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3"/>
    <p:sldMasterId id="2147483718" r:id="rId4"/>
    <p:sldMasterId id="2147483716" r:id="rId5"/>
    <p:sldMasterId id="2147483714" r:id="rId6"/>
    <p:sldMasterId id="2147483712" r:id="rId7"/>
    <p:sldMasterId id="2147483710" r:id="rId8"/>
    <p:sldMasterId id="2147483706" r:id="rId9"/>
    <p:sldMasterId id="2147483704" r:id="rId10"/>
    <p:sldMasterId id="2147483702" r:id="rId11"/>
    <p:sldMasterId id="2147483700" r:id="rId12"/>
    <p:sldMasterId id="2147483698" r:id="rId13"/>
    <p:sldMasterId id="2147483682" r:id="rId14"/>
    <p:sldMasterId id="2147483648" r:id="rId15"/>
    <p:sldMasterId id="2147483684" r:id="rId16"/>
    <p:sldMasterId id="2147483691" r:id="rId17"/>
    <p:sldMasterId id="2147483720" r:id="rId18"/>
  </p:sldMasterIdLst>
  <p:notesMasterIdLst>
    <p:notesMasterId r:id="rId46"/>
  </p:notesMasterIdLst>
  <p:sldIdLst>
    <p:sldId id="261" r:id="rId19"/>
    <p:sldId id="298" r:id="rId20"/>
    <p:sldId id="308" r:id="rId21"/>
    <p:sldId id="262" r:id="rId22"/>
    <p:sldId id="322" r:id="rId23"/>
    <p:sldId id="263" r:id="rId24"/>
    <p:sldId id="265" r:id="rId25"/>
    <p:sldId id="266" r:id="rId26"/>
    <p:sldId id="309" r:id="rId27"/>
    <p:sldId id="310" r:id="rId28"/>
    <p:sldId id="329" r:id="rId29"/>
    <p:sldId id="314" r:id="rId30"/>
    <p:sldId id="312" r:id="rId31"/>
    <p:sldId id="323" r:id="rId32"/>
    <p:sldId id="313" r:id="rId33"/>
    <p:sldId id="324" r:id="rId34"/>
    <p:sldId id="315" r:id="rId35"/>
    <p:sldId id="325" r:id="rId36"/>
    <p:sldId id="316" r:id="rId37"/>
    <p:sldId id="326" r:id="rId38"/>
    <p:sldId id="317" r:id="rId39"/>
    <p:sldId id="327" r:id="rId40"/>
    <p:sldId id="318" r:id="rId41"/>
    <p:sldId id="328" r:id="rId42"/>
    <p:sldId id="319" r:id="rId43"/>
    <p:sldId id="268" r:id="rId44"/>
    <p:sldId id="296" r:id="rId45"/>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624">
          <p15:clr>
            <a:srgbClr val="A4A3A4"/>
          </p15:clr>
        </p15:guide>
        <p15:guide id="2" orient="horz" pos="1200">
          <p15:clr>
            <a:srgbClr val="A4A3A4"/>
          </p15:clr>
        </p15:guide>
        <p15:guide id="3" orient="horz" pos="3504">
          <p15:clr>
            <a:srgbClr val="A4A3A4"/>
          </p15:clr>
        </p15:guide>
        <p15:guide id="4" pos="432">
          <p15:clr>
            <a:srgbClr val="A4A3A4"/>
          </p15:clr>
        </p15:guide>
        <p15:guide id="5" pos="4992">
          <p15:clr>
            <a:srgbClr val="A4A3A4"/>
          </p15:clr>
        </p15:guide>
        <p15:guide id="6" pos="2784">
          <p15:clr>
            <a:srgbClr val="A4A3A4"/>
          </p15:clr>
        </p15:guide>
        <p15:guide id="7" pos="2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5D300"/>
    <a:srgbClr val="FF6500"/>
    <a:srgbClr val="C2002D"/>
    <a:srgbClr val="FDF29D"/>
    <a:srgbClr val="9D156A"/>
    <a:srgbClr val="AE3177"/>
    <a:srgbClr val="ED0026"/>
    <a:srgbClr val="B331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47411" autoAdjust="0"/>
  </p:normalViewPr>
  <p:slideViewPr>
    <p:cSldViewPr>
      <p:cViewPr varScale="1">
        <p:scale>
          <a:sx n="55" d="100"/>
          <a:sy n="55" d="100"/>
        </p:scale>
        <p:origin x="3078" y="66"/>
      </p:cViewPr>
      <p:guideLst>
        <p:guide orient="horz" pos="624"/>
        <p:guide orient="horz" pos="1200"/>
        <p:guide orient="horz" pos="3504"/>
        <p:guide pos="432"/>
        <p:guide pos="4992"/>
        <p:guide pos="2784"/>
        <p:guide pos="2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Master" Target="slideMasters/slideMaster16.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4.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heme" Target="theme/theme1.xml"/><Relationship Id="rId10" Type="http://schemas.openxmlformats.org/officeDocument/2006/relationships/slideMaster" Target="slideMasters/slideMaster8.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viewProps" Target="viewProps.xml"/><Relationship Id="rId8"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3C4F9-BEDF-4A76-BBAC-4600D8D9CAA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sv-SE"/>
        </a:p>
      </dgm:t>
    </dgm:pt>
    <dgm:pt modelId="{F6CED907-05EC-4A14-85F3-569B0B266DF3}">
      <dgm:prSet phldrT="[Text]" custT="1"/>
      <dgm:spPr>
        <a:solidFill>
          <a:srgbClr val="C2002D"/>
        </a:solidFill>
      </dgm:spPr>
      <dgm:t>
        <a:bodyPr/>
        <a:lstStyle/>
        <a:p>
          <a:r>
            <a:rPr lang="sv-SE" sz="1200" dirty="0" smtClean="0">
              <a:solidFill>
                <a:schemeClr val="tx1"/>
              </a:solidFill>
            </a:rPr>
            <a:t>God vård</a:t>
          </a:r>
          <a:endParaRPr lang="sv-SE" sz="1200" dirty="0">
            <a:solidFill>
              <a:schemeClr val="tx1"/>
            </a:solidFill>
          </a:endParaRPr>
        </a:p>
      </dgm:t>
    </dgm:pt>
    <dgm:pt modelId="{557E2589-6790-4B1A-AC94-E76500934924}" type="parTrans" cxnId="{38FD39C5-8B56-4BF3-B11A-566AC6139DC7}">
      <dgm:prSet/>
      <dgm:spPr/>
      <dgm:t>
        <a:bodyPr/>
        <a:lstStyle/>
        <a:p>
          <a:endParaRPr lang="sv-SE"/>
        </a:p>
      </dgm:t>
    </dgm:pt>
    <dgm:pt modelId="{7F196444-FA26-4E51-B726-D862CB800EE2}" type="sibTrans" cxnId="{38FD39C5-8B56-4BF3-B11A-566AC6139DC7}">
      <dgm:prSet/>
      <dgm:spPr/>
      <dgm:t>
        <a:bodyPr/>
        <a:lstStyle/>
        <a:p>
          <a:endParaRPr lang="sv-SE"/>
        </a:p>
      </dgm:t>
    </dgm:pt>
    <dgm:pt modelId="{39AA5504-3E0F-499D-8FFC-64E9A65E551A}">
      <dgm:prSet phldrT="[Text]" custT="1"/>
      <dgm:spPr>
        <a:solidFill>
          <a:srgbClr val="FF6500"/>
        </a:solidFill>
      </dgm:spPr>
      <dgm:t>
        <a:bodyPr/>
        <a:lstStyle/>
        <a:p>
          <a:r>
            <a:rPr lang="sv-SE" sz="1200" dirty="0" smtClean="0">
              <a:solidFill>
                <a:schemeClr val="tx1"/>
              </a:solidFill>
            </a:rPr>
            <a:t>Jämlik </a:t>
          </a:r>
          <a:endParaRPr lang="sv-SE" sz="1200" dirty="0">
            <a:solidFill>
              <a:schemeClr val="tx1"/>
            </a:solidFill>
          </a:endParaRPr>
        </a:p>
      </dgm:t>
    </dgm:pt>
    <dgm:pt modelId="{5647D969-EBDF-44FE-99D3-1CA65D5055ED}" type="parTrans" cxnId="{A4BE599C-0847-4FEF-9714-683D746900F2}">
      <dgm:prSet/>
      <dgm:spPr>
        <a:solidFill>
          <a:srgbClr val="FFC000"/>
        </a:solidFill>
      </dgm:spPr>
      <dgm:t>
        <a:bodyPr/>
        <a:lstStyle/>
        <a:p>
          <a:endParaRPr lang="sv-SE"/>
        </a:p>
      </dgm:t>
    </dgm:pt>
    <dgm:pt modelId="{67150ECD-94F4-48A9-AD45-81307BF56FF8}" type="sibTrans" cxnId="{A4BE599C-0847-4FEF-9714-683D746900F2}">
      <dgm:prSet/>
      <dgm:spPr/>
      <dgm:t>
        <a:bodyPr/>
        <a:lstStyle/>
        <a:p>
          <a:endParaRPr lang="sv-SE"/>
        </a:p>
      </dgm:t>
    </dgm:pt>
    <dgm:pt modelId="{E4BBF73F-174C-429B-AF73-272C704FCFF4}">
      <dgm:prSet phldrT="[Text]" custT="1"/>
      <dgm:spPr>
        <a:solidFill>
          <a:srgbClr val="FF6500"/>
        </a:solidFill>
      </dgm:spPr>
      <dgm:t>
        <a:bodyPr/>
        <a:lstStyle/>
        <a:p>
          <a:r>
            <a:rPr lang="sv-SE" sz="1200" dirty="0" smtClean="0">
              <a:solidFill>
                <a:schemeClr val="tx1"/>
              </a:solidFill>
            </a:rPr>
            <a:t>Hälsoinriktad </a:t>
          </a:r>
          <a:endParaRPr lang="sv-SE" sz="1200" dirty="0">
            <a:solidFill>
              <a:schemeClr val="tx1"/>
            </a:solidFill>
          </a:endParaRPr>
        </a:p>
      </dgm:t>
    </dgm:pt>
    <dgm:pt modelId="{B868FB66-4FD3-4D6E-B557-2FFE330F7FFE}" type="parTrans" cxnId="{57B24BCE-71B8-48F4-BBA0-422A9586D454}">
      <dgm:prSet/>
      <dgm:spPr>
        <a:solidFill>
          <a:srgbClr val="FFC000"/>
        </a:solidFill>
      </dgm:spPr>
      <dgm:t>
        <a:bodyPr/>
        <a:lstStyle/>
        <a:p>
          <a:endParaRPr lang="sv-SE"/>
        </a:p>
      </dgm:t>
    </dgm:pt>
    <dgm:pt modelId="{E79124D3-D5B2-4395-B724-3D332902F0EB}" type="sibTrans" cxnId="{57B24BCE-71B8-48F4-BBA0-422A9586D454}">
      <dgm:prSet/>
      <dgm:spPr/>
      <dgm:t>
        <a:bodyPr/>
        <a:lstStyle/>
        <a:p>
          <a:endParaRPr lang="sv-SE"/>
        </a:p>
      </dgm:t>
    </dgm:pt>
    <dgm:pt modelId="{A7358F33-A2C0-40EE-B437-983B5E085375}">
      <dgm:prSet custT="1"/>
      <dgm:spPr>
        <a:solidFill>
          <a:srgbClr val="FF6500"/>
        </a:solidFill>
      </dgm:spPr>
      <dgm:t>
        <a:bodyPr/>
        <a:lstStyle/>
        <a:p>
          <a:r>
            <a:rPr lang="sv-SE" sz="1200" dirty="0" smtClean="0">
              <a:solidFill>
                <a:schemeClr val="tx1"/>
              </a:solidFill>
            </a:rPr>
            <a:t>Tillgänglig</a:t>
          </a:r>
          <a:r>
            <a:rPr lang="sv-SE" sz="900" dirty="0" smtClean="0">
              <a:solidFill>
                <a:schemeClr val="tx1"/>
              </a:solidFill>
            </a:rPr>
            <a:t> </a:t>
          </a:r>
          <a:endParaRPr lang="sv-SE" sz="900" dirty="0">
            <a:solidFill>
              <a:schemeClr val="tx1"/>
            </a:solidFill>
          </a:endParaRPr>
        </a:p>
      </dgm:t>
    </dgm:pt>
    <dgm:pt modelId="{35327662-AB07-4F4F-8FAA-B2854C0DA6A4}" type="parTrans" cxnId="{DD2C9FC1-AD65-44EB-BCB6-126949C5919A}">
      <dgm:prSet/>
      <dgm:spPr>
        <a:solidFill>
          <a:srgbClr val="FFC000"/>
        </a:solidFill>
      </dgm:spPr>
      <dgm:t>
        <a:bodyPr/>
        <a:lstStyle/>
        <a:p>
          <a:endParaRPr lang="sv-SE"/>
        </a:p>
      </dgm:t>
    </dgm:pt>
    <dgm:pt modelId="{B3B44A88-BAA3-43E8-BE59-26EFF37758D2}" type="sibTrans" cxnId="{DD2C9FC1-AD65-44EB-BCB6-126949C5919A}">
      <dgm:prSet/>
      <dgm:spPr/>
      <dgm:t>
        <a:bodyPr/>
        <a:lstStyle/>
        <a:p>
          <a:endParaRPr lang="sv-SE"/>
        </a:p>
      </dgm:t>
    </dgm:pt>
    <dgm:pt modelId="{1EB57F8F-A802-412B-8B97-1AD136C7D114}">
      <dgm:prSet custT="1"/>
      <dgm:spPr>
        <a:solidFill>
          <a:srgbClr val="FF6500"/>
        </a:solidFill>
      </dgm:spPr>
      <dgm:t>
        <a:bodyPr/>
        <a:lstStyle/>
        <a:p>
          <a:r>
            <a:rPr lang="sv-SE" sz="900" dirty="0" smtClean="0">
              <a:solidFill>
                <a:schemeClr val="tx1"/>
              </a:solidFill>
            </a:rPr>
            <a:t>Kunskapsbaserad</a:t>
          </a:r>
          <a:endParaRPr lang="sv-SE" sz="900" dirty="0">
            <a:solidFill>
              <a:schemeClr val="tx1"/>
            </a:solidFill>
          </a:endParaRPr>
        </a:p>
      </dgm:t>
    </dgm:pt>
    <dgm:pt modelId="{AD28FDFC-C343-4832-A7CA-DF5DC2E218EE}" type="parTrans" cxnId="{9DB7D03C-0B89-4417-8A15-4DEF029DC88F}">
      <dgm:prSet/>
      <dgm:spPr>
        <a:solidFill>
          <a:srgbClr val="FFC000"/>
        </a:solidFill>
      </dgm:spPr>
      <dgm:t>
        <a:bodyPr/>
        <a:lstStyle/>
        <a:p>
          <a:endParaRPr lang="sv-SE"/>
        </a:p>
      </dgm:t>
    </dgm:pt>
    <dgm:pt modelId="{0809011E-9889-4398-8E48-69782F1E17D2}" type="sibTrans" cxnId="{9DB7D03C-0B89-4417-8A15-4DEF029DC88F}">
      <dgm:prSet/>
      <dgm:spPr/>
      <dgm:t>
        <a:bodyPr/>
        <a:lstStyle/>
        <a:p>
          <a:endParaRPr lang="sv-SE"/>
        </a:p>
      </dgm:t>
    </dgm:pt>
    <dgm:pt modelId="{AF59E1A7-9C39-46DD-BF03-F9C69DD82B53}">
      <dgm:prSet custT="1"/>
      <dgm:spPr>
        <a:solidFill>
          <a:srgbClr val="FF6500"/>
        </a:solidFill>
      </dgm:spPr>
      <dgm:t>
        <a:bodyPr/>
        <a:lstStyle/>
        <a:p>
          <a:r>
            <a:rPr lang="sv-SE" sz="900" dirty="0" smtClean="0">
              <a:solidFill>
                <a:schemeClr val="tx1"/>
              </a:solidFill>
            </a:rPr>
            <a:t>Personcentrerad</a:t>
          </a:r>
          <a:r>
            <a:rPr lang="sv-SE" sz="1200" dirty="0" smtClean="0">
              <a:solidFill>
                <a:schemeClr val="tx1"/>
              </a:solidFill>
            </a:rPr>
            <a:t> </a:t>
          </a:r>
          <a:endParaRPr lang="sv-SE" sz="1200" dirty="0">
            <a:solidFill>
              <a:schemeClr val="tx1"/>
            </a:solidFill>
          </a:endParaRPr>
        </a:p>
      </dgm:t>
    </dgm:pt>
    <dgm:pt modelId="{7A554214-BA1B-4E44-9EBD-C0BF901D0CFD}" type="parTrans" cxnId="{EA19BF27-5390-4A54-965E-2DC6909FBD18}">
      <dgm:prSet/>
      <dgm:spPr>
        <a:solidFill>
          <a:srgbClr val="FFC000"/>
        </a:solidFill>
      </dgm:spPr>
      <dgm:t>
        <a:bodyPr/>
        <a:lstStyle/>
        <a:p>
          <a:endParaRPr lang="sv-SE"/>
        </a:p>
      </dgm:t>
    </dgm:pt>
    <dgm:pt modelId="{EF076F33-7145-4993-A374-792D00DCACB4}" type="sibTrans" cxnId="{EA19BF27-5390-4A54-965E-2DC6909FBD18}">
      <dgm:prSet/>
      <dgm:spPr/>
      <dgm:t>
        <a:bodyPr/>
        <a:lstStyle/>
        <a:p>
          <a:endParaRPr lang="sv-SE"/>
        </a:p>
      </dgm:t>
    </dgm:pt>
    <dgm:pt modelId="{21EB08CD-A8E4-4FA9-8FBC-6315085B791A}">
      <dgm:prSet custT="1"/>
      <dgm:spPr>
        <a:solidFill>
          <a:srgbClr val="FF6500"/>
        </a:solidFill>
      </dgm:spPr>
      <dgm:t>
        <a:bodyPr/>
        <a:lstStyle/>
        <a:p>
          <a:r>
            <a:rPr lang="sv-SE" sz="1200" dirty="0" smtClean="0">
              <a:solidFill>
                <a:schemeClr val="tx1"/>
              </a:solidFill>
            </a:rPr>
            <a:t>Säker</a:t>
          </a:r>
          <a:endParaRPr lang="sv-SE" sz="1200" dirty="0">
            <a:solidFill>
              <a:schemeClr val="tx1"/>
            </a:solidFill>
          </a:endParaRPr>
        </a:p>
      </dgm:t>
    </dgm:pt>
    <dgm:pt modelId="{97E2B0B8-4156-4C99-896E-8A4F4BFB55FB}" type="parTrans" cxnId="{A56ECA0F-8617-4F46-8A05-C9DBDB3E8DB4}">
      <dgm:prSet/>
      <dgm:spPr>
        <a:solidFill>
          <a:srgbClr val="FFC000"/>
        </a:solidFill>
      </dgm:spPr>
      <dgm:t>
        <a:bodyPr/>
        <a:lstStyle/>
        <a:p>
          <a:endParaRPr lang="sv-SE"/>
        </a:p>
      </dgm:t>
    </dgm:pt>
    <dgm:pt modelId="{3B964EC0-E6CD-44B7-8FDF-CF9ABA79B94D}" type="sibTrans" cxnId="{A56ECA0F-8617-4F46-8A05-C9DBDB3E8DB4}">
      <dgm:prSet/>
      <dgm:spPr/>
      <dgm:t>
        <a:bodyPr/>
        <a:lstStyle/>
        <a:p>
          <a:endParaRPr lang="sv-SE"/>
        </a:p>
      </dgm:t>
    </dgm:pt>
    <dgm:pt modelId="{74B6C737-E009-4B3C-8FF1-8EAC32D6B2A0}">
      <dgm:prSet custT="1"/>
      <dgm:spPr>
        <a:solidFill>
          <a:srgbClr val="FF6500"/>
        </a:solidFill>
      </dgm:spPr>
      <dgm:t>
        <a:bodyPr/>
        <a:lstStyle/>
        <a:p>
          <a:endParaRPr lang="sv-SE"/>
        </a:p>
      </dgm:t>
    </dgm:pt>
    <dgm:pt modelId="{5343FD66-323D-43E4-9F7D-EC4487BF6064}" type="parTrans" cxnId="{4AF2FAD2-5163-4CC4-816D-C8E30662D319}">
      <dgm:prSet/>
      <dgm:spPr/>
      <dgm:t>
        <a:bodyPr/>
        <a:lstStyle/>
        <a:p>
          <a:endParaRPr lang="sv-SE"/>
        </a:p>
      </dgm:t>
    </dgm:pt>
    <dgm:pt modelId="{C913A410-B04B-4EC8-8DB2-B6350B235961}" type="sibTrans" cxnId="{4AF2FAD2-5163-4CC4-816D-C8E30662D319}">
      <dgm:prSet/>
      <dgm:spPr/>
      <dgm:t>
        <a:bodyPr/>
        <a:lstStyle/>
        <a:p>
          <a:endParaRPr lang="sv-SE"/>
        </a:p>
      </dgm:t>
    </dgm:pt>
    <dgm:pt modelId="{D60BDE38-F5D3-482B-A7D8-F6B8B3027B6B}">
      <dgm:prSet custT="1"/>
      <dgm:spPr>
        <a:solidFill>
          <a:srgbClr val="FF6500"/>
        </a:solidFill>
      </dgm:spPr>
      <dgm:t>
        <a:bodyPr/>
        <a:lstStyle/>
        <a:p>
          <a:r>
            <a:rPr lang="sv-SE" sz="1200" dirty="0" smtClean="0">
              <a:solidFill>
                <a:schemeClr val="tx1"/>
              </a:solidFill>
            </a:rPr>
            <a:t>Effektiv</a:t>
          </a:r>
          <a:endParaRPr lang="sv-SE" sz="1200" dirty="0">
            <a:solidFill>
              <a:schemeClr val="tx1"/>
            </a:solidFill>
          </a:endParaRPr>
        </a:p>
      </dgm:t>
    </dgm:pt>
    <dgm:pt modelId="{BBFD5358-B946-4425-9D41-65814F23A422}" type="parTrans" cxnId="{4003AF37-C774-4C1F-AF1A-2FCEA4A68409}">
      <dgm:prSet/>
      <dgm:spPr>
        <a:solidFill>
          <a:srgbClr val="FFC000"/>
        </a:solidFill>
      </dgm:spPr>
      <dgm:t>
        <a:bodyPr/>
        <a:lstStyle/>
        <a:p>
          <a:endParaRPr lang="sv-SE"/>
        </a:p>
      </dgm:t>
    </dgm:pt>
    <dgm:pt modelId="{D28D6C70-9402-49F9-A16F-6630213B5F7E}" type="sibTrans" cxnId="{4003AF37-C774-4C1F-AF1A-2FCEA4A68409}">
      <dgm:prSet/>
      <dgm:spPr/>
      <dgm:t>
        <a:bodyPr/>
        <a:lstStyle/>
        <a:p>
          <a:endParaRPr lang="sv-SE"/>
        </a:p>
      </dgm:t>
    </dgm:pt>
    <dgm:pt modelId="{5A59F1B3-FAAC-4363-9B2F-780934CFB209}" type="pres">
      <dgm:prSet presAssocID="{3EA3C4F9-BEDF-4A76-BBAC-4600D8D9CAAA}" presName="cycle" presStyleCnt="0">
        <dgm:presLayoutVars>
          <dgm:chMax val="1"/>
          <dgm:dir/>
          <dgm:animLvl val="ctr"/>
          <dgm:resizeHandles val="exact"/>
        </dgm:presLayoutVars>
      </dgm:prSet>
      <dgm:spPr/>
      <dgm:t>
        <a:bodyPr/>
        <a:lstStyle/>
        <a:p>
          <a:endParaRPr lang="sv-SE"/>
        </a:p>
      </dgm:t>
    </dgm:pt>
    <dgm:pt modelId="{1A95FC4F-6E3A-4C36-84D7-940810ED63D8}" type="pres">
      <dgm:prSet presAssocID="{F6CED907-05EC-4A14-85F3-569B0B266DF3}" presName="centerShape" presStyleLbl="node0" presStyleIdx="0" presStyleCnt="1"/>
      <dgm:spPr/>
      <dgm:t>
        <a:bodyPr/>
        <a:lstStyle/>
        <a:p>
          <a:endParaRPr lang="sv-SE"/>
        </a:p>
      </dgm:t>
    </dgm:pt>
    <dgm:pt modelId="{06B8D61A-05D2-4E59-A5DA-1D3D48A41848}" type="pres">
      <dgm:prSet presAssocID="{5647D969-EBDF-44FE-99D3-1CA65D5055ED}" presName="parTrans" presStyleLbl="bgSibTrans2D1" presStyleIdx="0" presStyleCnt="7"/>
      <dgm:spPr/>
      <dgm:t>
        <a:bodyPr/>
        <a:lstStyle/>
        <a:p>
          <a:endParaRPr lang="sv-SE"/>
        </a:p>
      </dgm:t>
    </dgm:pt>
    <dgm:pt modelId="{E1900967-2318-43C0-B147-FD8A3AA1DEC7}" type="pres">
      <dgm:prSet presAssocID="{39AA5504-3E0F-499D-8FFC-64E9A65E551A}" presName="node" presStyleLbl="node1" presStyleIdx="0" presStyleCnt="7">
        <dgm:presLayoutVars>
          <dgm:bulletEnabled val="1"/>
        </dgm:presLayoutVars>
      </dgm:prSet>
      <dgm:spPr/>
      <dgm:t>
        <a:bodyPr/>
        <a:lstStyle/>
        <a:p>
          <a:endParaRPr lang="sv-SE"/>
        </a:p>
      </dgm:t>
    </dgm:pt>
    <dgm:pt modelId="{5F746D76-708C-4803-9DA1-78B09D70D572}" type="pres">
      <dgm:prSet presAssocID="{B868FB66-4FD3-4D6E-B557-2FFE330F7FFE}" presName="parTrans" presStyleLbl="bgSibTrans2D1" presStyleIdx="1" presStyleCnt="7"/>
      <dgm:spPr/>
      <dgm:t>
        <a:bodyPr/>
        <a:lstStyle/>
        <a:p>
          <a:endParaRPr lang="sv-SE"/>
        </a:p>
      </dgm:t>
    </dgm:pt>
    <dgm:pt modelId="{1F04EC18-7CDF-4BBD-AB65-E15C3738A187}" type="pres">
      <dgm:prSet presAssocID="{E4BBF73F-174C-429B-AF73-272C704FCFF4}" presName="node" presStyleLbl="node1" presStyleIdx="1" presStyleCnt="7">
        <dgm:presLayoutVars>
          <dgm:bulletEnabled val="1"/>
        </dgm:presLayoutVars>
      </dgm:prSet>
      <dgm:spPr/>
      <dgm:t>
        <a:bodyPr/>
        <a:lstStyle/>
        <a:p>
          <a:endParaRPr lang="sv-SE"/>
        </a:p>
      </dgm:t>
    </dgm:pt>
    <dgm:pt modelId="{216ECD1B-0513-4D0B-BD2B-6EA87B95DF32}" type="pres">
      <dgm:prSet presAssocID="{35327662-AB07-4F4F-8FAA-B2854C0DA6A4}" presName="parTrans" presStyleLbl="bgSibTrans2D1" presStyleIdx="2" presStyleCnt="7"/>
      <dgm:spPr/>
      <dgm:t>
        <a:bodyPr/>
        <a:lstStyle/>
        <a:p>
          <a:endParaRPr lang="sv-SE"/>
        </a:p>
      </dgm:t>
    </dgm:pt>
    <dgm:pt modelId="{B988A83C-113A-4F8A-90A7-912086DB24CB}" type="pres">
      <dgm:prSet presAssocID="{A7358F33-A2C0-40EE-B437-983B5E085375}" presName="node" presStyleLbl="node1" presStyleIdx="2" presStyleCnt="7">
        <dgm:presLayoutVars>
          <dgm:bulletEnabled val="1"/>
        </dgm:presLayoutVars>
      </dgm:prSet>
      <dgm:spPr/>
      <dgm:t>
        <a:bodyPr/>
        <a:lstStyle/>
        <a:p>
          <a:endParaRPr lang="sv-SE"/>
        </a:p>
      </dgm:t>
    </dgm:pt>
    <dgm:pt modelId="{DF745FB8-D312-489B-8AA1-F943E031F026}" type="pres">
      <dgm:prSet presAssocID="{AD28FDFC-C343-4832-A7CA-DF5DC2E218EE}" presName="parTrans" presStyleLbl="bgSibTrans2D1" presStyleIdx="3" presStyleCnt="7"/>
      <dgm:spPr/>
      <dgm:t>
        <a:bodyPr/>
        <a:lstStyle/>
        <a:p>
          <a:endParaRPr lang="sv-SE"/>
        </a:p>
      </dgm:t>
    </dgm:pt>
    <dgm:pt modelId="{E078B35B-8A51-4BF2-896C-FA27D3B3C136}" type="pres">
      <dgm:prSet presAssocID="{1EB57F8F-A802-412B-8B97-1AD136C7D114}" presName="node" presStyleLbl="node1" presStyleIdx="3" presStyleCnt="7" custScaleX="112814">
        <dgm:presLayoutVars>
          <dgm:bulletEnabled val="1"/>
        </dgm:presLayoutVars>
      </dgm:prSet>
      <dgm:spPr/>
      <dgm:t>
        <a:bodyPr/>
        <a:lstStyle/>
        <a:p>
          <a:endParaRPr lang="sv-SE"/>
        </a:p>
      </dgm:t>
    </dgm:pt>
    <dgm:pt modelId="{015887B7-AA91-4BB7-B20A-FFFC73C259CD}" type="pres">
      <dgm:prSet presAssocID="{7A554214-BA1B-4E44-9EBD-C0BF901D0CFD}" presName="parTrans" presStyleLbl="bgSibTrans2D1" presStyleIdx="4" presStyleCnt="7"/>
      <dgm:spPr/>
      <dgm:t>
        <a:bodyPr/>
        <a:lstStyle/>
        <a:p>
          <a:endParaRPr lang="sv-SE"/>
        </a:p>
      </dgm:t>
    </dgm:pt>
    <dgm:pt modelId="{43754118-E300-439F-BDA5-74F72630158D}" type="pres">
      <dgm:prSet presAssocID="{AF59E1A7-9C39-46DD-BF03-F9C69DD82B53}" presName="node" presStyleLbl="node1" presStyleIdx="4" presStyleCnt="7">
        <dgm:presLayoutVars>
          <dgm:bulletEnabled val="1"/>
        </dgm:presLayoutVars>
      </dgm:prSet>
      <dgm:spPr/>
      <dgm:t>
        <a:bodyPr/>
        <a:lstStyle/>
        <a:p>
          <a:endParaRPr lang="sv-SE"/>
        </a:p>
      </dgm:t>
    </dgm:pt>
    <dgm:pt modelId="{36A2984E-A90D-4DBC-85B9-478AAF8B010E}" type="pres">
      <dgm:prSet presAssocID="{97E2B0B8-4156-4C99-896E-8A4F4BFB55FB}" presName="parTrans" presStyleLbl="bgSibTrans2D1" presStyleIdx="5" presStyleCnt="7"/>
      <dgm:spPr/>
      <dgm:t>
        <a:bodyPr/>
        <a:lstStyle/>
        <a:p>
          <a:endParaRPr lang="sv-SE"/>
        </a:p>
      </dgm:t>
    </dgm:pt>
    <dgm:pt modelId="{833B762C-CBAA-448F-AB06-E634BB704EEC}" type="pres">
      <dgm:prSet presAssocID="{21EB08CD-A8E4-4FA9-8FBC-6315085B791A}" presName="node" presStyleLbl="node1" presStyleIdx="5" presStyleCnt="7">
        <dgm:presLayoutVars>
          <dgm:bulletEnabled val="1"/>
        </dgm:presLayoutVars>
      </dgm:prSet>
      <dgm:spPr/>
      <dgm:t>
        <a:bodyPr/>
        <a:lstStyle/>
        <a:p>
          <a:endParaRPr lang="sv-SE"/>
        </a:p>
      </dgm:t>
    </dgm:pt>
    <dgm:pt modelId="{3B82F705-9692-4E43-8E63-78FF85184E5E}" type="pres">
      <dgm:prSet presAssocID="{BBFD5358-B946-4425-9D41-65814F23A422}" presName="parTrans" presStyleLbl="bgSibTrans2D1" presStyleIdx="6" presStyleCnt="7"/>
      <dgm:spPr/>
      <dgm:t>
        <a:bodyPr/>
        <a:lstStyle/>
        <a:p>
          <a:endParaRPr lang="sv-SE"/>
        </a:p>
      </dgm:t>
    </dgm:pt>
    <dgm:pt modelId="{6EF8EEF1-EE27-4A75-9974-CDAC69BF65D1}" type="pres">
      <dgm:prSet presAssocID="{D60BDE38-F5D3-482B-A7D8-F6B8B3027B6B}" presName="node" presStyleLbl="node1" presStyleIdx="6" presStyleCnt="7">
        <dgm:presLayoutVars>
          <dgm:bulletEnabled val="1"/>
        </dgm:presLayoutVars>
      </dgm:prSet>
      <dgm:spPr/>
      <dgm:t>
        <a:bodyPr/>
        <a:lstStyle/>
        <a:p>
          <a:endParaRPr lang="sv-SE"/>
        </a:p>
      </dgm:t>
    </dgm:pt>
  </dgm:ptLst>
  <dgm:cxnLst>
    <dgm:cxn modelId="{4AF2FAD2-5163-4CC4-816D-C8E30662D319}" srcId="{3EA3C4F9-BEDF-4A76-BBAC-4600D8D9CAAA}" destId="{74B6C737-E009-4B3C-8FF1-8EAC32D6B2A0}" srcOrd="1" destOrd="0" parTransId="{5343FD66-323D-43E4-9F7D-EC4487BF6064}" sibTransId="{C913A410-B04B-4EC8-8DB2-B6350B235961}"/>
    <dgm:cxn modelId="{38FD39C5-8B56-4BF3-B11A-566AC6139DC7}" srcId="{3EA3C4F9-BEDF-4A76-BBAC-4600D8D9CAAA}" destId="{F6CED907-05EC-4A14-85F3-569B0B266DF3}" srcOrd="0" destOrd="0" parTransId="{557E2589-6790-4B1A-AC94-E76500934924}" sibTransId="{7F196444-FA26-4E51-B726-D862CB800EE2}"/>
    <dgm:cxn modelId="{DD2C9FC1-AD65-44EB-BCB6-126949C5919A}" srcId="{F6CED907-05EC-4A14-85F3-569B0B266DF3}" destId="{A7358F33-A2C0-40EE-B437-983B5E085375}" srcOrd="2" destOrd="0" parTransId="{35327662-AB07-4F4F-8FAA-B2854C0DA6A4}" sibTransId="{B3B44A88-BAA3-43E8-BE59-26EFF37758D2}"/>
    <dgm:cxn modelId="{1F04BFBC-EB7F-4855-BEAD-E037902E808E}" type="presOf" srcId="{A7358F33-A2C0-40EE-B437-983B5E085375}" destId="{B988A83C-113A-4F8A-90A7-912086DB24CB}" srcOrd="0" destOrd="0" presId="urn:microsoft.com/office/officeart/2005/8/layout/radial4"/>
    <dgm:cxn modelId="{93243FD9-9F39-4D09-9316-80286206548F}" type="presOf" srcId="{AF59E1A7-9C39-46DD-BF03-F9C69DD82B53}" destId="{43754118-E300-439F-BDA5-74F72630158D}" srcOrd="0" destOrd="0" presId="urn:microsoft.com/office/officeart/2005/8/layout/radial4"/>
    <dgm:cxn modelId="{2E3391F4-507A-4072-9C5F-2019422F2F8B}" type="presOf" srcId="{D60BDE38-F5D3-482B-A7D8-F6B8B3027B6B}" destId="{6EF8EEF1-EE27-4A75-9974-CDAC69BF65D1}" srcOrd="0" destOrd="0" presId="urn:microsoft.com/office/officeart/2005/8/layout/radial4"/>
    <dgm:cxn modelId="{2CE0A4B2-E9BF-48CD-A8A2-922067A49512}" type="presOf" srcId="{97E2B0B8-4156-4C99-896E-8A4F4BFB55FB}" destId="{36A2984E-A90D-4DBC-85B9-478AAF8B010E}" srcOrd="0" destOrd="0" presId="urn:microsoft.com/office/officeart/2005/8/layout/radial4"/>
    <dgm:cxn modelId="{9ED7E568-B1D5-4583-BFC5-D660D61FB672}" type="presOf" srcId="{B868FB66-4FD3-4D6E-B557-2FFE330F7FFE}" destId="{5F746D76-708C-4803-9DA1-78B09D70D572}" srcOrd="0" destOrd="0" presId="urn:microsoft.com/office/officeart/2005/8/layout/radial4"/>
    <dgm:cxn modelId="{6EC113F9-83DE-4C7C-858C-FE5E5293A3DD}" type="presOf" srcId="{35327662-AB07-4F4F-8FAA-B2854C0DA6A4}" destId="{216ECD1B-0513-4D0B-BD2B-6EA87B95DF32}" srcOrd="0" destOrd="0" presId="urn:microsoft.com/office/officeart/2005/8/layout/radial4"/>
    <dgm:cxn modelId="{84FF6682-AB40-469E-AD78-195AA8A06A8F}" type="presOf" srcId="{AD28FDFC-C343-4832-A7CA-DF5DC2E218EE}" destId="{DF745FB8-D312-489B-8AA1-F943E031F026}" srcOrd="0" destOrd="0" presId="urn:microsoft.com/office/officeart/2005/8/layout/radial4"/>
    <dgm:cxn modelId="{EF266B91-4170-48E6-B08B-532C9D09787B}" type="presOf" srcId="{E4BBF73F-174C-429B-AF73-272C704FCFF4}" destId="{1F04EC18-7CDF-4BBD-AB65-E15C3738A187}" srcOrd="0" destOrd="0" presId="urn:microsoft.com/office/officeart/2005/8/layout/radial4"/>
    <dgm:cxn modelId="{A56ECA0F-8617-4F46-8A05-C9DBDB3E8DB4}" srcId="{F6CED907-05EC-4A14-85F3-569B0B266DF3}" destId="{21EB08CD-A8E4-4FA9-8FBC-6315085B791A}" srcOrd="5" destOrd="0" parTransId="{97E2B0B8-4156-4C99-896E-8A4F4BFB55FB}" sibTransId="{3B964EC0-E6CD-44B7-8FDF-CF9ABA79B94D}"/>
    <dgm:cxn modelId="{E4E0D429-3442-4965-9DB7-47B553968A80}" type="presOf" srcId="{1EB57F8F-A802-412B-8B97-1AD136C7D114}" destId="{E078B35B-8A51-4BF2-896C-FA27D3B3C136}" srcOrd="0" destOrd="0" presId="urn:microsoft.com/office/officeart/2005/8/layout/radial4"/>
    <dgm:cxn modelId="{B694E7BB-43CE-4860-9069-624AA35DFB81}" type="presOf" srcId="{39AA5504-3E0F-499D-8FFC-64E9A65E551A}" destId="{E1900967-2318-43C0-B147-FD8A3AA1DEC7}" srcOrd="0" destOrd="0" presId="urn:microsoft.com/office/officeart/2005/8/layout/radial4"/>
    <dgm:cxn modelId="{4003AF37-C774-4C1F-AF1A-2FCEA4A68409}" srcId="{F6CED907-05EC-4A14-85F3-569B0B266DF3}" destId="{D60BDE38-F5D3-482B-A7D8-F6B8B3027B6B}" srcOrd="6" destOrd="0" parTransId="{BBFD5358-B946-4425-9D41-65814F23A422}" sibTransId="{D28D6C70-9402-49F9-A16F-6630213B5F7E}"/>
    <dgm:cxn modelId="{9DB7D03C-0B89-4417-8A15-4DEF029DC88F}" srcId="{F6CED907-05EC-4A14-85F3-569B0B266DF3}" destId="{1EB57F8F-A802-412B-8B97-1AD136C7D114}" srcOrd="3" destOrd="0" parTransId="{AD28FDFC-C343-4832-A7CA-DF5DC2E218EE}" sibTransId="{0809011E-9889-4398-8E48-69782F1E17D2}"/>
    <dgm:cxn modelId="{A0AB19EF-02D2-4788-9FA9-13D0F939CFDB}" type="presOf" srcId="{F6CED907-05EC-4A14-85F3-569B0B266DF3}" destId="{1A95FC4F-6E3A-4C36-84D7-940810ED63D8}" srcOrd="0" destOrd="0" presId="urn:microsoft.com/office/officeart/2005/8/layout/radial4"/>
    <dgm:cxn modelId="{A63431A9-4CCE-4F20-BCDD-FCFD988CCB7D}" type="presOf" srcId="{3EA3C4F9-BEDF-4A76-BBAC-4600D8D9CAAA}" destId="{5A59F1B3-FAAC-4363-9B2F-780934CFB209}" srcOrd="0" destOrd="0" presId="urn:microsoft.com/office/officeart/2005/8/layout/radial4"/>
    <dgm:cxn modelId="{A4BE599C-0847-4FEF-9714-683D746900F2}" srcId="{F6CED907-05EC-4A14-85F3-569B0B266DF3}" destId="{39AA5504-3E0F-499D-8FFC-64E9A65E551A}" srcOrd="0" destOrd="0" parTransId="{5647D969-EBDF-44FE-99D3-1CA65D5055ED}" sibTransId="{67150ECD-94F4-48A9-AD45-81307BF56FF8}"/>
    <dgm:cxn modelId="{6893AE69-BCF8-4516-A7AD-886E5B12AC50}" type="presOf" srcId="{BBFD5358-B946-4425-9D41-65814F23A422}" destId="{3B82F705-9692-4E43-8E63-78FF85184E5E}" srcOrd="0" destOrd="0" presId="urn:microsoft.com/office/officeart/2005/8/layout/radial4"/>
    <dgm:cxn modelId="{57B24BCE-71B8-48F4-BBA0-422A9586D454}" srcId="{F6CED907-05EC-4A14-85F3-569B0B266DF3}" destId="{E4BBF73F-174C-429B-AF73-272C704FCFF4}" srcOrd="1" destOrd="0" parTransId="{B868FB66-4FD3-4D6E-B557-2FFE330F7FFE}" sibTransId="{E79124D3-D5B2-4395-B724-3D332902F0EB}"/>
    <dgm:cxn modelId="{03D028CD-EE1A-4305-874B-2AE9622A1944}" type="presOf" srcId="{7A554214-BA1B-4E44-9EBD-C0BF901D0CFD}" destId="{015887B7-AA91-4BB7-B20A-FFFC73C259CD}" srcOrd="0" destOrd="0" presId="urn:microsoft.com/office/officeart/2005/8/layout/radial4"/>
    <dgm:cxn modelId="{A7001724-5E84-4B78-84E2-8679E46FAA63}" type="presOf" srcId="{21EB08CD-A8E4-4FA9-8FBC-6315085B791A}" destId="{833B762C-CBAA-448F-AB06-E634BB704EEC}" srcOrd="0" destOrd="0" presId="urn:microsoft.com/office/officeart/2005/8/layout/radial4"/>
    <dgm:cxn modelId="{EA19BF27-5390-4A54-965E-2DC6909FBD18}" srcId="{F6CED907-05EC-4A14-85F3-569B0B266DF3}" destId="{AF59E1A7-9C39-46DD-BF03-F9C69DD82B53}" srcOrd="4" destOrd="0" parTransId="{7A554214-BA1B-4E44-9EBD-C0BF901D0CFD}" sibTransId="{EF076F33-7145-4993-A374-792D00DCACB4}"/>
    <dgm:cxn modelId="{7BCAED59-D5A5-44A9-B7F3-A743A9CDC3B8}" type="presOf" srcId="{5647D969-EBDF-44FE-99D3-1CA65D5055ED}" destId="{06B8D61A-05D2-4E59-A5DA-1D3D48A41848}" srcOrd="0" destOrd="0" presId="urn:microsoft.com/office/officeart/2005/8/layout/radial4"/>
    <dgm:cxn modelId="{B627B9FF-9D9F-4C72-82A9-4D9DC34EC978}" type="presParOf" srcId="{5A59F1B3-FAAC-4363-9B2F-780934CFB209}" destId="{1A95FC4F-6E3A-4C36-84D7-940810ED63D8}" srcOrd="0" destOrd="0" presId="urn:microsoft.com/office/officeart/2005/8/layout/radial4"/>
    <dgm:cxn modelId="{18E127C4-A549-4D30-BA9A-E4C321CC065B}" type="presParOf" srcId="{5A59F1B3-FAAC-4363-9B2F-780934CFB209}" destId="{06B8D61A-05D2-4E59-A5DA-1D3D48A41848}" srcOrd="1" destOrd="0" presId="urn:microsoft.com/office/officeart/2005/8/layout/radial4"/>
    <dgm:cxn modelId="{7B0D1991-FFE9-47D9-85A2-B83BDA74BAE5}" type="presParOf" srcId="{5A59F1B3-FAAC-4363-9B2F-780934CFB209}" destId="{E1900967-2318-43C0-B147-FD8A3AA1DEC7}" srcOrd="2" destOrd="0" presId="urn:microsoft.com/office/officeart/2005/8/layout/radial4"/>
    <dgm:cxn modelId="{C65A3DC7-AC01-41CA-9C68-7CFB5255BE1C}" type="presParOf" srcId="{5A59F1B3-FAAC-4363-9B2F-780934CFB209}" destId="{5F746D76-708C-4803-9DA1-78B09D70D572}" srcOrd="3" destOrd="0" presId="urn:microsoft.com/office/officeart/2005/8/layout/radial4"/>
    <dgm:cxn modelId="{66E6EDEF-ACA0-4FC0-9DEA-D25BC4C8D37B}" type="presParOf" srcId="{5A59F1B3-FAAC-4363-9B2F-780934CFB209}" destId="{1F04EC18-7CDF-4BBD-AB65-E15C3738A187}" srcOrd="4" destOrd="0" presId="urn:microsoft.com/office/officeart/2005/8/layout/radial4"/>
    <dgm:cxn modelId="{3F311C0F-A586-4ABE-9539-66458A5C84AD}" type="presParOf" srcId="{5A59F1B3-FAAC-4363-9B2F-780934CFB209}" destId="{216ECD1B-0513-4D0B-BD2B-6EA87B95DF32}" srcOrd="5" destOrd="0" presId="urn:microsoft.com/office/officeart/2005/8/layout/radial4"/>
    <dgm:cxn modelId="{AF789082-02C0-48E8-9CD3-622CC6A6969C}" type="presParOf" srcId="{5A59F1B3-FAAC-4363-9B2F-780934CFB209}" destId="{B988A83C-113A-4F8A-90A7-912086DB24CB}" srcOrd="6" destOrd="0" presId="urn:microsoft.com/office/officeart/2005/8/layout/radial4"/>
    <dgm:cxn modelId="{95C7EEBD-5581-40A9-9CF3-0AEFBD2E2D60}" type="presParOf" srcId="{5A59F1B3-FAAC-4363-9B2F-780934CFB209}" destId="{DF745FB8-D312-489B-8AA1-F943E031F026}" srcOrd="7" destOrd="0" presId="urn:microsoft.com/office/officeart/2005/8/layout/radial4"/>
    <dgm:cxn modelId="{80AEAED8-855C-442B-9CD4-BE2C795C59F3}" type="presParOf" srcId="{5A59F1B3-FAAC-4363-9B2F-780934CFB209}" destId="{E078B35B-8A51-4BF2-896C-FA27D3B3C136}" srcOrd="8" destOrd="0" presId="urn:microsoft.com/office/officeart/2005/8/layout/radial4"/>
    <dgm:cxn modelId="{52EFFE84-AF17-4C8D-99A1-8BCDE5C25CB9}" type="presParOf" srcId="{5A59F1B3-FAAC-4363-9B2F-780934CFB209}" destId="{015887B7-AA91-4BB7-B20A-FFFC73C259CD}" srcOrd="9" destOrd="0" presId="urn:microsoft.com/office/officeart/2005/8/layout/radial4"/>
    <dgm:cxn modelId="{A938E3BB-855F-45AA-891E-8387C686805D}" type="presParOf" srcId="{5A59F1B3-FAAC-4363-9B2F-780934CFB209}" destId="{43754118-E300-439F-BDA5-74F72630158D}" srcOrd="10" destOrd="0" presId="urn:microsoft.com/office/officeart/2005/8/layout/radial4"/>
    <dgm:cxn modelId="{A325C7EC-9FB3-4FA1-B3AD-4F2BE15717CF}" type="presParOf" srcId="{5A59F1B3-FAAC-4363-9B2F-780934CFB209}" destId="{36A2984E-A90D-4DBC-85B9-478AAF8B010E}" srcOrd="11" destOrd="0" presId="urn:microsoft.com/office/officeart/2005/8/layout/radial4"/>
    <dgm:cxn modelId="{3C6ED227-8217-4D3A-9591-DF63920E3201}" type="presParOf" srcId="{5A59F1B3-FAAC-4363-9B2F-780934CFB209}" destId="{833B762C-CBAA-448F-AB06-E634BB704EEC}" srcOrd="12" destOrd="0" presId="urn:microsoft.com/office/officeart/2005/8/layout/radial4"/>
    <dgm:cxn modelId="{3E432DED-3DF9-415D-906D-D24EFACAF24A}" type="presParOf" srcId="{5A59F1B3-FAAC-4363-9B2F-780934CFB209}" destId="{3B82F705-9692-4E43-8E63-78FF85184E5E}" srcOrd="13" destOrd="0" presId="urn:microsoft.com/office/officeart/2005/8/layout/radial4"/>
    <dgm:cxn modelId="{B3FB7340-ACA5-4149-9A79-6D511F615EE6}" type="presParOf" srcId="{5A59F1B3-FAAC-4363-9B2F-780934CFB209}" destId="{6EF8EEF1-EE27-4A75-9974-CDAC69BF65D1}"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A05934-E74C-4FCE-B854-009E8374EF07}"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sv-SE"/>
        </a:p>
      </dgm:t>
    </dgm:pt>
    <dgm:pt modelId="{78FD2FEF-7C95-482E-A2E2-6206890C82D9}">
      <dgm:prSet phldrT="[Text]" custT="1"/>
      <dgm:spPr>
        <a:solidFill>
          <a:srgbClr val="C2002D"/>
        </a:solidFill>
      </dgm:spPr>
      <dgm:t>
        <a:bodyPr/>
        <a:lstStyle/>
        <a:p>
          <a:r>
            <a:rPr lang="sv-SE" sz="1600" b="0" dirty="0" smtClean="0">
              <a:solidFill>
                <a:schemeClr val="tx1"/>
              </a:solidFill>
            </a:rPr>
            <a:t>Barn och unga</a:t>
          </a:r>
          <a:endParaRPr lang="sv-SE" sz="1600" b="0" dirty="0">
            <a:solidFill>
              <a:schemeClr val="tx1"/>
            </a:solidFill>
          </a:endParaRPr>
        </a:p>
      </dgm:t>
    </dgm:pt>
    <dgm:pt modelId="{530E9D31-885A-4201-86BD-D5160127520B}" type="parTrans" cxnId="{AAE97245-5AAF-4F6B-AF3B-388B9869E6E7}">
      <dgm:prSet/>
      <dgm:spPr/>
      <dgm:t>
        <a:bodyPr/>
        <a:lstStyle/>
        <a:p>
          <a:endParaRPr lang="sv-SE"/>
        </a:p>
      </dgm:t>
    </dgm:pt>
    <dgm:pt modelId="{F21675B1-73B8-4D2C-B5FE-5A3F63745FF5}" type="sibTrans" cxnId="{AAE97245-5AAF-4F6B-AF3B-388B9869E6E7}">
      <dgm:prSet/>
      <dgm:spPr/>
      <dgm:t>
        <a:bodyPr/>
        <a:lstStyle/>
        <a:p>
          <a:endParaRPr lang="sv-SE"/>
        </a:p>
      </dgm:t>
    </dgm:pt>
    <dgm:pt modelId="{BBE77F05-3D8B-49C9-870B-E773BFECFA52}">
      <dgm:prSet phldrT="[Text]" custT="1"/>
      <dgm:spPr>
        <a:solidFill>
          <a:srgbClr val="C2002D"/>
        </a:solidFill>
      </dgm:spPr>
      <dgm:t>
        <a:bodyPr/>
        <a:lstStyle/>
        <a:p>
          <a:r>
            <a:rPr lang="sv-SE" sz="1600" dirty="0" smtClean="0">
              <a:solidFill>
                <a:schemeClr val="tx1"/>
              </a:solidFill>
            </a:rPr>
            <a:t>Äldre</a:t>
          </a:r>
          <a:endParaRPr lang="sv-SE" sz="1600" b="0" cap="none" spc="0" dirty="0">
            <a:ln w="0"/>
            <a:solidFill>
              <a:schemeClr val="tx1"/>
            </a:solidFill>
            <a:effectLst>
              <a:outerShdw blurRad="38100" dist="19050" dir="2700000" algn="tl" rotWithShape="0">
                <a:schemeClr val="dk1">
                  <a:alpha val="40000"/>
                </a:schemeClr>
              </a:outerShdw>
            </a:effectLst>
          </a:endParaRPr>
        </a:p>
      </dgm:t>
    </dgm:pt>
    <dgm:pt modelId="{8A4D7FD9-2CF2-4519-AD65-1277B0B801C5}" type="parTrans" cxnId="{A69F7B60-CA0B-453A-AD9A-9A74B8C64D94}">
      <dgm:prSet/>
      <dgm:spPr/>
      <dgm:t>
        <a:bodyPr/>
        <a:lstStyle/>
        <a:p>
          <a:endParaRPr lang="sv-SE"/>
        </a:p>
      </dgm:t>
    </dgm:pt>
    <dgm:pt modelId="{5BBE58ED-687A-4F50-B070-92D6752EBF0A}" type="sibTrans" cxnId="{A69F7B60-CA0B-453A-AD9A-9A74B8C64D94}">
      <dgm:prSet/>
      <dgm:spPr/>
      <dgm:t>
        <a:bodyPr/>
        <a:lstStyle/>
        <a:p>
          <a:endParaRPr lang="sv-SE"/>
        </a:p>
      </dgm:t>
    </dgm:pt>
    <dgm:pt modelId="{7755B125-3602-48D5-B974-125750550F1A}">
      <dgm:prSet phldrT="[Text]"/>
      <dgm:spPr>
        <a:solidFill>
          <a:srgbClr val="C2002D"/>
        </a:solidFill>
      </dgm:spPr>
      <dgm:t>
        <a:bodyPr/>
        <a:lstStyle/>
        <a:p>
          <a:r>
            <a:rPr lang="sv-SE" dirty="0" smtClean="0">
              <a:solidFill>
                <a:schemeClr val="tx1"/>
              </a:solidFill>
            </a:rPr>
            <a:t>Personer med svår psykisk sjukdom eller psykisk funktionsnedsättning</a:t>
          </a:r>
          <a:endParaRPr lang="sv-SE" dirty="0">
            <a:solidFill>
              <a:schemeClr val="tx1"/>
            </a:solidFill>
          </a:endParaRPr>
        </a:p>
      </dgm:t>
    </dgm:pt>
    <dgm:pt modelId="{0067A659-A000-460F-A9BF-84209D29B096}" type="parTrans" cxnId="{19351BD2-9A71-4C80-86EE-07254C18F175}">
      <dgm:prSet/>
      <dgm:spPr/>
      <dgm:t>
        <a:bodyPr/>
        <a:lstStyle/>
        <a:p>
          <a:endParaRPr lang="sv-SE"/>
        </a:p>
      </dgm:t>
    </dgm:pt>
    <dgm:pt modelId="{54301147-3267-49A8-8506-1BA882C853CC}" type="sibTrans" cxnId="{19351BD2-9A71-4C80-86EE-07254C18F175}">
      <dgm:prSet/>
      <dgm:spPr/>
      <dgm:t>
        <a:bodyPr/>
        <a:lstStyle/>
        <a:p>
          <a:endParaRPr lang="sv-SE"/>
        </a:p>
      </dgm:t>
    </dgm:pt>
    <dgm:pt modelId="{0788195B-1E42-4C54-B579-E6003F83595F}">
      <dgm:prSet phldrT="[Text]" custT="1"/>
      <dgm:spPr>
        <a:solidFill>
          <a:srgbClr val="C2002D"/>
        </a:solidFill>
      </dgm:spPr>
      <dgm:t>
        <a:bodyPr/>
        <a:lstStyle/>
        <a:p>
          <a:r>
            <a:rPr lang="sv-SE" sz="1100" dirty="0" smtClean="0">
              <a:solidFill>
                <a:schemeClr val="tx1"/>
              </a:solidFill>
            </a:rPr>
            <a:t>Personer med intellektuell funktionsnedsättning</a:t>
          </a:r>
          <a:endParaRPr lang="sv-SE" sz="1100" dirty="0">
            <a:solidFill>
              <a:schemeClr val="tx1"/>
            </a:solidFill>
          </a:endParaRPr>
        </a:p>
      </dgm:t>
    </dgm:pt>
    <dgm:pt modelId="{E934D556-12B9-4C9F-8372-E344E41E9937}" type="parTrans" cxnId="{5C03B6EA-ACDB-4012-BD33-6370DC55E5FE}">
      <dgm:prSet/>
      <dgm:spPr/>
      <dgm:t>
        <a:bodyPr/>
        <a:lstStyle/>
        <a:p>
          <a:endParaRPr lang="sv-SE"/>
        </a:p>
      </dgm:t>
    </dgm:pt>
    <dgm:pt modelId="{66C75986-97BF-4437-B2B1-983F85664FD0}" type="sibTrans" cxnId="{5C03B6EA-ACDB-4012-BD33-6370DC55E5FE}">
      <dgm:prSet/>
      <dgm:spPr/>
      <dgm:t>
        <a:bodyPr/>
        <a:lstStyle/>
        <a:p>
          <a:endParaRPr lang="sv-SE"/>
        </a:p>
      </dgm:t>
    </dgm:pt>
    <dgm:pt modelId="{FE29303D-1B48-4ABC-A929-CEB063108E98}">
      <dgm:prSet phldrT="[Text]" custT="1"/>
      <dgm:spPr>
        <a:solidFill>
          <a:srgbClr val="C2002D"/>
        </a:solidFill>
      </dgm:spPr>
      <dgm:t>
        <a:bodyPr/>
        <a:lstStyle/>
        <a:p>
          <a:r>
            <a:rPr lang="sv-SE" sz="1600" dirty="0" smtClean="0">
              <a:solidFill>
                <a:schemeClr val="tx1"/>
              </a:solidFill>
            </a:rPr>
            <a:t>Nyanlända</a:t>
          </a:r>
          <a:endParaRPr lang="sv-SE" sz="1600" b="0" cap="none" spc="0" dirty="0">
            <a:ln w="0"/>
            <a:solidFill>
              <a:schemeClr val="tx1"/>
            </a:solidFill>
            <a:effectLst>
              <a:outerShdw blurRad="38100" dist="19050" dir="2700000" algn="tl" rotWithShape="0">
                <a:schemeClr val="dk1">
                  <a:alpha val="40000"/>
                </a:schemeClr>
              </a:outerShdw>
            </a:effectLst>
          </a:endParaRPr>
        </a:p>
      </dgm:t>
    </dgm:pt>
    <dgm:pt modelId="{44DD96B7-860F-4A24-B873-9DE381027012}" type="parTrans" cxnId="{7B7B1C2D-29CF-46D1-9FAF-37DD40A05265}">
      <dgm:prSet/>
      <dgm:spPr/>
      <dgm:t>
        <a:bodyPr/>
        <a:lstStyle/>
        <a:p>
          <a:endParaRPr lang="sv-SE"/>
        </a:p>
      </dgm:t>
    </dgm:pt>
    <dgm:pt modelId="{395AEF78-8DA9-424E-9750-825D16DB4BCC}" type="sibTrans" cxnId="{7B7B1C2D-29CF-46D1-9FAF-37DD40A05265}">
      <dgm:prSet/>
      <dgm:spPr/>
      <dgm:t>
        <a:bodyPr/>
        <a:lstStyle/>
        <a:p>
          <a:endParaRPr lang="sv-SE"/>
        </a:p>
      </dgm:t>
    </dgm:pt>
    <dgm:pt modelId="{ACF09AE8-D7AE-4ED5-A0B1-5346AFFA93AB}" type="pres">
      <dgm:prSet presAssocID="{7DA05934-E74C-4FCE-B854-009E8374EF07}" presName="cycle" presStyleCnt="0">
        <dgm:presLayoutVars>
          <dgm:dir/>
          <dgm:resizeHandles val="exact"/>
        </dgm:presLayoutVars>
      </dgm:prSet>
      <dgm:spPr/>
      <dgm:t>
        <a:bodyPr/>
        <a:lstStyle/>
        <a:p>
          <a:endParaRPr lang="sv-SE"/>
        </a:p>
      </dgm:t>
    </dgm:pt>
    <dgm:pt modelId="{08D19CAA-3A76-4305-A20A-6F7BED11F357}" type="pres">
      <dgm:prSet presAssocID="{78FD2FEF-7C95-482E-A2E2-6206890C82D9}" presName="node" presStyleLbl="node1" presStyleIdx="0" presStyleCnt="5" custRadScaleRad="100131" custRadScaleInc="-2853">
        <dgm:presLayoutVars>
          <dgm:bulletEnabled val="1"/>
        </dgm:presLayoutVars>
      </dgm:prSet>
      <dgm:spPr/>
      <dgm:t>
        <a:bodyPr/>
        <a:lstStyle/>
        <a:p>
          <a:endParaRPr lang="sv-SE"/>
        </a:p>
      </dgm:t>
    </dgm:pt>
    <dgm:pt modelId="{5C9ECB31-52CE-4174-90E3-AACA35793486}" type="pres">
      <dgm:prSet presAssocID="{78FD2FEF-7C95-482E-A2E2-6206890C82D9}" presName="spNode" presStyleCnt="0"/>
      <dgm:spPr/>
    </dgm:pt>
    <dgm:pt modelId="{F0270893-7FDD-4CD2-9604-B742E52924E6}" type="pres">
      <dgm:prSet presAssocID="{F21675B1-73B8-4D2C-B5FE-5A3F63745FF5}" presName="sibTrans" presStyleLbl="sibTrans1D1" presStyleIdx="0" presStyleCnt="5"/>
      <dgm:spPr/>
      <dgm:t>
        <a:bodyPr/>
        <a:lstStyle/>
        <a:p>
          <a:endParaRPr lang="sv-SE"/>
        </a:p>
      </dgm:t>
    </dgm:pt>
    <dgm:pt modelId="{45D91CDA-85E3-4F1C-A2D9-A2B529911AF8}" type="pres">
      <dgm:prSet presAssocID="{BBE77F05-3D8B-49C9-870B-E773BFECFA52}" presName="node" presStyleLbl="node1" presStyleIdx="1" presStyleCnt="5">
        <dgm:presLayoutVars>
          <dgm:bulletEnabled val="1"/>
        </dgm:presLayoutVars>
      </dgm:prSet>
      <dgm:spPr/>
      <dgm:t>
        <a:bodyPr/>
        <a:lstStyle/>
        <a:p>
          <a:endParaRPr lang="sv-SE"/>
        </a:p>
      </dgm:t>
    </dgm:pt>
    <dgm:pt modelId="{F0FC158D-8129-4C76-AB44-7C848C457781}" type="pres">
      <dgm:prSet presAssocID="{BBE77F05-3D8B-49C9-870B-E773BFECFA52}" presName="spNode" presStyleCnt="0"/>
      <dgm:spPr/>
    </dgm:pt>
    <dgm:pt modelId="{AF99B060-59AE-4EA0-8682-07D5F6362FBF}" type="pres">
      <dgm:prSet presAssocID="{5BBE58ED-687A-4F50-B070-92D6752EBF0A}" presName="sibTrans" presStyleLbl="sibTrans1D1" presStyleIdx="1" presStyleCnt="5"/>
      <dgm:spPr/>
      <dgm:t>
        <a:bodyPr/>
        <a:lstStyle/>
        <a:p>
          <a:endParaRPr lang="sv-SE"/>
        </a:p>
      </dgm:t>
    </dgm:pt>
    <dgm:pt modelId="{A418D438-65E9-4AB4-96EC-659E315B66A5}" type="pres">
      <dgm:prSet presAssocID="{7755B125-3602-48D5-B974-125750550F1A}" presName="node" presStyleLbl="node1" presStyleIdx="2" presStyleCnt="5">
        <dgm:presLayoutVars>
          <dgm:bulletEnabled val="1"/>
        </dgm:presLayoutVars>
      </dgm:prSet>
      <dgm:spPr/>
      <dgm:t>
        <a:bodyPr/>
        <a:lstStyle/>
        <a:p>
          <a:endParaRPr lang="sv-SE"/>
        </a:p>
      </dgm:t>
    </dgm:pt>
    <dgm:pt modelId="{44715D5C-5BE6-4A10-8EEE-174102DDD340}" type="pres">
      <dgm:prSet presAssocID="{7755B125-3602-48D5-B974-125750550F1A}" presName="spNode" presStyleCnt="0"/>
      <dgm:spPr/>
    </dgm:pt>
    <dgm:pt modelId="{EBF7784A-4EAD-4859-9221-563E0EB6455F}" type="pres">
      <dgm:prSet presAssocID="{54301147-3267-49A8-8506-1BA882C853CC}" presName="sibTrans" presStyleLbl="sibTrans1D1" presStyleIdx="2" presStyleCnt="5"/>
      <dgm:spPr/>
      <dgm:t>
        <a:bodyPr/>
        <a:lstStyle/>
        <a:p>
          <a:endParaRPr lang="sv-SE"/>
        </a:p>
      </dgm:t>
    </dgm:pt>
    <dgm:pt modelId="{2ADAE27A-ADFC-40BC-B2C5-CDAAD09F548A}" type="pres">
      <dgm:prSet presAssocID="{0788195B-1E42-4C54-B579-E6003F83595F}" presName="node" presStyleLbl="node1" presStyleIdx="3" presStyleCnt="5">
        <dgm:presLayoutVars>
          <dgm:bulletEnabled val="1"/>
        </dgm:presLayoutVars>
      </dgm:prSet>
      <dgm:spPr/>
      <dgm:t>
        <a:bodyPr/>
        <a:lstStyle/>
        <a:p>
          <a:endParaRPr lang="sv-SE"/>
        </a:p>
      </dgm:t>
    </dgm:pt>
    <dgm:pt modelId="{483146A7-9B98-432F-8835-462B3453173A}" type="pres">
      <dgm:prSet presAssocID="{0788195B-1E42-4C54-B579-E6003F83595F}" presName="spNode" presStyleCnt="0"/>
      <dgm:spPr/>
    </dgm:pt>
    <dgm:pt modelId="{5618B78D-4DB9-4B14-A84F-A50574D6C5B8}" type="pres">
      <dgm:prSet presAssocID="{66C75986-97BF-4437-B2B1-983F85664FD0}" presName="sibTrans" presStyleLbl="sibTrans1D1" presStyleIdx="3" presStyleCnt="5"/>
      <dgm:spPr/>
      <dgm:t>
        <a:bodyPr/>
        <a:lstStyle/>
        <a:p>
          <a:endParaRPr lang="sv-SE"/>
        </a:p>
      </dgm:t>
    </dgm:pt>
    <dgm:pt modelId="{9C02DB4E-B3DA-4C34-A3F5-1ADA665F7F4F}" type="pres">
      <dgm:prSet presAssocID="{FE29303D-1B48-4ABC-A929-CEB063108E98}" presName="node" presStyleLbl="node1" presStyleIdx="4" presStyleCnt="5">
        <dgm:presLayoutVars>
          <dgm:bulletEnabled val="1"/>
        </dgm:presLayoutVars>
      </dgm:prSet>
      <dgm:spPr/>
      <dgm:t>
        <a:bodyPr/>
        <a:lstStyle/>
        <a:p>
          <a:endParaRPr lang="sv-SE"/>
        </a:p>
      </dgm:t>
    </dgm:pt>
    <dgm:pt modelId="{C8F773D2-6E68-4224-8534-D33AD5E49A93}" type="pres">
      <dgm:prSet presAssocID="{FE29303D-1B48-4ABC-A929-CEB063108E98}" presName="spNode" presStyleCnt="0"/>
      <dgm:spPr/>
    </dgm:pt>
    <dgm:pt modelId="{6A4AB902-E6FC-429C-9F28-05D786375B7E}" type="pres">
      <dgm:prSet presAssocID="{395AEF78-8DA9-424E-9750-825D16DB4BCC}" presName="sibTrans" presStyleLbl="sibTrans1D1" presStyleIdx="4" presStyleCnt="5"/>
      <dgm:spPr/>
      <dgm:t>
        <a:bodyPr/>
        <a:lstStyle/>
        <a:p>
          <a:endParaRPr lang="sv-SE"/>
        </a:p>
      </dgm:t>
    </dgm:pt>
  </dgm:ptLst>
  <dgm:cxnLst>
    <dgm:cxn modelId="{CF5689A7-4454-49D8-97CC-678FFF270382}" type="presOf" srcId="{F21675B1-73B8-4D2C-B5FE-5A3F63745FF5}" destId="{F0270893-7FDD-4CD2-9604-B742E52924E6}" srcOrd="0" destOrd="0" presId="urn:microsoft.com/office/officeart/2005/8/layout/cycle6"/>
    <dgm:cxn modelId="{B436B11D-1AD3-4CE1-B694-3AAE42960AF9}" type="presOf" srcId="{7755B125-3602-48D5-B974-125750550F1A}" destId="{A418D438-65E9-4AB4-96EC-659E315B66A5}" srcOrd="0" destOrd="0" presId="urn:microsoft.com/office/officeart/2005/8/layout/cycle6"/>
    <dgm:cxn modelId="{7B7B1C2D-29CF-46D1-9FAF-37DD40A05265}" srcId="{7DA05934-E74C-4FCE-B854-009E8374EF07}" destId="{FE29303D-1B48-4ABC-A929-CEB063108E98}" srcOrd="4" destOrd="0" parTransId="{44DD96B7-860F-4A24-B873-9DE381027012}" sibTransId="{395AEF78-8DA9-424E-9750-825D16DB4BCC}"/>
    <dgm:cxn modelId="{F4B4113F-A10F-4B1F-BE81-FCFE4F0CDDAF}" type="presOf" srcId="{7DA05934-E74C-4FCE-B854-009E8374EF07}" destId="{ACF09AE8-D7AE-4ED5-A0B1-5346AFFA93AB}" srcOrd="0" destOrd="0" presId="urn:microsoft.com/office/officeart/2005/8/layout/cycle6"/>
    <dgm:cxn modelId="{2D291BAD-FC8D-4138-8151-B7FBE76142E8}" type="presOf" srcId="{54301147-3267-49A8-8506-1BA882C853CC}" destId="{EBF7784A-4EAD-4859-9221-563E0EB6455F}" srcOrd="0" destOrd="0" presId="urn:microsoft.com/office/officeart/2005/8/layout/cycle6"/>
    <dgm:cxn modelId="{F5DA29A6-52F1-4080-8A4A-B0A182E96912}" type="presOf" srcId="{395AEF78-8DA9-424E-9750-825D16DB4BCC}" destId="{6A4AB902-E6FC-429C-9F28-05D786375B7E}" srcOrd="0" destOrd="0" presId="urn:microsoft.com/office/officeart/2005/8/layout/cycle6"/>
    <dgm:cxn modelId="{19351BD2-9A71-4C80-86EE-07254C18F175}" srcId="{7DA05934-E74C-4FCE-B854-009E8374EF07}" destId="{7755B125-3602-48D5-B974-125750550F1A}" srcOrd="2" destOrd="0" parTransId="{0067A659-A000-460F-A9BF-84209D29B096}" sibTransId="{54301147-3267-49A8-8506-1BA882C853CC}"/>
    <dgm:cxn modelId="{B7BAD7D2-A1CA-4141-9E12-2FF6874146BB}" type="presOf" srcId="{78FD2FEF-7C95-482E-A2E2-6206890C82D9}" destId="{08D19CAA-3A76-4305-A20A-6F7BED11F357}" srcOrd="0" destOrd="0" presId="urn:microsoft.com/office/officeart/2005/8/layout/cycle6"/>
    <dgm:cxn modelId="{FF9638E6-AF10-40A9-8DF9-DC4F63BA5D12}" type="presOf" srcId="{BBE77F05-3D8B-49C9-870B-E773BFECFA52}" destId="{45D91CDA-85E3-4F1C-A2D9-A2B529911AF8}" srcOrd="0" destOrd="0" presId="urn:microsoft.com/office/officeart/2005/8/layout/cycle6"/>
    <dgm:cxn modelId="{A69F7B60-CA0B-453A-AD9A-9A74B8C64D94}" srcId="{7DA05934-E74C-4FCE-B854-009E8374EF07}" destId="{BBE77F05-3D8B-49C9-870B-E773BFECFA52}" srcOrd="1" destOrd="0" parTransId="{8A4D7FD9-2CF2-4519-AD65-1277B0B801C5}" sibTransId="{5BBE58ED-687A-4F50-B070-92D6752EBF0A}"/>
    <dgm:cxn modelId="{5C03B6EA-ACDB-4012-BD33-6370DC55E5FE}" srcId="{7DA05934-E74C-4FCE-B854-009E8374EF07}" destId="{0788195B-1E42-4C54-B579-E6003F83595F}" srcOrd="3" destOrd="0" parTransId="{E934D556-12B9-4C9F-8372-E344E41E9937}" sibTransId="{66C75986-97BF-4437-B2B1-983F85664FD0}"/>
    <dgm:cxn modelId="{AAE97245-5AAF-4F6B-AF3B-388B9869E6E7}" srcId="{7DA05934-E74C-4FCE-B854-009E8374EF07}" destId="{78FD2FEF-7C95-482E-A2E2-6206890C82D9}" srcOrd="0" destOrd="0" parTransId="{530E9D31-885A-4201-86BD-D5160127520B}" sibTransId="{F21675B1-73B8-4D2C-B5FE-5A3F63745FF5}"/>
    <dgm:cxn modelId="{49F169B3-2586-43B8-9F2F-5B1139DEBD89}" type="presOf" srcId="{FE29303D-1B48-4ABC-A929-CEB063108E98}" destId="{9C02DB4E-B3DA-4C34-A3F5-1ADA665F7F4F}" srcOrd="0" destOrd="0" presId="urn:microsoft.com/office/officeart/2005/8/layout/cycle6"/>
    <dgm:cxn modelId="{06B9E4AF-514A-4415-B988-698C9E82328C}" type="presOf" srcId="{66C75986-97BF-4437-B2B1-983F85664FD0}" destId="{5618B78D-4DB9-4B14-A84F-A50574D6C5B8}" srcOrd="0" destOrd="0" presId="urn:microsoft.com/office/officeart/2005/8/layout/cycle6"/>
    <dgm:cxn modelId="{E237DCFF-0D51-448A-B933-32504B9A2EE2}" type="presOf" srcId="{5BBE58ED-687A-4F50-B070-92D6752EBF0A}" destId="{AF99B060-59AE-4EA0-8682-07D5F6362FBF}" srcOrd="0" destOrd="0" presId="urn:microsoft.com/office/officeart/2005/8/layout/cycle6"/>
    <dgm:cxn modelId="{A5CCC4D4-A103-4FC9-A4D3-8AB07D62AA20}" type="presOf" srcId="{0788195B-1E42-4C54-B579-E6003F83595F}" destId="{2ADAE27A-ADFC-40BC-B2C5-CDAAD09F548A}" srcOrd="0" destOrd="0" presId="urn:microsoft.com/office/officeart/2005/8/layout/cycle6"/>
    <dgm:cxn modelId="{CF928A76-3CDE-4F29-BC74-C5C25931915F}" type="presParOf" srcId="{ACF09AE8-D7AE-4ED5-A0B1-5346AFFA93AB}" destId="{08D19CAA-3A76-4305-A20A-6F7BED11F357}" srcOrd="0" destOrd="0" presId="urn:microsoft.com/office/officeart/2005/8/layout/cycle6"/>
    <dgm:cxn modelId="{21899C19-E869-42E4-A035-754882179C3D}" type="presParOf" srcId="{ACF09AE8-D7AE-4ED5-A0B1-5346AFFA93AB}" destId="{5C9ECB31-52CE-4174-90E3-AACA35793486}" srcOrd="1" destOrd="0" presId="urn:microsoft.com/office/officeart/2005/8/layout/cycle6"/>
    <dgm:cxn modelId="{6FC63B68-875E-4E6B-A935-C7C242F2C702}" type="presParOf" srcId="{ACF09AE8-D7AE-4ED5-A0B1-5346AFFA93AB}" destId="{F0270893-7FDD-4CD2-9604-B742E52924E6}" srcOrd="2" destOrd="0" presId="urn:microsoft.com/office/officeart/2005/8/layout/cycle6"/>
    <dgm:cxn modelId="{285E0DD7-9DCE-4C13-ACA5-6E0214867E37}" type="presParOf" srcId="{ACF09AE8-D7AE-4ED5-A0B1-5346AFFA93AB}" destId="{45D91CDA-85E3-4F1C-A2D9-A2B529911AF8}" srcOrd="3" destOrd="0" presId="urn:microsoft.com/office/officeart/2005/8/layout/cycle6"/>
    <dgm:cxn modelId="{4FEE2AD0-FCCD-4CC2-930A-C4DB96EC235F}" type="presParOf" srcId="{ACF09AE8-D7AE-4ED5-A0B1-5346AFFA93AB}" destId="{F0FC158D-8129-4C76-AB44-7C848C457781}" srcOrd="4" destOrd="0" presId="urn:microsoft.com/office/officeart/2005/8/layout/cycle6"/>
    <dgm:cxn modelId="{7B1E3F17-2011-4701-A181-8BB935BAFE9F}" type="presParOf" srcId="{ACF09AE8-D7AE-4ED5-A0B1-5346AFFA93AB}" destId="{AF99B060-59AE-4EA0-8682-07D5F6362FBF}" srcOrd="5" destOrd="0" presId="urn:microsoft.com/office/officeart/2005/8/layout/cycle6"/>
    <dgm:cxn modelId="{E9129C1F-CE96-4276-9060-B022CAF7BC44}" type="presParOf" srcId="{ACF09AE8-D7AE-4ED5-A0B1-5346AFFA93AB}" destId="{A418D438-65E9-4AB4-96EC-659E315B66A5}" srcOrd="6" destOrd="0" presId="urn:microsoft.com/office/officeart/2005/8/layout/cycle6"/>
    <dgm:cxn modelId="{8D140555-7175-4CFA-81BE-D86E87F9CDBB}" type="presParOf" srcId="{ACF09AE8-D7AE-4ED5-A0B1-5346AFFA93AB}" destId="{44715D5C-5BE6-4A10-8EEE-174102DDD340}" srcOrd="7" destOrd="0" presId="urn:microsoft.com/office/officeart/2005/8/layout/cycle6"/>
    <dgm:cxn modelId="{2058AC04-E38D-4864-BF44-0C827A8343A4}" type="presParOf" srcId="{ACF09AE8-D7AE-4ED5-A0B1-5346AFFA93AB}" destId="{EBF7784A-4EAD-4859-9221-563E0EB6455F}" srcOrd="8" destOrd="0" presId="urn:microsoft.com/office/officeart/2005/8/layout/cycle6"/>
    <dgm:cxn modelId="{432788D1-4AD5-4AA6-B0A6-C170987707BF}" type="presParOf" srcId="{ACF09AE8-D7AE-4ED5-A0B1-5346AFFA93AB}" destId="{2ADAE27A-ADFC-40BC-B2C5-CDAAD09F548A}" srcOrd="9" destOrd="0" presId="urn:microsoft.com/office/officeart/2005/8/layout/cycle6"/>
    <dgm:cxn modelId="{2D5139A9-AFA9-4B76-8A3C-6EB44F77CCC9}" type="presParOf" srcId="{ACF09AE8-D7AE-4ED5-A0B1-5346AFFA93AB}" destId="{483146A7-9B98-432F-8835-462B3453173A}" srcOrd="10" destOrd="0" presId="urn:microsoft.com/office/officeart/2005/8/layout/cycle6"/>
    <dgm:cxn modelId="{3FF36D3E-3C21-4D66-A16D-975A126ACF02}" type="presParOf" srcId="{ACF09AE8-D7AE-4ED5-A0B1-5346AFFA93AB}" destId="{5618B78D-4DB9-4B14-A84F-A50574D6C5B8}" srcOrd="11" destOrd="0" presId="urn:microsoft.com/office/officeart/2005/8/layout/cycle6"/>
    <dgm:cxn modelId="{4AF484B1-CEEC-4289-9C34-C64B7A96B967}" type="presParOf" srcId="{ACF09AE8-D7AE-4ED5-A0B1-5346AFFA93AB}" destId="{9C02DB4E-B3DA-4C34-A3F5-1ADA665F7F4F}" srcOrd="12" destOrd="0" presId="urn:microsoft.com/office/officeart/2005/8/layout/cycle6"/>
    <dgm:cxn modelId="{E148B563-4470-4580-B4E6-F5533228E42E}" type="presParOf" srcId="{ACF09AE8-D7AE-4ED5-A0B1-5346AFFA93AB}" destId="{C8F773D2-6E68-4224-8534-D33AD5E49A93}" srcOrd="13" destOrd="0" presId="urn:microsoft.com/office/officeart/2005/8/layout/cycle6"/>
    <dgm:cxn modelId="{BF5B919C-38BE-450F-B7E6-C15E30FEFFE6}" type="presParOf" srcId="{ACF09AE8-D7AE-4ED5-A0B1-5346AFFA93AB}" destId="{6A4AB902-E6FC-429C-9F28-05D786375B7E}" srcOrd="14" destOrd="0" presId="urn:microsoft.com/office/officeart/2005/8/layout/cycle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19CAA-3A76-4305-A20A-6F7BED11F357}">
      <dsp:nvSpPr>
        <dsp:cNvPr id="0" name=""/>
        <dsp:cNvSpPr/>
      </dsp:nvSpPr>
      <dsp:spPr>
        <a:xfrm>
          <a:off x="3297564" y="712"/>
          <a:ext cx="1585242" cy="1030407"/>
        </a:xfrm>
        <a:prstGeom prst="roundRect">
          <a:avLst/>
        </a:prstGeom>
        <a:solidFill>
          <a:srgbClr val="C20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solidFill>
                <a:schemeClr val="tx1"/>
              </a:solidFill>
            </a:rPr>
            <a:t>Barn och unga</a:t>
          </a:r>
          <a:endParaRPr lang="sv-SE" sz="1600" b="0" kern="1200" dirty="0">
            <a:solidFill>
              <a:schemeClr val="tx1"/>
            </a:solidFill>
          </a:endParaRPr>
        </a:p>
      </dsp:txBody>
      <dsp:txXfrm>
        <a:off x="3347864" y="51012"/>
        <a:ext cx="1484642" cy="929807"/>
      </dsp:txXfrm>
    </dsp:sp>
    <dsp:sp modelId="{F0270893-7FDD-4CD2-9604-B742E52924E6}">
      <dsp:nvSpPr>
        <dsp:cNvPr id="0" name=""/>
        <dsp:cNvSpPr/>
      </dsp:nvSpPr>
      <dsp:spPr>
        <a:xfrm>
          <a:off x="2055092" y="514477"/>
          <a:ext cx="4114046" cy="4114046"/>
        </a:xfrm>
        <a:custGeom>
          <a:avLst/>
          <a:gdLst/>
          <a:ahLst/>
          <a:cxnLst/>
          <a:rect l="0" t="0" r="0" b="0"/>
          <a:pathLst>
            <a:path>
              <a:moveTo>
                <a:pt x="2838888" y="154385"/>
              </a:moveTo>
              <a:arcTo wR="2057023" hR="2057023" stAng="17540377" swAng="20063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D91CDA-85E3-4F1C-A2D9-A2B529911AF8}">
      <dsp:nvSpPr>
        <dsp:cNvPr id="0" name=""/>
        <dsp:cNvSpPr/>
      </dsp:nvSpPr>
      <dsp:spPr>
        <a:xfrm>
          <a:off x="5278523" y="1424628"/>
          <a:ext cx="1585242" cy="1030407"/>
        </a:xfrm>
        <a:prstGeom prst="roundRect">
          <a:avLst/>
        </a:prstGeom>
        <a:solidFill>
          <a:srgbClr val="C20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smtClean="0">
              <a:solidFill>
                <a:schemeClr val="tx1"/>
              </a:solidFill>
            </a:rPr>
            <a:t>Äldre</a:t>
          </a:r>
          <a:endParaRPr lang="sv-SE" sz="1600" b="0" kern="1200" cap="none" spc="0" dirty="0">
            <a:ln w="0"/>
            <a:solidFill>
              <a:schemeClr val="tx1"/>
            </a:solidFill>
            <a:effectLst>
              <a:outerShdw blurRad="38100" dist="19050" dir="2700000" algn="tl" rotWithShape="0">
                <a:schemeClr val="dk1">
                  <a:alpha val="40000"/>
                </a:schemeClr>
              </a:outerShdw>
            </a:effectLst>
          </a:endParaRPr>
        </a:p>
      </dsp:txBody>
      <dsp:txXfrm>
        <a:off x="5328823" y="1474928"/>
        <a:ext cx="1484642" cy="929807"/>
      </dsp:txXfrm>
    </dsp:sp>
    <dsp:sp modelId="{AF99B060-59AE-4EA0-8682-07D5F6362FBF}">
      <dsp:nvSpPr>
        <dsp:cNvPr id="0" name=""/>
        <dsp:cNvSpPr/>
      </dsp:nvSpPr>
      <dsp:spPr>
        <a:xfrm>
          <a:off x="2057776" y="518464"/>
          <a:ext cx="4114046" cy="4114046"/>
        </a:xfrm>
        <a:custGeom>
          <a:avLst/>
          <a:gdLst/>
          <a:ahLst/>
          <a:cxnLst/>
          <a:rect l="0" t="0" r="0" b="0"/>
          <a:pathLst>
            <a:path>
              <a:moveTo>
                <a:pt x="4111245" y="1949712"/>
              </a:moveTo>
              <a:arcTo wR="2057023" hR="2057023" stAng="21420578" swAng="21947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18D438-65E9-4AB4-96EC-659E315B66A5}">
      <dsp:nvSpPr>
        <dsp:cNvPr id="0" name=""/>
        <dsp:cNvSpPr/>
      </dsp:nvSpPr>
      <dsp:spPr>
        <a:xfrm>
          <a:off x="4531266" y="3724450"/>
          <a:ext cx="1585242" cy="1030407"/>
        </a:xfrm>
        <a:prstGeom prst="roundRect">
          <a:avLst/>
        </a:prstGeom>
        <a:solidFill>
          <a:srgbClr val="C20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Personer med svår psykisk sjukdom eller psykisk funktionsnedsättning</a:t>
          </a:r>
          <a:endParaRPr lang="sv-SE" sz="1100" kern="1200" dirty="0">
            <a:solidFill>
              <a:schemeClr val="tx1"/>
            </a:solidFill>
          </a:endParaRPr>
        </a:p>
      </dsp:txBody>
      <dsp:txXfrm>
        <a:off x="4581566" y="3774750"/>
        <a:ext cx="1484642" cy="929807"/>
      </dsp:txXfrm>
    </dsp:sp>
    <dsp:sp modelId="{EBF7784A-4EAD-4859-9221-563E0EB6455F}">
      <dsp:nvSpPr>
        <dsp:cNvPr id="0" name=""/>
        <dsp:cNvSpPr/>
      </dsp:nvSpPr>
      <dsp:spPr>
        <a:xfrm>
          <a:off x="2057776" y="518464"/>
          <a:ext cx="4114046" cy="4114046"/>
        </a:xfrm>
        <a:custGeom>
          <a:avLst/>
          <a:gdLst/>
          <a:ahLst/>
          <a:cxnLst/>
          <a:rect l="0" t="0" r="0" b="0"/>
          <a:pathLst>
            <a:path>
              <a:moveTo>
                <a:pt x="2465329" y="4073116"/>
              </a:moveTo>
              <a:arcTo wR="2057023" hR="2057023" stAng="4713066" swAng="137386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DAE27A-ADFC-40BC-B2C5-CDAAD09F548A}">
      <dsp:nvSpPr>
        <dsp:cNvPr id="0" name=""/>
        <dsp:cNvSpPr/>
      </dsp:nvSpPr>
      <dsp:spPr>
        <a:xfrm>
          <a:off x="2113090" y="3724450"/>
          <a:ext cx="1585242" cy="1030407"/>
        </a:xfrm>
        <a:prstGeom prst="roundRect">
          <a:avLst/>
        </a:prstGeom>
        <a:solidFill>
          <a:srgbClr val="C20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tx1"/>
              </a:solidFill>
            </a:rPr>
            <a:t>Personer med intellektuell funktionsnedsättning</a:t>
          </a:r>
          <a:endParaRPr lang="sv-SE" sz="1100" kern="1200" dirty="0">
            <a:solidFill>
              <a:schemeClr val="tx1"/>
            </a:solidFill>
          </a:endParaRPr>
        </a:p>
      </dsp:txBody>
      <dsp:txXfrm>
        <a:off x="2163390" y="3774750"/>
        <a:ext cx="1484642" cy="929807"/>
      </dsp:txXfrm>
    </dsp:sp>
    <dsp:sp modelId="{5618B78D-4DB9-4B14-A84F-A50574D6C5B8}">
      <dsp:nvSpPr>
        <dsp:cNvPr id="0" name=""/>
        <dsp:cNvSpPr/>
      </dsp:nvSpPr>
      <dsp:spPr>
        <a:xfrm>
          <a:off x="2057776" y="518464"/>
          <a:ext cx="4114046" cy="4114046"/>
        </a:xfrm>
        <a:custGeom>
          <a:avLst/>
          <a:gdLst/>
          <a:ahLst/>
          <a:cxnLst/>
          <a:rect l="0" t="0" r="0" b="0"/>
          <a:pathLst>
            <a:path>
              <a:moveTo>
                <a:pt x="343474" y="3195046"/>
              </a:moveTo>
              <a:arcTo wR="2057023" hR="2057023" stAng="8784634" swAng="21947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02DB4E-B3DA-4C34-A3F5-1ADA665F7F4F}">
      <dsp:nvSpPr>
        <dsp:cNvPr id="0" name=""/>
        <dsp:cNvSpPr/>
      </dsp:nvSpPr>
      <dsp:spPr>
        <a:xfrm>
          <a:off x="1365833" y="1424628"/>
          <a:ext cx="1585242" cy="1030407"/>
        </a:xfrm>
        <a:prstGeom prst="roundRect">
          <a:avLst/>
        </a:prstGeom>
        <a:solidFill>
          <a:srgbClr val="C200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dirty="0" smtClean="0">
              <a:solidFill>
                <a:schemeClr val="tx1"/>
              </a:solidFill>
            </a:rPr>
            <a:t>Nyanlända</a:t>
          </a:r>
          <a:endParaRPr lang="sv-SE" sz="1600" b="0" kern="1200" cap="none" spc="0" dirty="0">
            <a:ln w="0"/>
            <a:solidFill>
              <a:schemeClr val="tx1"/>
            </a:solidFill>
            <a:effectLst>
              <a:outerShdw blurRad="38100" dist="19050" dir="2700000" algn="tl" rotWithShape="0">
                <a:schemeClr val="dk1">
                  <a:alpha val="40000"/>
                </a:schemeClr>
              </a:outerShdw>
            </a:effectLst>
          </a:endParaRPr>
        </a:p>
      </dsp:txBody>
      <dsp:txXfrm>
        <a:off x="1416133" y="1474928"/>
        <a:ext cx="1484642" cy="929807"/>
      </dsp:txXfrm>
    </dsp:sp>
    <dsp:sp modelId="{6A4AB902-E6FC-429C-9F28-05D786375B7E}">
      <dsp:nvSpPr>
        <dsp:cNvPr id="0" name=""/>
        <dsp:cNvSpPr/>
      </dsp:nvSpPr>
      <dsp:spPr>
        <a:xfrm>
          <a:off x="2060568" y="514316"/>
          <a:ext cx="4114046" cy="4114046"/>
        </a:xfrm>
        <a:custGeom>
          <a:avLst/>
          <a:gdLst/>
          <a:ahLst/>
          <a:cxnLst/>
          <a:rect l="0" t="0" r="0" b="0"/>
          <a:pathLst>
            <a:path>
              <a:moveTo>
                <a:pt x="355745" y="900736"/>
              </a:moveTo>
              <a:arcTo wR="2057023" hR="2057023" stAng="12852139" swAng="19189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endParaRPr lang="sv-SE"/>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fld id="{00A71C4E-7121-425B-9E7C-1A5CE39C2766}" type="slidenum">
              <a:rPr lang="sv-SE"/>
              <a:pPr>
                <a:defRPr/>
              </a:pPr>
              <a:t>‹#›</a:t>
            </a:fld>
            <a:endParaRPr lang="sv-SE"/>
          </a:p>
        </p:txBody>
      </p:sp>
    </p:spTree>
    <p:extLst>
      <p:ext uri="{BB962C8B-B14F-4D97-AF65-F5344CB8AC3E}">
        <p14:creationId xmlns:p14="http://schemas.microsoft.com/office/powerpoint/2010/main" val="262396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a:ln/>
        </p:spPr>
      </p:sp>
      <p:sp>
        <p:nvSpPr>
          <p:cNvPr id="1945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latin typeface="Arial" panose="020B0604020202020204" pitchFamily="34" charset="0"/>
              <a:ea typeface="ヒラギノ角ゴ Pro W3"/>
              <a:cs typeface="ヒラギノ角ゴ Pro W3"/>
            </a:endParaRPr>
          </a:p>
        </p:txBody>
      </p:sp>
      <p:sp>
        <p:nvSpPr>
          <p:cNvPr id="19460"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ACA9487-A442-44C6-A8EA-E58F5AF947E6}" type="slidenum">
              <a:rPr lang="sv-SE" altLang="sv-SE" sz="1200" smtClean="0"/>
              <a:pPr/>
              <a:t>1</a:t>
            </a:fld>
            <a:endParaRPr lang="sv-SE" altLang="sv-SE" sz="1200" smtClean="0"/>
          </a:p>
        </p:txBody>
      </p:sp>
    </p:spTree>
    <p:extLst>
      <p:ext uri="{BB962C8B-B14F-4D97-AF65-F5344CB8AC3E}">
        <p14:creationId xmlns:p14="http://schemas.microsoft.com/office/powerpoint/2010/main" val="2763626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14</a:t>
            </a:fld>
            <a:endParaRPr lang="sv-SE"/>
          </a:p>
        </p:txBody>
      </p:sp>
    </p:spTree>
    <p:extLst>
      <p:ext uri="{BB962C8B-B14F-4D97-AF65-F5344CB8AC3E}">
        <p14:creationId xmlns:p14="http://schemas.microsoft.com/office/powerpoint/2010/main" val="122378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t>Utveckla </a:t>
            </a:r>
            <a:r>
              <a:rPr lang="sv-SE" sz="1200" b="1" dirty="0" smtClean="0"/>
              <a:t>egenvårdsråd</a:t>
            </a:r>
            <a:r>
              <a:rPr lang="sv-SE" sz="1200" dirty="0" smtClean="0"/>
              <a:t> vid psykisk ohälsa, jämför med hur lätt det är att hitta information om hur medborgarna kan hantera sina getingstick och</a:t>
            </a:r>
            <a:r>
              <a:rPr lang="sv-SE" sz="1200" baseline="0" dirty="0" smtClean="0"/>
              <a:t> </a:t>
            </a:r>
            <a:r>
              <a:rPr lang="sv-SE" sz="1200" dirty="0" smtClean="0"/>
              <a:t>”maginfluensor” med hur svårt det är att hitta kvalitetssäkrad information om hur man kan hantera sitt psykiska mående vid till exempel relationsproblem eller ”det vardagliga lidandet”, svåra livshändelser. Samhällsutvecklingen går mot ”</a:t>
            </a:r>
            <a:r>
              <a:rPr lang="sv-SE" sz="1200" dirty="0" err="1" smtClean="0"/>
              <a:t>quick-fixes</a:t>
            </a:r>
            <a:r>
              <a:rPr lang="sv-SE" sz="1200" dirty="0" smtClean="0"/>
              <a:t>”, sorger får inte värka ut, människor accepterar inte att det tar tid. Det finns ökade krav på att vården ska ersätta det som människor tidigare använde sin familj och sitt övriga nätverk till.</a:t>
            </a:r>
          </a:p>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15</a:t>
            </a:fld>
            <a:endParaRPr lang="sv-SE"/>
          </a:p>
        </p:txBody>
      </p:sp>
    </p:spTree>
    <p:extLst>
      <p:ext uri="{BB962C8B-B14F-4D97-AF65-F5344CB8AC3E}">
        <p14:creationId xmlns:p14="http://schemas.microsoft.com/office/powerpoint/2010/main" val="374413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16</a:t>
            </a:fld>
            <a:endParaRPr lang="sv-SE"/>
          </a:p>
        </p:txBody>
      </p:sp>
    </p:spTree>
    <p:extLst>
      <p:ext uri="{BB962C8B-B14F-4D97-AF65-F5344CB8AC3E}">
        <p14:creationId xmlns:p14="http://schemas.microsoft.com/office/powerpoint/2010/main" val="113290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BUP:</a:t>
            </a:r>
            <a:br>
              <a:rPr lang="sv-SE" sz="1200" dirty="0" smtClean="0"/>
            </a:br>
            <a:r>
              <a:rPr lang="sv-SE" sz="1200" dirty="0" smtClean="0"/>
              <a:t>Förebyggande insatser</a:t>
            </a:r>
          </a:p>
          <a:p>
            <a:pPr marL="571500" lvl="1" indent="-171450">
              <a:buFontTx/>
              <a:buChar char="-"/>
            </a:pPr>
            <a:r>
              <a:rPr lang="sv-SE" sz="1200" i="1" dirty="0" smtClean="0"/>
              <a:t>skolbaserade program om psykisk hälsa (t ex YAM) som också är preventivt mot suicidförsök</a:t>
            </a:r>
          </a:p>
          <a:p>
            <a:pPr marL="0" indent="0">
              <a:buNone/>
            </a:pPr>
            <a:endParaRPr lang="sv-SE" sz="1400" i="1" dirty="0" smtClean="0"/>
          </a:p>
          <a:p>
            <a:r>
              <a:rPr lang="sv-SE" sz="1200" dirty="0" smtClean="0"/>
              <a:t>Nivåstrukturering och prioritering</a:t>
            </a:r>
          </a:p>
          <a:p>
            <a:pPr marL="571500" lvl="1" indent="-171450">
              <a:buFontTx/>
              <a:buChar char="-"/>
            </a:pPr>
            <a:r>
              <a:rPr lang="sv-SE" sz="1200" i="1" dirty="0" smtClean="0"/>
              <a:t>Standardiserade vårdförlopp</a:t>
            </a:r>
          </a:p>
          <a:p>
            <a:pPr marL="571500" lvl="1" indent="-171450">
              <a:buFontTx/>
              <a:buChar char="-"/>
            </a:pPr>
            <a:r>
              <a:rPr lang="sv-SE" sz="1200" i="1" dirty="0" err="1" smtClean="0"/>
              <a:t>Triagering</a:t>
            </a:r>
            <a:r>
              <a:rPr lang="sv-SE" sz="1200" i="1" dirty="0" smtClean="0"/>
              <a:t>, ”En väg in”</a:t>
            </a:r>
          </a:p>
          <a:p>
            <a:pPr marL="571500" lvl="1" indent="-171450">
              <a:buFontTx/>
              <a:buChar char="-"/>
            </a:pPr>
            <a:endParaRPr lang="sv-SE" sz="1200" i="1" dirty="0" smtClean="0"/>
          </a:p>
          <a:p>
            <a:r>
              <a:rPr lang="sv-SE" sz="1200" dirty="0" smtClean="0"/>
              <a:t>Samverkan</a:t>
            </a:r>
          </a:p>
          <a:p>
            <a:pPr marL="571500" lvl="1" indent="-171450">
              <a:buFontTx/>
              <a:buChar char="-"/>
            </a:pPr>
            <a:r>
              <a:rPr lang="sv-SE" sz="1200" i="1" dirty="0" smtClean="0"/>
              <a:t>skola, skolhälsovård, vårdgrannar, socialtjänst</a:t>
            </a:r>
          </a:p>
          <a:p>
            <a:pPr marL="400050" lvl="1" indent="0">
              <a:buNone/>
            </a:pPr>
            <a:endParaRPr lang="sv-SE" sz="1400" i="1" dirty="0" smtClean="0"/>
          </a:p>
          <a:p>
            <a:r>
              <a:rPr lang="sv-SE" sz="1200" dirty="0" smtClean="0"/>
              <a:t>Överskådligt vårdutbud, lättillgänglig information om vart man ska vända sig vid olika hälsoproblem</a:t>
            </a:r>
          </a:p>
          <a:p>
            <a:pPr marL="571500" lvl="1" indent="-171450">
              <a:buFontTx/>
              <a:buChar char="-"/>
            </a:pPr>
            <a:r>
              <a:rPr lang="sv-SE" sz="1200" i="1" dirty="0" smtClean="0"/>
              <a:t>podcast som Region Skånes ”Helt Okej”</a:t>
            </a:r>
          </a:p>
          <a:p>
            <a:pPr marL="571500" lvl="1" indent="-171450">
              <a:buFontTx/>
              <a:buChar char="-"/>
            </a:pPr>
            <a:r>
              <a:rPr lang="sv-SE" sz="1200" i="1" dirty="0" smtClean="0"/>
              <a:t>webbinformation</a:t>
            </a:r>
          </a:p>
          <a:p>
            <a:pPr marL="571500" lvl="1" indent="-171450">
              <a:buFontTx/>
              <a:buChar char="-"/>
            </a:pPr>
            <a:r>
              <a:rPr lang="sv-SE" sz="1200" i="1" dirty="0" err="1" smtClean="0"/>
              <a:t>appar</a:t>
            </a:r>
            <a:endParaRPr lang="sv-SE" sz="1200" i="1" dirty="0" smtClean="0"/>
          </a:p>
          <a:p>
            <a:pPr marL="400050" lvl="1" indent="0">
              <a:buNone/>
            </a:pPr>
            <a:endParaRPr lang="sv-SE" sz="1200" i="1" dirty="0" smtClean="0"/>
          </a:p>
          <a:p>
            <a:pPr marL="342900" lvl="1" indent="-342900">
              <a:buChar char="•"/>
            </a:pPr>
            <a:r>
              <a:rPr lang="sv-SE" sz="1200" dirty="0" smtClean="0"/>
              <a:t>Kompetensutveckling och kontinuerligt kompetensförsörjningsarbete</a:t>
            </a:r>
          </a:p>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17</a:t>
            </a:fld>
            <a:endParaRPr lang="sv-SE"/>
          </a:p>
        </p:txBody>
      </p:sp>
    </p:spTree>
    <p:extLst>
      <p:ext uri="{BB962C8B-B14F-4D97-AF65-F5344CB8AC3E}">
        <p14:creationId xmlns:p14="http://schemas.microsoft.com/office/powerpoint/2010/main" val="273053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Om vi ska veta om behandlingen av psykisk ohälsa eller sjukdom är framgångsrik behöver vi fråga patienten,</a:t>
            </a:r>
            <a:r>
              <a:rPr lang="sv-SE" sz="1200" baseline="0" dirty="0" smtClean="0"/>
              <a:t> det är det närmaste psykiatrisk vård kommer blodprover.</a:t>
            </a:r>
          </a:p>
          <a:p>
            <a:r>
              <a:rPr lang="sv-SE" sz="1200" dirty="0" smtClean="0"/>
              <a:t>Hälso- och sjukvårdens uppgift är i första hand att förebygga, utreda och behandla sjukdomar (och skador), även om stöd också ingår. Rätt diagnos och därmed rätt behandling är avgörande för att lyckas minska den psykiska ohälsan och därmed kopplade sjukskrivningar. Enligt en stor systematisk litteraturöversikt från SBU 2012 får ca 50 % av patienter med depression fel diagnos och hamnar rimligen därmed inte i optimal vårdkedja/vårdnivå. Det finns inget som tyder på att Region Skåne är bättre än resten av landet. </a:t>
            </a:r>
          </a:p>
          <a:p>
            <a:pPr marL="571500" lvl="1" indent="-171450">
              <a:buFont typeface="Wingdings" panose="05000000000000000000" pitchFamily="2" charset="2"/>
              <a:buChar char="Ø"/>
            </a:pPr>
            <a:r>
              <a:rPr lang="sv-SE" sz="1200" dirty="0" smtClean="0"/>
              <a:t>Utbildning i, och användande av verktyg ex det strukturerade intervjuverktyget MINI kan vara ett sätt att öka träffsäkerheten i diagnostiken. </a:t>
            </a:r>
          </a:p>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19</a:t>
            </a:fld>
            <a:endParaRPr lang="sv-SE"/>
          </a:p>
        </p:txBody>
      </p:sp>
    </p:spTree>
    <p:extLst>
      <p:ext uri="{BB962C8B-B14F-4D97-AF65-F5344CB8AC3E}">
        <p14:creationId xmlns:p14="http://schemas.microsoft.com/office/powerpoint/2010/main" val="2445983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22</a:t>
            </a:fld>
            <a:endParaRPr lang="sv-SE"/>
          </a:p>
        </p:txBody>
      </p:sp>
    </p:spTree>
    <p:extLst>
      <p:ext uri="{BB962C8B-B14F-4D97-AF65-F5344CB8AC3E}">
        <p14:creationId xmlns:p14="http://schemas.microsoft.com/office/powerpoint/2010/main" val="450110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t>Absolut viktigaste patientsäkerhetsfrågan.</a:t>
            </a:r>
            <a:r>
              <a:rPr lang="sv-SE" sz="1200" baseline="0" dirty="0" smtClean="0"/>
              <a:t> </a:t>
            </a:r>
            <a:r>
              <a:rPr lang="sv-SE" sz="1200" dirty="0" smtClean="0"/>
              <a:t>Framgångsfaktorer:</a:t>
            </a:r>
            <a:r>
              <a:rPr lang="sv-SE" sz="1200" baseline="0" dirty="0" smtClean="0"/>
              <a:t> Arbeta i enlighet med handlingsplan för suicidprevention.</a:t>
            </a:r>
            <a:endParaRPr lang="sv-SE" sz="1200" dirty="0" smtClean="0"/>
          </a:p>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23</a:t>
            </a:fld>
            <a:endParaRPr lang="sv-SE"/>
          </a:p>
        </p:txBody>
      </p:sp>
    </p:spTree>
    <p:extLst>
      <p:ext uri="{BB962C8B-B14F-4D97-AF65-F5344CB8AC3E}">
        <p14:creationId xmlns:p14="http://schemas.microsoft.com/office/powerpoint/2010/main" val="87862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a:ln/>
        </p:spPr>
      </p:sp>
      <p:sp>
        <p:nvSpPr>
          <p:cNvPr id="2150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latin typeface="Arial" panose="020B0604020202020204" pitchFamily="34" charset="0"/>
                <a:ea typeface="ヒラギノ角ゴ Pro W3"/>
                <a:cs typeface="ヒラギノ角ゴ Pro W3"/>
              </a:rPr>
              <a:t>Lämpligt</a:t>
            </a:r>
            <a:r>
              <a:rPr lang="sv-SE" altLang="sv-SE" baseline="0" dirty="0" smtClean="0">
                <a:latin typeface="Arial" panose="020B0604020202020204" pitchFamily="34" charset="0"/>
                <a:ea typeface="ヒラギノ角ゴ Pro W3"/>
                <a:cs typeface="ヒラギノ角ゴ Pro W3"/>
              </a:rPr>
              <a:t> med</a:t>
            </a:r>
            <a:r>
              <a:rPr lang="sv-SE" altLang="sv-SE" dirty="0" smtClean="0">
                <a:latin typeface="Arial" panose="020B0604020202020204" pitchFamily="34" charset="0"/>
                <a:ea typeface="ヒラギノ角ゴ Pro W3"/>
                <a:cs typeface="ヒラギノ角ゴ Pro W3"/>
              </a:rPr>
              <a:t> en inledande diskussion för att få en överblick av kunskap och komma fram till en gemensam syn?  ”Alla verksamheter som möter personer med psykisk ohälsa bör arbeta för att motverka stigma, inge hopp om återhämtning och påverka attityder till psykisk ohälsa”</a:t>
            </a:r>
            <a:r>
              <a:rPr lang="sv-SE" altLang="sv-SE" dirty="0" smtClean="0">
                <a:latin typeface="Arial" panose="020B0604020202020204" pitchFamily="34" charset="0"/>
                <a:ea typeface="ヒラギノ角ゴ Pro W3"/>
                <a:cs typeface="ヒラギノ角ゴ Pro W3"/>
                <a:sym typeface="Wingdings" panose="05000000000000000000" pitchFamily="2" charset="2"/>
              </a:rPr>
              <a:t> men då krävs också kunskap och en gemensam syn på psykisk ohälsa. </a:t>
            </a:r>
          </a:p>
          <a:p>
            <a:endParaRPr lang="sv-SE" altLang="sv-SE" dirty="0" smtClean="0">
              <a:latin typeface="Arial" panose="020B0604020202020204" pitchFamily="34" charset="0"/>
              <a:ea typeface="ヒラギノ角ゴ Pro W3"/>
              <a:cs typeface="ヒラギノ角ゴ Pro W3"/>
              <a:sym typeface="Wingdings" panose="05000000000000000000" pitchFamily="2" charset="2"/>
            </a:endParaRPr>
          </a:p>
          <a:p>
            <a:r>
              <a:rPr lang="sv-SE" altLang="sv-SE" dirty="0" smtClean="0">
                <a:latin typeface="Arial" panose="020B0604020202020204" pitchFamily="34" charset="0"/>
                <a:ea typeface="ヒラギノ角ゴ Pro W3"/>
                <a:cs typeface="ヒラギノ角ゴ Pro W3"/>
                <a:sym typeface="Wingdings" panose="05000000000000000000" pitchFamily="2" charset="2"/>
              </a:rPr>
              <a:t>Vad ingår i begreppet psykisk ohälsa?</a:t>
            </a:r>
          </a:p>
          <a:p>
            <a:endParaRPr lang="sv-SE" altLang="sv-SE" dirty="0" smtClean="0">
              <a:latin typeface="Arial" panose="020B0604020202020204" pitchFamily="34" charset="0"/>
              <a:ea typeface="ヒラギノ角ゴ Pro W3"/>
              <a:cs typeface="ヒラギノ角ゴ Pro W3"/>
            </a:endParaRPr>
          </a:p>
        </p:txBody>
      </p:sp>
      <p:sp>
        <p:nvSpPr>
          <p:cNvPr id="21508"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BF33E8CA-6E2C-494B-87A5-ADC2170F07C5}" type="slidenum">
              <a:rPr lang="sv-SE" altLang="sv-SE" sz="1200" smtClean="0"/>
              <a:pPr/>
              <a:t>2</a:t>
            </a:fld>
            <a:endParaRPr lang="sv-SE" altLang="sv-SE" sz="1200" smtClean="0"/>
          </a:p>
        </p:txBody>
      </p:sp>
    </p:spTree>
    <p:extLst>
      <p:ext uri="{BB962C8B-B14F-4D97-AF65-F5344CB8AC3E}">
        <p14:creationId xmlns:p14="http://schemas.microsoft.com/office/powerpoint/2010/main" val="285423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ヒラギノ角ゴ Pro W3" pitchFamily="1" charset="-128"/>
                <a:cs typeface="ヒラギノ角ゴ Pro W3" charset="0"/>
              </a:rPr>
              <a:t>Syftet med planen är att vara ett underlag för planerings- och utvecklingsarbete, politiska beslut och satsningar inom området psykisk hälsa. </a:t>
            </a:r>
          </a:p>
          <a:p>
            <a:r>
              <a:rPr lang="sv-SE" sz="1200" b="0" i="0" u="none" strike="noStrike" kern="1200" baseline="0" dirty="0" smtClean="0">
                <a:solidFill>
                  <a:schemeClr val="tx1"/>
                </a:solidFill>
                <a:latin typeface="Arial" charset="0"/>
                <a:ea typeface="ヒラギノ角ゴ Pro W3" pitchFamily="1" charset="-128"/>
                <a:cs typeface="ヒラギノ角ゴ Pro W3" charset="0"/>
              </a:rPr>
              <a:t>Planen bör påverka resursfördelningen inom hälso- och sjukvården i Region Skåne på så sätt att resurser i första hand fördelas till prioriterade utvecklingsområden. Utifrån planens övergripande målbild ska målen brytas ned och insatser planeras, genomföras och följas upp i berörda verksamheter. </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3</a:t>
            </a:fld>
            <a:endParaRPr lang="sv-SE"/>
          </a:p>
        </p:txBody>
      </p:sp>
    </p:spTree>
    <p:extLst>
      <p:ext uri="{BB962C8B-B14F-4D97-AF65-F5344CB8AC3E}">
        <p14:creationId xmlns:p14="http://schemas.microsoft.com/office/powerpoint/2010/main" val="109464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a:ln/>
        </p:spPr>
      </p:sp>
      <p:sp>
        <p:nvSpPr>
          <p:cNvPr id="23555"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smtClean="0">
              <a:latin typeface="Arial" panose="020B0604020202020204" pitchFamily="34" charset="0"/>
              <a:ea typeface="ヒラギノ角ゴ Pro W3"/>
              <a:cs typeface="ヒラギノ角ゴ Pro W3"/>
            </a:endParaRPr>
          </a:p>
        </p:txBody>
      </p:sp>
      <p:sp>
        <p:nvSpPr>
          <p:cNvPr id="23556"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E85F8E3-079D-45A6-A5D1-EEDDE6C96B7E}" type="slidenum">
              <a:rPr lang="sv-SE" altLang="sv-SE" sz="1200" smtClean="0"/>
              <a:pPr/>
              <a:t>4</a:t>
            </a:fld>
            <a:endParaRPr lang="sv-SE" altLang="sv-SE" sz="1200" smtClean="0"/>
          </a:p>
        </p:txBody>
      </p:sp>
    </p:spTree>
    <p:extLst>
      <p:ext uri="{BB962C8B-B14F-4D97-AF65-F5344CB8AC3E}">
        <p14:creationId xmlns:p14="http://schemas.microsoft.com/office/powerpoint/2010/main" val="378708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p:cNvSpPr>
            <a:spLocks noGrp="1" noRot="1" noChangeAspect="1" noTextEdit="1"/>
          </p:cNvSpPr>
          <p:nvPr>
            <p:ph type="sldImg"/>
          </p:nvPr>
        </p:nvSpPr>
        <p:spPr>
          <a:ln/>
        </p:spPr>
      </p:sp>
      <p:sp>
        <p:nvSpPr>
          <p:cNvPr id="25603"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latin typeface="Arial" panose="020B0604020202020204" pitchFamily="34" charset="0"/>
                <a:ea typeface="ヒラギノ角ゴ Pro W3"/>
                <a:cs typeface="ヒラギノ角ゴ Pro W3"/>
              </a:rPr>
              <a:t>Hur ska vi nå dit?</a:t>
            </a:r>
          </a:p>
          <a:p>
            <a:r>
              <a:rPr lang="sv-SE" altLang="sv-SE" dirty="0" smtClean="0">
                <a:latin typeface="Arial" panose="020B0604020202020204" pitchFamily="34" charset="0"/>
                <a:ea typeface="ヒラギノ角ゴ Pro W3"/>
                <a:cs typeface="ヒラギノ角ゴ Pro W3"/>
              </a:rPr>
              <a:t>Genom att…</a:t>
            </a:r>
          </a:p>
          <a:p>
            <a:pPr>
              <a:buFontTx/>
              <a:buChar char="•"/>
            </a:pPr>
            <a:r>
              <a:rPr lang="sv-SE" altLang="sv-SE" dirty="0" smtClean="0">
                <a:latin typeface="Arial" panose="020B0604020202020204" pitchFamily="34" charset="0"/>
                <a:ea typeface="ヒラギノ角ゴ Pro W3"/>
                <a:cs typeface="ヒラギノ角ゴ Pro W3"/>
              </a:rPr>
              <a:t>Stärka patientens förutsättningar för delaktighet i sin vård</a:t>
            </a:r>
          </a:p>
          <a:p>
            <a:pPr>
              <a:buFontTx/>
              <a:buChar char="•"/>
            </a:pPr>
            <a:r>
              <a:rPr lang="sv-SE" altLang="sv-SE" dirty="0" smtClean="0">
                <a:latin typeface="Arial" panose="020B0604020202020204" pitchFamily="34" charset="0"/>
                <a:ea typeface="ヒラギノ角ゴ Pro W3"/>
                <a:cs typeface="ヒラギノ角ゴ Pro W3"/>
              </a:rPr>
              <a:t>Ge begriplig information</a:t>
            </a:r>
          </a:p>
          <a:p>
            <a:pPr>
              <a:buFontTx/>
              <a:buChar char="•"/>
            </a:pPr>
            <a:r>
              <a:rPr lang="sv-SE" altLang="sv-SE" dirty="0" smtClean="0">
                <a:latin typeface="Arial" panose="020B0604020202020204" pitchFamily="34" charset="0"/>
                <a:ea typeface="ヒラギノ角ゴ Pro W3"/>
                <a:cs typeface="ヒラギノ角ゴ Pro W3"/>
              </a:rPr>
              <a:t>Kompensera för nedsatt autonomi</a:t>
            </a:r>
          </a:p>
          <a:p>
            <a:pPr marL="0" marR="0" lvl="0" indent="0" algn="l" defTabSz="914400" rtl="0" eaLnBrk="0" fontAlgn="base" latinLnBrk="0" hangingPunct="0">
              <a:lnSpc>
                <a:spcPct val="100000"/>
              </a:lnSpc>
              <a:spcBef>
                <a:spcPct val="30000"/>
              </a:spcBef>
              <a:spcAft>
                <a:spcPct val="0"/>
              </a:spcAft>
              <a:buClrTx/>
              <a:buSzTx/>
              <a:buFontTx/>
              <a:buChar char="•"/>
              <a:tabLst/>
              <a:defRPr/>
            </a:pPr>
            <a:r>
              <a:rPr lang="sv-SE" dirty="0" smtClean="0"/>
              <a:t>Informationsjämvikt, delaktighet, samordnade</a:t>
            </a:r>
            <a:r>
              <a:rPr lang="sv-SE" baseline="0" dirty="0" smtClean="0"/>
              <a:t> insatser, kompensera för nedsatt autonomi, hopp om återhämtning, tydlighet, transparens, </a:t>
            </a:r>
            <a:r>
              <a:rPr lang="sv-SE" baseline="0" dirty="0" err="1" smtClean="0"/>
              <a:t>empowerment</a:t>
            </a:r>
            <a:endParaRPr lang="sv-SE" dirty="0" smtClean="0"/>
          </a:p>
          <a:p>
            <a:pPr>
              <a:buFontTx/>
              <a:buChar char="•"/>
            </a:pPr>
            <a:endParaRPr lang="sv-SE" altLang="sv-SE" dirty="0" smtClean="0">
              <a:latin typeface="Arial" panose="020B0604020202020204" pitchFamily="34" charset="0"/>
              <a:ea typeface="ヒラギノ角ゴ Pro W3"/>
              <a:cs typeface="ヒラギノ角ゴ Pro W3"/>
            </a:endParaRPr>
          </a:p>
          <a:p>
            <a:endParaRPr lang="sv-SE" altLang="sv-SE" sz="1400" dirty="0" smtClean="0">
              <a:latin typeface="Arial" panose="020B0604020202020204" pitchFamily="34" charset="0"/>
              <a:ea typeface="ヒラギノ角ゴ Pro W3"/>
              <a:cs typeface="ヒラギノ角ゴ Pro W3"/>
            </a:endParaRPr>
          </a:p>
          <a:p>
            <a:r>
              <a:rPr lang="sv-SE" sz="1400" dirty="0" smtClean="0"/>
              <a:t>Känsla Av Sammanhang (KASAM) är ett begrepp vilket myntades av Aaron Antonovsky (1923-1994). Han var professor i medicinsk sociologi i Israel och studerade 1970 hur kvinnor från olika etniska grupper anpassade sig till klimakteriet. Han fann då att en del av gruppen judiska kvinnor som överlevt koncentrationslägren, trots alla umbäranden, förmått bevara sin hälsa. Fynden resulterade i frågeställningen om vad det är som gör att människor blir och förblir friska, det vill säga de hälsobringande faktorernas ursprung: salutogenes. Antonovskys svar på den salutogena frågeställningen var KASAM.</a:t>
            </a:r>
          </a:p>
          <a:p>
            <a:endParaRPr lang="sv-SE" sz="1400" dirty="0" smtClean="0"/>
          </a:p>
          <a:p>
            <a:r>
              <a:rPr lang="sv-SE" sz="1400" dirty="0" smtClean="0"/>
              <a:t>Antonovsky menade att en individ aldrig är antingen helt frisk eller helt sjuk utan att vi hela tiden rör oss mellan de två polerna frisk och sjuk. Enligt Antonovsky är det graden KASAM som ligger till grund för var vi befinner oss mellan dessa poler.</a:t>
            </a:r>
          </a:p>
          <a:p>
            <a:endParaRPr lang="sv-SE" sz="1400" dirty="0" smtClean="0"/>
          </a:p>
          <a:p>
            <a:r>
              <a:rPr lang="sv-SE" sz="1400" dirty="0" smtClean="0"/>
              <a:t>Begreppet KASAM omfattar tre delkomponenter. En grundläggande upplevelse av att de saker som sker i och utanför individen är förutsägbara, begripliga och strukturerade (</a:t>
            </a:r>
            <a:r>
              <a:rPr lang="sv-SE" sz="1400" b="1" dirty="0" smtClean="0">
                <a:solidFill>
                  <a:srgbClr val="FF0000"/>
                </a:solidFill>
              </a:rPr>
              <a:t>begriplighet</a:t>
            </a:r>
            <a:r>
              <a:rPr lang="sv-SE" sz="1400" dirty="0" smtClean="0"/>
              <a:t>) och att de resurser dessa skeenden kräver finns tillgängliga (</a:t>
            </a:r>
            <a:r>
              <a:rPr lang="sv-SE" sz="1400" b="1" dirty="0" smtClean="0">
                <a:solidFill>
                  <a:srgbClr val="FF0000"/>
                </a:solidFill>
              </a:rPr>
              <a:t>hanterbarhet</a:t>
            </a:r>
            <a:r>
              <a:rPr lang="sv-SE" sz="1400" dirty="0" smtClean="0"/>
              <a:t>) samt att livets utmaningar är värda att investera sitt engagemang i (</a:t>
            </a:r>
            <a:r>
              <a:rPr lang="sv-SE" sz="1400" b="1" dirty="0" smtClean="0">
                <a:solidFill>
                  <a:srgbClr val="FF0000"/>
                </a:solidFill>
              </a:rPr>
              <a:t>meningsfullhet</a:t>
            </a:r>
            <a:r>
              <a:rPr lang="sv-SE" sz="1400" dirty="0" smtClean="0"/>
              <a:t>).</a:t>
            </a:r>
          </a:p>
          <a:p>
            <a:pPr marL="0" indent="0">
              <a:buNone/>
            </a:pPr>
            <a:endParaRPr lang="sv-SE" sz="1400" dirty="0" smtClean="0"/>
          </a:p>
          <a:p>
            <a:pPr marL="0" indent="0">
              <a:buNone/>
            </a:pPr>
            <a:r>
              <a:rPr lang="sv-SE" sz="1400" dirty="0" smtClean="0"/>
              <a:t>(</a:t>
            </a:r>
            <a:r>
              <a:rPr lang="sv-SE" sz="1400" dirty="0" err="1" smtClean="0"/>
              <a:t>Wikipedia</a:t>
            </a:r>
            <a:r>
              <a:rPr lang="sv-SE" sz="1400" dirty="0" smtClean="0"/>
              <a:t>)</a:t>
            </a:r>
          </a:p>
          <a:p>
            <a:endParaRPr lang="sv-SE" altLang="sv-SE" sz="1400" dirty="0" smtClean="0">
              <a:latin typeface="Arial" panose="020B0604020202020204" pitchFamily="34" charset="0"/>
              <a:ea typeface="ヒラギノ角ゴ Pro W3"/>
              <a:cs typeface="ヒラギノ角ゴ Pro W3"/>
            </a:endParaRPr>
          </a:p>
          <a:p>
            <a:endParaRPr lang="sv-SE" altLang="sv-SE" dirty="0" smtClean="0">
              <a:latin typeface="Arial" panose="020B0604020202020204" pitchFamily="34" charset="0"/>
              <a:ea typeface="ヒラギノ角ゴ Pro W3"/>
              <a:cs typeface="ヒラギノ角ゴ Pro W3"/>
            </a:endParaRPr>
          </a:p>
        </p:txBody>
      </p:sp>
      <p:sp>
        <p:nvSpPr>
          <p:cNvPr id="25604"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573E73C-A089-4285-A162-1FD6E3BFC613}" type="slidenum">
              <a:rPr lang="sv-SE" altLang="sv-SE" sz="1200" smtClean="0"/>
              <a:pPr/>
              <a:t>6</a:t>
            </a:fld>
            <a:endParaRPr lang="sv-SE" altLang="sv-SE" sz="1200" smtClean="0"/>
          </a:p>
        </p:txBody>
      </p:sp>
    </p:spTree>
    <p:extLst>
      <p:ext uri="{BB962C8B-B14F-4D97-AF65-F5344CB8AC3E}">
        <p14:creationId xmlns:p14="http://schemas.microsoft.com/office/powerpoint/2010/main" val="388160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Region Skånes övergripande mål</a:t>
            </a:r>
            <a:r>
              <a:rPr lang="sv-SE" baseline="0" dirty="0" smtClean="0"/>
              <a:t> och målet för hälso- och sjukvården enligt hälso- och sjukvårdslagen.</a:t>
            </a:r>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8</a:t>
            </a:fld>
            <a:endParaRPr lang="sv-SE"/>
          </a:p>
        </p:txBody>
      </p:sp>
    </p:spTree>
    <p:extLst>
      <p:ext uri="{BB962C8B-B14F-4D97-AF65-F5344CB8AC3E}">
        <p14:creationId xmlns:p14="http://schemas.microsoft.com/office/powerpoint/2010/main" val="268408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Arial" charset="0"/>
                <a:ea typeface="ヒラギノ角ゴ Pro W3" pitchFamily="1" charset="-128"/>
                <a:cs typeface="ヒラギノ角ゴ Pro W3" charset="0"/>
              </a:rPr>
              <a:t>Begreppet God vård lanserades i samband med publiceringen av Socialstyrelsens föreskrifter om ledningssystem för kvalitet och patientsäkerhet (SOSFS 2005:12). Sex områden lyfts fram som viktiga förutsättningar för God vård.</a:t>
            </a:r>
          </a:p>
          <a:p>
            <a:r>
              <a:rPr lang="sv-SE" sz="1200" b="0" i="0" u="none" strike="noStrike" kern="1200" baseline="0" dirty="0" smtClean="0">
                <a:solidFill>
                  <a:schemeClr val="tx1"/>
                </a:solidFill>
                <a:latin typeface="Arial" charset="0"/>
                <a:ea typeface="ヒラギノ角ゴ Pro W3" pitchFamily="1" charset="-128"/>
                <a:cs typeface="ヒラギノ角ゴ Pro W3" charset="0"/>
              </a:rPr>
              <a:t>Vårdens värde skapas ytterst där patienter och brukare, närstående, professioner och stödsystem möts i vardagen. Sett ur ett patient- och brukarperspektiv innebär det att brukarrevision och nödvändiga förbättringar måste genomföras och få genomslag på verksamhetsnivå – och ytterst omsättas i mötet med den enskilde patienten och brukaren. Systematiskt förbättringsarbete.</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9</a:t>
            </a:fld>
            <a:endParaRPr lang="sv-SE"/>
          </a:p>
        </p:txBody>
      </p:sp>
    </p:spTree>
    <p:extLst>
      <p:ext uri="{BB962C8B-B14F-4D97-AF65-F5344CB8AC3E}">
        <p14:creationId xmlns:p14="http://schemas.microsoft.com/office/powerpoint/2010/main" val="173514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cs typeface="ヒラギノ角ゴ Pro W3"/>
              </a:rPr>
              <a:t>Utsatta grupper:</a:t>
            </a:r>
          </a:p>
          <a:p>
            <a:pPr marL="171450" indent="-171450">
              <a:buFont typeface="Arial" panose="020B0604020202020204" pitchFamily="34" charset="0"/>
              <a:buChar char="•"/>
              <a:defRPr/>
            </a:pPr>
            <a:r>
              <a:rPr lang="sv-SE" sz="1200" dirty="0" smtClean="0"/>
              <a:t>20-30 % av nyanlända barn och unga beräknas lida av psykisk ohälsa</a:t>
            </a:r>
          </a:p>
          <a:p>
            <a:pPr marL="171450" indent="-171450">
              <a:buFont typeface="Arial" panose="020B0604020202020204" pitchFamily="34" charset="0"/>
              <a:buChar char="•"/>
              <a:defRPr/>
            </a:pPr>
            <a:r>
              <a:rPr lang="sv-SE" sz="1200" dirty="0" smtClean="0"/>
              <a:t>Självmord ökar bland unga 15-24 år</a:t>
            </a:r>
          </a:p>
          <a:p>
            <a:pPr marL="171450" indent="-171450">
              <a:buFont typeface="Arial" panose="020B0604020202020204" pitchFamily="34" charset="0"/>
              <a:buChar char="•"/>
              <a:defRPr/>
            </a:pPr>
            <a:r>
              <a:rPr lang="sv-SE" sz="1200" dirty="0" smtClean="0"/>
              <a:t>12-15% av personer över 65 år lider någon gång av depression</a:t>
            </a:r>
          </a:p>
          <a:p>
            <a:pPr marL="171450" indent="-171450">
              <a:buFont typeface="Arial" panose="020B0604020202020204" pitchFamily="34" charset="0"/>
              <a:buChar char="•"/>
              <a:defRPr/>
            </a:pPr>
            <a:r>
              <a:rPr lang="sv-SE" altLang="sv-SE" sz="1200" dirty="0" smtClean="0">
                <a:cs typeface="ヒラギノ角ゴ Pro W3"/>
              </a:rPr>
              <a:t>Personer med ångest eller depression har 2-3 gånger högre dödlighet än resten av befolkningen.</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pPr>
              <a:defRPr/>
            </a:pPr>
            <a:fld id="{00A71C4E-7121-425B-9E7C-1A5CE39C2766}" type="slidenum">
              <a:rPr lang="sv-SE" smtClean="0"/>
              <a:pPr>
                <a:defRPr/>
              </a:pPr>
              <a:t>10</a:t>
            </a:fld>
            <a:endParaRPr lang="sv-SE"/>
          </a:p>
        </p:txBody>
      </p:sp>
    </p:spTree>
    <p:extLst>
      <p:ext uri="{BB962C8B-B14F-4D97-AF65-F5344CB8AC3E}">
        <p14:creationId xmlns:p14="http://schemas.microsoft.com/office/powerpoint/2010/main" val="261142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D57F29D-3E30-4319-81F0-D5ABB18DEEC1}" type="slidenum">
              <a:rPr lang="sv-SE" altLang="sv-SE" sz="1200" smtClean="0"/>
              <a:pPr/>
              <a:t>11</a:t>
            </a:fld>
            <a:endParaRPr lang="sv-SE" altLang="sv-SE"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66434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333994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41862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3856522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46259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31640" y="2996952"/>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272403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1560" y="1052736"/>
            <a:ext cx="8229600" cy="780685"/>
          </a:xfrm>
          <a:prstGeom prst="rect">
            <a:avLst/>
          </a:prstGeo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590872" y="1916832"/>
            <a:ext cx="8229600" cy="341724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11007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1340768"/>
            <a:ext cx="7772400" cy="845741"/>
          </a:xfrm>
          <a:prstGeom prst="rect">
            <a:avLst/>
          </a:prstGeom>
        </p:spPr>
        <p:txBody>
          <a:bodyPr anchor="t"/>
          <a:lstStyle>
            <a:lvl1pPr algn="l">
              <a:defRPr sz="4000" b="1" cap="none"/>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47340" y="1997224"/>
            <a:ext cx="77724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1255473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39589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211444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05064"/>
            <a:ext cx="5486400" cy="566738"/>
          </a:xfrm>
          <a:prstGeom prst="rect">
            <a:avLst/>
          </a:prstGeo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92696"/>
            <a:ext cx="5486400" cy="33202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63688" y="457180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452532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31640" y="2996952"/>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171904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3687261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1560" y="1052736"/>
            <a:ext cx="8229600" cy="780685"/>
          </a:xfrm>
          <a:prstGeom prst="rect">
            <a:avLst/>
          </a:prstGeo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590872" y="1916832"/>
            <a:ext cx="8229600" cy="341724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656574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4" name="Rubrik 1"/>
          <p:cNvSpPr>
            <a:spLocks noGrp="1"/>
          </p:cNvSpPr>
          <p:nvPr>
            <p:ph type="title"/>
          </p:nvPr>
        </p:nvSpPr>
        <p:spPr>
          <a:xfrm>
            <a:off x="722313" y="1340768"/>
            <a:ext cx="7772400" cy="845741"/>
          </a:xfrm>
          <a:prstGeom prst="rect">
            <a:avLst/>
          </a:prstGeom>
        </p:spPr>
        <p:txBody>
          <a:bodyPr anchor="t"/>
          <a:lstStyle>
            <a:lvl1pPr algn="l">
              <a:defRPr sz="4000" b="1" cap="none"/>
            </a:lvl1pPr>
          </a:lstStyle>
          <a:p>
            <a:r>
              <a:rPr lang="sv-SE" dirty="0" smtClean="0"/>
              <a:t>Klicka här för att ändra format</a:t>
            </a:r>
            <a:endParaRPr lang="sv-SE" dirty="0"/>
          </a:p>
        </p:txBody>
      </p:sp>
      <p:sp>
        <p:nvSpPr>
          <p:cNvPr id="5" name="Platshållare för text 2"/>
          <p:cNvSpPr>
            <a:spLocks noGrp="1"/>
          </p:cNvSpPr>
          <p:nvPr>
            <p:ph type="body" idx="1"/>
          </p:nvPr>
        </p:nvSpPr>
        <p:spPr>
          <a:xfrm>
            <a:off x="747340" y="1997224"/>
            <a:ext cx="77724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3955668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05191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97747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05064"/>
            <a:ext cx="5486400" cy="566738"/>
          </a:xfrm>
          <a:prstGeom prst="rect">
            <a:avLst/>
          </a:prstGeo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92696"/>
            <a:ext cx="5486400" cy="33202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63688" y="457180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267429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31640" y="2996952"/>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4025087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1560" y="1052736"/>
            <a:ext cx="8229600" cy="780685"/>
          </a:xfrm>
          <a:prstGeom prst="rect">
            <a:avLst/>
          </a:prstGeo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590872" y="1916832"/>
            <a:ext cx="8229600" cy="341724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974524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4" name="Rubrik 1"/>
          <p:cNvSpPr>
            <a:spLocks noGrp="1"/>
          </p:cNvSpPr>
          <p:nvPr>
            <p:ph type="title"/>
          </p:nvPr>
        </p:nvSpPr>
        <p:spPr>
          <a:xfrm>
            <a:off x="722313" y="1340768"/>
            <a:ext cx="7772400" cy="845741"/>
          </a:xfrm>
          <a:prstGeom prst="rect">
            <a:avLst/>
          </a:prstGeom>
        </p:spPr>
        <p:txBody>
          <a:bodyPr anchor="t"/>
          <a:lstStyle>
            <a:lvl1pPr algn="l">
              <a:defRPr sz="4000" b="1" cap="none"/>
            </a:lvl1pPr>
          </a:lstStyle>
          <a:p>
            <a:r>
              <a:rPr lang="sv-SE" dirty="0" smtClean="0"/>
              <a:t>Klicka här för att ändra format</a:t>
            </a:r>
            <a:endParaRPr lang="sv-SE" dirty="0"/>
          </a:p>
        </p:txBody>
      </p:sp>
      <p:sp>
        <p:nvSpPr>
          <p:cNvPr id="5" name="Platshållare för text 2"/>
          <p:cNvSpPr>
            <a:spLocks noGrp="1"/>
          </p:cNvSpPr>
          <p:nvPr>
            <p:ph type="body" idx="1"/>
          </p:nvPr>
        </p:nvSpPr>
        <p:spPr>
          <a:xfrm>
            <a:off x="747340" y="1997224"/>
            <a:ext cx="77724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2579138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836768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17942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24978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05064"/>
            <a:ext cx="5486400" cy="566738"/>
          </a:xfrm>
          <a:prstGeom prst="rect">
            <a:avLst/>
          </a:prstGeo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92696"/>
            <a:ext cx="5486400" cy="33202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63688" y="457180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927868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261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31640" y="2996952"/>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383536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1560" y="1052736"/>
            <a:ext cx="8229600" cy="780685"/>
          </a:xfrm>
          <a:prstGeom prst="rect">
            <a:avLst/>
          </a:prstGeo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590872" y="1916832"/>
            <a:ext cx="8229600" cy="341724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7180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4" name="Rubrik 1"/>
          <p:cNvSpPr>
            <a:spLocks noGrp="1"/>
          </p:cNvSpPr>
          <p:nvPr>
            <p:ph type="title"/>
          </p:nvPr>
        </p:nvSpPr>
        <p:spPr>
          <a:xfrm>
            <a:off x="722313" y="1340768"/>
            <a:ext cx="7772400" cy="845741"/>
          </a:xfrm>
          <a:prstGeom prst="rect">
            <a:avLst/>
          </a:prstGeom>
        </p:spPr>
        <p:txBody>
          <a:bodyPr anchor="t"/>
          <a:lstStyle>
            <a:lvl1pPr algn="l">
              <a:defRPr sz="4000" b="1" cap="none"/>
            </a:lvl1pPr>
          </a:lstStyle>
          <a:p>
            <a:r>
              <a:rPr lang="sv-SE" dirty="0" smtClean="0"/>
              <a:t>Klicka här för att ändra format</a:t>
            </a:r>
            <a:endParaRPr lang="sv-SE" dirty="0"/>
          </a:p>
        </p:txBody>
      </p:sp>
      <p:sp>
        <p:nvSpPr>
          <p:cNvPr id="5" name="Platshållare för text 2"/>
          <p:cNvSpPr>
            <a:spLocks noGrp="1"/>
          </p:cNvSpPr>
          <p:nvPr>
            <p:ph type="body" idx="1"/>
          </p:nvPr>
        </p:nvSpPr>
        <p:spPr>
          <a:xfrm>
            <a:off x="747340" y="1997224"/>
            <a:ext cx="77724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1050003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51086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38677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4005064"/>
            <a:ext cx="5486400" cy="566738"/>
          </a:xfrm>
          <a:prstGeom prst="rect">
            <a:avLst/>
          </a:prstGeo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92696"/>
            <a:ext cx="5486400" cy="33202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63688" y="457180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97492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366852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89908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49648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44054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406936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a:prstGeom prst="rect">
            <a:avLst/>
          </a:prstGeom>
        </p:spPr>
        <p:txBody>
          <a:bodyPr/>
          <a:lstStyle>
            <a:lvl1pPr algn="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91480" y="2336056"/>
            <a:ext cx="7552928" cy="1088227"/>
          </a:xfrm>
          <a:prstGeom prst="rect">
            <a:avLst/>
          </a:prstGeom>
        </p:spPr>
        <p:txBody>
          <a:bodyPr/>
          <a:lstStyle>
            <a:lvl1pPr marL="0" indent="0" algn="l">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400996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11.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12.jp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1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1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1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6.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7.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8.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t="-8021" b="-8021"/>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1030"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1"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2"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3"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4"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35"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l="847" t="-4166" r="947" b="-4166"/>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11270"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1"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2"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3"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4"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1275"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t="-5209" b="-5209"/>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12294"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5"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6"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7"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8"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2299"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exhörning 9"/>
          <p:cNvSpPr>
            <a:spLocks/>
          </p:cNvSpPr>
          <p:nvPr/>
        </p:nvSpPr>
        <p:spPr bwMode="auto">
          <a:xfrm>
            <a:off x="2039938" y="4005263"/>
            <a:ext cx="2005012" cy="1727200"/>
          </a:xfrm>
          <a:prstGeom prst="hexagon">
            <a:avLst>
              <a:gd name="adj" fmla="val 25012"/>
              <a:gd name="vf" fmla="val 115470"/>
            </a:avLst>
          </a:prstGeom>
          <a:solidFill>
            <a:srgbClr val="FF6500"/>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16"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17"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18"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19"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20"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3321"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2"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8" descr="RegionSkåne_logo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exhörning 5"/>
          <p:cNvSpPr>
            <a:spLocks noChangeArrowheads="1"/>
          </p:cNvSpPr>
          <p:nvPr/>
        </p:nvSpPr>
        <p:spPr bwMode="auto">
          <a:xfrm>
            <a:off x="8643938" y="5373688"/>
            <a:ext cx="1001712" cy="863600"/>
          </a:xfrm>
          <a:prstGeom prst="hexagon">
            <a:avLst>
              <a:gd name="adj" fmla="val 24997"/>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4340" name="Sexhörning 6"/>
          <p:cNvSpPr>
            <a:spLocks noChangeArrowheads="1"/>
          </p:cNvSpPr>
          <p:nvPr/>
        </p:nvSpPr>
        <p:spPr bwMode="auto">
          <a:xfrm>
            <a:off x="7861300" y="4941888"/>
            <a:ext cx="1001713" cy="863600"/>
          </a:xfrm>
          <a:prstGeom prst="hexagon">
            <a:avLst>
              <a:gd name="adj" fmla="val 24998"/>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4341" name="Sexhörning 7"/>
          <p:cNvSpPr>
            <a:spLocks noChangeArrowheads="1"/>
          </p:cNvSpPr>
          <p:nvPr/>
        </p:nvSpPr>
        <p:spPr bwMode="auto">
          <a:xfrm>
            <a:off x="7073900" y="5373688"/>
            <a:ext cx="1001713" cy="863600"/>
          </a:xfrm>
          <a:prstGeom prst="hexagon">
            <a:avLst>
              <a:gd name="adj" fmla="val 24998"/>
              <a:gd name="vf" fmla="val 115470"/>
            </a:avLst>
          </a:prstGeom>
          <a:solidFill>
            <a:srgbClr val="FF6500"/>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4342" name="Sexhörning 8"/>
          <p:cNvSpPr>
            <a:spLocks noChangeArrowheads="1"/>
          </p:cNvSpPr>
          <p:nvPr/>
        </p:nvSpPr>
        <p:spPr bwMode="auto">
          <a:xfrm>
            <a:off x="6286500" y="5805488"/>
            <a:ext cx="1003300" cy="863600"/>
          </a:xfrm>
          <a:prstGeom prst="hexagon">
            <a:avLst>
              <a:gd name="adj" fmla="val 25037"/>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4343" name="Sexhörning 9"/>
          <p:cNvSpPr>
            <a:spLocks noChangeArrowheads="1"/>
          </p:cNvSpPr>
          <p:nvPr/>
        </p:nvSpPr>
        <p:spPr bwMode="auto">
          <a:xfrm>
            <a:off x="5502275" y="5373688"/>
            <a:ext cx="1001713" cy="863600"/>
          </a:xfrm>
          <a:prstGeom prst="hexagon">
            <a:avLst>
              <a:gd name="adj" fmla="val 24998"/>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4344" name="Sexhörning 10"/>
          <p:cNvSpPr>
            <a:spLocks noChangeArrowheads="1"/>
          </p:cNvSpPr>
          <p:nvPr/>
        </p:nvSpPr>
        <p:spPr bwMode="auto">
          <a:xfrm>
            <a:off x="4716463" y="4941888"/>
            <a:ext cx="1001712" cy="863600"/>
          </a:xfrm>
          <a:prstGeom prst="hexagon">
            <a:avLst>
              <a:gd name="adj" fmla="val 24997"/>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8" descr="RegionSkåne_logo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exhörning 5"/>
          <p:cNvSpPr>
            <a:spLocks noChangeArrowheads="1"/>
          </p:cNvSpPr>
          <p:nvPr/>
        </p:nvSpPr>
        <p:spPr bwMode="auto">
          <a:xfrm>
            <a:off x="2633663" y="5373688"/>
            <a:ext cx="1001712" cy="863600"/>
          </a:xfrm>
          <a:prstGeom prst="hexagon">
            <a:avLst>
              <a:gd name="adj" fmla="val 24997"/>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5364" name="Sexhörning 6"/>
          <p:cNvSpPr>
            <a:spLocks noChangeArrowheads="1"/>
          </p:cNvSpPr>
          <p:nvPr/>
        </p:nvSpPr>
        <p:spPr bwMode="auto">
          <a:xfrm>
            <a:off x="1851025" y="4941888"/>
            <a:ext cx="1001713" cy="863600"/>
          </a:xfrm>
          <a:prstGeom prst="hexagon">
            <a:avLst>
              <a:gd name="adj" fmla="val 24998"/>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5365" name="Sexhörning 7"/>
          <p:cNvSpPr>
            <a:spLocks noChangeArrowheads="1"/>
          </p:cNvSpPr>
          <p:nvPr/>
        </p:nvSpPr>
        <p:spPr bwMode="auto">
          <a:xfrm>
            <a:off x="1063625" y="5373688"/>
            <a:ext cx="1001713" cy="863600"/>
          </a:xfrm>
          <a:prstGeom prst="hexagon">
            <a:avLst>
              <a:gd name="adj" fmla="val 24998"/>
              <a:gd name="vf" fmla="val 115470"/>
            </a:avLst>
          </a:prstGeom>
          <a:solidFill>
            <a:srgbClr val="FF6500"/>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5366" name="Sexhörning 8"/>
          <p:cNvSpPr>
            <a:spLocks noChangeArrowheads="1"/>
          </p:cNvSpPr>
          <p:nvPr/>
        </p:nvSpPr>
        <p:spPr bwMode="auto">
          <a:xfrm>
            <a:off x="276225" y="5805488"/>
            <a:ext cx="1003300" cy="863600"/>
          </a:xfrm>
          <a:prstGeom prst="hexagon">
            <a:avLst>
              <a:gd name="adj" fmla="val 25037"/>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5367" name="Sexhörning 9"/>
          <p:cNvSpPr>
            <a:spLocks noChangeArrowheads="1"/>
          </p:cNvSpPr>
          <p:nvPr/>
        </p:nvSpPr>
        <p:spPr bwMode="auto">
          <a:xfrm>
            <a:off x="-508000" y="5373688"/>
            <a:ext cx="1001713" cy="863600"/>
          </a:xfrm>
          <a:prstGeom prst="hexagon">
            <a:avLst>
              <a:gd name="adj" fmla="val 24998"/>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 descr="RegionSkåne_logo_RG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exhörning 6"/>
          <p:cNvSpPr>
            <a:spLocks noChangeArrowheads="1"/>
          </p:cNvSpPr>
          <p:nvPr/>
        </p:nvSpPr>
        <p:spPr bwMode="auto">
          <a:xfrm>
            <a:off x="7548563" y="5597525"/>
            <a:ext cx="827087" cy="714375"/>
          </a:xfrm>
          <a:prstGeom prst="hexagon">
            <a:avLst>
              <a:gd name="adj" fmla="val 24951"/>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6388" name="Sexhörning 7"/>
          <p:cNvSpPr>
            <a:spLocks noChangeArrowheads="1"/>
          </p:cNvSpPr>
          <p:nvPr/>
        </p:nvSpPr>
        <p:spPr bwMode="auto">
          <a:xfrm>
            <a:off x="8202613" y="5956300"/>
            <a:ext cx="827087" cy="712788"/>
          </a:xfrm>
          <a:prstGeom prst="hexagon">
            <a:avLst>
              <a:gd name="adj" fmla="val 25007"/>
              <a:gd name="vf" fmla="val 115470"/>
            </a:avLst>
          </a:prstGeom>
          <a:solidFill>
            <a:srgbClr val="FF6500"/>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6389" name="Sexhörning 9"/>
          <p:cNvSpPr>
            <a:spLocks noChangeArrowheads="1"/>
          </p:cNvSpPr>
          <p:nvPr/>
        </p:nvSpPr>
        <p:spPr bwMode="auto">
          <a:xfrm>
            <a:off x="8856663" y="5603875"/>
            <a:ext cx="828675" cy="714375"/>
          </a:xfrm>
          <a:prstGeom prst="hexagon">
            <a:avLst>
              <a:gd name="adj" fmla="val 24999"/>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8" descr="RegionSkåne_logo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exhörning 6"/>
          <p:cNvSpPr>
            <a:spLocks noChangeArrowheads="1"/>
          </p:cNvSpPr>
          <p:nvPr/>
        </p:nvSpPr>
        <p:spPr bwMode="auto">
          <a:xfrm>
            <a:off x="6227763" y="5360988"/>
            <a:ext cx="1003300" cy="863600"/>
          </a:xfrm>
          <a:prstGeom prst="hexagon">
            <a:avLst>
              <a:gd name="adj" fmla="val 25037"/>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7412" name="Sexhörning 7"/>
          <p:cNvSpPr>
            <a:spLocks noChangeArrowheads="1"/>
          </p:cNvSpPr>
          <p:nvPr/>
        </p:nvSpPr>
        <p:spPr bwMode="auto">
          <a:xfrm>
            <a:off x="7005638" y="5792788"/>
            <a:ext cx="1001712" cy="863600"/>
          </a:xfrm>
          <a:prstGeom prst="hexagon">
            <a:avLst>
              <a:gd name="adj" fmla="val 24997"/>
              <a:gd name="vf" fmla="val 115470"/>
            </a:avLst>
          </a:prstGeom>
          <a:solidFill>
            <a:srgbClr val="FF6500"/>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7413" name="Sexhörning 8"/>
          <p:cNvSpPr>
            <a:spLocks noChangeArrowheads="1"/>
          </p:cNvSpPr>
          <p:nvPr/>
        </p:nvSpPr>
        <p:spPr bwMode="auto">
          <a:xfrm>
            <a:off x="8583613" y="4937125"/>
            <a:ext cx="1003300" cy="863600"/>
          </a:xfrm>
          <a:prstGeom prst="hexagon">
            <a:avLst>
              <a:gd name="adj" fmla="val 25037"/>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7414" name="Sexhörning 9"/>
          <p:cNvSpPr>
            <a:spLocks noChangeArrowheads="1"/>
          </p:cNvSpPr>
          <p:nvPr/>
        </p:nvSpPr>
        <p:spPr bwMode="auto">
          <a:xfrm>
            <a:off x="7799388" y="5368925"/>
            <a:ext cx="1001712" cy="863600"/>
          </a:xfrm>
          <a:prstGeom prst="hexagon">
            <a:avLst>
              <a:gd name="adj" fmla="val 24997"/>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7415" name="Sexhörning 10"/>
          <p:cNvSpPr>
            <a:spLocks noChangeArrowheads="1"/>
          </p:cNvSpPr>
          <p:nvPr/>
        </p:nvSpPr>
        <p:spPr bwMode="auto">
          <a:xfrm>
            <a:off x="9369425" y="4508500"/>
            <a:ext cx="1003300" cy="865188"/>
          </a:xfrm>
          <a:prstGeom prst="hexagon">
            <a:avLst>
              <a:gd name="adj" fmla="val 24991"/>
              <a:gd name="vf" fmla="val 115470"/>
            </a:avLst>
          </a:prstGeom>
          <a:solidFill>
            <a:schemeClr val="bg1"/>
          </a:solidFill>
          <a:ln w="12700"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t="-8021" b="-8021"/>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2054"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5"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6"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7"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8"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2059"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t="-8021" b="-8021"/>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3078"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79"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80"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81"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82"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3083"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l="628" t="-7291" r="628" b="-7291"/>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4102"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3"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4"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5"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6"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4107"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t="-8021" b="-8021"/>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5126"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27"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28"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29"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30"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5131"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t="-8021" b="-8021"/>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6150"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1"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2"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3"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4"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6155"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t="-8021" b="-8021"/>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8198"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199"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200"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201"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202"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8203"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exhörning 9"/>
          <p:cNvSpPr>
            <a:spLocks/>
          </p:cNvSpPr>
          <p:nvPr/>
        </p:nvSpPr>
        <p:spPr bwMode="auto">
          <a:xfrm>
            <a:off x="2041525" y="4005263"/>
            <a:ext cx="2005013" cy="1727200"/>
          </a:xfrm>
          <a:prstGeom prst="hexagon">
            <a:avLst>
              <a:gd name="adj" fmla="val 25012"/>
              <a:gd name="vf" fmla="val 115470"/>
            </a:avLst>
          </a:prstGeom>
          <a:blipFill dpi="0" rotWithShape="1">
            <a:blip r:embed="rId4"/>
            <a:srcRect/>
            <a:stretch>
              <a:fillRect/>
            </a:stretch>
          </a:blip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0"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1"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2"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3"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4"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9225"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RegionSkåne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788" y="188913"/>
            <a:ext cx="63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xhörning 9"/>
          <p:cNvSpPr>
            <a:spLocks/>
          </p:cNvSpPr>
          <p:nvPr/>
        </p:nvSpPr>
        <p:spPr bwMode="auto">
          <a:xfrm>
            <a:off x="2041200" y="4005064"/>
            <a:ext cx="2005200" cy="1728000"/>
          </a:xfrm>
          <a:prstGeom prst="hexagon">
            <a:avLst/>
          </a:prstGeom>
          <a:blipFill rotWithShape="1">
            <a:blip r:embed="rId4"/>
            <a:srcRect/>
            <a:stretch>
              <a:fillRect t="-8021" b="-8021"/>
            </a:stretch>
          </a:blipFill>
          <a:ln w="15875" cap="flat" cmpd="sng" algn="ctr">
            <a:solidFill>
              <a:srgbClr val="FF6500"/>
            </a:solidFill>
            <a:prstDash val="solid"/>
            <a:round/>
            <a:headEnd type="none" w="med" len="med"/>
            <a:tailEnd type="none" w="med" len="med"/>
          </a:ln>
          <a:effectLst/>
          <a:extLst/>
        </p:spPr>
        <p:txBody>
          <a:bodyPr/>
          <a:lstStyle/>
          <a:p>
            <a:pPr>
              <a:defRPr/>
            </a:pPr>
            <a:endParaRPr lang="sv-SE" dirty="0">
              <a:latin typeface="Arial" charset="0"/>
              <a:ea typeface="ヒラギノ角ゴ Pro W3" pitchFamily="1" charset="-128"/>
              <a:cs typeface="ヒラギノ角ゴ Pro W3" charset="0"/>
            </a:endParaRPr>
          </a:p>
        </p:txBody>
      </p:sp>
      <p:sp>
        <p:nvSpPr>
          <p:cNvPr id="10246" name="Sexhörning 11"/>
          <p:cNvSpPr>
            <a:spLocks noChangeArrowheads="1"/>
          </p:cNvSpPr>
          <p:nvPr/>
        </p:nvSpPr>
        <p:spPr bwMode="auto">
          <a:xfrm>
            <a:off x="468313"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47" name="Sexhörning 12"/>
          <p:cNvSpPr>
            <a:spLocks noChangeArrowheads="1"/>
          </p:cNvSpPr>
          <p:nvPr/>
        </p:nvSpPr>
        <p:spPr bwMode="auto">
          <a:xfrm>
            <a:off x="3614738" y="4868863"/>
            <a:ext cx="2003425" cy="1728787"/>
          </a:xfrm>
          <a:prstGeom prst="hexagon">
            <a:avLst>
              <a:gd name="adj" fmla="val 24975"/>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48" name="Sexhörning 13"/>
          <p:cNvSpPr>
            <a:spLocks noChangeArrowheads="1"/>
          </p:cNvSpPr>
          <p:nvPr/>
        </p:nvSpPr>
        <p:spPr bwMode="auto">
          <a:xfrm>
            <a:off x="5187950" y="4005263"/>
            <a:ext cx="2005013"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49" name="Sexhörning 14"/>
          <p:cNvSpPr>
            <a:spLocks noChangeArrowheads="1"/>
          </p:cNvSpPr>
          <p:nvPr/>
        </p:nvSpPr>
        <p:spPr bwMode="auto">
          <a:xfrm>
            <a:off x="6757988" y="3141663"/>
            <a:ext cx="2005012" cy="1727200"/>
          </a:xfrm>
          <a:prstGeom prst="hexagon">
            <a:avLst>
              <a:gd name="adj" fmla="val 2501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50" name="Sexhörning 16"/>
          <p:cNvSpPr>
            <a:spLocks noChangeArrowheads="1"/>
          </p:cNvSpPr>
          <p:nvPr/>
        </p:nvSpPr>
        <p:spPr bwMode="auto">
          <a:xfrm>
            <a:off x="8335963" y="4005263"/>
            <a:ext cx="2003425" cy="1727200"/>
          </a:xfrm>
          <a:prstGeom prst="hexagon">
            <a:avLst>
              <a:gd name="adj" fmla="val 24997"/>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
        <p:nvSpPr>
          <p:cNvPr id="10251" name="Sexhörning 17"/>
          <p:cNvSpPr>
            <a:spLocks noChangeArrowheads="1"/>
          </p:cNvSpPr>
          <p:nvPr/>
        </p:nvSpPr>
        <p:spPr bwMode="auto">
          <a:xfrm>
            <a:off x="-1103313" y="4005263"/>
            <a:ext cx="2003426" cy="1727200"/>
          </a:xfrm>
          <a:prstGeom prst="hexagon">
            <a:avLst>
              <a:gd name="adj" fmla="val 24998"/>
              <a:gd name="vf" fmla="val 115470"/>
            </a:avLst>
          </a:prstGeom>
          <a:solidFill>
            <a:schemeClr val="bg1"/>
          </a:solidFill>
          <a:ln w="15875" algn="ctr">
            <a:solidFill>
              <a:srgbClr val="FF6500"/>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endParaRPr lang="sv-SE" altLang="sv-SE" smtClean="0"/>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ヒラギノ角ゴ Pro W3" charset="0"/>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cs typeface="ヒラギノ角ゴ Pro W3" charset="0"/>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0"/>
            <a:ext cx="475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ktangel 5"/>
          <p:cNvSpPr>
            <a:spLocks noChangeArrowheads="1"/>
          </p:cNvSpPr>
          <p:nvPr/>
        </p:nvSpPr>
        <p:spPr bwMode="auto">
          <a:xfrm>
            <a:off x="0" y="0"/>
            <a:ext cx="10980738" cy="6864350"/>
          </a:xfrm>
          <a:prstGeom prst="rect">
            <a:avLst/>
          </a:prstGeom>
          <a:solidFill>
            <a:schemeClr val="bg2">
              <a:alpha val="37000"/>
            </a:schemeClr>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sv-SE" altLang="sv-SE"/>
          </a:p>
        </p:txBody>
      </p:sp>
      <p:sp>
        <p:nvSpPr>
          <p:cNvPr id="18436" name="Rubrik 3"/>
          <p:cNvSpPr>
            <a:spLocks noGrp="1"/>
          </p:cNvSpPr>
          <p:nvPr>
            <p:ph type="ctrTitle"/>
          </p:nvPr>
        </p:nvSpPr>
        <p:spPr bwMode="auto">
          <a:xfrm>
            <a:off x="255588" y="836613"/>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SE" altLang="sv-SE" smtClean="0">
                <a:cs typeface="ヒラギノ角ゴ Pro W3"/>
              </a:rPr>
              <a:t>Strategisk plan för</a:t>
            </a:r>
            <a:br>
              <a:rPr lang="sv-SE" altLang="sv-SE" smtClean="0">
                <a:cs typeface="ヒラギノ角ゴ Pro W3"/>
              </a:rPr>
            </a:br>
            <a:r>
              <a:rPr lang="sv-SE" altLang="sv-SE" smtClean="0">
                <a:cs typeface="ヒラギノ角ゴ Pro W3"/>
              </a:rPr>
              <a:t>psykisk hälsa</a:t>
            </a:r>
            <a:br>
              <a:rPr lang="sv-SE" altLang="sv-SE" smtClean="0">
                <a:cs typeface="ヒラギノ角ゴ Pro W3"/>
              </a:rPr>
            </a:br>
            <a:endParaRPr lang="sv-SE" altLang="sv-SE" smtClean="0">
              <a:cs typeface="ヒラギノ角ゴ Pro W3"/>
            </a:endParaRPr>
          </a:p>
        </p:txBody>
      </p:sp>
      <p:sp>
        <p:nvSpPr>
          <p:cNvPr id="18437" name="Underrubrik 4"/>
          <p:cNvSpPr>
            <a:spLocks noGrp="1"/>
          </p:cNvSpPr>
          <p:nvPr>
            <p:ph type="subTitle" idx="1"/>
          </p:nvPr>
        </p:nvSpPr>
        <p:spPr bwMode="auto">
          <a:xfrm>
            <a:off x="323850" y="2636838"/>
            <a:ext cx="7551738" cy="108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SE" altLang="sv-SE" smtClean="0">
                <a:cs typeface="ヒラギノ角ゴ Pro W3"/>
              </a:rPr>
              <a:t>2017-2023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52"/>
            <a:ext cx="9192815" cy="6845348"/>
          </a:xfrm>
          <a:prstGeom prst="rect">
            <a:avLst/>
          </a:prstGeom>
        </p:spPr>
      </p:pic>
      <p:sp>
        <p:nvSpPr>
          <p:cNvPr id="7" name="Rektangel 6"/>
          <p:cNvSpPr/>
          <p:nvPr/>
        </p:nvSpPr>
        <p:spPr bwMode="auto">
          <a:xfrm>
            <a:off x="0" y="0"/>
            <a:ext cx="9252520" cy="6858000"/>
          </a:xfrm>
          <a:prstGeom prst="rect">
            <a:avLst/>
          </a:prstGeom>
          <a:solidFill>
            <a:schemeClr val="bg1">
              <a:alpha val="78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Arial" charset="0"/>
              <a:ea typeface="ヒラギノ角ゴ Pro W3" pitchFamily="1" charset="-128"/>
            </a:endParaRPr>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384912782"/>
              </p:ext>
            </p:extLst>
          </p:nvPr>
        </p:nvGraphicFramePr>
        <p:xfrm>
          <a:off x="467544" y="620688"/>
          <a:ext cx="8229600" cy="482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ruta 4"/>
          <p:cNvSpPr txBox="1"/>
          <p:nvPr/>
        </p:nvSpPr>
        <p:spPr>
          <a:xfrm>
            <a:off x="3790256" y="2492896"/>
            <a:ext cx="1584176" cy="707886"/>
          </a:xfrm>
          <a:prstGeom prst="rect">
            <a:avLst/>
          </a:prstGeom>
          <a:noFill/>
        </p:spPr>
        <p:txBody>
          <a:bodyPr wrap="square" rtlCol="0">
            <a:spAutoFit/>
          </a:bodyPr>
          <a:lstStyle/>
          <a:p>
            <a:pPr algn="ctr"/>
            <a:r>
              <a:rPr lang="sv-SE" sz="2000" dirty="0" smtClean="0"/>
              <a:t>Utsatta grupper</a:t>
            </a:r>
            <a:endParaRPr lang="sv-SE" sz="2000" dirty="0"/>
          </a:p>
        </p:txBody>
      </p:sp>
    </p:spTree>
    <p:extLst>
      <p:ext uri="{BB962C8B-B14F-4D97-AF65-F5344CB8AC3E}">
        <p14:creationId xmlns:p14="http://schemas.microsoft.com/office/powerpoint/2010/main" val="1573042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Jämlik vård</a:t>
            </a:r>
          </a:p>
        </p:txBody>
      </p:sp>
      <p:sp>
        <p:nvSpPr>
          <p:cNvPr id="24579" name="Platshållare för innehåll 2"/>
          <p:cNvSpPr>
            <a:spLocks noGrp="1"/>
          </p:cNvSpPr>
          <p:nvPr>
            <p:ph idx="1"/>
          </p:nvPr>
        </p:nvSpPr>
        <p:spPr bwMode="auto">
          <a:xfrm>
            <a:off x="611188" y="1916113"/>
            <a:ext cx="8229600" cy="3941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sv-SE" altLang="sv-SE" sz="2800" dirty="0" smtClean="0">
                <a:cs typeface="ヒラギノ角ゴ Pro W3"/>
              </a:rPr>
              <a:t>Särskilt utsatta grupper:</a:t>
            </a:r>
            <a:endParaRPr lang="sv-SE" altLang="sv-SE" sz="2800" dirty="0">
              <a:cs typeface="ヒラギノ角ゴ Pro W3"/>
            </a:endParaRPr>
          </a:p>
          <a:p>
            <a:pPr>
              <a:defRPr/>
            </a:pPr>
            <a:r>
              <a:rPr lang="sv-SE" altLang="sv-SE" sz="2800" dirty="0" smtClean="0">
                <a:cs typeface="ヒラギノ角ゴ Pro W3"/>
              </a:rPr>
              <a:t>Barn och unga</a:t>
            </a:r>
          </a:p>
          <a:p>
            <a:pPr>
              <a:defRPr/>
            </a:pPr>
            <a:r>
              <a:rPr lang="sv-SE" altLang="sv-SE" sz="2800" dirty="0" smtClean="0">
                <a:cs typeface="ヒラギノ角ゴ Pro W3"/>
              </a:rPr>
              <a:t>Äldre</a:t>
            </a:r>
          </a:p>
          <a:p>
            <a:pPr>
              <a:defRPr/>
            </a:pPr>
            <a:r>
              <a:rPr lang="sv-SE" altLang="sv-SE" sz="2800" dirty="0" smtClean="0">
                <a:cs typeface="ヒラギノ角ゴ Pro W3"/>
              </a:rPr>
              <a:t>Nyanlända</a:t>
            </a:r>
          </a:p>
          <a:p>
            <a:pPr>
              <a:defRPr/>
            </a:pPr>
            <a:r>
              <a:rPr lang="sv-SE" altLang="sv-SE" sz="2800" dirty="0" smtClean="0">
                <a:cs typeface="ヒラギノ角ゴ Pro W3"/>
              </a:rPr>
              <a:t>Personer med intellektuell funktionsnedsättning</a:t>
            </a:r>
          </a:p>
          <a:p>
            <a:pPr>
              <a:defRPr/>
            </a:pPr>
            <a:r>
              <a:rPr lang="sv-SE" altLang="sv-SE" sz="2800" dirty="0" smtClean="0">
                <a:cs typeface="ヒラギノ角ゴ Pro W3"/>
              </a:rPr>
              <a:t>Personer med svår psykisk sjukdom eller psykisk funktionsnedsättning</a:t>
            </a:r>
          </a:p>
          <a:p>
            <a:pPr marL="0" indent="0">
              <a:buFontTx/>
              <a:buNone/>
              <a:defRPr/>
            </a:pPr>
            <a:endParaRPr lang="sv-SE" altLang="sv-SE" dirty="0" smtClean="0">
              <a:cs typeface="ヒラギノ角ゴ Pro W3"/>
            </a:endParaRPr>
          </a:p>
        </p:txBody>
      </p:sp>
    </p:spTree>
    <p:extLst>
      <p:ext uri="{BB962C8B-B14F-4D97-AF65-F5344CB8AC3E}">
        <p14:creationId xmlns:p14="http://schemas.microsoft.com/office/powerpoint/2010/main" val="2321814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Jämlik vård</a:t>
            </a:r>
            <a:endParaRPr lang="sv-SE" dirty="0"/>
          </a:p>
        </p:txBody>
      </p:sp>
      <p:sp>
        <p:nvSpPr>
          <p:cNvPr id="14" name="Rektangel med rundade hörn 13"/>
          <p:cNvSpPr/>
          <p:nvPr/>
        </p:nvSpPr>
        <p:spPr bwMode="auto">
          <a:xfrm>
            <a:off x="708436" y="4149080"/>
            <a:ext cx="3143484" cy="1431896"/>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Behovsstyrt utbud av vård för personer med psykisk ohälsa.</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textruta 14"/>
          <p:cNvSpPr txBox="1"/>
          <p:nvPr/>
        </p:nvSpPr>
        <p:spPr>
          <a:xfrm>
            <a:off x="611560" y="1833421"/>
            <a:ext cx="8229600" cy="830997"/>
          </a:xfrm>
          <a:prstGeom prst="rect">
            <a:avLst/>
          </a:prstGeom>
          <a:noFill/>
        </p:spPr>
        <p:txBody>
          <a:bodyPr wrap="square" rtlCol="0">
            <a:spAutoFit/>
          </a:bodyPr>
          <a:lstStyle/>
          <a:p>
            <a:r>
              <a:rPr lang="sv-SE" dirty="0" smtClean="0"/>
              <a:t>Strategiskt mål:</a:t>
            </a:r>
            <a:r>
              <a:rPr lang="sv-SE" dirty="0"/>
              <a:t> </a:t>
            </a:r>
            <a:r>
              <a:rPr lang="sv-SE" dirty="0" smtClean="0"/>
              <a:t>Minska behovet av tvångsvård och tvångsåtgärder.</a:t>
            </a:r>
            <a:endParaRPr lang="sv-SE" dirty="0"/>
          </a:p>
        </p:txBody>
      </p:sp>
      <p:sp>
        <p:nvSpPr>
          <p:cNvPr id="16" name="textruta 15"/>
          <p:cNvSpPr txBox="1"/>
          <p:nvPr/>
        </p:nvSpPr>
        <p:spPr>
          <a:xfrm>
            <a:off x="683568" y="3172069"/>
            <a:ext cx="2592288" cy="400110"/>
          </a:xfrm>
          <a:prstGeom prst="rect">
            <a:avLst/>
          </a:prstGeom>
          <a:noFill/>
        </p:spPr>
        <p:txBody>
          <a:bodyPr wrap="square" rtlCol="0">
            <a:spAutoFit/>
          </a:bodyPr>
          <a:lstStyle/>
          <a:p>
            <a:r>
              <a:rPr lang="sv-SE" sz="2000" dirty="0" smtClean="0"/>
              <a:t>Utvecklingsområde</a:t>
            </a:r>
            <a:endParaRPr lang="sv-SE" sz="2000" dirty="0"/>
          </a:p>
        </p:txBody>
      </p:sp>
      <p:sp>
        <p:nvSpPr>
          <p:cNvPr id="19" name="Rektangel med rundade hörn 18"/>
          <p:cNvSpPr/>
          <p:nvPr/>
        </p:nvSpPr>
        <p:spPr bwMode="auto">
          <a:xfrm>
            <a:off x="5202005" y="4725144"/>
            <a:ext cx="2514683" cy="1512168"/>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1600" dirty="0" smtClean="0">
                <a:latin typeface="Arial" charset="0"/>
                <a:ea typeface="ヒラギノ角ゴ Pro W3" pitchFamily="1" charset="-128"/>
              </a:rPr>
              <a:t>Metoder för att förebygga och minska negativa konsekvenser av tvångsvård och tvångsåtgärder</a:t>
            </a:r>
            <a:r>
              <a:rPr lang="sv-SE" sz="2000" dirty="0" smtClean="0">
                <a:latin typeface="Arial" charset="0"/>
                <a:ea typeface="ヒラギノ角ゴ Pro W3" pitchFamily="1" charset="-128"/>
              </a:rPr>
              <a:t>.</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Rektangel med rundade hörn 19"/>
          <p:cNvSpPr/>
          <p:nvPr/>
        </p:nvSpPr>
        <p:spPr bwMode="auto">
          <a:xfrm>
            <a:off x="5221833" y="3807705"/>
            <a:ext cx="2518519" cy="864733"/>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Brukarstyrda inläggningar</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22" name="Rak pil 21"/>
          <p:cNvCxnSpPr/>
          <p:nvPr/>
        </p:nvCxnSpPr>
        <p:spPr bwMode="auto">
          <a:xfrm flipV="1">
            <a:off x="3923928" y="4365104"/>
            <a:ext cx="1212032" cy="21013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Rak pil 23"/>
          <p:cNvCxnSpPr/>
          <p:nvPr/>
        </p:nvCxnSpPr>
        <p:spPr bwMode="auto">
          <a:xfrm>
            <a:off x="3937062" y="5013176"/>
            <a:ext cx="1138994" cy="2880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textruta 24"/>
          <p:cNvSpPr txBox="1"/>
          <p:nvPr/>
        </p:nvSpPr>
        <p:spPr>
          <a:xfrm>
            <a:off x="5231266" y="3172069"/>
            <a:ext cx="2437078" cy="400110"/>
          </a:xfrm>
          <a:prstGeom prst="rect">
            <a:avLst/>
          </a:prstGeom>
          <a:noFill/>
        </p:spPr>
        <p:txBody>
          <a:bodyPr wrap="square" rtlCol="0">
            <a:spAutoFit/>
          </a:bodyPr>
          <a:lstStyle/>
          <a:p>
            <a:r>
              <a:rPr lang="sv-SE" sz="2000" dirty="0" smtClean="0"/>
              <a:t>Framgångsfaktorer</a:t>
            </a:r>
            <a:endParaRPr lang="sv-SE" sz="2000" dirty="0"/>
          </a:p>
        </p:txBody>
      </p:sp>
    </p:spTree>
    <p:extLst>
      <p:ext uri="{BB962C8B-B14F-4D97-AF65-F5344CB8AC3E}">
        <p14:creationId xmlns:p14="http://schemas.microsoft.com/office/powerpoint/2010/main" val="612296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Jämlik vård</a:t>
            </a:r>
            <a:endParaRPr lang="sv-SE" dirty="0"/>
          </a:p>
        </p:txBody>
      </p:sp>
      <p:sp>
        <p:nvSpPr>
          <p:cNvPr id="14" name="Rektangel med rundade hörn 13"/>
          <p:cNvSpPr/>
          <p:nvPr/>
        </p:nvSpPr>
        <p:spPr bwMode="auto">
          <a:xfrm>
            <a:off x="755576" y="3820141"/>
            <a:ext cx="2304256"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Kroppslig hälsa</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textruta 14"/>
          <p:cNvSpPr txBox="1"/>
          <p:nvPr/>
        </p:nvSpPr>
        <p:spPr>
          <a:xfrm>
            <a:off x="611560" y="1833421"/>
            <a:ext cx="8229600" cy="830997"/>
          </a:xfrm>
          <a:prstGeom prst="rect">
            <a:avLst/>
          </a:prstGeom>
          <a:noFill/>
        </p:spPr>
        <p:txBody>
          <a:bodyPr wrap="square" rtlCol="0">
            <a:spAutoFit/>
          </a:bodyPr>
          <a:lstStyle/>
          <a:p>
            <a:r>
              <a:rPr lang="sv-SE" dirty="0" smtClean="0"/>
              <a:t>Strategiskt mål:</a:t>
            </a:r>
            <a:r>
              <a:rPr lang="sv-SE" altLang="sv-SE" dirty="0" smtClean="0"/>
              <a:t> </a:t>
            </a:r>
            <a:r>
              <a:rPr lang="sv-SE" altLang="sv-SE" dirty="0"/>
              <a:t>Personer med psykisk ohälsa ska ha lika lång medellivslängd som befolkningen</a:t>
            </a:r>
            <a:endParaRPr lang="sv-SE" dirty="0"/>
          </a:p>
        </p:txBody>
      </p:sp>
      <p:sp>
        <p:nvSpPr>
          <p:cNvPr id="16" name="textruta 15"/>
          <p:cNvSpPr txBox="1"/>
          <p:nvPr/>
        </p:nvSpPr>
        <p:spPr>
          <a:xfrm>
            <a:off x="683568" y="3172069"/>
            <a:ext cx="2592288" cy="400110"/>
          </a:xfrm>
          <a:prstGeom prst="rect">
            <a:avLst/>
          </a:prstGeom>
          <a:noFill/>
        </p:spPr>
        <p:txBody>
          <a:bodyPr wrap="square" rtlCol="0">
            <a:spAutoFit/>
          </a:bodyPr>
          <a:lstStyle/>
          <a:p>
            <a:r>
              <a:rPr lang="sv-SE" sz="2000" dirty="0" smtClean="0"/>
              <a:t>Utvecklingsområden</a:t>
            </a:r>
            <a:endParaRPr lang="sv-SE" sz="2000" dirty="0"/>
          </a:p>
        </p:txBody>
      </p:sp>
      <p:sp>
        <p:nvSpPr>
          <p:cNvPr id="18" name="Rektangel med rundade hörn 17"/>
          <p:cNvSpPr/>
          <p:nvPr/>
        </p:nvSpPr>
        <p:spPr bwMode="auto">
          <a:xfrm>
            <a:off x="755576" y="5157192"/>
            <a:ext cx="2304256"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1600" dirty="0" smtClean="0">
                <a:latin typeface="Arial" charset="0"/>
                <a:ea typeface="ヒラギノ角ゴ Pro W3" pitchFamily="1" charset="-128"/>
              </a:rPr>
              <a:t>Förbättra vården för personer med samsjuklighet</a:t>
            </a:r>
            <a:endParaRPr kumimoji="0" lang="sv-SE" sz="16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9" name="Rektangel med rundade hörn 18"/>
          <p:cNvSpPr/>
          <p:nvPr/>
        </p:nvSpPr>
        <p:spPr bwMode="auto">
          <a:xfrm>
            <a:off x="5297677" y="5301208"/>
            <a:ext cx="2304256" cy="832995"/>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Integrerade insatser</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Rektangel med rundade hörn 19"/>
          <p:cNvSpPr/>
          <p:nvPr/>
        </p:nvSpPr>
        <p:spPr bwMode="auto">
          <a:xfrm>
            <a:off x="5242262" y="3839443"/>
            <a:ext cx="2304256" cy="832995"/>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Vårdprogram</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22" name="Rak pil 21"/>
          <p:cNvCxnSpPr/>
          <p:nvPr/>
        </p:nvCxnSpPr>
        <p:spPr bwMode="auto">
          <a:xfrm flipV="1">
            <a:off x="3646968" y="4255940"/>
            <a:ext cx="1285072" cy="1270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Rak pil 23"/>
          <p:cNvCxnSpPr/>
          <p:nvPr/>
        </p:nvCxnSpPr>
        <p:spPr bwMode="auto">
          <a:xfrm>
            <a:off x="3694060" y="5702154"/>
            <a:ext cx="1257376" cy="1555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textruta 24"/>
          <p:cNvSpPr txBox="1"/>
          <p:nvPr/>
        </p:nvSpPr>
        <p:spPr>
          <a:xfrm>
            <a:off x="5148064" y="3172069"/>
            <a:ext cx="2437078" cy="400110"/>
          </a:xfrm>
          <a:prstGeom prst="rect">
            <a:avLst/>
          </a:prstGeom>
          <a:noFill/>
        </p:spPr>
        <p:txBody>
          <a:bodyPr wrap="square" rtlCol="0">
            <a:spAutoFit/>
          </a:bodyPr>
          <a:lstStyle/>
          <a:p>
            <a:r>
              <a:rPr lang="sv-SE" sz="2000" dirty="0" smtClean="0"/>
              <a:t>Framgångsfaktorer</a:t>
            </a:r>
            <a:endParaRPr lang="sv-SE" sz="2000" dirty="0"/>
          </a:p>
        </p:txBody>
      </p:sp>
    </p:spTree>
    <p:extLst>
      <p:ext uri="{BB962C8B-B14F-4D97-AF65-F5344CB8AC3E}">
        <p14:creationId xmlns:p14="http://schemas.microsoft.com/office/powerpoint/2010/main" val="174151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Hälsoinriktad vård</a:t>
            </a:r>
          </a:p>
        </p:txBody>
      </p:sp>
      <p:sp>
        <p:nvSpPr>
          <p:cNvPr id="3" name="Platshållare för innehåll 2"/>
          <p:cNvSpPr>
            <a:spLocks noGrp="1"/>
          </p:cNvSpPr>
          <p:nvPr>
            <p:ph idx="1"/>
          </p:nvPr>
        </p:nvSpPr>
        <p:spPr>
          <a:xfrm>
            <a:off x="590550" y="1916113"/>
            <a:ext cx="8229600" cy="3417887"/>
          </a:xfrm>
        </p:spPr>
        <p:txBody>
          <a:bodyPr/>
          <a:lstStyle/>
          <a:p>
            <a:pPr marL="0" indent="0">
              <a:buFontTx/>
              <a:buNone/>
              <a:defRPr/>
            </a:pPr>
            <a:r>
              <a:rPr lang="sv-SE" sz="2400" dirty="0" smtClean="0"/>
              <a:t>Avser samlade insatser som bidrar till bättre hälsa när det gäller;</a:t>
            </a:r>
          </a:p>
          <a:p>
            <a:pPr>
              <a:defRPr/>
            </a:pPr>
            <a:r>
              <a:rPr lang="sv-SE" sz="2400" dirty="0" smtClean="0"/>
              <a:t>Minskad dödlighet och sjuklighet</a:t>
            </a:r>
          </a:p>
          <a:p>
            <a:pPr>
              <a:defRPr/>
            </a:pPr>
            <a:r>
              <a:rPr lang="sv-SE" sz="2400" dirty="0" smtClean="0"/>
              <a:t>Förbättrad funktionsförmåga</a:t>
            </a:r>
          </a:p>
          <a:p>
            <a:pPr>
              <a:defRPr/>
            </a:pPr>
            <a:r>
              <a:rPr lang="sv-SE" sz="2400" dirty="0" smtClean="0"/>
              <a:t>Större välbefinnande</a:t>
            </a:r>
          </a:p>
          <a:p>
            <a:pPr>
              <a:defRPr/>
            </a:pPr>
            <a:r>
              <a:rPr lang="sv-SE" sz="2400" dirty="0" smtClean="0"/>
              <a:t>Högre hälsorelaterad livskvalitet</a:t>
            </a:r>
            <a:endParaRPr lang="sv-SE" sz="2400" dirty="0"/>
          </a:p>
        </p:txBody>
      </p:sp>
    </p:spTree>
    <p:extLst>
      <p:ext uri="{BB962C8B-B14F-4D97-AF65-F5344CB8AC3E}">
        <p14:creationId xmlns:p14="http://schemas.microsoft.com/office/powerpoint/2010/main" val="401540087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Hälsoinriktad vård</a:t>
            </a:r>
            <a:endParaRPr lang="sv-SE" dirty="0"/>
          </a:p>
        </p:txBody>
      </p:sp>
      <p:sp>
        <p:nvSpPr>
          <p:cNvPr id="14" name="Rektangel med rundade hörn 13"/>
          <p:cNvSpPr/>
          <p:nvPr/>
        </p:nvSpPr>
        <p:spPr bwMode="auto">
          <a:xfrm>
            <a:off x="971600" y="3820141"/>
            <a:ext cx="2304256"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Förebyggande insatser</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textruta 14"/>
          <p:cNvSpPr txBox="1"/>
          <p:nvPr/>
        </p:nvSpPr>
        <p:spPr>
          <a:xfrm>
            <a:off x="611560" y="1833421"/>
            <a:ext cx="8229600" cy="1569660"/>
          </a:xfrm>
          <a:prstGeom prst="rect">
            <a:avLst/>
          </a:prstGeom>
          <a:noFill/>
        </p:spPr>
        <p:txBody>
          <a:bodyPr wrap="square" rtlCol="0">
            <a:spAutoFit/>
          </a:bodyPr>
          <a:lstStyle/>
          <a:p>
            <a:r>
              <a:rPr lang="sv-SE" dirty="0" smtClean="0"/>
              <a:t>Strategiskt mål: </a:t>
            </a:r>
            <a:r>
              <a:rPr lang="sv-SE" altLang="sv-SE" dirty="0" smtClean="0"/>
              <a:t>Patienter </a:t>
            </a:r>
            <a:r>
              <a:rPr lang="sv-SE" altLang="sv-SE" dirty="0"/>
              <a:t>med psykisk ohälsa ska ha goda möjligheter att ta del av </a:t>
            </a:r>
            <a:r>
              <a:rPr lang="sv-SE" altLang="sv-SE" dirty="0" smtClean="0"/>
              <a:t>förebyggande hälsofrämjande </a:t>
            </a:r>
            <a:r>
              <a:rPr lang="sv-SE" altLang="sv-SE" dirty="0"/>
              <a:t>insatser.</a:t>
            </a:r>
          </a:p>
          <a:p>
            <a:r>
              <a:rPr lang="sv-SE" dirty="0" smtClean="0"/>
              <a:t> </a:t>
            </a:r>
            <a:endParaRPr lang="sv-SE" dirty="0"/>
          </a:p>
        </p:txBody>
      </p:sp>
      <p:sp>
        <p:nvSpPr>
          <p:cNvPr id="16" name="textruta 15"/>
          <p:cNvSpPr txBox="1"/>
          <p:nvPr/>
        </p:nvSpPr>
        <p:spPr>
          <a:xfrm>
            <a:off x="899547" y="3172069"/>
            <a:ext cx="2592288" cy="400110"/>
          </a:xfrm>
          <a:prstGeom prst="rect">
            <a:avLst/>
          </a:prstGeom>
          <a:noFill/>
        </p:spPr>
        <p:txBody>
          <a:bodyPr wrap="square" rtlCol="0">
            <a:spAutoFit/>
          </a:bodyPr>
          <a:lstStyle/>
          <a:p>
            <a:r>
              <a:rPr lang="sv-SE" sz="2000" dirty="0" smtClean="0"/>
              <a:t>Utvecklingsområden</a:t>
            </a:r>
            <a:endParaRPr lang="sv-SE" sz="2000" dirty="0"/>
          </a:p>
        </p:txBody>
      </p:sp>
      <p:sp>
        <p:nvSpPr>
          <p:cNvPr id="18" name="Rektangel med rundade hörn 17"/>
          <p:cNvSpPr/>
          <p:nvPr/>
        </p:nvSpPr>
        <p:spPr bwMode="auto">
          <a:xfrm>
            <a:off x="971600" y="5301208"/>
            <a:ext cx="2304256"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Stöd till närstående</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9" name="Rektangel med rundade hörn 18"/>
          <p:cNvSpPr/>
          <p:nvPr/>
        </p:nvSpPr>
        <p:spPr bwMode="auto">
          <a:xfrm>
            <a:off x="5261740" y="4725144"/>
            <a:ext cx="2406604" cy="832995"/>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1200" dirty="0" smtClean="0">
                <a:latin typeface="Arial" charset="0"/>
                <a:ea typeface="ヒラギノ角ゴ Pro W3" pitchFamily="1" charset="-128"/>
              </a:rPr>
              <a:t>Undvik medikalisering /”</a:t>
            </a:r>
            <a:r>
              <a:rPr lang="sv-SE" sz="1200" dirty="0" err="1" smtClean="0">
                <a:latin typeface="Arial" charset="0"/>
                <a:ea typeface="ヒラギノ角ゴ Pro W3" pitchFamily="1" charset="-128"/>
              </a:rPr>
              <a:t>psykiatrisering</a:t>
            </a:r>
            <a:r>
              <a:rPr lang="sv-SE" sz="1200" dirty="0" smtClean="0">
                <a:latin typeface="Arial" charset="0"/>
                <a:ea typeface="ヒラギノ角ゴ Pro W3" pitchFamily="1" charset="-128"/>
              </a:rPr>
              <a:t>” av normala livshändelser</a:t>
            </a:r>
            <a:endParaRPr kumimoji="0" lang="sv-SE" sz="12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Rektangel med rundade hörn 19"/>
          <p:cNvSpPr/>
          <p:nvPr/>
        </p:nvSpPr>
        <p:spPr bwMode="auto">
          <a:xfrm>
            <a:off x="5242262" y="3839443"/>
            <a:ext cx="2426082" cy="832995"/>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Egenvård</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22" name="Rak pil 21"/>
          <p:cNvCxnSpPr/>
          <p:nvPr/>
        </p:nvCxnSpPr>
        <p:spPr bwMode="auto">
          <a:xfrm flipV="1">
            <a:off x="3646968" y="4255940"/>
            <a:ext cx="1285072" cy="1270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Rak pil 23"/>
          <p:cNvCxnSpPr/>
          <p:nvPr/>
        </p:nvCxnSpPr>
        <p:spPr bwMode="auto">
          <a:xfrm>
            <a:off x="3635873" y="4509120"/>
            <a:ext cx="1296167" cy="43204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textruta 24"/>
          <p:cNvSpPr txBox="1"/>
          <p:nvPr/>
        </p:nvSpPr>
        <p:spPr>
          <a:xfrm>
            <a:off x="5231266" y="3172069"/>
            <a:ext cx="2437078" cy="400110"/>
          </a:xfrm>
          <a:prstGeom prst="rect">
            <a:avLst/>
          </a:prstGeom>
          <a:noFill/>
        </p:spPr>
        <p:txBody>
          <a:bodyPr wrap="square" rtlCol="0">
            <a:spAutoFit/>
          </a:bodyPr>
          <a:lstStyle/>
          <a:p>
            <a:r>
              <a:rPr lang="sv-SE" sz="2000" dirty="0" smtClean="0"/>
              <a:t>Framgångsfaktorer</a:t>
            </a:r>
            <a:endParaRPr lang="sv-SE" sz="2000" dirty="0"/>
          </a:p>
        </p:txBody>
      </p:sp>
    </p:spTree>
    <p:extLst>
      <p:ext uri="{BB962C8B-B14F-4D97-AF65-F5344CB8AC3E}">
        <p14:creationId xmlns:p14="http://schemas.microsoft.com/office/powerpoint/2010/main" val="3911580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Tillgänglig vård</a:t>
            </a:r>
          </a:p>
        </p:txBody>
      </p:sp>
      <p:sp>
        <p:nvSpPr>
          <p:cNvPr id="43011" name="Platshållare för innehåll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dirty="0" smtClean="0">
                <a:cs typeface="ヒラギノ角ゴ Pro W3"/>
              </a:rPr>
              <a:t>Ingen patient ska behöva vänta oskäligt lång tid på de vårdinsatser som hen behöver.</a:t>
            </a:r>
          </a:p>
          <a:p>
            <a:r>
              <a:rPr lang="sv-SE" altLang="sv-SE" sz="2400" dirty="0" smtClean="0">
                <a:cs typeface="ヒラギノ角ゴ Pro W3"/>
              </a:rPr>
              <a:t>10 procent </a:t>
            </a:r>
            <a:r>
              <a:rPr lang="sv-SE" altLang="sv-SE" sz="2400" dirty="0">
                <a:cs typeface="ヒラギノ角ゴ Pro W3"/>
              </a:rPr>
              <a:t>av patienterna i Skåne sökte vård för psykisk ohälsa år 2016.</a:t>
            </a:r>
          </a:p>
          <a:p>
            <a:r>
              <a:rPr lang="sv-SE" altLang="sv-SE" sz="2400" dirty="0">
                <a:cs typeface="ヒラギノ角ゴ Pro W3"/>
              </a:rPr>
              <a:t>Det finns ett ökat behov av information kring vart man vänder sig vid psykisk ohälsa.</a:t>
            </a:r>
          </a:p>
          <a:p>
            <a:pPr marL="0" indent="0">
              <a:buNone/>
            </a:pPr>
            <a:endParaRPr lang="sv-SE" altLang="sv-SE" dirty="0" smtClean="0">
              <a:cs typeface="ヒラギノ角ゴ Pro W3"/>
            </a:endParaRPr>
          </a:p>
        </p:txBody>
      </p:sp>
    </p:spTree>
    <p:extLst>
      <p:ext uri="{BB962C8B-B14F-4D97-AF65-F5344CB8AC3E}">
        <p14:creationId xmlns:p14="http://schemas.microsoft.com/office/powerpoint/2010/main" val="213583999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Tillgänglig vård</a:t>
            </a:r>
            <a:endParaRPr lang="sv-SE" dirty="0"/>
          </a:p>
        </p:txBody>
      </p:sp>
      <p:sp>
        <p:nvSpPr>
          <p:cNvPr id="14" name="Rektangel med rundade hörn 13"/>
          <p:cNvSpPr/>
          <p:nvPr/>
        </p:nvSpPr>
        <p:spPr bwMode="auto">
          <a:xfrm>
            <a:off x="971600" y="3820141"/>
            <a:ext cx="2304256"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Förebyggande insatser</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textruta 14"/>
          <p:cNvSpPr txBox="1"/>
          <p:nvPr/>
        </p:nvSpPr>
        <p:spPr>
          <a:xfrm>
            <a:off x="611560" y="1833421"/>
            <a:ext cx="8229600" cy="830997"/>
          </a:xfrm>
          <a:prstGeom prst="rect">
            <a:avLst/>
          </a:prstGeom>
          <a:noFill/>
        </p:spPr>
        <p:txBody>
          <a:bodyPr wrap="square" rtlCol="0">
            <a:spAutoFit/>
          </a:bodyPr>
          <a:lstStyle/>
          <a:p>
            <a:r>
              <a:rPr lang="sv-SE" dirty="0" smtClean="0"/>
              <a:t>Strategiskt mål: Nollvision för vårdköer</a:t>
            </a:r>
            <a:endParaRPr lang="sv-SE" altLang="sv-SE" dirty="0"/>
          </a:p>
          <a:p>
            <a:r>
              <a:rPr lang="sv-SE" dirty="0" smtClean="0"/>
              <a:t> </a:t>
            </a:r>
            <a:endParaRPr lang="sv-SE" dirty="0"/>
          </a:p>
        </p:txBody>
      </p:sp>
      <p:sp>
        <p:nvSpPr>
          <p:cNvPr id="16" name="textruta 15"/>
          <p:cNvSpPr txBox="1"/>
          <p:nvPr/>
        </p:nvSpPr>
        <p:spPr>
          <a:xfrm>
            <a:off x="899547" y="3172069"/>
            <a:ext cx="2592288" cy="400110"/>
          </a:xfrm>
          <a:prstGeom prst="rect">
            <a:avLst/>
          </a:prstGeom>
          <a:noFill/>
        </p:spPr>
        <p:txBody>
          <a:bodyPr wrap="square" rtlCol="0">
            <a:spAutoFit/>
          </a:bodyPr>
          <a:lstStyle/>
          <a:p>
            <a:r>
              <a:rPr lang="sv-SE" sz="2000" dirty="0" smtClean="0"/>
              <a:t>Utvecklingsområde</a:t>
            </a:r>
            <a:endParaRPr lang="sv-SE" sz="2000" dirty="0"/>
          </a:p>
        </p:txBody>
      </p:sp>
      <p:sp>
        <p:nvSpPr>
          <p:cNvPr id="20" name="Rektangel med rundade hörn 19"/>
          <p:cNvSpPr/>
          <p:nvPr/>
        </p:nvSpPr>
        <p:spPr bwMode="auto">
          <a:xfrm>
            <a:off x="5242262" y="3839443"/>
            <a:ext cx="2304256" cy="832995"/>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Tydlig styrning och ledning</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5" name="textruta 24"/>
          <p:cNvSpPr txBox="1"/>
          <p:nvPr/>
        </p:nvSpPr>
        <p:spPr>
          <a:xfrm>
            <a:off x="5231266" y="3172069"/>
            <a:ext cx="2437078" cy="400110"/>
          </a:xfrm>
          <a:prstGeom prst="rect">
            <a:avLst/>
          </a:prstGeom>
          <a:noFill/>
        </p:spPr>
        <p:txBody>
          <a:bodyPr wrap="square" rtlCol="0">
            <a:spAutoFit/>
          </a:bodyPr>
          <a:lstStyle/>
          <a:p>
            <a:r>
              <a:rPr lang="sv-SE" sz="2000" dirty="0" smtClean="0"/>
              <a:t>Framgångsfaktorer</a:t>
            </a:r>
            <a:endParaRPr lang="sv-SE" sz="2000" dirty="0"/>
          </a:p>
        </p:txBody>
      </p:sp>
      <p:cxnSp>
        <p:nvCxnSpPr>
          <p:cNvPr id="8" name="Rak pil 7"/>
          <p:cNvCxnSpPr/>
          <p:nvPr/>
        </p:nvCxnSpPr>
        <p:spPr bwMode="auto">
          <a:xfrm>
            <a:off x="3563888" y="4236638"/>
            <a:ext cx="1368197"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32244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Kunskapsbaserad vård</a:t>
            </a:r>
          </a:p>
        </p:txBody>
      </p:sp>
      <p:sp>
        <p:nvSpPr>
          <p:cNvPr id="3" name="Platshållare för innehåll 2"/>
          <p:cNvSpPr>
            <a:spLocks noGrp="1"/>
          </p:cNvSpPr>
          <p:nvPr>
            <p:ph idx="1"/>
          </p:nvPr>
        </p:nvSpPr>
        <p:spPr>
          <a:xfrm>
            <a:off x="590550" y="1916113"/>
            <a:ext cx="8229600" cy="3417887"/>
          </a:xfrm>
        </p:spPr>
        <p:txBody>
          <a:bodyPr/>
          <a:lstStyle/>
          <a:p>
            <a:pPr marL="0" indent="0">
              <a:buFontTx/>
              <a:buNone/>
              <a:defRPr/>
            </a:pPr>
            <a:r>
              <a:rPr lang="sv-SE" sz="2400" dirty="0" smtClean="0"/>
              <a:t>Alla beslut ska baseras på:</a:t>
            </a:r>
          </a:p>
          <a:p>
            <a:pPr>
              <a:defRPr/>
            </a:pPr>
            <a:r>
              <a:rPr lang="sv-SE" sz="2400" dirty="0" smtClean="0"/>
              <a:t>Bästa tillgängliga kunskap</a:t>
            </a:r>
          </a:p>
          <a:p>
            <a:pPr>
              <a:defRPr/>
            </a:pPr>
            <a:r>
              <a:rPr lang="sv-SE" sz="2400" dirty="0" smtClean="0"/>
              <a:t>Den enskildes situation och erfarenheter</a:t>
            </a:r>
          </a:p>
          <a:p>
            <a:pPr>
              <a:defRPr/>
            </a:pPr>
            <a:r>
              <a:rPr lang="sv-SE" sz="2400" dirty="0" smtClean="0"/>
              <a:t>I samverkan med patient och närstående</a:t>
            </a:r>
          </a:p>
          <a:p>
            <a:pPr marL="0" indent="0">
              <a:buFontTx/>
              <a:buNone/>
              <a:defRPr/>
            </a:pPr>
            <a:endParaRPr lang="sv-SE" dirty="0" smtClean="0"/>
          </a:p>
          <a:p>
            <a:pPr>
              <a:defRPr/>
            </a:pPr>
            <a:endParaRPr lang="sv-SE" dirty="0"/>
          </a:p>
        </p:txBody>
      </p:sp>
    </p:spTree>
    <p:extLst>
      <p:ext uri="{BB962C8B-B14F-4D97-AF65-F5344CB8AC3E}">
        <p14:creationId xmlns:p14="http://schemas.microsoft.com/office/powerpoint/2010/main" val="62075266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Kunskapsbaserad vård</a:t>
            </a:r>
            <a:endParaRPr lang="sv-SE" dirty="0"/>
          </a:p>
        </p:txBody>
      </p:sp>
      <p:sp>
        <p:nvSpPr>
          <p:cNvPr id="14" name="Rektangel med rundade hörn 13"/>
          <p:cNvSpPr/>
          <p:nvPr/>
        </p:nvSpPr>
        <p:spPr bwMode="auto">
          <a:xfrm>
            <a:off x="899547" y="4421021"/>
            <a:ext cx="2304256"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Kunskapsstyrning</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textruta 14"/>
          <p:cNvSpPr txBox="1"/>
          <p:nvPr/>
        </p:nvSpPr>
        <p:spPr>
          <a:xfrm>
            <a:off x="611560" y="1833421"/>
            <a:ext cx="8229600" cy="1569660"/>
          </a:xfrm>
          <a:prstGeom prst="rect">
            <a:avLst/>
          </a:prstGeom>
          <a:noFill/>
        </p:spPr>
        <p:txBody>
          <a:bodyPr wrap="square" rtlCol="0">
            <a:spAutoFit/>
          </a:bodyPr>
          <a:lstStyle/>
          <a:p>
            <a:r>
              <a:rPr lang="sv-SE" dirty="0" smtClean="0"/>
              <a:t>Strategiskt mål: Ökad kunskap och förbättrade metoder för diagnostik och behandling av psykisk ohälsa inom primärvården.</a:t>
            </a:r>
            <a:endParaRPr lang="sv-SE" altLang="sv-SE" dirty="0"/>
          </a:p>
          <a:p>
            <a:r>
              <a:rPr lang="sv-SE" dirty="0" smtClean="0"/>
              <a:t> </a:t>
            </a:r>
            <a:endParaRPr lang="sv-SE" dirty="0"/>
          </a:p>
        </p:txBody>
      </p:sp>
      <p:sp>
        <p:nvSpPr>
          <p:cNvPr id="16" name="textruta 15"/>
          <p:cNvSpPr txBox="1"/>
          <p:nvPr/>
        </p:nvSpPr>
        <p:spPr>
          <a:xfrm>
            <a:off x="899547" y="3212976"/>
            <a:ext cx="2592288" cy="400110"/>
          </a:xfrm>
          <a:prstGeom prst="rect">
            <a:avLst/>
          </a:prstGeom>
          <a:noFill/>
        </p:spPr>
        <p:txBody>
          <a:bodyPr wrap="square" rtlCol="0">
            <a:spAutoFit/>
          </a:bodyPr>
          <a:lstStyle/>
          <a:p>
            <a:r>
              <a:rPr lang="sv-SE" sz="2000" dirty="0" smtClean="0"/>
              <a:t>Utvecklingsområde</a:t>
            </a:r>
            <a:endParaRPr lang="sv-SE" sz="2000" dirty="0"/>
          </a:p>
        </p:txBody>
      </p:sp>
      <p:sp>
        <p:nvSpPr>
          <p:cNvPr id="20" name="Rektangel med rundade hörn 19"/>
          <p:cNvSpPr/>
          <p:nvPr/>
        </p:nvSpPr>
        <p:spPr bwMode="auto">
          <a:xfrm>
            <a:off x="5279610" y="3820142"/>
            <a:ext cx="2388734" cy="1090686"/>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1600" dirty="0" smtClean="0">
                <a:latin typeface="Arial" charset="0"/>
                <a:ea typeface="ヒラギノ角ゴ Pro W3" pitchFamily="1" charset="-128"/>
              </a:rPr>
              <a:t>Utfallsstyrd behandling genom kontinuerliga patientskattningar</a:t>
            </a:r>
            <a:endParaRPr kumimoji="0" lang="sv-SE" sz="16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5" name="textruta 24"/>
          <p:cNvSpPr txBox="1"/>
          <p:nvPr/>
        </p:nvSpPr>
        <p:spPr>
          <a:xfrm>
            <a:off x="5231266" y="3172069"/>
            <a:ext cx="2437078" cy="400110"/>
          </a:xfrm>
          <a:prstGeom prst="rect">
            <a:avLst/>
          </a:prstGeom>
          <a:noFill/>
        </p:spPr>
        <p:txBody>
          <a:bodyPr wrap="square" rtlCol="0">
            <a:spAutoFit/>
          </a:bodyPr>
          <a:lstStyle/>
          <a:p>
            <a:r>
              <a:rPr lang="sv-SE" sz="2000" dirty="0" smtClean="0"/>
              <a:t>Framgångsfaktorer</a:t>
            </a:r>
            <a:endParaRPr lang="sv-SE" sz="2000" dirty="0"/>
          </a:p>
        </p:txBody>
      </p:sp>
      <p:cxnSp>
        <p:nvCxnSpPr>
          <p:cNvPr id="8" name="Rak pil 7"/>
          <p:cNvCxnSpPr/>
          <p:nvPr/>
        </p:nvCxnSpPr>
        <p:spPr bwMode="auto">
          <a:xfrm flipV="1">
            <a:off x="3455830" y="4421021"/>
            <a:ext cx="1620226" cy="3207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Rektangel med rundade hörn 8"/>
          <p:cNvSpPr/>
          <p:nvPr/>
        </p:nvSpPr>
        <p:spPr bwMode="auto">
          <a:xfrm>
            <a:off x="5279610" y="4934344"/>
            <a:ext cx="2388734" cy="1090686"/>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1800" dirty="0" smtClean="0">
                <a:latin typeface="Arial" charset="0"/>
                <a:ea typeface="ヒラギノ角ゴ Pro W3" pitchFamily="1" charset="-128"/>
              </a:rPr>
              <a:t>Standardiserade vårdprocesser</a:t>
            </a:r>
            <a:endParaRPr kumimoji="0" lang="sv-SE" sz="18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6" name="Rak pil 5"/>
          <p:cNvCxnSpPr/>
          <p:nvPr/>
        </p:nvCxnSpPr>
        <p:spPr bwMode="auto">
          <a:xfrm>
            <a:off x="3476167" y="4934344"/>
            <a:ext cx="1527881" cy="4388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89882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256" y="332656"/>
            <a:ext cx="6525344" cy="6525344"/>
          </a:xfrm>
          <a:prstGeom prst="rect">
            <a:avLst/>
          </a:prstGeom>
        </p:spPr>
      </p:pic>
      <p:sp>
        <p:nvSpPr>
          <p:cNvPr id="20482" name="Rubrik 1"/>
          <p:cNvSpPr>
            <a:spLocks noGrp="1"/>
          </p:cNvSpPr>
          <p:nvPr>
            <p:ph type="title"/>
          </p:nvPr>
        </p:nvSpPr>
        <p:spPr bwMode="auto">
          <a:xfrm>
            <a:off x="3923928" y="1844824"/>
            <a:ext cx="8229600" cy="25202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cs typeface="ヒラギノ角ゴ Pro W3"/>
              </a:rPr>
              <a:t>   </a:t>
            </a:r>
            <a:r>
              <a:rPr lang="sv-SE" altLang="sv-SE" sz="4800" dirty="0" smtClean="0">
                <a:cs typeface="ヒラギノ角ゴ Pro W3"/>
              </a:rPr>
              <a:t>Vad är psykisk </a:t>
            </a:r>
            <a:br>
              <a:rPr lang="sv-SE" altLang="sv-SE" sz="4800" dirty="0" smtClean="0">
                <a:cs typeface="ヒラギノ角ゴ Pro W3"/>
              </a:rPr>
            </a:br>
            <a:r>
              <a:rPr lang="sv-SE" altLang="sv-SE" sz="4800" dirty="0" smtClean="0">
                <a:cs typeface="ヒラギノ角ゴ Pro W3"/>
              </a:rPr>
              <a:t>   (o)hälsa?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Personcentrerad vård</a:t>
            </a:r>
          </a:p>
        </p:txBody>
      </p:sp>
      <p:sp>
        <p:nvSpPr>
          <p:cNvPr id="53251" name="Platshållare för innehåll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dirty="0" smtClean="0">
                <a:cs typeface="ヒラギノ角ゴ Pro W3"/>
              </a:rPr>
              <a:t>Partnerskap mellan personen, dess närstående och vårdprofessionen</a:t>
            </a:r>
          </a:p>
          <a:p>
            <a:r>
              <a:rPr lang="sv-SE" altLang="sv-SE" sz="2400" dirty="0" smtClean="0">
                <a:cs typeface="ヒラギノ角ゴ Pro W3"/>
              </a:rPr>
              <a:t>Personen sätts framför sin sjukdom</a:t>
            </a:r>
          </a:p>
          <a:p>
            <a:r>
              <a:rPr lang="sv-SE" altLang="sv-SE" sz="2400" dirty="0" smtClean="0">
                <a:cs typeface="ヒラギノ角ゴ Pro W3"/>
              </a:rPr>
              <a:t>Personens formulerade behov har lika stor betydelse</a:t>
            </a:r>
          </a:p>
        </p:txBody>
      </p:sp>
    </p:spTree>
    <p:extLst>
      <p:ext uri="{BB962C8B-B14F-4D97-AF65-F5344CB8AC3E}">
        <p14:creationId xmlns:p14="http://schemas.microsoft.com/office/powerpoint/2010/main" val="37312899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Personcentrerad vård</a:t>
            </a:r>
            <a:endParaRPr lang="sv-SE" dirty="0"/>
          </a:p>
        </p:txBody>
      </p:sp>
      <p:sp>
        <p:nvSpPr>
          <p:cNvPr id="14" name="Rektangel med rundade hörn 13"/>
          <p:cNvSpPr/>
          <p:nvPr/>
        </p:nvSpPr>
        <p:spPr bwMode="auto">
          <a:xfrm>
            <a:off x="899547" y="4421021"/>
            <a:ext cx="2304256"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Delaktighet</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textruta 14"/>
          <p:cNvSpPr txBox="1"/>
          <p:nvPr/>
        </p:nvSpPr>
        <p:spPr>
          <a:xfrm>
            <a:off x="611560" y="1833421"/>
            <a:ext cx="8229600" cy="1200329"/>
          </a:xfrm>
          <a:prstGeom prst="rect">
            <a:avLst/>
          </a:prstGeom>
          <a:noFill/>
        </p:spPr>
        <p:txBody>
          <a:bodyPr wrap="square" rtlCol="0">
            <a:spAutoFit/>
          </a:bodyPr>
          <a:lstStyle/>
          <a:p>
            <a:r>
              <a:rPr lang="sv-SE" dirty="0" smtClean="0"/>
              <a:t>Strategiskt mål: Utveckla former för individens medskapande i sin egen vård.</a:t>
            </a:r>
            <a:endParaRPr lang="sv-SE" altLang="sv-SE" dirty="0"/>
          </a:p>
          <a:p>
            <a:r>
              <a:rPr lang="sv-SE" dirty="0" smtClean="0"/>
              <a:t> </a:t>
            </a:r>
            <a:endParaRPr lang="sv-SE" dirty="0"/>
          </a:p>
        </p:txBody>
      </p:sp>
      <p:sp>
        <p:nvSpPr>
          <p:cNvPr id="16" name="textruta 15"/>
          <p:cNvSpPr txBox="1"/>
          <p:nvPr/>
        </p:nvSpPr>
        <p:spPr>
          <a:xfrm>
            <a:off x="899547" y="3172069"/>
            <a:ext cx="2592288" cy="400110"/>
          </a:xfrm>
          <a:prstGeom prst="rect">
            <a:avLst/>
          </a:prstGeom>
          <a:noFill/>
        </p:spPr>
        <p:txBody>
          <a:bodyPr wrap="square" rtlCol="0">
            <a:spAutoFit/>
          </a:bodyPr>
          <a:lstStyle/>
          <a:p>
            <a:r>
              <a:rPr lang="sv-SE" sz="2000" dirty="0" smtClean="0"/>
              <a:t>Utvecklingsområde</a:t>
            </a:r>
            <a:endParaRPr lang="sv-SE" sz="2000" dirty="0"/>
          </a:p>
        </p:txBody>
      </p:sp>
      <p:sp>
        <p:nvSpPr>
          <p:cNvPr id="20" name="Rektangel med rundade hörn 19"/>
          <p:cNvSpPr/>
          <p:nvPr/>
        </p:nvSpPr>
        <p:spPr bwMode="auto">
          <a:xfrm>
            <a:off x="5279610" y="4040528"/>
            <a:ext cx="2388734" cy="760986"/>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1800" dirty="0" smtClean="0">
                <a:latin typeface="Arial" charset="0"/>
                <a:ea typeface="ヒラギノ角ゴ Pro W3" pitchFamily="1" charset="-128"/>
              </a:rPr>
              <a:t>Anpassad kommunikation</a:t>
            </a:r>
            <a:endParaRPr kumimoji="0" lang="sv-SE"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5" name="textruta 24"/>
          <p:cNvSpPr txBox="1"/>
          <p:nvPr/>
        </p:nvSpPr>
        <p:spPr>
          <a:xfrm>
            <a:off x="5231266" y="3172069"/>
            <a:ext cx="2437078" cy="400110"/>
          </a:xfrm>
          <a:prstGeom prst="rect">
            <a:avLst/>
          </a:prstGeom>
          <a:noFill/>
        </p:spPr>
        <p:txBody>
          <a:bodyPr wrap="square" rtlCol="0">
            <a:spAutoFit/>
          </a:bodyPr>
          <a:lstStyle/>
          <a:p>
            <a:r>
              <a:rPr lang="sv-SE" sz="2000" dirty="0" smtClean="0"/>
              <a:t>Framgångsfaktorer</a:t>
            </a:r>
            <a:endParaRPr lang="sv-SE" sz="2000" dirty="0"/>
          </a:p>
        </p:txBody>
      </p:sp>
      <p:cxnSp>
        <p:nvCxnSpPr>
          <p:cNvPr id="8" name="Rak pil 7"/>
          <p:cNvCxnSpPr/>
          <p:nvPr/>
        </p:nvCxnSpPr>
        <p:spPr bwMode="auto">
          <a:xfrm flipV="1">
            <a:off x="3455830" y="4421021"/>
            <a:ext cx="1620226" cy="3207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Rektangel med rundade hörn 8"/>
          <p:cNvSpPr/>
          <p:nvPr/>
        </p:nvSpPr>
        <p:spPr bwMode="auto">
          <a:xfrm>
            <a:off x="5279610" y="4934344"/>
            <a:ext cx="2388734" cy="798912"/>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sz="1800" dirty="0" smtClean="0">
                <a:latin typeface="Arial" charset="0"/>
                <a:ea typeface="ヒラギノ角ゴ Pro W3" pitchFamily="1" charset="-128"/>
              </a:rPr>
              <a:t>Delat beslutsfattande</a:t>
            </a:r>
            <a:endParaRPr kumimoji="0" lang="sv-SE" sz="18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6" name="Rak pil 5"/>
          <p:cNvCxnSpPr/>
          <p:nvPr/>
        </p:nvCxnSpPr>
        <p:spPr bwMode="auto">
          <a:xfrm>
            <a:off x="3476167" y="4934344"/>
            <a:ext cx="1527881" cy="4388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1634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latshållare för innehåll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1" y="0"/>
            <a:ext cx="4648200" cy="6857999"/>
          </a:xfrm>
        </p:spPr>
      </p:pic>
      <p:sp>
        <p:nvSpPr>
          <p:cNvPr id="4" name="Rektangel 3"/>
          <p:cNvSpPr/>
          <p:nvPr/>
        </p:nvSpPr>
        <p:spPr bwMode="auto">
          <a:xfrm>
            <a:off x="0" y="0"/>
            <a:ext cx="9144000" cy="6858000"/>
          </a:xfrm>
          <a:prstGeom prst="rect">
            <a:avLst/>
          </a:prstGeom>
          <a:solidFill>
            <a:schemeClr val="bg1">
              <a:alpha val="8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57346" name="Rubrik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Säker vård</a:t>
            </a:r>
          </a:p>
        </p:txBody>
      </p:sp>
      <p:sp>
        <p:nvSpPr>
          <p:cNvPr id="57347" name="Platshållare för innehåll 2"/>
          <p:cNvSpPr>
            <a:spLocks noGrp="1"/>
          </p:cNvSpPr>
          <p:nvPr>
            <p:ph sz="half" idx="1"/>
          </p:nvPr>
        </p:nvSpPr>
        <p:spPr bwMode="auto">
          <a:xfrm>
            <a:off x="457200" y="1600200"/>
            <a:ext cx="447484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dirty="0" smtClean="0">
                <a:cs typeface="ヒラギノ角ゴ Pro W3"/>
              </a:rPr>
              <a:t>Patientsäkerhet</a:t>
            </a:r>
          </a:p>
          <a:p>
            <a:r>
              <a:rPr lang="sv-SE" altLang="sv-SE" sz="2400" dirty="0" smtClean="0">
                <a:cs typeface="ヒラギノ角ゴ Pro W3"/>
              </a:rPr>
              <a:t>Nollvision för </a:t>
            </a:r>
            <a:r>
              <a:rPr lang="sv-SE" altLang="sv-SE" sz="2400" dirty="0" err="1" smtClean="0">
                <a:cs typeface="ヒラギノ角ゴ Pro W3"/>
              </a:rPr>
              <a:t>vårdskador</a:t>
            </a:r>
            <a:endParaRPr lang="sv-SE" altLang="sv-SE" sz="2400" dirty="0" smtClean="0">
              <a:cs typeface="ヒラギノ角ゴ Pro W3"/>
            </a:endParaRPr>
          </a:p>
          <a:p>
            <a:r>
              <a:rPr lang="sv-SE" altLang="sv-SE" sz="2400" dirty="0" smtClean="0">
                <a:cs typeface="ヒラギノ角ゴ Pro W3"/>
              </a:rPr>
              <a:t>Patienter och närstående involveras</a:t>
            </a:r>
          </a:p>
          <a:p>
            <a:r>
              <a:rPr lang="sv-SE" altLang="sv-SE" sz="2400" dirty="0">
                <a:cs typeface="ヒラギノ角ゴ Pro W3"/>
              </a:rPr>
              <a:t>200 personer tar sitt liv varje år i Skåne</a:t>
            </a:r>
          </a:p>
          <a:p>
            <a:endParaRPr lang="sv-SE" altLang="sv-SE" dirty="0" smtClean="0">
              <a:cs typeface="ヒラギノ角ゴ Pro W3"/>
            </a:endParaRPr>
          </a:p>
        </p:txBody>
      </p:sp>
    </p:spTree>
    <p:extLst>
      <p:ext uri="{BB962C8B-B14F-4D97-AF65-F5344CB8AC3E}">
        <p14:creationId xmlns:p14="http://schemas.microsoft.com/office/powerpoint/2010/main" val="343965631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 vård</a:t>
            </a:r>
            <a:endParaRPr lang="sv-SE" dirty="0"/>
          </a:p>
        </p:txBody>
      </p:sp>
      <p:sp>
        <p:nvSpPr>
          <p:cNvPr id="15" name="textruta 14"/>
          <p:cNvSpPr txBox="1"/>
          <p:nvPr/>
        </p:nvSpPr>
        <p:spPr>
          <a:xfrm>
            <a:off x="611560" y="1833421"/>
            <a:ext cx="8229600" cy="830997"/>
          </a:xfrm>
          <a:prstGeom prst="rect">
            <a:avLst/>
          </a:prstGeom>
          <a:noFill/>
        </p:spPr>
        <p:txBody>
          <a:bodyPr wrap="square" rtlCol="0">
            <a:spAutoFit/>
          </a:bodyPr>
          <a:lstStyle/>
          <a:p>
            <a:r>
              <a:rPr lang="sv-SE" dirty="0" smtClean="0"/>
              <a:t>Strategiskt mål: Nollvision för självmord.</a:t>
            </a:r>
            <a:endParaRPr lang="sv-SE" altLang="sv-SE" dirty="0"/>
          </a:p>
          <a:p>
            <a:r>
              <a:rPr lang="sv-SE" dirty="0" smtClean="0"/>
              <a:t> </a:t>
            </a:r>
            <a:endParaRPr lang="sv-SE" dirty="0"/>
          </a:p>
        </p:txBody>
      </p:sp>
      <p:sp>
        <p:nvSpPr>
          <p:cNvPr id="16" name="textruta 15"/>
          <p:cNvSpPr txBox="1"/>
          <p:nvPr/>
        </p:nvSpPr>
        <p:spPr>
          <a:xfrm>
            <a:off x="611560" y="2614106"/>
            <a:ext cx="2984102" cy="400110"/>
          </a:xfrm>
          <a:prstGeom prst="rect">
            <a:avLst/>
          </a:prstGeom>
          <a:noFill/>
        </p:spPr>
        <p:txBody>
          <a:bodyPr wrap="square" rtlCol="0">
            <a:spAutoFit/>
          </a:bodyPr>
          <a:lstStyle/>
          <a:p>
            <a:r>
              <a:rPr lang="sv-SE" sz="2000" dirty="0" smtClean="0"/>
              <a:t>Utvecklingsområde</a:t>
            </a:r>
            <a:endParaRPr lang="sv-SE" sz="2000" dirty="0"/>
          </a:p>
        </p:txBody>
      </p:sp>
      <p:sp>
        <p:nvSpPr>
          <p:cNvPr id="4" name="Rektangel med rundade hörn 3"/>
          <p:cNvSpPr/>
          <p:nvPr/>
        </p:nvSpPr>
        <p:spPr bwMode="auto">
          <a:xfrm>
            <a:off x="611560" y="3361193"/>
            <a:ext cx="4104456" cy="1296144"/>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smtClean="0">
                <a:ln>
                  <a:noFill/>
                </a:ln>
                <a:solidFill>
                  <a:schemeClr val="tx1"/>
                </a:solidFill>
                <a:effectLst/>
                <a:latin typeface="Arial" charset="0"/>
                <a:ea typeface="ヒラギノ角ゴ Pro W3" pitchFamily="1" charset="-128"/>
              </a:rPr>
              <a:t>Handlingsplan och samordnad utveckling av Region Skånes suicidpreventiva arbete.</a:t>
            </a:r>
          </a:p>
        </p:txBody>
      </p:sp>
    </p:spTree>
    <p:extLst>
      <p:ext uri="{BB962C8B-B14F-4D97-AF65-F5344CB8AC3E}">
        <p14:creationId xmlns:p14="http://schemas.microsoft.com/office/powerpoint/2010/main" val="903132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Effektiv vård</a:t>
            </a:r>
          </a:p>
        </p:txBody>
      </p:sp>
      <p:sp>
        <p:nvSpPr>
          <p:cNvPr id="62467" name="Platshållare för innehåll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dirty="0" smtClean="0">
                <a:cs typeface="ヒラギノ角ゴ Pro W3"/>
              </a:rPr>
              <a:t>Tillgängliga resurser ska utnyttjas på bästa sätt för att uppnå målen</a:t>
            </a:r>
          </a:p>
        </p:txBody>
      </p:sp>
    </p:spTree>
    <p:extLst>
      <p:ext uri="{BB962C8B-B14F-4D97-AF65-F5344CB8AC3E}">
        <p14:creationId xmlns:p14="http://schemas.microsoft.com/office/powerpoint/2010/main" val="64392720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Effektiv vård</a:t>
            </a:r>
            <a:endParaRPr lang="sv-SE" dirty="0"/>
          </a:p>
        </p:txBody>
      </p:sp>
      <p:sp>
        <p:nvSpPr>
          <p:cNvPr id="14" name="Rektangel med rundade hörn 13"/>
          <p:cNvSpPr/>
          <p:nvPr/>
        </p:nvSpPr>
        <p:spPr bwMode="auto">
          <a:xfrm>
            <a:off x="611560" y="3820141"/>
            <a:ext cx="2736259"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Kompetensförsörjning</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textruta 14"/>
          <p:cNvSpPr txBox="1"/>
          <p:nvPr/>
        </p:nvSpPr>
        <p:spPr>
          <a:xfrm>
            <a:off x="611560" y="1833421"/>
            <a:ext cx="8229600" cy="830997"/>
          </a:xfrm>
          <a:prstGeom prst="rect">
            <a:avLst/>
          </a:prstGeom>
          <a:noFill/>
        </p:spPr>
        <p:txBody>
          <a:bodyPr wrap="square" rtlCol="0">
            <a:spAutoFit/>
          </a:bodyPr>
          <a:lstStyle/>
          <a:p>
            <a:r>
              <a:rPr lang="sv-SE" dirty="0" smtClean="0"/>
              <a:t>Strategiskt mål:</a:t>
            </a:r>
            <a:r>
              <a:rPr lang="sv-SE" altLang="sv-SE" dirty="0" smtClean="0"/>
              <a:t> Vårdens alla aktiviteter ska organiseras som en väl fungerande helhet ur individens perspektiv.</a:t>
            </a:r>
            <a:endParaRPr lang="sv-SE" dirty="0"/>
          </a:p>
        </p:txBody>
      </p:sp>
      <p:sp>
        <p:nvSpPr>
          <p:cNvPr id="16" name="textruta 15"/>
          <p:cNvSpPr txBox="1"/>
          <p:nvPr/>
        </p:nvSpPr>
        <p:spPr>
          <a:xfrm>
            <a:off x="539552" y="3172069"/>
            <a:ext cx="2592288" cy="400110"/>
          </a:xfrm>
          <a:prstGeom prst="rect">
            <a:avLst/>
          </a:prstGeom>
          <a:noFill/>
        </p:spPr>
        <p:txBody>
          <a:bodyPr wrap="square" rtlCol="0">
            <a:spAutoFit/>
          </a:bodyPr>
          <a:lstStyle/>
          <a:p>
            <a:r>
              <a:rPr lang="sv-SE" sz="2000" dirty="0" smtClean="0"/>
              <a:t>Utvecklingsområden</a:t>
            </a:r>
            <a:endParaRPr lang="sv-SE" sz="2000" dirty="0"/>
          </a:p>
        </p:txBody>
      </p:sp>
      <p:sp>
        <p:nvSpPr>
          <p:cNvPr id="18" name="Rektangel med rundade hörn 17"/>
          <p:cNvSpPr/>
          <p:nvPr/>
        </p:nvSpPr>
        <p:spPr bwMode="auto">
          <a:xfrm>
            <a:off x="611560" y="5301208"/>
            <a:ext cx="2736259" cy="832995"/>
          </a:xfrm>
          <a:prstGeom prst="roundRect">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2000" dirty="0" smtClean="0">
                <a:latin typeface="Arial" charset="0"/>
                <a:ea typeface="ヒラギノ角ゴ Pro W3" pitchFamily="1" charset="-128"/>
              </a:rPr>
              <a:t>Samverkan</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9" name="Rektangel med rundade hörn 18"/>
          <p:cNvSpPr/>
          <p:nvPr/>
        </p:nvSpPr>
        <p:spPr bwMode="auto">
          <a:xfrm>
            <a:off x="5297677" y="5301208"/>
            <a:ext cx="2304256" cy="832995"/>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1800" dirty="0" smtClean="0">
                <a:latin typeface="Arial" charset="0"/>
                <a:ea typeface="ヒラギノ角ゴ Pro W3" pitchFamily="1" charset="-128"/>
              </a:rPr>
              <a:t>Samordnad Individuell Plan, SIP</a:t>
            </a:r>
            <a:endParaRPr kumimoji="0" lang="sv-SE"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Rektangel med rundade hörn 19"/>
          <p:cNvSpPr/>
          <p:nvPr/>
        </p:nvSpPr>
        <p:spPr bwMode="auto">
          <a:xfrm>
            <a:off x="5242261" y="3839443"/>
            <a:ext cx="2359671" cy="1101725"/>
          </a:xfrm>
          <a:prstGeom prst="roundRect">
            <a:avLst/>
          </a:prstGeom>
          <a:solidFill>
            <a:srgbClr val="F5D3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1600" dirty="0" smtClean="0">
                <a:latin typeface="Arial" charset="0"/>
                <a:ea typeface="ヒラギノ角ゴ Pro W3" pitchFamily="1" charset="-128"/>
              </a:rPr>
              <a:t>Utnyttja adekvat kompetens i vården av personer med psykisk ohälsa</a:t>
            </a:r>
            <a:endParaRPr kumimoji="0" lang="sv-SE" sz="16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22" name="Rak pil 21"/>
          <p:cNvCxnSpPr/>
          <p:nvPr/>
        </p:nvCxnSpPr>
        <p:spPr bwMode="auto">
          <a:xfrm flipV="1">
            <a:off x="3646968" y="4255940"/>
            <a:ext cx="1285072" cy="1270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Rak pil 23"/>
          <p:cNvCxnSpPr/>
          <p:nvPr/>
        </p:nvCxnSpPr>
        <p:spPr bwMode="auto">
          <a:xfrm>
            <a:off x="3694060" y="5702154"/>
            <a:ext cx="1257376" cy="1555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textruta 24"/>
          <p:cNvSpPr txBox="1"/>
          <p:nvPr/>
        </p:nvSpPr>
        <p:spPr>
          <a:xfrm>
            <a:off x="5231266" y="3172069"/>
            <a:ext cx="2437078" cy="400110"/>
          </a:xfrm>
          <a:prstGeom prst="rect">
            <a:avLst/>
          </a:prstGeom>
          <a:noFill/>
        </p:spPr>
        <p:txBody>
          <a:bodyPr wrap="square" rtlCol="0">
            <a:spAutoFit/>
          </a:bodyPr>
          <a:lstStyle/>
          <a:p>
            <a:r>
              <a:rPr lang="sv-SE" sz="2000" dirty="0" smtClean="0"/>
              <a:t>Framgångsfaktorer</a:t>
            </a:r>
            <a:endParaRPr lang="sv-SE" sz="2000" dirty="0"/>
          </a:p>
        </p:txBody>
      </p:sp>
    </p:spTree>
    <p:extLst>
      <p:ext uri="{BB962C8B-B14F-4D97-AF65-F5344CB8AC3E}">
        <p14:creationId xmlns:p14="http://schemas.microsoft.com/office/powerpoint/2010/main" val="142309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65" y="-99392"/>
            <a:ext cx="10788857" cy="6957392"/>
          </a:xfrm>
          <a:prstGeom prst="rect">
            <a:avLst/>
          </a:prstGeom>
        </p:spPr>
      </p:pic>
      <p:sp>
        <p:nvSpPr>
          <p:cNvPr id="4" name="Rektangel 3"/>
          <p:cNvSpPr/>
          <p:nvPr/>
        </p:nvSpPr>
        <p:spPr bwMode="auto">
          <a:xfrm>
            <a:off x="-756592" y="-171400"/>
            <a:ext cx="10945216" cy="10945216"/>
          </a:xfrm>
          <a:prstGeom prst="rect">
            <a:avLst/>
          </a:prstGeom>
          <a:solidFill>
            <a:schemeClr val="bg1">
              <a:alpha val="61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37892"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cs typeface="ヒラギノ角ゴ Pro W3"/>
              </a:rPr>
              <a:t>God vård</a:t>
            </a:r>
          </a:p>
        </p:txBody>
      </p:sp>
      <p:sp>
        <p:nvSpPr>
          <p:cNvPr id="2" name="Platshållare för innehåll 2"/>
          <p:cNvSpPr>
            <a:spLocks noGrp="1"/>
          </p:cNvSpPr>
          <p:nvPr>
            <p:ph idx="1"/>
          </p:nvPr>
        </p:nvSpPr>
        <p:spPr bwMode="auto">
          <a:xfrm>
            <a:off x="590550" y="1916113"/>
            <a:ext cx="8229600" cy="3417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sv-SE" altLang="sv-SE" sz="2400" dirty="0" smtClean="0">
                <a:cs typeface="ヒラギノ角ゴ Pro W3"/>
              </a:rPr>
              <a:t>Hur ska vi nå dit?</a:t>
            </a:r>
          </a:p>
          <a:p>
            <a:pPr marL="0" indent="0">
              <a:buFontTx/>
              <a:buNone/>
              <a:defRPr/>
            </a:pPr>
            <a:endParaRPr lang="sv-SE" altLang="sv-SE" sz="2800" dirty="0" smtClean="0">
              <a:cs typeface="ヒラギノ角ゴ Pro W3"/>
            </a:endParaRPr>
          </a:p>
          <a:p>
            <a:pPr>
              <a:defRPr/>
            </a:pPr>
            <a:r>
              <a:rPr lang="sv-SE" sz="2400" dirty="0" smtClean="0"/>
              <a:t>Lokala handlingsplaner ska tas fram</a:t>
            </a:r>
          </a:p>
          <a:p>
            <a:pPr>
              <a:defRPr/>
            </a:pPr>
            <a:r>
              <a:rPr lang="sv-SE" sz="2400" dirty="0" smtClean="0"/>
              <a:t>Sätta mätbara mål i förhållande till tid</a:t>
            </a:r>
          </a:p>
          <a:p>
            <a:pPr>
              <a:defRPr/>
            </a:pPr>
            <a:r>
              <a:rPr lang="sv-SE" sz="2400" dirty="0" smtClean="0"/>
              <a:t>Inrättande av strategiskt råd – stärka budskapet</a:t>
            </a:r>
          </a:p>
          <a:p>
            <a:pPr>
              <a:defRPr/>
            </a:pPr>
            <a:endParaRPr lang="sv-SE" altLang="sv-SE" sz="2000" dirty="0" smtClean="0">
              <a:cs typeface="ヒラギノ角ゴ Pro W3"/>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Frågor att diskutera</a:t>
            </a:r>
          </a:p>
        </p:txBody>
      </p:sp>
      <p:sp>
        <p:nvSpPr>
          <p:cNvPr id="66563" name="Platshållare för innehåll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cs typeface="ヒラギノ角ゴ Pro W3"/>
              </a:rPr>
              <a:t>Vad kan vi göra i vår verksamhet? </a:t>
            </a:r>
          </a:p>
          <a:p>
            <a:r>
              <a:rPr lang="sv-SE" altLang="sv-SE" dirty="0" smtClean="0">
                <a:cs typeface="ヒラギノ角ゴ Pro W3"/>
              </a:rPr>
              <a:t>Idéer? </a:t>
            </a:r>
          </a:p>
          <a:p>
            <a:r>
              <a:rPr lang="sv-SE" altLang="sv-SE" dirty="0" smtClean="0">
                <a:cs typeface="ヒラギノ角ゴ Pro W3"/>
              </a:rPr>
              <a:t>Fråga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000000"/>
                </a:solidFill>
              </a:rPr>
              <a:t>Skillnader mot tidigare plan </a:t>
            </a:r>
            <a:endParaRPr lang="sv-SE" dirty="0"/>
          </a:p>
        </p:txBody>
      </p:sp>
      <p:sp>
        <p:nvSpPr>
          <p:cNvPr id="3" name="Platshållare för text 2"/>
          <p:cNvSpPr>
            <a:spLocks noGrp="1"/>
          </p:cNvSpPr>
          <p:nvPr>
            <p:ph type="body" idx="1"/>
          </p:nvPr>
        </p:nvSpPr>
        <p:spPr/>
        <p:txBody>
          <a:bodyPr/>
          <a:lstStyle/>
          <a:p>
            <a:r>
              <a:rPr lang="sv-SE" dirty="0" smtClean="0"/>
              <a:t>2017-2023</a:t>
            </a:r>
            <a:endParaRPr lang="sv-SE" dirty="0"/>
          </a:p>
        </p:txBody>
      </p:sp>
      <p:sp>
        <p:nvSpPr>
          <p:cNvPr id="4" name="Platshållare för innehåll 3"/>
          <p:cNvSpPr>
            <a:spLocks noGrp="1"/>
          </p:cNvSpPr>
          <p:nvPr>
            <p:ph sz="half" idx="2"/>
          </p:nvPr>
        </p:nvSpPr>
        <p:spPr/>
        <p:txBody>
          <a:bodyPr/>
          <a:lstStyle/>
          <a:p>
            <a:r>
              <a:rPr lang="sv-SE" sz="2000" dirty="0" smtClean="0"/>
              <a:t>Plan </a:t>
            </a:r>
            <a:r>
              <a:rPr lang="sv-SE" sz="2000" dirty="0"/>
              <a:t>för psykisk hälsa, alla vårdnivåer och hela samhällets ansvar</a:t>
            </a:r>
          </a:p>
          <a:p>
            <a:r>
              <a:rPr lang="sv-SE" sz="2000" dirty="0" smtClean="0"/>
              <a:t>Inga </a:t>
            </a:r>
            <a:r>
              <a:rPr lang="sv-SE" sz="2000" dirty="0"/>
              <a:t>exkluderade grupper</a:t>
            </a:r>
          </a:p>
          <a:p>
            <a:r>
              <a:rPr lang="sv-SE" sz="2000" dirty="0" smtClean="0"/>
              <a:t>Inga </a:t>
            </a:r>
            <a:r>
              <a:rPr lang="sv-SE" sz="2000" dirty="0"/>
              <a:t>utpekade diagnoser men prioriterade utsatta grupper</a:t>
            </a:r>
          </a:p>
          <a:p>
            <a:r>
              <a:rPr lang="sv-SE" sz="2000" dirty="0" smtClean="0"/>
              <a:t>Identifierade </a:t>
            </a:r>
            <a:r>
              <a:rPr lang="sv-SE" sz="2000" dirty="0"/>
              <a:t>utvecklingsområden, strategiska mål och framgångsfaktorer</a:t>
            </a:r>
          </a:p>
          <a:p>
            <a:pPr marL="0" indent="0">
              <a:buNone/>
            </a:pPr>
            <a:endParaRPr lang="sv-SE" dirty="0"/>
          </a:p>
          <a:p>
            <a:endParaRPr lang="sv-SE" dirty="0"/>
          </a:p>
        </p:txBody>
      </p:sp>
      <p:sp>
        <p:nvSpPr>
          <p:cNvPr id="5" name="Platshållare för text 4"/>
          <p:cNvSpPr>
            <a:spLocks noGrp="1"/>
          </p:cNvSpPr>
          <p:nvPr>
            <p:ph type="body" sz="quarter" idx="3"/>
          </p:nvPr>
        </p:nvSpPr>
        <p:spPr/>
        <p:txBody>
          <a:bodyPr/>
          <a:lstStyle/>
          <a:p>
            <a:r>
              <a:rPr lang="sv-SE" dirty="0" smtClean="0"/>
              <a:t>2012-2017</a:t>
            </a:r>
            <a:endParaRPr lang="sv-SE" dirty="0"/>
          </a:p>
        </p:txBody>
      </p:sp>
      <p:sp>
        <p:nvSpPr>
          <p:cNvPr id="6" name="Platshållare för innehåll 5"/>
          <p:cNvSpPr>
            <a:spLocks noGrp="1"/>
          </p:cNvSpPr>
          <p:nvPr>
            <p:ph sz="quarter" idx="4"/>
          </p:nvPr>
        </p:nvSpPr>
        <p:spPr/>
        <p:txBody>
          <a:bodyPr/>
          <a:lstStyle/>
          <a:p>
            <a:r>
              <a:rPr lang="sv-SE" sz="2000" dirty="0"/>
              <a:t>R</a:t>
            </a:r>
            <a:r>
              <a:rPr lang="sv-SE" sz="2000" dirty="0" smtClean="0"/>
              <a:t>iktad </a:t>
            </a:r>
            <a:r>
              <a:rPr lang="sv-SE" sz="2000" dirty="0"/>
              <a:t>mot specialistpsykiatrisk vård, svårast sjuka</a:t>
            </a:r>
          </a:p>
          <a:p>
            <a:r>
              <a:rPr lang="sv-SE" sz="2000" dirty="0"/>
              <a:t>A</a:t>
            </a:r>
            <a:r>
              <a:rPr lang="sv-SE" sz="2000" dirty="0" smtClean="0"/>
              <a:t>vgränsad </a:t>
            </a:r>
            <a:r>
              <a:rPr lang="sv-SE" sz="2000" dirty="0"/>
              <a:t>till </a:t>
            </a:r>
            <a:r>
              <a:rPr lang="sv-SE" sz="2000" dirty="0" smtClean="0"/>
              <a:t>vuxna</a:t>
            </a:r>
          </a:p>
          <a:p>
            <a:r>
              <a:rPr lang="sv-SE" sz="2000" dirty="0"/>
              <a:t>H</a:t>
            </a:r>
            <a:r>
              <a:rPr lang="sv-SE" sz="2000" dirty="0" smtClean="0"/>
              <a:t>uvudfokus </a:t>
            </a:r>
            <a:r>
              <a:rPr lang="sv-SE" sz="2000" dirty="0"/>
              <a:t>på sex prioriterade områden (diagnoser</a:t>
            </a:r>
            <a:r>
              <a:rPr lang="sv-SE" sz="2000" dirty="0" smtClean="0"/>
              <a:t>)</a:t>
            </a:r>
          </a:p>
          <a:p>
            <a:r>
              <a:rPr lang="sv-SE" sz="2000" dirty="0"/>
              <a:t>B</a:t>
            </a:r>
            <a:r>
              <a:rPr lang="sv-SE" sz="2000" dirty="0" smtClean="0"/>
              <a:t>landning </a:t>
            </a:r>
            <a:r>
              <a:rPr lang="sv-SE" sz="2000" dirty="0"/>
              <a:t>av handlingsplaner och visioner</a:t>
            </a:r>
          </a:p>
          <a:p>
            <a:endParaRPr lang="sv-SE" dirty="0">
              <a:solidFill>
                <a:srgbClr val="FF0000"/>
              </a:solidFill>
            </a:endParaRPr>
          </a:p>
          <a:p>
            <a:endParaRPr lang="sv-SE" dirty="0">
              <a:solidFill>
                <a:srgbClr val="FF0000"/>
              </a:solidFill>
            </a:endParaRPr>
          </a:p>
          <a:p>
            <a:endParaRPr lang="sv-SE" dirty="0"/>
          </a:p>
        </p:txBody>
      </p:sp>
    </p:spTree>
    <p:extLst>
      <p:ext uri="{BB962C8B-B14F-4D97-AF65-F5344CB8AC3E}">
        <p14:creationId xmlns:p14="http://schemas.microsoft.com/office/powerpoint/2010/main" val="2036231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4"/>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Bakgrund</a:t>
            </a:r>
          </a:p>
        </p:txBody>
      </p:sp>
      <p:sp>
        <p:nvSpPr>
          <p:cNvPr id="2" name="Platshållare för innehåll 1"/>
          <p:cNvSpPr>
            <a:spLocks noGrp="1"/>
          </p:cNvSpPr>
          <p:nvPr>
            <p:ph idx="1"/>
          </p:nvPr>
        </p:nvSpPr>
        <p:spPr>
          <a:xfrm>
            <a:off x="590550" y="1916113"/>
            <a:ext cx="8229600" cy="3417887"/>
          </a:xfrm>
        </p:spPr>
        <p:txBody>
          <a:bodyPr/>
          <a:lstStyle/>
          <a:p>
            <a:pPr>
              <a:defRPr/>
            </a:pPr>
            <a:r>
              <a:rPr lang="sv-SE" sz="2400" dirty="0" smtClean="0"/>
              <a:t>Trygg, god och kunnig vård</a:t>
            </a:r>
          </a:p>
          <a:p>
            <a:pPr>
              <a:defRPr/>
            </a:pPr>
            <a:r>
              <a:rPr lang="sv-SE" sz="2400" dirty="0" smtClean="0"/>
              <a:t>Tillsammans för psykisk hälsa</a:t>
            </a:r>
          </a:p>
          <a:p>
            <a:pPr>
              <a:defRPr/>
            </a:pPr>
            <a:r>
              <a:rPr lang="sv-SE" sz="2400" dirty="0" smtClean="0"/>
              <a:t>Bekämpa stigmat kring psykisk ohälsa</a:t>
            </a:r>
          </a:p>
          <a:p>
            <a:pPr>
              <a:defRPr/>
            </a:pPr>
            <a:r>
              <a:rPr lang="sv-SE" sz="2400" dirty="0" smtClean="0"/>
              <a:t>Öka den generella kunskapen</a:t>
            </a:r>
          </a:p>
          <a:p>
            <a:pPr>
              <a:defRPr/>
            </a:pPr>
            <a:r>
              <a:rPr lang="sv-SE" sz="2400" dirty="0" smtClean="0"/>
              <a:t>Långsiktiga mål och ständigt förbättringsarbete</a:t>
            </a:r>
          </a:p>
          <a:p>
            <a:pPr>
              <a:defRPr/>
            </a:pPr>
            <a:r>
              <a:rPr lang="sv-SE" sz="2400" dirty="0" smtClean="0"/>
              <a:t>Identifierade utvecklingsområden och framgångsfaktorer</a:t>
            </a:r>
          </a:p>
          <a:p>
            <a:pPr marL="0" indent="0">
              <a:buFontTx/>
              <a:buNone/>
              <a:defRPr/>
            </a:pPr>
            <a:endParaRPr lang="sv-SE" sz="2000" dirty="0" smtClean="0"/>
          </a:p>
          <a:p>
            <a:pPr marL="0" indent="0">
              <a:buFontTx/>
              <a:buNone/>
              <a:defRPr/>
            </a:pPr>
            <a:endParaRPr lang="sv-SE" sz="2000" dirty="0" smtClean="0"/>
          </a:p>
          <a:p>
            <a:pPr marL="0" indent="0">
              <a:buFontTx/>
              <a:buNone/>
              <a:defRPr/>
            </a:pPr>
            <a:endParaRPr lang="sv-S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1784219"/>
            <a:ext cx="8229600" cy="420645"/>
          </a:xfrm>
        </p:spPr>
        <p:txBody>
          <a:bodyPr/>
          <a:lstStyle/>
          <a:p>
            <a:r>
              <a:rPr lang="sv-SE" sz="1800" dirty="0" smtClean="0"/>
              <a:t>Vart ska vi?</a:t>
            </a:r>
            <a:endParaRPr lang="sv-SE" sz="1800" dirty="0"/>
          </a:p>
        </p:txBody>
      </p:sp>
      <p:sp>
        <p:nvSpPr>
          <p:cNvPr id="3" name="Platshållare för innehåll 2"/>
          <p:cNvSpPr>
            <a:spLocks noGrp="1"/>
          </p:cNvSpPr>
          <p:nvPr>
            <p:ph idx="1"/>
          </p:nvPr>
        </p:nvSpPr>
        <p:spPr>
          <a:xfrm>
            <a:off x="590872" y="1916832"/>
            <a:ext cx="4269160" cy="3417243"/>
          </a:xfrm>
        </p:spPr>
        <p:txBody>
          <a:bodyPr/>
          <a:lstStyle/>
          <a:p>
            <a:pPr marL="0" indent="0">
              <a:buNone/>
            </a:pPr>
            <a:endParaRPr lang="sv-SE" sz="1800" dirty="0" smtClean="0"/>
          </a:p>
          <a:p>
            <a:pPr marL="0" indent="0">
              <a:buNone/>
            </a:pPr>
            <a:r>
              <a:rPr lang="sv-SE" sz="1800" dirty="0" smtClean="0"/>
              <a:t>Människor </a:t>
            </a:r>
            <a:r>
              <a:rPr lang="sv-SE" sz="1800" dirty="0"/>
              <a:t>som berörs av psykisk ohälsa ska få en god (jämlik, säker, effektiv, hälsoinriktad, personcentrerad, tillgänglig och kunskapsbaserad) vård. Vårdens olika aktörer ska tillsammans och samordnat utveckla vården mot samma mål</a:t>
            </a:r>
            <a:r>
              <a:rPr lang="sv-SE" sz="1800" dirty="0" smtClean="0"/>
              <a:t>.</a:t>
            </a:r>
          </a:p>
          <a:p>
            <a:pPr marL="0" indent="0">
              <a:buNone/>
            </a:pPr>
            <a:endParaRPr lang="sv-SE" sz="1800" dirty="0"/>
          </a:p>
          <a:p>
            <a:pPr marL="0" indent="0">
              <a:buNone/>
            </a:pPr>
            <a:r>
              <a:rPr lang="sv-SE" sz="1800" dirty="0" smtClean="0"/>
              <a:t>Personer </a:t>
            </a:r>
            <a:r>
              <a:rPr lang="sv-SE" sz="1800" dirty="0"/>
              <a:t>med psykisk sjukdom ska få en lika god vård som andra för </a:t>
            </a:r>
            <a:r>
              <a:rPr lang="sv-SE" sz="1800" dirty="0" smtClean="0"/>
              <a:t>sina kroppsliga </a:t>
            </a:r>
            <a:r>
              <a:rPr lang="sv-SE" sz="1800" dirty="0"/>
              <a:t>sjukdomar. Personer som överväger att ta sitt liv ska lätt få tillgång till god vård och stöd. Människor med lätt och måttlig psykisk ohälsa ska kunna få god vård av primärvården.</a:t>
            </a:r>
          </a:p>
        </p:txBody>
      </p:sp>
      <p:sp>
        <p:nvSpPr>
          <p:cNvPr id="4" name="Höger 3"/>
          <p:cNvSpPr/>
          <p:nvPr/>
        </p:nvSpPr>
        <p:spPr bwMode="auto">
          <a:xfrm>
            <a:off x="683568" y="764704"/>
            <a:ext cx="4176464" cy="864096"/>
          </a:xfrm>
          <a:prstGeom prst="rightArrow">
            <a:avLst/>
          </a:prstGeom>
          <a:solidFill>
            <a:srgbClr val="FF650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smtClean="0">
                <a:ln>
                  <a:noFill/>
                </a:ln>
                <a:solidFill>
                  <a:schemeClr val="tx1"/>
                </a:solidFill>
                <a:effectLst/>
                <a:latin typeface="Arial" charset="0"/>
                <a:ea typeface="ヒラギノ角ゴ Pro W3" pitchFamily="1" charset="-128"/>
              </a:rPr>
              <a:t>Från vision till handling</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7232" y="1618611"/>
            <a:ext cx="4839344" cy="32262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2059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bwMode="auto">
          <a:xfrm>
            <a:off x="539552" y="1196752"/>
            <a:ext cx="3221608" cy="3514229"/>
          </a:xfrm>
          <a:prstGeom prst="rect">
            <a:avLst/>
          </a:prstGeom>
          <a:solidFill>
            <a:srgbClr val="C2002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4580" name="Rubrik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cs typeface="ヒラギノ角ゴ Pro W3"/>
              </a:rPr>
              <a:t>KASAM </a:t>
            </a:r>
          </a:p>
        </p:txBody>
      </p:sp>
      <p:sp>
        <p:nvSpPr>
          <p:cNvPr id="24581" name="Platshållare för innehåll 1"/>
          <p:cNvSpPr>
            <a:spLocks noGrp="1"/>
          </p:cNvSpPr>
          <p:nvPr>
            <p:ph sz="half" idx="1"/>
          </p:nvPr>
        </p:nvSpPr>
        <p:spPr bwMode="auto">
          <a:xfrm>
            <a:off x="4149396" y="1354931"/>
            <a:ext cx="4114800" cy="100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sv-SE" altLang="sv-SE" sz="2000" dirty="0" smtClean="0">
                <a:cs typeface="ヒラギノ角ゴ Pro W3"/>
              </a:rPr>
              <a:t>Begriplighet, hanterbarhet och meningsfullhet för individen</a:t>
            </a:r>
          </a:p>
        </p:txBody>
      </p:sp>
      <p:cxnSp>
        <p:nvCxnSpPr>
          <p:cNvPr id="24582" name="Rak pil 2"/>
          <p:cNvCxnSpPr>
            <a:cxnSpLocks noChangeShapeType="1"/>
          </p:cNvCxnSpPr>
          <p:nvPr/>
        </p:nvCxnSpPr>
        <p:spPr bwMode="auto">
          <a:xfrm>
            <a:off x="2095574" y="2049488"/>
            <a:ext cx="0" cy="1655762"/>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583" name="Rak pil 4"/>
          <p:cNvCxnSpPr>
            <a:cxnSpLocks noChangeShapeType="1"/>
          </p:cNvCxnSpPr>
          <p:nvPr/>
        </p:nvCxnSpPr>
        <p:spPr bwMode="auto">
          <a:xfrm>
            <a:off x="1231974" y="2832125"/>
            <a:ext cx="1657350"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4584" name="textruta 6"/>
          <p:cNvSpPr txBox="1">
            <a:spLocks noChangeArrowheads="1"/>
          </p:cNvSpPr>
          <p:nvPr/>
        </p:nvSpPr>
        <p:spPr bwMode="auto">
          <a:xfrm>
            <a:off x="1417712" y="2219350"/>
            <a:ext cx="28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2000" b="1"/>
              <a:t>D</a:t>
            </a:r>
          </a:p>
        </p:txBody>
      </p:sp>
      <p:sp>
        <p:nvSpPr>
          <p:cNvPr id="24585" name="textruta 7"/>
          <p:cNvSpPr txBox="1">
            <a:spLocks noChangeArrowheads="1"/>
          </p:cNvSpPr>
          <p:nvPr/>
        </p:nvSpPr>
        <p:spPr bwMode="auto">
          <a:xfrm>
            <a:off x="2419424" y="2219350"/>
            <a:ext cx="433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2000" b="1"/>
              <a:t>A</a:t>
            </a:r>
          </a:p>
        </p:txBody>
      </p:sp>
      <p:sp>
        <p:nvSpPr>
          <p:cNvPr id="24586" name="textruta 8"/>
          <p:cNvSpPr txBox="1">
            <a:spLocks noChangeArrowheads="1"/>
          </p:cNvSpPr>
          <p:nvPr/>
        </p:nvSpPr>
        <p:spPr bwMode="auto">
          <a:xfrm>
            <a:off x="1416124" y="3151213"/>
            <a:ext cx="433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2000" b="1"/>
              <a:t>C</a:t>
            </a:r>
          </a:p>
        </p:txBody>
      </p:sp>
      <p:sp>
        <p:nvSpPr>
          <p:cNvPr id="24587" name="textruta 9"/>
          <p:cNvSpPr txBox="1">
            <a:spLocks noChangeArrowheads="1"/>
          </p:cNvSpPr>
          <p:nvPr/>
        </p:nvSpPr>
        <p:spPr bwMode="auto">
          <a:xfrm>
            <a:off x="2419424" y="3170263"/>
            <a:ext cx="433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2000" b="1"/>
              <a:t>B</a:t>
            </a:r>
          </a:p>
        </p:txBody>
      </p:sp>
      <p:sp>
        <p:nvSpPr>
          <p:cNvPr id="24588" name="textruta 10"/>
          <p:cNvSpPr txBox="1">
            <a:spLocks noChangeArrowheads="1"/>
          </p:cNvSpPr>
          <p:nvPr/>
        </p:nvSpPr>
        <p:spPr bwMode="auto">
          <a:xfrm>
            <a:off x="1632024" y="1628800"/>
            <a:ext cx="106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800" b="1" dirty="0"/>
              <a:t>Må bra</a:t>
            </a:r>
          </a:p>
        </p:txBody>
      </p:sp>
      <p:sp>
        <p:nvSpPr>
          <p:cNvPr id="24589" name="textruta 11"/>
          <p:cNvSpPr txBox="1">
            <a:spLocks noChangeArrowheads="1"/>
          </p:cNvSpPr>
          <p:nvPr/>
        </p:nvSpPr>
        <p:spPr bwMode="auto">
          <a:xfrm>
            <a:off x="1632024" y="38894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800" b="1"/>
              <a:t>Må dåligt</a:t>
            </a:r>
          </a:p>
        </p:txBody>
      </p:sp>
      <p:sp>
        <p:nvSpPr>
          <p:cNvPr id="24590" name="textruta 12"/>
          <p:cNvSpPr txBox="1">
            <a:spLocks noChangeArrowheads="1"/>
          </p:cNvSpPr>
          <p:nvPr/>
        </p:nvSpPr>
        <p:spPr bwMode="auto">
          <a:xfrm>
            <a:off x="2925837" y="2646388"/>
            <a:ext cx="85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800" b="1"/>
              <a:t>Frisk</a:t>
            </a:r>
          </a:p>
        </p:txBody>
      </p:sp>
      <p:sp>
        <p:nvSpPr>
          <p:cNvPr id="24591" name="textruta 13"/>
          <p:cNvSpPr txBox="1">
            <a:spLocks noChangeArrowheads="1"/>
          </p:cNvSpPr>
          <p:nvPr/>
        </p:nvSpPr>
        <p:spPr bwMode="auto">
          <a:xfrm>
            <a:off x="630312" y="2646388"/>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sv-SE" altLang="sv-SE" sz="1800" b="1" dirty="0"/>
              <a:t>Sjuk</a:t>
            </a:r>
          </a:p>
        </p:txBody>
      </p:sp>
      <p:sp>
        <p:nvSpPr>
          <p:cNvPr id="2" name="textruta 1"/>
          <p:cNvSpPr txBox="1"/>
          <p:nvPr/>
        </p:nvSpPr>
        <p:spPr>
          <a:xfrm>
            <a:off x="4139952" y="2720975"/>
            <a:ext cx="4673100" cy="2308324"/>
          </a:xfrm>
          <a:prstGeom prst="rect">
            <a:avLst/>
          </a:prstGeom>
          <a:noFill/>
        </p:spPr>
        <p:txBody>
          <a:bodyPr wrap="square" rtlCol="0">
            <a:spAutoFit/>
          </a:bodyPr>
          <a:lstStyle/>
          <a:p>
            <a:r>
              <a:rPr lang="sv-SE" sz="2000" dirty="0" smtClean="0"/>
              <a:t>Antonovsky: en individ är aldrig </a:t>
            </a:r>
            <a:r>
              <a:rPr lang="sv-SE" sz="2000" dirty="0"/>
              <a:t>helt frisk eller helt sjuk </a:t>
            </a:r>
            <a:r>
              <a:rPr lang="sv-SE" sz="2000" dirty="0" smtClean="0"/>
              <a:t>utan vi rör oss mellan </a:t>
            </a:r>
            <a:r>
              <a:rPr lang="sv-SE" sz="2000" dirty="0"/>
              <a:t>de två polerna frisk och sjuk. Enligt Antonovsky är det graden KASAM som ligger till grund för var vi befinner oss mellan dessa poler.</a:t>
            </a:r>
          </a:p>
          <a:p>
            <a:endParaRPr lang="sv-S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title"/>
          </p:nvPr>
        </p:nvSpPr>
        <p:spPr bwMode="auto">
          <a:xfrm>
            <a:off x="611188" y="1052513"/>
            <a:ext cx="8229600"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Vilka delar av vården berörs?</a:t>
            </a:r>
          </a:p>
        </p:txBody>
      </p:sp>
      <p:sp>
        <p:nvSpPr>
          <p:cNvPr id="26627" name="Platshållare för text 2"/>
          <p:cNvSpPr>
            <a:spLocks noGrp="1"/>
          </p:cNvSpPr>
          <p:nvPr>
            <p:ph idx="1"/>
          </p:nvPr>
        </p:nvSpPr>
        <p:spPr bwMode="auto">
          <a:xfrm>
            <a:off x="590550" y="1916113"/>
            <a:ext cx="8229600" cy="341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smtClean="0">
                <a:cs typeface="ヒラギノ角ゴ Pro W3"/>
              </a:rPr>
              <a:t>Samtliga verksamheter som möter personer med psykisk ohälsa</a:t>
            </a:r>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780928"/>
            <a:ext cx="4755628" cy="356623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cs typeface="ヒラギノ角ゴ Pro W3"/>
              </a:rPr>
              <a:t>Grund för fokusområden</a:t>
            </a:r>
          </a:p>
        </p:txBody>
      </p:sp>
      <p:sp>
        <p:nvSpPr>
          <p:cNvPr id="2" name="Rektangel med rundade hörn 1"/>
          <p:cNvSpPr/>
          <p:nvPr/>
        </p:nvSpPr>
        <p:spPr bwMode="auto">
          <a:xfrm>
            <a:off x="533400" y="1436791"/>
            <a:ext cx="4038600" cy="1651322"/>
          </a:xfrm>
          <a:prstGeom prst="roundRect">
            <a:avLst/>
          </a:prstGeom>
          <a:ln w="57150">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indent="0">
              <a:buFontTx/>
              <a:buNone/>
              <a:defRPr/>
            </a:pPr>
            <a:r>
              <a:rPr lang="sv-SE" altLang="sv-SE" sz="2000" dirty="0"/>
              <a:t>Region Skånes övergripande mål är nöjda medborgare, vilket ska vara vägledande i allt som görs.</a:t>
            </a:r>
          </a:p>
        </p:txBody>
      </p:sp>
      <p:sp>
        <p:nvSpPr>
          <p:cNvPr id="3" name="Rektangel med rundade hörn 2"/>
          <p:cNvSpPr/>
          <p:nvPr/>
        </p:nvSpPr>
        <p:spPr bwMode="auto">
          <a:xfrm>
            <a:off x="4788024" y="2470530"/>
            <a:ext cx="4114800" cy="3595538"/>
          </a:xfrm>
          <a:prstGeom prst="roundRect">
            <a:avLst/>
          </a:prstGeom>
          <a:solidFill>
            <a:schemeClr val="bg1"/>
          </a:solidFill>
          <a:ln w="57150" cap="flat" cmpd="sng" algn="ctr">
            <a:solidFill>
              <a:srgbClr val="FF65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2000" b="0" i="0" u="none" strike="noStrike" cap="none" normalizeH="0" baseline="0" dirty="0" smtClean="0">
                <a:ln>
                  <a:noFill/>
                </a:ln>
                <a:solidFill>
                  <a:schemeClr val="tx1"/>
                </a:solidFill>
                <a:effectLst/>
                <a:latin typeface="Arial" charset="0"/>
                <a:ea typeface="ヒラギノ角ゴ Pro W3" pitchFamily="1" charset="-128"/>
              </a:rPr>
              <a:t>Målet för hälso- och sjukvården är en god hälsa och vård på lika villkor för hela befolkningen. Vården skall ges med respekt för alla människors lika värde och för den enskilda människans värdighet. Den som har största behovet av hälso-</a:t>
            </a:r>
            <a:r>
              <a:rPr kumimoji="0" lang="sv-SE" sz="2000" b="0" i="0" u="none" strike="noStrike" cap="none" normalizeH="0" dirty="0" smtClean="0">
                <a:ln>
                  <a:noFill/>
                </a:ln>
                <a:solidFill>
                  <a:schemeClr val="tx1"/>
                </a:solidFill>
                <a:effectLst/>
                <a:latin typeface="Arial" charset="0"/>
                <a:ea typeface="ヒラギノ角ゴ Pro W3" pitchFamily="1" charset="-128"/>
              </a:rPr>
              <a:t> och sjukvård skall ges företräde till vården.</a:t>
            </a:r>
            <a:endParaRPr kumimoji="0" lang="sv-SE" sz="2000" b="0" i="0" u="none" strike="noStrike" cap="none" normalizeH="0" baseline="0" dirty="0" smtClean="0">
              <a:ln>
                <a:noFill/>
              </a:ln>
              <a:solidFill>
                <a:schemeClr val="tx1"/>
              </a:solidFill>
              <a:effectLst/>
              <a:latin typeface="Arial" charset="0"/>
              <a:ea typeface="ヒラギノ角ゴ Pro W3" pitchFamily="1"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8229600" cy="780685"/>
          </a:xfrm>
        </p:spPr>
        <p:txBody>
          <a:bodyPr/>
          <a:lstStyle/>
          <a:p>
            <a:r>
              <a:rPr lang="sv-SE" dirty="0" smtClean="0"/>
              <a:t>God vård</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121483890"/>
              </p:ext>
            </p:extLst>
          </p:nvPr>
        </p:nvGraphicFramePr>
        <p:xfrm>
          <a:off x="914400" y="1340768"/>
          <a:ext cx="8229600" cy="341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355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S-mall-regionhus-inifrån">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S-mall-filmsalong">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RS-mall-forskning">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Framsida-gul-bild">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resentationssid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resentationssid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Presentationssid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Presentationssidor">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S-mall-regionhus-inifrån">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S-mall-mikroskop">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S-mall-regionhuset">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RS-mall-sköterska">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RS-mall-centralstation">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RS-mall-utställning">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RS-mall-kirurgi">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RS-mall-hudklinik">
  <a:themeElements>
    <a:clrScheme name="Region Skåne">
      <a:dk1>
        <a:srgbClr val="000000"/>
      </a:dk1>
      <a:lt1>
        <a:srgbClr val="FFFFFF"/>
      </a:lt1>
      <a:dk2>
        <a:srgbClr val="000000"/>
      </a:dk2>
      <a:lt2>
        <a:srgbClr val="FFFFFF"/>
      </a:lt2>
      <a:accent1>
        <a:srgbClr val="FAC81A"/>
      </a:accent1>
      <a:accent2>
        <a:srgbClr val="ED0025"/>
      </a:accent2>
      <a:accent3>
        <a:srgbClr val="9D156A"/>
      </a:accent3>
      <a:accent4>
        <a:srgbClr val="B33177"/>
      </a:accent4>
      <a:accent5>
        <a:srgbClr val="FF6500"/>
      </a:accent5>
      <a:accent6>
        <a:srgbClr val="C2002D"/>
      </a:accent6>
      <a:hlink>
        <a:srgbClr val="049048"/>
      </a:hlink>
      <a:folHlink>
        <a:srgbClr val="959C28"/>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7AA326537333644821ACC020A42B860" ma:contentTypeVersion="0" ma:contentTypeDescription="Skapa ett nytt dokument." ma:contentTypeScope="" ma:versionID="c21bca18adc23f01e03fc2de75c65ad7">
  <xsd:schema xmlns:xsd="http://www.w3.org/2001/XMLSchema" xmlns:p="http://schemas.microsoft.com/office/2006/metadata/properties" targetNamespace="http://schemas.microsoft.com/office/2006/metadata/properties" ma:root="true" ma:fieldsID="0972d9b87414d3d716947ba00104245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F535B-1650-4D3F-9C65-57D2F1104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F269F0A-26AB-476D-9C8C-82B9F7DC1E53}">
  <ds:schemaRefs>
    <ds:schemaRef ds:uri="http://www.w3.org/XML/1998/namespace"/>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RS_ppt-mall_gul.potx</Template>
  <TotalTime>4443</TotalTime>
  <Words>1610</Words>
  <Application>Microsoft Office PowerPoint</Application>
  <PresentationFormat>Bildspel på skärmen (4:3)</PresentationFormat>
  <Paragraphs>228</Paragraphs>
  <Slides>27</Slides>
  <Notes>16</Notes>
  <HiddenSlides>7</HiddenSlides>
  <MMClips>0</MMClips>
  <ScaleCrop>false</ScaleCrop>
  <HeadingPairs>
    <vt:vector size="6" baseType="variant">
      <vt:variant>
        <vt:lpstr>Använt teckensnitt</vt:lpstr>
      </vt:variant>
      <vt:variant>
        <vt:i4>3</vt:i4>
      </vt:variant>
      <vt:variant>
        <vt:lpstr>Tema</vt:lpstr>
      </vt:variant>
      <vt:variant>
        <vt:i4>16</vt:i4>
      </vt:variant>
      <vt:variant>
        <vt:lpstr>Bildrubriker</vt:lpstr>
      </vt:variant>
      <vt:variant>
        <vt:i4>27</vt:i4>
      </vt:variant>
    </vt:vector>
  </HeadingPairs>
  <TitlesOfParts>
    <vt:vector size="46" baseType="lpstr">
      <vt:lpstr>Arial</vt:lpstr>
      <vt:lpstr>Wingdings</vt:lpstr>
      <vt:lpstr>ヒラギノ角ゴ Pro W3</vt:lpstr>
      <vt:lpstr>RS-mall-regionhus-inifrån</vt:lpstr>
      <vt:lpstr>1_RS-mall-regionhus-inifrån</vt:lpstr>
      <vt:lpstr>1_RS-mall-mikroskop</vt:lpstr>
      <vt:lpstr>1_RS-mall-regionhuset</vt:lpstr>
      <vt:lpstr>1_RS-mall-sköterska</vt:lpstr>
      <vt:lpstr>1_RS-mall-centralstation</vt:lpstr>
      <vt:lpstr>1_RS-mall-utställning</vt:lpstr>
      <vt:lpstr>1_RS-mall-kirurgi</vt:lpstr>
      <vt:lpstr>1_RS-mall-hudklinik</vt:lpstr>
      <vt:lpstr>RS-mall-filmsalong</vt:lpstr>
      <vt:lpstr>RS-mall-forskning</vt:lpstr>
      <vt:lpstr>1_Framsida-gul-bild</vt:lpstr>
      <vt:lpstr>Presentationssidor</vt:lpstr>
      <vt:lpstr>1_Presentationssidor</vt:lpstr>
      <vt:lpstr>2_Presentationssidor</vt:lpstr>
      <vt:lpstr>3_Presentationssidor</vt:lpstr>
      <vt:lpstr>Strategisk plan för psykisk hälsa </vt:lpstr>
      <vt:lpstr>   Vad är psykisk     (o)hälsa?</vt:lpstr>
      <vt:lpstr>Skillnader mot tidigare plan </vt:lpstr>
      <vt:lpstr>Bakgrund</vt:lpstr>
      <vt:lpstr>Vart ska vi?</vt:lpstr>
      <vt:lpstr>KASAM </vt:lpstr>
      <vt:lpstr>Vilka delar av vården berörs?</vt:lpstr>
      <vt:lpstr>Grund för fokusområden</vt:lpstr>
      <vt:lpstr>God vård</vt:lpstr>
      <vt:lpstr>PowerPoint-presentation</vt:lpstr>
      <vt:lpstr>Jämlik vård</vt:lpstr>
      <vt:lpstr>Jämlik vård</vt:lpstr>
      <vt:lpstr>Jämlik vård</vt:lpstr>
      <vt:lpstr>Hälsoinriktad vård</vt:lpstr>
      <vt:lpstr>Hälsoinriktad vård</vt:lpstr>
      <vt:lpstr>Tillgänglig vård</vt:lpstr>
      <vt:lpstr>Tillgänglig vård</vt:lpstr>
      <vt:lpstr>Kunskapsbaserad vård</vt:lpstr>
      <vt:lpstr>Kunskapsbaserad vård</vt:lpstr>
      <vt:lpstr>Personcentrerad vård</vt:lpstr>
      <vt:lpstr>Personcentrerad vård</vt:lpstr>
      <vt:lpstr>Säker vård</vt:lpstr>
      <vt:lpstr>Säker vård</vt:lpstr>
      <vt:lpstr>Effektiv vård</vt:lpstr>
      <vt:lpstr>Effektiv vård</vt:lpstr>
      <vt:lpstr>God vård</vt:lpstr>
      <vt:lpstr>Frågor att diskutera</vt:lpstr>
    </vt:vector>
  </TitlesOfParts>
  <Company>Grafisk designer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Grafisk designer</dc:creator>
  <cp:lastModifiedBy>Rafsten Charlotte</cp:lastModifiedBy>
  <cp:revision>170</cp:revision>
  <dcterms:created xsi:type="dcterms:W3CDTF">2006-12-05T08:06:33Z</dcterms:created>
  <dcterms:modified xsi:type="dcterms:W3CDTF">2018-03-21T14:42:45Z</dcterms:modified>
</cp:coreProperties>
</file>