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4"/>
  </p:notesMasterIdLst>
  <p:sldIdLst>
    <p:sldId id="700" r:id="rId8"/>
    <p:sldId id="701" r:id="rId9"/>
    <p:sldId id="696" r:id="rId10"/>
    <p:sldId id="695" r:id="rId11"/>
    <p:sldId id="699" r:id="rId12"/>
    <p:sldId id="697" r:id="rId13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51" d="100"/>
          <a:sy n="51" d="100"/>
        </p:scale>
        <p:origin x="68" y="3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938" y="955675"/>
            <a:ext cx="6364287" cy="4775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100" dirty="0"/>
              <a:t>”Typ”: Säkerhet,</a:t>
            </a:r>
            <a:r>
              <a:rPr lang="sv-SE" sz="1100" baseline="0" dirty="0"/>
              <a:t> Kvalitet, Tid eller Kostnad?</a:t>
            </a:r>
            <a:endParaRPr lang="sv-SE" sz="1100" dirty="0"/>
          </a:p>
          <a:p>
            <a:endParaRPr lang="sv-SE" sz="1100" dirty="0"/>
          </a:p>
          <a:p>
            <a:endParaRPr lang="sv-SE" sz="1100" dirty="0"/>
          </a:p>
          <a:p>
            <a:pPr defTabSz="915406">
              <a:defRPr/>
            </a:pPr>
            <a:endParaRPr lang="sv-SE" sz="1100" dirty="0"/>
          </a:p>
          <a:p>
            <a:endParaRPr lang="sv-SE" sz="1100" dirty="0"/>
          </a:p>
          <a:p>
            <a:endParaRPr lang="sv-SE" sz="1100" dirty="0">
              <a:solidFill>
                <a:srgbClr val="4D4F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6ED65-54EF-4DE1-A434-72CD553BB44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843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Tänk dig en helpdesk-funktion: Vad behöver de veta för att kunna avhjälpa problemet? ”Den dj…a datorn är kass” lär inte räcka långt!</a:t>
            </a:r>
          </a:p>
          <a:p>
            <a:endParaRPr lang="sv-SE" baseline="0" dirty="0"/>
          </a:p>
          <a:p>
            <a:r>
              <a:rPr lang="sv-SE" baseline="0" dirty="0"/>
              <a:t>Ex. på ursprungligt: ”Våra patienter får vänta för länge på besked…”</a:t>
            </a:r>
          </a:p>
          <a:p>
            <a:endParaRPr lang="sv-SE" baseline="0" dirty="0"/>
          </a:p>
          <a:p>
            <a:r>
              <a:rPr lang="sv-SE" baseline="0" dirty="0"/>
              <a:t>Dessutom:</a:t>
            </a:r>
          </a:p>
          <a:p>
            <a:r>
              <a:rPr lang="sv-SE" baseline="0" dirty="0"/>
              <a:t>När vi nu är lite klokare v.g. yttringen (men inte orsakerna), finns det något vi behöver göra här och nu för att minska lidandet för kunden?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156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41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7 frågor</a:t>
            </a:r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800" dirty="0"/>
              <a:t>Ett verktyg för att göra en tydlig, fullständig och specifik beskrivning av ett problem</a:t>
            </a:r>
          </a:p>
        </p:txBody>
      </p:sp>
    </p:spTree>
    <p:extLst>
      <p:ext uri="{BB962C8B-B14F-4D97-AF65-F5344CB8AC3E}">
        <p14:creationId xmlns:p14="http://schemas.microsoft.com/office/powerpoint/2010/main" val="29022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b="1" dirty="0"/>
              <a:t>Problemformulering, vad är det?</a:t>
            </a:r>
          </a:p>
          <a:p>
            <a:r>
              <a:rPr lang="sv-SE" sz="2000" dirty="0"/>
              <a:t>En tydlig, fullständig och specifik beskrivning av problemet</a:t>
            </a:r>
          </a:p>
          <a:p>
            <a:pPr marL="0" indent="0">
              <a:buNone/>
            </a:pPr>
            <a:r>
              <a:rPr lang="sv-SE" sz="2000" b="1" dirty="0"/>
              <a:t>Varför behöver vi göra en tydlig problemformulering?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För att veta att vi angriper rätt problem och att detta är angeläget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/>
              <a:t>”Är det verkligen viktigt?”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För att kunna angripa problemet på rätt sätt (systematiskt/metodiskt)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/>
              <a:t>Hur vet vi i efterhand att det blev bättre?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För att säkerställa att alla intressenter förstår varför vi skall driva detta förbättringsinitiativ just nu</a:t>
            </a:r>
          </a:p>
          <a:p>
            <a:pPr marL="0" indent="0">
              <a:buNone/>
            </a:pPr>
            <a:r>
              <a:rPr lang="sv-SE" sz="2000" b="1" dirty="0"/>
              <a:t>Varför 7 frågor?</a:t>
            </a:r>
          </a:p>
          <a:p>
            <a:r>
              <a:rPr lang="sv-SE" sz="2000" dirty="0"/>
              <a:t>De sju frågorna ringar in problemet och identifierar objektet, symptomen, lokalisering och intressenter</a:t>
            </a:r>
          </a:p>
        </p:txBody>
      </p:sp>
    </p:spTree>
    <p:extLst>
      <p:ext uri="{BB962C8B-B14F-4D97-AF65-F5344CB8AC3E}">
        <p14:creationId xmlns:p14="http://schemas.microsoft.com/office/powerpoint/2010/main" val="385354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196480" y="1340768"/>
            <a:ext cx="6779840" cy="50167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Vad verkar vara problemet d.v.s. hur </a:t>
            </a:r>
            <a:r>
              <a:rPr lang="sv-SE" sz="2000" b="1" dirty="0"/>
              <a:t>yttrar det sig</a:t>
            </a:r>
            <a:r>
              <a:rPr lang="sv-SE" sz="2000" dirty="0"/>
              <a:t>? Vad är det som </a:t>
            </a:r>
            <a:r>
              <a:rPr lang="sv-SE" sz="2000" b="1" dirty="0"/>
              <a:t>händer till skillnad från vad som ”borde” hända</a:t>
            </a:r>
            <a:r>
              <a:rPr lang="sv-SE" sz="20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Vad får problemet för </a:t>
            </a:r>
            <a:r>
              <a:rPr lang="sv-SE" sz="2000" b="1" dirty="0"/>
              <a:t>konsekvens</a:t>
            </a:r>
            <a:r>
              <a:rPr lang="sv-SE" sz="2000" dirty="0"/>
              <a:t>  på ”kunden”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Vem </a:t>
            </a:r>
            <a:r>
              <a:rPr lang="sv-SE" sz="2000" b="1" dirty="0"/>
              <a:t>påverkar</a:t>
            </a:r>
            <a:r>
              <a:rPr lang="sv-SE" sz="2000" dirty="0"/>
              <a:t> problemet och vem </a:t>
            </a:r>
            <a:r>
              <a:rPr lang="sv-SE" sz="2000" b="1" dirty="0"/>
              <a:t>påverkas av</a:t>
            </a:r>
            <a:r>
              <a:rPr lang="sv-SE" sz="2000" dirty="0"/>
              <a:t> det? Vem är </a:t>
            </a:r>
            <a:r>
              <a:rPr lang="sv-SE" sz="2000" b="1" dirty="0"/>
              <a:t>intresserad av att problemet blir löst</a:t>
            </a:r>
            <a:r>
              <a:rPr lang="sv-SE" sz="20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/>
              <a:t>Var</a:t>
            </a:r>
            <a:r>
              <a:rPr lang="sv-SE" sz="2000" dirty="0"/>
              <a:t> finns problemet (och var finns det inte?) (Tanken med detta är att isolera problemet och veta var man skall fokusera)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/>
              <a:t>När</a:t>
            </a:r>
            <a:r>
              <a:rPr lang="sv-SE" sz="2000" dirty="0"/>
              <a:t> upplever vi problemet, </a:t>
            </a:r>
            <a:r>
              <a:rPr lang="sv-SE" sz="2000" b="1" dirty="0"/>
              <a:t>hur ofta </a:t>
            </a:r>
            <a:r>
              <a:rPr lang="sv-SE" sz="2000" dirty="0"/>
              <a:t>och</a:t>
            </a:r>
            <a:r>
              <a:rPr lang="sv-SE" sz="2000" b="1" dirty="0"/>
              <a:t> hur länge</a:t>
            </a:r>
            <a:r>
              <a:rPr lang="sv-SE" sz="2000" dirty="0"/>
              <a:t>? Har det blivit värre och i så fall sedan när? (Är det mer uttalat under vissa tider än andra?)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Vilken </a:t>
            </a:r>
            <a:r>
              <a:rPr lang="sv-SE" sz="2000" b="1" dirty="0"/>
              <a:t>typ</a:t>
            </a:r>
            <a:r>
              <a:rPr lang="sv-SE" sz="2000" dirty="0"/>
              <a:t> av problem handlar det om och går det att formulera som någon </a:t>
            </a:r>
            <a:r>
              <a:rPr lang="sv-SE" sz="2000" b="1" dirty="0"/>
              <a:t>mätbar egenskap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Har vi </a:t>
            </a:r>
            <a:r>
              <a:rPr lang="sv-SE" sz="2000" b="1" dirty="0"/>
              <a:t>mätdata</a:t>
            </a:r>
            <a:r>
              <a:rPr lang="sv-SE" sz="2000" dirty="0"/>
              <a:t> på föregående punkt som styrker att problemet finns? (Svarar på: ”Hur vet vi?”)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2196481" y="476672"/>
            <a:ext cx="7393619" cy="566738"/>
          </a:xfrm>
        </p:spPr>
        <p:txBody>
          <a:bodyPr/>
          <a:lstStyle/>
          <a:p>
            <a:r>
              <a:rPr lang="sv-SE" sz="2800" dirty="0"/>
              <a:t>”7 frågor” (eng. 5W2H)</a:t>
            </a:r>
          </a:p>
        </p:txBody>
      </p:sp>
    </p:spTree>
    <p:extLst>
      <p:ext uri="{BB962C8B-B14F-4D97-AF65-F5344CB8AC3E}">
        <p14:creationId xmlns:p14="http://schemas.microsoft.com/office/powerpoint/2010/main" val="155082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63752" y="5517232"/>
            <a:ext cx="33947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400" dirty="0"/>
          </a:p>
          <a:p>
            <a:endParaRPr lang="sv-SE" sz="1400" dirty="0"/>
          </a:p>
        </p:txBody>
      </p:sp>
      <p:sp>
        <p:nvSpPr>
          <p:cNvPr id="16" name="TextBox 4"/>
          <p:cNvSpPr txBox="1"/>
          <p:nvPr/>
        </p:nvSpPr>
        <p:spPr>
          <a:xfrm>
            <a:off x="2207569" y="1196752"/>
            <a:ext cx="67222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2000" b="1" dirty="0"/>
              <a:t>Hur göra?</a:t>
            </a:r>
            <a:endParaRPr lang="sv-SE" sz="2000" dirty="0"/>
          </a:p>
        </p:txBody>
      </p:sp>
      <p:sp>
        <p:nvSpPr>
          <p:cNvPr id="28" name="Title 3"/>
          <p:cNvSpPr>
            <a:spLocks noGrp="1"/>
          </p:cNvSpPr>
          <p:nvPr>
            <p:ph type="title"/>
          </p:nvPr>
        </p:nvSpPr>
        <p:spPr>
          <a:xfrm>
            <a:off x="2196481" y="476672"/>
            <a:ext cx="7393619" cy="566738"/>
          </a:xfrm>
        </p:spPr>
        <p:txBody>
          <a:bodyPr/>
          <a:lstStyle/>
          <a:p>
            <a:r>
              <a:rPr lang="sv-SE" sz="2800" dirty="0"/>
              <a:t>Problemformulering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2258888" y="1916833"/>
            <a:ext cx="8229600" cy="3417243"/>
          </a:xfrm>
        </p:spPr>
        <p:txBody>
          <a:bodyPr/>
          <a:lstStyle/>
          <a:p>
            <a:r>
              <a:rPr lang="sv-SE" sz="2400" dirty="0"/>
              <a:t>Skriv ner en ursprunglig problemformulering</a:t>
            </a:r>
          </a:p>
          <a:p>
            <a:r>
              <a:rPr lang="sv-SE" sz="2400" dirty="0"/>
              <a:t>Besvara de 7 frågorna som finns i verktyget ”7 frågor”</a:t>
            </a:r>
          </a:p>
          <a:p>
            <a:r>
              <a:rPr lang="sv-SE" sz="2400" dirty="0"/>
              <a:t>Skriv ner en ny problemformulering som bör vara </a:t>
            </a:r>
            <a:r>
              <a:rPr lang="sv-SE" sz="2400" u="sng" dirty="0"/>
              <a:t>betydligt bättre</a:t>
            </a:r>
            <a:r>
              <a:rPr lang="sv-SE" sz="2400" dirty="0"/>
              <a:t> </a:t>
            </a:r>
            <a:r>
              <a:rPr lang="sv-SE" sz="2400" dirty="0" err="1"/>
              <a:t>m.a.p</a:t>
            </a:r>
            <a:r>
              <a:rPr lang="sv-SE" sz="2400" dirty="0"/>
              <a:t>.</a:t>
            </a:r>
          </a:p>
          <a:p>
            <a:pPr lvl="1"/>
            <a:r>
              <a:rPr lang="sv-SE" sz="2400" dirty="0"/>
              <a:t>Tydlighet</a:t>
            </a:r>
          </a:p>
          <a:p>
            <a:pPr lvl="1"/>
            <a:r>
              <a:rPr lang="sv-SE" sz="2400" dirty="0"/>
              <a:t>Innehåll</a:t>
            </a:r>
          </a:p>
          <a:p>
            <a:pPr lvl="1"/>
            <a:r>
              <a:rPr lang="sv-SE" sz="2400" dirty="0"/>
              <a:t>Avgränsningar</a:t>
            </a:r>
          </a:p>
          <a:p>
            <a:pPr lvl="1"/>
            <a:r>
              <a:rPr lang="sv-SE" sz="2400" dirty="0"/>
              <a:t>Angelägenhet!</a:t>
            </a:r>
          </a:p>
        </p:txBody>
      </p:sp>
    </p:spTree>
    <p:extLst>
      <p:ext uri="{BB962C8B-B14F-4D97-AF65-F5344CB8AC3E}">
        <p14:creationId xmlns:p14="http://schemas.microsoft.com/office/powerpoint/2010/main" val="23031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Hur vet jag att jag har beskrivit mitt problem korrekt? </a:t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/>
              <a:t>En bra problemformulering bör innehålla:</a:t>
            </a:r>
          </a:p>
          <a:p>
            <a:r>
              <a:rPr lang="sv-SE" sz="2400" dirty="0"/>
              <a:t>Objektet – vad det är fel på </a:t>
            </a:r>
          </a:p>
          <a:p>
            <a:r>
              <a:rPr lang="sv-SE" sz="2400" dirty="0"/>
              <a:t>Symtomet – yttringen av problemet</a:t>
            </a:r>
          </a:p>
          <a:p>
            <a:r>
              <a:rPr lang="sv-SE" sz="2400" dirty="0"/>
              <a:t>Lokalisering/Plats – var vi ser problemet</a:t>
            </a:r>
          </a:p>
          <a:p>
            <a:r>
              <a:rPr lang="sv-SE" sz="2400" dirty="0"/>
              <a:t>Kvantifiering – försök ange hur mycket</a:t>
            </a:r>
          </a:p>
          <a:p>
            <a:r>
              <a:rPr lang="sv-SE" sz="2400" dirty="0"/>
              <a:t>Tid – När, hur ofta, hur länge… vi har observerat problemet</a:t>
            </a:r>
          </a:p>
          <a:p>
            <a:r>
              <a:rPr lang="sv-SE" sz="2400" dirty="0"/>
              <a:t>Konsekvenser – vilka följder problemet får</a:t>
            </a:r>
          </a:p>
          <a:p>
            <a:endParaRPr lang="sv-SE" sz="2400" dirty="0"/>
          </a:p>
          <a:p>
            <a:pPr marL="0" indent="0">
              <a:buNone/>
            </a:pPr>
            <a:r>
              <a:rPr lang="sv-SE" sz="2400" dirty="0"/>
              <a:t>+ Vem som är angelägen om att problemet blir löst</a:t>
            </a:r>
          </a:p>
        </p:txBody>
      </p:sp>
    </p:spTree>
    <p:extLst>
      <p:ext uri="{BB962C8B-B14F-4D97-AF65-F5344CB8AC3E}">
        <p14:creationId xmlns:p14="http://schemas.microsoft.com/office/powerpoint/2010/main" val="56955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097" y="3288748"/>
            <a:ext cx="8054975" cy="3348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/>
              <a:t>Under perioden maj till september 2014 ändrades 12% av planerade behandlingar på  avdelning X 2 dagar innan ingreppet vilket skapar lidande, oro och logistiska bekymmer för patienten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63752" y="5517232"/>
            <a:ext cx="33947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400" dirty="0"/>
          </a:p>
          <a:p>
            <a:endParaRPr lang="sv-SE" sz="1400" dirty="0"/>
          </a:p>
        </p:txBody>
      </p:sp>
      <p:sp>
        <p:nvSpPr>
          <p:cNvPr id="16" name="TextBox 4"/>
          <p:cNvSpPr txBox="1"/>
          <p:nvPr/>
        </p:nvSpPr>
        <p:spPr>
          <a:xfrm>
            <a:off x="2207569" y="1196752"/>
            <a:ext cx="67222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sv-SE" sz="2000" dirty="0"/>
          </a:p>
          <a:p>
            <a:r>
              <a:rPr lang="sv-SE" sz="2000" dirty="0"/>
              <a:t>Exempel: </a:t>
            </a:r>
          </a:p>
        </p:txBody>
      </p:sp>
      <p:sp>
        <p:nvSpPr>
          <p:cNvPr id="2" name="Ellips 1"/>
          <p:cNvSpPr/>
          <p:nvPr/>
        </p:nvSpPr>
        <p:spPr bwMode="auto">
          <a:xfrm>
            <a:off x="4439816" y="3320988"/>
            <a:ext cx="4032448" cy="43204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Ellips 5"/>
          <p:cNvSpPr/>
          <p:nvPr/>
        </p:nvSpPr>
        <p:spPr bwMode="auto">
          <a:xfrm>
            <a:off x="8088612" y="3292612"/>
            <a:ext cx="2304257" cy="432048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Ellips 6"/>
          <p:cNvSpPr/>
          <p:nvPr/>
        </p:nvSpPr>
        <p:spPr bwMode="auto">
          <a:xfrm>
            <a:off x="2027549" y="3749909"/>
            <a:ext cx="861461" cy="432048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Ellips 7"/>
          <p:cNvSpPr/>
          <p:nvPr/>
        </p:nvSpPr>
        <p:spPr bwMode="auto">
          <a:xfrm>
            <a:off x="3145833" y="3785611"/>
            <a:ext cx="4030287" cy="432048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Ellips 8"/>
          <p:cNvSpPr/>
          <p:nvPr/>
        </p:nvSpPr>
        <p:spPr bwMode="auto">
          <a:xfrm>
            <a:off x="7680177" y="3748970"/>
            <a:ext cx="2332651" cy="436114"/>
          </a:xfrm>
          <a:prstGeom prst="ellipse">
            <a:avLst/>
          </a:prstGeom>
          <a:noFill/>
          <a:ln w="952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Ellips 12"/>
          <p:cNvSpPr/>
          <p:nvPr/>
        </p:nvSpPr>
        <p:spPr bwMode="auto">
          <a:xfrm>
            <a:off x="1909388" y="4611512"/>
            <a:ext cx="5792154" cy="398211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762768" y="2636912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När / hur länge</a:t>
            </a:r>
          </a:p>
        </p:txBody>
      </p:sp>
      <p:sp>
        <p:nvSpPr>
          <p:cNvPr id="17" name="Rektangel 16"/>
          <p:cNvSpPr/>
          <p:nvPr/>
        </p:nvSpPr>
        <p:spPr>
          <a:xfrm>
            <a:off x="2279577" y="2636912"/>
            <a:ext cx="197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/>
              <a:t>Symtomet/Felet</a:t>
            </a:r>
          </a:p>
        </p:txBody>
      </p:sp>
      <p:sp>
        <p:nvSpPr>
          <p:cNvPr id="18" name="Rektangel 17"/>
          <p:cNvSpPr/>
          <p:nvPr/>
        </p:nvSpPr>
        <p:spPr>
          <a:xfrm>
            <a:off x="4777182" y="2662398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Hur mycket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096001" y="5297754"/>
            <a:ext cx="1138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0070C0"/>
                </a:solidFill>
              </a:rPr>
              <a:t>Objektet</a:t>
            </a:r>
          </a:p>
        </p:txBody>
      </p:sp>
      <p:sp>
        <p:nvSpPr>
          <p:cNvPr id="20" name="Rektangel 19"/>
          <p:cNvSpPr/>
          <p:nvPr/>
        </p:nvSpPr>
        <p:spPr>
          <a:xfrm>
            <a:off x="7701542" y="5301208"/>
            <a:ext cx="1247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FF6500"/>
                </a:solidFill>
              </a:rPr>
              <a:t>Var vi ser</a:t>
            </a:r>
          </a:p>
        </p:txBody>
      </p:sp>
      <p:sp>
        <p:nvSpPr>
          <p:cNvPr id="21" name="Rektangel 20"/>
          <p:cNvSpPr/>
          <p:nvPr/>
        </p:nvSpPr>
        <p:spPr>
          <a:xfrm>
            <a:off x="4367808" y="5301208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>
                <a:solidFill>
                  <a:srgbClr val="7030A0"/>
                </a:solidFill>
              </a:rPr>
              <a:t>Konsekvens</a:t>
            </a:r>
          </a:p>
        </p:txBody>
      </p:sp>
      <p:cxnSp>
        <p:nvCxnSpPr>
          <p:cNvPr id="22" name="Rak 21"/>
          <p:cNvCxnSpPr>
            <a:stCxn id="17" idx="2"/>
            <a:endCxn id="6" idx="0"/>
          </p:cNvCxnSpPr>
          <p:nvPr/>
        </p:nvCxnSpPr>
        <p:spPr bwMode="auto">
          <a:xfrm>
            <a:off x="3268790" y="3037022"/>
            <a:ext cx="5971950" cy="2555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Rak 23"/>
          <p:cNvCxnSpPr>
            <a:stCxn id="18" idx="2"/>
            <a:endCxn id="7" idx="0"/>
          </p:cNvCxnSpPr>
          <p:nvPr/>
        </p:nvCxnSpPr>
        <p:spPr bwMode="auto">
          <a:xfrm flipH="1">
            <a:off x="2458280" y="3062509"/>
            <a:ext cx="3058849" cy="687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Rak 26"/>
          <p:cNvCxnSpPr>
            <a:stCxn id="2" idx="7"/>
            <a:endCxn id="11" idx="2"/>
          </p:cNvCxnSpPr>
          <p:nvPr/>
        </p:nvCxnSpPr>
        <p:spPr bwMode="auto">
          <a:xfrm flipH="1" flipV="1">
            <a:off x="7702288" y="3037022"/>
            <a:ext cx="179438" cy="347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Rak 28"/>
          <p:cNvCxnSpPr>
            <a:stCxn id="8" idx="4"/>
            <a:endCxn id="19" idx="0"/>
          </p:cNvCxnSpPr>
          <p:nvPr/>
        </p:nvCxnSpPr>
        <p:spPr bwMode="auto">
          <a:xfrm>
            <a:off x="5160977" y="4217660"/>
            <a:ext cx="1504251" cy="1080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Rak 30"/>
          <p:cNvCxnSpPr>
            <a:stCxn id="9" idx="4"/>
          </p:cNvCxnSpPr>
          <p:nvPr/>
        </p:nvCxnSpPr>
        <p:spPr bwMode="auto">
          <a:xfrm flipH="1">
            <a:off x="8472266" y="4185084"/>
            <a:ext cx="374236" cy="11126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Rak 33"/>
          <p:cNvCxnSpPr>
            <a:stCxn id="13" idx="4"/>
            <a:endCxn id="21" idx="0"/>
          </p:cNvCxnSpPr>
          <p:nvPr/>
        </p:nvCxnSpPr>
        <p:spPr bwMode="auto">
          <a:xfrm>
            <a:off x="4805466" y="5009722"/>
            <a:ext cx="353585" cy="2914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 29"/>
          <p:cNvSpPr/>
          <p:nvPr/>
        </p:nvSpPr>
        <p:spPr bwMode="auto">
          <a:xfrm>
            <a:off x="1951284" y="4153146"/>
            <a:ext cx="3999009" cy="442396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44" name="Rak 43"/>
          <p:cNvCxnSpPr>
            <a:stCxn id="17" idx="2"/>
            <a:endCxn id="30" idx="0"/>
          </p:cNvCxnSpPr>
          <p:nvPr/>
        </p:nvCxnSpPr>
        <p:spPr bwMode="auto">
          <a:xfrm>
            <a:off x="3268790" y="3037022"/>
            <a:ext cx="681998" cy="1116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 51"/>
          <p:cNvSpPr/>
          <p:nvPr/>
        </p:nvSpPr>
        <p:spPr bwMode="auto">
          <a:xfrm>
            <a:off x="7718356" y="4188539"/>
            <a:ext cx="2275397" cy="411805"/>
          </a:xfrm>
          <a:prstGeom prst="ellipse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53" name="Rak 52"/>
          <p:cNvCxnSpPr>
            <a:stCxn id="52" idx="4"/>
            <a:endCxn id="21" idx="0"/>
          </p:cNvCxnSpPr>
          <p:nvPr/>
        </p:nvCxnSpPr>
        <p:spPr bwMode="auto">
          <a:xfrm flipH="1">
            <a:off x="5159050" y="4600344"/>
            <a:ext cx="3697004" cy="7008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ubrik 1"/>
          <p:cNvSpPr>
            <a:spLocks noGrp="1"/>
          </p:cNvSpPr>
          <p:nvPr>
            <p:ph type="title"/>
          </p:nvPr>
        </p:nvSpPr>
        <p:spPr>
          <a:xfrm>
            <a:off x="2135560" y="1052737"/>
            <a:ext cx="8229600" cy="780685"/>
          </a:xfrm>
        </p:spPr>
        <p:txBody>
          <a:bodyPr/>
          <a:lstStyle/>
          <a:p>
            <a:r>
              <a:rPr lang="sv-SE" sz="2400" dirty="0"/>
              <a:t>Hur vet jag att jag har beskrivit mitt problem korrekt? </a:t>
            </a:r>
            <a:br>
              <a:rPr lang="sv-SE" sz="2400" dirty="0"/>
            </a:b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40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3" grpId="0" animBg="1"/>
      <p:bldP spid="11" grpId="0"/>
      <p:bldP spid="17" grpId="0"/>
      <p:bldP spid="18" grpId="0"/>
      <p:bldP spid="19" grpId="0"/>
      <p:bldP spid="20" grpId="0"/>
      <p:bldP spid="21" grpId="0"/>
      <p:bldP spid="30" grpId="0" animBg="1"/>
      <p:bldP spid="52" grpId="0" animBg="1"/>
    </p:bldLst>
  </p:timing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541</Words>
  <Application>Microsoft Office PowerPoint</Application>
  <PresentationFormat>Bredbild</PresentationFormat>
  <Paragraphs>61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Region Skåne</vt:lpstr>
      <vt:lpstr>7 frågor</vt:lpstr>
      <vt:lpstr>Bakgrund</vt:lpstr>
      <vt:lpstr>”7 frågor” (eng. 5W2H)</vt:lpstr>
      <vt:lpstr>Problemformulering</vt:lpstr>
      <vt:lpstr>Hur vet jag att jag har beskrivit mitt problem korrekt?  </vt:lpstr>
      <vt:lpstr>Hur vet jag att jag har beskrivit mitt problem korrekt?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Varga Claudia</dc:creator>
  <cp:lastModifiedBy>Varga Claudia</cp:lastModifiedBy>
  <cp:revision>2</cp:revision>
  <dcterms:created xsi:type="dcterms:W3CDTF">2022-08-29T09:16:10Z</dcterms:created>
  <dcterms:modified xsi:type="dcterms:W3CDTF">2022-08-29T09:21:12Z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