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7"/>
  </p:sldMasterIdLst>
  <p:notesMasterIdLst>
    <p:notesMasterId r:id="rId13"/>
  </p:notesMasterIdLst>
  <p:sldIdLst>
    <p:sldId id="324" r:id="rId8"/>
    <p:sldId id="325" r:id="rId9"/>
    <p:sldId id="326" r:id="rId10"/>
    <p:sldId id="327" r:id="rId11"/>
    <p:sldId id="328" r:id="rId12"/>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orient="horz" pos="1200">
          <p15:clr>
            <a:srgbClr val="A4A3A4"/>
          </p15:clr>
        </p15:guide>
        <p15:guide id="3" orient="horz" pos="3504">
          <p15:clr>
            <a:srgbClr val="A4A3A4"/>
          </p15:clr>
        </p15:guide>
        <p15:guide id="4" pos="576">
          <p15:clr>
            <a:srgbClr val="A4A3A4"/>
          </p15:clr>
        </p15:guide>
        <p15:guide id="5" pos="6656">
          <p15:clr>
            <a:srgbClr val="A4A3A4"/>
          </p15:clr>
        </p15:guide>
        <p15:guide id="6" pos="3712">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75816" autoAdjust="0"/>
  </p:normalViewPr>
  <p:slideViewPr>
    <p:cSldViewPr showGuides="1">
      <p:cViewPr varScale="1">
        <p:scale>
          <a:sx n="76" d="100"/>
          <a:sy n="76" d="100"/>
        </p:scale>
        <p:origin x="126" y="228"/>
      </p:cViewPr>
      <p:guideLst>
        <p:guide orient="horz" pos="845"/>
        <p:guide orient="horz" pos="1200"/>
        <p:guide orient="horz" pos="3504"/>
        <p:guide pos="576"/>
        <p:guide pos="6656"/>
        <p:guide pos="3712"/>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a16="http://schemas.microsoft.com/office/drawing/2014/main" xmlns=""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a16="http://schemas.microsoft.com/office/drawing/2014/main" xmlns=""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xmlns=""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a16="http://schemas.microsoft.com/office/drawing/2014/main" xmlns=""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a16="http://schemas.microsoft.com/office/drawing/2014/main" xmlns=""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extLst>
      <p:ext uri="{BB962C8B-B14F-4D97-AF65-F5344CB8AC3E}">
        <p14:creationId xmlns:p14="http://schemas.microsoft.com/office/powerpoint/2010/main" val="1343774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3C44DE73-415D-426C-AF3A-C8461FA2AC15}" type="slidenum">
              <a:rPr lang="sv-SE" smtClean="0"/>
              <a:pPr>
                <a:defRPr/>
              </a:pPr>
              <a:t>1</a:t>
            </a:fld>
            <a:endParaRPr lang="sv-SE"/>
          </a:p>
        </p:txBody>
      </p:sp>
    </p:spTree>
    <p:extLst>
      <p:ext uri="{BB962C8B-B14F-4D97-AF65-F5344CB8AC3E}">
        <p14:creationId xmlns:p14="http://schemas.microsoft.com/office/powerpoint/2010/main" val="613857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4A17A2DA-293E-43E8-82BF-F4826BB6F9E9}" type="slidenum">
              <a:rPr lang="sv-SE" smtClean="0"/>
              <a:pPr>
                <a:defRPr/>
              </a:pPr>
              <a:t>2</a:t>
            </a:fld>
            <a:endParaRPr lang="sv-SE"/>
          </a:p>
        </p:txBody>
      </p:sp>
    </p:spTree>
    <p:extLst>
      <p:ext uri="{BB962C8B-B14F-4D97-AF65-F5344CB8AC3E}">
        <p14:creationId xmlns:p14="http://schemas.microsoft.com/office/powerpoint/2010/main" val="280258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4A17A2DA-293E-43E8-82BF-F4826BB6F9E9}" type="slidenum">
              <a:rPr lang="sv-SE" smtClean="0"/>
              <a:pPr>
                <a:defRPr/>
              </a:pPr>
              <a:t>3</a:t>
            </a:fld>
            <a:endParaRPr lang="sv-SE"/>
          </a:p>
        </p:txBody>
      </p:sp>
    </p:spTree>
    <p:extLst>
      <p:ext uri="{BB962C8B-B14F-4D97-AF65-F5344CB8AC3E}">
        <p14:creationId xmlns:p14="http://schemas.microsoft.com/office/powerpoint/2010/main" val="1299416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4A17A2DA-293E-43E8-82BF-F4826BB6F9E9}" type="slidenum">
              <a:rPr lang="sv-SE" smtClean="0"/>
              <a:pPr>
                <a:defRPr/>
              </a:pPr>
              <a:t>4</a:t>
            </a:fld>
            <a:endParaRPr lang="sv-SE"/>
          </a:p>
        </p:txBody>
      </p:sp>
    </p:spTree>
    <p:extLst>
      <p:ext uri="{BB962C8B-B14F-4D97-AF65-F5344CB8AC3E}">
        <p14:creationId xmlns:p14="http://schemas.microsoft.com/office/powerpoint/2010/main" val="107641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4A17A2DA-293E-43E8-82BF-F4826BB6F9E9}" type="slidenum">
              <a:rPr lang="sv-SE" smtClean="0"/>
              <a:pPr>
                <a:defRPr/>
              </a:pPr>
              <a:t>5</a:t>
            </a:fld>
            <a:endParaRPr lang="sv-SE"/>
          </a:p>
        </p:txBody>
      </p:sp>
    </p:spTree>
    <p:extLst>
      <p:ext uri="{BB962C8B-B14F-4D97-AF65-F5344CB8AC3E}">
        <p14:creationId xmlns:p14="http://schemas.microsoft.com/office/powerpoint/2010/main" val="98946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smtClean="0"/>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83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xmlns=""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smtClean="0"/>
              <a:t>Klicka på ikonen för att lägga till en bild</a:t>
            </a:r>
            <a:endParaRPr lang="sv-SE"/>
          </a:p>
        </p:txBody>
      </p:sp>
    </p:spTree>
    <p:extLst>
      <p:ext uri="{BB962C8B-B14F-4D97-AF65-F5344CB8AC3E}">
        <p14:creationId xmlns:p14="http://schemas.microsoft.com/office/powerpoint/2010/main" val="11480690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6539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xmlns=""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42465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xmlns=""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xmlns=""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88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72174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73884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smtClean="0"/>
              <a:t>Klicka här för att ändra 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xmlns=""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xmlns=""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7" r:id="rId4"/>
    <p:sldLayoutId id="2147483716"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15480" y="1342552"/>
            <a:ext cx="7772400" cy="1470025"/>
          </a:xfrm>
        </p:spPr>
        <p:txBody>
          <a:bodyPr/>
          <a:lstStyle/>
          <a:p>
            <a:r>
              <a:rPr lang="sv-SE" sz="3200" dirty="0"/>
              <a:t>Kontrollplan</a:t>
            </a:r>
            <a:br>
              <a:rPr lang="sv-SE" sz="3200" dirty="0"/>
            </a:br>
            <a:r>
              <a:rPr lang="sv-SE" sz="3200" dirty="0"/>
              <a:t/>
            </a:r>
            <a:br>
              <a:rPr lang="sv-SE" sz="3200" dirty="0"/>
            </a:br>
            <a:r>
              <a:rPr lang="sv-SE" sz="3200" dirty="0"/>
              <a:t/>
            </a:r>
            <a:br>
              <a:rPr lang="sv-SE" sz="3200" dirty="0"/>
            </a:br>
            <a:endParaRPr lang="sv-SE" sz="3200" dirty="0"/>
          </a:p>
        </p:txBody>
      </p:sp>
      <p:sp>
        <p:nvSpPr>
          <p:cNvPr id="5" name="textruta 4"/>
          <p:cNvSpPr txBox="1"/>
          <p:nvPr/>
        </p:nvSpPr>
        <p:spPr>
          <a:xfrm>
            <a:off x="2215481" y="3356992"/>
            <a:ext cx="5234125" cy="338554"/>
          </a:xfrm>
          <a:prstGeom prst="rect">
            <a:avLst/>
          </a:prstGeom>
          <a:noFill/>
        </p:spPr>
        <p:txBody>
          <a:bodyPr wrap="none" rtlCol="0">
            <a:spAutoFit/>
          </a:bodyPr>
          <a:lstStyle/>
          <a:p>
            <a:r>
              <a:rPr lang="sv-SE" sz="1600" i="1" dirty="0">
                <a:solidFill>
                  <a:srgbClr val="000000"/>
                </a:solidFill>
                <a:ea typeface="ヒラギノ角ゴ Pro W3"/>
              </a:rPr>
              <a:t>E</a:t>
            </a:r>
            <a:r>
              <a:rPr lang="sv-SE" sz="1600" i="1" dirty="0">
                <a:solidFill>
                  <a:srgbClr val="000000"/>
                </a:solidFill>
                <a:ea typeface="ヒラギノ角ゴ Pro W3"/>
              </a:rPr>
              <a:t>nheten för </a:t>
            </a:r>
            <a:r>
              <a:rPr lang="sv-SE" sz="1600" i="1" dirty="0" smtClean="0">
                <a:solidFill>
                  <a:srgbClr val="000000"/>
                </a:solidFill>
                <a:ea typeface="ヒラギノ角ゴ Pro W3"/>
              </a:rPr>
              <a:t>Kvalitetsutveckling och Produktionsstyrning</a:t>
            </a:r>
            <a:endParaRPr lang="sv-SE" sz="1600" i="1" dirty="0">
              <a:solidFill>
                <a:srgbClr val="000000"/>
              </a:solidFill>
              <a:ea typeface="ヒラギノ角ゴ Pro W3"/>
            </a:endParaRPr>
          </a:p>
        </p:txBody>
      </p:sp>
    </p:spTree>
    <p:extLst>
      <p:ext uri="{BB962C8B-B14F-4D97-AF65-F5344CB8AC3E}">
        <p14:creationId xmlns:p14="http://schemas.microsoft.com/office/powerpoint/2010/main" val="139252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90504" y="404665"/>
            <a:ext cx="8229600" cy="780685"/>
          </a:xfrm>
        </p:spPr>
        <p:txBody>
          <a:bodyPr/>
          <a:lstStyle/>
          <a:p>
            <a:r>
              <a:rPr lang="sv-SE" sz="2800" dirty="0"/>
              <a:t>Vad det är</a:t>
            </a:r>
            <a:br>
              <a:rPr lang="sv-SE" sz="2800" dirty="0"/>
            </a:br>
            <a:r>
              <a:rPr lang="sv-SE" sz="2800" dirty="0"/>
              <a:t/>
            </a:r>
            <a:br>
              <a:rPr lang="sv-SE" sz="2800" dirty="0"/>
            </a:br>
            <a:r>
              <a:rPr lang="sv-SE" sz="2800" dirty="0"/>
              <a:t/>
            </a:r>
            <a:br>
              <a:rPr lang="sv-SE" sz="2800" dirty="0"/>
            </a:br>
            <a:endParaRPr lang="sv-SE" sz="2800" dirty="0"/>
          </a:p>
        </p:txBody>
      </p:sp>
      <p:sp>
        <p:nvSpPr>
          <p:cNvPr id="3" name="Platshållare för innehåll 2"/>
          <p:cNvSpPr>
            <a:spLocks noGrp="1"/>
          </p:cNvSpPr>
          <p:nvPr>
            <p:ph idx="1"/>
          </p:nvPr>
        </p:nvSpPr>
        <p:spPr>
          <a:xfrm>
            <a:off x="2090504" y="2420888"/>
            <a:ext cx="7965256" cy="5328592"/>
          </a:xfrm>
        </p:spPr>
        <p:txBody>
          <a:bodyPr/>
          <a:lstStyle/>
          <a:p>
            <a:pPr marL="0" indent="0">
              <a:buNone/>
            </a:pPr>
            <a:r>
              <a:rPr lang="sv-SE" sz="2000" dirty="0"/>
              <a:t>Kontrollplanen är ett </a:t>
            </a:r>
            <a:r>
              <a:rPr lang="sv-SE" sz="2000" dirty="0"/>
              <a:t>verktyg, i formen av ett Excel-ark, som </a:t>
            </a:r>
            <a:r>
              <a:rPr lang="sv-SE" sz="2000" dirty="0"/>
              <a:t>beskriver hur man fortlöpande </a:t>
            </a:r>
            <a:r>
              <a:rPr lang="sv-SE" sz="2000" dirty="0"/>
              <a:t>skall:</a:t>
            </a:r>
          </a:p>
          <a:p>
            <a:pPr marL="0" indent="0">
              <a:buNone/>
            </a:pPr>
            <a:endParaRPr lang="sv-SE" sz="2000" dirty="0"/>
          </a:p>
          <a:p>
            <a:r>
              <a:rPr lang="sv-SE" sz="2000" dirty="0"/>
              <a:t>Följa </a:t>
            </a:r>
            <a:r>
              <a:rPr lang="sv-SE" sz="2000" dirty="0"/>
              <a:t>ett resultat (som inte kan styras) </a:t>
            </a:r>
            <a:r>
              <a:rPr lang="sv-SE" sz="2000" dirty="0"/>
              <a:t>	Jfr ”CTQ”</a:t>
            </a:r>
          </a:p>
          <a:p>
            <a:r>
              <a:rPr lang="sv-SE" sz="2000" dirty="0"/>
              <a:t>styra </a:t>
            </a:r>
            <a:r>
              <a:rPr lang="sv-SE" sz="2000" dirty="0"/>
              <a:t>de faktorer som påverkar resultat. </a:t>
            </a:r>
            <a:r>
              <a:rPr lang="sv-SE" sz="2000" dirty="0"/>
              <a:t>	Jfr ”CTP”</a:t>
            </a:r>
          </a:p>
          <a:p>
            <a:pPr marL="0" indent="0">
              <a:buNone/>
            </a:pPr>
            <a:endParaRPr lang="sv-SE" sz="2000" dirty="0"/>
          </a:p>
          <a:p>
            <a:pPr marL="0" indent="0">
              <a:buNone/>
            </a:pPr>
            <a:endParaRPr lang="sv-SE" sz="2000" dirty="0"/>
          </a:p>
          <a:p>
            <a:pPr marL="0" indent="0">
              <a:buNone/>
            </a:pPr>
            <a:r>
              <a:rPr lang="sv-SE" sz="2000" dirty="0"/>
              <a:t>Den </a:t>
            </a:r>
            <a:r>
              <a:rPr lang="sv-SE" sz="2000" dirty="0"/>
              <a:t>beskriver även ”reaktionsplanen” d.v.s. vad som skall ske vid avvikelse och vem som har ansvaret för denna handling. 	</a:t>
            </a:r>
          </a:p>
          <a:p>
            <a:endParaRPr lang="sv-SE" sz="2000" b="1" dirty="0"/>
          </a:p>
          <a:p>
            <a:pPr marL="0" indent="0">
              <a:buNone/>
            </a:pPr>
            <a:endParaRPr lang="sv-SE" sz="2000" dirty="0"/>
          </a:p>
        </p:txBody>
      </p:sp>
      <p:pic>
        <p:nvPicPr>
          <p:cNvPr id="4" name="Bildobjekt 3"/>
          <p:cNvPicPr>
            <a:picLocks noChangeAspect="1"/>
          </p:cNvPicPr>
          <p:nvPr/>
        </p:nvPicPr>
        <p:blipFill>
          <a:blip r:embed="rId3"/>
          <a:stretch>
            <a:fillRect/>
          </a:stretch>
        </p:blipFill>
        <p:spPr>
          <a:xfrm>
            <a:off x="4958772" y="404664"/>
            <a:ext cx="4593612" cy="1296144"/>
          </a:xfrm>
          <a:prstGeom prst="rect">
            <a:avLst/>
          </a:prstGeom>
        </p:spPr>
      </p:pic>
    </p:spTree>
    <p:extLst>
      <p:ext uri="{BB962C8B-B14F-4D97-AF65-F5344CB8AC3E}">
        <p14:creationId xmlns:p14="http://schemas.microsoft.com/office/powerpoint/2010/main" val="311516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90504" y="404665"/>
            <a:ext cx="8229600" cy="780685"/>
          </a:xfrm>
        </p:spPr>
        <p:txBody>
          <a:bodyPr/>
          <a:lstStyle/>
          <a:p>
            <a:r>
              <a:rPr lang="sv-SE" sz="2800" dirty="0"/>
              <a:t>Skäl att använda</a:t>
            </a:r>
            <a:br>
              <a:rPr lang="sv-SE" sz="2800" dirty="0"/>
            </a:br>
            <a:r>
              <a:rPr lang="sv-SE" sz="2800" dirty="0"/>
              <a:t/>
            </a:r>
            <a:br>
              <a:rPr lang="sv-SE" sz="2800" dirty="0"/>
            </a:br>
            <a:r>
              <a:rPr lang="sv-SE" sz="2800" dirty="0"/>
              <a:t/>
            </a:r>
            <a:br>
              <a:rPr lang="sv-SE" sz="2800" dirty="0"/>
            </a:br>
            <a:endParaRPr lang="sv-SE" sz="2800" dirty="0"/>
          </a:p>
        </p:txBody>
      </p:sp>
      <p:sp>
        <p:nvSpPr>
          <p:cNvPr id="3" name="Platshållare för innehåll 2"/>
          <p:cNvSpPr>
            <a:spLocks noGrp="1"/>
          </p:cNvSpPr>
          <p:nvPr>
            <p:ph idx="1"/>
          </p:nvPr>
        </p:nvSpPr>
        <p:spPr>
          <a:xfrm>
            <a:off x="2090504" y="2276872"/>
            <a:ext cx="7965256" cy="5328592"/>
          </a:xfrm>
        </p:spPr>
        <p:txBody>
          <a:bodyPr/>
          <a:lstStyle/>
          <a:p>
            <a:pPr marL="0" indent="0">
              <a:buNone/>
            </a:pPr>
            <a:r>
              <a:rPr lang="sv-SE" sz="2000" dirty="0"/>
              <a:t>Att tillse </a:t>
            </a:r>
            <a:r>
              <a:rPr lang="sv-SE" sz="2000" dirty="0"/>
              <a:t>att de faktorer som har betydelse för ett resultat inte kan avvika från det som anses </a:t>
            </a:r>
            <a:r>
              <a:rPr lang="sv-SE" sz="2000" dirty="0"/>
              <a:t>godkänt, </a:t>
            </a:r>
            <a:r>
              <a:rPr lang="sv-SE" sz="2000" dirty="0"/>
              <a:t>utan att någon eller något reagerar</a:t>
            </a:r>
            <a:r>
              <a:rPr lang="sv-SE" sz="2000" dirty="0"/>
              <a:t>.</a:t>
            </a:r>
          </a:p>
          <a:p>
            <a:pPr marL="0" indent="0">
              <a:buNone/>
            </a:pPr>
            <a:endParaRPr lang="sv-SE" sz="2000" dirty="0"/>
          </a:p>
          <a:p>
            <a:pPr marL="0" indent="0">
              <a:buNone/>
            </a:pPr>
            <a:r>
              <a:rPr lang="sv-SE" sz="2000" dirty="0"/>
              <a:t>Att ”styra” processen och därigenom undvika oönskade överraskningar</a:t>
            </a:r>
            <a:r>
              <a:rPr lang="sv-SE" sz="2000" dirty="0"/>
              <a:t>	</a:t>
            </a:r>
            <a:endParaRPr lang="sv-SE" sz="2000" dirty="0"/>
          </a:p>
          <a:p>
            <a:pPr marL="0" indent="0">
              <a:buNone/>
            </a:pPr>
            <a:endParaRPr lang="sv-SE" sz="2000" dirty="0"/>
          </a:p>
          <a:p>
            <a:pPr marL="0" indent="0">
              <a:buNone/>
            </a:pPr>
            <a:r>
              <a:rPr lang="sv-SE" sz="2000" dirty="0"/>
              <a:t>Blir på detta sätt en viktig del av kvalitetsledningen och metod att säkerställa att kundens behov blir tillgodosedda över tid</a:t>
            </a:r>
            <a:endParaRPr lang="sv-SE" sz="2000" dirty="0"/>
          </a:p>
          <a:p>
            <a:endParaRPr lang="sv-SE" sz="2000" b="1" dirty="0"/>
          </a:p>
          <a:p>
            <a:pPr marL="0" indent="0">
              <a:buNone/>
            </a:pPr>
            <a:endParaRPr lang="sv-SE" sz="2000" dirty="0"/>
          </a:p>
        </p:txBody>
      </p:sp>
      <p:pic>
        <p:nvPicPr>
          <p:cNvPr id="5" name="Bildobjekt 4"/>
          <p:cNvPicPr>
            <a:picLocks noChangeAspect="1"/>
          </p:cNvPicPr>
          <p:nvPr/>
        </p:nvPicPr>
        <p:blipFill>
          <a:blip r:embed="rId3"/>
          <a:stretch>
            <a:fillRect/>
          </a:stretch>
        </p:blipFill>
        <p:spPr>
          <a:xfrm>
            <a:off x="7032104" y="393261"/>
            <a:ext cx="1962100" cy="1584176"/>
          </a:xfrm>
          <a:prstGeom prst="rect">
            <a:avLst/>
          </a:prstGeom>
        </p:spPr>
      </p:pic>
    </p:spTree>
    <p:extLst>
      <p:ext uri="{BB962C8B-B14F-4D97-AF65-F5344CB8AC3E}">
        <p14:creationId xmlns:p14="http://schemas.microsoft.com/office/powerpoint/2010/main" val="81076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90504" y="404665"/>
            <a:ext cx="8229600" cy="780685"/>
          </a:xfrm>
        </p:spPr>
        <p:txBody>
          <a:bodyPr/>
          <a:lstStyle/>
          <a:p>
            <a:r>
              <a:rPr lang="sv-SE" sz="2800" dirty="0"/>
              <a:t>Hur den fungerar</a:t>
            </a:r>
            <a:br>
              <a:rPr lang="sv-SE" sz="2800" dirty="0"/>
            </a:br>
            <a:r>
              <a:rPr lang="sv-SE" sz="2800" dirty="0"/>
              <a:t/>
            </a:r>
            <a:br>
              <a:rPr lang="sv-SE" sz="2800" dirty="0"/>
            </a:br>
            <a:r>
              <a:rPr lang="sv-SE" sz="2800" dirty="0"/>
              <a:t/>
            </a:r>
            <a:br>
              <a:rPr lang="sv-SE" sz="2800" dirty="0"/>
            </a:br>
            <a:endParaRPr lang="sv-SE" sz="2800" dirty="0"/>
          </a:p>
        </p:txBody>
      </p:sp>
      <p:sp>
        <p:nvSpPr>
          <p:cNvPr id="5" name="Platshållare för innehåll 2"/>
          <p:cNvSpPr>
            <a:spLocks noGrp="1"/>
          </p:cNvSpPr>
          <p:nvPr>
            <p:ph idx="1"/>
          </p:nvPr>
        </p:nvSpPr>
        <p:spPr>
          <a:xfrm>
            <a:off x="2100798" y="1529408"/>
            <a:ext cx="7965256" cy="5328592"/>
          </a:xfrm>
        </p:spPr>
        <p:txBody>
          <a:bodyPr/>
          <a:lstStyle/>
          <a:p>
            <a:pPr marL="0" indent="0">
              <a:buNone/>
            </a:pPr>
            <a:r>
              <a:rPr lang="sv-SE" sz="1400" b="1" dirty="0"/>
              <a:t>Metodbeskrivning</a:t>
            </a:r>
            <a:endParaRPr lang="sv-SE" sz="1400" dirty="0"/>
          </a:p>
          <a:p>
            <a:r>
              <a:rPr lang="sv-SE" sz="1400" dirty="0"/>
              <a:t>Mallen skall omfatta allt som är väsentligt som beskrivning av det som är ett </a:t>
            </a:r>
            <a:r>
              <a:rPr lang="sv-SE" sz="1400" b="1" dirty="0"/>
              <a:t>Resultat</a:t>
            </a:r>
            <a:r>
              <a:rPr lang="sv-SE" sz="1400" dirty="0"/>
              <a:t> och därmed behöver följas (Jämför ”CTQ”, kritiskt för kvalitet) och samtliga </a:t>
            </a:r>
            <a:r>
              <a:rPr lang="sv-SE" sz="1400" b="1" dirty="0"/>
              <a:t>Påverkande</a:t>
            </a:r>
            <a:r>
              <a:rPr lang="sv-SE" sz="1400" dirty="0"/>
              <a:t> (på Resultatet) </a:t>
            </a:r>
            <a:r>
              <a:rPr lang="sv-SE" sz="1400" b="1" dirty="0"/>
              <a:t>faktorer </a:t>
            </a:r>
            <a:r>
              <a:rPr lang="sv-SE" sz="1400" dirty="0"/>
              <a:t>(Jämför ”CTP”, kritiskt för processen) som kan och bör styras för att Resultatet skall hålla sig inom önskade gränser. </a:t>
            </a:r>
          </a:p>
          <a:p>
            <a:r>
              <a:rPr lang="sv-SE" sz="1400" dirty="0"/>
              <a:t>Alla fält är inte tillämpliga i alla situationer. Det är däremot viktigt att tänka på vad metodens syfte är, om det som mäts är ett Resultat eller en Påverkande faktor, vad man skall reagera på och vad som skall göras om gränser överskrids. Man kan alltid förvänta sig ett visst mått av variation och det behöver inte innebära behov av åtgärd. Därför behöver man vara tydlig med vad som skall gälla för att analys och ev. åtgärd skall anses vara nödvändigt.</a:t>
            </a:r>
          </a:p>
          <a:p>
            <a:r>
              <a:rPr lang="sv-SE" sz="1400" dirty="0"/>
              <a:t>Fälten märkta ”Provuttag” används bara i de fall det är relevant att göra stickprov (eng. ”</a:t>
            </a:r>
            <a:r>
              <a:rPr lang="sv-SE" sz="1400" dirty="0" err="1"/>
              <a:t>sample</a:t>
            </a:r>
            <a:r>
              <a:rPr lang="sv-SE" sz="1400" dirty="0"/>
              <a:t>”). I fall när detta kan vara aktuellt behöver man säkerställa att provuttag och frekvens är tillräckligt som representation för samtliga utfall, d.v.s. att risken att missa något för att man inte ”mäter allt” är tillräckligt liten.  </a:t>
            </a:r>
          </a:p>
          <a:p>
            <a:r>
              <a:rPr lang="sv-SE" sz="1400" dirty="0"/>
              <a:t>Fältet ansvarig gäller den person eller funktion som förväntas agera vid avvikelse. Här behöver </a:t>
            </a:r>
            <a:r>
              <a:rPr lang="sv-SE" sz="1400" dirty="0"/>
              <a:t>man göra </a:t>
            </a:r>
            <a:r>
              <a:rPr lang="sv-SE" sz="1400" dirty="0"/>
              <a:t>ett avvägande: Står det ett namn måste man uppdatera kontrollplanen vid ev. personalförändring. Står det en funktion behöver man vara tydlig med vem som har huvudansvaret, så att det inte uppstår tveksamheter kring vem som förväntas agera. </a:t>
            </a:r>
          </a:p>
          <a:p>
            <a:pPr marL="0" indent="0">
              <a:buNone/>
            </a:pPr>
            <a:endParaRPr lang="sv-SE" sz="1400" dirty="0"/>
          </a:p>
          <a:p>
            <a:endParaRPr lang="sv-SE" sz="1400" b="1" dirty="0"/>
          </a:p>
          <a:p>
            <a:pPr marL="0" indent="0">
              <a:buNone/>
            </a:pPr>
            <a:endParaRPr lang="sv-SE" sz="1400" dirty="0"/>
          </a:p>
        </p:txBody>
      </p:sp>
    </p:spTree>
    <p:extLst>
      <p:ext uri="{BB962C8B-B14F-4D97-AF65-F5344CB8AC3E}">
        <p14:creationId xmlns:p14="http://schemas.microsoft.com/office/powerpoint/2010/main" val="212489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90504" y="404665"/>
            <a:ext cx="8229600" cy="780685"/>
          </a:xfrm>
        </p:spPr>
        <p:txBody>
          <a:bodyPr/>
          <a:lstStyle/>
          <a:p>
            <a:r>
              <a:rPr lang="sv-SE" sz="2800" dirty="0"/>
              <a:t>Hur den fungerar</a:t>
            </a:r>
            <a:br>
              <a:rPr lang="sv-SE" sz="2800" dirty="0"/>
            </a:br>
            <a:r>
              <a:rPr lang="sv-SE" sz="2800" dirty="0"/>
              <a:t/>
            </a:r>
            <a:br>
              <a:rPr lang="sv-SE" sz="2800" dirty="0"/>
            </a:br>
            <a:r>
              <a:rPr lang="sv-SE" sz="2800" dirty="0"/>
              <a:t/>
            </a:r>
            <a:br>
              <a:rPr lang="sv-SE" sz="2800" dirty="0"/>
            </a:br>
            <a:endParaRPr lang="sv-SE" sz="2800" dirty="0"/>
          </a:p>
        </p:txBody>
      </p:sp>
      <p:pic>
        <p:nvPicPr>
          <p:cNvPr id="6" name="Platshållare för innehåll 5"/>
          <p:cNvPicPr>
            <a:picLocks noGrp="1" noChangeAspect="1"/>
          </p:cNvPicPr>
          <p:nvPr>
            <p:ph idx="1"/>
          </p:nvPr>
        </p:nvPicPr>
        <p:blipFill>
          <a:blip r:embed="rId3"/>
          <a:stretch>
            <a:fillRect/>
          </a:stretch>
        </p:blipFill>
        <p:spPr>
          <a:xfrm>
            <a:off x="1775521" y="1628800"/>
            <a:ext cx="8715469" cy="2448272"/>
          </a:xfrm>
          <a:prstGeom prst="rect">
            <a:avLst/>
          </a:prstGeom>
        </p:spPr>
      </p:pic>
      <p:sp>
        <p:nvSpPr>
          <p:cNvPr id="7" name="Rektangel 6"/>
          <p:cNvSpPr/>
          <p:nvPr/>
        </p:nvSpPr>
        <p:spPr bwMode="auto">
          <a:xfrm>
            <a:off x="1775521" y="1628800"/>
            <a:ext cx="8715469" cy="360040"/>
          </a:xfrm>
          <a:prstGeom prst="rect">
            <a:avLst/>
          </a:prstGeom>
          <a:noFill/>
          <a:ln w="12700" cap="flat" cmpd="sng" algn="ctr">
            <a:solidFill>
              <a:srgbClr val="ED0025"/>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
        <p:nvSpPr>
          <p:cNvPr id="8" name="Rektangel 7"/>
          <p:cNvSpPr/>
          <p:nvPr/>
        </p:nvSpPr>
        <p:spPr bwMode="auto">
          <a:xfrm>
            <a:off x="1775521" y="1988840"/>
            <a:ext cx="8715469" cy="720080"/>
          </a:xfrm>
          <a:prstGeom prst="rect">
            <a:avLst/>
          </a:prstGeom>
          <a:noFill/>
          <a:ln w="12700" cap="flat" cmpd="sng" algn="ctr">
            <a:solidFill>
              <a:srgbClr val="ED0025"/>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
        <p:nvSpPr>
          <p:cNvPr id="9" name="Rektangel 8"/>
          <p:cNvSpPr/>
          <p:nvPr/>
        </p:nvSpPr>
        <p:spPr bwMode="auto">
          <a:xfrm>
            <a:off x="1775521" y="2708920"/>
            <a:ext cx="8715469" cy="576064"/>
          </a:xfrm>
          <a:prstGeom prst="rect">
            <a:avLst/>
          </a:prstGeom>
          <a:noFill/>
          <a:ln w="12700" cap="flat" cmpd="sng" algn="ctr">
            <a:solidFill>
              <a:srgbClr val="ED0025"/>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
        <p:nvSpPr>
          <p:cNvPr id="10" name="Rektangel 9"/>
          <p:cNvSpPr/>
          <p:nvPr/>
        </p:nvSpPr>
        <p:spPr bwMode="auto">
          <a:xfrm>
            <a:off x="1775521" y="3284984"/>
            <a:ext cx="8715469" cy="792088"/>
          </a:xfrm>
          <a:prstGeom prst="rect">
            <a:avLst/>
          </a:prstGeom>
          <a:noFill/>
          <a:ln w="12700" cap="flat" cmpd="sng" algn="ctr">
            <a:solidFill>
              <a:srgbClr val="ED0025"/>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cxnSp>
        <p:nvCxnSpPr>
          <p:cNvPr id="4" name="Rak pil 3"/>
          <p:cNvCxnSpPr/>
          <p:nvPr/>
        </p:nvCxnSpPr>
        <p:spPr bwMode="auto">
          <a:xfrm flipV="1">
            <a:off x="2927648" y="1988840"/>
            <a:ext cx="3168352" cy="2876980"/>
          </a:xfrm>
          <a:prstGeom prst="straightConnector1">
            <a:avLst/>
          </a:prstGeom>
          <a:solidFill>
            <a:schemeClr val="accent1"/>
          </a:solidFill>
          <a:ln w="9525" cap="flat" cmpd="sng" algn="ctr">
            <a:solidFill>
              <a:srgbClr val="ED0025"/>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Rak pil 10"/>
          <p:cNvCxnSpPr/>
          <p:nvPr/>
        </p:nvCxnSpPr>
        <p:spPr bwMode="auto">
          <a:xfrm flipV="1">
            <a:off x="2927648" y="2708920"/>
            <a:ext cx="3168352" cy="2516940"/>
          </a:xfrm>
          <a:prstGeom prst="straightConnector1">
            <a:avLst/>
          </a:prstGeom>
          <a:solidFill>
            <a:schemeClr val="accent1"/>
          </a:solidFill>
          <a:ln w="9525" cap="flat" cmpd="sng" algn="ctr">
            <a:solidFill>
              <a:srgbClr val="ED0025"/>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Rak pil 13"/>
          <p:cNvCxnSpPr>
            <a:stCxn id="22" idx="3"/>
            <a:endCxn id="9" idx="2"/>
          </p:cNvCxnSpPr>
          <p:nvPr/>
        </p:nvCxnSpPr>
        <p:spPr bwMode="auto">
          <a:xfrm flipV="1">
            <a:off x="2746763" y="3284984"/>
            <a:ext cx="3386492" cy="2336630"/>
          </a:xfrm>
          <a:prstGeom prst="straightConnector1">
            <a:avLst/>
          </a:prstGeom>
          <a:solidFill>
            <a:schemeClr val="accent1"/>
          </a:solidFill>
          <a:ln w="9525" cap="flat" cmpd="sng" algn="ctr">
            <a:solidFill>
              <a:srgbClr val="ED0025"/>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Rak pil 15"/>
          <p:cNvCxnSpPr>
            <a:endCxn id="10" idx="2"/>
          </p:cNvCxnSpPr>
          <p:nvPr/>
        </p:nvCxnSpPr>
        <p:spPr bwMode="auto">
          <a:xfrm flipV="1">
            <a:off x="3935761" y="4077072"/>
            <a:ext cx="2197495" cy="1964648"/>
          </a:xfrm>
          <a:prstGeom prst="straightConnector1">
            <a:avLst/>
          </a:prstGeom>
          <a:solidFill>
            <a:schemeClr val="accent1"/>
          </a:solidFill>
          <a:ln w="9525" cap="flat" cmpd="sng" algn="ctr">
            <a:solidFill>
              <a:srgbClr val="ED0025"/>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0" name="Rektangel 19"/>
          <p:cNvSpPr/>
          <p:nvPr/>
        </p:nvSpPr>
        <p:spPr>
          <a:xfrm>
            <a:off x="1715712" y="4646820"/>
            <a:ext cx="1236236" cy="369332"/>
          </a:xfrm>
          <a:prstGeom prst="rect">
            <a:avLst/>
          </a:prstGeom>
        </p:spPr>
        <p:txBody>
          <a:bodyPr wrap="none">
            <a:spAutoFit/>
          </a:bodyPr>
          <a:lstStyle/>
          <a:p>
            <a:r>
              <a:rPr lang="sv-SE" sz="1800" dirty="0">
                <a:solidFill>
                  <a:schemeClr val="accent2"/>
                </a:solidFill>
              </a:rPr>
              <a:t>Mallhuvud</a:t>
            </a:r>
            <a:endParaRPr lang="sv-SE" sz="1800" dirty="0">
              <a:solidFill>
                <a:schemeClr val="accent2"/>
              </a:solidFill>
            </a:endParaRPr>
          </a:p>
        </p:txBody>
      </p:sp>
      <p:sp>
        <p:nvSpPr>
          <p:cNvPr id="21" name="Rektangel 20"/>
          <p:cNvSpPr/>
          <p:nvPr/>
        </p:nvSpPr>
        <p:spPr>
          <a:xfrm>
            <a:off x="1715712" y="5041884"/>
            <a:ext cx="1159292" cy="369332"/>
          </a:xfrm>
          <a:prstGeom prst="rect">
            <a:avLst/>
          </a:prstGeom>
        </p:spPr>
        <p:txBody>
          <a:bodyPr wrap="none">
            <a:spAutoFit/>
          </a:bodyPr>
          <a:lstStyle/>
          <a:p>
            <a:r>
              <a:rPr lang="sv-SE" sz="1800" dirty="0">
                <a:solidFill>
                  <a:schemeClr val="accent2"/>
                </a:solidFill>
              </a:rPr>
              <a:t>Rubrikfält</a:t>
            </a:r>
            <a:endParaRPr lang="sv-SE" sz="1800" dirty="0">
              <a:solidFill>
                <a:schemeClr val="accent2"/>
              </a:solidFill>
            </a:endParaRPr>
          </a:p>
        </p:txBody>
      </p:sp>
      <p:sp>
        <p:nvSpPr>
          <p:cNvPr id="22" name="Rektangel 21"/>
          <p:cNvSpPr/>
          <p:nvPr/>
        </p:nvSpPr>
        <p:spPr>
          <a:xfrm>
            <a:off x="1715713" y="5436948"/>
            <a:ext cx="1031051" cy="369332"/>
          </a:xfrm>
          <a:prstGeom prst="rect">
            <a:avLst/>
          </a:prstGeom>
        </p:spPr>
        <p:txBody>
          <a:bodyPr wrap="none">
            <a:spAutoFit/>
          </a:bodyPr>
          <a:lstStyle/>
          <a:p>
            <a:r>
              <a:rPr lang="sv-SE" sz="1800" dirty="0">
                <a:solidFill>
                  <a:schemeClr val="accent2"/>
                </a:solidFill>
              </a:rPr>
              <a:t>Resultat</a:t>
            </a:r>
            <a:endParaRPr lang="sv-SE" sz="1800" dirty="0">
              <a:solidFill>
                <a:schemeClr val="accent2"/>
              </a:solidFill>
            </a:endParaRPr>
          </a:p>
        </p:txBody>
      </p:sp>
      <p:sp>
        <p:nvSpPr>
          <p:cNvPr id="23" name="Rektangel 22"/>
          <p:cNvSpPr/>
          <p:nvPr/>
        </p:nvSpPr>
        <p:spPr>
          <a:xfrm>
            <a:off x="1715712" y="5832012"/>
            <a:ext cx="2326278" cy="369332"/>
          </a:xfrm>
          <a:prstGeom prst="rect">
            <a:avLst/>
          </a:prstGeom>
        </p:spPr>
        <p:txBody>
          <a:bodyPr wrap="none">
            <a:spAutoFit/>
          </a:bodyPr>
          <a:lstStyle/>
          <a:p>
            <a:r>
              <a:rPr lang="sv-SE" sz="1800" dirty="0">
                <a:solidFill>
                  <a:schemeClr val="accent2"/>
                </a:solidFill>
              </a:rPr>
              <a:t>Påverkande faktorer</a:t>
            </a:r>
            <a:endParaRPr lang="sv-SE" sz="1800" dirty="0">
              <a:solidFill>
                <a:schemeClr val="accent2"/>
              </a:solidFill>
            </a:endParaRPr>
          </a:p>
        </p:txBody>
      </p:sp>
      <p:sp>
        <p:nvSpPr>
          <p:cNvPr id="3" name="Rektangel 2"/>
          <p:cNvSpPr/>
          <p:nvPr/>
        </p:nvSpPr>
        <p:spPr>
          <a:xfrm>
            <a:off x="2090504" y="951112"/>
            <a:ext cx="2871940" cy="461665"/>
          </a:xfrm>
          <a:prstGeom prst="rect">
            <a:avLst/>
          </a:prstGeom>
        </p:spPr>
        <p:txBody>
          <a:bodyPr wrap="none">
            <a:spAutoFit/>
          </a:bodyPr>
          <a:lstStyle/>
          <a:p>
            <a:r>
              <a:rPr lang="sv-SE" dirty="0"/>
              <a:t>Obs! Animerad bild!</a:t>
            </a:r>
            <a:endParaRPr lang="sv-SE" dirty="0"/>
          </a:p>
        </p:txBody>
      </p:sp>
    </p:spTree>
    <p:extLst>
      <p:ext uri="{BB962C8B-B14F-4D97-AF65-F5344CB8AC3E}">
        <p14:creationId xmlns:p14="http://schemas.microsoft.com/office/powerpoint/2010/main" val="342304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0" grpId="0"/>
      <p:bldP spid="21" grpId="0"/>
      <p:bldP spid="22" grpId="0"/>
      <p:bldP spid="23" grpId="0"/>
    </p:bldLst>
  </p:timing>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1010.pptm" id="{F1B70145-B668-4368-9F41-4A4A9620C66A}" vid="{3CC66F24-8697-41FD-8112-D3431638CB9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649d846f-5990-441a-b7ea-c87757b39728" ContentTypeId="0x0101000728167CD9C94899925BA69C4AF6743E1122"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customXsn xmlns="http://schemas.microsoft.com/office/2006/metadata/customXsn">
  <xsnLocation/>
  <cached>True</cached>
  <openByDefault>True</openByDefault>
  <xsnScope/>
</customXsn>
</file>

<file path=customXml/item5.xml><?xml version="1.0" encoding="utf-8"?>
<p:properties xmlns:p="http://schemas.microsoft.com/office/2006/metadata/properties" xmlns:xsi="http://www.w3.org/2001/XMLSchema-instance" xmlns:pc="http://schemas.microsoft.com/office/infopath/2007/PartnerControls">
  <documentManagement>
    <Gallertillochmed xmlns="http://schemas.microsoft.com/sharepoint/v3" xsi:nil="true"/>
    <Gallerfran xmlns="http://schemas.microsoft.com/sharepoint/v3">2019-09-08T22:00:00+00:00</Gallerfran>
    <Publiceringsdatum xmlns="http://schemas.microsoft.com/sharepoint/v3">2019-09-08T22:00:00+00:00</Publiceringsdatum>
    <h2c9d7dd9eeb4da4ac62aed9bea1dce9 xmlns="http://schemas.microsoft.com/sharepoint/v3">
      <Terms xmlns="http://schemas.microsoft.com/office/infopath/2007/PartnerControls">
        <TermInfo xmlns="http://schemas.microsoft.com/office/infopath/2007/PartnerControls">
          <TermName xmlns="http://schemas.microsoft.com/office/infopath/2007/PartnerControls">Informationsmaterial</TermName>
          <TermId xmlns="http://schemas.microsoft.com/office/infopath/2007/PartnerControls">6564bb37-7519-47b5-a28d-bbe0dd5c58f7</TermId>
        </TermInfo>
      </Terms>
    </h2c9d7dd9eeb4da4ac62aed9bea1dce9>
    <bafcb4227c9043da9566b5ef78ddcc95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afcb4227c9043da9566b5ef78ddcc95>
    <b01f2f3f268b4d69803358402dbab91a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01f2f3f268b4d69803358402dbab91a>
    <Sakerhetsklass xmlns="http://schemas.microsoft.com/sharepoint/v3">Alla</Sakerhetsklass>
    <Dokumentforfattare xmlns="http://schemas.microsoft.com/sharepoint/v3">
      <UserInfo>
        <DisplayName>Renntun Måns</DisplayName>
        <AccountId>26309</AccountId>
        <AccountType/>
      </UserInfo>
    </Dokumentforfattare>
    <Valdinnehallstyp xmlns="http://schemas.microsoft.com/sharepoint/v3">Informationmaterial</Valdinnehallstyp>
    <Externforfattare xmlns="http://schemas.microsoft.com/sharepoint/v3" xsi:nil="true"/>
    <Gallerforunderavdelningar xmlns="http://schemas.microsoft.com/sharepoint/v3">false</Gallerforunderavdelningar>
    <TaxCatchAll xmlns="08943ba7-0447-4cf0-b908-5d03d029f642">
      <Value>2458</Value>
      <Value>3319</Value>
    </TaxCatchAll>
    <Paminnelse xmlns="http://schemas.microsoft.com/sharepoint/v3">false</Paminnelse>
    <Aktuellversion xmlns="http://schemas.microsoft.com/sharepoint/v3">2</Aktuellversion>
    <Dokumentgodkannare xmlns="http://schemas.microsoft.com/sharepoint/v3" xsi:nil="true"/>
    <Comment xmlns="http://schemas.microsoft.com/sharepoint/v3" xsi:nil="true"/>
    <_dlc_DocId xmlns="a23a2f6b-7e21-49b1-b33f-300315b17fc7">RS03-00000061058</_dlc_DocId>
    <_dlc_DocIdUrl xmlns="a23a2f6b-7e21-49b1-b33f-300315b17fc7">
      <Url>http://dokumentportal.i.skane.se/_layouts/15/DocIdRedir.aspx?ID=RS03-00000061058</Url>
      <Description>RS03-00000061058</Description>
    </_dlc_DocIdUrl>
    <Dokumentslag xmlns="http://schemas.microsoft.com/sharepoint/v3">Informerande</Dokumentslag>
    <_dlc_DocIdPersistId xmlns="a23a2f6b-7e21-49b1-b33f-300315b17fc7">false</_dlc_DocIdPersistId>
  </documentManagement>
</p:properties>
</file>

<file path=customXml/item6.xml><?xml version="1.0" encoding="utf-8"?>
<ct:contentTypeSchema xmlns:ct="http://schemas.microsoft.com/office/2006/metadata/contentType" xmlns:ma="http://schemas.microsoft.com/office/2006/metadata/properties/metaAttributes" ct:_="" ma:_="" ma:contentTypeName="Informationmaterial" ma:contentTypeID="0x0101000728167CD9C94899925BA69C4AF6743E1122008026F9AFC070934998CB400726493303" ma:contentTypeVersion="36" ma:contentTypeDescription="Informerande" ma:contentTypeScope="" ma:versionID="ab375e550482c836316d78e03e30c9a2">
  <xsd:schema xmlns:xsd="http://www.w3.org/2001/XMLSchema" xmlns:xs="http://www.w3.org/2001/XMLSchema" xmlns:p="http://schemas.microsoft.com/office/2006/metadata/properties" xmlns:ns1="http://schemas.microsoft.com/sharepoint/v3" xmlns:ns2="08943ba7-0447-4cf0-b908-5d03d029f642" xmlns:ns3="a23a2f6b-7e21-49b1-b33f-300315b17fc7" targetNamespace="http://schemas.microsoft.com/office/2006/metadata/properties" ma:root="true" ma:fieldsID="aca124cdff214a2bac00a0c6d282a342" ns1:_="" ns2:_="" ns3:_="">
    <xsd:import namespace="http://schemas.microsoft.com/sharepoint/v3"/>
    <xsd:import namespace="08943ba7-0447-4cf0-b908-5d03d029f642"/>
    <xsd:import namespace="a23a2f6b-7e21-49b1-b33f-300315b17fc7"/>
    <xsd:element name="properties">
      <xsd:complexType>
        <xsd:sequence>
          <xsd:element name="documentManagement">
            <xsd:complexType>
              <xsd:all>
                <xsd:element ref="ns1:Dokumentforfattare"/>
                <xsd:element ref="ns2:TaxCatchAll" minOccurs="0"/>
                <xsd:element ref="ns2:TaxCatchAllLabel" minOccurs="0"/>
                <xsd:element ref="ns1:Externforfattare" minOccurs="0"/>
                <xsd:element ref="ns1:Gallerfran"/>
                <xsd:element ref="ns1:Gallertillochmed" minOccurs="0"/>
                <xsd:element ref="ns1:Paminnelse" minOccurs="0"/>
                <xsd:element ref="ns1:Publiceringsdatum"/>
                <xsd:element ref="ns1:bafcb4227c9043da9566b5ef78ddcc95" minOccurs="0"/>
                <xsd:element ref="ns1:Aktuellversion" minOccurs="0"/>
                <xsd:element ref="ns1:Valdinnehallstyp" minOccurs="0"/>
                <xsd:element ref="ns1:h2c9d7dd9eeb4da4ac62aed9bea1dce9" minOccurs="0"/>
                <xsd:element ref="ns1:b01f2f3f268b4d69803358402dbab91a" minOccurs="0"/>
                <xsd:element ref="ns1:Gallerforunderavdelningar" minOccurs="0"/>
                <xsd:element ref="ns1:Dokumentgodkannare" minOccurs="0"/>
                <xsd:element ref="ns1:Dokumentslag" minOccurs="0"/>
                <xsd:element ref="ns1:Sakerhetsklass"/>
                <xsd:element ref="ns1:Comment"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forfattare" ma:index="8" ma:displayName="Författare" ma:list="UserInfo" ma:internalName="Dokumentforfattare"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Externforfattare" ma:index="11" nillable="true" ma:displayName="Extern författare" ma:internalName="Externforfattare">
      <xsd:simpleType>
        <xsd:restriction base="dms:Text"/>
      </xsd:simpleType>
    </xsd:element>
    <xsd:element name="Gallerfran" ma:index="12" ma:displayName="Gäller från" ma:format="DateOnly" ma:internalName="Gallerfran">
      <xsd:simpleType>
        <xsd:restriction base="dms:DateTime"/>
      </xsd:simpleType>
    </xsd:element>
    <xsd:element name="Gallertillochmed" ma:index="13" nillable="true" ma:displayName="Gäller till och med" ma:format="DateOnly" ma:internalName="Gallertillochmed">
      <xsd:simpleType>
        <xsd:restriction base="dms:DateTime"/>
      </xsd:simpleType>
    </xsd:element>
    <xsd:element name="Paminnelse" ma:index="14" nillable="true" ma:displayName="Påminnelse" ma:internalName="Paminnelse">
      <xsd:simpleType>
        <xsd:restriction base="dms:Boolean"/>
      </xsd:simpleType>
    </xsd:element>
    <xsd:element name="Publiceringsdatum" ma:index="15" ma:displayName="Publiceringsdatum" ma:format="DateOnly" ma:internalName="Publiceringsdatum">
      <xsd:simpleType>
        <xsd:restriction base="dms:DateTime"/>
      </xsd:simpleType>
    </xsd:element>
    <xsd:element name="bafcb4227c9043da9566b5ef78ddcc95" ma:index="16" ma:taxonomy="true" ma:internalName="bafcb4227c9043da9566b5ef78ddcc95" ma:taxonomyFieldName="Dokumentagandeenhet" ma:displayName="Dokumentägande enhet" ma:indexed="true" ma:default="" ma:fieldId="{bafcb422-7c90-43da-9566-b5ef78ddcc95}"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Aktuellversion" ma:index="18" nillable="true" ma:displayName="Aktuell version" ma:hidden="true" ma:internalName="Aktuellversion">
      <xsd:simpleType>
        <xsd:restriction base="dms:Text"/>
      </xsd:simpleType>
    </xsd:element>
    <xsd:element name="Valdinnehallstyp" ma:index="19" nillable="true" ma:displayName="Vald innehållstyp" ma:hidden="true" ma:internalName="Valdinnehallstyp">
      <xsd:simpleType>
        <xsd:restriction base="dms:Text"/>
      </xsd:simpleType>
    </xsd:element>
    <xsd:element name="h2c9d7dd9eeb4da4ac62aed9bea1dce9" ma:index="20" ma:taxonomy="true" ma:internalName="h2c9d7dd9eeb4da4ac62aed9bea1dce9" ma:taxonomyFieldName="Taggning" ma:displayName="Ämnesområde" ma:readOnly="false" ma:default="" ma:fieldId="{12c9d7dd-9eeb-4da4-ac62-aed9bea1dce9}" ma:taxonomyMulti="true" ma:sspId="649d846f-5990-441a-b7ea-c87757b39728" ma:termSetId="c51e19ca-d4c2-4121-81f2-291317faa78f" ma:anchorId="00000000-0000-0000-0000-000000000000" ma:open="false" ma:isKeyword="false">
      <xsd:complexType>
        <xsd:sequence>
          <xsd:element ref="pc:Terms" minOccurs="0" maxOccurs="1"/>
        </xsd:sequence>
      </xsd:complexType>
    </xsd:element>
    <xsd:element name="b01f2f3f268b4d69803358402dbab91a" ma:index="22" ma:taxonomy="true" ma:internalName="b01f2f3f268b4d69803358402dbab91a" ma:taxonomyFieldName="Gallerfor" ma:displayName="Gäller för" ma:default="" ma:fieldId="{b01f2f3f-268b-4d69-8033-58402dbab91a}" ma:taxonomyMulti="true"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Gallerforunderavdelningar" ma:index="24" nillable="true" ma:displayName="Gäller för underavdelningar" ma:internalName="Gallerforunderavdelningar">
      <xsd:simpleType>
        <xsd:restriction base="dms:Boolean"/>
      </xsd:simpleType>
    </xsd:element>
    <xsd:element name="Dokumentgodkannare" ma:index="25" nillable="true" ma:displayName="Faktaägare" ma:hidden="true" ma:internalName="Dokumentgodkannare" ma:readOnly="false">
      <xsd:simpleType>
        <xsd:restriction base="dms:Text"/>
      </xsd:simpleType>
    </xsd:element>
    <xsd:element name="Dokumentslag" ma:index="26" nillable="true" ma:displayName="Dokumentslag" ma:internalName="Dokumentslag" ma:readOnly="true">
      <xsd:simpleType>
        <xsd:restriction base="dms:Text"/>
      </xsd:simpleType>
    </xsd:element>
    <xsd:element name="Sakerhetsklass" ma:index="27" ma:displayName="Säkerhetsklass" ma:internalName="Sakerhetsklass" ma:readOnly="false">
      <xsd:simpleType>
        <xsd:restriction base="dms:Choice">
          <xsd:enumeration value="Alla internt"/>
          <xsd:enumeration value="Alla"/>
        </xsd:restriction>
      </xsd:simpleType>
    </xsd:element>
    <xsd:element name="Comment" ma:index="28" nillable="true" ma:displayName="Beskrivning" ma:internalName="Comm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943ba7-0447-4cf0-b908-5d03d029f642"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cfea753-fe51-4d63-bfa0-6d9695f106c0}" ma:internalName="TaxCatchAll" ma:showField="CatchAllData" ma:web="813faf41-6702-4fce-8689-e91bbb568e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cfea753-fe51-4d63-bfa0-6d9695f106c0}" ma:internalName="TaxCatchAllLabel" ma:readOnly="true" ma:showField="CatchAllDataLabel" ma:web="813faf41-6702-4fce-8689-e91bbb568e3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3a2f6b-7e21-49b1-b33f-300315b17fc7" elementFormDefault="qualified">
    <xsd:import namespace="http://schemas.microsoft.com/office/2006/documentManagement/types"/>
    <xsd:import namespace="http://schemas.microsoft.com/office/infopath/2007/PartnerControls"/>
    <xsd:element name="_dlc_DocId" ma:index="29" nillable="true" ma:displayName="Dokument-ID-värde" ma:description="Värdet för dokument-ID som tilldelats till det här objektet." ma:internalName="_dlc_DocId" ma:readOnly="true">
      <xsd:simpleType>
        <xsd:restriction base="dms:Text"/>
      </xsd:simpleType>
    </xsd:element>
    <xsd:element name="_dlc_DocIdUrl" ma:index="3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B5E20E-C2FC-4793-95DB-3383A48427AF}">
  <ds:schemaRefs>
    <ds:schemaRef ds:uri="Microsoft.SharePoint.Taxonomy.ContentTypeSync"/>
  </ds:schemaRefs>
</ds:datastoreItem>
</file>

<file path=customXml/itemProps2.xml><?xml version="1.0" encoding="utf-8"?>
<ds:datastoreItem xmlns:ds="http://schemas.openxmlformats.org/officeDocument/2006/customXml" ds:itemID="{B8216C18-20C1-49E5-B4F8-22E0787368DE}">
  <ds:schemaRefs>
    <ds:schemaRef ds:uri="http://schemas.microsoft.com/sharepoint/v3/contenttype/forms"/>
  </ds:schemaRefs>
</ds:datastoreItem>
</file>

<file path=customXml/itemProps3.xml><?xml version="1.0" encoding="utf-8"?>
<ds:datastoreItem xmlns:ds="http://schemas.openxmlformats.org/officeDocument/2006/customXml" ds:itemID="{1FF541F4-0B41-43BA-8AC8-8CC77B8FB659}">
  <ds:schemaRefs>
    <ds:schemaRef ds:uri="http://schemas.microsoft.com/sharepoint/events"/>
  </ds:schemaRefs>
</ds:datastoreItem>
</file>

<file path=customXml/itemProps4.xml><?xml version="1.0" encoding="utf-8"?>
<ds:datastoreItem xmlns:ds="http://schemas.openxmlformats.org/officeDocument/2006/customXml" ds:itemID="{94E4E136-265A-4286-A709-C44411EEEF4D}">
  <ds:schemaRefs>
    <ds:schemaRef ds:uri="http://schemas.microsoft.com/office/2006/metadata/customXsn"/>
  </ds:schemaRefs>
</ds:datastoreItem>
</file>

<file path=customXml/itemProps5.xml><?xml version="1.0" encoding="utf-8"?>
<ds:datastoreItem xmlns:ds="http://schemas.openxmlformats.org/officeDocument/2006/customXml" ds:itemID="{1780AD26-2BBA-4F8D-A846-D24DA55A8258}">
  <ds:schemaRefs>
    <ds:schemaRef ds:uri="a23a2f6b-7e21-49b1-b33f-300315b17fc7"/>
    <ds:schemaRef ds:uri="http://schemas.microsoft.com/sharepoint/v3"/>
    <ds:schemaRef ds:uri="http://purl.org/dc/term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08943ba7-0447-4cf0-b908-5d03d029f642"/>
    <ds:schemaRef ds:uri="http://schemas.microsoft.com/office/2006/metadata/properties"/>
    <ds:schemaRef ds:uri="http://www.w3.org/XML/1998/namespace"/>
  </ds:schemaRefs>
</ds:datastoreItem>
</file>

<file path=customXml/itemProps6.xml><?xml version="1.0" encoding="utf-8"?>
<ds:datastoreItem xmlns:ds="http://schemas.openxmlformats.org/officeDocument/2006/customXml" ds:itemID="{9FC6909F-20A3-49AB-BCBB-E2790598DB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943ba7-0447-4cf0-b908-5d03d029f642"/>
    <ds:schemaRef ds:uri="a23a2f6b-7e21-49b1-b33f-300315b17f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rs-powerpointmall-kom-191010</Template>
  <TotalTime>49</TotalTime>
  <Words>368</Words>
  <Application>Microsoft Office PowerPoint</Application>
  <PresentationFormat>Bredbild</PresentationFormat>
  <Paragraphs>34</Paragraphs>
  <Slides>5</Slides>
  <Notes>5</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5</vt:i4>
      </vt:variant>
    </vt:vector>
  </HeadingPairs>
  <TitlesOfParts>
    <vt:vector size="8" baseType="lpstr">
      <vt:lpstr>Arial</vt:lpstr>
      <vt:lpstr>ヒラギノ角ゴ Pro W3</vt:lpstr>
      <vt:lpstr>Region Skåne</vt:lpstr>
      <vt:lpstr>Kontrollplan   </vt:lpstr>
      <vt:lpstr>Vad det är   </vt:lpstr>
      <vt:lpstr>Skäl att använda   </vt:lpstr>
      <vt:lpstr>Hur den fungerar   </vt:lpstr>
      <vt:lpstr>Hur den fungerar   </vt:lpstr>
    </vt:vector>
  </TitlesOfParts>
  <Company>Region Skåne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Kontrollplan   </dc:title>
  <dc:creator>Varga Claudia</dc:creator>
  <cp:lastModifiedBy>Varga Claudia</cp:lastModifiedBy>
  <cp:revision>1</cp:revision>
  <dcterms:created xsi:type="dcterms:W3CDTF">2020-02-06T13:30:20Z</dcterms:created>
  <dcterms:modified xsi:type="dcterms:W3CDTF">2020-02-06T14:20:02Z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0x0101000728167CD9C94899925BA69C4AF6743E1122008026F9AFC070934998CB400726493303</vt:lpwstr>
  </property>
  <property fmtid="{D5CDD505-2E9C-101B-9397-08002B2CF9AE}" pid="3" name="_dlc_DocIdItemGuid">
    <vt:lpwstr>e8256c0d-aa63-434b-862d-d7f284d4d4e1</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6105800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