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8"/>
  </p:notesMasterIdLst>
  <p:sldIdLst>
    <p:sldId id="267" r:id="rId8"/>
    <p:sldId id="270" r:id="rId9"/>
    <p:sldId id="268" r:id="rId10"/>
    <p:sldId id="269" r:id="rId11"/>
    <p:sldId id="256" r:id="rId12"/>
    <p:sldId id="261" r:id="rId13"/>
    <p:sldId id="265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51" d="100"/>
          <a:sy n="51" d="100"/>
        </p:scale>
        <p:origin x="68" y="352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53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E81B6C-57E3-A940-92C3-110294C5356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58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9C49-D760-474E-BBC2-17BF6C76932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C433-61F2-408F-B183-8212CC6B7C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843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52650" y="144585"/>
            <a:ext cx="7886700" cy="1325563"/>
          </a:xfrm>
        </p:spPr>
        <p:txBody>
          <a:bodyPr/>
          <a:lstStyle/>
          <a:p>
            <a:r>
              <a:rPr lang="sv-SE" dirty="0"/>
              <a:t>A3 i posterformat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52650" y="1297804"/>
            <a:ext cx="7886700" cy="4879159"/>
          </a:xfrm>
        </p:spPr>
        <p:txBody>
          <a:bodyPr>
            <a:normAutofit/>
          </a:bodyPr>
          <a:lstStyle/>
          <a:p>
            <a:r>
              <a:rPr lang="sv-SE" sz="2000" dirty="0"/>
              <a:t>Detta är en mall där varje ruta i A3:an skrivs ut i A3-format. Resultatet blir en stor poster. Har du ingen skrivare med A3 så skriv ut med A4, det blir en lite mindre poster bara.</a:t>
            </a:r>
          </a:p>
          <a:p>
            <a:r>
              <a:rPr lang="sv-SE" sz="2000" dirty="0"/>
              <a:t>Gör så här:</a:t>
            </a:r>
          </a:p>
          <a:p>
            <a:pPr lvl="1"/>
            <a:r>
              <a:rPr lang="sv-SE" sz="1714" dirty="0"/>
              <a:t>Alt 1: Skriv ut s5-10 och för över information från din A3 manuellt. Använd det större formatet till att klistra in tabeller, fiskbensdiagram, foton etc. Skriva och rita för hand går också utmärkt.</a:t>
            </a:r>
          </a:p>
          <a:p>
            <a:pPr lvl="1"/>
            <a:r>
              <a:rPr lang="sv-SE" sz="1714" dirty="0"/>
              <a:t>Alt 2: För först in information på powerpointsidorna innan du skriver ut. Även här använd det större formatet till att klistra in tabeller, diagram etc.</a:t>
            </a:r>
          </a:p>
          <a:p>
            <a:pPr lvl="1"/>
            <a:r>
              <a:rPr lang="sv-SE" sz="1714" dirty="0"/>
              <a:t>Tejpa ihop så här </a:t>
            </a:r>
            <a:br>
              <a:rPr lang="sv-SE" sz="1714" dirty="0"/>
            </a:br>
            <a:r>
              <a:rPr lang="sv-SE" sz="1714" dirty="0"/>
              <a:t>(direkt eller på plats):</a:t>
            </a:r>
          </a:p>
          <a:p>
            <a:pPr lvl="1"/>
            <a:endParaRPr lang="sv-SE" sz="1714" dirty="0"/>
          </a:p>
          <a:p>
            <a:endParaRPr lang="sv-SE" sz="2114" dirty="0"/>
          </a:p>
        </p:txBody>
      </p:sp>
      <p:pic>
        <p:nvPicPr>
          <p:cNvPr id="33" name="Bildobjekt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124" y="4054576"/>
            <a:ext cx="3410616" cy="254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8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0"/>
          <p:cNvGraphicFramePr>
            <a:graphicFrameLocks noGrp="1"/>
          </p:cNvGraphicFramePr>
          <p:nvPr/>
        </p:nvGraphicFramePr>
        <p:xfrm>
          <a:off x="1771653" y="404446"/>
          <a:ext cx="8636000" cy="2942872"/>
        </p:xfrm>
        <a:graphic>
          <a:graphicData uri="http://schemas.openxmlformats.org/drawingml/2006/table">
            <a:tbl>
              <a:tblPr/>
              <a:tblGrid>
                <a:gridCol w="86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79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08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Group 65"/>
          <p:cNvGraphicFramePr>
            <a:graphicFrameLocks noGrp="1"/>
          </p:cNvGraphicFramePr>
          <p:nvPr/>
        </p:nvGraphicFramePr>
        <p:xfrm>
          <a:off x="1771650" y="3498852"/>
          <a:ext cx="8636002" cy="2569288"/>
        </p:xfrm>
        <a:graphic>
          <a:graphicData uri="http://schemas.openxmlformats.org/drawingml/2006/table">
            <a:tbl>
              <a:tblPr/>
              <a:tblGrid>
                <a:gridCol w="8636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71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757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78"/>
          <p:cNvSpPr txBox="1">
            <a:spLocks noChangeArrowheads="1"/>
          </p:cNvSpPr>
          <p:nvPr/>
        </p:nvSpPr>
        <p:spPr bwMode="auto">
          <a:xfrm>
            <a:off x="1771651" y="6346217"/>
            <a:ext cx="6850030" cy="2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1477" b="1" dirty="0">
                <a:latin typeface="Arial Narrow" panose="020B0606020202030204" pitchFamily="34" charset="0"/>
              </a:rPr>
              <a:t>Godkänd av:</a:t>
            </a:r>
            <a:endParaRPr lang="sv-SE" altLang="sv-SE" sz="1477" dirty="0">
              <a:latin typeface="Arial Narrow" panose="020B0606020202030204" pitchFamily="34" charset="0"/>
            </a:endParaRPr>
          </a:p>
        </p:txBody>
      </p:sp>
      <p:sp>
        <p:nvSpPr>
          <p:cNvPr id="5" name="Text Box 79"/>
          <p:cNvSpPr txBox="1">
            <a:spLocks noChangeArrowheads="1"/>
          </p:cNvSpPr>
          <p:nvPr/>
        </p:nvSpPr>
        <p:spPr bwMode="auto">
          <a:xfrm>
            <a:off x="5800162" y="6346217"/>
            <a:ext cx="2221842" cy="2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1477" b="1" dirty="0">
                <a:latin typeface="Arial Narrow" panose="020B0606020202030204" pitchFamily="34" charset="0"/>
              </a:rPr>
              <a:t>Version och datum:</a:t>
            </a:r>
            <a:endParaRPr lang="sv-SE" altLang="sv-SE" sz="1477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4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objekt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873" y="1666095"/>
            <a:ext cx="2427699" cy="360567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sv-SE" sz="2857" dirty="0"/>
              <a:t>Utskrift med Pull-print</a:t>
            </a:r>
            <a:br>
              <a:rPr lang="sv-SE" sz="2857" dirty="0"/>
            </a:br>
            <a:r>
              <a:rPr lang="sv-SE" sz="1429" dirty="0"/>
              <a:t>Region Skåne använder ”</a:t>
            </a:r>
            <a:r>
              <a:rPr lang="sv-SE" sz="1429" dirty="0" err="1"/>
              <a:t>Pull</a:t>
            </a:r>
            <a:r>
              <a:rPr lang="sv-SE" sz="1429" dirty="0"/>
              <a:t> Print” vilket är en virtuell printer anpassat till alla skrivare. Ibland blir det då inte riktigt som inställningarna i Powerpoint, ex inte A3-format, inte färg, utskrift på båda sidor etc. Här är några inställningar som kan prövas:</a:t>
            </a:r>
            <a:endParaRPr lang="sv-SE" sz="2857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7724570" y="1449326"/>
            <a:ext cx="4452292" cy="748243"/>
          </a:xfrm>
        </p:spPr>
        <p:txBody>
          <a:bodyPr>
            <a:normAutofit/>
          </a:bodyPr>
          <a:lstStyle/>
          <a:p>
            <a:r>
              <a:rPr lang="sv-SE" sz="1429" dirty="0"/>
              <a:t>Skrivaregenskaper =&gt; </a:t>
            </a:r>
          </a:p>
          <a:p>
            <a:pPr lvl="1"/>
            <a:r>
              <a:rPr lang="sv-SE" sz="1029" dirty="0"/>
              <a:t>Papper =&gt; Annat format =&gt; A3</a:t>
            </a:r>
          </a:p>
          <a:p>
            <a:pPr lvl="1"/>
            <a:r>
              <a:rPr lang="sv-SE" sz="1029" dirty="0"/>
              <a:t>Utskriftskvalitet =&gt; Hög kvalitet</a:t>
            </a:r>
          </a:p>
          <a:p>
            <a:endParaRPr lang="sv-SE" sz="1429" dirty="0"/>
          </a:p>
          <a:p>
            <a:endParaRPr lang="sv-SE" sz="1429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70" y="2197569"/>
            <a:ext cx="2358101" cy="3397390"/>
          </a:xfrm>
          <a:prstGeom prst="rect">
            <a:avLst/>
          </a:prstGeom>
        </p:spPr>
      </p:pic>
      <p:sp>
        <p:nvSpPr>
          <p:cNvPr id="9" name="Platshållare för innehåll 4"/>
          <p:cNvSpPr>
            <a:spLocks noGrp="1"/>
          </p:cNvSpPr>
          <p:nvPr>
            <p:ph sz="half" idx="2"/>
          </p:nvPr>
        </p:nvSpPr>
        <p:spPr>
          <a:xfrm>
            <a:off x="2152650" y="2061217"/>
            <a:ext cx="3886200" cy="4394256"/>
          </a:xfrm>
        </p:spPr>
        <p:txBody>
          <a:bodyPr>
            <a:normAutofit/>
          </a:bodyPr>
          <a:lstStyle/>
          <a:p>
            <a:r>
              <a:rPr lang="sv-SE" sz="1429" dirty="0"/>
              <a:t>Arkiv =&gt; Skriv ut</a:t>
            </a:r>
          </a:p>
          <a:p>
            <a:r>
              <a:rPr lang="sv-SE" sz="1429" dirty="0"/>
              <a:t>Inställningar:</a:t>
            </a:r>
          </a:p>
          <a:p>
            <a:pPr lvl="1"/>
            <a:r>
              <a:rPr lang="sv-SE" sz="1286" dirty="0"/>
              <a:t>Anpassat innehåll: 5-10</a:t>
            </a:r>
          </a:p>
          <a:p>
            <a:pPr lvl="1"/>
            <a:endParaRPr lang="sv-SE" sz="1286" dirty="0"/>
          </a:p>
          <a:p>
            <a:pPr lvl="1"/>
            <a:r>
              <a:rPr lang="sv-SE" sz="1286" dirty="0"/>
              <a:t>Skriv ut på ena sidan</a:t>
            </a:r>
          </a:p>
          <a:p>
            <a:pPr lvl="1"/>
            <a:endParaRPr lang="sv-SE" sz="1286" dirty="0"/>
          </a:p>
          <a:p>
            <a:pPr lvl="1"/>
            <a:r>
              <a:rPr lang="sv-SE" sz="1286" dirty="0"/>
              <a:t>Skrivaregenskaper </a:t>
            </a:r>
          </a:p>
          <a:p>
            <a:pPr lvl="1"/>
            <a:r>
              <a:rPr lang="sv-SE" sz="1286" dirty="0"/>
              <a:t>Färg</a:t>
            </a:r>
          </a:p>
          <a:p>
            <a:pPr lvl="1"/>
            <a:endParaRPr lang="sv-SE" sz="1286" dirty="0"/>
          </a:p>
          <a:p>
            <a:pPr lvl="1"/>
            <a:endParaRPr lang="sv-SE" sz="1286" dirty="0"/>
          </a:p>
          <a:p>
            <a:pPr marL="0" indent="0">
              <a:buNone/>
            </a:pPr>
            <a:endParaRPr lang="sv-SE" sz="2000" dirty="0"/>
          </a:p>
          <a:p>
            <a:endParaRPr lang="sv-SE" sz="1429" dirty="0"/>
          </a:p>
        </p:txBody>
      </p:sp>
      <p:sp>
        <p:nvSpPr>
          <p:cNvPr id="16" name="Ellips 15"/>
          <p:cNvSpPr/>
          <p:nvPr/>
        </p:nvSpPr>
        <p:spPr>
          <a:xfrm>
            <a:off x="6172341" y="3016252"/>
            <a:ext cx="780379" cy="186613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714"/>
          </a:p>
        </p:txBody>
      </p:sp>
      <p:cxnSp>
        <p:nvCxnSpPr>
          <p:cNvPr id="20" name="Rak pil 19"/>
          <p:cNvCxnSpPr/>
          <p:nvPr/>
        </p:nvCxnSpPr>
        <p:spPr>
          <a:xfrm>
            <a:off x="4365596" y="2862826"/>
            <a:ext cx="1119674" cy="72324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>
            <a:off x="4365596" y="3276593"/>
            <a:ext cx="1119674" cy="924419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>
            <a:off x="3305299" y="4026569"/>
            <a:ext cx="2179971" cy="959659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>
            <a:off x="3780312" y="2197569"/>
            <a:ext cx="840561" cy="452094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flipV="1">
            <a:off x="4162019" y="3166101"/>
            <a:ext cx="2010323" cy="557194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V="1">
            <a:off x="6952720" y="1877339"/>
            <a:ext cx="820723" cy="1138914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Bildobjekt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120" y="6021741"/>
            <a:ext cx="796018" cy="775607"/>
          </a:xfrm>
          <a:prstGeom prst="rect">
            <a:avLst/>
          </a:prstGeom>
        </p:spPr>
      </p:pic>
      <p:pic>
        <p:nvPicPr>
          <p:cNvPr id="41" name="Bildobjekt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5299" y="6219085"/>
            <a:ext cx="966107" cy="292554"/>
          </a:xfrm>
          <a:prstGeom prst="rect">
            <a:avLst/>
          </a:prstGeom>
        </p:spPr>
      </p:pic>
      <p:cxnSp>
        <p:nvCxnSpPr>
          <p:cNvPr id="42" name="Rak pil 41"/>
          <p:cNvCxnSpPr/>
          <p:nvPr/>
        </p:nvCxnSpPr>
        <p:spPr bwMode="auto">
          <a:xfrm flipV="1">
            <a:off x="4436835" y="6365362"/>
            <a:ext cx="70929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ktangel 43"/>
          <p:cNvSpPr/>
          <p:nvPr/>
        </p:nvSpPr>
        <p:spPr>
          <a:xfrm>
            <a:off x="2088078" y="5426726"/>
            <a:ext cx="4572000" cy="7521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v-SE" sz="1429" kern="0" dirty="0">
                <a:solidFill>
                  <a:prstClr val="black"/>
                </a:solidFill>
              </a:rPr>
              <a:t>Om ändå inte rätt format:</a:t>
            </a:r>
          </a:p>
          <a:p>
            <a:pPr marL="244933" indent="-244933">
              <a:buFont typeface="Arial" panose="020B0604020202020204" pitchFamily="34" charset="0"/>
              <a:buChar char="•"/>
            </a:pPr>
            <a:r>
              <a:rPr lang="sv-SE" sz="1429" kern="0" dirty="0">
                <a:solidFill>
                  <a:prstClr val="black"/>
                </a:solidFill>
              </a:rPr>
              <a:t>Kolla att skrivaren har A3 </a:t>
            </a:r>
          </a:p>
          <a:p>
            <a:pPr marL="244933" indent="-244933">
              <a:buFont typeface="Arial" panose="020B0604020202020204" pitchFamily="34" charset="0"/>
              <a:buChar char="•"/>
            </a:pPr>
            <a:r>
              <a:rPr lang="sv-SE" sz="1429" kern="0" dirty="0">
                <a:solidFill>
                  <a:prstClr val="black"/>
                </a:solidFill>
              </a:rPr>
              <a:t>Att inställningen i </a:t>
            </a:r>
            <a:r>
              <a:rPr lang="sv-SE" sz="1429" kern="0" dirty="0" err="1">
                <a:solidFill>
                  <a:prstClr val="black"/>
                </a:solidFill>
              </a:rPr>
              <a:t>power</a:t>
            </a:r>
            <a:r>
              <a:rPr lang="sv-SE" sz="1429" kern="0" dirty="0">
                <a:solidFill>
                  <a:prstClr val="black"/>
                </a:solidFill>
              </a:rPr>
              <a:t> </a:t>
            </a:r>
            <a:r>
              <a:rPr lang="sv-SE" sz="1429" kern="0" dirty="0" err="1">
                <a:solidFill>
                  <a:prstClr val="black"/>
                </a:solidFill>
              </a:rPr>
              <a:t>point</a:t>
            </a:r>
            <a:r>
              <a:rPr lang="sv-SE" sz="1429" kern="0" dirty="0">
                <a:solidFill>
                  <a:prstClr val="black"/>
                </a:solidFill>
              </a:rPr>
              <a:t> är rätt:</a:t>
            </a:r>
            <a:endParaRPr lang="sv-SE" sz="1714" dirty="0"/>
          </a:p>
        </p:txBody>
      </p:sp>
      <p:pic>
        <p:nvPicPr>
          <p:cNvPr id="45" name="Bildobjekt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2564" y="5933837"/>
            <a:ext cx="1314494" cy="863511"/>
          </a:xfrm>
          <a:prstGeom prst="rect">
            <a:avLst/>
          </a:prstGeom>
        </p:spPr>
      </p:pic>
      <p:cxnSp>
        <p:nvCxnSpPr>
          <p:cNvPr id="47" name="Rak pil 46"/>
          <p:cNvCxnSpPr/>
          <p:nvPr/>
        </p:nvCxnSpPr>
        <p:spPr bwMode="auto">
          <a:xfrm flipV="1">
            <a:off x="6358979" y="6365362"/>
            <a:ext cx="70929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ruta 47"/>
          <p:cNvSpPr txBox="1"/>
          <p:nvPr/>
        </p:nvSpPr>
        <p:spPr>
          <a:xfrm>
            <a:off x="6393590" y="6021741"/>
            <a:ext cx="832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cs typeface="Arial" panose="020B0604020202020204" pitchFamily="34" charset="0"/>
              </a:rPr>
              <a:t>Anpassad bildstorlek</a:t>
            </a:r>
          </a:p>
        </p:txBody>
      </p:sp>
    </p:spTree>
    <p:extLst>
      <p:ext uri="{BB962C8B-B14F-4D97-AF65-F5344CB8AC3E}">
        <p14:creationId xmlns:p14="http://schemas.microsoft.com/office/powerpoint/2010/main" val="393095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841989" y="263772"/>
            <a:ext cx="8474319" cy="63304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534"/>
          </a:p>
        </p:txBody>
      </p:sp>
      <p:graphicFrame>
        <p:nvGraphicFramePr>
          <p:cNvPr id="95237" name="Group 5"/>
          <p:cNvGraphicFramePr>
            <a:graphicFrameLocks noGrp="1"/>
          </p:cNvGraphicFramePr>
          <p:nvPr/>
        </p:nvGraphicFramePr>
        <p:xfrm>
          <a:off x="1963847" y="969650"/>
          <a:ext cx="3525866" cy="1445661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57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08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31" name="Text Box 13"/>
          <p:cNvSpPr txBox="1">
            <a:spLocks noChangeArrowheads="1"/>
          </p:cNvSpPr>
          <p:nvPr/>
        </p:nvSpPr>
        <p:spPr bwMode="auto">
          <a:xfrm>
            <a:off x="1963847" y="712135"/>
            <a:ext cx="1822547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>
                <a:latin typeface="Arial Narrow" panose="020B0606020202030204" pitchFamily="34" charset="0"/>
              </a:rPr>
              <a:t>Problem/ Avvikelse/ Ämne:</a:t>
            </a:r>
            <a:endParaRPr lang="sv-SE" altLang="sv-SE" sz="852" dirty="0">
              <a:latin typeface="Arial Narrow" panose="020B0606020202030204" pitchFamily="34" charset="0"/>
            </a:endParaRPr>
          </a:p>
        </p:txBody>
      </p:sp>
      <p:sp>
        <p:nvSpPr>
          <p:cNvPr id="158732" name="Text Box 14"/>
          <p:cNvSpPr txBox="1">
            <a:spLocks noChangeArrowheads="1"/>
          </p:cNvSpPr>
          <p:nvPr/>
        </p:nvSpPr>
        <p:spPr bwMode="auto">
          <a:xfrm>
            <a:off x="4772625" y="512632"/>
            <a:ext cx="1937239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/>
              <a:t>A3 Problemlösning</a:t>
            </a:r>
            <a:endParaRPr lang="sv-SE" altLang="sv-SE" sz="852" dirty="0"/>
          </a:p>
        </p:txBody>
      </p:sp>
      <p:sp>
        <p:nvSpPr>
          <p:cNvPr id="158733" name="Text Box 15"/>
          <p:cNvSpPr txBox="1">
            <a:spLocks noChangeArrowheads="1"/>
          </p:cNvSpPr>
          <p:nvPr/>
        </p:nvSpPr>
        <p:spPr bwMode="auto">
          <a:xfrm>
            <a:off x="5540015" y="724911"/>
            <a:ext cx="1869831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852" b="1" dirty="0">
                <a:latin typeface="Arial Narrow" panose="020B0606020202030204" pitchFamily="34" charset="0"/>
              </a:rPr>
              <a:t>/ Enhet: </a:t>
            </a:r>
            <a:endParaRPr lang="sv-SE" altLang="sv-SE" sz="852" dirty="0">
              <a:latin typeface="Arial Narrow" panose="020B0606020202030204" pitchFamily="34" charset="0"/>
            </a:endParaRP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1963847" y="2417687"/>
          <a:ext cx="3525866" cy="2118848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42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56" name="Group 24"/>
          <p:cNvGraphicFramePr>
            <a:graphicFrameLocks noGrp="1"/>
          </p:cNvGraphicFramePr>
          <p:nvPr/>
        </p:nvGraphicFramePr>
        <p:xfrm>
          <a:off x="1963847" y="4558974"/>
          <a:ext cx="3525866" cy="1471486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06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64" name="Group 32"/>
          <p:cNvGraphicFramePr>
            <a:graphicFrameLocks noGrp="1"/>
          </p:cNvGraphicFramePr>
          <p:nvPr/>
        </p:nvGraphicFramePr>
        <p:xfrm>
          <a:off x="5489717" y="969650"/>
          <a:ext cx="4660891" cy="1445661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34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1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5489717" y="4027222"/>
          <a:ext cx="4660891" cy="930365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8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7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66" name="Text Box 48"/>
          <p:cNvSpPr txBox="1">
            <a:spLocks noChangeArrowheads="1"/>
          </p:cNvSpPr>
          <p:nvPr/>
        </p:nvSpPr>
        <p:spPr bwMode="auto">
          <a:xfrm>
            <a:off x="1908462" y="6136689"/>
            <a:ext cx="3115520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Upprättad av: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  <p:graphicFrame>
        <p:nvGraphicFramePr>
          <p:cNvPr id="95281" name="Group 49"/>
          <p:cNvGraphicFramePr>
            <a:graphicFrameLocks noGrp="1"/>
          </p:cNvGraphicFramePr>
          <p:nvPr/>
        </p:nvGraphicFramePr>
        <p:xfrm>
          <a:off x="5489717" y="2417692"/>
          <a:ext cx="4660891" cy="1609531"/>
        </p:xfrm>
        <a:graphic>
          <a:graphicData uri="http://schemas.openxmlformats.org/drawingml/2006/table">
            <a:tbl>
              <a:tblPr/>
              <a:tblGrid>
                <a:gridCol w="32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547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(inkl. test av lösning/ar)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8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20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5489717" y="4959962"/>
          <a:ext cx="4660891" cy="1069658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26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97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96" name="Text Box 78"/>
          <p:cNvSpPr txBox="1">
            <a:spLocks noChangeArrowheads="1"/>
          </p:cNvSpPr>
          <p:nvPr/>
        </p:nvSpPr>
        <p:spPr bwMode="auto">
          <a:xfrm>
            <a:off x="5171473" y="6143737"/>
            <a:ext cx="3862755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Godkänd av: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58797" name="Text Box 79"/>
          <p:cNvSpPr txBox="1">
            <a:spLocks noChangeArrowheads="1"/>
          </p:cNvSpPr>
          <p:nvPr/>
        </p:nvSpPr>
        <p:spPr bwMode="auto">
          <a:xfrm>
            <a:off x="7068647" y="6146113"/>
            <a:ext cx="1252905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Version och datum: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4337500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4"/>
          <p:cNvSpPr>
            <a:spLocks noChangeArrowheads="1"/>
          </p:cNvSpPr>
          <p:nvPr/>
        </p:nvSpPr>
        <p:spPr bwMode="auto">
          <a:xfrm>
            <a:off x="1841989" y="263772"/>
            <a:ext cx="8474319" cy="63304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534"/>
          </a:p>
        </p:txBody>
      </p:sp>
      <p:graphicFrame>
        <p:nvGraphicFramePr>
          <p:cNvPr id="95237" name="Group 5"/>
          <p:cNvGraphicFramePr>
            <a:graphicFrameLocks noGrp="1"/>
          </p:cNvGraphicFramePr>
          <p:nvPr/>
        </p:nvGraphicFramePr>
        <p:xfrm>
          <a:off x="1963847" y="969650"/>
          <a:ext cx="3525866" cy="1445661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575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08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31" name="Text Box 13"/>
          <p:cNvSpPr txBox="1">
            <a:spLocks noChangeArrowheads="1"/>
          </p:cNvSpPr>
          <p:nvPr/>
        </p:nvSpPr>
        <p:spPr bwMode="auto">
          <a:xfrm>
            <a:off x="1963847" y="712135"/>
            <a:ext cx="1822547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>
                <a:latin typeface="Arial Narrow" panose="020B0606020202030204" pitchFamily="34" charset="0"/>
              </a:rPr>
              <a:t>Problem/ Avvikelse/ Ämne:</a:t>
            </a:r>
            <a:endParaRPr lang="sv-SE" altLang="sv-SE" sz="852" dirty="0">
              <a:latin typeface="Arial Narrow" panose="020B0606020202030204" pitchFamily="34" charset="0"/>
            </a:endParaRPr>
          </a:p>
        </p:txBody>
      </p:sp>
      <p:sp>
        <p:nvSpPr>
          <p:cNvPr id="158732" name="Text Box 14"/>
          <p:cNvSpPr txBox="1">
            <a:spLocks noChangeArrowheads="1"/>
          </p:cNvSpPr>
          <p:nvPr/>
        </p:nvSpPr>
        <p:spPr bwMode="auto">
          <a:xfrm>
            <a:off x="4772625" y="512632"/>
            <a:ext cx="1937239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/>
              <a:t>A3 Problemlösning</a:t>
            </a:r>
            <a:endParaRPr lang="sv-SE" altLang="sv-SE" sz="852" dirty="0"/>
          </a:p>
        </p:txBody>
      </p:sp>
      <p:sp>
        <p:nvSpPr>
          <p:cNvPr id="158733" name="Text Box 15"/>
          <p:cNvSpPr txBox="1">
            <a:spLocks noChangeArrowheads="1"/>
          </p:cNvSpPr>
          <p:nvPr/>
        </p:nvSpPr>
        <p:spPr bwMode="auto">
          <a:xfrm>
            <a:off x="5540015" y="724911"/>
            <a:ext cx="1869831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852" b="1" dirty="0">
                <a:latin typeface="Arial Narrow" panose="020B0606020202030204" pitchFamily="34" charset="0"/>
              </a:rPr>
              <a:t>/ Enhet: </a:t>
            </a:r>
            <a:endParaRPr lang="sv-SE" altLang="sv-SE" sz="852" dirty="0">
              <a:latin typeface="Arial Narrow" panose="020B0606020202030204" pitchFamily="34" charset="0"/>
            </a:endParaRP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1963847" y="2417687"/>
          <a:ext cx="3525866" cy="2118848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42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56" name="Group 24"/>
          <p:cNvGraphicFramePr>
            <a:graphicFrameLocks noGrp="1"/>
          </p:cNvGraphicFramePr>
          <p:nvPr/>
        </p:nvGraphicFramePr>
        <p:xfrm>
          <a:off x="1963847" y="4558974"/>
          <a:ext cx="3525866" cy="1471486"/>
        </p:xfrm>
        <a:graphic>
          <a:graphicData uri="http://schemas.openxmlformats.org/drawingml/2006/table">
            <a:tbl>
              <a:tblPr/>
              <a:tblGrid>
                <a:gridCol w="352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42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06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64" name="Group 32"/>
          <p:cNvGraphicFramePr>
            <a:graphicFrameLocks noGrp="1"/>
          </p:cNvGraphicFramePr>
          <p:nvPr/>
        </p:nvGraphicFramePr>
        <p:xfrm>
          <a:off x="5489717" y="969650"/>
          <a:ext cx="4660891" cy="1445661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34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1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272" name="Group 40"/>
          <p:cNvGraphicFramePr>
            <a:graphicFrameLocks noGrp="1"/>
          </p:cNvGraphicFramePr>
          <p:nvPr/>
        </p:nvGraphicFramePr>
        <p:xfrm>
          <a:off x="5489717" y="4027222"/>
          <a:ext cx="4660891" cy="930365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8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Resultat och Lärdomar 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76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66" name="Text Box 48"/>
          <p:cNvSpPr txBox="1">
            <a:spLocks noChangeArrowheads="1"/>
          </p:cNvSpPr>
          <p:nvPr/>
        </p:nvSpPr>
        <p:spPr bwMode="auto">
          <a:xfrm>
            <a:off x="1908462" y="6136689"/>
            <a:ext cx="3115520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Upprättad av: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  <p:graphicFrame>
        <p:nvGraphicFramePr>
          <p:cNvPr id="95281" name="Group 49"/>
          <p:cNvGraphicFramePr>
            <a:graphicFrameLocks noGrp="1"/>
          </p:cNvGraphicFramePr>
          <p:nvPr/>
        </p:nvGraphicFramePr>
        <p:xfrm>
          <a:off x="5489717" y="2417692"/>
          <a:ext cx="4660891" cy="1609531"/>
        </p:xfrm>
        <a:graphic>
          <a:graphicData uri="http://schemas.openxmlformats.org/drawingml/2006/table">
            <a:tbl>
              <a:tblPr/>
              <a:tblGrid>
                <a:gridCol w="32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547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(inkl. test av lösning/ar)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80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9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204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7911" marR="57911" marT="28956" marB="289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5297" name="Group 65"/>
          <p:cNvGraphicFramePr>
            <a:graphicFrameLocks noGrp="1"/>
          </p:cNvGraphicFramePr>
          <p:nvPr/>
        </p:nvGraphicFramePr>
        <p:xfrm>
          <a:off x="5489717" y="4959962"/>
          <a:ext cx="4660891" cy="1069658"/>
        </p:xfrm>
        <a:graphic>
          <a:graphicData uri="http://schemas.openxmlformats.org/drawingml/2006/table">
            <a:tbl>
              <a:tblPr/>
              <a:tblGrid>
                <a:gridCol w="466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26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Uppföljning</a:t>
                      </a: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97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11" marR="57911" marT="28956" marB="289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796" name="Text Box 78"/>
          <p:cNvSpPr txBox="1">
            <a:spLocks noChangeArrowheads="1"/>
          </p:cNvSpPr>
          <p:nvPr/>
        </p:nvSpPr>
        <p:spPr bwMode="auto">
          <a:xfrm>
            <a:off x="5171473" y="6143737"/>
            <a:ext cx="3862755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Godkänd av: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58797" name="Text Box 79"/>
          <p:cNvSpPr txBox="1">
            <a:spLocks noChangeArrowheads="1"/>
          </p:cNvSpPr>
          <p:nvPr/>
        </p:nvSpPr>
        <p:spPr bwMode="auto">
          <a:xfrm>
            <a:off x="7068647" y="6146113"/>
            <a:ext cx="1252905" cy="18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7911" tIns="28956" rIns="57911" bIns="28956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852" b="1">
                <a:latin typeface="Arial Narrow" panose="020B0606020202030204" pitchFamily="34" charset="0"/>
              </a:rPr>
              <a:t>Version och datum: </a:t>
            </a:r>
            <a:r>
              <a:rPr lang="sv-SE" altLang="sv-SE" sz="852">
                <a:latin typeface="Arial Narrow" panose="020B0606020202030204" pitchFamily="34" charset="0"/>
              </a:rPr>
              <a:t>xx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3078783" y="1318228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1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3078783" y="3063289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2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3078783" y="5019101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3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7591686" y="1309386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4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7591686" y="3211146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5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7608015" y="4855023"/>
            <a:ext cx="343364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216" b="1" dirty="0"/>
              <a:t>6</a:t>
            </a:r>
          </a:p>
        </p:txBody>
      </p:sp>
      <p:sp>
        <p:nvSpPr>
          <p:cNvPr id="24" name="Höger 23"/>
          <p:cNvSpPr/>
          <p:nvPr/>
        </p:nvSpPr>
        <p:spPr>
          <a:xfrm rot="5400000">
            <a:off x="2797591" y="2223561"/>
            <a:ext cx="876376" cy="390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19"/>
          </a:p>
        </p:txBody>
      </p:sp>
      <p:sp>
        <p:nvSpPr>
          <p:cNvPr id="25" name="Höger 24"/>
          <p:cNvSpPr/>
          <p:nvPr/>
        </p:nvSpPr>
        <p:spPr>
          <a:xfrm rot="5400000">
            <a:off x="2783993" y="4138520"/>
            <a:ext cx="876376" cy="390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19"/>
          </a:p>
        </p:txBody>
      </p:sp>
      <p:sp>
        <p:nvSpPr>
          <p:cNvPr id="26" name="Höger 25"/>
          <p:cNvSpPr/>
          <p:nvPr/>
        </p:nvSpPr>
        <p:spPr>
          <a:xfrm rot="5400000">
            <a:off x="7308438" y="2247392"/>
            <a:ext cx="876376" cy="390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19"/>
          </a:p>
        </p:txBody>
      </p:sp>
      <p:sp>
        <p:nvSpPr>
          <p:cNvPr id="27" name="Höger 26"/>
          <p:cNvSpPr/>
          <p:nvPr/>
        </p:nvSpPr>
        <p:spPr>
          <a:xfrm rot="5400000">
            <a:off x="7181372" y="4004159"/>
            <a:ext cx="1130509" cy="390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19"/>
          </a:p>
        </p:txBody>
      </p:sp>
      <p:sp>
        <p:nvSpPr>
          <p:cNvPr id="29" name="Höger 28"/>
          <p:cNvSpPr/>
          <p:nvPr/>
        </p:nvSpPr>
        <p:spPr>
          <a:xfrm rot="19182517">
            <a:off x="3045803" y="3284553"/>
            <a:ext cx="4710796" cy="390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19"/>
          </a:p>
        </p:txBody>
      </p:sp>
      <p:sp>
        <p:nvSpPr>
          <p:cNvPr id="30" name="Rektangel 29"/>
          <p:cNvSpPr/>
          <p:nvPr/>
        </p:nvSpPr>
        <p:spPr>
          <a:xfrm>
            <a:off x="3061051" y="2928627"/>
            <a:ext cx="4880981" cy="767084"/>
          </a:xfrm>
          <a:prstGeom prst="rect">
            <a:avLst/>
          </a:prstGeom>
          <a:noFill/>
        </p:spPr>
        <p:txBody>
          <a:bodyPr wrap="none" lIns="84406" tIns="42203" rIns="84406" bIns="42203">
            <a:spAutoFit/>
          </a:bodyPr>
          <a:lstStyle/>
          <a:p>
            <a:pPr algn="ctr"/>
            <a:r>
              <a:rPr lang="sv-SE" sz="4431" b="1" spc="46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Utskriftsordning!</a:t>
            </a:r>
          </a:p>
        </p:txBody>
      </p:sp>
    </p:spTree>
    <p:extLst>
      <p:ext uri="{BB962C8B-B14F-4D97-AF65-F5344CB8AC3E}">
        <p14:creationId xmlns:p14="http://schemas.microsoft.com/office/powerpoint/2010/main" val="125123665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1725709" y="583344"/>
          <a:ext cx="8698177" cy="5846766"/>
        </p:xfrm>
        <a:graphic>
          <a:graphicData uri="http://schemas.openxmlformats.org/drawingml/2006/table">
            <a:tbl>
              <a:tblPr/>
              <a:tblGrid>
                <a:gridCol w="8698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387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Bakgrund och problemformulering</a:t>
                      </a:r>
                      <a:endParaRPr kumimoji="0" lang="sv-SE" alt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3379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725708" y="335327"/>
            <a:ext cx="1845609" cy="2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1477" b="1" dirty="0">
                <a:latin typeface="Arial Narrow" panose="020B0606020202030204" pitchFamily="34" charset="0"/>
              </a:rPr>
              <a:t>Rubrik:</a:t>
            </a:r>
            <a:endParaRPr lang="sv-SE" altLang="sv-SE" sz="1477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81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6"/>
          <p:cNvGraphicFramePr>
            <a:graphicFrameLocks noGrp="1"/>
          </p:cNvGraphicFramePr>
          <p:nvPr/>
        </p:nvGraphicFramePr>
        <p:xfrm>
          <a:off x="1766047" y="420079"/>
          <a:ext cx="8633012" cy="5986585"/>
        </p:xfrm>
        <a:graphic>
          <a:graphicData uri="http://schemas.openxmlformats.org/drawingml/2006/table">
            <a:tbl>
              <a:tblPr/>
              <a:tblGrid>
                <a:gridCol w="863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628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Nuläge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0303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9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4"/>
          <p:cNvGraphicFramePr>
            <a:graphicFrameLocks noGrp="1"/>
          </p:cNvGraphicFramePr>
          <p:nvPr/>
        </p:nvGraphicFramePr>
        <p:xfrm>
          <a:off x="1778000" y="412263"/>
          <a:ext cx="8629651" cy="5933952"/>
        </p:xfrm>
        <a:graphic>
          <a:graphicData uri="http://schemas.openxmlformats.org/drawingml/2006/table">
            <a:tbl>
              <a:tblPr/>
              <a:tblGrid>
                <a:gridCol w="862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38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Grundorsaker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571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1778000" y="6346217"/>
            <a:ext cx="7625321" cy="2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1477" b="1" dirty="0">
                <a:latin typeface="Arial Narrow" panose="020B0606020202030204" pitchFamily="34" charset="0"/>
              </a:rPr>
              <a:t>Upprättad av:</a:t>
            </a:r>
            <a:endParaRPr lang="sv-SE" altLang="sv-SE" sz="1477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01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784598" y="263771"/>
            <a:ext cx="1402373" cy="29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737" tIns="31369" rIns="62737" bIns="31369">
            <a:spAutoFit/>
          </a:bodyPr>
          <a:lstStyle>
            <a:lvl1pPr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064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sv-SE" altLang="sv-SE" sz="1477" b="1" dirty="0" err="1">
                <a:latin typeface="Arial Narrow" panose="020B0606020202030204" pitchFamily="34" charset="0"/>
              </a:rPr>
              <a:t>Avd</a:t>
            </a:r>
            <a:r>
              <a:rPr lang="sv-SE" altLang="sv-SE" sz="1477" b="1" dirty="0">
                <a:latin typeface="Arial Narrow" panose="020B0606020202030204" pitchFamily="34" charset="0"/>
              </a:rPr>
              <a:t>/ Enhet:</a:t>
            </a:r>
            <a:endParaRPr lang="sv-SE" altLang="sv-SE" sz="1477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Group 32"/>
          <p:cNvGraphicFramePr>
            <a:graphicFrameLocks noGrp="1"/>
          </p:cNvGraphicFramePr>
          <p:nvPr/>
        </p:nvGraphicFramePr>
        <p:xfrm>
          <a:off x="1784598" y="586499"/>
          <a:ext cx="8635755" cy="5856880"/>
        </p:xfrm>
        <a:graphic>
          <a:graphicData uri="http://schemas.openxmlformats.org/drawingml/2006/table">
            <a:tbl>
              <a:tblPr/>
              <a:tblGrid>
                <a:gridCol w="863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337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Framtida läge/ Mål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543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9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9"/>
          <p:cNvGraphicFramePr>
            <a:graphicFrameLocks noGrp="1"/>
          </p:cNvGraphicFramePr>
          <p:nvPr/>
        </p:nvGraphicFramePr>
        <p:xfrm>
          <a:off x="1765302" y="427894"/>
          <a:ext cx="8655051" cy="5994400"/>
        </p:xfrm>
        <a:graphic>
          <a:graphicData uri="http://schemas.openxmlformats.org/drawingml/2006/table">
            <a:tbl>
              <a:tblPr/>
              <a:tblGrid>
                <a:gridCol w="5972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76">
                <a:tc gridSpan="3"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Att göra (inkl. test av lösning/ar)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26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Vad?</a:t>
                      </a: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Vem?</a:t>
                      </a:r>
                      <a:endParaRPr kumimoji="0" lang="sv-SE" altLang="sv-SE" sz="15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Klart när?</a:t>
                      </a: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962"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06463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defTabSz="90646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defTabSz="9064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defTabSz="906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defTabSz="906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sv-SE" altLang="sv-S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737" marR="62737" marT="31369" marB="313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7173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400</Words>
  <Application>Microsoft Office PowerPoint</Application>
  <PresentationFormat>Bredbild</PresentationFormat>
  <Paragraphs>83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Region Skåne</vt:lpstr>
      <vt:lpstr>A3 i posterformat</vt:lpstr>
      <vt:lpstr>Utskrift med Pull-print Region Skåne använder ”Pull Print” vilket är en virtuell printer anpassat till alla skrivare. Ibland blir det då inte riktigt som inställningarna i Powerpoint, ex inte A3-format, inte färg, utskrift på båda sidor etc. Här är några inställningar som kan prövas: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2</cp:revision>
  <dcterms:created xsi:type="dcterms:W3CDTF">2022-08-29T09:16:10Z</dcterms:created>
  <dcterms:modified xsi:type="dcterms:W3CDTF">2022-08-29T09:28:43Z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