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4"/>
    <p:sldMasterId id="2147483718" r:id="rId5"/>
    <p:sldMasterId id="2147483730" r:id="rId6"/>
  </p:sldMasterIdLst>
  <p:notesMasterIdLst>
    <p:notesMasterId r:id="rId24"/>
  </p:notesMasterIdLst>
  <p:sldIdLst>
    <p:sldId id="293" r:id="rId7"/>
    <p:sldId id="294" r:id="rId8"/>
    <p:sldId id="276" r:id="rId9"/>
    <p:sldId id="285" r:id="rId10"/>
    <p:sldId id="331" r:id="rId11"/>
    <p:sldId id="275" r:id="rId12"/>
    <p:sldId id="286" r:id="rId13"/>
    <p:sldId id="330" r:id="rId14"/>
    <p:sldId id="297" r:id="rId15"/>
    <p:sldId id="287" r:id="rId16"/>
    <p:sldId id="281" r:id="rId17"/>
    <p:sldId id="288" r:id="rId18"/>
    <p:sldId id="291" r:id="rId19"/>
    <p:sldId id="295" r:id="rId20"/>
    <p:sldId id="289" r:id="rId21"/>
    <p:sldId id="284" r:id="rId22"/>
    <p:sldId id="298" r:id="rId23"/>
  </p:sldIdLst>
  <p:sldSz cx="9906000" cy="6858000" type="A4"/>
  <p:notesSz cx="6808788" cy="9940925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orient="horz" pos="1200" userDrawn="1">
          <p15:clr>
            <a:srgbClr val="A4A3A4"/>
          </p15:clr>
        </p15:guide>
        <p15:guide id="3" orient="horz" pos="3504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5" pos="5408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79F"/>
    <a:srgbClr val="CC9900"/>
    <a:srgbClr val="2D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E24A7-DA68-4DDA-A918-90457CB47234}" v="5" dt="2020-10-21T15:50:44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88" autoAdjust="0"/>
    <p:restoredTop sz="75816" autoAdjust="0"/>
  </p:normalViewPr>
  <p:slideViewPr>
    <p:cSldViewPr showGuides="1">
      <p:cViewPr varScale="1">
        <p:scale>
          <a:sx n="45" d="100"/>
          <a:sy n="45" d="100"/>
        </p:scale>
        <p:origin x="748" y="44"/>
      </p:cViewPr>
      <p:guideLst>
        <p:guide orient="horz" pos="845"/>
        <p:guide orient="horz" pos="1200"/>
        <p:guide orient="horz" pos="3504"/>
        <p:guide pos="468"/>
        <p:guide pos="5408"/>
        <p:guide pos="3016"/>
        <p:guide pos="2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076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9D82DC-5434-4B13-AFDE-361B5E2118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1AD93E-D021-4F3F-8073-4A550286A7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8313" y="0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D1B3C60-9B66-4B3C-BD18-03B9C35884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321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05CAB4D-95FC-4E1E-9C91-39D38488AF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9" y="4721940"/>
            <a:ext cx="4993111" cy="44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FC18B5E-4434-42F2-8907-0C97DA06F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879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EEC4E84-ADB6-447F-BDFA-AB701CF26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313" y="9443879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1BF5E35-0CD6-4D01-8E8D-A31FF951006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3683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1700812"/>
            <a:ext cx="84201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404592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883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4558" y="4800600"/>
            <a:ext cx="691068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4558" y="476672"/>
            <a:ext cx="7956884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4558" y="5367338"/>
            <a:ext cx="69106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0825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9618" y="-36589"/>
            <a:ext cx="432904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1480690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8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1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9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5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53998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82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781-3454-4AE7-AAFB-14E9CE9948D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/>
              <a:t>2020-11-09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EA65-85E5-4925-88EE-4DF2FFF8222B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49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1700809"/>
            <a:ext cx="84201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404592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934158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637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668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26368" y="0"/>
            <a:ext cx="466046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47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5245532" y="0"/>
            <a:ext cx="466046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42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0638" y="-26988"/>
            <a:ext cx="99266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38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62848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571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31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532" y="692696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5201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54796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4558" y="4800600"/>
            <a:ext cx="6910687" cy="566738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4558" y="476672"/>
            <a:ext cx="7956884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4558" y="5367338"/>
            <a:ext cx="6910687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07193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9618" y="-36589"/>
            <a:ext cx="4329046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109929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26368" y="0"/>
            <a:ext cx="466046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5245532" y="0"/>
            <a:ext cx="466046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0638" y="-26988"/>
            <a:ext cx="99266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174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88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532" y="692696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1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1" y="273055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51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50" y="6553203"/>
            <a:ext cx="49530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0319" y="0"/>
            <a:ext cx="99266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7" r:id="rId4"/>
    <p:sldLayoutId id="2147483716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9B56781-3454-4AE7-AAFB-14E9CE9948D9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2020-11-09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4BEA65-85E5-4925-88EE-4DF2FFF8222B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01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50" y="6553201"/>
            <a:ext cx="495300" cy="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488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488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0319" y="0"/>
            <a:ext cx="99266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325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har char="–"/>
        <a:defRPr sz="2275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defRPr sz="1625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lportal.i.skane.se/Kvalitetsutveckling/Referensgrupp%20F%C3%B6r%C3%A4ndrings-f%C3%B6rb%C3%A4ttringsledning/Delade%20dokument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Dialogkarta förändringsledning: Kuvertinnehåll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2635274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Materialet i denna presentation är framtaget för  att användas i en handledarledd workshop i vilken en förestående förändring ska planeras, men kan såklart användas fristående för förändringsplanering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Den handledda workshopen använder en s.k. ”dialogkarta” i vilken planeringens olika steg visualiseras och till varje steg finns ett ”kuvert” med instruktioner och mallar.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Innehållet och terminologi är i enlighet med Region Skånes förändringsledningsmodell och utbildningen i förändringsledning, </a:t>
            </a:r>
            <a:r>
              <a:rPr lang="sv-SE" sz="2000" dirty="0" err="1"/>
              <a:t>Wallbreaker</a:t>
            </a:r>
            <a:endParaRPr lang="sv-SE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/>
              <a:t>Innehåll:</a:t>
            </a:r>
          </a:p>
          <a:p>
            <a:pPr marL="657225" lvl="1" indent="-285750" algn="l">
              <a:buFont typeface="Arial" panose="020B0604020202020204" pitchFamily="34" charset="0"/>
              <a:buChar char="•"/>
            </a:pPr>
            <a:r>
              <a:rPr lang="sv-SE" sz="1675" dirty="0"/>
              <a:t>Dialogkartan</a:t>
            </a:r>
          </a:p>
          <a:p>
            <a:pPr marL="657225" lvl="1" indent="-285750" algn="l">
              <a:buFont typeface="Arial" panose="020B0604020202020204" pitchFamily="34" charset="0"/>
              <a:buChar char="•"/>
            </a:pPr>
            <a:r>
              <a:rPr lang="sv-SE" sz="1675" dirty="0"/>
              <a:t>Kuvert A – F, instruktion plus mall</a:t>
            </a:r>
          </a:p>
          <a:p>
            <a:pPr marL="657225" lvl="1" indent="-285750" algn="l">
              <a:buFont typeface="Arial" panose="020B0604020202020204" pitchFamily="34" charset="0"/>
              <a:buChar char="•"/>
            </a:pPr>
            <a:r>
              <a:rPr lang="sv-SE" sz="1675" dirty="0"/>
              <a:t>Avslut, reflektion</a:t>
            </a:r>
          </a:p>
        </p:txBody>
      </p:sp>
    </p:spTree>
    <p:extLst>
      <p:ext uri="{BB962C8B-B14F-4D97-AF65-F5344CB8AC3E}">
        <p14:creationId xmlns:p14="http://schemas.microsoft.com/office/powerpoint/2010/main" val="79484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Kuvert D: </a:t>
            </a:r>
            <a:br>
              <a:rPr lang="sv-SE" sz="3600" dirty="0"/>
            </a:br>
            <a:r>
              <a:rPr lang="sv-SE" sz="3600" dirty="0"/>
              <a:t>Vilka är våra prioriterade aktiviteter?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dirty="0"/>
              <a:t>Instruktion: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Ta aktivitetslapparna (post-it) från de tidigare momenten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Bedöm effekt och insats </a:t>
            </a:r>
          </a:p>
          <a:p>
            <a:pPr marL="914377" lvl="1" indent="-514338">
              <a:buFont typeface="+mj-lt"/>
              <a:buAutoNum type="alphaLcParenR"/>
            </a:pPr>
            <a:r>
              <a:rPr lang="sv-SE" sz="1600" dirty="0"/>
              <a:t>Har aktiviteten stor eller liten effekt?</a:t>
            </a:r>
          </a:p>
          <a:p>
            <a:pPr marL="914377" lvl="1" indent="-514338">
              <a:buFont typeface="+mj-lt"/>
              <a:buAutoNum type="alphaLcParenR"/>
            </a:pPr>
            <a:r>
              <a:rPr lang="sv-SE" sz="1600" dirty="0"/>
              <a:t>Hur stor är insatsen (tid, resurser, pengar…)?</a:t>
            </a:r>
            <a:br>
              <a:rPr lang="sv-SE" sz="1600" dirty="0"/>
            </a:br>
            <a:endParaRPr lang="sv-SE" sz="1600" dirty="0"/>
          </a:p>
          <a:p>
            <a:pPr marL="892175" lvl="1" indent="-536575">
              <a:buFont typeface="Wingdings" panose="05000000000000000000" pitchFamily="2" charset="2"/>
              <a:buChar char="Ø"/>
              <a:tabLst>
                <a:tab pos="892175" algn="l"/>
              </a:tabLst>
            </a:pPr>
            <a:r>
              <a:rPr lang="sv-SE" sz="1600" dirty="0"/>
              <a:t>För in i rätt ruta i matrisen</a:t>
            </a:r>
            <a:br>
              <a:rPr lang="sv-SE" sz="1600" dirty="0"/>
            </a:br>
            <a:endParaRPr lang="sv-SE" sz="1600" dirty="0"/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Bedöm prioriteten efter placering:</a:t>
            </a:r>
          </a:p>
          <a:p>
            <a:pPr marL="914377" lvl="1" indent="-514338">
              <a:buFont typeface="+mj-lt"/>
              <a:buAutoNum type="romanUcPeriod"/>
            </a:pPr>
            <a:r>
              <a:rPr lang="sv-SE" sz="1400" dirty="0"/>
              <a:t>Liten insats, stor effekt! (= högst </a:t>
            </a:r>
            <a:r>
              <a:rPr lang="sv-SE" sz="1400" dirty="0" err="1"/>
              <a:t>prio</a:t>
            </a:r>
            <a:r>
              <a:rPr lang="sv-SE" sz="1400" dirty="0"/>
              <a:t>, ”lågt hängande frukter”, snabba vinster)</a:t>
            </a:r>
          </a:p>
          <a:p>
            <a:pPr marL="914377" lvl="1" indent="-514338">
              <a:buFont typeface="+mj-lt"/>
              <a:buAutoNum type="romanUcPeriod"/>
            </a:pPr>
            <a:r>
              <a:rPr lang="sv-SE" sz="1400" dirty="0"/>
              <a:t>Stor insats, stor effekt (= gör om möjligt!)</a:t>
            </a:r>
          </a:p>
          <a:p>
            <a:pPr marL="914377" lvl="1" indent="-514338">
              <a:buFont typeface="+mj-lt"/>
              <a:buAutoNum type="romanUcPeriod"/>
            </a:pPr>
            <a:r>
              <a:rPr lang="sv-SE" sz="1400" dirty="0"/>
              <a:t>Liten insats, liten effekt (= i mån av tid)</a:t>
            </a:r>
          </a:p>
          <a:p>
            <a:pPr marL="914377" lvl="1" indent="-514338">
              <a:buFont typeface="+mj-lt"/>
              <a:buAutoNum type="romanUcPeriod"/>
            </a:pPr>
            <a:r>
              <a:rPr lang="sv-SE" sz="1400" dirty="0"/>
              <a:t>Stor insats, liten effekt (= överväg att inte göra!)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169025" y="3184525"/>
            <a:ext cx="3464495" cy="1180579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sz="1800" b="1" dirty="0"/>
              <a:t>Vi är klara när: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bedömt vad som är effektivast och har en prioritering 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vet vad som bör göras först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5169024" y="5846979"/>
            <a:ext cx="2880320" cy="4649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600"/>
              <a:t>Vad blir vår förändringsplan?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7772988" y="5507389"/>
            <a:ext cx="720080" cy="4876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</a:t>
            </a:r>
          </a:p>
        </p:txBody>
      </p:sp>
      <p:cxnSp>
        <p:nvCxnSpPr>
          <p:cNvPr id="9" name="Rak 8"/>
          <p:cNvCxnSpPr/>
          <p:nvPr/>
        </p:nvCxnSpPr>
        <p:spPr bwMode="auto">
          <a:xfrm>
            <a:off x="7772988" y="5490953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ak 9"/>
          <p:cNvCxnSpPr/>
          <p:nvPr/>
        </p:nvCxnSpPr>
        <p:spPr bwMode="auto">
          <a:xfrm flipH="1">
            <a:off x="8133028" y="5490953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Kurva 10"/>
          <p:cNvCxnSpPr>
            <a:stCxn id="4" idx="2"/>
          </p:cNvCxnSpPr>
          <p:nvPr/>
        </p:nvCxnSpPr>
        <p:spPr>
          <a:xfrm rot="5400000">
            <a:off x="6443962" y="4360903"/>
            <a:ext cx="1453110" cy="1461512"/>
          </a:xfrm>
          <a:prstGeom prst="curvedConnector2">
            <a:avLst/>
          </a:prstGeom>
          <a:ln w="28575">
            <a:solidFill>
              <a:srgbClr val="C4B79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6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8" y="5319"/>
            <a:ext cx="9741912" cy="685800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523" y="5319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Kuvert D: </a:t>
            </a:r>
          </a:p>
        </p:txBody>
      </p:sp>
    </p:spTree>
    <p:extLst>
      <p:ext uri="{BB962C8B-B14F-4D97-AF65-F5344CB8AC3E}">
        <p14:creationId xmlns:p14="http://schemas.microsoft.com/office/powerpoint/2010/main" val="184416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Kuvert E: </a:t>
            </a:r>
            <a:br>
              <a:rPr lang="sv-SE" sz="3600" dirty="0"/>
            </a:br>
            <a:r>
              <a:rPr lang="sv-SE" sz="3600" dirty="0"/>
              <a:t>Vad blir vår förändringsplan?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1039" y="1825625"/>
            <a:ext cx="5320634" cy="435133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Instruktion: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Ta aktivitetslapparna från prioriterings-matrisen</a:t>
            </a:r>
          </a:p>
          <a:p>
            <a:pPr marL="711200" lvl="1" indent="-311150">
              <a:buFont typeface="Wingdings" panose="05000000000000000000" pitchFamily="2" charset="2"/>
              <a:buChar char="Ø"/>
            </a:pPr>
            <a:r>
              <a:rPr lang="sv-SE" sz="1400" dirty="0"/>
              <a:t>börja med högst </a:t>
            </a:r>
            <a:r>
              <a:rPr lang="sv-SE" sz="1400" dirty="0" err="1"/>
              <a:t>prio</a:t>
            </a:r>
            <a:r>
              <a:rPr lang="sv-SE" sz="1400" dirty="0"/>
              <a:t> (liten insats, stor effekt!)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För in i </a:t>
            </a:r>
            <a:r>
              <a:rPr lang="sv-SE" sz="1800" dirty="0" err="1"/>
              <a:t>excelmallen</a:t>
            </a:r>
            <a:r>
              <a:rPr lang="sv-SE" sz="1800" dirty="0"/>
              <a:t>* för förändringsplanen eller jobba på poster och lägg in senare. Lägg till :</a:t>
            </a:r>
          </a:p>
          <a:p>
            <a:pPr marL="914377" lvl="1" indent="-514338">
              <a:buFont typeface="Courier New" panose="02070309020205020404" pitchFamily="49" charset="0"/>
              <a:buChar char="o"/>
            </a:pPr>
            <a:r>
              <a:rPr lang="sv-SE" sz="1600" dirty="0"/>
              <a:t>Aktivitetsnamn (unikt och beskrivande)</a:t>
            </a:r>
          </a:p>
          <a:p>
            <a:pPr marL="914377" lvl="1" indent="-514338">
              <a:buFont typeface="Courier New" panose="02070309020205020404" pitchFamily="49" charset="0"/>
              <a:buChar char="o"/>
            </a:pPr>
            <a:r>
              <a:rPr lang="sv-SE" sz="1600" dirty="0"/>
              <a:t>Beskrivning (lite mer detalj)</a:t>
            </a:r>
          </a:p>
          <a:p>
            <a:pPr marL="914377" lvl="1" indent="-514338">
              <a:buFont typeface="Courier New" panose="02070309020205020404" pitchFamily="49" charset="0"/>
              <a:buChar char="o"/>
            </a:pPr>
            <a:r>
              <a:rPr lang="sv-SE" sz="1600" dirty="0"/>
              <a:t>Resultat (vad ska levereras)</a:t>
            </a:r>
          </a:p>
          <a:p>
            <a:pPr marL="914377" lvl="1" indent="-514338">
              <a:buFont typeface="Courier New" panose="02070309020205020404" pitchFamily="49" charset="0"/>
              <a:buChar char="o"/>
            </a:pPr>
            <a:r>
              <a:rPr lang="sv-SE" sz="1600" dirty="0"/>
              <a:t>Ansvarig</a:t>
            </a:r>
          </a:p>
          <a:p>
            <a:pPr marL="914377" lvl="1" indent="-514338">
              <a:buFont typeface="Courier New" panose="02070309020205020404" pitchFamily="49" charset="0"/>
              <a:buChar char="o"/>
            </a:pPr>
            <a:r>
              <a:rPr lang="sv-SE" sz="1600" dirty="0"/>
              <a:t>Kommunikationsinsats (om det finns en)</a:t>
            </a:r>
          </a:p>
          <a:p>
            <a:pPr marL="914377" lvl="1" indent="-514338">
              <a:buFont typeface="Courier New" panose="02070309020205020404" pitchFamily="49" charset="0"/>
              <a:buChar char="o"/>
            </a:pPr>
            <a:r>
              <a:rPr lang="sv-SE" sz="1600" dirty="0"/>
              <a:t>Startdatum, Klardatum</a:t>
            </a:r>
          </a:p>
          <a:p>
            <a:pPr marL="914377" lvl="1" indent="-514338">
              <a:buFont typeface="Courier New" panose="02070309020205020404" pitchFamily="49" charset="0"/>
              <a:buChar char="o"/>
            </a:pPr>
            <a:r>
              <a:rPr lang="sv-SE" sz="1600" dirty="0"/>
              <a:t>Beroenden (till annan aktivitet)&gt;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Sortera efter Startdatum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169025" y="3621336"/>
            <a:ext cx="3464495" cy="139184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sz="1800" b="1" dirty="0"/>
              <a:t>Vi är klara när: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en realistisk plan som tar oss till slutmålet och som hänger ihop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aktiviteter som är tidsatta och har ett utpekat ansvar 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4659385" y="5859351"/>
            <a:ext cx="3540068" cy="4649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600" dirty="0"/>
              <a:t>Har vi säkrat framgångsfaktorerna?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7923097" y="5519761"/>
            <a:ext cx="720080" cy="4876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F</a:t>
            </a:r>
          </a:p>
        </p:txBody>
      </p:sp>
      <p:cxnSp>
        <p:nvCxnSpPr>
          <p:cNvPr id="9" name="Rak 8"/>
          <p:cNvCxnSpPr/>
          <p:nvPr/>
        </p:nvCxnSpPr>
        <p:spPr bwMode="auto">
          <a:xfrm>
            <a:off x="7923097" y="5503325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ak 9"/>
          <p:cNvCxnSpPr/>
          <p:nvPr/>
        </p:nvCxnSpPr>
        <p:spPr bwMode="auto">
          <a:xfrm flipH="1">
            <a:off x="8283137" y="5503325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Kurva 19"/>
          <p:cNvCxnSpPr>
            <a:stCxn id="4" idx="2"/>
            <a:endCxn id="6" idx="0"/>
          </p:cNvCxnSpPr>
          <p:nvPr/>
        </p:nvCxnSpPr>
        <p:spPr>
          <a:xfrm rot="5400000">
            <a:off x="6742259" y="4700336"/>
            <a:ext cx="846175" cy="1471854"/>
          </a:xfrm>
          <a:prstGeom prst="curvedConnector3">
            <a:avLst/>
          </a:prstGeom>
          <a:ln w="28575">
            <a:solidFill>
              <a:srgbClr val="C4B79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0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Dokumentera i </a:t>
            </a:r>
            <a:r>
              <a:rPr lang="sv-SE" sz="2400" dirty="0" err="1"/>
              <a:t>excelarket</a:t>
            </a:r>
            <a:r>
              <a:rPr lang="sv-SE" sz="2400" dirty="0"/>
              <a:t> (nedan) eller på stort ark (nästa bild) och dokumentera efteråt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558131"/>
            <a:ext cx="8915400" cy="261010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95300" y="5805264"/>
            <a:ext cx="820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3"/>
              </a:rPr>
              <a:t>http://klportal.i.skane.se/Kvalitetsutveckling/Referensgrupp%20F%C3%B6r%C3%A4ndrings-f%C3%B6rb%C3%A4ttringsledning/Delade%20dokument</a:t>
            </a:r>
            <a:r>
              <a:rPr lang="sv-S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71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131449"/>
              </p:ext>
            </p:extLst>
          </p:nvPr>
        </p:nvGraphicFramePr>
        <p:xfrm>
          <a:off x="128464" y="116632"/>
          <a:ext cx="9649070" cy="662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069">
                <a:tc>
                  <a:txBody>
                    <a:bodyPr/>
                    <a:lstStyle/>
                    <a:p>
                      <a:r>
                        <a:rPr lang="sv-SE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Resultat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Start</a:t>
                      </a:r>
                      <a:r>
                        <a:rPr lang="sv-SE" baseline="0" dirty="0"/>
                        <a:t> - Klar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övrigt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325"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069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51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Kuvert F: </a:t>
            </a:r>
            <a:br>
              <a:rPr lang="sv-SE" sz="3600" dirty="0"/>
            </a:br>
            <a:r>
              <a:rPr lang="sv-SE" sz="3600" dirty="0"/>
              <a:t>Har vi säkrat framgångsfaktorerna?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1039" y="1825625"/>
            <a:ext cx="5352082" cy="435133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Instruktion: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Gå igenom de 8 framgångsfaktorerna</a:t>
            </a:r>
          </a:p>
          <a:p>
            <a:pPr marL="711200" lvl="1" indent="-311150">
              <a:buFont typeface="Wingdings" panose="05000000000000000000" pitchFamily="2" charset="2"/>
              <a:buChar char="Ø"/>
            </a:pPr>
            <a:r>
              <a:rPr lang="sv-SE" sz="1400" dirty="0"/>
              <a:t>Ta dem en efter en och se om förändringsplanen kommer att uppfylla den faktorn.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Lägg till ytterligare aktiviteter för att täcka gap som hittats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Bedöm helheten, är vi klara?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1400" dirty="0"/>
              <a:t>Kör!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Om inte:</a:t>
            </a:r>
            <a:br>
              <a:rPr lang="sv-SE" sz="1800" dirty="0"/>
            </a:br>
            <a:endParaRPr lang="sv-SE" sz="1800" dirty="0"/>
          </a:p>
          <a:p>
            <a:pPr marL="514338" indent="-514338">
              <a:buFont typeface="+mj-lt"/>
              <a:buAutoNum type="arabicPeriod" startAt="4"/>
            </a:pPr>
            <a:r>
              <a:rPr lang="sv-SE" sz="1800" dirty="0"/>
              <a:t>Identifiera utestående punkter, utse ansvariga och boka ett avstämningsmöte</a:t>
            </a:r>
            <a:br>
              <a:rPr lang="sv-SE" sz="1800" dirty="0"/>
            </a:br>
            <a:endParaRPr lang="sv-SE" sz="1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169025" y="3535611"/>
            <a:ext cx="3320479" cy="1621581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sz="1800" b="1" dirty="0"/>
              <a:t>Vi är klara när: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en plan som säkrar alla framgångsfaktorerna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ansvariga och datum för alla utestående punkter från denna workshop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5276851" y="6060194"/>
            <a:ext cx="2880320" cy="4649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sv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Vi är redo!</a:t>
            </a:r>
          </a:p>
        </p:txBody>
      </p:sp>
      <p:cxnSp>
        <p:nvCxnSpPr>
          <p:cNvPr id="13" name="Kurva 12"/>
          <p:cNvCxnSpPr>
            <a:endCxn id="6" idx="0"/>
          </p:cNvCxnSpPr>
          <p:nvPr/>
        </p:nvCxnSpPr>
        <p:spPr>
          <a:xfrm rot="10800000" flipV="1">
            <a:off x="6717012" y="5157194"/>
            <a:ext cx="1112253" cy="903000"/>
          </a:xfrm>
          <a:prstGeom prst="curvedConnector2">
            <a:avLst/>
          </a:prstGeom>
          <a:ln w="28575">
            <a:solidFill>
              <a:srgbClr val="C4B79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4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1" y="0"/>
            <a:ext cx="9760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1039" y="1825625"/>
            <a:ext cx="758433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Instruktion:</a:t>
            </a:r>
          </a:p>
          <a:p>
            <a:r>
              <a:rPr lang="sv-SE" dirty="0"/>
              <a:t>Se till att alla utestående punkter har en ägare och när dessa ska vara klara</a:t>
            </a:r>
          </a:p>
          <a:p>
            <a:r>
              <a:rPr lang="sv-SE" dirty="0"/>
              <a:t>Hitta tid för uppföljning</a:t>
            </a:r>
          </a:p>
          <a:p>
            <a:endParaRPr lang="sv-SE" dirty="0"/>
          </a:p>
          <a:p>
            <a:r>
              <a:rPr lang="sv-SE" dirty="0"/>
              <a:t>Gör en reflektion kring arbetet</a:t>
            </a:r>
          </a:p>
          <a:p>
            <a:pPr lvl="1"/>
            <a:r>
              <a:rPr lang="sv-SE" dirty="0"/>
              <a:t>Vad har varit bra och vad skulle kunnat vara ännu bättre?</a:t>
            </a:r>
          </a:p>
          <a:p>
            <a:pPr lvl="1"/>
            <a:r>
              <a:rPr lang="sv-SE" dirty="0"/>
              <a:t>Var och en berättar vad de personligen med sig och vad de ska göra som nästa steg</a:t>
            </a:r>
          </a:p>
        </p:txBody>
      </p:sp>
    </p:spTree>
    <p:extLst>
      <p:ext uri="{BB962C8B-B14F-4D97-AF65-F5344CB8AC3E}">
        <p14:creationId xmlns:p14="http://schemas.microsoft.com/office/powerpoint/2010/main" val="356710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0"/>
            <a:ext cx="9581655" cy="6782263"/>
          </a:xfrm>
        </p:spPr>
      </p:pic>
    </p:spTree>
    <p:extLst>
      <p:ext uri="{BB962C8B-B14F-4D97-AF65-F5344CB8AC3E}">
        <p14:creationId xmlns:p14="http://schemas.microsoft.com/office/powerpoint/2010/main" val="304625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Kuvert A: </a:t>
            </a:r>
            <a:br>
              <a:rPr lang="sv-SE" sz="3600" dirty="0"/>
            </a:br>
            <a:r>
              <a:rPr lang="sv-SE" sz="3600" dirty="0"/>
              <a:t>Varför förändring och till vad?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1039" y="1825625"/>
            <a:ext cx="5320634" cy="435133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Instruktion: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Gå igenom förberedelsematerialet om detta inte redan gjorts.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Säkerställ att alla förstår och är överens om </a:t>
            </a:r>
            <a:r>
              <a:rPr lang="sv-SE" sz="1800" b="1" dirty="0"/>
              <a:t>varför</a:t>
            </a:r>
            <a:r>
              <a:rPr lang="sv-SE" sz="1800" dirty="0"/>
              <a:t> vi förändrar, </a:t>
            </a:r>
            <a:r>
              <a:rPr lang="sv-SE" sz="1800" b="1" dirty="0"/>
              <a:t>slutmålet</a:t>
            </a:r>
            <a:r>
              <a:rPr lang="sv-SE" sz="1800" dirty="0"/>
              <a:t>  och så långt vi vet, </a:t>
            </a:r>
            <a:r>
              <a:rPr lang="sv-SE" sz="1800" b="1" dirty="0"/>
              <a:t>vad som förändras</a:t>
            </a:r>
            <a:r>
              <a:rPr lang="sv-SE" sz="1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Säkerställ att vi har rätt ledar- och ägarskap för förändringen:</a:t>
            </a:r>
            <a:br>
              <a:rPr lang="sv-SE" sz="1800" dirty="0"/>
            </a:br>
            <a:r>
              <a:rPr lang="sv-SE" sz="1800" dirty="0"/>
              <a:t>Är det rätt, starkt nog, beslutsmässig? </a:t>
            </a:r>
            <a:endParaRPr lang="sv-SE" sz="1400" dirty="0"/>
          </a:p>
          <a:p>
            <a:pPr marL="449263" indent="-342900">
              <a:buFont typeface="+mj-lt"/>
              <a:buAutoNum type="arabicPeriod"/>
            </a:pPr>
            <a:r>
              <a:rPr lang="sv-SE" sz="1800" dirty="0"/>
              <a:t>Gör materialet lätt tillgängligt för resten av workshopen så att vi kan stämma av mot slutmålet</a:t>
            </a:r>
            <a:endParaRPr lang="sv-SE" sz="1400" dirty="0"/>
          </a:p>
          <a:p>
            <a:pPr marL="914379" lvl="1" indent="-514338">
              <a:buFont typeface="Wingdings" panose="05000000000000000000" pitchFamily="2" charset="2"/>
              <a:buChar char="Ø"/>
            </a:pPr>
            <a:r>
              <a:rPr lang="sv-SE" sz="1400" dirty="0"/>
              <a:t>Sätt upp på väggen eller dela ut till var och 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169025" y="2852738"/>
            <a:ext cx="3392487" cy="172839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sz="1800" b="1" dirty="0"/>
              <a:t>Vi är klara när: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förstår varför, syfte och slutmål 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vet vad vi förändrar (och inte förändrar)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sett att de som leder har tid, resurser och befogenheter</a:t>
            </a:r>
          </a:p>
        </p:txBody>
      </p:sp>
      <p:sp>
        <p:nvSpPr>
          <p:cNvPr id="8" name="Rektangel med rundade hörn 7"/>
          <p:cNvSpPr/>
          <p:nvPr/>
        </p:nvSpPr>
        <p:spPr bwMode="auto">
          <a:xfrm>
            <a:off x="5097016" y="6049805"/>
            <a:ext cx="2880320" cy="4649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Vad innebär</a:t>
            </a:r>
            <a:r>
              <a:rPr kumimoji="0" lang="sv-S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 detta för oss?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7700980" y="5710215"/>
            <a:ext cx="720080" cy="4876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B</a:t>
            </a:r>
          </a:p>
        </p:txBody>
      </p:sp>
      <p:cxnSp>
        <p:nvCxnSpPr>
          <p:cNvPr id="12" name="Rak 11"/>
          <p:cNvCxnSpPr/>
          <p:nvPr/>
        </p:nvCxnSpPr>
        <p:spPr bwMode="auto">
          <a:xfrm>
            <a:off x="7700980" y="5693779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ak 13"/>
          <p:cNvCxnSpPr/>
          <p:nvPr/>
        </p:nvCxnSpPr>
        <p:spPr bwMode="auto">
          <a:xfrm flipH="1">
            <a:off x="8061020" y="5693779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Kurva 10"/>
          <p:cNvCxnSpPr>
            <a:stCxn id="4" idx="2"/>
            <a:endCxn id="8" idx="0"/>
          </p:cNvCxnSpPr>
          <p:nvPr/>
        </p:nvCxnSpPr>
        <p:spPr>
          <a:xfrm rot="5400000">
            <a:off x="6466885" y="4651420"/>
            <a:ext cx="1468677" cy="1328093"/>
          </a:xfrm>
          <a:prstGeom prst="curvedConnector3">
            <a:avLst>
              <a:gd name="adj1" fmla="val 50000"/>
            </a:avLst>
          </a:prstGeom>
          <a:ln w="28575">
            <a:solidFill>
              <a:srgbClr val="C4B79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29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Kuvert B: </a:t>
            </a:r>
            <a:br>
              <a:rPr lang="sv-SE" sz="2400" dirty="0"/>
            </a:br>
            <a:r>
              <a:rPr lang="sv-SE" sz="3600" dirty="0"/>
              <a:t>Vad innebär detta för oss?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1039" y="1825625"/>
            <a:ext cx="532063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1800" dirty="0"/>
              <a:t>Instruktion: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Hitta de med- och motkrafter som verkar för respektive mot förändringen. 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För in dessa krafter i kraftfälts-diagrammet. </a:t>
            </a:r>
          </a:p>
          <a:p>
            <a:pPr marL="711200" lvl="1" indent="-311150">
              <a:buFont typeface="Wingdings" panose="05000000000000000000" pitchFamily="2" charset="2"/>
              <a:buChar char="Ø"/>
            </a:pPr>
            <a:r>
              <a:rPr lang="sv-SE" sz="1400" dirty="0"/>
              <a:t>Finns det både med- och motkrafter inom samma område, sätt dem som par</a:t>
            </a:r>
          </a:p>
          <a:p>
            <a:pPr marL="711200" lvl="1" indent="-311150">
              <a:buFont typeface="Wingdings" panose="05000000000000000000" pitchFamily="2" charset="2"/>
              <a:buChar char="Ø"/>
            </a:pPr>
            <a:r>
              <a:rPr lang="sv-SE" sz="1400" i="1" dirty="0">
                <a:solidFill>
                  <a:srgbClr val="000000"/>
                </a:solidFill>
              </a:rPr>
              <a:t>Tips: ange styrkan i kraften genom att  rita en pil längd efter hur stor kraften känns</a:t>
            </a:r>
            <a:endParaRPr lang="sv-SE" sz="1400" dirty="0"/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Identifiera aktiviteter som stödjer och förstärker medkrafterna. </a:t>
            </a:r>
          </a:p>
          <a:p>
            <a:pPr marL="711200" lvl="1" indent="-311150">
              <a:buFont typeface="Wingdings" panose="05000000000000000000" pitchFamily="2" charset="2"/>
              <a:buChar char="Ø"/>
            </a:pPr>
            <a:r>
              <a:rPr lang="sv-SE" sz="1400" dirty="0"/>
              <a:t>Skriv på post-it</a:t>
            </a:r>
          </a:p>
          <a:p>
            <a:pPr marL="514338" indent="-514338">
              <a:buFont typeface="+mj-lt"/>
              <a:buAutoNum type="arabicPeriod"/>
            </a:pPr>
            <a:r>
              <a:rPr lang="sv-SE" sz="1800" dirty="0"/>
              <a:t>Identifiera aktiviteter som eliminerar eller försvagar motkrafterna. </a:t>
            </a:r>
          </a:p>
          <a:p>
            <a:pPr marL="720725" lvl="1" indent="-320675" defTabSz="720725">
              <a:buFont typeface="Wingdings" panose="05000000000000000000" pitchFamily="2" charset="2"/>
              <a:buChar char="Ø"/>
            </a:pPr>
            <a:r>
              <a:rPr lang="sv-SE" sz="1400" dirty="0"/>
              <a:t>Skriv på post-it</a:t>
            </a:r>
          </a:p>
          <a:p>
            <a:pPr marL="0" indent="0">
              <a:buNone/>
            </a:pPr>
            <a:endParaRPr lang="sv-SE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800" i="1" dirty="0"/>
              <a:t>Spara aktiviteterna till  prioriterings-</a:t>
            </a:r>
            <a:br>
              <a:rPr lang="sv-SE" sz="1800" i="1" dirty="0"/>
            </a:br>
            <a:r>
              <a:rPr lang="sv-SE" sz="1800" i="1" dirty="0"/>
              <a:t>aktiviteten, kuvert 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169025" y="3294063"/>
            <a:ext cx="3392487" cy="1431081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82550" lvl="1" indent="0">
              <a:buNone/>
            </a:pPr>
            <a:r>
              <a:rPr lang="sv-SE" sz="1600" b="1" dirty="0"/>
              <a:t>Vi är klara när:</a:t>
            </a:r>
            <a:endParaRPr lang="sv-SE" sz="1600" i="1" dirty="0"/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vet våra styrkor och utmaningar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aktiviteter som förstärker styrkor och motverkar motstånd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endParaRPr lang="sv-SE" sz="2000" i="1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5241032" y="5972987"/>
            <a:ext cx="2880320" cy="4649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Vem berörs av förändringen?</a:t>
            </a:r>
          </a:p>
        </p:txBody>
      </p:sp>
      <p:sp>
        <p:nvSpPr>
          <p:cNvPr id="8" name="Rektangel 7"/>
          <p:cNvSpPr/>
          <p:nvPr/>
        </p:nvSpPr>
        <p:spPr bwMode="auto">
          <a:xfrm>
            <a:off x="7844996" y="5633397"/>
            <a:ext cx="720080" cy="4876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C</a:t>
            </a:r>
          </a:p>
        </p:txBody>
      </p:sp>
      <p:cxnSp>
        <p:nvCxnSpPr>
          <p:cNvPr id="9" name="Rak 8"/>
          <p:cNvCxnSpPr/>
          <p:nvPr/>
        </p:nvCxnSpPr>
        <p:spPr bwMode="auto">
          <a:xfrm>
            <a:off x="7844996" y="5616961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ak 9"/>
          <p:cNvCxnSpPr/>
          <p:nvPr/>
        </p:nvCxnSpPr>
        <p:spPr bwMode="auto">
          <a:xfrm flipH="1">
            <a:off x="8205036" y="5616961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Kurva 14"/>
          <p:cNvCxnSpPr>
            <a:stCxn id="4" idx="2"/>
            <a:endCxn id="6" idx="0"/>
          </p:cNvCxnSpPr>
          <p:nvPr/>
        </p:nvCxnSpPr>
        <p:spPr>
          <a:xfrm rot="5400000">
            <a:off x="6649310" y="4757027"/>
            <a:ext cx="1247843" cy="1184077"/>
          </a:xfrm>
          <a:prstGeom prst="curvedConnector3">
            <a:avLst>
              <a:gd name="adj1" fmla="val 50000"/>
            </a:avLst>
          </a:prstGeom>
          <a:ln w="28575">
            <a:solidFill>
              <a:srgbClr val="C4B79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9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ktangel 66">
            <a:extLst>
              <a:ext uri="{FF2B5EF4-FFF2-40B4-BE49-F238E27FC236}">
                <a16:creationId xmlns:a16="http://schemas.microsoft.com/office/drawing/2014/main" id="{35976AC0-F25C-4B6D-8E5D-EBDF1E1EDE4A}"/>
              </a:ext>
            </a:extLst>
          </p:cNvPr>
          <p:cNvSpPr/>
          <p:nvPr/>
        </p:nvSpPr>
        <p:spPr bwMode="auto">
          <a:xfrm>
            <a:off x="5981730" y="1201341"/>
            <a:ext cx="1462500" cy="4592685"/>
          </a:xfrm>
          <a:prstGeom prst="rect">
            <a:avLst/>
          </a:prstGeom>
          <a:solidFill>
            <a:srgbClr val="FFCD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sv-SE" sz="195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878E7B34-CE42-496F-9E48-D10299C7CBC5}"/>
              </a:ext>
            </a:extLst>
          </p:cNvPr>
          <p:cNvSpPr/>
          <p:nvPr/>
        </p:nvSpPr>
        <p:spPr bwMode="auto">
          <a:xfrm>
            <a:off x="1562080" y="1198048"/>
            <a:ext cx="1462500" cy="45959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sv-SE" sz="195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42D64E28-AB3C-44F1-A0D7-49C905E14476}"/>
              </a:ext>
            </a:extLst>
          </p:cNvPr>
          <p:cNvCxnSpPr/>
          <p:nvPr/>
        </p:nvCxnSpPr>
        <p:spPr bwMode="auto">
          <a:xfrm>
            <a:off x="330012" y="1187425"/>
            <a:ext cx="8775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30B41E9-47DB-4FF2-A7B9-611428B7E2C7}"/>
              </a:ext>
            </a:extLst>
          </p:cNvPr>
          <p:cNvCxnSpPr/>
          <p:nvPr/>
        </p:nvCxnSpPr>
        <p:spPr bwMode="auto">
          <a:xfrm>
            <a:off x="4492618" y="1187426"/>
            <a:ext cx="0" cy="452332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BE314F27-5A26-43DA-A597-9D2E10452F8A}"/>
              </a:ext>
            </a:extLst>
          </p:cNvPr>
          <p:cNvSpPr txBox="1"/>
          <p:nvPr/>
        </p:nvSpPr>
        <p:spPr>
          <a:xfrm>
            <a:off x="1223186" y="751931"/>
            <a:ext cx="210506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742950"/>
            <a:r>
              <a:rPr lang="sv-SE" sz="1950" b="1" dirty="0">
                <a:solidFill>
                  <a:srgbClr val="3D9378">
                    <a:lumMod val="50000"/>
                  </a:srgbClr>
                </a:solidFill>
              </a:rPr>
              <a:t>Drivande krafter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93D541D-1507-4A8C-96AC-51BEFF0C4AC2}"/>
              </a:ext>
            </a:extLst>
          </p:cNvPr>
          <p:cNvSpPr txBox="1"/>
          <p:nvPr/>
        </p:nvSpPr>
        <p:spPr>
          <a:xfrm>
            <a:off x="5595356" y="751931"/>
            <a:ext cx="227017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950" b="1" dirty="0">
                <a:solidFill>
                  <a:srgbClr val="C00000"/>
                </a:solidFill>
              </a:rPr>
              <a:t>Hindrande krafter</a:t>
            </a:r>
          </a:p>
        </p:txBody>
      </p: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8C54483F-1547-49F9-9FA5-73C9AF9285E7}"/>
              </a:ext>
            </a:extLst>
          </p:cNvPr>
          <p:cNvCxnSpPr/>
          <p:nvPr/>
        </p:nvCxnSpPr>
        <p:spPr bwMode="auto">
          <a:xfrm>
            <a:off x="330987" y="1520535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84C10250-46A0-473F-B5E6-91B201E5F852}"/>
              </a:ext>
            </a:extLst>
          </p:cNvPr>
          <p:cNvCxnSpPr/>
          <p:nvPr/>
        </p:nvCxnSpPr>
        <p:spPr bwMode="auto">
          <a:xfrm>
            <a:off x="330987" y="1829358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8D0712F4-87CF-45DD-8569-4F7D31833530}"/>
              </a:ext>
            </a:extLst>
          </p:cNvPr>
          <p:cNvCxnSpPr/>
          <p:nvPr/>
        </p:nvCxnSpPr>
        <p:spPr bwMode="auto">
          <a:xfrm>
            <a:off x="330987" y="2138181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FEA6B11D-58F5-4D1E-9A01-7CE3271545B0}"/>
              </a:ext>
            </a:extLst>
          </p:cNvPr>
          <p:cNvCxnSpPr/>
          <p:nvPr/>
        </p:nvCxnSpPr>
        <p:spPr bwMode="auto">
          <a:xfrm>
            <a:off x="330987" y="2447004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F143AACF-33A9-4D60-8DD1-774D5B6C367B}"/>
              </a:ext>
            </a:extLst>
          </p:cNvPr>
          <p:cNvCxnSpPr/>
          <p:nvPr/>
        </p:nvCxnSpPr>
        <p:spPr bwMode="auto">
          <a:xfrm>
            <a:off x="330987" y="2755828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Rak koppling 52">
            <a:extLst>
              <a:ext uri="{FF2B5EF4-FFF2-40B4-BE49-F238E27FC236}">
                <a16:creationId xmlns:a16="http://schemas.microsoft.com/office/drawing/2014/main" id="{08EED433-3157-4FB0-9475-EDDF3EB3976A}"/>
              </a:ext>
            </a:extLst>
          </p:cNvPr>
          <p:cNvCxnSpPr/>
          <p:nvPr/>
        </p:nvCxnSpPr>
        <p:spPr bwMode="auto">
          <a:xfrm>
            <a:off x="330987" y="3064651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77668D9D-3BC7-4E92-B978-86632FBD13D6}"/>
              </a:ext>
            </a:extLst>
          </p:cNvPr>
          <p:cNvCxnSpPr/>
          <p:nvPr/>
        </p:nvCxnSpPr>
        <p:spPr bwMode="auto">
          <a:xfrm>
            <a:off x="330987" y="3373474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60FBF2E5-6D6F-455B-801D-4B8CFFCDE78C}"/>
              </a:ext>
            </a:extLst>
          </p:cNvPr>
          <p:cNvCxnSpPr/>
          <p:nvPr/>
        </p:nvCxnSpPr>
        <p:spPr bwMode="auto">
          <a:xfrm>
            <a:off x="330987" y="3682297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Rak koppling 55">
            <a:extLst>
              <a:ext uri="{FF2B5EF4-FFF2-40B4-BE49-F238E27FC236}">
                <a16:creationId xmlns:a16="http://schemas.microsoft.com/office/drawing/2014/main" id="{491D1963-DBD3-44F2-A5E5-65B30497EEE2}"/>
              </a:ext>
            </a:extLst>
          </p:cNvPr>
          <p:cNvCxnSpPr/>
          <p:nvPr/>
        </p:nvCxnSpPr>
        <p:spPr bwMode="auto">
          <a:xfrm>
            <a:off x="330987" y="3991120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9EFAB39E-F22D-49FC-9EE0-80FBA9E6BA76}"/>
              </a:ext>
            </a:extLst>
          </p:cNvPr>
          <p:cNvCxnSpPr/>
          <p:nvPr/>
        </p:nvCxnSpPr>
        <p:spPr bwMode="auto">
          <a:xfrm>
            <a:off x="330987" y="4299943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191C20FA-704C-460A-8B42-7CF0D32721D3}"/>
              </a:ext>
            </a:extLst>
          </p:cNvPr>
          <p:cNvCxnSpPr/>
          <p:nvPr/>
        </p:nvCxnSpPr>
        <p:spPr bwMode="auto">
          <a:xfrm>
            <a:off x="330987" y="4608766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C26F7266-8EE2-4026-B4FD-94A7512ED778}"/>
              </a:ext>
            </a:extLst>
          </p:cNvPr>
          <p:cNvCxnSpPr/>
          <p:nvPr/>
        </p:nvCxnSpPr>
        <p:spPr bwMode="auto">
          <a:xfrm>
            <a:off x="330987" y="4917589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A47F1B2D-C5A8-4158-8C30-CF376E946C46}"/>
              </a:ext>
            </a:extLst>
          </p:cNvPr>
          <p:cNvCxnSpPr/>
          <p:nvPr/>
        </p:nvCxnSpPr>
        <p:spPr bwMode="auto">
          <a:xfrm>
            <a:off x="330987" y="5226413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AB7659E5-348A-4895-946F-7E819EC7717C}"/>
              </a:ext>
            </a:extLst>
          </p:cNvPr>
          <p:cNvCxnSpPr/>
          <p:nvPr/>
        </p:nvCxnSpPr>
        <p:spPr bwMode="auto">
          <a:xfrm>
            <a:off x="330987" y="5535234"/>
            <a:ext cx="8775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4C14C7C3-2E7E-4AE3-82BD-BFE23E4605BD}"/>
              </a:ext>
            </a:extLst>
          </p:cNvPr>
          <p:cNvCxnSpPr>
            <a:cxnSpLocks/>
          </p:cNvCxnSpPr>
          <p:nvPr/>
        </p:nvCxnSpPr>
        <p:spPr bwMode="auto">
          <a:xfrm>
            <a:off x="330011" y="4917589"/>
            <a:ext cx="416260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Rak pilkoppling 70">
            <a:extLst>
              <a:ext uri="{FF2B5EF4-FFF2-40B4-BE49-F238E27FC236}">
                <a16:creationId xmlns:a16="http://schemas.microsoft.com/office/drawing/2014/main" id="{88CD43F6-6428-4846-86F7-0437160599D6}"/>
              </a:ext>
            </a:extLst>
          </p:cNvPr>
          <p:cNvCxnSpPr>
            <a:cxnSpLocks/>
          </p:cNvCxnSpPr>
          <p:nvPr/>
        </p:nvCxnSpPr>
        <p:spPr bwMode="auto">
          <a:xfrm>
            <a:off x="3024580" y="5226413"/>
            <a:ext cx="1468038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ak pilkoppling 72">
            <a:extLst>
              <a:ext uri="{FF2B5EF4-FFF2-40B4-BE49-F238E27FC236}">
                <a16:creationId xmlns:a16="http://schemas.microsoft.com/office/drawing/2014/main" id="{2E781181-3513-4062-8A17-357C06BB2712}"/>
              </a:ext>
            </a:extLst>
          </p:cNvPr>
          <p:cNvCxnSpPr>
            <a:cxnSpLocks/>
          </p:cNvCxnSpPr>
          <p:nvPr/>
        </p:nvCxnSpPr>
        <p:spPr bwMode="auto">
          <a:xfrm flipH="1">
            <a:off x="4516461" y="5226413"/>
            <a:ext cx="2927769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ruta 76">
            <a:extLst>
              <a:ext uri="{FF2B5EF4-FFF2-40B4-BE49-F238E27FC236}">
                <a16:creationId xmlns:a16="http://schemas.microsoft.com/office/drawing/2014/main" id="{6B219C6F-9669-4E01-8867-5527E0C463C0}"/>
              </a:ext>
            </a:extLst>
          </p:cNvPr>
          <p:cNvSpPr txBox="1"/>
          <p:nvPr/>
        </p:nvSpPr>
        <p:spPr>
          <a:xfrm>
            <a:off x="3529890" y="5543963"/>
            <a:ext cx="49564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138" dirty="0">
                <a:solidFill>
                  <a:srgbClr val="000000"/>
                </a:solidFill>
              </a:rPr>
              <a:t>svag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77887806-F7ED-444A-92E2-4FB34F8CB0CD}"/>
              </a:ext>
            </a:extLst>
          </p:cNvPr>
          <p:cNvSpPr txBox="1"/>
          <p:nvPr/>
        </p:nvSpPr>
        <p:spPr>
          <a:xfrm>
            <a:off x="2075261" y="5543963"/>
            <a:ext cx="58381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138" dirty="0">
                <a:solidFill>
                  <a:srgbClr val="000000"/>
                </a:solidFill>
              </a:rPr>
              <a:t>medel</a:t>
            </a:r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80584892-26B6-4CAC-9A41-9EA1FDEDFF5D}"/>
              </a:ext>
            </a:extLst>
          </p:cNvPr>
          <p:cNvSpPr txBox="1"/>
          <p:nvPr/>
        </p:nvSpPr>
        <p:spPr>
          <a:xfrm>
            <a:off x="709199" y="5543963"/>
            <a:ext cx="50206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138" dirty="0">
                <a:solidFill>
                  <a:srgbClr val="000000"/>
                </a:solidFill>
              </a:rPr>
              <a:t>stark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2C96F7E3-8BA2-46D7-ACA2-8C41DA9A46D3}"/>
              </a:ext>
            </a:extLst>
          </p:cNvPr>
          <p:cNvSpPr txBox="1"/>
          <p:nvPr/>
        </p:nvSpPr>
        <p:spPr>
          <a:xfrm>
            <a:off x="7887985" y="5567155"/>
            <a:ext cx="49564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138" dirty="0">
                <a:solidFill>
                  <a:srgbClr val="000000"/>
                </a:solidFill>
              </a:rPr>
              <a:t>svag</a:t>
            </a:r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37E5DCED-B639-42DA-B2EA-9197A8BD7DF9}"/>
              </a:ext>
            </a:extLst>
          </p:cNvPr>
          <p:cNvSpPr txBox="1"/>
          <p:nvPr/>
        </p:nvSpPr>
        <p:spPr>
          <a:xfrm>
            <a:off x="6433356" y="5567155"/>
            <a:ext cx="583814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138" dirty="0">
                <a:solidFill>
                  <a:srgbClr val="000000"/>
                </a:solidFill>
              </a:rPr>
              <a:t>medel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A2E53F7A-35E6-497B-9E89-F0F0A9834556}"/>
              </a:ext>
            </a:extLst>
          </p:cNvPr>
          <p:cNvSpPr txBox="1"/>
          <p:nvPr/>
        </p:nvSpPr>
        <p:spPr>
          <a:xfrm>
            <a:off x="5067294" y="5567155"/>
            <a:ext cx="502061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138" dirty="0">
                <a:solidFill>
                  <a:srgbClr val="000000"/>
                </a:solidFill>
              </a:rPr>
              <a:t>stark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EDB9A119-8B23-45A6-A2B8-9832B7F03126}"/>
              </a:ext>
            </a:extLst>
          </p:cNvPr>
          <p:cNvSpPr txBox="1"/>
          <p:nvPr/>
        </p:nvSpPr>
        <p:spPr>
          <a:xfrm>
            <a:off x="1051347" y="5863156"/>
            <a:ext cx="299312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138" i="1" dirty="0">
                <a:solidFill>
                  <a:srgbClr val="000000"/>
                </a:solidFill>
              </a:rPr>
              <a:t>Tips: ange styrkan i kraften genom längden</a:t>
            </a: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42514DCD-CFC0-45A0-B7B2-50F4FCA3C530}"/>
              </a:ext>
            </a:extLst>
          </p:cNvPr>
          <p:cNvSpPr/>
          <p:nvPr/>
        </p:nvSpPr>
        <p:spPr bwMode="auto">
          <a:xfrm>
            <a:off x="3872880" y="803678"/>
            <a:ext cx="619738" cy="294646"/>
          </a:xfrm>
          <a:prstGeom prst="right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3" name="Pil: höger 32">
            <a:extLst>
              <a:ext uri="{FF2B5EF4-FFF2-40B4-BE49-F238E27FC236}">
                <a16:creationId xmlns:a16="http://schemas.microsoft.com/office/drawing/2014/main" id="{6D3AB535-9A9B-4DCF-B34F-2EAF92623896}"/>
              </a:ext>
            </a:extLst>
          </p:cNvPr>
          <p:cNvSpPr/>
          <p:nvPr/>
        </p:nvSpPr>
        <p:spPr bwMode="auto">
          <a:xfrm rot="10800000">
            <a:off x="4516461" y="803678"/>
            <a:ext cx="619738" cy="29464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0D08E40-EDB1-4126-B750-52E5EFACEA71}"/>
              </a:ext>
            </a:extLst>
          </p:cNvPr>
          <p:cNvSpPr/>
          <p:nvPr/>
        </p:nvSpPr>
        <p:spPr>
          <a:xfrm>
            <a:off x="21523" y="5319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Kuvert B: </a:t>
            </a:r>
          </a:p>
        </p:txBody>
      </p:sp>
    </p:spTree>
    <p:extLst>
      <p:ext uri="{BB962C8B-B14F-4D97-AF65-F5344CB8AC3E}">
        <p14:creationId xmlns:p14="http://schemas.microsoft.com/office/powerpoint/2010/main" val="408255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 rot="20107531">
            <a:off x="1994502" y="2967336"/>
            <a:ext cx="5917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Kraftfältsdiagram</a:t>
            </a:r>
          </a:p>
        </p:txBody>
      </p:sp>
      <p:sp>
        <p:nvSpPr>
          <p:cNvPr id="6" name="Rektangel 5"/>
          <p:cNvSpPr/>
          <p:nvPr/>
        </p:nvSpPr>
        <p:spPr>
          <a:xfrm>
            <a:off x="21523" y="5319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Kuvert B: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b="7229"/>
          <a:stretch/>
        </p:blipFill>
        <p:spPr>
          <a:xfrm>
            <a:off x="803287" y="620689"/>
            <a:ext cx="763877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Kuvert C: </a:t>
            </a:r>
            <a:br>
              <a:rPr lang="sv-SE" sz="3600" dirty="0"/>
            </a:br>
            <a:r>
              <a:rPr lang="sv-SE" sz="3600" dirty="0"/>
              <a:t>Vem berörs av förändringen?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1039" y="1825625"/>
            <a:ext cx="53206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Instruktion:</a:t>
            </a:r>
          </a:p>
          <a:p>
            <a:pPr marL="457189" indent="-457189">
              <a:buFont typeface="+mj-lt"/>
              <a:buAutoNum type="arabicPeriod"/>
            </a:pPr>
            <a:r>
              <a:rPr lang="sv-SE" sz="1800" dirty="0"/>
              <a:t>Lista de funktioner, roller och vid behov enskilda personer som berörs av eller har påverkan på förändringen.</a:t>
            </a:r>
          </a:p>
          <a:p>
            <a:pPr marL="457189" indent="-457189">
              <a:buFont typeface="+mj-lt"/>
              <a:buAutoNum type="arabicPeriod"/>
            </a:pPr>
            <a:r>
              <a:rPr lang="sv-SE" sz="1800" dirty="0"/>
              <a:t>Bedöm i vilken grad de berörs/påverkas (berörs mycket/lite, påverkar mycket/lite) </a:t>
            </a:r>
          </a:p>
          <a:p>
            <a:pPr marL="711200" lvl="1" indent="-311150">
              <a:buFont typeface="Wingdings" panose="05000000000000000000" pitchFamily="2" charset="2"/>
              <a:buChar char="Ø"/>
            </a:pPr>
            <a:r>
              <a:rPr lang="sv-SE" sz="1400" dirty="0"/>
              <a:t>för in i rätt fält i matrisen</a:t>
            </a:r>
          </a:p>
          <a:p>
            <a:pPr marL="457189" indent="-457189">
              <a:buFont typeface="+mj-lt"/>
              <a:buAutoNum type="arabicPeriod"/>
            </a:pPr>
            <a:r>
              <a:rPr lang="sv-SE" sz="1800" dirty="0"/>
              <a:t>För varje, bedöm om vi tror att de är positiva eller negativa till förändringen.</a:t>
            </a:r>
          </a:p>
          <a:p>
            <a:pPr marL="711200" lvl="1" indent="-311150">
              <a:buFont typeface="Wingdings" panose="05000000000000000000" pitchFamily="2" charset="2"/>
              <a:buChar char="Ø"/>
            </a:pPr>
            <a:r>
              <a:rPr lang="sv-SE" sz="1400" dirty="0"/>
              <a:t> Markera med </a:t>
            </a:r>
            <a:r>
              <a:rPr lang="sv-SE" sz="1400" dirty="0">
                <a:sym typeface="Wingdings" panose="05000000000000000000" pitchFamily="2" charset="2"/>
              </a:rPr>
              <a:t> och   (eller + och -) ex direkt på post-it</a:t>
            </a:r>
          </a:p>
          <a:p>
            <a:endParaRPr lang="sv-SE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800" i="1" dirty="0"/>
              <a:t>Spara aktiviteterna till  prioriterings-</a:t>
            </a:r>
            <a:br>
              <a:rPr lang="sv-SE" sz="1800" i="1" dirty="0"/>
            </a:br>
            <a:r>
              <a:rPr lang="sv-SE" sz="1800" i="1" dirty="0"/>
              <a:t>aktiviteten, kuvert 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6169025" y="2852739"/>
            <a:ext cx="3392487" cy="187240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v-SE" sz="1800" b="1" dirty="0"/>
              <a:t>Vi är klara när: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vet vem som berörs 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hittat nyckelpersonerna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bedömt deras påverkan och inställning till förändringen</a:t>
            </a:r>
          </a:p>
          <a:p>
            <a:pPr marL="360363" lvl="1" indent="-277813">
              <a:buFont typeface="Wingdings" panose="05000000000000000000" pitchFamily="2" charset="2"/>
              <a:buChar char="q"/>
            </a:pPr>
            <a:r>
              <a:rPr lang="sv-SE" sz="1600" i="1" dirty="0"/>
              <a:t>Vi har anpassat aktiviteter till respektive grupp</a:t>
            </a:r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5030206" y="5944503"/>
            <a:ext cx="3396052" cy="46492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Vilka är våra prioriterade</a:t>
            </a:r>
            <a:r>
              <a:rPr kumimoji="0" lang="sv-S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 aktiviteter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7833320" y="5543292"/>
            <a:ext cx="849013" cy="4876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D</a:t>
            </a:r>
          </a:p>
        </p:txBody>
      </p:sp>
      <p:cxnSp>
        <p:nvCxnSpPr>
          <p:cNvPr id="9" name="Rak 8"/>
          <p:cNvCxnSpPr/>
          <p:nvPr/>
        </p:nvCxnSpPr>
        <p:spPr bwMode="auto">
          <a:xfrm>
            <a:off x="7833320" y="5543292"/>
            <a:ext cx="488973" cy="1849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ak 9"/>
          <p:cNvCxnSpPr/>
          <p:nvPr/>
        </p:nvCxnSpPr>
        <p:spPr bwMode="auto">
          <a:xfrm flipH="1">
            <a:off x="8322293" y="5526856"/>
            <a:ext cx="360040" cy="2013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Kurva 11"/>
          <p:cNvCxnSpPr>
            <a:stCxn id="4" idx="2"/>
            <a:endCxn id="6" idx="0"/>
          </p:cNvCxnSpPr>
          <p:nvPr/>
        </p:nvCxnSpPr>
        <p:spPr>
          <a:xfrm rot="5400000">
            <a:off x="6687072" y="4766306"/>
            <a:ext cx="1219358" cy="1137037"/>
          </a:xfrm>
          <a:prstGeom prst="curvedConnector3">
            <a:avLst>
              <a:gd name="adj1" fmla="val 50000"/>
            </a:avLst>
          </a:prstGeom>
          <a:ln w="28575">
            <a:solidFill>
              <a:srgbClr val="C4B79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9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D6DD3816-B3AF-4295-8E42-6A2880AEFF51}"/>
              </a:ext>
            </a:extLst>
          </p:cNvPr>
          <p:cNvSpPr/>
          <p:nvPr/>
        </p:nvSpPr>
        <p:spPr bwMode="auto">
          <a:xfrm>
            <a:off x="162787" y="5948594"/>
            <a:ext cx="1872208" cy="71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endParaRPr lang="sv-SE" sz="195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B334A8-77A5-4FFA-862B-75C7408C320D}"/>
              </a:ext>
            </a:extLst>
          </p:cNvPr>
          <p:cNvSpPr>
            <a:spLocks noChangeAspect="1"/>
          </p:cNvSpPr>
          <p:nvPr/>
        </p:nvSpPr>
        <p:spPr bwMode="auto">
          <a:xfrm>
            <a:off x="617414" y="583313"/>
            <a:ext cx="4320478" cy="25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r>
              <a:rPr lang="sv-SE" sz="894" i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Har stor påverkan, men påverkas själv(a) lite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3CB47C-4C2F-49B2-B3F2-FD41B2FF57D1}"/>
              </a:ext>
            </a:extLst>
          </p:cNvPr>
          <p:cNvSpPr>
            <a:spLocks noChangeAspect="1"/>
          </p:cNvSpPr>
          <p:nvPr/>
        </p:nvSpPr>
        <p:spPr bwMode="auto">
          <a:xfrm>
            <a:off x="4942905" y="583410"/>
            <a:ext cx="4320000" cy="25197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r>
              <a:rPr lang="sv-SE" sz="894" i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Har stor påverkan, och påverkas också själva i stor omfattning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537D999-DA42-4891-8114-4651C28431A9}"/>
              </a:ext>
            </a:extLst>
          </p:cNvPr>
          <p:cNvSpPr>
            <a:spLocks noChangeAspect="1"/>
          </p:cNvSpPr>
          <p:nvPr/>
        </p:nvSpPr>
        <p:spPr bwMode="auto">
          <a:xfrm>
            <a:off x="617892" y="3106585"/>
            <a:ext cx="4320000" cy="25197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r>
              <a:rPr lang="sv-SE" sz="894" i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Har liten möjlighet att påverka och påverkas i mindre omfattning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6DEBF5-D03C-470A-9957-0C95969BC97E}"/>
              </a:ext>
            </a:extLst>
          </p:cNvPr>
          <p:cNvSpPr>
            <a:spLocks noChangeAspect="1"/>
          </p:cNvSpPr>
          <p:nvPr/>
        </p:nvSpPr>
        <p:spPr bwMode="auto">
          <a:xfrm>
            <a:off x="4942905" y="3106585"/>
            <a:ext cx="4320000" cy="25197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50"/>
            <a:r>
              <a:rPr lang="sv-SE" sz="894" i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Har liten möjlighet att påverka men påverkas själva i stor omfattning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CB1E395-EFD7-43F1-90DA-3DB5814095F9}"/>
              </a:ext>
            </a:extLst>
          </p:cNvPr>
          <p:cNvSpPr/>
          <p:nvPr/>
        </p:nvSpPr>
        <p:spPr bwMode="auto">
          <a:xfrm>
            <a:off x="323859" y="1723013"/>
            <a:ext cx="585000" cy="2340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sv-SE" sz="975" b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mycket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712A49D-8C7F-4E66-AF28-FA912F7F9F8A}"/>
              </a:ext>
            </a:extLst>
          </p:cNvPr>
          <p:cNvSpPr/>
          <p:nvPr/>
        </p:nvSpPr>
        <p:spPr bwMode="auto">
          <a:xfrm>
            <a:off x="322886" y="4249444"/>
            <a:ext cx="585000" cy="2340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sv-SE" sz="975" b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lite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234FFAF-714B-4D4B-B89D-D154BCEEAD0A}"/>
              </a:ext>
            </a:extLst>
          </p:cNvPr>
          <p:cNvSpPr/>
          <p:nvPr/>
        </p:nvSpPr>
        <p:spPr bwMode="auto">
          <a:xfrm>
            <a:off x="6805153" y="5503435"/>
            <a:ext cx="585000" cy="2340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sv-SE" sz="975" b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mycket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15A729B-68BB-4919-9E07-7286CDF18A7E}"/>
              </a:ext>
            </a:extLst>
          </p:cNvPr>
          <p:cNvSpPr/>
          <p:nvPr/>
        </p:nvSpPr>
        <p:spPr bwMode="auto">
          <a:xfrm>
            <a:off x="2485153" y="5512584"/>
            <a:ext cx="585000" cy="2340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50"/>
            <a:r>
              <a:rPr lang="sv-SE" sz="975" b="1" dirty="0">
                <a:solidFill>
                  <a:srgbClr val="000000"/>
                </a:solidFill>
                <a:latin typeface="Arial" charset="0"/>
                <a:ea typeface="ヒラギノ角ゴ Pro W3" pitchFamily="1" charset="-128"/>
              </a:rPr>
              <a:t>lite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30BCBF8-C600-4B61-B6B1-861960D6AC40}"/>
              </a:ext>
            </a:extLst>
          </p:cNvPr>
          <p:cNvSpPr txBox="1"/>
          <p:nvPr/>
        </p:nvSpPr>
        <p:spPr>
          <a:xfrm rot="16200000">
            <a:off x="-338133" y="2924482"/>
            <a:ext cx="118654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950" dirty="0">
                <a:solidFill>
                  <a:srgbClr val="000000"/>
                </a:solidFill>
              </a:rPr>
              <a:t>Påverkar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C2ABCB5-71C6-46B9-A49F-FC16D3F15BAD}"/>
              </a:ext>
            </a:extLst>
          </p:cNvPr>
          <p:cNvSpPr txBox="1"/>
          <p:nvPr/>
        </p:nvSpPr>
        <p:spPr>
          <a:xfrm>
            <a:off x="4491976" y="5848567"/>
            <a:ext cx="922047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950" dirty="0">
                <a:solidFill>
                  <a:srgbClr val="000000"/>
                </a:solidFill>
              </a:rPr>
              <a:t>Berörs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CDD7BAE-46CB-4E20-B84E-D70E1192A861}"/>
              </a:ext>
            </a:extLst>
          </p:cNvPr>
          <p:cNvSpPr/>
          <p:nvPr/>
        </p:nvSpPr>
        <p:spPr>
          <a:xfrm>
            <a:off x="377725" y="6152655"/>
            <a:ext cx="611065" cy="53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42950"/>
            <a:r>
              <a:rPr lang="sv-SE" sz="195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br>
              <a:rPr lang="sv-SE" sz="195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sv-SE" sz="894" dirty="0">
                <a:solidFill>
                  <a:srgbClr val="000000"/>
                </a:solidFill>
                <a:sym typeface="Wingdings" panose="05000000000000000000" pitchFamily="2" charset="2"/>
              </a:rPr>
              <a:t>= positiv</a:t>
            </a:r>
            <a:endParaRPr lang="sv-SE" sz="1950" dirty="0">
              <a:solidFill>
                <a:srgbClr val="000000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45608E5-A26F-4B43-A336-D31A7D45A44F}"/>
              </a:ext>
            </a:extLst>
          </p:cNvPr>
          <p:cNvSpPr/>
          <p:nvPr/>
        </p:nvSpPr>
        <p:spPr>
          <a:xfrm>
            <a:off x="1127040" y="6152655"/>
            <a:ext cx="655950" cy="530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42950"/>
            <a:r>
              <a:rPr lang="sv-SE" sz="1950" dirty="0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br>
              <a:rPr lang="sv-SE" sz="195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sv-SE" sz="894" dirty="0">
                <a:solidFill>
                  <a:srgbClr val="000000"/>
                </a:solidFill>
                <a:sym typeface="Wingdings" panose="05000000000000000000" pitchFamily="2" charset="2"/>
              </a:rPr>
              <a:t>= negativ</a:t>
            </a:r>
            <a:endParaRPr lang="sv-SE" sz="1950" dirty="0">
              <a:solidFill>
                <a:srgbClr val="000000"/>
              </a:solidFill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7CD87A1-7739-4FEF-8274-F6A771046819}"/>
              </a:ext>
            </a:extLst>
          </p:cNvPr>
          <p:cNvSpPr txBox="1"/>
          <p:nvPr/>
        </p:nvSpPr>
        <p:spPr>
          <a:xfrm>
            <a:off x="162788" y="5948594"/>
            <a:ext cx="19575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2950"/>
            <a:r>
              <a:rPr lang="sv-SE" sz="1300" dirty="0">
                <a:solidFill>
                  <a:srgbClr val="000000"/>
                </a:solidFill>
              </a:rPr>
              <a:t>Bedöm även inställning: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9006FC1-FA8C-450D-9B8F-3DC432B03074}"/>
              </a:ext>
            </a:extLst>
          </p:cNvPr>
          <p:cNvSpPr txBox="1"/>
          <p:nvPr/>
        </p:nvSpPr>
        <p:spPr>
          <a:xfrm>
            <a:off x="564049" y="30198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Kuvert C</a:t>
            </a:r>
          </a:p>
        </p:txBody>
      </p:sp>
    </p:spTree>
    <p:extLst>
      <p:ext uri="{BB962C8B-B14F-4D97-AF65-F5344CB8AC3E}">
        <p14:creationId xmlns:p14="http://schemas.microsoft.com/office/powerpoint/2010/main" val="317687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555" r="-5349"/>
          <a:stretch/>
        </p:blipFill>
        <p:spPr>
          <a:xfrm>
            <a:off x="128464" y="0"/>
            <a:ext cx="10225136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1523" y="5319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Kuvert C: </a:t>
            </a:r>
          </a:p>
        </p:txBody>
      </p:sp>
    </p:spTree>
    <p:extLst>
      <p:ext uri="{BB962C8B-B14F-4D97-AF65-F5344CB8AC3E}">
        <p14:creationId xmlns:p14="http://schemas.microsoft.com/office/powerpoint/2010/main" val="146004647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kom 191010.pptm" id="{F1B70145-B668-4368-9F41-4A4A9620C66A}" vid="{3CC66F24-8697-41FD-8112-D3431638CB9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kom 191010.pptm" id="{F1B70145-B668-4368-9F41-4A4A9620C66A}" vid="{3CC66F24-8697-41FD-8112-D3431638CB9C}"/>
    </a:ext>
  </a:ext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gion Skåne">
    <a:dk1>
      <a:srgbClr val="000000"/>
    </a:dk1>
    <a:lt1>
      <a:srgbClr val="FFFFFF"/>
    </a:lt1>
    <a:dk2>
      <a:srgbClr val="000000"/>
    </a:dk2>
    <a:lt2>
      <a:srgbClr val="808080"/>
    </a:lt2>
    <a:accent1>
      <a:srgbClr val="5E96A8"/>
    </a:accent1>
    <a:accent2>
      <a:srgbClr val="61B9BD"/>
    </a:accent2>
    <a:accent3>
      <a:srgbClr val="3D9378"/>
    </a:accent3>
    <a:accent4>
      <a:srgbClr val="C4B79F"/>
    </a:accent4>
    <a:accent5>
      <a:srgbClr val="FFFFFF"/>
    </a:accent5>
    <a:accent6>
      <a:srgbClr val="FFFFFF"/>
    </a:accent6>
    <a:hlink>
      <a:srgbClr val="00B0F0"/>
    </a:hlink>
    <a:folHlink>
      <a:srgbClr val="D1FF4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e94c76-07e2-4948-a760-aa70c5e96b8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7E625FA5572E41B8334A55B2629FA7" ma:contentTypeVersion="6" ma:contentTypeDescription="Skapa ett nytt dokument." ma:contentTypeScope="" ma:versionID="6fe45c3c402bb8e47f47174c13f0a2f2">
  <xsd:schema xmlns:xsd="http://www.w3.org/2001/XMLSchema" xmlns:xs="http://www.w3.org/2001/XMLSchema" xmlns:p="http://schemas.microsoft.com/office/2006/metadata/properties" xmlns:ns2="2c8aea40-762c-4e4b-aac6-9f553af5c950" xmlns:ns3="ebe94c76-07e2-4948-a760-aa70c5e96b89" targetNamespace="http://schemas.microsoft.com/office/2006/metadata/properties" ma:root="true" ma:fieldsID="b8ffa9a2472a0254e323cd4e51b4623f" ns2:_="" ns3:_="">
    <xsd:import namespace="2c8aea40-762c-4e4b-aac6-9f553af5c950"/>
    <xsd:import namespace="ebe94c76-07e2-4948-a760-aa70c5e96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aea40-762c-4e4b-aac6-9f553af5c9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94c76-07e2-4948-a760-aa70c5e96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80AD26-2BBA-4F8D-A846-D24DA55A8258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c8aea40-762c-4e4b-aac6-9f553af5c950"/>
    <ds:schemaRef ds:uri="ebe94c76-07e2-4948-a760-aa70c5e96b8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216C18-20C1-49E5-B4F8-22E0787368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33DA83-07BC-4E53-BBA2-B736F26C1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aea40-762c-4e4b-aac6-9f553af5c950"/>
    <ds:schemaRef ds:uri="ebe94c76-07e2-4948-a760-aa70c5e96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1037</Words>
  <Application>Microsoft Office PowerPoint</Application>
  <PresentationFormat>A4 (210 x 297 mm)</PresentationFormat>
  <Paragraphs>146</Paragraphs>
  <Slides>17</Slides>
  <Notes>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Region Skåne</vt:lpstr>
      <vt:lpstr>Office-tema</vt:lpstr>
      <vt:lpstr>1_Region Skåne</vt:lpstr>
      <vt:lpstr>Dialogkarta förändringsledning: Kuvertinnehåll</vt:lpstr>
      <vt:lpstr>PowerPoint-presentation</vt:lpstr>
      <vt:lpstr>Kuvert A:  Varför förändring och till vad? </vt:lpstr>
      <vt:lpstr>Kuvert B:  Vad innebär detta för oss?</vt:lpstr>
      <vt:lpstr>PowerPoint-presentation</vt:lpstr>
      <vt:lpstr>PowerPoint-presentation</vt:lpstr>
      <vt:lpstr>Kuvert C:  Vem berörs av förändringen?</vt:lpstr>
      <vt:lpstr>PowerPoint-presentation</vt:lpstr>
      <vt:lpstr>PowerPoint-presentation</vt:lpstr>
      <vt:lpstr>Kuvert D:  Vilka är våra prioriterade aktiviteter?</vt:lpstr>
      <vt:lpstr>PowerPoint-presentation</vt:lpstr>
      <vt:lpstr>Kuvert E:  Vad blir vår förändringsplan?</vt:lpstr>
      <vt:lpstr>Dokumentera i excelarket (nedan) eller på stort ark (nästa bild) och dokumentera efteråt</vt:lpstr>
      <vt:lpstr>PowerPoint-presentation</vt:lpstr>
      <vt:lpstr>Kuvert F:  Har vi säkrat framgångsfaktorerna?</vt:lpstr>
      <vt:lpstr>PowerPoint-presentation</vt:lpstr>
      <vt:lpstr>Avslutning</vt:lpstr>
    </vt:vector>
  </TitlesOfParts>
  <Company>Region Skåne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Augustinsson Magnus</dc:creator>
  <cp:lastModifiedBy>Varga Claudia</cp:lastModifiedBy>
  <cp:revision>56</cp:revision>
  <cp:lastPrinted>2020-10-21T15:52:13Z</cp:lastPrinted>
  <dcterms:created xsi:type="dcterms:W3CDTF">2020-02-24T16:06:03Z</dcterms:created>
  <dcterms:modified xsi:type="dcterms:W3CDTF">2020-11-09T16:09:47Z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0x010100707E625FA5572E41B8334A55B2629FA7</vt:lpwstr>
  </property>
  <property fmtid="{D5CDD505-2E9C-101B-9397-08002B2CF9AE}" pid="3" name="_dlc_DocIdItemGuid">
    <vt:lpwstr>e8256c0d-aa63-434b-862d-d7f284d4d4e1</vt:lpwstr>
  </property>
  <property fmtid="{D5CDD505-2E9C-101B-9397-08002B2CF9AE}" pid="4" name="Dokumentagandeenhet">
    <vt:lpwstr>3319;#Kommunikation|9daa9f5a-0c0d-427a-a8e5-a42deff6fd30</vt:lpwstr>
  </property>
  <property fmtid="{D5CDD505-2E9C-101B-9397-08002B2CF9AE}" pid="5" name="Taggning">
    <vt:lpwstr>2458;#Informationsmaterial|6564bb37-7519-47b5-a28d-bbe0dd5c58f7</vt:lpwstr>
  </property>
  <property fmtid="{D5CDD505-2E9C-101B-9397-08002B2CF9AE}" pid="6" name="Gallerfor">
    <vt:lpwstr>3319;#Kommunikation|9daa9f5a-0c0d-427a-a8e5-a42deff6fd30</vt:lpwstr>
  </property>
  <property fmtid="{D5CDD505-2E9C-101B-9397-08002B2CF9AE}" pid="7" name="f704ae44dfee48309a4736a767fe9886">
    <vt:lpwstr/>
  </property>
  <property fmtid="{D5CDD505-2E9C-101B-9397-08002B2CF9AE}" pid="8" name="Forfattarensenhet">
    <vt:lpwstr/>
  </property>
  <property fmtid="{D5CDD505-2E9C-101B-9397-08002B2CF9AE}" pid="9" name="Order">
    <vt:r8>6105800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SharedWithUsers">
    <vt:lpwstr/>
  </property>
  <property fmtid="{D5CDD505-2E9C-101B-9397-08002B2CF9AE}" pid="13" name="TemplateUrl">
    <vt:lpwstr/>
  </property>
  <property fmtid="{D5CDD505-2E9C-101B-9397-08002B2CF9AE}" pid="14" name="Overgripande">
    <vt:bool>false</vt:bool>
  </property>
  <property fmtid="{D5CDD505-2E9C-101B-9397-08002B2CF9AE}" pid="15" name="ComplianceAssetId">
    <vt:lpwstr/>
  </property>
</Properties>
</file>