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504" r:id="rId5"/>
    <p:sldId id="507" r:id="rId6"/>
    <p:sldId id="2147479572" r:id="rId7"/>
    <p:sldId id="2147479584" r:id="rId8"/>
    <p:sldId id="2147479583" r:id="rId9"/>
    <p:sldId id="2147479578" r:id="rId10"/>
    <p:sldId id="2147479586" r:id="rId11"/>
    <p:sldId id="2147479580" r:id="rId12"/>
    <p:sldId id="2147478234" r:id="rId13"/>
  </p:sldIdLst>
  <p:sldSz cx="12192000" cy="6858000"/>
  <p:notesSz cx="6858000" cy="9144000"/>
  <p:embeddedFontLst>
    <p:embeddedFont>
      <p:font typeface="Public Sans" pitchFamily="2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6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FE168D-3A8F-E6B7-5BA2-683F4440D8C6}" name="Alsén Christina" initials="AC" userId="S::147992@skane.se::6386827f-ce6e-464c-b7f1-fb29dc19384d" providerId="AD"/>
  <p188:author id="{34FAF0DF-6D43-DC04-6FFB-7F4AC2A946AA}" name="Merö Linnéa" initials="ML" userId="S::247887@skane.se::516d9b54-894d-4f7d-9fee-b6464671e9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4" autoAdjust="0"/>
  </p:normalViewPr>
  <p:slideViewPr>
    <p:cSldViewPr snapToGrid="0">
      <p:cViewPr varScale="1">
        <p:scale>
          <a:sx n="94" d="100"/>
          <a:sy n="94" d="100"/>
        </p:scale>
        <p:origin x="1194" y="84"/>
      </p:cViewPr>
      <p:guideLst>
        <p:guide orient="horz" pos="822"/>
        <p:guide pos="69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D511D94-4E64-1EAA-0D43-EAEE53FDC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195A2E-B3CC-C0AE-5A1F-1A1E7AB3A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340DC-1509-4221-AED0-908333A2814C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21803D-7FAC-F3DE-8A61-40FCB00C4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384B36-BE09-A54C-B7BD-BFFF79D0F8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6F1E-1E10-4A31-B5A8-8E4E14FF7C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7385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CAF2-EA02-4D7B-96AC-EC2C828EEDBF}" type="datetimeFigureOut">
              <a:rPr lang="sv-SE" smtClean="0"/>
              <a:t>2024-09-18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30ED-5BE4-4B01-A895-9FD01F2DFD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148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För </a:t>
            </a:r>
            <a:r>
              <a:rPr lang="en-US" dirty="0" err="1">
                <a:cs typeface="Calibri"/>
              </a:rPr>
              <a:t>att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bakgrund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inledning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4A425-9C14-4E36-B5C5-8367781D85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är problemställningen, som besvaras genom detta infomaterial (som grundas beslut i RUR, utifrån en arbetsgrupps underlag i frågan).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018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511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319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5194270-83B6-A55F-D3FF-A12654751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4F8B15-58B1-2E90-1802-6F4E92C0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B957DE-64F3-C89A-39F1-D0291AD1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E60FA1F-B6CA-4B46-9597-56F4530F7420}" type="datetime1">
              <a:rPr lang="sv-SE" smtClean="0"/>
              <a:t>2024-09-18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D0CD91E-220E-4904-A1F0-F78096E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AE31B5-5254-4A74-6724-44C627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83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A706DCF-9171-8087-EC6A-D9FACA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AD0E7A6-AE29-4828-8EED-037A6B9009EA}" type="datetime1">
              <a:rPr lang="sv-SE" smtClean="0"/>
              <a:t>2024-09-18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A71FC9C-1584-8A2F-C4EF-0B37FFE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C2C239C-E658-7070-C0BC-E778536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53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bildikonen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 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F06F227-57FA-49A3-97BD-1B27E993ACBD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18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5A6C9D-C2F9-BEA7-4EAE-7948F072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D69891F-7F43-4EBC-87CA-86C37D690BD4}" type="datetime1">
              <a:rPr lang="sv-SE" smtClean="0"/>
              <a:t>2024-09-18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E2DCE60-FD3E-95E2-4A9B-287FAAE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68585F-58CF-FC4B-FD92-86898C9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63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068579-9080-EE29-D9A4-3E56BF85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FE586BAB-9EEF-4B06-B77F-822919DD1E7D}" type="datetime1">
              <a:rPr lang="sv-SE" smtClean="0"/>
              <a:t>2024-09-18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E7776F5-8B54-2D91-99C9-B11E98F9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23668E9-8B04-52B3-F7CA-27B4B4D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51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/>
          <a:lstStyle/>
          <a:p>
            <a:fld id="{3001A785-8427-4ACF-8D68-053FEA8D152B}" type="datetime1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7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713A04-296D-4A5E-4FD1-2789A0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1FCD157-0A2C-4AAC-962C-4319DA53B03C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8395FDC-DEF1-0B01-E4BC-720A0E3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5DDAFD-3E9D-0E37-16AE-9E369B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88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78A0B9-2D69-0ABE-7F68-813023F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8171146-AEE4-4C35-B459-B938E6802B17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553A5AA-2251-BCEF-BA4A-5055B3B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F48269D-D5CC-FFEA-8A05-8CB6B03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28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yta utan logotyp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0ECA7-AE51-F08E-9F74-11BB66F2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C43E44-399B-AD66-852B-6FBB2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5AEBDB0-46AE-40AB-B6F1-75EEA8B6B06E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0723245D-44EA-5763-8400-5C566DC9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D75F367-E644-E422-4C41-32675F0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13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2452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410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221492"/>
            <a:ext cx="5157787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2650" y="12410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9212" y="2221492"/>
            <a:ext cx="5183188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C8557A-39E5-2439-2E43-5C8D9564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AA5BADEF-8F84-45D8-AB78-79E0427D4A12}" type="datetime1">
              <a:rPr lang="sv-SE" smtClean="0"/>
              <a:t>2024-09-18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76B45AE-5CCD-6B94-7A25-A15B3FF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5478B75-428F-A1D7-E746-ADC7752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78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FE24852-164B-CFDE-B769-790BC3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4D73F0A0-3A2F-4832-BE53-6B8B6864E3E5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CC1B95F-8FF6-795C-71C7-EF6DB9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013B1D-5E77-D5A6-6127-FB27ABD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68180F-B84D-0F44-B4B5-93A7D7845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6BE9932-6652-2F68-1034-24E5E46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56C4D66-1807-4776-9F16-AA3C32A246C1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63ED8F1-3338-F67C-7AF6-F651A8C4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A0CF44F-A949-73AD-6632-4E606E5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20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gräd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</a:t>
            </a:r>
            <a:br>
              <a:rPr lang="sv-SE"/>
            </a:b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E7D6E2E-8A4F-D98F-225B-724A74A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38A8468-28CB-4E66-9D43-5E9BC9263E51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339C906-0FFF-0D74-2AA4-386DD03B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0559915-C442-FFF4-7F3F-17BD499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1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25320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BAF8B48-190A-CD33-0203-CB9E94B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2832F019-68C5-4A37-B2E1-1C87E0510245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1C96D5D-12A1-49BC-3215-73D03C7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292DD92-F84D-6372-5A07-8F06DBCC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90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blå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endParaRPr lang="sv-SE"/>
          </a:p>
          <a:p>
            <a:endParaRPr lang="sv-SE"/>
          </a:p>
          <a:p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11843"/>
            <a:ext cx="3932237" cy="4523858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78BE36-5D03-B947-50CF-2E825EA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9B2D01C-7309-43AD-BB51-C03D02FBFE6F}" type="datetime1">
              <a:rPr lang="sv-SE" smtClean="0"/>
              <a:t>2024-09-18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9C34CAE-7C61-6971-4E6A-D3B61E0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9808DA3-999C-3634-67E5-C32D4F1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5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1088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5288"/>
            <a:ext cx="3932237" cy="4570413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C997379-AA57-FFC0-C67C-2D47D2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11" y="6530791"/>
            <a:ext cx="995364" cy="273555"/>
          </a:xfrm>
          <a:prstGeom prst="rect">
            <a:avLst/>
          </a:prstGeom>
        </p:spPr>
        <p:txBody>
          <a:bodyPr/>
          <a:lstStyle/>
          <a:p>
            <a:fld id="{3EE0776E-56C1-4163-BBDC-05D27C5158B9}" type="datetime1">
              <a:rPr lang="sv-SE" smtClean="0"/>
              <a:t>2024-09-18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0EE9DDD-8D27-BD71-D6BB-11AB844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441" y="6513520"/>
            <a:ext cx="8794963" cy="300235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3F8E2E3-7B29-03BC-3B15-8990B12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6513520"/>
            <a:ext cx="637660" cy="300235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87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9313"/>
            <a:ext cx="3932237" cy="4587654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37D1B6-089F-FE4A-553A-91F3A00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BB410BE-CF1F-4E5F-9DCA-D51FBE5FB1D3}" type="datetime1">
              <a:rPr lang="sv-SE" smtClean="0"/>
              <a:t>2024-09-18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C55B8E2-0B30-8F03-4864-C893D05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F34B608-4D46-FA27-659B-1A66156B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49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_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bild_med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1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bild_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4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utbild_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7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neut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04EE9F-131D-EFB7-2A79-B3DD8BF9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952" y="6486545"/>
            <a:ext cx="1060175" cy="354182"/>
          </a:xfrm>
          <a:prstGeom prst="rect">
            <a:avLst/>
          </a:prstGeom>
        </p:spPr>
        <p:txBody>
          <a:bodyPr/>
          <a:lstStyle/>
          <a:p>
            <a:fld id="{38300729-9120-4936-A615-CF043BDAE2EC}" type="datetime1">
              <a:rPr lang="sv-SE" smtClean="0"/>
              <a:t>2024-09-18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3945A83-9CF5-D3E1-4AC0-51BF060A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27" y="6469274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7E25ADB-6596-015B-3496-5779FCC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69274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95E7C8D-E10A-96EA-A696-E14A4D299E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E3E256-BBF3-D765-FDC4-A130C5C5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30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56F01782-C5A9-40B6-AB6E-8DE9881C3C7C}" type="datetime1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72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30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FD82-33C4-3884-7512-07CF043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A4B8-A0BB-4502-821F-7B06CCF7898B}" type="datetime1">
              <a:rPr lang="sv-SE" smtClean="0"/>
              <a:t>2024-09-18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27E4A-6513-E2F8-83CE-0D930C8F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8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2024-09-18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45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vå delar två fär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5181600" cy="1143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tx2"/>
                </a:solidFill>
              </a:defRPr>
            </a:lvl2pPr>
            <a:lvl3pPr marL="8640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	      </a:t>
            </a:r>
          </a:p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   </a:t>
            </a:r>
            <a:br>
              <a:rPr lang="sv-SE"/>
            </a:br>
            <a:r>
              <a:rPr lang="sv-SE"/>
              <a:t>         Välj ikon och infoga </a:t>
            </a:r>
            <a:endParaRPr lang="en-US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4E0B0FE2-E5A1-BE14-1AD7-F11C3D7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0FE638B-B983-49DA-8849-8ECEE52DAC0E}" type="datetime1">
              <a:rPr lang="sv-SE" smtClean="0"/>
              <a:t>2024-09-18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DA2FBF-EA5B-22FE-04EC-31E4FD7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03A1DB8-A381-F782-B96A-BEBB198B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3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vå delar två fär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60000"/>
            <a:ext cx="5181599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bg2"/>
                </a:solidFill>
              </a:defRPr>
            </a:lvl2pPr>
            <a:lvl3pPr marL="91440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 </a:t>
            </a:r>
          </a:p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</a:t>
            </a:r>
            <a:br>
              <a:rPr lang="sv-SE"/>
            </a:br>
            <a:r>
              <a:rPr lang="sv-SE"/>
              <a:t>        Välj ikon och infoga </a:t>
            </a:r>
            <a:endParaRPr lang="en-US"/>
          </a:p>
          <a:p>
            <a:pPr lvl="2"/>
            <a:endParaRPr lang="en-US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8D03FBB-21E9-F008-E283-AC075F2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E2A05A5-1053-4521-A641-398E3840E3CC}" type="datetime1">
              <a:rPr lang="sv-SE" smtClean="0"/>
              <a:t>2024-09-18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F51FF841-B022-4350-1DDE-49C4EA0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4A3BADF-81F6-BE5B-EF7B-1C79884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97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977FB61D-B955-2B9F-074D-81DF5416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1085021" cy="365125"/>
          </a:xfrm>
          <a:prstGeom prst="rect">
            <a:avLst/>
          </a:prstGeom>
        </p:spPr>
        <p:txBody>
          <a:bodyPr/>
          <a:lstStyle/>
          <a:p>
            <a:fld id="{3556A118-873A-4B52-9003-0908E6B2540D}" type="datetime1">
              <a:rPr lang="sv-SE" smtClean="0"/>
              <a:t>2024-09-18</a:t>
            </a:fld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FC0B61D-7C97-F933-FE5D-D75EED9056F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17976-8A7C-4CAB-BF0F-0DC203C803A3}" type="datetime1">
              <a:rPr lang="sv-SE" smtClean="0"/>
              <a:pPr/>
              <a:t>2024-09-18</a:t>
            </a:fld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225F7BBE-36A5-C806-7DFF-266F0BB893C6}"/>
              </a:ext>
            </a:extLst>
          </p:cNvPr>
          <p:cNvSpPr txBox="1">
            <a:spLocks/>
          </p:cNvSpPr>
          <p:nvPr userDrawn="1"/>
        </p:nvSpPr>
        <p:spPr>
          <a:xfrm>
            <a:off x="11226248" y="6513520"/>
            <a:ext cx="679180" cy="38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30AA7-F777-4CAC-8CCC-AEA20B9348D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68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5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Klicka här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</a:t>
            </a:r>
            <a:r>
              <a:rPr lang="en-US" err="1"/>
              <a:t>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1479"/>
            <a:ext cx="10972800" cy="492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tre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A4B8-A0BB-4502-821F-7B06CCF7898B}" type="datetime1">
              <a:rPr lang="sv-SE" smtClean="0"/>
              <a:t>2024-09-18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5457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341EC8-D59E-2394-5413-AB70A2CA75C4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3" r:id="rId3"/>
    <p:sldLayoutId id="2147483685" r:id="rId4"/>
    <p:sldLayoutId id="2147483676" r:id="rId5"/>
    <p:sldLayoutId id="2147483686" r:id="rId6"/>
    <p:sldLayoutId id="2147483671" r:id="rId7"/>
    <p:sldLayoutId id="2147483679" r:id="rId8"/>
    <p:sldLayoutId id="2147483688" r:id="rId9"/>
    <p:sldLayoutId id="2147483664" r:id="rId10"/>
    <p:sldLayoutId id="2147483689" r:id="rId11"/>
    <p:sldLayoutId id="2147483666" r:id="rId12"/>
    <p:sldLayoutId id="2147483663" r:id="rId13"/>
    <p:sldLayoutId id="2147483682" r:id="rId14"/>
    <p:sldLayoutId id="2147483687" r:id="rId15"/>
    <p:sldLayoutId id="2147483692" r:id="rId16"/>
    <p:sldLayoutId id="2147483690" r:id="rId17"/>
    <p:sldLayoutId id="2147483691" r:id="rId18"/>
    <p:sldLayoutId id="2147483665" r:id="rId19"/>
    <p:sldLayoutId id="2147483681" r:id="rId20"/>
    <p:sldLayoutId id="2147483680" r:id="rId21"/>
    <p:sldLayoutId id="2147483667" r:id="rId22"/>
    <p:sldLayoutId id="2147483670" r:id="rId23"/>
    <p:sldLayoutId id="2147483683" r:id="rId24"/>
    <p:sldLayoutId id="2147483684" r:id="rId25"/>
    <p:sldLayoutId id="2147483694" r:id="rId26"/>
    <p:sldLayoutId id="2147483695" r:id="rId27"/>
    <p:sldLayoutId id="2147483696" r:id="rId28"/>
    <p:sldLayoutId id="2147483697" r:id="rId29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xxx@skane.se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A39E-DC93-A3D0-82AF-1FE40542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898363"/>
            <a:ext cx="10363200" cy="33289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SDV</a:t>
            </a:r>
            <a:br>
              <a:rPr lang="sv-SE" dirty="0"/>
            </a:br>
            <a:r>
              <a:rPr lang="sv-SE" sz="400" dirty="0"/>
              <a:t> </a:t>
            </a:r>
            <a:br>
              <a:rPr lang="sv-SE" sz="800" dirty="0"/>
            </a:br>
            <a:r>
              <a:rPr lang="sv-SE" sz="4000" dirty="0"/>
              <a:t>Chefers ansvar</a:t>
            </a:r>
            <a:br>
              <a:rPr lang="sv-SE" sz="4000" dirty="0"/>
            </a:br>
            <a:r>
              <a:rPr lang="sv-SE" sz="4000" dirty="0"/>
              <a:t>rörande medarbetare som arbetar inom flera enheter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79C0DF-CD99-0DB5-0CC8-8C71DBBDD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915" y="4851224"/>
            <a:ext cx="10612169" cy="1108414"/>
          </a:xfrm>
        </p:spPr>
        <p:txBody>
          <a:bodyPr/>
          <a:lstStyle/>
          <a:p>
            <a:r>
              <a:rPr lang="sv-SE" sz="2400" dirty="0"/>
              <a:t>Information om beslut gällande förberedelse- och utbildning för utlånad/utlokaliserad personal</a:t>
            </a:r>
          </a:p>
        </p:txBody>
      </p:sp>
      <p:pic>
        <p:nvPicPr>
          <p:cNvPr id="4" name="Bildobjekt 3" descr="Region Skånes logotyp - avsändarinformation ">
            <a:extLst>
              <a:ext uri="{FF2B5EF4-FFF2-40B4-BE49-F238E27FC236}">
                <a16:creationId xmlns:a16="http://schemas.microsoft.com/office/drawing/2014/main" id="{89EA138E-8602-7547-D632-B08E80714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8216A32-2CFF-0F3B-298E-61F68E33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58943"/>
            <a:ext cx="10972800" cy="1335106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sv-SE" sz="2000" dirty="0">
                <a:solidFill>
                  <a:schemeClr val="tx2"/>
                </a:solidFill>
              </a:rPr>
              <a:t>SDV – ansvar för utlånad/utlokaliserad personal</a:t>
            </a:r>
            <a:br>
              <a:rPr lang="sv-SE" dirty="0">
                <a:solidFill>
                  <a:schemeClr val="tx2"/>
                </a:solidFill>
              </a:rPr>
            </a:br>
            <a:r>
              <a:rPr lang="sv-SE" dirty="0">
                <a:solidFill>
                  <a:schemeClr val="tx2"/>
                </a:solidFill>
              </a:rPr>
              <a:t>Kommunikationsplan – mini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5FE38452-EABD-CBD8-E964-53C2D41E5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4049"/>
            <a:ext cx="10972800" cy="4850257"/>
          </a:xfrm>
        </p:spPr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v-SE" sz="2800" b="1" dirty="0">
                <a:solidFill>
                  <a:schemeClr val="tx2"/>
                </a:solidFill>
              </a:rPr>
              <a:t>Vecka 38: </a:t>
            </a:r>
            <a:r>
              <a:rPr lang="sv-SE" sz="2800" dirty="0">
                <a:solidFill>
                  <a:schemeClr val="tx2"/>
                </a:solidFill>
              </a:rPr>
              <a:t>Detta </a:t>
            </a:r>
            <a:r>
              <a:rPr lang="sv-SE" sz="2800" dirty="0" err="1">
                <a:solidFill>
                  <a:schemeClr val="tx2"/>
                </a:solidFill>
              </a:rPr>
              <a:t>ppt:material</a:t>
            </a:r>
            <a:r>
              <a:rPr lang="sv-SE" sz="2800" dirty="0">
                <a:solidFill>
                  <a:schemeClr val="tx2"/>
                </a:solidFill>
              </a:rPr>
              <a:t>, för verksamhetschefer att gå igenom på möte med sina chefer. Spridning via utrullningsprojekten.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sv-SE" sz="2800" b="1" dirty="0">
                <a:solidFill>
                  <a:schemeClr val="tx2"/>
                </a:solidFill>
              </a:rPr>
              <a:t>Vecka 40: </a:t>
            </a:r>
            <a:r>
              <a:rPr lang="sv-SE" sz="2800" dirty="0">
                <a:solidFill>
                  <a:schemeClr val="tx2"/>
                </a:solidFill>
              </a:rPr>
              <a:t>3/10 SDV Ledarforum. Kort information om ansvaret för utlokaliserad personal, inbakat i pass om utbildning. Målgrupp: alla chefer, brett</a:t>
            </a:r>
          </a:p>
          <a:p>
            <a:pPr marL="457200" indent="-457200">
              <a:buClr>
                <a:schemeClr val="tx2"/>
              </a:buClr>
              <a:buAutoNum type="arabicPeriod" startAt="3"/>
            </a:pPr>
            <a:r>
              <a:rPr lang="sv-SE" sz="2000" i="1" dirty="0">
                <a:solidFill>
                  <a:schemeClr val="tx2"/>
                </a:solidFill>
              </a:rPr>
              <a:t>Eventuellt notis i SDV Nyhetsbrev, runt 8/10</a:t>
            </a:r>
          </a:p>
          <a:p>
            <a:pPr marL="457200" indent="-457200">
              <a:buClr>
                <a:schemeClr val="tx2"/>
              </a:buClr>
              <a:buAutoNum type="arabicPeriod" startAt="3"/>
            </a:pPr>
            <a:r>
              <a:rPr lang="sv-SE" sz="2000" i="1" dirty="0">
                <a:solidFill>
                  <a:schemeClr val="tx2"/>
                </a:solidFill>
              </a:rPr>
              <a:t>Eventuellt: Vecka 41, runt 8/10: Intranätsnotis till chefsflödena lokalt: vi gör </a:t>
            </a:r>
            <a:r>
              <a:rPr lang="sv-SE" sz="2000" i="1" dirty="0" err="1">
                <a:solidFill>
                  <a:schemeClr val="tx2"/>
                </a:solidFill>
              </a:rPr>
              <a:t>ramtext</a:t>
            </a:r>
            <a:br>
              <a:rPr lang="sv-SE" sz="2000" i="1" dirty="0">
                <a:solidFill>
                  <a:schemeClr val="tx2"/>
                </a:solidFill>
              </a:rPr>
            </a:br>
            <a:r>
              <a:rPr lang="sv-SE" sz="2000" i="1" dirty="0">
                <a:solidFill>
                  <a:schemeClr val="tx2"/>
                </a:solidFill>
              </a:rPr>
              <a:t>till förvaltningarna att själva använda i sina egna chefsnyheter på intranätet.</a:t>
            </a:r>
          </a:p>
        </p:txBody>
      </p:sp>
      <p:pic>
        <p:nvPicPr>
          <p:cNvPr id="6" name="Bildobjekt 5" descr="Region Skånes logotyp - avsändarinformation ">
            <a:extLst>
              <a:ext uri="{FF2B5EF4-FFF2-40B4-BE49-F238E27FC236}">
                <a16:creationId xmlns:a16="http://schemas.microsoft.com/office/drawing/2014/main" id="{7C9D3C79-BDB6-FFA4-4DC9-025D86AE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person, tecknad serie, konst&#10;&#10;Automatiskt genererad beskrivning">
            <a:extLst>
              <a:ext uri="{FF2B5EF4-FFF2-40B4-BE49-F238E27FC236}">
                <a16:creationId xmlns:a16="http://schemas.microsoft.com/office/drawing/2014/main" id="{64A6278A-165D-1430-3014-87C37173F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070" y="842758"/>
            <a:ext cx="1617198" cy="44995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36713B-7A40-EDD5-950A-DA66F6DB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514" y="370318"/>
            <a:ext cx="5181600" cy="114300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300" dirty="0" err="1"/>
              <a:t>Bakgrund</a:t>
            </a:r>
            <a:r>
              <a:rPr lang="en-US" sz="3300" dirty="0"/>
              <a:t>: </a:t>
            </a:r>
            <a:r>
              <a:rPr lang="en-US" sz="3300" dirty="0" err="1"/>
              <a:t>Att</a:t>
            </a:r>
            <a:r>
              <a:rPr lang="en-US" sz="3300" dirty="0"/>
              <a:t> </a:t>
            </a:r>
            <a:r>
              <a:rPr lang="en-US" sz="3300" dirty="0" err="1"/>
              <a:t>förbereda</a:t>
            </a:r>
            <a:r>
              <a:rPr lang="en-US" sz="3300" dirty="0"/>
              <a:t> </a:t>
            </a:r>
            <a:r>
              <a:rPr lang="en-US" sz="3300" dirty="0" err="1"/>
              <a:t>medarbetare</a:t>
            </a:r>
            <a:r>
              <a:rPr lang="en-US" sz="3300" dirty="0"/>
              <a:t> </a:t>
            </a:r>
            <a:r>
              <a:rPr lang="en-US" sz="3300" dirty="0" err="1"/>
              <a:t>inför</a:t>
            </a:r>
            <a:r>
              <a:rPr lang="en-US" sz="3300" dirty="0"/>
              <a:t> SDV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A67EF-C083-8F22-7C39-A9E38F017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738" y="1742011"/>
            <a:ext cx="5676900" cy="45184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200" dirty="0"/>
              <a:t>Alla medarbetare ska genomgå utbildning i SDV, innan de får börja arbeta i systemet. Utbildningen är obligatorisk.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Innan det är dags för utbildningen ska medarbetaren också ges förberedande introduktion om vad SDV är, och varför Region Skåne gör den här förändringen. </a:t>
            </a:r>
          </a:p>
          <a:p>
            <a:pPr>
              <a:lnSpc>
                <a:spcPct val="100000"/>
              </a:lnSpc>
            </a:pPr>
            <a:r>
              <a:rPr lang="sv-SE" sz="2200" b="1" dirty="0"/>
              <a:t>Chef ansvarar för att planera in dessa aktiviteter för sina medarbetare.  </a:t>
            </a:r>
            <a:endParaRPr lang="en-US" sz="2200" dirty="0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FB453616-1F18-11BA-382A-E4E6BA3F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4730AA7-F777-4CAC-8CCC-AEA20B9348DC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  <p:pic>
        <p:nvPicPr>
          <p:cNvPr id="7" name="Bildobjekt 6" descr="En bild som visar tecknad serie, fotbeklädnader, illustration, klädsel&#10;&#10;Automatiskt genererad beskrivning">
            <a:extLst>
              <a:ext uri="{FF2B5EF4-FFF2-40B4-BE49-F238E27FC236}">
                <a16:creationId xmlns:a16="http://schemas.microsoft.com/office/drawing/2014/main" id="{C0AA9795-EEA1-0C56-F69E-C32C986BD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205" y="1515700"/>
            <a:ext cx="1577530" cy="429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33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tbubbla: rektangel med rundade hörn 3">
            <a:extLst>
              <a:ext uri="{FF2B5EF4-FFF2-40B4-BE49-F238E27FC236}">
                <a16:creationId xmlns:a16="http://schemas.microsoft.com/office/drawing/2014/main" id="{431DD5F2-2956-A130-4F64-10C027A91B5C}"/>
              </a:ext>
            </a:extLst>
          </p:cNvPr>
          <p:cNvSpPr/>
          <p:nvPr/>
        </p:nvSpPr>
        <p:spPr>
          <a:xfrm>
            <a:off x="1010644" y="1725466"/>
            <a:ext cx="4870882" cy="4107161"/>
          </a:xfrm>
          <a:prstGeom prst="wedgeRoundRectCallout">
            <a:avLst>
              <a:gd name="adj1" fmla="val -7234"/>
              <a:gd name="adj2" fmla="val -63195"/>
              <a:gd name="adj3" fmla="val 1666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2"/>
                </a:solidFill>
              </a:rPr>
              <a:t>Många medarbetare tjänstgör på flera olika enheter/orter, utanför den enhet där de har sin </a:t>
            </a:r>
            <a:r>
              <a:rPr lang="sv-SE" sz="2400" dirty="0" err="1">
                <a:solidFill>
                  <a:schemeClr val="tx2"/>
                </a:solidFill>
              </a:rPr>
              <a:t>grundanställning</a:t>
            </a:r>
            <a:r>
              <a:rPr lang="sv-SE" sz="2400" dirty="0">
                <a:solidFill>
                  <a:schemeClr val="tx2"/>
                </a:solidFill>
              </a:rPr>
              <a:t>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dirty="0">
                <a:solidFill>
                  <a:schemeClr val="tx2"/>
                </a:solidFill>
              </a:rPr>
              <a:t>– </a:t>
            </a:r>
            <a:r>
              <a:rPr lang="sv-SE" sz="2400" b="1" dirty="0">
                <a:solidFill>
                  <a:schemeClr val="tx2"/>
                </a:solidFill>
              </a:rPr>
              <a:t>Vem ansvarar för att dessa medarbetare förbereds och utbildas så att de kan arbeta i SDV från dag ett?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004D00-C747-E637-AFFD-FA688D60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26" y="241500"/>
            <a:ext cx="10972800" cy="735153"/>
          </a:xfrm>
        </p:spPr>
        <p:txBody>
          <a:bodyPr/>
          <a:lstStyle/>
          <a:p>
            <a:pPr algn="ctr"/>
            <a:r>
              <a:rPr lang="sv-SE" dirty="0"/>
              <a:t>Utmaningen – och dess lösning</a:t>
            </a:r>
          </a:p>
        </p:txBody>
      </p:sp>
      <p:sp>
        <p:nvSpPr>
          <p:cNvPr id="3" name="Pratbubbla: rektangel med rundade hörn 2">
            <a:extLst>
              <a:ext uri="{FF2B5EF4-FFF2-40B4-BE49-F238E27FC236}">
                <a16:creationId xmlns:a16="http://schemas.microsoft.com/office/drawing/2014/main" id="{D66FA304-3887-DB4A-DDEC-C07CBFE28B71}"/>
              </a:ext>
            </a:extLst>
          </p:cNvPr>
          <p:cNvSpPr/>
          <p:nvPr/>
        </p:nvSpPr>
        <p:spPr>
          <a:xfrm>
            <a:off x="6310476" y="1725466"/>
            <a:ext cx="4564670" cy="4107161"/>
          </a:xfrm>
          <a:prstGeom prst="wedgeRoundRectCallout">
            <a:avLst>
              <a:gd name="adj1" fmla="val 5365"/>
              <a:gd name="adj2" fmla="val -6441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2400" b="1" dirty="0">
                <a:solidFill>
                  <a:schemeClr val="tx2"/>
                </a:solidFill>
              </a:rPr>
              <a:t>Huvudansvaret ligger på inlånande chef/uppdragsgivare.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v-SE" sz="1600" dirty="0">
                <a:solidFill>
                  <a:schemeClr val="tx2"/>
                </a:solidFill>
              </a:rPr>
              <a:t>Dvs inte på närmsta chef, </a:t>
            </a:r>
            <a:br>
              <a:rPr lang="sv-SE" sz="1600" dirty="0">
                <a:solidFill>
                  <a:schemeClr val="tx2"/>
                </a:solidFill>
              </a:rPr>
            </a:br>
            <a:r>
              <a:rPr lang="sv-SE" sz="1600" dirty="0">
                <a:solidFill>
                  <a:schemeClr val="tx2"/>
                </a:solidFill>
              </a:rPr>
              <a:t>som i andra fall.</a:t>
            </a:r>
          </a:p>
        </p:txBody>
      </p:sp>
    </p:spTree>
    <p:extLst>
      <p:ext uri="{BB962C8B-B14F-4D97-AF65-F5344CB8AC3E}">
        <p14:creationId xmlns:p14="http://schemas.microsoft.com/office/powerpoint/2010/main" val="22494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9B84D10-1579-AA49-5966-15395EAB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300" y="363537"/>
            <a:ext cx="5181600" cy="14779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 dirty="0"/>
              <a:t>Du ansvarar för att förbereda </a:t>
            </a:r>
            <a:r>
              <a:rPr lang="sv-SE" sz="2800" u="sng" dirty="0"/>
              <a:t>alla</a:t>
            </a:r>
            <a:r>
              <a:rPr lang="sv-SE" sz="2800" dirty="0"/>
              <a:t> medarbetare hos dig </a:t>
            </a:r>
            <a:br>
              <a:rPr lang="sv-SE" sz="2800" dirty="0"/>
            </a:br>
            <a:r>
              <a:rPr lang="sv-SE" sz="2800" dirty="0"/>
              <a:t>– inte bara dina ordinarie!</a:t>
            </a:r>
            <a:endParaRPr lang="en-US" sz="2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4887F6E-1698-2D97-82BB-3ED81504D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0" y="1841500"/>
            <a:ext cx="5455451" cy="4723984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Som chef ansvarar du för att planera in utbildning och andra förberedelser för alla medarbetare som kommer att jobba hos dig när SDV införs i din verksamhet. </a:t>
            </a:r>
          </a:p>
          <a:p>
            <a:pPr marL="0" indent="0">
              <a:buNone/>
            </a:pPr>
            <a:r>
              <a:rPr lang="sv-SE" sz="2000" b="1" dirty="0"/>
              <a:t>Förutom dina egna ordinarie medarbetare gäller detta även: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Medarbetare som har sin </a:t>
            </a:r>
            <a:r>
              <a:rPr lang="sv-SE" sz="2000" dirty="0" err="1"/>
              <a:t>grundanställning</a:t>
            </a:r>
            <a:r>
              <a:rPr lang="sv-SE" sz="2000" dirty="0"/>
              <a:t> på andra enheter/orter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Randande ST-läkare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Medarbetare från resursteam/pooler</a:t>
            </a:r>
          </a:p>
          <a:p>
            <a:pPr>
              <a:spcBef>
                <a:spcPts val="600"/>
              </a:spcBef>
            </a:pPr>
            <a:r>
              <a:rPr lang="sv-SE" sz="2000" dirty="0"/>
              <a:t>Timanställda</a:t>
            </a:r>
          </a:p>
        </p:txBody>
      </p:sp>
      <p:pic>
        <p:nvPicPr>
          <p:cNvPr id="6" name="Platshållare för innehåll 14">
            <a:extLst>
              <a:ext uri="{FF2B5EF4-FFF2-40B4-BE49-F238E27FC236}">
                <a16:creationId xmlns:a16="http://schemas.microsoft.com/office/drawing/2014/main" id="{140D7D85-42F1-6EE2-16EA-B180ED7AEB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7"/>
          <a:stretch/>
        </p:blipFill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57715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D6D31C-C5D4-B007-8335-A4F09700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81" y="392421"/>
            <a:ext cx="10972800" cy="735153"/>
          </a:xfrm>
        </p:spPr>
        <p:txBody>
          <a:bodyPr/>
          <a:lstStyle/>
          <a:p>
            <a:r>
              <a:rPr lang="sv-SE" dirty="0"/>
              <a:t>Detta behöver du göra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58C8A0C-2907-738A-E0E4-6B7DD88C2B5C}"/>
              </a:ext>
            </a:extLst>
          </p:cNvPr>
          <p:cNvSpPr txBox="1"/>
          <p:nvPr/>
        </p:nvSpPr>
        <p:spPr>
          <a:xfrm>
            <a:off x="5899281" y="1230394"/>
            <a:ext cx="5334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sv-SE" sz="2400" b="1" dirty="0">
                <a:solidFill>
                  <a:schemeClr val="tx2"/>
                </a:solidFill>
              </a:rPr>
              <a:t>Utlånande/närmsta chef: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E37D052-54E5-5B1E-B452-F215E9B0F46D}"/>
              </a:ext>
            </a:extLst>
          </p:cNvPr>
          <p:cNvSpPr txBox="1"/>
          <p:nvPr/>
        </p:nvSpPr>
        <p:spPr>
          <a:xfrm>
            <a:off x="345440" y="1230394"/>
            <a:ext cx="54457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sv-SE" sz="2400" b="1" dirty="0">
                <a:solidFill>
                  <a:schemeClr val="tx2">
                    <a:lumMod val="75000"/>
                  </a:schemeClr>
                </a:solidFill>
              </a:rPr>
              <a:t>Inlånande chef/uppdragsgivare: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32FBD76-3760-E06A-4734-02ECA5CE2590}"/>
              </a:ext>
            </a:extLst>
          </p:cNvPr>
          <p:cNvSpPr txBox="1"/>
          <p:nvPr/>
        </p:nvSpPr>
        <p:spPr>
          <a:xfrm>
            <a:off x="457198" y="6048092"/>
            <a:ext cx="5108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sv-SE" i="1" dirty="0">
                <a:solidFill>
                  <a:schemeClr val="accent1"/>
                </a:solidFill>
              </a:rPr>
              <a:t>Huvudansvaret ligger på inlånande chef</a:t>
            </a:r>
          </a:p>
        </p:txBody>
      </p: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B54DBDFA-CB59-F9E2-66A0-2E6634CDF902}"/>
              </a:ext>
            </a:extLst>
          </p:cNvPr>
          <p:cNvSpPr/>
          <p:nvPr/>
        </p:nvSpPr>
        <p:spPr>
          <a:xfrm>
            <a:off x="345440" y="1658676"/>
            <a:ext cx="5445760" cy="42970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C2CA3F5-E9B1-C22B-8A6E-7251F3B18026}"/>
              </a:ext>
            </a:extLst>
          </p:cNvPr>
          <p:cNvSpPr txBox="1"/>
          <p:nvPr/>
        </p:nvSpPr>
        <p:spPr>
          <a:xfrm>
            <a:off x="538325" y="1878292"/>
            <a:ext cx="5108028" cy="3857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Se över vilka medarbetare du har lånat in från annan enhet/ort och om de redan genomgått förberedelser och utbildning i SDV.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Om inte, ansvarar du för att inkludera dem i planering av förberedelser och utbildning, enligt checklista.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Ta kontakt med chefen som lånat ut dem och bekräfta att förberedelser och utbildning planeras för medarbetaren.</a:t>
            </a: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DE25A2F6-23CF-4EAA-BEDE-AABC680FA5C0}"/>
              </a:ext>
            </a:extLst>
          </p:cNvPr>
          <p:cNvSpPr/>
          <p:nvPr/>
        </p:nvSpPr>
        <p:spPr>
          <a:xfrm>
            <a:off x="5943598" y="1658675"/>
            <a:ext cx="5334002" cy="429708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9F01F30-5FDB-3685-C2F3-FA14B8BB30A7}"/>
              </a:ext>
            </a:extLst>
          </p:cNvPr>
          <p:cNvSpPr txBox="1"/>
          <p:nvPr/>
        </p:nvSpPr>
        <p:spPr>
          <a:xfrm>
            <a:off x="6277653" y="1878292"/>
            <a:ext cx="4665892" cy="399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Se över vilka medarbetare du har på andra enheter/orter, som tjänstgör i verksamheter som börjar arbeta i SDV före din egen verksamhet. Det gäller både om medarbetaren är utlånad helt eller delvis.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Ta kontakt med chefen som lånat in dessa medarbetare och säkerställ att förberedelser och utbildning planeras för din medarbetare.</a:t>
            </a:r>
          </a:p>
        </p:txBody>
      </p:sp>
      <p:sp>
        <p:nvSpPr>
          <p:cNvPr id="21" name="Pil: vänster-höger 20">
            <a:extLst>
              <a:ext uri="{FF2B5EF4-FFF2-40B4-BE49-F238E27FC236}">
                <a16:creationId xmlns:a16="http://schemas.microsoft.com/office/drawing/2014/main" id="{FF4819EA-50AF-8383-4179-AB23013CE62E}"/>
              </a:ext>
            </a:extLst>
          </p:cNvPr>
          <p:cNvSpPr/>
          <p:nvPr/>
        </p:nvSpPr>
        <p:spPr>
          <a:xfrm>
            <a:off x="5357367" y="4595418"/>
            <a:ext cx="963742" cy="461665"/>
          </a:xfrm>
          <a:prstGeom prst="leftRightArrow">
            <a:avLst>
              <a:gd name="adj1" fmla="val 50000"/>
              <a:gd name="adj2" fmla="val 56585"/>
            </a:avLst>
          </a:prstGeom>
          <a:solidFill>
            <a:srgbClr val="70BC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8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9F9283-63F0-AAD3-7F22-DB3DEBBAF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3200" dirty="0">
                <a:solidFill>
                  <a:schemeClr val="accent1"/>
                </a:solidFill>
              </a:rPr>
              <a:t>Checklista för inlånande chef/uppdragsgivare</a:t>
            </a:r>
            <a:endParaRPr lang="sv-SE" sz="3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155592-30EE-25C4-8CB8-2451C4AA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87472"/>
            <a:ext cx="5181600" cy="45184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sz="2000" dirty="0"/>
              <a:t>Du ska efter kontakt med medarbetarens närmsta chef säkerställa: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sv-SE" sz="2000" dirty="0"/>
              <a:t>Introduktion av medarbetaren till SDV och om möjligt inkludering i enhetens förändringsarbete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sv-SE" sz="2000" dirty="0"/>
              <a:t>Uppdatering av Skånekatalogen och Behörighetsportalen</a:t>
            </a:r>
            <a:endParaRPr lang="sv-SE" sz="2000" dirty="0">
              <a:solidFill>
                <a:srgbClr val="FF0000"/>
              </a:solidFill>
            </a:endParaRP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sv-SE" sz="2000" dirty="0"/>
              <a:t>Tilldelning av träningsplan utifrån position</a:t>
            </a:r>
          </a:p>
          <a:p>
            <a:pPr marL="360000" indent="-3600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sv-SE" sz="2000" dirty="0"/>
              <a:t>Bokning och schemaläggning av utbildning samt uppföljning av genomförd utbildning</a:t>
            </a:r>
          </a:p>
          <a:p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915C5FC-1BC7-E448-BE10-4572F32BE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47" y="211963"/>
            <a:ext cx="2435411" cy="6141169"/>
          </a:xfrm>
        </p:spPr>
      </p:pic>
      <p:sp>
        <p:nvSpPr>
          <p:cNvPr id="5" name="Pil: femhörning 4">
            <a:extLst>
              <a:ext uri="{FF2B5EF4-FFF2-40B4-BE49-F238E27FC236}">
                <a16:creationId xmlns:a16="http://schemas.microsoft.com/office/drawing/2014/main" id="{3880E23C-BBCD-99DF-9FAF-0C3E1F422C4D}"/>
              </a:ext>
            </a:extLst>
          </p:cNvPr>
          <p:cNvSpPr/>
          <p:nvPr/>
        </p:nvSpPr>
        <p:spPr>
          <a:xfrm rot="10800000">
            <a:off x="5791200" y="3282548"/>
            <a:ext cx="5067487" cy="1370623"/>
          </a:xfrm>
          <a:prstGeom prst="homePlat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F52DF00-04CA-11C1-0632-5E02FD87BA86}"/>
              </a:ext>
            </a:extLst>
          </p:cNvPr>
          <p:cNvSpPr txBox="1"/>
          <p:nvPr/>
        </p:nvSpPr>
        <p:spPr>
          <a:xfrm>
            <a:off x="6590883" y="3398472"/>
            <a:ext cx="426780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i="1" dirty="0">
                <a:solidFill>
                  <a:schemeClr val="accent1"/>
                </a:solidFill>
              </a:rPr>
              <a:t>I Skånekatalogen ger du </a:t>
            </a:r>
            <a:br>
              <a:rPr lang="sv-SE" sz="1600" i="1" dirty="0">
                <a:solidFill>
                  <a:schemeClr val="accent1"/>
                </a:solidFill>
              </a:rPr>
            </a:br>
            <a:r>
              <a:rPr lang="sv-SE" sz="1600" i="1" dirty="0">
                <a:solidFill>
                  <a:schemeClr val="accent1"/>
                </a:solidFill>
              </a:rPr>
              <a:t>medarbetaren rätt post på din enhet.</a:t>
            </a:r>
          </a:p>
          <a:p>
            <a:endParaRPr lang="sv-SE" sz="400" i="1" dirty="0">
              <a:solidFill>
                <a:schemeClr val="accent1"/>
              </a:solidFill>
            </a:endParaRPr>
          </a:p>
          <a:p>
            <a:r>
              <a:rPr lang="sv-SE" sz="1600" i="1" dirty="0">
                <a:solidFill>
                  <a:schemeClr val="accent1"/>
                </a:solidFill>
              </a:rPr>
              <a:t>I Behörighetsportalen ger du </a:t>
            </a:r>
            <a:br>
              <a:rPr lang="sv-SE" sz="1600" i="1" dirty="0">
                <a:solidFill>
                  <a:schemeClr val="accent1"/>
                </a:solidFill>
              </a:rPr>
            </a:br>
            <a:r>
              <a:rPr lang="sv-SE" sz="1600" i="1" dirty="0">
                <a:solidFill>
                  <a:schemeClr val="accent1"/>
                </a:solidFill>
              </a:rPr>
              <a:t>medarbetaren rätt behörighet på din enhet.</a:t>
            </a:r>
          </a:p>
        </p:txBody>
      </p:sp>
    </p:spTree>
    <p:extLst>
      <p:ext uri="{BB962C8B-B14F-4D97-AF65-F5344CB8AC3E}">
        <p14:creationId xmlns:p14="http://schemas.microsoft.com/office/powerpoint/2010/main" val="386552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FB786A-5CBF-96D7-27C7-8698A56A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687975-6EEA-4094-EF60-F4B2D15E5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5786"/>
            <a:ext cx="11104880" cy="4248534"/>
          </a:xfrm>
        </p:spPr>
        <p:txBody>
          <a:bodyPr/>
          <a:lstStyle/>
          <a:p>
            <a:r>
              <a:rPr lang="sv-SE" sz="2000" dirty="0"/>
              <a:t>Alla medarbetare ska genomgå utbildning i SDV, innan man får börja arbeta i systemet. Utbildningen är obligatorisk. Mer info om hur utbildningen går till ges av [din förvaltnings utrullningsprojekt]. </a:t>
            </a:r>
            <a:r>
              <a:rPr lang="sv-SE" sz="1800" i="1" dirty="0">
                <a:solidFill>
                  <a:schemeClr val="accent6"/>
                </a:solidFill>
              </a:rPr>
              <a:t>Ändra till era lokala uppgifter!</a:t>
            </a:r>
          </a:p>
          <a:p>
            <a:r>
              <a:rPr lang="sv-SE" sz="2000" dirty="0"/>
              <a:t>Innan det är dags för utbildningen ska medarbetaren också ges förberedande introduktion om vad SDV är, och varför Region Skåne gör den här förändringen. </a:t>
            </a:r>
          </a:p>
          <a:p>
            <a:r>
              <a:rPr lang="sv-SE" sz="2000" dirty="0"/>
              <a:t>Chef ansvarar för att planera in dessa aktiviteter för sina medarbetare. </a:t>
            </a:r>
          </a:p>
          <a:p>
            <a:r>
              <a:rPr lang="sv-SE" sz="2000" b="1" dirty="0"/>
              <a:t>Som chef ansvarar du för att planera in detta </a:t>
            </a:r>
            <a:r>
              <a:rPr lang="sv-SE" sz="2000" b="1" u="sng" dirty="0"/>
              <a:t>även</a:t>
            </a:r>
            <a:r>
              <a:rPr lang="sv-SE" sz="2000" b="1" dirty="0"/>
              <a:t> för medarbetare som arbetar på din enhet när ni inför SDV, men som inte tillhör dina ordinarie medarbetare</a:t>
            </a:r>
            <a:r>
              <a:rPr lang="sv-SE" sz="2000" dirty="0"/>
              <a:t>.</a:t>
            </a:r>
          </a:p>
          <a:p>
            <a:r>
              <a:rPr lang="sv-SE" sz="2000" dirty="0"/>
              <a:t>Dialog mellan cheferna som lånar ut till, respektive lånar in medarbetare från andra enheter/orter behöver ske för att se till att detta löses på ett bra sätt.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D12924F-90FA-68E5-CE85-54D2DE668A49}"/>
              </a:ext>
            </a:extLst>
          </p:cNvPr>
          <p:cNvSpPr txBox="1"/>
          <p:nvPr/>
        </p:nvSpPr>
        <p:spPr>
          <a:xfrm>
            <a:off x="609599" y="5752214"/>
            <a:ext cx="9991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600" i="1" dirty="0">
                <a:solidFill>
                  <a:schemeClr val="accent1"/>
                </a:solidFill>
              </a:rPr>
              <a:t>Beslutet om att inlånande chef/uppdragsgivare ansvarar för medarbetares utbildning och introduktion till SDV är fattat av det regionala utrullningsrådet, RUR.</a:t>
            </a:r>
          </a:p>
        </p:txBody>
      </p:sp>
    </p:spTree>
    <p:extLst>
      <p:ext uri="{BB962C8B-B14F-4D97-AF65-F5344CB8AC3E}">
        <p14:creationId xmlns:p14="http://schemas.microsoft.com/office/powerpoint/2010/main" val="12986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C875EE-3323-1BC8-BE8D-1AC8CA6D1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48" y="2485937"/>
            <a:ext cx="5181600" cy="749299"/>
          </a:xfrm>
        </p:spPr>
        <p:txBody>
          <a:bodyPr/>
          <a:lstStyle/>
          <a:p>
            <a:r>
              <a:rPr lang="sv-SE" dirty="0"/>
              <a:t>Frågor och kontakt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2962EA-42FE-3227-F818-F3C5497E7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4758" y="3395197"/>
            <a:ext cx="5181600" cy="28346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kern="100" dirty="0">
                <a:solidFill>
                  <a:schemeClr val="accent6"/>
                </a:solidFill>
                <a:ea typeface="Calibri" panose="020F0502020204030204" pitchFamily="34" charset="0"/>
                <a:cs typeface="Arial" panose="020B0604020202020204" pitchFamily="34" charset="0"/>
              </a:rPr>
              <a:t>[skriv in era respektive kontaktpersoner lokalt]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v-SE" sz="2000" b="1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kern="100" dirty="0">
                <a:ea typeface="Calibri" panose="020F0502020204030204" pitchFamily="34" charset="0"/>
                <a:cs typeface="Arial" panose="020B0604020202020204" pitchFamily="34" charset="0"/>
              </a:rPr>
              <a:t>XXX </a:t>
            </a:r>
            <a:r>
              <a:rPr lang="sv-SE" sz="2000" b="1" kern="100" dirty="0" err="1">
                <a:ea typeface="Calibri" panose="020F0502020204030204" pitchFamily="34" charset="0"/>
                <a:cs typeface="Arial" panose="020B0604020202020204" pitchFamily="34" charset="0"/>
              </a:rPr>
              <a:t>XXX</a:t>
            </a:r>
            <a:endParaRPr lang="sv-SE" sz="2000" b="1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2000" b="1" kern="1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xxx@skane.se</a:t>
            </a:r>
            <a:r>
              <a:rPr lang="sv-SE" sz="2000" b="1" kern="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v-SE" sz="2000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v-SE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FBCC4FF3-BE7A-30EB-075D-48FF6251D8E9}"/>
              </a:ext>
            </a:extLst>
          </p:cNvPr>
          <p:cNvGrpSpPr/>
          <p:nvPr/>
        </p:nvGrpSpPr>
        <p:grpSpPr>
          <a:xfrm>
            <a:off x="7883414" y="1198880"/>
            <a:ext cx="1757420" cy="4889682"/>
            <a:chOff x="4300691" y="2162870"/>
            <a:chExt cx="1558107" cy="4335130"/>
          </a:xfrm>
        </p:grpSpPr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DBF3ED1F-8D8A-0AE6-DBF8-C905DE8D1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0691" y="2162870"/>
              <a:ext cx="1558107" cy="433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Rektangel: rundade hörn 13">
              <a:extLst>
                <a:ext uri="{FF2B5EF4-FFF2-40B4-BE49-F238E27FC236}">
                  <a16:creationId xmlns:a16="http://schemas.microsoft.com/office/drawing/2014/main" id="{6C23136D-0BFD-C1D9-A160-4BF3C1ACD7E6}"/>
                </a:ext>
              </a:extLst>
            </p:cNvPr>
            <p:cNvSpPr/>
            <p:nvPr/>
          </p:nvSpPr>
          <p:spPr>
            <a:xfrm>
              <a:off x="4466167" y="3657599"/>
              <a:ext cx="156633" cy="186384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  <p:sp>
          <p:nvSpPr>
            <p:cNvPr id="15" name="Rektangel: rundade hörn 14">
              <a:extLst>
                <a:ext uri="{FF2B5EF4-FFF2-40B4-BE49-F238E27FC236}">
                  <a16:creationId xmlns:a16="http://schemas.microsoft.com/office/drawing/2014/main" id="{A64F2E90-C715-F60F-59EE-28850DD3B1E1}"/>
                </a:ext>
              </a:extLst>
            </p:cNvPr>
            <p:cNvSpPr/>
            <p:nvPr/>
          </p:nvSpPr>
          <p:spPr>
            <a:xfrm rot="824054">
              <a:off x="4443171" y="3643624"/>
              <a:ext cx="88043" cy="206085"/>
            </a:xfrm>
            <a:prstGeom prst="roundRect">
              <a:avLst/>
            </a:prstGeom>
            <a:solidFill>
              <a:srgbClr val="EBE8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5F3473DE-8A29-225F-3A32-EB3C55114CFB}"/>
              </a:ext>
            </a:extLst>
          </p:cNvPr>
          <p:cNvGrpSpPr/>
          <p:nvPr/>
        </p:nvGrpSpPr>
        <p:grpSpPr>
          <a:xfrm flipH="1">
            <a:off x="9179569" y="1468699"/>
            <a:ext cx="1800686" cy="4889680"/>
            <a:chOff x="5959667" y="2162870"/>
            <a:chExt cx="1596465" cy="4335130"/>
          </a:xfrm>
          <a:scene3d>
            <a:camera prst="orthographicFront">
              <a:rot lat="0" lon="0" rev="0"/>
            </a:camera>
            <a:lightRig rig="threePt" dir="t"/>
          </a:scene3d>
        </p:grpSpPr>
        <p:pic>
          <p:nvPicPr>
            <p:cNvPr id="17" name="Bildobjekt 16">
              <a:extLst>
                <a:ext uri="{FF2B5EF4-FFF2-40B4-BE49-F238E27FC236}">
                  <a16:creationId xmlns:a16="http://schemas.microsoft.com/office/drawing/2014/main" id="{8939D101-43AE-FF44-E8B6-5A53D716F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667" y="2162870"/>
              <a:ext cx="1596465" cy="433513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ktangel: rundade hörn 17">
              <a:extLst>
                <a:ext uri="{FF2B5EF4-FFF2-40B4-BE49-F238E27FC236}">
                  <a16:creationId xmlns:a16="http://schemas.microsoft.com/office/drawing/2014/main" id="{3B62C6F3-005B-2754-2460-9DB8CB564A45}"/>
                </a:ext>
              </a:extLst>
            </p:cNvPr>
            <p:cNvSpPr/>
            <p:nvPr/>
          </p:nvSpPr>
          <p:spPr>
            <a:xfrm rot="876302">
              <a:off x="6178549" y="3660140"/>
              <a:ext cx="215901" cy="19812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164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gion Skåne presentation">
  <a:themeElements>
    <a:clrScheme name="Anpassat 1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Anpassat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Skånes prestentationsmall" id="{6234B990-46E4-4798-A7C9-795EC348AB7D}" vid="{E536645E-1CDF-4149-833A-B078DB4F462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43F3C5382FC444B6CF63CF6F9A69E2" ma:contentTypeVersion="4" ma:contentTypeDescription="Skapa ett nytt dokument." ma:contentTypeScope="" ma:versionID="1827350ce4ebcfa5a28e3ac215d51029">
  <xsd:schema xmlns:xsd="http://www.w3.org/2001/XMLSchema" xmlns:xs="http://www.w3.org/2001/XMLSchema" xmlns:p="http://schemas.microsoft.com/office/2006/metadata/properties" xmlns:ns2="12bb1005-fbff-4f6d-ac89-1f79159fe8d6" targetNamespace="http://schemas.microsoft.com/office/2006/metadata/properties" ma:root="true" ma:fieldsID="d0dc038582e4d8ddc243330d6fcfa0e2" ns2:_="">
    <xsd:import namespace="12bb1005-fbff-4f6d-ac89-1f79159fe8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b1005-fbff-4f6d-ac89-1f79159fe8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F70751-73A8-475E-A4F9-BEACC147515C}">
  <ds:schemaRefs>
    <ds:schemaRef ds:uri="http://www.w3.org/XML/1998/namespace"/>
    <ds:schemaRef ds:uri="http://purl.org/dc/terms/"/>
    <ds:schemaRef ds:uri="b9481cc7-f7fc-4d3a-a93a-4be4fcbf4595"/>
    <ds:schemaRef ds:uri="http://purl.org/dc/elements/1.1/"/>
    <ds:schemaRef ds:uri="http://schemas.microsoft.com/office/2006/documentManagement/types"/>
    <ds:schemaRef ds:uri="http://purl.org/dc/dcmitype/"/>
    <ds:schemaRef ds:uri="2e68ab6b-79c8-43ea-b178-dccb9842d64a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133F7E1-58CB-4A8E-A40D-152AF2014782}"/>
</file>

<file path=customXml/itemProps3.xml><?xml version="1.0" encoding="utf-8"?>
<ds:datastoreItem xmlns:ds="http://schemas.openxmlformats.org/officeDocument/2006/customXml" ds:itemID="{D7CE4EDD-2E0A-49B0-8D20-C530A7F6AD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Skånes presentationsmall</Template>
  <TotalTime>0</TotalTime>
  <Words>753</Words>
  <Application>Microsoft Office PowerPoint</Application>
  <PresentationFormat>Bredbild</PresentationFormat>
  <Paragraphs>61</Paragraphs>
  <Slides>9</Slides>
  <Notes>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Public Sans</vt:lpstr>
      <vt:lpstr>Arial</vt:lpstr>
      <vt:lpstr>Calibri</vt:lpstr>
      <vt:lpstr>Wingdings</vt:lpstr>
      <vt:lpstr>Region Skåne presentation</vt:lpstr>
      <vt:lpstr>SDV   Chefers ansvar rörande medarbetare som arbetar inom flera enheter</vt:lpstr>
      <vt:lpstr>SDV – ansvar för utlånad/utlokaliserad personal Kommunikationsplan – mini</vt:lpstr>
      <vt:lpstr>Bakgrund: Att förbereda medarbetare inför SDV</vt:lpstr>
      <vt:lpstr>Utmaningen – och dess lösning</vt:lpstr>
      <vt:lpstr>Du ansvarar för att förbereda alla medarbetare hos dig  – inte bara dina ordinarie!</vt:lpstr>
      <vt:lpstr>Detta behöver du göra</vt:lpstr>
      <vt:lpstr>Checklista för inlånande chef/uppdragsgivare</vt:lpstr>
      <vt:lpstr>Sammanfattning </vt:lpstr>
      <vt:lpstr>Frågor och 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SDV: chefens ansvar  för utbildning och introduktion   av medarbetare</dc:title>
  <dc:creator>Merö Linnéa</dc:creator>
  <cp:lastModifiedBy>Johnsson Mats G</cp:lastModifiedBy>
  <cp:revision>17</cp:revision>
  <dcterms:created xsi:type="dcterms:W3CDTF">2024-09-09T19:02:30Z</dcterms:created>
  <dcterms:modified xsi:type="dcterms:W3CDTF">2024-09-18T14:43:02Z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3D0126CF-E299-4EA6-B5B5-949059109E94</vt:lpwstr>
  </property>
  <property fmtid="{D5CDD505-2E9C-101B-9397-08002B2CF9AE}" pid="3" name="ArticulatePath">
    <vt:lpwstr>Presentation5</vt:lpwstr>
  </property>
  <property fmtid="{D5CDD505-2E9C-101B-9397-08002B2CF9AE}" pid="4" name="ContentTypeId">
    <vt:lpwstr>0x0101008C43F3C5382FC444B6CF63CF6F9A69E2</vt:lpwstr>
  </property>
  <property fmtid="{D5CDD505-2E9C-101B-9397-08002B2CF9AE}" pid="5" name="MediaServiceImageTags">
    <vt:lpwstr/>
  </property>
  <property fmtid="{D5CDD505-2E9C-101B-9397-08002B2CF9AE}" pid="6" name="Order">
    <vt:r8>285400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</Properties>
</file>