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13"/>
  </p:notesMasterIdLst>
  <p:sldIdLst>
    <p:sldId id="266" r:id="rId5"/>
    <p:sldId id="271" r:id="rId6"/>
    <p:sldId id="270" r:id="rId7"/>
    <p:sldId id="279" r:id="rId8"/>
    <p:sldId id="258" r:id="rId9"/>
    <p:sldId id="274" r:id="rId10"/>
    <p:sldId id="276" r:id="rId11"/>
    <p:sldId id="280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DA4DE6-A560-49AF-845A-8EFE154929CC}" type="doc">
      <dgm:prSet loTypeId="urn:microsoft.com/office/officeart/2005/8/layout/hChevron3" loCatId="process" qsTypeId="urn:microsoft.com/office/officeart/2005/8/quickstyle/simple1" qsCatId="simple" csTypeId="urn:microsoft.com/office/officeart/2005/8/colors/colorful3" csCatId="colorful" phldr="1"/>
      <dgm:spPr/>
    </dgm:pt>
    <dgm:pt modelId="{F51DB0FF-706C-42C8-B0DD-82FEA551E879}">
      <dgm:prSet phldrT="[Text]" custT="1"/>
      <dgm:spPr/>
      <dgm:t>
        <a:bodyPr/>
        <a:lstStyle/>
        <a:p>
          <a:r>
            <a:rPr lang="sv-SE" sz="2200" dirty="0">
              <a:latin typeface="Arial" panose="020B0604020202020204" pitchFamily="34" charset="0"/>
              <a:cs typeface="Arial" panose="020B0604020202020204" pitchFamily="34" charset="0"/>
            </a:rPr>
            <a:t>SDV coach </a:t>
          </a:r>
          <a:br>
            <a:rPr lang="sv-SE" sz="2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sv-SE" sz="2200" dirty="0">
              <a:latin typeface="Arial" panose="020B0604020202020204" pitchFamily="34" charset="0"/>
              <a:cs typeface="Arial" panose="020B0604020202020204" pitchFamily="34" charset="0"/>
            </a:rPr>
            <a:t>introduktion</a:t>
          </a:r>
        </a:p>
      </dgm:t>
    </dgm:pt>
    <dgm:pt modelId="{387C8B5C-0889-44BC-9513-DA6AE1559364}" type="parTrans" cxnId="{3E8E357F-DAEA-4DAF-AACA-D9666E044EBA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8CB6D4A6-15F4-4FF0-8EE4-EE3323701512}" type="sibTrans" cxnId="{3E8E357F-DAEA-4DAF-AACA-D9666E044EBA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AF6DB2B7-222B-40ED-B321-6CCBA468FDEA}">
      <dgm:prSet phldrT="[Text]" custT="1"/>
      <dgm:spPr>
        <a:solidFill>
          <a:schemeClr val="accent3"/>
        </a:solidFill>
      </dgm:spPr>
      <dgm:t>
        <a:bodyPr/>
        <a:lstStyle/>
        <a:p>
          <a:r>
            <a:rPr lang="sv-SE" sz="2200" dirty="0">
              <a:latin typeface="Arial" panose="020B0604020202020204" pitchFamily="34" charset="0"/>
              <a:cs typeface="Arial" panose="020B0604020202020204" pitchFamily="34" charset="0"/>
            </a:rPr>
            <a:t>Genomgång</a:t>
          </a:r>
          <a:br>
            <a:rPr lang="sv-SE" sz="2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sv-SE" sz="2200" dirty="0">
              <a:latin typeface="Arial" panose="020B0604020202020204" pitchFamily="34" charset="0"/>
              <a:cs typeface="Arial" panose="020B0604020202020204" pitchFamily="34" charset="0"/>
            </a:rPr>
            <a:t>verksamhetsspecifik fallbeskrivning</a:t>
          </a:r>
        </a:p>
      </dgm:t>
    </dgm:pt>
    <dgm:pt modelId="{D4292D73-67DF-4268-83DB-F6E9EDC18CE8}" type="parTrans" cxnId="{ED4AF132-1F39-4DB2-ABBE-C15B25A8A481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EE42E2CF-C56F-469D-8029-60625E23CB77}" type="sibTrans" cxnId="{ED4AF132-1F39-4DB2-ABBE-C15B25A8A481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191591A7-2BDB-4D13-A95E-21C53E29321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sv-SE" sz="2200" dirty="0">
              <a:latin typeface="Arial" panose="020B0604020202020204" pitchFamily="34" charset="0"/>
              <a:cs typeface="Arial" panose="020B0604020202020204" pitchFamily="34" charset="0"/>
            </a:rPr>
            <a:t>Gruppdiskussion</a:t>
          </a:r>
        </a:p>
        <a:p>
          <a:r>
            <a:rPr lang="sv-SE" sz="2200" dirty="0">
              <a:latin typeface="Arial" panose="020B0604020202020204" pitchFamily="34" charset="0"/>
              <a:cs typeface="Arial" panose="020B0604020202020204" pitchFamily="34" charset="0"/>
            </a:rPr>
            <a:t>Börja-sluta-fortsätt!</a:t>
          </a:r>
        </a:p>
      </dgm:t>
    </dgm:pt>
    <dgm:pt modelId="{0E76796F-28DE-44F5-95BE-12E08D1B2F18}" type="parTrans" cxnId="{C81CF0DE-59A2-42D5-B0E8-B46D9A3135AA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4EFCC4EE-948D-4E9C-8CC1-AE7D31C4641E}" type="sibTrans" cxnId="{C81CF0DE-59A2-42D5-B0E8-B46D9A3135AA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8B907E67-0FC9-411E-86DD-06E690AB272D}" type="pres">
      <dgm:prSet presAssocID="{B0DA4DE6-A560-49AF-845A-8EFE154929CC}" presName="Name0" presStyleCnt="0">
        <dgm:presLayoutVars>
          <dgm:dir/>
          <dgm:resizeHandles val="exact"/>
        </dgm:presLayoutVars>
      </dgm:prSet>
      <dgm:spPr/>
    </dgm:pt>
    <dgm:pt modelId="{F9D7D50D-E7D4-4449-B147-81027EC50D4A}" type="pres">
      <dgm:prSet presAssocID="{F51DB0FF-706C-42C8-B0DD-82FEA551E879}" presName="parTxOnly" presStyleLbl="node1" presStyleIdx="0" presStyleCnt="3" custScaleX="61559" custScaleY="85630" custLinFactNeighborX="-19669" custLinFactNeighborY="-81736">
        <dgm:presLayoutVars>
          <dgm:bulletEnabled val="1"/>
        </dgm:presLayoutVars>
      </dgm:prSet>
      <dgm:spPr/>
    </dgm:pt>
    <dgm:pt modelId="{AEDAC2EE-B181-4CE7-9F6F-001D99963281}" type="pres">
      <dgm:prSet presAssocID="{8CB6D4A6-15F4-4FF0-8EE4-EE3323701512}" presName="parSpace" presStyleCnt="0"/>
      <dgm:spPr/>
    </dgm:pt>
    <dgm:pt modelId="{5F5F1099-7E7D-4D9F-A13D-FCA781C74906}" type="pres">
      <dgm:prSet presAssocID="{AF6DB2B7-222B-40ED-B321-6CCBA468FDEA}" presName="parTxOnly" presStyleLbl="node1" presStyleIdx="1" presStyleCnt="3" custScaleX="99843" custScaleY="85657" custLinFactNeighborX="4395" custLinFactNeighborY="1740">
        <dgm:presLayoutVars>
          <dgm:bulletEnabled val="1"/>
        </dgm:presLayoutVars>
      </dgm:prSet>
      <dgm:spPr/>
    </dgm:pt>
    <dgm:pt modelId="{3B092055-BEA7-4297-9D14-EE2F953B9569}" type="pres">
      <dgm:prSet presAssocID="{EE42E2CF-C56F-469D-8029-60625E23CB77}" presName="parSpace" presStyleCnt="0"/>
      <dgm:spPr/>
    </dgm:pt>
    <dgm:pt modelId="{519349BC-06C3-4052-AFFB-C9D108B8C94B}" type="pres">
      <dgm:prSet presAssocID="{191591A7-2BDB-4D13-A95E-21C53E29321F}" presName="parTxOnly" presStyleLbl="node1" presStyleIdx="2" presStyleCnt="3" custScaleX="89004" custScaleY="85762" custLinFactNeighborX="77075" custLinFactNeighborY="-23163">
        <dgm:presLayoutVars>
          <dgm:bulletEnabled val="1"/>
        </dgm:presLayoutVars>
      </dgm:prSet>
      <dgm:spPr/>
    </dgm:pt>
  </dgm:ptLst>
  <dgm:cxnLst>
    <dgm:cxn modelId="{ED4AF132-1F39-4DB2-ABBE-C15B25A8A481}" srcId="{B0DA4DE6-A560-49AF-845A-8EFE154929CC}" destId="{AF6DB2B7-222B-40ED-B321-6CCBA468FDEA}" srcOrd="1" destOrd="0" parTransId="{D4292D73-67DF-4268-83DB-F6E9EDC18CE8}" sibTransId="{EE42E2CF-C56F-469D-8029-60625E23CB77}"/>
    <dgm:cxn modelId="{3E8E357F-DAEA-4DAF-AACA-D9666E044EBA}" srcId="{B0DA4DE6-A560-49AF-845A-8EFE154929CC}" destId="{F51DB0FF-706C-42C8-B0DD-82FEA551E879}" srcOrd="0" destOrd="0" parTransId="{387C8B5C-0889-44BC-9513-DA6AE1559364}" sibTransId="{8CB6D4A6-15F4-4FF0-8EE4-EE3323701512}"/>
    <dgm:cxn modelId="{0F3E279E-0710-483B-8F12-120A07574F01}" type="presOf" srcId="{F51DB0FF-706C-42C8-B0DD-82FEA551E879}" destId="{F9D7D50D-E7D4-4449-B147-81027EC50D4A}" srcOrd="0" destOrd="0" presId="urn:microsoft.com/office/officeart/2005/8/layout/hChevron3"/>
    <dgm:cxn modelId="{153F66CD-22A7-461B-BDF5-7FB66DB66A2C}" type="presOf" srcId="{AF6DB2B7-222B-40ED-B321-6CCBA468FDEA}" destId="{5F5F1099-7E7D-4D9F-A13D-FCA781C74906}" srcOrd="0" destOrd="0" presId="urn:microsoft.com/office/officeart/2005/8/layout/hChevron3"/>
    <dgm:cxn modelId="{C81CF0DE-59A2-42D5-B0E8-B46D9A3135AA}" srcId="{B0DA4DE6-A560-49AF-845A-8EFE154929CC}" destId="{191591A7-2BDB-4D13-A95E-21C53E29321F}" srcOrd="2" destOrd="0" parTransId="{0E76796F-28DE-44F5-95BE-12E08D1B2F18}" sibTransId="{4EFCC4EE-948D-4E9C-8CC1-AE7D31C4641E}"/>
    <dgm:cxn modelId="{703EF1F7-5303-4242-848B-568CF19FF6E5}" type="presOf" srcId="{B0DA4DE6-A560-49AF-845A-8EFE154929CC}" destId="{8B907E67-0FC9-411E-86DD-06E690AB272D}" srcOrd="0" destOrd="0" presId="urn:microsoft.com/office/officeart/2005/8/layout/hChevron3"/>
    <dgm:cxn modelId="{ECDAC9FA-2D10-4F5D-B011-B2D19380A7FF}" type="presOf" srcId="{191591A7-2BDB-4D13-A95E-21C53E29321F}" destId="{519349BC-06C3-4052-AFFB-C9D108B8C94B}" srcOrd="0" destOrd="0" presId="urn:microsoft.com/office/officeart/2005/8/layout/hChevron3"/>
    <dgm:cxn modelId="{756B290B-A8B8-442A-B79D-3F987D0A0F77}" type="presParOf" srcId="{8B907E67-0FC9-411E-86DD-06E690AB272D}" destId="{F9D7D50D-E7D4-4449-B147-81027EC50D4A}" srcOrd="0" destOrd="0" presId="urn:microsoft.com/office/officeart/2005/8/layout/hChevron3"/>
    <dgm:cxn modelId="{552DBEC9-8AA4-4E12-8B57-384C1A89D7F4}" type="presParOf" srcId="{8B907E67-0FC9-411E-86DD-06E690AB272D}" destId="{AEDAC2EE-B181-4CE7-9F6F-001D99963281}" srcOrd="1" destOrd="0" presId="urn:microsoft.com/office/officeart/2005/8/layout/hChevron3"/>
    <dgm:cxn modelId="{0D1ADEE6-771C-45C4-A06A-65C1DB6DE211}" type="presParOf" srcId="{8B907E67-0FC9-411E-86DD-06E690AB272D}" destId="{5F5F1099-7E7D-4D9F-A13D-FCA781C74906}" srcOrd="2" destOrd="0" presId="urn:microsoft.com/office/officeart/2005/8/layout/hChevron3"/>
    <dgm:cxn modelId="{275C86EC-003D-405C-B9C0-C9419427DB2A}" type="presParOf" srcId="{8B907E67-0FC9-411E-86DD-06E690AB272D}" destId="{3B092055-BEA7-4297-9D14-EE2F953B9569}" srcOrd="3" destOrd="0" presId="urn:microsoft.com/office/officeart/2005/8/layout/hChevron3"/>
    <dgm:cxn modelId="{D2573B85-DBFF-4AE5-BB91-F0E84446844D}" type="presParOf" srcId="{8B907E67-0FC9-411E-86DD-06E690AB272D}" destId="{519349BC-06C3-4052-AFFB-C9D108B8C94B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7D50D-E7D4-4449-B147-81027EC50D4A}">
      <dsp:nvSpPr>
        <dsp:cNvPr id="0" name=""/>
        <dsp:cNvSpPr/>
      </dsp:nvSpPr>
      <dsp:spPr>
        <a:xfrm>
          <a:off x="0" y="0"/>
          <a:ext cx="2873344" cy="1311244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kern="1200" dirty="0">
              <a:latin typeface="Arial" panose="020B0604020202020204" pitchFamily="34" charset="0"/>
              <a:cs typeface="Arial" panose="020B0604020202020204" pitchFamily="34" charset="0"/>
            </a:rPr>
            <a:t>SDV coach </a:t>
          </a:r>
          <a:br>
            <a:rPr lang="sv-SE" sz="22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sv-SE" sz="2200" kern="1200" dirty="0">
              <a:latin typeface="Arial" panose="020B0604020202020204" pitchFamily="34" charset="0"/>
              <a:cs typeface="Arial" panose="020B0604020202020204" pitchFamily="34" charset="0"/>
            </a:rPr>
            <a:t>introduktion</a:t>
          </a:r>
        </a:p>
      </dsp:txBody>
      <dsp:txXfrm>
        <a:off x="0" y="0"/>
        <a:ext cx="2545533" cy="1311244"/>
      </dsp:txXfrm>
    </dsp:sp>
    <dsp:sp modelId="{5F5F1099-7E7D-4D9F-A13D-FCA781C74906}">
      <dsp:nvSpPr>
        <dsp:cNvPr id="0" name=""/>
        <dsp:cNvSpPr/>
      </dsp:nvSpPr>
      <dsp:spPr>
        <a:xfrm>
          <a:off x="1982645" y="0"/>
          <a:ext cx="4660299" cy="1311244"/>
        </a:xfrm>
        <a:prstGeom prst="chevron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kern="1200" dirty="0">
              <a:latin typeface="Arial" panose="020B0604020202020204" pitchFamily="34" charset="0"/>
              <a:cs typeface="Arial" panose="020B0604020202020204" pitchFamily="34" charset="0"/>
            </a:rPr>
            <a:t>Genomgång</a:t>
          </a:r>
          <a:br>
            <a:rPr lang="sv-SE" sz="22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sv-SE" sz="2200" kern="1200" dirty="0">
              <a:latin typeface="Arial" panose="020B0604020202020204" pitchFamily="34" charset="0"/>
              <a:cs typeface="Arial" panose="020B0604020202020204" pitchFamily="34" charset="0"/>
            </a:rPr>
            <a:t>verksamhetsspecifik fallbeskrivning</a:t>
          </a:r>
        </a:p>
      </dsp:txBody>
      <dsp:txXfrm>
        <a:off x="2638267" y="0"/>
        <a:ext cx="3349055" cy="1311244"/>
      </dsp:txXfrm>
    </dsp:sp>
    <dsp:sp modelId="{519349BC-06C3-4052-AFFB-C9D108B8C94B}">
      <dsp:nvSpPr>
        <dsp:cNvPr id="0" name=""/>
        <dsp:cNvSpPr/>
      </dsp:nvSpPr>
      <dsp:spPr>
        <a:xfrm>
          <a:off x="5670188" y="0"/>
          <a:ext cx="4154375" cy="1311244"/>
        </a:xfrm>
        <a:prstGeom prst="chevron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kern="1200" dirty="0">
              <a:latin typeface="Arial" panose="020B0604020202020204" pitchFamily="34" charset="0"/>
              <a:cs typeface="Arial" panose="020B0604020202020204" pitchFamily="34" charset="0"/>
            </a:rPr>
            <a:t>Gruppdiskussion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kern="1200" dirty="0">
              <a:latin typeface="Arial" panose="020B0604020202020204" pitchFamily="34" charset="0"/>
              <a:cs typeface="Arial" panose="020B0604020202020204" pitchFamily="34" charset="0"/>
            </a:rPr>
            <a:t>Börja-sluta-fortsätt!</a:t>
          </a:r>
        </a:p>
      </dsp:txBody>
      <dsp:txXfrm>
        <a:off x="6325810" y="0"/>
        <a:ext cx="2843131" cy="1311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4068B-8D1F-4422-859F-4BF16EC55376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73011-F4CD-4A21-A8C1-CA3F6754D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7141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80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342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b="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059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840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131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7727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3704" userDrawn="1">
          <p15:clr>
            <a:srgbClr val="FBAE40"/>
          </p15:clr>
        </p15:guide>
        <p15:guide id="4" pos="397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4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334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191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9170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480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85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49" r:id="rId8"/>
    <p:sldLayoutId id="2147483656" r:id="rId9"/>
    <p:sldLayoutId id="2147483674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0" orient="horz" pos="300" userDrawn="1">
          <p15:clr>
            <a:srgbClr val="F26B43"/>
          </p15:clr>
        </p15:guide>
        <p15:guide id="11" pos="7129" userDrawn="1">
          <p15:clr>
            <a:srgbClr val="F26B43"/>
          </p15:clr>
        </p15:guide>
        <p15:guide id="12" pos="3840" userDrawn="1">
          <p15:clr>
            <a:srgbClr val="F26B43"/>
          </p15:clr>
        </p15:guide>
        <p15:guide id="13" pos="551" userDrawn="1">
          <p15:clr>
            <a:srgbClr val="F26B43"/>
          </p15:clr>
        </p15:guide>
        <p15:guide id="14" orient="horz" pos="890" userDrawn="1">
          <p15:clr>
            <a:srgbClr val="F26B43"/>
          </p15:clr>
        </p15:guide>
        <p15:guide id="15" orient="horz" pos="343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45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Bildobjekt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59438"/>
            <a:ext cx="12192000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Bildobjekt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2" t="4010" r="55698"/>
          <a:stretch>
            <a:fillRect/>
          </a:stretch>
        </p:blipFill>
        <p:spPr bwMode="auto">
          <a:xfrm>
            <a:off x="1997075" y="2316163"/>
            <a:ext cx="2933700" cy="145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Bildobjekt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04" t="4010"/>
          <a:stretch>
            <a:fillRect/>
          </a:stretch>
        </p:blipFill>
        <p:spPr bwMode="auto">
          <a:xfrm>
            <a:off x="7459663" y="2316163"/>
            <a:ext cx="3835400" cy="145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ruta 8"/>
          <p:cNvSpPr txBox="1">
            <a:spLocks noChangeArrowheads="1"/>
          </p:cNvSpPr>
          <p:nvPr/>
        </p:nvSpPr>
        <p:spPr bwMode="auto">
          <a:xfrm>
            <a:off x="7383725" y="3963204"/>
            <a:ext cx="4665662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sv-SE" altLang="sv-SE" sz="2300" dirty="0">
                <a:latin typeface="Calibri" panose="020F0502020204030204" pitchFamily="34" charset="0"/>
                <a:cs typeface="Calibri" panose="020F0502020204030204" pitchFamily="34" charset="0"/>
              </a:rPr>
              <a:t>Teamträning – arbetsplatsförlagd </a:t>
            </a:r>
          </a:p>
          <a:p>
            <a:r>
              <a:rPr lang="sv-SE" altLang="sv-SE" sz="2300" dirty="0">
                <a:latin typeface="Calibri" panose="020F0502020204030204" pitchFamily="34" charset="0"/>
                <a:cs typeface="Calibri" panose="020F0502020204030204" pitchFamily="34" charset="0"/>
              </a:rPr>
              <a:t> utbildning i journalsystemet</a:t>
            </a:r>
          </a:p>
          <a:p>
            <a:endParaRPr lang="sv-SE" altLang="sv-SE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altLang="sv-SE" sz="2300" dirty="0">
                <a:latin typeface="Calibri" panose="020F0502020204030204" pitchFamily="34" charset="0"/>
                <a:cs typeface="Calibri" panose="020F0502020204030204" pitchFamily="34" charset="0"/>
              </a:rPr>
              <a:t>Marie-Louise Olofsson</a:t>
            </a:r>
          </a:p>
          <a:p>
            <a:r>
              <a:rPr lang="sv-SE" altLang="sv-SE" sz="2300" dirty="0">
                <a:latin typeface="Calibri" panose="020F0502020204030204" pitchFamily="34" charset="0"/>
                <a:cs typeface="Calibri" panose="020F0502020204030204" pitchFamily="34" charset="0"/>
              </a:rPr>
              <a:t>Petra Svensson</a:t>
            </a:r>
          </a:p>
          <a:p>
            <a:endParaRPr lang="sv-SE" altLang="sv-SE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11469688" y="44450"/>
            <a:ext cx="72072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800" dirty="0">
                <a:solidFill>
                  <a:schemeClr val="bg1">
                    <a:lumMod val="65000"/>
                  </a:schemeClr>
                </a:solidFill>
              </a:rPr>
              <a:t>2019-03-08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769938" y="6597650"/>
            <a:ext cx="93345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800" dirty="0">
                <a:solidFill>
                  <a:schemeClr val="bg1">
                    <a:lumMod val="75000"/>
                  </a:schemeClr>
                </a:solidFill>
                <a:latin typeface="News Gothic Std" panose="020B0506020203020204" pitchFamily="34" charset="0"/>
              </a:rPr>
              <a:t>1–2019-03-08</a:t>
            </a:r>
          </a:p>
        </p:txBody>
      </p:sp>
    </p:spTree>
    <p:extLst>
      <p:ext uri="{BB962C8B-B14F-4D97-AF65-F5344CB8AC3E}">
        <p14:creationId xmlns:p14="http://schemas.microsoft.com/office/powerpoint/2010/main" val="372874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477BC7-8930-4017-BB1D-7DA6D1273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2" y="540206"/>
            <a:ext cx="10442575" cy="428625"/>
          </a:xfrm>
        </p:spPr>
        <p:txBody>
          <a:bodyPr/>
          <a:lstStyle/>
          <a:p>
            <a:r>
              <a:rPr lang="sv-SE" sz="3400" dirty="0"/>
              <a:t>Vad är Teamträning?</a:t>
            </a:r>
            <a:r>
              <a:rPr lang="sv-SE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8F642A-C094-4F14-8B6B-4D8D3F77C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/>
              <a:t>Teamträning är arbetsplatsförlagd utbildningssession. </a:t>
            </a:r>
            <a:br>
              <a:rPr lang="sv-SE" sz="1800" dirty="0"/>
            </a:br>
            <a:r>
              <a:rPr lang="sv-SE" sz="1800" dirty="0"/>
              <a:t>Innehållet utgår ifrån de fem bärande principerna i vårt nya patientjournalsystem: standardisering, strukturerad dokumentation, realtidsdokumentation, rollstyrda vyer och ordinationsdriven vårdprocess.</a:t>
            </a:r>
          </a:p>
          <a:p>
            <a:r>
              <a:rPr lang="sv-SE" sz="1800" dirty="0"/>
              <a:t>Teamträningens innehåll baseras på en patients flöde genom vården med fokus på interaktionen mellan olika professioners dokumentation. Teamträning rekommenderas därför komma efter utbildning och i nära anslutning till införandet av SDV.</a:t>
            </a:r>
          </a:p>
          <a:p>
            <a:r>
              <a:rPr lang="sv-SE" sz="1800" dirty="0"/>
              <a:t>Viss anpassning av innehållet i teamträningen kommer att göras för att möta olika medicinska specialiteter och de olika teamsammansättningar som finns.</a:t>
            </a:r>
          </a:p>
          <a:p>
            <a:r>
              <a:rPr lang="sv-SE" sz="1800" dirty="0"/>
              <a:t>En del SDV-coacher kommer att bli ansvariga och leda teamträningen på sin enhet/verksamhet. Denna SDV-coach är familjär med enhetens specialitet och patientflöde. För detta uppdrag kommer SDV-coachen få en fördjupad utbildning i journalsystemet.</a:t>
            </a:r>
          </a:p>
          <a:p>
            <a:endParaRPr lang="sv-SE" dirty="0"/>
          </a:p>
        </p:txBody>
      </p:sp>
      <p:sp>
        <p:nvSpPr>
          <p:cNvPr id="4" name="Beslut 4">
            <a:extLst>
              <a:ext uri="{FF2B5EF4-FFF2-40B4-BE49-F238E27FC236}">
                <a16:creationId xmlns:a16="http://schemas.microsoft.com/office/drawing/2014/main" id="{89990BC0-A8E0-4944-81F7-8002BEC7351E}"/>
              </a:ext>
            </a:extLst>
          </p:cNvPr>
          <p:cNvSpPr/>
          <p:nvPr/>
        </p:nvSpPr>
        <p:spPr>
          <a:xfrm>
            <a:off x="800422" y="1123596"/>
            <a:ext cx="3886988" cy="137033"/>
          </a:xfrm>
          <a:prstGeom prst="flowChartDecis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84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DFA68D-1993-4508-B202-85E0DBA20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301" y="408449"/>
            <a:ext cx="10442575" cy="428625"/>
          </a:xfrm>
        </p:spPr>
        <p:txBody>
          <a:bodyPr/>
          <a:lstStyle/>
          <a:p>
            <a:r>
              <a:rPr lang="sv-SE" dirty="0"/>
              <a:t>Varför Teamträning? 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A2D984-4E84-4371-BD23-DCDD40F15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711" y="1345763"/>
            <a:ext cx="11468289" cy="4032250"/>
          </a:xfrm>
        </p:spPr>
        <p:txBody>
          <a:bodyPr/>
          <a:lstStyle/>
          <a:p>
            <a:pPr marL="0" indent="0">
              <a:buNone/>
            </a:pPr>
            <a:r>
              <a:rPr lang="sv-SE" sz="2200" dirty="0"/>
              <a:t>Teamträning förstärker förståelsen i arbetsteamet för det nya dokumentationssystemet och de nya arbetssätt som detta medför. </a:t>
            </a:r>
            <a:endParaRPr lang="sv-SE" dirty="0"/>
          </a:p>
          <a:p>
            <a:pPr marL="0" indent="0">
              <a:buNone/>
            </a:pPr>
            <a:r>
              <a:rPr lang="sv-SE" sz="2200" dirty="0"/>
              <a:t>Teamträning förstärker förståelsen genom:</a:t>
            </a:r>
          </a:p>
          <a:p>
            <a:r>
              <a:rPr lang="sv-SE" sz="1800" dirty="0"/>
              <a:t>Att ge en inblick över olika yrkeskategoriers roller i systemet bl.a. genom att i</a:t>
            </a:r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dentifiera förändrade arbetssätt</a:t>
            </a:r>
            <a:endParaRPr lang="sv-SE" sz="1800" dirty="0"/>
          </a:p>
          <a:p>
            <a:r>
              <a:rPr lang="sv-SE" sz="1800" dirty="0"/>
              <a:t>Ökad samsyn mellan professioners realtidsdokumentation. Med det undviks dubbeldokumentation</a:t>
            </a:r>
          </a:p>
          <a:p>
            <a:r>
              <a:rPr lang="sv-SE" sz="1800" dirty="0"/>
              <a:t>Ökad förutsägbarhet i arbetet. Detta i sig ger en ökad patientsäkerhet</a:t>
            </a:r>
          </a:p>
          <a:p>
            <a:r>
              <a:rPr lang="sv-SE" sz="1800" dirty="0"/>
              <a:t>Att öka helhetsperspektivet om och för patienten   </a:t>
            </a:r>
          </a:p>
          <a:p>
            <a:pPr marL="252000" lvl="1" indent="0">
              <a:buNone/>
            </a:pPr>
            <a:r>
              <a:rPr lang="sv-SE" dirty="0"/>
              <a:t>	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76AD6C9-6D6B-450D-AD6B-31FC9C3A28E6}"/>
              </a:ext>
            </a:extLst>
          </p:cNvPr>
          <p:cNvSpPr/>
          <p:nvPr/>
        </p:nvSpPr>
        <p:spPr>
          <a:xfrm>
            <a:off x="608301" y="4735372"/>
            <a:ext cx="105086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>
                <a:latin typeface="Calibri" panose="020F0502020204030204" pitchFamily="34" charset="0"/>
              </a:rPr>
              <a:t>"Rätt patient ska få rätt vård, på rätt plats och i rätt tid. Med tillförlitliga system, processer och rutiner skapas förutsättningar för hälso- och sjukvårdspersonalen att arbeta säkert och effektivt. Med samsyn om hur processer och arbetsuppgifter ska utföras kan vi skapa en förutsägbarhet i arbetet, och med den en ökad patientsäkerhet" </a:t>
            </a:r>
          </a:p>
          <a:p>
            <a:r>
              <a:rPr lang="sv-SE" sz="1400" dirty="0">
                <a:latin typeface="Calibri" panose="020F0502020204030204" pitchFamily="34" charset="0"/>
              </a:rPr>
              <a:t>(Socialstyrelsens Nationella handlingsplan för ökad patientsäkerhet i hälso- och sjukvården 2020–2024).</a:t>
            </a:r>
          </a:p>
        </p:txBody>
      </p:sp>
      <p:sp>
        <p:nvSpPr>
          <p:cNvPr id="5" name="Beslut 4">
            <a:extLst>
              <a:ext uri="{FF2B5EF4-FFF2-40B4-BE49-F238E27FC236}">
                <a16:creationId xmlns:a16="http://schemas.microsoft.com/office/drawing/2014/main" id="{FA2C3606-712B-4F21-B104-A0F52A3B553B}"/>
              </a:ext>
            </a:extLst>
          </p:cNvPr>
          <p:cNvSpPr/>
          <p:nvPr/>
        </p:nvSpPr>
        <p:spPr>
          <a:xfrm>
            <a:off x="608301" y="989088"/>
            <a:ext cx="3617470" cy="108135"/>
          </a:xfrm>
          <a:prstGeom prst="flowChartDecis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6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715B2-71A9-4FBD-980D-F1C2E78E9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037" y="395693"/>
            <a:ext cx="10442575" cy="428625"/>
          </a:xfrm>
        </p:spPr>
        <p:txBody>
          <a:bodyPr/>
          <a:lstStyle/>
          <a:p>
            <a:r>
              <a:rPr lang="sv-SE" dirty="0"/>
              <a:t>Upplägg av Teamträningssession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778960-3E3C-451A-9A3C-C024F2673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61" y="1939885"/>
            <a:ext cx="10442575" cy="4032250"/>
          </a:xfrm>
        </p:spPr>
        <p:txBody>
          <a:bodyPr/>
          <a:lstStyle/>
          <a:p>
            <a:r>
              <a:rPr lang="sv-SE" sz="1800" dirty="0"/>
              <a:t>SDV-coach presenterar syfte och upplägg</a:t>
            </a:r>
            <a:endParaRPr lang="sv-SE" sz="1800" strike="sngStrike" dirty="0"/>
          </a:p>
          <a:p>
            <a:r>
              <a:rPr lang="sv-SE" sz="1800" dirty="0"/>
              <a:t>Genomgång av </a:t>
            </a:r>
            <a:r>
              <a:rPr lang="sv-SE" sz="1800" dirty="0" err="1"/>
              <a:t>teamträningscase</a:t>
            </a:r>
            <a:r>
              <a:rPr lang="sv-SE" sz="1800" dirty="0"/>
              <a:t> och vad som ska dokumenteras</a:t>
            </a:r>
          </a:p>
          <a:p>
            <a:r>
              <a:rPr lang="sv-SE" sz="1800" dirty="0"/>
              <a:t>Medarbetare dokumenterar i träningsdomänen utifrån sin profession om möjligt. SDV-coach täcker upp för profession som saknas.</a:t>
            </a:r>
          </a:p>
          <a:p>
            <a:r>
              <a:rPr lang="sv-SE" sz="1800" dirty="0"/>
              <a:t>Tid för gruppdiskussion utifrån konceptet </a:t>
            </a:r>
            <a:r>
              <a:rPr lang="sv-SE" sz="1800" b="1" dirty="0"/>
              <a:t>Börja-Sluta-Fortsätt</a:t>
            </a:r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B45B399-31A6-40BE-BC24-1770B86133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3575338"/>
              </p:ext>
            </p:extLst>
          </p:nvPr>
        </p:nvGraphicFramePr>
        <p:xfrm>
          <a:off x="617261" y="4124686"/>
          <a:ext cx="9824564" cy="1311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Beslut 4">
            <a:extLst>
              <a:ext uri="{FF2B5EF4-FFF2-40B4-BE49-F238E27FC236}">
                <a16:creationId xmlns:a16="http://schemas.microsoft.com/office/drawing/2014/main" id="{C827A702-484F-44F1-A26E-B34E504AB193}"/>
              </a:ext>
            </a:extLst>
          </p:cNvPr>
          <p:cNvSpPr/>
          <p:nvPr/>
        </p:nvSpPr>
        <p:spPr>
          <a:xfrm>
            <a:off x="706036" y="1013095"/>
            <a:ext cx="5898949" cy="105491"/>
          </a:xfrm>
          <a:prstGeom prst="flowChartDecis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19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537" y="396401"/>
            <a:ext cx="10515600" cy="446409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Följande behövs vid träningstillfället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537" y="1476271"/>
            <a:ext cx="9946849" cy="4351338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Lokal lämplig för 6-8 personer </a:t>
            </a:r>
          </a:p>
          <a:p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En dator och projektor</a:t>
            </a:r>
          </a:p>
          <a:p>
            <a:r>
              <a:rPr lang="sv-SE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Uppkoppling till systemets träningsdomän</a:t>
            </a:r>
            <a:r>
              <a:rPr lang="sv-S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sv-S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Ett verksamhetsspecifikt patientfall för stegvis genomgång av dokumentationsflödet</a:t>
            </a:r>
          </a:p>
          <a:p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Träningspatienter i träningsdomänen som passar patientfallet </a:t>
            </a:r>
          </a:p>
          <a:p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Dokumentationsunderlag för: </a:t>
            </a:r>
          </a:p>
          <a:p>
            <a:pPr marL="0" indent="0">
              <a:buNone/>
            </a:pPr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    - idéer och synpunkt</a:t>
            </a:r>
          </a:p>
          <a:p>
            <a:pPr marL="0" indent="0">
              <a:buNone/>
            </a:pPr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    - förändringar som berör patienten </a:t>
            </a:r>
          </a:p>
          <a:p>
            <a:pPr marL="0" indent="0">
              <a:buNone/>
            </a:pPr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sv-SE" sz="1800" i="1" dirty="0">
                <a:latin typeface="Arial" panose="020B0604020202020204" pitchFamily="34" charset="0"/>
                <a:cs typeface="Arial" panose="020B0604020202020204" pitchFamily="34" charset="0"/>
              </a:rPr>
              <a:t>Börja-Sluta-Fortsätt!</a:t>
            </a:r>
            <a:r>
              <a:rPr lang="sv-SE" sz="1800" dirty="0">
                <a:latin typeface="Arial" panose="020B0604020202020204" pitchFamily="34" charset="0"/>
                <a:cs typeface="Arial" panose="020B0604020202020204" pitchFamily="34" charset="0"/>
              </a:rPr>
              <a:t> för gruppdiskussion 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9" name="Beslut 4">
            <a:extLst>
              <a:ext uri="{FF2B5EF4-FFF2-40B4-BE49-F238E27FC236}">
                <a16:creationId xmlns:a16="http://schemas.microsoft.com/office/drawing/2014/main" id="{EACC91E3-D9E9-4E9A-8CB4-CCEB123BE59C}"/>
              </a:ext>
            </a:extLst>
          </p:cNvPr>
          <p:cNvSpPr/>
          <p:nvPr/>
        </p:nvSpPr>
        <p:spPr>
          <a:xfrm>
            <a:off x="900537" y="1027069"/>
            <a:ext cx="7328510" cy="132471"/>
          </a:xfrm>
          <a:prstGeom prst="flowChartDecis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36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441D5D-49F5-43E8-9A7C-D3922A6BA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Gruppdiskussion </a:t>
            </a:r>
            <a:r>
              <a:rPr lang="sv-SE" sz="3400" dirty="0"/>
              <a:t>med</a:t>
            </a:r>
            <a:r>
              <a:rPr lang="sv-SE" dirty="0"/>
              <a:t> konceptet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Börja-Sluta-Fortsätt</a:t>
            </a:r>
            <a:b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542E41-8905-4784-8B89-F0EC93787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Hur kan patientens delaktighet öka?</a:t>
            </a:r>
          </a:p>
          <a:p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D078B8C7-E09F-43BA-A79B-784FED234511}"/>
              </a:ext>
            </a:extLst>
          </p:cNvPr>
          <p:cNvGrpSpPr/>
          <p:nvPr/>
        </p:nvGrpSpPr>
        <p:grpSpPr>
          <a:xfrm>
            <a:off x="705149" y="1484887"/>
            <a:ext cx="3520643" cy="2720204"/>
            <a:chOff x="822714" y="1827082"/>
            <a:chExt cx="3520643" cy="27202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Rektangel med rundade hörn 9">
              <a:extLst>
                <a:ext uri="{FF2B5EF4-FFF2-40B4-BE49-F238E27FC236}">
                  <a16:creationId xmlns:a16="http://schemas.microsoft.com/office/drawing/2014/main" id="{0889A310-4D59-4C6E-84C9-3EEF0A9F7AB7}"/>
                </a:ext>
              </a:extLst>
            </p:cNvPr>
            <p:cNvSpPr/>
            <p:nvPr/>
          </p:nvSpPr>
          <p:spPr>
            <a:xfrm>
              <a:off x="822714" y="2095325"/>
              <a:ext cx="3520643" cy="2451961"/>
            </a:xfrm>
            <a:prstGeom prst="roundRect">
              <a:avLst>
                <a:gd name="adj" fmla="val 8762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144000" tIns="396000" rIns="108000" rtlCol="0" anchor="t"/>
            <a:lstStyle/>
            <a:p>
              <a:pPr marL="179388" indent="-179388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v-SE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Vilka nya aktiviteter och arbetssätt får vi?</a:t>
              </a:r>
            </a:p>
            <a:p>
              <a:pPr marL="179388" indent="-179388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v-SE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Vilka nya verktyg och system ska vi använda?</a:t>
              </a:r>
            </a:p>
            <a:p>
              <a:pPr marL="179388" indent="-179388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v-SE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På vilka nya sätt kommer vi att kommunicera?</a:t>
              </a:r>
            </a:p>
          </p:txBody>
        </p:sp>
        <p:sp>
          <p:nvSpPr>
            <p:cNvPr id="6" name="Rektangel med rundade hörn 8">
              <a:extLst>
                <a:ext uri="{FF2B5EF4-FFF2-40B4-BE49-F238E27FC236}">
                  <a16:creationId xmlns:a16="http://schemas.microsoft.com/office/drawing/2014/main" id="{67C84CA5-FEE0-4D32-AFED-54A6F81DD501}"/>
                </a:ext>
              </a:extLst>
            </p:cNvPr>
            <p:cNvSpPr/>
            <p:nvPr/>
          </p:nvSpPr>
          <p:spPr>
            <a:xfrm>
              <a:off x="822714" y="1827082"/>
              <a:ext cx="3520643" cy="600752"/>
            </a:xfrm>
            <a:prstGeom prst="roundRect">
              <a:avLst>
                <a:gd name="adj" fmla="val 24329"/>
              </a:avLst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144000" tIns="108000" rIns="108000" rtlCol="0" anchor="ctr"/>
            <a:lstStyle/>
            <a:p>
              <a:pPr algn="ctr">
                <a:spcAft>
                  <a:spcPts val="600"/>
                </a:spcAft>
              </a:pPr>
              <a:r>
                <a:rPr lang="sv-SE" sz="20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Börja</a:t>
              </a:r>
            </a:p>
          </p:txBody>
        </p:sp>
        <p:sp>
          <p:nvSpPr>
            <p:cNvPr id="7" name="Ellips 6">
              <a:extLst>
                <a:ext uri="{FF2B5EF4-FFF2-40B4-BE49-F238E27FC236}">
                  <a16:creationId xmlns:a16="http://schemas.microsoft.com/office/drawing/2014/main" id="{51B0F848-E1D2-40CC-9DBC-833CA9B04287}"/>
                </a:ext>
              </a:extLst>
            </p:cNvPr>
            <p:cNvSpPr/>
            <p:nvPr/>
          </p:nvSpPr>
          <p:spPr>
            <a:xfrm>
              <a:off x="905886" y="1890286"/>
              <a:ext cx="474343" cy="474343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rupp 7">
            <a:extLst>
              <a:ext uri="{FF2B5EF4-FFF2-40B4-BE49-F238E27FC236}">
                <a16:creationId xmlns:a16="http://schemas.microsoft.com/office/drawing/2014/main" id="{8117E323-49DD-412C-957F-78C2204EC95C}"/>
              </a:ext>
            </a:extLst>
          </p:cNvPr>
          <p:cNvGrpSpPr/>
          <p:nvPr/>
        </p:nvGrpSpPr>
        <p:grpSpPr>
          <a:xfrm>
            <a:off x="4259479" y="1458462"/>
            <a:ext cx="3520644" cy="2720205"/>
            <a:chOff x="793688" y="1827082"/>
            <a:chExt cx="3520644" cy="2720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Rektangel med rundade hörn 11">
              <a:extLst>
                <a:ext uri="{FF2B5EF4-FFF2-40B4-BE49-F238E27FC236}">
                  <a16:creationId xmlns:a16="http://schemas.microsoft.com/office/drawing/2014/main" id="{953231E0-A7EF-4A24-9E90-8C01714E26F6}"/>
                </a:ext>
              </a:extLst>
            </p:cNvPr>
            <p:cNvSpPr/>
            <p:nvPr/>
          </p:nvSpPr>
          <p:spPr>
            <a:xfrm>
              <a:off x="793689" y="2095325"/>
              <a:ext cx="3520643" cy="2451962"/>
            </a:xfrm>
            <a:prstGeom prst="roundRect">
              <a:avLst>
                <a:gd name="adj" fmla="val 9580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144000" tIns="396000" rIns="108000" rtlCol="0" anchor="t"/>
            <a:lstStyle/>
            <a:p>
              <a:pPr marL="179388" indent="-179388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v-SE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Vilka aktiviteter och arbets-sätt ersätts av andra?</a:t>
              </a:r>
            </a:p>
            <a:p>
              <a:pPr marL="179388" indent="-179388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v-SE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Vilka verktyg och system ska vi inte längre använda? </a:t>
              </a:r>
            </a:p>
            <a:p>
              <a:pPr marL="179388" indent="-179388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v-SE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Hur ska vi inte längre kommunicera?</a:t>
              </a:r>
            </a:p>
          </p:txBody>
        </p:sp>
        <p:sp>
          <p:nvSpPr>
            <p:cNvPr id="10" name="Rektangel med rundade hörn 17">
              <a:extLst>
                <a:ext uri="{FF2B5EF4-FFF2-40B4-BE49-F238E27FC236}">
                  <a16:creationId xmlns:a16="http://schemas.microsoft.com/office/drawing/2014/main" id="{43026EA1-19BB-41DD-A411-51986B93E794}"/>
                </a:ext>
              </a:extLst>
            </p:cNvPr>
            <p:cNvSpPr/>
            <p:nvPr/>
          </p:nvSpPr>
          <p:spPr>
            <a:xfrm>
              <a:off x="793688" y="1827082"/>
              <a:ext cx="3520643" cy="600752"/>
            </a:xfrm>
            <a:prstGeom prst="roundRect">
              <a:avLst>
                <a:gd name="adj" fmla="val 25147"/>
              </a:avLst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144000" tIns="108000" rIns="108000" rtlCol="0" anchor="ctr"/>
            <a:lstStyle/>
            <a:p>
              <a:pPr algn="ctr">
                <a:spcAft>
                  <a:spcPts val="600"/>
                </a:spcAft>
              </a:pPr>
              <a:r>
                <a:rPr lang="sv-SE" sz="20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Sluta</a:t>
              </a:r>
            </a:p>
          </p:txBody>
        </p:sp>
        <p:sp>
          <p:nvSpPr>
            <p:cNvPr id="11" name="Ellips 10">
              <a:extLst>
                <a:ext uri="{FF2B5EF4-FFF2-40B4-BE49-F238E27FC236}">
                  <a16:creationId xmlns:a16="http://schemas.microsoft.com/office/drawing/2014/main" id="{089536D2-B6A7-47BB-BEBB-7C71F5C05260}"/>
                </a:ext>
              </a:extLst>
            </p:cNvPr>
            <p:cNvSpPr/>
            <p:nvPr/>
          </p:nvSpPr>
          <p:spPr>
            <a:xfrm>
              <a:off x="861062" y="1890286"/>
              <a:ext cx="474343" cy="474343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0" name="Grupp 19">
            <a:extLst>
              <a:ext uri="{FF2B5EF4-FFF2-40B4-BE49-F238E27FC236}">
                <a16:creationId xmlns:a16="http://schemas.microsoft.com/office/drawing/2014/main" id="{90FBC214-7B4A-4209-9CBC-16BA98FCFC02}"/>
              </a:ext>
            </a:extLst>
          </p:cNvPr>
          <p:cNvGrpSpPr/>
          <p:nvPr/>
        </p:nvGrpSpPr>
        <p:grpSpPr>
          <a:xfrm>
            <a:off x="7830332" y="1458462"/>
            <a:ext cx="3520643" cy="2720205"/>
            <a:chOff x="7986753" y="1827082"/>
            <a:chExt cx="3520643" cy="31224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1" name="Rektangel med rundade hörn 10">
              <a:extLst>
                <a:ext uri="{FF2B5EF4-FFF2-40B4-BE49-F238E27FC236}">
                  <a16:creationId xmlns:a16="http://schemas.microsoft.com/office/drawing/2014/main" id="{837A4A54-36CD-4F1E-9996-39FC1EC566ED}"/>
                </a:ext>
              </a:extLst>
            </p:cNvPr>
            <p:cNvSpPr/>
            <p:nvPr/>
          </p:nvSpPr>
          <p:spPr>
            <a:xfrm>
              <a:off x="7986753" y="2095324"/>
              <a:ext cx="3520643" cy="2854220"/>
            </a:xfrm>
            <a:prstGeom prst="roundRect">
              <a:avLst>
                <a:gd name="adj" fmla="val 7672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144000" tIns="396000" rIns="108000" rtlCol="0" anchor="t"/>
            <a:lstStyle/>
            <a:p>
              <a:pPr marL="179388" indent="-179388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v-SE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Vilka aktiviteter och arbets-sätt ska vi fortsätta med?</a:t>
              </a:r>
            </a:p>
            <a:p>
              <a:pPr marL="179388" indent="-179388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v-SE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Vilka verktyg och system ska vi fortsätta använda?</a:t>
              </a:r>
            </a:p>
            <a:p>
              <a:pPr marL="179388" indent="-179388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v-SE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Vilka sätt att kommunicera bör vi behålla?</a:t>
              </a:r>
            </a:p>
            <a:p>
              <a:pPr marL="179388" indent="-179388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sv-S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ktangel med rundade hörn 16">
              <a:extLst>
                <a:ext uri="{FF2B5EF4-FFF2-40B4-BE49-F238E27FC236}">
                  <a16:creationId xmlns:a16="http://schemas.microsoft.com/office/drawing/2014/main" id="{70F885F6-91FB-4F2C-8AB7-42024D9E72B7}"/>
                </a:ext>
              </a:extLst>
            </p:cNvPr>
            <p:cNvSpPr/>
            <p:nvPr/>
          </p:nvSpPr>
          <p:spPr>
            <a:xfrm>
              <a:off x="7986753" y="1827082"/>
              <a:ext cx="3520643" cy="689590"/>
            </a:xfrm>
            <a:prstGeom prst="roundRect">
              <a:avLst>
                <a:gd name="adj" fmla="val 21509"/>
              </a:avLst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144000" tIns="108000" rIns="108000" rtlCol="0" anchor="ctr"/>
            <a:lstStyle/>
            <a:p>
              <a:pPr algn="ctr">
                <a:spcAft>
                  <a:spcPts val="600"/>
                </a:spcAft>
              </a:pPr>
              <a:r>
                <a:rPr lang="sv-SE" sz="20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Fortsätt</a:t>
              </a:r>
            </a:p>
          </p:txBody>
        </p:sp>
      </p:grpSp>
      <p:sp>
        <p:nvSpPr>
          <p:cNvPr id="23" name="Ellips 22">
            <a:extLst>
              <a:ext uri="{FF2B5EF4-FFF2-40B4-BE49-F238E27FC236}">
                <a16:creationId xmlns:a16="http://schemas.microsoft.com/office/drawing/2014/main" id="{06FFFB1E-8169-42D6-AE11-E690796CDAA8}"/>
              </a:ext>
            </a:extLst>
          </p:cNvPr>
          <p:cNvSpPr/>
          <p:nvPr/>
        </p:nvSpPr>
        <p:spPr>
          <a:xfrm>
            <a:off x="8105521" y="1458462"/>
            <a:ext cx="474343" cy="474343"/>
          </a:xfrm>
          <a:prstGeom prst="ellipse">
            <a:avLst/>
          </a:prstGeom>
          <a:solidFill>
            <a:srgbClr val="3D9378"/>
          </a:solidFill>
          <a:ln w="19050"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0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Beslut 4">
            <a:extLst>
              <a:ext uri="{FF2B5EF4-FFF2-40B4-BE49-F238E27FC236}">
                <a16:creationId xmlns:a16="http://schemas.microsoft.com/office/drawing/2014/main" id="{C43A2103-6482-46A7-B08D-F7ACD46DCBEA}"/>
              </a:ext>
            </a:extLst>
          </p:cNvPr>
          <p:cNvSpPr/>
          <p:nvPr/>
        </p:nvSpPr>
        <p:spPr>
          <a:xfrm>
            <a:off x="733309" y="1106819"/>
            <a:ext cx="10046543" cy="117974"/>
          </a:xfrm>
          <a:prstGeom prst="flowChartDecis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343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33310" y="553044"/>
            <a:ext cx="10442575" cy="428625"/>
          </a:xfrm>
        </p:spPr>
        <p:txBody>
          <a:bodyPr/>
          <a:lstStyle/>
          <a:p>
            <a:r>
              <a:rPr lang="sv-SE" dirty="0">
                <a:cs typeface="Arial" panose="020B0604020202020204" pitchFamily="34" charset="0"/>
              </a:rPr>
              <a:t>Förberedelser </a:t>
            </a:r>
            <a:r>
              <a:rPr lang="sv-SE" dirty="0">
                <a:cs typeface="Calibri" panose="020F0502020204030204" pitchFamily="34" charset="0"/>
              </a:rPr>
              <a:t>inför teamträningen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96113" y="1640446"/>
            <a:ext cx="10980355" cy="2386043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/>
              <a:t>SDV-coach </a:t>
            </a:r>
          </a:p>
          <a:p>
            <a:r>
              <a:rPr lang="sv-SE" sz="1800" dirty="0"/>
              <a:t>Utöver SDV-coach utbildning ingår utbildning för teamträningskonceptet </a:t>
            </a:r>
          </a:p>
          <a:p>
            <a:r>
              <a:rPr lang="sv-SE" sz="1800" dirty="0"/>
              <a:t>Genomgång av olika rollers dokumentation</a:t>
            </a:r>
          </a:p>
          <a:p>
            <a:r>
              <a:rPr lang="sv-SE" sz="1800" dirty="0"/>
              <a:t>Kunskap om konceptet </a:t>
            </a:r>
            <a:r>
              <a:rPr lang="sv-SE" sz="1800" i="1" dirty="0"/>
              <a:t>Börja-Sluta-Fortsätt</a:t>
            </a:r>
          </a:p>
          <a:p>
            <a:endParaRPr lang="sv-SE" sz="1800" dirty="0"/>
          </a:p>
          <a:p>
            <a:pPr marL="0" indent="0">
              <a:buNone/>
            </a:pPr>
            <a:r>
              <a:rPr lang="sv-SE" sz="1800" dirty="0"/>
              <a:t>Färdigt underlag från SDV</a:t>
            </a:r>
          </a:p>
          <a:p>
            <a:r>
              <a:rPr lang="sv-SE" sz="1800" dirty="0"/>
              <a:t>Teamträningscase anpassade för både öppenvård och slutenvård.</a:t>
            </a:r>
          </a:p>
          <a:p>
            <a:r>
              <a:rPr lang="sv-SE" sz="1800" dirty="0"/>
              <a:t>Anpassade patienter i träningsdomänen med olika inloggningar för de olika rollerna som är aktuella för patientfallet </a:t>
            </a:r>
          </a:p>
          <a:p>
            <a:pPr marL="0" indent="0">
              <a:buNone/>
            </a:pPr>
            <a:endParaRPr lang="sv-SE" sz="2000" dirty="0"/>
          </a:p>
          <a:p>
            <a:pPr>
              <a:buFontTx/>
              <a:buChar char="-"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br>
              <a:rPr lang="sv-SE" sz="2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v-SE" sz="22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Beslut 4"/>
          <p:cNvSpPr/>
          <p:nvPr/>
        </p:nvSpPr>
        <p:spPr>
          <a:xfrm>
            <a:off x="733309" y="1106818"/>
            <a:ext cx="5987087" cy="127177"/>
          </a:xfrm>
          <a:prstGeom prst="flowChartDecis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504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0867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D3E42859-7A07-49F6-93F1-17B4B923E6A5}" vid="{8EADDFE1-F5B8-45AB-B9E7-B2895867D72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43F3C5382FC444B6CF63CF6F9A69E2" ma:contentTypeVersion="4" ma:contentTypeDescription="Skapa ett nytt dokument." ma:contentTypeScope="" ma:versionID="1827350ce4ebcfa5a28e3ac215d51029">
  <xsd:schema xmlns:xsd="http://www.w3.org/2001/XMLSchema" xmlns:xs="http://www.w3.org/2001/XMLSchema" xmlns:p="http://schemas.microsoft.com/office/2006/metadata/properties" xmlns:ns2="12bb1005-fbff-4f6d-ac89-1f79159fe8d6" targetNamespace="http://schemas.microsoft.com/office/2006/metadata/properties" ma:root="true" ma:fieldsID="d0dc038582e4d8ddc243330d6fcfa0e2" ns2:_="">
    <xsd:import namespace="12bb1005-fbff-4f6d-ac89-1f79159fe8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b1005-fbff-4f6d-ac89-1f79159fe8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4380-359E-47E0-84DD-F2784AAED7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0B97D5-9E30-4B49-BB20-C95802EFD8F9}">
  <ds:schemaRefs>
    <ds:schemaRef ds:uri="4e235aa1-d395-434c-bcb6-c898a1a440c2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terms/"/>
    <ds:schemaRef ds:uri="b9481cc7-f7fc-4d3a-a93a-4be4fcbf4595"/>
    <ds:schemaRef ds:uri="2e68ab6b-79c8-43ea-b178-dccb9842d64a"/>
  </ds:schemaRefs>
</ds:datastoreItem>
</file>

<file path=customXml/itemProps3.xml><?xml version="1.0" encoding="utf-8"?>
<ds:datastoreItem xmlns:ds="http://schemas.openxmlformats.org/officeDocument/2006/customXml" ds:itemID="{5E8C785F-1451-42AF-A523-3A8AE8A4CB4B}"/>
</file>

<file path=docProps/app.xml><?xml version="1.0" encoding="utf-8"?>
<Properties xmlns="http://schemas.openxmlformats.org/officeDocument/2006/extended-properties" xmlns:vt="http://schemas.openxmlformats.org/officeDocument/2006/docPropsVTypes">
  <Template>3 timmars arbetsplatsförlagd introduktion till SDV_startstopcontinue_18.5.2020 (002)</Template>
  <TotalTime>0</TotalTime>
  <Words>532</Words>
  <Application>Microsoft Office PowerPoint</Application>
  <PresentationFormat>Widescreen</PresentationFormat>
  <Paragraphs>70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Tema1</vt:lpstr>
      <vt:lpstr>PowerPoint Presentation</vt:lpstr>
      <vt:lpstr>Vad är Teamträning? </vt:lpstr>
      <vt:lpstr>Varför Teamträning?  </vt:lpstr>
      <vt:lpstr>Upplägg av Teamträningssession</vt:lpstr>
      <vt:lpstr>Följande behövs vid träningstillfället </vt:lpstr>
      <vt:lpstr>Gruppdiskussion med konceptet Börja-Sluta-Fortsätt </vt:lpstr>
      <vt:lpstr>Förberedelser inför teamträningen</vt:lpstr>
      <vt:lpstr>PowerPoint Presentation</vt:lpstr>
    </vt:vector>
  </TitlesOfParts>
  <Company>Region Skåne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Andersson Amy</dc:creator>
  <cp:lastModifiedBy>Johnsson Mats G</cp:lastModifiedBy>
  <cp:revision>132</cp:revision>
  <dcterms:created xsi:type="dcterms:W3CDTF">2020-05-25T10:17:57Z</dcterms:created>
  <dcterms:modified xsi:type="dcterms:W3CDTF">2024-03-25T10:30:25Z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0x0101008C43F3C5382FC444B6CF63CF6F9A69E2</vt:lpwstr>
  </property>
  <property fmtid="{D5CDD505-2E9C-101B-9397-08002B2CF9AE}" pid="3" name="_dlc_DocIdItemGuid">
    <vt:lpwstr>8e7254b2-4063-4c46-b489-8a502a4df244</vt:lpwstr>
  </property>
  <property fmtid="{D5CDD505-2E9C-101B-9397-08002B2CF9AE}" pid="4" name="MediaServiceImageTags">
    <vt:lpwstr/>
  </property>
  <property fmtid="{D5CDD505-2E9C-101B-9397-08002B2CF9AE}" pid="5" name="Order">
    <vt:r8>223200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TriggerFlowInfo">
    <vt:lpwstr/>
  </property>
</Properties>
</file>