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16"/>
  </p:notesMasterIdLst>
  <p:sldIdLst>
    <p:sldId id="274" r:id="rId6"/>
    <p:sldId id="279" r:id="rId7"/>
    <p:sldId id="2147479503" r:id="rId8"/>
    <p:sldId id="281" r:id="rId9"/>
    <p:sldId id="276" r:id="rId10"/>
    <p:sldId id="283" r:id="rId11"/>
    <p:sldId id="282" r:id="rId12"/>
    <p:sldId id="2147478406" r:id="rId13"/>
    <p:sldId id="275" r:id="rId14"/>
    <p:sldId id="280" r:id="rId15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5ECF2-5028-4F52-52B9-C2C6D392A063}" name="Af Ekenstam Christofer" initials="AEC" userId="S::249738@skane.se::4fdba972-8c8a-4192-9ede-a60ef5a840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2AD47-31DE-4231-BC37-13FC66C694BB}" v="1" dt="2024-04-04T10:56:12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543" autoAdjust="0"/>
  </p:normalViewPr>
  <p:slideViewPr>
    <p:cSldViewPr snapToGrid="0">
      <p:cViewPr varScale="1">
        <p:scale>
          <a:sx n="57" d="100"/>
          <a:sy n="57" d="100"/>
        </p:scale>
        <p:origin x="258" y="60"/>
      </p:cViewPr>
      <p:guideLst>
        <p:guide orient="horz" pos="10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C2D7-5418-4F0C-815D-92D75243B117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D47B1-7A53-42AD-B491-93A61B158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99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400" b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46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29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26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D47B1-7A53-42AD-B491-93A61B1583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8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43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21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57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46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49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47B1-7A53-42AD-B491-93A61B15834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26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61F43-B2CB-4520-900E-F3955BA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9AC333-F4E3-40BB-A65E-53AF712E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F725-9A08-4697-93A3-92578D97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497BE-5C99-4235-BD47-33F2868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0FD78-70B7-424E-A375-6D9ACFF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14F48D-2FBD-4D25-8D1C-1F2C629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lnSpc>
                <a:spcPct val="140000"/>
              </a:lnSpc>
              <a:buFontTx/>
              <a:buNone/>
              <a:defRPr sz="2000"/>
            </a:lvl1pPr>
          </a:lstStyle>
          <a:p>
            <a:r>
              <a:rPr lang="sv-SE"/>
              <a:t>Klicka på bildikonen och infoga bild, den fyller ut platshållaren med rundat hörn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497BE-5C99-4235-BD47-33F2868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0FD78-70B7-424E-A375-6D9ACFF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14F48D-2FBD-4D25-8D1C-1F2C629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18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5652440-C592-4A93-8685-C39895AE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D48E40-3050-4C22-9774-9FCE3220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3786E9-BBDD-431B-94DD-E3718E99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3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360000"/>
            <a:ext cx="6947669" cy="617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lnSpc>
                <a:spcPct val="180000"/>
              </a:lnSpc>
              <a:buFontTx/>
              <a:buNone/>
              <a:defRPr sz="2000"/>
            </a:lvl1pPr>
          </a:lstStyle>
          <a:p>
            <a:r>
              <a:rPr lang="sv-SE"/>
              <a:t>Klicka på ikonen för att lägga till en bild, den fyller </a:t>
            </a:r>
            <a:br>
              <a:rPr lang="sv-SE"/>
            </a:br>
            <a:r>
              <a:rPr lang="sv-SE"/>
              <a:t>ut platshållaren med rundat hörn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972919"/>
            <a:ext cx="3932237" cy="426278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887BAF-EE00-4485-8F3B-9963DB69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8BDE05-485E-4AB9-B501-0D51D70E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D94035-9302-4429-B749-DC9613F5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Halv fär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0"/>
            <a:ext cx="5983357" cy="694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511175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C50E5-8128-40E2-AE11-9CDB6525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8EF10-607E-443F-9A2B-8E0CCA88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D38C20-00FE-457A-BE28-DF515DC7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893" y="360000"/>
            <a:ext cx="5997150" cy="518627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3200"/>
            </a:lvl1pPr>
            <a:lvl2pPr>
              <a:lnSpc>
                <a:spcPct val="110000"/>
              </a:lnSpc>
              <a:spcBef>
                <a:spcPts val="1000"/>
              </a:spcBef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11AA42-BF89-4282-B410-A24FF3FD6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972920"/>
            <a:ext cx="3932237" cy="357335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2E6BC3-D697-4291-AD7F-D9344F72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E3CC86-22E2-427D-ABE9-662DB675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A25E17-3393-4F80-B950-DA398AE3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18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F462B-7C8A-4EC2-9A86-754718BC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21A1C40-F691-4CC5-83A6-5B0A1689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87DD35-D714-4303-964A-38DDA8D0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A3F55-60A9-43F9-B11A-500A9EBB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B3C420-137E-419B-A4B1-6D7DDA03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24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19ED1B-8FA7-4CA8-8308-66D786E37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D152F3-FF17-474D-A5EA-0456353B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1A49F8-BA16-414D-8C48-95EA8543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C6E67-21EC-4BD6-A546-4175E072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2F75D8-00D5-4A7F-84FF-AE4D4628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33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Invertera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61F43-B2CB-4520-900E-F3955BA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9AC333-F4E3-40BB-A65E-53AF712E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F725-9A08-4697-93A3-92578D97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41A27E-EBFD-43BF-902B-FBFCD1869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9" y="584834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619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1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04">
          <p15:clr>
            <a:srgbClr val="FBAE40"/>
          </p15:clr>
        </p15:guide>
        <p15:guide id="4" pos="39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+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8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99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8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8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0E0E84-D96D-4969-A8D2-E3C36F8706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1107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90E0E84-D96D-4969-A8D2-E3C36F870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1270AC-707C-45B1-960F-E95D36810F01}"/>
              </a:ext>
            </a:extLst>
          </p:cNvPr>
          <p:cNvSpPr/>
          <p:nvPr userDrawn="1"/>
        </p:nvSpPr>
        <p:spPr>
          <a:xfrm>
            <a:off x="-41563" y="-34636"/>
            <a:ext cx="12275127" cy="692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8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C50E5-8128-40E2-AE11-9CDB6525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244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27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800"/>
              </a:spcBef>
              <a:defRPr/>
            </a:lvl2pPr>
            <a:lvl3pPr>
              <a:lnSpc>
                <a:spcPct val="110000"/>
              </a:lnSpc>
              <a:spcBef>
                <a:spcPts val="800"/>
              </a:spcBef>
              <a:defRPr/>
            </a:lvl3pPr>
            <a:lvl4pPr>
              <a:lnSpc>
                <a:spcPct val="110000"/>
              </a:lnSpc>
              <a:spcBef>
                <a:spcPts val="800"/>
              </a:spcBef>
              <a:defRPr/>
            </a:lvl4pPr>
            <a:lvl5pPr>
              <a:lnSpc>
                <a:spcPct val="11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60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Ha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364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C50E5-8128-40E2-AE11-9CDB6525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494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57787" cy="3684588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/>
            </a:lvl1pPr>
            <a:lvl2pPr>
              <a:lnSpc>
                <a:spcPct val="110000"/>
              </a:lnSpc>
              <a:spcBef>
                <a:spcPts val="1000"/>
              </a:spcBef>
              <a:defRPr sz="2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650" y="15494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505074"/>
            <a:ext cx="5183188" cy="3684588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/>
            </a:lvl1pPr>
            <a:lvl2pPr>
              <a:lnSpc>
                <a:spcPct val="110000"/>
              </a:lnSpc>
              <a:spcBef>
                <a:spcPts val="1000"/>
              </a:spcBef>
              <a:defRPr sz="2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1B20FEC-AC6C-4185-9558-FF620526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32B6478-60E6-4DB5-8AD9-C74836F5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966DAE3-5F86-48E0-A3B9-18884EA4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/>
            </a:lvl1pPr>
          </a:lstStyle>
          <a:p>
            <a:r>
              <a:rPr lang="sv-SE"/>
              <a:t>Klicka på bildikonen och infoga bild, den fyller ut platshållaren med rundat hörn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497BE-5C99-4235-BD47-33F2868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0FD78-70B7-424E-A375-6D9ACFF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14F48D-2FBD-4D25-8D1C-1F2C629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att ändra mall för rubrikformat</a:t>
            </a:r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1E74-C129-49CC-A8E9-55F17C697E65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5777A-8889-41C5-9B21-1D01DDBB0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316E9A2-E794-D719-6D00-FD3AF59F68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96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 färdigställd handling</a:t>
            </a:r>
          </a:p>
        </p:txBody>
      </p:sp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7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94E7E5-49B9-4557-9065-F2BEF01EF768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08313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5" imgH="416" progId="TCLayout.ActiveDocument.1">
                  <p:embed/>
                </p:oleObj>
              </mc:Choice>
              <mc:Fallback>
                <p:oleObj name="think-cell Slide" r:id="rId15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94E7E5-49B9-4557-9065-F2BEF01EF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FB8E851-2C15-51BB-1C92-EAB93012064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96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 färdigställd handling</a:t>
            </a:r>
          </a:p>
        </p:txBody>
      </p:sp>
    </p:spTree>
    <p:extLst>
      <p:ext uri="{BB962C8B-B14F-4D97-AF65-F5344CB8AC3E}">
        <p14:creationId xmlns:p14="http://schemas.microsoft.com/office/powerpoint/2010/main" val="7628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300">
          <p15:clr>
            <a:srgbClr val="F26B43"/>
          </p15:clr>
        </p15:guide>
        <p15:guide id="11" pos="7129">
          <p15:clr>
            <a:srgbClr val="F26B43"/>
          </p15:clr>
        </p15:guide>
        <p15:guide id="12" pos="3840">
          <p15:clr>
            <a:srgbClr val="F26B43"/>
          </p15:clr>
        </p15:guide>
        <p15:guide id="13" pos="551">
          <p15:clr>
            <a:srgbClr val="F26B43"/>
          </p15:clr>
        </p15:guide>
        <p15:guide id="14" orient="horz" pos="890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amarbetsyta.i.skane.se/sites/SDV/utrullning/_layouts/15/WopiFrame.aspx?sourcedoc=%7bBF65628B-6AE3-4217-AEAD-393909E497FE%7d&amp;file=Supportstrategi%201.0.docx&amp;action=defaul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EA5F378E-002B-4D0B-AD45-FE01276D0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1" y="1700809"/>
            <a:ext cx="10363200" cy="1470025"/>
          </a:xfrm>
        </p:spPr>
        <p:txBody>
          <a:bodyPr/>
          <a:lstStyle/>
          <a:p>
            <a:r>
              <a:rPr lang="sv-SE"/>
              <a:t>SDV Support och Driftstartsstöd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9A0ADAC3-79DD-11B9-1EA2-EA61FF3A3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166" y="3282139"/>
            <a:ext cx="8534400" cy="810056"/>
          </a:xfrm>
        </p:spPr>
        <p:txBody>
          <a:bodyPr/>
          <a:lstStyle/>
          <a:p>
            <a:r>
              <a:rPr lang="sv-SE"/>
              <a:t>Beskrivning på högnivå</a:t>
            </a:r>
          </a:p>
        </p:txBody>
      </p:sp>
    </p:spTree>
    <p:extLst>
      <p:ext uri="{BB962C8B-B14F-4D97-AF65-F5344CB8AC3E}">
        <p14:creationId xmlns:p14="http://schemas.microsoft.com/office/powerpoint/2010/main" val="344679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AF6BC-FA23-4DA3-9129-7D3E8561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1"/>
            <a:ext cx="8125838" cy="706800"/>
          </a:xfrm>
        </p:spPr>
        <p:txBody>
          <a:bodyPr/>
          <a:lstStyle/>
          <a:p>
            <a:r>
              <a:rPr lang="sv-SE"/>
              <a:t>Kris- och säkerhetsberedskap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C34CC8E-940D-30FB-DDE9-1623F621081B}"/>
              </a:ext>
            </a:extLst>
          </p:cNvPr>
          <p:cNvSpPr txBox="1"/>
          <p:nvPr/>
        </p:nvSpPr>
        <p:spPr>
          <a:xfrm>
            <a:off x="609601" y="1451919"/>
            <a:ext cx="479874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/>
              <a:t>Roll vid driftstart </a:t>
            </a:r>
          </a:p>
          <a:p>
            <a:r>
              <a:rPr lang="sv-SE" sz="1100"/>
              <a:t>För att kunna hantera allvarliga incidenter eller kriser i samband med driftstart kommer Region Skånes stabsmetodik att användas.</a:t>
            </a:r>
          </a:p>
          <a:p>
            <a:endParaRPr lang="sv-SE" sz="1100"/>
          </a:p>
          <a:p>
            <a:r>
              <a:rPr lang="sv-SE" sz="1100" b="1"/>
              <a:t>Organisation:</a:t>
            </a:r>
          </a:p>
          <a:p>
            <a:r>
              <a:rPr lang="sv-SE" sz="1100"/>
              <a:t>SDV Styr och ledning och Koncernledning</a:t>
            </a:r>
            <a:br>
              <a:rPr lang="sv-SE" sz="1100"/>
            </a:br>
            <a:r>
              <a:rPr lang="sv-SE" sz="1100"/>
              <a:t>Förvaltningen- sjukhusets krisledningsstab</a:t>
            </a:r>
          </a:p>
          <a:p>
            <a:r>
              <a:rPr lang="sv-SE" sz="1100"/>
              <a:t>Lokalt utrullningscenter</a:t>
            </a:r>
          </a:p>
          <a:p>
            <a:r>
              <a:rPr lang="sv-SE" sz="1100" err="1"/>
              <a:t>Command</a:t>
            </a:r>
            <a:r>
              <a:rPr lang="sv-SE" sz="1100"/>
              <a:t> Center</a:t>
            </a:r>
          </a:p>
          <a:p>
            <a:r>
              <a:rPr lang="sv-SE" sz="1100"/>
              <a:t>Regional Medicinsk Krisledning (RMKL)</a:t>
            </a:r>
            <a:br>
              <a:rPr lang="sv-SE" sz="1100"/>
            </a:br>
            <a:r>
              <a:rPr lang="sv-SE" sz="1100"/>
              <a:t>Oracle</a:t>
            </a:r>
          </a:p>
          <a:p>
            <a:endParaRPr lang="sv-SE" sz="1100"/>
          </a:p>
          <a:p>
            <a:r>
              <a:rPr lang="sv-SE" sz="1100" b="1"/>
              <a:t>Uppgifter</a:t>
            </a:r>
            <a:r>
              <a:rPr lang="sv-SE" sz="1100"/>
              <a:t> </a:t>
            </a:r>
          </a:p>
          <a:p>
            <a:pPr marL="285750" indent="-285750">
              <a:buFontTx/>
              <a:buChar char="-"/>
            </a:pPr>
            <a:r>
              <a:rPr lang="sv-SE" sz="1100"/>
              <a:t>Lokalt avbrott och lokala handlingsrutiner</a:t>
            </a:r>
          </a:p>
          <a:p>
            <a:pPr marL="285750" indent="-285750">
              <a:buFontTx/>
              <a:buChar char="-"/>
            </a:pPr>
            <a:r>
              <a:rPr lang="sv-SE" sz="1100"/>
              <a:t>Totalt avbrott – stabsläge</a:t>
            </a:r>
          </a:p>
          <a:p>
            <a:pPr marL="285750" indent="-285750">
              <a:buFontTx/>
              <a:buChar char="-"/>
            </a:pPr>
            <a:r>
              <a:rPr lang="sv-SE" sz="1100"/>
              <a:t>24/7 funktionen</a:t>
            </a:r>
          </a:p>
          <a:p>
            <a:pPr marL="285750" indent="-285750">
              <a:buFontTx/>
              <a:buChar char="-"/>
            </a:pPr>
            <a:r>
              <a:rPr lang="sv-SE" sz="1100"/>
              <a:t>Delavbrott och viss nedsättning av funktionalitet.</a:t>
            </a:r>
          </a:p>
          <a:p>
            <a:endParaRPr lang="sv-SE" sz="1100"/>
          </a:p>
          <a:p>
            <a:endParaRPr lang="sv-SE" sz="11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76505B-7822-E61D-00CD-9AC5440A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1981365"/>
            <a:ext cx="3891280" cy="364112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631A16D-17D1-FBCA-B7CE-D9B38D319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012" y="2236304"/>
            <a:ext cx="2972387" cy="36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6C132-3013-F435-3C9E-12D95FF6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80903"/>
          </a:xfrm>
        </p:spPr>
        <p:txBody>
          <a:bodyPr/>
          <a:lstStyle/>
          <a:p>
            <a:r>
              <a:rPr lang="sv-SE"/>
              <a:t>Bakgrund och förutsättningar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E16578C-171E-F98C-3098-1EEB0077511C}"/>
              </a:ext>
            </a:extLst>
          </p:cNvPr>
          <p:cNvSpPr txBox="1"/>
          <p:nvPr/>
        </p:nvSpPr>
        <p:spPr>
          <a:xfrm>
            <a:off x="696286" y="1503000"/>
            <a:ext cx="107438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Bakgrund</a:t>
            </a:r>
          </a:p>
          <a:p>
            <a:r>
              <a:rPr lang="sv-SE" dirty="0"/>
              <a:t>Utrullningen av SDV-Programmet kräver förberedelser inom mottagande verksamheter/förvaltning, Supportorganisation och Driftstartsstöd.</a:t>
            </a:r>
          </a:p>
          <a:p>
            <a:endParaRPr lang="sv-SE" b="1" dirty="0"/>
          </a:p>
          <a:p>
            <a:r>
              <a:rPr lang="sv-SE" b="1" dirty="0"/>
              <a:t>Förutsättningar</a:t>
            </a:r>
          </a:p>
          <a:p>
            <a:r>
              <a:rPr lang="sv-SE" dirty="0"/>
              <a:t>Utrullningen genomförs inom </a:t>
            </a:r>
            <a:r>
              <a:rPr lang="sv-SE" dirty="0" err="1"/>
              <a:t>DigIT´s</a:t>
            </a:r>
            <a:r>
              <a:rPr lang="sv-SE" dirty="0"/>
              <a:t> supportstrategi och följer ”En väg in..”</a:t>
            </a:r>
            <a:endParaRPr lang="it-IT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1000" dirty="0">
                <a:hlinkClick r:id="rId3"/>
              </a:rPr>
              <a:t>Supportstrategi 1.0.docx (skane.se)</a:t>
            </a:r>
            <a:r>
              <a:rPr lang="it-IT" sz="1000" dirty="0"/>
              <a:t> ---&gt; </a:t>
            </a:r>
            <a:r>
              <a:rPr lang="sv-SE" sz="1000" i="1" dirty="0"/>
              <a:t>”2.3 En väg in – ett supportsystem”</a:t>
            </a:r>
          </a:p>
          <a:p>
            <a:endParaRPr lang="sv-SE" i="1" dirty="0"/>
          </a:p>
          <a:p>
            <a:r>
              <a:rPr lang="sv-SE" b="1" i="1" dirty="0"/>
              <a:t>Innefattar: </a:t>
            </a:r>
          </a:p>
          <a:p>
            <a:r>
              <a:rPr lang="sv-SE" dirty="0"/>
              <a:t>Högnivåbeskrivning av Driftstartsstöd, Support samt Kris- och Säkerhetsberedskap i samband med Driftstart av SDV. </a:t>
            </a:r>
          </a:p>
          <a:p>
            <a:endParaRPr lang="sv-SE" b="1" dirty="0"/>
          </a:p>
          <a:p>
            <a:r>
              <a:rPr lang="sv-SE" b="1" i="1" dirty="0"/>
              <a:t>Innefattar ej: </a:t>
            </a:r>
          </a:p>
          <a:p>
            <a:r>
              <a:rPr lang="sv-SE" dirty="0"/>
              <a:t>Detaljerade beskrivningar eller resursestimat inom Driftstarsstöd resp. Support. Denna detaljering kommer bli nästa steg efter beslutet på högnivåbeskrivningen. </a:t>
            </a:r>
          </a:p>
          <a:p>
            <a:br>
              <a:rPr lang="sv-SE" dirty="0"/>
            </a:br>
            <a:r>
              <a:rPr lang="sv-SE" b="1" dirty="0"/>
              <a:t>Definitioner:</a:t>
            </a:r>
          </a:p>
          <a:p>
            <a:r>
              <a:rPr lang="sv-SE" dirty="0"/>
              <a:t>”Driftstartsstöd” – Är det </a:t>
            </a:r>
            <a:r>
              <a:rPr lang="sv-SE" u="sng" dirty="0"/>
              <a:t>extra</a:t>
            </a:r>
            <a:r>
              <a:rPr lang="sv-SE" dirty="0"/>
              <a:t> stödet som kopplas på vid driftstarten av SDV. </a:t>
            </a:r>
          </a:p>
        </p:txBody>
      </p:sp>
    </p:spTree>
    <p:extLst>
      <p:ext uri="{BB962C8B-B14F-4D97-AF65-F5344CB8AC3E}">
        <p14:creationId xmlns:p14="http://schemas.microsoft.com/office/powerpoint/2010/main" val="84819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Career Paths for Nursing Educators - Working Nurse">
            <a:extLst>
              <a:ext uri="{FF2B5EF4-FFF2-40B4-BE49-F238E27FC236}">
                <a16:creationId xmlns:a16="http://schemas.microsoft.com/office/drawing/2014/main" id="{2888D9E1-F4A9-BD24-847D-D38DCACBD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alphaModFix amt="7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7" r="28116" b="15010"/>
          <a:stretch/>
        </p:blipFill>
        <p:spPr bwMode="auto">
          <a:xfrm>
            <a:off x="-265471" y="-255639"/>
            <a:ext cx="12457471" cy="80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175E818F-5D95-C4AC-8937-67975685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5" y="298878"/>
            <a:ext cx="5198816" cy="769004"/>
          </a:xfrm>
        </p:spPr>
        <p:txBody>
          <a:bodyPr/>
          <a:lstStyle/>
          <a:p>
            <a:r>
              <a:rPr lang="sv-SE"/>
              <a:t>Support- och Driftstartsstöd överblick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2528366-DD1B-0230-208C-DECB54F6301E}"/>
              </a:ext>
            </a:extLst>
          </p:cNvPr>
          <p:cNvSpPr/>
          <p:nvPr/>
        </p:nvSpPr>
        <p:spPr>
          <a:xfrm>
            <a:off x="418890" y="3672829"/>
            <a:ext cx="3891170" cy="7875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Mottagande verksamhet</a:t>
            </a:r>
          </a:p>
        </p:txBody>
      </p:sp>
      <p:sp>
        <p:nvSpPr>
          <p:cNvPr id="9" name="Rektangel 8">
            <a:hlinkClick r:id="rId5" action="ppaction://hlinksldjump"/>
            <a:extLst>
              <a:ext uri="{FF2B5EF4-FFF2-40B4-BE49-F238E27FC236}">
                <a16:creationId xmlns:a16="http://schemas.microsoft.com/office/drawing/2014/main" id="{61B2F35C-2265-6E3B-37E4-49FA0AC9CBA5}"/>
              </a:ext>
            </a:extLst>
          </p:cNvPr>
          <p:cNvSpPr/>
          <p:nvPr/>
        </p:nvSpPr>
        <p:spPr>
          <a:xfrm>
            <a:off x="4865977" y="3672830"/>
            <a:ext cx="1667070" cy="787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1:</a:t>
            </a:r>
            <a:r>
              <a:rPr lang="sv-SE" sz="1100" b="1">
                <a:solidFill>
                  <a:prstClr val="black"/>
                </a:solidFill>
                <a:latin typeface="Arial"/>
              </a:rPr>
              <a:t>a linjen</a:t>
            </a: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support</a:t>
            </a:r>
          </a:p>
        </p:txBody>
      </p:sp>
      <p:sp>
        <p:nvSpPr>
          <p:cNvPr id="10" name="Rektangel 9">
            <a:hlinkClick r:id="rId5" action="ppaction://hlinksldjump"/>
            <a:extLst>
              <a:ext uri="{FF2B5EF4-FFF2-40B4-BE49-F238E27FC236}">
                <a16:creationId xmlns:a16="http://schemas.microsoft.com/office/drawing/2014/main" id="{BE5839EB-1DDE-3790-C695-319860B85EE1}"/>
              </a:ext>
            </a:extLst>
          </p:cNvPr>
          <p:cNvSpPr/>
          <p:nvPr/>
        </p:nvSpPr>
        <p:spPr>
          <a:xfrm>
            <a:off x="7088968" y="3673184"/>
            <a:ext cx="1667070" cy="7871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lang="sv-SE" sz="1100" b="1">
                <a:solidFill>
                  <a:prstClr val="black"/>
                </a:solidFill>
                <a:latin typeface="Arial"/>
              </a:rPr>
              <a:t>2:a linjen</a:t>
            </a: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sv-SE" sz="1100" b="1">
                <a:solidFill>
                  <a:prstClr val="black"/>
                </a:solidFill>
                <a:latin typeface="Arial"/>
              </a:rPr>
              <a:t>support</a:t>
            </a:r>
            <a:endParaRPr lang="en-US">
              <a:solidFill>
                <a:prstClr val="black"/>
              </a:solidFill>
              <a:latin typeface="Arial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sv-SE" sz="900" b="1">
                <a:solidFill>
                  <a:prstClr val="black"/>
                </a:solidFill>
                <a:latin typeface="Arial"/>
              </a:rPr>
              <a:t>SDV Support</a:t>
            </a:r>
            <a:endParaRPr lang="en-US">
              <a:solidFill>
                <a:prstClr val="black"/>
              </a:solidFill>
              <a:ea typeface="+mn-ea"/>
              <a:cs typeface="+mn-cs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kumimoji="0" lang="sv-SE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IT/MT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 Support</a:t>
            </a:r>
            <a:endParaRPr lang="sv-SE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kumimoji="0" lang="sv-SE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Oracle AMS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 Support</a:t>
            </a:r>
            <a:endParaRPr lang="sv-SE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680003BD-0D0E-48BF-C4F2-2D3643407CBD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310060" y="4066590"/>
            <a:ext cx="555917" cy="1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72CD4FEE-4A64-8784-81E0-F393F090F93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533047" y="4066591"/>
            <a:ext cx="555921" cy="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Bild 55" descr="Högtalartelefon med hel fyllning">
            <a:extLst>
              <a:ext uri="{FF2B5EF4-FFF2-40B4-BE49-F238E27FC236}">
                <a16:creationId xmlns:a16="http://schemas.microsoft.com/office/drawing/2014/main" id="{E0B489AD-C599-28E2-2EE4-8CDD68CF5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1891" y="3914811"/>
            <a:ext cx="303557" cy="30355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0381E443-E28A-06F3-8B4F-2E1B6587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378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hlinkClick r:id="" action="ppaction://noaction"/>
            <a:extLst>
              <a:ext uri="{FF2B5EF4-FFF2-40B4-BE49-F238E27FC236}">
                <a16:creationId xmlns:a16="http://schemas.microsoft.com/office/drawing/2014/main" id="{26F34FAD-8E57-6443-EC7A-6C9DD07C8455}"/>
              </a:ext>
            </a:extLst>
          </p:cNvPr>
          <p:cNvSpPr/>
          <p:nvPr/>
        </p:nvSpPr>
        <p:spPr>
          <a:xfrm>
            <a:off x="2729895" y="4893382"/>
            <a:ext cx="1580161" cy="7290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SDV </a:t>
            </a:r>
            <a:r>
              <a:rPr lang="sv-SE" sz="1100" b="1">
                <a:solidFill>
                  <a:prstClr val="black"/>
                </a:solidFill>
                <a:latin typeface="Arial"/>
              </a:rPr>
              <a:t>Coacher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07E364DC-BE69-A22A-9C2E-19A02844A957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3519976" y="4460351"/>
            <a:ext cx="1" cy="433031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hlinkClick r:id="rId8" action="ppaction://hlinksldjump"/>
            <a:extLst>
              <a:ext uri="{FF2B5EF4-FFF2-40B4-BE49-F238E27FC236}">
                <a16:creationId xmlns:a16="http://schemas.microsoft.com/office/drawing/2014/main" id="{C0F57577-002D-3983-0D67-BBC6ECF98EC8}"/>
              </a:ext>
            </a:extLst>
          </p:cNvPr>
          <p:cNvSpPr/>
          <p:nvPr/>
        </p:nvSpPr>
        <p:spPr>
          <a:xfrm>
            <a:off x="418886" y="4879245"/>
            <a:ext cx="1580161" cy="7191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SDV Guider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3BE64D3-8219-CB19-8A6B-3B6756793F3B}"/>
              </a:ext>
            </a:extLst>
          </p:cNvPr>
          <p:cNvSpPr/>
          <p:nvPr/>
        </p:nvSpPr>
        <p:spPr>
          <a:xfrm>
            <a:off x="1542913" y="2323287"/>
            <a:ext cx="1667070" cy="786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lang="sv-SE" altLang="sv-SE" sz="1100" b="1" dirty="0">
                <a:solidFill>
                  <a:prstClr val="black"/>
                </a:solidFill>
                <a:latin typeface="Arial"/>
                <a:cs typeface="Arial"/>
              </a:rPr>
              <a:t>Verksamhetens utrullningscenter</a:t>
            </a:r>
            <a:endParaRPr lang="sv-SE" altLang="sv-S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A31450D-9CB7-90C9-484F-838FA1F6ED8B}"/>
              </a:ext>
            </a:extLst>
          </p:cNvPr>
          <p:cNvSpPr/>
          <p:nvPr/>
        </p:nvSpPr>
        <p:spPr>
          <a:xfrm>
            <a:off x="7088968" y="2324041"/>
            <a:ext cx="1667070" cy="786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b="1">
                <a:solidFill>
                  <a:prstClr val="black"/>
                </a:solidFill>
                <a:latin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Ledningscentral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784FC42-86C3-3700-4F47-E04D2ADAD422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3209983" y="2716296"/>
            <a:ext cx="3878985" cy="75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D1586FA-3973-B1DE-E50E-F980F2B5B0A6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364471" y="3109304"/>
            <a:ext cx="11977" cy="549388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Högtalartelefon med hel fyllning">
            <a:extLst>
              <a:ext uri="{FF2B5EF4-FFF2-40B4-BE49-F238E27FC236}">
                <a16:creationId xmlns:a16="http://schemas.microsoft.com/office/drawing/2014/main" id="{9DB253F1-D135-C4E4-4AB9-133CAC2AC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5293" y="2572113"/>
            <a:ext cx="288363" cy="288363"/>
          </a:xfrm>
          <a:prstGeom prst="rect">
            <a:avLst/>
          </a:prstGeom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3E7F7562-0E0F-4181-BE14-6D7BB944746E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08966" y="4446214"/>
            <a:ext cx="1" cy="433031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77204A8F-451E-69E1-105C-F8D217FD10EF}"/>
              </a:ext>
            </a:extLst>
          </p:cNvPr>
          <p:cNvCxnSpPr>
            <a:cxnSpLocks/>
          </p:cNvCxnSpPr>
          <p:nvPr/>
        </p:nvCxnSpPr>
        <p:spPr>
          <a:xfrm>
            <a:off x="7896542" y="3123441"/>
            <a:ext cx="0" cy="5493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hlinkClick r:id="rId5" action="ppaction://hlinksldjump"/>
            <a:extLst>
              <a:ext uri="{FF2B5EF4-FFF2-40B4-BE49-F238E27FC236}">
                <a16:creationId xmlns:a16="http://schemas.microsoft.com/office/drawing/2014/main" id="{70ED24C5-BC6D-DF36-964B-995EACDD6AA3}"/>
              </a:ext>
            </a:extLst>
          </p:cNvPr>
          <p:cNvSpPr/>
          <p:nvPr/>
        </p:nvSpPr>
        <p:spPr>
          <a:xfrm>
            <a:off x="9311959" y="3667738"/>
            <a:ext cx="1667070" cy="7871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</a:t>
            </a:r>
            <a:r>
              <a:rPr lang="sv-SE" sz="1100" b="1">
                <a:solidFill>
                  <a:prstClr val="black"/>
                </a:solidFill>
                <a:latin typeface="Arial"/>
              </a:rPr>
              <a:t>e linjen</a:t>
            </a: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support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kumimoji="0" lang="sv-SE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Oracle AMS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 Support</a:t>
            </a:r>
            <a:endParaRPr lang="sv-SE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D0F617C6-C5B5-F344-A6F4-779705D2562C}"/>
              </a:ext>
            </a:extLst>
          </p:cNvPr>
          <p:cNvCxnSpPr>
            <a:cxnSpLocks/>
          </p:cNvCxnSpPr>
          <p:nvPr/>
        </p:nvCxnSpPr>
        <p:spPr>
          <a:xfrm>
            <a:off x="8756038" y="4075647"/>
            <a:ext cx="555921" cy="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0894CD-F0C5-7066-F63F-63DB405F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55736"/>
          </a:xfrm>
        </p:spPr>
        <p:txBody>
          <a:bodyPr/>
          <a:lstStyle/>
          <a:p>
            <a:r>
              <a:rPr lang="sv-SE" dirty="0"/>
              <a:t>Verksamhetens utrullningscenter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3B2A7B8-75BF-566E-0507-485F525EFE7A}"/>
              </a:ext>
            </a:extLst>
          </p:cNvPr>
          <p:cNvSpPr txBox="1"/>
          <p:nvPr/>
        </p:nvSpPr>
        <p:spPr>
          <a:xfrm>
            <a:off x="716111" y="1115736"/>
            <a:ext cx="10367937" cy="4584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00" b="1" dirty="0"/>
              <a:t>Roll vid driftstart</a:t>
            </a:r>
            <a:endParaRPr lang="sv-SE" sz="1000" b="1" dirty="0">
              <a:cs typeface="Arial"/>
            </a:endParaRPr>
          </a:p>
          <a:p>
            <a:r>
              <a:rPr lang="sv-SE" sz="1000" dirty="0">
                <a:cs typeface="Arial"/>
              </a:rPr>
              <a:t>Utrullningscenter är navet för driftstart i verksamheten. Den leds av förvaltningsprojektledare eller motsvarande.</a:t>
            </a:r>
            <a:r>
              <a:rPr lang="sv-SE" dirty="0">
                <a:latin typeface="Calibri"/>
                <a:cs typeface="Times New Roman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000" b="1" i="1" dirty="0">
              <a:cs typeface="Arial"/>
            </a:endParaRPr>
          </a:p>
          <a:p>
            <a:pPr marL="0" indent="0">
              <a:buNone/>
            </a:pPr>
            <a:r>
              <a:rPr lang="sv-SE" sz="1000" b="1" dirty="0"/>
              <a:t>Placering</a:t>
            </a:r>
            <a:endParaRPr lang="sv-SE" sz="1000" dirty="0"/>
          </a:p>
          <a:p>
            <a:r>
              <a:rPr lang="sv-SE" sz="1000" dirty="0"/>
              <a:t>Inom Förvaltning / privata vårdgivare. </a:t>
            </a:r>
            <a:endParaRPr lang="sv-SE" sz="1000" dirty="0">
              <a:cs typeface="Arial"/>
            </a:endParaRPr>
          </a:p>
          <a:p>
            <a:endParaRPr lang="sv-SE" sz="1000" dirty="0"/>
          </a:p>
          <a:p>
            <a:r>
              <a:rPr lang="sv-SE" sz="1000" b="1" dirty="0"/>
              <a:t>Rapporterar till</a:t>
            </a:r>
            <a:endParaRPr lang="sv-SE" sz="1000" b="1" dirty="0">
              <a:cs typeface="Arial"/>
            </a:endParaRPr>
          </a:p>
          <a:p>
            <a:r>
              <a:rPr lang="sv-SE" sz="1000" dirty="0"/>
              <a:t>Verksamhetens ledning.</a:t>
            </a:r>
            <a:endParaRPr lang="sv-SE" sz="1000" dirty="0">
              <a:cs typeface="Arial"/>
            </a:endParaRPr>
          </a:p>
          <a:p>
            <a:endParaRPr lang="sv-SE" sz="1000" dirty="0">
              <a:cs typeface="Arial"/>
            </a:endParaRPr>
          </a:p>
          <a:p>
            <a:r>
              <a:rPr lang="sv-SE" sz="1000" b="1" dirty="0"/>
              <a:t>Mandat</a:t>
            </a:r>
            <a:endParaRPr lang="sv-SE" sz="1000" b="1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Operativ ledningsfunktion för verksamhetens driftstart.</a:t>
            </a:r>
            <a:endParaRPr lang="sv-SE" sz="1000" dirty="0">
              <a:cs typeface="Arial"/>
            </a:endParaRPr>
          </a:p>
          <a:p>
            <a:endParaRPr lang="sv-SE" sz="1000" dirty="0"/>
          </a:p>
          <a:p>
            <a:r>
              <a:rPr lang="sv-SE" sz="1000" b="1" dirty="0"/>
              <a:t>Omfattning</a:t>
            </a:r>
            <a:endParaRPr lang="sv-SE" sz="1000" b="1" dirty="0">
              <a:cs typeface="Arial"/>
            </a:endParaRPr>
          </a:p>
          <a:p>
            <a:r>
              <a:rPr lang="sv-SE" sz="1000" dirty="0"/>
              <a:t>2 veckor från driftstart. </a:t>
            </a:r>
          </a:p>
          <a:p>
            <a:endParaRPr lang="sv-SE" sz="1000" dirty="0"/>
          </a:p>
          <a:p>
            <a:r>
              <a:rPr lang="sv-SE" sz="1000" b="1" dirty="0"/>
              <a:t>Uppgifter</a:t>
            </a:r>
            <a:r>
              <a:rPr lang="sv-SE" sz="1000" dirty="0"/>
              <a:t> </a:t>
            </a:r>
          </a:p>
          <a:p>
            <a:endParaRPr lang="sv-SE" sz="1000" dirty="0">
              <a:cs typeface="Arial"/>
            </a:endParaRPr>
          </a:p>
          <a:p>
            <a:pPr marR="0" lvl="0" indent="-17145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dirty="0"/>
              <a:t>Koordinera de aktiviteter som omfattas av driftstart per verksamhetsområde. Detta genom att säkerställa klarmarkering på aktiviteter i </a:t>
            </a:r>
            <a:r>
              <a:rPr lang="sv-SE" sz="1000" dirty="0" err="1"/>
              <a:t>Driftstarts</a:t>
            </a:r>
            <a:r>
              <a:rPr lang="sv-SE" sz="1000" dirty="0"/>
              <a:t>-applikationen. </a:t>
            </a:r>
          </a:p>
          <a:p>
            <a:pPr marR="0" lvl="0" indent="-17145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00" dirty="0">
                <a:cs typeface="Arial"/>
              </a:rPr>
              <a:t>Driftstartskommunikation mot sin verksamhet.</a:t>
            </a:r>
          </a:p>
          <a:p>
            <a:pPr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Kontakt med SDV Ledningscentral – t.ex. förändringsförfrågningar. </a:t>
            </a:r>
            <a:endParaRPr lang="sv-SE" sz="1000" dirty="0">
              <a:cs typeface="Arial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sv-SE" sz="1000" b="1" dirty="0"/>
              <a:t>Bemanning</a:t>
            </a:r>
            <a:endParaRPr lang="sv-SE" sz="1000" b="1" dirty="0">
              <a:cs typeface="Arial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1000" dirty="0"/>
              <a:t>Bemannas så att verksamheten är representerad på ledande nivå samt på ett sätt som säkerställer att uppgifterna genomförs</a:t>
            </a:r>
            <a:r>
              <a:rPr lang="sv-SE" sz="1100" dirty="0"/>
              <a:t>.  </a:t>
            </a:r>
            <a:endParaRPr lang="sv-SE" sz="11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1000" b="1" dirty="0"/>
              <a:t>Finansieras av: </a:t>
            </a:r>
            <a:br>
              <a:rPr lang="sv-SE" sz="1000" dirty="0"/>
            </a:br>
            <a:r>
              <a:rPr lang="sv-SE" sz="1000" dirty="0"/>
              <a:t>Verksamheten</a:t>
            </a:r>
            <a:endParaRPr lang="sv-SE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38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68078-D80F-3489-1746-47F5680B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05402"/>
          </a:xfrm>
        </p:spPr>
        <p:txBody>
          <a:bodyPr/>
          <a:lstStyle/>
          <a:p>
            <a:r>
              <a:rPr lang="sv-SE"/>
              <a:t>SDV Coach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9C6C0A2-1B5A-9A97-9119-B33E89FE3F1E}"/>
              </a:ext>
            </a:extLst>
          </p:cNvPr>
          <p:cNvSpPr txBox="1"/>
          <p:nvPr/>
        </p:nvSpPr>
        <p:spPr>
          <a:xfrm>
            <a:off x="689294" y="964538"/>
            <a:ext cx="1089310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/>
              <a:t>Roll vid driftstart</a:t>
            </a:r>
          </a:p>
          <a:p>
            <a:r>
              <a:rPr lang="sv-SE" sz="1000"/>
              <a:t>SDV-coacher har ansvar för att vara en länk mellan SDV-coachsamordnaren och kollegorna inom den egna professionen. De stöttar chefer och medarbetare i frågor som rör SDV. En SDV-coach har djupare kunskap i systemet.</a:t>
            </a:r>
            <a:r>
              <a:rPr lang="sv-SE" sz="1000" i="1"/>
              <a:t> Rollen coachar före och under driftstart (ca 6 månader innan driftstart till ca 6 veckor efter driftstart) med användarnära stöd samt informationsspridning.</a:t>
            </a:r>
          </a:p>
          <a:p>
            <a:endParaRPr lang="sv-SE" sz="1000" i="1"/>
          </a:p>
          <a:p>
            <a:r>
              <a:rPr lang="sv-SE" sz="1000" b="1"/>
              <a:t>Placering</a:t>
            </a:r>
          </a:p>
          <a:p>
            <a:r>
              <a:rPr lang="sv-SE" sz="1000"/>
              <a:t>I mottagande verksamhet.</a:t>
            </a:r>
          </a:p>
          <a:p>
            <a:endParaRPr lang="sv-SE" sz="1000"/>
          </a:p>
          <a:p>
            <a:r>
              <a:rPr lang="sv-SE" sz="1000" b="1"/>
              <a:t>Rapporterar till </a:t>
            </a:r>
          </a:p>
          <a:p>
            <a:r>
              <a:rPr lang="sv-SE" sz="1000"/>
              <a:t>Verksamhetens utrullningscenter.</a:t>
            </a:r>
          </a:p>
          <a:p>
            <a:endParaRPr lang="sv-SE" sz="1000"/>
          </a:p>
          <a:p>
            <a:r>
              <a:rPr lang="sv-SE" sz="1000" b="1"/>
              <a:t>Omfattning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prstClr val="black"/>
                </a:solidFill>
                <a:cs typeface="Arial"/>
              </a:rPr>
              <a:t>SDV-coacher påbörjar sina uppdrag ca 6 månader innan driftstart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prstClr val="black"/>
                </a:solidFill>
                <a:cs typeface="Arial"/>
              </a:rPr>
              <a:t>Under driftstartperioden, som är en vecka innan driftstart och två veckor efter datumet för driftstart, så är SDV-coacher frikopplade från ordinarie arbetsuppgifter i tillräcklig omfattning för uppdraget.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>
                <a:solidFill>
                  <a:prstClr val="black"/>
                </a:solidFill>
                <a:cs typeface="Arial"/>
              </a:rPr>
              <a:t>Vecka 2–6 efter driftstart omfattas uppdraget för rollen av att finnas tillhands för att stödja kollegor (“sida-vid-sida”) genom att svara på frågor om och visa arbetsflöden eller andra delar av SDV. </a:t>
            </a:r>
          </a:p>
          <a:p>
            <a:endParaRPr lang="sv-SE" sz="1000" b="1"/>
          </a:p>
          <a:p>
            <a:r>
              <a:rPr lang="sv-SE" sz="1000" b="1"/>
              <a:t>Uppgifter</a:t>
            </a:r>
            <a:r>
              <a:rPr lang="sv-SE" sz="1000"/>
              <a:t> </a:t>
            </a:r>
          </a:p>
          <a:p>
            <a:r>
              <a:rPr lang="sv-SE" sz="1000"/>
              <a:t>•	tid avsatt för SDV-coachuppdraget</a:t>
            </a:r>
          </a:p>
          <a:p>
            <a:r>
              <a:rPr lang="sv-SE" sz="1000"/>
              <a:t>•	genomgått utbildning avsedd för SDV-coacher</a:t>
            </a:r>
          </a:p>
          <a:p>
            <a:r>
              <a:rPr lang="sv-SE" sz="1000"/>
              <a:t>•	kunskap att visa funktionalitet och arbetsflöden i SDV</a:t>
            </a:r>
          </a:p>
          <a:p>
            <a:r>
              <a:rPr lang="sv-SE" sz="1000"/>
              <a:t>•	genomgått utbildning för att kunna genomföra teamträning (gäller vissa SDV-coacher)</a:t>
            </a:r>
          </a:p>
          <a:p>
            <a:r>
              <a:rPr lang="sv-SE" sz="1000"/>
              <a:t>•	det lokala stödet på plats och vid behov kanaliserar vidare ärenden</a:t>
            </a:r>
          </a:p>
          <a:p>
            <a:r>
              <a:rPr lang="sv-SE" sz="1000"/>
              <a:t>•	kunskap om hur incidenter och fel ska rapporteras vidare</a:t>
            </a:r>
          </a:p>
          <a:p>
            <a:endParaRPr lang="sv-SE" sz="1000" b="1"/>
          </a:p>
          <a:p>
            <a:r>
              <a:rPr lang="sv-SE" sz="1000" b="1"/>
              <a:t>Profil</a:t>
            </a:r>
          </a:p>
          <a:p>
            <a:r>
              <a:rPr lang="sv-SE" sz="1000"/>
              <a:t>•	God kunskap om och förankring i verksamheten</a:t>
            </a:r>
          </a:p>
          <a:p>
            <a:r>
              <a:rPr lang="sv-SE" sz="1000"/>
              <a:t>•	Kommunikativ och pedagogisk</a:t>
            </a:r>
          </a:p>
          <a:p>
            <a:r>
              <a:rPr lang="sv-SE" sz="1000"/>
              <a:t>•	God samarbetsförmåga</a:t>
            </a:r>
          </a:p>
          <a:p>
            <a:r>
              <a:rPr lang="sv-SE" sz="1000"/>
              <a:t>•	Intresserad av IT och har förmåga att ta till sig nya arbetssätt och teknik. </a:t>
            </a:r>
          </a:p>
          <a:p>
            <a:r>
              <a:rPr lang="sv-SE" sz="1000"/>
              <a:t>•	Drivande och lösningsfokuserad</a:t>
            </a:r>
            <a:endParaRPr lang="sv-SE" sz="1000" b="1"/>
          </a:p>
          <a:p>
            <a:endParaRPr lang="sv-SE" sz="1000" b="1"/>
          </a:p>
          <a:p>
            <a:r>
              <a:rPr lang="sv-SE" sz="1000" b="1"/>
              <a:t>Tillsätts av: </a:t>
            </a:r>
          </a:p>
          <a:p>
            <a:r>
              <a:rPr lang="sv-SE" sz="1000"/>
              <a:t>Förvaltning/mottagande verksamhet rekryterar rollen.</a:t>
            </a:r>
          </a:p>
          <a:p>
            <a:r>
              <a:rPr lang="sv-SE" sz="1000"/>
              <a:t>SDV-programmet utbildar mot rollen.</a:t>
            </a:r>
          </a:p>
          <a:p>
            <a:endParaRPr lang="sv-SE" sz="1000" b="1"/>
          </a:p>
          <a:p>
            <a:r>
              <a:rPr lang="sv-SE" sz="1000" b="1"/>
              <a:t>Finansieras av: </a:t>
            </a:r>
            <a:br>
              <a:rPr lang="sv-SE" sz="1000"/>
            </a:br>
            <a:r>
              <a:rPr lang="sv-SE" sz="1000"/>
              <a:t>Verksamheten</a:t>
            </a:r>
          </a:p>
          <a:p>
            <a:endParaRPr lang="sv-SE" sz="1200"/>
          </a:p>
          <a:p>
            <a:endParaRPr lang="sv-SE" sz="1200"/>
          </a:p>
          <a:p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268278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68078-D80F-3489-1746-47F5680B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8958"/>
          </a:xfrm>
        </p:spPr>
        <p:txBody>
          <a:bodyPr/>
          <a:lstStyle/>
          <a:p>
            <a:r>
              <a:rPr lang="sv-SE" dirty="0"/>
              <a:t>SDV Guide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9C6C0A2-1B5A-9A97-9119-B33E89FE3F1E}"/>
              </a:ext>
            </a:extLst>
          </p:cNvPr>
          <p:cNvSpPr txBox="1"/>
          <p:nvPr/>
        </p:nvSpPr>
        <p:spPr>
          <a:xfrm>
            <a:off x="609600" y="1154739"/>
            <a:ext cx="984867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/>
              <a:t>Roll vid driftstart</a:t>
            </a:r>
          </a:p>
          <a:p>
            <a:r>
              <a:rPr lang="sv-SE" sz="1100" dirty="0"/>
              <a:t>En person som är bekant med systemet och kan svara på de 20+ vanligaste frågorna relaterat till att nya användare ska börja använda SDV. Avlastar kliniker och SDV-Coacher med problem och använder etablerad supportstruktur samt hjälper Verksamhetsledning och Verksamhetens Utrullningscenter att sprida information.</a:t>
            </a:r>
          </a:p>
          <a:p>
            <a:endParaRPr lang="sv-SE" sz="1100" dirty="0"/>
          </a:p>
          <a:p>
            <a:r>
              <a:rPr lang="sv-SE" sz="1100" b="1" dirty="0"/>
              <a:t>Placering</a:t>
            </a:r>
          </a:p>
          <a:p>
            <a:r>
              <a:rPr lang="sv-SE" sz="1100" dirty="0"/>
              <a:t>I mottagande verksamhet, fysiskt på plats vid utrullningen av SDV-projektet. </a:t>
            </a:r>
          </a:p>
          <a:p>
            <a:endParaRPr lang="sv-SE" sz="1100" dirty="0">
              <a:highlight>
                <a:srgbClr val="FFFF00"/>
              </a:highlight>
            </a:endParaRPr>
          </a:p>
          <a:p>
            <a:r>
              <a:rPr lang="sv-SE" sz="1100" b="1" dirty="0"/>
              <a:t>Rapporterar till </a:t>
            </a:r>
          </a:p>
          <a:p>
            <a:r>
              <a:rPr lang="sv-SE" sz="1100" dirty="0"/>
              <a:t>Verksamhetens utrullningscenter eller annan av mottagaren utsedd ledningsfunktion.</a:t>
            </a:r>
          </a:p>
          <a:p>
            <a:endParaRPr lang="sv-SE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1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Omfattning</a:t>
            </a:r>
          </a:p>
          <a:p>
            <a:r>
              <a:rPr lang="sv-SE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Planeras av verksamheten. </a:t>
            </a:r>
            <a:r>
              <a:rPr lang="sv-SE" sz="1100" dirty="0">
                <a:ea typeface="Calibri" panose="020F0502020204030204" pitchFamily="34" charset="0"/>
                <a:cs typeface="Arial" panose="020B0604020202020204" pitchFamily="34" charset="0"/>
              </a:rPr>
              <a:t>Verksamheten beslutar kring ev. behov gällande tillsättning av rollen. SDV-programmet förmedlar rekommendationer kring antal.</a:t>
            </a:r>
            <a:endParaRPr lang="sv-SE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100" dirty="0"/>
          </a:p>
          <a:p>
            <a:r>
              <a:rPr lang="sv-SE" sz="1100" b="1" dirty="0"/>
              <a:t>Uppgifter</a:t>
            </a:r>
            <a:r>
              <a:rPr lang="sv-SE" sz="1100" dirty="0"/>
              <a:t> </a:t>
            </a:r>
          </a:p>
          <a:p>
            <a:pPr marL="171450" indent="-171450">
              <a:buFontTx/>
              <a:buChar char="-"/>
            </a:pPr>
            <a:r>
              <a:rPr lang="sv-SE" sz="1100" dirty="0">
                <a:cs typeface="Arial"/>
              </a:rPr>
              <a:t>Tolka användarproblem</a:t>
            </a:r>
            <a:endParaRPr lang="sv-SE" sz="1100" dirty="0"/>
          </a:p>
          <a:p>
            <a:pPr marL="171450" indent="-171450">
              <a:buFontTx/>
              <a:buChar char="-"/>
            </a:pPr>
            <a:r>
              <a:rPr lang="sv-SE" sz="1100" dirty="0"/>
              <a:t>Svara på frågor </a:t>
            </a:r>
          </a:p>
          <a:p>
            <a:pPr marL="171450" indent="-171450">
              <a:buFontTx/>
              <a:buChar char="-"/>
            </a:pPr>
            <a:r>
              <a:rPr lang="sv-SE" sz="1100" dirty="0">
                <a:cs typeface="Arial"/>
              </a:rPr>
              <a:t>Bedöma om ett problem är en incident eller handhavandefel</a:t>
            </a:r>
            <a:endParaRPr lang="sv-SE" sz="1100" dirty="0"/>
          </a:p>
          <a:p>
            <a:pPr marL="171450" indent="-171450">
              <a:buFontTx/>
              <a:buChar char="-"/>
            </a:pPr>
            <a:r>
              <a:rPr lang="sv-SE" sz="1100" dirty="0"/>
              <a:t>Tar ansvar för problem från kliniker och ombesörjer lösning och återkopplar – loggning i Ritz/30000</a:t>
            </a:r>
          </a:p>
          <a:p>
            <a:endParaRPr lang="sv-SE" sz="1100" dirty="0">
              <a:highlight>
                <a:srgbClr val="FFFF00"/>
              </a:highlight>
            </a:endParaRPr>
          </a:p>
          <a:p>
            <a:r>
              <a:rPr lang="sv-SE" sz="1100" b="1" dirty="0"/>
              <a:t>Profil</a:t>
            </a:r>
          </a:p>
          <a:p>
            <a:r>
              <a:rPr lang="sv-SE" sz="1100" dirty="0"/>
              <a:t>Person över 18 år med svenskt personnummer och tekniskt intresse. Förmåga att vägleda personal inom det nya systemet SDV och kommunicera kring de behov som uppstår i verksamheten i samband med driftstart.</a:t>
            </a:r>
          </a:p>
          <a:p>
            <a:endParaRPr lang="sv-SE" sz="1100" b="1" dirty="0"/>
          </a:p>
          <a:p>
            <a:r>
              <a:rPr lang="sv-SE" sz="1100" b="1" dirty="0"/>
              <a:t>Tillsättning</a:t>
            </a:r>
          </a:p>
          <a:p>
            <a:r>
              <a:rPr lang="sv-SE" sz="1100" dirty="0"/>
              <a:t>Förvaltning/mottagande verksamhet rekryterar rollen.</a:t>
            </a:r>
          </a:p>
          <a:p>
            <a:r>
              <a:rPr lang="sv-SE" sz="1100" dirty="0"/>
              <a:t>SDV Programmet utbildar mot rollen.</a:t>
            </a:r>
          </a:p>
          <a:p>
            <a:endParaRPr lang="sv-SE" sz="1100" dirty="0"/>
          </a:p>
          <a:p>
            <a:r>
              <a:rPr lang="sv-SE" sz="1100" b="1" dirty="0"/>
              <a:t>Finansieras av: </a:t>
            </a:r>
          </a:p>
          <a:p>
            <a:r>
              <a:rPr lang="sv-SE" sz="1100" dirty="0"/>
              <a:t>Verksamheten (med undantag för framtagning av utbildningspaket och administrering av utbildningstillfällen som finansieras av SDV-programmet)</a:t>
            </a:r>
          </a:p>
          <a:p>
            <a:endParaRPr lang="sv-SE" sz="1100" dirty="0"/>
          </a:p>
          <a:p>
            <a:endParaRPr lang="sv-SE" sz="1100" dirty="0"/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48087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66CA4-E66D-5AD0-851C-F276728B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8958"/>
          </a:xfrm>
        </p:spPr>
        <p:txBody>
          <a:bodyPr/>
          <a:lstStyle/>
          <a:p>
            <a:r>
              <a:rPr lang="sv-SE" dirty="0"/>
              <a:t>DigIT/MT - Support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6D10441-4DA5-EC86-F4EA-0CCAEF34A089}"/>
              </a:ext>
            </a:extLst>
          </p:cNvPr>
          <p:cNvSpPr txBox="1"/>
          <p:nvPr/>
        </p:nvSpPr>
        <p:spPr>
          <a:xfrm>
            <a:off x="696286" y="1503000"/>
            <a:ext cx="100584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/>
              <a:t>Roll vid driftstart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Standard supportprocess 1st, 2nd &amp; 3:rd </a:t>
            </a:r>
            <a:r>
              <a:rPr lang="sv-SE" sz="1100" dirty="0" err="1"/>
              <a:t>line</a:t>
            </a:r>
            <a:r>
              <a:rPr lang="sv-SE" sz="11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+ Ytterligare resursförstärkning kopplat till ökat supportinflöde vid driftstartstoppar.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+ Ansvar för Medicintekniker på </a:t>
            </a:r>
            <a:r>
              <a:rPr lang="sv-SE" sz="1100" dirty="0" err="1"/>
              <a:t>lokationer</a:t>
            </a:r>
            <a:r>
              <a:rPr lang="sv-SE" sz="1100" dirty="0"/>
              <a:t> där dessa är placerade.</a:t>
            </a:r>
          </a:p>
          <a:p>
            <a:endParaRPr lang="sv-SE" sz="1100" dirty="0"/>
          </a:p>
          <a:p>
            <a:r>
              <a:rPr lang="sv-SE" sz="1100" b="1" dirty="0"/>
              <a:t>Organisation</a:t>
            </a:r>
          </a:p>
          <a:p>
            <a:r>
              <a:rPr lang="sv-SE" sz="1100" dirty="0"/>
              <a:t>DigIT / MT Support </a:t>
            </a:r>
          </a:p>
          <a:p>
            <a:endParaRPr lang="sv-SE" sz="1100" dirty="0"/>
          </a:p>
          <a:p>
            <a:r>
              <a:rPr lang="sv-SE" sz="1100" b="1" dirty="0"/>
              <a:t>Omfattning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Resursplanering i supporten för hantering av driftstartstoppar under hela utrullningsperioden.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Säkra att medicinskteknisk </a:t>
            </a:r>
            <a:r>
              <a:rPr lang="sv-SE" sz="1100" dirty="0" err="1"/>
              <a:t>närsupport</a:t>
            </a:r>
            <a:r>
              <a:rPr lang="sv-SE" sz="1100" dirty="0"/>
              <a:t> är bekanta med SDV-specifik utrustning.</a:t>
            </a:r>
            <a:endParaRPr lang="sv-SE" sz="1100" dirty="0">
              <a:highlight>
                <a:srgbClr val="FFFF00"/>
              </a:highlight>
            </a:endParaRPr>
          </a:p>
          <a:p>
            <a:endParaRPr lang="sv-SE" sz="1100" dirty="0"/>
          </a:p>
          <a:p>
            <a:r>
              <a:rPr lang="sv-SE" sz="1100" b="1" dirty="0"/>
              <a:t>Uppgifter DigIT support</a:t>
            </a:r>
            <a:endParaRPr lang="sv-S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1st Line support tfn 30000 – med förstärkning kopplat till driftstart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2nd Line support - med förstärkning kopplat till driftstart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3rd Line support - med förstärkning kopplat till driftstart </a:t>
            </a:r>
            <a:endParaRPr lang="sv-SE" sz="11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100" dirty="0"/>
          </a:p>
          <a:p>
            <a:r>
              <a:rPr lang="sv-SE" sz="1100" b="1" dirty="0"/>
              <a:t>Finansiering</a:t>
            </a:r>
          </a:p>
          <a:p>
            <a:r>
              <a:rPr lang="sv-SE" sz="1100" dirty="0"/>
              <a:t>Enl. nuvarande modell</a:t>
            </a:r>
          </a:p>
        </p:txBody>
      </p:sp>
    </p:spTree>
    <p:extLst>
      <p:ext uri="{BB962C8B-B14F-4D97-AF65-F5344CB8AC3E}">
        <p14:creationId xmlns:p14="http://schemas.microsoft.com/office/powerpoint/2010/main" val="54745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39F6437-7DBE-E4D9-71F2-45344ACD4A29}"/>
              </a:ext>
            </a:extLst>
          </p:cNvPr>
          <p:cNvSpPr/>
          <p:nvPr/>
        </p:nvSpPr>
        <p:spPr>
          <a:xfrm>
            <a:off x="772359" y="1073742"/>
            <a:ext cx="1091952" cy="231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000" b="1"/>
              <a:t>1:a linjen</a:t>
            </a:r>
          </a:p>
        </p:txBody>
      </p:sp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31EDA7E8-8442-1C8D-6C92-EFF930DDFB09}"/>
              </a:ext>
            </a:extLst>
          </p:cNvPr>
          <p:cNvSpPr/>
          <p:nvPr/>
        </p:nvSpPr>
        <p:spPr>
          <a:xfrm>
            <a:off x="2387734" y="363984"/>
            <a:ext cx="1855792" cy="1100688"/>
          </a:xfrm>
          <a:prstGeom prst="wedgeEllipseCallout">
            <a:avLst>
              <a:gd name="adj1" fmla="val -98730"/>
              <a:gd name="adj2" fmla="val 7472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>
                <a:solidFill>
                  <a:schemeClr val="tx1"/>
                </a:solidFill>
              </a:rPr>
              <a:t>SUPPORT</a:t>
            </a:r>
            <a:r>
              <a:rPr lang="sv-SE" sz="120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sv-SE" sz="1200">
                <a:solidFill>
                  <a:schemeClr val="tx1"/>
                </a:solidFill>
              </a:rPr>
              <a:t>Hej, hur kan jag hjälpa till?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0BD8DCA7-8957-82E6-71C5-52E3D334FCE9}"/>
              </a:ext>
            </a:extLst>
          </p:cNvPr>
          <p:cNvSpPr/>
          <p:nvPr/>
        </p:nvSpPr>
        <p:spPr>
          <a:xfrm>
            <a:off x="2339140" y="1505504"/>
            <a:ext cx="1979671" cy="1218422"/>
          </a:xfrm>
          <a:prstGeom prst="wedgeEllipseCallout">
            <a:avLst>
              <a:gd name="adj1" fmla="val -95010"/>
              <a:gd name="adj2" fmla="val 2622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>
                <a:solidFill>
                  <a:schemeClr val="tx1"/>
                </a:solidFill>
              </a:rPr>
              <a:t>ANVÄNDARE:</a:t>
            </a:r>
          </a:p>
          <a:p>
            <a:pPr algn="ctr"/>
            <a:r>
              <a:rPr lang="sv-SE" sz="1200">
                <a:solidFill>
                  <a:schemeClr val="tx1"/>
                </a:solidFill>
              </a:rPr>
              <a:t>Jag har ett problem i </a:t>
            </a:r>
            <a:r>
              <a:rPr lang="sv-SE" sz="1200" b="1">
                <a:solidFill>
                  <a:schemeClr val="tx1"/>
                </a:solidFill>
              </a:rPr>
              <a:t>SDV</a:t>
            </a:r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33B65E8B-5780-88F4-DCDC-B3DD9D0196C1}"/>
              </a:ext>
            </a:extLst>
          </p:cNvPr>
          <p:cNvSpPr/>
          <p:nvPr/>
        </p:nvSpPr>
        <p:spPr>
          <a:xfrm>
            <a:off x="2339140" y="2785269"/>
            <a:ext cx="2005677" cy="1142943"/>
          </a:xfrm>
          <a:prstGeom prst="wedgeEllipseCallout">
            <a:avLst>
              <a:gd name="adj1" fmla="val -94285"/>
              <a:gd name="adj2" fmla="val -1786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>
                <a:solidFill>
                  <a:schemeClr val="tx1"/>
                </a:solidFill>
              </a:rPr>
              <a:t>SUPPORT:</a:t>
            </a:r>
          </a:p>
          <a:p>
            <a:pPr algn="ctr"/>
            <a:r>
              <a:rPr lang="sv-SE" sz="1200">
                <a:solidFill>
                  <a:schemeClr val="tx1"/>
                </a:solidFill>
              </a:rPr>
              <a:t>Jag kopplar dig…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E7BB6F45-9EB6-821A-6460-5FEEC40335EF}"/>
              </a:ext>
            </a:extLst>
          </p:cNvPr>
          <p:cNvCxnSpPr>
            <a:stCxn id="4" idx="2"/>
          </p:cNvCxnSpPr>
          <p:nvPr/>
        </p:nvCxnSpPr>
        <p:spPr>
          <a:xfrm>
            <a:off x="1318335" y="3391270"/>
            <a:ext cx="0" cy="121624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CA5D4F36-0BCC-0549-EB67-64E7C8C7BBDC}"/>
              </a:ext>
            </a:extLst>
          </p:cNvPr>
          <p:cNvCxnSpPr>
            <a:cxnSpLocks/>
          </p:cNvCxnSpPr>
          <p:nvPr/>
        </p:nvCxnSpPr>
        <p:spPr>
          <a:xfrm>
            <a:off x="1290269" y="4598275"/>
            <a:ext cx="3160271" cy="0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7502304-B32A-39C2-53E1-73136D4EEF71}"/>
              </a:ext>
            </a:extLst>
          </p:cNvPr>
          <p:cNvSpPr/>
          <p:nvPr/>
        </p:nvSpPr>
        <p:spPr>
          <a:xfrm>
            <a:off x="4469370" y="1073742"/>
            <a:ext cx="997508" cy="5493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000" b="1"/>
              <a:t>2:a linjen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3CB665A-A5BB-C0E6-E32E-344B26B382AD}"/>
              </a:ext>
            </a:extLst>
          </p:cNvPr>
          <p:cNvSpPr txBox="1"/>
          <p:nvPr/>
        </p:nvSpPr>
        <p:spPr>
          <a:xfrm>
            <a:off x="1576537" y="4330512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/>
              <a:t>Kopplas vidare till SDV support </a:t>
            </a:r>
          </a:p>
        </p:txBody>
      </p:sp>
      <p:sp>
        <p:nvSpPr>
          <p:cNvPr id="21" name="Uttryckssymbol 20">
            <a:extLst>
              <a:ext uri="{FF2B5EF4-FFF2-40B4-BE49-F238E27FC236}">
                <a16:creationId xmlns:a16="http://schemas.microsoft.com/office/drawing/2014/main" id="{6F787552-9355-0431-8DEB-664C92C3EEC2}"/>
              </a:ext>
            </a:extLst>
          </p:cNvPr>
          <p:cNvSpPr/>
          <p:nvPr/>
        </p:nvSpPr>
        <p:spPr>
          <a:xfrm>
            <a:off x="4768159" y="1492121"/>
            <a:ext cx="346593" cy="341979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ratbubbla: oval 21">
            <a:extLst>
              <a:ext uri="{FF2B5EF4-FFF2-40B4-BE49-F238E27FC236}">
                <a16:creationId xmlns:a16="http://schemas.microsoft.com/office/drawing/2014/main" id="{B9412DF2-8ADE-798C-67D5-AB53D7CFDA5F}"/>
              </a:ext>
            </a:extLst>
          </p:cNvPr>
          <p:cNvSpPr/>
          <p:nvPr/>
        </p:nvSpPr>
        <p:spPr>
          <a:xfrm>
            <a:off x="5858901" y="709283"/>
            <a:ext cx="1855793" cy="991986"/>
          </a:xfrm>
          <a:prstGeom prst="wedgeEllipseCallout">
            <a:avLst>
              <a:gd name="adj1" fmla="val -91113"/>
              <a:gd name="adj2" fmla="val 547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>
                <a:solidFill>
                  <a:schemeClr val="tx1"/>
                </a:solidFill>
              </a:rPr>
              <a:t>SDV SUPPORT:</a:t>
            </a:r>
          </a:p>
          <a:p>
            <a:pPr algn="ctr"/>
            <a:r>
              <a:rPr lang="sv-SE" sz="1200">
                <a:solidFill>
                  <a:schemeClr val="tx1"/>
                </a:solidFill>
              </a:rPr>
              <a:t>Hej, hur kan jag hjälpa till?</a:t>
            </a:r>
          </a:p>
        </p:txBody>
      </p:sp>
      <p:sp>
        <p:nvSpPr>
          <p:cNvPr id="23" name="Uttryckssymbol 22">
            <a:extLst>
              <a:ext uri="{FF2B5EF4-FFF2-40B4-BE49-F238E27FC236}">
                <a16:creationId xmlns:a16="http://schemas.microsoft.com/office/drawing/2014/main" id="{29828CE0-D882-003C-9682-7348230FA513}"/>
              </a:ext>
            </a:extLst>
          </p:cNvPr>
          <p:cNvSpPr/>
          <p:nvPr/>
        </p:nvSpPr>
        <p:spPr>
          <a:xfrm>
            <a:off x="4774215" y="3277793"/>
            <a:ext cx="340537" cy="341979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ratbubbla: oval 23">
            <a:extLst>
              <a:ext uri="{FF2B5EF4-FFF2-40B4-BE49-F238E27FC236}">
                <a16:creationId xmlns:a16="http://schemas.microsoft.com/office/drawing/2014/main" id="{785177B3-2B09-CD07-327F-FC0CD21FB8B7}"/>
              </a:ext>
            </a:extLst>
          </p:cNvPr>
          <p:cNvSpPr/>
          <p:nvPr/>
        </p:nvSpPr>
        <p:spPr>
          <a:xfrm>
            <a:off x="5866166" y="1482571"/>
            <a:ext cx="5275310" cy="3674160"/>
          </a:xfrm>
          <a:prstGeom prst="wedgeEllipseCallout">
            <a:avLst>
              <a:gd name="adj1" fmla="val -64448"/>
              <a:gd name="adj2" fmla="val 597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ANVÄNDARE:</a:t>
            </a:r>
            <a:br>
              <a:rPr lang="sv-SE" sz="1200" b="1" dirty="0">
                <a:solidFill>
                  <a:schemeClr val="tx1"/>
                </a:solidFill>
              </a:rPr>
            </a:br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Hur frågor: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Hur filtrerar jag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Hur hittar jag rapporten?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Hur ser jag alla bokningsbara tider?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Hur rättar jag stressklick?  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Hur ser jag mina kollegors schema? 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Hur ordinerar / skriver jag läkemedel till min patient? 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Tekniska frågor*: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Knappen fungerar inte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Sidan har låst sig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Det är segt i systemet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Det har blivit konstigt efter uppgraderingen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Behörighetsfrågor: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Jag ser inte rätt vy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Jag kan inte logga in</a:t>
            </a:r>
          </a:p>
        </p:txBody>
      </p:sp>
      <p:sp>
        <p:nvSpPr>
          <p:cNvPr id="27" name="Uttryckssymbol 26">
            <a:extLst>
              <a:ext uri="{FF2B5EF4-FFF2-40B4-BE49-F238E27FC236}">
                <a16:creationId xmlns:a16="http://schemas.microsoft.com/office/drawing/2014/main" id="{F6B24C3D-E2B9-582D-C7AC-68D7E9C09258}"/>
              </a:ext>
            </a:extLst>
          </p:cNvPr>
          <p:cNvSpPr/>
          <p:nvPr/>
        </p:nvSpPr>
        <p:spPr>
          <a:xfrm>
            <a:off x="4774215" y="5156731"/>
            <a:ext cx="346593" cy="341979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Pratbubbla: oval 27">
            <a:extLst>
              <a:ext uri="{FF2B5EF4-FFF2-40B4-BE49-F238E27FC236}">
                <a16:creationId xmlns:a16="http://schemas.microsoft.com/office/drawing/2014/main" id="{E8CA7DB1-AD57-1FD5-7583-1EB8B2FAA794}"/>
              </a:ext>
            </a:extLst>
          </p:cNvPr>
          <p:cNvSpPr/>
          <p:nvPr/>
        </p:nvSpPr>
        <p:spPr>
          <a:xfrm>
            <a:off x="5858902" y="4989250"/>
            <a:ext cx="1775894" cy="1054166"/>
          </a:xfrm>
          <a:prstGeom prst="wedgeEllipseCallout">
            <a:avLst>
              <a:gd name="adj1" fmla="val -92290"/>
              <a:gd name="adj2" fmla="val -1073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>
                <a:solidFill>
                  <a:schemeClr val="tx1"/>
                </a:solidFill>
              </a:rPr>
              <a:t>SDV SUPPORT:</a:t>
            </a:r>
          </a:p>
          <a:p>
            <a:pPr algn="ctr"/>
            <a:r>
              <a:rPr lang="sv-SE" sz="1200">
                <a:solidFill>
                  <a:schemeClr val="tx1"/>
                </a:solidFill>
              </a:rPr>
              <a:t>Såhär gör du…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5C3BF45-DCD4-18B0-65EB-D31D1301CD0B}"/>
              </a:ext>
            </a:extLst>
          </p:cNvPr>
          <p:cNvSpPr txBox="1"/>
          <p:nvPr/>
        </p:nvSpPr>
        <p:spPr>
          <a:xfrm>
            <a:off x="6192197" y="6216196"/>
            <a:ext cx="46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/>
              <a:t>* Tekniska frågor </a:t>
            </a:r>
            <a:r>
              <a:rPr lang="sv-SE" sz="900"/>
              <a:t>kan gå vidare i supportflödet beroende på typ. 1) Tillbaka till SDV </a:t>
            </a:r>
            <a:r>
              <a:rPr lang="sv-SE" sz="900" err="1"/>
              <a:t>Function</a:t>
            </a:r>
            <a:r>
              <a:rPr lang="sv-SE" sz="900"/>
              <a:t> för buggrättning eller 2) till Oracle AMS Support för djupare tekniska problem.</a:t>
            </a:r>
          </a:p>
        </p:txBody>
      </p:sp>
      <p:sp>
        <p:nvSpPr>
          <p:cNvPr id="32" name="Uttryckssymbol 31">
            <a:extLst>
              <a:ext uri="{FF2B5EF4-FFF2-40B4-BE49-F238E27FC236}">
                <a16:creationId xmlns:a16="http://schemas.microsoft.com/office/drawing/2014/main" id="{D6419ADA-A5A1-3E4D-CA89-122409D20970}"/>
              </a:ext>
            </a:extLst>
          </p:cNvPr>
          <p:cNvSpPr/>
          <p:nvPr/>
        </p:nvSpPr>
        <p:spPr>
          <a:xfrm>
            <a:off x="298320" y="5474452"/>
            <a:ext cx="346593" cy="341979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ttryckssymbol 32">
            <a:extLst>
              <a:ext uri="{FF2B5EF4-FFF2-40B4-BE49-F238E27FC236}">
                <a16:creationId xmlns:a16="http://schemas.microsoft.com/office/drawing/2014/main" id="{1CF69086-0EA4-88C2-F833-63EF88505DF7}"/>
              </a:ext>
            </a:extLst>
          </p:cNvPr>
          <p:cNvSpPr/>
          <p:nvPr/>
        </p:nvSpPr>
        <p:spPr>
          <a:xfrm>
            <a:off x="298320" y="5903737"/>
            <a:ext cx="340537" cy="341979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586A711-9E38-FBBB-C998-A0399F87C405}"/>
              </a:ext>
            </a:extLst>
          </p:cNvPr>
          <p:cNvSpPr txBox="1"/>
          <p:nvPr/>
        </p:nvSpPr>
        <p:spPr>
          <a:xfrm>
            <a:off x="673305" y="546075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Support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765BE75B-6C0B-BB9B-42FB-DE76418ABF82}"/>
              </a:ext>
            </a:extLst>
          </p:cNvPr>
          <p:cNvSpPr txBox="1"/>
          <p:nvPr/>
        </p:nvSpPr>
        <p:spPr>
          <a:xfrm>
            <a:off x="673304" y="589006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Användare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4C42F931-1385-8139-6850-07EC83A236A4}"/>
              </a:ext>
            </a:extLst>
          </p:cNvPr>
          <p:cNvSpPr txBox="1"/>
          <p:nvPr/>
        </p:nvSpPr>
        <p:spPr>
          <a:xfrm>
            <a:off x="471617" y="24791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Ring in på 30000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D1BECADD-94B9-2BC5-3E39-6DBA6A0FA358}"/>
              </a:ext>
            </a:extLst>
          </p:cNvPr>
          <p:cNvSpPr txBox="1"/>
          <p:nvPr/>
        </p:nvSpPr>
        <p:spPr>
          <a:xfrm>
            <a:off x="4135178" y="242692"/>
            <a:ext cx="570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SDV Support – besvarar </a:t>
            </a:r>
            <a:r>
              <a:rPr lang="sv-SE" b="1" u="sng"/>
              <a:t>ALLA</a:t>
            </a:r>
            <a:r>
              <a:rPr lang="sv-SE" b="1"/>
              <a:t> typer av SDV-frågor</a:t>
            </a:r>
          </a:p>
        </p:txBody>
      </p:sp>
      <p:sp>
        <p:nvSpPr>
          <p:cNvPr id="46" name="Uttryckssymbol 45">
            <a:extLst>
              <a:ext uri="{FF2B5EF4-FFF2-40B4-BE49-F238E27FC236}">
                <a16:creationId xmlns:a16="http://schemas.microsoft.com/office/drawing/2014/main" id="{957B5CC7-A706-9A3F-27CE-1FB566597C70}"/>
              </a:ext>
            </a:extLst>
          </p:cNvPr>
          <p:cNvSpPr/>
          <p:nvPr/>
        </p:nvSpPr>
        <p:spPr>
          <a:xfrm>
            <a:off x="1127862" y="1492122"/>
            <a:ext cx="346593" cy="341979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Uttryckssymbol 46">
            <a:extLst>
              <a:ext uri="{FF2B5EF4-FFF2-40B4-BE49-F238E27FC236}">
                <a16:creationId xmlns:a16="http://schemas.microsoft.com/office/drawing/2014/main" id="{6CF70A90-CFCA-669A-CB21-EBF95BA71AAA}"/>
              </a:ext>
            </a:extLst>
          </p:cNvPr>
          <p:cNvSpPr/>
          <p:nvPr/>
        </p:nvSpPr>
        <p:spPr>
          <a:xfrm>
            <a:off x="1118379" y="2888824"/>
            <a:ext cx="346593" cy="341979"/>
          </a:xfrm>
          <a:prstGeom prst="smileyFac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Uttryckssymbol 47">
            <a:extLst>
              <a:ext uri="{FF2B5EF4-FFF2-40B4-BE49-F238E27FC236}">
                <a16:creationId xmlns:a16="http://schemas.microsoft.com/office/drawing/2014/main" id="{C9A154D9-0F6F-F6DE-9FC2-0F8BCDE24715}"/>
              </a:ext>
            </a:extLst>
          </p:cNvPr>
          <p:cNvSpPr/>
          <p:nvPr/>
        </p:nvSpPr>
        <p:spPr>
          <a:xfrm>
            <a:off x="1121406" y="2190473"/>
            <a:ext cx="340537" cy="341979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58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699FE-F4E7-3DD6-9F40-A8625392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0569"/>
          </a:xfrm>
        </p:spPr>
        <p:txBody>
          <a:bodyPr/>
          <a:lstStyle/>
          <a:p>
            <a:r>
              <a:rPr lang="sv-SE" dirty="0"/>
              <a:t>SDV Ledningscentral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57291D2-A407-8FB9-9703-95EA7A179BBC}"/>
              </a:ext>
            </a:extLst>
          </p:cNvPr>
          <p:cNvSpPr txBox="1"/>
          <p:nvPr/>
        </p:nvSpPr>
        <p:spPr>
          <a:xfrm>
            <a:off x="707437" y="1318868"/>
            <a:ext cx="801522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/>
              <a:t>Roll vid driftstart</a:t>
            </a:r>
          </a:p>
          <a:p>
            <a:r>
              <a:rPr lang="sv-SE" sz="1100" dirty="0"/>
              <a:t>SDV Ledningscentral är navet för driftstart på SDV.</a:t>
            </a:r>
          </a:p>
          <a:p>
            <a:endParaRPr lang="sv-SE" sz="1100" dirty="0"/>
          </a:p>
          <a:p>
            <a:r>
              <a:rPr lang="sv-SE" sz="1100" b="1" dirty="0"/>
              <a:t>Placering</a:t>
            </a:r>
          </a:p>
          <a:p>
            <a:r>
              <a:rPr lang="sv-SE" sz="1100" dirty="0"/>
              <a:t>Fysiskt placerad på </a:t>
            </a:r>
            <a:r>
              <a:rPr lang="sv-SE" sz="1100" dirty="0" err="1"/>
              <a:t>Medicon</a:t>
            </a:r>
            <a:r>
              <a:rPr lang="sv-SE" sz="1100" dirty="0"/>
              <a:t> </a:t>
            </a:r>
            <a:r>
              <a:rPr lang="sv-SE" sz="1100" dirty="0" err="1"/>
              <a:t>Village</a:t>
            </a:r>
            <a:r>
              <a:rPr lang="sv-SE" sz="1100" dirty="0"/>
              <a:t> Lund.</a:t>
            </a:r>
          </a:p>
          <a:p>
            <a:endParaRPr lang="sv-SE" sz="1100" dirty="0"/>
          </a:p>
          <a:p>
            <a:r>
              <a:rPr lang="sv-SE" sz="1100" b="1" dirty="0"/>
              <a:t>Organisation</a:t>
            </a:r>
          </a:p>
          <a:p>
            <a:r>
              <a:rPr lang="sv-SE" sz="1100" dirty="0"/>
              <a:t>Rapporterar till SDV programledning</a:t>
            </a:r>
          </a:p>
          <a:p>
            <a:endParaRPr lang="sv-SE" sz="1100" dirty="0"/>
          </a:p>
          <a:p>
            <a:r>
              <a:rPr lang="sv-SE" sz="1100" b="1" dirty="0"/>
              <a:t>Omfattning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Ledningscentralen bemannas med roller för att hantera och leda driftstart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Ledningscentralen bemannas med roller för att hantera </a:t>
            </a:r>
            <a:r>
              <a:rPr lang="sv-SE" sz="1100" dirty="0" err="1"/>
              <a:t>change</a:t>
            </a:r>
            <a:r>
              <a:rPr lang="sv-SE" sz="1100" dirty="0"/>
              <a:t>/problem som inkommer från DigIT/MT Servicedesk.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Ledningscentralen bemannas 24/7 vid behov för att täcka verksamhetens öppettider vid kritiska tidpunkter för driftstart.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Ledningscentralen finns tillgänglig för resp. driftstartad verksamhet i 14 dagar och avvecklas därefter för mottagaren. </a:t>
            </a:r>
          </a:p>
          <a:p>
            <a:endParaRPr lang="sv-SE" sz="1100" dirty="0"/>
          </a:p>
          <a:p>
            <a:r>
              <a:rPr lang="sv-SE" sz="1100" b="1" dirty="0"/>
              <a:t>Uppgifter</a:t>
            </a:r>
            <a:r>
              <a:rPr lang="sv-SE" sz="1100" dirty="0"/>
              <a:t>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sz="1100" dirty="0"/>
              <a:t>Koordinera de aktiviteter som omfattas av driftstart – primärt genom uppföljningar av utförda aktiviteter i Driftstartsapplikationen.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sz="1100" dirty="0"/>
              <a:t>Hålla SDV Stab uppdaterad med status på driftstarten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sz="1100" dirty="0"/>
              <a:t>Initiera lösning av incidenter inkomna från DigIT/MT Servicedesk via SDV </a:t>
            </a:r>
            <a:r>
              <a:rPr lang="sv-SE" sz="1100" dirty="0" err="1"/>
              <a:t>change</a:t>
            </a:r>
            <a:r>
              <a:rPr lang="sv-SE" sz="1100" dirty="0"/>
              <a:t>-process.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sz="1100" dirty="0"/>
              <a:t>Eskalera skiftningar/avvikelser som sker inom tidsram till SDV Stab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sz="1100" dirty="0"/>
              <a:t>Kommunicera med mottagarnas funktion ”Verksamhetens utrullningscenter”</a:t>
            </a:r>
          </a:p>
          <a:p>
            <a:pPr fontAlgn="t"/>
            <a:endParaRPr lang="sv-SE" sz="1100" dirty="0"/>
          </a:p>
          <a:p>
            <a:pPr fontAlgn="t"/>
            <a:r>
              <a:rPr lang="sv-SE" sz="1100" b="1" dirty="0"/>
              <a:t>Finansiering</a:t>
            </a:r>
          </a:p>
          <a:p>
            <a:pPr fontAlgn="t"/>
            <a:r>
              <a:rPr lang="sv-SE" sz="1100" dirty="0"/>
              <a:t>SDV Program</a:t>
            </a:r>
          </a:p>
        </p:txBody>
      </p:sp>
    </p:spTree>
    <p:extLst>
      <p:ext uri="{BB962C8B-B14F-4D97-AF65-F5344CB8AC3E}">
        <p14:creationId xmlns:p14="http://schemas.microsoft.com/office/powerpoint/2010/main" val="2273456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Skåne">
  <a:themeElements>
    <a:clrScheme name="Region Skåne Strand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Region Skåne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" id="{6675D7FB-A762-4CDE-BF7B-64152D800FD0}" vid="{E26FCD0C-0120-43CA-8683-B32B54589D85}"/>
    </a:ext>
  </a:extLst>
</a:theme>
</file>

<file path=ppt/theme/theme2.xml><?xml version="1.0" encoding="utf-8"?>
<a:theme xmlns:a="http://schemas.openxmlformats.org/drawingml/2006/main" name="1_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4118FAF5-0FF7-45BD-AEEE-32BD289CDAD8}" vid="{0EE986E8-B2EB-43F5-83F4-0D955DBE606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17" ma:contentTypeDescription="Skapa ett nytt dokument." ma:contentTypeScope="" ma:versionID="d1e33d8ffaa77e5d0397c776499ddd1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abc4c3a91adf33b0a1ff439d28022b05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e68ab6b-79c8-43ea-b178-dccb9842d64a">
      <UserInfo>
        <DisplayName>Alla utom externa användare</DisplayName>
        <AccountId>9</AccountId>
        <AccountType/>
      </UserInfo>
      <UserInfo>
        <DisplayName>Thomasen Christa</DisplayName>
        <AccountId>496</AccountId>
        <AccountType/>
      </UserInfo>
      <UserInfo>
        <DisplayName>Thörnblad Mattias</DisplayName>
        <AccountId>862</AccountId>
        <AccountType/>
      </UserInfo>
    </SharedWithUsers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</documentManagement>
</p:properties>
</file>

<file path=customXml/itemProps1.xml><?xml version="1.0" encoding="utf-8"?>
<ds:datastoreItem xmlns:ds="http://schemas.openxmlformats.org/officeDocument/2006/customXml" ds:itemID="{C41647DA-232A-4EAB-8C34-F5D3D2E5B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31886-E2DD-40C1-87D3-95FFEF1B5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0D55DD-A54A-4041-A602-C577D3DB0ED3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9481cc7-f7fc-4d3a-a93a-4be4fcbf4595"/>
    <ds:schemaRef ds:uri="http://schemas.microsoft.com/office/infopath/2007/PartnerControls"/>
    <ds:schemaRef ds:uri="2e68ab6b-79c8-43ea-b178-dccb9842d64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</Template>
  <TotalTime>0</TotalTime>
  <Words>1249</Words>
  <Application>Microsoft Office PowerPoint</Application>
  <PresentationFormat>Bredbild</PresentationFormat>
  <Paragraphs>225</Paragraphs>
  <Slides>10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Region Skåne</vt:lpstr>
      <vt:lpstr>1_Tema1</vt:lpstr>
      <vt:lpstr>think-cell Slide</vt:lpstr>
      <vt:lpstr>SDV Support och Driftstartsstöd</vt:lpstr>
      <vt:lpstr>Bakgrund och förutsättningar</vt:lpstr>
      <vt:lpstr>Support- och Driftstartsstöd överblick</vt:lpstr>
      <vt:lpstr>Verksamhetens utrullningscenter</vt:lpstr>
      <vt:lpstr>SDV Coach</vt:lpstr>
      <vt:lpstr>SDV Guide</vt:lpstr>
      <vt:lpstr>DigIT/MT - Support</vt:lpstr>
      <vt:lpstr>PowerPoint-presentation</vt:lpstr>
      <vt:lpstr>SDV Ledningscentral</vt:lpstr>
      <vt:lpstr>Kris- och säkerhetsberedskap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</dc:title>
  <dc:creator>Af Ekenstam Christofer</dc:creator>
  <cp:lastModifiedBy>Södergren Lisa</cp:lastModifiedBy>
  <cp:revision>4</cp:revision>
  <cp:lastPrinted>2023-10-09T12:20:32Z</cp:lastPrinted>
  <dcterms:created xsi:type="dcterms:W3CDTF">2023-05-29T11:17:23Z</dcterms:created>
  <dcterms:modified xsi:type="dcterms:W3CDTF">2024-10-02T09:08:15Z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0x010100E31EBBC7768F1E4A9E0C4E1A60879018</vt:lpwstr>
  </property>
  <property fmtid="{D5CDD505-2E9C-101B-9397-08002B2CF9AE}" pid="3" name="_dlc_DocIdItemGuid">
    <vt:lpwstr>5b0e6f41-adb3-40e6-829c-522c06a5f4bd</vt:lpwstr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11;#Johnsson Mats G;#135;#Nordström Kent;#496;#Thomasen Christa;#184;#Brodin Andreas M;#185;#Börjesson Johan</vt:lpwstr>
  </property>
  <property fmtid="{D5CDD505-2E9C-101B-9397-08002B2CF9AE}" pid="12" name="Order">
    <vt:r8>51100</vt:r8>
  </property>
  <property fmtid="{D5CDD505-2E9C-101B-9397-08002B2CF9AE}" pid="13" name="MSIP_Label_1c9b0a6c-1cbe-4314-a1b5-acd72ce6c548_Enabled">
    <vt:lpwstr>true</vt:lpwstr>
  </property>
  <property fmtid="{D5CDD505-2E9C-101B-9397-08002B2CF9AE}" pid="14" name="MSIP_Label_1c9b0a6c-1cbe-4314-a1b5-acd72ce6c548_SetDate">
    <vt:lpwstr>2024-04-04T10:56:19Z</vt:lpwstr>
  </property>
  <property fmtid="{D5CDD505-2E9C-101B-9397-08002B2CF9AE}" pid="15" name="MSIP_Label_1c9b0a6c-1cbe-4314-a1b5-acd72ce6c548_Method">
    <vt:lpwstr>Privileged</vt:lpwstr>
  </property>
  <property fmtid="{D5CDD505-2E9C-101B-9397-08002B2CF9AE}" pid="16" name="MSIP_Label_1c9b0a6c-1cbe-4314-a1b5-acd72ce6c548_Name">
    <vt:lpwstr>Ej färdigställd handling</vt:lpwstr>
  </property>
  <property fmtid="{D5CDD505-2E9C-101B-9397-08002B2CF9AE}" pid="17" name="MSIP_Label_1c9b0a6c-1cbe-4314-a1b5-acd72ce6c548_SiteId">
    <vt:lpwstr>92f52389-3f0f-4623-9a3b-957c32d194e5</vt:lpwstr>
  </property>
  <property fmtid="{D5CDD505-2E9C-101B-9397-08002B2CF9AE}" pid="18" name="MSIP_Label_1c9b0a6c-1cbe-4314-a1b5-acd72ce6c548_ActionId">
    <vt:lpwstr>c708d96c-eaee-48a5-9212-8c84a84c5bc6</vt:lpwstr>
  </property>
  <property fmtid="{D5CDD505-2E9C-101B-9397-08002B2CF9AE}" pid="19" name="MSIP_Label_1c9b0a6c-1cbe-4314-a1b5-acd72ce6c548_ContentBits">
    <vt:lpwstr>2</vt:lpwstr>
  </property>
  <property fmtid="{D5CDD505-2E9C-101B-9397-08002B2CF9AE}" pid="20" name="ClassificationContentMarkingFooterLocations">
    <vt:lpwstr>Region Skåne:9\1_Tema1:4</vt:lpwstr>
  </property>
  <property fmtid="{D5CDD505-2E9C-101B-9397-08002B2CF9AE}" pid="21" name="ClassificationContentMarkingFooterText">
    <vt:lpwstr>Ej färdigställd handling</vt:lpwstr>
  </property>
</Properties>
</file>