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4"/>
  </p:sldMasterIdLst>
  <p:notesMasterIdLst>
    <p:notesMasterId r:id="rId24"/>
  </p:notesMasterIdLst>
  <p:handoutMasterIdLst>
    <p:handoutMasterId r:id="rId25"/>
  </p:handoutMasterIdLst>
  <p:sldIdLst>
    <p:sldId id="504" r:id="rId5"/>
    <p:sldId id="2147479606" r:id="rId6"/>
    <p:sldId id="2147481528" r:id="rId7"/>
    <p:sldId id="2147481548" r:id="rId8"/>
    <p:sldId id="2147481530" r:id="rId9"/>
    <p:sldId id="2147481535" r:id="rId10"/>
    <p:sldId id="2147481536" r:id="rId11"/>
    <p:sldId id="2147481526" r:id="rId12"/>
    <p:sldId id="2147481537" r:id="rId13"/>
    <p:sldId id="2147481538" r:id="rId14"/>
    <p:sldId id="2147481539" r:id="rId15"/>
    <p:sldId id="2147481540" r:id="rId16"/>
    <p:sldId id="2147481542" r:id="rId17"/>
    <p:sldId id="2147481541" r:id="rId18"/>
    <p:sldId id="2147481550" r:id="rId19"/>
    <p:sldId id="2147481549" r:id="rId20"/>
    <p:sldId id="2147481543" r:id="rId21"/>
    <p:sldId id="2147481544" r:id="rId22"/>
    <p:sldId id="2147481545" r:id="rId23"/>
  </p:sldIdLst>
  <p:sldSz cx="12192000" cy="6858000"/>
  <p:notesSz cx="6858000" cy="9144000"/>
  <p:embeddedFontLst>
    <p:embeddedFont>
      <p:font typeface="Public Sans" panose="020B0604020202020204" charset="0"/>
      <p:regular r:id="rId26"/>
      <p:bold r:id="rId27"/>
      <p:italic r:id="rId28"/>
      <p:boldItalic r:id="rId29"/>
    </p:embeddedFont>
  </p:embeddedFontLst>
  <p:custDataLst>
    <p:tags r:id="rId3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2" userDrawn="1">
          <p15:clr>
            <a:srgbClr val="A4A3A4"/>
          </p15:clr>
        </p15:guide>
        <p15:guide id="2" pos="69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116001A-31DF-B164-2A29-4256B5FB547C}" name="Skoglund Anita" initials="SA" userId="S::100070@skane.se::2f47d22a-0e57-444c-80a0-2cc410120654" providerId="AD"/>
  <p188:author id="{A9A45E22-7F88-5C91-CF59-0382B3D79A27}" name="Puck Sigling" initials="PS" userId="Puck Sigling" providerId="None"/>
  <p188:author id="{B5CA4A30-DE62-C1EC-BCDC-A1FDA7EAC5ED}" name="Herderup Hansson Anette" initials="HA" userId="S::105859@skane.se::ac8948dc-c39d-429c-8919-1cad8f60ef0f" providerId="AD"/>
  <p188:author id="{30FE2156-42B8-4BC7-0A6A-7576A5116A19}" name="Klahr Jenny" initials="JK" userId="S::163782@skane.se::2b6b10ab-7e18-47de-af58-5474d831af1e" providerId="AD"/>
  <p188:author id="{A9CA9A57-C063-87ED-4648-DCF6F3F4DDD2}" name="Persson Jennie" initials="JP" userId="S::102105@skane.se::aaf9a461-dcf2-4d47-b193-2f087d472a5e" providerId="AD"/>
  <p188:author id="{083A3959-D94A-E19E-5D66-EE359BB8568D}" name="Malmqvist Jenny" initials="" userId="S::261561@skane.se::70bce17a-3a31-4e65-bed4-093567a5138f" providerId="AD"/>
  <p188:author id="{D11D165E-C7DB-9132-6215-AFEFF8BD31FE}" name="Bengtsson Caroline E" initials="BE" userId="S::153562@skane.se::7f46b3ac-720d-4a70-af2a-96136dd67621" providerId="AD"/>
  <p188:author id="{7E89D162-6FDF-28E9-A488-45D7BA600285}" name="Kirkhorn Pia" initials="" userId="S::187461@skane.se::80a7f74a-edee-414d-b1b4-82c65386cea9" providerId="AD"/>
  <p188:author id="{86C37F72-C3C6-A0E0-CE99-54245F77F0BD}" name="Berntsson Kristina" initials="KB" userId="S::127155@skane.se::9405d457-7a39-448e-8f3c-8be1320b9cf1" providerId="AD"/>
  <p188:author id="{0C062678-2D9C-AFEE-22BA-5F152CC2E606}" name="Ewesson Sara" initials="ES" userId="S::122983@skane.se::110c4e24-7cdd-4ff9-b681-f4209584d8d3" providerId="AD"/>
  <p188:author id="{0553567F-AB44-DD1F-B768-39E1A5A14F2A}" name="Laestadius Andrea" initials="LA" userId="S::257519@skane.se::9dabf1da-1024-4e39-9263-21f67a189cb6" providerId="AD"/>
  <p188:author id="{7072359A-53A2-2CEC-B180-0695F725CDBA}" name="Fröjd Christina" initials="CF" userId="S::183798@skane.se::57292a27-5270-480f-acc0-df62f3876a98" providerId="AD"/>
  <p188:author id="{9C517DAE-59D3-AAA6-301A-ED851333D646}" name="Elnertz Evalotta" initials="EE" userId="S::100281@skane.se::3ba64691-9c71-4b8a-a518-ff657786e1c6" providerId="AD"/>
  <p188:author id="{BBD53FEF-56C1-7BC4-489C-41DF7E6A9398}" name="Fröjdh Ingela" initials="IF" userId="S::109324@skane.se::1ab28862-30f2-47e8-85f2-62a8bf4a22f8" providerId="AD"/>
  <p188:author id="{53127DF5-D4FB-74A9-7E7E-9D33FD856081}" name="Höjing Burle Björn" initials="HB" userId="S::147877@skane.se::0231b768-28e1-4553-a3d0-4c506a33b83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rntsson Kristina" initials="BK" lastIdx="2" clrIdx="0">
    <p:extLst>
      <p:ext uri="{19B8F6BF-5375-455C-9EA6-DF929625EA0E}">
        <p15:presenceInfo xmlns:p15="http://schemas.microsoft.com/office/powerpoint/2012/main" userId="S-1-5-21-299502267-562591055-839522115-460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DF9E4"/>
    <a:srgbClr val="CFE9EF"/>
    <a:srgbClr val="307C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D5DEA9-5CB1-4FFC-8A14-1C95DD5F4DF0}" v="14" dt="2025-09-03T08:57:20.9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llanmörkt format 1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63" autoAdjust="0"/>
  </p:normalViewPr>
  <p:slideViewPr>
    <p:cSldViewPr snapToGrid="0">
      <p:cViewPr varScale="1">
        <p:scale>
          <a:sx n="118" d="100"/>
          <a:sy n="118" d="100"/>
        </p:scale>
        <p:origin x="108" y="108"/>
      </p:cViewPr>
      <p:guideLst>
        <p:guide orient="horz" pos="822"/>
        <p:guide pos="699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font" Target="fonts/font1.fntdata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font" Target="fonts/font4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32" Type="http://schemas.openxmlformats.org/officeDocument/2006/relationships/presProps" Target="presProps.xml"/><Relationship Id="rId37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font" Target="fonts/font3.fntdata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font" Target="fonts/font2.fntdata"/><Relationship Id="rId30" Type="http://schemas.openxmlformats.org/officeDocument/2006/relationships/tags" Target="tags/tag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4D511D94-4E64-1EAA-0D43-EAEE53FDC9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5195A2E-B3CC-C0AE-5A1F-1A1E7AB3A83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340DC-1509-4221-AED0-908333A2814C}" type="datetimeFigureOut">
              <a:rPr lang="sv-SE" smtClean="0"/>
              <a:t>2025-09-05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21803D-7FAC-F3DE-8A61-40FCB00C45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384B36-BE09-A54C-B7BD-BFFF79D0F88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A6F1E-1E10-4A31-B5A8-8E4E14FF7C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7738503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5CAF2-EA02-4D7B-96AC-EC2C828EEDBF}" type="datetimeFigureOut">
              <a:rPr lang="sv-SE" smtClean="0"/>
              <a:t>2025-09-05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B30ED-5BE4-4B01-A895-9FD01F2DFD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2673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59317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06D422-1AB7-4442-9AFC-756A081BCF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D398227-5660-302D-0519-03ABE639E1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6F28EDB2-4380-9AC4-9F59-2C2D4BFC66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Vad</a:t>
            </a:r>
          </a:p>
          <a:p>
            <a:r>
              <a:rPr lang="sv-SE"/>
              <a:t>Status</a:t>
            </a:r>
          </a:p>
          <a:p>
            <a:r>
              <a:rPr lang="sv-SE"/>
              <a:t>När förväntas leverans</a:t>
            </a:r>
          </a:p>
          <a:p>
            <a:r>
              <a:rPr lang="sv-SE"/>
              <a:t>Hur </a:t>
            </a:r>
          </a:p>
          <a:p>
            <a:r>
              <a:rPr lang="sv-SE"/>
              <a:t>Vem ansvarar för leverans</a:t>
            </a:r>
          </a:p>
          <a:p>
            <a:r>
              <a:rPr lang="sv-SE"/>
              <a:t>Vad ska göras i verksamheten efter leverans och vem ansvarar 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BB3D06F-104F-16EB-AA34-5C6B32BDD8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17205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8A6793-305E-982C-4F8D-ECC1D1A265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8BE3D4C-E249-6DB4-879B-EEDDBD5738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5FEF75C0-16AC-CD5B-8404-A15EE3FDDA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Vad</a:t>
            </a:r>
          </a:p>
          <a:p>
            <a:r>
              <a:rPr lang="sv-SE"/>
              <a:t>Status</a:t>
            </a:r>
          </a:p>
          <a:p>
            <a:r>
              <a:rPr lang="sv-SE"/>
              <a:t>När förväntas leverans</a:t>
            </a:r>
          </a:p>
          <a:p>
            <a:r>
              <a:rPr lang="sv-SE"/>
              <a:t>Hur </a:t>
            </a:r>
          </a:p>
          <a:p>
            <a:r>
              <a:rPr lang="sv-SE"/>
              <a:t>Vem ansvarar för leverans</a:t>
            </a:r>
          </a:p>
          <a:p>
            <a:r>
              <a:rPr lang="sv-SE"/>
              <a:t>Vad ska göras i verksamheten efter leverans och vem ansvarar 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11769AA-6591-8CFA-4CF1-02E7E6135F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12987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Vad</a:t>
            </a:r>
          </a:p>
          <a:p>
            <a:r>
              <a:rPr lang="sv-SE"/>
              <a:t>Status</a:t>
            </a:r>
          </a:p>
          <a:p>
            <a:r>
              <a:rPr lang="sv-SE"/>
              <a:t>När förväntas leverans</a:t>
            </a:r>
          </a:p>
          <a:p>
            <a:r>
              <a:rPr lang="sv-SE"/>
              <a:t>Hur </a:t>
            </a:r>
          </a:p>
          <a:p>
            <a:r>
              <a:rPr lang="sv-SE"/>
              <a:t>Vem ansvarar för leverans</a:t>
            </a:r>
          </a:p>
          <a:p>
            <a:r>
              <a:rPr lang="sv-SE"/>
              <a:t>Vad ska göras i verksamheten efter leverans och vem ansvarar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00753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Vad</a:t>
            </a:r>
          </a:p>
          <a:p>
            <a:r>
              <a:rPr lang="sv-SE"/>
              <a:t>Status</a:t>
            </a:r>
          </a:p>
          <a:p>
            <a:r>
              <a:rPr lang="sv-SE"/>
              <a:t>När förväntas leverans</a:t>
            </a:r>
          </a:p>
          <a:p>
            <a:r>
              <a:rPr lang="sv-SE"/>
              <a:t>Hur </a:t>
            </a:r>
          </a:p>
          <a:p>
            <a:r>
              <a:rPr lang="sv-SE"/>
              <a:t>Vem ansvarar för leverans</a:t>
            </a:r>
          </a:p>
          <a:p>
            <a:r>
              <a:rPr lang="sv-SE"/>
              <a:t>Vad ska göras i verksamheten efter leverans och vem ansvarar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80288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Vad</a:t>
            </a:r>
          </a:p>
          <a:p>
            <a:r>
              <a:rPr lang="sv-SE"/>
              <a:t>Status</a:t>
            </a:r>
          </a:p>
          <a:p>
            <a:r>
              <a:rPr lang="sv-SE"/>
              <a:t>När förväntas leverans</a:t>
            </a:r>
          </a:p>
          <a:p>
            <a:r>
              <a:rPr lang="sv-SE"/>
              <a:t>Hur </a:t>
            </a:r>
          </a:p>
          <a:p>
            <a:r>
              <a:rPr lang="sv-SE"/>
              <a:t>Vem ansvarar för leverans</a:t>
            </a:r>
          </a:p>
          <a:p>
            <a:r>
              <a:rPr lang="sv-SE"/>
              <a:t>Vad ska göras i verksamheten efter leverans och vem ansvarar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2786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7697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25092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Vad</a:t>
            </a:r>
          </a:p>
          <a:p>
            <a:r>
              <a:rPr lang="sv-SE" dirty="0"/>
              <a:t>Status</a:t>
            </a:r>
          </a:p>
          <a:p>
            <a:r>
              <a:rPr lang="sv-SE" dirty="0"/>
              <a:t>När förväntas leverans</a:t>
            </a:r>
          </a:p>
          <a:p>
            <a:r>
              <a:rPr lang="sv-SE" dirty="0"/>
              <a:t>Hur </a:t>
            </a:r>
          </a:p>
          <a:p>
            <a:r>
              <a:rPr lang="sv-SE" dirty="0"/>
              <a:t>Vem ansvarar för leverans</a:t>
            </a:r>
          </a:p>
          <a:p>
            <a:r>
              <a:rPr lang="sv-SE" dirty="0"/>
              <a:t>Vad ska göras i verksamheten efter leverans och vem ansvarar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2231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Vad</a:t>
            </a:r>
          </a:p>
          <a:p>
            <a:r>
              <a:rPr lang="sv-SE"/>
              <a:t>Status</a:t>
            </a:r>
          </a:p>
          <a:p>
            <a:r>
              <a:rPr lang="sv-SE"/>
              <a:t>När förväntas leverans</a:t>
            </a:r>
          </a:p>
          <a:p>
            <a:r>
              <a:rPr lang="sv-SE"/>
              <a:t>Hur </a:t>
            </a:r>
          </a:p>
          <a:p>
            <a:r>
              <a:rPr lang="sv-SE"/>
              <a:t>Vem ansvarar för leverans</a:t>
            </a:r>
          </a:p>
          <a:p>
            <a:r>
              <a:rPr lang="sv-SE"/>
              <a:t>Vad ska göras i verksamheten efter leverans och vem ansvarar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1515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Vad</a:t>
            </a:r>
          </a:p>
          <a:p>
            <a:r>
              <a:rPr lang="sv-SE"/>
              <a:t>Status</a:t>
            </a:r>
          </a:p>
          <a:p>
            <a:r>
              <a:rPr lang="sv-SE"/>
              <a:t>När förväntas leverans</a:t>
            </a:r>
          </a:p>
          <a:p>
            <a:r>
              <a:rPr lang="sv-SE"/>
              <a:t>Hur </a:t>
            </a:r>
          </a:p>
          <a:p>
            <a:r>
              <a:rPr lang="sv-SE"/>
              <a:t>Vem ansvarar för leverans</a:t>
            </a:r>
          </a:p>
          <a:p>
            <a:r>
              <a:rPr lang="sv-SE"/>
              <a:t>Vad ska göras i verksamheten efter leverans och vem ansvarar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75797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Vad</a:t>
            </a:r>
          </a:p>
          <a:p>
            <a:r>
              <a:rPr lang="sv-SE"/>
              <a:t>Status</a:t>
            </a:r>
          </a:p>
          <a:p>
            <a:r>
              <a:rPr lang="sv-SE"/>
              <a:t>När förväntas leverans</a:t>
            </a:r>
          </a:p>
          <a:p>
            <a:r>
              <a:rPr lang="sv-SE"/>
              <a:t>Hur </a:t>
            </a:r>
          </a:p>
          <a:p>
            <a:r>
              <a:rPr lang="sv-SE"/>
              <a:t>Vem ansvarar för leverans</a:t>
            </a:r>
          </a:p>
          <a:p>
            <a:r>
              <a:rPr lang="sv-SE"/>
              <a:t>Vad ska göras i verksamheten efter leverans och vem ansvarar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07582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Vad</a:t>
            </a:r>
          </a:p>
          <a:p>
            <a:r>
              <a:rPr lang="sv-SE"/>
              <a:t>Status</a:t>
            </a:r>
          </a:p>
          <a:p>
            <a:r>
              <a:rPr lang="sv-SE"/>
              <a:t>När förväntas leverans</a:t>
            </a:r>
          </a:p>
          <a:p>
            <a:r>
              <a:rPr lang="sv-SE"/>
              <a:t>Hur </a:t>
            </a:r>
          </a:p>
          <a:p>
            <a:r>
              <a:rPr lang="sv-SE"/>
              <a:t>Vem ansvarar för leverans</a:t>
            </a:r>
          </a:p>
          <a:p>
            <a:r>
              <a:rPr lang="sv-SE"/>
              <a:t>Vad ska göras i verksamheten efter leverans och vem ansvarar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95669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Vad</a:t>
            </a:r>
          </a:p>
          <a:p>
            <a:r>
              <a:rPr lang="sv-SE"/>
              <a:t>Status</a:t>
            </a:r>
          </a:p>
          <a:p>
            <a:r>
              <a:rPr lang="sv-SE"/>
              <a:t>När förväntas leverans</a:t>
            </a:r>
          </a:p>
          <a:p>
            <a:r>
              <a:rPr lang="sv-SE"/>
              <a:t>Hur </a:t>
            </a:r>
          </a:p>
          <a:p>
            <a:r>
              <a:rPr lang="sv-SE"/>
              <a:t>Vem ansvarar för leverans</a:t>
            </a:r>
          </a:p>
          <a:p>
            <a:r>
              <a:rPr lang="sv-SE"/>
              <a:t>Vad ska göras i verksamheten efter leverans och vem ansvarar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0651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A5194270-83B6-A55F-D3FF-A1265475105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underrubrik</a:t>
            </a:r>
            <a:endParaRPr lang="en-US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244F8B15-58B1-2E90-1802-6F4E92C084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4752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12B957DE-64F3-C89A-39F1-D0291AD127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E60FA1F-B6CA-4B46-9597-56F4530F7420}" type="datetime1">
              <a:rPr lang="sv-SE" smtClean="0"/>
              <a:t>2025-09-05</a:t>
            </a:fld>
            <a:endParaRPr lang="sv-SE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D0CD91E-220E-4904-A1F0-F78096E9A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9AE31B5-5254-4A74-6724-44C627CB9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6839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DA706DCF-9171-8087-EC6A-D9FACA0C1E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AD0E7A6-AE29-4828-8EED-037A6B9009EA}" type="datetime1">
              <a:rPr lang="sv-SE" smtClean="0"/>
              <a:t>2025-09-05</a:t>
            </a:fld>
            <a:endParaRPr lang="sv-SE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A71FC9C-1584-8A2F-C4EF-0B37FFE0F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C2C239C-E658-7070-C0BC-E778536E9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05359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l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16386569-DA0D-4783-86EC-67A11FBDDEE2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0" y="0"/>
            <a:ext cx="11862000" cy="6552000"/>
          </a:xfrm>
          <a:custGeom>
            <a:avLst/>
            <a:gdLst/>
            <a:ahLst/>
            <a:cxnLst/>
            <a:rect l="l" t="t" r="r" b="b"/>
            <a:pathLst>
              <a:path w="11862000" h="6552000">
                <a:moveTo>
                  <a:pt x="0" y="0"/>
                </a:moveTo>
                <a:lnTo>
                  <a:pt x="11862000" y="0"/>
                </a:lnTo>
                <a:lnTo>
                  <a:pt x="11862000" y="5414062"/>
                </a:lnTo>
                <a:lnTo>
                  <a:pt x="11780700" y="5418167"/>
                </a:lnTo>
                <a:cubicBezTo>
                  <a:pt x="11269385" y="5470094"/>
                  <a:pt x="10855402" y="5851263"/>
                  <a:pt x="10754096" y="6346330"/>
                </a:cubicBezTo>
                <a:lnTo>
                  <a:pt x="10733363" y="6552000"/>
                </a:lnTo>
                <a:lnTo>
                  <a:pt x="0" y="6552000"/>
                </a:lnTo>
                <a:close/>
              </a:path>
            </a:pathLst>
          </a:custGeom>
        </p:spPr>
        <p:txBody>
          <a:bodyPr wrap="square" anchor="ctr" anchorCtr="1">
            <a:noAutofit/>
          </a:bodyPr>
          <a:lstStyle>
            <a:lvl1pPr marL="0" indent="0" algn="ctr">
              <a:lnSpc>
                <a:spcPct val="200000"/>
              </a:lnSpc>
              <a:buFontTx/>
              <a:buNone/>
              <a:defRPr sz="24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bildikonen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 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F06F227-57FA-49A3-97BD-1B27E993ACBD}" type="datetime1">
              <a:rPr lang="sv-SE" smtClean="0"/>
              <a:t>2025-09-05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2186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C45A6C9D-C2F9-BEA7-4EAE-7948F072B5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D69891F-7F43-4EBC-87CA-86C37D690BD4}" type="datetime1">
              <a:rPr lang="sv-SE" smtClean="0"/>
              <a:t>2025-09-05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9E2DCE60-FD3E-95E2-4A9B-287FAAE2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1E68585F-58CF-FC4B-FD92-86898C956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9637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00068579-9080-EE29-D9A4-3E56BF8550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FE586BAB-9EEF-4B06-B77F-822919DD1E7D}" type="datetime1">
              <a:rPr lang="sv-SE" smtClean="0"/>
              <a:t>2025-09-05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CE7776F5-8B54-2D91-99C9-B11E98F9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723668E9-8B04-52B3-F7CA-27B4B4D49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0512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vi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9AA0B6B-7AF9-4DB1-9AD8-B53FE065E1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/>
          <a:lstStyle/>
          <a:p>
            <a:fld id="{3001A785-8427-4ACF-8D68-053FEA8D152B}" type="datetime1">
              <a:rPr lang="sv-SE" smtClean="0"/>
              <a:t>2025-09-05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73734F-9E81-4EBF-828B-55E450247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4E38FE-8DC6-480D-A933-4F56F2E69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71744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C713A04-296D-4A5E-4FD1-2789A0A7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1FCD157-0A2C-4AAC-962C-4319DA53B03C}" type="datetime1">
              <a:rPr lang="sv-SE" smtClean="0"/>
              <a:t>2025-09-05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8395FDC-DEF1-0B01-E4BC-720A0E39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D5DDAFD-3E9D-0E37-16AE-9E369BFC5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48850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778A0B9-2D69-0ABE-7F68-813023F532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8171146-AEE4-4C35-B459-B938E6802B17}" type="datetime1">
              <a:rPr lang="sv-SE" smtClean="0"/>
              <a:t>2025-09-05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553A5AA-2251-BCEF-BA4A-5055B3BF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F48269D-D5CC-FFEA-8A05-8CB6B03F8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52811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m yta utan logotyp neutra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00ECA7-AE51-F08E-9F74-11BB66F2A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5C43E44-399B-AD66-852B-6FBB2BFD8E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5AEBDB0-46AE-40AB-B6F1-75EEA8B6B06E}" type="datetime1">
              <a:rPr lang="sv-SE" smtClean="0"/>
              <a:t>2025-09-05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0723245D-44EA-5763-8400-5C566DC9C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AD75F367-E644-E422-4C41-32675F04A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31322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109971-4745-4ECE-8A5C-4E00F03AC0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24521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96A0ADB-768E-4380-A0DC-DA924401FB7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" y="124105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19755C-5DBD-4541-AA01-2558E5D305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09600" y="2221492"/>
            <a:ext cx="5157787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84B153F-E910-4E67-86A0-0C4BB497625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82650" y="124105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E39F378-447A-4833-854F-DDA68DE3796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399212" y="2221492"/>
            <a:ext cx="5183188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C8557A-39E5-2439-2E43-5C8D95645E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AA5BADEF-8F84-45D8-AB78-79E0427D4A12}" type="datetime1">
              <a:rPr lang="sv-SE" smtClean="0"/>
              <a:t>2025-09-05</a:t>
            </a:fld>
            <a:endParaRPr lang="sv-SE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876B45AE-5CCD-6B94-7A25-A15B3FF33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15478B75-428F-A1D7-E746-ADC775277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17891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bild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4B17208-3F22-4DF6-B2AB-2683AB098C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underrubrik</a:t>
            </a:r>
            <a:endParaRPr lang="en-US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AFE24852-164B-CFDE-B769-790BC3263B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4D73F0A0-3A2F-4832-BE53-6B8B6864E3E5}" type="datetime1">
              <a:rPr lang="sv-SE" smtClean="0"/>
              <a:t>2025-09-05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CC1B95F-8FF6-795C-71C7-EF6DB9AB2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6D013B1D-5E77-D5A6-6127-FB27ABDC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5268180F-B84D-0F44-B4B5-93A7D7845B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09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accent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accent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0"/>
            <a:ext cx="5880100" cy="6557963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6BE9932-6652-2F68-1034-24E5E465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56C4D66-1807-4776-9F16-AA3C32A246C1}" type="datetime1">
              <a:rPr lang="sv-SE" smtClean="0"/>
              <a:t>2025-09-05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163ED8F1-3338-F67C-7AF6-F651A8C4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EA0CF44F-A949-73AD-6632-4E606E57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7209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grädde 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17758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</a:t>
            </a:r>
            <a:br>
              <a:rPr lang="sv-SE"/>
            </a:b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3E7D6E2E-8A4F-D98F-225B-724A74A076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38A8468-28CB-4E66-9D43-5E9BC9263E51}" type="datetime1">
              <a:rPr lang="sv-SE" smtClean="0"/>
              <a:t>2025-09-05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4339C906-0FFF-0D74-2AA4-386DD03BE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50559915-C442-FFF4-7F3F-17BD49981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1916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25320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BAF8B48-190A-CD33-0203-CB9E94B0B9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2832F019-68C5-4A37-B2E1-1C87E0510245}" type="datetime1">
              <a:rPr lang="sv-SE" smtClean="0"/>
              <a:t>2025-09-05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21C96D5D-12A1-49BC-3215-73D03C7C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292DD92-F84D-6372-5A07-8F06DBCC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99019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blå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br>
              <a:rPr lang="sv-SE"/>
            </a:br>
            <a:br>
              <a:rPr lang="sv-SE"/>
            </a:br>
            <a:endParaRPr lang="sv-SE"/>
          </a:p>
          <a:p>
            <a:endParaRPr lang="sv-SE"/>
          </a:p>
          <a:p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711843"/>
            <a:ext cx="3932237" cy="4523858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78BE36-5D03-B947-50CF-2E825EAABC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9B2D01C-7309-43AD-BB51-C03D02FBFE6F}" type="datetime1">
              <a:rPr lang="sv-SE" smtClean="0"/>
              <a:t>2025-09-05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09C34CAE-7C61-6971-4E6A-D3B61E057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E9808DA3-999C-3634-67E5-C32D4F1EE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55829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1088"/>
          </a:xfrm>
        </p:spPr>
        <p:txBody>
          <a:bodyPr anchor="t" anchorCtr="0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5288"/>
            <a:ext cx="3932237" cy="4570413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EC997379-AA57-FFC0-C67C-2D47D22C2E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4411" y="6530791"/>
            <a:ext cx="995364" cy="273555"/>
          </a:xfrm>
          <a:prstGeom prst="rect">
            <a:avLst/>
          </a:prstGeom>
        </p:spPr>
        <p:txBody>
          <a:bodyPr/>
          <a:lstStyle/>
          <a:p>
            <a:fld id="{3EE0776E-56C1-4163-BBDC-05D27C5158B9}" type="datetime1">
              <a:rPr lang="sv-SE" smtClean="0"/>
              <a:t>2025-09-05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0EE9DDD-8D27-BD71-D6BB-11AB844D7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42441" y="6513520"/>
            <a:ext cx="8794963" cy="300235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03F8E2E3-7B29-03BC-3B15-8990B1284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7768" y="6513520"/>
            <a:ext cx="637660" cy="300235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78729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9313"/>
            <a:ext cx="3932237" cy="4587654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37D1B6-089F-FE4A-553A-91F3A00480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BB410BE-CF1F-4E5F-9DCA-D51FBE5FB1D3}" type="datetime1">
              <a:rPr lang="sv-SE" smtClean="0"/>
              <a:t>2025-09-05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2C55B8E2-0B30-8F03-4864-C893D054A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3F34B608-4D46-FA27-659B-1A66156B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24999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bild_med 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/>
              <a:t>TACK!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32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utbild_med bil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/>
              <a:t>TACK!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2025-09-05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01166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utbild_med 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2"/>
                </a:solidFill>
              </a:defRPr>
            </a:lvl1pPr>
          </a:lstStyle>
          <a:p>
            <a:r>
              <a:rPr lang="sv-SE"/>
              <a:t>TACK!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2025-09-05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3407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utbild_med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1"/>
                </a:solidFill>
              </a:defRPr>
            </a:lvl1pPr>
          </a:lstStyle>
          <a:p>
            <a:r>
              <a:rPr lang="sv-SE"/>
              <a:t>TACK!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2025-09-05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07815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neutra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7504EE9F-131D-EFB7-2A79-B3DD8BF9A1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0952" y="6486545"/>
            <a:ext cx="1060175" cy="354182"/>
          </a:xfrm>
          <a:prstGeom prst="rect">
            <a:avLst/>
          </a:prstGeom>
        </p:spPr>
        <p:txBody>
          <a:bodyPr/>
          <a:lstStyle/>
          <a:p>
            <a:fld id="{38300729-9120-4936-A615-CF043BDAE2EC}" type="datetime1">
              <a:rPr lang="sv-SE" smtClean="0"/>
              <a:t>2025-09-05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53945A83-9CF5-D3E1-4AC0-51BF060AD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1127" y="6469274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7E25ADB-6596-015B-3496-5779FCC53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7600" y="6469274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95E7C8D-E10A-96EA-A696-E14A4D299E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underrubrik</a:t>
            </a:r>
            <a:endParaRPr lang="en-US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8E3E256-BBF3-D765-FDC4-A130C5C5C9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4463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 baseline="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30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369186-E3DF-440E-977F-FB2B3216ED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56F01782-C5A9-40B6-AB6E-8DE9881C3C7C}" type="datetime1">
              <a:rPr lang="sv-SE" smtClean="0"/>
              <a:t>2025-09-05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2A9194-8EFD-4250-AB50-26F4F10DA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D05CBE-4A1F-49DC-8E48-BBEEB3E6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4722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30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0BFD82-33C4-3884-7512-07CF043CC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A4B8-A0BB-4502-821F-7B06CCF7898B}" type="datetime1">
              <a:rPr lang="sv-SE" smtClean="0"/>
              <a:t>2025-09-05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827E4A-6513-E2F8-83CE-0D930C8FBE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2688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58943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30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286F81BD-23A4-14C0-EED6-2E592018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92A9DB68-DDFE-43CD-983D-4BE2E622E370}" type="datetime1">
              <a:rPr lang="sv-SE" smtClean="0"/>
              <a:t>2025-09-05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2194FC6-79A2-A4A8-930C-D8014F0C3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D89DBB4E-248F-B506-05F9-B9F15222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4455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Två delar två färg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5181600" cy="1143000"/>
          </a:xfr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tx2"/>
                </a:solidFill>
              </a:defRPr>
            </a:lvl2pPr>
            <a:lvl3pPr marL="86400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	      </a:t>
            </a:r>
          </a:p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/>
              <a:t>       </a:t>
            </a:r>
            <a:br>
              <a:rPr lang="sv-SE"/>
            </a:br>
            <a:r>
              <a:rPr lang="sv-SE"/>
              <a:t>         Välj ikon och infoga </a:t>
            </a:r>
            <a:endParaRPr lang="en-US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4E0B0FE2-E5A1-BE14-1AD7-F11C3D70D2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0FE638B-B983-49DA-8849-8ECEE52DAC0E}" type="datetime1">
              <a:rPr lang="sv-SE" smtClean="0"/>
              <a:t>2025-09-05</a:t>
            </a:fld>
            <a:endParaRPr lang="sv-SE"/>
          </a:p>
        </p:txBody>
      </p:sp>
      <p:sp>
        <p:nvSpPr>
          <p:cNvPr id="10" name="Platshållare för sidfot 4">
            <a:extLst>
              <a:ext uri="{FF2B5EF4-FFF2-40B4-BE49-F238E27FC236}">
                <a16:creationId xmlns:a16="http://schemas.microsoft.com/office/drawing/2014/main" id="{F8DA2FBF-EA5B-22FE-04EC-31E4FD70F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1" name="Platshållare för bildnummer 5">
            <a:extLst>
              <a:ext uri="{FF2B5EF4-FFF2-40B4-BE49-F238E27FC236}">
                <a16:creationId xmlns:a16="http://schemas.microsoft.com/office/drawing/2014/main" id="{303A1DB8-A381-F782-B96A-BEBB198BF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23108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vå delar två fär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99" y="360000"/>
            <a:ext cx="5181599" cy="1143000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bg2"/>
                </a:solidFill>
              </a:defRPr>
            </a:lvl2pPr>
            <a:lvl3pPr marL="914400" indent="0">
              <a:lnSpc>
                <a:spcPct val="110000"/>
              </a:lnSpc>
              <a:buNone/>
              <a:defRPr sz="20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 </a:t>
            </a:r>
          </a:p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/>
              <a:t>    </a:t>
            </a:r>
            <a:br>
              <a:rPr lang="sv-SE"/>
            </a:br>
            <a:r>
              <a:rPr lang="sv-SE"/>
              <a:t>        Välj ikon och infoga </a:t>
            </a:r>
            <a:endParaRPr lang="en-US"/>
          </a:p>
          <a:p>
            <a:pPr lvl="2"/>
            <a:endParaRPr lang="en-US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88D03FBB-21E9-F008-E283-AC075F25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E2A05A5-1053-4521-A641-398E3840E3CC}" type="datetime1">
              <a:rPr lang="sv-SE" smtClean="0"/>
              <a:t>2025-09-05</a:t>
            </a:fld>
            <a:endParaRPr lang="sv-SE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F51FF841-B022-4350-1DDE-49C4EA075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04A3BADF-81F6-BE5B-EF7B-1C79884EB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5975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8D02EC5-E67C-4775-9C2D-C8590858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CAE321A-11E3-462D-8B66-93319761E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datum 4">
            <a:extLst>
              <a:ext uri="{FF2B5EF4-FFF2-40B4-BE49-F238E27FC236}">
                <a16:creationId xmlns:a16="http://schemas.microsoft.com/office/drawing/2014/main" id="{977FB61D-B955-2B9F-074D-81DF541683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1085021" cy="365125"/>
          </a:xfrm>
          <a:prstGeom prst="rect">
            <a:avLst/>
          </a:prstGeom>
        </p:spPr>
        <p:txBody>
          <a:bodyPr/>
          <a:lstStyle/>
          <a:p>
            <a:fld id="{3556A118-873A-4B52-9003-0908E6B2540D}" type="datetime1">
              <a:rPr lang="sv-SE" smtClean="0"/>
              <a:t>2025-09-05</a:t>
            </a:fld>
            <a:endParaRPr lang="sv-SE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8FC0B61D-7C97-F933-FE5D-D75EED9056F8}"/>
              </a:ext>
            </a:extLst>
          </p:cNvPr>
          <p:cNvSpPr txBox="1">
            <a:spLocks/>
          </p:cNvSpPr>
          <p:nvPr userDrawn="1"/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317976-8A7C-4CAB-BF0F-0DC203C803A3}" type="datetime1">
              <a:rPr lang="sv-SE" smtClean="0"/>
              <a:pPr/>
              <a:t>2025-09-05</a:t>
            </a:fld>
            <a:endParaRPr lang="sv-SE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225F7BBE-36A5-C806-7DFF-266F0BB893C6}"/>
              </a:ext>
            </a:extLst>
          </p:cNvPr>
          <p:cNvSpPr txBox="1">
            <a:spLocks/>
          </p:cNvSpPr>
          <p:nvPr userDrawn="1"/>
        </p:nvSpPr>
        <p:spPr>
          <a:xfrm>
            <a:off x="11226248" y="6513520"/>
            <a:ext cx="679180" cy="3887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730AA7-F777-4CAC-8CCC-AEA20B9348D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66876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D2AB036-DCCD-4091-86D3-9356430B4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73515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Klicka här för </a:t>
            </a:r>
            <a:r>
              <a:rPr lang="en-US" err="1"/>
              <a:t>att</a:t>
            </a:r>
            <a:r>
              <a:rPr lang="en-US"/>
              <a:t> </a:t>
            </a:r>
            <a:r>
              <a:rPr lang="en-US" err="1"/>
              <a:t>ändra</a:t>
            </a:r>
            <a:r>
              <a:rPr lang="en-US"/>
              <a:t> </a:t>
            </a:r>
            <a:r>
              <a:rPr lang="en-US" err="1"/>
              <a:t>rubrikformat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1996A95-48E2-4F6F-83D8-7449B280F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201479"/>
            <a:ext cx="10972800" cy="49246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Klicka här för att ändra format på bakgrundstexten</a:t>
            </a:r>
          </a:p>
          <a:p>
            <a:pPr lvl="1"/>
            <a:r>
              <a:rPr lang="en-US"/>
              <a:t>Nivå två</a:t>
            </a:r>
          </a:p>
          <a:p>
            <a:pPr lvl="2"/>
            <a:r>
              <a:rPr lang="en-US" err="1"/>
              <a:t>Nivå</a:t>
            </a:r>
            <a:r>
              <a:rPr lang="en-US"/>
              <a:t> </a:t>
            </a:r>
            <a:r>
              <a:rPr lang="en-US" err="1"/>
              <a:t>tre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9493F9-282B-4097-A7AF-FB6F8D3465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CA4B8-A0BB-4502-821F-7B06CCF7898B}" type="datetime1">
              <a:rPr lang="sv-SE" smtClean="0"/>
              <a:t>2025-09-05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3D0A82-13FD-4CDE-95C7-C0163891E9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6248" y="6525320"/>
            <a:ext cx="679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5">
            <a:extLst>
              <a:ext uri="{FF2B5EF4-FFF2-40B4-BE49-F238E27FC236}">
                <a16:creationId xmlns:a16="http://schemas.microsoft.com/office/drawing/2014/main" id="{F7A0A58A-FC56-47DC-BCC8-CE51EE2570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5457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8D341EC8-D59E-2394-5413-AB70A2CA75C4}"/>
              </a:ext>
            </a:extLst>
          </p:cNvPr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51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5" r:id="rId2"/>
    <p:sldLayoutId id="2147483693" r:id="rId3"/>
    <p:sldLayoutId id="2147483685" r:id="rId4"/>
    <p:sldLayoutId id="2147483676" r:id="rId5"/>
    <p:sldLayoutId id="2147483686" r:id="rId6"/>
    <p:sldLayoutId id="2147483671" r:id="rId7"/>
    <p:sldLayoutId id="2147483679" r:id="rId8"/>
    <p:sldLayoutId id="2147483688" r:id="rId9"/>
    <p:sldLayoutId id="2147483664" r:id="rId10"/>
    <p:sldLayoutId id="2147483689" r:id="rId11"/>
    <p:sldLayoutId id="2147483666" r:id="rId12"/>
    <p:sldLayoutId id="2147483663" r:id="rId13"/>
    <p:sldLayoutId id="2147483682" r:id="rId14"/>
    <p:sldLayoutId id="2147483687" r:id="rId15"/>
    <p:sldLayoutId id="2147483692" r:id="rId16"/>
    <p:sldLayoutId id="2147483690" r:id="rId17"/>
    <p:sldLayoutId id="2147483691" r:id="rId18"/>
    <p:sldLayoutId id="2147483665" r:id="rId19"/>
    <p:sldLayoutId id="2147483681" r:id="rId20"/>
    <p:sldLayoutId id="2147483680" r:id="rId21"/>
    <p:sldLayoutId id="2147483667" r:id="rId22"/>
    <p:sldLayoutId id="2147483670" r:id="rId23"/>
    <p:sldLayoutId id="2147483683" r:id="rId24"/>
    <p:sldLayoutId id="2147483684" r:id="rId25"/>
    <p:sldLayoutId id="2147483694" r:id="rId26"/>
    <p:sldLayoutId id="2147483695" r:id="rId27"/>
    <p:sldLayoutId id="2147483696" r:id="rId28"/>
    <p:sldLayoutId id="2147483697" r:id="rId29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vardgivare.skane.se/supportsidor/information-och-forberedelser-vid-inforandet-av-sdv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view.officeapps.live.com/op/view.aspx?src=https%3A%2F%2Fvardgivare.skane.se%2Fsiteassets%2F4.-uppdrag-och-avtal%2Farkiv%2Fbevara---fillistning%2Fhandlingstyper---definitioner-och-gallringsfrister.xlsx&amp;wdOrigin=BROWSELIN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vardgivare.skane.se/supportsidor/information-och-forberedelser-vid-inforandet-av-sdv/samexisten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vardgivare.skane.se/kompetens-utveckling/projekt-och-utvecklingsarbete/sdv/sa-utvecklar-vi-skanes-digitala-vardsystem/migrering-av-data/?highlight=maskinell+migrerin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C8A39E-DC93-A3D0-82AF-1FE4054252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4000"/>
              <a:t>Samexistens vid införandet av </a:t>
            </a:r>
            <a:br>
              <a:rPr lang="sv-SE" sz="4000"/>
            </a:br>
            <a:r>
              <a:rPr lang="sv-SE" sz="4000"/>
              <a:t>Skånes digitala vårdsystem (SDV) </a:t>
            </a:r>
          </a:p>
        </p:txBody>
      </p:sp>
      <p:sp>
        <p:nvSpPr>
          <p:cNvPr id="6" name="Underrubrik 5">
            <a:extLst>
              <a:ext uri="{FF2B5EF4-FFF2-40B4-BE49-F238E27FC236}">
                <a16:creationId xmlns:a16="http://schemas.microsoft.com/office/drawing/2014/main" id="{2DCD7FC6-4FBC-1464-2393-C4285FDD4A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/>
              <a:t>Övergripande beskrivning</a:t>
            </a:r>
          </a:p>
        </p:txBody>
      </p:sp>
      <p:pic>
        <p:nvPicPr>
          <p:cNvPr id="4" name="Bildobjekt 3" descr="Region Skånes logotyp - avsändarinformation ">
            <a:extLst>
              <a:ext uri="{FF2B5EF4-FFF2-40B4-BE49-F238E27FC236}">
                <a16:creationId xmlns:a16="http://schemas.microsoft.com/office/drawing/2014/main" id="{89EA138E-8602-7547-D632-B08E807144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FB42C3B9-E7E7-59BD-51F6-51E92461BA99}"/>
              </a:ext>
            </a:extLst>
          </p:cNvPr>
          <p:cNvSpPr txBox="1">
            <a:spLocks/>
          </p:cNvSpPr>
          <p:nvPr/>
        </p:nvSpPr>
        <p:spPr>
          <a:xfrm>
            <a:off x="1850571" y="3429000"/>
            <a:ext cx="8490857" cy="147002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4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sv-SE" sz="18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60A30E-F0A3-4F2B-4725-74A1ADDF3DA0}"/>
              </a:ext>
            </a:extLst>
          </p:cNvPr>
          <p:cNvSpPr txBox="1"/>
          <p:nvPr/>
        </p:nvSpPr>
        <p:spPr>
          <a:xfrm>
            <a:off x="2209139" y="4465998"/>
            <a:ext cx="7829105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err="1"/>
              <a:t>Uppdaterad</a:t>
            </a:r>
            <a:r>
              <a:rPr lang="en-US" dirty="0"/>
              <a:t> 2025-09-01</a:t>
            </a:r>
          </a:p>
        </p:txBody>
      </p:sp>
    </p:spTree>
    <p:extLst>
      <p:ext uri="{BB962C8B-B14F-4D97-AF65-F5344CB8AC3E}">
        <p14:creationId xmlns:p14="http://schemas.microsoft.com/office/powerpoint/2010/main" val="1804465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28D72A-161F-F97B-A34D-9C2A67141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735153"/>
          </a:xfrm>
        </p:spPr>
        <p:txBody>
          <a:bodyPr/>
          <a:lstStyle/>
          <a:p>
            <a:r>
              <a:rPr lang="sv-SE" sz="2800"/>
              <a:t>Manuell överföring av journalinformation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F1656A5-D65B-85D2-96C3-464EC0BB6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99" y="1649350"/>
            <a:ext cx="4965813" cy="122579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Uppmärksamhetsinformation (UMI)​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Läkemedel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Övrig klinisk information av vikt för vårdhändelsen 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B2F0BC4-64D9-3A15-33E7-08087A5BCF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713809"/>
            <a:ext cx="5181600" cy="482917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Föra över klinisk information från nuvarande system i samband med patientens kontakt med vården i anslutning till driftstart och fortsatt under samexistensperioden.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</a:pPr>
            <a:r>
              <a:rPr lang="sv-SE" sz="1300" dirty="0"/>
              <a:t>Viktigt att verksamheten planerar sin verksamhet för att utföra den manuella överföringen som behövs. </a:t>
            </a:r>
            <a:endParaRPr lang="en-US" sz="13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</a:pPr>
            <a:r>
              <a:rPr lang="sv-SE" sz="1300" dirty="0"/>
              <a:t>Säkerställa kunskap hos de medarbetare som ska arbeta med att manuellt överföra journalinformation </a:t>
            </a:r>
            <a:endParaRPr lang="sv-SE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None/>
            </a:pPr>
            <a:r>
              <a:rPr lang="sv-SE" sz="1300" dirty="0"/>
              <a:t>Personal som ska jobba med överföra journalinformation behöver</a:t>
            </a:r>
            <a:endParaRPr lang="sv-SE" dirty="0"/>
          </a:p>
          <a:p>
            <a:pPr lvl="1">
              <a:spcBef>
                <a:spcPts val="0"/>
              </a:spcBef>
            </a:pPr>
            <a:r>
              <a:rPr lang="sv-SE" sz="1300" dirty="0"/>
              <a:t>vara utbildade </a:t>
            </a:r>
          </a:p>
          <a:p>
            <a:pPr lvl="1">
              <a:spcBef>
                <a:spcPts val="0"/>
              </a:spcBef>
            </a:pPr>
            <a:r>
              <a:rPr lang="sv-SE" sz="1300" dirty="0"/>
              <a:t>ha rätt behörigheter i rätt tid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ha rätt personliga inställningar inom sin roll. </a:t>
            </a:r>
            <a:endParaRPr lang="en-US" sz="13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</a:pPr>
            <a:endParaRPr lang="sv-SE" sz="1300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7093EAC3-64D2-729D-4C14-ACCD09122C67}"/>
              </a:ext>
            </a:extLst>
          </p:cNvPr>
          <p:cNvSpPr txBox="1"/>
          <p:nvPr/>
        </p:nvSpPr>
        <p:spPr>
          <a:xfrm>
            <a:off x="609600" y="1328440"/>
            <a:ext cx="2781300" cy="30777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Vad ska överföras manuellt?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29F2FC99-361A-C042-F23E-282F79E5187E}"/>
              </a:ext>
            </a:extLst>
          </p:cNvPr>
          <p:cNvSpPr txBox="1"/>
          <p:nvPr/>
        </p:nvSpPr>
        <p:spPr>
          <a:xfrm>
            <a:off x="6172200" y="1328440"/>
            <a:ext cx="2711918" cy="30777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Vad ska verksamheten göra?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8F2830FA-7398-1E45-E2DE-6782167A6E67}"/>
              </a:ext>
            </a:extLst>
          </p:cNvPr>
          <p:cNvSpPr txBox="1">
            <a:spLocks/>
          </p:cNvSpPr>
          <p:nvPr/>
        </p:nvSpPr>
        <p:spPr>
          <a:xfrm>
            <a:off x="609599" y="3465190"/>
            <a:ext cx="4911530" cy="273748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Version 1.0 av instruktioner för manuell överföring  av klinisk journalinformation förväntas levereras </a:t>
            </a:r>
            <a:r>
              <a:rPr lang="sv-SE" sz="1300" b="1" dirty="0"/>
              <a:t>Q2 kvartalet 2026 </a:t>
            </a:r>
            <a:r>
              <a:rPr lang="sv-SE" sz="1300" dirty="0"/>
              <a:t>till de förvaltningar som omfattas av första driftstarten.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Instruktionerna  består av checklistor och anvisningar samt ett Implementeringsstöd. Checklistorna berättar vad som ska överföras och när det rekommenderas att det görs i förhållande till driftstart av SDV. Anvisningarna berättar hur överföringen ska gå till och vem som har möjlighet att göra överföringen.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E69B1E4D-796E-6E05-3288-37013D62D632}"/>
              </a:ext>
            </a:extLst>
          </p:cNvPr>
          <p:cNvSpPr txBox="1"/>
          <p:nvPr/>
        </p:nvSpPr>
        <p:spPr>
          <a:xfrm>
            <a:off x="609599" y="3085034"/>
            <a:ext cx="3038375" cy="30777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Tidpunkt för leverans av underlag</a:t>
            </a:r>
          </a:p>
        </p:txBody>
      </p:sp>
    </p:spTree>
    <p:extLst>
      <p:ext uri="{BB962C8B-B14F-4D97-AF65-F5344CB8AC3E}">
        <p14:creationId xmlns:p14="http://schemas.microsoft.com/office/powerpoint/2010/main" val="1346223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28D72A-161F-F97B-A34D-9C2A67141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735153"/>
          </a:xfrm>
        </p:spPr>
        <p:txBody>
          <a:bodyPr/>
          <a:lstStyle/>
          <a:p>
            <a:r>
              <a:rPr lang="sv-SE" sz="2800"/>
              <a:t>Behörighetsstyrning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F1656A5-D65B-85D2-96C3-464EC0BB6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99" y="1657811"/>
            <a:ext cx="5059681" cy="122579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/>
              <a:t>Projektet </a:t>
            </a:r>
            <a:r>
              <a:rPr lang="sv-SE" sz="1300" i="1"/>
              <a:t>Säkring av IAM/behörighetsflödet för SDV</a:t>
            </a:r>
            <a:r>
              <a:rPr lang="sv-SE" sz="1300"/>
              <a:t>, som drivs inom Digitalisering IT och MT</a:t>
            </a:r>
            <a:r>
              <a:rPr lang="sv-SE" sz="1300">
                <a:solidFill>
                  <a:schemeClr val="bg1"/>
                </a:solidFill>
              </a:rPr>
              <a:t> </a:t>
            </a:r>
            <a:r>
              <a:rPr lang="sv-SE" sz="1300"/>
              <a:t>utbildar och vägleder administratörer utsedda av verksamhetschefer.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B2F0BC4-64D9-3A15-33E7-08087A5BCF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57811"/>
            <a:ext cx="5181600" cy="228993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Administratör som utsetts av verksamheten ska delta i utbildning och nätverksmöten och förbereda behörigheter inför Go Live.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Säkerställa korrekt information i Skånekatalogen.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Informera verksamheten om behörighetstilldelning  inför och under samexistensperioden.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Verksamhetschefer skall utse nya behörighetsadministratörer om det behövs.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sv-SE" sz="1300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7093EAC3-64D2-729D-4C14-ACCD09122C67}"/>
              </a:ext>
            </a:extLst>
          </p:cNvPr>
          <p:cNvSpPr txBox="1"/>
          <p:nvPr/>
        </p:nvSpPr>
        <p:spPr>
          <a:xfrm>
            <a:off x="609599" y="1336901"/>
            <a:ext cx="3211629" cy="30777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Vad innebär behörighetsstyrning?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29F2FC99-361A-C042-F23E-282F79E5187E}"/>
              </a:ext>
            </a:extLst>
          </p:cNvPr>
          <p:cNvSpPr txBox="1"/>
          <p:nvPr/>
        </p:nvSpPr>
        <p:spPr>
          <a:xfrm>
            <a:off x="6172200" y="1336901"/>
            <a:ext cx="2711918" cy="30777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Vad ska verksamheten göra?</a:t>
            </a:r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7404BCCA-FEBD-40CA-4E7B-1588B51CBE44}"/>
              </a:ext>
            </a:extLst>
          </p:cNvPr>
          <p:cNvSpPr txBox="1">
            <a:spLocks/>
          </p:cNvSpPr>
          <p:nvPr/>
        </p:nvSpPr>
        <p:spPr>
          <a:xfrm>
            <a:off x="609598" y="3592513"/>
            <a:ext cx="5410203" cy="6646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defRPr/>
            </a:pPr>
            <a:r>
              <a:rPr lang="sv-SE" sz="1300" dirty="0">
                <a:solidFill>
                  <a:prstClr val="black"/>
                </a:solidFill>
              </a:rPr>
              <a:t>Aktiviteter plockas upp igen med utsedda administratörer inom respektive verksamhet och nya administratörer kommer att </a:t>
            </a:r>
            <a:r>
              <a:rPr lang="sv-SE" sz="1300" b="1" dirty="0">
                <a:solidFill>
                  <a:prstClr val="black"/>
                </a:solidFill>
              </a:rPr>
              <a:t>engageras ca 6 mån före Go Live</a:t>
            </a:r>
            <a:r>
              <a:rPr lang="sv-SE" sz="1300" dirty="0">
                <a:solidFill>
                  <a:prstClr val="black"/>
                </a:solidFill>
              </a:rPr>
              <a:t>. 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E082C08-F774-3DC9-C446-C7F8AFE0525B}"/>
              </a:ext>
            </a:extLst>
          </p:cNvPr>
          <p:cNvSpPr txBox="1"/>
          <p:nvPr/>
        </p:nvSpPr>
        <p:spPr>
          <a:xfrm>
            <a:off x="609599" y="3275111"/>
            <a:ext cx="3038375" cy="30777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Tidpunkt för leverans av underlag</a:t>
            </a:r>
          </a:p>
        </p:txBody>
      </p:sp>
    </p:spTree>
    <p:extLst>
      <p:ext uri="{BB962C8B-B14F-4D97-AF65-F5344CB8AC3E}">
        <p14:creationId xmlns:p14="http://schemas.microsoft.com/office/powerpoint/2010/main" val="3691945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28D72A-161F-F97B-A34D-9C2A67141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735153"/>
          </a:xfrm>
        </p:spPr>
        <p:txBody>
          <a:bodyPr/>
          <a:lstStyle/>
          <a:p>
            <a:r>
              <a:rPr lang="sv-SE" sz="2800"/>
              <a:t>Tidboksschema och bokning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F1656A5-D65B-85D2-96C3-464EC0BB6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99" y="1691677"/>
            <a:ext cx="5059681" cy="2050594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/>
              <a:t>Koncernkontorets regionala tidbokshandläggare tar fram mallar för tidboksschema i SDV.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/>
              <a:t>Regionala vårdkontaktsorsaker (VKO) definieras tillsammans med vårdverksamheterna.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/>
              <a:t>Instruktion för hur man skapar lokala tidboksschema i Millennium.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/>
              <a:t>Instruktion för hur bokningar överförs manuellt från befintliga tidbokssystem till </a:t>
            </a:r>
            <a:r>
              <a:rPr lang="sv-SE" sz="1300" err="1"/>
              <a:t>RevenueCycle</a:t>
            </a:r>
            <a:r>
              <a:rPr lang="sv-SE" sz="1300"/>
              <a:t> i SDV.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B2F0BC4-64D9-3A15-33E7-08087A5BCF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866163"/>
            <a:ext cx="5224913" cy="128114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Säkerställa kompetens i verksamheten för att skapa lokalt tidboksschema och bokning av patient i SDV genom utbildning/träning i systemet.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Skapa lokalt tidboksschema i SDV inför driftstart enligt instruktion.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sv-SE" sz="1300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7093EAC3-64D2-729D-4C14-ACCD09122C67}"/>
              </a:ext>
            </a:extLst>
          </p:cNvPr>
          <p:cNvSpPr txBox="1"/>
          <p:nvPr/>
        </p:nvSpPr>
        <p:spPr>
          <a:xfrm>
            <a:off x="609599" y="1370767"/>
            <a:ext cx="4010527" cy="30777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Vad innebär arbetet med </a:t>
            </a:r>
            <a:r>
              <a:rPr lang="sv-SE" sz="1400">
                <a:solidFill>
                  <a:srgbClr val="FDF9E4"/>
                </a:solidFill>
                <a:latin typeface="Public Sans"/>
              </a:rPr>
              <a:t>tidboksschema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?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29F2FC99-361A-C042-F23E-282F79E5187E}"/>
              </a:ext>
            </a:extLst>
          </p:cNvPr>
          <p:cNvSpPr txBox="1"/>
          <p:nvPr/>
        </p:nvSpPr>
        <p:spPr>
          <a:xfrm>
            <a:off x="6096000" y="1370767"/>
            <a:ext cx="2711918" cy="30777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Vad ska verksamheten göra?</a:t>
            </a:r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7404BCCA-FEBD-40CA-4E7B-1588B51CBE44}"/>
              </a:ext>
            </a:extLst>
          </p:cNvPr>
          <p:cNvSpPr txBox="1">
            <a:spLocks/>
          </p:cNvSpPr>
          <p:nvPr/>
        </p:nvSpPr>
        <p:spPr>
          <a:xfrm>
            <a:off x="609598" y="4731959"/>
            <a:ext cx="5410203" cy="6646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Instruktion finns på utrullningssidorna för SDV.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</a:pPr>
            <a:r>
              <a:rPr lang="sv-SE" sz="1300" dirty="0">
                <a:latin typeface="Public Sans"/>
                <a:cs typeface="Segoe UI"/>
              </a:rPr>
              <a:t>Enheter och resursscheman ska vara </a:t>
            </a:r>
            <a:r>
              <a:rPr lang="sv-SE" sz="1300" b="1" dirty="0">
                <a:latin typeface="Public Sans"/>
                <a:cs typeface="Segoe UI"/>
              </a:rPr>
              <a:t>klara 12 veckor före driftstart.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E082C08-F774-3DC9-C446-C7F8AFE0525B}"/>
              </a:ext>
            </a:extLst>
          </p:cNvPr>
          <p:cNvSpPr txBox="1"/>
          <p:nvPr/>
        </p:nvSpPr>
        <p:spPr>
          <a:xfrm>
            <a:off x="609599" y="4414557"/>
            <a:ext cx="3038375" cy="30777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Tidpunkt för leverans av 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underlag</a:t>
            </a:r>
          </a:p>
        </p:txBody>
      </p:sp>
    </p:spTree>
    <p:extLst>
      <p:ext uri="{BB962C8B-B14F-4D97-AF65-F5344CB8AC3E}">
        <p14:creationId xmlns:p14="http://schemas.microsoft.com/office/powerpoint/2010/main" val="3922459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28D72A-161F-F97B-A34D-9C2A67141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735153"/>
          </a:xfrm>
        </p:spPr>
        <p:txBody>
          <a:bodyPr/>
          <a:lstStyle/>
          <a:p>
            <a:r>
              <a:rPr lang="sv-SE" sz="2800"/>
              <a:t>Vårdadministrativ information </a:t>
            </a:r>
            <a:br>
              <a:rPr lang="sv-SE" sz="1800"/>
            </a:br>
            <a:r>
              <a:rPr lang="sv-SE" sz="1800"/>
              <a:t>– förberedelser och manuell överföring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F1656A5-D65B-85D2-96C3-464EC0BB6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99" y="1683205"/>
            <a:ext cx="5090161" cy="2463851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/>
              <a:t>Kvalitetssäkring inför maskinell migrering från </a:t>
            </a:r>
            <a:r>
              <a:rPr lang="sv-SE" sz="1300" err="1"/>
              <a:t>PASiS</a:t>
            </a:r>
            <a:r>
              <a:rPr lang="sv-SE" sz="1300">
                <a:solidFill>
                  <a:srgbClr val="FF0000"/>
                </a:solidFill>
              </a:rPr>
              <a:t>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/>
              <a:t>Förberedelser i PMO inför maskinell migrering.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/>
              <a:t>Förberedelser i SDV inför driftstart: hantera migrerade poster, manuell överföring av poster med reservnummer, dubbletter och bokningar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/>
              <a:t>Hantering av inskriven patient och patient på akutmottagning vid driftstart.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sv-SE" sz="1300">
              <a:solidFill>
                <a:srgbClr val="FF0000"/>
              </a:solidFill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B2F0BC4-64D9-3A15-33E7-08087A5BCF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83205"/>
            <a:ext cx="5181600" cy="482917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/>
              <a:t>Följa instruktionerna vid förberedelsearbete, före, vid och efter driftstart.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/>
              <a:t>Boka in patienter och skicka kallelser i  SDV inför driftstart.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/>
              <a:t>Boka in de maskinellt migrerade posterna och de manuella bokningar som behöver överföras. 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</a:pPr>
            <a:r>
              <a:rPr lang="sv-SE" sz="1300"/>
              <a:t>Säkerställa kompetens om vårdkontaktorsaker i verksamheten.</a:t>
            </a:r>
            <a:endParaRPr lang="sv-SE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sv-SE" sz="130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7093EAC3-64D2-729D-4C14-ACCD09122C67}"/>
              </a:ext>
            </a:extLst>
          </p:cNvPr>
          <p:cNvSpPr txBox="1"/>
          <p:nvPr/>
        </p:nvSpPr>
        <p:spPr>
          <a:xfrm>
            <a:off x="609599" y="1362296"/>
            <a:ext cx="4010527" cy="30777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Vad ska förberedas inom vårdadministration?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29F2FC99-361A-C042-F23E-282F79E5187E}"/>
              </a:ext>
            </a:extLst>
          </p:cNvPr>
          <p:cNvSpPr txBox="1"/>
          <p:nvPr/>
        </p:nvSpPr>
        <p:spPr>
          <a:xfrm>
            <a:off x="6172200" y="1362296"/>
            <a:ext cx="2711918" cy="30777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Vad ska verksamheten göra?</a:t>
            </a:r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7404BCCA-FEBD-40CA-4E7B-1588B51CBE44}"/>
              </a:ext>
            </a:extLst>
          </p:cNvPr>
          <p:cNvSpPr txBox="1">
            <a:spLocks/>
          </p:cNvSpPr>
          <p:nvPr/>
        </p:nvSpPr>
        <p:spPr>
          <a:xfrm>
            <a:off x="609599" y="4323701"/>
            <a:ext cx="5181600" cy="6646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Levererat i preliminära versioner. Ändringshantering pågår.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E082C08-F774-3DC9-C446-C7F8AFE0525B}"/>
              </a:ext>
            </a:extLst>
          </p:cNvPr>
          <p:cNvSpPr txBox="1"/>
          <p:nvPr/>
        </p:nvSpPr>
        <p:spPr>
          <a:xfrm>
            <a:off x="609599" y="4006299"/>
            <a:ext cx="3038375" cy="30777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Tidpunkt för leverans av underlag</a:t>
            </a:r>
          </a:p>
        </p:txBody>
      </p:sp>
    </p:spTree>
    <p:extLst>
      <p:ext uri="{BB962C8B-B14F-4D97-AF65-F5344CB8AC3E}">
        <p14:creationId xmlns:p14="http://schemas.microsoft.com/office/powerpoint/2010/main" val="2089917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28D72A-161F-F97B-A34D-9C2A67141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735153"/>
          </a:xfrm>
        </p:spPr>
        <p:txBody>
          <a:bodyPr/>
          <a:lstStyle/>
          <a:p>
            <a:r>
              <a:rPr lang="sv-SE" sz="2800" dirty="0"/>
              <a:t>Regionala rutinbeskrivningar för samexistensperioden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F1656A5-D65B-85D2-96C3-464EC0BB6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99" y="1668826"/>
            <a:ext cx="5059681" cy="2050594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De regionala rutinbeskrivningarna för samexistensperioden ska tydliggöra ansvarsfördelning och säkra informationsöverföring för att bibehålla patientsäkerheten när patientinformation överförs mellan olika vårdenheter. 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</a:pPr>
            <a:r>
              <a:rPr lang="sv-SE" sz="1300" dirty="0"/>
              <a:t>Utgår från redan befintliga regionala rutiner.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B2F0BC4-64D9-3A15-33E7-08087A5BCF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68825"/>
            <a:ext cx="5181600" cy="482917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Ta del av instruktionerna.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Återkoppla om något saknas och behöver kompletteras.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Kommunicera och implementera instruktionerna inom respektive verksamhet.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sv-SE" sz="1300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7093EAC3-64D2-729D-4C14-ACCD09122C67}"/>
              </a:ext>
            </a:extLst>
          </p:cNvPr>
          <p:cNvSpPr txBox="1"/>
          <p:nvPr/>
        </p:nvSpPr>
        <p:spPr>
          <a:xfrm>
            <a:off x="609599" y="1347916"/>
            <a:ext cx="3622041" cy="30777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Vad innebär arbetet med samexistens?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29F2FC99-361A-C042-F23E-282F79E5187E}"/>
              </a:ext>
            </a:extLst>
          </p:cNvPr>
          <p:cNvSpPr txBox="1"/>
          <p:nvPr/>
        </p:nvSpPr>
        <p:spPr>
          <a:xfrm>
            <a:off x="6172200" y="1347916"/>
            <a:ext cx="2711918" cy="30777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Vad ska verksamheten göra?</a:t>
            </a:r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7404BCCA-FEBD-40CA-4E7B-1588B51CBE44}"/>
              </a:ext>
            </a:extLst>
          </p:cNvPr>
          <p:cNvSpPr txBox="1">
            <a:spLocks/>
          </p:cNvSpPr>
          <p:nvPr/>
        </p:nvSpPr>
        <p:spPr>
          <a:xfrm>
            <a:off x="609599" y="3924400"/>
            <a:ext cx="5181600" cy="11083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Slutleverans från SDV-programmet när risk 488 är </a:t>
            </a:r>
            <a:r>
              <a:rPr lang="sv-SE" sz="1300" dirty="0" err="1"/>
              <a:t>mitigerad</a:t>
            </a:r>
            <a:r>
              <a:rPr lang="sv-SE" sz="1300" dirty="0"/>
              <a:t>.</a:t>
            </a:r>
            <a:r>
              <a:rPr lang="sv-SE" sz="1400" dirty="0"/>
              <a:t> (kopplad till r</a:t>
            </a:r>
            <a:r>
              <a:rPr lang="sv-SE" sz="1300" dirty="0"/>
              <a:t>utinbeskrivning BFM </a:t>
            </a:r>
            <a:r>
              <a:rPr lang="sv-SE" sz="1300" i="1" dirty="0"/>
              <a:t>Svarshantering bild- och funktionsmedicin, </a:t>
            </a:r>
            <a:r>
              <a:rPr lang="sv-SE" sz="1300" dirty="0"/>
              <a:t>grund i risk 488 och 1438)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Ändringshantering av publicerade dokument hanteras av SDV-programmet/Utrullningsprocess för CCB. Önskemål om ändringar/ tillägg hanteras där.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E082C08-F774-3DC9-C446-C7F8AFE0525B}"/>
              </a:ext>
            </a:extLst>
          </p:cNvPr>
          <p:cNvSpPr txBox="1"/>
          <p:nvPr/>
        </p:nvSpPr>
        <p:spPr>
          <a:xfrm>
            <a:off x="609599" y="3578664"/>
            <a:ext cx="3038375" cy="30777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Tidpunkt för leverans av underlag</a:t>
            </a:r>
          </a:p>
        </p:txBody>
      </p:sp>
    </p:spTree>
    <p:extLst>
      <p:ext uri="{BB962C8B-B14F-4D97-AF65-F5344CB8AC3E}">
        <p14:creationId xmlns:p14="http://schemas.microsoft.com/office/powerpoint/2010/main" val="3191660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2EE2F2-96F8-A634-6B67-8BFCC9AE53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5906AA-C03F-EE53-5FCD-604F4511A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735153"/>
          </a:xfrm>
        </p:spPr>
        <p:txBody>
          <a:bodyPr/>
          <a:lstStyle/>
          <a:p>
            <a:r>
              <a:rPr lang="sv-SE" sz="2800"/>
              <a:t>Beskriva vården under samexistens </a:t>
            </a:r>
            <a:br>
              <a:rPr lang="sv-SE" sz="2800"/>
            </a:br>
            <a:r>
              <a:rPr lang="sv-SE" sz="1400" b="0"/>
              <a:t>- Nationell rapportering och intern uppföljning</a:t>
            </a:r>
          </a:p>
          <a:p>
            <a:endParaRPr lang="sv-SE" sz="280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555EF75-03FC-DE3F-7290-A155D7C1AB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99" y="1673561"/>
            <a:ext cx="5090161" cy="2673987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/>
              <a:t>Rapportera och följa upp vården från olika datakällor från och med att SDV börjar rullas ut i verksamheten. 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</a:pPr>
            <a:r>
              <a:rPr lang="sv-SE" sz="1300">
                <a:latin typeface="Public Sans"/>
                <a:ea typeface="Calibri"/>
                <a:cs typeface="Calibri"/>
              </a:rPr>
              <a:t>Arbetssätt och instruktioner måste finnas för att kunna hantera rapportering/uppföljning då utdata tillhandahålls från olika datakällor som beskriver utdata på olika sätt.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</a:pPr>
            <a:r>
              <a:rPr lang="sv-SE" sz="1300">
                <a:latin typeface="Public Sans"/>
                <a:ea typeface="Calibri"/>
                <a:cs typeface="Calibri"/>
              </a:rPr>
              <a:t>Lagstyrd rapportering – Medicinska födelseregistret och Patientregister (PAR)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</a:pPr>
            <a:r>
              <a:rPr lang="sv-SE" sz="1300">
                <a:latin typeface="Public Sans"/>
                <a:ea typeface="Calibri"/>
                <a:cs typeface="Calibri"/>
              </a:rPr>
              <a:t>Icke lagstyrd, men nationell rapportering av tillgänglighet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</a:pPr>
            <a:r>
              <a:rPr lang="sv-SE" sz="1300">
                <a:latin typeface="Public Sans"/>
                <a:ea typeface="Calibri"/>
                <a:cs typeface="Calibri"/>
              </a:rPr>
              <a:t>Intern rapportering inom Region Skåne, t.ex. tillgänglighet, vårdplatser, flöden på akutmottagning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</a:pPr>
            <a:r>
              <a:rPr lang="sv-SE" sz="1300">
                <a:latin typeface="Public Sans"/>
                <a:ea typeface="Calibri"/>
                <a:cs typeface="Calibri"/>
              </a:rPr>
              <a:t>Kunna fakturera och ersätta producerad vård.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</a:pPr>
            <a:endParaRPr lang="sv-SE" sz="700">
              <a:latin typeface="Public Sans"/>
              <a:ea typeface="Calibri"/>
              <a:cs typeface="Calibri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44DF4B4-AECC-A64F-F91D-F7AAE9F08A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557" y="1683205"/>
            <a:ext cx="5181600" cy="191621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/>
              <a:t>Ha kännedom om att rapportering och uppföljning sker från flera olika system.</a:t>
            </a:r>
            <a:endParaRPr lang="en-US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</a:pPr>
            <a:r>
              <a:rPr lang="sv-SE" sz="1300"/>
              <a:t>Ha förståelse för innehållet i rapporter och uppföljning.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</a:pPr>
            <a:r>
              <a:rPr lang="sv-SE" sz="1300"/>
              <a:t>Ha kännedom om fakturering och ersättning under samexistens.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sv-SE" sz="130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C4359FF7-88B1-5193-F744-19E8AD4B335A}"/>
              </a:ext>
            </a:extLst>
          </p:cNvPr>
          <p:cNvSpPr txBox="1"/>
          <p:nvPr/>
        </p:nvSpPr>
        <p:spPr>
          <a:xfrm>
            <a:off x="609599" y="1362296"/>
            <a:ext cx="3403601" cy="30777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defTabSz="914400"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Vad </a:t>
            </a:r>
            <a:r>
              <a:rPr lang="sv-SE" sz="1400">
                <a:solidFill>
                  <a:srgbClr val="FDF9E4"/>
                </a:solidFill>
                <a:latin typeface="Public Sans"/>
              </a:rPr>
              <a:t>innebär det att beskriva vården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?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FE9B6D9D-97BC-E3DD-8675-07A09B642DEF}"/>
              </a:ext>
            </a:extLst>
          </p:cNvPr>
          <p:cNvSpPr txBox="1"/>
          <p:nvPr/>
        </p:nvSpPr>
        <p:spPr>
          <a:xfrm>
            <a:off x="6278557" y="1362296"/>
            <a:ext cx="2711918" cy="30777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Vad ska verksamheten göra?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D7B10258-4BC0-ADAB-426C-D4F77B4E80A3}"/>
              </a:ext>
            </a:extLst>
          </p:cNvPr>
          <p:cNvSpPr txBox="1"/>
          <p:nvPr/>
        </p:nvSpPr>
        <p:spPr>
          <a:xfrm>
            <a:off x="606319" y="4925956"/>
            <a:ext cx="3038375" cy="30777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Tidpunkt för leverans av underlag</a:t>
            </a:r>
          </a:p>
        </p:txBody>
      </p:sp>
      <p:sp>
        <p:nvSpPr>
          <p:cNvPr id="9" name="Platshållare för innehåll 3">
            <a:extLst>
              <a:ext uri="{FF2B5EF4-FFF2-40B4-BE49-F238E27FC236}">
                <a16:creationId xmlns:a16="http://schemas.microsoft.com/office/drawing/2014/main" id="{40574C8E-4459-B390-1A49-7185C8A2D246}"/>
              </a:ext>
            </a:extLst>
          </p:cNvPr>
          <p:cNvSpPr txBox="1">
            <a:spLocks/>
          </p:cNvSpPr>
          <p:nvPr/>
        </p:nvSpPr>
        <p:spPr>
          <a:xfrm>
            <a:off x="606319" y="5237685"/>
            <a:ext cx="5171955" cy="12603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Före driftstart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sv-SE" sz="1300" dirty="0"/>
          </a:p>
        </p:txBody>
      </p:sp>
    </p:spTree>
    <p:extLst>
      <p:ext uri="{BB962C8B-B14F-4D97-AF65-F5344CB8AC3E}">
        <p14:creationId xmlns:p14="http://schemas.microsoft.com/office/powerpoint/2010/main" val="20155577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E130C9-E026-447C-FD69-5E27FB87A0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EE5401-3E94-9323-D906-ACE80EF8D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735153"/>
          </a:xfrm>
        </p:spPr>
        <p:txBody>
          <a:bodyPr/>
          <a:lstStyle/>
          <a:p>
            <a:r>
              <a:rPr lang="sv-SE" sz="2800"/>
              <a:t>Vårdadministration efter driftstart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9D661F4-B594-E166-B2CD-25FE63E761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8535" y="1673561"/>
            <a:ext cx="5061225" cy="667709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Instruktion Remisshantering /remisspraxis i SDV</a:t>
            </a:r>
            <a:endParaRPr lang="en-US" sz="13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</a:pPr>
            <a:r>
              <a:rPr lang="sv-SE" sz="1300" dirty="0"/>
              <a:t>Instruktion– registrering i SDV</a:t>
            </a:r>
            <a:endParaRPr lang="en-US" sz="13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</a:pPr>
            <a:endParaRPr lang="sv-SE" sz="1300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9B92A12-6C07-431A-4517-679CD31FF2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83205"/>
            <a:ext cx="4896853" cy="1614549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Följa instruktionerna för remisshantering och registrering i SDV efter driftstart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</a:pPr>
            <a:endParaRPr lang="sv-SE" sz="13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</a:pPr>
            <a:endParaRPr lang="sv-SE" sz="1300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53EBA70E-16FC-70B7-4826-290EEE546E44}"/>
              </a:ext>
            </a:extLst>
          </p:cNvPr>
          <p:cNvSpPr txBox="1"/>
          <p:nvPr/>
        </p:nvSpPr>
        <p:spPr>
          <a:xfrm>
            <a:off x="609599" y="1362296"/>
            <a:ext cx="4124827" cy="30777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defTabSz="914400"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Vad </a:t>
            </a:r>
            <a:r>
              <a:rPr lang="sv-SE" sz="1400">
                <a:solidFill>
                  <a:srgbClr val="FDF9E4"/>
                </a:solidFill>
                <a:latin typeface="Public Sans"/>
              </a:rPr>
              <a:t>ingår i 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vårdadministration</a:t>
            </a:r>
            <a:r>
              <a:rPr lang="sv-SE" sz="1400">
                <a:solidFill>
                  <a:srgbClr val="FDF9E4"/>
                </a:solidFill>
                <a:latin typeface="Public Sans"/>
              </a:rPr>
              <a:t> - efter driftstart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?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F1A863E6-8F62-80B1-2D2A-59D8F7AD5D09}"/>
              </a:ext>
            </a:extLst>
          </p:cNvPr>
          <p:cNvSpPr txBox="1"/>
          <p:nvPr/>
        </p:nvSpPr>
        <p:spPr>
          <a:xfrm>
            <a:off x="6172200" y="1362296"/>
            <a:ext cx="2711918" cy="30777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Vad ska verksamheten göra?</a:t>
            </a:r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0D441436-25E9-8214-648E-9D1C3767B017}"/>
              </a:ext>
            </a:extLst>
          </p:cNvPr>
          <p:cNvSpPr txBox="1">
            <a:spLocks/>
          </p:cNvSpPr>
          <p:nvPr/>
        </p:nvSpPr>
        <p:spPr>
          <a:xfrm>
            <a:off x="609599" y="3307379"/>
            <a:ext cx="5181600" cy="6646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spcBef>
                <a:spcPts val="0"/>
              </a:spcBef>
              <a:spcAft>
                <a:spcPts val="600"/>
              </a:spcAft>
            </a:pPr>
            <a:r>
              <a:rPr lang="sv-SE" sz="1300"/>
              <a:t>September 2025 </a:t>
            </a:r>
          </a:p>
          <a:p>
            <a:pPr marL="628650" lvl="1" indent="-17145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Font typeface="Courier New" panose="020B0604020202020204" pitchFamily="34" charset="0"/>
              <a:buChar char="o"/>
            </a:pPr>
            <a:r>
              <a:rPr lang="sv-SE" sz="1050"/>
              <a:t>Dokumenten kommer att uppdateras vid behov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E816C44F-7FB8-7C45-DE72-B203BF3DB87B}"/>
              </a:ext>
            </a:extLst>
          </p:cNvPr>
          <p:cNvSpPr txBox="1"/>
          <p:nvPr/>
        </p:nvSpPr>
        <p:spPr>
          <a:xfrm>
            <a:off x="609599" y="2989977"/>
            <a:ext cx="3038375" cy="30777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Tidpunkt för leverans av underlag</a:t>
            </a:r>
          </a:p>
        </p:txBody>
      </p:sp>
    </p:spTree>
    <p:extLst>
      <p:ext uri="{BB962C8B-B14F-4D97-AF65-F5344CB8AC3E}">
        <p14:creationId xmlns:p14="http://schemas.microsoft.com/office/powerpoint/2010/main" val="2630194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28D72A-161F-F97B-A34D-9C2A67141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735153"/>
          </a:xfrm>
        </p:spPr>
        <p:txBody>
          <a:bodyPr/>
          <a:lstStyle/>
          <a:p>
            <a:r>
              <a:rPr lang="sv-SE" sz="2800"/>
              <a:t>Återläsning av information om patienten i journalen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F1656A5-D65B-85D2-96C3-464EC0BB6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99" y="1677569"/>
            <a:ext cx="5059681" cy="2050594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Verksamheter behöver kunna ta del av information om patienten som finns i annat journalsystem än det som man själv arbetar i.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En anvisning har tagits fram för hur detta ska gå till. Förbereds för publicering på Vårdgivare Skåne </a:t>
            </a:r>
            <a:r>
              <a:rPr lang="sv-SE" sz="1300" dirty="0">
                <a:hlinkClick r:id="rId3"/>
              </a:rPr>
              <a:t>Information och förberedelser vid införandet av SDV - Vårdgivare Skåne</a:t>
            </a:r>
            <a:endParaRPr lang="sv-SE" sz="1300" i="1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v-SE" sz="1300" dirty="0"/>
              <a:t> 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B2F0BC4-64D9-3A15-33E7-08087A5BCF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77569"/>
            <a:ext cx="5181600" cy="1751431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Ta del av anvisningen </a:t>
            </a:r>
            <a:r>
              <a:rPr lang="sv-SE" sz="1300" i="1" dirty="0"/>
              <a:t>”Återläsning av information som genererats i annat system än det man själv arbetar i (SDV eller tidigare journalsystem)”.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</a:pPr>
            <a:endParaRPr lang="sv-SE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7093EAC3-64D2-729D-4C14-ACCD09122C67}"/>
              </a:ext>
            </a:extLst>
          </p:cNvPr>
          <p:cNvSpPr txBox="1"/>
          <p:nvPr/>
        </p:nvSpPr>
        <p:spPr>
          <a:xfrm>
            <a:off x="609599" y="1356659"/>
            <a:ext cx="2622551" cy="30777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Vad handlar återläsning om?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29F2FC99-361A-C042-F23E-282F79E5187E}"/>
              </a:ext>
            </a:extLst>
          </p:cNvPr>
          <p:cNvSpPr txBox="1"/>
          <p:nvPr/>
        </p:nvSpPr>
        <p:spPr>
          <a:xfrm>
            <a:off x="6172200" y="1351028"/>
            <a:ext cx="2711918" cy="30777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Vad ska verksamheten göra?</a:t>
            </a:r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7404BCCA-FEBD-40CA-4E7B-1588B51CBE44}"/>
              </a:ext>
            </a:extLst>
          </p:cNvPr>
          <p:cNvSpPr txBox="1">
            <a:spLocks/>
          </p:cNvSpPr>
          <p:nvPr/>
        </p:nvSpPr>
        <p:spPr>
          <a:xfrm>
            <a:off x="609599" y="3904809"/>
            <a:ext cx="5181600" cy="6646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Beror på tidplanen för utrullning av SDV.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E082C08-F774-3DC9-C446-C7F8AFE0525B}"/>
              </a:ext>
            </a:extLst>
          </p:cNvPr>
          <p:cNvSpPr txBox="1"/>
          <p:nvPr/>
        </p:nvSpPr>
        <p:spPr>
          <a:xfrm>
            <a:off x="609599" y="3587407"/>
            <a:ext cx="3038375" cy="30777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Tidpunkt för leverans av underlag</a:t>
            </a:r>
          </a:p>
        </p:txBody>
      </p:sp>
    </p:spTree>
    <p:extLst>
      <p:ext uri="{BB962C8B-B14F-4D97-AF65-F5344CB8AC3E}">
        <p14:creationId xmlns:p14="http://schemas.microsoft.com/office/powerpoint/2010/main" val="4487766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28D72A-161F-F97B-A34D-9C2A67141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735153"/>
          </a:xfrm>
        </p:spPr>
        <p:txBody>
          <a:bodyPr/>
          <a:lstStyle/>
          <a:p>
            <a:r>
              <a:rPr lang="sv-SE" sz="2800"/>
              <a:t>Behörighet till system som ska avvecklas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F1656A5-D65B-85D2-96C3-464EC0BB6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99" y="1674065"/>
            <a:ext cx="5059681" cy="2050594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Handlingsplan för att avsluta behörigheter till de system som ska avvecklas i samband med införandet av SDV.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>
                <a:solidFill>
                  <a:srgbClr val="000000"/>
                </a:solidFill>
              </a:rPr>
              <a:t>Arbetet sker i samarbete mellan respektive förvaltningsgrupp och SDV.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sv-SE" sz="1300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B2F0BC4-64D9-3A15-33E7-08087A5BCF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73492"/>
            <a:ext cx="5181600" cy="180182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/>
              <a:t>Ta del av handlingsplaner.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7093EAC3-64D2-729D-4C14-ACCD09122C67}"/>
              </a:ext>
            </a:extLst>
          </p:cNvPr>
          <p:cNvSpPr txBox="1"/>
          <p:nvPr/>
        </p:nvSpPr>
        <p:spPr>
          <a:xfrm>
            <a:off x="609599" y="1353155"/>
            <a:ext cx="2139951" cy="30777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Vad handlar detta om?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29F2FC99-361A-C042-F23E-282F79E5187E}"/>
              </a:ext>
            </a:extLst>
          </p:cNvPr>
          <p:cNvSpPr txBox="1"/>
          <p:nvPr/>
        </p:nvSpPr>
        <p:spPr>
          <a:xfrm>
            <a:off x="6172200" y="1353155"/>
            <a:ext cx="2711918" cy="30777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Vad ska verksamheten göra?</a:t>
            </a:r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7404BCCA-FEBD-40CA-4E7B-1588B51CBE44}"/>
              </a:ext>
            </a:extLst>
          </p:cNvPr>
          <p:cNvSpPr txBox="1">
            <a:spLocks/>
          </p:cNvSpPr>
          <p:nvPr/>
        </p:nvSpPr>
        <p:spPr>
          <a:xfrm>
            <a:off x="609599" y="3638963"/>
            <a:ext cx="5181600" cy="6646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Olika etapper av leverans. Oklar tidplan. 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E082C08-F774-3DC9-C446-C7F8AFE0525B}"/>
              </a:ext>
            </a:extLst>
          </p:cNvPr>
          <p:cNvSpPr txBox="1"/>
          <p:nvPr/>
        </p:nvSpPr>
        <p:spPr>
          <a:xfrm>
            <a:off x="609599" y="3321561"/>
            <a:ext cx="3038375" cy="30777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Tidpunkt för leverans av underlag</a:t>
            </a:r>
          </a:p>
        </p:txBody>
      </p:sp>
    </p:spTree>
    <p:extLst>
      <p:ext uri="{BB962C8B-B14F-4D97-AF65-F5344CB8AC3E}">
        <p14:creationId xmlns:p14="http://schemas.microsoft.com/office/powerpoint/2010/main" val="19216865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28D72A-161F-F97B-A34D-9C2A67141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735153"/>
          </a:xfrm>
        </p:spPr>
        <p:txBody>
          <a:bodyPr/>
          <a:lstStyle/>
          <a:p>
            <a:r>
              <a:rPr lang="sv-SE" sz="2800"/>
              <a:t>Avveckling av tidigare system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F1656A5-D65B-85D2-96C3-464EC0BB6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99" y="1673958"/>
            <a:ext cx="5059681" cy="2050594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Avveckling av tidigare journalsystem.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Avveckling följer befintlig process.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Helt beroende av </a:t>
            </a:r>
            <a:r>
              <a:rPr lang="sv-SE" sz="1300" dirty="0" err="1"/>
              <a:t>SDV:s</a:t>
            </a:r>
            <a:r>
              <a:rPr lang="sv-SE" sz="1300" dirty="0"/>
              <a:t> utrullningsplan.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Revidering av rapport </a:t>
            </a:r>
            <a:r>
              <a:rPr lang="sv-SE" sz="1300" i="1" dirty="0"/>
              <a:t>”Systemavvecklingar vid införande av SDV” </a:t>
            </a:r>
            <a:r>
              <a:rPr lang="sv-SE" sz="1300" dirty="0" err="1"/>
              <a:t>pågåR</a:t>
            </a:r>
            <a:endParaRPr lang="sv-SE" sz="13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sv-SE" sz="1300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B2F0BC4-64D9-3A15-33E7-08087A5BCF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60826"/>
            <a:ext cx="5181600" cy="2458594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</a:pPr>
            <a:r>
              <a:rPr lang="sv-SE" sz="1300" dirty="0"/>
              <a:t>Ta del av avvecklingsplaner.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7093EAC3-64D2-729D-4C14-ACCD09122C67}"/>
              </a:ext>
            </a:extLst>
          </p:cNvPr>
          <p:cNvSpPr txBox="1"/>
          <p:nvPr/>
        </p:nvSpPr>
        <p:spPr>
          <a:xfrm>
            <a:off x="609599" y="1353048"/>
            <a:ext cx="2927351" cy="30777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Vad handlar avvecklingen om?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29F2FC99-361A-C042-F23E-282F79E5187E}"/>
              </a:ext>
            </a:extLst>
          </p:cNvPr>
          <p:cNvSpPr txBox="1"/>
          <p:nvPr/>
        </p:nvSpPr>
        <p:spPr>
          <a:xfrm>
            <a:off x="6172200" y="1353048"/>
            <a:ext cx="2711918" cy="30777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Vad ska verksamheten göra?</a:t>
            </a:r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7404BCCA-FEBD-40CA-4E7B-1588B51CBE44}"/>
              </a:ext>
            </a:extLst>
          </p:cNvPr>
          <p:cNvSpPr txBox="1">
            <a:spLocks/>
          </p:cNvSpPr>
          <p:nvPr/>
        </p:nvSpPr>
        <p:spPr>
          <a:xfrm>
            <a:off x="609600" y="3891573"/>
            <a:ext cx="5181600" cy="8202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Inget leveransdatum klart i dagsläget.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Beroende av </a:t>
            </a:r>
            <a:r>
              <a:rPr lang="sv-SE" sz="1300" dirty="0" err="1"/>
              <a:t>SDV:s</a:t>
            </a:r>
            <a:r>
              <a:rPr lang="sv-SE" sz="1300" dirty="0"/>
              <a:t> utrullningsplan.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sv-SE" sz="1300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E082C08-F774-3DC9-C446-C7F8AFE0525B}"/>
              </a:ext>
            </a:extLst>
          </p:cNvPr>
          <p:cNvSpPr txBox="1"/>
          <p:nvPr/>
        </p:nvSpPr>
        <p:spPr>
          <a:xfrm>
            <a:off x="609599" y="3583796"/>
            <a:ext cx="3038375" cy="30777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Tidpunkt för leverans av underlag</a:t>
            </a:r>
          </a:p>
        </p:txBody>
      </p:sp>
    </p:spTree>
    <p:extLst>
      <p:ext uri="{BB962C8B-B14F-4D97-AF65-F5344CB8AC3E}">
        <p14:creationId xmlns:p14="http://schemas.microsoft.com/office/powerpoint/2010/main" val="1082130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D25EBD-3899-8543-4790-E1B2E92EF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Syftet med detta material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9E6035-20AE-F516-F2C0-18DC1151D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51572"/>
            <a:ext cx="10972800" cy="4274592"/>
          </a:xfrm>
        </p:spPr>
        <p:txBody>
          <a:bodyPr/>
          <a:lstStyle/>
          <a:p>
            <a:r>
              <a:rPr lang="sv-SE" sz="1800" b="1"/>
              <a:t>Från och med samma ögonblick som den första driftstarten av SDV sker berörs alla inom den skånska hälso- och sjukvården. Därför behöver alla ha kännedom om de förändringar som det innebär.</a:t>
            </a:r>
          </a:p>
          <a:p>
            <a:r>
              <a:rPr lang="sv-SE" sz="1800"/>
              <a:t>Under övergången till SDV kommer de gamla systemen att samexistera med det nya systemet. Det påverkar hur vi arbetar i olika delar av Skåne. Detta kommer att pågå under en längre tid och behöver hanteras på bästa sätt för en god patientsäkerhet. </a:t>
            </a:r>
          </a:p>
          <a:p>
            <a:r>
              <a:rPr lang="sv-SE" sz="1800"/>
              <a:t>Syftet med materialet är att förtydliga vad samexistens innebär, vilka olika områden som berörs och hur det påverkar olika intressenter i hälso- och sjukvården. </a:t>
            </a:r>
          </a:p>
          <a:p>
            <a:r>
              <a:rPr lang="sv-SE" sz="1800"/>
              <a:t>Materialet är riktat till utrullningsprojekten för SDV, som behöver förstå vad detta handlar om och kunna förbereda sina verksamheter. 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19DC0BAB-0597-E63B-DFBF-4F79EF344CA8}"/>
              </a:ext>
            </a:extLst>
          </p:cNvPr>
          <p:cNvSpPr txBox="1"/>
          <p:nvPr/>
        </p:nvSpPr>
        <p:spPr>
          <a:xfrm>
            <a:off x="701963" y="1004248"/>
            <a:ext cx="885767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/>
            <a:r>
              <a:rPr lang="sv-SE" sz="1800" i="1">
                <a:solidFill>
                  <a:schemeClr val="tx2"/>
                </a:solidFill>
              </a:rPr>
              <a:t>Detta material är framtaget i samarbete mellan SDV-programmet, Koncernkontoret och Digitalisering, IT och MT.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163F121D-4A7E-E6F4-217B-C945196D125F}"/>
              </a:ext>
            </a:extLst>
          </p:cNvPr>
          <p:cNvSpPr/>
          <p:nvPr/>
        </p:nvSpPr>
        <p:spPr>
          <a:xfrm>
            <a:off x="8465574" y="115246"/>
            <a:ext cx="3116826" cy="40312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/>
              <a:t>Denna bild visas ej</a:t>
            </a:r>
          </a:p>
        </p:txBody>
      </p:sp>
    </p:spTree>
    <p:extLst>
      <p:ext uri="{BB962C8B-B14F-4D97-AF65-F5344CB8AC3E}">
        <p14:creationId xmlns:p14="http://schemas.microsoft.com/office/powerpoint/2010/main" val="2718420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6282E9-48BB-AE39-82D1-41D6E40DA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58943"/>
            <a:ext cx="10972800" cy="745786"/>
          </a:xfrm>
        </p:spPr>
        <p:txBody>
          <a:bodyPr/>
          <a:lstStyle/>
          <a:p>
            <a:r>
              <a:rPr lang="sv-SE"/>
              <a:t>Vad är samexistens vid införandet av SDV?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EC0345D-39E4-27B6-80CE-7EA55644E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75907"/>
            <a:ext cx="10972800" cy="485025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sz="2400" b="1"/>
              <a:t>Vad? </a:t>
            </a:r>
            <a:r>
              <a:rPr lang="sv-SE" sz="2400">
                <a:ea typeface="+mn-lt"/>
                <a:cs typeface="+mn-lt"/>
              </a:rPr>
              <a:t>Med samexistens* menas här den period då vi använder befintliga system och Skånes digitala vårdsystem (SDV) parallellt. </a:t>
            </a:r>
            <a:endParaRPr lang="sv-SE" sz="2400"/>
          </a:p>
          <a:p>
            <a:r>
              <a:rPr lang="sv-SE" sz="2400" b="1"/>
              <a:t>När? </a:t>
            </a:r>
            <a:r>
              <a:rPr lang="sv-SE" sz="2400"/>
              <a:t>Gäller från och med teknisk driftstart av SDV fram till dess att SDV är helt infört och används av alla tänkta användare​ i Region Skåne.</a:t>
            </a:r>
          </a:p>
          <a:p>
            <a:r>
              <a:rPr lang="sv-SE" sz="2400" b="1"/>
              <a:t>Hur? </a:t>
            </a:r>
            <a:r>
              <a:rPr lang="sv-SE" sz="2400"/>
              <a:t>Under samexistensperioden krävs tillfälliga rutiner och riktlinjer vilka tas fram av SDV, DigIT/MT och Koncernkontoret</a:t>
            </a:r>
          </a:p>
          <a:p>
            <a:endParaRPr lang="sv-SE" sz="240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01CAEA5F-70A3-04BD-340F-B59FC35C828F}"/>
              </a:ext>
            </a:extLst>
          </p:cNvPr>
          <p:cNvSpPr txBox="1"/>
          <p:nvPr/>
        </p:nvSpPr>
        <p:spPr>
          <a:xfrm>
            <a:off x="770371" y="5348720"/>
            <a:ext cx="9124474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i="1"/>
              <a:t>*Begreppet baseras på den definition av samexistens som tillsammans tagits fram </a:t>
            </a:r>
            <a:br>
              <a:rPr lang="sv-SE" sz="1600" i="1"/>
            </a:br>
            <a:r>
              <a:rPr lang="sv-SE" sz="1600" i="1"/>
              <a:t>av SDV-programmet och mottagande organisationer 2022</a:t>
            </a:r>
          </a:p>
        </p:txBody>
      </p:sp>
    </p:spTree>
    <p:extLst>
      <p:ext uri="{BB962C8B-B14F-4D97-AF65-F5344CB8AC3E}">
        <p14:creationId xmlns:p14="http://schemas.microsoft.com/office/powerpoint/2010/main" val="3017306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8FFA46-EA03-15F0-6562-551FF6374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85400"/>
            <a:ext cx="10498667" cy="745786"/>
          </a:xfrm>
        </p:spPr>
        <p:txBody>
          <a:bodyPr/>
          <a:lstStyle/>
          <a:p>
            <a:r>
              <a:rPr lang="sv-SE"/>
              <a:t>Definition av dokumenttyper</a:t>
            </a:r>
            <a:r>
              <a:rPr lang="sv-SE">
                <a:solidFill>
                  <a:srgbClr val="FF0000"/>
                </a:solidFill>
              </a:rPr>
              <a:t> </a:t>
            </a:r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369E8A3A-CAB2-8652-8308-69AAE0B76A4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65434" y="1426443"/>
          <a:ext cx="9919226" cy="43857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9441">
                  <a:extLst>
                    <a:ext uri="{9D8B030D-6E8A-4147-A177-3AD203B41FA5}">
                      <a16:colId xmlns:a16="http://schemas.microsoft.com/office/drawing/2014/main" val="3047061345"/>
                    </a:ext>
                  </a:extLst>
                </a:gridCol>
                <a:gridCol w="7779785">
                  <a:extLst>
                    <a:ext uri="{9D8B030D-6E8A-4147-A177-3AD203B41FA5}">
                      <a16:colId xmlns:a16="http://schemas.microsoft.com/office/drawing/2014/main" val="1661192166"/>
                    </a:ext>
                  </a:extLst>
                </a:gridCol>
              </a:tblGrid>
              <a:tr h="822277">
                <a:tc>
                  <a:txBody>
                    <a:bodyPr/>
                    <a:lstStyle/>
                    <a:p>
                      <a:r>
                        <a:rPr lang="sv-SE" sz="1600">
                          <a:effectLst/>
                        </a:rPr>
                        <a:t>Handlingstyp/</a:t>
                      </a:r>
                      <a:br>
                        <a:rPr lang="sv-SE" sz="1600">
                          <a:effectLst/>
                        </a:rPr>
                      </a:br>
                      <a:r>
                        <a:rPr lang="sv-SE" sz="1600">
                          <a:effectLst/>
                        </a:rPr>
                        <a:t>Dokumenttyp</a:t>
                      </a:r>
                      <a:endParaRPr lang="sv-SE" sz="1600">
                        <a:effectLst/>
                        <a:latin typeface="Calibri"/>
                        <a:ea typeface="Calibri"/>
                      </a:endParaRPr>
                    </a:p>
                  </a:txBody>
                  <a:tcPr marL="50471" marR="50471" marT="50471" marB="50471"/>
                </a:tc>
                <a:tc>
                  <a:txBody>
                    <a:bodyPr/>
                    <a:lstStyle/>
                    <a:p>
                      <a:r>
                        <a:rPr lang="sv-SE" sz="1600">
                          <a:effectLst/>
                        </a:rPr>
                        <a:t>Definition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>
                          <a:solidFill>
                            <a:schemeClr val="bg1"/>
                          </a:solidFill>
                          <a:effectLst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Handlingstyper - definitioner</a:t>
                      </a:r>
                      <a:endParaRPr lang="sv-SE" sz="16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endParaRPr lang="sv-SE" sz="1600">
                        <a:effectLst/>
                        <a:latin typeface="Calibri"/>
                        <a:ea typeface="Calibri"/>
                      </a:endParaRPr>
                    </a:p>
                  </a:txBody>
                  <a:tcPr marL="50471" marR="50471" marT="50471" marB="50471"/>
                </a:tc>
                <a:extLst>
                  <a:ext uri="{0D108BD9-81ED-4DB2-BD59-A6C34878D82A}">
                    <a16:rowId xmlns:a16="http://schemas.microsoft.com/office/drawing/2014/main" val="1039564150"/>
                  </a:ext>
                </a:extLst>
              </a:tr>
              <a:tr h="8222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>
                          <a:effectLst/>
                        </a:rPr>
                        <a:t>Riktlinje</a:t>
                      </a:r>
                      <a:endParaRPr lang="sv-SE" sz="1600">
                        <a:effectLst/>
                        <a:latin typeface="Calibri"/>
                        <a:ea typeface="Calibri"/>
                      </a:endParaRPr>
                    </a:p>
                    <a:p>
                      <a:endParaRPr lang="sv-SE" sz="1600">
                        <a:effectLst/>
                        <a:latin typeface="Calibri"/>
                        <a:ea typeface="Calibri"/>
                      </a:endParaRPr>
                    </a:p>
                  </a:txBody>
                  <a:tcPr marL="50471" marR="50471" marT="50471" marB="5047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sv-SE" sz="1600">
                          <a:effectLst/>
                        </a:rPr>
                        <a:t>En riktlinje ska konkretisera hur verksamheten ska uppnå det som anges i till exempel en policy. Beslutas av Regionstyrelsen eller annan övergripande organisationsnivå (RD, HSD). Styrande dokument.</a:t>
                      </a:r>
                      <a:endParaRPr lang="sv-SE" sz="1600">
                        <a:effectLst/>
                        <a:latin typeface="Calibri"/>
                        <a:ea typeface="Calibri"/>
                      </a:endParaRPr>
                    </a:p>
                    <a:p>
                      <a:pPr>
                        <a:buNone/>
                      </a:pPr>
                      <a:endParaRPr lang="sv-SE" sz="1600">
                        <a:effectLst/>
                      </a:endParaRPr>
                    </a:p>
                  </a:txBody>
                  <a:tcPr marL="50471" marR="50471" marT="50471" marB="50471"/>
                </a:tc>
                <a:extLst>
                  <a:ext uri="{0D108BD9-81ED-4DB2-BD59-A6C34878D82A}">
                    <a16:rowId xmlns:a16="http://schemas.microsoft.com/office/drawing/2014/main" val="2444174829"/>
                  </a:ext>
                </a:extLst>
              </a:tr>
              <a:tr h="822277">
                <a:tc>
                  <a:txBody>
                    <a:bodyPr/>
                    <a:lstStyle/>
                    <a:p>
                      <a:r>
                        <a:rPr lang="sv-SE" sz="1600">
                          <a:effectLst/>
                        </a:rPr>
                        <a:t>Instruktion</a:t>
                      </a:r>
                      <a:endParaRPr lang="sv-SE" sz="1600">
                        <a:effectLst/>
                        <a:latin typeface="Calibri"/>
                        <a:ea typeface="Calibri"/>
                      </a:endParaRPr>
                    </a:p>
                  </a:txBody>
                  <a:tcPr marL="50471" marR="50471" marT="50471" marB="5047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sv-SE" sz="1600">
                          <a:effectLst/>
                        </a:rPr>
                        <a:t>Information som beskriver hur något </a:t>
                      </a:r>
                      <a:r>
                        <a:rPr lang="sv-SE" sz="1600" b="1">
                          <a:effectLst/>
                        </a:rPr>
                        <a:t>ska</a:t>
                      </a:r>
                      <a:r>
                        <a:rPr lang="sv-SE" sz="1600">
                          <a:effectLst/>
                        </a:rPr>
                        <a:t> utföras. En instruktion ska följas. Styrande dokument. </a:t>
                      </a:r>
                    </a:p>
                  </a:txBody>
                  <a:tcPr marL="50471" marR="50471" marT="50471" marB="50471"/>
                </a:tc>
                <a:extLst>
                  <a:ext uri="{0D108BD9-81ED-4DB2-BD59-A6C34878D82A}">
                    <a16:rowId xmlns:a16="http://schemas.microsoft.com/office/drawing/2014/main" val="3394623514"/>
                  </a:ext>
                </a:extLst>
              </a:tr>
              <a:tr h="8222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>
                          <a:effectLst/>
                        </a:rPr>
                        <a:t>Anvisning</a:t>
                      </a:r>
                      <a:endParaRPr lang="sv-SE" sz="1600">
                        <a:effectLst/>
                        <a:latin typeface="Calibri"/>
                        <a:ea typeface="Calibri"/>
                      </a:endParaRPr>
                    </a:p>
                  </a:txBody>
                  <a:tcPr marL="50471" marR="50471" marT="50471" marB="5047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0" i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Generell vägledning eller rekommendation </a:t>
                      </a:r>
                      <a:r>
                        <a:rPr lang="sv-SE" sz="1600">
                          <a:effectLst/>
                        </a:rPr>
                        <a:t>som beskriver hur något </a:t>
                      </a:r>
                      <a:r>
                        <a:rPr lang="sv-SE" sz="1600" b="1">
                          <a:effectLst/>
                        </a:rPr>
                        <a:t>bör</a:t>
                      </a:r>
                      <a:r>
                        <a:rPr lang="sv-SE" sz="1600">
                          <a:effectLst/>
                        </a:rPr>
                        <a:t> utföras. En anvisning bör följas. Mildare än instruktion.</a:t>
                      </a:r>
                    </a:p>
                    <a:p>
                      <a:pPr>
                        <a:buNone/>
                      </a:pPr>
                      <a:endParaRPr lang="sv-SE" sz="1600">
                        <a:effectLst/>
                        <a:latin typeface="Calibri"/>
                        <a:ea typeface="Calibri"/>
                      </a:endParaRPr>
                    </a:p>
                  </a:txBody>
                  <a:tcPr marL="50471" marR="50471" marT="50471" marB="50471"/>
                </a:tc>
                <a:extLst>
                  <a:ext uri="{0D108BD9-81ED-4DB2-BD59-A6C34878D82A}">
                    <a16:rowId xmlns:a16="http://schemas.microsoft.com/office/drawing/2014/main" val="749402639"/>
                  </a:ext>
                </a:extLst>
              </a:tr>
              <a:tr h="822277">
                <a:tc>
                  <a:txBody>
                    <a:bodyPr/>
                    <a:lstStyle/>
                    <a:p>
                      <a:r>
                        <a:rPr lang="sv-SE" sz="1600">
                          <a:effectLst/>
                          <a:latin typeface="Calibri"/>
                          <a:ea typeface="Calibri"/>
                        </a:rPr>
                        <a:t>Rutin</a:t>
                      </a:r>
                    </a:p>
                  </a:txBody>
                  <a:tcPr marL="50471" marR="50471" marT="50471" marB="5047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sv-SE" sz="1600" b="0" i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Ett bestämt tillvägagångssätt för </a:t>
                      </a:r>
                      <a:r>
                        <a:rPr lang="sv-SE" sz="1600" b="1" i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hur</a:t>
                      </a:r>
                      <a:r>
                        <a:rPr lang="sv-SE" sz="1600" b="0" i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 arbetsuppgift ska utföras.</a:t>
                      </a:r>
                      <a:endParaRPr lang="sv-SE" sz="16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50471" marR="50471" marT="50471" marB="50471"/>
                </a:tc>
                <a:extLst>
                  <a:ext uri="{0D108BD9-81ED-4DB2-BD59-A6C34878D82A}">
                    <a16:rowId xmlns:a16="http://schemas.microsoft.com/office/drawing/2014/main" val="3136084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9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: rundade hörn 5">
            <a:extLst>
              <a:ext uri="{FF2B5EF4-FFF2-40B4-BE49-F238E27FC236}">
                <a16:creationId xmlns:a16="http://schemas.microsoft.com/office/drawing/2014/main" id="{DA3C2AD2-5A43-D5B6-014F-3882C6BD0583}"/>
              </a:ext>
            </a:extLst>
          </p:cNvPr>
          <p:cNvSpPr/>
          <p:nvPr/>
        </p:nvSpPr>
        <p:spPr>
          <a:xfrm>
            <a:off x="5235778" y="3100021"/>
            <a:ext cx="1886307" cy="2210693"/>
          </a:xfrm>
          <a:prstGeom prst="roundRect">
            <a:avLst>
              <a:gd name="adj" fmla="val 4379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72000" rtlCol="0" anchor="t"/>
          <a:lstStyle/>
          <a:p>
            <a:pPr algn="ctr"/>
            <a:r>
              <a:rPr lang="sv-SE" sz="1200" b="1">
                <a:solidFill>
                  <a:schemeClr val="bg1"/>
                </a:solidFill>
              </a:rPr>
              <a:t>Vårdadministration - efter driftstart</a:t>
            </a:r>
          </a:p>
          <a:p>
            <a:pPr algn="ctr"/>
            <a:endParaRPr lang="sv-SE" sz="1200" b="1">
              <a:solidFill>
                <a:schemeClr val="bg1"/>
              </a:solidFill>
            </a:endParaRP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sv-SE" sz="1200">
                <a:solidFill>
                  <a:schemeClr val="bg1"/>
                </a:solidFill>
              </a:rPr>
              <a:t>Instruktion - Remisshantering</a:t>
            </a: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lang="sv-SE" sz="1200">
                <a:solidFill>
                  <a:schemeClr val="bg1"/>
                </a:solidFill>
              </a:rPr>
              <a:t>(</a:t>
            </a: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remisspraxis</a:t>
            </a:r>
            <a:r>
              <a:rPr lang="sv-SE" sz="1200">
                <a:solidFill>
                  <a:schemeClr val="bg1"/>
                </a:solidFill>
              </a:rPr>
              <a:t> i SDV)</a:t>
            </a:r>
            <a:endParaRPr lang="sv-SE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sv-SE" sz="1200">
                <a:solidFill>
                  <a:schemeClr val="bg1"/>
                </a:solidFill>
              </a:rPr>
              <a:t>Instruktion – Registrering i SDV</a:t>
            </a: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endParaRPr lang="sv-SE" sz="800">
              <a:solidFill>
                <a:schemeClr val="bg1"/>
              </a:solidFill>
            </a:endParaRPr>
          </a:p>
          <a:p>
            <a:pPr algn="ctr">
              <a:spcAft>
                <a:spcPts val="600"/>
              </a:spcAft>
              <a:defRPr/>
            </a:pPr>
            <a:r>
              <a:rPr lang="sv-SE" sz="1200">
                <a:solidFill>
                  <a:schemeClr val="accent1">
                    <a:lumMod val="20000"/>
                    <a:lumOff val="80000"/>
                  </a:schemeClr>
                </a:solidFill>
              </a:rPr>
              <a:t>Se bild 16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+mn-cs"/>
            </a:endParaRPr>
          </a:p>
          <a:p>
            <a:pPr algn="ctr"/>
            <a:endParaRPr lang="sv-SE" sz="1200" b="1">
              <a:solidFill>
                <a:schemeClr val="bg1"/>
              </a:solidFill>
            </a:endParaRPr>
          </a:p>
        </p:txBody>
      </p:sp>
      <p:sp>
        <p:nvSpPr>
          <p:cNvPr id="9" name="Rektangel: rundade hörn 8">
            <a:extLst>
              <a:ext uri="{FF2B5EF4-FFF2-40B4-BE49-F238E27FC236}">
                <a16:creationId xmlns:a16="http://schemas.microsoft.com/office/drawing/2014/main" id="{356DAA9D-8060-09AD-F920-0CA36D83602F}"/>
              </a:ext>
            </a:extLst>
          </p:cNvPr>
          <p:cNvSpPr/>
          <p:nvPr/>
        </p:nvSpPr>
        <p:spPr>
          <a:xfrm>
            <a:off x="3283586" y="1440613"/>
            <a:ext cx="1886618" cy="3870101"/>
          </a:xfrm>
          <a:prstGeom prst="roundRect">
            <a:avLst>
              <a:gd name="adj" fmla="val 4270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72000" rtlCol="0" anchor="t"/>
          <a:lstStyle/>
          <a:p>
            <a:pPr algn="ctr"/>
            <a:r>
              <a:rPr lang="sv-SE" sz="1200" b="1"/>
              <a:t>Regionala rutinbeskrivningar* </a:t>
            </a:r>
            <a:br>
              <a:rPr lang="sv-SE" sz="1200" b="1"/>
            </a:br>
            <a:r>
              <a:rPr lang="sv-SE" sz="1200" b="1"/>
              <a:t>för samexistens</a:t>
            </a:r>
          </a:p>
          <a:p>
            <a:pPr algn="ctr"/>
            <a:endParaRPr lang="sv-SE" sz="1200" b="1"/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v-SE" sz="1200"/>
              <a:t>Överflyttning av slutenvårdpatient</a:t>
            </a: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v-SE" sz="1200"/>
              <a:t>Remissförfarande</a:t>
            </a: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v-SE" sz="1200"/>
              <a:t>Laboratoriediagnostik</a:t>
            </a: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v-SE" sz="1200"/>
              <a:t>Mödrahälsovård</a:t>
            </a: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v-SE" sz="1200"/>
              <a:t>Antitumoral behandling</a:t>
            </a: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v-SE" sz="1200"/>
              <a:t>Tvångsvård</a:t>
            </a: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v-SE" sz="1200"/>
              <a:t>Bild- och funktions-diagnostik</a:t>
            </a: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v-SE" sz="1200"/>
              <a:t>Vårdövergångar</a:t>
            </a:r>
          </a:p>
          <a:p>
            <a:endParaRPr lang="sv-SE" sz="800">
              <a:solidFill>
                <a:schemeClr val="bg1"/>
              </a:solidFill>
            </a:endParaRPr>
          </a:p>
          <a:p>
            <a:pPr algn="ctr"/>
            <a:r>
              <a:rPr lang="sv-SE" sz="1200">
                <a:solidFill>
                  <a:schemeClr val="accent1">
                    <a:lumMod val="20000"/>
                    <a:lumOff val="80000"/>
                  </a:schemeClr>
                </a:solidFill>
              </a:rPr>
              <a:t>Se bild 14</a:t>
            </a:r>
            <a:endParaRPr lang="sv-SE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6" name="Rektangel: rundade hörn 35">
            <a:extLst>
              <a:ext uri="{FF2B5EF4-FFF2-40B4-BE49-F238E27FC236}">
                <a16:creationId xmlns:a16="http://schemas.microsoft.com/office/drawing/2014/main" id="{AD45BBF2-401D-43EE-8B01-877E025A4D68}"/>
              </a:ext>
            </a:extLst>
          </p:cNvPr>
          <p:cNvSpPr/>
          <p:nvPr/>
        </p:nvSpPr>
        <p:spPr>
          <a:xfrm>
            <a:off x="158570" y="1447715"/>
            <a:ext cx="1476000" cy="1137586"/>
          </a:xfrm>
          <a:prstGeom prst="roundRect">
            <a:avLst>
              <a:gd name="adj" fmla="val 922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72000"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1200" b="1">
                <a:solidFill>
                  <a:schemeClr val="bg1"/>
                </a:solidFill>
              </a:rPr>
              <a:t>Teknisk (maskinell)</a:t>
            </a:r>
            <a:r>
              <a:rPr lang="sv-SE" sz="1200" b="1">
                <a:solidFill>
                  <a:schemeClr val="tx1"/>
                </a:solidFill>
              </a:rPr>
              <a:t> </a:t>
            </a:r>
            <a:r>
              <a:rPr lang="sv-SE" sz="1200" b="1">
                <a:solidFill>
                  <a:schemeClr val="bg1"/>
                </a:solidFill>
              </a:rPr>
              <a:t>migrering  </a:t>
            </a:r>
          </a:p>
          <a:p>
            <a:pPr algn="ctr"/>
            <a:endParaRPr lang="sv-SE" sz="1200">
              <a:solidFill>
                <a:schemeClr val="bg1"/>
              </a:solidFill>
            </a:endParaRPr>
          </a:p>
          <a:p>
            <a:pPr algn="ctr"/>
            <a:r>
              <a:rPr lang="sv-SE" sz="1200">
                <a:solidFill>
                  <a:schemeClr val="accent1">
                    <a:lumMod val="20000"/>
                    <a:lumOff val="80000"/>
                  </a:schemeClr>
                </a:solidFill>
              </a:rPr>
              <a:t>Se bild 9</a:t>
            </a:r>
            <a:endParaRPr lang="sv-SE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algn="ctr"/>
            <a:endParaRPr lang="sv-SE" sz="1200">
              <a:solidFill>
                <a:schemeClr val="bg1"/>
              </a:solidFill>
            </a:endParaRPr>
          </a:p>
        </p:txBody>
      </p:sp>
      <p:sp>
        <p:nvSpPr>
          <p:cNvPr id="39" name="Rektangel: rundade hörn 38">
            <a:extLst>
              <a:ext uri="{FF2B5EF4-FFF2-40B4-BE49-F238E27FC236}">
                <a16:creationId xmlns:a16="http://schemas.microsoft.com/office/drawing/2014/main" id="{ABE788F7-4B9D-4A16-A245-A1EEEB373AE7}"/>
              </a:ext>
            </a:extLst>
          </p:cNvPr>
          <p:cNvSpPr/>
          <p:nvPr/>
        </p:nvSpPr>
        <p:spPr>
          <a:xfrm>
            <a:off x="7187659" y="1448986"/>
            <a:ext cx="1476000" cy="2770135"/>
          </a:xfrm>
          <a:prstGeom prst="roundRect">
            <a:avLst>
              <a:gd name="adj" fmla="val 7489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72000"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1200" b="1" dirty="0">
                <a:solidFill>
                  <a:schemeClr val="bg1"/>
                </a:solidFill>
              </a:rPr>
              <a:t>Återläsning</a:t>
            </a:r>
            <a:r>
              <a:rPr lang="sv-SE" sz="1200" b="1" dirty="0"/>
              <a:t> av </a:t>
            </a:r>
            <a:r>
              <a:rPr lang="sv-SE" sz="1200" b="1" dirty="0">
                <a:solidFill>
                  <a:schemeClr val="bg1"/>
                </a:solidFill>
              </a:rPr>
              <a:t>information om patienten i journalen</a:t>
            </a:r>
          </a:p>
          <a:p>
            <a:pPr lvl="0" algn="ctr"/>
            <a:endParaRPr lang="sv-SE" sz="1200" b="1" dirty="0"/>
          </a:p>
          <a:p>
            <a:r>
              <a:rPr lang="sv-SE" sz="1200" dirty="0"/>
              <a:t>Hitta och ta del av information som dokumenterats om patienten, både om man arbetar i SDV och i </a:t>
            </a:r>
            <a:r>
              <a:rPr lang="sv-SE" sz="1200" dirty="0">
                <a:solidFill>
                  <a:schemeClr val="bg1"/>
                </a:solidFill>
              </a:rPr>
              <a:t>tidigare </a:t>
            </a:r>
            <a:r>
              <a:rPr lang="sv-SE" sz="1200" dirty="0"/>
              <a:t>system.</a:t>
            </a:r>
          </a:p>
          <a:p>
            <a:endParaRPr lang="sv-SE" sz="1200" dirty="0">
              <a:solidFill>
                <a:schemeClr val="bg1"/>
              </a:solidFill>
            </a:endParaRPr>
          </a:p>
          <a:p>
            <a:pPr algn="ctr"/>
            <a:r>
              <a:rPr lang="sv-SE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 bild 17</a:t>
            </a:r>
          </a:p>
          <a:p>
            <a:endParaRPr lang="sv-SE" sz="1200" dirty="0"/>
          </a:p>
        </p:txBody>
      </p:sp>
      <p:sp>
        <p:nvSpPr>
          <p:cNvPr id="40" name="Rektangel: rundade hörn 39">
            <a:extLst>
              <a:ext uri="{FF2B5EF4-FFF2-40B4-BE49-F238E27FC236}">
                <a16:creationId xmlns:a16="http://schemas.microsoft.com/office/drawing/2014/main" id="{0B2BF7A6-618A-403D-99C4-DFEB5C4D7C1C}"/>
              </a:ext>
            </a:extLst>
          </p:cNvPr>
          <p:cNvSpPr/>
          <p:nvPr/>
        </p:nvSpPr>
        <p:spPr>
          <a:xfrm>
            <a:off x="8729233" y="1448986"/>
            <a:ext cx="1476000" cy="1840314"/>
          </a:xfrm>
          <a:prstGeom prst="roundRect">
            <a:avLst>
              <a:gd name="adj" fmla="val 7489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72000"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sv-SE" sz="1200" b="1"/>
              <a:t>Behörighet till system som ska avvecklas</a:t>
            </a:r>
            <a:endParaRPr lang="sv-SE" sz="1200"/>
          </a:p>
          <a:p>
            <a:pPr lvl="0" algn="ctr"/>
            <a:endParaRPr lang="sv-SE" sz="1200" b="1"/>
          </a:p>
          <a:p>
            <a:r>
              <a:rPr lang="sv-SE" sz="1200"/>
              <a:t>Vilka medarbetare som ska ha vilka behörigheter.</a:t>
            </a:r>
          </a:p>
          <a:p>
            <a:endParaRPr lang="sv-SE" sz="1200"/>
          </a:p>
          <a:p>
            <a:pPr algn="ctr"/>
            <a:r>
              <a:rPr lang="sv-SE" sz="1200">
                <a:solidFill>
                  <a:schemeClr val="accent1">
                    <a:lumMod val="20000"/>
                    <a:lumOff val="80000"/>
                  </a:schemeClr>
                </a:solidFill>
              </a:rPr>
              <a:t>Se bild 18</a:t>
            </a:r>
          </a:p>
          <a:p>
            <a:endParaRPr lang="sv-SE" sz="1200"/>
          </a:p>
        </p:txBody>
      </p:sp>
      <p:sp>
        <p:nvSpPr>
          <p:cNvPr id="30" name="Rektangel: rundade hörn 29">
            <a:extLst>
              <a:ext uri="{FF2B5EF4-FFF2-40B4-BE49-F238E27FC236}">
                <a16:creationId xmlns:a16="http://schemas.microsoft.com/office/drawing/2014/main" id="{C756A54E-E360-4525-B06D-55E23AAB4B3D}"/>
              </a:ext>
            </a:extLst>
          </p:cNvPr>
          <p:cNvSpPr/>
          <p:nvPr/>
        </p:nvSpPr>
        <p:spPr>
          <a:xfrm>
            <a:off x="10270806" y="1448989"/>
            <a:ext cx="1476000" cy="2919811"/>
          </a:xfrm>
          <a:prstGeom prst="roundRect">
            <a:avLst>
              <a:gd name="adj" fmla="val 5768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72000"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1200" b="1" dirty="0"/>
              <a:t>Avveckling av  </a:t>
            </a:r>
            <a:r>
              <a:rPr lang="sv-SE" sz="1200" b="1" dirty="0">
                <a:solidFill>
                  <a:schemeClr val="bg1"/>
                </a:solidFill>
              </a:rPr>
              <a:t>befintliga</a:t>
            </a:r>
            <a:r>
              <a:rPr lang="sv-SE" sz="1200" b="1" dirty="0"/>
              <a:t> system</a:t>
            </a:r>
          </a:p>
          <a:p>
            <a:pPr algn="ctr"/>
            <a:endParaRPr lang="sv-SE" sz="1200" b="1" dirty="0"/>
          </a:p>
          <a:p>
            <a:endParaRPr lang="sv-SE" sz="12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200" dirty="0"/>
              <a:t>Avveckling av tidigare journal-system. Följer befintlig process.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200" dirty="0"/>
              <a:t>Beroende av </a:t>
            </a:r>
            <a:r>
              <a:rPr lang="sv-SE" sz="1200" dirty="0" err="1"/>
              <a:t>SDV:s</a:t>
            </a:r>
            <a:r>
              <a:rPr lang="sv-SE" sz="1200" dirty="0"/>
              <a:t> utrullningsplan.</a:t>
            </a:r>
          </a:p>
          <a:p>
            <a:endParaRPr lang="sv-SE" sz="1200" dirty="0"/>
          </a:p>
          <a:p>
            <a:pPr algn="ctr"/>
            <a:r>
              <a:rPr lang="sv-SE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 bild 19</a:t>
            </a:r>
          </a:p>
          <a:p>
            <a:endParaRPr lang="sv-SE" sz="1200" dirty="0"/>
          </a:p>
        </p:txBody>
      </p:sp>
      <p:sp>
        <p:nvSpPr>
          <p:cNvPr id="59" name="Rektangel: rundade hörn 58">
            <a:extLst>
              <a:ext uri="{FF2B5EF4-FFF2-40B4-BE49-F238E27FC236}">
                <a16:creationId xmlns:a16="http://schemas.microsoft.com/office/drawing/2014/main" id="{E554AE6F-D322-416D-BEB1-4C9DF3D8E5E2}"/>
              </a:ext>
            </a:extLst>
          </p:cNvPr>
          <p:cNvSpPr/>
          <p:nvPr/>
        </p:nvSpPr>
        <p:spPr>
          <a:xfrm>
            <a:off x="158569" y="2666437"/>
            <a:ext cx="1475997" cy="876080"/>
          </a:xfrm>
          <a:prstGeom prst="roundRect">
            <a:avLst>
              <a:gd name="adj" fmla="val 1028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72000"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1200" b="1"/>
              <a:t>Behörighets- styrning</a:t>
            </a:r>
          </a:p>
          <a:p>
            <a:pPr algn="ctr"/>
            <a:endParaRPr lang="sv-SE" sz="800" b="1"/>
          </a:p>
          <a:p>
            <a:pPr algn="ctr"/>
            <a:r>
              <a:rPr lang="sv-SE" sz="1200">
                <a:solidFill>
                  <a:schemeClr val="accent1">
                    <a:lumMod val="20000"/>
                    <a:lumOff val="80000"/>
                  </a:schemeClr>
                </a:solidFill>
              </a:rPr>
              <a:t>Se bild 11</a:t>
            </a:r>
            <a:endParaRPr lang="sv-SE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Rektangel: rundade hörn 1">
            <a:extLst>
              <a:ext uri="{FF2B5EF4-FFF2-40B4-BE49-F238E27FC236}">
                <a16:creationId xmlns:a16="http://schemas.microsoft.com/office/drawing/2014/main" id="{22C40C26-E79D-FB86-3CFD-43B916697581}"/>
              </a:ext>
            </a:extLst>
          </p:cNvPr>
          <p:cNvSpPr/>
          <p:nvPr/>
        </p:nvSpPr>
        <p:spPr>
          <a:xfrm>
            <a:off x="1700144" y="1445937"/>
            <a:ext cx="1517868" cy="1144553"/>
          </a:xfrm>
          <a:prstGeom prst="roundRect">
            <a:avLst>
              <a:gd name="adj" fmla="val 8346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72000"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1200" b="1">
                <a:solidFill>
                  <a:schemeClr val="bg1"/>
                </a:solidFill>
              </a:rPr>
              <a:t>Manuell överföring av journal-information</a:t>
            </a:r>
          </a:p>
          <a:p>
            <a:pPr algn="ctr"/>
            <a:endParaRPr lang="sv-SE" sz="1200" b="1">
              <a:solidFill>
                <a:schemeClr val="bg1"/>
              </a:solidFill>
            </a:endParaRPr>
          </a:p>
          <a:p>
            <a:pPr algn="ctr"/>
            <a:r>
              <a:rPr lang="sv-SE" sz="1200">
                <a:solidFill>
                  <a:schemeClr val="accent1">
                    <a:lumMod val="20000"/>
                    <a:lumOff val="80000"/>
                  </a:schemeClr>
                </a:solidFill>
              </a:rPr>
              <a:t>Se bild 10</a:t>
            </a:r>
          </a:p>
        </p:txBody>
      </p:sp>
      <p:sp>
        <p:nvSpPr>
          <p:cNvPr id="4" name="Rektangel: rundade hörn 3">
            <a:extLst>
              <a:ext uri="{FF2B5EF4-FFF2-40B4-BE49-F238E27FC236}">
                <a16:creationId xmlns:a16="http://schemas.microsoft.com/office/drawing/2014/main" id="{99D28596-BDE5-6DA0-1E93-0F6E0F28A970}"/>
              </a:ext>
            </a:extLst>
          </p:cNvPr>
          <p:cNvSpPr/>
          <p:nvPr/>
        </p:nvSpPr>
        <p:spPr>
          <a:xfrm>
            <a:off x="1700142" y="2667791"/>
            <a:ext cx="1517868" cy="876080"/>
          </a:xfrm>
          <a:prstGeom prst="roundRect">
            <a:avLst>
              <a:gd name="adj" fmla="val 10709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72000"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1200" b="1">
                <a:solidFill>
                  <a:schemeClr val="bg1"/>
                </a:solidFill>
              </a:rPr>
              <a:t> Tidboksschema och bokningar </a:t>
            </a:r>
            <a:endParaRPr lang="en-US">
              <a:solidFill>
                <a:schemeClr val="bg1"/>
              </a:solidFill>
            </a:endParaRPr>
          </a:p>
          <a:p>
            <a:pPr algn="ctr"/>
            <a:endParaRPr lang="sv-SE" sz="800">
              <a:solidFill>
                <a:schemeClr val="bg1"/>
              </a:solidFill>
            </a:endParaRPr>
          </a:p>
          <a:p>
            <a:pPr algn="ctr"/>
            <a:r>
              <a:rPr lang="sv-SE" sz="1200">
                <a:solidFill>
                  <a:schemeClr val="accent1">
                    <a:lumMod val="20000"/>
                    <a:lumOff val="80000"/>
                  </a:schemeClr>
                </a:solidFill>
              </a:rPr>
              <a:t>Se bild 12 </a:t>
            </a:r>
          </a:p>
        </p:txBody>
      </p:sp>
      <p:sp>
        <p:nvSpPr>
          <p:cNvPr id="3" name="Pil: upp-ned 2">
            <a:extLst>
              <a:ext uri="{FF2B5EF4-FFF2-40B4-BE49-F238E27FC236}">
                <a16:creationId xmlns:a16="http://schemas.microsoft.com/office/drawing/2014/main" id="{F3C22A6E-D049-ED19-304F-59DB123FCC88}"/>
              </a:ext>
            </a:extLst>
          </p:cNvPr>
          <p:cNvSpPr/>
          <p:nvPr/>
        </p:nvSpPr>
        <p:spPr>
          <a:xfrm rot="5400000">
            <a:off x="5458417" y="-4951691"/>
            <a:ext cx="980692" cy="11596087"/>
          </a:xfrm>
          <a:prstGeom prst="upDownArrow">
            <a:avLst>
              <a:gd name="adj1" fmla="val 80138"/>
              <a:gd name="adj2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147E4908-D463-B734-0E24-C2DEFD1013E2}"/>
              </a:ext>
            </a:extLst>
          </p:cNvPr>
          <p:cNvSpPr txBox="1"/>
          <p:nvPr/>
        </p:nvSpPr>
        <p:spPr>
          <a:xfrm>
            <a:off x="0" y="582434"/>
            <a:ext cx="1187026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sz="2800" b="1">
                <a:solidFill>
                  <a:schemeClr val="bg1"/>
                </a:solidFill>
              </a:rPr>
              <a:t>Samexistensaktiviteter över tid</a:t>
            </a:r>
            <a:endParaRPr lang="sv-SE" sz="2800">
              <a:solidFill>
                <a:srgbClr val="307C8E"/>
              </a:solidFill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FEE8F12E-EF84-F752-6C1F-BD2D4DCC95A4}"/>
              </a:ext>
            </a:extLst>
          </p:cNvPr>
          <p:cNvSpPr txBox="1"/>
          <p:nvPr/>
        </p:nvSpPr>
        <p:spPr>
          <a:xfrm>
            <a:off x="3310990" y="5344560"/>
            <a:ext cx="2028669" cy="116955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1000"/>
              <a:t>* Ska tydliggöra ansvarsfördelning och säkra informationsöverföring. </a:t>
            </a:r>
            <a:br>
              <a:rPr lang="sv-SE" sz="1000"/>
            </a:br>
            <a:r>
              <a:rPr lang="sv-SE" sz="1000"/>
              <a:t>Ska bidra till att bibehålla patientsäkerheten när patientinformation överförs mellan olika vårdenheter.</a:t>
            </a:r>
          </a:p>
        </p:txBody>
      </p:sp>
      <p:sp>
        <p:nvSpPr>
          <p:cNvPr id="11" name="Rektangel: rundade hörn 58">
            <a:extLst>
              <a:ext uri="{FF2B5EF4-FFF2-40B4-BE49-F238E27FC236}">
                <a16:creationId xmlns:a16="http://schemas.microsoft.com/office/drawing/2014/main" id="{384F3E33-5063-42FB-4B2C-744F47B91C57}"/>
              </a:ext>
            </a:extLst>
          </p:cNvPr>
          <p:cNvSpPr/>
          <p:nvPr/>
        </p:nvSpPr>
        <p:spPr>
          <a:xfrm>
            <a:off x="5235778" y="1438227"/>
            <a:ext cx="1873391" cy="1559901"/>
          </a:xfrm>
          <a:prstGeom prst="roundRect">
            <a:avLst>
              <a:gd name="adj" fmla="val 1028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72000"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1200" b="1"/>
              <a:t>Beskriva vården </a:t>
            </a:r>
          </a:p>
          <a:p>
            <a:pPr algn="ctr"/>
            <a:r>
              <a:rPr lang="sv-SE" sz="1200" b="1"/>
              <a:t>under samexistens</a:t>
            </a:r>
          </a:p>
          <a:p>
            <a:pPr algn="ctr"/>
            <a:endParaRPr lang="sv-SE" sz="1200">
              <a:solidFill>
                <a:prstClr val="white"/>
              </a:solidFill>
            </a:endParaRPr>
          </a:p>
          <a:p>
            <a:pPr algn="ctr"/>
            <a:r>
              <a:rPr lang="sv-SE" sz="1200">
                <a:solidFill>
                  <a:prstClr val="white"/>
                </a:solidFill>
              </a:rPr>
              <a:t>Nationell rapportering och intern uppföljning</a:t>
            </a:r>
            <a:endParaRPr lang="sv-SE">
              <a:solidFill>
                <a:prstClr val="white"/>
              </a:solidFill>
            </a:endParaRPr>
          </a:p>
          <a:p>
            <a:pPr algn="ctr"/>
            <a:endParaRPr lang="sv-SE" sz="1200" b="1">
              <a:solidFill>
                <a:schemeClr val="bg1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sv-SE" sz="1200">
                <a:solidFill>
                  <a:schemeClr val="accent1">
                    <a:lumMod val="20000"/>
                    <a:lumOff val="80000"/>
                  </a:schemeClr>
                </a:solidFill>
              </a:rPr>
              <a:t>Se bild 15</a:t>
            </a:r>
            <a:endParaRPr lang="en-US" sz="120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algn="ctr"/>
            <a:endParaRPr lang="sv-SE" sz="1200" b="1"/>
          </a:p>
          <a:p>
            <a:pPr algn="ctr"/>
            <a:endParaRPr lang="sv-SE" sz="1200" b="1"/>
          </a:p>
          <a:p>
            <a:pPr algn="ctr"/>
            <a:endParaRPr lang="sv-SE" sz="1200" b="1"/>
          </a:p>
        </p:txBody>
      </p:sp>
      <p:sp>
        <p:nvSpPr>
          <p:cNvPr id="12" name="Rektangel: rundade hörn 3">
            <a:extLst>
              <a:ext uri="{FF2B5EF4-FFF2-40B4-BE49-F238E27FC236}">
                <a16:creationId xmlns:a16="http://schemas.microsoft.com/office/drawing/2014/main" id="{07029FA1-47C8-2309-1CF9-FC4D5D567779}"/>
              </a:ext>
            </a:extLst>
          </p:cNvPr>
          <p:cNvSpPr/>
          <p:nvPr/>
        </p:nvSpPr>
        <p:spPr>
          <a:xfrm>
            <a:off x="158568" y="3616845"/>
            <a:ext cx="3059444" cy="941369"/>
          </a:xfrm>
          <a:prstGeom prst="roundRect">
            <a:avLst>
              <a:gd name="adj" fmla="val 8642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72000" rtlCol="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1200" b="1">
                <a:solidFill>
                  <a:schemeClr val="bg1"/>
                </a:solidFill>
              </a:rPr>
              <a:t>Vårdadministrativ information - förberedelser och manuell överföring</a:t>
            </a:r>
            <a:endParaRPr lang="en-US">
              <a:solidFill>
                <a:schemeClr val="bg1"/>
              </a:solidFill>
            </a:endParaRPr>
          </a:p>
          <a:p>
            <a:pPr algn="ctr"/>
            <a:br>
              <a:rPr lang="sv-SE" sz="1200" b="1"/>
            </a:br>
            <a:r>
              <a:rPr lang="sv-SE" sz="1200">
                <a:solidFill>
                  <a:schemeClr val="accent1">
                    <a:lumMod val="20000"/>
                    <a:lumOff val="80000"/>
                  </a:schemeClr>
                </a:solidFill>
              </a:rPr>
              <a:t>Se bild 13</a:t>
            </a:r>
            <a:endParaRPr lang="sv-SE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084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11D2E38F-1FF5-3F8D-836B-A541B3259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/>
              <a:t>Förberedelser inför varje driftstart</a:t>
            </a:r>
            <a:endParaRPr lang="sv-SE"/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01AAEF58-C1A2-B8CE-6D14-25B99E9DF0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4908937"/>
              </p:ext>
            </p:extLst>
          </p:nvPr>
        </p:nvGraphicFramePr>
        <p:xfrm>
          <a:off x="609600" y="1276350"/>
          <a:ext cx="10972800" cy="4028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4110206227"/>
                    </a:ext>
                  </a:extLst>
                </a:gridCol>
                <a:gridCol w="2210602">
                  <a:extLst>
                    <a:ext uri="{9D8B030D-6E8A-4147-A177-3AD203B41FA5}">
                      <a16:colId xmlns:a16="http://schemas.microsoft.com/office/drawing/2014/main" val="2024484235"/>
                    </a:ext>
                  </a:extLst>
                </a:gridCol>
                <a:gridCol w="3275798">
                  <a:extLst>
                    <a:ext uri="{9D8B030D-6E8A-4147-A177-3AD203B41FA5}">
                      <a16:colId xmlns:a16="http://schemas.microsoft.com/office/drawing/2014/main" val="168976682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7916278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sz="1400">
                          <a:solidFill>
                            <a:schemeClr val="bg1"/>
                          </a:solidFill>
                        </a:rPr>
                        <a:t>Område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b="0">
                          <a:solidFill>
                            <a:schemeClr val="bg1"/>
                          </a:solidFill>
                        </a:rPr>
                        <a:t>Huvudansvarig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b="0">
                          <a:solidFill>
                            <a:schemeClr val="bg1"/>
                          </a:solidFill>
                        </a:rPr>
                        <a:t>Underlag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>
                          <a:solidFill>
                            <a:schemeClr val="bg1"/>
                          </a:solidFill>
                        </a:rPr>
                        <a:t>Verksamhetens uppgifter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653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>
                          <a:solidFill>
                            <a:schemeClr val="bg1"/>
                          </a:solidFill>
                        </a:rPr>
                        <a:t>Teknisk (maskinell) </a:t>
                      </a:r>
                      <a:br>
                        <a:rPr lang="sv-SE" sz="1400" b="0">
                          <a:solidFill>
                            <a:srgbClr val="FFFFFF"/>
                          </a:solidFill>
                        </a:rPr>
                      </a:br>
                      <a:r>
                        <a:rPr lang="sv-SE" sz="1400" b="0">
                          <a:solidFill>
                            <a:schemeClr val="bg1"/>
                          </a:solidFill>
                        </a:rPr>
                        <a:t>migrering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400">
                          <a:solidFill>
                            <a:schemeClr val="tx1"/>
                          </a:solidFill>
                        </a:rPr>
                        <a:t>SDV-programmet</a:t>
                      </a:r>
                    </a:p>
                    <a:p>
                      <a:pPr algn="l"/>
                      <a:r>
                        <a:rPr lang="sv-SE" sz="1400">
                          <a:solidFill>
                            <a:schemeClr val="tx1"/>
                          </a:solidFill>
                        </a:rPr>
                        <a:t>Koncernkontoret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Instruktioner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Kvalitetssäkra data inför migrering. Hantera åtgärdslistor under pågående  </a:t>
                      </a:r>
                      <a:r>
                        <a:rPr lang="sv-SE" sz="1400" err="1"/>
                        <a:t>migreringsperiod</a:t>
                      </a:r>
                      <a:endParaRPr lang="sv-SE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33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>
                          <a:solidFill>
                            <a:schemeClr val="bg1"/>
                          </a:solidFill>
                        </a:rPr>
                        <a:t>Manuell överföring av journalinformation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SDV-programmet</a:t>
                      </a:r>
                    </a:p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Checklistor och anvisningar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Informera och genomföra enligt checklistor och anvisningar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047360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 defTabSz="914400">
                        <a:buNone/>
                        <a:tabLst/>
                        <a:defRPr/>
                      </a:pPr>
                      <a:r>
                        <a:rPr lang="sv-SE" sz="1400" b="0">
                          <a:solidFill>
                            <a:schemeClr val="bg1"/>
                          </a:solidFill>
                        </a:rPr>
                        <a:t>Behörighetsstyrning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400"/>
                        <a:t>Koncernkontoret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400"/>
                        <a:t>[Information kommer. Aktiviteter pågår med utsedda administratörer inom respektive verksamhet]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400"/>
                        <a:t>Genomföra aktiviteter enligt gemensam plan 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1369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sv-SE" sz="1400" b="0" i="0" u="none" strike="noStrike" baseline="0" noProof="0">
                          <a:solidFill>
                            <a:srgbClr val="FFFFFF"/>
                          </a:solidFill>
                          <a:latin typeface="Public Sans"/>
                        </a:rPr>
                        <a:t>Vårdadministrativ information - förberedelser och manuell överföring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Koncernkontoret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Instruktioner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Informera och genomföra enligt instruktioner</a:t>
                      </a:r>
                      <a:br>
                        <a:rPr lang="sv-SE" sz="1400"/>
                      </a:br>
                      <a:r>
                        <a:rPr lang="sv-SE" sz="1400"/>
                        <a:t>(inkl. bokning)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b="0">
                          <a:solidFill>
                            <a:schemeClr val="bg1"/>
                          </a:solidFill>
                        </a:rPr>
                        <a:t>Tidboksschema och bokning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Koncernkontoret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Mallar i SDV för schemaläggning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Lägga lokala scheman utifrån mallar i SDV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807379"/>
                  </a:ext>
                </a:extLst>
              </a:tr>
            </a:tbl>
          </a:graphicData>
        </a:graphic>
      </p:graphicFrame>
      <p:sp>
        <p:nvSpPr>
          <p:cNvPr id="8" name="Frihandsfigur: Form 7">
            <a:extLst>
              <a:ext uri="{FF2B5EF4-FFF2-40B4-BE49-F238E27FC236}">
                <a16:creationId xmlns:a16="http://schemas.microsoft.com/office/drawing/2014/main" id="{676F6133-133E-6906-E57B-439972D16609}"/>
              </a:ext>
            </a:extLst>
          </p:cNvPr>
          <p:cNvSpPr/>
          <p:nvPr/>
        </p:nvSpPr>
        <p:spPr>
          <a:xfrm>
            <a:off x="3852333" y="993264"/>
            <a:ext cx="1157817" cy="45719"/>
          </a:xfrm>
          <a:custGeom>
            <a:avLst/>
            <a:gdLst>
              <a:gd name="connsiteX0" fmla="*/ 0 w 1634067"/>
              <a:gd name="connsiteY0" fmla="*/ 90469 h 90469"/>
              <a:gd name="connsiteX1" fmla="*/ 1151467 w 1634067"/>
              <a:gd name="connsiteY1" fmla="*/ 5803 h 90469"/>
              <a:gd name="connsiteX2" fmla="*/ 1634067 w 1634067"/>
              <a:gd name="connsiteY2" fmla="*/ 14269 h 90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4067" h="90469">
                <a:moveTo>
                  <a:pt x="0" y="90469"/>
                </a:moveTo>
                <a:lnTo>
                  <a:pt x="1151467" y="5803"/>
                </a:lnTo>
                <a:cubicBezTo>
                  <a:pt x="1423812" y="-6897"/>
                  <a:pt x="1528939" y="3686"/>
                  <a:pt x="1634067" y="14269"/>
                </a:cubicBezTo>
              </a:path>
            </a:pathLst>
          </a:custGeom>
          <a:noFill/>
          <a:ln w="85725" cap="rnd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3486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11D2E38F-1FF5-3F8D-836B-A541B3259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/>
              <a:t>Aktiviteter efter driftstart</a:t>
            </a:r>
            <a:endParaRPr lang="sv-SE"/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01AAEF58-C1A2-B8CE-6D14-25B99E9DF0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0130162"/>
              </p:ext>
            </p:extLst>
          </p:nvPr>
        </p:nvGraphicFramePr>
        <p:xfrm>
          <a:off x="609600" y="1276350"/>
          <a:ext cx="10972800" cy="4333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4110206227"/>
                    </a:ext>
                  </a:extLst>
                </a:gridCol>
                <a:gridCol w="2220227">
                  <a:extLst>
                    <a:ext uri="{9D8B030D-6E8A-4147-A177-3AD203B41FA5}">
                      <a16:colId xmlns:a16="http://schemas.microsoft.com/office/drawing/2014/main" val="2024484235"/>
                    </a:ext>
                  </a:extLst>
                </a:gridCol>
                <a:gridCol w="3266173">
                  <a:extLst>
                    <a:ext uri="{9D8B030D-6E8A-4147-A177-3AD203B41FA5}">
                      <a16:colId xmlns:a16="http://schemas.microsoft.com/office/drawing/2014/main" val="168976682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7916278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sz="1400">
                          <a:solidFill>
                            <a:schemeClr val="bg1"/>
                          </a:solidFill>
                        </a:rPr>
                        <a:t>Område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b="0">
                          <a:solidFill>
                            <a:schemeClr val="bg1"/>
                          </a:solidFill>
                        </a:rPr>
                        <a:t>Huvudansvarig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b="0">
                          <a:solidFill>
                            <a:schemeClr val="bg1"/>
                          </a:solidFill>
                        </a:rPr>
                        <a:t>Underlag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>
                          <a:solidFill>
                            <a:schemeClr val="bg1"/>
                          </a:solidFill>
                        </a:rPr>
                        <a:t>Verksamhetens uppgifter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653447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sv-SE" sz="1400" b="0" i="0" u="none" strike="noStrike" baseline="0" noProof="0">
                          <a:solidFill>
                            <a:srgbClr val="FFFFFF"/>
                          </a:solidFill>
                          <a:latin typeface="Public Sans"/>
                        </a:rPr>
                        <a:t>Vårdadministration - efter </a:t>
                      </a:r>
                      <a:r>
                        <a:rPr lang="sv-SE" sz="1400" b="0" i="0" u="none" strike="noStrike" baseline="0" noProof="0" err="1">
                          <a:solidFill>
                            <a:srgbClr val="FFFFFF"/>
                          </a:solidFill>
                          <a:latin typeface="Public Sans"/>
                        </a:rPr>
                        <a:t>driftstart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400" b="0">
                          <a:solidFill>
                            <a:schemeClr val="tx1"/>
                          </a:solidFill>
                        </a:rPr>
                        <a:t>Koncernkontoret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400" b="0">
                          <a:solidFill>
                            <a:schemeClr val="tx1"/>
                          </a:solidFill>
                        </a:rPr>
                        <a:t>Instruktioner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400" b="0">
                          <a:solidFill>
                            <a:schemeClr val="tx1"/>
                          </a:solidFill>
                        </a:rPr>
                        <a:t>Kommunicera och efterleva regionala instruktioner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92706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1400" b="0">
                          <a:solidFill>
                            <a:schemeClr val="bg1"/>
                          </a:solidFill>
                        </a:rPr>
                        <a:t>Beskriva vården under samexistens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sv-SE" sz="1400">
                          <a:solidFill>
                            <a:schemeClr val="tx1"/>
                          </a:solidFill>
                        </a:rPr>
                        <a:t>SDV-programmet</a:t>
                      </a:r>
                      <a:endParaRPr lang="en-US"/>
                    </a:p>
                    <a:p>
                      <a:pPr lvl="0" algn="l">
                        <a:buNone/>
                      </a:pPr>
                      <a:r>
                        <a:rPr lang="sv-SE" sz="1400">
                          <a:solidFill>
                            <a:schemeClr val="tx1"/>
                          </a:solidFill>
                        </a:rPr>
                        <a:t>Koncernkontoret</a:t>
                      </a:r>
                      <a:endParaRPr lang="sv-SE"/>
                    </a:p>
                    <a:p>
                      <a:pPr lvl="0">
                        <a:buNone/>
                      </a:pPr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400"/>
                        <a:t>Information om vilken automatiserad nationell rapportering som görs, vilka </a:t>
                      </a:r>
                      <a:r>
                        <a:rPr lang="sv-SE" sz="1400" err="1"/>
                        <a:t>appar</a:t>
                      </a:r>
                      <a:r>
                        <a:rPr lang="sv-SE" sz="1400"/>
                        <a:t> som kommer att finnas för intern uppföljning samt Business </a:t>
                      </a:r>
                      <a:r>
                        <a:rPr lang="sv-SE" sz="1400" err="1"/>
                        <a:t>Object</a:t>
                      </a:r>
                      <a:r>
                        <a:rPr lang="sv-SE" sz="1400"/>
                        <a:t>-rapporter som SDV tillhandahåller</a:t>
                      </a:r>
                      <a:endParaRPr lang="sv-SE" sz="140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400"/>
                        <a:t>Kännedom om innehåll och vid behov följa instruktion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8099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>
                          <a:solidFill>
                            <a:schemeClr val="bg1"/>
                          </a:solidFill>
                        </a:rPr>
                        <a:t>Regionala rutinbeskrivningar för samexistensperioden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400">
                          <a:solidFill>
                            <a:schemeClr val="tx1"/>
                          </a:solidFill>
                        </a:rPr>
                        <a:t>SDV-programmet</a:t>
                      </a:r>
                    </a:p>
                    <a:p>
                      <a:pPr algn="l"/>
                      <a:r>
                        <a:rPr lang="sv-SE" sz="1400">
                          <a:solidFill>
                            <a:schemeClr val="tx1"/>
                          </a:solidFill>
                        </a:rPr>
                        <a:t>Koncernkontoret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Rutiner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Gå igenom dokumenten och känna till innehållet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33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>
                          <a:solidFill>
                            <a:schemeClr val="bg1"/>
                          </a:solidFill>
                        </a:rPr>
                        <a:t>Återläsning av information om patienten i journalen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Digitalisering, IT och MT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Anvisningar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Känna till dokumenten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b="0">
                          <a:solidFill>
                            <a:schemeClr val="bg1"/>
                          </a:solidFill>
                        </a:rPr>
                        <a:t>Behörighet till system som </a:t>
                      </a:r>
                      <a:br>
                        <a:rPr lang="sv-SE" sz="1400" b="0">
                          <a:solidFill>
                            <a:srgbClr val="FFFFFF"/>
                          </a:solidFill>
                        </a:rPr>
                      </a:br>
                      <a:r>
                        <a:rPr lang="sv-SE" sz="1400" b="0">
                          <a:solidFill>
                            <a:schemeClr val="bg1"/>
                          </a:solidFill>
                        </a:rPr>
                        <a:t>ska avvecklas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/>
                        <a:t>Digitalisering, IT och MT</a:t>
                      </a:r>
                    </a:p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Anvisningar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[Information kommer]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660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b="0">
                          <a:solidFill>
                            <a:schemeClr val="bg1"/>
                          </a:solidFill>
                        </a:rPr>
                        <a:t>Avveckling av tidigare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/>
                        <a:t>Digitalisering, IT och MT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/>
                        <a:t>Anvisningar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/>
                        <a:t>Känna till dokumenten och beslut kopplade till dessa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807379"/>
                  </a:ext>
                </a:extLst>
              </a:tr>
            </a:tbl>
          </a:graphicData>
        </a:graphic>
      </p:graphicFrame>
      <p:sp>
        <p:nvSpPr>
          <p:cNvPr id="3" name="Frihandsfigur: Form 2">
            <a:extLst>
              <a:ext uri="{FF2B5EF4-FFF2-40B4-BE49-F238E27FC236}">
                <a16:creationId xmlns:a16="http://schemas.microsoft.com/office/drawing/2014/main" id="{CEB892C4-B14F-4CF2-E9AB-600CCABD94CA}"/>
              </a:ext>
            </a:extLst>
          </p:cNvPr>
          <p:cNvSpPr/>
          <p:nvPr/>
        </p:nvSpPr>
        <p:spPr>
          <a:xfrm>
            <a:off x="3204634" y="968375"/>
            <a:ext cx="1084792" cy="59228"/>
          </a:xfrm>
          <a:custGeom>
            <a:avLst/>
            <a:gdLst>
              <a:gd name="connsiteX0" fmla="*/ 0 w 1634067"/>
              <a:gd name="connsiteY0" fmla="*/ 90469 h 90469"/>
              <a:gd name="connsiteX1" fmla="*/ 1151467 w 1634067"/>
              <a:gd name="connsiteY1" fmla="*/ 5803 h 90469"/>
              <a:gd name="connsiteX2" fmla="*/ 1634067 w 1634067"/>
              <a:gd name="connsiteY2" fmla="*/ 14269 h 90469"/>
              <a:gd name="connsiteX0" fmla="*/ 0 w 1634067"/>
              <a:gd name="connsiteY0" fmla="*/ 88054 h 88054"/>
              <a:gd name="connsiteX1" fmla="*/ 851040 w 1634067"/>
              <a:gd name="connsiteY1" fmla="*/ 6761 h 88054"/>
              <a:gd name="connsiteX2" fmla="*/ 1634067 w 1634067"/>
              <a:gd name="connsiteY2" fmla="*/ 11854 h 88054"/>
              <a:gd name="connsiteX0" fmla="*/ 0 w 1629298"/>
              <a:gd name="connsiteY0" fmla="*/ 6374 h 32622"/>
              <a:gd name="connsiteX1" fmla="*/ 846271 w 1629298"/>
              <a:gd name="connsiteY1" fmla="*/ 26248 h 32622"/>
              <a:gd name="connsiteX2" fmla="*/ 1629298 w 1629298"/>
              <a:gd name="connsiteY2" fmla="*/ 31341 h 32622"/>
              <a:gd name="connsiteX0" fmla="*/ 0 w 1629298"/>
              <a:gd name="connsiteY0" fmla="*/ 0 h 62907"/>
              <a:gd name="connsiteX1" fmla="*/ 846271 w 1629298"/>
              <a:gd name="connsiteY1" fmla="*/ 19874 h 62907"/>
              <a:gd name="connsiteX2" fmla="*/ 1629298 w 1629298"/>
              <a:gd name="connsiteY2" fmla="*/ 24967 h 62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29298" h="62907">
                <a:moveTo>
                  <a:pt x="0" y="0"/>
                </a:moveTo>
                <a:cubicBezTo>
                  <a:pt x="336135" y="110040"/>
                  <a:pt x="462449" y="48096"/>
                  <a:pt x="846271" y="19874"/>
                </a:cubicBezTo>
                <a:cubicBezTo>
                  <a:pt x="1118616" y="7174"/>
                  <a:pt x="1524170" y="14384"/>
                  <a:pt x="1629298" y="24967"/>
                </a:cubicBezTo>
              </a:path>
            </a:pathLst>
          </a:custGeom>
          <a:noFill/>
          <a:ln w="85725" cap="rnd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0927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31C48-3FCB-2BC6-0BFD-6FD37F169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Fördjupad</a:t>
            </a:r>
            <a:r>
              <a:rPr lang="en-US"/>
              <a:t> beskrivning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555C80-5127-5041-73B6-FFC2DFE85C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Färdiga</a:t>
            </a:r>
            <a:r>
              <a:rPr lang="en-US" dirty="0"/>
              <a:t> </a:t>
            </a:r>
            <a:r>
              <a:rPr lang="en-US" dirty="0" err="1"/>
              <a:t>dokument</a:t>
            </a:r>
            <a:r>
              <a:rPr lang="en-US" dirty="0"/>
              <a:t> </a:t>
            </a:r>
            <a:r>
              <a:rPr lang="en-US" dirty="0" err="1"/>
              <a:t>publiceras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Vårdgivare </a:t>
            </a:r>
            <a:r>
              <a:rPr lang="en-US" dirty="0" err="1">
                <a:hlinkClick r:id="rId3"/>
              </a:rPr>
              <a:t>Skåne</a:t>
            </a:r>
            <a:r>
              <a:rPr lang="en-US" dirty="0">
                <a:hlinkClick r:id="rId3"/>
              </a:rPr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197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28D72A-161F-F97B-A34D-9C2A67141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735153"/>
          </a:xfrm>
        </p:spPr>
        <p:txBody>
          <a:bodyPr/>
          <a:lstStyle/>
          <a:p>
            <a:r>
              <a:rPr lang="sv-SE" sz="2800"/>
              <a:t>Teknisk (maskinell) migrering</a:t>
            </a:r>
            <a:br>
              <a:rPr lang="sv-SE" sz="2800"/>
            </a:br>
            <a:endParaRPr lang="sv-SE" sz="280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F1656A5-D65B-85D2-96C3-464EC0BB6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99" y="1372161"/>
            <a:ext cx="5300313" cy="5066518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 b="1"/>
              <a:t>Patientinformation</a:t>
            </a:r>
            <a:r>
              <a:rPr lang="sv-SE" sz="1300"/>
              <a:t>.</a:t>
            </a:r>
            <a:endParaRPr lang="sv-SE" sz="1300">
              <a:highlight>
                <a:srgbClr val="FFFF00"/>
              </a:highlight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</a:pPr>
            <a:r>
              <a:rPr lang="sv-SE" sz="1300" b="1"/>
              <a:t>Bevakningslistor PASiS och väntelistor PMO</a:t>
            </a:r>
            <a:r>
              <a:rPr lang="sv-SE" sz="1300"/>
              <a:t> inom öppenvård för patienter som väntar på att bokas. </a:t>
            </a:r>
            <a:endParaRPr lang="sv-SE" sz="1300">
              <a:highlight>
                <a:srgbClr val="FFFF00"/>
              </a:highlight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</a:pPr>
            <a:r>
              <a:rPr lang="sv-SE" sz="1300" b="1"/>
              <a:t>Mätvärden och vårdhändelser för tillväxtkurvan</a:t>
            </a:r>
            <a:r>
              <a:rPr lang="sv-SE" sz="1300"/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</a:pPr>
            <a:r>
              <a:rPr lang="sv-SE" sz="1300" b="1"/>
              <a:t>Öppna vårdåtagande </a:t>
            </a:r>
            <a:r>
              <a:rPr lang="sv-SE" sz="1300"/>
              <a:t>(Flödesmodellen) för patienter som väntar på första kontakt från PASiS, öppenvård.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</a:pPr>
            <a:r>
              <a:rPr lang="sv-SE" sz="1300" b="1"/>
              <a:t>Betalningsförbindelser</a:t>
            </a:r>
            <a:r>
              <a:rPr lang="sv-SE" sz="1300"/>
              <a:t> för patienter som får vård på Sus men som inte bor i Skåne.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</a:pPr>
            <a:r>
              <a:rPr lang="sv-SE" sz="1300" b="1"/>
              <a:t>Kroniska diagnoser från PMO (KSH97-P och ICD-10-SE).</a:t>
            </a:r>
            <a:endParaRPr lang="sv-SE">
              <a:ea typeface="+mn-lt"/>
              <a:cs typeface="+mn-lt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None/>
            </a:pPr>
            <a:r>
              <a:rPr lang="sv-SE" sz="1300">
                <a:ea typeface="+mn-lt"/>
                <a:cs typeface="+mn-lt"/>
              </a:rPr>
              <a:t>Migrering från </a:t>
            </a:r>
            <a:r>
              <a:rPr lang="sv-SE" sz="1300" err="1">
                <a:ea typeface="+mn-lt"/>
                <a:cs typeface="+mn-lt"/>
              </a:rPr>
              <a:t>källsystemen</a:t>
            </a:r>
            <a:r>
              <a:rPr lang="sv-SE" sz="1300">
                <a:ea typeface="+mn-lt"/>
                <a:cs typeface="+mn-lt"/>
              </a:rPr>
              <a:t> PMO, PASiS och Melior kommer påbörjas cirka 3 månader innan första driftstart. För varje informationsmängd kommer det sedan utföras fortlöpande </a:t>
            </a:r>
            <a:r>
              <a:rPr lang="sv-SE" sz="1300" err="1">
                <a:ea typeface="+mn-lt"/>
                <a:cs typeface="+mn-lt"/>
              </a:rPr>
              <a:t>migreringar</a:t>
            </a:r>
            <a:r>
              <a:rPr lang="sv-SE" sz="1300">
                <a:ea typeface="+mn-lt"/>
                <a:cs typeface="+mn-lt"/>
              </a:rPr>
              <a:t> av ny data. Detta säkerställer att all information i </a:t>
            </a:r>
            <a:r>
              <a:rPr lang="sv-SE" sz="1300" err="1">
                <a:ea typeface="+mn-lt"/>
                <a:cs typeface="+mn-lt"/>
              </a:rPr>
              <a:t>källsystemen</a:t>
            </a:r>
            <a:r>
              <a:rPr lang="sv-SE" sz="1300">
                <a:ea typeface="+mn-lt"/>
                <a:cs typeface="+mn-lt"/>
              </a:rPr>
              <a:t> är tillgängliga i SDV utifrån verksamhetens behov.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v-SE" sz="1300">
                <a:ea typeface="+mn-lt"/>
                <a:cs typeface="+mn-lt"/>
              </a:rPr>
              <a:t>Läs</a:t>
            </a:r>
            <a:r>
              <a:rPr lang="sv-SE" sz="1300"/>
              <a:t> mer: </a:t>
            </a:r>
            <a:r>
              <a:rPr lang="sv-SE" sz="1300">
                <a:hlinkClick r:id="rId3"/>
              </a:rPr>
              <a:t>Migrering av data till SDV</a:t>
            </a:r>
            <a:endParaRPr lang="sv-SE" sz="130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B2F0BC4-64D9-3A15-33E7-08087A5BCF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78405"/>
            <a:ext cx="5181600" cy="482917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/>
              <a:t>Validera migrerad data.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/>
              <a:t>Säkerställa datakvalitet i </a:t>
            </a:r>
            <a:r>
              <a:rPr lang="sv-SE" sz="1300" err="1"/>
              <a:t>källsystemen</a:t>
            </a:r>
            <a:r>
              <a:rPr lang="sv-SE" sz="1300"/>
              <a:t>, exempelvis PMO, PASiS  enligt instruktioner.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/>
              <a:t>Boka in avstämningsmöten för datakvalitetssäkring med utsedda kontaktpersoner för respektive förvaltning.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/>
              <a:t>Hantera åtgärdslistor efter varje migrering av poster som stoppats av migrering enligt instruktion.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/>
              <a:t>Viktigt att verksamheten tillgängliggör personal för att utföra de förberedelse som behövs.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/>
              <a:t>Säkerställa särskild kunskap hos de medarbetare som ska arbeta med migrerade data om hur man använder dessa data i sitt arbete.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1300"/>
              <a:t>Personal som ska jobba med migrerad data i SDV och ska boka patienter inför driftstart behöver </a:t>
            </a:r>
          </a:p>
          <a:p>
            <a:pPr lvl="1">
              <a:spcBef>
                <a:spcPts val="0"/>
              </a:spcBef>
            </a:pPr>
            <a:r>
              <a:rPr lang="sv-SE" sz="1300"/>
              <a:t>vara utbildade </a:t>
            </a:r>
          </a:p>
          <a:p>
            <a:pPr lvl="1">
              <a:spcBef>
                <a:spcPts val="0"/>
              </a:spcBef>
            </a:pPr>
            <a:r>
              <a:rPr lang="sv-SE" sz="1300"/>
              <a:t>ha rätt behörigheter i rätt tid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sv-SE" sz="1300"/>
              <a:t>ha rätt personliga inställningar inom sin roll. </a:t>
            </a:r>
            <a:endParaRPr lang="en-US" sz="130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7093EAC3-64D2-729D-4C14-ACCD09122C67}"/>
              </a:ext>
            </a:extLst>
          </p:cNvPr>
          <p:cNvSpPr txBox="1"/>
          <p:nvPr/>
        </p:nvSpPr>
        <p:spPr>
          <a:xfrm>
            <a:off x="609600" y="1057496"/>
            <a:ext cx="1786908" cy="30777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Vad ska migreras?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29F2FC99-361A-C042-F23E-282F79E5187E}"/>
              </a:ext>
            </a:extLst>
          </p:cNvPr>
          <p:cNvSpPr txBox="1"/>
          <p:nvPr/>
        </p:nvSpPr>
        <p:spPr>
          <a:xfrm>
            <a:off x="6172200" y="1057496"/>
            <a:ext cx="2711918" cy="307777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FDF9E4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Vad ska verksamheten göra?</a:t>
            </a:r>
          </a:p>
        </p:txBody>
      </p:sp>
    </p:spTree>
    <p:extLst>
      <p:ext uri="{BB962C8B-B14F-4D97-AF65-F5344CB8AC3E}">
        <p14:creationId xmlns:p14="http://schemas.microsoft.com/office/powerpoint/2010/main" val="29815145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Region Skåne presentation">
  <a:themeElements>
    <a:clrScheme name="Anpassat 1">
      <a:dk1>
        <a:sysClr val="windowText" lastClr="000000"/>
      </a:dk1>
      <a:lt1>
        <a:sysClr val="window" lastClr="FFFFFF"/>
      </a:lt1>
      <a:dk2>
        <a:srgbClr val="307C8E"/>
      </a:dk2>
      <a:lt2>
        <a:srgbClr val="FDF9E4"/>
      </a:lt2>
      <a:accent1>
        <a:srgbClr val="307C8E"/>
      </a:accent1>
      <a:accent2>
        <a:srgbClr val="FDF9E4"/>
      </a:accent2>
      <a:accent3>
        <a:srgbClr val="E40135"/>
      </a:accent3>
      <a:accent4>
        <a:srgbClr val="FDF9E4"/>
      </a:accent4>
      <a:accent5>
        <a:srgbClr val="5F5236"/>
      </a:accent5>
      <a:accent6>
        <a:srgbClr val="FDD32F"/>
      </a:accent6>
      <a:hlink>
        <a:srgbClr val="0563C1"/>
      </a:hlink>
      <a:folHlink>
        <a:srgbClr val="954F72"/>
      </a:folHlink>
    </a:clrScheme>
    <a:fontScheme name="Anpassat 1">
      <a:majorFont>
        <a:latin typeface="Public Sans"/>
        <a:ea typeface=""/>
        <a:cs typeface=""/>
      </a:majorFont>
      <a:minorFont>
        <a:latin typeface="Public Sans"/>
        <a:ea typeface=""/>
        <a:cs typeface=""/>
      </a:minorFont>
    </a:fontScheme>
    <a:fmtScheme name="Region Skån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ion Skånes prestentationsmall" id="{6234B990-46E4-4798-A7C9-795EC348AB7D}" vid="{E536645E-1CDF-4149-833A-B078DB4F462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EF8C6FFD7E69B42A33EEA611903AB5A" ma:contentTypeVersion="4" ma:contentTypeDescription="Skapa ett nytt dokument." ma:contentTypeScope="" ma:versionID="bfd19a9fd60a23db98d6cada728b8967">
  <xsd:schema xmlns:xsd="http://www.w3.org/2001/XMLSchema" xmlns:xs="http://www.w3.org/2001/XMLSchema" xmlns:p="http://schemas.microsoft.com/office/2006/metadata/properties" xmlns:ns2="126fb05c-bf11-4513-b307-5c635c0da23f" targetNamespace="http://schemas.microsoft.com/office/2006/metadata/properties" ma:root="true" ma:fieldsID="c2e7c8bd82fd6c37020a4088cb1c628c" ns2:_="">
    <xsd:import namespace="126fb05c-bf11-4513-b307-5c635c0da2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6fb05c-bf11-4513-b307-5c635c0da2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F6C470-0013-4D6B-A672-ACCE52CFD697}">
  <ds:schemaRefs>
    <ds:schemaRef ds:uri="126fb05c-bf11-4513-b307-5c635c0da23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9A12A45-85B1-4FA4-9B0F-6308B2B0D0B4}">
  <ds:schemaRefs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126fb05c-bf11-4513-b307-5c635c0da23f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344A982-D6E8-4805-9897-01B44833D98A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2f52389-3f0f-4623-9a3b-957c32d194e5}" enabled="0" method="" siteId="{92f52389-3f0f-4623-9a3b-957c32d194e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Region Skånes presentationsmall</Template>
  <TotalTime>0</TotalTime>
  <Words>2313</Words>
  <Application>Microsoft Office PowerPoint</Application>
  <PresentationFormat>Widescreen</PresentationFormat>
  <Paragraphs>359</Paragraphs>
  <Slides>19</Slides>
  <Notes>14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Region Skåne presentation</vt:lpstr>
      <vt:lpstr>Samexistens vid införandet av  Skånes digitala vårdsystem (SDV) </vt:lpstr>
      <vt:lpstr>Syftet med detta material</vt:lpstr>
      <vt:lpstr>Vad är samexistens vid införandet av SDV?</vt:lpstr>
      <vt:lpstr>Definition av dokumenttyper </vt:lpstr>
      <vt:lpstr>PowerPoint Presentation</vt:lpstr>
      <vt:lpstr>Förberedelser inför varje driftstart</vt:lpstr>
      <vt:lpstr>Aktiviteter efter driftstart</vt:lpstr>
      <vt:lpstr>Fördjupad beskrivning </vt:lpstr>
      <vt:lpstr>Teknisk (maskinell) migrering </vt:lpstr>
      <vt:lpstr>Manuell överföring av journalinformation</vt:lpstr>
      <vt:lpstr>Behörighetsstyrning</vt:lpstr>
      <vt:lpstr>Tidboksschema och bokning</vt:lpstr>
      <vt:lpstr>Vårdadministrativ information  – förberedelser och manuell överföring</vt:lpstr>
      <vt:lpstr>Regionala rutinbeskrivningar för samexistensperioden</vt:lpstr>
      <vt:lpstr>Beskriva vården under samexistens  - Nationell rapportering och intern uppföljning </vt:lpstr>
      <vt:lpstr>Vårdadministration efter driftstart</vt:lpstr>
      <vt:lpstr>Återläsning av information om patienten i journalen</vt:lpstr>
      <vt:lpstr>Behörighet till system som ska avvecklas</vt:lpstr>
      <vt:lpstr>Avveckling av tidigare system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Principer kring migrering av information i dolda anteckningar</dc:title>
  <dc:creator>Puck Sigling</dc:creator>
  <cp:lastModifiedBy>Skoglund Anita</cp:lastModifiedBy>
  <cp:revision>5</cp:revision>
  <dcterms:created xsi:type="dcterms:W3CDTF">2024-09-25T10:49:53Z</dcterms:created>
  <dcterms:modified xsi:type="dcterms:W3CDTF">2025-09-05T07:12:07Z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3D0126CF-E299-4EA6-B5B5-949059109E94</vt:lpwstr>
  </property>
  <property fmtid="{D5CDD505-2E9C-101B-9397-08002B2CF9AE}" pid="3" name="ArticulatePath">
    <vt:lpwstr>Presentation5</vt:lpwstr>
  </property>
  <property fmtid="{D5CDD505-2E9C-101B-9397-08002B2CF9AE}" pid="4" name="ContentTypeId">
    <vt:lpwstr>0x010100FEF8C6FFD7E69B42A33EEA611903AB5A</vt:lpwstr>
  </property>
  <property fmtid="{D5CDD505-2E9C-101B-9397-08002B2CF9AE}" pid="5" name="MediaServiceImageTags">
    <vt:lpwstr/>
  </property>
  <property fmtid="{D5CDD505-2E9C-101B-9397-08002B2CF9AE}" pid="6" name="_dlc_DocIdItemGuid">
    <vt:lpwstr>064da504-f3f2-4e91-8959-c38ab6a35c5c</vt:lpwstr>
  </property>
</Properties>
</file>