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FA_27028510.xml" ContentType="application/vnd.ms-powerpoint.comments+xml"/>
  <Override PartName="/ppt/notesSlides/notesSlide2.xml" ContentType="application/vnd.openxmlformats-officedocument.presentationml.notesSlide+xml"/>
  <Override PartName="/ppt/comments/modernComment_7FB47670_BD11853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FF7AF_83C1DB5E.xml" ContentType="application/vnd.ms-powerpoint.comments+xml"/>
  <Override PartName="/ppt/notesSlides/notesSlide5.xml" ContentType="application/vnd.openxmlformats-officedocument.presentationml.notesSlide+xml"/>
  <Override PartName="/ppt/comments/modernComment_7FFFF7A3_6478A2A.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FFF7A6_9991D1D0.xml" ContentType="application/vnd.ms-powerpoint.comments+xml"/>
  <Override PartName="/ppt/notesSlides/notesSlide9.xml" ContentType="application/vnd.openxmlformats-officedocument.presentationml.notesSlide+xml"/>
  <Override PartName="/ppt/comments/modernComment_7FFFF7A7_14AF4CB7.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7FFFF7A9_AA81BF7.xml" ContentType="application/vnd.ms-powerpoint.comments+xml"/>
  <Override PartName="/ppt/notesSlides/notesSlide12.xml" ContentType="application/vnd.openxmlformats-officedocument.presentationml.notesSlide+xml"/>
  <Override PartName="/ppt/comments/modernComment_7FFFF7AA_16899F9C.xml" ContentType="application/vnd.ms-powerpoint.comments+xml"/>
  <Override PartName="/ppt/notesSlides/notesSlide13.xml" ContentType="application/vnd.openxmlformats-officedocument.presentationml.notesSlide+xml"/>
  <Override PartName="/ppt/comments/modernComment_1FE_8A7E69F5.xml" ContentType="application/vnd.ms-powerpoint.comments+xml"/>
  <Override PartName="/ppt/notesSlides/notesSlide14.xml" ContentType="application/vnd.openxmlformats-officedocument.presentationml.notesSlide+xml"/>
  <Override PartName="/ppt/comments/modernComment_1FC_6443BF6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7FFFF7A1_8598AA3B.xml" ContentType="application/vnd.ms-powerpoint.comments+xml"/>
  <Override PartName="/ppt/notesSlides/notesSlide17.xml" ContentType="application/vnd.openxmlformats-officedocument.presentationml.notesSlide+xml"/>
  <Override PartName="/ppt/comments/modernComment_7FFFF7AD_CC93914A.xml" ContentType="application/vnd.ms-powerpoint.comments+xml"/>
  <Override PartName="/ppt/comments/modernComment_1FB_96C137A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0"/>
  </p:notesMasterIdLst>
  <p:handoutMasterIdLst>
    <p:handoutMasterId r:id="rId31"/>
  </p:handoutMasterIdLst>
  <p:sldIdLst>
    <p:sldId id="504" r:id="rId5"/>
    <p:sldId id="2147481520" r:id="rId6"/>
    <p:sldId id="506" r:id="rId7"/>
    <p:sldId id="2147481516" r:id="rId8"/>
    <p:sldId id="2142533232" r:id="rId9"/>
    <p:sldId id="2147481518" r:id="rId10"/>
    <p:sldId id="2147481519" r:id="rId11"/>
    <p:sldId id="2147481507" r:id="rId12"/>
    <p:sldId id="2147481508" r:id="rId13"/>
    <p:sldId id="2147481509" r:id="rId14"/>
    <p:sldId id="2147481510" r:id="rId15"/>
    <p:sldId id="2147481511" r:id="rId16"/>
    <p:sldId id="2147481512" r:id="rId17"/>
    <p:sldId id="2147481513" r:id="rId18"/>
    <p:sldId id="2147481514" r:id="rId19"/>
    <p:sldId id="2147481515" r:id="rId20"/>
    <p:sldId id="2147481506" r:id="rId21"/>
    <p:sldId id="2147481503" r:id="rId22"/>
    <p:sldId id="510" r:id="rId23"/>
    <p:sldId id="508" r:id="rId24"/>
    <p:sldId id="2142533231" r:id="rId25"/>
    <p:sldId id="2147481505" r:id="rId26"/>
    <p:sldId id="2147481517" r:id="rId27"/>
    <p:sldId id="507" r:id="rId28"/>
    <p:sldId id="505" r:id="rId29"/>
  </p:sldIdLst>
  <p:sldSz cx="12192000" cy="6858000"/>
  <p:notesSz cx="6858000" cy="9144000"/>
  <p:embeddedFontLst>
    <p:embeddedFont>
      <p:font typeface="Public Sans" panose="020B0604020202020204" charset="0"/>
      <p:regular r:id="rId32"/>
      <p:bold r:id="rId33"/>
      <p:italic r:id="rId34"/>
      <p:boldItalic r:id="rId35"/>
    </p:embeddedFont>
  </p:embeddedFontLst>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16001A-31DF-B164-2A29-4256B5FB547C}" name="Skoglund Anita" initials="SA" userId="S::100070@skane.se::2f47d22a-0e57-444c-80a0-2cc410120654" providerId="AD"/>
  <p188:author id="{A9A45E22-7F88-5C91-CF59-0382B3D79A27}" name="Puck Sigling" initials="PS" userId="Puck Sigling" providerId="None"/>
  <p188:author id="{86C37F72-C3C6-A0E0-CE99-54245F77F0BD}" name="Berntsson Kristina" initials="KB" userId="S::127155@skane.se::9405d457-7a39-448e-8f3c-8be1320b9cf1" providerId="AD"/>
  <p188:author id="{0C062678-2D9C-AFEE-22BA-5F152CC2E606}" name="Ewesson Sara" initials="ES" userId="S::122983@skane.se::110c4e24-7cdd-4ff9-b681-f4209584d8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ntsson Kristina" initials="BK" lastIdx="2" clrIdx="0">
    <p:extLst>
      <p:ext uri="{19B8F6BF-5375-455C-9EA6-DF929625EA0E}">
        <p15:presenceInfo xmlns:p15="http://schemas.microsoft.com/office/powerpoint/2012/main" userId="S-1-5-21-299502267-562591055-839522115-460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03E77-B4A8-ABA1-87DF-A7532940EEA0}" v="1" dt="2025-02-24T06:56:18.43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0"/>
      </p:cViewPr>
      <p:guideLst>
        <p:guide orient="horz" pos="822"/>
        <p:guide pos="69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3.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presProps" Target="presProps.xml"/></Relationships>
</file>

<file path=ppt/comments/modernComment_1FA_27028510.xml><?xml version="1.0" encoding="utf-8"?>
<p188:cmLst xmlns:a="http://schemas.openxmlformats.org/drawingml/2006/main" xmlns:r="http://schemas.openxmlformats.org/officeDocument/2006/relationships" xmlns:p188="http://schemas.microsoft.com/office/powerpoint/2018/8/main">
  <p188:cm id="{B001515E-DB07-4F6D-9412-4BADFF39B488}" authorId="{86C37F72-C3C6-A0E0-CE99-54245F77F0BD}" created="2025-02-19T10:06:23.395">
    <ac:txMkLst xmlns:ac="http://schemas.microsoft.com/office/drawing/2013/main/command">
      <pc:docMk xmlns:pc="http://schemas.microsoft.com/office/powerpoint/2013/main/command"/>
      <pc:sldMk xmlns:pc="http://schemas.microsoft.com/office/powerpoint/2013/main/command" cId="654476560" sldId="506"/>
      <ac:spMk id="3" creationId="{AEC0345D-39E4-27B6-80CE-7EA55644ECAC}"/>
      <ac:txMk cp="305" len="5">
        <ac:context len="456" hash="2288075175"/>
      </ac:txMk>
    </ac:txMkLst>
    <p188:pos x="5515309" y="2943604"/>
    <p188:replyLst>
      <p188:reply id="{B3F171C8-D75D-412B-8CA9-FA60A3B4974A}" authorId="{0C062678-2D9C-AFEE-22BA-5F152CC2E606}" created="2025-02-21T09:29:36.313">
        <p188:txBody>
          <a:bodyPr/>
          <a:lstStyle/>
          <a:p>
            <a:r>
              <a:rPr lang="en-US"/>
              <a:t>RUR: Ta bort datum som kanske förvirrar. From nu tills systemet är utrullat</a:t>
            </a:r>
          </a:p>
        </p188:txBody>
      </p188:reply>
    </p188:replyLst>
    <p188:txBody>
      <a:bodyPr/>
      <a:lstStyle/>
      <a:p>
        <a:r>
          <a:rPr lang="sv-SE"/>
          <a:t>Gäller från nu tills systemet är utrullat
</a:t>
        </a:r>
      </a:p>
    </p188:txBody>
  </p188:cm>
</p188:cmLst>
</file>

<file path=ppt/comments/modernComment_1FB_96C137A9.xml><?xml version="1.0" encoding="utf-8"?>
<p188:cmLst xmlns:a="http://schemas.openxmlformats.org/drawingml/2006/main" xmlns:r="http://schemas.openxmlformats.org/officeDocument/2006/relationships" xmlns:p188="http://schemas.microsoft.com/office/powerpoint/2018/8/main">
  <p188:cm id="{C52F1C3D-4830-43F3-B7E3-0058EFAAC93F}" authorId="{2116001A-31DF-B164-2A29-4256B5FB547C}" created="2025-02-11T12:50:32.621" startDate="2025-02-11T12:50:32.621" dueDate="2025-02-11T12:50:32.621" assignedTo="{86C37F72-C3C6-A0E0-CE99-54245F77F0BD}" title="@Berntsson Kristina Har vi fortfarande samma syfte med presentationen?">
    <ac:txMkLst xmlns:ac="http://schemas.microsoft.com/office/drawing/2013/main/command">
      <pc:docMk xmlns:pc="http://schemas.microsoft.com/office/powerpoint/2013/main/command"/>
      <pc:sldMk xmlns:pc="http://schemas.microsoft.com/office/powerpoint/2013/main/command" cId="2529245097" sldId="507"/>
      <ac:spMk id="3" creationId="{AEC0345D-39E4-27B6-80CE-7EA55644ECAC}"/>
      <ac:txMk cp="147">
        <ac:context len="149" hash="3643905141"/>
      </ac:txMk>
    </ac:txMkLst>
    <p188:pos x="6487297" y="2018270"/>
    <p188:txBody>
      <a:bodyPr/>
      <a:lstStyle/>
      <a:p>
        <a:r>
          <a:rPr lang="en-US"/>
          <a:t>[@Berntsson Kristina] Har vi fortfarande samma syfte med presentationen? </a:t>
        </a:r>
      </a:p>
    </p188:txBody>
    <p188:extLst>
      <p:ext xmlns:p="http://schemas.openxmlformats.org/presentationml/2006/main" uri="{5BB2D875-25FF-4072-B9AC-8F64D62656EB}">
        <p228:taskDetails xmlns:p228="http://schemas.microsoft.com/office/powerpoint/2022/08/main">
          <p228:history>
            <p228:event time="2025-02-11T12:50:32.621" id="{3C20537E-EA70-4A12-A467-9A5627F656A6}">
              <p228:atrbtn authorId="{2116001A-31DF-B164-2A29-4256B5FB547C}"/>
              <p228:anchr>
                <p228:comment id="{C52F1C3D-4830-43F3-B7E3-0058EFAAC93F}"/>
              </p228:anchr>
              <p228:add/>
            </p228:event>
            <p228:event time="2025-02-11T12:50:32.621" id="{9DCE64F9-7ADF-4826-B4DE-4E6119E50C26}">
              <p228:atrbtn authorId="{2116001A-31DF-B164-2A29-4256B5FB547C}"/>
              <p228:anchr>
                <p228:comment id="{C52F1C3D-4830-43F3-B7E3-0058EFAAC93F}"/>
              </p228:anchr>
              <p228:asgn authorId="{86C37F72-C3C6-A0E0-CE99-54245F77F0BD}"/>
            </p228:event>
            <p228:event time="2025-02-11T12:50:32.621" id="{F89827C4-9762-44D8-8CDD-7C6A4C5DC488}">
              <p228:atrbtn authorId="{2116001A-31DF-B164-2A29-4256B5FB547C}"/>
              <p228:anchr>
                <p228:comment id="{C52F1C3D-4830-43F3-B7E3-0058EFAAC93F}"/>
              </p228:anchr>
              <p228:title val="@Berntsson Kristina Har vi fortfarande samma syfte med presentationen?"/>
            </p228:event>
            <p228:event time="2025-02-11T12:50:32.621" id="{9958BFB7-7B9C-4E32-95A6-E077C134B4BB}">
              <p228:atrbtn authorId="{2116001A-31DF-B164-2A29-4256B5FB547C}"/>
              <p228:anchr>
                <p228:comment id="{C52F1C3D-4830-43F3-B7E3-0058EFAAC93F}"/>
              </p228:anchr>
              <p228:date stDt="2025-02-11T12:50:32.621" endDt="2025-02-11T12:50:32.621"/>
            </p228:event>
          </p228:history>
        </p228:taskDetails>
      </p:ext>
    </p188:extLst>
  </p188:cm>
</p188:cmLst>
</file>

<file path=ppt/comments/modernComment_1FC_6443BF60.xml><?xml version="1.0" encoding="utf-8"?>
<p188:cmLst xmlns:a="http://schemas.openxmlformats.org/drawingml/2006/main" xmlns:r="http://schemas.openxmlformats.org/officeDocument/2006/relationships" xmlns:p188="http://schemas.microsoft.com/office/powerpoint/2018/8/main">
  <p188:cm id="{E1853B55-7A97-4D51-86F9-3EA80EE516AE}" authorId="{5511B7FC-26AE-C18C-8FAE-A11D8929DBA3}" created="2024-10-16T16:59:44.401">
    <ac:txMkLst xmlns:ac="http://schemas.microsoft.com/office/drawing/2013/main/command">
      <pc:docMk xmlns:pc="http://schemas.microsoft.com/office/powerpoint/2013/main/command"/>
      <pc:sldMk xmlns:pc="http://schemas.microsoft.com/office/powerpoint/2013/main/command" cId="1682161504" sldId="508"/>
      <ac:spMk id="8" creationId="{2DC4A408-FD40-1D45-8630-C0B4FB57F70D}"/>
      <ac:txMk cp="0" len="33">
        <ac:context len="34" hash="1734825072"/>
      </ac:txMk>
    </ac:txMkLst>
    <p188:pos x="947351" y="607540"/>
    <p188:txBody>
      <a:bodyPr/>
      <a:lstStyle/>
      <a:p>
        <a:r>
          <a:rPr lang="en-US"/>
          <a:t>Före driftstart
Under drisftstart
Efter driftstart</a:t>
        </a:r>
      </a:p>
    </p188:txBody>
  </p188:cm>
  <p188:cm id="{A4593889-CA1F-42CB-9EFD-6BFD7C15B805}" authorId="{5511B7FC-26AE-C18C-8FAE-A11D8929DBA3}" created="2024-10-16T17:03:08.644">
    <ac:deMkLst xmlns:ac="http://schemas.microsoft.com/office/drawing/2013/main/command">
      <pc:docMk xmlns:pc="http://schemas.microsoft.com/office/powerpoint/2013/main/command"/>
      <pc:sldMk xmlns:pc="http://schemas.microsoft.com/office/powerpoint/2013/main/command" cId="1682161504" sldId="508"/>
      <ac:spMk id="9" creationId="{356DAA9D-8060-09AD-F920-0CA36D83602F}"/>
    </ac:deMkLst>
    <p188:txBody>
      <a:bodyPr/>
      <a:lstStyle/>
      <a:p>
        <a:r>
          <a:rPr lang="en-US"/>
          <a:t>Ur ett mottagarperspektiv behöver nog samexistensrutiner gå ner en nivå till i detaljer i nästa steg.</a:t>
        </a:r>
      </a:p>
    </p188:txBody>
  </p188:cm>
</p188:cmLst>
</file>

<file path=ppt/comments/modernComment_1FE_8A7E69F5.xml><?xml version="1.0" encoding="utf-8"?>
<p188:cmLst xmlns:a="http://schemas.openxmlformats.org/drawingml/2006/main" xmlns:r="http://schemas.openxmlformats.org/officeDocument/2006/relationships" xmlns:p188="http://schemas.microsoft.com/office/powerpoint/2018/8/main">
  <p188:cm id="{E1853B55-7A97-4D51-86F9-3EA80EE516AE}" authorId="{5511B7FC-26AE-C18C-8FAE-A11D8929DBA3}" created="2024-10-16T16:59:44.401">
    <ac:txMkLst xmlns:ac="http://schemas.microsoft.com/office/drawing/2013/main/command">
      <pc:docMk xmlns:pc="http://schemas.microsoft.com/office/powerpoint/2013/main/command"/>
      <pc:sldMk xmlns:pc="http://schemas.microsoft.com/office/powerpoint/2013/main/command" cId="2323540469" sldId="510"/>
      <ac:spMk id="8" creationId="{2DC4A408-FD40-1D45-8630-C0B4FB57F70D}"/>
      <ac:txMk cp="0" len="33">
        <ac:context len="34" hash="1734825072"/>
      </ac:txMk>
    </ac:txMkLst>
    <p188:pos x="947351" y="607540"/>
    <p188:txBody>
      <a:bodyPr/>
      <a:lstStyle/>
      <a:p>
        <a:r>
          <a:rPr lang="en-US"/>
          <a:t>Före driftstart
Under drisftstart
Efter driftstart</a:t>
        </a:r>
      </a:p>
    </p188:txBody>
  </p188:cm>
  <p188:cm id="{A4593889-CA1F-42CB-9EFD-6BFD7C15B805}" authorId="{5511B7FC-26AE-C18C-8FAE-A11D8929DBA3}" created="2024-10-16T17:03:08.644">
    <ac:deMkLst xmlns:ac="http://schemas.microsoft.com/office/drawing/2013/main/command">
      <pc:docMk xmlns:pc="http://schemas.microsoft.com/office/powerpoint/2013/main/command"/>
      <pc:sldMk xmlns:pc="http://schemas.microsoft.com/office/powerpoint/2013/main/command" cId="2323540469" sldId="510"/>
      <ac:spMk id="9" creationId="{356DAA9D-8060-09AD-F920-0CA36D83602F}"/>
    </ac:deMkLst>
    <p188:txBody>
      <a:bodyPr/>
      <a:lstStyle/>
      <a:p>
        <a:r>
          <a:rPr lang="en-US"/>
          <a:t>Ur ett mottagarperspektiv behöver nog samexistensrutiner gå ner en nivå till i detaljer i nästa steg.</a:t>
        </a:r>
      </a:p>
    </p188:txBody>
  </p188:cm>
  <p188:cm id="{28756212-5064-29A4-412A-EFC9DCBA1517}" authorId="{5459D7EF-203B-F3D7-B324-559800A9A669}" created="2024-11-18T07:59:50.559">
    <pc:sldMkLst xmlns:pc="http://schemas.microsoft.com/office/powerpoint/2013/main/command">
      <pc:docMk/>
      <pc:sldMk cId="2323540469" sldId="510"/>
    </pc:sldMkLst>
    <p188:pos x="15875" y="15875"/>
    <p188:txBody>
      <a:bodyPr/>
      <a:lstStyle/>
      <a:p>
        <a:r>
          <a:rPr lang="sv-SE"/>
          <a:t>Behöver ha en överskrift som hänvisar till att bilden avser samexistensscoopet!</a:t>
        </a:r>
      </a:p>
    </p188:txBody>
  </p188:cm>
  <p188:cm id="{4BEC1FE4-7734-F0F9-3FE5-1C4EF05B204F}" authorId="{5459D7EF-203B-F3D7-B324-559800A9A669}" created="2024-11-18T08:00:47.265">
    <pc:sldMkLst xmlns:pc="http://schemas.microsoft.com/office/powerpoint/2013/main/command">
      <pc:docMk/>
      <pc:sldMk cId="2323540469" sldId="510"/>
    </pc:sldMkLst>
    <p188:pos x="4953000" y="2117725"/>
    <p188:txBody>
      <a:bodyPr/>
      <a:lstStyle/>
      <a:p>
        <a:r>
          <a:rPr lang="sv-SE"/>
          <a:t>tydliggöra att dessa är regionala och övergripande? och att man på förvlanting/enhet behöver se över dem och ev komplettera</a:t>
        </a:r>
      </a:p>
    </p188:txBody>
  </p188:cm>
</p188:cmLst>
</file>

<file path=ppt/comments/modernComment_7FB47670_BD118533.xml><?xml version="1.0" encoding="utf-8"?>
<p188:cmLst xmlns:a="http://schemas.openxmlformats.org/drawingml/2006/main" xmlns:r="http://schemas.openxmlformats.org/officeDocument/2006/relationships" xmlns:p188="http://schemas.microsoft.com/office/powerpoint/2018/8/main">
  <p188:cm id="{2D45261D-5C45-46B3-A8C9-CC4B08E24F6F}" authorId="{86C37F72-C3C6-A0E0-CE99-54245F77F0BD}" status="resolved" created="2024-12-03T15:35:08.007" complete="100000">
    <ac:txMkLst xmlns:ac="http://schemas.microsoft.com/office/drawing/2013/main/command">
      <pc:docMk xmlns:pc="http://schemas.microsoft.com/office/powerpoint/2013/main/command"/>
      <pc:sldMk xmlns:pc="http://schemas.microsoft.com/office/powerpoint/2013/main/command" cId="3172042035" sldId="2142533232"/>
      <ac:spMk id="6" creationId="{DA3C2AD2-5A43-D5B6-014F-3882C6BD0583}"/>
      <ac:txMk cp="2" len="18">
        <ac:context len="228" hash="1514365374"/>
      </ac:txMk>
    </ac:txMkLst>
    <p188:pos x="1634340" y="299814"/>
    <p188:replyLst>
      <p188:reply id="{0EE558BB-4B30-40DC-9E68-2E0F452C8B4F}" authorId="{86C37F72-C3C6-A0E0-CE99-54245F77F0BD}" created="2025-01-08T14:42:24.467">
        <p188:txBody>
          <a:bodyPr/>
          <a:lstStyle/>
          <a:p>
            <a:r>
              <a:rPr lang="sv-SE"/>
              <a:t>Ny version 250108 i möte med Ingela och Anita. </a:t>
            </a:r>
          </a:p>
        </p188:txBody>
      </p188:reply>
    </p188:replyLst>
    <p188:txBody>
      <a:bodyPr/>
      <a:lstStyle/>
      <a:p>
        <a:r>
          <a:rPr lang="sv-SE"/>
          <a:t>Pia och Kristina redigerar denna box tillsammans med Ingela. Möte bokas i Januari</a:t>
        </a:r>
      </a:p>
    </p188:txBody>
  </p188:cm>
  <p188:cm id="{8FFEE283-1C91-41A2-BB20-34432BB6BD48}" authorId="{86C37F72-C3C6-A0E0-CE99-54245F77F0BD}" status="resolved" created="2024-12-03T15:44:27.440" complete="100000">
    <ac:txMkLst xmlns:ac="http://schemas.microsoft.com/office/drawing/2013/main/command">
      <pc:docMk xmlns:pc="http://schemas.microsoft.com/office/powerpoint/2013/main/command"/>
      <pc:sldMk xmlns:pc="http://schemas.microsoft.com/office/powerpoint/2013/main/command" cId="3172042035" sldId="2142533232"/>
      <ac:spMk id="48" creationId="{40F8F5FA-5985-4CED-8E6F-7E610DBF7324}"/>
      <ac:txMk cp="0" len="11">
        <ac:context len="13" hash="3563183137"/>
      </ac:txMk>
    </ac:txMkLst>
    <p188:replyLst>
      <p188:reply id="{E73F199A-3357-406F-BEA4-A94B002F5981}" authorId="{86C37F72-C3C6-A0E0-CE99-54245F77F0BD}" created="2024-12-03T16:00:20.537">
        <p188:txBody>
          <a:bodyPr/>
          <a:lstStyle/>
          <a:p>
            <a:r>
              <a:rPr lang="sv-SE"/>
              <a:t>Action - att ansvariga för var "box" skriver in mer information.
Nytt möte i januari</a:t>
            </a:r>
          </a:p>
        </p188:txBody>
      </p188:reply>
    </p188:replyLst>
    <p188:txBody>
      <a:bodyPr/>
      <a:lstStyle/>
      <a:p>
        <a:r>
          <a:rPr lang="sv-SE"/>
          <a:t>Lägga in en sida per "box" för att beskriva ytterligare lager</a:t>
        </a:r>
      </a:p>
    </p188:txBody>
  </p188:cm>
  <p188:cm id="{38522D30-963A-4A29-8AF4-06F34AB6F48C}" authorId="{0C062678-2D9C-AFEE-22BA-5F152CC2E606}" created="2025-02-21T09:34:01.279">
    <ac:txMkLst xmlns:ac="http://schemas.microsoft.com/office/drawing/2013/main/command">
      <pc:docMk xmlns:pc="http://schemas.microsoft.com/office/powerpoint/2013/main/command"/>
      <pc:sldMk xmlns:pc="http://schemas.microsoft.com/office/powerpoint/2013/main/command" cId="3172042035" sldId="2142533232"/>
      <ac:spMk id="59" creationId="{E554AE6F-D322-416D-BEB1-4C9DF3D8E5E2}"/>
      <ac:txMk cp="0" len="20">
        <ac:context len="21" hash="4229995622"/>
      </ac:txMk>
    </ac:txMkLst>
    <p188:pos x="999506" y="544285"/>
    <p188:txBody>
      <a:bodyPr/>
      <a:lstStyle/>
      <a:p>
        <a:r>
          <a:rPr lang="en-US"/>
          <a:t>RUR: Scenario där medarbetaren behöver arbeta i tex både Melior och SDV samtidigt. Kan det bli tekniskt problem? Eller är det en utbildningsfråga?</a:t>
        </a:r>
      </a:p>
    </p188:txBody>
  </p188:cm>
  <p188:cm id="{16C74AA3-BBFB-4A7E-BDD2-CAF867649AEA}" authorId="{0C062678-2D9C-AFEE-22BA-5F152CC2E606}" created="2025-02-21T09:37:22.855">
    <ac:txMkLst xmlns:ac="http://schemas.microsoft.com/office/drawing/2013/main/command">
      <pc:docMk xmlns:pc="http://schemas.microsoft.com/office/powerpoint/2013/main/command"/>
      <pc:sldMk xmlns:pc="http://schemas.microsoft.com/office/powerpoint/2013/main/command" cId="3172042035" sldId="2142533232"/>
      <ac:spMk id="7" creationId="{147E4908-D463-B734-0E24-C2DEFD1013E2}"/>
      <ac:txMk cp="0" len="12">
        <ac:context len="13" hash="3563183137"/>
      </ac:txMk>
    </ac:txMkLst>
    <p188:pos x="4245428" y="346363"/>
    <p188:txBody>
      <a:bodyPr/>
      <a:lstStyle/>
      <a:p>
        <a:r>
          <a:rPr lang="en-US"/>
          <a:t>RUR: Det är många grupper som arbetar med samexistens, även inom de olika sjukvårdsförvaltningarna. Kan vi hitta ett sätt för att förenkla processen även för utrullningsgrupprna? 
Lennart W förtydligar; KK tar fram instruktionerna men saknat HUR:et. Denna bild tar fram det och mycket glad för denna presentationen. Måste sy ihop utrullningsprojekten och ta ett bättre verksamhetsperspektiv. Gemensamma verksamhetsfrågor måste tas fram bättre. </a:t>
        </a:r>
      </a:p>
    </p188:txBody>
  </p188:cm>
  <p188:cm id="{3F45545C-F981-4F77-B61B-6267237A60C2}" authorId="{0C062678-2D9C-AFEE-22BA-5F152CC2E606}" created="2025-02-21T09:39:10.260">
    <ac:txMkLst xmlns:ac="http://schemas.microsoft.com/office/drawing/2013/main/command">
      <pc:docMk xmlns:pc="http://schemas.microsoft.com/office/powerpoint/2013/main/command"/>
      <pc:sldMk xmlns:pc="http://schemas.microsoft.com/office/powerpoint/2013/main/command" cId="3172042035" sldId="2142533232"/>
      <ac:spMk id="4" creationId="{99D28596-BDE5-6DA0-1E93-0F6E0F28A970}"/>
      <ac:txMk cp="0" len="66">
        <ac:context len="68" hash="2310108492"/>
      </ac:txMk>
    </ac:txMkLst>
    <p188:pos x="950025" y="761999"/>
    <p188:txBody>
      <a:bodyPr/>
      <a:lstStyle/>
      <a:p>
        <a:r>
          <a:rPr lang="en-US"/>
          <a:t>RUR: Leder till mycket dubbelarbete under samexistensperioden, särskilt för primärvården. Kan denna process optimera det på något sätt för att minska dubbeldokumentationen för tex tidsbokning mm?</a:t>
        </a:r>
      </a:p>
    </p188:txBody>
  </p188:cm>
</p188:cmLst>
</file>

<file path=ppt/comments/modernComment_7FFFF7A1_8598AA3B.xml><?xml version="1.0" encoding="utf-8"?>
<p188:cmLst xmlns:a="http://schemas.openxmlformats.org/drawingml/2006/main" xmlns:r="http://schemas.openxmlformats.org/officeDocument/2006/relationships" xmlns:p188="http://schemas.microsoft.com/office/powerpoint/2018/8/main">
  <p188:cm id="{8363E638-02F9-49EA-B5F0-7D3F0182ECD0}" authorId="{86C37F72-C3C6-A0E0-CE99-54245F77F0BD}" created="2025-01-22T14:29:50.742">
    <ac:deMkLst xmlns:ac="http://schemas.microsoft.com/office/drawing/2013/main/command">
      <pc:docMk xmlns:pc="http://schemas.microsoft.com/office/powerpoint/2013/main/command"/>
      <pc:sldMk xmlns:pc="http://schemas.microsoft.com/office/powerpoint/2013/main/command" cId="2241374779" sldId="2147481505"/>
      <ac:spMk id="7" creationId="{433282B0-CD16-AB27-9C49-378833CD915F}"/>
    </ac:deMkLst>
    <p188:txBody>
      <a:bodyPr/>
      <a:lstStyle/>
      <a:p>
        <a:r>
          <a:rPr lang="sv-SE"/>
          <a:t>Byt plats på uppgifter att göra i verksamhet och Leverans
</a:t>
        </a:r>
      </a:p>
    </p188:txBody>
  </p188:cm>
  <p188:cm id="{51CBD39F-EE36-464C-AB3A-2ACAAA70FD4D}" authorId="{86C37F72-C3C6-A0E0-CE99-54245F77F0BD}" created="2025-01-23T13:21:22.729">
    <ac:txMkLst xmlns:ac="http://schemas.microsoft.com/office/drawing/2013/main/command">
      <pc:docMk xmlns:pc="http://schemas.microsoft.com/office/powerpoint/2013/main/command"/>
      <pc:sldMk xmlns:pc="http://schemas.microsoft.com/office/powerpoint/2013/main/command" cId="2241374779" sldId="2147481505"/>
      <ac:spMk id="8" creationId="{4ED90FBF-B37D-609A-FFB5-3B1D51AB169F}"/>
      <ac:txMk cp="0" len="9">
        <ac:context len="10" hash="2119394295"/>
      </ac:txMk>
    </ac:txMkLst>
    <p188:pos x="1751838" y="393925"/>
    <p188:txBody>
      <a:bodyPr/>
      <a:lstStyle/>
      <a:p>
        <a:r>
          <a:rPr lang="sv-SE"/>
          <a:t>Annan formulering?</a:t>
        </a:r>
      </a:p>
    </p188:txBody>
  </p188:cm>
</p188:cmLst>
</file>

<file path=ppt/comments/modernComment_7FFFF7A3_6478A2A.xml><?xml version="1.0" encoding="utf-8"?>
<p188:cmLst xmlns:a="http://schemas.openxmlformats.org/drawingml/2006/main" xmlns:r="http://schemas.openxmlformats.org/officeDocument/2006/relationships" xmlns:p188="http://schemas.microsoft.com/office/powerpoint/2018/8/main">
  <p188:cm id="{CD881512-8E1D-4769-853B-2B0B1E47F8A9}" authorId="{86C37F72-C3C6-A0E0-CE99-54245F77F0BD}" status="resolved" created="2025-01-28T15:17:44.686" complete="100000">
    <ac:txMkLst xmlns:ac="http://schemas.microsoft.com/office/drawing/2013/main/command">
      <pc:docMk xmlns:pc="http://schemas.microsoft.com/office/powerpoint/2013/main/command"/>
      <pc:sldMk xmlns:pc="http://schemas.microsoft.com/office/powerpoint/2013/main/command" cId="105351722" sldId="2147481507"/>
      <ac:spMk id="4" creationId="{1B2F0BC4-64D9-3A15-33E7-08087A5BCF45}"/>
      <ac:txMk cp="30">
        <ac:context len="571" hash="128438111"/>
      </ac:txMk>
    </ac:txMkLst>
    <p188:pos x="2848511" y="757659"/>
    <p188:txBody>
      <a:bodyPr/>
      <a:lstStyle/>
      <a:p>
        <a:r>
          <a:rPr lang="sv-SE"/>
          <a:t>Jennie och Ingela uppdaterar och lägger till info.</a:t>
        </a:r>
      </a:p>
    </p188:txBody>
  </p188:cm>
  <p188:cm id="{BC11CFF9-9B6C-45CD-88D5-A95AE093241A}" authorId="{86C37F72-C3C6-A0E0-CE99-54245F77F0BD}" status="resolved" created="2025-01-28T15:18:12.741" complete="100000">
    <ac:txMkLst xmlns:ac="http://schemas.microsoft.com/office/drawing/2013/main/command">
      <pc:docMk xmlns:pc="http://schemas.microsoft.com/office/powerpoint/2013/main/command"/>
      <pc:sldMk xmlns:pc="http://schemas.microsoft.com/office/powerpoint/2013/main/command" cId="105351722" sldId="2147481507"/>
      <ac:spMk id="4" creationId="{1B2F0BC4-64D9-3A15-33E7-08087A5BCF45}"/>
      <ac:txMk cp="30">
        <ac:context len="571" hash="128438111"/>
      </ac:txMk>
    </ac:txMkLst>
    <p188:pos x="2848511" y="757659"/>
    <p188:txBody>
      <a:bodyPr/>
      <a:lstStyle/>
      <a:p>
        <a:r>
          <a:rPr lang="sv-SE"/>
          <a:t>Ta bort efter leverans på alla sidor</a:t>
        </a:r>
      </a:p>
    </p188:txBody>
  </p188:cm>
  <p188:cm id="{A567A993-3B61-4713-B408-0EDABBACD47B}" authorId="{86C37F72-C3C6-A0E0-CE99-54245F77F0BD}" status="resolved" created="2025-01-28T15:21:25.308" complete="100000">
    <ac:txMkLst xmlns:ac="http://schemas.microsoft.com/office/drawing/2013/main/command">
      <pc:docMk xmlns:pc="http://schemas.microsoft.com/office/powerpoint/2013/main/command"/>
      <pc:sldMk xmlns:pc="http://schemas.microsoft.com/office/powerpoint/2013/main/command" cId="105351722" sldId="2147481507"/>
      <ac:spMk id="4" creationId="{1B2F0BC4-64D9-3A15-33E7-08087A5BCF45}"/>
      <ac:txMk cp="204">
        <ac:context len="571" hash="128438111"/>
      </ac:txMk>
    </ac:txMkLst>
    <p188:pos x="2694399" y="2483718"/>
    <p188:txBody>
      <a:bodyPr/>
      <a:lstStyle/>
      <a:p>
        <a:r>
          <a:rPr lang="sv-SE"/>
          <a:t>Ta bort återstår på alla sidor</a:t>
        </a:r>
      </a:p>
    </p188:txBody>
  </p188:cm>
  <p188:cm id="{0D41E42E-D308-4AA3-B25D-05541D761BCA}" authorId="{86C37F72-C3C6-A0E0-CE99-54245F77F0BD}" created="2025-01-28T15:21:53.492">
    <ac:txMkLst xmlns:ac="http://schemas.microsoft.com/office/drawing/2013/main/command">
      <pc:docMk xmlns:pc="http://schemas.microsoft.com/office/powerpoint/2013/main/command"/>
      <pc:sldMk xmlns:pc="http://schemas.microsoft.com/office/powerpoint/2013/main/command" cId="105351722" sldId="2147481507"/>
      <ac:spMk id="3" creationId="{0F1656A5-D65B-85D2-96C3-464EC0BB64DA}"/>
      <ac:txMk cp="983">
        <ac:context len="1151" hash="1326533458"/>
      </ac:txMk>
    </ac:txMkLst>
    <p188:pos x="1434957" y="4535329"/>
    <p188:replyLst>
      <p188:reply id="{B9C1AF6E-727A-49C5-9527-B55A89270B4E}" authorId="{86C37F72-C3C6-A0E0-CE99-54245F77F0BD}" created="2025-02-10T15:43:10.310">
        <p188:txBody>
          <a:bodyPr/>
          <a:lstStyle/>
          <a:p>
            <a:r>
              <a:rPr lang="sv-SE"/>
              <a:t>Är detta gjort</a:t>
            </a:r>
          </a:p>
        </p188:txBody>
      </p188:reply>
    </p188:replyLst>
    <p188:txBody>
      <a:bodyPr/>
      <a:lstStyle/>
      <a:p>
        <a:r>
          <a:rPr lang="sv-SE"/>
          <a:t>Ange versioner på det som är gjort….</a:t>
        </a:r>
      </a:p>
    </p188:txBody>
  </p188:cm>
  <p188:cm id="{BA68BF43-7D3C-4F4D-B384-6B27A2840BCC}" authorId="{86C37F72-C3C6-A0E0-CE99-54245F77F0BD}" created="2025-02-10T15:39:20.471">
    <ac:txMkLst xmlns:ac="http://schemas.microsoft.com/office/drawing/2013/main/command">
      <pc:docMk xmlns:pc="http://schemas.microsoft.com/office/powerpoint/2013/main/command"/>
      <pc:sldMk xmlns:pc="http://schemas.microsoft.com/office/powerpoint/2013/main/command" cId="105351722" sldId="2147481507"/>
      <ac:spMk id="4" creationId="{1B2F0BC4-64D9-3A15-33E7-08087A5BCF45}"/>
      <ac:txMk cp="297">
        <ac:context len="571" hash="128438111"/>
      </ac:txMk>
    </ac:txMkLst>
    <p188:pos x="5410201" y="2303278"/>
    <p188:txBody>
      <a:bodyPr/>
      <a:lstStyle/>
      <a:p>
        <a:r>
          <a:rPr lang="sv-SE"/>
          <a:t>Jenny uppdatera</a:t>
        </a:r>
      </a:p>
    </p188:txBody>
  </p188:cm>
</p188:cmLst>
</file>

<file path=ppt/comments/modernComment_7FFFF7A6_9991D1D0.xml><?xml version="1.0" encoding="utf-8"?>
<p188:cmLst xmlns:a="http://schemas.openxmlformats.org/drawingml/2006/main" xmlns:r="http://schemas.openxmlformats.org/officeDocument/2006/relationships" xmlns:p188="http://schemas.microsoft.com/office/powerpoint/2018/8/main">
  <p188:cm id="{8B7BED8B-DC1F-4F20-8FDC-2168A1BB5E2C}" authorId="{86C37F72-C3C6-A0E0-CE99-54245F77F0BD}" created="2025-02-10T15:29:40.344">
    <ac:txMkLst xmlns:ac="http://schemas.microsoft.com/office/drawing/2013/main/command">
      <pc:docMk xmlns:pc="http://schemas.microsoft.com/office/powerpoint/2013/main/command"/>
      <pc:sldMk xmlns:pc="http://schemas.microsoft.com/office/powerpoint/2013/main/command" cId="2576470480" sldId="2147481510"/>
      <ac:spMk id="2" creationId="{6728D72A-161F-F97B-A34D-9C2A6714188A}"/>
      <ac:txMk cp="9" len="4">
        <ac:context len="18" hash="3024264030"/>
      </ac:txMk>
    </ac:txMkLst>
    <p188:pos x="3543300" y="268650"/>
    <p188:txBody>
      <a:bodyPr/>
      <a:lstStyle/>
      <a:p>
        <a:r>
          <a:rPr lang="sv-SE"/>
          <a:t>Flytta rödmarkerad text till bild 14</a:t>
        </a:r>
      </a:p>
    </p188:txBody>
  </p188:cm>
</p188:cmLst>
</file>

<file path=ppt/comments/modernComment_7FFFF7A7_14AF4CB7.xml><?xml version="1.0" encoding="utf-8"?>
<p188:cmLst xmlns:a="http://schemas.openxmlformats.org/drawingml/2006/main" xmlns:r="http://schemas.openxmlformats.org/officeDocument/2006/relationships" xmlns:p188="http://schemas.microsoft.com/office/powerpoint/2018/8/main">
  <p188:cm id="{BAB0C3EA-8EC9-4AE7-A49B-D82FDE513A58}" authorId="{86C37F72-C3C6-A0E0-CE99-54245F77F0BD}" created="2025-01-28T15:39:06.135">
    <ac:txMkLst xmlns:ac="http://schemas.microsoft.com/office/drawing/2013/main/command">
      <pc:docMk xmlns:pc="http://schemas.microsoft.com/office/powerpoint/2013/main/command"/>
      <pc:sldMk xmlns:pc="http://schemas.microsoft.com/office/powerpoint/2013/main/command" cId="347032759" sldId="2147481511"/>
      <ac:spMk id="3" creationId="{0F1656A5-D65B-85D2-96C3-464EC0BB64DA}"/>
      <ac:txMk cp="617" len="13">
        <ac:context len="887" hash="2007482810"/>
      </ac:txMk>
    </ac:txMkLst>
    <p188:pos x="2972033" y="3019890"/>
    <p188:replyLst>
      <p188:reply id="{B2AD1A9A-A078-405D-BD94-AA7AA880A285}" authorId="{A9A45E22-7F88-5C91-CF59-0382B3D79A27}" created="2025-02-11T08:12:42.225">
        <p188:txBody>
          <a:bodyPr/>
          <a:lstStyle/>
          <a:p>
            <a:r>
              <a:rPr lang="sv-SE"/>
              <a:t>En an fyra är publicerade. 2 är under arbete och den sista är beroende av risk 488 som fortfarande är öppen</a:t>
            </a:r>
          </a:p>
        </p188:txBody>
      </p188:reply>
    </p188:replyLst>
    <p188:txBody>
      <a:bodyPr/>
      <a:lstStyle/>
      <a:p>
        <a:r>
          <a:rPr lang="sv-SE"/>
          <a:t>Kolla status med Puck</a:t>
        </a:r>
      </a:p>
    </p188:txBody>
  </p188:cm>
</p188:cmLst>
</file>

<file path=ppt/comments/modernComment_7FFFF7A9_AA81BF7.xml><?xml version="1.0" encoding="utf-8"?>
<p188:cmLst xmlns:a="http://schemas.openxmlformats.org/drawingml/2006/main" xmlns:r="http://schemas.openxmlformats.org/officeDocument/2006/relationships" xmlns:p188="http://schemas.microsoft.com/office/powerpoint/2018/8/main">
  <p188:cm id="{D701BDB1-69B3-4AB7-B8E3-23DE6653D9B8}" authorId="{86C37F72-C3C6-A0E0-CE99-54245F77F0BD}" created="2025-01-28T15:41:58.639">
    <ac:txMkLst xmlns:ac="http://schemas.microsoft.com/office/drawing/2013/main/command">
      <pc:docMk xmlns:pc="http://schemas.microsoft.com/office/powerpoint/2013/main/command"/>
      <pc:sldMk xmlns:pc="http://schemas.microsoft.com/office/powerpoint/2013/main/command" cId="178789367" sldId="2147481513"/>
      <ac:spMk id="2" creationId="{6728D72A-161F-F97B-A34D-9C2A6714188A}"/>
      <ac:txMk cp="15" len="7">
        <ac:context len="36" hash="4237205076"/>
      </ac:txMk>
    </ac:txMkLst>
    <p188:pos x="4981575" y="268650"/>
    <p188:replyLst>
      <p188:reply id="{96FED269-E1A7-4012-A89F-10563E80C674}" authorId="{86C37F72-C3C6-A0E0-CE99-54245F77F0BD}" created="2025-02-10T15:32:32.300">
        <p188:txBody>
          <a:bodyPr/>
          <a:lstStyle/>
          <a:p>
            <a:r>
              <a:rPr lang="sv-SE"/>
              <a:t>Möte bokat med Tina Fröjd</a:t>
            </a:r>
          </a:p>
        </p188:txBody>
      </p188:reply>
    </p188:replyLst>
    <p188:txBody>
      <a:bodyPr/>
      <a:lstStyle/>
      <a:p>
        <a:r>
          <a:rPr lang="sv-SE"/>
          <a:t>Rätt formulering? Anette och Andrea tar action</a:t>
        </a:r>
      </a:p>
    </p188:txBody>
  </p188:cm>
</p188:cmLst>
</file>

<file path=ppt/comments/modernComment_7FFFF7AA_16899F9C.xml><?xml version="1.0" encoding="utf-8"?>
<p188:cmLst xmlns:a="http://schemas.openxmlformats.org/drawingml/2006/main" xmlns:r="http://schemas.openxmlformats.org/officeDocument/2006/relationships" xmlns:p188="http://schemas.microsoft.com/office/powerpoint/2018/8/main">
  <p188:cm id="{23F4DC5D-9E98-45AC-956C-7BC838A39968}" authorId="{86C37F72-C3C6-A0E0-CE99-54245F77F0BD}" created="2025-01-28T15:58:56.785">
    <ac:deMkLst xmlns:ac="http://schemas.microsoft.com/office/drawing/2013/main/command">
      <pc:docMk xmlns:pc="http://schemas.microsoft.com/office/powerpoint/2013/main/command"/>
      <pc:sldMk xmlns:pc="http://schemas.microsoft.com/office/powerpoint/2013/main/command" cId="378118044" sldId="2147481514"/>
      <ac:spMk id="3" creationId="{0F1656A5-D65B-85D2-96C3-464EC0BB64DA}"/>
    </ac:deMkLst>
    <p188:txBody>
      <a:bodyPr/>
      <a:lstStyle/>
      <a:p>
        <a:r>
          <a:rPr lang="sv-SE"/>
          <a:t>Vi behöver fundera på vilka system i definierar och skriver ner. Behöver vi lägga till fler ärn PMO; Melior, PASis och Obstetrix. 
Anette kollar efter mer info</a:t>
        </a:r>
      </a:p>
    </p188:txBody>
  </p188:cm>
</p188:cmLst>
</file>

<file path=ppt/comments/modernComment_7FFFF7AD_CC93914A.xml><?xml version="1.0" encoding="utf-8"?>
<p188:cmLst xmlns:a="http://schemas.openxmlformats.org/drawingml/2006/main" xmlns:r="http://schemas.openxmlformats.org/officeDocument/2006/relationships" xmlns:p188="http://schemas.microsoft.com/office/powerpoint/2018/8/main">
  <p188:cm id="{E8EAE700-8450-48A4-B2A8-8D1D5337E1C2}" authorId="{0553567F-AB44-DD1F-B768-39E1A5A14F2A}" created="2025-01-21T07:51:11.018">
    <ac:deMkLst xmlns:ac="http://schemas.microsoft.com/office/drawing/2013/main/command">
      <pc:docMk xmlns:pc="http://schemas.microsoft.com/office/powerpoint/2013/main/command"/>
      <pc:sldMk xmlns:pc="http://schemas.microsoft.com/office/powerpoint/2013/main/command" cId="3432223050" sldId="2147481517"/>
      <ac:spMk id="51" creationId="{0DF25FDB-04A3-0700-BB3E-FC45C5990DA1}"/>
    </ac:deMkLst>
    <p188:txBody>
      <a:bodyPr/>
      <a:lstStyle/>
      <a:p>
        <a:r>
          <a:rPr lang="sv-SE"/>
          <a:t>Är egentligen Förvaltningsgrupperna som är huvudansvariga</a:t>
        </a:r>
      </a:p>
    </p188:txBody>
  </p188:cm>
  <p188:cm id="{120B5485-485F-4246-A89E-D1406D126D0E}" authorId="{86C37F72-C3C6-A0E0-CE99-54245F77F0BD}" created="2025-01-22T14:45:25.248">
    <ac:txMkLst xmlns:ac="http://schemas.microsoft.com/office/drawing/2013/main/command">
      <pc:docMk xmlns:pc="http://schemas.microsoft.com/office/powerpoint/2013/main/command"/>
      <pc:sldMk xmlns:pc="http://schemas.microsoft.com/office/powerpoint/2013/main/command" cId="3432223050" sldId="2147481517"/>
      <ac:spMk id="21" creationId="{85A62A7E-6C8C-D972-62AE-71E9212B5F3E}"/>
      <ac:txMk cp="0" len="44">
        <ac:context len="45" hash="792402813"/>
      </ac:txMk>
    </ac:txMkLst>
    <p188:pos x="1797898" y="268506"/>
    <p188:txBody>
      <a:bodyPr/>
      <a:lstStyle/>
      <a:p>
        <a:r>
          <a:rPr lang="sv-SE"/>
          <a:t>Ingela och Pia kikar närmre på denna punkten och tar fram bra formulering. Inkludera Åsa T</a:t>
        </a:r>
      </a:p>
    </p188:txBody>
  </p188:cm>
</p188:cmLst>
</file>

<file path=ppt/comments/modernComment_7FFFF7AF_83C1DB5E.xml><?xml version="1.0" encoding="utf-8"?>
<p188:cmLst xmlns:a="http://schemas.openxmlformats.org/drawingml/2006/main" xmlns:r="http://schemas.openxmlformats.org/officeDocument/2006/relationships" xmlns:p188="http://schemas.microsoft.com/office/powerpoint/2018/8/main">
  <p188:cm id="{CFB738F8-1152-4F89-891A-78EFAFB4C252}" authorId="{86C37F72-C3C6-A0E0-CE99-54245F77F0BD}" status="resolved" created="2025-02-10T12:20:49.351" complete="100000">
    <ac:deMkLst xmlns:ac="http://schemas.microsoft.com/office/drawing/2013/main/command">
      <pc:docMk xmlns:pc="http://schemas.microsoft.com/office/powerpoint/2013/main/command"/>
      <pc:sldMk xmlns:pc="http://schemas.microsoft.com/office/powerpoint/2013/main/command" cId="2210519902" sldId="2147481519"/>
      <ac:spMk id="21" creationId="{85A62A7E-6C8C-D972-62AE-71E9212B5F3E}"/>
    </ac:deMkLst>
    <p188:txBody>
      <a:bodyPr/>
      <a:lstStyle/>
      <a:p>
        <a:r>
          <a:rPr lang="sv-SE"/>
          <a:t>Ingela och Pia kikar närmre på denna punkten och tar fram bra formulering. Inkludera Åsa T</a:t>
        </a:r>
      </a:p>
    </p188:txBody>
  </p188:cm>
  <p188:cm id="{8DF8F3EF-2853-4624-A7E1-D3D404EDC31F}" authorId="{86C37F72-C3C6-A0E0-CE99-54245F77F0BD}" status="resolved" created="2025-02-10T12:21:08.568" complete="100000">
    <ac:deMkLst xmlns:ac="http://schemas.microsoft.com/office/drawing/2013/main/command">
      <pc:docMk xmlns:pc="http://schemas.microsoft.com/office/powerpoint/2013/main/command"/>
      <pc:sldMk xmlns:pc="http://schemas.microsoft.com/office/powerpoint/2013/main/command" cId="2210519902" sldId="2147481519"/>
      <ac:spMk id="51" creationId="{0DF25FDB-04A3-0700-BB3E-FC45C5990DA1}"/>
    </ac:deMkLst>
    <p188:txBody>
      <a:bodyPr/>
      <a:lstStyle/>
      <a:p>
        <a:r>
          <a:rPr lang="sv-SE"/>
          <a:t>Är egentligen Förvaltningsgrupperna som är huvudansvariga</a:t>
        </a:r>
      </a:p>
    </p188:txBody>
  </p188:cm>
  <p188:cm id="{0791F26A-7CB8-449A-A049-78F6C9F60436}" authorId="{0C062678-2D9C-AFEE-22BA-5F152CC2E606}" created="2025-02-21T09:32:39.201">
    <ac:txMkLst xmlns:ac="http://schemas.microsoft.com/office/drawing/2013/main/command">
      <pc:docMk xmlns:pc="http://schemas.microsoft.com/office/powerpoint/2013/main/command"/>
      <pc:sldMk xmlns:pc="http://schemas.microsoft.com/office/powerpoint/2013/main/command" cId="2210519902" sldId="2147481519"/>
      <ac:spMk id="64" creationId="{4F90EDC0-2F67-5AFB-028B-AB0B3AFE32D6}"/>
      <ac:txMk cp="38" len="39">
        <ac:context len="78" hash="266328777"/>
      </ac:txMk>
    </ac:txMkLst>
    <p188:pos x="4670961" y="217714"/>
    <p188:txBody>
      <a:bodyPr/>
      <a:lstStyle/>
      <a:p>
        <a:r>
          <a:rPr lang="en-US"/>
          <a:t>RUR: Går inte att följa den vanliga avvecklingsprocessen. Möte med Josefina S på DIG IT/MT har landat i att en särskild process måste upprättas. Behöver göras en informationskartläggning. Anita var med på det mötet och kan fylla på.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2025-02-23</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2025-02-23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3</a:t>
            </a:fld>
            <a:endParaRPr lang="sv-SE"/>
          </a:p>
        </p:txBody>
      </p:sp>
    </p:spTree>
    <p:extLst>
      <p:ext uri="{BB962C8B-B14F-4D97-AF65-F5344CB8AC3E}">
        <p14:creationId xmlns:p14="http://schemas.microsoft.com/office/powerpoint/2010/main" val="4079421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a:t>
            </a:r>
          </a:p>
          <a:p>
            <a:r>
              <a:rPr lang="sv-SE"/>
              <a:t>Status</a:t>
            </a:r>
          </a:p>
          <a:p>
            <a:r>
              <a:rPr lang="sv-SE"/>
              <a:t>När förväntas leverans</a:t>
            </a:r>
          </a:p>
          <a:p>
            <a:r>
              <a:rPr lang="sv-SE"/>
              <a:t>Hur </a:t>
            </a:r>
          </a:p>
          <a:p>
            <a:r>
              <a:rPr lang="sv-SE"/>
              <a:t>Vem ansvarar för leverans</a:t>
            </a:r>
          </a:p>
          <a:p>
            <a:r>
              <a:rPr lang="sv-SE"/>
              <a:t>Vad ska göras i verksamheten efter leverans och vem ansvarar </a:t>
            </a:r>
          </a:p>
        </p:txBody>
      </p:sp>
      <p:sp>
        <p:nvSpPr>
          <p:cNvPr id="4" name="Platshållare för bildnummer 3"/>
          <p:cNvSpPr>
            <a:spLocks noGrp="1"/>
          </p:cNvSpPr>
          <p:nvPr>
            <p:ph type="sldNum" sz="quarter" idx="5"/>
          </p:nvPr>
        </p:nvSpPr>
        <p:spPr/>
        <p:txBody>
          <a:bodyPr/>
          <a:lstStyle/>
          <a:p>
            <a:fld id="{687B30ED-5BE4-4B01-A895-9FD01F2DFD3F}" type="slidenum">
              <a:rPr lang="sv-SE" smtClean="0"/>
              <a:t>13</a:t>
            </a:fld>
            <a:endParaRPr lang="sv-SE"/>
          </a:p>
        </p:txBody>
      </p:sp>
    </p:spTree>
    <p:extLst>
      <p:ext uri="{BB962C8B-B14F-4D97-AF65-F5344CB8AC3E}">
        <p14:creationId xmlns:p14="http://schemas.microsoft.com/office/powerpoint/2010/main" val="58577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a:t>
            </a:r>
          </a:p>
          <a:p>
            <a:r>
              <a:rPr lang="sv-SE"/>
              <a:t>Status</a:t>
            </a:r>
          </a:p>
          <a:p>
            <a:r>
              <a:rPr lang="sv-SE"/>
              <a:t>När förväntas leverans</a:t>
            </a:r>
          </a:p>
          <a:p>
            <a:r>
              <a:rPr lang="sv-SE"/>
              <a:t>Hur </a:t>
            </a:r>
          </a:p>
          <a:p>
            <a:r>
              <a:rPr lang="sv-SE"/>
              <a:t>Vem ansvarar för leverans</a:t>
            </a:r>
          </a:p>
          <a:p>
            <a:r>
              <a:rPr lang="sv-SE"/>
              <a:t>Vad ska göras i verksamheten efter leverans och vem ansvarar </a:t>
            </a:r>
          </a:p>
        </p:txBody>
      </p:sp>
      <p:sp>
        <p:nvSpPr>
          <p:cNvPr id="4" name="Platshållare för bildnummer 3"/>
          <p:cNvSpPr>
            <a:spLocks noGrp="1"/>
          </p:cNvSpPr>
          <p:nvPr>
            <p:ph type="sldNum" sz="quarter" idx="5"/>
          </p:nvPr>
        </p:nvSpPr>
        <p:spPr/>
        <p:txBody>
          <a:bodyPr/>
          <a:lstStyle/>
          <a:p>
            <a:fld id="{687B30ED-5BE4-4B01-A895-9FD01F2DFD3F}" type="slidenum">
              <a:rPr lang="sv-SE" smtClean="0"/>
              <a:t>14</a:t>
            </a:fld>
            <a:endParaRPr lang="sv-SE"/>
          </a:p>
        </p:txBody>
      </p:sp>
    </p:spTree>
    <p:extLst>
      <p:ext uri="{BB962C8B-B14F-4D97-AF65-F5344CB8AC3E}">
        <p14:creationId xmlns:p14="http://schemas.microsoft.com/office/powerpoint/2010/main" val="1946730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a:t>
            </a:r>
          </a:p>
          <a:p>
            <a:r>
              <a:rPr lang="sv-SE"/>
              <a:t>Status</a:t>
            </a:r>
          </a:p>
          <a:p>
            <a:r>
              <a:rPr lang="sv-SE"/>
              <a:t>När förväntas leverans</a:t>
            </a:r>
          </a:p>
          <a:p>
            <a:r>
              <a:rPr lang="sv-SE"/>
              <a:t>Hur </a:t>
            </a:r>
          </a:p>
          <a:p>
            <a:r>
              <a:rPr lang="sv-SE"/>
              <a:t>Vem ansvarar för leverans</a:t>
            </a:r>
          </a:p>
          <a:p>
            <a:r>
              <a:rPr lang="sv-SE"/>
              <a:t>Vad ska göras i verksamheten efter leverans och vem ansvarar </a:t>
            </a:r>
          </a:p>
        </p:txBody>
      </p:sp>
      <p:sp>
        <p:nvSpPr>
          <p:cNvPr id="4" name="Platshållare för bildnummer 3"/>
          <p:cNvSpPr>
            <a:spLocks noGrp="1"/>
          </p:cNvSpPr>
          <p:nvPr>
            <p:ph type="sldNum" sz="quarter" idx="5"/>
          </p:nvPr>
        </p:nvSpPr>
        <p:spPr/>
        <p:txBody>
          <a:bodyPr/>
          <a:lstStyle/>
          <a:p>
            <a:fld id="{687B30ED-5BE4-4B01-A895-9FD01F2DFD3F}" type="slidenum">
              <a:rPr lang="sv-SE" smtClean="0"/>
              <a:t>15</a:t>
            </a:fld>
            <a:endParaRPr lang="sv-SE"/>
          </a:p>
        </p:txBody>
      </p:sp>
    </p:spTree>
    <p:extLst>
      <p:ext uri="{BB962C8B-B14F-4D97-AF65-F5344CB8AC3E}">
        <p14:creationId xmlns:p14="http://schemas.microsoft.com/office/powerpoint/2010/main" val="1636610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a:t>
            </a:r>
          </a:p>
          <a:p>
            <a:r>
              <a:rPr lang="sv-SE"/>
              <a:t>Status</a:t>
            </a:r>
          </a:p>
          <a:p>
            <a:r>
              <a:rPr lang="sv-SE"/>
              <a:t>När förväntas leverans</a:t>
            </a:r>
          </a:p>
          <a:p>
            <a:r>
              <a:rPr lang="sv-SE"/>
              <a:t>Hur </a:t>
            </a:r>
          </a:p>
          <a:p>
            <a:r>
              <a:rPr lang="sv-SE"/>
              <a:t>Vem ansvarar för leverans</a:t>
            </a:r>
          </a:p>
          <a:p>
            <a:r>
              <a:rPr lang="sv-SE"/>
              <a:t>Vad ska göras i verksamheten efter leverans och vem ansvarar </a:t>
            </a:r>
          </a:p>
        </p:txBody>
      </p:sp>
      <p:sp>
        <p:nvSpPr>
          <p:cNvPr id="4" name="Platshållare för bildnummer 3"/>
          <p:cNvSpPr>
            <a:spLocks noGrp="1"/>
          </p:cNvSpPr>
          <p:nvPr>
            <p:ph type="sldNum" sz="quarter" idx="5"/>
          </p:nvPr>
        </p:nvSpPr>
        <p:spPr/>
        <p:txBody>
          <a:bodyPr/>
          <a:lstStyle/>
          <a:p>
            <a:fld id="{687B30ED-5BE4-4B01-A895-9FD01F2DFD3F}" type="slidenum">
              <a:rPr lang="sv-SE" smtClean="0"/>
              <a:t>16</a:t>
            </a:fld>
            <a:endParaRPr lang="sv-SE"/>
          </a:p>
        </p:txBody>
      </p:sp>
    </p:spTree>
    <p:extLst>
      <p:ext uri="{BB962C8B-B14F-4D97-AF65-F5344CB8AC3E}">
        <p14:creationId xmlns:p14="http://schemas.microsoft.com/office/powerpoint/2010/main" val="2111992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Gammal beskrivande bild från Karin </a:t>
            </a:r>
          </a:p>
        </p:txBody>
      </p:sp>
      <p:sp>
        <p:nvSpPr>
          <p:cNvPr id="4" name="Platshållare för bildnummer 3"/>
          <p:cNvSpPr>
            <a:spLocks noGrp="1"/>
          </p:cNvSpPr>
          <p:nvPr>
            <p:ph type="sldNum" sz="quarter" idx="5"/>
          </p:nvPr>
        </p:nvSpPr>
        <p:spPr/>
        <p:txBody>
          <a:bodyPr/>
          <a:lstStyle/>
          <a:p>
            <a:fld id="{687B30ED-5BE4-4B01-A895-9FD01F2DFD3F}" type="slidenum">
              <a:rPr lang="sv-SE" smtClean="0"/>
              <a:t>20</a:t>
            </a:fld>
            <a:endParaRPr lang="sv-SE"/>
          </a:p>
        </p:txBody>
      </p:sp>
    </p:spTree>
    <p:extLst>
      <p:ext uri="{BB962C8B-B14F-4D97-AF65-F5344CB8AC3E}">
        <p14:creationId xmlns:p14="http://schemas.microsoft.com/office/powerpoint/2010/main" val="261943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73011-F4CD-4A21-A8C1-CA3F6754DF5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07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Inlagd av Kristina 241129 efter dialogen på ROR. Efterfrågade vad verksamheten ska göra.</a:t>
            </a:r>
          </a:p>
          <a:p>
            <a:r>
              <a:rPr lang="sv-SE"/>
              <a:t>I möte 250108 – Fundering på att ta  bort rödmarkerad box. Ansvariga för varje box skriver och validerar info i denna bild samt lägger in djupare info i separat bild</a:t>
            </a:r>
          </a:p>
          <a:p>
            <a:r>
              <a:rPr lang="sv-SE"/>
              <a:t>Möte 250113 – Mall skapas för att kunna lägga in djupare information. Anita skickar ut till ansvariga att påbörja dokumentationen innan nästa möte i samexistensgruppen. Även fylla på och redigera rödmarkerad text i bild7</a:t>
            </a:r>
          </a:p>
        </p:txBody>
      </p:sp>
      <p:sp>
        <p:nvSpPr>
          <p:cNvPr id="4" name="Platshållare för bildnummer 3"/>
          <p:cNvSpPr>
            <a:spLocks noGrp="1"/>
          </p:cNvSpPr>
          <p:nvPr>
            <p:ph type="sldNum" sz="quarter" idx="5"/>
          </p:nvPr>
        </p:nvSpPr>
        <p:spPr/>
        <p:txBody>
          <a:bodyPr/>
          <a:lstStyle/>
          <a:p>
            <a:fld id="{687B30ED-5BE4-4B01-A895-9FD01F2DFD3F}" type="slidenum">
              <a:rPr lang="sv-SE" smtClean="0"/>
              <a:t>22</a:t>
            </a:fld>
            <a:endParaRPr lang="sv-SE"/>
          </a:p>
        </p:txBody>
      </p:sp>
    </p:spTree>
    <p:extLst>
      <p:ext uri="{BB962C8B-B14F-4D97-AF65-F5344CB8AC3E}">
        <p14:creationId xmlns:p14="http://schemas.microsoft.com/office/powerpoint/2010/main" val="2897491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Inlagd av Kristina 241129 efter dialogen på ROR. Efterfrågade vad verksamheten ska göra.</a:t>
            </a:r>
          </a:p>
          <a:p>
            <a:r>
              <a:rPr lang="sv-SE"/>
              <a:t>I möte 250108 – Fundering på att ta  bort rödmarkerad box. Ansvariga för varje box skriver och validerar info i denna bild samt lägger in djupare info i separat bild</a:t>
            </a:r>
          </a:p>
          <a:p>
            <a:r>
              <a:rPr lang="sv-SE"/>
              <a:t>Möte 250113 – Mall skapas för att kunna lägga in djupare information. Anita skickar ut till ansvariga att påbörja dokumentationen innan nästa möte i samexistensgruppen. Även fylla på och redigera rödmarkerad text i bild7</a:t>
            </a:r>
          </a:p>
        </p:txBody>
      </p:sp>
      <p:sp>
        <p:nvSpPr>
          <p:cNvPr id="4" name="Platshållare för bildnummer 3"/>
          <p:cNvSpPr>
            <a:spLocks noGrp="1"/>
          </p:cNvSpPr>
          <p:nvPr>
            <p:ph type="sldNum" sz="quarter" idx="5"/>
          </p:nvPr>
        </p:nvSpPr>
        <p:spPr/>
        <p:txBody>
          <a:bodyPr/>
          <a:lstStyle/>
          <a:p>
            <a:fld id="{687B30ED-5BE4-4B01-A895-9FD01F2DFD3F}" type="slidenum">
              <a:rPr lang="sv-SE" smtClean="0"/>
              <a:t>23</a:t>
            </a:fld>
            <a:endParaRPr lang="sv-SE"/>
          </a:p>
        </p:txBody>
      </p:sp>
    </p:spTree>
    <p:extLst>
      <p:ext uri="{BB962C8B-B14F-4D97-AF65-F5344CB8AC3E}">
        <p14:creationId xmlns:p14="http://schemas.microsoft.com/office/powerpoint/2010/main" val="407875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248158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Inlagd av Kristina 241129 efter dialogen på ROR. Efterfrågade vad verksamheten ska göra.</a:t>
            </a:r>
          </a:p>
          <a:p>
            <a:r>
              <a:rPr lang="sv-SE"/>
              <a:t>I möte 250108 – Fundering på att ta  bort rödmarkerad box. Ansvariga för varje box skriver och validerar info i denna bild samt lägger in djupare info i separat bild</a:t>
            </a:r>
          </a:p>
          <a:p>
            <a:r>
              <a:rPr lang="sv-SE"/>
              <a:t>Möte 250113 – Mall skapas för att kunna lägga in djupare information. Anita skickar ut till ansvariga att påbörja dokumentationen innan nästa möte i samexistensgruppen. Även fylla på och redigera rödmarkerad text i bild7</a:t>
            </a:r>
          </a:p>
        </p:txBody>
      </p:sp>
      <p:sp>
        <p:nvSpPr>
          <p:cNvPr id="4" name="Platshållare för bildnummer 3"/>
          <p:cNvSpPr>
            <a:spLocks noGrp="1"/>
          </p:cNvSpPr>
          <p:nvPr>
            <p:ph type="sldNum" sz="quarter" idx="5"/>
          </p:nvPr>
        </p:nvSpPr>
        <p:spPr/>
        <p:txBody>
          <a:bodyPr/>
          <a:lstStyle/>
          <a:p>
            <a:fld id="{687B30ED-5BE4-4B01-A895-9FD01F2DFD3F}" type="slidenum">
              <a:rPr lang="sv-SE" smtClean="0"/>
              <a:t>6</a:t>
            </a:fld>
            <a:endParaRPr lang="sv-SE"/>
          </a:p>
        </p:txBody>
      </p:sp>
    </p:spTree>
    <p:extLst>
      <p:ext uri="{BB962C8B-B14F-4D97-AF65-F5344CB8AC3E}">
        <p14:creationId xmlns:p14="http://schemas.microsoft.com/office/powerpoint/2010/main" val="18977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Inlagd av Kristina 241129 efter dialogen på ROR. Efterfrågade vad verksamheten ska göra.</a:t>
            </a:r>
          </a:p>
          <a:p>
            <a:r>
              <a:rPr lang="sv-SE" dirty="0"/>
              <a:t>I möte 250108 – Fundering på att ta  bort rödmarkerad box. Ansvariga för varje box skriver och validerar info i denna bild samt lägger in djupare info i separat bild</a:t>
            </a:r>
          </a:p>
          <a:p>
            <a:r>
              <a:rPr lang="sv-SE" dirty="0"/>
              <a:t>Möte 250113 – Mall skapas för att kunna lägga in djupare information. Anita skickar ut till ansvariga att påbörja dokumentationen innan nästa möte i samexistensgruppen. Även fylla på och redigera rödmarkerad text i bild7</a:t>
            </a:r>
          </a:p>
        </p:txBody>
      </p:sp>
      <p:sp>
        <p:nvSpPr>
          <p:cNvPr id="4" name="Platshållare för bildnummer 3"/>
          <p:cNvSpPr>
            <a:spLocks noGrp="1"/>
          </p:cNvSpPr>
          <p:nvPr>
            <p:ph type="sldNum" sz="quarter" idx="5"/>
          </p:nvPr>
        </p:nvSpPr>
        <p:spPr/>
        <p:txBody>
          <a:bodyPr/>
          <a:lstStyle/>
          <a:p>
            <a:fld id="{687B30ED-5BE4-4B01-A895-9FD01F2DFD3F}" type="slidenum">
              <a:rPr lang="sv-SE" smtClean="0"/>
              <a:t>7</a:t>
            </a:fld>
            <a:endParaRPr lang="sv-SE"/>
          </a:p>
        </p:txBody>
      </p:sp>
    </p:spTree>
    <p:extLst>
      <p:ext uri="{BB962C8B-B14F-4D97-AF65-F5344CB8AC3E}">
        <p14:creationId xmlns:p14="http://schemas.microsoft.com/office/powerpoint/2010/main" val="336829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a:t>
            </a:r>
          </a:p>
          <a:p>
            <a:r>
              <a:rPr lang="sv-SE"/>
              <a:t>Status</a:t>
            </a:r>
          </a:p>
          <a:p>
            <a:r>
              <a:rPr lang="sv-SE"/>
              <a:t>När förväntas leverans</a:t>
            </a:r>
          </a:p>
          <a:p>
            <a:r>
              <a:rPr lang="sv-SE"/>
              <a:t>Hur </a:t>
            </a:r>
          </a:p>
          <a:p>
            <a:r>
              <a:rPr lang="sv-SE"/>
              <a:t>Vem ansvarar för leverans</a:t>
            </a:r>
          </a:p>
          <a:p>
            <a:r>
              <a:rPr lang="sv-SE"/>
              <a:t>Vad ska göras i verksamheten efter leverans och vem ansvarar </a:t>
            </a:r>
          </a:p>
        </p:txBody>
      </p:sp>
      <p:sp>
        <p:nvSpPr>
          <p:cNvPr id="4" name="Platshållare för bildnummer 3"/>
          <p:cNvSpPr>
            <a:spLocks noGrp="1"/>
          </p:cNvSpPr>
          <p:nvPr>
            <p:ph type="sldNum" sz="quarter" idx="5"/>
          </p:nvPr>
        </p:nvSpPr>
        <p:spPr/>
        <p:txBody>
          <a:bodyPr/>
          <a:lstStyle/>
          <a:p>
            <a:fld id="{687B30ED-5BE4-4B01-A895-9FD01F2DFD3F}" type="slidenum">
              <a:rPr lang="sv-SE" smtClean="0"/>
              <a:t>8</a:t>
            </a:fld>
            <a:endParaRPr lang="sv-SE"/>
          </a:p>
        </p:txBody>
      </p:sp>
    </p:spTree>
    <p:extLst>
      <p:ext uri="{BB962C8B-B14F-4D97-AF65-F5344CB8AC3E}">
        <p14:creationId xmlns:p14="http://schemas.microsoft.com/office/powerpoint/2010/main" val="21681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a:t>
            </a:r>
          </a:p>
          <a:p>
            <a:r>
              <a:rPr lang="sv-SE"/>
              <a:t>Status</a:t>
            </a:r>
          </a:p>
          <a:p>
            <a:r>
              <a:rPr lang="sv-SE"/>
              <a:t>När förväntas leverans</a:t>
            </a:r>
          </a:p>
          <a:p>
            <a:r>
              <a:rPr lang="sv-SE"/>
              <a:t>Hur </a:t>
            </a:r>
          </a:p>
          <a:p>
            <a:r>
              <a:rPr lang="sv-SE"/>
              <a:t>Vem ansvarar för leverans</a:t>
            </a:r>
          </a:p>
          <a:p>
            <a:r>
              <a:rPr lang="sv-SE"/>
              <a:t>Vad ska göras i verksamheten efter leverans och vem ansvarar </a:t>
            </a:r>
          </a:p>
        </p:txBody>
      </p:sp>
      <p:sp>
        <p:nvSpPr>
          <p:cNvPr id="4" name="Platshållare för bildnummer 3"/>
          <p:cNvSpPr>
            <a:spLocks noGrp="1"/>
          </p:cNvSpPr>
          <p:nvPr>
            <p:ph type="sldNum" sz="quarter" idx="5"/>
          </p:nvPr>
        </p:nvSpPr>
        <p:spPr/>
        <p:txBody>
          <a:bodyPr/>
          <a:lstStyle/>
          <a:p>
            <a:fld id="{687B30ED-5BE4-4B01-A895-9FD01F2DFD3F}" type="slidenum">
              <a:rPr lang="sv-SE" smtClean="0"/>
              <a:t>9</a:t>
            </a:fld>
            <a:endParaRPr lang="sv-SE"/>
          </a:p>
        </p:txBody>
      </p:sp>
    </p:spTree>
    <p:extLst>
      <p:ext uri="{BB962C8B-B14F-4D97-AF65-F5344CB8AC3E}">
        <p14:creationId xmlns:p14="http://schemas.microsoft.com/office/powerpoint/2010/main" val="181533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a:t>
            </a:r>
          </a:p>
          <a:p>
            <a:r>
              <a:rPr lang="sv-SE"/>
              <a:t>Status</a:t>
            </a:r>
          </a:p>
          <a:p>
            <a:r>
              <a:rPr lang="sv-SE"/>
              <a:t>När förväntas leverans</a:t>
            </a:r>
          </a:p>
          <a:p>
            <a:r>
              <a:rPr lang="sv-SE"/>
              <a:t>Hur </a:t>
            </a:r>
          </a:p>
          <a:p>
            <a:r>
              <a:rPr lang="sv-SE"/>
              <a:t>Vem ansvarar för leverans</a:t>
            </a:r>
          </a:p>
          <a:p>
            <a:r>
              <a:rPr lang="sv-SE"/>
              <a:t>Vad ska göras i verksamheten efter leverans och vem ansvarar </a:t>
            </a:r>
          </a:p>
        </p:txBody>
      </p:sp>
      <p:sp>
        <p:nvSpPr>
          <p:cNvPr id="4" name="Platshållare för bildnummer 3"/>
          <p:cNvSpPr>
            <a:spLocks noGrp="1"/>
          </p:cNvSpPr>
          <p:nvPr>
            <p:ph type="sldNum" sz="quarter" idx="5"/>
          </p:nvPr>
        </p:nvSpPr>
        <p:spPr/>
        <p:txBody>
          <a:bodyPr/>
          <a:lstStyle/>
          <a:p>
            <a:fld id="{687B30ED-5BE4-4B01-A895-9FD01F2DFD3F}" type="slidenum">
              <a:rPr lang="sv-SE" smtClean="0"/>
              <a:t>10</a:t>
            </a:fld>
            <a:endParaRPr lang="sv-SE"/>
          </a:p>
        </p:txBody>
      </p:sp>
    </p:spTree>
    <p:extLst>
      <p:ext uri="{BB962C8B-B14F-4D97-AF65-F5344CB8AC3E}">
        <p14:creationId xmlns:p14="http://schemas.microsoft.com/office/powerpoint/2010/main" val="3855186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a:t>
            </a:r>
          </a:p>
          <a:p>
            <a:r>
              <a:rPr lang="sv-SE"/>
              <a:t>Status</a:t>
            </a:r>
          </a:p>
          <a:p>
            <a:r>
              <a:rPr lang="sv-SE"/>
              <a:t>När förväntas leverans</a:t>
            </a:r>
          </a:p>
          <a:p>
            <a:r>
              <a:rPr lang="sv-SE"/>
              <a:t>Hur </a:t>
            </a:r>
          </a:p>
          <a:p>
            <a:r>
              <a:rPr lang="sv-SE"/>
              <a:t>Vem ansvarar för leverans</a:t>
            </a:r>
          </a:p>
          <a:p>
            <a:r>
              <a:rPr lang="sv-SE"/>
              <a:t>Vad ska göras i verksamheten efter leverans och vem ansvarar </a:t>
            </a:r>
          </a:p>
        </p:txBody>
      </p:sp>
      <p:sp>
        <p:nvSpPr>
          <p:cNvPr id="4" name="Platshållare för bildnummer 3"/>
          <p:cNvSpPr>
            <a:spLocks noGrp="1"/>
          </p:cNvSpPr>
          <p:nvPr>
            <p:ph type="sldNum" sz="quarter" idx="5"/>
          </p:nvPr>
        </p:nvSpPr>
        <p:spPr/>
        <p:txBody>
          <a:bodyPr/>
          <a:lstStyle/>
          <a:p>
            <a:fld id="{687B30ED-5BE4-4B01-A895-9FD01F2DFD3F}" type="slidenum">
              <a:rPr lang="sv-SE" smtClean="0"/>
              <a:t>11</a:t>
            </a:fld>
            <a:endParaRPr lang="sv-SE"/>
          </a:p>
        </p:txBody>
      </p:sp>
    </p:spTree>
    <p:extLst>
      <p:ext uri="{BB962C8B-B14F-4D97-AF65-F5344CB8AC3E}">
        <p14:creationId xmlns:p14="http://schemas.microsoft.com/office/powerpoint/2010/main" val="252533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a:t>
            </a:r>
          </a:p>
          <a:p>
            <a:r>
              <a:rPr lang="sv-SE"/>
              <a:t>Status</a:t>
            </a:r>
          </a:p>
          <a:p>
            <a:r>
              <a:rPr lang="sv-SE"/>
              <a:t>När förväntas leverans</a:t>
            </a:r>
          </a:p>
          <a:p>
            <a:r>
              <a:rPr lang="sv-SE"/>
              <a:t>Hur </a:t>
            </a:r>
          </a:p>
          <a:p>
            <a:r>
              <a:rPr lang="sv-SE"/>
              <a:t>Vem ansvarar för leverans</a:t>
            </a:r>
          </a:p>
          <a:p>
            <a:r>
              <a:rPr lang="sv-SE"/>
              <a:t>Vad ska göras i verksamheten efter leverans och vem ansvarar </a:t>
            </a:r>
          </a:p>
        </p:txBody>
      </p:sp>
      <p:sp>
        <p:nvSpPr>
          <p:cNvPr id="4" name="Platshållare för bildnummer 3"/>
          <p:cNvSpPr>
            <a:spLocks noGrp="1"/>
          </p:cNvSpPr>
          <p:nvPr>
            <p:ph type="sldNum" sz="quarter" idx="5"/>
          </p:nvPr>
        </p:nvSpPr>
        <p:spPr/>
        <p:txBody>
          <a:bodyPr/>
          <a:lstStyle/>
          <a:p>
            <a:fld id="{687B30ED-5BE4-4B01-A895-9FD01F2DFD3F}" type="slidenum">
              <a:rPr lang="sv-SE" smtClean="0"/>
              <a:t>12</a:t>
            </a:fld>
            <a:endParaRPr lang="sv-SE"/>
          </a:p>
        </p:txBody>
      </p:sp>
    </p:spTree>
    <p:extLst>
      <p:ext uri="{BB962C8B-B14F-4D97-AF65-F5344CB8AC3E}">
        <p14:creationId xmlns:p14="http://schemas.microsoft.com/office/powerpoint/2010/main" val="418825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a:t>Klicka här för att ändra rubrik</a:t>
            </a:r>
            <a:endParaRPr lang="en-US"/>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2025-02-23</a:t>
            </a:fld>
            <a:endParaRPr lang="sv-SE"/>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2025-02-23</a:t>
            </a:fld>
            <a:endParaRPr lang="sv-SE"/>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a:t>Klicka här för att ändra rubrik </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2025-02-23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2025-02-23</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2025-02-23</a:t>
            </a:fld>
            <a:endParaRPr lang="sv-SE"/>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2025-02-23</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2025-02-23</a:t>
            </a:fld>
            <a:endParaRPr lang="sv-SE"/>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2025-02-23</a:t>
            </a:fld>
            <a:endParaRPr lang="sv-SE"/>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2025-02-23</a:t>
            </a:fld>
            <a:endParaRPr lang="sv-SE"/>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2025-02-23</a:t>
            </a:fld>
            <a:endParaRPr lang="sv-SE"/>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a:t>Klicka här för att ändra rubrik</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2025-02-23</a:t>
            </a:fld>
            <a:endParaRPr lang="sv-SE"/>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2025-02-23</a:t>
            </a:fld>
            <a:endParaRPr lang="sv-SE"/>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2025-02-23</a:t>
            </a:fld>
            <a:endParaRPr lang="sv-SE"/>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2025-02-23</a:t>
            </a:fld>
            <a:endParaRPr lang="sv-SE"/>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2025-02-23</a:t>
            </a:fld>
            <a:endParaRPr lang="sv-SE"/>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2025-02-23</a:t>
            </a:fld>
            <a:endParaRPr lang="sv-SE"/>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2025-02-23</a:t>
            </a:fld>
            <a:endParaRPr lang="sv-SE"/>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2025-02-23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2025-02-23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2025-02-23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a:t>Klicka här för att ändra rubrik</a:t>
            </a:r>
            <a:endParaRPr lang="en-US"/>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2025-02-23</a:t>
            </a:fld>
            <a:endParaRPr lang="sv-SE"/>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vå delar_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5B4B7-5AE1-4750-B874-5A20621B1D61}"/>
              </a:ext>
            </a:extLst>
          </p:cNvPr>
          <p:cNvSpPr>
            <a:spLocks noGrp="1"/>
          </p:cNvSpPr>
          <p:nvPr>
            <p:ph type="title"/>
          </p:nvPr>
        </p:nvSpPr>
        <p:spPr>
          <a:xfrm>
            <a:off x="874713" y="397594"/>
            <a:ext cx="10442575" cy="428625"/>
          </a:xfrm>
          <a:prstGeom prst="rect">
            <a:avLst/>
          </a:prstGeo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360582DE-F9C0-4916-AF89-F88A12F478A6}"/>
              </a:ext>
            </a:extLst>
          </p:cNvPr>
          <p:cNvSpPr>
            <a:spLocks noGrp="1"/>
          </p:cNvSpPr>
          <p:nvPr>
            <p:ph sz="half" idx="1"/>
          </p:nvPr>
        </p:nvSpPr>
        <p:spPr>
          <a:xfrm>
            <a:off x="874713" y="1412875"/>
            <a:ext cx="5005387" cy="4032250"/>
          </a:xfrm>
          <a:prstGeom prst="rect">
            <a:avLst/>
          </a:prstGeom>
        </p:spPr>
        <p:txBody>
          <a:bodyPr lIns="0" tIns="0" rIns="0" bIns="0"/>
          <a:lstStyle>
            <a:lvl1pPr marL="252000" indent="-252000">
              <a:defRPr/>
            </a:lvl1pPr>
            <a:lvl2pPr marL="504000" indent="-252000">
              <a:defRPr/>
            </a:lvl2pPr>
            <a:lvl3pPr marL="756000" indent="-252000">
              <a:defRPr/>
            </a:lvl3pPr>
            <a:lvl4pPr marL="756000" indent="-252000">
              <a:defRPr/>
            </a:lvl4pPr>
            <a:lvl5pPr marL="756000" indent="-252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74E0A84-0E28-4326-8A7E-2325C95BB070}"/>
              </a:ext>
            </a:extLst>
          </p:cNvPr>
          <p:cNvSpPr>
            <a:spLocks noGrp="1"/>
          </p:cNvSpPr>
          <p:nvPr>
            <p:ph sz="half" idx="2"/>
          </p:nvPr>
        </p:nvSpPr>
        <p:spPr>
          <a:xfrm>
            <a:off x="6311901" y="1412875"/>
            <a:ext cx="5005385" cy="4032250"/>
          </a:xfrm>
          <a:prstGeom prst="rect">
            <a:avLst/>
          </a:prstGeom>
        </p:spPr>
        <p:txBody>
          <a:bodyPr lIns="0" tIns="0" rIns="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2968307"/>
      </p:ext>
    </p:extLst>
  </p:cSld>
  <p:clrMapOvr>
    <a:masterClrMapping/>
  </p:clrMapOvr>
  <p:extLst>
    <p:ext uri="{DCECCB84-F9BA-43D5-87BE-67443E8EF086}">
      <p15:sldGuideLst xmlns:p15="http://schemas.microsoft.com/office/powerpoint/2012/main">
        <p15:guide id="3" pos="3704">
          <p15:clr>
            <a:srgbClr val="FBAE40"/>
          </p15:clr>
        </p15:guide>
        <p15:guide id="4" pos="39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2025-02-23</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2025-02-23</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2025-02-23</a:t>
            </a:fld>
            <a:endParaRPr lang="sv-SE"/>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a:br>
            <a:br>
              <a:rPr lang="sv-SE"/>
            </a:br>
            <a:br>
              <a:rPr lang="sv-SE"/>
            </a:br>
            <a:br>
              <a:rPr lang="sv-SE"/>
            </a:br>
            <a:br>
              <a:rPr lang="sv-SE"/>
            </a:br>
            <a:r>
              <a:rPr lang="sv-SE"/>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       </a:t>
            </a:r>
            <a:br>
              <a:rPr lang="sv-SE"/>
            </a:br>
            <a:r>
              <a:rPr lang="sv-SE"/>
              <a:t>         Välj ikon och infoga </a:t>
            </a:r>
            <a:endParaRPr lang="en-US"/>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2025-02-23</a:t>
            </a:fld>
            <a:endParaRPr lang="sv-SE"/>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a:br>
            <a:br>
              <a:rPr lang="sv-SE"/>
            </a:br>
            <a:br>
              <a:rPr lang="sv-SE"/>
            </a:br>
            <a:br>
              <a:rPr lang="sv-SE"/>
            </a:br>
            <a:r>
              <a:rPr lang="sv-SE"/>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a:t>    </a:t>
            </a:r>
            <a:br>
              <a:rPr lang="sv-SE"/>
            </a:br>
            <a:r>
              <a:rPr lang="sv-SE"/>
              <a:t>        Välj ikon och infoga </a:t>
            </a:r>
            <a:endParaRPr lang="en-US"/>
          </a:p>
          <a:p>
            <a:pPr lvl="2"/>
            <a:endParaRPr lang="en-US"/>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2025-02-23</a:t>
            </a:fld>
            <a:endParaRPr lang="sv-SE"/>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2025-02-23</a:t>
            </a:fld>
            <a:endParaRPr lang="sv-SE"/>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2025-02-23</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a:t>Klicka här för </a:t>
            </a:r>
            <a:r>
              <a:rPr lang="en-US" err="1"/>
              <a:t>att</a:t>
            </a:r>
            <a:r>
              <a:rPr lang="en-US"/>
              <a:t> </a:t>
            </a:r>
            <a:r>
              <a:rPr lang="en-US" err="1"/>
              <a:t>ändra</a:t>
            </a:r>
            <a:r>
              <a:rPr lang="en-US"/>
              <a:t> </a:t>
            </a:r>
            <a:r>
              <a:rPr lang="en-US" err="1"/>
              <a:t>rubrikformat</a:t>
            </a:r>
            <a:endParaRPr lang="en-US"/>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err="1"/>
              <a:t>Nivå</a:t>
            </a:r>
            <a:r>
              <a:rPr lang="en-US"/>
              <a:t> </a:t>
            </a:r>
            <a:r>
              <a:rPr lang="en-US" err="1"/>
              <a:t>tre</a:t>
            </a:r>
            <a:endParaRPr lang="en-US"/>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2025-02-23</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2"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 id="2147483698" r:id="rId30"/>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7FFFF7A6_9991D1D0.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7FFFF7A7_14AF4CB7.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7FFFF7A9_AA81BF7.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7FFFF7AA_16899F9C.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FE_8A7E69F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FC_6443BF60.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7FFFF7A1_8598AA3B.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7FFFF7AD_CC93914A.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FB_96C137A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FA_27028510.xml"/><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https://thebluediamondgallery.com/finger01/d/definition.html"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view.officeapps.live.com/op/view.aspx?src=https%3A%2F%2Fvardgivare.skane.se%2Fsiteassets%2F4.-uppdrag-och-avtal%2Farkiv%2Fbevara---fillistning%2Fhandlingstyper---definitioner-och-gallringsfrister.xlsx&amp;wdOrigin=BROWSELINK"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microsoft.com/office/2018/10/relationships/comments" Target="../comments/modernComment_7FB47670_BD11853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FFF7AF_83C1DB5E.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18/10/relationships/comments" Target="../comments/modernComment_7FFFF7A3_6478A2A.xm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vardgivare.skane.se/kompetens-utveckling/projekt-och-utvecklingsarbete/sdv/sa-utvecklar-vi-skanes-digitala-vardsystem/migrering-av-data/?highlight=maskinell+migreri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a:xfrm>
            <a:off x="914399" y="2411022"/>
            <a:ext cx="10363200" cy="1470025"/>
          </a:xfrm>
        </p:spPr>
        <p:txBody>
          <a:bodyPr/>
          <a:lstStyle/>
          <a:p>
            <a:r>
              <a:rPr lang="sv-SE" dirty="0"/>
              <a:t>Samexistens </a:t>
            </a:r>
            <a:br>
              <a:rPr lang="sv-SE" dirty="0"/>
            </a:br>
            <a:r>
              <a:rPr lang="sv-SE" dirty="0"/>
              <a:t>Övergripande kommunikation</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5" name="Rubrik 1">
            <a:extLst>
              <a:ext uri="{FF2B5EF4-FFF2-40B4-BE49-F238E27FC236}">
                <a16:creationId xmlns:a16="http://schemas.microsoft.com/office/drawing/2014/main" id="{FB42C3B9-E7E7-59BD-51F6-51E92461BA99}"/>
              </a:ext>
            </a:extLst>
          </p:cNvPr>
          <p:cNvSpPr txBox="1">
            <a:spLocks/>
          </p:cNvSpPr>
          <p:nvPr/>
        </p:nvSpPr>
        <p:spPr>
          <a:xfrm>
            <a:off x="1850571" y="3429000"/>
            <a:ext cx="8490857" cy="1470025"/>
          </a:xfrm>
          <a:prstGeom prst="rect">
            <a:avLst/>
          </a:prstGeom>
        </p:spPr>
        <p:txBody>
          <a:bodyPr vert="horz" lIns="91440" tIns="45720" rIns="91440" bIns="45720" rtlCol="0" anchor="b" anchorCtr="0">
            <a:noAutofit/>
          </a:bodyPr>
          <a:lstStyle>
            <a:lvl1pPr algn="ctr" defTabSz="914400" rtl="0" eaLnBrk="1" latinLnBrk="0" hangingPunct="1">
              <a:lnSpc>
                <a:spcPct val="110000"/>
              </a:lnSpc>
              <a:spcBef>
                <a:spcPct val="0"/>
              </a:spcBef>
              <a:buNone/>
              <a:defRPr sz="4400" b="1" kern="1200">
                <a:solidFill>
                  <a:schemeClr val="tx2"/>
                </a:solidFill>
                <a:latin typeface="+mj-lt"/>
                <a:ea typeface="+mj-ea"/>
                <a:cs typeface="+mj-cs"/>
              </a:defRPr>
            </a:lvl1pPr>
          </a:lstStyle>
          <a:p>
            <a:endParaRPr lang="sv-SE" sz="1800"/>
          </a:p>
        </p:txBody>
      </p:sp>
    </p:spTree>
    <p:extLst>
      <p:ext uri="{BB962C8B-B14F-4D97-AF65-F5344CB8AC3E}">
        <p14:creationId xmlns:p14="http://schemas.microsoft.com/office/powerpoint/2010/main" val="18044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8D72A-161F-F97B-A34D-9C2A6714188A}"/>
              </a:ext>
            </a:extLst>
          </p:cNvPr>
          <p:cNvSpPr>
            <a:spLocks noGrp="1"/>
          </p:cNvSpPr>
          <p:nvPr>
            <p:ph type="title"/>
          </p:nvPr>
        </p:nvSpPr>
        <p:spPr/>
        <p:txBody>
          <a:bodyPr/>
          <a:lstStyle/>
          <a:p>
            <a:r>
              <a:rPr lang="sv-SE" sz="3600" b="1">
                <a:solidFill>
                  <a:schemeClr val="tx1"/>
                </a:solidFill>
              </a:rPr>
              <a:t>Behörighetsstyrning</a:t>
            </a:r>
            <a:br>
              <a:rPr lang="sv-SE" sz="3600" b="1">
                <a:solidFill>
                  <a:schemeClr val="tx1"/>
                </a:solidFill>
              </a:rPr>
            </a:br>
            <a:br>
              <a:rPr lang="sv-SE" sz="3600" b="1">
                <a:solidFill>
                  <a:schemeClr val="tx1"/>
                </a:solidFill>
              </a:rPr>
            </a:br>
            <a:endParaRPr lang="sv-SE"/>
          </a:p>
        </p:txBody>
      </p:sp>
      <p:sp>
        <p:nvSpPr>
          <p:cNvPr id="3" name="Platshållare för innehåll 2">
            <a:extLst>
              <a:ext uri="{FF2B5EF4-FFF2-40B4-BE49-F238E27FC236}">
                <a16:creationId xmlns:a16="http://schemas.microsoft.com/office/drawing/2014/main" id="{0F1656A5-D65B-85D2-96C3-464EC0BB64DA}"/>
              </a:ext>
            </a:extLst>
          </p:cNvPr>
          <p:cNvSpPr>
            <a:spLocks noGrp="1"/>
          </p:cNvSpPr>
          <p:nvPr>
            <p:ph sz="half" idx="1"/>
          </p:nvPr>
        </p:nvSpPr>
        <p:spPr>
          <a:xfrm>
            <a:off x="609600" y="1393629"/>
            <a:ext cx="5181600" cy="5286192"/>
          </a:xfrm>
        </p:spPr>
        <p:txBody>
          <a:bodyPr vert="horz" lIns="91440" tIns="45720" rIns="91440" bIns="45720" rtlCol="0" anchor="t">
            <a:noAutofit/>
          </a:bodyPr>
          <a:lstStyle/>
          <a:p>
            <a:r>
              <a:rPr lang="sv-SE" sz="2000" dirty="0"/>
              <a:t>Beskrivning:</a:t>
            </a:r>
          </a:p>
          <a:p>
            <a:pPr marL="457200" lvl="1" indent="0">
              <a:buNone/>
            </a:pPr>
            <a:r>
              <a:rPr lang="sv-SE" sz="1200" dirty="0">
                <a:effectLst/>
                <a:ea typeface="Calibri"/>
              </a:rPr>
              <a:t>Projektet U528 </a:t>
            </a:r>
            <a:r>
              <a:rPr lang="sv-SE" sz="1200" i="1" dirty="0">
                <a:effectLst/>
                <a:ea typeface="Calibri"/>
              </a:rPr>
              <a:t>Säkring av IAM/behörighetsflödet för SDV </a:t>
            </a:r>
            <a:r>
              <a:rPr lang="sv-SE" sz="1200" dirty="0">
                <a:effectLst/>
                <a:ea typeface="Calibri"/>
              </a:rPr>
              <a:t>utbildar och vägleder administratörer utsedda av verksamhetschefer</a:t>
            </a:r>
          </a:p>
          <a:p>
            <a:r>
              <a:rPr lang="sv-SE" sz="2000" dirty="0"/>
              <a:t>Status:</a:t>
            </a:r>
          </a:p>
          <a:p>
            <a:pPr lvl="1"/>
            <a:r>
              <a:rPr lang="sv-SE" sz="1200" dirty="0">
                <a:ea typeface="Calibri"/>
                <a:cs typeface="Calibri"/>
              </a:rPr>
              <a:t>Alla behörigheter är utdelade i behörighetsportalen för kunna rulla ut SDV</a:t>
            </a:r>
          </a:p>
          <a:p>
            <a:pPr lvl="1"/>
            <a:r>
              <a:rPr lang="sv-SE" sz="1200" dirty="0">
                <a:ea typeface="Calibri"/>
                <a:cs typeface="Calibri"/>
              </a:rPr>
              <a:t>Ca 100 personer har hittills fått utbildning</a:t>
            </a:r>
          </a:p>
          <a:p>
            <a:pPr lvl="1">
              <a:lnSpc>
                <a:spcPct val="110000"/>
              </a:lnSpc>
              <a:buClr>
                <a:srgbClr val="000000"/>
              </a:buClr>
            </a:pPr>
            <a:r>
              <a:rPr lang="sv-SE" sz="1200" dirty="0"/>
              <a:t>Återstår att paketera och förädla informationspaket och utbildningsdokumentation både för privata vårdgivare och Region Skånes egna verksamheten, samt löpande justeringar i behörighetsportalen</a:t>
            </a:r>
            <a:endParaRPr lang="en-US" sz="1200"/>
          </a:p>
          <a:p>
            <a:r>
              <a:rPr lang="sv-SE" sz="2000" dirty="0"/>
              <a:t>Levereras när:</a:t>
            </a:r>
          </a:p>
          <a:p>
            <a:pPr lvl="1"/>
            <a:r>
              <a:rPr lang="sv-SE" sz="1200" dirty="0">
                <a:ea typeface="Calibri"/>
                <a:cs typeface="Calibri"/>
              </a:rPr>
              <a:t>Aktiviteter pågår med utsedda administratörer inom respektive verksamhet</a:t>
            </a:r>
          </a:p>
          <a:p>
            <a:endParaRPr lang="sv-SE" sz="1200" dirty="0">
              <a:ea typeface="Calibri" panose="020F0502020204030204" pitchFamily="34" charset="0"/>
              <a:cs typeface="Calibri" panose="020F0502020204030204" pitchFamily="34" charset="0"/>
            </a:endParaRPr>
          </a:p>
        </p:txBody>
      </p:sp>
      <p:sp>
        <p:nvSpPr>
          <p:cNvPr id="4" name="Platshållare för innehåll 3">
            <a:extLst>
              <a:ext uri="{FF2B5EF4-FFF2-40B4-BE49-F238E27FC236}">
                <a16:creationId xmlns:a16="http://schemas.microsoft.com/office/drawing/2014/main" id="{1B2F0BC4-64D9-3A15-33E7-08087A5BCF45}"/>
              </a:ext>
            </a:extLst>
          </p:cNvPr>
          <p:cNvSpPr>
            <a:spLocks noGrp="1"/>
          </p:cNvSpPr>
          <p:nvPr>
            <p:ph sz="half" idx="2"/>
          </p:nvPr>
        </p:nvSpPr>
        <p:spPr>
          <a:xfrm>
            <a:off x="6172200" y="1393628"/>
            <a:ext cx="5181600" cy="4828992"/>
          </a:xfrm>
        </p:spPr>
        <p:txBody>
          <a:bodyPr vert="horz" lIns="91440" tIns="45720" rIns="91440" bIns="45720" rtlCol="0" anchor="t">
            <a:noAutofit/>
          </a:bodyPr>
          <a:lstStyle/>
          <a:p>
            <a:r>
              <a:rPr lang="sv-SE" sz="2000" dirty="0"/>
              <a:t>Vad förväntas av verksamheten:</a:t>
            </a:r>
          </a:p>
          <a:p>
            <a:pPr lvl="1"/>
            <a:r>
              <a:rPr lang="sv-SE" sz="1200" dirty="0">
                <a:ea typeface="Calibri"/>
                <a:cs typeface="Calibri"/>
              </a:rPr>
              <a:t>Av verksamheten utsedd administratör, delta i nätverksmöten </a:t>
            </a:r>
          </a:p>
          <a:p>
            <a:pPr lvl="1">
              <a:buClr>
                <a:srgbClr val="000000"/>
              </a:buClr>
            </a:pPr>
            <a:r>
              <a:rPr lang="sv-SE" sz="1200" dirty="0">
                <a:ea typeface="Calibri"/>
                <a:cs typeface="Calibri"/>
              </a:rPr>
              <a:t>Säkerställa korrekt information i Skånekatalogen</a:t>
            </a:r>
          </a:p>
          <a:p>
            <a:pPr lvl="1">
              <a:buClr>
                <a:srgbClr val="000000"/>
              </a:buClr>
            </a:pPr>
            <a:r>
              <a:rPr lang="sv-SE" sz="1200" dirty="0">
                <a:ea typeface="Calibri"/>
                <a:cs typeface="Calibri"/>
              </a:rPr>
              <a:t>Informera verksamheten om behörighetstilldelning  inför och under samexistensperioden</a:t>
            </a:r>
            <a:endParaRPr lang="sv-SE" sz="2000">
              <a:ea typeface="Calibri"/>
              <a:cs typeface="Calibri"/>
            </a:endParaRPr>
          </a:p>
          <a:p>
            <a:pPr>
              <a:buClr>
                <a:srgbClr val="000000"/>
              </a:buClr>
            </a:pPr>
            <a:endParaRPr lang="sv-SE" sz="2400" dirty="0"/>
          </a:p>
          <a:p>
            <a:endParaRPr lang="sv-SE"/>
          </a:p>
        </p:txBody>
      </p:sp>
    </p:spTree>
    <p:extLst>
      <p:ext uri="{BB962C8B-B14F-4D97-AF65-F5344CB8AC3E}">
        <p14:creationId xmlns:p14="http://schemas.microsoft.com/office/powerpoint/2010/main" val="54042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8D72A-161F-F97B-A34D-9C2A6714188A}"/>
              </a:ext>
            </a:extLst>
          </p:cNvPr>
          <p:cNvSpPr>
            <a:spLocks noGrp="1"/>
          </p:cNvSpPr>
          <p:nvPr>
            <p:ph type="title"/>
          </p:nvPr>
        </p:nvSpPr>
        <p:spPr/>
        <p:txBody>
          <a:bodyPr/>
          <a:lstStyle/>
          <a:p>
            <a:r>
              <a:rPr lang="sv-SE" sz="3600" b="1">
                <a:solidFill>
                  <a:schemeClr val="tx1"/>
                </a:solidFill>
              </a:rPr>
              <a:t>Schemaläggning </a:t>
            </a:r>
            <a:br>
              <a:rPr lang="sv-SE" sz="3600">
                <a:solidFill>
                  <a:schemeClr val="tx1"/>
                </a:solidFill>
              </a:rPr>
            </a:br>
            <a:br>
              <a:rPr lang="sv-SE" sz="3600" b="1">
                <a:solidFill>
                  <a:schemeClr val="tx1"/>
                </a:solidFill>
              </a:rPr>
            </a:br>
            <a:endParaRPr lang="sv-SE"/>
          </a:p>
        </p:txBody>
      </p:sp>
      <p:sp>
        <p:nvSpPr>
          <p:cNvPr id="3" name="Platshållare för innehåll 2">
            <a:extLst>
              <a:ext uri="{FF2B5EF4-FFF2-40B4-BE49-F238E27FC236}">
                <a16:creationId xmlns:a16="http://schemas.microsoft.com/office/drawing/2014/main" id="{0F1656A5-D65B-85D2-96C3-464EC0BB64DA}"/>
              </a:ext>
            </a:extLst>
          </p:cNvPr>
          <p:cNvSpPr>
            <a:spLocks noGrp="1"/>
          </p:cNvSpPr>
          <p:nvPr>
            <p:ph sz="half" idx="1"/>
          </p:nvPr>
        </p:nvSpPr>
        <p:spPr>
          <a:xfrm>
            <a:off x="609600" y="1403274"/>
            <a:ext cx="5181600" cy="4828992"/>
          </a:xfrm>
        </p:spPr>
        <p:txBody>
          <a:bodyPr vert="horz" lIns="91440" tIns="45720" rIns="91440" bIns="45720" rtlCol="0" anchor="t">
            <a:noAutofit/>
          </a:bodyPr>
          <a:lstStyle/>
          <a:p>
            <a:r>
              <a:rPr lang="sv-SE" sz="2000" dirty="0"/>
              <a:t>Beskrivning:</a:t>
            </a:r>
          </a:p>
          <a:p>
            <a:pPr lvl="1"/>
            <a:r>
              <a:rPr lang="sv-SE" sz="1200" dirty="0"/>
              <a:t>Koncernkontorets regionala tidbokshandläggare tar fram mallar för att schemaläggning i SDV</a:t>
            </a:r>
          </a:p>
          <a:p>
            <a:pPr lvl="1"/>
            <a:r>
              <a:rPr lang="sv-SE" sz="1200" dirty="0"/>
              <a:t>Regionala vårdkontaktsorsaker definierade (VKO) tillsammans med vårdverksamheterna</a:t>
            </a:r>
          </a:p>
          <a:p>
            <a:pPr lvl="1"/>
            <a:r>
              <a:rPr lang="sv-SE" sz="1200" dirty="0"/>
              <a:t>Instruktion för hur man skapar lokala tidboksschema i Millennium</a:t>
            </a:r>
          </a:p>
          <a:p>
            <a:pPr lvl="1"/>
            <a:r>
              <a:rPr lang="sv-SE" sz="1200" dirty="0"/>
              <a:t>Instruktion för hur man manuellt överför bokningar i befintliga tidbokssystem till </a:t>
            </a:r>
            <a:r>
              <a:rPr lang="sv-SE" sz="1200" dirty="0" err="1"/>
              <a:t>RevenueCycle</a:t>
            </a:r>
            <a:r>
              <a:rPr lang="sv-SE" sz="1200" dirty="0"/>
              <a:t> i Millennium</a:t>
            </a:r>
          </a:p>
          <a:p>
            <a:r>
              <a:rPr lang="sv-SE" sz="2000" dirty="0"/>
              <a:t>Status:</a:t>
            </a:r>
          </a:p>
          <a:p>
            <a:pPr lvl="1"/>
            <a:r>
              <a:rPr lang="sv-SE" sz="1200" dirty="0"/>
              <a:t>Koncernkontorets regionala tidbokshandläggare har byggt ca 80% av de enheter som ingick i den driftstartsordning som var beslutad till mars 2025. Vidare arbete kommer göras när ny utrullningsordning är beslutad.</a:t>
            </a:r>
          </a:p>
          <a:p>
            <a:r>
              <a:rPr lang="sv-SE" sz="2000" dirty="0"/>
              <a:t>Levereras när:</a:t>
            </a:r>
          </a:p>
          <a:p>
            <a:pPr lvl="1"/>
            <a:r>
              <a:rPr lang="sv-SE" sz="1400" dirty="0"/>
              <a:t>Klart -12 veckor före </a:t>
            </a:r>
            <a:r>
              <a:rPr lang="sv-SE" sz="1400" dirty="0" err="1"/>
              <a:t>driftstart</a:t>
            </a:r>
            <a:endParaRPr lang="sv-SE" sz="1200" dirty="0"/>
          </a:p>
        </p:txBody>
      </p:sp>
      <p:sp>
        <p:nvSpPr>
          <p:cNvPr id="4" name="Platshållare för innehåll 3">
            <a:extLst>
              <a:ext uri="{FF2B5EF4-FFF2-40B4-BE49-F238E27FC236}">
                <a16:creationId xmlns:a16="http://schemas.microsoft.com/office/drawing/2014/main" id="{1B2F0BC4-64D9-3A15-33E7-08087A5BCF45}"/>
              </a:ext>
            </a:extLst>
          </p:cNvPr>
          <p:cNvSpPr>
            <a:spLocks noGrp="1"/>
          </p:cNvSpPr>
          <p:nvPr>
            <p:ph sz="half" idx="2"/>
          </p:nvPr>
        </p:nvSpPr>
        <p:spPr>
          <a:xfrm>
            <a:off x="6172200" y="1403273"/>
            <a:ext cx="5181600" cy="4828992"/>
          </a:xfrm>
        </p:spPr>
        <p:txBody>
          <a:bodyPr vert="horz" lIns="91440" tIns="45720" rIns="91440" bIns="45720" rtlCol="0" anchor="t">
            <a:noAutofit/>
          </a:bodyPr>
          <a:lstStyle/>
          <a:p>
            <a:r>
              <a:rPr lang="sv-SE" sz="2000" dirty="0"/>
              <a:t>Vad förväntas av verksamheten:</a:t>
            </a:r>
          </a:p>
          <a:p>
            <a:pPr lvl="1"/>
            <a:r>
              <a:rPr lang="sv-SE" sz="1200" dirty="0"/>
              <a:t>Säkerställa kompetens i verksamheten för att skapa lokalt tidboksschema och bokning av patient i Millennium(utbildning/träning i systemet)</a:t>
            </a:r>
          </a:p>
          <a:p>
            <a:pPr lvl="1"/>
            <a:r>
              <a:rPr lang="sv-SE" sz="1200" dirty="0"/>
              <a:t>Skapa tidboksschema i Millennium inför </a:t>
            </a:r>
            <a:r>
              <a:rPr lang="sv-SE" sz="1200" dirty="0" err="1"/>
              <a:t>driftstart</a:t>
            </a:r>
            <a:r>
              <a:rPr lang="sv-SE" sz="1200" dirty="0"/>
              <a:t> enligt instruktion</a:t>
            </a:r>
          </a:p>
          <a:p>
            <a:pPr marL="457200" lvl="1" indent="0">
              <a:buNone/>
            </a:pPr>
            <a:endParaRPr lang="sv-SE" sz="1200"/>
          </a:p>
          <a:p>
            <a:pPr marL="457200" lvl="1" indent="0">
              <a:buNone/>
            </a:pPr>
            <a:endParaRPr lang="sv-SE"/>
          </a:p>
          <a:p>
            <a:pPr marL="0" indent="0">
              <a:buNone/>
            </a:pPr>
            <a:endParaRPr lang="sv-SE"/>
          </a:p>
        </p:txBody>
      </p:sp>
    </p:spTree>
    <p:extLst>
      <p:ext uri="{BB962C8B-B14F-4D97-AF65-F5344CB8AC3E}">
        <p14:creationId xmlns:p14="http://schemas.microsoft.com/office/powerpoint/2010/main" val="2576470480"/>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8D72A-161F-F97B-A34D-9C2A6714188A}"/>
              </a:ext>
            </a:extLst>
          </p:cNvPr>
          <p:cNvSpPr>
            <a:spLocks noGrp="1"/>
          </p:cNvSpPr>
          <p:nvPr>
            <p:ph type="title"/>
          </p:nvPr>
        </p:nvSpPr>
        <p:spPr>
          <a:xfrm>
            <a:off x="401445" y="360000"/>
            <a:ext cx="11385394" cy="735153"/>
          </a:xfrm>
        </p:spPr>
        <p:txBody>
          <a:bodyPr/>
          <a:lstStyle/>
          <a:p>
            <a:pPr algn="ctr"/>
            <a:r>
              <a:rPr lang="sv-SE" sz="3400" b="1"/>
              <a:t>Regionala rutinbeskrivningar för samesistensperioden  ”Bron”</a:t>
            </a:r>
            <a:br>
              <a:rPr lang="sv-SE" sz="3600" b="1"/>
            </a:br>
            <a:br>
              <a:rPr lang="sv-SE" sz="3600">
                <a:solidFill>
                  <a:schemeClr val="tx1"/>
                </a:solidFill>
              </a:rPr>
            </a:br>
            <a:br>
              <a:rPr lang="sv-SE" sz="3600" b="1">
                <a:solidFill>
                  <a:schemeClr val="tx1"/>
                </a:solidFill>
              </a:rPr>
            </a:br>
            <a:endParaRPr lang="sv-SE"/>
          </a:p>
        </p:txBody>
      </p:sp>
      <p:sp>
        <p:nvSpPr>
          <p:cNvPr id="3" name="Platshållare för innehåll 2">
            <a:extLst>
              <a:ext uri="{FF2B5EF4-FFF2-40B4-BE49-F238E27FC236}">
                <a16:creationId xmlns:a16="http://schemas.microsoft.com/office/drawing/2014/main" id="{0F1656A5-D65B-85D2-96C3-464EC0BB64DA}"/>
              </a:ext>
            </a:extLst>
          </p:cNvPr>
          <p:cNvSpPr>
            <a:spLocks noGrp="1"/>
          </p:cNvSpPr>
          <p:nvPr>
            <p:ph sz="half" idx="1"/>
          </p:nvPr>
        </p:nvSpPr>
        <p:spPr>
          <a:xfrm>
            <a:off x="542692" y="1937032"/>
            <a:ext cx="5400908" cy="4614855"/>
          </a:xfrm>
        </p:spPr>
        <p:txBody>
          <a:bodyPr vert="horz" lIns="91440" tIns="45720" rIns="91440" bIns="45720" rtlCol="0" anchor="t">
            <a:noAutofit/>
          </a:bodyPr>
          <a:lstStyle/>
          <a:p>
            <a:r>
              <a:rPr lang="sv-SE" sz="2000" dirty="0"/>
              <a:t>Beskrivning:</a:t>
            </a:r>
          </a:p>
          <a:p>
            <a:pPr marL="267970" lvl="1" indent="0">
              <a:spcBef>
                <a:spcPts val="0"/>
              </a:spcBef>
              <a:buNone/>
            </a:pPr>
            <a:endParaRPr lang="sv-SE" sz="1200" dirty="0"/>
          </a:p>
          <a:p>
            <a:pPr marL="267970" lvl="1" indent="0">
              <a:spcBef>
                <a:spcPts val="0"/>
              </a:spcBef>
              <a:buNone/>
            </a:pPr>
            <a:r>
              <a:rPr lang="sv-SE" sz="1200" dirty="0"/>
              <a:t>De regionala rutinbeskrivningarna för samexistensperioden är framtagna för att tydliggöra ansvarsfördelning och säkra </a:t>
            </a:r>
            <a:endParaRPr lang="sv-SE"/>
          </a:p>
          <a:p>
            <a:pPr marL="267970" lvl="1" indent="0">
              <a:spcBef>
                <a:spcPts val="0"/>
              </a:spcBef>
              <a:buNone/>
            </a:pPr>
            <a:r>
              <a:rPr lang="sv-SE" sz="1200" dirty="0"/>
              <a:t>informationsöverföring för att bibehålla patientsäkerheten när patientinformation överförs mellan olika vårdenheter. Med samexistens menas här den period då vi använder befintliga system och Skånes digitala vårdsystem (SDV) parallellt. Tidsperioden gäller från första </a:t>
            </a:r>
            <a:r>
              <a:rPr lang="sv-SE" sz="1200" dirty="0" err="1"/>
              <a:t>driftstart</a:t>
            </a:r>
            <a:r>
              <a:rPr lang="sv-SE" sz="1200" dirty="0"/>
              <a:t> tills dess att SDV är helt implementerat. </a:t>
            </a:r>
          </a:p>
          <a:p>
            <a:r>
              <a:rPr lang="sv-SE" sz="2000" dirty="0"/>
              <a:t>Status:</a:t>
            </a:r>
          </a:p>
          <a:p>
            <a:pPr marL="267970" lvl="1" indent="10795">
              <a:buNone/>
            </a:pPr>
            <a:r>
              <a:rPr lang="sv-SE" sz="1200" dirty="0"/>
              <a:t>Majoriteten av rutiner är framtagna, god kända av SDV-projektet och publicerade i Bron. De är överlämnade till Koncernkontoret för regionalt godkännande. Fyra rutiner kvarstår att publicera, avses att slutföras, publiceras och överlämnas under våren 2025.</a:t>
            </a:r>
            <a:endParaRPr lang="sv-SE" dirty="0"/>
          </a:p>
          <a:p>
            <a:r>
              <a:rPr lang="sv-SE" sz="2000" dirty="0"/>
              <a:t>Levereras när:</a:t>
            </a:r>
          </a:p>
          <a:p>
            <a:pPr marL="267970" lvl="1" indent="0">
              <a:buNone/>
            </a:pPr>
            <a:r>
              <a:rPr lang="sv-SE" sz="1200" dirty="0"/>
              <a:t>Slutleverans från SDV-projektet våren 2025. Ändringshantering av SDV-projektet måste etableras för att vidareutveckla efter verksamhetens återkoppling.</a:t>
            </a:r>
            <a:endParaRPr lang="sv-SE" sz="1200" dirty="0">
              <a:solidFill>
                <a:srgbClr val="E40135"/>
              </a:solidFill>
            </a:endParaRPr>
          </a:p>
          <a:p>
            <a:pPr marL="0" lvl="1" indent="0">
              <a:lnSpc>
                <a:spcPct val="110000"/>
              </a:lnSpc>
              <a:spcBef>
                <a:spcPts val="1600"/>
              </a:spcBef>
              <a:buNone/>
            </a:pPr>
            <a:endParaRPr lang="sv-SE" sz="1200"/>
          </a:p>
        </p:txBody>
      </p:sp>
      <p:sp>
        <p:nvSpPr>
          <p:cNvPr id="4" name="Platshållare för innehåll 3">
            <a:extLst>
              <a:ext uri="{FF2B5EF4-FFF2-40B4-BE49-F238E27FC236}">
                <a16:creationId xmlns:a16="http://schemas.microsoft.com/office/drawing/2014/main" id="{1B2F0BC4-64D9-3A15-33E7-08087A5BCF45}"/>
              </a:ext>
            </a:extLst>
          </p:cNvPr>
          <p:cNvSpPr>
            <a:spLocks noGrp="1"/>
          </p:cNvSpPr>
          <p:nvPr>
            <p:ph sz="half" idx="2"/>
          </p:nvPr>
        </p:nvSpPr>
        <p:spPr>
          <a:xfrm>
            <a:off x="6248400" y="1932041"/>
            <a:ext cx="5400908" cy="4694523"/>
          </a:xfrm>
        </p:spPr>
        <p:txBody>
          <a:bodyPr vert="horz" lIns="91440" tIns="45720" rIns="91440" bIns="45720" rtlCol="0" anchor="t">
            <a:noAutofit/>
          </a:bodyPr>
          <a:lstStyle/>
          <a:p>
            <a:r>
              <a:rPr lang="sv-SE" sz="2000" dirty="0"/>
              <a:t>Vad förväntas av verksamheten:</a:t>
            </a:r>
          </a:p>
          <a:p>
            <a:pPr lvl="1"/>
            <a:r>
              <a:rPr lang="sv-SE" sz="1200" dirty="0"/>
              <a:t>Ta del av instruktionerna</a:t>
            </a:r>
          </a:p>
          <a:p>
            <a:pPr lvl="1"/>
            <a:r>
              <a:rPr lang="sv-SE" sz="1200" dirty="0"/>
              <a:t>Återkoppla om något saknas</a:t>
            </a:r>
          </a:p>
          <a:p>
            <a:pPr lvl="1"/>
            <a:r>
              <a:rPr lang="sv-SE" sz="1200" dirty="0"/>
              <a:t>Implementera (sprida) instruktionerna inom respektive verksamhet</a:t>
            </a:r>
          </a:p>
          <a:p>
            <a:pPr lvl="1"/>
            <a:endParaRPr lang="sv-SE" sz="1200"/>
          </a:p>
          <a:p>
            <a:pPr marL="0" indent="0">
              <a:buNone/>
            </a:pPr>
            <a:endParaRPr lang="sv-SE"/>
          </a:p>
        </p:txBody>
      </p:sp>
    </p:spTree>
    <p:extLst>
      <p:ext uri="{BB962C8B-B14F-4D97-AF65-F5344CB8AC3E}">
        <p14:creationId xmlns:p14="http://schemas.microsoft.com/office/powerpoint/2010/main" val="34703275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8D72A-161F-F97B-A34D-9C2A6714188A}"/>
              </a:ext>
            </a:extLst>
          </p:cNvPr>
          <p:cNvSpPr>
            <a:spLocks noGrp="1"/>
          </p:cNvSpPr>
          <p:nvPr>
            <p:ph type="title"/>
          </p:nvPr>
        </p:nvSpPr>
        <p:spPr/>
        <p:txBody>
          <a:bodyPr/>
          <a:lstStyle/>
          <a:p>
            <a:r>
              <a:rPr lang="sv-SE" sz="3600" b="1"/>
              <a:t>Vårdadministrativa instruktioner (</a:t>
            </a:r>
            <a:r>
              <a:rPr lang="sv-SE" sz="3600" b="1" err="1"/>
              <a:t>inkl</a:t>
            </a:r>
            <a:r>
              <a:rPr lang="sv-SE" sz="3600" b="1"/>
              <a:t> </a:t>
            </a:r>
            <a:r>
              <a:rPr lang="sv-SE"/>
              <a:t>bokning</a:t>
            </a:r>
            <a:r>
              <a:rPr lang="sv-SE" sz="3600" b="1"/>
              <a:t>)</a:t>
            </a:r>
            <a:br>
              <a:rPr lang="sv-SE" sz="3600" b="1">
                <a:solidFill>
                  <a:schemeClr val="tx1"/>
                </a:solidFill>
              </a:rPr>
            </a:br>
            <a:br>
              <a:rPr lang="sv-SE" sz="3600" b="1">
                <a:solidFill>
                  <a:schemeClr val="tx1"/>
                </a:solidFill>
              </a:rPr>
            </a:br>
            <a:endParaRPr lang="sv-SE"/>
          </a:p>
        </p:txBody>
      </p:sp>
      <p:sp>
        <p:nvSpPr>
          <p:cNvPr id="3" name="Platshållare för innehåll 2">
            <a:extLst>
              <a:ext uri="{FF2B5EF4-FFF2-40B4-BE49-F238E27FC236}">
                <a16:creationId xmlns:a16="http://schemas.microsoft.com/office/drawing/2014/main" id="{0F1656A5-D65B-85D2-96C3-464EC0BB64DA}"/>
              </a:ext>
            </a:extLst>
          </p:cNvPr>
          <p:cNvSpPr>
            <a:spLocks noGrp="1"/>
          </p:cNvSpPr>
          <p:nvPr>
            <p:ph sz="half" idx="1"/>
          </p:nvPr>
        </p:nvSpPr>
        <p:spPr>
          <a:xfrm>
            <a:off x="609600" y="1297172"/>
            <a:ext cx="5181600" cy="5560827"/>
          </a:xfrm>
        </p:spPr>
        <p:txBody>
          <a:bodyPr vert="horz" lIns="91440" tIns="45720" rIns="91440" bIns="45720" rtlCol="0" anchor="t">
            <a:noAutofit/>
          </a:bodyPr>
          <a:lstStyle/>
          <a:p>
            <a:r>
              <a:rPr lang="sv-SE" sz="2000" dirty="0"/>
              <a:t>Beskrivning:</a:t>
            </a:r>
          </a:p>
          <a:p>
            <a:pPr lvl="1" defTabSz="457200">
              <a:lnSpc>
                <a:spcPct val="100000"/>
              </a:lnSpc>
              <a:spcBef>
                <a:spcPts val="0"/>
              </a:spcBef>
              <a:defRPr/>
            </a:pPr>
            <a:r>
              <a:rPr lang="sv-SE" sz="1200" dirty="0"/>
              <a:t>Kvalitetssäkring inför maskinell </a:t>
            </a:r>
            <a:r>
              <a:rPr lang="sv-SE" sz="1200" dirty="0" err="1"/>
              <a:t>migrering</a:t>
            </a:r>
            <a:r>
              <a:rPr lang="sv-SE" sz="1200" dirty="0"/>
              <a:t> från </a:t>
            </a:r>
            <a:r>
              <a:rPr lang="sv-SE" sz="1200" dirty="0" err="1"/>
              <a:t>PASiS</a:t>
            </a:r>
            <a:endParaRPr lang="sv-SE" sz="1200" dirty="0"/>
          </a:p>
          <a:p>
            <a:pPr lvl="1" defTabSz="457200">
              <a:lnSpc>
                <a:spcPct val="100000"/>
              </a:lnSpc>
              <a:spcBef>
                <a:spcPts val="0"/>
              </a:spcBef>
              <a:defRPr/>
            </a:pPr>
            <a:r>
              <a:rPr lang="sv-SE" sz="1200" dirty="0"/>
              <a:t>Förberedelser i PMO inför maskinell </a:t>
            </a:r>
            <a:r>
              <a:rPr lang="sv-SE" sz="1200" dirty="0" err="1"/>
              <a:t>migrering</a:t>
            </a:r>
            <a:endParaRPr lang="sv-SE" sz="1200" dirty="0"/>
          </a:p>
          <a:p>
            <a:pPr lvl="1" defTabSz="457200">
              <a:lnSpc>
                <a:spcPct val="100000"/>
              </a:lnSpc>
              <a:spcBef>
                <a:spcPts val="0"/>
              </a:spcBef>
              <a:defRPr/>
            </a:pPr>
            <a:r>
              <a:rPr lang="sv-SE" sz="1200" dirty="0"/>
              <a:t>Förberedelser i Millennium inför </a:t>
            </a:r>
            <a:r>
              <a:rPr lang="sv-SE" sz="1200" dirty="0" err="1"/>
              <a:t>driftstart</a:t>
            </a:r>
            <a:r>
              <a:rPr lang="sv-SE" sz="1200" dirty="0"/>
              <a:t>: migrerad data, manuell överföring av bokning, m </a:t>
            </a:r>
            <a:r>
              <a:rPr lang="sv-SE" sz="1200" dirty="0" err="1"/>
              <a:t>fl</a:t>
            </a:r>
            <a:r>
              <a:rPr lang="sv-SE" sz="1200" dirty="0"/>
              <a:t> </a:t>
            </a:r>
          </a:p>
          <a:p>
            <a:pPr lvl="1" defTabSz="457200">
              <a:lnSpc>
                <a:spcPct val="100000"/>
              </a:lnSpc>
              <a:spcBef>
                <a:spcPts val="0"/>
              </a:spcBef>
              <a:defRPr/>
            </a:pPr>
            <a:r>
              <a:rPr lang="sv-SE" sz="1200" dirty="0"/>
              <a:t>Hantering av inskriven patient och patient på akutmottagning vid </a:t>
            </a:r>
            <a:r>
              <a:rPr lang="sv-SE" sz="1200" dirty="0" err="1"/>
              <a:t>driftstart</a:t>
            </a:r>
          </a:p>
          <a:p>
            <a:pPr lvl="1" defTabSz="457200">
              <a:lnSpc>
                <a:spcPct val="100000"/>
              </a:lnSpc>
              <a:spcBef>
                <a:spcPts val="0"/>
              </a:spcBef>
              <a:defRPr/>
            </a:pPr>
            <a:r>
              <a:rPr lang="sv-SE" sz="1200" dirty="0"/>
              <a:t>Registrering i Region Skåne</a:t>
            </a:r>
          </a:p>
          <a:p>
            <a:pPr lvl="1" defTabSz="457200">
              <a:lnSpc>
                <a:spcPct val="100000"/>
              </a:lnSpc>
              <a:spcBef>
                <a:spcPts val="0"/>
              </a:spcBef>
              <a:defRPr/>
            </a:pPr>
            <a:r>
              <a:rPr lang="sv-SE" sz="1200" dirty="0"/>
              <a:t>Remisshantering i Region Skåne </a:t>
            </a:r>
          </a:p>
          <a:p>
            <a:r>
              <a:rPr lang="sv-SE" sz="2000" dirty="0"/>
              <a:t>Status:</a:t>
            </a:r>
          </a:p>
          <a:p>
            <a:pPr lvl="1"/>
            <a:r>
              <a:rPr lang="sv-SE" sz="1200" dirty="0"/>
              <a:t>Pågår dialog med befintliga förvaltningsgrupperingar: </a:t>
            </a:r>
            <a:r>
              <a:rPr lang="sv-SE" sz="1200" dirty="0" err="1"/>
              <a:t>PASiS</a:t>
            </a:r>
            <a:r>
              <a:rPr lang="sv-SE" sz="1200" dirty="0"/>
              <a:t>, PMO, </a:t>
            </a:r>
            <a:r>
              <a:rPr lang="sv-SE" sz="1200" dirty="0" err="1"/>
              <a:t>Melior</a:t>
            </a:r>
            <a:r>
              <a:rPr lang="sv-SE" sz="1200" dirty="0"/>
              <a:t>, </a:t>
            </a:r>
            <a:r>
              <a:rPr lang="sv-SE" sz="1200" dirty="0" err="1"/>
              <a:t>Obstetrix</a:t>
            </a:r>
            <a:r>
              <a:rPr lang="sv-SE" sz="1200" dirty="0"/>
              <a:t>, Regional Vårdadministrativ Funktion och SDV-resurser för att vidareutveckla materialet.</a:t>
            </a:r>
          </a:p>
          <a:p>
            <a:r>
              <a:rPr lang="sv-SE" sz="2000" dirty="0"/>
              <a:t>Levereras när:</a:t>
            </a:r>
          </a:p>
          <a:p>
            <a:pPr lvl="1"/>
            <a:r>
              <a:rPr lang="sv-SE" sz="1200" dirty="0"/>
              <a:t>Levererat i preliminära versioner. Ändringshantering pågår</a:t>
            </a:r>
          </a:p>
        </p:txBody>
      </p:sp>
      <p:sp>
        <p:nvSpPr>
          <p:cNvPr id="4" name="Platshållare för innehåll 3">
            <a:extLst>
              <a:ext uri="{FF2B5EF4-FFF2-40B4-BE49-F238E27FC236}">
                <a16:creationId xmlns:a16="http://schemas.microsoft.com/office/drawing/2014/main" id="{1B2F0BC4-64D9-3A15-33E7-08087A5BCF45}"/>
              </a:ext>
            </a:extLst>
          </p:cNvPr>
          <p:cNvSpPr>
            <a:spLocks noGrp="1"/>
          </p:cNvSpPr>
          <p:nvPr>
            <p:ph sz="half" idx="2"/>
          </p:nvPr>
        </p:nvSpPr>
        <p:spPr/>
        <p:txBody>
          <a:bodyPr vert="horz" lIns="91440" tIns="45720" rIns="91440" bIns="45720" rtlCol="0" anchor="t">
            <a:noAutofit/>
          </a:bodyPr>
          <a:lstStyle/>
          <a:p>
            <a:r>
              <a:rPr lang="sv-SE" sz="2000" dirty="0"/>
              <a:t>Vad förväntas av verksamheten:</a:t>
            </a:r>
          </a:p>
          <a:p>
            <a:pPr lvl="1"/>
            <a:r>
              <a:rPr lang="sv-SE" sz="1200" dirty="0"/>
              <a:t>Följa instruktionerna vid förberedelsearbete, innan </a:t>
            </a:r>
            <a:r>
              <a:rPr lang="sv-SE" sz="1200" dirty="0" err="1"/>
              <a:t>driftstart</a:t>
            </a:r>
            <a:r>
              <a:rPr lang="sv-SE" sz="1200" dirty="0"/>
              <a:t>, vid </a:t>
            </a:r>
            <a:r>
              <a:rPr lang="sv-SE" sz="1200" dirty="0" err="1"/>
              <a:t>driftstart</a:t>
            </a:r>
            <a:r>
              <a:rPr lang="sv-SE" sz="1200" dirty="0"/>
              <a:t> och efter </a:t>
            </a:r>
            <a:r>
              <a:rPr lang="sv-SE" sz="1200" dirty="0" err="1"/>
              <a:t>driftstart</a:t>
            </a:r>
            <a:endParaRPr lang="sv-SE" sz="1200"/>
          </a:p>
          <a:p>
            <a:pPr lvl="1"/>
            <a:r>
              <a:rPr lang="sv-SE" sz="1200" dirty="0"/>
              <a:t>Boka in patienter och skicka kallelser i Millennium inför </a:t>
            </a:r>
            <a:r>
              <a:rPr lang="sv-SE" sz="1200" dirty="0" err="1"/>
              <a:t>driftstart</a:t>
            </a:r>
            <a:r>
              <a:rPr lang="sv-SE" sz="1200" dirty="0"/>
              <a:t> </a:t>
            </a:r>
          </a:p>
          <a:p>
            <a:pPr lvl="1"/>
            <a:r>
              <a:rPr lang="sv-SE" sz="1200" dirty="0"/>
              <a:t>Boka in de maskinellt migrerade posterna och de manuella bokningar som behöver överföras (de är inte säkert att det är schemaläggarna som gör detta, personal som hanterar migrerade poster)</a:t>
            </a:r>
          </a:p>
          <a:p>
            <a:pPr lvl="1"/>
            <a:r>
              <a:rPr lang="sv-SE" sz="1200" dirty="0"/>
              <a:t>Säkerställa kompetens om vårdkontaktorsaker i verksamheten</a:t>
            </a:r>
          </a:p>
          <a:p>
            <a:pPr marL="457200" lvl="1" indent="0">
              <a:buNone/>
            </a:pPr>
            <a:endParaRPr lang="sv-SE" sz="1200"/>
          </a:p>
        </p:txBody>
      </p:sp>
    </p:spTree>
    <p:extLst>
      <p:ext uri="{BB962C8B-B14F-4D97-AF65-F5344CB8AC3E}">
        <p14:creationId xmlns:p14="http://schemas.microsoft.com/office/powerpoint/2010/main" val="4099480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8D72A-161F-F97B-A34D-9C2A6714188A}"/>
              </a:ext>
            </a:extLst>
          </p:cNvPr>
          <p:cNvSpPr>
            <a:spLocks noGrp="1"/>
          </p:cNvSpPr>
          <p:nvPr>
            <p:ph type="title"/>
          </p:nvPr>
        </p:nvSpPr>
        <p:spPr/>
        <p:txBody>
          <a:bodyPr/>
          <a:lstStyle/>
          <a:p>
            <a:r>
              <a:rPr lang="sv-SE" sz="3600" b="1">
                <a:solidFill>
                  <a:schemeClr val="tx1"/>
                </a:solidFill>
              </a:rPr>
              <a:t>Återläsning av </a:t>
            </a:r>
            <a:r>
              <a:rPr lang="sv-SE" sz="3600" b="1">
                <a:solidFill>
                  <a:srgbClr val="FF0000"/>
                </a:solidFill>
              </a:rPr>
              <a:t>patient</a:t>
            </a:r>
            <a:r>
              <a:rPr lang="sv-SE" sz="3600" b="1">
                <a:solidFill>
                  <a:schemeClr val="tx1"/>
                </a:solidFill>
              </a:rPr>
              <a:t>information</a:t>
            </a:r>
            <a:br>
              <a:rPr lang="sv-SE" sz="3600" b="1">
                <a:solidFill>
                  <a:schemeClr val="tx1"/>
                </a:solidFill>
              </a:rPr>
            </a:br>
            <a:br>
              <a:rPr lang="sv-SE" sz="3600" b="1">
                <a:solidFill>
                  <a:schemeClr val="tx1"/>
                </a:solidFill>
              </a:rPr>
            </a:br>
            <a:endParaRPr lang="sv-SE"/>
          </a:p>
        </p:txBody>
      </p:sp>
      <p:sp>
        <p:nvSpPr>
          <p:cNvPr id="3" name="Platshållare för innehåll 2">
            <a:extLst>
              <a:ext uri="{FF2B5EF4-FFF2-40B4-BE49-F238E27FC236}">
                <a16:creationId xmlns:a16="http://schemas.microsoft.com/office/drawing/2014/main" id="{0F1656A5-D65B-85D2-96C3-464EC0BB64DA}"/>
              </a:ext>
            </a:extLst>
          </p:cNvPr>
          <p:cNvSpPr>
            <a:spLocks noGrp="1"/>
          </p:cNvSpPr>
          <p:nvPr>
            <p:ph sz="half" idx="1"/>
          </p:nvPr>
        </p:nvSpPr>
        <p:spPr>
          <a:xfrm>
            <a:off x="609600" y="1480439"/>
            <a:ext cx="5181600" cy="4828992"/>
          </a:xfrm>
        </p:spPr>
        <p:txBody>
          <a:bodyPr vert="horz" lIns="91440" tIns="45720" rIns="91440" bIns="45720" rtlCol="0" anchor="t">
            <a:noAutofit/>
          </a:bodyPr>
          <a:lstStyle/>
          <a:p>
            <a:r>
              <a:rPr lang="sv-SE" sz="2000" dirty="0"/>
              <a:t>Beskrivning:</a:t>
            </a:r>
          </a:p>
          <a:p>
            <a:pPr lvl="1"/>
            <a:r>
              <a:rPr lang="sv-SE" sz="1200" dirty="0"/>
              <a:t>Riktlinje hur verksamheter som befinner sig i olika journalsystem kan ta del av information.</a:t>
            </a:r>
          </a:p>
          <a:p>
            <a:r>
              <a:rPr lang="sv-SE" sz="2000" dirty="0"/>
              <a:t>Status:</a:t>
            </a:r>
          </a:p>
          <a:p>
            <a:pPr lvl="1"/>
            <a:r>
              <a:rPr lang="sv-SE" sz="1200" dirty="0"/>
              <a:t>75% klara, måste ut på ny remissrunda. Mycket beroende på hur långt man kommit inom SDV.</a:t>
            </a:r>
          </a:p>
          <a:p>
            <a:pPr lvl="1"/>
            <a:r>
              <a:rPr lang="sv-SE" sz="1200" dirty="0"/>
              <a:t>Remissrunda och göra användarvänligt med hjälp av Kommunikation </a:t>
            </a:r>
          </a:p>
          <a:p>
            <a:r>
              <a:rPr lang="sv-SE" sz="2000" dirty="0"/>
              <a:t>Levereras när:</a:t>
            </a:r>
          </a:p>
          <a:p>
            <a:pPr lvl="1"/>
            <a:r>
              <a:rPr lang="sv-SE" sz="1200" dirty="0"/>
              <a:t>Beroende på tidplan med utrullning. Målsättning april-månad. </a:t>
            </a:r>
          </a:p>
        </p:txBody>
      </p:sp>
      <p:sp>
        <p:nvSpPr>
          <p:cNvPr id="4" name="Platshållare för innehåll 3">
            <a:extLst>
              <a:ext uri="{FF2B5EF4-FFF2-40B4-BE49-F238E27FC236}">
                <a16:creationId xmlns:a16="http://schemas.microsoft.com/office/drawing/2014/main" id="{1B2F0BC4-64D9-3A15-33E7-08087A5BCF45}"/>
              </a:ext>
            </a:extLst>
          </p:cNvPr>
          <p:cNvSpPr>
            <a:spLocks noGrp="1"/>
          </p:cNvSpPr>
          <p:nvPr>
            <p:ph sz="half" idx="2"/>
          </p:nvPr>
        </p:nvSpPr>
        <p:spPr>
          <a:xfrm>
            <a:off x="6172200" y="1480438"/>
            <a:ext cx="5181600" cy="4828992"/>
          </a:xfrm>
        </p:spPr>
        <p:txBody>
          <a:bodyPr vert="horz" lIns="91440" tIns="45720" rIns="91440" bIns="45720" rtlCol="0" anchor="t">
            <a:noAutofit/>
          </a:bodyPr>
          <a:lstStyle/>
          <a:p>
            <a:r>
              <a:rPr lang="sv-SE" sz="2000" dirty="0"/>
              <a:t>Vad förväntas av verksamheten</a:t>
            </a:r>
            <a:r>
              <a:rPr lang="sv-SE" sz="2400" dirty="0"/>
              <a:t>:</a:t>
            </a:r>
          </a:p>
          <a:p>
            <a:pPr lvl="1">
              <a:lnSpc>
                <a:spcPct val="90000"/>
              </a:lnSpc>
            </a:pPr>
            <a:r>
              <a:rPr lang="sv-SE" sz="1200" dirty="0"/>
              <a:t>Få kännedom och skapa trygghet</a:t>
            </a:r>
          </a:p>
          <a:p>
            <a:pPr marL="0" indent="0">
              <a:buNone/>
            </a:pPr>
            <a:endParaRPr lang="sv-SE" sz="2400" dirty="0"/>
          </a:p>
        </p:txBody>
      </p:sp>
    </p:spTree>
    <p:extLst>
      <p:ext uri="{BB962C8B-B14F-4D97-AF65-F5344CB8AC3E}">
        <p14:creationId xmlns:p14="http://schemas.microsoft.com/office/powerpoint/2010/main" val="178789367"/>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8D72A-161F-F97B-A34D-9C2A6714188A}"/>
              </a:ext>
            </a:extLst>
          </p:cNvPr>
          <p:cNvSpPr>
            <a:spLocks noGrp="1"/>
          </p:cNvSpPr>
          <p:nvPr>
            <p:ph type="title"/>
          </p:nvPr>
        </p:nvSpPr>
        <p:spPr>
          <a:xfrm>
            <a:off x="609600" y="369646"/>
            <a:ext cx="10972800" cy="735153"/>
          </a:xfrm>
        </p:spPr>
        <p:txBody>
          <a:bodyPr/>
          <a:lstStyle/>
          <a:p>
            <a:r>
              <a:rPr lang="sv-SE" sz="3600" b="1">
                <a:solidFill>
                  <a:schemeClr val="tx1"/>
                </a:solidFill>
              </a:rPr>
              <a:t>Behörighet till </a:t>
            </a:r>
            <a:r>
              <a:rPr lang="sv-SE"/>
              <a:t>system som ska avvecklas</a:t>
            </a:r>
            <a:br>
              <a:rPr lang="sv-SE" sz="3600" b="1">
                <a:solidFill>
                  <a:schemeClr val="tx1"/>
                </a:solidFill>
              </a:rPr>
            </a:br>
            <a:br>
              <a:rPr lang="sv-SE" sz="3600" b="1">
                <a:solidFill>
                  <a:schemeClr val="tx1"/>
                </a:solidFill>
              </a:rPr>
            </a:br>
            <a:endParaRPr lang="sv-SE"/>
          </a:p>
        </p:txBody>
      </p:sp>
      <p:sp>
        <p:nvSpPr>
          <p:cNvPr id="3" name="Platshållare för innehåll 2">
            <a:extLst>
              <a:ext uri="{FF2B5EF4-FFF2-40B4-BE49-F238E27FC236}">
                <a16:creationId xmlns:a16="http://schemas.microsoft.com/office/drawing/2014/main" id="{0F1656A5-D65B-85D2-96C3-464EC0BB64DA}"/>
              </a:ext>
            </a:extLst>
          </p:cNvPr>
          <p:cNvSpPr>
            <a:spLocks noGrp="1"/>
          </p:cNvSpPr>
          <p:nvPr>
            <p:ph sz="half" idx="1"/>
          </p:nvPr>
        </p:nvSpPr>
        <p:spPr>
          <a:xfrm>
            <a:off x="609600" y="1576895"/>
            <a:ext cx="5181600" cy="4828992"/>
          </a:xfrm>
        </p:spPr>
        <p:txBody>
          <a:bodyPr vert="horz" lIns="91440" tIns="45720" rIns="91440" bIns="45720" rtlCol="0" anchor="t">
            <a:noAutofit/>
          </a:bodyPr>
          <a:lstStyle/>
          <a:p>
            <a:r>
              <a:rPr lang="sv-SE" sz="2000" dirty="0"/>
              <a:t>Beskrivning:</a:t>
            </a:r>
          </a:p>
          <a:p>
            <a:pPr lvl="1"/>
            <a:r>
              <a:rPr lang="sv-SE" sz="1200" dirty="0"/>
              <a:t>Handlingsplan för att avsluta behörigheter till de system som ska avvecklas i samband med SDV införande.</a:t>
            </a:r>
          </a:p>
          <a:p>
            <a:r>
              <a:rPr lang="sv-SE" sz="2000" dirty="0"/>
              <a:t>Status:</a:t>
            </a:r>
          </a:p>
          <a:p>
            <a:pPr lvl="1"/>
            <a:r>
              <a:rPr lang="sv-SE" sz="1200" dirty="0"/>
              <a:t>Pågår arbete i PMO, </a:t>
            </a:r>
            <a:r>
              <a:rPr lang="sv-SE" sz="1200" dirty="0" err="1"/>
              <a:t>Melior</a:t>
            </a:r>
            <a:r>
              <a:rPr lang="sv-SE" sz="1200" dirty="0"/>
              <a:t>, </a:t>
            </a:r>
            <a:r>
              <a:rPr lang="sv-SE" sz="1200" dirty="0" err="1"/>
              <a:t>PASiS</a:t>
            </a:r>
            <a:r>
              <a:rPr lang="sv-SE" sz="1200" dirty="0"/>
              <a:t> och </a:t>
            </a:r>
            <a:r>
              <a:rPr lang="sv-SE" sz="1200" dirty="0" err="1"/>
              <a:t>Obstetrix</a:t>
            </a:r>
            <a:r>
              <a:rPr lang="sv-SE" sz="1200" dirty="0"/>
              <a:t> på Förvaltningsgruppsnivå</a:t>
            </a:r>
          </a:p>
          <a:p>
            <a:pPr lvl="1"/>
            <a:r>
              <a:rPr lang="sv-SE" sz="1200" dirty="0">
                <a:solidFill>
                  <a:srgbClr val="FF0000"/>
                </a:solidFill>
              </a:rPr>
              <a:t>Kolla upp hur </a:t>
            </a:r>
            <a:r>
              <a:rPr lang="sv-SE" sz="1200" dirty="0" err="1">
                <a:solidFill>
                  <a:srgbClr val="FF0000"/>
                </a:solidFill>
              </a:rPr>
              <a:t>PASiS</a:t>
            </a:r>
            <a:r>
              <a:rPr lang="sv-SE" sz="1200" dirty="0">
                <a:solidFill>
                  <a:srgbClr val="FF0000"/>
                </a:solidFill>
              </a:rPr>
              <a:t> har planerat</a:t>
            </a:r>
          </a:p>
          <a:p>
            <a:r>
              <a:rPr lang="sv-SE" sz="2000" dirty="0"/>
              <a:t>Levereras när:</a:t>
            </a:r>
          </a:p>
          <a:p>
            <a:pPr lvl="1"/>
            <a:r>
              <a:rPr lang="sv-SE" sz="1200" dirty="0"/>
              <a:t>Olika etapper av leverans. Oklar tidplan. </a:t>
            </a:r>
          </a:p>
          <a:p>
            <a:pPr lvl="1"/>
            <a:endParaRPr lang="sv-SE" sz="1800"/>
          </a:p>
        </p:txBody>
      </p:sp>
      <p:sp>
        <p:nvSpPr>
          <p:cNvPr id="4" name="Platshållare för innehåll 3">
            <a:extLst>
              <a:ext uri="{FF2B5EF4-FFF2-40B4-BE49-F238E27FC236}">
                <a16:creationId xmlns:a16="http://schemas.microsoft.com/office/drawing/2014/main" id="{1B2F0BC4-64D9-3A15-33E7-08087A5BCF45}"/>
              </a:ext>
            </a:extLst>
          </p:cNvPr>
          <p:cNvSpPr>
            <a:spLocks noGrp="1"/>
          </p:cNvSpPr>
          <p:nvPr>
            <p:ph sz="half" idx="2"/>
          </p:nvPr>
        </p:nvSpPr>
        <p:spPr>
          <a:xfrm>
            <a:off x="6172200" y="1576894"/>
            <a:ext cx="5181600" cy="4828992"/>
          </a:xfrm>
        </p:spPr>
        <p:txBody>
          <a:bodyPr vert="horz" lIns="91440" tIns="45720" rIns="91440" bIns="45720" rtlCol="0" anchor="t">
            <a:noAutofit/>
          </a:bodyPr>
          <a:lstStyle/>
          <a:p>
            <a:r>
              <a:rPr lang="sv-SE" sz="2000" dirty="0"/>
              <a:t>Vad förväntas av verksamheten:</a:t>
            </a:r>
          </a:p>
          <a:p>
            <a:pPr lvl="1"/>
            <a:r>
              <a:rPr lang="sv-SE" sz="1200" dirty="0"/>
              <a:t>Ska kunna sköta sitt arbete och få kännedom om planen. </a:t>
            </a:r>
          </a:p>
          <a:p>
            <a:pPr marL="0" indent="0">
              <a:buNone/>
            </a:pPr>
            <a:endParaRPr lang="sv-SE" sz="2000" dirty="0"/>
          </a:p>
          <a:p>
            <a:pPr marL="457200" lvl="1" indent="0">
              <a:buNone/>
            </a:pPr>
            <a:endParaRPr lang="sv-SE" sz="1800"/>
          </a:p>
        </p:txBody>
      </p:sp>
    </p:spTree>
    <p:extLst>
      <p:ext uri="{BB962C8B-B14F-4D97-AF65-F5344CB8AC3E}">
        <p14:creationId xmlns:p14="http://schemas.microsoft.com/office/powerpoint/2010/main" val="37811804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8D72A-161F-F97B-A34D-9C2A6714188A}"/>
              </a:ext>
            </a:extLst>
          </p:cNvPr>
          <p:cNvSpPr>
            <a:spLocks noGrp="1"/>
          </p:cNvSpPr>
          <p:nvPr>
            <p:ph type="title"/>
          </p:nvPr>
        </p:nvSpPr>
        <p:spPr/>
        <p:txBody>
          <a:bodyPr/>
          <a:lstStyle/>
          <a:p>
            <a:r>
              <a:rPr lang="sv-SE" sz="3600" b="1">
                <a:solidFill>
                  <a:schemeClr val="tx1"/>
                </a:solidFill>
              </a:rPr>
              <a:t>Avveckling av  nuvarande system</a:t>
            </a:r>
            <a:br>
              <a:rPr lang="sv-SE" sz="3600" b="1">
                <a:solidFill>
                  <a:schemeClr val="tx1"/>
                </a:solidFill>
              </a:rPr>
            </a:br>
            <a:br>
              <a:rPr lang="sv-SE" sz="3600" b="1">
                <a:solidFill>
                  <a:schemeClr val="tx1"/>
                </a:solidFill>
              </a:rPr>
            </a:br>
            <a:endParaRPr lang="sv-SE"/>
          </a:p>
        </p:txBody>
      </p:sp>
      <p:sp>
        <p:nvSpPr>
          <p:cNvPr id="3" name="Platshållare för innehåll 2">
            <a:extLst>
              <a:ext uri="{FF2B5EF4-FFF2-40B4-BE49-F238E27FC236}">
                <a16:creationId xmlns:a16="http://schemas.microsoft.com/office/drawing/2014/main" id="{0F1656A5-D65B-85D2-96C3-464EC0BB64DA}"/>
              </a:ext>
            </a:extLst>
          </p:cNvPr>
          <p:cNvSpPr>
            <a:spLocks noGrp="1"/>
          </p:cNvSpPr>
          <p:nvPr>
            <p:ph sz="half" idx="1"/>
          </p:nvPr>
        </p:nvSpPr>
        <p:spPr>
          <a:xfrm>
            <a:off x="609600" y="1634768"/>
            <a:ext cx="5181600" cy="4828992"/>
          </a:xfrm>
        </p:spPr>
        <p:txBody>
          <a:bodyPr vert="horz" lIns="91440" tIns="45720" rIns="91440" bIns="45720" rtlCol="0" anchor="t">
            <a:noAutofit/>
          </a:bodyPr>
          <a:lstStyle/>
          <a:p>
            <a:r>
              <a:rPr lang="sv-SE" sz="2000" dirty="0"/>
              <a:t>Beskrivning:</a:t>
            </a:r>
          </a:p>
          <a:p>
            <a:pPr lvl="1"/>
            <a:r>
              <a:rPr lang="sv-SE" sz="1200" dirty="0"/>
              <a:t>Avveckling av gamla journalsystem</a:t>
            </a:r>
          </a:p>
          <a:p>
            <a:pPr lvl="1"/>
            <a:r>
              <a:rPr lang="sv-SE" sz="1200" dirty="0"/>
              <a:t>Process finns för avveckling och vi följer den. Helt beroende av utrullningsplanen</a:t>
            </a:r>
          </a:p>
          <a:p>
            <a:r>
              <a:rPr lang="sv-SE" sz="2000" dirty="0"/>
              <a:t>Status:</a:t>
            </a:r>
          </a:p>
          <a:p>
            <a:pPr lvl="1"/>
            <a:r>
              <a:rPr lang="sv-SE" sz="1200" dirty="0"/>
              <a:t>Pågående</a:t>
            </a:r>
          </a:p>
          <a:p>
            <a:r>
              <a:rPr lang="sv-SE" sz="2000" dirty="0"/>
              <a:t>Levereras när:</a:t>
            </a:r>
          </a:p>
          <a:p>
            <a:pPr lvl="1"/>
            <a:r>
              <a:rPr lang="sv-SE" sz="1200" dirty="0"/>
              <a:t>Inget leveransdatum klart i dagsläget</a:t>
            </a:r>
          </a:p>
        </p:txBody>
      </p:sp>
      <p:sp>
        <p:nvSpPr>
          <p:cNvPr id="4" name="Platshållare för innehåll 3">
            <a:extLst>
              <a:ext uri="{FF2B5EF4-FFF2-40B4-BE49-F238E27FC236}">
                <a16:creationId xmlns:a16="http://schemas.microsoft.com/office/drawing/2014/main" id="{1B2F0BC4-64D9-3A15-33E7-08087A5BCF45}"/>
              </a:ext>
            </a:extLst>
          </p:cNvPr>
          <p:cNvSpPr>
            <a:spLocks noGrp="1"/>
          </p:cNvSpPr>
          <p:nvPr>
            <p:ph sz="half" idx="2"/>
          </p:nvPr>
        </p:nvSpPr>
        <p:spPr>
          <a:xfrm>
            <a:off x="6172200" y="1634767"/>
            <a:ext cx="5181600" cy="4828992"/>
          </a:xfrm>
        </p:spPr>
        <p:txBody>
          <a:bodyPr vert="horz" lIns="91440" tIns="45720" rIns="91440" bIns="45720" rtlCol="0" anchor="t">
            <a:noAutofit/>
          </a:bodyPr>
          <a:lstStyle/>
          <a:p>
            <a:r>
              <a:rPr lang="sv-SE" sz="2000" dirty="0"/>
              <a:t>Vad förväntas av verksamheten:</a:t>
            </a:r>
          </a:p>
          <a:p>
            <a:pPr lvl="1">
              <a:lnSpc>
                <a:spcPct val="90000"/>
              </a:lnSpc>
            </a:pPr>
            <a:r>
              <a:rPr lang="sv-SE" sz="1200" dirty="0"/>
              <a:t>Kännedom</a:t>
            </a:r>
          </a:p>
          <a:p>
            <a:pPr marL="0" indent="0">
              <a:buNone/>
            </a:pPr>
            <a:endParaRPr lang="sv-SE" sz="2400" dirty="0"/>
          </a:p>
        </p:txBody>
      </p:sp>
    </p:spTree>
    <p:extLst>
      <p:ext uri="{BB962C8B-B14F-4D97-AF65-F5344CB8AC3E}">
        <p14:creationId xmlns:p14="http://schemas.microsoft.com/office/powerpoint/2010/main" val="2938824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DA3C2AD2-5A43-D5B6-014F-3882C6BD0583}"/>
              </a:ext>
            </a:extLst>
          </p:cNvPr>
          <p:cNvSpPr/>
          <p:nvPr/>
        </p:nvSpPr>
        <p:spPr>
          <a:xfrm>
            <a:off x="5080785" y="2129061"/>
            <a:ext cx="1969638" cy="18394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1000" b="1">
              <a:solidFill>
                <a:schemeClr val="bg1"/>
              </a:solidFill>
            </a:endParaRPr>
          </a:p>
          <a:p>
            <a:pPr algn="ctr"/>
            <a:r>
              <a:rPr lang="sv-SE" sz="1000" b="1">
                <a:solidFill>
                  <a:schemeClr val="bg1"/>
                </a:solidFill>
              </a:rPr>
              <a:t>Vårdadministration</a:t>
            </a:r>
          </a:p>
          <a:p>
            <a:pPr algn="ctr"/>
            <a:endParaRPr lang="sv-SE" sz="1050" b="1">
              <a:solidFill>
                <a:schemeClr val="bg1"/>
              </a:solidFill>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900" b="0" i="0" u="none" strike="noStrike" kern="1200" cap="none" spc="0" normalizeH="0" baseline="0" noProof="0">
                <a:ln>
                  <a:noFill/>
                </a:ln>
                <a:solidFill>
                  <a:schemeClr val="bg1"/>
                </a:solidFill>
                <a:effectLst/>
                <a:uLnTx/>
                <a:uFillTx/>
                <a:latin typeface="Public Sans"/>
                <a:ea typeface="+mn-ea"/>
                <a:cs typeface="+mn-cs"/>
              </a:rPr>
              <a:t>Remisshantering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900" err="1">
                <a:solidFill>
                  <a:schemeClr val="bg1"/>
                </a:solidFill>
                <a:latin typeface="Public Sans"/>
              </a:rPr>
              <a:t>Ínstruktioner</a:t>
            </a:r>
            <a:r>
              <a:rPr lang="sv-SE" sz="900">
                <a:solidFill>
                  <a:schemeClr val="bg1"/>
                </a:solidFill>
                <a:latin typeface="Public Sans"/>
              </a:rPr>
              <a:t> registrering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900">
                <a:solidFill>
                  <a:schemeClr val="bg1"/>
                </a:solidFill>
                <a:latin typeface="Public Sans"/>
              </a:rPr>
              <a:t>Rapporter/uppföljning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900" b="0" i="0" u="none" strike="noStrike" kern="1200" cap="none" spc="0" normalizeH="0" baseline="0" noProof="0">
                <a:ln>
                  <a:noFill/>
                </a:ln>
                <a:solidFill>
                  <a:schemeClr val="bg1"/>
                </a:solidFill>
                <a:effectLst/>
                <a:uLnTx/>
                <a:uFillTx/>
                <a:latin typeface="Public Sans"/>
                <a:ea typeface="+mn-ea"/>
                <a:cs typeface="+mn-cs"/>
              </a:rPr>
              <a:t>Instruktioner kvalitetssäkring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900">
                <a:solidFill>
                  <a:schemeClr val="bg1"/>
                </a:solidFill>
                <a:latin typeface="Public Sans"/>
              </a:rPr>
              <a:t>Instruktioner - teknisk </a:t>
            </a:r>
            <a:r>
              <a:rPr lang="sv-SE" sz="900" err="1">
                <a:solidFill>
                  <a:schemeClr val="bg1"/>
                </a:solidFill>
                <a:latin typeface="Public Sans"/>
              </a:rPr>
              <a:t>migrering</a:t>
            </a:r>
            <a:endParaRPr lang="sv-SE" sz="900">
              <a:solidFill>
                <a:schemeClr val="bg1"/>
              </a:solidFill>
              <a:latin typeface="Public San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900">
                <a:solidFill>
                  <a:schemeClr val="bg1"/>
                </a:solidFill>
                <a:latin typeface="Public Sans"/>
              </a:rPr>
              <a:t>Inskriven patient vid </a:t>
            </a:r>
            <a:r>
              <a:rPr lang="sv-SE" sz="900" err="1">
                <a:solidFill>
                  <a:schemeClr val="bg1"/>
                </a:solidFill>
                <a:latin typeface="Public Sans"/>
              </a:rPr>
              <a:t>driftstart</a:t>
            </a:r>
            <a:endParaRPr lang="sv-SE" sz="900">
              <a:solidFill>
                <a:schemeClr val="bg1"/>
              </a:solidFill>
              <a:latin typeface="Public Sans"/>
            </a:endParaRPr>
          </a:p>
          <a:p>
            <a:pPr marR="0" lvl="0" algn="l" defTabSz="457200" rtl="0" eaLnBrk="1" fontAlgn="auto" latinLnBrk="0" hangingPunct="1">
              <a:lnSpc>
                <a:spcPct val="100000"/>
              </a:lnSpc>
              <a:spcBef>
                <a:spcPts val="0"/>
              </a:spcBef>
              <a:spcAft>
                <a:spcPts val="0"/>
              </a:spcAft>
              <a:buClrTx/>
              <a:buSzTx/>
              <a:tabLst/>
              <a:defRPr/>
            </a:pPr>
            <a:endParaRPr kumimoji="0" lang="sv-SE" sz="900" b="0" i="0" u="none" strike="noStrike" kern="1200" cap="none" spc="0" normalizeH="0" baseline="0" noProof="0">
              <a:ln>
                <a:noFill/>
              </a:ln>
              <a:solidFill>
                <a:schemeClr val="bg1"/>
              </a:solidFill>
              <a:effectLst/>
              <a:uLnTx/>
              <a:uFillTx/>
              <a:latin typeface="Public Sans"/>
              <a:ea typeface="+mn-ea"/>
              <a:cs typeface="+mn-cs"/>
            </a:endParaRPr>
          </a:p>
          <a:p>
            <a:pPr algn="ctr"/>
            <a:endParaRPr lang="sv-SE" sz="1050" b="1">
              <a:solidFill>
                <a:schemeClr val="bg1"/>
              </a:solidFill>
            </a:endParaRPr>
          </a:p>
        </p:txBody>
      </p:sp>
      <p:sp>
        <p:nvSpPr>
          <p:cNvPr id="9" name="Rektangel: rundade hörn 8">
            <a:extLst>
              <a:ext uri="{FF2B5EF4-FFF2-40B4-BE49-F238E27FC236}">
                <a16:creationId xmlns:a16="http://schemas.microsoft.com/office/drawing/2014/main" id="{356DAA9D-8060-09AD-F920-0CA36D83602F}"/>
              </a:ext>
            </a:extLst>
          </p:cNvPr>
          <p:cNvSpPr/>
          <p:nvPr/>
        </p:nvSpPr>
        <p:spPr>
          <a:xfrm>
            <a:off x="2997227" y="2125730"/>
            <a:ext cx="1969316" cy="29443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50" b="1"/>
              <a:t>Samexistensrutiner </a:t>
            </a:r>
            <a:r>
              <a:rPr lang="sv-SE" sz="1050" b="1" i="1"/>
              <a:t>”Bron”</a:t>
            </a:r>
          </a:p>
          <a:p>
            <a:pPr algn="ctr"/>
            <a:r>
              <a:rPr lang="sv-SE" sz="1050" b="1"/>
              <a:t>Patientinformation </a:t>
            </a:r>
          </a:p>
          <a:p>
            <a:pPr lvl="1"/>
            <a:endParaRPr lang="sv-SE" sz="1050" b="1"/>
          </a:p>
          <a:p>
            <a:r>
              <a:rPr lang="sv-SE" sz="900"/>
              <a:t>Framtagna för att tydliggöra ansvarsfördelning och säkra informationsöverföring för att bibehålla patientsäkerheten när patientinformation överförs mellan olika vårdenheter</a:t>
            </a:r>
          </a:p>
          <a:p>
            <a:endParaRPr lang="sv-SE" sz="900"/>
          </a:p>
          <a:p>
            <a:pPr marL="171450" indent="-171450">
              <a:buFont typeface="Wingdings" panose="05000000000000000000" pitchFamily="2" charset="2"/>
              <a:buChar char="q"/>
            </a:pPr>
            <a:r>
              <a:rPr lang="sv-SE" sz="900"/>
              <a:t>Öppenvård</a:t>
            </a:r>
          </a:p>
          <a:p>
            <a:pPr marL="171450" indent="-171450">
              <a:buFont typeface="Wingdings" panose="05000000000000000000" pitchFamily="2" charset="2"/>
              <a:buChar char="q"/>
            </a:pPr>
            <a:r>
              <a:rPr lang="sv-SE" sz="900"/>
              <a:t>Överflyttning av slutenvårdspatient</a:t>
            </a:r>
          </a:p>
          <a:p>
            <a:pPr marL="171450" indent="-171450">
              <a:buFont typeface="Wingdings" panose="05000000000000000000" pitchFamily="2" charset="2"/>
              <a:buChar char="q"/>
            </a:pPr>
            <a:r>
              <a:rPr lang="sv-SE" sz="900"/>
              <a:t>Remissförfarande</a:t>
            </a:r>
          </a:p>
          <a:p>
            <a:pPr marL="171450" indent="-171450">
              <a:buFont typeface="Wingdings" panose="05000000000000000000" pitchFamily="2" charset="2"/>
              <a:buChar char="q"/>
            </a:pPr>
            <a:r>
              <a:rPr lang="sv-SE" sz="900"/>
              <a:t>Diagnostik</a:t>
            </a:r>
          </a:p>
          <a:p>
            <a:pPr marL="171450" indent="-171450">
              <a:buFont typeface="Wingdings" panose="05000000000000000000" pitchFamily="2" charset="2"/>
              <a:buChar char="q"/>
            </a:pPr>
            <a:r>
              <a:rPr lang="sv-SE" sz="900"/>
              <a:t>Samtidig vård</a:t>
            </a:r>
          </a:p>
          <a:p>
            <a:pPr marL="171450" indent="-171450">
              <a:buFont typeface="Wingdings" panose="05000000000000000000" pitchFamily="2" charset="2"/>
              <a:buChar char="q"/>
            </a:pPr>
            <a:r>
              <a:rPr lang="sv-SE" sz="900"/>
              <a:t>Mödravård/Obstetrik</a:t>
            </a:r>
          </a:p>
        </p:txBody>
      </p:sp>
      <p:sp>
        <p:nvSpPr>
          <p:cNvPr id="12" name="Rektangel: rundade hörn 11">
            <a:extLst>
              <a:ext uri="{FF2B5EF4-FFF2-40B4-BE49-F238E27FC236}">
                <a16:creationId xmlns:a16="http://schemas.microsoft.com/office/drawing/2014/main" id="{F006BE3B-813E-2480-BC65-CE3F37777839}"/>
              </a:ext>
            </a:extLst>
          </p:cNvPr>
          <p:cNvSpPr/>
          <p:nvPr/>
        </p:nvSpPr>
        <p:spPr>
          <a:xfrm>
            <a:off x="3013270" y="5172432"/>
            <a:ext cx="1926508" cy="36259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solidFill>
                <a:schemeClr val="tx1"/>
              </a:solidFill>
            </a:endParaRPr>
          </a:p>
          <a:p>
            <a:pPr algn="ctr"/>
            <a:r>
              <a:rPr lang="sv-SE" sz="1200">
                <a:solidFill>
                  <a:schemeClr val="tx1"/>
                </a:solidFill>
              </a:rPr>
              <a:t>SDV</a:t>
            </a:r>
          </a:p>
          <a:p>
            <a:pPr algn="ctr"/>
            <a:endParaRPr lang="sv-SE"/>
          </a:p>
        </p:txBody>
      </p:sp>
      <p:sp>
        <p:nvSpPr>
          <p:cNvPr id="17" name="Rektangel: rundade hörn 16">
            <a:extLst>
              <a:ext uri="{FF2B5EF4-FFF2-40B4-BE49-F238E27FC236}">
                <a16:creationId xmlns:a16="http://schemas.microsoft.com/office/drawing/2014/main" id="{D6C4E938-B7CE-E4A7-BA7D-1A94E9050DA2}"/>
              </a:ext>
            </a:extLst>
          </p:cNvPr>
          <p:cNvSpPr/>
          <p:nvPr/>
        </p:nvSpPr>
        <p:spPr>
          <a:xfrm>
            <a:off x="5166171" y="4114646"/>
            <a:ext cx="1825909" cy="390965"/>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Koncernkontoret</a:t>
            </a:r>
          </a:p>
        </p:txBody>
      </p:sp>
      <p:sp>
        <p:nvSpPr>
          <p:cNvPr id="20" name="Rektangel: rundade hörn 19">
            <a:extLst>
              <a:ext uri="{FF2B5EF4-FFF2-40B4-BE49-F238E27FC236}">
                <a16:creationId xmlns:a16="http://schemas.microsoft.com/office/drawing/2014/main" id="{2E4989B0-2F9A-BFA4-A771-37ABCE462986}"/>
              </a:ext>
            </a:extLst>
          </p:cNvPr>
          <p:cNvSpPr/>
          <p:nvPr/>
        </p:nvSpPr>
        <p:spPr>
          <a:xfrm>
            <a:off x="3015385" y="5631591"/>
            <a:ext cx="1928771" cy="553453"/>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rPr>
              <a:t>Arbete del 1 slutfört.</a:t>
            </a:r>
            <a:endParaRPr lang="sv-SE">
              <a:solidFill>
                <a:srgbClr val="FFFFFF"/>
              </a:solidFill>
            </a:endParaRPr>
          </a:p>
          <a:p>
            <a:pPr algn="ctr"/>
            <a:r>
              <a:rPr lang="sv-SE" sz="1000">
                <a:solidFill>
                  <a:schemeClr val="tx1"/>
                </a:solidFill>
              </a:rPr>
              <a:t>Publicerad i Bokhyllan</a:t>
            </a:r>
            <a:endParaRPr lang="sv-SE"/>
          </a:p>
        </p:txBody>
      </p:sp>
      <p:sp>
        <p:nvSpPr>
          <p:cNvPr id="24" name="Rektangel: rundade hörn 23">
            <a:extLst>
              <a:ext uri="{FF2B5EF4-FFF2-40B4-BE49-F238E27FC236}">
                <a16:creationId xmlns:a16="http://schemas.microsoft.com/office/drawing/2014/main" id="{76503114-B5FC-89B1-58FF-ABC3A663FEC8}"/>
              </a:ext>
            </a:extLst>
          </p:cNvPr>
          <p:cNvSpPr/>
          <p:nvPr/>
        </p:nvSpPr>
        <p:spPr>
          <a:xfrm>
            <a:off x="5172465" y="4613743"/>
            <a:ext cx="1831226" cy="421844"/>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a:solidFill>
                  <a:srgbClr val="000000"/>
                </a:solidFill>
              </a:rPr>
              <a:t>Arbete pågår</a:t>
            </a:r>
            <a:r>
              <a:rPr lang="sv-SE" sz="1000" i="1">
                <a:solidFill>
                  <a:srgbClr val="000000"/>
                </a:solidFill>
              </a:rPr>
              <a:t>.</a:t>
            </a:r>
          </a:p>
        </p:txBody>
      </p:sp>
      <p:sp>
        <p:nvSpPr>
          <p:cNvPr id="25" name="Rektangel 24">
            <a:extLst>
              <a:ext uri="{FF2B5EF4-FFF2-40B4-BE49-F238E27FC236}">
                <a16:creationId xmlns:a16="http://schemas.microsoft.com/office/drawing/2014/main" id="{5B5DE7B1-B077-454D-BEBA-00D045ED4E1B}"/>
              </a:ext>
            </a:extLst>
          </p:cNvPr>
          <p:cNvSpPr/>
          <p:nvPr/>
        </p:nvSpPr>
        <p:spPr>
          <a:xfrm>
            <a:off x="2881901" y="878439"/>
            <a:ext cx="7194704" cy="36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t>Under och efter respektive driftstart till dess att alla gått in i SDV</a:t>
            </a:r>
            <a:endParaRPr lang="sv-SE" sz="1400"/>
          </a:p>
        </p:txBody>
      </p:sp>
      <p:sp>
        <p:nvSpPr>
          <p:cNvPr id="32" name="Rektangel: rundade hörn 31">
            <a:extLst>
              <a:ext uri="{FF2B5EF4-FFF2-40B4-BE49-F238E27FC236}">
                <a16:creationId xmlns:a16="http://schemas.microsoft.com/office/drawing/2014/main" id="{8224BB85-B286-46F2-A5E0-7B4109E0F677}"/>
              </a:ext>
            </a:extLst>
          </p:cNvPr>
          <p:cNvSpPr/>
          <p:nvPr/>
        </p:nvSpPr>
        <p:spPr>
          <a:xfrm>
            <a:off x="145515" y="1622195"/>
            <a:ext cx="1163551" cy="4143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r>
              <a:rPr lang="sv-SE" sz="1050" b="1"/>
              <a:t>Teknisk </a:t>
            </a:r>
            <a:r>
              <a:rPr lang="sv-SE" sz="1050" b="1" err="1"/>
              <a:t>migrering</a:t>
            </a:r>
            <a:endParaRPr lang="sv-SE" sz="900"/>
          </a:p>
        </p:txBody>
      </p:sp>
      <p:sp>
        <p:nvSpPr>
          <p:cNvPr id="33" name="Rektangel: rundade hörn 32">
            <a:extLst>
              <a:ext uri="{FF2B5EF4-FFF2-40B4-BE49-F238E27FC236}">
                <a16:creationId xmlns:a16="http://schemas.microsoft.com/office/drawing/2014/main" id="{6CB0B2B3-A6A6-4F4D-BFDD-9B95713DE414}"/>
              </a:ext>
            </a:extLst>
          </p:cNvPr>
          <p:cNvSpPr/>
          <p:nvPr/>
        </p:nvSpPr>
        <p:spPr>
          <a:xfrm>
            <a:off x="1361194" y="1623144"/>
            <a:ext cx="8621462" cy="3035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sv-SE" sz="1050" b="1"/>
              <a:t>Manuell överföring av journaldata </a:t>
            </a:r>
            <a:r>
              <a:rPr lang="sv-SE" sz="1050" b="1" i="1"/>
              <a:t>– sker i samband med patientmöte</a:t>
            </a:r>
            <a:endParaRPr lang="sv-SE" i="1"/>
          </a:p>
        </p:txBody>
      </p:sp>
      <p:sp>
        <p:nvSpPr>
          <p:cNvPr id="34" name="Rektangel: rundade hörn 33">
            <a:extLst>
              <a:ext uri="{FF2B5EF4-FFF2-40B4-BE49-F238E27FC236}">
                <a16:creationId xmlns:a16="http://schemas.microsoft.com/office/drawing/2014/main" id="{87D885A1-3A93-4812-908C-CA4659272998}"/>
              </a:ext>
            </a:extLst>
          </p:cNvPr>
          <p:cNvSpPr/>
          <p:nvPr/>
        </p:nvSpPr>
        <p:spPr>
          <a:xfrm>
            <a:off x="146647" y="2087405"/>
            <a:ext cx="2469877" cy="320849"/>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200">
                <a:solidFill>
                  <a:schemeClr val="tx1"/>
                </a:solidFill>
              </a:rPr>
              <a:t>SDV och Koncernkontoret</a:t>
            </a:r>
          </a:p>
        </p:txBody>
      </p:sp>
      <p:sp>
        <p:nvSpPr>
          <p:cNvPr id="36" name="Rektangel: rundade hörn 35">
            <a:extLst>
              <a:ext uri="{FF2B5EF4-FFF2-40B4-BE49-F238E27FC236}">
                <a16:creationId xmlns:a16="http://schemas.microsoft.com/office/drawing/2014/main" id="{AD45BBF2-401D-43EE-8B01-877E025A4D68}"/>
              </a:ext>
            </a:extLst>
          </p:cNvPr>
          <p:cNvSpPr/>
          <p:nvPr/>
        </p:nvSpPr>
        <p:spPr>
          <a:xfrm>
            <a:off x="147492" y="2455705"/>
            <a:ext cx="1162875" cy="70312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chemeClr val="bg1"/>
                </a:solidFill>
              </a:rPr>
              <a:t>Teknisk </a:t>
            </a:r>
            <a:r>
              <a:rPr lang="sv-SE" sz="1000" err="1">
                <a:solidFill>
                  <a:schemeClr val="bg1"/>
                </a:solidFill>
              </a:rPr>
              <a:t>migrering</a:t>
            </a:r>
            <a:r>
              <a:rPr lang="sv-SE" sz="1000">
                <a:solidFill>
                  <a:schemeClr val="bg1"/>
                </a:solidFill>
              </a:rPr>
              <a:t> </a:t>
            </a:r>
          </a:p>
          <a:p>
            <a:pPr algn="ctr"/>
            <a:endParaRPr lang="sv-SE" sz="1000">
              <a:solidFill>
                <a:schemeClr val="bg1"/>
              </a:solidFill>
            </a:endParaRPr>
          </a:p>
        </p:txBody>
      </p:sp>
      <p:sp>
        <p:nvSpPr>
          <p:cNvPr id="39" name="Rektangel: rundade hörn 38">
            <a:extLst>
              <a:ext uri="{FF2B5EF4-FFF2-40B4-BE49-F238E27FC236}">
                <a16:creationId xmlns:a16="http://schemas.microsoft.com/office/drawing/2014/main" id="{ABE788F7-4B9D-4A16-A245-A1EEEB373AE7}"/>
              </a:ext>
            </a:extLst>
          </p:cNvPr>
          <p:cNvSpPr/>
          <p:nvPr/>
        </p:nvSpPr>
        <p:spPr>
          <a:xfrm>
            <a:off x="7138982" y="2126825"/>
            <a:ext cx="1381380" cy="1679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a:solidFill>
                  <a:schemeClr val="bg1"/>
                </a:solidFill>
              </a:rPr>
              <a:t>Återläsning</a:t>
            </a:r>
            <a:r>
              <a:rPr lang="sv-SE" sz="1050" b="1"/>
              <a:t> av patient- information</a:t>
            </a:r>
          </a:p>
          <a:p>
            <a:pPr lvl="0" algn="ctr"/>
            <a:endParaRPr lang="sv-SE" sz="1050" b="1"/>
          </a:p>
          <a:p>
            <a:r>
              <a:rPr lang="sv-SE" sz="900"/>
              <a:t>Hitta och återläsa patientinformation, både om man arbetar i SDV och i gamla system</a:t>
            </a:r>
          </a:p>
        </p:txBody>
      </p:sp>
      <p:sp>
        <p:nvSpPr>
          <p:cNvPr id="40" name="Rektangel: rundade hörn 39">
            <a:extLst>
              <a:ext uri="{FF2B5EF4-FFF2-40B4-BE49-F238E27FC236}">
                <a16:creationId xmlns:a16="http://schemas.microsoft.com/office/drawing/2014/main" id="{0B2BF7A6-618A-403D-99C4-DFEB5C4D7C1C}"/>
              </a:ext>
            </a:extLst>
          </p:cNvPr>
          <p:cNvSpPr/>
          <p:nvPr/>
        </p:nvSpPr>
        <p:spPr>
          <a:xfrm>
            <a:off x="8664883" y="2130100"/>
            <a:ext cx="1311190" cy="16879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r>
              <a:rPr lang="sv-SE" sz="1050" b="1"/>
              <a:t>Behörighet till gamla system</a:t>
            </a:r>
          </a:p>
          <a:p>
            <a:pPr lvl="0" algn="ctr"/>
            <a:endParaRPr lang="sv-SE" sz="1050" b="1"/>
          </a:p>
          <a:p>
            <a:pPr lvl="0"/>
            <a:r>
              <a:rPr lang="sv-SE" sz="900"/>
              <a:t>Hur länge har jag tillgång till gamla system?</a:t>
            </a:r>
          </a:p>
          <a:p>
            <a:pPr lvl="0"/>
            <a:r>
              <a:rPr lang="sv-SE" sz="900"/>
              <a:t>När går det över från skriv- till läsbehörighet?</a:t>
            </a:r>
          </a:p>
          <a:p>
            <a:pPr marL="285750" lvl="0" indent="-285750">
              <a:buFont typeface="Arial" panose="020B0604020202020204" pitchFamily="34" charset="0"/>
              <a:buChar char="•"/>
            </a:pPr>
            <a:endParaRPr lang="sv-SE" sz="900"/>
          </a:p>
        </p:txBody>
      </p:sp>
      <p:sp>
        <p:nvSpPr>
          <p:cNvPr id="41" name="Rektangel: rundade hörn 40">
            <a:extLst>
              <a:ext uri="{FF2B5EF4-FFF2-40B4-BE49-F238E27FC236}">
                <a16:creationId xmlns:a16="http://schemas.microsoft.com/office/drawing/2014/main" id="{6C444F29-9F49-41BE-812E-9DE3C8771CF6}"/>
              </a:ext>
            </a:extLst>
          </p:cNvPr>
          <p:cNvSpPr/>
          <p:nvPr/>
        </p:nvSpPr>
        <p:spPr>
          <a:xfrm>
            <a:off x="7140603" y="3894184"/>
            <a:ext cx="2841210" cy="30023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200">
                <a:solidFill>
                  <a:schemeClr val="tx1"/>
                </a:solidFill>
              </a:rPr>
              <a:t>Dig IT/MT</a:t>
            </a:r>
          </a:p>
        </p:txBody>
      </p:sp>
      <p:sp>
        <p:nvSpPr>
          <p:cNvPr id="44" name="Rektangel: rundade hörn 43">
            <a:extLst>
              <a:ext uri="{FF2B5EF4-FFF2-40B4-BE49-F238E27FC236}">
                <a16:creationId xmlns:a16="http://schemas.microsoft.com/office/drawing/2014/main" id="{763BC16A-FA79-439E-8C56-A48BDABA76C8}"/>
              </a:ext>
            </a:extLst>
          </p:cNvPr>
          <p:cNvSpPr/>
          <p:nvPr/>
        </p:nvSpPr>
        <p:spPr>
          <a:xfrm>
            <a:off x="7164666" y="4247554"/>
            <a:ext cx="1350807" cy="831967"/>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chemeClr val="tx1"/>
                </a:solidFill>
              </a:rPr>
              <a:t>Arbete pågår. Publiceras i Bokhyllan</a:t>
            </a:r>
          </a:p>
        </p:txBody>
      </p:sp>
      <p:sp>
        <p:nvSpPr>
          <p:cNvPr id="46" name="Rektangel: rundade hörn 45">
            <a:extLst>
              <a:ext uri="{FF2B5EF4-FFF2-40B4-BE49-F238E27FC236}">
                <a16:creationId xmlns:a16="http://schemas.microsoft.com/office/drawing/2014/main" id="{4C46848A-B9EE-44AF-AF1E-420687651119}"/>
              </a:ext>
            </a:extLst>
          </p:cNvPr>
          <p:cNvSpPr/>
          <p:nvPr/>
        </p:nvSpPr>
        <p:spPr>
          <a:xfrm>
            <a:off x="8716252" y="4261374"/>
            <a:ext cx="1271083" cy="802106"/>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chemeClr val="tx1"/>
                </a:solidFill>
              </a:rPr>
              <a:t>Arbete pågår.</a:t>
            </a:r>
          </a:p>
          <a:p>
            <a:pPr algn="ctr"/>
            <a:r>
              <a:rPr lang="sv-SE" sz="1000">
                <a:solidFill>
                  <a:schemeClr val="tx1"/>
                </a:solidFill>
              </a:rPr>
              <a:t>Publiceras i Bokhyllan</a:t>
            </a:r>
            <a:endParaRPr lang="sv-SE" sz="1000"/>
          </a:p>
        </p:txBody>
      </p:sp>
      <p:sp>
        <p:nvSpPr>
          <p:cNvPr id="47" name="Rektangel 46">
            <a:extLst>
              <a:ext uri="{FF2B5EF4-FFF2-40B4-BE49-F238E27FC236}">
                <a16:creationId xmlns:a16="http://schemas.microsoft.com/office/drawing/2014/main" id="{C992DD87-3A73-48AF-A36E-3AAAAA9F6393}"/>
              </a:ext>
            </a:extLst>
          </p:cNvPr>
          <p:cNvSpPr/>
          <p:nvPr/>
        </p:nvSpPr>
        <p:spPr>
          <a:xfrm>
            <a:off x="169577" y="886862"/>
            <a:ext cx="2601075" cy="36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t>Inför driftsättning</a:t>
            </a:r>
            <a:r>
              <a:rPr lang="sv-SE" sz="1400" b="1">
                <a:solidFill>
                  <a:schemeClr val="bg1"/>
                </a:solidFill>
              </a:rPr>
              <a:t>/ </a:t>
            </a:r>
            <a:r>
              <a:rPr lang="sv-SE" sz="1400" b="1" err="1">
                <a:solidFill>
                  <a:schemeClr val="bg1"/>
                </a:solidFill>
              </a:rPr>
              <a:t>cutover</a:t>
            </a:r>
            <a:endParaRPr lang="sv-SE" sz="1400" b="1">
              <a:solidFill>
                <a:schemeClr val="bg1"/>
              </a:solidFill>
            </a:endParaRPr>
          </a:p>
        </p:txBody>
      </p:sp>
      <p:sp>
        <p:nvSpPr>
          <p:cNvPr id="48" name="Rektangel 47">
            <a:extLst>
              <a:ext uri="{FF2B5EF4-FFF2-40B4-BE49-F238E27FC236}">
                <a16:creationId xmlns:a16="http://schemas.microsoft.com/office/drawing/2014/main" id="{40F8F5FA-5985-4CED-8E6F-7E610DBF7324}"/>
              </a:ext>
            </a:extLst>
          </p:cNvPr>
          <p:cNvSpPr/>
          <p:nvPr/>
        </p:nvSpPr>
        <p:spPr>
          <a:xfrm>
            <a:off x="100447" y="380143"/>
            <a:ext cx="11787883" cy="366445"/>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solidFill>
                  <a:schemeClr val="bg1"/>
                </a:solidFill>
              </a:rPr>
              <a:t>Samexistens</a:t>
            </a:r>
            <a:r>
              <a:rPr lang="sv-SE" b="1">
                <a:solidFill>
                  <a:srgbClr val="307C8E"/>
                </a:solidFill>
              </a:rPr>
              <a:t> </a:t>
            </a:r>
            <a:endParaRPr lang="sv-SE">
              <a:solidFill>
                <a:srgbClr val="307C8E"/>
              </a:solidFill>
            </a:endParaRPr>
          </a:p>
        </p:txBody>
      </p:sp>
      <p:sp>
        <p:nvSpPr>
          <p:cNvPr id="30" name="Rektangel: rundade hörn 29">
            <a:extLst>
              <a:ext uri="{FF2B5EF4-FFF2-40B4-BE49-F238E27FC236}">
                <a16:creationId xmlns:a16="http://schemas.microsoft.com/office/drawing/2014/main" id="{C756A54E-E360-4525-B06D-55E23AAB4B3D}"/>
              </a:ext>
            </a:extLst>
          </p:cNvPr>
          <p:cNvSpPr/>
          <p:nvPr/>
        </p:nvSpPr>
        <p:spPr>
          <a:xfrm>
            <a:off x="10184689" y="1380777"/>
            <a:ext cx="1478154" cy="22743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a:t>Avveckling av  nuvarande system</a:t>
            </a:r>
          </a:p>
          <a:p>
            <a:pPr algn="ctr"/>
            <a:endParaRPr lang="sv-SE" sz="1050" b="1"/>
          </a:p>
          <a:p>
            <a:r>
              <a:rPr lang="sv-SE" sz="900"/>
              <a:t>Hypotes: Blir aktuellt först när alla driftstartat med SDV</a:t>
            </a:r>
          </a:p>
          <a:p>
            <a:endParaRPr lang="sv-SE" sz="900"/>
          </a:p>
          <a:p>
            <a:r>
              <a:rPr lang="sv-SE" sz="900"/>
              <a:t>Man kommer alltid komma åt information om patienten även om de gamla systemen avvecklas</a:t>
            </a:r>
          </a:p>
          <a:p>
            <a:pPr algn="ctr"/>
            <a:endParaRPr lang="sv-SE" sz="900"/>
          </a:p>
        </p:txBody>
      </p:sp>
      <p:sp>
        <p:nvSpPr>
          <p:cNvPr id="31" name="Rektangel: rundade hörn 30">
            <a:extLst>
              <a:ext uri="{FF2B5EF4-FFF2-40B4-BE49-F238E27FC236}">
                <a16:creationId xmlns:a16="http://schemas.microsoft.com/office/drawing/2014/main" id="{F74348D6-AE8A-44DA-BAF4-5F5728AC3BBE}"/>
              </a:ext>
            </a:extLst>
          </p:cNvPr>
          <p:cNvSpPr/>
          <p:nvPr/>
        </p:nvSpPr>
        <p:spPr>
          <a:xfrm>
            <a:off x="10186963" y="3745847"/>
            <a:ext cx="1381379" cy="348736"/>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200">
                <a:solidFill>
                  <a:schemeClr val="tx1"/>
                </a:solidFill>
              </a:rPr>
              <a:t>Dig IT/MT</a:t>
            </a:r>
          </a:p>
        </p:txBody>
      </p:sp>
      <p:sp>
        <p:nvSpPr>
          <p:cNvPr id="49" name="Rektangel: rundade hörn 48">
            <a:extLst>
              <a:ext uri="{FF2B5EF4-FFF2-40B4-BE49-F238E27FC236}">
                <a16:creationId xmlns:a16="http://schemas.microsoft.com/office/drawing/2014/main" id="{45C7D535-C720-466D-A329-95527B70F874}"/>
              </a:ext>
            </a:extLst>
          </p:cNvPr>
          <p:cNvSpPr/>
          <p:nvPr/>
        </p:nvSpPr>
        <p:spPr>
          <a:xfrm>
            <a:off x="10186963" y="4191406"/>
            <a:ext cx="1381379" cy="655504"/>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chemeClr val="tx1"/>
                </a:solidFill>
              </a:rPr>
              <a:t>Ska följa avvecklings-processen </a:t>
            </a:r>
          </a:p>
        </p:txBody>
      </p:sp>
      <p:sp>
        <p:nvSpPr>
          <p:cNvPr id="50" name="Rektangel 49">
            <a:extLst>
              <a:ext uri="{FF2B5EF4-FFF2-40B4-BE49-F238E27FC236}">
                <a16:creationId xmlns:a16="http://schemas.microsoft.com/office/drawing/2014/main" id="{EB8C50EB-31A8-406D-B785-EB977FFACDAA}"/>
              </a:ext>
            </a:extLst>
          </p:cNvPr>
          <p:cNvSpPr/>
          <p:nvPr/>
        </p:nvSpPr>
        <p:spPr>
          <a:xfrm>
            <a:off x="10208545" y="878437"/>
            <a:ext cx="1630527" cy="36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t>2027 -</a:t>
            </a:r>
          </a:p>
        </p:txBody>
      </p:sp>
      <p:sp>
        <p:nvSpPr>
          <p:cNvPr id="51" name="Rektangel: rundade hörn 50">
            <a:extLst>
              <a:ext uri="{FF2B5EF4-FFF2-40B4-BE49-F238E27FC236}">
                <a16:creationId xmlns:a16="http://schemas.microsoft.com/office/drawing/2014/main" id="{6AE2AA1D-0681-4092-868A-8D1C9020FDD8}"/>
              </a:ext>
            </a:extLst>
          </p:cNvPr>
          <p:cNvSpPr/>
          <p:nvPr/>
        </p:nvSpPr>
        <p:spPr>
          <a:xfrm>
            <a:off x="1381585" y="4286628"/>
            <a:ext cx="1107404" cy="7031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a:solidFill>
                  <a:schemeClr val="bg1"/>
                </a:solidFill>
              </a:rPr>
              <a:t>Schema-läggning och bokning</a:t>
            </a:r>
            <a:endParaRPr lang="sv-SE">
              <a:solidFill>
                <a:schemeClr val="bg1"/>
              </a:solidFill>
            </a:endParaRPr>
          </a:p>
        </p:txBody>
      </p:sp>
      <p:sp>
        <p:nvSpPr>
          <p:cNvPr id="56" name="Rektangel: rundade hörn 55">
            <a:extLst>
              <a:ext uri="{FF2B5EF4-FFF2-40B4-BE49-F238E27FC236}">
                <a16:creationId xmlns:a16="http://schemas.microsoft.com/office/drawing/2014/main" id="{B63ACC02-083F-4579-8DBB-AF30ED07462C}"/>
              </a:ext>
            </a:extLst>
          </p:cNvPr>
          <p:cNvSpPr/>
          <p:nvPr/>
        </p:nvSpPr>
        <p:spPr>
          <a:xfrm>
            <a:off x="100447" y="5522996"/>
            <a:ext cx="2371341" cy="415028"/>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Koncernkontoret</a:t>
            </a:r>
          </a:p>
        </p:txBody>
      </p:sp>
      <p:sp>
        <p:nvSpPr>
          <p:cNvPr id="57" name="Rektangel: rundade hörn 56">
            <a:extLst>
              <a:ext uri="{FF2B5EF4-FFF2-40B4-BE49-F238E27FC236}">
                <a16:creationId xmlns:a16="http://schemas.microsoft.com/office/drawing/2014/main" id="{2B6C50B2-E0DA-4BB9-B17D-AE2C09F5D68E}"/>
              </a:ext>
            </a:extLst>
          </p:cNvPr>
          <p:cNvSpPr/>
          <p:nvPr/>
        </p:nvSpPr>
        <p:spPr>
          <a:xfrm>
            <a:off x="121730" y="5070085"/>
            <a:ext cx="1101311" cy="361572"/>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000">
              <a:solidFill>
                <a:srgbClr val="000000"/>
              </a:solidFill>
            </a:endParaRPr>
          </a:p>
          <a:p>
            <a:pPr algn="ctr"/>
            <a:r>
              <a:rPr lang="sv-SE" sz="1000">
                <a:solidFill>
                  <a:srgbClr val="000000"/>
                </a:solidFill>
              </a:rPr>
              <a:t>Arbete pågår.</a:t>
            </a:r>
          </a:p>
          <a:p>
            <a:pPr algn="ctr"/>
            <a:endParaRPr lang="sv-SE" sz="1000">
              <a:solidFill>
                <a:srgbClr val="FF0000"/>
              </a:solidFill>
            </a:endParaRPr>
          </a:p>
        </p:txBody>
      </p:sp>
      <p:sp>
        <p:nvSpPr>
          <p:cNvPr id="58" name="Rektangel: rundade hörn 57">
            <a:extLst>
              <a:ext uri="{FF2B5EF4-FFF2-40B4-BE49-F238E27FC236}">
                <a16:creationId xmlns:a16="http://schemas.microsoft.com/office/drawing/2014/main" id="{7239A5C0-5409-48C8-99E0-92D210B0076A}"/>
              </a:ext>
            </a:extLst>
          </p:cNvPr>
          <p:cNvSpPr/>
          <p:nvPr/>
        </p:nvSpPr>
        <p:spPr>
          <a:xfrm>
            <a:off x="126390" y="3647674"/>
            <a:ext cx="2469877" cy="320849"/>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chemeClr val="tx1"/>
                </a:solidFill>
              </a:rPr>
              <a:t>Instruktioner (Rättning av fellistor)</a:t>
            </a:r>
          </a:p>
        </p:txBody>
      </p:sp>
      <p:sp>
        <p:nvSpPr>
          <p:cNvPr id="59" name="Rektangel: rundade hörn 58">
            <a:extLst>
              <a:ext uri="{FF2B5EF4-FFF2-40B4-BE49-F238E27FC236}">
                <a16:creationId xmlns:a16="http://schemas.microsoft.com/office/drawing/2014/main" id="{E554AE6F-D322-416D-BEB1-4C9DF3D8E5E2}"/>
              </a:ext>
            </a:extLst>
          </p:cNvPr>
          <p:cNvSpPr/>
          <p:nvPr/>
        </p:nvSpPr>
        <p:spPr>
          <a:xfrm>
            <a:off x="124815" y="4261374"/>
            <a:ext cx="1162875" cy="704739"/>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err="1"/>
              <a:t>Behörighets-styrning</a:t>
            </a:r>
            <a:endParaRPr lang="sv-SE" sz="1050" b="1"/>
          </a:p>
        </p:txBody>
      </p:sp>
      <p:sp>
        <p:nvSpPr>
          <p:cNvPr id="60" name="Rektangel: rundade hörn 59">
            <a:extLst>
              <a:ext uri="{FF2B5EF4-FFF2-40B4-BE49-F238E27FC236}">
                <a16:creationId xmlns:a16="http://schemas.microsoft.com/office/drawing/2014/main" id="{B451F4F2-5FE5-4380-9EF0-DD6512BBEDF5}"/>
              </a:ext>
            </a:extLst>
          </p:cNvPr>
          <p:cNvSpPr/>
          <p:nvPr/>
        </p:nvSpPr>
        <p:spPr>
          <a:xfrm>
            <a:off x="1381585" y="5069065"/>
            <a:ext cx="1101311" cy="362591"/>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000">
              <a:solidFill>
                <a:srgbClr val="000000"/>
              </a:solidFill>
            </a:endParaRPr>
          </a:p>
          <a:p>
            <a:pPr algn="ctr"/>
            <a:r>
              <a:rPr lang="sv-SE" sz="1000">
                <a:solidFill>
                  <a:srgbClr val="000000"/>
                </a:solidFill>
              </a:rPr>
              <a:t>Arbete pågår.</a:t>
            </a:r>
          </a:p>
          <a:p>
            <a:pPr algn="ctr"/>
            <a:endParaRPr lang="sv-SE" sz="1000">
              <a:solidFill>
                <a:srgbClr val="FF0000"/>
              </a:solidFill>
            </a:endParaRPr>
          </a:p>
        </p:txBody>
      </p:sp>
      <p:sp>
        <p:nvSpPr>
          <p:cNvPr id="2" name="Rektangel: rundade hörn 1">
            <a:extLst>
              <a:ext uri="{FF2B5EF4-FFF2-40B4-BE49-F238E27FC236}">
                <a16:creationId xmlns:a16="http://schemas.microsoft.com/office/drawing/2014/main" id="{22C40C26-E79D-FB86-3CFD-43B916697581}"/>
              </a:ext>
            </a:extLst>
          </p:cNvPr>
          <p:cNvSpPr/>
          <p:nvPr/>
        </p:nvSpPr>
        <p:spPr>
          <a:xfrm>
            <a:off x="1470115" y="2465114"/>
            <a:ext cx="1146410" cy="68879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chemeClr val="bg1"/>
                </a:solidFill>
              </a:rPr>
              <a:t>Manuell överföring av data</a:t>
            </a:r>
          </a:p>
        </p:txBody>
      </p:sp>
    </p:spTree>
    <p:extLst>
      <p:ext uri="{BB962C8B-B14F-4D97-AF65-F5344CB8AC3E}">
        <p14:creationId xmlns:p14="http://schemas.microsoft.com/office/powerpoint/2010/main" val="253679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Pil: sparr 24">
            <a:extLst>
              <a:ext uri="{FF2B5EF4-FFF2-40B4-BE49-F238E27FC236}">
                <a16:creationId xmlns:a16="http://schemas.microsoft.com/office/drawing/2014/main" id="{5B5DE7B1-B077-454D-BEBA-00D045ED4E1B}"/>
              </a:ext>
            </a:extLst>
          </p:cNvPr>
          <p:cNvSpPr/>
          <p:nvPr/>
        </p:nvSpPr>
        <p:spPr>
          <a:xfrm>
            <a:off x="2844800" y="1152905"/>
            <a:ext cx="6560285" cy="36644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bg1"/>
                </a:solidFill>
              </a:rPr>
              <a:t>Under och efter respektive driftstart, tills alla fått SDV</a:t>
            </a:r>
            <a:endParaRPr lang="sv-SE">
              <a:solidFill>
                <a:schemeClr val="bg1"/>
              </a:solidFill>
            </a:endParaRPr>
          </a:p>
        </p:txBody>
      </p:sp>
      <p:sp>
        <p:nvSpPr>
          <p:cNvPr id="50" name="Pil: sparr 49">
            <a:extLst>
              <a:ext uri="{FF2B5EF4-FFF2-40B4-BE49-F238E27FC236}">
                <a16:creationId xmlns:a16="http://schemas.microsoft.com/office/drawing/2014/main" id="{EB8C50EB-31A8-406D-B785-EB977FFACDAA}"/>
              </a:ext>
            </a:extLst>
          </p:cNvPr>
          <p:cNvSpPr/>
          <p:nvPr/>
        </p:nvSpPr>
        <p:spPr>
          <a:xfrm>
            <a:off x="9296400" y="1152903"/>
            <a:ext cx="1896533" cy="36644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bg1"/>
                </a:solidFill>
              </a:rPr>
              <a:t>Från 2027</a:t>
            </a:r>
          </a:p>
        </p:txBody>
      </p:sp>
      <p:sp>
        <p:nvSpPr>
          <p:cNvPr id="7" name="Rubrik 6">
            <a:extLst>
              <a:ext uri="{FF2B5EF4-FFF2-40B4-BE49-F238E27FC236}">
                <a16:creationId xmlns:a16="http://schemas.microsoft.com/office/drawing/2014/main" id="{F2CE98E2-2873-084A-36B3-D79F24BDD760}"/>
              </a:ext>
            </a:extLst>
          </p:cNvPr>
          <p:cNvSpPr>
            <a:spLocks noGrp="1"/>
          </p:cNvSpPr>
          <p:nvPr>
            <p:ph type="title"/>
          </p:nvPr>
        </p:nvSpPr>
        <p:spPr/>
        <p:txBody>
          <a:bodyPr/>
          <a:lstStyle/>
          <a:p>
            <a:r>
              <a:rPr lang="sv-SE" sz="2800"/>
              <a:t>Arbete parallellt i gammalt och nytt system</a:t>
            </a:r>
          </a:p>
        </p:txBody>
      </p:sp>
      <p:sp>
        <p:nvSpPr>
          <p:cNvPr id="13" name="textruta 12">
            <a:extLst>
              <a:ext uri="{FF2B5EF4-FFF2-40B4-BE49-F238E27FC236}">
                <a16:creationId xmlns:a16="http://schemas.microsoft.com/office/drawing/2014/main" id="{8A8516C8-2D12-EB27-A356-A11F16D249F5}"/>
              </a:ext>
            </a:extLst>
          </p:cNvPr>
          <p:cNvSpPr txBox="1"/>
          <p:nvPr/>
        </p:nvSpPr>
        <p:spPr>
          <a:xfrm>
            <a:off x="609598" y="5820595"/>
            <a:ext cx="10363202" cy="338554"/>
          </a:xfrm>
          <a:prstGeom prst="rect">
            <a:avLst/>
          </a:prstGeom>
          <a:noFill/>
        </p:spPr>
        <p:txBody>
          <a:bodyPr wrap="square">
            <a:spAutoFit/>
          </a:bodyPr>
          <a:lstStyle/>
          <a:p>
            <a:r>
              <a:rPr lang="sv-SE" sz="1600"/>
              <a:t>Rutiner kommer att finnas för att tydliggöra ansvarsfördelning och bibehålla patientsäkerheten.</a:t>
            </a:r>
          </a:p>
        </p:txBody>
      </p:sp>
      <p:grpSp>
        <p:nvGrpSpPr>
          <p:cNvPr id="18" name="Grupp 17">
            <a:extLst>
              <a:ext uri="{FF2B5EF4-FFF2-40B4-BE49-F238E27FC236}">
                <a16:creationId xmlns:a16="http://schemas.microsoft.com/office/drawing/2014/main" id="{E4E0184E-D927-F624-F15A-2CEDB084A940}"/>
              </a:ext>
            </a:extLst>
          </p:cNvPr>
          <p:cNvGrpSpPr/>
          <p:nvPr/>
        </p:nvGrpSpPr>
        <p:grpSpPr>
          <a:xfrm>
            <a:off x="609600" y="1677974"/>
            <a:ext cx="10583332" cy="3954198"/>
            <a:chOff x="609600" y="1657330"/>
            <a:chExt cx="11320560" cy="3525457"/>
          </a:xfrm>
          <a:solidFill>
            <a:schemeClr val="accent1">
              <a:lumMod val="20000"/>
              <a:lumOff val="80000"/>
            </a:schemeClr>
          </a:solidFill>
        </p:grpSpPr>
        <p:sp>
          <p:nvSpPr>
            <p:cNvPr id="32" name="Rektangel: rundade hörn 31">
              <a:extLst>
                <a:ext uri="{FF2B5EF4-FFF2-40B4-BE49-F238E27FC236}">
                  <a16:creationId xmlns:a16="http://schemas.microsoft.com/office/drawing/2014/main" id="{8224BB85-B286-46F2-A5E0-7B4109E0F677}"/>
                </a:ext>
              </a:extLst>
            </p:cNvPr>
            <p:cNvSpPr/>
            <p:nvPr/>
          </p:nvSpPr>
          <p:spPr>
            <a:xfrm>
              <a:off x="609600" y="1657330"/>
              <a:ext cx="1468860" cy="81049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spcAft>
                  <a:spcPts val="600"/>
                </a:spcAft>
              </a:pPr>
              <a:r>
                <a:rPr lang="sv-SE" sz="1600" b="1">
                  <a:solidFill>
                    <a:schemeClr val="tx1"/>
                  </a:solidFill>
                </a:rPr>
                <a:t>Teknisk överföring </a:t>
              </a:r>
              <a:br>
                <a:rPr lang="sv-SE" sz="1600" b="1">
                  <a:solidFill>
                    <a:schemeClr val="tx1"/>
                  </a:solidFill>
                </a:rPr>
              </a:br>
              <a:r>
                <a:rPr lang="sv-SE" sz="1600" b="1">
                  <a:solidFill>
                    <a:schemeClr val="tx1"/>
                  </a:solidFill>
                </a:rPr>
                <a:t>av data</a:t>
              </a:r>
              <a:endParaRPr lang="sv-SE" sz="1600">
                <a:solidFill>
                  <a:schemeClr val="tx1"/>
                </a:solidFill>
              </a:endParaRPr>
            </a:p>
          </p:txBody>
        </p:sp>
        <p:sp>
          <p:nvSpPr>
            <p:cNvPr id="33" name="Rektangel: rundade hörn 32">
              <a:extLst>
                <a:ext uri="{FF2B5EF4-FFF2-40B4-BE49-F238E27FC236}">
                  <a16:creationId xmlns:a16="http://schemas.microsoft.com/office/drawing/2014/main" id="{6CB0B2B3-A6A6-4F4D-BFDD-9B95713DE414}"/>
                </a:ext>
              </a:extLst>
            </p:cNvPr>
            <p:cNvSpPr/>
            <p:nvPr/>
          </p:nvSpPr>
          <p:spPr>
            <a:xfrm>
              <a:off x="2171123" y="1661328"/>
              <a:ext cx="9759037" cy="81049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600"/>
                </a:spcAft>
              </a:pPr>
              <a:r>
                <a:rPr lang="sv-SE" sz="1600" b="1">
                  <a:solidFill>
                    <a:schemeClr val="tx1"/>
                  </a:solidFill>
                </a:rPr>
                <a:t>Manuell överföring av journaldata </a:t>
              </a:r>
            </a:p>
            <a:p>
              <a:pPr algn="ctr">
                <a:spcAft>
                  <a:spcPts val="600"/>
                </a:spcAft>
              </a:pPr>
              <a:r>
                <a:rPr lang="sv-SE" sz="1600">
                  <a:solidFill>
                    <a:schemeClr val="tx1"/>
                  </a:solidFill>
                </a:rPr>
                <a:t>… görs i samband med patientmöte</a:t>
              </a:r>
            </a:p>
          </p:txBody>
        </p:sp>
        <p:sp>
          <p:nvSpPr>
            <p:cNvPr id="39" name="Rektangel: rundade hörn 38">
              <a:extLst>
                <a:ext uri="{FF2B5EF4-FFF2-40B4-BE49-F238E27FC236}">
                  <a16:creationId xmlns:a16="http://schemas.microsoft.com/office/drawing/2014/main" id="{ABE788F7-4B9D-4A16-A245-A1EEEB373AE7}"/>
                </a:ext>
              </a:extLst>
            </p:cNvPr>
            <p:cNvSpPr/>
            <p:nvPr/>
          </p:nvSpPr>
          <p:spPr>
            <a:xfrm>
              <a:off x="3193879" y="2557188"/>
              <a:ext cx="6823894" cy="1036755"/>
            </a:xfrm>
            <a:prstGeom prst="roundRect">
              <a:avLst>
                <a:gd name="adj" fmla="val 11533"/>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600"/>
                </a:spcAft>
              </a:pPr>
              <a:r>
                <a:rPr lang="sv-SE" sz="1600" b="1">
                  <a:solidFill>
                    <a:schemeClr val="tx1"/>
                  </a:solidFill>
                </a:rPr>
                <a:t>Hitta och läsa patientinformation</a:t>
              </a:r>
            </a:p>
            <a:p>
              <a:pPr algn="ctr">
                <a:spcAft>
                  <a:spcPts val="600"/>
                </a:spcAft>
              </a:pPr>
              <a:r>
                <a:rPr lang="sv-SE" sz="1600">
                  <a:solidFill>
                    <a:schemeClr val="tx1"/>
                  </a:solidFill>
                </a:rPr>
                <a:t>… både om man arbetar i SDV och i gamla system. </a:t>
              </a:r>
              <a:br>
                <a:rPr lang="sv-SE" sz="1600">
                  <a:solidFill>
                    <a:schemeClr val="tx1"/>
                  </a:solidFill>
                </a:rPr>
              </a:br>
              <a:r>
                <a:rPr lang="sv-SE" sz="1600">
                  <a:solidFill>
                    <a:schemeClr val="tx1"/>
                  </a:solidFill>
                </a:rPr>
                <a:t>SDV-användare går </a:t>
              </a:r>
              <a:r>
                <a:rPr lang="sv-SE" sz="1600">
                  <a:solidFill>
                    <a:schemeClr val="tx1"/>
                  </a:solidFill>
                  <a:highlight>
                    <a:srgbClr val="FF0000"/>
                  </a:highlight>
                </a:rPr>
                <a:t>vid en tidpunkt </a:t>
              </a:r>
              <a:r>
                <a:rPr lang="sv-SE" sz="1600">
                  <a:solidFill>
                    <a:schemeClr val="tx1"/>
                  </a:solidFill>
                </a:rPr>
                <a:t>över </a:t>
              </a:r>
              <a:br>
                <a:rPr lang="sv-SE" sz="1600">
                  <a:solidFill>
                    <a:schemeClr val="tx1"/>
                  </a:solidFill>
                </a:rPr>
              </a:br>
              <a:r>
                <a:rPr lang="sv-SE" sz="1600">
                  <a:solidFill>
                    <a:schemeClr val="tx1"/>
                  </a:solidFill>
                </a:rPr>
                <a:t>från skriv- till läsbehörighet.</a:t>
              </a:r>
            </a:p>
          </p:txBody>
        </p:sp>
        <p:sp>
          <p:nvSpPr>
            <p:cNvPr id="30" name="Rektangel: rundade hörn 29">
              <a:extLst>
                <a:ext uri="{FF2B5EF4-FFF2-40B4-BE49-F238E27FC236}">
                  <a16:creationId xmlns:a16="http://schemas.microsoft.com/office/drawing/2014/main" id="{C756A54E-E360-4525-B06D-55E23AAB4B3D}"/>
                </a:ext>
              </a:extLst>
            </p:cNvPr>
            <p:cNvSpPr/>
            <p:nvPr/>
          </p:nvSpPr>
          <p:spPr>
            <a:xfrm>
              <a:off x="10140954" y="2557189"/>
              <a:ext cx="1789206" cy="2613620"/>
            </a:xfrm>
            <a:prstGeom prst="roundRect">
              <a:avLst>
                <a:gd name="adj" fmla="val 799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600"/>
                </a:spcAft>
              </a:pPr>
              <a:r>
                <a:rPr lang="sv-SE" sz="1600" b="1">
                  <a:solidFill>
                    <a:schemeClr val="tx1"/>
                  </a:solidFill>
                </a:rPr>
                <a:t>Avveckling av  gamla system påbörjas</a:t>
              </a:r>
            </a:p>
            <a:p>
              <a:pPr algn="ctr">
                <a:spcAft>
                  <a:spcPts val="600"/>
                </a:spcAft>
              </a:pPr>
              <a:r>
                <a:rPr lang="sv-SE" sz="1600">
                  <a:solidFill>
                    <a:schemeClr val="tx1"/>
                  </a:solidFill>
                </a:rPr>
                <a:t>… Information om patienten kan läsas </a:t>
              </a:r>
              <a:br>
                <a:rPr lang="sv-SE" sz="1600">
                  <a:solidFill>
                    <a:schemeClr val="tx1"/>
                  </a:solidFill>
                </a:rPr>
              </a:br>
              <a:r>
                <a:rPr lang="sv-SE" sz="1600">
                  <a:solidFill>
                    <a:schemeClr val="tx1"/>
                  </a:solidFill>
                </a:rPr>
                <a:t>även om </a:t>
              </a:r>
              <a:br>
                <a:rPr lang="sv-SE" sz="1600">
                  <a:solidFill>
                    <a:schemeClr val="tx1"/>
                  </a:solidFill>
                </a:rPr>
              </a:br>
              <a:r>
                <a:rPr lang="sv-SE" sz="1600">
                  <a:solidFill>
                    <a:schemeClr val="tx1"/>
                  </a:solidFill>
                </a:rPr>
                <a:t>de gamla systemen avvecklas.</a:t>
              </a:r>
            </a:p>
          </p:txBody>
        </p:sp>
        <p:sp>
          <p:nvSpPr>
            <p:cNvPr id="3" name="Rektangel: rundade hörn 2">
              <a:extLst>
                <a:ext uri="{FF2B5EF4-FFF2-40B4-BE49-F238E27FC236}">
                  <a16:creationId xmlns:a16="http://schemas.microsoft.com/office/drawing/2014/main" id="{6B83793A-AF51-C29E-3847-E062DCFB6994}"/>
                </a:ext>
              </a:extLst>
            </p:cNvPr>
            <p:cNvSpPr/>
            <p:nvPr/>
          </p:nvSpPr>
          <p:spPr>
            <a:xfrm>
              <a:off x="1289391" y="3463796"/>
              <a:ext cx="1789206" cy="81049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spcAft>
                  <a:spcPts val="600"/>
                </a:spcAft>
              </a:pPr>
              <a:r>
                <a:rPr lang="sv-SE" sz="1600" b="1">
                  <a:solidFill>
                    <a:schemeClr val="tx1"/>
                  </a:solidFill>
                </a:rPr>
                <a:t>Schema-läggning av medarbetare</a:t>
              </a:r>
            </a:p>
          </p:txBody>
        </p:sp>
        <p:sp>
          <p:nvSpPr>
            <p:cNvPr id="4" name="Rektangel: rundade hörn 3">
              <a:extLst>
                <a:ext uri="{FF2B5EF4-FFF2-40B4-BE49-F238E27FC236}">
                  <a16:creationId xmlns:a16="http://schemas.microsoft.com/office/drawing/2014/main" id="{BD05CCBE-AA47-7547-FF9D-BF92D6157CD3}"/>
                </a:ext>
              </a:extLst>
            </p:cNvPr>
            <p:cNvSpPr/>
            <p:nvPr/>
          </p:nvSpPr>
          <p:spPr>
            <a:xfrm>
              <a:off x="1289391" y="4372293"/>
              <a:ext cx="1789206" cy="81049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spcAft>
                  <a:spcPts val="600"/>
                </a:spcAft>
              </a:pPr>
              <a:r>
                <a:rPr lang="sv-SE" sz="1600" b="1">
                  <a:solidFill>
                    <a:schemeClr val="tx1"/>
                  </a:solidFill>
                </a:rPr>
                <a:t>Bokning av </a:t>
              </a:r>
              <a:br>
                <a:rPr lang="sv-SE" sz="1600" b="1">
                  <a:solidFill>
                    <a:schemeClr val="tx1"/>
                  </a:solidFill>
                </a:rPr>
              </a:br>
              <a:r>
                <a:rPr lang="sv-SE" sz="1600" b="1">
                  <a:solidFill>
                    <a:schemeClr val="tx1"/>
                  </a:solidFill>
                </a:rPr>
                <a:t>patienter</a:t>
              </a:r>
            </a:p>
          </p:txBody>
        </p:sp>
        <p:sp>
          <p:nvSpPr>
            <p:cNvPr id="5" name="Rektangel: rundade hörn 4">
              <a:extLst>
                <a:ext uri="{FF2B5EF4-FFF2-40B4-BE49-F238E27FC236}">
                  <a16:creationId xmlns:a16="http://schemas.microsoft.com/office/drawing/2014/main" id="{5C852567-9785-8F4F-35E3-4B0F0F1D7F30}"/>
                </a:ext>
              </a:extLst>
            </p:cNvPr>
            <p:cNvSpPr/>
            <p:nvPr/>
          </p:nvSpPr>
          <p:spPr>
            <a:xfrm>
              <a:off x="609600" y="2562562"/>
              <a:ext cx="2014537" cy="81049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spcAft>
                  <a:spcPts val="600"/>
                </a:spcAft>
              </a:pPr>
              <a:r>
                <a:rPr lang="sv-SE" sz="1600" b="1" err="1">
                  <a:solidFill>
                    <a:schemeClr val="tx1"/>
                  </a:solidFill>
                </a:rPr>
                <a:t>Behörighets-styrning</a:t>
              </a:r>
              <a:r>
                <a:rPr lang="sv-SE" sz="1600" b="1">
                  <a:solidFill>
                    <a:schemeClr val="tx1"/>
                  </a:solidFill>
                </a:rPr>
                <a:t> av medarbetare</a:t>
              </a:r>
              <a:endParaRPr lang="sv-SE" sz="1600">
                <a:solidFill>
                  <a:schemeClr val="tx1"/>
                </a:solidFill>
              </a:endParaRPr>
            </a:p>
          </p:txBody>
        </p:sp>
        <p:sp>
          <p:nvSpPr>
            <p:cNvPr id="14" name="Rektangel: rundade hörn 13">
              <a:extLst>
                <a:ext uri="{FF2B5EF4-FFF2-40B4-BE49-F238E27FC236}">
                  <a16:creationId xmlns:a16="http://schemas.microsoft.com/office/drawing/2014/main" id="{592EEF07-ED51-E406-C1B8-8C51F92A0089}"/>
                </a:ext>
              </a:extLst>
            </p:cNvPr>
            <p:cNvSpPr/>
            <p:nvPr/>
          </p:nvSpPr>
          <p:spPr>
            <a:xfrm>
              <a:off x="3197828" y="3679308"/>
              <a:ext cx="6823895" cy="1491500"/>
            </a:xfrm>
            <a:prstGeom prst="roundRect">
              <a:avLst>
                <a:gd name="adj" fmla="val 891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sv-SE" sz="1600" b="1">
                  <a:solidFill>
                    <a:schemeClr val="tx1"/>
                  </a:solidFill>
                </a:rPr>
                <a:t>Vårdadministration</a:t>
              </a:r>
            </a:p>
            <a:p>
              <a:pPr algn="ctr">
                <a:spcAft>
                  <a:spcPts val="600"/>
                </a:spcAft>
              </a:pPr>
              <a:r>
                <a:rPr lang="sv-SE" sz="1600">
                  <a:solidFill>
                    <a:schemeClr val="tx1"/>
                  </a:solidFill>
                </a:rPr>
                <a:t>… rapportering och uppföljning av tillgänglighet, vårdplatser, flöden akutmottagningar, nyfödda (MFR), SVF cancer,  </a:t>
              </a:r>
              <a:br>
                <a:rPr lang="sv-SE" sz="1600">
                  <a:solidFill>
                    <a:schemeClr val="tx1"/>
                  </a:solidFill>
                </a:rPr>
              </a:br>
              <a:r>
                <a:rPr lang="sv-SE" sz="1600">
                  <a:solidFill>
                    <a:schemeClr val="tx1"/>
                  </a:solidFill>
                </a:rPr>
                <a:t>BFM patologi, kvalitetsregister, patientregister (PAR), vårdproduktion, kostnadsbeskrivning – KPP - fakturering, </a:t>
              </a:r>
              <a:br>
                <a:rPr lang="sv-SE" sz="1600">
                  <a:solidFill>
                    <a:schemeClr val="tx1"/>
                  </a:solidFill>
                </a:rPr>
              </a:br>
              <a:r>
                <a:rPr lang="sv-SE" sz="1600">
                  <a:solidFill>
                    <a:schemeClr val="tx1"/>
                  </a:solidFill>
                </a:rPr>
                <a:t>ersättning privata vårdgivare</a:t>
              </a:r>
            </a:p>
          </p:txBody>
        </p:sp>
      </p:grpSp>
      <p:sp>
        <p:nvSpPr>
          <p:cNvPr id="19" name="Pil: sparr 18">
            <a:extLst>
              <a:ext uri="{FF2B5EF4-FFF2-40B4-BE49-F238E27FC236}">
                <a16:creationId xmlns:a16="http://schemas.microsoft.com/office/drawing/2014/main" id="{CD26AA35-D1A3-F057-C5B9-6838FB8F0BB8}"/>
              </a:ext>
            </a:extLst>
          </p:cNvPr>
          <p:cNvSpPr/>
          <p:nvPr/>
        </p:nvSpPr>
        <p:spPr>
          <a:xfrm>
            <a:off x="609598" y="1152903"/>
            <a:ext cx="2343152" cy="366445"/>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Växlingsperiod</a:t>
            </a:r>
          </a:p>
        </p:txBody>
      </p:sp>
      <p:sp>
        <p:nvSpPr>
          <p:cNvPr id="2" name="Rektangel 1">
            <a:extLst>
              <a:ext uri="{FF2B5EF4-FFF2-40B4-BE49-F238E27FC236}">
                <a16:creationId xmlns:a16="http://schemas.microsoft.com/office/drawing/2014/main" id="{970C59AE-8D3C-CFA8-9D1A-3EF8842E28EA}"/>
              </a:ext>
            </a:extLst>
          </p:cNvPr>
          <p:cNvSpPr/>
          <p:nvPr/>
        </p:nvSpPr>
        <p:spPr>
          <a:xfrm>
            <a:off x="8282343" y="0"/>
            <a:ext cx="3909657" cy="1152901"/>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solidFill>
                  <a:srgbClr val="C00000"/>
                </a:solidFill>
              </a:rPr>
              <a:t>Jag gjorde denna som en MYCKET förenklad inflygning för chefer på SDV Ledarforum. Tänker också att jag ska arbeta vidare med ursprungsbilden för en mer detaljerad beskrivning. Men fundera på om den här bilden stämmer med verkligheten! </a:t>
            </a:r>
            <a:r>
              <a:rPr lang="sv-SE" sz="1200">
                <a:solidFill>
                  <a:srgbClr val="C00000"/>
                </a:solidFill>
                <a:sym typeface="Wingdings" panose="05000000000000000000" pitchFamily="2" charset="2"/>
              </a:rPr>
              <a:t></a:t>
            </a:r>
            <a:r>
              <a:rPr lang="sv-SE" sz="1200">
                <a:solidFill>
                  <a:srgbClr val="C00000"/>
                </a:solidFill>
              </a:rPr>
              <a:t> /Tina</a:t>
            </a:r>
          </a:p>
        </p:txBody>
      </p:sp>
    </p:spTree>
    <p:extLst>
      <p:ext uri="{BB962C8B-B14F-4D97-AF65-F5344CB8AC3E}">
        <p14:creationId xmlns:p14="http://schemas.microsoft.com/office/powerpoint/2010/main" val="4162620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DA3C2AD2-5A43-D5B6-014F-3882C6BD0583}"/>
              </a:ext>
            </a:extLst>
          </p:cNvPr>
          <p:cNvSpPr/>
          <p:nvPr/>
        </p:nvSpPr>
        <p:spPr>
          <a:xfrm>
            <a:off x="5197749" y="2133982"/>
            <a:ext cx="1824908" cy="1024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50" b="1"/>
              <a:t>Vårdadministration</a:t>
            </a:r>
          </a:p>
          <a:p>
            <a:pPr algn="ctr"/>
            <a:endParaRPr lang="sv-SE" sz="1050" b="1"/>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900" b="0" i="0" u="none" strike="noStrike" kern="1200" cap="none" spc="0" normalizeH="0" baseline="0" noProof="0" err="1">
                <a:ln>
                  <a:noFill/>
                </a:ln>
                <a:solidFill>
                  <a:prstClr val="white"/>
                </a:solidFill>
                <a:effectLst/>
                <a:uLnTx/>
                <a:uFillTx/>
                <a:latin typeface="Public Sans"/>
                <a:ea typeface="+mn-ea"/>
                <a:cs typeface="+mn-cs"/>
              </a:rPr>
              <a:t>Xx</a:t>
            </a:r>
            <a:endParaRPr kumimoji="0" lang="sv-SE" sz="900" b="0" i="0" u="none" strike="noStrike" kern="1200" cap="none" spc="0" normalizeH="0" baseline="0" noProof="0">
              <a:ln>
                <a:noFill/>
              </a:ln>
              <a:solidFill>
                <a:prstClr val="white"/>
              </a:solidFill>
              <a:effectLst/>
              <a:uLnTx/>
              <a:uFillTx/>
              <a:latin typeface="Public Sans"/>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900" err="1">
                <a:solidFill>
                  <a:prstClr val="white"/>
                </a:solidFill>
                <a:latin typeface="Public Sans"/>
              </a:rPr>
              <a:t>Xx</a:t>
            </a:r>
            <a:endParaRPr lang="sv-SE" sz="900">
              <a:solidFill>
                <a:prstClr val="white"/>
              </a:solidFill>
              <a:latin typeface="Public San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900" b="0" i="0" u="none" strike="noStrike" kern="1200" cap="none" spc="0" normalizeH="0" baseline="0" noProof="0">
                <a:ln>
                  <a:noFill/>
                </a:ln>
                <a:solidFill>
                  <a:prstClr val="white"/>
                </a:solidFill>
                <a:effectLst/>
                <a:uLnTx/>
                <a:uFillTx/>
                <a:latin typeface="Public Sans"/>
                <a:ea typeface="+mn-ea"/>
                <a:cs typeface="+mn-cs"/>
              </a:rPr>
              <a:t>xx</a:t>
            </a:r>
          </a:p>
          <a:p>
            <a:pPr algn="ctr"/>
            <a:endParaRPr lang="sv-SE" sz="1050" b="1"/>
          </a:p>
        </p:txBody>
      </p:sp>
      <p:sp>
        <p:nvSpPr>
          <p:cNvPr id="9" name="Rektangel: rundade hörn 8">
            <a:extLst>
              <a:ext uri="{FF2B5EF4-FFF2-40B4-BE49-F238E27FC236}">
                <a16:creationId xmlns:a16="http://schemas.microsoft.com/office/drawing/2014/main" id="{356DAA9D-8060-09AD-F920-0CA36D83602F}"/>
              </a:ext>
            </a:extLst>
          </p:cNvPr>
          <p:cNvSpPr/>
          <p:nvPr/>
        </p:nvSpPr>
        <p:spPr>
          <a:xfrm>
            <a:off x="2997227" y="2125730"/>
            <a:ext cx="1969316" cy="29443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50" b="1"/>
              <a:t>Samexistensrutiner </a:t>
            </a:r>
            <a:r>
              <a:rPr lang="sv-SE" sz="1050" b="1" i="1"/>
              <a:t>”Bron”</a:t>
            </a:r>
          </a:p>
          <a:p>
            <a:pPr algn="ctr"/>
            <a:r>
              <a:rPr lang="sv-SE" sz="1050" b="1"/>
              <a:t>Patientinformation </a:t>
            </a:r>
          </a:p>
          <a:p>
            <a:pPr lvl="1"/>
            <a:endParaRPr lang="sv-SE" sz="1050" b="1"/>
          </a:p>
          <a:p>
            <a:r>
              <a:rPr lang="sv-SE" sz="900"/>
              <a:t>Framtagna för att tydliggöra ansvarsfördelning och säkra informationsöverföring för att bibehålla patientsäkerheten när patientinformation överförs mellan olika vårdenheter</a:t>
            </a:r>
          </a:p>
          <a:p>
            <a:endParaRPr lang="sv-SE" sz="900"/>
          </a:p>
          <a:p>
            <a:pPr marL="171450" indent="-171450">
              <a:buFont typeface="Wingdings" panose="05000000000000000000" pitchFamily="2" charset="2"/>
              <a:buChar char="q"/>
            </a:pPr>
            <a:r>
              <a:rPr lang="sv-SE" sz="900"/>
              <a:t>Öppenvård</a:t>
            </a:r>
          </a:p>
          <a:p>
            <a:pPr marL="171450" indent="-171450">
              <a:buFont typeface="Wingdings" panose="05000000000000000000" pitchFamily="2" charset="2"/>
              <a:buChar char="q"/>
            </a:pPr>
            <a:r>
              <a:rPr lang="sv-SE" sz="900"/>
              <a:t>Överflyttning av slutenvårdspatient</a:t>
            </a:r>
          </a:p>
          <a:p>
            <a:pPr marL="171450" indent="-171450">
              <a:buFont typeface="Wingdings" panose="05000000000000000000" pitchFamily="2" charset="2"/>
              <a:buChar char="q"/>
            </a:pPr>
            <a:r>
              <a:rPr lang="sv-SE" sz="900"/>
              <a:t>Remissförfarande</a:t>
            </a:r>
          </a:p>
          <a:p>
            <a:pPr marL="171450" indent="-171450">
              <a:buFont typeface="Wingdings" panose="05000000000000000000" pitchFamily="2" charset="2"/>
              <a:buChar char="q"/>
            </a:pPr>
            <a:r>
              <a:rPr lang="sv-SE" sz="900"/>
              <a:t>Diagnostik</a:t>
            </a:r>
          </a:p>
          <a:p>
            <a:pPr marL="171450" indent="-171450">
              <a:buFont typeface="Wingdings" panose="05000000000000000000" pitchFamily="2" charset="2"/>
              <a:buChar char="q"/>
            </a:pPr>
            <a:r>
              <a:rPr lang="sv-SE" sz="900"/>
              <a:t>Samtidig vård</a:t>
            </a:r>
          </a:p>
          <a:p>
            <a:pPr marL="171450" indent="-171450">
              <a:buFont typeface="Wingdings" panose="05000000000000000000" pitchFamily="2" charset="2"/>
              <a:buChar char="q"/>
            </a:pPr>
            <a:r>
              <a:rPr lang="sv-SE" sz="900"/>
              <a:t>Mödravård/Obstetrik</a:t>
            </a:r>
          </a:p>
        </p:txBody>
      </p:sp>
      <p:sp>
        <p:nvSpPr>
          <p:cNvPr id="12" name="Rektangel: rundade hörn 11">
            <a:extLst>
              <a:ext uri="{FF2B5EF4-FFF2-40B4-BE49-F238E27FC236}">
                <a16:creationId xmlns:a16="http://schemas.microsoft.com/office/drawing/2014/main" id="{F006BE3B-813E-2480-BC65-CE3F37777839}"/>
              </a:ext>
            </a:extLst>
          </p:cNvPr>
          <p:cNvSpPr/>
          <p:nvPr/>
        </p:nvSpPr>
        <p:spPr>
          <a:xfrm>
            <a:off x="3013270" y="5172432"/>
            <a:ext cx="1926508" cy="36259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800">
              <a:solidFill>
                <a:schemeClr val="tx1"/>
              </a:solidFill>
            </a:endParaRPr>
          </a:p>
          <a:p>
            <a:pPr algn="ctr"/>
            <a:r>
              <a:rPr lang="sv-SE" sz="1200">
                <a:solidFill>
                  <a:schemeClr val="tx1"/>
                </a:solidFill>
              </a:rPr>
              <a:t>SDV</a:t>
            </a:r>
          </a:p>
          <a:p>
            <a:pPr algn="ctr"/>
            <a:endParaRPr lang="sv-SE"/>
          </a:p>
        </p:txBody>
      </p:sp>
      <p:sp>
        <p:nvSpPr>
          <p:cNvPr id="17" name="Rektangel: rundade hörn 16">
            <a:extLst>
              <a:ext uri="{FF2B5EF4-FFF2-40B4-BE49-F238E27FC236}">
                <a16:creationId xmlns:a16="http://schemas.microsoft.com/office/drawing/2014/main" id="{D6C4E938-B7CE-E4A7-BA7D-1A94E9050DA2}"/>
              </a:ext>
            </a:extLst>
          </p:cNvPr>
          <p:cNvSpPr/>
          <p:nvPr/>
        </p:nvSpPr>
        <p:spPr>
          <a:xfrm>
            <a:off x="5161614" y="3308208"/>
            <a:ext cx="1825909" cy="390965"/>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Koncernkontoret</a:t>
            </a:r>
          </a:p>
        </p:txBody>
      </p:sp>
      <p:sp>
        <p:nvSpPr>
          <p:cNvPr id="20" name="Rektangel: rundade hörn 19">
            <a:extLst>
              <a:ext uri="{FF2B5EF4-FFF2-40B4-BE49-F238E27FC236}">
                <a16:creationId xmlns:a16="http://schemas.microsoft.com/office/drawing/2014/main" id="{2E4989B0-2F9A-BFA4-A771-37ABCE462986}"/>
              </a:ext>
            </a:extLst>
          </p:cNvPr>
          <p:cNvSpPr/>
          <p:nvPr/>
        </p:nvSpPr>
        <p:spPr>
          <a:xfrm>
            <a:off x="3015385" y="5631591"/>
            <a:ext cx="1928771" cy="553453"/>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i="1">
                <a:solidFill>
                  <a:schemeClr val="tx1"/>
                </a:solidFill>
              </a:rPr>
              <a:t>Arbete pågår.</a:t>
            </a:r>
            <a:endParaRPr lang="sv-SE" i="1">
              <a:solidFill>
                <a:srgbClr val="FFFFFF"/>
              </a:solidFill>
            </a:endParaRPr>
          </a:p>
          <a:p>
            <a:pPr algn="ctr"/>
            <a:r>
              <a:rPr lang="sv-SE" sz="1000">
                <a:solidFill>
                  <a:schemeClr val="tx1"/>
                </a:solidFill>
              </a:rPr>
              <a:t>Publiceras i Bokhyllan</a:t>
            </a:r>
            <a:endParaRPr lang="sv-SE"/>
          </a:p>
        </p:txBody>
      </p:sp>
      <p:sp>
        <p:nvSpPr>
          <p:cNvPr id="24" name="Rektangel: rundade hörn 23">
            <a:extLst>
              <a:ext uri="{FF2B5EF4-FFF2-40B4-BE49-F238E27FC236}">
                <a16:creationId xmlns:a16="http://schemas.microsoft.com/office/drawing/2014/main" id="{76503114-B5FC-89B1-58FF-ABC3A663FEC8}"/>
              </a:ext>
            </a:extLst>
          </p:cNvPr>
          <p:cNvSpPr/>
          <p:nvPr/>
        </p:nvSpPr>
        <p:spPr>
          <a:xfrm>
            <a:off x="5163235" y="3769562"/>
            <a:ext cx="1831226" cy="555675"/>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i="1">
                <a:solidFill>
                  <a:srgbClr val="000000"/>
                </a:solidFill>
              </a:rPr>
              <a:t>Arbete pågår.</a:t>
            </a:r>
          </a:p>
          <a:p>
            <a:pPr algn="ctr"/>
            <a:r>
              <a:rPr lang="sv-SE" sz="1000">
                <a:solidFill>
                  <a:srgbClr val="000000"/>
                </a:solidFill>
              </a:rPr>
              <a:t>Publiceras i </a:t>
            </a:r>
            <a:r>
              <a:rPr lang="sv-SE" sz="1000">
                <a:solidFill>
                  <a:srgbClr val="FF0000"/>
                </a:solidFill>
              </a:rPr>
              <a:t>?</a:t>
            </a:r>
            <a:endParaRPr lang="sv-SE"/>
          </a:p>
        </p:txBody>
      </p:sp>
      <p:sp>
        <p:nvSpPr>
          <p:cNvPr id="25" name="Rektangel 24">
            <a:extLst>
              <a:ext uri="{FF2B5EF4-FFF2-40B4-BE49-F238E27FC236}">
                <a16:creationId xmlns:a16="http://schemas.microsoft.com/office/drawing/2014/main" id="{5B5DE7B1-B077-454D-BEBA-00D045ED4E1B}"/>
              </a:ext>
            </a:extLst>
          </p:cNvPr>
          <p:cNvSpPr/>
          <p:nvPr/>
        </p:nvSpPr>
        <p:spPr>
          <a:xfrm>
            <a:off x="2881901" y="878439"/>
            <a:ext cx="7194704" cy="36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t>Under och efter respektive driftstart till dess att alla gått in i SDV</a:t>
            </a:r>
            <a:endParaRPr lang="sv-SE" sz="1600"/>
          </a:p>
        </p:txBody>
      </p:sp>
      <p:sp>
        <p:nvSpPr>
          <p:cNvPr id="32" name="Rektangel: rundade hörn 31">
            <a:extLst>
              <a:ext uri="{FF2B5EF4-FFF2-40B4-BE49-F238E27FC236}">
                <a16:creationId xmlns:a16="http://schemas.microsoft.com/office/drawing/2014/main" id="{8224BB85-B286-46F2-A5E0-7B4109E0F677}"/>
              </a:ext>
            </a:extLst>
          </p:cNvPr>
          <p:cNvSpPr/>
          <p:nvPr/>
        </p:nvSpPr>
        <p:spPr>
          <a:xfrm>
            <a:off x="145515" y="1622195"/>
            <a:ext cx="1163551" cy="4143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r>
              <a:rPr lang="sv-SE" sz="1050" b="1"/>
              <a:t>Teknisk </a:t>
            </a:r>
            <a:r>
              <a:rPr lang="sv-SE" sz="1050" b="1" err="1"/>
              <a:t>migrering</a:t>
            </a:r>
            <a:endParaRPr lang="sv-SE" sz="900"/>
          </a:p>
        </p:txBody>
      </p:sp>
      <p:sp>
        <p:nvSpPr>
          <p:cNvPr id="33" name="Rektangel: rundade hörn 32">
            <a:extLst>
              <a:ext uri="{FF2B5EF4-FFF2-40B4-BE49-F238E27FC236}">
                <a16:creationId xmlns:a16="http://schemas.microsoft.com/office/drawing/2014/main" id="{6CB0B2B3-A6A6-4F4D-BFDD-9B95713DE414}"/>
              </a:ext>
            </a:extLst>
          </p:cNvPr>
          <p:cNvSpPr/>
          <p:nvPr/>
        </p:nvSpPr>
        <p:spPr>
          <a:xfrm>
            <a:off x="1361194" y="1623144"/>
            <a:ext cx="8621462" cy="3035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sv-SE" sz="1050" b="1"/>
              <a:t>Manuell överföring av journaldata </a:t>
            </a:r>
            <a:r>
              <a:rPr lang="sv-SE" sz="1050" b="1" i="1"/>
              <a:t>– sker i samband med patientmöte</a:t>
            </a:r>
            <a:endParaRPr lang="sv-SE" i="1"/>
          </a:p>
        </p:txBody>
      </p:sp>
      <p:sp>
        <p:nvSpPr>
          <p:cNvPr id="34" name="Rektangel: rundade hörn 33">
            <a:extLst>
              <a:ext uri="{FF2B5EF4-FFF2-40B4-BE49-F238E27FC236}">
                <a16:creationId xmlns:a16="http://schemas.microsoft.com/office/drawing/2014/main" id="{87D885A1-3A93-4812-908C-CA4659272998}"/>
              </a:ext>
            </a:extLst>
          </p:cNvPr>
          <p:cNvSpPr/>
          <p:nvPr/>
        </p:nvSpPr>
        <p:spPr>
          <a:xfrm>
            <a:off x="146647" y="2087405"/>
            <a:ext cx="2469877" cy="320849"/>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200">
                <a:solidFill>
                  <a:schemeClr val="tx1"/>
                </a:solidFill>
              </a:rPr>
              <a:t>SDV</a:t>
            </a:r>
          </a:p>
        </p:txBody>
      </p:sp>
      <p:sp>
        <p:nvSpPr>
          <p:cNvPr id="36" name="Rektangel: rundade hörn 35">
            <a:extLst>
              <a:ext uri="{FF2B5EF4-FFF2-40B4-BE49-F238E27FC236}">
                <a16:creationId xmlns:a16="http://schemas.microsoft.com/office/drawing/2014/main" id="{AD45BBF2-401D-43EE-8B01-877E025A4D68}"/>
              </a:ext>
            </a:extLst>
          </p:cNvPr>
          <p:cNvSpPr/>
          <p:nvPr/>
        </p:nvSpPr>
        <p:spPr>
          <a:xfrm>
            <a:off x="147492" y="2455705"/>
            <a:ext cx="1162875" cy="703123"/>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rgbClr val="E40135"/>
                </a:solidFill>
              </a:rPr>
              <a:t>Vilken data migreras tekniskt?</a:t>
            </a:r>
          </a:p>
        </p:txBody>
      </p:sp>
      <p:sp>
        <p:nvSpPr>
          <p:cNvPr id="39" name="Rektangel: rundade hörn 38">
            <a:extLst>
              <a:ext uri="{FF2B5EF4-FFF2-40B4-BE49-F238E27FC236}">
                <a16:creationId xmlns:a16="http://schemas.microsoft.com/office/drawing/2014/main" id="{ABE788F7-4B9D-4A16-A245-A1EEEB373AE7}"/>
              </a:ext>
            </a:extLst>
          </p:cNvPr>
          <p:cNvSpPr/>
          <p:nvPr/>
        </p:nvSpPr>
        <p:spPr>
          <a:xfrm>
            <a:off x="7138982" y="2126825"/>
            <a:ext cx="1381380" cy="1679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a:solidFill>
                  <a:schemeClr val="bg1"/>
                </a:solidFill>
              </a:rPr>
              <a:t>Återläsning</a:t>
            </a:r>
            <a:r>
              <a:rPr lang="sv-SE" sz="1050" b="1"/>
              <a:t> av patient- information</a:t>
            </a:r>
          </a:p>
          <a:p>
            <a:pPr lvl="0" algn="ctr"/>
            <a:endParaRPr lang="sv-SE" sz="1050" b="1"/>
          </a:p>
          <a:p>
            <a:r>
              <a:rPr lang="sv-SE" sz="900"/>
              <a:t>Hitta och återläsa patientinformation, både om man arbetar i SDV och i gamla system</a:t>
            </a:r>
          </a:p>
        </p:txBody>
      </p:sp>
      <p:sp>
        <p:nvSpPr>
          <p:cNvPr id="40" name="Rektangel: rundade hörn 39">
            <a:extLst>
              <a:ext uri="{FF2B5EF4-FFF2-40B4-BE49-F238E27FC236}">
                <a16:creationId xmlns:a16="http://schemas.microsoft.com/office/drawing/2014/main" id="{0B2BF7A6-618A-403D-99C4-DFEB5C4D7C1C}"/>
              </a:ext>
            </a:extLst>
          </p:cNvPr>
          <p:cNvSpPr/>
          <p:nvPr/>
        </p:nvSpPr>
        <p:spPr>
          <a:xfrm>
            <a:off x="8664883" y="2130100"/>
            <a:ext cx="1311190" cy="16879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r>
              <a:rPr lang="sv-SE" sz="1050" b="1"/>
              <a:t>Behörighet till gamla system</a:t>
            </a:r>
          </a:p>
          <a:p>
            <a:pPr lvl="0" algn="ctr"/>
            <a:endParaRPr lang="sv-SE" sz="1050" b="1"/>
          </a:p>
          <a:p>
            <a:pPr lvl="0"/>
            <a:r>
              <a:rPr lang="sv-SE" sz="900"/>
              <a:t>Hur länge har jag tillgång till gamla system?</a:t>
            </a:r>
          </a:p>
          <a:p>
            <a:pPr lvl="0"/>
            <a:r>
              <a:rPr lang="sv-SE" sz="900"/>
              <a:t>När går det över från skriv- till läsbehörighet?</a:t>
            </a:r>
          </a:p>
          <a:p>
            <a:pPr marL="285750" lvl="0" indent="-285750">
              <a:buFont typeface="Arial" panose="020B0604020202020204" pitchFamily="34" charset="0"/>
              <a:buChar char="•"/>
            </a:pPr>
            <a:endParaRPr lang="sv-SE" sz="900"/>
          </a:p>
        </p:txBody>
      </p:sp>
      <p:sp>
        <p:nvSpPr>
          <p:cNvPr id="41" name="Rektangel: rundade hörn 40">
            <a:extLst>
              <a:ext uri="{FF2B5EF4-FFF2-40B4-BE49-F238E27FC236}">
                <a16:creationId xmlns:a16="http://schemas.microsoft.com/office/drawing/2014/main" id="{6C444F29-9F49-41BE-812E-9DE3C8771CF6}"/>
              </a:ext>
            </a:extLst>
          </p:cNvPr>
          <p:cNvSpPr/>
          <p:nvPr/>
        </p:nvSpPr>
        <p:spPr>
          <a:xfrm>
            <a:off x="7140603" y="3894184"/>
            <a:ext cx="2841210" cy="30023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200">
                <a:solidFill>
                  <a:schemeClr val="tx1"/>
                </a:solidFill>
              </a:rPr>
              <a:t>Dig IT/MT</a:t>
            </a:r>
          </a:p>
        </p:txBody>
      </p:sp>
      <p:sp>
        <p:nvSpPr>
          <p:cNvPr id="44" name="Rektangel: rundade hörn 43">
            <a:extLst>
              <a:ext uri="{FF2B5EF4-FFF2-40B4-BE49-F238E27FC236}">
                <a16:creationId xmlns:a16="http://schemas.microsoft.com/office/drawing/2014/main" id="{763BC16A-FA79-439E-8C56-A48BDABA76C8}"/>
              </a:ext>
            </a:extLst>
          </p:cNvPr>
          <p:cNvSpPr/>
          <p:nvPr/>
        </p:nvSpPr>
        <p:spPr>
          <a:xfrm>
            <a:off x="7164666" y="4247554"/>
            <a:ext cx="1350807" cy="831967"/>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chemeClr val="tx1"/>
                </a:solidFill>
              </a:rPr>
              <a:t>Plan kommer. Publiceras i Bokhyllan</a:t>
            </a:r>
          </a:p>
        </p:txBody>
      </p:sp>
      <p:sp>
        <p:nvSpPr>
          <p:cNvPr id="46" name="Rektangel: rundade hörn 45">
            <a:extLst>
              <a:ext uri="{FF2B5EF4-FFF2-40B4-BE49-F238E27FC236}">
                <a16:creationId xmlns:a16="http://schemas.microsoft.com/office/drawing/2014/main" id="{4C46848A-B9EE-44AF-AF1E-420687651119}"/>
              </a:ext>
            </a:extLst>
          </p:cNvPr>
          <p:cNvSpPr/>
          <p:nvPr/>
        </p:nvSpPr>
        <p:spPr>
          <a:xfrm>
            <a:off x="8716252" y="4261374"/>
            <a:ext cx="1271083" cy="802106"/>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chemeClr val="tx1"/>
                </a:solidFill>
              </a:rPr>
              <a:t>Plan kommer.</a:t>
            </a:r>
          </a:p>
          <a:p>
            <a:pPr algn="ctr"/>
            <a:r>
              <a:rPr lang="sv-SE" sz="1000">
                <a:solidFill>
                  <a:schemeClr val="tx1"/>
                </a:solidFill>
              </a:rPr>
              <a:t>Publiceras i Bokhyllan</a:t>
            </a:r>
            <a:endParaRPr lang="sv-SE" sz="1000"/>
          </a:p>
        </p:txBody>
      </p:sp>
      <p:sp>
        <p:nvSpPr>
          <p:cNvPr id="47" name="Rektangel 46">
            <a:extLst>
              <a:ext uri="{FF2B5EF4-FFF2-40B4-BE49-F238E27FC236}">
                <a16:creationId xmlns:a16="http://schemas.microsoft.com/office/drawing/2014/main" id="{C992DD87-3A73-48AF-A36E-3AAAAA9F6393}"/>
              </a:ext>
            </a:extLst>
          </p:cNvPr>
          <p:cNvSpPr/>
          <p:nvPr/>
        </p:nvSpPr>
        <p:spPr>
          <a:xfrm>
            <a:off x="169577" y="856450"/>
            <a:ext cx="2601075" cy="36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t>Inför driftsättning</a:t>
            </a:r>
          </a:p>
          <a:p>
            <a:pPr algn="ctr"/>
            <a:r>
              <a:rPr lang="sv-SE" sz="1600" b="1" err="1">
                <a:solidFill>
                  <a:srgbClr val="FF0000"/>
                </a:solidFill>
              </a:rPr>
              <a:t>Cutover</a:t>
            </a:r>
            <a:r>
              <a:rPr lang="sv-SE" sz="1600" b="1">
                <a:solidFill>
                  <a:srgbClr val="FF0000"/>
                </a:solidFill>
              </a:rPr>
              <a:t>?</a:t>
            </a:r>
            <a:endParaRPr lang="sv-SE" sz="1600">
              <a:solidFill>
                <a:srgbClr val="FF0000"/>
              </a:solidFill>
            </a:endParaRPr>
          </a:p>
        </p:txBody>
      </p:sp>
      <p:sp>
        <p:nvSpPr>
          <p:cNvPr id="48" name="Rektangel 47">
            <a:extLst>
              <a:ext uri="{FF2B5EF4-FFF2-40B4-BE49-F238E27FC236}">
                <a16:creationId xmlns:a16="http://schemas.microsoft.com/office/drawing/2014/main" id="{40F8F5FA-5985-4CED-8E6F-7E610DBF7324}"/>
              </a:ext>
            </a:extLst>
          </p:cNvPr>
          <p:cNvSpPr/>
          <p:nvPr/>
        </p:nvSpPr>
        <p:spPr>
          <a:xfrm>
            <a:off x="100447" y="380143"/>
            <a:ext cx="11787883" cy="36644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i="1">
                <a:solidFill>
                  <a:srgbClr val="E40135"/>
                </a:solidFill>
              </a:rPr>
              <a:t>Samexistens</a:t>
            </a:r>
            <a:r>
              <a:rPr lang="sv-SE" b="1">
                <a:solidFill>
                  <a:srgbClr val="307C8E"/>
                </a:solidFill>
              </a:rPr>
              <a:t> </a:t>
            </a:r>
            <a:endParaRPr lang="sv-SE">
              <a:solidFill>
                <a:srgbClr val="307C8E"/>
              </a:solidFill>
            </a:endParaRPr>
          </a:p>
        </p:txBody>
      </p:sp>
      <p:sp>
        <p:nvSpPr>
          <p:cNvPr id="30" name="Rektangel: rundade hörn 29">
            <a:extLst>
              <a:ext uri="{FF2B5EF4-FFF2-40B4-BE49-F238E27FC236}">
                <a16:creationId xmlns:a16="http://schemas.microsoft.com/office/drawing/2014/main" id="{C756A54E-E360-4525-B06D-55E23AAB4B3D}"/>
              </a:ext>
            </a:extLst>
          </p:cNvPr>
          <p:cNvSpPr/>
          <p:nvPr/>
        </p:nvSpPr>
        <p:spPr>
          <a:xfrm>
            <a:off x="10184689" y="1380777"/>
            <a:ext cx="1478154" cy="22743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a:t>Avveckling av  nuvarande system</a:t>
            </a:r>
          </a:p>
          <a:p>
            <a:pPr algn="ctr"/>
            <a:endParaRPr lang="sv-SE" sz="1050" b="1"/>
          </a:p>
          <a:p>
            <a:r>
              <a:rPr lang="sv-SE" sz="900"/>
              <a:t>Hypotes: Blir aktuellt först när alla driftstartat med SDV</a:t>
            </a:r>
          </a:p>
          <a:p>
            <a:endParaRPr lang="sv-SE" sz="900"/>
          </a:p>
          <a:p>
            <a:r>
              <a:rPr lang="sv-SE" sz="900"/>
              <a:t>Man kommer alltid komma åt information om patienten även om de gamla systemen avvecklas</a:t>
            </a:r>
          </a:p>
          <a:p>
            <a:pPr algn="ctr"/>
            <a:endParaRPr lang="sv-SE" sz="900"/>
          </a:p>
        </p:txBody>
      </p:sp>
      <p:sp>
        <p:nvSpPr>
          <p:cNvPr id="31" name="Rektangel: rundade hörn 30">
            <a:extLst>
              <a:ext uri="{FF2B5EF4-FFF2-40B4-BE49-F238E27FC236}">
                <a16:creationId xmlns:a16="http://schemas.microsoft.com/office/drawing/2014/main" id="{F74348D6-AE8A-44DA-BAF4-5F5728AC3BBE}"/>
              </a:ext>
            </a:extLst>
          </p:cNvPr>
          <p:cNvSpPr/>
          <p:nvPr/>
        </p:nvSpPr>
        <p:spPr>
          <a:xfrm>
            <a:off x="10186963" y="3745847"/>
            <a:ext cx="1381379" cy="348736"/>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200">
                <a:solidFill>
                  <a:schemeClr val="tx1"/>
                </a:solidFill>
              </a:rPr>
              <a:t>Dig IT/MT</a:t>
            </a:r>
          </a:p>
        </p:txBody>
      </p:sp>
      <p:sp>
        <p:nvSpPr>
          <p:cNvPr id="49" name="Rektangel: rundade hörn 48">
            <a:extLst>
              <a:ext uri="{FF2B5EF4-FFF2-40B4-BE49-F238E27FC236}">
                <a16:creationId xmlns:a16="http://schemas.microsoft.com/office/drawing/2014/main" id="{45C7D535-C720-466D-A329-95527B70F874}"/>
              </a:ext>
            </a:extLst>
          </p:cNvPr>
          <p:cNvSpPr/>
          <p:nvPr/>
        </p:nvSpPr>
        <p:spPr>
          <a:xfrm>
            <a:off x="10186963" y="4191406"/>
            <a:ext cx="1381379" cy="655504"/>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chemeClr val="tx1"/>
                </a:solidFill>
              </a:rPr>
              <a:t>Ska följa avvecklings-processen </a:t>
            </a:r>
          </a:p>
        </p:txBody>
      </p:sp>
      <p:sp>
        <p:nvSpPr>
          <p:cNvPr id="50" name="Rektangel 49">
            <a:extLst>
              <a:ext uri="{FF2B5EF4-FFF2-40B4-BE49-F238E27FC236}">
                <a16:creationId xmlns:a16="http://schemas.microsoft.com/office/drawing/2014/main" id="{EB8C50EB-31A8-406D-B785-EB977FFACDAA}"/>
              </a:ext>
            </a:extLst>
          </p:cNvPr>
          <p:cNvSpPr/>
          <p:nvPr/>
        </p:nvSpPr>
        <p:spPr>
          <a:xfrm>
            <a:off x="10208545" y="878437"/>
            <a:ext cx="1630527" cy="36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a:t>2027 -</a:t>
            </a:r>
          </a:p>
        </p:txBody>
      </p:sp>
      <p:sp>
        <p:nvSpPr>
          <p:cNvPr id="51" name="Rektangel: rundade hörn 50">
            <a:extLst>
              <a:ext uri="{FF2B5EF4-FFF2-40B4-BE49-F238E27FC236}">
                <a16:creationId xmlns:a16="http://schemas.microsoft.com/office/drawing/2014/main" id="{6AE2AA1D-0681-4092-868A-8D1C9020FDD8}"/>
              </a:ext>
            </a:extLst>
          </p:cNvPr>
          <p:cNvSpPr/>
          <p:nvPr/>
        </p:nvSpPr>
        <p:spPr>
          <a:xfrm>
            <a:off x="1381585" y="4286628"/>
            <a:ext cx="1107404" cy="7031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a:t>Schema-läggning</a:t>
            </a:r>
            <a:r>
              <a:rPr lang="sv-SE" sz="1050" b="1">
                <a:solidFill>
                  <a:srgbClr val="FF0000"/>
                </a:solidFill>
              </a:rPr>
              <a:t> och bokning</a:t>
            </a:r>
            <a:endParaRPr lang="sv-SE">
              <a:solidFill>
                <a:srgbClr val="FF0000"/>
              </a:solidFill>
            </a:endParaRPr>
          </a:p>
        </p:txBody>
      </p:sp>
      <p:sp>
        <p:nvSpPr>
          <p:cNvPr id="56" name="Rektangel: rundade hörn 55">
            <a:extLst>
              <a:ext uri="{FF2B5EF4-FFF2-40B4-BE49-F238E27FC236}">
                <a16:creationId xmlns:a16="http://schemas.microsoft.com/office/drawing/2014/main" id="{B63ACC02-083F-4579-8DBB-AF30ED07462C}"/>
              </a:ext>
            </a:extLst>
          </p:cNvPr>
          <p:cNvSpPr/>
          <p:nvPr/>
        </p:nvSpPr>
        <p:spPr>
          <a:xfrm>
            <a:off x="58585" y="5767326"/>
            <a:ext cx="2371341" cy="415028"/>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Koncernkontoret</a:t>
            </a:r>
          </a:p>
        </p:txBody>
      </p:sp>
      <p:sp>
        <p:nvSpPr>
          <p:cNvPr id="57" name="Rektangel: rundade hörn 56">
            <a:extLst>
              <a:ext uri="{FF2B5EF4-FFF2-40B4-BE49-F238E27FC236}">
                <a16:creationId xmlns:a16="http://schemas.microsoft.com/office/drawing/2014/main" id="{2B6C50B2-E0DA-4BB9-B17D-AE2C09F5D68E}"/>
              </a:ext>
            </a:extLst>
          </p:cNvPr>
          <p:cNvSpPr/>
          <p:nvPr/>
        </p:nvSpPr>
        <p:spPr>
          <a:xfrm>
            <a:off x="174868" y="5090908"/>
            <a:ext cx="1101311" cy="539633"/>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a:solidFill>
                  <a:srgbClr val="000000"/>
                </a:solidFill>
              </a:rPr>
              <a:t>Arbete pågår.</a:t>
            </a:r>
          </a:p>
          <a:p>
            <a:pPr algn="ctr"/>
            <a:r>
              <a:rPr lang="sv-SE" sz="1000">
                <a:solidFill>
                  <a:srgbClr val="000000"/>
                </a:solidFill>
              </a:rPr>
              <a:t>Publiceras i </a:t>
            </a:r>
            <a:r>
              <a:rPr lang="sv-SE" sz="1000">
                <a:solidFill>
                  <a:srgbClr val="FF0000"/>
                </a:solidFill>
              </a:rPr>
              <a:t>?</a:t>
            </a:r>
          </a:p>
        </p:txBody>
      </p:sp>
      <p:sp>
        <p:nvSpPr>
          <p:cNvPr id="58" name="Rektangel: rundade hörn 57">
            <a:extLst>
              <a:ext uri="{FF2B5EF4-FFF2-40B4-BE49-F238E27FC236}">
                <a16:creationId xmlns:a16="http://schemas.microsoft.com/office/drawing/2014/main" id="{7239A5C0-5409-48C8-99E0-92D210B0076A}"/>
              </a:ext>
            </a:extLst>
          </p:cNvPr>
          <p:cNvSpPr/>
          <p:nvPr/>
        </p:nvSpPr>
        <p:spPr>
          <a:xfrm>
            <a:off x="126390" y="3263784"/>
            <a:ext cx="2395371" cy="704739"/>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rgbClr val="000000"/>
                </a:solidFill>
              </a:rPr>
              <a:t>Instruktioner? </a:t>
            </a:r>
            <a:r>
              <a:rPr lang="sv-SE" sz="1000">
                <a:solidFill>
                  <a:srgbClr val="E40135"/>
                </a:solidFill>
              </a:rPr>
              <a:t>(Rättning av fellistor)</a:t>
            </a:r>
          </a:p>
        </p:txBody>
      </p:sp>
      <p:sp>
        <p:nvSpPr>
          <p:cNvPr id="59" name="Rektangel: rundade hörn 58">
            <a:extLst>
              <a:ext uri="{FF2B5EF4-FFF2-40B4-BE49-F238E27FC236}">
                <a16:creationId xmlns:a16="http://schemas.microsoft.com/office/drawing/2014/main" id="{E554AE6F-D322-416D-BEB1-4C9DF3D8E5E2}"/>
              </a:ext>
            </a:extLst>
          </p:cNvPr>
          <p:cNvSpPr/>
          <p:nvPr/>
        </p:nvSpPr>
        <p:spPr>
          <a:xfrm>
            <a:off x="124815" y="4261374"/>
            <a:ext cx="1162875" cy="704739"/>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err="1"/>
              <a:t>Behörighets-styrning</a:t>
            </a:r>
            <a:endParaRPr lang="sv-SE" sz="1050" b="1"/>
          </a:p>
        </p:txBody>
      </p:sp>
      <p:sp>
        <p:nvSpPr>
          <p:cNvPr id="60" name="Rektangel: rundade hörn 59">
            <a:extLst>
              <a:ext uri="{FF2B5EF4-FFF2-40B4-BE49-F238E27FC236}">
                <a16:creationId xmlns:a16="http://schemas.microsoft.com/office/drawing/2014/main" id="{B451F4F2-5FE5-4380-9EF0-DD6512BBEDF5}"/>
              </a:ext>
            </a:extLst>
          </p:cNvPr>
          <p:cNvSpPr/>
          <p:nvPr/>
        </p:nvSpPr>
        <p:spPr>
          <a:xfrm>
            <a:off x="1332219" y="5069065"/>
            <a:ext cx="1189542" cy="539633"/>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a:solidFill>
                  <a:srgbClr val="000000"/>
                </a:solidFill>
              </a:rPr>
              <a:t>Arbete pågår.</a:t>
            </a:r>
          </a:p>
          <a:p>
            <a:pPr algn="ctr"/>
            <a:r>
              <a:rPr lang="sv-SE" sz="1000">
                <a:solidFill>
                  <a:srgbClr val="000000"/>
                </a:solidFill>
              </a:rPr>
              <a:t>Publiceras i </a:t>
            </a:r>
            <a:r>
              <a:rPr lang="sv-SE" sz="1000">
                <a:solidFill>
                  <a:srgbClr val="FF0000"/>
                </a:solidFill>
              </a:rPr>
              <a:t>?</a:t>
            </a:r>
          </a:p>
        </p:txBody>
      </p:sp>
      <p:sp>
        <p:nvSpPr>
          <p:cNvPr id="2" name="Rektangel: rundade hörn 1">
            <a:extLst>
              <a:ext uri="{FF2B5EF4-FFF2-40B4-BE49-F238E27FC236}">
                <a16:creationId xmlns:a16="http://schemas.microsoft.com/office/drawing/2014/main" id="{22C40C26-E79D-FB86-3CFD-43B916697581}"/>
              </a:ext>
            </a:extLst>
          </p:cNvPr>
          <p:cNvSpPr/>
          <p:nvPr/>
        </p:nvSpPr>
        <p:spPr>
          <a:xfrm>
            <a:off x="1470114" y="2465115"/>
            <a:ext cx="1162875" cy="482572"/>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a:solidFill>
                  <a:srgbClr val="E40135"/>
                </a:solidFill>
              </a:rPr>
              <a:t>Vilken data förs över manuellt</a:t>
            </a:r>
          </a:p>
        </p:txBody>
      </p:sp>
    </p:spTree>
    <p:extLst>
      <p:ext uri="{BB962C8B-B14F-4D97-AF65-F5344CB8AC3E}">
        <p14:creationId xmlns:p14="http://schemas.microsoft.com/office/powerpoint/2010/main" val="232354046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EC0345D-39E4-27B6-80CE-7EA55644ECAC}"/>
              </a:ext>
            </a:extLst>
          </p:cNvPr>
          <p:cNvSpPr>
            <a:spLocks noGrp="1"/>
          </p:cNvSpPr>
          <p:nvPr>
            <p:ph sz="half" idx="1"/>
          </p:nvPr>
        </p:nvSpPr>
        <p:spPr>
          <a:xfrm>
            <a:off x="591842" y="1084588"/>
            <a:ext cx="6315987" cy="4688823"/>
          </a:xfrm>
        </p:spPr>
        <p:txBody>
          <a:bodyPr/>
          <a:lstStyle/>
          <a:p>
            <a:pPr marL="0" indent="0">
              <a:lnSpc>
                <a:spcPct val="100000"/>
              </a:lnSpc>
              <a:spcBef>
                <a:spcPts val="0"/>
              </a:spcBef>
              <a:buNone/>
            </a:pPr>
            <a:r>
              <a:rPr lang="sv-SE" sz="2400" b="1" dirty="0"/>
              <a:t>Syfte</a:t>
            </a:r>
          </a:p>
          <a:p>
            <a:pPr lvl="1"/>
            <a:r>
              <a:rPr lang="sv-SE" sz="2000" dirty="0"/>
              <a:t>Att förtydliga definition av begreppet och dess innehåll samt dess påverkan på intressenterna </a:t>
            </a:r>
          </a:p>
          <a:p>
            <a:pPr marL="0" indent="0">
              <a:buNone/>
            </a:pPr>
            <a:r>
              <a:rPr lang="sv-SE" sz="2400" b="1" dirty="0"/>
              <a:t>Intressenter</a:t>
            </a:r>
          </a:p>
          <a:p>
            <a:pPr lvl="1"/>
            <a:r>
              <a:rPr lang="sv-SE" sz="2000" dirty="0"/>
              <a:t>Mottagande organisationer offentliga och privata vårdgivare</a:t>
            </a:r>
          </a:p>
          <a:p>
            <a:pPr marL="0" indent="0">
              <a:buNone/>
            </a:pPr>
            <a:r>
              <a:rPr lang="sv-SE" sz="2400" b="1" dirty="0"/>
              <a:t>Avsändare</a:t>
            </a:r>
          </a:p>
          <a:p>
            <a:pPr lvl="1"/>
            <a:r>
              <a:rPr lang="sv-SE" sz="2000" dirty="0"/>
              <a:t>SDV, Koncernkontoret, DigIT/MT</a:t>
            </a:r>
          </a:p>
          <a:p>
            <a:pPr lvl="1"/>
            <a:endParaRPr lang="sv-SE" sz="2000" dirty="0"/>
          </a:p>
          <a:p>
            <a:pPr lvl="1"/>
            <a:endParaRPr lang="sv-SE" sz="2000" dirty="0"/>
          </a:p>
          <a:p>
            <a:pPr marL="0" indent="0">
              <a:buNone/>
            </a:pPr>
            <a:endParaRPr lang="sv-SE" sz="2400" dirty="0"/>
          </a:p>
          <a:p>
            <a:pPr marL="0" indent="0">
              <a:buNone/>
            </a:pPr>
            <a:endParaRPr lang="sv-SE" sz="2400" dirty="0"/>
          </a:p>
        </p:txBody>
      </p:sp>
      <p:sp>
        <p:nvSpPr>
          <p:cNvPr id="4" name="Platshållare för innehåll 3">
            <a:extLst>
              <a:ext uri="{FF2B5EF4-FFF2-40B4-BE49-F238E27FC236}">
                <a16:creationId xmlns:a16="http://schemas.microsoft.com/office/drawing/2014/main" id="{3A5391F3-1392-301D-E755-3C17693A6019}"/>
              </a:ext>
            </a:extLst>
          </p:cNvPr>
          <p:cNvSpPr>
            <a:spLocks noGrp="1"/>
          </p:cNvSpPr>
          <p:nvPr>
            <p:ph sz="half" idx="2"/>
          </p:nvPr>
        </p:nvSpPr>
        <p:spPr>
          <a:xfrm>
            <a:off x="8611263" y="1415332"/>
            <a:ext cx="2742537" cy="4964686"/>
          </a:xfrm>
        </p:spPr>
        <p:txBody>
          <a:bodyPr/>
          <a:lstStyle/>
          <a:p>
            <a:endParaRPr lang="sv-SE" sz="1600"/>
          </a:p>
          <a:p>
            <a:endParaRPr lang="sv-SE" sz="1400"/>
          </a:p>
        </p:txBody>
      </p:sp>
      <p:pic>
        <p:nvPicPr>
          <p:cNvPr id="5" name="Bildobjekt 4" descr="Grupp med personer i skogen">
            <a:extLst>
              <a:ext uri="{FF2B5EF4-FFF2-40B4-BE49-F238E27FC236}">
                <a16:creationId xmlns:a16="http://schemas.microsoft.com/office/drawing/2014/main" id="{93B1E9A6-0275-1A49-4957-CD7CBC2E0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223" y="1560073"/>
            <a:ext cx="4741522" cy="3160643"/>
          </a:xfrm>
          <a:prstGeom prst="rect">
            <a:avLst/>
          </a:prstGeom>
        </p:spPr>
      </p:pic>
    </p:spTree>
    <p:extLst>
      <p:ext uri="{BB962C8B-B14F-4D97-AF65-F5344CB8AC3E}">
        <p14:creationId xmlns:p14="http://schemas.microsoft.com/office/powerpoint/2010/main" val="3718378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42FE2A-6F92-1AD9-504C-D1B00421DDB7}"/>
              </a:ext>
            </a:extLst>
          </p:cNvPr>
          <p:cNvSpPr>
            <a:spLocks noGrp="1"/>
          </p:cNvSpPr>
          <p:nvPr>
            <p:ph type="title"/>
          </p:nvPr>
        </p:nvSpPr>
        <p:spPr>
          <a:xfrm>
            <a:off x="672031" y="501855"/>
            <a:ext cx="10972800" cy="735153"/>
          </a:xfrm>
        </p:spPr>
        <p:txBody>
          <a:bodyPr/>
          <a:lstStyle/>
          <a:p>
            <a:r>
              <a:rPr lang="sv-SE"/>
              <a:t>Innehåll</a:t>
            </a:r>
          </a:p>
        </p:txBody>
      </p:sp>
      <p:sp>
        <p:nvSpPr>
          <p:cNvPr id="3" name="Rektangel: rundade hörn 2">
            <a:extLst>
              <a:ext uri="{FF2B5EF4-FFF2-40B4-BE49-F238E27FC236}">
                <a16:creationId xmlns:a16="http://schemas.microsoft.com/office/drawing/2014/main" id="{A3ABF44D-776B-CC6D-3155-B6E0D06793C8}"/>
              </a:ext>
            </a:extLst>
          </p:cNvPr>
          <p:cNvSpPr/>
          <p:nvPr/>
        </p:nvSpPr>
        <p:spPr>
          <a:xfrm>
            <a:off x="1691835" y="2528447"/>
            <a:ext cx="1478154" cy="22743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b="1"/>
              <a:t>Avveckling av  gamla system</a:t>
            </a:r>
          </a:p>
          <a:p>
            <a:pPr algn="ctr"/>
            <a:endParaRPr lang="sv-SE" sz="1050" b="1"/>
          </a:p>
          <a:p>
            <a:r>
              <a:rPr lang="sv-SE" sz="900"/>
              <a:t>Hypotes: Blir aktuellt först när alla driftstartat med SDV</a:t>
            </a:r>
          </a:p>
          <a:p>
            <a:endParaRPr lang="sv-SE" sz="900"/>
          </a:p>
          <a:p>
            <a:r>
              <a:rPr lang="sv-SE" sz="900"/>
              <a:t>Man kommer alltid komma åt information om patienten även om de gamla systemen avvecklas</a:t>
            </a:r>
          </a:p>
          <a:p>
            <a:pPr algn="ctr"/>
            <a:endParaRPr lang="sv-SE" sz="900"/>
          </a:p>
        </p:txBody>
      </p:sp>
      <p:sp>
        <p:nvSpPr>
          <p:cNvPr id="4" name="Rektangel: rundade hörn 3">
            <a:extLst>
              <a:ext uri="{FF2B5EF4-FFF2-40B4-BE49-F238E27FC236}">
                <a16:creationId xmlns:a16="http://schemas.microsoft.com/office/drawing/2014/main" id="{3009EEF4-B395-ED54-B580-3696C61FFDAC}"/>
              </a:ext>
            </a:extLst>
          </p:cNvPr>
          <p:cNvSpPr/>
          <p:nvPr/>
        </p:nvSpPr>
        <p:spPr>
          <a:xfrm>
            <a:off x="125246" y="2537099"/>
            <a:ext cx="1381380" cy="1679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sv-SE" sz="1050" b="1"/>
              <a:t>Återläsning av patient information</a:t>
            </a:r>
          </a:p>
          <a:p>
            <a:pPr lvl="0" algn="ctr"/>
            <a:endParaRPr lang="sv-SE" sz="1050" b="1"/>
          </a:p>
          <a:p>
            <a:r>
              <a:rPr lang="sv-SE" sz="900"/>
              <a:t>Var kan jag finna och återläsa patientinformation . Både om man arbetar i SDV och i gamla system</a:t>
            </a:r>
          </a:p>
        </p:txBody>
      </p:sp>
      <p:sp>
        <p:nvSpPr>
          <p:cNvPr id="5" name="Rektangel: rundade hörn 4">
            <a:extLst>
              <a:ext uri="{FF2B5EF4-FFF2-40B4-BE49-F238E27FC236}">
                <a16:creationId xmlns:a16="http://schemas.microsoft.com/office/drawing/2014/main" id="{B17A1F13-BD73-0ED7-768B-3D5F75A72E77}"/>
              </a:ext>
            </a:extLst>
          </p:cNvPr>
          <p:cNvSpPr/>
          <p:nvPr/>
        </p:nvSpPr>
        <p:spPr>
          <a:xfrm>
            <a:off x="5492600" y="2514689"/>
            <a:ext cx="1583905" cy="16799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sv-SE" sz="1050" b="1"/>
              <a:t>Behörigheter till gamla system</a:t>
            </a:r>
          </a:p>
          <a:p>
            <a:pPr lvl="0" algn="ctr"/>
            <a:endParaRPr lang="sv-SE" sz="1050" b="1"/>
          </a:p>
          <a:p>
            <a:pPr lvl="0"/>
            <a:r>
              <a:rPr lang="sv-SE" sz="900"/>
              <a:t>Hur länge har jag tillgång till gamla system?</a:t>
            </a:r>
          </a:p>
          <a:p>
            <a:pPr lvl="0"/>
            <a:r>
              <a:rPr lang="sv-SE" sz="900"/>
              <a:t>När går det över från skriv- till läsbehörighet</a:t>
            </a:r>
          </a:p>
          <a:p>
            <a:pPr marL="285750" lvl="0" indent="-285750">
              <a:buFont typeface="Arial" panose="020B0604020202020204" pitchFamily="34" charset="0"/>
              <a:buChar char="•"/>
            </a:pPr>
            <a:endParaRPr lang="sv-SE" sz="900"/>
          </a:p>
        </p:txBody>
      </p:sp>
      <p:sp>
        <p:nvSpPr>
          <p:cNvPr id="6" name="Rektangel: rundade hörn 5">
            <a:extLst>
              <a:ext uri="{FF2B5EF4-FFF2-40B4-BE49-F238E27FC236}">
                <a16:creationId xmlns:a16="http://schemas.microsoft.com/office/drawing/2014/main" id="{DA3C2AD2-5A43-D5B6-014F-3882C6BD0583}"/>
              </a:ext>
            </a:extLst>
          </p:cNvPr>
          <p:cNvSpPr/>
          <p:nvPr/>
        </p:nvSpPr>
        <p:spPr>
          <a:xfrm>
            <a:off x="10136282" y="2536233"/>
            <a:ext cx="1610864" cy="10316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sv-SE" sz="1050" b="1"/>
              <a:t>Vårdadministration</a:t>
            </a:r>
          </a:p>
          <a:p>
            <a:pPr marL="171450" lvl="0" indent="-171450">
              <a:buFont typeface="Wingdings" panose="05000000000000000000" pitchFamily="2" charset="2"/>
              <a:buChar char="q"/>
            </a:pPr>
            <a:r>
              <a:rPr lang="sv-SE" sz="900"/>
              <a:t>Schemaläggning</a:t>
            </a:r>
          </a:p>
          <a:p>
            <a:pPr marL="171450" lvl="0" indent="-171450">
              <a:buFont typeface="Wingdings" panose="05000000000000000000" pitchFamily="2" charset="2"/>
              <a:buChar char="q"/>
            </a:pPr>
            <a:r>
              <a:rPr lang="sv-SE" sz="900"/>
              <a:t>Rapportering</a:t>
            </a:r>
          </a:p>
          <a:p>
            <a:pPr marL="171450" indent="-171450">
              <a:buFont typeface="Wingdings" panose="05000000000000000000" pitchFamily="2" charset="2"/>
              <a:buChar char="q"/>
            </a:pPr>
            <a:r>
              <a:rPr lang="sv-SE" sz="900" strike="sngStrike"/>
              <a:t>Anpassad</a:t>
            </a:r>
            <a:r>
              <a:rPr lang="sv-SE" sz="900"/>
              <a:t> Vårdgivarstruktur</a:t>
            </a:r>
          </a:p>
        </p:txBody>
      </p:sp>
      <p:sp>
        <p:nvSpPr>
          <p:cNvPr id="7" name="Rektangel: rundade hörn 6">
            <a:extLst>
              <a:ext uri="{FF2B5EF4-FFF2-40B4-BE49-F238E27FC236}">
                <a16:creationId xmlns:a16="http://schemas.microsoft.com/office/drawing/2014/main" id="{2B86BFE7-5393-D0B0-E3B4-24E9AF4686CF}"/>
              </a:ext>
            </a:extLst>
          </p:cNvPr>
          <p:cNvSpPr/>
          <p:nvPr/>
        </p:nvSpPr>
        <p:spPr>
          <a:xfrm>
            <a:off x="8569693" y="2554919"/>
            <a:ext cx="1381380" cy="7031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sv-SE" sz="1050" b="1"/>
              <a:t>Teknisk </a:t>
            </a:r>
            <a:r>
              <a:rPr lang="sv-SE" sz="1050" b="1" err="1"/>
              <a:t>migrering</a:t>
            </a:r>
            <a:endParaRPr lang="sv-SE" sz="900"/>
          </a:p>
        </p:txBody>
      </p:sp>
      <p:sp>
        <p:nvSpPr>
          <p:cNvPr id="8" name="Rektangel: rundade hörn 7">
            <a:extLst>
              <a:ext uri="{FF2B5EF4-FFF2-40B4-BE49-F238E27FC236}">
                <a16:creationId xmlns:a16="http://schemas.microsoft.com/office/drawing/2014/main" id="{2DC4A408-FD40-1D45-8630-C0B4FB57F70D}"/>
              </a:ext>
            </a:extLst>
          </p:cNvPr>
          <p:cNvSpPr/>
          <p:nvPr/>
        </p:nvSpPr>
        <p:spPr>
          <a:xfrm>
            <a:off x="7261714" y="2538744"/>
            <a:ext cx="1122770" cy="8238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sv-SE" sz="1050" b="1"/>
              <a:t>Manuell överföring av patientdata</a:t>
            </a:r>
          </a:p>
        </p:txBody>
      </p:sp>
      <p:sp>
        <p:nvSpPr>
          <p:cNvPr id="9" name="Rektangel: rundade hörn 8">
            <a:extLst>
              <a:ext uri="{FF2B5EF4-FFF2-40B4-BE49-F238E27FC236}">
                <a16:creationId xmlns:a16="http://schemas.microsoft.com/office/drawing/2014/main" id="{356DAA9D-8060-09AD-F920-0CA36D83602F}"/>
              </a:ext>
            </a:extLst>
          </p:cNvPr>
          <p:cNvSpPr/>
          <p:nvPr/>
        </p:nvSpPr>
        <p:spPr>
          <a:xfrm>
            <a:off x="3355198" y="2510318"/>
            <a:ext cx="1952193" cy="28587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50" b="1"/>
              <a:t>Samexistensrutiner ”Bron”</a:t>
            </a:r>
          </a:p>
          <a:p>
            <a:pPr lvl="1"/>
            <a:endParaRPr lang="sv-SE" sz="1050" b="1"/>
          </a:p>
          <a:p>
            <a:r>
              <a:rPr lang="sv-SE" sz="900"/>
              <a:t>Framtagna för att tydliggöra ansvarsfördelning och säkra informationsöverföring för att bibehålla patientsäkerheten när patientinformation överförs mellan olika vårdenheter</a:t>
            </a:r>
          </a:p>
          <a:p>
            <a:pPr marL="171450" indent="-171450">
              <a:buFont typeface="Wingdings" panose="05000000000000000000" pitchFamily="2" charset="2"/>
              <a:buChar char="q"/>
            </a:pPr>
            <a:r>
              <a:rPr lang="sv-SE" sz="900"/>
              <a:t>Öppenvård</a:t>
            </a:r>
          </a:p>
          <a:p>
            <a:pPr marL="171450" indent="-171450">
              <a:buFont typeface="Wingdings" panose="05000000000000000000" pitchFamily="2" charset="2"/>
              <a:buChar char="q"/>
            </a:pPr>
            <a:r>
              <a:rPr lang="sv-SE" sz="900"/>
              <a:t>Överflyttning av slutenvårdspatient</a:t>
            </a:r>
          </a:p>
          <a:p>
            <a:pPr marL="171450" indent="-171450">
              <a:buFont typeface="Wingdings" panose="05000000000000000000" pitchFamily="2" charset="2"/>
              <a:buChar char="q"/>
            </a:pPr>
            <a:r>
              <a:rPr lang="sv-SE" sz="900"/>
              <a:t>Remissförfarande</a:t>
            </a:r>
          </a:p>
          <a:p>
            <a:pPr marL="171450" indent="-171450">
              <a:buFont typeface="Wingdings" panose="05000000000000000000" pitchFamily="2" charset="2"/>
              <a:buChar char="q"/>
            </a:pPr>
            <a:r>
              <a:rPr lang="sv-SE" sz="900"/>
              <a:t>Diagnostik</a:t>
            </a:r>
          </a:p>
          <a:p>
            <a:pPr marL="171450" indent="-171450">
              <a:buFont typeface="Wingdings" panose="05000000000000000000" pitchFamily="2" charset="2"/>
              <a:buChar char="q"/>
            </a:pPr>
            <a:r>
              <a:rPr lang="sv-SE" sz="900"/>
              <a:t>Samtidig vård</a:t>
            </a:r>
          </a:p>
          <a:p>
            <a:pPr marL="171450" indent="-171450">
              <a:buFont typeface="Wingdings" panose="05000000000000000000" pitchFamily="2" charset="2"/>
              <a:buChar char="q"/>
            </a:pPr>
            <a:r>
              <a:rPr lang="sv-SE" sz="900"/>
              <a:t>Mödravård/Obstetrik</a:t>
            </a:r>
          </a:p>
        </p:txBody>
      </p:sp>
      <p:sp>
        <p:nvSpPr>
          <p:cNvPr id="15" name="Pil: vänster-höger 14">
            <a:extLst>
              <a:ext uri="{FF2B5EF4-FFF2-40B4-BE49-F238E27FC236}">
                <a16:creationId xmlns:a16="http://schemas.microsoft.com/office/drawing/2014/main" id="{5DBEE000-1645-4910-5F55-A7F6D07E2AFB}"/>
              </a:ext>
            </a:extLst>
          </p:cNvPr>
          <p:cNvSpPr/>
          <p:nvPr/>
        </p:nvSpPr>
        <p:spPr>
          <a:xfrm>
            <a:off x="672031" y="1641220"/>
            <a:ext cx="10265258" cy="70312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800" b="1"/>
              <a:t>Samexistens</a:t>
            </a:r>
          </a:p>
        </p:txBody>
      </p:sp>
      <p:pic>
        <p:nvPicPr>
          <p:cNvPr id="1026" name="Bild 1">
            <a:extLst>
              <a:ext uri="{FF2B5EF4-FFF2-40B4-BE49-F238E27FC236}">
                <a16:creationId xmlns:a16="http://schemas.microsoft.com/office/drawing/2014/main" id="{280B34CC-FCAE-FB39-AD62-61D70E1B67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12106275"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161504"/>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ktangel: rundade hörn 14">
            <a:extLst>
              <a:ext uri="{FF2B5EF4-FFF2-40B4-BE49-F238E27FC236}">
                <a16:creationId xmlns:a16="http://schemas.microsoft.com/office/drawing/2014/main" id="{51F25852-13ED-9415-22B0-C047AB3CF5CA}"/>
              </a:ext>
            </a:extLst>
          </p:cNvPr>
          <p:cNvSpPr/>
          <p:nvPr/>
        </p:nvSpPr>
        <p:spPr>
          <a:xfrm>
            <a:off x="7928704" y="4357508"/>
            <a:ext cx="3860699" cy="989480"/>
          </a:xfrm>
          <a:prstGeom prst="roundRect">
            <a:avLst>
              <a:gd name="adj" fmla="val 2981"/>
            </a:avLst>
          </a:prstGeom>
          <a:solidFill>
            <a:schemeClr val="bg2"/>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0" u="none" strike="noStrike" kern="1200" cap="none" spc="0" normalizeH="0" baseline="0" noProof="0">
                <a:ln>
                  <a:noFill/>
                </a:ln>
                <a:solidFill>
                  <a:prstClr val="black"/>
                </a:solidFill>
                <a:effectLst/>
                <a:uLnTx/>
                <a:uFillTx/>
                <a:latin typeface="Arial"/>
                <a:ea typeface="+mn-ea"/>
                <a:cs typeface="Arial"/>
              </a:rPr>
              <a:t>Övrigt</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PC Pal - tillväxtkurvor</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Självincheckning</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Intygsmodulen</a:t>
            </a:r>
          </a:p>
        </p:txBody>
      </p:sp>
      <p:sp>
        <p:nvSpPr>
          <p:cNvPr id="14" name="Rektangel: rundade hörn 13">
            <a:extLst>
              <a:ext uri="{FF2B5EF4-FFF2-40B4-BE49-F238E27FC236}">
                <a16:creationId xmlns:a16="http://schemas.microsoft.com/office/drawing/2014/main" id="{6D5D6C86-81FE-D82E-5CB7-E9D24B624F7A}"/>
              </a:ext>
            </a:extLst>
          </p:cNvPr>
          <p:cNvSpPr/>
          <p:nvPr/>
        </p:nvSpPr>
        <p:spPr>
          <a:xfrm>
            <a:off x="7928704" y="1142273"/>
            <a:ext cx="3860699" cy="3094926"/>
          </a:xfrm>
          <a:prstGeom prst="roundRect">
            <a:avLst>
              <a:gd name="adj" fmla="val 2981"/>
            </a:avLst>
          </a:prstGeom>
          <a:solidFill>
            <a:schemeClr val="bg2"/>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0" u="none" strike="noStrike" kern="1200" cap="none" spc="0" normalizeH="0" baseline="0" noProof="0">
                <a:ln>
                  <a:noFill/>
                </a:ln>
                <a:solidFill>
                  <a:prstClr val="black"/>
                </a:solidFill>
                <a:effectLst/>
                <a:uLnTx/>
                <a:uFillTx/>
                <a:latin typeface="Arial"/>
                <a:ea typeface="+mn-ea"/>
                <a:cs typeface="Arial"/>
              </a:rPr>
              <a:t>Uthopp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AK-mottagningen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Comprima</a:t>
            </a:r>
            <a:r>
              <a:rPr kumimoji="0" lang="sv-SE" sz="1400" b="0" i="0" u="none" strike="noStrike" kern="1200" cap="none" spc="0" normalizeH="0" baseline="0" noProof="0">
                <a:ln>
                  <a:noFill/>
                </a:ln>
                <a:solidFill>
                  <a:prstClr val="black"/>
                </a:solidFill>
                <a:effectLst/>
                <a:uLnTx/>
                <a:uFillTx/>
                <a:latin typeface="Arial"/>
                <a:ea typeface="+mn-ea"/>
                <a:cs typeface="Arial"/>
              </a:rPr>
              <a:t> scanning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Cytobase</a:t>
            </a:r>
            <a:r>
              <a:rPr kumimoji="0" lang="sv-SE" sz="1400" b="0" i="0" u="none" strike="noStrike" kern="1200" cap="none" spc="0" normalizeH="0" baseline="0" noProof="0">
                <a:ln>
                  <a:noFill/>
                </a:ln>
                <a:solidFill>
                  <a:prstClr val="black"/>
                </a:solidFill>
                <a:effectLst/>
                <a:uLnTx/>
                <a:uFillTx/>
                <a:latin typeface="Arial"/>
                <a:ea typeface="+mn-ea"/>
                <a:cs typeface="Aria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Cytodos</a:t>
            </a:r>
            <a:r>
              <a:rPr kumimoji="0" lang="sv-SE" sz="1400" b="0" i="0" u="none" strike="noStrike" kern="1200" cap="none" spc="0" normalizeH="0" baseline="0" noProof="0">
                <a:ln>
                  <a:noFill/>
                </a:ln>
                <a:solidFill>
                  <a:prstClr val="black"/>
                </a:solidFill>
                <a:effectLst/>
                <a:uLnTx/>
                <a:uFillTx/>
                <a:latin typeface="Arial"/>
                <a:ea typeface="+mn-ea"/>
                <a:cs typeface="Aria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schemeClr val="tx1"/>
                </a:solidFill>
                <a:effectLst/>
                <a:uLnTx/>
                <a:uFillTx/>
                <a:latin typeface="Arial"/>
                <a:ea typeface="+mn-ea"/>
                <a:cs typeface="Arial"/>
              </a:rPr>
              <a:t>Digma</a:t>
            </a:r>
            <a:endParaRPr kumimoji="0" lang="sv-SE" sz="1400" b="0" i="0" u="none" strike="noStrike" kern="1200" cap="none" spc="0" normalizeH="0" baseline="0" noProof="0">
              <a:ln>
                <a:noFill/>
              </a:ln>
              <a:solidFill>
                <a:schemeClr val="tx1"/>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eArkiv</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EKG </a:t>
            </a:r>
            <a:r>
              <a:rPr kumimoji="0" lang="sv-SE" sz="1400" b="0" i="0" u="none" strike="noStrike" kern="1200" cap="none" spc="0" normalizeH="0" baseline="0" noProof="0" err="1">
                <a:ln>
                  <a:noFill/>
                </a:ln>
                <a:solidFill>
                  <a:prstClr val="black"/>
                </a:solidFill>
                <a:effectLst/>
                <a:uLnTx/>
                <a:uFillTx/>
                <a:latin typeface="Arial"/>
                <a:ea typeface="+mn-ea"/>
                <a:cs typeface="Arial"/>
              </a:rPr>
              <a:t>Muse</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EKTA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eLab</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ExorLive</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Forum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Fotoware</a:t>
            </a:r>
            <a:r>
              <a:rPr kumimoji="0" lang="sv-SE" sz="1400" b="0" i="0" u="none" strike="noStrike" kern="1200" cap="none" spc="0" normalizeH="0" baseline="0" noProof="0">
                <a:ln>
                  <a:noFill/>
                </a:ln>
                <a:solidFill>
                  <a:prstClr val="black"/>
                </a:solidFill>
                <a:effectLst/>
                <a:uLnTx/>
                <a:uFillTx/>
                <a:latin typeface="Arial"/>
                <a:ea typeface="+mn-ea"/>
                <a:cs typeface="Arial"/>
              </a:rPr>
              <a:t>**</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a:ln>
                <a:noFill/>
              </a:ln>
              <a:solidFill>
                <a:prstClr val="black"/>
              </a:solidFill>
              <a:effectLst/>
              <a:uLnTx/>
              <a:uFillTx/>
              <a:latin typeface="Arial"/>
              <a:ea typeface="+mn-ea"/>
              <a:cs typeface="Arial"/>
            </a:endParaRPr>
          </a:p>
        </p:txBody>
      </p:sp>
      <p:sp>
        <p:nvSpPr>
          <p:cNvPr id="13" name="Rektangel: rundade hörn 12">
            <a:extLst>
              <a:ext uri="{FF2B5EF4-FFF2-40B4-BE49-F238E27FC236}">
                <a16:creationId xmlns:a16="http://schemas.microsoft.com/office/drawing/2014/main" id="{D9A4C42B-742B-6FFA-55C9-79C2FB732481}"/>
              </a:ext>
            </a:extLst>
          </p:cNvPr>
          <p:cNvSpPr/>
          <p:nvPr/>
        </p:nvSpPr>
        <p:spPr>
          <a:xfrm>
            <a:off x="4000685" y="4357508"/>
            <a:ext cx="3788929" cy="1428156"/>
          </a:xfrm>
          <a:prstGeom prst="roundRect">
            <a:avLst>
              <a:gd name="adj" fmla="val 2981"/>
            </a:avLst>
          </a:prstGeom>
          <a:solidFill>
            <a:schemeClr val="bg2"/>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0" u="none" strike="noStrike" kern="1200" cap="none" spc="0" normalizeH="0" baseline="0" noProof="0">
                <a:ln>
                  <a:noFill/>
                </a:ln>
                <a:solidFill>
                  <a:prstClr val="black"/>
                </a:solidFill>
                <a:effectLst/>
                <a:uLnTx/>
                <a:uFillTx/>
                <a:latin typeface="Arial"/>
                <a:ea typeface="+mn-ea"/>
                <a:cs typeface="Arial"/>
              </a:rPr>
              <a:t>Resultatöverföring</a:t>
            </a:r>
            <a:endParaRPr kumimoji="0" lang="sv-SE" sz="1400" b="0" i="0" u="none" strike="noStrike" kern="1200" cap="none" spc="0" normalizeH="0" baseline="0" noProof="0">
              <a:ln>
                <a:noFill/>
              </a:ln>
              <a:solidFill>
                <a:prstClr val="black"/>
              </a:solidFill>
              <a:effectLst/>
              <a:highlight>
                <a:srgbClr val="FF0000"/>
              </a:highligh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Auditbase</a:t>
            </a:r>
            <a:r>
              <a:rPr kumimoji="0" lang="sv-SE" sz="1400" b="0" i="0" u="none" strike="noStrike" kern="1200" cap="none" spc="0" normalizeH="0" baseline="0" noProof="0">
                <a:ln>
                  <a:noFill/>
                </a:ln>
                <a:solidFill>
                  <a:prstClr val="black"/>
                </a:solidFill>
                <a:effectLst/>
                <a:uLnTx/>
                <a:uFillTx/>
                <a:latin typeface="Arial"/>
                <a:ea typeface="+mn-ea"/>
                <a:cs typeface="Aria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VoiceJournal</a:t>
            </a:r>
            <a:r>
              <a:rPr kumimoji="0" lang="sv-SE" sz="1400" b="0" i="0" u="none" strike="noStrike" kern="1200" cap="none" spc="0" normalizeH="0" baseline="0" noProof="0">
                <a:ln>
                  <a:noFill/>
                </a:ln>
                <a:solidFill>
                  <a:prstClr val="black"/>
                </a:solidFill>
                <a:effectLst/>
                <a:uLnTx/>
                <a:uFillTx/>
                <a:latin typeface="Arial"/>
                <a:ea typeface="+mn-ea"/>
                <a:cs typeface="Aria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Blå </a:t>
            </a:r>
            <a:r>
              <a:rPr kumimoji="0" lang="sv-SE" sz="1400" b="0" i="0" u="none" strike="noStrike" kern="1200" cap="none" spc="0" normalizeH="0" baseline="0" noProof="0" err="1">
                <a:ln>
                  <a:noFill/>
                </a:ln>
                <a:solidFill>
                  <a:prstClr val="black"/>
                </a:solidFill>
                <a:effectLst/>
                <a:uLnTx/>
                <a:uFillTx/>
                <a:latin typeface="Arial"/>
                <a:ea typeface="+mn-ea"/>
                <a:cs typeface="Arial"/>
              </a:rPr>
              <a:t>Appen</a:t>
            </a:r>
            <a:r>
              <a:rPr kumimoji="0" lang="sv-SE" sz="1400" b="0" i="0" u="none" strike="noStrike" kern="1200" cap="none" spc="0" normalizeH="0" baseline="0" noProof="0">
                <a:ln>
                  <a:noFill/>
                </a:ln>
                <a:solidFill>
                  <a:prstClr val="black"/>
                </a:solidFill>
                <a:effectLst/>
                <a:uLnTx/>
                <a:uFillTx/>
                <a:latin typeface="Arial"/>
                <a:ea typeface="+mn-ea"/>
                <a:cs typeface="Aria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Paratus</a:t>
            </a:r>
            <a:r>
              <a:rPr kumimoji="0" lang="sv-SE" sz="1400" b="0" i="0" u="none" strike="noStrike" kern="1200" cap="none" spc="0" normalizeH="0" baseline="0" noProof="0">
                <a:ln>
                  <a:noFill/>
                </a:ln>
                <a:solidFill>
                  <a:prstClr val="black"/>
                </a:solidFill>
                <a:effectLst/>
                <a:uLnTx/>
                <a:uFillTx/>
                <a:latin typeface="Arial"/>
                <a:ea typeface="+mn-ea"/>
                <a:cs typeface="Arial"/>
              </a:rPr>
              <a:t> (ISPASS)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mn-cs"/>
              </a:rPr>
              <a:t>Medanets</a:t>
            </a:r>
            <a:endParaRPr kumimoji="0" lang="sv-SE" sz="1400" b="0" i="0" u="none" strike="noStrike" kern="1200" cap="none" spc="0" normalizeH="0" baseline="0" noProof="0">
              <a:ln>
                <a:noFill/>
              </a:ln>
              <a:solidFill>
                <a:prstClr val="black"/>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sv-SE" sz="1400" b="0" i="0" u="none" strike="noStrike" kern="1200" cap="none" spc="0" normalizeH="0" baseline="0" noProof="0">
              <a:ln>
                <a:noFill/>
              </a:ln>
              <a:solidFill>
                <a:prstClr val="black"/>
              </a:solidFill>
              <a:effectLst/>
              <a:highlight>
                <a:srgbClr val="FF0000"/>
              </a:highlight>
              <a:uLnTx/>
              <a:uFillTx/>
              <a:latin typeface="Arial"/>
              <a:ea typeface="+mn-ea"/>
              <a:cs typeface="+mn-cs"/>
            </a:endParaRPr>
          </a:p>
        </p:txBody>
      </p:sp>
      <p:sp>
        <p:nvSpPr>
          <p:cNvPr id="12" name="Rektangel: rundade hörn 11">
            <a:extLst>
              <a:ext uri="{FF2B5EF4-FFF2-40B4-BE49-F238E27FC236}">
                <a16:creationId xmlns:a16="http://schemas.microsoft.com/office/drawing/2014/main" id="{C6A090A1-518B-2AC0-F962-EE1994527364}"/>
              </a:ext>
            </a:extLst>
          </p:cNvPr>
          <p:cNvSpPr/>
          <p:nvPr/>
        </p:nvSpPr>
        <p:spPr>
          <a:xfrm>
            <a:off x="4000685" y="1149207"/>
            <a:ext cx="3788929" cy="3094926"/>
          </a:xfrm>
          <a:prstGeom prst="roundRect">
            <a:avLst>
              <a:gd name="adj" fmla="val 2981"/>
            </a:avLst>
          </a:prstGeom>
          <a:solidFill>
            <a:schemeClr val="bg2"/>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
                <a:srgbClr val="0070C0"/>
              </a:buClr>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Order-svar-integrationer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Läkemedelsförsörjning (Cytostatika-beställning)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Läkemedelsförsörjning (PID-beställning)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X-</a:t>
            </a:r>
            <a:r>
              <a:rPr kumimoji="0" lang="sv-SE" sz="1400" b="0" i="0" u="none" strike="noStrike" kern="1200" cap="none" spc="0" normalizeH="0" baseline="0" noProof="0" err="1">
                <a:ln>
                  <a:noFill/>
                </a:ln>
                <a:solidFill>
                  <a:prstClr val="black"/>
                </a:solidFill>
                <a:effectLst/>
                <a:uLnTx/>
                <a:uFillTx/>
                <a:latin typeface="Arial"/>
                <a:ea typeface="+mn-ea"/>
                <a:cs typeface="+mn-cs"/>
              </a:rPr>
              <a:t>tray</a:t>
            </a:r>
            <a:r>
              <a:rPr kumimoji="0" lang="sv-SE" sz="1400" b="0" i="0" u="none" strike="noStrike" kern="1200" cap="none" spc="0" normalizeH="0" baseline="0" noProof="0">
                <a:ln>
                  <a:noFill/>
                </a:ln>
                <a:solidFill>
                  <a:prstClr val="black"/>
                </a:solidFill>
                <a:effectLst/>
                <a:uLnTx/>
                <a:uFillTx/>
                <a:latin typeface="Arial"/>
                <a:ea typeface="+mn-ea"/>
                <a:cs typeface="+mn-cs"/>
              </a:rPr>
              <a:t> (</a:t>
            </a:r>
            <a:r>
              <a:rPr kumimoji="0" lang="sv-SE" sz="1400" b="0" i="0" u="none" strike="noStrike" kern="1200" cap="none" spc="0" normalizeH="0" baseline="0" noProof="0" err="1">
                <a:ln>
                  <a:noFill/>
                </a:ln>
                <a:solidFill>
                  <a:prstClr val="black"/>
                </a:solidFill>
                <a:effectLst/>
                <a:uLnTx/>
                <a:uFillTx/>
                <a:latin typeface="Arial"/>
                <a:ea typeface="+mn-ea"/>
                <a:cs typeface="+mn-cs"/>
              </a:rPr>
              <a:t>intregrationsplattform</a:t>
            </a:r>
            <a:r>
              <a:rPr kumimoji="0" lang="sv-SE" sz="1400" b="0" i="0" u="none" strike="noStrike" kern="1200" cap="none" spc="0" normalizeH="0" baseline="0" noProof="0">
                <a:ln>
                  <a:noFill/>
                </a:ln>
                <a:solidFill>
                  <a:prstClr val="black"/>
                </a:solidFill>
                <a:effectLst/>
                <a:uLnTx/>
                <a:uFillTx/>
                <a:latin typeface="Arial"/>
                <a:ea typeface="+mn-ea"/>
                <a:cs typeface="+mn-cs"/>
              </a:rPr>
              <a:t> för MT-relaterade infosystem)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mn-cs"/>
              </a:rPr>
              <a:t>Sentrysuite</a:t>
            </a:r>
            <a:endParaRPr kumimoji="0" lang="sv-SE" sz="14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LIMS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mn-cs"/>
              </a:rPr>
              <a:t>Prosang</a:t>
            </a:r>
            <a:r>
              <a:rPr kumimoji="0" lang="sv-SE" sz="1400" b="0" i="0" u="none" strike="noStrike" kern="1200" cap="none" spc="0" normalizeH="0" baseline="0" noProof="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mn-cs"/>
              </a:rPr>
              <a:t>Sectra</a:t>
            </a:r>
            <a:r>
              <a:rPr kumimoji="0" lang="sv-SE" sz="1400" b="0" i="0" u="none" strike="noStrike" kern="1200" cap="none" spc="0" normalizeH="0" baseline="0" noProof="0">
                <a:ln>
                  <a:noFill/>
                </a:ln>
                <a:solidFill>
                  <a:prstClr val="black"/>
                </a:solidFill>
                <a:effectLst/>
                <a:uLnTx/>
                <a:uFillTx/>
                <a:latin typeface="Arial"/>
                <a:ea typeface="+mn-ea"/>
                <a:cs typeface="+mn-cs"/>
              </a:rPr>
              <a:t> </a:t>
            </a:r>
            <a:r>
              <a:rPr kumimoji="0" lang="sv-SE" sz="1400" b="0" i="0" u="none" strike="noStrike" kern="1200" cap="none" spc="0" normalizeH="0" baseline="0" noProof="0" err="1">
                <a:ln>
                  <a:noFill/>
                </a:ln>
                <a:solidFill>
                  <a:prstClr val="black"/>
                </a:solidFill>
                <a:effectLst/>
                <a:uLnTx/>
                <a:uFillTx/>
                <a:latin typeface="Arial"/>
                <a:ea typeface="+mn-ea"/>
                <a:cs typeface="+mn-cs"/>
              </a:rPr>
              <a:t>Hub</a:t>
            </a:r>
            <a:r>
              <a:rPr kumimoji="0" lang="sv-SE" sz="1400" b="0" i="0" u="none" strike="noStrike" kern="1200" cap="none" spc="0" normalizeH="0" baseline="0" noProof="0">
                <a:ln>
                  <a:noFill/>
                </a:ln>
                <a:solidFill>
                  <a:prstClr val="black"/>
                </a:solidFill>
                <a:effectLst/>
                <a:uLnTx/>
                <a:uFillTx/>
                <a:latin typeface="Arial"/>
                <a:ea typeface="+mn-ea"/>
                <a:cs typeface="+mn-cs"/>
              </a:rPr>
              <a:t> RIS/PACS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SyngoDynamics</a:t>
            </a:r>
            <a:r>
              <a:rPr kumimoji="0" lang="sv-SE" sz="1400" b="0" i="0" u="none" strike="noStrike" kern="1200" cap="none" spc="0" normalizeH="0" baseline="0" noProof="0">
                <a:ln>
                  <a:noFill/>
                </a:ln>
                <a:solidFill>
                  <a:prstClr val="black"/>
                </a:solidFill>
                <a:effectLst/>
                <a:uLnTx/>
                <a:uFillTx/>
                <a:latin typeface="Arial"/>
                <a:ea typeface="+mn-ea"/>
                <a:cs typeface="Aria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Philips </a:t>
            </a:r>
            <a:r>
              <a:rPr kumimoji="0" lang="sv-SE" sz="1400" b="0" i="0" u="none" strike="noStrike" kern="1200" cap="none" spc="0" normalizeH="0" baseline="0" noProof="0" err="1">
                <a:ln>
                  <a:noFill/>
                </a:ln>
                <a:solidFill>
                  <a:prstClr val="black"/>
                </a:solidFill>
                <a:effectLst/>
                <a:uLnTx/>
                <a:uFillTx/>
                <a:latin typeface="Arial"/>
                <a:ea typeface="+mn-ea"/>
                <a:cs typeface="+mn-cs"/>
              </a:rPr>
              <a:t>IntelliSpace</a:t>
            </a:r>
            <a:r>
              <a:rPr kumimoji="0" lang="sv-SE" sz="1400" b="0" i="0" u="none" strike="noStrike" kern="1200" cap="none" spc="0" normalizeH="0" baseline="0" noProof="0">
                <a:ln>
                  <a:noFill/>
                </a:ln>
                <a:solidFill>
                  <a:prstClr val="black"/>
                </a:solidFill>
                <a:effectLst/>
                <a:uLnTx/>
                <a:uFillTx/>
                <a:latin typeface="Arial"/>
                <a:ea typeface="+mn-ea"/>
                <a:cs typeface="+mn-cs"/>
              </a:rPr>
              <a:t> </a:t>
            </a:r>
            <a:r>
              <a:rPr kumimoji="0" lang="sv-SE" sz="1400" b="0" i="0" u="none" strike="noStrike" kern="1200" cap="none" spc="0" normalizeH="0" baseline="0" noProof="0" err="1">
                <a:ln>
                  <a:noFill/>
                </a:ln>
                <a:solidFill>
                  <a:prstClr val="black"/>
                </a:solidFill>
                <a:effectLst/>
                <a:uLnTx/>
                <a:uFillTx/>
                <a:latin typeface="Arial"/>
                <a:ea typeface="+mn-ea"/>
                <a:cs typeface="+mn-cs"/>
              </a:rPr>
              <a:t>Cardiovascular</a:t>
            </a:r>
            <a:r>
              <a:rPr kumimoji="0" lang="sv-SE" sz="1400" b="0" i="0" u="none" strike="noStrike" kern="1200" cap="none" spc="0" normalizeH="0" baseline="0" noProof="0">
                <a:ln>
                  <a:noFill/>
                </a:ln>
                <a:solidFill>
                  <a:prstClr val="black"/>
                </a:solidFill>
                <a:effectLst/>
                <a:uLnTx/>
                <a:uFillTx/>
                <a:latin typeface="Arial"/>
                <a:ea typeface="+mn-ea"/>
                <a:cs typeface="+mn-cs"/>
              </a:rPr>
              <a:t> (ISCV)*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err="1">
                <a:solidFill>
                  <a:prstClr val="black"/>
                </a:solidFill>
                <a:latin typeface="Arial"/>
              </a:rPr>
              <a:t>VidiView</a:t>
            </a:r>
            <a:r>
              <a:rPr lang="sv-SE" sz="1400">
                <a:solidFill>
                  <a:prstClr val="black"/>
                </a:solidFill>
                <a:latin typeface="Arial"/>
              </a:rPr>
              <a:t>*</a:t>
            </a:r>
            <a:endParaRPr kumimoji="0" lang="sv-SE" sz="1400" b="0" i="0" u="none" strike="noStrike" kern="1200" cap="none" spc="0" normalizeH="0" baseline="0" noProof="0">
              <a:ln>
                <a:noFill/>
              </a:ln>
              <a:solidFill>
                <a:prstClr val="black"/>
              </a:solidFill>
              <a:effectLst/>
              <a:uLnTx/>
              <a:uFillTx/>
              <a:latin typeface="Arial"/>
              <a:ea typeface="+mn-ea"/>
              <a:cs typeface="+mn-cs"/>
            </a:endParaRPr>
          </a:p>
        </p:txBody>
      </p:sp>
      <p:sp>
        <p:nvSpPr>
          <p:cNvPr id="9" name="Rektangel: rundade hörn 8">
            <a:extLst>
              <a:ext uri="{FF2B5EF4-FFF2-40B4-BE49-F238E27FC236}">
                <a16:creationId xmlns:a16="http://schemas.microsoft.com/office/drawing/2014/main" id="{5B6BDEFB-62CC-0688-0484-E27827D3600F}"/>
              </a:ext>
            </a:extLst>
          </p:cNvPr>
          <p:cNvSpPr/>
          <p:nvPr/>
        </p:nvSpPr>
        <p:spPr>
          <a:xfrm>
            <a:off x="483091" y="3579273"/>
            <a:ext cx="3376962" cy="1044899"/>
          </a:xfrm>
          <a:prstGeom prst="roundRect">
            <a:avLst>
              <a:gd name="adj" fmla="val 2981"/>
            </a:avLst>
          </a:prstGeom>
          <a:solidFill>
            <a:schemeClr val="bg2"/>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Publicering av journalinformation</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Milou*</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1177 Journal </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NPÖ*</a:t>
            </a:r>
          </a:p>
        </p:txBody>
      </p:sp>
      <p:sp>
        <p:nvSpPr>
          <p:cNvPr id="8" name="Rektangel: rundade hörn 7">
            <a:extLst>
              <a:ext uri="{FF2B5EF4-FFF2-40B4-BE49-F238E27FC236}">
                <a16:creationId xmlns:a16="http://schemas.microsoft.com/office/drawing/2014/main" id="{480ABDFE-180D-B04C-402B-7BB558C00832}"/>
              </a:ext>
            </a:extLst>
          </p:cNvPr>
          <p:cNvSpPr/>
          <p:nvPr/>
        </p:nvSpPr>
        <p:spPr>
          <a:xfrm>
            <a:off x="483091" y="1149207"/>
            <a:ext cx="3376962" cy="2313472"/>
          </a:xfrm>
          <a:prstGeom prst="roundRect">
            <a:avLst>
              <a:gd name="adj" fmla="val 2981"/>
            </a:avLst>
          </a:prstGeom>
          <a:solidFill>
            <a:schemeClr val="bg2"/>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Basdataintegrationer </a:t>
            </a:r>
            <a:endParaRPr kumimoji="0" lang="sv-SE" sz="1400" b="0" i="0" u="none" strike="noStrike" kern="1200" cap="none" spc="0" normalizeH="0" baseline="0" noProof="0">
              <a:ln>
                <a:noFill/>
              </a:ln>
              <a:solidFill>
                <a:prstClr val="black"/>
              </a:solidFill>
              <a:effectLst/>
              <a:highlight>
                <a:srgbClr val="FF0000"/>
              </a:highlight>
              <a:uLnTx/>
              <a:uFillTx/>
              <a:latin typeface="Arial"/>
              <a:ea typeface="+mn-ea"/>
              <a:cs typeface="+mn-cs"/>
            </a:endParaRP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Kalla / Påminna / Samtycka</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Nationella säkerhetstjänster</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PU-tjänsten</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Födelseanmälan (</a:t>
            </a:r>
            <a:r>
              <a:rPr kumimoji="0" lang="sv-SE" sz="1400" b="0" i="0" u="none" strike="noStrike" kern="1200" cap="none" spc="0" normalizeH="0" baseline="0" noProof="0" err="1">
                <a:ln>
                  <a:noFill/>
                </a:ln>
                <a:solidFill>
                  <a:prstClr val="black"/>
                </a:solidFill>
                <a:effectLst/>
                <a:uLnTx/>
                <a:uFillTx/>
                <a:latin typeface="Arial"/>
                <a:ea typeface="+mn-ea"/>
                <a:cs typeface="+mn-cs"/>
              </a:rPr>
              <a:t>eFA</a:t>
            </a:r>
            <a:r>
              <a:rPr kumimoji="0" lang="sv-SE" sz="1400" b="0" i="0" u="none" strike="noStrike" kern="1200" cap="none" spc="0" normalizeH="0" baseline="0" noProof="0">
                <a:ln>
                  <a:noFill/>
                </a:ln>
                <a:solidFill>
                  <a:prstClr val="black"/>
                </a:solidFill>
                <a:effectLst/>
                <a:uLnTx/>
                <a:uFillTx/>
                <a:latin typeface="Arial"/>
                <a:ea typeface="+mn-ea"/>
                <a:cs typeface="+mn-cs"/>
              </a:rPr>
              <a:t>)</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mn-cs"/>
              </a:rPr>
              <a:t>eRecept</a:t>
            </a:r>
            <a:r>
              <a:rPr kumimoji="0" lang="sv-SE" sz="1400" b="0" i="0" u="none" strike="noStrike" kern="1200" cap="none" spc="0" normalizeH="0" baseline="0" noProof="0">
                <a:ln>
                  <a:noFill/>
                </a:ln>
                <a:solidFill>
                  <a:prstClr val="black"/>
                </a:solidFill>
                <a:effectLst/>
                <a:uLnTx/>
                <a:uFillTx/>
                <a:latin typeface="Arial"/>
                <a:ea typeface="+mn-ea"/>
                <a:cs typeface="+mn-cs"/>
              </a:rPr>
              <a:t> NEF (NLL på sikt) inkl. MDC</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mn-cs"/>
              </a:rPr>
              <a:t>eFrikort</a:t>
            </a:r>
            <a:r>
              <a:rPr kumimoji="0" lang="sv-SE" sz="1400" b="0" i="0" u="none" strike="noStrike" kern="1200" cap="none" spc="0" normalizeH="0" baseline="0" noProof="0">
                <a:ln>
                  <a:noFill/>
                </a:ln>
                <a:solidFill>
                  <a:prstClr val="black"/>
                </a:solidFill>
                <a:effectLst/>
                <a:uLnTx/>
                <a:uFillTx/>
                <a:latin typeface="Arial"/>
                <a:ea typeface="+mn-ea"/>
                <a:cs typeface="+mn-cs"/>
              </a:rPr>
              <a:t> (del av SDV Kassan)</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mn-cs"/>
              </a:rPr>
              <a:t>Lissy</a:t>
            </a:r>
            <a:r>
              <a:rPr kumimoji="0" lang="sv-SE" sz="1400" b="0" i="0" u="none" strike="noStrike" kern="1200" cap="none" spc="0" normalizeH="0" baseline="0" noProof="0">
                <a:ln>
                  <a:noFill/>
                </a:ln>
                <a:solidFill>
                  <a:prstClr val="black"/>
                </a:solidFill>
                <a:effectLst/>
                <a:uLnTx/>
                <a:uFillTx/>
                <a:latin typeface="Arial"/>
                <a:ea typeface="+mn-ea"/>
                <a:cs typeface="+mn-cs"/>
              </a:rPr>
              <a:t> (ersätts senare av nya </a:t>
            </a:r>
            <a:r>
              <a:rPr kumimoji="0" lang="sv-SE" sz="1400" b="0" i="0" u="none" strike="noStrike" kern="1200" cap="none" spc="0" normalizeH="0" baseline="0" noProof="0" err="1">
                <a:ln>
                  <a:noFill/>
                </a:ln>
                <a:solidFill>
                  <a:prstClr val="black"/>
                </a:solidFill>
                <a:effectLst/>
                <a:uLnTx/>
                <a:uFillTx/>
                <a:latin typeface="Arial"/>
                <a:ea typeface="+mn-ea"/>
                <a:cs typeface="+mn-cs"/>
              </a:rPr>
              <a:t>eList</a:t>
            </a:r>
            <a:r>
              <a:rPr kumimoji="0" lang="sv-SE" sz="1400" b="0" i="0" u="none" strike="noStrike" kern="1200" cap="none" spc="0" normalizeH="0" baseline="0" noProof="0">
                <a:ln>
                  <a:noFill/>
                </a:ln>
                <a:solidFill>
                  <a:prstClr val="black"/>
                </a:solidFill>
                <a:effectLst/>
                <a:uLnTx/>
                <a:uFillTx/>
                <a:latin typeface="Arial"/>
                <a:ea typeface="+mn-ea"/>
                <a:cs typeface="+mn-cs"/>
              </a:rPr>
              <a:t>)</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1177 Tidbok</a:t>
            </a: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Rubrik 1"/>
          <p:cNvSpPr>
            <a:spLocks noGrp="1"/>
          </p:cNvSpPr>
          <p:nvPr>
            <p:ph type="title"/>
          </p:nvPr>
        </p:nvSpPr>
        <p:spPr>
          <a:xfrm>
            <a:off x="483091" y="397594"/>
            <a:ext cx="10442575" cy="428625"/>
          </a:xfrm>
        </p:spPr>
        <p:txBody>
          <a:bodyPr/>
          <a:lstStyle/>
          <a:p>
            <a:r>
              <a:rPr lang="sv-SE" sz="2800"/>
              <a:t>Överblick av innehållet i SDV 1.0 </a:t>
            </a:r>
            <a:r>
              <a:rPr lang="sv-SE" sz="2800" b="1">
                <a:solidFill>
                  <a:schemeClr val="accent3">
                    <a:lumMod val="75000"/>
                  </a:schemeClr>
                </a:solidFill>
              </a:rPr>
              <a:t>Integrationer</a:t>
            </a:r>
          </a:p>
        </p:txBody>
      </p:sp>
      <p:sp>
        <p:nvSpPr>
          <p:cNvPr id="22" name="textruta 21">
            <a:extLst>
              <a:ext uri="{FF2B5EF4-FFF2-40B4-BE49-F238E27FC236}">
                <a16:creationId xmlns:a16="http://schemas.microsoft.com/office/drawing/2014/main" id="{CFDD688E-405F-6E84-D690-C0E32D21247E}"/>
              </a:ext>
            </a:extLst>
          </p:cNvPr>
          <p:cNvSpPr txBox="1"/>
          <p:nvPr/>
        </p:nvSpPr>
        <p:spPr>
          <a:xfrm>
            <a:off x="8004204" y="5429517"/>
            <a:ext cx="13195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 Även uthopp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 Ingen kontext</a:t>
            </a:r>
          </a:p>
        </p:txBody>
      </p:sp>
      <p:sp>
        <p:nvSpPr>
          <p:cNvPr id="3" name="Rektangel: rundade hörn 2">
            <a:extLst>
              <a:ext uri="{FF2B5EF4-FFF2-40B4-BE49-F238E27FC236}">
                <a16:creationId xmlns:a16="http://schemas.microsoft.com/office/drawing/2014/main" id="{60214C07-AADD-0893-2670-634CCF154F90}"/>
              </a:ext>
            </a:extLst>
          </p:cNvPr>
          <p:cNvSpPr/>
          <p:nvPr/>
        </p:nvSpPr>
        <p:spPr>
          <a:xfrm>
            <a:off x="483091" y="4740766"/>
            <a:ext cx="3376962" cy="1044898"/>
          </a:xfrm>
          <a:prstGeom prst="roundRect">
            <a:avLst>
              <a:gd name="adj" fmla="val 2981"/>
            </a:avLst>
          </a:prstGeom>
          <a:solidFill>
            <a:schemeClr val="bg2"/>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Medicintekniska integrationer</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mn-cs"/>
              </a:rPr>
              <a:t>VitalsLink</a:t>
            </a:r>
            <a:endParaRPr kumimoji="0" lang="sv-SE" sz="1400" b="0" i="0" u="none" strike="noStrike" kern="1200" cap="none" spc="0" normalizeH="0" baseline="0" noProof="0">
              <a:ln>
                <a:noFill/>
              </a:ln>
              <a:solidFill>
                <a:prstClr val="black"/>
              </a:solidFill>
              <a:effectLst/>
              <a:uLnTx/>
              <a:uFillTx/>
              <a:latin typeface="Arial"/>
              <a:ea typeface="+mn-ea"/>
              <a:cs typeface="+mn-cs"/>
            </a:endParaRP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BMDI (</a:t>
            </a:r>
            <a:r>
              <a:rPr kumimoji="0" lang="sv-SE" sz="1400" b="0" i="0" u="none" strike="noStrike" kern="1200" cap="none" spc="0" normalizeH="0" baseline="0" noProof="0" err="1">
                <a:ln>
                  <a:noFill/>
                </a:ln>
                <a:solidFill>
                  <a:prstClr val="black"/>
                </a:solidFill>
                <a:effectLst/>
                <a:uLnTx/>
                <a:uFillTx/>
                <a:latin typeface="Arial"/>
                <a:ea typeface="+mn-ea"/>
                <a:cs typeface="+mn-cs"/>
              </a:rPr>
              <a:t>Bedside</a:t>
            </a:r>
            <a:r>
              <a:rPr kumimoji="0" lang="sv-SE" sz="1400" b="0" i="0" u="none" strike="noStrike" kern="1200" cap="none" spc="0" normalizeH="0" baseline="0" noProof="0">
                <a:ln>
                  <a:noFill/>
                </a:ln>
                <a:solidFill>
                  <a:prstClr val="black"/>
                </a:solidFill>
                <a:effectLst/>
                <a:uLnTx/>
                <a:uFillTx/>
                <a:latin typeface="Arial"/>
                <a:ea typeface="+mn-ea"/>
                <a:cs typeface="+mn-cs"/>
              </a:rPr>
              <a:t> Medical </a:t>
            </a:r>
            <a:r>
              <a:rPr kumimoji="0" lang="sv-SE" sz="1400" b="0" i="0" u="none" strike="noStrike" kern="1200" cap="none" spc="0" normalizeH="0" baseline="0" noProof="0" err="1">
                <a:ln>
                  <a:noFill/>
                </a:ln>
                <a:solidFill>
                  <a:prstClr val="black"/>
                </a:solidFill>
                <a:effectLst/>
                <a:uLnTx/>
                <a:uFillTx/>
                <a:latin typeface="Arial"/>
                <a:ea typeface="+mn-ea"/>
                <a:cs typeface="+mn-cs"/>
              </a:rPr>
              <a:t>Device</a:t>
            </a:r>
            <a:r>
              <a:rPr kumimoji="0" lang="sv-SE" sz="1400" b="0" i="0" u="none" strike="noStrike" kern="1200" cap="none" spc="0" normalizeH="0" baseline="0" noProof="0">
                <a:ln>
                  <a:noFill/>
                </a:ln>
                <a:solidFill>
                  <a:prstClr val="black"/>
                </a:solidFill>
                <a:effectLst/>
                <a:uLnTx/>
                <a:uFillTx/>
                <a:latin typeface="Arial"/>
                <a:ea typeface="+mn-ea"/>
                <a:cs typeface="+mn-cs"/>
              </a:rPr>
              <a:t> Integration)</a:t>
            </a:r>
          </a:p>
        </p:txBody>
      </p:sp>
      <p:sp>
        <p:nvSpPr>
          <p:cNvPr id="4" name="textruta 3">
            <a:extLst>
              <a:ext uri="{FF2B5EF4-FFF2-40B4-BE49-F238E27FC236}">
                <a16:creationId xmlns:a16="http://schemas.microsoft.com/office/drawing/2014/main" id="{13770370-6DB3-E082-ED6D-9CAB6D23BECE}"/>
              </a:ext>
            </a:extLst>
          </p:cNvPr>
          <p:cNvSpPr txBox="1"/>
          <p:nvPr/>
        </p:nvSpPr>
        <p:spPr>
          <a:xfrm>
            <a:off x="9893228" y="1262582"/>
            <a:ext cx="1965037" cy="28931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Mina planer</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Obstetrix</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Orbit</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Paraplyportalen</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Pascal/Dosregister</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Sectra</a:t>
            </a:r>
            <a:r>
              <a:rPr kumimoji="0" lang="sv-SE" sz="1400" b="0" i="0" u="none" strike="noStrike" kern="1200" cap="none" spc="0" normalizeH="0" baseline="0" noProof="0">
                <a:ln>
                  <a:noFill/>
                </a:ln>
                <a:solidFill>
                  <a:prstClr val="black"/>
                </a:solidFill>
                <a:effectLst/>
                <a:uLnTx/>
                <a:uFillTx/>
                <a:latin typeface="Arial"/>
                <a:ea typeface="+mn-ea"/>
                <a:cs typeface="Arial"/>
              </a:rPr>
              <a:t> IDS7</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Sectra</a:t>
            </a:r>
            <a:r>
              <a:rPr kumimoji="0" lang="sv-SE" sz="1400" b="0" i="0" u="none" strike="noStrike" kern="1200" cap="none" spc="0" normalizeH="0" baseline="0" noProof="0">
                <a:ln>
                  <a:noFill/>
                </a:ln>
                <a:solidFill>
                  <a:prstClr val="black"/>
                </a:solidFill>
                <a:effectLst/>
                <a:uLnTx/>
                <a:uFillTx/>
                <a:latin typeface="Arial"/>
                <a:ea typeface="+mn-ea"/>
                <a:cs typeface="Arial"/>
              </a:rPr>
              <a:t> </a:t>
            </a:r>
            <a:r>
              <a:rPr kumimoji="0" lang="sv-SE" sz="1400" b="0" i="0" u="none" strike="noStrike" kern="1200" cap="none" spc="0" normalizeH="0" baseline="0" noProof="0" err="1">
                <a:ln>
                  <a:noFill/>
                </a:ln>
                <a:solidFill>
                  <a:prstClr val="black"/>
                </a:solidFill>
                <a:effectLst/>
                <a:uLnTx/>
                <a:uFillTx/>
                <a:latin typeface="Arial"/>
                <a:ea typeface="+mn-ea"/>
                <a:cs typeface="Arial"/>
              </a:rPr>
              <a:t>Uniview</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Arial"/>
              </a:rPr>
              <a:t>Sesam LMN</a:t>
            </a: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SieView</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WinIVF</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Arial"/>
                <a:ea typeface="+mn-ea"/>
                <a:cs typeface="Arial"/>
              </a:rPr>
              <a:t>Visma</a:t>
            </a:r>
            <a:r>
              <a:rPr kumimoji="0" lang="sv-SE" sz="1400" b="0" i="0" u="none" strike="noStrike" kern="1200" cap="none" spc="0" normalizeH="0" baseline="0" noProof="0">
                <a:ln>
                  <a:noFill/>
                </a:ln>
                <a:solidFill>
                  <a:prstClr val="black"/>
                </a:solidFill>
                <a:effectLst/>
                <a:uLnTx/>
                <a:uFillTx/>
                <a:latin typeface="Arial"/>
                <a:ea typeface="+mn-ea"/>
                <a:cs typeface="Arial"/>
              </a:rPr>
              <a:t> </a:t>
            </a:r>
            <a:r>
              <a:rPr kumimoji="0" lang="sv-SE" sz="1400" b="0" i="0" u="none" strike="noStrike" kern="1200" cap="none" spc="0" normalizeH="0" baseline="0" noProof="0" err="1">
                <a:ln>
                  <a:noFill/>
                </a:ln>
                <a:solidFill>
                  <a:prstClr val="black"/>
                </a:solidFill>
                <a:effectLst/>
                <a:uLnTx/>
                <a:uFillTx/>
                <a:latin typeface="Arial"/>
                <a:ea typeface="+mn-ea"/>
                <a:cs typeface="Arial"/>
              </a:rPr>
              <a:t>webSesam</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252000" marR="0" lvl="0" indent="-25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720388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84D564BD-9188-C19F-E2FB-AF2D67F7922A}"/>
              </a:ext>
            </a:extLst>
          </p:cNvPr>
          <p:cNvSpPr/>
          <p:nvPr/>
        </p:nvSpPr>
        <p:spPr>
          <a:xfrm>
            <a:off x="747447" y="1126651"/>
            <a:ext cx="2228295" cy="45549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Område</a:t>
            </a:r>
          </a:p>
        </p:txBody>
      </p:sp>
      <p:sp>
        <p:nvSpPr>
          <p:cNvPr id="6" name="Rektangel: rundade hörn 5">
            <a:extLst>
              <a:ext uri="{FF2B5EF4-FFF2-40B4-BE49-F238E27FC236}">
                <a16:creationId xmlns:a16="http://schemas.microsoft.com/office/drawing/2014/main" id="{25F4D696-EA81-400B-D7F4-B50444540591}"/>
              </a:ext>
            </a:extLst>
          </p:cNvPr>
          <p:cNvSpPr/>
          <p:nvPr/>
        </p:nvSpPr>
        <p:spPr>
          <a:xfrm>
            <a:off x="3584267" y="1126653"/>
            <a:ext cx="2228295" cy="455495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Huvudansvarig</a:t>
            </a:r>
          </a:p>
        </p:txBody>
      </p:sp>
      <p:sp>
        <p:nvSpPr>
          <p:cNvPr id="8" name="Rektangel: rundade hörn 7">
            <a:extLst>
              <a:ext uri="{FF2B5EF4-FFF2-40B4-BE49-F238E27FC236}">
                <a16:creationId xmlns:a16="http://schemas.microsoft.com/office/drawing/2014/main" id="{4ED90FBF-B37D-609A-FFB5-3B1D51AB169F}"/>
              </a:ext>
            </a:extLst>
          </p:cNvPr>
          <p:cNvSpPr/>
          <p:nvPr/>
        </p:nvSpPr>
        <p:spPr>
          <a:xfrm>
            <a:off x="9046301" y="1126650"/>
            <a:ext cx="2228295" cy="45549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Leverans*</a:t>
            </a:r>
          </a:p>
        </p:txBody>
      </p:sp>
      <p:sp>
        <p:nvSpPr>
          <p:cNvPr id="7" name="Rektangel: rundade hörn 6">
            <a:extLst>
              <a:ext uri="{FF2B5EF4-FFF2-40B4-BE49-F238E27FC236}">
                <a16:creationId xmlns:a16="http://schemas.microsoft.com/office/drawing/2014/main" id="{433282B0-CD16-AB27-9C49-378833CD915F}"/>
              </a:ext>
            </a:extLst>
          </p:cNvPr>
          <p:cNvSpPr/>
          <p:nvPr/>
        </p:nvSpPr>
        <p:spPr>
          <a:xfrm>
            <a:off x="6315284" y="1126652"/>
            <a:ext cx="2228295" cy="45549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600" b="1"/>
              <a:t>Uppgifter att göra i  Verksamhet</a:t>
            </a:r>
          </a:p>
        </p:txBody>
      </p:sp>
      <p:sp>
        <p:nvSpPr>
          <p:cNvPr id="27" name="Rektangel: rundade hörn 26">
            <a:extLst>
              <a:ext uri="{FF2B5EF4-FFF2-40B4-BE49-F238E27FC236}">
                <a16:creationId xmlns:a16="http://schemas.microsoft.com/office/drawing/2014/main" id="{DCEC716E-E30F-421C-81D8-C22DE5CDEEB2}"/>
              </a:ext>
            </a:extLst>
          </p:cNvPr>
          <p:cNvSpPr/>
          <p:nvPr/>
        </p:nvSpPr>
        <p:spPr>
          <a:xfrm>
            <a:off x="603156" y="4021674"/>
            <a:ext cx="10822051" cy="61517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rundade hörn 24">
            <a:extLst>
              <a:ext uri="{FF2B5EF4-FFF2-40B4-BE49-F238E27FC236}">
                <a16:creationId xmlns:a16="http://schemas.microsoft.com/office/drawing/2014/main" id="{26D3FA42-2005-06C2-A737-ABD7D7C751A5}"/>
              </a:ext>
            </a:extLst>
          </p:cNvPr>
          <p:cNvSpPr/>
          <p:nvPr/>
        </p:nvSpPr>
        <p:spPr>
          <a:xfrm>
            <a:off x="603949" y="1805459"/>
            <a:ext cx="10822050" cy="61517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50AA27D5-1BF2-BF54-C1D2-D9757FFFD5CA}"/>
              </a:ext>
            </a:extLst>
          </p:cNvPr>
          <p:cNvSpPr/>
          <p:nvPr/>
        </p:nvSpPr>
        <p:spPr>
          <a:xfrm>
            <a:off x="951611" y="1958359"/>
            <a:ext cx="1808089"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Teknisk (maskinell) migrering</a:t>
            </a:r>
          </a:p>
        </p:txBody>
      </p:sp>
      <p:sp>
        <p:nvSpPr>
          <p:cNvPr id="26" name="Rektangel: rundade hörn 25">
            <a:extLst>
              <a:ext uri="{FF2B5EF4-FFF2-40B4-BE49-F238E27FC236}">
                <a16:creationId xmlns:a16="http://schemas.microsoft.com/office/drawing/2014/main" id="{0DC3D65A-F125-CFB3-7759-5C59D4F83F0D}"/>
              </a:ext>
            </a:extLst>
          </p:cNvPr>
          <p:cNvSpPr/>
          <p:nvPr/>
        </p:nvSpPr>
        <p:spPr>
          <a:xfrm>
            <a:off x="603156" y="2534985"/>
            <a:ext cx="10822051" cy="60439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rundade hörn 16">
            <a:extLst>
              <a:ext uri="{FF2B5EF4-FFF2-40B4-BE49-F238E27FC236}">
                <a16:creationId xmlns:a16="http://schemas.microsoft.com/office/drawing/2014/main" id="{A12DFD85-E243-601F-DD44-674CF78C3FE3}"/>
              </a:ext>
            </a:extLst>
          </p:cNvPr>
          <p:cNvSpPr/>
          <p:nvPr/>
        </p:nvSpPr>
        <p:spPr>
          <a:xfrm>
            <a:off x="1061255" y="2695002"/>
            <a:ext cx="1589099" cy="33905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Manuell överföring av journalinformation</a:t>
            </a:r>
          </a:p>
        </p:txBody>
      </p:sp>
      <p:sp>
        <p:nvSpPr>
          <p:cNvPr id="18" name="Rektangel: rundade hörn 17">
            <a:extLst>
              <a:ext uri="{FF2B5EF4-FFF2-40B4-BE49-F238E27FC236}">
                <a16:creationId xmlns:a16="http://schemas.microsoft.com/office/drawing/2014/main" id="{AE5597CA-F59B-B431-7940-09F4450F581C}"/>
              </a:ext>
            </a:extLst>
          </p:cNvPr>
          <p:cNvSpPr/>
          <p:nvPr/>
        </p:nvSpPr>
        <p:spPr>
          <a:xfrm>
            <a:off x="1090699" y="4161208"/>
            <a:ext cx="1529918" cy="34793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Behörighetsstyrning</a:t>
            </a:r>
          </a:p>
        </p:txBody>
      </p:sp>
      <p:sp>
        <p:nvSpPr>
          <p:cNvPr id="28" name="Rektangel: rundade hörn 27">
            <a:extLst>
              <a:ext uri="{FF2B5EF4-FFF2-40B4-BE49-F238E27FC236}">
                <a16:creationId xmlns:a16="http://schemas.microsoft.com/office/drawing/2014/main" id="{2D78A093-D4C4-D27C-38CA-739E64429D35}"/>
              </a:ext>
            </a:extLst>
          </p:cNvPr>
          <p:cNvSpPr/>
          <p:nvPr/>
        </p:nvSpPr>
        <p:spPr>
          <a:xfrm>
            <a:off x="603948" y="4749347"/>
            <a:ext cx="10822051" cy="60827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rundade hörn 18">
            <a:extLst>
              <a:ext uri="{FF2B5EF4-FFF2-40B4-BE49-F238E27FC236}">
                <a16:creationId xmlns:a16="http://schemas.microsoft.com/office/drawing/2014/main" id="{E07D22F4-1447-F889-EFBF-D13650FC83FC}"/>
              </a:ext>
            </a:extLst>
          </p:cNvPr>
          <p:cNvSpPr/>
          <p:nvPr/>
        </p:nvSpPr>
        <p:spPr>
          <a:xfrm>
            <a:off x="1044962" y="4913282"/>
            <a:ext cx="1636450" cy="31421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rgbClr val="000000"/>
                </a:solidFill>
              </a:rPr>
              <a:t>Schemaläggning och bokning</a:t>
            </a:r>
            <a:endParaRPr lang="sv-SE" sz="1000">
              <a:solidFill>
                <a:srgbClr val="000000"/>
              </a:solidFill>
            </a:endParaRPr>
          </a:p>
        </p:txBody>
      </p:sp>
      <p:sp>
        <p:nvSpPr>
          <p:cNvPr id="37" name="Rektangel: rundade hörn 36">
            <a:extLst>
              <a:ext uri="{FF2B5EF4-FFF2-40B4-BE49-F238E27FC236}">
                <a16:creationId xmlns:a16="http://schemas.microsoft.com/office/drawing/2014/main" id="{DFBB7735-BF37-E813-A93E-E3B80ACEF796}"/>
              </a:ext>
            </a:extLst>
          </p:cNvPr>
          <p:cNvSpPr/>
          <p:nvPr/>
        </p:nvSpPr>
        <p:spPr>
          <a:xfrm>
            <a:off x="4000507" y="1945291"/>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SDV</a:t>
            </a:r>
          </a:p>
          <a:p>
            <a:pPr algn="ctr"/>
            <a:r>
              <a:rPr lang="sv-SE" sz="1000" b="1">
                <a:solidFill>
                  <a:schemeClr val="tx1"/>
                </a:solidFill>
              </a:rPr>
              <a:t>Koncernkontoret</a:t>
            </a:r>
          </a:p>
        </p:txBody>
      </p:sp>
      <p:sp>
        <p:nvSpPr>
          <p:cNvPr id="38" name="Rektangel: rundade hörn 37">
            <a:extLst>
              <a:ext uri="{FF2B5EF4-FFF2-40B4-BE49-F238E27FC236}">
                <a16:creationId xmlns:a16="http://schemas.microsoft.com/office/drawing/2014/main" id="{88B119AF-7ACA-AC79-59B6-4D3D4EA630E0}"/>
              </a:ext>
            </a:extLst>
          </p:cNvPr>
          <p:cNvSpPr/>
          <p:nvPr/>
        </p:nvSpPr>
        <p:spPr>
          <a:xfrm>
            <a:off x="6319058" y="1942984"/>
            <a:ext cx="2184103"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Kvalitetssäkra  data inför </a:t>
            </a:r>
            <a:r>
              <a:rPr lang="sv-SE" sz="1000" b="1" err="1">
                <a:solidFill>
                  <a:schemeClr val="tx1"/>
                </a:solidFill>
              </a:rPr>
              <a:t>migrering</a:t>
            </a:r>
            <a:r>
              <a:rPr lang="sv-SE" sz="1000" b="1">
                <a:solidFill>
                  <a:schemeClr val="tx1"/>
                </a:solidFill>
              </a:rPr>
              <a:t> och hantera åtgärds listor under pågående  </a:t>
            </a:r>
            <a:r>
              <a:rPr lang="sv-SE" sz="1000" b="1" err="1">
                <a:solidFill>
                  <a:schemeClr val="tx1"/>
                </a:solidFill>
              </a:rPr>
              <a:t>migreringsperiod</a:t>
            </a:r>
            <a:endParaRPr lang="sv-SE">
              <a:solidFill>
                <a:schemeClr val="tx1"/>
              </a:solidFill>
            </a:endParaRPr>
          </a:p>
        </p:txBody>
      </p:sp>
      <p:sp>
        <p:nvSpPr>
          <p:cNvPr id="39" name="Rektangel: rundade hörn 38">
            <a:extLst>
              <a:ext uri="{FF2B5EF4-FFF2-40B4-BE49-F238E27FC236}">
                <a16:creationId xmlns:a16="http://schemas.microsoft.com/office/drawing/2014/main" id="{1EA1489D-B9CF-9C3C-E57B-956F32222966}"/>
              </a:ext>
            </a:extLst>
          </p:cNvPr>
          <p:cNvSpPr/>
          <p:nvPr/>
        </p:nvSpPr>
        <p:spPr>
          <a:xfrm>
            <a:off x="9540134" y="1936636"/>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Instruktioner </a:t>
            </a:r>
          </a:p>
        </p:txBody>
      </p:sp>
      <p:sp>
        <p:nvSpPr>
          <p:cNvPr id="40" name="Rektangel: rundade hörn 39">
            <a:extLst>
              <a:ext uri="{FF2B5EF4-FFF2-40B4-BE49-F238E27FC236}">
                <a16:creationId xmlns:a16="http://schemas.microsoft.com/office/drawing/2014/main" id="{199AE957-8FE3-DF19-C74D-DFA8DE7B3BE6}"/>
              </a:ext>
            </a:extLst>
          </p:cNvPr>
          <p:cNvSpPr/>
          <p:nvPr/>
        </p:nvSpPr>
        <p:spPr>
          <a:xfrm>
            <a:off x="4006858" y="2688623"/>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SDV</a:t>
            </a:r>
          </a:p>
        </p:txBody>
      </p:sp>
      <p:sp>
        <p:nvSpPr>
          <p:cNvPr id="41" name="Rektangel: rundade hörn 40">
            <a:extLst>
              <a:ext uri="{FF2B5EF4-FFF2-40B4-BE49-F238E27FC236}">
                <a16:creationId xmlns:a16="http://schemas.microsoft.com/office/drawing/2014/main" id="{850502D7-13E9-C735-5D65-7E02CB0ED58C}"/>
              </a:ext>
            </a:extLst>
          </p:cNvPr>
          <p:cNvSpPr/>
          <p:nvPr/>
        </p:nvSpPr>
        <p:spPr>
          <a:xfrm>
            <a:off x="6323018" y="2699432"/>
            <a:ext cx="216511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Informera och genomföra enligt  checklista och anvisningar</a:t>
            </a:r>
          </a:p>
        </p:txBody>
      </p:sp>
      <p:sp>
        <p:nvSpPr>
          <p:cNvPr id="42" name="Rektangel: rundade hörn 41">
            <a:extLst>
              <a:ext uri="{FF2B5EF4-FFF2-40B4-BE49-F238E27FC236}">
                <a16:creationId xmlns:a16="http://schemas.microsoft.com/office/drawing/2014/main" id="{F28B09E3-A328-3318-4537-C94431C30E97}"/>
              </a:ext>
            </a:extLst>
          </p:cNvPr>
          <p:cNvSpPr/>
          <p:nvPr/>
        </p:nvSpPr>
        <p:spPr>
          <a:xfrm>
            <a:off x="9539823" y="2683585"/>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Checklista och anvisningar</a:t>
            </a:r>
          </a:p>
        </p:txBody>
      </p:sp>
      <p:sp>
        <p:nvSpPr>
          <p:cNvPr id="43" name="Rektangel: rundade hörn 42">
            <a:extLst>
              <a:ext uri="{FF2B5EF4-FFF2-40B4-BE49-F238E27FC236}">
                <a16:creationId xmlns:a16="http://schemas.microsoft.com/office/drawing/2014/main" id="{9E9FFE77-0869-98CC-0327-96E727CFDFDB}"/>
              </a:ext>
            </a:extLst>
          </p:cNvPr>
          <p:cNvSpPr/>
          <p:nvPr/>
        </p:nvSpPr>
        <p:spPr>
          <a:xfrm>
            <a:off x="4004582" y="4166677"/>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Koncernkontoret</a:t>
            </a:r>
          </a:p>
        </p:txBody>
      </p:sp>
      <p:sp>
        <p:nvSpPr>
          <p:cNvPr id="46" name="Rektangel: rundade hörn 45">
            <a:extLst>
              <a:ext uri="{FF2B5EF4-FFF2-40B4-BE49-F238E27FC236}">
                <a16:creationId xmlns:a16="http://schemas.microsoft.com/office/drawing/2014/main" id="{70B1EF4A-09B1-270D-783A-39E339621EE1}"/>
              </a:ext>
            </a:extLst>
          </p:cNvPr>
          <p:cNvSpPr/>
          <p:nvPr/>
        </p:nvSpPr>
        <p:spPr>
          <a:xfrm>
            <a:off x="4006011" y="4913216"/>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Koncernkontoret</a:t>
            </a:r>
          </a:p>
        </p:txBody>
      </p:sp>
      <p:sp>
        <p:nvSpPr>
          <p:cNvPr id="65" name="Rubrik 6">
            <a:extLst>
              <a:ext uri="{FF2B5EF4-FFF2-40B4-BE49-F238E27FC236}">
                <a16:creationId xmlns:a16="http://schemas.microsoft.com/office/drawing/2014/main" id="{9EFF0AE1-DFDE-2069-4A37-EE44235AD29A}"/>
              </a:ext>
            </a:extLst>
          </p:cNvPr>
          <p:cNvSpPr>
            <a:spLocks noGrp="1"/>
          </p:cNvSpPr>
          <p:nvPr>
            <p:ph type="title"/>
          </p:nvPr>
        </p:nvSpPr>
        <p:spPr>
          <a:xfrm>
            <a:off x="801608" y="153347"/>
            <a:ext cx="7699899" cy="735153"/>
          </a:xfrm>
        </p:spPr>
        <p:txBody>
          <a:bodyPr/>
          <a:lstStyle/>
          <a:p>
            <a:r>
              <a:rPr lang="sv-SE" sz="2800"/>
              <a:t>Förberedelser inför varje </a:t>
            </a:r>
            <a:r>
              <a:rPr lang="sv-SE" sz="2800" err="1"/>
              <a:t>driftstart</a:t>
            </a:r>
          </a:p>
        </p:txBody>
      </p:sp>
      <p:sp>
        <p:nvSpPr>
          <p:cNvPr id="9" name="Rektangel: rundade hörn 8">
            <a:extLst>
              <a:ext uri="{FF2B5EF4-FFF2-40B4-BE49-F238E27FC236}">
                <a16:creationId xmlns:a16="http://schemas.microsoft.com/office/drawing/2014/main" id="{3412E3FC-0540-F5DB-6E6A-5908E1837EC0}"/>
              </a:ext>
            </a:extLst>
          </p:cNvPr>
          <p:cNvSpPr/>
          <p:nvPr/>
        </p:nvSpPr>
        <p:spPr>
          <a:xfrm>
            <a:off x="6108922" y="4912515"/>
            <a:ext cx="1689718"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000" b="1">
              <a:solidFill>
                <a:schemeClr val="accent3"/>
              </a:solidFill>
            </a:endParaRPr>
          </a:p>
        </p:txBody>
      </p:sp>
      <p:sp>
        <p:nvSpPr>
          <p:cNvPr id="29" name="Rektangel: rundade hörn 28"/>
          <p:cNvSpPr/>
          <p:nvPr/>
        </p:nvSpPr>
        <p:spPr>
          <a:xfrm>
            <a:off x="6288753" y="4815840"/>
            <a:ext cx="2271796" cy="46966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rgbClr val="000000"/>
                </a:solidFill>
              </a:rPr>
              <a:t>Lägga lokala schema, använda framtagna mallar </a:t>
            </a:r>
          </a:p>
          <a:p>
            <a:pPr algn="ctr"/>
            <a:r>
              <a:rPr lang="sv-SE" sz="1000" b="1">
                <a:solidFill>
                  <a:srgbClr val="000000"/>
                </a:solidFill>
              </a:rPr>
              <a:t>och boka patienter i SDV</a:t>
            </a:r>
          </a:p>
        </p:txBody>
      </p:sp>
      <p:sp>
        <p:nvSpPr>
          <p:cNvPr id="30" name="Rektangel: rundade hörn 29"/>
          <p:cNvSpPr/>
          <p:nvPr/>
        </p:nvSpPr>
        <p:spPr>
          <a:xfrm>
            <a:off x="9614439" y="4882144"/>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rgbClr val="000000"/>
                </a:solidFill>
              </a:rPr>
              <a:t>Mallar i SDV för schemaläggning</a:t>
            </a:r>
          </a:p>
        </p:txBody>
      </p:sp>
      <p:sp>
        <p:nvSpPr>
          <p:cNvPr id="2" name="Rektangel: rundade hörn 1">
            <a:extLst>
              <a:ext uri="{FF2B5EF4-FFF2-40B4-BE49-F238E27FC236}">
                <a16:creationId xmlns:a16="http://schemas.microsoft.com/office/drawing/2014/main" id="{317671C8-4811-46B6-0448-58B4A3395142}"/>
              </a:ext>
            </a:extLst>
          </p:cNvPr>
          <p:cNvSpPr/>
          <p:nvPr/>
        </p:nvSpPr>
        <p:spPr>
          <a:xfrm>
            <a:off x="533581" y="3294207"/>
            <a:ext cx="10822051" cy="60439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rundade hörn 3">
            <a:extLst>
              <a:ext uri="{FF2B5EF4-FFF2-40B4-BE49-F238E27FC236}">
                <a16:creationId xmlns:a16="http://schemas.microsoft.com/office/drawing/2014/main" id="{BA3024E6-8E16-D174-5D1D-677E7FD143CF}"/>
              </a:ext>
            </a:extLst>
          </p:cNvPr>
          <p:cNvSpPr/>
          <p:nvPr/>
        </p:nvSpPr>
        <p:spPr>
          <a:xfrm>
            <a:off x="1119947" y="3433109"/>
            <a:ext cx="1589099" cy="33905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Manuell överföring av vårdadministrativ information</a:t>
            </a:r>
          </a:p>
        </p:txBody>
      </p:sp>
      <p:sp>
        <p:nvSpPr>
          <p:cNvPr id="10" name="Rektangel: rundade hörn 9">
            <a:extLst>
              <a:ext uri="{FF2B5EF4-FFF2-40B4-BE49-F238E27FC236}">
                <a16:creationId xmlns:a16="http://schemas.microsoft.com/office/drawing/2014/main" id="{4955600F-9493-3574-58B6-9C013ABD76A8}"/>
              </a:ext>
            </a:extLst>
          </p:cNvPr>
          <p:cNvSpPr/>
          <p:nvPr/>
        </p:nvSpPr>
        <p:spPr>
          <a:xfrm>
            <a:off x="4006858" y="3406035"/>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Koncernkontoret</a:t>
            </a:r>
          </a:p>
        </p:txBody>
      </p:sp>
      <p:sp>
        <p:nvSpPr>
          <p:cNvPr id="12" name="Rektangel: rundade hörn 11">
            <a:extLst>
              <a:ext uri="{FF2B5EF4-FFF2-40B4-BE49-F238E27FC236}">
                <a16:creationId xmlns:a16="http://schemas.microsoft.com/office/drawing/2014/main" id="{935269AF-AF10-0695-F9DD-4E0F25D10C9F}"/>
              </a:ext>
            </a:extLst>
          </p:cNvPr>
          <p:cNvSpPr/>
          <p:nvPr/>
        </p:nvSpPr>
        <p:spPr>
          <a:xfrm>
            <a:off x="6537070" y="3426270"/>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000" b="1">
              <a:solidFill>
                <a:schemeClr val="tx1"/>
              </a:solidFill>
            </a:endParaRPr>
          </a:p>
        </p:txBody>
      </p:sp>
      <p:sp>
        <p:nvSpPr>
          <p:cNvPr id="13" name="Rektangel: rundade hörn 12">
            <a:extLst>
              <a:ext uri="{FF2B5EF4-FFF2-40B4-BE49-F238E27FC236}">
                <a16:creationId xmlns:a16="http://schemas.microsoft.com/office/drawing/2014/main" id="{A9646C31-282D-2960-011D-EAC0744ACBD2}"/>
              </a:ext>
            </a:extLst>
          </p:cNvPr>
          <p:cNvSpPr/>
          <p:nvPr/>
        </p:nvSpPr>
        <p:spPr>
          <a:xfrm>
            <a:off x="9444343" y="3416036"/>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Instruktion</a:t>
            </a:r>
          </a:p>
        </p:txBody>
      </p:sp>
      <p:sp>
        <p:nvSpPr>
          <p:cNvPr id="14" name="Rektangel: rundade hörn 13">
            <a:extLst>
              <a:ext uri="{FF2B5EF4-FFF2-40B4-BE49-F238E27FC236}">
                <a16:creationId xmlns:a16="http://schemas.microsoft.com/office/drawing/2014/main" id="{5DE66748-4CDB-AA5D-118F-51B8291D0612}"/>
              </a:ext>
            </a:extLst>
          </p:cNvPr>
          <p:cNvSpPr/>
          <p:nvPr/>
        </p:nvSpPr>
        <p:spPr>
          <a:xfrm>
            <a:off x="6301020" y="3426270"/>
            <a:ext cx="216511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Informera och genomföra enligt instruktion</a:t>
            </a:r>
          </a:p>
        </p:txBody>
      </p:sp>
    </p:spTree>
    <p:extLst>
      <p:ext uri="{BB962C8B-B14F-4D97-AF65-F5344CB8AC3E}">
        <p14:creationId xmlns:p14="http://schemas.microsoft.com/office/powerpoint/2010/main" val="2241374779"/>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84D564BD-9188-C19F-E2FB-AF2D67F7922A}"/>
              </a:ext>
            </a:extLst>
          </p:cNvPr>
          <p:cNvSpPr/>
          <p:nvPr/>
        </p:nvSpPr>
        <p:spPr>
          <a:xfrm>
            <a:off x="665310" y="913390"/>
            <a:ext cx="2228295" cy="46820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Område</a:t>
            </a:r>
          </a:p>
        </p:txBody>
      </p:sp>
      <p:sp>
        <p:nvSpPr>
          <p:cNvPr id="6" name="Rektangel: rundade hörn 5">
            <a:extLst>
              <a:ext uri="{FF2B5EF4-FFF2-40B4-BE49-F238E27FC236}">
                <a16:creationId xmlns:a16="http://schemas.microsoft.com/office/drawing/2014/main" id="{25F4D696-EA81-400B-D7F4-B50444540591}"/>
              </a:ext>
            </a:extLst>
          </p:cNvPr>
          <p:cNvSpPr/>
          <p:nvPr/>
        </p:nvSpPr>
        <p:spPr>
          <a:xfrm>
            <a:off x="3442753" y="913392"/>
            <a:ext cx="2228295" cy="468206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Huvudansvarig</a:t>
            </a:r>
          </a:p>
        </p:txBody>
      </p:sp>
      <p:sp>
        <p:nvSpPr>
          <p:cNvPr id="7" name="Rektangel: rundade hörn 6">
            <a:extLst>
              <a:ext uri="{FF2B5EF4-FFF2-40B4-BE49-F238E27FC236}">
                <a16:creationId xmlns:a16="http://schemas.microsoft.com/office/drawing/2014/main" id="{433282B0-CD16-AB27-9C49-378833CD915F}"/>
              </a:ext>
            </a:extLst>
          </p:cNvPr>
          <p:cNvSpPr/>
          <p:nvPr/>
        </p:nvSpPr>
        <p:spPr>
          <a:xfrm>
            <a:off x="6218599" y="908839"/>
            <a:ext cx="2228295" cy="4682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600" b="1"/>
              <a:t>Uppgifter att göra i  Verksamhet</a:t>
            </a:r>
          </a:p>
        </p:txBody>
      </p:sp>
      <p:sp>
        <p:nvSpPr>
          <p:cNvPr id="8" name="Rektangel: rundade hörn 7">
            <a:extLst>
              <a:ext uri="{FF2B5EF4-FFF2-40B4-BE49-F238E27FC236}">
                <a16:creationId xmlns:a16="http://schemas.microsoft.com/office/drawing/2014/main" id="{4ED90FBF-B37D-609A-FFB5-3B1D51AB169F}"/>
              </a:ext>
            </a:extLst>
          </p:cNvPr>
          <p:cNvSpPr/>
          <p:nvPr/>
        </p:nvSpPr>
        <p:spPr>
          <a:xfrm>
            <a:off x="8897525" y="908838"/>
            <a:ext cx="2228295" cy="4682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Leverans*</a:t>
            </a:r>
          </a:p>
        </p:txBody>
      </p:sp>
      <p:sp>
        <p:nvSpPr>
          <p:cNvPr id="29" name="Rektangel: rundade hörn 28">
            <a:extLst>
              <a:ext uri="{FF2B5EF4-FFF2-40B4-BE49-F238E27FC236}">
                <a16:creationId xmlns:a16="http://schemas.microsoft.com/office/drawing/2014/main" id="{C46339C9-F46E-68C1-1B97-AB678795710C}"/>
              </a:ext>
            </a:extLst>
          </p:cNvPr>
          <p:cNvSpPr/>
          <p:nvPr/>
        </p:nvSpPr>
        <p:spPr>
          <a:xfrm>
            <a:off x="479231" y="1602357"/>
            <a:ext cx="10930908" cy="68734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rundade hörn 19">
            <a:extLst>
              <a:ext uri="{FF2B5EF4-FFF2-40B4-BE49-F238E27FC236}">
                <a16:creationId xmlns:a16="http://schemas.microsoft.com/office/drawing/2014/main" id="{5CFF06A2-F0AF-9E98-8B03-F8E4EBAAE8E4}"/>
              </a:ext>
            </a:extLst>
          </p:cNvPr>
          <p:cNvSpPr/>
          <p:nvPr/>
        </p:nvSpPr>
        <p:spPr>
          <a:xfrm>
            <a:off x="491291" y="1822127"/>
            <a:ext cx="2579930" cy="280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Regionala rutinbeskrivningar för samesistensperioden ”Bron” </a:t>
            </a:r>
            <a:endParaRPr lang="sv-SE"/>
          </a:p>
        </p:txBody>
      </p:sp>
      <p:sp>
        <p:nvSpPr>
          <p:cNvPr id="30" name="Rektangel: rundade hörn 29">
            <a:extLst>
              <a:ext uri="{FF2B5EF4-FFF2-40B4-BE49-F238E27FC236}">
                <a16:creationId xmlns:a16="http://schemas.microsoft.com/office/drawing/2014/main" id="{BA709AAC-FE94-F0AF-90E5-C4E6A35F366D}"/>
              </a:ext>
            </a:extLst>
          </p:cNvPr>
          <p:cNvSpPr/>
          <p:nvPr/>
        </p:nvSpPr>
        <p:spPr>
          <a:xfrm>
            <a:off x="474678" y="2383243"/>
            <a:ext cx="10930908" cy="70926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rundade hörn 20">
            <a:extLst>
              <a:ext uri="{FF2B5EF4-FFF2-40B4-BE49-F238E27FC236}">
                <a16:creationId xmlns:a16="http://schemas.microsoft.com/office/drawing/2014/main" id="{85A62A7E-6C8C-D972-62AE-71E9212B5F3E}"/>
              </a:ext>
            </a:extLst>
          </p:cNvPr>
          <p:cNvSpPr/>
          <p:nvPr/>
        </p:nvSpPr>
        <p:spPr>
          <a:xfrm>
            <a:off x="832286" y="2597984"/>
            <a:ext cx="1867270" cy="34793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Vårdadministration</a:t>
            </a:r>
          </a:p>
          <a:p>
            <a:pPr algn="ctr"/>
            <a:r>
              <a:rPr lang="sv-SE" sz="1000" b="1">
                <a:solidFill>
                  <a:schemeClr val="tx1"/>
                </a:solidFill>
              </a:rPr>
              <a:t>Rapporter och uppföljning</a:t>
            </a:r>
          </a:p>
        </p:txBody>
      </p:sp>
      <p:sp>
        <p:nvSpPr>
          <p:cNvPr id="31" name="Rektangel: rundade hörn 30">
            <a:extLst>
              <a:ext uri="{FF2B5EF4-FFF2-40B4-BE49-F238E27FC236}">
                <a16:creationId xmlns:a16="http://schemas.microsoft.com/office/drawing/2014/main" id="{0BA411A9-CAE1-7168-AFE4-59349A8029F0}"/>
              </a:ext>
            </a:extLst>
          </p:cNvPr>
          <p:cNvSpPr/>
          <p:nvPr/>
        </p:nvSpPr>
        <p:spPr>
          <a:xfrm>
            <a:off x="477575" y="3186820"/>
            <a:ext cx="10930908" cy="70926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rundade hörn 21">
            <a:extLst>
              <a:ext uri="{FF2B5EF4-FFF2-40B4-BE49-F238E27FC236}">
                <a16:creationId xmlns:a16="http://schemas.microsoft.com/office/drawing/2014/main" id="{171E8FDE-A301-9DA5-E111-430C3CD37D89}"/>
              </a:ext>
            </a:extLst>
          </p:cNvPr>
          <p:cNvSpPr/>
          <p:nvPr/>
        </p:nvSpPr>
        <p:spPr>
          <a:xfrm>
            <a:off x="965895" y="3383089"/>
            <a:ext cx="1636450" cy="31421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Återläsning av </a:t>
            </a:r>
            <a:endParaRPr lang="sv-SE"/>
          </a:p>
          <a:p>
            <a:pPr algn="ctr"/>
            <a:r>
              <a:rPr lang="sv-SE" sz="1000" b="1">
                <a:solidFill>
                  <a:schemeClr val="tx1"/>
                </a:solidFill>
              </a:rPr>
              <a:t>patientinformation</a:t>
            </a:r>
            <a:endParaRPr lang="sv-SE"/>
          </a:p>
        </p:txBody>
      </p:sp>
      <p:sp>
        <p:nvSpPr>
          <p:cNvPr id="33" name="Rektangel: rundade hörn 32">
            <a:extLst>
              <a:ext uri="{FF2B5EF4-FFF2-40B4-BE49-F238E27FC236}">
                <a16:creationId xmlns:a16="http://schemas.microsoft.com/office/drawing/2014/main" id="{5F33FE4E-F3AD-9B56-571A-65CE4B9C8495}"/>
              </a:ext>
            </a:extLst>
          </p:cNvPr>
          <p:cNvSpPr/>
          <p:nvPr/>
        </p:nvSpPr>
        <p:spPr>
          <a:xfrm>
            <a:off x="477576" y="3991990"/>
            <a:ext cx="10930907" cy="69618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rundade hörn 34">
            <a:extLst>
              <a:ext uri="{FF2B5EF4-FFF2-40B4-BE49-F238E27FC236}">
                <a16:creationId xmlns:a16="http://schemas.microsoft.com/office/drawing/2014/main" id="{5EEA9BD1-5D2F-314D-D5A6-41C35DA13368}"/>
              </a:ext>
            </a:extLst>
          </p:cNvPr>
          <p:cNvSpPr/>
          <p:nvPr/>
        </p:nvSpPr>
        <p:spPr>
          <a:xfrm>
            <a:off x="978844" y="4158127"/>
            <a:ext cx="1600942" cy="35295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Behörighet till </a:t>
            </a:r>
            <a:endParaRPr lang="sv-SE"/>
          </a:p>
          <a:p>
            <a:pPr lvl="0" algn="ctr"/>
            <a:r>
              <a:rPr lang="sv-SE" sz="1000" b="1">
                <a:solidFill>
                  <a:schemeClr val="tx1"/>
                </a:solidFill>
              </a:rPr>
              <a:t>gamla system</a:t>
            </a:r>
            <a:endParaRPr lang="sv-SE"/>
          </a:p>
        </p:txBody>
      </p:sp>
      <p:sp>
        <p:nvSpPr>
          <p:cNvPr id="47" name="Rektangel: rundade hörn 46">
            <a:extLst>
              <a:ext uri="{FF2B5EF4-FFF2-40B4-BE49-F238E27FC236}">
                <a16:creationId xmlns:a16="http://schemas.microsoft.com/office/drawing/2014/main" id="{E6BD3B26-3BCD-CC74-2BCE-08AEA7DBD3FC}"/>
              </a:ext>
            </a:extLst>
          </p:cNvPr>
          <p:cNvSpPr/>
          <p:nvPr/>
        </p:nvSpPr>
        <p:spPr>
          <a:xfrm>
            <a:off x="3896952" y="1783112"/>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SDV Koncernkontoret</a:t>
            </a:r>
          </a:p>
        </p:txBody>
      </p:sp>
      <p:sp>
        <p:nvSpPr>
          <p:cNvPr id="48" name="Rektangel: rundade hörn 47">
            <a:extLst>
              <a:ext uri="{FF2B5EF4-FFF2-40B4-BE49-F238E27FC236}">
                <a16:creationId xmlns:a16="http://schemas.microsoft.com/office/drawing/2014/main" id="{6A80A89A-47BE-0C2C-50BE-D5FFC876514E}"/>
              </a:ext>
            </a:extLst>
          </p:cNvPr>
          <p:cNvSpPr/>
          <p:nvPr/>
        </p:nvSpPr>
        <p:spPr>
          <a:xfrm>
            <a:off x="3865676" y="2620322"/>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SDV</a:t>
            </a:r>
          </a:p>
          <a:p>
            <a:pPr algn="ctr"/>
            <a:r>
              <a:rPr lang="sv-SE" sz="1000" b="1">
                <a:solidFill>
                  <a:schemeClr val="tx1"/>
                </a:solidFill>
              </a:rPr>
              <a:t>Koncernkontoret</a:t>
            </a:r>
          </a:p>
        </p:txBody>
      </p:sp>
      <p:sp>
        <p:nvSpPr>
          <p:cNvPr id="49" name="Rektangel: rundade hörn 48">
            <a:extLst>
              <a:ext uri="{FF2B5EF4-FFF2-40B4-BE49-F238E27FC236}">
                <a16:creationId xmlns:a16="http://schemas.microsoft.com/office/drawing/2014/main" id="{19518C30-8CE1-40A6-D0ED-0CFA5A7A7739}"/>
              </a:ext>
            </a:extLst>
          </p:cNvPr>
          <p:cNvSpPr/>
          <p:nvPr/>
        </p:nvSpPr>
        <p:spPr>
          <a:xfrm>
            <a:off x="3897608" y="3377794"/>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DigIT/MT</a:t>
            </a:r>
          </a:p>
        </p:txBody>
      </p:sp>
      <p:sp>
        <p:nvSpPr>
          <p:cNvPr id="51" name="Rektangel: rundade hörn 50">
            <a:extLst>
              <a:ext uri="{FF2B5EF4-FFF2-40B4-BE49-F238E27FC236}">
                <a16:creationId xmlns:a16="http://schemas.microsoft.com/office/drawing/2014/main" id="{0DF25FDB-04A3-0700-BB3E-FC45C5990DA1}"/>
              </a:ext>
            </a:extLst>
          </p:cNvPr>
          <p:cNvSpPr/>
          <p:nvPr/>
        </p:nvSpPr>
        <p:spPr>
          <a:xfrm>
            <a:off x="3900050" y="4158512"/>
            <a:ext cx="1387876" cy="36494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DigIT/MT</a:t>
            </a:r>
          </a:p>
        </p:txBody>
      </p:sp>
      <p:sp>
        <p:nvSpPr>
          <p:cNvPr id="53" name="Rektangel: rundade hörn 52">
            <a:extLst>
              <a:ext uri="{FF2B5EF4-FFF2-40B4-BE49-F238E27FC236}">
                <a16:creationId xmlns:a16="http://schemas.microsoft.com/office/drawing/2014/main" id="{5572E2AE-A442-5F51-B261-2CFD6A245EBE}"/>
              </a:ext>
            </a:extLst>
          </p:cNvPr>
          <p:cNvSpPr/>
          <p:nvPr/>
        </p:nvSpPr>
        <p:spPr>
          <a:xfrm>
            <a:off x="6273903" y="1799775"/>
            <a:ext cx="2180356" cy="33250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Gå igenom dokumenten och känna till innehållet </a:t>
            </a:r>
          </a:p>
        </p:txBody>
      </p:sp>
      <p:sp>
        <p:nvSpPr>
          <p:cNvPr id="54" name="Rektangel: rundade hörn 53">
            <a:extLst>
              <a:ext uri="{FF2B5EF4-FFF2-40B4-BE49-F238E27FC236}">
                <a16:creationId xmlns:a16="http://schemas.microsoft.com/office/drawing/2014/main" id="{C99720B9-849B-38B2-419C-695C8A289952}"/>
              </a:ext>
            </a:extLst>
          </p:cNvPr>
          <p:cNvSpPr/>
          <p:nvPr/>
        </p:nvSpPr>
        <p:spPr>
          <a:xfrm>
            <a:off x="9455288" y="1798369"/>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Rutiner</a:t>
            </a:r>
          </a:p>
        </p:txBody>
      </p:sp>
      <p:sp>
        <p:nvSpPr>
          <p:cNvPr id="55" name="Rektangel: rundade hörn 54">
            <a:extLst>
              <a:ext uri="{FF2B5EF4-FFF2-40B4-BE49-F238E27FC236}">
                <a16:creationId xmlns:a16="http://schemas.microsoft.com/office/drawing/2014/main" id="{01F2C6A4-4736-6EA4-2AF8-8FE005C62532}"/>
              </a:ext>
            </a:extLst>
          </p:cNvPr>
          <p:cNvSpPr/>
          <p:nvPr/>
        </p:nvSpPr>
        <p:spPr>
          <a:xfrm>
            <a:off x="6049442" y="2569608"/>
            <a:ext cx="2678926" cy="33250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900" b="1">
                <a:solidFill>
                  <a:schemeClr val="tx1"/>
                </a:solidFill>
              </a:rPr>
              <a:t>Vetskap om vilken automatiserad nationell rapportering som görs , vilka </a:t>
            </a:r>
            <a:r>
              <a:rPr lang="sv-SE" sz="900" b="1" err="1">
                <a:solidFill>
                  <a:schemeClr val="tx1"/>
                </a:solidFill>
              </a:rPr>
              <a:t>appar</a:t>
            </a:r>
            <a:r>
              <a:rPr lang="sv-SE" sz="900" b="1">
                <a:solidFill>
                  <a:schemeClr val="tx1"/>
                </a:solidFill>
              </a:rPr>
              <a:t> som kommer att finnas för intern uppföljning samt BO-rapporter som </a:t>
            </a:r>
            <a:r>
              <a:rPr lang="sv-SE" sz="900" b="1" err="1">
                <a:solidFill>
                  <a:schemeClr val="tx1"/>
                </a:solidFill>
              </a:rPr>
              <a:t>Milllennium</a:t>
            </a:r>
            <a:r>
              <a:rPr lang="sv-SE" sz="900" b="1">
                <a:solidFill>
                  <a:schemeClr val="tx1"/>
                </a:solidFill>
              </a:rPr>
              <a:t> tillhandahåller</a:t>
            </a:r>
            <a:endParaRPr lang="sv-SE" sz="900">
              <a:solidFill>
                <a:schemeClr val="tx1"/>
              </a:solidFill>
            </a:endParaRPr>
          </a:p>
        </p:txBody>
      </p:sp>
      <p:sp>
        <p:nvSpPr>
          <p:cNvPr id="56" name="Rektangel: rundade hörn 55">
            <a:extLst>
              <a:ext uri="{FF2B5EF4-FFF2-40B4-BE49-F238E27FC236}">
                <a16:creationId xmlns:a16="http://schemas.microsoft.com/office/drawing/2014/main" id="{F5B3573A-6DB6-79D9-25C6-1206EB62FB26}"/>
              </a:ext>
            </a:extLst>
          </p:cNvPr>
          <p:cNvSpPr/>
          <p:nvPr/>
        </p:nvSpPr>
        <p:spPr>
          <a:xfrm>
            <a:off x="6331397" y="3368710"/>
            <a:ext cx="2066056" cy="33250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Känna till dokumenten</a:t>
            </a:r>
            <a:endParaRPr lang="sv-SE">
              <a:solidFill>
                <a:schemeClr val="tx1"/>
              </a:solidFill>
            </a:endParaRPr>
          </a:p>
        </p:txBody>
      </p:sp>
      <p:sp>
        <p:nvSpPr>
          <p:cNvPr id="59" name="Rektangel: rundade hörn 58">
            <a:extLst>
              <a:ext uri="{FF2B5EF4-FFF2-40B4-BE49-F238E27FC236}">
                <a16:creationId xmlns:a16="http://schemas.microsoft.com/office/drawing/2014/main" id="{D4D23E0F-E9E9-D574-2BF1-8A9DD9733FC3}"/>
              </a:ext>
            </a:extLst>
          </p:cNvPr>
          <p:cNvSpPr/>
          <p:nvPr/>
        </p:nvSpPr>
        <p:spPr>
          <a:xfrm>
            <a:off x="9466683" y="3379475"/>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Anvisning</a:t>
            </a:r>
            <a:r>
              <a:rPr lang="sv-SE" sz="1000" b="1">
                <a:solidFill>
                  <a:schemeClr val="accent3"/>
                </a:solidFill>
              </a:rPr>
              <a:t> </a:t>
            </a:r>
          </a:p>
        </p:txBody>
      </p:sp>
      <p:sp>
        <p:nvSpPr>
          <p:cNvPr id="60" name="Rektangel: rundade hörn 59">
            <a:extLst>
              <a:ext uri="{FF2B5EF4-FFF2-40B4-BE49-F238E27FC236}">
                <a16:creationId xmlns:a16="http://schemas.microsoft.com/office/drawing/2014/main" id="{41D13821-75B1-69FC-5D87-AE2ED0EDA639}"/>
              </a:ext>
            </a:extLst>
          </p:cNvPr>
          <p:cNvSpPr/>
          <p:nvPr/>
        </p:nvSpPr>
        <p:spPr>
          <a:xfrm>
            <a:off x="9431077" y="4163030"/>
            <a:ext cx="1387876" cy="36494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Anvisningar</a:t>
            </a:r>
          </a:p>
        </p:txBody>
      </p:sp>
      <p:sp>
        <p:nvSpPr>
          <p:cNvPr id="61" name="Rektangel: rundade hörn 60">
            <a:extLst>
              <a:ext uri="{FF2B5EF4-FFF2-40B4-BE49-F238E27FC236}">
                <a16:creationId xmlns:a16="http://schemas.microsoft.com/office/drawing/2014/main" id="{C23E0474-62EA-9F9D-EEB4-A65F20FA7D12}"/>
              </a:ext>
            </a:extLst>
          </p:cNvPr>
          <p:cNvSpPr/>
          <p:nvPr/>
        </p:nvSpPr>
        <p:spPr>
          <a:xfrm>
            <a:off x="474810" y="4802802"/>
            <a:ext cx="10930907" cy="69618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rundade hörn 61">
            <a:extLst>
              <a:ext uri="{FF2B5EF4-FFF2-40B4-BE49-F238E27FC236}">
                <a16:creationId xmlns:a16="http://schemas.microsoft.com/office/drawing/2014/main" id="{AFFDAAB3-20F4-1164-D649-F0BEB5D46363}"/>
              </a:ext>
            </a:extLst>
          </p:cNvPr>
          <p:cNvSpPr/>
          <p:nvPr/>
        </p:nvSpPr>
        <p:spPr>
          <a:xfrm>
            <a:off x="974260" y="4983435"/>
            <a:ext cx="1600942" cy="35295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Avveckling av  nuvarande system</a:t>
            </a:r>
          </a:p>
        </p:txBody>
      </p:sp>
      <p:sp>
        <p:nvSpPr>
          <p:cNvPr id="63" name="Rektangel: rundade hörn 62">
            <a:extLst>
              <a:ext uri="{FF2B5EF4-FFF2-40B4-BE49-F238E27FC236}">
                <a16:creationId xmlns:a16="http://schemas.microsoft.com/office/drawing/2014/main" id="{1F160150-BF8A-7AD8-22E1-BE349FB3D812}"/>
              </a:ext>
            </a:extLst>
          </p:cNvPr>
          <p:cNvSpPr/>
          <p:nvPr/>
        </p:nvSpPr>
        <p:spPr>
          <a:xfrm>
            <a:off x="3791120" y="4972281"/>
            <a:ext cx="1600942" cy="35295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err="1">
                <a:solidFill>
                  <a:schemeClr val="tx1"/>
                </a:solidFill>
              </a:rPr>
              <a:t>DIgIT</a:t>
            </a:r>
            <a:r>
              <a:rPr lang="sv-SE" sz="1000" b="1">
                <a:solidFill>
                  <a:schemeClr val="tx1"/>
                </a:solidFill>
              </a:rPr>
              <a:t>/MT</a:t>
            </a:r>
          </a:p>
        </p:txBody>
      </p:sp>
      <p:sp>
        <p:nvSpPr>
          <p:cNvPr id="64" name="Rektangel: rundade hörn 63">
            <a:extLst>
              <a:ext uri="{FF2B5EF4-FFF2-40B4-BE49-F238E27FC236}">
                <a16:creationId xmlns:a16="http://schemas.microsoft.com/office/drawing/2014/main" id="{4F90EDC0-2F67-5AFB-028B-AB0B3AFE32D6}"/>
              </a:ext>
            </a:extLst>
          </p:cNvPr>
          <p:cNvSpPr/>
          <p:nvPr/>
        </p:nvSpPr>
        <p:spPr>
          <a:xfrm>
            <a:off x="6277318" y="4987987"/>
            <a:ext cx="4906391" cy="338431"/>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rPr>
              <a:t>Ej Aktuellt förrän alla driftstartat. Följer den vanliga avvecklingsprocessen</a:t>
            </a:r>
          </a:p>
        </p:txBody>
      </p:sp>
      <p:sp>
        <p:nvSpPr>
          <p:cNvPr id="65" name="Rubrik 6">
            <a:extLst>
              <a:ext uri="{FF2B5EF4-FFF2-40B4-BE49-F238E27FC236}">
                <a16:creationId xmlns:a16="http://schemas.microsoft.com/office/drawing/2014/main" id="{9EFF0AE1-DFDE-2069-4A37-EE44235AD29A}"/>
              </a:ext>
            </a:extLst>
          </p:cNvPr>
          <p:cNvSpPr>
            <a:spLocks noGrp="1"/>
          </p:cNvSpPr>
          <p:nvPr>
            <p:ph type="title"/>
          </p:nvPr>
        </p:nvSpPr>
        <p:spPr>
          <a:xfrm>
            <a:off x="708442" y="97495"/>
            <a:ext cx="7699899" cy="735153"/>
          </a:xfrm>
        </p:spPr>
        <p:txBody>
          <a:bodyPr/>
          <a:lstStyle/>
          <a:p>
            <a:r>
              <a:rPr lang="sv-SE" sz="2800"/>
              <a:t>Samexistens efter </a:t>
            </a:r>
            <a:r>
              <a:rPr lang="sv-SE" sz="2800" err="1"/>
              <a:t>driftstart</a:t>
            </a:r>
            <a:r>
              <a:rPr lang="sv-SE" sz="2800"/>
              <a:t>  </a:t>
            </a:r>
          </a:p>
        </p:txBody>
      </p:sp>
      <p:sp>
        <p:nvSpPr>
          <p:cNvPr id="2" name="Rektangel: rundade hörn 1">
            <a:extLst>
              <a:ext uri="{FF2B5EF4-FFF2-40B4-BE49-F238E27FC236}">
                <a16:creationId xmlns:a16="http://schemas.microsoft.com/office/drawing/2014/main" id="{175A602D-EB82-BCF5-60F3-D16A6B534A6C}"/>
              </a:ext>
            </a:extLst>
          </p:cNvPr>
          <p:cNvSpPr/>
          <p:nvPr/>
        </p:nvSpPr>
        <p:spPr>
          <a:xfrm>
            <a:off x="9547091" y="2574036"/>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Information</a:t>
            </a:r>
          </a:p>
        </p:txBody>
      </p:sp>
      <p:sp>
        <p:nvSpPr>
          <p:cNvPr id="32" name="Rektangel: rundade hörn 31"/>
          <p:cNvSpPr/>
          <p:nvPr/>
        </p:nvSpPr>
        <p:spPr>
          <a:xfrm>
            <a:off x="6337532" y="4177914"/>
            <a:ext cx="2066056" cy="33250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Ännu ej klart</a:t>
            </a:r>
            <a:endParaRPr lang="sv-SE">
              <a:solidFill>
                <a:schemeClr val="tx1"/>
              </a:solidFill>
            </a:endParaRPr>
          </a:p>
        </p:txBody>
      </p:sp>
    </p:spTree>
    <p:extLst>
      <p:ext uri="{BB962C8B-B14F-4D97-AF65-F5344CB8AC3E}">
        <p14:creationId xmlns:p14="http://schemas.microsoft.com/office/powerpoint/2010/main" val="3432223050"/>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EC0345D-39E4-27B6-80CE-7EA55644ECAC}"/>
              </a:ext>
            </a:extLst>
          </p:cNvPr>
          <p:cNvSpPr>
            <a:spLocks noGrp="1"/>
          </p:cNvSpPr>
          <p:nvPr>
            <p:ph sz="half" idx="1"/>
          </p:nvPr>
        </p:nvSpPr>
        <p:spPr>
          <a:xfrm>
            <a:off x="609598" y="477981"/>
            <a:ext cx="9854319" cy="5902037"/>
          </a:xfrm>
        </p:spPr>
        <p:txBody>
          <a:bodyPr vert="horz" lIns="91440" tIns="45720" rIns="91440" bIns="45720" rtlCol="0" anchor="t">
            <a:noAutofit/>
          </a:bodyPr>
          <a:lstStyle/>
          <a:p>
            <a:pPr marL="0" indent="0">
              <a:lnSpc>
                <a:spcPct val="100000"/>
              </a:lnSpc>
              <a:spcBef>
                <a:spcPts val="0"/>
              </a:spcBef>
              <a:buNone/>
            </a:pPr>
            <a:r>
              <a:rPr lang="sv-SE" sz="3200" b="1" dirty="0"/>
              <a:t>Kommunikationsmaterial som behöver tas fram </a:t>
            </a:r>
          </a:p>
          <a:p>
            <a:pPr marL="0" indent="0">
              <a:lnSpc>
                <a:spcPct val="100000"/>
              </a:lnSpc>
              <a:spcBef>
                <a:spcPts val="0"/>
              </a:spcBef>
              <a:buNone/>
            </a:pPr>
            <a:endParaRPr lang="sv-SE" b="1" dirty="0"/>
          </a:p>
          <a:p>
            <a:pPr marL="0" indent="0">
              <a:lnSpc>
                <a:spcPct val="100000"/>
              </a:lnSpc>
              <a:spcBef>
                <a:spcPts val="0"/>
              </a:spcBef>
              <a:buNone/>
            </a:pPr>
            <a:r>
              <a:rPr lang="sv-SE" b="1" dirty="0"/>
              <a:t>Syfte</a:t>
            </a:r>
          </a:p>
          <a:p>
            <a:pPr lvl="1"/>
            <a:r>
              <a:rPr lang="sv-SE" dirty="0"/>
              <a:t>Att förtydliga definition av begreppet och dess innehåll samt dess påverkan på intressenterna </a:t>
            </a:r>
          </a:p>
          <a:p>
            <a:pPr marL="0" indent="0">
              <a:buNone/>
            </a:pPr>
            <a:endParaRPr lang="sv-SE" dirty="0"/>
          </a:p>
          <a:p>
            <a:pPr marL="0" indent="0">
              <a:buNone/>
            </a:pPr>
            <a:endParaRPr lang="sv-SE" dirty="0"/>
          </a:p>
        </p:txBody>
      </p:sp>
      <p:sp>
        <p:nvSpPr>
          <p:cNvPr id="4" name="Platshållare för innehåll 3">
            <a:extLst>
              <a:ext uri="{FF2B5EF4-FFF2-40B4-BE49-F238E27FC236}">
                <a16:creationId xmlns:a16="http://schemas.microsoft.com/office/drawing/2014/main" id="{3A5391F3-1392-301D-E755-3C17693A6019}"/>
              </a:ext>
            </a:extLst>
          </p:cNvPr>
          <p:cNvSpPr>
            <a:spLocks noGrp="1"/>
          </p:cNvSpPr>
          <p:nvPr>
            <p:ph sz="half" idx="2"/>
          </p:nvPr>
        </p:nvSpPr>
        <p:spPr>
          <a:xfrm>
            <a:off x="8611263" y="1415332"/>
            <a:ext cx="2742537" cy="4964686"/>
          </a:xfrm>
        </p:spPr>
        <p:txBody>
          <a:bodyPr/>
          <a:lstStyle/>
          <a:p>
            <a:endParaRPr lang="sv-SE" sz="1600"/>
          </a:p>
          <a:p>
            <a:endParaRPr lang="sv-SE" sz="1400"/>
          </a:p>
        </p:txBody>
      </p:sp>
    </p:spTree>
    <p:extLst>
      <p:ext uri="{BB962C8B-B14F-4D97-AF65-F5344CB8AC3E}">
        <p14:creationId xmlns:p14="http://schemas.microsoft.com/office/powerpoint/2010/main" val="2529245097"/>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EC0345D-39E4-27B6-80CE-7EA55644ECAC}"/>
              </a:ext>
            </a:extLst>
          </p:cNvPr>
          <p:cNvSpPr>
            <a:spLocks noGrp="1"/>
          </p:cNvSpPr>
          <p:nvPr>
            <p:ph sz="half" idx="1"/>
          </p:nvPr>
        </p:nvSpPr>
        <p:spPr>
          <a:xfrm>
            <a:off x="609598" y="477981"/>
            <a:ext cx="6315987" cy="5902037"/>
          </a:xfrm>
        </p:spPr>
        <p:txBody>
          <a:bodyPr/>
          <a:lstStyle/>
          <a:p>
            <a:pPr marL="0" indent="0">
              <a:buNone/>
            </a:pPr>
            <a:r>
              <a:rPr lang="sv-SE" b="1"/>
              <a:t>Intressenter</a:t>
            </a:r>
          </a:p>
          <a:p>
            <a:pPr lvl="1"/>
            <a:r>
              <a:rPr lang="sv-SE"/>
              <a:t>Mottagande organisationer offentliga och privata vårdgivare</a:t>
            </a:r>
          </a:p>
          <a:p>
            <a:pPr marL="457200" lvl="1" indent="0">
              <a:buNone/>
            </a:pPr>
            <a:r>
              <a:rPr lang="sv-SE" b="1"/>
              <a:t>Perspektiv</a:t>
            </a:r>
          </a:p>
          <a:p>
            <a:pPr lvl="1"/>
            <a:r>
              <a:rPr lang="sv-SE" sz="1600"/>
              <a:t>Kliniskt</a:t>
            </a:r>
          </a:p>
          <a:p>
            <a:pPr lvl="1"/>
            <a:r>
              <a:rPr lang="sv-SE" sz="1600"/>
              <a:t>Vårdadministration</a:t>
            </a:r>
          </a:p>
          <a:p>
            <a:pPr lvl="1"/>
            <a:r>
              <a:rPr lang="sv-SE" sz="1600"/>
              <a:t>IT och drift </a:t>
            </a:r>
          </a:p>
          <a:p>
            <a:pPr lvl="1"/>
            <a:r>
              <a:rPr lang="sv-SE" sz="1600"/>
              <a:t>Systemintegrationer</a:t>
            </a:r>
          </a:p>
          <a:p>
            <a:pPr lvl="1"/>
            <a:r>
              <a:rPr lang="sv-SE" sz="1600"/>
              <a:t>Avtal</a:t>
            </a:r>
          </a:p>
          <a:p>
            <a:pPr lvl="1"/>
            <a:r>
              <a:rPr lang="sv-SE" sz="1600"/>
              <a:t>Organisation</a:t>
            </a:r>
          </a:p>
          <a:p>
            <a:pPr marL="0" indent="0">
              <a:buNone/>
            </a:pPr>
            <a:r>
              <a:rPr lang="sv-SE" b="1"/>
              <a:t>Avsändare</a:t>
            </a:r>
          </a:p>
          <a:p>
            <a:pPr lvl="1"/>
            <a:r>
              <a:rPr lang="sv-SE"/>
              <a:t>SDV, Koncernkontoret, DigIT</a:t>
            </a:r>
          </a:p>
          <a:p>
            <a:pPr lvl="1"/>
            <a:endParaRPr lang="sv-SE"/>
          </a:p>
          <a:p>
            <a:pPr lvl="1"/>
            <a:endParaRPr lang="sv-SE"/>
          </a:p>
          <a:p>
            <a:pPr marL="0" indent="0">
              <a:buNone/>
            </a:pPr>
            <a:endParaRPr lang="sv-SE"/>
          </a:p>
          <a:p>
            <a:pPr marL="0" indent="0">
              <a:buNone/>
            </a:pPr>
            <a:endParaRPr lang="sv-SE"/>
          </a:p>
        </p:txBody>
      </p:sp>
      <p:sp>
        <p:nvSpPr>
          <p:cNvPr id="4" name="Platshållare för innehåll 3">
            <a:extLst>
              <a:ext uri="{FF2B5EF4-FFF2-40B4-BE49-F238E27FC236}">
                <a16:creationId xmlns:a16="http://schemas.microsoft.com/office/drawing/2014/main" id="{3A5391F3-1392-301D-E755-3C17693A6019}"/>
              </a:ext>
            </a:extLst>
          </p:cNvPr>
          <p:cNvSpPr>
            <a:spLocks noGrp="1"/>
          </p:cNvSpPr>
          <p:nvPr>
            <p:ph sz="half" idx="2"/>
          </p:nvPr>
        </p:nvSpPr>
        <p:spPr>
          <a:xfrm>
            <a:off x="8611263" y="1415332"/>
            <a:ext cx="2742537" cy="4964686"/>
          </a:xfrm>
        </p:spPr>
        <p:txBody>
          <a:bodyPr/>
          <a:lstStyle/>
          <a:p>
            <a:endParaRPr lang="sv-SE" sz="1600"/>
          </a:p>
          <a:p>
            <a:endParaRPr lang="sv-SE" sz="1400"/>
          </a:p>
        </p:txBody>
      </p:sp>
      <p:pic>
        <p:nvPicPr>
          <p:cNvPr id="5" name="Bildobjekt 4" descr="Grupp med personer i skogen">
            <a:extLst>
              <a:ext uri="{FF2B5EF4-FFF2-40B4-BE49-F238E27FC236}">
                <a16:creationId xmlns:a16="http://schemas.microsoft.com/office/drawing/2014/main" id="{93B1E9A6-0275-1A49-4957-CD7CBC2E0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223" y="1773141"/>
            <a:ext cx="4741522" cy="3160643"/>
          </a:xfrm>
          <a:prstGeom prst="rect">
            <a:avLst/>
          </a:prstGeom>
        </p:spPr>
      </p:pic>
    </p:spTree>
    <p:extLst>
      <p:ext uri="{BB962C8B-B14F-4D97-AF65-F5344CB8AC3E}">
        <p14:creationId xmlns:p14="http://schemas.microsoft.com/office/powerpoint/2010/main" val="261679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EC0345D-39E4-27B6-80CE-7EA55644ECAC}"/>
              </a:ext>
            </a:extLst>
          </p:cNvPr>
          <p:cNvSpPr>
            <a:spLocks noGrp="1"/>
          </p:cNvSpPr>
          <p:nvPr>
            <p:ph sz="half" idx="1"/>
          </p:nvPr>
        </p:nvSpPr>
        <p:spPr>
          <a:xfrm>
            <a:off x="447341" y="713996"/>
            <a:ext cx="7165688" cy="5197911"/>
          </a:xfrm>
        </p:spPr>
        <p:txBody>
          <a:bodyPr vert="horz" lIns="91440" tIns="45720" rIns="91440" bIns="45720" rtlCol="0" anchor="t">
            <a:noAutofit/>
          </a:bodyPr>
          <a:lstStyle/>
          <a:p>
            <a:pPr marL="0" indent="0">
              <a:lnSpc>
                <a:spcPct val="100000"/>
              </a:lnSpc>
              <a:spcBef>
                <a:spcPts val="0"/>
              </a:spcBef>
              <a:buNone/>
            </a:pPr>
            <a:r>
              <a:rPr lang="sv-SE" sz="2400" b="1" dirty="0"/>
              <a:t>Definition* </a:t>
            </a:r>
          </a:p>
          <a:p>
            <a:pPr lvl="1" fontAlgn="base"/>
            <a:r>
              <a:rPr lang="sv-SE" sz="2000" dirty="0"/>
              <a:t>Den period under vilken befintliga system, som planeras att avvecklas och Skånes digitala vårdsystem (SDV) används parallellt i Region Skåne.</a:t>
            </a:r>
          </a:p>
          <a:p>
            <a:pPr marL="0" indent="0" fontAlgn="base">
              <a:buNone/>
            </a:pPr>
            <a:endParaRPr lang="sv-SE" sz="700" b="1" dirty="0"/>
          </a:p>
          <a:p>
            <a:pPr marL="0" indent="0" fontAlgn="base">
              <a:lnSpc>
                <a:spcPct val="100000"/>
              </a:lnSpc>
              <a:spcBef>
                <a:spcPts val="0"/>
              </a:spcBef>
              <a:buNone/>
            </a:pPr>
            <a:r>
              <a:rPr lang="sv-SE" sz="2400" b="1" dirty="0"/>
              <a:t>Tidsperiod</a:t>
            </a:r>
            <a:endParaRPr lang="en-US" sz="2400" b="1" dirty="0"/>
          </a:p>
          <a:p>
            <a:pPr lvl="1" fontAlgn="base"/>
            <a:r>
              <a:rPr lang="sv-SE" sz="2000" dirty="0"/>
              <a:t>Gäller från och med teknisk </a:t>
            </a:r>
            <a:r>
              <a:rPr lang="sv-SE" sz="2000" dirty="0" err="1"/>
              <a:t>driftstart</a:t>
            </a:r>
            <a:r>
              <a:rPr lang="sv-SE" sz="2000" dirty="0"/>
              <a:t> av SDV fram till dess att SDV är helt implementerat och används av alla tänkta användare​ i Region Skåne </a:t>
            </a:r>
            <a:r>
              <a:rPr lang="sv-SE" sz="2000" dirty="0">
                <a:solidFill>
                  <a:srgbClr val="FF0000"/>
                </a:solidFill>
              </a:rPr>
              <a:t>(3 dec 2024 – xx​)</a:t>
            </a:r>
          </a:p>
          <a:p>
            <a:pPr marL="0" indent="0" fontAlgn="base">
              <a:buNone/>
            </a:pPr>
            <a:r>
              <a:rPr lang="sv-SE" sz="2400" b="1" dirty="0"/>
              <a:t>Behov</a:t>
            </a:r>
          </a:p>
          <a:p>
            <a:pPr lvl="1"/>
            <a:r>
              <a:rPr lang="sv-SE" sz="2000" dirty="0"/>
              <a:t>Under samexistensperioden krävs tillfälliga rutiner och riktlinjer vilka tas fram av SDV, </a:t>
            </a:r>
            <a:r>
              <a:rPr lang="sv-SE" sz="2000" dirty="0" err="1"/>
              <a:t>DigIT</a:t>
            </a:r>
            <a:r>
              <a:rPr lang="sv-SE" sz="2000" dirty="0"/>
              <a:t>/MT och Koncernkontoret</a:t>
            </a:r>
          </a:p>
          <a:p>
            <a:pPr marL="0" indent="0">
              <a:buNone/>
            </a:pPr>
            <a:endParaRPr lang="sv-SE" sz="2400" dirty="0"/>
          </a:p>
        </p:txBody>
      </p:sp>
      <p:pic>
        <p:nvPicPr>
          <p:cNvPr id="5" name="Bildobjekt 4" descr="En bild som visar person, slips, klädsel, kostym">
            <a:extLst>
              <a:ext uri="{FF2B5EF4-FFF2-40B4-BE49-F238E27FC236}">
                <a16:creationId xmlns:a16="http://schemas.microsoft.com/office/drawing/2014/main" id="{2802623F-F129-2EC5-887F-28319E9D0AD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95707" y="2255705"/>
            <a:ext cx="3740771" cy="2493847"/>
          </a:xfrm>
          <a:prstGeom prst="rect">
            <a:avLst/>
          </a:prstGeom>
        </p:spPr>
      </p:pic>
      <p:sp>
        <p:nvSpPr>
          <p:cNvPr id="9" name="textruta 8">
            <a:extLst>
              <a:ext uri="{FF2B5EF4-FFF2-40B4-BE49-F238E27FC236}">
                <a16:creationId xmlns:a16="http://schemas.microsoft.com/office/drawing/2014/main" id="{374A3D38-EF6A-331D-8994-194DD94C69A3}"/>
              </a:ext>
            </a:extLst>
          </p:cNvPr>
          <p:cNvSpPr txBox="1"/>
          <p:nvPr/>
        </p:nvSpPr>
        <p:spPr>
          <a:xfrm>
            <a:off x="7794970" y="5911907"/>
            <a:ext cx="3089054" cy="600164"/>
          </a:xfrm>
          <a:prstGeom prst="rect">
            <a:avLst/>
          </a:prstGeom>
          <a:noFill/>
        </p:spPr>
        <p:txBody>
          <a:bodyPr wrap="square">
            <a:spAutoFit/>
          </a:bodyPr>
          <a:lstStyle/>
          <a:p>
            <a:r>
              <a:rPr lang="sv-SE" sz="1100" dirty="0">
                <a:solidFill>
                  <a:schemeClr val="accent1"/>
                </a:solidFill>
              </a:rPr>
              <a:t>* Med utgångspunkt från beslutad definition mellan förvaltningsrepresentanter och programmet 2022  </a:t>
            </a:r>
          </a:p>
        </p:txBody>
      </p:sp>
    </p:spTree>
    <p:extLst>
      <p:ext uri="{BB962C8B-B14F-4D97-AF65-F5344CB8AC3E}">
        <p14:creationId xmlns:p14="http://schemas.microsoft.com/office/powerpoint/2010/main" val="65447656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8FFA46-EA03-15F0-6562-551FF637451D}"/>
              </a:ext>
            </a:extLst>
          </p:cNvPr>
          <p:cNvSpPr>
            <a:spLocks noGrp="1"/>
          </p:cNvSpPr>
          <p:nvPr>
            <p:ph type="title"/>
          </p:nvPr>
        </p:nvSpPr>
        <p:spPr>
          <a:xfrm>
            <a:off x="762000" y="385400"/>
            <a:ext cx="10498667" cy="745786"/>
          </a:xfrm>
        </p:spPr>
        <p:txBody>
          <a:bodyPr/>
          <a:lstStyle/>
          <a:p>
            <a:r>
              <a:rPr lang="sv-SE"/>
              <a:t>Definition av dokumenttyper</a:t>
            </a:r>
            <a:r>
              <a:rPr lang="sv-SE">
                <a:solidFill>
                  <a:srgbClr val="FF0000"/>
                </a:solidFill>
              </a:rPr>
              <a:t> </a:t>
            </a:r>
          </a:p>
        </p:txBody>
      </p:sp>
      <p:graphicFrame>
        <p:nvGraphicFramePr>
          <p:cNvPr id="4" name="Platshållare för innehåll 3">
            <a:extLst>
              <a:ext uri="{FF2B5EF4-FFF2-40B4-BE49-F238E27FC236}">
                <a16:creationId xmlns:a16="http://schemas.microsoft.com/office/drawing/2014/main" id="{369E8A3A-CAB2-8652-8308-69AAE0B76A43}"/>
              </a:ext>
            </a:extLst>
          </p:cNvPr>
          <p:cNvGraphicFramePr>
            <a:graphicFrameLocks noGrp="1"/>
          </p:cNvGraphicFramePr>
          <p:nvPr>
            <p:ph idx="1"/>
            <p:extLst>
              <p:ext uri="{D42A27DB-BD31-4B8C-83A1-F6EECF244321}">
                <p14:modId xmlns:p14="http://schemas.microsoft.com/office/powerpoint/2010/main" val="1806134760"/>
              </p:ext>
            </p:extLst>
          </p:nvPr>
        </p:nvGraphicFramePr>
        <p:xfrm>
          <a:off x="765434" y="1426443"/>
          <a:ext cx="9919226" cy="4385780"/>
        </p:xfrm>
        <a:graphic>
          <a:graphicData uri="http://schemas.openxmlformats.org/drawingml/2006/table">
            <a:tbl>
              <a:tblPr firstRow="1" firstCol="1" bandRow="1">
                <a:tableStyleId>{5C22544A-7EE6-4342-B048-85BDC9FD1C3A}</a:tableStyleId>
              </a:tblPr>
              <a:tblGrid>
                <a:gridCol w="2139441">
                  <a:extLst>
                    <a:ext uri="{9D8B030D-6E8A-4147-A177-3AD203B41FA5}">
                      <a16:colId xmlns:a16="http://schemas.microsoft.com/office/drawing/2014/main" val="3047061345"/>
                    </a:ext>
                  </a:extLst>
                </a:gridCol>
                <a:gridCol w="7779785">
                  <a:extLst>
                    <a:ext uri="{9D8B030D-6E8A-4147-A177-3AD203B41FA5}">
                      <a16:colId xmlns:a16="http://schemas.microsoft.com/office/drawing/2014/main" val="1661192166"/>
                    </a:ext>
                  </a:extLst>
                </a:gridCol>
              </a:tblGrid>
              <a:tr h="822277">
                <a:tc>
                  <a:txBody>
                    <a:bodyPr/>
                    <a:lstStyle/>
                    <a:p>
                      <a:r>
                        <a:rPr lang="sv-SE" sz="1600" dirty="0">
                          <a:effectLst/>
                        </a:rPr>
                        <a:t>Handlingstyp/</a:t>
                      </a:r>
                      <a:br>
                        <a:rPr lang="sv-SE" sz="1600" dirty="0">
                          <a:effectLst/>
                        </a:rPr>
                      </a:br>
                      <a:r>
                        <a:rPr lang="sv-SE" sz="1600" dirty="0">
                          <a:effectLst/>
                        </a:rPr>
                        <a:t>Dokumenttyp</a:t>
                      </a:r>
                      <a:endParaRPr lang="sv-SE" sz="1600" dirty="0">
                        <a:effectLst/>
                        <a:latin typeface="Calibri"/>
                        <a:ea typeface="Calibri"/>
                      </a:endParaRPr>
                    </a:p>
                  </a:txBody>
                  <a:tcPr marL="50471" marR="50471" marT="50471" marB="50471"/>
                </a:tc>
                <a:tc>
                  <a:txBody>
                    <a:bodyPr/>
                    <a:lstStyle/>
                    <a:p>
                      <a:r>
                        <a:rPr lang="sv-SE" sz="1600" dirty="0">
                          <a:effectLst/>
                        </a:rPr>
                        <a:t>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chemeClr val="bg1"/>
                          </a:solidFill>
                          <a:effectLst/>
                          <a:hlinkClick r:id="rId3">
                            <a:extLst>
                              <a:ext uri="{A12FA001-AC4F-418D-AE19-62706E023703}">
                                <ahyp:hlinkClr xmlns:ahyp="http://schemas.microsoft.com/office/drawing/2018/hyperlinkcolor" val="tx"/>
                              </a:ext>
                            </a:extLst>
                          </a:hlinkClick>
                        </a:rPr>
                        <a:t>Handlingstyper - definitioner</a:t>
                      </a:r>
                      <a:endParaRPr lang="sv-SE" sz="1600">
                        <a:solidFill>
                          <a:schemeClr val="bg1"/>
                        </a:solidFill>
                        <a:effectLst/>
                      </a:endParaRPr>
                    </a:p>
                    <a:p>
                      <a:endParaRPr lang="sv-SE" sz="1600" dirty="0">
                        <a:effectLst/>
                        <a:latin typeface="Calibri"/>
                        <a:ea typeface="Calibri"/>
                      </a:endParaRPr>
                    </a:p>
                  </a:txBody>
                  <a:tcPr marL="50471" marR="50471" marT="50471" marB="50471"/>
                </a:tc>
                <a:extLst>
                  <a:ext uri="{0D108BD9-81ED-4DB2-BD59-A6C34878D82A}">
                    <a16:rowId xmlns:a16="http://schemas.microsoft.com/office/drawing/2014/main" val="1039564150"/>
                  </a:ext>
                </a:extLst>
              </a:tr>
              <a:tr h="822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effectLst/>
                        </a:rPr>
                        <a:t>Riktlinje</a:t>
                      </a:r>
                      <a:endParaRPr lang="sv-SE" sz="1600" dirty="0">
                        <a:effectLst/>
                        <a:latin typeface="Calibri"/>
                        <a:ea typeface="Calibri"/>
                      </a:endParaRPr>
                    </a:p>
                    <a:p>
                      <a:endParaRPr lang="sv-SE" sz="1600" dirty="0">
                        <a:effectLst/>
                        <a:latin typeface="Calibri"/>
                        <a:ea typeface="Calibri"/>
                      </a:endParaRPr>
                    </a:p>
                  </a:txBody>
                  <a:tcPr marL="50471" marR="50471" marT="50471" marB="50471"/>
                </a:tc>
                <a:tc>
                  <a:txBody>
                    <a:bodyPr/>
                    <a:lstStyle/>
                    <a:p>
                      <a:pPr>
                        <a:buNone/>
                      </a:pPr>
                      <a:r>
                        <a:rPr lang="sv-SE" sz="1600" dirty="0">
                          <a:effectLst/>
                        </a:rPr>
                        <a:t>En riktlinje ska konkretisera hur verksamheten ska uppnå det som anges i till exempel en policy. Beslutas av Regionstyrelsen eller annan övergripande organisationsnivå (RD, HSD). Styrande dokument.</a:t>
                      </a:r>
                      <a:endParaRPr lang="sv-SE" sz="1600" dirty="0">
                        <a:effectLst/>
                        <a:latin typeface="Calibri"/>
                        <a:ea typeface="Calibri"/>
                      </a:endParaRPr>
                    </a:p>
                    <a:p>
                      <a:pPr>
                        <a:buNone/>
                      </a:pPr>
                      <a:endParaRPr lang="sv-SE" sz="1600" dirty="0">
                        <a:effectLst/>
                      </a:endParaRPr>
                    </a:p>
                  </a:txBody>
                  <a:tcPr marL="50471" marR="50471" marT="50471" marB="50471"/>
                </a:tc>
                <a:extLst>
                  <a:ext uri="{0D108BD9-81ED-4DB2-BD59-A6C34878D82A}">
                    <a16:rowId xmlns:a16="http://schemas.microsoft.com/office/drawing/2014/main" val="2444174829"/>
                  </a:ext>
                </a:extLst>
              </a:tr>
              <a:tr h="822277">
                <a:tc>
                  <a:txBody>
                    <a:bodyPr/>
                    <a:lstStyle/>
                    <a:p>
                      <a:r>
                        <a:rPr lang="sv-SE" sz="1600" dirty="0">
                          <a:effectLst/>
                        </a:rPr>
                        <a:t>Instruktion</a:t>
                      </a:r>
                      <a:endParaRPr lang="sv-SE" sz="1600" dirty="0">
                        <a:effectLst/>
                        <a:latin typeface="Calibri"/>
                        <a:ea typeface="Calibri"/>
                      </a:endParaRPr>
                    </a:p>
                  </a:txBody>
                  <a:tcPr marL="50471" marR="50471" marT="50471" marB="50471"/>
                </a:tc>
                <a:tc>
                  <a:txBody>
                    <a:bodyPr/>
                    <a:lstStyle/>
                    <a:p>
                      <a:pPr>
                        <a:buNone/>
                      </a:pPr>
                      <a:r>
                        <a:rPr lang="sv-SE" sz="1600" dirty="0">
                          <a:effectLst/>
                        </a:rPr>
                        <a:t>Information som beskriver hur något </a:t>
                      </a:r>
                      <a:r>
                        <a:rPr lang="sv-SE" sz="1600" b="1" dirty="0">
                          <a:effectLst/>
                        </a:rPr>
                        <a:t>ska</a:t>
                      </a:r>
                      <a:r>
                        <a:rPr lang="sv-SE" sz="1600" dirty="0">
                          <a:effectLst/>
                        </a:rPr>
                        <a:t> utföras. En instruktion ska följas. Styrande dokument. </a:t>
                      </a:r>
                    </a:p>
                  </a:txBody>
                  <a:tcPr marL="50471" marR="50471" marT="50471" marB="50471"/>
                </a:tc>
                <a:extLst>
                  <a:ext uri="{0D108BD9-81ED-4DB2-BD59-A6C34878D82A}">
                    <a16:rowId xmlns:a16="http://schemas.microsoft.com/office/drawing/2014/main" val="3394623514"/>
                  </a:ext>
                </a:extLst>
              </a:tr>
              <a:tr h="822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effectLst/>
                        </a:rPr>
                        <a:t>Anvisning</a:t>
                      </a:r>
                      <a:endParaRPr lang="sv-SE" sz="1600" dirty="0">
                        <a:effectLst/>
                        <a:latin typeface="Calibri"/>
                        <a:ea typeface="Calibri"/>
                      </a:endParaRPr>
                    </a:p>
                  </a:txBody>
                  <a:tcPr marL="50471" marR="50471" marT="50471" marB="504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kern="1200" dirty="0">
                          <a:solidFill>
                            <a:srgbClr val="000000"/>
                          </a:solidFill>
                          <a:effectLst/>
                          <a:latin typeface="+mn-lt"/>
                          <a:ea typeface="+mn-ea"/>
                          <a:cs typeface="+mn-cs"/>
                        </a:rPr>
                        <a:t>Generell vägledning eller rekommendation </a:t>
                      </a:r>
                      <a:r>
                        <a:rPr lang="sv-SE" sz="1600" dirty="0">
                          <a:effectLst/>
                        </a:rPr>
                        <a:t>som beskriver hur något </a:t>
                      </a:r>
                      <a:r>
                        <a:rPr lang="sv-SE" sz="1600" b="1" dirty="0">
                          <a:effectLst/>
                        </a:rPr>
                        <a:t>bör</a:t>
                      </a:r>
                      <a:r>
                        <a:rPr lang="sv-SE" sz="1600" dirty="0">
                          <a:effectLst/>
                        </a:rPr>
                        <a:t> utföras. En anvisning bör följas. Mildare än instruktion.</a:t>
                      </a:r>
                    </a:p>
                    <a:p>
                      <a:pPr>
                        <a:buNone/>
                      </a:pPr>
                      <a:endParaRPr lang="sv-SE" sz="1600" dirty="0">
                        <a:effectLst/>
                        <a:latin typeface="Calibri"/>
                        <a:ea typeface="Calibri"/>
                      </a:endParaRPr>
                    </a:p>
                  </a:txBody>
                  <a:tcPr marL="50471" marR="50471" marT="50471" marB="50471"/>
                </a:tc>
                <a:extLst>
                  <a:ext uri="{0D108BD9-81ED-4DB2-BD59-A6C34878D82A}">
                    <a16:rowId xmlns:a16="http://schemas.microsoft.com/office/drawing/2014/main" val="749402639"/>
                  </a:ext>
                </a:extLst>
              </a:tr>
              <a:tr h="822277">
                <a:tc>
                  <a:txBody>
                    <a:bodyPr/>
                    <a:lstStyle/>
                    <a:p>
                      <a:r>
                        <a:rPr lang="sv-SE" sz="1600" dirty="0">
                          <a:effectLst/>
                          <a:latin typeface="Calibri"/>
                          <a:ea typeface="Calibri"/>
                        </a:rPr>
                        <a:t>Rutin</a:t>
                      </a:r>
                    </a:p>
                  </a:txBody>
                  <a:tcPr marL="50471" marR="50471" marT="50471" marB="50471"/>
                </a:tc>
                <a:tc>
                  <a:txBody>
                    <a:bodyPr/>
                    <a:lstStyle/>
                    <a:p>
                      <a:pPr>
                        <a:buNone/>
                      </a:pPr>
                      <a:r>
                        <a:rPr lang="sv-SE" sz="1600" b="0" i="0" kern="1200" dirty="0">
                          <a:solidFill>
                            <a:srgbClr val="000000"/>
                          </a:solidFill>
                          <a:effectLst/>
                          <a:latin typeface="+mn-lt"/>
                          <a:ea typeface="+mn-ea"/>
                          <a:cs typeface="+mn-cs"/>
                        </a:rPr>
                        <a:t>Ett bestämt tillvägagångssätt för </a:t>
                      </a:r>
                      <a:r>
                        <a:rPr lang="sv-SE" sz="1600" b="1" i="0" kern="1200" dirty="0">
                          <a:solidFill>
                            <a:srgbClr val="000000"/>
                          </a:solidFill>
                          <a:effectLst/>
                          <a:latin typeface="+mn-lt"/>
                          <a:ea typeface="+mn-ea"/>
                          <a:cs typeface="+mn-cs"/>
                        </a:rPr>
                        <a:t>hur</a:t>
                      </a:r>
                      <a:r>
                        <a:rPr lang="sv-SE" sz="1600" b="0" i="0" kern="1200" dirty="0">
                          <a:solidFill>
                            <a:srgbClr val="000000"/>
                          </a:solidFill>
                          <a:effectLst/>
                          <a:latin typeface="+mn-lt"/>
                          <a:ea typeface="+mn-ea"/>
                          <a:cs typeface="+mn-cs"/>
                        </a:rPr>
                        <a:t> en arbetsuppgift ska utföras.</a:t>
                      </a:r>
                      <a:endParaRPr lang="sv-SE" sz="1600" dirty="0">
                        <a:solidFill>
                          <a:srgbClr val="000000"/>
                        </a:solidFill>
                        <a:effectLst/>
                        <a:latin typeface="+mn-lt"/>
                        <a:ea typeface="Calibri"/>
                      </a:endParaRPr>
                    </a:p>
                  </a:txBody>
                  <a:tcPr marL="50471" marR="50471" marT="50471" marB="50471"/>
                </a:tc>
                <a:extLst>
                  <a:ext uri="{0D108BD9-81ED-4DB2-BD59-A6C34878D82A}">
                    <a16:rowId xmlns:a16="http://schemas.microsoft.com/office/drawing/2014/main" val="3136084118"/>
                  </a:ext>
                </a:extLst>
              </a:tr>
            </a:tbl>
          </a:graphicData>
        </a:graphic>
      </p:graphicFrame>
    </p:spTree>
    <p:extLst>
      <p:ext uri="{BB962C8B-B14F-4D97-AF65-F5344CB8AC3E}">
        <p14:creationId xmlns:p14="http://schemas.microsoft.com/office/powerpoint/2010/main" val="410851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DA3C2AD2-5A43-D5B6-014F-3882C6BD0583}"/>
              </a:ext>
            </a:extLst>
          </p:cNvPr>
          <p:cNvSpPr/>
          <p:nvPr/>
        </p:nvSpPr>
        <p:spPr>
          <a:xfrm>
            <a:off x="3261362" y="1883098"/>
            <a:ext cx="1888038" cy="22577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1000" b="1">
              <a:solidFill>
                <a:schemeClr val="bg1"/>
              </a:solidFill>
            </a:endParaRPr>
          </a:p>
          <a:p>
            <a:pPr algn="ctr"/>
            <a:endParaRPr lang="sv-SE" sz="1000" b="1">
              <a:solidFill>
                <a:schemeClr val="bg1"/>
              </a:solidFill>
            </a:endParaRPr>
          </a:p>
          <a:p>
            <a:pPr algn="ctr"/>
            <a:r>
              <a:rPr lang="sv-SE" sz="1000" b="1" dirty="0">
                <a:solidFill>
                  <a:schemeClr val="bg1"/>
                </a:solidFill>
              </a:rPr>
              <a:t>Vårdadministration/ Rapporter och uppföljning</a:t>
            </a:r>
          </a:p>
          <a:p>
            <a:pPr algn="ctr"/>
            <a:endParaRPr lang="sv-SE" sz="1050" b="1">
              <a:solidFill>
                <a:schemeClr val="bg1"/>
              </a:solidFill>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900" b="0" i="0" u="none" strike="noStrike" kern="1200" cap="none" spc="0" normalizeH="0" baseline="0" noProof="0" dirty="0">
                <a:ln>
                  <a:noFill/>
                </a:ln>
                <a:solidFill>
                  <a:schemeClr val="bg1"/>
                </a:solidFill>
                <a:effectLst/>
                <a:uLnTx/>
                <a:uFillTx/>
                <a:latin typeface="Public Sans"/>
                <a:ea typeface="+mn-ea"/>
                <a:cs typeface="+mn-cs"/>
              </a:rPr>
              <a:t>Remisshantering /remisspraxis</a:t>
            </a:r>
            <a:endParaRPr lang="sv-SE" sz="900" b="0" i="0" u="none" strike="noStrike" kern="1200" cap="none" spc="0" normalizeH="0" baseline="0" noProof="0" dirty="0">
              <a:ln>
                <a:noFill/>
              </a:ln>
              <a:solidFill>
                <a:schemeClr val="bg1"/>
              </a:solidFill>
              <a:effectLst/>
              <a:uLnTx/>
              <a:uFillTx/>
              <a:latin typeface="Public San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900" dirty="0">
                <a:solidFill>
                  <a:schemeClr val="bg1"/>
                </a:solidFill>
                <a:latin typeface="Public Sans"/>
              </a:rPr>
              <a:t>Instruktioner registrering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900" dirty="0">
                <a:solidFill>
                  <a:schemeClr val="bg1"/>
                </a:solidFill>
                <a:latin typeface="Public Sans"/>
              </a:rPr>
              <a:t>Rapporter/uppföljning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900" b="0" i="0" u="none" strike="noStrike" kern="1200" cap="none" spc="0" normalizeH="0" baseline="0" noProof="0" dirty="0">
                <a:ln>
                  <a:noFill/>
                </a:ln>
                <a:solidFill>
                  <a:schemeClr val="bg1"/>
                </a:solidFill>
                <a:effectLst/>
                <a:uLnTx/>
                <a:uFillTx/>
                <a:latin typeface="Public Sans"/>
                <a:ea typeface="+mn-ea"/>
                <a:cs typeface="+mn-cs"/>
              </a:rPr>
              <a:t>Instruktioner kvalitetssäkring</a:t>
            </a:r>
            <a:endParaRPr lang="sv-SE" sz="900" b="0" i="0" u="none" strike="noStrike" kern="1200" cap="none" spc="0" normalizeH="0" baseline="0" noProof="0" dirty="0">
              <a:ln>
                <a:noFill/>
              </a:ln>
              <a:solidFill>
                <a:schemeClr val="bg1"/>
              </a:solidFill>
              <a:effectLst/>
              <a:uLnTx/>
              <a:uFillTx/>
              <a:latin typeface="Public San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900" dirty="0">
                <a:solidFill>
                  <a:schemeClr val="bg1"/>
                </a:solidFill>
                <a:latin typeface="Public Sans"/>
              </a:rPr>
              <a:t>Instruktioner - teknisk </a:t>
            </a:r>
            <a:r>
              <a:rPr lang="sv-SE" sz="900" dirty="0" err="1">
                <a:solidFill>
                  <a:schemeClr val="bg1"/>
                </a:solidFill>
                <a:latin typeface="Public Sans"/>
              </a:rPr>
              <a:t>migrering</a:t>
            </a:r>
            <a:endParaRPr lang="sv-SE" sz="900" dirty="0">
              <a:solidFill>
                <a:schemeClr val="bg1"/>
              </a:solidFill>
              <a:latin typeface="Public San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900" dirty="0">
                <a:solidFill>
                  <a:schemeClr val="bg1"/>
                </a:solidFill>
                <a:latin typeface="Public Sans"/>
              </a:rPr>
              <a:t>Inskriven patient vid </a:t>
            </a:r>
            <a:r>
              <a:rPr lang="sv-SE" sz="900" dirty="0" err="1">
                <a:solidFill>
                  <a:schemeClr val="bg1"/>
                </a:solidFill>
                <a:latin typeface="Public Sans"/>
              </a:rPr>
              <a:t>driftstart</a:t>
            </a:r>
            <a:endParaRPr lang="sv-SE" sz="900" dirty="0">
              <a:solidFill>
                <a:schemeClr val="bg1"/>
              </a:solidFill>
              <a:latin typeface="Public Sans"/>
            </a:endParaRPr>
          </a:p>
          <a:p>
            <a:pPr marR="0" lvl="0" algn="l" defTabSz="457200" rtl="0" eaLnBrk="1" fontAlgn="auto" latinLnBrk="0" hangingPunct="1">
              <a:lnSpc>
                <a:spcPct val="100000"/>
              </a:lnSpc>
              <a:spcBef>
                <a:spcPts val="0"/>
              </a:spcBef>
              <a:spcAft>
                <a:spcPts val="0"/>
              </a:spcAft>
              <a:buClrTx/>
              <a:buSzTx/>
              <a:tabLst/>
              <a:defRPr/>
            </a:pPr>
            <a:endParaRPr kumimoji="0" lang="sv-SE" sz="900" b="0" i="0" u="none" strike="noStrike" kern="1200" cap="none" spc="0" normalizeH="0" baseline="0" noProof="0">
              <a:ln>
                <a:noFill/>
              </a:ln>
              <a:solidFill>
                <a:schemeClr val="bg1"/>
              </a:solidFill>
              <a:effectLst/>
              <a:uLnTx/>
              <a:uFillTx/>
              <a:latin typeface="Public Sans"/>
              <a:ea typeface="+mn-ea"/>
              <a:cs typeface="+mn-cs"/>
            </a:endParaRPr>
          </a:p>
          <a:p>
            <a:pPr algn="ctr"/>
            <a:endParaRPr lang="sv-SE" sz="1050" b="1">
              <a:solidFill>
                <a:schemeClr val="bg1"/>
              </a:solidFill>
            </a:endParaRPr>
          </a:p>
        </p:txBody>
      </p:sp>
      <p:sp>
        <p:nvSpPr>
          <p:cNvPr id="9" name="Rektangel: rundade hörn 8">
            <a:extLst>
              <a:ext uri="{FF2B5EF4-FFF2-40B4-BE49-F238E27FC236}">
                <a16:creationId xmlns:a16="http://schemas.microsoft.com/office/drawing/2014/main" id="{356DAA9D-8060-09AD-F920-0CA36D83602F}"/>
              </a:ext>
            </a:extLst>
          </p:cNvPr>
          <p:cNvSpPr/>
          <p:nvPr/>
        </p:nvSpPr>
        <p:spPr>
          <a:xfrm>
            <a:off x="5255279" y="1883097"/>
            <a:ext cx="2048806" cy="32195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050" b="1" dirty="0"/>
              <a:t>Regionala rutinbeskrivningar </a:t>
            </a:r>
            <a:r>
              <a:rPr lang="sv-SE" sz="1050" b="1"/>
              <a:t>för samexistensperioden</a:t>
            </a:r>
            <a:endParaRPr lang="sv-SE" sz="1050" b="1" dirty="0"/>
          </a:p>
          <a:p>
            <a:pPr algn="ctr"/>
            <a:endParaRPr lang="sv-SE" sz="500" b="1" dirty="0"/>
          </a:p>
          <a:p>
            <a:r>
              <a:rPr lang="sv-SE" sz="900" dirty="0"/>
              <a:t>Framtagna för att tydliggöra ansvarsfördelning och säkra informationsöverföring för att bibehålla patientsäkerheten när patientinformation överförs mellan olika vårdenheter</a:t>
            </a:r>
          </a:p>
          <a:p>
            <a:endParaRPr lang="sv-SE" sz="500" dirty="0"/>
          </a:p>
          <a:p>
            <a:pPr marL="171450" indent="-171450">
              <a:buFont typeface="Wingdings" panose="05000000000000000000" pitchFamily="2" charset="2"/>
              <a:buChar char="q"/>
            </a:pPr>
            <a:r>
              <a:rPr lang="sv-SE" sz="900" dirty="0"/>
              <a:t>Överflyttning av slutenvårdpatient</a:t>
            </a:r>
          </a:p>
          <a:p>
            <a:pPr marL="171450" indent="-171450">
              <a:buFont typeface="Wingdings" panose="05000000000000000000" pitchFamily="2" charset="2"/>
              <a:buChar char="q"/>
            </a:pPr>
            <a:r>
              <a:rPr lang="sv-SE" sz="900" dirty="0"/>
              <a:t>Remissförfarande</a:t>
            </a:r>
          </a:p>
          <a:p>
            <a:pPr marL="171450" indent="-171450">
              <a:buFont typeface="Wingdings" panose="05000000000000000000" pitchFamily="2" charset="2"/>
              <a:buChar char="q"/>
            </a:pPr>
            <a:r>
              <a:rPr lang="sv-SE" sz="900" dirty="0"/>
              <a:t>Laboratoriediagnostik</a:t>
            </a:r>
          </a:p>
          <a:p>
            <a:pPr marL="171450" indent="-171450">
              <a:buFont typeface="Wingdings" panose="05000000000000000000" pitchFamily="2" charset="2"/>
              <a:buChar char="q"/>
            </a:pPr>
            <a:r>
              <a:rPr lang="sv-SE" sz="900" dirty="0"/>
              <a:t>Mödrahälsovård</a:t>
            </a:r>
          </a:p>
          <a:p>
            <a:pPr marL="171450" indent="-171450">
              <a:buFont typeface="Wingdings" panose="05000000000000000000" pitchFamily="2" charset="2"/>
              <a:buChar char="q"/>
            </a:pPr>
            <a:r>
              <a:rPr lang="sv-SE" sz="900" dirty="0"/>
              <a:t>Antitumoral behandling</a:t>
            </a:r>
          </a:p>
          <a:p>
            <a:pPr marL="171450" indent="-171450">
              <a:buFont typeface="Wingdings" panose="05000000000000000000" pitchFamily="2" charset="2"/>
              <a:buChar char="q"/>
            </a:pPr>
            <a:r>
              <a:rPr lang="sv-SE" sz="900" dirty="0"/>
              <a:t>Tvångsvård</a:t>
            </a:r>
          </a:p>
          <a:p>
            <a:pPr marL="171450" indent="-171450">
              <a:buFont typeface="Wingdings" panose="05000000000000000000" pitchFamily="2" charset="2"/>
              <a:buChar char="q"/>
            </a:pPr>
            <a:r>
              <a:rPr lang="sv-SE" sz="900" dirty="0"/>
              <a:t>Bild- och funktions-diagnostik</a:t>
            </a:r>
          </a:p>
          <a:p>
            <a:pPr marL="171450" indent="-171450">
              <a:buFont typeface="Wingdings" panose="05000000000000000000" pitchFamily="2" charset="2"/>
              <a:buChar char="q"/>
            </a:pPr>
            <a:r>
              <a:rPr lang="sv-SE" sz="900" dirty="0"/>
              <a:t>Vårdövergångar</a:t>
            </a:r>
          </a:p>
        </p:txBody>
      </p:sp>
      <p:sp>
        <p:nvSpPr>
          <p:cNvPr id="36" name="Rektangel: rundade hörn 35">
            <a:extLst>
              <a:ext uri="{FF2B5EF4-FFF2-40B4-BE49-F238E27FC236}">
                <a16:creationId xmlns:a16="http://schemas.microsoft.com/office/drawing/2014/main" id="{AD45BBF2-401D-43EE-8B01-877E025A4D68}"/>
              </a:ext>
            </a:extLst>
          </p:cNvPr>
          <p:cNvSpPr/>
          <p:nvPr/>
        </p:nvSpPr>
        <p:spPr>
          <a:xfrm>
            <a:off x="158570" y="1873452"/>
            <a:ext cx="1440000" cy="8280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dirty="0">
                <a:solidFill>
                  <a:schemeClr val="bg1"/>
                </a:solidFill>
              </a:rPr>
              <a:t>Teknisk (maskinell)</a:t>
            </a:r>
            <a:r>
              <a:rPr lang="sv-SE" sz="1000" b="1" dirty="0">
                <a:solidFill>
                  <a:schemeClr val="tx1"/>
                </a:solidFill>
              </a:rPr>
              <a:t> </a:t>
            </a:r>
            <a:r>
              <a:rPr lang="sv-SE" sz="1000" b="1" err="1">
                <a:solidFill>
                  <a:schemeClr val="bg1"/>
                </a:solidFill>
              </a:rPr>
              <a:t>migrering</a:t>
            </a:r>
            <a:r>
              <a:rPr lang="sv-SE" sz="1000" b="1" dirty="0">
                <a:solidFill>
                  <a:schemeClr val="bg1"/>
                </a:solidFill>
              </a:rPr>
              <a:t> </a:t>
            </a:r>
          </a:p>
          <a:p>
            <a:pPr algn="ctr"/>
            <a:endParaRPr lang="sv-SE" sz="1000">
              <a:solidFill>
                <a:schemeClr val="bg1"/>
              </a:solidFill>
            </a:endParaRPr>
          </a:p>
        </p:txBody>
      </p:sp>
      <p:sp>
        <p:nvSpPr>
          <p:cNvPr id="39" name="Rektangel: rundade hörn 38">
            <a:extLst>
              <a:ext uri="{FF2B5EF4-FFF2-40B4-BE49-F238E27FC236}">
                <a16:creationId xmlns:a16="http://schemas.microsoft.com/office/drawing/2014/main" id="{ABE788F7-4B9D-4A16-A245-A1EEEB373AE7}"/>
              </a:ext>
            </a:extLst>
          </p:cNvPr>
          <p:cNvSpPr/>
          <p:nvPr/>
        </p:nvSpPr>
        <p:spPr>
          <a:xfrm>
            <a:off x="7409964" y="1883097"/>
            <a:ext cx="1348280" cy="16129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a:solidFill>
                  <a:schemeClr val="bg1"/>
                </a:solidFill>
              </a:rPr>
              <a:t>Återläsning</a:t>
            </a:r>
            <a:r>
              <a:rPr lang="sv-SE" sz="1050" b="1"/>
              <a:t> av patient-information</a:t>
            </a:r>
          </a:p>
          <a:p>
            <a:pPr lvl="0" algn="ctr"/>
            <a:endParaRPr lang="sv-SE" sz="1050" b="1"/>
          </a:p>
          <a:p>
            <a:r>
              <a:rPr lang="sv-SE" sz="900"/>
              <a:t>Hitta och återläsa patientinformation, både om man arbetar i SDV och i gamla system</a:t>
            </a:r>
          </a:p>
        </p:txBody>
      </p:sp>
      <p:sp>
        <p:nvSpPr>
          <p:cNvPr id="40" name="Rektangel: rundade hörn 39">
            <a:extLst>
              <a:ext uri="{FF2B5EF4-FFF2-40B4-BE49-F238E27FC236}">
                <a16:creationId xmlns:a16="http://schemas.microsoft.com/office/drawing/2014/main" id="{0B2BF7A6-618A-403D-99C4-DFEB5C4D7C1C}"/>
              </a:ext>
            </a:extLst>
          </p:cNvPr>
          <p:cNvSpPr/>
          <p:nvPr/>
        </p:nvSpPr>
        <p:spPr>
          <a:xfrm>
            <a:off x="8864123" y="1883097"/>
            <a:ext cx="1348280" cy="15454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050" b="1" dirty="0"/>
          </a:p>
          <a:p>
            <a:pPr lvl="0" algn="ctr"/>
            <a:r>
              <a:rPr lang="sv-SE" sz="1050" b="1" dirty="0"/>
              <a:t>Behörighet till gamla system</a:t>
            </a:r>
            <a:endParaRPr lang="sv-SE" dirty="0"/>
          </a:p>
          <a:p>
            <a:pPr lvl="0" algn="ctr"/>
            <a:endParaRPr lang="sv-SE" sz="1050" b="1"/>
          </a:p>
          <a:p>
            <a:pPr lvl="0"/>
            <a:r>
              <a:rPr lang="sv-SE" sz="900" dirty="0"/>
              <a:t>Hur länge har jag tillgång till gamla system?</a:t>
            </a:r>
          </a:p>
          <a:p>
            <a:pPr lvl="0"/>
            <a:r>
              <a:rPr lang="sv-SE" sz="900" dirty="0"/>
              <a:t>När går det över från skriv- till läsbehörighet?</a:t>
            </a:r>
          </a:p>
          <a:p>
            <a:pPr marL="285750" lvl="0" indent="-285750">
              <a:buFont typeface="Arial" panose="020B0604020202020204" pitchFamily="34" charset="0"/>
              <a:buChar char="•"/>
            </a:pPr>
            <a:endParaRPr lang="sv-SE" sz="900"/>
          </a:p>
        </p:txBody>
      </p:sp>
      <p:sp>
        <p:nvSpPr>
          <p:cNvPr id="30" name="Rektangel: rundade hörn 29">
            <a:extLst>
              <a:ext uri="{FF2B5EF4-FFF2-40B4-BE49-F238E27FC236}">
                <a16:creationId xmlns:a16="http://schemas.microsoft.com/office/drawing/2014/main" id="{C756A54E-E360-4525-B06D-55E23AAB4B3D}"/>
              </a:ext>
            </a:extLst>
          </p:cNvPr>
          <p:cNvSpPr/>
          <p:nvPr/>
        </p:nvSpPr>
        <p:spPr>
          <a:xfrm>
            <a:off x="10318282" y="1883098"/>
            <a:ext cx="1502897" cy="19104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a:t>Avveckling av  nuvarande system</a:t>
            </a:r>
          </a:p>
          <a:p>
            <a:pPr algn="ctr"/>
            <a:endParaRPr lang="sv-SE" sz="1050" b="1"/>
          </a:p>
          <a:p>
            <a:r>
              <a:rPr lang="sv-SE" sz="900"/>
              <a:t>Hypotes: Blir aktuellt först när alla driftstartat med SDV</a:t>
            </a:r>
          </a:p>
          <a:p>
            <a:endParaRPr lang="sv-SE" sz="900"/>
          </a:p>
          <a:p>
            <a:r>
              <a:rPr lang="sv-SE" sz="900"/>
              <a:t>Man kommer alltid komma åt information om patienten även om de gamla systemen avvecklas</a:t>
            </a:r>
          </a:p>
        </p:txBody>
      </p:sp>
      <p:sp>
        <p:nvSpPr>
          <p:cNvPr id="51" name="Rektangel: rundade hörn 50">
            <a:extLst>
              <a:ext uri="{FF2B5EF4-FFF2-40B4-BE49-F238E27FC236}">
                <a16:creationId xmlns:a16="http://schemas.microsoft.com/office/drawing/2014/main" id="{6AE2AA1D-0681-4092-868A-8D1C9020FDD8}"/>
              </a:ext>
            </a:extLst>
          </p:cNvPr>
          <p:cNvSpPr/>
          <p:nvPr/>
        </p:nvSpPr>
        <p:spPr>
          <a:xfrm>
            <a:off x="1715730" y="2840201"/>
            <a:ext cx="1434236" cy="828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dirty="0">
                <a:solidFill>
                  <a:schemeClr val="bg1"/>
                </a:solidFill>
              </a:rPr>
              <a:t>Schemaläggning</a:t>
            </a:r>
          </a:p>
        </p:txBody>
      </p:sp>
      <p:sp>
        <p:nvSpPr>
          <p:cNvPr id="59" name="Rektangel: rundade hörn 58">
            <a:extLst>
              <a:ext uri="{FF2B5EF4-FFF2-40B4-BE49-F238E27FC236}">
                <a16:creationId xmlns:a16="http://schemas.microsoft.com/office/drawing/2014/main" id="{E554AE6F-D322-416D-BEB1-4C9DF3D8E5E2}"/>
              </a:ext>
            </a:extLst>
          </p:cNvPr>
          <p:cNvSpPr/>
          <p:nvPr/>
        </p:nvSpPr>
        <p:spPr>
          <a:xfrm>
            <a:off x="158570" y="2840200"/>
            <a:ext cx="1434236" cy="827999"/>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50" b="1" dirty="0"/>
              <a:t>Behörighets styrning</a:t>
            </a:r>
          </a:p>
        </p:txBody>
      </p:sp>
      <p:sp>
        <p:nvSpPr>
          <p:cNvPr id="2" name="Rektangel: rundade hörn 1">
            <a:extLst>
              <a:ext uri="{FF2B5EF4-FFF2-40B4-BE49-F238E27FC236}">
                <a16:creationId xmlns:a16="http://schemas.microsoft.com/office/drawing/2014/main" id="{22C40C26-E79D-FB86-3CFD-43B916697581}"/>
              </a:ext>
            </a:extLst>
          </p:cNvPr>
          <p:cNvSpPr/>
          <p:nvPr/>
        </p:nvSpPr>
        <p:spPr>
          <a:xfrm>
            <a:off x="1709966" y="1880048"/>
            <a:ext cx="1440000" cy="8280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dirty="0">
                <a:solidFill>
                  <a:schemeClr val="bg1"/>
                </a:solidFill>
              </a:rPr>
              <a:t>Manuell överföring av journalinformation</a:t>
            </a:r>
          </a:p>
        </p:txBody>
      </p:sp>
      <p:sp>
        <p:nvSpPr>
          <p:cNvPr id="4" name="Rektangel: rundade hörn 3">
            <a:extLst>
              <a:ext uri="{FF2B5EF4-FFF2-40B4-BE49-F238E27FC236}">
                <a16:creationId xmlns:a16="http://schemas.microsoft.com/office/drawing/2014/main" id="{99D28596-BDE5-6DA0-1E93-0F6E0F28A970}"/>
              </a:ext>
            </a:extLst>
          </p:cNvPr>
          <p:cNvSpPr/>
          <p:nvPr/>
        </p:nvSpPr>
        <p:spPr>
          <a:xfrm>
            <a:off x="147976" y="3806947"/>
            <a:ext cx="1440000" cy="8280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dirty="0">
                <a:solidFill>
                  <a:srgbClr val="FFFFFF"/>
                </a:solidFill>
              </a:rPr>
              <a:t>Manuell överföring av vårdadministrativ information (inkl. bokning)</a:t>
            </a:r>
            <a:endParaRPr lang="sv-SE" dirty="0">
              <a:solidFill>
                <a:srgbClr val="FFFFFF"/>
              </a:solidFill>
            </a:endParaRPr>
          </a:p>
        </p:txBody>
      </p:sp>
      <p:sp>
        <p:nvSpPr>
          <p:cNvPr id="3" name="Pil: upp-ned 2">
            <a:extLst>
              <a:ext uri="{FF2B5EF4-FFF2-40B4-BE49-F238E27FC236}">
                <a16:creationId xmlns:a16="http://schemas.microsoft.com/office/drawing/2014/main" id="{F3C22A6E-D049-ED19-304F-59DB123FCC88}"/>
              </a:ext>
            </a:extLst>
          </p:cNvPr>
          <p:cNvSpPr/>
          <p:nvPr/>
        </p:nvSpPr>
        <p:spPr>
          <a:xfrm rot="5400000">
            <a:off x="5495603" y="-4554767"/>
            <a:ext cx="980692" cy="11670460"/>
          </a:xfrm>
          <a:prstGeom prst="upDown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147E4908-D463-B734-0E24-C2DEFD1013E2}"/>
              </a:ext>
            </a:extLst>
          </p:cNvPr>
          <p:cNvSpPr txBox="1"/>
          <p:nvPr/>
        </p:nvSpPr>
        <p:spPr>
          <a:xfrm>
            <a:off x="2756287" y="1016544"/>
            <a:ext cx="6107836" cy="523220"/>
          </a:xfrm>
          <a:prstGeom prst="rect">
            <a:avLst/>
          </a:prstGeom>
          <a:noFill/>
        </p:spPr>
        <p:txBody>
          <a:bodyPr wrap="square">
            <a:spAutoFit/>
          </a:bodyPr>
          <a:lstStyle/>
          <a:p>
            <a:pPr algn="ctr"/>
            <a:r>
              <a:rPr lang="sv-SE" sz="2800" b="1" dirty="0">
                <a:solidFill>
                  <a:schemeClr val="bg1"/>
                </a:solidFill>
              </a:rPr>
              <a:t>Samexistens</a:t>
            </a:r>
            <a:r>
              <a:rPr lang="sv-SE" sz="1600" b="1" dirty="0">
                <a:solidFill>
                  <a:srgbClr val="307C8E"/>
                </a:solidFill>
              </a:rPr>
              <a:t> </a:t>
            </a:r>
            <a:endParaRPr lang="sv-SE" sz="1600" dirty="0">
              <a:solidFill>
                <a:srgbClr val="307C8E"/>
              </a:solidFill>
            </a:endParaRPr>
          </a:p>
        </p:txBody>
      </p:sp>
    </p:spTree>
    <p:extLst>
      <p:ext uri="{BB962C8B-B14F-4D97-AF65-F5344CB8AC3E}">
        <p14:creationId xmlns:p14="http://schemas.microsoft.com/office/powerpoint/2010/main" val="317204203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rundade hörn 23">
            <a:extLst>
              <a:ext uri="{FF2B5EF4-FFF2-40B4-BE49-F238E27FC236}">
                <a16:creationId xmlns:a16="http://schemas.microsoft.com/office/drawing/2014/main" id="{ABB155DA-4A01-8EFA-0CA5-EA9EE24DE5FD}"/>
              </a:ext>
            </a:extLst>
          </p:cNvPr>
          <p:cNvSpPr/>
          <p:nvPr/>
        </p:nvSpPr>
        <p:spPr>
          <a:xfrm>
            <a:off x="9257907" y="1206552"/>
            <a:ext cx="2228295" cy="45549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600" b="1"/>
              <a:t>Uppgifter att göra i  Verksamhet</a:t>
            </a:r>
          </a:p>
        </p:txBody>
      </p:sp>
      <p:sp>
        <p:nvSpPr>
          <p:cNvPr id="5" name="Rektangel: rundade hörn 4">
            <a:extLst>
              <a:ext uri="{FF2B5EF4-FFF2-40B4-BE49-F238E27FC236}">
                <a16:creationId xmlns:a16="http://schemas.microsoft.com/office/drawing/2014/main" id="{84D564BD-9188-C19F-E2FB-AF2D67F7922A}"/>
              </a:ext>
            </a:extLst>
          </p:cNvPr>
          <p:cNvSpPr/>
          <p:nvPr/>
        </p:nvSpPr>
        <p:spPr>
          <a:xfrm>
            <a:off x="747447" y="1206553"/>
            <a:ext cx="2228295" cy="45549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Område</a:t>
            </a:r>
          </a:p>
        </p:txBody>
      </p:sp>
      <p:sp>
        <p:nvSpPr>
          <p:cNvPr id="6" name="Rektangel: rundade hörn 5">
            <a:extLst>
              <a:ext uri="{FF2B5EF4-FFF2-40B4-BE49-F238E27FC236}">
                <a16:creationId xmlns:a16="http://schemas.microsoft.com/office/drawing/2014/main" id="{25F4D696-EA81-400B-D7F4-B50444540591}"/>
              </a:ext>
            </a:extLst>
          </p:cNvPr>
          <p:cNvSpPr/>
          <p:nvPr/>
        </p:nvSpPr>
        <p:spPr>
          <a:xfrm>
            <a:off x="3584267" y="1206555"/>
            <a:ext cx="2228295" cy="455495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Huvudansvarig</a:t>
            </a:r>
          </a:p>
        </p:txBody>
      </p:sp>
      <p:sp>
        <p:nvSpPr>
          <p:cNvPr id="8" name="Rektangel: rundade hörn 7">
            <a:extLst>
              <a:ext uri="{FF2B5EF4-FFF2-40B4-BE49-F238E27FC236}">
                <a16:creationId xmlns:a16="http://schemas.microsoft.com/office/drawing/2014/main" id="{4ED90FBF-B37D-609A-FFB5-3B1D51AB169F}"/>
              </a:ext>
            </a:extLst>
          </p:cNvPr>
          <p:cNvSpPr/>
          <p:nvPr/>
        </p:nvSpPr>
        <p:spPr>
          <a:xfrm>
            <a:off x="6421087" y="1206553"/>
            <a:ext cx="2228295" cy="45549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Leverans</a:t>
            </a:r>
          </a:p>
        </p:txBody>
      </p:sp>
      <p:sp>
        <p:nvSpPr>
          <p:cNvPr id="27" name="Rektangel: rundade hörn 26">
            <a:extLst>
              <a:ext uri="{FF2B5EF4-FFF2-40B4-BE49-F238E27FC236}">
                <a16:creationId xmlns:a16="http://schemas.microsoft.com/office/drawing/2014/main" id="{DCEC716E-E30F-421C-81D8-C22DE5CDEEB2}"/>
              </a:ext>
            </a:extLst>
          </p:cNvPr>
          <p:cNvSpPr/>
          <p:nvPr/>
        </p:nvSpPr>
        <p:spPr>
          <a:xfrm>
            <a:off x="603155" y="4074991"/>
            <a:ext cx="11001104" cy="6120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rundade hörn 24">
            <a:extLst>
              <a:ext uri="{FF2B5EF4-FFF2-40B4-BE49-F238E27FC236}">
                <a16:creationId xmlns:a16="http://schemas.microsoft.com/office/drawing/2014/main" id="{26D3FA42-2005-06C2-A737-ABD7D7C751A5}"/>
              </a:ext>
            </a:extLst>
          </p:cNvPr>
          <p:cNvSpPr/>
          <p:nvPr/>
        </p:nvSpPr>
        <p:spPr>
          <a:xfrm>
            <a:off x="603948" y="1885361"/>
            <a:ext cx="11001897" cy="6120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50AA27D5-1BF2-BF54-C1D2-D9757FFFD5CA}"/>
              </a:ext>
            </a:extLst>
          </p:cNvPr>
          <p:cNvSpPr/>
          <p:nvPr/>
        </p:nvSpPr>
        <p:spPr>
          <a:xfrm>
            <a:off x="1046315" y="2029747"/>
            <a:ext cx="1808089"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Teknisk (maskinell) migrering</a:t>
            </a:r>
          </a:p>
        </p:txBody>
      </p:sp>
      <p:sp>
        <p:nvSpPr>
          <p:cNvPr id="26" name="Rektangel: rundade hörn 25">
            <a:extLst>
              <a:ext uri="{FF2B5EF4-FFF2-40B4-BE49-F238E27FC236}">
                <a16:creationId xmlns:a16="http://schemas.microsoft.com/office/drawing/2014/main" id="{0DC3D65A-F125-CFB3-7759-5C59D4F83F0D}"/>
              </a:ext>
            </a:extLst>
          </p:cNvPr>
          <p:cNvSpPr/>
          <p:nvPr/>
        </p:nvSpPr>
        <p:spPr>
          <a:xfrm>
            <a:off x="603156" y="2614886"/>
            <a:ext cx="11001897" cy="6120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rundade hörn 16">
            <a:extLst>
              <a:ext uri="{FF2B5EF4-FFF2-40B4-BE49-F238E27FC236}">
                <a16:creationId xmlns:a16="http://schemas.microsoft.com/office/drawing/2014/main" id="{A12DFD85-E243-601F-DD44-674CF78C3FE3}"/>
              </a:ext>
            </a:extLst>
          </p:cNvPr>
          <p:cNvSpPr/>
          <p:nvPr/>
        </p:nvSpPr>
        <p:spPr>
          <a:xfrm>
            <a:off x="1122897" y="2747555"/>
            <a:ext cx="1589099" cy="33905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Manuell överföring av journalinformation</a:t>
            </a:r>
          </a:p>
        </p:txBody>
      </p:sp>
      <p:sp>
        <p:nvSpPr>
          <p:cNvPr id="18" name="Rektangel: rundade hörn 17">
            <a:extLst>
              <a:ext uri="{FF2B5EF4-FFF2-40B4-BE49-F238E27FC236}">
                <a16:creationId xmlns:a16="http://schemas.microsoft.com/office/drawing/2014/main" id="{AE5597CA-F59B-B431-7940-09F4450F581C}"/>
              </a:ext>
            </a:extLst>
          </p:cNvPr>
          <p:cNvSpPr/>
          <p:nvPr/>
        </p:nvSpPr>
        <p:spPr>
          <a:xfrm>
            <a:off x="1152487" y="4217927"/>
            <a:ext cx="1529918" cy="34793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Behörighetsstyrning</a:t>
            </a:r>
          </a:p>
        </p:txBody>
      </p:sp>
      <p:sp>
        <p:nvSpPr>
          <p:cNvPr id="28" name="Rektangel: rundade hörn 27">
            <a:extLst>
              <a:ext uri="{FF2B5EF4-FFF2-40B4-BE49-F238E27FC236}">
                <a16:creationId xmlns:a16="http://schemas.microsoft.com/office/drawing/2014/main" id="{2D78A093-D4C4-D27C-38CA-739E64429D35}"/>
              </a:ext>
            </a:extLst>
          </p:cNvPr>
          <p:cNvSpPr/>
          <p:nvPr/>
        </p:nvSpPr>
        <p:spPr>
          <a:xfrm>
            <a:off x="601678" y="4792664"/>
            <a:ext cx="10989736" cy="6120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rundade hörn 18">
            <a:extLst>
              <a:ext uri="{FF2B5EF4-FFF2-40B4-BE49-F238E27FC236}">
                <a16:creationId xmlns:a16="http://schemas.microsoft.com/office/drawing/2014/main" id="{E07D22F4-1447-F889-EFBF-D13650FC83FC}"/>
              </a:ext>
            </a:extLst>
          </p:cNvPr>
          <p:cNvSpPr/>
          <p:nvPr/>
        </p:nvSpPr>
        <p:spPr>
          <a:xfrm>
            <a:off x="1099221" y="4923625"/>
            <a:ext cx="1636450" cy="31421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rgbClr val="000000"/>
                </a:solidFill>
              </a:rPr>
              <a:t>Schemaläggning </a:t>
            </a:r>
            <a:endParaRPr lang="sv-SE" sz="1000">
              <a:solidFill>
                <a:srgbClr val="000000"/>
              </a:solidFill>
            </a:endParaRPr>
          </a:p>
        </p:txBody>
      </p:sp>
      <p:sp>
        <p:nvSpPr>
          <p:cNvPr id="37" name="Rektangel: rundade hörn 36">
            <a:extLst>
              <a:ext uri="{FF2B5EF4-FFF2-40B4-BE49-F238E27FC236}">
                <a16:creationId xmlns:a16="http://schemas.microsoft.com/office/drawing/2014/main" id="{DFBB7735-BF37-E813-A93E-E3B80ACEF796}"/>
              </a:ext>
            </a:extLst>
          </p:cNvPr>
          <p:cNvSpPr/>
          <p:nvPr/>
        </p:nvSpPr>
        <p:spPr>
          <a:xfrm>
            <a:off x="4063281" y="2024451"/>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SDV</a:t>
            </a:r>
          </a:p>
          <a:p>
            <a:pPr algn="ctr"/>
            <a:r>
              <a:rPr lang="sv-SE" sz="1000" b="1">
                <a:solidFill>
                  <a:schemeClr val="tx1"/>
                </a:solidFill>
              </a:rPr>
              <a:t>Koncernkontoret</a:t>
            </a:r>
          </a:p>
        </p:txBody>
      </p:sp>
      <p:sp>
        <p:nvSpPr>
          <p:cNvPr id="39" name="Rektangel: rundade hörn 38">
            <a:extLst>
              <a:ext uri="{FF2B5EF4-FFF2-40B4-BE49-F238E27FC236}">
                <a16:creationId xmlns:a16="http://schemas.microsoft.com/office/drawing/2014/main" id="{1EA1489D-B9CF-9C3C-E57B-956F32222966}"/>
              </a:ext>
            </a:extLst>
          </p:cNvPr>
          <p:cNvSpPr/>
          <p:nvPr/>
        </p:nvSpPr>
        <p:spPr>
          <a:xfrm>
            <a:off x="6915178" y="2028917"/>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Instruktioner </a:t>
            </a:r>
          </a:p>
        </p:txBody>
      </p:sp>
      <p:sp>
        <p:nvSpPr>
          <p:cNvPr id="40" name="Rektangel: rundade hörn 39">
            <a:extLst>
              <a:ext uri="{FF2B5EF4-FFF2-40B4-BE49-F238E27FC236}">
                <a16:creationId xmlns:a16="http://schemas.microsoft.com/office/drawing/2014/main" id="{199AE957-8FE3-DF19-C74D-DFA8DE7B3BE6}"/>
              </a:ext>
            </a:extLst>
          </p:cNvPr>
          <p:cNvSpPr/>
          <p:nvPr/>
        </p:nvSpPr>
        <p:spPr>
          <a:xfrm>
            <a:off x="4090862" y="2759277"/>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SDV</a:t>
            </a:r>
          </a:p>
        </p:txBody>
      </p:sp>
      <p:sp>
        <p:nvSpPr>
          <p:cNvPr id="42" name="Rektangel: rundade hörn 41">
            <a:extLst>
              <a:ext uri="{FF2B5EF4-FFF2-40B4-BE49-F238E27FC236}">
                <a16:creationId xmlns:a16="http://schemas.microsoft.com/office/drawing/2014/main" id="{F28B09E3-A328-3318-4537-C94431C30E97}"/>
              </a:ext>
            </a:extLst>
          </p:cNvPr>
          <p:cNvSpPr/>
          <p:nvPr/>
        </p:nvSpPr>
        <p:spPr>
          <a:xfrm>
            <a:off x="6897148" y="2762909"/>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Checklistor och anvisningar</a:t>
            </a:r>
          </a:p>
        </p:txBody>
      </p:sp>
      <p:sp>
        <p:nvSpPr>
          <p:cNvPr id="43" name="Rektangel: rundade hörn 42">
            <a:extLst>
              <a:ext uri="{FF2B5EF4-FFF2-40B4-BE49-F238E27FC236}">
                <a16:creationId xmlns:a16="http://schemas.microsoft.com/office/drawing/2014/main" id="{9E9FFE77-0869-98CC-0327-96E727CFDFDB}"/>
              </a:ext>
            </a:extLst>
          </p:cNvPr>
          <p:cNvSpPr/>
          <p:nvPr/>
        </p:nvSpPr>
        <p:spPr>
          <a:xfrm>
            <a:off x="4090862" y="4233556"/>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Koncernkontoret</a:t>
            </a:r>
          </a:p>
        </p:txBody>
      </p:sp>
      <p:sp>
        <p:nvSpPr>
          <p:cNvPr id="46" name="Rektangel: rundade hörn 45">
            <a:extLst>
              <a:ext uri="{FF2B5EF4-FFF2-40B4-BE49-F238E27FC236}">
                <a16:creationId xmlns:a16="http://schemas.microsoft.com/office/drawing/2014/main" id="{70B1EF4A-09B1-270D-783A-39E339621EE1}"/>
              </a:ext>
            </a:extLst>
          </p:cNvPr>
          <p:cNvSpPr/>
          <p:nvPr/>
        </p:nvSpPr>
        <p:spPr>
          <a:xfrm>
            <a:off x="4063281" y="4918289"/>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Koncernkontoret</a:t>
            </a:r>
          </a:p>
        </p:txBody>
      </p:sp>
      <p:sp>
        <p:nvSpPr>
          <p:cNvPr id="65" name="Rubrik 6">
            <a:extLst>
              <a:ext uri="{FF2B5EF4-FFF2-40B4-BE49-F238E27FC236}">
                <a16:creationId xmlns:a16="http://schemas.microsoft.com/office/drawing/2014/main" id="{9EFF0AE1-DFDE-2069-4A37-EE44235AD29A}"/>
              </a:ext>
            </a:extLst>
          </p:cNvPr>
          <p:cNvSpPr>
            <a:spLocks noGrp="1"/>
          </p:cNvSpPr>
          <p:nvPr>
            <p:ph type="title"/>
          </p:nvPr>
        </p:nvSpPr>
        <p:spPr>
          <a:xfrm>
            <a:off x="603155" y="285825"/>
            <a:ext cx="7699899" cy="735153"/>
          </a:xfrm>
        </p:spPr>
        <p:txBody>
          <a:bodyPr/>
          <a:lstStyle/>
          <a:p>
            <a:r>
              <a:rPr lang="sv-SE" sz="3200" dirty="0"/>
              <a:t>Förberedelser inför varje </a:t>
            </a:r>
            <a:r>
              <a:rPr lang="sv-SE" sz="3200" dirty="0" err="1"/>
              <a:t>driftstart</a:t>
            </a:r>
            <a:endParaRPr lang="sv-SE" sz="3200" dirty="0"/>
          </a:p>
        </p:txBody>
      </p:sp>
      <p:sp>
        <p:nvSpPr>
          <p:cNvPr id="9" name="Rektangel: rundade hörn 8">
            <a:extLst>
              <a:ext uri="{FF2B5EF4-FFF2-40B4-BE49-F238E27FC236}">
                <a16:creationId xmlns:a16="http://schemas.microsoft.com/office/drawing/2014/main" id="{3412E3FC-0540-F5DB-6E6A-5908E1837EC0}"/>
              </a:ext>
            </a:extLst>
          </p:cNvPr>
          <p:cNvSpPr/>
          <p:nvPr/>
        </p:nvSpPr>
        <p:spPr>
          <a:xfrm>
            <a:off x="6108922" y="4992417"/>
            <a:ext cx="1689718"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000" b="1">
              <a:solidFill>
                <a:schemeClr val="accent3"/>
              </a:solidFill>
            </a:endParaRPr>
          </a:p>
        </p:txBody>
      </p:sp>
      <p:sp>
        <p:nvSpPr>
          <p:cNvPr id="30" name="Rektangel: rundade hörn 29"/>
          <p:cNvSpPr/>
          <p:nvPr/>
        </p:nvSpPr>
        <p:spPr>
          <a:xfrm>
            <a:off x="6899821" y="4936220"/>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rgbClr val="000000"/>
                </a:solidFill>
              </a:rPr>
              <a:t>Mallar i SDV för schemaläggning</a:t>
            </a:r>
          </a:p>
        </p:txBody>
      </p:sp>
      <p:sp>
        <p:nvSpPr>
          <p:cNvPr id="2" name="Rektangel: rundade hörn 1">
            <a:extLst>
              <a:ext uri="{FF2B5EF4-FFF2-40B4-BE49-F238E27FC236}">
                <a16:creationId xmlns:a16="http://schemas.microsoft.com/office/drawing/2014/main" id="{317671C8-4811-46B6-0448-58B4A3395142}"/>
              </a:ext>
            </a:extLst>
          </p:cNvPr>
          <p:cNvSpPr/>
          <p:nvPr/>
        </p:nvSpPr>
        <p:spPr>
          <a:xfrm>
            <a:off x="603155" y="3353344"/>
            <a:ext cx="11001897" cy="6120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rundade hörn 3">
            <a:extLst>
              <a:ext uri="{FF2B5EF4-FFF2-40B4-BE49-F238E27FC236}">
                <a16:creationId xmlns:a16="http://schemas.microsoft.com/office/drawing/2014/main" id="{BA3024E6-8E16-D174-5D1D-677E7FD143CF}"/>
              </a:ext>
            </a:extLst>
          </p:cNvPr>
          <p:cNvSpPr/>
          <p:nvPr/>
        </p:nvSpPr>
        <p:spPr>
          <a:xfrm>
            <a:off x="920809" y="3484030"/>
            <a:ext cx="2059100" cy="34802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Manuell överföring av vårdadministrativ information (inkl. bokning)</a:t>
            </a:r>
          </a:p>
        </p:txBody>
      </p:sp>
      <p:sp>
        <p:nvSpPr>
          <p:cNvPr id="10" name="Rektangel: rundade hörn 9">
            <a:extLst>
              <a:ext uri="{FF2B5EF4-FFF2-40B4-BE49-F238E27FC236}">
                <a16:creationId xmlns:a16="http://schemas.microsoft.com/office/drawing/2014/main" id="{4955600F-9493-3574-58B6-9C013ABD76A8}"/>
              </a:ext>
            </a:extLst>
          </p:cNvPr>
          <p:cNvSpPr/>
          <p:nvPr/>
        </p:nvSpPr>
        <p:spPr>
          <a:xfrm>
            <a:off x="4060328" y="3488495"/>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Koncernkontoret</a:t>
            </a:r>
          </a:p>
        </p:txBody>
      </p:sp>
      <p:sp>
        <p:nvSpPr>
          <p:cNvPr id="13" name="Rektangel: rundade hörn 12">
            <a:extLst>
              <a:ext uri="{FF2B5EF4-FFF2-40B4-BE49-F238E27FC236}">
                <a16:creationId xmlns:a16="http://schemas.microsoft.com/office/drawing/2014/main" id="{A9646C31-282D-2960-011D-EAC0744ACBD2}"/>
              </a:ext>
            </a:extLst>
          </p:cNvPr>
          <p:cNvSpPr/>
          <p:nvPr/>
        </p:nvSpPr>
        <p:spPr>
          <a:xfrm>
            <a:off x="6915178" y="3488495"/>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Instruktioner</a:t>
            </a:r>
          </a:p>
        </p:txBody>
      </p:sp>
      <p:sp>
        <p:nvSpPr>
          <p:cNvPr id="31" name="Rektangel: rundade hörn 30">
            <a:extLst>
              <a:ext uri="{FF2B5EF4-FFF2-40B4-BE49-F238E27FC236}">
                <a16:creationId xmlns:a16="http://schemas.microsoft.com/office/drawing/2014/main" id="{2D6F4AC2-41BE-6956-504E-5F7F64EA6A7F}"/>
              </a:ext>
            </a:extLst>
          </p:cNvPr>
          <p:cNvSpPr/>
          <p:nvPr/>
        </p:nvSpPr>
        <p:spPr>
          <a:xfrm>
            <a:off x="9222737" y="1875814"/>
            <a:ext cx="2410336" cy="62216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dirty="0">
                <a:solidFill>
                  <a:schemeClr val="tx1"/>
                </a:solidFill>
              </a:rPr>
              <a:t>Kvalitetssäkra data inför </a:t>
            </a:r>
            <a:r>
              <a:rPr lang="sv-SE" sz="1000" b="1" dirty="0" err="1">
                <a:solidFill>
                  <a:schemeClr val="tx1"/>
                </a:solidFill>
              </a:rPr>
              <a:t>migrering</a:t>
            </a:r>
            <a:r>
              <a:rPr lang="sv-SE" sz="1000" b="1" dirty="0">
                <a:solidFill>
                  <a:schemeClr val="tx1"/>
                </a:solidFill>
              </a:rPr>
              <a:t> och hantera åtgärdslistor under pågående  </a:t>
            </a:r>
            <a:r>
              <a:rPr lang="sv-SE" sz="1000" b="1" dirty="0" err="1">
                <a:solidFill>
                  <a:schemeClr val="tx1"/>
                </a:solidFill>
              </a:rPr>
              <a:t>migreringsperiod</a:t>
            </a:r>
            <a:endParaRPr lang="sv-SE" dirty="0">
              <a:solidFill>
                <a:schemeClr val="tx1"/>
              </a:solidFill>
            </a:endParaRPr>
          </a:p>
        </p:txBody>
      </p:sp>
      <p:sp>
        <p:nvSpPr>
          <p:cNvPr id="32" name="Rektangel: rundade hörn 31">
            <a:extLst>
              <a:ext uri="{FF2B5EF4-FFF2-40B4-BE49-F238E27FC236}">
                <a16:creationId xmlns:a16="http://schemas.microsoft.com/office/drawing/2014/main" id="{12A97B88-0B6D-5FA0-175B-E5D0D110262F}"/>
              </a:ext>
            </a:extLst>
          </p:cNvPr>
          <p:cNvSpPr/>
          <p:nvPr/>
        </p:nvSpPr>
        <p:spPr>
          <a:xfrm>
            <a:off x="9345347" y="2762908"/>
            <a:ext cx="216511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Informera och genomföra enligt  checklistor och anvisningar</a:t>
            </a:r>
          </a:p>
        </p:txBody>
      </p:sp>
      <p:sp>
        <p:nvSpPr>
          <p:cNvPr id="33" name="Rektangel: rundade hörn 32">
            <a:extLst>
              <a:ext uri="{FF2B5EF4-FFF2-40B4-BE49-F238E27FC236}">
                <a16:creationId xmlns:a16="http://schemas.microsoft.com/office/drawing/2014/main" id="{A4098037-897A-D6B2-529C-C8478591BCF0}"/>
              </a:ext>
            </a:extLst>
          </p:cNvPr>
          <p:cNvSpPr/>
          <p:nvPr/>
        </p:nvSpPr>
        <p:spPr>
          <a:xfrm>
            <a:off x="9568513" y="3425776"/>
            <a:ext cx="1809161" cy="46452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Informera och genomföra enligt instruktioner</a:t>
            </a:r>
            <a:br>
              <a:rPr lang="sv-SE" sz="1000" b="1">
                <a:solidFill>
                  <a:schemeClr val="tx1"/>
                </a:solidFill>
              </a:rPr>
            </a:br>
            <a:r>
              <a:rPr lang="sv-SE" sz="1000" b="1">
                <a:solidFill>
                  <a:schemeClr val="tx1"/>
                </a:solidFill>
              </a:rPr>
              <a:t>(inkl. bokning)</a:t>
            </a:r>
          </a:p>
        </p:txBody>
      </p:sp>
      <p:sp>
        <p:nvSpPr>
          <p:cNvPr id="34" name="Rektangel: rundade hörn 33">
            <a:extLst>
              <a:ext uri="{FF2B5EF4-FFF2-40B4-BE49-F238E27FC236}">
                <a16:creationId xmlns:a16="http://schemas.microsoft.com/office/drawing/2014/main" id="{34FF42B7-BEED-CF17-67F2-AB0CAB0246C8}"/>
              </a:ext>
            </a:extLst>
          </p:cNvPr>
          <p:cNvSpPr/>
          <p:nvPr/>
        </p:nvSpPr>
        <p:spPr>
          <a:xfrm>
            <a:off x="9517766" y="4863829"/>
            <a:ext cx="1820279" cy="46966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rgbClr val="000000"/>
                </a:solidFill>
              </a:rPr>
              <a:t>Lägga lokala schema, använda framtagna mallar i SDV</a:t>
            </a:r>
          </a:p>
        </p:txBody>
      </p:sp>
      <p:sp>
        <p:nvSpPr>
          <p:cNvPr id="3" name="Rektangel: rundade hörn 32">
            <a:extLst>
              <a:ext uri="{FF2B5EF4-FFF2-40B4-BE49-F238E27FC236}">
                <a16:creationId xmlns:a16="http://schemas.microsoft.com/office/drawing/2014/main" id="{FB3443C7-1D23-2A8C-1E16-A90E86199126}"/>
              </a:ext>
            </a:extLst>
          </p:cNvPr>
          <p:cNvSpPr/>
          <p:nvPr/>
        </p:nvSpPr>
        <p:spPr>
          <a:xfrm>
            <a:off x="9568512" y="4149193"/>
            <a:ext cx="1809161" cy="46452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dirty="0">
                <a:solidFill>
                  <a:schemeClr val="tx1"/>
                </a:solidFill>
              </a:rPr>
              <a:t>Genomföra aktiviteter enligt gemensam plan </a:t>
            </a:r>
          </a:p>
        </p:txBody>
      </p:sp>
      <p:sp>
        <p:nvSpPr>
          <p:cNvPr id="7" name="Rektangel: rundade hörn 32">
            <a:extLst>
              <a:ext uri="{FF2B5EF4-FFF2-40B4-BE49-F238E27FC236}">
                <a16:creationId xmlns:a16="http://schemas.microsoft.com/office/drawing/2014/main" id="{171BB843-E65E-98C7-A65E-78BC50C6A327}"/>
              </a:ext>
            </a:extLst>
          </p:cNvPr>
          <p:cNvSpPr/>
          <p:nvPr/>
        </p:nvSpPr>
        <p:spPr>
          <a:xfrm>
            <a:off x="6510866" y="4187774"/>
            <a:ext cx="2050299" cy="40665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dirty="0">
                <a:solidFill>
                  <a:schemeClr val="tx1"/>
                </a:solidFill>
              </a:rPr>
              <a:t>Aktiviteter pågår med utsedda administratörer inom respektive verksamhet</a:t>
            </a:r>
          </a:p>
        </p:txBody>
      </p:sp>
    </p:spTree>
    <p:extLst>
      <p:ext uri="{BB962C8B-B14F-4D97-AF65-F5344CB8AC3E}">
        <p14:creationId xmlns:p14="http://schemas.microsoft.com/office/powerpoint/2010/main" val="227504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rundade hörn 8">
            <a:extLst>
              <a:ext uri="{FF2B5EF4-FFF2-40B4-BE49-F238E27FC236}">
                <a16:creationId xmlns:a16="http://schemas.microsoft.com/office/drawing/2014/main" id="{EACEAB45-7F2C-3A3A-74DA-B23577955B3C}"/>
              </a:ext>
            </a:extLst>
          </p:cNvPr>
          <p:cNvSpPr/>
          <p:nvPr/>
        </p:nvSpPr>
        <p:spPr>
          <a:xfrm>
            <a:off x="6220195" y="1055438"/>
            <a:ext cx="2340000" cy="4682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Leverans</a:t>
            </a:r>
          </a:p>
        </p:txBody>
      </p:sp>
      <p:sp>
        <p:nvSpPr>
          <p:cNvPr id="5" name="Rektangel: rundade hörn 4">
            <a:extLst>
              <a:ext uri="{FF2B5EF4-FFF2-40B4-BE49-F238E27FC236}">
                <a16:creationId xmlns:a16="http://schemas.microsoft.com/office/drawing/2014/main" id="{84D564BD-9188-C19F-E2FB-AF2D67F7922A}"/>
              </a:ext>
            </a:extLst>
          </p:cNvPr>
          <p:cNvSpPr/>
          <p:nvPr/>
        </p:nvSpPr>
        <p:spPr>
          <a:xfrm>
            <a:off x="665310" y="1055438"/>
            <a:ext cx="2228295" cy="46820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Område</a:t>
            </a:r>
          </a:p>
        </p:txBody>
      </p:sp>
      <p:sp>
        <p:nvSpPr>
          <p:cNvPr id="6" name="Rektangel: rundade hörn 5">
            <a:extLst>
              <a:ext uri="{FF2B5EF4-FFF2-40B4-BE49-F238E27FC236}">
                <a16:creationId xmlns:a16="http://schemas.microsoft.com/office/drawing/2014/main" id="{25F4D696-EA81-400B-D7F4-B50444540591}"/>
              </a:ext>
            </a:extLst>
          </p:cNvPr>
          <p:cNvSpPr/>
          <p:nvPr/>
        </p:nvSpPr>
        <p:spPr>
          <a:xfrm>
            <a:off x="3442753" y="1055440"/>
            <a:ext cx="2228295" cy="468206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b="1"/>
              <a:t>Huvudansvarig</a:t>
            </a:r>
          </a:p>
        </p:txBody>
      </p:sp>
      <p:sp>
        <p:nvSpPr>
          <p:cNvPr id="7" name="Rektangel: rundade hörn 6">
            <a:extLst>
              <a:ext uri="{FF2B5EF4-FFF2-40B4-BE49-F238E27FC236}">
                <a16:creationId xmlns:a16="http://schemas.microsoft.com/office/drawing/2014/main" id="{433282B0-CD16-AB27-9C49-378833CD915F}"/>
              </a:ext>
            </a:extLst>
          </p:cNvPr>
          <p:cNvSpPr/>
          <p:nvPr/>
        </p:nvSpPr>
        <p:spPr>
          <a:xfrm>
            <a:off x="8977838" y="1055438"/>
            <a:ext cx="2340000" cy="4682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600" b="1"/>
              <a:t>Uppgifter att göra i  Verksamhet</a:t>
            </a:r>
          </a:p>
        </p:txBody>
      </p:sp>
      <p:sp>
        <p:nvSpPr>
          <p:cNvPr id="29" name="Rektangel: rundade hörn 28">
            <a:extLst>
              <a:ext uri="{FF2B5EF4-FFF2-40B4-BE49-F238E27FC236}">
                <a16:creationId xmlns:a16="http://schemas.microsoft.com/office/drawing/2014/main" id="{C46339C9-F46E-68C1-1B97-AB678795710C}"/>
              </a:ext>
            </a:extLst>
          </p:cNvPr>
          <p:cNvSpPr/>
          <p:nvPr/>
        </p:nvSpPr>
        <p:spPr>
          <a:xfrm>
            <a:off x="479231" y="1744405"/>
            <a:ext cx="10930908" cy="68734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rundade hörn 19">
            <a:extLst>
              <a:ext uri="{FF2B5EF4-FFF2-40B4-BE49-F238E27FC236}">
                <a16:creationId xmlns:a16="http://schemas.microsoft.com/office/drawing/2014/main" id="{5CFF06A2-F0AF-9E98-8B03-F8E4EBAAE8E4}"/>
              </a:ext>
            </a:extLst>
          </p:cNvPr>
          <p:cNvSpPr/>
          <p:nvPr/>
        </p:nvSpPr>
        <p:spPr>
          <a:xfrm>
            <a:off x="679987" y="1931683"/>
            <a:ext cx="2208265" cy="280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Regionala rutinbeskrivningar för samesistensperioden ”Bron” </a:t>
            </a:r>
            <a:endParaRPr lang="sv-SE"/>
          </a:p>
        </p:txBody>
      </p:sp>
      <p:sp>
        <p:nvSpPr>
          <p:cNvPr id="30" name="Rektangel: rundade hörn 29">
            <a:extLst>
              <a:ext uri="{FF2B5EF4-FFF2-40B4-BE49-F238E27FC236}">
                <a16:creationId xmlns:a16="http://schemas.microsoft.com/office/drawing/2014/main" id="{BA709AAC-FE94-F0AF-90E5-C4E6A35F366D}"/>
              </a:ext>
            </a:extLst>
          </p:cNvPr>
          <p:cNvSpPr/>
          <p:nvPr/>
        </p:nvSpPr>
        <p:spPr>
          <a:xfrm>
            <a:off x="474678" y="2525291"/>
            <a:ext cx="10930908" cy="70926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rundade hörn 20">
            <a:extLst>
              <a:ext uri="{FF2B5EF4-FFF2-40B4-BE49-F238E27FC236}">
                <a16:creationId xmlns:a16="http://schemas.microsoft.com/office/drawing/2014/main" id="{85A62A7E-6C8C-D972-62AE-71E9212B5F3E}"/>
              </a:ext>
            </a:extLst>
          </p:cNvPr>
          <p:cNvSpPr/>
          <p:nvPr/>
        </p:nvSpPr>
        <p:spPr>
          <a:xfrm>
            <a:off x="850484" y="2711143"/>
            <a:ext cx="1867270" cy="34793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Vårdadministration</a:t>
            </a:r>
          </a:p>
          <a:p>
            <a:pPr algn="ctr"/>
            <a:r>
              <a:rPr lang="sv-SE" sz="1000" b="1">
                <a:solidFill>
                  <a:schemeClr val="tx1"/>
                </a:solidFill>
              </a:rPr>
              <a:t>Rapporter och uppföljning</a:t>
            </a:r>
          </a:p>
        </p:txBody>
      </p:sp>
      <p:sp>
        <p:nvSpPr>
          <p:cNvPr id="31" name="Rektangel: rundade hörn 30">
            <a:extLst>
              <a:ext uri="{FF2B5EF4-FFF2-40B4-BE49-F238E27FC236}">
                <a16:creationId xmlns:a16="http://schemas.microsoft.com/office/drawing/2014/main" id="{0BA411A9-CAE1-7168-AFE4-59349A8029F0}"/>
              </a:ext>
            </a:extLst>
          </p:cNvPr>
          <p:cNvSpPr/>
          <p:nvPr/>
        </p:nvSpPr>
        <p:spPr>
          <a:xfrm>
            <a:off x="477575" y="3328868"/>
            <a:ext cx="10930908" cy="70926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rundade hörn 21">
            <a:extLst>
              <a:ext uri="{FF2B5EF4-FFF2-40B4-BE49-F238E27FC236}">
                <a16:creationId xmlns:a16="http://schemas.microsoft.com/office/drawing/2014/main" id="{171E8FDE-A301-9DA5-E111-430C3CD37D89}"/>
              </a:ext>
            </a:extLst>
          </p:cNvPr>
          <p:cNvSpPr/>
          <p:nvPr/>
        </p:nvSpPr>
        <p:spPr>
          <a:xfrm>
            <a:off x="965895" y="3525137"/>
            <a:ext cx="1636450" cy="31421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Återläsning av </a:t>
            </a:r>
            <a:endParaRPr lang="sv-SE"/>
          </a:p>
          <a:p>
            <a:pPr algn="ctr"/>
            <a:r>
              <a:rPr lang="sv-SE" sz="1000" b="1">
                <a:solidFill>
                  <a:schemeClr val="tx1"/>
                </a:solidFill>
              </a:rPr>
              <a:t>patientinformation</a:t>
            </a:r>
            <a:endParaRPr lang="sv-SE"/>
          </a:p>
        </p:txBody>
      </p:sp>
      <p:sp>
        <p:nvSpPr>
          <p:cNvPr id="33" name="Rektangel: rundade hörn 32">
            <a:extLst>
              <a:ext uri="{FF2B5EF4-FFF2-40B4-BE49-F238E27FC236}">
                <a16:creationId xmlns:a16="http://schemas.microsoft.com/office/drawing/2014/main" id="{5F33FE4E-F3AD-9B56-571A-65CE4B9C8495}"/>
              </a:ext>
            </a:extLst>
          </p:cNvPr>
          <p:cNvSpPr/>
          <p:nvPr/>
        </p:nvSpPr>
        <p:spPr>
          <a:xfrm>
            <a:off x="477576" y="4134038"/>
            <a:ext cx="10930907" cy="69618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rundade hörn 34">
            <a:extLst>
              <a:ext uri="{FF2B5EF4-FFF2-40B4-BE49-F238E27FC236}">
                <a16:creationId xmlns:a16="http://schemas.microsoft.com/office/drawing/2014/main" id="{5EEA9BD1-5D2F-314D-D5A6-41C35DA13368}"/>
              </a:ext>
            </a:extLst>
          </p:cNvPr>
          <p:cNvSpPr/>
          <p:nvPr/>
        </p:nvSpPr>
        <p:spPr>
          <a:xfrm>
            <a:off x="983648" y="4297854"/>
            <a:ext cx="1600942" cy="35295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Behörighet till </a:t>
            </a:r>
            <a:endParaRPr lang="sv-SE"/>
          </a:p>
          <a:p>
            <a:pPr lvl="0" algn="ctr"/>
            <a:r>
              <a:rPr lang="sv-SE" sz="1000" b="1">
                <a:solidFill>
                  <a:schemeClr val="tx1"/>
                </a:solidFill>
              </a:rPr>
              <a:t>gamla system</a:t>
            </a:r>
            <a:endParaRPr lang="sv-SE"/>
          </a:p>
        </p:txBody>
      </p:sp>
      <p:sp>
        <p:nvSpPr>
          <p:cNvPr id="47" name="Rektangel: rundade hörn 46">
            <a:extLst>
              <a:ext uri="{FF2B5EF4-FFF2-40B4-BE49-F238E27FC236}">
                <a16:creationId xmlns:a16="http://schemas.microsoft.com/office/drawing/2014/main" id="{E6BD3B26-3BCD-CC74-2BCE-08AEA7DBD3FC}"/>
              </a:ext>
            </a:extLst>
          </p:cNvPr>
          <p:cNvSpPr/>
          <p:nvPr/>
        </p:nvSpPr>
        <p:spPr>
          <a:xfrm>
            <a:off x="3918814" y="1931683"/>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SDV Koncernkontoret</a:t>
            </a:r>
          </a:p>
        </p:txBody>
      </p:sp>
      <p:sp>
        <p:nvSpPr>
          <p:cNvPr id="48" name="Rektangel: rundade hörn 47">
            <a:extLst>
              <a:ext uri="{FF2B5EF4-FFF2-40B4-BE49-F238E27FC236}">
                <a16:creationId xmlns:a16="http://schemas.microsoft.com/office/drawing/2014/main" id="{6A80A89A-47BE-0C2C-50BE-D5FFC876514E}"/>
              </a:ext>
            </a:extLst>
          </p:cNvPr>
          <p:cNvSpPr/>
          <p:nvPr/>
        </p:nvSpPr>
        <p:spPr>
          <a:xfrm>
            <a:off x="3864453" y="2717866"/>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SDV</a:t>
            </a:r>
          </a:p>
          <a:p>
            <a:pPr algn="ctr"/>
            <a:r>
              <a:rPr lang="sv-SE" sz="1000" b="1">
                <a:solidFill>
                  <a:schemeClr val="tx1"/>
                </a:solidFill>
              </a:rPr>
              <a:t>Koncernkontoret</a:t>
            </a:r>
          </a:p>
        </p:txBody>
      </p:sp>
      <p:sp>
        <p:nvSpPr>
          <p:cNvPr id="49" name="Rektangel: rundade hörn 48">
            <a:extLst>
              <a:ext uri="{FF2B5EF4-FFF2-40B4-BE49-F238E27FC236}">
                <a16:creationId xmlns:a16="http://schemas.microsoft.com/office/drawing/2014/main" id="{19518C30-8CE1-40A6-D0ED-0CFA5A7A7739}"/>
              </a:ext>
            </a:extLst>
          </p:cNvPr>
          <p:cNvSpPr/>
          <p:nvPr/>
        </p:nvSpPr>
        <p:spPr>
          <a:xfrm>
            <a:off x="3918814" y="3514465"/>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DigIT/MT</a:t>
            </a:r>
          </a:p>
        </p:txBody>
      </p:sp>
      <p:sp>
        <p:nvSpPr>
          <p:cNvPr id="51" name="Rektangel: rundade hörn 50">
            <a:extLst>
              <a:ext uri="{FF2B5EF4-FFF2-40B4-BE49-F238E27FC236}">
                <a16:creationId xmlns:a16="http://schemas.microsoft.com/office/drawing/2014/main" id="{0DF25FDB-04A3-0700-BB3E-FC45C5990DA1}"/>
              </a:ext>
            </a:extLst>
          </p:cNvPr>
          <p:cNvSpPr/>
          <p:nvPr/>
        </p:nvSpPr>
        <p:spPr>
          <a:xfrm>
            <a:off x="3918814" y="4309021"/>
            <a:ext cx="1387876" cy="36494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DigIT/MT</a:t>
            </a:r>
          </a:p>
        </p:txBody>
      </p:sp>
      <p:sp>
        <p:nvSpPr>
          <p:cNvPr id="53" name="Rektangel: rundade hörn 52">
            <a:extLst>
              <a:ext uri="{FF2B5EF4-FFF2-40B4-BE49-F238E27FC236}">
                <a16:creationId xmlns:a16="http://schemas.microsoft.com/office/drawing/2014/main" id="{5572E2AE-A442-5F51-B261-2CFD6A245EBE}"/>
              </a:ext>
            </a:extLst>
          </p:cNvPr>
          <p:cNvSpPr/>
          <p:nvPr/>
        </p:nvSpPr>
        <p:spPr>
          <a:xfrm>
            <a:off x="9057660" y="1925634"/>
            <a:ext cx="2180356" cy="33250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Gå igenom dokumenten och känna till innehållet </a:t>
            </a:r>
          </a:p>
        </p:txBody>
      </p:sp>
      <p:sp>
        <p:nvSpPr>
          <p:cNvPr id="55" name="Rektangel: rundade hörn 54">
            <a:extLst>
              <a:ext uri="{FF2B5EF4-FFF2-40B4-BE49-F238E27FC236}">
                <a16:creationId xmlns:a16="http://schemas.microsoft.com/office/drawing/2014/main" id="{01F2C6A4-4736-6EA4-2AF8-8FE005C62532}"/>
              </a:ext>
            </a:extLst>
          </p:cNvPr>
          <p:cNvSpPr/>
          <p:nvPr/>
        </p:nvSpPr>
        <p:spPr>
          <a:xfrm>
            <a:off x="8893106" y="2546380"/>
            <a:ext cx="2509463" cy="70926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900" b="1">
                <a:solidFill>
                  <a:schemeClr val="tx1"/>
                </a:solidFill>
              </a:rPr>
              <a:t>Vetskap om vilken automatiserad nationell rapportering som görs , vilka </a:t>
            </a:r>
            <a:r>
              <a:rPr lang="sv-SE" sz="900" b="1" err="1">
                <a:solidFill>
                  <a:schemeClr val="tx1"/>
                </a:solidFill>
              </a:rPr>
              <a:t>appar</a:t>
            </a:r>
            <a:r>
              <a:rPr lang="sv-SE" sz="900" b="1">
                <a:solidFill>
                  <a:schemeClr val="tx1"/>
                </a:solidFill>
              </a:rPr>
              <a:t> som kommer att finnas för intern uppföljning samt BO-rapporter som </a:t>
            </a:r>
            <a:r>
              <a:rPr lang="sv-SE" sz="900" b="1" err="1">
                <a:solidFill>
                  <a:schemeClr val="tx1"/>
                </a:solidFill>
              </a:rPr>
              <a:t>Milllennium</a:t>
            </a:r>
            <a:r>
              <a:rPr lang="sv-SE" sz="900" b="1">
                <a:solidFill>
                  <a:schemeClr val="tx1"/>
                </a:solidFill>
              </a:rPr>
              <a:t> tillhandahåller</a:t>
            </a:r>
            <a:endParaRPr lang="sv-SE" sz="900">
              <a:solidFill>
                <a:schemeClr val="tx1"/>
              </a:solidFill>
            </a:endParaRPr>
          </a:p>
        </p:txBody>
      </p:sp>
      <p:sp>
        <p:nvSpPr>
          <p:cNvPr id="56" name="Rektangel: rundade hörn 55">
            <a:extLst>
              <a:ext uri="{FF2B5EF4-FFF2-40B4-BE49-F238E27FC236}">
                <a16:creationId xmlns:a16="http://schemas.microsoft.com/office/drawing/2014/main" id="{F5B3573A-6DB6-79D9-25C6-1206EB62FB26}"/>
              </a:ext>
            </a:extLst>
          </p:cNvPr>
          <p:cNvSpPr/>
          <p:nvPr/>
        </p:nvSpPr>
        <p:spPr>
          <a:xfrm>
            <a:off x="9138341" y="3514426"/>
            <a:ext cx="2066056" cy="33250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Känna till dokumenten</a:t>
            </a:r>
            <a:endParaRPr lang="sv-SE">
              <a:solidFill>
                <a:schemeClr val="tx1"/>
              </a:solidFill>
            </a:endParaRPr>
          </a:p>
        </p:txBody>
      </p:sp>
      <p:sp>
        <p:nvSpPr>
          <p:cNvPr id="61" name="Rektangel: rundade hörn 60">
            <a:extLst>
              <a:ext uri="{FF2B5EF4-FFF2-40B4-BE49-F238E27FC236}">
                <a16:creationId xmlns:a16="http://schemas.microsoft.com/office/drawing/2014/main" id="{C23E0474-62EA-9F9D-EEB4-A65F20FA7D12}"/>
              </a:ext>
            </a:extLst>
          </p:cNvPr>
          <p:cNvSpPr/>
          <p:nvPr/>
        </p:nvSpPr>
        <p:spPr>
          <a:xfrm>
            <a:off x="474810" y="4944850"/>
            <a:ext cx="10930907" cy="69618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rundade hörn 61">
            <a:extLst>
              <a:ext uri="{FF2B5EF4-FFF2-40B4-BE49-F238E27FC236}">
                <a16:creationId xmlns:a16="http://schemas.microsoft.com/office/drawing/2014/main" id="{AFFDAAB3-20F4-1164-D649-F0BEB5D46363}"/>
              </a:ext>
            </a:extLst>
          </p:cNvPr>
          <p:cNvSpPr/>
          <p:nvPr/>
        </p:nvSpPr>
        <p:spPr>
          <a:xfrm>
            <a:off x="983648" y="5114328"/>
            <a:ext cx="1600942" cy="35295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Avveckling av  nuvarande system</a:t>
            </a:r>
          </a:p>
        </p:txBody>
      </p:sp>
      <p:sp>
        <p:nvSpPr>
          <p:cNvPr id="63" name="Rektangel: rundade hörn 62">
            <a:extLst>
              <a:ext uri="{FF2B5EF4-FFF2-40B4-BE49-F238E27FC236}">
                <a16:creationId xmlns:a16="http://schemas.microsoft.com/office/drawing/2014/main" id="{1F160150-BF8A-7AD8-22E1-BE349FB3D812}"/>
              </a:ext>
            </a:extLst>
          </p:cNvPr>
          <p:cNvSpPr/>
          <p:nvPr/>
        </p:nvSpPr>
        <p:spPr>
          <a:xfrm>
            <a:off x="3812281" y="5114328"/>
            <a:ext cx="1600942" cy="35295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err="1">
                <a:solidFill>
                  <a:schemeClr val="tx1"/>
                </a:solidFill>
              </a:rPr>
              <a:t>DIgIT</a:t>
            </a:r>
            <a:r>
              <a:rPr lang="sv-SE" sz="1000" b="1">
                <a:solidFill>
                  <a:schemeClr val="tx1"/>
                </a:solidFill>
              </a:rPr>
              <a:t>/MT</a:t>
            </a:r>
          </a:p>
        </p:txBody>
      </p:sp>
      <p:sp>
        <p:nvSpPr>
          <p:cNvPr id="64" name="Rektangel: rundade hörn 63">
            <a:extLst>
              <a:ext uri="{FF2B5EF4-FFF2-40B4-BE49-F238E27FC236}">
                <a16:creationId xmlns:a16="http://schemas.microsoft.com/office/drawing/2014/main" id="{4F90EDC0-2F67-5AFB-028B-AB0B3AFE32D6}"/>
              </a:ext>
            </a:extLst>
          </p:cNvPr>
          <p:cNvSpPr/>
          <p:nvPr/>
        </p:nvSpPr>
        <p:spPr>
          <a:xfrm>
            <a:off x="6331625" y="5121589"/>
            <a:ext cx="4906391" cy="338431"/>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rPr>
              <a:t>Ej Aktuellt förrän alla driftstartat. Följer den vanliga avvecklingsprocessen</a:t>
            </a:r>
          </a:p>
        </p:txBody>
      </p:sp>
      <p:sp>
        <p:nvSpPr>
          <p:cNvPr id="65" name="Rubrik 6">
            <a:extLst>
              <a:ext uri="{FF2B5EF4-FFF2-40B4-BE49-F238E27FC236}">
                <a16:creationId xmlns:a16="http://schemas.microsoft.com/office/drawing/2014/main" id="{9EFF0AE1-DFDE-2069-4A37-EE44235AD29A}"/>
              </a:ext>
            </a:extLst>
          </p:cNvPr>
          <p:cNvSpPr>
            <a:spLocks noGrp="1"/>
          </p:cNvSpPr>
          <p:nvPr>
            <p:ph type="title"/>
          </p:nvPr>
        </p:nvSpPr>
        <p:spPr>
          <a:xfrm>
            <a:off x="703357" y="193286"/>
            <a:ext cx="7699899" cy="735153"/>
          </a:xfrm>
        </p:spPr>
        <p:txBody>
          <a:bodyPr/>
          <a:lstStyle/>
          <a:p>
            <a:r>
              <a:rPr lang="sv-SE" sz="3200" dirty="0"/>
              <a:t>Efter </a:t>
            </a:r>
            <a:r>
              <a:rPr lang="sv-SE" sz="3200" dirty="0" err="1"/>
              <a:t>driftstart</a:t>
            </a:r>
            <a:r>
              <a:rPr lang="sv-SE" sz="3200" dirty="0"/>
              <a:t>  </a:t>
            </a:r>
          </a:p>
        </p:txBody>
      </p:sp>
      <p:sp>
        <p:nvSpPr>
          <p:cNvPr id="32" name="Rektangel: rundade hörn 31"/>
          <p:cNvSpPr/>
          <p:nvPr/>
        </p:nvSpPr>
        <p:spPr>
          <a:xfrm>
            <a:off x="9171960" y="4314503"/>
            <a:ext cx="2066056" cy="33250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Ännu ej klart</a:t>
            </a:r>
            <a:endParaRPr lang="sv-SE">
              <a:solidFill>
                <a:schemeClr val="tx1"/>
              </a:solidFill>
            </a:endParaRPr>
          </a:p>
        </p:txBody>
      </p:sp>
      <p:sp>
        <p:nvSpPr>
          <p:cNvPr id="10" name="Rektangel: rundade hörn 9">
            <a:extLst>
              <a:ext uri="{FF2B5EF4-FFF2-40B4-BE49-F238E27FC236}">
                <a16:creationId xmlns:a16="http://schemas.microsoft.com/office/drawing/2014/main" id="{308AFEFD-A5C7-5D76-B2F7-03BFCAD98BB6}"/>
              </a:ext>
            </a:extLst>
          </p:cNvPr>
          <p:cNvSpPr/>
          <p:nvPr/>
        </p:nvSpPr>
        <p:spPr>
          <a:xfrm>
            <a:off x="6729425" y="1925634"/>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Rutiner</a:t>
            </a:r>
          </a:p>
        </p:txBody>
      </p:sp>
      <p:sp>
        <p:nvSpPr>
          <p:cNvPr id="11" name="Rektangel: rundade hörn 10">
            <a:extLst>
              <a:ext uri="{FF2B5EF4-FFF2-40B4-BE49-F238E27FC236}">
                <a16:creationId xmlns:a16="http://schemas.microsoft.com/office/drawing/2014/main" id="{DC79CA4F-ED93-244D-0900-EAADF006A8BF}"/>
              </a:ext>
            </a:extLst>
          </p:cNvPr>
          <p:cNvSpPr/>
          <p:nvPr/>
        </p:nvSpPr>
        <p:spPr>
          <a:xfrm>
            <a:off x="6729425" y="3514466"/>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Anvisning</a:t>
            </a:r>
            <a:r>
              <a:rPr lang="sv-SE" sz="1000" b="1">
                <a:solidFill>
                  <a:schemeClr val="accent3"/>
                </a:solidFill>
              </a:rPr>
              <a:t> </a:t>
            </a:r>
          </a:p>
        </p:txBody>
      </p:sp>
      <p:sp>
        <p:nvSpPr>
          <p:cNvPr id="12" name="Rektangel: rundade hörn 11">
            <a:extLst>
              <a:ext uri="{FF2B5EF4-FFF2-40B4-BE49-F238E27FC236}">
                <a16:creationId xmlns:a16="http://schemas.microsoft.com/office/drawing/2014/main" id="{4B8052F2-C77E-4109-31FB-8093C0BDE34E}"/>
              </a:ext>
            </a:extLst>
          </p:cNvPr>
          <p:cNvSpPr/>
          <p:nvPr/>
        </p:nvSpPr>
        <p:spPr>
          <a:xfrm>
            <a:off x="6729425" y="4308296"/>
            <a:ext cx="1387876" cy="36494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Anvisningar</a:t>
            </a:r>
          </a:p>
        </p:txBody>
      </p:sp>
      <p:sp>
        <p:nvSpPr>
          <p:cNvPr id="13" name="Rektangel: rundade hörn 12">
            <a:extLst>
              <a:ext uri="{FF2B5EF4-FFF2-40B4-BE49-F238E27FC236}">
                <a16:creationId xmlns:a16="http://schemas.microsoft.com/office/drawing/2014/main" id="{4082E860-63DE-D516-62A8-F70C09E74135}"/>
              </a:ext>
            </a:extLst>
          </p:cNvPr>
          <p:cNvSpPr/>
          <p:nvPr/>
        </p:nvSpPr>
        <p:spPr>
          <a:xfrm>
            <a:off x="6729425" y="2722641"/>
            <a:ext cx="1387876" cy="32488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sv-SE" sz="1000" b="1">
                <a:solidFill>
                  <a:schemeClr val="tx1"/>
                </a:solidFill>
              </a:rPr>
              <a:t>Information</a:t>
            </a:r>
          </a:p>
        </p:txBody>
      </p:sp>
    </p:spTree>
    <p:extLst>
      <p:ext uri="{BB962C8B-B14F-4D97-AF65-F5344CB8AC3E}">
        <p14:creationId xmlns:p14="http://schemas.microsoft.com/office/powerpoint/2010/main" val="221051990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8D72A-161F-F97B-A34D-9C2A6714188A}"/>
              </a:ext>
            </a:extLst>
          </p:cNvPr>
          <p:cNvSpPr>
            <a:spLocks noGrp="1"/>
          </p:cNvSpPr>
          <p:nvPr>
            <p:ph type="title"/>
          </p:nvPr>
        </p:nvSpPr>
        <p:spPr/>
        <p:txBody>
          <a:bodyPr/>
          <a:lstStyle/>
          <a:p>
            <a:r>
              <a:rPr lang="sv-SE" sz="3600" b="1">
                <a:solidFill>
                  <a:schemeClr val="tx1"/>
                </a:solidFill>
              </a:rPr>
              <a:t>Teknisk (maskinell) migrering</a:t>
            </a:r>
            <a:br>
              <a:rPr lang="sv-SE" sz="3600" b="1">
                <a:solidFill>
                  <a:schemeClr val="tx1"/>
                </a:solidFill>
              </a:rPr>
            </a:br>
            <a:endParaRPr lang="sv-SE"/>
          </a:p>
        </p:txBody>
      </p:sp>
      <p:sp>
        <p:nvSpPr>
          <p:cNvPr id="3" name="Platshållare för innehåll 2">
            <a:extLst>
              <a:ext uri="{FF2B5EF4-FFF2-40B4-BE49-F238E27FC236}">
                <a16:creationId xmlns:a16="http://schemas.microsoft.com/office/drawing/2014/main" id="{0F1656A5-D65B-85D2-96C3-464EC0BB64DA}"/>
              </a:ext>
            </a:extLst>
          </p:cNvPr>
          <p:cNvSpPr>
            <a:spLocks noGrp="1"/>
          </p:cNvSpPr>
          <p:nvPr>
            <p:ph sz="half" idx="1"/>
          </p:nvPr>
        </p:nvSpPr>
        <p:spPr>
          <a:xfrm>
            <a:off x="609600" y="1296837"/>
            <a:ext cx="5181600" cy="5413365"/>
          </a:xfrm>
        </p:spPr>
        <p:txBody>
          <a:bodyPr vert="horz" lIns="91440" tIns="45720" rIns="91440" bIns="45720" rtlCol="0" anchor="t">
            <a:noAutofit/>
          </a:bodyPr>
          <a:lstStyle/>
          <a:p>
            <a:r>
              <a:rPr lang="sv-SE" sz="2000" dirty="0"/>
              <a:t>Beskrivning:</a:t>
            </a:r>
          </a:p>
          <a:p>
            <a:pPr>
              <a:spcBef>
                <a:spcPts val="600"/>
              </a:spcBef>
            </a:pPr>
            <a:r>
              <a:rPr lang="sv-SE" sz="1000" dirty="0"/>
              <a:t>Patientinformation. Grundladdning ca 2 månader innan </a:t>
            </a:r>
            <a:r>
              <a:rPr lang="sv-SE" sz="1000" dirty="0" err="1"/>
              <a:t>golive</a:t>
            </a:r>
            <a:r>
              <a:rPr lang="sv-SE" sz="1000" dirty="0"/>
              <a:t>. Deltaladdningar veckovis.</a:t>
            </a:r>
          </a:p>
          <a:p>
            <a:pPr>
              <a:spcBef>
                <a:spcPts val="600"/>
              </a:spcBef>
            </a:pPr>
            <a:r>
              <a:rPr lang="sv-SE" sz="1000" dirty="0"/>
              <a:t>Bevakningslistor </a:t>
            </a:r>
            <a:r>
              <a:rPr lang="sv-SE" sz="1000" dirty="0" err="1"/>
              <a:t>PASiS</a:t>
            </a:r>
            <a:r>
              <a:rPr lang="sv-SE" sz="1000" dirty="0"/>
              <a:t> och väntelistor PMO inom öppenvård för patienter som väntar på att bokas. Grundladdning 8 veckor innan </a:t>
            </a:r>
            <a:r>
              <a:rPr lang="sv-SE" sz="1000" dirty="0" err="1"/>
              <a:t>golive</a:t>
            </a:r>
            <a:r>
              <a:rPr lang="sv-SE" sz="1000" dirty="0"/>
              <a:t>, delat laddningar engång per vecka.</a:t>
            </a:r>
          </a:p>
          <a:p>
            <a:pPr>
              <a:spcBef>
                <a:spcPts val="600"/>
              </a:spcBef>
              <a:buFont typeface="Arial" panose="020B0604020202020204" pitchFamily="34" charset="0"/>
              <a:buChar char="•"/>
            </a:pPr>
            <a:r>
              <a:rPr lang="sv-SE" sz="1000" dirty="0"/>
              <a:t>Mätvärden för tillväxtkurvan. Grundladdning ca 4-6 dagar innan </a:t>
            </a:r>
            <a:r>
              <a:rPr lang="sv-SE" sz="1000" dirty="0" err="1"/>
              <a:t>golive</a:t>
            </a:r>
            <a:r>
              <a:rPr lang="sv-SE" sz="1000" dirty="0"/>
              <a:t> sedan delat laddningar veckovis</a:t>
            </a:r>
          </a:p>
          <a:p>
            <a:pPr>
              <a:spcBef>
                <a:spcPts val="600"/>
              </a:spcBef>
            </a:pPr>
            <a:r>
              <a:rPr lang="sv-SE" sz="1000" dirty="0"/>
              <a:t>Öppna vårdåtagande (Flödesmodellen) för patienter som väntar på första kontakt från </a:t>
            </a:r>
            <a:r>
              <a:rPr lang="sv-SE" sz="1000" dirty="0" err="1"/>
              <a:t>PASiS</a:t>
            </a:r>
            <a:r>
              <a:rPr lang="sv-SE" sz="1000" dirty="0"/>
              <a:t>, öppenvård. Grundladdning ca 8 veckor innan </a:t>
            </a:r>
            <a:r>
              <a:rPr lang="sv-SE" sz="1000" dirty="0" err="1"/>
              <a:t>golive</a:t>
            </a:r>
            <a:r>
              <a:rPr lang="sv-SE" sz="1000" dirty="0"/>
              <a:t>, delat laddningar engång per vecka.</a:t>
            </a:r>
          </a:p>
          <a:p>
            <a:pPr>
              <a:spcBef>
                <a:spcPts val="600"/>
              </a:spcBef>
            </a:pPr>
            <a:r>
              <a:rPr lang="sv-SE" sz="1000" dirty="0"/>
              <a:t>Betalningsförbindelser för patienter som får vård på Sus men som inte bor i Skåne. Grundladdning ca 9 veckor innan </a:t>
            </a:r>
            <a:r>
              <a:rPr lang="sv-SE" sz="1000" dirty="0" err="1"/>
              <a:t>golive</a:t>
            </a:r>
            <a:r>
              <a:rPr lang="sv-SE" sz="1000" dirty="0"/>
              <a:t>, delat laddningar engång per vecka.</a:t>
            </a:r>
          </a:p>
          <a:p>
            <a:pPr>
              <a:spcBef>
                <a:spcPts val="600"/>
              </a:spcBef>
            </a:pPr>
            <a:r>
              <a:rPr lang="sv-SE" sz="1000" dirty="0"/>
              <a:t>Kroniska diagnoser från PMO, Grundladdning ca 4-6 dagar innan </a:t>
            </a:r>
            <a:r>
              <a:rPr lang="sv-SE" sz="1000" dirty="0" err="1"/>
              <a:t>golive</a:t>
            </a:r>
            <a:r>
              <a:rPr lang="sv-SE" sz="1000" dirty="0"/>
              <a:t> sedan delat laddningar veckovis</a:t>
            </a:r>
          </a:p>
          <a:p>
            <a:pPr marL="0" indent="0">
              <a:spcBef>
                <a:spcPts val="600"/>
              </a:spcBef>
              <a:buNone/>
            </a:pPr>
            <a:r>
              <a:rPr lang="sv-SE" sz="1100" dirty="0">
                <a:hlinkClick r:id="rId4"/>
              </a:rPr>
              <a:t>Migrering av data till SDV</a:t>
            </a:r>
            <a:endParaRPr lang="sv-SE" sz="1000" dirty="0"/>
          </a:p>
          <a:p>
            <a:r>
              <a:rPr lang="sv-SE" sz="2000" dirty="0"/>
              <a:t>Status:</a:t>
            </a:r>
          </a:p>
          <a:p>
            <a:pPr lvl="1"/>
            <a:r>
              <a:rPr lang="sv-SE" sz="1100" dirty="0"/>
              <a:t>Testning pågår, TL 10 klar, Nästa test period påbörjas v.9 2025</a:t>
            </a:r>
            <a:endParaRPr lang="sv-SE" sz="1100" dirty="0">
              <a:solidFill>
                <a:srgbClr val="FF0000"/>
              </a:solidFill>
            </a:endParaRPr>
          </a:p>
          <a:p>
            <a:pPr lvl="1"/>
            <a:r>
              <a:rPr lang="sv-SE" sz="1100" dirty="0"/>
              <a:t>Ny teststrategi implementeras  under våren 2025 med siktet inställt på att säkerställa att migrerad data kan användas av verksamheten på avsett sätt. 4-6 iterationer kommer att köras under våren. Under juni kommer utfall att kunna presenteras. </a:t>
            </a:r>
            <a:endParaRPr lang="sv-SE" sz="1100" dirty="0">
              <a:solidFill>
                <a:srgbClr val="FF0000"/>
              </a:solidFill>
            </a:endParaRPr>
          </a:p>
        </p:txBody>
      </p:sp>
      <p:sp>
        <p:nvSpPr>
          <p:cNvPr id="4" name="Platshållare för innehåll 3">
            <a:extLst>
              <a:ext uri="{FF2B5EF4-FFF2-40B4-BE49-F238E27FC236}">
                <a16:creationId xmlns:a16="http://schemas.microsoft.com/office/drawing/2014/main" id="{1B2F0BC4-64D9-3A15-33E7-08087A5BCF45}"/>
              </a:ext>
            </a:extLst>
          </p:cNvPr>
          <p:cNvSpPr>
            <a:spLocks noGrp="1"/>
          </p:cNvSpPr>
          <p:nvPr>
            <p:ph sz="half" idx="2"/>
          </p:nvPr>
        </p:nvSpPr>
        <p:spPr>
          <a:xfrm>
            <a:off x="6172199" y="1210362"/>
            <a:ext cx="5655733" cy="4828992"/>
          </a:xfrm>
        </p:spPr>
        <p:txBody>
          <a:bodyPr vert="horz" lIns="91440" tIns="45720" rIns="91440" bIns="45720" rtlCol="0" anchor="t">
            <a:noAutofit/>
          </a:bodyPr>
          <a:lstStyle/>
          <a:p>
            <a:r>
              <a:rPr lang="sv-SE" sz="2000" dirty="0"/>
              <a:t>Vad förväntas av verksamheten</a:t>
            </a:r>
            <a:r>
              <a:rPr lang="sv-SE" dirty="0"/>
              <a:t> </a:t>
            </a:r>
          </a:p>
          <a:p>
            <a:pPr lvl="1">
              <a:lnSpc>
                <a:spcPct val="90000"/>
              </a:lnSpc>
            </a:pPr>
            <a:r>
              <a:rPr lang="sv-SE" sz="1100" dirty="0"/>
              <a:t>Validering av migrerad data</a:t>
            </a:r>
          </a:p>
          <a:p>
            <a:pPr lvl="1">
              <a:lnSpc>
                <a:spcPct val="90000"/>
              </a:lnSpc>
            </a:pPr>
            <a:r>
              <a:rPr lang="sv-SE" sz="1100" dirty="0"/>
              <a:t>Samt säkerställa datakvalitet i </a:t>
            </a:r>
            <a:r>
              <a:rPr lang="sv-SE" sz="1100" dirty="0" err="1"/>
              <a:t>källsystemen</a:t>
            </a:r>
            <a:r>
              <a:rPr lang="sv-SE" sz="1100" dirty="0"/>
              <a:t>, PMO, </a:t>
            </a:r>
            <a:r>
              <a:rPr lang="sv-SE" sz="1100" dirty="0" err="1"/>
              <a:t>PASiS</a:t>
            </a:r>
            <a:r>
              <a:rPr lang="sv-SE" sz="1100" dirty="0"/>
              <a:t>  enligt instruktioner</a:t>
            </a:r>
          </a:p>
          <a:p>
            <a:pPr lvl="1">
              <a:lnSpc>
                <a:spcPct val="90000"/>
              </a:lnSpc>
              <a:buClr>
                <a:srgbClr val="000000"/>
              </a:buClr>
            </a:pPr>
            <a:r>
              <a:rPr lang="sv-SE" sz="1100" dirty="0"/>
              <a:t>Hantera åtgärdslistor efter varje </a:t>
            </a:r>
            <a:r>
              <a:rPr lang="sv-SE" sz="1100" dirty="0" err="1"/>
              <a:t>migrering</a:t>
            </a:r>
            <a:r>
              <a:rPr lang="sv-SE" sz="1100" dirty="0"/>
              <a:t> av poster som stoppats av </a:t>
            </a:r>
            <a:r>
              <a:rPr lang="sv-SE" sz="1100" dirty="0" err="1"/>
              <a:t>migrering</a:t>
            </a:r>
            <a:r>
              <a:rPr lang="sv-SE" sz="1100" dirty="0"/>
              <a:t> enligt instruktion</a:t>
            </a:r>
          </a:p>
          <a:p>
            <a:pPr lvl="1">
              <a:lnSpc>
                <a:spcPct val="90000"/>
              </a:lnSpc>
            </a:pPr>
            <a:r>
              <a:rPr lang="sv-SE" sz="1100" dirty="0"/>
              <a:t>Vikten av verksamhetens tillgängliggör personal för att utföra de förberedelse som behövs. </a:t>
            </a:r>
          </a:p>
          <a:p>
            <a:pPr lvl="1">
              <a:buClr>
                <a:srgbClr val="000000"/>
              </a:buClr>
            </a:pPr>
            <a:r>
              <a:rPr lang="sv-SE" sz="1200" dirty="0">
                <a:solidFill>
                  <a:srgbClr val="FF0000"/>
                </a:solidFill>
              </a:rPr>
              <a:t>Personal som ska jobba med migrerad data  och ska boka patienter inför driftstart behöver vara utbildade och ha rätt behörigheter i rätt tid. Dessutom behöver det säkerställas att personalen har rätt personliga inställningar inom sin roll. </a:t>
            </a:r>
            <a:endParaRPr lang="en-US" sz="1200" dirty="0"/>
          </a:p>
          <a:p>
            <a:pPr lvl="1">
              <a:lnSpc>
                <a:spcPct val="90000"/>
              </a:lnSpc>
              <a:buClr>
                <a:srgbClr val="000000"/>
              </a:buClr>
            </a:pPr>
            <a:endParaRPr lang="sv-SE" sz="1100" dirty="0"/>
          </a:p>
        </p:txBody>
      </p:sp>
    </p:spTree>
    <p:extLst>
      <p:ext uri="{BB962C8B-B14F-4D97-AF65-F5344CB8AC3E}">
        <p14:creationId xmlns:p14="http://schemas.microsoft.com/office/powerpoint/2010/main" val="10535172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8D72A-161F-F97B-A34D-9C2A6714188A}"/>
              </a:ext>
            </a:extLst>
          </p:cNvPr>
          <p:cNvSpPr>
            <a:spLocks noGrp="1"/>
          </p:cNvSpPr>
          <p:nvPr>
            <p:ph type="title"/>
          </p:nvPr>
        </p:nvSpPr>
        <p:spPr/>
        <p:txBody>
          <a:bodyPr/>
          <a:lstStyle/>
          <a:p>
            <a:r>
              <a:rPr lang="sv-SE" sz="3600" b="1">
                <a:solidFill>
                  <a:schemeClr val="tx1"/>
                </a:solidFill>
              </a:rPr>
              <a:t>Manuell överföring av </a:t>
            </a:r>
            <a:r>
              <a:rPr lang="sv-SE"/>
              <a:t>journalinformation</a:t>
            </a:r>
            <a:br>
              <a:rPr lang="sv-SE" sz="3600" b="1">
                <a:solidFill>
                  <a:schemeClr val="tx1"/>
                </a:solidFill>
              </a:rPr>
            </a:br>
            <a:br>
              <a:rPr lang="sv-SE" sz="3600" b="1">
                <a:solidFill>
                  <a:schemeClr val="tx1"/>
                </a:solidFill>
              </a:rPr>
            </a:br>
            <a:endParaRPr lang="sv-SE"/>
          </a:p>
        </p:txBody>
      </p:sp>
      <p:sp>
        <p:nvSpPr>
          <p:cNvPr id="3" name="Platshållare för innehåll 2">
            <a:extLst>
              <a:ext uri="{FF2B5EF4-FFF2-40B4-BE49-F238E27FC236}">
                <a16:creationId xmlns:a16="http://schemas.microsoft.com/office/drawing/2014/main" id="{0F1656A5-D65B-85D2-96C3-464EC0BB64DA}"/>
              </a:ext>
            </a:extLst>
          </p:cNvPr>
          <p:cNvSpPr>
            <a:spLocks noGrp="1"/>
          </p:cNvSpPr>
          <p:nvPr>
            <p:ph sz="half" idx="1"/>
          </p:nvPr>
        </p:nvSpPr>
        <p:spPr>
          <a:xfrm>
            <a:off x="609600" y="1432211"/>
            <a:ext cx="5181600" cy="4828992"/>
          </a:xfrm>
        </p:spPr>
        <p:txBody>
          <a:bodyPr vert="horz" lIns="91440" tIns="45720" rIns="91440" bIns="45720" rtlCol="0" anchor="t">
            <a:noAutofit/>
          </a:bodyPr>
          <a:lstStyle/>
          <a:p>
            <a:r>
              <a:rPr lang="sv-SE" sz="2000" dirty="0"/>
              <a:t>Beskrivning:</a:t>
            </a:r>
          </a:p>
          <a:p>
            <a:pPr lvl="1"/>
            <a:r>
              <a:rPr lang="sv-SE" sz="1200" dirty="0"/>
              <a:t>Manuell överföring av klinisk journalinformation </a:t>
            </a:r>
          </a:p>
          <a:p>
            <a:pPr lvl="2" fontAlgn="base"/>
            <a:r>
              <a:rPr lang="en-US" sz="1200" dirty="0" err="1"/>
              <a:t>Uppmärksamhetsinformation</a:t>
            </a:r>
            <a:r>
              <a:rPr lang="en-US" sz="1200" dirty="0"/>
              <a:t> (UMI)​</a:t>
            </a:r>
          </a:p>
          <a:p>
            <a:pPr lvl="2" fontAlgn="base"/>
            <a:r>
              <a:rPr lang="en-US" sz="1200" err="1"/>
              <a:t>Läkemedel</a:t>
            </a:r>
            <a:endParaRPr lang="en-US" sz="1200"/>
          </a:p>
          <a:p>
            <a:pPr lvl="2" fontAlgn="base"/>
            <a:r>
              <a:rPr lang="en-US" sz="1200" dirty="0" err="1"/>
              <a:t>Övrig</a:t>
            </a:r>
            <a:r>
              <a:rPr lang="en-US" sz="1200" dirty="0"/>
              <a:t> </a:t>
            </a:r>
            <a:r>
              <a:rPr lang="en-US" sz="1200" dirty="0" err="1"/>
              <a:t>klinisk</a:t>
            </a:r>
            <a:r>
              <a:rPr lang="en-US" sz="1200" dirty="0"/>
              <a:t> information av </a:t>
            </a:r>
            <a:r>
              <a:rPr lang="en-US" sz="1200" dirty="0" err="1"/>
              <a:t>vikt</a:t>
            </a:r>
            <a:r>
              <a:rPr lang="en-US" sz="1200" dirty="0"/>
              <a:t> för </a:t>
            </a:r>
            <a:r>
              <a:rPr lang="en-US" sz="1200" dirty="0" err="1"/>
              <a:t>vårdhändelsen</a:t>
            </a:r>
            <a:r>
              <a:rPr lang="en-US" sz="1200" dirty="0"/>
              <a:t> </a:t>
            </a:r>
            <a:endParaRPr lang="sv-SE" sz="1200" dirty="0"/>
          </a:p>
          <a:p>
            <a:r>
              <a:rPr lang="sv-SE" sz="2000" dirty="0"/>
              <a:t>Status:</a:t>
            </a:r>
          </a:p>
          <a:p>
            <a:pPr lvl="1"/>
            <a:r>
              <a:rPr lang="sv-SE" sz="1200" dirty="0"/>
              <a:t>Checklistor med tillhörande anvisningar är under framtagande i samverkan mellan SDV och mottagande förvaltningar</a:t>
            </a:r>
          </a:p>
          <a:p>
            <a:r>
              <a:rPr lang="sv-SE" sz="2000" dirty="0"/>
              <a:t>Levereras när:</a:t>
            </a:r>
          </a:p>
          <a:p>
            <a:pPr lvl="1"/>
            <a:r>
              <a:rPr lang="sv-SE" sz="1200" dirty="0"/>
              <a:t>Version 1.0 av Checklistorna för manuellöverföring av klinisk journal information kommer förväntas levereras under Q1 2025. för de förvaltningar som omfattas av utrullning 1</a:t>
            </a:r>
          </a:p>
          <a:p>
            <a:pPr lvl="1"/>
            <a:r>
              <a:rPr lang="sv-SE" sz="1200" dirty="0"/>
              <a:t>Version 1.0 av Anvisningarna förväntas levereras under Q2 2025 för de förvaltningar som omfattas av utrullning 1</a:t>
            </a:r>
          </a:p>
        </p:txBody>
      </p:sp>
      <p:sp>
        <p:nvSpPr>
          <p:cNvPr id="4" name="Platshållare för innehåll 3">
            <a:extLst>
              <a:ext uri="{FF2B5EF4-FFF2-40B4-BE49-F238E27FC236}">
                <a16:creationId xmlns:a16="http://schemas.microsoft.com/office/drawing/2014/main" id="{1B2F0BC4-64D9-3A15-33E7-08087A5BCF45}"/>
              </a:ext>
            </a:extLst>
          </p:cNvPr>
          <p:cNvSpPr>
            <a:spLocks noGrp="1"/>
          </p:cNvSpPr>
          <p:nvPr>
            <p:ph sz="half" idx="2"/>
          </p:nvPr>
        </p:nvSpPr>
        <p:spPr>
          <a:xfrm>
            <a:off x="6172200" y="1432210"/>
            <a:ext cx="5181600" cy="4828992"/>
          </a:xfrm>
        </p:spPr>
        <p:txBody>
          <a:bodyPr vert="horz" lIns="91440" tIns="45720" rIns="91440" bIns="45720" rtlCol="0" anchor="t">
            <a:noAutofit/>
          </a:bodyPr>
          <a:lstStyle/>
          <a:p>
            <a:r>
              <a:rPr lang="sv-SE" sz="2000" dirty="0"/>
              <a:t>Vad förväntas av verksamheten</a:t>
            </a:r>
          </a:p>
          <a:p>
            <a:pPr lvl="1"/>
            <a:r>
              <a:rPr lang="sv-SE" sz="1200" dirty="0"/>
              <a:t>Föra över klinisk information från nuvarande system i samband med patientens kontakt med vården i anslutning till driftstart och fortsatt under samexistensperioden</a:t>
            </a:r>
            <a:br>
              <a:rPr lang="sv-SE" sz="1200" dirty="0"/>
            </a:br>
            <a:endParaRPr lang="sv-SE" sz="1200" dirty="0">
              <a:solidFill>
                <a:srgbClr val="FF0000"/>
              </a:solidFill>
            </a:endParaRPr>
          </a:p>
          <a:p>
            <a:pPr lvl="1">
              <a:buClr>
                <a:srgbClr val="000000"/>
              </a:buClr>
            </a:pPr>
            <a:r>
              <a:rPr lang="sv-SE" sz="1200">
                <a:solidFill>
                  <a:srgbClr val="FF0000"/>
                </a:solidFill>
              </a:rPr>
              <a:t>Personal som ska överföra journalinformation behöver vara utbildade och ha rätt behörigheter i rätt tid. </a:t>
            </a:r>
            <a:r>
              <a:rPr lang="sv-SE" sz="1200" dirty="0">
                <a:solidFill>
                  <a:srgbClr val="FF0000"/>
                </a:solidFill>
              </a:rPr>
              <a:t>Dessutom behöver det säkerställas att personalen har rätt personliga inställningar inom sin roll. </a:t>
            </a:r>
          </a:p>
          <a:p>
            <a:pPr marL="0" indent="0">
              <a:buClr>
                <a:prstClr val="black"/>
              </a:buClr>
              <a:buNone/>
            </a:pPr>
            <a:endParaRPr lang="sv-SE" sz="1800" dirty="0"/>
          </a:p>
          <a:p>
            <a:pPr marL="0" indent="0">
              <a:buNone/>
            </a:pPr>
            <a:endParaRPr lang="sv-SE" dirty="0"/>
          </a:p>
        </p:txBody>
      </p:sp>
    </p:spTree>
    <p:extLst>
      <p:ext uri="{BB962C8B-B14F-4D97-AF65-F5344CB8AC3E}">
        <p14:creationId xmlns:p14="http://schemas.microsoft.com/office/powerpoint/2010/main" val="2536487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F8C6FFD7E69B42A33EEA611903AB5A" ma:contentTypeVersion="4" ma:contentTypeDescription="Skapa ett nytt dokument." ma:contentTypeScope="" ma:versionID="bfd19a9fd60a23db98d6cada728b8967">
  <xsd:schema xmlns:xsd="http://www.w3.org/2001/XMLSchema" xmlns:xs="http://www.w3.org/2001/XMLSchema" xmlns:p="http://schemas.microsoft.com/office/2006/metadata/properties" xmlns:ns2="126fb05c-bf11-4513-b307-5c635c0da23f" targetNamespace="http://schemas.microsoft.com/office/2006/metadata/properties" ma:root="true" ma:fieldsID="c2e7c8bd82fd6c37020a4088cb1c628c" ns2:_="">
    <xsd:import namespace="126fb05c-bf11-4513-b307-5c635c0da2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fb05c-bf11-4513-b307-5c635c0da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F6C470-0013-4D6B-A672-ACCE52CFD697}">
  <ds:schemaRefs>
    <ds:schemaRef ds:uri="126fb05c-bf11-4513-b307-5c635c0da2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44A982-D6E8-4805-9897-01B44833D98A}">
  <ds:schemaRefs>
    <ds:schemaRef ds:uri="http://schemas.microsoft.com/sharepoint/v3/contenttype/forms"/>
  </ds:schemaRefs>
</ds:datastoreItem>
</file>

<file path=customXml/itemProps3.xml><?xml version="1.0" encoding="utf-8"?>
<ds:datastoreItem xmlns:ds="http://schemas.openxmlformats.org/officeDocument/2006/customXml" ds:itemID="{49A12A45-85B1-4FA4-9B0F-6308B2B0D0B4}">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purl.org/dc/dcmitype/"/>
    <ds:schemaRef ds:uri="http://schemas.microsoft.com/office/infopath/2007/PartnerControls"/>
    <ds:schemaRef ds:uri="126fb05c-bf11-4513-b307-5c635c0da23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Region Skånes presentationsmall</Template>
  <TotalTime>0</TotalTime>
  <Words>3361</Words>
  <Application>Microsoft Office PowerPoint</Application>
  <PresentationFormat>Widescreen</PresentationFormat>
  <Paragraphs>628</Paragraphs>
  <Slides>25</Slides>
  <Notes>17</Notes>
  <HiddenSlides>9</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Region Skåne presentation</vt:lpstr>
      <vt:lpstr>Samexistens  Övergripande kommunikation</vt:lpstr>
      <vt:lpstr>PowerPoint Presentation</vt:lpstr>
      <vt:lpstr>PowerPoint Presentation</vt:lpstr>
      <vt:lpstr>Definition av dokumenttyper </vt:lpstr>
      <vt:lpstr>PowerPoint Presentation</vt:lpstr>
      <vt:lpstr>Förberedelser inför varje driftstart</vt:lpstr>
      <vt:lpstr>Efter driftstart  </vt:lpstr>
      <vt:lpstr>Teknisk (maskinell) migrering </vt:lpstr>
      <vt:lpstr>Manuell överföring av journalinformation  </vt:lpstr>
      <vt:lpstr>Behörighetsstyrning  </vt:lpstr>
      <vt:lpstr>Schemaläggning   </vt:lpstr>
      <vt:lpstr>Regionala rutinbeskrivningar för samesistensperioden  ”Bron”   </vt:lpstr>
      <vt:lpstr>Vårdadministrativa instruktioner (inkl bokning)  </vt:lpstr>
      <vt:lpstr>Återläsning av patientinformation  </vt:lpstr>
      <vt:lpstr>Behörighet till system som ska avvecklas  </vt:lpstr>
      <vt:lpstr>Avveckling av  nuvarande system  </vt:lpstr>
      <vt:lpstr>PowerPoint Presentation</vt:lpstr>
      <vt:lpstr>Arbete parallellt i gammalt och nytt system</vt:lpstr>
      <vt:lpstr>PowerPoint Presentation</vt:lpstr>
      <vt:lpstr>Innehåll</vt:lpstr>
      <vt:lpstr>Överblick av innehållet i SDV 1.0 Integrationer</vt:lpstr>
      <vt:lpstr>Förberedelser inför varje driftstart</vt:lpstr>
      <vt:lpstr>Samexistens efter driftstart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Principer kring migrering av information i dolda anteckningar</dc:title>
  <dc:creator>Puck Sigling</dc:creator>
  <cp:lastModifiedBy>Persson Jennie</cp:lastModifiedBy>
  <cp:revision>165</cp:revision>
  <dcterms:created xsi:type="dcterms:W3CDTF">2024-09-25T10:49:53Z</dcterms:created>
  <dcterms:modified xsi:type="dcterms:W3CDTF">2025-02-24T07:56:26Z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y fmtid="{D5CDD505-2E9C-101B-9397-08002B2CF9AE}" pid="4" name="ContentTypeId">
    <vt:lpwstr>0x010100FEF8C6FFD7E69B42A33EEA611903AB5A</vt:lpwstr>
  </property>
  <property fmtid="{D5CDD505-2E9C-101B-9397-08002B2CF9AE}" pid="5" name="MediaServiceImageTags">
    <vt:lpwstr/>
  </property>
  <property fmtid="{D5CDD505-2E9C-101B-9397-08002B2CF9AE}" pid="6" name="_dlc_DocIdItemGuid">
    <vt:lpwstr>064da504-f3f2-4e91-8959-c38ab6a35c5c</vt:lpwstr>
  </property>
</Properties>
</file>