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7FE76BDB_B57F0C59.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6"/>
  </p:notesMasterIdLst>
  <p:handoutMasterIdLst>
    <p:handoutMasterId r:id="rId47"/>
  </p:handoutMasterIdLst>
  <p:sldIdLst>
    <p:sldId id="504" r:id="rId5"/>
    <p:sldId id="2145872802" r:id="rId6"/>
    <p:sldId id="2145872803" r:id="rId7"/>
    <p:sldId id="2145872805" r:id="rId8"/>
    <p:sldId id="2145872826" r:id="rId9"/>
    <p:sldId id="2145872806" r:id="rId10"/>
    <p:sldId id="2145872848" r:id="rId11"/>
    <p:sldId id="2145872807" r:id="rId12"/>
    <p:sldId id="2145872808" r:id="rId13"/>
    <p:sldId id="2145872809" r:id="rId14"/>
    <p:sldId id="2145872861" r:id="rId15"/>
    <p:sldId id="2145872827" r:id="rId16"/>
    <p:sldId id="2145872850" r:id="rId17"/>
    <p:sldId id="2145872830" r:id="rId18"/>
    <p:sldId id="2145872833" r:id="rId19"/>
    <p:sldId id="2145872834" r:id="rId20"/>
    <p:sldId id="2145872835" r:id="rId21"/>
    <p:sldId id="2145872836" r:id="rId22"/>
    <p:sldId id="2145872837" r:id="rId23"/>
    <p:sldId id="2145872838" r:id="rId24"/>
    <p:sldId id="2145872839" r:id="rId25"/>
    <p:sldId id="2145872840" r:id="rId26"/>
    <p:sldId id="2145872841" r:id="rId27"/>
    <p:sldId id="2145872842" r:id="rId28"/>
    <p:sldId id="2145872832" r:id="rId29"/>
    <p:sldId id="2145872853" r:id="rId30"/>
    <p:sldId id="2145872865" r:id="rId31"/>
    <p:sldId id="2145872860" r:id="rId32"/>
    <p:sldId id="2145872862" r:id="rId33"/>
    <p:sldId id="2145872854" r:id="rId34"/>
    <p:sldId id="2145872856" r:id="rId35"/>
    <p:sldId id="2145872855" r:id="rId36"/>
    <p:sldId id="2145872857" r:id="rId37"/>
    <p:sldId id="2145872858" r:id="rId38"/>
    <p:sldId id="2145872859" r:id="rId39"/>
    <p:sldId id="2145872863" r:id="rId40"/>
    <p:sldId id="2145872864" r:id="rId41"/>
    <p:sldId id="509" r:id="rId42"/>
    <p:sldId id="2145872852" r:id="rId43"/>
    <p:sldId id="2145872846" r:id="rId44"/>
    <p:sldId id="501" r:id="rId45"/>
  </p:sldIdLst>
  <p:sldSz cx="12192000" cy="6858000"/>
  <p:notesSz cx="6858000" cy="9144000"/>
  <p:embeddedFontLst>
    <p:embeddedFont>
      <p:font typeface="Public Sans" pitchFamily="2" charset="0"/>
      <p:regular r:id="rId48"/>
      <p:bold r:id="rId49"/>
      <p:italic r:id="rId50"/>
      <p:boldItalic r:id="rId51"/>
    </p:embeddedFont>
  </p:embeddedFontLst>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87EFA4-8396-360E-6E41-5FF179F33D8F}" name="Sandqvist Victoria" initials="VS" userId="S::236748@skane.se::3bca0372-6fb1-452b-888c-4332e69110cb" providerId="AD"/>
  <p188:author id="{3D4897D5-51B4-12F9-3E98-42588646C9BE}" name="Johansson Jenny M" initials="JM" userId="S::174438@skane.se::3b6b4619-7cd1-40ea-87e1-37cad14d70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696"/>
    <a:srgbClr val="2F57A2"/>
    <a:srgbClr val="5578A1"/>
    <a:srgbClr val="FFFFFF"/>
    <a:srgbClr val="F2F2F2"/>
    <a:srgbClr val="33CC33"/>
    <a:srgbClr val="E1F1E1"/>
    <a:srgbClr val="FFC000"/>
    <a:srgbClr val="C12143"/>
    <a:srgbClr val="7A0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FF2F6-76CF-4E17-9EDC-B6E2C46720C0}" v="1" dt="2025-05-16T11:19:20.531"/>
    <p1510:client id="{B272050A-619B-403D-B01D-295EC1B54094}" v="191" dt="2025-05-14T11:45:15.06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83" autoAdjust="0"/>
  </p:normalViewPr>
  <p:slideViewPr>
    <p:cSldViewPr snapToGrid="0">
      <p:cViewPr varScale="1">
        <p:scale>
          <a:sx n="55" d="100"/>
          <a:sy n="55" d="100"/>
        </p:scale>
        <p:origin x="1072" y="28"/>
      </p:cViewPr>
      <p:guideLst>
        <p:guide orient="horz" pos="822"/>
        <p:guide pos="69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s>
</file>

<file path=ppt/comments/modernComment_7FE76BDB_B57F0C59.xml><?xml version="1.0" encoding="utf-8"?>
<p188:cmLst xmlns:a="http://schemas.openxmlformats.org/drawingml/2006/main" xmlns:r="http://schemas.openxmlformats.org/officeDocument/2006/relationships" xmlns:p188="http://schemas.microsoft.com/office/powerpoint/2018/8/main">
  <p188:cm id="{0734D9BA-A3E9-43FF-A9C3-A80512D59A71}" authorId="{F587EFA4-8396-360E-6E41-5FF179F33D8F}" created="2025-03-07T12:44:31.293">
    <pc:sldMkLst xmlns:pc="http://schemas.microsoft.com/office/powerpoint/2013/main/command">
      <pc:docMk/>
      <pc:sldMk cId="3045002329" sldId="2145872859"/>
    </pc:sldMkLst>
    <p188:replyLst>
      <p188:reply id="{BE475101-D74F-487D-BDA0-A86345738866}" authorId="{3D4897D5-51B4-12F9-3E98-42588646C9BE}" created="2025-03-07T15:11:23.528">
        <p188:txBody>
          <a:bodyPr/>
          <a:lstStyle/>
          <a:p>
            <a:r>
              <a:rPr lang="en-US"/>
              <a:t>Det finns svar på dina frågor, men menar du att dessa delar ska in i presentationen  på något sätt, eller är det mer du som behöver veta? </a:t>
            </a:r>
          </a:p>
        </p188:txBody>
      </p188:reply>
      <p188:reply id="{C1E575E5-B813-4FDF-839C-F2263F42E709}" authorId="{F587EFA4-8396-360E-6E41-5FF179F33D8F}" created="2025-03-10T09:51:56.589">
        <p188:txBody>
          <a:bodyPr/>
          <a:lstStyle/>
          <a:p>
            <a:r>
              <a:rPr lang="en-US"/>
              <a:t>Hej! Jag tror att vi behöver ha dem i anteckningar, som manus. Bra om ni lägger till det.</a:t>
            </a:r>
          </a:p>
        </p188:txBody>
        <p188:extLst>
          <p:ext xmlns:p="http://schemas.openxmlformats.org/presentationml/2006/main" uri="{57CB4572-C831-44C2-8A1C-0ADB6CCDFE69}">
            <p223:reactions xmlns:p223="http://schemas.microsoft.com/office/powerpoint/2022/03/main">
              <p223:rxn type="👍">
                <p223:instance time="2025-03-13T13:06:55.987" authorId="{3D4897D5-51B4-12F9-3E98-42588646C9BE}"/>
              </p223:rxn>
            </p223:reactions>
          </p:ext>
        </p188:extLst>
      </p188:reply>
      <p188:reply id="{8F074913-CB7B-48FC-9BC7-CBF50807AD1F}" authorId="{3D4897D5-51B4-12F9-3E98-42588646C9BE}" created="2025-03-14T08:33:49.479">
        <p188:txBody>
          <a:bodyPr/>
          <a:lstStyle/>
          <a:p>
            <a:r>
              <a:rPr lang="en-US"/>
              <a:t>Hej, jag har lagt till info i anteckningarna. Se om ni förstår. Har bett Lena kika igenom också. 
Har tyvärr inte fått korrekta bilder att lägga till  i sliden, men nu iaf med nya generiska begreppet som ersätter Product display name. Dock fortfarande inte exakt de texter vi har jobbat fram. </a:t>
            </a:r>
          </a:p>
        </p188:txBody>
      </p188:reply>
    </p188:replyLst>
    <p188:txBody>
      <a:bodyPr/>
      <a:lstStyle/>
      <a:p>
        <a:r>
          <a:rPr lang="sv-SE"/>
          <a:t>[@Johansson Jenny M] [@Vångö Lena] Skulle behöva få tydlighet i hur det funkar med självincheckning för privata vårdgivare samt hur det funkar med självincheckning för personer under 18 år. Vad förändras/blir annorlunda efter GoLive och vad kommer att behöva fortsätta som idag?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2025-05-16</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2025-05-16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spcBef>
                <a:spcPts val="600"/>
              </a:spcBef>
            </a:pPr>
            <a:r>
              <a:rPr lang="sv-SE" sz="1200" b="1" i="0" u="none" strike="noStrike">
                <a:effectLst/>
              </a:rPr>
              <a:t>Nuläge</a:t>
            </a:r>
          </a:p>
          <a:p>
            <a:pPr fontAlgn="base">
              <a:spcBef>
                <a:spcPts val="600"/>
              </a:spcBef>
            </a:pPr>
            <a:r>
              <a:rPr lang="sv-SE"/>
              <a:t>Idag</a:t>
            </a:r>
            <a:r>
              <a:rPr lang="sv-SE" sz="1200" i="0" u="none" strike="noStrike">
                <a:effectLst/>
              </a:rPr>
              <a:t> </a:t>
            </a:r>
            <a:r>
              <a:rPr lang="sv-SE"/>
              <a:t>får patienter information skickat till sig utifrån hur enskilda mottagningar väljer och har förutsättningar att arbeta. Ibland kommer informationen i pappersform, ibland på 1177, ibland muntligen. Mottagningar har byggt upp egna bibliotek av information och ansvarar själva för att uppdatera dem i mån av tid. Vi jobbar inte med strukturerad data i större utsträckning vilket gör att arbetet med att uppdatera och hålla koll på förändringar är resurskrävande. Det är ett arbetssätt som kan fungera om patienter bara besöker har kontakt med en mottagning, men i andra fall är det svårt för patienter att följa sin kontakt med vården. Många patienter har belyst att det är svårt att förstå och ta till sig information som ser olika ut och att de inte vet hur de får den skickad till sig. Det riskerar också att leda till uteblivna besök vilket påverkar både patienter och vårdens begränsade resurser.  </a:t>
            </a:r>
            <a:endParaRPr lang="sv-SE" sz="1200" i="0" u="none" strike="noStrike">
              <a:effectLst/>
            </a:endParaRPr>
          </a:p>
          <a:p>
            <a:pPr fontAlgn="base">
              <a:spcBef>
                <a:spcPts val="600"/>
              </a:spcBef>
            </a:pPr>
            <a:endParaRPr lang="sv-SE"/>
          </a:p>
          <a:p>
            <a:pPr>
              <a:spcBef>
                <a:spcPts val="600"/>
              </a:spcBef>
            </a:pPr>
            <a:r>
              <a:rPr lang="sv-SE" sz="1200" b="1" err="1"/>
              <a:t>Senläge</a:t>
            </a:r>
            <a:endParaRPr lang="sv-SE" sz="1200" b="1"/>
          </a:p>
          <a:p>
            <a:pPr>
              <a:spcBef>
                <a:spcPts val="600"/>
              </a:spcBef>
            </a:pPr>
            <a:r>
              <a:rPr lang="sv-SE"/>
              <a:t>Det vi har skapat som grund för framtida utveckling är kan liknas vid en låda med legobitar. Med hjälp av bitarna kan du som har dialog med patient trigga </a:t>
            </a:r>
            <a:r>
              <a:rPr lang="sv-SE" b="1"/>
              <a:t>vad </a:t>
            </a:r>
            <a:r>
              <a:rPr lang="sv-SE"/>
              <a:t>som ska skickas till en patient, direkt i systemet. Du sätter ihop vissa delar av kallelsen själv, andra delar slipper du sätta att ihop för hand, eftersom de är automatiserade. Patienten kan själv välja hur de vill få informationen; endast </a:t>
            </a:r>
            <a:r>
              <a:rPr lang="sv-SE" sz="1200" i="0" u="none" strike="noStrike">
                <a:effectLst/>
              </a:rPr>
              <a:t>digitalt – </a:t>
            </a:r>
            <a:r>
              <a:rPr lang="sv-SE"/>
              <a:t>eller både digitalt och på</a:t>
            </a:r>
            <a:r>
              <a:rPr lang="sv-SE" sz="1200" i="0" u="none" strike="noStrike">
                <a:effectLst/>
              </a:rPr>
              <a:t> papper till de som behöver </a:t>
            </a:r>
            <a:r>
              <a:rPr lang="sv-SE"/>
              <a:t>det. Vi kan skapa innehåll som fungerar att skicka både digitalt och på papper. Vi har en gemensam informationsplattform i 1177 som vi kan påverka och utveckla tillsammans när saker förändras.</a:t>
            </a:r>
            <a:endParaRPr lang="sv-SE" sz="1200" i="0" u="none" strike="noStrike">
              <a:effectLst/>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16161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a:solidFill>
                  <a:srgbClr val="000000"/>
                </a:solidFill>
                <a:effectLst/>
                <a:latin typeface="Times New Roman" panose="02020603050405020304" pitchFamily="18" charset="0"/>
              </a:rPr>
              <a:t>Du börjar med att skapa en bokning för patienten i den Patientadministrativa modulen </a:t>
            </a:r>
            <a:r>
              <a:rPr lang="sv-SE" sz="1200" b="0" i="0" err="1">
                <a:solidFill>
                  <a:srgbClr val="000000"/>
                </a:solidFill>
                <a:effectLst/>
                <a:latin typeface="Times New Roman" panose="02020603050405020304" pitchFamily="18" charset="0"/>
              </a:rPr>
              <a:t>RevenueCycle</a:t>
            </a:r>
            <a:r>
              <a:rPr lang="sv-SE" sz="1200" b="0" i="0">
                <a:solidFill>
                  <a:srgbClr val="000000"/>
                </a:solidFill>
                <a:effectLst/>
                <a:latin typeface="Times New Roman" panose="02020603050405020304" pitchFamily="18" charset="0"/>
              </a:rPr>
              <a:t>.</a:t>
            </a:r>
          </a:p>
        </p:txBody>
      </p:sp>
      <p:sp>
        <p:nvSpPr>
          <p:cNvPr id="4" name="Platshållare för bildnummer 3"/>
          <p:cNvSpPr>
            <a:spLocks noGrp="1"/>
          </p:cNvSpPr>
          <p:nvPr>
            <p:ph type="sldNum" sz="quarter" idx="5"/>
          </p:nvPr>
        </p:nvSpPr>
        <p:spPr/>
        <p:txBody>
          <a:bodyPr/>
          <a:lstStyle/>
          <a:p>
            <a:fld id="{687B30ED-5BE4-4B01-A895-9FD01F2DFD3F}" type="slidenum">
              <a:rPr lang="sv-SE" smtClean="0"/>
              <a:t>12</a:t>
            </a:fld>
            <a:endParaRPr lang="sv-SE"/>
          </a:p>
        </p:txBody>
      </p:sp>
    </p:spTree>
    <p:extLst>
      <p:ext uri="{BB962C8B-B14F-4D97-AF65-F5344CB8AC3E}">
        <p14:creationId xmlns:p14="http://schemas.microsoft.com/office/powerpoint/2010/main" val="323749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a:solidFill>
                  <a:srgbClr val="000000"/>
                </a:solidFill>
                <a:effectLst/>
                <a:latin typeface="Times New Roman" panose="02020603050405020304" pitchFamily="18" charset="0"/>
              </a:rPr>
              <a:t>Du börjar med att skapa en bokning för patienten i den Patientadministrativa modulen </a:t>
            </a:r>
            <a:r>
              <a:rPr lang="sv-SE" sz="1200" b="0" i="0" err="1">
                <a:solidFill>
                  <a:srgbClr val="000000"/>
                </a:solidFill>
                <a:effectLst/>
                <a:latin typeface="Times New Roman" panose="02020603050405020304" pitchFamily="18" charset="0"/>
              </a:rPr>
              <a:t>RevenueCycle</a:t>
            </a:r>
            <a:r>
              <a:rPr lang="sv-SE" sz="1200" b="0" i="0">
                <a:solidFill>
                  <a:srgbClr val="000000"/>
                </a:solidFill>
                <a:effectLst/>
                <a:latin typeface="Times New Roman" panose="02020603050405020304" pitchFamily="18" charset="0"/>
              </a:rPr>
              <a:t>.</a:t>
            </a:r>
          </a:p>
        </p:txBody>
      </p:sp>
      <p:sp>
        <p:nvSpPr>
          <p:cNvPr id="4" name="Platshållare för bildnummer 3"/>
          <p:cNvSpPr>
            <a:spLocks noGrp="1"/>
          </p:cNvSpPr>
          <p:nvPr>
            <p:ph type="sldNum" sz="quarter" idx="5"/>
          </p:nvPr>
        </p:nvSpPr>
        <p:spPr/>
        <p:txBody>
          <a:bodyPr/>
          <a:lstStyle/>
          <a:p>
            <a:fld id="{687B30ED-5BE4-4B01-A895-9FD01F2DFD3F}" type="slidenum">
              <a:rPr lang="sv-SE" smtClean="0"/>
              <a:t>13</a:t>
            </a:fld>
            <a:endParaRPr lang="sv-SE"/>
          </a:p>
        </p:txBody>
      </p:sp>
    </p:spTree>
    <p:extLst>
      <p:ext uri="{BB962C8B-B14F-4D97-AF65-F5344CB8AC3E}">
        <p14:creationId xmlns:p14="http://schemas.microsoft.com/office/powerpoint/2010/main" val="115011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14</a:t>
            </a:fld>
            <a:endParaRPr lang="sv-SE"/>
          </a:p>
        </p:txBody>
      </p:sp>
    </p:spTree>
    <p:extLst>
      <p:ext uri="{BB962C8B-B14F-4D97-AF65-F5344CB8AC3E}">
        <p14:creationId xmlns:p14="http://schemas.microsoft.com/office/powerpoint/2010/main" val="77368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Kallelsen går alltid iväg digitalt eller på papper utifrån användarens preferens – du som bokar behöver inte välja kanal.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Manuell utskrift skickar flagga till KALLA, KALLA bygger kallelsen och lägger den i historik som ej skickad.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Vid val manuell utskrift: går till 1177, kalla stoppar tredje-parts-utskrift. Medarbetarportalen öppnas inte med automatik för kallelsen.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När kallelsen gått iväg måste bokaren gå in på patienten, klicka på ”KALLA-fliken” och då kommer man till medarbetarfliken. Plocka upp rätt kallelse, öppna den och printa 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Detta scenario används till fall där man vill bifoga broschyrer eller annat material till kallelsen, eller om du vill ge den till patienten i handen – vilka scenarios det är finns beskrivet i Barbros arbetsböcker.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Samlad kallelse kan inte skrivas ut, eftersom man bara kan göra ett val i </a:t>
            </a:r>
            <a:r>
              <a:rPr lang="sv-SE" err="1">
                <a:ea typeface="Calibri"/>
                <a:cs typeface="Calibri"/>
              </a:rPr>
              <a:t>dropdownen</a:t>
            </a:r>
            <a:r>
              <a:rPr lang="sv-SE">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Skicka kallelse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Ja, direkt – då går kallelsen till 1177 Inkorg + på papper för dem som inte valt bort 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Ja, senare – då fördröjs den 8 veckor. </a:t>
            </a:r>
            <a:r>
              <a:rPr lang="sv-SE" sz="1800">
                <a:effectLst/>
                <a:latin typeface="Calibri" panose="020F0502020204030204" pitchFamily="34" charset="0"/>
                <a:ea typeface="Calibri" panose="020F0502020204030204" pitchFamily="34" charset="0"/>
              </a:rPr>
              <a:t>Om besöket ligger t ex 6 v. fram och man väljer att skicka med 8 v. </a:t>
            </a:r>
            <a:r>
              <a:rPr lang="sv-SE" sz="1800" err="1">
                <a:effectLst/>
                <a:latin typeface="Calibri" panose="020F0502020204030204" pitchFamily="34" charset="0"/>
                <a:ea typeface="Calibri" panose="020F0502020204030204" pitchFamily="34" charset="0"/>
              </a:rPr>
              <a:t>delay</a:t>
            </a:r>
            <a:r>
              <a:rPr lang="sv-SE" sz="1800">
                <a:effectLst/>
                <a:latin typeface="Calibri" panose="020F0502020204030204" pitchFamily="34" charset="0"/>
                <a:ea typeface="Calibri" panose="020F0502020204030204" pitchFamily="34" charset="0"/>
              </a:rPr>
              <a:t> kommer kallelsen att gå iväg vid nästa schemalagda körning.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Manuell utskrift – triggar ovan flöde.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Nej – väljs om man inte vill ha någon korrespondens alls, man får inget meddelande i inkorgen och det kommer ingen utskrift, och syns inte heller i bokade tider. Specialfall. </a:t>
            </a:r>
            <a:br>
              <a:rPr lang="sv-SE">
                <a:ea typeface="Calibri"/>
                <a:cs typeface="Calibri"/>
              </a:rPr>
            </a:br>
            <a:r>
              <a:rPr lang="sv-SE">
                <a:ea typeface="Calibri"/>
                <a:cs typeface="Calibri"/>
              </a:rPr>
              <a:t>	Om t ex UMO inte till att tiden inte ska synas, kan de välja detta – men de måste då ge patienten en kallelse i handen. Påminnelse kan dock gå ut, men det finns inget på 1177.se i bokade tider.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Samlad kallelse – du bokar in patientens alla besök separat med valet samlad kallelse på alla. Därefter är det en annan snurra som samlar kallelsen. När man valt samlad kallelse går varje enskild kallelse inte iväg.</a:t>
            </a:r>
            <a:br>
              <a:rPr lang="sv-SE">
                <a:ea typeface="Calibri"/>
                <a:cs typeface="Calibri"/>
              </a:rPr>
            </a:br>
            <a:r>
              <a:rPr lang="sv-SE">
                <a:ea typeface="Calibri"/>
                <a:cs typeface="Calibri"/>
              </a:rPr>
              <a:t>Sen går du in på vårdhändelsen och gör själva utskicket.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15</a:t>
            </a:fld>
            <a:endParaRPr lang="sv-SE"/>
          </a:p>
        </p:txBody>
      </p:sp>
    </p:spTree>
    <p:extLst>
      <p:ext uri="{BB962C8B-B14F-4D97-AF65-F5344CB8AC3E}">
        <p14:creationId xmlns:p14="http://schemas.microsoft.com/office/powerpoint/2010/main" val="163281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Vad händer om man väljer Öppen kallelse?</a:t>
            </a:r>
          </a:p>
        </p:txBody>
      </p:sp>
      <p:sp>
        <p:nvSpPr>
          <p:cNvPr id="4" name="Platshållare för bildnummer 3"/>
          <p:cNvSpPr>
            <a:spLocks noGrp="1"/>
          </p:cNvSpPr>
          <p:nvPr>
            <p:ph type="sldNum" sz="quarter" idx="5"/>
          </p:nvPr>
        </p:nvSpPr>
        <p:spPr/>
        <p:txBody>
          <a:bodyPr/>
          <a:lstStyle/>
          <a:p>
            <a:fld id="{687B30ED-5BE4-4B01-A895-9FD01F2DFD3F}" type="slidenum">
              <a:rPr lang="sv-SE" smtClean="0"/>
              <a:t>16</a:t>
            </a:fld>
            <a:endParaRPr lang="sv-SE"/>
          </a:p>
        </p:txBody>
      </p:sp>
    </p:spTree>
    <p:extLst>
      <p:ext uri="{BB962C8B-B14F-4D97-AF65-F5344CB8AC3E}">
        <p14:creationId xmlns:p14="http://schemas.microsoft.com/office/powerpoint/2010/main" val="191168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Valet för </a:t>
            </a:r>
            <a:r>
              <a:rPr lang="sv-SE" sz="1600" i="1"/>
              <a:t>Undanta sms-påminnelse</a:t>
            </a:r>
            <a:r>
              <a:rPr lang="sv-SE" sz="1600"/>
              <a:t> gäller det enskilda besöket.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Fältet är inte obligatoriskt och ska bara fyllas i om påminnelse inte ska skickas.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Om du valt NEJ i Skicka kallelse kan du inte välja att skicka sms. NEJ i kallelsevalet ger ingen tid i bokade tider på 1177, så sms:et leder ingenstans.</a:t>
            </a:r>
          </a:p>
        </p:txBody>
      </p:sp>
      <p:sp>
        <p:nvSpPr>
          <p:cNvPr id="4" name="Platshållare för bildnummer 3"/>
          <p:cNvSpPr>
            <a:spLocks noGrp="1"/>
          </p:cNvSpPr>
          <p:nvPr>
            <p:ph type="sldNum" sz="quarter" idx="5"/>
          </p:nvPr>
        </p:nvSpPr>
        <p:spPr/>
        <p:txBody>
          <a:bodyPr/>
          <a:lstStyle/>
          <a:p>
            <a:fld id="{687B30ED-5BE4-4B01-A895-9FD01F2DFD3F}" type="slidenum">
              <a:rPr lang="sv-SE" smtClean="0"/>
              <a:t>17</a:t>
            </a:fld>
            <a:endParaRPr lang="sv-SE"/>
          </a:p>
        </p:txBody>
      </p:sp>
    </p:spTree>
    <p:extLst>
      <p:ext uri="{BB962C8B-B14F-4D97-AF65-F5344CB8AC3E}">
        <p14:creationId xmlns:p14="http://schemas.microsoft.com/office/powerpoint/2010/main" val="1369351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Undanta av- och ombokning ska bara användas om patienten inte får boka av eller om besöket.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Valet undantar bara av- och ombokning från 1177.se</a:t>
            </a:r>
          </a:p>
        </p:txBody>
      </p:sp>
      <p:sp>
        <p:nvSpPr>
          <p:cNvPr id="4" name="Platshållare för bildnummer 3"/>
          <p:cNvSpPr>
            <a:spLocks noGrp="1"/>
          </p:cNvSpPr>
          <p:nvPr>
            <p:ph type="sldNum" sz="quarter" idx="5"/>
          </p:nvPr>
        </p:nvSpPr>
        <p:spPr/>
        <p:txBody>
          <a:bodyPr/>
          <a:lstStyle/>
          <a:p>
            <a:fld id="{687B30ED-5BE4-4B01-A895-9FD01F2DFD3F}" type="slidenum">
              <a:rPr lang="sv-SE" smtClean="0"/>
              <a:t>18</a:t>
            </a:fld>
            <a:endParaRPr lang="sv-SE"/>
          </a:p>
        </p:txBody>
      </p:sp>
    </p:spTree>
    <p:extLst>
      <p:ext uri="{BB962C8B-B14F-4D97-AF65-F5344CB8AC3E}">
        <p14:creationId xmlns:p14="http://schemas.microsoft.com/office/powerpoint/2010/main" val="2573176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19</a:t>
            </a:fld>
            <a:endParaRPr lang="sv-SE"/>
          </a:p>
        </p:txBody>
      </p:sp>
    </p:spTree>
    <p:extLst>
      <p:ext uri="{BB962C8B-B14F-4D97-AF65-F5344CB8AC3E}">
        <p14:creationId xmlns:p14="http://schemas.microsoft.com/office/powerpoint/2010/main" val="340213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20</a:t>
            </a:fld>
            <a:endParaRPr lang="sv-SE"/>
          </a:p>
        </p:txBody>
      </p:sp>
    </p:spTree>
    <p:extLst>
      <p:ext uri="{BB962C8B-B14F-4D97-AF65-F5344CB8AC3E}">
        <p14:creationId xmlns:p14="http://schemas.microsoft.com/office/powerpoint/2010/main" val="17667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21</a:t>
            </a:fld>
            <a:endParaRPr lang="sv-SE"/>
          </a:p>
        </p:txBody>
      </p:sp>
    </p:spTree>
    <p:extLst>
      <p:ext uri="{BB962C8B-B14F-4D97-AF65-F5344CB8AC3E}">
        <p14:creationId xmlns:p14="http://schemas.microsoft.com/office/powerpoint/2010/main" val="184241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Målet i arbetet har varit att följa det uppdrag vi har med SDV; </a:t>
            </a:r>
          </a:p>
          <a:p>
            <a:pPr marL="171450" indent="-171450">
              <a:buFont typeface="Arial" panose="020B0604020202020204" pitchFamily="34" charset="0"/>
              <a:buChar char="•"/>
            </a:pPr>
            <a:r>
              <a:rPr lang="sv-SE">
                <a:cs typeface="Calibri"/>
              </a:rPr>
              <a:t>effektivare processer</a:t>
            </a:r>
          </a:p>
          <a:p>
            <a:pPr marL="171450" indent="-171450">
              <a:buFont typeface="Arial" panose="020B0604020202020204" pitchFamily="34" charset="0"/>
              <a:buChar char="•"/>
            </a:pPr>
            <a:r>
              <a:rPr lang="sv-SE">
                <a:cs typeface="Calibri"/>
              </a:rPr>
              <a:t>standardisera det som går</a:t>
            </a:r>
          </a:p>
          <a:p>
            <a:pPr marL="171450" indent="-171450">
              <a:buFont typeface="Arial" panose="020B0604020202020204" pitchFamily="34" charset="0"/>
              <a:buChar char="•"/>
            </a:pPr>
            <a:r>
              <a:rPr lang="sv-SE">
                <a:cs typeface="Calibri"/>
              </a:rPr>
              <a:t>alltid ha med ett invånarperspektiv </a:t>
            </a:r>
          </a:p>
          <a:p>
            <a:pPr marL="171450" indent="-171450">
              <a:buFont typeface="Arial" panose="020B0604020202020204" pitchFamily="34" charset="0"/>
              <a:buChar char="•"/>
            </a:pPr>
            <a:r>
              <a:rPr lang="sv-SE">
                <a:cs typeface="Calibri"/>
              </a:rPr>
              <a:t>skapa nyttor samtidigt som vi är måna om ekonomi och miljö. </a:t>
            </a:r>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149196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22</a:t>
            </a:fld>
            <a:endParaRPr lang="sv-SE"/>
          </a:p>
        </p:txBody>
      </p:sp>
    </p:spTree>
    <p:extLst>
      <p:ext uri="{BB962C8B-B14F-4D97-AF65-F5344CB8AC3E}">
        <p14:creationId xmlns:p14="http://schemas.microsoft.com/office/powerpoint/2010/main" val="1290183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23</a:t>
            </a:fld>
            <a:endParaRPr lang="sv-SE"/>
          </a:p>
        </p:txBody>
      </p:sp>
    </p:spTree>
    <p:extLst>
      <p:ext uri="{BB962C8B-B14F-4D97-AF65-F5344CB8AC3E}">
        <p14:creationId xmlns:p14="http://schemas.microsoft.com/office/powerpoint/2010/main" val="2168276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24</a:t>
            </a:fld>
            <a:endParaRPr lang="sv-SE"/>
          </a:p>
        </p:txBody>
      </p:sp>
    </p:spTree>
    <p:extLst>
      <p:ext uri="{BB962C8B-B14F-4D97-AF65-F5344CB8AC3E}">
        <p14:creationId xmlns:p14="http://schemas.microsoft.com/office/powerpoint/2010/main" val="2768786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25</a:t>
            </a:fld>
            <a:endParaRPr lang="sv-SE"/>
          </a:p>
        </p:txBody>
      </p:sp>
    </p:spTree>
    <p:extLst>
      <p:ext uri="{BB962C8B-B14F-4D97-AF65-F5344CB8AC3E}">
        <p14:creationId xmlns:p14="http://schemas.microsoft.com/office/powerpoint/2010/main" val="85918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Kallelsen går alltid iväg digitalt eller på papper utifrån användarens preferens – du som bokar behöver inte välja kanal.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Manuell utskrift skickar flagga till KALLA, KALLA bygger kallelsen och lägger den i historik som ej skickad.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Vid val manuell utskrift: går till 1177, kalla stoppar tredje-parts-utskrift. Medarbetarportalen öppnas inte med automatik för kallelsen.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När kallelsen gått iväg måste bokaren gå in på patienten, klicka på ”KALLA-fliken” och då kommer man till medarbetarfliken. Plocka upp rätt kallelse, öppna den och printa 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Detta scenario används till fall där man vill bifoga broschyrer eller annat material till kallelsen, eller om du vill ge den till patienten i handen – vilka scenarios det är finns beskrivet i Barbros arbetsböcker.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Samlad kallelse kan inte skrivas ut, eftersom man bara kan göra ett val i </a:t>
            </a:r>
            <a:r>
              <a:rPr lang="sv-SE" err="1">
                <a:ea typeface="Calibri"/>
                <a:cs typeface="Calibri"/>
              </a:rPr>
              <a:t>dropdownen</a:t>
            </a:r>
            <a:r>
              <a:rPr lang="sv-SE">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Skicka kallelse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Ja, direkt – då går kallelsen till 1177 Inkorg + på papper för dem som inte valt bort 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Ja, senare – då fördröjs den 8 veckor. Vad händer om man bokar besöket 6 veckor innan? Peter kollar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Manuell utskrift – triggar ovan flöde.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Nej – väljs om man inte vill ha någon korrespondens alls, man får inget meddelande i inkorgen och det kommer ingen utskrift, och syns inte heller i bokade tider. Specialfall. </a:t>
            </a:r>
            <a:br>
              <a:rPr lang="sv-SE">
                <a:ea typeface="Calibri"/>
                <a:cs typeface="Calibri"/>
              </a:rPr>
            </a:br>
            <a:r>
              <a:rPr lang="sv-SE">
                <a:ea typeface="Calibri"/>
                <a:cs typeface="Calibri"/>
              </a:rPr>
              <a:t>	Om t ex UMO inte till att tiden inte ska synas, kan de välja detta – men de måste då ge patienten en kallelse i handen. Påminnelse kan dock gå ut, men det finns inget på 1177.se i bokade tider.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Samlad kallelse – du bokar in patientens alla besök separat med valet samlad kallelse på alla. Därefter är det en annan snurra som samlar kallelsen. När man valt samlad kallelse går varje enskild kallelse inte iväg.</a:t>
            </a:r>
            <a:br>
              <a:rPr lang="sv-SE">
                <a:ea typeface="Calibri"/>
                <a:cs typeface="Calibri"/>
              </a:rPr>
            </a:br>
            <a:r>
              <a:rPr lang="sv-SE">
                <a:ea typeface="Calibri"/>
                <a:cs typeface="Calibri"/>
              </a:rPr>
              <a:t>Sen går du in på vårdhändelsen och gör själva utskicket.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26</a:t>
            </a:fld>
            <a:endParaRPr lang="sv-SE"/>
          </a:p>
        </p:txBody>
      </p:sp>
    </p:spTree>
    <p:extLst>
      <p:ext uri="{BB962C8B-B14F-4D97-AF65-F5344CB8AC3E}">
        <p14:creationId xmlns:p14="http://schemas.microsoft.com/office/powerpoint/2010/main" val="2610557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28</a:t>
            </a:fld>
            <a:endParaRPr lang="sv-SE"/>
          </a:p>
        </p:txBody>
      </p:sp>
    </p:spTree>
    <p:extLst>
      <p:ext uri="{BB962C8B-B14F-4D97-AF65-F5344CB8AC3E}">
        <p14:creationId xmlns:p14="http://schemas.microsoft.com/office/powerpoint/2010/main" val="430987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30</a:t>
            </a:fld>
            <a:endParaRPr lang="sv-SE"/>
          </a:p>
        </p:txBody>
      </p:sp>
    </p:spTree>
    <p:extLst>
      <p:ext uri="{BB962C8B-B14F-4D97-AF65-F5344CB8AC3E}">
        <p14:creationId xmlns:p14="http://schemas.microsoft.com/office/powerpoint/2010/main" val="1902767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31</a:t>
            </a:fld>
            <a:endParaRPr lang="sv-SE"/>
          </a:p>
        </p:txBody>
      </p:sp>
    </p:spTree>
    <p:extLst>
      <p:ext uri="{BB962C8B-B14F-4D97-AF65-F5344CB8AC3E}">
        <p14:creationId xmlns:p14="http://schemas.microsoft.com/office/powerpoint/2010/main" val="3052094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32</a:t>
            </a:fld>
            <a:endParaRPr lang="sv-SE"/>
          </a:p>
        </p:txBody>
      </p:sp>
    </p:spTree>
    <p:extLst>
      <p:ext uri="{BB962C8B-B14F-4D97-AF65-F5344CB8AC3E}">
        <p14:creationId xmlns:p14="http://schemas.microsoft.com/office/powerpoint/2010/main" val="2401191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33</a:t>
            </a:fld>
            <a:endParaRPr lang="sv-SE"/>
          </a:p>
        </p:txBody>
      </p:sp>
    </p:spTree>
    <p:extLst>
      <p:ext uri="{BB962C8B-B14F-4D97-AF65-F5344CB8AC3E}">
        <p14:creationId xmlns:p14="http://schemas.microsoft.com/office/powerpoint/2010/main" val="349608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Nuläge</a:t>
            </a:r>
          </a:p>
          <a:p>
            <a:r>
              <a:rPr lang="sv-SE"/>
              <a:t>Idag måste varje enskild mottagning sköta sina bokningar, sätta samman kallelser i flera manuella steg, uppdatera formulär och skriva ut och skicka kallelsen till patienten, eller lägga in den i 1177 och skicka. Processen är manuell och resurskrävande, och det nya arbetssättet har goda möjligheter att framöver underlätta eller till och med ta bort steg i arbetet.</a:t>
            </a:r>
          </a:p>
          <a:p>
            <a:endParaRPr lang="sv-SE"/>
          </a:p>
          <a:p>
            <a:r>
              <a:rPr lang="sv-SE" b="1"/>
              <a:t>Med SDV</a:t>
            </a:r>
          </a:p>
          <a:p>
            <a:r>
              <a:rPr lang="sv-SE"/>
              <a:t>Med det nya kallelseflödet kommer du att kunna välja en vårdkontaktsorsak som patienten kallas för, samt välja tillval som rör just den patient du kallar. </a:t>
            </a:r>
          </a:p>
          <a:p>
            <a:r>
              <a:rPr lang="sv-SE"/>
              <a:t>När du gjort de valen har du triggat information som automatiskt läggs in i kallelsen. Hur kallelsen skickas till patienten behöver du inte fundera p;: informationen går ut digitalt till samtliga invånare, med ett par undantag (till exempel om patienten saknar personnummer, vilket det finns lösningar som hanterar), och de som inte valt bort papper får kallelsen på papper - utan att du behöver skriva ut det, stoppa det i ett kuvert och skicka till patienten.</a:t>
            </a:r>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3557423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34</a:t>
            </a:fld>
            <a:endParaRPr lang="sv-SE"/>
          </a:p>
        </p:txBody>
      </p:sp>
    </p:spTree>
    <p:extLst>
      <p:ext uri="{BB962C8B-B14F-4D97-AF65-F5344CB8AC3E}">
        <p14:creationId xmlns:p14="http://schemas.microsoft.com/office/powerpoint/2010/main" val="3912480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err="1">
                <a:ea typeface="Calibri"/>
                <a:cs typeface="Calibri"/>
              </a:rPr>
              <a:t>Interimstext</a:t>
            </a:r>
            <a:r>
              <a:rPr lang="sv-SE">
                <a:ea typeface="Calibri"/>
                <a:cs typeface="Calibri"/>
              </a:rPr>
              <a:t> tills vi har en utveckling på plats istället för att "</a:t>
            </a:r>
            <a:r>
              <a:rPr lang="sv-SE" i="1">
                <a:ea typeface="Calibri"/>
                <a:cs typeface="Calibri"/>
              </a:rPr>
              <a:t>Product display </a:t>
            </a:r>
            <a:r>
              <a:rPr lang="sv-SE" i="1" err="1">
                <a:ea typeface="Calibri"/>
                <a:cs typeface="Calibri"/>
              </a:rPr>
              <a:t>name</a:t>
            </a:r>
            <a:r>
              <a:rPr lang="sv-SE" i="1">
                <a:ea typeface="Calibri"/>
                <a:cs typeface="Calibri"/>
              </a:rPr>
              <a:t>"</a:t>
            </a:r>
            <a:r>
              <a:rPr lang="sv-SE">
                <a:ea typeface="Calibri"/>
                <a:cs typeface="Calibri"/>
              </a:rPr>
              <a:t> visas ut. Och resterande texter behöver också anpassas vilket inte är färdigt ännu. </a:t>
            </a:r>
            <a:br>
              <a:rPr lang="sv-SE">
                <a:ea typeface="Calibri"/>
                <a:cs typeface="+mn-lt"/>
              </a:rPr>
            </a:br>
            <a:br>
              <a:rPr lang="sv-SE">
                <a:ea typeface="Calibri"/>
                <a:cs typeface="+mn-lt"/>
              </a:rPr>
            </a:br>
            <a:r>
              <a:rPr lang="sv-SE">
                <a:ea typeface="Calibri"/>
                <a:cs typeface="Calibri"/>
              </a:rPr>
              <a:t>Önskat läget är att vi med utveckling kan visa samma besökstyper och texter som i kallelsen på 1177.se. Då skulle Bokad tid bytas ut till exempelvis: </a:t>
            </a:r>
            <a:endParaRPr lang="en-US">
              <a:ea typeface="Calibri"/>
              <a:cs typeface="Calibri"/>
            </a:endParaRPr>
          </a:p>
          <a:p>
            <a:pPr marL="171450" indent="-171450">
              <a:buFont typeface="Arial"/>
              <a:buChar char="•"/>
              <a:defRPr/>
            </a:pPr>
            <a:r>
              <a:rPr lang="sv-SE">
                <a:ea typeface="Calibri"/>
                <a:cs typeface="Calibri"/>
              </a:rPr>
              <a:t>Besök med läkare</a:t>
            </a:r>
            <a:endParaRPr lang="en-US">
              <a:ea typeface="Calibri"/>
              <a:cs typeface="Calibri"/>
            </a:endParaRPr>
          </a:p>
          <a:p>
            <a:pPr marL="171450" indent="-171450">
              <a:buFont typeface="Arial"/>
              <a:buChar char="•"/>
              <a:defRPr/>
            </a:pPr>
            <a:r>
              <a:rPr lang="sv-SE">
                <a:ea typeface="Calibri"/>
                <a:cs typeface="Calibri"/>
              </a:rPr>
              <a:t>Telefonsamtal med sjuksköterska</a:t>
            </a:r>
            <a:endParaRPr lang="en-US">
              <a:ea typeface="Calibri"/>
              <a:cs typeface="Calibri"/>
            </a:endParaRPr>
          </a:p>
          <a:p>
            <a:pPr marL="171450" indent="-171450">
              <a:buFont typeface="Arial"/>
              <a:buChar char="•"/>
              <a:defRPr/>
            </a:pPr>
            <a:r>
              <a:rPr lang="sv-SE">
                <a:ea typeface="Calibri"/>
                <a:cs typeface="Calibri"/>
              </a:rPr>
              <a:t>Videosamtal med logoped</a:t>
            </a:r>
            <a:endParaRPr lang="en-US">
              <a:ea typeface="Calibri"/>
              <a:cs typeface="Calibri"/>
            </a:endParaRPr>
          </a:p>
          <a:p>
            <a:pPr marL="171450" indent="-171450">
              <a:buFont typeface="Arial"/>
              <a:buChar char="•"/>
              <a:defRPr/>
            </a:pPr>
            <a:r>
              <a:rPr lang="sv-SE">
                <a:ea typeface="Calibri"/>
                <a:cs typeface="Calibri"/>
              </a:rPr>
              <a:t>Hembesök med fysioterapeut. </a:t>
            </a:r>
            <a:endParaRPr lang="en-US">
              <a:ea typeface="Calibri"/>
              <a:cs typeface="Calibri"/>
            </a:endParaRPr>
          </a:p>
          <a:p>
            <a:pPr marL="171450" indent="-171450">
              <a:buFont typeface="Arial"/>
              <a:buChar char="•"/>
              <a:defRPr/>
            </a:pPr>
            <a:endParaRPr lang="sv-SE">
              <a:ea typeface="Calibri"/>
              <a:cs typeface="Calibri"/>
            </a:endParaRPr>
          </a:p>
          <a:p>
            <a:pPr marL="171450" indent="-171450">
              <a:buFont typeface="Arial"/>
              <a:buChar char="•"/>
              <a:defRPr/>
            </a:pPr>
            <a:r>
              <a:rPr lang="sv-SE">
                <a:ea typeface="Calibri"/>
                <a:cs typeface="Calibri"/>
              </a:rPr>
              <a:t>Detta har dock inte fastställts ännu. </a:t>
            </a:r>
            <a:br>
              <a:rPr lang="sv-SE">
                <a:ea typeface="Calibri"/>
                <a:cs typeface="+mn-lt"/>
              </a:rPr>
            </a:br>
            <a:endParaRPr lang="sv-SE">
              <a:ea typeface="Calibri"/>
              <a:cs typeface="Calibri"/>
            </a:endParaRPr>
          </a:p>
          <a:p>
            <a:pPr>
              <a:defRPr/>
            </a:pPr>
            <a:r>
              <a:rPr lang="sv-SE" b="1">
                <a:ea typeface="Calibri"/>
                <a:cs typeface="Calibri"/>
              </a:rPr>
              <a:t>Privata vårdgivare</a:t>
            </a:r>
            <a:br>
              <a:rPr lang="sv-SE">
                <a:ea typeface="Calibri"/>
                <a:cs typeface="+mn-lt"/>
              </a:rPr>
            </a:br>
            <a:r>
              <a:rPr lang="sv-SE">
                <a:ea typeface="Calibri"/>
                <a:cs typeface="+mn-lt"/>
              </a:rPr>
              <a:t>I dagsläget är mobil självincheckning utvecklad för Region Skånes behov och </a:t>
            </a:r>
            <a:r>
              <a:rPr lang="sv-SE"/>
              <a:t>kan/får inte erbjudas till privata vårdgivare. Vi kan och får heller inte driva utveckling åt privata vårdgivare vilket heller inte ingår FVG-uppdraget ännu. Vill en privat vårdgivare använda MSI så kan de köpa tjänsten av </a:t>
            </a:r>
            <a:r>
              <a:rPr lang="sv-SE" err="1"/>
              <a:t>Tietoevry</a:t>
            </a:r>
            <a:r>
              <a:rPr lang="sv-SE"/>
              <a:t>, men som då måste anpassa MSI till vårdgivarens betallösning – en utveckling som måste hanteras helt utanför kopplingen till RS. Lennart Wallén utreder just nu om självincheckning ska erbjudas till privata vårdgivare i framtiden och i så fall ingå i ska-kravet för SDV. </a:t>
            </a:r>
            <a:endParaRPr lang="sv-SE">
              <a:ea typeface="Calibri"/>
              <a:cs typeface="Calibri"/>
            </a:endParaRPr>
          </a:p>
          <a:p>
            <a:pPr marL="171450" indent="-171450">
              <a:buFont typeface="Arial"/>
              <a:buChar char="•"/>
              <a:defRPr/>
            </a:pPr>
            <a:endParaRPr lang="sv-SE">
              <a:ea typeface="Calibri"/>
              <a:cs typeface="+mn-lt"/>
            </a:endParaRPr>
          </a:p>
          <a:p>
            <a:pPr>
              <a:defRPr/>
            </a:pPr>
            <a:r>
              <a:rPr lang="sv-SE" b="1">
                <a:ea typeface="Calibri"/>
                <a:cs typeface="+mn-lt"/>
              </a:rPr>
              <a:t>Personer under 18 år</a:t>
            </a:r>
            <a:endParaRPr lang="sv-SE">
              <a:ea typeface="Calibri"/>
              <a:cs typeface="+mn-lt"/>
            </a:endParaRPr>
          </a:p>
          <a:p>
            <a:pPr>
              <a:defRPr/>
            </a:pPr>
            <a:r>
              <a:rPr lang="sv-SE">
                <a:ea typeface="Calibri"/>
                <a:cs typeface="+mn-lt"/>
              </a:rPr>
              <a:t>Idag kan alla personer som har Bank-id eller Freja eID plus logga in i MSI. Men det finns ingen ombudsfunktion likt 1177 e-tjänster. En ombudsfunktion hade endast kunnat användas av vårdnadshavare medan behovet är bredare än så. Det kan lika gärna vara en mormor eller annan närstående som följer med barn till vårdbesöken. Idag finns ett antal incheckningsautomater ute på sjukhusen som framför allt hittas på mottagningar som har barnpatienter och används för barn. Ingen e-legitimation krävs. Dessa automater är dock föråldrade och går inte att koppla ihop med Millennium, och håller därför på att avvecklas. Istället utvecklar FVG Självbetjäning en ersättande tjänst: </a:t>
            </a:r>
            <a:r>
              <a:rPr lang="sv-SE" b="1">
                <a:ea typeface="Calibri"/>
                <a:cs typeface="+mn-lt"/>
              </a:rPr>
              <a:t>Incheckning på skärm</a:t>
            </a:r>
            <a:r>
              <a:rPr lang="sv-SE">
                <a:ea typeface="Calibri"/>
                <a:cs typeface="+mn-lt"/>
              </a:rPr>
              <a:t> som ska erbjudas på mottagningar som har barnpatienter. Där </a:t>
            </a:r>
            <a:r>
              <a:rPr lang="sv-SE" err="1">
                <a:ea typeface="Calibri"/>
                <a:cs typeface="+mn-lt"/>
              </a:rPr>
              <a:t>knapprar</a:t>
            </a:r>
            <a:r>
              <a:rPr lang="sv-SE">
                <a:ea typeface="Calibri"/>
                <a:cs typeface="+mn-lt"/>
              </a:rPr>
              <a:t> ombudet eller barnet själv in personnummer och checkar in/anmäler, ingen e-legitimation krävs. Tjänsten har </a:t>
            </a:r>
            <a:r>
              <a:rPr lang="sv-SE" err="1">
                <a:ea typeface="Calibri"/>
                <a:cs typeface="+mn-lt"/>
              </a:rPr>
              <a:t>idagsläget</a:t>
            </a:r>
            <a:r>
              <a:rPr lang="sv-SE">
                <a:ea typeface="Calibri"/>
                <a:cs typeface="+mn-lt"/>
              </a:rPr>
              <a:t> ingen betalfunktion (det kommer i senare utveckling) då barns besök aldrig har patientavgift. Pilot på ett par barnmottagningar i Ystad och Malmö under vår och sommar 2025. </a:t>
            </a:r>
          </a:p>
          <a:p>
            <a:pPr>
              <a:defRPr/>
            </a:pPr>
            <a:endParaRPr lang="sv-SE">
              <a:ea typeface="Calibri"/>
              <a:cs typeface="+mn-lt"/>
            </a:endParaRPr>
          </a:p>
          <a:p>
            <a:pPr>
              <a:defRPr/>
            </a:pPr>
            <a:r>
              <a:rPr lang="sv-SE" b="1">
                <a:ea typeface="Calibri"/>
                <a:cs typeface="+mn-lt"/>
              </a:rPr>
              <a:t>Vad blir annorlunda - MSI/Millennium</a:t>
            </a:r>
            <a:endParaRPr lang="sv-SE">
              <a:ea typeface="Calibri"/>
              <a:cs typeface="+mn-lt"/>
            </a:endParaRPr>
          </a:p>
          <a:p>
            <a:pPr marL="171450" indent="-171450">
              <a:buFont typeface="Arial"/>
              <a:buChar char="•"/>
              <a:defRPr/>
            </a:pPr>
            <a:r>
              <a:rPr lang="sv-SE">
                <a:ea typeface="Calibri"/>
                <a:cs typeface="+mn-lt"/>
              </a:rPr>
              <a:t>Patienterna kommer inte att få en digital nummerlapp via MSI längre, och finns inget annat nummerlappssystem på mottagningen så blir patienterna uppropade med namn = försämring</a:t>
            </a:r>
          </a:p>
          <a:p>
            <a:pPr marL="171450" indent="-171450">
              <a:buFont typeface="Arial"/>
              <a:buChar char="•"/>
              <a:defRPr/>
            </a:pPr>
            <a:r>
              <a:rPr lang="sv-SE">
                <a:ea typeface="Calibri"/>
                <a:cs typeface="+mn-lt"/>
              </a:rPr>
              <a:t>Den bokade tiden som ska checkas in blir otydligt kommunicerad i "första versionen" - då det inte finns lämpligt data att hämta till tjänsten nu. Utveckling krävs i Millennium. Som nödlösning skapas ett generiskt begrepp som funkar för alla bokade tider, men som inte kommunicerar typ av </a:t>
            </a:r>
            <a:r>
              <a:rPr lang="sv-SE" err="1">
                <a:ea typeface="Calibri"/>
                <a:cs typeface="+mn-lt"/>
              </a:rPr>
              <a:t>vårdmöte</a:t>
            </a:r>
            <a:r>
              <a:rPr lang="sv-SE">
                <a:ea typeface="Calibri"/>
                <a:cs typeface="+mn-lt"/>
              </a:rPr>
              <a:t> eller om man ska träffa en läkare, sjuksköterska m.fl. Kravställt till senare version. </a:t>
            </a:r>
          </a:p>
          <a:p>
            <a:pPr marL="171450" indent="-171450">
              <a:buFont typeface="Arial"/>
              <a:buChar char="•"/>
              <a:defRPr/>
            </a:pPr>
            <a:r>
              <a:rPr lang="sv-SE">
                <a:ea typeface="Calibri"/>
                <a:cs typeface="+mn-lt"/>
              </a:rPr>
              <a:t>Väntrumshänvisning hämtas idag från Pasis, och försvinner i första versionen då det inte finns data att hämta från Millennium. </a:t>
            </a:r>
            <a:br>
              <a:rPr lang="sv-SE">
                <a:ea typeface="Calibri"/>
                <a:cs typeface="+mn-lt"/>
              </a:rPr>
            </a:br>
            <a:endParaRPr lang="sv-SE">
              <a:ea typeface="Calibri"/>
              <a:cs typeface="Calibri"/>
            </a:endParaRPr>
          </a:p>
          <a:p>
            <a:pPr>
              <a:defRPr/>
            </a:pPr>
            <a:br>
              <a:rPr lang="sv-SE">
                <a:ea typeface="Calibri"/>
                <a:cs typeface="+mn-lt"/>
              </a:rPr>
            </a:br>
            <a:endParaRPr lang="sv-SE">
              <a:ea typeface="Calibri" panose="020F0502020204030204"/>
              <a:cs typeface="Calibri" panose="020F0502020204030204"/>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35</a:t>
            </a:fld>
            <a:endParaRPr lang="sv-SE"/>
          </a:p>
        </p:txBody>
      </p:sp>
    </p:spTree>
    <p:extLst>
      <p:ext uri="{BB962C8B-B14F-4D97-AF65-F5344CB8AC3E}">
        <p14:creationId xmlns:p14="http://schemas.microsoft.com/office/powerpoint/2010/main" val="1483738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menyn Vårdhändelser finns en flik för KALLA. I fliken kan vårdmedarbetare se aktuell patient på samma sätt som i Medarbetarportalen. I patientöversikten (1) visas grundläggande information om patienten så som namn, personnummer, status för konto på 1177.se, information om vilka kanalval för kommunikation samt samtycke om sms-påminnelser och telefonnummer. </a:t>
            </a:r>
          </a:p>
          <a:p>
            <a:r>
              <a:rPr lang="sv-SE" dirty="0"/>
              <a:t>Här finns också historik över utskick som gjorts till patienten (2). Historiken visar datum för utskick, tid för besök om utskicket avser ett besök samt typ av utskick – till exempel kallelse, öppen kallelse eller remissinformation.</a:t>
            </a:r>
          </a:p>
          <a:p>
            <a:r>
              <a:rPr lang="sv-SE" dirty="0"/>
              <a:t>Utskicken i historiken går att öppna genom att klicka på respektive utskick. I varje utskick går det att se </a:t>
            </a:r>
            <a:r>
              <a:rPr lang="sv-SE" dirty="0" err="1"/>
              <a:t>detaljet</a:t>
            </a:r>
            <a:r>
              <a:rPr lang="sv-SE" dirty="0"/>
              <a:t> om utskicket (3 och 4), för att se hur utskicken ser ut digitalt och på papper. Här går också att se information om utskick till vårdnadshavare för barn eller kopia till närstående. </a:t>
            </a:r>
          </a:p>
          <a:p>
            <a:r>
              <a:rPr lang="sv-SE" dirty="0"/>
              <a:t>Observera att man i Revenue </a:t>
            </a:r>
            <a:r>
              <a:rPr lang="sv-SE" dirty="0" err="1"/>
              <a:t>Cycle</a:t>
            </a:r>
            <a:r>
              <a:rPr lang="sv-SE" dirty="0"/>
              <a:t> endast kan se utskick i historiken – det finns alltså ingen förhandsvisning av utskick. Detta kan däremot visas i Utskickskollen, men då utan korrekt patientdata.</a:t>
            </a:r>
          </a:p>
          <a:p>
            <a:r>
              <a:rPr lang="sv-SE" dirty="0"/>
              <a:t>Det finns ett utvecklingsförslag på att man ska kunna se förhandsvisning direkt i Revenue </a:t>
            </a:r>
            <a:r>
              <a:rPr lang="sv-SE" dirty="0" err="1"/>
              <a:t>Cycle</a:t>
            </a:r>
            <a:r>
              <a:rPr lang="sv-SE" dirty="0"/>
              <a:t>.</a:t>
            </a:r>
          </a:p>
        </p:txBody>
      </p:sp>
      <p:sp>
        <p:nvSpPr>
          <p:cNvPr id="4" name="Platshållare för bildnummer 3"/>
          <p:cNvSpPr>
            <a:spLocks noGrp="1"/>
          </p:cNvSpPr>
          <p:nvPr>
            <p:ph type="sldNum" sz="quarter" idx="5"/>
          </p:nvPr>
        </p:nvSpPr>
        <p:spPr/>
        <p:txBody>
          <a:bodyPr/>
          <a:lstStyle/>
          <a:p>
            <a:fld id="{687B30ED-5BE4-4B01-A895-9FD01F2DFD3F}" type="slidenum">
              <a:rPr lang="sv-SE" smtClean="0"/>
              <a:t>37</a:t>
            </a:fld>
            <a:endParaRPr lang="sv-SE"/>
          </a:p>
        </p:txBody>
      </p:sp>
    </p:spTree>
    <p:extLst>
      <p:ext uri="{BB962C8B-B14F-4D97-AF65-F5344CB8AC3E}">
        <p14:creationId xmlns:p14="http://schemas.microsoft.com/office/powerpoint/2010/main" val="2651930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38</a:t>
            </a:fld>
            <a:endParaRPr lang="sv-SE"/>
          </a:p>
        </p:txBody>
      </p:sp>
    </p:spTree>
    <p:extLst>
      <p:ext uri="{BB962C8B-B14F-4D97-AF65-F5344CB8AC3E}">
        <p14:creationId xmlns:p14="http://schemas.microsoft.com/office/powerpoint/2010/main" val="993293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39</a:t>
            </a:fld>
            <a:endParaRPr lang="sv-SE"/>
          </a:p>
        </p:txBody>
      </p:sp>
    </p:spTree>
    <p:extLst>
      <p:ext uri="{BB962C8B-B14F-4D97-AF65-F5344CB8AC3E}">
        <p14:creationId xmlns:p14="http://schemas.microsoft.com/office/powerpoint/2010/main" val="2001823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40</a:t>
            </a:fld>
            <a:endParaRPr lang="sv-SE"/>
          </a:p>
        </p:txBody>
      </p:sp>
    </p:spTree>
    <p:extLst>
      <p:ext uri="{BB962C8B-B14F-4D97-AF65-F5344CB8AC3E}">
        <p14:creationId xmlns:p14="http://schemas.microsoft.com/office/powerpoint/2010/main" val="2542659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41</a:t>
            </a:fld>
            <a:endParaRPr lang="sv-SE"/>
          </a:p>
        </p:txBody>
      </p:sp>
    </p:spTree>
    <p:extLst>
      <p:ext uri="{BB962C8B-B14F-4D97-AF65-F5344CB8AC3E}">
        <p14:creationId xmlns:p14="http://schemas.microsoft.com/office/powerpoint/2010/main" val="151550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a:cs typeface="Calibri"/>
              </a:rPr>
              <a:t>Vårdkontaktsorsaker listar det ett vårdområde erbjuder patienten, inte vad patienten söker vård för. I den vänstra kolumnen listas de interna begrepp som kommer att synas i systemet när man bokar, de begrepp medicinska sekreterare varit med och tagit fram. I den högra kolumnen finns en översättning som kommer att visas i kallelsen till patienten. Översättningen sker automatiskt.</a:t>
            </a:r>
          </a:p>
          <a:p>
            <a:endParaRPr lang="sv-SE">
              <a:ea typeface="Calibri"/>
              <a:cs typeface="Calibri"/>
            </a:endParaRPr>
          </a:p>
          <a:p>
            <a:r>
              <a:rPr lang="sv-SE">
                <a:ea typeface="Calibri"/>
                <a:cs typeface="Calibri"/>
              </a:rPr>
              <a:t>Till vårdkontaktorsakerna kopplas bland annat förberedelseinformation och information om det besök patienten kallats till på 1177.se, så att patienten kan läsa om vad som händer vid besöket.</a:t>
            </a:r>
          </a:p>
        </p:txBody>
      </p:sp>
      <p:sp>
        <p:nvSpPr>
          <p:cNvPr id="4" name="Platshållare för bildnumm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382481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De nya kallelserna har mallar anpassade både för att skickas digitalt och på papper. De digitala kallelserna är framtagna utifrån att en majoritet av de som läser sin information digitalt gör det i mobilen. Bilderna i det här underlaget visar därför hur den digitala kallelsen ser ut i en mobiltelefon. Patienten kommer att få samma information oavsett om de väljer digital kallelse eller papperskallelse, men informationen anpassas utifrån format. Till exempel kan adress eller kontaktuppgifter i den digitala kallelsen ligga i en länk som patienter kan klicka på, med det i papperskallelsen hämtas och skrivs ut från Skånekatalogen. De bilagor som ofta skickas med kallelsen, till exempel information om hur besöket går till, läggs som länk i den digitala kallelsen, medan den i papperskallelsen hämtas från 1177.se och skrivs ut som en bilaga som skickas ut med kallelsen.</a:t>
            </a:r>
          </a:p>
          <a:p>
            <a:pPr marL="0" indent="0">
              <a:buFont typeface="Arial" panose="020B0604020202020204" pitchFamily="34" charset="0"/>
              <a:buNone/>
            </a:pPr>
            <a:endParaRPr lang="sv-SE"/>
          </a:p>
          <a:p>
            <a:pPr marL="0" indent="0">
              <a:buFont typeface="Arial" panose="020B0604020202020204" pitchFamily="34" charset="0"/>
              <a:buNone/>
            </a:pPr>
            <a:r>
              <a:rPr lang="sv-SE"/>
              <a:t>Det nya arbetssättet innebär att:</a:t>
            </a:r>
          </a:p>
          <a:p>
            <a:pPr marL="171450" indent="-171450">
              <a:buFont typeface="Arial" panose="020B0604020202020204" pitchFamily="34" charset="0"/>
              <a:buChar char="•"/>
            </a:pPr>
            <a:r>
              <a:rPr lang="sv-SE"/>
              <a:t>du som bokar får korrekt och uppdaterad information från rätt källa. Till exempel hämtas uppgifter om din mottagning från Skånekatalogen. Om information i Skånekatalogen uppdateras, slår det direkt igenom i alla kallelser som skickas från mottagningen. </a:t>
            </a:r>
          </a:p>
          <a:p>
            <a:pPr marL="171450" indent="-171450">
              <a:buFont typeface="Arial" panose="020B0604020202020204" pitchFamily="34" charset="0"/>
              <a:buChar char="•"/>
            </a:pPr>
            <a:r>
              <a:rPr lang="sv-SE"/>
              <a:t>förberedelseinformation automatiskt läggs till i kallelsen. Den hämtas från rätt källa, och om informationen uppdateras slår det direkt igenom i alla kallelser för den vårdtjänst informationen är kopplad till.</a:t>
            </a:r>
          </a:p>
          <a:p>
            <a:pPr marL="171450" indent="-171450">
              <a:buFont typeface="Arial" panose="020B0604020202020204" pitchFamily="34" charset="0"/>
              <a:buChar char="•"/>
            </a:pPr>
            <a:r>
              <a:rPr lang="sv-SE"/>
              <a:t>allmän information hämtas från rätt källa.</a:t>
            </a:r>
          </a:p>
          <a:p>
            <a:endParaRPr lang="sv-SE"/>
          </a:p>
          <a:p>
            <a:r>
              <a:rPr lang="sv-SE"/>
              <a:t>Naturligtvis finns det mallar för fler scenarion än kallelser, till exempel om- och avbokning, remissbekräftelse eller meddelande om att patienten är uppsatt på väntelista. Detta för att invånaren ska kunna följa sin resa i vården på ett strukturerat sätt och känna igen utskick från Region Skåne. I det här underlaget visas enbart mallar för kallelser.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3713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PU-tjänsten: källa där vi idag i första hand hämtar adresser till patienter och VH. Ineras tjänst som hämtar från Skatteverket och folkbokföringen.</a:t>
            </a:r>
          </a:p>
          <a:p>
            <a:endParaRPr lang="sv-SE">
              <a:effectLst/>
              <a:latin typeface="-apple-system"/>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7</a:t>
            </a:fld>
            <a:endParaRPr lang="sv-SE"/>
          </a:p>
        </p:txBody>
      </p:sp>
    </p:spTree>
    <p:extLst>
      <p:ext uri="{BB962C8B-B14F-4D97-AF65-F5344CB8AC3E}">
        <p14:creationId xmlns:p14="http://schemas.microsoft.com/office/powerpoint/2010/main" val="345613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Informationen i en kallelse anpassas utifrån vilken typ av besök kallelsen gäller. För ett besök som sker via telefon finns till exempel inte adressen till mottagningen med, men det finns information om från vilket telefonnummer samtalet från vården kommer, hur många gånger patienten blir uppringd och vad som händer om vården fått fel nummer. Även förberedelseinformation anpassas utifrån var besöket sker. Om patienten till exempel ska ta med sig ett hjälpmedel till ett fysiskt besök, kan uppmaningen ändras till att ha hjälpmedlet nära till hans vid ett telefon- eller videobesök. Varje mall är uppbyggd utifrån de förutsättningar som gäller det besöket. </a:t>
            </a:r>
          </a:p>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8</a:t>
            </a:fld>
            <a:endParaRPr lang="sv-SE"/>
          </a:p>
        </p:txBody>
      </p:sp>
    </p:spTree>
    <p:extLst>
      <p:ext uri="{BB962C8B-B14F-4D97-AF65-F5344CB8AC3E}">
        <p14:creationId xmlns:p14="http://schemas.microsoft.com/office/powerpoint/2010/main" val="113670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9</a:t>
            </a:fld>
            <a:endParaRPr lang="sv-SE"/>
          </a:p>
        </p:txBody>
      </p:sp>
    </p:spTree>
    <p:extLst>
      <p:ext uri="{BB962C8B-B14F-4D97-AF65-F5344CB8AC3E}">
        <p14:creationId xmlns:p14="http://schemas.microsoft.com/office/powerpoint/2010/main" val="226962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10</a:t>
            </a:fld>
            <a:endParaRPr lang="sv-SE"/>
          </a:p>
        </p:txBody>
      </p:sp>
    </p:spTree>
    <p:extLst>
      <p:ext uri="{BB962C8B-B14F-4D97-AF65-F5344CB8AC3E}">
        <p14:creationId xmlns:p14="http://schemas.microsoft.com/office/powerpoint/2010/main" val="1494107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2025-05-16</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2025-05-16</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2025-05-16</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2025-05-16</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2025-05-16</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2025-05-16</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2025-05-16</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2025-05-16</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2025-05-16</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2025-05-16</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2025-05-16</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2025-05-16</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2025-05-16</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2025-05-16</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2025-05-16</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2025-05-16</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2025-05-16</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2025-05-16</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2025-05-16</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2025-05-16</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2025-05-16</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2025-05-16</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2025-05-16</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2025-05-16</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2025-05-16</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2025-05-16</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2025-05-16</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2025-05-16</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2025-05-16</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pn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www.1177.se/Skane/undersokning-behandling/undersokningar-och-provtagning/kroppsundersokningar/arbetspr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86.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sv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svg"/><Relationship Id="rId10" Type="http://schemas.openxmlformats.org/officeDocument/2006/relationships/image" Target="../media/image11.svg"/><Relationship Id="rId19"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86.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88.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0.png"/><Relationship Id="rId7" Type="http://schemas.openxmlformats.org/officeDocument/2006/relationships/image" Target="../media/image93.sv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97.png"/><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99.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30.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3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7.png"/><Relationship Id="rId7" Type="http://schemas.openxmlformats.org/officeDocument/2006/relationships/image" Target="../media/image105.sv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8.png"/></Relationships>
</file>

<file path=ppt/slides/_rels/slide3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10.png"/><Relationship Id="rId7"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05.svg"/><Relationship Id="rId11" Type="http://schemas.openxmlformats.org/officeDocument/2006/relationships/image" Target="../media/image111.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6.png"/><Relationship Id="rId9" Type="http://schemas.openxmlformats.org/officeDocument/2006/relationships/image" Target="../media/image102.png"/></Relationships>
</file>

<file path=ppt/slides/_rels/slide3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06.png"/><Relationship Id="rId7" Type="http://schemas.openxmlformats.org/officeDocument/2006/relationships/image" Target="../media/image101.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03.png"/><Relationship Id="rId11" Type="http://schemas.openxmlformats.org/officeDocument/2006/relationships/image" Target="../media/image112.png"/><Relationship Id="rId5" Type="http://schemas.openxmlformats.org/officeDocument/2006/relationships/image" Target="../media/image105.svg"/><Relationship Id="rId10" Type="http://schemas.openxmlformats.org/officeDocument/2006/relationships/image" Target="../media/image111.png"/><Relationship Id="rId4" Type="http://schemas.openxmlformats.org/officeDocument/2006/relationships/image" Target="../media/image104.png"/><Relationship Id="rId9" Type="http://schemas.openxmlformats.org/officeDocument/2006/relationships/image" Target="../media/image109.png"/></Relationships>
</file>

<file path=ppt/slides/_rels/slide34.xml.rels><?xml version="1.0" encoding="UTF-8" standalone="yes"?>
<Relationships xmlns="http://schemas.openxmlformats.org/package/2006/relationships"><Relationship Id="rId3" Type="http://schemas.openxmlformats.org/officeDocument/2006/relationships/image" Target="../media/image113.jpeg"/><Relationship Id="rId7" Type="http://schemas.openxmlformats.org/officeDocument/2006/relationships/image" Target="../media/image115.jpe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14.jpeg"/></Relationships>
</file>

<file path=ppt/slides/_rels/slide35.xml.rels><?xml version="1.0" encoding="UTF-8" standalone="yes"?>
<Relationships xmlns="http://schemas.openxmlformats.org/package/2006/relationships"><Relationship Id="rId8" Type="http://schemas.openxmlformats.org/officeDocument/2006/relationships/image" Target="../media/image118.png"/><Relationship Id="rId3" Type="http://schemas.microsoft.com/office/2018/10/relationships/comments" Target="../comments/modernComment_7FE76BDB_B57F0C59.xml"/><Relationship Id="rId7" Type="http://schemas.openxmlformats.org/officeDocument/2006/relationships/image" Target="../media/image117.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16.png"/><Relationship Id="rId5" Type="http://schemas.openxmlformats.org/officeDocument/2006/relationships/image" Target="../media/image105.svg"/><Relationship Id="rId4" Type="http://schemas.openxmlformats.org/officeDocument/2006/relationships/image" Target="../media/image10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2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4.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18" Type="http://schemas.openxmlformats.org/officeDocument/2006/relationships/image" Target="../media/image56.sv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sv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3.xml"/><Relationship Id="rId16" Type="http://schemas.openxmlformats.org/officeDocument/2006/relationships/image" Target="../media/image54.svg"/><Relationship Id="rId20" Type="http://schemas.openxmlformats.org/officeDocument/2006/relationships/image" Target="../media/image58.svg"/><Relationship Id="rId1" Type="http://schemas.openxmlformats.org/officeDocument/2006/relationships/slideLayout" Target="../slideLayouts/slideLayout11.xml"/><Relationship Id="rId6" Type="http://schemas.openxmlformats.org/officeDocument/2006/relationships/image" Target="../media/image44.svg"/><Relationship Id="rId11" Type="http://schemas.openxmlformats.org/officeDocument/2006/relationships/image" Target="../media/image49.png"/><Relationship Id="rId24" Type="http://schemas.openxmlformats.org/officeDocument/2006/relationships/image" Target="../media/image62.sv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svg"/><Relationship Id="rId19" Type="http://schemas.openxmlformats.org/officeDocument/2006/relationships/image" Target="../media/image57.pn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 Id="rId22" Type="http://schemas.openxmlformats.org/officeDocument/2006/relationships/image" Target="../media/image60.sv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s://invanarkommunikation.i.skane.se/preview" TargetMode="External"/><Relationship Id="rId5" Type="http://schemas.openxmlformats.org/officeDocument/2006/relationships/image" Target="../media/image126.png"/><Relationship Id="rId4" Type="http://schemas.openxmlformats.org/officeDocument/2006/relationships/image" Target="../media/image12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66.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69.png"/><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a:t>Standardiserade kallelser i SDV</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a:t>Vad blir nytt för medarbetare och patienter?</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044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a:xfrm>
            <a:off x="609600" y="274638"/>
            <a:ext cx="9117874" cy="1143000"/>
          </a:xfrm>
        </p:spPr>
        <p:txBody>
          <a:bodyPr/>
          <a:lstStyle/>
          <a:p>
            <a:r>
              <a:rPr lang="sv-SE" sz="3600"/>
              <a:t>Ospecificerad kallelse</a:t>
            </a:r>
          </a:p>
        </p:txBody>
      </p:sp>
      <p:pic>
        <p:nvPicPr>
          <p:cNvPr id="3" name="Bildobjekt 2" descr="En bild som visar text, skärmbild, Teckensnitt, meny&#10;&#10;Automatiskt genererad beskrivning">
            <a:extLst>
              <a:ext uri="{FF2B5EF4-FFF2-40B4-BE49-F238E27FC236}">
                <a16:creationId xmlns:a16="http://schemas.microsoft.com/office/drawing/2014/main" id="{9E1F1238-EC16-4FDB-E92F-86EFB57B0E63}"/>
              </a:ext>
            </a:extLst>
          </p:cNvPr>
          <p:cNvPicPr>
            <a:picLocks noChangeAspect="1"/>
          </p:cNvPicPr>
          <p:nvPr/>
        </p:nvPicPr>
        <p:blipFill rotWithShape="1">
          <a:blip r:embed="rId3">
            <a:extLst>
              <a:ext uri="{28A0092B-C50C-407E-A947-70E740481C1C}">
                <a14:useLocalDpi xmlns:a14="http://schemas.microsoft.com/office/drawing/2010/main" val="0"/>
              </a:ext>
            </a:extLst>
          </a:blip>
          <a:srcRect b="28800"/>
          <a:stretch/>
        </p:blipFill>
        <p:spPr>
          <a:xfrm>
            <a:off x="8149310" y="274638"/>
            <a:ext cx="1709065" cy="6017132"/>
          </a:xfrm>
          <a:prstGeom prst="rect">
            <a:avLst/>
          </a:prstGeom>
          <a:effectLst>
            <a:outerShdw blurRad="50800" dist="38100" dir="8100000" algn="tr" rotWithShape="0">
              <a:prstClr val="black">
                <a:alpha val="40000"/>
              </a:prstClr>
            </a:outerShdw>
          </a:effectLst>
        </p:spPr>
      </p:pic>
      <p:sp>
        <p:nvSpPr>
          <p:cNvPr id="5" name="textruta 4">
            <a:extLst>
              <a:ext uri="{FF2B5EF4-FFF2-40B4-BE49-F238E27FC236}">
                <a16:creationId xmlns:a16="http://schemas.microsoft.com/office/drawing/2014/main" id="{45076C86-BD4C-15D4-DB87-26700FB9F02E}"/>
              </a:ext>
            </a:extLst>
          </p:cNvPr>
          <p:cNvSpPr txBox="1"/>
          <p:nvPr/>
        </p:nvSpPr>
        <p:spPr>
          <a:xfrm>
            <a:off x="704850" y="1078676"/>
            <a:ext cx="6457950" cy="4031873"/>
          </a:xfrm>
          <a:prstGeom prst="rect">
            <a:avLst/>
          </a:prstGeom>
          <a:noFill/>
        </p:spPr>
        <p:txBody>
          <a:bodyPr wrap="square">
            <a:spAutoFit/>
          </a:bodyPr>
          <a:lstStyle/>
          <a:p>
            <a:r>
              <a:rPr lang="sv-SE" sz="1600"/>
              <a:t>Om du som bokar en patient saknas en vårdkontaktsorsak för det besök du ska kalla till, finns en reservlösning i form av en ospecificerad kallelse. </a:t>
            </a:r>
          </a:p>
          <a:p>
            <a:endParaRPr lang="sv-SE" sz="1600"/>
          </a:p>
          <a:p>
            <a:r>
              <a:rPr lang="sv-SE" sz="1600"/>
              <a:t>Ospecificerad kallelse finns för:</a:t>
            </a:r>
          </a:p>
          <a:p>
            <a:pPr marL="285750" indent="-285750">
              <a:buFont typeface="Arial" panose="020B0604020202020204" pitchFamily="34" charset="0"/>
              <a:buChar char="•"/>
            </a:pPr>
            <a:r>
              <a:rPr lang="sv-SE" sz="1600"/>
              <a:t>bedömning</a:t>
            </a:r>
          </a:p>
          <a:p>
            <a:pPr marL="285750" indent="-285750">
              <a:buFont typeface="Arial" panose="020B0604020202020204" pitchFamily="34" charset="0"/>
              <a:buChar char="•"/>
            </a:pPr>
            <a:r>
              <a:rPr lang="sv-SE" sz="1600"/>
              <a:t>behandling</a:t>
            </a:r>
          </a:p>
          <a:p>
            <a:pPr marL="285750" indent="-285750">
              <a:buFont typeface="Arial" panose="020B0604020202020204" pitchFamily="34" charset="0"/>
              <a:buChar char="•"/>
            </a:pPr>
            <a:r>
              <a:rPr lang="sv-SE" sz="1600"/>
              <a:t>undersökning</a:t>
            </a:r>
          </a:p>
          <a:p>
            <a:pPr marL="285750" indent="-285750">
              <a:buFont typeface="Arial" panose="020B0604020202020204" pitchFamily="34" charset="0"/>
              <a:buChar char="•"/>
            </a:pPr>
            <a:r>
              <a:rPr lang="sv-SE" sz="1600"/>
              <a:t>uppföljning. </a:t>
            </a:r>
          </a:p>
          <a:p>
            <a:endParaRPr lang="sv-SE" sz="1600"/>
          </a:p>
          <a:p>
            <a:r>
              <a:rPr lang="sv-SE" sz="1600"/>
              <a:t>I en sådan kallelse finns ingen specifik information om besöket, till exempel förberedelseinformation. </a:t>
            </a:r>
          </a:p>
          <a:p>
            <a:endParaRPr lang="sv-SE" sz="1600"/>
          </a:p>
          <a:p>
            <a:r>
              <a:rPr lang="sv-SE" sz="1600"/>
              <a:t>Kallelsen innehåller bara information vilken typ av besök som avses (bedömning, behandling, undersökning eller uppföljning), samt information om vem patienten ska träffa, var och när. </a:t>
            </a:r>
          </a:p>
        </p:txBody>
      </p:sp>
    </p:spTree>
    <p:extLst>
      <p:ext uri="{BB962C8B-B14F-4D97-AF65-F5344CB8AC3E}">
        <p14:creationId xmlns:p14="http://schemas.microsoft.com/office/powerpoint/2010/main" val="18528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0B173EB-4DD7-497F-37B4-48EB538E32FE}"/>
              </a:ext>
            </a:extLst>
          </p:cNvPr>
          <p:cNvSpPr>
            <a:spLocks noGrp="1"/>
          </p:cNvSpPr>
          <p:nvPr>
            <p:ph type="title"/>
          </p:nvPr>
        </p:nvSpPr>
        <p:spPr>
          <a:xfrm>
            <a:off x="831850" y="1709738"/>
            <a:ext cx="10515600" cy="2852737"/>
          </a:xfrm>
        </p:spPr>
        <p:txBody>
          <a:bodyPr anchor="b">
            <a:normAutofit/>
          </a:bodyPr>
          <a:lstStyle/>
          <a:p>
            <a:r>
              <a:rPr lang="sv-SE"/>
              <a:t>Bokningsflöde i SDV</a:t>
            </a:r>
          </a:p>
        </p:txBody>
      </p:sp>
      <p:sp>
        <p:nvSpPr>
          <p:cNvPr id="6" name="Underrubrik 5">
            <a:extLst>
              <a:ext uri="{FF2B5EF4-FFF2-40B4-BE49-F238E27FC236}">
                <a16:creationId xmlns:a16="http://schemas.microsoft.com/office/drawing/2014/main" id="{68A97B92-31A9-CB67-E98B-67580425F5D0}"/>
              </a:ext>
            </a:extLst>
          </p:cNvPr>
          <p:cNvSpPr>
            <a:spLocks noGrp="1"/>
          </p:cNvSpPr>
          <p:nvPr>
            <p:ph type="body" idx="1"/>
          </p:nvPr>
        </p:nvSpPr>
        <p:spPr>
          <a:xfrm>
            <a:off x="831850" y="4589463"/>
            <a:ext cx="10515600" cy="1500187"/>
          </a:xfrm>
        </p:spPr>
        <p:txBody>
          <a:bodyPr>
            <a:normAutofit/>
          </a:bodyPr>
          <a:lstStyle/>
          <a:p>
            <a:r>
              <a:rPr lang="sv-SE"/>
              <a:t>Så skapar du en kallelse</a:t>
            </a:r>
          </a:p>
        </p:txBody>
      </p:sp>
    </p:spTree>
    <p:extLst>
      <p:ext uri="{BB962C8B-B14F-4D97-AF65-F5344CB8AC3E}">
        <p14:creationId xmlns:p14="http://schemas.microsoft.com/office/powerpoint/2010/main" val="426978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p:txBody>
          <a:bodyPr/>
          <a:lstStyle/>
          <a:p>
            <a:pPr marL="0" indent="0">
              <a:buNone/>
            </a:pPr>
            <a:r>
              <a:rPr lang="sv-SE" sz="2400" b="1"/>
              <a:t>Välj besökstyp</a:t>
            </a:r>
          </a:p>
          <a:p>
            <a:pPr marL="0" indent="0">
              <a:buNone/>
            </a:pPr>
            <a:r>
              <a:rPr lang="sv-SE" sz="1600"/>
              <a:t>Besökstyp styr vilken kallelsemall som används. Bokningstyper består av vårdområdets förkortning, yrkeskategorins förkortning och typ av bokning.</a:t>
            </a:r>
            <a:br>
              <a:rPr lang="sv-SE" sz="1600"/>
            </a:br>
            <a:r>
              <a:rPr lang="sv-SE" sz="1600"/>
              <a:t>I exemplet: </a:t>
            </a:r>
            <a:r>
              <a:rPr lang="sv-SE" sz="1600" err="1"/>
              <a:t>Hjärt</a:t>
            </a:r>
            <a:r>
              <a:rPr lang="sv-SE" sz="1600"/>
              <a:t> Läk Nybesök</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293175"/>
            <a:ext cx="3324884" cy="543704"/>
          </a:xfrm>
        </p:spPr>
        <p:txBody>
          <a:bodyPr/>
          <a:lstStyle/>
          <a:p>
            <a:pPr marL="0" indent="0">
              <a:buNone/>
            </a:pPr>
            <a:r>
              <a:rPr lang="sv-SE" sz="2400" b="1">
                <a:solidFill>
                  <a:schemeClr val="bg1">
                    <a:lumMod val="65000"/>
                  </a:schemeClr>
                </a:solidFill>
              </a:rPr>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938405" y="1293175"/>
            <a:ext cx="0" cy="5055466"/>
          </a:xfrm>
          <a:prstGeom prst="line">
            <a:avLst/>
          </a:prstGeom>
        </p:spPr>
        <p:style>
          <a:lnRef idx="1">
            <a:schemeClr val="dk1"/>
          </a:lnRef>
          <a:fillRef idx="0">
            <a:schemeClr val="dk1"/>
          </a:fillRef>
          <a:effectRef idx="0">
            <a:schemeClr val="dk1"/>
          </a:effectRef>
          <a:fontRef idx="minor">
            <a:schemeClr val="tx1"/>
          </a:fontRef>
        </p:style>
      </p:cxnSp>
      <p:pic>
        <p:nvPicPr>
          <p:cNvPr id="36" name="Bildobjekt 35">
            <a:extLst>
              <a:ext uri="{FF2B5EF4-FFF2-40B4-BE49-F238E27FC236}">
                <a16:creationId xmlns:a16="http://schemas.microsoft.com/office/drawing/2014/main" id="{F324DE96-5295-8A96-F06B-A1B3B47B397F}"/>
              </a:ext>
            </a:extLst>
          </p:cNvPr>
          <p:cNvPicPr>
            <a:picLocks noChangeAspect="1"/>
          </p:cNvPicPr>
          <p:nvPr/>
        </p:nvPicPr>
        <p:blipFill rotWithShape="1">
          <a:blip r:embed="rId3"/>
          <a:srcRect t="54267" r="50231"/>
          <a:stretch/>
        </p:blipFill>
        <p:spPr>
          <a:xfrm>
            <a:off x="687538" y="3676508"/>
            <a:ext cx="4506047" cy="2257041"/>
          </a:xfrm>
          <a:prstGeom prst="rect">
            <a:avLst/>
          </a:prstGeom>
          <a:effectLst>
            <a:outerShdw blurRad="50800" dist="38100" dir="8100000" algn="tr" rotWithShape="0">
              <a:prstClr val="black">
                <a:alpha val="40000"/>
              </a:prstClr>
            </a:outerShdw>
          </a:effectLst>
        </p:spPr>
      </p:pic>
      <p:sp>
        <p:nvSpPr>
          <p:cNvPr id="37" name="Rektangel 36">
            <a:extLst>
              <a:ext uri="{FF2B5EF4-FFF2-40B4-BE49-F238E27FC236}">
                <a16:creationId xmlns:a16="http://schemas.microsoft.com/office/drawing/2014/main" id="{D173380B-E8BD-8D95-A589-1D06A5AD5BCE}"/>
              </a:ext>
            </a:extLst>
          </p:cNvPr>
          <p:cNvSpPr/>
          <p:nvPr/>
        </p:nvSpPr>
        <p:spPr>
          <a:xfrm>
            <a:off x="776522" y="5157891"/>
            <a:ext cx="4417063" cy="506648"/>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5" name="Grupp 44">
            <a:extLst>
              <a:ext uri="{FF2B5EF4-FFF2-40B4-BE49-F238E27FC236}">
                <a16:creationId xmlns:a16="http://schemas.microsoft.com/office/drawing/2014/main" id="{C3300473-9100-8B01-6393-6146F504285A}"/>
              </a:ext>
            </a:extLst>
          </p:cNvPr>
          <p:cNvGrpSpPr/>
          <p:nvPr/>
        </p:nvGrpSpPr>
        <p:grpSpPr>
          <a:xfrm>
            <a:off x="6214631" y="1835964"/>
            <a:ext cx="3324883" cy="3969887"/>
            <a:chOff x="6214631" y="1835964"/>
            <a:chExt cx="3324883" cy="3969887"/>
          </a:xfrm>
        </p:grpSpPr>
        <p:sp>
          <p:nvSpPr>
            <p:cNvPr id="38" name="Rektangel: rundade hörn 37">
              <a:extLst>
                <a:ext uri="{FF2B5EF4-FFF2-40B4-BE49-F238E27FC236}">
                  <a16:creationId xmlns:a16="http://schemas.microsoft.com/office/drawing/2014/main" id="{6B8A3F77-31C8-EDFE-0AE0-F6B64F489CE2}"/>
                </a:ext>
              </a:extLst>
            </p:cNvPr>
            <p:cNvSpPr/>
            <p:nvPr/>
          </p:nvSpPr>
          <p:spPr>
            <a:xfrm>
              <a:off x="6214631" y="1835964"/>
              <a:ext cx="3324883" cy="3969887"/>
            </a:xfrm>
            <a:prstGeom prst="roundRect">
              <a:avLst>
                <a:gd name="adj" fmla="val 2343"/>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lumMod val="65000"/>
                  </a:schemeClr>
                </a:solidFill>
              </a:endParaRPr>
            </a:p>
          </p:txBody>
        </p:sp>
        <p:cxnSp>
          <p:nvCxnSpPr>
            <p:cNvPr id="40" name="Rak koppling 39">
              <a:extLst>
                <a:ext uri="{FF2B5EF4-FFF2-40B4-BE49-F238E27FC236}">
                  <a16:creationId xmlns:a16="http://schemas.microsoft.com/office/drawing/2014/main" id="{061298FD-A595-D36B-C0A0-FD12EF996542}"/>
                </a:ext>
              </a:extLst>
            </p:cNvPr>
            <p:cNvCxnSpPr/>
            <p:nvPr/>
          </p:nvCxnSpPr>
          <p:spPr>
            <a:xfrm>
              <a:off x="6214631" y="1835964"/>
              <a:ext cx="3324883" cy="3969887"/>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cxnSp>
          <p:nvCxnSpPr>
            <p:cNvPr id="41" name="Rak koppling 40">
              <a:extLst>
                <a:ext uri="{FF2B5EF4-FFF2-40B4-BE49-F238E27FC236}">
                  <a16:creationId xmlns:a16="http://schemas.microsoft.com/office/drawing/2014/main" id="{E504B9E2-5759-0D18-009E-FFE708057355}"/>
                </a:ext>
              </a:extLst>
            </p:cNvPr>
            <p:cNvCxnSpPr>
              <a:cxnSpLocks/>
            </p:cNvCxnSpPr>
            <p:nvPr/>
          </p:nvCxnSpPr>
          <p:spPr>
            <a:xfrm flipH="1">
              <a:off x="6214631" y="1835964"/>
              <a:ext cx="3324883" cy="3969887"/>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grpSp>
      <p:sp>
        <p:nvSpPr>
          <p:cNvPr id="47" name="textruta 46">
            <a:extLst>
              <a:ext uri="{FF2B5EF4-FFF2-40B4-BE49-F238E27FC236}">
                <a16:creationId xmlns:a16="http://schemas.microsoft.com/office/drawing/2014/main" id="{35BF96B7-E580-4806-1830-C73714D6F153}"/>
              </a:ext>
            </a:extLst>
          </p:cNvPr>
          <p:cNvSpPr txBox="1"/>
          <p:nvPr/>
        </p:nvSpPr>
        <p:spPr>
          <a:xfrm>
            <a:off x="6214628" y="3636699"/>
            <a:ext cx="3324884" cy="369332"/>
          </a:xfrm>
          <a:prstGeom prst="rect">
            <a:avLst/>
          </a:prstGeom>
          <a:noFill/>
        </p:spPr>
        <p:txBody>
          <a:bodyPr wrap="square">
            <a:spAutoFit/>
          </a:bodyPr>
          <a:lstStyle/>
          <a:p>
            <a:pPr algn="ctr"/>
            <a:r>
              <a:rPr lang="sv-SE">
                <a:solidFill>
                  <a:schemeClr val="bg1">
                    <a:lumMod val="65000"/>
                  </a:schemeClr>
                </a:solidFill>
              </a:rPr>
              <a:t>Valet syns inte i kallelsen</a:t>
            </a:r>
          </a:p>
        </p:txBody>
      </p:sp>
    </p:spTree>
    <p:extLst>
      <p:ext uri="{BB962C8B-B14F-4D97-AF65-F5344CB8AC3E}">
        <p14:creationId xmlns:p14="http://schemas.microsoft.com/office/powerpoint/2010/main" val="11569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418E198-F782-8C6B-B530-118CDBC52DC1}"/>
              </a:ext>
            </a:extLst>
          </p:cNvPr>
          <p:cNvPicPr>
            <a:picLocks noChangeAspect="1"/>
          </p:cNvPicPr>
          <p:nvPr/>
        </p:nvPicPr>
        <p:blipFill rotWithShape="1">
          <a:blip r:embed="rId3"/>
          <a:srcRect t="53098" r="49901"/>
          <a:stretch/>
        </p:blipFill>
        <p:spPr>
          <a:xfrm>
            <a:off x="630582" y="3397719"/>
            <a:ext cx="5028648" cy="2574456"/>
          </a:xfrm>
          <a:prstGeom prst="rect">
            <a:avLst/>
          </a:prstGeom>
          <a:effectLst>
            <a:outerShdw blurRad="50800" dist="38100" dir="8100000" algn="tr" rotWithShape="0">
              <a:prstClr val="black">
                <a:alpha val="40000"/>
              </a:prstClr>
            </a:outerShdw>
          </a:effectLst>
        </p:spPr>
      </p:pic>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p:txBody>
          <a:bodyPr/>
          <a:lstStyle/>
          <a:p>
            <a:pPr marL="0" indent="0">
              <a:buNone/>
            </a:pPr>
            <a:r>
              <a:rPr lang="sv-SE" sz="2400" b="1"/>
              <a:t>Välj mottagning</a:t>
            </a:r>
          </a:p>
          <a:p>
            <a:pPr marL="0" indent="0">
              <a:buNone/>
            </a:pPr>
            <a:r>
              <a:rPr lang="sv-SE" sz="1600"/>
              <a:t>Plats styr varifrån kallelsen skickas. </a:t>
            </a:r>
            <a:br>
              <a:rPr lang="sv-SE" sz="1600"/>
            </a:br>
            <a:r>
              <a:rPr lang="sv-SE" sz="1600"/>
              <a:t>Om du gjort dina personliga inställningar ser du bara de mottagningar du arbetar på i listan över valbara platser.</a:t>
            </a:r>
            <a:br>
              <a:rPr lang="sv-SE" sz="1600"/>
            </a:br>
            <a:r>
              <a:rPr lang="sv-SE" sz="1600"/>
              <a:t>I exemplet: Hjärtmottagning Arytmi, Ystad</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293175"/>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947930" y="1228041"/>
            <a:ext cx="0" cy="5055466"/>
          </a:xfrm>
          <a:prstGeom prst="line">
            <a:avLst/>
          </a:prstGeom>
        </p:spPr>
        <p:style>
          <a:lnRef idx="1">
            <a:schemeClr val="dk1"/>
          </a:lnRef>
          <a:fillRef idx="0">
            <a:schemeClr val="dk1"/>
          </a:fillRef>
          <a:effectRef idx="0">
            <a:schemeClr val="dk1"/>
          </a:effectRef>
          <a:fontRef idx="minor">
            <a:schemeClr val="tx1"/>
          </a:fontRef>
        </p:style>
      </p:cxnSp>
      <p:sp>
        <p:nvSpPr>
          <p:cNvPr id="37" name="Rektangel 36">
            <a:extLst>
              <a:ext uri="{FF2B5EF4-FFF2-40B4-BE49-F238E27FC236}">
                <a16:creationId xmlns:a16="http://schemas.microsoft.com/office/drawing/2014/main" id="{D173380B-E8BD-8D95-A589-1D06A5AD5BCE}"/>
              </a:ext>
            </a:extLst>
          </p:cNvPr>
          <p:cNvSpPr/>
          <p:nvPr/>
        </p:nvSpPr>
        <p:spPr>
          <a:xfrm>
            <a:off x="697257" y="4355960"/>
            <a:ext cx="792000" cy="180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052610BA-1662-810F-681C-1BD1A32FCB77}"/>
              </a:ext>
            </a:extLst>
          </p:cNvPr>
          <p:cNvGrpSpPr/>
          <p:nvPr/>
        </p:nvGrpSpPr>
        <p:grpSpPr>
          <a:xfrm>
            <a:off x="6224157" y="1865454"/>
            <a:ext cx="2333625" cy="2371725"/>
            <a:chOff x="6224157" y="1865454"/>
            <a:chExt cx="2333625" cy="2371725"/>
          </a:xfrm>
        </p:grpSpPr>
        <p:pic>
          <p:nvPicPr>
            <p:cNvPr id="10" name="Bildobjekt 9">
              <a:extLst>
                <a:ext uri="{FF2B5EF4-FFF2-40B4-BE49-F238E27FC236}">
                  <a16:creationId xmlns:a16="http://schemas.microsoft.com/office/drawing/2014/main" id="{C2523389-EBA9-8D35-695B-04BFBF94F6F4}"/>
                </a:ext>
              </a:extLst>
            </p:cNvPr>
            <p:cNvPicPr>
              <a:picLocks noChangeAspect="1"/>
            </p:cNvPicPr>
            <p:nvPr/>
          </p:nvPicPr>
          <p:blipFill>
            <a:blip r:embed="rId4"/>
            <a:stretch>
              <a:fillRect/>
            </a:stretch>
          </p:blipFill>
          <p:spPr>
            <a:xfrm>
              <a:off x="6224157" y="1865454"/>
              <a:ext cx="2333625" cy="2371725"/>
            </a:xfrm>
            <a:prstGeom prst="rect">
              <a:avLst/>
            </a:prstGeom>
            <a:effectLst>
              <a:outerShdw blurRad="50800" dist="38100" dir="8100000" algn="tr" rotWithShape="0">
                <a:prstClr val="black">
                  <a:alpha val="40000"/>
                </a:prstClr>
              </a:outerShdw>
            </a:effectLst>
          </p:spPr>
        </p:pic>
        <p:sp>
          <p:nvSpPr>
            <p:cNvPr id="12" name="textruta 11">
              <a:extLst>
                <a:ext uri="{FF2B5EF4-FFF2-40B4-BE49-F238E27FC236}">
                  <a16:creationId xmlns:a16="http://schemas.microsoft.com/office/drawing/2014/main" id="{05147438-3759-ECD2-5965-8996E7BAC044}"/>
                </a:ext>
              </a:extLst>
            </p:cNvPr>
            <p:cNvSpPr txBox="1"/>
            <p:nvPr/>
          </p:nvSpPr>
          <p:spPr>
            <a:xfrm>
              <a:off x="6244071" y="2283295"/>
              <a:ext cx="2313711" cy="461665"/>
            </a:xfrm>
            <a:prstGeom prst="rect">
              <a:avLst/>
            </a:prstGeom>
            <a:solidFill>
              <a:schemeClr val="bg1"/>
            </a:solidFill>
          </p:spPr>
          <p:txBody>
            <a:bodyPr wrap="square" rtlCol="0">
              <a:spAutoFit/>
            </a:bodyPr>
            <a:lstStyle/>
            <a:p>
              <a:r>
                <a:rPr lang="sv-SE" sz="1200" b="1">
                  <a:solidFill>
                    <a:srgbClr val="C12143"/>
                  </a:solidFill>
                </a:rPr>
                <a:t>Hjärtmottagning Arytmi</a:t>
              </a:r>
            </a:p>
            <a:p>
              <a:r>
                <a:rPr lang="sv-SE" sz="1200" b="1">
                  <a:solidFill>
                    <a:srgbClr val="C12143"/>
                  </a:solidFill>
                </a:rPr>
                <a:t>Ystad</a:t>
              </a:r>
            </a:p>
          </p:txBody>
        </p:sp>
      </p:grpSp>
      <p:sp>
        <p:nvSpPr>
          <p:cNvPr id="14" name="Rektangel 13">
            <a:extLst>
              <a:ext uri="{FF2B5EF4-FFF2-40B4-BE49-F238E27FC236}">
                <a16:creationId xmlns:a16="http://schemas.microsoft.com/office/drawing/2014/main" id="{575DC982-C6D9-F764-75A0-FEA55A9FB4B1}"/>
              </a:ext>
            </a:extLst>
          </p:cNvPr>
          <p:cNvSpPr/>
          <p:nvPr/>
        </p:nvSpPr>
        <p:spPr>
          <a:xfrm>
            <a:off x="6243207" y="2313856"/>
            <a:ext cx="2268000" cy="400541"/>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45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ildobjekt 29">
            <a:extLst>
              <a:ext uri="{FF2B5EF4-FFF2-40B4-BE49-F238E27FC236}">
                <a16:creationId xmlns:a16="http://schemas.microsoft.com/office/drawing/2014/main" id="{62742731-B774-3E7C-1D48-1F1583856D0F}"/>
              </a:ext>
            </a:extLst>
          </p:cNvPr>
          <p:cNvPicPr>
            <a:picLocks noChangeAspect="1"/>
          </p:cNvPicPr>
          <p:nvPr/>
        </p:nvPicPr>
        <p:blipFill rotWithShape="1">
          <a:blip r:embed="rId3"/>
          <a:srcRect l="15174" r="13764" b="71814"/>
          <a:stretch/>
        </p:blipFill>
        <p:spPr>
          <a:xfrm>
            <a:off x="8424635" y="3558006"/>
            <a:ext cx="2114550" cy="2853844"/>
          </a:xfrm>
          <a:prstGeom prst="rect">
            <a:avLst/>
          </a:prstGeom>
          <a:effectLst>
            <a:outerShdw blurRad="50800" dist="38100" dir="8100000" algn="tr" rotWithShape="0">
              <a:prstClr val="black">
                <a:alpha val="40000"/>
              </a:prstClr>
            </a:outerShdw>
          </a:effectLst>
        </p:spPr>
      </p:pic>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297173"/>
            <a:ext cx="5181600" cy="1306438"/>
          </a:xfrm>
        </p:spPr>
        <p:txBody>
          <a:bodyPr/>
          <a:lstStyle/>
          <a:p>
            <a:pPr marL="0" indent="0">
              <a:buNone/>
            </a:pPr>
            <a:r>
              <a:rPr lang="sv-SE" sz="2400" b="1"/>
              <a:t>Välj vårdkontaktsorsak</a:t>
            </a:r>
          </a:p>
          <a:p>
            <a:pPr marL="0" indent="0">
              <a:buNone/>
            </a:pPr>
            <a:r>
              <a:rPr lang="sv-SE" sz="1200"/>
              <a:t>Vårdkontaktsorsak triggar förberedelseinformation och information om hur besöket går till, som automatiskt läggs in i kallelsen.</a:t>
            </a:r>
          </a:p>
          <a:p>
            <a:pPr marL="0" indent="0">
              <a:buNone/>
            </a:pPr>
            <a:r>
              <a:rPr lang="sv-SE" sz="1200"/>
              <a:t>Förberedelser anpassas utifrån var besöket sker; på mottagning, via video eller telefon eller på annan plats. Information om hur besöket går till består av en länk till relevant sida på 1177.se (digital kallelse) eller ett utdrag från sidan på 1177.se (papperskallelse). </a:t>
            </a:r>
            <a:br>
              <a:rPr lang="sv-SE" sz="1200"/>
            </a:br>
            <a:r>
              <a:rPr lang="sv-SE" sz="1200"/>
              <a:t>I exemplet: förberedelser inför arbetsprov och </a:t>
            </a:r>
            <a:r>
              <a:rPr lang="sv-SE" sz="1200">
                <a:hlinkClick r:id="rId4"/>
              </a:rPr>
              <a:t>Arbetsprov - 1177</a:t>
            </a:r>
            <a:r>
              <a:rPr lang="sv-SE" sz="1200"/>
              <a:t>.</a:t>
            </a:r>
            <a:endParaRPr lang="sv-SE" sz="1600"/>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293175"/>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957455" y="1326861"/>
            <a:ext cx="0" cy="5055466"/>
          </a:xfrm>
          <a:prstGeom prst="line">
            <a:avLst/>
          </a:prstGeom>
        </p:spPr>
        <p:style>
          <a:lnRef idx="1">
            <a:schemeClr val="dk1"/>
          </a:lnRef>
          <a:fillRef idx="0">
            <a:schemeClr val="dk1"/>
          </a:fillRef>
          <a:effectRef idx="0">
            <a:schemeClr val="dk1"/>
          </a:effectRef>
          <a:fontRef idx="minor">
            <a:schemeClr val="tx1"/>
          </a:fontRef>
        </p:style>
      </p:cxnSp>
      <p:grpSp>
        <p:nvGrpSpPr>
          <p:cNvPr id="25" name="Grupp 24">
            <a:extLst>
              <a:ext uri="{FF2B5EF4-FFF2-40B4-BE49-F238E27FC236}">
                <a16:creationId xmlns:a16="http://schemas.microsoft.com/office/drawing/2014/main" id="{B30E491A-EE5A-51DA-2FDB-CE707F6EC284}"/>
              </a:ext>
            </a:extLst>
          </p:cNvPr>
          <p:cNvGrpSpPr/>
          <p:nvPr/>
        </p:nvGrpSpPr>
        <p:grpSpPr>
          <a:xfrm>
            <a:off x="609600" y="4141125"/>
            <a:ext cx="4841100" cy="2427654"/>
            <a:chOff x="702343" y="2905903"/>
            <a:chExt cx="4841100" cy="2427654"/>
          </a:xfrm>
        </p:grpSpPr>
        <p:pic>
          <p:nvPicPr>
            <p:cNvPr id="8" name="Bildobjekt 7">
              <a:extLst>
                <a:ext uri="{FF2B5EF4-FFF2-40B4-BE49-F238E27FC236}">
                  <a16:creationId xmlns:a16="http://schemas.microsoft.com/office/drawing/2014/main" id="{1631AAFC-701B-E896-4E02-3DB70E1CA3ED}"/>
                </a:ext>
              </a:extLst>
            </p:cNvPr>
            <p:cNvPicPr>
              <a:picLocks noChangeAspect="1"/>
            </p:cNvPicPr>
            <p:nvPr/>
          </p:nvPicPr>
          <p:blipFill rotWithShape="1">
            <a:blip r:embed="rId5"/>
            <a:srcRect t="12574" r="35295" b="27572"/>
            <a:stretch/>
          </p:blipFill>
          <p:spPr>
            <a:xfrm>
              <a:off x="702343" y="2905903"/>
              <a:ext cx="4841100" cy="2427654"/>
            </a:xfrm>
            <a:prstGeom prst="rect">
              <a:avLst/>
            </a:prstGeom>
            <a:effectLst>
              <a:outerShdw blurRad="50800" dist="38100" dir="8100000" algn="tr" rotWithShape="0">
                <a:prstClr val="black">
                  <a:alpha val="40000"/>
                </a:prstClr>
              </a:outerShdw>
            </a:effectLst>
          </p:spPr>
        </p:pic>
        <p:sp>
          <p:nvSpPr>
            <p:cNvPr id="10" name="Rektangel 9">
              <a:extLst>
                <a:ext uri="{FF2B5EF4-FFF2-40B4-BE49-F238E27FC236}">
                  <a16:creationId xmlns:a16="http://schemas.microsoft.com/office/drawing/2014/main" id="{FE6A0C35-7367-6630-165E-26A7AA28C814}"/>
                </a:ext>
              </a:extLst>
            </p:cNvPr>
            <p:cNvSpPr/>
            <p:nvPr/>
          </p:nvSpPr>
          <p:spPr>
            <a:xfrm>
              <a:off x="3269023" y="2938058"/>
              <a:ext cx="690733"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F3935F7B-7DBA-80AE-CF0B-476D5BD22C6D}"/>
                </a:ext>
              </a:extLst>
            </p:cNvPr>
            <p:cNvSpPr/>
            <p:nvPr/>
          </p:nvSpPr>
          <p:spPr>
            <a:xfrm>
              <a:off x="702343" y="2905903"/>
              <a:ext cx="2550032" cy="2427654"/>
            </a:xfrm>
            <a:prstGeom prst="rect">
              <a:avLst/>
            </a:prstGeom>
            <a:solidFill>
              <a:srgbClr val="F2F2F2">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B6A68E50-C190-EB2B-BBE0-77FE3F274A14}"/>
              </a:ext>
            </a:extLst>
          </p:cNvPr>
          <p:cNvGrpSpPr/>
          <p:nvPr/>
        </p:nvGrpSpPr>
        <p:grpSpPr>
          <a:xfrm>
            <a:off x="6205904" y="1754910"/>
            <a:ext cx="2056735" cy="2189965"/>
            <a:chOff x="6245635" y="2264937"/>
            <a:chExt cx="2056735" cy="2189965"/>
          </a:xfrm>
        </p:grpSpPr>
        <p:pic>
          <p:nvPicPr>
            <p:cNvPr id="13" name="Bildobjekt 12">
              <a:extLst>
                <a:ext uri="{FF2B5EF4-FFF2-40B4-BE49-F238E27FC236}">
                  <a16:creationId xmlns:a16="http://schemas.microsoft.com/office/drawing/2014/main" id="{7F64D75C-840B-91D9-1346-DAD8991A2E1A}"/>
                </a:ext>
              </a:extLst>
            </p:cNvPr>
            <p:cNvPicPr>
              <a:picLocks noChangeAspect="1"/>
            </p:cNvPicPr>
            <p:nvPr/>
          </p:nvPicPr>
          <p:blipFill>
            <a:blip r:embed="rId6"/>
            <a:stretch>
              <a:fillRect/>
            </a:stretch>
          </p:blipFill>
          <p:spPr>
            <a:xfrm>
              <a:off x="6245635" y="2264937"/>
              <a:ext cx="2056735" cy="2189965"/>
            </a:xfrm>
            <a:prstGeom prst="rect">
              <a:avLst/>
            </a:prstGeom>
            <a:effectLst>
              <a:outerShdw blurRad="50800" dist="38100" dir="8100000" algn="tr" rotWithShape="0">
                <a:prstClr val="black">
                  <a:alpha val="40000"/>
                </a:prstClr>
              </a:outerShdw>
            </a:effectLst>
          </p:spPr>
        </p:pic>
        <p:sp>
          <p:nvSpPr>
            <p:cNvPr id="14" name="textruta 13">
              <a:extLst>
                <a:ext uri="{FF2B5EF4-FFF2-40B4-BE49-F238E27FC236}">
                  <a16:creationId xmlns:a16="http://schemas.microsoft.com/office/drawing/2014/main" id="{256A3C17-ED7A-30A9-736A-D2F9B8681C6C}"/>
                </a:ext>
              </a:extLst>
            </p:cNvPr>
            <p:cNvSpPr txBox="1"/>
            <p:nvPr/>
          </p:nvSpPr>
          <p:spPr>
            <a:xfrm>
              <a:off x="6276839" y="2771903"/>
              <a:ext cx="1952762" cy="396000"/>
            </a:xfrm>
            <a:prstGeom prst="rect">
              <a:avLst/>
            </a:prstGeom>
            <a:solidFill>
              <a:schemeClr val="bg1"/>
            </a:solidFill>
          </p:spPr>
          <p:txBody>
            <a:bodyPr wrap="square" rtlCol="0">
              <a:spAutoFit/>
            </a:bodyPr>
            <a:lstStyle/>
            <a:p>
              <a:r>
                <a:rPr lang="sv-SE" sz="1200" b="1">
                  <a:solidFill>
                    <a:srgbClr val="C12143"/>
                  </a:solidFill>
                </a:rPr>
                <a:t>Hjärtmottagning Arytmi</a:t>
              </a:r>
            </a:p>
            <a:p>
              <a:r>
                <a:rPr lang="sv-SE" sz="1200" b="1">
                  <a:solidFill>
                    <a:srgbClr val="C12143"/>
                  </a:solidFill>
                </a:rPr>
                <a:t>Ystad</a:t>
              </a:r>
            </a:p>
          </p:txBody>
        </p:sp>
        <p:sp>
          <p:nvSpPr>
            <p:cNvPr id="16" name="Rektangel 15">
              <a:extLst>
                <a:ext uri="{FF2B5EF4-FFF2-40B4-BE49-F238E27FC236}">
                  <a16:creationId xmlns:a16="http://schemas.microsoft.com/office/drawing/2014/main" id="{53C96866-EC19-55DE-F52B-DC5B36EE4112}"/>
                </a:ext>
              </a:extLst>
            </p:cNvPr>
            <p:cNvSpPr/>
            <p:nvPr/>
          </p:nvSpPr>
          <p:spPr>
            <a:xfrm>
              <a:off x="7436165" y="3892595"/>
              <a:ext cx="679135"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E048F029-FC8C-9C61-D896-3F16E9F03C94}"/>
                </a:ext>
              </a:extLst>
            </p:cNvPr>
            <p:cNvSpPr/>
            <p:nvPr/>
          </p:nvSpPr>
          <p:spPr>
            <a:xfrm>
              <a:off x="6332014" y="4045063"/>
              <a:ext cx="1508119"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AC7B3781-0A3B-B25C-D66E-00E93CF33B4E}"/>
                </a:ext>
              </a:extLst>
            </p:cNvPr>
            <p:cNvSpPr/>
            <p:nvPr/>
          </p:nvSpPr>
          <p:spPr>
            <a:xfrm>
              <a:off x="6332014" y="4197531"/>
              <a:ext cx="723367"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 name="Grupp 1">
            <a:extLst>
              <a:ext uri="{FF2B5EF4-FFF2-40B4-BE49-F238E27FC236}">
                <a16:creationId xmlns:a16="http://schemas.microsoft.com/office/drawing/2014/main" id="{10525E23-9C8D-15A3-A1C3-B10A91BAD8DA}"/>
              </a:ext>
            </a:extLst>
          </p:cNvPr>
          <p:cNvGrpSpPr/>
          <p:nvPr/>
        </p:nvGrpSpPr>
        <p:grpSpPr>
          <a:xfrm>
            <a:off x="8511087" y="1772674"/>
            <a:ext cx="3139893" cy="1094343"/>
            <a:chOff x="6217896" y="4613615"/>
            <a:chExt cx="3139893" cy="1094343"/>
          </a:xfrm>
        </p:grpSpPr>
        <p:sp>
          <p:nvSpPr>
            <p:cNvPr id="23" name="Rektangel: rundade hörn 22">
              <a:extLst>
                <a:ext uri="{FF2B5EF4-FFF2-40B4-BE49-F238E27FC236}">
                  <a16:creationId xmlns:a16="http://schemas.microsoft.com/office/drawing/2014/main" id="{82190978-3565-52CF-08D4-10A34D9CE22E}"/>
                </a:ext>
              </a:extLst>
            </p:cNvPr>
            <p:cNvSpPr/>
            <p:nvPr/>
          </p:nvSpPr>
          <p:spPr>
            <a:xfrm>
              <a:off x="6234546" y="4811932"/>
              <a:ext cx="3123243" cy="896026"/>
            </a:xfrm>
            <a:prstGeom prst="roundRect">
              <a:avLst>
                <a:gd name="adj" fmla="val 6351"/>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38936A84-4ED3-6D60-FFC6-9622BAB65BE7}"/>
                </a:ext>
              </a:extLst>
            </p:cNvPr>
            <p:cNvSpPr txBox="1"/>
            <p:nvPr/>
          </p:nvSpPr>
          <p:spPr>
            <a:xfrm>
              <a:off x="6217896" y="4823324"/>
              <a:ext cx="2982705" cy="861774"/>
            </a:xfrm>
            <a:prstGeom prst="rect">
              <a:avLst/>
            </a:prstGeom>
            <a:noFill/>
          </p:spPr>
          <p:txBody>
            <a:bodyPr wrap="square" rtlCol="0">
              <a:spAutoFit/>
            </a:bodyPr>
            <a:lstStyle/>
            <a:p>
              <a:r>
                <a:rPr lang="sv-SE" sz="1000"/>
                <a:t>I kallelsen får vårdkontaktsorsaken </a:t>
              </a:r>
              <a:r>
                <a:rPr lang="sv-SE" sz="1000" b="1"/>
                <a:t>ett allmänspråkligt uttryck</a:t>
              </a:r>
              <a:r>
                <a:rPr lang="sv-SE" sz="1000"/>
                <a:t>. Det är en klarspråkad, allmänspråklig översättning av det interna namnet på vårdkontaktsorsaker. Översättningen sker automatiskt.</a:t>
              </a:r>
            </a:p>
          </p:txBody>
        </p:sp>
        <p:sp>
          <p:nvSpPr>
            <p:cNvPr id="32" name="Ellips 31">
              <a:extLst>
                <a:ext uri="{FF2B5EF4-FFF2-40B4-BE49-F238E27FC236}">
                  <a16:creationId xmlns:a16="http://schemas.microsoft.com/office/drawing/2014/main" id="{82CA3C77-BC24-38B0-3EBB-8134832DD7E3}"/>
                </a:ext>
              </a:extLst>
            </p:cNvPr>
            <p:cNvSpPr/>
            <p:nvPr/>
          </p:nvSpPr>
          <p:spPr>
            <a:xfrm>
              <a:off x="8826903" y="4613615"/>
              <a:ext cx="373698" cy="373698"/>
            </a:xfrm>
            <a:prstGeom prst="ellipse">
              <a:avLst/>
            </a:prstGeom>
            <a:solidFill>
              <a:schemeClr val="accent3">
                <a:lumMod val="20000"/>
                <a:lumOff val="80000"/>
              </a:schemeClr>
            </a:solid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a:solidFill>
                    <a:schemeClr val="accent3">
                      <a:lumMod val="75000"/>
                    </a:schemeClr>
                  </a:solidFill>
                </a:rPr>
                <a:t>i</a:t>
              </a:r>
            </a:p>
          </p:txBody>
        </p:sp>
      </p:grpSp>
      <p:grpSp>
        <p:nvGrpSpPr>
          <p:cNvPr id="45" name="Grupp 44">
            <a:extLst>
              <a:ext uri="{FF2B5EF4-FFF2-40B4-BE49-F238E27FC236}">
                <a16:creationId xmlns:a16="http://schemas.microsoft.com/office/drawing/2014/main" id="{BAEC743B-0B19-9F84-410E-4DD3BB2800C3}"/>
              </a:ext>
            </a:extLst>
          </p:cNvPr>
          <p:cNvGrpSpPr/>
          <p:nvPr/>
        </p:nvGrpSpPr>
        <p:grpSpPr>
          <a:xfrm>
            <a:off x="6191079" y="4050533"/>
            <a:ext cx="2078971" cy="2388710"/>
            <a:chOff x="6191079" y="4050533"/>
            <a:chExt cx="2078971" cy="2388710"/>
          </a:xfrm>
        </p:grpSpPr>
        <p:pic>
          <p:nvPicPr>
            <p:cNvPr id="27" name="Bildobjekt 26" descr="En bild som visar text, skärmbild, Teckensnitt, dokument&#10;&#10;Automatiskt genererad beskrivning">
              <a:extLst>
                <a:ext uri="{FF2B5EF4-FFF2-40B4-BE49-F238E27FC236}">
                  <a16:creationId xmlns:a16="http://schemas.microsoft.com/office/drawing/2014/main" id="{B268218E-EA9B-C8E0-DA10-E469088B734F}"/>
                </a:ext>
              </a:extLst>
            </p:cNvPr>
            <p:cNvPicPr>
              <a:picLocks noChangeAspect="1"/>
            </p:cNvPicPr>
            <p:nvPr/>
          </p:nvPicPr>
          <p:blipFill rotWithShape="1">
            <a:blip r:embed="rId7">
              <a:extLst>
                <a:ext uri="{28A0092B-C50C-407E-A947-70E740481C1C}">
                  <a14:useLocalDpi xmlns:a14="http://schemas.microsoft.com/office/drawing/2010/main" val="0"/>
                </a:ext>
              </a:extLst>
            </a:blip>
            <a:srcRect l="855" t="52611" r="4419" b="43322"/>
            <a:stretch/>
          </p:blipFill>
          <p:spPr>
            <a:xfrm>
              <a:off x="6191079" y="5877815"/>
              <a:ext cx="2071560" cy="561428"/>
            </a:xfrm>
            <a:prstGeom prst="rect">
              <a:avLst/>
            </a:prstGeom>
            <a:effectLst>
              <a:outerShdw blurRad="50800" dist="38100" dir="8100000" algn="tr" rotWithShape="0">
                <a:prstClr val="black">
                  <a:alpha val="40000"/>
                </a:prstClr>
              </a:outerShdw>
            </a:effectLst>
          </p:spPr>
        </p:pic>
        <p:pic>
          <p:nvPicPr>
            <p:cNvPr id="12" name="Bildobjekt 11">
              <a:extLst>
                <a:ext uri="{FF2B5EF4-FFF2-40B4-BE49-F238E27FC236}">
                  <a16:creationId xmlns:a16="http://schemas.microsoft.com/office/drawing/2014/main" id="{73ED9702-FBAC-383A-4D5F-AE1C220C8548}"/>
                </a:ext>
              </a:extLst>
            </p:cNvPr>
            <p:cNvPicPr>
              <a:picLocks noChangeAspect="1"/>
            </p:cNvPicPr>
            <p:nvPr/>
          </p:nvPicPr>
          <p:blipFill rotWithShape="1">
            <a:blip r:embed="rId8"/>
            <a:srcRect b="55761"/>
            <a:stretch/>
          </p:blipFill>
          <p:spPr>
            <a:xfrm>
              <a:off x="6198491" y="4050533"/>
              <a:ext cx="2055600" cy="1823321"/>
            </a:xfrm>
            <a:prstGeom prst="rect">
              <a:avLst/>
            </a:prstGeom>
            <a:effectLst>
              <a:outerShdw blurRad="50800" dist="38100" dir="8100000" algn="tr" rotWithShape="0">
                <a:prstClr val="black">
                  <a:alpha val="40000"/>
                </a:prstClr>
              </a:outerShdw>
            </a:effectLst>
          </p:spPr>
        </p:pic>
        <p:sp>
          <p:nvSpPr>
            <p:cNvPr id="28" name="textruta 27">
              <a:extLst>
                <a:ext uri="{FF2B5EF4-FFF2-40B4-BE49-F238E27FC236}">
                  <a16:creationId xmlns:a16="http://schemas.microsoft.com/office/drawing/2014/main" id="{BB82B1A2-7627-CF96-1D9C-5AF922589DA0}"/>
                </a:ext>
              </a:extLst>
            </p:cNvPr>
            <p:cNvSpPr txBox="1"/>
            <p:nvPr/>
          </p:nvSpPr>
          <p:spPr>
            <a:xfrm>
              <a:off x="6807484" y="6104741"/>
              <a:ext cx="1371129" cy="200055"/>
            </a:xfrm>
            <a:prstGeom prst="rect">
              <a:avLst/>
            </a:prstGeom>
            <a:solidFill>
              <a:srgbClr val="FFFFFF"/>
            </a:solidFill>
          </p:spPr>
          <p:txBody>
            <a:bodyPr wrap="square" lIns="0" rtlCol="0">
              <a:spAutoFit/>
            </a:bodyPr>
            <a:lstStyle/>
            <a:p>
              <a:r>
                <a:rPr lang="sv-SE" sz="700" u="sng">
                  <a:solidFill>
                    <a:srgbClr val="5578A1"/>
                  </a:solidFill>
                </a:rPr>
                <a:t>arbetsprov</a:t>
              </a:r>
              <a:r>
                <a:rPr lang="sv-SE" sz="700">
                  <a:solidFill>
                    <a:schemeClr val="tx1">
                      <a:lumMod val="65000"/>
                      <a:lumOff val="35000"/>
                    </a:schemeClr>
                  </a:solidFill>
                </a:rPr>
                <a:t> på 1177.se</a:t>
              </a:r>
              <a:r>
                <a:rPr lang="sv-SE" sz="700">
                  <a:solidFill>
                    <a:srgbClr val="5578A1"/>
                  </a:solidFill>
                </a:rPr>
                <a:t> </a:t>
              </a:r>
              <a:endParaRPr lang="sv-SE" sz="700" u="sng">
                <a:solidFill>
                  <a:srgbClr val="5578A1"/>
                </a:solidFill>
              </a:endParaRPr>
            </a:p>
          </p:txBody>
        </p:sp>
        <p:sp>
          <p:nvSpPr>
            <p:cNvPr id="43" name="Rektangel 42">
              <a:extLst>
                <a:ext uri="{FF2B5EF4-FFF2-40B4-BE49-F238E27FC236}">
                  <a16:creationId xmlns:a16="http://schemas.microsoft.com/office/drawing/2014/main" id="{8FC418DA-E81B-861A-0BFB-C7AD511DF437}"/>
                </a:ext>
              </a:extLst>
            </p:cNvPr>
            <p:cNvSpPr/>
            <p:nvPr/>
          </p:nvSpPr>
          <p:spPr>
            <a:xfrm>
              <a:off x="6198491" y="5829598"/>
              <a:ext cx="2071559" cy="1261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3FDD7BD2-EFAA-2F38-AB54-08ABAD2030A8}"/>
                </a:ext>
              </a:extLst>
            </p:cNvPr>
            <p:cNvSpPr/>
            <p:nvPr/>
          </p:nvSpPr>
          <p:spPr>
            <a:xfrm>
              <a:off x="6231939" y="4066600"/>
              <a:ext cx="1915045" cy="227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3739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C14BEE1-DE6C-ED34-172C-5A795D12E6C8}"/>
              </a:ext>
            </a:extLst>
          </p:cNvPr>
          <p:cNvPicPr>
            <a:picLocks noChangeAspect="1"/>
          </p:cNvPicPr>
          <p:nvPr/>
        </p:nvPicPr>
        <p:blipFill rotWithShape="1">
          <a:blip r:embed="rId3"/>
          <a:srcRect l="31860" t="57272" b="9546"/>
          <a:stretch/>
        </p:blipFill>
        <p:spPr>
          <a:xfrm>
            <a:off x="666704" y="3470758"/>
            <a:ext cx="4948867" cy="1306439"/>
          </a:xfrm>
          <a:prstGeom prst="rect">
            <a:avLst/>
          </a:prstGeom>
          <a:effectLst>
            <a:outerShdw blurRad="50800" dist="38100" dir="8100000" algn="tr" rotWithShape="0">
              <a:prstClr val="black">
                <a:alpha val="40000"/>
              </a:prstClr>
            </a:outerShdw>
          </a:effectLst>
        </p:spPr>
      </p:pic>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297173"/>
            <a:ext cx="5181600" cy="1306438"/>
          </a:xfrm>
        </p:spPr>
        <p:txBody>
          <a:bodyPr/>
          <a:lstStyle/>
          <a:p>
            <a:pPr marL="0" indent="0">
              <a:buNone/>
            </a:pPr>
            <a:r>
              <a:rPr lang="sv-SE" sz="2400" b="1"/>
              <a:t>Val för Skicka kallelse</a:t>
            </a:r>
          </a:p>
          <a:p>
            <a:pPr marL="0" indent="0">
              <a:buNone/>
            </a:pPr>
            <a:r>
              <a:rPr lang="sv-SE" sz="1600"/>
              <a:t>Välj om kallelsen ska skickas direkt efter bokning, senareläggas eller inte skickas alls*. Du kan också välja manuell utskrift, eller att fortsätta boka en samlad kallelse med flera besök.</a:t>
            </a:r>
            <a:br>
              <a:rPr lang="sv-SE" sz="1600">
                <a:highlight>
                  <a:srgbClr val="FFFF00"/>
                </a:highlight>
              </a:rPr>
            </a:br>
            <a:r>
              <a:rPr lang="sv-SE" sz="1600"/>
              <a:t>I exemplet: ja, direkt.</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293175"/>
            <a:ext cx="3324884" cy="543704"/>
          </a:xfrm>
        </p:spPr>
        <p:txBody>
          <a:bodyPr/>
          <a:lstStyle/>
          <a:p>
            <a:pPr marL="0" indent="0">
              <a:buNone/>
            </a:pPr>
            <a:r>
              <a:rPr lang="sv-SE" sz="2400" b="1">
                <a:solidFill>
                  <a:schemeClr val="bg1">
                    <a:lumMod val="65000"/>
                  </a:schemeClr>
                </a:solidFill>
              </a:rPr>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19" name="Rektangel 18">
            <a:extLst>
              <a:ext uri="{FF2B5EF4-FFF2-40B4-BE49-F238E27FC236}">
                <a16:creationId xmlns:a16="http://schemas.microsoft.com/office/drawing/2014/main" id="{0E568FD9-C0A6-9B5C-8ABE-EA58A0FE796F}"/>
              </a:ext>
            </a:extLst>
          </p:cNvPr>
          <p:cNvSpPr/>
          <p:nvPr/>
        </p:nvSpPr>
        <p:spPr>
          <a:xfrm>
            <a:off x="3141137" y="3656549"/>
            <a:ext cx="2319253" cy="32385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innehåll 8">
            <a:extLst>
              <a:ext uri="{FF2B5EF4-FFF2-40B4-BE49-F238E27FC236}">
                <a16:creationId xmlns:a16="http://schemas.microsoft.com/office/drawing/2014/main" id="{BBF7803F-8DC5-CFC9-B4A2-93E887697D44}"/>
              </a:ext>
            </a:extLst>
          </p:cNvPr>
          <p:cNvSpPr txBox="1">
            <a:spLocks/>
          </p:cNvSpPr>
          <p:nvPr/>
        </p:nvSpPr>
        <p:spPr>
          <a:xfrm>
            <a:off x="662248" y="5366953"/>
            <a:ext cx="4948867" cy="82429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Clr>
                <a:schemeClr val="tx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100" i="1"/>
              <a:t>*valet Nej används till exempel för patienter med särskilt skyddsbehov eller häktade personer. Alternativet Nej innebär att ingen kallelse skickas alls.</a:t>
            </a:r>
            <a:endParaRPr lang="sv-SE" sz="900" i="1"/>
          </a:p>
        </p:txBody>
      </p:sp>
      <p:grpSp>
        <p:nvGrpSpPr>
          <p:cNvPr id="2" name="Grupp 1">
            <a:extLst>
              <a:ext uri="{FF2B5EF4-FFF2-40B4-BE49-F238E27FC236}">
                <a16:creationId xmlns:a16="http://schemas.microsoft.com/office/drawing/2014/main" id="{87EBCBA6-D6B3-C631-5D94-6FC4FA474404}"/>
              </a:ext>
            </a:extLst>
          </p:cNvPr>
          <p:cNvGrpSpPr/>
          <p:nvPr/>
        </p:nvGrpSpPr>
        <p:grpSpPr>
          <a:xfrm>
            <a:off x="6241098" y="1826309"/>
            <a:ext cx="2110336" cy="2847679"/>
            <a:chOff x="6214631" y="1835962"/>
            <a:chExt cx="3324883" cy="4486585"/>
          </a:xfrm>
        </p:grpSpPr>
        <p:sp>
          <p:nvSpPr>
            <p:cNvPr id="3" name="Rektangel: rundade hörn 2">
              <a:extLst>
                <a:ext uri="{FF2B5EF4-FFF2-40B4-BE49-F238E27FC236}">
                  <a16:creationId xmlns:a16="http://schemas.microsoft.com/office/drawing/2014/main" id="{57F18DC6-4B9F-C529-F1EA-63E7D8A3A268}"/>
                </a:ext>
              </a:extLst>
            </p:cNvPr>
            <p:cNvSpPr/>
            <p:nvPr/>
          </p:nvSpPr>
          <p:spPr>
            <a:xfrm>
              <a:off x="6214631" y="1835962"/>
              <a:ext cx="3324883" cy="4486585"/>
            </a:xfrm>
            <a:prstGeom prst="roundRect">
              <a:avLst>
                <a:gd name="adj" fmla="val 2343"/>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bg1">
                      <a:lumMod val="65000"/>
                    </a:schemeClr>
                  </a:solidFill>
                </a:rPr>
                <a:t>Valet syns inte i kallelsen</a:t>
              </a:r>
            </a:p>
          </p:txBody>
        </p:sp>
        <p:cxnSp>
          <p:nvCxnSpPr>
            <p:cNvPr id="5" name="Rak koppling 4">
              <a:extLst>
                <a:ext uri="{FF2B5EF4-FFF2-40B4-BE49-F238E27FC236}">
                  <a16:creationId xmlns:a16="http://schemas.microsoft.com/office/drawing/2014/main" id="{E7518BAE-44E9-223F-E33B-DD3054030B5F}"/>
                </a:ext>
              </a:extLst>
            </p:cNvPr>
            <p:cNvCxnSpPr>
              <a:cxnSpLocks/>
            </p:cNvCxnSpPr>
            <p:nvPr/>
          </p:nvCxnSpPr>
          <p:spPr>
            <a:xfrm>
              <a:off x="6214631" y="1835964"/>
              <a:ext cx="3324881" cy="4486583"/>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cxnSp>
          <p:nvCxnSpPr>
            <p:cNvPr id="6" name="Rak koppling 5">
              <a:extLst>
                <a:ext uri="{FF2B5EF4-FFF2-40B4-BE49-F238E27FC236}">
                  <a16:creationId xmlns:a16="http://schemas.microsoft.com/office/drawing/2014/main" id="{BB25855A-D20F-71FC-3831-C2488C5445E1}"/>
                </a:ext>
              </a:extLst>
            </p:cNvPr>
            <p:cNvCxnSpPr>
              <a:cxnSpLocks/>
            </p:cNvCxnSpPr>
            <p:nvPr/>
          </p:nvCxnSpPr>
          <p:spPr>
            <a:xfrm flipH="1">
              <a:off x="6300352" y="1835964"/>
              <a:ext cx="3239162" cy="4486583"/>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grpSp>
      <p:graphicFrame>
        <p:nvGraphicFramePr>
          <p:cNvPr id="15" name="Tabell 14">
            <a:extLst>
              <a:ext uri="{FF2B5EF4-FFF2-40B4-BE49-F238E27FC236}">
                <a16:creationId xmlns:a16="http://schemas.microsoft.com/office/drawing/2014/main" id="{F80202B7-1756-8FEC-158C-CECB2190CD48}"/>
              </a:ext>
            </a:extLst>
          </p:cNvPr>
          <p:cNvGraphicFramePr>
            <a:graphicFrameLocks noGrp="1"/>
          </p:cNvGraphicFramePr>
          <p:nvPr>
            <p:extLst>
              <p:ext uri="{D42A27DB-BD31-4B8C-83A1-F6EECF244321}">
                <p14:modId xmlns:p14="http://schemas.microsoft.com/office/powerpoint/2010/main" val="971896766"/>
              </p:ext>
            </p:extLst>
          </p:nvPr>
        </p:nvGraphicFramePr>
        <p:xfrm>
          <a:off x="8468820" y="1802349"/>
          <a:ext cx="3324881" cy="2895600"/>
        </p:xfrm>
        <a:graphic>
          <a:graphicData uri="http://schemas.openxmlformats.org/drawingml/2006/table">
            <a:tbl>
              <a:tblPr firstRow="1" bandRow="1">
                <a:tableStyleId>{69CF1AB2-1976-4502-BF36-3FF5EA218861}</a:tableStyleId>
              </a:tblPr>
              <a:tblGrid>
                <a:gridCol w="1397075">
                  <a:extLst>
                    <a:ext uri="{9D8B030D-6E8A-4147-A177-3AD203B41FA5}">
                      <a16:colId xmlns:a16="http://schemas.microsoft.com/office/drawing/2014/main" val="254425085"/>
                    </a:ext>
                  </a:extLst>
                </a:gridCol>
                <a:gridCol w="1927806">
                  <a:extLst>
                    <a:ext uri="{9D8B030D-6E8A-4147-A177-3AD203B41FA5}">
                      <a16:colId xmlns:a16="http://schemas.microsoft.com/office/drawing/2014/main" val="589338275"/>
                    </a:ext>
                  </a:extLst>
                </a:gridCol>
              </a:tblGrid>
              <a:tr h="0">
                <a:tc>
                  <a:txBody>
                    <a:bodyPr/>
                    <a:lstStyle/>
                    <a:p>
                      <a:r>
                        <a:rPr lang="sv-SE" sz="1200" b="1"/>
                        <a:t>Ja, direkt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a:ea typeface="Calibri"/>
                          <a:cs typeface="Calibri"/>
                        </a:rPr>
                        <a:t>Kallelsen går till 1177 Inkorg samt på papper för dem som inte valt bort papper</a:t>
                      </a:r>
                    </a:p>
                  </a:txBody>
                  <a:tcPr anchor="ctr"/>
                </a:tc>
                <a:extLst>
                  <a:ext uri="{0D108BD9-81ED-4DB2-BD59-A6C34878D82A}">
                    <a16:rowId xmlns:a16="http://schemas.microsoft.com/office/drawing/2014/main" val="3549698575"/>
                  </a:ext>
                </a:extLst>
              </a:tr>
              <a:tr h="223769">
                <a:tc>
                  <a:txBody>
                    <a:bodyPr/>
                    <a:lstStyle/>
                    <a:p>
                      <a:r>
                        <a:rPr lang="sv-SE" sz="1200" b="1"/>
                        <a:t>Ja, senare </a:t>
                      </a:r>
                    </a:p>
                  </a:txBody>
                  <a:tcPr anchor="ctr"/>
                </a:tc>
                <a:tc>
                  <a:txBody>
                    <a:bodyPr/>
                    <a:lstStyle/>
                    <a:p>
                      <a:r>
                        <a:rPr lang="sv-SE" sz="1000">
                          <a:ea typeface="Calibri"/>
                          <a:cs typeface="Calibri"/>
                        </a:rPr>
                        <a:t>Kallelsen fördröjs till 8 veckor innan besök</a:t>
                      </a:r>
                      <a:endParaRPr lang="sv-SE" sz="1000" b="1"/>
                    </a:p>
                  </a:txBody>
                  <a:tcPr anchor="ctr"/>
                </a:tc>
                <a:extLst>
                  <a:ext uri="{0D108BD9-81ED-4DB2-BD59-A6C34878D82A}">
                    <a16:rowId xmlns:a16="http://schemas.microsoft.com/office/drawing/2014/main" val="2521323059"/>
                  </a:ext>
                </a:extLst>
              </a:tr>
              <a:tr h="0">
                <a:tc>
                  <a:txBody>
                    <a:bodyPr/>
                    <a:lstStyle/>
                    <a:p>
                      <a:r>
                        <a:rPr lang="sv-SE" sz="1200" b="1"/>
                        <a:t>Manuell utskrift</a:t>
                      </a:r>
                    </a:p>
                  </a:txBody>
                  <a:tcPr anchor="ctr"/>
                </a:tc>
                <a:tc>
                  <a:txBody>
                    <a:bodyPr/>
                    <a:lstStyle/>
                    <a:p>
                      <a:r>
                        <a:rPr lang="sv-SE" sz="1000" b="0"/>
                        <a:t>Kallelsen skickas till 1177 Inkorg och kan skrivas ut lokalt. Blockerar automatiskt pappersutskick</a:t>
                      </a:r>
                    </a:p>
                  </a:txBody>
                  <a:tcPr anchor="ctr"/>
                </a:tc>
                <a:extLst>
                  <a:ext uri="{0D108BD9-81ED-4DB2-BD59-A6C34878D82A}">
                    <a16:rowId xmlns:a16="http://schemas.microsoft.com/office/drawing/2014/main" val="2422237809"/>
                  </a:ext>
                </a:extLst>
              </a:tr>
              <a:tr h="0">
                <a:tc>
                  <a:txBody>
                    <a:bodyPr/>
                    <a:lstStyle/>
                    <a:p>
                      <a:r>
                        <a:rPr lang="sv-SE" sz="1200" b="1"/>
                        <a:t>Nej</a:t>
                      </a:r>
                    </a:p>
                  </a:txBody>
                  <a:tcPr anchor="ctr"/>
                </a:tc>
                <a:tc>
                  <a:txBody>
                    <a:bodyPr/>
                    <a:lstStyle/>
                    <a:p>
                      <a:r>
                        <a:rPr lang="sv-SE" sz="1000" b="0"/>
                        <a:t>Ingen kallelse skickas. Besöket finns </a:t>
                      </a:r>
                      <a:r>
                        <a:rPr lang="sv-SE" sz="1000" b="1" u="sng"/>
                        <a:t>inte</a:t>
                      </a:r>
                      <a:r>
                        <a:rPr lang="sv-SE" sz="1000" b="0"/>
                        <a:t> i bokade tider på 1177</a:t>
                      </a:r>
                    </a:p>
                  </a:txBody>
                  <a:tcPr anchor="ctr"/>
                </a:tc>
                <a:extLst>
                  <a:ext uri="{0D108BD9-81ED-4DB2-BD59-A6C34878D82A}">
                    <a16:rowId xmlns:a16="http://schemas.microsoft.com/office/drawing/2014/main" val="2140886214"/>
                  </a:ext>
                </a:extLst>
              </a:tr>
              <a:tr h="503945">
                <a:tc>
                  <a:txBody>
                    <a:bodyPr/>
                    <a:lstStyle/>
                    <a:p>
                      <a:r>
                        <a:rPr lang="sv-SE" sz="1200" b="1"/>
                        <a:t>Samlad kallelse</a:t>
                      </a:r>
                    </a:p>
                  </a:txBody>
                  <a:tcPr anchor="ctr"/>
                </a:tc>
                <a:tc>
                  <a:txBody>
                    <a:bodyPr/>
                    <a:lstStyle/>
                    <a:p>
                      <a:r>
                        <a:rPr lang="sv-SE" sz="1000" b="0"/>
                        <a:t>Kallelsen skickas inte utan ställs på kö för att samlas ihop med övriga besök som ska samlas i kallelsen</a:t>
                      </a:r>
                    </a:p>
                  </a:txBody>
                  <a:tcPr anchor="ctr"/>
                </a:tc>
                <a:extLst>
                  <a:ext uri="{0D108BD9-81ED-4DB2-BD59-A6C34878D82A}">
                    <a16:rowId xmlns:a16="http://schemas.microsoft.com/office/drawing/2014/main" val="3226266200"/>
                  </a:ext>
                </a:extLst>
              </a:tr>
            </a:tbl>
          </a:graphicData>
        </a:graphic>
      </p:graphicFrame>
    </p:spTree>
    <p:extLst>
      <p:ext uri="{BB962C8B-B14F-4D97-AF65-F5344CB8AC3E}">
        <p14:creationId xmlns:p14="http://schemas.microsoft.com/office/powerpoint/2010/main" val="29226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CC516AF-873C-528B-3907-7540045CE8D2}"/>
              </a:ext>
            </a:extLst>
          </p:cNvPr>
          <p:cNvPicPr>
            <a:picLocks noChangeAspect="1"/>
          </p:cNvPicPr>
          <p:nvPr/>
        </p:nvPicPr>
        <p:blipFill rotWithShape="1">
          <a:blip r:embed="rId3"/>
          <a:srcRect l="33069" t="54487" r="33734" b="33691"/>
          <a:stretch/>
        </p:blipFill>
        <p:spPr>
          <a:xfrm>
            <a:off x="609600" y="3311224"/>
            <a:ext cx="5114368" cy="977502"/>
          </a:xfrm>
          <a:prstGeom prst="rect">
            <a:avLst/>
          </a:prstGeom>
          <a:effectLst>
            <a:outerShdw blurRad="50800" dist="38100" dir="8100000" algn="tr" rotWithShape="0">
              <a:prstClr val="black">
                <a:alpha val="40000"/>
              </a:prstClr>
            </a:outerShdw>
          </a:effectLst>
        </p:spPr>
      </p:pic>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297173"/>
            <a:ext cx="5181600" cy="1306438"/>
          </a:xfrm>
        </p:spPr>
        <p:txBody>
          <a:bodyPr/>
          <a:lstStyle/>
          <a:p>
            <a:pPr marL="0" indent="0">
              <a:buNone/>
            </a:pPr>
            <a:r>
              <a:rPr lang="sv-SE" sz="2400" b="1"/>
              <a:t>Val för Öppen kallelse</a:t>
            </a:r>
          </a:p>
          <a:p>
            <a:pPr marL="0" indent="0">
              <a:buNone/>
            </a:pPr>
            <a:r>
              <a:rPr lang="sv-SE" sz="1600"/>
              <a:t>Valet för öppen kallelse generar ett utskick till patienten med erbjudande om att boka tid.</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293175"/>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19" name="Rektangel 18">
            <a:extLst>
              <a:ext uri="{FF2B5EF4-FFF2-40B4-BE49-F238E27FC236}">
                <a16:creationId xmlns:a16="http://schemas.microsoft.com/office/drawing/2014/main" id="{0E568FD9-C0A6-9B5C-8ABE-EA58A0FE796F}"/>
              </a:ext>
            </a:extLst>
          </p:cNvPr>
          <p:cNvSpPr/>
          <p:nvPr/>
        </p:nvSpPr>
        <p:spPr>
          <a:xfrm>
            <a:off x="763449" y="3609974"/>
            <a:ext cx="785951" cy="177823"/>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8" name="Picture 4">
            <a:extLst>
              <a:ext uri="{FF2B5EF4-FFF2-40B4-BE49-F238E27FC236}">
                <a16:creationId xmlns:a16="http://schemas.microsoft.com/office/drawing/2014/main" id="{26249FCE-487B-3A4A-831C-E13A220D21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469"/>
          <a:stretch/>
        </p:blipFill>
        <p:spPr bwMode="auto">
          <a:xfrm>
            <a:off x="6209436" y="1846404"/>
            <a:ext cx="2093067" cy="419244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FB359A3-CCFB-FDC8-8A13-8341CAA8BF51}"/>
              </a:ext>
            </a:extLst>
          </p:cNvPr>
          <p:cNvPicPr>
            <a:picLocks noChangeAspect="1"/>
          </p:cNvPicPr>
          <p:nvPr/>
        </p:nvPicPr>
        <p:blipFill rotWithShape="1">
          <a:blip r:embed="rId3"/>
          <a:srcRect l="65771" t="56991" r="1291" b="33557"/>
          <a:stretch/>
        </p:blipFill>
        <p:spPr>
          <a:xfrm>
            <a:off x="757240" y="3611880"/>
            <a:ext cx="5012132" cy="772001"/>
          </a:xfrm>
          <a:prstGeom prst="rect">
            <a:avLst/>
          </a:prstGeom>
          <a:effectLst>
            <a:outerShdw blurRad="50800" dist="38100" dir="8100000" algn="tr" rotWithShape="0">
              <a:prstClr val="black">
                <a:alpha val="40000"/>
              </a:prstClr>
            </a:outerShdw>
          </a:effectLst>
        </p:spPr>
      </p:pic>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599" y="1297173"/>
            <a:ext cx="5286891" cy="1306438"/>
          </a:xfrm>
        </p:spPr>
        <p:txBody>
          <a:bodyPr/>
          <a:lstStyle/>
          <a:p>
            <a:pPr marL="0" indent="0">
              <a:buNone/>
            </a:pPr>
            <a:r>
              <a:rPr lang="sv-SE" sz="2400" b="1"/>
              <a:t>Val för SMS-påminnelse</a:t>
            </a:r>
          </a:p>
          <a:p>
            <a:pPr marL="0" indent="0">
              <a:buNone/>
            </a:pPr>
            <a:r>
              <a:rPr lang="sv-SE" sz="1600"/>
              <a:t>I val för SMS-påminnelse kan du hantera påminnelser för besöket. Observera att valet enbart gäller den kallelse du skapar. </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293175"/>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19" name="Rektangel 18">
            <a:extLst>
              <a:ext uri="{FF2B5EF4-FFF2-40B4-BE49-F238E27FC236}">
                <a16:creationId xmlns:a16="http://schemas.microsoft.com/office/drawing/2014/main" id="{0E568FD9-C0A6-9B5C-8ABE-EA58A0FE796F}"/>
              </a:ext>
            </a:extLst>
          </p:cNvPr>
          <p:cNvSpPr/>
          <p:nvPr/>
        </p:nvSpPr>
        <p:spPr>
          <a:xfrm>
            <a:off x="829845" y="3693452"/>
            <a:ext cx="1260000" cy="177508"/>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upp 1">
            <a:extLst>
              <a:ext uri="{FF2B5EF4-FFF2-40B4-BE49-F238E27FC236}">
                <a16:creationId xmlns:a16="http://schemas.microsoft.com/office/drawing/2014/main" id="{0E351C7C-1708-B094-D167-02DB63DC9B97}"/>
              </a:ext>
            </a:extLst>
          </p:cNvPr>
          <p:cNvGrpSpPr/>
          <p:nvPr/>
        </p:nvGrpSpPr>
        <p:grpSpPr>
          <a:xfrm>
            <a:off x="6241097" y="4357457"/>
            <a:ext cx="4321988" cy="2099817"/>
            <a:chOff x="6241097" y="4357457"/>
            <a:chExt cx="4321988" cy="2099817"/>
          </a:xfrm>
        </p:grpSpPr>
        <p:sp>
          <p:nvSpPr>
            <p:cNvPr id="10" name="Rektangel: rundade hörn 9">
              <a:extLst>
                <a:ext uri="{FF2B5EF4-FFF2-40B4-BE49-F238E27FC236}">
                  <a16:creationId xmlns:a16="http://schemas.microsoft.com/office/drawing/2014/main" id="{22FA662B-E293-7F8E-2934-4C8622D908C7}"/>
                </a:ext>
              </a:extLst>
            </p:cNvPr>
            <p:cNvSpPr/>
            <p:nvPr/>
          </p:nvSpPr>
          <p:spPr>
            <a:xfrm>
              <a:off x="6241098" y="4496178"/>
              <a:ext cx="4321987" cy="1953694"/>
            </a:xfrm>
            <a:prstGeom prst="roundRect">
              <a:avLst>
                <a:gd name="adj" fmla="val 6351"/>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F35E828E-11C0-B18E-5CB4-6D942CBFF2C6}"/>
                </a:ext>
              </a:extLst>
            </p:cNvPr>
            <p:cNvSpPr/>
            <p:nvPr/>
          </p:nvSpPr>
          <p:spPr>
            <a:xfrm>
              <a:off x="9973460" y="4357457"/>
              <a:ext cx="373698" cy="373698"/>
            </a:xfrm>
            <a:prstGeom prst="ellipse">
              <a:avLst/>
            </a:prstGeom>
            <a:solidFill>
              <a:schemeClr val="accent3">
                <a:lumMod val="20000"/>
                <a:lumOff val="80000"/>
              </a:schemeClr>
            </a:solid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a:solidFill>
                    <a:schemeClr val="accent3">
                      <a:lumMod val="75000"/>
                    </a:schemeClr>
                  </a:solidFill>
                </a:rPr>
                <a:t>i</a:t>
              </a:r>
            </a:p>
          </p:txBody>
        </p:sp>
        <p:sp>
          <p:nvSpPr>
            <p:cNvPr id="13" name="textruta 12">
              <a:extLst>
                <a:ext uri="{FF2B5EF4-FFF2-40B4-BE49-F238E27FC236}">
                  <a16:creationId xmlns:a16="http://schemas.microsoft.com/office/drawing/2014/main" id="{CFFF795A-830E-F57C-12AA-EB42221C235B}"/>
                </a:ext>
              </a:extLst>
            </p:cNvPr>
            <p:cNvSpPr txBox="1"/>
            <p:nvPr/>
          </p:nvSpPr>
          <p:spPr>
            <a:xfrm>
              <a:off x="6241097" y="4587531"/>
              <a:ext cx="4321985" cy="1869743"/>
            </a:xfrm>
            <a:prstGeom prst="rect">
              <a:avLst/>
            </a:prstGeom>
            <a:noFill/>
          </p:spPr>
          <p:txBody>
            <a:bodyPr wrap="square" lIns="91440" tIns="45720" rIns="91440" bIns="45720" rtlCol="0" anchor="t">
              <a:spAutoFit/>
            </a:bodyPr>
            <a:lstStyle/>
            <a:p>
              <a:r>
                <a:rPr lang="sv-SE" sz="1050" b="1"/>
                <a:t>Idag</a:t>
              </a:r>
              <a:r>
                <a:rPr lang="sv-SE" sz="1050"/>
                <a:t> läggs telefonnummer till invånare in manuellt i varje </a:t>
              </a:r>
              <a:br>
                <a:rPr lang="sv-SE" sz="1050"/>
              </a:br>
              <a:r>
                <a:rPr lang="sv-SE" sz="1050"/>
                <a:t>system. Det gör det svårt för invånare att uppdatera sitt nummer. </a:t>
              </a:r>
            </a:p>
            <a:p>
              <a:br>
                <a:rPr lang="sv-SE" sz="1050" b="1"/>
              </a:br>
              <a:r>
                <a:rPr lang="sv-SE" sz="1050" b="1"/>
                <a:t>I SDV </a:t>
              </a:r>
              <a:r>
                <a:rPr lang="sv-SE" sz="1050"/>
                <a:t>hämtas det telefonnummer som invånare har angett under </a:t>
              </a:r>
              <a:r>
                <a:rPr lang="sv-SE" sz="1050" i="1"/>
                <a:t>Inställningar</a:t>
              </a:r>
              <a:r>
                <a:rPr lang="sv-SE" sz="1050"/>
                <a:t> på 1177. Det hämtas via PU-tjänsten och läggs automatiskt i </a:t>
              </a:r>
              <a:r>
                <a:rPr lang="sv-SE" sz="1050" err="1"/>
                <a:t>RevCycle</a:t>
              </a:r>
              <a:r>
                <a:rPr lang="sv-SE" sz="1050"/>
                <a:t>. Det är också det nummer som används i kallelse för telefonbesök</a:t>
              </a:r>
              <a:r>
                <a:rPr lang="sv-SE" sz="1050" i="1"/>
                <a:t>.</a:t>
              </a:r>
            </a:p>
            <a:p>
              <a:endParaRPr lang="sv-SE" sz="1050" i="1"/>
            </a:p>
            <a:p>
              <a:r>
                <a:rPr lang="sv-SE" sz="1050"/>
                <a:t>Om patienten inte lagt in något nummer, ska du uppmana dem att göra det på 1177. I sista hand, om patienten inte kommer in på 1177, men önskar en påminnelse,  kan du själv lägga in det i </a:t>
              </a:r>
              <a:r>
                <a:rPr lang="sv-SE" sz="1050" err="1"/>
                <a:t>RevCycle</a:t>
              </a:r>
              <a:r>
                <a:rPr lang="sv-SE" sz="1050"/>
                <a:t>.</a:t>
              </a:r>
            </a:p>
          </p:txBody>
        </p:sp>
      </p:grpSp>
      <p:grpSp>
        <p:nvGrpSpPr>
          <p:cNvPr id="6" name="Grupp 5">
            <a:extLst>
              <a:ext uri="{FF2B5EF4-FFF2-40B4-BE49-F238E27FC236}">
                <a16:creationId xmlns:a16="http://schemas.microsoft.com/office/drawing/2014/main" id="{F1698D7C-F3BC-A715-2674-2BA0499EFA2A}"/>
              </a:ext>
            </a:extLst>
          </p:cNvPr>
          <p:cNvGrpSpPr/>
          <p:nvPr/>
        </p:nvGrpSpPr>
        <p:grpSpPr>
          <a:xfrm>
            <a:off x="6241097" y="1805575"/>
            <a:ext cx="2110337" cy="2519726"/>
            <a:chOff x="6241097" y="1805575"/>
            <a:chExt cx="2110337" cy="2519726"/>
          </a:xfrm>
        </p:grpSpPr>
        <p:grpSp>
          <p:nvGrpSpPr>
            <p:cNvPr id="14" name="Grupp 13">
              <a:extLst>
                <a:ext uri="{FF2B5EF4-FFF2-40B4-BE49-F238E27FC236}">
                  <a16:creationId xmlns:a16="http://schemas.microsoft.com/office/drawing/2014/main" id="{F3E18C9E-C897-6EEC-0B09-4CACAD482BBB}"/>
                </a:ext>
              </a:extLst>
            </p:cNvPr>
            <p:cNvGrpSpPr/>
            <p:nvPr/>
          </p:nvGrpSpPr>
          <p:grpSpPr>
            <a:xfrm>
              <a:off x="6241098" y="1805575"/>
              <a:ext cx="2110336" cy="2519726"/>
              <a:chOff x="6214631" y="1835964"/>
              <a:chExt cx="3324883" cy="3969887"/>
            </a:xfrm>
          </p:grpSpPr>
          <p:sp>
            <p:nvSpPr>
              <p:cNvPr id="15" name="Rektangel: rundade hörn 14">
                <a:extLst>
                  <a:ext uri="{FF2B5EF4-FFF2-40B4-BE49-F238E27FC236}">
                    <a16:creationId xmlns:a16="http://schemas.microsoft.com/office/drawing/2014/main" id="{0D797D3C-2239-A7DA-D554-6F8EE6F1ED81}"/>
                  </a:ext>
                </a:extLst>
              </p:cNvPr>
              <p:cNvSpPr/>
              <p:nvPr/>
            </p:nvSpPr>
            <p:spPr>
              <a:xfrm>
                <a:off x="6214631" y="1835964"/>
                <a:ext cx="3324883" cy="3969887"/>
              </a:xfrm>
              <a:prstGeom prst="roundRect">
                <a:avLst>
                  <a:gd name="adj" fmla="val 2343"/>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solidFill>
                    <a:schemeClr val="bg1">
                      <a:lumMod val="65000"/>
                    </a:schemeClr>
                  </a:solidFill>
                </a:endParaRPr>
              </a:p>
            </p:txBody>
          </p:sp>
          <p:cxnSp>
            <p:nvCxnSpPr>
              <p:cNvPr id="16" name="Rak koppling 15">
                <a:extLst>
                  <a:ext uri="{FF2B5EF4-FFF2-40B4-BE49-F238E27FC236}">
                    <a16:creationId xmlns:a16="http://schemas.microsoft.com/office/drawing/2014/main" id="{8BCC63F1-C036-33B6-C350-FC78F6B5297E}"/>
                  </a:ext>
                </a:extLst>
              </p:cNvPr>
              <p:cNvCxnSpPr/>
              <p:nvPr/>
            </p:nvCxnSpPr>
            <p:spPr>
              <a:xfrm>
                <a:off x="6214631" y="1835964"/>
                <a:ext cx="3324883" cy="3969887"/>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cxnSp>
            <p:nvCxnSpPr>
              <p:cNvPr id="17" name="Rak koppling 16">
                <a:extLst>
                  <a:ext uri="{FF2B5EF4-FFF2-40B4-BE49-F238E27FC236}">
                    <a16:creationId xmlns:a16="http://schemas.microsoft.com/office/drawing/2014/main" id="{9DD34E8F-38B7-72C2-35BB-985D00694FD8}"/>
                  </a:ext>
                </a:extLst>
              </p:cNvPr>
              <p:cNvCxnSpPr>
                <a:cxnSpLocks/>
              </p:cNvCxnSpPr>
              <p:nvPr/>
            </p:nvCxnSpPr>
            <p:spPr>
              <a:xfrm flipH="1">
                <a:off x="6214631" y="1835964"/>
                <a:ext cx="3324883" cy="3969887"/>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grpSp>
        <p:sp>
          <p:nvSpPr>
            <p:cNvPr id="5" name="textruta 4">
              <a:extLst>
                <a:ext uri="{FF2B5EF4-FFF2-40B4-BE49-F238E27FC236}">
                  <a16:creationId xmlns:a16="http://schemas.microsoft.com/office/drawing/2014/main" id="{2D1D4F88-0DB4-8011-60C9-07A1E4A3BD10}"/>
                </a:ext>
              </a:extLst>
            </p:cNvPr>
            <p:cNvSpPr txBox="1"/>
            <p:nvPr/>
          </p:nvSpPr>
          <p:spPr>
            <a:xfrm>
              <a:off x="6241097" y="2926938"/>
              <a:ext cx="2110334" cy="276999"/>
            </a:xfrm>
            <a:prstGeom prst="rect">
              <a:avLst/>
            </a:prstGeom>
            <a:noFill/>
          </p:spPr>
          <p:txBody>
            <a:bodyPr wrap="square">
              <a:spAutoFit/>
            </a:bodyPr>
            <a:lstStyle/>
            <a:p>
              <a:pPr algn="ctr"/>
              <a:r>
                <a:rPr lang="sv-SE" sz="1200">
                  <a:solidFill>
                    <a:schemeClr val="bg1">
                      <a:lumMod val="65000"/>
                    </a:schemeClr>
                  </a:solidFill>
                </a:rPr>
                <a:t>Valet syns inte i kallelsen</a:t>
              </a:r>
            </a:p>
          </p:txBody>
        </p:sp>
      </p:grpSp>
    </p:spTree>
    <p:extLst>
      <p:ext uri="{BB962C8B-B14F-4D97-AF65-F5344CB8AC3E}">
        <p14:creationId xmlns:p14="http://schemas.microsoft.com/office/powerpoint/2010/main" val="18774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297173"/>
            <a:ext cx="5181600" cy="1306438"/>
          </a:xfrm>
        </p:spPr>
        <p:txBody>
          <a:bodyPr vert="horz" lIns="91440" tIns="45720" rIns="91440" bIns="45720" rtlCol="0" anchor="t">
            <a:noAutofit/>
          </a:bodyPr>
          <a:lstStyle/>
          <a:p>
            <a:pPr marL="0" indent="0">
              <a:buNone/>
            </a:pPr>
            <a:r>
              <a:rPr lang="sv-SE" sz="2400" b="1"/>
              <a:t>Val för Av- och ombokning</a:t>
            </a:r>
          </a:p>
          <a:p>
            <a:pPr marL="0" indent="0">
              <a:buNone/>
            </a:pPr>
            <a:r>
              <a:rPr lang="sv-SE" sz="1400"/>
              <a:t>I val för av- och ombokning kan du hantera patientens möjligheter för av- och/eller ombokning av besöket. Observera att valet enbart gäller den kallelse du skapar. </a:t>
            </a:r>
          </a:p>
          <a:p>
            <a:pPr marL="0" indent="0">
              <a:buNone/>
            </a:pPr>
            <a:r>
              <a:rPr lang="sv-SE" sz="1400"/>
              <a:t>Du som bokar avgör om tiden ska vara av- eller ombokningsbar. Av- och ombokning kan till exempel undantas vid komplexa besök som är svåra att av- och omboka, eller när externa resurser och tolk är bokade till besöket. </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51598" y="1440106"/>
            <a:ext cx="2049947" cy="279884"/>
          </a:xfrm>
        </p:spPr>
        <p:txBody>
          <a:bodyPr/>
          <a:lstStyle/>
          <a:p>
            <a:pPr marL="0" indent="0">
              <a:buNone/>
            </a:pPr>
            <a:r>
              <a:rPr lang="sv-SE" sz="1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grpSp>
        <p:nvGrpSpPr>
          <p:cNvPr id="23" name="Grupp 22">
            <a:extLst>
              <a:ext uri="{FF2B5EF4-FFF2-40B4-BE49-F238E27FC236}">
                <a16:creationId xmlns:a16="http://schemas.microsoft.com/office/drawing/2014/main" id="{CC860A47-8057-283F-5517-F7960875FA3C}"/>
              </a:ext>
            </a:extLst>
          </p:cNvPr>
          <p:cNvGrpSpPr/>
          <p:nvPr/>
        </p:nvGrpSpPr>
        <p:grpSpPr>
          <a:xfrm>
            <a:off x="6234546" y="1919335"/>
            <a:ext cx="1814751" cy="2724529"/>
            <a:chOff x="6234546" y="1919335"/>
            <a:chExt cx="1814751" cy="2724529"/>
          </a:xfrm>
        </p:grpSpPr>
        <p:grpSp>
          <p:nvGrpSpPr>
            <p:cNvPr id="2" name="Grupp 1">
              <a:extLst>
                <a:ext uri="{FF2B5EF4-FFF2-40B4-BE49-F238E27FC236}">
                  <a16:creationId xmlns:a16="http://schemas.microsoft.com/office/drawing/2014/main" id="{BBA0A74C-3880-59FA-7399-43E9DF2C777F}"/>
                </a:ext>
              </a:extLst>
            </p:cNvPr>
            <p:cNvGrpSpPr/>
            <p:nvPr/>
          </p:nvGrpSpPr>
          <p:grpSpPr>
            <a:xfrm>
              <a:off x="6234546" y="1919335"/>
              <a:ext cx="1814751" cy="2724529"/>
              <a:chOff x="6234546" y="1919335"/>
              <a:chExt cx="2066035" cy="3101787"/>
            </a:xfrm>
          </p:grpSpPr>
          <p:pic>
            <p:nvPicPr>
              <p:cNvPr id="18" name="Bildobjekt 17" descr="En bild som visar text, skärmbild, Teckensnitt, dokument&#10;&#10;Automatiskt genererad beskrivning">
                <a:extLst>
                  <a:ext uri="{FF2B5EF4-FFF2-40B4-BE49-F238E27FC236}">
                    <a16:creationId xmlns:a16="http://schemas.microsoft.com/office/drawing/2014/main" id="{F54ACFC5-8B20-2B71-773E-CA712FF7ADA4}"/>
                  </a:ext>
                </a:extLst>
              </p:cNvPr>
              <p:cNvPicPr>
                <a:picLocks noChangeAspect="1"/>
              </p:cNvPicPr>
              <p:nvPr/>
            </p:nvPicPr>
            <p:blipFill rotWithShape="1">
              <a:blip r:embed="rId3">
                <a:extLst>
                  <a:ext uri="{28A0092B-C50C-407E-A947-70E740481C1C}">
                    <a14:useLocalDpi xmlns:a14="http://schemas.microsoft.com/office/drawing/2010/main" val="0"/>
                  </a:ext>
                </a:extLst>
              </a:blip>
              <a:srcRect l="147" t="56319" r="-147" b="19900"/>
              <a:stretch/>
            </p:blipFill>
            <p:spPr>
              <a:xfrm>
                <a:off x="6234546" y="1919335"/>
                <a:ext cx="2066035" cy="3101787"/>
              </a:xfrm>
              <a:prstGeom prst="rect">
                <a:avLst/>
              </a:prstGeom>
              <a:effectLst>
                <a:outerShdw blurRad="50800" dist="38100" dir="8100000" algn="tr" rotWithShape="0">
                  <a:prstClr val="black">
                    <a:alpha val="40000"/>
                  </a:prstClr>
                </a:outerShdw>
              </a:effectLst>
            </p:spPr>
          </p:pic>
          <p:sp>
            <p:nvSpPr>
              <p:cNvPr id="27" name="Rektangel 26">
                <a:extLst>
                  <a:ext uri="{FF2B5EF4-FFF2-40B4-BE49-F238E27FC236}">
                    <a16:creationId xmlns:a16="http://schemas.microsoft.com/office/drawing/2014/main" id="{EC980DAF-593A-3CD0-7EB7-D85CF40BB852}"/>
                  </a:ext>
                </a:extLst>
              </p:cNvPr>
              <p:cNvSpPr/>
              <p:nvPr/>
            </p:nvSpPr>
            <p:spPr>
              <a:xfrm>
                <a:off x="7969719" y="3410894"/>
                <a:ext cx="268933" cy="1380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7E670854-FCAD-B7A9-4158-8590F151F66D}"/>
                  </a:ext>
                </a:extLst>
              </p:cNvPr>
              <p:cNvSpPr/>
              <p:nvPr/>
            </p:nvSpPr>
            <p:spPr>
              <a:xfrm>
                <a:off x="6364648" y="3709739"/>
                <a:ext cx="1050140" cy="289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Rektangel 4">
              <a:extLst>
                <a:ext uri="{FF2B5EF4-FFF2-40B4-BE49-F238E27FC236}">
                  <a16:creationId xmlns:a16="http://schemas.microsoft.com/office/drawing/2014/main" id="{D1FB7CD2-32A1-A38A-4599-CCF8DD575647}"/>
                </a:ext>
              </a:extLst>
            </p:cNvPr>
            <p:cNvSpPr/>
            <p:nvPr/>
          </p:nvSpPr>
          <p:spPr>
            <a:xfrm>
              <a:off x="6338588" y="2826604"/>
              <a:ext cx="1633837" cy="320422"/>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 name="Grupp 2">
            <a:extLst>
              <a:ext uri="{FF2B5EF4-FFF2-40B4-BE49-F238E27FC236}">
                <a16:creationId xmlns:a16="http://schemas.microsoft.com/office/drawing/2014/main" id="{2D680BED-8859-D4C0-742E-0983451C849D}"/>
              </a:ext>
            </a:extLst>
          </p:cNvPr>
          <p:cNvGrpSpPr/>
          <p:nvPr/>
        </p:nvGrpSpPr>
        <p:grpSpPr>
          <a:xfrm>
            <a:off x="6251196" y="5204063"/>
            <a:ext cx="4369911" cy="1288200"/>
            <a:chOff x="6251196" y="5204063"/>
            <a:chExt cx="4369911" cy="1288200"/>
          </a:xfrm>
        </p:grpSpPr>
        <p:sp>
          <p:nvSpPr>
            <p:cNvPr id="8" name="Rektangel: rundade hörn 7">
              <a:extLst>
                <a:ext uri="{FF2B5EF4-FFF2-40B4-BE49-F238E27FC236}">
                  <a16:creationId xmlns:a16="http://schemas.microsoft.com/office/drawing/2014/main" id="{A80D9ACF-9350-DB86-9120-2E3C728B7781}"/>
                </a:ext>
              </a:extLst>
            </p:cNvPr>
            <p:cNvSpPr/>
            <p:nvPr/>
          </p:nvSpPr>
          <p:spPr>
            <a:xfrm>
              <a:off x="6251196" y="5385590"/>
              <a:ext cx="4369911" cy="1076922"/>
            </a:xfrm>
            <a:prstGeom prst="roundRect">
              <a:avLst>
                <a:gd name="adj" fmla="val 6351"/>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7D96B85F-6E8C-61BD-F539-2C49EE7D8952}"/>
                </a:ext>
              </a:extLst>
            </p:cNvPr>
            <p:cNvSpPr txBox="1"/>
            <p:nvPr/>
          </p:nvSpPr>
          <p:spPr>
            <a:xfrm>
              <a:off x="6281438" y="5430434"/>
              <a:ext cx="4135777" cy="1061829"/>
            </a:xfrm>
            <a:prstGeom prst="rect">
              <a:avLst/>
            </a:prstGeom>
            <a:noFill/>
          </p:spPr>
          <p:txBody>
            <a:bodyPr wrap="square" lIns="91440" tIns="45720" rIns="91440" bIns="45720" rtlCol="0" anchor="t">
              <a:spAutoFit/>
            </a:bodyPr>
            <a:lstStyle/>
            <a:p>
              <a:r>
                <a:rPr lang="sv-SE" sz="1050"/>
                <a:t>Knappen </a:t>
              </a:r>
              <a:r>
                <a:rPr lang="sv-SE" sz="1050" b="1"/>
                <a:t>Hantera bokning</a:t>
              </a:r>
              <a:r>
                <a:rPr lang="sv-SE" sz="1050"/>
                <a:t> leder till </a:t>
              </a:r>
              <a:r>
                <a:rPr lang="sv-SE" sz="1050" i="1"/>
                <a:t>Bokade tider</a:t>
              </a:r>
              <a:r>
                <a:rPr lang="sv-SE" sz="1050"/>
                <a:t> på 1177.se.</a:t>
              </a:r>
              <a:br>
                <a:rPr lang="sv-SE" sz="1050"/>
              </a:br>
              <a:r>
                <a:rPr lang="sv-SE" sz="1050"/>
                <a:t>Om tiden är av- och/eller ombokningsbar kan patienten av- och/eller omboka via tjänsten. </a:t>
              </a:r>
              <a:br>
                <a:rPr lang="sv-SE" sz="1050"/>
              </a:br>
              <a:r>
                <a:rPr lang="sv-SE" sz="1050"/>
                <a:t>Om tiden </a:t>
              </a:r>
              <a:r>
                <a:rPr lang="sv-SE" sz="1050" b="1" u="sng"/>
                <a:t>inte</a:t>
              </a:r>
              <a:r>
                <a:rPr lang="sv-SE" sz="1050"/>
                <a:t> är av- och/eller ombokningsbar kan patienten se bokningen men inte av- och/eller omboka via 1177. Då krävs generösa telefontider så att av- och ombokning kan ske.</a:t>
              </a:r>
            </a:p>
          </p:txBody>
        </p:sp>
        <p:sp>
          <p:nvSpPr>
            <p:cNvPr id="13" name="Ellips 12">
              <a:extLst>
                <a:ext uri="{FF2B5EF4-FFF2-40B4-BE49-F238E27FC236}">
                  <a16:creationId xmlns:a16="http://schemas.microsoft.com/office/drawing/2014/main" id="{49957FC1-CDD2-BC3F-FCE3-34DFD06387A6}"/>
                </a:ext>
              </a:extLst>
            </p:cNvPr>
            <p:cNvSpPr/>
            <p:nvPr/>
          </p:nvSpPr>
          <p:spPr>
            <a:xfrm>
              <a:off x="10172468" y="5204063"/>
              <a:ext cx="373698" cy="373698"/>
            </a:xfrm>
            <a:prstGeom prst="ellipse">
              <a:avLst/>
            </a:prstGeom>
            <a:solidFill>
              <a:schemeClr val="accent3">
                <a:lumMod val="20000"/>
                <a:lumOff val="80000"/>
              </a:schemeClr>
            </a:solid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a:solidFill>
                    <a:schemeClr val="accent3">
                      <a:lumMod val="75000"/>
                    </a:schemeClr>
                  </a:solidFill>
                </a:rPr>
                <a:t>i</a:t>
              </a:r>
            </a:p>
          </p:txBody>
        </p:sp>
      </p:grpSp>
      <p:grpSp>
        <p:nvGrpSpPr>
          <p:cNvPr id="6" name="Grupp 5">
            <a:extLst>
              <a:ext uri="{FF2B5EF4-FFF2-40B4-BE49-F238E27FC236}">
                <a16:creationId xmlns:a16="http://schemas.microsoft.com/office/drawing/2014/main" id="{2986390A-FBF6-28D7-9457-B6A7FAFC4CFA}"/>
              </a:ext>
            </a:extLst>
          </p:cNvPr>
          <p:cNvGrpSpPr/>
          <p:nvPr/>
        </p:nvGrpSpPr>
        <p:grpSpPr>
          <a:xfrm>
            <a:off x="694148" y="3960163"/>
            <a:ext cx="4971397" cy="2213591"/>
            <a:chOff x="697881" y="3202774"/>
            <a:chExt cx="4971397" cy="2213591"/>
          </a:xfrm>
        </p:grpSpPr>
        <p:pic>
          <p:nvPicPr>
            <p:cNvPr id="10" name="Bildobjekt 9">
              <a:extLst>
                <a:ext uri="{FF2B5EF4-FFF2-40B4-BE49-F238E27FC236}">
                  <a16:creationId xmlns:a16="http://schemas.microsoft.com/office/drawing/2014/main" id="{7974329A-6F7C-8488-5D99-73306DB2FE3D}"/>
                </a:ext>
              </a:extLst>
            </p:cNvPr>
            <p:cNvPicPr>
              <a:picLocks noChangeAspect="1"/>
            </p:cNvPicPr>
            <p:nvPr/>
          </p:nvPicPr>
          <p:blipFill rotWithShape="1">
            <a:blip r:embed="rId4">
              <a:extLst>
                <a:ext uri="{28A0092B-C50C-407E-A947-70E740481C1C}">
                  <a14:useLocalDpi xmlns:a14="http://schemas.microsoft.com/office/drawing/2010/main" val="0"/>
                </a:ext>
              </a:extLst>
            </a:blip>
            <a:srcRect l="6209" r="3945" b="17272"/>
            <a:stretch/>
          </p:blipFill>
          <p:spPr bwMode="auto">
            <a:xfrm>
              <a:off x="697881" y="3202774"/>
              <a:ext cx="4971397" cy="2213591"/>
            </a:xfrm>
            <a:prstGeom prst="rect">
              <a:avLst/>
            </a:prstGeom>
            <a:noFill/>
            <a:ln>
              <a:noFill/>
            </a:ln>
            <a:effectLst>
              <a:outerShdw blurRad="50800" dist="38100" dir="8100000" algn="tr" rotWithShape="0">
                <a:prstClr val="black">
                  <a:alpha val="40000"/>
                </a:prstClr>
              </a:outerShdw>
            </a:effectLst>
          </p:spPr>
        </p:pic>
        <p:sp>
          <p:nvSpPr>
            <p:cNvPr id="7" name="Rektangel 6">
              <a:extLst>
                <a:ext uri="{FF2B5EF4-FFF2-40B4-BE49-F238E27FC236}">
                  <a16:creationId xmlns:a16="http://schemas.microsoft.com/office/drawing/2014/main" id="{93A51231-B2EA-5B1C-D1EC-E7A30EAFFA27}"/>
                </a:ext>
              </a:extLst>
            </p:cNvPr>
            <p:cNvSpPr/>
            <p:nvPr/>
          </p:nvSpPr>
          <p:spPr>
            <a:xfrm>
              <a:off x="709788" y="3429000"/>
              <a:ext cx="2052462" cy="234949"/>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5" name="Bildobjekt 14">
            <a:extLst>
              <a:ext uri="{FF2B5EF4-FFF2-40B4-BE49-F238E27FC236}">
                <a16:creationId xmlns:a16="http://schemas.microsoft.com/office/drawing/2014/main" id="{230BA406-84AD-FD7D-BECA-DB111EC9FF33}"/>
              </a:ext>
            </a:extLst>
          </p:cNvPr>
          <p:cNvPicPr>
            <a:picLocks noChangeAspect="1"/>
          </p:cNvPicPr>
          <p:nvPr/>
        </p:nvPicPr>
        <p:blipFill rotWithShape="1">
          <a:blip r:embed="rId5"/>
          <a:srcRect l="1483" t="63930" r="3685" b="6065"/>
          <a:stretch/>
        </p:blipFill>
        <p:spPr>
          <a:xfrm>
            <a:off x="8457149" y="1833410"/>
            <a:ext cx="3146247" cy="720036"/>
          </a:xfrm>
          <a:prstGeom prst="rect">
            <a:avLst/>
          </a:prstGeom>
          <a:effectLst>
            <a:outerShdw blurRad="50800" dist="38100" dir="8100000" algn="tr" rotWithShape="0">
              <a:prstClr val="black">
                <a:alpha val="40000"/>
              </a:prstClr>
            </a:outerShdw>
          </a:effectLst>
        </p:spPr>
      </p:pic>
      <p:pic>
        <p:nvPicPr>
          <p:cNvPr id="16" name="Bildobjekt 15">
            <a:extLst>
              <a:ext uri="{FF2B5EF4-FFF2-40B4-BE49-F238E27FC236}">
                <a16:creationId xmlns:a16="http://schemas.microsoft.com/office/drawing/2014/main" id="{A0802A10-30C8-A6A2-9E54-363E340C2383}"/>
              </a:ext>
            </a:extLst>
          </p:cNvPr>
          <p:cNvPicPr>
            <a:picLocks noChangeAspect="1"/>
          </p:cNvPicPr>
          <p:nvPr/>
        </p:nvPicPr>
        <p:blipFill rotWithShape="1">
          <a:blip r:embed="rId6"/>
          <a:srcRect l="3503" t="56175" r="2482" b="4894"/>
          <a:stretch/>
        </p:blipFill>
        <p:spPr>
          <a:xfrm>
            <a:off x="8457149" y="2677348"/>
            <a:ext cx="3146245" cy="983445"/>
          </a:xfrm>
          <a:prstGeom prst="rect">
            <a:avLst/>
          </a:prstGeom>
          <a:effectLst>
            <a:outerShdw blurRad="50800" dist="38100" dir="8100000" algn="tr" rotWithShape="0">
              <a:prstClr val="black">
                <a:alpha val="40000"/>
              </a:prstClr>
            </a:outerShdw>
          </a:effectLst>
        </p:spPr>
      </p:pic>
      <p:pic>
        <p:nvPicPr>
          <p:cNvPr id="17" name="Bildobjekt 16">
            <a:extLst>
              <a:ext uri="{FF2B5EF4-FFF2-40B4-BE49-F238E27FC236}">
                <a16:creationId xmlns:a16="http://schemas.microsoft.com/office/drawing/2014/main" id="{9E749CE6-323C-392D-D468-39F08707E119}"/>
              </a:ext>
            </a:extLst>
          </p:cNvPr>
          <p:cNvPicPr>
            <a:picLocks noChangeAspect="1"/>
          </p:cNvPicPr>
          <p:nvPr/>
        </p:nvPicPr>
        <p:blipFill rotWithShape="1">
          <a:blip r:embed="rId7"/>
          <a:srcRect l="2936" t="55354" r="2819" b="5674"/>
          <a:stretch/>
        </p:blipFill>
        <p:spPr>
          <a:xfrm>
            <a:off x="8457149" y="3823852"/>
            <a:ext cx="3146242" cy="986235"/>
          </a:xfrm>
          <a:prstGeom prst="rect">
            <a:avLst/>
          </a:prstGeom>
          <a:effectLst>
            <a:outerShdw blurRad="50800" dist="38100" dir="8100000" algn="tr" rotWithShape="0">
              <a:prstClr val="black">
                <a:alpha val="40000"/>
              </a:prstClr>
            </a:outerShdw>
          </a:effectLst>
        </p:spPr>
      </p:pic>
      <p:cxnSp>
        <p:nvCxnSpPr>
          <p:cNvPr id="19" name="Rak koppling 18">
            <a:extLst>
              <a:ext uri="{FF2B5EF4-FFF2-40B4-BE49-F238E27FC236}">
                <a16:creationId xmlns:a16="http://schemas.microsoft.com/office/drawing/2014/main" id="{B8555D58-A735-2E7B-B701-C1194D1F7DF4}"/>
              </a:ext>
            </a:extLst>
          </p:cNvPr>
          <p:cNvCxnSpPr>
            <a:cxnSpLocks/>
          </p:cNvCxnSpPr>
          <p:nvPr/>
        </p:nvCxnSpPr>
        <p:spPr>
          <a:xfrm>
            <a:off x="8201545" y="1365019"/>
            <a:ext cx="0" cy="3583056"/>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1" name="Platshållare för innehåll 10">
            <a:extLst>
              <a:ext uri="{FF2B5EF4-FFF2-40B4-BE49-F238E27FC236}">
                <a16:creationId xmlns:a16="http://schemas.microsoft.com/office/drawing/2014/main" id="{8766AA03-2BD8-0875-93D5-A2BCC232FB76}"/>
              </a:ext>
            </a:extLst>
          </p:cNvPr>
          <p:cNvSpPr txBox="1">
            <a:spLocks/>
          </p:cNvSpPr>
          <p:nvPr/>
        </p:nvSpPr>
        <p:spPr>
          <a:xfrm>
            <a:off x="8449195" y="1440106"/>
            <a:ext cx="2975379" cy="27988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Clr>
                <a:schemeClr val="tx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400" b="1"/>
              <a:t>Så blir det i Bokade tider</a:t>
            </a:r>
          </a:p>
        </p:txBody>
      </p:sp>
    </p:spTree>
    <p:extLst>
      <p:ext uri="{BB962C8B-B14F-4D97-AF65-F5344CB8AC3E}">
        <p14:creationId xmlns:p14="http://schemas.microsoft.com/office/powerpoint/2010/main" val="21057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2000"/>
                            </p:stCondLst>
                            <p:childTnLst>
                              <p:par>
                                <p:cTn id="16" presetID="10" presetClass="entr" presetSubtype="0" fill="hold" nodeType="after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3000"/>
                            </p:stCondLst>
                            <p:childTnLst>
                              <p:par>
                                <p:cTn id="20" presetID="10" presetClass="entr" presetSubtype="0" fill="hold" nodeType="after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4000"/>
                            </p:stCondLst>
                            <p:childTnLst>
                              <p:par>
                                <p:cTn id="24" presetID="10" presetClass="entr" presetSubtype="0" fill="hold" nodeType="after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416916"/>
            <a:ext cx="5181600" cy="1306438"/>
          </a:xfrm>
        </p:spPr>
        <p:txBody>
          <a:bodyPr/>
          <a:lstStyle/>
          <a:p>
            <a:pPr marL="0" indent="0">
              <a:buNone/>
            </a:pPr>
            <a:r>
              <a:rPr lang="sv-SE" sz="2400" b="1"/>
              <a:t>Tillval – tolk </a:t>
            </a:r>
          </a:p>
          <a:p>
            <a:pPr marL="0" indent="0">
              <a:buNone/>
            </a:pPr>
            <a:r>
              <a:rPr lang="sv-SE" sz="1600"/>
              <a:t>Välj relevant tillval för kallelsen.</a:t>
            </a:r>
            <a:br>
              <a:rPr lang="sv-SE" sz="1600"/>
            </a:br>
            <a:r>
              <a:rPr lang="sv-SE" sz="1600"/>
              <a:t>I exemplet: tolk är bokad.</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412918"/>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5" name="textruta 4">
            <a:extLst>
              <a:ext uri="{FF2B5EF4-FFF2-40B4-BE49-F238E27FC236}">
                <a16:creationId xmlns:a16="http://schemas.microsoft.com/office/drawing/2014/main" id="{85C3B0FE-064D-DC31-BAB0-5A60B8F08791}"/>
              </a:ext>
            </a:extLst>
          </p:cNvPr>
          <p:cNvSpPr txBox="1"/>
          <p:nvPr/>
        </p:nvSpPr>
        <p:spPr>
          <a:xfrm>
            <a:off x="612120" y="903287"/>
            <a:ext cx="10447761" cy="369332"/>
          </a:xfrm>
          <a:prstGeom prst="rect">
            <a:avLst/>
          </a:prstGeom>
          <a:noFill/>
        </p:spPr>
        <p:txBody>
          <a:bodyPr wrap="square">
            <a:spAutoFit/>
          </a:bodyPr>
          <a:lstStyle/>
          <a:p>
            <a:pPr marL="0" indent="0">
              <a:buNone/>
            </a:pPr>
            <a:r>
              <a:rPr lang="sv-SE" sz="1800" i="1"/>
              <a:t>Tillval är information som kan anpassas för respektive kallelse. Tillval måste aktivt läggas till.</a:t>
            </a:r>
            <a:endParaRPr lang="sv-SE" sz="1800" b="1" i="1"/>
          </a:p>
        </p:txBody>
      </p:sp>
      <p:pic>
        <p:nvPicPr>
          <p:cNvPr id="14" name="Bildobjekt 13">
            <a:extLst>
              <a:ext uri="{FF2B5EF4-FFF2-40B4-BE49-F238E27FC236}">
                <a16:creationId xmlns:a16="http://schemas.microsoft.com/office/drawing/2014/main" id="{3F888411-0609-7950-2019-E6982D219541}"/>
              </a:ext>
            </a:extLst>
          </p:cNvPr>
          <p:cNvPicPr>
            <a:picLocks noChangeAspect="1"/>
          </p:cNvPicPr>
          <p:nvPr/>
        </p:nvPicPr>
        <p:blipFill rotWithShape="1">
          <a:blip r:embed="rId3"/>
          <a:srcRect l="33603" t="56798" b="28626"/>
          <a:stretch/>
        </p:blipFill>
        <p:spPr>
          <a:xfrm>
            <a:off x="708242" y="2723354"/>
            <a:ext cx="5026307" cy="592205"/>
          </a:xfrm>
          <a:prstGeom prst="rect">
            <a:avLst/>
          </a:prstGeom>
          <a:effectLst>
            <a:outerShdw blurRad="50800" dist="38100" dir="8100000" algn="tr" rotWithShape="0">
              <a:prstClr val="black">
                <a:alpha val="40000"/>
              </a:prstClr>
            </a:outerShdw>
          </a:effectLst>
        </p:spPr>
      </p:pic>
      <p:sp>
        <p:nvSpPr>
          <p:cNvPr id="19" name="Rektangel 18">
            <a:extLst>
              <a:ext uri="{FF2B5EF4-FFF2-40B4-BE49-F238E27FC236}">
                <a16:creationId xmlns:a16="http://schemas.microsoft.com/office/drawing/2014/main" id="{0E568FD9-C0A6-9B5C-8ABE-EA58A0FE796F}"/>
              </a:ext>
            </a:extLst>
          </p:cNvPr>
          <p:cNvSpPr/>
          <p:nvPr/>
        </p:nvSpPr>
        <p:spPr>
          <a:xfrm>
            <a:off x="3194788" y="3088124"/>
            <a:ext cx="2412000" cy="216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Rak koppling 20">
            <a:extLst>
              <a:ext uri="{FF2B5EF4-FFF2-40B4-BE49-F238E27FC236}">
                <a16:creationId xmlns:a16="http://schemas.microsoft.com/office/drawing/2014/main" id="{6C77A6DE-1B2C-5F74-69C3-B39ECE7E94B3}"/>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grpSp>
        <p:nvGrpSpPr>
          <p:cNvPr id="3" name="Grupp 2">
            <a:extLst>
              <a:ext uri="{FF2B5EF4-FFF2-40B4-BE49-F238E27FC236}">
                <a16:creationId xmlns:a16="http://schemas.microsoft.com/office/drawing/2014/main" id="{055F338E-8156-6722-B43E-49993FF708B6}"/>
              </a:ext>
            </a:extLst>
          </p:cNvPr>
          <p:cNvGrpSpPr/>
          <p:nvPr/>
        </p:nvGrpSpPr>
        <p:grpSpPr>
          <a:xfrm>
            <a:off x="6219826" y="1956622"/>
            <a:ext cx="1943621" cy="3710753"/>
            <a:chOff x="6219826" y="1956622"/>
            <a:chExt cx="1943621" cy="3710753"/>
          </a:xfrm>
        </p:grpSpPr>
        <p:grpSp>
          <p:nvGrpSpPr>
            <p:cNvPr id="2" name="Grupp 1">
              <a:extLst>
                <a:ext uri="{FF2B5EF4-FFF2-40B4-BE49-F238E27FC236}">
                  <a16:creationId xmlns:a16="http://schemas.microsoft.com/office/drawing/2014/main" id="{D2BBFFC7-CF6B-DDD0-4A2A-25F7BA0F47F2}"/>
                </a:ext>
              </a:extLst>
            </p:cNvPr>
            <p:cNvGrpSpPr/>
            <p:nvPr/>
          </p:nvGrpSpPr>
          <p:grpSpPr>
            <a:xfrm>
              <a:off x="6220388" y="1956622"/>
              <a:ext cx="1943059" cy="3710753"/>
              <a:chOff x="6220388" y="1956622"/>
              <a:chExt cx="1943059" cy="3710753"/>
            </a:xfrm>
          </p:grpSpPr>
          <p:pic>
            <p:nvPicPr>
              <p:cNvPr id="20" name="Bildobjekt 19">
                <a:extLst>
                  <a:ext uri="{FF2B5EF4-FFF2-40B4-BE49-F238E27FC236}">
                    <a16:creationId xmlns:a16="http://schemas.microsoft.com/office/drawing/2014/main" id="{31D51E25-23C1-68E4-808F-48DC6D371819}"/>
                  </a:ext>
                </a:extLst>
              </p:cNvPr>
              <p:cNvPicPr>
                <a:picLocks noChangeAspect="1"/>
              </p:cNvPicPr>
              <p:nvPr/>
            </p:nvPicPr>
            <p:blipFill rotWithShape="1">
              <a:blip r:embed="rId4"/>
              <a:srcRect b="21726"/>
              <a:stretch/>
            </p:blipFill>
            <p:spPr>
              <a:xfrm>
                <a:off x="6220388" y="1956622"/>
                <a:ext cx="1943059" cy="3710753"/>
              </a:xfrm>
              <a:prstGeom prst="rect">
                <a:avLst/>
              </a:prstGeom>
              <a:effectLst>
                <a:outerShdw blurRad="50800" dist="38100" dir="8100000" algn="tr" rotWithShape="0">
                  <a:prstClr val="black">
                    <a:alpha val="40000"/>
                  </a:prstClr>
                </a:outerShdw>
              </a:effectLst>
            </p:spPr>
          </p:pic>
          <p:sp>
            <p:nvSpPr>
              <p:cNvPr id="22" name="Rektangel 21">
                <a:extLst>
                  <a:ext uri="{FF2B5EF4-FFF2-40B4-BE49-F238E27FC236}">
                    <a16:creationId xmlns:a16="http://schemas.microsoft.com/office/drawing/2014/main" id="{4123A180-5EB3-0BD3-D757-FFE30180E0F8}"/>
                  </a:ext>
                </a:extLst>
              </p:cNvPr>
              <p:cNvSpPr/>
              <p:nvPr/>
            </p:nvSpPr>
            <p:spPr>
              <a:xfrm>
                <a:off x="6229351" y="3918478"/>
                <a:ext cx="828000"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3" name="textruta 22">
              <a:extLst>
                <a:ext uri="{FF2B5EF4-FFF2-40B4-BE49-F238E27FC236}">
                  <a16:creationId xmlns:a16="http://schemas.microsoft.com/office/drawing/2014/main" id="{15CB9E68-3FE1-5442-D9A9-641D26E4775F}"/>
                </a:ext>
              </a:extLst>
            </p:cNvPr>
            <p:cNvSpPr txBox="1"/>
            <p:nvPr/>
          </p:nvSpPr>
          <p:spPr>
            <a:xfrm>
              <a:off x="6219826" y="2485918"/>
              <a:ext cx="1943058" cy="455509"/>
            </a:xfrm>
            <a:prstGeom prst="rect">
              <a:avLst/>
            </a:prstGeom>
            <a:solidFill>
              <a:schemeClr val="bg1"/>
            </a:solidFill>
          </p:spPr>
          <p:txBody>
            <a:bodyPr wrap="square" rtlCol="0">
              <a:spAutoFit/>
            </a:bodyPr>
            <a:lstStyle/>
            <a:p>
              <a:r>
                <a:rPr lang="sv-SE" sz="1180" b="1">
                  <a:solidFill>
                    <a:srgbClr val="C12143"/>
                  </a:solidFill>
                </a:rPr>
                <a:t>Hjärtmottagning Arytmi</a:t>
              </a:r>
            </a:p>
            <a:p>
              <a:r>
                <a:rPr lang="sv-SE" sz="1180" b="1">
                  <a:solidFill>
                    <a:srgbClr val="C12143"/>
                  </a:solidFill>
                </a:rPr>
                <a:t>Ystad</a:t>
              </a:r>
            </a:p>
          </p:txBody>
        </p:sp>
      </p:grpSp>
      <p:sp>
        <p:nvSpPr>
          <p:cNvPr id="25" name="Rektangel 24">
            <a:extLst>
              <a:ext uri="{FF2B5EF4-FFF2-40B4-BE49-F238E27FC236}">
                <a16:creationId xmlns:a16="http://schemas.microsoft.com/office/drawing/2014/main" id="{408F938A-ADD8-E73C-976A-B754A5014130}"/>
              </a:ext>
            </a:extLst>
          </p:cNvPr>
          <p:cNvSpPr/>
          <p:nvPr/>
        </p:nvSpPr>
        <p:spPr>
          <a:xfrm>
            <a:off x="6372225" y="4429125"/>
            <a:ext cx="1428750" cy="1714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D796E43E-438C-EF15-0350-43CBD72918E1}"/>
              </a:ext>
            </a:extLst>
          </p:cNvPr>
          <p:cNvSpPr/>
          <p:nvPr/>
        </p:nvSpPr>
        <p:spPr>
          <a:xfrm>
            <a:off x="6314553" y="4752974"/>
            <a:ext cx="1600722" cy="2512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B01E52B5-EE4D-2627-E949-57D02B1619AC}"/>
              </a:ext>
            </a:extLst>
          </p:cNvPr>
          <p:cNvSpPr/>
          <p:nvPr/>
        </p:nvSpPr>
        <p:spPr>
          <a:xfrm>
            <a:off x="6372225" y="5212923"/>
            <a:ext cx="1600722" cy="2512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02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a:t>Nuläge – </a:t>
            </a:r>
            <a:r>
              <a:rPr lang="sv-SE" err="1"/>
              <a:t>senläge</a:t>
            </a:r>
            <a:r>
              <a:rPr lang="sv-SE"/>
              <a:t> </a:t>
            </a:r>
          </a:p>
        </p:txBody>
      </p:sp>
      <p:grpSp>
        <p:nvGrpSpPr>
          <p:cNvPr id="45" name="Grupp 44">
            <a:extLst>
              <a:ext uri="{FF2B5EF4-FFF2-40B4-BE49-F238E27FC236}">
                <a16:creationId xmlns:a16="http://schemas.microsoft.com/office/drawing/2014/main" id="{538E6A02-1003-7632-C6A0-F9238631DA58}"/>
              </a:ext>
            </a:extLst>
          </p:cNvPr>
          <p:cNvGrpSpPr/>
          <p:nvPr/>
        </p:nvGrpSpPr>
        <p:grpSpPr>
          <a:xfrm>
            <a:off x="1429979" y="4445600"/>
            <a:ext cx="869950" cy="869950"/>
            <a:chOff x="1663700" y="2051050"/>
            <a:chExt cx="869950" cy="869950"/>
          </a:xfrm>
        </p:grpSpPr>
        <p:sp>
          <p:nvSpPr>
            <p:cNvPr id="43" name="Ellips 42">
              <a:extLst>
                <a:ext uri="{FF2B5EF4-FFF2-40B4-BE49-F238E27FC236}">
                  <a16:creationId xmlns:a16="http://schemas.microsoft.com/office/drawing/2014/main" id="{59B180E6-E1C3-76E0-29C1-2A18A968B7D3}"/>
                </a:ext>
              </a:extLst>
            </p:cNvPr>
            <p:cNvSpPr/>
            <p:nvPr/>
          </p:nvSpPr>
          <p:spPr>
            <a:xfrm>
              <a:off x="1663700" y="2051050"/>
              <a:ext cx="869950" cy="869950"/>
            </a:xfrm>
            <a:prstGeom prst="ellipse">
              <a:avLst/>
            </a:prstGeom>
            <a:solidFill>
              <a:srgbClr val="F3EDE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3" name="Bild 21" descr="Kuvert kontur">
              <a:extLst>
                <a:ext uri="{FF2B5EF4-FFF2-40B4-BE49-F238E27FC236}">
                  <a16:creationId xmlns:a16="http://schemas.microsoft.com/office/drawing/2014/main" id="{5DA1D308-EF9E-EE4D-7677-789B88CE1F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4462" y="2141812"/>
              <a:ext cx="688426" cy="688426"/>
            </a:xfrm>
            <a:prstGeom prst="rect">
              <a:avLst/>
            </a:prstGeom>
          </p:spPr>
        </p:pic>
      </p:grpSp>
      <p:grpSp>
        <p:nvGrpSpPr>
          <p:cNvPr id="51" name="Grupp 50">
            <a:extLst>
              <a:ext uri="{FF2B5EF4-FFF2-40B4-BE49-F238E27FC236}">
                <a16:creationId xmlns:a16="http://schemas.microsoft.com/office/drawing/2014/main" id="{6AE21B97-D515-4359-6D93-78DDA7555C1D}"/>
              </a:ext>
            </a:extLst>
          </p:cNvPr>
          <p:cNvGrpSpPr/>
          <p:nvPr/>
        </p:nvGrpSpPr>
        <p:grpSpPr>
          <a:xfrm>
            <a:off x="1104846" y="3594664"/>
            <a:ext cx="681564" cy="681564"/>
            <a:chOff x="4396838" y="4764071"/>
            <a:chExt cx="869950" cy="869950"/>
          </a:xfrm>
        </p:grpSpPr>
        <p:sp>
          <p:nvSpPr>
            <p:cNvPr id="48" name="Ellips 47">
              <a:extLst>
                <a:ext uri="{FF2B5EF4-FFF2-40B4-BE49-F238E27FC236}">
                  <a16:creationId xmlns:a16="http://schemas.microsoft.com/office/drawing/2014/main" id="{3D598CED-3CC9-6C22-91AC-3E599D55DB29}"/>
                </a:ext>
              </a:extLst>
            </p:cNvPr>
            <p:cNvSpPr/>
            <p:nvPr/>
          </p:nvSpPr>
          <p:spPr>
            <a:xfrm>
              <a:off x="4396838" y="4764071"/>
              <a:ext cx="869950" cy="869950"/>
            </a:xfrm>
            <a:prstGeom prst="ellipse">
              <a:avLst/>
            </a:prstGeom>
            <a:solidFill>
              <a:srgbClr val="F3EDE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0" name="Bild 28" descr="Telefonlur kontur">
              <a:extLst>
                <a:ext uri="{FF2B5EF4-FFF2-40B4-BE49-F238E27FC236}">
                  <a16:creationId xmlns:a16="http://schemas.microsoft.com/office/drawing/2014/main" id="{7A32F40A-D77B-3AC8-588D-2D0CAF2F9E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4469" y="4841794"/>
              <a:ext cx="688426" cy="688426"/>
            </a:xfrm>
            <a:prstGeom prst="rect">
              <a:avLst/>
            </a:prstGeom>
          </p:spPr>
        </p:pic>
      </p:grpSp>
      <p:grpSp>
        <p:nvGrpSpPr>
          <p:cNvPr id="58" name="Grupp 57">
            <a:extLst>
              <a:ext uri="{FF2B5EF4-FFF2-40B4-BE49-F238E27FC236}">
                <a16:creationId xmlns:a16="http://schemas.microsoft.com/office/drawing/2014/main" id="{6FE3A37C-7893-3709-492D-4B59DF97FCA7}"/>
              </a:ext>
            </a:extLst>
          </p:cNvPr>
          <p:cNvGrpSpPr/>
          <p:nvPr/>
        </p:nvGrpSpPr>
        <p:grpSpPr>
          <a:xfrm>
            <a:off x="1681205" y="1465613"/>
            <a:ext cx="869950" cy="869950"/>
            <a:chOff x="5698315" y="5431438"/>
            <a:chExt cx="869950" cy="869950"/>
          </a:xfrm>
        </p:grpSpPr>
        <p:sp>
          <p:nvSpPr>
            <p:cNvPr id="50" name="Ellips 49">
              <a:extLst>
                <a:ext uri="{FF2B5EF4-FFF2-40B4-BE49-F238E27FC236}">
                  <a16:creationId xmlns:a16="http://schemas.microsoft.com/office/drawing/2014/main" id="{C6874FEB-E326-0AF0-DE43-D816D4A57754}"/>
                </a:ext>
              </a:extLst>
            </p:cNvPr>
            <p:cNvSpPr/>
            <p:nvPr/>
          </p:nvSpPr>
          <p:spPr>
            <a:xfrm>
              <a:off x="5698315" y="5431438"/>
              <a:ext cx="869950" cy="869950"/>
            </a:xfrm>
            <a:prstGeom prst="ellipse">
              <a:avLst/>
            </a:prstGeom>
            <a:solidFill>
              <a:srgbClr val="F3EDE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8" name="Bild 26" descr="Telefonvibration kontur">
              <a:extLst>
                <a:ext uri="{FF2B5EF4-FFF2-40B4-BE49-F238E27FC236}">
                  <a16:creationId xmlns:a16="http://schemas.microsoft.com/office/drawing/2014/main" id="{8C6D003D-A315-32C0-7DCB-815FA2439E1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9077" y="5507555"/>
              <a:ext cx="688426" cy="688426"/>
            </a:xfrm>
            <a:prstGeom prst="rect">
              <a:avLst/>
            </a:prstGeom>
          </p:spPr>
        </p:pic>
      </p:grpSp>
      <p:grpSp>
        <p:nvGrpSpPr>
          <p:cNvPr id="56" name="Grupp 55">
            <a:extLst>
              <a:ext uri="{FF2B5EF4-FFF2-40B4-BE49-F238E27FC236}">
                <a16:creationId xmlns:a16="http://schemas.microsoft.com/office/drawing/2014/main" id="{698F85E5-E1B1-8624-2143-2774C5D2AEC6}"/>
              </a:ext>
            </a:extLst>
          </p:cNvPr>
          <p:cNvGrpSpPr/>
          <p:nvPr/>
        </p:nvGrpSpPr>
        <p:grpSpPr>
          <a:xfrm>
            <a:off x="766606" y="2457812"/>
            <a:ext cx="869950" cy="869950"/>
            <a:chOff x="9746747" y="3512572"/>
            <a:chExt cx="869950" cy="869950"/>
          </a:xfrm>
        </p:grpSpPr>
        <p:sp>
          <p:nvSpPr>
            <p:cNvPr id="53" name="Ellips 52">
              <a:extLst>
                <a:ext uri="{FF2B5EF4-FFF2-40B4-BE49-F238E27FC236}">
                  <a16:creationId xmlns:a16="http://schemas.microsoft.com/office/drawing/2014/main" id="{7200AE14-C42A-4CFF-31F5-8D5BD67B542F}"/>
                </a:ext>
              </a:extLst>
            </p:cNvPr>
            <p:cNvSpPr/>
            <p:nvPr/>
          </p:nvSpPr>
          <p:spPr>
            <a:xfrm>
              <a:off x="9746747" y="3512572"/>
              <a:ext cx="869950" cy="869950"/>
            </a:xfrm>
            <a:prstGeom prst="ellipse">
              <a:avLst/>
            </a:prstGeom>
            <a:solidFill>
              <a:srgbClr val="F3EDE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5" name="Bild 23" descr="Laptop kontur">
              <a:extLst>
                <a:ext uri="{FF2B5EF4-FFF2-40B4-BE49-F238E27FC236}">
                  <a16:creationId xmlns:a16="http://schemas.microsoft.com/office/drawing/2014/main" id="{1B92D63A-9E3B-55D4-5381-29D242294FC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37509" y="3603334"/>
              <a:ext cx="688426" cy="688426"/>
            </a:xfrm>
            <a:prstGeom prst="rect">
              <a:avLst/>
            </a:prstGeom>
          </p:spPr>
        </p:pic>
      </p:grpSp>
      <p:grpSp>
        <p:nvGrpSpPr>
          <p:cNvPr id="59" name="Grupp 58">
            <a:extLst>
              <a:ext uri="{FF2B5EF4-FFF2-40B4-BE49-F238E27FC236}">
                <a16:creationId xmlns:a16="http://schemas.microsoft.com/office/drawing/2014/main" id="{F6ED995B-3655-ECCA-EA69-EFEBE0A442B8}"/>
              </a:ext>
            </a:extLst>
          </p:cNvPr>
          <p:cNvGrpSpPr/>
          <p:nvPr/>
        </p:nvGrpSpPr>
        <p:grpSpPr>
          <a:xfrm>
            <a:off x="7932431" y="630236"/>
            <a:ext cx="2448803" cy="4606214"/>
            <a:chOff x="9306749" y="449483"/>
            <a:chExt cx="2276085" cy="4281331"/>
          </a:xfrm>
        </p:grpSpPr>
        <p:pic>
          <p:nvPicPr>
            <p:cNvPr id="60" name="Bildobjekt 59">
              <a:extLst>
                <a:ext uri="{FF2B5EF4-FFF2-40B4-BE49-F238E27FC236}">
                  <a16:creationId xmlns:a16="http://schemas.microsoft.com/office/drawing/2014/main" id="{7F9825D9-28DB-60DE-5AD2-1F4B0DE61C1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7709" y="1305021"/>
              <a:ext cx="1077432" cy="1077431"/>
            </a:xfrm>
            <a:prstGeom prst="rect">
              <a:avLst/>
            </a:prstGeom>
          </p:spPr>
        </p:pic>
        <p:pic>
          <p:nvPicPr>
            <p:cNvPr id="61" name="Bildobjekt 60">
              <a:extLst>
                <a:ext uri="{FF2B5EF4-FFF2-40B4-BE49-F238E27FC236}">
                  <a16:creationId xmlns:a16="http://schemas.microsoft.com/office/drawing/2014/main" id="{4C2C9AEF-394E-3F08-96D3-9ABDF963A0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67969" y="3477414"/>
              <a:ext cx="996913" cy="996913"/>
            </a:xfrm>
            <a:prstGeom prst="rect">
              <a:avLst/>
            </a:prstGeom>
          </p:spPr>
        </p:pic>
        <p:pic>
          <p:nvPicPr>
            <p:cNvPr id="62" name="Bildobjekt 61">
              <a:extLst>
                <a:ext uri="{FF2B5EF4-FFF2-40B4-BE49-F238E27FC236}">
                  <a16:creationId xmlns:a16="http://schemas.microsoft.com/office/drawing/2014/main" id="{59903190-7243-7E63-4EEF-4DB2F79435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49115" y="1285865"/>
              <a:ext cx="1077432" cy="1077431"/>
            </a:xfrm>
            <a:prstGeom prst="rect">
              <a:avLst/>
            </a:prstGeom>
          </p:spPr>
        </p:pic>
        <p:pic>
          <p:nvPicPr>
            <p:cNvPr id="63" name="Bildobjekt 62">
              <a:extLst>
                <a:ext uri="{FF2B5EF4-FFF2-40B4-BE49-F238E27FC236}">
                  <a16:creationId xmlns:a16="http://schemas.microsoft.com/office/drawing/2014/main" id="{3C84DA0A-5CF6-A0BD-BFFE-5F04A13423D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27709" y="2422923"/>
              <a:ext cx="1077432" cy="1077431"/>
            </a:xfrm>
            <a:prstGeom prst="rect">
              <a:avLst/>
            </a:prstGeom>
          </p:spPr>
        </p:pic>
        <p:pic>
          <p:nvPicPr>
            <p:cNvPr id="64" name="Bildobjekt 63">
              <a:extLst>
                <a:ext uri="{FF2B5EF4-FFF2-40B4-BE49-F238E27FC236}">
                  <a16:creationId xmlns:a16="http://schemas.microsoft.com/office/drawing/2014/main" id="{3AA478E8-CC64-F338-ADB6-E1BD804921D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31944" y="3441996"/>
              <a:ext cx="1112849" cy="1112849"/>
            </a:xfrm>
            <a:prstGeom prst="rect">
              <a:avLst/>
            </a:prstGeom>
          </p:spPr>
        </p:pic>
        <p:grpSp>
          <p:nvGrpSpPr>
            <p:cNvPr id="65" name="Grupp 64">
              <a:extLst>
                <a:ext uri="{FF2B5EF4-FFF2-40B4-BE49-F238E27FC236}">
                  <a16:creationId xmlns:a16="http://schemas.microsoft.com/office/drawing/2014/main" id="{85A76663-0033-8440-B16A-A729161EB41D}"/>
                </a:ext>
              </a:extLst>
            </p:cNvPr>
            <p:cNvGrpSpPr/>
            <p:nvPr/>
          </p:nvGrpSpPr>
          <p:grpSpPr>
            <a:xfrm>
              <a:off x="9306749" y="449483"/>
              <a:ext cx="2276085" cy="4281331"/>
              <a:chOff x="9306749" y="449483"/>
              <a:chExt cx="2276085" cy="4281331"/>
            </a:xfrm>
          </p:grpSpPr>
          <p:sp>
            <p:nvSpPr>
              <p:cNvPr id="67" name="Rektangel: rundade hörn 66">
                <a:extLst>
                  <a:ext uri="{FF2B5EF4-FFF2-40B4-BE49-F238E27FC236}">
                    <a16:creationId xmlns:a16="http://schemas.microsoft.com/office/drawing/2014/main" id="{2404B286-03EE-93E7-7D54-A5123D345BC9}"/>
                  </a:ext>
                </a:extLst>
              </p:cNvPr>
              <p:cNvSpPr/>
              <p:nvPr/>
            </p:nvSpPr>
            <p:spPr>
              <a:xfrm rot="5400000">
                <a:off x="8667267" y="1815247"/>
                <a:ext cx="3555049" cy="2276085"/>
              </a:xfrm>
              <a:prstGeom prst="roundRect">
                <a:avLst>
                  <a:gd name="adj" fmla="val 5810"/>
                </a:avLst>
              </a:prstGeom>
              <a:noFill/>
              <a:ln w="6350">
                <a:solidFill>
                  <a:srgbClr val="C1214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68" name="Bildobjekt 67" descr="En bild som visar Teckensnitt, Grafik, logotyp, design&#10;&#10;Automatiskt genererad beskrivning">
                <a:extLst>
                  <a:ext uri="{FF2B5EF4-FFF2-40B4-BE49-F238E27FC236}">
                    <a16:creationId xmlns:a16="http://schemas.microsoft.com/office/drawing/2014/main" id="{4A1CF725-4157-B29B-0A29-0E9A1F266537}"/>
                  </a:ext>
                </a:extLst>
              </p:cNvPr>
              <p:cNvPicPr>
                <a:picLocks noChangeAspect="1"/>
              </p:cNvPicPr>
              <p:nvPr/>
            </p:nvPicPr>
            <p:blipFill rotWithShape="1">
              <a:blip r:embed="rId16"/>
              <a:srcRect l="12688" r="13689" b="23884"/>
              <a:stretch/>
            </p:blipFill>
            <p:spPr>
              <a:xfrm>
                <a:off x="9871211" y="449483"/>
                <a:ext cx="1176284" cy="801828"/>
              </a:xfrm>
              <a:prstGeom prst="rect">
                <a:avLst/>
              </a:prstGeom>
            </p:spPr>
          </p:pic>
        </p:grpSp>
        <p:pic>
          <p:nvPicPr>
            <p:cNvPr id="66" name="Bildobjekt 65">
              <a:extLst>
                <a:ext uri="{FF2B5EF4-FFF2-40B4-BE49-F238E27FC236}">
                  <a16:creationId xmlns:a16="http://schemas.microsoft.com/office/drawing/2014/main" id="{325E023D-08FF-8969-E0FC-970ABAAD858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49118" y="2462890"/>
              <a:ext cx="1077432" cy="1077431"/>
            </a:xfrm>
            <a:prstGeom prst="rect">
              <a:avLst/>
            </a:prstGeom>
          </p:spPr>
        </p:pic>
      </p:grpSp>
      <p:cxnSp>
        <p:nvCxnSpPr>
          <p:cNvPr id="3" name="Rak koppling 2">
            <a:extLst>
              <a:ext uri="{FF2B5EF4-FFF2-40B4-BE49-F238E27FC236}">
                <a16:creationId xmlns:a16="http://schemas.microsoft.com/office/drawing/2014/main" id="{E04F53AB-428B-5A03-7ACD-74DAB442701A}"/>
              </a:ext>
            </a:extLst>
          </p:cNvPr>
          <p:cNvCxnSpPr>
            <a:cxnSpLocks/>
          </p:cNvCxnSpPr>
          <p:nvPr/>
        </p:nvCxnSpPr>
        <p:spPr>
          <a:xfrm>
            <a:off x="3804968" y="2355007"/>
            <a:ext cx="941187" cy="986589"/>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D819600E-D4D1-D640-42A4-F4E87D75CC32}"/>
              </a:ext>
            </a:extLst>
          </p:cNvPr>
          <p:cNvCxnSpPr>
            <a:cxnSpLocks/>
            <a:stCxn id="44" idx="6"/>
          </p:cNvCxnSpPr>
          <p:nvPr/>
        </p:nvCxnSpPr>
        <p:spPr>
          <a:xfrm>
            <a:off x="3964318" y="3120222"/>
            <a:ext cx="818903" cy="2075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DB17528C-C701-4F87-A90E-023172746EF6}"/>
              </a:ext>
            </a:extLst>
          </p:cNvPr>
          <p:cNvCxnSpPr>
            <a:cxnSpLocks/>
            <a:stCxn id="50" idx="6"/>
          </p:cNvCxnSpPr>
          <p:nvPr/>
        </p:nvCxnSpPr>
        <p:spPr>
          <a:xfrm>
            <a:off x="2551155" y="1900588"/>
            <a:ext cx="2232066" cy="144100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0A035D72-7F27-BC9A-B5C7-22BF30EB1053}"/>
              </a:ext>
            </a:extLst>
          </p:cNvPr>
          <p:cNvCxnSpPr>
            <a:cxnSpLocks/>
            <a:stCxn id="46" idx="6"/>
          </p:cNvCxnSpPr>
          <p:nvPr/>
        </p:nvCxnSpPr>
        <p:spPr>
          <a:xfrm>
            <a:off x="3038173" y="3153321"/>
            <a:ext cx="1726459" cy="17987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3CB790B0-45C0-6B07-A3B5-038EA51C7D6C}"/>
              </a:ext>
            </a:extLst>
          </p:cNvPr>
          <p:cNvCxnSpPr>
            <a:cxnSpLocks/>
            <a:stCxn id="53" idx="6"/>
          </p:cNvCxnSpPr>
          <p:nvPr/>
        </p:nvCxnSpPr>
        <p:spPr>
          <a:xfrm>
            <a:off x="1636556" y="2892787"/>
            <a:ext cx="3146665" cy="442103"/>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9" name="Grupp 48">
            <a:extLst>
              <a:ext uri="{FF2B5EF4-FFF2-40B4-BE49-F238E27FC236}">
                <a16:creationId xmlns:a16="http://schemas.microsoft.com/office/drawing/2014/main" id="{C80821C8-8A90-5B27-C171-F7CD1895992E}"/>
              </a:ext>
            </a:extLst>
          </p:cNvPr>
          <p:cNvGrpSpPr/>
          <p:nvPr/>
        </p:nvGrpSpPr>
        <p:grpSpPr>
          <a:xfrm>
            <a:off x="1795228" y="2531848"/>
            <a:ext cx="1242945" cy="1242945"/>
            <a:chOff x="4260558" y="3605703"/>
            <a:chExt cx="869950" cy="869950"/>
          </a:xfrm>
        </p:grpSpPr>
        <p:sp>
          <p:nvSpPr>
            <p:cNvPr id="46" name="Ellips 45">
              <a:extLst>
                <a:ext uri="{FF2B5EF4-FFF2-40B4-BE49-F238E27FC236}">
                  <a16:creationId xmlns:a16="http://schemas.microsoft.com/office/drawing/2014/main" id="{22A1D602-7BC3-817B-D965-B17638B021EB}"/>
                </a:ext>
              </a:extLst>
            </p:cNvPr>
            <p:cNvSpPr/>
            <p:nvPr/>
          </p:nvSpPr>
          <p:spPr>
            <a:xfrm>
              <a:off x="4260558" y="3605703"/>
              <a:ext cx="869950" cy="869950"/>
            </a:xfrm>
            <a:prstGeom prst="ellipse">
              <a:avLst/>
            </a:prstGeom>
            <a:solidFill>
              <a:srgbClr val="F3EDE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Bild 13" descr="Sjukhus kontur">
              <a:extLst>
                <a:ext uri="{FF2B5EF4-FFF2-40B4-BE49-F238E27FC236}">
                  <a16:creationId xmlns:a16="http://schemas.microsoft.com/office/drawing/2014/main" id="{56109E57-6250-FC00-B836-247DF547B9A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351320" y="3694096"/>
              <a:ext cx="688426" cy="688426"/>
            </a:xfrm>
            <a:prstGeom prst="rect">
              <a:avLst/>
            </a:prstGeom>
          </p:spPr>
        </p:pic>
      </p:grpSp>
      <p:cxnSp>
        <p:nvCxnSpPr>
          <p:cNvPr id="19" name="Rak koppling 18">
            <a:extLst>
              <a:ext uri="{FF2B5EF4-FFF2-40B4-BE49-F238E27FC236}">
                <a16:creationId xmlns:a16="http://schemas.microsoft.com/office/drawing/2014/main" id="{11144474-F230-2363-EBEA-B799069B03FF}"/>
              </a:ext>
            </a:extLst>
          </p:cNvPr>
          <p:cNvCxnSpPr>
            <a:cxnSpLocks/>
            <a:stCxn id="48" idx="6"/>
          </p:cNvCxnSpPr>
          <p:nvPr/>
        </p:nvCxnSpPr>
        <p:spPr>
          <a:xfrm flipV="1">
            <a:off x="1786410" y="3341596"/>
            <a:ext cx="2996811" cy="59385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Grupp 46">
            <a:extLst>
              <a:ext uri="{FF2B5EF4-FFF2-40B4-BE49-F238E27FC236}">
                <a16:creationId xmlns:a16="http://schemas.microsoft.com/office/drawing/2014/main" id="{B407D6CF-92CE-541D-C03E-0A72E0DA556E}"/>
              </a:ext>
            </a:extLst>
          </p:cNvPr>
          <p:cNvGrpSpPr/>
          <p:nvPr/>
        </p:nvGrpSpPr>
        <p:grpSpPr>
          <a:xfrm>
            <a:off x="3211551" y="2743838"/>
            <a:ext cx="752767" cy="752767"/>
            <a:chOff x="4147504" y="2012360"/>
            <a:chExt cx="869950" cy="869950"/>
          </a:xfrm>
        </p:grpSpPr>
        <p:sp>
          <p:nvSpPr>
            <p:cNvPr id="44" name="Ellips 43">
              <a:extLst>
                <a:ext uri="{FF2B5EF4-FFF2-40B4-BE49-F238E27FC236}">
                  <a16:creationId xmlns:a16="http://schemas.microsoft.com/office/drawing/2014/main" id="{6DDEFAFE-B1F6-F517-CD06-D1819DBCAB1D}"/>
                </a:ext>
              </a:extLst>
            </p:cNvPr>
            <p:cNvSpPr/>
            <p:nvPr/>
          </p:nvSpPr>
          <p:spPr>
            <a:xfrm>
              <a:off x="4147504" y="2012360"/>
              <a:ext cx="869950" cy="869950"/>
            </a:xfrm>
            <a:prstGeom prst="ellipse">
              <a:avLst/>
            </a:prstGeom>
            <a:solidFill>
              <a:srgbClr val="F3EDE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1" name="Bild 19" descr="Läkares kvinna med hel fyllning">
              <a:extLst>
                <a:ext uri="{FF2B5EF4-FFF2-40B4-BE49-F238E27FC236}">
                  <a16:creationId xmlns:a16="http://schemas.microsoft.com/office/drawing/2014/main" id="{D3B65050-8555-D635-D1EC-04A436161CF2}"/>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238266" y="2103122"/>
              <a:ext cx="688426" cy="688426"/>
            </a:xfrm>
            <a:prstGeom prst="rect">
              <a:avLst/>
            </a:prstGeom>
          </p:spPr>
        </p:pic>
      </p:grpSp>
      <p:cxnSp>
        <p:nvCxnSpPr>
          <p:cNvPr id="28" name="Rak koppling 27">
            <a:extLst>
              <a:ext uri="{FF2B5EF4-FFF2-40B4-BE49-F238E27FC236}">
                <a16:creationId xmlns:a16="http://schemas.microsoft.com/office/drawing/2014/main" id="{21888227-B96E-0845-7495-CD6EF0296E91}"/>
              </a:ext>
            </a:extLst>
          </p:cNvPr>
          <p:cNvCxnSpPr>
            <a:cxnSpLocks/>
            <a:stCxn id="43" idx="6"/>
          </p:cNvCxnSpPr>
          <p:nvPr/>
        </p:nvCxnSpPr>
        <p:spPr>
          <a:xfrm flipV="1">
            <a:off x="2299929" y="3348302"/>
            <a:ext cx="2446226" cy="1532273"/>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Grupp 56">
            <a:extLst>
              <a:ext uri="{FF2B5EF4-FFF2-40B4-BE49-F238E27FC236}">
                <a16:creationId xmlns:a16="http://schemas.microsoft.com/office/drawing/2014/main" id="{3E46CDB0-BABC-72CA-D8DB-6B8EFC8C0BE9}"/>
              </a:ext>
            </a:extLst>
          </p:cNvPr>
          <p:cNvGrpSpPr/>
          <p:nvPr/>
        </p:nvGrpSpPr>
        <p:grpSpPr>
          <a:xfrm>
            <a:off x="2468996" y="3883219"/>
            <a:ext cx="1242945" cy="1242945"/>
            <a:chOff x="8326694" y="3275904"/>
            <a:chExt cx="869950" cy="869950"/>
          </a:xfrm>
        </p:grpSpPr>
        <p:sp>
          <p:nvSpPr>
            <p:cNvPr id="52" name="Ellips 51">
              <a:extLst>
                <a:ext uri="{FF2B5EF4-FFF2-40B4-BE49-F238E27FC236}">
                  <a16:creationId xmlns:a16="http://schemas.microsoft.com/office/drawing/2014/main" id="{304D4085-AAFF-9876-53AC-99DFD0A6C4C3}"/>
                </a:ext>
              </a:extLst>
            </p:cNvPr>
            <p:cNvSpPr/>
            <p:nvPr/>
          </p:nvSpPr>
          <p:spPr>
            <a:xfrm>
              <a:off x="8326694" y="3275904"/>
              <a:ext cx="869950" cy="869950"/>
            </a:xfrm>
            <a:prstGeom prst="ellipse">
              <a:avLst/>
            </a:prstGeom>
            <a:solidFill>
              <a:srgbClr val="F3EDE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9" name="Bild 17" descr="Skrivplatta allt avbockat kontur">
              <a:extLst>
                <a:ext uri="{FF2B5EF4-FFF2-40B4-BE49-F238E27FC236}">
                  <a16:creationId xmlns:a16="http://schemas.microsoft.com/office/drawing/2014/main" id="{82A2FA69-57BD-439E-7F95-B47D0F13C29F}"/>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417456" y="3349883"/>
              <a:ext cx="688426" cy="688426"/>
            </a:xfrm>
            <a:prstGeom prst="rect">
              <a:avLst/>
            </a:prstGeom>
          </p:spPr>
        </p:pic>
      </p:grpSp>
      <p:cxnSp>
        <p:nvCxnSpPr>
          <p:cNvPr id="34" name="Rak koppling 33">
            <a:extLst>
              <a:ext uri="{FF2B5EF4-FFF2-40B4-BE49-F238E27FC236}">
                <a16:creationId xmlns:a16="http://schemas.microsoft.com/office/drawing/2014/main" id="{C27E7D86-772B-ED9A-3368-4ED1714A22B1}"/>
              </a:ext>
            </a:extLst>
          </p:cNvPr>
          <p:cNvCxnSpPr>
            <a:cxnSpLocks/>
            <a:stCxn id="52" idx="6"/>
          </p:cNvCxnSpPr>
          <p:nvPr/>
        </p:nvCxnSpPr>
        <p:spPr>
          <a:xfrm flipV="1">
            <a:off x="3711941" y="3327011"/>
            <a:ext cx="1059149" cy="117768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5" name="Grupp 54">
            <a:extLst>
              <a:ext uri="{FF2B5EF4-FFF2-40B4-BE49-F238E27FC236}">
                <a16:creationId xmlns:a16="http://schemas.microsoft.com/office/drawing/2014/main" id="{93C93DB3-4D9D-88E5-9E0D-8FB743FDFA2C}"/>
              </a:ext>
            </a:extLst>
          </p:cNvPr>
          <p:cNvGrpSpPr/>
          <p:nvPr/>
        </p:nvGrpSpPr>
        <p:grpSpPr>
          <a:xfrm>
            <a:off x="3053601" y="1587862"/>
            <a:ext cx="869950" cy="869950"/>
            <a:chOff x="6718925" y="2548796"/>
            <a:chExt cx="869950" cy="869950"/>
          </a:xfrm>
        </p:grpSpPr>
        <p:sp>
          <p:nvSpPr>
            <p:cNvPr id="54" name="Ellips 53">
              <a:extLst>
                <a:ext uri="{FF2B5EF4-FFF2-40B4-BE49-F238E27FC236}">
                  <a16:creationId xmlns:a16="http://schemas.microsoft.com/office/drawing/2014/main" id="{6BF57226-228F-63A1-8A5D-4C36BE940514}"/>
                </a:ext>
              </a:extLst>
            </p:cNvPr>
            <p:cNvSpPr/>
            <p:nvPr/>
          </p:nvSpPr>
          <p:spPr>
            <a:xfrm>
              <a:off x="6718925" y="2548796"/>
              <a:ext cx="869950" cy="869950"/>
            </a:xfrm>
            <a:prstGeom prst="ellipse">
              <a:avLst/>
            </a:prstGeom>
            <a:solidFill>
              <a:srgbClr val="F3EDE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7" name="Bild 25" descr="Bildskärm kontur">
              <a:extLst>
                <a:ext uri="{FF2B5EF4-FFF2-40B4-BE49-F238E27FC236}">
                  <a16:creationId xmlns:a16="http://schemas.microsoft.com/office/drawing/2014/main" id="{69C8C376-6A96-3EFA-C78A-383A3ADE3A6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803813" y="2641690"/>
              <a:ext cx="688426" cy="688426"/>
            </a:xfrm>
            <a:prstGeom prst="rect">
              <a:avLst/>
            </a:prstGeom>
          </p:spPr>
        </p:pic>
      </p:grpSp>
      <p:cxnSp>
        <p:nvCxnSpPr>
          <p:cNvPr id="41" name="Rak koppling 40">
            <a:extLst>
              <a:ext uri="{FF2B5EF4-FFF2-40B4-BE49-F238E27FC236}">
                <a16:creationId xmlns:a16="http://schemas.microsoft.com/office/drawing/2014/main" id="{96DC098D-D068-0C1E-6CEA-8B21CFC1877F}"/>
              </a:ext>
            </a:extLst>
          </p:cNvPr>
          <p:cNvCxnSpPr>
            <a:cxnSpLocks/>
            <a:endCxn id="67" idx="2"/>
          </p:cNvCxnSpPr>
          <p:nvPr/>
        </p:nvCxnSpPr>
        <p:spPr>
          <a:xfrm>
            <a:off x="7021513" y="3324040"/>
            <a:ext cx="910918" cy="1"/>
          </a:xfrm>
          <a:prstGeom prst="line">
            <a:avLst/>
          </a:prstGeom>
          <a:ln w="9525">
            <a:solidFill>
              <a:srgbClr val="C12143"/>
            </a:solidFill>
            <a:prstDash val="solid"/>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AE4B92F5-C898-832B-513E-7249066D1A2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534545" y="1900588"/>
            <a:ext cx="2729111" cy="272911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648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right)">
                                      <p:cBhvr>
                                        <p:cTn id="63" dur="500"/>
                                        <p:tgtEl>
                                          <p:spTgt spid="34"/>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mph" presetSubtype="0" nodeType="clickEffect">
                                  <p:stCondLst>
                                    <p:cond delay="0"/>
                                  </p:stCondLst>
                                  <p:childTnLst>
                                    <p:set>
                                      <p:cBhvr>
                                        <p:cTn id="71" dur="indefinite"/>
                                        <p:tgtEl>
                                          <p:spTgt spid="55"/>
                                        </p:tgtEl>
                                        <p:attrNameLst>
                                          <p:attrName>style.opacity</p:attrName>
                                        </p:attrNameLst>
                                      </p:cBhvr>
                                      <p:to>
                                        <p:strVal val="0.5"/>
                                      </p:to>
                                    </p:set>
                                    <p:animEffect filter="image" prLst="opacity: 0.5">
                                      <p:cBhvr rctx="IE">
                                        <p:cTn id="72" dur="indefinite"/>
                                        <p:tgtEl>
                                          <p:spTgt spid="55"/>
                                        </p:tgtEl>
                                      </p:cBhvr>
                                    </p:animEffect>
                                  </p:childTnLst>
                                </p:cTn>
                              </p:par>
                              <p:par>
                                <p:cTn id="73" presetID="9" presetClass="emph" presetSubtype="0" nodeType="withEffect">
                                  <p:stCondLst>
                                    <p:cond delay="0"/>
                                  </p:stCondLst>
                                  <p:childTnLst>
                                    <p:set>
                                      <p:cBhvr>
                                        <p:cTn id="74" dur="indefinite"/>
                                        <p:tgtEl>
                                          <p:spTgt spid="58"/>
                                        </p:tgtEl>
                                        <p:attrNameLst>
                                          <p:attrName>style.opacity</p:attrName>
                                        </p:attrNameLst>
                                      </p:cBhvr>
                                      <p:to>
                                        <p:strVal val="0.5"/>
                                      </p:to>
                                    </p:set>
                                    <p:animEffect filter="image" prLst="opacity: 0.5">
                                      <p:cBhvr rctx="IE">
                                        <p:cTn id="75" dur="indefinite"/>
                                        <p:tgtEl>
                                          <p:spTgt spid="58"/>
                                        </p:tgtEl>
                                      </p:cBhvr>
                                    </p:animEffect>
                                  </p:childTnLst>
                                </p:cTn>
                              </p:par>
                              <p:par>
                                <p:cTn id="76" presetID="9" presetClass="emph" presetSubtype="0" nodeType="withEffect">
                                  <p:stCondLst>
                                    <p:cond delay="0"/>
                                  </p:stCondLst>
                                  <p:childTnLst>
                                    <p:set>
                                      <p:cBhvr>
                                        <p:cTn id="77" dur="indefinite"/>
                                        <p:tgtEl>
                                          <p:spTgt spid="47"/>
                                        </p:tgtEl>
                                        <p:attrNameLst>
                                          <p:attrName>style.opacity</p:attrName>
                                        </p:attrNameLst>
                                      </p:cBhvr>
                                      <p:to>
                                        <p:strVal val="0.5"/>
                                      </p:to>
                                    </p:set>
                                    <p:animEffect filter="image" prLst="opacity: 0.5">
                                      <p:cBhvr rctx="IE">
                                        <p:cTn id="78" dur="indefinite"/>
                                        <p:tgtEl>
                                          <p:spTgt spid="47"/>
                                        </p:tgtEl>
                                      </p:cBhvr>
                                    </p:animEffect>
                                  </p:childTnLst>
                                </p:cTn>
                              </p:par>
                              <p:par>
                                <p:cTn id="79" presetID="9" presetClass="emph" presetSubtype="0" nodeType="withEffect">
                                  <p:stCondLst>
                                    <p:cond delay="0"/>
                                  </p:stCondLst>
                                  <p:childTnLst>
                                    <p:set>
                                      <p:cBhvr>
                                        <p:cTn id="80" dur="indefinite"/>
                                        <p:tgtEl>
                                          <p:spTgt spid="49"/>
                                        </p:tgtEl>
                                        <p:attrNameLst>
                                          <p:attrName>style.opacity</p:attrName>
                                        </p:attrNameLst>
                                      </p:cBhvr>
                                      <p:to>
                                        <p:strVal val="0.5"/>
                                      </p:to>
                                    </p:set>
                                    <p:animEffect filter="image" prLst="opacity: 0.5">
                                      <p:cBhvr rctx="IE">
                                        <p:cTn id="81" dur="indefinite"/>
                                        <p:tgtEl>
                                          <p:spTgt spid="49"/>
                                        </p:tgtEl>
                                      </p:cBhvr>
                                    </p:animEffect>
                                  </p:childTnLst>
                                </p:cTn>
                              </p:par>
                              <p:par>
                                <p:cTn id="82" presetID="9" presetClass="emph" presetSubtype="0" nodeType="withEffect">
                                  <p:stCondLst>
                                    <p:cond delay="0"/>
                                  </p:stCondLst>
                                  <p:childTnLst>
                                    <p:set>
                                      <p:cBhvr>
                                        <p:cTn id="83" dur="indefinite"/>
                                        <p:tgtEl>
                                          <p:spTgt spid="56"/>
                                        </p:tgtEl>
                                        <p:attrNameLst>
                                          <p:attrName>style.opacity</p:attrName>
                                        </p:attrNameLst>
                                      </p:cBhvr>
                                      <p:to>
                                        <p:strVal val="0.5"/>
                                      </p:to>
                                    </p:set>
                                    <p:animEffect filter="image" prLst="opacity: 0.5">
                                      <p:cBhvr rctx="IE">
                                        <p:cTn id="84" dur="indefinite"/>
                                        <p:tgtEl>
                                          <p:spTgt spid="56"/>
                                        </p:tgtEl>
                                      </p:cBhvr>
                                    </p:animEffect>
                                  </p:childTnLst>
                                </p:cTn>
                              </p:par>
                              <p:par>
                                <p:cTn id="85" presetID="9" presetClass="emph" presetSubtype="0" nodeType="withEffect">
                                  <p:stCondLst>
                                    <p:cond delay="0"/>
                                  </p:stCondLst>
                                  <p:childTnLst>
                                    <p:set>
                                      <p:cBhvr>
                                        <p:cTn id="86" dur="indefinite"/>
                                        <p:tgtEl>
                                          <p:spTgt spid="51"/>
                                        </p:tgtEl>
                                        <p:attrNameLst>
                                          <p:attrName>style.opacity</p:attrName>
                                        </p:attrNameLst>
                                      </p:cBhvr>
                                      <p:to>
                                        <p:strVal val="0.5"/>
                                      </p:to>
                                    </p:set>
                                    <p:animEffect filter="image" prLst="opacity: 0.5">
                                      <p:cBhvr rctx="IE">
                                        <p:cTn id="87" dur="indefinite"/>
                                        <p:tgtEl>
                                          <p:spTgt spid="51"/>
                                        </p:tgtEl>
                                      </p:cBhvr>
                                    </p:animEffect>
                                  </p:childTnLst>
                                </p:cTn>
                              </p:par>
                              <p:par>
                                <p:cTn id="88" presetID="9" presetClass="emph" presetSubtype="0" nodeType="withEffect">
                                  <p:stCondLst>
                                    <p:cond delay="0"/>
                                  </p:stCondLst>
                                  <p:childTnLst>
                                    <p:set>
                                      <p:cBhvr>
                                        <p:cTn id="89" dur="indefinite"/>
                                        <p:tgtEl>
                                          <p:spTgt spid="45"/>
                                        </p:tgtEl>
                                        <p:attrNameLst>
                                          <p:attrName>style.opacity</p:attrName>
                                        </p:attrNameLst>
                                      </p:cBhvr>
                                      <p:to>
                                        <p:strVal val="0.5"/>
                                      </p:to>
                                    </p:set>
                                    <p:animEffect filter="image" prLst="opacity: 0.5">
                                      <p:cBhvr rctx="IE">
                                        <p:cTn id="90" dur="indefinite"/>
                                        <p:tgtEl>
                                          <p:spTgt spid="45"/>
                                        </p:tgtEl>
                                      </p:cBhvr>
                                    </p:animEffect>
                                  </p:childTnLst>
                                </p:cTn>
                              </p:par>
                              <p:par>
                                <p:cTn id="91" presetID="9" presetClass="emph" presetSubtype="0" nodeType="withEffect">
                                  <p:stCondLst>
                                    <p:cond delay="0"/>
                                  </p:stCondLst>
                                  <p:childTnLst>
                                    <p:set>
                                      <p:cBhvr>
                                        <p:cTn id="92" dur="indefinite"/>
                                        <p:tgtEl>
                                          <p:spTgt spid="57"/>
                                        </p:tgtEl>
                                        <p:attrNameLst>
                                          <p:attrName>style.opacity</p:attrName>
                                        </p:attrNameLst>
                                      </p:cBhvr>
                                      <p:to>
                                        <p:strVal val="0.5"/>
                                      </p:to>
                                    </p:set>
                                    <p:animEffect filter="image" prLst="opacity: 0.5">
                                      <p:cBhvr rctx="IE">
                                        <p:cTn id="93" dur="indefinite"/>
                                        <p:tgtEl>
                                          <p:spTgt spid="57"/>
                                        </p:tgtEl>
                                      </p:cBhvr>
                                    </p:animEffect>
                                  </p:childTnLst>
                                </p:cTn>
                              </p:par>
                              <p:par>
                                <p:cTn id="94" presetID="9" presetClass="emph" presetSubtype="0" nodeType="withEffect">
                                  <p:stCondLst>
                                    <p:cond delay="0"/>
                                  </p:stCondLst>
                                  <p:childTnLst>
                                    <p:set>
                                      <p:cBhvr>
                                        <p:cTn id="95" dur="indefinite"/>
                                        <p:tgtEl>
                                          <p:spTgt spid="9"/>
                                        </p:tgtEl>
                                        <p:attrNameLst>
                                          <p:attrName>style.opacity</p:attrName>
                                        </p:attrNameLst>
                                      </p:cBhvr>
                                      <p:to>
                                        <p:strVal val="0.5"/>
                                      </p:to>
                                    </p:set>
                                    <p:animEffect filter="image" prLst="opacity: 0.5">
                                      <p:cBhvr rctx="IE">
                                        <p:cTn id="96" dur="indefinite"/>
                                        <p:tgtEl>
                                          <p:spTgt spid="9"/>
                                        </p:tgtEl>
                                      </p:cBhvr>
                                    </p:animEffect>
                                  </p:childTnLst>
                                </p:cTn>
                              </p:par>
                              <p:par>
                                <p:cTn id="97" presetID="9" presetClass="emph" presetSubtype="0" nodeType="withEffect">
                                  <p:stCondLst>
                                    <p:cond delay="0"/>
                                  </p:stCondLst>
                                  <p:childTnLst>
                                    <p:set>
                                      <p:cBhvr>
                                        <p:cTn id="98" dur="indefinite"/>
                                        <p:tgtEl>
                                          <p:spTgt spid="5"/>
                                        </p:tgtEl>
                                        <p:attrNameLst>
                                          <p:attrName>style.opacity</p:attrName>
                                        </p:attrNameLst>
                                      </p:cBhvr>
                                      <p:to>
                                        <p:strVal val="0.5"/>
                                      </p:to>
                                    </p:set>
                                    <p:animEffect filter="image" prLst="opacity: 0.5">
                                      <p:cBhvr rctx="IE">
                                        <p:cTn id="99" dur="indefinite"/>
                                        <p:tgtEl>
                                          <p:spTgt spid="5"/>
                                        </p:tgtEl>
                                      </p:cBhvr>
                                    </p:animEffect>
                                  </p:childTnLst>
                                </p:cTn>
                              </p:par>
                              <p:par>
                                <p:cTn id="100" presetID="9" presetClass="emph" presetSubtype="0" nodeType="withEffect">
                                  <p:stCondLst>
                                    <p:cond delay="0"/>
                                  </p:stCondLst>
                                  <p:childTnLst>
                                    <p:set>
                                      <p:cBhvr>
                                        <p:cTn id="101" dur="indefinite"/>
                                        <p:tgtEl>
                                          <p:spTgt spid="12"/>
                                        </p:tgtEl>
                                        <p:attrNameLst>
                                          <p:attrName>style.opacity</p:attrName>
                                        </p:attrNameLst>
                                      </p:cBhvr>
                                      <p:to>
                                        <p:strVal val="0.5"/>
                                      </p:to>
                                    </p:set>
                                    <p:animEffect filter="image" prLst="opacity: 0.5">
                                      <p:cBhvr rctx="IE">
                                        <p:cTn id="102" dur="indefinite"/>
                                        <p:tgtEl>
                                          <p:spTgt spid="12"/>
                                        </p:tgtEl>
                                      </p:cBhvr>
                                    </p:animEffect>
                                  </p:childTnLst>
                                </p:cTn>
                              </p:par>
                              <p:par>
                                <p:cTn id="103" presetID="9" presetClass="emph" presetSubtype="0" nodeType="withEffect">
                                  <p:stCondLst>
                                    <p:cond delay="0"/>
                                  </p:stCondLst>
                                  <p:childTnLst>
                                    <p:set>
                                      <p:cBhvr>
                                        <p:cTn id="104" dur="indefinite"/>
                                        <p:tgtEl>
                                          <p:spTgt spid="16"/>
                                        </p:tgtEl>
                                        <p:attrNameLst>
                                          <p:attrName>style.opacity</p:attrName>
                                        </p:attrNameLst>
                                      </p:cBhvr>
                                      <p:to>
                                        <p:strVal val="0.5"/>
                                      </p:to>
                                    </p:set>
                                    <p:animEffect filter="image" prLst="opacity: 0.5">
                                      <p:cBhvr rctx="IE">
                                        <p:cTn id="105" dur="indefinite"/>
                                        <p:tgtEl>
                                          <p:spTgt spid="16"/>
                                        </p:tgtEl>
                                      </p:cBhvr>
                                    </p:animEffect>
                                  </p:childTnLst>
                                </p:cTn>
                              </p:par>
                              <p:par>
                                <p:cTn id="106" presetID="9" presetClass="emph" presetSubtype="0" nodeType="withEffect">
                                  <p:stCondLst>
                                    <p:cond delay="0"/>
                                  </p:stCondLst>
                                  <p:childTnLst>
                                    <p:set>
                                      <p:cBhvr>
                                        <p:cTn id="107" dur="indefinite"/>
                                        <p:tgtEl>
                                          <p:spTgt spid="19"/>
                                        </p:tgtEl>
                                        <p:attrNameLst>
                                          <p:attrName>style.opacity</p:attrName>
                                        </p:attrNameLst>
                                      </p:cBhvr>
                                      <p:to>
                                        <p:strVal val="0.5"/>
                                      </p:to>
                                    </p:set>
                                    <p:animEffect filter="image" prLst="opacity: 0.5">
                                      <p:cBhvr rctx="IE">
                                        <p:cTn id="108" dur="indefinite"/>
                                        <p:tgtEl>
                                          <p:spTgt spid="19"/>
                                        </p:tgtEl>
                                      </p:cBhvr>
                                    </p:animEffect>
                                  </p:childTnLst>
                                </p:cTn>
                              </p:par>
                              <p:par>
                                <p:cTn id="109" presetID="9" presetClass="emph" presetSubtype="0" nodeType="withEffect">
                                  <p:stCondLst>
                                    <p:cond delay="0"/>
                                  </p:stCondLst>
                                  <p:childTnLst>
                                    <p:set>
                                      <p:cBhvr>
                                        <p:cTn id="110" dur="indefinite"/>
                                        <p:tgtEl>
                                          <p:spTgt spid="28"/>
                                        </p:tgtEl>
                                        <p:attrNameLst>
                                          <p:attrName>style.opacity</p:attrName>
                                        </p:attrNameLst>
                                      </p:cBhvr>
                                      <p:to>
                                        <p:strVal val="0.5"/>
                                      </p:to>
                                    </p:set>
                                    <p:animEffect filter="image" prLst="opacity: 0.5">
                                      <p:cBhvr rctx="IE">
                                        <p:cTn id="111" dur="indefinite"/>
                                        <p:tgtEl>
                                          <p:spTgt spid="28"/>
                                        </p:tgtEl>
                                      </p:cBhvr>
                                    </p:animEffect>
                                  </p:childTnLst>
                                </p:cTn>
                              </p:par>
                              <p:par>
                                <p:cTn id="112" presetID="9" presetClass="emph" presetSubtype="0" nodeType="withEffect">
                                  <p:stCondLst>
                                    <p:cond delay="0"/>
                                  </p:stCondLst>
                                  <p:childTnLst>
                                    <p:set>
                                      <p:cBhvr>
                                        <p:cTn id="113" dur="indefinite"/>
                                        <p:tgtEl>
                                          <p:spTgt spid="34"/>
                                        </p:tgtEl>
                                        <p:attrNameLst>
                                          <p:attrName>style.opacity</p:attrName>
                                        </p:attrNameLst>
                                      </p:cBhvr>
                                      <p:to>
                                        <p:strVal val="0.5"/>
                                      </p:to>
                                    </p:set>
                                    <p:animEffect filter="image" prLst="opacity: 0.5">
                                      <p:cBhvr rctx="IE">
                                        <p:cTn id="114" dur="indefinite"/>
                                        <p:tgtEl>
                                          <p:spTgt spid="34"/>
                                        </p:tgtEl>
                                      </p:cBhvr>
                                    </p:animEffect>
                                  </p:childTnLst>
                                </p:cTn>
                              </p:par>
                            </p:childTnLst>
                          </p:cTn>
                        </p:par>
                        <p:par>
                          <p:cTn id="115" fill="hold">
                            <p:stCondLst>
                              <p:cond delay="0"/>
                            </p:stCondLst>
                            <p:childTnLst>
                              <p:par>
                                <p:cTn id="116" presetID="22" presetClass="entr" presetSubtype="8"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500"/>
                                        <p:tgtEl>
                                          <p:spTgt spid="41"/>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416916"/>
            <a:ext cx="5181600" cy="1306438"/>
          </a:xfrm>
        </p:spPr>
        <p:txBody>
          <a:bodyPr/>
          <a:lstStyle/>
          <a:p>
            <a:pPr marL="0" indent="0">
              <a:buNone/>
            </a:pPr>
            <a:r>
              <a:rPr lang="sv-SE" sz="2400" b="1"/>
              <a:t>Tillval – provtagning </a:t>
            </a:r>
          </a:p>
          <a:p>
            <a:pPr marL="0" indent="0">
              <a:buNone/>
            </a:pPr>
            <a:r>
              <a:rPr lang="sv-SE" sz="1600"/>
              <a:t>Välj relevant tillval för kallelsen.</a:t>
            </a:r>
            <a:br>
              <a:rPr lang="sv-SE" sz="1600"/>
            </a:br>
            <a:r>
              <a:rPr lang="sv-SE" sz="1600"/>
              <a:t>I exemplet: provtagning 2 dagar före besök.</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412918"/>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5" name="textruta 4">
            <a:extLst>
              <a:ext uri="{FF2B5EF4-FFF2-40B4-BE49-F238E27FC236}">
                <a16:creationId xmlns:a16="http://schemas.microsoft.com/office/drawing/2014/main" id="{85C3B0FE-064D-DC31-BAB0-5A60B8F08791}"/>
              </a:ext>
            </a:extLst>
          </p:cNvPr>
          <p:cNvSpPr txBox="1"/>
          <p:nvPr/>
        </p:nvSpPr>
        <p:spPr>
          <a:xfrm>
            <a:off x="612120" y="903287"/>
            <a:ext cx="10447761" cy="369332"/>
          </a:xfrm>
          <a:prstGeom prst="rect">
            <a:avLst/>
          </a:prstGeom>
          <a:noFill/>
        </p:spPr>
        <p:txBody>
          <a:bodyPr wrap="square">
            <a:spAutoFit/>
          </a:bodyPr>
          <a:lstStyle/>
          <a:p>
            <a:pPr marL="0" indent="0">
              <a:buNone/>
            </a:pPr>
            <a:r>
              <a:rPr lang="sv-SE" sz="1800" i="1"/>
              <a:t>Tillval är information som kan anpassas för respektive kallelse. Tillval måste aktivt läggas till.</a:t>
            </a:r>
            <a:endParaRPr lang="sv-SE" sz="1800" b="1" i="1"/>
          </a:p>
        </p:txBody>
      </p:sp>
      <p:pic>
        <p:nvPicPr>
          <p:cNvPr id="17" name="Bildobjekt 16">
            <a:extLst>
              <a:ext uri="{FF2B5EF4-FFF2-40B4-BE49-F238E27FC236}">
                <a16:creationId xmlns:a16="http://schemas.microsoft.com/office/drawing/2014/main" id="{12168735-C0CF-2CF4-2669-92E16652533B}"/>
              </a:ext>
            </a:extLst>
          </p:cNvPr>
          <p:cNvPicPr>
            <a:picLocks noChangeAspect="1"/>
          </p:cNvPicPr>
          <p:nvPr/>
        </p:nvPicPr>
        <p:blipFill rotWithShape="1">
          <a:blip r:embed="rId3"/>
          <a:srcRect l="33603" t="55425" r="33998" b="20304"/>
          <a:stretch/>
        </p:blipFill>
        <p:spPr>
          <a:xfrm>
            <a:off x="729404" y="2707080"/>
            <a:ext cx="4282831" cy="1722045"/>
          </a:xfrm>
          <a:prstGeom prst="rect">
            <a:avLst/>
          </a:prstGeom>
          <a:effectLst>
            <a:outerShdw blurRad="50800" dist="38100" dir="8100000" algn="tr" rotWithShape="0">
              <a:prstClr val="black">
                <a:alpha val="40000"/>
              </a:prstClr>
            </a:outerShdw>
          </a:effectLst>
        </p:spPr>
      </p:pic>
      <p:sp>
        <p:nvSpPr>
          <p:cNvPr id="19" name="Rektangel 18">
            <a:extLst>
              <a:ext uri="{FF2B5EF4-FFF2-40B4-BE49-F238E27FC236}">
                <a16:creationId xmlns:a16="http://schemas.microsoft.com/office/drawing/2014/main" id="{0E568FD9-C0A6-9B5C-8ABE-EA58A0FE796F}"/>
              </a:ext>
            </a:extLst>
          </p:cNvPr>
          <p:cNvSpPr/>
          <p:nvPr/>
        </p:nvSpPr>
        <p:spPr>
          <a:xfrm>
            <a:off x="790526" y="4063207"/>
            <a:ext cx="521544" cy="1143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F0B7CD8C-EB92-6785-F4E6-6C2BF63F65CA}"/>
              </a:ext>
            </a:extLst>
          </p:cNvPr>
          <p:cNvGrpSpPr/>
          <p:nvPr/>
        </p:nvGrpSpPr>
        <p:grpSpPr>
          <a:xfrm>
            <a:off x="6219826" y="1956622"/>
            <a:ext cx="1943621" cy="4740742"/>
            <a:chOff x="6219826" y="1956622"/>
            <a:chExt cx="1943621" cy="4740742"/>
          </a:xfrm>
        </p:grpSpPr>
        <p:pic>
          <p:nvPicPr>
            <p:cNvPr id="21" name="Bildobjekt 20">
              <a:extLst>
                <a:ext uri="{FF2B5EF4-FFF2-40B4-BE49-F238E27FC236}">
                  <a16:creationId xmlns:a16="http://schemas.microsoft.com/office/drawing/2014/main" id="{60A0676A-0117-FAC6-E6E8-5DA6B738D0CE}"/>
                </a:ext>
              </a:extLst>
            </p:cNvPr>
            <p:cNvPicPr>
              <a:picLocks noChangeAspect="1"/>
            </p:cNvPicPr>
            <p:nvPr/>
          </p:nvPicPr>
          <p:blipFill>
            <a:blip r:embed="rId4"/>
            <a:stretch>
              <a:fillRect/>
            </a:stretch>
          </p:blipFill>
          <p:spPr>
            <a:xfrm>
              <a:off x="6220388" y="1956622"/>
              <a:ext cx="1943059" cy="4740742"/>
            </a:xfrm>
            <a:prstGeom prst="rect">
              <a:avLst/>
            </a:prstGeom>
            <a:effectLst>
              <a:outerShdw blurRad="50800" dist="38100" dir="8100000" algn="tr" rotWithShape="0">
                <a:prstClr val="black">
                  <a:alpha val="40000"/>
                </a:prstClr>
              </a:outerShdw>
            </a:effectLst>
          </p:spPr>
        </p:pic>
        <p:sp>
          <p:nvSpPr>
            <p:cNvPr id="6" name="Rektangel 5">
              <a:extLst>
                <a:ext uri="{FF2B5EF4-FFF2-40B4-BE49-F238E27FC236}">
                  <a16:creationId xmlns:a16="http://schemas.microsoft.com/office/drawing/2014/main" id="{BC1A0FBC-5656-8EC2-A81E-5AC29193D0CE}"/>
                </a:ext>
              </a:extLst>
            </p:cNvPr>
            <p:cNvSpPr/>
            <p:nvPr/>
          </p:nvSpPr>
          <p:spPr>
            <a:xfrm>
              <a:off x="6255176" y="5707237"/>
              <a:ext cx="1836000" cy="936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0C9EF86F-D00E-C829-1E21-10CB20D400CA}"/>
                </a:ext>
              </a:extLst>
            </p:cNvPr>
            <p:cNvSpPr txBox="1"/>
            <p:nvPr/>
          </p:nvSpPr>
          <p:spPr>
            <a:xfrm>
              <a:off x="6219826" y="2485918"/>
              <a:ext cx="1943058" cy="455509"/>
            </a:xfrm>
            <a:prstGeom prst="rect">
              <a:avLst/>
            </a:prstGeom>
            <a:solidFill>
              <a:schemeClr val="bg1"/>
            </a:solidFill>
          </p:spPr>
          <p:txBody>
            <a:bodyPr wrap="square" rtlCol="0">
              <a:spAutoFit/>
            </a:bodyPr>
            <a:lstStyle/>
            <a:p>
              <a:r>
                <a:rPr lang="sv-SE" sz="1180" b="1">
                  <a:solidFill>
                    <a:srgbClr val="C12143"/>
                  </a:solidFill>
                </a:rPr>
                <a:t>Hjärtmottagning Arytmi</a:t>
              </a:r>
            </a:p>
            <a:p>
              <a:r>
                <a:rPr lang="sv-SE" sz="1180" b="1">
                  <a:solidFill>
                    <a:srgbClr val="C12143"/>
                  </a:solidFill>
                </a:rPr>
                <a:t>Ystad</a:t>
              </a:r>
            </a:p>
          </p:txBody>
        </p:sp>
        <p:sp>
          <p:nvSpPr>
            <p:cNvPr id="23" name="Rektangel 22">
              <a:extLst>
                <a:ext uri="{FF2B5EF4-FFF2-40B4-BE49-F238E27FC236}">
                  <a16:creationId xmlns:a16="http://schemas.microsoft.com/office/drawing/2014/main" id="{B78AAA8E-475E-24A8-49FD-A8AD7F4AE1F0}"/>
                </a:ext>
              </a:extLst>
            </p:cNvPr>
            <p:cNvSpPr/>
            <p:nvPr/>
          </p:nvSpPr>
          <p:spPr>
            <a:xfrm>
              <a:off x="6372225" y="4429125"/>
              <a:ext cx="1428750" cy="1714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229AE335-7D2B-E031-BD57-69E298F6CC38}"/>
                </a:ext>
              </a:extLst>
            </p:cNvPr>
            <p:cNvSpPr/>
            <p:nvPr/>
          </p:nvSpPr>
          <p:spPr>
            <a:xfrm>
              <a:off x="6314553" y="4752974"/>
              <a:ext cx="1600722" cy="2512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53AEBA07-9D46-B869-6830-EE4401C217E5}"/>
                </a:ext>
              </a:extLst>
            </p:cNvPr>
            <p:cNvSpPr/>
            <p:nvPr/>
          </p:nvSpPr>
          <p:spPr>
            <a:xfrm>
              <a:off x="6372225" y="5193672"/>
              <a:ext cx="1600722" cy="28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4368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B50E3669-06C1-4205-5816-56DA0B62BE4A}"/>
              </a:ext>
            </a:extLst>
          </p:cNvPr>
          <p:cNvPicPr>
            <a:picLocks noChangeAspect="1"/>
          </p:cNvPicPr>
          <p:nvPr/>
        </p:nvPicPr>
        <p:blipFill rotWithShape="1">
          <a:blip r:embed="rId3"/>
          <a:srcRect l="34002" t="56846" r="1546" b="20304"/>
          <a:stretch/>
        </p:blipFill>
        <p:spPr>
          <a:xfrm>
            <a:off x="714375" y="2740276"/>
            <a:ext cx="5028030" cy="956788"/>
          </a:xfrm>
          <a:prstGeom prst="rect">
            <a:avLst/>
          </a:prstGeom>
          <a:effectLst>
            <a:outerShdw blurRad="50800" dist="38100" dir="8100000" algn="tr" rotWithShape="0">
              <a:prstClr val="black">
                <a:alpha val="40000"/>
              </a:prstClr>
            </a:outerShdw>
          </a:effectLst>
        </p:spPr>
      </p:pic>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416916"/>
            <a:ext cx="5181600" cy="1306438"/>
          </a:xfrm>
        </p:spPr>
        <p:txBody>
          <a:bodyPr/>
          <a:lstStyle/>
          <a:p>
            <a:pPr marL="0" indent="0">
              <a:buNone/>
            </a:pPr>
            <a:r>
              <a:rPr lang="sv-SE" sz="2400" b="1"/>
              <a:t>Tillval – röntgen</a:t>
            </a:r>
          </a:p>
          <a:p>
            <a:pPr marL="0" indent="0">
              <a:buNone/>
            </a:pPr>
            <a:r>
              <a:rPr lang="sv-SE" sz="1600"/>
              <a:t>Välj relevant tillval för kallelsen.</a:t>
            </a:r>
            <a:br>
              <a:rPr lang="sv-SE" sz="1600"/>
            </a:br>
            <a:r>
              <a:rPr lang="sv-SE" sz="1600"/>
              <a:t>I exemplet: röntgen 1 timme för besök, </a:t>
            </a:r>
            <a:r>
              <a:rPr lang="sv-SE" sz="1600" err="1"/>
              <a:t>drop</a:t>
            </a:r>
            <a:r>
              <a:rPr lang="sv-SE" sz="1600"/>
              <a:t>-in.</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412918"/>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5" name="textruta 4">
            <a:extLst>
              <a:ext uri="{FF2B5EF4-FFF2-40B4-BE49-F238E27FC236}">
                <a16:creationId xmlns:a16="http://schemas.microsoft.com/office/drawing/2014/main" id="{85C3B0FE-064D-DC31-BAB0-5A60B8F08791}"/>
              </a:ext>
            </a:extLst>
          </p:cNvPr>
          <p:cNvSpPr txBox="1"/>
          <p:nvPr/>
        </p:nvSpPr>
        <p:spPr>
          <a:xfrm>
            <a:off x="612120" y="903287"/>
            <a:ext cx="10447761" cy="369332"/>
          </a:xfrm>
          <a:prstGeom prst="rect">
            <a:avLst/>
          </a:prstGeom>
          <a:solidFill>
            <a:schemeClr val="bg1"/>
          </a:solidFill>
        </p:spPr>
        <p:txBody>
          <a:bodyPr wrap="square">
            <a:spAutoFit/>
          </a:bodyPr>
          <a:lstStyle/>
          <a:p>
            <a:pPr marL="0" indent="0">
              <a:buNone/>
            </a:pPr>
            <a:r>
              <a:rPr lang="sv-SE" sz="1800" i="1"/>
              <a:t>Tillval är information som kan anpassas för respektive kallelse. Tillval måste aktivt läggas till.</a:t>
            </a:r>
            <a:endParaRPr lang="sv-SE" sz="1800" b="1" i="1"/>
          </a:p>
        </p:txBody>
      </p:sp>
      <p:sp>
        <p:nvSpPr>
          <p:cNvPr id="19" name="Rektangel 18">
            <a:extLst>
              <a:ext uri="{FF2B5EF4-FFF2-40B4-BE49-F238E27FC236}">
                <a16:creationId xmlns:a16="http://schemas.microsoft.com/office/drawing/2014/main" id="{0E568FD9-C0A6-9B5C-8ABE-EA58A0FE796F}"/>
              </a:ext>
            </a:extLst>
          </p:cNvPr>
          <p:cNvSpPr/>
          <p:nvPr/>
        </p:nvSpPr>
        <p:spPr>
          <a:xfrm>
            <a:off x="3238500" y="3476625"/>
            <a:ext cx="233363" cy="69056"/>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upp 1">
            <a:extLst>
              <a:ext uri="{FF2B5EF4-FFF2-40B4-BE49-F238E27FC236}">
                <a16:creationId xmlns:a16="http://schemas.microsoft.com/office/drawing/2014/main" id="{7FEBF09B-CBA0-E70C-4822-C9FFEB1DD632}"/>
              </a:ext>
            </a:extLst>
          </p:cNvPr>
          <p:cNvGrpSpPr/>
          <p:nvPr/>
        </p:nvGrpSpPr>
        <p:grpSpPr>
          <a:xfrm>
            <a:off x="6123711" y="1956622"/>
            <a:ext cx="2314575" cy="4137847"/>
            <a:chOff x="6123711" y="1956622"/>
            <a:chExt cx="2314575" cy="4137847"/>
          </a:xfrm>
        </p:grpSpPr>
        <p:pic>
          <p:nvPicPr>
            <p:cNvPr id="16" name="Bildobjekt 15">
              <a:extLst>
                <a:ext uri="{FF2B5EF4-FFF2-40B4-BE49-F238E27FC236}">
                  <a16:creationId xmlns:a16="http://schemas.microsoft.com/office/drawing/2014/main" id="{0190CB53-8E52-3C74-E773-82E74CE4A34E}"/>
                </a:ext>
              </a:extLst>
            </p:cNvPr>
            <p:cNvPicPr>
              <a:picLocks noChangeAspect="1"/>
            </p:cNvPicPr>
            <p:nvPr/>
          </p:nvPicPr>
          <p:blipFill rotWithShape="1">
            <a:blip r:embed="rId4"/>
            <a:srcRect t="20871"/>
            <a:stretch/>
          </p:blipFill>
          <p:spPr>
            <a:xfrm>
              <a:off x="6123711" y="1956622"/>
              <a:ext cx="2314575" cy="4137847"/>
            </a:xfrm>
            <a:prstGeom prst="rect">
              <a:avLst/>
            </a:prstGeom>
            <a:effectLst>
              <a:outerShdw blurRad="50800" dist="38100" dir="8100000" algn="tr" rotWithShape="0">
                <a:prstClr val="black">
                  <a:alpha val="40000"/>
                </a:prstClr>
              </a:outerShdw>
            </a:effectLst>
          </p:spPr>
        </p:pic>
        <p:sp>
          <p:nvSpPr>
            <p:cNvPr id="17" name="Rektangel 16">
              <a:extLst>
                <a:ext uri="{FF2B5EF4-FFF2-40B4-BE49-F238E27FC236}">
                  <a16:creationId xmlns:a16="http://schemas.microsoft.com/office/drawing/2014/main" id="{F93D9CBC-6803-B231-CB85-36AEB5511720}"/>
                </a:ext>
              </a:extLst>
            </p:cNvPr>
            <p:cNvSpPr/>
            <p:nvPr/>
          </p:nvSpPr>
          <p:spPr>
            <a:xfrm>
              <a:off x="6315075" y="2393993"/>
              <a:ext cx="1428750" cy="1714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23F3B8BE-C7A7-D5DB-4618-B0A0B36B5AA9}"/>
                </a:ext>
              </a:extLst>
            </p:cNvPr>
            <p:cNvSpPr/>
            <p:nvPr/>
          </p:nvSpPr>
          <p:spPr>
            <a:xfrm>
              <a:off x="6285977" y="2755942"/>
              <a:ext cx="1819797" cy="3532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6B506669-C01A-402F-E6DF-93E9EDE13EDF}"/>
                </a:ext>
              </a:extLst>
            </p:cNvPr>
            <p:cNvSpPr/>
            <p:nvPr/>
          </p:nvSpPr>
          <p:spPr>
            <a:xfrm>
              <a:off x="6315074" y="3218670"/>
              <a:ext cx="1704975" cy="3532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872F66C4-BE85-F4FF-AFB3-57AE350A5EC7}"/>
                </a:ext>
              </a:extLst>
            </p:cNvPr>
            <p:cNvSpPr/>
            <p:nvPr/>
          </p:nvSpPr>
          <p:spPr>
            <a:xfrm>
              <a:off x="6178453" y="5111739"/>
              <a:ext cx="2154476" cy="920761"/>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5006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416916"/>
            <a:ext cx="5181600" cy="1306438"/>
          </a:xfrm>
        </p:spPr>
        <p:txBody>
          <a:bodyPr/>
          <a:lstStyle/>
          <a:p>
            <a:pPr marL="0" indent="0">
              <a:buNone/>
            </a:pPr>
            <a:r>
              <a:rPr lang="sv-SE" sz="2400" b="1"/>
              <a:t>Tillval – fler resurser</a:t>
            </a:r>
          </a:p>
          <a:p>
            <a:pPr marL="0" indent="0">
              <a:buNone/>
            </a:pPr>
            <a:r>
              <a:rPr lang="sv-SE" sz="1600"/>
              <a:t>Välj relevant tillval för kallelsen.</a:t>
            </a:r>
            <a:br>
              <a:rPr lang="sv-SE" sz="1600"/>
            </a:br>
            <a:r>
              <a:rPr lang="sv-SE" sz="1600"/>
              <a:t>I exemplet: fysioterapeut.</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412918"/>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5" name="textruta 4">
            <a:extLst>
              <a:ext uri="{FF2B5EF4-FFF2-40B4-BE49-F238E27FC236}">
                <a16:creationId xmlns:a16="http://schemas.microsoft.com/office/drawing/2014/main" id="{85C3B0FE-064D-DC31-BAB0-5A60B8F08791}"/>
              </a:ext>
            </a:extLst>
          </p:cNvPr>
          <p:cNvSpPr txBox="1"/>
          <p:nvPr/>
        </p:nvSpPr>
        <p:spPr>
          <a:xfrm>
            <a:off x="612120" y="903287"/>
            <a:ext cx="10447761" cy="369332"/>
          </a:xfrm>
          <a:prstGeom prst="rect">
            <a:avLst/>
          </a:prstGeom>
          <a:solidFill>
            <a:schemeClr val="bg1"/>
          </a:solidFill>
        </p:spPr>
        <p:txBody>
          <a:bodyPr wrap="square">
            <a:spAutoFit/>
          </a:bodyPr>
          <a:lstStyle/>
          <a:p>
            <a:pPr marL="0" indent="0">
              <a:buNone/>
            </a:pPr>
            <a:r>
              <a:rPr lang="sv-SE" sz="1800" i="1"/>
              <a:t>Tillval är information som kan anpassas för respektive kallelse. Tillval måste aktivt läggas till.</a:t>
            </a:r>
            <a:endParaRPr lang="sv-SE" sz="1800" b="1" i="1"/>
          </a:p>
        </p:txBody>
      </p:sp>
      <p:pic>
        <p:nvPicPr>
          <p:cNvPr id="20" name="Bildobjekt 19">
            <a:extLst>
              <a:ext uri="{FF2B5EF4-FFF2-40B4-BE49-F238E27FC236}">
                <a16:creationId xmlns:a16="http://schemas.microsoft.com/office/drawing/2014/main" id="{80047C32-50B8-67B3-2BCD-6FF79AC87434}"/>
              </a:ext>
            </a:extLst>
          </p:cNvPr>
          <p:cNvPicPr>
            <a:picLocks noChangeAspect="1"/>
          </p:cNvPicPr>
          <p:nvPr/>
        </p:nvPicPr>
        <p:blipFill rotWithShape="1">
          <a:blip r:embed="rId3"/>
          <a:srcRect l="33603" t="57013" r="33998" b="9591"/>
          <a:stretch/>
        </p:blipFill>
        <p:spPr>
          <a:xfrm>
            <a:off x="719079" y="2699887"/>
            <a:ext cx="4825613" cy="2669705"/>
          </a:xfrm>
          <a:prstGeom prst="rect">
            <a:avLst/>
          </a:prstGeom>
          <a:effectLst>
            <a:outerShdw blurRad="50800" dist="38100" dir="8100000" algn="tr" rotWithShape="0">
              <a:prstClr val="black">
                <a:alpha val="40000"/>
              </a:prstClr>
            </a:outerShdw>
          </a:effectLst>
        </p:spPr>
      </p:pic>
      <p:sp>
        <p:nvSpPr>
          <p:cNvPr id="19" name="Rektangel 18">
            <a:extLst>
              <a:ext uri="{FF2B5EF4-FFF2-40B4-BE49-F238E27FC236}">
                <a16:creationId xmlns:a16="http://schemas.microsoft.com/office/drawing/2014/main" id="{0E568FD9-C0A6-9B5C-8ABE-EA58A0FE796F}"/>
              </a:ext>
            </a:extLst>
          </p:cNvPr>
          <p:cNvSpPr/>
          <p:nvPr/>
        </p:nvSpPr>
        <p:spPr>
          <a:xfrm>
            <a:off x="787594" y="4724400"/>
            <a:ext cx="622106" cy="142532"/>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upp 1">
            <a:extLst>
              <a:ext uri="{FF2B5EF4-FFF2-40B4-BE49-F238E27FC236}">
                <a16:creationId xmlns:a16="http://schemas.microsoft.com/office/drawing/2014/main" id="{66E09CF6-35BE-82F1-EA4A-F5F893878373}"/>
              </a:ext>
            </a:extLst>
          </p:cNvPr>
          <p:cNvGrpSpPr/>
          <p:nvPr/>
        </p:nvGrpSpPr>
        <p:grpSpPr>
          <a:xfrm>
            <a:off x="6244159" y="1882752"/>
            <a:ext cx="2314575" cy="4615248"/>
            <a:chOff x="6244159" y="1882752"/>
            <a:chExt cx="2314575" cy="4615248"/>
          </a:xfrm>
        </p:grpSpPr>
        <p:pic>
          <p:nvPicPr>
            <p:cNvPr id="22" name="Bildobjekt 21">
              <a:extLst>
                <a:ext uri="{FF2B5EF4-FFF2-40B4-BE49-F238E27FC236}">
                  <a16:creationId xmlns:a16="http://schemas.microsoft.com/office/drawing/2014/main" id="{544FB78F-34A0-27C2-8183-4022DEFF6995}"/>
                </a:ext>
              </a:extLst>
            </p:cNvPr>
            <p:cNvPicPr>
              <a:picLocks noChangeAspect="1"/>
            </p:cNvPicPr>
            <p:nvPr/>
          </p:nvPicPr>
          <p:blipFill rotWithShape="1">
            <a:blip r:embed="rId4"/>
            <a:srcRect b="2703"/>
            <a:stretch/>
          </p:blipFill>
          <p:spPr>
            <a:xfrm>
              <a:off x="6244159" y="1882752"/>
              <a:ext cx="2314575" cy="4615248"/>
            </a:xfrm>
            <a:prstGeom prst="rect">
              <a:avLst/>
            </a:prstGeom>
            <a:effectLst>
              <a:outerShdw blurRad="50800" dist="38100" dir="8100000" algn="tr" rotWithShape="0">
                <a:prstClr val="black">
                  <a:alpha val="40000"/>
                </a:prstClr>
              </a:outerShdw>
            </a:effectLst>
          </p:spPr>
        </p:pic>
        <p:sp>
          <p:nvSpPr>
            <p:cNvPr id="23" name="Rektangel 22">
              <a:extLst>
                <a:ext uri="{FF2B5EF4-FFF2-40B4-BE49-F238E27FC236}">
                  <a16:creationId xmlns:a16="http://schemas.microsoft.com/office/drawing/2014/main" id="{D34FF8A8-5A61-121F-7BD7-0EAEF687F160}"/>
                </a:ext>
              </a:extLst>
            </p:cNvPr>
            <p:cNvSpPr/>
            <p:nvPr/>
          </p:nvSpPr>
          <p:spPr>
            <a:xfrm>
              <a:off x="6391275" y="5144089"/>
              <a:ext cx="1600200" cy="1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6A583A19-ECFD-5B37-6EFF-E0FBD86AE7B6}"/>
                </a:ext>
              </a:extLst>
            </p:cNvPr>
            <p:cNvSpPr/>
            <p:nvPr/>
          </p:nvSpPr>
          <p:spPr>
            <a:xfrm>
              <a:off x="6406932" y="5522015"/>
              <a:ext cx="1799999" cy="28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9FFB77BF-ABFD-34F7-E7FD-955F46DFA7E4}"/>
                </a:ext>
              </a:extLst>
            </p:cNvPr>
            <p:cNvSpPr/>
            <p:nvPr/>
          </p:nvSpPr>
          <p:spPr>
            <a:xfrm>
              <a:off x="6334125" y="6032662"/>
              <a:ext cx="172800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C1A0FBC-5656-8EC2-A81E-5AC29193D0CE}"/>
                </a:ext>
              </a:extLst>
            </p:cNvPr>
            <p:cNvSpPr/>
            <p:nvPr/>
          </p:nvSpPr>
          <p:spPr>
            <a:xfrm>
              <a:off x="6290700" y="4185446"/>
              <a:ext cx="1648388" cy="32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0AD8E1F2-ADC9-C888-DFA3-168E3992FF5B}"/>
                </a:ext>
              </a:extLst>
            </p:cNvPr>
            <p:cNvSpPr txBox="1"/>
            <p:nvPr/>
          </p:nvSpPr>
          <p:spPr>
            <a:xfrm>
              <a:off x="6263873" y="2410100"/>
              <a:ext cx="1943058" cy="455509"/>
            </a:xfrm>
            <a:prstGeom prst="rect">
              <a:avLst/>
            </a:prstGeom>
            <a:solidFill>
              <a:schemeClr val="bg1"/>
            </a:solidFill>
          </p:spPr>
          <p:txBody>
            <a:bodyPr wrap="square" rtlCol="0">
              <a:spAutoFit/>
            </a:bodyPr>
            <a:lstStyle/>
            <a:p>
              <a:r>
                <a:rPr lang="sv-SE" sz="1180" b="1">
                  <a:solidFill>
                    <a:srgbClr val="C12143"/>
                  </a:solidFill>
                </a:rPr>
                <a:t>Hjärtmottagning Arytmi</a:t>
              </a:r>
            </a:p>
            <a:p>
              <a:r>
                <a:rPr lang="sv-SE" sz="1180" b="1">
                  <a:solidFill>
                    <a:srgbClr val="C12143"/>
                  </a:solidFill>
                </a:rPr>
                <a:t>Ystad</a:t>
              </a:r>
            </a:p>
          </p:txBody>
        </p:sp>
      </p:grpSp>
    </p:spTree>
    <p:extLst>
      <p:ext uri="{BB962C8B-B14F-4D97-AF65-F5344CB8AC3E}">
        <p14:creationId xmlns:p14="http://schemas.microsoft.com/office/powerpoint/2010/main" val="39912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763FC61D-069D-B9E4-8472-658A43DF26F6}"/>
              </a:ext>
            </a:extLst>
          </p:cNvPr>
          <p:cNvPicPr>
            <a:picLocks noChangeAspect="1"/>
          </p:cNvPicPr>
          <p:nvPr/>
        </p:nvPicPr>
        <p:blipFill rotWithShape="1">
          <a:blip r:embed="rId3"/>
          <a:srcRect l="33603" t="54305" r="1237" b="9591"/>
          <a:stretch/>
        </p:blipFill>
        <p:spPr>
          <a:xfrm>
            <a:off x="684874" y="2723354"/>
            <a:ext cx="4963064" cy="1475961"/>
          </a:xfrm>
          <a:prstGeom prst="rect">
            <a:avLst/>
          </a:prstGeom>
          <a:effectLst>
            <a:outerShdw blurRad="50800" dist="38100" dir="8100000" algn="tr" rotWithShape="0">
              <a:prstClr val="black">
                <a:alpha val="40000"/>
              </a:prstClr>
            </a:outerShdw>
          </a:effectLst>
        </p:spPr>
      </p:pic>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416916"/>
            <a:ext cx="5181600" cy="1306438"/>
          </a:xfrm>
        </p:spPr>
        <p:txBody>
          <a:bodyPr/>
          <a:lstStyle/>
          <a:p>
            <a:pPr marL="0" indent="0">
              <a:buNone/>
            </a:pPr>
            <a:r>
              <a:rPr lang="sv-SE" sz="2400" b="1"/>
              <a:t>Tillval – medverkande</a:t>
            </a:r>
          </a:p>
          <a:p>
            <a:pPr marL="0" indent="0">
              <a:buNone/>
            </a:pPr>
            <a:r>
              <a:rPr lang="sv-SE" sz="1600"/>
              <a:t>Välj relevant tillval för kallelsen.</a:t>
            </a:r>
            <a:br>
              <a:rPr lang="sv-SE" sz="1600"/>
            </a:br>
            <a:r>
              <a:rPr lang="sv-SE" sz="1600"/>
              <a:t>I exemplet: du får gärna ha med närstående.</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5980836" y="1412918"/>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5" name="textruta 4">
            <a:extLst>
              <a:ext uri="{FF2B5EF4-FFF2-40B4-BE49-F238E27FC236}">
                <a16:creationId xmlns:a16="http://schemas.microsoft.com/office/drawing/2014/main" id="{85C3B0FE-064D-DC31-BAB0-5A60B8F08791}"/>
              </a:ext>
            </a:extLst>
          </p:cNvPr>
          <p:cNvSpPr txBox="1"/>
          <p:nvPr/>
        </p:nvSpPr>
        <p:spPr>
          <a:xfrm>
            <a:off x="612120" y="903287"/>
            <a:ext cx="10447761" cy="369332"/>
          </a:xfrm>
          <a:prstGeom prst="rect">
            <a:avLst/>
          </a:prstGeom>
          <a:solidFill>
            <a:schemeClr val="bg1"/>
          </a:solidFill>
        </p:spPr>
        <p:txBody>
          <a:bodyPr wrap="square">
            <a:spAutoFit/>
          </a:bodyPr>
          <a:lstStyle/>
          <a:p>
            <a:pPr marL="0" indent="0">
              <a:buNone/>
            </a:pPr>
            <a:r>
              <a:rPr lang="sv-SE" sz="1800" i="1"/>
              <a:t>Tillval är information som kan anpassas för respektive kallelse. Tillval måste aktivt läggas till.</a:t>
            </a:r>
            <a:endParaRPr lang="sv-SE" sz="1800" b="1" i="1"/>
          </a:p>
        </p:txBody>
      </p:sp>
      <p:sp>
        <p:nvSpPr>
          <p:cNvPr id="19" name="Rektangel 18">
            <a:extLst>
              <a:ext uri="{FF2B5EF4-FFF2-40B4-BE49-F238E27FC236}">
                <a16:creationId xmlns:a16="http://schemas.microsoft.com/office/drawing/2014/main" id="{0E568FD9-C0A6-9B5C-8ABE-EA58A0FE796F}"/>
              </a:ext>
            </a:extLst>
          </p:cNvPr>
          <p:cNvSpPr/>
          <p:nvPr/>
        </p:nvSpPr>
        <p:spPr>
          <a:xfrm>
            <a:off x="3166407" y="3857625"/>
            <a:ext cx="357844" cy="9525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upp 1">
            <a:extLst>
              <a:ext uri="{FF2B5EF4-FFF2-40B4-BE49-F238E27FC236}">
                <a16:creationId xmlns:a16="http://schemas.microsoft.com/office/drawing/2014/main" id="{F07BD5DD-5140-6304-DDC4-0A94BEE4DA7B}"/>
              </a:ext>
            </a:extLst>
          </p:cNvPr>
          <p:cNvGrpSpPr/>
          <p:nvPr/>
        </p:nvGrpSpPr>
        <p:grpSpPr>
          <a:xfrm>
            <a:off x="6067080" y="2031240"/>
            <a:ext cx="2362200" cy="4317402"/>
            <a:chOff x="6067080" y="2031240"/>
            <a:chExt cx="2362200" cy="4317402"/>
          </a:xfrm>
        </p:grpSpPr>
        <p:pic>
          <p:nvPicPr>
            <p:cNvPr id="23" name="Bildobjekt 22">
              <a:extLst>
                <a:ext uri="{FF2B5EF4-FFF2-40B4-BE49-F238E27FC236}">
                  <a16:creationId xmlns:a16="http://schemas.microsoft.com/office/drawing/2014/main" id="{071884E5-4EB8-EC2B-8BFA-1B57CB3C1569}"/>
                </a:ext>
              </a:extLst>
            </p:cNvPr>
            <p:cNvPicPr>
              <a:picLocks noChangeAspect="1"/>
            </p:cNvPicPr>
            <p:nvPr/>
          </p:nvPicPr>
          <p:blipFill rotWithShape="1">
            <a:blip r:embed="rId4"/>
            <a:srcRect b="12327"/>
            <a:stretch/>
          </p:blipFill>
          <p:spPr>
            <a:xfrm>
              <a:off x="6067080" y="2031240"/>
              <a:ext cx="2362200" cy="4317402"/>
            </a:xfrm>
            <a:prstGeom prst="rect">
              <a:avLst/>
            </a:prstGeom>
            <a:effectLst>
              <a:outerShdw blurRad="50800" dist="38100" dir="8100000" algn="tr" rotWithShape="0">
                <a:prstClr val="black">
                  <a:alpha val="40000"/>
                </a:prstClr>
              </a:outerShdw>
            </a:effectLst>
          </p:spPr>
        </p:pic>
        <p:sp>
          <p:nvSpPr>
            <p:cNvPr id="24" name="textruta 23">
              <a:extLst>
                <a:ext uri="{FF2B5EF4-FFF2-40B4-BE49-F238E27FC236}">
                  <a16:creationId xmlns:a16="http://schemas.microsoft.com/office/drawing/2014/main" id="{AE473937-BBA7-5259-DCF2-6BD8F18B6248}"/>
                </a:ext>
              </a:extLst>
            </p:cNvPr>
            <p:cNvSpPr txBox="1"/>
            <p:nvPr/>
          </p:nvSpPr>
          <p:spPr>
            <a:xfrm>
              <a:off x="6067080" y="2581550"/>
              <a:ext cx="1943058" cy="455509"/>
            </a:xfrm>
            <a:prstGeom prst="rect">
              <a:avLst/>
            </a:prstGeom>
            <a:solidFill>
              <a:schemeClr val="bg1"/>
            </a:solidFill>
          </p:spPr>
          <p:txBody>
            <a:bodyPr wrap="square" rtlCol="0">
              <a:spAutoFit/>
            </a:bodyPr>
            <a:lstStyle/>
            <a:p>
              <a:r>
                <a:rPr lang="sv-SE" sz="1180" b="1">
                  <a:solidFill>
                    <a:srgbClr val="C12143"/>
                  </a:solidFill>
                </a:rPr>
                <a:t>Hjärtmottagning Arytmi</a:t>
              </a:r>
            </a:p>
            <a:p>
              <a:r>
                <a:rPr lang="sv-SE" sz="1180" b="1">
                  <a:solidFill>
                    <a:srgbClr val="C12143"/>
                  </a:solidFill>
                </a:rPr>
                <a:t>Ystad</a:t>
              </a:r>
            </a:p>
          </p:txBody>
        </p:sp>
        <p:sp>
          <p:nvSpPr>
            <p:cNvPr id="25" name="Rektangel 24">
              <a:extLst>
                <a:ext uri="{FF2B5EF4-FFF2-40B4-BE49-F238E27FC236}">
                  <a16:creationId xmlns:a16="http://schemas.microsoft.com/office/drawing/2014/main" id="{C0D69D61-EF49-96B0-1CB7-EC30F1DF5CD6}"/>
                </a:ext>
              </a:extLst>
            </p:cNvPr>
            <p:cNvSpPr/>
            <p:nvPr/>
          </p:nvSpPr>
          <p:spPr>
            <a:xfrm>
              <a:off x="6194482" y="5518681"/>
              <a:ext cx="1600200" cy="164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499CDB19-55E8-2FDF-DD26-776B1D458BEC}"/>
                </a:ext>
              </a:extLst>
            </p:cNvPr>
            <p:cNvSpPr/>
            <p:nvPr/>
          </p:nvSpPr>
          <p:spPr>
            <a:xfrm>
              <a:off x="6305389" y="5862317"/>
              <a:ext cx="1799999" cy="28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C1A0FBC-5656-8EC2-A81E-5AC29193D0CE}"/>
                </a:ext>
              </a:extLst>
            </p:cNvPr>
            <p:cNvSpPr/>
            <p:nvPr/>
          </p:nvSpPr>
          <p:spPr>
            <a:xfrm>
              <a:off x="6133236" y="4700355"/>
              <a:ext cx="1872000"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5267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AF4CDC7-9217-AF88-1840-192E5E899C7F}"/>
              </a:ext>
            </a:extLst>
          </p:cNvPr>
          <p:cNvPicPr>
            <a:picLocks noChangeAspect="1"/>
          </p:cNvPicPr>
          <p:nvPr/>
        </p:nvPicPr>
        <p:blipFill rotWithShape="1">
          <a:blip r:embed="rId3"/>
          <a:srcRect l="33603" t="54145" r="1237" b="4870"/>
          <a:stretch/>
        </p:blipFill>
        <p:spPr>
          <a:xfrm>
            <a:off x="706216" y="2502217"/>
            <a:ext cx="4963064" cy="1675471"/>
          </a:xfrm>
          <a:prstGeom prst="rect">
            <a:avLst/>
          </a:prstGeom>
          <a:effectLst>
            <a:outerShdw blurRad="50800" dist="38100" dir="8100000" algn="tr" rotWithShape="0">
              <a:prstClr val="black">
                <a:alpha val="40000"/>
              </a:prstClr>
            </a:outerShdw>
          </a:effectLst>
        </p:spPr>
      </p:pic>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281445"/>
            <a:ext cx="5181600" cy="1306438"/>
          </a:xfrm>
        </p:spPr>
        <p:txBody>
          <a:bodyPr/>
          <a:lstStyle/>
          <a:p>
            <a:pPr marL="0" indent="0">
              <a:buNone/>
            </a:pPr>
            <a:r>
              <a:rPr lang="sv-SE" sz="2400" b="1"/>
              <a:t>Viktig individuell information</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277447"/>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sp>
        <p:nvSpPr>
          <p:cNvPr id="19" name="Rektangel 18">
            <a:extLst>
              <a:ext uri="{FF2B5EF4-FFF2-40B4-BE49-F238E27FC236}">
                <a16:creationId xmlns:a16="http://schemas.microsoft.com/office/drawing/2014/main" id="{0E568FD9-C0A6-9B5C-8ABE-EA58A0FE796F}"/>
              </a:ext>
            </a:extLst>
          </p:cNvPr>
          <p:cNvSpPr/>
          <p:nvPr/>
        </p:nvSpPr>
        <p:spPr>
          <a:xfrm>
            <a:off x="731617" y="3958113"/>
            <a:ext cx="978121" cy="99537"/>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633EF280-662E-BAC8-EE55-93729B15F7B6}"/>
              </a:ext>
            </a:extLst>
          </p:cNvPr>
          <p:cNvSpPr txBox="1"/>
          <p:nvPr/>
        </p:nvSpPr>
        <p:spPr>
          <a:xfrm>
            <a:off x="654844" y="1770177"/>
            <a:ext cx="5033962" cy="646331"/>
          </a:xfrm>
          <a:prstGeom prst="rect">
            <a:avLst/>
          </a:prstGeom>
          <a:noFill/>
        </p:spPr>
        <p:txBody>
          <a:bodyPr wrap="square">
            <a:spAutoFit/>
          </a:bodyPr>
          <a:lstStyle/>
          <a:p>
            <a:pPr fontAlgn="base"/>
            <a:r>
              <a:rPr lang="sv-SE" sz="1200" b="0" i="0">
                <a:solidFill>
                  <a:srgbClr val="000000"/>
                </a:solidFill>
                <a:effectLst/>
              </a:rPr>
              <a:t>Fritextfältet </a:t>
            </a:r>
            <a:r>
              <a:rPr lang="sv-SE" sz="1200" b="1" i="0">
                <a:solidFill>
                  <a:srgbClr val="000000"/>
                </a:solidFill>
                <a:effectLst/>
              </a:rPr>
              <a:t>viktig individuell information om besöket </a:t>
            </a:r>
            <a:r>
              <a:rPr lang="sv-SE" sz="1200" b="0" i="0">
                <a:solidFill>
                  <a:srgbClr val="000000"/>
                </a:solidFill>
                <a:effectLst/>
              </a:rPr>
              <a:t>(max 250 tecken) ska bara användas om det </a:t>
            </a:r>
            <a:r>
              <a:rPr lang="sv-SE" sz="1200" b="1" i="0" u="sng">
                <a:solidFill>
                  <a:srgbClr val="000000"/>
                </a:solidFill>
                <a:effectLst/>
              </a:rPr>
              <a:t>saknas</a:t>
            </a:r>
            <a:r>
              <a:rPr lang="sv-SE" sz="1200" b="0" i="0">
                <a:solidFill>
                  <a:srgbClr val="000000"/>
                </a:solidFill>
                <a:effectLst/>
              </a:rPr>
              <a:t> något viktigt i de automatiska texterna eller tillvalen.</a:t>
            </a:r>
          </a:p>
        </p:txBody>
      </p:sp>
      <p:grpSp>
        <p:nvGrpSpPr>
          <p:cNvPr id="6" name="Grupp 5">
            <a:extLst>
              <a:ext uri="{FF2B5EF4-FFF2-40B4-BE49-F238E27FC236}">
                <a16:creationId xmlns:a16="http://schemas.microsoft.com/office/drawing/2014/main" id="{61C43EEC-8AAA-8F8C-FB10-07D95C7D5896}"/>
              </a:ext>
            </a:extLst>
          </p:cNvPr>
          <p:cNvGrpSpPr/>
          <p:nvPr/>
        </p:nvGrpSpPr>
        <p:grpSpPr>
          <a:xfrm>
            <a:off x="706215" y="4305209"/>
            <a:ext cx="2364888" cy="1943192"/>
            <a:chOff x="6157346" y="2778182"/>
            <a:chExt cx="2364888" cy="1943192"/>
          </a:xfrm>
        </p:grpSpPr>
        <p:grpSp>
          <p:nvGrpSpPr>
            <p:cNvPr id="2" name="Grupp 1">
              <a:extLst>
                <a:ext uri="{FF2B5EF4-FFF2-40B4-BE49-F238E27FC236}">
                  <a16:creationId xmlns:a16="http://schemas.microsoft.com/office/drawing/2014/main" id="{9487F623-F05F-E418-AC10-5C8B38A4988E}"/>
                </a:ext>
              </a:extLst>
            </p:cNvPr>
            <p:cNvGrpSpPr/>
            <p:nvPr/>
          </p:nvGrpSpPr>
          <p:grpSpPr>
            <a:xfrm>
              <a:off x="6157346" y="2778182"/>
              <a:ext cx="2364888" cy="1943192"/>
              <a:chOff x="6157346" y="2778182"/>
              <a:chExt cx="2364888" cy="1943192"/>
            </a:xfrm>
          </p:grpSpPr>
          <p:sp>
            <p:nvSpPr>
              <p:cNvPr id="22" name="Rektangel: rundade hörn 21">
                <a:extLst>
                  <a:ext uri="{FF2B5EF4-FFF2-40B4-BE49-F238E27FC236}">
                    <a16:creationId xmlns:a16="http://schemas.microsoft.com/office/drawing/2014/main" id="{C43CF8DC-30A6-5B10-7D30-5C2832053FEB}"/>
                  </a:ext>
                </a:extLst>
              </p:cNvPr>
              <p:cNvSpPr/>
              <p:nvPr/>
            </p:nvSpPr>
            <p:spPr>
              <a:xfrm>
                <a:off x="6157346" y="2778182"/>
                <a:ext cx="2352557" cy="1943192"/>
              </a:xfrm>
              <a:prstGeom prst="roundRect">
                <a:avLst>
                  <a:gd name="adj" fmla="val 6351"/>
                </a:avLst>
              </a:prstGeom>
              <a:solidFill>
                <a:srgbClr val="33CC33">
                  <a:alpha val="10196"/>
                </a:srgb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EB59364E-67F8-D772-EC16-C4EA81F1C629}"/>
                  </a:ext>
                </a:extLst>
              </p:cNvPr>
              <p:cNvSpPr txBox="1"/>
              <p:nvPr/>
            </p:nvSpPr>
            <p:spPr>
              <a:xfrm>
                <a:off x="6185415" y="2851249"/>
                <a:ext cx="2336819" cy="1805698"/>
              </a:xfrm>
              <a:prstGeom prst="rect">
                <a:avLst/>
              </a:prstGeom>
              <a:noFill/>
            </p:spPr>
            <p:txBody>
              <a:bodyPr wrap="square">
                <a:spAutoFit/>
              </a:bodyPr>
              <a:lstStyle/>
              <a:p>
                <a:pPr algn="l" rtl="0" fontAlgn="base"/>
                <a:r>
                  <a:rPr lang="sv-SE" sz="1000" b="1" i="0">
                    <a:solidFill>
                      <a:srgbClr val="000000"/>
                    </a:solidFill>
                    <a:effectLst/>
                  </a:rPr>
                  <a:t>Kan stå i detta fält: </a:t>
                </a:r>
                <a:endParaRPr lang="sv-SE" sz="1000" b="0" i="0">
                  <a:solidFill>
                    <a:srgbClr val="000000"/>
                  </a:solidFill>
                  <a:effectLst/>
                </a:endParaRPr>
              </a:p>
              <a:p>
                <a:pPr marL="171450" indent="-171450" algn="l" rtl="0" fontAlgn="base">
                  <a:buFont typeface="Arial" panose="020B0604020202020204" pitchFamily="34" charset="0"/>
                  <a:buChar char="•"/>
                </a:pPr>
                <a:r>
                  <a:rPr lang="sv-SE" sz="1000" b="0" i="0">
                    <a:solidFill>
                      <a:srgbClr val="000000"/>
                    </a:solidFill>
                    <a:effectLst/>
                  </a:rPr>
                  <a:t>Portkod.</a:t>
                </a:r>
              </a:p>
              <a:p>
                <a:pPr marL="171450" indent="-171450" algn="l" rtl="0" fontAlgn="base">
                  <a:buFont typeface="Arial" panose="020B0604020202020204" pitchFamily="34" charset="0"/>
                  <a:buChar char="•"/>
                </a:pPr>
                <a:r>
                  <a:rPr lang="sv-SE" sz="1000" b="0" i="0">
                    <a:solidFill>
                      <a:srgbClr val="000000"/>
                    </a:solidFill>
                    <a:effectLst/>
                  </a:rPr>
                  <a:t>Plats vid besök på annan plats, t ex simhall, körskola.</a:t>
                </a:r>
              </a:p>
              <a:p>
                <a:pPr marL="171450" indent="-171450" algn="l" rtl="0" fontAlgn="base">
                  <a:buFont typeface="Arial" panose="020B0604020202020204" pitchFamily="34" charset="0"/>
                  <a:buChar char="•"/>
                </a:pPr>
                <a:r>
                  <a:rPr lang="sv-SE" sz="1000" b="0" i="0">
                    <a:solidFill>
                      <a:srgbClr val="000000"/>
                    </a:solidFill>
                    <a:effectLst/>
                  </a:rPr>
                  <a:t>Undantag från automatisk text, t ex individuell läkemedelsinformation.</a:t>
                </a:r>
              </a:p>
              <a:p>
                <a:pPr marL="171450" indent="-171450" algn="l" rtl="0" fontAlgn="base">
                  <a:buFont typeface="Arial" panose="020B0604020202020204" pitchFamily="34" charset="0"/>
                  <a:buChar char="•"/>
                </a:pPr>
                <a:r>
                  <a:rPr lang="sv-SE" sz="1000" b="0" i="0">
                    <a:solidFill>
                      <a:srgbClr val="000000"/>
                    </a:solidFill>
                    <a:effectLst/>
                  </a:rPr>
                  <a:t>Anpassad information om medicinering inför spirometri.</a:t>
                </a:r>
              </a:p>
              <a:p>
                <a:pPr marL="171450" indent="-171450" algn="l" rtl="0" fontAlgn="base">
                  <a:buFont typeface="Arial" panose="020B0604020202020204" pitchFamily="34" charset="0"/>
                  <a:buChar char="•"/>
                </a:pPr>
                <a:r>
                  <a:rPr lang="sv-SE" sz="1000" b="0" i="0">
                    <a:solidFill>
                      <a:srgbClr val="000000"/>
                    </a:solidFill>
                    <a:effectLst/>
                  </a:rPr>
                  <a:t>Det </a:t>
                </a:r>
                <a:r>
                  <a:rPr lang="sv-SE" sz="1000">
                    <a:solidFill>
                      <a:srgbClr val="000000"/>
                    </a:solidFill>
                  </a:rPr>
                  <a:t>patienten ska ta med sig till besök för </a:t>
                </a:r>
                <a:r>
                  <a:rPr lang="sv-SE" sz="1000" b="0" i="0">
                    <a:solidFill>
                      <a:srgbClr val="000000"/>
                    </a:solidFill>
                    <a:effectLst/>
                  </a:rPr>
                  <a:t>födoämnesallergi.</a:t>
                </a:r>
              </a:p>
            </p:txBody>
          </p:sp>
          <p:sp>
            <p:nvSpPr>
              <p:cNvPr id="29" name="Ellips 28">
                <a:extLst>
                  <a:ext uri="{FF2B5EF4-FFF2-40B4-BE49-F238E27FC236}">
                    <a16:creationId xmlns:a16="http://schemas.microsoft.com/office/drawing/2014/main" id="{D81B077C-FCAD-8854-24DB-3F9D61C23108}"/>
                  </a:ext>
                </a:extLst>
              </p:cNvPr>
              <p:cNvSpPr/>
              <p:nvPr/>
            </p:nvSpPr>
            <p:spPr>
              <a:xfrm>
                <a:off x="7919285" y="2834879"/>
                <a:ext cx="277781" cy="277781"/>
              </a:xfrm>
              <a:prstGeom prst="ellipse">
                <a:avLst/>
              </a:prstGeom>
              <a:solidFill>
                <a:srgbClr val="FFFFFF"/>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accent1">
                      <a:lumMod val="75000"/>
                    </a:schemeClr>
                  </a:solidFill>
                </a:endParaRPr>
              </a:p>
            </p:txBody>
          </p:sp>
        </p:grpSp>
        <p:pic>
          <p:nvPicPr>
            <p:cNvPr id="27" name="Bild 26" descr="Bock med hel fyllning">
              <a:extLst>
                <a:ext uri="{FF2B5EF4-FFF2-40B4-BE49-F238E27FC236}">
                  <a16:creationId xmlns:a16="http://schemas.microsoft.com/office/drawing/2014/main" id="{DDE58295-3532-D341-5BAD-BD4783B7A5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5299" y="2886894"/>
              <a:ext cx="177017" cy="177017"/>
            </a:xfrm>
            <a:prstGeom prst="rect">
              <a:avLst/>
            </a:prstGeom>
          </p:spPr>
        </p:pic>
      </p:grpSp>
      <p:grpSp>
        <p:nvGrpSpPr>
          <p:cNvPr id="10" name="Grupp 9">
            <a:extLst>
              <a:ext uri="{FF2B5EF4-FFF2-40B4-BE49-F238E27FC236}">
                <a16:creationId xmlns:a16="http://schemas.microsoft.com/office/drawing/2014/main" id="{FA77BE32-FF83-D9A6-C693-E12AE92CAE4B}"/>
              </a:ext>
            </a:extLst>
          </p:cNvPr>
          <p:cNvGrpSpPr/>
          <p:nvPr/>
        </p:nvGrpSpPr>
        <p:grpSpPr>
          <a:xfrm>
            <a:off x="3336249" y="4292938"/>
            <a:ext cx="2352557" cy="1955463"/>
            <a:chOff x="8824776" y="2587817"/>
            <a:chExt cx="2352557" cy="1955463"/>
          </a:xfrm>
        </p:grpSpPr>
        <p:sp>
          <p:nvSpPr>
            <p:cNvPr id="28" name="Rektangel: rundade hörn 27">
              <a:extLst>
                <a:ext uri="{FF2B5EF4-FFF2-40B4-BE49-F238E27FC236}">
                  <a16:creationId xmlns:a16="http://schemas.microsoft.com/office/drawing/2014/main" id="{DF99B864-2CF8-90E7-5980-269CD72B3BA2}"/>
                </a:ext>
              </a:extLst>
            </p:cNvPr>
            <p:cNvSpPr/>
            <p:nvPr/>
          </p:nvSpPr>
          <p:spPr>
            <a:xfrm>
              <a:off x="8824776" y="2587817"/>
              <a:ext cx="2352557" cy="1955463"/>
            </a:xfrm>
            <a:prstGeom prst="roundRect">
              <a:avLst>
                <a:gd name="adj" fmla="val 6351"/>
              </a:avLst>
            </a:prstGeom>
            <a:solidFill>
              <a:srgbClr val="C00000">
                <a:alpha val="10196"/>
              </a:srgb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a:extLst>
                <a:ext uri="{FF2B5EF4-FFF2-40B4-BE49-F238E27FC236}">
                  <a16:creationId xmlns:a16="http://schemas.microsoft.com/office/drawing/2014/main" id="{9F97F6B2-D211-F5FB-A5EC-90D5B71FA164}"/>
                </a:ext>
              </a:extLst>
            </p:cNvPr>
            <p:cNvSpPr txBox="1"/>
            <p:nvPr/>
          </p:nvSpPr>
          <p:spPr>
            <a:xfrm>
              <a:off x="8936031" y="2693749"/>
              <a:ext cx="2122716" cy="1785104"/>
            </a:xfrm>
            <a:prstGeom prst="rect">
              <a:avLst/>
            </a:prstGeom>
            <a:noFill/>
          </p:spPr>
          <p:txBody>
            <a:bodyPr wrap="square">
              <a:spAutoFit/>
            </a:bodyPr>
            <a:lstStyle/>
            <a:p>
              <a:pPr algn="l" rtl="0" fontAlgn="base"/>
              <a:r>
                <a:rPr lang="sv-SE" sz="1000" b="1" i="0">
                  <a:solidFill>
                    <a:srgbClr val="000000"/>
                  </a:solidFill>
                  <a:effectLst/>
                </a:rPr>
                <a:t>Ska </a:t>
              </a:r>
              <a:r>
                <a:rPr lang="sv-SE" sz="1000" b="1" i="0" u="sng">
                  <a:solidFill>
                    <a:srgbClr val="000000"/>
                  </a:solidFill>
                  <a:effectLst/>
                </a:rPr>
                <a:t>inte</a:t>
              </a:r>
              <a:r>
                <a:rPr lang="sv-SE" sz="1000" b="1" i="0">
                  <a:solidFill>
                    <a:srgbClr val="000000"/>
                  </a:solidFill>
                  <a:effectLst/>
                </a:rPr>
                <a:t> stå i detta fält: </a:t>
              </a:r>
              <a:endParaRPr lang="sv-SE" sz="1000" b="0" i="0">
                <a:solidFill>
                  <a:srgbClr val="000000"/>
                </a:solidFill>
                <a:effectLst/>
              </a:endParaRPr>
            </a:p>
            <a:p>
              <a:pPr marL="171450" indent="-171450" algn="l" rtl="0" fontAlgn="base">
                <a:buFont typeface="Arial" panose="020B0604020202020204" pitchFamily="34" charset="0"/>
                <a:buChar char="•"/>
              </a:pPr>
              <a:r>
                <a:rPr lang="sv-SE" sz="1000" b="0" i="0">
                  <a:solidFill>
                    <a:srgbClr val="000000"/>
                  </a:solidFill>
                  <a:effectLst/>
                </a:rPr>
                <a:t>Röntgentider (kallelser kommer från annat system) </a:t>
              </a:r>
            </a:p>
            <a:p>
              <a:pPr marL="171450" indent="-171450" algn="l" rtl="0" fontAlgn="base">
                <a:buFont typeface="Arial" panose="020B0604020202020204" pitchFamily="34" charset="0"/>
                <a:buChar char="•"/>
              </a:pPr>
              <a:r>
                <a:rPr lang="sv-SE" sz="1000" b="0" i="0">
                  <a:solidFill>
                    <a:srgbClr val="000000"/>
                  </a:solidFill>
                  <a:effectLst/>
                </a:rPr>
                <a:t>Vägbeskrivning (hämtas</a:t>
              </a:r>
              <a:br>
                <a:rPr lang="sv-SE" sz="1000" b="0" i="0">
                  <a:solidFill>
                    <a:srgbClr val="000000"/>
                  </a:solidFill>
                  <a:effectLst/>
                </a:rPr>
              </a:br>
              <a:r>
                <a:rPr lang="sv-SE" sz="1000" b="0" i="0">
                  <a:solidFill>
                    <a:srgbClr val="000000"/>
                  </a:solidFill>
                  <a:effectLst/>
                </a:rPr>
                <a:t>automatiskt från Skånekatalogen) </a:t>
              </a:r>
            </a:p>
            <a:p>
              <a:pPr marL="171450" indent="-171450" algn="l" rtl="0" fontAlgn="base">
                <a:buFont typeface="Arial" panose="020B0604020202020204" pitchFamily="34" charset="0"/>
                <a:buChar char="•"/>
              </a:pPr>
              <a:r>
                <a:rPr lang="sv-SE" sz="1000" b="0" i="0">
                  <a:solidFill>
                    <a:srgbClr val="000000"/>
                  </a:solidFill>
                  <a:effectLst/>
                </a:rPr>
                <a:t>Telefonval </a:t>
              </a:r>
            </a:p>
            <a:p>
              <a:pPr marL="171450" indent="-171450" algn="l" rtl="0" fontAlgn="base">
                <a:buFont typeface="Arial" panose="020B0604020202020204" pitchFamily="34" charset="0"/>
                <a:buChar char="•"/>
              </a:pPr>
              <a:r>
                <a:rPr lang="sv-SE" sz="1000" b="0" i="0">
                  <a:solidFill>
                    <a:srgbClr val="000000"/>
                  </a:solidFill>
                  <a:effectLst/>
                </a:rPr>
                <a:t>Avgifter </a:t>
              </a:r>
            </a:p>
            <a:p>
              <a:pPr marL="171450" indent="-171450" algn="l" rtl="0" fontAlgn="base">
                <a:buFont typeface="Arial" panose="020B0604020202020204" pitchFamily="34" charset="0"/>
                <a:buChar char="•"/>
              </a:pPr>
              <a:r>
                <a:rPr lang="sv-SE" sz="1000" b="0" i="0">
                  <a:solidFill>
                    <a:srgbClr val="000000"/>
                  </a:solidFill>
                  <a:effectLst/>
                </a:rPr>
                <a:t>Sjukreseinformation  </a:t>
              </a:r>
            </a:p>
            <a:p>
              <a:pPr marL="171450" indent="-171450" algn="l" rtl="0" fontAlgn="base">
                <a:buFont typeface="Arial" panose="020B0604020202020204" pitchFamily="34" charset="0"/>
                <a:buChar char="•"/>
              </a:pPr>
              <a:r>
                <a:rPr lang="sv-SE" sz="1000" b="0" i="0">
                  <a:solidFill>
                    <a:srgbClr val="000000"/>
                  </a:solidFill>
                  <a:effectLst/>
                </a:rPr>
                <a:t>Personuppgifter </a:t>
              </a:r>
            </a:p>
            <a:p>
              <a:pPr marL="171450" indent="-171450" algn="l" rtl="0" fontAlgn="base">
                <a:buFont typeface="Arial" panose="020B0604020202020204" pitchFamily="34" charset="0"/>
                <a:buChar char="•"/>
              </a:pPr>
              <a:r>
                <a:rPr lang="sv-SE" sz="1000" b="0" i="0">
                  <a:solidFill>
                    <a:srgbClr val="000000"/>
                  </a:solidFill>
                  <a:effectLst/>
                </a:rPr>
                <a:t>Länkar </a:t>
              </a:r>
            </a:p>
          </p:txBody>
        </p:sp>
        <p:sp>
          <p:nvSpPr>
            <p:cNvPr id="30" name="Ellips 29">
              <a:extLst>
                <a:ext uri="{FF2B5EF4-FFF2-40B4-BE49-F238E27FC236}">
                  <a16:creationId xmlns:a16="http://schemas.microsoft.com/office/drawing/2014/main" id="{DDC2BA1D-5AD4-DCCE-F6C0-1EFE52163952}"/>
                </a:ext>
              </a:extLst>
            </p:cNvPr>
            <p:cNvSpPr/>
            <p:nvPr/>
          </p:nvSpPr>
          <p:spPr>
            <a:xfrm>
              <a:off x="10848985" y="2657402"/>
              <a:ext cx="270000" cy="277200"/>
            </a:xfrm>
            <a:prstGeom prst="ellipse">
              <a:avLst/>
            </a:prstGeom>
            <a:solidFill>
              <a:srgbClr val="FFFFFF"/>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accent1">
                    <a:lumMod val="75000"/>
                  </a:schemeClr>
                </a:solidFill>
              </a:endParaRPr>
            </a:p>
          </p:txBody>
        </p:sp>
        <p:pic>
          <p:nvPicPr>
            <p:cNvPr id="24" name="Bild 23" descr="Stäng med hel fyllning">
              <a:extLst>
                <a:ext uri="{FF2B5EF4-FFF2-40B4-BE49-F238E27FC236}">
                  <a16:creationId xmlns:a16="http://schemas.microsoft.com/office/drawing/2014/main" id="{DF8F3F99-EE6D-E4B1-2796-D34AB9A4C2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5785" y="2709417"/>
              <a:ext cx="176400" cy="176400"/>
            </a:xfrm>
            <a:prstGeom prst="rect">
              <a:avLst/>
            </a:prstGeom>
          </p:spPr>
        </p:pic>
      </p:grpSp>
      <p:grpSp>
        <p:nvGrpSpPr>
          <p:cNvPr id="13" name="Grupp 12">
            <a:extLst>
              <a:ext uri="{FF2B5EF4-FFF2-40B4-BE49-F238E27FC236}">
                <a16:creationId xmlns:a16="http://schemas.microsoft.com/office/drawing/2014/main" id="{BC1FECC6-8836-A2C8-A079-BBF2DCC6F5D8}"/>
              </a:ext>
            </a:extLst>
          </p:cNvPr>
          <p:cNvGrpSpPr/>
          <p:nvPr/>
        </p:nvGrpSpPr>
        <p:grpSpPr>
          <a:xfrm>
            <a:off x="6210883" y="1821151"/>
            <a:ext cx="1604515" cy="4318696"/>
            <a:chOff x="6210883" y="1821151"/>
            <a:chExt cx="1604515" cy="4318696"/>
          </a:xfrm>
        </p:grpSpPr>
        <p:pic>
          <p:nvPicPr>
            <p:cNvPr id="2050" name="Picture 2">
              <a:extLst>
                <a:ext uri="{FF2B5EF4-FFF2-40B4-BE49-F238E27FC236}">
                  <a16:creationId xmlns:a16="http://schemas.microsoft.com/office/drawing/2014/main" id="{653C3D44-9945-1C64-95D1-7372548ED2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0883" y="1821151"/>
              <a:ext cx="1604515" cy="4318696"/>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a:extLst>
                <a:ext uri="{FF2B5EF4-FFF2-40B4-BE49-F238E27FC236}">
                  <a16:creationId xmlns:a16="http://schemas.microsoft.com/office/drawing/2014/main" id="{FD070099-C1F6-2D71-E635-BD61CF585529}"/>
                </a:ext>
              </a:extLst>
            </p:cNvPr>
            <p:cNvSpPr/>
            <p:nvPr/>
          </p:nvSpPr>
          <p:spPr>
            <a:xfrm>
              <a:off x="6284359" y="4917598"/>
              <a:ext cx="732391" cy="224315"/>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EE164029-0FE3-EEF9-6E6C-34374B7A0257}"/>
              </a:ext>
            </a:extLst>
          </p:cNvPr>
          <p:cNvGrpSpPr/>
          <p:nvPr/>
        </p:nvGrpSpPr>
        <p:grpSpPr>
          <a:xfrm>
            <a:off x="8046505" y="4824660"/>
            <a:ext cx="2627088" cy="1285315"/>
            <a:chOff x="6142515" y="5851035"/>
            <a:chExt cx="2627088" cy="1285315"/>
          </a:xfrm>
        </p:grpSpPr>
        <p:sp>
          <p:nvSpPr>
            <p:cNvPr id="17" name="Rektangel: rundade hörn 16">
              <a:extLst>
                <a:ext uri="{FF2B5EF4-FFF2-40B4-BE49-F238E27FC236}">
                  <a16:creationId xmlns:a16="http://schemas.microsoft.com/office/drawing/2014/main" id="{1283A355-A1E5-8B3C-E0DE-A93CE5C6EF11}"/>
                </a:ext>
              </a:extLst>
            </p:cNvPr>
            <p:cNvSpPr/>
            <p:nvPr/>
          </p:nvSpPr>
          <p:spPr>
            <a:xfrm>
              <a:off x="6142515" y="6059428"/>
              <a:ext cx="2592640" cy="1076922"/>
            </a:xfrm>
            <a:prstGeom prst="roundRect">
              <a:avLst>
                <a:gd name="adj" fmla="val 6351"/>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538E38EB-2C7F-B901-1F3F-7D3C41639CDE}"/>
                </a:ext>
              </a:extLst>
            </p:cNvPr>
            <p:cNvSpPr txBox="1"/>
            <p:nvPr/>
          </p:nvSpPr>
          <p:spPr>
            <a:xfrm>
              <a:off x="6172757" y="6204728"/>
              <a:ext cx="2592640" cy="900246"/>
            </a:xfrm>
            <a:prstGeom prst="rect">
              <a:avLst/>
            </a:prstGeom>
            <a:noFill/>
          </p:spPr>
          <p:txBody>
            <a:bodyPr wrap="square" rtlCol="0">
              <a:spAutoFit/>
            </a:bodyPr>
            <a:lstStyle/>
            <a:p>
              <a:r>
                <a:rPr lang="sv-SE" sz="1050"/>
                <a:t>Om förberedelseinformation saknas placeras fritext ovanför rutan med datum, tid och plats. Om förberedelse-information finns hamnar fritext under rubriken </a:t>
              </a:r>
              <a:r>
                <a:rPr lang="sv-SE" sz="1050" i="1"/>
                <a:t>Om besöket</a:t>
              </a:r>
              <a:r>
                <a:rPr lang="sv-SE" sz="1050"/>
                <a:t>.</a:t>
              </a:r>
            </a:p>
          </p:txBody>
        </p:sp>
        <p:sp>
          <p:nvSpPr>
            <p:cNvPr id="23" name="Ellips 22">
              <a:extLst>
                <a:ext uri="{FF2B5EF4-FFF2-40B4-BE49-F238E27FC236}">
                  <a16:creationId xmlns:a16="http://schemas.microsoft.com/office/drawing/2014/main" id="{B56B53C2-7EE5-F6B6-CA38-7F7E7DA13B5D}"/>
                </a:ext>
              </a:extLst>
            </p:cNvPr>
            <p:cNvSpPr/>
            <p:nvPr/>
          </p:nvSpPr>
          <p:spPr>
            <a:xfrm>
              <a:off x="8395905" y="5851035"/>
              <a:ext cx="373698" cy="373698"/>
            </a:xfrm>
            <a:prstGeom prst="ellipse">
              <a:avLst/>
            </a:prstGeom>
            <a:solidFill>
              <a:schemeClr val="accent3">
                <a:lumMod val="20000"/>
                <a:lumOff val="80000"/>
              </a:schemeClr>
            </a:solid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a:solidFill>
                    <a:schemeClr val="accent3">
                      <a:lumMod val="75000"/>
                    </a:schemeClr>
                  </a:solidFill>
                </a:rPr>
                <a:t>i</a:t>
              </a:r>
            </a:p>
          </p:txBody>
        </p:sp>
      </p:grpSp>
    </p:spTree>
    <p:extLst>
      <p:ext uri="{BB962C8B-B14F-4D97-AF65-F5344CB8AC3E}">
        <p14:creationId xmlns:p14="http://schemas.microsoft.com/office/powerpoint/2010/main" val="102991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297173"/>
            <a:ext cx="5181600" cy="1707305"/>
          </a:xfrm>
        </p:spPr>
        <p:txBody>
          <a:bodyPr/>
          <a:lstStyle/>
          <a:p>
            <a:pPr marL="0" indent="0">
              <a:buNone/>
            </a:pPr>
            <a:r>
              <a:rPr lang="sv-SE" sz="2400" b="1"/>
              <a:t>Välj tid och datum</a:t>
            </a:r>
          </a:p>
          <a:p>
            <a:pPr marL="0" indent="0">
              <a:buNone/>
            </a:pPr>
            <a:r>
              <a:rPr lang="sv-SE" sz="1600"/>
              <a:t>När alla fält för bokningen är ifyllda bokar du patienten genom </a:t>
            </a:r>
            <a:r>
              <a:rPr lang="sv-SE" sz="1600" b="1"/>
              <a:t>boka</a:t>
            </a:r>
            <a:r>
              <a:rPr lang="sv-SE" sz="1600"/>
              <a:t>. Då öppnas val för kalender och resurser. Välj tid och resurs.</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957455" y="1326861"/>
            <a:ext cx="0" cy="5055466"/>
          </a:xfrm>
          <a:prstGeom prst="line">
            <a:avLst/>
          </a:prstGeom>
        </p:spPr>
        <p:style>
          <a:lnRef idx="1">
            <a:schemeClr val="dk1"/>
          </a:lnRef>
          <a:fillRef idx="0">
            <a:schemeClr val="dk1"/>
          </a:fillRef>
          <a:effectRef idx="0">
            <a:schemeClr val="dk1"/>
          </a:effectRef>
          <a:fontRef idx="minor">
            <a:schemeClr val="tx1"/>
          </a:fontRef>
        </p:style>
      </p:cxnSp>
      <p:sp>
        <p:nvSpPr>
          <p:cNvPr id="13" name="Platshållare för innehåll 10">
            <a:extLst>
              <a:ext uri="{FF2B5EF4-FFF2-40B4-BE49-F238E27FC236}">
                <a16:creationId xmlns:a16="http://schemas.microsoft.com/office/drawing/2014/main" id="{7991768E-BFE2-C507-BD21-FA0377B742D5}"/>
              </a:ext>
            </a:extLst>
          </p:cNvPr>
          <p:cNvSpPr txBox="1">
            <a:spLocks/>
          </p:cNvSpPr>
          <p:nvPr/>
        </p:nvSpPr>
        <p:spPr>
          <a:xfrm>
            <a:off x="6123711" y="1293175"/>
            <a:ext cx="3324884" cy="54370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Clr>
                <a:schemeClr val="tx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b="1"/>
              <a:t>Så blir det i kallelsen</a:t>
            </a:r>
          </a:p>
        </p:txBody>
      </p:sp>
      <p:pic>
        <p:nvPicPr>
          <p:cNvPr id="21" name="Bildobjekt 20">
            <a:extLst>
              <a:ext uri="{FF2B5EF4-FFF2-40B4-BE49-F238E27FC236}">
                <a16:creationId xmlns:a16="http://schemas.microsoft.com/office/drawing/2014/main" id="{102E6C8F-84E0-A367-B0B8-A042D0F7583B}"/>
              </a:ext>
            </a:extLst>
          </p:cNvPr>
          <p:cNvPicPr>
            <a:picLocks noChangeAspect="1"/>
          </p:cNvPicPr>
          <p:nvPr/>
        </p:nvPicPr>
        <p:blipFill rotWithShape="1">
          <a:blip r:embed="rId3"/>
          <a:srcRect t="11042" b="-1"/>
          <a:stretch/>
        </p:blipFill>
        <p:spPr>
          <a:xfrm>
            <a:off x="716425" y="2869660"/>
            <a:ext cx="5074770" cy="2420923"/>
          </a:xfrm>
          <a:prstGeom prst="rect">
            <a:avLst/>
          </a:prstGeom>
          <a:effectLst>
            <a:outerShdw blurRad="50800" dist="38100" dir="8100000" algn="tr" rotWithShape="0">
              <a:prstClr val="black">
                <a:alpha val="40000"/>
              </a:prstClr>
            </a:outerShdw>
          </a:effectLst>
        </p:spPr>
      </p:pic>
      <p:pic>
        <p:nvPicPr>
          <p:cNvPr id="23" name="Bildobjekt 22">
            <a:extLst>
              <a:ext uri="{FF2B5EF4-FFF2-40B4-BE49-F238E27FC236}">
                <a16:creationId xmlns:a16="http://schemas.microsoft.com/office/drawing/2014/main" id="{228B2884-8759-0D5A-BCC6-1494D0523CD3}"/>
              </a:ext>
            </a:extLst>
          </p:cNvPr>
          <p:cNvPicPr>
            <a:picLocks noChangeAspect="1"/>
          </p:cNvPicPr>
          <p:nvPr/>
        </p:nvPicPr>
        <p:blipFill rotWithShape="1">
          <a:blip r:embed="rId4"/>
          <a:srcRect t="55115" b="20182"/>
          <a:stretch/>
        </p:blipFill>
        <p:spPr>
          <a:xfrm>
            <a:off x="716426" y="5292820"/>
            <a:ext cx="5074768" cy="682633"/>
          </a:xfrm>
          <a:prstGeom prst="rect">
            <a:avLst/>
          </a:prstGeom>
          <a:effectLst>
            <a:outerShdw blurRad="50800" dist="38100" dir="8100000" algn="tr" rotWithShape="0">
              <a:prstClr val="black">
                <a:alpha val="40000"/>
              </a:prstClr>
            </a:outerShdw>
          </a:effectLst>
        </p:spPr>
      </p:pic>
      <p:grpSp>
        <p:nvGrpSpPr>
          <p:cNvPr id="2" name="Grupp 1">
            <a:extLst>
              <a:ext uri="{FF2B5EF4-FFF2-40B4-BE49-F238E27FC236}">
                <a16:creationId xmlns:a16="http://schemas.microsoft.com/office/drawing/2014/main" id="{6DAD08F4-F0A6-CF3D-89FC-CAF063930F12}"/>
              </a:ext>
            </a:extLst>
          </p:cNvPr>
          <p:cNvGrpSpPr/>
          <p:nvPr/>
        </p:nvGrpSpPr>
        <p:grpSpPr>
          <a:xfrm>
            <a:off x="6234546" y="1836880"/>
            <a:ext cx="2071560" cy="4545448"/>
            <a:chOff x="6234546" y="1836880"/>
            <a:chExt cx="2071560" cy="4545448"/>
          </a:xfrm>
        </p:grpSpPr>
        <p:pic>
          <p:nvPicPr>
            <p:cNvPr id="32" name="Bildobjekt 31">
              <a:extLst>
                <a:ext uri="{FF2B5EF4-FFF2-40B4-BE49-F238E27FC236}">
                  <a16:creationId xmlns:a16="http://schemas.microsoft.com/office/drawing/2014/main" id="{BDBD89FC-8A32-4FAB-04D5-B4316D90E342}"/>
                </a:ext>
              </a:extLst>
            </p:cNvPr>
            <p:cNvPicPr>
              <a:picLocks noChangeAspect="1"/>
            </p:cNvPicPr>
            <p:nvPr/>
          </p:nvPicPr>
          <p:blipFill>
            <a:blip r:embed="rId5"/>
            <a:stretch>
              <a:fillRect/>
            </a:stretch>
          </p:blipFill>
          <p:spPr>
            <a:xfrm>
              <a:off x="6234546" y="1836880"/>
              <a:ext cx="2071560" cy="4545448"/>
            </a:xfrm>
            <a:prstGeom prst="rect">
              <a:avLst/>
            </a:prstGeom>
            <a:effectLst>
              <a:outerShdw blurRad="50800" dist="38100" dir="8100000" algn="tr" rotWithShape="0">
                <a:prstClr val="black">
                  <a:alpha val="40000"/>
                </a:prstClr>
              </a:outerShdw>
            </a:effectLst>
          </p:spPr>
        </p:pic>
        <p:sp>
          <p:nvSpPr>
            <p:cNvPr id="33" name="textruta 32">
              <a:extLst>
                <a:ext uri="{FF2B5EF4-FFF2-40B4-BE49-F238E27FC236}">
                  <a16:creationId xmlns:a16="http://schemas.microsoft.com/office/drawing/2014/main" id="{476F8E69-CECD-1566-3FE5-4CF05663B06F}"/>
                </a:ext>
              </a:extLst>
            </p:cNvPr>
            <p:cNvSpPr txBox="1"/>
            <p:nvPr/>
          </p:nvSpPr>
          <p:spPr>
            <a:xfrm>
              <a:off x="6243567" y="2268389"/>
              <a:ext cx="1943058" cy="455509"/>
            </a:xfrm>
            <a:prstGeom prst="rect">
              <a:avLst/>
            </a:prstGeom>
            <a:solidFill>
              <a:schemeClr val="bg1"/>
            </a:solidFill>
          </p:spPr>
          <p:txBody>
            <a:bodyPr wrap="square" rtlCol="0">
              <a:spAutoFit/>
            </a:bodyPr>
            <a:lstStyle/>
            <a:p>
              <a:r>
                <a:rPr lang="sv-SE" sz="1180" b="1">
                  <a:solidFill>
                    <a:srgbClr val="C12143"/>
                  </a:solidFill>
                </a:rPr>
                <a:t>Hjärtmottagning Arytmi</a:t>
              </a:r>
            </a:p>
            <a:p>
              <a:r>
                <a:rPr lang="sv-SE" sz="1180" b="1">
                  <a:solidFill>
                    <a:srgbClr val="C12143"/>
                  </a:solidFill>
                </a:rPr>
                <a:t>Ystad</a:t>
              </a:r>
            </a:p>
          </p:txBody>
        </p:sp>
        <p:sp>
          <p:nvSpPr>
            <p:cNvPr id="8" name="Rektangel 7">
              <a:extLst>
                <a:ext uri="{FF2B5EF4-FFF2-40B4-BE49-F238E27FC236}">
                  <a16:creationId xmlns:a16="http://schemas.microsoft.com/office/drawing/2014/main" id="{12DB1D16-1E61-24F0-69D0-BA12342FDBCB}"/>
                </a:ext>
              </a:extLst>
            </p:cNvPr>
            <p:cNvSpPr/>
            <p:nvPr/>
          </p:nvSpPr>
          <p:spPr>
            <a:xfrm>
              <a:off x="7030043" y="3776556"/>
              <a:ext cx="1080000"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6702F620-128D-889D-6323-EBB7D833DD37}"/>
                </a:ext>
              </a:extLst>
            </p:cNvPr>
            <p:cNvSpPr/>
            <p:nvPr/>
          </p:nvSpPr>
          <p:spPr>
            <a:xfrm>
              <a:off x="6293980" y="3931662"/>
              <a:ext cx="1080000"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C308E390-3A13-2D01-5601-5689C02078D8}"/>
                </a:ext>
              </a:extLst>
            </p:cNvPr>
            <p:cNvSpPr/>
            <p:nvPr/>
          </p:nvSpPr>
          <p:spPr>
            <a:xfrm>
              <a:off x="6413085" y="5094520"/>
              <a:ext cx="1332000" cy="144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4B4F0F22-AA78-5C96-9552-AB49518D3A20}"/>
                </a:ext>
              </a:extLst>
            </p:cNvPr>
            <p:cNvSpPr/>
            <p:nvPr/>
          </p:nvSpPr>
          <p:spPr>
            <a:xfrm>
              <a:off x="6400809" y="5407828"/>
              <a:ext cx="1620000" cy="307172"/>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1876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Att boka besök i SDV</a:t>
            </a:r>
          </a:p>
        </p:txBody>
      </p:sp>
      <p:sp>
        <p:nvSpPr>
          <p:cNvPr id="9" name="Platshållare för innehåll 8">
            <a:extLst>
              <a:ext uri="{FF2B5EF4-FFF2-40B4-BE49-F238E27FC236}">
                <a16:creationId xmlns:a16="http://schemas.microsoft.com/office/drawing/2014/main" id="{FECD55E7-BB0F-DADD-22AC-DB0C716A0FA2}"/>
              </a:ext>
            </a:extLst>
          </p:cNvPr>
          <p:cNvSpPr>
            <a:spLocks noGrp="1"/>
          </p:cNvSpPr>
          <p:nvPr>
            <p:ph sz="half" idx="1"/>
          </p:nvPr>
        </p:nvSpPr>
        <p:spPr>
          <a:xfrm>
            <a:off x="609600" y="1297173"/>
            <a:ext cx="5181600" cy="1306438"/>
          </a:xfrm>
        </p:spPr>
        <p:txBody>
          <a:bodyPr/>
          <a:lstStyle/>
          <a:p>
            <a:pPr marL="0" indent="0">
              <a:buNone/>
            </a:pPr>
            <a:r>
              <a:rPr lang="sv-SE" sz="1800" b="1"/>
              <a:t>Samlad kallelse</a:t>
            </a:r>
          </a:p>
          <a:p>
            <a:pPr marL="0" indent="0">
              <a:buNone/>
            </a:pPr>
            <a:r>
              <a:rPr lang="sv-SE" sz="1600"/>
              <a:t>Ibland kan en mottagning behöva samla flera kallelser i en. Det kallas </a:t>
            </a:r>
            <a:r>
              <a:rPr lang="sv-SE" sz="1600" b="1"/>
              <a:t>samlad kallelse</a:t>
            </a:r>
            <a:r>
              <a:rPr lang="sv-SE" sz="1600"/>
              <a:t>. </a:t>
            </a:r>
          </a:p>
          <a:p>
            <a:pPr marL="0" indent="0">
              <a:buNone/>
            </a:pPr>
            <a:r>
              <a:rPr lang="sv-SE" sz="1600"/>
              <a:t>Besöken som ingår i samlad kallelse bokas separat. För varje besök som ska ingå väljs alternativet Samlad kallelse i valet </a:t>
            </a:r>
            <a:r>
              <a:rPr lang="sv-SE" sz="1600" b="1"/>
              <a:t>Skicka kallelse?</a:t>
            </a:r>
            <a:r>
              <a:rPr lang="sv-SE" sz="1600"/>
              <a:t>.</a:t>
            </a:r>
          </a:p>
          <a:p>
            <a:pPr marL="0" indent="0">
              <a:buNone/>
            </a:pPr>
            <a:r>
              <a:rPr lang="sv-SE" sz="1600"/>
              <a:t>När bokningarna för respektive besök är gjorda, plockar du ihop de besök som ska ingå i utskicket och skapar kallelsen.</a:t>
            </a:r>
          </a:p>
        </p:txBody>
      </p:sp>
      <p:sp>
        <p:nvSpPr>
          <p:cNvPr id="11" name="Platshållare för innehåll 10">
            <a:extLst>
              <a:ext uri="{FF2B5EF4-FFF2-40B4-BE49-F238E27FC236}">
                <a16:creationId xmlns:a16="http://schemas.microsoft.com/office/drawing/2014/main" id="{0F863E1B-8992-D5A0-5AC5-57231DA590CF}"/>
              </a:ext>
            </a:extLst>
          </p:cNvPr>
          <p:cNvSpPr>
            <a:spLocks noGrp="1"/>
          </p:cNvSpPr>
          <p:nvPr>
            <p:ph sz="half" idx="2"/>
          </p:nvPr>
        </p:nvSpPr>
        <p:spPr>
          <a:xfrm>
            <a:off x="6123711" y="1293175"/>
            <a:ext cx="3324884" cy="543704"/>
          </a:xfrm>
        </p:spPr>
        <p:txBody>
          <a:bodyPr/>
          <a:lstStyle/>
          <a:p>
            <a:pPr marL="0" indent="0">
              <a:buNone/>
            </a:pPr>
            <a:r>
              <a:rPr lang="sv-SE" sz="2400" b="1"/>
              <a:t>Så blir det i kallelsen</a:t>
            </a:r>
          </a:p>
        </p:txBody>
      </p:sp>
      <p:cxnSp>
        <p:nvCxnSpPr>
          <p:cNvPr id="26" name="Rak koppling 25">
            <a:extLst>
              <a:ext uri="{FF2B5EF4-FFF2-40B4-BE49-F238E27FC236}">
                <a16:creationId xmlns:a16="http://schemas.microsoft.com/office/drawing/2014/main" id="{7A4811C4-F450-B43F-3B49-FC807C2BCAA1}"/>
              </a:ext>
            </a:extLst>
          </p:cNvPr>
          <p:cNvCxnSpPr/>
          <p:nvPr/>
        </p:nvCxnSpPr>
        <p:spPr>
          <a:xfrm>
            <a:off x="5896495" y="1293175"/>
            <a:ext cx="0" cy="5055466"/>
          </a:xfrm>
          <a:prstGeom prst="line">
            <a:avLst/>
          </a:prstGeom>
        </p:spPr>
        <p:style>
          <a:lnRef idx="1">
            <a:schemeClr val="dk1"/>
          </a:lnRef>
          <a:fillRef idx="0">
            <a:schemeClr val="dk1"/>
          </a:fillRef>
          <a:effectRef idx="0">
            <a:schemeClr val="dk1"/>
          </a:effectRef>
          <a:fontRef idx="minor">
            <a:schemeClr val="tx1"/>
          </a:fontRef>
        </p:style>
      </p:cxnSp>
      <p:grpSp>
        <p:nvGrpSpPr>
          <p:cNvPr id="8" name="Grupp 7">
            <a:extLst>
              <a:ext uri="{FF2B5EF4-FFF2-40B4-BE49-F238E27FC236}">
                <a16:creationId xmlns:a16="http://schemas.microsoft.com/office/drawing/2014/main" id="{058BC3F8-337D-4738-4E88-291166D07C5B}"/>
              </a:ext>
            </a:extLst>
          </p:cNvPr>
          <p:cNvGrpSpPr/>
          <p:nvPr/>
        </p:nvGrpSpPr>
        <p:grpSpPr>
          <a:xfrm>
            <a:off x="695557" y="4560719"/>
            <a:ext cx="3647728" cy="1798736"/>
            <a:chOff x="732905" y="2875252"/>
            <a:chExt cx="3647728" cy="1798736"/>
          </a:xfrm>
        </p:grpSpPr>
        <p:pic>
          <p:nvPicPr>
            <p:cNvPr id="7" name="Bildobjekt 6">
              <a:extLst>
                <a:ext uri="{FF2B5EF4-FFF2-40B4-BE49-F238E27FC236}">
                  <a16:creationId xmlns:a16="http://schemas.microsoft.com/office/drawing/2014/main" id="{AC14BEE1-DE6C-ED34-172C-5A795D12E6C8}"/>
                </a:ext>
              </a:extLst>
            </p:cNvPr>
            <p:cNvPicPr>
              <a:picLocks noChangeAspect="1"/>
            </p:cNvPicPr>
            <p:nvPr/>
          </p:nvPicPr>
          <p:blipFill rotWithShape="1">
            <a:blip r:embed="rId3"/>
            <a:srcRect l="65929" t="61990" r="2137" b="8963"/>
            <a:stretch/>
          </p:blipFill>
          <p:spPr>
            <a:xfrm>
              <a:off x="732905" y="2875252"/>
              <a:ext cx="3647728" cy="1798736"/>
            </a:xfrm>
            <a:prstGeom prst="rect">
              <a:avLst/>
            </a:prstGeom>
            <a:effectLst>
              <a:outerShdw blurRad="50800" dist="38100" dir="8100000" algn="tr" rotWithShape="0">
                <a:prstClr val="black">
                  <a:alpha val="40000"/>
                </a:prstClr>
              </a:outerShdw>
            </a:effectLst>
          </p:spPr>
        </p:pic>
        <p:sp>
          <p:nvSpPr>
            <p:cNvPr id="19" name="Rektangel 18">
              <a:extLst>
                <a:ext uri="{FF2B5EF4-FFF2-40B4-BE49-F238E27FC236}">
                  <a16:creationId xmlns:a16="http://schemas.microsoft.com/office/drawing/2014/main" id="{0E568FD9-C0A6-9B5C-8ABE-EA58A0FE796F}"/>
                </a:ext>
              </a:extLst>
            </p:cNvPr>
            <p:cNvSpPr/>
            <p:nvPr/>
          </p:nvSpPr>
          <p:spPr>
            <a:xfrm>
              <a:off x="809786" y="4442460"/>
              <a:ext cx="864000" cy="16764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4" name="Grupp 23">
            <a:extLst>
              <a:ext uri="{FF2B5EF4-FFF2-40B4-BE49-F238E27FC236}">
                <a16:creationId xmlns:a16="http://schemas.microsoft.com/office/drawing/2014/main" id="{66FFC302-029F-C5D6-2837-592F6E4070A2}"/>
              </a:ext>
            </a:extLst>
          </p:cNvPr>
          <p:cNvGrpSpPr/>
          <p:nvPr/>
        </p:nvGrpSpPr>
        <p:grpSpPr>
          <a:xfrm>
            <a:off x="6167435" y="1840508"/>
            <a:ext cx="1384237" cy="4030571"/>
            <a:chOff x="6167435" y="1840508"/>
            <a:chExt cx="1384237" cy="4030571"/>
          </a:xfrm>
        </p:grpSpPr>
        <p:grpSp>
          <p:nvGrpSpPr>
            <p:cNvPr id="10" name="Grupp 9">
              <a:extLst>
                <a:ext uri="{FF2B5EF4-FFF2-40B4-BE49-F238E27FC236}">
                  <a16:creationId xmlns:a16="http://schemas.microsoft.com/office/drawing/2014/main" id="{8CB6F2F6-38F7-3C51-9CC3-973E2743E69B}"/>
                </a:ext>
              </a:extLst>
            </p:cNvPr>
            <p:cNvGrpSpPr/>
            <p:nvPr/>
          </p:nvGrpSpPr>
          <p:grpSpPr>
            <a:xfrm>
              <a:off x="6167435" y="1840508"/>
              <a:ext cx="1384237" cy="4030571"/>
              <a:chOff x="5910912" y="986323"/>
              <a:chExt cx="1594550" cy="4642952"/>
            </a:xfrm>
          </p:grpSpPr>
          <p:pic>
            <p:nvPicPr>
              <p:cNvPr id="12" name="Bildobjekt 11">
                <a:extLst>
                  <a:ext uri="{FF2B5EF4-FFF2-40B4-BE49-F238E27FC236}">
                    <a16:creationId xmlns:a16="http://schemas.microsoft.com/office/drawing/2014/main" id="{7172BBD7-F031-E6F7-2797-BBC26A446A32}"/>
                  </a:ext>
                </a:extLst>
              </p:cNvPr>
              <p:cNvPicPr>
                <a:picLocks noChangeAspect="1"/>
              </p:cNvPicPr>
              <p:nvPr/>
            </p:nvPicPr>
            <p:blipFill rotWithShape="1">
              <a:blip r:embed="rId4">
                <a:extLst>
                  <a:ext uri="{28A0092B-C50C-407E-A947-70E740481C1C}">
                    <a14:useLocalDpi xmlns:a14="http://schemas.microsoft.com/office/drawing/2010/main" val="0"/>
                  </a:ext>
                </a:extLst>
              </a:blip>
              <a:srcRect b="77989"/>
              <a:stretch/>
            </p:blipFill>
            <p:spPr>
              <a:xfrm>
                <a:off x="5912811" y="986323"/>
                <a:ext cx="1587141" cy="2904154"/>
              </a:xfrm>
              <a:prstGeom prst="rect">
                <a:avLst/>
              </a:prstGeom>
              <a:effectLst>
                <a:outerShdw blurRad="50800" dist="38100" dir="8100000" algn="tr" rotWithShape="0">
                  <a:prstClr val="black">
                    <a:alpha val="40000"/>
                  </a:prstClr>
                </a:outerShdw>
              </a:effectLst>
            </p:spPr>
          </p:pic>
          <p:pic>
            <p:nvPicPr>
              <p:cNvPr id="13" name="Bildobjekt 12">
                <a:extLst>
                  <a:ext uri="{FF2B5EF4-FFF2-40B4-BE49-F238E27FC236}">
                    <a16:creationId xmlns:a16="http://schemas.microsoft.com/office/drawing/2014/main" id="{E19E4A65-9AF3-C8DB-72C4-B1919E9AC1EB}"/>
                  </a:ext>
                </a:extLst>
              </p:cNvPr>
              <p:cNvPicPr>
                <a:picLocks noChangeAspect="1"/>
              </p:cNvPicPr>
              <p:nvPr/>
            </p:nvPicPr>
            <p:blipFill rotWithShape="1">
              <a:blip r:embed="rId4">
                <a:extLst>
                  <a:ext uri="{28A0092B-C50C-407E-A947-70E740481C1C}">
                    <a14:useLocalDpi xmlns:a14="http://schemas.microsoft.com/office/drawing/2010/main" val="0"/>
                  </a:ext>
                </a:extLst>
              </a:blip>
              <a:srcRect t="21765" b="65091"/>
              <a:stretch/>
            </p:blipFill>
            <p:spPr>
              <a:xfrm>
                <a:off x="5910912" y="3886980"/>
                <a:ext cx="1594550" cy="1742295"/>
              </a:xfrm>
              <a:prstGeom prst="rect">
                <a:avLst/>
              </a:prstGeom>
              <a:effectLst>
                <a:outerShdw blurRad="50800" dist="38100" dir="8100000" algn="tr" rotWithShape="0">
                  <a:prstClr val="black">
                    <a:alpha val="40000"/>
                  </a:prstClr>
                </a:outerShdw>
              </a:effectLst>
            </p:spPr>
          </p:pic>
        </p:grpSp>
        <p:sp>
          <p:nvSpPr>
            <p:cNvPr id="21" name="Rektangel 20">
              <a:extLst>
                <a:ext uri="{FF2B5EF4-FFF2-40B4-BE49-F238E27FC236}">
                  <a16:creationId xmlns:a16="http://schemas.microsoft.com/office/drawing/2014/main" id="{1E86E124-380B-BD8A-417C-3C01C1776DFE}"/>
                </a:ext>
              </a:extLst>
            </p:cNvPr>
            <p:cNvSpPr/>
            <p:nvPr/>
          </p:nvSpPr>
          <p:spPr>
            <a:xfrm>
              <a:off x="6241544" y="4407904"/>
              <a:ext cx="972000" cy="108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5" name="Grupp 24">
            <a:extLst>
              <a:ext uri="{FF2B5EF4-FFF2-40B4-BE49-F238E27FC236}">
                <a16:creationId xmlns:a16="http://schemas.microsoft.com/office/drawing/2014/main" id="{07C09DB7-66DA-05F6-A3B6-B9EFD0A8AD67}"/>
              </a:ext>
            </a:extLst>
          </p:cNvPr>
          <p:cNvGrpSpPr/>
          <p:nvPr/>
        </p:nvGrpSpPr>
        <p:grpSpPr>
          <a:xfrm>
            <a:off x="7819477" y="1836879"/>
            <a:ext cx="1210223" cy="4257130"/>
            <a:chOff x="7819477" y="1836879"/>
            <a:chExt cx="1210223" cy="4257130"/>
          </a:xfrm>
        </p:grpSpPr>
        <p:grpSp>
          <p:nvGrpSpPr>
            <p:cNvPr id="16" name="Grupp 15">
              <a:extLst>
                <a:ext uri="{FF2B5EF4-FFF2-40B4-BE49-F238E27FC236}">
                  <a16:creationId xmlns:a16="http://schemas.microsoft.com/office/drawing/2014/main" id="{FF9391F4-F58D-F7A6-ED19-072AA615E670}"/>
                </a:ext>
              </a:extLst>
            </p:cNvPr>
            <p:cNvGrpSpPr/>
            <p:nvPr/>
          </p:nvGrpSpPr>
          <p:grpSpPr>
            <a:xfrm>
              <a:off x="7819477" y="1836879"/>
              <a:ext cx="1210223" cy="4257130"/>
              <a:chOff x="7657795" y="570731"/>
              <a:chExt cx="1590980" cy="5596496"/>
            </a:xfrm>
          </p:grpSpPr>
          <p:pic>
            <p:nvPicPr>
              <p:cNvPr id="17" name="Bildobjekt 16">
                <a:extLst>
                  <a:ext uri="{FF2B5EF4-FFF2-40B4-BE49-F238E27FC236}">
                    <a16:creationId xmlns:a16="http://schemas.microsoft.com/office/drawing/2014/main" id="{0102BD1B-6FD6-A457-3485-692BA915996D}"/>
                  </a:ext>
                </a:extLst>
              </p:cNvPr>
              <p:cNvPicPr>
                <a:picLocks noChangeAspect="1"/>
              </p:cNvPicPr>
              <p:nvPr/>
            </p:nvPicPr>
            <p:blipFill rotWithShape="1">
              <a:blip r:embed="rId4">
                <a:extLst>
                  <a:ext uri="{28A0092B-C50C-407E-A947-70E740481C1C}">
                    <a14:useLocalDpi xmlns:a14="http://schemas.microsoft.com/office/drawing/2010/main" val="0"/>
                  </a:ext>
                </a:extLst>
              </a:blip>
              <a:srcRect l="-92" t="34664" r="92" b="46977"/>
              <a:stretch/>
            </p:blipFill>
            <p:spPr>
              <a:xfrm>
                <a:off x="7657795" y="570731"/>
                <a:ext cx="1590980" cy="2428113"/>
              </a:xfrm>
              <a:prstGeom prst="rect">
                <a:avLst/>
              </a:prstGeom>
              <a:effectLst>
                <a:outerShdw blurRad="50800" dist="38100" dir="8100000" algn="tr" rotWithShape="0">
                  <a:prstClr val="black">
                    <a:alpha val="40000"/>
                  </a:prstClr>
                </a:outerShdw>
              </a:effectLst>
            </p:spPr>
          </p:pic>
          <p:pic>
            <p:nvPicPr>
              <p:cNvPr id="18" name="Bildobjekt 17">
                <a:extLst>
                  <a:ext uri="{FF2B5EF4-FFF2-40B4-BE49-F238E27FC236}">
                    <a16:creationId xmlns:a16="http://schemas.microsoft.com/office/drawing/2014/main" id="{A05E7DF4-1A97-5644-CCCB-F9212F99C7F6}"/>
                  </a:ext>
                </a:extLst>
              </p:cNvPr>
              <p:cNvPicPr>
                <a:picLocks noChangeAspect="1"/>
              </p:cNvPicPr>
              <p:nvPr/>
            </p:nvPicPr>
            <p:blipFill rotWithShape="1">
              <a:blip r:embed="rId4">
                <a:extLst>
                  <a:ext uri="{28A0092B-C50C-407E-A947-70E740481C1C}">
                    <a14:useLocalDpi xmlns:a14="http://schemas.microsoft.com/office/drawing/2010/main" val="0"/>
                  </a:ext>
                </a:extLst>
              </a:blip>
              <a:srcRect l="-364" t="52894" r="364" b="23025"/>
              <a:stretch/>
            </p:blipFill>
            <p:spPr>
              <a:xfrm>
                <a:off x="7657795" y="2982253"/>
                <a:ext cx="1590980" cy="3184974"/>
              </a:xfrm>
              <a:prstGeom prst="rect">
                <a:avLst/>
              </a:prstGeom>
              <a:effectLst>
                <a:outerShdw blurRad="50800" dist="38100" dir="8100000" algn="tr" rotWithShape="0">
                  <a:prstClr val="black">
                    <a:alpha val="40000"/>
                  </a:prstClr>
                </a:outerShdw>
              </a:effectLst>
            </p:spPr>
          </p:pic>
        </p:grpSp>
        <p:sp>
          <p:nvSpPr>
            <p:cNvPr id="22" name="Rektangel 21">
              <a:extLst>
                <a:ext uri="{FF2B5EF4-FFF2-40B4-BE49-F238E27FC236}">
                  <a16:creationId xmlns:a16="http://schemas.microsoft.com/office/drawing/2014/main" id="{BB6CF313-069F-708B-BEBD-5151263E8962}"/>
                </a:ext>
              </a:extLst>
            </p:cNvPr>
            <p:cNvSpPr/>
            <p:nvPr/>
          </p:nvSpPr>
          <p:spPr>
            <a:xfrm>
              <a:off x="7853860" y="1874192"/>
              <a:ext cx="936000" cy="108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FBBDCCE6-301D-55D6-4A2C-EB04578A766A}"/>
                </a:ext>
              </a:extLst>
            </p:cNvPr>
            <p:cNvSpPr/>
            <p:nvPr/>
          </p:nvSpPr>
          <p:spPr>
            <a:xfrm>
              <a:off x="7853860" y="3748908"/>
              <a:ext cx="936000" cy="108000"/>
            </a:xfrm>
            <a:prstGeom prst="rect">
              <a:avLst/>
            </a:prstGeom>
            <a:solidFill>
              <a:srgbClr val="FFC0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2045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4F492-1919-459D-29BC-50B59D77DCB6}"/>
              </a:ext>
            </a:extLst>
          </p:cNvPr>
          <p:cNvSpPr>
            <a:spLocks noGrp="1"/>
          </p:cNvSpPr>
          <p:nvPr>
            <p:ph type="title"/>
          </p:nvPr>
        </p:nvSpPr>
        <p:spPr/>
        <p:txBody>
          <a:bodyPr/>
          <a:lstStyle/>
          <a:p>
            <a:r>
              <a:rPr lang="sv-SE"/>
              <a:t>Undantag från kallelseflödet</a:t>
            </a:r>
          </a:p>
        </p:txBody>
      </p:sp>
      <p:sp>
        <p:nvSpPr>
          <p:cNvPr id="3" name="Platshållare för innehåll 2">
            <a:extLst>
              <a:ext uri="{FF2B5EF4-FFF2-40B4-BE49-F238E27FC236}">
                <a16:creationId xmlns:a16="http://schemas.microsoft.com/office/drawing/2014/main" id="{8DEA1F65-CDC2-EED2-668E-269D0AA0D0F4}"/>
              </a:ext>
            </a:extLst>
          </p:cNvPr>
          <p:cNvSpPr>
            <a:spLocks noGrp="1"/>
          </p:cNvSpPr>
          <p:nvPr>
            <p:ph sz="half" idx="1"/>
          </p:nvPr>
        </p:nvSpPr>
        <p:spPr>
          <a:xfrm>
            <a:off x="609600" y="1297173"/>
            <a:ext cx="9834880" cy="4828992"/>
          </a:xfrm>
        </p:spPr>
        <p:txBody>
          <a:bodyPr vert="horz" lIns="91440" tIns="45720" rIns="91440" bIns="45720" rtlCol="0" anchor="t">
            <a:noAutofit/>
          </a:bodyPr>
          <a:lstStyle/>
          <a:p>
            <a:r>
              <a:rPr lang="sv-SE" sz="2400" dirty="0"/>
              <a:t>Vissa operationskallelser (skickas från </a:t>
            </a:r>
            <a:r>
              <a:rPr lang="sv-SE" sz="2400" dirty="0" err="1"/>
              <a:t>Orbit</a:t>
            </a:r>
            <a:r>
              <a:rPr lang="sv-SE" sz="2400" dirty="0"/>
              <a:t>)</a:t>
            </a:r>
          </a:p>
          <a:p>
            <a:r>
              <a:rPr lang="sv-SE" sz="2400" dirty="0"/>
              <a:t>Samlad kallelse från flera mottagningar</a:t>
            </a:r>
          </a:p>
          <a:p>
            <a:r>
              <a:rPr lang="sv-SE" sz="2400" dirty="0"/>
              <a:t>Kallelse till bild- </a:t>
            </a:r>
            <a:r>
              <a:rPr lang="sv-SE" sz="2400"/>
              <a:t>och funktion (</a:t>
            </a:r>
            <a:r>
              <a:rPr lang="sv-SE" sz="2400" dirty="0"/>
              <a:t>skickas från Sectra)</a:t>
            </a:r>
          </a:p>
          <a:p>
            <a:pPr>
              <a:buClr>
                <a:srgbClr val="000000"/>
              </a:buClr>
            </a:pPr>
            <a:r>
              <a:rPr lang="sv-SE" sz="2400" dirty="0"/>
              <a:t>Kallelse till strålbehandling (skickas från Aria)</a:t>
            </a:r>
          </a:p>
          <a:p>
            <a:pPr marL="0" indent="0">
              <a:buNone/>
            </a:pPr>
            <a:endParaRPr lang="sv-SE" sz="2400" dirty="0"/>
          </a:p>
          <a:p>
            <a:endParaRPr lang="sv-SE" sz="2400" dirty="0"/>
          </a:p>
          <a:p>
            <a:pPr marL="0" indent="0">
              <a:buNone/>
            </a:pPr>
            <a:endParaRPr lang="sv-SE" sz="2400" dirty="0"/>
          </a:p>
        </p:txBody>
      </p:sp>
    </p:spTree>
    <p:extLst>
      <p:ext uri="{BB962C8B-B14F-4D97-AF65-F5344CB8AC3E}">
        <p14:creationId xmlns:p14="http://schemas.microsoft.com/office/powerpoint/2010/main" val="372903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D37AB8B0-511B-AD09-51D8-341CB0D47D23}"/>
              </a:ext>
            </a:extLst>
          </p:cNvPr>
          <p:cNvGrpSpPr/>
          <p:nvPr/>
        </p:nvGrpSpPr>
        <p:grpSpPr>
          <a:xfrm>
            <a:off x="612392" y="2143813"/>
            <a:ext cx="10916514" cy="1830385"/>
            <a:chOff x="612392" y="2143813"/>
            <a:chExt cx="10916514" cy="1830385"/>
          </a:xfrm>
        </p:grpSpPr>
        <p:sp>
          <p:nvSpPr>
            <p:cNvPr id="22" name="Rektangel: övre hörn rundade 21">
              <a:extLst>
                <a:ext uri="{FF2B5EF4-FFF2-40B4-BE49-F238E27FC236}">
                  <a16:creationId xmlns:a16="http://schemas.microsoft.com/office/drawing/2014/main" id="{A14C70DC-E1D4-4504-421E-BF568FCE7CF5}"/>
                </a:ext>
              </a:extLst>
            </p:cNvPr>
            <p:cNvSpPr/>
            <p:nvPr/>
          </p:nvSpPr>
          <p:spPr>
            <a:xfrm>
              <a:off x="612392" y="2285661"/>
              <a:ext cx="1504950" cy="1518054"/>
            </a:xfrm>
            <a:prstGeom prst="round2SameRect">
              <a:avLst>
                <a:gd name="adj1" fmla="val 8457"/>
                <a:gd name="adj2" fmla="val 0"/>
              </a:avLst>
            </a:prstGeom>
            <a:ln>
              <a:solidFill>
                <a:srgbClr val="307C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bg1"/>
                  </a:solidFill>
                </a:rPr>
                <a:t>FLÖDE I SDV OCH SECTRA</a:t>
              </a:r>
            </a:p>
            <a:p>
              <a:pPr algn="ctr"/>
              <a:endParaRPr lang="sv-SE" sz="1200" b="1" dirty="0">
                <a:solidFill>
                  <a:schemeClr val="bg1"/>
                </a:solidFill>
              </a:endParaRPr>
            </a:p>
            <a:p>
              <a:pPr algn="ctr"/>
              <a:r>
                <a:rPr lang="sv-SE" sz="1100" dirty="0">
                  <a:solidFill>
                    <a:schemeClr val="bg1"/>
                  </a:solidFill>
                </a:rPr>
                <a:t>Enhetlig design och funktionalitet i kommunikation</a:t>
              </a:r>
              <a:endParaRPr lang="sv-SE" sz="1100" b="1" dirty="0">
                <a:solidFill>
                  <a:schemeClr val="bg1"/>
                </a:solidFill>
              </a:endParaRPr>
            </a:p>
          </p:txBody>
        </p:sp>
        <p:sp>
          <p:nvSpPr>
            <p:cNvPr id="58" name="Rektangel 57">
              <a:extLst>
                <a:ext uri="{FF2B5EF4-FFF2-40B4-BE49-F238E27FC236}">
                  <a16:creationId xmlns:a16="http://schemas.microsoft.com/office/drawing/2014/main" id="{8051E375-DC64-0405-2637-20A3FAAC31C3}"/>
                </a:ext>
              </a:extLst>
            </p:cNvPr>
            <p:cNvSpPr/>
            <p:nvPr/>
          </p:nvSpPr>
          <p:spPr>
            <a:xfrm>
              <a:off x="6919464" y="3065933"/>
              <a:ext cx="1504950" cy="908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på papper</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a:t>
              </a:r>
              <a:r>
                <a:rPr lang="sv-SE" sz="1000" b="1" u="sng">
                  <a:solidFill>
                    <a:schemeClr val="tx1"/>
                  </a:solidFill>
                </a:rPr>
                <a:t>inte</a:t>
              </a:r>
              <a:r>
                <a:rPr lang="sv-SE" sz="1000" b="1">
                  <a:solidFill>
                    <a:schemeClr val="tx1"/>
                  </a:solidFill>
                </a:rPr>
                <a:t> </a:t>
              </a:r>
              <a:br>
                <a:rPr lang="sv-SE" sz="1000" b="1">
                  <a:solidFill>
                    <a:schemeClr val="tx1"/>
                  </a:solidFill>
                </a:rPr>
              </a:br>
              <a:r>
                <a:rPr lang="sv-SE" sz="1000">
                  <a:solidFill>
                    <a:schemeClr val="tx1"/>
                  </a:solidFill>
                </a:rPr>
                <a:t>i 1177 bokade tider</a:t>
              </a:r>
            </a:p>
          </p:txBody>
        </p:sp>
        <p:sp>
          <p:nvSpPr>
            <p:cNvPr id="63" name="Rektangel: rundade hörn 62">
              <a:extLst>
                <a:ext uri="{FF2B5EF4-FFF2-40B4-BE49-F238E27FC236}">
                  <a16:creationId xmlns:a16="http://schemas.microsoft.com/office/drawing/2014/main" id="{F72860EF-6866-E212-89BD-22264A0026B1}"/>
                </a:ext>
              </a:extLst>
            </p:cNvPr>
            <p:cNvSpPr/>
            <p:nvPr/>
          </p:nvSpPr>
          <p:spPr>
            <a:xfrm>
              <a:off x="2369304" y="2288836"/>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Kallelse till besök i primärvård</a:t>
              </a:r>
            </a:p>
          </p:txBody>
        </p:sp>
        <p:cxnSp>
          <p:nvCxnSpPr>
            <p:cNvPr id="66" name="Rak pilkoppling 65">
              <a:extLst>
                <a:ext uri="{FF2B5EF4-FFF2-40B4-BE49-F238E27FC236}">
                  <a16:creationId xmlns:a16="http://schemas.microsoft.com/office/drawing/2014/main" id="{576AC7E0-84DD-1687-6D15-DE755BB125C9}"/>
                </a:ext>
              </a:extLst>
            </p:cNvPr>
            <p:cNvCxnSpPr>
              <a:cxnSpLocks/>
              <a:stCxn id="63" idx="3"/>
              <a:endCxn id="72" idx="2"/>
            </p:cNvCxnSpPr>
            <p:nvPr/>
          </p:nvCxnSpPr>
          <p:spPr>
            <a:xfrm flipV="1">
              <a:off x="3874254" y="2648074"/>
              <a:ext cx="283087" cy="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ktangel: rundade hörn 66">
              <a:extLst>
                <a:ext uri="{FF2B5EF4-FFF2-40B4-BE49-F238E27FC236}">
                  <a16:creationId xmlns:a16="http://schemas.microsoft.com/office/drawing/2014/main" id="{825FDB7A-0039-3991-31CE-0DD489449BAB}"/>
                </a:ext>
              </a:extLst>
            </p:cNvPr>
            <p:cNvSpPr/>
            <p:nvPr/>
          </p:nvSpPr>
          <p:spPr>
            <a:xfrm>
              <a:off x="9798804" y="2285661"/>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Kallelse till återbesök i primärvård</a:t>
              </a:r>
            </a:p>
          </p:txBody>
        </p:sp>
        <p:sp>
          <p:nvSpPr>
            <p:cNvPr id="68" name="Rektangel: rundade hörn 67">
              <a:extLst>
                <a:ext uri="{FF2B5EF4-FFF2-40B4-BE49-F238E27FC236}">
                  <a16:creationId xmlns:a16="http://schemas.microsoft.com/office/drawing/2014/main" id="{ACA7A679-9C3D-DCD1-50A5-EC85EF81B608}"/>
                </a:ext>
              </a:extLst>
            </p:cNvPr>
            <p:cNvSpPr/>
            <p:nvPr/>
          </p:nvSpPr>
          <p:spPr>
            <a:xfrm>
              <a:off x="5083999" y="2287381"/>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Remiss från primärvård till röntgen</a:t>
              </a:r>
            </a:p>
          </p:txBody>
        </p:sp>
        <p:cxnSp>
          <p:nvCxnSpPr>
            <p:cNvPr id="69" name="Rak pilkoppling 68">
              <a:extLst>
                <a:ext uri="{FF2B5EF4-FFF2-40B4-BE49-F238E27FC236}">
                  <a16:creationId xmlns:a16="http://schemas.microsoft.com/office/drawing/2014/main" id="{577BA0AB-8462-322C-1957-53FCFF80C8A0}"/>
                </a:ext>
              </a:extLst>
            </p:cNvPr>
            <p:cNvCxnSpPr>
              <a:cxnSpLocks/>
              <a:stCxn id="68" idx="3"/>
              <a:endCxn id="70" idx="1"/>
            </p:cNvCxnSpPr>
            <p:nvPr/>
          </p:nvCxnSpPr>
          <p:spPr>
            <a:xfrm>
              <a:off x="6588949" y="2647381"/>
              <a:ext cx="3219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ktangel: rundade hörn 69">
              <a:extLst>
                <a:ext uri="{FF2B5EF4-FFF2-40B4-BE49-F238E27FC236}">
                  <a16:creationId xmlns:a16="http://schemas.microsoft.com/office/drawing/2014/main" id="{2DFFF187-F8BB-3E7A-6425-7A1A461F1E22}"/>
                </a:ext>
              </a:extLst>
            </p:cNvPr>
            <p:cNvSpPr/>
            <p:nvPr/>
          </p:nvSpPr>
          <p:spPr>
            <a:xfrm>
              <a:off x="6910909" y="2287381"/>
              <a:ext cx="1504950" cy="720000"/>
            </a:xfrm>
            <a:prstGeom prst="roundRect">
              <a:avLst>
                <a:gd name="adj" fmla="val 5797"/>
              </a:avLst>
            </a:prstGeom>
            <a:solidFill>
              <a:schemeClr val="bg1"/>
            </a:solid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rgbClr val="C00000"/>
                  </a:solidFill>
                </a:rPr>
                <a:t>Kallelse till röntgen Sectra</a:t>
              </a:r>
            </a:p>
          </p:txBody>
        </p:sp>
        <p:cxnSp>
          <p:nvCxnSpPr>
            <p:cNvPr id="71" name="Rak pilkoppling 70">
              <a:extLst>
                <a:ext uri="{FF2B5EF4-FFF2-40B4-BE49-F238E27FC236}">
                  <a16:creationId xmlns:a16="http://schemas.microsoft.com/office/drawing/2014/main" id="{D210F0EC-069F-9F1B-1417-26806B4F6A36}"/>
                </a:ext>
              </a:extLst>
            </p:cNvPr>
            <p:cNvCxnSpPr>
              <a:cxnSpLocks/>
              <a:stCxn id="70" idx="3"/>
              <a:endCxn id="75" idx="2"/>
            </p:cNvCxnSpPr>
            <p:nvPr/>
          </p:nvCxnSpPr>
          <p:spPr>
            <a:xfrm flipV="1">
              <a:off x="8415859" y="2647125"/>
              <a:ext cx="389123" cy="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0" name="Grupp 159">
              <a:extLst>
                <a:ext uri="{FF2B5EF4-FFF2-40B4-BE49-F238E27FC236}">
                  <a16:creationId xmlns:a16="http://schemas.microsoft.com/office/drawing/2014/main" id="{E3C29198-5085-98CF-48BB-2582AC11CA24}"/>
                </a:ext>
              </a:extLst>
            </p:cNvPr>
            <p:cNvGrpSpPr/>
            <p:nvPr/>
          </p:nvGrpSpPr>
          <p:grpSpPr>
            <a:xfrm>
              <a:off x="4157341" y="2348036"/>
              <a:ext cx="604697" cy="600075"/>
              <a:chOff x="4157341" y="2348036"/>
              <a:chExt cx="604697" cy="600075"/>
            </a:xfrm>
          </p:grpSpPr>
          <p:sp>
            <p:nvSpPr>
              <p:cNvPr id="72" name="Ellips 71">
                <a:extLst>
                  <a:ext uri="{FF2B5EF4-FFF2-40B4-BE49-F238E27FC236}">
                    <a16:creationId xmlns:a16="http://schemas.microsoft.com/office/drawing/2014/main" id="{5013A4CC-2DEE-14A9-B555-42631C11487D}"/>
                  </a:ext>
                </a:extLst>
              </p:cNvPr>
              <p:cNvSpPr/>
              <p:nvPr/>
            </p:nvSpPr>
            <p:spPr>
              <a:xfrm>
                <a:off x="4157341" y="2348036"/>
                <a:ext cx="600075" cy="600075"/>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textruta 72">
                <a:extLst>
                  <a:ext uri="{FF2B5EF4-FFF2-40B4-BE49-F238E27FC236}">
                    <a16:creationId xmlns:a16="http://schemas.microsoft.com/office/drawing/2014/main" id="{6CCC0A0D-2CCA-8223-5603-4D2241069383}"/>
                  </a:ext>
                </a:extLst>
              </p:cNvPr>
              <p:cNvSpPr txBox="1"/>
              <p:nvPr/>
            </p:nvSpPr>
            <p:spPr>
              <a:xfrm>
                <a:off x="4161963" y="2521685"/>
                <a:ext cx="600075" cy="246221"/>
              </a:xfrm>
              <a:prstGeom prst="rect">
                <a:avLst/>
              </a:prstGeom>
              <a:noFill/>
            </p:spPr>
            <p:txBody>
              <a:bodyPr wrap="square" rtlCol="0">
                <a:spAutoFit/>
              </a:bodyPr>
              <a:lstStyle/>
              <a:p>
                <a:pPr algn="ctr"/>
                <a:r>
                  <a:rPr lang="sv-SE" sz="1000">
                    <a:solidFill>
                      <a:schemeClr val="accent1"/>
                    </a:solidFill>
                  </a:rPr>
                  <a:t>Besök</a:t>
                </a:r>
              </a:p>
            </p:txBody>
          </p:sp>
        </p:grpSp>
        <p:cxnSp>
          <p:nvCxnSpPr>
            <p:cNvPr id="74" name="Rak pilkoppling 73">
              <a:extLst>
                <a:ext uri="{FF2B5EF4-FFF2-40B4-BE49-F238E27FC236}">
                  <a16:creationId xmlns:a16="http://schemas.microsoft.com/office/drawing/2014/main" id="{4001208D-1110-3452-A87F-04212E06843E}"/>
                </a:ext>
              </a:extLst>
            </p:cNvPr>
            <p:cNvCxnSpPr>
              <a:cxnSpLocks/>
              <a:stCxn id="72" idx="6"/>
              <a:endCxn id="68" idx="1"/>
            </p:cNvCxnSpPr>
            <p:nvPr/>
          </p:nvCxnSpPr>
          <p:spPr>
            <a:xfrm flipV="1">
              <a:off x="4757416" y="2647381"/>
              <a:ext cx="326583" cy="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9" name="Grupp 158">
              <a:extLst>
                <a:ext uri="{FF2B5EF4-FFF2-40B4-BE49-F238E27FC236}">
                  <a16:creationId xmlns:a16="http://schemas.microsoft.com/office/drawing/2014/main" id="{1979B80E-E787-9C57-CE4E-F083DDAC3B4D}"/>
                </a:ext>
              </a:extLst>
            </p:cNvPr>
            <p:cNvGrpSpPr/>
            <p:nvPr/>
          </p:nvGrpSpPr>
          <p:grpSpPr>
            <a:xfrm>
              <a:off x="8804981" y="2347087"/>
              <a:ext cx="600076" cy="600075"/>
              <a:chOff x="8804981" y="2347087"/>
              <a:chExt cx="600076" cy="600075"/>
            </a:xfrm>
          </p:grpSpPr>
          <p:sp>
            <p:nvSpPr>
              <p:cNvPr id="75" name="Ellips 74">
                <a:extLst>
                  <a:ext uri="{FF2B5EF4-FFF2-40B4-BE49-F238E27FC236}">
                    <a16:creationId xmlns:a16="http://schemas.microsoft.com/office/drawing/2014/main" id="{C06E0590-A96D-B031-6730-A2BF4FEE8714}"/>
                  </a:ext>
                </a:extLst>
              </p:cNvPr>
              <p:cNvSpPr/>
              <p:nvPr/>
            </p:nvSpPr>
            <p:spPr>
              <a:xfrm>
                <a:off x="8804982" y="2347087"/>
                <a:ext cx="600075" cy="600075"/>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textruta 75">
                <a:extLst>
                  <a:ext uri="{FF2B5EF4-FFF2-40B4-BE49-F238E27FC236}">
                    <a16:creationId xmlns:a16="http://schemas.microsoft.com/office/drawing/2014/main" id="{A898B450-D010-0773-885E-7F454D93BB35}"/>
                  </a:ext>
                </a:extLst>
              </p:cNvPr>
              <p:cNvSpPr txBox="1"/>
              <p:nvPr/>
            </p:nvSpPr>
            <p:spPr>
              <a:xfrm>
                <a:off x="8804981" y="2530245"/>
                <a:ext cx="600075" cy="246221"/>
              </a:xfrm>
              <a:prstGeom prst="rect">
                <a:avLst/>
              </a:prstGeom>
              <a:noFill/>
            </p:spPr>
            <p:txBody>
              <a:bodyPr wrap="square" rtlCol="0">
                <a:spAutoFit/>
              </a:bodyPr>
              <a:lstStyle/>
              <a:p>
                <a:pPr algn="ctr"/>
                <a:r>
                  <a:rPr lang="sv-SE" sz="1000">
                    <a:solidFill>
                      <a:schemeClr val="accent1"/>
                    </a:solidFill>
                  </a:rPr>
                  <a:t>Besök</a:t>
                </a:r>
              </a:p>
            </p:txBody>
          </p:sp>
        </p:grpSp>
        <p:cxnSp>
          <p:nvCxnSpPr>
            <p:cNvPr id="77" name="Rak pilkoppling 76">
              <a:extLst>
                <a:ext uri="{FF2B5EF4-FFF2-40B4-BE49-F238E27FC236}">
                  <a16:creationId xmlns:a16="http://schemas.microsoft.com/office/drawing/2014/main" id="{236B3C5F-CDE3-3DA8-0F25-B669778FE5FD}"/>
                </a:ext>
              </a:extLst>
            </p:cNvPr>
            <p:cNvCxnSpPr>
              <a:cxnSpLocks/>
              <a:stCxn id="75" idx="6"/>
              <a:endCxn id="67" idx="1"/>
            </p:cNvCxnSpPr>
            <p:nvPr/>
          </p:nvCxnSpPr>
          <p:spPr>
            <a:xfrm flipV="1">
              <a:off x="9405057" y="2645661"/>
              <a:ext cx="393747" cy="1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ktangel 78">
              <a:extLst>
                <a:ext uri="{FF2B5EF4-FFF2-40B4-BE49-F238E27FC236}">
                  <a16:creationId xmlns:a16="http://schemas.microsoft.com/office/drawing/2014/main" id="{DF56BA13-83F9-EF2E-8054-A686DCE28232}"/>
                </a:ext>
              </a:extLst>
            </p:cNvPr>
            <p:cNvSpPr/>
            <p:nvPr/>
          </p:nvSpPr>
          <p:spPr>
            <a:xfrm>
              <a:off x="2324468" y="3063991"/>
              <a:ext cx="1750644" cy="739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i 1177 Inkorg </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i 1177 bokade tider</a:t>
              </a:r>
            </a:p>
          </p:txBody>
        </p:sp>
        <p:sp>
          <p:nvSpPr>
            <p:cNvPr id="80" name="Rektangel 79">
              <a:extLst>
                <a:ext uri="{FF2B5EF4-FFF2-40B4-BE49-F238E27FC236}">
                  <a16:creationId xmlns:a16="http://schemas.microsoft.com/office/drawing/2014/main" id="{5CE09FEE-D3C6-DA2F-C252-3371F9363E33}"/>
                </a:ext>
              </a:extLst>
            </p:cNvPr>
            <p:cNvSpPr/>
            <p:nvPr/>
          </p:nvSpPr>
          <p:spPr>
            <a:xfrm>
              <a:off x="9778262" y="3063991"/>
              <a:ext cx="1750644" cy="739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i 1177 Inkorg </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i 1177 bokade tider</a:t>
              </a:r>
            </a:p>
          </p:txBody>
        </p:sp>
        <p:grpSp>
          <p:nvGrpSpPr>
            <p:cNvPr id="84" name="Grupp 83">
              <a:extLst>
                <a:ext uri="{FF2B5EF4-FFF2-40B4-BE49-F238E27FC236}">
                  <a16:creationId xmlns:a16="http://schemas.microsoft.com/office/drawing/2014/main" id="{3EEC297D-868D-BDED-41C0-6F5B3A76542F}"/>
                </a:ext>
              </a:extLst>
            </p:cNvPr>
            <p:cNvGrpSpPr/>
            <p:nvPr/>
          </p:nvGrpSpPr>
          <p:grpSpPr>
            <a:xfrm>
              <a:off x="8273881" y="2143813"/>
              <a:ext cx="287867" cy="287867"/>
              <a:chOff x="6096000" y="4521200"/>
              <a:chExt cx="428803" cy="428803"/>
            </a:xfrm>
          </p:grpSpPr>
          <p:sp>
            <p:nvSpPr>
              <p:cNvPr id="83" name="Ellips 82">
                <a:extLst>
                  <a:ext uri="{FF2B5EF4-FFF2-40B4-BE49-F238E27FC236}">
                    <a16:creationId xmlns:a16="http://schemas.microsoft.com/office/drawing/2014/main" id="{F09C2952-C365-CCE9-F3D6-D9093BD35F1D}"/>
                  </a:ext>
                </a:extLst>
              </p:cNvPr>
              <p:cNvSpPr/>
              <p:nvPr/>
            </p:nvSpPr>
            <p:spPr>
              <a:xfrm>
                <a:off x="6096000" y="4521200"/>
                <a:ext cx="428803" cy="428803"/>
              </a:xfrm>
              <a:prstGeom prst="ellipse">
                <a:avLst/>
              </a:prstGeom>
              <a:solidFill>
                <a:schemeClr val="bg1"/>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2" name="Bild 81" descr="Stäng med hel fyllning">
                <a:extLst>
                  <a:ext uri="{FF2B5EF4-FFF2-40B4-BE49-F238E27FC236}">
                    <a16:creationId xmlns:a16="http://schemas.microsoft.com/office/drawing/2014/main" id="{6FD4A3CD-AB70-4F68-C9A2-84945BB647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8232" y="4577471"/>
                <a:ext cx="324000" cy="324000"/>
              </a:xfrm>
              <a:prstGeom prst="rect">
                <a:avLst/>
              </a:prstGeom>
            </p:spPr>
          </p:pic>
        </p:grpSp>
        <p:cxnSp>
          <p:nvCxnSpPr>
            <p:cNvPr id="123" name="Rak koppling 122">
              <a:extLst>
                <a:ext uri="{FF2B5EF4-FFF2-40B4-BE49-F238E27FC236}">
                  <a16:creationId xmlns:a16="http://schemas.microsoft.com/office/drawing/2014/main" id="{0E7037E9-571A-FB8D-98C1-67F4AA050D4C}"/>
                </a:ext>
              </a:extLst>
            </p:cNvPr>
            <p:cNvCxnSpPr>
              <a:cxnSpLocks/>
            </p:cNvCxnSpPr>
            <p:nvPr/>
          </p:nvCxnSpPr>
          <p:spPr>
            <a:xfrm>
              <a:off x="2005475" y="2648836"/>
              <a:ext cx="36382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upp 4">
            <a:extLst>
              <a:ext uri="{FF2B5EF4-FFF2-40B4-BE49-F238E27FC236}">
                <a16:creationId xmlns:a16="http://schemas.microsoft.com/office/drawing/2014/main" id="{08E11664-B1A3-668C-671B-FA5CC1A85DCC}"/>
              </a:ext>
            </a:extLst>
          </p:cNvPr>
          <p:cNvGrpSpPr/>
          <p:nvPr/>
        </p:nvGrpSpPr>
        <p:grpSpPr>
          <a:xfrm>
            <a:off x="612392" y="3881460"/>
            <a:ext cx="10916514" cy="1824444"/>
            <a:chOff x="612392" y="3881460"/>
            <a:chExt cx="10916514" cy="1824444"/>
          </a:xfrm>
        </p:grpSpPr>
        <p:sp>
          <p:nvSpPr>
            <p:cNvPr id="90" name="Rektangel: övre hörn rundade 89">
              <a:extLst>
                <a:ext uri="{FF2B5EF4-FFF2-40B4-BE49-F238E27FC236}">
                  <a16:creationId xmlns:a16="http://schemas.microsoft.com/office/drawing/2014/main" id="{0106CCCA-9A51-5239-7BD3-8AEB2A873518}"/>
                </a:ext>
              </a:extLst>
            </p:cNvPr>
            <p:cNvSpPr/>
            <p:nvPr/>
          </p:nvSpPr>
          <p:spPr>
            <a:xfrm>
              <a:off x="612392" y="4023308"/>
              <a:ext cx="1504950" cy="1518054"/>
            </a:xfrm>
            <a:prstGeom prst="round2SameRect">
              <a:avLst>
                <a:gd name="adj1" fmla="val 8457"/>
                <a:gd name="adj2" fmla="val 0"/>
              </a:avLst>
            </a:prstGeom>
            <a:ln>
              <a:solidFill>
                <a:srgbClr val="307C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a:solidFill>
                    <a:schemeClr val="bg1"/>
                  </a:solidFill>
                </a:rPr>
                <a:t>FLÖDE I SDV OCH ORBIT</a:t>
              </a:r>
            </a:p>
            <a:p>
              <a:pPr algn="ctr"/>
              <a:endParaRPr lang="sv-SE" sz="1200" b="1">
                <a:solidFill>
                  <a:schemeClr val="bg1"/>
                </a:solidFill>
              </a:endParaRPr>
            </a:p>
            <a:p>
              <a:pPr algn="ctr"/>
              <a:r>
                <a:rPr lang="sv-SE" sz="1100">
                  <a:solidFill>
                    <a:schemeClr val="bg1"/>
                  </a:solidFill>
                </a:rPr>
                <a:t>Enhetlig design och funktionalitet i kommunikation</a:t>
              </a:r>
              <a:endParaRPr lang="sv-SE" sz="1100" b="1">
                <a:solidFill>
                  <a:schemeClr val="bg1"/>
                </a:solidFill>
              </a:endParaRPr>
            </a:p>
          </p:txBody>
        </p:sp>
        <p:sp>
          <p:nvSpPr>
            <p:cNvPr id="91" name="Rektangel 90">
              <a:extLst>
                <a:ext uri="{FF2B5EF4-FFF2-40B4-BE49-F238E27FC236}">
                  <a16:creationId xmlns:a16="http://schemas.microsoft.com/office/drawing/2014/main" id="{06E07A57-0DC7-BD8A-98AE-5B78F2107C5D}"/>
                </a:ext>
              </a:extLst>
            </p:cNvPr>
            <p:cNvSpPr/>
            <p:nvPr/>
          </p:nvSpPr>
          <p:spPr>
            <a:xfrm>
              <a:off x="6912865" y="4797639"/>
              <a:ext cx="1504950" cy="908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på papper och digitalt</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a:t>
              </a:r>
              <a:r>
                <a:rPr lang="sv-SE" sz="1000" b="1" u="sng">
                  <a:solidFill>
                    <a:schemeClr val="tx1"/>
                  </a:solidFill>
                </a:rPr>
                <a:t>inte</a:t>
              </a:r>
              <a:br>
                <a:rPr lang="sv-SE" sz="1000" b="1" u="sng">
                  <a:solidFill>
                    <a:schemeClr val="tx1"/>
                  </a:solidFill>
                </a:rPr>
              </a:br>
              <a:r>
                <a:rPr lang="sv-SE" sz="1000">
                  <a:solidFill>
                    <a:schemeClr val="tx1"/>
                  </a:solidFill>
                </a:rPr>
                <a:t>i 1177 bokade tider</a:t>
              </a:r>
            </a:p>
          </p:txBody>
        </p:sp>
        <p:sp>
          <p:nvSpPr>
            <p:cNvPr id="92" name="Rektangel: rundade hörn 91">
              <a:extLst>
                <a:ext uri="{FF2B5EF4-FFF2-40B4-BE49-F238E27FC236}">
                  <a16:creationId xmlns:a16="http://schemas.microsoft.com/office/drawing/2014/main" id="{D5E7D952-2716-4EE3-EF15-F1573F76F385}"/>
                </a:ext>
              </a:extLst>
            </p:cNvPr>
            <p:cNvSpPr/>
            <p:nvPr/>
          </p:nvSpPr>
          <p:spPr>
            <a:xfrm>
              <a:off x="2369304" y="4026483"/>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Kallelse till besök i primärvård</a:t>
              </a:r>
            </a:p>
          </p:txBody>
        </p:sp>
        <p:cxnSp>
          <p:nvCxnSpPr>
            <p:cNvPr id="93" name="Rak pilkoppling 92">
              <a:extLst>
                <a:ext uri="{FF2B5EF4-FFF2-40B4-BE49-F238E27FC236}">
                  <a16:creationId xmlns:a16="http://schemas.microsoft.com/office/drawing/2014/main" id="{46DA8871-25C7-EF0C-221E-4DF3E2D3604E}"/>
                </a:ext>
              </a:extLst>
            </p:cNvPr>
            <p:cNvCxnSpPr>
              <a:cxnSpLocks/>
              <a:stCxn id="92" idx="3"/>
              <a:endCxn id="101" idx="2"/>
            </p:cNvCxnSpPr>
            <p:nvPr/>
          </p:nvCxnSpPr>
          <p:spPr>
            <a:xfrm flipV="1">
              <a:off x="3874254" y="4385721"/>
              <a:ext cx="283087" cy="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Rektangel: rundade hörn 93">
              <a:extLst>
                <a:ext uri="{FF2B5EF4-FFF2-40B4-BE49-F238E27FC236}">
                  <a16:creationId xmlns:a16="http://schemas.microsoft.com/office/drawing/2014/main" id="{FB658F43-5E2C-8FF8-B4FB-7338BCF9E262}"/>
                </a:ext>
              </a:extLst>
            </p:cNvPr>
            <p:cNvSpPr/>
            <p:nvPr/>
          </p:nvSpPr>
          <p:spPr>
            <a:xfrm>
              <a:off x="9798804" y="4023308"/>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Kallelse till återbesök i specialiserad vård</a:t>
              </a:r>
            </a:p>
          </p:txBody>
        </p:sp>
        <p:sp>
          <p:nvSpPr>
            <p:cNvPr id="95" name="Rektangel: rundade hörn 94">
              <a:extLst>
                <a:ext uri="{FF2B5EF4-FFF2-40B4-BE49-F238E27FC236}">
                  <a16:creationId xmlns:a16="http://schemas.microsoft.com/office/drawing/2014/main" id="{87615D93-CBC4-99AC-C6C6-F46B0650AF00}"/>
                </a:ext>
              </a:extLst>
            </p:cNvPr>
            <p:cNvSpPr/>
            <p:nvPr/>
          </p:nvSpPr>
          <p:spPr>
            <a:xfrm>
              <a:off x="5083999" y="4025028"/>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Remiss från primärvård till specialiserad vård</a:t>
              </a:r>
            </a:p>
          </p:txBody>
        </p:sp>
        <p:cxnSp>
          <p:nvCxnSpPr>
            <p:cNvPr id="96" name="Rak pilkoppling 95">
              <a:extLst>
                <a:ext uri="{FF2B5EF4-FFF2-40B4-BE49-F238E27FC236}">
                  <a16:creationId xmlns:a16="http://schemas.microsoft.com/office/drawing/2014/main" id="{8A99A3AD-B28E-875C-567E-5F91A74090F9}"/>
                </a:ext>
              </a:extLst>
            </p:cNvPr>
            <p:cNvCxnSpPr>
              <a:cxnSpLocks/>
              <a:stCxn id="95" idx="3"/>
              <a:endCxn id="97" idx="1"/>
            </p:cNvCxnSpPr>
            <p:nvPr/>
          </p:nvCxnSpPr>
          <p:spPr>
            <a:xfrm>
              <a:off x="6588949" y="4385028"/>
              <a:ext cx="3219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Rektangel: rundade hörn 96">
              <a:extLst>
                <a:ext uri="{FF2B5EF4-FFF2-40B4-BE49-F238E27FC236}">
                  <a16:creationId xmlns:a16="http://schemas.microsoft.com/office/drawing/2014/main" id="{DBDDB7E6-2C5B-0F05-A21D-DB0DBD5E5516}"/>
                </a:ext>
              </a:extLst>
            </p:cNvPr>
            <p:cNvSpPr/>
            <p:nvPr/>
          </p:nvSpPr>
          <p:spPr>
            <a:xfrm>
              <a:off x="6910909" y="4025028"/>
              <a:ext cx="1504950" cy="720000"/>
            </a:xfrm>
            <a:prstGeom prst="roundRect">
              <a:avLst>
                <a:gd name="adj" fmla="val 5797"/>
              </a:avLst>
            </a:prstGeom>
            <a:solidFill>
              <a:schemeClr val="bg1"/>
            </a:solid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rgbClr val="C00000"/>
                  </a:solidFill>
                </a:rPr>
                <a:t>Kallelse till operation </a:t>
              </a:r>
              <a:r>
                <a:rPr lang="sv-SE" sz="1100" err="1">
                  <a:solidFill>
                    <a:srgbClr val="C00000"/>
                  </a:solidFill>
                </a:rPr>
                <a:t>Orbit</a:t>
              </a:r>
              <a:endParaRPr lang="sv-SE" sz="1100">
                <a:solidFill>
                  <a:srgbClr val="C00000"/>
                </a:solidFill>
              </a:endParaRPr>
            </a:p>
          </p:txBody>
        </p:sp>
        <p:cxnSp>
          <p:nvCxnSpPr>
            <p:cNvPr id="100" name="Rak pilkoppling 99">
              <a:extLst>
                <a:ext uri="{FF2B5EF4-FFF2-40B4-BE49-F238E27FC236}">
                  <a16:creationId xmlns:a16="http://schemas.microsoft.com/office/drawing/2014/main" id="{0FEE2B87-9417-A84B-16EA-13227E0505A4}"/>
                </a:ext>
              </a:extLst>
            </p:cNvPr>
            <p:cNvCxnSpPr>
              <a:cxnSpLocks/>
              <a:stCxn id="97" idx="3"/>
              <a:endCxn id="105" idx="2"/>
            </p:cNvCxnSpPr>
            <p:nvPr/>
          </p:nvCxnSpPr>
          <p:spPr>
            <a:xfrm flipV="1">
              <a:off x="8415859" y="4384772"/>
              <a:ext cx="389123" cy="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1" name="Grupp 160">
              <a:extLst>
                <a:ext uri="{FF2B5EF4-FFF2-40B4-BE49-F238E27FC236}">
                  <a16:creationId xmlns:a16="http://schemas.microsoft.com/office/drawing/2014/main" id="{C02A780D-EECA-D39E-0494-B7F088AD8BAF}"/>
                </a:ext>
              </a:extLst>
            </p:cNvPr>
            <p:cNvGrpSpPr/>
            <p:nvPr/>
          </p:nvGrpSpPr>
          <p:grpSpPr>
            <a:xfrm>
              <a:off x="4151529" y="4085683"/>
              <a:ext cx="605887" cy="600075"/>
              <a:chOff x="4151529" y="4085683"/>
              <a:chExt cx="605887" cy="600075"/>
            </a:xfrm>
          </p:grpSpPr>
          <p:sp>
            <p:nvSpPr>
              <p:cNvPr id="101" name="Ellips 100">
                <a:extLst>
                  <a:ext uri="{FF2B5EF4-FFF2-40B4-BE49-F238E27FC236}">
                    <a16:creationId xmlns:a16="http://schemas.microsoft.com/office/drawing/2014/main" id="{7DB21543-F12E-B556-8A40-A02DFCBED687}"/>
                  </a:ext>
                </a:extLst>
              </p:cNvPr>
              <p:cNvSpPr/>
              <p:nvPr/>
            </p:nvSpPr>
            <p:spPr>
              <a:xfrm>
                <a:off x="4157341" y="4085683"/>
                <a:ext cx="600075" cy="600075"/>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 name="textruta 102">
                <a:extLst>
                  <a:ext uri="{FF2B5EF4-FFF2-40B4-BE49-F238E27FC236}">
                    <a16:creationId xmlns:a16="http://schemas.microsoft.com/office/drawing/2014/main" id="{4B315646-D93E-3843-4907-314C47C4A723}"/>
                  </a:ext>
                </a:extLst>
              </p:cNvPr>
              <p:cNvSpPr txBox="1"/>
              <p:nvPr/>
            </p:nvSpPr>
            <p:spPr>
              <a:xfrm>
                <a:off x="4151529" y="4260196"/>
                <a:ext cx="600075" cy="246221"/>
              </a:xfrm>
              <a:prstGeom prst="rect">
                <a:avLst/>
              </a:prstGeom>
              <a:noFill/>
            </p:spPr>
            <p:txBody>
              <a:bodyPr wrap="square" rtlCol="0">
                <a:spAutoFit/>
              </a:bodyPr>
              <a:lstStyle/>
              <a:p>
                <a:pPr algn="ctr"/>
                <a:r>
                  <a:rPr lang="sv-SE" sz="1000">
                    <a:solidFill>
                      <a:schemeClr val="accent1"/>
                    </a:solidFill>
                  </a:rPr>
                  <a:t>Besök</a:t>
                </a:r>
              </a:p>
            </p:txBody>
          </p:sp>
        </p:grpSp>
        <p:cxnSp>
          <p:nvCxnSpPr>
            <p:cNvPr id="104" name="Rak pilkoppling 103">
              <a:extLst>
                <a:ext uri="{FF2B5EF4-FFF2-40B4-BE49-F238E27FC236}">
                  <a16:creationId xmlns:a16="http://schemas.microsoft.com/office/drawing/2014/main" id="{ABCC9919-70DE-2E05-27CC-FAF906DC1014}"/>
                </a:ext>
              </a:extLst>
            </p:cNvPr>
            <p:cNvCxnSpPr>
              <a:cxnSpLocks/>
              <a:stCxn id="101" idx="6"/>
              <a:endCxn id="95" idx="1"/>
            </p:cNvCxnSpPr>
            <p:nvPr/>
          </p:nvCxnSpPr>
          <p:spPr>
            <a:xfrm flipV="1">
              <a:off x="4757416" y="4385028"/>
              <a:ext cx="326583" cy="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2" name="Grupp 161">
              <a:extLst>
                <a:ext uri="{FF2B5EF4-FFF2-40B4-BE49-F238E27FC236}">
                  <a16:creationId xmlns:a16="http://schemas.microsoft.com/office/drawing/2014/main" id="{0E42CC45-22C9-1AEE-6DAE-D5A87862592E}"/>
                </a:ext>
              </a:extLst>
            </p:cNvPr>
            <p:cNvGrpSpPr/>
            <p:nvPr/>
          </p:nvGrpSpPr>
          <p:grpSpPr>
            <a:xfrm>
              <a:off x="8804982" y="4084734"/>
              <a:ext cx="606655" cy="600075"/>
              <a:chOff x="8804982" y="4084734"/>
              <a:chExt cx="606655" cy="600075"/>
            </a:xfrm>
          </p:grpSpPr>
          <p:sp>
            <p:nvSpPr>
              <p:cNvPr id="105" name="Ellips 104">
                <a:extLst>
                  <a:ext uri="{FF2B5EF4-FFF2-40B4-BE49-F238E27FC236}">
                    <a16:creationId xmlns:a16="http://schemas.microsoft.com/office/drawing/2014/main" id="{4EE324B0-6E29-0CAD-ADC3-6F60555E0C2D}"/>
                  </a:ext>
                </a:extLst>
              </p:cNvPr>
              <p:cNvSpPr/>
              <p:nvPr/>
            </p:nvSpPr>
            <p:spPr>
              <a:xfrm>
                <a:off x="8804982" y="4084734"/>
                <a:ext cx="600075" cy="600075"/>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 name="textruta 107">
                <a:extLst>
                  <a:ext uri="{FF2B5EF4-FFF2-40B4-BE49-F238E27FC236}">
                    <a16:creationId xmlns:a16="http://schemas.microsoft.com/office/drawing/2014/main" id="{EAD5C354-F404-6E36-1447-8EADE0556B30}"/>
                  </a:ext>
                </a:extLst>
              </p:cNvPr>
              <p:cNvSpPr txBox="1"/>
              <p:nvPr/>
            </p:nvSpPr>
            <p:spPr>
              <a:xfrm>
                <a:off x="8811562" y="4260929"/>
                <a:ext cx="600075" cy="246221"/>
              </a:xfrm>
              <a:prstGeom prst="rect">
                <a:avLst/>
              </a:prstGeom>
              <a:noFill/>
            </p:spPr>
            <p:txBody>
              <a:bodyPr wrap="square" rtlCol="0">
                <a:spAutoFit/>
              </a:bodyPr>
              <a:lstStyle/>
              <a:p>
                <a:pPr algn="ctr"/>
                <a:r>
                  <a:rPr lang="sv-SE" sz="1000">
                    <a:solidFill>
                      <a:schemeClr val="accent1"/>
                    </a:solidFill>
                  </a:rPr>
                  <a:t>Besök</a:t>
                </a:r>
              </a:p>
            </p:txBody>
          </p:sp>
        </p:grpSp>
        <p:cxnSp>
          <p:nvCxnSpPr>
            <p:cNvPr id="110" name="Rak pilkoppling 109">
              <a:extLst>
                <a:ext uri="{FF2B5EF4-FFF2-40B4-BE49-F238E27FC236}">
                  <a16:creationId xmlns:a16="http://schemas.microsoft.com/office/drawing/2014/main" id="{6AC5EE46-B9A0-7114-DF04-1E9E21BA0719}"/>
                </a:ext>
              </a:extLst>
            </p:cNvPr>
            <p:cNvCxnSpPr>
              <a:cxnSpLocks/>
              <a:stCxn id="105" idx="6"/>
              <a:endCxn id="94" idx="1"/>
            </p:cNvCxnSpPr>
            <p:nvPr/>
          </p:nvCxnSpPr>
          <p:spPr>
            <a:xfrm flipV="1">
              <a:off x="9405057" y="4383308"/>
              <a:ext cx="393747" cy="1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Rektangel 110">
              <a:extLst>
                <a:ext uri="{FF2B5EF4-FFF2-40B4-BE49-F238E27FC236}">
                  <a16:creationId xmlns:a16="http://schemas.microsoft.com/office/drawing/2014/main" id="{62F153BC-D84C-6875-C862-2CBBF0A0A5A6}"/>
                </a:ext>
              </a:extLst>
            </p:cNvPr>
            <p:cNvSpPr/>
            <p:nvPr/>
          </p:nvSpPr>
          <p:spPr>
            <a:xfrm>
              <a:off x="2324468" y="4801638"/>
              <a:ext cx="1750644" cy="739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i 1177 Inkorg </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i 1177 bokade tider</a:t>
              </a:r>
            </a:p>
          </p:txBody>
        </p:sp>
        <p:sp>
          <p:nvSpPr>
            <p:cNvPr id="112" name="Rektangel 111">
              <a:extLst>
                <a:ext uri="{FF2B5EF4-FFF2-40B4-BE49-F238E27FC236}">
                  <a16:creationId xmlns:a16="http://schemas.microsoft.com/office/drawing/2014/main" id="{88710407-D43F-09F7-4DE2-65996909C842}"/>
                </a:ext>
              </a:extLst>
            </p:cNvPr>
            <p:cNvSpPr/>
            <p:nvPr/>
          </p:nvSpPr>
          <p:spPr>
            <a:xfrm>
              <a:off x="9778262" y="4801638"/>
              <a:ext cx="1750644" cy="7397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i 1177 Inkorg </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i 1177 bokade tider</a:t>
              </a:r>
            </a:p>
          </p:txBody>
        </p:sp>
        <p:grpSp>
          <p:nvGrpSpPr>
            <p:cNvPr id="113" name="Grupp 112">
              <a:extLst>
                <a:ext uri="{FF2B5EF4-FFF2-40B4-BE49-F238E27FC236}">
                  <a16:creationId xmlns:a16="http://schemas.microsoft.com/office/drawing/2014/main" id="{4647025E-9E39-5890-D14A-F71F17E420B2}"/>
                </a:ext>
              </a:extLst>
            </p:cNvPr>
            <p:cNvGrpSpPr/>
            <p:nvPr/>
          </p:nvGrpSpPr>
          <p:grpSpPr>
            <a:xfrm>
              <a:off x="8273881" y="3881460"/>
              <a:ext cx="287867" cy="287867"/>
              <a:chOff x="6096000" y="4521200"/>
              <a:chExt cx="428803" cy="428803"/>
            </a:xfrm>
          </p:grpSpPr>
          <p:sp>
            <p:nvSpPr>
              <p:cNvPr id="114" name="Ellips 113">
                <a:extLst>
                  <a:ext uri="{FF2B5EF4-FFF2-40B4-BE49-F238E27FC236}">
                    <a16:creationId xmlns:a16="http://schemas.microsoft.com/office/drawing/2014/main" id="{C43CD819-9271-C851-C372-2B0005DD74CA}"/>
                  </a:ext>
                </a:extLst>
              </p:cNvPr>
              <p:cNvSpPr/>
              <p:nvPr/>
            </p:nvSpPr>
            <p:spPr>
              <a:xfrm>
                <a:off x="6096000" y="4521200"/>
                <a:ext cx="428803" cy="428803"/>
              </a:xfrm>
              <a:prstGeom prst="ellipse">
                <a:avLst/>
              </a:prstGeom>
              <a:solidFill>
                <a:schemeClr val="bg1"/>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5" name="Bild 114" descr="Stäng med hel fyllning">
                <a:extLst>
                  <a:ext uri="{FF2B5EF4-FFF2-40B4-BE49-F238E27FC236}">
                    <a16:creationId xmlns:a16="http://schemas.microsoft.com/office/drawing/2014/main" id="{506D3F59-CDF2-D734-F37E-AF7B0A73DC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8232" y="4577471"/>
                <a:ext cx="324000" cy="324000"/>
              </a:xfrm>
              <a:prstGeom prst="rect">
                <a:avLst/>
              </a:prstGeom>
            </p:spPr>
          </p:pic>
        </p:grpSp>
        <p:cxnSp>
          <p:nvCxnSpPr>
            <p:cNvPr id="127" name="Rak koppling 126">
              <a:extLst>
                <a:ext uri="{FF2B5EF4-FFF2-40B4-BE49-F238E27FC236}">
                  <a16:creationId xmlns:a16="http://schemas.microsoft.com/office/drawing/2014/main" id="{407303D2-FBF4-B12F-C97D-2EF288F76824}"/>
                </a:ext>
              </a:extLst>
            </p:cNvPr>
            <p:cNvCxnSpPr>
              <a:cxnSpLocks/>
              <a:endCxn id="92" idx="1"/>
            </p:cNvCxnSpPr>
            <p:nvPr/>
          </p:nvCxnSpPr>
          <p:spPr>
            <a:xfrm>
              <a:off x="1931988" y="4383307"/>
              <a:ext cx="437316" cy="317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upp 2">
            <a:extLst>
              <a:ext uri="{FF2B5EF4-FFF2-40B4-BE49-F238E27FC236}">
                <a16:creationId xmlns:a16="http://schemas.microsoft.com/office/drawing/2014/main" id="{E7C9F0D1-521A-2974-80CD-3678BA2EFB60}"/>
              </a:ext>
            </a:extLst>
          </p:cNvPr>
          <p:cNvGrpSpPr/>
          <p:nvPr/>
        </p:nvGrpSpPr>
        <p:grpSpPr>
          <a:xfrm>
            <a:off x="618660" y="495146"/>
            <a:ext cx="10802954" cy="1684543"/>
            <a:chOff x="618660" y="495146"/>
            <a:chExt cx="10802954" cy="1684543"/>
          </a:xfrm>
        </p:grpSpPr>
        <p:sp>
          <p:nvSpPr>
            <p:cNvPr id="16" name="Rektangel 15">
              <a:extLst>
                <a:ext uri="{FF2B5EF4-FFF2-40B4-BE49-F238E27FC236}">
                  <a16:creationId xmlns:a16="http://schemas.microsoft.com/office/drawing/2014/main" id="{BC20971C-E914-9B0E-7C03-479AC3AAD260}"/>
                </a:ext>
              </a:extLst>
            </p:cNvPr>
            <p:cNvSpPr/>
            <p:nvPr/>
          </p:nvSpPr>
          <p:spPr>
            <a:xfrm>
              <a:off x="9798804" y="1267107"/>
              <a:ext cx="1622810" cy="908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i 1177 Inkorg </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i 1177 bokade tider</a:t>
              </a:r>
            </a:p>
          </p:txBody>
        </p:sp>
        <p:sp>
          <p:nvSpPr>
            <p:cNvPr id="6" name="Rektangel 5">
              <a:extLst>
                <a:ext uri="{FF2B5EF4-FFF2-40B4-BE49-F238E27FC236}">
                  <a16:creationId xmlns:a16="http://schemas.microsoft.com/office/drawing/2014/main" id="{599C837C-6DCE-18D2-2707-511BBBEC5AE4}"/>
                </a:ext>
              </a:extLst>
            </p:cNvPr>
            <p:cNvSpPr/>
            <p:nvPr/>
          </p:nvSpPr>
          <p:spPr>
            <a:xfrm>
              <a:off x="2327711" y="1271424"/>
              <a:ext cx="1750644" cy="908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i 1177 Inkorg </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i 1177 bokade tider</a:t>
              </a:r>
            </a:p>
          </p:txBody>
        </p:sp>
        <p:sp>
          <p:nvSpPr>
            <p:cNvPr id="2" name="Rektangel: övre hörn rundade 1">
              <a:extLst>
                <a:ext uri="{FF2B5EF4-FFF2-40B4-BE49-F238E27FC236}">
                  <a16:creationId xmlns:a16="http://schemas.microsoft.com/office/drawing/2014/main" id="{D0C053C4-F2DB-01D1-7513-D03BDFE312C9}"/>
                </a:ext>
              </a:extLst>
            </p:cNvPr>
            <p:cNvSpPr/>
            <p:nvPr/>
          </p:nvSpPr>
          <p:spPr>
            <a:xfrm>
              <a:off x="618660" y="495146"/>
              <a:ext cx="1504950" cy="1518106"/>
            </a:xfrm>
            <a:prstGeom prst="round2SameRect">
              <a:avLst>
                <a:gd name="adj1" fmla="val 8457"/>
                <a:gd name="adj2" fmla="val 0"/>
              </a:avLst>
            </a:prstGeom>
            <a:ln>
              <a:solidFill>
                <a:srgbClr val="307C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bg1"/>
                  </a:solidFill>
                </a:rPr>
                <a:t>FLÖDE I SDV</a:t>
              </a:r>
            </a:p>
            <a:p>
              <a:pPr algn="ctr"/>
              <a:endParaRPr lang="sv-SE" sz="1200" b="1" dirty="0">
                <a:solidFill>
                  <a:schemeClr val="bg1"/>
                </a:solidFill>
              </a:endParaRPr>
            </a:p>
            <a:p>
              <a:pPr algn="ctr"/>
              <a:r>
                <a:rPr lang="sv-SE" sz="1100" dirty="0">
                  <a:solidFill>
                    <a:schemeClr val="bg1"/>
                  </a:solidFill>
                </a:rPr>
                <a:t>Enhetlig design och  funktionalitet i kommunikation</a:t>
              </a:r>
              <a:endParaRPr lang="sv-SE" sz="1100" b="1" dirty="0">
                <a:solidFill>
                  <a:schemeClr val="bg1"/>
                </a:solidFill>
              </a:endParaRPr>
            </a:p>
          </p:txBody>
        </p:sp>
        <p:sp>
          <p:nvSpPr>
            <p:cNvPr id="11" name="Rektangel: rundade hörn 10">
              <a:extLst>
                <a:ext uri="{FF2B5EF4-FFF2-40B4-BE49-F238E27FC236}">
                  <a16:creationId xmlns:a16="http://schemas.microsoft.com/office/drawing/2014/main" id="{17D4E9D7-C9D5-B54D-0350-F414E379B2F0}"/>
                </a:ext>
              </a:extLst>
            </p:cNvPr>
            <p:cNvSpPr/>
            <p:nvPr/>
          </p:nvSpPr>
          <p:spPr>
            <a:xfrm>
              <a:off x="2371260" y="498322"/>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Kallelse till besök i primärvård</a:t>
              </a:r>
            </a:p>
          </p:txBody>
        </p:sp>
        <p:cxnSp>
          <p:nvCxnSpPr>
            <p:cNvPr id="13" name="Rak pilkoppling 12">
              <a:extLst>
                <a:ext uri="{FF2B5EF4-FFF2-40B4-BE49-F238E27FC236}">
                  <a16:creationId xmlns:a16="http://schemas.microsoft.com/office/drawing/2014/main" id="{7EBBD827-428D-08E5-9A2F-A66CB78AA31A}"/>
                </a:ext>
              </a:extLst>
            </p:cNvPr>
            <p:cNvCxnSpPr>
              <a:cxnSpLocks/>
              <a:stCxn id="11" idx="3"/>
              <a:endCxn id="23" idx="2"/>
            </p:cNvCxnSpPr>
            <p:nvPr/>
          </p:nvCxnSpPr>
          <p:spPr>
            <a:xfrm flipV="1">
              <a:off x="3876210" y="857560"/>
              <a:ext cx="283087" cy="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ktangel: rundade hörn 17">
              <a:extLst>
                <a:ext uri="{FF2B5EF4-FFF2-40B4-BE49-F238E27FC236}">
                  <a16:creationId xmlns:a16="http://schemas.microsoft.com/office/drawing/2014/main" id="{6B91A7C2-7B1A-3D9E-04B5-33E885358533}"/>
                </a:ext>
              </a:extLst>
            </p:cNvPr>
            <p:cNvSpPr/>
            <p:nvPr/>
          </p:nvSpPr>
          <p:spPr>
            <a:xfrm>
              <a:off x="9800760" y="495147"/>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Kallelse till återbesök i specialiserad vård</a:t>
              </a:r>
            </a:p>
          </p:txBody>
        </p:sp>
        <p:sp>
          <p:nvSpPr>
            <p:cNvPr id="14" name="Rektangel: rundade hörn 13">
              <a:extLst>
                <a:ext uri="{FF2B5EF4-FFF2-40B4-BE49-F238E27FC236}">
                  <a16:creationId xmlns:a16="http://schemas.microsoft.com/office/drawing/2014/main" id="{432CC474-31E9-1188-C09D-95738E24505C}"/>
                </a:ext>
              </a:extLst>
            </p:cNvPr>
            <p:cNvSpPr/>
            <p:nvPr/>
          </p:nvSpPr>
          <p:spPr>
            <a:xfrm>
              <a:off x="5085955" y="496867"/>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Remiss från primärvård till specialiserad vård</a:t>
              </a:r>
            </a:p>
          </p:txBody>
        </p:sp>
        <p:cxnSp>
          <p:nvCxnSpPr>
            <p:cNvPr id="19" name="Rak pilkoppling 18">
              <a:extLst>
                <a:ext uri="{FF2B5EF4-FFF2-40B4-BE49-F238E27FC236}">
                  <a16:creationId xmlns:a16="http://schemas.microsoft.com/office/drawing/2014/main" id="{EDA8703A-F05A-3830-ACEB-2B994ACE8F77}"/>
                </a:ext>
              </a:extLst>
            </p:cNvPr>
            <p:cNvCxnSpPr>
              <a:cxnSpLocks/>
              <a:stCxn id="14" idx="3"/>
              <a:endCxn id="17" idx="1"/>
            </p:cNvCxnSpPr>
            <p:nvPr/>
          </p:nvCxnSpPr>
          <p:spPr>
            <a:xfrm>
              <a:off x="6590905" y="856867"/>
              <a:ext cx="3219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ktangel: rundade hörn 16">
              <a:extLst>
                <a:ext uri="{FF2B5EF4-FFF2-40B4-BE49-F238E27FC236}">
                  <a16:creationId xmlns:a16="http://schemas.microsoft.com/office/drawing/2014/main" id="{F1DD80A3-B409-602A-BB95-C75589B8FCDB}"/>
                </a:ext>
              </a:extLst>
            </p:cNvPr>
            <p:cNvSpPr/>
            <p:nvPr/>
          </p:nvSpPr>
          <p:spPr>
            <a:xfrm>
              <a:off x="6912865" y="496867"/>
              <a:ext cx="1504950" cy="720000"/>
            </a:xfrm>
            <a:prstGeom prst="roundRect">
              <a:avLst>
                <a:gd name="adj" fmla="val 57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a:solidFill>
                    <a:schemeClr val="accent1">
                      <a:lumMod val="75000"/>
                    </a:schemeClr>
                  </a:solidFill>
                </a:rPr>
                <a:t>Kallelse till besök i specialiserad vård</a:t>
              </a:r>
            </a:p>
          </p:txBody>
        </p:sp>
        <p:cxnSp>
          <p:nvCxnSpPr>
            <p:cNvPr id="24" name="Rak pilkoppling 23">
              <a:extLst>
                <a:ext uri="{FF2B5EF4-FFF2-40B4-BE49-F238E27FC236}">
                  <a16:creationId xmlns:a16="http://schemas.microsoft.com/office/drawing/2014/main" id="{F0BD62E3-2281-F204-0CB5-6D9CBADF108B}"/>
                </a:ext>
              </a:extLst>
            </p:cNvPr>
            <p:cNvCxnSpPr>
              <a:cxnSpLocks/>
              <a:stCxn id="17" idx="3"/>
              <a:endCxn id="60" idx="2"/>
            </p:cNvCxnSpPr>
            <p:nvPr/>
          </p:nvCxnSpPr>
          <p:spPr>
            <a:xfrm flipV="1">
              <a:off x="8417815" y="856611"/>
              <a:ext cx="389123" cy="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7" name="Grupp 156">
              <a:extLst>
                <a:ext uri="{FF2B5EF4-FFF2-40B4-BE49-F238E27FC236}">
                  <a16:creationId xmlns:a16="http://schemas.microsoft.com/office/drawing/2014/main" id="{7F09A58B-96F4-9C7E-72DA-2B4D00B100FC}"/>
                </a:ext>
              </a:extLst>
            </p:cNvPr>
            <p:cNvGrpSpPr/>
            <p:nvPr/>
          </p:nvGrpSpPr>
          <p:grpSpPr>
            <a:xfrm>
              <a:off x="4159297" y="557522"/>
              <a:ext cx="602742" cy="600075"/>
              <a:chOff x="4159297" y="557522"/>
              <a:chExt cx="602742" cy="600075"/>
            </a:xfrm>
          </p:grpSpPr>
          <p:sp>
            <p:nvSpPr>
              <p:cNvPr id="23" name="Ellips 22">
                <a:extLst>
                  <a:ext uri="{FF2B5EF4-FFF2-40B4-BE49-F238E27FC236}">
                    <a16:creationId xmlns:a16="http://schemas.microsoft.com/office/drawing/2014/main" id="{AE7B1AF7-7D5B-3F1B-8269-C967626EA3E0}"/>
                  </a:ext>
                </a:extLst>
              </p:cNvPr>
              <p:cNvSpPr/>
              <p:nvPr/>
            </p:nvSpPr>
            <p:spPr>
              <a:xfrm>
                <a:off x="4159297" y="557522"/>
                <a:ext cx="600075" cy="600075"/>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E3188766-F5FA-E988-F711-D0120B1D48FF}"/>
                  </a:ext>
                </a:extLst>
              </p:cNvPr>
              <p:cNvSpPr txBox="1"/>
              <p:nvPr/>
            </p:nvSpPr>
            <p:spPr>
              <a:xfrm>
                <a:off x="4161964" y="737292"/>
                <a:ext cx="600075" cy="246221"/>
              </a:xfrm>
              <a:prstGeom prst="rect">
                <a:avLst/>
              </a:prstGeom>
              <a:noFill/>
            </p:spPr>
            <p:txBody>
              <a:bodyPr wrap="square" rtlCol="0">
                <a:spAutoFit/>
              </a:bodyPr>
              <a:lstStyle/>
              <a:p>
                <a:pPr algn="ctr"/>
                <a:r>
                  <a:rPr lang="sv-SE" sz="1000">
                    <a:solidFill>
                      <a:schemeClr val="accent1"/>
                    </a:solidFill>
                  </a:rPr>
                  <a:t>Besök</a:t>
                </a:r>
              </a:p>
            </p:txBody>
          </p:sp>
        </p:grpSp>
        <p:cxnSp>
          <p:nvCxnSpPr>
            <p:cNvPr id="38" name="Rak pilkoppling 37">
              <a:extLst>
                <a:ext uri="{FF2B5EF4-FFF2-40B4-BE49-F238E27FC236}">
                  <a16:creationId xmlns:a16="http://schemas.microsoft.com/office/drawing/2014/main" id="{FE38A465-3BAD-7448-5CCD-C4D890EEFC36}"/>
                </a:ext>
              </a:extLst>
            </p:cNvPr>
            <p:cNvCxnSpPr>
              <a:cxnSpLocks/>
              <a:stCxn id="23" idx="6"/>
              <a:endCxn id="14" idx="1"/>
            </p:cNvCxnSpPr>
            <p:nvPr/>
          </p:nvCxnSpPr>
          <p:spPr>
            <a:xfrm flipV="1">
              <a:off x="4759372" y="856867"/>
              <a:ext cx="326583" cy="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8" name="Grupp 157">
              <a:extLst>
                <a:ext uri="{FF2B5EF4-FFF2-40B4-BE49-F238E27FC236}">
                  <a16:creationId xmlns:a16="http://schemas.microsoft.com/office/drawing/2014/main" id="{412ADD7F-C01A-36BD-5FB2-1574DBDAB7BA}"/>
                </a:ext>
              </a:extLst>
            </p:cNvPr>
            <p:cNvGrpSpPr/>
            <p:nvPr/>
          </p:nvGrpSpPr>
          <p:grpSpPr>
            <a:xfrm>
              <a:off x="8806938" y="556573"/>
              <a:ext cx="604699" cy="600075"/>
              <a:chOff x="8806938" y="556573"/>
              <a:chExt cx="604699" cy="600075"/>
            </a:xfrm>
          </p:grpSpPr>
          <p:sp>
            <p:nvSpPr>
              <p:cNvPr id="60" name="Ellips 59">
                <a:extLst>
                  <a:ext uri="{FF2B5EF4-FFF2-40B4-BE49-F238E27FC236}">
                    <a16:creationId xmlns:a16="http://schemas.microsoft.com/office/drawing/2014/main" id="{4534EDD4-DA36-15B1-BA26-F24A455EF0A9}"/>
                  </a:ext>
                </a:extLst>
              </p:cNvPr>
              <p:cNvSpPr/>
              <p:nvPr/>
            </p:nvSpPr>
            <p:spPr>
              <a:xfrm>
                <a:off x="8806938" y="556573"/>
                <a:ext cx="600075" cy="600075"/>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textruta 61">
                <a:extLst>
                  <a:ext uri="{FF2B5EF4-FFF2-40B4-BE49-F238E27FC236}">
                    <a16:creationId xmlns:a16="http://schemas.microsoft.com/office/drawing/2014/main" id="{74F00B32-C986-FC92-F9AC-4EDA3ED5370B}"/>
                  </a:ext>
                </a:extLst>
              </p:cNvPr>
              <p:cNvSpPr txBox="1"/>
              <p:nvPr/>
            </p:nvSpPr>
            <p:spPr>
              <a:xfrm>
                <a:off x="8811562" y="739731"/>
                <a:ext cx="600075" cy="246221"/>
              </a:xfrm>
              <a:prstGeom prst="rect">
                <a:avLst/>
              </a:prstGeom>
              <a:noFill/>
            </p:spPr>
            <p:txBody>
              <a:bodyPr wrap="square" rtlCol="0">
                <a:spAutoFit/>
              </a:bodyPr>
              <a:lstStyle/>
              <a:p>
                <a:pPr algn="ctr"/>
                <a:r>
                  <a:rPr lang="sv-SE" sz="1000">
                    <a:solidFill>
                      <a:schemeClr val="accent1"/>
                    </a:solidFill>
                  </a:rPr>
                  <a:t>Besök</a:t>
                </a:r>
              </a:p>
            </p:txBody>
          </p:sp>
        </p:grpSp>
        <p:cxnSp>
          <p:nvCxnSpPr>
            <p:cNvPr id="64" name="Rak pilkoppling 63">
              <a:extLst>
                <a:ext uri="{FF2B5EF4-FFF2-40B4-BE49-F238E27FC236}">
                  <a16:creationId xmlns:a16="http://schemas.microsoft.com/office/drawing/2014/main" id="{E8E61915-C9DD-0A7C-7C4B-51EEE4F5F5A1}"/>
                </a:ext>
              </a:extLst>
            </p:cNvPr>
            <p:cNvCxnSpPr>
              <a:cxnSpLocks/>
              <a:stCxn id="60" idx="6"/>
              <a:endCxn id="18" idx="1"/>
            </p:cNvCxnSpPr>
            <p:nvPr/>
          </p:nvCxnSpPr>
          <p:spPr>
            <a:xfrm flipV="1">
              <a:off x="9407013" y="855147"/>
              <a:ext cx="393747" cy="1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Rak koppling 117">
              <a:extLst>
                <a:ext uri="{FF2B5EF4-FFF2-40B4-BE49-F238E27FC236}">
                  <a16:creationId xmlns:a16="http://schemas.microsoft.com/office/drawing/2014/main" id="{454295C4-788F-9E89-4BF1-AA603385DC4E}"/>
                </a:ext>
              </a:extLst>
            </p:cNvPr>
            <p:cNvCxnSpPr>
              <a:cxnSpLocks/>
              <a:endCxn id="11" idx="1"/>
            </p:cNvCxnSpPr>
            <p:nvPr/>
          </p:nvCxnSpPr>
          <p:spPr>
            <a:xfrm>
              <a:off x="1949450" y="858322"/>
              <a:ext cx="421810" cy="0"/>
            </a:xfrm>
            <a:prstGeom prst="line">
              <a:avLst/>
            </a:prstGeom>
          </p:spPr>
          <p:style>
            <a:lnRef idx="1">
              <a:schemeClr val="accent1"/>
            </a:lnRef>
            <a:fillRef idx="0">
              <a:schemeClr val="accent1"/>
            </a:fillRef>
            <a:effectRef idx="0">
              <a:schemeClr val="accent1"/>
            </a:effectRef>
            <a:fontRef idx="minor">
              <a:schemeClr val="tx1"/>
            </a:fontRef>
          </p:style>
        </p:cxnSp>
        <p:sp>
          <p:nvSpPr>
            <p:cNvPr id="154" name="Rektangel 153">
              <a:extLst>
                <a:ext uri="{FF2B5EF4-FFF2-40B4-BE49-F238E27FC236}">
                  <a16:creationId xmlns:a16="http://schemas.microsoft.com/office/drawing/2014/main" id="{74DCD9BB-D8E2-C1B2-6AD2-B12EAD871B8B}"/>
                </a:ext>
              </a:extLst>
            </p:cNvPr>
            <p:cNvSpPr/>
            <p:nvPr/>
          </p:nvSpPr>
          <p:spPr>
            <a:xfrm>
              <a:off x="6906285" y="1271424"/>
              <a:ext cx="1750644" cy="908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sv-SE" sz="1000">
                  <a:solidFill>
                    <a:schemeClr val="tx1"/>
                  </a:solidFill>
                </a:rPr>
                <a:t>Kallelse i 1177 Inkorg </a:t>
              </a:r>
            </a:p>
            <a:p>
              <a:pPr marL="171450" indent="-171450">
                <a:buFont typeface="Arial" panose="020B0604020202020204" pitchFamily="34" charset="0"/>
                <a:buChar char="•"/>
              </a:pPr>
              <a:endParaRPr lang="sv-SE" sz="1000">
                <a:solidFill>
                  <a:schemeClr val="tx1"/>
                </a:solidFill>
              </a:endParaRPr>
            </a:p>
            <a:p>
              <a:pPr marL="171450" indent="-171450">
                <a:buFont typeface="Arial" panose="020B0604020202020204" pitchFamily="34" charset="0"/>
                <a:buChar char="•"/>
              </a:pPr>
              <a:r>
                <a:rPr lang="sv-SE" sz="1000">
                  <a:solidFill>
                    <a:schemeClr val="tx1"/>
                  </a:solidFill>
                </a:rPr>
                <a:t>Besöket visas i 1177 bokade tider</a:t>
              </a:r>
            </a:p>
          </p:txBody>
        </p:sp>
      </p:grpSp>
    </p:spTree>
    <p:extLst>
      <p:ext uri="{BB962C8B-B14F-4D97-AF65-F5344CB8AC3E}">
        <p14:creationId xmlns:p14="http://schemas.microsoft.com/office/powerpoint/2010/main" val="188707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2BBA166-5306-4200-6F55-F1CFE271FCBD}"/>
              </a:ext>
            </a:extLst>
          </p:cNvPr>
          <p:cNvSpPr>
            <a:spLocks noGrp="1"/>
          </p:cNvSpPr>
          <p:nvPr>
            <p:ph type="title"/>
          </p:nvPr>
        </p:nvSpPr>
        <p:spPr>
          <a:xfrm>
            <a:off x="831850" y="1709738"/>
            <a:ext cx="10515600" cy="2852737"/>
          </a:xfrm>
        </p:spPr>
        <p:txBody>
          <a:bodyPr anchor="b">
            <a:normAutofit/>
          </a:bodyPr>
          <a:lstStyle/>
          <a:p>
            <a:r>
              <a:rPr lang="sv-SE"/>
              <a:t>Invånarens flöde på 1177.se</a:t>
            </a:r>
          </a:p>
        </p:txBody>
      </p:sp>
      <p:sp>
        <p:nvSpPr>
          <p:cNvPr id="9" name="Underrubrik 8">
            <a:extLst>
              <a:ext uri="{FF2B5EF4-FFF2-40B4-BE49-F238E27FC236}">
                <a16:creationId xmlns:a16="http://schemas.microsoft.com/office/drawing/2014/main" id="{8EC2AA17-8BB9-9C85-7469-A3778F99E78D}"/>
              </a:ext>
            </a:extLst>
          </p:cNvPr>
          <p:cNvSpPr>
            <a:spLocks noGrp="1"/>
          </p:cNvSpPr>
          <p:nvPr>
            <p:ph type="body" idx="1"/>
          </p:nvPr>
        </p:nvSpPr>
        <p:spPr>
          <a:xfrm>
            <a:off x="831850" y="4589463"/>
            <a:ext cx="10515600" cy="1500187"/>
          </a:xfrm>
        </p:spPr>
        <p:txBody>
          <a:bodyPr>
            <a:normAutofit/>
          </a:bodyPr>
          <a:lstStyle/>
          <a:p>
            <a:r>
              <a:rPr lang="sv-SE"/>
              <a:t>Att ta emot kallelser i 1177 Inkorg och Bokade tider</a:t>
            </a:r>
          </a:p>
        </p:txBody>
      </p:sp>
    </p:spTree>
    <p:extLst>
      <p:ext uri="{BB962C8B-B14F-4D97-AF65-F5344CB8AC3E}">
        <p14:creationId xmlns:p14="http://schemas.microsoft.com/office/powerpoint/2010/main" val="13022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a:t>Varför nya kallelser?</a:t>
            </a:r>
          </a:p>
        </p:txBody>
      </p:sp>
      <p:grpSp>
        <p:nvGrpSpPr>
          <p:cNvPr id="34" name="Grupp 33">
            <a:extLst>
              <a:ext uri="{FF2B5EF4-FFF2-40B4-BE49-F238E27FC236}">
                <a16:creationId xmlns:a16="http://schemas.microsoft.com/office/drawing/2014/main" id="{F3C85C3D-27D5-EAC2-93F5-B88FD31858B6}"/>
              </a:ext>
            </a:extLst>
          </p:cNvPr>
          <p:cNvGrpSpPr/>
          <p:nvPr/>
        </p:nvGrpSpPr>
        <p:grpSpPr>
          <a:xfrm>
            <a:off x="904963" y="1579280"/>
            <a:ext cx="9961037" cy="393808"/>
            <a:chOff x="904963" y="1579280"/>
            <a:chExt cx="9961037" cy="393808"/>
          </a:xfrm>
        </p:grpSpPr>
        <p:sp>
          <p:nvSpPr>
            <p:cNvPr id="7" name="textruta 6">
              <a:extLst>
                <a:ext uri="{FF2B5EF4-FFF2-40B4-BE49-F238E27FC236}">
                  <a16:creationId xmlns:a16="http://schemas.microsoft.com/office/drawing/2014/main" id="{B30DEEC0-A222-0C01-D37B-CFB90EB68A67}"/>
                </a:ext>
              </a:extLst>
            </p:cNvPr>
            <p:cNvSpPr txBox="1"/>
            <p:nvPr/>
          </p:nvSpPr>
          <p:spPr>
            <a:xfrm>
              <a:off x="1326000" y="1622296"/>
              <a:ext cx="9540000" cy="307777"/>
            </a:xfrm>
            <a:prstGeom prst="rect">
              <a:avLst/>
            </a:prstGeom>
            <a:noFill/>
          </p:spPr>
          <p:txBody>
            <a:bodyPr wrap="square">
              <a:spAutoFit/>
            </a:bodyPr>
            <a:lstStyle/>
            <a:p>
              <a:pPr fontAlgn="base">
                <a:spcBef>
                  <a:spcPts val="600"/>
                </a:spcBef>
              </a:pPr>
              <a:r>
                <a:rPr lang="sv-SE" sz="1400" b="1" i="0" u="none" strike="noStrike">
                  <a:solidFill>
                    <a:srgbClr val="000000"/>
                  </a:solidFill>
                  <a:effectLst/>
                </a:rPr>
                <a:t>Minskad administratio</a:t>
              </a:r>
              <a:r>
                <a:rPr lang="sv-SE" sz="1400" b="1">
                  <a:solidFill>
                    <a:srgbClr val="000000"/>
                  </a:solidFill>
                </a:rPr>
                <a:t>n </a:t>
              </a:r>
              <a:r>
                <a:rPr lang="sv-SE" sz="1400">
                  <a:solidFill>
                    <a:srgbClr val="000000"/>
                  </a:solidFill>
                </a:rPr>
                <a:t>för </a:t>
              </a:r>
              <a:r>
                <a:rPr lang="sv-SE" sz="1400" b="0" i="0" u="none" strike="noStrike">
                  <a:solidFill>
                    <a:srgbClr val="000000"/>
                  </a:solidFill>
                  <a:effectLst/>
                </a:rPr>
                <a:t>medarbetare – större delar av kallelseflödet sköts automatiskt.</a:t>
              </a:r>
            </a:p>
          </p:txBody>
        </p:sp>
        <p:grpSp>
          <p:nvGrpSpPr>
            <p:cNvPr id="31" name="Grupp 30">
              <a:extLst>
                <a:ext uri="{FF2B5EF4-FFF2-40B4-BE49-F238E27FC236}">
                  <a16:creationId xmlns:a16="http://schemas.microsoft.com/office/drawing/2014/main" id="{6C962A1E-3F95-7188-8BE3-5627180F3228}"/>
                </a:ext>
              </a:extLst>
            </p:cNvPr>
            <p:cNvGrpSpPr/>
            <p:nvPr/>
          </p:nvGrpSpPr>
          <p:grpSpPr>
            <a:xfrm>
              <a:off x="904963" y="1579280"/>
              <a:ext cx="393808" cy="393808"/>
              <a:chOff x="647719" y="3123003"/>
              <a:chExt cx="431048" cy="431048"/>
            </a:xfrm>
          </p:grpSpPr>
          <p:sp>
            <p:nvSpPr>
              <p:cNvPr id="32" name="Ellips 31">
                <a:extLst>
                  <a:ext uri="{FF2B5EF4-FFF2-40B4-BE49-F238E27FC236}">
                    <a16:creationId xmlns:a16="http://schemas.microsoft.com/office/drawing/2014/main" id="{86EC1A71-75BC-4D85-266A-13F02F0855F8}"/>
                  </a:ext>
                </a:extLst>
              </p:cNvPr>
              <p:cNvSpPr/>
              <p:nvPr/>
            </p:nvSpPr>
            <p:spPr>
              <a:xfrm>
                <a:off x="647719" y="3123003"/>
                <a:ext cx="431048" cy="43104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3" name="Bild 32" descr="Penna kontur">
                <a:extLst>
                  <a:ext uri="{FF2B5EF4-FFF2-40B4-BE49-F238E27FC236}">
                    <a16:creationId xmlns:a16="http://schemas.microsoft.com/office/drawing/2014/main" id="{9BB0450B-DD7E-A76F-125B-F494727797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773" y="3167698"/>
                <a:ext cx="324000" cy="324000"/>
              </a:xfrm>
              <a:prstGeom prst="rect">
                <a:avLst/>
              </a:prstGeom>
            </p:spPr>
          </p:pic>
        </p:grpSp>
      </p:grpSp>
      <p:grpSp>
        <p:nvGrpSpPr>
          <p:cNvPr id="50" name="Grupp 49">
            <a:extLst>
              <a:ext uri="{FF2B5EF4-FFF2-40B4-BE49-F238E27FC236}">
                <a16:creationId xmlns:a16="http://schemas.microsoft.com/office/drawing/2014/main" id="{750C4995-E737-417E-2BCF-F5B260AD16E7}"/>
              </a:ext>
            </a:extLst>
          </p:cNvPr>
          <p:cNvGrpSpPr/>
          <p:nvPr/>
        </p:nvGrpSpPr>
        <p:grpSpPr>
          <a:xfrm>
            <a:off x="896311" y="2148402"/>
            <a:ext cx="9969687" cy="393808"/>
            <a:chOff x="896311" y="2148402"/>
            <a:chExt cx="9969687" cy="393808"/>
          </a:xfrm>
        </p:grpSpPr>
        <p:sp>
          <p:nvSpPr>
            <p:cNvPr id="9" name="textruta 8">
              <a:extLst>
                <a:ext uri="{FF2B5EF4-FFF2-40B4-BE49-F238E27FC236}">
                  <a16:creationId xmlns:a16="http://schemas.microsoft.com/office/drawing/2014/main" id="{16F81C82-05AB-277F-B609-C6528A802A9D}"/>
                </a:ext>
              </a:extLst>
            </p:cNvPr>
            <p:cNvSpPr txBox="1"/>
            <p:nvPr/>
          </p:nvSpPr>
          <p:spPr>
            <a:xfrm>
              <a:off x="1325998" y="2191418"/>
              <a:ext cx="9540000" cy="307777"/>
            </a:xfrm>
            <a:prstGeom prst="rect">
              <a:avLst/>
            </a:prstGeom>
            <a:noFill/>
          </p:spPr>
          <p:txBody>
            <a:bodyPr wrap="square">
              <a:spAutoFit/>
            </a:bodyPr>
            <a:lstStyle/>
            <a:p>
              <a:pPr fontAlgn="base">
                <a:spcBef>
                  <a:spcPts val="600"/>
                </a:spcBef>
              </a:pPr>
              <a:r>
                <a:rPr lang="sv-SE" sz="1400" b="1" i="0" u="none" strike="noStrike">
                  <a:solidFill>
                    <a:srgbClr val="000000"/>
                  </a:solidFill>
                  <a:effectLst/>
                </a:rPr>
                <a:t>Tydligare </a:t>
              </a:r>
              <a:r>
                <a:rPr lang="sv-SE" sz="1400" b="1">
                  <a:solidFill>
                    <a:srgbClr val="000000"/>
                  </a:solidFill>
                </a:rPr>
                <a:t>information </a:t>
              </a:r>
              <a:r>
                <a:rPr lang="sv-SE" sz="1400">
                  <a:solidFill>
                    <a:srgbClr val="000000"/>
                  </a:solidFill>
                </a:rPr>
                <a:t>till </a:t>
              </a:r>
              <a:r>
                <a:rPr lang="sv-SE" sz="1400" b="0" i="0" u="none" strike="noStrike">
                  <a:solidFill>
                    <a:srgbClr val="000000"/>
                  </a:solidFill>
                  <a:effectLst/>
                </a:rPr>
                <a:t>patient direkt i kallelsen. </a:t>
              </a:r>
            </a:p>
          </p:txBody>
        </p:sp>
        <p:grpSp>
          <p:nvGrpSpPr>
            <p:cNvPr id="49" name="Grupp 48">
              <a:extLst>
                <a:ext uri="{FF2B5EF4-FFF2-40B4-BE49-F238E27FC236}">
                  <a16:creationId xmlns:a16="http://schemas.microsoft.com/office/drawing/2014/main" id="{EDD6F858-BD14-AC19-3D23-A651A2E1811E}"/>
                </a:ext>
              </a:extLst>
            </p:cNvPr>
            <p:cNvGrpSpPr/>
            <p:nvPr/>
          </p:nvGrpSpPr>
          <p:grpSpPr>
            <a:xfrm>
              <a:off x="896311" y="2148402"/>
              <a:ext cx="393808" cy="393808"/>
              <a:chOff x="896311" y="2148402"/>
              <a:chExt cx="393808" cy="393808"/>
            </a:xfrm>
          </p:grpSpPr>
          <p:sp>
            <p:nvSpPr>
              <p:cNvPr id="29" name="Ellips 28">
                <a:extLst>
                  <a:ext uri="{FF2B5EF4-FFF2-40B4-BE49-F238E27FC236}">
                    <a16:creationId xmlns:a16="http://schemas.microsoft.com/office/drawing/2014/main" id="{91D052D1-38FF-C9FA-46E1-197FAC144441}"/>
                  </a:ext>
                </a:extLst>
              </p:cNvPr>
              <p:cNvSpPr/>
              <p:nvPr/>
            </p:nvSpPr>
            <p:spPr>
              <a:xfrm>
                <a:off x="896311" y="2148402"/>
                <a:ext cx="393808" cy="393808"/>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0" name="Bild 39" descr="Kommentar viktig kontur">
                <a:extLst>
                  <a:ext uri="{FF2B5EF4-FFF2-40B4-BE49-F238E27FC236}">
                    <a16:creationId xmlns:a16="http://schemas.microsoft.com/office/drawing/2014/main" id="{077AC193-BE77-9AC7-0132-72AF918D90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267" y="2206556"/>
                <a:ext cx="295200" cy="295200"/>
              </a:xfrm>
              <a:prstGeom prst="rect">
                <a:avLst/>
              </a:prstGeom>
            </p:spPr>
          </p:pic>
        </p:grpSp>
      </p:grpSp>
      <p:grpSp>
        <p:nvGrpSpPr>
          <p:cNvPr id="53" name="Grupp 52">
            <a:extLst>
              <a:ext uri="{FF2B5EF4-FFF2-40B4-BE49-F238E27FC236}">
                <a16:creationId xmlns:a16="http://schemas.microsoft.com/office/drawing/2014/main" id="{9EC8AA6D-ED85-5B48-2FBC-839FD8095E37}"/>
              </a:ext>
            </a:extLst>
          </p:cNvPr>
          <p:cNvGrpSpPr/>
          <p:nvPr/>
        </p:nvGrpSpPr>
        <p:grpSpPr>
          <a:xfrm>
            <a:off x="907111" y="3864342"/>
            <a:ext cx="9958887" cy="393808"/>
            <a:chOff x="907111" y="3864342"/>
            <a:chExt cx="9958887" cy="393808"/>
          </a:xfrm>
        </p:grpSpPr>
        <p:sp>
          <p:nvSpPr>
            <p:cNvPr id="15" name="textruta 14">
              <a:extLst>
                <a:ext uri="{FF2B5EF4-FFF2-40B4-BE49-F238E27FC236}">
                  <a16:creationId xmlns:a16="http://schemas.microsoft.com/office/drawing/2014/main" id="{D760EBB3-207F-BDE1-2063-79FC43671050}"/>
                </a:ext>
              </a:extLst>
            </p:cNvPr>
            <p:cNvSpPr txBox="1"/>
            <p:nvPr/>
          </p:nvSpPr>
          <p:spPr>
            <a:xfrm>
              <a:off x="1325998" y="3898784"/>
              <a:ext cx="9540000" cy="307777"/>
            </a:xfrm>
            <a:prstGeom prst="rect">
              <a:avLst/>
            </a:prstGeom>
            <a:noFill/>
          </p:spPr>
          <p:txBody>
            <a:bodyPr wrap="square">
              <a:spAutoFit/>
            </a:bodyPr>
            <a:lstStyle/>
            <a:p>
              <a:pPr algn="l" rtl="0" fontAlgn="base">
                <a:spcBef>
                  <a:spcPts val="600"/>
                </a:spcBef>
              </a:pPr>
              <a:r>
                <a:rPr lang="sv-SE" sz="1400" b="0" i="0" u="none" strike="noStrike">
                  <a:solidFill>
                    <a:srgbClr val="000000"/>
                  </a:solidFill>
                  <a:effectLst/>
                </a:rPr>
                <a:t>Information kan återanvändas och bidra till bättre </a:t>
              </a:r>
              <a:r>
                <a:rPr lang="sv-SE" sz="1400" b="1" i="0" u="none" strike="noStrike">
                  <a:solidFill>
                    <a:srgbClr val="000000"/>
                  </a:solidFill>
                  <a:effectLst/>
                </a:rPr>
                <a:t>resurseffektivitet</a:t>
              </a:r>
              <a:r>
                <a:rPr lang="sv-SE" sz="1400" b="0" i="0" u="none" strike="noStrike">
                  <a:solidFill>
                    <a:srgbClr val="000000"/>
                  </a:solidFill>
                  <a:effectLst/>
                </a:rPr>
                <a:t>.</a:t>
              </a:r>
              <a:r>
                <a:rPr lang="en-US" sz="1400" b="0" i="0">
                  <a:solidFill>
                    <a:srgbClr val="000000"/>
                  </a:solidFill>
                  <a:effectLst/>
                </a:rPr>
                <a:t>​</a:t>
              </a:r>
            </a:p>
          </p:txBody>
        </p:sp>
        <p:sp>
          <p:nvSpPr>
            <p:cNvPr id="23" name="Ellips 22">
              <a:extLst>
                <a:ext uri="{FF2B5EF4-FFF2-40B4-BE49-F238E27FC236}">
                  <a16:creationId xmlns:a16="http://schemas.microsoft.com/office/drawing/2014/main" id="{6A847E6B-46C0-7DA1-B75E-006BFC48290E}"/>
                </a:ext>
              </a:extLst>
            </p:cNvPr>
            <p:cNvSpPr/>
            <p:nvPr/>
          </p:nvSpPr>
          <p:spPr>
            <a:xfrm>
              <a:off x="907111" y="3864342"/>
              <a:ext cx="393808" cy="39380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Bild 41" descr="Återvinna kontur">
              <a:extLst>
                <a:ext uri="{FF2B5EF4-FFF2-40B4-BE49-F238E27FC236}">
                  <a16:creationId xmlns:a16="http://schemas.microsoft.com/office/drawing/2014/main" id="{897C27C8-9674-16DC-FE76-C0F6B3FF97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4267" y="3911361"/>
              <a:ext cx="295200" cy="295200"/>
            </a:xfrm>
            <a:prstGeom prst="rect">
              <a:avLst/>
            </a:prstGeom>
          </p:spPr>
        </p:pic>
      </p:grpSp>
      <p:grpSp>
        <p:nvGrpSpPr>
          <p:cNvPr id="51" name="Grupp 50">
            <a:extLst>
              <a:ext uri="{FF2B5EF4-FFF2-40B4-BE49-F238E27FC236}">
                <a16:creationId xmlns:a16="http://schemas.microsoft.com/office/drawing/2014/main" id="{4B1389BE-34BC-F195-F000-1AA0BA560571}"/>
              </a:ext>
            </a:extLst>
          </p:cNvPr>
          <p:cNvGrpSpPr/>
          <p:nvPr/>
        </p:nvGrpSpPr>
        <p:grpSpPr>
          <a:xfrm>
            <a:off x="904963" y="2717524"/>
            <a:ext cx="9961035" cy="393808"/>
            <a:chOff x="904963" y="2717524"/>
            <a:chExt cx="9961035" cy="393808"/>
          </a:xfrm>
        </p:grpSpPr>
        <p:sp>
          <p:nvSpPr>
            <p:cNvPr id="11" name="textruta 10">
              <a:extLst>
                <a:ext uri="{FF2B5EF4-FFF2-40B4-BE49-F238E27FC236}">
                  <a16:creationId xmlns:a16="http://schemas.microsoft.com/office/drawing/2014/main" id="{4BA5343A-EE67-DBA8-BB5A-5493C9AD2F4E}"/>
                </a:ext>
              </a:extLst>
            </p:cNvPr>
            <p:cNvSpPr txBox="1"/>
            <p:nvPr/>
          </p:nvSpPr>
          <p:spPr>
            <a:xfrm>
              <a:off x="1325998" y="2760540"/>
              <a:ext cx="9540000" cy="307777"/>
            </a:xfrm>
            <a:prstGeom prst="rect">
              <a:avLst/>
            </a:prstGeom>
            <a:noFill/>
          </p:spPr>
          <p:txBody>
            <a:bodyPr wrap="square">
              <a:spAutoFit/>
            </a:bodyPr>
            <a:lstStyle/>
            <a:p>
              <a:pPr fontAlgn="base">
                <a:spcBef>
                  <a:spcPts val="600"/>
                </a:spcBef>
              </a:pPr>
              <a:r>
                <a:rPr lang="sv-SE" sz="1400" b="1" i="0" u="none" strike="noStrike">
                  <a:solidFill>
                    <a:srgbClr val="000000"/>
                  </a:solidFill>
                  <a:effectLst/>
                </a:rPr>
                <a:t>Standardiserad information </a:t>
              </a:r>
              <a:r>
                <a:rPr lang="sv-SE" sz="1400" b="0" i="0" u="none" strike="noStrike">
                  <a:solidFill>
                    <a:srgbClr val="000000"/>
                  </a:solidFill>
                  <a:effectLst/>
                </a:rPr>
                <a:t>till patienter bidrar till jämlik vård oavsett var i Skåne man söker vård.</a:t>
              </a:r>
              <a:r>
                <a:rPr lang="en-US" sz="1400" b="0" i="0">
                  <a:solidFill>
                    <a:srgbClr val="000000"/>
                  </a:solidFill>
                  <a:effectLst/>
                </a:rPr>
                <a:t>​</a:t>
              </a:r>
            </a:p>
          </p:txBody>
        </p:sp>
        <p:sp>
          <p:nvSpPr>
            <p:cNvPr id="26" name="Ellips 25">
              <a:extLst>
                <a:ext uri="{FF2B5EF4-FFF2-40B4-BE49-F238E27FC236}">
                  <a16:creationId xmlns:a16="http://schemas.microsoft.com/office/drawing/2014/main" id="{41BA6392-D549-DD0A-5AF2-5B4D5A13D4ED}"/>
                </a:ext>
              </a:extLst>
            </p:cNvPr>
            <p:cNvSpPr/>
            <p:nvPr/>
          </p:nvSpPr>
          <p:spPr>
            <a:xfrm>
              <a:off x="904963" y="2717524"/>
              <a:ext cx="393808" cy="39380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4" name="Bild 43" descr="Användare kontur">
              <a:extLst>
                <a:ext uri="{FF2B5EF4-FFF2-40B4-BE49-F238E27FC236}">
                  <a16:creationId xmlns:a16="http://schemas.microsoft.com/office/drawing/2014/main" id="{8E3B8597-F17A-86FF-ACC7-68DFF1DD45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4267" y="2775678"/>
              <a:ext cx="295200" cy="295200"/>
            </a:xfrm>
            <a:prstGeom prst="rect">
              <a:avLst/>
            </a:prstGeom>
          </p:spPr>
        </p:pic>
      </p:grpSp>
      <p:grpSp>
        <p:nvGrpSpPr>
          <p:cNvPr id="55" name="Grupp 54">
            <a:extLst>
              <a:ext uri="{FF2B5EF4-FFF2-40B4-BE49-F238E27FC236}">
                <a16:creationId xmlns:a16="http://schemas.microsoft.com/office/drawing/2014/main" id="{D30A1081-2A7A-CC3D-419E-5F5DD78359F5}"/>
              </a:ext>
            </a:extLst>
          </p:cNvPr>
          <p:cNvGrpSpPr/>
          <p:nvPr/>
        </p:nvGrpSpPr>
        <p:grpSpPr>
          <a:xfrm>
            <a:off x="896311" y="4434558"/>
            <a:ext cx="9969689" cy="393808"/>
            <a:chOff x="896311" y="4434558"/>
            <a:chExt cx="9969689" cy="393808"/>
          </a:xfrm>
        </p:grpSpPr>
        <p:sp>
          <p:nvSpPr>
            <p:cNvPr id="17" name="textruta 16">
              <a:extLst>
                <a:ext uri="{FF2B5EF4-FFF2-40B4-BE49-F238E27FC236}">
                  <a16:creationId xmlns:a16="http://schemas.microsoft.com/office/drawing/2014/main" id="{EB82D1FD-247C-B61A-A6BB-5944D6B892F9}"/>
                </a:ext>
              </a:extLst>
            </p:cNvPr>
            <p:cNvSpPr txBox="1"/>
            <p:nvPr/>
          </p:nvSpPr>
          <p:spPr>
            <a:xfrm>
              <a:off x="1326000" y="4467906"/>
              <a:ext cx="9540000" cy="307777"/>
            </a:xfrm>
            <a:prstGeom prst="rect">
              <a:avLst/>
            </a:prstGeom>
            <a:noFill/>
          </p:spPr>
          <p:txBody>
            <a:bodyPr wrap="square">
              <a:spAutoFit/>
            </a:bodyPr>
            <a:lstStyle/>
            <a:p>
              <a:pPr algn="l" rtl="0" fontAlgn="base">
                <a:spcBef>
                  <a:spcPts val="600"/>
                </a:spcBef>
              </a:pPr>
              <a:r>
                <a:rPr lang="sv-SE" sz="1400" b="0" i="0">
                  <a:solidFill>
                    <a:srgbClr val="000000"/>
                  </a:solidFill>
                  <a:effectLst/>
                </a:rPr>
                <a:t>Endast den information invånaren behöver eller vill ha i kallelsen finns med. </a:t>
              </a:r>
              <a:r>
                <a:rPr lang="sv-SE" sz="1400" b="1" i="0">
                  <a:solidFill>
                    <a:srgbClr val="000000"/>
                  </a:solidFill>
                  <a:effectLst/>
                </a:rPr>
                <a:t>Rätt information i rätt kanal.</a:t>
              </a:r>
            </a:p>
          </p:txBody>
        </p:sp>
        <p:sp>
          <p:nvSpPr>
            <p:cNvPr id="54" name="Ellips 53">
              <a:extLst>
                <a:ext uri="{FF2B5EF4-FFF2-40B4-BE49-F238E27FC236}">
                  <a16:creationId xmlns:a16="http://schemas.microsoft.com/office/drawing/2014/main" id="{DC9829AE-1AD5-C7EF-628C-2C9ED15FD881}"/>
                </a:ext>
              </a:extLst>
            </p:cNvPr>
            <p:cNvSpPr/>
            <p:nvPr/>
          </p:nvSpPr>
          <p:spPr>
            <a:xfrm>
              <a:off x="896311" y="4434558"/>
              <a:ext cx="393808" cy="393808"/>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8" name="Bild 37" descr="Prioritering kontur">
              <a:extLst>
                <a:ext uri="{FF2B5EF4-FFF2-40B4-BE49-F238E27FC236}">
                  <a16:creationId xmlns:a16="http://schemas.microsoft.com/office/drawing/2014/main" id="{94353B5C-72AD-034A-C1E1-4CEA7A6961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5211" y="4483862"/>
              <a:ext cx="295200" cy="295200"/>
            </a:xfrm>
            <a:prstGeom prst="rect">
              <a:avLst/>
            </a:prstGeom>
          </p:spPr>
        </p:pic>
      </p:grpSp>
      <p:grpSp>
        <p:nvGrpSpPr>
          <p:cNvPr id="58" name="Grupp 57">
            <a:extLst>
              <a:ext uri="{FF2B5EF4-FFF2-40B4-BE49-F238E27FC236}">
                <a16:creationId xmlns:a16="http://schemas.microsoft.com/office/drawing/2014/main" id="{7AFDBA30-8FA5-A60B-5A37-3A695D19B11B}"/>
              </a:ext>
            </a:extLst>
          </p:cNvPr>
          <p:cNvGrpSpPr/>
          <p:nvPr/>
        </p:nvGrpSpPr>
        <p:grpSpPr>
          <a:xfrm>
            <a:off x="904750" y="4985929"/>
            <a:ext cx="9961250" cy="393808"/>
            <a:chOff x="904750" y="4985929"/>
            <a:chExt cx="9961250" cy="393808"/>
          </a:xfrm>
        </p:grpSpPr>
        <p:sp>
          <p:nvSpPr>
            <p:cNvPr id="19" name="textruta 18">
              <a:extLst>
                <a:ext uri="{FF2B5EF4-FFF2-40B4-BE49-F238E27FC236}">
                  <a16:creationId xmlns:a16="http://schemas.microsoft.com/office/drawing/2014/main" id="{2E1C26C7-0165-8E86-2535-1E19C90E6A57}"/>
                </a:ext>
              </a:extLst>
            </p:cNvPr>
            <p:cNvSpPr txBox="1"/>
            <p:nvPr/>
          </p:nvSpPr>
          <p:spPr>
            <a:xfrm>
              <a:off x="1326000" y="5037028"/>
              <a:ext cx="9540000" cy="307777"/>
            </a:xfrm>
            <a:prstGeom prst="rect">
              <a:avLst/>
            </a:prstGeom>
            <a:noFill/>
          </p:spPr>
          <p:txBody>
            <a:bodyPr wrap="square">
              <a:spAutoFit/>
            </a:bodyPr>
            <a:lstStyle/>
            <a:p>
              <a:pPr algn="l" rtl="0" fontAlgn="base">
                <a:spcBef>
                  <a:spcPts val="600"/>
                </a:spcBef>
              </a:pPr>
              <a:r>
                <a:rPr lang="sv-SE" sz="1400">
                  <a:solidFill>
                    <a:srgbClr val="000000"/>
                  </a:solidFill>
                </a:rPr>
                <a:t>Svarar i högre grad upp mot </a:t>
              </a:r>
              <a:r>
                <a:rPr lang="sv-SE" sz="1400" b="1">
                  <a:solidFill>
                    <a:srgbClr val="000000"/>
                  </a:solidFill>
                </a:rPr>
                <a:t>invånarens förväntningar </a:t>
              </a:r>
              <a:r>
                <a:rPr lang="sv-SE" sz="1400">
                  <a:solidFill>
                    <a:srgbClr val="000000"/>
                  </a:solidFill>
                </a:rPr>
                <a:t>på Region Skåne, utifrån digitalisering i övriga samhället.</a:t>
              </a:r>
              <a:endParaRPr lang="sv-SE" sz="1400" b="0" i="0">
                <a:solidFill>
                  <a:srgbClr val="000000"/>
                </a:solidFill>
                <a:effectLst/>
              </a:endParaRPr>
            </a:p>
          </p:txBody>
        </p:sp>
        <p:sp>
          <p:nvSpPr>
            <p:cNvPr id="57" name="Ellips 56">
              <a:extLst>
                <a:ext uri="{FF2B5EF4-FFF2-40B4-BE49-F238E27FC236}">
                  <a16:creationId xmlns:a16="http://schemas.microsoft.com/office/drawing/2014/main" id="{1D9B03A5-A18B-F4EE-C234-88FE86809BBF}"/>
                </a:ext>
              </a:extLst>
            </p:cNvPr>
            <p:cNvSpPr/>
            <p:nvPr/>
          </p:nvSpPr>
          <p:spPr>
            <a:xfrm>
              <a:off x="904750" y="4985929"/>
              <a:ext cx="393808" cy="39380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6" name="Bild 35" descr="Selfie kontur">
              <a:extLst>
                <a:ext uri="{FF2B5EF4-FFF2-40B4-BE49-F238E27FC236}">
                  <a16:creationId xmlns:a16="http://schemas.microsoft.com/office/drawing/2014/main" id="{6999FC39-68DD-2304-6EDA-92E772C74B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1887" y="5035233"/>
              <a:ext cx="295200" cy="295200"/>
            </a:xfrm>
            <a:prstGeom prst="rect">
              <a:avLst/>
            </a:prstGeom>
          </p:spPr>
        </p:pic>
      </p:grpSp>
      <p:grpSp>
        <p:nvGrpSpPr>
          <p:cNvPr id="59" name="Grupp 58">
            <a:extLst>
              <a:ext uri="{FF2B5EF4-FFF2-40B4-BE49-F238E27FC236}">
                <a16:creationId xmlns:a16="http://schemas.microsoft.com/office/drawing/2014/main" id="{4BE68B62-8E38-8A39-70A3-50C3A6C22AF1}"/>
              </a:ext>
            </a:extLst>
          </p:cNvPr>
          <p:cNvGrpSpPr/>
          <p:nvPr/>
        </p:nvGrpSpPr>
        <p:grpSpPr>
          <a:xfrm>
            <a:off x="867779" y="3286646"/>
            <a:ext cx="9998219" cy="393808"/>
            <a:chOff x="867779" y="3286646"/>
            <a:chExt cx="9998219" cy="393808"/>
          </a:xfrm>
        </p:grpSpPr>
        <p:sp>
          <p:nvSpPr>
            <p:cNvPr id="13" name="textruta 12">
              <a:extLst>
                <a:ext uri="{FF2B5EF4-FFF2-40B4-BE49-F238E27FC236}">
                  <a16:creationId xmlns:a16="http://schemas.microsoft.com/office/drawing/2014/main" id="{4229E2A9-7B06-49A7-02BB-5144414C87CA}"/>
                </a:ext>
              </a:extLst>
            </p:cNvPr>
            <p:cNvSpPr txBox="1"/>
            <p:nvPr/>
          </p:nvSpPr>
          <p:spPr>
            <a:xfrm>
              <a:off x="1325998" y="3329662"/>
              <a:ext cx="9540000" cy="307777"/>
            </a:xfrm>
            <a:prstGeom prst="rect">
              <a:avLst/>
            </a:prstGeom>
            <a:noFill/>
          </p:spPr>
          <p:txBody>
            <a:bodyPr wrap="square">
              <a:spAutoFit/>
            </a:bodyPr>
            <a:lstStyle/>
            <a:p>
              <a:pPr fontAlgn="base">
                <a:spcBef>
                  <a:spcPts val="600"/>
                </a:spcBef>
              </a:pPr>
              <a:r>
                <a:rPr lang="en-US" sz="1400">
                  <a:solidFill>
                    <a:srgbClr val="000000"/>
                  </a:solidFill>
                </a:rPr>
                <a:t>En </a:t>
              </a:r>
              <a:r>
                <a:rPr lang="en-US" sz="1400" err="1">
                  <a:solidFill>
                    <a:srgbClr val="000000"/>
                  </a:solidFill>
                </a:rPr>
                <a:t>enklare</a:t>
              </a:r>
              <a:r>
                <a:rPr lang="en-US" sz="1400">
                  <a:solidFill>
                    <a:srgbClr val="000000"/>
                  </a:solidFill>
                </a:rPr>
                <a:t> </a:t>
              </a:r>
              <a:r>
                <a:rPr lang="en-US" sz="1400" err="1">
                  <a:solidFill>
                    <a:srgbClr val="000000"/>
                  </a:solidFill>
                </a:rPr>
                <a:t>resa</a:t>
              </a:r>
              <a:r>
                <a:rPr lang="en-US" sz="1400">
                  <a:solidFill>
                    <a:srgbClr val="000000"/>
                  </a:solidFill>
                </a:rPr>
                <a:t> </a:t>
              </a:r>
              <a:r>
                <a:rPr lang="en-US" sz="1400" err="1">
                  <a:solidFill>
                    <a:srgbClr val="000000"/>
                  </a:solidFill>
                </a:rPr>
                <a:t>genom</a:t>
              </a:r>
              <a:r>
                <a:rPr lang="en-US" sz="1400">
                  <a:solidFill>
                    <a:srgbClr val="000000"/>
                  </a:solidFill>
                </a:rPr>
                <a:t> </a:t>
              </a:r>
              <a:r>
                <a:rPr lang="en-US" sz="1400" err="1">
                  <a:solidFill>
                    <a:srgbClr val="000000"/>
                  </a:solidFill>
                </a:rPr>
                <a:t>vården</a:t>
              </a:r>
              <a:r>
                <a:rPr lang="en-US" sz="1400">
                  <a:solidFill>
                    <a:srgbClr val="000000"/>
                  </a:solidFill>
                </a:rPr>
                <a:t>, </a:t>
              </a:r>
              <a:r>
                <a:rPr lang="en-US" sz="1400" err="1">
                  <a:solidFill>
                    <a:srgbClr val="000000"/>
                  </a:solidFill>
                </a:rPr>
                <a:t>genom</a:t>
              </a:r>
              <a:r>
                <a:rPr lang="en-US" sz="1400">
                  <a:solidFill>
                    <a:srgbClr val="000000"/>
                  </a:solidFill>
                </a:rPr>
                <a:t> </a:t>
              </a:r>
              <a:r>
                <a:rPr lang="en-US" sz="1400" b="1" err="1">
                  <a:solidFill>
                    <a:srgbClr val="000000"/>
                  </a:solidFill>
                </a:rPr>
                <a:t>ett</a:t>
              </a:r>
              <a:r>
                <a:rPr lang="en-US" sz="1400">
                  <a:solidFill>
                    <a:srgbClr val="000000"/>
                  </a:solidFill>
                </a:rPr>
                <a:t> Region </a:t>
              </a:r>
              <a:r>
                <a:rPr lang="en-US" sz="1400" err="1">
                  <a:solidFill>
                    <a:srgbClr val="000000"/>
                  </a:solidFill>
                </a:rPr>
                <a:t>Skåne</a:t>
              </a:r>
              <a:r>
                <a:rPr lang="en-US" sz="1400">
                  <a:solidFill>
                    <a:srgbClr val="000000"/>
                  </a:solidFill>
                </a:rPr>
                <a:t>.</a:t>
              </a:r>
              <a:endParaRPr lang="en-US" sz="1400" b="0" i="0">
                <a:solidFill>
                  <a:srgbClr val="000000"/>
                </a:solidFill>
                <a:effectLst/>
              </a:endParaRPr>
            </a:p>
          </p:txBody>
        </p:sp>
        <p:sp>
          <p:nvSpPr>
            <p:cNvPr id="52" name="Ellips 51">
              <a:extLst>
                <a:ext uri="{FF2B5EF4-FFF2-40B4-BE49-F238E27FC236}">
                  <a16:creationId xmlns:a16="http://schemas.microsoft.com/office/drawing/2014/main" id="{BB7AA699-EA2C-C7FB-031E-5960BAB3B9F1}"/>
                </a:ext>
              </a:extLst>
            </p:cNvPr>
            <p:cNvSpPr/>
            <p:nvPr/>
          </p:nvSpPr>
          <p:spPr>
            <a:xfrm>
              <a:off x="896311" y="3286646"/>
              <a:ext cx="393808" cy="39380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Picture 2" descr="Region Skåne | Southern Sweden Design Days">
              <a:extLst>
                <a:ext uri="{FF2B5EF4-FFF2-40B4-BE49-F238E27FC236}">
                  <a16:creationId xmlns:a16="http://schemas.microsoft.com/office/drawing/2014/main" id="{CCD3C462-0226-0DF1-2D68-8E45ED20D9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7779" y="3302998"/>
              <a:ext cx="450000" cy="36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31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Invånarens flöde – kallelse i inkorgen</a:t>
            </a:r>
          </a:p>
        </p:txBody>
      </p:sp>
      <p:grpSp>
        <p:nvGrpSpPr>
          <p:cNvPr id="48" name="Grupp 47">
            <a:extLst>
              <a:ext uri="{FF2B5EF4-FFF2-40B4-BE49-F238E27FC236}">
                <a16:creationId xmlns:a16="http://schemas.microsoft.com/office/drawing/2014/main" id="{D352EF56-7A54-44F2-2C30-AB3BA3B90728}"/>
              </a:ext>
            </a:extLst>
          </p:cNvPr>
          <p:cNvGrpSpPr/>
          <p:nvPr/>
        </p:nvGrpSpPr>
        <p:grpSpPr>
          <a:xfrm>
            <a:off x="6543174" y="1280632"/>
            <a:ext cx="3752093" cy="4843173"/>
            <a:chOff x="6543174" y="1280632"/>
            <a:chExt cx="3752093" cy="4843173"/>
          </a:xfrm>
        </p:grpSpPr>
        <p:grpSp>
          <p:nvGrpSpPr>
            <p:cNvPr id="34" name="Grupp 33">
              <a:extLst>
                <a:ext uri="{FF2B5EF4-FFF2-40B4-BE49-F238E27FC236}">
                  <a16:creationId xmlns:a16="http://schemas.microsoft.com/office/drawing/2014/main" id="{6DAE7733-0CB8-2F10-C244-18165EE6442B}"/>
                </a:ext>
              </a:extLst>
            </p:cNvPr>
            <p:cNvGrpSpPr/>
            <p:nvPr/>
          </p:nvGrpSpPr>
          <p:grpSpPr>
            <a:xfrm>
              <a:off x="6543174" y="1727721"/>
              <a:ext cx="1804762" cy="4331790"/>
              <a:chOff x="5762288" y="1726110"/>
              <a:chExt cx="1804762" cy="4331790"/>
            </a:xfrm>
          </p:grpSpPr>
          <p:pic>
            <p:nvPicPr>
              <p:cNvPr id="30" name="Bildobjekt 29">
                <a:extLst>
                  <a:ext uri="{FF2B5EF4-FFF2-40B4-BE49-F238E27FC236}">
                    <a16:creationId xmlns:a16="http://schemas.microsoft.com/office/drawing/2014/main" id="{72A3CCD0-7236-D361-ACC8-7891093F9ECE}"/>
                  </a:ext>
                </a:extLst>
              </p:cNvPr>
              <p:cNvPicPr>
                <a:picLocks noChangeAspect="1"/>
              </p:cNvPicPr>
              <p:nvPr/>
            </p:nvPicPr>
            <p:blipFill>
              <a:blip r:embed="rId3">
                <a:extLst>
                  <a:ext uri="{28A0092B-C50C-407E-A947-70E740481C1C}">
                    <a14:useLocalDpi xmlns:a14="http://schemas.microsoft.com/office/drawing/2010/main" val="0"/>
                  </a:ext>
                </a:extLst>
              </a:blip>
              <a:srcRect l="898" r="1231" b="784"/>
              <a:stretch/>
            </p:blipFill>
            <p:spPr bwMode="auto">
              <a:xfrm>
                <a:off x="5767050" y="1726110"/>
                <a:ext cx="1800000" cy="3234307"/>
              </a:xfrm>
              <a:prstGeom prst="round2SameRect">
                <a:avLst>
                  <a:gd name="adj1" fmla="val 7142"/>
                  <a:gd name="adj2" fmla="val 0"/>
                </a:avLst>
              </a:prstGeom>
              <a:noFill/>
              <a:ln>
                <a:noFill/>
              </a:ln>
              <a:effectLst>
                <a:outerShdw blurRad="50800" dist="38100" dir="8100000" algn="tr" rotWithShape="0">
                  <a:prstClr val="black">
                    <a:alpha val="40000"/>
                  </a:prstClr>
                </a:outerShdw>
              </a:effectLst>
            </p:spPr>
          </p:pic>
          <p:pic>
            <p:nvPicPr>
              <p:cNvPr id="31" name="Bildobjekt 30">
                <a:extLst>
                  <a:ext uri="{FF2B5EF4-FFF2-40B4-BE49-F238E27FC236}">
                    <a16:creationId xmlns:a16="http://schemas.microsoft.com/office/drawing/2014/main" id="{E7B6F168-810C-C889-FEBA-148C371F91BA}"/>
                  </a:ext>
                </a:extLst>
              </p:cNvPr>
              <p:cNvPicPr>
                <a:picLocks noChangeAspect="1"/>
              </p:cNvPicPr>
              <p:nvPr/>
            </p:nvPicPr>
            <p:blipFill>
              <a:blip r:embed="rId4">
                <a:extLst>
                  <a:ext uri="{28A0092B-C50C-407E-A947-70E740481C1C}">
                    <a14:useLocalDpi xmlns:a14="http://schemas.microsoft.com/office/drawing/2010/main" val="0"/>
                  </a:ext>
                </a:extLst>
              </a:blip>
              <a:srcRect l="990" t="7935" b="58186"/>
              <a:stretch/>
            </p:blipFill>
            <p:spPr bwMode="auto">
              <a:xfrm>
                <a:off x="5762288" y="4960417"/>
                <a:ext cx="1800000" cy="1097483"/>
              </a:xfrm>
              <a:prstGeom prst="rect">
                <a:avLst/>
              </a:prstGeom>
              <a:noFill/>
              <a:ln>
                <a:noFill/>
              </a:ln>
              <a:effectLst>
                <a:outerShdw blurRad="50800" dist="38100" dir="8100000" algn="tr" rotWithShape="0">
                  <a:prstClr val="black">
                    <a:alpha val="40000"/>
                  </a:prstClr>
                </a:outerShdw>
              </a:effectLst>
            </p:spPr>
          </p:pic>
        </p:grpSp>
        <p:grpSp>
          <p:nvGrpSpPr>
            <p:cNvPr id="35" name="Grupp 34">
              <a:extLst>
                <a:ext uri="{FF2B5EF4-FFF2-40B4-BE49-F238E27FC236}">
                  <a16:creationId xmlns:a16="http://schemas.microsoft.com/office/drawing/2014/main" id="{1A12B7AC-827E-6C0B-9C03-AE4550AEE5B4}"/>
                </a:ext>
              </a:extLst>
            </p:cNvPr>
            <p:cNvGrpSpPr/>
            <p:nvPr/>
          </p:nvGrpSpPr>
          <p:grpSpPr>
            <a:xfrm>
              <a:off x="8495267" y="1727721"/>
              <a:ext cx="1800000" cy="4396084"/>
              <a:chOff x="7714381" y="1726110"/>
              <a:chExt cx="1800000" cy="4396084"/>
            </a:xfrm>
          </p:grpSpPr>
          <p:pic>
            <p:nvPicPr>
              <p:cNvPr id="33" name="Bildobjekt 32">
                <a:extLst>
                  <a:ext uri="{FF2B5EF4-FFF2-40B4-BE49-F238E27FC236}">
                    <a16:creationId xmlns:a16="http://schemas.microsoft.com/office/drawing/2014/main" id="{8775302C-E1A1-1055-E731-C85E22BBDC9E}"/>
                  </a:ext>
                </a:extLst>
              </p:cNvPr>
              <p:cNvPicPr>
                <a:picLocks noChangeAspect="1"/>
              </p:cNvPicPr>
              <p:nvPr/>
            </p:nvPicPr>
            <p:blipFill>
              <a:blip r:embed="rId4">
                <a:extLst>
                  <a:ext uri="{28A0092B-C50C-407E-A947-70E740481C1C}">
                    <a14:useLocalDpi xmlns:a14="http://schemas.microsoft.com/office/drawing/2010/main" val="0"/>
                  </a:ext>
                </a:extLst>
              </a:blip>
              <a:srcRect t="47580" b="3782"/>
              <a:stretch/>
            </p:blipFill>
            <p:spPr bwMode="auto">
              <a:xfrm>
                <a:off x="7714381" y="1726110"/>
                <a:ext cx="1800000" cy="1560015"/>
              </a:xfrm>
              <a:prstGeom prst="rect">
                <a:avLst/>
              </a:prstGeom>
              <a:noFill/>
              <a:ln>
                <a:noFill/>
              </a:ln>
              <a:effectLst>
                <a:outerShdw blurRad="50800" dist="38100" dir="8100000" algn="tr" rotWithShape="0">
                  <a:prstClr val="black">
                    <a:alpha val="40000"/>
                  </a:prstClr>
                </a:outerShdw>
              </a:effectLst>
            </p:spPr>
          </p:pic>
          <p:pic>
            <p:nvPicPr>
              <p:cNvPr id="32" name="Bildobjekt 31">
                <a:extLst>
                  <a:ext uri="{FF2B5EF4-FFF2-40B4-BE49-F238E27FC236}">
                    <a16:creationId xmlns:a16="http://schemas.microsoft.com/office/drawing/2014/main" id="{0949144F-884B-49D5-D5EB-027BA3D68732}"/>
                  </a:ext>
                </a:extLst>
              </p:cNvPr>
              <p:cNvPicPr>
                <a:picLocks noChangeAspect="1"/>
              </p:cNvPicPr>
              <p:nvPr/>
            </p:nvPicPr>
            <p:blipFill>
              <a:blip r:embed="rId5">
                <a:extLst>
                  <a:ext uri="{28A0092B-C50C-407E-A947-70E740481C1C}">
                    <a14:useLocalDpi xmlns:a14="http://schemas.microsoft.com/office/drawing/2010/main" val="0"/>
                  </a:ext>
                </a:extLst>
              </a:blip>
              <a:srcRect b="11373"/>
              <a:stretch/>
            </p:blipFill>
            <p:spPr bwMode="auto">
              <a:xfrm>
                <a:off x="7714381" y="3286125"/>
                <a:ext cx="1800000" cy="2836069"/>
              </a:xfrm>
              <a:prstGeom prst="rect">
                <a:avLst/>
              </a:prstGeom>
              <a:noFill/>
              <a:ln>
                <a:noFill/>
              </a:ln>
              <a:effectLst>
                <a:outerShdw blurRad="50800" dist="38100" dir="8100000" algn="tr" rotWithShape="0">
                  <a:prstClr val="black">
                    <a:alpha val="40000"/>
                  </a:prstClr>
                </a:outerShdw>
              </a:effectLst>
            </p:spPr>
          </p:pic>
        </p:grpSp>
        <p:sp>
          <p:nvSpPr>
            <p:cNvPr id="36" name="textruta 35">
              <a:extLst>
                <a:ext uri="{FF2B5EF4-FFF2-40B4-BE49-F238E27FC236}">
                  <a16:creationId xmlns:a16="http://schemas.microsoft.com/office/drawing/2014/main" id="{EE0C08AC-E6B9-FBEE-5D93-3AA67BE7F223}"/>
                </a:ext>
              </a:extLst>
            </p:cNvPr>
            <p:cNvSpPr txBox="1"/>
            <p:nvPr/>
          </p:nvSpPr>
          <p:spPr>
            <a:xfrm>
              <a:off x="6543174" y="1280632"/>
              <a:ext cx="3752087" cy="261610"/>
            </a:xfrm>
            <a:prstGeom prst="rect">
              <a:avLst/>
            </a:prstGeom>
            <a:noFill/>
          </p:spPr>
          <p:txBody>
            <a:bodyPr wrap="square">
              <a:spAutoFit/>
            </a:bodyPr>
            <a:lstStyle/>
            <a:p>
              <a:pPr algn="ctr"/>
              <a:r>
                <a:rPr lang="sv-SE" sz="1100" cap="all"/>
                <a:t>vy efter </a:t>
              </a:r>
              <a:r>
                <a:rPr lang="sv-SE" sz="1100" b="1" cap="all"/>
                <a:t>klick på kallelse</a:t>
              </a:r>
            </a:p>
          </p:txBody>
        </p:sp>
      </p:grpSp>
      <p:grpSp>
        <p:nvGrpSpPr>
          <p:cNvPr id="46" name="Grupp 45">
            <a:extLst>
              <a:ext uri="{FF2B5EF4-FFF2-40B4-BE49-F238E27FC236}">
                <a16:creationId xmlns:a16="http://schemas.microsoft.com/office/drawing/2014/main" id="{EC03501F-8549-3A33-7D9D-89C1D28753AD}"/>
              </a:ext>
            </a:extLst>
          </p:cNvPr>
          <p:cNvGrpSpPr/>
          <p:nvPr/>
        </p:nvGrpSpPr>
        <p:grpSpPr>
          <a:xfrm>
            <a:off x="301761" y="1282163"/>
            <a:ext cx="2962673" cy="3641976"/>
            <a:chOff x="301761" y="1282163"/>
            <a:chExt cx="2962673" cy="3641976"/>
          </a:xfrm>
        </p:grpSpPr>
        <p:pic>
          <p:nvPicPr>
            <p:cNvPr id="14" name="Bildobjekt 13">
              <a:extLst>
                <a:ext uri="{FF2B5EF4-FFF2-40B4-BE49-F238E27FC236}">
                  <a16:creationId xmlns:a16="http://schemas.microsoft.com/office/drawing/2014/main" id="{CED8677E-AE9A-9E38-C1CD-E54C6D90DB63}"/>
                </a:ext>
              </a:extLst>
            </p:cNvPr>
            <p:cNvPicPr>
              <a:picLocks noChangeAspect="1"/>
            </p:cNvPicPr>
            <p:nvPr/>
          </p:nvPicPr>
          <p:blipFill>
            <a:blip r:embed="rId6">
              <a:extLst>
                <a:ext uri="{28A0092B-C50C-407E-A947-70E740481C1C}">
                  <a14:useLocalDpi xmlns:a14="http://schemas.microsoft.com/office/drawing/2010/main" val="0"/>
                </a:ext>
              </a:extLst>
            </a:blip>
            <a:srcRect l="818" r="720" b="1581"/>
            <a:stretch/>
          </p:blipFill>
          <p:spPr bwMode="auto">
            <a:xfrm>
              <a:off x="883097" y="1730783"/>
              <a:ext cx="1800000" cy="3193356"/>
            </a:xfrm>
            <a:prstGeom prst="round2SameRect">
              <a:avLst>
                <a:gd name="adj1" fmla="val 6833"/>
                <a:gd name="adj2" fmla="val 0"/>
              </a:avLst>
            </a:prstGeom>
            <a:noFill/>
            <a:ln>
              <a:noFill/>
            </a:ln>
            <a:effectLst>
              <a:outerShdw blurRad="50800" dist="38100" dir="8100000" algn="tr" rotWithShape="0">
                <a:prstClr val="black">
                  <a:alpha val="40000"/>
                </a:prstClr>
              </a:outerShdw>
            </a:effectLst>
          </p:spPr>
        </p:pic>
        <p:sp>
          <p:nvSpPr>
            <p:cNvPr id="28" name="textruta 27">
              <a:extLst>
                <a:ext uri="{FF2B5EF4-FFF2-40B4-BE49-F238E27FC236}">
                  <a16:creationId xmlns:a16="http://schemas.microsoft.com/office/drawing/2014/main" id="{23F253FF-6044-2C68-30DA-D15C1BAF3FC1}"/>
                </a:ext>
              </a:extLst>
            </p:cNvPr>
            <p:cNvSpPr txBox="1"/>
            <p:nvPr/>
          </p:nvSpPr>
          <p:spPr>
            <a:xfrm>
              <a:off x="301761" y="1282163"/>
              <a:ext cx="2962673" cy="261610"/>
            </a:xfrm>
            <a:prstGeom prst="rect">
              <a:avLst/>
            </a:prstGeom>
            <a:noFill/>
          </p:spPr>
          <p:txBody>
            <a:bodyPr wrap="square">
              <a:spAutoFit/>
            </a:bodyPr>
            <a:lstStyle/>
            <a:p>
              <a:pPr algn="ctr"/>
              <a:r>
                <a:rPr lang="sv-SE" sz="1100" cap="all">
                  <a:effectLst/>
                  <a:latin typeface="Public Sans" pitchFamily="2" charset="0"/>
                  <a:ea typeface="Aptos" panose="020B0004020202020204" pitchFamily="34" charset="0"/>
                  <a:cs typeface="Times New Roman" panose="02020603050405020304" pitchFamily="18" charset="0"/>
                </a:rPr>
                <a:t>vy efter </a:t>
              </a:r>
              <a:r>
                <a:rPr lang="sv-SE" sz="1100" b="1" cap="all">
                  <a:effectLst/>
                  <a:latin typeface="Public Sans" pitchFamily="2" charset="0"/>
                  <a:ea typeface="Aptos" panose="020B0004020202020204" pitchFamily="34" charset="0"/>
                  <a:cs typeface="Times New Roman" panose="02020603050405020304" pitchFamily="18" charset="0"/>
                </a:rPr>
                <a:t>inloggning</a:t>
              </a:r>
              <a:r>
                <a:rPr lang="sv-SE" sz="1100" cap="all">
                  <a:effectLst/>
                  <a:latin typeface="Public Sans" pitchFamily="2" charset="0"/>
                  <a:ea typeface="Aptos" panose="020B0004020202020204" pitchFamily="34" charset="0"/>
                  <a:cs typeface="Times New Roman" panose="02020603050405020304" pitchFamily="18" charset="0"/>
                </a:rPr>
                <a:t> PÅ 1177.se</a:t>
              </a:r>
              <a:endParaRPr lang="sv-SE" sz="1100" cap="all"/>
            </a:p>
          </p:txBody>
        </p:sp>
        <p:pic>
          <p:nvPicPr>
            <p:cNvPr id="44" name="Bild 43" descr="Hand som pekar åt höger, handens utsida med hel fyllning">
              <a:extLst>
                <a:ext uri="{FF2B5EF4-FFF2-40B4-BE49-F238E27FC236}">
                  <a16:creationId xmlns:a16="http://schemas.microsoft.com/office/drawing/2014/main" id="{49AC912A-3101-14CF-BEAD-1C890DEE52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582" y="2623633"/>
              <a:ext cx="470304" cy="470304"/>
            </a:xfrm>
            <a:prstGeom prst="rect">
              <a:avLst/>
            </a:prstGeom>
          </p:spPr>
        </p:pic>
      </p:grpSp>
      <p:grpSp>
        <p:nvGrpSpPr>
          <p:cNvPr id="47" name="Grupp 46">
            <a:extLst>
              <a:ext uri="{FF2B5EF4-FFF2-40B4-BE49-F238E27FC236}">
                <a16:creationId xmlns:a16="http://schemas.microsoft.com/office/drawing/2014/main" id="{FDB87478-D2A7-B4CC-E965-29B36C9C750E}"/>
              </a:ext>
            </a:extLst>
          </p:cNvPr>
          <p:cNvGrpSpPr/>
          <p:nvPr/>
        </p:nvGrpSpPr>
        <p:grpSpPr>
          <a:xfrm>
            <a:off x="3233131" y="1280632"/>
            <a:ext cx="2615918" cy="3684458"/>
            <a:chOff x="3233131" y="1280632"/>
            <a:chExt cx="2615918" cy="3684458"/>
          </a:xfrm>
        </p:grpSpPr>
        <p:sp>
          <p:nvSpPr>
            <p:cNvPr id="20" name="textruta 19">
              <a:extLst>
                <a:ext uri="{FF2B5EF4-FFF2-40B4-BE49-F238E27FC236}">
                  <a16:creationId xmlns:a16="http://schemas.microsoft.com/office/drawing/2014/main" id="{498E3FA2-BC69-9D71-1AC3-B1C9EC765A48}"/>
                </a:ext>
              </a:extLst>
            </p:cNvPr>
            <p:cNvSpPr txBox="1"/>
            <p:nvPr/>
          </p:nvSpPr>
          <p:spPr>
            <a:xfrm>
              <a:off x="3350923" y="1280632"/>
              <a:ext cx="2498126" cy="261610"/>
            </a:xfrm>
            <a:prstGeom prst="rect">
              <a:avLst/>
            </a:prstGeom>
            <a:noFill/>
          </p:spPr>
          <p:txBody>
            <a:bodyPr wrap="square">
              <a:spAutoFit/>
            </a:bodyPr>
            <a:lstStyle/>
            <a:p>
              <a:pPr algn="ctr"/>
              <a:r>
                <a:rPr lang="sv-SE" sz="1100" cap="all"/>
                <a:t>vy efter </a:t>
              </a:r>
              <a:r>
                <a:rPr lang="sv-SE" sz="1100" b="1" cap="all"/>
                <a:t>klick på inkorgen</a:t>
              </a:r>
            </a:p>
          </p:txBody>
        </p:sp>
        <p:pic>
          <p:nvPicPr>
            <p:cNvPr id="27" name="Bildobjekt 26">
              <a:extLst>
                <a:ext uri="{FF2B5EF4-FFF2-40B4-BE49-F238E27FC236}">
                  <a16:creationId xmlns:a16="http://schemas.microsoft.com/office/drawing/2014/main" id="{1C354FEF-3D4E-5857-917D-08E3545677CB}"/>
                </a:ext>
              </a:extLst>
            </p:cNvPr>
            <p:cNvPicPr>
              <a:picLocks noChangeAspect="1"/>
            </p:cNvPicPr>
            <p:nvPr/>
          </p:nvPicPr>
          <p:blipFill>
            <a:blip r:embed="rId9">
              <a:extLst>
                <a:ext uri="{28A0092B-C50C-407E-A947-70E740481C1C}">
                  <a14:useLocalDpi xmlns:a14="http://schemas.microsoft.com/office/drawing/2010/main" val="0"/>
                </a:ext>
              </a:extLst>
            </a:blip>
            <a:srcRect l="1111" r="2490" b="2481"/>
            <a:stretch/>
          </p:blipFill>
          <p:spPr bwMode="auto">
            <a:xfrm>
              <a:off x="3699986" y="1735456"/>
              <a:ext cx="1800000" cy="3229634"/>
            </a:xfrm>
            <a:prstGeom prst="round2SameRect">
              <a:avLst>
                <a:gd name="adj1" fmla="val 7605"/>
                <a:gd name="adj2" fmla="val 0"/>
              </a:avLst>
            </a:prstGeom>
            <a:noFill/>
            <a:ln>
              <a:noFill/>
            </a:ln>
            <a:effectLst>
              <a:outerShdw blurRad="50800" dist="38100" dir="8100000" algn="tr" rotWithShape="0">
                <a:prstClr val="black">
                  <a:alpha val="40000"/>
                </a:prstClr>
              </a:outerShdw>
            </a:effectLst>
          </p:spPr>
        </p:pic>
        <p:pic>
          <p:nvPicPr>
            <p:cNvPr id="45" name="Bild 44" descr="Hand som pekar åt höger, handens utsida med hel fyllning">
              <a:extLst>
                <a:ext uri="{FF2B5EF4-FFF2-40B4-BE49-F238E27FC236}">
                  <a16:creationId xmlns:a16="http://schemas.microsoft.com/office/drawing/2014/main" id="{D3C42050-7BBD-A901-5694-C2170B8302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131" y="3624976"/>
              <a:ext cx="470304" cy="470304"/>
            </a:xfrm>
            <a:prstGeom prst="rect">
              <a:avLst/>
            </a:prstGeom>
          </p:spPr>
        </p:pic>
      </p:grpSp>
    </p:spTree>
    <p:extLst>
      <p:ext uri="{BB962C8B-B14F-4D97-AF65-F5344CB8AC3E}">
        <p14:creationId xmlns:p14="http://schemas.microsoft.com/office/powerpoint/2010/main" val="7927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Invånarens flöde – kallelse i bokade tider</a:t>
            </a:r>
          </a:p>
        </p:txBody>
      </p:sp>
      <p:grpSp>
        <p:nvGrpSpPr>
          <p:cNvPr id="22" name="Grupp 21">
            <a:extLst>
              <a:ext uri="{FF2B5EF4-FFF2-40B4-BE49-F238E27FC236}">
                <a16:creationId xmlns:a16="http://schemas.microsoft.com/office/drawing/2014/main" id="{41796151-B367-CAC3-8CAA-C17DD8667425}"/>
              </a:ext>
            </a:extLst>
          </p:cNvPr>
          <p:cNvGrpSpPr/>
          <p:nvPr/>
        </p:nvGrpSpPr>
        <p:grpSpPr>
          <a:xfrm>
            <a:off x="6718223" y="1282163"/>
            <a:ext cx="2962673" cy="5457327"/>
            <a:chOff x="6718223" y="1282163"/>
            <a:chExt cx="2962673" cy="5457327"/>
          </a:xfrm>
        </p:grpSpPr>
        <p:grpSp>
          <p:nvGrpSpPr>
            <p:cNvPr id="5" name="Grupp 4">
              <a:extLst>
                <a:ext uri="{FF2B5EF4-FFF2-40B4-BE49-F238E27FC236}">
                  <a16:creationId xmlns:a16="http://schemas.microsoft.com/office/drawing/2014/main" id="{D928F1B1-8E3C-98DE-3B97-A8420EFB4E8D}"/>
                </a:ext>
              </a:extLst>
            </p:cNvPr>
            <p:cNvGrpSpPr/>
            <p:nvPr/>
          </p:nvGrpSpPr>
          <p:grpSpPr>
            <a:xfrm>
              <a:off x="7288712" y="1640308"/>
              <a:ext cx="1821694" cy="5099182"/>
              <a:chOff x="562320" y="1730783"/>
              <a:chExt cx="2441554" cy="6834258"/>
            </a:xfrm>
          </p:grpSpPr>
          <p:pic>
            <p:nvPicPr>
              <p:cNvPr id="2" name="Bildobjekt 1">
                <a:extLst>
                  <a:ext uri="{FF2B5EF4-FFF2-40B4-BE49-F238E27FC236}">
                    <a16:creationId xmlns:a16="http://schemas.microsoft.com/office/drawing/2014/main" id="{14312FEB-2752-61E4-450D-54B955A7978D}"/>
                  </a:ext>
                </a:extLst>
              </p:cNvPr>
              <p:cNvPicPr>
                <a:picLocks noChangeAspect="1"/>
              </p:cNvPicPr>
              <p:nvPr/>
            </p:nvPicPr>
            <p:blipFill>
              <a:blip r:embed="rId3"/>
              <a:srcRect t="2682" b="5328"/>
              <a:stretch/>
            </p:blipFill>
            <p:spPr>
              <a:xfrm>
                <a:off x="562320" y="1730783"/>
                <a:ext cx="2441554" cy="4066208"/>
              </a:xfrm>
              <a:prstGeom prst="round2SameRect">
                <a:avLst>
                  <a:gd name="adj1" fmla="val 8474"/>
                  <a:gd name="adj2" fmla="val 0"/>
                </a:avLst>
              </a:prstGeom>
              <a:effectLst>
                <a:outerShdw blurRad="50800" dist="38100" dir="8100000" algn="tr" rotWithShape="0">
                  <a:prstClr val="black">
                    <a:alpha val="40000"/>
                  </a:prstClr>
                </a:outerShdw>
              </a:effectLst>
            </p:spPr>
          </p:pic>
          <p:pic>
            <p:nvPicPr>
              <p:cNvPr id="3" name="Bildobjekt 2">
                <a:extLst>
                  <a:ext uri="{FF2B5EF4-FFF2-40B4-BE49-F238E27FC236}">
                    <a16:creationId xmlns:a16="http://schemas.microsoft.com/office/drawing/2014/main" id="{0653EB18-18DC-BFC4-90D0-A201F5CE0FA6}"/>
                  </a:ext>
                </a:extLst>
              </p:cNvPr>
              <p:cNvPicPr>
                <a:picLocks noChangeAspect="1"/>
              </p:cNvPicPr>
              <p:nvPr/>
            </p:nvPicPr>
            <p:blipFill>
              <a:blip r:embed="rId4"/>
              <a:srcRect l="2195" r="2283"/>
              <a:stretch/>
            </p:blipFill>
            <p:spPr>
              <a:xfrm>
                <a:off x="562320" y="5796993"/>
                <a:ext cx="2441554" cy="2768048"/>
              </a:xfrm>
              <a:prstGeom prst="rect">
                <a:avLst/>
              </a:prstGeom>
              <a:effectLst>
                <a:outerShdw blurRad="50800" dist="38100" dir="8100000" algn="tr" rotWithShape="0">
                  <a:prstClr val="black">
                    <a:alpha val="40000"/>
                  </a:prstClr>
                </a:outerShdw>
              </a:effectLst>
            </p:spPr>
          </p:pic>
        </p:grpSp>
        <p:sp>
          <p:nvSpPr>
            <p:cNvPr id="12" name="textruta 11">
              <a:extLst>
                <a:ext uri="{FF2B5EF4-FFF2-40B4-BE49-F238E27FC236}">
                  <a16:creationId xmlns:a16="http://schemas.microsoft.com/office/drawing/2014/main" id="{78E4D2E0-E8A1-5589-A54C-D648F53E9C46}"/>
                </a:ext>
              </a:extLst>
            </p:cNvPr>
            <p:cNvSpPr txBox="1"/>
            <p:nvPr/>
          </p:nvSpPr>
          <p:spPr>
            <a:xfrm>
              <a:off x="6718223" y="1282163"/>
              <a:ext cx="2962673" cy="261610"/>
            </a:xfrm>
            <a:prstGeom prst="rect">
              <a:avLst/>
            </a:prstGeom>
            <a:noFill/>
          </p:spPr>
          <p:txBody>
            <a:bodyPr wrap="square">
              <a:spAutoFit/>
            </a:bodyPr>
            <a:lstStyle/>
            <a:p>
              <a:pPr algn="ctr"/>
              <a:r>
                <a:rPr lang="sv-SE" sz="1100" cap="all">
                  <a:effectLst/>
                  <a:latin typeface="Public Sans" pitchFamily="2" charset="0"/>
                  <a:ea typeface="Aptos" panose="020B0004020202020204" pitchFamily="34" charset="0"/>
                  <a:cs typeface="Times New Roman" panose="02020603050405020304" pitchFamily="18" charset="0"/>
                </a:rPr>
                <a:t>vy efter </a:t>
              </a:r>
              <a:r>
                <a:rPr lang="sv-SE" sz="1100" b="1" cap="all">
                  <a:latin typeface="Public Sans" pitchFamily="2" charset="0"/>
                  <a:ea typeface="Aptos" panose="020B0004020202020204" pitchFamily="34" charset="0"/>
                  <a:cs typeface="Times New Roman" panose="02020603050405020304" pitchFamily="18" charset="0"/>
                </a:rPr>
                <a:t>KLICK PÅ aktuell tid</a:t>
              </a:r>
              <a:endParaRPr lang="sv-SE" sz="1100" cap="all"/>
            </a:p>
          </p:txBody>
        </p:sp>
      </p:grpSp>
      <p:grpSp>
        <p:nvGrpSpPr>
          <p:cNvPr id="19" name="Grupp 18">
            <a:extLst>
              <a:ext uri="{FF2B5EF4-FFF2-40B4-BE49-F238E27FC236}">
                <a16:creationId xmlns:a16="http://schemas.microsoft.com/office/drawing/2014/main" id="{FEB5039C-DE59-A4EB-8C2F-4648D2AD6369}"/>
              </a:ext>
            </a:extLst>
          </p:cNvPr>
          <p:cNvGrpSpPr/>
          <p:nvPr/>
        </p:nvGrpSpPr>
        <p:grpSpPr>
          <a:xfrm>
            <a:off x="301761" y="1282163"/>
            <a:ext cx="2962673" cy="3641976"/>
            <a:chOff x="301761" y="1282163"/>
            <a:chExt cx="2962673" cy="3641976"/>
          </a:xfrm>
        </p:grpSpPr>
        <p:sp>
          <p:nvSpPr>
            <p:cNvPr id="15" name="textruta 14">
              <a:extLst>
                <a:ext uri="{FF2B5EF4-FFF2-40B4-BE49-F238E27FC236}">
                  <a16:creationId xmlns:a16="http://schemas.microsoft.com/office/drawing/2014/main" id="{5E1EDE6D-C6F6-E188-E4DA-8751667F9C30}"/>
                </a:ext>
              </a:extLst>
            </p:cNvPr>
            <p:cNvSpPr txBox="1"/>
            <p:nvPr/>
          </p:nvSpPr>
          <p:spPr>
            <a:xfrm>
              <a:off x="301761" y="1282163"/>
              <a:ext cx="2962673" cy="261610"/>
            </a:xfrm>
            <a:prstGeom prst="rect">
              <a:avLst/>
            </a:prstGeom>
            <a:noFill/>
          </p:spPr>
          <p:txBody>
            <a:bodyPr wrap="square">
              <a:spAutoFit/>
            </a:bodyPr>
            <a:lstStyle/>
            <a:p>
              <a:pPr algn="ctr"/>
              <a:r>
                <a:rPr lang="sv-SE" sz="1100" cap="all">
                  <a:effectLst/>
                  <a:latin typeface="Public Sans" pitchFamily="2" charset="0"/>
                  <a:ea typeface="Aptos" panose="020B0004020202020204" pitchFamily="34" charset="0"/>
                  <a:cs typeface="Times New Roman" panose="02020603050405020304" pitchFamily="18" charset="0"/>
                </a:rPr>
                <a:t>vy efter </a:t>
              </a:r>
              <a:r>
                <a:rPr lang="sv-SE" sz="1100" b="1" cap="all">
                  <a:effectLst/>
                  <a:latin typeface="Public Sans" pitchFamily="2" charset="0"/>
                  <a:ea typeface="Aptos" panose="020B0004020202020204" pitchFamily="34" charset="0"/>
                  <a:cs typeface="Times New Roman" panose="02020603050405020304" pitchFamily="18" charset="0"/>
                </a:rPr>
                <a:t>inloggning</a:t>
              </a:r>
              <a:r>
                <a:rPr lang="sv-SE" sz="1100" cap="all">
                  <a:effectLst/>
                  <a:latin typeface="Public Sans" pitchFamily="2" charset="0"/>
                  <a:ea typeface="Aptos" panose="020B0004020202020204" pitchFamily="34" charset="0"/>
                  <a:cs typeface="Times New Roman" panose="02020603050405020304" pitchFamily="18" charset="0"/>
                </a:rPr>
                <a:t> PÅ 1177.se</a:t>
              </a:r>
              <a:endParaRPr lang="sv-SE" sz="1100" cap="all"/>
            </a:p>
          </p:txBody>
        </p:sp>
        <p:grpSp>
          <p:nvGrpSpPr>
            <p:cNvPr id="18" name="Grupp 17">
              <a:extLst>
                <a:ext uri="{FF2B5EF4-FFF2-40B4-BE49-F238E27FC236}">
                  <a16:creationId xmlns:a16="http://schemas.microsoft.com/office/drawing/2014/main" id="{5AC4BBCC-135A-94DE-5EDB-DACADCA9AD54}"/>
                </a:ext>
              </a:extLst>
            </p:cNvPr>
            <p:cNvGrpSpPr/>
            <p:nvPr/>
          </p:nvGrpSpPr>
          <p:grpSpPr>
            <a:xfrm>
              <a:off x="500390" y="1730783"/>
              <a:ext cx="2182707" cy="3193356"/>
              <a:chOff x="500390" y="1730783"/>
              <a:chExt cx="2182707" cy="3193356"/>
            </a:xfrm>
          </p:grpSpPr>
          <p:pic>
            <p:nvPicPr>
              <p:cNvPr id="13" name="Bildobjekt 12">
                <a:extLst>
                  <a:ext uri="{FF2B5EF4-FFF2-40B4-BE49-F238E27FC236}">
                    <a16:creationId xmlns:a16="http://schemas.microsoft.com/office/drawing/2014/main" id="{0CB489CA-D9AA-EC1E-35D3-12020EBEBDA7}"/>
                  </a:ext>
                </a:extLst>
              </p:cNvPr>
              <p:cNvPicPr>
                <a:picLocks noChangeAspect="1"/>
              </p:cNvPicPr>
              <p:nvPr/>
            </p:nvPicPr>
            <p:blipFill>
              <a:blip r:embed="rId5">
                <a:extLst>
                  <a:ext uri="{28A0092B-C50C-407E-A947-70E740481C1C}">
                    <a14:useLocalDpi xmlns:a14="http://schemas.microsoft.com/office/drawing/2010/main" val="0"/>
                  </a:ext>
                </a:extLst>
              </a:blip>
              <a:srcRect l="818" r="720" b="1581"/>
              <a:stretch/>
            </p:blipFill>
            <p:spPr bwMode="auto">
              <a:xfrm>
                <a:off x="883097" y="1730783"/>
                <a:ext cx="1800000" cy="3193356"/>
              </a:xfrm>
              <a:prstGeom prst="round2SameRect">
                <a:avLst>
                  <a:gd name="adj1" fmla="val 6833"/>
                  <a:gd name="adj2" fmla="val 0"/>
                </a:avLst>
              </a:prstGeom>
              <a:noFill/>
              <a:ln>
                <a:noFill/>
              </a:ln>
              <a:effectLst>
                <a:outerShdw blurRad="50800" dist="38100" dir="8100000" algn="tr" rotWithShape="0">
                  <a:prstClr val="black">
                    <a:alpha val="40000"/>
                  </a:prstClr>
                </a:outerShdw>
              </a:effectLst>
            </p:spPr>
          </p:pic>
          <p:pic>
            <p:nvPicPr>
              <p:cNvPr id="16" name="Bild 15" descr="Hand som pekar åt höger, handens utsida med hel fyllning">
                <a:extLst>
                  <a:ext uri="{FF2B5EF4-FFF2-40B4-BE49-F238E27FC236}">
                    <a16:creationId xmlns:a16="http://schemas.microsoft.com/office/drawing/2014/main" id="{B9248ECB-B44F-DD8E-38E9-72851A5AD7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390" y="3469140"/>
                <a:ext cx="470304" cy="470304"/>
              </a:xfrm>
              <a:prstGeom prst="rect">
                <a:avLst/>
              </a:prstGeom>
            </p:spPr>
          </p:pic>
        </p:grpSp>
      </p:grpSp>
      <p:grpSp>
        <p:nvGrpSpPr>
          <p:cNvPr id="21" name="Grupp 20">
            <a:extLst>
              <a:ext uri="{FF2B5EF4-FFF2-40B4-BE49-F238E27FC236}">
                <a16:creationId xmlns:a16="http://schemas.microsoft.com/office/drawing/2014/main" id="{54EEA1CF-BEBC-875F-6FB2-ED0EB33A927F}"/>
              </a:ext>
            </a:extLst>
          </p:cNvPr>
          <p:cNvGrpSpPr/>
          <p:nvPr/>
        </p:nvGrpSpPr>
        <p:grpSpPr>
          <a:xfrm>
            <a:off x="3509992" y="1283478"/>
            <a:ext cx="2962673" cy="3998736"/>
            <a:chOff x="3509992" y="1283478"/>
            <a:chExt cx="2962673" cy="3998736"/>
          </a:xfrm>
        </p:grpSpPr>
        <p:sp>
          <p:nvSpPr>
            <p:cNvPr id="28" name="textruta 27">
              <a:extLst>
                <a:ext uri="{FF2B5EF4-FFF2-40B4-BE49-F238E27FC236}">
                  <a16:creationId xmlns:a16="http://schemas.microsoft.com/office/drawing/2014/main" id="{23F253FF-6044-2C68-30DA-D15C1BAF3FC1}"/>
                </a:ext>
              </a:extLst>
            </p:cNvPr>
            <p:cNvSpPr txBox="1"/>
            <p:nvPr/>
          </p:nvSpPr>
          <p:spPr>
            <a:xfrm>
              <a:off x="3509992" y="1283478"/>
              <a:ext cx="2962673" cy="261610"/>
            </a:xfrm>
            <a:prstGeom prst="rect">
              <a:avLst/>
            </a:prstGeom>
            <a:noFill/>
          </p:spPr>
          <p:txBody>
            <a:bodyPr wrap="square">
              <a:spAutoFit/>
            </a:bodyPr>
            <a:lstStyle/>
            <a:p>
              <a:pPr algn="ctr"/>
              <a:r>
                <a:rPr lang="sv-SE" sz="1100" cap="all">
                  <a:effectLst/>
                  <a:latin typeface="Public Sans" pitchFamily="2" charset="0"/>
                  <a:ea typeface="Aptos" panose="020B0004020202020204" pitchFamily="34" charset="0"/>
                  <a:cs typeface="Times New Roman" panose="02020603050405020304" pitchFamily="18" charset="0"/>
                </a:rPr>
                <a:t>vy efter </a:t>
              </a:r>
              <a:r>
                <a:rPr lang="sv-SE" sz="1100" b="1" cap="all">
                  <a:latin typeface="Public Sans" pitchFamily="2" charset="0"/>
                  <a:ea typeface="Aptos" panose="020B0004020202020204" pitchFamily="34" charset="0"/>
                  <a:cs typeface="Times New Roman" panose="02020603050405020304" pitchFamily="18" charset="0"/>
                </a:rPr>
                <a:t>KLICK PÅ BOKADE TIDER</a:t>
              </a:r>
              <a:endParaRPr lang="sv-SE" sz="1100" cap="all"/>
            </a:p>
          </p:txBody>
        </p:sp>
        <p:grpSp>
          <p:nvGrpSpPr>
            <p:cNvPr id="10" name="Grupp 9">
              <a:extLst>
                <a:ext uri="{FF2B5EF4-FFF2-40B4-BE49-F238E27FC236}">
                  <a16:creationId xmlns:a16="http://schemas.microsoft.com/office/drawing/2014/main" id="{E9D79AA2-F920-386E-8757-D87E43C5AB43}"/>
                </a:ext>
              </a:extLst>
            </p:cNvPr>
            <p:cNvGrpSpPr/>
            <p:nvPr/>
          </p:nvGrpSpPr>
          <p:grpSpPr>
            <a:xfrm>
              <a:off x="4097813" y="1640308"/>
              <a:ext cx="1787033" cy="3641906"/>
              <a:chOff x="1203687" y="1640308"/>
              <a:chExt cx="2348428" cy="4786008"/>
            </a:xfrm>
          </p:grpSpPr>
          <p:grpSp>
            <p:nvGrpSpPr>
              <p:cNvPr id="9" name="Grupp 8">
                <a:extLst>
                  <a:ext uri="{FF2B5EF4-FFF2-40B4-BE49-F238E27FC236}">
                    <a16:creationId xmlns:a16="http://schemas.microsoft.com/office/drawing/2014/main" id="{01089464-4EFD-2E93-D37B-A83BD3CAE9CE}"/>
                  </a:ext>
                </a:extLst>
              </p:cNvPr>
              <p:cNvGrpSpPr/>
              <p:nvPr/>
            </p:nvGrpSpPr>
            <p:grpSpPr>
              <a:xfrm>
                <a:off x="1203687" y="1640308"/>
                <a:ext cx="2348428" cy="4786008"/>
                <a:chOff x="3155156" y="1883728"/>
                <a:chExt cx="2619375" cy="5338188"/>
              </a:xfrm>
            </p:grpSpPr>
            <p:pic>
              <p:nvPicPr>
                <p:cNvPr id="1026" name="Bildobjekt 1">
                  <a:extLst>
                    <a:ext uri="{FF2B5EF4-FFF2-40B4-BE49-F238E27FC236}">
                      <a16:creationId xmlns:a16="http://schemas.microsoft.com/office/drawing/2014/main" id="{0D49F5B9-A3DA-7835-1BF3-C9D81255769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55" r="831" b="55866"/>
                <a:stretch/>
              </p:blipFill>
              <p:spPr bwMode="auto">
                <a:xfrm>
                  <a:off x="3155156" y="1883728"/>
                  <a:ext cx="2619375" cy="2093468"/>
                </a:xfrm>
                <a:prstGeom prst="round2SameRect">
                  <a:avLst>
                    <a:gd name="adj1" fmla="val 9344"/>
                    <a:gd name="adj2" fmla="val 0"/>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a:extLst>
                    <a:ext uri="{FF2B5EF4-FFF2-40B4-BE49-F238E27FC236}">
                      <a16:creationId xmlns:a16="http://schemas.microsoft.com/office/drawing/2014/main" id="{AB3E22AF-EDDC-CD64-3DA8-2F8B252DCA81}"/>
                    </a:ext>
                  </a:extLst>
                </p:cNvPr>
                <p:cNvSpPr/>
                <p:nvPr/>
              </p:nvSpPr>
              <p:spPr>
                <a:xfrm>
                  <a:off x="3155156" y="3913925"/>
                  <a:ext cx="2619375" cy="673950"/>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800" b="1">
                      <a:solidFill>
                        <a:srgbClr val="3C6696"/>
                      </a:solidFill>
                    </a:rPr>
                    <a:t>Torsdag 27 februari 2025 kl. 10.30</a:t>
                  </a:r>
                </a:p>
              </p:txBody>
            </p:sp>
            <p:pic>
              <p:nvPicPr>
                <p:cNvPr id="6" name="Bildobjekt 1">
                  <a:extLst>
                    <a:ext uri="{FF2B5EF4-FFF2-40B4-BE49-F238E27FC236}">
                      <a16:creationId xmlns:a16="http://schemas.microsoft.com/office/drawing/2014/main" id="{6765E0F4-4BFF-850B-3CCF-B2A13F11CC2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55" t="43629" r="831"/>
                <a:stretch/>
              </p:blipFill>
              <p:spPr bwMode="auto">
                <a:xfrm>
                  <a:off x="3155156" y="4547973"/>
                  <a:ext cx="2619375" cy="2673943"/>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Bildobjekt 1">
                <a:extLst>
                  <a:ext uri="{FF2B5EF4-FFF2-40B4-BE49-F238E27FC236}">
                    <a16:creationId xmlns:a16="http://schemas.microsoft.com/office/drawing/2014/main" id="{AD38E297-CED2-473C-975A-F9B9228802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8365" t="43629" r="831" b="44352"/>
              <a:stretch/>
            </p:blipFill>
            <p:spPr bwMode="auto">
              <a:xfrm>
                <a:off x="3293494" y="3517230"/>
                <a:ext cx="258621" cy="511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Bild 16" descr="Hand som pekar åt höger, handens utsida med hel fyllning">
              <a:extLst>
                <a:ext uri="{FF2B5EF4-FFF2-40B4-BE49-F238E27FC236}">
                  <a16:creationId xmlns:a16="http://schemas.microsoft.com/office/drawing/2014/main" id="{EC65A5DC-DC3C-4727-E3CC-18C521A064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27509" y="3057356"/>
              <a:ext cx="470304" cy="470304"/>
            </a:xfrm>
            <a:prstGeom prst="rect">
              <a:avLst/>
            </a:prstGeom>
          </p:spPr>
        </p:pic>
      </p:grpSp>
    </p:spTree>
    <p:extLst>
      <p:ext uri="{BB962C8B-B14F-4D97-AF65-F5344CB8AC3E}">
        <p14:creationId xmlns:p14="http://schemas.microsoft.com/office/powerpoint/2010/main" val="19643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Invånarens flöde – ombokning </a:t>
            </a:r>
          </a:p>
        </p:txBody>
      </p:sp>
      <p:grpSp>
        <p:nvGrpSpPr>
          <p:cNvPr id="47" name="Grupp 46">
            <a:extLst>
              <a:ext uri="{FF2B5EF4-FFF2-40B4-BE49-F238E27FC236}">
                <a16:creationId xmlns:a16="http://schemas.microsoft.com/office/drawing/2014/main" id="{D4893589-C8BF-D7BB-EB4E-345FE928ADA3}"/>
              </a:ext>
            </a:extLst>
          </p:cNvPr>
          <p:cNvGrpSpPr/>
          <p:nvPr/>
        </p:nvGrpSpPr>
        <p:grpSpPr>
          <a:xfrm>
            <a:off x="9526561" y="1692328"/>
            <a:ext cx="2202152" cy="2799473"/>
            <a:chOff x="9231286" y="1416103"/>
            <a:chExt cx="2202152" cy="2799473"/>
          </a:xfrm>
        </p:grpSpPr>
        <p:sp>
          <p:nvSpPr>
            <p:cNvPr id="20" name="textruta 19">
              <a:extLst>
                <a:ext uri="{FF2B5EF4-FFF2-40B4-BE49-F238E27FC236}">
                  <a16:creationId xmlns:a16="http://schemas.microsoft.com/office/drawing/2014/main" id="{498E3FA2-BC69-9D71-1AC3-B1C9EC765A48}"/>
                </a:ext>
              </a:extLst>
            </p:cNvPr>
            <p:cNvSpPr txBox="1"/>
            <p:nvPr/>
          </p:nvSpPr>
          <p:spPr>
            <a:xfrm>
              <a:off x="9231286" y="1416103"/>
              <a:ext cx="2202152" cy="369332"/>
            </a:xfrm>
            <a:prstGeom prst="rect">
              <a:avLst/>
            </a:prstGeom>
            <a:noFill/>
          </p:spPr>
          <p:txBody>
            <a:bodyPr wrap="square">
              <a:spAutoFit/>
            </a:bodyPr>
            <a:lstStyle/>
            <a:p>
              <a:pPr algn="ctr"/>
              <a:r>
                <a:rPr lang="sv-SE" sz="900" cap="all"/>
                <a:t>vy efter klick </a:t>
              </a:r>
              <a:br>
                <a:rPr lang="sv-SE" sz="900" cap="all"/>
              </a:br>
              <a:r>
                <a:rPr lang="sv-SE" sz="900" cap="all"/>
                <a:t>på </a:t>
              </a:r>
              <a:r>
                <a:rPr lang="sv-SE" sz="900" b="1" cap="all"/>
                <a:t>omboka</a:t>
              </a:r>
            </a:p>
          </p:txBody>
        </p:sp>
        <p:pic>
          <p:nvPicPr>
            <p:cNvPr id="10" name="Bildobjekt 9">
              <a:extLst>
                <a:ext uri="{FF2B5EF4-FFF2-40B4-BE49-F238E27FC236}">
                  <a16:creationId xmlns:a16="http://schemas.microsoft.com/office/drawing/2014/main" id="{9551283E-479B-8E7E-0C69-A6190BB83E19}"/>
                </a:ext>
              </a:extLst>
            </p:cNvPr>
            <p:cNvPicPr>
              <a:picLocks noChangeAspect="1"/>
            </p:cNvPicPr>
            <p:nvPr/>
          </p:nvPicPr>
          <p:blipFill>
            <a:blip r:embed="rId3">
              <a:extLst>
                <a:ext uri="{28A0092B-C50C-407E-A947-70E740481C1C}">
                  <a14:useLocalDpi xmlns:a14="http://schemas.microsoft.com/office/drawing/2010/main" val="0"/>
                </a:ext>
              </a:extLst>
            </a:blip>
            <a:srcRect l="828" r="1641" b="3798"/>
            <a:stretch/>
          </p:blipFill>
          <p:spPr bwMode="auto">
            <a:xfrm>
              <a:off x="9664016" y="1889051"/>
              <a:ext cx="1336692" cy="2326525"/>
            </a:xfrm>
            <a:prstGeom prst="round2SameRect">
              <a:avLst>
                <a:gd name="adj1" fmla="val 7142"/>
                <a:gd name="adj2" fmla="val 0"/>
              </a:avLst>
            </a:prstGeom>
            <a:noFill/>
            <a:ln>
              <a:noFill/>
            </a:ln>
            <a:effectLst>
              <a:outerShdw blurRad="50800" dist="38100" dir="8100000" algn="tr" rotWithShape="0">
                <a:prstClr val="black">
                  <a:alpha val="40000"/>
                </a:prstClr>
              </a:outerShdw>
            </a:effectLst>
          </p:spPr>
        </p:pic>
      </p:grpSp>
      <p:sp>
        <p:nvSpPr>
          <p:cNvPr id="12" name="textruta 11">
            <a:extLst>
              <a:ext uri="{FF2B5EF4-FFF2-40B4-BE49-F238E27FC236}">
                <a16:creationId xmlns:a16="http://schemas.microsoft.com/office/drawing/2014/main" id="{B9F305EB-173C-3172-DABA-766DA6113FD1}"/>
              </a:ext>
            </a:extLst>
          </p:cNvPr>
          <p:cNvSpPr txBox="1"/>
          <p:nvPr/>
        </p:nvSpPr>
        <p:spPr>
          <a:xfrm>
            <a:off x="609600" y="968195"/>
            <a:ext cx="10623461" cy="253916"/>
          </a:xfrm>
          <a:prstGeom prst="rect">
            <a:avLst/>
          </a:prstGeom>
          <a:noFill/>
        </p:spPr>
        <p:txBody>
          <a:bodyPr wrap="square">
            <a:spAutoFit/>
          </a:bodyPr>
          <a:lstStyle/>
          <a:p>
            <a:r>
              <a:rPr lang="sv-SE" sz="1050" i="1">
                <a:effectLst/>
                <a:latin typeface="Public Sans" pitchFamily="2" charset="0"/>
                <a:ea typeface="Aptos" panose="020B0004020202020204" pitchFamily="34" charset="0"/>
                <a:cs typeface="Times New Roman" panose="02020603050405020304" pitchFamily="18" charset="0"/>
              </a:rPr>
              <a:t>I vyn Bokade tider kan invånare omboka tiden om detta tillåts enligt bokningen i Revenue </a:t>
            </a:r>
            <a:r>
              <a:rPr lang="sv-SE" sz="1050" i="1" err="1">
                <a:effectLst/>
                <a:latin typeface="Public Sans" pitchFamily="2" charset="0"/>
                <a:ea typeface="Aptos" panose="020B0004020202020204" pitchFamily="34" charset="0"/>
                <a:cs typeface="Times New Roman" panose="02020603050405020304" pitchFamily="18" charset="0"/>
              </a:rPr>
              <a:t>Cycle</a:t>
            </a:r>
            <a:r>
              <a:rPr lang="sv-SE" sz="1050" i="1">
                <a:effectLst/>
                <a:latin typeface="Public Sans" pitchFamily="2" charset="0"/>
                <a:ea typeface="Aptos" panose="020B0004020202020204" pitchFamily="34" charset="0"/>
                <a:cs typeface="Times New Roman" panose="02020603050405020304" pitchFamily="18" charset="0"/>
              </a:rPr>
              <a:t>. Om invånare klickar på </a:t>
            </a:r>
            <a:r>
              <a:rPr lang="sv-SE" sz="1050" b="1" i="1">
                <a:effectLst/>
                <a:latin typeface="Public Sans" pitchFamily="2" charset="0"/>
                <a:ea typeface="Aptos" panose="020B0004020202020204" pitchFamily="34" charset="0"/>
                <a:cs typeface="Times New Roman" panose="02020603050405020304" pitchFamily="18" charset="0"/>
              </a:rPr>
              <a:t>Omboka</a:t>
            </a:r>
            <a:r>
              <a:rPr lang="sv-SE" sz="1050" i="1">
                <a:effectLst/>
                <a:latin typeface="Public Sans" pitchFamily="2" charset="0"/>
                <a:ea typeface="Aptos" panose="020B0004020202020204" pitchFamily="34" charset="0"/>
                <a:cs typeface="Times New Roman" panose="02020603050405020304" pitchFamily="18" charset="0"/>
              </a:rPr>
              <a:t> startar flödet för ombokning.</a:t>
            </a:r>
            <a:endParaRPr lang="sv-SE" sz="1050" i="1" cap="all"/>
          </a:p>
        </p:txBody>
      </p:sp>
      <p:grpSp>
        <p:nvGrpSpPr>
          <p:cNvPr id="44" name="Grupp 43">
            <a:extLst>
              <a:ext uri="{FF2B5EF4-FFF2-40B4-BE49-F238E27FC236}">
                <a16:creationId xmlns:a16="http://schemas.microsoft.com/office/drawing/2014/main" id="{CCF89E28-062B-315D-41DA-B13FA39BA030}"/>
              </a:ext>
            </a:extLst>
          </p:cNvPr>
          <p:cNvGrpSpPr/>
          <p:nvPr/>
        </p:nvGrpSpPr>
        <p:grpSpPr>
          <a:xfrm>
            <a:off x="1900619" y="1707412"/>
            <a:ext cx="2202152" cy="2772627"/>
            <a:chOff x="2243700" y="1439904"/>
            <a:chExt cx="2202152" cy="2772627"/>
          </a:xfrm>
        </p:grpSpPr>
        <p:grpSp>
          <p:nvGrpSpPr>
            <p:cNvPr id="25" name="Grupp 24">
              <a:extLst>
                <a:ext uri="{FF2B5EF4-FFF2-40B4-BE49-F238E27FC236}">
                  <a16:creationId xmlns:a16="http://schemas.microsoft.com/office/drawing/2014/main" id="{1E2DC67A-7A14-D031-5FC5-EB2C6A05DDE2}"/>
                </a:ext>
              </a:extLst>
            </p:cNvPr>
            <p:cNvGrpSpPr/>
            <p:nvPr/>
          </p:nvGrpSpPr>
          <p:grpSpPr>
            <a:xfrm>
              <a:off x="2294122" y="1814183"/>
              <a:ext cx="1719000" cy="2398348"/>
              <a:chOff x="-2573153" y="1814183"/>
              <a:chExt cx="1719000" cy="2398348"/>
            </a:xfrm>
          </p:grpSpPr>
          <p:pic>
            <p:nvPicPr>
              <p:cNvPr id="18" name="Bildobjekt 17">
                <a:extLst>
                  <a:ext uri="{FF2B5EF4-FFF2-40B4-BE49-F238E27FC236}">
                    <a16:creationId xmlns:a16="http://schemas.microsoft.com/office/drawing/2014/main" id="{F7B518F6-C228-8AC8-2804-F354DBC8142D}"/>
                  </a:ext>
                </a:extLst>
              </p:cNvPr>
              <p:cNvPicPr>
                <a:picLocks noChangeAspect="1"/>
              </p:cNvPicPr>
              <p:nvPr/>
            </p:nvPicPr>
            <p:blipFill>
              <a:blip r:embed="rId4">
                <a:extLst>
                  <a:ext uri="{28A0092B-C50C-407E-A947-70E740481C1C}">
                    <a14:useLocalDpi xmlns:a14="http://schemas.microsoft.com/office/drawing/2010/main" val="0"/>
                  </a:ext>
                </a:extLst>
              </a:blip>
              <a:srcRect l="1111" r="2490" b="2481"/>
              <a:stretch/>
            </p:blipFill>
            <p:spPr bwMode="auto">
              <a:xfrm>
                <a:off x="-2190845" y="1814183"/>
                <a:ext cx="1336692" cy="2398348"/>
              </a:xfrm>
              <a:prstGeom prst="round2SameRect">
                <a:avLst>
                  <a:gd name="adj1" fmla="val 7605"/>
                  <a:gd name="adj2" fmla="val 0"/>
                </a:avLst>
              </a:prstGeom>
              <a:noFill/>
              <a:ln>
                <a:noFill/>
              </a:ln>
              <a:effectLst>
                <a:outerShdw blurRad="50800" dist="38100" dir="8100000" algn="tr" rotWithShape="0">
                  <a:prstClr val="black">
                    <a:alpha val="40000"/>
                  </a:prstClr>
                </a:outerShdw>
              </a:effectLst>
            </p:spPr>
          </p:pic>
          <p:pic>
            <p:nvPicPr>
              <p:cNvPr id="21" name="Bild 20" descr="Hand som pekar åt höger, handens utsida med hel fyllning">
                <a:extLst>
                  <a:ext uri="{FF2B5EF4-FFF2-40B4-BE49-F238E27FC236}">
                    <a16:creationId xmlns:a16="http://schemas.microsoft.com/office/drawing/2014/main" id="{AEDFA098-5D5D-C1BD-7022-3BC220C096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3153" y="3145130"/>
                <a:ext cx="360000" cy="360000"/>
              </a:xfrm>
              <a:prstGeom prst="rect">
                <a:avLst/>
              </a:prstGeom>
            </p:spPr>
          </p:pic>
        </p:grpSp>
        <p:sp>
          <p:nvSpPr>
            <p:cNvPr id="40" name="textruta 39">
              <a:extLst>
                <a:ext uri="{FF2B5EF4-FFF2-40B4-BE49-F238E27FC236}">
                  <a16:creationId xmlns:a16="http://schemas.microsoft.com/office/drawing/2014/main" id="{485C966B-80F0-4EA5-7457-17CA4F31D4DD}"/>
                </a:ext>
              </a:extLst>
            </p:cNvPr>
            <p:cNvSpPr txBox="1"/>
            <p:nvPr/>
          </p:nvSpPr>
          <p:spPr>
            <a:xfrm>
              <a:off x="2243700" y="1439904"/>
              <a:ext cx="2202152" cy="369332"/>
            </a:xfrm>
            <a:prstGeom prst="rect">
              <a:avLst/>
            </a:prstGeom>
            <a:noFill/>
          </p:spPr>
          <p:txBody>
            <a:bodyPr wrap="square">
              <a:spAutoFit/>
            </a:bodyPr>
            <a:lstStyle/>
            <a:p>
              <a:pPr algn="ctr"/>
              <a:r>
                <a:rPr lang="sv-SE" sz="900" cap="all"/>
                <a:t>vy efter </a:t>
              </a:r>
              <a:br>
                <a:rPr lang="sv-SE" sz="900" cap="all"/>
              </a:br>
              <a:r>
                <a:rPr lang="sv-SE" sz="900" b="1" cap="all"/>
                <a:t>klick på inkorgen</a:t>
              </a:r>
            </a:p>
          </p:txBody>
        </p:sp>
      </p:grpSp>
      <p:grpSp>
        <p:nvGrpSpPr>
          <p:cNvPr id="43" name="Grupp 42">
            <a:extLst>
              <a:ext uri="{FF2B5EF4-FFF2-40B4-BE49-F238E27FC236}">
                <a16:creationId xmlns:a16="http://schemas.microsoft.com/office/drawing/2014/main" id="{179B5D0E-7D0E-F9BB-0971-ADCD42F719FD}"/>
              </a:ext>
            </a:extLst>
          </p:cNvPr>
          <p:cNvGrpSpPr/>
          <p:nvPr/>
        </p:nvGrpSpPr>
        <p:grpSpPr>
          <a:xfrm>
            <a:off x="-112748" y="1703348"/>
            <a:ext cx="2381337" cy="2753794"/>
            <a:chOff x="-112748" y="1427123"/>
            <a:chExt cx="2381337" cy="2753794"/>
          </a:xfrm>
        </p:grpSpPr>
        <p:grpSp>
          <p:nvGrpSpPr>
            <p:cNvPr id="24" name="Grupp 23">
              <a:extLst>
                <a:ext uri="{FF2B5EF4-FFF2-40B4-BE49-F238E27FC236}">
                  <a16:creationId xmlns:a16="http://schemas.microsoft.com/office/drawing/2014/main" id="{A4AFACF7-E1A0-86A6-2075-40C588A0C8F9}"/>
                </a:ext>
              </a:extLst>
            </p:cNvPr>
            <p:cNvGrpSpPr/>
            <p:nvPr/>
          </p:nvGrpSpPr>
          <p:grpSpPr>
            <a:xfrm>
              <a:off x="79060" y="1809510"/>
              <a:ext cx="1667207" cy="2371407"/>
              <a:chOff x="-4788215" y="1809510"/>
              <a:chExt cx="1667207" cy="2371407"/>
            </a:xfrm>
          </p:grpSpPr>
          <p:pic>
            <p:nvPicPr>
              <p:cNvPr id="17" name="Bildobjekt 16">
                <a:extLst>
                  <a:ext uri="{FF2B5EF4-FFF2-40B4-BE49-F238E27FC236}">
                    <a16:creationId xmlns:a16="http://schemas.microsoft.com/office/drawing/2014/main" id="{AE364D4D-13AC-30C1-A99F-355D04FF743C}"/>
                  </a:ext>
                </a:extLst>
              </p:cNvPr>
              <p:cNvPicPr>
                <a:picLocks noChangeAspect="1"/>
              </p:cNvPicPr>
              <p:nvPr/>
            </p:nvPicPr>
            <p:blipFill>
              <a:blip r:embed="rId7">
                <a:extLst>
                  <a:ext uri="{28A0092B-C50C-407E-A947-70E740481C1C}">
                    <a14:useLocalDpi xmlns:a14="http://schemas.microsoft.com/office/drawing/2010/main" val="0"/>
                  </a:ext>
                </a:extLst>
              </a:blip>
              <a:srcRect l="818" r="720" b="1581"/>
              <a:stretch/>
            </p:blipFill>
            <p:spPr bwMode="auto">
              <a:xfrm>
                <a:off x="-4457700" y="1809510"/>
                <a:ext cx="1336692" cy="2371407"/>
              </a:xfrm>
              <a:prstGeom prst="round2SameRect">
                <a:avLst>
                  <a:gd name="adj1" fmla="val 6833"/>
                  <a:gd name="adj2" fmla="val 0"/>
                </a:avLst>
              </a:prstGeom>
              <a:noFill/>
              <a:ln>
                <a:noFill/>
              </a:ln>
              <a:effectLst>
                <a:outerShdw blurRad="50800" dist="38100" dir="8100000" algn="tr" rotWithShape="0">
                  <a:prstClr val="black">
                    <a:alpha val="40000"/>
                  </a:prstClr>
                </a:outerShdw>
              </a:effectLst>
            </p:spPr>
          </p:pic>
          <p:pic>
            <p:nvPicPr>
              <p:cNvPr id="19" name="Bild 18" descr="Hand som pekar åt höger, handens utsida med hel fyllning">
                <a:extLst>
                  <a:ext uri="{FF2B5EF4-FFF2-40B4-BE49-F238E27FC236}">
                    <a16:creationId xmlns:a16="http://schemas.microsoft.com/office/drawing/2014/main" id="{28A65E36-A713-CEE7-417E-BCA19FB46E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8215" y="2461728"/>
                <a:ext cx="360000" cy="360000"/>
              </a:xfrm>
              <a:prstGeom prst="rect">
                <a:avLst/>
              </a:prstGeom>
            </p:spPr>
          </p:pic>
        </p:grpSp>
        <p:sp>
          <p:nvSpPr>
            <p:cNvPr id="41" name="textruta 40">
              <a:extLst>
                <a:ext uri="{FF2B5EF4-FFF2-40B4-BE49-F238E27FC236}">
                  <a16:creationId xmlns:a16="http://schemas.microsoft.com/office/drawing/2014/main" id="{D0CC79FA-C014-F9A8-23E1-CE0D94DC63D2}"/>
                </a:ext>
              </a:extLst>
            </p:cNvPr>
            <p:cNvSpPr txBox="1"/>
            <p:nvPr/>
          </p:nvSpPr>
          <p:spPr>
            <a:xfrm>
              <a:off x="-112748" y="1427123"/>
              <a:ext cx="2381337" cy="369332"/>
            </a:xfrm>
            <a:prstGeom prst="rect">
              <a:avLst/>
            </a:prstGeom>
            <a:noFill/>
          </p:spPr>
          <p:txBody>
            <a:bodyPr wrap="square">
              <a:spAutoFit/>
            </a:bodyPr>
            <a:lstStyle/>
            <a:p>
              <a:pPr algn="ctr"/>
              <a:r>
                <a:rPr lang="sv-SE" sz="900" cap="all">
                  <a:effectLst/>
                  <a:latin typeface="Public Sans" pitchFamily="2" charset="0"/>
                  <a:ea typeface="Aptos" panose="020B0004020202020204" pitchFamily="34" charset="0"/>
                  <a:cs typeface="Times New Roman" panose="02020603050405020304" pitchFamily="18" charset="0"/>
                </a:rPr>
                <a:t>vy efter </a:t>
              </a:r>
              <a:r>
                <a:rPr lang="sv-SE" sz="900" b="1" cap="all">
                  <a:effectLst/>
                  <a:latin typeface="Public Sans" pitchFamily="2" charset="0"/>
                  <a:ea typeface="Aptos" panose="020B0004020202020204" pitchFamily="34" charset="0"/>
                  <a:cs typeface="Times New Roman" panose="02020603050405020304" pitchFamily="18" charset="0"/>
                </a:rPr>
                <a:t>inloggning</a:t>
              </a:r>
              <a:br>
                <a:rPr lang="sv-SE" sz="900" b="1" cap="all">
                  <a:effectLst/>
                  <a:latin typeface="Public Sans" pitchFamily="2" charset="0"/>
                  <a:ea typeface="Aptos" panose="020B0004020202020204" pitchFamily="34" charset="0"/>
                  <a:cs typeface="Times New Roman" panose="02020603050405020304" pitchFamily="18" charset="0"/>
                </a:rPr>
              </a:br>
              <a:r>
                <a:rPr lang="sv-SE" sz="900" cap="all">
                  <a:effectLst/>
                  <a:latin typeface="Public Sans" pitchFamily="2" charset="0"/>
                  <a:ea typeface="Aptos" panose="020B0004020202020204" pitchFamily="34" charset="0"/>
                  <a:cs typeface="Times New Roman" panose="02020603050405020304" pitchFamily="18" charset="0"/>
                </a:rPr>
                <a:t> PÅ 1177.se</a:t>
              </a:r>
              <a:endParaRPr lang="sv-SE" sz="900" cap="all"/>
            </a:p>
          </p:txBody>
        </p:sp>
      </p:grpSp>
      <p:grpSp>
        <p:nvGrpSpPr>
          <p:cNvPr id="45" name="Grupp 44">
            <a:extLst>
              <a:ext uri="{FF2B5EF4-FFF2-40B4-BE49-F238E27FC236}">
                <a16:creationId xmlns:a16="http://schemas.microsoft.com/office/drawing/2014/main" id="{6C0A424A-4755-6880-056F-94B7E4C02B19}"/>
              </a:ext>
            </a:extLst>
          </p:cNvPr>
          <p:cNvGrpSpPr/>
          <p:nvPr/>
        </p:nvGrpSpPr>
        <p:grpSpPr>
          <a:xfrm>
            <a:off x="3896794" y="1692328"/>
            <a:ext cx="2202152" cy="3513568"/>
            <a:chOff x="4201531" y="1442997"/>
            <a:chExt cx="2202152" cy="3513568"/>
          </a:xfrm>
        </p:grpSpPr>
        <p:grpSp>
          <p:nvGrpSpPr>
            <p:cNvPr id="37" name="Grupp 36">
              <a:extLst>
                <a:ext uri="{FF2B5EF4-FFF2-40B4-BE49-F238E27FC236}">
                  <a16:creationId xmlns:a16="http://schemas.microsoft.com/office/drawing/2014/main" id="{A059E834-99B3-956E-1206-E8A2CA32BAD7}"/>
                </a:ext>
              </a:extLst>
            </p:cNvPr>
            <p:cNvGrpSpPr/>
            <p:nvPr/>
          </p:nvGrpSpPr>
          <p:grpSpPr>
            <a:xfrm>
              <a:off x="4265007" y="1891509"/>
              <a:ext cx="1651953" cy="3065056"/>
              <a:chOff x="-298389" y="1891509"/>
              <a:chExt cx="1651953" cy="3065056"/>
            </a:xfrm>
          </p:grpSpPr>
          <p:grpSp>
            <p:nvGrpSpPr>
              <p:cNvPr id="22" name="Grupp 21">
                <a:extLst>
                  <a:ext uri="{FF2B5EF4-FFF2-40B4-BE49-F238E27FC236}">
                    <a16:creationId xmlns:a16="http://schemas.microsoft.com/office/drawing/2014/main" id="{F21FD042-126C-7F43-8430-5BB7C627F213}"/>
                  </a:ext>
                </a:extLst>
              </p:cNvPr>
              <p:cNvGrpSpPr/>
              <p:nvPr/>
            </p:nvGrpSpPr>
            <p:grpSpPr>
              <a:xfrm>
                <a:off x="124858" y="1891509"/>
                <a:ext cx="1228706" cy="2986928"/>
                <a:chOff x="124858" y="1891509"/>
                <a:chExt cx="1228706" cy="2986928"/>
              </a:xfrm>
            </p:grpSpPr>
            <p:grpSp>
              <p:nvGrpSpPr>
                <p:cNvPr id="3" name="Grupp 2">
                  <a:extLst>
                    <a:ext uri="{FF2B5EF4-FFF2-40B4-BE49-F238E27FC236}">
                      <a16:creationId xmlns:a16="http://schemas.microsoft.com/office/drawing/2014/main" id="{A888AA01-AC95-A9F5-7285-68738A393A9D}"/>
                    </a:ext>
                  </a:extLst>
                </p:cNvPr>
                <p:cNvGrpSpPr/>
                <p:nvPr/>
              </p:nvGrpSpPr>
              <p:grpSpPr>
                <a:xfrm>
                  <a:off x="124858" y="1891509"/>
                  <a:ext cx="1228706" cy="2986928"/>
                  <a:chOff x="7438359" y="1886836"/>
                  <a:chExt cx="1228706" cy="2986928"/>
                </a:xfrm>
              </p:grpSpPr>
              <p:pic>
                <p:nvPicPr>
                  <p:cNvPr id="5" name="Bildobjekt 4">
                    <a:extLst>
                      <a:ext uri="{FF2B5EF4-FFF2-40B4-BE49-F238E27FC236}">
                        <a16:creationId xmlns:a16="http://schemas.microsoft.com/office/drawing/2014/main" id="{A1CC51F0-449A-CBF4-7552-D1647899C0EF}"/>
                      </a:ext>
                    </a:extLst>
                  </p:cNvPr>
                  <p:cNvPicPr>
                    <a:picLocks noChangeAspect="1"/>
                  </p:cNvPicPr>
                  <p:nvPr/>
                </p:nvPicPr>
                <p:blipFill>
                  <a:blip r:embed="rId8">
                    <a:extLst>
                      <a:ext uri="{28A0092B-C50C-407E-A947-70E740481C1C}">
                        <a14:useLocalDpi xmlns:a14="http://schemas.microsoft.com/office/drawing/2010/main" val="0"/>
                      </a:ext>
                    </a:extLst>
                  </a:blip>
                  <a:srcRect t="47580" b="3782"/>
                  <a:stretch/>
                </p:blipFill>
                <p:spPr bwMode="auto">
                  <a:xfrm>
                    <a:off x="7438359" y="1886836"/>
                    <a:ext cx="1228706" cy="1064889"/>
                  </a:xfrm>
                  <a:prstGeom prst="rect">
                    <a:avLst/>
                  </a:prstGeom>
                  <a:noFill/>
                  <a:ln>
                    <a:noFill/>
                  </a:ln>
                  <a:effectLst>
                    <a:outerShdw blurRad="50800" dist="38100" dir="8100000" algn="tr" rotWithShape="0">
                      <a:prstClr val="black">
                        <a:alpha val="40000"/>
                      </a:prstClr>
                    </a:outerShdw>
                  </a:effectLst>
                </p:spPr>
              </p:pic>
              <p:pic>
                <p:nvPicPr>
                  <p:cNvPr id="6" name="Bildobjekt 5">
                    <a:extLst>
                      <a:ext uri="{FF2B5EF4-FFF2-40B4-BE49-F238E27FC236}">
                        <a16:creationId xmlns:a16="http://schemas.microsoft.com/office/drawing/2014/main" id="{0FB30018-BFAD-CB78-0266-07C644576EA9}"/>
                      </a:ext>
                    </a:extLst>
                  </p:cNvPr>
                  <p:cNvPicPr>
                    <a:picLocks noChangeAspect="1"/>
                  </p:cNvPicPr>
                  <p:nvPr/>
                </p:nvPicPr>
                <p:blipFill>
                  <a:blip r:embed="rId9">
                    <a:extLst>
                      <a:ext uri="{28A0092B-C50C-407E-A947-70E740481C1C}">
                        <a14:useLocalDpi xmlns:a14="http://schemas.microsoft.com/office/drawing/2010/main" val="0"/>
                      </a:ext>
                    </a:extLst>
                  </a:blip>
                  <a:srcRect b="11373"/>
                  <a:stretch/>
                </p:blipFill>
                <p:spPr bwMode="auto">
                  <a:xfrm>
                    <a:off x="7438359" y="2937822"/>
                    <a:ext cx="1228706" cy="1935942"/>
                  </a:xfrm>
                  <a:prstGeom prst="rect">
                    <a:avLst/>
                  </a:prstGeom>
                  <a:noFill/>
                  <a:ln>
                    <a:noFill/>
                  </a:ln>
                  <a:effectLst>
                    <a:outerShdw blurRad="50800" dist="38100" dir="8100000" algn="tr" rotWithShape="0">
                      <a:prstClr val="black">
                        <a:alpha val="40000"/>
                      </a:prstClr>
                    </a:outerShdw>
                  </a:effectLst>
                </p:spPr>
              </p:pic>
            </p:grpSp>
            <p:sp>
              <p:nvSpPr>
                <p:cNvPr id="7" name="Rektangel 6">
                  <a:extLst>
                    <a:ext uri="{FF2B5EF4-FFF2-40B4-BE49-F238E27FC236}">
                      <a16:creationId xmlns:a16="http://schemas.microsoft.com/office/drawing/2014/main" id="{3C57D7EC-2361-376A-8A6B-4AE70C86EE62}"/>
                    </a:ext>
                  </a:extLst>
                </p:cNvPr>
                <p:cNvSpPr/>
                <p:nvPr/>
              </p:nvSpPr>
              <p:spPr>
                <a:xfrm>
                  <a:off x="127962" y="1998637"/>
                  <a:ext cx="1225602" cy="2597928"/>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3" name="Bild 22" descr="Hand som pekar åt höger, handens utsida med hel fyllning">
                <a:extLst>
                  <a:ext uri="{FF2B5EF4-FFF2-40B4-BE49-F238E27FC236}">
                    <a16:creationId xmlns:a16="http://schemas.microsoft.com/office/drawing/2014/main" id="{1397E983-7EBB-E158-1AE5-B846091D38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389" y="4596565"/>
                <a:ext cx="360000" cy="360000"/>
              </a:xfrm>
              <a:prstGeom prst="rect">
                <a:avLst/>
              </a:prstGeom>
            </p:spPr>
          </p:pic>
        </p:grpSp>
        <p:sp>
          <p:nvSpPr>
            <p:cNvPr id="42" name="textruta 41">
              <a:extLst>
                <a:ext uri="{FF2B5EF4-FFF2-40B4-BE49-F238E27FC236}">
                  <a16:creationId xmlns:a16="http://schemas.microsoft.com/office/drawing/2014/main" id="{73ACCCBF-56FB-13D9-78B3-486E246F075B}"/>
                </a:ext>
              </a:extLst>
            </p:cNvPr>
            <p:cNvSpPr txBox="1"/>
            <p:nvPr/>
          </p:nvSpPr>
          <p:spPr>
            <a:xfrm>
              <a:off x="4201531" y="1442997"/>
              <a:ext cx="2202152" cy="369332"/>
            </a:xfrm>
            <a:prstGeom prst="rect">
              <a:avLst/>
            </a:prstGeom>
            <a:noFill/>
          </p:spPr>
          <p:txBody>
            <a:bodyPr wrap="square">
              <a:spAutoFit/>
            </a:bodyPr>
            <a:lstStyle/>
            <a:p>
              <a:pPr algn="ctr"/>
              <a:r>
                <a:rPr lang="sv-SE" sz="900" cap="all"/>
                <a:t>vy efter </a:t>
              </a:r>
              <a:br>
                <a:rPr lang="sv-SE" sz="900" cap="all"/>
              </a:br>
              <a:r>
                <a:rPr lang="sv-SE" sz="900" b="1" cap="all"/>
                <a:t>klick på kallelse</a:t>
              </a:r>
            </a:p>
          </p:txBody>
        </p:sp>
      </p:grpSp>
      <p:grpSp>
        <p:nvGrpSpPr>
          <p:cNvPr id="8" name="Grupp 7">
            <a:extLst>
              <a:ext uri="{FF2B5EF4-FFF2-40B4-BE49-F238E27FC236}">
                <a16:creationId xmlns:a16="http://schemas.microsoft.com/office/drawing/2014/main" id="{F62D7D80-00C8-E5F8-B837-AFEF9CBCA153}"/>
              </a:ext>
            </a:extLst>
          </p:cNvPr>
          <p:cNvGrpSpPr/>
          <p:nvPr/>
        </p:nvGrpSpPr>
        <p:grpSpPr>
          <a:xfrm>
            <a:off x="5563053" y="1703348"/>
            <a:ext cx="2725874" cy="2980203"/>
            <a:chOff x="5563053" y="1703348"/>
            <a:chExt cx="2725874" cy="2980203"/>
          </a:xfrm>
        </p:grpSpPr>
        <p:sp>
          <p:nvSpPr>
            <p:cNvPr id="28" name="textruta 27">
              <a:extLst>
                <a:ext uri="{FF2B5EF4-FFF2-40B4-BE49-F238E27FC236}">
                  <a16:creationId xmlns:a16="http://schemas.microsoft.com/office/drawing/2014/main" id="{23F253FF-6044-2C68-30DA-D15C1BAF3FC1}"/>
                </a:ext>
              </a:extLst>
            </p:cNvPr>
            <p:cNvSpPr txBox="1"/>
            <p:nvPr/>
          </p:nvSpPr>
          <p:spPr>
            <a:xfrm>
              <a:off x="5563053" y="1703348"/>
              <a:ext cx="2725874" cy="369332"/>
            </a:xfrm>
            <a:prstGeom prst="rect">
              <a:avLst/>
            </a:prstGeom>
            <a:noFill/>
          </p:spPr>
          <p:txBody>
            <a:bodyPr wrap="square">
              <a:spAutoFit/>
            </a:bodyPr>
            <a:lstStyle/>
            <a:p>
              <a:pPr algn="ctr"/>
              <a:r>
                <a:rPr lang="sv-SE" sz="900" cap="all">
                  <a:effectLst/>
                  <a:latin typeface="Public Sans" pitchFamily="2" charset="0"/>
                  <a:ea typeface="Aptos" panose="020B0004020202020204" pitchFamily="34" charset="0"/>
                  <a:cs typeface="Times New Roman" panose="02020603050405020304" pitchFamily="18" charset="0"/>
                </a:rPr>
                <a:t>vy efter klick på </a:t>
              </a:r>
              <a:br>
                <a:rPr lang="sv-SE" sz="900" cap="all">
                  <a:effectLst/>
                  <a:latin typeface="Public Sans" pitchFamily="2" charset="0"/>
                  <a:ea typeface="Aptos" panose="020B0004020202020204" pitchFamily="34" charset="0"/>
                  <a:cs typeface="Times New Roman" panose="02020603050405020304" pitchFamily="18" charset="0"/>
                </a:rPr>
              </a:br>
              <a:r>
                <a:rPr lang="sv-SE" sz="900" b="1" cap="all">
                  <a:effectLst/>
                  <a:latin typeface="Public Sans" pitchFamily="2" charset="0"/>
                  <a:ea typeface="Aptos" panose="020B0004020202020204" pitchFamily="34" charset="0"/>
                  <a:cs typeface="Times New Roman" panose="02020603050405020304" pitchFamily="18" charset="0"/>
                </a:rPr>
                <a:t>hantera bokning</a:t>
              </a:r>
              <a:endParaRPr lang="sv-SE" sz="900" b="1" cap="all"/>
            </a:p>
          </p:txBody>
        </p:sp>
        <p:pic>
          <p:nvPicPr>
            <p:cNvPr id="38" name="Bild 37" descr="Hand som pekar åt höger, handens utsida med hel fyllning">
              <a:extLst>
                <a:ext uri="{FF2B5EF4-FFF2-40B4-BE49-F238E27FC236}">
                  <a16:creationId xmlns:a16="http://schemas.microsoft.com/office/drawing/2014/main" id="{BAF45246-A70B-81FD-C15C-8B7F20DDDF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0111" y="3154273"/>
              <a:ext cx="360000" cy="360000"/>
            </a:xfrm>
            <a:prstGeom prst="rect">
              <a:avLst/>
            </a:prstGeom>
          </p:spPr>
        </p:pic>
        <p:grpSp>
          <p:nvGrpSpPr>
            <p:cNvPr id="11" name="Grupp 10">
              <a:extLst>
                <a:ext uri="{FF2B5EF4-FFF2-40B4-BE49-F238E27FC236}">
                  <a16:creationId xmlns:a16="http://schemas.microsoft.com/office/drawing/2014/main" id="{B69EF791-9D88-CFA7-1F5D-1E4BE77AB15F}"/>
                </a:ext>
              </a:extLst>
            </p:cNvPr>
            <p:cNvGrpSpPr/>
            <p:nvPr/>
          </p:nvGrpSpPr>
          <p:grpSpPr>
            <a:xfrm>
              <a:off x="6315049" y="2138450"/>
              <a:ext cx="1221882" cy="2545101"/>
              <a:chOff x="1203688" y="1790170"/>
              <a:chExt cx="1605734" cy="3344642"/>
            </a:xfrm>
          </p:grpSpPr>
          <p:grpSp>
            <p:nvGrpSpPr>
              <p:cNvPr id="14" name="Grupp 13">
                <a:extLst>
                  <a:ext uri="{FF2B5EF4-FFF2-40B4-BE49-F238E27FC236}">
                    <a16:creationId xmlns:a16="http://schemas.microsoft.com/office/drawing/2014/main" id="{C4E3DC77-DDFD-6640-0D66-4F3D76196881}"/>
                  </a:ext>
                </a:extLst>
              </p:cNvPr>
              <p:cNvGrpSpPr/>
              <p:nvPr/>
            </p:nvGrpSpPr>
            <p:grpSpPr>
              <a:xfrm>
                <a:off x="1203688" y="1790170"/>
                <a:ext cx="1605734" cy="3344642"/>
                <a:chOff x="3155156" y="2050880"/>
                <a:chExt cx="1790993" cy="3730526"/>
              </a:xfrm>
            </p:grpSpPr>
            <p:pic>
              <p:nvPicPr>
                <p:cNvPr id="16" name="Bildobjekt 1">
                  <a:extLst>
                    <a:ext uri="{FF2B5EF4-FFF2-40B4-BE49-F238E27FC236}">
                      <a16:creationId xmlns:a16="http://schemas.microsoft.com/office/drawing/2014/main" id="{BC881E6B-29FB-F49A-FF2C-A114A9AE545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55" r="831" b="55866"/>
                <a:stretch/>
              </p:blipFill>
              <p:spPr bwMode="auto">
                <a:xfrm>
                  <a:off x="3155157" y="2050880"/>
                  <a:ext cx="1790992" cy="1431404"/>
                </a:xfrm>
                <a:prstGeom prst="round2SameRect">
                  <a:avLst>
                    <a:gd name="adj1" fmla="val 9344"/>
                    <a:gd name="adj2" fmla="val 0"/>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ktangel 25">
                  <a:extLst>
                    <a:ext uri="{FF2B5EF4-FFF2-40B4-BE49-F238E27FC236}">
                      <a16:creationId xmlns:a16="http://schemas.microsoft.com/office/drawing/2014/main" id="{3F973C7C-C0F8-ADD6-928C-2FDE8B7213BD}"/>
                    </a:ext>
                  </a:extLst>
                </p:cNvPr>
                <p:cNvSpPr/>
                <p:nvPr/>
              </p:nvSpPr>
              <p:spPr>
                <a:xfrm>
                  <a:off x="3162137" y="3482284"/>
                  <a:ext cx="1784010" cy="460811"/>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550" b="1">
                      <a:solidFill>
                        <a:srgbClr val="3C6696"/>
                      </a:solidFill>
                    </a:rPr>
                    <a:t>Torsdag 27 februari 2025 kl. 10.30</a:t>
                  </a:r>
                </a:p>
              </p:txBody>
            </p:sp>
            <p:pic>
              <p:nvPicPr>
                <p:cNvPr id="27" name="Bildobjekt 1">
                  <a:extLst>
                    <a:ext uri="{FF2B5EF4-FFF2-40B4-BE49-F238E27FC236}">
                      <a16:creationId xmlns:a16="http://schemas.microsoft.com/office/drawing/2014/main" id="{308BBF1F-7D7E-9776-316C-2BB54DD88D7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55" t="43629" r="831"/>
                <a:stretch/>
              </p:blipFill>
              <p:spPr bwMode="auto">
                <a:xfrm>
                  <a:off x="3155156" y="3953103"/>
                  <a:ext cx="1790992" cy="1828303"/>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Bildobjekt 1">
                <a:extLst>
                  <a:ext uri="{FF2B5EF4-FFF2-40B4-BE49-F238E27FC236}">
                    <a16:creationId xmlns:a16="http://schemas.microsoft.com/office/drawing/2014/main" id="{76FD287C-A9AC-0265-D913-D687434EECD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8365" t="43629" r="831" b="44352"/>
              <a:stretch/>
            </p:blipFill>
            <p:spPr bwMode="auto">
              <a:xfrm>
                <a:off x="2638434" y="3095834"/>
                <a:ext cx="170986" cy="36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 name="Grupp 28">
            <a:extLst>
              <a:ext uri="{FF2B5EF4-FFF2-40B4-BE49-F238E27FC236}">
                <a16:creationId xmlns:a16="http://schemas.microsoft.com/office/drawing/2014/main" id="{7815485E-195D-D88A-AD66-37F76544B01D}"/>
              </a:ext>
            </a:extLst>
          </p:cNvPr>
          <p:cNvGrpSpPr/>
          <p:nvPr/>
        </p:nvGrpSpPr>
        <p:grpSpPr>
          <a:xfrm>
            <a:off x="7441838" y="1706650"/>
            <a:ext cx="2962673" cy="2830802"/>
            <a:chOff x="7441838" y="1706650"/>
            <a:chExt cx="2962673" cy="2830802"/>
          </a:xfrm>
        </p:grpSpPr>
        <p:pic>
          <p:nvPicPr>
            <p:cNvPr id="2" name="Bildobjekt 1">
              <a:extLst>
                <a:ext uri="{FF2B5EF4-FFF2-40B4-BE49-F238E27FC236}">
                  <a16:creationId xmlns:a16="http://schemas.microsoft.com/office/drawing/2014/main" id="{4258F2C2-D2AE-B7E6-B561-44157FED6BA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54612" y="2166045"/>
              <a:ext cx="1337124" cy="2371407"/>
            </a:xfrm>
            <a:prstGeom prst="rect">
              <a:avLst/>
            </a:prstGeom>
            <a:noFill/>
            <a:ln>
              <a:noFill/>
            </a:ln>
            <a:effectLst>
              <a:outerShdw blurRad="50800" dist="38100" dir="8100000" algn="tr" rotWithShape="0">
                <a:prstClr val="black">
                  <a:alpha val="40000"/>
                </a:prstClr>
              </a:outerShdw>
            </a:effectLst>
          </p:spPr>
        </p:pic>
        <p:sp>
          <p:nvSpPr>
            <p:cNvPr id="9" name="textruta 8">
              <a:extLst>
                <a:ext uri="{FF2B5EF4-FFF2-40B4-BE49-F238E27FC236}">
                  <a16:creationId xmlns:a16="http://schemas.microsoft.com/office/drawing/2014/main" id="{AA5F514D-E819-FD89-9424-291D67596BCE}"/>
                </a:ext>
              </a:extLst>
            </p:cNvPr>
            <p:cNvSpPr txBox="1"/>
            <p:nvPr/>
          </p:nvSpPr>
          <p:spPr>
            <a:xfrm>
              <a:off x="7441838" y="1706650"/>
              <a:ext cx="2962673" cy="400110"/>
            </a:xfrm>
            <a:prstGeom prst="rect">
              <a:avLst/>
            </a:prstGeom>
            <a:noFill/>
          </p:spPr>
          <p:txBody>
            <a:bodyPr wrap="square">
              <a:spAutoFit/>
            </a:bodyPr>
            <a:lstStyle/>
            <a:p>
              <a:pPr algn="ctr"/>
              <a:r>
                <a:rPr lang="sv-SE" sz="1000" cap="all">
                  <a:effectLst/>
                  <a:latin typeface="Public Sans" pitchFamily="2" charset="0"/>
                  <a:ea typeface="Aptos" panose="020B0004020202020204" pitchFamily="34" charset="0"/>
                  <a:cs typeface="Times New Roman" panose="02020603050405020304" pitchFamily="18" charset="0"/>
                </a:rPr>
                <a:t>vy efter </a:t>
              </a:r>
              <a:r>
                <a:rPr lang="sv-SE" sz="1000" b="1" cap="all">
                  <a:latin typeface="Public Sans" pitchFamily="2" charset="0"/>
                  <a:ea typeface="Aptos" panose="020B0004020202020204" pitchFamily="34" charset="0"/>
                  <a:cs typeface="Times New Roman" panose="02020603050405020304" pitchFamily="18" charset="0"/>
                </a:rPr>
                <a:t>KLICK </a:t>
              </a:r>
              <a:br>
                <a:rPr lang="sv-SE" sz="1000" b="1" cap="all">
                  <a:latin typeface="Public Sans" pitchFamily="2" charset="0"/>
                  <a:ea typeface="Aptos" panose="020B0004020202020204" pitchFamily="34" charset="0"/>
                  <a:cs typeface="Times New Roman" panose="02020603050405020304" pitchFamily="18" charset="0"/>
                </a:rPr>
              </a:br>
              <a:r>
                <a:rPr lang="sv-SE" sz="1000" b="1" cap="all">
                  <a:latin typeface="Public Sans" pitchFamily="2" charset="0"/>
                  <a:ea typeface="Aptos" panose="020B0004020202020204" pitchFamily="34" charset="0"/>
                  <a:cs typeface="Times New Roman" panose="02020603050405020304" pitchFamily="18" charset="0"/>
                </a:rPr>
                <a:t>PÅ TIDEN</a:t>
              </a:r>
              <a:endParaRPr lang="sv-SE" sz="1000" cap="all"/>
            </a:p>
          </p:txBody>
        </p:sp>
        <p:pic>
          <p:nvPicPr>
            <p:cNvPr id="13" name="Bild 12" descr="Hand som pekar åt höger, handens utsida med hel fyllning">
              <a:extLst>
                <a:ext uri="{FF2B5EF4-FFF2-40B4-BE49-F238E27FC236}">
                  <a16:creationId xmlns:a16="http://schemas.microsoft.com/office/drawing/2014/main" id="{82930F6E-05E0-2092-EDFB-54DEA26F4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4611" y="4097142"/>
              <a:ext cx="360000" cy="360000"/>
            </a:xfrm>
            <a:prstGeom prst="rect">
              <a:avLst/>
            </a:prstGeom>
          </p:spPr>
        </p:pic>
      </p:grpSp>
    </p:spTree>
    <p:extLst>
      <p:ext uri="{BB962C8B-B14F-4D97-AF65-F5344CB8AC3E}">
        <p14:creationId xmlns:p14="http://schemas.microsoft.com/office/powerpoint/2010/main" val="6586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Invånarens flöde – avbokning </a:t>
            </a:r>
          </a:p>
        </p:txBody>
      </p:sp>
      <p:sp>
        <p:nvSpPr>
          <p:cNvPr id="16" name="textruta 15">
            <a:extLst>
              <a:ext uri="{FF2B5EF4-FFF2-40B4-BE49-F238E27FC236}">
                <a16:creationId xmlns:a16="http://schemas.microsoft.com/office/drawing/2014/main" id="{03108232-68FF-C326-5A39-ED554AA2C188}"/>
              </a:ext>
            </a:extLst>
          </p:cNvPr>
          <p:cNvSpPr txBox="1"/>
          <p:nvPr/>
        </p:nvSpPr>
        <p:spPr>
          <a:xfrm>
            <a:off x="609600" y="996324"/>
            <a:ext cx="10783282" cy="261610"/>
          </a:xfrm>
          <a:prstGeom prst="rect">
            <a:avLst/>
          </a:prstGeom>
          <a:noFill/>
        </p:spPr>
        <p:txBody>
          <a:bodyPr wrap="square">
            <a:spAutoFit/>
          </a:bodyPr>
          <a:lstStyle/>
          <a:p>
            <a:r>
              <a:rPr lang="sv-SE" sz="1100" i="1">
                <a:effectLst/>
                <a:latin typeface="Public Sans" pitchFamily="2" charset="0"/>
                <a:ea typeface="Aptos" panose="020B0004020202020204" pitchFamily="34" charset="0"/>
                <a:cs typeface="Times New Roman" panose="02020603050405020304" pitchFamily="18" charset="0"/>
              </a:rPr>
              <a:t>I vyn Bokade tider kan invånare avboka tiden om detta tillåts enligt bokningen i Revenue </a:t>
            </a:r>
            <a:r>
              <a:rPr lang="sv-SE" sz="1100" i="1" err="1">
                <a:effectLst/>
                <a:latin typeface="Public Sans" pitchFamily="2" charset="0"/>
                <a:ea typeface="Aptos" panose="020B0004020202020204" pitchFamily="34" charset="0"/>
                <a:cs typeface="Times New Roman" panose="02020603050405020304" pitchFamily="18" charset="0"/>
              </a:rPr>
              <a:t>Cycle</a:t>
            </a:r>
            <a:r>
              <a:rPr lang="sv-SE" sz="1100" i="1">
                <a:effectLst/>
                <a:latin typeface="Public Sans" pitchFamily="2" charset="0"/>
                <a:ea typeface="Aptos" panose="020B0004020202020204" pitchFamily="34" charset="0"/>
                <a:cs typeface="Times New Roman" panose="02020603050405020304" pitchFamily="18" charset="0"/>
              </a:rPr>
              <a:t>. Om invånare klickar på </a:t>
            </a:r>
            <a:r>
              <a:rPr lang="sv-SE" sz="1100" b="1" i="1">
                <a:effectLst/>
                <a:latin typeface="Public Sans" pitchFamily="2" charset="0"/>
                <a:ea typeface="Aptos" panose="020B0004020202020204" pitchFamily="34" charset="0"/>
                <a:cs typeface="Times New Roman" panose="02020603050405020304" pitchFamily="18" charset="0"/>
              </a:rPr>
              <a:t>Avboka </a:t>
            </a:r>
            <a:r>
              <a:rPr lang="sv-SE" sz="1100" i="1">
                <a:effectLst/>
                <a:latin typeface="Public Sans" pitchFamily="2" charset="0"/>
                <a:ea typeface="Aptos" panose="020B0004020202020204" pitchFamily="34" charset="0"/>
                <a:cs typeface="Times New Roman" panose="02020603050405020304" pitchFamily="18" charset="0"/>
              </a:rPr>
              <a:t>startas flödet för avbokning.</a:t>
            </a:r>
            <a:endParaRPr lang="sv-SE" sz="1100" i="1" cap="all"/>
          </a:p>
        </p:txBody>
      </p:sp>
      <p:grpSp>
        <p:nvGrpSpPr>
          <p:cNvPr id="26" name="Grupp 25">
            <a:extLst>
              <a:ext uri="{FF2B5EF4-FFF2-40B4-BE49-F238E27FC236}">
                <a16:creationId xmlns:a16="http://schemas.microsoft.com/office/drawing/2014/main" id="{17356DB8-9110-E86F-CDFA-74DEEC431F86}"/>
              </a:ext>
            </a:extLst>
          </p:cNvPr>
          <p:cNvGrpSpPr/>
          <p:nvPr/>
        </p:nvGrpSpPr>
        <p:grpSpPr>
          <a:xfrm>
            <a:off x="1879067" y="1738303"/>
            <a:ext cx="2202152" cy="2640162"/>
            <a:chOff x="2203358" y="1418374"/>
            <a:chExt cx="2202152" cy="2640162"/>
          </a:xfrm>
        </p:grpSpPr>
        <p:grpSp>
          <p:nvGrpSpPr>
            <p:cNvPr id="27" name="Grupp 26">
              <a:extLst>
                <a:ext uri="{FF2B5EF4-FFF2-40B4-BE49-F238E27FC236}">
                  <a16:creationId xmlns:a16="http://schemas.microsoft.com/office/drawing/2014/main" id="{92058870-80C1-A2B1-7EE6-9F8F22E30E88}"/>
                </a:ext>
              </a:extLst>
            </p:cNvPr>
            <p:cNvGrpSpPr/>
            <p:nvPr/>
          </p:nvGrpSpPr>
          <p:grpSpPr>
            <a:xfrm>
              <a:off x="2284233" y="1804953"/>
              <a:ext cx="1648205" cy="2253583"/>
              <a:chOff x="-2583042" y="1804953"/>
              <a:chExt cx="1648205" cy="2253583"/>
            </a:xfrm>
          </p:grpSpPr>
          <p:pic>
            <p:nvPicPr>
              <p:cNvPr id="30" name="Bildobjekt 29">
                <a:extLst>
                  <a:ext uri="{FF2B5EF4-FFF2-40B4-BE49-F238E27FC236}">
                    <a16:creationId xmlns:a16="http://schemas.microsoft.com/office/drawing/2014/main" id="{2487A8F6-BAE1-76C8-5DBC-044E69E9C8AB}"/>
                  </a:ext>
                </a:extLst>
              </p:cNvPr>
              <p:cNvPicPr>
                <a:picLocks noChangeAspect="1"/>
              </p:cNvPicPr>
              <p:nvPr/>
            </p:nvPicPr>
            <p:blipFill>
              <a:blip r:embed="rId3">
                <a:extLst>
                  <a:ext uri="{28A0092B-C50C-407E-A947-70E740481C1C}">
                    <a14:useLocalDpi xmlns:a14="http://schemas.microsoft.com/office/drawing/2010/main" val="0"/>
                  </a:ext>
                </a:extLst>
              </a:blip>
              <a:srcRect l="1111" r="2490" b="2481"/>
              <a:stretch/>
            </p:blipFill>
            <p:spPr bwMode="auto">
              <a:xfrm>
                <a:off x="-2190846" y="1804953"/>
                <a:ext cx="1256009" cy="2253583"/>
              </a:xfrm>
              <a:prstGeom prst="round2SameRect">
                <a:avLst>
                  <a:gd name="adj1" fmla="val 7605"/>
                  <a:gd name="adj2" fmla="val 0"/>
                </a:avLst>
              </a:prstGeom>
              <a:noFill/>
              <a:ln>
                <a:noFill/>
              </a:ln>
              <a:effectLst>
                <a:outerShdw blurRad="50800" dist="38100" dir="8100000" algn="tr" rotWithShape="0">
                  <a:prstClr val="black">
                    <a:alpha val="40000"/>
                  </a:prstClr>
                </a:outerShdw>
              </a:effectLst>
            </p:spPr>
          </p:pic>
          <p:pic>
            <p:nvPicPr>
              <p:cNvPr id="31" name="Bild 30" descr="Hand som pekar åt höger, handens utsida med hel fyllning">
                <a:extLst>
                  <a:ext uri="{FF2B5EF4-FFF2-40B4-BE49-F238E27FC236}">
                    <a16:creationId xmlns:a16="http://schemas.microsoft.com/office/drawing/2014/main" id="{A4D6AAAF-2859-6C44-6E08-33BD4B12CB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3042" y="3116371"/>
                <a:ext cx="360000" cy="360000"/>
              </a:xfrm>
              <a:prstGeom prst="rect">
                <a:avLst/>
              </a:prstGeom>
            </p:spPr>
          </p:pic>
        </p:grpSp>
        <p:sp>
          <p:nvSpPr>
            <p:cNvPr id="29" name="textruta 28">
              <a:extLst>
                <a:ext uri="{FF2B5EF4-FFF2-40B4-BE49-F238E27FC236}">
                  <a16:creationId xmlns:a16="http://schemas.microsoft.com/office/drawing/2014/main" id="{CFFB62D9-94F5-FEEC-0822-553CF4593C16}"/>
                </a:ext>
              </a:extLst>
            </p:cNvPr>
            <p:cNvSpPr txBox="1"/>
            <p:nvPr/>
          </p:nvSpPr>
          <p:spPr>
            <a:xfrm>
              <a:off x="2203358" y="1418374"/>
              <a:ext cx="2202152" cy="369332"/>
            </a:xfrm>
            <a:prstGeom prst="rect">
              <a:avLst/>
            </a:prstGeom>
            <a:noFill/>
          </p:spPr>
          <p:txBody>
            <a:bodyPr wrap="square">
              <a:spAutoFit/>
            </a:bodyPr>
            <a:lstStyle/>
            <a:p>
              <a:pPr algn="ctr"/>
              <a:r>
                <a:rPr lang="sv-SE" sz="900" cap="all"/>
                <a:t>vy efter </a:t>
              </a:r>
              <a:r>
                <a:rPr lang="sv-SE" sz="900" b="1" cap="all"/>
                <a:t>klick </a:t>
              </a:r>
              <a:br>
                <a:rPr lang="sv-SE" sz="900" b="1" cap="all"/>
              </a:br>
              <a:r>
                <a:rPr lang="sv-SE" sz="900" b="1" cap="all"/>
                <a:t>på inkorgen</a:t>
              </a:r>
            </a:p>
          </p:txBody>
        </p:sp>
      </p:grpSp>
      <p:grpSp>
        <p:nvGrpSpPr>
          <p:cNvPr id="32" name="Grupp 31">
            <a:extLst>
              <a:ext uri="{FF2B5EF4-FFF2-40B4-BE49-F238E27FC236}">
                <a16:creationId xmlns:a16="http://schemas.microsoft.com/office/drawing/2014/main" id="{83E98D46-5119-8E2D-346C-517C32920917}"/>
              </a:ext>
            </a:extLst>
          </p:cNvPr>
          <p:cNvGrpSpPr/>
          <p:nvPr/>
        </p:nvGrpSpPr>
        <p:grpSpPr>
          <a:xfrm>
            <a:off x="-56969" y="1732348"/>
            <a:ext cx="2381337" cy="2646117"/>
            <a:chOff x="-145955" y="1416976"/>
            <a:chExt cx="2381337" cy="2646117"/>
          </a:xfrm>
        </p:grpSpPr>
        <p:grpSp>
          <p:nvGrpSpPr>
            <p:cNvPr id="33" name="Grupp 32">
              <a:extLst>
                <a:ext uri="{FF2B5EF4-FFF2-40B4-BE49-F238E27FC236}">
                  <a16:creationId xmlns:a16="http://schemas.microsoft.com/office/drawing/2014/main" id="{75EF6619-2828-F772-9AC1-9FD539D80A1B}"/>
                </a:ext>
              </a:extLst>
            </p:cNvPr>
            <p:cNvGrpSpPr/>
            <p:nvPr/>
          </p:nvGrpSpPr>
          <p:grpSpPr>
            <a:xfrm>
              <a:off x="54630" y="1809510"/>
              <a:ext cx="1625223" cy="2253583"/>
              <a:chOff x="-4812645" y="1809510"/>
              <a:chExt cx="1625223" cy="2253583"/>
            </a:xfrm>
          </p:grpSpPr>
          <p:pic>
            <p:nvPicPr>
              <p:cNvPr id="35" name="Bildobjekt 34">
                <a:extLst>
                  <a:ext uri="{FF2B5EF4-FFF2-40B4-BE49-F238E27FC236}">
                    <a16:creationId xmlns:a16="http://schemas.microsoft.com/office/drawing/2014/main" id="{E85F24CA-D45A-9A9E-411E-1A12003F19D5}"/>
                  </a:ext>
                </a:extLst>
              </p:cNvPr>
              <p:cNvPicPr>
                <a:picLocks noChangeAspect="1"/>
              </p:cNvPicPr>
              <p:nvPr/>
            </p:nvPicPr>
            <p:blipFill>
              <a:blip r:embed="rId6">
                <a:extLst>
                  <a:ext uri="{28A0092B-C50C-407E-A947-70E740481C1C}">
                    <a14:useLocalDpi xmlns:a14="http://schemas.microsoft.com/office/drawing/2010/main" val="0"/>
                  </a:ext>
                </a:extLst>
              </a:blip>
              <a:srcRect l="818" r="720" b="1581"/>
              <a:stretch/>
            </p:blipFill>
            <p:spPr bwMode="auto">
              <a:xfrm>
                <a:off x="-4457700" y="1809510"/>
                <a:ext cx="1270278" cy="2253583"/>
              </a:xfrm>
              <a:prstGeom prst="round2SameRect">
                <a:avLst>
                  <a:gd name="adj1" fmla="val 6833"/>
                  <a:gd name="adj2" fmla="val 0"/>
                </a:avLst>
              </a:prstGeom>
              <a:noFill/>
              <a:ln>
                <a:noFill/>
              </a:ln>
              <a:effectLst>
                <a:outerShdw blurRad="50800" dist="38100" dir="8100000" algn="tr" rotWithShape="0">
                  <a:prstClr val="black">
                    <a:alpha val="40000"/>
                  </a:prstClr>
                </a:outerShdw>
              </a:effectLst>
            </p:spPr>
          </p:pic>
          <p:pic>
            <p:nvPicPr>
              <p:cNvPr id="40" name="Bild 39" descr="Hand som pekar åt höger, handens utsida med hel fyllning">
                <a:extLst>
                  <a:ext uri="{FF2B5EF4-FFF2-40B4-BE49-F238E27FC236}">
                    <a16:creationId xmlns:a16="http://schemas.microsoft.com/office/drawing/2014/main" id="{1B820B49-474B-64AC-1D96-3D8574B152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2645" y="2443068"/>
                <a:ext cx="360000" cy="360000"/>
              </a:xfrm>
              <a:prstGeom prst="rect">
                <a:avLst/>
              </a:prstGeom>
            </p:spPr>
          </p:pic>
        </p:grpSp>
        <p:sp>
          <p:nvSpPr>
            <p:cNvPr id="34" name="textruta 33">
              <a:extLst>
                <a:ext uri="{FF2B5EF4-FFF2-40B4-BE49-F238E27FC236}">
                  <a16:creationId xmlns:a16="http://schemas.microsoft.com/office/drawing/2014/main" id="{1225CE92-C42E-B2B2-37D9-3AE495907D5D}"/>
                </a:ext>
              </a:extLst>
            </p:cNvPr>
            <p:cNvSpPr txBox="1"/>
            <p:nvPr/>
          </p:nvSpPr>
          <p:spPr>
            <a:xfrm>
              <a:off x="-145955" y="1416976"/>
              <a:ext cx="2381337" cy="369332"/>
            </a:xfrm>
            <a:prstGeom prst="rect">
              <a:avLst/>
            </a:prstGeom>
            <a:noFill/>
          </p:spPr>
          <p:txBody>
            <a:bodyPr wrap="square">
              <a:spAutoFit/>
            </a:bodyPr>
            <a:lstStyle/>
            <a:p>
              <a:pPr algn="ctr"/>
              <a:r>
                <a:rPr lang="sv-SE" sz="900" cap="all">
                  <a:effectLst/>
                  <a:latin typeface="Public Sans" pitchFamily="2" charset="0"/>
                  <a:ea typeface="Aptos" panose="020B0004020202020204" pitchFamily="34" charset="0"/>
                  <a:cs typeface="Times New Roman" panose="02020603050405020304" pitchFamily="18" charset="0"/>
                </a:rPr>
                <a:t>vy efter </a:t>
              </a:r>
              <a:r>
                <a:rPr lang="sv-SE" sz="900" b="1" cap="all">
                  <a:effectLst/>
                  <a:latin typeface="Public Sans" pitchFamily="2" charset="0"/>
                  <a:ea typeface="Aptos" panose="020B0004020202020204" pitchFamily="34" charset="0"/>
                  <a:cs typeface="Times New Roman" panose="02020603050405020304" pitchFamily="18" charset="0"/>
                </a:rPr>
                <a:t>inloggning</a:t>
              </a:r>
              <a:br>
                <a:rPr lang="sv-SE" sz="900" b="1" cap="all">
                  <a:effectLst/>
                  <a:latin typeface="Public Sans" pitchFamily="2" charset="0"/>
                  <a:ea typeface="Aptos" panose="020B0004020202020204" pitchFamily="34" charset="0"/>
                  <a:cs typeface="Times New Roman" panose="02020603050405020304" pitchFamily="18" charset="0"/>
                </a:rPr>
              </a:br>
              <a:r>
                <a:rPr lang="sv-SE" sz="900" cap="all">
                  <a:effectLst/>
                  <a:latin typeface="Public Sans" pitchFamily="2" charset="0"/>
                  <a:ea typeface="Aptos" panose="020B0004020202020204" pitchFamily="34" charset="0"/>
                  <a:cs typeface="Times New Roman" panose="02020603050405020304" pitchFamily="18" charset="0"/>
                </a:rPr>
                <a:t>PÅ 1177.se</a:t>
              </a:r>
              <a:endParaRPr lang="sv-SE" sz="900" cap="all"/>
            </a:p>
          </p:txBody>
        </p:sp>
      </p:grpSp>
      <p:grpSp>
        <p:nvGrpSpPr>
          <p:cNvPr id="20" name="Grupp 19">
            <a:extLst>
              <a:ext uri="{FF2B5EF4-FFF2-40B4-BE49-F238E27FC236}">
                <a16:creationId xmlns:a16="http://schemas.microsoft.com/office/drawing/2014/main" id="{F1E5D9F3-4BD9-3FD2-C821-63ABBE2C2596}"/>
              </a:ext>
            </a:extLst>
          </p:cNvPr>
          <p:cNvGrpSpPr/>
          <p:nvPr/>
        </p:nvGrpSpPr>
        <p:grpSpPr>
          <a:xfrm>
            <a:off x="3896794" y="1692328"/>
            <a:ext cx="2202152" cy="3513568"/>
            <a:chOff x="4201531" y="1442997"/>
            <a:chExt cx="2202152" cy="3513568"/>
          </a:xfrm>
        </p:grpSpPr>
        <p:grpSp>
          <p:nvGrpSpPr>
            <p:cNvPr id="21" name="Grupp 20">
              <a:extLst>
                <a:ext uri="{FF2B5EF4-FFF2-40B4-BE49-F238E27FC236}">
                  <a16:creationId xmlns:a16="http://schemas.microsoft.com/office/drawing/2014/main" id="{0224B115-7D8B-A289-155C-17938EB8A414}"/>
                </a:ext>
              </a:extLst>
            </p:cNvPr>
            <p:cNvGrpSpPr/>
            <p:nvPr/>
          </p:nvGrpSpPr>
          <p:grpSpPr>
            <a:xfrm>
              <a:off x="4265007" y="1891509"/>
              <a:ext cx="1651953" cy="3065056"/>
              <a:chOff x="-298389" y="1891509"/>
              <a:chExt cx="1651953" cy="3065056"/>
            </a:xfrm>
          </p:grpSpPr>
          <p:grpSp>
            <p:nvGrpSpPr>
              <p:cNvPr id="23" name="Grupp 22">
                <a:extLst>
                  <a:ext uri="{FF2B5EF4-FFF2-40B4-BE49-F238E27FC236}">
                    <a16:creationId xmlns:a16="http://schemas.microsoft.com/office/drawing/2014/main" id="{FED124FC-F60A-6960-F366-A35EA30A0882}"/>
                  </a:ext>
                </a:extLst>
              </p:cNvPr>
              <p:cNvGrpSpPr/>
              <p:nvPr/>
            </p:nvGrpSpPr>
            <p:grpSpPr>
              <a:xfrm>
                <a:off x="124858" y="1891509"/>
                <a:ext cx="1228706" cy="2986928"/>
                <a:chOff x="124858" y="1891509"/>
                <a:chExt cx="1228706" cy="2986928"/>
              </a:xfrm>
            </p:grpSpPr>
            <p:grpSp>
              <p:nvGrpSpPr>
                <p:cNvPr id="25" name="Grupp 24">
                  <a:extLst>
                    <a:ext uri="{FF2B5EF4-FFF2-40B4-BE49-F238E27FC236}">
                      <a16:creationId xmlns:a16="http://schemas.microsoft.com/office/drawing/2014/main" id="{7D9DB748-98AE-7A7C-B6A4-DBFBBF0F873C}"/>
                    </a:ext>
                  </a:extLst>
                </p:cNvPr>
                <p:cNvGrpSpPr/>
                <p:nvPr/>
              </p:nvGrpSpPr>
              <p:grpSpPr>
                <a:xfrm>
                  <a:off x="124858" y="1891509"/>
                  <a:ext cx="1228706" cy="2986928"/>
                  <a:chOff x="7438359" y="1886836"/>
                  <a:chExt cx="1228706" cy="2986928"/>
                </a:xfrm>
              </p:grpSpPr>
              <p:pic>
                <p:nvPicPr>
                  <p:cNvPr id="37" name="Bildobjekt 36">
                    <a:extLst>
                      <a:ext uri="{FF2B5EF4-FFF2-40B4-BE49-F238E27FC236}">
                        <a16:creationId xmlns:a16="http://schemas.microsoft.com/office/drawing/2014/main" id="{0E78D2DD-EF51-AD74-D5A0-F2C4A336620A}"/>
                      </a:ext>
                    </a:extLst>
                  </p:cNvPr>
                  <p:cNvPicPr>
                    <a:picLocks noChangeAspect="1"/>
                  </p:cNvPicPr>
                  <p:nvPr/>
                </p:nvPicPr>
                <p:blipFill>
                  <a:blip r:embed="rId7">
                    <a:extLst>
                      <a:ext uri="{28A0092B-C50C-407E-A947-70E740481C1C}">
                        <a14:useLocalDpi xmlns:a14="http://schemas.microsoft.com/office/drawing/2010/main" val="0"/>
                      </a:ext>
                    </a:extLst>
                  </a:blip>
                  <a:srcRect t="47580" b="3782"/>
                  <a:stretch/>
                </p:blipFill>
                <p:spPr bwMode="auto">
                  <a:xfrm>
                    <a:off x="7438359" y="1886836"/>
                    <a:ext cx="1228706" cy="1064889"/>
                  </a:xfrm>
                  <a:prstGeom prst="rect">
                    <a:avLst/>
                  </a:prstGeom>
                  <a:noFill/>
                  <a:ln>
                    <a:noFill/>
                  </a:ln>
                  <a:effectLst>
                    <a:outerShdw blurRad="50800" dist="38100" dir="8100000" algn="tr" rotWithShape="0">
                      <a:prstClr val="black">
                        <a:alpha val="40000"/>
                      </a:prstClr>
                    </a:outerShdw>
                  </a:effectLst>
                </p:spPr>
              </p:pic>
              <p:pic>
                <p:nvPicPr>
                  <p:cNvPr id="38" name="Bildobjekt 37">
                    <a:extLst>
                      <a:ext uri="{FF2B5EF4-FFF2-40B4-BE49-F238E27FC236}">
                        <a16:creationId xmlns:a16="http://schemas.microsoft.com/office/drawing/2014/main" id="{CEE50063-9C30-0823-0874-9D07B0152D0F}"/>
                      </a:ext>
                    </a:extLst>
                  </p:cNvPr>
                  <p:cNvPicPr>
                    <a:picLocks noChangeAspect="1"/>
                  </p:cNvPicPr>
                  <p:nvPr/>
                </p:nvPicPr>
                <p:blipFill>
                  <a:blip r:embed="rId8">
                    <a:extLst>
                      <a:ext uri="{28A0092B-C50C-407E-A947-70E740481C1C}">
                        <a14:useLocalDpi xmlns:a14="http://schemas.microsoft.com/office/drawing/2010/main" val="0"/>
                      </a:ext>
                    </a:extLst>
                  </a:blip>
                  <a:srcRect b="11373"/>
                  <a:stretch/>
                </p:blipFill>
                <p:spPr bwMode="auto">
                  <a:xfrm>
                    <a:off x="7438359" y="2937822"/>
                    <a:ext cx="1228706" cy="1935942"/>
                  </a:xfrm>
                  <a:prstGeom prst="rect">
                    <a:avLst/>
                  </a:prstGeom>
                  <a:noFill/>
                  <a:ln>
                    <a:noFill/>
                  </a:ln>
                  <a:effectLst>
                    <a:outerShdw blurRad="50800" dist="38100" dir="8100000" algn="tr" rotWithShape="0">
                      <a:prstClr val="black">
                        <a:alpha val="40000"/>
                      </a:prstClr>
                    </a:outerShdw>
                  </a:effectLst>
                </p:spPr>
              </p:pic>
            </p:grpSp>
            <p:sp>
              <p:nvSpPr>
                <p:cNvPr id="28" name="Rektangel 27">
                  <a:extLst>
                    <a:ext uri="{FF2B5EF4-FFF2-40B4-BE49-F238E27FC236}">
                      <a16:creationId xmlns:a16="http://schemas.microsoft.com/office/drawing/2014/main" id="{94D685E7-8885-AE8D-BBD3-EF6EB1085E9B}"/>
                    </a:ext>
                  </a:extLst>
                </p:cNvPr>
                <p:cNvSpPr/>
                <p:nvPr/>
              </p:nvSpPr>
              <p:spPr>
                <a:xfrm>
                  <a:off x="127962" y="1998637"/>
                  <a:ext cx="1225602" cy="2597928"/>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4" name="Bild 23" descr="Hand som pekar åt höger, handens utsida med hel fyllning">
                <a:extLst>
                  <a:ext uri="{FF2B5EF4-FFF2-40B4-BE49-F238E27FC236}">
                    <a16:creationId xmlns:a16="http://schemas.microsoft.com/office/drawing/2014/main" id="{33C74758-3002-1F11-9C6E-8D5B2D50BC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389" y="4596565"/>
                <a:ext cx="360000" cy="360000"/>
              </a:xfrm>
              <a:prstGeom prst="rect">
                <a:avLst/>
              </a:prstGeom>
            </p:spPr>
          </p:pic>
        </p:grpSp>
        <p:sp>
          <p:nvSpPr>
            <p:cNvPr id="22" name="textruta 21">
              <a:extLst>
                <a:ext uri="{FF2B5EF4-FFF2-40B4-BE49-F238E27FC236}">
                  <a16:creationId xmlns:a16="http://schemas.microsoft.com/office/drawing/2014/main" id="{23EF15F8-094A-BBD3-47A5-25D56730B94D}"/>
                </a:ext>
              </a:extLst>
            </p:cNvPr>
            <p:cNvSpPr txBox="1"/>
            <p:nvPr/>
          </p:nvSpPr>
          <p:spPr>
            <a:xfrm>
              <a:off x="4201531" y="1442997"/>
              <a:ext cx="2202152" cy="369332"/>
            </a:xfrm>
            <a:prstGeom prst="rect">
              <a:avLst/>
            </a:prstGeom>
            <a:noFill/>
          </p:spPr>
          <p:txBody>
            <a:bodyPr wrap="square">
              <a:spAutoFit/>
            </a:bodyPr>
            <a:lstStyle/>
            <a:p>
              <a:pPr algn="ctr"/>
              <a:r>
                <a:rPr lang="sv-SE" sz="900" cap="all"/>
                <a:t>vy efter </a:t>
              </a:r>
              <a:br>
                <a:rPr lang="sv-SE" sz="900" cap="all"/>
              </a:br>
              <a:r>
                <a:rPr lang="sv-SE" sz="900" b="1" cap="all"/>
                <a:t>klick på kallelse</a:t>
              </a:r>
            </a:p>
          </p:txBody>
        </p:sp>
      </p:grpSp>
      <p:grpSp>
        <p:nvGrpSpPr>
          <p:cNvPr id="2" name="Grupp 1">
            <a:extLst>
              <a:ext uri="{FF2B5EF4-FFF2-40B4-BE49-F238E27FC236}">
                <a16:creationId xmlns:a16="http://schemas.microsoft.com/office/drawing/2014/main" id="{8452EA46-5236-5460-B6D7-AE3CE178719E}"/>
              </a:ext>
            </a:extLst>
          </p:cNvPr>
          <p:cNvGrpSpPr/>
          <p:nvPr/>
        </p:nvGrpSpPr>
        <p:grpSpPr>
          <a:xfrm>
            <a:off x="5563053" y="1703348"/>
            <a:ext cx="2725874" cy="2980203"/>
            <a:chOff x="5563053" y="1703348"/>
            <a:chExt cx="2725874" cy="2980203"/>
          </a:xfrm>
        </p:grpSpPr>
        <p:sp>
          <p:nvSpPr>
            <p:cNvPr id="39" name="textruta 38">
              <a:extLst>
                <a:ext uri="{FF2B5EF4-FFF2-40B4-BE49-F238E27FC236}">
                  <a16:creationId xmlns:a16="http://schemas.microsoft.com/office/drawing/2014/main" id="{E824710A-EAB1-9E6A-B016-FBB52D6CCFD7}"/>
                </a:ext>
              </a:extLst>
            </p:cNvPr>
            <p:cNvSpPr txBox="1"/>
            <p:nvPr/>
          </p:nvSpPr>
          <p:spPr>
            <a:xfrm>
              <a:off x="5563053" y="1703348"/>
              <a:ext cx="2725874" cy="369332"/>
            </a:xfrm>
            <a:prstGeom prst="rect">
              <a:avLst/>
            </a:prstGeom>
            <a:noFill/>
          </p:spPr>
          <p:txBody>
            <a:bodyPr wrap="square">
              <a:spAutoFit/>
            </a:bodyPr>
            <a:lstStyle/>
            <a:p>
              <a:pPr algn="ctr"/>
              <a:r>
                <a:rPr lang="sv-SE" sz="900" cap="all">
                  <a:effectLst/>
                  <a:latin typeface="Public Sans" pitchFamily="2" charset="0"/>
                  <a:ea typeface="Aptos" panose="020B0004020202020204" pitchFamily="34" charset="0"/>
                  <a:cs typeface="Times New Roman" panose="02020603050405020304" pitchFamily="18" charset="0"/>
                </a:rPr>
                <a:t>vy efter klick på </a:t>
              </a:r>
              <a:br>
                <a:rPr lang="sv-SE" sz="900" cap="all">
                  <a:effectLst/>
                  <a:latin typeface="Public Sans" pitchFamily="2" charset="0"/>
                  <a:ea typeface="Aptos" panose="020B0004020202020204" pitchFamily="34" charset="0"/>
                  <a:cs typeface="Times New Roman" panose="02020603050405020304" pitchFamily="18" charset="0"/>
                </a:rPr>
              </a:br>
              <a:r>
                <a:rPr lang="sv-SE" sz="900" b="1" cap="all">
                  <a:effectLst/>
                  <a:latin typeface="Public Sans" pitchFamily="2" charset="0"/>
                  <a:ea typeface="Aptos" panose="020B0004020202020204" pitchFamily="34" charset="0"/>
                  <a:cs typeface="Times New Roman" panose="02020603050405020304" pitchFamily="18" charset="0"/>
                </a:rPr>
                <a:t>hantera bokning</a:t>
              </a:r>
              <a:endParaRPr lang="sv-SE" sz="900" b="1" cap="all"/>
            </a:p>
          </p:txBody>
        </p:sp>
        <p:pic>
          <p:nvPicPr>
            <p:cNvPr id="51" name="Bild 50" descr="Hand som pekar åt höger, handens utsida med hel fyllning">
              <a:extLst>
                <a:ext uri="{FF2B5EF4-FFF2-40B4-BE49-F238E27FC236}">
                  <a16:creationId xmlns:a16="http://schemas.microsoft.com/office/drawing/2014/main" id="{FF229D18-FD92-7DC8-2F17-454E614CE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0111" y="3154273"/>
              <a:ext cx="360000" cy="360000"/>
            </a:xfrm>
            <a:prstGeom prst="rect">
              <a:avLst/>
            </a:prstGeom>
          </p:spPr>
        </p:pic>
        <p:grpSp>
          <p:nvGrpSpPr>
            <p:cNvPr id="52" name="Grupp 51">
              <a:extLst>
                <a:ext uri="{FF2B5EF4-FFF2-40B4-BE49-F238E27FC236}">
                  <a16:creationId xmlns:a16="http://schemas.microsoft.com/office/drawing/2014/main" id="{472E93CC-1BA3-C3B1-A18E-E0615297BFDE}"/>
                </a:ext>
              </a:extLst>
            </p:cNvPr>
            <p:cNvGrpSpPr/>
            <p:nvPr/>
          </p:nvGrpSpPr>
          <p:grpSpPr>
            <a:xfrm>
              <a:off x="6315049" y="2138450"/>
              <a:ext cx="1221882" cy="2545101"/>
              <a:chOff x="1203688" y="1790170"/>
              <a:chExt cx="1605734" cy="3344642"/>
            </a:xfrm>
          </p:grpSpPr>
          <p:grpSp>
            <p:nvGrpSpPr>
              <p:cNvPr id="53" name="Grupp 52">
                <a:extLst>
                  <a:ext uri="{FF2B5EF4-FFF2-40B4-BE49-F238E27FC236}">
                    <a16:creationId xmlns:a16="http://schemas.microsoft.com/office/drawing/2014/main" id="{BB89C15C-78EB-B4F7-F0E4-C6498D094FD9}"/>
                  </a:ext>
                </a:extLst>
              </p:cNvPr>
              <p:cNvGrpSpPr/>
              <p:nvPr/>
            </p:nvGrpSpPr>
            <p:grpSpPr>
              <a:xfrm>
                <a:off x="1203688" y="1790170"/>
                <a:ext cx="1605734" cy="3344642"/>
                <a:chOff x="3155156" y="2050880"/>
                <a:chExt cx="1790993" cy="3730526"/>
              </a:xfrm>
            </p:grpSpPr>
            <p:pic>
              <p:nvPicPr>
                <p:cNvPr id="55" name="Bildobjekt 1">
                  <a:extLst>
                    <a:ext uri="{FF2B5EF4-FFF2-40B4-BE49-F238E27FC236}">
                      <a16:creationId xmlns:a16="http://schemas.microsoft.com/office/drawing/2014/main" id="{D279360D-05F4-99CF-8237-53585BB63A9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55" r="831" b="55866"/>
                <a:stretch/>
              </p:blipFill>
              <p:spPr bwMode="auto">
                <a:xfrm>
                  <a:off x="3155157" y="2050880"/>
                  <a:ext cx="1790992" cy="1431404"/>
                </a:xfrm>
                <a:prstGeom prst="round2SameRect">
                  <a:avLst>
                    <a:gd name="adj1" fmla="val 9344"/>
                    <a:gd name="adj2" fmla="val 0"/>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ktangel 55">
                  <a:extLst>
                    <a:ext uri="{FF2B5EF4-FFF2-40B4-BE49-F238E27FC236}">
                      <a16:creationId xmlns:a16="http://schemas.microsoft.com/office/drawing/2014/main" id="{952DB386-9A34-BD23-5DCE-5851BA4A0A6C}"/>
                    </a:ext>
                  </a:extLst>
                </p:cNvPr>
                <p:cNvSpPr/>
                <p:nvPr/>
              </p:nvSpPr>
              <p:spPr>
                <a:xfrm>
                  <a:off x="3162137" y="3482284"/>
                  <a:ext cx="1784010" cy="460811"/>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550" b="1">
                      <a:solidFill>
                        <a:srgbClr val="3C6696"/>
                      </a:solidFill>
                    </a:rPr>
                    <a:t>Torsdag 27 februari 2025 kl. 10.30</a:t>
                  </a:r>
                </a:p>
              </p:txBody>
            </p:sp>
            <p:pic>
              <p:nvPicPr>
                <p:cNvPr id="57" name="Bildobjekt 1">
                  <a:extLst>
                    <a:ext uri="{FF2B5EF4-FFF2-40B4-BE49-F238E27FC236}">
                      <a16:creationId xmlns:a16="http://schemas.microsoft.com/office/drawing/2014/main" id="{2D771047-2B93-3793-C9BE-D09BF5E55D4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55" t="43629" r="831"/>
                <a:stretch/>
              </p:blipFill>
              <p:spPr bwMode="auto">
                <a:xfrm>
                  <a:off x="3155156" y="3953103"/>
                  <a:ext cx="1790992" cy="1828303"/>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Bildobjekt 1">
                <a:extLst>
                  <a:ext uri="{FF2B5EF4-FFF2-40B4-BE49-F238E27FC236}">
                    <a16:creationId xmlns:a16="http://schemas.microsoft.com/office/drawing/2014/main" id="{C44CC7BA-63B0-9353-6C6F-4B20BB6676D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8365" t="43629" r="831" b="44352"/>
              <a:stretch/>
            </p:blipFill>
            <p:spPr bwMode="auto">
              <a:xfrm>
                <a:off x="2638434" y="3095834"/>
                <a:ext cx="170986" cy="36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upp 2">
            <a:extLst>
              <a:ext uri="{FF2B5EF4-FFF2-40B4-BE49-F238E27FC236}">
                <a16:creationId xmlns:a16="http://schemas.microsoft.com/office/drawing/2014/main" id="{7C1FC520-43C6-E036-4F47-16C82EA2E210}"/>
              </a:ext>
            </a:extLst>
          </p:cNvPr>
          <p:cNvGrpSpPr/>
          <p:nvPr/>
        </p:nvGrpSpPr>
        <p:grpSpPr>
          <a:xfrm>
            <a:off x="7894611" y="1731477"/>
            <a:ext cx="1905548" cy="2805975"/>
            <a:chOff x="7894611" y="1731477"/>
            <a:chExt cx="1905548" cy="2805975"/>
          </a:xfrm>
        </p:grpSpPr>
        <p:pic>
          <p:nvPicPr>
            <p:cNvPr id="58" name="Bildobjekt 57">
              <a:extLst>
                <a:ext uri="{FF2B5EF4-FFF2-40B4-BE49-F238E27FC236}">
                  <a16:creationId xmlns:a16="http://schemas.microsoft.com/office/drawing/2014/main" id="{8146F168-11C5-25B9-AD4E-D54C3B1E1AD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54612" y="2166045"/>
              <a:ext cx="1337124" cy="2371407"/>
            </a:xfrm>
            <a:prstGeom prst="rect">
              <a:avLst/>
            </a:prstGeom>
            <a:noFill/>
            <a:ln>
              <a:noFill/>
            </a:ln>
            <a:effectLst>
              <a:outerShdw blurRad="50800" dist="38100" dir="8100000" algn="tr" rotWithShape="0">
                <a:prstClr val="black">
                  <a:alpha val="40000"/>
                </a:prstClr>
              </a:outerShdw>
            </a:effectLst>
          </p:spPr>
        </p:pic>
        <p:sp>
          <p:nvSpPr>
            <p:cNvPr id="59" name="textruta 58">
              <a:extLst>
                <a:ext uri="{FF2B5EF4-FFF2-40B4-BE49-F238E27FC236}">
                  <a16:creationId xmlns:a16="http://schemas.microsoft.com/office/drawing/2014/main" id="{59524A63-5E3C-8AF9-06D3-C71FA0139021}"/>
                </a:ext>
              </a:extLst>
            </p:cNvPr>
            <p:cNvSpPr txBox="1"/>
            <p:nvPr/>
          </p:nvSpPr>
          <p:spPr>
            <a:xfrm>
              <a:off x="8046188" y="1731477"/>
              <a:ext cx="1753971" cy="369332"/>
            </a:xfrm>
            <a:prstGeom prst="rect">
              <a:avLst/>
            </a:prstGeom>
            <a:noFill/>
          </p:spPr>
          <p:txBody>
            <a:bodyPr wrap="square">
              <a:spAutoFit/>
            </a:bodyPr>
            <a:lstStyle/>
            <a:p>
              <a:pPr algn="ctr"/>
              <a:r>
                <a:rPr lang="sv-SE" sz="900" cap="all">
                  <a:effectLst/>
                  <a:latin typeface="Public Sans" pitchFamily="2" charset="0"/>
                  <a:ea typeface="Aptos" panose="020B0004020202020204" pitchFamily="34" charset="0"/>
                  <a:cs typeface="Times New Roman" panose="02020603050405020304" pitchFamily="18" charset="0"/>
                </a:rPr>
                <a:t>vy efter </a:t>
              </a:r>
              <a:r>
                <a:rPr lang="sv-SE" sz="900" b="1" cap="all">
                  <a:latin typeface="Public Sans" pitchFamily="2" charset="0"/>
                  <a:ea typeface="Aptos" panose="020B0004020202020204" pitchFamily="34" charset="0"/>
                  <a:cs typeface="Times New Roman" panose="02020603050405020304" pitchFamily="18" charset="0"/>
                </a:rPr>
                <a:t>KLICK </a:t>
              </a:r>
              <a:br>
                <a:rPr lang="sv-SE" sz="900" b="1" cap="all">
                  <a:latin typeface="Public Sans" pitchFamily="2" charset="0"/>
                  <a:ea typeface="Aptos" panose="020B0004020202020204" pitchFamily="34" charset="0"/>
                  <a:cs typeface="Times New Roman" panose="02020603050405020304" pitchFamily="18" charset="0"/>
                </a:rPr>
              </a:br>
              <a:r>
                <a:rPr lang="sv-SE" sz="900" b="1" cap="all">
                  <a:latin typeface="Public Sans" pitchFamily="2" charset="0"/>
                  <a:ea typeface="Aptos" panose="020B0004020202020204" pitchFamily="34" charset="0"/>
                  <a:cs typeface="Times New Roman" panose="02020603050405020304" pitchFamily="18" charset="0"/>
                </a:rPr>
                <a:t>PÅ TIDEN</a:t>
              </a:r>
              <a:endParaRPr lang="sv-SE" sz="900" cap="all"/>
            </a:p>
          </p:txBody>
        </p:sp>
        <p:pic>
          <p:nvPicPr>
            <p:cNvPr id="60" name="Bild 59" descr="Hand som pekar åt höger, handens utsida med hel fyllning">
              <a:extLst>
                <a:ext uri="{FF2B5EF4-FFF2-40B4-BE49-F238E27FC236}">
                  <a16:creationId xmlns:a16="http://schemas.microsoft.com/office/drawing/2014/main" id="{245C41E9-D187-C16E-A2F0-0AF2FFD7A7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4611" y="3799797"/>
              <a:ext cx="360000" cy="360000"/>
            </a:xfrm>
            <a:prstGeom prst="rect">
              <a:avLst/>
            </a:prstGeom>
          </p:spPr>
        </p:pic>
      </p:grpSp>
      <p:grpSp>
        <p:nvGrpSpPr>
          <p:cNvPr id="5" name="Grupp 4">
            <a:extLst>
              <a:ext uri="{FF2B5EF4-FFF2-40B4-BE49-F238E27FC236}">
                <a16:creationId xmlns:a16="http://schemas.microsoft.com/office/drawing/2014/main" id="{8AD4C481-7C9F-310E-131F-E1632A26F960}"/>
              </a:ext>
            </a:extLst>
          </p:cNvPr>
          <p:cNvGrpSpPr/>
          <p:nvPr/>
        </p:nvGrpSpPr>
        <p:grpSpPr>
          <a:xfrm>
            <a:off x="9955186" y="1707553"/>
            <a:ext cx="1511232" cy="2816158"/>
            <a:chOff x="9955186" y="1707553"/>
            <a:chExt cx="1511232" cy="2816158"/>
          </a:xfrm>
        </p:grpSpPr>
        <p:pic>
          <p:nvPicPr>
            <p:cNvPr id="15" name="Bildobjekt 14">
              <a:extLst>
                <a:ext uri="{FF2B5EF4-FFF2-40B4-BE49-F238E27FC236}">
                  <a16:creationId xmlns:a16="http://schemas.microsoft.com/office/drawing/2014/main" id="{252ED5B2-8445-2DD3-647F-01E8E5C759DD}"/>
                </a:ext>
              </a:extLst>
            </p:cNvPr>
            <p:cNvPicPr>
              <a:picLocks noChangeAspect="1"/>
            </p:cNvPicPr>
            <p:nvPr/>
          </p:nvPicPr>
          <p:blipFill>
            <a:blip r:embed="rId11">
              <a:extLst>
                <a:ext uri="{28A0092B-C50C-407E-A947-70E740481C1C}">
                  <a14:useLocalDpi xmlns:a14="http://schemas.microsoft.com/office/drawing/2010/main" val="0"/>
                </a:ext>
              </a:extLst>
            </a:blip>
            <a:srcRect r="1273" b="3024"/>
            <a:stretch/>
          </p:blipFill>
          <p:spPr bwMode="auto">
            <a:xfrm>
              <a:off x="10025644" y="2144835"/>
              <a:ext cx="1373572" cy="2378876"/>
            </a:xfrm>
            <a:prstGeom prst="round2SameRect">
              <a:avLst>
                <a:gd name="adj1" fmla="val 8200"/>
                <a:gd name="adj2" fmla="val 0"/>
              </a:avLst>
            </a:prstGeom>
            <a:noFill/>
            <a:ln>
              <a:noFill/>
            </a:ln>
            <a:effectLst>
              <a:outerShdw blurRad="50800" dist="38100" dir="8100000" algn="tr" rotWithShape="0">
                <a:prstClr val="black">
                  <a:alpha val="40000"/>
                </a:prstClr>
              </a:outerShdw>
            </a:effectLst>
          </p:spPr>
        </p:pic>
        <p:sp>
          <p:nvSpPr>
            <p:cNvPr id="62" name="textruta 61">
              <a:extLst>
                <a:ext uri="{FF2B5EF4-FFF2-40B4-BE49-F238E27FC236}">
                  <a16:creationId xmlns:a16="http://schemas.microsoft.com/office/drawing/2014/main" id="{22CB4305-E4A5-FCC1-DB3E-0326F82BD0BB}"/>
                </a:ext>
              </a:extLst>
            </p:cNvPr>
            <p:cNvSpPr txBox="1"/>
            <p:nvPr/>
          </p:nvSpPr>
          <p:spPr>
            <a:xfrm>
              <a:off x="9955186" y="1707553"/>
              <a:ext cx="1511232" cy="369332"/>
            </a:xfrm>
            <a:prstGeom prst="rect">
              <a:avLst/>
            </a:prstGeom>
            <a:noFill/>
          </p:spPr>
          <p:txBody>
            <a:bodyPr wrap="square">
              <a:spAutoFit/>
            </a:bodyPr>
            <a:lstStyle/>
            <a:p>
              <a:pPr algn="ctr"/>
              <a:r>
                <a:rPr lang="sv-SE" sz="900" cap="all"/>
                <a:t>vy efter klick </a:t>
              </a:r>
              <a:br>
                <a:rPr lang="sv-SE" sz="900" cap="all"/>
              </a:br>
              <a:r>
                <a:rPr lang="sv-SE" sz="900" cap="all"/>
                <a:t>på </a:t>
              </a:r>
              <a:r>
                <a:rPr lang="sv-SE" sz="900" b="1" cap="all"/>
                <a:t>AVBOKA</a:t>
              </a:r>
            </a:p>
          </p:txBody>
        </p:sp>
      </p:grpSp>
    </p:spTree>
    <p:extLst>
      <p:ext uri="{BB962C8B-B14F-4D97-AF65-F5344CB8AC3E}">
        <p14:creationId xmlns:p14="http://schemas.microsoft.com/office/powerpoint/2010/main" val="42513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Invånarens flöde – SMS-påminnelser </a:t>
            </a:r>
          </a:p>
        </p:txBody>
      </p:sp>
      <p:sp>
        <p:nvSpPr>
          <p:cNvPr id="16" name="textruta 15">
            <a:extLst>
              <a:ext uri="{FF2B5EF4-FFF2-40B4-BE49-F238E27FC236}">
                <a16:creationId xmlns:a16="http://schemas.microsoft.com/office/drawing/2014/main" id="{03108232-68FF-C326-5A39-ED554AA2C188}"/>
              </a:ext>
            </a:extLst>
          </p:cNvPr>
          <p:cNvSpPr txBox="1"/>
          <p:nvPr/>
        </p:nvSpPr>
        <p:spPr>
          <a:xfrm>
            <a:off x="609600" y="996324"/>
            <a:ext cx="10783282" cy="261610"/>
          </a:xfrm>
          <a:prstGeom prst="rect">
            <a:avLst/>
          </a:prstGeom>
          <a:noFill/>
        </p:spPr>
        <p:txBody>
          <a:bodyPr wrap="square">
            <a:spAutoFit/>
          </a:bodyPr>
          <a:lstStyle/>
          <a:p>
            <a:r>
              <a:rPr lang="sv-SE" sz="1100" i="1">
                <a:effectLst/>
                <a:latin typeface="Public Sans" pitchFamily="2" charset="0"/>
                <a:ea typeface="Aptos" panose="020B0004020202020204" pitchFamily="34" charset="0"/>
                <a:cs typeface="Times New Roman" panose="02020603050405020304" pitchFamily="18" charset="0"/>
              </a:rPr>
              <a:t>Inför besök i Region Skåne kan SMS-påminnelse skickas ut. </a:t>
            </a:r>
            <a:endParaRPr lang="sv-SE" sz="1100" i="1" cap="all"/>
          </a:p>
        </p:txBody>
      </p:sp>
      <p:grpSp>
        <p:nvGrpSpPr>
          <p:cNvPr id="19" name="Grupp 18">
            <a:extLst>
              <a:ext uri="{FF2B5EF4-FFF2-40B4-BE49-F238E27FC236}">
                <a16:creationId xmlns:a16="http://schemas.microsoft.com/office/drawing/2014/main" id="{65F36C98-2A09-0D11-42B3-60057743BA64}"/>
              </a:ext>
            </a:extLst>
          </p:cNvPr>
          <p:cNvGrpSpPr/>
          <p:nvPr/>
        </p:nvGrpSpPr>
        <p:grpSpPr>
          <a:xfrm>
            <a:off x="7174710" y="1443368"/>
            <a:ext cx="3339014" cy="4801007"/>
            <a:chOff x="6807538" y="1443369"/>
            <a:chExt cx="3339014" cy="4801007"/>
          </a:xfrm>
        </p:grpSpPr>
        <p:pic>
          <p:nvPicPr>
            <p:cNvPr id="12" name="Bildobjekt 11" descr="En bild som visar text, skärmbild, Teckensnitt&#10;&#10;AI-genererat innehåll kan vara felaktigt.">
              <a:extLst>
                <a:ext uri="{FF2B5EF4-FFF2-40B4-BE49-F238E27FC236}">
                  <a16:creationId xmlns:a16="http://schemas.microsoft.com/office/drawing/2014/main" id="{0A8D903C-AE9A-5156-BA6E-77204658A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202" y="1826726"/>
              <a:ext cx="2483686" cy="4417650"/>
            </a:xfrm>
            <a:prstGeom prst="rect">
              <a:avLst/>
            </a:prstGeom>
            <a:effectLst>
              <a:outerShdw blurRad="50800" dist="38100" dir="8100000" algn="tr" rotWithShape="0">
                <a:prstClr val="black">
                  <a:alpha val="40000"/>
                </a:prstClr>
              </a:outerShdw>
            </a:effectLst>
          </p:spPr>
        </p:pic>
        <p:sp>
          <p:nvSpPr>
            <p:cNvPr id="18" name="textruta 17">
              <a:extLst>
                <a:ext uri="{FF2B5EF4-FFF2-40B4-BE49-F238E27FC236}">
                  <a16:creationId xmlns:a16="http://schemas.microsoft.com/office/drawing/2014/main" id="{8AEA17D1-1193-1E05-7259-FB40DCDD6CA1}"/>
                </a:ext>
              </a:extLst>
            </p:cNvPr>
            <p:cNvSpPr txBox="1"/>
            <p:nvPr/>
          </p:nvSpPr>
          <p:spPr>
            <a:xfrm>
              <a:off x="6807538" y="1443369"/>
              <a:ext cx="3339014" cy="246221"/>
            </a:xfrm>
            <a:prstGeom prst="rect">
              <a:avLst/>
            </a:prstGeom>
            <a:noFill/>
          </p:spPr>
          <p:txBody>
            <a:bodyPr wrap="square">
              <a:spAutoFit/>
            </a:bodyPr>
            <a:lstStyle/>
            <a:p>
              <a:pPr algn="ctr"/>
              <a:r>
                <a:rPr lang="sv-SE" sz="1000" cap="all">
                  <a:effectLst/>
                  <a:latin typeface="Public Sans" pitchFamily="2" charset="0"/>
                  <a:ea typeface="Aptos" panose="020B0004020202020204" pitchFamily="34" charset="0"/>
                  <a:cs typeface="Times New Roman" panose="02020603050405020304" pitchFamily="18" charset="0"/>
                </a:rPr>
                <a:t>vy EFTER KLICK PÅ </a:t>
              </a:r>
              <a:r>
                <a:rPr lang="sv-SE" sz="1000" b="1" cap="all">
                  <a:effectLst/>
                  <a:latin typeface="Public Sans" pitchFamily="2" charset="0"/>
                  <a:ea typeface="Aptos" panose="020B0004020202020204" pitchFamily="34" charset="0"/>
                  <a:cs typeface="Times New Roman" panose="02020603050405020304" pitchFamily="18" charset="0"/>
                </a:rPr>
                <a:t>SMS från region </a:t>
              </a:r>
              <a:r>
                <a:rPr lang="sv-SE" sz="1000" b="1" cap="all" err="1">
                  <a:effectLst/>
                  <a:latin typeface="Public Sans" pitchFamily="2" charset="0"/>
                  <a:ea typeface="Aptos" panose="020B0004020202020204" pitchFamily="34" charset="0"/>
                  <a:cs typeface="Times New Roman" panose="02020603050405020304" pitchFamily="18" charset="0"/>
                </a:rPr>
                <a:t>skåne</a:t>
              </a:r>
              <a:endParaRPr lang="sv-SE" sz="1000" cap="all"/>
            </a:p>
          </p:txBody>
        </p:sp>
      </p:grpSp>
      <p:grpSp>
        <p:nvGrpSpPr>
          <p:cNvPr id="24" name="Grupp 23">
            <a:extLst>
              <a:ext uri="{FF2B5EF4-FFF2-40B4-BE49-F238E27FC236}">
                <a16:creationId xmlns:a16="http://schemas.microsoft.com/office/drawing/2014/main" id="{2D4D1668-EACB-02BF-2B82-057E3CD03679}"/>
              </a:ext>
            </a:extLst>
          </p:cNvPr>
          <p:cNvGrpSpPr/>
          <p:nvPr/>
        </p:nvGrpSpPr>
        <p:grpSpPr>
          <a:xfrm>
            <a:off x="210734" y="1445585"/>
            <a:ext cx="3137051" cy="4798791"/>
            <a:chOff x="210734" y="1445585"/>
            <a:chExt cx="3137051" cy="4798791"/>
          </a:xfrm>
        </p:grpSpPr>
        <p:grpSp>
          <p:nvGrpSpPr>
            <p:cNvPr id="21" name="Grupp 20">
              <a:extLst>
                <a:ext uri="{FF2B5EF4-FFF2-40B4-BE49-F238E27FC236}">
                  <a16:creationId xmlns:a16="http://schemas.microsoft.com/office/drawing/2014/main" id="{28618F64-C959-925E-DBE7-6595385A7C7A}"/>
                </a:ext>
              </a:extLst>
            </p:cNvPr>
            <p:cNvGrpSpPr/>
            <p:nvPr/>
          </p:nvGrpSpPr>
          <p:grpSpPr>
            <a:xfrm>
              <a:off x="575418" y="1445585"/>
              <a:ext cx="2772367" cy="4798791"/>
              <a:chOff x="575418" y="1445585"/>
              <a:chExt cx="2772367" cy="4798791"/>
            </a:xfrm>
          </p:grpSpPr>
          <p:pic>
            <p:nvPicPr>
              <p:cNvPr id="3" name="Bildobjekt 2" descr="En bild som visar text, skärmbild, grafisk design, logotyp&#10;&#10;AI-genererat innehåll kan vara felaktigt.">
                <a:extLst>
                  <a:ext uri="{FF2B5EF4-FFF2-40B4-BE49-F238E27FC236}">
                    <a16:creationId xmlns:a16="http://schemas.microsoft.com/office/drawing/2014/main" id="{AA62A8F3-E888-4EA5-C36B-B34D2EB86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8" y="1826727"/>
                <a:ext cx="2484928" cy="4417649"/>
              </a:xfrm>
              <a:prstGeom prst="rect">
                <a:avLst/>
              </a:prstGeom>
              <a:effectLst>
                <a:outerShdw blurRad="50800" dist="38100" dir="8100000" algn="tr" rotWithShape="0">
                  <a:prstClr val="black">
                    <a:alpha val="40000"/>
                  </a:prstClr>
                </a:outerShdw>
              </a:effectLst>
            </p:spPr>
          </p:pic>
          <p:sp>
            <p:nvSpPr>
              <p:cNvPr id="5" name="textruta 4">
                <a:extLst>
                  <a:ext uri="{FF2B5EF4-FFF2-40B4-BE49-F238E27FC236}">
                    <a16:creationId xmlns:a16="http://schemas.microsoft.com/office/drawing/2014/main" id="{ABB98663-4DDC-33D4-E755-BEC7223F0D7E}"/>
                  </a:ext>
                </a:extLst>
              </p:cNvPr>
              <p:cNvSpPr txBox="1"/>
              <p:nvPr/>
            </p:nvSpPr>
            <p:spPr>
              <a:xfrm>
                <a:off x="575418" y="1445585"/>
                <a:ext cx="2772367" cy="246221"/>
              </a:xfrm>
              <a:prstGeom prst="rect">
                <a:avLst/>
              </a:prstGeom>
              <a:noFill/>
            </p:spPr>
            <p:txBody>
              <a:bodyPr wrap="square">
                <a:spAutoFit/>
              </a:bodyPr>
              <a:lstStyle/>
              <a:p>
                <a:pPr algn="ctr"/>
                <a:r>
                  <a:rPr lang="sv-SE" sz="1000" cap="all">
                    <a:effectLst/>
                    <a:latin typeface="Public Sans" pitchFamily="2" charset="0"/>
                    <a:ea typeface="Aptos" panose="020B0004020202020204" pitchFamily="34" charset="0"/>
                    <a:cs typeface="Times New Roman" panose="02020603050405020304" pitchFamily="18" charset="0"/>
                  </a:rPr>
                  <a:t>vy VID </a:t>
                </a:r>
                <a:r>
                  <a:rPr lang="sv-SE" sz="1000" b="1" cap="all">
                    <a:effectLst/>
                    <a:latin typeface="Public Sans" pitchFamily="2" charset="0"/>
                    <a:ea typeface="Aptos" panose="020B0004020202020204" pitchFamily="34" charset="0"/>
                    <a:cs typeface="Times New Roman" panose="02020603050405020304" pitchFamily="18" charset="0"/>
                  </a:rPr>
                  <a:t>SMS-PÅMINNELSE</a:t>
                </a:r>
                <a:r>
                  <a:rPr lang="sv-SE" sz="1000" cap="all">
                    <a:effectLst/>
                    <a:latin typeface="Public Sans" pitchFamily="2" charset="0"/>
                    <a:ea typeface="Aptos" panose="020B0004020202020204" pitchFamily="34" charset="0"/>
                    <a:cs typeface="Times New Roman" panose="02020603050405020304" pitchFamily="18" charset="0"/>
                  </a:rPr>
                  <a:t> INFÖR BESÖK</a:t>
                </a:r>
                <a:endParaRPr lang="sv-SE" sz="1000" cap="all"/>
              </a:p>
            </p:txBody>
          </p:sp>
        </p:grpSp>
        <p:pic>
          <p:nvPicPr>
            <p:cNvPr id="22" name="Bild 21" descr="Hand som pekar åt höger, handens utsida med hel fyllning">
              <a:extLst>
                <a:ext uri="{FF2B5EF4-FFF2-40B4-BE49-F238E27FC236}">
                  <a16:creationId xmlns:a16="http://schemas.microsoft.com/office/drawing/2014/main" id="{22BACEB6-1397-068F-5027-D259EA27CE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0734" y="3335790"/>
              <a:ext cx="470304" cy="470304"/>
            </a:xfrm>
            <a:prstGeom prst="rect">
              <a:avLst/>
            </a:prstGeom>
          </p:spPr>
        </p:pic>
      </p:grpSp>
      <p:grpSp>
        <p:nvGrpSpPr>
          <p:cNvPr id="25" name="Grupp 24">
            <a:extLst>
              <a:ext uri="{FF2B5EF4-FFF2-40B4-BE49-F238E27FC236}">
                <a16:creationId xmlns:a16="http://schemas.microsoft.com/office/drawing/2014/main" id="{6E3DC52B-FA10-2F56-5560-0A39C4F62C02}"/>
              </a:ext>
            </a:extLst>
          </p:cNvPr>
          <p:cNvGrpSpPr/>
          <p:nvPr/>
        </p:nvGrpSpPr>
        <p:grpSpPr>
          <a:xfrm>
            <a:off x="3553507" y="1445585"/>
            <a:ext cx="3242671" cy="4808315"/>
            <a:chOff x="3553507" y="1445585"/>
            <a:chExt cx="3242671" cy="4808315"/>
          </a:xfrm>
        </p:grpSpPr>
        <p:grpSp>
          <p:nvGrpSpPr>
            <p:cNvPr id="20" name="Grupp 19">
              <a:extLst>
                <a:ext uri="{FF2B5EF4-FFF2-40B4-BE49-F238E27FC236}">
                  <a16:creationId xmlns:a16="http://schemas.microsoft.com/office/drawing/2014/main" id="{16213CAF-D720-1975-7DE3-37C9C7B4B029}"/>
                </a:ext>
              </a:extLst>
            </p:cNvPr>
            <p:cNvGrpSpPr/>
            <p:nvPr/>
          </p:nvGrpSpPr>
          <p:grpSpPr>
            <a:xfrm>
              <a:off x="4023811" y="1445585"/>
              <a:ext cx="2772367" cy="4808315"/>
              <a:chOff x="4023811" y="1445585"/>
              <a:chExt cx="2772367" cy="4808315"/>
            </a:xfrm>
          </p:grpSpPr>
          <p:pic>
            <p:nvPicPr>
              <p:cNvPr id="7" name="Bildobjekt 6" descr="En bild som visar text, skärmbild, Teckensnitt&#10;&#10;AI-genererat innehåll kan vara felaktigt.">
                <a:extLst>
                  <a:ext uri="{FF2B5EF4-FFF2-40B4-BE49-F238E27FC236}">
                    <a16:creationId xmlns:a16="http://schemas.microsoft.com/office/drawing/2014/main" id="{BB21B49C-019E-1EAD-F250-C179AC64A5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8152" y="1836251"/>
                <a:ext cx="2483686" cy="4417649"/>
              </a:xfrm>
              <a:prstGeom prst="rect">
                <a:avLst/>
              </a:prstGeom>
              <a:effectLst>
                <a:outerShdw blurRad="50800" dist="38100" dir="8100000" algn="tr" rotWithShape="0">
                  <a:prstClr val="black">
                    <a:alpha val="40000"/>
                  </a:prstClr>
                </a:outerShdw>
              </a:effectLst>
            </p:spPr>
          </p:pic>
          <p:sp>
            <p:nvSpPr>
              <p:cNvPr id="17" name="textruta 16">
                <a:extLst>
                  <a:ext uri="{FF2B5EF4-FFF2-40B4-BE49-F238E27FC236}">
                    <a16:creationId xmlns:a16="http://schemas.microsoft.com/office/drawing/2014/main" id="{AF8C4659-1D65-F100-EFBB-E403BD3C671D}"/>
                  </a:ext>
                </a:extLst>
              </p:cNvPr>
              <p:cNvSpPr txBox="1"/>
              <p:nvPr/>
            </p:nvSpPr>
            <p:spPr>
              <a:xfrm>
                <a:off x="4023811" y="1445585"/>
                <a:ext cx="2772367" cy="246221"/>
              </a:xfrm>
              <a:prstGeom prst="rect">
                <a:avLst/>
              </a:prstGeom>
              <a:noFill/>
            </p:spPr>
            <p:txBody>
              <a:bodyPr wrap="square">
                <a:spAutoFit/>
              </a:bodyPr>
              <a:lstStyle/>
              <a:p>
                <a:pPr algn="ctr"/>
                <a:r>
                  <a:rPr lang="sv-SE" sz="1000" cap="all">
                    <a:effectLst/>
                    <a:latin typeface="Public Sans" pitchFamily="2" charset="0"/>
                    <a:ea typeface="Aptos" panose="020B0004020202020204" pitchFamily="34" charset="0"/>
                    <a:cs typeface="Times New Roman" panose="02020603050405020304" pitchFamily="18" charset="0"/>
                  </a:rPr>
                  <a:t>vy EFTER KLICK PÅ </a:t>
                </a:r>
                <a:r>
                  <a:rPr lang="sv-SE" sz="1000" b="1" cap="all">
                    <a:effectLst/>
                    <a:latin typeface="Public Sans" pitchFamily="2" charset="0"/>
                    <a:ea typeface="Aptos" panose="020B0004020202020204" pitchFamily="34" charset="0"/>
                    <a:cs typeface="Times New Roman" panose="02020603050405020304" pitchFamily="18" charset="0"/>
                  </a:rPr>
                  <a:t>SMS-INKORG</a:t>
                </a:r>
                <a:endParaRPr lang="sv-SE" sz="1000" cap="all"/>
              </a:p>
            </p:txBody>
          </p:sp>
        </p:grpSp>
        <p:pic>
          <p:nvPicPr>
            <p:cNvPr id="23" name="Bild 22" descr="Hand som pekar åt höger, handens utsida med hel fyllning">
              <a:extLst>
                <a:ext uri="{FF2B5EF4-FFF2-40B4-BE49-F238E27FC236}">
                  <a16:creationId xmlns:a16="http://schemas.microsoft.com/office/drawing/2014/main" id="{0F70FECB-B97C-BE1E-9302-8BB29076BC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3507" y="2958696"/>
              <a:ext cx="470304" cy="470304"/>
            </a:xfrm>
            <a:prstGeom prst="rect">
              <a:avLst/>
            </a:prstGeom>
          </p:spPr>
        </p:pic>
      </p:grpSp>
    </p:spTree>
    <p:extLst>
      <p:ext uri="{BB962C8B-B14F-4D97-AF65-F5344CB8AC3E}">
        <p14:creationId xmlns:p14="http://schemas.microsoft.com/office/powerpoint/2010/main" val="1693703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200"/>
              <a:t>Invånarens flöde – självincheckning</a:t>
            </a:r>
          </a:p>
        </p:txBody>
      </p:sp>
      <p:sp>
        <p:nvSpPr>
          <p:cNvPr id="16" name="textruta 15">
            <a:extLst>
              <a:ext uri="{FF2B5EF4-FFF2-40B4-BE49-F238E27FC236}">
                <a16:creationId xmlns:a16="http://schemas.microsoft.com/office/drawing/2014/main" id="{03108232-68FF-C326-5A39-ED554AA2C188}"/>
              </a:ext>
            </a:extLst>
          </p:cNvPr>
          <p:cNvSpPr txBox="1"/>
          <p:nvPr/>
        </p:nvSpPr>
        <p:spPr>
          <a:xfrm>
            <a:off x="609599" y="939762"/>
            <a:ext cx="10972799" cy="261610"/>
          </a:xfrm>
          <a:prstGeom prst="rect">
            <a:avLst/>
          </a:prstGeom>
          <a:noFill/>
        </p:spPr>
        <p:txBody>
          <a:bodyPr wrap="square" lIns="91440" tIns="45720" rIns="91440" bIns="45720" anchor="t">
            <a:spAutoFit/>
          </a:bodyPr>
          <a:lstStyle/>
          <a:p>
            <a:r>
              <a:rPr lang="sv-SE" sz="1100" i="1">
                <a:cs typeface="Times New Roman"/>
              </a:rPr>
              <a:t>När invånare kommer till mottagningen kan hen logga in i webbapplikationen mobil självincheckning genom att scanna en QR-kod. De checkar in och betalar patientavgift. </a:t>
            </a:r>
          </a:p>
        </p:txBody>
      </p:sp>
      <p:grpSp>
        <p:nvGrpSpPr>
          <p:cNvPr id="3" name="Grupp 2">
            <a:extLst>
              <a:ext uri="{FF2B5EF4-FFF2-40B4-BE49-F238E27FC236}">
                <a16:creationId xmlns:a16="http://schemas.microsoft.com/office/drawing/2014/main" id="{CD751548-435E-CDF6-4CA9-B1ABF7EA2FFA}"/>
              </a:ext>
            </a:extLst>
          </p:cNvPr>
          <p:cNvGrpSpPr/>
          <p:nvPr/>
        </p:nvGrpSpPr>
        <p:grpSpPr>
          <a:xfrm>
            <a:off x="371155" y="1468676"/>
            <a:ext cx="3025968" cy="5141445"/>
            <a:chOff x="371155" y="1468676"/>
            <a:chExt cx="3025968" cy="5141445"/>
          </a:xfrm>
        </p:grpSpPr>
        <p:sp>
          <p:nvSpPr>
            <p:cNvPr id="5" name="textruta 4">
              <a:extLst>
                <a:ext uri="{FF2B5EF4-FFF2-40B4-BE49-F238E27FC236}">
                  <a16:creationId xmlns:a16="http://schemas.microsoft.com/office/drawing/2014/main" id="{ABB98663-4DDC-33D4-E755-BEC7223F0D7E}"/>
                </a:ext>
              </a:extLst>
            </p:cNvPr>
            <p:cNvSpPr txBox="1"/>
            <p:nvPr/>
          </p:nvSpPr>
          <p:spPr>
            <a:xfrm>
              <a:off x="624756" y="1468676"/>
              <a:ext cx="2772367" cy="400110"/>
            </a:xfrm>
            <a:prstGeom prst="rect">
              <a:avLst/>
            </a:prstGeom>
            <a:noFill/>
          </p:spPr>
          <p:txBody>
            <a:bodyPr wrap="square" lIns="91440" tIns="45720" rIns="91440" bIns="45720" anchor="t">
              <a:spAutoFit/>
            </a:bodyPr>
            <a:lstStyle/>
            <a:p>
              <a:pPr algn="ctr"/>
              <a:r>
                <a:rPr lang="sv-SE" sz="1000" cap="all" dirty="0">
                  <a:cs typeface="Times New Roman"/>
                </a:rPr>
                <a:t>Vy efter </a:t>
              </a:r>
              <a:r>
                <a:rPr lang="sv-SE" sz="1000" b="1" cap="all" dirty="0">
                  <a:cs typeface="Times New Roman"/>
                </a:rPr>
                <a:t>scannad QR-kod</a:t>
              </a:r>
              <a:br>
                <a:rPr lang="sv-SE" sz="1000" b="1" cap="all" dirty="0">
                  <a:cs typeface="Times New Roman"/>
                </a:rPr>
              </a:br>
              <a:r>
                <a:rPr lang="sv-SE" sz="1000" cap="all" dirty="0">
                  <a:cs typeface="Times New Roman"/>
                </a:rPr>
                <a:t> och </a:t>
              </a:r>
              <a:r>
                <a:rPr lang="sv-SE" sz="1000" b="1" cap="all" dirty="0">
                  <a:cs typeface="Times New Roman"/>
                </a:rPr>
                <a:t>inloggning</a:t>
              </a:r>
              <a:r>
                <a:rPr lang="sv-SE" sz="1000" cap="all" dirty="0">
                  <a:cs typeface="Times New Roman"/>
                </a:rPr>
                <a:t> i </a:t>
              </a:r>
              <a:r>
                <a:rPr lang="sv-SE" sz="1000" cap="all" dirty="0" err="1">
                  <a:cs typeface="Times New Roman"/>
                </a:rPr>
                <a:t>webbapp</a:t>
              </a:r>
              <a:endParaRPr lang="en-US" dirty="0"/>
            </a:p>
          </p:txBody>
        </p:sp>
        <p:pic>
          <p:nvPicPr>
            <p:cNvPr id="22" name="Bild 21" descr="Hand som pekar åt höger, handens utsida med hel fyllning">
              <a:extLst>
                <a:ext uri="{FF2B5EF4-FFF2-40B4-BE49-F238E27FC236}">
                  <a16:creationId xmlns:a16="http://schemas.microsoft.com/office/drawing/2014/main" id="{22BACEB6-1397-068F-5027-D259EA27CE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155" y="3035000"/>
              <a:ext cx="470304" cy="470304"/>
            </a:xfrm>
            <a:prstGeom prst="rect">
              <a:avLst/>
            </a:prstGeom>
          </p:spPr>
        </p:pic>
        <p:pic>
          <p:nvPicPr>
            <p:cNvPr id="2" name="Picture 1">
              <a:extLst>
                <a:ext uri="{FF2B5EF4-FFF2-40B4-BE49-F238E27FC236}">
                  <a16:creationId xmlns:a16="http://schemas.microsoft.com/office/drawing/2014/main" id="{B72E187D-F93E-36BC-94AF-BEA0EC15FDBF}"/>
                </a:ext>
              </a:extLst>
            </p:cNvPr>
            <p:cNvPicPr>
              <a:picLocks noChangeAspect="1"/>
            </p:cNvPicPr>
            <p:nvPr/>
          </p:nvPicPr>
          <p:blipFill>
            <a:blip r:embed="rId6"/>
            <a:stretch>
              <a:fillRect/>
            </a:stretch>
          </p:blipFill>
          <p:spPr>
            <a:xfrm>
              <a:off x="919671" y="1983036"/>
              <a:ext cx="2182539" cy="4627085"/>
            </a:xfrm>
            <a:prstGeom prst="rect">
              <a:avLst/>
            </a:prstGeom>
            <a:ln>
              <a:noFill/>
            </a:ln>
            <a:effectLst>
              <a:outerShdw blurRad="292100" dist="139700" dir="2700000" algn="tl" rotWithShape="0">
                <a:srgbClr val="333333">
                  <a:alpha val="65000"/>
                </a:srgbClr>
              </a:outerShdw>
            </a:effectLst>
          </p:spPr>
        </p:pic>
      </p:grpSp>
      <p:grpSp>
        <p:nvGrpSpPr>
          <p:cNvPr id="6" name="Grupp 5">
            <a:extLst>
              <a:ext uri="{FF2B5EF4-FFF2-40B4-BE49-F238E27FC236}">
                <a16:creationId xmlns:a16="http://schemas.microsoft.com/office/drawing/2014/main" id="{2474A4A7-83F8-DB77-C5E1-DAC2EBCB6F1B}"/>
              </a:ext>
            </a:extLst>
          </p:cNvPr>
          <p:cNvGrpSpPr/>
          <p:nvPr/>
        </p:nvGrpSpPr>
        <p:grpSpPr>
          <a:xfrm>
            <a:off x="3795043" y="1454704"/>
            <a:ext cx="2980286" cy="4921867"/>
            <a:chOff x="3795043" y="1454704"/>
            <a:chExt cx="2980286" cy="4921867"/>
          </a:xfrm>
        </p:grpSpPr>
        <p:sp>
          <p:nvSpPr>
            <p:cNvPr id="17" name="textruta 16">
              <a:extLst>
                <a:ext uri="{FF2B5EF4-FFF2-40B4-BE49-F238E27FC236}">
                  <a16:creationId xmlns:a16="http://schemas.microsoft.com/office/drawing/2014/main" id="{AF8C4659-1D65-F100-EFBB-E403BD3C671D}"/>
                </a:ext>
              </a:extLst>
            </p:cNvPr>
            <p:cNvSpPr txBox="1"/>
            <p:nvPr/>
          </p:nvSpPr>
          <p:spPr>
            <a:xfrm>
              <a:off x="4002962" y="1454704"/>
              <a:ext cx="2772367" cy="400110"/>
            </a:xfrm>
            <a:prstGeom prst="rect">
              <a:avLst/>
            </a:prstGeom>
            <a:noFill/>
          </p:spPr>
          <p:txBody>
            <a:bodyPr wrap="square" lIns="91440" tIns="45720" rIns="91440" bIns="45720" anchor="t">
              <a:spAutoFit/>
            </a:bodyPr>
            <a:lstStyle/>
            <a:p>
              <a:pPr algn="ctr"/>
              <a:r>
                <a:rPr lang="sv-SE" sz="1000" cap="all">
                  <a:effectLst/>
                  <a:latin typeface="Public Sans"/>
                  <a:ea typeface="Aptos" panose="020B0004020202020204" pitchFamily="34" charset="0"/>
                  <a:cs typeface="Times New Roman"/>
                </a:rPr>
                <a:t>vy EFTER </a:t>
              </a:r>
              <a:r>
                <a:rPr lang="sv-SE" sz="1000" b="1" cap="all">
                  <a:latin typeface="Public Sans"/>
                  <a:ea typeface="Aptos" panose="020B0004020202020204" pitchFamily="34" charset="0"/>
                  <a:cs typeface="Times New Roman"/>
                </a:rPr>
                <a:t>klick på bokad tid</a:t>
              </a:r>
              <a:br>
                <a:rPr lang="sv-SE" sz="1000" b="1" cap="all">
                  <a:latin typeface="Public Sans"/>
                  <a:ea typeface="Aptos" panose="020B0004020202020204" pitchFamily="34" charset="0"/>
                  <a:cs typeface="Times New Roman"/>
                </a:rPr>
              </a:br>
              <a:r>
                <a:rPr lang="sv-SE" sz="1000" b="1" cap="all">
                  <a:latin typeface="Public Sans"/>
                  <a:ea typeface="Aptos" panose="020B0004020202020204" pitchFamily="34" charset="0"/>
                  <a:cs typeface="Times New Roman"/>
                </a:rPr>
                <a:t> </a:t>
              </a:r>
              <a:r>
                <a:rPr lang="sv-SE" sz="1000" cap="all">
                  <a:latin typeface="Public Sans"/>
                  <a:ea typeface="Aptos" panose="020B0004020202020204" pitchFamily="34" charset="0"/>
                  <a:cs typeface="Times New Roman"/>
                </a:rPr>
                <a:t>som ska checkas in</a:t>
              </a:r>
              <a:endParaRPr lang="sv-SE" sz="1000" cap="all"/>
            </a:p>
          </p:txBody>
        </p:sp>
        <p:pic>
          <p:nvPicPr>
            <p:cNvPr id="23" name="Bild 22" descr="Hand som pekar åt höger, handens utsida med hel fyllning">
              <a:extLst>
                <a:ext uri="{FF2B5EF4-FFF2-40B4-BE49-F238E27FC236}">
                  <a16:creationId xmlns:a16="http://schemas.microsoft.com/office/drawing/2014/main" id="{0F70FECB-B97C-BE1E-9302-8BB29076BC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5043" y="4768035"/>
              <a:ext cx="470304" cy="470304"/>
            </a:xfrm>
            <a:prstGeom prst="rect">
              <a:avLst/>
            </a:prstGeom>
          </p:spPr>
        </p:pic>
        <p:pic>
          <p:nvPicPr>
            <p:cNvPr id="8" name="Picture 7">
              <a:extLst>
                <a:ext uri="{FF2B5EF4-FFF2-40B4-BE49-F238E27FC236}">
                  <a16:creationId xmlns:a16="http://schemas.microsoft.com/office/drawing/2014/main" id="{991484BC-070B-D705-53D2-E95904F31080}"/>
                </a:ext>
              </a:extLst>
            </p:cNvPr>
            <p:cNvPicPr>
              <a:picLocks noChangeAspect="1"/>
            </p:cNvPicPr>
            <p:nvPr/>
          </p:nvPicPr>
          <p:blipFill>
            <a:blip r:embed="rId7"/>
            <a:stretch>
              <a:fillRect/>
            </a:stretch>
          </p:blipFill>
          <p:spPr>
            <a:xfrm>
              <a:off x="4324537" y="1997366"/>
              <a:ext cx="2450792" cy="4379205"/>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D26349B-2351-E15B-9EF3-8945B4B25528}"/>
                </a:ext>
              </a:extLst>
            </p:cNvPr>
            <p:cNvSpPr/>
            <p:nvPr/>
          </p:nvSpPr>
          <p:spPr>
            <a:xfrm>
              <a:off x="4369179" y="3993761"/>
              <a:ext cx="2377440"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8C820B8E-D33B-A6DF-2026-FBE48DF465C6}"/>
              </a:ext>
            </a:extLst>
          </p:cNvPr>
          <p:cNvSpPr/>
          <p:nvPr/>
        </p:nvSpPr>
        <p:spPr>
          <a:xfrm>
            <a:off x="8044238" y="3270152"/>
            <a:ext cx="2377440"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upp 6">
            <a:extLst>
              <a:ext uri="{FF2B5EF4-FFF2-40B4-BE49-F238E27FC236}">
                <a16:creationId xmlns:a16="http://schemas.microsoft.com/office/drawing/2014/main" id="{D8B9B98E-E888-EB9A-7864-0DF7F3073602}"/>
              </a:ext>
            </a:extLst>
          </p:cNvPr>
          <p:cNvGrpSpPr/>
          <p:nvPr/>
        </p:nvGrpSpPr>
        <p:grpSpPr>
          <a:xfrm>
            <a:off x="7749139" y="1443368"/>
            <a:ext cx="2880000" cy="4146335"/>
            <a:chOff x="7749139" y="1443368"/>
            <a:chExt cx="2880000" cy="4146335"/>
          </a:xfrm>
        </p:grpSpPr>
        <p:sp>
          <p:nvSpPr>
            <p:cNvPr id="18" name="textruta 17">
              <a:extLst>
                <a:ext uri="{FF2B5EF4-FFF2-40B4-BE49-F238E27FC236}">
                  <a16:creationId xmlns:a16="http://schemas.microsoft.com/office/drawing/2014/main" id="{8AEA17D1-1193-1E05-7259-FB40DCDD6CA1}"/>
                </a:ext>
              </a:extLst>
            </p:cNvPr>
            <p:cNvSpPr txBox="1"/>
            <p:nvPr/>
          </p:nvSpPr>
          <p:spPr>
            <a:xfrm>
              <a:off x="7749139" y="1443368"/>
              <a:ext cx="2880000" cy="553998"/>
            </a:xfrm>
            <a:prstGeom prst="rect">
              <a:avLst/>
            </a:prstGeom>
            <a:noFill/>
          </p:spPr>
          <p:txBody>
            <a:bodyPr wrap="square" lIns="91440" tIns="45720" rIns="91440" bIns="45720" anchor="t">
              <a:spAutoFit/>
            </a:bodyPr>
            <a:lstStyle/>
            <a:p>
              <a:pPr algn="ctr"/>
              <a:r>
                <a:rPr lang="sv-SE" sz="1000" cap="all" dirty="0">
                  <a:effectLst/>
                  <a:latin typeface="Public Sans"/>
                  <a:ea typeface="Aptos" panose="020B0004020202020204" pitchFamily="34" charset="0"/>
                  <a:cs typeface="Times New Roman"/>
                </a:rPr>
                <a:t>vy EFTER </a:t>
              </a:r>
              <a:r>
                <a:rPr lang="sv-SE" sz="1000" b="1" cap="all" dirty="0">
                  <a:latin typeface="Public Sans"/>
                  <a:ea typeface="Aptos" panose="020B0004020202020204" pitchFamily="34" charset="0"/>
                  <a:cs typeface="Times New Roman"/>
                </a:rPr>
                <a:t>betalning</a:t>
              </a:r>
              <a:r>
                <a:rPr lang="sv-SE" sz="1000" cap="all" dirty="0">
                  <a:latin typeface="Public Sans"/>
                  <a:ea typeface="Aptos" panose="020B0004020202020204" pitchFamily="34" charset="0"/>
                  <a:cs typeface="Times New Roman"/>
                </a:rPr>
                <a:t> inkl.  </a:t>
              </a:r>
              <a:r>
                <a:rPr lang="sv-SE" sz="1000" b="1" cap="all" dirty="0">
                  <a:latin typeface="Public Sans"/>
                  <a:ea typeface="Aptos" panose="020B0004020202020204" pitchFamily="34" charset="0"/>
                  <a:cs typeface="Times New Roman"/>
                </a:rPr>
                <a:t>bekräftelse</a:t>
              </a:r>
              <a:r>
                <a:rPr lang="sv-SE" sz="1000" cap="all" dirty="0">
                  <a:latin typeface="Public Sans"/>
                  <a:ea typeface="Aptos" panose="020B0004020202020204" pitchFamily="34" charset="0"/>
                  <a:cs typeface="Times New Roman"/>
                </a:rPr>
                <a:t> på att man är incheckad</a:t>
              </a:r>
              <a:endParaRPr lang="sv-SE" sz="1000" cap="all" dirty="0">
                <a:cs typeface="Times New Roman"/>
              </a:endParaRPr>
            </a:p>
          </p:txBody>
        </p:sp>
        <p:pic>
          <p:nvPicPr>
            <p:cNvPr id="10" name="Picture 9">
              <a:extLst>
                <a:ext uri="{FF2B5EF4-FFF2-40B4-BE49-F238E27FC236}">
                  <a16:creationId xmlns:a16="http://schemas.microsoft.com/office/drawing/2014/main" id="{C767A659-FCEB-8E92-445B-EFD794999B80}"/>
                </a:ext>
              </a:extLst>
            </p:cNvPr>
            <p:cNvPicPr>
              <a:picLocks noChangeAspect="1"/>
            </p:cNvPicPr>
            <p:nvPr/>
          </p:nvPicPr>
          <p:blipFill>
            <a:blip r:embed="rId8"/>
            <a:srcRect b="52993"/>
            <a:stretch/>
          </p:blipFill>
          <p:spPr>
            <a:xfrm>
              <a:off x="8044238" y="1994077"/>
              <a:ext cx="2462101" cy="2000468"/>
            </a:xfrm>
            <a:prstGeom prst="rect">
              <a:avLst/>
            </a:prstGeom>
            <a:ln>
              <a:noFill/>
            </a:ln>
            <a:effectLst>
              <a:outerShdw blurRad="292100" dist="139700" dir="2700000" algn="tl" rotWithShape="0">
                <a:srgbClr val="333333">
                  <a:alpha val="65000"/>
                </a:srgbClr>
              </a:outerShdw>
            </a:effectLst>
          </p:spPr>
        </p:pic>
        <p:pic>
          <p:nvPicPr>
            <p:cNvPr id="12" name="Picture 9">
              <a:extLst>
                <a:ext uri="{FF2B5EF4-FFF2-40B4-BE49-F238E27FC236}">
                  <a16:creationId xmlns:a16="http://schemas.microsoft.com/office/drawing/2014/main" id="{82E51017-A1A0-0F84-8C40-3059240EC5C4}"/>
                </a:ext>
              </a:extLst>
            </p:cNvPr>
            <p:cNvPicPr>
              <a:picLocks noChangeAspect="1"/>
            </p:cNvPicPr>
            <p:nvPr/>
          </p:nvPicPr>
          <p:blipFill>
            <a:blip r:embed="rId8"/>
            <a:srcRect t="62413"/>
            <a:stretch/>
          </p:blipFill>
          <p:spPr>
            <a:xfrm>
              <a:off x="8044238" y="3990095"/>
              <a:ext cx="2462101" cy="159960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0450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529C4A0-DA28-AF7F-BD5F-A4501371A237}"/>
              </a:ext>
            </a:extLst>
          </p:cNvPr>
          <p:cNvSpPr>
            <a:spLocks noGrp="1"/>
          </p:cNvSpPr>
          <p:nvPr>
            <p:ph type="title"/>
          </p:nvPr>
        </p:nvSpPr>
        <p:spPr>
          <a:xfrm>
            <a:off x="831850" y="1709738"/>
            <a:ext cx="10515600" cy="2852737"/>
          </a:xfrm>
        </p:spPr>
        <p:txBody>
          <a:bodyPr anchor="b">
            <a:normAutofit/>
          </a:bodyPr>
          <a:lstStyle/>
          <a:p>
            <a:r>
              <a:rPr lang="sv-SE"/>
              <a:t>Medarbetarportalen och Utskickskollen</a:t>
            </a:r>
          </a:p>
        </p:txBody>
      </p:sp>
      <p:sp>
        <p:nvSpPr>
          <p:cNvPr id="6" name="Underrubrik 5">
            <a:extLst>
              <a:ext uri="{FF2B5EF4-FFF2-40B4-BE49-F238E27FC236}">
                <a16:creationId xmlns:a16="http://schemas.microsoft.com/office/drawing/2014/main" id="{4D52BC1D-A0C9-A3DF-E25B-4697A388F2D6}"/>
              </a:ext>
            </a:extLst>
          </p:cNvPr>
          <p:cNvSpPr>
            <a:spLocks noGrp="1"/>
          </p:cNvSpPr>
          <p:nvPr>
            <p:ph type="body" idx="1"/>
          </p:nvPr>
        </p:nvSpPr>
        <p:spPr>
          <a:xfrm>
            <a:off x="831850" y="4589463"/>
            <a:ext cx="10515600" cy="1500187"/>
          </a:xfrm>
        </p:spPr>
        <p:txBody>
          <a:bodyPr>
            <a:normAutofit/>
          </a:bodyPr>
          <a:lstStyle/>
          <a:p>
            <a:r>
              <a:rPr lang="sv-SE"/>
              <a:t>Följ upp utskick och förhandsgranska kallelser</a:t>
            </a:r>
          </a:p>
        </p:txBody>
      </p:sp>
    </p:spTree>
    <p:extLst>
      <p:ext uri="{BB962C8B-B14F-4D97-AF65-F5344CB8AC3E}">
        <p14:creationId xmlns:p14="http://schemas.microsoft.com/office/powerpoint/2010/main" val="974027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4F492-1919-459D-29BC-50B59D77DCB6}"/>
              </a:ext>
            </a:extLst>
          </p:cNvPr>
          <p:cNvSpPr>
            <a:spLocks noGrp="1"/>
          </p:cNvSpPr>
          <p:nvPr>
            <p:ph type="title"/>
          </p:nvPr>
        </p:nvSpPr>
        <p:spPr/>
        <p:txBody>
          <a:bodyPr/>
          <a:lstStyle/>
          <a:p>
            <a:r>
              <a:rPr lang="sv-SE" dirty="0"/>
              <a:t>Se utskick i Rev </a:t>
            </a:r>
            <a:r>
              <a:rPr lang="sv-SE" dirty="0" err="1"/>
              <a:t>Cycle</a:t>
            </a:r>
            <a:endParaRPr lang="sv-SE" dirty="0"/>
          </a:p>
        </p:txBody>
      </p:sp>
      <p:sp>
        <p:nvSpPr>
          <p:cNvPr id="6" name="textruta 5">
            <a:extLst>
              <a:ext uri="{FF2B5EF4-FFF2-40B4-BE49-F238E27FC236}">
                <a16:creationId xmlns:a16="http://schemas.microsoft.com/office/drawing/2014/main" id="{8BEAC01B-16C3-F949-E330-C689CEA0750E}"/>
              </a:ext>
            </a:extLst>
          </p:cNvPr>
          <p:cNvSpPr txBox="1"/>
          <p:nvPr/>
        </p:nvSpPr>
        <p:spPr>
          <a:xfrm>
            <a:off x="696192" y="941264"/>
            <a:ext cx="8395854" cy="307777"/>
          </a:xfrm>
          <a:prstGeom prst="rect">
            <a:avLst/>
          </a:prstGeom>
          <a:noFill/>
        </p:spPr>
        <p:txBody>
          <a:bodyPr wrap="square" rtlCol="0">
            <a:spAutoFit/>
          </a:bodyPr>
          <a:lstStyle/>
          <a:p>
            <a:r>
              <a:rPr lang="sv-SE" sz="1400" dirty="0"/>
              <a:t>I menyn Vårdhändelser finns fliken KALLA där vårdpersonal kan se historik för utskick till invånare. </a:t>
            </a:r>
          </a:p>
        </p:txBody>
      </p:sp>
      <p:grpSp>
        <p:nvGrpSpPr>
          <p:cNvPr id="13" name="Grupp 12">
            <a:extLst>
              <a:ext uri="{FF2B5EF4-FFF2-40B4-BE49-F238E27FC236}">
                <a16:creationId xmlns:a16="http://schemas.microsoft.com/office/drawing/2014/main" id="{DB7C4489-7DE7-1839-7349-0EC798AD35DC}"/>
              </a:ext>
            </a:extLst>
          </p:cNvPr>
          <p:cNvGrpSpPr/>
          <p:nvPr/>
        </p:nvGrpSpPr>
        <p:grpSpPr>
          <a:xfrm>
            <a:off x="708746" y="1312881"/>
            <a:ext cx="4649502" cy="2568732"/>
            <a:chOff x="708746" y="1312881"/>
            <a:chExt cx="4649502" cy="2568732"/>
          </a:xfrm>
        </p:grpSpPr>
        <p:pic>
          <p:nvPicPr>
            <p:cNvPr id="1026" name="Picture 2">
              <a:extLst>
                <a:ext uri="{FF2B5EF4-FFF2-40B4-BE49-F238E27FC236}">
                  <a16:creationId xmlns:a16="http://schemas.microsoft.com/office/drawing/2014/main" id="{21A98FE1-1426-770F-A2C5-8584A2749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10" y="1312881"/>
              <a:ext cx="4492338" cy="231402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FFDA6253-BF3B-2670-2A97-10012E2AC89A}"/>
                </a:ext>
              </a:extLst>
            </p:cNvPr>
            <p:cNvSpPr txBox="1"/>
            <p:nvPr/>
          </p:nvSpPr>
          <p:spPr>
            <a:xfrm>
              <a:off x="865909" y="3701613"/>
              <a:ext cx="4492339" cy="180000"/>
            </a:xfrm>
            <a:prstGeom prst="roundRect">
              <a:avLst>
                <a:gd name="adj" fmla="val 3680"/>
              </a:avLst>
            </a:prstGeom>
            <a:solidFill>
              <a:schemeClr val="accent5">
                <a:lumMod val="20000"/>
                <a:lumOff val="80000"/>
              </a:schemeClr>
            </a:solidFill>
            <a:ln>
              <a:solidFill>
                <a:schemeClr val="accent5">
                  <a:lumMod val="40000"/>
                  <a:lumOff val="60000"/>
                </a:schemeClr>
              </a:solidFill>
            </a:ln>
          </p:spPr>
          <p:txBody>
            <a:bodyPr wrap="square" rtlCol="0" anchor="ctr">
              <a:spAutoFit/>
            </a:bodyPr>
            <a:lstStyle/>
            <a:p>
              <a:pPr algn="ctr"/>
              <a:r>
                <a:rPr lang="sv-SE" sz="1000" dirty="0"/>
                <a:t>Översikt över patient med grundläggande information om patienten. </a:t>
              </a:r>
            </a:p>
          </p:txBody>
        </p:sp>
        <p:sp>
          <p:nvSpPr>
            <p:cNvPr id="9" name="Ellips 8">
              <a:extLst>
                <a:ext uri="{FF2B5EF4-FFF2-40B4-BE49-F238E27FC236}">
                  <a16:creationId xmlns:a16="http://schemas.microsoft.com/office/drawing/2014/main" id="{60469439-696D-0E67-DA46-C4E8AEC2D174}"/>
                </a:ext>
              </a:extLst>
            </p:cNvPr>
            <p:cNvSpPr/>
            <p:nvPr/>
          </p:nvSpPr>
          <p:spPr>
            <a:xfrm>
              <a:off x="708746" y="1354669"/>
              <a:ext cx="314325" cy="314325"/>
            </a:xfrm>
            <a:prstGeom prst="ellipse">
              <a:avLst/>
            </a:prstGeom>
            <a:solidFill>
              <a:schemeClr val="accent1">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accent1">
                      <a:lumMod val="75000"/>
                    </a:schemeClr>
                  </a:solidFill>
                </a:rPr>
                <a:t>1</a:t>
              </a:r>
            </a:p>
          </p:txBody>
        </p:sp>
      </p:grpSp>
      <p:grpSp>
        <p:nvGrpSpPr>
          <p:cNvPr id="14" name="Grupp 13">
            <a:extLst>
              <a:ext uri="{FF2B5EF4-FFF2-40B4-BE49-F238E27FC236}">
                <a16:creationId xmlns:a16="http://schemas.microsoft.com/office/drawing/2014/main" id="{D18954E1-D094-DC29-9083-B11C06C83A29}"/>
              </a:ext>
            </a:extLst>
          </p:cNvPr>
          <p:cNvGrpSpPr/>
          <p:nvPr/>
        </p:nvGrpSpPr>
        <p:grpSpPr>
          <a:xfrm>
            <a:off x="5564766" y="1312881"/>
            <a:ext cx="4649502" cy="2570306"/>
            <a:chOff x="5564766" y="1312881"/>
            <a:chExt cx="4649502" cy="2570306"/>
          </a:xfrm>
        </p:grpSpPr>
        <p:pic>
          <p:nvPicPr>
            <p:cNvPr id="1028" name="Picture 4">
              <a:extLst>
                <a:ext uri="{FF2B5EF4-FFF2-40B4-BE49-F238E27FC236}">
                  <a16:creationId xmlns:a16="http://schemas.microsoft.com/office/drawing/2014/main" id="{6EAAE635-08EF-12D5-465F-29C9EFF8CE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259"/>
            <a:stretch/>
          </p:blipFill>
          <p:spPr bwMode="auto">
            <a:xfrm>
              <a:off x="5721929" y="1312881"/>
              <a:ext cx="4492338" cy="231402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9DC3B01C-129B-2F98-0409-2776A788EB40}"/>
                </a:ext>
              </a:extLst>
            </p:cNvPr>
            <p:cNvSpPr txBox="1"/>
            <p:nvPr/>
          </p:nvSpPr>
          <p:spPr>
            <a:xfrm>
              <a:off x="5721929" y="3703187"/>
              <a:ext cx="4492339" cy="180000"/>
            </a:xfrm>
            <a:prstGeom prst="roundRect">
              <a:avLst>
                <a:gd name="adj" fmla="val 3680"/>
              </a:avLst>
            </a:prstGeom>
            <a:solidFill>
              <a:schemeClr val="accent5">
                <a:lumMod val="20000"/>
                <a:lumOff val="80000"/>
              </a:schemeClr>
            </a:solidFill>
            <a:ln>
              <a:solidFill>
                <a:schemeClr val="accent5">
                  <a:lumMod val="40000"/>
                  <a:lumOff val="60000"/>
                </a:schemeClr>
              </a:solidFill>
            </a:ln>
          </p:spPr>
          <p:txBody>
            <a:bodyPr wrap="square" rtlCol="0" anchor="ctr">
              <a:spAutoFit/>
            </a:bodyPr>
            <a:lstStyle/>
            <a:p>
              <a:pPr algn="ctr"/>
              <a:r>
                <a:rPr lang="sv-SE" sz="1000" dirty="0"/>
                <a:t>Utskickshistorik. Visar datum, tid för besök samt typ av utskick.</a:t>
              </a:r>
            </a:p>
          </p:txBody>
        </p:sp>
        <p:sp>
          <p:nvSpPr>
            <p:cNvPr id="10" name="Ellips 9">
              <a:extLst>
                <a:ext uri="{FF2B5EF4-FFF2-40B4-BE49-F238E27FC236}">
                  <a16:creationId xmlns:a16="http://schemas.microsoft.com/office/drawing/2014/main" id="{EE5847A1-B260-B27C-E02D-BCD2FC7D3175}"/>
                </a:ext>
              </a:extLst>
            </p:cNvPr>
            <p:cNvSpPr/>
            <p:nvPr/>
          </p:nvSpPr>
          <p:spPr>
            <a:xfrm>
              <a:off x="5564766" y="1354669"/>
              <a:ext cx="314325" cy="314325"/>
            </a:xfrm>
            <a:prstGeom prst="ellipse">
              <a:avLst/>
            </a:prstGeom>
            <a:solidFill>
              <a:schemeClr val="accent1">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accent1">
                      <a:lumMod val="75000"/>
                    </a:schemeClr>
                  </a:solidFill>
                </a:rPr>
                <a:t>2</a:t>
              </a:r>
            </a:p>
          </p:txBody>
        </p:sp>
      </p:grpSp>
      <p:grpSp>
        <p:nvGrpSpPr>
          <p:cNvPr id="15" name="Grupp 14">
            <a:extLst>
              <a:ext uri="{FF2B5EF4-FFF2-40B4-BE49-F238E27FC236}">
                <a16:creationId xmlns:a16="http://schemas.microsoft.com/office/drawing/2014/main" id="{9E049089-F4CC-591D-C590-C457F0C1CFA9}"/>
              </a:ext>
            </a:extLst>
          </p:cNvPr>
          <p:cNvGrpSpPr/>
          <p:nvPr/>
        </p:nvGrpSpPr>
        <p:grpSpPr>
          <a:xfrm>
            <a:off x="708746" y="4034542"/>
            <a:ext cx="9505521" cy="2439921"/>
            <a:chOff x="708746" y="4034542"/>
            <a:chExt cx="9505521" cy="2439921"/>
          </a:xfrm>
        </p:grpSpPr>
        <p:pic>
          <p:nvPicPr>
            <p:cNvPr id="1030" name="Picture 6">
              <a:extLst>
                <a:ext uri="{FF2B5EF4-FFF2-40B4-BE49-F238E27FC236}">
                  <a16:creationId xmlns:a16="http://schemas.microsoft.com/office/drawing/2014/main" id="{C660EF89-3191-F36F-F570-1F26F2AC8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10" y="4034542"/>
              <a:ext cx="4492338" cy="220229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A64B378-F683-E7CA-868D-BF3D9484CE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b="1902"/>
            <a:stretch/>
          </p:blipFill>
          <p:spPr bwMode="auto">
            <a:xfrm>
              <a:off x="5721929" y="4034542"/>
              <a:ext cx="4492338" cy="220229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AC8DEFEF-A8A0-1B5D-19BC-718F25E4D7D3}"/>
                </a:ext>
              </a:extLst>
            </p:cNvPr>
            <p:cNvSpPr txBox="1"/>
            <p:nvPr/>
          </p:nvSpPr>
          <p:spPr>
            <a:xfrm>
              <a:off x="865909" y="6294463"/>
              <a:ext cx="9348358" cy="180000"/>
            </a:xfrm>
            <a:prstGeom prst="roundRect">
              <a:avLst>
                <a:gd name="adj" fmla="val 3680"/>
              </a:avLst>
            </a:prstGeom>
            <a:solidFill>
              <a:schemeClr val="accent5">
                <a:lumMod val="20000"/>
                <a:lumOff val="80000"/>
              </a:schemeClr>
            </a:solidFill>
            <a:ln>
              <a:solidFill>
                <a:schemeClr val="accent5">
                  <a:lumMod val="40000"/>
                  <a:lumOff val="60000"/>
                </a:schemeClr>
              </a:solidFill>
            </a:ln>
          </p:spPr>
          <p:txBody>
            <a:bodyPr wrap="square" rtlCol="0" anchor="ctr">
              <a:spAutoFit/>
            </a:bodyPr>
            <a:lstStyle/>
            <a:p>
              <a:pPr algn="ctr"/>
              <a:r>
                <a:rPr lang="sv-SE" sz="1000" dirty="0"/>
                <a:t>Specifikt utskick visar hur utskicket ser ut i pappersformat och digitalt till Inkorgen på 1177.se</a:t>
              </a:r>
            </a:p>
          </p:txBody>
        </p:sp>
        <p:sp>
          <p:nvSpPr>
            <p:cNvPr id="11" name="Ellips 10">
              <a:extLst>
                <a:ext uri="{FF2B5EF4-FFF2-40B4-BE49-F238E27FC236}">
                  <a16:creationId xmlns:a16="http://schemas.microsoft.com/office/drawing/2014/main" id="{8BD09426-413C-DCE7-5682-64CB154D4252}"/>
                </a:ext>
              </a:extLst>
            </p:cNvPr>
            <p:cNvSpPr/>
            <p:nvPr/>
          </p:nvSpPr>
          <p:spPr>
            <a:xfrm>
              <a:off x="708746" y="4080270"/>
              <a:ext cx="314325" cy="314325"/>
            </a:xfrm>
            <a:prstGeom prst="ellipse">
              <a:avLst/>
            </a:prstGeom>
            <a:solidFill>
              <a:schemeClr val="accent1">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accent1">
                      <a:lumMod val="75000"/>
                    </a:schemeClr>
                  </a:solidFill>
                </a:rPr>
                <a:t>3</a:t>
              </a:r>
            </a:p>
          </p:txBody>
        </p:sp>
        <p:sp>
          <p:nvSpPr>
            <p:cNvPr id="12" name="Ellips 11">
              <a:extLst>
                <a:ext uri="{FF2B5EF4-FFF2-40B4-BE49-F238E27FC236}">
                  <a16:creationId xmlns:a16="http://schemas.microsoft.com/office/drawing/2014/main" id="{E9E04785-F45E-BB65-19A3-1D36807EAC3E}"/>
                </a:ext>
              </a:extLst>
            </p:cNvPr>
            <p:cNvSpPr/>
            <p:nvPr/>
          </p:nvSpPr>
          <p:spPr>
            <a:xfrm>
              <a:off x="5564766" y="4080270"/>
              <a:ext cx="314325" cy="314325"/>
            </a:xfrm>
            <a:prstGeom prst="ellipse">
              <a:avLst/>
            </a:prstGeom>
            <a:solidFill>
              <a:schemeClr val="accent1">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accent1">
                      <a:lumMod val="75000"/>
                    </a:schemeClr>
                  </a:solidFill>
                </a:rPr>
                <a:t>4</a:t>
              </a:r>
            </a:p>
          </p:txBody>
        </p:sp>
      </p:grpSp>
    </p:spTree>
    <p:extLst>
      <p:ext uri="{BB962C8B-B14F-4D97-AF65-F5344CB8AC3E}">
        <p14:creationId xmlns:p14="http://schemas.microsoft.com/office/powerpoint/2010/main" val="252121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600"/>
              <a:t>Att boka besök i SDV – Medarbetarportalen </a:t>
            </a:r>
            <a:endParaRPr lang="sv-SE"/>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2" name="Platshållare för innehåll 8">
            <a:extLst>
              <a:ext uri="{FF2B5EF4-FFF2-40B4-BE49-F238E27FC236}">
                <a16:creationId xmlns:a16="http://schemas.microsoft.com/office/drawing/2014/main" id="{790DA87E-16DC-AD9B-79BF-1BE1A70F1D56}"/>
              </a:ext>
            </a:extLst>
          </p:cNvPr>
          <p:cNvSpPr>
            <a:spLocks noGrp="1"/>
          </p:cNvSpPr>
          <p:nvPr>
            <p:ph sz="half" idx="1"/>
          </p:nvPr>
        </p:nvSpPr>
        <p:spPr>
          <a:xfrm>
            <a:off x="609600" y="1281444"/>
            <a:ext cx="5353050" cy="4571661"/>
          </a:xfrm>
        </p:spPr>
        <p:txBody>
          <a:bodyPr vert="horz" lIns="91440" tIns="45720" rIns="91440" bIns="45720" rtlCol="0" anchor="t">
            <a:noAutofit/>
          </a:bodyPr>
          <a:lstStyle/>
          <a:p>
            <a:pPr marL="0" indent="0">
              <a:buNone/>
            </a:pPr>
            <a:r>
              <a:rPr lang="sv-SE" sz="1800" b="1"/>
              <a:t>Se och hantera kommunikation med invånare</a:t>
            </a:r>
          </a:p>
          <a:p>
            <a:pPr marL="0" indent="0">
              <a:buNone/>
            </a:pPr>
            <a:r>
              <a:rPr lang="sv-SE" sz="1400"/>
              <a:t>I medarbetarportalen kan du:</a:t>
            </a:r>
          </a:p>
          <a:p>
            <a:pPr>
              <a:lnSpc>
                <a:spcPct val="100000"/>
              </a:lnSpc>
              <a:spcBef>
                <a:spcPts val="1200"/>
              </a:spcBef>
            </a:pPr>
            <a:r>
              <a:rPr lang="sv-SE" sz="1400"/>
              <a:t>Se information om invånarens konto på 1177</a:t>
            </a:r>
          </a:p>
          <a:p>
            <a:pPr>
              <a:lnSpc>
                <a:spcPct val="100000"/>
              </a:lnSpc>
              <a:spcBef>
                <a:spcPts val="1200"/>
              </a:spcBef>
            </a:pPr>
            <a:r>
              <a:rPr lang="sv-SE" sz="1400"/>
              <a:t>Se och hantera utskick som har gjorts från SDV</a:t>
            </a:r>
          </a:p>
          <a:p>
            <a:pPr>
              <a:lnSpc>
                <a:spcPct val="100000"/>
              </a:lnSpc>
              <a:spcBef>
                <a:spcPts val="1200"/>
              </a:spcBef>
            </a:pPr>
            <a:r>
              <a:rPr lang="sv-SE" sz="1400"/>
              <a:t>Se och skriva ut manuella utskrifter</a:t>
            </a:r>
          </a:p>
          <a:p>
            <a:pPr>
              <a:lnSpc>
                <a:spcPct val="100000"/>
              </a:lnSpc>
              <a:spcBef>
                <a:spcPts val="1200"/>
              </a:spcBef>
            </a:pPr>
            <a:r>
              <a:rPr lang="sv-SE" sz="1400"/>
              <a:t>Se vilka SMS- påminnelser som har skickats</a:t>
            </a:r>
          </a:p>
          <a:p>
            <a:endParaRPr lang="sv-SE" sz="1600"/>
          </a:p>
        </p:txBody>
      </p:sp>
      <p:sp>
        <p:nvSpPr>
          <p:cNvPr id="3" name="Platshållare för innehåll 8">
            <a:extLst>
              <a:ext uri="{FF2B5EF4-FFF2-40B4-BE49-F238E27FC236}">
                <a16:creationId xmlns:a16="http://schemas.microsoft.com/office/drawing/2014/main" id="{18334D96-342F-B98C-E504-47B09A59F5C7}"/>
              </a:ext>
            </a:extLst>
          </p:cNvPr>
          <p:cNvSpPr txBox="1">
            <a:spLocks/>
          </p:cNvSpPr>
          <p:nvPr/>
        </p:nvSpPr>
        <p:spPr>
          <a:xfrm>
            <a:off x="609600" y="4017288"/>
            <a:ext cx="9319846" cy="180065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tx1"/>
              </a:buClr>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110000"/>
              </a:lnSpc>
              <a:spcBef>
                <a:spcPts val="800"/>
              </a:spcBef>
              <a:buClr>
                <a:schemeClr val="tx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800"/>
              </a:spcBef>
              <a:buClr>
                <a:schemeClr val="tx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a:t>Se och hantera utskick</a:t>
            </a:r>
          </a:p>
          <a:p>
            <a:pPr marL="0" indent="0">
              <a:buFont typeface="Arial" panose="020B0604020202020204" pitchFamily="34" charset="0"/>
              <a:buNone/>
            </a:pPr>
            <a:r>
              <a:rPr lang="sv-SE" sz="1400"/>
              <a:t>Du kan se vilka utskick som har gjorts till en specifik invånare. </a:t>
            </a:r>
            <a:br>
              <a:rPr lang="sv-SE" sz="1400"/>
            </a:br>
            <a:r>
              <a:rPr lang="sv-SE" sz="1400"/>
              <a:t>Du kan också se om invånaren har öppnat digitala utskick på 1177.</a:t>
            </a:r>
          </a:p>
          <a:p>
            <a:pPr marL="0" indent="0">
              <a:buFont typeface="Arial" panose="020B0604020202020204" pitchFamily="34" charset="0"/>
              <a:buNone/>
            </a:pPr>
            <a:r>
              <a:rPr lang="sv-SE" sz="1400"/>
              <a:t>Utskick som har gjorts kan du skicka igen. Du kan också skriva ut pappersutskick.</a:t>
            </a:r>
          </a:p>
        </p:txBody>
      </p:sp>
      <p:pic>
        <p:nvPicPr>
          <p:cNvPr id="7" name="Bildobjekt 6">
            <a:extLst>
              <a:ext uri="{FF2B5EF4-FFF2-40B4-BE49-F238E27FC236}">
                <a16:creationId xmlns:a16="http://schemas.microsoft.com/office/drawing/2014/main" id="{208E01BE-AEC3-0C5C-6102-E81ACBB9D4DF}"/>
              </a:ext>
            </a:extLst>
          </p:cNvPr>
          <p:cNvPicPr>
            <a:picLocks noChangeAspect="1"/>
          </p:cNvPicPr>
          <p:nvPr/>
        </p:nvPicPr>
        <p:blipFill>
          <a:blip r:embed="rId4"/>
          <a:stretch>
            <a:fillRect/>
          </a:stretch>
        </p:blipFill>
        <p:spPr>
          <a:xfrm>
            <a:off x="6096000" y="1370170"/>
            <a:ext cx="5353051" cy="3024888"/>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47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600"/>
              <a:t>Att boka besök i SDV – Medarbetarportalen </a:t>
            </a:r>
            <a:endParaRPr lang="sv-SE"/>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2" name="Platshållare för innehåll 8">
            <a:extLst>
              <a:ext uri="{FF2B5EF4-FFF2-40B4-BE49-F238E27FC236}">
                <a16:creationId xmlns:a16="http://schemas.microsoft.com/office/drawing/2014/main" id="{790DA87E-16DC-AD9B-79BF-1BE1A70F1D56}"/>
              </a:ext>
            </a:extLst>
          </p:cNvPr>
          <p:cNvSpPr>
            <a:spLocks noGrp="1"/>
          </p:cNvSpPr>
          <p:nvPr>
            <p:ph sz="half" idx="1"/>
          </p:nvPr>
        </p:nvSpPr>
        <p:spPr>
          <a:xfrm>
            <a:off x="609599" y="1281445"/>
            <a:ext cx="10501877" cy="2042780"/>
          </a:xfrm>
        </p:spPr>
        <p:txBody>
          <a:bodyPr/>
          <a:lstStyle/>
          <a:p>
            <a:pPr marL="0" indent="0">
              <a:buNone/>
            </a:pPr>
            <a:r>
              <a:rPr lang="sv-SE" sz="2400" b="1"/>
              <a:t>Medarbetarportalen i SDV</a:t>
            </a:r>
          </a:p>
          <a:p>
            <a:pPr marL="0" indent="0">
              <a:buNone/>
            </a:pPr>
            <a:r>
              <a:rPr lang="sv-SE" sz="1600"/>
              <a:t>Du kan använda medarbetarportalen i ett fönster i SDV men du kan också använda den i din webbläsare.</a:t>
            </a:r>
          </a:p>
          <a:p>
            <a:pPr marL="0" indent="0">
              <a:buNone/>
            </a:pPr>
            <a:r>
              <a:rPr lang="sv-SE" sz="1600"/>
              <a:t>I båda fallen krävs att du har ett medarbetaruppdrag och ett SITHS-kort.</a:t>
            </a:r>
          </a:p>
        </p:txBody>
      </p:sp>
      <p:sp>
        <p:nvSpPr>
          <p:cNvPr id="23" name="textruta 22">
            <a:extLst>
              <a:ext uri="{FF2B5EF4-FFF2-40B4-BE49-F238E27FC236}">
                <a16:creationId xmlns:a16="http://schemas.microsoft.com/office/drawing/2014/main" id="{0CA2F9EE-EB8B-3F30-68D8-A075ADAC483F}"/>
              </a:ext>
            </a:extLst>
          </p:cNvPr>
          <p:cNvSpPr txBox="1"/>
          <p:nvPr/>
        </p:nvSpPr>
        <p:spPr>
          <a:xfrm>
            <a:off x="4498448" y="5461724"/>
            <a:ext cx="3195105" cy="261610"/>
          </a:xfrm>
          <a:prstGeom prst="rect">
            <a:avLst/>
          </a:prstGeom>
          <a:noFill/>
        </p:spPr>
        <p:txBody>
          <a:bodyPr wrap="none" rtlCol="0">
            <a:spAutoFit/>
          </a:bodyPr>
          <a:lstStyle/>
          <a:p>
            <a:pPr algn="ctr"/>
            <a:r>
              <a:rPr lang="sv-SE" sz="1100"/>
              <a:t>Medarbetarportalen infälld i ett fönster i SDV.</a:t>
            </a:r>
          </a:p>
        </p:txBody>
      </p:sp>
      <p:grpSp>
        <p:nvGrpSpPr>
          <p:cNvPr id="5" name="Grupp 4">
            <a:extLst>
              <a:ext uri="{FF2B5EF4-FFF2-40B4-BE49-F238E27FC236}">
                <a16:creationId xmlns:a16="http://schemas.microsoft.com/office/drawing/2014/main" id="{72340480-56BE-7A8D-ECBE-012CF7C96068}"/>
              </a:ext>
            </a:extLst>
          </p:cNvPr>
          <p:cNvGrpSpPr/>
          <p:nvPr/>
        </p:nvGrpSpPr>
        <p:grpSpPr>
          <a:xfrm>
            <a:off x="4371213" y="3282831"/>
            <a:ext cx="3449574" cy="2082164"/>
            <a:chOff x="3891027" y="2990223"/>
            <a:chExt cx="3449574" cy="2082164"/>
          </a:xfrm>
        </p:grpSpPr>
        <p:grpSp>
          <p:nvGrpSpPr>
            <p:cNvPr id="18" name="Grupp 17">
              <a:extLst>
                <a:ext uri="{FF2B5EF4-FFF2-40B4-BE49-F238E27FC236}">
                  <a16:creationId xmlns:a16="http://schemas.microsoft.com/office/drawing/2014/main" id="{3133B8EF-A1DA-39D8-099B-E375A6948E5C}"/>
                </a:ext>
              </a:extLst>
            </p:cNvPr>
            <p:cNvGrpSpPr/>
            <p:nvPr/>
          </p:nvGrpSpPr>
          <p:grpSpPr>
            <a:xfrm>
              <a:off x="3891027" y="2990223"/>
              <a:ext cx="3449574" cy="2082164"/>
              <a:chOff x="1057275" y="3324225"/>
              <a:chExt cx="3831684" cy="2082164"/>
            </a:xfrm>
          </p:grpSpPr>
          <p:sp>
            <p:nvSpPr>
              <p:cNvPr id="19" name="Rektangel: rundade hörn 18">
                <a:extLst>
                  <a:ext uri="{FF2B5EF4-FFF2-40B4-BE49-F238E27FC236}">
                    <a16:creationId xmlns:a16="http://schemas.microsoft.com/office/drawing/2014/main" id="{027A0497-4247-CE36-074F-1FCA91FF8425}"/>
                  </a:ext>
                </a:extLst>
              </p:cNvPr>
              <p:cNvSpPr/>
              <p:nvPr/>
            </p:nvSpPr>
            <p:spPr>
              <a:xfrm>
                <a:off x="1057275" y="3324225"/>
                <a:ext cx="3831684" cy="1838325"/>
              </a:xfrm>
              <a:prstGeom prst="roundRect">
                <a:avLst>
                  <a:gd name="adj" fmla="val 26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rundade hörn 19">
                <a:extLst>
                  <a:ext uri="{FF2B5EF4-FFF2-40B4-BE49-F238E27FC236}">
                    <a16:creationId xmlns:a16="http://schemas.microsoft.com/office/drawing/2014/main" id="{1E3E7FC4-35AD-C6CF-F0D6-8C51B385A0B1}"/>
                  </a:ext>
                </a:extLst>
              </p:cNvPr>
              <p:cNvSpPr/>
              <p:nvPr/>
            </p:nvSpPr>
            <p:spPr>
              <a:xfrm>
                <a:off x="2634980" y="5162550"/>
                <a:ext cx="676276" cy="204455"/>
              </a:xfrm>
              <a:prstGeom prst="roundRect">
                <a:avLst>
                  <a:gd name="adj" fmla="val 2643"/>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rundade hörn 20">
                <a:extLst>
                  <a:ext uri="{FF2B5EF4-FFF2-40B4-BE49-F238E27FC236}">
                    <a16:creationId xmlns:a16="http://schemas.microsoft.com/office/drawing/2014/main" id="{E11CD607-07E8-7D81-A393-7990EA22E469}"/>
                  </a:ext>
                </a:extLst>
              </p:cNvPr>
              <p:cNvSpPr/>
              <p:nvPr/>
            </p:nvSpPr>
            <p:spPr>
              <a:xfrm>
                <a:off x="2237486" y="5360670"/>
                <a:ext cx="1471263" cy="45719"/>
              </a:xfrm>
              <a:prstGeom prst="roundRect">
                <a:avLst>
                  <a:gd name="adj" fmla="val 2643"/>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 name="Bildobjekt 2" descr="En bild som visar text, elektronik, skärmbild, programvara&#10;&#10;Automatiskt genererad beskrivning">
              <a:extLst>
                <a:ext uri="{FF2B5EF4-FFF2-40B4-BE49-F238E27FC236}">
                  <a16:creationId xmlns:a16="http://schemas.microsoft.com/office/drawing/2014/main" id="{FED9F100-DBAD-2587-9189-BA01C176C44E}"/>
                </a:ext>
              </a:extLst>
            </p:cNvPr>
            <p:cNvPicPr>
              <a:picLocks noChangeAspect="1"/>
            </p:cNvPicPr>
            <p:nvPr/>
          </p:nvPicPr>
          <p:blipFill>
            <a:blip r:embed="rId4"/>
            <a:stretch>
              <a:fillRect/>
            </a:stretch>
          </p:blipFill>
          <p:spPr>
            <a:xfrm>
              <a:off x="3987180" y="3023262"/>
              <a:ext cx="3257269" cy="1720103"/>
            </a:xfrm>
            <a:prstGeom prst="rect">
              <a:avLst/>
            </a:prstGeom>
          </p:spPr>
        </p:pic>
      </p:grpSp>
    </p:spTree>
    <p:extLst>
      <p:ext uri="{BB962C8B-B14F-4D97-AF65-F5344CB8AC3E}">
        <p14:creationId xmlns:p14="http://schemas.microsoft.com/office/powerpoint/2010/main" val="32254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rundade hörn 25">
            <a:extLst>
              <a:ext uri="{FF2B5EF4-FFF2-40B4-BE49-F238E27FC236}">
                <a16:creationId xmlns:a16="http://schemas.microsoft.com/office/drawing/2014/main" id="{D5AF9F5E-BC55-C7D6-372F-B9D5A1EFF161}"/>
              </a:ext>
            </a:extLst>
          </p:cNvPr>
          <p:cNvSpPr/>
          <p:nvPr/>
        </p:nvSpPr>
        <p:spPr>
          <a:xfrm>
            <a:off x="1969752" y="2706675"/>
            <a:ext cx="767528" cy="2215297"/>
          </a:xfrm>
          <a:prstGeom prst="roundRect">
            <a:avLst>
              <a:gd name="adj" fmla="val 8725"/>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a:t>Vad blir nytt för dig som bokar?</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sz="half" idx="1"/>
          </p:nvPr>
        </p:nvSpPr>
        <p:spPr>
          <a:xfrm>
            <a:off x="763737" y="1277146"/>
            <a:ext cx="5181600" cy="671059"/>
          </a:xfrm>
        </p:spPr>
        <p:txBody>
          <a:bodyPr/>
          <a:lstStyle/>
          <a:p>
            <a:pPr marL="0" lvl="1" indent="0" fontAlgn="base">
              <a:lnSpc>
                <a:spcPct val="100000"/>
              </a:lnSpc>
              <a:spcBef>
                <a:spcPts val="0"/>
              </a:spcBef>
              <a:buNone/>
            </a:pPr>
            <a:r>
              <a:rPr lang="sv-SE" sz="1200" b="1">
                <a:solidFill>
                  <a:srgbClr val="000000"/>
                </a:solidFill>
                <a:latin typeface="Public Sans" pitchFamily="2" charset="0"/>
              </a:rPr>
              <a:t>IDAG</a:t>
            </a:r>
          </a:p>
          <a:p>
            <a:pPr marL="171450" lvl="1" indent="-171450" fontAlgn="base">
              <a:lnSpc>
                <a:spcPct val="100000"/>
              </a:lnSpc>
              <a:spcBef>
                <a:spcPts val="0"/>
              </a:spcBef>
            </a:pPr>
            <a:r>
              <a:rPr lang="sv-SE" sz="1200">
                <a:solidFill>
                  <a:srgbClr val="000000"/>
                </a:solidFill>
                <a:latin typeface="Public Sans" pitchFamily="2" charset="0"/>
              </a:rPr>
              <a:t>bokar och skapar kallelsen manuellt</a:t>
            </a:r>
          </a:p>
          <a:p>
            <a:pPr marL="171450" lvl="1" indent="-171450" fontAlgn="base">
              <a:lnSpc>
                <a:spcPct val="100000"/>
              </a:lnSpc>
              <a:spcBef>
                <a:spcPts val="0"/>
              </a:spcBef>
            </a:pPr>
            <a:r>
              <a:rPr lang="sv-SE" sz="1200">
                <a:solidFill>
                  <a:srgbClr val="000000"/>
                </a:solidFill>
                <a:latin typeface="Public Sans" pitchFamily="2" charset="0"/>
              </a:rPr>
              <a:t>skriver ut och skickar på papper, ibland digitalt.</a:t>
            </a:r>
          </a:p>
          <a:p>
            <a:pPr marL="0" lvl="1" indent="0" fontAlgn="base">
              <a:lnSpc>
                <a:spcPct val="100000"/>
              </a:lnSpc>
              <a:spcBef>
                <a:spcPts val="0"/>
              </a:spcBef>
              <a:buNone/>
            </a:pPr>
            <a:endParaRPr lang="sv-SE" sz="1200">
              <a:solidFill>
                <a:srgbClr val="000000"/>
              </a:solidFill>
              <a:latin typeface="Public Sans" pitchFamily="2" charset="0"/>
            </a:endParaRPr>
          </a:p>
        </p:txBody>
      </p:sp>
      <p:sp>
        <p:nvSpPr>
          <p:cNvPr id="3" name="Platshållare för innehåll 2">
            <a:extLst>
              <a:ext uri="{FF2B5EF4-FFF2-40B4-BE49-F238E27FC236}">
                <a16:creationId xmlns:a16="http://schemas.microsoft.com/office/drawing/2014/main" id="{8EB3FF51-8D9B-4AEC-F71F-0A929F080F5B}"/>
              </a:ext>
            </a:extLst>
          </p:cNvPr>
          <p:cNvSpPr>
            <a:spLocks noGrp="1"/>
          </p:cNvSpPr>
          <p:nvPr>
            <p:ph sz="half" idx="2"/>
          </p:nvPr>
        </p:nvSpPr>
        <p:spPr>
          <a:xfrm>
            <a:off x="6326337" y="1277146"/>
            <a:ext cx="5181600" cy="955650"/>
          </a:xfrm>
        </p:spPr>
        <p:txBody>
          <a:bodyPr vert="horz" lIns="91440" tIns="45720" rIns="91440" bIns="45720" rtlCol="0" anchor="t">
            <a:noAutofit/>
          </a:bodyPr>
          <a:lstStyle/>
          <a:p>
            <a:pPr marL="0" indent="0">
              <a:buNone/>
            </a:pPr>
            <a:r>
              <a:rPr lang="sv-SE" sz="1200" b="1"/>
              <a:t>MED SDV</a:t>
            </a:r>
          </a:p>
          <a:p>
            <a:pPr>
              <a:spcBef>
                <a:spcPts val="0"/>
              </a:spcBef>
            </a:pPr>
            <a:r>
              <a:rPr lang="sv-SE" sz="1200"/>
              <a:t>väljer vårdkontaktsorsak och individval</a:t>
            </a:r>
          </a:p>
          <a:p>
            <a:pPr>
              <a:spcBef>
                <a:spcPts val="0"/>
              </a:spcBef>
            </a:pPr>
            <a:r>
              <a:rPr lang="sv-SE" sz="1200"/>
              <a:t>kallelsens innehåll fylls i automatiskt</a:t>
            </a:r>
          </a:p>
          <a:p>
            <a:pPr>
              <a:spcBef>
                <a:spcPts val="0"/>
              </a:spcBef>
            </a:pPr>
            <a:r>
              <a:rPr lang="sv-SE" sz="1200"/>
              <a:t>skickas digitalt till alla, på papper till de som inte valt att bort det.</a:t>
            </a:r>
          </a:p>
        </p:txBody>
      </p:sp>
      <p:pic>
        <p:nvPicPr>
          <p:cNvPr id="8" name="Bild 7" descr="Office Worker-hona kontur">
            <a:extLst>
              <a:ext uri="{FF2B5EF4-FFF2-40B4-BE49-F238E27FC236}">
                <a16:creationId xmlns:a16="http://schemas.microsoft.com/office/drawing/2014/main" id="{86698B39-B4BD-D18D-9F1B-13A636FB56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363" y="3493087"/>
            <a:ext cx="914400" cy="914400"/>
          </a:xfrm>
          <a:prstGeom prst="rect">
            <a:avLst/>
          </a:prstGeom>
        </p:spPr>
      </p:pic>
      <p:pic>
        <p:nvPicPr>
          <p:cNvPr id="19" name="Bild 18" descr="Mitella kontur">
            <a:extLst>
              <a:ext uri="{FF2B5EF4-FFF2-40B4-BE49-F238E27FC236}">
                <a16:creationId xmlns:a16="http://schemas.microsoft.com/office/drawing/2014/main" id="{CAAFD5CA-D22A-637D-0D98-9596541804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2989" y="3493087"/>
            <a:ext cx="914400" cy="914400"/>
          </a:xfrm>
          <a:prstGeom prst="rect">
            <a:avLst/>
          </a:prstGeom>
        </p:spPr>
      </p:pic>
      <p:grpSp>
        <p:nvGrpSpPr>
          <p:cNvPr id="93" name="Grupp 92">
            <a:extLst>
              <a:ext uri="{FF2B5EF4-FFF2-40B4-BE49-F238E27FC236}">
                <a16:creationId xmlns:a16="http://schemas.microsoft.com/office/drawing/2014/main" id="{CDF29EDC-5A43-A522-5884-F42C95CD51FE}"/>
              </a:ext>
            </a:extLst>
          </p:cNvPr>
          <p:cNvGrpSpPr/>
          <p:nvPr/>
        </p:nvGrpSpPr>
        <p:grpSpPr>
          <a:xfrm>
            <a:off x="3550953" y="2847947"/>
            <a:ext cx="767528" cy="672547"/>
            <a:chOff x="3774719" y="3766053"/>
            <a:chExt cx="767528" cy="672547"/>
          </a:xfrm>
        </p:grpSpPr>
        <p:sp>
          <p:nvSpPr>
            <p:cNvPr id="65" name="Rektangel: rundade hörn 64">
              <a:extLst>
                <a:ext uri="{FF2B5EF4-FFF2-40B4-BE49-F238E27FC236}">
                  <a16:creationId xmlns:a16="http://schemas.microsoft.com/office/drawing/2014/main" id="{4D61573C-F28B-D785-54D8-6B557A921DB7}"/>
                </a:ext>
              </a:extLst>
            </p:cNvPr>
            <p:cNvSpPr/>
            <p:nvPr/>
          </p:nvSpPr>
          <p:spPr>
            <a:xfrm>
              <a:off x="3774719" y="3766053"/>
              <a:ext cx="767528" cy="672547"/>
            </a:xfrm>
            <a:prstGeom prst="roundRect">
              <a:avLst>
                <a:gd name="adj" fmla="val 8725"/>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 20" descr="Chattbubbla kontur">
              <a:extLst>
                <a:ext uri="{FF2B5EF4-FFF2-40B4-BE49-F238E27FC236}">
                  <a16:creationId xmlns:a16="http://schemas.microsoft.com/office/drawing/2014/main" id="{20632FA3-5445-B991-1329-2B874D78EE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96663" y="3858361"/>
              <a:ext cx="540000" cy="540000"/>
            </a:xfrm>
            <a:prstGeom prst="rect">
              <a:avLst/>
            </a:prstGeom>
          </p:spPr>
        </p:pic>
      </p:grpSp>
      <p:grpSp>
        <p:nvGrpSpPr>
          <p:cNvPr id="92" name="Grupp 91">
            <a:extLst>
              <a:ext uri="{FF2B5EF4-FFF2-40B4-BE49-F238E27FC236}">
                <a16:creationId xmlns:a16="http://schemas.microsoft.com/office/drawing/2014/main" id="{8479D6A1-B86E-B06F-14C7-AB9E95DB4278}"/>
              </a:ext>
            </a:extLst>
          </p:cNvPr>
          <p:cNvGrpSpPr/>
          <p:nvPr/>
        </p:nvGrpSpPr>
        <p:grpSpPr>
          <a:xfrm>
            <a:off x="3559133" y="4434779"/>
            <a:ext cx="767528" cy="672547"/>
            <a:chOff x="5248436" y="5683370"/>
            <a:chExt cx="767528" cy="672547"/>
          </a:xfrm>
        </p:grpSpPr>
        <p:sp>
          <p:nvSpPr>
            <p:cNvPr id="91" name="Rektangel: rundade hörn 90">
              <a:extLst>
                <a:ext uri="{FF2B5EF4-FFF2-40B4-BE49-F238E27FC236}">
                  <a16:creationId xmlns:a16="http://schemas.microsoft.com/office/drawing/2014/main" id="{75CFBDA7-DFC4-5EEA-863B-B0D93094842A}"/>
                </a:ext>
              </a:extLst>
            </p:cNvPr>
            <p:cNvSpPr/>
            <p:nvPr/>
          </p:nvSpPr>
          <p:spPr>
            <a:xfrm>
              <a:off x="5248436" y="5683370"/>
              <a:ext cx="767528" cy="672547"/>
            </a:xfrm>
            <a:prstGeom prst="roundRect">
              <a:avLst>
                <a:gd name="adj" fmla="val 8725"/>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 22" descr="E-post kontur">
              <a:extLst>
                <a:ext uri="{FF2B5EF4-FFF2-40B4-BE49-F238E27FC236}">
                  <a16:creationId xmlns:a16="http://schemas.microsoft.com/office/drawing/2014/main" id="{C49BA72F-8D13-2E2C-2AB4-08C22A9808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0221" y="5744570"/>
              <a:ext cx="540000" cy="540000"/>
            </a:xfrm>
            <a:prstGeom prst="rect">
              <a:avLst/>
            </a:prstGeom>
          </p:spPr>
        </p:pic>
      </p:grpSp>
      <p:grpSp>
        <p:nvGrpSpPr>
          <p:cNvPr id="94" name="Grupp 93">
            <a:extLst>
              <a:ext uri="{FF2B5EF4-FFF2-40B4-BE49-F238E27FC236}">
                <a16:creationId xmlns:a16="http://schemas.microsoft.com/office/drawing/2014/main" id="{0A45D90F-FC02-7858-8547-83D8DFB9D1C0}"/>
              </a:ext>
            </a:extLst>
          </p:cNvPr>
          <p:cNvGrpSpPr/>
          <p:nvPr/>
        </p:nvGrpSpPr>
        <p:grpSpPr>
          <a:xfrm>
            <a:off x="3550953" y="3640428"/>
            <a:ext cx="767528" cy="672547"/>
            <a:chOff x="3774719" y="4490669"/>
            <a:chExt cx="767528" cy="672547"/>
          </a:xfrm>
        </p:grpSpPr>
        <p:sp>
          <p:nvSpPr>
            <p:cNvPr id="90" name="Rektangel: rundade hörn 89">
              <a:extLst>
                <a:ext uri="{FF2B5EF4-FFF2-40B4-BE49-F238E27FC236}">
                  <a16:creationId xmlns:a16="http://schemas.microsoft.com/office/drawing/2014/main" id="{BEA34B97-97BA-054D-88BF-FBFA80A7344A}"/>
                </a:ext>
              </a:extLst>
            </p:cNvPr>
            <p:cNvSpPr/>
            <p:nvPr/>
          </p:nvSpPr>
          <p:spPr>
            <a:xfrm>
              <a:off x="3774719" y="4490669"/>
              <a:ext cx="767528" cy="672547"/>
            </a:xfrm>
            <a:prstGeom prst="roundRect">
              <a:avLst>
                <a:gd name="adj" fmla="val 8725"/>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Bild 24" descr="Öppet kuvert kontur">
              <a:extLst>
                <a:ext uri="{FF2B5EF4-FFF2-40B4-BE49-F238E27FC236}">
                  <a16:creationId xmlns:a16="http://schemas.microsoft.com/office/drawing/2014/main" id="{AE874017-16C5-CA29-0C5A-12EE786F59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96663" y="4558826"/>
              <a:ext cx="540000" cy="540000"/>
            </a:xfrm>
            <a:prstGeom prst="rect">
              <a:avLst/>
            </a:prstGeom>
          </p:spPr>
        </p:pic>
      </p:grpSp>
      <p:grpSp>
        <p:nvGrpSpPr>
          <p:cNvPr id="13" name="Grupp 12">
            <a:extLst>
              <a:ext uri="{FF2B5EF4-FFF2-40B4-BE49-F238E27FC236}">
                <a16:creationId xmlns:a16="http://schemas.microsoft.com/office/drawing/2014/main" id="{6CC688FF-93EC-F08A-AC3D-6B9EAB7D7B36}"/>
              </a:ext>
            </a:extLst>
          </p:cNvPr>
          <p:cNvGrpSpPr/>
          <p:nvPr/>
        </p:nvGrpSpPr>
        <p:grpSpPr>
          <a:xfrm>
            <a:off x="1273381" y="2823102"/>
            <a:ext cx="1262291" cy="808991"/>
            <a:chOff x="1273381" y="2823102"/>
            <a:chExt cx="1262291" cy="808991"/>
          </a:xfrm>
        </p:grpSpPr>
        <p:pic>
          <p:nvPicPr>
            <p:cNvPr id="17" name="Bild 16" descr="Dagskalender kontur">
              <a:extLst>
                <a:ext uri="{FF2B5EF4-FFF2-40B4-BE49-F238E27FC236}">
                  <a16:creationId xmlns:a16="http://schemas.microsoft.com/office/drawing/2014/main" id="{3F51C555-AC8C-3C4E-4760-5E89F2D60C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95672" y="2823102"/>
              <a:ext cx="540000" cy="540000"/>
            </a:xfrm>
            <a:prstGeom prst="rect">
              <a:avLst/>
            </a:prstGeom>
          </p:spPr>
        </p:pic>
        <p:cxnSp>
          <p:nvCxnSpPr>
            <p:cNvPr id="28" name="Rak koppling 27">
              <a:extLst>
                <a:ext uri="{FF2B5EF4-FFF2-40B4-BE49-F238E27FC236}">
                  <a16:creationId xmlns:a16="http://schemas.microsoft.com/office/drawing/2014/main" id="{B069B2E0-5C67-8EF2-A814-FBDDDB69647D}"/>
                </a:ext>
              </a:extLst>
            </p:cNvPr>
            <p:cNvCxnSpPr>
              <a:cxnSpLocks/>
              <a:endCxn id="17" idx="1"/>
            </p:cNvCxnSpPr>
            <p:nvPr/>
          </p:nvCxnSpPr>
          <p:spPr>
            <a:xfrm flipV="1">
              <a:off x="1285750" y="3093102"/>
              <a:ext cx="709922" cy="5389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textruta 45">
              <a:extLst>
                <a:ext uri="{FF2B5EF4-FFF2-40B4-BE49-F238E27FC236}">
                  <a16:creationId xmlns:a16="http://schemas.microsoft.com/office/drawing/2014/main" id="{08226BF7-D3F0-B184-BE27-A02283888499}"/>
                </a:ext>
              </a:extLst>
            </p:cNvPr>
            <p:cNvSpPr txBox="1"/>
            <p:nvPr/>
          </p:nvSpPr>
          <p:spPr>
            <a:xfrm>
              <a:off x="1273381" y="3233210"/>
              <a:ext cx="684000" cy="230832"/>
            </a:xfrm>
            <a:prstGeom prst="rect">
              <a:avLst/>
            </a:prstGeom>
            <a:solidFill>
              <a:schemeClr val="bg1"/>
            </a:solidFill>
          </p:spPr>
          <p:txBody>
            <a:bodyPr wrap="square" rtlCol="0">
              <a:spAutoFit/>
            </a:bodyPr>
            <a:lstStyle/>
            <a:p>
              <a:pPr algn="ctr"/>
              <a:r>
                <a:rPr lang="sv-SE" sz="900"/>
                <a:t>Bokning</a:t>
              </a:r>
            </a:p>
          </p:txBody>
        </p:sp>
      </p:grpSp>
      <p:grpSp>
        <p:nvGrpSpPr>
          <p:cNvPr id="14" name="Grupp 13">
            <a:extLst>
              <a:ext uri="{FF2B5EF4-FFF2-40B4-BE49-F238E27FC236}">
                <a16:creationId xmlns:a16="http://schemas.microsoft.com/office/drawing/2014/main" id="{BA908082-A7E9-8A03-7DD5-F9AB62EBA20C}"/>
              </a:ext>
            </a:extLst>
          </p:cNvPr>
          <p:cNvGrpSpPr/>
          <p:nvPr/>
        </p:nvGrpSpPr>
        <p:grpSpPr>
          <a:xfrm>
            <a:off x="1304572" y="3522463"/>
            <a:ext cx="1231100" cy="540000"/>
            <a:chOff x="1304572" y="3522463"/>
            <a:chExt cx="1231100" cy="540000"/>
          </a:xfrm>
        </p:grpSpPr>
        <p:pic>
          <p:nvPicPr>
            <p:cNvPr id="12" name="Bild 11" descr="Dokument kontur">
              <a:extLst>
                <a:ext uri="{FF2B5EF4-FFF2-40B4-BE49-F238E27FC236}">
                  <a16:creationId xmlns:a16="http://schemas.microsoft.com/office/drawing/2014/main" id="{EE95319F-B3EF-3BC1-14ED-084B23EFA48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95672" y="3522463"/>
              <a:ext cx="540000" cy="540000"/>
            </a:xfrm>
            <a:prstGeom prst="rect">
              <a:avLst/>
            </a:prstGeom>
          </p:spPr>
        </p:pic>
        <p:cxnSp>
          <p:nvCxnSpPr>
            <p:cNvPr id="29" name="Rak koppling 28">
              <a:extLst>
                <a:ext uri="{FF2B5EF4-FFF2-40B4-BE49-F238E27FC236}">
                  <a16:creationId xmlns:a16="http://schemas.microsoft.com/office/drawing/2014/main" id="{D7D28089-CD31-D3FC-30E4-2CFA64DDB1D0}"/>
                </a:ext>
              </a:extLst>
            </p:cNvPr>
            <p:cNvCxnSpPr>
              <a:cxnSpLocks/>
              <a:endCxn id="12" idx="1"/>
            </p:cNvCxnSpPr>
            <p:nvPr/>
          </p:nvCxnSpPr>
          <p:spPr>
            <a:xfrm flipV="1">
              <a:off x="1442461" y="3792463"/>
              <a:ext cx="553211" cy="2179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ruta 46">
              <a:extLst>
                <a:ext uri="{FF2B5EF4-FFF2-40B4-BE49-F238E27FC236}">
                  <a16:creationId xmlns:a16="http://schemas.microsoft.com/office/drawing/2014/main" id="{69DD37FE-F376-92EF-5505-7ACC5DD93E21}"/>
                </a:ext>
              </a:extLst>
            </p:cNvPr>
            <p:cNvSpPr txBox="1"/>
            <p:nvPr/>
          </p:nvSpPr>
          <p:spPr>
            <a:xfrm>
              <a:off x="1304572" y="3836958"/>
              <a:ext cx="648000" cy="144000"/>
            </a:xfrm>
            <a:prstGeom prst="rect">
              <a:avLst/>
            </a:prstGeom>
            <a:solidFill>
              <a:schemeClr val="bg1"/>
            </a:solidFill>
          </p:spPr>
          <p:txBody>
            <a:bodyPr wrap="square" rtlCol="0" anchor="ctr">
              <a:spAutoFit/>
            </a:bodyPr>
            <a:lstStyle/>
            <a:p>
              <a:pPr algn="ctr"/>
              <a:r>
                <a:rPr lang="sv-SE" sz="900"/>
                <a:t>Kallelse</a:t>
              </a:r>
            </a:p>
          </p:txBody>
        </p:sp>
      </p:grpSp>
      <p:grpSp>
        <p:nvGrpSpPr>
          <p:cNvPr id="16" name="Grupp 15">
            <a:extLst>
              <a:ext uri="{FF2B5EF4-FFF2-40B4-BE49-F238E27FC236}">
                <a16:creationId xmlns:a16="http://schemas.microsoft.com/office/drawing/2014/main" id="{016D9827-ADB8-0DCD-EDAE-4C00E810A25E}"/>
              </a:ext>
            </a:extLst>
          </p:cNvPr>
          <p:cNvGrpSpPr/>
          <p:nvPr/>
        </p:nvGrpSpPr>
        <p:grpSpPr>
          <a:xfrm>
            <a:off x="1268301" y="4170074"/>
            <a:ext cx="1267371" cy="592251"/>
            <a:chOff x="1268301" y="4170074"/>
            <a:chExt cx="1267371" cy="592251"/>
          </a:xfrm>
        </p:grpSpPr>
        <p:pic>
          <p:nvPicPr>
            <p:cNvPr id="15" name="Bild 14" descr="Lista kontur">
              <a:extLst>
                <a:ext uri="{FF2B5EF4-FFF2-40B4-BE49-F238E27FC236}">
                  <a16:creationId xmlns:a16="http://schemas.microsoft.com/office/drawing/2014/main" id="{3E78CEC1-B75D-4A8A-CF19-FC507FD70FE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95672" y="4222325"/>
              <a:ext cx="540000" cy="540000"/>
            </a:xfrm>
            <a:prstGeom prst="rect">
              <a:avLst/>
            </a:prstGeom>
          </p:spPr>
        </p:pic>
        <p:cxnSp>
          <p:nvCxnSpPr>
            <p:cNvPr id="34" name="Rak koppling 33">
              <a:extLst>
                <a:ext uri="{FF2B5EF4-FFF2-40B4-BE49-F238E27FC236}">
                  <a16:creationId xmlns:a16="http://schemas.microsoft.com/office/drawing/2014/main" id="{16BFD8D4-6361-42A9-06AF-EC1543868A7A}"/>
                </a:ext>
              </a:extLst>
            </p:cNvPr>
            <p:cNvCxnSpPr>
              <a:cxnSpLocks/>
              <a:endCxn id="15" idx="1"/>
            </p:cNvCxnSpPr>
            <p:nvPr/>
          </p:nvCxnSpPr>
          <p:spPr>
            <a:xfrm>
              <a:off x="1392643" y="4170074"/>
              <a:ext cx="603029" cy="322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extruta 62">
              <a:extLst>
                <a:ext uri="{FF2B5EF4-FFF2-40B4-BE49-F238E27FC236}">
                  <a16:creationId xmlns:a16="http://schemas.microsoft.com/office/drawing/2014/main" id="{40ADB2D0-A1E0-F864-FFD4-F9D4FA565A76}"/>
                </a:ext>
              </a:extLst>
            </p:cNvPr>
            <p:cNvSpPr txBox="1"/>
            <p:nvPr/>
          </p:nvSpPr>
          <p:spPr>
            <a:xfrm>
              <a:off x="1268301" y="4229351"/>
              <a:ext cx="684000" cy="180000"/>
            </a:xfrm>
            <a:prstGeom prst="rect">
              <a:avLst/>
            </a:prstGeom>
            <a:solidFill>
              <a:schemeClr val="bg1"/>
            </a:solidFill>
          </p:spPr>
          <p:txBody>
            <a:bodyPr wrap="square" rtlCol="0" anchor="ctr">
              <a:spAutoFit/>
            </a:bodyPr>
            <a:lstStyle/>
            <a:p>
              <a:pPr algn="ctr"/>
              <a:r>
                <a:rPr lang="sv-SE" sz="900"/>
                <a:t>Formulär</a:t>
              </a:r>
            </a:p>
          </p:txBody>
        </p:sp>
      </p:grpSp>
      <p:grpSp>
        <p:nvGrpSpPr>
          <p:cNvPr id="18" name="Grupp 17">
            <a:extLst>
              <a:ext uri="{FF2B5EF4-FFF2-40B4-BE49-F238E27FC236}">
                <a16:creationId xmlns:a16="http://schemas.microsoft.com/office/drawing/2014/main" id="{83F0142B-61CD-6590-522F-1C136CF5186B}"/>
              </a:ext>
            </a:extLst>
          </p:cNvPr>
          <p:cNvGrpSpPr/>
          <p:nvPr/>
        </p:nvGrpSpPr>
        <p:grpSpPr>
          <a:xfrm>
            <a:off x="1285750" y="4388760"/>
            <a:ext cx="1249922" cy="1073212"/>
            <a:chOff x="1285750" y="4388760"/>
            <a:chExt cx="1249922" cy="1073212"/>
          </a:xfrm>
        </p:grpSpPr>
        <p:pic>
          <p:nvPicPr>
            <p:cNvPr id="10" name="Bild 9" descr="Skrivare kontur">
              <a:extLst>
                <a:ext uri="{FF2B5EF4-FFF2-40B4-BE49-F238E27FC236}">
                  <a16:creationId xmlns:a16="http://schemas.microsoft.com/office/drawing/2014/main" id="{F611FD9E-7A71-D094-662D-6E785F79047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995672" y="4921972"/>
              <a:ext cx="540000" cy="540000"/>
            </a:xfrm>
            <a:prstGeom prst="rect">
              <a:avLst/>
            </a:prstGeom>
          </p:spPr>
        </p:pic>
        <p:cxnSp>
          <p:nvCxnSpPr>
            <p:cNvPr id="37" name="Rak koppling 36">
              <a:extLst>
                <a:ext uri="{FF2B5EF4-FFF2-40B4-BE49-F238E27FC236}">
                  <a16:creationId xmlns:a16="http://schemas.microsoft.com/office/drawing/2014/main" id="{5CEC2412-E166-CA8F-8A22-2A43BF600806}"/>
                </a:ext>
              </a:extLst>
            </p:cNvPr>
            <p:cNvCxnSpPr>
              <a:cxnSpLocks/>
              <a:endCxn id="10" idx="1"/>
            </p:cNvCxnSpPr>
            <p:nvPr/>
          </p:nvCxnSpPr>
          <p:spPr>
            <a:xfrm>
              <a:off x="1285750" y="4388760"/>
              <a:ext cx="709922" cy="8032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textruta 63">
              <a:extLst>
                <a:ext uri="{FF2B5EF4-FFF2-40B4-BE49-F238E27FC236}">
                  <a16:creationId xmlns:a16="http://schemas.microsoft.com/office/drawing/2014/main" id="{61C3B46E-1CB9-3226-7004-FDEBA0899406}"/>
                </a:ext>
              </a:extLst>
            </p:cNvPr>
            <p:cNvSpPr txBox="1"/>
            <p:nvPr/>
          </p:nvSpPr>
          <p:spPr>
            <a:xfrm>
              <a:off x="1289470" y="4692168"/>
              <a:ext cx="612000" cy="230832"/>
            </a:xfrm>
            <a:prstGeom prst="rect">
              <a:avLst/>
            </a:prstGeom>
            <a:solidFill>
              <a:schemeClr val="bg1"/>
            </a:solidFill>
          </p:spPr>
          <p:txBody>
            <a:bodyPr wrap="square" rtlCol="0">
              <a:spAutoFit/>
            </a:bodyPr>
            <a:lstStyle/>
            <a:p>
              <a:pPr algn="ctr"/>
              <a:r>
                <a:rPr lang="sv-SE" sz="900"/>
                <a:t>Skicka</a:t>
              </a:r>
            </a:p>
          </p:txBody>
        </p:sp>
      </p:grpSp>
      <p:pic>
        <p:nvPicPr>
          <p:cNvPr id="66" name="Bild 65" descr="Office Worker-hona kontur">
            <a:extLst>
              <a:ext uri="{FF2B5EF4-FFF2-40B4-BE49-F238E27FC236}">
                <a16:creationId xmlns:a16="http://schemas.microsoft.com/office/drawing/2014/main" id="{5B2DF301-7E23-1D1A-BF97-F5C21AAFEA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283" y="3470485"/>
            <a:ext cx="935442" cy="914400"/>
          </a:xfrm>
          <a:prstGeom prst="rect">
            <a:avLst/>
          </a:prstGeom>
        </p:spPr>
      </p:pic>
      <p:grpSp>
        <p:nvGrpSpPr>
          <p:cNvPr id="20" name="Grupp 19">
            <a:extLst>
              <a:ext uri="{FF2B5EF4-FFF2-40B4-BE49-F238E27FC236}">
                <a16:creationId xmlns:a16="http://schemas.microsoft.com/office/drawing/2014/main" id="{9726BB58-7D23-D8EE-F4E1-A1A6D5DA977E}"/>
              </a:ext>
            </a:extLst>
          </p:cNvPr>
          <p:cNvGrpSpPr/>
          <p:nvPr/>
        </p:nvGrpSpPr>
        <p:grpSpPr>
          <a:xfrm>
            <a:off x="7300959" y="3680716"/>
            <a:ext cx="868993" cy="648000"/>
            <a:chOff x="7300959" y="3680716"/>
            <a:chExt cx="868993" cy="648000"/>
          </a:xfrm>
        </p:grpSpPr>
        <p:pic>
          <p:nvPicPr>
            <p:cNvPr id="68" name="Bild 67" descr="Bildskärm kontur">
              <a:extLst>
                <a:ext uri="{FF2B5EF4-FFF2-40B4-BE49-F238E27FC236}">
                  <a16:creationId xmlns:a16="http://schemas.microsoft.com/office/drawing/2014/main" id="{81EB9196-F75D-4B68-732B-39EE662D721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682" y="3680716"/>
              <a:ext cx="662911" cy="648000"/>
            </a:xfrm>
            <a:prstGeom prst="rect">
              <a:avLst/>
            </a:prstGeom>
          </p:spPr>
        </p:pic>
        <p:sp>
          <p:nvSpPr>
            <p:cNvPr id="69" name="textruta 68">
              <a:extLst>
                <a:ext uri="{FF2B5EF4-FFF2-40B4-BE49-F238E27FC236}">
                  <a16:creationId xmlns:a16="http://schemas.microsoft.com/office/drawing/2014/main" id="{9B23B16D-6B62-CB4E-FBA0-52145B57A137}"/>
                </a:ext>
              </a:extLst>
            </p:cNvPr>
            <p:cNvSpPr txBox="1"/>
            <p:nvPr/>
          </p:nvSpPr>
          <p:spPr>
            <a:xfrm>
              <a:off x="7300959" y="3778210"/>
              <a:ext cx="868993" cy="369332"/>
            </a:xfrm>
            <a:prstGeom prst="rect">
              <a:avLst/>
            </a:prstGeom>
            <a:noFill/>
          </p:spPr>
          <p:txBody>
            <a:bodyPr wrap="square" rtlCol="0">
              <a:spAutoFit/>
            </a:bodyPr>
            <a:lstStyle/>
            <a:p>
              <a:pPr algn="ctr"/>
              <a:r>
                <a:rPr lang="sv-SE" sz="900"/>
                <a:t>Vård-</a:t>
              </a:r>
              <a:br>
                <a:rPr lang="sv-SE" sz="900"/>
              </a:br>
              <a:r>
                <a:rPr lang="sv-SE" sz="900"/>
                <a:t>tjänst</a:t>
              </a:r>
            </a:p>
          </p:txBody>
        </p:sp>
      </p:grpSp>
      <p:pic>
        <p:nvPicPr>
          <p:cNvPr id="71" name="Bild 70" descr="Mitella kontur">
            <a:extLst>
              <a:ext uri="{FF2B5EF4-FFF2-40B4-BE49-F238E27FC236}">
                <a16:creationId xmlns:a16="http://schemas.microsoft.com/office/drawing/2014/main" id="{9CB17CD0-0092-9FB8-3C6C-2B0065EE57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0988" y="3340500"/>
            <a:ext cx="935442" cy="914400"/>
          </a:xfrm>
          <a:prstGeom prst="rect">
            <a:avLst/>
          </a:prstGeom>
        </p:spPr>
      </p:pic>
      <p:grpSp>
        <p:nvGrpSpPr>
          <p:cNvPr id="24" name="Grupp 23">
            <a:extLst>
              <a:ext uri="{FF2B5EF4-FFF2-40B4-BE49-F238E27FC236}">
                <a16:creationId xmlns:a16="http://schemas.microsoft.com/office/drawing/2014/main" id="{26A9624A-4761-0A39-CDDB-2C86CFA01620}"/>
              </a:ext>
            </a:extLst>
          </p:cNvPr>
          <p:cNvGrpSpPr/>
          <p:nvPr/>
        </p:nvGrpSpPr>
        <p:grpSpPr>
          <a:xfrm>
            <a:off x="9303461" y="2874789"/>
            <a:ext cx="785190" cy="670931"/>
            <a:chOff x="9299469" y="2875821"/>
            <a:chExt cx="785190" cy="670931"/>
          </a:xfrm>
        </p:grpSpPr>
        <p:sp>
          <p:nvSpPr>
            <p:cNvPr id="70" name="Rektangel: rundade hörn 69">
              <a:extLst>
                <a:ext uri="{FF2B5EF4-FFF2-40B4-BE49-F238E27FC236}">
                  <a16:creationId xmlns:a16="http://schemas.microsoft.com/office/drawing/2014/main" id="{2627633A-30D2-65CE-6B45-7BBED9A73654}"/>
                </a:ext>
              </a:extLst>
            </p:cNvPr>
            <p:cNvSpPr/>
            <p:nvPr/>
          </p:nvSpPr>
          <p:spPr>
            <a:xfrm>
              <a:off x="9299469" y="2875821"/>
              <a:ext cx="785190" cy="670931"/>
            </a:xfrm>
            <a:prstGeom prst="roundRect">
              <a:avLst>
                <a:gd name="adj" fmla="val 8725"/>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2" name="Bild 71" descr="Chattbubbla kontur">
              <a:extLst>
                <a:ext uri="{FF2B5EF4-FFF2-40B4-BE49-F238E27FC236}">
                  <a16:creationId xmlns:a16="http://schemas.microsoft.com/office/drawing/2014/main" id="{30192764-0C1A-ECBF-4BBF-CD39153602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17225" y="2941287"/>
              <a:ext cx="552426" cy="540000"/>
            </a:xfrm>
            <a:prstGeom prst="rect">
              <a:avLst/>
            </a:prstGeom>
          </p:spPr>
        </p:pic>
      </p:grpSp>
      <p:grpSp>
        <p:nvGrpSpPr>
          <p:cNvPr id="102" name="Grupp 101">
            <a:extLst>
              <a:ext uri="{FF2B5EF4-FFF2-40B4-BE49-F238E27FC236}">
                <a16:creationId xmlns:a16="http://schemas.microsoft.com/office/drawing/2014/main" id="{F5A1FB55-24A0-5B1A-D5F5-E95C0AD4A6E8}"/>
              </a:ext>
            </a:extLst>
          </p:cNvPr>
          <p:cNvGrpSpPr/>
          <p:nvPr/>
        </p:nvGrpSpPr>
        <p:grpSpPr>
          <a:xfrm>
            <a:off x="9303461" y="4460137"/>
            <a:ext cx="785190" cy="670931"/>
            <a:chOff x="9199199" y="5462404"/>
            <a:chExt cx="767528" cy="670931"/>
          </a:xfrm>
        </p:grpSpPr>
        <p:sp>
          <p:nvSpPr>
            <p:cNvPr id="100" name="Rektangel: rundade hörn 99">
              <a:extLst>
                <a:ext uri="{FF2B5EF4-FFF2-40B4-BE49-F238E27FC236}">
                  <a16:creationId xmlns:a16="http://schemas.microsoft.com/office/drawing/2014/main" id="{BEA9F30E-2661-696C-58C2-A8190DE9F766}"/>
                </a:ext>
              </a:extLst>
            </p:cNvPr>
            <p:cNvSpPr/>
            <p:nvPr/>
          </p:nvSpPr>
          <p:spPr>
            <a:xfrm>
              <a:off x="9199199" y="5462404"/>
              <a:ext cx="767528" cy="670931"/>
            </a:xfrm>
            <a:prstGeom prst="roundRect">
              <a:avLst>
                <a:gd name="adj" fmla="val 8725"/>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4" name="Bild 73" descr="Öppet kuvert kontur">
              <a:extLst>
                <a:ext uri="{FF2B5EF4-FFF2-40B4-BE49-F238E27FC236}">
                  <a16:creationId xmlns:a16="http://schemas.microsoft.com/office/drawing/2014/main" id="{58F10542-6763-5999-E426-47A0EF3D6B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12963" y="5535161"/>
              <a:ext cx="540000" cy="540000"/>
            </a:xfrm>
            <a:prstGeom prst="rect">
              <a:avLst/>
            </a:prstGeom>
          </p:spPr>
        </p:pic>
      </p:grpSp>
      <p:grpSp>
        <p:nvGrpSpPr>
          <p:cNvPr id="95" name="Grupp 94">
            <a:extLst>
              <a:ext uri="{FF2B5EF4-FFF2-40B4-BE49-F238E27FC236}">
                <a16:creationId xmlns:a16="http://schemas.microsoft.com/office/drawing/2014/main" id="{3ED869B2-596F-1C3C-CD91-9AE9371EA747}"/>
              </a:ext>
            </a:extLst>
          </p:cNvPr>
          <p:cNvGrpSpPr/>
          <p:nvPr/>
        </p:nvGrpSpPr>
        <p:grpSpPr>
          <a:xfrm>
            <a:off x="8293058" y="3711938"/>
            <a:ext cx="624079" cy="540000"/>
            <a:chOff x="7171650" y="2735598"/>
            <a:chExt cx="610041" cy="540000"/>
          </a:xfrm>
        </p:grpSpPr>
        <p:sp>
          <p:nvSpPr>
            <p:cNvPr id="89" name="Rektangel: rundade hörn 88">
              <a:extLst>
                <a:ext uri="{FF2B5EF4-FFF2-40B4-BE49-F238E27FC236}">
                  <a16:creationId xmlns:a16="http://schemas.microsoft.com/office/drawing/2014/main" id="{84A177B4-442E-826C-576F-89EF8475ED97}"/>
                </a:ext>
              </a:extLst>
            </p:cNvPr>
            <p:cNvSpPr/>
            <p:nvPr/>
          </p:nvSpPr>
          <p:spPr>
            <a:xfrm>
              <a:off x="7171650" y="2735598"/>
              <a:ext cx="610041" cy="540000"/>
            </a:xfrm>
            <a:prstGeom prst="roundRect">
              <a:avLst>
                <a:gd name="adj" fmla="val 8725"/>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8" name="Bild 87" descr="Trollspö auto kontur">
              <a:extLst>
                <a:ext uri="{FF2B5EF4-FFF2-40B4-BE49-F238E27FC236}">
                  <a16:creationId xmlns:a16="http://schemas.microsoft.com/office/drawing/2014/main" id="{79CA3E44-9D75-C900-4DB9-7C1A9E51B40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278670" y="2807598"/>
              <a:ext cx="396000" cy="396000"/>
            </a:xfrm>
            <a:prstGeom prst="rect">
              <a:avLst/>
            </a:prstGeom>
          </p:spPr>
        </p:pic>
      </p:grpSp>
      <p:grpSp>
        <p:nvGrpSpPr>
          <p:cNvPr id="22" name="Grupp 21">
            <a:extLst>
              <a:ext uri="{FF2B5EF4-FFF2-40B4-BE49-F238E27FC236}">
                <a16:creationId xmlns:a16="http://schemas.microsoft.com/office/drawing/2014/main" id="{5656A937-7890-F174-EDF4-2B6AC726AD76}"/>
              </a:ext>
            </a:extLst>
          </p:cNvPr>
          <p:cNvGrpSpPr/>
          <p:nvPr/>
        </p:nvGrpSpPr>
        <p:grpSpPr>
          <a:xfrm>
            <a:off x="9303461" y="3669250"/>
            <a:ext cx="862993" cy="716113"/>
            <a:chOff x="9303461" y="3669250"/>
            <a:chExt cx="862993" cy="716113"/>
          </a:xfrm>
        </p:grpSpPr>
        <p:grpSp>
          <p:nvGrpSpPr>
            <p:cNvPr id="98" name="Grupp 97">
              <a:extLst>
                <a:ext uri="{FF2B5EF4-FFF2-40B4-BE49-F238E27FC236}">
                  <a16:creationId xmlns:a16="http://schemas.microsoft.com/office/drawing/2014/main" id="{EB88AEB6-B2CA-9F10-E21C-5DA67BE595D6}"/>
                </a:ext>
              </a:extLst>
            </p:cNvPr>
            <p:cNvGrpSpPr/>
            <p:nvPr/>
          </p:nvGrpSpPr>
          <p:grpSpPr>
            <a:xfrm>
              <a:off x="9303461" y="3669250"/>
              <a:ext cx="785190" cy="670931"/>
              <a:chOff x="9153428" y="4797385"/>
              <a:chExt cx="767528" cy="670931"/>
            </a:xfrm>
          </p:grpSpPr>
          <p:sp>
            <p:nvSpPr>
              <p:cNvPr id="97" name="Rektangel: rundade hörn 96">
                <a:extLst>
                  <a:ext uri="{FF2B5EF4-FFF2-40B4-BE49-F238E27FC236}">
                    <a16:creationId xmlns:a16="http://schemas.microsoft.com/office/drawing/2014/main" id="{18EDDC11-460D-C3DC-1C6B-E1DA0DDD4025}"/>
                  </a:ext>
                </a:extLst>
              </p:cNvPr>
              <p:cNvSpPr/>
              <p:nvPr/>
            </p:nvSpPr>
            <p:spPr>
              <a:xfrm>
                <a:off x="9153428" y="4797385"/>
                <a:ext cx="767528" cy="670931"/>
              </a:xfrm>
              <a:prstGeom prst="roundRect">
                <a:avLst>
                  <a:gd name="adj" fmla="val 8725"/>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3" name="Bild 72" descr="E-post kontur">
                <a:extLst>
                  <a:ext uri="{FF2B5EF4-FFF2-40B4-BE49-F238E27FC236}">
                    <a16:creationId xmlns:a16="http://schemas.microsoft.com/office/drawing/2014/main" id="{96D8885F-8745-E335-C412-B8761B083D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67192" y="4862850"/>
                <a:ext cx="540000" cy="540000"/>
              </a:xfrm>
              <a:prstGeom prst="rect">
                <a:avLst/>
              </a:prstGeom>
            </p:spPr>
          </p:pic>
        </p:grpSp>
        <p:pic>
          <p:nvPicPr>
            <p:cNvPr id="2050" name="Picture 2" descr="1177 - När du behöver råd eller vård ...">
              <a:extLst>
                <a:ext uri="{FF2B5EF4-FFF2-40B4-BE49-F238E27FC236}">
                  <a16:creationId xmlns:a16="http://schemas.microsoft.com/office/drawing/2014/main" id="{DB261244-B791-5BF5-05B3-482314813E4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868464" y="4222242"/>
              <a:ext cx="297990" cy="16312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 name="Rak koppling 6">
            <a:extLst>
              <a:ext uri="{FF2B5EF4-FFF2-40B4-BE49-F238E27FC236}">
                <a16:creationId xmlns:a16="http://schemas.microsoft.com/office/drawing/2014/main" id="{B02CC549-F706-F962-F4A0-5AB5F4214A75}"/>
              </a:ext>
            </a:extLst>
          </p:cNvPr>
          <p:cNvCxnSpPr>
            <a:cxnSpLocks/>
          </p:cNvCxnSpPr>
          <p:nvPr/>
        </p:nvCxnSpPr>
        <p:spPr>
          <a:xfrm>
            <a:off x="3136392" y="2393784"/>
            <a:ext cx="0" cy="32640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6E38BCE-DE5A-A4FF-7325-F813F7509AC3}"/>
              </a:ext>
            </a:extLst>
          </p:cNvPr>
          <p:cNvCxnSpPr>
            <a:cxnSpLocks/>
          </p:cNvCxnSpPr>
          <p:nvPr/>
        </p:nvCxnSpPr>
        <p:spPr>
          <a:xfrm>
            <a:off x="9078651" y="2413969"/>
            <a:ext cx="0" cy="326405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79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0" nodeType="clickEffect">
                                  <p:stCondLst>
                                    <p:cond delay="0"/>
                                  </p:stCondLst>
                                  <p:childTnLst>
                                    <p:set>
                                      <p:cBhvr>
                                        <p:cTn id="39" dur="1700"/>
                                        <p:tgtEl>
                                          <p:spTgt spid="5">
                                            <p:txEl>
                                              <p:pRg st="0" end="0"/>
                                            </p:txEl>
                                          </p:spTgt>
                                        </p:tgtEl>
                                        <p:attrNameLst>
                                          <p:attrName>style.opacity</p:attrName>
                                        </p:attrNameLst>
                                      </p:cBhvr>
                                      <p:to>
                                        <p:strVal val="0.5"/>
                                      </p:to>
                                    </p:set>
                                    <p:animEffect filter="image" prLst="opacity: 0.5">
                                      <p:cBhvr rctx="IE">
                                        <p:cTn id="40" dur="1700"/>
                                        <p:tgtEl>
                                          <p:spTgt spid="5">
                                            <p:txEl>
                                              <p:pRg st="0" end="0"/>
                                            </p:txEl>
                                          </p:spTgt>
                                        </p:tgtEl>
                                      </p:cBhvr>
                                    </p:animEffect>
                                  </p:childTnLst>
                                </p:cTn>
                              </p:par>
                              <p:par>
                                <p:cTn id="41" presetID="9" presetClass="emph" presetSubtype="0" grpId="0" nodeType="withEffect">
                                  <p:stCondLst>
                                    <p:cond delay="0"/>
                                  </p:stCondLst>
                                  <p:childTnLst>
                                    <p:set>
                                      <p:cBhvr>
                                        <p:cTn id="42" dur="indefinite"/>
                                        <p:tgtEl>
                                          <p:spTgt spid="5">
                                            <p:txEl>
                                              <p:pRg st="1" end="1"/>
                                            </p:txEl>
                                          </p:spTgt>
                                        </p:tgtEl>
                                        <p:attrNameLst>
                                          <p:attrName>style.opacity</p:attrName>
                                        </p:attrNameLst>
                                      </p:cBhvr>
                                      <p:to>
                                        <p:strVal val="0.5"/>
                                      </p:to>
                                    </p:set>
                                    <p:animEffect filter="image" prLst="opacity: 0.5">
                                      <p:cBhvr rctx="IE">
                                        <p:cTn id="43" dur="indefinite"/>
                                        <p:tgtEl>
                                          <p:spTgt spid="5">
                                            <p:txEl>
                                              <p:pRg st="1" end="1"/>
                                            </p:txEl>
                                          </p:spTgt>
                                        </p:tgtEl>
                                      </p:cBhvr>
                                    </p:animEffect>
                                  </p:childTnLst>
                                </p:cTn>
                              </p:par>
                              <p:par>
                                <p:cTn id="44" presetID="9" presetClass="emph" presetSubtype="0" grpId="0" nodeType="withEffect">
                                  <p:stCondLst>
                                    <p:cond delay="0"/>
                                  </p:stCondLst>
                                  <p:childTnLst>
                                    <p:set>
                                      <p:cBhvr>
                                        <p:cTn id="45" dur="indefinite"/>
                                        <p:tgtEl>
                                          <p:spTgt spid="5">
                                            <p:txEl>
                                              <p:pRg st="2" end="2"/>
                                            </p:txEl>
                                          </p:spTgt>
                                        </p:tgtEl>
                                        <p:attrNameLst>
                                          <p:attrName>style.opacity</p:attrName>
                                        </p:attrNameLst>
                                      </p:cBhvr>
                                      <p:to>
                                        <p:strVal val="0.5"/>
                                      </p:to>
                                    </p:set>
                                    <p:animEffect filter="image" prLst="opacity: 0.5">
                                      <p:cBhvr rctx="IE">
                                        <p:cTn id="46" dur="indefinite"/>
                                        <p:tgtEl>
                                          <p:spTgt spid="5">
                                            <p:txEl>
                                              <p:pRg st="2" end="2"/>
                                            </p:txEl>
                                          </p:spTgt>
                                        </p:tgtEl>
                                      </p:cBhvr>
                                    </p:animEffect>
                                  </p:childTnLst>
                                </p:cTn>
                              </p:par>
                              <p:par>
                                <p:cTn id="47" presetID="9" presetClass="emph" presetSubtype="0" nodeType="withEffect">
                                  <p:stCondLst>
                                    <p:cond delay="0"/>
                                  </p:stCondLst>
                                  <p:childTnLst>
                                    <p:set>
                                      <p:cBhvr>
                                        <p:cTn id="48" dur="indefinite"/>
                                        <p:tgtEl>
                                          <p:spTgt spid="13"/>
                                        </p:tgtEl>
                                        <p:attrNameLst>
                                          <p:attrName>style.opacity</p:attrName>
                                        </p:attrNameLst>
                                      </p:cBhvr>
                                      <p:to>
                                        <p:strVal val="0.5"/>
                                      </p:to>
                                    </p:set>
                                    <p:animEffect filter="image" prLst="opacity: 0.5">
                                      <p:cBhvr rctx="IE">
                                        <p:cTn id="49" dur="indefinite"/>
                                        <p:tgtEl>
                                          <p:spTgt spid="13"/>
                                        </p:tgtEl>
                                      </p:cBhvr>
                                    </p:animEffect>
                                  </p:childTnLst>
                                </p:cTn>
                              </p:par>
                              <p:par>
                                <p:cTn id="50" presetID="9" presetClass="emph" presetSubtype="0" nodeType="withEffect">
                                  <p:stCondLst>
                                    <p:cond delay="0"/>
                                  </p:stCondLst>
                                  <p:childTnLst>
                                    <p:set>
                                      <p:cBhvr>
                                        <p:cTn id="51" dur="indefinite"/>
                                        <p:tgtEl>
                                          <p:spTgt spid="14"/>
                                        </p:tgtEl>
                                        <p:attrNameLst>
                                          <p:attrName>style.opacity</p:attrName>
                                        </p:attrNameLst>
                                      </p:cBhvr>
                                      <p:to>
                                        <p:strVal val="0.5"/>
                                      </p:to>
                                    </p:set>
                                    <p:animEffect filter="image" prLst="opacity: 0.5">
                                      <p:cBhvr rctx="IE">
                                        <p:cTn id="52" dur="indefinite"/>
                                        <p:tgtEl>
                                          <p:spTgt spid="14"/>
                                        </p:tgtEl>
                                      </p:cBhvr>
                                    </p:animEffect>
                                  </p:childTnLst>
                                </p:cTn>
                              </p:par>
                              <p:par>
                                <p:cTn id="53" presetID="9" presetClass="emph" presetSubtype="0" nodeType="withEffect">
                                  <p:stCondLst>
                                    <p:cond delay="0"/>
                                  </p:stCondLst>
                                  <p:childTnLst>
                                    <p:set>
                                      <p:cBhvr>
                                        <p:cTn id="54" dur="indefinite"/>
                                        <p:tgtEl>
                                          <p:spTgt spid="16"/>
                                        </p:tgtEl>
                                        <p:attrNameLst>
                                          <p:attrName>style.opacity</p:attrName>
                                        </p:attrNameLst>
                                      </p:cBhvr>
                                      <p:to>
                                        <p:strVal val="0.5"/>
                                      </p:to>
                                    </p:set>
                                    <p:animEffect filter="image" prLst="opacity: 0.5">
                                      <p:cBhvr rctx="IE">
                                        <p:cTn id="55" dur="indefinite"/>
                                        <p:tgtEl>
                                          <p:spTgt spid="16"/>
                                        </p:tgtEl>
                                      </p:cBhvr>
                                    </p:animEffect>
                                  </p:childTnLst>
                                </p:cTn>
                              </p:par>
                              <p:par>
                                <p:cTn id="56" presetID="9" presetClass="emph" presetSubtype="0" nodeType="withEffect">
                                  <p:stCondLst>
                                    <p:cond delay="0"/>
                                  </p:stCondLst>
                                  <p:childTnLst>
                                    <p:set>
                                      <p:cBhvr>
                                        <p:cTn id="57" dur="indefinite"/>
                                        <p:tgtEl>
                                          <p:spTgt spid="18"/>
                                        </p:tgtEl>
                                        <p:attrNameLst>
                                          <p:attrName>style.opacity</p:attrName>
                                        </p:attrNameLst>
                                      </p:cBhvr>
                                      <p:to>
                                        <p:strVal val="0.5"/>
                                      </p:to>
                                    </p:set>
                                    <p:animEffect filter="image" prLst="opacity: 0.5">
                                      <p:cBhvr rctx="IE">
                                        <p:cTn id="58" dur="indefinite"/>
                                        <p:tgtEl>
                                          <p:spTgt spid="18"/>
                                        </p:tgtEl>
                                      </p:cBhvr>
                                    </p:animEffect>
                                  </p:childTnLst>
                                </p:cTn>
                              </p:par>
                              <p:par>
                                <p:cTn id="59" presetID="9" presetClass="emph" presetSubtype="0" nodeType="withEffect">
                                  <p:stCondLst>
                                    <p:cond delay="0"/>
                                  </p:stCondLst>
                                  <p:childTnLst>
                                    <p:set>
                                      <p:cBhvr>
                                        <p:cTn id="60" dur="indefinite"/>
                                        <p:tgtEl>
                                          <p:spTgt spid="19"/>
                                        </p:tgtEl>
                                        <p:attrNameLst>
                                          <p:attrName>style.opacity</p:attrName>
                                        </p:attrNameLst>
                                      </p:cBhvr>
                                      <p:to>
                                        <p:strVal val="0.5"/>
                                      </p:to>
                                    </p:set>
                                    <p:animEffect filter="image" prLst="opacity: 0.5">
                                      <p:cBhvr rctx="IE">
                                        <p:cTn id="61" dur="indefinite"/>
                                        <p:tgtEl>
                                          <p:spTgt spid="19"/>
                                        </p:tgtEl>
                                      </p:cBhvr>
                                    </p:animEffect>
                                  </p:childTnLst>
                                </p:cTn>
                              </p:par>
                              <p:par>
                                <p:cTn id="62" presetID="9" presetClass="emph" presetSubtype="0" nodeType="withEffect">
                                  <p:stCondLst>
                                    <p:cond delay="0"/>
                                  </p:stCondLst>
                                  <p:childTnLst>
                                    <p:set>
                                      <p:cBhvr>
                                        <p:cTn id="63" dur="indefinite"/>
                                        <p:tgtEl>
                                          <p:spTgt spid="93"/>
                                        </p:tgtEl>
                                        <p:attrNameLst>
                                          <p:attrName>style.opacity</p:attrName>
                                        </p:attrNameLst>
                                      </p:cBhvr>
                                      <p:to>
                                        <p:strVal val="0.5"/>
                                      </p:to>
                                    </p:set>
                                    <p:animEffect filter="image" prLst="opacity: 0.5">
                                      <p:cBhvr rctx="IE">
                                        <p:cTn id="64" dur="indefinite"/>
                                        <p:tgtEl>
                                          <p:spTgt spid="93"/>
                                        </p:tgtEl>
                                      </p:cBhvr>
                                    </p:animEffect>
                                  </p:childTnLst>
                                </p:cTn>
                              </p:par>
                              <p:par>
                                <p:cTn id="65" presetID="9" presetClass="emph" presetSubtype="0" nodeType="withEffect">
                                  <p:stCondLst>
                                    <p:cond delay="0"/>
                                  </p:stCondLst>
                                  <p:childTnLst>
                                    <p:set>
                                      <p:cBhvr>
                                        <p:cTn id="66" dur="indefinite"/>
                                        <p:tgtEl>
                                          <p:spTgt spid="94"/>
                                        </p:tgtEl>
                                        <p:attrNameLst>
                                          <p:attrName>style.opacity</p:attrName>
                                        </p:attrNameLst>
                                      </p:cBhvr>
                                      <p:to>
                                        <p:strVal val="0.5"/>
                                      </p:to>
                                    </p:set>
                                    <p:animEffect filter="image" prLst="opacity: 0.5">
                                      <p:cBhvr rctx="IE">
                                        <p:cTn id="67" dur="indefinite"/>
                                        <p:tgtEl>
                                          <p:spTgt spid="94"/>
                                        </p:tgtEl>
                                      </p:cBhvr>
                                    </p:animEffect>
                                  </p:childTnLst>
                                </p:cTn>
                              </p:par>
                              <p:par>
                                <p:cTn id="68" presetID="9" presetClass="emph" presetSubtype="0" nodeType="withEffect">
                                  <p:stCondLst>
                                    <p:cond delay="0"/>
                                  </p:stCondLst>
                                  <p:childTnLst>
                                    <p:set>
                                      <p:cBhvr>
                                        <p:cTn id="69" dur="indefinite"/>
                                        <p:tgtEl>
                                          <p:spTgt spid="92"/>
                                        </p:tgtEl>
                                        <p:attrNameLst>
                                          <p:attrName>style.opacity</p:attrName>
                                        </p:attrNameLst>
                                      </p:cBhvr>
                                      <p:to>
                                        <p:strVal val="0.5"/>
                                      </p:to>
                                    </p:set>
                                    <p:animEffect filter="image" prLst="opacity: 0.5">
                                      <p:cBhvr rctx="IE">
                                        <p:cTn id="70" dur="indefinite"/>
                                        <p:tgtEl>
                                          <p:spTgt spid="92"/>
                                        </p:tgtEl>
                                      </p:cBhvr>
                                    </p:animEffect>
                                  </p:childTnLst>
                                </p:cTn>
                              </p:par>
                              <p:par>
                                <p:cTn id="71" presetID="9" presetClass="emph" presetSubtype="0" grpId="0" nodeType="withEffect">
                                  <p:stCondLst>
                                    <p:cond delay="0"/>
                                  </p:stCondLst>
                                  <p:childTnLst>
                                    <p:set>
                                      <p:cBhvr>
                                        <p:cTn id="72" dur="indefinite"/>
                                        <p:tgtEl>
                                          <p:spTgt spid="26"/>
                                        </p:tgtEl>
                                        <p:attrNameLst>
                                          <p:attrName>style.opacity</p:attrName>
                                        </p:attrNameLst>
                                      </p:cBhvr>
                                      <p:to>
                                        <p:strVal val="0.5"/>
                                      </p:to>
                                    </p:set>
                                    <p:animEffect filter="image" prLst="opacity: 0.5">
                                      <p:cBhvr rctx="IE">
                                        <p:cTn id="73" dur="indefinite"/>
                                        <p:tgtEl>
                                          <p:spTgt spid="26"/>
                                        </p:tgtEl>
                                      </p:cBhvr>
                                    </p:animEffect>
                                  </p:childTnLst>
                                </p:cTn>
                              </p:par>
                              <p:par>
                                <p:cTn id="74" presetID="9" presetClass="emph" presetSubtype="0" nodeType="withEffect">
                                  <p:stCondLst>
                                    <p:cond delay="0"/>
                                  </p:stCondLst>
                                  <p:childTnLst>
                                    <p:set>
                                      <p:cBhvr>
                                        <p:cTn id="75" dur="indefinite"/>
                                        <p:tgtEl>
                                          <p:spTgt spid="8"/>
                                        </p:tgtEl>
                                        <p:attrNameLst>
                                          <p:attrName>style.opacity</p:attrName>
                                        </p:attrNameLst>
                                      </p:cBhvr>
                                      <p:to>
                                        <p:strVal val="0.5"/>
                                      </p:to>
                                    </p:set>
                                    <p:animEffect filter="image" prLst="opacity: 0.5">
                                      <p:cBhvr rctx="IE">
                                        <p:cTn id="76" dur="indefinite"/>
                                        <p:tgtEl>
                                          <p:spTgt spid="8"/>
                                        </p:tgtEl>
                                      </p:cBhvr>
                                    </p:animEffect>
                                  </p:childTnLst>
                                </p:cTn>
                              </p:par>
                              <p:par>
                                <p:cTn id="77" presetID="9" presetClass="emph" presetSubtype="0" nodeType="withEffect">
                                  <p:stCondLst>
                                    <p:cond delay="0"/>
                                  </p:stCondLst>
                                  <p:childTnLst>
                                    <p:set>
                                      <p:cBhvr>
                                        <p:cTn id="78" dur="indefinite"/>
                                        <p:tgtEl>
                                          <p:spTgt spid="7"/>
                                        </p:tgtEl>
                                        <p:attrNameLst>
                                          <p:attrName>style.opacity</p:attrName>
                                        </p:attrNameLst>
                                      </p:cBhvr>
                                      <p:to>
                                        <p:strVal val="0.5"/>
                                      </p:to>
                                    </p:set>
                                    <p:animEffect filter="image" prLst="opacity: 0.5">
                                      <p:cBhvr rctx="IE">
                                        <p:cTn id="79" dur="indefinite"/>
                                        <p:tgtEl>
                                          <p:spTgt spid="7"/>
                                        </p:tgtEl>
                                      </p:cBhvr>
                                    </p:animEffect>
                                  </p:childTnLst>
                                </p:cTn>
                              </p:par>
                            </p:childTnLst>
                          </p:cTn>
                        </p:par>
                        <p:par>
                          <p:cTn id="80" fill="hold">
                            <p:stCondLst>
                              <p:cond delay="1700"/>
                            </p:stCondLst>
                            <p:childTnLst>
                              <p:par>
                                <p:cTn id="81" presetID="1" presetClass="entr" presetSubtype="0" fill="hold" grpId="0" nodeType="after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fade">
                                      <p:cBhvr>
                                        <p:cTn id="101" dur="500"/>
                                        <p:tgtEl>
                                          <p:spTgt spid="95"/>
                                        </p:tgtEl>
                                      </p:cBhvr>
                                    </p:animEffect>
                                  </p:childTnLst>
                                </p:cTn>
                              </p:par>
                            </p:childTnLst>
                          </p:cTn>
                        </p:par>
                        <p:par>
                          <p:cTn id="102" fill="hold">
                            <p:stCondLst>
                              <p:cond delay="1500"/>
                            </p:stCondLst>
                            <p:childTnLst>
                              <p:par>
                                <p:cTn id="103" presetID="10" presetClass="entr" presetSubtype="0" fill="hold" nodeType="after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fade">
                                      <p:cBhvr>
                                        <p:cTn id="105" dur="500"/>
                                        <p:tgtEl>
                                          <p:spTgt spid="71"/>
                                        </p:tgtEl>
                                      </p:cBhvr>
                                    </p:animEffect>
                                  </p:childTnLst>
                                </p:cTn>
                              </p:par>
                            </p:childTnLst>
                          </p:cTn>
                        </p:par>
                        <p:par>
                          <p:cTn id="106" fill="hold">
                            <p:stCondLst>
                              <p:cond delay="2000"/>
                            </p:stCondLst>
                            <p:childTnLst>
                              <p:par>
                                <p:cTn id="107" presetID="10" presetClass="entr" presetSubtype="0" fill="hold"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500"/>
                                        <p:tgtEl>
                                          <p:spTgt spid="24"/>
                                        </p:tgtEl>
                                      </p:cBhvr>
                                    </p:animEffect>
                                  </p:childTnLst>
                                </p:cTn>
                              </p:par>
                            </p:childTnLst>
                          </p:cTn>
                        </p:par>
                        <p:par>
                          <p:cTn id="110" fill="hold">
                            <p:stCondLst>
                              <p:cond delay="2500"/>
                            </p:stCondLst>
                            <p:childTnLst>
                              <p:par>
                                <p:cTn id="111" presetID="10" presetClass="entr" presetSubtype="0" fill="hold" nodeType="after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500"/>
                                        <p:tgtEl>
                                          <p:spTgt spid="22"/>
                                        </p:tgtEl>
                                      </p:cBhvr>
                                    </p:animEffect>
                                  </p:childTnLst>
                                </p:cTn>
                              </p:par>
                            </p:childTnLst>
                          </p:cTn>
                        </p:par>
                        <p:par>
                          <p:cTn id="114" fill="hold">
                            <p:stCondLst>
                              <p:cond delay="3000"/>
                            </p:stCondLst>
                            <p:childTnLst>
                              <p:par>
                                <p:cTn id="115" presetID="10" presetClass="entr" presetSubtype="0" fill="hold" nodeType="afterEffect">
                                  <p:stCondLst>
                                    <p:cond delay="0"/>
                                  </p:stCondLst>
                                  <p:childTnLst>
                                    <p:set>
                                      <p:cBhvr>
                                        <p:cTn id="116" dur="1" fill="hold">
                                          <p:stCondLst>
                                            <p:cond delay="0"/>
                                          </p:stCondLst>
                                        </p:cTn>
                                        <p:tgtEl>
                                          <p:spTgt spid="102"/>
                                        </p:tgtEl>
                                        <p:attrNameLst>
                                          <p:attrName>style.visibility</p:attrName>
                                        </p:attrNameLst>
                                      </p:cBhvr>
                                      <p:to>
                                        <p:strVal val="visible"/>
                                      </p:to>
                                    </p:set>
                                    <p:animEffect transition="in" filter="fade">
                                      <p:cBhvr>
                                        <p:cTn id="11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uiExpand="1" build="p"/>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sz="3600"/>
              <a:t>Att boka besök i SDV – Utskickskollen</a:t>
            </a:r>
            <a:endParaRPr lang="sv-SE"/>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7" name="Bildobjekt 6">
            <a:extLst>
              <a:ext uri="{FF2B5EF4-FFF2-40B4-BE49-F238E27FC236}">
                <a16:creationId xmlns:a16="http://schemas.microsoft.com/office/drawing/2014/main" id="{02C4DDC6-E5B8-6B7C-215E-7B04F55EC7AD}"/>
              </a:ext>
            </a:extLst>
          </p:cNvPr>
          <p:cNvPicPr>
            <a:picLocks noChangeAspect="1"/>
          </p:cNvPicPr>
          <p:nvPr/>
        </p:nvPicPr>
        <p:blipFill>
          <a:blip r:embed="rId4"/>
          <a:stretch>
            <a:fillRect/>
          </a:stretch>
        </p:blipFill>
        <p:spPr>
          <a:xfrm>
            <a:off x="6317052" y="1510949"/>
            <a:ext cx="4106567" cy="253220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9" name="Bildobjekt 8">
            <a:extLst>
              <a:ext uri="{FF2B5EF4-FFF2-40B4-BE49-F238E27FC236}">
                <a16:creationId xmlns:a16="http://schemas.microsoft.com/office/drawing/2014/main" id="{142E3C6B-2E89-A4EB-1AFD-EF8E6B8B6023}"/>
              </a:ext>
            </a:extLst>
          </p:cNvPr>
          <p:cNvPicPr>
            <a:picLocks noChangeAspect="1"/>
          </p:cNvPicPr>
          <p:nvPr/>
        </p:nvPicPr>
        <p:blipFill>
          <a:blip r:embed="rId5"/>
          <a:stretch>
            <a:fillRect/>
          </a:stretch>
        </p:blipFill>
        <p:spPr>
          <a:xfrm>
            <a:off x="7374232" y="2458820"/>
            <a:ext cx="4106567" cy="2532206"/>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Platshållare för innehåll 8">
            <a:extLst>
              <a:ext uri="{FF2B5EF4-FFF2-40B4-BE49-F238E27FC236}">
                <a16:creationId xmlns:a16="http://schemas.microsoft.com/office/drawing/2014/main" id="{A7247064-872B-DDF2-31AA-1EE3019BB98F}"/>
              </a:ext>
            </a:extLst>
          </p:cNvPr>
          <p:cNvSpPr>
            <a:spLocks noGrp="1"/>
          </p:cNvSpPr>
          <p:nvPr>
            <p:ph sz="half" idx="1"/>
          </p:nvPr>
        </p:nvSpPr>
        <p:spPr>
          <a:xfrm>
            <a:off x="609600" y="1281445"/>
            <a:ext cx="5265350" cy="3475282"/>
          </a:xfrm>
        </p:spPr>
        <p:txBody>
          <a:bodyPr/>
          <a:lstStyle/>
          <a:p>
            <a:pPr marL="0" indent="0">
              <a:buNone/>
            </a:pPr>
            <a:r>
              <a:rPr lang="sv-SE" sz="2000" b="1"/>
              <a:t>Vad du kan göra med utskickskollen</a:t>
            </a:r>
          </a:p>
          <a:p>
            <a:pPr marL="0" indent="0">
              <a:buNone/>
            </a:pPr>
            <a:r>
              <a:rPr lang="sv-SE" sz="1600"/>
              <a:t>Utskickskollen syftar till att göra det lättare för dig att förstå hur utskick kommer att se ut för invånare, baserat på vilka val du gör i SDV.</a:t>
            </a:r>
          </a:p>
          <a:p>
            <a:pPr marL="0" indent="0">
              <a:buNone/>
            </a:pPr>
            <a:r>
              <a:rPr lang="sv-SE" sz="1600"/>
              <a:t>Du kan testa olika kombinationer av värden och se hur utskicket skulle se ut i invånarens 1177 inkorg samt på pappersutskick. </a:t>
            </a:r>
          </a:p>
        </p:txBody>
      </p:sp>
      <p:sp>
        <p:nvSpPr>
          <p:cNvPr id="11" name="Platshållare för innehåll 8">
            <a:extLst>
              <a:ext uri="{FF2B5EF4-FFF2-40B4-BE49-F238E27FC236}">
                <a16:creationId xmlns:a16="http://schemas.microsoft.com/office/drawing/2014/main" id="{E9955D66-3C88-5F5A-2A23-94D394F7C890}"/>
              </a:ext>
            </a:extLst>
          </p:cNvPr>
          <p:cNvSpPr txBox="1">
            <a:spLocks/>
          </p:cNvSpPr>
          <p:nvPr/>
        </p:nvSpPr>
        <p:spPr>
          <a:xfrm>
            <a:off x="609599" y="4490097"/>
            <a:ext cx="5265349" cy="200896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tx1"/>
              </a:buClr>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110000"/>
              </a:lnSpc>
              <a:spcBef>
                <a:spcPts val="800"/>
              </a:spcBef>
              <a:buClr>
                <a:schemeClr val="tx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800"/>
              </a:spcBef>
              <a:buClr>
                <a:schemeClr val="tx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b="1"/>
              <a:t>Vad du </a:t>
            </a:r>
            <a:r>
              <a:rPr lang="sv-SE" sz="2000" b="1" u="sng"/>
              <a:t>inte</a:t>
            </a:r>
            <a:r>
              <a:rPr lang="sv-SE" sz="2000" b="1"/>
              <a:t> kan göra med utskickskollen</a:t>
            </a:r>
          </a:p>
          <a:p>
            <a:pPr marL="0" indent="0">
              <a:buFont typeface="Arial" panose="020B0604020202020204" pitchFamily="34" charset="0"/>
              <a:buNone/>
            </a:pPr>
            <a:r>
              <a:rPr lang="sv-SE" sz="1600"/>
              <a:t>Du kan inte göra några faktiska utskick till invånare. Du kan bara se hur utskick kommer att se ut om du skulle göra samma val i SDV.</a:t>
            </a:r>
          </a:p>
        </p:txBody>
      </p:sp>
      <p:sp>
        <p:nvSpPr>
          <p:cNvPr id="13" name="textruta 12">
            <a:extLst>
              <a:ext uri="{FF2B5EF4-FFF2-40B4-BE49-F238E27FC236}">
                <a16:creationId xmlns:a16="http://schemas.microsoft.com/office/drawing/2014/main" id="{8E24D41D-FE21-7B1E-2E80-6A752E18EE63}"/>
              </a:ext>
            </a:extLst>
          </p:cNvPr>
          <p:cNvSpPr txBox="1"/>
          <p:nvPr/>
        </p:nvSpPr>
        <p:spPr>
          <a:xfrm>
            <a:off x="6317053" y="5516951"/>
            <a:ext cx="4406365" cy="276999"/>
          </a:xfrm>
          <a:prstGeom prst="rect">
            <a:avLst/>
          </a:prstGeom>
          <a:solidFill>
            <a:schemeClr val="bg1">
              <a:lumMod val="85000"/>
            </a:schemeClr>
          </a:solidFill>
        </p:spPr>
        <p:txBody>
          <a:bodyPr wrap="square" rtlCol="0" anchor="ctr">
            <a:spAutoFit/>
          </a:bodyPr>
          <a:lstStyle/>
          <a:p>
            <a:pPr>
              <a:spcBef>
                <a:spcPts val="1800"/>
              </a:spcBef>
              <a:spcAft>
                <a:spcPts val="1800"/>
              </a:spcAft>
            </a:pPr>
            <a:r>
              <a:rPr lang="sv-SE" sz="1200" b="1"/>
              <a:t>Testa själv:  </a:t>
            </a:r>
            <a:r>
              <a:rPr lang="sv-SE" sz="1200">
                <a:hlinkClick r:id="rId6"/>
              </a:rPr>
              <a:t>invanarkommunikation.i.skane.se/</a:t>
            </a:r>
            <a:r>
              <a:rPr lang="sv-SE" sz="1200" err="1">
                <a:hlinkClick r:id="rId6"/>
              </a:rPr>
              <a:t>preview</a:t>
            </a:r>
            <a:endParaRPr lang="sv-SE" sz="1200"/>
          </a:p>
        </p:txBody>
      </p:sp>
    </p:spTree>
    <p:extLst>
      <p:ext uri="{BB962C8B-B14F-4D97-AF65-F5344CB8AC3E}">
        <p14:creationId xmlns:p14="http://schemas.microsoft.com/office/powerpoint/2010/main" val="262541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1BE44-7E93-CA41-0F99-C1B2A5645FDA}"/>
              </a:ext>
            </a:extLst>
          </p:cNvPr>
          <p:cNvSpPr>
            <a:spLocks noGrp="1"/>
          </p:cNvSpPr>
          <p:nvPr>
            <p:ph type="title"/>
          </p:nvPr>
        </p:nvSpPr>
        <p:spPr/>
        <p:txBody>
          <a:bodyPr/>
          <a:lstStyle/>
          <a:p>
            <a:endParaRPr lang="sv-SE"/>
          </a:p>
        </p:txBody>
      </p:sp>
      <p:pic>
        <p:nvPicPr>
          <p:cNvPr id="3" name="Bildobjekt 2" descr="Region Skånes logotyp - avsändarinformation ">
            <a:extLst>
              <a:ext uri="{FF2B5EF4-FFF2-40B4-BE49-F238E27FC236}">
                <a16:creationId xmlns:a16="http://schemas.microsoft.com/office/drawing/2014/main" id="{F4A21B7D-52F0-ABF1-80A9-7A99E0117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3173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a:xfrm>
            <a:off x="609600" y="274638"/>
            <a:ext cx="10485120" cy="1143000"/>
          </a:xfrm>
        </p:spPr>
        <p:txBody>
          <a:bodyPr/>
          <a:lstStyle/>
          <a:p>
            <a:r>
              <a:rPr lang="sv-SE" sz="3600"/>
              <a:t>Vårdkontaktsorsaker som grund för kallelser</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sz="half" idx="1"/>
          </p:nvPr>
        </p:nvSpPr>
        <p:spPr>
          <a:xfrm>
            <a:off x="609598" y="960121"/>
            <a:ext cx="10972801" cy="1006465"/>
          </a:xfrm>
        </p:spPr>
        <p:txBody>
          <a:bodyPr/>
          <a:lstStyle/>
          <a:p>
            <a:pPr marL="0" lvl="1" indent="0" fontAlgn="base">
              <a:buNone/>
            </a:pPr>
            <a:r>
              <a:rPr lang="sv-SE" sz="1300" b="0" i="0">
                <a:solidFill>
                  <a:srgbClr val="000000"/>
                </a:solidFill>
                <a:effectLst/>
                <a:latin typeface="Public Sans" pitchFamily="2" charset="0"/>
              </a:rPr>
              <a:t>Vårdkontaktsorsaker visar utbudet inom ett vårdområde,</a:t>
            </a:r>
            <a:r>
              <a:rPr lang="sv-SE" sz="1300">
                <a:solidFill>
                  <a:srgbClr val="000000"/>
                </a:solidFill>
                <a:latin typeface="Public Sans" pitchFamily="2" charset="0"/>
              </a:rPr>
              <a:t> och </a:t>
            </a:r>
            <a:r>
              <a:rPr lang="sv-SE" sz="1300" b="0" i="0">
                <a:solidFill>
                  <a:srgbClr val="000000"/>
                </a:solidFill>
                <a:effectLst/>
                <a:latin typeface="Public Sans" pitchFamily="2" charset="0"/>
              </a:rPr>
              <a:t>fyller två viktiga funktioner:</a:t>
            </a:r>
            <a:endParaRPr lang="sv-SE" sz="1300">
              <a:solidFill>
                <a:srgbClr val="000000"/>
              </a:solidFill>
              <a:latin typeface="Public Sans" pitchFamily="2" charset="0"/>
            </a:endParaRPr>
          </a:p>
          <a:p>
            <a:pPr marL="342900" lvl="1" indent="-342900" fontAlgn="base">
              <a:buFont typeface="+mj-lt"/>
              <a:buAutoNum type="arabicPeriod"/>
            </a:pPr>
            <a:r>
              <a:rPr lang="sv-SE" sz="1300" b="0" i="0">
                <a:solidFill>
                  <a:srgbClr val="000000"/>
                </a:solidFill>
                <a:effectLst/>
                <a:latin typeface="Public Sans" pitchFamily="2" charset="0"/>
              </a:rPr>
              <a:t>Möta patienters behov kring kallelser</a:t>
            </a:r>
            <a:r>
              <a:rPr lang="sv-SE" sz="1300">
                <a:solidFill>
                  <a:srgbClr val="000000"/>
                </a:solidFill>
                <a:latin typeface="Public Sans" pitchFamily="2" charset="0"/>
              </a:rPr>
              <a:t> i att inte enbart </a:t>
            </a:r>
            <a:r>
              <a:rPr lang="sv-SE" sz="1300" b="0" i="0">
                <a:solidFill>
                  <a:srgbClr val="000000"/>
                </a:solidFill>
                <a:effectLst/>
                <a:latin typeface="Public Sans" pitchFamily="2" charset="0"/>
              </a:rPr>
              <a:t>skriva </a:t>
            </a:r>
            <a:r>
              <a:rPr lang="sv-SE" sz="1300" b="0" i="1">
                <a:solidFill>
                  <a:srgbClr val="000000"/>
                </a:solidFill>
                <a:effectLst/>
                <a:latin typeface="Public Sans" pitchFamily="2" charset="0"/>
              </a:rPr>
              <a:t>nybesök läkare </a:t>
            </a:r>
            <a:r>
              <a:rPr lang="sv-SE" sz="1300" b="0">
                <a:solidFill>
                  <a:srgbClr val="000000"/>
                </a:solidFill>
                <a:effectLst/>
                <a:latin typeface="Public Sans" pitchFamily="2" charset="0"/>
              </a:rPr>
              <a:t>i kallelsen, utan förtydliga </a:t>
            </a:r>
            <a:r>
              <a:rPr lang="sv-SE" sz="1300" b="0" i="1">
                <a:solidFill>
                  <a:srgbClr val="000000"/>
                </a:solidFill>
                <a:effectLst/>
                <a:latin typeface="Public Sans" pitchFamily="2" charset="0"/>
              </a:rPr>
              <a:t>varför </a:t>
            </a:r>
            <a:r>
              <a:rPr lang="sv-SE" sz="1300" b="0" i="0">
                <a:solidFill>
                  <a:srgbClr val="000000"/>
                </a:solidFill>
                <a:effectLst/>
                <a:latin typeface="Public Sans" pitchFamily="2" charset="0"/>
              </a:rPr>
              <a:t>de ska komma på besök.</a:t>
            </a:r>
          </a:p>
          <a:p>
            <a:pPr marL="342900" lvl="1" indent="-342900" fontAlgn="base">
              <a:buFont typeface="+mj-lt"/>
              <a:buAutoNum type="arabicPeriod"/>
            </a:pPr>
            <a:r>
              <a:rPr lang="sv-SE" sz="1300" b="0" i="0">
                <a:solidFill>
                  <a:srgbClr val="000000"/>
                </a:solidFill>
                <a:effectLst/>
                <a:latin typeface="Public Sans" pitchFamily="2" charset="0"/>
              </a:rPr>
              <a:t>Till vårdkontaktsorsaken kopplas flera informationsmängder som kan automatiseras, till exempel förberedelseinformation. </a:t>
            </a:r>
          </a:p>
        </p:txBody>
      </p:sp>
      <p:graphicFrame>
        <p:nvGraphicFramePr>
          <p:cNvPr id="3" name="Tabell 2">
            <a:extLst>
              <a:ext uri="{FF2B5EF4-FFF2-40B4-BE49-F238E27FC236}">
                <a16:creationId xmlns:a16="http://schemas.microsoft.com/office/drawing/2014/main" id="{1D91BC67-E2F4-2B3F-4541-287D90E21A45}"/>
              </a:ext>
            </a:extLst>
          </p:cNvPr>
          <p:cNvGraphicFramePr>
            <a:graphicFrameLocks noGrp="1"/>
          </p:cNvGraphicFramePr>
          <p:nvPr>
            <p:extLst>
              <p:ext uri="{D42A27DB-BD31-4B8C-83A1-F6EECF244321}">
                <p14:modId xmlns:p14="http://schemas.microsoft.com/office/powerpoint/2010/main" val="1006822383"/>
              </p:ext>
            </p:extLst>
          </p:nvPr>
        </p:nvGraphicFramePr>
        <p:xfrm>
          <a:off x="977920" y="2103121"/>
          <a:ext cx="9524980" cy="4297681"/>
        </p:xfrm>
        <a:graphic>
          <a:graphicData uri="http://schemas.openxmlformats.org/drawingml/2006/table">
            <a:tbl>
              <a:tblPr>
                <a:tableStyleId>{5C22544A-7EE6-4342-B048-85BDC9FD1C3A}</a:tableStyleId>
              </a:tblPr>
              <a:tblGrid>
                <a:gridCol w="1452689">
                  <a:extLst>
                    <a:ext uri="{9D8B030D-6E8A-4147-A177-3AD203B41FA5}">
                      <a16:colId xmlns:a16="http://schemas.microsoft.com/office/drawing/2014/main" val="1334424388"/>
                    </a:ext>
                  </a:extLst>
                </a:gridCol>
                <a:gridCol w="3669223">
                  <a:extLst>
                    <a:ext uri="{9D8B030D-6E8A-4147-A177-3AD203B41FA5}">
                      <a16:colId xmlns:a16="http://schemas.microsoft.com/office/drawing/2014/main" val="2016124954"/>
                    </a:ext>
                  </a:extLst>
                </a:gridCol>
                <a:gridCol w="4403068">
                  <a:extLst>
                    <a:ext uri="{9D8B030D-6E8A-4147-A177-3AD203B41FA5}">
                      <a16:colId xmlns:a16="http://schemas.microsoft.com/office/drawing/2014/main" val="1271838666"/>
                    </a:ext>
                  </a:extLst>
                </a:gridCol>
              </a:tblGrid>
              <a:tr h="501661">
                <a:tc>
                  <a:txBody>
                    <a:bodyPr/>
                    <a:lstStyle/>
                    <a:p>
                      <a:pPr marL="108000" algn="l" fontAlgn="ctr"/>
                      <a:r>
                        <a:rPr lang="sv-SE" sz="1200" b="1" i="0" u="none" strike="noStrike">
                          <a:solidFill>
                            <a:schemeClr val="bg1"/>
                          </a:solidFill>
                          <a:effectLst/>
                          <a:latin typeface="+mn-lt"/>
                        </a:rPr>
                        <a:t>Vårdområde</a:t>
                      </a:r>
                      <a:endParaRPr lang="sv-SE" sz="1200" b="0" i="0" u="none" strike="noStrike">
                        <a:solidFill>
                          <a:srgbClr val="000000"/>
                        </a:solidFill>
                        <a:effectLst/>
                        <a:latin typeface="Times New Roman" panose="02020603050405020304" pitchFamily="18" charset="0"/>
                      </a:endParaRPr>
                    </a:p>
                  </a:txBody>
                  <a:tcPr marL="0" marR="0" marT="0" marB="0" anchor="ctr">
                    <a:solidFill>
                      <a:schemeClr val="accent1">
                        <a:lumMod val="75000"/>
                      </a:schemeClr>
                    </a:solidFill>
                  </a:tcPr>
                </a:tc>
                <a:tc>
                  <a:txBody>
                    <a:bodyPr/>
                    <a:lstStyle/>
                    <a:p>
                      <a:pPr marL="108000" algn="l" fontAlgn="ctr"/>
                      <a:r>
                        <a:rPr lang="sv-SE" sz="1200" b="1" i="0" u="none" strike="noStrike">
                          <a:solidFill>
                            <a:schemeClr val="bg1"/>
                          </a:solidFill>
                          <a:effectLst/>
                          <a:latin typeface="+mn-lt"/>
                        </a:rPr>
                        <a:t>Vårdkontaktsorsak – intern benämning</a:t>
                      </a:r>
                    </a:p>
                  </a:txBody>
                  <a:tcPr marL="0" marR="0" marT="0" marB="0" anchor="ctr">
                    <a:solidFill>
                      <a:schemeClr val="accent1">
                        <a:lumMod val="75000"/>
                      </a:schemeClr>
                    </a:solidFill>
                  </a:tcPr>
                </a:tc>
                <a:tc>
                  <a:txBody>
                    <a:bodyPr/>
                    <a:lstStyle/>
                    <a:p>
                      <a:pPr marL="108000" algn="l" fontAlgn="ctr"/>
                      <a:r>
                        <a:rPr lang="sv-SE" sz="1200" b="1" i="0" u="none" strike="noStrike">
                          <a:solidFill>
                            <a:schemeClr val="bg1"/>
                          </a:solidFill>
                          <a:effectLst/>
                          <a:latin typeface="+mn-lt"/>
                        </a:rPr>
                        <a:t>Allmänspråkligt uttryck – benämning till patient</a:t>
                      </a:r>
                    </a:p>
                  </a:txBody>
                  <a:tcPr marL="0" marR="0" marT="0" marB="0" anchor="ctr">
                    <a:solidFill>
                      <a:schemeClr val="accent1">
                        <a:lumMod val="75000"/>
                      </a:schemeClr>
                    </a:solidFill>
                  </a:tcPr>
                </a:tc>
                <a:extLst>
                  <a:ext uri="{0D108BD9-81ED-4DB2-BD59-A6C34878D82A}">
                    <a16:rowId xmlns:a16="http://schemas.microsoft.com/office/drawing/2014/main" val="1412173602"/>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Bedömning ospecificerad</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bedömning</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984587853"/>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Behandling ospecificerad</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behandling</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680530421"/>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Forskning </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att vara med i forskning</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794507669"/>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err="1">
                          <a:effectLst/>
                        </a:rPr>
                        <a:t>Hemodialys</a:t>
                      </a:r>
                      <a:r>
                        <a:rPr lang="sv-SE" sz="1100" u="none" strike="noStrike">
                          <a:effectLst/>
                        </a:rPr>
                        <a:t> </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bloddialys</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685252896"/>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Hemoimmunoterapi </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blodbehandling</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314854577"/>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err="1">
                          <a:effectLst/>
                        </a:rPr>
                        <a:t>Minirintest</a:t>
                      </a:r>
                      <a:r>
                        <a:rPr lang="sv-SE" sz="1100" u="none" strike="noStrike">
                          <a:effectLst/>
                        </a:rPr>
                        <a:t> </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undersökning medan du inte dricker något</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022536777"/>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Njursten </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utredning, behandling eller uppföljning av njursten</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257794843"/>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err="1">
                          <a:effectLst/>
                        </a:rPr>
                        <a:t>Peritonealdialys</a:t>
                      </a:r>
                      <a:r>
                        <a:rPr lang="sv-SE" sz="1100" u="none" strike="noStrike">
                          <a:effectLst/>
                        </a:rPr>
                        <a:t> </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bukhinnedialys</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947043130"/>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PET - </a:t>
                      </a:r>
                      <a:r>
                        <a:rPr lang="sv-SE" sz="1100" u="none" strike="noStrike" err="1">
                          <a:effectLst/>
                        </a:rPr>
                        <a:t>peritonealt</a:t>
                      </a:r>
                      <a:r>
                        <a:rPr lang="sv-SE" sz="1100" u="none" strike="noStrike">
                          <a:effectLst/>
                        </a:rPr>
                        <a:t> </a:t>
                      </a:r>
                      <a:r>
                        <a:rPr lang="sv-SE" sz="1100" u="none" strike="noStrike" err="1">
                          <a:effectLst/>
                        </a:rPr>
                        <a:t>ekvilibriumtest</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undersökning av hur bukhinnan fungerar</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458049002"/>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Självdialys </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att göra dialysbehandlingen själv</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085548156"/>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Undersökning ospecificerad</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undersökning</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871623029"/>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Uppföljning njurtransplantation </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uppföljning av din njurtransplantation</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765187079"/>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Uppföljning ospecificerad</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uppföljning</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226287838"/>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Upplärning </a:t>
                      </a:r>
                      <a:r>
                        <a:rPr lang="sv-SE" sz="1100" u="none" strike="noStrike" err="1">
                          <a:effectLst/>
                        </a:rPr>
                        <a:t>peritonealdialys</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att lära dig om bukhinnedialys, peritonealdialys</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994947571"/>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Upplärning självdialys</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att lära dig sköta dialysen själv</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756698346"/>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Utbildning njursjukdom</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utbildning om njursjukdom</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711676884"/>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Utredning metabol sjukdom</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utredning av sjukdom i ämnesomsättningen</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820294873"/>
                  </a:ext>
                </a:extLst>
              </a:tr>
              <a:tr h="210890">
                <a:tc>
                  <a:txBody>
                    <a:bodyPr/>
                    <a:lstStyle/>
                    <a:p>
                      <a:pPr marL="108000" algn="l" fontAlgn="ctr"/>
                      <a:r>
                        <a:rPr lang="sv-SE" sz="1100" u="none" strike="noStrike">
                          <a:effectLst/>
                        </a:rPr>
                        <a:t>Njurmedicin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Utredning njurdonation</a:t>
                      </a:r>
                      <a:endParaRPr lang="sv-SE" sz="1100" b="0" i="0" u="none" strike="noStrike">
                        <a:solidFill>
                          <a:srgbClr val="000000"/>
                        </a:solidFill>
                        <a:effectLst/>
                        <a:latin typeface="Times New Roman" panose="02020603050405020304" pitchFamily="18" charset="0"/>
                      </a:endParaRPr>
                    </a:p>
                  </a:txBody>
                  <a:tcPr marL="0" marR="0" marT="0" marB="0" anchor="ctr"/>
                </a:tc>
                <a:tc>
                  <a:txBody>
                    <a:bodyPr/>
                    <a:lstStyle/>
                    <a:p>
                      <a:pPr marL="108000" algn="l" fontAlgn="ctr"/>
                      <a:r>
                        <a:rPr lang="sv-SE" sz="1100" u="none" strike="noStrike">
                          <a:effectLst/>
                        </a:rPr>
                        <a:t>utredning inför donation</a:t>
                      </a:r>
                      <a:endParaRPr lang="sv-SE" sz="11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584064822"/>
                  </a:ext>
                </a:extLst>
              </a:tr>
            </a:tbl>
          </a:graphicData>
        </a:graphic>
      </p:graphicFrame>
    </p:spTree>
    <p:extLst>
      <p:ext uri="{BB962C8B-B14F-4D97-AF65-F5344CB8AC3E}">
        <p14:creationId xmlns:p14="http://schemas.microsoft.com/office/powerpoint/2010/main" val="375685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a:xfrm>
            <a:off x="609600" y="274638"/>
            <a:ext cx="9117874" cy="1143000"/>
          </a:xfrm>
        </p:spPr>
        <p:txBody>
          <a:bodyPr/>
          <a:lstStyle/>
          <a:p>
            <a:r>
              <a:rPr lang="sv-SE" sz="3600"/>
              <a:t>Kallelser: digitalt och på papper</a:t>
            </a:r>
          </a:p>
        </p:txBody>
      </p:sp>
      <p:pic>
        <p:nvPicPr>
          <p:cNvPr id="3" name="Bildobjekt 2" descr="En bild som visar text, skärmbild, Teckensnitt, dokument&#10;&#10;Automatiskt genererad beskrivning">
            <a:extLst>
              <a:ext uri="{FF2B5EF4-FFF2-40B4-BE49-F238E27FC236}">
                <a16:creationId xmlns:a16="http://schemas.microsoft.com/office/drawing/2014/main" id="{91F1B403-94FD-2E11-BB25-5592C79444E3}"/>
              </a:ext>
            </a:extLst>
          </p:cNvPr>
          <p:cNvPicPr>
            <a:picLocks noChangeAspect="1"/>
          </p:cNvPicPr>
          <p:nvPr/>
        </p:nvPicPr>
        <p:blipFill rotWithShape="1">
          <a:blip r:embed="rId3">
            <a:extLst>
              <a:ext uri="{28A0092B-C50C-407E-A947-70E740481C1C}">
                <a14:useLocalDpi xmlns:a14="http://schemas.microsoft.com/office/drawing/2010/main" val="0"/>
              </a:ext>
            </a:extLst>
          </a:blip>
          <a:srcRect b="47483"/>
          <a:stretch/>
        </p:blipFill>
        <p:spPr>
          <a:xfrm>
            <a:off x="733446" y="1045028"/>
            <a:ext cx="1608538" cy="5333184"/>
          </a:xfrm>
          <a:prstGeom prst="rect">
            <a:avLst/>
          </a:prstGeom>
          <a:effectLst>
            <a:outerShdw blurRad="50800" dist="38100" dir="8100000" algn="tr" rotWithShape="0">
              <a:prstClr val="black">
                <a:alpha val="40000"/>
              </a:prstClr>
            </a:outerShdw>
          </a:effectLst>
        </p:spPr>
      </p:pic>
      <p:pic>
        <p:nvPicPr>
          <p:cNvPr id="8" name="Bildobjekt 7" descr="En bild som visar text, skärmbild, dokument, Teckensnitt&#10;&#10;Automatiskt genererad beskrivning">
            <a:extLst>
              <a:ext uri="{FF2B5EF4-FFF2-40B4-BE49-F238E27FC236}">
                <a16:creationId xmlns:a16="http://schemas.microsoft.com/office/drawing/2014/main" id="{B26EED25-5822-6318-9201-391203334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946" y="1103863"/>
            <a:ext cx="3145092" cy="4450702"/>
          </a:xfrm>
          <a:prstGeom prst="rect">
            <a:avLst/>
          </a:prstGeom>
          <a:effectLst>
            <a:outerShdw blurRad="50800" dist="38100" dir="8100000" algn="tr" rotWithShape="0">
              <a:prstClr val="black">
                <a:alpha val="40000"/>
              </a:prstClr>
            </a:outerShdw>
          </a:effectLst>
        </p:spPr>
      </p:pic>
      <p:pic>
        <p:nvPicPr>
          <p:cNvPr id="10" name="Bildobjekt 9" descr="En bild som visar text, skärmbild, Teckensnitt, dokument&#10;&#10;Automatiskt genererad beskrivning">
            <a:extLst>
              <a:ext uri="{FF2B5EF4-FFF2-40B4-BE49-F238E27FC236}">
                <a16:creationId xmlns:a16="http://schemas.microsoft.com/office/drawing/2014/main" id="{86138123-E102-E379-3883-D3DBB81157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7646" y="1103863"/>
            <a:ext cx="3145092" cy="4450702"/>
          </a:xfrm>
          <a:prstGeom prst="rect">
            <a:avLst/>
          </a:prstGeom>
          <a:effectLst>
            <a:outerShdw blurRad="50800" dist="38100" dir="8100000" algn="tr" rotWithShape="0">
              <a:prstClr val="black">
                <a:alpha val="40000"/>
              </a:prstClr>
            </a:outerShdw>
          </a:effectLst>
        </p:spPr>
      </p:pic>
      <p:pic>
        <p:nvPicPr>
          <p:cNvPr id="11" name="Bildobjekt 10" descr="En bild som visar text, skärmbild, Teckensnitt, dokument&#10;&#10;Automatiskt genererad beskrivning">
            <a:extLst>
              <a:ext uri="{FF2B5EF4-FFF2-40B4-BE49-F238E27FC236}">
                <a16:creationId xmlns:a16="http://schemas.microsoft.com/office/drawing/2014/main" id="{F1C401F9-9D94-FF55-7F18-7E9D91DD059E}"/>
              </a:ext>
            </a:extLst>
          </p:cNvPr>
          <p:cNvPicPr>
            <a:picLocks noChangeAspect="1"/>
          </p:cNvPicPr>
          <p:nvPr/>
        </p:nvPicPr>
        <p:blipFill rotWithShape="1">
          <a:blip r:embed="rId3">
            <a:extLst>
              <a:ext uri="{28A0092B-C50C-407E-A947-70E740481C1C}">
                <a14:useLocalDpi xmlns:a14="http://schemas.microsoft.com/office/drawing/2010/main" val="0"/>
              </a:ext>
            </a:extLst>
          </a:blip>
          <a:srcRect t="51958" b="-4475"/>
          <a:stretch/>
        </p:blipFill>
        <p:spPr>
          <a:xfrm>
            <a:off x="2464526" y="1045028"/>
            <a:ext cx="1608538" cy="533318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6485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a:xfrm>
            <a:off x="609600" y="274638"/>
            <a:ext cx="9117874" cy="1143000"/>
          </a:xfrm>
        </p:spPr>
        <p:txBody>
          <a:bodyPr/>
          <a:lstStyle/>
          <a:p>
            <a:r>
              <a:rPr lang="sv-SE" sz="3600"/>
              <a:t>Kallelser: på papper</a:t>
            </a:r>
          </a:p>
        </p:txBody>
      </p:sp>
      <p:pic>
        <p:nvPicPr>
          <p:cNvPr id="14" name="Bildobjekt 13" descr="En bild som visar text, skärmbild, dokument, Teckensnitt&#10;&#10;Automatiskt genererad beskrivning">
            <a:extLst>
              <a:ext uri="{FF2B5EF4-FFF2-40B4-BE49-F238E27FC236}">
                <a16:creationId xmlns:a16="http://schemas.microsoft.com/office/drawing/2014/main" id="{3D236B74-44A8-1C97-6141-8420068E0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554" y="1132132"/>
            <a:ext cx="2330688" cy="3298218"/>
          </a:xfrm>
          <a:prstGeom prst="rect">
            <a:avLst/>
          </a:prstGeom>
          <a:effectLst>
            <a:outerShdw blurRad="50800" dist="38100" dir="8100000" algn="tr" rotWithShape="0">
              <a:prstClr val="black">
                <a:alpha val="40000"/>
              </a:prstClr>
            </a:outerShdw>
          </a:effectLst>
        </p:spPr>
      </p:pic>
      <p:pic>
        <p:nvPicPr>
          <p:cNvPr id="15" name="Bildobjekt 14" descr="En bild som visar text, skärmbild, Teckensnitt, dokument&#10;&#10;Automatiskt genererad beskrivning">
            <a:extLst>
              <a:ext uri="{FF2B5EF4-FFF2-40B4-BE49-F238E27FC236}">
                <a16:creationId xmlns:a16="http://schemas.microsoft.com/office/drawing/2014/main" id="{028B6DDF-5775-EC75-9655-568F0C5C5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330" y="1132132"/>
            <a:ext cx="2330688" cy="3298218"/>
          </a:xfrm>
          <a:prstGeom prst="rect">
            <a:avLst/>
          </a:prstGeom>
          <a:effectLst>
            <a:outerShdw blurRad="50800" dist="38100" dir="8100000" algn="tr" rotWithShape="0">
              <a:prstClr val="black">
                <a:alpha val="40000"/>
              </a:prstClr>
            </a:outerShdw>
          </a:effectLst>
        </p:spPr>
      </p:pic>
      <p:grpSp>
        <p:nvGrpSpPr>
          <p:cNvPr id="30" name="Grupp 29">
            <a:extLst>
              <a:ext uri="{FF2B5EF4-FFF2-40B4-BE49-F238E27FC236}">
                <a16:creationId xmlns:a16="http://schemas.microsoft.com/office/drawing/2014/main" id="{F1FFB527-E035-1B76-1DDE-9C9C6962FAF6}"/>
              </a:ext>
            </a:extLst>
          </p:cNvPr>
          <p:cNvGrpSpPr/>
          <p:nvPr/>
        </p:nvGrpSpPr>
        <p:grpSpPr>
          <a:xfrm>
            <a:off x="360953" y="1105243"/>
            <a:ext cx="5613127" cy="985024"/>
            <a:chOff x="360953" y="1105243"/>
            <a:chExt cx="5613127" cy="985024"/>
          </a:xfrm>
        </p:grpSpPr>
        <p:sp>
          <p:nvSpPr>
            <p:cNvPr id="17" name="Rektangel: rundade hörn 16">
              <a:extLst>
                <a:ext uri="{FF2B5EF4-FFF2-40B4-BE49-F238E27FC236}">
                  <a16:creationId xmlns:a16="http://schemas.microsoft.com/office/drawing/2014/main" id="{C96D0DBC-8654-85C5-CCF5-D7CB6021C783}"/>
                </a:ext>
              </a:extLst>
            </p:cNvPr>
            <p:cNvSpPr/>
            <p:nvPr/>
          </p:nvSpPr>
          <p:spPr>
            <a:xfrm>
              <a:off x="1148558" y="1132132"/>
              <a:ext cx="4825522" cy="942038"/>
            </a:xfrm>
            <a:prstGeom prst="roundRect">
              <a:avLst>
                <a:gd name="adj" fmla="val 422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2BAFAF8F-953C-5EC6-C4F7-D11E85AE3EB3}"/>
                </a:ext>
              </a:extLst>
            </p:cNvPr>
            <p:cNvSpPr/>
            <p:nvPr/>
          </p:nvSpPr>
          <p:spPr>
            <a:xfrm>
              <a:off x="656046" y="1105243"/>
              <a:ext cx="985024" cy="9850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a:p>
          </p:txBody>
        </p:sp>
        <p:sp>
          <p:nvSpPr>
            <p:cNvPr id="19" name="textruta 18">
              <a:extLst>
                <a:ext uri="{FF2B5EF4-FFF2-40B4-BE49-F238E27FC236}">
                  <a16:creationId xmlns:a16="http://schemas.microsoft.com/office/drawing/2014/main" id="{EF8B66C5-C8EF-677B-5710-DBD25347ADD4}"/>
                </a:ext>
              </a:extLst>
            </p:cNvPr>
            <p:cNvSpPr txBox="1"/>
            <p:nvPr/>
          </p:nvSpPr>
          <p:spPr>
            <a:xfrm>
              <a:off x="360953" y="1227471"/>
              <a:ext cx="1575210" cy="738664"/>
            </a:xfrm>
            <a:prstGeom prst="rect">
              <a:avLst/>
            </a:prstGeom>
            <a:noFill/>
          </p:spPr>
          <p:txBody>
            <a:bodyPr wrap="square">
              <a:spAutoFit/>
            </a:bodyPr>
            <a:lstStyle/>
            <a:p>
              <a:pPr algn="ctr"/>
              <a:r>
                <a:rPr lang="sv-SE" sz="1300">
                  <a:solidFill>
                    <a:schemeClr val="bg1"/>
                  </a:solidFill>
                </a:rPr>
                <a:t>Invånare </a:t>
              </a:r>
              <a:br>
                <a:rPr lang="sv-SE" sz="1300">
                  <a:solidFill>
                    <a:schemeClr val="bg1"/>
                  </a:solidFill>
                </a:rPr>
              </a:br>
              <a:r>
                <a:rPr lang="sv-SE" sz="1300">
                  <a:solidFill>
                    <a:schemeClr val="bg1"/>
                  </a:solidFill>
                </a:rPr>
                <a:t>upp till </a:t>
              </a:r>
              <a:br>
                <a:rPr lang="sv-SE" sz="1400">
                  <a:solidFill>
                    <a:schemeClr val="bg1"/>
                  </a:solidFill>
                </a:rPr>
              </a:br>
              <a:r>
                <a:rPr lang="sv-SE" sz="1600" b="1">
                  <a:solidFill>
                    <a:schemeClr val="bg1"/>
                  </a:solidFill>
                </a:rPr>
                <a:t>13 år</a:t>
              </a:r>
              <a:endParaRPr lang="sv-SE" sz="1400" b="1">
                <a:solidFill>
                  <a:schemeClr val="bg1"/>
                </a:solidFill>
              </a:endParaRPr>
            </a:p>
          </p:txBody>
        </p:sp>
        <p:sp>
          <p:nvSpPr>
            <p:cNvPr id="21" name="textruta 20">
              <a:extLst>
                <a:ext uri="{FF2B5EF4-FFF2-40B4-BE49-F238E27FC236}">
                  <a16:creationId xmlns:a16="http://schemas.microsoft.com/office/drawing/2014/main" id="{E4017A65-F28C-4D9A-64C0-23200B917896}"/>
                </a:ext>
              </a:extLst>
            </p:cNvPr>
            <p:cNvSpPr txBox="1"/>
            <p:nvPr/>
          </p:nvSpPr>
          <p:spPr>
            <a:xfrm>
              <a:off x="1686790" y="1287460"/>
              <a:ext cx="4206010" cy="646331"/>
            </a:xfrm>
            <a:prstGeom prst="rect">
              <a:avLst/>
            </a:prstGeom>
            <a:noFill/>
          </p:spPr>
          <p:txBody>
            <a:bodyPr wrap="square">
              <a:spAutoFit/>
            </a:bodyPr>
            <a:lstStyle/>
            <a:p>
              <a:r>
                <a:rPr lang="sv-SE" sz="1200">
                  <a:solidFill>
                    <a:schemeClr val="accent1">
                      <a:lumMod val="75000"/>
                    </a:schemeClr>
                  </a:solidFill>
                </a:rPr>
                <a:t>Får kallelse både digitalt till Inkorg 1177 och på papper. </a:t>
              </a:r>
              <a:br>
                <a:rPr lang="sv-SE" sz="1200">
                  <a:solidFill>
                    <a:schemeClr val="accent1">
                      <a:lumMod val="75000"/>
                    </a:schemeClr>
                  </a:solidFill>
                </a:rPr>
              </a:br>
              <a:r>
                <a:rPr lang="sv-SE" sz="1200">
                  <a:solidFill>
                    <a:schemeClr val="accent1">
                      <a:lumMod val="75000"/>
                    </a:schemeClr>
                  </a:solidFill>
                </a:rPr>
                <a:t>Invånare under 13 år kan inte göra val för digital eller papperskallelser på 1177.se. </a:t>
              </a:r>
            </a:p>
          </p:txBody>
        </p:sp>
      </p:grpSp>
      <p:grpSp>
        <p:nvGrpSpPr>
          <p:cNvPr id="31" name="Grupp 30">
            <a:extLst>
              <a:ext uri="{FF2B5EF4-FFF2-40B4-BE49-F238E27FC236}">
                <a16:creationId xmlns:a16="http://schemas.microsoft.com/office/drawing/2014/main" id="{3C6A1C60-8B3D-04E5-994B-2035BFBFA0F4}"/>
              </a:ext>
            </a:extLst>
          </p:cNvPr>
          <p:cNvGrpSpPr/>
          <p:nvPr/>
        </p:nvGrpSpPr>
        <p:grpSpPr>
          <a:xfrm>
            <a:off x="381273" y="2209232"/>
            <a:ext cx="5592807" cy="985024"/>
            <a:chOff x="381273" y="2351472"/>
            <a:chExt cx="5592807" cy="985024"/>
          </a:xfrm>
        </p:grpSpPr>
        <p:sp>
          <p:nvSpPr>
            <p:cNvPr id="22" name="Rektangel: rundade hörn 21">
              <a:extLst>
                <a:ext uri="{FF2B5EF4-FFF2-40B4-BE49-F238E27FC236}">
                  <a16:creationId xmlns:a16="http://schemas.microsoft.com/office/drawing/2014/main" id="{EE674F95-AB46-A61F-943D-D0CBB6BBD190}"/>
                </a:ext>
              </a:extLst>
            </p:cNvPr>
            <p:cNvSpPr/>
            <p:nvPr/>
          </p:nvSpPr>
          <p:spPr>
            <a:xfrm>
              <a:off x="1148558" y="2364683"/>
              <a:ext cx="4825522" cy="943200"/>
            </a:xfrm>
            <a:prstGeom prst="roundRect">
              <a:avLst>
                <a:gd name="adj" fmla="val 422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8E67BA5A-03BD-E65E-48B9-344F4B63FFAB}"/>
                </a:ext>
              </a:extLst>
            </p:cNvPr>
            <p:cNvSpPr txBox="1"/>
            <p:nvPr/>
          </p:nvSpPr>
          <p:spPr>
            <a:xfrm>
              <a:off x="1686790" y="2519925"/>
              <a:ext cx="4206010" cy="646331"/>
            </a:xfrm>
            <a:prstGeom prst="rect">
              <a:avLst/>
            </a:prstGeom>
            <a:noFill/>
          </p:spPr>
          <p:txBody>
            <a:bodyPr wrap="square">
              <a:spAutoFit/>
            </a:bodyPr>
            <a:lstStyle/>
            <a:p>
              <a:r>
                <a:rPr lang="sv-SE" sz="1200">
                  <a:solidFill>
                    <a:schemeClr val="accent1">
                      <a:lumMod val="75000"/>
                    </a:schemeClr>
                  </a:solidFill>
                </a:rPr>
                <a:t>Får kallelse både digitalt till Inkorg 1177 och på papper. </a:t>
              </a:r>
            </a:p>
            <a:p>
              <a:r>
                <a:rPr lang="sv-SE" sz="1200">
                  <a:solidFill>
                    <a:schemeClr val="accent1">
                      <a:lumMod val="75000"/>
                    </a:schemeClr>
                  </a:solidFill>
                </a:rPr>
                <a:t>Vi adresserar papperskallelsen till </a:t>
              </a:r>
              <a:br>
                <a:rPr lang="sv-SE" sz="1200">
                  <a:solidFill>
                    <a:schemeClr val="accent1">
                      <a:lumMod val="75000"/>
                    </a:schemeClr>
                  </a:solidFill>
                </a:rPr>
              </a:br>
              <a:r>
                <a:rPr lang="sv-SE" sz="1200" i="1" err="1">
                  <a:solidFill>
                    <a:schemeClr val="accent1">
                      <a:lumMod val="75000"/>
                    </a:schemeClr>
                  </a:solidFill>
                </a:rPr>
                <a:t>till</a:t>
              </a:r>
              <a:r>
                <a:rPr lang="sv-SE" sz="1200" i="1">
                  <a:solidFill>
                    <a:schemeClr val="accent1">
                      <a:lumMod val="75000"/>
                    </a:schemeClr>
                  </a:solidFill>
                </a:rPr>
                <a:t> vårdnadshavare för [barnets namn]</a:t>
              </a:r>
              <a:r>
                <a:rPr lang="sv-SE" sz="1200">
                  <a:solidFill>
                    <a:schemeClr val="accent1">
                      <a:lumMod val="75000"/>
                    </a:schemeClr>
                  </a:solidFill>
                </a:rPr>
                <a:t>.</a:t>
              </a:r>
            </a:p>
          </p:txBody>
        </p:sp>
        <p:sp>
          <p:nvSpPr>
            <p:cNvPr id="25" name="Ellips 24">
              <a:extLst>
                <a:ext uri="{FF2B5EF4-FFF2-40B4-BE49-F238E27FC236}">
                  <a16:creationId xmlns:a16="http://schemas.microsoft.com/office/drawing/2014/main" id="{CB68EA5C-D1AA-685B-97AC-DF65080A4E6B}"/>
                </a:ext>
              </a:extLst>
            </p:cNvPr>
            <p:cNvSpPr/>
            <p:nvPr/>
          </p:nvSpPr>
          <p:spPr>
            <a:xfrm>
              <a:off x="666206" y="2351472"/>
              <a:ext cx="985024" cy="9850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a:p>
          </p:txBody>
        </p:sp>
        <p:sp>
          <p:nvSpPr>
            <p:cNvPr id="23" name="textruta 22">
              <a:extLst>
                <a:ext uri="{FF2B5EF4-FFF2-40B4-BE49-F238E27FC236}">
                  <a16:creationId xmlns:a16="http://schemas.microsoft.com/office/drawing/2014/main" id="{56E2E4F3-2F6E-A33D-A637-97DEAA91DD53}"/>
                </a:ext>
              </a:extLst>
            </p:cNvPr>
            <p:cNvSpPr txBox="1"/>
            <p:nvPr/>
          </p:nvSpPr>
          <p:spPr>
            <a:xfrm>
              <a:off x="381273" y="2462026"/>
              <a:ext cx="1575210" cy="723275"/>
            </a:xfrm>
            <a:prstGeom prst="rect">
              <a:avLst/>
            </a:prstGeom>
            <a:noFill/>
          </p:spPr>
          <p:txBody>
            <a:bodyPr wrap="square">
              <a:spAutoFit/>
            </a:bodyPr>
            <a:lstStyle/>
            <a:p>
              <a:pPr algn="ctr"/>
              <a:r>
                <a:rPr lang="sv-SE" sz="1300">
                  <a:solidFill>
                    <a:schemeClr val="bg1"/>
                  </a:solidFill>
                </a:rPr>
                <a:t>Invånare </a:t>
              </a:r>
              <a:br>
                <a:rPr lang="sv-SE" sz="1300">
                  <a:solidFill>
                    <a:schemeClr val="bg1"/>
                  </a:solidFill>
                </a:rPr>
              </a:br>
              <a:r>
                <a:rPr lang="sv-SE" sz="1300">
                  <a:solidFill>
                    <a:schemeClr val="bg1"/>
                  </a:solidFill>
                </a:rPr>
                <a:t>mellan</a:t>
              </a:r>
              <a:br>
                <a:rPr lang="sv-SE" sz="1300">
                  <a:solidFill>
                    <a:schemeClr val="bg1"/>
                  </a:solidFill>
                </a:rPr>
              </a:br>
              <a:r>
                <a:rPr lang="sv-SE" sz="1500" b="1">
                  <a:solidFill>
                    <a:schemeClr val="bg1"/>
                  </a:solidFill>
                </a:rPr>
                <a:t>13-16 år</a:t>
              </a:r>
            </a:p>
          </p:txBody>
        </p:sp>
      </p:grpSp>
      <p:grpSp>
        <p:nvGrpSpPr>
          <p:cNvPr id="32" name="Grupp 31">
            <a:extLst>
              <a:ext uri="{FF2B5EF4-FFF2-40B4-BE49-F238E27FC236}">
                <a16:creationId xmlns:a16="http://schemas.microsoft.com/office/drawing/2014/main" id="{94263891-DFD9-B54E-0B56-9E0C416FF7EF}"/>
              </a:ext>
            </a:extLst>
          </p:cNvPr>
          <p:cNvGrpSpPr/>
          <p:nvPr/>
        </p:nvGrpSpPr>
        <p:grpSpPr>
          <a:xfrm>
            <a:off x="381273" y="3294873"/>
            <a:ext cx="5592807" cy="985024"/>
            <a:chOff x="381273" y="3640313"/>
            <a:chExt cx="5592807" cy="985024"/>
          </a:xfrm>
        </p:grpSpPr>
        <p:sp>
          <p:nvSpPr>
            <p:cNvPr id="26" name="Rektangel: rundade hörn 25">
              <a:extLst>
                <a:ext uri="{FF2B5EF4-FFF2-40B4-BE49-F238E27FC236}">
                  <a16:creationId xmlns:a16="http://schemas.microsoft.com/office/drawing/2014/main" id="{F18D5F14-33CA-2C32-9200-2CFEDCE087FA}"/>
                </a:ext>
              </a:extLst>
            </p:cNvPr>
            <p:cNvSpPr/>
            <p:nvPr/>
          </p:nvSpPr>
          <p:spPr>
            <a:xfrm>
              <a:off x="1148558" y="3663684"/>
              <a:ext cx="4825522" cy="943200"/>
            </a:xfrm>
            <a:prstGeom prst="roundRect">
              <a:avLst>
                <a:gd name="adj" fmla="val 422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AB348715-443F-6DB3-8931-D766D21A8CC0}"/>
                </a:ext>
              </a:extLst>
            </p:cNvPr>
            <p:cNvSpPr txBox="1"/>
            <p:nvPr/>
          </p:nvSpPr>
          <p:spPr>
            <a:xfrm>
              <a:off x="1686790" y="3717772"/>
              <a:ext cx="4206010" cy="830997"/>
            </a:xfrm>
            <a:prstGeom prst="rect">
              <a:avLst/>
            </a:prstGeom>
            <a:noFill/>
          </p:spPr>
          <p:txBody>
            <a:bodyPr wrap="square">
              <a:spAutoFit/>
            </a:bodyPr>
            <a:lstStyle/>
            <a:p>
              <a:r>
                <a:rPr lang="sv-SE" sz="1200">
                  <a:solidFill>
                    <a:schemeClr val="accent1">
                      <a:lumMod val="75000"/>
                    </a:schemeClr>
                  </a:solidFill>
                </a:rPr>
                <a:t>Får kallelse utifrån val på 1177.se. De som valt </a:t>
              </a:r>
              <a:r>
                <a:rPr lang="sv-SE" sz="1200" i="1">
                  <a:solidFill>
                    <a:schemeClr val="accent1">
                      <a:lumMod val="75000"/>
                    </a:schemeClr>
                  </a:solidFill>
                </a:rPr>
                <a:t>endast digital kommunikation </a:t>
              </a:r>
              <a:r>
                <a:rPr lang="sv-SE" sz="1200">
                  <a:solidFill>
                    <a:schemeClr val="accent1">
                      <a:lumMod val="75000"/>
                    </a:schemeClr>
                  </a:solidFill>
                </a:rPr>
                <a:t>får kallelsen i Inkorg 1177. Annars skickas kallelse både digitalt till Inkorg 1177 och på papper. Vi adresserar papperskallelsen till </a:t>
              </a:r>
              <a:r>
                <a:rPr lang="sv-SE" sz="1200" i="1">
                  <a:solidFill>
                    <a:schemeClr val="accent1">
                      <a:lumMod val="75000"/>
                    </a:schemeClr>
                  </a:solidFill>
                </a:rPr>
                <a:t>patienten</a:t>
              </a:r>
              <a:r>
                <a:rPr lang="sv-SE" sz="1200">
                  <a:solidFill>
                    <a:schemeClr val="accent1">
                      <a:lumMod val="75000"/>
                    </a:schemeClr>
                  </a:solidFill>
                </a:rPr>
                <a:t>.</a:t>
              </a:r>
            </a:p>
          </p:txBody>
        </p:sp>
        <p:sp>
          <p:nvSpPr>
            <p:cNvPr id="28" name="Ellips 27">
              <a:extLst>
                <a:ext uri="{FF2B5EF4-FFF2-40B4-BE49-F238E27FC236}">
                  <a16:creationId xmlns:a16="http://schemas.microsoft.com/office/drawing/2014/main" id="{C7B51F6C-C1B9-C120-CCB1-C77D122CEA3A}"/>
                </a:ext>
              </a:extLst>
            </p:cNvPr>
            <p:cNvSpPr/>
            <p:nvPr/>
          </p:nvSpPr>
          <p:spPr>
            <a:xfrm>
              <a:off x="666206" y="3640313"/>
              <a:ext cx="985024" cy="9850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a:p>
          </p:txBody>
        </p:sp>
        <p:sp>
          <p:nvSpPr>
            <p:cNvPr id="29" name="textruta 28">
              <a:extLst>
                <a:ext uri="{FF2B5EF4-FFF2-40B4-BE49-F238E27FC236}">
                  <a16:creationId xmlns:a16="http://schemas.microsoft.com/office/drawing/2014/main" id="{3B168B44-4CD8-1809-48F4-F70DCC7ED40D}"/>
                </a:ext>
              </a:extLst>
            </p:cNvPr>
            <p:cNvSpPr txBox="1"/>
            <p:nvPr/>
          </p:nvSpPr>
          <p:spPr>
            <a:xfrm>
              <a:off x="381273" y="3761027"/>
              <a:ext cx="1575210" cy="738664"/>
            </a:xfrm>
            <a:prstGeom prst="rect">
              <a:avLst/>
            </a:prstGeom>
            <a:noFill/>
          </p:spPr>
          <p:txBody>
            <a:bodyPr wrap="square">
              <a:spAutoFit/>
            </a:bodyPr>
            <a:lstStyle/>
            <a:p>
              <a:pPr algn="ctr"/>
              <a:r>
                <a:rPr lang="sv-SE" sz="1300">
                  <a:solidFill>
                    <a:schemeClr val="bg1"/>
                  </a:solidFill>
                </a:rPr>
                <a:t>Invånare </a:t>
              </a:r>
              <a:br>
                <a:rPr lang="sv-SE" sz="1300">
                  <a:solidFill>
                    <a:schemeClr val="bg1"/>
                  </a:solidFill>
                </a:rPr>
              </a:br>
              <a:r>
                <a:rPr lang="sv-SE" sz="1300">
                  <a:solidFill>
                    <a:schemeClr val="bg1"/>
                  </a:solidFill>
                </a:rPr>
                <a:t>över</a:t>
              </a:r>
              <a:br>
                <a:rPr lang="sv-SE" sz="1300">
                  <a:solidFill>
                    <a:schemeClr val="bg1"/>
                  </a:solidFill>
                </a:rPr>
              </a:br>
              <a:r>
                <a:rPr lang="sv-SE" sz="1600" b="1">
                  <a:solidFill>
                    <a:schemeClr val="bg1"/>
                  </a:solidFill>
                </a:rPr>
                <a:t>16 år</a:t>
              </a:r>
            </a:p>
          </p:txBody>
        </p:sp>
      </p:grpSp>
      <p:grpSp>
        <p:nvGrpSpPr>
          <p:cNvPr id="33" name="Grupp 32">
            <a:extLst>
              <a:ext uri="{FF2B5EF4-FFF2-40B4-BE49-F238E27FC236}">
                <a16:creationId xmlns:a16="http://schemas.microsoft.com/office/drawing/2014/main" id="{CCCE402F-4ED4-BE31-DDBF-2FBC77504948}"/>
              </a:ext>
            </a:extLst>
          </p:cNvPr>
          <p:cNvGrpSpPr/>
          <p:nvPr/>
        </p:nvGrpSpPr>
        <p:grpSpPr>
          <a:xfrm>
            <a:off x="365785" y="4611988"/>
            <a:ext cx="5608295" cy="1504332"/>
            <a:chOff x="365785" y="3663683"/>
            <a:chExt cx="5608295" cy="1504332"/>
          </a:xfrm>
        </p:grpSpPr>
        <p:sp>
          <p:nvSpPr>
            <p:cNvPr id="34" name="Rektangel: rundade hörn 33">
              <a:extLst>
                <a:ext uri="{FF2B5EF4-FFF2-40B4-BE49-F238E27FC236}">
                  <a16:creationId xmlns:a16="http://schemas.microsoft.com/office/drawing/2014/main" id="{FAD22E78-661C-F2DC-9834-213FE2A99156}"/>
                </a:ext>
              </a:extLst>
            </p:cNvPr>
            <p:cNvSpPr/>
            <p:nvPr/>
          </p:nvSpPr>
          <p:spPr>
            <a:xfrm>
              <a:off x="1148558" y="3663683"/>
              <a:ext cx="4825522" cy="1504332"/>
            </a:xfrm>
            <a:prstGeom prst="roundRect">
              <a:avLst>
                <a:gd name="adj" fmla="val 422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ruta 34">
              <a:extLst>
                <a:ext uri="{FF2B5EF4-FFF2-40B4-BE49-F238E27FC236}">
                  <a16:creationId xmlns:a16="http://schemas.microsoft.com/office/drawing/2014/main" id="{38D2CE72-513D-E762-4132-338BB9001B09}"/>
                </a:ext>
              </a:extLst>
            </p:cNvPr>
            <p:cNvSpPr txBox="1"/>
            <p:nvPr/>
          </p:nvSpPr>
          <p:spPr>
            <a:xfrm>
              <a:off x="1651230" y="3736823"/>
              <a:ext cx="4241570" cy="1384995"/>
            </a:xfrm>
            <a:prstGeom prst="rect">
              <a:avLst/>
            </a:prstGeom>
            <a:noFill/>
          </p:spPr>
          <p:txBody>
            <a:bodyPr wrap="square">
              <a:spAutoFit/>
            </a:bodyPr>
            <a:lstStyle/>
            <a:p>
              <a:pPr marL="0" indent="0">
                <a:buNone/>
              </a:pPr>
              <a:r>
                <a:rPr lang="sv-SE" sz="1200">
                  <a:solidFill>
                    <a:schemeClr val="accent3">
                      <a:lumMod val="50000"/>
                    </a:schemeClr>
                  </a:solidFill>
                </a:rPr>
                <a:t>Kallelser för barn som bor växelvis hos två vårdnads-havare och har båda vårdnadshavare noterade i PU-tjänsten, skickas till båda vårdnadshavare automatiskt. </a:t>
              </a:r>
              <a:br>
                <a:rPr lang="sv-SE" sz="1200">
                  <a:solidFill>
                    <a:schemeClr val="accent3">
                      <a:lumMod val="50000"/>
                    </a:schemeClr>
                  </a:solidFill>
                </a:rPr>
              </a:br>
              <a:r>
                <a:rPr lang="sv-SE" sz="1200">
                  <a:solidFill>
                    <a:schemeClr val="accent3">
                      <a:lumMod val="50000"/>
                    </a:schemeClr>
                  </a:solidFill>
                </a:rPr>
                <a:t>Detta trots att barnet bara är skrivet på </a:t>
              </a:r>
              <a:r>
                <a:rPr lang="sv-SE" sz="1200" i="1">
                  <a:solidFill>
                    <a:schemeClr val="accent3">
                      <a:lumMod val="50000"/>
                    </a:schemeClr>
                  </a:solidFill>
                </a:rPr>
                <a:t>en </a:t>
              </a:r>
              <a:r>
                <a:rPr lang="sv-SE" sz="1200">
                  <a:solidFill>
                    <a:schemeClr val="accent3">
                      <a:lumMod val="50000"/>
                    </a:schemeClr>
                  </a:solidFill>
                </a:rPr>
                <a:t>adress.</a:t>
              </a:r>
            </a:p>
            <a:p>
              <a:pPr marL="0" indent="0">
                <a:buNone/>
              </a:pPr>
              <a:endParaRPr lang="sv-SE" sz="1200">
                <a:solidFill>
                  <a:schemeClr val="accent3">
                    <a:lumMod val="50000"/>
                  </a:schemeClr>
                </a:solidFill>
              </a:endParaRPr>
            </a:p>
            <a:p>
              <a:pPr marL="0" indent="0">
                <a:buNone/>
              </a:pPr>
              <a:r>
                <a:rPr lang="sv-SE" sz="1200">
                  <a:solidFill>
                    <a:schemeClr val="accent3">
                      <a:lumMod val="50000"/>
                    </a:schemeClr>
                  </a:solidFill>
                </a:rPr>
                <a:t>Det finns också möjlighet att skicka kallelsen till </a:t>
              </a:r>
              <a:r>
                <a:rPr lang="sv-SE" sz="1200" i="1">
                  <a:solidFill>
                    <a:schemeClr val="accent3">
                      <a:lumMod val="50000"/>
                    </a:schemeClr>
                  </a:solidFill>
                </a:rPr>
                <a:t>annan adress</a:t>
              </a:r>
              <a:r>
                <a:rPr lang="sv-SE" sz="1200">
                  <a:solidFill>
                    <a:schemeClr val="accent3">
                      <a:lumMod val="50000"/>
                    </a:schemeClr>
                  </a:solidFill>
                </a:rPr>
                <a:t>, till exempel vid kontakt med socialtjänsten.</a:t>
              </a:r>
            </a:p>
          </p:txBody>
        </p:sp>
        <p:sp>
          <p:nvSpPr>
            <p:cNvPr id="36" name="Ellips 35">
              <a:extLst>
                <a:ext uri="{FF2B5EF4-FFF2-40B4-BE49-F238E27FC236}">
                  <a16:creationId xmlns:a16="http://schemas.microsoft.com/office/drawing/2014/main" id="{5B1676FE-8A7B-0090-F210-C6F659620795}"/>
                </a:ext>
              </a:extLst>
            </p:cNvPr>
            <p:cNvSpPr/>
            <p:nvPr/>
          </p:nvSpPr>
          <p:spPr>
            <a:xfrm>
              <a:off x="650718" y="3936808"/>
              <a:ext cx="985024" cy="985024"/>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100"/>
            </a:p>
          </p:txBody>
        </p:sp>
        <p:sp>
          <p:nvSpPr>
            <p:cNvPr id="37" name="textruta 36">
              <a:extLst>
                <a:ext uri="{FF2B5EF4-FFF2-40B4-BE49-F238E27FC236}">
                  <a16:creationId xmlns:a16="http://schemas.microsoft.com/office/drawing/2014/main" id="{0CE9907C-629D-759C-25B8-658EAA338551}"/>
                </a:ext>
              </a:extLst>
            </p:cNvPr>
            <p:cNvSpPr txBox="1"/>
            <p:nvPr/>
          </p:nvSpPr>
          <p:spPr>
            <a:xfrm>
              <a:off x="365785" y="4136932"/>
              <a:ext cx="1575210" cy="584775"/>
            </a:xfrm>
            <a:prstGeom prst="rect">
              <a:avLst/>
            </a:prstGeom>
            <a:noFill/>
          </p:spPr>
          <p:txBody>
            <a:bodyPr wrap="square">
              <a:spAutoFit/>
            </a:bodyPr>
            <a:lstStyle/>
            <a:p>
              <a:pPr algn="ctr"/>
              <a:r>
                <a:rPr lang="sv-SE" sz="1600" b="1">
                  <a:solidFill>
                    <a:schemeClr val="bg1"/>
                  </a:solidFill>
                </a:rPr>
                <a:t>NYTT</a:t>
              </a:r>
            </a:p>
            <a:p>
              <a:pPr algn="ctr"/>
              <a:r>
                <a:rPr lang="sv-SE" sz="1600" b="1">
                  <a:solidFill>
                    <a:schemeClr val="bg1"/>
                  </a:solidFill>
                </a:rPr>
                <a:t>i SDV</a:t>
              </a:r>
              <a:endParaRPr lang="sv-SE" sz="2000" b="1">
                <a:solidFill>
                  <a:schemeClr val="bg1"/>
                </a:solidFill>
              </a:endParaRPr>
            </a:p>
          </p:txBody>
        </p:sp>
      </p:grpSp>
    </p:spTree>
    <p:extLst>
      <p:ext uri="{BB962C8B-B14F-4D97-AF65-F5344CB8AC3E}">
        <p14:creationId xmlns:p14="http://schemas.microsoft.com/office/powerpoint/2010/main" val="204770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 25">
            <a:extLst>
              <a:ext uri="{FF2B5EF4-FFF2-40B4-BE49-F238E27FC236}">
                <a16:creationId xmlns:a16="http://schemas.microsoft.com/office/drawing/2014/main" id="{7DF8A30B-D96A-97AF-19E1-693C20336CFD}"/>
              </a:ext>
            </a:extLst>
          </p:cNvPr>
          <p:cNvGrpSpPr/>
          <p:nvPr/>
        </p:nvGrpSpPr>
        <p:grpSpPr>
          <a:xfrm>
            <a:off x="0" y="274638"/>
            <a:ext cx="3317000" cy="6272075"/>
            <a:chOff x="0" y="274638"/>
            <a:chExt cx="3317000" cy="6272075"/>
          </a:xfrm>
        </p:grpSpPr>
        <p:pic>
          <p:nvPicPr>
            <p:cNvPr id="10" name="Bildobjekt 9" descr="En bild som visar text, skärmbild, meny, dokument&#10;&#10;Automatiskt genererad beskrivning">
              <a:extLst>
                <a:ext uri="{FF2B5EF4-FFF2-40B4-BE49-F238E27FC236}">
                  <a16:creationId xmlns:a16="http://schemas.microsoft.com/office/drawing/2014/main" id="{A0305C23-4357-CF0D-FE39-D292795AF810}"/>
                </a:ext>
              </a:extLst>
            </p:cNvPr>
            <p:cNvPicPr>
              <a:picLocks noChangeAspect="1"/>
            </p:cNvPicPr>
            <p:nvPr/>
          </p:nvPicPr>
          <p:blipFill rotWithShape="1">
            <a:blip r:embed="rId3">
              <a:extLst>
                <a:ext uri="{28A0092B-C50C-407E-A947-70E740481C1C}">
                  <a14:useLocalDpi xmlns:a14="http://schemas.microsoft.com/office/drawing/2010/main" val="0"/>
                </a:ext>
              </a:extLst>
            </a:blip>
            <a:srcRect t="1" b="28369"/>
            <a:stretch/>
          </p:blipFill>
          <p:spPr>
            <a:xfrm>
              <a:off x="1647966" y="311287"/>
              <a:ext cx="1669034" cy="6235426"/>
            </a:xfrm>
            <a:prstGeom prst="rect">
              <a:avLst/>
            </a:prstGeom>
            <a:effectLst>
              <a:outerShdw blurRad="50800" dist="38100" dir="8100000" algn="tr" rotWithShape="0">
                <a:prstClr val="black">
                  <a:alpha val="40000"/>
                </a:prstClr>
              </a:outerShdw>
            </a:effectLst>
          </p:spPr>
        </p:pic>
        <p:sp>
          <p:nvSpPr>
            <p:cNvPr id="20" name="Vänster klammerparentes 19">
              <a:extLst>
                <a:ext uri="{FF2B5EF4-FFF2-40B4-BE49-F238E27FC236}">
                  <a16:creationId xmlns:a16="http://schemas.microsoft.com/office/drawing/2014/main" id="{13CE36EB-D253-7EAD-2C02-1E4DD2E8C0F8}"/>
                </a:ext>
              </a:extLst>
            </p:cNvPr>
            <p:cNvSpPr/>
            <p:nvPr/>
          </p:nvSpPr>
          <p:spPr>
            <a:xfrm>
              <a:off x="1129004" y="274638"/>
              <a:ext cx="447869" cy="6269668"/>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sv-SE"/>
            </a:p>
          </p:txBody>
        </p:sp>
        <p:sp>
          <p:nvSpPr>
            <p:cNvPr id="21" name="textruta 20">
              <a:extLst>
                <a:ext uri="{FF2B5EF4-FFF2-40B4-BE49-F238E27FC236}">
                  <a16:creationId xmlns:a16="http://schemas.microsoft.com/office/drawing/2014/main" id="{365FC074-5097-E10D-F5AA-91884088D3CC}"/>
                </a:ext>
              </a:extLst>
            </p:cNvPr>
            <p:cNvSpPr txBox="1"/>
            <p:nvPr/>
          </p:nvSpPr>
          <p:spPr>
            <a:xfrm>
              <a:off x="0" y="3255583"/>
              <a:ext cx="1275684" cy="307777"/>
            </a:xfrm>
            <a:prstGeom prst="rect">
              <a:avLst/>
            </a:prstGeom>
            <a:noFill/>
          </p:spPr>
          <p:txBody>
            <a:bodyPr wrap="square" rtlCol="0">
              <a:spAutoFit/>
            </a:bodyPr>
            <a:lstStyle/>
            <a:p>
              <a:r>
                <a:rPr lang="sv-SE" sz="1400" b="1">
                  <a:solidFill>
                    <a:srgbClr val="C00000"/>
                  </a:solidFill>
                </a:rPr>
                <a:t>Videobesök</a:t>
              </a:r>
            </a:p>
          </p:txBody>
        </p:sp>
      </p:grpSp>
      <p:grpSp>
        <p:nvGrpSpPr>
          <p:cNvPr id="27" name="Grupp 26">
            <a:extLst>
              <a:ext uri="{FF2B5EF4-FFF2-40B4-BE49-F238E27FC236}">
                <a16:creationId xmlns:a16="http://schemas.microsoft.com/office/drawing/2014/main" id="{9488C496-B749-049D-D9C6-4F6106C420B6}"/>
              </a:ext>
            </a:extLst>
          </p:cNvPr>
          <p:cNvGrpSpPr/>
          <p:nvPr/>
        </p:nvGrpSpPr>
        <p:grpSpPr>
          <a:xfrm>
            <a:off x="3288719" y="278731"/>
            <a:ext cx="3670364" cy="6300538"/>
            <a:chOff x="3288719" y="278731"/>
            <a:chExt cx="3670364" cy="6300538"/>
          </a:xfrm>
        </p:grpSpPr>
        <p:pic>
          <p:nvPicPr>
            <p:cNvPr id="8" name="Bildobjekt 7" descr="En bild som visar text, skärmbild, nummer, Teckensnitt&#10;&#10;Automatiskt genererad beskrivning">
              <a:extLst>
                <a:ext uri="{FF2B5EF4-FFF2-40B4-BE49-F238E27FC236}">
                  <a16:creationId xmlns:a16="http://schemas.microsoft.com/office/drawing/2014/main" id="{4A6891EC-50B3-456B-1E6D-F85550989C46}"/>
                </a:ext>
              </a:extLst>
            </p:cNvPr>
            <p:cNvPicPr>
              <a:picLocks noChangeAspect="1"/>
            </p:cNvPicPr>
            <p:nvPr/>
          </p:nvPicPr>
          <p:blipFill rotWithShape="1">
            <a:blip r:embed="rId4">
              <a:extLst>
                <a:ext uri="{28A0092B-C50C-407E-A947-70E740481C1C}">
                  <a14:useLocalDpi xmlns:a14="http://schemas.microsoft.com/office/drawing/2010/main" val="0"/>
                </a:ext>
              </a:extLst>
            </a:blip>
            <a:srcRect b="26590"/>
            <a:stretch/>
          </p:blipFill>
          <p:spPr>
            <a:xfrm>
              <a:off x="5370843" y="311287"/>
              <a:ext cx="1588240" cy="6267982"/>
            </a:xfrm>
            <a:prstGeom prst="rect">
              <a:avLst/>
            </a:prstGeom>
            <a:effectLst>
              <a:outerShdw blurRad="50800" dist="38100" dir="8100000" algn="tr" rotWithShape="0">
                <a:prstClr val="black">
                  <a:alpha val="40000"/>
                </a:prstClr>
              </a:outerShdw>
            </a:effectLst>
          </p:spPr>
        </p:pic>
        <p:sp>
          <p:nvSpPr>
            <p:cNvPr id="22" name="Vänster klammerparentes 21">
              <a:extLst>
                <a:ext uri="{FF2B5EF4-FFF2-40B4-BE49-F238E27FC236}">
                  <a16:creationId xmlns:a16="http://schemas.microsoft.com/office/drawing/2014/main" id="{5D72273A-11E3-9B42-CF8C-934299AD44D0}"/>
                </a:ext>
              </a:extLst>
            </p:cNvPr>
            <p:cNvSpPr/>
            <p:nvPr/>
          </p:nvSpPr>
          <p:spPr>
            <a:xfrm>
              <a:off x="4785050" y="278731"/>
              <a:ext cx="447869" cy="6269668"/>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sv-SE"/>
            </a:p>
          </p:txBody>
        </p:sp>
        <p:sp>
          <p:nvSpPr>
            <p:cNvPr id="23" name="textruta 22">
              <a:extLst>
                <a:ext uri="{FF2B5EF4-FFF2-40B4-BE49-F238E27FC236}">
                  <a16:creationId xmlns:a16="http://schemas.microsoft.com/office/drawing/2014/main" id="{0BEAE33A-9DB2-E11E-8200-3F2543F250D4}"/>
                </a:ext>
              </a:extLst>
            </p:cNvPr>
            <p:cNvSpPr txBox="1"/>
            <p:nvPr/>
          </p:nvSpPr>
          <p:spPr>
            <a:xfrm>
              <a:off x="3288719" y="3259675"/>
              <a:ext cx="1527989" cy="307777"/>
            </a:xfrm>
            <a:prstGeom prst="rect">
              <a:avLst/>
            </a:prstGeom>
            <a:noFill/>
          </p:spPr>
          <p:txBody>
            <a:bodyPr wrap="square" rtlCol="0">
              <a:spAutoFit/>
            </a:bodyPr>
            <a:lstStyle/>
            <a:p>
              <a:pPr algn="r"/>
              <a:r>
                <a:rPr lang="sv-SE" sz="1400" b="1">
                  <a:solidFill>
                    <a:srgbClr val="C00000"/>
                  </a:solidFill>
                </a:rPr>
                <a:t>Telefonbesök</a:t>
              </a:r>
            </a:p>
          </p:txBody>
        </p:sp>
      </p:grpSp>
      <p:grpSp>
        <p:nvGrpSpPr>
          <p:cNvPr id="28" name="Grupp 27">
            <a:extLst>
              <a:ext uri="{FF2B5EF4-FFF2-40B4-BE49-F238E27FC236}">
                <a16:creationId xmlns:a16="http://schemas.microsoft.com/office/drawing/2014/main" id="{FEDAD32D-6779-456D-A898-332BD6D9E24D}"/>
              </a:ext>
            </a:extLst>
          </p:cNvPr>
          <p:cNvGrpSpPr/>
          <p:nvPr/>
        </p:nvGrpSpPr>
        <p:grpSpPr>
          <a:xfrm>
            <a:off x="7040015" y="273171"/>
            <a:ext cx="3351622" cy="6269668"/>
            <a:chOff x="7040015" y="273171"/>
            <a:chExt cx="3351622" cy="6269668"/>
          </a:xfrm>
        </p:grpSpPr>
        <p:pic>
          <p:nvPicPr>
            <p:cNvPr id="3" name="Bildobjekt 2" descr="En bild som visar text, skärmbild, nummer, Teckensnitt&#10;&#10;Automatiskt genererad beskrivning">
              <a:extLst>
                <a:ext uri="{FF2B5EF4-FFF2-40B4-BE49-F238E27FC236}">
                  <a16:creationId xmlns:a16="http://schemas.microsoft.com/office/drawing/2014/main" id="{87923B48-39C4-1E23-E73C-E8CEEBBAF7E3}"/>
                </a:ext>
              </a:extLst>
            </p:cNvPr>
            <p:cNvPicPr>
              <a:picLocks noChangeAspect="1"/>
            </p:cNvPicPr>
            <p:nvPr/>
          </p:nvPicPr>
          <p:blipFill rotWithShape="1">
            <a:blip r:embed="rId5">
              <a:extLst>
                <a:ext uri="{28A0092B-C50C-407E-A947-70E740481C1C}">
                  <a14:useLocalDpi xmlns:a14="http://schemas.microsoft.com/office/drawing/2010/main" val="0"/>
                </a:ext>
              </a:extLst>
            </a:blip>
            <a:srcRect b="27854"/>
            <a:stretch/>
          </p:blipFill>
          <p:spPr>
            <a:xfrm>
              <a:off x="8694830" y="273171"/>
              <a:ext cx="1696807" cy="6268201"/>
            </a:xfrm>
            <a:prstGeom prst="rect">
              <a:avLst/>
            </a:prstGeom>
            <a:effectLst>
              <a:outerShdw blurRad="50800" dist="38100" dir="8100000" algn="tr" rotWithShape="0">
                <a:prstClr val="black">
                  <a:alpha val="40000"/>
                </a:prstClr>
              </a:outerShdw>
            </a:effectLst>
          </p:spPr>
        </p:pic>
        <p:sp>
          <p:nvSpPr>
            <p:cNvPr id="24" name="Vänster klammerparentes 23">
              <a:extLst>
                <a:ext uri="{FF2B5EF4-FFF2-40B4-BE49-F238E27FC236}">
                  <a16:creationId xmlns:a16="http://schemas.microsoft.com/office/drawing/2014/main" id="{9B1720DB-A063-714D-B5CC-7900C089D949}"/>
                </a:ext>
              </a:extLst>
            </p:cNvPr>
            <p:cNvSpPr/>
            <p:nvPr/>
          </p:nvSpPr>
          <p:spPr>
            <a:xfrm>
              <a:off x="8169019" y="273171"/>
              <a:ext cx="447869" cy="6269668"/>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sv-SE"/>
            </a:p>
          </p:txBody>
        </p:sp>
        <p:sp>
          <p:nvSpPr>
            <p:cNvPr id="25" name="textruta 24">
              <a:extLst>
                <a:ext uri="{FF2B5EF4-FFF2-40B4-BE49-F238E27FC236}">
                  <a16:creationId xmlns:a16="http://schemas.microsoft.com/office/drawing/2014/main" id="{300DAEC1-F5B0-6AE3-393A-0FB2152882B8}"/>
                </a:ext>
              </a:extLst>
            </p:cNvPr>
            <p:cNvSpPr txBox="1"/>
            <p:nvPr/>
          </p:nvSpPr>
          <p:spPr>
            <a:xfrm>
              <a:off x="7040015" y="3254116"/>
              <a:ext cx="1275684" cy="523220"/>
            </a:xfrm>
            <a:prstGeom prst="rect">
              <a:avLst/>
            </a:prstGeom>
            <a:noFill/>
          </p:spPr>
          <p:txBody>
            <a:bodyPr wrap="square" rtlCol="0">
              <a:spAutoFit/>
            </a:bodyPr>
            <a:lstStyle/>
            <a:p>
              <a:r>
                <a:rPr lang="sv-SE" sz="1400" b="1">
                  <a:solidFill>
                    <a:srgbClr val="C00000"/>
                  </a:solidFill>
                </a:rPr>
                <a:t>Besök på annan plats</a:t>
              </a:r>
            </a:p>
          </p:txBody>
        </p:sp>
      </p:grpSp>
    </p:spTree>
    <p:extLst>
      <p:ext uri="{BB962C8B-B14F-4D97-AF65-F5344CB8AC3E}">
        <p14:creationId xmlns:p14="http://schemas.microsoft.com/office/powerpoint/2010/main" val="12004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a:xfrm>
            <a:off x="619760" y="259398"/>
            <a:ext cx="9117874" cy="1143000"/>
          </a:xfrm>
        </p:spPr>
        <p:txBody>
          <a:bodyPr/>
          <a:lstStyle/>
          <a:p>
            <a:r>
              <a:rPr lang="sv-SE" sz="3600"/>
              <a:t>Kallelser: samlad kallelse</a:t>
            </a:r>
          </a:p>
        </p:txBody>
      </p:sp>
      <p:grpSp>
        <p:nvGrpSpPr>
          <p:cNvPr id="2" name="Grupp 1">
            <a:extLst>
              <a:ext uri="{FF2B5EF4-FFF2-40B4-BE49-F238E27FC236}">
                <a16:creationId xmlns:a16="http://schemas.microsoft.com/office/drawing/2014/main" id="{5C6B0636-8FFC-D27D-B10B-7B42F8467309}"/>
              </a:ext>
            </a:extLst>
          </p:cNvPr>
          <p:cNvGrpSpPr/>
          <p:nvPr/>
        </p:nvGrpSpPr>
        <p:grpSpPr>
          <a:xfrm>
            <a:off x="6269711" y="1402398"/>
            <a:ext cx="1594550" cy="4642952"/>
            <a:chOff x="5910912" y="986323"/>
            <a:chExt cx="1594550" cy="4642952"/>
          </a:xfrm>
        </p:grpSpPr>
        <p:pic>
          <p:nvPicPr>
            <p:cNvPr id="3" name="Bildobjekt 2">
              <a:extLst>
                <a:ext uri="{FF2B5EF4-FFF2-40B4-BE49-F238E27FC236}">
                  <a16:creationId xmlns:a16="http://schemas.microsoft.com/office/drawing/2014/main" id="{703DD2C1-3165-9AE2-DD1A-47D78320002E}"/>
                </a:ext>
              </a:extLst>
            </p:cNvPr>
            <p:cNvPicPr>
              <a:picLocks noChangeAspect="1"/>
            </p:cNvPicPr>
            <p:nvPr/>
          </p:nvPicPr>
          <p:blipFill rotWithShape="1">
            <a:blip r:embed="rId3">
              <a:extLst>
                <a:ext uri="{28A0092B-C50C-407E-A947-70E740481C1C}">
                  <a14:useLocalDpi xmlns:a14="http://schemas.microsoft.com/office/drawing/2010/main" val="0"/>
                </a:ext>
              </a:extLst>
            </a:blip>
            <a:srcRect b="77989"/>
            <a:stretch/>
          </p:blipFill>
          <p:spPr>
            <a:xfrm>
              <a:off x="5912811" y="986323"/>
              <a:ext cx="1587141" cy="2904154"/>
            </a:xfrm>
            <a:prstGeom prst="rect">
              <a:avLst/>
            </a:prstGeom>
            <a:effectLst>
              <a:outerShdw blurRad="50800" dist="38100" dir="8100000" algn="tr" rotWithShape="0">
                <a:prstClr val="black">
                  <a:alpha val="40000"/>
                </a:prstClr>
              </a:outerShdw>
            </a:effectLst>
          </p:spPr>
        </p:pic>
        <p:pic>
          <p:nvPicPr>
            <p:cNvPr id="8" name="Bildobjekt 7">
              <a:extLst>
                <a:ext uri="{FF2B5EF4-FFF2-40B4-BE49-F238E27FC236}">
                  <a16:creationId xmlns:a16="http://schemas.microsoft.com/office/drawing/2014/main" id="{17602A58-D2F9-7FCF-8F34-07EB4530B900}"/>
                </a:ext>
              </a:extLst>
            </p:cNvPr>
            <p:cNvPicPr>
              <a:picLocks noChangeAspect="1"/>
            </p:cNvPicPr>
            <p:nvPr/>
          </p:nvPicPr>
          <p:blipFill rotWithShape="1">
            <a:blip r:embed="rId3">
              <a:extLst>
                <a:ext uri="{28A0092B-C50C-407E-A947-70E740481C1C}">
                  <a14:useLocalDpi xmlns:a14="http://schemas.microsoft.com/office/drawing/2010/main" val="0"/>
                </a:ext>
              </a:extLst>
            </a:blip>
            <a:srcRect t="21765" b="65091"/>
            <a:stretch/>
          </p:blipFill>
          <p:spPr>
            <a:xfrm>
              <a:off x="5910912" y="3886980"/>
              <a:ext cx="1594550" cy="1742295"/>
            </a:xfrm>
            <a:prstGeom prst="rect">
              <a:avLst/>
            </a:prstGeom>
            <a:effectLst>
              <a:outerShdw blurRad="50800" dist="38100" dir="8100000" algn="tr" rotWithShape="0">
                <a:prstClr val="black">
                  <a:alpha val="40000"/>
                </a:prstClr>
              </a:outerShdw>
            </a:effectLst>
          </p:spPr>
        </p:pic>
      </p:grpSp>
      <p:grpSp>
        <p:nvGrpSpPr>
          <p:cNvPr id="5" name="Grupp 4">
            <a:extLst>
              <a:ext uri="{FF2B5EF4-FFF2-40B4-BE49-F238E27FC236}">
                <a16:creationId xmlns:a16="http://schemas.microsoft.com/office/drawing/2014/main" id="{CD7F9BBB-EE89-A3EB-2137-F5247A503439}"/>
              </a:ext>
            </a:extLst>
          </p:cNvPr>
          <p:cNvGrpSpPr/>
          <p:nvPr/>
        </p:nvGrpSpPr>
        <p:grpSpPr>
          <a:xfrm>
            <a:off x="7981645" y="624566"/>
            <a:ext cx="1590980" cy="5616531"/>
            <a:chOff x="7657795" y="570731"/>
            <a:chExt cx="1590980" cy="5616531"/>
          </a:xfrm>
        </p:grpSpPr>
        <p:pic>
          <p:nvPicPr>
            <p:cNvPr id="10" name="Bildobjekt 9">
              <a:extLst>
                <a:ext uri="{FF2B5EF4-FFF2-40B4-BE49-F238E27FC236}">
                  <a16:creationId xmlns:a16="http://schemas.microsoft.com/office/drawing/2014/main" id="{4A3AA0DE-A978-1758-F084-AC1181B60020}"/>
                </a:ext>
              </a:extLst>
            </p:cNvPr>
            <p:cNvPicPr>
              <a:picLocks noChangeAspect="1"/>
            </p:cNvPicPr>
            <p:nvPr/>
          </p:nvPicPr>
          <p:blipFill rotWithShape="1">
            <a:blip r:embed="rId3">
              <a:extLst>
                <a:ext uri="{28A0092B-C50C-407E-A947-70E740481C1C}">
                  <a14:useLocalDpi xmlns:a14="http://schemas.microsoft.com/office/drawing/2010/main" val="0"/>
                </a:ext>
              </a:extLst>
            </a:blip>
            <a:srcRect l="-92" t="34664" r="92" b="46977"/>
            <a:stretch/>
          </p:blipFill>
          <p:spPr>
            <a:xfrm>
              <a:off x="7657795" y="570731"/>
              <a:ext cx="1590980" cy="2428113"/>
            </a:xfrm>
            <a:prstGeom prst="rect">
              <a:avLst/>
            </a:prstGeom>
            <a:effectLst>
              <a:outerShdw blurRad="50800" dist="38100" dir="8100000" algn="tr" rotWithShape="0">
                <a:prstClr val="black">
                  <a:alpha val="40000"/>
                </a:prstClr>
              </a:outerShdw>
            </a:effectLst>
          </p:spPr>
        </p:pic>
        <p:pic>
          <p:nvPicPr>
            <p:cNvPr id="11" name="Bildobjekt 10">
              <a:extLst>
                <a:ext uri="{FF2B5EF4-FFF2-40B4-BE49-F238E27FC236}">
                  <a16:creationId xmlns:a16="http://schemas.microsoft.com/office/drawing/2014/main" id="{1192E615-5E27-FF2D-E8C2-5AE78F2E4AD1}"/>
                </a:ext>
              </a:extLst>
            </p:cNvPr>
            <p:cNvPicPr>
              <a:picLocks noChangeAspect="1"/>
            </p:cNvPicPr>
            <p:nvPr/>
          </p:nvPicPr>
          <p:blipFill rotWithShape="1">
            <a:blip r:embed="rId3">
              <a:extLst>
                <a:ext uri="{28A0092B-C50C-407E-A947-70E740481C1C}">
                  <a14:useLocalDpi xmlns:a14="http://schemas.microsoft.com/office/drawing/2010/main" val="0"/>
                </a:ext>
              </a:extLst>
            </a:blip>
            <a:srcRect l="-364" t="52894" r="364" b="23025"/>
            <a:stretch/>
          </p:blipFill>
          <p:spPr>
            <a:xfrm>
              <a:off x="7657795" y="3002288"/>
              <a:ext cx="1590980" cy="3184974"/>
            </a:xfrm>
            <a:prstGeom prst="rect">
              <a:avLst/>
            </a:prstGeom>
            <a:effectLst>
              <a:outerShdw blurRad="50800" dist="38100" dir="8100000" algn="tr" rotWithShape="0">
                <a:prstClr val="black">
                  <a:alpha val="40000"/>
                </a:prstClr>
              </a:outerShdw>
            </a:effectLst>
          </p:spPr>
        </p:pic>
      </p:grpSp>
      <p:pic>
        <p:nvPicPr>
          <p:cNvPr id="12" name="Bildobjekt 11">
            <a:extLst>
              <a:ext uri="{FF2B5EF4-FFF2-40B4-BE49-F238E27FC236}">
                <a16:creationId xmlns:a16="http://schemas.microsoft.com/office/drawing/2014/main" id="{06ABA794-07C4-8CF1-C321-CB38F82B8348}"/>
              </a:ext>
            </a:extLst>
          </p:cNvPr>
          <p:cNvPicPr>
            <a:picLocks noChangeAspect="1"/>
          </p:cNvPicPr>
          <p:nvPr/>
        </p:nvPicPr>
        <p:blipFill rotWithShape="1">
          <a:blip r:embed="rId3">
            <a:extLst>
              <a:ext uri="{28A0092B-C50C-407E-A947-70E740481C1C}">
                <a14:useLocalDpi xmlns:a14="http://schemas.microsoft.com/office/drawing/2010/main" val="0"/>
              </a:ext>
            </a:extLst>
          </a:blip>
          <a:srcRect t="2" b="19545"/>
          <a:stretch/>
        </p:blipFill>
        <p:spPr>
          <a:xfrm>
            <a:off x="9737634" y="259398"/>
            <a:ext cx="894359" cy="5981699"/>
          </a:xfrm>
          <a:prstGeom prst="rect">
            <a:avLst/>
          </a:prstGeom>
          <a:effectLst>
            <a:outerShdw blurRad="50800" dist="38100" dir="8100000" algn="tr" rotWithShape="0">
              <a:prstClr val="black">
                <a:alpha val="40000"/>
              </a:prstClr>
            </a:outerShdw>
          </a:effectLst>
        </p:spPr>
      </p:pic>
      <p:sp>
        <p:nvSpPr>
          <p:cNvPr id="7" name="textruta 6">
            <a:extLst>
              <a:ext uri="{FF2B5EF4-FFF2-40B4-BE49-F238E27FC236}">
                <a16:creationId xmlns:a16="http://schemas.microsoft.com/office/drawing/2014/main" id="{A46CC3F8-FC90-724F-3BCA-57E1262A7514}"/>
              </a:ext>
            </a:extLst>
          </p:cNvPr>
          <p:cNvSpPr txBox="1"/>
          <p:nvPr/>
        </p:nvSpPr>
        <p:spPr>
          <a:xfrm>
            <a:off x="680902" y="1036925"/>
            <a:ext cx="5459473" cy="3461525"/>
          </a:xfrm>
          <a:prstGeom prst="rect">
            <a:avLst/>
          </a:prstGeom>
          <a:noFill/>
        </p:spPr>
        <p:txBody>
          <a:bodyPr wrap="square">
            <a:spAutoFit/>
          </a:bodyPr>
          <a:lstStyle/>
          <a:p>
            <a:r>
              <a:rPr lang="sv-SE" sz="1600"/>
              <a:t>Ibland kan en mottagning behöva samla flera kallelser i en. Det kallas </a:t>
            </a:r>
            <a:r>
              <a:rPr lang="sv-SE" sz="1600" b="1"/>
              <a:t>samlad kallelse</a:t>
            </a:r>
            <a:r>
              <a:rPr lang="sv-SE" sz="1600"/>
              <a:t>. </a:t>
            </a:r>
          </a:p>
          <a:p>
            <a:endParaRPr lang="sv-SE" sz="1600"/>
          </a:p>
          <a:p>
            <a:r>
              <a:rPr lang="sv-SE" sz="1400"/>
              <a:t>Samlad kallelse kommer att ha vissa begränsningar när SDV lanseras. En begränsning är att det bara fungerar att lägga flera kallelser </a:t>
            </a:r>
            <a:r>
              <a:rPr lang="sv-SE" sz="1400" b="1"/>
              <a:t>till samma mottagning</a:t>
            </a:r>
            <a:r>
              <a:rPr lang="sv-SE" sz="1400" b="0"/>
              <a:t> i kallelsen. </a:t>
            </a:r>
          </a:p>
          <a:p>
            <a:endParaRPr lang="sv-SE" sz="1400"/>
          </a:p>
          <a:p>
            <a:r>
              <a:rPr lang="sv-SE" sz="1400" b="0"/>
              <a:t>Det betyder att det fungerar att skicka kallelser med:</a:t>
            </a:r>
          </a:p>
          <a:p>
            <a:pPr marL="285750" lvl="0" indent="-285750">
              <a:lnSpc>
                <a:spcPct val="107000"/>
              </a:lnSpc>
              <a:buFont typeface="Arial" panose="020B0604020202020204" pitchFamily="34" charset="0"/>
              <a:buChar char="•"/>
            </a:pPr>
            <a:r>
              <a:rPr lang="sv-SE" sz="1400">
                <a:effectLst/>
              </a:rPr>
              <a:t>Olika vårdtjänster under samma dag, på samma mottagning. </a:t>
            </a:r>
          </a:p>
          <a:p>
            <a:pPr marL="285750" lvl="0" indent="-285750">
              <a:lnSpc>
                <a:spcPct val="107000"/>
              </a:lnSpc>
              <a:buFont typeface="Arial" panose="020B0604020202020204" pitchFamily="34" charset="0"/>
              <a:buChar char="•"/>
            </a:pPr>
            <a:r>
              <a:rPr lang="sv-SE" sz="1400">
                <a:effectLst/>
              </a:rPr>
              <a:t>Samma vårdtjänst vid flera tillfällen, på samma mottagning</a:t>
            </a:r>
          </a:p>
          <a:p>
            <a:pPr marL="285750" lvl="0" indent="-285750">
              <a:lnSpc>
                <a:spcPct val="107000"/>
              </a:lnSpc>
              <a:buFont typeface="Arial" panose="020B0604020202020204" pitchFamily="34" charset="0"/>
              <a:buChar char="•"/>
            </a:pPr>
            <a:r>
              <a:rPr lang="sv-SE" sz="1400">
                <a:effectLst/>
              </a:rPr>
              <a:t>Olika vårdtjänster vid olika tillfällen, på samma mottagning.</a:t>
            </a:r>
          </a:p>
          <a:p>
            <a:endParaRPr lang="sv-SE" sz="1400"/>
          </a:p>
          <a:p>
            <a:r>
              <a:rPr lang="sv-SE" sz="1400"/>
              <a:t>Det fungerar </a:t>
            </a:r>
            <a:r>
              <a:rPr lang="sv-SE" sz="1400" b="1"/>
              <a:t>inte</a:t>
            </a:r>
            <a:r>
              <a:rPr lang="sv-SE" sz="1400"/>
              <a:t> att samla kallelser från </a:t>
            </a:r>
            <a:r>
              <a:rPr lang="sv-SE" sz="1400" b="1"/>
              <a:t>flera olika </a:t>
            </a:r>
            <a:r>
              <a:rPr lang="sv-SE" sz="1400"/>
              <a:t>mottagningar i en. Denna funktionalitet kommer att </a:t>
            </a:r>
            <a:br>
              <a:rPr lang="sv-SE" sz="1400"/>
            </a:br>
            <a:r>
              <a:rPr lang="sv-SE" sz="1400"/>
              <a:t>finnas i senare versioner av SDV.</a:t>
            </a:r>
          </a:p>
        </p:txBody>
      </p:sp>
    </p:spTree>
    <p:extLst>
      <p:ext uri="{BB962C8B-B14F-4D97-AF65-F5344CB8AC3E}">
        <p14:creationId xmlns:p14="http://schemas.microsoft.com/office/powerpoint/2010/main" val="6460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394C07E01A66F4AA37A87DC527AC42E" ma:contentTypeVersion="20" ma:contentTypeDescription="Skapa ett nytt dokument." ma:contentTypeScope="" ma:versionID="bdf52cb5830d5025864002024009f3d9">
  <xsd:schema xmlns:xsd="http://www.w3.org/2001/XMLSchema" xmlns:xs="http://www.w3.org/2001/XMLSchema" xmlns:p="http://schemas.microsoft.com/office/2006/metadata/properties" xmlns:ns2="f54c981d-191b-4884-ba03-31ecc4e4ed67" xmlns:ns3="89296635-2b13-4fa9-b54a-f56242f2c159" targetNamespace="http://schemas.microsoft.com/office/2006/metadata/properties" ma:root="true" ma:fieldsID="ddd6e69f13fd0e58d82c48709c77fad0" ns2:_="" ns3:_="">
    <xsd:import namespace="f54c981d-191b-4884-ba03-31ecc4e4ed67"/>
    <xsd:import namespace="89296635-2b13-4fa9-b54a-f56242f2c1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2:Akitv_x002f_anv_x00e4_nds"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c981d-191b-4884-ba03-31ecc4e4ed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kitv_x002f_anv_x00e4_nds" ma:index="26" nillable="true" ma:displayName="Akitv/används" ma:default="0" ma:description="Om JA: prepen finns med i listor över VTK och kommer att användas.&#10;Om NEJ: preppen används inte eftersom VKO:n har tagits bort eller inte kommer att användas." ma:format="Dropdown" ma:internalName="Akitv_x002f_anv_x00e4_nds">
      <xsd:simpleType>
        <xsd:restriction base="dms:Boolean"/>
      </xsd:simpleType>
    </xsd:element>
    <xsd:element name="Kommentar" ma:index="27" nillable="true" ma:displayName="Kommentar" ma:format="Dropdown" ma:internalName="Komment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296635-2b13-4fa9-b54a-f56242f2c159"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9361e1fb-7f5b-419e-87da-1fab726e3d34}" ma:internalName="TaxCatchAll" ma:showField="CatchAllData" ma:web="89296635-2b13-4fa9-b54a-f56242f2c1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4c981d-191b-4884-ba03-31ecc4e4ed67">
      <Terms xmlns="http://schemas.microsoft.com/office/infopath/2007/PartnerControls"/>
    </lcf76f155ced4ddcb4097134ff3c332f>
    <Kommentar xmlns="f54c981d-191b-4884-ba03-31ecc4e4ed67" xsi:nil="true"/>
    <TaxCatchAll xmlns="89296635-2b13-4fa9-b54a-f56242f2c159" xsi:nil="true"/>
    <Akitv_x002f_anv_x00e4_nds xmlns="f54c981d-191b-4884-ba03-31ecc4e4ed67">false</Akitv_x002f_anv_x00e4_nd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C9B73-BA13-4974-8048-89579BB24D18}">
  <ds:schemaRefs>
    <ds:schemaRef ds:uri="89296635-2b13-4fa9-b54a-f56242f2c159"/>
    <ds:schemaRef ds:uri="f54c981d-191b-4884-ba03-31ecc4e4ed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7163D8-9743-42C3-9E1A-FBD165CC47D6}">
  <ds:schemaRefs>
    <ds:schemaRef ds:uri="http://purl.org/dc/dcmitype/"/>
    <ds:schemaRef ds:uri="http://www.w3.org/XML/1998/namespace"/>
    <ds:schemaRef ds:uri="http://schemas.microsoft.com/office/2006/documentManagement/types"/>
    <ds:schemaRef ds:uri="89296635-2b13-4fa9-b54a-f56242f2c159"/>
    <ds:schemaRef ds:uri="http://schemas.microsoft.com/office/2006/metadata/properties"/>
    <ds:schemaRef ds:uri="http://purl.org/dc/terms/"/>
    <ds:schemaRef ds:uri="http://schemas.openxmlformats.org/package/2006/metadata/core-properties"/>
    <ds:schemaRef ds:uri="http://schemas.microsoft.com/office/infopath/2007/PartnerControls"/>
    <ds:schemaRef ds:uri="f54c981d-191b-4884-ba03-31ecc4e4ed67"/>
    <ds:schemaRef ds:uri="http://purl.org/dc/elements/1.1/"/>
  </ds:schemaRefs>
</ds:datastoreItem>
</file>

<file path=customXml/itemProps3.xml><?xml version="1.0" encoding="utf-8"?>
<ds:datastoreItem xmlns:ds="http://schemas.openxmlformats.org/officeDocument/2006/customXml" ds:itemID="{DC0CDE9E-F59E-4E71-A428-9E8513B40F5C}">
  <ds:schemaRefs>
    <ds:schemaRef ds:uri="http://schemas.microsoft.com/sharepoint/v3/contenttype/forms"/>
  </ds:schemaRefs>
</ds:datastoreItem>
</file>

<file path=docMetadata/LabelInfo.xml><?xml version="1.0" encoding="utf-8"?>
<clbl:labelList xmlns:clbl="http://schemas.microsoft.com/office/2020/mipLabelMetadata">
  <clbl:label id="{92f52389-3f0f-4623-9a3b-957c32d194e5}" enabled="0" method="" siteId="{92f52389-3f0f-4623-9a3b-957c32d194e5}" removed="1"/>
</clbl:labelList>
</file>

<file path=docProps/app.xml><?xml version="1.0" encoding="utf-8"?>
<Properties xmlns="http://schemas.openxmlformats.org/officeDocument/2006/extended-properties" xmlns:vt="http://schemas.openxmlformats.org/officeDocument/2006/docPropsVTypes">
  <Template>Region Skånes presentationsmall</Template>
  <TotalTime>0</TotalTime>
  <Words>5389</Words>
  <Application>Microsoft Office PowerPoint</Application>
  <PresentationFormat>Bredbild</PresentationFormat>
  <Paragraphs>512</Paragraphs>
  <Slides>41</Slides>
  <Notes>36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41</vt:i4>
      </vt:variant>
    </vt:vector>
  </HeadingPairs>
  <TitlesOfParts>
    <vt:vector size="47" baseType="lpstr">
      <vt:lpstr>Public Sans</vt:lpstr>
      <vt:lpstr>Calibri</vt:lpstr>
      <vt:lpstr>Times New Roman</vt:lpstr>
      <vt:lpstr>-apple-system</vt:lpstr>
      <vt:lpstr>Arial</vt:lpstr>
      <vt:lpstr>Region Skåne presentation</vt:lpstr>
      <vt:lpstr>Standardiserade kallelser i SDV</vt:lpstr>
      <vt:lpstr>Nuläge – senläge </vt:lpstr>
      <vt:lpstr>Varför nya kallelser?</vt:lpstr>
      <vt:lpstr>Vad blir nytt för dig som bokar?</vt:lpstr>
      <vt:lpstr>Vårdkontaktsorsaker som grund för kallelser</vt:lpstr>
      <vt:lpstr>Kallelser: digitalt och på papper</vt:lpstr>
      <vt:lpstr>Kallelser: på papper</vt:lpstr>
      <vt:lpstr>PowerPoint-presentation</vt:lpstr>
      <vt:lpstr>Kallelser: samlad kallelse</vt:lpstr>
      <vt:lpstr>Ospecificerad kallelse</vt:lpstr>
      <vt:lpstr>Bokningsflöde i SDV</vt:lpstr>
      <vt:lpstr>Att boka besök i SDV</vt:lpstr>
      <vt:lpstr>Att boka besök i SDV</vt:lpstr>
      <vt:lpstr>Att boka besök i SDV</vt:lpstr>
      <vt:lpstr>Att boka besök i SDV</vt:lpstr>
      <vt:lpstr>Att boka besök i SDV</vt:lpstr>
      <vt:lpstr>Att boka besök i SDV</vt:lpstr>
      <vt:lpstr>Att boka besök i SDV</vt:lpstr>
      <vt:lpstr>Att boka besök i SDV</vt:lpstr>
      <vt:lpstr>Att boka besök i SDV</vt:lpstr>
      <vt:lpstr>Att boka besök i SDV</vt:lpstr>
      <vt:lpstr>Att boka besök i SDV</vt:lpstr>
      <vt:lpstr>Att boka besök i SDV</vt:lpstr>
      <vt:lpstr>Att boka besök i SDV</vt:lpstr>
      <vt:lpstr>Att boka besök i SDV</vt:lpstr>
      <vt:lpstr>Att boka besök i SDV</vt:lpstr>
      <vt:lpstr>Undantag från kallelseflödet</vt:lpstr>
      <vt:lpstr>PowerPoint-presentation</vt:lpstr>
      <vt:lpstr>Invånarens flöde på 1177.se</vt:lpstr>
      <vt:lpstr>Invånarens flöde – kallelse i inkorgen</vt:lpstr>
      <vt:lpstr>Invånarens flöde – kallelse i bokade tider</vt:lpstr>
      <vt:lpstr>Invånarens flöde – ombokning </vt:lpstr>
      <vt:lpstr>Invånarens flöde – avbokning </vt:lpstr>
      <vt:lpstr>Invånarens flöde – SMS-påminnelser </vt:lpstr>
      <vt:lpstr>Invånarens flöde – självincheckning</vt:lpstr>
      <vt:lpstr>Medarbetarportalen och Utskickskollen</vt:lpstr>
      <vt:lpstr>Se utskick i Rev Cycle</vt:lpstr>
      <vt:lpstr>Att boka besök i SDV – Medarbetarportalen </vt:lpstr>
      <vt:lpstr>Att boka besök i SDV – Medarbetarportalen </vt:lpstr>
      <vt:lpstr>Att boka besök i SDV – Utskickskollen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Standardiserade kallelser i SDV</dc:title>
  <dc:creator>Sandqvist Victoria</dc:creator>
  <cp:lastModifiedBy>Södergren Lisa</cp:lastModifiedBy>
  <cp:revision>2</cp:revision>
  <dcterms:created xsi:type="dcterms:W3CDTF">2024-12-03T14:08:57Z</dcterms:created>
  <dcterms:modified xsi:type="dcterms:W3CDTF">2025-05-16T11:19:21Z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0x0101002394C07E01A66F4AA37A87DC527AC42E</vt:lpwstr>
  </property>
  <property fmtid="{D5CDD505-2E9C-101B-9397-08002B2CF9AE}" pid="5" name="MediaServiceImageTags">
    <vt:lpwstr/>
  </property>
</Properties>
</file>