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840" r:id="rId4"/>
  </p:sldMasterIdLst>
  <p:notesMasterIdLst>
    <p:notesMasterId r:id="rId6"/>
  </p:notesMasterIdLst>
  <p:sldIdLst>
    <p:sldId id="214587248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ktion" id="{CD7EF401-FCD3-45E1-BB3A-3E13175B3743}">
          <p14:sldIdLst>
            <p14:sldId id="214587248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FF"/>
    <a:srgbClr val="E1F2CE"/>
    <a:srgbClr val="FFF3B9"/>
    <a:srgbClr val="568523"/>
    <a:srgbClr val="BFF8FF"/>
    <a:srgbClr val="FFF6CC"/>
    <a:srgbClr val="FFFFFF"/>
    <a:srgbClr val="E7E6E6"/>
    <a:srgbClr val="F8A5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CE5E317-A087-4757-AC38-119A0A2D89D1}" v="12" dt="2024-09-03T06:57:11.7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5" d="100"/>
          <a:sy n="105" d="100"/>
        </p:scale>
        <p:origin x="7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5F0519-6911-4650-9EB4-DAC457C6F50A}" type="datetimeFigureOut">
              <a:rPr lang="en-US" smtClean="0"/>
              <a:t>1/29/2025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AF496A-1472-417B-A8BC-4F89C42040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57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AF496A-1472-417B-A8BC-4F89C42040A3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529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44647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8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3641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322639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704">
          <p15:clr>
            <a:srgbClr val="FBAE40"/>
          </p15:clr>
        </p15:guide>
        <p15:guide id="2" pos="397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pic>
        <p:nvPicPr>
          <p:cNvPr id="3" name="Bildobjekt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9762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2438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108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38367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Underrubrik </a:t>
            </a:r>
            <a:br>
              <a:rPr lang="sv-SE" dirty="0"/>
            </a:br>
            <a:r>
              <a:rPr lang="sv-SE" dirty="0"/>
              <a:t>Namn Efternamn </a:t>
            </a:r>
            <a:br>
              <a:rPr lang="sv-SE" dirty="0"/>
            </a:br>
            <a:r>
              <a:rPr lang="sv-SE" dirty="0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2119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22106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841" r:id="rId1"/>
    <p:sldLayoutId id="2147484842" r:id="rId2"/>
    <p:sldLayoutId id="2147484843" r:id="rId3"/>
    <p:sldLayoutId id="2147484844" r:id="rId4"/>
    <p:sldLayoutId id="2147484845" r:id="rId5"/>
    <p:sldLayoutId id="2147484846" r:id="rId6"/>
    <p:sldLayoutId id="2147484847" r:id="rId7"/>
    <p:sldLayoutId id="2147484848" r:id="rId8"/>
    <p:sldLayoutId id="2147484849" r:id="rId9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300">
          <p15:clr>
            <a:srgbClr val="F26B43"/>
          </p15:clr>
        </p15:guide>
        <p15:guide id="2" pos="7129">
          <p15:clr>
            <a:srgbClr val="F26B43"/>
          </p15:clr>
        </p15:guide>
        <p15:guide id="3" pos="3840">
          <p15:clr>
            <a:srgbClr val="F26B43"/>
          </p15:clr>
        </p15:guide>
        <p15:guide id="4" pos="551">
          <p15:clr>
            <a:srgbClr val="F26B43"/>
          </p15:clr>
        </p15:guide>
        <p15:guide id="5" orient="horz" pos="890">
          <p15:clr>
            <a:srgbClr val="F26B43"/>
          </p15:clr>
        </p15:guide>
        <p15:guide id="6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ew.officeapps.live.com/op/view.aspx?src=https%3A%2F%2Fvardgivare.skane.se%2Fsiteassets%2F2.-patientadministration%2Fjournalhantering-och-registrering%2Fjournalhantering%2Friktlinjer-for-enskildas-direktatkomst-till-journalen.docx&amp;wdOrigin=BROWSELINK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" name="Group 5">
            <a:extLst>
              <a:ext uri="{FF2B5EF4-FFF2-40B4-BE49-F238E27FC236}">
                <a16:creationId xmlns:a16="http://schemas.microsoft.com/office/drawing/2014/main" id="{08908BF8-7AF7-428F-A7F0-A311C3B145F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95553031"/>
              </p:ext>
            </p:extLst>
          </p:nvPr>
        </p:nvGraphicFramePr>
        <p:xfrm>
          <a:off x="439615" y="2128503"/>
          <a:ext cx="4020087" cy="2179612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97752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Bakgrund och orsak till ett regional gap (behov)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503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Det har skapats fler anteckningar och formulär i SDV, där önskan är att de inte ska synas i patientens journal i 1177, därför behöver riktlinjen revideras. I nuläget, såsom designat, rör det sig om att följande anteckningar: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​​</a:t>
                      </a: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Orosanmälan (ny anteckning)</a:t>
                      </a:r>
                      <a:b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​​</a:t>
                      </a: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Skyddad anteckning vid ungdomsmottagningen (ny anteckning)</a:t>
                      </a:r>
                      <a:b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Hotbild mot patient (ny anteckning)</a:t>
                      </a:r>
                      <a:b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Oro för barn som far illa</a:t>
                      </a:r>
                      <a:b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Tidiga hypoteser</a:t>
                      </a:r>
                      <a:b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Våld i nära relationer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  <a:b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  <a:r>
                        <a:rPr lang="sv-SE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Läkarundersökning på begäran av Socialtjänsten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​​</a:t>
                      </a:r>
                      <a:b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endParaRPr lang="en-US" sz="9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  <a:p>
                      <a:pPr marL="0" indent="0" rtl="0" fontAlgn="base">
                        <a:buFont typeface="Arial" panose="020B0604020202020204" pitchFamily="34" charset="0"/>
                        <a:buNone/>
                      </a:pPr>
                      <a:r>
                        <a:rPr lang="sv-SE" sz="9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Antalet kan ändras fram till driftstart.</a:t>
                      </a:r>
                      <a:r>
                        <a:rPr lang="en-US" sz="9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1" name="Group 16">
            <a:extLst>
              <a:ext uri="{FF2B5EF4-FFF2-40B4-BE49-F238E27FC236}">
                <a16:creationId xmlns:a16="http://schemas.microsoft.com/office/drawing/2014/main" id="{8E4DBA57-0B06-4F9B-A468-A1B7D0399003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204109966"/>
              </p:ext>
            </p:extLst>
          </p:nvPr>
        </p:nvGraphicFramePr>
        <p:xfrm>
          <a:off x="4504668" y="5564950"/>
          <a:ext cx="6991932" cy="715763"/>
        </p:xfrm>
        <a:graphic>
          <a:graphicData uri="http://schemas.openxmlformats.org/drawingml/2006/table">
            <a:tbl>
              <a:tblPr/>
              <a:tblGrid>
                <a:gridCol w="69919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5526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Övrigt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07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285750" marR="0" lvl="0" indent="-28575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Char char="•"/>
                      </a:pPr>
                      <a:endParaRPr lang="sv-SE" altLang="sv-SE" sz="1200" b="0" i="1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2" name="Group 24">
            <a:extLst>
              <a:ext uri="{FF2B5EF4-FFF2-40B4-BE49-F238E27FC236}">
                <a16:creationId xmlns:a16="http://schemas.microsoft.com/office/drawing/2014/main" id="{FB7CA3FE-37A9-4FFE-974B-A7B9C999D811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118222726"/>
              </p:ext>
            </p:extLst>
          </p:nvPr>
        </p:nvGraphicFramePr>
        <p:xfrm>
          <a:off x="439615" y="537307"/>
          <a:ext cx="4009292" cy="1526346"/>
        </p:xfrm>
        <a:graphic>
          <a:graphicData uri="http://schemas.openxmlformats.org/drawingml/2006/table">
            <a:tbl>
              <a:tblPr/>
              <a:tblGrid>
                <a:gridCol w="4009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6842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Regionalt gap nr 37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5791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Arial,Sans-Serif"/>
                        <a:buNone/>
                      </a:pPr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Dolda anteckningar på 1177 - (Behov av uppdatering av tidigare beslut)</a:t>
                      </a:r>
                      <a:endParaRPr lang="sv-SE" sz="1200" b="0" i="0" u="none" strike="noStrike" cap="none" normalizeH="0" baseline="0" noProof="0" dirty="0">
                        <a:ln>
                          <a:noFill/>
                        </a:ln>
                        <a:effectLst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3" name="Group 32">
            <a:extLst>
              <a:ext uri="{FF2B5EF4-FFF2-40B4-BE49-F238E27FC236}">
                <a16:creationId xmlns:a16="http://schemas.microsoft.com/office/drawing/2014/main" id="{1B0F1C80-5572-41F8-8BBC-00ADEEEE2A7D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874432562"/>
              </p:ext>
            </p:extLst>
          </p:nvPr>
        </p:nvGraphicFramePr>
        <p:xfrm>
          <a:off x="4504668" y="2893834"/>
          <a:ext cx="6972584" cy="1347140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980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Nästa steg - Genomförande och kommunikation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17339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</a:pPr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Uppdaterad dokument återkopplas till SDV utifrån frågeställning, bakgrund och behov. Dokumentet publicerat på vårdgivare i Skåne.</a:t>
                      </a:r>
                      <a:endParaRPr lang="sv-SE" altLang="sv-SE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5" name="Group 49">
            <a:extLst>
              <a:ext uri="{FF2B5EF4-FFF2-40B4-BE49-F238E27FC236}">
                <a16:creationId xmlns:a16="http://schemas.microsoft.com/office/drawing/2014/main" id="{D14C7D5C-9053-4674-B812-631F76E1A846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3706071024"/>
              </p:ext>
            </p:extLst>
          </p:nvPr>
        </p:nvGraphicFramePr>
        <p:xfrm>
          <a:off x="4504668" y="4308115"/>
          <a:ext cx="6972584" cy="1206191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3341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kumimoji="0" lang="sv-SE" altLang="sv-SE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Påverkan på SDV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42235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Dokumentet reviderat i enlighet med de behov som nämns i GAP37 under bakgrund och behov.​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1" name="Group 24">
            <a:extLst>
              <a:ext uri="{FF2B5EF4-FFF2-40B4-BE49-F238E27FC236}">
                <a16:creationId xmlns:a16="http://schemas.microsoft.com/office/drawing/2014/main" id="{CCDC273F-C3FE-4EF5-85AF-095E4E4C4702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046739650"/>
              </p:ext>
            </p:extLst>
          </p:nvPr>
        </p:nvGraphicFramePr>
        <p:xfrm>
          <a:off x="428820" y="4308115"/>
          <a:ext cx="4020087" cy="1941559"/>
        </p:xfrm>
        <a:graphic>
          <a:graphicData uri="http://schemas.openxmlformats.org/drawingml/2006/table">
            <a:tbl>
              <a:tblPr/>
              <a:tblGrid>
                <a:gridCol w="40200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930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Resultat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677603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auto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u="none" strike="noStrike" kern="120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Uppdaterad riktlinje</a:t>
                      </a:r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; </a:t>
                      </a:r>
                      <a:b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</a:br>
                      <a:r>
                        <a:rPr lang="sv-SE" sz="18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  <a:hlinkClick r:id="rId3"/>
                        </a:rPr>
                        <a:t>Riktlinjer för enskildas direktåtkomst till Journalen</a:t>
                      </a:r>
                      <a:endParaRPr kumimoji="0" lang="sv-SE" sz="1800" b="0" i="1" u="none" strike="noStrike" noProof="0" dirty="0">
                        <a:solidFill>
                          <a:schemeClr val="tx1"/>
                        </a:solidFill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19A6DBCF-9F06-402B-8118-40C3D053356B}"/>
              </a:ext>
            </a:extLst>
          </p:cNvPr>
          <p:cNvSpPr txBox="1"/>
          <p:nvPr/>
        </p:nvSpPr>
        <p:spPr>
          <a:xfrm>
            <a:off x="335360" y="86019"/>
            <a:ext cx="637909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b="1" dirty="0" err="1"/>
              <a:t>Sammanfattning</a:t>
            </a:r>
            <a:r>
              <a:rPr lang="en-US" b="1" dirty="0"/>
              <a:t> </a:t>
            </a:r>
            <a:r>
              <a:rPr lang="en-US" b="1" dirty="0" err="1"/>
              <a:t>regionalt</a:t>
            </a:r>
            <a:r>
              <a:rPr lang="en-US" b="1" dirty="0"/>
              <a:t> gap 37 </a:t>
            </a:r>
            <a:r>
              <a:rPr lang="en-US" b="1" dirty="0" err="1"/>
              <a:t>Dolda</a:t>
            </a:r>
            <a:r>
              <a:rPr lang="en-US" b="1" dirty="0"/>
              <a:t> </a:t>
            </a:r>
            <a:r>
              <a:rPr lang="en-US" b="1" dirty="0" err="1"/>
              <a:t>anteckningar</a:t>
            </a:r>
            <a:endParaRPr lang="en-US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82DCD9-F20D-445A-AEA7-C6128119A828}"/>
              </a:ext>
            </a:extLst>
          </p:cNvPr>
          <p:cNvSpPr txBox="1"/>
          <p:nvPr/>
        </p:nvSpPr>
        <p:spPr>
          <a:xfrm>
            <a:off x="40835" y="3676032"/>
            <a:ext cx="184731" cy="369332"/>
          </a:xfrm>
          <a:prstGeom prst="rect">
            <a:avLst/>
          </a:prstGeom>
          <a:noFill/>
        </p:spPr>
        <p:txBody>
          <a:bodyPr vert="horz" wrap="none" lIns="91440" tIns="45720" rIns="91440" bIns="45720" rtlCol="0" anchor="t">
            <a:spAutoFit/>
          </a:bodyPr>
          <a:lstStyle/>
          <a:p>
            <a:endParaRPr lang="en-US" dirty="0">
              <a:solidFill>
                <a:schemeClr val="accent3"/>
              </a:solidFill>
              <a:cs typeface="Arial"/>
              <a:sym typeface="Wingdings" panose="05000000000000000000" pitchFamily="2" charset="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73D86C71-3390-4483-A6CF-438D4D1EF9C7}"/>
              </a:ext>
            </a:extLst>
          </p:cNvPr>
          <p:cNvSpPr txBox="1"/>
          <p:nvPr/>
        </p:nvSpPr>
        <p:spPr>
          <a:xfrm>
            <a:off x="4071705" y="6178756"/>
            <a:ext cx="525780" cy="27699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endParaRPr lang="en-US" sz="1200" dirty="0"/>
          </a:p>
        </p:txBody>
      </p:sp>
      <p:graphicFrame>
        <p:nvGraphicFramePr>
          <p:cNvPr id="3" name="Group 16">
            <a:extLst>
              <a:ext uri="{FF2B5EF4-FFF2-40B4-BE49-F238E27FC236}">
                <a16:creationId xmlns:a16="http://schemas.microsoft.com/office/drawing/2014/main" id="{2DCD36CA-3A9C-D91F-4734-94F8CC3B70C4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607694252"/>
              </p:ext>
            </p:extLst>
          </p:nvPr>
        </p:nvGraphicFramePr>
        <p:xfrm>
          <a:off x="4504668" y="539887"/>
          <a:ext cx="6972584" cy="1488331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41700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</a:pP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Beslut</a:t>
                      </a:r>
                      <a:endParaRPr kumimoji="0" lang="sv-SE" altLang="sv-SE" sz="11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6631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2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</a:t>
                      </a:r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idigare anvisning uppdaterad i enlighet med inkomna beslutsförslag för dolda </a:t>
                      </a:r>
                      <a:r>
                        <a:rPr lang="sv-SE" sz="1200" b="0" i="0" u="none" strike="noStrike" kern="1200" dirty="0" err="1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anteckingsområde</a:t>
                      </a:r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.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Underlag skickat till HS dir (som idag står som ägare av dokumentet) med förslag på att också se över och tydliggöra förvaltningsobjektet för framtida förvaltning. 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</a:t>
                      </a: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Group 32">
            <a:extLst>
              <a:ext uri="{FF2B5EF4-FFF2-40B4-BE49-F238E27FC236}">
                <a16:creationId xmlns:a16="http://schemas.microsoft.com/office/drawing/2014/main" id="{8CE161AB-FE91-6D19-6C5E-4409B171D840}"/>
              </a:ext>
            </a:extLst>
          </p:cNvPr>
          <p:cNvGraphicFramePr>
            <a:graphicFrameLocks noGrp="1" noChangeAspect="1"/>
          </p:cNvGraphicFramePr>
          <p:nvPr>
            <p:extLst>
              <p:ext uri="{D42A27DB-BD31-4B8C-83A1-F6EECF244321}">
                <p14:modId xmlns:p14="http://schemas.microsoft.com/office/powerpoint/2010/main" val="137213208"/>
              </p:ext>
            </p:extLst>
          </p:nvPr>
        </p:nvGraphicFramePr>
        <p:xfrm>
          <a:off x="4504668" y="2103547"/>
          <a:ext cx="6972584" cy="739392"/>
        </p:xfrm>
        <a:graphic>
          <a:graphicData uri="http://schemas.openxmlformats.org/drawingml/2006/table">
            <a:tbl>
              <a:tblPr/>
              <a:tblGrid>
                <a:gridCol w="69725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1038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marL="0" marR="0" lvl="0" indent="0" algn="l" defTabSz="906463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Tx/>
                        <a:buFontTx/>
                        <a:buNone/>
                        <a:tabLst/>
                      </a:pPr>
                      <a:r>
                        <a:rPr kumimoji="0"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Ägarskap för fortsättningen av </a:t>
                      </a:r>
                      <a:r>
                        <a:rPr lang="sv-SE" altLang="sv-SE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arbetet</a:t>
                      </a:r>
                      <a:endParaRPr kumimoji="0" lang="sv-SE" altLang="sv-SE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D7D3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354">
                <a:tc>
                  <a:txBody>
                    <a:bodyPr/>
                    <a:lstStyle>
                      <a:lvl1pPr marL="0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accent1"/>
                        </a:buClr>
                        <a:defRPr sz="1800" kern="1200"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452438" algn="l" defTabSz="906463" rtl="0" eaLnBrk="1" latinLnBrk="0" hangingPunct="1">
                        <a:spcBef>
                          <a:spcPct val="20000"/>
                        </a:spcBef>
                        <a:defRPr sz="24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2pPr>
                      <a:lvl3pPr marL="906463" algn="l" defTabSz="906463" rtl="0" eaLnBrk="1" latinLnBrk="0" hangingPunct="1">
                        <a:spcBef>
                          <a:spcPct val="20000"/>
                        </a:spcBef>
                        <a:buClr>
                          <a:schemeClr val="bg2"/>
                        </a:buClr>
                        <a:defRPr sz="20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3pPr>
                      <a:lvl4pPr marL="1358900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4pPr>
                      <a:lvl5pPr marL="1812925" algn="l" defTabSz="906463" rtl="0" eaLnBrk="1" latinLnBrk="0" hangingPunct="1">
                        <a:spcBef>
                          <a:spcPct val="20000"/>
                        </a:spcBef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5pPr>
                      <a:lvl6pPr marL="22701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6pPr>
                      <a:lvl7pPr marL="27273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7pPr>
                      <a:lvl8pPr marL="31845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8pPr>
                      <a:lvl9pPr marL="3641725" algn="l" defTabSz="906463" rtl="0" eaLnBrk="1" fontAlgn="base" latinLnBrk="0" hangingPunct="1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chemeClr val="tx1"/>
                          </a:solidFill>
                          <a:latin typeface="Times" pitchFamily="18" charset="0"/>
                        </a:defRPr>
                      </a:lvl9pPr>
                    </a:lstStyle>
                    <a:p>
                      <a:pPr rtl="0" fontAlgn="base"/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Rasmus Nord Schönbeck, HSS enheten för digitalisering</a:t>
                      </a: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​ </a:t>
                      </a:r>
                      <a:r>
                        <a:rPr lang="sv-SE" sz="12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+mn-cs"/>
                        </a:rPr>
                        <a:t>2024-09-01</a:t>
                      </a:r>
                      <a:endParaRPr lang="en-US" sz="1200" b="0" i="0" kern="1200" dirty="0"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+mn-cs"/>
                      </a:endParaRPr>
                    </a:p>
                  </a:txBody>
                  <a:tcPr marL="81076" marR="81076" marT="40538" marB="40538" horzOverflow="overflow">
                    <a:lnL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ysClr val="window" lastClr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1719297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 [Skrivskyddad]" id="{FF5FEE54-2B70-4F82-B591-62AE6C72B542}" vid="{4A47C1E1-3459-4D50-9E1D-521A98B70C3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SharedWithUsers xmlns="2e68ab6b-79c8-43ea-b178-dccb9842d64a">
      <UserInfo>
        <DisplayName>Allert Lenander Therése</DisplayName>
        <AccountId>138</AccountId>
        <AccountType/>
      </UserInfo>
    </SharedWithUsers>
    <MediaLengthInSeconds xmlns="b9481cc7-f7fc-4d3a-a93a-4be4fcbf4595" xsi:nil="true"/>
    <Dokument_x00e4_gare xmlns="b9481cc7-f7fc-4d3a-a93a-4be4fcbf459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FEF5832-A278-4DA7-97F4-ABD7CA04005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21B1BCA-7B59-40E7-BEE4-D29FF7246213}">
  <ds:schemaRefs>
    <ds:schemaRef ds:uri="http://schemas.microsoft.com/office/2006/metadata/properties"/>
    <ds:schemaRef ds:uri="http://purl.org/dc/terms/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dcmitype/"/>
    <ds:schemaRef ds:uri="http://schemas.microsoft.com/office/2006/documentManagement/types"/>
    <ds:schemaRef ds:uri="4b21e3d7-508f-4324-9789-093cbd195ffd"/>
    <ds:schemaRef ds:uri="d7b40e0d-70fe-487d-90d8-c91e32541cb9"/>
    <ds:schemaRef ds:uri="http://www.w3.org/XML/1998/namespace"/>
    <ds:schemaRef ds:uri="b9481cc7-f7fc-4d3a-a93a-4be4fcbf4595"/>
    <ds:schemaRef ds:uri="2e68ab6b-79c8-43ea-b178-dccb9842d64a"/>
  </ds:schemaRefs>
</ds:datastoreItem>
</file>

<file path=customXml/itemProps3.xml><?xml version="1.0" encoding="utf-8"?>
<ds:datastoreItem xmlns:ds="http://schemas.openxmlformats.org/officeDocument/2006/customXml" ds:itemID="{4CE4E836-8B35-4932-808C-59C4F3CE1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9481cc7-f7fc-4d3a-a93a-4be4fcbf4595"/>
    <ds:schemaRef ds:uri="2e68ab6b-79c8-43ea-b178-dccb9842d6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249</Words>
  <Application>Microsoft Office PowerPoint</Application>
  <PresentationFormat>Widescreen</PresentationFormat>
  <Paragraphs>20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1_Tema1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Elfving, Linnea</dc:creator>
  <cp:lastModifiedBy>Persson Jennie</cp:lastModifiedBy>
  <cp:revision>109</cp:revision>
  <dcterms:created xsi:type="dcterms:W3CDTF">2021-05-18T08:31:40Z</dcterms:created>
  <dcterms:modified xsi:type="dcterms:W3CDTF">2025-01-29T09:39:04Z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0x010100E31EBBC7768F1E4A9E0C4E1A60879018</vt:lpwstr>
  </property>
  <property fmtid="{D5CDD505-2E9C-101B-9397-08002B2CF9AE}" pid="3" name="xd_ProgID">
    <vt:lpwstr/>
  </property>
  <property fmtid="{D5CDD505-2E9C-101B-9397-08002B2CF9AE}" pid="4" name="TemplateUrl">
    <vt:lpwstr/>
  </property>
  <property fmtid="{D5CDD505-2E9C-101B-9397-08002B2CF9AE}" pid="5" name="ComplianceAssetId">
    <vt:lpwstr/>
  </property>
  <property fmtid="{D5CDD505-2E9C-101B-9397-08002B2CF9AE}" pid="6" name="_ExtendedDescription">
    <vt:lpwstr/>
  </property>
  <property fmtid="{D5CDD505-2E9C-101B-9397-08002B2CF9AE}" pid="7" name="TriggerFlowInfo">
    <vt:lpwstr/>
  </property>
  <property fmtid="{D5CDD505-2E9C-101B-9397-08002B2CF9AE}" pid="8" name="xd_Signature">
    <vt:bool>false</vt:bool>
  </property>
  <property fmtid="{D5CDD505-2E9C-101B-9397-08002B2CF9AE}" pid="9" name="MediaServiceImageTags">
    <vt:lpwstr/>
  </property>
  <property fmtid="{D5CDD505-2E9C-101B-9397-08002B2CF9AE}" pid="10" name="Order">
    <vt:r8>65800</vt:r8>
  </property>
  <property fmtid="{D5CDD505-2E9C-101B-9397-08002B2CF9AE}" pid="11" name="_SourceUrl">
    <vt:lpwstr/>
  </property>
  <property fmtid="{D5CDD505-2E9C-101B-9397-08002B2CF9AE}" pid="12" name="_SharedFileIndex">
    <vt:lpwstr/>
  </property>
</Properties>
</file>