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40" r:id="rId4"/>
  </p:sldMasterIdLst>
  <p:notesMasterIdLst>
    <p:notesMasterId r:id="rId6"/>
  </p:notesMasterIdLst>
  <p:sldIdLst>
    <p:sldId id="21458724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ktion" id="{CD7EF401-FCD3-45E1-BB3A-3E13175B3743}">
          <p14:sldIdLst>
            <p14:sldId id="21458724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DFF"/>
    <a:srgbClr val="E1F2CE"/>
    <a:srgbClr val="FFF3B9"/>
    <a:srgbClr val="568523"/>
    <a:srgbClr val="BFF8FF"/>
    <a:srgbClr val="FFF6CC"/>
    <a:srgbClr val="FFFFFF"/>
    <a:srgbClr val="E7E6E6"/>
    <a:srgbClr val="F8A5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FA563F-34B2-402D-85AD-A530FC893A8B}" v="8" dt="2024-05-06T06:43:23.5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F0519-6911-4650-9EB4-DAC457C6F50A}" type="datetimeFigureOut">
              <a:rPr lang="en-US" smtClean="0"/>
              <a:t>1/29/2025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F496A-1472-417B-A8BC-4F89C42040A3}" type="slidenum">
              <a:rPr lang="en-US" smtClean="0"/>
              <a:t>‹#›</a:t>
            </a:fld>
            <a:endParaRPr lang="en-US"/>
          </a:p>
        </p:txBody>
      </p:sp>
    </p:spTree>
    <p:extLst>
      <p:ext uri="{BB962C8B-B14F-4D97-AF65-F5344CB8AC3E}">
        <p14:creationId xmlns:p14="http://schemas.microsoft.com/office/powerpoint/2010/main" val="1632957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pic>
        <p:nvPicPr>
          <p:cNvPr id="4" name="Bildobjekt 3">
            <a:extLst>
              <a:ext uri="{FF2B5EF4-FFF2-40B4-BE49-F238E27FC236}">
                <a16:creationId xmlns:a16="http://schemas.microsoft.com/office/drawing/2014/main" id="{995A93F3-DBB4-4009-B60F-26AC50C61D57}"/>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904464730"/>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a:extLst>
              <a:ext uri="{FF2B5EF4-FFF2-40B4-BE49-F238E27FC236}">
                <a16:creationId xmlns:a16="http://schemas.microsoft.com/office/drawing/2014/main" id="{E1AAB04B-ECBB-494C-AB56-E04135FBD9E1}"/>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7" name="Bildobjekt 6">
            <a:extLst>
              <a:ext uri="{FF2B5EF4-FFF2-40B4-BE49-F238E27FC236}">
                <a16:creationId xmlns:a16="http://schemas.microsoft.com/office/drawing/2014/main" id="{F1588F15-F628-4675-AAF9-5DE1C81854FE}"/>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10" name="Bildobjekt 9"/>
          <p:cNvPicPr>
            <a:picLocks noChangeAspect="1"/>
          </p:cNvPicPr>
          <p:nvPr/>
        </p:nvPicPr>
        <p:blipFill>
          <a:blip r:embed="rId4"/>
          <a:stretch>
            <a:fillRect/>
          </a:stretch>
        </p:blipFill>
        <p:spPr>
          <a:xfrm>
            <a:off x="11023600" y="5784068"/>
            <a:ext cx="1007996" cy="849948"/>
          </a:xfrm>
          <a:prstGeom prst="rect">
            <a:avLst/>
          </a:prstGeom>
        </p:spPr>
      </p:pic>
      <p:pic>
        <p:nvPicPr>
          <p:cNvPr id="11" name="Bildobjekt 10">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190628098"/>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5B3A8-2CB1-4AE7-9F5E-54767E59811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A9A3BDFC-5A91-4831-9577-3AEFB05841E8}"/>
              </a:ext>
            </a:extLst>
          </p:cNvPr>
          <p:cNvSpPr>
            <a:spLocks noGrp="1"/>
          </p:cNvSpPr>
          <p:nvPr>
            <p:ph idx="1"/>
          </p:nvPr>
        </p:nvSpPr>
        <p:spPr>
          <a:xfrm>
            <a:off x="874713" y="1412875"/>
            <a:ext cx="10442575" cy="40322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8364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_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5B4B7-5AE1-4750-B874-5A20621B1D61}"/>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360582DE-F9C0-4916-AF89-F88A12F478A6}"/>
              </a:ext>
            </a:extLst>
          </p:cNvPr>
          <p:cNvSpPr>
            <a:spLocks noGrp="1"/>
          </p:cNvSpPr>
          <p:nvPr>
            <p:ph sz="half" idx="1"/>
          </p:nvPr>
        </p:nvSpPr>
        <p:spPr>
          <a:xfrm>
            <a:off x="874713" y="1412875"/>
            <a:ext cx="5005387" cy="4032250"/>
          </a:xfrm>
          <a:prstGeom prst="rect">
            <a:avLst/>
          </a:prstGeom>
        </p:spPr>
        <p:txBody>
          <a:bodyPr lIns="0" tIns="0" rIns="0" bIns="0"/>
          <a:lstStyle>
            <a:lvl1pPr marL="252000" indent="-252000">
              <a:defRPr/>
            </a:lvl1pPr>
            <a:lvl2pPr marL="504000" indent="-252000">
              <a:defRPr/>
            </a:lvl2pPr>
            <a:lvl3pPr marL="756000" indent="-252000">
              <a:defRPr/>
            </a:lvl3pPr>
            <a:lvl4pPr marL="756000" indent="-252000">
              <a:defRPr/>
            </a:lvl4pPr>
            <a:lvl5pPr marL="756000" indent="-252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74E0A84-0E28-4326-8A7E-2325C95BB070}"/>
              </a:ext>
            </a:extLst>
          </p:cNvPr>
          <p:cNvSpPr>
            <a:spLocks noGrp="1"/>
          </p:cNvSpPr>
          <p:nvPr>
            <p:ph sz="half" idx="2"/>
          </p:nvPr>
        </p:nvSpPr>
        <p:spPr>
          <a:xfrm>
            <a:off x="6311901" y="1412875"/>
            <a:ext cx="5005385" cy="4032250"/>
          </a:xfrm>
          <a:prstGeom prst="rect">
            <a:avLst/>
          </a:prstGeom>
        </p:spPr>
        <p:txBody>
          <a:bodyPr lIns="0" tIns="0" rIns="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32263919"/>
      </p:ext>
    </p:extLst>
  </p:cSld>
  <p:clrMapOvr>
    <a:masterClrMapping/>
  </p:clrMapOvr>
  <p:extLst>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Endast rubrik + bakgrund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pic>
        <p:nvPicPr>
          <p:cNvPr id="3" name="Bildobjekt 2"/>
          <p:cNvPicPr>
            <a:picLocks noChangeAspect="1"/>
          </p:cNvPicPr>
          <p:nvPr/>
        </p:nvPicPr>
        <p:blipFill>
          <a:blip r:embed="rId3"/>
          <a:stretch>
            <a:fillRect/>
          </a:stretch>
        </p:blipFill>
        <p:spPr>
          <a:xfrm>
            <a:off x="11023600" y="5784068"/>
            <a:ext cx="1007996" cy="849948"/>
          </a:xfrm>
          <a:prstGeom prst="rect">
            <a:avLst/>
          </a:prstGeom>
        </p:spPr>
      </p:pic>
      <p:pic>
        <p:nvPicPr>
          <p:cNvPr id="4" name="Bildobjekt 3">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229976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Tree>
    <p:extLst>
      <p:ext uri="{BB962C8B-B14F-4D97-AF65-F5344CB8AC3E}">
        <p14:creationId xmlns:p14="http://schemas.microsoft.com/office/powerpoint/2010/main" val="21243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Avslutning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Bildobjekt 1"/>
          <p:cNvPicPr>
            <a:picLocks noChangeAspect="1"/>
          </p:cNvPicPr>
          <p:nvPr/>
        </p:nvPicPr>
        <p:blipFill>
          <a:blip r:embed="rId3"/>
          <a:stretch>
            <a:fillRect/>
          </a:stretch>
        </p:blipFill>
        <p:spPr>
          <a:xfrm>
            <a:off x="11023600" y="5784068"/>
            <a:ext cx="1007996" cy="849948"/>
          </a:xfrm>
          <a:prstGeom prst="rect">
            <a:avLst/>
          </a:prstGeom>
        </p:spPr>
      </p:pic>
      <p:pic>
        <p:nvPicPr>
          <p:cNvPr id="3" name="Bildobjekt 2">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70310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235383676"/>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p:cNvPicPr>
            <a:picLocks noChangeAspect="1"/>
          </p:cNvPicPr>
          <p:nvPr/>
        </p:nvPicPr>
        <p:blipFill>
          <a:blip r:embed="rId4"/>
          <a:stretch>
            <a:fillRect/>
          </a:stretch>
        </p:blipFill>
        <p:spPr>
          <a:xfrm>
            <a:off x="11023600" y="5784068"/>
            <a:ext cx="1007996" cy="849948"/>
          </a:xfrm>
          <a:prstGeom prst="rect">
            <a:avLst/>
          </a:prstGeom>
        </p:spPr>
      </p:pic>
      <p:pic>
        <p:nvPicPr>
          <p:cNvPr id="7" name="Bildobjekt 6">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68211906"/>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Bildobjekt 16">
            <a:extLst>
              <a:ext uri="{FF2B5EF4-FFF2-40B4-BE49-F238E27FC236}">
                <a16:creationId xmlns:a16="http://schemas.microsoft.com/office/drawing/2014/main" id="{414FD00D-862C-4958-92C1-12C13CA318C9}"/>
              </a:ext>
            </a:extLst>
          </p:cNvPr>
          <p:cNvPicPr>
            <a:picLocks noChangeAspect="1"/>
          </p:cNvPicPr>
          <p:nvPr/>
        </p:nvPicPr>
        <p:blipFill>
          <a:blip r:embed="rId12"/>
          <a:stretch>
            <a:fillRect/>
          </a:stretch>
        </p:blipFill>
        <p:spPr>
          <a:xfrm>
            <a:off x="63428" y="5989670"/>
            <a:ext cx="3431969" cy="868330"/>
          </a:xfrm>
          <a:prstGeom prst="rect">
            <a:avLst/>
          </a:prstGeom>
        </p:spPr>
      </p:pic>
    </p:spTree>
    <p:extLst>
      <p:ext uri="{BB962C8B-B14F-4D97-AF65-F5344CB8AC3E}">
        <p14:creationId xmlns:p14="http://schemas.microsoft.com/office/powerpoint/2010/main" val="1302210641"/>
      </p:ext>
    </p:extLst>
  </p:cSld>
  <p:clrMap bg1="lt1" tx1="dk1" bg2="lt2" tx2="dk2" accent1="accent1" accent2="accent2" accent3="accent3" accent4="accent4" accent5="accent5" accent6="accent6" hlink="hlink" folHlink="folHlink"/>
  <p:sldLayoutIdLst>
    <p:sldLayoutId id="2147484841" r:id="rId1"/>
    <p:sldLayoutId id="2147484842" r:id="rId2"/>
    <p:sldLayoutId id="2147484843" r:id="rId3"/>
    <p:sldLayoutId id="2147484844" r:id="rId4"/>
    <p:sldLayoutId id="2147484845" r:id="rId5"/>
    <p:sldLayoutId id="2147484846" r:id="rId6"/>
    <p:sldLayoutId id="2147484847" r:id="rId7"/>
    <p:sldLayoutId id="2147484848" r:id="rId8"/>
    <p:sldLayoutId id="2147484849" r:id="rId9"/>
  </p:sldLayoutIdLst>
  <p:txStyles>
    <p:titleStyle>
      <a:lvl1pPr algn="l" defTabSz="914400"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p15:clr>
            <a:srgbClr val="F26B43"/>
          </p15:clr>
        </p15:guide>
        <p15:guide id="2" pos="7129">
          <p15:clr>
            <a:srgbClr val="F26B43"/>
          </p15:clr>
        </p15:guide>
        <p15:guide id="3" pos="3840">
          <p15:clr>
            <a:srgbClr val="F26B43"/>
          </p15:clr>
        </p15:guide>
        <p15:guide id="4" pos="551">
          <p15:clr>
            <a:srgbClr val="F26B43"/>
          </p15:clr>
        </p15:guide>
        <p15:guide id="5" orient="horz" pos="890">
          <p15:clr>
            <a:srgbClr val="F26B43"/>
          </p15:clr>
        </p15:guide>
        <p15:guide id="6" orient="horz" pos="343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dokumentportal.i.skane.se/Dokumentmappar/RS/kk/RD/Regiongemensamma%20arbetss%c3%a4tt%20med%20anledning%20av%20SDV_inkl%20Beslut.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Group 5">
            <a:extLst>
              <a:ext uri="{FF2B5EF4-FFF2-40B4-BE49-F238E27FC236}">
                <a16:creationId xmlns:a16="http://schemas.microsoft.com/office/drawing/2014/main" id="{08908BF8-7AF7-428F-A7F0-A311C3B145F1}"/>
              </a:ext>
            </a:extLst>
          </p:cNvPr>
          <p:cNvGraphicFramePr>
            <a:graphicFrameLocks noGrp="1" noChangeAspect="1"/>
          </p:cNvGraphicFramePr>
          <p:nvPr>
            <p:extLst>
              <p:ext uri="{D42A27DB-BD31-4B8C-83A1-F6EECF244321}">
                <p14:modId xmlns:p14="http://schemas.microsoft.com/office/powerpoint/2010/main" val="4178829742"/>
              </p:ext>
            </p:extLst>
          </p:nvPr>
        </p:nvGraphicFramePr>
        <p:xfrm>
          <a:off x="428820" y="1818738"/>
          <a:ext cx="4020087" cy="2129011"/>
        </p:xfrm>
        <a:graphic>
          <a:graphicData uri="http://schemas.openxmlformats.org/drawingml/2006/table">
            <a:tbl>
              <a:tblPr/>
              <a:tblGrid>
                <a:gridCol w="4020087">
                  <a:extLst>
                    <a:ext uri="{9D8B030D-6E8A-4147-A177-3AD203B41FA5}">
                      <a16:colId xmlns:a16="http://schemas.microsoft.com/office/drawing/2014/main" val="20000"/>
                    </a:ext>
                  </a:extLst>
                </a:gridCol>
              </a:tblGrid>
              <a:tr h="40201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Bakgrund och orsak till ett regional risk (behov)</a:t>
                      </a:r>
                      <a:endParaRPr kumimoji="0" lang="sv-SE" altLang="sv-SE" sz="12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68344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285750" marR="0" lvl="0" indent="-285750" algn="l" rtl="0" eaLnBrk="0" fontAlgn="base" latinLnBrk="0" hangingPunct="0">
                        <a:lnSpc>
                          <a:spcPct val="100000"/>
                        </a:lnSpc>
                        <a:spcBef>
                          <a:spcPct val="0"/>
                        </a:spcBef>
                        <a:spcAft>
                          <a:spcPct val="0"/>
                        </a:spcAft>
                        <a:buClrTx/>
                        <a:buSzTx/>
                        <a:buFont typeface="Arial"/>
                        <a:buChar char="•"/>
                      </a:pPr>
                      <a:r>
                        <a:rPr lang="sv-SE" sz="1200" b="0" i="0" u="none" strike="noStrike" kern="1200" cap="none" spc="0" normalizeH="0" baseline="0" noProof="0" dirty="0">
                          <a:ln>
                            <a:noFill/>
                          </a:ln>
                          <a:solidFill>
                            <a:srgbClr val="000000"/>
                          </a:solidFill>
                          <a:effectLst/>
                          <a:uLnTx/>
                          <a:uFillTx/>
                          <a:latin typeface="Arial"/>
                          <a:cs typeface="Times New Roman"/>
                        </a:rPr>
                        <a:t>Förtydligande beskrivning av de förändringar som respektive yrkesroll står inför i samband med SDV </a:t>
                      </a:r>
                    </a:p>
                    <a:p>
                      <a:pPr marL="285750" marR="0" lvl="0" indent="-285750" algn="l">
                        <a:lnSpc>
                          <a:spcPct val="100000"/>
                        </a:lnSpc>
                        <a:spcBef>
                          <a:spcPct val="0"/>
                        </a:spcBef>
                        <a:spcAft>
                          <a:spcPct val="0"/>
                        </a:spcAft>
                        <a:buClrTx/>
                        <a:buSzTx/>
                        <a:buFont typeface="Arial"/>
                        <a:buChar char="•"/>
                      </a:pPr>
                      <a:r>
                        <a:rPr lang="sv-SE" sz="1200" b="0" i="0" u="none" strike="noStrike" kern="1200" cap="none" spc="0" normalizeH="0" baseline="0" noProof="0" dirty="0">
                          <a:ln>
                            <a:noFill/>
                          </a:ln>
                          <a:solidFill>
                            <a:srgbClr val="000000"/>
                          </a:solidFill>
                          <a:effectLst/>
                          <a:uLnTx/>
                          <a:uFillTx/>
                          <a:latin typeface="Arial"/>
                          <a:cs typeface="Times New Roman"/>
                        </a:rPr>
                        <a:t>Medvetandegöra och få ställningstagande från koncernnivå gällande behov av kompetensutveckling och förhandling/samverkan med fackliga organisationer</a:t>
                      </a:r>
                      <a:endParaRPr lang="sv-SE" sz="1200" b="1"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a:endParaRPr>
                    </a:p>
                    <a:p>
                      <a:pPr marL="285750" marR="0" lvl="0" indent="-285750" algn="l">
                        <a:lnSpc>
                          <a:spcPct val="100000"/>
                        </a:lnSpc>
                        <a:spcBef>
                          <a:spcPct val="0"/>
                        </a:spcBef>
                        <a:spcAft>
                          <a:spcPct val="0"/>
                        </a:spcAft>
                        <a:buClrTx/>
                        <a:buSzTx/>
                        <a:buFont typeface="Arial"/>
                        <a:buChar char="•"/>
                      </a:pPr>
                      <a:r>
                        <a:rPr lang="sv-SE" sz="1200" b="0" i="0" u="none" strike="noStrike" kern="1200" cap="none" spc="0" normalizeH="0" baseline="0" noProof="0" dirty="0">
                          <a:ln>
                            <a:noFill/>
                          </a:ln>
                          <a:solidFill>
                            <a:srgbClr val="000000"/>
                          </a:solidFill>
                          <a:effectLst/>
                          <a:uLnTx/>
                          <a:uFillTx/>
                          <a:latin typeface="Arial"/>
                          <a:cs typeface="Times New Roman"/>
                        </a:rPr>
                        <a:t>SDV har identifierat behov av nya roller utifrån de förändrade arbetssätten. </a:t>
                      </a:r>
                    </a:p>
                    <a:p>
                      <a:pPr marL="285750" marR="0" lvl="0" indent="-285750" algn="l">
                        <a:lnSpc>
                          <a:spcPct val="100000"/>
                        </a:lnSpc>
                        <a:spcBef>
                          <a:spcPct val="0"/>
                        </a:spcBef>
                        <a:spcAft>
                          <a:spcPct val="0"/>
                        </a:spcAft>
                        <a:buClrTx/>
                        <a:buSzTx/>
                        <a:buFont typeface="Wingdings"/>
                        <a:buChar char="q"/>
                      </a:pPr>
                      <a:endParaRPr lang="sv-SE" sz="1200" b="1" i="0" u="none" strike="noStrike" kern="1200" cap="none" spc="0" normalizeH="0" baseline="0" noProof="0" dirty="0">
                        <a:ln>
                          <a:noFill/>
                        </a:ln>
                        <a:solidFill>
                          <a:srgbClr val="000000"/>
                        </a:solidFill>
                        <a:effectLst/>
                        <a:uLnTx/>
                        <a:uFillTx/>
                        <a:latin typeface="Arial"/>
                        <a:ea typeface="Calibri" panose="020F0502020204030204" pitchFamily="34" charset="0"/>
                        <a:cs typeface="Times New Roman"/>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1" name="Group 16">
            <a:extLst>
              <a:ext uri="{FF2B5EF4-FFF2-40B4-BE49-F238E27FC236}">
                <a16:creationId xmlns:a16="http://schemas.microsoft.com/office/drawing/2014/main" id="{8E4DBA57-0B06-4F9B-A468-A1B7D0399003}"/>
              </a:ext>
            </a:extLst>
          </p:cNvPr>
          <p:cNvGraphicFramePr>
            <a:graphicFrameLocks noGrp="1" noChangeAspect="1"/>
          </p:cNvGraphicFramePr>
          <p:nvPr>
            <p:extLst>
              <p:ext uri="{D42A27DB-BD31-4B8C-83A1-F6EECF244321}">
                <p14:modId xmlns:p14="http://schemas.microsoft.com/office/powerpoint/2010/main" val="2671321297"/>
              </p:ext>
            </p:extLst>
          </p:nvPr>
        </p:nvGraphicFramePr>
        <p:xfrm>
          <a:off x="4448906" y="5394960"/>
          <a:ext cx="6991932" cy="1173196"/>
        </p:xfrm>
        <a:graphic>
          <a:graphicData uri="http://schemas.openxmlformats.org/drawingml/2006/table">
            <a:tbl>
              <a:tblPr/>
              <a:tblGrid>
                <a:gridCol w="6991932">
                  <a:extLst>
                    <a:ext uri="{9D8B030D-6E8A-4147-A177-3AD203B41FA5}">
                      <a16:colId xmlns:a16="http://schemas.microsoft.com/office/drawing/2014/main" val="20000"/>
                    </a:ext>
                  </a:extLst>
                </a:gridCol>
              </a:tblGrid>
              <a:tr h="41948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Övrigt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75371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285750" marR="0" lvl="0" indent="-285750" algn="l" defTabSz="906463" rtl="0" eaLnBrk="1" fontAlgn="base" latinLnBrk="0" hangingPunct="1">
                        <a:lnSpc>
                          <a:spcPct val="100000"/>
                        </a:lnSpc>
                        <a:spcBef>
                          <a:spcPct val="20000"/>
                        </a:spcBef>
                        <a:spcAft>
                          <a:spcPct val="0"/>
                        </a:spcAft>
                        <a:buClr>
                          <a:srgbClr val="000000"/>
                        </a:buClr>
                        <a:buSzTx/>
                        <a:buFont typeface="Arial,Sans-Serif"/>
                        <a:buChar char="•"/>
                      </a:pPr>
                      <a:r>
                        <a:rPr lang="sv-SE" altLang="sv-SE" sz="1200" b="0" i="0" u="none" strike="noStrike" kern="1200" cap="none" normalizeH="0" baseline="0" dirty="0">
                          <a:ln>
                            <a:noFill/>
                          </a:ln>
                          <a:solidFill>
                            <a:schemeClr val="tx1"/>
                          </a:solidFill>
                          <a:effectLst/>
                          <a:latin typeface="Arial"/>
                          <a:ea typeface="+mn-ea"/>
                          <a:cs typeface="+mn-cs"/>
                        </a:rPr>
                        <a:t>Samtliga förändringsbehov kopplat till yrkesgrupper</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24">
            <a:extLst>
              <a:ext uri="{FF2B5EF4-FFF2-40B4-BE49-F238E27FC236}">
                <a16:creationId xmlns:a16="http://schemas.microsoft.com/office/drawing/2014/main" id="{FB7CA3FE-37A9-4FFE-974B-A7B9C999D811}"/>
              </a:ext>
            </a:extLst>
          </p:cNvPr>
          <p:cNvGraphicFramePr>
            <a:graphicFrameLocks noGrp="1" noChangeAspect="1"/>
          </p:cNvGraphicFramePr>
          <p:nvPr>
            <p:extLst>
              <p:ext uri="{D42A27DB-BD31-4B8C-83A1-F6EECF244321}">
                <p14:modId xmlns:p14="http://schemas.microsoft.com/office/powerpoint/2010/main" val="1814132329"/>
              </p:ext>
            </p:extLst>
          </p:nvPr>
        </p:nvGraphicFramePr>
        <p:xfrm>
          <a:off x="439615" y="449149"/>
          <a:ext cx="4009292" cy="1369589"/>
        </p:xfrm>
        <a:graphic>
          <a:graphicData uri="http://schemas.openxmlformats.org/drawingml/2006/table">
            <a:tbl>
              <a:tblPr/>
              <a:tblGrid>
                <a:gridCol w="4009292">
                  <a:extLst>
                    <a:ext uri="{9D8B030D-6E8A-4147-A177-3AD203B41FA5}">
                      <a16:colId xmlns:a16="http://schemas.microsoft.com/office/drawing/2014/main" val="20000"/>
                    </a:ext>
                  </a:extLst>
                </a:gridCol>
              </a:tblGrid>
              <a:tr h="33059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Regional risk nr 7 - Yrkesroller</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038999">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285750" marR="0" lvl="0" indent="-285750" algn="l" rtl="0" eaLnBrk="1" fontAlgn="base" latinLnBrk="0" hangingPunct="1">
                        <a:lnSpc>
                          <a:spcPct val="100000"/>
                        </a:lnSpc>
                        <a:spcBef>
                          <a:spcPct val="20000"/>
                        </a:spcBef>
                        <a:spcAft>
                          <a:spcPct val="0"/>
                        </a:spcAft>
                        <a:buClr>
                          <a:srgbClr val="000000"/>
                        </a:buClr>
                        <a:buSzTx/>
                        <a:buFont typeface="Arial,Sans-Serif"/>
                        <a:buChar char="•"/>
                      </a:pPr>
                      <a:r>
                        <a:rPr lang="sv-SE" altLang="sv-SE" sz="1200" b="0" i="0" u="none" strike="noStrike" kern="1200" cap="none" normalizeH="0" baseline="0" dirty="0">
                          <a:ln>
                            <a:noFill/>
                          </a:ln>
                          <a:solidFill>
                            <a:schemeClr val="tx1"/>
                          </a:solidFill>
                          <a:effectLst/>
                          <a:latin typeface="Arial"/>
                          <a:ea typeface="+mn-ea"/>
                          <a:cs typeface="+mn-cs"/>
                        </a:rPr>
                        <a:t>Idag ser arbetssätten för regionens olika yrkesroller olika ut, utifrån flertalet faktorer, </a:t>
                      </a:r>
                      <a:r>
                        <a:rPr lang="sv-SE" altLang="sv-SE" sz="1200" b="0" i="0" u="none" strike="noStrike" kern="1200" cap="none" normalizeH="0" baseline="0" dirty="0" err="1">
                          <a:ln>
                            <a:noFill/>
                          </a:ln>
                          <a:solidFill>
                            <a:schemeClr val="tx1"/>
                          </a:solidFill>
                          <a:effectLst/>
                          <a:latin typeface="Arial"/>
                          <a:ea typeface="+mn-ea"/>
                          <a:cs typeface="+mn-cs"/>
                        </a:rPr>
                        <a:t>bl</a:t>
                      </a:r>
                      <a:r>
                        <a:rPr lang="sv-SE" altLang="sv-SE" sz="1200" b="0" i="0" u="none" strike="noStrike" kern="1200" cap="none" normalizeH="0" baseline="0" dirty="0">
                          <a:ln>
                            <a:noFill/>
                          </a:ln>
                          <a:solidFill>
                            <a:schemeClr val="tx1"/>
                          </a:solidFill>
                          <a:effectLst/>
                          <a:latin typeface="Arial"/>
                          <a:ea typeface="+mn-ea"/>
                          <a:cs typeface="+mn-cs"/>
                        </a:rPr>
                        <a:t> a vilket/vilka system man arbetar i, och var man arbetar.</a:t>
                      </a:r>
                    </a:p>
                    <a:p>
                      <a:pPr marL="285750" marR="0" lvl="0" indent="-285750" algn="l" rtl="0" eaLnBrk="1" fontAlgn="base" latinLnBrk="0" hangingPunct="1">
                        <a:lnSpc>
                          <a:spcPct val="100000"/>
                        </a:lnSpc>
                        <a:spcBef>
                          <a:spcPct val="20000"/>
                        </a:spcBef>
                        <a:spcAft>
                          <a:spcPct val="0"/>
                        </a:spcAft>
                        <a:buClr>
                          <a:srgbClr val="000000"/>
                        </a:buClr>
                        <a:buSzTx/>
                        <a:buFont typeface="Arial,Sans-Serif"/>
                        <a:buChar char="•"/>
                      </a:pPr>
                      <a:r>
                        <a:rPr lang="sv-SE" altLang="sv-SE" sz="1200" b="0" i="0" u="none" strike="noStrike" kern="1200" cap="none" normalizeH="0" baseline="0" dirty="0">
                          <a:ln>
                            <a:noFill/>
                          </a:ln>
                          <a:solidFill>
                            <a:schemeClr val="tx1"/>
                          </a:solidFill>
                          <a:effectLst/>
                          <a:latin typeface="Arial"/>
                          <a:ea typeface="+mn-ea"/>
                          <a:cs typeface="+mn-cs"/>
                        </a:rPr>
                        <a:t>Standardiserad och gemensam IT-struktur ställer högre krav på tydliga och gemensamma arbetssätt</a:t>
                      </a:r>
                      <a:endParaRPr lang="sv-SE" sz="1200" b="0" i="0" u="none" strike="noStrike" cap="none" normalizeH="0" baseline="0" noProof="0" dirty="0">
                        <a:ln>
                          <a:noFill/>
                        </a:ln>
                        <a:effectLst/>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33" name="Group 32">
            <a:extLst>
              <a:ext uri="{FF2B5EF4-FFF2-40B4-BE49-F238E27FC236}">
                <a16:creationId xmlns:a16="http://schemas.microsoft.com/office/drawing/2014/main" id="{1B0F1C80-5572-41F8-8BBC-00ADEEEE2A7D}"/>
              </a:ext>
            </a:extLst>
          </p:cNvPr>
          <p:cNvGraphicFramePr>
            <a:graphicFrameLocks noGrp="1" noChangeAspect="1"/>
          </p:cNvGraphicFramePr>
          <p:nvPr>
            <p:extLst>
              <p:ext uri="{D42A27DB-BD31-4B8C-83A1-F6EECF244321}">
                <p14:modId xmlns:p14="http://schemas.microsoft.com/office/powerpoint/2010/main" val="2264882164"/>
              </p:ext>
            </p:extLst>
          </p:nvPr>
        </p:nvGraphicFramePr>
        <p:xfrm>
          <a:off x="4448906" y="2965664"/>
          <a:ext cx="6972584" cy="975052"/>
        </p:xfrm>
        <a:graphic>
          <a:graphicData uri="http://schemas.openxmlformats.org/drawingml/2006/table">
            <a:tbl>
              <a:tblPr/>
              <a:tblGrid>
                <a:gridCol w="6972584">
                  <a:extLst>
                    <a:ext uri="{9D8B030D-6E8A-4147-A177-3AD203B41FA5}">
                      <a16:colId xmlns:a16="http://schemas.microsoft.com/office/drawing/2014/main" val="20000"/>
                    </a:ext>
                  </a:extLst>
                </a:gridCol>
              </a:tblGrid>
              <a:tr h="26620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highlight>
                            <a:srgbClr val="FFFF00"/>
                          </a:highlight>
                          <a:latin typeface="Arial" panose="020B0604020202020204" pitchFamily="34" charset="0"/>
                          <a:cs typeface="Arial" panose="020B0604020202020204" pitchFamily="34" charset="0"/>
                        </a:rPr>
                        <a:t>Nästa steg - Genomförande och kommunikation</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708849">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285750" marR="0" lvl="0" indent="-285750" algn="l">
                        <a:lnSpc>
                          <a:spcPct val="100000"/>
                        </a:lnSpc>
                        <a:spcBef>
                          <a:spcPct val="20000"/>
                        </a:spcBef>
                        <a:spcAft>
                          <a:spcPct val="0"/>
                        </a:spcAft>
                        <a:buClrTx/>
                        <a:buSzTx/>
                        <a:buFont typeface="Arial" panose="020B0604020202020204" pitchFamily="34" charset="0"/>
                        <a:buChar char="•"/>
                      </a:pPr>
                      <a:r>
                        <a:rPr lang="sv-SE" altLang="sv-SE" sz="1200" b="0" i="1" u="none" strike="noStrike" cap="none" normalizeH="0" baseline="0" dirty="0">
                          <a:ln>
                            <a:noFill/>
                          </a:ln>
                          <a:solidFill>
                            <a:schemeClr val="tx1"/>
                          </a:solidFill>
                          <a:effectLst/>
                          <a:latin typeface="Arial"/>
                        </a:rPr>
                        <a:t>Vem är mottagare för vidare hantering (första, slutliga)</a:t>
                      </a:r>
                    </a:p>
                    <a:p>
                      <a:pPr marL="285750" marR="0" lvl="0" indent="-285750" algn="l" defTabSz="906463" rtl="0" eaLnBrk="1" fontAlgn="base" latinLnBrk="0" hangingPunct="1">
                        <a:lnSpc>
                          <a:spcPct val="100000"/>
                        </a:lnSpc>
                        <a:spcBef>
                          <a:spcPct val="20000"/>
                        </a:spcBef>
                        <a:spcAft>
                          <a:spcPct val="0"/>
                        </a:spcAft>
                        <a:buClrTx/>
                        <a:buSzTx/>
                        <a:buFont typeface="Arial" panose="020B0604020202020204" pitchFamily="34" charset="0"/>
                        <a:buChar char="•"/>
                      </a:pPr>
                      <a:r>
                        <a:rPr lang="sv-SE" altLang="sv-SE" sz="1200" b="0" i="1" u="none" strike="noStrike" kern="1200" cap="none" normalizeH="0" baseline="0" dirty="0">
                          <a:ln>
                            <a:noFill/>
                          </a:ln>
                          <a:solidFill>
                            <a:schemeClr val="tx1"/>
                          </a:solidFill>
                          <a:effectLst/>
                          <a:latin typeface="Arial"/>
                          <a:ea typeface="+mn-ea"/>
                          <a:cs typeface="+mn-cs"/>
                        </a:rPr>
                        <a:t>Vem kommunicerar vad och till vilka</a:t>
                      </a:r>
                    </a:p>
                    <a:p>
                      <a:pPr marL="285750" marR="0" lvl="0" indent="-285750" algn="l" defTabSz="906463" rtl="0" eaLnBrk="1" fontAlgn="base" latinLnBrk="0" hangingPunct="1">
                        <a:lnSpc>
                          <a:spcPct val="100000"/>
                        </a:lnSpc>
                        <a:spcBef>
                          <a:spcPct val="20000"/>
                        </a:spcBef>
                        <a:spcAft>
                          <a:spcPct val="0"/>
                        </a:spcAft>
                        <a:buClrTx/>
                        <a:buSzTx/>
                        <a:buFont typeface="Arial" panose="020B0604020202020204" pitchFamily="34" charset="0"/>
                        <a:buChar char="•"/>
                      </a:pPr>
                      <a:r>
                        <a:rPr lang="sv-SE" altLang="sv-SE" sz="1200" b="0" i="1" u="none" strike="noStrike" kern="1200" cap="none" normalizeH="0" baseline="0" dirty="0">
                          <a:ln>
                            <a:noFill/>
                          </a:ln>
                          <a:solidFill>
                            <a:schemeClr val="tx1"/>
                          </a:solidFill>
                          <a:effectLst/>
                          <a:latin typeface="Arial"/>
                          <a:ea typeface="+mn-ea"/>
                          <a:cs typeface="+mn-cs"/>
                        </a:rPr>
                        <a:t>Tidplan</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5" name="Group 49">
            <a:extLst>
              <a:ext uri="{FF2B5EF4-FFF2-40B4-BE49-F238E27FC236}">
                <a16:creationId xmlns:a16="http://schemas.microsoft.com/office/drawing/2014/main" id="{D14C7D5C-9053-4674-B812-631F76E1A846}"/>
              </a:ext>
            </a:extLst>
          </p:cNvPr>
          <p:cNvGraphicFramePr>
            <a:graphicFrameLocks noGrp="1" noChangeAspect="1"/>
          </p:cNvGraphicFramePr>
          <p:nvPr>
            <p:extLst>
              <p:ext uri="{D42A27DB-BD31-4B8C-83A1-F6EECF244321}">
                <p14:modId xmlns:p14="http://schemas.microsoft.com/office/powerpoint/2010/main" val="2629533510"/>
              </p:ext>
            </p:extLst>
          </p:nvPr>
        </p:nvGraphicFramePr>
        <p:xfrm>
          <a:off x="4448906" y="3947748"/>
          <a:ext cx="6972584" cy="1440179"/>
        </p:xfrm>
        <a:graphic>
          <a:graphicData uri="http://schemas.openxmlformats.org/drawingml/2006/table">
            <a:tbl>
              <a:tblPr/>
              <a:tblGrid>
                <a:gridCol w="6972584">
                  <a:extLst>
                    <a:ext uri="{9D8B030D-6E8A-4147-A177-3AD203B41FA5}">
                      <a16:colId xmlns:a16="http://schemas.microsoft.com/office/drawing/2014/main" val="20000"/>
                    </a:ext>
                  </a:extLst>
                </a:gridCol>
              </a:tblGrid>
              <a:tr h="31273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Påverkan på SDV</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12744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285750" marR="0" lvl="0" indent="-285750" algn="l" rtl="0" eaLnBrk="1" fontAlgn="base" latinLnBrk="0" hangingPunct="1">
                        <a:lnSpc>
                          <a:spcPct val="100000"/>
                        </a:lnSpc>
                        <a:spcBef>
                          <a:spcPct val="20000"/>
                        </a:spcBef>
                        <a:spcAft>
                          <a:spcPct val="0"/>
                        </a:spcAft>
                        <a:buClrTx/>
                        <a:buSzTx/>
                        <a:buFont typeface="Arial" panose="020B0604020202020204" pitchFamily="34" charset="0"/>
                        <a:buChar char="•"/>
                      </a:pPr>
                      <a:r>
                        <a:rPr lang="sv-SE" altLang="sv-SE" sz="1200" b="0" i="0" u="none" strike="noStrike" cap="none" normalizeH="0" baseline="0" dirty="0">
                          <a:ln>
                            <a:noFill/>
                          </a:ln>
                          <a:solidFill>
                            <a:schemeClr val="tx1"/>
                          </a:solidFill>
                          <a:effectLst/>
                          <a:latin typeface="+mj-lt"/>
                        </a:rPr>
                        <a:t>Påverkan på SDV och Region Skåne. Gapet behöver konkretiseras utifrån vilken inverkan det får för medarbetaren som individ i en yrkesroll. </a:t>
                      </a:r>
                    </a:p>
                    <a:p>
                      <a:pPr marL="285750" marR="0" lvl="0" indent="-285750" algn="l">
                        <a:lnSpc>
                          <a:spcPct val="100000"/>
                        </a:lnSpc>
                        <a:spcBef>
                          <a:spcPct val="20000"/>
                        </a:spcBef>
                        <a:spcAft>
                          <a:spcPct val="0"/>
                        </a:spcAft>
                        <a:buClrTx/>
                        <a:buSzTx/>
                        <a:buFont typeface="Arial" panose="020B0604020202020204" pitchFamily="34" charset="0"/>
                        <a:buChar char="•"/>
                      </a:pPr>
                      <a:r>
                        <a:rPr lang="sv-SE" sz="1200" b="0" i="0" u="none" strike="noStrike" cap="none" normalizeH="0" baseline="0" noProof="0" dirty="0">
                          <a:ln>
                            <a:noFill/>
                          </a:ln>
                          <a:solidFill>
                            <a:schemeClr val="tx1"/>
                          </a:solidFill>
                          <a:effectLst/>
                          <a:latin typeface="+mj-lt"/>
                        </a:rPr>
                        <a:t>De yrkesspecifika förändringsbeskrivningarna i ”trädet” behöver omsättas på ett så konkret vis som möjligt så att berörda chefer och medarbetare får förståelse för förändringen och ges bästa möjliga förutsättningar att utföra sitt uppdrag tillsammans med invånaren.</a:t>
                      </a:r>
                      <a:endParaRPr lang="sv-SE" altLang="sv-SE" sz="1400" b="0" i="0" u="none" strike="noStrike" cap="none" normalizeH="0" baseline="0" dirty="0">
                        <a:ln>
                          <a:noFill/>
                        </a:ln>
                        <a:solidFill>
                          <a:schemeClr val="tx1"/>
                        </a:solidFill>
                        <a:effectLst/>
                        <a:latin typeface="+mj-lt"/>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1" name="Group 24">
            <a:extLst>
              <a:ext uri="{FF2B5EF4-FFF2-40B4-BE49-F238E27FC236}">
                <a16:creationId xmlns:a16="http://schemas.microsoft.com/office/drawing/2014/main" id="{CCDC273F-C3FE-4EF5-85AF-095E4E4C4702}"/>
              </a:ext>
            </a:extLst>
          </p:cNvPr>
          <p:cNvGraphicFramePr>
            <a:graphicFrameLocks noGrp="1" noChangeAspect="1"/>
          </p:cNvGraphicFramePr>
          <p:nvPr>
            <p:extLst>
              <p:ext uri="{D42A27DB-BD31-4B8C-83A1-F6EECF244321}">
                <p14:modId xmlns:p14="http://schemas.microsoft.com/office/powerpoint/2010/main" val="1909265414"/>
              </p:ext>
            </p:extLst>
          </p:nvPr>
        </p:nvGraphicFramePr>
        <p:xfrm>
          <a:off x="428819" y="3954781"/>
          <a:ext cx="4020087" cy="2606343"/>
        </p:xfrm>
        <a:graphic>
          <a:graphicData uri="http://schemas.openxmlformats.org/drawingml/2006/table">
            <a:tbl>
              <a:tblPr/>
              <a:tblGrid>
                <a:gridCol w="4020087">
                  <a:extLst>
                    <a:ext uri="{9D8B030D-6E8A-4147-A177-3AD203B41FA5}">
                      <a16:colId xmlns:a16="http://schemas.microsoft.com/office/drawing/2014/main" val="20000"/>
                    </a:ext>
                  </a:extLst>
                </a:gridCol>
              </a:tblGrid>
              <a:tr h="30632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Resultat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449842">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171450" indent="-171450" rtl="0" fontAlgn="base">
                        <a:buFont typeface="Arial" panose="020B0604020202020204" pitchFamily="34" charset="0"/>
                        <a:buChar char="•"/>
                      </a:pPr>
                      <a:r>
                        <a:rPr lang="sv-SE" sz="800" b="0" i="0" u="none" strike="noStrike" kern="1200" dirty="0">
                          <a:solidFill>
                            <a:schemeClr val="tx1"/>
                          </a:solidFill>
                          <a:effectLst/>
                          <a:latin typeface="Arial" charset="0"/>
                          <a:ea typeface="+mn-ea"/>
                          <a:cs typeface="+mn-cs"/>
                        </a:rPr>
                        <a:t>Anställningsavtalet ska tydligt ange arbetstagarens befattning baserat på deras faktiska arbetsuppgifter.</a:t>
                      </a:r>
                      <a:r>
                        <a:rPr lang="sv-SE" sz="800" b="0" i="0" kern="1200" dirty="0">
                          <a:solidFill>
                            <a:schemeClr val="tx1"/>
                          </a:solidFill>
                          <a:effectLst/>
                          <a:latin typeface="Arial" charset="0"/>
                          <a:ea typeface="+mn-ea"/>
                          <a:cs typeface="+mn-cs"/>
                        </a:rPr>
                        <a:t>​</a:t>
                      </a:r>
                    </a:p>
                    <a:p>
                      <a:pPr marL="171450" indent="-171450" rtl="0" fontAlgn="base">
                        <a:buFont typeface="Arial" panose="020B0604020202020204" pitchFamily="34" charset="0"/>
                        <a:buChar char="•"/>
                      </a:pPr>
                      <a:r>
                        <a:rPr lang="sv-SE" sz="800" b="0" i="0" u="none" strike="noStrike" kern="1200" dirty="0">
                          <a:solidFill>
                            <a:schemeClr val="tx1"/>
                          </a:solidFill>
                          <a:effectLst/>
                          <a:latin typeface="Arial" charset="0"/>
                          <a:ea typeface="+mn-ea"/>
                          <a:cs typeface="+mn-cs"/>
                        </a:rPr>
                        <a:t>AID (Arbetsuppgiftens Indelnings System) används för att gruppera arbetsuppgifter och analysera lönebildning inom kommuner och regioner.</a:t>
                      </a:r>
                      <a:r>
                        <a:rPr lang="sv-SE" sz="800" b="0" i="0" kern="1200" dirty="0">
                          <a:solidFill>
                            <a:schemeClr val="tx1"/>
                          </a:solidFill>
                          <a:effectLst/>
                          <a:latin typeface="Arial" charset="0"/>
                          <a:ea typeface="+mn-ea"/>
                          <a:cs typeface="+mn-cs"/>
                        </a:rPr>
                        <a:t>​</a:t>
                      </a:r>
                    </a:p>
                    <a:p>
                      <a:pPr marL="171450" indent="-171450" rtl="0" fontAlgn="base">
                        <a:buFont typeface="Arial" panose="020B0604020202020204" pitchFamily="34" charset="0"/>
                        <a:buChar char="•"/>
                      </a:pPr>
                      <a:r>
                        <a:rPr lang="sv-SE" sz="800" b="0" i="0" u="none" strike="noStrike" kern="1200" dirty="0">
                          <a:solidFill>
                            <a:schemeClr val="tx1"/>
                          </a:solidFill>
                          <a:effectLst/>
                          <a:latin typeface="Arial" charset="0"/>
                          <a:ea typeface="+mn-ea"/>
                          <a:cs typeface="+mn-cs"/>
                        </a:rPr>
                        <a:t>Inom Region Skåne används AID tillsammans med lokala befattningskoder.</a:t>
                      </a:r>
                      <a:r>
                        <a:rPr lang="sv-SE" sz="800" b="0" i="0" kern="1200" dirty="0">
                          <a:solidFill>
                            <a:schemeClr val="tx1"/>
                          </a:solidFill>
                          <a:effectLst/>
                          <a:latin typeface="Arial" charset="0"/>
                          <a:ea typeface="+mn-ea"/>
                          <a:cs typeface="+mn-cs"/>
                        </a:rPr>
                        <a:t>​</a:t>
                      </a:r>
                    </a:p>
                    <a:p>
                      <a:pPr marL="171450" indent="-171450" rtl="0" fontAlgn="base">
                        <a:buFont typeface="Arial" panose="020B0604020202020204" pitchFamily="34" charset="0"/>
                        <a:buChar char="•"/>
                      </a:pPr>
                      <a:r>
                        <a:rPr lang="sv-SE" sz="800" b="0" i="0" u="none" strike="noStrike" kern="1200" dirty="0">
                          <a:solidFill>
                            <a:schemeClr val="tx1"/>
                          </a:solidFill>
                          <a:effectLst/>
                          <a:latin typeface="Arial" charset="0"/>
                          <a:ea typeface="+mn-ea"/>
                          <a:cs typeface="+mn-cs"/>
                        </a:rPr>
                        <a:t>RAGU (Regionövergripande AID-grupp för gemensamt underhåll) är ansvarig för att säkerställa användningen av AID och bereder önskemål om nya befattningskoder från förvaltningarna.</a:t>
                      </a:r>
                      <a:r>
                        <a:rPr lang="sv-SE" sz="800" b="0" i="0" kern="1200" dirty="0">
                          <a:solidFill>
                            <a:schemeClr val="tx1"/>
                          </a:solidFill>
                          <a:effectLst/>
                          <a:latin typeface="Arial" charset="0"/>
                          <a:ea typeface="+mn-ea"/>
                          <a:cs typeface="+mn-cs"/>
                        </a:rPr>
                        <a:t>​</a:t>
                      </a:r>
                    </a:p>
                    <a:p>
                      <a:pPr marL="171450" indent="-171450" rtl="0" fontAlgn="base">
                        <a:buFont typeface="Arial" panose="020B0604020202020204" pitchFamily="34" charset="0"/>
                        <a:buChar char="•"/>
                      </a:pPr>
                      <a:r>
                        <a:rPr lang="sv-SE" sz="800" b="0" i="0" u="none" strike="noStrike" kern="1200" dirty="0">
                          <a:solidFill>
                            <a:schemeClr val="tx1"/>
                          </a:solidFill>
                          <a:effectLst/>
                          <a:latin typeface="Arial" charset="0"/>
                          <a:ea typeface="+mn-ea"/>
                          <a:cs typeface="+mn-cs"/>
                        </a:rPr>
                        <a:t>HR-direktören beslutar om att införa nya, ändra eller ta bort befintliga befattningskoder inom Region Skåne efter beredning i RAGU-gruppen.</a:t>
                      </a:r>
                      <a:r>
                        <a:rPr lang="sv-SE" sz="800" b="0" i="0" kern="1200" dirty="0">
                          <a:solidFill>
                            <a:schemeClr val="tx1"/>
                          </a:solidFill>
                          <a:effectLst/>
                          <a:latin typeface="Arial" charset="0"/>
                          <a:ea typeface="+mn-ea"/>
                          <a:cs typeface="+mn-cs"/>
                        </a:rPr>
                        <a:t>​</a:t>
                      </a:r>
                    </a:p>
                    <a:p>
                      <a:pPr marL="171450" indent="-171450" rtl="0" fontAlgn="base">
                        <a:buFont typeface="Arial" panose="020B0604020202020204" pitchFamily="34" charset="0"/>
                        <a:buChar char="•"/>
                      </a:pPr>
                      <a:r>
                        <a:rPr lang="sv-SE" sz="800" b="0" i="0" u="none" strike="noStrike" kern="1200" dirty="0">
                          <a:solidFill>
                            <a:schemeClr val="tx1"/>
                          </a:solidFill>
                          <a:effectLst/>
                          <a:latin typeface="Arial" charset="0"/>
                          <a:ea typeface="+mn-ea"/>
                          <a:cs typeface="+mn-cs"/>
                        </a:rPr>
                        <a:t>RAGU-gruppen sammanträder en gång i månaden och kommunikationen av beslut sker via HR-sidor på intranätet samt ändringar i HR-fönstret görs fyra gånger per år.</a:t>
                      </a:r>
                      <a:r>
                        <a:rPr lang="sv-SE" sz="800" b="0" i="0" kern="1200" dirty="0">
                          <a:solidFill>
                            <a:schemeClr val="tx1"/>
                          </a:solidFill>
                          <a:effectLst/>
                          <a:latin typeface="Arial" charset="0"/>
                          <a:ea typeface="+mn-ea"/>
                          <a:cs typeface="+mn-cs"/>
                        </a:rPr>
                        <a:t>​</a:t>
                      </a:r>
                    </a:p>
                    <a:p>
                      <a:pPr marL="171450" indent="-171450" rtl="0" fontAlgn="base">
                        <a:buFont typeface="Arial" panose="020B0604020202020204" pitchFamily="34" charset="0"/>
                        <a:buChar char="•"/>
                      </a:pPr>
                      <a:r>
                        <a:rPr lang="sv-SE" sz="800" b="0" i="0" u="none" strike="noStrike" kern="1200" dirty="0">
                          <a:solidFill>
                            <a:schemeClr val="tx1"/>
                          </a:solidFill>
                          <a:effectLst/>
                          <a:latin typeface="Arial" charset="0"/>
                          <a:ea typeface="+mn-ea"/>
                          <a:cs typeface="+mn-cs"/>
                        </a:rPr>
                        <a:t>Om verksamheten förändras och en befattning behöver tillskapas, bereds underlag enligt "Underlag inför beredning av ny befattningsbenämning" och skickas till RAGU-gruppen för beredning innan beslut av förhandlingschefen vid KSHR (Koncernstab HR).</a:t>
                      </a:r>
                      <a:r>
                        <a:rPr lang="sv-SE" sz="800" b="0" i="0" kern="1200" dirty="0">
                          <a:solidFill>
                            <a:schemeClr val="tx1"/>
                          </a:solidFill>
                          <a:effectLst/>
                          <a:latin typeface="Arial" charset="0"/>
                          <a:ea typeface="+mn-ea"/>
                          <a:cs typeface="+mn-cs"/>
                        </a:rPr>
                        <a:t>​</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19A6DBCF-9F06-402B-8118-40C3D053356B}"/>
              </a:ext>
            </a:extLst>
          </p:cNvPr>
          <p:cNvSpPr txBox="1"/>
          <p:nvPr/>
        </p:nvSpPr>
        <p:spPr>
          <a:xfrm>
            <a:off x="335360" y="86019"/>
            <a:ext cx="637909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t>Sammanfattning</a:t>
            </a:r>
            <a:r>
              <a:rPr lang="en-US" b="1" dirty="0"/>
              <a:t> regional risk</a:t>
            </a:r>
          </a:p>
        </p:txBody>
      </p:sp>
      <p:sp>
        <p:nvSpPr>
          <p:cNvPr id="6" name="TextBox 5">
            <a:extLst>
              <a:ext uri="{FF2B5EF4-FFF2-40B4-BE49-F238E27FC236}">
                <a16:creationId xmlns:a16="http://schemas.microsoft.com/office/drawing/2014/main" id="{2782DCD9-F20D-445A-AEA7-C6128119A828}"/>
              </a:ext>
            </a:extLst>
          </p:cNvPr>
          <p:cNvSpPr txBox="1"/>
          <p:nvPr/>
        </p:nvSpPr>
        <p:spPr>
          <a:xfrm>
            <a:off x="40835" y="3676032"/>
            <a:ext cx="184731" cy="369332"/>
          </a:xfrm>
          <a:prstGeom prst="rect">
            <a:avLst/>
          </a:prstGeom>
          <a:noFill/>
        </p:spPr>
        <p:txBody>
          <a:bodyPr vert="horz" wrap="none" lIns="91440" tIns="45720" rIns="91440" bIns="45720" rtlCol="0" anchor="t">
            <a:spAutoFit/>
          </a:bodyPr>
          <a:lstStyle/>
          <a:p>
            <a:endParaRPr lang="en-US">
              <a:solidFill>
                <a:schemeClr val="accent3"/>
              </a:solidFill>
              <a:cs typeface="Arial"/>
              <a:sym typeface="Wingdings" panose="05000000000000000000" pitchFamily="2" charset="2"/>
            </a:endParaRPr>
          </a:p>
        </p:txBody>
      </p:sp>
      <p:sp>
        <p:nvSpPr>
          <p:cNvPr id="43" name="TextBox 42">
            <a:extLst>
              <a:ext uri="{FF2B5EF4-FFF2-40B4-BE49-F238E27FC236}">
                <a16:creationId xmlns:a16="http://schemas.microsoft.com/office/drawing/2014/main" id="{73D86C71-3390-4483-A6CF-438D4D1EF9C7}"/>
              </a:ext>
            </a:extLst>
          </p:cNvPr>
          <p:cNvSpPr txBox="1"/>
          <p:nvPr/>
        </p:nvSpPr>
        <p:spPr>
          <a:xfrm>
            <a:off x="4071705" y="6178756"/>
            <a:ext cx="525780" cy="276999"/>
          </a:xfrm>
          <a:prstGeom prst="rect">
            <a:avLst/>
          </a:prstGeom>
          <a:noFill/>
        </p:spPr>
        <p:txBody>
          <a:bodyPr wrap="square" lIns="91440" tIns="45720" rIns="91440" bIns="45720" anchor="t">
            <a:spAutoFit/>
          </a:bodyPr>
          <a:lstStyle/>
          <a:p>
            <a:endParaRPr lang="en-US" sz="1200"/>
          </a:p>
        </p:txBody>
      </p:sp>
      <p:graphicFrame>
        <p:nvGraphicFramePr>
          <p:cNvPr id="3" name="Group 16">
            <a:extLst>
              <a:ext uri="{FF2B5EF4-FFF2-40B4-BE49-F238E27FC236}">
                <a16:creationId xmlns:a16="http://schemas.microsoft.com/office/drawing/2014/main" id="{2DCD36CA-3A9C-D91F-4734-94F8CC3B70C4}"/>
              </a:ext>
            </a:extLst>
          </p:cNvPr>
          <p:cNvGraphicFramePr>
            <a:graphicFrameLocks noGrp="1" noChangeAspect="1"/>
          </p:cNvGraphicFramePr>
          <p:nvPr>
            <p:extLst>
              <p:ext uri="{D42A27DB-BD31-4B8C-83A1-F6EECF244321}">
                <p14:modId xmlns:p14="http://schemas.microsoft.com/office/powerpoint/2010/main" val="495100315"/>
              </p:ext>
            </p:extLst>
          </p:nvPr>
        </p:nvGraphicFramePr>
        <p:xfrm>
          <a:off x="4459702" y="449149"/>
          <a:ext cx="6961788" cy="1793242"/>
        </p:xfrm>
        <a:graphic>
          <a:graphicData uri="http://schemas.openxmlformats.org/drawingml/2006/table">
            <a:tbl>
              <a:tblPr/>
              <a:tblGrid>
                <a:gridCol w="6961788">
                  <a:extLst>
                    <a:ext uri="{9D8B030D-6E8A-4147-A177-3AD203B41FA5}">
                      <a16:colId xmlns:a16="http://schemas.microsoft.com/office/drawing/2014/main" val="20000"/>
                    </a:ext>
                  </a:extLst>
                </a:gridCol>
              </a:tblGrid>
              <a:tr h="35590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Beslut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437338">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285750" marR="0" lvl="0" indent="-285750" algn="l" rtl="0" eaLnBrk="1" fontAlgn="base" latinLnBrk="0" hangingPunct="1">
                        <a:lnSpc>
                          <a:spcPct val="100000"/>
                        </a:lnSpc>
                        <a:spcBef>
                          <a:spcPct val="20000"/>
                        </a:spcBef>
                        <a:spcAft>
                          <a:spcPct val="0"/>
                        </a:spcAft>
                        <a:buClr>
                          <a:srgbClr val="000000"/>
                        </a:buClr>
                        <a:buSzTx/>
                        <a:buFont typeface="Arial,Sans-Serif"/>
                        <a:buChar char="•"/>
                      </a:pPr>
                      <a:r>
                        <a:rPr lang="sv-SE" altLang="sv-SE" sz="1200" b="0" i="0" u="none" strike="noStrike" kern="1200" cap="none" normalizeH="0" baseline="0" dirty="0">
                          <a:ln>
                            <a:noFill/>
                          </a:ln>
                          <a:solidFill>
                            <a:schemeClr val="tx1"/>
                          </a:solidFill>
                          <a:effectLst/>
                          <a:latin typeface="Arial"/>
                          <a:ea typeface="+mn-ea"/>
                          <a:cs typeface="+mn-cs"/>
                        </a:rPr>
                        <a:t>Befintliga arbetssätt bejakar ständig utveckling och förändring av regionens yrkesroller och en upparbetad metodik för detta finns. </a:t>
                      </a:r>
                      <a:endParaRPr lang="en-US" sz="1200" i="0" dirty="0"/>
                    </a:p>
                    <a:p>
                      <a:pPr marL="285750" marR="0" lvl="0" indent="-285750" algn="l">
                        <a:lnSpc>
                          <a:spcPct val="100000"/>
                        </a:lnSpc>
                        <a:spcBef>
                          <a:spcPct val="20000"/>
                        </a:spcBef>
                        <a:spcAft>
                          <a:spcPct val="0"/>
                        </a:spcAft>
                        <a:buClr>
                          <a:srgbClr val="000000"/>
                        </a:buClr>
                        <a:buSzTx/>
                        <a:buFont typeface="Arial,Sans-Serif"/>
                        <a:buChar char="•"/>
                      </a:pPr>
                      <a:r>
                        <a:rPr lang="sv-SE" sz="1200" b="0" i="0" u="none" strike="noStrike" kern="1200" cap="none" normalizeH="0" baseline="0" noProof="0" dirty="0">
                          <a:ln>
                            <a:noFill/>
                          </a:ln>
                          <a:solidFill>
                            <a:schemeClr val="tx1"/>
                          </a:solidFill>
                          <a:effectLst/>
                          <a:latin typeface="Arial"/>
                        </a:rPr>
                        <a:t>Implementation av jobbarkitektur och kompetensplattform kommer ge goda förutsättningar för utvecklingen. </a:t>
                      </a:r>
                      <a:endParaRPr lang="sv-SE" altLang="sv-SE" sz="1200" b="0" i="0" u="none" strike="noStrike" kern="1200" cap="none" normalizeH="0" baseline="0" dirty="0">
                        <a:ln>
                          <a:noFill/>
                        </a:ln>
                        <a:solidFill>
                          <a:schemeClr val="tx1"/>
                        </a:solidFill>
                        <a:effectLst/>
                        <a:latin typeface="Arial"/>
                        <a:ea typeface="+mn-ea"/>
                        <a:cs typeface="+mn-cs"/>
                      </a:endParaRPr>
                    </a:p>
                    <a:p>
                      <a:pPr marL="285750" marR="0" lvl="0" indent="-285750" algn="l">
                        <a:lnSpc>
                          <a:spcPct val="100000"/>
                        </a:lnSpc>
                        <a:spcBef>
                          <a:spcPct val="20000"/>
                        </a:spcBef>
                        <a:spcAft>
                          <a:spcPct val="0"/>
                        </a:spcAft>
                        <a:buClr>
                          <a:srgbClr val="000000"/>
                        </a:buClr>
                        <a:buSzTx/>
                        <a:buFont typeface="Arial,Sans-Serif"/>
                        <a:buChar char="•"/>
                      </a:pPr>
                      <a:r>
                        <a:rPr lang="sv-SE" altLang="sv-SE" sz="1200" b="0" i="0" u="none" strike="noStrike" kern="1200" cap="none" normalizeH="0" baseline="0" dirty="0">
                          <a:ln>
                            <a:noFill/>
                          </a:ln>
                          <a:solidFill>
                            <a:schemeClr val="tx1"/>
                          </a:solidFill>
                          <a:effectLst/>
                          <a:latin typeface="Arial"/>
                          <a:ea typeface="+mn-ea"/>
                          <a:cs typeface="+mn-cs"/>
                        </a:rPr>
                        <a:t>HR-funktionen tillsammans med regionens chefer är yttersta arbetsgivarföreträdare. </a:t>
                      </a:r>
                    </a:p>
                    <a:p>
                      <a:pPr marL="285750" marR="0" lvl="0" indent="-285750" algn="l">
                        <a:lnSpc>
                          <a:spcPct val="100000"/>
                        </a:lnSpc>
                        <a:spcBef>
                          <a:spcPct val="20000"/>
                        </a:spcBef>
                        <a:spcAft>
                          <a:spcPct val="0"/>
                        </a:spcAft>
                        <a:buClr>
                          <a:srgbClr val="000000"/>
                        </a:buClr>
                        <a:buSzTx/>
                        <a:buFont typeface="Arial,Sans-Serif"/>
                        <a:buChar char="•"/>
                      </a:pPr>
                      <a:r>
                        <a:rPr lang="sv-SE" altLang="sv-SE" sz="1200" b="0" i="0" u="none" strike="noStrike" kern="1200" cap="none" normalizeH="0" baseline="0" dirty="0">
                          <a:ln>
                            <a:noFill/>
                          </a:ln>
                          <a:solidFill>
                            <a:schemeClr val="tx1"/>
                          </a:solidFill>
                          <a:effectLst/>
                          <a:latin typeface="Arial"/>
                          <a:ea typeface="+mn-ea"/>
                          <a:cs typeface="+mn-cs"/>
                        </a:rPr>
                        <a:t>Innefattas av </a:t>
                      </a:r>
                      <a:r>
                        <a:rPr lang="sv-SE" altLang="sv-SE" sz="1200" b="0" i="0" u="none" strike="noStrike" kern="1200" cap="none" normalizeH="0" baseline="0" dirty="0">
                          <a:ln>
                            <a:noFill/>
                          </a:ln>
                          <a:solidFill>
                            <a:schemeClr val="tx1"/>
                          </a:solidFill>
                          <a:effectLst/>
                          <a:latin typeface="Arial"/>
                          <a:ea typeface="+mn-ea"/>
                          <a:cs typeface="+mn-cs"/>
                          <a:hlinkClick r:id="rId2"/>
                        </a:rPr>
                        <a:t>beslutsunderlaget</a:t>
                      </a:r>
                      <a:r>
                        <a:rPr lang="sv-SE" altLang="sv-SE" sz="1200" b="0" i="0" u="none" strike="noStrike" kern="1200" cap="none" normalizeH="0" baseline="0" dirty="0">
                          <a:ln>
                            <a:noFill/>
                          </a:ln>
                          <a:solidFill>
                            <a:schemeClr val="tx1"/>
                          </a:solidFill>
                          <a:effectLst/>
                          <a:latin typeface="Arial"/>
                          <a:ea typeface="+mn-ea"/>
                          <a:cs typeface="+mn-cs"/>
                        </a:rPr>
                        <a:t> för regionala risk 45 - Gemensamma arbetssätt</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 name="Group 32">
            <a:extLst>
              <a:ext uri="{FF2B5EF4-FFF2-40B4-BE49-F238E27FC236}">
                <a16:creationId xmlns:a16="http://schemas.microsoft.com/office/drawing/2014/main" id="{8CE161AB-FE91-6D19-6C5E-4409B171D840}"/>
              </a:ext>
            </a:extLst>
          </p:cNvPr>
          <p:cNvGraphicFramePr>
            <a:graphicFrameLocks noGrp="1" noChangeAspect="1"/>
          </p:cNvGraphicFramePr>
          <p:nvPr>
            <p:extLst>
              <p:ext uri="{D42A27DB-BD31-4B8C-83A1-F6EECF244321}">
                <p14:modId xmlns:p14="http://schemas.microsoft.com/office/powerpoint/2010/main" val="2057848772"/>
              </p:ext>
            </p:extLst>
          </p:nvPr>
        </p:nvGraphicFramePr>
        <p:xfrm>
          <a:off x="4448906" y="2249424"/>
          <a:ext cx="6972584" cy="716239"/>
        </p:xfrm>
        <a:graphic>
          <a:graphicData uri="http://schemas.openxmlformats.org/drawingml/2006/table">
            <a:tbl>
              <a:tblPr/>
              <a:tblGrid>
                <a:gridCol w="6972584">
                  <a:extLst>
                    <a:ext uri="{9D8B030D-6E8A-4147-A177-3AD203B41FA5}">
                      <a16:colId xmlns:a16="http://schemas.microsoft.com/office/drawing/2014/main" val="20000"/>
                    </a:ext>
                  </a:extLst>
                </a:gridCol>
              </a:tblGrid>
              <a:tr h="30668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latin typeface="Arial"/>
                          <a:cs typeface="Arial"/>
                        </a:rPr>
                        <a:t>Ägarskap för fortsättningen av </a:t>
                      </a:r>
                      <a:r>
                        <a:rPr lang="sv-SE" altLang="sv-SE" sz="1200" b="1" i="0" u="none" strike="noStrike" cap="none" normalizeH="0" baseline="0" dirty="0">
                          <a:ln>
                            <a:noFill/>
                          </a:ln>
                          <a:solidFill>
                            <a:schemeClr val="tx1"/>
                          </a:solidFill>
                          <a:effectLst/>
                          <a:latin typeface="Arial"/>
                          <a:cs typeface="Arial"/>
                        </a:rPr>
                        <a:t>arbetet</a:t>
                      </a:r>
                      <a:endParaRPr kumimoji="0" lang="sv-SE" altLang="sv-SE" sz="1200" b="1" i="0" u="none" strike="noStrike" cap="none" normalizeH="0" baseline="0" dirty="0">
                        <a:ln>
                          <a:noFill/>
                        </a:ln>
                        <a:solidFill>
                          <a:schemeClr val="tx1"/>
                        </a:solidFill>
                        <a:effectLst/>
                        <a:latin typeface="Arial"/>
                        <a:cs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409556">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auto" latinLnBrk="0" hangingPunct="1">
                        <a:lnSpc>
                          <a:spcPct val="100000"/>
                        </a:lnSpc>
                        <a:spcBef>
                          <a:spcPct val="0"/>
                        </a:spcBef>
                        <a:spcAft>
                          <a:spcPct val="0"/>
                        </a:spcAft>
                        <a:buClr>
                          <a:schemeClr val="accent1"/>
                        </a:buClr>
                        <a:buSzTx/>
                        <a:buFontTx/>
                        <a:buNone/>
                        <a:tabLst/>
                        <a:defRPr/>
                      </a:pPr>
                      <a:r>
                        <a:rPr lang="sv-SE" sz="1200" b="0" i="0" u="none" strike="noStrike" noProof="0" dirty="0">
                          <a:solidFill>
                            <a:schemeClr val="tx1"/>
                          </a:solidFill>
                          <a:latin typeface="Arial"/>
                        </a:rPr>
                        <a:t>2024-05-03</a:t>
                      </a:r>
                      <a:r>
                        <a:rPr kumimoji="0" lang="sv-SE" sz="1200" b="0" i="0" u="none" strike="noStrike" noProof="0" dirty="0">
                          <a:solidFill>
                            <a:schemeClr val="tx1"/>
                          </a:solidFill>
                          <a:latin typeface="Arial"/>
                        </a:rPr>
                        <a:t> Koncernstab HR, </a:t>
                      </a:r>
                      <a:r>
                        <a:rPr lang="sv-SE" sz="1200" b="0" i="0" u="none" strike="noStrike" noProof="0" dirty="0">
                          <a:solidFill>
                            <a:schemeClr val="tx1"/>
                          </a:solidFill>
                          <a:latin typeface="Arial"/>
                        </a:rPr>
                        <a:t>Stabschef</a:t>
                      </a:r>
                      <a:endParaRPr lang="sv-SE" altLang="sv-SE" sz="1200" b="0" i="0" u="none" strike="noStrike" kern="1200" cap="none" normalizeH="0" baseline="0" dirty="0">
                        <a:ln>
                          <a:noFill/>
                        </a:ln>
                        <a:solidFill>
                          <a:schemeClr val="tx1"/>
                        </a:solidFill>
                        <a:effectLst/>
                        <a:latin typeface="Arial"/>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1719297"/>
      </p:ext>
    </p:extLst>
  </p:cSld>
  <p:clrMapOvr>
    <a:masterClrMapping/>
  </p:clrMapOvr>
</p:sld>
</file>

<file path=ppt/theme/theme1.xml><?xml version="1.0" encoding="utf-8"?>
<a:theme xmlns:a="http://schemas.openxmlformats.org/drawingml/2006/main" name="1_Tema1">
  <a:themeElements>
    <a:clrScheme name="Anpassat 6">
      <a:dk1>
        <a:sysClr val="windowText" lastClr="000000"/>
      </a:dk1>
      <a:lt1>
        <a:sysClr val="window" lastClr="FFFFFF"/>
      </a:lt1>
      <a:dk2>
        <a:srgbClr val="000000"/>
      </a:dk2>
      <a:lt2>
        <a:srgbClr val="E7E6E6"/>
      </a:lt2>
      <a:accent1>
        <a:srgbClr val="ED1D2D"/>
      </a:accent1>
      <a:accent2>
        <a:srgbClr val="FFD402"/>
      </a:accent2>
      <a:accent3>
        <a:srgbClr val="00ABC0"/>
      </a:accent3>
      <a:accent4>
        <a:srgbClr val="A6D2D7"/>
      </a:accent4>
      <a:accent5>
        <a:srgbClr val="C4B79F"/>
      </a:accent5>
      <a:accent6>
        <a:srgbClr val="D8D8D8"/>
      </a:accent6>
      <a:hlink>
        <a:srgbClr val="0563C1"/>
      </a:hlink>
      <a:folHlink>
        <a:srgbClr val="954F72"/>
      </a:folHlink>
    </a:clrScheme>
    <a:fontScheme name="SDV_20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4">
            <a:shade val="50000"/>
          </a:schemeClr>
        </a:lnRef>
        <a:fillRef idx="1">
          <a:schemeClr val="accent4"/>
        </a:fillRef>
        <a:effectRef idx="0">
          <a:schemeClr val="accent4"/>
        </a:effectRef>
        <a:fontRef idx="minor">
          <a:schemeClr val="lt1"/>
        </a:fontRef>
      </a:style>
    </a:spDef>
    <a:lnDef>
      <a:spPr>
        <a:ln w="190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DV_PPT-mall_2019-09-26 [Skrivskyddad]" id="{FF5FEE54-2B70-4F82-B591-62AE6C72B542}" vid="{4A47C1E1-3459-4D50-9E1D-521A98B70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31EBBC7768F1E4A9E0C4E1A60879018" ma:contentTypeVersion="22" ma:contentTypeDescription="Skapa ett nytt dokument." ma:contentTypeScope="" ma:versionID="059146227fa6fadae7584a0002f94e98">
  <xsd:schema xmlns:xsd="http://www.w3.org/2001/XMLSchema" xmlns:xs="http://www.w3.org/2001/XMLSchema" xmlns:p="http://schemas.microsoft.com/office/2006/metadata/properties" xmlns:ns2="b9481cc7-f7fc-4d3a-a93a-4be4fcbf4595" xmlns:ns3="2e68ab6b-79c8-43ea-b178-dccb9842d64a" targetNamespace="http://schemas.microsoft.com/office/2006/metadata/properties" ma:root="true" ma:fieldsID="64cd48618ccf23e864fa47398fe95a4d" ns2:_="" ns3:_="">
    <xsd:import namespace="b9481cc7-f7fc-4d3a-a93a-4be4fcbf4595"/>
    <xsd:import namespace="2e68ab6b-79c8-43ea-b178-dccb9842d6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Dokument_x00e4_ga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81cc7-f7fc-4d3a-a93a-4be4fcbf45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Dokument_x00e4_gare" ma:index="25" nillable="true" ma:displayName="Dokumentägare" ma:format="Dropdown" ma:internalName="Dokument_x00e4_gar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68ab6b-79c8-43ea-b178-dccb9842d64a"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cbaeb4bc-d153-4d99-b5e3-a4e457393579}" ma:internalName="TaxCatchAll" ma:showField="CatchAllData" ma:web="2e68ab6b-79c8-43ea-b178-dccb9842d6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481cc7-f7fc-4d3a-a93a-4be4fcbf4595">
      <Terms xmlns="http://schemas.microsoft.com/office/infopath/2007/PartnerControls"/>
    </lcf76f155ced4ddcb4097134ff3c332f>
    <TaxCatchAll xmlns="2e68ab6b-79c8-43ea-b178-dccb9842d64a" xsi:nil="true"/>
    <SharedWithUsers xmlns="2e68ab6b-79c8-43ea-b178-dccb9842d64a">
      <UserInfo>
        <DisplayName>Allert Lenander Therése</DisplayName>
        <AccountId>46</AccountId>
        <AccountType/>
      </UserInfo>
    </SharedWithUsers>
    <Dokument_x00e4_gare xmlns="b9481cc7-f7fc-4d3a-a93a-4be4fcbf4595" xsi:nil="true"/>
  </documentManagement>
</p:properties>
</file>

<file path=customXml/itemProps1.xml><?xml version="1.0" encoding="utf-8"?>
<ds:datastoreItem xmlns:ds="http://schemas.openxmlformats.org/officeDocument/2006/customXml" ds:itemID="{02086A9B-0854-46D4-A76E-55B21C3DD9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81cc7-f7fc-4d3a-a93a-4be4fcbf4595"/>
    <ds:schemaRef ds:uri="2e68ab6b-79c8-43ea-b178-dccb9842d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EF5832-A278-4DA7-97F4-ABD7CA040059}">
  <ds:schemaRefs>
    <ds:schemaRef ds:uri="http://schemas.microsoft.com/sharepoint/v3/contenttype/forms"/>
  </ds:schemaRefs>
</ds:datastoreItem>
</file>

<file path=customXml/itemProps3.xml><?xml version="1.0" encoding="utf-8"?>
<ds:datastoreItem xmlns:ds="http://schemas.openxmlformats.org/officeDocument/2006/customXml" ds:itemID="{D21B1BCA-7B59-40E7-BEE4-D29FF7246213}">
  <ds:schemaRefs>
    <ds:schemaRef ds:uri="d7b40e0d-70fe-487d-90d8-c91e32541cb9"/>
    <ds:schemaRef ds:uri="http://schemas.openxmlformats.org/package/2006/metadata/core-properties"/>
    <ds:schemaRef ds:uri="http://www.w3.org/XML/1998/namespace"/>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4b21e3d7-508f-4324-9789-093cbd195ffd"/>
    <ds:schemaRef ds:uri="http://purl.org/dc/terms/"/>
    <ds:schemaRef ds:uri="b9481cc7-f7fc-4d3a-a93a-4be4fcbf4595"/>
    <ds:schemaRef ds:uri="2e68ab6b-79c8-43ea-b178-dccb9842d64a"/>
  </ds:schemaRefs>
</ds:datastoreItem>
</file>

<file path=docProps/app.xml><?xml version="1.0" encoding="utf-8"?>
<Properties xmlns="http://schemas.openxmlformats.org/officeDocument/2006/extended-properties" xmlns:vt="http://schemas.openxmlformats.org/officeDocument/2006/docPropsVTypes">
  <TotalTime>0</TotalTime>
  <Words>414</Words>
  <Application>Microsoft Office PowerPoint</Application>
  <PresentationFormat>Widescreen</PresentationFormat>
  <Paragraphs>32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1_Tema1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Elfving, Linnea</dc:creator>
  <cp:lastModifiedBy>Persson Jennie</cp:lastModifiedBy>
  <cp:revision>8</cp:revision>
  <dcterms:created xsi:type="dcterms:W3CDTF">2021-05-18T08:31:40Z</dcterms:created>
  <dcterms:modified xsi:type="dcterms:W3CDTF">2025-01-29T09:38:49Z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0x010100E31EBBC7768F1E4A9E0C4E1A60879018</vt:lpwstr>
  </property>
  <property fmtid="{D5CDD505-2E9C-101B-9397-08002B2CF9AE}" pid="3" name="xd_ProgID">
    <vt:lpwstr/>
  </property>
  <property fmtid="{D5CDD505-2E9C-101B-9397-08002B2CF9AE}" pid="4" name="TemplateUrl">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ies>
</file>