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840" r:id="rId4"/>
  </p:sldMasterIdLst>
  <p:notesMasterIdLst>
    <p:notesMasterId r:id="rId6"/>
  </p:notesMasterIdLst>
  <p:sldIdLst>
    <p:sldId id="21458724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Introduktion" id="{CD7EF401-FCD3-45E1-BB3A-3E13175B3743}">
          <p14:sldIdLst>
            <p14:sldId id="214587248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FDFF"/>
    <a:srgbClr val="E1F2CE"/>
    <a:srgbClr val="FFF3B9"/>
    <a:srgbClr val="568523"/>
    <a:srgbClr val="BFF8FF"/>
    <a:srgbClr val="FFF6CC"/>
    <a:srgbClr val="FFFFFF"/>
    <a:srgbClr val="E7E6E6"/>
    <a:srgbClr val="F8A5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3FA563F-34B2-402D-85AD-A530FC893A8B}" v="8" dt="2024-05-06T06:43:23.5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5F0519-6911-4650-9EB4-DAC457C6F50A}" type="datetimeFigureOut">
              <a:rPr lang="en-US" smtClean="0"/>
              <a:t>1/29/2025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F496A-1472-417B-A8BC-4F89C42040A3}" type="slidenum">
              <a:rPr lang="en-US" smtClean="0"/>
              <a:t>‹#›</a:t>
            </a:fld>
            <a:endParaRPr lang="en-US"/>
          </a:p>
        </p:txBody>
      </p:sp>
    </p:spTree>
    <p:extLst>
      <p:ext uri="{BB962C8B-B14F-4D97-AF65-F5344CB8AC3E}">
        <p14:creationId xmlns:p14="http://schemas.microsoft.com/office/powerpoint/2010/main" val="16329572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e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5.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pic>
        <p:nvPicPr>
          <p:cNvPr id="4" name="Bildobjekt 3">
            <a:extLst>
              <a:ext uri="{FF2B5EF4-FFF2-40B4-BE49-F238E27FC236}">
                <a16:creationId xmlns:a16="http://schemas.microsoft.com/office/drawing/2014/main" id="{995A93F3-DBB4-4009-B60F-26AC50C61D57}"/>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904464730"/>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a:extLst>
              <a:ext uri="{FF2B5EF4-FFF2-40B4-BE49-F238E27FC236}">
                <a16:creationId xmlns:a16="http://schemas.microsoft.com/office/drawing/2014/main" id="{E1AAB04B-ECBB-494C-AB56-E04135FBD9E1}"/>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7" name="Bildobjekt 6">
            <a:extLst>
              <a:ext uri="{FF2B5EF4-FFF2-40B4-BE49-F238E27FC236}">
                <a16:creationId xmlns:a16="http://schemas.microsoft.com/office/drawing/2014/main" id="{F1588F15-F628-4675-AAF9-5DE1C81854FE}"/>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10" name="Bildobjekt 9"/>
          <p:cNvPicPr>
            <a:picLocks noChangeAspect="1"/>
          </p:cNvPicPr>
          <p:nvPr/>
        </p:nvPicPr>
        <p:blipFill>
          <a:blip r:embed="rId4"/>
          <a:stretch>
            <a:fillRect/>
          </a:stretch>
        </p:blipFill>
        <p:spPr>
          <a:xfrm>
            <a:off x="11023600" y="5784068"/>
            <a:ext cx="1007996" cy="849948"/>
          </a:xfrm>
          <a:prstGeom prst="rect">
            <a:avLst/>
          </a:prstGeom>
        </p:spPr>
      </p:pic>
      <p:pic>
        <p:nvPicPr>
          <p:cNvPr id="11" name="Bildobjekt 10">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190628098"/>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7D5B3A8-2CB1-4AE7-9F5E-54767E59811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A9A3BDFC-5A91-4831-9577-3AEFB05841E8}"/>
              </a:ext>
            </a:extLst>
          </p:cNvPr>
          <p:cNvSpPr>
            <a:spLocks noGrp="1"/>
          </p:cNvSpPr>
          <p:nvPr>
            <p:ph idx="1"/>
          </p:nvPr>
        </p:nvSpPr>
        <p:spPr>
          <a:xfrm>
            <a:off x="874713" y="1412875"/>
            <a:ext cx="10442575" cy="4032250"/>
          </a:xfrm>
          <a:prstGeom prst="rect">
            <a:avLst/>
          </a:prstGeo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783641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_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685B4B7-5AE1-4750-B874-5A20621B1D61}"/>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
        <p:nvSpPr>
          <p:cNvPr id="3" name="Platshållare för innehåll 2">
            <a:extLst>
              <a:ext uri="{FF2B5EF4-FFF2-40B4-BE49-F238E27FC236}">
                <a16:creationId xmlns:a16="http://schemas.microsoft.com/office/drawing/2014/main" id="{360582DE-F9C0-4916-AF89-F88A12F478A6}"/>
              </a:ext>
            </a:extLst>
          </p:cNvPr>
          <p:cNvSpPr>
            <a:spLocks noGrp="1"/>
          </p:cNvSpPr>
          <p:nvPr>
            <p:ph sz="half" idx="1"/>
          </p:nvPr>
        </p:nvSpPr>
        <p:spPr>
          <a:xfrm>
            <a:off x="874713" y="1412875"/>
            <a:ext cx="5005387" cy="4032250"/>
          </a:xfrm>
          <a:prstGeom prst="rect">
            <a:avLst/>
          </a:prstGeom>
        </p:spPr>
        <p:txBody>
          <a:bodyPr lIns="0" tIns="0" rIns="0" bIns="0"/>
          <a:lstStyle>
            <a:lvl1pPr marL="252000" indent="-252000">
              <a:defRPr/>
            </a:lvl1pPr>
            <a:lvl2pPr marL="504000" indent="-252000">
              <a:defRPr/>
            </a:lvl2pPr>
            <a:lvl3pPr marL="756000" indent="-252000">
              <a:defRPr/>
            </a:lvl3pPr>
            <a:lvl4pPr marL="756000" indent="-252000">
              <a:defRPr/>
            </a:lvl4pPr>
            <a:lvl5pPr marL="756000" indent="-252000">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574E0A84-0E28-4326-8A7E-2325C95BB070}"/>
              </a:ext>
            </a:extLst>
          </p:cNvPr>
          <p:cNvSpPr>
            <a:spLocks noGrp="1"/>
          </p:cNvSpPr>
          <p:nvPr>
            <p:ph sz="half" idx="2"/>
          </p:nvPr>
        </p:nvSpPr>
        <p:spPr>
          <a:xfrm>
            <a:off x="6311901" y="1412875"/>
            <a:ext cx="5005385" cy="4032250"/>
          </a:xfrm>
          <a:prstGeom prst="rect">
            <a:avLst/>
          </a:prstGeom>
        </p:spPr>
        <p:txBody>
          <a:bodyPr lIns="0" tIns="0" rIns="0" bIns="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Tree>
    <p:extLst>
      <p:ext uri="{BB962C8B-B14F-4D97-AF65-F5344CB8AC3E}">
        <p14:creationId xmlns:p14="http://schemas.microsoft.com/office/powerpoint/2010/main" val="3532263919"/>
      </p:ext>
    </p:extLst>
  </p:cSld>
  <p:clrMapOvr>
    <a:masterClrMapping/>
  </p:clrMapOvr>
  <p:extLst>
    <p:ext uri="{DCECCB84-F9BA-43D5-87BE-67443E8EF086}">
      <p15:sldGuideLst xmlns:p15="http://schemas.microsoft.com/office/powerpoint/2012/main">
        <p15:guide id="1" pos="3704">
          <p15:clr>
            <a:srgbClr val="FBAE40"/>
          </p15:clr>
        </p15:guide>
        <p15:guide id="2" pos="3976">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Only" preserve="1">
  <p:cSld name="Endast rubrik + bakgrund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pic>
        <p:nvPicPr>
          <p:cNvPr id="3" name="Bildobjekt 2"/>
          <p:cNvPicPr>
            <a:picLocks noChangeAspect="1"/>
          </p:cNvPicPr>
          <p:nvPr/>
        </p:nvPicPr>
        <p:blipFill>
          <a:blip r:embed="rId3"/>
          <a:stretch>
            <a:fillRect/>
          </a:stretch>
        </p:blipFill>
        <p:spPr>
          <a:xfrm>
            <a:off x="11023600" y="5784068"/>
            <a:ext cx="1007996" cy="849948"/>
          </a:xfrm>
          <a:prstGeom prst="rect">
            <a:avLst/>
          </a:prstGeom>
        </p:spPr>
      </p:pic>
      <p:pic>
        <p:nvPicPr>
          <p:cNvPr id="4" name="Bildobjekt 3">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2299762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bg>
      <p:bgPr>
        <a:solidFill>
          <a:schemeClr val="bg1"/>
        </a:solidFill>
        <a:effectLst/>
      </p:bgPr>
    </p:bg>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E9F7A6B-1C37-4247-B8A9-995E6DC08D5B}"/>
              </a:ext>
            </a:extLst>
          </p:cNvPr>
          <p:cNvSpPr>
            <a:spLocks noGrp="1"/>
          </p:cNvSpPr>
          <p:nvPr>
            <p:ph type="title"/>
          </p:nvPr>
        </p:nvSpPr>
        <p:spPr>
          <a:xfrm>
            <a:off x="874713" y="397594"/>
            <a:ext cx="10442575" cy="428625"/>
          </a:xfrm>
          <a:prstGeom prst="rect">
            <a:avLst/>
          </a:prstGeom>
        </p:spPr>
        <p:txBody>
          <a:bodyPr/>
          <a:lstStyle/>
          <a:p>
            <a:r>
              <a:rPr lang="sv-SE"/>
              <a:t>Klicka här för att ändra format</a:t>
            </a:r>
          </a:p>
        </p:txBody>
      </p:sp>
    </p:spTree>
    <p:extLst>
      <p:ext uri="{BB962C8B-B14F-4D97-AF65-F5344CB8AC3E}">
        <p14:creationId xmlns:p14="http://schemas.microsoft.com/office/powerpoint/2010/main" val="212438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Avslutningsbi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Bildobjekt 1"/>
          <p:cNvPicPr>
            <a:picLocks noChangeAspect="1"/>
          </p:cNvPicPr>
          <p:nvPr/>
        </p:nvPicPr>
        <p:blipFill>
          <a:blip r:embed="rId3"/>
          <a:stretch>
            <a:fillRect/>
          </a:stretch>
        </p:blipFill>
        <p:spPr>
          <a:xfrm>
            <a:off x="11023600" y="5784068"/>
            <a:ext cx="1007996" cy="849948"/>
          </a:xfrm>
          <a:prstGeom prst="rect">
            <a:avLst/>
          </a:prstGeom>
        </p:spPr>
      </p:pic>
      <p:pic>
        <p:nvPicPr>
          <p:cNvPr id="3" name="Bildobjekt 2">
            <a:extLst>
              <a:ext uri="{FF2B5EF4-FFF2-40B4-BE49-F238E27FC236}">
                <a16:creationId xmlns:a16="http://schemas.microsoft.com/office/drawing/2014/main" id="{414FD00D-862C-4958-92C1-12C13CA318C9}"/>
              </a:ext>
            </a:extLst>
          </p:cNvPr>
          <p:cNvPicPr>
            <a:picLocks noChangeAspect="1"/>
          </p:cNvPicPr>
          <p:nvPr/>
        </p:nvPicPr>
        <p:blipFill>
          <a:blip r:embed="rId4"/>
          <a:stretch>
            <a:fillRect/>
          </a:stretch>
        </p:blipFill>
        <p:spPr>
          <a:xfrm>
            <a:off x="10160" y="5989670"/>
            <a:ext cx="3431969" cy="868330"/>
          </a:xfrm>
          <a:prstGeom prst="rect">
            <a:avLst/>
          </a:prstGeom>
        </p:spPr>
      </p:pic>
    </p:spTree>
    <p:extLst>
      <p:ext uri="{BB962C8B-B14F-4D97-AF65-F5344CB8AC3E}">
        <p14:creationId xmlns:p14="http://schemas.microsoft.com/office/powerpoint/2010/main" val="7031083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1_Rubrikbild_1">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1524000" y="4230688"/>
            <a:ext cx="9144000" cy="446087"/>
          </a:xfrm>
          <a:prstGeom prst="rect">
            <a:avLst/>
          </a:prstGeom>
        </p:spPr>
        <p:txBody>
          <a:bodyPr lIns="0" tIns="0" rIns="0" bIns="0">
            <a:noAutofit/>
          </a:bodyPr>
          <a:lstStyle>
            <a:lvl1pPr marL="0" indent="0" algn="ctr">
              <a:lnSpc>
                <a:spcPct val="100000"/>
              </a:lnSpc>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Namn Efternamn XX månad 2019 </a:t>
            </a:r>
          </a:p>
        </p:txBody>
      </p:sp>
      <p:pic>
        <p:nvPicPr>
          <p:cNvPr id="7" name="Bildobjekt 6">
            <a:extLst>
              <a:ext uri="{FF2B5EF4-FFF2-40B4-BE49-F238E27FC236}">
                <a16:creationId xmlns:a16="http://schemas.microsoft.com/office/drawing/2014/main" id="{8340578C-757F-4A67-8A26-30E23E6A837D}"/>
              </a:ext>
            </a:extLst>
          </p:cNvPr>
          <p:cNvPicPr>
            <a:picLocks noChangeAspect="1"/>
          </p:cNvPicPr>
          <p:nvPr/>
        </p:nvPicPr>
        <p:blipFill>
          <a:blip r:embed="rId2"/>
          <a:stretch>
            <a:fillRect/>
          </a:stretch>
        </p:blipFill>
        <p:spPr>
          <a:xfrm>
            <a:off x="3536949" y="2630811"/>
            <a:ext cx="5118100" cy="1148145"/>
          </a:xfrm>
          <a:prstGeom prst="rect">
            <a:avLst/>
          </a:prstGeom>
        </p:spPr>
      </p:pic>
    </p:spTree>
    <p:extLst>
      <p:ext uri="{BB962C8B-B14F-4D97-AF65-F5344CB8AC3E}">
        <p14:creationId xmlns:p14="http://schemas.microsoft.com/office/powerpoint/2010/main" val="235383676"/>
      </p:ext>
    </p:extLst>
  </p:cSld>
  <p:clrMapOvr>
    <a:masterClrMapping/>
  </p:clrMapOvr>
  <p:extLst>
    <p:ext uri="{DCECCB84-F9BA-43D5-87BE-67443E8EF086}">
      <p15:sldGuideLst xmlns:p15="http://schemas.microsoft.com/office/powerpoint/2012/main">
        <p15:guide id="1" orient="horz" pos="2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1_Rubrikbild_2">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Underrubrik 2">
            <a:extLst>
              <a:ext uri="{FF2B5EF4-FFF2-40B4-BE49-F238E27FC236}">
                <a16:creationId xmlns:a16="http://schemas.microsoft.com/office/drawing/2014/main" id="{1D865707-BD43-46EF-90EA-1E2351DBB8DD}"/>
              </a:ext>
            </a:extLst>
          </p:cNvPr>
          <p:cNvSpPr>
            <a:spLocks noGrp="1"/>
          </p:cNvSpPr>
          <p:nvPr>
            <p:ph type="subTitle" idx="1" hasCustomPrompt="1"/>
          </p:nvPr>
        </p:nvSpPr>
        <p:spPr>
          <a:xfrm>
            <a:off x="7608888" y="4144963"/>
            <a:ext cx="3059111" cy="1300162"/>
          </a:xfrm>
          <a:prstGeom prst="rect">
            <a:avLst/>
          </a:prstGeom>
        </p:spPr>
        <p:txBody>
          <a:bodyPr lIns="0" tIns="0" rIns="0" bIns="0">
            <a:noAutofit/>
          </a:bodyPr>
          <a:lstStyle>
            <a:lvl1pPr marL="0" indent="0" algn="l">
              <a:lnSpc>
                <a:spcPct val="100000"/>
              </a:lnSpc>
              <a:spcAft>
                <a:spcPts val="0"/>
              </a:spcAft>
              <a:buNone/>
              <a:defRPr sz="2200" b="0" i="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Underrubrik </a:t>
            </a:r>
            <a:br>
              <a:rPr lang="sv-SE"/>
            </a:br>
            <a:r>
              <a:rPr lang="sv-SE"/>
              <a:t>Namn Efternamn </a:t>
            </a:r>
            <a:br>
              <a:rPr lang="sv-SE"/>
            </a:br>
            <a:r>
              <a:rPr lang="sv-SE"/>
              <a:t>XX månad 2019 </a:t>
            </a:r>
          </a:p>
        </p:txBody>
      </p:sp>
      <p:pic>
        <p:nvPicPr>
          <p:cNvPr id="4" name="Bildobjekt 3">
            <a:extLst>
              <a:ext uri="{FF2B5EF4-FFF2-40B4-BE49-F238E27FC236}">
                <a16:creationId xmlns:a16="http://schemas.microsoft.com/office/drawing/2014/main" id="{4C437A36-0FD1-4351-8D54-CB476BB682A8}"/>
              </a:ext>
            </a:extLst>
          </p:cNvPr>
          <p:cNvPicPr>
            <a:picLocks noChangeAspect="1"/>
          </p:cNvPicPr>
          <p:nvPr/>
        </p:nvPicPr>
        <p:blipFill rotWithShape="1">
          <a:blip r:embed="rId3"/>
          <a:srcRect r="57072"/>
          <a:stretch/>
        </p:blipFill>
        <p:spPr>
          <a:xfrm>
            <a:off x="1902908" y="2249809"/>
            <a:ext cx="2926189" cy="1529147"/>
          </a:xfrm>
          <a:prstGeom prst="rect">
            <a:avLst/>
          </a:prstGeom>
        </p:spPr>
      </p:pic>
      <p:pic>
        <p:nvPicPr>
          <p:cNvPr id="5" name="Bildobjekt 4">
            <a:extLst>
              <a:ext uri="{FF2B5EF4-FFF2-40B4-BE49-F238E27FC236}">
                <a16:creationId xmlns:a16="http://schemas.microsoft.com/office/drawing/2014/main" id="{DC446625-C337-4348-87CA-34C026704799}"/>
              </a:ext>
            </a:extLst>
          </p:cNvPr>
          <p:cNvPicPr>
            <a:picLocks noChangeAspect="1"/>
          </p:cNvPicPr>
          <p:nvPr/>
        </p:nvPicPr>
        <p:blipFill rotWithShape="1">
          <a:blip r:embed="rId3"/>
          <a:srcRect l="42370"/>
          <a:stretch/>
        </p:blipFill>
        <p:spPr>
          <a:xfrm>
            <a:off x="7396257" y="2249809"/>
            <a:ext cx="3930556" cy="1530000"/>
          </a:xfrm>
          <a:prstGeom prst="rect">
            <a:avLst/>
          </a:prstGeom>
        </p:spPr>
      </p:pic>
      <p:pic>
        <p:nvPicPr>
          <p:cNvPr id="6" name="Bildobjekt 5"/>
          <p:cNvPicPr>
            <a:picLocks noChangeAspect="1"/>
          </p:cNvPicPr>
          <p:nvPr/>
        </p:nvPicPr>
        <p:blipFill>
          <a:blip r:embed="rId4"/>
          <a:stretch>
            <a:fillRect/>
          </a:stretch>
        </p:blipFill>
        <p:spPr>
          <a:xfrm>
            <a:off x="11023600" y="5784068"/>
            <a:ext cx="1007996" cy="849948"/>
          </a:xfrm>
          <a:prstGeom prst="rect">
            <a:avLst/>
          </a:prstGeom>
        </p:spPr>
      </p:pic>
      <p:pic>
        <p:nvPicPr>
          <p:cNvPr id="7" name="Bildobjekt 6">
            <a:extLst>
              <a:ext uri="{FF2B5EF4-FFF2-40B4-BE49-F238E27FC236}">
                <a16:creationId xmlns:a16="http://schemas.microsoft.com/office/drawing/2014/main" id="{414FD00D-862C-4958-92C1-12C13CA318C9}"/>
              </a:ext>
            </a:extLst>
          </p:cNvPr>
          <p:cNvPicPr>
            <a:picLocks noChangeAspect="1"/>
          </p:cNvPicPr>
          <p:nvPr/>
        </p:nvPicPr>
        <p:blipFill>
          <a:blip r:embed="rId5"/>
          <a:stretch>
            <a:fillRect/>
          </a:stretch>
        </p:blipFill>
        <p:spPr>
          <a:xfrm>
            <a:off x="10160" y="5989670"/>
            <a:ext cx="3431969" cy="868330"/>
          </a:xfrm>
          <a:prstGeom prst="rect">
            <a:avLst/>
          </a:prstGeom>
        </p:spPr>
      </p:pic>
    </p:spTree>
    <p:extLst>
      <p:ext uri="{BB962C8B-B14F-4D97-AF65-F5344CB8AC3E}">
        <p14:creationId xmlns:p14="http://schemas.microsoft.com/office/powerpoint/2010/main" val="68211906"/>
      </p:ext>
    </p:extLst>
  </p:cSld>
  <p:clrMapOvr>
    <a:masterClrMapping/>
  </p:clrMapOvr>
  <p:extLst>
    <p:ext uri="{DCECCB84-F9BA-43D5-87BE-67443E8EF086}">
      <p15:sldGuideLst xmlns:p15="http://schemas.microsoft.com/office/powerpoint/2012/main">
        <p15:guide id="1"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6" name="Bildobjekt 5">
            <a:extLst>
              <a:ext uri="{FF2B5EF4-FFF2-40B4-BE49-F238E27FC236}">
                <a16:creationId xmlns:a16="http://schemas.microsoft.com/office/drawing/2014/main" id="{18A0E660-64A9-44F3-AFB4-DE825BA18E24}"/>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l="2496" t="2553"/>
          <a:stretch>
            <a:fillRect/>
          </a:stretch>
        </p:blipFill>
        <p:spPr bwMode="auto">
          <a:xfrm>
            <a:off x="-12700" y="0"/>
            <a:ext cx="12217400" cy="688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Bildobjekt 16">
            <a:extLst>
              <a:ext uri="{FF2B5EF4-FFF2-40B4-BE49-F238E27FC236}">
                <a16:creationId xmlns:a16="http://schemas.microsoft.com/office/drawing/2014/main" id="{414FD00D-862C-4958-92C1-12C13CA318C9}"/>
              </a:ext>
            </a:extLst>
          </p:cNvPr>
          <p:cNvPicPr>
            <a:picLocks noChangeAspect="1"/>
          </p:cNvPicPr>
          <p:nvPr/>
        </p:nvPicPr>
        <p:blipFill>
          <a:blip r:embed="rId12"/>
          <a:stretch>
            <a:fillRect/>
          </a:stretch>
        </p:blipFill>
        <p:spPr>
          <a:xfrm>
            <a:off x="63428" y="5989670"/>
            <a:ext cx="3431969" cy="868330"/>
          </a:xfrm>
          <a:prstGeom prst="rect">
            <a:avLst/>
          </a:prstGeom>
        </p:spPr>
      </p:pic>
    </p:spTree>
    <p:extLst>
      <p:ext uri="{BB962C8B-B14F-4D97-AF65-F5344CB8AC3E}">
        <p14:creationId xmlns:p14="http://schemas.microsoft.com/office/powerpoint/2010/main" val="1302210641"/>
      </p:ext>
    </p:extLst>
  </p:cSld>
  <p:clrMap bg1="lt1" tx1="dk1" bg2="lt2" tx2="dk2" accent1="accent1" accent2="accent2" accent3="accent3" accent4="accent4" accent5="accent5" accent6="accent6" hlink="hlink" folHlink="folHlink"/>
  <p:sldLayoutIdLst>
    <p:sldLayoutId id="2147484841" r:id="rId1"/>
    <p:sldLayoutId id="2147484842" r:id="rId2"/>
    <p:sldLayoutId id="2147484843" r:id="rId3"/>
    <p:sldLayoutId id="2147484844" r:id="rId4"/>
    <p:sldLayoutId id="2147484845" r:id="rId5"/>
    <p:sldLayoutId id="2147484846" r:id="rId6"/>
    <p:sldLayoutId id="2147484847" r:id="rId7"/>
    <p:sldLayoutId id="2147484848" r:id="rId8"/>
    <p:sldLayoutId id="2147484849" r:id="rId9"/>
  </p:sldLayoutIdLst>
  <p:txStyles>
    <p:titleStyle>
      <a:lvl1pPr algn="l" defTabSz="914400" rtl="0" eaLnBrk="1" latinLnBrk="0" hangingPunct="1">
        <a:lnSpc>
          <a:spcPct val="100000"/>
        </a:lnSpc>
        <a:spcBef>
          <a:spcPct val="0"/>
        </a:spcBef>
        <a:buNone/>
        <a:defRPr sz="3200" kern="1200">
          <a:solidFill>
            <a:schemeClr val="tx1"/>
          </a:solidFill>
          <a:latin typeface="+mj-lt"/>
          <a:ea typeface="+mj-ea"/>
          <a:cs typeface="+mj-cs"/>
        </a:defRPr>
      </a:lvl1pPr>
    </p:titleStyle>
    <p:bodyStyle>
      <a:lvl1pPr marL="252000" indent="-252000" algn="l" defTabSz="914400" rtl="0" eaLnBrk="1" latinLnBrk="0" hangingPunct="1">
        <a:lnSpc>
          <a:spcPct val="90000"/>
        </a:lnSpc>
        <a:spcBef>
          <a:spcPts val="0"/>
        </a:spcBef>
        <a:spcAft>
          <a:spcPts val="1200"/>
        </a:spcAft>
        <a:buFont typeface="Arial" panose="020B0604020202020204" pitchFamily="34" charset="0"/>
        <a:buChar char="•"/>
        <a:defRPr sz="2400" kern="1200">
          <a:solidFill>
            <a:schemeClr val="tx1"/>
          </a:solidFill>
          <a:latin typeface="+mn-lt"/>
          <a:ea typeface="+mn-ea"/>
          <a:cs typeface="+mn-cs"/>
        </a:defRPr>
      </a:lvl1pPr>
      <a:lvl2pPr marL="504000" indent="-252000" algn="l" defTabSz="914400" rtl="0" eaLnBrk="1" latinLnBrk="0" hangingPunct="1">
        <a:lnSpc>
          <a:spcPct val="90000"/>
        </a:lnSpc>
        <a:spcBef>
          <a:spcPts val="0"/>
        </a:spcBef>
        <a:spcAft>
          <a:spcPts val="1200"/>
        </a:spcAft>
        <a:buFont typeface="Arial" panose="020B0604020202020204" pitchFamily="34" charset="0"/>
        <a:buChar char="–"/>
        <a:defRPr sz="1800" kern="1200">
          <a:solidFill>
            <a:schemeClr val="tx1"/>
          </a:solidFill>
          <a:latin typeface="+mn-lt"/>
          <a:ea typeface="+mn-ea"/>
          <a:cs typeface="+mn-cs"/>
        </a:defRPr>
      </a:lvl2pPr>
      <a:lvl3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3pPr>
      <a:lvl4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4pPr>
      <a:lvl5pPr marL="756000" indent="-252000" algn="l" defTabSz="914400" rtl="0" eaLnBrk="1" latinLnBrk="0" hangingPunct="1">
        <a:lnSpc>
          <a:spcPct val="90000"/>
        </a:lnSpc>
        <a:spcBef>
          <a:spcPts val="0"/>
        </a:spcBef>
        <a:spcAft>
          <a:spcPts val="1200"/>
        </a:spcAft>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00">
          <p15:clr>
            <a:srgbClr val="F26B43"/>
          </p15:clr>
        </p15:guide>
        <p15:guide id="2" pos="7129">
          <p15:clr>
            <a:srgbClr val="F26B43"/>
          </p15:clr>
        </p15:guide>
        <p15:guide id="3" pos="3840">
          <p15:clr>
            <a:srgbClr val="F26B43"/>
          </p15:clr>
        </p15:guide>
        <p15:guide id="4" pos="551">
          <p15:clr>
            <a:srgbClr val="F26B43"/>
          </p15:clr>
        </p15:guide>
        <p15:guide id="5" orient="horz" pos="890">
          <p15:clr>
            <a:srgbClr val="F26B43"/>
          </p15:clr>
        </p15:guide>
        <p15:guide id="6" orient="horz" pos="343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http://dokumentportal.i.skane.se/Dokumentmappar/RS/kk/RD/Regiongemensamma%20arbetss%c3%a4tt%20med%20anledning%20av%20SDV_inkl%20Beslut.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Group 5">
            <a:extLst>
              <a:ext uri="{FF2B5EF4-FFF2-40B4-BE49-F238E27FC236}">
                <a16:creationId xmlns:a16="http://schemas.microsoft.com/office/drawing/2014/main" id="{08908BF8-7AF7-428F-A7F0-A311C3B145F1}"/>
              </a:ext>
            </a:extLst>
          </p:cNvPr>
          <p:cNvGraphicFramePr>
            <a:graphicFrameLocks noGrp="1" noChangeAspect="1"/>
          </p:cNvGraphicFramePr>
          <p:nvPr>
            <p:extLst>
              <p:ext uri="{D42A27DB-BD31-4B8C-83A1-F6EECF244321}">
                <p14:modId xmlns:p14="http://schemas.microsoft.com/office/powerpoint/2010/main" val="4178829742"/>
              </p:ext>
            </p:extLst>
          </p:nvPr>
        </p:nvGraphicFramePr>
        <p:xfrm>
          <a:off x="428820" y="1818738"/>
          <a:ext cx="4020087" cy="2129011"/>
        </p:xfrm>
        <a:graphic>
          <a:graphicData uri="http://schemas.openxmlformats.org/drawingml/2006/table">
            <a:tbl>
              <a:tblPr/>
              <a:tblGrid>
                <a:gridCol w="4020087">
                  <a:extLst>
                    <a:ext uri="{9D8B030D-6E8A-4147-A177-3AD203B41FA5}">
                      <a16:colId xmlns:a16="http://schemas.microsoft.com/office/drawing/2014/main" val="20000"/>
                    </a:ext>
                  </a:extLst>
                </a:gridCol>
              </a:tblGrid>
              <a:tr h="40201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Bakgrund och orsak till ett regional risk (behov)</a:t>
                      </a:r>
                      <a:endParaRPr kumimoji="0" lang="sv-SE" altLang="sv-SE" sz="12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68344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rtl="0" eaLnBrk="0" fontAlgn="base" latinLnBrk="0" hangingPunct="0">
                        <a:lnSpc>
                          <a:spcPct val="100000"/>
                        </a:lnSpc>
                        <a:spcBef>
                          <a:spcPct val="0"/>
                        </a:spcBef>
                        <a:spcAft>
                          <a:spcPct val="0"/>
                        </a:spcAft>
                        <a:buClrTx/>
                        <a:buSzTx/>
                        <a:buFont typeface="Arial"/>
                        <a:buChar char="•"/>
                      </a:pPr>
                      <a:r>
                        <a:rPr lang="sv-SE" sz="1200" b="0" i="0" u="none" strike="noStrike" kern="1200" cap="none" spc="0" normalizeH="0" baseline="0" noProof="0" dirty="0">
                          <a:ln>
                            <a:noFill/>
                          </a:ln>
                          <a:solidFill>
                            <a:srgbClr val="000000"/>
                          </a:solidFill>
                          <a:effectLst/>
                          <a:uLnTx/>
                          <a:uFillTx/>
                          <a:latin typeface="Arial"/>
                          <a:cs typeface="Times New Roman"/>
                        </a:rPr>
                        <a:t>Förtydligande beskrivning av de förändringar som respektive yrkesroll står inför i samband med SDV </a:t>
                      </a:r>
                    </a:p>
                    <a:p>
                      <a:pPr marL="285750" marR="0" lvl="0" indent="-285750" algn="l">
                        <a:lnSpc>
                          <a:spcPct val="100000"/>
                        </a:lnSpc>
                        <a:spcBef>
                          <a:spcPct val="0"/>
                        </a:spcBef>
                        <a:spcAft>
                          <a:spcPct val="0"/>
                        </a:spcAft>
                        <a:buClrTx/>
                        <a:buSzTx/>
                        <a:buFont typeface="Arial"/>
                        <a:buChar char="•"/>
                      </a:pPr>
                      <a:r>
                        <a:rPr lang="sv-SE" sz="1200" b="0" i="0" u="none" strike="noStrike" kern="1200" cap="none" spc="0" normalizeH="0" baseline="0" noProof="0" dirty="0">
                          <a:ln>
                            <a:noFill/>
                          </a:ln>
                          <a:solidFill>
                            <a:srgbClr val="000000"/>
                          </a:solidFill>
                          <a:effectLst/>
                          <a:uLnTx/>
                          <a:uFillTx/>
                          <a:latin typeface="Arial"/>
                          <a:cs typeface="Times New Roman"/>
                        </a:rPr>
                        <a:t>Medvetandegöra och få ställningstagande från koncernnivå gällande behov av kompetensutveckling och förhandling/samverkan med fackliga organisationer</a:t>
                      </a:r>
                      <a:endParaRPr lang="sv-SE" sz="1200" b="1"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a:endParaRPr>
                    </a:p>
                    <a:p>
                      <a:pPr marL="285750" marR="0" lvl="0" indent="-285750" algn="l">
                        <a:lnSpc>
                          <a:spcPct val="100000"/>
                        </a:lnSpc>
                        <a:spcBef>
                          <a:spcPct val="0"/>
                        </a:spcBef>
                        <a:spcAft>
                          <a:spcPct val="0"/>
                        </a:spcAft>
                        <a:buClrTx/>
                        <a:buSzTx/>
                        <a:buFont typeface="Arial"/>
                        <a:buChar char="•"/>
                      </a:pPr>
                      <a:r>
                        <a:rPr lang="sv-SE" sz="1200" b="0" i="0" u="none" strike="noStrike" kern="1200" cap="none" spc="0" normalizeH="0" baseline="0" noProof="0" dirty="0">
                          <a:ln>
                            <a:noFill/>
                          </a:ln>
                          <a:solidFill>
                            <a:srgbClr val="000000"/>
                          </a:solidFill>
                          <a:effectLst/>
                          <a:uLnTx/>
                          <a:uFillTx/>
                          <a:latin typeface="Arial"/>
                          <a:cs typeface="Times New Roman"/>
                        </a:rPr>
                        <a:t>SDV har identifierat behov av nya roller utifrån de förändrade arbetssätten. </a:t>
                      </a:r>
                    </a:p>
                    <a:p>
                      <a:pPr marL="285750" marR="0" lvl="0" indent="-285750" algn="l">
                        <a:lnSpc>
                          <a:spcPct val="100000"/>
                        </a:lnSpc>
                        <a:spcBef>
                          <a:spcPct val="0"/>
                        </a:spcBef>
                        <a:spcAft>
                          <a:spcPct val="0"/>
                        </a:spcAft>
                        <a:buClrTx/>
                        <a:buSzTx/>
                        <a:buFont typeface="Wingdings"/>
                        <a:buChar char="q"/>
                      </a:pPr>
                      <a:endParaRPr lang="sv-SE" sz="1200" b="1" i="0" u="none" strike="noStrike" kern="1200" cap="none" spc="0" normalizeH="0" baseline="0" noProof="0" dirty="0">
                        <a:ln>
                          <a:noFill/>
                        </a:ln>
                        <a:solidFill>
                          <a:srgbClr val="000000"/>
                        </a:solidFill>
                        <a:effectLst/>
                        <a:uLnTx/>
                        <a:uFillTx/>
                        <a:latin typeface="Arial"/>
                        <a:ea typeface="Calibri" panose="020F0502020204030204" pitchFamily="34" charset="0"/>
                        <a:cs typeface="Times New Roman"/>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1" name="Group 16">
            <a:extLst>
              <a:ext uri="{FF2B5EF4-FFF2-40B4-BE49-F238E27FC236}">
                <a16:creationId xmlns:a16="http://schemas.microsoft.com/office/drawing/2014/main" id="{8E4DBA57-0B06-4F9B-A468-A1B7D0399003}"/>
              </a:ext>
            </a:extLst>
          </p:cNvPr>
          <p:cNvGraphicFramePr>
            <a:graphicFrameLocks noGrp="1" noChangeAspect="1"/>
          </p:cNvGraphicFramePr>
          <p:nvPr>
            <p:extLst>
              <p:ext uri="{D42A27DB-BD31-4B8C-83A1-F6EECF244321}">
                <p14:modId xmlns:p14="http://schemas.microsoft.com/office/powerpoint/2010/main" val="2671321297"/>
              </p:ext>
            </p:extLst>
          </p:nvPr>
        </p:nvGraphicFramePr>
        <p:xfrm>
          <a:off x="4448906" y="5394960"/>
          <a:ext cx="6991932" cy="1173196"/>
        </p:xfrm>
        <a:graphic>
          <a:graphicData uri="http://schemas.openxmlformats.org/drawingml/2006/table">
            <a:tbl>
              <a:tblPr/>
              <a:tblGrid>
                <a:gridCol w="6991932">
                  <a:extLst>
                    <a:ext uri="{9D8B030D-6E8A-4147-A177-3AD203B41FA5}">
                      <a16:colId xmlns:a16="http://schemas.microsoft.com/office/drawing/2014/main" val="20000"/>
                    </a:ext>
                  </a:extLst>
                </a:gridCol>
              </a:tblGrid>
              <a:tr h="41948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Övrigt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5371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defTabSz="906463" rtl="0" eaLnBrk="1" fontAlgn="base" latinLnBrk="0" hangingPunct="1">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Samtliga förändringsbehov kopplat till yrkesgrupper</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32" name="Group 24">
            <a:extLst>
              <a:ext uri="{FF2B5EF4-FFF2-40B4-BE49-F238E27FC236}">
                <a16:creationId xmlns:a16="http://schemas.microsoft.com/office/drawing/2014/main" id="{FB7CA3FE-37A9-4FFE-974B-A7B9C999D811}"/>
              </a:ext>
            </a:extLst>
          </p:cNvPr>
          <p:cNvGraphicFramePr>
            <a:graphicFrameLocks noGrp="1" noChangeAspect="1"/>
          </p:cNvGraphicFramePr>
          <p:nvPr>
            <p:extLst>
              <p:ext uri="{D42A27DB-BD31-4B8C-83A1-F6EECF244321}">
                <p14:modId xmlns:p14="http://schemas.microsoft.com/office/powerpoint/2010/main" val="1814132329"/>
              </p:ext>
            </p:extLst>
          </p:nvPr>
        </p:nvGraphicFramePr>
        <p:xfrm>
          <a:off x="439615" y="449149"/>
          <a:ext cx="4009292" cy="1369589"/>
        </p:xfrm>
        <a:graphic>
          <a:graphicData uri="http://schemas.openxmlformats.org/drawingml/2006/table">
            <a:tbl>
              <a:tblPr/>
              <a:tblGrid>
                <a:gridCol w="4009292">
                  <a:extLst>
                    <a:ext uri="{9D8B030D-6E8A-4147-A177-3AD203B41FA5}">
                      <a16:colId xmlns:a16="http://schemas.microsoft.com/office/drawing/2014/main" val="20000"/>
                    </a:ext>
                  </a:extLst>
                </a:gridCol>
              </a:tblGrid>
              <a:tr h="330590">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Regional risk nr 7 - Yrkesroller</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03899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rtl="0" eaLnBrk="1" fontAlgn="base" latinLnBrk="0" hangingPunct="1">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Idag ser arbetssätten för regionens olika yrkesroller olika ut, utifrån flertalet faktorer, </a:t>
                      </a:r>
                      <a:r>
                        <a:rPr lang="sv-SE" altLang="sv-SE" sz="1200" b="0" i="0" u="none" strike="noStrike" kern="1200" cap="none" normalizeH="0" baseline="0" dirty="0" err="1">
                          <a:ln>
                            <a:noFill/>
                          </a:ln>
                          <a:solidFill>
                            <a:schemeClr val="tx1"/>
                          </a:solidFill>
                          <a:effectLst/>
                          <a:latin typeface="Arial"/>
                          <a:ea typeface="+mn-ea"/>
                          <a:cs typeface="+mn-cs"/>
                        </a:rPr>
                        <a:t>bl</a:t>
                      </a:r>
                      <a:r>
                        <a:rPr lang="sv-SE" altLang="sv-SE" sz="1200" b="0" i="0" u="none" strike="noStrike" kern="1200" cap="none" normalizeH="0" baseline="0" dirty="0">
                          <a:ln>
                            <a:noFill/>
                          </a:ln>
                          <a:solidFill>
                            <a:schemeClr val="tx1"/>
                          </a:solidFill>
                          <a:effectLst/>
                          <a:latin typeface="Arial"/>
                          <a:ea typeface="+mn-ea"/>
                          <a:cs typeface="+mn-cs"/>
                        </a:rPr>
                        <a:t> a vilket/vilka system man arbetar i, och var man arbetar.</a:t>
                      </a:r>
                    </a:p>
                    <a:p>
                      <a:pPr marL="285750" marR="0" lvl="0" indent="-285750" algn="l" rtl="0" eaLnBrk="1" fontAlgn="base" latinLnBrk="0" hangingPunct="1">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Standardiserad och gemensam IT-struktur ställer högre krav på tydliga och gemensamma arbetssätt</a:t>
                      </a:r>
                      <a:endParaRPr lang="sv-SE" sz="1200" b="0" i="0" u="none" strike="noStrike" cap="none" normalizeH="0" baseline="0" noProof="0" dirty="0">
                        <a:ln>
                          <a:noFill/>
                        </a:ln>
                        <a:effectLst/>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33" name="Group 32">
            <a:extLst>
              <a:ext uri="{FF2B5EF4-FFF2-40B4-BE49-F238E27FC236}">
                <a16:creationId xmlns:a16="http://schemas.microsoft.com/office/drawing/2014/main" id="{1B0F1C80-5572-41F8-8BBC-00ADEEEE2A7D}"/>
              </a:ext>
            </a:extLst>
          </p:cNvPr>
          <p:cNvGraphicFramePr>
            <a:graphicFrameLocks noGrp="1" noChangeAspect="1"/>
          </p:cNvGraphicFramePr>
          <p:nvPr>
            <p:extLst>
              <p:ext uri="{D42A27DB-BD31-4B8C-83A1-F6EECF244321}">
                <p14:modId xmlns:p14="http://schemas.microsoft.com/office/powerpoint/2010/main" val="2264882164"/>
              </p:ext>
            </p:extLst>
          </p:nvPr>
        </p:nvGraphicFramePr>
        <p:xfrm>
          <a:off x="4448906" y="2965664"/>
          <a:ext cx="6972584" cy="975052"/>
        </p:xfrm>
        <a:graphic>
          <a:graphicData uri="http://schemas.openxmlformats.org/drawingml/2006/table">
            <a:tbl>
              <a:tblPr/>
              <a:tblGrid>
                <a:gridCol w="6972584">
                  <a:extLst>
                    <a:ext uri="{9D8B030D-6E8A-4147-A177-3AD203B41FA5}">
                      <a16:colId xmlns:a16="http://schemas.microsoft.com/office/drawing/2014/main" val="20000"/>
                    </a:ext>
                  </a:extLst>
                </a:gridCol>
              </a:tblGrid>
              <a:tr h="26620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highlight>
                            <a:srgbClr val="FFFF00"/>
                          </a:highlight>
                          <a:latin typeface="Arial" panose="020B0604020202020204" pitchFamily="34" charset="0"/>
                          <a:cs typeface="Arial" panose="020B0604020202020204" pitchFamily="34" charset="0"/>
                        </a:rPr>
                        <a:t>Nästa steg - Genomförande och kommunikation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708849">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a:lnSpc>
                          <a:spcPct val="100000"/>
                        </a:lnSpc>
                        <a:spcBef>
                          <a:spcPct val="20000"/>
                        </a:spcBef>
                        <a:spcAft>
                          <a:spcPct val="0"/>
                        </a:spcAft>
                        <a:buClrTx/>
                        <a:buSzTx/>
                        <a:buFont typeface="Arial" panose="020B0604020202020204" pitchFamily="34" charset="0"/>
                        <a:buChar char="•"/>
                      </a:pPr>
                      <a:r>
                        <a:rPr lang="sv-SE" altLang="sv-SE" sz="1200" b="0" i="1" u="none" strike="noStrike" cap="none" normalizeH="0" baseline="0" dirty="0">
                          <a:ln>
                            <a:noFill/>
                          </a:ln>
                          <a:solidFill>
                            <a:schemeClr val="tx1"/>
                          </a:solidFill>
                          <a:effectLst/>
                          <a:latin typeface="Arial"/>
                        </a:rPr>
                        <a:t>Vem är mottagare för vidare hantering (första, slutliga)</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200" b="0" i="1" u="none" strike="noStrike" kern="1200" cap="none" normalizeH="0" baseline="0" dirty="0">
                          <a:ln>
                            <a:noFill/>
                          </a:ln>
                          <a:solidFill>
                            <a:schemeClr val="tx1"/>
                          </a:solidFill>
                          <a:effectLst/>
                          <a:latin typeface="Arial"/>
                          <a:ea typeface="+mn-ea"/>
                          <a:cs typeface="+mn-cs"/>
                        </a:rPr>
                        <a:t>Vem kommunicerar vad och till vilka</a:t>
                      </a:r>
                    </a:p>
                    <a:p>
                      <a:pPr marL="285750" marR="0" lvl="0" indent="-285750" algn="l" defTabSz="906463"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200" b="0" i="1" u="none" strike="noStrike" kern="1200" cap="none" normalizeH="0" baseline="0" dirty="0">
                          <a:ln>
                            <a:noFill/>
                          </a:ln>
                          <a:solidFill>
                            <a:schemeClr val="tx1"/>
                          </a:solidFill>
                          <a:effectLst/>
                          <a:latin typeface="Arial"/>
                          <a:ea typeface="+mn-ea"/>
                          <a:cs typeface="+mn-cs"/>
                        </a:rPr>
                        <a:t>Tidplan</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graphicFrame>
        <p:nvGraphicFramePr>
          <p:cNvPr id="35" name="Group 49">
            <a:extLst>
              <a:ext uri="{FF2B5EF4-FFF2-40B4-BE49-F238E27FC236}">
                <a16:creationId xmlns:a16="http://schemas.microsoft.com/office/drawing/2014/main" id="{D14C7D5C-9053-4674-B812-631F76E1A846}"/>
              </a:ext>
            </a:extLst>
          </p:cNvPr>
          <p:cNvGraphicFramePr>
            <a:graphicFrameLocks noGrp="1" noChangeAspect="1"/>
          </p:cNvGraphicFramePr>
          <p:nvPr>
            <p:extLst>
              <p:ext uri="{D42A27DB-BD31-4B8C-83A1-F6EECF244321}">
                <p14:modId xmlns:p14="http://schemas.microsoft.com/office/powerpoint/2010/main" val="2629533510"/>
              </p:ext>
            </p:extLst>
          </p:nvPr>
        </p:nvGraphicFramePr>
        <p:xfrm>
          <a:off x="4448906" y="3947748"/>
          <a:ext cx="6972584" cy="1440179"/>
        </p:xfrm>
        <a:graphic>
          <a:graphicData uri="http://schemas.openxmlformats.org/drawingml/2006/table">
            <a:tbl>
              <a:tblPr/>
              <a:tblGrid>
                <a:gridCol w="6972584">
                  <a:extLst>
                    <a:ext uri="{9D8B030D-6E8A-4147-A177-3AD203B41FA5}">
                      <a16:colId xmlns:a16="http://schemas.microsoft.com/office/drawing/2014/main" val="20000"/>
                    </a:ext>
                  </a:extLst>
                </a:gridCol>
              </a:tblGrid>
              <a:tr h="312735">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kumimoji="0" lang="sv-SE" altLang="sv-SE" sz="1200" b="1" i="0" u="none" strike="noStrike" cap="none" normalizeH="0" baseline="0" dirty="0">
                          <a:ln>
                            <a:noFill/>
                          </a:ln>
                          <a:solidFill>
                            <a:schemeClr val="tx1"/>
                          </a:solidFill>
                          <a:effectLst/>
                          <a:latin typeface="Arial"/>
                        </a:rPr>
                        <a:t>Påverkan på SDV</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12744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rtl="0" eaLnBrk="1" fontAlgn="base" latinLnBrk="0" hangingPunct="1">
                        <a:lnSpc>
                          <a:spcPct val="100000"/>
                        </a:lnSpc>
                        <a:spcBef>
                          <a:spcPct val="20000"/>
                        </a:spcBef>
                        <a:spcAft>
                          <a:spcPct val="0"/>
                        </a:spcAft>
                        <a:buClrTx/>
                        <a:buSzTx/>
                        <a:buFont typeface="Arial" panose="020B0604020202020204" pitchFamily="34" charset="0"/>
                        <a:buChar char="•"/>
                      </a:pPr>
                      <a:r>
                        <a:rPr lang="sv-SE" altLang="sv-SE" sz="1200" b="0" i="0" u="none" strike="noStrike" cap="none" normalizeH="0" baseline="0" dirty="0">
                          <a:ln>
                            <a:noFill/>
                          </a:ln>
                          <a:solidFill>
                            <a:schemeClr val="tx1"/>
                          </a:solidFill>
                          <a:effectLst/>
                          <a:latin typeface="+mj-lt"/>
                        </a:rPr>
                        <a:t>Påverkan på SDV och Region Skåne. Gapet behöver konkretiseras utifrån vilken inverkan det får för medarbetaren som individ i en yrkesroll. </a:t>
                      </a:r>
                    </a:p>
                    <a:p>
                      <a:pPr marL="285750" marR="0" lvl="0" indent="-285750" algn="l">
                        <a:lnSpc>
                          <a:spcPct val="100000"/>
                        </a:lnSpc>
                        <a:spcBef>
                          <a:spcPct val="20000"/>
                        </a:spcBef>
                        <a:spcAft>
                          <a:spcPct val="0"/>
                        </a:spcAft>
                        <a:buClrTx/>
                        <a:buSzTx/>
                        <a:buFont typeface="Arial" panose="020B0604020202020204" pitchFamily="34" charset="0"/>
                        <a:buChar char="•"/>
                      </a:pPr>
                      <a:r>
                        <a:rPr lang="sv-SE" sz="1200" b="0" i="0" u="none" strike="noStrike" cap="none" normalizeH="0" baseline="0" noProof="0" dirty="0">
                          <a:ln>
                            <a:noFill/>
                          </a:ln>
                          <a:solidFill>
                            <a:schemeClr val="tx1"/>
                          </a:solidFill>
                          <a:effectLst/>
                          <a:latin typeface="+mj-lt"/>
                        </a:rPr>
                        <a:t>De yrkesspecifika förändringsbeskrivningarna i ”trädet” behöver omsättas på ett så konkret vis som möjligt så att berörda chefer och medarbetare får förståelse för förändringen och ges bästa möjliga förutsättningar att utföra sitt uppdrag tillsammans med invånaren.</a:t>
                      </a:r>
                      <a:endParaRPr lang="sv-SE" altLang="sv-SE" sz="1400" b="0" i="0" u="none" strike="noStrike" cap="none" normalizeH="0" baseline="0" dirty="0">
                        <a:ln>
                          <a:noFill/>
                        </a:ln>
                        <a:solidFill>
                          <a:schemeClr val="tx1"/>
                        </a:solidFill>
                        <a:effectLst/>
                        <a:latin typeface="+mj-lt"/>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11" name="Group 24">
            <a:extLst>
              <a:ext uri="{FF2B5EF4-FFF2-40B4-BE49-F238E27FC236}">
                <a16:creationId xmlns:a16="http://schemas.microsoft.com/office/drawing/2014/main" id="{CCDC273F-C3FE-4EF5-85AF-095E4E4C4702}"/>
              </a:ext>
            </a:extLst>
          </p:cNvPr>
          <p:cNvGraphicFramePr>
            <a:graphicFrameLocks noGrp="1" noChangeAspect="1"/>
          </p:cNvGraphicFramePr>
          <p:nvPr>
            <p:extLst>
              <p:ext uri="{D42A27DB-BD31-4B8C-83A1-F6EECF244321}">
                <p14:modId xmlns:p14="http://schemas.microsoft.com/office/powerpoint/2010/main" val="1909265414"/>
              </p:ext>
            </p:extLst>
          </p:nvPr>
        </p:nvGraphicFramePr>
        <p:xfrm>
          <a:off x="428819" y="3954781"/>
          <a:ext cx="4020087" cy="2606343"/>
        </p:xfrm>
        <a:graphic>
          <a:graphicData uri="http://schemas.openxmlformats.org/drawingml/2006/table">
            <a:tbl>
              <a:tblPr/>
              <a:tblGrid>
                <a:gridCol w="4020087">
                  <a:extLst>
                    <a:ext uri="{9D8B030D-6E8A-4147-A177-3AD203B41FA5}">
                      <a16:colId xmlns:a16="http://schemas.microsoft.com/office/drawing/2014/main" val="20000"/>
                    </a:ext>
                  </a:extLst>
                </a:gridCol>
              </a:tblGrid>
              <a:tr h="30632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Resultat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449842">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Anställningsavtalet ska tydligt ange arbetstagarens befattning baserat på deras faktiska arbetsuppgifter.</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AID (Arbetsuppgiftens Indelnings System) används för att gruppera arbetsuppgifter och analysera lönebildning inom kommuner och regioner.</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Inom Region Skåne används AID tillsammans med lokala befattningskoder.</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RAGU (Regionövergripande AID-grupp för gemensamt underhåll) är ansvarig för att säkerställa användningen av AID och bereder önskemål om nya befattningskoder från förvaltningarna.</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HR-direktören beslutar om att införa nya, ändra eller ta bort befintliga befattningskoder inom Region Skåne efter beredning i RAGU-gruppen.</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RAGU-gruppen sammanträder en gång i månaden och kommunikationen av beslut sker via HR-sidor på intranätet samt ändringar i HR-fönstret görs fyra gånger per år.</a:t>
                      </a:r>
                      <a:r>
                        <a:rPr lang="sv-SE" sz="800" b="0" i="0" kern="1200" dirty="0">
                          <a:solidFill>
                            <a:schemeClr val="tx1"/>
                          </a:solidFill>
                          <a:effectLst/>
                          <a:latin typeface="Arial" charset="0"/>
                          <a:ea typeface="+mn-ea"/>
                          <a:cs typeface="+mn-cs"/>
                        </a:rPr>
                        <a:t>​</a:t>
                      </a:r>
                    </a:p>
                    <a:p>
                      <a:pPr marL="171450" indent="-171450" rtl="0" fontAlgn="base">
                        <a:buFont typeface="Arial" panose="020B0604020202020204" pitchFamily="34" charset="0"/>
                        <a:buChar char="•"/>
                      </a:pPr>
                      <a:r>
                        <a:rPr lang="sv-SE" sz="800" b="0" i="0" u="none" strike="noStrike" kern="1200" dirty="0">
                          <a:solidFill>
                            <a:schemeClr val="tx1"/>
                          </a:solidFill>
                          <a:effectLst/>
                          <a:latin typeface="Arial" charset="0"/>
                          <a:ea typeface="+mn-ea"/>
                          <a:cs typeface="+mn-cs"/>
                        </a:rPr>
                        <a:t>Om verksamheten förändras och en befattning behöver tillskapas, bereds underlag enligt "Underlag inför beredning av ny befattningsbenämning" och skickas till RAGU-gruppen för beredning innan beslut av förhandlingschefen vid KSHR (Koncernstab HR).</a:t>
                      </a:r>
                      <a:r>
                        <a:rPr lang="sv-SE" sz="800" b="0" i="0" kern="1200" dirty="0">
                          <a:solidFill>
                            <a:schemeClr val="tx1"/>
                          </a:solidFill>
                          <a:effectLst/>
                          <a:latin typeface="Arial" charset="0"/>
                          <a:ea typeface="+mn-ea"/>
                          <a:cs typeface="+mn-cs"/>
                        </a:rPr>
                        <a: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2" name="TextBox 1">
            <a:extLst>
              <a:ext uri="{FF2B5EF4-FFF2-40B4-BE49-F238E27FC236}">
                <a16:creationId xmlns:a16="http://schemas.microsoft.com/office/drawing/2014/main" id="{19A6DBCF-9F06-402B-8118-40C3D053356B}"/>
              </a:ext>
            </a:extLst>
          </p:cNvPr>
          <p:cNvSpPr txBox="1"/>
          <p:nvPr/>
        </p:nvSpPr>
        <p:spPr>
          <a:xfrm>
            <a:off x="335360" y="86019"/>
            <a:ext cx="637909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b="1" dirty="0" err="1"/>
              <a:t>Sammanfattning</a:t>
            </a:r>
            <a:r>
              <a:rPr lang="en-US" b="1" dirty="0"/>
              <a:t> regional risk</a:t>
            </a:r>
          </a:p>
        </p:txBody>
      </p:sp>
      <p:sp>
        <p:nvSpPr>
          <p:cNvPr id="6" name="TextBox 5">
            <a:extLst>
              <a:ext uri="{FF2B5EF4-FFF2-40B4-BE49-F238E27FC236}">
                <a16:creationId xmlns:a16="http://schemas.microsoft.com/office/drawing/2014/main" id="{2782DCD9-F20D-445A-AEA7-C6128119A828}"/>
              </a:ext>
            </a:extLst>
          </p:cNvPr>
          <p:cNvSpPr txBox="1"/>
          <p:nvPr/>
        </p:nvSpPr>
        <p:spPr>
          <a:xfrm>
            <a:off x="40835" y="3676032"/>
            <a:ext cx="184731" cy="369332"/>
          </a:xfrm>
          <a:prstGeom prst="rect">
            <a:avLst/>
          </a:prstGeom>
          <a:noFill/>
        </p:spPr>
        <p:txBody>
          <a:bodyPr vert="horz" wrap="none" lIns="91440" tIns="45720" rIns="91440" bIns="45720" rtlCol="0" anchor="t">
            <a:spAutoFit/>
          </a:bodyPr>
          <a:lstStyle/>
          <a:p>
            <a:endParaRPr lang="en-US">
              <a:solidFill>
                <a:schemeClr val="accent3"/>
              </a:solidFill>
              <a:cs typeface="Arial"/>
              <a:sym typeface="Wingdings" panose="05000000000000000000" pitchFamily="2" charset="2"/>
            </a:endParaRPr>
          </a:p>
        </p:txBody>
      </p:sp>
      <p:sp>
        <p:nvSpPr>
          <p:cNvPr id="43" name="TextBox 42">
            <a:extLst>
              <a:ext uri="{FF2B5EF4-FFF2-40B4-BE49-F238E27FC236}">
                <a16:creationId xmlns:a16="http://schemas.microsoft.com/office/drawing/2014/main" id="{73D86C71-3390-4483-A6CF-438D4D1EF9C7}"/>
              </a:ext>
            </a:extLst>
          </p:cNvPr>
          <p:cNvSpPr txBox="1"/>
          <p:nvPr/>
        </p:nvSpPr>
        <p:spPr>
          <a:xfrm>
            <a:off x="4071705" y="6178756"/>
            <a:ext cx="525780" cy="276999"/>
          </a:xfrm>
          <a:prstGeom prst="rect">
            <a:avLst/>
          </a:prstGeom>
          <a:noFill/>
        </p:spPr>
        <p:txBody>
          <a:bodyPr wrap="square" lIns="91440" tIns="45720" rIns="91440" bIns="45720" anchor="t">
            <a:spAutoFit/>
          </a:bodyPr>
          <a:lstStyle/>
          <a:p>
            <a:endParaRPr lang="en-US" sz="1200"/>
          </a:p>
        </p:txBody>
      </p:sp>
      <p:graphicFrame>
        <p:nvGraphicFramePr>
          <p:cNvPr id="3" name="Group 16">
            <a:extLst>
              <a:ext uri="{FF2B5EF4-FFF2-40B4-BE49-F238E27FC236}">
                <a16:creationId xmlns:a16="http://schemas.microsoft.com/office/drawing/2014/main" id="{2DCD36CA-3A9C-D91F-4734-94F8CC3B70C4}"/>
              </a:ext>
            </a:extLst>
          </p:cNvPr>
          <p:cNvGraphicFramePr>
            <a:graphicFrameLocks noGrp="1" noChangeAspect="1"/>
          </p:cNvGraphicFramePr>
          <p:nvPr>
            <p:extLst>
              <p:ext uri="{D42A27DB-BD31-4B8C-83A1-F6EECF244321}">
                <p14:modId xmlns:p14="http://schemas.microsoft.com/office/powerpoint/2010/main" val="495100315"/>
              </p:ext>
            </p:extLst>
          </p:nvPr>
        </p:nvGraphicFramePr>
        <p:xfrm>
          <a:off x="4459702" y="449149"/>
          <a:ext cx="6961788" cy="1793242"/>
        </p:xfrm>
        <a:graphic>
          <a:graphicData uri="http://schemas.openxmlformats.org/drawingml/2006/table">
            <a:tbl>
              <a:tblPr/>
              <a:tblGrid>
                <a:gridCol w="6961788">
                  <a:extLst>
                    <a:ext uri="{9D8B030D-6E8A-4147-A177-3AD203B41FA5}">
                      <a16:colId xmlns:a16="http://schemas.microsoft.com/office/drawing/2014/main" val="20000"/>
                    </a:ext>
                  </a:extLst>
                </a:gridCol>
              </a:tblGrid>
              <a:tr h="355904">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rtl="0" eaLnBrk="1" fontAlgn="base" latinLnBrk="0" hangingPunct="1">
                        <a:lnSpc>
                          <a:spcPct val="100000"/>
                        </a:lnSpc>
                        <a:spcBef>
                          <a:spcPct val="20000"/>
                        </a:spcBef>
                        <a:spcAft>
                          <a:spcPct val="0"/>
                        </a:spcAft>
                        <a:buClr>
                          <a:schemeClr val="accent1"/>
                        </a:buClr>
                        <a:buSzTx/>
                        <a:buFontTx/>
                        <a:buNone/>
                      </a:pPr>
                      <a:r>
                        <a:rPr lang="sv-SE" altLang="sv-SE" sz="1200" b="1" i="0" u="none" strike="noStrike" cap="none" normalizeH="0" baseline="0" dirty="0">
                          <a:ln>
                            <a:noFill/>
                          </a:ln>
                          <a:solidFill>
                            <a:schemeClr val="tx1"/>
                          </a:solidFill>
                          <a:effectLst/>
                          <a:latin typeface="Arial"/>
                        </a:rPr>
                        <a:t>Beslut</a:t>
                      </a:r>
                      <a:endParaRPr kumimoji="0" lang="sv-SE" altLang="sv-SE" sz="1100" b="1" i="0" u="none" strike="noStrike" cap="none" normalizeH="0" baseline="0" dirty="0">
                        <a:ln>
                          <a:noFill/>
                        </a:ln>
                        <a:solidFill>
                          <a:schemeClr val="tx1"/>
                        </a:solidFill>
                        <a:effectLst/>
                        <a:latin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1437338">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285750" marR="0" lvl="0" indent="-285750" algn="l" rtl="0" eaLnBrk="1" fontAlgn="base" latinLnBrk="0" hangingPunct="1">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Befintliga arbetssätt bejakar ständig utveckling och förändring av regionens yrkesroller och en upparbetad metodik för detta finns. </a:t>
                      </a:r>
                      <a:endParaRPr lang="en-US" sz="1200" i="0" dirty="0"/>
                    </a:p>
                    <a:p>
                      <a:pPr marL="285750" marR="0" lvl="0" indent="-285750" algn="l">
                        <a:lnSpc>
                          <a:spcPct val="100000"/>
                        </a:lnSpc>
                        <a:spcBef>
                          <a:spcPct val="20000"/>
                        </a:spcBef>
                        <a:spcAft>
                          <a:spcPct val="0"/>
                        </a:spcAft>
                        <a:buClr>
                          <a:srgbClr val="000000"/>
                        </a:buClr>
                        <a:buSzTx/>
                        <a:buFont typeface="Arial,Sans-Serif"/>
                        <a:buChar char="•"/>
                      </a:pPr>
                      <a:r>
                        <a:rPr lang="sv-SE" sz="1200" b="0" i="0" u="none" strike="noStrike" kern="1200" cap="none" normalizeH="0" baseline="0" noProof="0" dirty="0">
                          <a:ln>
                            <a:noFill/>
                          </a:ln>
                          <a:solidFill>
                            <a:schemeClr val="tx1"/>
                          </a:solidFill>
                          <a:effectLst/>
                          <a:latin typeface="Arial"/>
                        </a:rPr>
                        <a:t>Implementation av jobbarkitektur och kompetensplattform kommer ge goda förutsättningar för utvecklingen. </a:t>
                      </a:r>
                      <a:endParaRPr lang="sv-SE" altLang="sv-SE" sz="1200" b="0" i="0" u="none" strike="noStrike" kern="1200" cap="none" normalizeH="0" baseline="0" dirty="0">
                        <a:ln>
                          <a:noFill/>
                        </a:ln>
                        <a:solidFill>
                          <a:schemeClr val="tx1"/>
                        </a:solidFill>
                        <a:effectLst/>
                        <a:latin typeface="Arial"/>
                        <a:ea typeface="+mn-ea"/>
                        <a:cs typeface="+mn-cs"/>
                      </a:endParaRPr>
                    </a:p>
                    <a:p>
                      <a:pPr marL="285750" marR="0" lvl="0" indent="-285750" algn="l">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HR-funktionen tillsammans med regionens chefer är yttersta arbetsgivarföreträdare. </a:t>
                      </a:r>
                    </a:p>
                    <a:p>
                      <a:pPr marL="285750" marR="0" lvl="0" indent="-285750" algn="l">
                        <a:lnSpc>
                          <a:spcPct val="100000"/>
                        </a:lnSpc>
                        <a:spcBef>
                          <a:spcPct val="20000"/>
                        </a:spcBef>
                        <a:spcAft>
                          <a:spcPct val="0"/>
                        </a:spcAft>
                        <a:buClr>
                          <a:srgbClr val="000000"/>
                        </a:buClr>
                        <a:buSzTx/>
                        <a:buFont typeface="Arial,Sans-Serif"/>
                        <a:buChar char="•"/>
                      </a:pPr>
                      <a:r>
                        <a:rPr lang="sv-SE" altLang="sv-SE" sz="1200" b="0" i="0" u="none" strike="noStrike" kern="1200" cap="none" normalizeH="0" baseline="0" dirty="0">
                          <a:ln>
                            <a:noFill/>
                          </a:ln>
                          <a:solidFill>
                            <a:schemeClr val="tx1"/>
                          </a:solidFill>
                          <a:effectLst/>
                          <a:latin typeface="Arial"/>
                          <a:ea typeface="+mn-ea"/>
                          <a:cs typeface="+mn-cs"/>
                        </a:rPr>
                        <a:t>Innefattas av </a:t>
                      </a:r>
                      <a:r>
                        <a:rPr lang="sv-SE" altLang="sv-SE" sz="1200" b="0" i="0" u="none" strike="noStrike" kern="1200" cap="none" normalizeH="0" baseline="0" dirty="0">
                          <a:ln>
                            <a:noFill/>
                          </a:ln>
                          <a:solidFill>
                            <a:schemeClr val="tx1"/>
                          </a:solidFill>
                          <a:effectLst/>
                          <a:latin typeface="Arial"/>
                          <a:ea typeface="+mn-ea"/>
                          <a:cs typeface="+mn-cs"/>
                          <a:hlinkClick r:id="rId2"/>
                        </a:rPr>
                        <a:t>beslutsunderlaget</a:t>
                      </a:r>
                      <a:r>
                        <a:rPr lang="sv-SE" altLang="sv-SE" sz="1200" b="0" i="0" u="none" strike="noStrike" kern="1200" cap="none" normalizeH="0" baseline="0" dirty="0">
                          <a:ln>
                            <a:noFill/>
                          </a:ln>
                          <a:solidFill>
                            <a:schemeClr val="tx1"/>
                          </a:solidFill>
                          <a:effectLst/>
                          <a:latin typeface="Arial"/>
                          <a:ea typeface="+mn-ea"/>
                          <a:cs typeface="+mn-cs"/>
                        </a:rPr>
                        <a:t> för regionala risk 45 - Gemensamma arbetssätt</a:t>
                      </a: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graphicFrame>
        <p:nvGraphicFramePr>
          <p:cNvPr id="4" name="Group 32">
            <a:extLst>
              <a:ext uri="{FF2B5EF4-FFF2-40B4-BE49-F238E27FC236}">
                <a16:creationId xmlns:a16="http://schemas.microsoft.com/office/drawing/2014/main" id="{8CE161AB-FE91-6D19-6C5E-4409B171D840}"/>
              </a:ext>
            </a:extLst>
          </p:cNvPr>
          <p:cNvGraphicFramePr>
            <a:graphicFrameLocks noGrp="1" noChangeAspect="1"/>
          </p:cNvGraphicFramePr>
          <p:nvPr>
            <p:extLst>
              <p:ext uri="{D42A27DB-BD31-4B8C-83A1-F6EECF244321}">
                <p14:modId xmlns:p14="http://schemas.microsoft.com/office/powerpoint/2010/main" val="2057848772"/>
              </p:ext>
            </p:extLst>
          </p:nvPr>
        </p:nvGraphicFramePr>
        <p:xfrm>
          <a:off x="4448906" y="2249424"/>
          <a:ext cx="6972584" cy="716239"/>
        </p:xfrm>
        <a:graphic>
          <a:graphicData uri="http://schemas.openxmlformats.org/drawingml/2006/table">
            <a:tbl>
              <a:tblPr/>
              <a:tblGrid>
                <a:gridCol w="6972584">
                  <a:extLst>
                    <a:ext uri="{9D8B030D-6E8A-4147-A177-3AD203B41FA5}">
                      <a16:colId xmlns:a16="http://schemas.microsoft.com/office/drawing/2014/main" val="20000"/>
                    </a:ext>
                  </a:extLst>
                </a:gridCol>
              </a:tblGrid>
              <a:tr h="306683">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base" latinLnBrk="0" hangingPunct="1">
                        <a:lnSpc>
                          <a:spcPct val="100000"/>
                        </a:lnSpc>
                        <a:spcBef>
                          <a:spcPct val="20000"/>
                        </a:spcBef>
                        <a:spcAft>
                          <a:spcPct val="0"/>
                        </a:spcAft>
                        <a:buClr>
                          <a:schemeClr val="accent1"/>
                        </a:buClr>
                        <a:buSzTx/>
                        <a:buFontTx/>
                        <a:buNone/>
                        <a:tabLst/>
                      </a:pPr>
                      <a:r>
                        <a:rPr kumimoji="0" lang="sv-SE" altLang="sv-SE" sz="1200" b="1" i="0" u="none" strike="noStrike" cap="none" normalizeH="0" baseline="0" dirty="0">
                          <a:ln>
                            <a:noFill/>
                          </a:ln>
                          <a:solidFill>
                            <a:schemeClr val="tx1"/>
                          </a:solidFill>
                          <a:effectLst/>
                          <a:latin typeface="Arial"/>
                          <a:cs typeface="Arial"/>
                        </a:rPr>
                        <a:t>Ägarskap för fortsättningen av </a:t>
                      </a:r>
                      <a:r>
                        <a:rPr lang="sv-SE" altLang="sv-SE" sz="1200" b="1" i="0" u="none" strike="noStrike" cap="none" normalizeH="0" baseline="0" dirty="0">
                          <a:ln>
                            <a:noFill/>
                          </a:ln>
                          <a:solidFill>
                            <a:schemeClr val="tx1"/>
                          </a:solidFill>
                          <a:effectLst/>
                          <a:latin typeface="Arial"/>
                          <a:cs typeface="Arial"/>
                        </a:rPr>
                        <a:t>arbetet</a:t>
                      </a:r>
                      <a:endParaRPr kumimoji="0" lang="sv-SE" altLang="sv-SE" sz="1200" b="1" i="0" u="none" strike="noStrike" cap="none" normalizeH="0" baseline="0" dirty="0">
                        <a:ln>
                          <a:noFill/>
                        </a:ln>
                        <a:solidFill>
                          <a:schemeClr val="tx1"/>
                        </a:solidFill>
                        <a:effectLst/>
                        <a:latin typeface="Arial"/>
                        <a:cs typeface="Arial"/>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28575"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a:noFill/>
                    </a:lnTlToBr>
                    <a:lnBlToTr>
                      <a:noFill/>
                    </a:lnBlToTr>
                    <a:solidFill>
                      <a:srgbClr val="ED7D31"/>
                    </a:solidFill>
                  </a:tcPr>
                </a:tc>
                <a:extLst>
                  <a:ext uri="{0D108BD9-81ED-4DB2-BD59-A6C34878D82A}">
                    <a16:rowId xmlns:a16="http://schemas.microsoft.com/office/drawing/2014/main" val="10000"/>
                  </a:ext>
                </a:extLst>
              </a:tr>
              <a:tr h="409556">
                <a:tc>
                  <a:txBody>
                    <a:bodyPr/>
                    <a:lstStyle>
                      <a:lvl1pPr marL="0" algn="l" defTabSz="906463" rtl="0" eaLnBrk="1" latinLnBrk="0" hangingPunct="1">
                        <a:spcBef>
                          <a:spcPct val="20000"/>
                        </a:spcBef>
                        <a:buClr>
                          <a:schemeClr val="accent1"/>
                        </a:buClr>
                        <a:defRPr sz="1800" kern="1200">
                          <a:solidFill>
                            <a:schemeClr val="tx1"/>
                          </a:solidFill>
                          <a:latin typeface="Arial" charset="0"/>
                        </a:defRPr>
                      </a:lvl1pPr>
                      <a:lvl2pPr marL="452438" algn="l" defTabSz="906463" rtl="0" eaLnBrk="1" latinLnBrk="0" hangingPunct="1">
                        <a:spcBef>
                          <a:spcPct val="20000"/>
                        </a:spcBef>
                        <a:defRPr sz="2400" kern="1200">
                          <a:solidFill>
                            <a:schemeClr val="tx1"/>
                          </a:solidFill>
                          <a:latin typeface="Times" pitchFamily="18" charset="0"/>
                        </a:defRPr>
                      </a:lvl2pPr>
                      <a:lvl3pPr marL="906463" algn="l" defTabSz="906463" rtl="0" eaLnBrk="1" latinLnBrk="0" hangingPunct="1">
                        <a:spcBef>
                          <a:spcPct val="20000"/>
                        </a:spcBef>
                        <a:buClr>
                          <a:schemeClr val="bg2"/>
                        </a:buClr>
                        <a:defRPr sz="2000" kern="1200">
                          <a:solidFill>
                            <a:schemeClr val="tx1"/>
                          </a:solidFill>
                          <a:latin typeface="Times" pitchFamily="18" charset="0"/>
                        </a:defRPr>
                      </a:lvl3pPr>
                      <a:lvl4pPr marL="1358900" algn="l" defTabSz="906463" rtl="0" eaLnBrk="1" latinLnBrk="0" hangingPunct="1">
                        <a:spcBef>
                          <a:spcPct val="20000"/>
                        </a:spcBef>
                        <a:defRPr sz="1800" kern="1200">
                          <a:solidFill>
                            <a:schemeClr val="tx1"/>
                          </a:solidFill>
                          <a:latin typeface="Times" pitchFamily="18" charset="0"/>
                        </a:defRPr>
                      </a:lvl4pPr>
                      <a:lvl5pPr marL="1812925" algn="l" defTabSz="906463" rtl="0" eaLnBrk="1" latinLnBrk="0" hangingPunct="1">
                        <a:spcBef>
                          <a:spcPct val="20000"/>
                        </a:spcBef>
                        <a:defRPr sz="1800" kern="1200">
                          <a:solidFill>
                            <a:schemeClr val="tx1"/>
                          </a:solidFill>
                          <a:latin typeface="Times" pitchFamily="18" charset="0"/>
                        </a:defRPr>
                      </a:lvl5pPr>
                      <a:lvl6pPr marL="2270125" algn="l" defTabSz="906463" rtl="0" eaLnBrk="1" fontAlgn="base" latinLnBrk="0" hangingPunct="1">
                        <a:spcBef>
                          <a:spcPct val="20000"/>
                        </a:spcBef>
                        <a:spcAft>
                          <a:spcPct val="0"/>
                        </a:spcAft>
                        <a:defRPr sz="1800" kern="1200">
                          <a:solidFill>
                            <a:schemeClr val="tx1"/>
                          </a:solidFill>
                          <a:latin typeface="Times" pitchFamily="18" charset="0"/>
                        </a:defRPr>
                      </a:lvl6pPr>
                      <a:lvl7pPr marL="2727325" algn="l" defTabSz="906463" rtl="0" eaLnBrk="1" fontAlgn="base" latinLnBrk="0" hangingPunct="1">
                        <a:spcBef>
                          <a:spcPct val="20000"/>
                        </a:spcBef>
                        <a:spcAft>
                          <a:spcPct val="0"/>
                        </a:spcAft>
                        <a:defRPr sz="1800" kern="1200">
                          <a:solidFill>
                            <a:schemeClr val="tx1"/>
                          </a:solidFill>
                          <a:latin typeface="Times" pitchFamily="18" charset="0"/>
                        </a:defRPr>
                      </a:lvl7pPr>
                      <a:lvl8pPr marL="3184525" algn="l" defTabSz="906463" rtl="0" eaLnBrk="1" fontAlgn="base" latinLnBrk="0" hangingPunct="1">
                        <a:spcBef>
                          <a:spcPct val="20000"/>
                        </a:spcBef>
                        <a:spcAft>
                          <a:spcPct val="0"/>
                        </a:spcAft>
                        <a:defRPr sz="1800" kern="1200">
                          <a:solidFill>
                            <a:schemeClr val="tx1"/>
                          </a:solidFill>
                          <a:latin typeface="Times" pitchFamily="18" charset="0"/>
                        </a:defRPr>
                      </a:lvl8pPr>
                      <a:lvl9pPr marL="3641725" algn="l" defTabSz="906463" rtl="0" eaLnBrk="1" fontAlgn="base" latinLnBrk="0" hangingPunct="1">
                        <a:spcBef>
                          <a:spcPct val="20000"/>
                        </a:spcBef>
                        <a:spcAft>
                          <a:spcPct val="0"/>
                        </a:spcAft>
                        <a:defRPr sz="1800" kern="1200">
                          <a:solidFill>
                            <a:schemeClr val="tx1"/>
                          </a:solidFill>
                          <a:latin typeface="Times" pitchFamily="18" charset="0"/>
                        </a:defRPr>
                      </a:lvl9pPr>
                    </a:lstStyle>
                    <a:p>
                      <a:pPr marL="0" marR="0" lvl="0" indent="0" algn="l" defTabSz="906463" rtl="0" eaLnBrk="1" fontAlgn="auto" latinLnBrk="0" hangingPunct="1">
                        <a:lnSpc>
                          <a:spcPct val="100000"/>
                        </a:lnSpc>
                        <a:spcBef>
                          <a:spcPct val="0"/>
                        </a:spcBef>
                        <a:spcAft>
                          <a:spcPct val="0"/>
                        </a:spcAft>
                        <a:buClr>
                          <a:schemeClr val="accent1"/>
                        </a:buClr>
                        <a:buSzTx/>
                        <a:buFontTx/>
                        <a:buNone/>
                        <a:tabLst/>
                        <a:defRPr/>
                      </a:pPr>
                      <a:r>
                        <a:rPr lang="sv-SE" sz="1200" b="0" i="0" u="none" strike="noStrike" noProof="0" dirty="0">
                          <a:solidFill>
                            <a:schemeClr val="tx1"/>
                          </a:solidFill>
                          <a:latin typeface="Arial"/>
                        </a:rPr>
                        <a:t>2024-05-03</a:t>
                      </a:r>
                      <a:r>
                        <a:rPr kumimoji="0" lang="sv-SE" sz="1200" b="0" i="0" u="none" strike="noStrike" noProof="0" dirty="0">
                          <a:solidFill>
                            <a:schemeClr val="tx1"/>
                          </a:solidFill>
                          <a:latin typeface="Arial"/>
                        </a:rPr>
                        <a:t> Koncernstab HR, </a:t>
                      </a:r>
                      <a:r>
                        <a:rPr lang="sv-SE" sz="1200" b="0" i="0" u="none" strike="noStrike" noProof="0" dirty="0">
                          <a:solidFill>
                            <a:schemeClr val="tx1"/>
                          </a:solidFill>
                          <a:latin typeface="Arial"/>
                        </a:rPr>
                        <a:t>Stabschef</a:t>
                      </a:r>
                      <a:endParaRPr lang="sv-SE" altLang="sv-SE" sz="1200" b="0" i="0" u="none" strike="noStrike" kern="1200" cap="none" normalizeH="0" baseline="0" dirty="0">
                        <a:ln>
                          <a:noFill/>
                        </a:ln>
                        <a:solidFill>
                          <a:schemeClr val="tx1"/>
                        </a:solidFill>
                        <a:effectLst/>
                        <a:latin typeface="Arial"/>
                        <a:ea typeface="+mn-ea"/>
                        <a:cs typeface="+mn-cs"/>
                      </a:endParaRPr>
                    </a:p>
                  </a:txBody>
                  <a:tcPr marL="81076" marR="81076" marT="40538" marB="40538" horzOverflow="overflow">
                    <a:lnL w="28575" cap="flat" cmpd="sng" algn="ctr">
                      <a:solidFill>
                        <a:sysClr val="windowText" lastClr="000000"/>
                      </a:solidFill>
                      <a:prstDash val="solid"/>
                      <a:round/>
                      <a:headEnd type="none" w="med" len="med"/>
                      <a:tailEnd type="none" w="med" len="med"/>
                    </a:lnL>
                    <a:lnR w="28575"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28575" cap="flat" cmpd="sng" algn="ctr">
                      <a:solidFill>
                        <a:sysClr val="windowText" lastClr="000000"/>
                      </a:solidFill>
                      <a:prstDash val="solid"/>
                      <a:round/>
                      <a:headEnd type="none" w="med" len="med"/>
                      <a:tailEnd type="none" w="med" len="med"/>
                    </a:lnB>
                    <a:lnTlToBr>
                      <a:noFill/>
                    </a:lnTlToBr>
                    <a:lnBlToTr>
                      <a:noFill/>
                    </a:lnBlToTr>
                    <a:solidFill>
                      <a:sysClr val="window" lastClr="FFFFFF"/>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3201719297"/>
      </p:ext>
    </p:extLst>
  </p:cSld>
  <p:clrMapOvr>
    <a:masterClrMapping/>
  </p:clrMapOvr>
</p:sld>
</file>

<file path=ppt/theme/theme1.xml><?xml version="1.0" encoding="utf-8"?>
<a:theme xmlns:a="http://schemas.openxmlformats.org/drawingml/2006/main" name="1_Tema1">
  <a:themeElements>
    <a:clrScheme name="Anpassat 6">
      <a:dk1>
        <a:sysClr val="windowText" lastClr="000000"/>
      </a:dk1>
      <a:lt1>
        <a:sysClr val="window" lastClr="FFFFFF"/>
      </a:lt1>
      <a:dk2>
        <a:srgbClr val="000000"/>
      </a:dk2>
      <a:lt2>
        <a:srgbClr val="E7E6E6"/>
      </a:lt2>
      <a:accent1>
        <a:srgbClr val="ED1D2D"/>
      </a:accent1>
      <a:accent2>
        <a:srgbClr val="FFD402"/>
      </a:accent2>
      <a:accent3>
        <a:srgbClr val="00ABC0"/>
      </a:accent3>
      <a:accent4>
        <a:srgbClr val="A6D2D7"/>
      </a:accent4>
      <a:accent5>
        <a:srgbClr val="C4B79F"/>
      </a:accent5>
      <a:accent6>
        <a:srgbClr val="D8D8D8"/>
      </a:accent6>
      <a:hlink>
        <a:srgbClr val="0563C1"/>
      </a:hlink>
      <a:folHlink>
        <a:srgbClr val="954F72"/>
      </a:folHlink>
    </a:clrScheme>
    <a:fontScheme name="SDV_2019">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err="1" smtClean="0">
            <a:solidFill>
              <a:schemeClr val="tx1"/>
            </a:solidFill>
          </a:defRPr>
        </a:defPPr>
      </a:lstStyle>
      <a:style>
        <a:lnRef idx="2">
          <a:schemeClr val="accent4">
            <a:shade val="50000"/>
          </a:schemeClr>
        </a:lnRef>
        <a:fillRef idx="1">
          <a:schemeClr val="accent4"/>
        </a:fillRef>
        <a:effectRef idx="0">
          <a:schemeClr val="accent4"/>
        </a:effectRef>
        <a:fontRef idx="minor">
          <a:schemeClr val="lt1"/>
        </a:fontRef>
      </a:style>
    </a:spDef>
    <a:lnDef>
      <a:spPr>
        <a:ln w="19050">
          <a:solidFill>
            <a:schemeClr val="accent3"/>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DV_PPT-mall_2019-09-26 [Skrivskyddad]" id="{FF5FEE54-2B70-4F82-B591-62AE6C72B542}" vid="{4A47C1E1-3459-4D50-9E1D-521A98B70C3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E31EBBC7768F1E4A9E0C4E1A60879018" ma:contentTypeVersion="22" ma:contentTypeDescription="Skapa ett nytt dokument." ma:contentTypeScope="" ma:versionID="059146227fa6fadae7584a0002f94e98">
  <xsd:schema xmlns:xsd="http://www.w3.org/2001/XMLSchema" xmlns:xs="http://www.w3.org/2001/XMLSchema" xmlns:p="http://schemas.microsoft.com/office/2006/metadata/properties" xmlns:ns2="b9481cc7-f7fc-4d3a-a93a-4be4fcbf4595" xmlns:ns3="2e68ab6b-79c8-43ea-b178-dccb9842d64a" targetNamespace="http://schemas.microsoft.com/office/2006/metadata/properties" ma:root="true" ma:fieldsID="64cd48618ccf23e864fa47398fe95a4d" ns2:_="" ns3:_="">
    <xsd:import namespace="b9481cc7-f7fc-4d3a-a93a-4be4fcbf4595"/>
    <xsd:import namespace="2e68ab6b-79c8-43ea-b178-dccb9842d64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3:SharedWithUsers" minOccurs="0"/>
                <xsd:element ref="ns3:SharedWithDetails" minOccurs="0"/>
                <xsd:element ref="ns2:MediaServiceAutoKeyPoints" minOccurs="0"/>
                <xsd:element ref="ns2:MediaServiceKeyPoint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SearchProperties" minOccurs="0"/>
                <xsd:element ref="ns2:Dokument_x00e4_gar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9481cc7-f7fc-4d3a-a93a-4be4fcbf45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lcf76f155ced4ddcb4097134ff3c332f" ma:index="19" nillable="true" ma:taxonomy="true" ma:internalName="lcf76f155ced4ddcb4097134ff3c332f" ma:taxonomyFieldName="MediaServiceImageTags" ma:displayName="Bildmarkeringar" ma:readOnly="false" ma:fieldId="{5cf76f15-5ced-4ddc-b409-7134ff3c332f}" ma:taxonomyMulti="true" ma:sspId="0712f857-838a-48cf-af71-0d5f19c87c4b"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element name="MediaServiceGenerationTime" ma:index="22" nillable="true" ma:displayName="MediaServiceGenerationTime" ma:hidden="true" ma:internalName="MediaServiceGenerationTime" ma:readOnly="true">
      <xsd:simpleType>
        <xsd:restriction base="dms:Text"/>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okument_x00e4_gare" ma:index="25" nillable="true" ma:displayName="Dokumentägare" ma:format="Dropdown" ma:internalName="Dokument_x00e4_gar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e68ab6b-79c8-43ea-b178-dccb9842d64a" elementFormDefault="qualified">
    <xsd:import namespace="http://schemas.microsoft.com/office/2006/documentManagement/types"/>
    <xsd:import namespace="http://schemas.microsoft.com/office/infopath/2007/PartnerControls"/>
    <xsd:element name="SharedWithUsers" ma:index="13"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Delat med information" ma:internalName="SharedWithDetails" ma:readOnly="true">
      <xsd:simpleType>
        <xsd:restriction base="dms:Note">
          <xsd:maxLength value="255"/>
        </xsd:restriction>
      </xsd:simpleType>
    </xsd:element>
    <xsd:element name="TaxCatchAll" ma:index="20" nillable="true" ma:displayName="Taxonomy Catch All Column" ma:hidden="true" ma:list="{cbaeb4bc-d153-4d99-b5e3-a4e457393579}" ma:internalName="TaxCatchAll" ma:showField="CatchAllData" ma:web="2e68ab6b-79c8-43ea-b178-dccb9842d64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b9481cc7-f7fc-4d3a-a93a-4be4fcbf4595">
      <Terms xmlns="http://schemas.microsoft.com/office/infopath/2007/PartnerControls"/>
    </lcf76f155ced4ddcb4097134ff3c332f>
    <TaxCatchAll xmlns="2e68ab6b-79c8-43ea-b178-dccb9842d64a" xsi:nil="true"/>
    <SharedWithUsers xmlns="2e68ab6b-79c8-43ea-b178-dccb9842d64a">
      <UserInfo>
        <DisplayName>Allert Lenander Therése</DisplayName>
        <AccountId>46</AccountId>
        <AccountType/>
      </UserInfo>
    </SharedWithUsers>
    <Dokument_x00e4_gare xmlns="b9481cc7-f7fc-4d3a-a93a-4be4fcbf4595" xsi:nil="true"/>
  </documentManagement>
</p:properties>
</file>

<file path=customXml/itemProps1.xml><?xml version="1.0" encoding="utf-8"?>
<ds:datastoreItem xmlns:ds="http://schemas.openxmlformats.org/officeDocument/2006/customXml" ds:itemID="{02086A9B-0854-46D4-A76E-55B21C3DD9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9481cc7-f7fc-4d3a-a93a-4be4fcbf4595"/>
    <ds:schemaRef ds:uri="2e68ab6b-79c8-43ea-b178-dccb9842d64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FEF5832-A278-4DA7-97F4-ABD7CA040059}">
  <ds:schemaRefs>
    <ds:schemaRef ds:uri="http://schemas.microsoft.com/sharepoint/v3/contenttype/forms"/>
  </ds:schemaRefs>
</ds:datastoreItem>
</file>

<file path=customXml/itemProps3.xml><?xml version="1.0" encoding="utf-8"?>
<ds:datastoreItem xmlns:ds="http://schemas.openxmlformats.org/officeDocument/2006/customXml" ds:itemID="{D21B1BCA-7B59-40E7-BEE4-D29FF7246213}">
  <ds:schemaRefs>
    <ds:schemaRef ds:uri="d7b40e0d-70fe-487d-90d8-c91e32541cb9"/>
    <ds:schemaRef ds:uri="http://schemas.openxmlformats.org/package/2006/metadata/core-properties"/>
    <ds:schemaRef ds:uri="http://www.w3.org/XML/1998/namespace"/>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4b21e3d7-508f-4324-9789-093cbd195ffd"/>
    <ds:schemaRef ds:uri="http://purl.org/dc/terms/"/>
    <ds:schemaRef ds:uri="b9481cc7-f7fc-4d3a-a93a-4be4fcbf4595"/>
    <ds:schemaRef ds:uri="2e68ab6b-79c8-43ea-b178-dccb9842d64a"/>
  </ds:schemaRefs>
</ds:datastoreItem>
</file>

<file path=docProps/app.xml><?xml version="1.0" encoding="utf-8"?>
<Properties xmlns="http://schemas.openxmlformats.org/officeDocument/2006/extended-properties" xmlns:vt="http://schemas.openxmlformats.org/officeDocument/2006/docPropsVTypes">
  <TotalTime>0</TotalTime>
  <Words>414</Words>
  <Application>Microsoft Office PowerPoint</Application>
  <PresentationFormat>Widescreen</PresentationFormat>
  <Paragraphs>32</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1_Tema1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Elfving, Linnea</dc:creator>
  <cp:lastModifiedBy>Persson Jennie</cp:lastModifiedBy>
  <cp:revision>8</cp:revision>
  <dcterms:created xsi:type="dcterms:W3CDTF">2021-05-18T08:31:40Z</dcterms:created>
  <dcterms:modified xsi:type="dcterms:W3CDTF">2025-01-29T09:38:49Z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0x010100E31EBBC7768F1E4A9E0C4E1A60879018</vt:lpwstr>
  </property>
  <property fmtid="{D5CDD505-2E9C-101B-9397-08002B2CF9AE}" pid="3" name="xd_ProgID">
    <vt:lpwstr/>
  </property>
  <property fmtid="{D5CDD505-2E9C-101B-9397-08002B2CF9AE}" pid="4" name="TemplateUrl">
    <vt:lpwstr/>
  </property>
  <property fmtid="{D5CDD505-2E9C-101B-9397-08002B2CF9AE}" pid="5" name="ComplianceAssetId">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