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40" r:id="rId4"/>
  </p:sldMasterIdLst>
  <p:notesMasterIdLst>
    <p:notesMasterId r:id="rId6"/>
  </p:notesMasterIdLst>
  <p:sldIdLst>
    <p:sldId id="214587248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ktion" id="{CD7EF401-FCD3-45E1-BB3A-3E13175B3743}">
          <p14:sldIdLst>
            <p14:sldId id="21458724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DFF"/>
    <a:srgbClr val="E1F2CE"/>
    <a:srgbClr val="FFF3B9"/>
    <a:srgbClr val="568523"/>
    <a:srgbClr val="BFF8FF"/>
    <a:srgbClr val="FFF6CC"/>
    <a:srgbClr val="FFFFFF"/>
    <a:srgbClr val="E7E6E6"/>
    <a:srgbClr val="F8A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03A69-F9AB-428C-9788-0D43FB719508}" v="10" dt="2024-06-04T11:34:27.0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F0519-6911-4650-9EB4-DAC457C6F50A}" type="datetimeFigureOut">
              <a:rPr lang="en-US" smtClean="0"/>
              <a:t>1/29/2025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F496A-1472-417B-A8BC-4F89C42040A3}" type="slidenum">
              <a:rPr lang="en-US" smtClean="0"/>
              <a:t>‹#›</a:t>
            </a:fld>
            <a:endParaRPr lang="en-US"/>
          </a:p>
        </p:txBody>
      </p:sp>
    </p:spTree>
    <p:extLst>
      <p:ext uri="{BB962C8B-B14F-4D97-AF65-F5344CB8AC3E}">
        <p14:creationId xmlns:p14="http://schemas.microsoft.com/office/powerpoint/2010/main" val="163295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pic>
        <p:nvPicPr>
          <p:cNvPr id="4" name="Bildobjekt 3">
            <a:extLst>
              <a:ext uri="{FF2B5EF4-FFF2-40B4-BE49-F238E27FC236}">
                <a16:creationId xmlns:a16="http://schemas.microsoft.com/office/drawing/2014/main" id="{995A93F3-DBB4-4009-B60F-26AC50C61D57}"/>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904464730"/>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a:extLst>
              <a:ext uri="{FF2B5EF4-FFF2-40B4-BE49-F238E27FC236}">
                <a16:creationId xmlns:a16="http://schemas.microsoft.com/office/drawing/2014/main" id="{E1AAB04B-ECBB-494C-AB56-E04135FBD9E1}"/>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7" name="Bildobjekt 6">
            <a:extLst>
              <a:ext uri="{FF2B5EF4-FFF2-40B4-BE49-F238E27FC236}">
                <a16:creationId xmlns:a16="http://schemas.microsoft.com/office/drawing/2014/main" id="{F1588F15-F628-4675-AAF9-5DE1C81854FE}"/>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10" name="Bildobjekt 9"/>
          <p:cNvPicPr>
            <a:picLocks noChangeAspect="1"/>
          </p:cNvPicPr>
          <p:nvPr/>
        </p:nvPicPr>
        <p:blipFill>
          <a:blip r:embed="rId4"/>
          <a:stretch>
            <a:fillRect/>
          </a:stretch>
        </p:blipFill>
        <p:spPr>
          <a:xfrm>
            <a:off x="11023600" y="5784068"/>
            <a:ext cx="1007996" cy="849948"/>
          </a:xfrm>
          <a:prstGeom prst="rect">
            <a:avLst/>
          </a:prstGeom>
        </p:spPr>
      </p:pic>
      <p:pic>
        <p:nvPicPr>
          <p:cNvPr id="11" name="Bildobjekt 10">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190628098"/>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74713"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78364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_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5B4B7-5AE1-4750-B874-5A20621B1D61}"/>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360582DE-F9C0-4916-AF89-F88A12F478A6}"/>
              </a:ext>
            </a:extLst>
          </p:cNvPr>
          <p:cNvSpPr>
            <a:spLocks noGrp="1"/>
          </p:cNvSpPr>
          <p:nvPr>
            <p:ph sz="half" idx="1"/>
          </p:nvPr>
        </p:nvSpPr>
        <p:spPr>
          <a:xfrm>
            <a:off x="874713" y="1412875"/>
            <a:ext cx="5005387" cy="4032250"/>
          </a:xfrm>
          <a:prstGeom prst="rect">
            <a:avLst/>
          </a:prstGeom>
        </p:spPr>
        <p:txBody>
          <a:bodyPr lIns="0" tIns="0" rIns="0" bIns="0"/>
          <a:lstStyle>
            <a:lvl1pPr marL="252000" indent="-252000">
              <a:defRPr/>
            </a:lvl1pPr>
            <a:lvl2pPr marL="504000" indent="-252000">
              <a:defRPr/>
            </a:lvl2pPr>
            <a:lvl3pPr marL="756000" indent="-252000">
              <a:defRPr/>
            </a:lvl3pPr>
            <a:lvl4pPr marL="756000" indent="-252000">
              <a:defRPr/>
            </a:lvl4pPr>
            <a:lvl5pPr marL="756000" indent="-252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74E0A84-0E28-4326-8A7E-2325C95BB070}"/>
              </a:ext>
            </a:extLst>
          </p:cNvPr>
          <p:cNvSpPr>
            <a:spLocks noGrp="1"/>
          </p:cNvSpPr>
          <p:nvPr>
            <p:ph sz="half" idx="2"/>
          </p:nvPr>
        </p:nvSpPr>
        <p:spPr>
          <a:xfrm>
            <a:off x="6311901" y="1412875"/>
            <a:ext cx="5005385" cy="4032250"/>
          </a:xfrm>
          <a:prstGeom prst="rect">
            <a:avLst/>
          </a:prstGeom>
        </p:spPr>
        <p:txBody>
          <a:bodyPr lIns="0" tIns="0" rIns="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32263919"/>
      </p:ext>
    </p:extLst>
  </p:cSld>
  <p:clrMapOvr>
    <a:masterClrMapping/>
  </p:clrMapOvr>
  <p:extLst>
    <p:ext uri="{DCECCB84-F9BA-43D5-87BE-67443E8EF086}">
      <p15:sldGuideLst xmlns:p15="http://schemas.microsoft.com/office/powerpoint/2012/main">
        <p15:guide id="1" pos="3704">
          <p15:clr>
            <a:srgbClr val="FBAE40"/>
          </p15:clr>
        </p15:guide>
        <p15:guide id="2" pos="39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Endast rubrik + bakgrund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pic>
        <p:nvPicPr>
          <p:cNvPr id="3" name="Bildobjekt 2"/>
          <p:cNvPicPr>
            <a:picLocks noChangeAspect="1"/>
          </p:cNvPicPr>
          <p:nvPr/>
        </p:nvPicPr>
        <p:blipFill>
          <a:blip r:embed="rId3"/>
          <a:stretch>
            <a:fillRect/>
          </a:stretch>
        </p:blipFill>
        <p:spPr>
          <a:xfrm>
            <a:off x="11023600" y="5784068"/>
            <a:ext cx="1007996" cy="849948"/>
          </a:xfrm>
          <a:prstGeom prst="rect">
            <a:avLst/>
          </a:prstGeom>
        </p:spPr>
      </p:pic>
      <p:pic>
        <p:nvPicPr>
          <p:cNvPr id="4" name="Bildobjekt 3">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229976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Tree>
    <p:extLst>
      <p:ext uri="{BB962C8B-B14F-4D97-AF65-F5344CB8AC3E}">
        <p14:creationId xmlns:p14="http://schemas.microsoft.com/office/powerpoint/2010/main" val="21243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Avslutning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Bildobjekt 1"/>
          <p:cNvPicPr>
            <a:picLocks noChangeAspect="1"/>
          </p:cNvPicPr>
          <p:nvPr/>
        </p:nvPicPr>
        <p:blipFill>
          <a:blip r:embed="rId3"/>
          <a:stretch>
            <a:fillRect/>
          </a:stretch>
        </p:blipFill>
        <p:spPr>
          <a:xfrm>
            <a:off x="11023600" y="5784068"/>
            <a:ext cx="1007996" cy="849948"/>
          </a:xfrm>
          <a:prstGeom prst="rect">
            <a:avLst/>
          </a:prstGeom>
        </p:spPr>
      </p:pic>
      <p:pic>
        <p:nvPicPr>
          <p:cNvPr id="3" name="Bildobjekt 2">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70310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235383676"/>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1_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p:cNvPicPr>
            <a:picLocks noChangeAspect="1"/>
          </p:cNvPicPr>
          <p:nvPr/>
        </p:nvPicPr>
        <p:blipFill>
          <a:blip r:embed="rId4"/>
          <a:stretch>
            <a:fillRect/>
          </a:stretch>
        </p:blipFill>
        <p:spPr>
          <a:xfrm>
            <a:off x="11023600" y="5784068"/>
            <a:ext cx="1007996" cy="849948"/>
          </a:xfrm>
          <a:prstGeom prst="rect">
            <a:avLst/>
          </a:prstGeom>
        </p:spPr>
      </p:pic>
      <p:pic>
        <p:nvPicPr>
          <p:cNvPr id="7" name="Bildobjekt 6">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68211906"/>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Bildobjekt 16">
            <a:extLst>
              <a:ext uri="{FF2B5EF4-FFF2-40B4-BE49-F238E27FC236}">
                <a16:creationId xmlns:a16="http://schemas.microsoft.com/office/drawing/2014/main" id="{414FD00D-862C-4958-92C1-12C13CA318C9}"/>
              </a:ext>
            </a:extLst>
          </p:cNvPr>
          <p:cNvPicPr>
            <a:picLocks noChangeAspect="1"/>
          </p:cNvPicPr>
          <p:nvPr/>
        </p:nvPicPr>
        <p:blipFill>
          <a:blip r:embed="rId12"/>
          <a:stretch>
            <a:fillRect/>
          </a:stretch>
        </p:blipFill>
        <p:spPr>
          <a:xfrm>
            <a:off x="63428" y="5989670"/>
            <a:ext cx="3431969" cy="868330"/>
          </a:xfrm>
          <a:prstGeom prst="rect">
            <a:avLst/>
          </a:prstGeom>
        </p:spPr>
      </p:pic>
    </p:spTree>
    <p:extLst>
      <p:ext uri="{BB962C8B-B14F-4D97-AF65-F5344CB8AC3E}">
        <p14:creationId xmlns:p14="http://schemas.microsoft.com/office/powerpoint/2010/main" val="1302210641"/>
      </p:ext>
    </p:extLst>
  </p:cSld>
  <p:clrMap bg1="lt1" tx1="dk1" bg2="lt2" tx2="dk2" accent1="accent1" accent2="accent2" accent3="accent3" accent4="accent4" accent5="accent5" accent6="accent6" hlink="hlink" folHlink="folHlink"/>
  <p:sldLayoutIdLst>
    <p:sldLayoutId id="2147484841" r:id="rId1"/>
    <p:sldLayoutId id="2147484842" r:id="rId2"/>
    <p:sldLayoutId id="2147484843" r:id="rId3"/>
    <p:sldLayoutId id="2147484844" r:id="rId4"/>
    <p:sldLayoutId id="2147484845" r:id="rId5"/>
    <p:sldLayoutId id="2147484846" r:id="rId6"/>
    <p:sldLayoutId id="2147484847" r:id="rId7"/>
    <p:sldLayoutId id="2147484848" r:id="rId8"/>
    <p:sldLayoutId id="2147484849" r:id="rId9"/>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p15:clr>
            <a:srgbClr val="F26B43"/>
          </p15:clr>
        </p15:guide>
        <p15:guide id="2" pos="7129">
          <p15:clr>
            <a:srgbClr val="F26B43"/>
          </p15:clr>
        </p15:guide>
        <p15:guide id="3" pos="3840">
          <p15:clr>
            <a:srgbClr val="F26B43"/>
          </p15:clr>
        </p15:guide>
        <p15:guide id="4" pos="551">
          <p15:clr>
            <a:srgbClr val="F26B43"/>
          </p15:clr>
        </p15:guide>
        <p15:guide id="5" orient="horz" pos="890">
          <p15:clr>
            <a:srgbClr val="F26B43"/>
          </p15:clr>
        </p15:guide>
        <p15:guide id="6" orient="horz" pos="343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Group 5">
            <a:extLst>
              <a:ext uri="{FF2B5EF4-FFF2-40B4-BE49-F238E27FC236}">
                <a16:creationId xmlns:a16="http://schemas.microsoft.com/office/drawing/2014/main" id="{08908BF8-7AF7-428F-A7F0-A311C3B145F1}"/>
              </a:ext>
            </a:extLst>
          </p:cNvPr>
          <p:cNvGraphicFramePr>
            <a:graphicFrameLocks noGrp="1" noChangeAspect="1"/>
          </p:cNvGraphicFramePr>
          <p:nvPr>
            <p:extLst>
              <p:ext uri="{D42A27DB-BD31-4B8C-83A1-F6EECF244321}">
                <p14:modId xmlns:p14="http://schemas.microsoft.com/office/powerpoint/2010/main" val="2491329050"/>
              </p:ext>
            </p:extLst>
          </p:nvPr>
        </p:nvGraphicFramePr>
        <p:xfrm>
          <a:off x="438912" y="2000177"/>
          <a:ext cx="4020790" cy="2085458"/>
        </p:xfrm>
        <a:graphic>
          <a:graphicData uri="http://schemas.openxmlformats.org/drawingml/2006/table">
            <a:tbl>
              <a:tblPr/>
              <a:tblGrid>
                <a:gridCol w="4020790">
                  <a:extLst>
                    <a:ext uri="{9D8B030D-6E8A-4147-A177-3AD203B41FA5}">
                      <a16:colId xmlns:a16="http://schemas.microsoft.com/office/drawing/2014/main" val="20000"/>
                    </a:ext>
                  </a:extLst>
                </a:gridCol>
              </a:tblGrid>
              <a:tr h="40201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Bakgrund och orsak till ett regional risk (behov)</a:t>
                      </a:r>
                      <a:endParaRPr kumimoji="0" lang="sv-SE" altLang="sv-SE" sz="12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683443">
                <a:tc>
                  <a:txBody>
                    <a:bodyPr/>
                    <a:lstStyle/>
                    <a:p>
                      <a:pPr rtl="0" fontAlgn="base"/>
                      <a:r>
                        <a:rPr lang="sv-SE" sz="1000" b="0" i="0" u="none" strike="noStrike" kern="1200" dirty="0">
                          <a:solidFill>
                            <a:schemeClr val="tx1"/>
                          </a:solidFill>
                          <a:effectLst/>
                          <a:latin typeface="+mj-lt"/>
                          <a:ea typeface="+mn-ea"/>
                          <a:cs typeface="+mn-cs"/>
                        </a:rPr>
                        <a:t>När SDV rullas ut behöver det finnas en process hur rapportering till myndigheter för privata vårdgivare ska hanteras. </a:t>
                      </a:r>
                      <a:r>
                        <a:rPr lang="en-US" sz="1000" b="0" i="0" kern="1200" dirty="0">
                          <a:solidFill>
                            <a:schemeClr val="tx1"/>
                          </a:solidFill>
                          <a:effectLst/>
                          <a:latin typeface="+mj-lt"/>
                          <a:ea typeface="+mn-ea"/>
                          <a:cs typeface="+mn-cs"/>
                        </a:rPr>
                        <a:t>​</a:t>
                      </a:r>
                    </a:p>
                    <a:p>
                      <a:pPr rtl="0" fontAlgn="base"/>
                      <a:r>
                        <a:rPr lang="sv-SE" sz="1000" b="0" i="0" u="none" strike="noStrike" kern="1200" dirty="0">
                          <a:solidFill>
                            <a:schemeClr val="tx1"/>
                          </a:solidFill>
                          <a:effectLst/>
                          <a:latin typeface="+mj-lt"/>
                          <a:ea typeface="+mn-ea"/>
                          <a:cs typeface="+mn-cs"/>
                        </a:rPr>
                        <a:t>Vårdproduktion måste veta om och hur de ska rapportera information till myndigheter så som Socialstyrelsen, SKR och FHM. Ska Region Skåne göra all rapportering eller ska data tillgängliggöras för varje vårdgivare att göra sin egen rapportering?</a:t>
                      </a:r>
                      <a:r>
                        <a:rPr lang="en-US" sz="1000" b="0" i="0" kern="1200" dirty="0">
                          <a:solidFill>
                            <a:schemeClr val="tx1"/>
                          </a:solidFill>
                          <a:effectLst/>
                          <a:latin typeface="+mj-lt"/>
                          <a:ea typeface="+mn-ea"/>
                          <a:cs typeface="+mn-cs"/>
                        </a:rPr>
                        <a:t>​</a:t>
                      </a:r>
                    </a:p>
                    <a:p>
                      <a:pPr rtl="0" fontAlgn="base"/>
                      <a:r>
                        <a:rPr lang="sv-SE" sz="1000" b="0" i="0" u="none" strike="noStrike" kern="1200" dirty="0">
                          <a:solidFill>
                            <a:schemeClr val="tx1"/>
                          </a:solidFill>
                          <a:effectLst/>
                          <a:latin typeface="+mj-lt"/>
                          <a:ea typeface="+mn-ea"/>
                          <a:cs typeface="+mn-cs"/>
                        </a:rPr>
                        <a:t>Beslutet som ska tas är kopplat till avtal mellan Region Skåne och varje privat vårdgivare och myndighetsrapport, men också beroende av lagar och regler från myndigheter.  </a:t>
                      </a:r>
                      <a:endParaRPr lang="sv-SE" sz="1000" b="0" i="0" kern="1200" dirty="0">
                        <a:solidFill>
                          <a:schemeClr val="tx1"/>
                        </a:solidFill>
                        <a:effectLst/>
                        <a:latin typeface="+mj-lt"/>
                        <a:ea typeface="+mn-ea"/>
                        <a:cs typeface="+mn-cs"/>
                      </a:endParaRPr>
                    </a:p>
                  </a:txBody>
                  <a:tcPr marL="6350" marR="6350" marT="6350">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1" name="Group 16">
            <a:extLst>
              <a:ext uri="{FF2B5EF4-FFF2-40B4-BE49-F238E27FC236}">
                <a16:creationId xmlns:a16="http://schemas.microsoft.com/office/drawing/2014/main" id="{8E4DBA57-0B06-4F9B-A468-A1B7D0399003}"/>
              </a:ext>
            </a:extLst>
          </p:cNvPr>
          <p:cNvGraphicFramePr>
            <a:graphicFrameLocks noGrp="1" noChangeAspect="1"/>
          </p:cNvGraphicFramePr>
          <p:nvPr>
            <p:extLst>
              <p:ext uri="{D42A27DB-BD31-4B8C-83A1-F6EECF244321}">
                <p14:modId xmlns:p14="http://schemas.microsoft.com/office/powerpoint/2010/main" val="164844578"/>
              </p:ext>
            </p:extLst>
          </p:nvPr>
        </p:nvGraphicFramePr>
        <p:xfrm>
          <a:off x="4504668" y="5118122"/>
          <a:ext cx="6991932" cy="994161"/>
        </p:xfrm>
        <a:graphic>
          <a:graphicData uri="http://schemas.openxmlformats.org/drawingml/2006/table">
            <a:tbl>
              <a:tblPr/>
              <a:tblGrid>
                <a:gridCol w="6991932">
                  <a:extLst>
                    <a:ext uri="{9D8B030D-6E8A-4147-A177-3AD203B41FA5}">
                      <a16:colId xmlns:a16="http://schemas.microsoft.com/office/drawing/2014/main" val="20000"/>
                    </a:ext>
                  </a:extLst>
                </a:gridCol>
              </a:tblGrid>
              <a:tr h="2068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a:ln>
                            <a:noFill/>
                          </a:ln>
                          <a:solidFill>
                            <a:schemeClr val="tx1"/>
                          </a:solidFill>
                          <a:effectLst/>
                          <a:latin typeface="Arial"/>
                        </a:rPr>
                        <a:t>Övrigt</a:t>
                      </a:r>
                      <a:endParaRPr kumimoji="0" lang="sv-SE" altLang="sv-SE" sz="1100" b="1" i="0" u="none" strike="noStrike" cap="none" normalizeH="0" baseline="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73020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r>
                        <a:rPr lang="sv-SE" altLang="sv-SE" sz="1100" b="0" i="0" u="none" strike="noStrike" kern="1200" cap="none" normalizeH="0" baseline="0" dirty="0">
                          <a:ln>
                            <a:noFill/>
                          </a:ln>
                          <a:solidFill>
                            <a:schemeClr val="tx1"/>
                          </a:solidFill>
                          <a:effectLst/>
                          <a:latin typeface="Arial"/>
                          <a:ea typeface="+mn-ea"/>
                          <a:cs typeface="+mn-cs"/>
                        </a:rPr>
                        <a:t>Risken är inte kopplad till något förändringsbehov.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24">
            <a:extLst>
              <a:ext uri="{FF2B5EF4-FFF2-40B4-BE49-F238E27FC236}">
                <a16:creationId xmlns:a16="http://schemas.microsoft.com/office/drawing/2014/main" id="{FB7CA3FE-37A9-4FFE-974B-A7B9C999D811}"/>
              </a:ext>
            </a:extLst>
          </p:cNvPr>
          <p:cNvGraphicFramePr>
            <a:graphicFrameLocks noGrp="1" noChangeAspect="1"/>
          </p:cNvGraphicFramePr>
          <p:nvPr>
            <p:extLst>
              <p:ext uri="{D42A27DB-BD31-4B8C-83A1-F6EECF244321}">
                <p14:modId xmlns:p14="http://schemas.microsoft.com/office/powerpoint/2010/main" val="1564476355"/>
              </p:ext>
            </p:extLst>
          </p:nvPr>
        </p:nvGraphicFramePr>
        <p:xfrm>
          <a:off x="439615" y="537307"/>
          <a:ext cx="4009292" cy="1369589"/>
        </p:xfrm>
        <a:graphic>
          <a:graphicData uri="http://schemas.openxmlformats.org/drawingml/2006/table">
            <a:tbl>
              <a:tblPr/>
              <a:tblGrid>
                <a:gridCol w="4009292">
                  <a:extLst>
                    <a:ext uri="{9D8B030D-6E8A-4147-A177-3AD203B41FA5}">
                      <a16:colId xmlns:a16="http://schemas.microsoft.com/office/drawing/2014/main" val="20000"/>
                    </a:ext>
                  </a:extLst>
                </a:gridCol>
              </a:tblGrid>
              <a:tr h="33059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Regionalt risk nr 54 Hantering av PVG information</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03899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rgbClr val="000000"/>
                        </a:buClr>
                        <a:buSzTx/>
                        <a:buFont typeface="Arial,Sans-Serif"/>
                        <a:buNone/>
                      </a:pPr>
                      <a:r>
                        <a:rPr lang="sv-SE" sz="1100" b="0" i="0" u="none" strike="noStrike" kern="1200" dirty="0">
                          <a:solidFill>
                            <a:schemeClr val="tx1"/>
                          </a:solidFill>
                          <a:effectLst/>
                          <a:latin typeface="Arial" charset="0"/>
                          <a:ea typeface="+mn-ea"/>
                          <a:cs typeface="+mn-cs"/>
                        </a:rPr>
                        <a:t>Oklart hur Region Skåne får hantera privata vårdgivares information då beslut saknas. </a:t>
                      </a:r>
                      <a:endParaRPr lang="sv-SE" sz="1100" b="0" i="1" u="none" strike="noStrike" cap="none" normalizeH="0" baseline="0" noProof="0" dirty="0">
                        <a:ln>
                          <a:noFill/>
                        </a:ln>
                        <a:effectLst/>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33" name="Group 32">
            <a:extLst>
              <a:ext uri="{FF2B5EF4-FFF2-40B4-BE49-F238E27FC236}">
                <a16:creationId xmlns:a16="http://schemas.microsoft.com/office/drawing/2014/main" id="{1B0F1C80-5572-41F8-8BBC-00ADEEEE2A7D}"/>
              </a:ext>
            </a:extLst>
          </p:cNvPr>
          <p:cNvGraphicFramePr>
            <a:graphicFrameLocks noGrp="1" noChangeAspect="1"/>
          </p:cNvGraphicFramePr>
          <p:nvPr>
            <p:extLst>
              <p:ext uri="{D42A27DB-BD31-4B8C-83A1-F6EECF244321}">
                <p14:modId xmlns:p14="http://schemas.microsoft.com/office/powerpoint/2010/main" val="2110508665"/>
              </p:ext>
            </p:extLst>
          </p:nvPr>
        </p:nvGraphicFramePr>
        <p:xfrm>
          <a:off x="4504668" y="2328117"/>
          <a:ext cx="6972584" cy="1267251"/>
        </p:xfrm>
        <a:graphic>
          <a:graphicData uri="http://schemas.openxmlformats.org/drawingml/2006/table">
            <a:tbl>
              <a:tblPr/>
              <a:tblGrid>
                <a:gridCol w="6972584">
                  <a:extLst>
                    <a:ext uri="{9D8B030D-6E8A-4147-A177-3AD203B41FA5}">
                      <a16:colId xmlns:a16="http://schemas.microsoft.com/office/drawing/2014/main" val="20000"/>
                    </a:ext>
                  </a:extLst>
                </a:gridCol>
              </a:tblGrid>
              <a:tr h="176881">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a:ln>
                            <a:noFill/>
                          </a:ln>
                          <a:solidFill>
                            <a:schemeClr val="tx1"/>
                          </a:solidFill>
                          <a:effectLst/>
                          <a:latin typeface="Arial" panose="020B0604020202020204" pitchFamily="34" charset="0"/>
                          <a:cs typeface="Arial" panose="020B0604020202020204" pitchFamily="34" charset="0"/>
                        </a:rPr>
                        <a:t>Nästa steg - Genomförande och kommunikation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0032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pPr>
                      <a:r>
                        <a:rPr lang="sv-SE" sz="1100" b="0" i="0" u="none" strike="noStrike" kern="1200" dirty="0">
                          <a:solidFill>
                            <a:schemeClr val="tx1"/>
                          </a:solidFill>
                          <a:effectLst/>
                          <a:latin typeface="Arial" charset="0"/>
                          <a:ea typeface="+mn-ea"/>
                          <a:cs typeface="+mn-cs"/>
                        </a:rPr>
                        <a:t>Kommunikation via ny föreslagen organisation på Koncernkontoret.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5" name="Group 49">
            <a:extLst>
              <a:ext uri="{FF2B5EF4-FFF2-40B4-BE49-F238E27FC236}">
                <a16:creationId xmlns:a16="http://schemas.microsoft.com/office/drawing/2014/main" id="{D14C7D5C-9053-4674-B812-631F76E1A846}"/>
              </a:ext>
            </a:extLst>
          </p:cNvPr>
          <p:cNvGraphicFramePr>
            <a:graphicFrameLocks noGrp="1" noChangeAspect="1"/>
          </p:cNvGraphicFramePr>
          <p:nvPr>
            <p:extLst>
              <p:ext uri="{D42A27DB-BD31-4B8C-83A1-F6EECF244321}">
                <p14:modId xmlns:p14="http://schemas.microsoft.com/office/powerpoint/2010/main" val="2674015014"/>
              </p:ext>
            </p:extLst>
          </p:nvPr>
        </p:nvGraphicFramePr>
        <p:xfrm>
          <a:off x="4504668" y="3652879"/>
          <a:ext cx="6972584" cy="1407732"/>
        </p:xfrm>
        <a:graphic>
          <a:graphicData uri="http://schemas.openxmlformats.org/drawingml/2006/table">
            <a:tbl>
              <a:tblPr/>
              <a:tblGrid>
                <a:gridCol w="6972584">
                  <a:extLst>
                    <a:ext uri="{9D8B030D-6E8A-4147-A177-3AD203B41FA5}">
                      <a16:colId xmlns:a16="http://schemas.microsoft.com/office/drawing/2014/main" val="20000"/>
                    </a:ext>
                  </a:extLst>
                </a:gridCol>
              </a:tblGrid>
              <a:tr h="259946">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a:ln>
                            <a:noFill/>
                          </a:ln>
                          <a:solidFill>
                            <a:schemeClr val="tx1"/>
                          </a:solidFill>
                          <a:effectLst/>
                          <a:latin typeface="Arial"/>
                        </a:rPr>
                        <a:t>Påverkan på SDV</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143776">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tabLst/>
                      </a:pPr>
                      <a:r>
                        <a:rPr lang="sv-SE" altLang="sv-SE" sz="1100" b="0" i="1" u="none" strike="noStrike" cap="none" normalizeH="0" baseline="0" dirty="0">
                          <a:ln>
                            <a:noFill/>
                          </a:ln>
                          <a:solidFill>
                            <a:schemeClr val="tx1"/>
                          </a:solidFill>
                          <a:effectLst/>
                          <a:latin typeface="Arial"/>
                        </a:rPr>
                        <a:t>Ingen påverkan </a:t>
                      </a:r>
                      <a:r>
                        <a:rPr lang="sv-SE" altLang="sv-SE" sz="1100" b="0" i="1" u="none" strike="noStrike" cap="none" normalizeH="0" baseline="0">
                          <a:ln>
                            <a:noFill/>
                          </a:ln>
                          <a:solidFill>
                            <a:schemeClr val="tx1"/>
                          </a:solidFill>
                          <a:effectLst/>
                          <a:latin typeface="Arial"/>
                        </a:rPr>
                        <a:t>mot SDV.</a:t>
                      </a:r>
                      <a:endParaRPr lang="sv-SE" altLang="sv-SE" sz="1100" b="0" i="1"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1" name="Group 24">
            <a:extLst>
              <a:ext uri="{FF2B5EF4-FFF2-40B4-BE49-F238E27FC236}">
                <a16:creationId xmlns:a16="http://schemas.microsoft.com/office/drawing/2014/main" id="{CCDC273F-C3FE-4EF5-85AF-095E4E4C4702}"/>
              </a:ext>
            </a:extLst>
          </p:cNvPr>
          <p:cNvGraphicFramePr>
            <a:graphicFrameLocks noGrp="1" noChangeAspect="1"/>
          </p:cNvGraphicFramePr>
          <p:nvPr>
            <p:extLst>
              <p:ext uri="{D42A27DB-BD31-4B8C-83A1-F6EECF244321}">
                <p14:modId xmlns:p14="http://schemas.microsoft.com/office/powerpoint/2010/main" val="1917701602"/>
              </p:ext>
            </p:extLst>
          </p:nvPr>
        </p:nvGraphicFramePr>
        <p:xfrm>
          <a:off x="439615" y="4178914"/>
          <a:ext cx="4020087" cy="1906562"/>
        </p:xfrm>
        <a:graphic>
          <a:graphicData uri="http://schemas.openxmlformats.org/drawingml/2006/table">
            <a:tbl>
              <a:tblPr/>
              <a:tblGrid>
                <a:gridCol w="4020087">
                  <a:extLst>
                    <a:ext uri="{9D8B030D-6E8A-4147-A177-3AD203B41FA5}">
                      <a16:colId xmlns:a16="http://schemas.microsoft.com/office/drawing/2014/main" val="20000"/>
                    </a:ext>
                  </a:extLst>
                </a:gridCol>
              </a:tblGrid>
              <a:tr h="45672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a:ln>
                            <a:noFill/>
                          </a:ln>
                          <a:solidFill>
                            <a:schemeClr val="tx1"/>
                          </a:solidFill>
                          <a:effectLst/>
                          <a:latin typeface="Arial"/>
                        </a:rPr>
                        <a:t>Resultat</a:t>
                      </a:r>
                      <a:endParaRPr kumimoji="0" lang="sv-SE" altLang="sv-SE" sz="1100" b="1" i="0" u="none" strike="noStrike" cap="none" normalizeH="0" baseline="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44984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Arial,Sans-Serif"/>
                        <a:buNone/>
                        <a:tabLst/>
                        <a:defRPr/>
                      </a:pPr>
                      <a:r>
                        <a:rPr lang="sv-SE" sz="1100" b="0" i="0" u="none" strike="noStrike" kern="1200" dirty="0">
                          <a:solidFill>
                            <a:schemeClr val="tx1"/>
                          </a:solidFill>
                          <a:effectLst/>
                          <a:latin typeface="+mj-lt"/>
                          <a:ea typeface="+mn-ea"/>
                          <a:cs typeface="+mn-cs"/>
                        </a:rPr>
                        <a:t>Risken </a:t>
                      </a:r>
                      <a:r>
                        <a:rPr lang="sv-SE" sz="1100" b="0" i="0" u="none" strike="noStrike" kern="1200" dirty="0" err="1">
                          <a:solidFill>
                            <a:schemeClr val="tx1"/>
                          </a:solidFill>
                          <a:effectLst/>
                          <a:latin typeface="+mj-lt"/>
                          <a:ea typeface="+mn-ea"/>
                          <a:cs typeface="+mn-cs"/>
                        </a:rPr>
                        <a:t>mitigeras</a:t>
                      </a:r>
                      <a:r>
                        <a:rPr lang="sv-SE" sz="1100" b="0" i="0" u="none" strike="noStrike" kern="1200" dirty="0">
                          <a:solidFill>
                            <a:schemeClr val="tx1"/>
                          </a:solidFill>
                          <a:effectLst/>
                          <a:latin typeface="+mj-lt"/>
                          <a:ea typeface="+mn-ea"/>
                          <a:cs typeface="+mn-cs"/>
                        </a:rPr>
                        <a:t> genom att en ny övergripande funktion för rapportering etableras på Koncernkontoret.</a:t>
                      </a:r>
                      <a:endParaRPr lang="sv-SE" sz="1100" b="0" i="0" u="none" strike="noStrike" kern="1200" noProof="0" dirty="0">
                        <a:solidFill>
                          <a:schemeClr val="tx1"/>
                        </a:solidFill>
                        <a:effectLst/>
                        <a:latin typeface="+mj-lt"/>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19A6DBCF-9F06-402B-8118-40C3D053356B}"/>
              </a:ext>
            </a:extLst>
          </p:cNvPr>
          <p:cNvSpPr txBox="1"/>
          <p:nvPr/>
        </p:nvSpPr>
        <p:spPr>
          <a:xfrm>
            <a:off x="335360" y="86019"/>
            <a:ext cx="637909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t>Sammanfattning</a:t>
            </a:r>
            <a:r>
              <a:rPr lang="en-US" b="1" dirty="0"/>
              <a:t> regional risk</a:t>
            </a:r>
          </a:p>
        </p:txBody>
      </p:sp>
      <p:sp>
        <p:nvSpPr>
          <p:cNvPr id="6" name="TextBox 5">
            <a:extLst>
              <a:ext uri="{FF2B5EF4-FFF2-40B4-BE49-F238E27FC236}">
                <a16:creationId xmlns:a16="http://schemas.microsoft.com/office/drawing/2014/main" id="{2782DCD9-F20D-445A-AEA7-C6128119A828}"/>
              </a:ext>
            </a:extLst>
          </p:cNvPr>
          <p:cNvSpPr txBox="1"/>
          <p:nvPr/>
        </p:nvSpPr>
        <p:spPr>
          <a:xfrm>
            <a:off x="40835" y="3676032"/>
            <a:ext cx="184731" cy="369332"/>
          </a:xfrm>
          <a:prstGeom prst="rect">
            <a:avLst/>
          </a:prstGeom>
          <a:noFill/>
        </p:spPr>
        <p:txBody>
          <a:bodyPr vert="horz" wrap="none" lIns="91440" tIns="45720" rIns="91440" bIns="45720" rtlCol="0" anchor="t">
            <a:spAutoFit/>
          </a:bodyPr>
          <a:lstStyle/>
          <a:p>
            <a:endParaRPr lang="en-US">
              <a:solidFill>
                <a:schemeClr val="accent3"/>
              </a:solidFill>
              <a:cs typeface="Arial"/>
              <a:sym typeface="Wingdings" panose="05000000000000000000" pitchFamily="2" charset="2"/>
            </a:endParaRPr>
          </a:p>
        </p:txBody>
      </p:sp>
      <p:sp>
        <p:nvSpPr>
          <p:cNvPr id="43" name="TextBox 42">
            <a:extLst>
              <a:ext uri="{FF2B5EF4-FFF2-40B4-BE49-F238E27FC236}">
                <a16:creationId xmlns:a16="http://schemas.microsoft.com/office/drawing/2014/main" id="{73D86C71-3390-4483-A6CF-438D4D1EF9C7}"/>
              </a:ext>
            </a:extLst>
          </p:cNvPr>
          <p:cNvSpPr txBox="1"/>
          <p:nvPr/>
        </p:nvSpPr>
        <p:spPr>
          <a:xfrm>
            <a:off x="4071705" y="6178756"/>
            <a:ext cx="525780" cy="276999"/>
          </a:xfrm>
          <a:prstGeom prst="rect">
            <a:avLst/>
          </a:prstGeom>
          <a:noFill/>
        </p:spPr>
        <p:txBody>
          <a:bodyPr wrap="square" lIns="91440" tIns="45720" rIns="91440" bIns="45720" anchor="t">
            <a:spAutoFit/>
          </a:bodyPr>
          <a:lstStyle/>
          <a:p>
            <a:endParaRPr lang="en-US" sz="1200"/>
          </a:p>
        </p:txBody>
      </p:sp>
      <p:graphicFrame>
        <p:nvGraphicFramePr>
          <p:cNvPr id="3" name="Group 16">
            <a:extLst>
              <a:ext uri="{FF2B5EF4-FFF2-40B4-BE49-F238E27FC236}">
                <a16:creationId xmlns:a16="http://schemas.microsoft.com/office/drawing/2014/main" id="{2DCD36CA-3A9C-D91F-4734-94F8CC3B70C4}"/>
              </a:ext>
            </a:extLst>
          </p:cNvPr>
          <p:cNvGraphicFramePr>
            <a:graphicFrameLocks noGrp="1" noChangeAspect="1"/>
          </p:cNvGraphicFramePr>
          <p:nvPr>
            <p:extLst>
              <p:ext uri="{D42A27DB-BD31-4B8C-83A1-F6EECF244321}">
                <p14:modId xmlns:p14="http://schemas.microsoft.com/office/powerpoint/2010/main" val="3020241521"/>
              </p:ext>
            </p:extLst>
          </p:nvPr>
        </p:nvGraphicFramePr>
        <p:xfrm>
          <a:off x="4504668" y="539888"/>
          <a:ext cx="6991932" cy="994161"/>
        </p:xfrm>
        <a:graphic>
          <a:graphicData uri="http://schemas.openxmlformats.org/drawingml/2006/table">
            <a:tbl>
              <a:tblPr/>
              <a:tblGrid>
                <a:gridCol w="6991932">
                  <a:extLst>
                    <a:ext uri="{9D8B030D-6E8A-4147-A177-3AD203B41FA5}">
                      <a16:colId xmlns:a16="http://schemas.microsoft.com/office/drawing/2014/main" val="20000"/>
                    </a:ext>
                  </a:extLst>
                </a:gridCol>
              </a:tblGrid>
              <a:tr h="2068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a:ln>
                            <a:noFill/>
                          </a:ln>
                          <a:solidFill>
                            <a:schemeClr val="tx1"/>
                          </a:solidFill>
                          <a:effectLst/>
                          <a:latin typeface="Arial"/>
                        </a:rPr>
                        <a:t>Beslut</a:t>
                      </a:r>
                      <a:endParaRPr kumimoji="0" lang="sv-SE" altLang="sv-SE" sz="1100" b="1" i="0" u="none" strike="noStrike" cap="none" normalizeH="0" baseline="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73020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r>
                        <a:rPr lang="sv-SE" sz="1100" b="0" i="0" u="none" strike="noStrike" kern="1200" dirty="0">
                          <a:solidFill>
                            <a:schemeClr val="tx1"/>
                          </a:solidFill>
                          <a:effectLst/>
                          <a:latin typeface="Arial" charset="0"/>
                          <a:ea typeface="+mn-ea"/>
                          <a:cs typeface="+mn-cs"/>
                        </a:rPr>
                        <a:t>Meddelad inriktning att Region Skåne ska myndighetsrapportera för privata vårdgivare inklusive till Socialstyrelsens patientregister. </a:t>
                      </a:r>
                      <a:endParaRPr lang="sv-SE" altLang="sv-SE" sz="1200" b="0" i="1" u="none" strike="noStrike" kern="1200" cap="none" normalizeH="0" baseline="0" dirty="0">
                        <a:ln>
                          <a:noFill/>
                        </a:ln>
                        <a:solidFill>
                          <a:schemeClr val="tx1"/>
                        </a:solidFill>
                        <a:effectLst/>
                        <a:latin typeface="Arial"/>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4" name="Group 32">
            <a:extLst>
              <a:ext uri="{FF2B5EF4-FFF2-40B4-BE49-F238E27FC236}">
                <a16:creationId xmlns:a16="http://schemas.microsoft.com/office/drawing/2014/main" id="{8CE161AB-FE91-6D19-6C5E-4409B171D840}"/>
              </a:ext>
            </a:extLst>
          </p:cNvPr>
          <p:cNvGraphicFramePr>
            <a:graphicFrameLocks noGrp="1" noChangeAspect="1"/>
          </p:cNvGraphicFramePr>
          <p:nvPr>
            <p:extLst>
              <p:ext uri="{D42A27DB-BD31-4B8C-83A1-F6EECF244321}">
                <p14:modId xmlns:p14="http://schemas.microsoft.com/office/powerpoint/2010/main" val="3164771332"/>
              </p:ext>
            </p:extLst>
          </p:nvPr>
        </p:nvGraphicFramePr>
        <p:xfrm>
          <a:off x="4504668" y="1574964"/>
          <a:ext cx="6972584" cy="694451"/>
        </p:xfrm>
        <a:graphic>
          <a:graphicData uri="http://schemas.openxmlformats.org/drawingml/2006/table">
            <a:tbl>
              <a:tblPr/>
              <a:tblGrid>
                <a:gridCol w="6972584">
                  <a:extLst>
                    <a:ext uri="{9D8B030D-6E8A-4147-A177-3AD203B41FA5}">
                      <a16:colId xmlns:a16="http://schemas.microsoft.com/office/drawing/2014/main" val="20000"/>
                    </a:ext>
                  </a:extLst>
                </a:gridCol>
              </a:tblGrid>
              <a:tr h="20753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a:ln>
                            <a:noFill/>
                          </a:ln>
                          <a:solidFill>
                            <a:schemeClr val="tx1"/>
                          </a:solidFill>
                          <a:effectLst/>
                          <a:latin typeface="Arial"/>
                          <a:cs typeface="Arial"/>
                        </a:rPr>
                        <a:t>Ägarskap för fortsättningen av </a:t>
                      </a:r>
                      <a:r>
                        <a:rPr lang="sv-SE" altLang="sv-SE" sz="1200" b="1" i="0" u="none" strike="noStrike" cap="none" normalizeH="0" baseline="0">
                          <a:ln>
                            <a:noFill/>
                          </a:ln>
                          <a:solidFill>
                            <a:schemeClr val="tx1"/>
                          </a:solidFill>
                          <a:effectLst/>
                          <a:latin typeface="Arial"/>
                          <a:cs typeface="Arial"/>
                        </a:rPr>
                        <a:t>arbetet</a:t>
                      </a:r>
                      <a:endParaRPr kumimoji="0" lang="sv-SE" altLang="sv-SE" sz="1200" b="1" i="0" u="none" strike="noStrike" cap="none" normalizeH="0" baseline="0">
                        <a:ln>
                          <a:noFill/>
                        </a:ln>
                        <a:solidFill>
                          <a:schemeClr val="tx1"/>
                        </a:solidFill>
                        <a:effectLst/>
                        <a:latin typeface="Arial"/>
                        <a:cs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4304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pPr>
                      <a:r>
                        <a:rPr lang="sv-SE" altLang="sv-SE" sz="1100" b="0" i="1" u="none" strike="noStrike" kern="1200" cap="none" normalizeH="0" baseline="0" dirty="0">
                          <a:ln>
                            <a:noFill/>
                          </a:ln>
                          <a:solidFill>
                            <a:schemeClr val="tx1"/>
                          </a:solidFill>
                          <a:effectLst/>
                          <a:latin typeface="Arial"/>
                          <a:ea typeface="+mn-ea"/>
                          <a:cs typeface="+mn-cs"/>
                        </a:rPr>
                        <a:t>2024-05-31 </a:t>
                      </a:r>
                      <a:r>
                        <a:rPr lang="sv-SE" sz="1100" b="0" i="0" u="none" strike="noStrike" kern="1200" dirty="0">
                          <a:solidFill>
                            <a:schemeClr val="tx1"/>
                          </a:solidFill>
                          <a:effectLst/>
                          <a:latin typeface="Arial" charset="0"/>
                          <a:ea typeface="+mn-ea"/>
                          <a:cs typeface="+mn-cs"/>
                        </a:rPr>
                        <a:t>Lennart Wallén, Enhetschef enheten för digitalisering, HSS</a:t>
                      </a:r>
                      <a:endParaRPr lang="sv-SE" altLang="sv-SE" sz="1100" b="0" i="1" u="none" strike="noStrike" kern="1200" cap="none" normalizeH="0" baseline="0" dirty="0">
                        <a:ln>
                          <a:noFill/>
                        </a:ln>
                        <a:solidFill>
                          <a:schemeClr val="tx1"/>
                        </a:solidFill>
                        <a:effectLst/>
                        <a:latin typeface="Arial"/>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1719297"/>
      </p:ext>
    </p:extLst>
  </p:cSld>
  <p:clrMapOvr>
    <a:masterClrMapping/>
  </p:clrMapOvr>
</p:sld>
</file>

<file path=ppt/theme/theme1.xml><?xml version="1.0" encoding="utf-8"?>
<a:theme xmlns:a="http://schemas.openxmlformats.org/drawingml/2006/main" name="1_Tema1">
  <a:themeElements>
    <a:clrScheme name="Anpassat 6">
      <a:dk1>
        <a:sysClr val="windowText" lastClr="000000"/>
      </a:dk1>
      <a:lt1>
        <a:sysClr val="window" lastClr="FFFFFF"/>
      </a:lt1>
      <a:dk2>
        <a:srgbClr val="000000"/>
      </a:dk2>
      <a:lt2>
        <a:srgbClr val="E7E6E6"/>
      </a:lt2>
      <a:accent1>
        <a:srgbClr val="ED1D2D"/>
      </a:accent1>
      <a:accent2>
        <a:srgbClr val="FFD402"/>
      </a:accent2>
      <a:accent3>
        <a:srgbClr val="00ABC0"/>
      </a:accent3>
      <a:accent4>
        <a:srgbClr val="A6D2D7"/>
      </a:accent4>
      <a:accent5>
        <a:srgbClr val="C4B79F"/>
      </a:accent5>
      <a:accent6>
        <a:srgbClr val="D8D8D8"/>
      </a:accent6>
      <a:hlink>
        <a:srgbClr val="0563C1"/>
      </a:hlink>
      <a:folHlink>
        <a:srgbClr val="954F72"/>
      </a:folHlink>
    </a:clrScheme>
    <a:fontScheme name="SDV_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4">
            <a:shade val="50000"/>
          </a:schemeClr>
        </a:lnRef>
        <a:fillRef idx="1">
          <a:schemeClr val="accent4"/>
        </a:fillRef>
        <a:effectRef idx="0">
          <a:schemeClr val="accent4"/>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DV_PPT-mall_2019-09-26 [Skrivskyddad]" id="{FF5FEE54-2B70-4F82-B591-62AE6C72B542}" vid="{4A47C1E1-3459-4D50-9E1D-521A98B70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22" ma:contentTypeDescription="Skapa ett nytt dokument." ma:contentTypeScope="" ma:versionID="059146227fa6fadae7584a0002f94e9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64cd48618ccf23e864fa47398fe95a4d"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Dokument_x00e4_ga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okument_x00e4_gare" ma:index="25" nillable="true" ma:displayName="Dokumentägare" ma:format="Dropdown" ma:internalName="Dokument_x00e4_gar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481cc7-f7fc-4d3a-a93a-4be4fcbf4595">
      <Terms xmlns="http://schemas.microsoft.com/office/infopath/2007/PartnerControls"/>
    </lcf76f155ced4ddcb4097134ff3c332f>
    <TaxCatchAll xmlns="2e68ab6b-79c8-43ea-b178-dccb9842d64a" xsi:nil="true"/>
    <SharedWithUsers xmlns="2e68ab6b-79c8-43ea-b178-dccb9842d64a">
      <UserInfo>
        <DisplayName>Allert Lenander Therése</DisplayName>
        <AccountId>138</AccountId>
        <AccountType/>
      </UserInfo>
    </SharedWithUsers>
    <MediaLengthInSeconds xmlns="b9481cc7-f7fc-4d3a-a93a-4be4fcbf4595" xsi:nil="true"/>
    <Dokument_x00e4_gare xmlns="b9481cc7-f7fc-4d3a-a93a-4be4fcbf4595" xsi:nil="true"/>
  </documentManagement>
</p:properties>
</file>

<file path=customXml/itemProps1.xml><?xml version="1.0" encoding="utf-8"?>
<ds:datastoreItem xmlns:ds="http://schemas.openxmlformats.org/officeDocument/2006/customXml" ds:itemID="{9F8DE78D-C220-4F2E-AD34-7047DD888A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EF5832-A278-4DA7-97F4-ABD7CA040059}">
  <ds:schemaRefs>
    <ds:schemaRef ds:uri="http://schemas.microsoft.com/sharepoint/v3/contenttype/forms"/>
  </ds:schemaRefs>
</ds:datastoreItem>
</file>

<file path=customXml/itemProps3.xml><?xml version="1.0" encoding="utf-8"?>
<ds:datastoreItem xmlns:ds="http://schemas.openxmlformats.org/officeDocument/2006/customXml" ds:itemID="{D21B1BCA-7B59-40E7-BEE4-D29FF7246213}">
  <ds:schemaRefs>
    <ds:schemaRef ds:uri="http://purl.org/dc/dcmitype/"/>
    <ds:schemaRef ds:uri="http://schemas.microsoft.com/office/2006/metadata/properties"/>
    <ds:schemaRef ds:uri="http://purl.org/dc/elements/1.1/"/>
    <ds:schemaRef ds:uri="http://schemas.microsoft.com/office/2006/documentManagement/types"/>
    <ds:schemaRef ds:uri="d7b40e0d-70fe-487d-90d8-c91e32541cb9"/>
    <ds:schemaRef ds:uri="http://schemas.microsoft.com/office/infopath/2007/PartnerControls"/>
    <ds:schemaRef ds:uri="http://www.w3.org/XML/1998/namespace"/>
    <ds:schemaRef ds:uri="http://schemas.openxmlformats.org/package/2006/metadata/core-properties"/>
    <ds:schemaRef ds:uri="4b21e3d7-508f-4324-9789-093cbd195ffd"/>
    <ds:schemaRef ds:uri="http://purl.org/dc/terms/"/>
    <ds:schemaRef ds:uri="b9481cc7-f7fc-4d3a-a93a-4be4fcbf4595"/>
    <ds:schemaRef ds:uri="2e68ab6b-79c8-43ea-b178-dccb9842d64a"/>
  </ds:schemaRefs>
</ds:datastoreItem>
</file>

<file path=docProps/app.xml><?xml version="1.0" encoding="utf-8"?>
<Properties xmlns="http://schemas.openxmlformats.org/officeDocument/2006/extended-properties" xmlns:vt="http://schemas.openxmlformats.org/officeDocument/2006/docPropsVTypes">
  <TotalTime>0</TotalTime>
  <Words>199</Words>
  <Application>Microsoft Office PowerPoint</Application>
  <PresentationFormat>Widescreen</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1_Tema1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Elfving, Linnea</dc:creator>
  <cp:lastModifiedBy>Persson Jennie</cp:lastModifiedBy>
  <cp:revision>8</cp:revision>
  <dcterms:created xsi:type="dcterms:W3CDTF">2021-05-18T08:31:40Z</dcterms:created>
  <dcterms:modified xsi:type="dcterms:W3CDTF">2025-01-29T09:38:33Z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xd_ProgID">
    <vt:lpwstr/>
  </property>
  <property fmtid="{D5CDD505-2E9C-101B-9397-08002B2CF9AE}" pid="4" name="TemplateUrl">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y fmtid="{D5CDD505-2E9C-101B-9397-08002B2CF9AE}" pid="10" name="Order">
    <vt:r8>64700</vt:r8>
  </property>
  <property fmtid="{D5CDD505-2E9C-101B-9397-08002B2CF9AE}" pid="11" name="_SourceUrl">
    <vt:lpwstr/>
  </property>
  <property fmtid="{D5CDD505-2E9C-101B-9397-08002B2CF9AE}" pid="12" name="_SharedFileIndex">
    <vt:lpwstr/>
  </property>
</Properties>
</file>