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840" r:id="rId4"/>
  </p:sldMasterIdLst>
  <p:notesMasterIdLst>
    <p:notesMasterId r:id="rId7"/>
  </p:notesMasterIdLst>
  <p:sldIdLst>
    <p:sldId id="2145872486" r:id="rId5"/>
    <p:sldId id="214587248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duktion" id="{CD7EF401-FCD3-45E1-BB3A-3E13175B3743}">
          <p14:sldIdLst>
            <p14:sldId id="2145872486"/>
            <p14:sldId id="2145872485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FDFF"/>
    <a:srgbClr val="E1F2CE"/>
    <a:srgbClr val="FFF3B9"/>
    <a:srgbClr val="568523"/>
    <a:srgbClr val="BFF8FF"/>
    <a:srgbClr val="FFF6CC"/>
    <a:srgbClr val="FFFFFF"/>
    <a:srgbClr val="E7E6E6"/>
    <a:srgbClr val="F8A5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F503E40-B4F8-41D2-95C5-C19BB8396F7D}" v="10" dt="2024-05-06T08:30:31.6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5F0519-6911-4650-9EB4-DAC457C6F50A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AF496A-1472-417B-A8BC-4F89C420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9572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AF496A-1472-417B-A8BC-4F89C42040A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069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bild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1D865707-BD43-46EF-90EA-1E2351DBB8D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230688"/>
            <a:ext cx="9144000" cy="44608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buNone/>
              <a:defRPr sz="2200" b="0" i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Underrubrik Namn Efternamn XX månad 2019 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8340578C-757F-4A67-8A26-30E23E6A83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6949" y="2630811"/>
            <a:ext cx="5118100" cy="1148145"/>
          </a:xfrm>
          <a:prstGeom prst="rect">
            <a:avLst/>
          </a:prstGeom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995A93F3-DBB4-4009-B60F-26AC50C61D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6949" y="2630811"/>
            <a:ext cx="5118100" cy="1148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4647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ubrikbild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1D865707-BD43-46EF-90EA-1E2351DBB8D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608888" y="4144963"/>
            <a:ext cx="3059111" cy="130016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2200" b="0" i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Underrubrik </a:t>
            </a:r>
            <a:br>
              <a:rPr lang="sv-SE"/>
            </a:br>
            <a:r>
              <a:rPr lang="sv-SE"/>
              <a:t>Namn Efternamn </a:t>
            </a:r>
            <a:br>
              <a:rPr lang="sv-SE"/>
            </a:br>
            <a:r>
              <a:rPr lang="sv-SE"/>
              <a:t>XX månad 2019 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4C437A36-0FD1-4351-8D54-CB476BB682A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7072"/>
          <a:stretch/>
        </p:blipFill>
        <p:spPr>
          <a:xfrm>
            <a:off x="1902908" y="2249809"/>
            <a:ext cx="2926189" cy="1529147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DC446625-C337-4348-87CA-34C02670479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2370"/>
          <a:stretch/>
        </p:blipFill>
        <p:spPr>
          <a:xfrm>
            <a:off x="7396257" y="2249809"/>
            <a:ext cx="3930556" cy="1530000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E1AAB04B-ECBB-494C-AB56-E04135FBD9E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7072"/>
          <a:stretch/>
        </p:blipFill>
        <p:spPr>
          <a:xfrm>
            <a:off x="1902908" y="2249809"/>
            <a:ext cx="2926189" cy="1529147"/>
          </a:xfrm>
          <a:prstGeom prst="rect">
            <a:avLst/>
          </a:prstGeo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F1588F15-F628-4675-AAF9-5DE1C81854F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2370"/>
          <a:stretch/>
        </p:blipFill>
        <p:spPr>
          <a:xfrm>
            <a:off x="7396257" y="2249809"/>
            <a:ext cx="3930556" cy="1530000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23600" y="5784068"/>
            <a:ext cx="1007996" cy="849948"/>
          </a:xfrm>
          <a:prstGeom prst="rect">
            <a:avLst/>
          </a:prstGeom>
        </p:spPr>
      </p:pic>
      <p:pic>
        <p:nvPicPr>
          <p:cNvPr id="11" name="Bildobjekt 10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160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6280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59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D5B3A8-2CB1-4AE7-9F5E-54767E598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397594"/>
            <a:ext cx="10442575" cy="428625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9A3BDFC-5A91-4831-9577-3AEFB0584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4713" y="1412875"/>
            <a:ext cx="10442575" cy="40322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783641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685B4B7-5AE1-4750-B874-5A20621B1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397594"/>
            <a:ext cx="10442575" cy="428625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60582DE-F9C0-4916-AF89-F88A12F478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74713" y="1412875"/>
            <a:ext cx="5005387" cy="4032250"/>
          </a:xfrm>
          <a:prstGeom prst="rect">
            <a:avLst/>
          </a:prstGeom>
        </p:spPr>
        <p:txBody>
          <a:bodyPr lIns="0" tIns="0" rIns="0" bIns="0"/>
          <a:lstStyle>
            <a:lvl1pPr marL="252000" indent="-252000">
              <a:defRPr/>
            </a:lvl1pPr>
            <a:lvl2pPr marL="504000" indent="-252000">
              <a:defRPr/>
            </a:lvl2pPr>
            <a:lvl3pPr marL="756000" indent="-252000">
              <a:defRPr/>
            </a:lvl3pPr>
            <a:lvl4pPr marL="756000" indent="-252000">
              <a:defRPr/>
            </a:lvl4pPr>
            <a:lvl5pPr marL="756000" indent="-252000"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74E0A84-0E28-4326-8A7E-2325C95BB0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1901" y="1412875"/>
            <a:ext cx="5005385" cy="403225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5322639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704">
          <p15:clr>
            <a:srgbClr val="FBAE40"/>
          </p15:clr>
        </p15:guide>
        <p15:guide id="2" pos="397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Endast rubrik + bakgrundsbi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9F7A6B-1C37-4247-B8A9-995E6DC08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397594"/>
            <a:ext cx="10442575" cy="428625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3600" y="5784068"/>
            <a:ext cx="1007996" cy="849948"/>
          </a:xfrm>
          <a:prstGeom prst="rect">
            <a:avLst/>
          </a:prstGeom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60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9762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9F7A6B-1C37-4247-B8A9-995E6DC08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397594"/>
            <a:ext cx="10442575" cy="428625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212438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Avslutningsbi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3600" y="5784068"/>
            <a:ext cx="1007996" cy="849948"/>
          </a:xfrm>
          <a:prstGeom prst="rect">
            <a:avLst/>
          </a:prstGeom>
        </p:spPr>
      </p:pic>
      <p:pic>
        <p:nvPicPr>
          <p:cNvPr id="3" name="Bildobjekt 2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60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108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Rubrikbild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1D865707-BD43-46EF-90EA-1E2351DBB8D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230688"/>
            <a:ext cx="9144000" cy="44608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buNone/>
              <a:defRPr sz="2200" b="0" i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Underrubrik Namn Efternamn XX månad 2019 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8340578C-757F-4A67-8A26-30E23E6A83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6949" y="2630811"/>
            <a:ext cx="5118100" cy="1148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3836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Rubrikbild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1D865707-BD43-46EF-90EA-1E2351DBB8D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608888" y="4144963"/>
            <a:ext cx="3059111" cy="130016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2200" b="0" i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Underrubrik </a:t>
            </a:r>
            <a:br>
              <a:rPr lang="sv-SE"/>
            </a:br>
            <a:r>
              <a:rPr lang="sv-SE"/>
              <a:t>Namn Efternamn </a:t>
            </a:r>
            <a:br>
              <a:rPr lang="sv-SE"/>
            </a:br>
            <a:r>
              <a:rPr lang="sv-SE"/>
              <a:t>XX månad 2019 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4C437A36-0FD1-4351-8D54-CB476BB682A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7072"/>
          <a:stretch/>
        </p:blipFill>
        <p:spPr>
          <a:xfrm>
            <a:off x="1902908" y="2249809"/>
            <a:ext cx="2926189" cy="1529147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DC446625-C337-4348-87CA-34C02670479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2370"/>
          <a:stretch/>
        </p:blipFill>
        <p:spPr>
          <a:xfrm>
            <a:off x="7396257" y="2249809"/>
            <a:ext cx="3930556" cy="1530000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23600" y="5784068"/>
            <a:ext cx="1007996" cy="849948"/>
          </a:xfrm>
          <a:prstGeom prst="rect">
            <a:avLst/>
          </a:prstGeo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160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2119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59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ildobjekt 5">
            <a:extLst>
              <a:ext uri="{FF2B5EF4-FFF2-40B4-BE49-F238E27FC236}">
                <a16:creationId xmlns:a16="http://schemas.microsoft.com/office/drawing/2014/main" id="{18A0E660-64A9-44F3-AFB4-DE825BA18E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6" t="2553"/>
          <a:stretch>
            <a:fillRect/>
          </a:stretch>
        </p:blipFill>
        <p:spPr bwMode="auto">
          <a:xfrm>
            <a:off x="-12700" y="0"/>
            <a:ext cx="12217400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Bildobjekt 16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3428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2210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41" r:id="rId1"/>
    <p:sldLayoutId id="2147484842" r:id="rId2"/>
    <p:sldLayoutId id="2147484843" r:id="rId3"/>
    <p:sldLayoutId id="2147484844" r:id="rId4"/>
    <p:sldLayoutId id="2147484845" r:id="rId5"/>
    <p:sldLayoutId id="2147484846" r:id="rId6"/>
    <p:sldLayoutId id="2147484847" r:id="rId7"/>
    <p:sldLayoutId id="2147484848" r:id="rId8"/>
    <p:sldLayoutId id="2147484849" r:id="rId9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56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00">
          <p15:clr>
            <a:srgbClr val="F26B43"/>
          </p15:clr>
        </p15:guide>
        <p15:guide id="2" pos="7129">
          <p15:clr>
            <a:srgbClr val="F26B43"/>
          </p15:clr>
        </p15:guide>
        <p15:guide id="3" pos="3840">
          <p15:clr>
            <a:srgbClr val="F26B43"/>
          </p15:clr>
        </p15:guide>
        <p15:guide id="4" pos="551">
          <p15:clr>
            <a:srgbClr val="F26B43"/>
          </p15:clr>
        </p15:guide>
        <p15:guide id="5" orient="horz" pos="890">
          <p15:clr>
            <a:srgbClr val="F26B43"/>
          </p15:clr>
        </p15:guide>
        <p15:guide id="6" orient="horz" pos="343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dokumentportal.i.skane.se/Dokumentmappar/RS/kk/RD/Regiongemensamma%20arbetss%c3%a4tt%20med%20anledning%20av%20SDV_inkl%20Beslut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hyperlink" Target="https://regionskane.sharepoint.com/sites/sdvledningsgrupp/Delade%20dokument/Forms/AllItems.aspx?id=%2Fsites%2Fsdvledningsgrupp%2FDelade%20dokument%2FGeneral%2FRVL%20RHL%20och%20KL%2FRVL%2FRVL%202023%2FRVL%202023%2012%2008%2FM%C3%B6tesanteckningar%20RVL%208%20december%2Epdf&amp;parent=%2Fsites%2Fsdvledningsgrupp%2FDelade%20dokument%2FGeneral%2FRVL%20RHL%20och%20KL%2FRVL%2FRVL%202023%2FRVL%202023%2012%2008&amp;p=true&amp;wdLOR=c65888746%2D6D7F%2D4C1A%2DA17F%2D900B93274DE6&amp;ct=1714648400300&amp;or=Outlook%2DBody&amp;cid=F3283947%2DDE74%2D4816%2D9B9B%2DC259D13C6B4C&amp;ga=1&amp;LOF=1" TargetMode="External"/><Relationship Id="rId4" Type="http://schemas.openxmlformats.org/officeDocument/2006/relationships/hyperlink" Target="https://regionskane.sharepoint.com/sites/sdvledningsgrupp/Delade%20dokument/Forms/AllItems.aspx?id=%2Fsites%2Fsdvledningsgrupp%2FDelade%20dokument%2FGeneral%2FTaktisk%20%C3%B6verl%C3%A4mningsgrupp%20SDV%2FAgenda%20och%20aktionlogg%2F2024%20%20Feb%20%2D%20Mars%2F2024%2003%2021%20M%C3%B6tesanteckningar%2Epdf&amp;parent=%2Fsites%2Fsdvledningsgrupp%2FDelade%20dokument%2FGeneral%2FTaktisk%20%C3%B6verl%C3%A4mningsgrupp%20SDV%2FAgenda%20och%20aktionlogg%2F2024%20%20Feb%20%2D%20Mars&amp;p=true&amp;wdLOR=c30625912%2DC181%2D472B%2DBC23%2DFFDBE320E818&amp;ct=1714648513173&amp;or=Outlook%2DBody&amp;cid=80DF4139%2D6779%2D4B22%2DB0C7%2DDC7BA991C8FA&amp;ga=1&amp;LOF=1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Group 5">
            <a:extLst>
              <a:ext uri="{FF2B5EF4-FFF2-40B4-BE49-F238E27FC236}">
                <a16:creationId xmlns:a16="http://schemas.microsoft.com/office/drawing/2014/main" id="{08908BF8-7AF7-428F-A7F0-A311C3B145F1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707212844"/>
              </p:ext>
            </p:extLst>
          </p:nvPr>
        </p:nvGraphicFramePr>
        <p:xfrm>
          <a:off x="411479" y="1818738"/>
          <a:ext cx="4037427" cy="2136043"/>
        </p:xfrm>
        <a:graphic>
          <a:graphicData uri="http://schemas.openxmlformats.org/drawingml/2006/table">
            <a:tbl>
              <a:tblPr/>
              <a:tblGrid>
                <a:gridCol w="40374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11766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</a:pPr>
                      <a:r>
                        <a:rPr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Bakgrund och orsak till ett regional risk (behov)</a:t>
                      </a:r>
                      <a:endParaRPr kumimoji="0" lang="sv-SE" altLang="sv-SE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24277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rtl="0" fontAlgn="base"/>
                      <a:r>
                        <a:rPr lang="sv-SE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SDV behöver en plattform som kan hantera de utbildningsformat som SDV utbildning är uppbyggt kring såsom filmer, textdokument, checklistor samt länkar till </a:t>
                      </a:r>
                      <a:r>
                        <a:rPr lang="sv-SE" sz="10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bla</a:t>
                      </a:r>
                      <a:r>
                        <a:rPr lang="sv-SE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 träningsdomän, bokningsapplikation.</a:t>
                      </a: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rtl="0" fontAlgn="base"/>
                      <a:r>
                        <a:rPr lang="sv-SE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Plattformen behöver också kunna hantera:​</a:t>
                      </a: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marL="171450" indent="-171450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sv-SE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Bokning av datorutbildningsplats ​</a:t>
                      </a: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marL="171450" indent="-171450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sv-SE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Tilldelning av träningsplan (automatisk/manuell)  ​</a:t>
                      </a: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marL="171450" indent="-171450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sv-SE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Behov av att kunna följa upp genomförd utbildning ​</a:t>
                      </a: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marL="171450" indent="-171450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sv-SE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Kapacitet i form av samtidiga användare samt driftstabilitet krävs  ​</a:t>
                      </a:r>
                      <a:endParaRPr lang="en-US" sz="1000" b="0" i="0" kern="12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/>
                        <a:buChar char="q"/>
                      </a:pPr>
                      <a:endParaRPr lang="sv-SE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1" name="Group 16">
            <a:extLst>
              <a:ext uri="{FF2B5EF4-FFF2-40B4-BE49-F238E27FC236}">
                <a16:creationId xmlns:a16="http://schemas.microsoft.com/office/drawing/2014/main" id="{8E4DBA57-0B06-4F9B-A468-A1B7D0399003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721264306"/>
              </p:ext>
            </p:extLst>
          </p:nvPr>
        </p:nvGraphicFramePr>
        <p:xfrm>
          <a:off x="4448906" y="5394960"/>
          <a:ext cx="6972584" cy="1173196"/>
        </p:xfrm>
        <a:graphic>
          <a:graphicData uri="http://schemas.openxmlformats.org/drawingml/2006/table">
            <a:tbl>
              <a:tblPr/>
              <a:tblGrid>
                <a:gridCol w="6972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19483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</a:pPr>
                      <a:r>
                        <a:rPr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Övrigt</a:t>
                      </a:r>
                      <a:endParaRPr kumimoji="0" lang="sv-SE" altLang="sv-SE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3713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,Sans-Serif"/>
                        <a:buNone/>
                      </a:pPr>
                      <a:r>
                        <a:rPr lang="sv-SE" altLang="sv-SE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Inte kopplat till några förändringsbehov</a:t>
                      </a: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2" name="Group 24">
            <a:extLst>
              <a:ext uri="{FF2B5EF4-FFF2-40B4-BE49-F238E27FC236}">
                <a16:creationId xmlns:a16="http://schemas.microsoft.com/office/drawing/2014/main" id="{FB7CA3FE-37A9-4FFE-974B-A7B9C999D811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72984524"/>
              </p:ext>
            </p:extLst>
          </p:nvPr>
        </p:nvGraphicFramePr>
        <p:xfrm>
          <a:off x="411479" y="449149"/>
          <a:ext cx="4037428" cy="1369589"/>
        </p:xfrm>
        <a:graphic>
          <a:graphicData uri="http://schemas.openxmlformats.org/drawingml/2006/table">
            <a:tbl>
              <a:tblPr/>
              <a:tblGrid>
                <a:gridCol w="40374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0590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</a:pPr>
                      <a:r>
                        <a:rPr kumimoji="0"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Regional risk nr 52 – Digital plattform för utbildning</a:t>
                      </a:r>
                      <a:endParaRPr kumimoji="0" lang="sv-SE" altLang="sv-SE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8999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,Sans-Serif"/>
                        <a:buNone/>
                      </a:pPr>
                      <a:r>
                        <a:rPr lang="sv-SE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SDV programmet (SDV) skall möjliggöra utbildning för alla som skall arbeta i SDV såsom offentligt anställda, timavlönade, privata vårdgivare, hyrpersonal,  studenter samt medarbetare med skyddad identitet.</a:t>
                      </a:r>
                      <a:endParaRPr lang="en-US" sz="1100" i="0" dirty="0"/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3" name="Group 32">
            <a:extLst>
              <a:ext uri="{FF2B5EF4-FFF2-40B4-BE49-F238E27FC236}">
                <a16:creationId xmlns:a16="http://schemas.microsoft.com/office/drawing/2014/main" id="{1B0F1C80-5572-41F8-8BBC-00ADEEEE2A7D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736370824"/>
              </p:ext>
            </p:extLst>
          </p:nvPr>
        </p:nvGraphicFramePr>
        <p:xfrm>
          <a:off x="4448906" y="2965665"/>
          <a:ext cx="6972584" cy="1444892"/>
        </p:xfrm>
        <a:graphic>
          <a:graphicData uri="http://schemas.openxmlformats.org/drawingml/2006/table">
            <a:tbl>
              <a:tblPr/>
              <a:tblGrid>
                <a:gridCol w="6972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30024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Nästa steg - Genomförande och kommunikation</a:t>
                      </a: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80936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rtl="0" fontAlgn="base"/>
                      <a:r>
                        <a:rPr lang="sv-SE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Koncernstab </a:t>
                      </a:r>
                      <a:r>
                        <a:rPr lang="sv-SE" sz="11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HRs</a:t>
                      </a:r>
                      <a:r>
                        <a:rPr lang="sv-SE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 utbildningsuppdrag och </a:t>
                      </a:r>
                      <a:r>
                        <a:rPr lang="sv-SE" sz="11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lärredaktion</a:t>
                      </a:r>
                      <a:r>
                        <a:rPr lang="sv-SE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har setts över för att möjliggöra ett utökat uppdrag som omfattar samtliga medarbetare som ska arbeta i SDV. </a:t>
                      </a:r>
                      <a:r>
                        <a:rPr lang="en-US" sz="1100" b="0" i="0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​​</a:t>
                      </a:r>
                    </a:p>
                    <a:p>
                      <a:pPr rtl="0" fontAlgn="base"/>
                      <a:r>
                        <a:rPr lang="sv-SE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Region Skånes ramverk för lärande och kompetensutveckling har setts över och ramverket ligger nu till grund för SDV utbildningens upplägg. </a:t>
                      </a:r>
                      <a:r>
                        <a:rPr lang="en-US" sz="1100" b="0" i="0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​​</a:t>
                      </a:r>
                    </a:p>
                    <a:p>
                      <a:pPr rtl="0" fontAlgn="base"/>
                      <a:r>
                        <a:rPr lang="sv-SE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Resurser har prioriterats för att anpassa och utveckla funktioner inom </a:t>
                      </a:r>
                      <a:r>
                        <a:rPr lang="sv-SE" sz="11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Lärportalen</a:t>
                      </a:r>
                      <a:r>
                        <a:rPr lang="sv-SE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 för att möta de behov som SDV utbildning har.</a:t>
                      </a:r>
                      <a:r>
                        <a:rPr lang="sv-SE" sz="1100" b="0" i="0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​</a:t>
                      </a:r>
                      <a:endParaRPr lang="sv-SE" altLang="sv-SE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5" name="Group 49">
            <a:extLst>
              <a:ext uri="{FF2B5EF4-FFF2-40B4-BE49-F238E27FC236}">
                <a16:creationId xmlns:a16="http://schemas.microsoft.com/office/drawing/2014/main" id="{D14C7D5C-9053-4674-B812-631F76E1A846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667302740"/>
              </p:ext>
            </p:extLst>
          </p:nvPr>
        </p:nvGraphicFramePr>
        <p:xfrm>
          <a:off x="4399666" y="4406710"/>
          <a:ext cx="7021824" cy="976526"/>
        </p:xfrm>
        <a:graphic>
          <a:graphicData uri="http://schemas.openxmlformats.org/drawingml/2006/table">
            <a:tbl>
              <a:tblPr/>
              <a:tblGrid>
                <a:gridCol w="70218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3116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</a:pPr>
                      <a:r>
                        <a:rPr kumimoji="0"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Påverkan på SDV</a:t>
                      </a: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2570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lang="sv-SE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Programmet ansvarar för utbildning av medarbetare som är anställd vid tiden för driftstart, utbilda SDV coacher och SDV guider. Programmet tillgängliggör utbildningsmaterial i </a:t>
                      </a:r>
                      <a:r>
                        <a:rPr lang="sv-SE" sz="11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lärportalen</a:t>
                      </a:r>
                      <a:r>
                        <a:rPr lang="sv-SE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 som tillhandahålls av HR. </a:t>
                      </a:r>
                      <a:endParaRPr lang="sv-SE" altLang="sv-SE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1" name="Group 24">
            <a:extLst>
              <a:ext uri="{FF2B5EF4-FFF2-40B4-BE49-F238E27FC236}">
                <a16:creationId xmlns:a16="http://schemas.microsoft.com/office/drawing/2014/main" id="{CCDC273F-C3FE-4EF5-85AF-095E4E4C4702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26603871"/>
              </p:ext>
            </p:extLst>
          </p:nvPr>
        </p:nvGraphicFramePr>
        <p:xfrm>
          <a:off x="428819" y="3954781"/>
          <a:ext cx="4020087" cy="2613375"/>
        </p:xfrm>
        <a:graphic>
          <a:graphicData uri="http://schemas.openxmlformats.org/drawingml/2006/table">
            <a:tbl>
              <a:tblPr/>
              <a:tblGrid>
                <a:gridCol w="4020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5210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defTabSz="90646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/>
                        <a:buNone/>
                      </a:pPr>
                      <a:r>
                        <a:rPr lang="sv-SE" altLang="sv-SE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Resultat</a:t>
                      </a: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48165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171450" marR="0" lvl="0" indent="-171450" algn="l" defTabSz="90646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sv-SE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Upphandlat avtal med </a:t>
                      </a:r>
                      <a:r>
                        <a:rPr lang="sv-SE" sz="11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Lärportal</a:t>
                      </a:r>
                      <a:r>
                        <a:rPr lang="sv-SE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 har bäring på gap 52, se avtal. </a:t>
                      </a:r>
                    </a:p>
                    <a:p>
                      <a:pPr marL="171450" marR="0" lvl="0" indent="-171450" algn="l" defTabSz="90646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sv-SE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Gapet har påverkan på den interna organisatoriska strukturen och förutsättningar. Varje enskild organisations förutsättningar behöver kopplas samman i nästa led. För Region Skånes medarbetare kommer kompetensplattformen att nyttjas. </a:t>
                      </a:r>
                      <a:endParaRPr lang="sv-SE" altLang="sv-SE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19A6DBCF-9F06-402B-8118-40C3D053356B}"/>
              </a:ext>
            </a:extLst>
          </p:cNvPr>
          <p:cNvSpPr txBox="1"/>
          <p:nvPr/>
        </p:nvSpPr>
        <p:spPr>
          <a:xfrm>
            <a:off x="335360" y="86019"/>
            <a:ext cx="637909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dirty="0" err="1"/>
              <a:t>Sammanfattning</a:t>
            </a:r>
            <a:r>
              <a:rPr lang="en-US" b="1" dirty="0"/>
              <a:t> regional risk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782DCD9-F20D-445A-AEA7-C6128119A828}"/>
              </a:ext>
            </a:extLst>
          </p:cNvPr>
          <p:cNvSpPr txBox="1"/>
          <p:nvPr/>
        </p:nvSpPr>
        <p:spPr>
          <a:xfrm>
            <a:off x="40835" y="3676032"/>
            <a:ext cx="184731" cy="369332"/>
          </a:xfrm>
          <a:prstGeom prst="rect">
            <a:avLst/>
          </a:prstGeom>
          <a:noFill/>
        </p:spPr>
        <p:txBody>
          <a:bodyPr vert="horz" wrap="none" lIns="91440" tIns="45720" rIns="91440" bIns="45720" rtlCol="0" anchor="t">
            <a:spAutoFit/>
          </a:bodyPr>
          <a:lstStyle/>
          <a:p>
            <a:endParaRPr lang="en-US">
              <a:solidFill>
                <a:schemeClr val="accent3"/>
              </a:solidFill>
              <a:cs typeface="Arial"/>
              <a:sym typeface="Wingdings" panose="05000000000000000000" pitchFamily="2" charset="2"/>
            </a:endParaRPr>
          </a:p>
        </p:txBody>
      </p:sp>
      <p:graphicFrame>
        <p:nvGraphicFramePr>
          <p:cNvPr id="3" name="Group 16">
            <a:extLst>
              <a:ext uri="{FF2B5EF4-FFF2-40B4-BE49-F238E27FC236}">
                <a16:creationId xmlns:a16="http://schemas.microsoft.com/office/drawing/2014/main" id="{2DCD36CA-3A9C-D91F-4734-94F8CC3B70C4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361035614"/>
              </p:ext>
            </p:extLst>
          </p:nvPr>
        </p:nvGraphicFramePr>
        <p:xfrm>
          <a:off x="4477040" y="458423"/>
          <a:ext cx="6944450" cy="1791001"/>
        </p:xfrm>
        <a:graphic>
          <a:graphicData uri="http://schemas.openxmlformats.org/drawingml/2006/table">
            <a:tbl>
              <a:tblPr/>
              <a:tblGrid>
                <a:gridCol w="6944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5227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</a:pPr>
                      <a:r>
                        <a:rPr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Beslut</a:t>
                      </a:r>
                      <a:endParaRPr kumimoji="0" lang="sv-SE" altLang="sv-SE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95774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171450" indent="-171450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sv-SE" sz="1100" b="0" i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Innefattas av </a:t>
                      </a:r>
                      <a:r>
                        <a:rPr lang="sv-SE" sz="1100" b="0" i="1" u="sng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  <a:hlinkClick r:id="rId3"/>
                        </a:rPr>
                        <a:t>beslutsunderlaget</a:t>
                      </a:r>
                      <a:r>
                        <a:rPr lang="sv-SE" sz="1100" b="0" i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 för regionalt gap 45 Gemensamma arbetssätt </a:t>
                      </a:r>
                      <a:r>
                        <a:rPr lang="en-US" sz="1100" b="0" i="0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marL="171450" indent="-171450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sv-SE" sz="1100" b="0" i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Inriktningsbeslut fattat att </a:t>
                      </a:r>
                      <a:r>
                        <a:rPr lang="sv-SE" sz="1100" b="0" i="1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Lärportalen</a:t>
                      </a:r>
                      <a:r>
                        <a:rPr lang="sv-SE" sz="1100" b="0" i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 ska utgöra digital plattform för utbildning SDV; </a:t>
                      </a:r>
                      <a:r>
                        <a:rPr lang="sv-SE" sz="1100" b="0" i="0" u="sng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  <a:hlinkClick r:id="rId4"/>
                        </a:rPr>
                        <a:t>SDV Ledningsgrupp - 2024 03 21 Mötesanteckningar.pdf - Alla dokument (sharepoint.com)</a:t>
                      </a:r>
                      <a:endParaRPr lang="sv-SE" sz="1100" b="0" i="0" u="sng" strike="noStrike" kern="12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100" b="0" i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Överlämning av utbildningsmaterial från SDV ska ske till framtida tjänsteförvaltningsorganisation som en del av arbetet med överlämnande till förvaltning. </a:t>
                      </a:r>
                      <a:r>
                        <a:rPr lang="sv-SE" sz="1100" b="0" i="0" u="sng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  <a:hlinkClick r:id="rId5"/>
                        </a:rPr>
                        <a:t>SDV Ledningsgrupp - Mötesanteckningar RVL 8 december.pdf - Alla dokument (sharepoint.com)</a:t>
                      </a:r>
                      <a:r>
                        <a:rPr lang="sv-SE" sz="1100" b="0" i="0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​</a:t>
                      </a:r>
                      <a:endParaRPr lang="sv-SE" altLang="sv-SE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" name="Group 32">
            <a:extLst>
              <a:ext uri="{FF2B5EF4-FFF2-40B4-BE49-F238E27FC236}">
                <a16:creationId xmlns:a16="http://schemas.microsoft.com/office/drawing/2014/main" id="{8CE161AB-FE91-6D19-6C5E-4409B171D840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287357267"/>
              </p:ext>
            </p:extLst>
          </p:nvPr>
        </p:nvGraphicFramePr>
        <p:xfrm>
          <a:off x="4448906" y="2249424"/>
          <a:ext cx="6972584" cy="753519"/>
        </p:xfrm>
        <a:graphic>
          <a:graphicData uri="http://schemas.openxmlformats.org/drawingml/2006/table">
            <a:tbl>
              <a:tblPr/>
              <a:tblGrid>
                <a:gridCol w="6972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6683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Ägarskap för fortsättningen av </a:t>
                      </a:r>
                      <a:r>
                        <a:rPr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arbetet</a:t>
                      </a:r>
                      <a:endParaRPr kumimoji="0" lang="sv-SE" altLang="sv-SE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9556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rtl="0" fontAlgn="base"/>
                      <a:r>
                        <a:rPr lang="sv-SE" sz="1200" b="0" i="0" u="none" strike="noStrike" noProof="0" dirty="0">
                          <a:solidFill>
                            <a:schemeClr val="tx1"/>
                          </a:solidFill>
                          <a:latin typeface="Arial"/>
                        </a:rPr>
                        <a:t>2024-05-03</a:t>
                      </a:r>
                      <a:r>
                        <a:rPr kumimoji="0" lang="sv-SE" sz="1200" b="0" i="0" u="none" strike="noStrike" noProof="0" dirty="0">
                          <a:solidFill>
                            <a:schemeClr val="tx1"/>
                          </a:solidFill>
                          <a:latin typeface="Arial"/>
                        </a:rPr>
                        <a:t> </a:t>
                      </a:r>
                      <a:r>
                        <a:rPr lang="sv-SE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Koncernstab HR, Stabschef &amp; Enhetschef för Utbildning och lärande</a:t>
                      </a:r>
                      <a:r>
                        <a:rPr lang="sv-SE" sz="1100" b="0" i="0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marL="0" marR="0" lvl="0" indent="0" algn="l" defTabSz="906463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  <a:defRPr/>
                      </a:pPr>
                      <a:endParaRPr lang="sv-SE" altLang="sv-SE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1719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1D6D3BB-3CD7-56F0-B94E-1CAB282A5E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010" y="4011"/>
            <a:ext cx="12200020" cy="6849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547369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1">
  <a:themeElements>
    <a:clrScheme name="Anpassat 6">
      <a:dk1>
        <a:sysClr val="windowText" lastClr="000000"/>
      </a:dk1>
      <a:lt1>
        <a:sysClr val="window" lastClr="FFFFFF"/>
      </a:lt1>
      <a:dk2>
        <a:srgbClr val="000000"/>
      </a:dk2>
      <a:lt2>
        <a:srgbClr val="E7E6E6"/>
      </a:lt2>
      <a:accent1>
        <a:srgbClr val="ED1D2D"/>
      </a:accent1>
      <a:accent2>
        <a:srgbClr val="FFD402"/>
      </a:accent2>
      <a:accent3>
        <a:srgbClr val="00ABC0"/>
      </a:accent3>
      <a:accent4>
        <a:srgbClr val="A6D2D7"/>
      </a:accent4>
      <a:accent5>
        <a:srgbClr val="C4B79F"/>
      </a:accent5>
      <a:accent6>
        <a:srgbClr val="D8D8D8"/>
      </a:accent6>
      <a:hlink>
        <a:srgbClr val="0563C1"/>
      </a:hlink>
      <a:folHlink>
        <a:srgbClr val="954F72"/>
      </a:folHlink>
    </a:clrScheme>
    <a:fontScheme name="SDV_2019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a:style>
    </a:spDef>
    <a:lnDef>
      <a:spPr>
        <a:ln w="19050">
          <a:solidFill>
            <a:schemeClr val="accent3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DV_PPT-mall_2019-09-26 [Skrivskyddad]" id="{FF5FEE54-2B70-4F82-B591-62AE6C72B542}" vid="{4A47C1E1-3459-4D50-9E1D-521A98B70C3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31EBBC7768F1E4A9E0C4E1A60879018" ma:contentTypeVersion="22" ma:contentTypeDescription="Skapa ett nytt dokument." ma:contentTypeScope="" ma:versionID="059146227fa6fadae7584a0002f94e98">
  <xsd:schema xmlns:xsd="http://www.w3.org/2001/XMLSchema" xmlns:xs="http://www.w3.org/2001/XMLSchema" xmlns:p="http://schemas.microsoft.com/office/2006/metadata/properties" xmlns:ns2="b9481cc7-f7fc-4d3a-a93a-4be4fcbf4595" xmlns:ns3="2e68ab6b-79c8-43ea-b178-dccb9842d64a" targetNamespace="http://schemas.microsoft.com/office/2006/metadata/properties" ma:root="true" ma:fieldsID="64cd48618ccf23e864fa47398fe95a4d" ns2:_="" ns3:_="">
    <xsd:import namespace="b9481cc7-f7fc-4d3a-a93a-4be4fcbf4595"/>
    <xsd:import namespace="2e68ab6b-79c8-43ea-b178-dccb9842d6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Dokument_x00e4_gar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481cc7-f7fc-4d3a-a93a-4be4fcbf45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Bildmarkeringar" ma:readOnly="false" ma:fieldId="{5cf76f15-5ced-4ddc-b409-7134ff3c332f}" ma:taxonomyMulti="true" ma:sspId="0712f857-838a-48cf-af71-0d5f19c87c4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okument_x00e4_gare" ma:index="25" nillable="true" ma:displayName="Dokumentägare" ma:format="Dropdown" ma:internalName="Dokument_x00e4_gare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68ab6b-79c8-43ea-b178-dccb9842d64a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baeb4bc-d153-4d99-b5e3-a4e457393579}" ma:internalName="TaxCatchAll" ma:showField="CatchAllData" ma:web="2e68ab6b-79c8-43ea-b178-dccb9842d64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9481cc7-f7fc-4d3a-a93a-4be4fcbf4595">
      <Terms xmlns="http://schemas.microsoft.com/office/infopath/2007/PartnerControls"/>
    </lcf76f155ced4ddcb4097134ff3c332f>
    <TaxCatchAll xmlns="2e68ab6b-79c8-43ea-b178-dccb9842d64a" xsi:nil="true"/>
    <SharedWithUsers xmlns="2e68ab6b-79c8-43ea-b178-dccb9842d64a">
      <UserInfo>
        <DisplayName>Allert Lenander Therése</DisplayName>
        <AccountId>46</AccountId>
        <AccountType/>
      </UserInfo>
    </SharedWithUsers>
    <Dokument_x00e4_gare xmlns="b9481cc7-f7fc-4d3a-a93a-4be4fcbf4595" xsi:nil="true"/>
  </documentManagement>
</p:properties>
</file>

<file path=customXml/itemProps1.xml><?xml version="1.0" encoding="utf-8"?>
<ds:datastoreItem xmlns:ds="http://schemas.openxmlformats.org/officeDocument/2006/customXml" ds:itemID="{2C41B117-1302-47EA-8850-20C61F625EF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9481cc7-f7fc-4d3a-a93a-4be4fcbf4595"/>
    <ds:schemaRef ds:uri="2e68ab6b-79c8-43ea-b178-dccb9842d6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FEF5832-A278-4DA7-97F4-ABD7CA04005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21B1BCA-7B59-40E7-BEE4-D29FF7246213}">
  <ds:schemaRefs>
    <ds:schemaRef ds:uri="http://schemas.microsoft.com/office/2006/metadata/properties"/>
    <ds:schemaRef ds:uri="http://purl.org/dc/dcmitype/"/>
    <ds:schemaRef ds:uri="http://purl.org/dc/elements/1.1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4b21e3d7-508f-4324-9789-093cbd195ffd"/>
    <ds:schemaRef ds:uri="d7b40e0d-70fe-487d-90d8-c91e32541cb9"/>
    <ds:schemaRef ds:uri="b9481cc7-f7fc-4d3a-a93a-4be4fcbf4595"/>
    <ds:schemaRef ds:uri="2e68ab6b-79c8-43ea-b178-dccb9842d64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384</Words>
  <Application>Microsoft Office PowerPoint</Application>
  <PresentationFormat>Widescreen</PresentationFormat>
  <Paragraphs>28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1_Tema1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Elfving, Linnea</dc:creator>
  <cp:lastModifiedBy>Persson Jennie</cp:lastModifiedBy>
  <cp:revision>10</cp:revision>
  <dcterms:created xsi:type="dcterms:W3CDTF">2021-05-18T08:31:40Z</dcterms:created>
  <dcterms:modified xsi:type="dcterms:W3CDTF">2025-01-29T09:38:16Z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0x010100E31EBBC7768F1E4A9E0C4E1A60879018</vt:lpwstr>
  </property>
  <property fmtid="{D5CDD505-2E9C-101B-9397-08002B2CF9AE}" pid="3" name="xd_ProgID">
    <vt:lpwstr/>
  </property>
  <property fmtid="{D5CDD505-2E9C-101B-9397-08002B2CF9AE}" pid="4" name="TemplateUrl">
    <vt:lpwstr/>
  </property>
  <property fmtid="{D5CDD505-2E9C-101B-9397-08002B2CF9AE}" pid="5" name="ComplianceAssetId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xd_Signature">
    <vt:bool>false</vt:bool>
  </property>
  <property fmtid="{D5CDD505-2E9C-101B-9397-08002B2CF9AE}" pid="9" name="MediaServiceImageTags">
    <vt:lpwstr/>
  </property>
</Properties>
</file>