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258FEF-2AD0-4F4A-BFB9-5B9D15EACE8D}" v="15" dt="2025-02-10T08:52:13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27130748"/>
              </p:ext>
            </p:extLst>
          </p:nvPr>
        </p:nvGraphicFramePr>
        <p:xfrm>
          <a:off x="439615" y="1828983"/>
          <a:ext cx="4020087" cy="1705271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763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64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indent="0" rtl="0" fontAlgn="base">
                        <a:buClrTx/>
                        <a:buFont typeface="Arial" panose="020B0604020202020204" pitchFamily="34" charset="0"/>
                        <a:buNone/>
                      </a:pP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Politiskt beslut har fattats att teknisk </a:t>
                      </a:r>
                      <a:r>
                        <a:rPr kumimoji="0" lang="sv-SE" sz="11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migrering</a:t>
                      </a: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får ske av remisser och bevakningar, men om inte förberedelsearbete sker i befintliga system kan inte data migreras, inga bokningar göras och väntetid inte rapporteras vilket blockerar </a:t>
                      </a:r>
                      <a:r>
                        <a:rPr kumimoji="0" lang="sv-SE" sz="11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driftsstart</a:t>
                      </a: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av SDV.</a:t>
                      </a:r>
                      <a:endParaRPr kumimoji="0" lang="sv-SE" sz="11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32968889"/>
              </p:ext>
            </p:extLst>
          </p:nvPr>
        </p:nvGraphicFramePr>
        <p:xfrm>
          <a:off x="4477929" y="5391864"/>
          <a:ext cx="6991932" cy="750366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13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23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  <a:tabLst/>
                        <a:defRPr/>
                      </a:pPr>
                      <a:b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endParaRPr lang="sv-SE" altLang="sv-S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87132604"/>
              </p:ext>
            </p:extLst>
          </p:nvPr>
        </p:nvGraphicFramePr>
        <p:xfrm>
          <a:off x="439615" y="537307"/>
          <a:ext cx="4009292" cy="1262201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66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 risk nr 51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532">
                <a:tc>
                  <a:txBody>
                    <a:bodyPr/>
                    <a:lstStyle/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51 </a:t>
                      </a:r>
                      <a:r>
                        <a:rPr kumimoji="0" lang="sv-SE" sz="11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Migrering</a:t>
                      </a: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av väntande patienter (remisser för första kontakt, bevakning för återbesök (PASiS) och väntelistor (PMO)).</a:t>
                      </a:r>
                    </a:p>
                  </a:txBody>
                  <a:tcPr marL="6350" marR="6350" marT="6350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90859757"/>
              </p:ext>
            </p:extLst>
          </p:nvPr>
        </p:nvGraphicFramePr>
        <p:xfrm>
          <a:off x="4468255" y="3124779"/>
          <a:ext cx="6972584" cy="95289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108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9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sv-SE" altLang="sv-SE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56163264"/>
              </p:ext>
            </p:extLst>
          </p:nvPr>
        </p:nvGraphicFramePr>
        <p:xfrm>
          <a:off x="4487603" y="3847947"/>
          <a:ext cx="6972584" cy="152565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39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69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SDV ansvarar för:</a:t>
                      </a:r>
                      <a:r>
                        <a:rPr kumimoji="0" lang="en-US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</a:p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Informera enheten om design förändringar i Millennium som kan påverka dokumenten.</a:t>
                      </a:r>
                    </a:p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SDV implementering ansvarar för att informera verksamheterna </a:t>
                      </a:r>
                      <a:r>
                        <a:rPr kumimoji="0" lang="sv-SE" sz="1100" b="0" i="0" u="none" strike="noStrike" kern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om dokumenten. </a:t>
                      </a:r>
                      <a:endParaRPr kumimoji="0"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  <a:p>
                      <a:pPr rtl="0" fontAlgn="base"/>
                      <a:endParaRPr kumimoji="0"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sv-SE" altLang="sv-SE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76332168"/>
              </p:ext>
            </p:extLst>
          </p:nvPr>
        </p:nvGraphicFramePr>
        <p:xfrm>
          <a:off x="428820" y="3534254"/>
          <a:ext cx="4020087" cy="2597837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631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17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Nödvändiga </a:t>
                      </a:r>
                      <a:r>
                        <a:rPr kumimoji="0" lang="sv-SE" sz="10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mappingstabeller</a:t>
                      </a:r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för den maskinella </a:t>
                      </a:r>
                      <a:r>
                        <a:rPr kumimoji="0" lang="sv-SE" sz="10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migreringen</a:t>
                      </a:r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framtagna.</a:t>
                      </a:r>
                      <a:r>
                        <a:rPr kumimoji="0" lang="en-US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</a:p>
                    <a:p>
                      <a:pPr rtl="0" fontAlgn="base"/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Följande material till vårdverksamheten är framtagen:</a:t>
                      </a:r>
                      <a:r>
                        <a:rPr kumimoji="0" lang="en-US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</a:p>
                    <a:p>
                      <a:pPr rtl="0" fontAlgn="base"/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- Presentation om den kvalitetssäkring som behöver ske i PASiS inför maskinella </a:t>
                      </a:r>
                      <a:r>
                        <a:rPr kumimoji="0" lang="sv-SE" sz="10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migreringen</a:t>
                      </a:r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.</a:t>
                      </a:r>
                      <a:r>
                        <a:rPr kumimoji="0" lang="en-US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</a:p>
                    <a:p>
                      <a:pPr rtl="0" fontAlgn="base"/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- Instruktion för kvalitetssäkring i PASiS inför maskinell </a:t>
                      </a:r>
                      <a:r>
                        <a:rPr kumimoji="0" lang="sv-SE" sz="10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migrering</a:t>
                      </a:r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</a:t>
                      </a:r>
                      <a:r>
                        <a:rPr kumimoji="0" lang="en-US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</a:p>
                    <a:p>
                      <a:pPr rtl="0" fontAlgn="base"/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- Presentation om de förberedelser som behöver ske i PMO inför den maskinella </a:t>
                      </a:r>
                      <a:r>
                        <a:rPr kumimoji="0" lang="sv-SE" sz="10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migreringen</a:t>
                      </a:r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.</a:t>
                      </a:r>
                      <a:r>
                        <a:rPr kumimoji="0" lang="en-US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</a:p>
                    <a:p>
                      <a:pPr rtl="0" fontAlgn="base"/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- Instruktion för förberedelser i PMO inför </a:t>
                      </a:r>
                      <a:r>
                        <a:rPr kumimoji="0" lang="sv-SE" sz="10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maskninell</a:t>
                      </a:r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</a:t>
                      </a:r>
                      <a:r>
                        <a:rPr kumimoji="0" lang="sv-SE" sz="10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migrering</a:t>
                      </a:r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</a:t>
                      </a:r>
                      <a:r>
                        <a:rPr kumimoji="0" lang="en-US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</a:p>
                    <a:p>
                      <a:pPr rtl="0" fontAlgn="base"/>
                      <a:r>
                        <a:rPr kumimoji="0" lang="sv-SE" sz="10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- Instruktion för vårdadministrativa förberedelser i Millennium inför driftstart </a:t>
                      </a:r>
                      <a:endParaRPr kumimoji="0" lang="en-US" sz="10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  <a:p>
                      <a:pPr rtl="0" fontAlgn="base"/>
                      <a:endParaRPr kumimoji="0" lang="sv-SE" sz="11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1116124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regional risk – </a:t>
            </a:r>
            <a:r>
              <a:rPr lang="en-US" b="1" dirty="0" err="1"/>
              <a:t>Migrering</a:t>
            </a:r>
            <a:r>
              <a:rPr lang="en-US" b="1" dirty="0"/>
              <a:t> av data </a:t>
            </a:r>
            <a:r>
              <a:rPr lang="en-US" b="1" dirty="0" err="1"/>
              <a:t>väntande</a:t>
            </a:r>
            <a:r>
              <a:rPr lang="en-US" b="1" dirty="0"/>
              <a:t> </a:t>
            </a:r>
            <a:r>
              <a:rPr lang="en-US" b="1" dirty="0" err="1"/>
              <a:t>patienter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US" sz="1200"/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23588167"/>
              </p:ext>
            </p:extLst>
          </p:nvPr>
        </p:nvGraphicFramePr>
        <p:xfrm>
          <a:off x="4448907" y="539824"/>
          <a:ext cx="6991932" cy="2085816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39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73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​Politiskt beslut har fattats att teknisk </a:t>
                      </a:r>
                      <a:r>
                        <a:rPr kumimoji="0" lang="sv-SE" sz="11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migrering</a:t>
                      </a: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får ske av remisser och bevakningar.</a:t>
                      </a:r>
                    </a:p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Vid frågor eller önskemål om uppdateringar eller ändringar i dokumenten kan man kontakta Ingela Fröjd eller Pia Kirkhorn.</a:t>
                      </a:r>
                      <a:r>
                        <a:rPr kumimoji="0" lang="en-US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</a:p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Dokumenten har gjorts tillgängliga via Bokhyllan, och kommer även att göras tillgängligt på Vårdgivare Skåne/RVF när </a:t>
                      </a:r>
                      <a:r>
                        <a:rPr kumimoji="0" lang="sv-SE" sz="11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DokIT</a:t>
                      </a: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kan börja användas, när det närmar sig driftstart av SDV. Till dess sköts ändringshantering tillsammans med sakkunniga om vårdgivarstrukturen, hur man jobbar i PASiS och PMO i Region Skåne samt sakkunniga om maskinella </a:t>
                      </a:r>
                      <a:r>
                        <a:rPr kumimoji="0" lang="sv-SE" sz="11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migreringen</a:t>
                      </a: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i Millennium. HSS hanterar kommunikation med PASiS och PMO via Pia Kirkhorn. </a:t>
                      </a:r>
                      <a:endParaRPr kumimoji="0"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  <a:p>
                      <a:pPr rtl="0" fontAlgn="base"/>
                      <a:endParaRPr kumimoji="0"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8841123"/>
              </p:ext>
            </p:extLst>
          </p:nvPr>
        </p:nvGraphicFramePr>
        <p:xfrm>
          <a:off x="4448907" y="2386198"/>
          <a:ext cx="6991932" cy="750367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46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90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Lennart Wallén, HSS/Enhet för digitalisering 2025-01-31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138</AccountId>
        <AccountType/>
      </UserInfo>
    </SharedWithUsers>
    <Dokument_x00e4_gare xmlns="b9481cc7-f7fc-4d3a-a93a-4be4fcbf459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1B1BCA-7B59-40E7-BEE4-D29FF7246213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d7b40e0d-70fe-487d-90d8-c91e32541cb9"/>
    <ds:schemaRef ds:uri="4b21e3d7-508f-4324-9789-093cbd195ffd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b9481cc7-f7fc-4d3a-a93a-4be4fcbf4595"/>
    <ds:schemaRef ds:uri="2e68ab6b-79c8-43ea-b178-dccb9842d64a"/>
  </ds:schemaRefs>
</ds:datastoreItem>
</file>

<file path=customXml/itemProps2.xml><?xml version="1.0" encoding="utf-8"?>
<ds:datastoreItem xmlns:ds="http://schemas.openxmlformats.org/officeDocument/2006/customXml" ds:itemID="{7A6B1436-5A66-4FE9-94F0-1A9E0C16D2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18</cp:revision>
  <dcterms:created xsi:type="dcterms:W3CDTF">2021-05-18T08:31:40Z</dcterms:created>
  <dcterms:modified xsi:type="dcterms:W3CDTF">2025-02-11T14:46:30Z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  <property fmtid="{D5CDD505-2E9C-101B-9397-08002B2CF9AE}" pid="10" name="Order">
    <vt:r8>66800</vt:r8>
  </property>
  <property fmtid="{D5CDD505-2E9C-101B-9397-08002B2CF9AE}" pid="11" name="_SourceUrl">
    <vt:lpwstr/>
  </property>
  <property fmtid="{D5CDD505-2E9C-101B-9397-08002B2CF9AE}" pid="12" name="_SharedFileIndex">
    <vt:lpwstr/>
  </property>
</Properties>
</file>