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145872486"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45DBBA-8297-8D08-E3A5-38C7ECEDCE89}" v="2" dt="2024-11-22T06:43:14.8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1" d="100"/>
          <a:sy n="111" d="100"/>
        </p:scale>
        <p:origin x="4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62610F-4005-4E5D-B56F-7AB8659E4E98}" type="datetimeFigureOut">
              <a:rPr lang="sv-SE" smtClean="0"/>
              <a:t>2025-01-29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D0C899-7F38-4B4D-987E-82976827A86D}" type="slidenum">
              <a:rPr lang="sv-SE" smtClean="0"/>
              <a:t>‹#›</a:t>
            </a:fld>
            <a:endParaRPr lang="sv-SE"/>
          </a:p>
        </p:txBody>
      </p:sp>
    </p:spTree>
    <p:extLst>
      <p:ext uri="{BB962C8B-B14F-4D97-AF65-F5344CB8AC3E}">
        <p14:creationId xmlns:p14="http://schemas.microsoft.com/office/powerpoint/2010/main" val="4018455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AF496A-1472-417B-A8BC-4F89C42040A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35295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pic>
        <p:nvPicPr>
          <p:cNvPr id="4" name="Bildobjekt 3">
            <a:extLst>
              <a:ext uri="{FF2B5EF4-FFF2-40B4-BE49-F238E27FC236}">
                <a16:creationId xmlns:a16="http://schemas.microsoft.com/office/drawing/2014/main" id="{995A93F3-DBB4-4009-B60F-26AC50C61D57}"/>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1728200283"/>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br>
              <a:rPr lang="sv-SE" dirty="0"/>
            </a:br>
            <a:r>
              <a:rPr lang="sv-SE" dirty="0"/>
              <a:t>Namn Efternamn </a:t>
            </a:r>
            <a:br>
              <a:rPr lang="sv-SE" dirty="0"/>
            </a:br>
            <a:r>
              <a:rPr lang="sv-SE" dirty="0"/>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a:extLst>
              <a:ext uri="{FF2B5EF4-FFF2-40B4-BE49-F238E27FC236}">
                <a16:creationId xmlns:a16="http://schemas.microsoft.com/office/drawing/2014/main" id="{E1AAB04B-ECBB-494C-AB56-E04135FBD9E1}"/>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7" name="Bildobjekt 6">
            <a:extLst>
              <a:ext uri="{FF2B5EF4-FFF2-40B4-BE49-F238E27FC236}">
                <a16:creationId xmlns:a16="http://schemas.microsoft.com/office/drawing/2014/main" id="{F1588F15-F628-4675-AAF9-5DE1C81854FE}"/>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10" name="Bildobjekt 9"/>
          <p:cNvPicPr>
            <a:picLocks noChangeAspect="1"/>
          </p:cNvPicPr>
          <p:nvPr/>
        </p:nvPicPr>
        <p:blipFill>
          <a:blip r:embed="rId4"/>
          <a:stretch>
            <a:fillRect/>
          </a:stretch>
        </p:blipFill>
        <p:spPr>
          <a:xfrm>
            <a:off x="11023600" y="5784068"/>
            <a:ext cx="1007996" cy="849948"/>
          </a:xfrm>
          <a:prstGeom prst="rect">
            <a:avLst/>
          </a:prstGeom>
        </p:spPr>
      </p:pic>
      <p:pic>
        <p:nvPicPr>
          <p:cNvPr id="11" name="Bildobjekt 10">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1396082622"/>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5B3A8-2CB1-4AE7-9F5E-54767E59811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sp>
        <p:nvSpPr>
          <p:cNvPr id="3" name="Platshållare för innehåll 2">
            <a:extLst>
              <a:ext uri="{FF2B5EF4-FFF2-40B4-BE49-F238E27FC236}">
                <a16:creationId xmlns:a16="http://schemas.microsoft.com/office/drawing/2014/main" id="{A9A3BDFC-5A91-4831-9577-3AEFB05841E8}"/>
              </a:ext>
            </a:extLst>
          </p:cNvPr>
          <p:cNvSpPr>
            <a:spLocks noGrp="1"/>
          </p:cNvSpPr>
          <p:nvPr>
            <p:ph idx="1"/>
          </p:nvPr>
        </p:nvSpPr>
        <p:spPr>
          <a:xfrm>
            <a:off x="874713" y="1412875"/>
            <a:ext cx="10442575" cy="40322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571676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_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5B4B7-5AE1-4750-B874-5A20621B1D61}"/>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sp>
        <p:nvSpPr>
          <p:cNvPr id="3" name="Platshållare för innehåll 2">
            <a:extLst>
              <a:ext uri="{FF2B5EF4-FFF2-40B4-BE49-F238E27FC236}">
                <a16:creationId xmlns:a16="http://schemas.microsoft.com/office/drawing/2014/main" id="{360582DE-F9C0-4916-AF89-F88A12F478A6}"/>
              </a:ext>
            </a:extLst>
          </p:cNvPr>
          <p:cNvSpPr>
            <a:spLocks noGrp="1"/>
          </p:cNvSpPr>
          <p:nvPr>
            <p:ph sz="half" idx="1"/>
          </p:nvPr>
        </p:nvSpPr>
        <p:spPr>
          <a:xfrm>
            <a:off x="874713" y="1412875"/>
            <a:ext cx="5005387" cy="4032250"/>
          </a:xfrm>
          <a:prstGeom prst="rect">
            <a:avLst/>
          </a:prstGeom>
        </p:spPr>
        <p:txBody>
          <a:bodyPr lIns="0" tIns="0" rIns="0" bIns="0"/>
          <a:lstStyle>
            <a:lvl1pPr marL="252000" indent="-252000">
              <a:defRPr/>
            </a:lvl1pPr>
            <a:lvl2pPr marL="504000" indent="-252000">
              <a:defRPr/>
            </a:lvl2pPr>
            <a:lvl3pPr marL="756000" indent="-252000">
              <a:defRPr/>
            </a:lvl3pPr>
            <a:lvl4pPr marL="756000" indent="-252000">
              <a:defRPr/>
            </a:lvl4pPr>
            <a:lvl5pPr marL="756000" indent="-252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a:extLst>
              <a:ext uri="{FF2B5EF4-FFF2-40B4-BE49-F238E27FC236}">
                <a16:creationId xmlns:a16="http://schemas.microsoft.com/office/drawing/2014/main" id="{574E0A84-0E28-4326-8A7E-2325C95BB070}"/>
              </a:ext>
            </a:extLst>
          </p:cNvPr>
          <p:cNvSpPr>
            <a:spLocks noGrp="1"/>
          </p:cNvSpPr>
          <p:nvPr>
            <p:ph sz="half" idx="2"/>
          </p:nvPr>
        </p:nvSpPr>
        <p:spPr>
          <a:xfrm>
            <a:off x="6311901" y="1412875"/>
            <a:ext cx="5005385" cy="4032250"/>
          </a:xfrm>
          <a:prstGeom prst="rect">
            <a:avLst/>
          </a:prstGeom>
        </p:spPr>
        <p:txBody>
          <a:bodyPr lIns="0" tIns="0" rIns="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227619637"/>
      </p:ext>
    </p:extLst>
  </p:cSld>
  <p:clrMapOvr>
    <a:masterClrMapping/>
  </p:clrMapOvr>
  <p:extLst>
    <p:ext uri="{DCECCB84-F9BA-43D5-87BE-67443E8EF086}">
      <p15:sldGuideLst xmlns:p15="http://schemas.microsoft.com/office/powerpoint/2012/main">
        <p15:guide id="1" pos="3704">
          <p15:clr>
            <a:srgbClr val="FBAE40"/>
          </p15:clr>
        </p15:guide>
        <p15:guide id="2" pos="39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Endast rubrik + bakgrund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pic>
        <p:nvPicPr>
          <p:cNvPr id="3" name="Bildobjekt 2"/>
          <p:cNvPicPr>
            <a:picLocks noChangeAspect="1"/>
          </p:cNvPicPr>
          <p:nvPr/>
        </p:nvPicPr>
        <p:blipFill>
          <a:blip r:embed="rId3"/>
          <a:stretch>
            <a:fillRect/>
          </a:stretch>
        </p:blipFill>
        <p:spPr>
          <a:xfrm>
            <a:off x="11023600" y="5784068"/>
            <a:ext cx="1007996" cy="849948"/>
          </a:xfrm>
          <a:prstGeom prst="rect">
            <a:avLst/>
          </a:prstGeom>
        </p:spPr>
      </p:pic>
      <p:pic>
        <p:nvPicPr>
          <p:cNvPr id="4" name="Bildobjekt 3">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252928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spTree>
    <p:extLst>
      <p:ext uri="{BB962C8B-B14F-4D97-AF65-F5344CB8AC3E}">
        <p14:creationId xmlns:p14="http://schemas.microsoft.com/office/powerpoint/2010/main" val="3858678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Avslutning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Bildobjekt 1"/>
          <p:cNvPicPr>
            <a:picLocks noChangeAspect="1"/>
          </p:cNvPicPr>
          <p:nvPr/>
        </p:nvPicPr>
        <p:blipFill>
          <a:blip r:embed="rId3"/>
          <a:stretch>
            <a:fillRect/>
          </a:stretch>
        </p:blipFill>
        <p:spPr>
          <a:xfrm>
            <a:off x="11023600" y="5784068"/>
            <a:ext cx="1007996" cy="849948"/>
          </a:xfrm>
          <a:prstGeom prst="rect">
            <a:avLst/>
          </a:prstGeom>
        </p:spPr>
      </p:pic>
      <p:pic>
        <p:nvPicPr>
          <p:cNvPr id="3" name="Bildobjekt 2">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3959256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2419237224"/>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1_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br>
              <a:rPr lang="sv-SE" dirty="0"/>
            </a:br>
            <a:r>
              <a:rPr lang="sv-SE" dirty="0"/>
              <a:t>Namn Efternamn </a:t>
            </a:r>
            <a:br>
              <a:rPr lang="sv-SE" dirty="0"/>
            </a:br>
            <a:r>
              <a:rPr lang="sv-SE" dirty="0"/>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p:cNvPicPr>
            <a:picLocks noChangeAspect="1"/>
          </p:cNvPicPr>
          <p:nvPr/>
        </p:nvPicPr>
        <p:blipFill>
          <a:blip r:embed="rId4"/>
          <a:stretch>
            <a:fillRect/>
          </a:stretch>
        </p:blipFill>
        <p:spPr>
          <a:xfrm>
            <a:off x="11023600" y="5784068"/>
            <a:ext cx="1007996" cy="849948"/>
          </a:xfrm>
          <a:prstGeom prst="rect">
            <a:avLst/>
          </a:prstGeom>
        </p:spPr>
      </p:pic>
      <p:pic>
        <p:nvPicPr>
          <p:cNvPr id="7" name="Bildobjekt 6">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3032928025"/>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Bildobjekt 16">
            <a:extLst>
              <a:ext uri="{FF2B5EF4-FFF2-40B4-BE49-F238E27FC236}">
                <a16:creationId xmlns:a16="http://schemas.microsoft.com/office/drawing/2014/main" id="{414FD00D-862C-4958-92C1-12C13CA318C9}"/>
              </a:ext>
            </a:extLst>
          </p:cNvPr>
          <p:cNvPicPr>
            <a:picLocks noChangeAspect="1"/>
          </p:cNvPicPr>
          <p:nvPr/>
        </p:nvPicPr>
        <p:blipFill>
          <a:blip r:embed="rId12"/>
          <a:stretch>
            <a:fillRect/>
          </a:stretch>
        </p:blipFill>
        <p:spPr>
          <a:xfrm>
            <a:off x="63428" y="5989670"/>
            <a:ext cx="3431969" cy="868330"/>
          </a:xfrm>
          <a:prstGeom prst="rect">
            <a:avLst/>
          </a:prstGeom>
        </p:spPr>
      </p:pic>
    </p:spTree>
    <p:extLst>
      <p:ext uri="{BB962C8B-B14F-4D97-AF65-F5344CB8AC3E}">
        <p14:creationId xmlns:p14="http://schemas.microsoft.com/office/powerpoint/2010/main" val="2035175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p15:clr>
            <a:srgbClr val="F26B43"/>
          </p15:clr>
        </p15:guide>
        <p15:guide id="2" pos="7129">
          <p15:clr>
            <a:srgbClr val="F26B43"/>
          </p15:clr>
        </p15:guide>
        <p15:guide id="3" pos="3840">
          <p15:clr>
            <a:srgbClr val="F26B43"/>
          </p15:clr>
        </p15:guide>
        <p15:guide id="4" pos="551">
          <p15:clr>
            <a:srgbClr val="F26B43"/>
          </p15:clr>
        </p15:guide>
        <p15:guide id="5" orient="horz" pos="890">
          <p15:clr>
            <a:srgbClr val="F26B43"/>
          </p15:clr>
        </p15:guide>
        <p15:guide id="6" orient="horz" pos="343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Group 5">
            <a:extLst>
              <a:ext uri="{FF2B5EF4-FFF2-40B4-BE49-F238E27FC236}">
                <a16:creationId xmlns:a16="http://schemas.microsoft.com/office/drawing/2014/main" id="{08908BF8-7AF7-428F-A7F0-A311C3B145F1}"/>
              </a:ext>
            </a:extLst>
          </p:cNvPr>
          <p:cNvGraphicFramePr>
            <a:graphicFrameLocks noGrp="1" noChangeAspect="1"/>
          </p:cNvGraphicFramePr>
          <p:nvPr>
            <p:extLst>
              <p:ext uri="{D42A27DB-BD31-4B8C-83A1-F6EECF244321}">
                <p14:modId xmlns:p14="http://schemas.microsoft.com/office/powerpoint/2010/main" val="4062720224"/>
              </p:ext>
            </p:extLst>
          </p:nvPr>
        </p:nvGraphicFramePr>
        <p:xfrm>
          <a:off x="439615" y="1551453"/>
          <a:ext cx="4062854" cy="2100308"/>
        </p:xfrm>
        <a:graphic>
          <a:graphicData uri="http://schemas.openxmlformats.org/drawingml/2006/table">
            <a:tbl>
              <a:tblPr/>
              <a:tblGrid>
                <a:gridCol w="4062854">
                  <a:extLst>
                    <a:ext uri="{9D8B030D-6E8A-4147-A177-3AD203B41FA5}">
                      <a16:colId xmlns:a16="http://schemas.microsoft.com/office/drawing/2014/main" val="20000"/>
                    </a:ext>
                  </a:extLst>
                </a:gridCol>
              </a:tblGrid>
              <a:tr h="404877">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Bakgrund och orsak till ett regional gap (behov)</a:t>
                      </a:r>
                      <a:endParaRPr kumimoji="0" lang="sv-SE" altLang="sv-SE" sz="12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695431">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0" fontAlgn="base" latinLnBrk="0" hangingPunct="0">
                        <a:lnSpc>
                          <a:spcPct val="100000"/>
                        </a:lnSpc>
                        <a:spcBef>
                          <a:spcPct val="0"/>
                        </a:spcBef>
                        <a:spcAft>
                          <a:spcPct val="0"/>
                        </a:spcAft>
                        <a:buClrTx/>
                        <a:buSzTx/>
                        <a:buFont typeface="Arial"/>
                        <a:buNone/>
                        <a:tabLst/>
                        <a:defRPr/>
                      </a:pPr>
                      <a:r>
                        <a:rPr lang="sv-SE" sz="1200" b="0" i="0" u="none" strike="noStrike" kern="1200" cap="none" spc="0" normalizeH="0" baseline="0" noProof="0" dirty="0">
                          <a:ln>
                            <a:noFill/>
                          </a:ln>
                          <a:solidFill>
                            <a:srgbClr val="000000"/>
                          </a:solidFill>
                          <a:effectLst/>
                          <a:uLnTx/>
                          <a:uFillTx/>
                          <a:latin typeface="Arial"/>
                          <a:cs typeface="Times New Roman"/>
                        </a:rPr>
                        <a:t>SDV har identifierat ett behov av regionala riktlinjer för hantering av fysiska brev från vårdgivare till patienter så att information når fram till rätt mottagare, mottagaren förstår att det är viktigt att öppna brevet, känsliga uppgifter inte röjs till utomstående och returer hanteras på ett säkert sätt.</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1" name="Group 16">
            <a:extLst>
              <a:ext uri="{FF2B5EF4-FFF2-40B4-BE49-F238E27FC236}">
                <a16:creationId xmlns:a16="http://schemas.microsoft.com/office/drawing/2014/main" id="{8E4DBA57-0B06-4F9B-A468-A1B7D0399003}"/>
              </a:ext>
            </a:extLst>
          </p:cNvPr>
          <p:cNvGraphicFramePr>
            <a:graphicFrameLocks noGrp="1" noChangeAspect="1"/>
          </p:cNvGraphicFramePr>
          <p:nvPr>
            <p:extLst>
              <p:ext uri="{D42A27DB-BD31-4B8C-83A1-F6EECF244321}">
                <p14:modId xmlns:p14="http://schemas.microsoft.com/office/powerpoint/2010/main" val="1308206837"/>
              </p:ext>
            </p:extLst>
          </p:nvPr>
        </p:nvGraphicFramePr>
        <p:xfrm>
          <a:off x="4500270" y="5662709"/>
          <a:ext cx="6991932" cy="654546"/>
        </p:xfrm>
        <a:graphic>
          <a:graphicData uri="http://schemas.openxmlformats.org/drawingml/2006/table">
            <a:tbl>
              <a:tblPr/>
              <a:tblGrid>
                <a:gridCol w="6991932">
                  <a:extLst>
                    <a:ext uri="{9D8B030D-6E8A-4147-A177-3AD203B41FA5}">
                      <a16:colId xmlns:a16="http://schemas.microsoft.com/office/drawing/2014/main" val="20000"/>
                    </a:ext>
                  </a:extLst>
                </a:gridCol>
              </a:tblGrid>
              <a:tr h="228191">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Övrigt (kopplade förändringsbehov)</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39059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pPr>
                      <a:r>
                        <a:rPr lang="sv-SE" altLang="sv-SE" sz="1050" b="0" i="0" u="none" strike="noStrike" kern="1200" dirty="0">
                          <a:solidFill>
                            <a:schemeClr val="tx1"/>
                          </a:solidFill>
                          <a:effectLst/>
                          <a:latin typeface="Arial" charset="0"/>
                          <a:ea typeface="+mn-ea"/>
                          <a:cs typeface="+mn-cs"/>
                        </a:rPr>
                        <a:t>Ingen redigering behövs i förändringsbehov kopplade till mottagande av ambulans</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24">
            <a:extLst>
              <a:ext uri="{FF2B5EF4-FFF2-40B4-BE49-F238E27FC236}">
                <a16:creationId xmlns:a16="http://schemas.microsoft.com/office/drawing/2014/main" id="{FB7CA3FE-37A9-4FFE-974B-A7B9C999D811}"/>
              </a:ext>
            </a:extLst>
          </p:cNvPr>
          <p:cNvGraphicFramePr>
            <a:graphicFrameLocks noGrp="1" noChangeAspect="1"/>
          </p:cNvGraphicFramePr>
          <p:nvPr>
            <p:extLst>
              <p:ext uri="{D42A27DB-BD31-4B8C-83A1-F6EECF244321}">
                <p14:modId xmlns:p14="http://schemas.microsoft.com/office/powerpoint/2010/main" val="726446049"/>
              </p:ext>
            </p:extLst>
          </p:nvPr>
        </p:nvGraphicFramePr>
        <p:xfrm>
          <a:off x="439615" y="537307"/>
          <a:ext cx="4062854" cy="1014146"/>
        </p:xfrm>
        <a:graphic>
          <a:graphicData uri="http://schemas.openxmlformats.org/drawingml/2006/table">
            <a:tbl>
              <a:tblPr/>
              <a:tblGrid>
                <a:gridCol w="4062854">
                  <a:extLst>
                    <a:ext uri="{9D8B030D-6E8A-4147-A177-3AD203B41FA5}">
                      <a16:colId xmlns:a16="http://schemas.microsoft.com/office/drawing/2014/main" val="20000"/>
                    </a:ext>
                  </a:extLst>
                </a:gridCol>
              </a:tblGrid>
              <a:tr h="28056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Regionalt gap nr 50</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733582">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tabLst/>
                        <a:defRPr/>
                      </a:pPr>
                      <a:r>
                        <a:rPr lang="sv-SE" sz="1200" b="0" i="0" u="none" strike="noStrike" cap="none" normalizeH="0" baseline="0" noProof="0" dirty="0">
                          <a:ln>
                            <a:noFill/>
                          </a:ln>
                          <a:solidFill>
                            <a:schemeClr val="tx1"/>
                          </a:solidFill>
                          <a:effectLst/>
                          <a:latin typeface="Arial"/>
                        </a:rPr>
                        <a:t>Saknas regionala riktlinjer för posthantering att utgå från när vårdgivare ska skicka fysiska brev från Millennium via automatiska och manuella processer. </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33" name="Group 32">
            <a:extLst>
              <a:ext uri="{FF2B5EF4-FFF2-40B4-BE49-F238E27FC236}">
                <a16:creationId xmlns:a16="http://schemas.microsoft.com/office/drawing/2014/main" id="{1B0F1C80-5572-41F8-8BBC-00ADEEEE2A7D}"/>
              </a:ext>
            </a:extLst>
          </p:cNvPr>
          <p:cNvGraphicFramePr>
            <a:graphicFrameLocks noGrp="1" noChangeAspect="1"/>
          </p:cNvGraphicFramePr>
          <p:nvPr>
            <p:extLst>
              <p:ext uri="{D42A27DB-BD31-4B8C-83A1-F6EECF244321}">
                <p14:modId xmlns:p14="http://schemas.microsoft.com/office/powerpoint/2010/main" val="2433041399"/>
              </p:ext>
            </p:extLst>
          </p:nvPr>
        </p:nvGraphicFramePr>
        <p:xfrm>
          <a:off x="4504668" y="2861671"/>
          <a:ext cx="6972584" cy="1619981"/>
        </p:xfrm>
        <a:graphic>
          <a:graphicData uri="http://schemas.openxmlformats.org/drawingml/2006/table">
            <a:tbl>
              <a:tblPr/>
              <a:tblGrid>
                <a:gridCol w="6972584">
                  <a:extLst>
                    <a:ext uri="{9D8B030D-6E8A-4147-A177-3AD203B41FA5}">
                      <a16:colId xmlns:a16="http://schemas.microsoft.com/office/drawing/2014/main" val="20000"/>
                    </a:ext>
                  </a:extLst>
                </a:gridCol>
              </a:tblGrid>
              <a:tr h="273897">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Nästa steg – Genomförande, kommunikation och tidplan</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34608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285750" marR="0" lvl="0" indent="-285750" algn="l" defTabSz="906463" rtl="0" eaLnBrk="1" fontAlgn="base" latinLnBrk="0" hangingPunct="1">
                        <a:lnSpc>
                          <a:spcPct val="100000"/>
                        </a:lnSpc>
                        <a:spcBef>
                          <a:spcPct val="20000"/>
                        </a:spcBef>
                        <a:spcAft>
                          <a:spcPct val="0"/>
                        </a:spcAft>
                        <a:buClrTx/>
                        <a:buSzTx/>
                        <a:buFont typeface="Arial" panose="020B0604020202020204" pitchFamily="34" charset="0"/>
                        <a:buChar char="•"/>
                      </a:pPr>
                      <a:r>
                        <a:rPr lang="sv-SE" altLang="sv-SE" sz="1050" b="0" i="0" u="none" strike="noStrike" kern="1200" cap="none" normalizeH="0" baseline="0" dirty="0">
                          <a:ln>
                            <a:noFill/>
                          </a:ln>
                          <a:solidFill>
                            <a:schemeClr val="tx1"/>
                          </a:solidFill>
                          <a:effectLst/>
                          <a:latin typeface="Arial"/>
                          <a:ea typeface="+mn-ea"/>
                          <a:cs typeface="+mn-cs"/>
                        </a:rPr>
                        <a:t>Kommunikationsavdelningen har informerat Invånartjänster (SDV) samt KALLA-projektet om ny design för pappersutskick och kuvert </a:t>
                      </a:r>
                    </a:p>
                    <a:p>
                      <a:pPr marL="285750" marR="0" lvl="0" indent="-285750" algn="l" defTabSz="906463" rtl="0" eaLnBrk="1" fontAlgn="base" latinLnBrk="0" hangingPunct="1">
                        <a:lnSpc>
                          <a:spcPct val="100000"/>
                        </a:lnSpc>
                        <a:spcBef>
                          <a:spcPct val="20000"/>
                        </a:spcBef>
                        <a:spcAft>
                          <a:spcPct val="0"/>
                        </a:spcAft>
                        <a:buClrTx/>
                        <a:buSzTx/>
                        <a:buFont typeface="Arial" panose="020B0604020202020204" pitchFamily="34" charset="0"/>
                        <a:buChar char="•"/>
                      </a:pPr>
                      <a:r>
                        <a:rPr lang="sv-SE" altLang="sv-SE" sz="1050" b="0" i="0" u="none" strike="noStrike" kern="1200" cap="none" normalizeH="0" baseline="0" dirty="0">
                          <a:ln>
                            <a:noFill/>
                          </a:ln>
                          <a:solidFill>
                            <a:schemeClr val="tx1"/>
                          </a:solidFill>
                          <a:effectLst/>
                          <a:latin typeface="Arial"/>
                          <a:ea typeface="+mn-ea"/>
                          <a:cs typeface="+mn-cs"/>
                        </a:rPr>
                        <a:t>Kommunikationsavdelningen har informerat HSS om uppdaterad design för vidare distribution av informationen till privata vårdgivare</a:t>
                      </a:r>
                    </a:p>
                    <a:p>
                      <a:pPr marL="285750" marR="0" lvl="0" indent="-285750" algn="l" defTabSz="906463" rtl="0" eaLnBrk="1" fontAlgn="base" latinLnBrk="0" hangingPunct="1">
                        <a:lnSpc>
                          <a:spcPct val="100000"/>
                        </a:lnSpc>
                        <a:spcBef>
                          <a:spcPct val="20000"/>
                        </a:spcBef>
                        <a:spcAft>
                          <a:spcPct val="0"/>
                        </a:spcAft>
                        <a:buClrTx/>
                        <a:buSzTx/>
                        <a:buFont typeface="Arial" panose="020B0604020202020204" pitchFamily="34" charset="0"/>
                        <a:buChar char="•"/>
                      </a:pPr>
                      <a:r>
                        <a:rPr lang="sv-SE" altLang="sv-SE" sz="1050" b="0" i="0" u="none" strike="noStrike" kern="1200" cap="none" normalizeH="0" baseline="0" dirty="0">
                          <a:ln>
                            <a:noFill/>
                          </a:ln>
                          <a:solidFill>
                            <a:schemeClr val="tx1"/>
                          </a:solidFill>
                          <a:effectLst/>
                          <a:latin typeface="Arial"/>
                          <a:ea typeface="+mn-ea"/>
                          <a:cs typeface="+mn-cs"/>
                        </a:rPr>
                        <a:t>Stab har skickat ut uppdaterade riktlinjer för manuell hantering till berörda verksamheter</a:t>
                      </a:r>
                    </a:p>
                    <a:p>
                      <a:pPr marL="285750" marR="0" lvl="0" indent="-285750" algn="l" defTabSz="906463" rtl="0" eaLnBrk="1" fontAlgn="base" latinLnBrk="0" hangingPunct="1">
                        <a:lnSpc>
                          <a:spcPct val="100000"/>
                        </a:lnSpc>
                        <a:spcBef>
                          <a:spcPct val="20000"/>
                        </a:spcBef>
                        <a:spcAft>
                          <a:spcPct val="0"/>
                        </a:spcAft>
                        <a:buClrTx/>
                        <a:buSzTx/>
                        <a:buFont typeface="Arial" panose="020B0604020202020204" pitchFamily="34" charset="0"/>
                        <a:buChar char="•"/>
                      </a:pPr>
                      <a:r>
                        <a:rPr lang="sv-SE" altLang="sv-SE" sz="1050" b="0" i="0" u="none" strike="noStrike" kern="1200" cap="none" normalizeH="0" baseline="0" dirty="0">
                          <a:ln>
                            <a:noFill/>
                          </a:ln>
                          <a:solidFill>
                            <a:schemeClr val="tx1"/>
                          </a:solidFill>
                          <a:effectLst/>
                          <a:latin typeface="Arial"/>
                          <a:ea typeface="+mn-ea"/>
                          <a:cs typeface="+mn-cs"/>
                        </a:rPr>
                        <a:t>Regionservice ska presentera förslag till process för posthantering och returpost kopplat till automatiserade utskick från KALLA i samband med lansering av SDV </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5" name="Group 49">
            <a:extLst>
              <a:ext uri="{FF2B5EF4-FFF2-40B4-BE49-F238E27FC236}">
                <a16:creationId xmlns:a16="http://schemas.microsoft.com/office/drawing/2014/main" id="{D14C7D5C-9053-4674-B812-631F76E1A846}"/>
              </a:ext>
            </a:extLst>
          </p:cNvPr>
          <p:cNvGraphicFramePr>
            <a:graphicFrameLocks noGrp="1" noChangeAspect="1"/>
          </p:cNvGraphicFramePr>
          <p:nvPr>
            <p:extLst>
              <p:ext uri="{D42A27DB-BD31-4B8C-83A1-F6EECF244321}">
                <p14:modId xmlns:p14="http://schemas.microsoft.com/office/powerpoint/2010/main" val="14304109"/>
              </p:ext>
            </p:extLst>
          </p:nvPr>
        </p:nvGraphicFramePr>
        <p:xfrm>
          <a:off x="4502469" y="4465782"/>
          <a:ext cx="6972584" cy="1177136"/>
        </p:xfrm>
        <a:graphic>
          <a:graphicData uri="http://schemas.openxmlformats.org/drawingml/2006/table">
            <a:tbl>
              <a:tblPr/>
              <a:tblGrid>
                <a:gridCol w="6972584">
                  <a:extLst>
                    <a:ext uri="{9D8B030D-6E8A-4147-A177-3AD203B41FA5}">
                      <a16:colId xmlns:a16="http://schemas.microsoft.com/office/drawing/2014/main" val="20000"/>
                    </a:ext>
                  </a:extLst>
                </a:gridCol>
              </a:tblGrid>
              <a:tr h="21759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Påverkan på SDV</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669868">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285750" marR="0" lvl="0" indent="-285750" algn="l" defTabSz="906463" rtl="0" eaLnBrk="1" fontAlgn="base" latinLnBrk="0" hangingPunct="1">
                        <a:lnSpc>
                          <a:spcPct val="100000"/>
                        </a:lnSpc>
                        <a:spcBef>
                          <a:spcPct val="20000"/>
                        </a:spcBef>
                        <a:spcAft>
                          <a:spcPct val="0"/>
                        </a:spcAft>
                        <a:buClrTx/>
                        <a:buSzTx/>
                        <a:buFont typeface="Arial" panose="020B0604020202020204" pitchFamily="34" charset="0"/>
                        <a:buChar char="•"/>
                        <a:tabLst/>
                        <a:defRPr/>
                      </a:pPr>
                      <a:r>
                        <a:rPr lang="sv-SE" altLang="sv-SE" sz="1050" b="0" i="0" u="none" strike="noStrike" cap="none" normalizeH="0" baseline="0" dirty="0">
                          <a:ln>
                            <a:noFill/>
                          </a:ln>
                          <a:solidFill>
                            <a:schemeClr val="tx1"/>
                          </a:solidFill>
                          <a:effectLst/>
                          <a:latin typeface="Arial"/>
                        </a:rPr>
                        <a:t>SDV är beroende av att Regionservice presenterar och implementerar sitt förslag innan go live.</a:t>
                      </a:r>
                      <a:br>
                        <a:rPr lang="sv-SE" altLang="sv-SE" sz="1050" b="0" i="0" u="none" strike="noStrike" cap="none" normalizeH="0" baseline="0" dirty="0">
                          <a:ln>
                            <a:noFill/>
                          </a:ln>
                          <a:solidFill>
                            <a:schemeClr val="tx1"/>
                          </a:solidFill>
                          <a:effectLst/>
                          <a:latin typeface="Arial"/>
                        </a:rPr>
                      </a:br>
                      <a:r>
                        <a:rPr lang="sv-SE" sz="1050" b="0" i="0" u="none" strike="noStrike" kern="1200" cap="none" spc="0" normalizeH="0" baseline="0" dirty="0">
                          <a:ln>
                            <a:noFill/>
                          </a:ln>
                          <a:solidFill>
                            <a:srgbClr val="000000"/>
                          </a:solidFill>
                          <a:effectLst/>
                          <a:uLnTx/>
                          <a:uFillTx/>
                          <a:latin typeface="Arial"/>
                          <a:ea typeface="+mn-ea"/>
                          <a:cs typeface="Times New Roman"/>
                        </a:rPr>
                        <a:t>Regionservice får återkomma med detaljer kring vad SDV-programmet eventuellt behöver göra. kontaktperson hittills har varit </a:t>
                      </a:r>
                      <a:r>
                        <a:rPr lang="sv-SE" sz="1050" b="0" i="0" u="none" strike="noStrike" kern="1200" cap="none" spc="0" normalizeH="0" baseline="0" dirty="0" err="1">
                          <a:ln>
                            <a:noFill/>
                          </a:ln>
                          <a:solidFill>
                            <a:srgbClr val="000000"/>
                          </a:solidFill>
                          <a:effectLst/>
                          <a:uLnTx/>
                          <a:uFillTx/>
                          <a:latin typeface="Arial"/>
                          <a:ea typeface="+mn-ea"/>
                          <a:cs typeface="Times New Roman"/>
                        </a:rPr>
                        <a:t>Enis</a:t>
                      </a:r>
                      <a:r>
                        <a:rPr lang="sv-SE" sz="1050" b="0" i="0" u="none" strike="noStrike" kern="1200" cap="none" spc="0" normalizeH="0" baseline="0" dirty="0">
                          <a:ln>
                            <a:noFill/>
                          </a:ln>
                          <a:solidFill>
                            <a:srgbClr val="000000"/>
                          </a:solidFill>
                          <a:effectLst/>
                          <a:uLnTx/>
                          <a:uFillTx/>
                          <a:latin typeface="Arial"/>
                          <a:ea typeface="+mn-ea"/>
                          <a:cs typeface="Times New Roman"/>
                        </a:rPr>
                        <a:t> </a:t>
                      </a:r>
                      <a:r>
                        <a:rPr lang="sv-SE" sz="1050" b="0" i="0" u="none" strike="noStrike" kern="1200" cap="none" spc="0" normalizeH="0" baseline="0" dirty="0" err="1">
                          <a:ln>
                            <a:noFill/>
                          </a:ln>
                          <a:solidFill>
                            <a:srgbClr val="000000"/>
                          </a:solidFill>
                          <a:effectLst/>
                          <a:uLnTx/>
                          <a:uFillTx/>
                          <a:latin typeface="Arial"/>
                          <a:ea typeface="+mn-ea"/>
                          <a:cs typeface="Times New Roman"/>
                        </a:rPr>
                        <a:t>Ferizi</a:t>
                      </a:r>
                      <a:r>
                        <a:rPr lang="sv-SE" sz="1050" b="0" i="0" u="none" strike="noStrike" kern="1200" cap="none" spc="0" normalizeH="0" baseline="0" dirty="0">
                          <a:ln>
                            <a:noFill/>
                          </a:ln>
                          <a:solidFill>
                            <a:srgbClr val="000000"/>
                          </a:solidFill>
                          <a:effectLst/>
                          <a:uLnTx/>
                          <a:uFillTx/>
                          <a:latin typeface="Arial"/>
                          <a:ea typeface="+mn-ea"/>
                          <a:cs typeface="Times New Roman"/>
                        </a:rPr>
                        <a:t> som håller i detta utvecklingsarbete.</a:t>
                      </a:r>
                    </a:p>
                    <a:p>
                      <a:pPr marL="285750" marR="0" lvl="0" indent="-285750" algn="l">
                        <a:lnSpc>
                          <a:spcPct val="100000"/>
                        </a:lnSpc>
                        <a:spcBef>
                          <a:spcPct val="20000"/>
                        </a:spcBef>
                        <a:spcAft>
                          <a:spcPct val="0"/>
                        </a:spcAft>
                        <a:buClrTx/>
                        <a:buSzTx/>
                        <a:buFont typeface="Arial" panose="020B0604020202020204" pitchFamily="34" charset="0"/>
                        <a:buChar char="•"/>
                      </a:pPr>
                      <a:r>
                        <a:rPr lang="sv-SE" altLang="sv-SE" sz="1050" b="0" i="0" u="none" strike="noStrike" cap="none" normalizeH="0" baseline="0" dirty="0">
                          <a:ln>
                            <a:noFill/>
                          </a:ln>
                          <a:solidFill>
                            <a:schemeClr val="tx1"/>
                          </a:solidFill>
                          <a:effectLst/>
                          <a:latin typeface="Arial"/>
                        </a:rPr>
                        <a:t>Ny design kräver utökat uppdrag från HSS gentemot GSF för insamling och hantering av logotyper från privata vårdgivare </a:t>
                      </a:r>
                      <a:endParaRPr lang="sv-SE" altLang="sv-SE" sz="1200" b="0"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1" name="Group 24">
            <a:extLst>
              <a:ext uri="{FF2B5EF4-FFF2-40B4-BE49-F238E27FC236}">
                <a16:creationId xmlns:a16="http://schemas.microsoft.com/office/drawing/2014/main" id="{CCDC273F-C3FE-4EF5-85AF-095E4E4C4702}"/>
              </a:ext>
            </a:extLst>
          </p:cNvPr>
          <p:cNvGraphicFramePr>
            <a:graphicFrameLocks noGrp="1" noChangeAspect="1"/>
          </p:cNvGraphicFramePr>
          <p:nvPr>
            <p:extLst>
              <p:ext uri="{D42A27DB-BD31-4B8C-83A1-F6EECF244321}">
                <p14:modId xmlns:p14="http://schemas.microsoft.com/office/powerpoint/2010/main" val="1996198076"/>
              </p:ext>
            </p:extLst>
          </p:nvPr>
        </p:nvGraphicFramePr>
        <p:xfrm>
          <a:off x="443254" y="3651761"/>
          <a:ext cx="4057016" cy="2413644"/>
        </p:xfrm>
        <a:graphic>
          <a:graphicData uri="http://schemas.openxmlformats.org/drawingml/2006/table">
            <a:tbl>
              <a:tblPr/>
              <a:tblGrid>
                <a:gridCol w="4057016">
                  <a:extLst>
                    <a:ext uri="{9D8B030D-6E8A-4147-A177-3AD203B41FA5}">
                      <a16:colId xmlns:a16="http://schemas.microsoft.com/office/drawing/2014/main" val="20000"/>
                    </a:ext>
                  </a:extLst>
                </a:gridCol>
              </a:tblGrid>
              <a:tr h="28638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Resultat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2127261">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171450" marR="0" lvl="0" indent="-171450" algn="l" rtl="0" eaLnBrk="1" fontAlgn="base" latinLnBrk="0" hangingPunct="1">
                        <a:lnSpc>
                          <a:spcPct val="100000"/>
                        </a:lnSpc>
                        <a:spcBef>
                          <a:spcPct val="20000"/>
                        </a:spcBef>
                        <a:spcAft>
                          <a:spcPct val="0"/>
                        </a:spcAft>
                        <a:buClr>
                          <a:srgbClr val="000000"/>
                        </a:buClr>
                        <a:buSzTx/>
                        <a:buFont typeface="Arial" panose="020B0604020202020204" pitchFamily="34" charset="0"/>
                        <a:buChar char="•"/>
                      </a:pPr>
                      <a:r>
                        <a:rPr lang="sv-SE" sz="1200" b="0" i="0" u="none" strike="noStrike" kern="1200" cap="none" spc="0" normalizeH="0" baseline="0" noProof="0" dirty="0">
                          <a:ln>
                            <a:noFill/>
                          </a:ln>
                          <a:solidFill>
                            <a:srgbClr val="000000"/>
                          </a:solidFill>
                          <a:effectLst/>
                          <a:uLnTx/>
                          <a:uFillTx/>
                          <a:latin typeface="Arial"/>
                          <a:ea typeface="+mn-ea"/>
                          <a:cs typeface="Times New Roman"/>
                        </a:rPr>
                        <a:t> Regionservice ledning beslutat att hantera </a:t>
                      </a:r>
                      <a:r>
                        <a:rPr lang="sv-SE" sz="1200" b="0" i="0" u="none" strike="noStrike" kern="1200" cap="none" spc="0" normalizeH="0" baseline="0" noProof="0" dirty="0" err="1">
                          <a:ln>
                            <a:noFill/>
                          </a:ln>
                          <a:solidFill>
                            <a:srgbClr val="000000"/>
                          </a:solidFill>
                          <a:effectLst/>
                          <a:uLnTx/>
                          <a:uFillTx/>
                          <a:latin typeface="Arial"/>
                          <a:ea typeface="+mn-ea"/>
                          <a:cs typeface="Times New Roman"/>
                        </a:rPr>
                        <a:t>postutskick</a:t>
                      </a:r>
                      <a:r>
                        <a:rPr lang="sv-SE" sz="1200" b="0" i="0" u="none" strike="noStrike" kern="1200" cap="none" spc="0" normalizeH="0" baseline="0" noProof="0" dirty="0">
                          <a:ln>
                            <a:noFill/>
                          </a:ln>
                          <a:solidFill>
                            <a:srgbClr val="000000"/>
                          </a:solidFill>
                          <a:effectLst/>
                          <a:uLnTx/>
                          <a:uFillTx/>
                          <a:latin typeface="Arial"/>
                          <a:ea typeface="+mn-ea"/>
                          <a:cs typeface="Times New Roman"/>
                        </a:rPr>
                        <a:t> </a:t>
                      </a:r>
                      <a:r>
                        <a:rPr lang="sv-SE" sz="1200" b="0" i="0" u="none" strike="noStrike" kern="1200" cap="none" spc="0" normalizeH="0" baseline="0" noProof="0" dirty="0" err="1">
                          <a:ln>
                            <a:noFill/>
                          </a:ln>
                          <a:solidFill>
                            <a:srgbClr val="000000"/>
                          </a:solidFill>
                          <a:effectLst/>
                          <a:uLnTx/>
                          <a:uFillTx/>
                          <a:latin typeface="Arial"/>
                          <a:ea typeface="+mn-ea"/>
                          <a:cs typeface="Times New Roman"/>
                        </a:rPr>
                        <a:t>inhouse</a:t>
                      </a:r>
                      <a:r>
                        <a:rPr lang="sv-SE" sz="1200" b="0" i="0" u="none" strike="noStrike" kern="1200" cap="none" spc="0" normalizeH="0" baseline="0" noProof="0" dirty="0">
                          <a:ln>
                            <a:noFill/>
                          </a:ln>
                          <a:solidFill>
                            <a:srgbClr val="000000"/>
                          </a:solidFill>
                          <a:effectLst/>
                          <a:uLnTx/>
                          <a:uFillTx/>
                          <a:latin typeface="Arial"/>
                          <a:ea typeface="+mn-ea"/>
                          <a:cs typeface="Times New Roman"/>
                        </a:rPr>
                        <a:t> och kommer omedelbart att köpa in en frankeringsmaskin och en kuverteringsmaskin</a:t>
                      </a:r>
                    </a:p>
                    <a:p>
                      <a:pPr marL="171450" marR="0" lvl="0" indent="-171450" algn="l" rtl="0" eaLnBrk="1" fontAlgn="base" latinLnBrk="0" hangingPunct="1">
                        <a:lnSpc>
                          <a:spcPct val="100000"/>
                        </a:lnSpc>
                        <a:spcBef>
                          <a:spcPct val="20000"/>
                        </a:spcBef>
                        <a:spcAft>
                          <a:spcPct val="0"/>
                        </a:spcAft>
                        <a:buClr>
                          <a:srgbClr val="000000"/>
                        </a:buClr>
                        <a:buSzTx/>
                        <a:buFont typeface="Arial" panose="020B0604020202020204" pitchFamily="34" charset="0"/>
                        <a:buChar char="•"/>
                      </a:pPr>
                      <a:endParaRPr lang="sv-SE" sz="1200" b="0" i="0" u="none" strike="noStrike" kern="1200" cap="none" spc="0" normalizeH="0" baseline="0" noProof="0" dirty="0">
                        <a:ln>
                          <a:noFill/>
                        </a:ln>
                        <a:solidFill>
                          <a:srgbClr val="000000"/>
                        </a:solidFill>
                        <a:effectLst/>
                        <a:uLnTx/>
                        <a:uFillTx/>
                        <a:latin typeface="Arial"/>
                        <a:ea typeface="+mn-ea"/>
                        <a:cs typeface="Times New Roman"/>
                      </a:endParaRPr>
                    </a:p>
                    <a:p>
                      <a:pPr marL="171450" marR="0" lvl="0" indent="-171450" algn="l">
                        <a:lnSpc>
                          <a:spcPct val="100000"/>
                        </a:lnSpc>
                        <a:spcBef>
                          <a:spcPct val="20000"/>
                        </a:spcBef>
                        <a:spcAft>
                          <a:spcPct val="0"/>
                        </a:spcAft>
                        <a:buClr>
                          <a:srgbClr val="000000"/>
                        </a:buClr>
                        <a:buSzTx/>
                        <a:buFont typeface="Arial" panose="020B0604020202020204" pitchFamily="34" charset="0"/>
                        <a:buChar char="•"/>
                      </a:pPr>
                      <a:endParaRPr lang="sv-SE" sz="1200" b="0" i="0" u="none" strike="noStrike" kern="1200" cap="none" spc="0" normalizeH="0" baseline="0" noProof="0" dirty="0">
                        <a:ln>
                          <a:noFill/>
                        </a:ln>
                        <a:solidFill>
                          <a:srgbClr val="000000"/>
                        </a:solidFill>
                        <a:effectLst/>
                        <a:uLnTx/>
                        <a:uFillTx/>
                        <a:latin typeface="Arial"/>
                        <a:ea typeface="+mn-ea"/>
                        <a:cs typeface="Times New Roman"/>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19A6DBCF-9F06-402B-8118-40C3D053356B}"/>
              </a:ext>
            </a:extLst>
          </p:cNvPr>
          <p:cNvSpPr txBox="1"/>
          <p:nvPr/>
        </p:nvSpPr>
        <p:spPr>
          <a:xfrm>
            <a:off x="311245" y="107943"/>
            <a:ext cx="90686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800" b="1" i="0" u="none" strike="noStrike" kern="1200" cap="none" spc="0" normalizeH="0" baseline="0" dirty="0">
                <a:ln>
                  <a:noFill/>
                </a:ln>
                <a:solidFill>
                  <a:prstClr val="black"/>
                </a:solidFill>
                <a:effectLst/>
                <a:uLnTx/>
                <a:uFillTx/>
                <a:latin typeface="Arial"/>
                <a:ea typeface="+mn-ea"/>
                <a:cs typeface="+mn-cs"/>
              </a:rPr>
              <a:t>Sammanfattning regionalt gap 50 Regionala riktlinjer för posthantering</a:t>
            </a:r>
          </a:p>
        </p:txBody>
      </p:sp>
      <p:sp>
        <p:nvSpPr>
          <p:cNvPr id="6" name="TextBox 5">
            <a:extLst>
              <a:ext uri="{FF2B5EF4-FFF2-40B4-BE49-F238E27FC236}">
                <a16:creationId xmlns:a16="http://schemas.microsoft.com/office/drawing/2014/main" id="{2782DCD9-F20D-445A-AEA7-C6128119A828}"/>
              </a:ext>
            </a:extLst>
          </p:cNvPr>
          <p:cNvSpPr txBox="1"/>
          <p:nvPr/>
        </p:nvSpPr>
        <p:spPr>
          <a:xfrm>
            <a:off x="40835" y="3676032"/>
            <a:ext cx="184731" cy="369332"/>
          </a:xfrm>
          <a:prstGeom prst="rect">
            <a:avLst/>
          </a:prstGeom>
          <a:noFill/>
        </p:spPr>
        <p:txBody>
          <a:bodyPr vert="horz"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ABC0"/>
              </a:solidFill>
              <a:effectLst/>
              <a:uLnTx/>
              <a:uFillTx/>
              <a:latin typeface="Arial"/>
              <a:ea typeface="+mn-ea"/>
              <a:cs typeface="Arial"/>
              <a:sym typeface="Wingdings" panose="05000000000000000000" pitchFamily="2" charset="2"/>
            </a:endParaRPr>
          </a:p>
        </p:txBody>
      </p:sp>
      <p:sp>
        <p:nvSpPr>
          <p:cNvPr id="43" name="TextBox 42">
            <a:extLst>
              <a:ext uri="{FF2B5EF4-FFF2-40B4-BE49-F238E27FC236}">
                <a16:creationId xmlns:a16="http://schemas.microsoft.com/office/drawing/2014/main" id="{73D86C71-3390-4483-A6CF-438D4D1EF9C7}"/>
              </a:ext>
            </a:extLst>
          </p:cNvPr>
          <p:cNvSpPr txBox="1"/>
          <p:nvPr/>
        </p:nvSpPr>
        <p:spPr>
          <a:xfrm>
            <a:off x="4071705" y="6178756"/>
            <a:ext cx="525780" cy="276999"/>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Arial"/>
              <a:ea typeface="+mn-ea"/>
              <a:cs typeface="+mn-cs"/>
            </a:endParaRPr>
          </a:p>
        </p:txBody>
      </p:sp>
      <p:graphicFrame>
        <p:nvGraphicFramePr>
          <p:cNvPr id="3" name="Group 16">
            <a:extLst>
              <a:ext uri="{FF2B5EF4-FFF2-40B4-BE49-F238E27FC236}">
                <a16:creationId xmlns:a16="http://schemas.microsoft.com/office/drawing/2014/main" id="{2DCD36CA-3A9C-D91F-4734-94F8CC3B70C4}"/>
              </a:ext>
            </a:extLst>
          </p:cNvPr>
          <p:cNvGraphicFramePr>
            <a:graphicFrameLocks noGrp="1" noChangeAspect="1"/>
          </p:cNvGraphicFramePr>
          <p:nvPr>
            <p:extLst>
              <p:ext uri="{D42A27DB-BD31-4B8C-83A1-F6EECF244321}">
                <p14:modId xmlns:p14="http://schemas.microsoft.com/office/powerpoint/2010/main" val="4017623327"/>
              </p:ext>
            </p:extLst>
          </p:nvPr>
        </p:nvGraphicFramePr>
        <p:xfrm>
          <a:off x="4504668" y="539888"/>
          <a:ext cx="6972584" cy="1892697"/>
        </p:xfrm>
        <a:graphic>
          <a:graphicData uri="http://schemas.openxmlformats.org/drawingml/2006/table">
            <a:tbl>
              <a:tblPr/>
              <a:tblGrid>
                <a:gridCol w="6972584">
                  <a:extLst>
                    <a:ext uri="{9D8B030D-6E8A-4147-A177-3AD203B41FA5}">
                      <a16:colId xmlns:a16="http://schemas.microsoft.com/office/drawing/2014/main" val="20000"/>
                    </a:ext>
                  </a:extLst>
                </a:gridCol>
              </a:tblGrid>
              <a:tr h="42173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Beslut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166679">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171450" marR="0" lvl="0" indent="-171450" algn="l" defTabSz="906463" rtl="0" eaLnBrk="1" fontAlgn="base" latinLnBrk="0" hangingPunct="1">
                        <a:lnSpc>
                          <a:spcPct val="100000"/>
                        </a:lnSpc>
                        <a:spcBef>
                          <a:spcPct val="20000"/>
                        </a:spcBef>
                        <a:spcAft>
                          <a:spcPct val="0"/>
                        </a:spcAft>
                        <a:buClr>
                          <a:srgbClr val="000000"/>
                        </a:buClr>
                        <a:buSzTx/>
                        <a:buFont typeface="Arial" panose="020B0604020202020204" pitchFamily="34" charset="0"/>
                        <a:buChar char="•"/>
                      </a:pPr>
                      <a:r>
                        <a:rPr lang="sv-SE" altLang="sv-SE" sz="1200" b="0" i="0" u="none" strike="noStrike" kern="1200" cap="none" normalizeH="0" baseline="0" dirty="0">
                          <a:ln>
                            <a:noFill/>
                          </a:ln>
                          <a:solidFill>
                            <a:schemeClr val="tx1"/>
                          </a:solidFill>
                          <a:effectLst/>
                          <a:latin typeface="Arial"/>
                          <a:ea typeface="+mn-ea"/>
                          <a:cs typeface="+mn-cs"/>
                        </a:rPr>
                        <a:t>Kommunikationsavdelningen har tagit fram och beslutat om ny design för pappersutskick och kuvert.</a:t>
                      </a:r>
                    </a:p>
                    <a:p>
                      <a:pPr marL="171450" marR="0" lvl="0" indent="-171450" algn="l" defTabSz="906463" rtl="0" eaLnBrk="1" fontAlgn="base" latinLnBrk="0" hangingPunct="1">
                        <a:lnSpc>
                          <a:spcPct val="100000"/>
                        </a:lnSpc>
                        <a:spcBef>
                          <a:spcPct val="20000"/>
                        </a:spcBef>
                        <a:spcAft>
                          <a:spcPct val="0"/>
                        </a:spcAft>
                        <a:buClr>
                          <a:srgbClr val="000000"/>
                        </a:buClr>
                        <a:buSzTx/>
                        <a:buFont typeface="Arial" panose="020B0604020202020204" pitchFamily="34" charset="0"/>
                        <a:buChar char="•"/>
                      </a:pPr>
                      <a:r>
                        <a:rPr lang="sv-SE" altLang="sv-SE" sz="1200" b="0" i="0" u="none" strike="noStrike" kern="1200" cap="none" normalizeH="0" baseline="0" dirty="0">
                          <a:ln>
                            <a:noFill/>
                          </a:ln>
                          <a:solidFill>
                            <a:schemeClr val="tx1"/>
                          </a:solidFill>
                          <a:effectLst/>
                          <a:latin typeface="Arial"/>
                          <a:ea typeface="+mn-ea"/>
                          <a:cs typeface="+mn-cs"/>
                        </a:rPr>
                        <a:t>Regionservice har åtagit sig uppdraget att vara regionalt ansvariga för automatiska utskrifter samt postdistribution och returer samt beslutat att återkomma med förslag om hantering av utskriftstjänst och returpost, för både offentliga och privata vårdgivare. </a:t>
                      </a:r>
                    </a:p>
                    <a:p>
                      <a:pPr marL="171450" marR="0" lvl="0" indent="-171450" algn="l" defTabSz="906463" rtl="0" eaLnBrk="1" fontAlgn="base" latinLnBrk="0" hangingPunct="1">
                        <a:lnSpc>
                          <a:spcPct val="100000"/>
                        </a:lnSpc>
                        <a:spcBef>
                          <a:spcPct val="20000"/>
                        </a:spcBef>
                        <a:spcAft>
                          <a:spcPct val="0"/>
                        </a:spcAft>
                        <a:buClr>
                          <a:srgbClr val="000000"/>
                        </a:buClr>
                        <a:buSzTx/>
                        <a:buFont typeface="Arial" panose="020B0604020202020204" pitchFamily="34" charset="0"/>
                        <a:buChar char="•"/>
                      </a:pPr>
                      <a:r>
                        <a:rPr lang="sv-SE" altLang="sv-SE" sz="1200" b="0" i="0" u="none" strike="noStrike" kern="1200" cap="none" normalizeH="0" baseline="0" dirty="0">
                          <a:ln>
                            <a:noFill/>
                          </a:ln>
                          <a:solidFill>
                            <a:schemeClr val="tx1"/>
                          </a:solidFill>
                          <a:effectLst/>
                          <a:latin typeface="Arial"/>
                          <a:ea typeface="+mn-ea"/>
                          <a:cs typeface="+mn-cs"/>
                        </a:rPr>
                        <a:t>Stab har beslutat om uppdaterade riktlinjer för manuell hantering av </a:t>
                      </a:r>
                      <a:r>
                        <a:rPr lang="sv-SE" altLang="sv-SE" sz="1200" b="0" i="0" u="none" strike="noStrike" kern="1200" cap="none" normalizeH="0" baseline="0" dirty="0" err="1">
                          <a:ln>
                            <a:noFill/>
                          </a:ln>
                          <a:solidFill>
                            <a:schemeClr val="tx1"/>
                          </a:solidFill>
                          <a:effectLst/>
                          <a:latin typeface="Arial"/>
                          <a:ea typeface="+mn-ea"/>
                          <a:cs typeface="+mn-cs"/>
                        </a:rPr>
                        <a:t>postutskick</a:t>
                      </a:r>
                      <a:r>
                        <a:rPr lang="sv-SE" altLang="sv-SE" sz="1200" b="0" i="0" u="none" strike="noStrike" kern="1200" cap="none" normalizeH="0" baseline="0" dirty="0">
                          <a:ln>
                            <a:noFill/>
                          </a:ln>
                          <a:solidFill>
                            <a:schemeClr val="tx1"/>
                          </a:solidFill>
                          <a:effectLst/>
                          <a:latin typeface="Arial"/>
                          <a:ea typeface="+mn-ea"/>
                          <a:cs typeface="+mn-cs"/>
                        </a:rPr>
                        <a:t>.</a:t>
                      </a:r>
                    </a:p>
                    <a:p>
                      <a:pPr marL="0" marR="0" lvl="0" indent="0" algn="l" defTabSz="906463" rtl="0" eaLnBrk="1" fontAlgn="base" latinLnBrk="0" hangingPunct="1">
                        <a:lnSpc>
                          <a:spcPct val="100000"/>
                        </a:lnSpc>
                        <a:spcBef>
                          <a:spcPct val="20000"/>
                        </a:spcBef>
                        <a:spcAft>
                          <a:spcPct val="0"/>
                        </a:spcAft>
                        <a:buClr>
                          <a:srgbClr val="000000"/>
                        </a:buClr>
                        <a:buSzTx/>
                        <a:buFont typeface="Arial" panose="020B0604020202020204" pitchFamily="34" charset="0"/>
                        <a:buNone/>
                        <a:tabLst/>
                        <a:defRPr/>
                      </a:pPr>
                      <a:endParaRPr lang="sv-SE" sz="1200" b="0" i="0" u="none" strike="noStrike" kern="1200" cap="none" normalizeH="0" baseline="0" dirty="0">
                        <a:ln>
                          <a:noFill/>
                        </a:ln>
                        <a:solidFill>
                          <a:schemeClr val="tx1"/>
                        </a:solidFill>
                        <a:effectLst/>
                        <a:latin typeface="Arial"/>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4" name="Group 32">
            <a:extLst>
              <a:ext uri="{FF2B5EF4-FFF2-40B4-BE49-F238E27FC236}">
                <a16:creationId xmlns:a16="http://schemas.microsoft.com/office/drawing/2014/main" id="{8CE161AB-FE91-6D19-6C5E-4409B171D840}"/>
              </a:ext>
            </a:extLst>
          </p:cNvPr>
          <p:cNvGraphicFramePr>
            <a:graphicFrameLocks noGrp="1" noChangeAspect="1"/>
          </p:cNvGraphicFramePr>
          <p:nvPr>
            <p:extLst>
              <p:ext uri="{D42A27DB-BD31-4B8C-83A1-F6EECF244321}">
                <p14:modId xmlns:p14="http://schemas.microsoft.com/office/powerpoint/2010/main" val="2448781141"/>
              </p:ext>
            </p:extLst>
          </p:nvPr>
        </p:nvGraphicFramePr>
        <p:xfrm>
          <a:off x="4504668" y="2178758"/>
          <a:ext cx="6972584" cy="694451"/>
        </p:xfrm>
        <a:graphic>
          <a:graphicData uri="http://schemas.openxmlformats.org/drawingml/2006/table">
            <a:tbl>
              <a:tblPr/>
              <a:tblGrid>
                <a:gridCol w="6972584">
                  <a:extLst>
                    <a:ext uri="{9D8B030D-6E8A-4147-A177-3AD203B41FA5}">
                      <a16:colId xmlns:a16="http://schemas.microsoft.com/office/drawing/2014/main" val="20000"/>
                    </a:ext>
                  </a:extLst>
                </a:gridCol>
              </a:tblGrid>
              <a:tr h="20753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latin typeface="Arial"/>
                          <a:cs typeface="Arial"/>
                        </a:rPr>
                        <a:t>Ägarskap för fortsättningen av </a:t>
                      </a:r>
                      <a:r>
                        <a:rPr lang="sv-SE" altLang="sv-SE" sz="1200" b="1" i="0" u="none" strike="noStrike" cap="none" normalizeH="0" baseline="0" dirty="0">
                          <a:ln>
                            <a:noFill/>
                          </a:ln>
                          <a:solidFill>
                            <a:schemeClr val="tx1"/>
                          </a:solidFill>
                          <a:effectLst/>
                          <a:latin typeface="Arial"/>
                          <a:cs typeface="Arial"/>
                        </a:rPr>
                        <a:t>arbetet</a:t>
                      </a:r>
                      <a:endParaRPr kumimoji="0" lang="sv-SE" altLang="sv-SE" sz="1200" b="1" i="0" u="none" strike="noStrike" cap="none" normalizeH="0" baseline="0" dirty="0">
                        <a:ln>
                          <a:noFill/>
                        </a:ln>
                        <a:solidFill>
                          <a:schemeClr val="tx1"/>
                        </a:solidFill>
                        <a:effectLst/>
                        <a:latin typeface="Arial"/>
                        <a:cs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43049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auto" latinLnBrk="0" hangingPunct="1">
                        <a:lnSpc>
                          <a:spcPct val="100000"/>
                        </a:lnSpc>
                        <a:spcBef>
                          <a:spcPct val="0"/>
                        </a:spcBef>
                        <a:spcAft>
                          <a:spcPct val="0"/>
                        </a:spcAft>
                        <a:buClr>
                          <a:schemeClr val="accent1"/>
                        </a:buClr>
                        <a:buSzTx/>
                        <a:buFontTx/>
                        <a:buNone/>
                        <a:tabLst/>
                        <a:defRPr/>
                      </a:pPr>
                      <a:r>
                        <a:rPr lang="sv-SE" sz="1200" b="0" i="0" u="none" strike="noStrike" noProof="0" dirty="0">
                          <a:solidFill>
                            <a:schemeClr val="tx1"/>
                          </a:solidFill>
                          <a:latin typeface="Arial"/>
                        </a:rPr>
                        <a:t>2024-09-18 Louise Ercolino, Victoria Sundin</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1719297"/>
      </p:ext>
    </p:extLst>
  </p:cSld>
  <p:clrMapOvr>
    <a:masterClrMapping/>
  </p:clrMapOvr>
</p:sld>
</file>

<file path=ppt/theme/theme1.xml><?xml version="1.0" encoding="utf-8"?>
<a:theme xmlns:a="http://schemas.openxmlformats.org/drawingml/2006/main" name="1_Tema1">
  <a:themeElements>
    <a:clrScheme name="Anpassat 6">
      <a:dk1>
        <a:sysClr val="windowText" lastClr="000000"/>
      </a:dk1>
      <a:lt1>
        <a:sysClr val="window" lastClr="FFFFFF"/>
      </a:lt1>
      <a:dk2>
        <a:srgbClr val="000000"/>
      </a:dk2>
      <a:lt2>
        <a:srgbClr val="E7E6E6"/>
      </a:lt2>
      <a:accent1>
        <a:srgbClr val="ED1D2D"/>
      </a:accent1>
      <a:accent2>
        <a:srgbClr val="FFD402"/>
      </a:accent2>
      <a:accent3>
        <a:srgbClr val="00ABC0"/>
      </a:accent3>
      <a:accent4>
        <a:srgbClr val="A6D2D7"/>
      </a:accent4>
      <a:accent5>
        <a:srgbClr val="C4B79F"/>
      </a:accent5>
      <a:accent6>
        <a:srgbClr val="D8D8D8"/>
      </a:accent6>
      <a:hlink>
        <a:srgbClr val="0563C1"/>
      </a:hlink>
      <a:folHlink>
        <a:srgbClr val="954F72"/>
      </a:folHlink>
    </a:clrScheme>
    <a:fontScheme name="SDV_201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4">
            <a:shade val="50000"/>
          </a:schemeClr>
        </a:lnRef>
        <a:fillRef idx="1">
          <a:schemeClr val="accent4"/>
        </a:fillRef>
        <a:effectRef idx="0">
          <a:schemeClr val="accent4"/>
        </a:effectRef>
        <a:fontRef idx="minor">
          <a:schemeClr val="lt1"/>
        </a:fontRef>
      </a:style>
    </a:spDef>
    <a:lnDef>
      <a:spPr>
        <a:ln w="190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DV_PPT-mall_2019-09-26 [Skrivskyddad]" id="{FF5FEE54-2B70-4F82-B591-62AE6C72B542}" vid="{4A47C1E1-3459-4D50-9E1D-521A98B70C3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31EBBC7768F1E4A9E0C4E1A60879018" ma:contentTypeVersion="22" ma:contentTypeDescription="Skapa ett nytt dokument." ma:contentTypeScope="" ma:versionID="059146227fa6fadae7584a0002f94e98">
  <xsd:schema xmlns:xsd="http://www.w3.org/2001/XMLSchema" xmlns:xs="http://www.w3.org/2001/XMLSchema" xmlns:p="http://schemas.microsoft.com/office/2006/metadata/properties" xmlns:ns2="b9481cc7-f7fc-4d3a-a93a-4be4fcbf4595" xmlns:ns3="2e68ab6b-79c8-43ea-b178-dccb9842d64a" targetNamespace="http://schemas.microsoft.com/office/2006/metadata/properties" ma:root="true" ma:fieldsID="64cd48618ccf23e864fa47398fe95a4d" ns2:_="" ns3:_="">
    <xsd:import namespace="b9481cc7-f7fc-4d3a-a93a-4be4fcbf4595"/>
    <xsd:import namespace="2e68ab6b-79c8-43ea-b178-dccb9842d6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Dokument_x00e4_ga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81cc7-f7fc-4d3a-a93a-4be4fcbf45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okument_x00e4_gare" ma:index="25" nillable="true" ma:displayName="Dokumentägare" ma:format="Dropdown" ma:internalName="Dokument_x00e4_gar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e68ab6b-79c8-43ea-b178-dccb9842d64a"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cbaeb4bc-d153-4d99-b5e3-a4e457393579}" ma:internalName="TaxCatchAll" ma:showField="CatchAllData" ma:web="2e68ab6b-79c8-43ea-b178-dccb9842d6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481cc7-f7fc-4d3a-a93a-4be4fcbf4595">
      <Terms xmlns="http://schemas.microsoft.com/office/infopath/2007/PartnerControls"/>
    </lcf76f155ced4ddcb4097134ff3c332f>
    <TaxCatchAll xmlns="2e68ab6b-79c8-43ea-b178-dccb9842d64a" xsi:nil="true"/>
    <SharedWithUsers xmlns="2e68ab6b-79c8-43ea-b178-dccb9842d64a">
      <UserInfo>
        <DisplayName/>
        <AccountId xsi:nil="true"/>
        <AccountType/>
      </UserInfo>
    </SharedWithUsers>
    <Dokument_x00e4_gare xmlns="b9481cc7-f7fc-4d3a-a93a-4be4fcbf4595" xsi:nil="true"/>
  </documentManagement>
</p:properties>
</file>

<file path=customXml/itemProps1.xml><?xml version="1.0" encoding="utf-8"?>
<ds:datastoreItem xmlns:ds="http://schemas.openxmlformats.org/officeDocument/2006/customXml" ds:itemID="{1CFE6582-4003-4D75-85DD-2B857037F6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81cc7-f7fc-4d3a-a93a-4be4fcbf4595"/>
    <ds:schemaRef ds:uri="2e68ab6b-79c8-43ea-b178-dccb9842d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C49DFE-99E9-45A2-AD20-555E8D16475A}">
  <ds:schemaRefs>
    <ds:schemaRef ds:uri="http://schemas.microsoft.com/sharepoint/v3/contenttype/forms"/>
  </ds:schemaRefs>
</ds:datastoreItem>
</file>

<file path=customXml/itemProps3.xml><?xml version="1.0" encoding="utf-8"?>
<ds:datastoreItem xmlns:ds="http://schemas.openxmlformats.org/officeDocument/2006/customXml" ds:itemID="{28A2BEBA-875E-4783-B290-69923ACF0118}">
  <ds:schemaRefs>
    <ds:schemaRef ds:uri="d7b40e0d-70fe-487d-90d8-c91e32541cb9"/>
    <ds:schemaRef ds:uri="http://schemas.microsoft.com/office/2006/documentManagement/types"/>
    <ds:schemaRef ds:uri="4b21e3d7-508f-4324-9789-093cbd195ffd"/>
    <ds:schemaRef ds:uri="http://purl.org/dc/terms/"/>
    <ds:schemaRef ds:uri="http://schemas.microsoft.com/office/2006/metadata/properties"/>
    <ds:schemaRef ds:uri="http://schemas.microsoft.com/office/infopath/2007/PartnerControls"/>
    <ds:schemaRef ds:uri="http://www.w3.org/XML/1998/namespace"/>
    <ds:schemaRef ds:uri="http://purl.org/dc/elements/1.1/"/>
    <ds:schemaRef ds:uri="http://schemas.openxmlformats.org/package/2006/metadata/core-properties"/>
    <ds:schemaRef ds:uri="http://purl.org/dc/dcmitype/"/>
    <ds:schemaRef ds:uri="b9481cc7-f7fc-4d3a-a93a-4be4fcbf4595"/>
    <ds:schemaRef ds:uri="2e68ab6b-79c8-43ea-b178-dccb9842d64a"/>
  </ds:schemaRefs>
</ds:datastoreItem>
</file>

<file path=docProps/app.xml><?xml version="1.0" encoding="utf-8"?>
<Properties xmlns="http://schemas.openxmlformats.org/officeDocument/2006/extended-properties" xmlns:vt="http://schemas.openxmlformats.org/officeDocument/2006/docPropsVTypes">
  <TotalTime>0</TotalTime>
  <Words>338</Words>
  <Application>Microsoft Office PowerPoint</Application>
  <PresentationFormat>Widescreen</PresentationFormat>
  <Paragraphs>24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1_Tema1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Persson Jennie</dc:creator>
  <cp:lastModifiedBy>Persson Jennie</cp:lastModifiedBy>
  <cp:revision>18</cp:revision>
  <dcterms:created xsi:type="dcterms:W3CDTF">2024-02-08T16:10:37Z</dcterms:created>
  <dcterms:modified xsi:type="dcterms:W3CDTF">2025-01-29T09:37:56Z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0x010100E31EBBC7768F1E4A9E0C4E1A60879018</vt:lpwstr>
  </property>
  <property fmtid="{D5CDD505-2E9C-101B-9397-08002B2CF9AE}" pid="3" name="MediaServiceImageTags">
    <vt:lpwstr/>
  </property>
  <property fmtid="{D5CDD505-2E9C-101B-9397-08002B2CF9AE}" pid="4" name="Order">
    <vt:r8>66300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