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0" r:id="rId4"/>
  </p:sldMasterIdLst>
  <p:notesMasterIdLst>
    <p:notesMasterId r:id="rId6"/>
  </p:notesMasterIdLst>
  <p:sldIdLst>
    <p:sldId id="21458724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D7EF401-FCD3-45E1-BB3A-3E13175B3743}">
          <p14:sldIdLst>
            <p14:sldId id="21458724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F"/>
    <a:srgbClr val="E1F2CE"/>
    <a:srgbClr val="FFF3B9"/>
    <a:srgbClr val="568523"/>
    <a:srgbClr val="BFF8FF"/>
    <a:srgbClr val="FFF6CC"/>
    <a:srgbClr val="FFFFFF"/>
    <a:srgbClr val="E7E6E6"/>
    <a:srgbClr val="F8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C37231-DBDF-4584-92B6-759AEC89722D}" v="7" dt="2024-06-04T10:48:39.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3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F0519-6911-4650-9EB4-DAC457C6F50A}"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F496A-1472-417B-A8BC-4F89C42040A3}" type="slidenum">
              <a:rPr lang="en-US" smtClean="0"/>
              <a:t>‹#›</a:t>
            </a:fld>
            <a:endParaRPr lang="en-US"/>
          </a:p>
        </p:txBody>
      </p:sp>
    </p:spTree>
    <p:extLst>
      <p:ext uri="{BB962C8B-B14F-4D97-AF65-F5344CB8AC3E}">
        <p14:creationId xmlns:p14="http://schemas.microsoft.com/office/powerpoint/2010/main" val="163295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904464730"/>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90628098"/>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836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2263919"/>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997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21243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7031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3538367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68211906"/>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1302210641"/>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2543129388"/>
              </p:ext>
            </p:extLst>
          </p:nvPr>
        </p:nvGraphicFramePr>
        <p:xfrm>
          <a:off x="214771" y="2030768"/>
          <a:ext cx="4020087" cy="3107419"/>
        </p:xfrm>
        <a:graphic>
          <a:graphicData uri="http://schemas.openxmlformats.org/drawingml/2006/table">
            <a:tbl>
              <a:tblPr/>
              <a:tblGrid>
                <a:gridCol w="4020087">
                  <a:extLst>
                    <a:ext uri="{9D8B030D-6E8A-4147-A177-3AD203B41FA5}">
                      <a16:colId xmlns:a16="http://schemas.microsoft.com/office/drawing/2014/main" val="20000"/>
                    </a:ext>
                  </a:extLst>
                </a:gridCol>
              </a:tblGrid>
              <a:tr h="4020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risk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8344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rtl="0" fontAlgn="base"/>
                      <a:r>
                        <a:rPr lang="sv-SE" sz="900" b="0" i="0" u="none" strike="noStrike" kern="1200" dirty="0">
                          <a:solidFill>
                            <a:schemeClr val="tx1"/>
                          </a:solidFill>
                          <a:effectLst/>
                          <a:latin typeface="Arial" charset="0"/>
                          <a:ea typeface="+mn-ea"/>
                          <a:cs typeface="+mn-cs"/>
                        </a:rPr>
                        <a:t>Det finns fyra alternativa vägval (</a:t>
                      </a:r>
                      <a:r>
                        <a:rPr lang="sv-SE" sz="900" b="0" i="0" u="none" strike="noStrike" kern="1200" dirty="0" err="1">
                          <a:solidFill>
                            <a:schemeClr val="tx1"/>
                          </a:solidFill>
                          <a:effectLst/>
                          <a:latin typeface="Arial" charset="0"/>
                          <a:ea typeface="+mn-ea"/>
                          <a:cs typeface="+mn-cs"/>
                        </a:rPr>
                        <a:t>SDV:s</a:t>
                      </a:r>
                      <a:r>
                        <a:rPr lang="sv-SE" sz="900" b="0" i="0" u="none" strike="noStrike" kern="1200" dirty="0">
                          <a:solidFill>
                            <a:schemeClr val="tx1"/>
                          </a:solidFill>
                          <a:effectLst/>
                          <a:latin typeface="Arial" charset="0"/>
                          <a:ea typeface="+mn-ea"/>
                          <a:cs typeface="+mn-cs"/>
                        </a:rPr>
                        <a:t> rekommendation är alt. 2)</a:t>
                      </a:r>
                      <a:r>
                        <a:rPr lang="en-US" sz="900" b="0" i="0" kern="1200" dirty="0">
                          <a:solidFill>
                            <a:schemeClr val="tx1"/>
                          </a:solidFill>
                          <a:effectLst/>
                          <a:latin typeface="Arial" charset="0"/>
                          <a:ea typeface="+mn-ea"/>
                          <a:cs typeface="+mn-cs"/>
                        </a:rPr>
                        <a:t>​</a:t>
                      </a:r>
                    </a:p>
                    <a:p>
                      <a:pPr rtl="0" fontAlgn="base"/>
                      <a:r>
                        <a:rPr lang="sv-SE" sz="900" b="0" i="0" u="none" strike="noStrike" kern="1200" dirty="0">
                          <a:solidFill>
                            <a:schemeClr val="tx1"/>
                          </a:solidFill>
                          <a:effectLst/>
                          <a:latin typeface="Arial" charset="0"/>
                          <a:ea typeface="+mn-ea"/>
                          <a:cs typeface="+mn-cs"/>
                        </a:rPr>
                        <a:t>1.[Rådande läge] Vi erbjuder inte </a:t>
                      </a:r>
                      <a:r>
                        <a:rPr lang="sv-SE" sz="900" b="0" i="0" u="none" strike="noStrike" kern="1200" dirty="0" err="1">
                          <a:solidFill>
                            <a:schemeClr val="tx1"/>
                          </a:solidFill>
                          <a:effectLst/>
                          <a:latin typeface="Arial" charset="0"/>
                          <a:ea typeface="+mn-ea"/>
                          <a:cs typeface="+mn-cs"/>
                        </a:rPr>
                        <a:t>swish</a:t>
                      </a:r>
                      <a:r>
                        <a:rPr lang="sv-SE" sz="900" b="0" i="0" u="none" strike="noStrike" kern="1200" dirty="0">
                          <a:solidFill>
                            <a:schemeClr val="tx1"/>
                          </a:solidFill>
                          <a:effectLst/>
                          <a:latin typeface="Arial" charset="0"/>
                          <a:ea typeface="+mn-ea"/>
                          <a:cs typeface="+mn-cs"/>
                        </a:rPr>
                        <a:t> integrerat i kassalösningen för de privata vårdgivarna.</a:t>
                      </a:r>
                      <a:r>
                        <a:rPr lang="en-US" sz="900" b="0" i="0" kern="1200" dirty="0">
                          <a:solidFill>
                            <a:schemeClr val="tx1"/>
                          </a:solidFill>
                          <a:effectLst/>
                          <a:latin typeface="Arial" charset="0"/>
                          <a:ea typeface="+mn-ea"/>
                          <a:cs typeface="+mn-cs"/>
                        </a:rPr>
                        <a:t>​</a:t>
                      </a:r>
                    </a:p>
                    <a:p>
                      <a:pPr rtl="0" fontAlgn="base"/>
                      <a:r>
                        <a:rPr lang="sv-SE" sz="900" b="1" i="0" u="none" strike="noStrike" kern="1200" dirty="0">
                          <a:solidFill>
                            <a:schemeClr val="tx1"/>
                          </a:solidFill>
                          <a:effectLst/>
                          <a:latin typeface="Arial" charset="0"/>
                          <a:ea typeface="+mn-ea"/>
                          <a:cs typeface="+mn-cs"/>
                        </a:rPr>
                        <a:t>2. Region Skåne undersöker möjligheten att förändra/göra tillägg i existerande avtal som möjliggör för SDV att möjliggöra för </a:t>
                      </a:r>
                      <a:r>
                        <a:rPr lang="sv-SE" sz="900" b="1" i="0" u="none" strike="noStrike" kern="1200" dirty="0" err="1">
                          <a:solidFill>
                            <a:schemeClr val="tx1"/>
                          </a:solidFill>
                          <a:effectLst/>
                          <a:latin typeface="Arial" charset="0"/>
                          <a:ea typeface="+mn-ea"/>
                          <a:cs typeface="+mn-cs"/>
                        </a:rPr>
                        <a:t>swish</a:t>
                      </a:r>
                      <a:r>
                        <a:rPr lang="sv-SE" sz="900" b="1" i="0" u="none" strike="noStrike" kern="1200" dirty="0">
                          <a:solidFill>
                            <a:schemeClr val="tx1"/>
                          </a:solidFill>
                          <a:effectLst/>
                          <a:latin typeface="Arial" charset="0"/>
                          <a:ea typeface="+mn-ea"/>
                          <a:cs typeface="+mn-cs"/>
                        </a:rPr>
                        <a:t> betalning med hjälp av </a:t>
                      </a:r>
                      <a:r>
                        <a:rPr lang="sv-SE" sz="900" b="1" i="0" u="none" strike="noStrike" kern="1200" dirty="0" err="1">
                          <a:solidFill>
                            <a:schemeClr val="tx1"/>
                          </a:solidFill>
                          <a:effectLst/>
                          <a:latin typeface="Arial" charset="0"/>
                          <a:ea typeface="+mn-ea"/>
                          <a:cs typeface="+mn-cs"/>
                        </a:rPr>
                        <a:t>Payex</a:t>
                      </a:r>
                      <a:r>
                        <a:rPr lang="sv-SE" sz="900" b="1" i="0" u="none" strike="noStrike" kern="1200" dirty="0">
                          <a:solidFill>
                            <a:schemeClr val="tx1"/>
                          </a:solidFill>
                          <a:effectLst/>
                          <a:latin typeface="Arial" charset="0"/>
                          <a:ea typeface="+mn-ea"/>
                          <a:cs typeface="+mn-cs"/>
                        </a:rPr>
                        <a:t> betalväxel. Är det tillåtet ur konkurrenssynpunkt, kan rådande avtal förändras/justeras, finns det andra juridiska eller legala trångmål? Avvakta ny upphandling av betalväxeltjänst?</a:t>
                      </a:r>
                      <a:r>
                        <a:rPr lang="en-US" sz="900" b="0" i="0" kern="1200" dirty="0">
                          <a:solidFill>
                            <a:schemeClr val="tx1"/>
                          </a:solidFill>
                          <a:effectLst/>
                          <a:latin typeface="Arial" charset="0"/>
                          <a:ea typeface="+mn-ea"/>
                          <a:cs typeface="+mn-cs"/>
                        </a:rPr>
                        <a:t>​</a:t>
                      </a:r>
                    </a:p>
                    <a:p>
                      <a:pPr rtl="0" fontAlgn="base"/>
                      <a:r>
                        <a:rPr lang="sv-SE" sz="900" b="0" i="0" u="none" strike="noStrike" kern="1200" dirty="0">
                          <a:solidFill>
                            <a:schemeClr val="tx1"/>
                          </a:solidFill>
                          <a:effectLst/>
                          <a:latin typeface="Arial" charset="0"/>
                          <a:ea typeface="+mn-ea"/>
                          <a:cs typeface="+mn-cs"/>
                        </a:rPr>
                        <a:t>3. Region Skåne tillåter de privata vårdgivarna att ansluta </a:t>
                      </a:r>
                      <a:r>
                        <a:rPr lang="sv-SE" sz="900" b="0" i="0" u="none" strike="noStrike" kern="1200" dirty="0" err="1">
                          <a:solidFill>
                            <a:schemeClr val="tx1"/>
                          </a:solidFill>
                          <a:effectLst/>
                          <a:latin typeface="Arial" charset="0"/>
                          <a:ea typeface="+mn-ea"/>
                          <a:cs typeface="+mn-cs"/>
                        </a:rPr>
                        <a:t>swish</a:t>
                      </a:r>
                      <a:r>
                        <a:rPr lang="sv-SE" sz="900" b="0" i="0" u="none" strike="noStrike" kern="1200" dirty="0">
                          <a:solidFill>
                            <a:schemeClr val="tx1"/>
                          </a:solidFill>
                          <a:effectLst/>
                          <a:latin typeface="Arial" charset="0"/>
                          <a:ea typeface="+mn-ea"/>
                          <a:cs typeface="+mn-cs"/>
                        </a:rPr>
                        <a:t> enbart via </a:t>
                      </a:r>
                      <a:r>
                        <a:rPr lang="sv-SE" sz="900" b="0" i="0" u="none" strike="noStrike" kern="1200" dirty="0" err="1">
                          <a:solidFill>
                            <a:schemeClr val="tx1"/>
                          </a:solidFill>
                          <a:effectLst/>
                          <a:latin typeface="Arial" charset="0"/>
                          <a:ea typeface="+mn-ea"/>
                          <a:cs typeface="+mn-cs"/>
                        </a:rPr>
                        <a:t>swish</a:t>
                      </a:r>
                      <a:r>
                        <a:rPr lang="sv-SE" sz="900" b="0" i="0" u="none" strike="noStrike" kern="1200" dirty="0">
                          <a:solidFill>
                            <a:schemeClr val="tx1"/>
                          </a:solidFill>
                          <a:effectLst/>
                          <a:latin typeface="Arial" charset="0"/>
                          <a:ea typeface="+mn-ea"/>
                          <a:cs typeface="+mn-cs"/>
                        </a:rPr>
                        <a:t> handel. Detta innebär en dedikerad utveckling för varje PVG som vill ansluta med knuten kostnad. Denna kostnad är inte identifierad och beroende av en tredje partsutveckling. Nackdel med detta är att inte alla PVG kommer kunna erbjudas denna lösning då varje ny PVG som ska anslutas så finns det ledtider. </a:t>
                      </a:r>
                      <a:r>
                        <a:rPr lang="en-US" sz="900" b="0" i="0" kern="1200" dirty="0">
                          <a:solidFill>
                            <a:schemeClr val="tx1"/>
                          </a:solidFill>
                          <a:effectLst/>
                          <a:latin typeface="Arial" charset="0"/>
                          <a:ea typeface="+mn-ea"/>
                          <a:cs typeface="+mn-cs"/>
                        </a:rPr>
                        <a:t>​</a:t>
                      </a:r>
                    </a:p>
                    <a:p>
                      <a:pPr rtl="0" fontAlgn="base"/>
                      <a:r>
                        <a:rPr lang="sv-SE" sz="900" b="0" i="0" u="none" strike="noStrike" kern="1200" dirty="0">
                          <a:solidFill>
                            <a:schemeClr val="tx1"/>
                          </a:solidFill>
                          <a:effectLst/>
                          <a:latin typeface="Arial" charset="0"/>
                          <a:ea typeface="+mn-ea"/>
                          <a:cs typeface="+mn-cs"/>
                        </a:rPr>
                        <a:t>4. Region Skåne ger SDV godkännande att gå via </a:t>
                      </a:r>
                      <a:r>
                        <a:rPr lang="sv-SE" sz="900" b="0" i="0" u="none" strike="noStrike" kern="1200" dirty="0" err="1">
                          <a:solidFill>
                            <a:schemeClr val="tx1"/>
                          </a:solidFill>
                          <a:effectLst/>
                          <a:latin typeface="Arial" charset="0"/>
                          <a:ea typeface="+mn-ea"/>
                          <a:cs typeface="+mn-cs"/>
                        </a:rPr>
                        <a:t>Payex</a:t>
                      </a:r>
                      <a:r>
                        <a:rPr lang="sv-SE" sz="900" b="0" i="0" u="none" strike="noStrike" kern="1200" dirty="0">
                          <a:solidFill>
                            <a:schemeClr val="tx1"/>
                          </a:solidFill>
                          <a:effectLst/>
                          <a:latin typeface="Arial" charset="0"/>
                          <a:ea typeface="+mn-ea"/>
                          <a:cs typeface="+mn-cs"/>
                        </a:rPr>
                        <a:t> utan förändring av rådande avtal.</a:t>
                      </a:r>
                      <a:endParaRPr lang="en-US" sz="900" b="0" i="0" kern="1200" dirty="0">
                        <a:solidFill>
                          <a:schemeClr val="tx1"/>
                        </a:solidFill>
                        <a:effectLst/>
                        <a:latin typeface="Arial" charset="0"/>
                        <a:ea typeface="+mn-ea"/>
                        <a:cs typeface="+mn-cs"/>
                      </a:endParaRPr>
                    </a:p>
                    <a:p>
                      <a:pPr marL="0" marR="0" lvl="0" indent="0" algn="l" rtl="0" eaLnBrk="0" fontAlgn="base" latinLnBrk="0" hangingPunct="0">
                        <a:lnSpc>
                          <a:spcPct val="100000"/>
                        </a:lnSpc>
                        <a:spcBef>
                          <a:spcPct val="0"/>
                        </a:spcBef>
                        <a:spcAft>
                          <a:spcPct val="0"/>
                        </a:spcAft>
                        <a:buClrTx/>
                        <a:buSzTx/>
                        <a:buFont typeface="Arial"/>
                        <a:buNone/>
                      </a:pPr>
                      <a:endParaRPr lang="sv-SE" sz="1200" b="0" i="1" u="none" strike="noStrike" kern="1200" cap="none" spc="0" normalizeH="0" baseline="0" noProof="0" dirty="0">
                        <a:ln>
                          <a:noFill/>
                        </a:ln>
                        <a:solidFill>
                          <a:srgbClr val="000000"/>
                        </a:solidFill>
                        <a:effectLst/>
                        <a:uLnTx/>
                        <a:uFillTx/>
                        <a:latin typeface="Arial"/>
                        <a:cs typeface="Times New Roman"/>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3945691647"/>
              </p:ext>
            </p:extLst>
          </p:nvPr>
        </p:nvGraphicFramePr>
        <p:xfrm>
          <a:off x="4334594" y="5342704"/>
          <a:ext cx="7424585" cy="715785"/>
        </p:xfrm>
        <a:graphic>
          <a:graphicData uri="http://schemas.openxmlformats.org/drawingml/2006/table">
            <a:tbl>
              <a:tblPr/>
              <a:tblGrid>
                <a:gridCol w="7424585">
                  <a:extLst>
                    <a:ext uri="{9D8B030D-6E8A-4147-A177-3AD203B41FA5}">
                      <a16:colId xmlns:a16="http://schemas.microsoft.com/office/drawing/2014/main" val="20000"/>
                    </a:ext>
                  </a:extLst>
                </a:gridCol>
              </a:tblGrid>
              <a:tr h="25467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Övrigt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5182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200" b="0" i="0" u="none" strike="noStrike" kern="1200" cap="none" normalizeH="0" baseline="0" dirty="0">
                          <a:ln>
                            <a:noFill/>
                          </a:ln>
                          <a:solidFill>
                            <a:schemeClr val="tx1"/>
                          </a:solidFill>
                          <a:effectLst/>
                          <a:latin typeface="Arial"/>
                          <a:ea typeface="+mn-ea"/>
                          <a:cs typeface="+mn-cs"/>
                        </a:rPr>
                        <a:t>Risken är inte kopplat till något förändringsbehov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3958659120"/>
              </p:ext>
            </p:extLst>
          </p:nvPr>
        </p:nvGraphicFramePr>
        <p:xfrm>
          <a:off x="225566" y="530817"/>
          <a:ext cx="4009292" cy="1485835"/>
        </p:xfrm>
        <a:graphic>
          <a:graphicData uri="http://schemas.openxmlformats.org/drawingml/2006/table">
            <a:tbl>
              <a:tblPr/>
              <a:tblGrid>
                <a:gridCol w="4009292">
                  <a:extLst>
                    <a:ext uri="{9D8B030D-6E8A-4147-A177-3AD203B41FA5}">
                      <a16:colId xmlns:a16="http://schemas.microsoft.com/office/drawing/2014/main" val="20000"/>
                    </a:ext>
                  </a:extLst>
                </a:gridCol>
              </a:tblGrid>
              <a:tr h="3305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risk nr 49 integrerad </a:t>
                      </a:r>
                      <a:r>
                        <a:rPr kumimoji="0" lang="sv-SE" altLang="sv-SE" sz="1200" b="1" i="0" u="none" strike="noStrike" cap="none" normalizeH="0" baseline="0" dirty="0" err="1">
                          <a:ln>
                            <a:noFill/>
                          </a:ln>
                          <a:solidFill>
                            <a:schemeClr val="tx1"/>
                          </a:solidFill>
                          <a:effectLst/>
                          <a:latin typeface="Arial"/>
                        </a:rPr>
                        <a:t>swish</a:t>
                      </a:r>
                      <a:r>
                        <a:rPr kumimoji="0" lang="sv-SE" altLang="sv-SE" sz="1200" b="1" i="0" u="none" strike="noStrike" cap="none" normalizeH="0" baseline="0" dirty="0">
                          <a:ln>
                            <a:noFill/>
                          </a:ln>
                          <a:solidFill>
                            <a:schemeClr val="tx1"/>
                          </a:solidFill>
                          <a:effectLst/>
                          <a:latin typeface="Arial"/>
                        </a:rPr>
                        <a:t> privata vårdgivare</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3899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rgbClr val="000000"/>
                        </a:buClr>
                        <a:buSzTx/>
                        <a:buFont typeface="Arial,Sans-Serif"/>
                        <a:buNone/>
                      </a:pPr>
                      <a:r>
                        <a:rPr lang="sv-SE" sz="1100" b="0" i="0" u="none" strike="noStrike" kern="1200" dirty="0">
                          <a:solidFill>
                            <a:schemeClr val="tx1"/>
                          </a:solidFill>
                          <a:effectLst/>
                          <a:latin typeface="Arial" charset="0"/>
                          <a:ea typeface="+mn-ea"/>
                          <a:cs typeface="+mn-cs"/>
                        </a:rPr>
                        <a:t>Privata vårdgivare som har avtal med Region Skåne inom LOU och LOV har f n ingen teknisk möjlighet att automatiskt överföra en transaktion som görs med </a:t>
                      </a:r>
                      <a:r>
                        <a:rPr lang="sv-SE" sz="1100" b="0" i="0" u="none" strike="noStrike" kern="1200" dirty="0" err="1">
                          <a:solidFill>
                            <a:schemeClr val="tx1"/>
                          </a:solidFill>
                          <a:effectLst/>
                          <a:latin typeface="Arial" charset="0"/>
                          <a:ea typeface="+mn-ea"/>
                          <a:cs typeface="+mn-cs"/>
                        </a:rPr>
                        <a:t>Swish</a:t>
                      </a:r>
                      <a:r>
                        <a:rPr lang="sv-SE" sz="1100" b="0" i="0" u="none" strike="noStrike" kern="1200" dirty="0">
                          <a:solidFill>
                            <a:schemeClr val="tx1"/>
                          </a:solidFill>
                          <a:effectLst/>
                          <a:latin typeface="Arial" charset="0"/>
                          <a:ea typeface="+mn-ea"/>
                          <a:cs typeface="+mn-cs"/>
                        </a:rPr>
                        <a:t>-betalning till ett kassasystem som tillhandahålls av Region Skåne. </a:t>
                      </a:r>
                      <a:endParaRPr lang="sv-SE" sz="1100" b="0" i="0" u="none" strike="noStrike" cap="none" normalizeH="0" baseline="0" noProof="0" dirty="0">
                        <a:ln>
                          <a:noFill/>
                        </a:ln>
                        <a:effectLst/>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3697181009"/>
              </p:ext>
            </p:extLst>
          </p:nvPr>
        </p:nvGraphicFramePr>
        <p:xfrm>
          <a:off x="4334594" y="3536168"/>
          <a:ext cx="7424587" cy="1043332"/>
        </p:xfrm>
        <a:graphic>
          <a:graphicData uri="http://schemas.openxmlformats.org/drawingml/2006/table">
            <a:tbl>
              <a:tblPr/>
              <a:tblGrid>
                <a:gridCol w="7424587">
                  <a:extLst>
                    <a:ext uri="{9D8B030D-6E8A-4147-A177-3AD203B41FA5}">
                      <a16:colId xmlns:a16="http://schemas.microsoft.com/office/drawing/2014/main" val="20000"/>
                    </a:ext>
                  </a:extLst>
                </a:gridCol>
              </a:tblGrid>
              <a:tr h="22304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Nästa steg - Genomförande och kommunikation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7937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20000"/>
                        </a:spcBef>
                        <a:spcAft>
                          <a:spcPct val="0"/>
                        </a:spcAft>
                        <a:buClrTx/>
                        <a:buSzTx/>
                        <a:buFont typeface="Arial" panose="020B0604020202020204" pitchFamily="34" charset="0"/>
                        <a:buNone/>
                      </a:pPr>
                      <a:r>
                        <a:rPr lang="sv-SE" altLang="sv-SE" sz="1200" b="0" i="0" u="none" strike="noStrike" kern="1200" cap="none" normalizeH="0" baseline="0" dirty="0">
                          <a:ln>
                            <a:noFill/>
                          </a:ln>
                          <a:solidFill>
                            <a:schemeClr val="tx1"/>
                          </a:solidFill>
                          <a:effectLst/>
                          <a:latin typeface="Arial"/>
                          <a:ea typeface="+mn-ea"/>
                          <a:cs typeface="+mn-cs"/>
                        </a:rPr>
                        <a:t>Ingen ändring av hur det idag fungerar för Privata vårdgivare.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42186780"/>
              </p:ext>
            </p:extLst>
          </p:nvPr>
        </p:nvGraphicFramePr>
        <p:xfrm>
          <a:off x="4334595" y="4595336"/>
          <a:ext cx="7424586" cy="673695"/>
        </p:xfrm>
        <a:graphic>
          <a:graphicData uri="http://schemas.openxmlformats.org/drawingml/2006/table">
            <a:tbl>
              <a:tblPr/>
              <a:tblGrid>
                <a:gridCol w="7424586">
                  <a:extLst>
                    <a:ext uri="{9D8B030D-6E8A-4147-A177-3AD203B41FA5}">
                      <a16:colId xmlns:a16="http://schemas.microsoft.com/office/drawing/2014/main" val="20000"/>
                    </a:ext>
                  </a:extLst>
                </a:gridCol>
              </a:tblGrid>
              <a:tr h="15967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0973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pPr>
                      <a:r>
                        <a:rPr lang="sv-SE" altLang="sv-SE" sz="1200" b="0" i="1" u="none" strike="noStrike" cap="none" normalizeH="0" baseline="0" dirty="0">
                          <a:ln>
                            <a:noFill/>
                          </a:ln>
                          <a:solidFill>
                            <a:schemeClr val="tx1"/>
                          </a:solidFill>
                          <a:effectLst/>
                          <a:latin typeface="Arial"/>
                        </a:rPr>
                        <a: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507302691"/>
              </p:ext>
            </p:extLst>
          </p:nvPr>
        </p:nvGraphicFramePr>
        <p:xfrm>
          <a:off x="214770" y="5152303"/>
          <a:ext cx="4020087" cy="904926"/>
        </p:xfrm>
        <a:graphic>
          <a:graphicData uri="http://schemas.openxmlformats.org/drawingml/2006/table">
            <a:tbl>
              <a:tblPr/>
              <a:tblGrid>
                <a:gridCol w="4020087">
                  <a:extLst>
                    <a:ext uri="{9D8B030D-6E8A-4147-A177-3AD203B41FA5}">
                      <a16:colId xmlns:a16="http://schemas.microsoft.com/office/drawing/2014/main" val="20000"/>
                    </a:ext>
                  </a:extLst>
                </a:gridCol>
              </a:tblGrid>
              <a:tr h="22328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Resultat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64097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0"/>
                        </a:spcBef>
                        <a:spcAft>
                          <a:spcPct val="0"/>
                        </a:spcAft>
                        <a:buNone/>
                      </a:pPr>
                      <a:r>
                        <a:rPr kumimoji="0" lang="sv-SE" sz="1100" b="0" i="0" u="none" strike="noStrike" noProof="0" dirty="0">
                          <a:solidFill>
                            <a:schemeClr val="tx1"/>
                          </a:solidFill>
                          <a:latin typeface="Arial"/>
                        </a:rPr>
                        <a:t>Alternativ 1</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35360" y="86019"/>
            <a:ext cx="63790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t>Sammanfattning</a:t>
            </a:r>
            <a:r>
              <a:rPr lang="en-US" b="1" dirty="0"/>
              <a:t> regional risk</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endParaRPr lang="en-US">
              <a:solidFill>
                <a:schemeClr val="accent3"/>
              </a:solidFill>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endParaRPr lang="en-US" sz="1200"/>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2072334637"/>
              </p:ext>
            </p:extLst>
          </p:nvPr>
        </p:nvGraphicFramePr>
        <p:xfrm>
          <a:off x="4324920" y="-74476"/>
          <a:ext cx="7434263" cy="2880968"/>
        </p:xfrm>
        <a:graphic>
          <a:graphicData uri="http://schemas.openxmlformats.org/drawingml/2006/table">
            <a:tbl>
              <a:tblPr/>
              <a:tblGrid>
                <a:gridCol w="7434263">
                  <a:extLst>
                    <a:ext uri="{9D8B030D-6E8A-4147-A177-3AD203B41FA5}">
                      <a16:colId xmlns:a16="http://schemas.microsoft.com/office/drawing/2014/main" val="20000"/>
                    </a:ext>
                  </a:extLst>
                </a:gridCol>
              </a:tblGrid>
              <a:tr h="2412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Beslut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239154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tabLst/>
                        <a:defRPr/>
                      </a:pPr>
                      <a:r>
                        <a:rPr lang="sv-SE" altLang="sv-SE" sz="800" b="1" i="0" u="none" strike="noStrike" kern="1200" cap="none" normalizeH="0" baseline="0" dirty="0">
                          <a:ln>
                            <a:noFill/>
                          </a:ln>
                          <a:solidFill>
                            <a:schemeClr val="tx1"/>
                          </a:solidFill>
                          <a:effectLst/>
                          <a:latin typeface="Arial"/>
                          <a:ea typeface="+mn-ea"/>
                          <a:cs typeface="+mn-cs"/>
                        </a:rPr>
                        <a:t>Beslut enligt punkt 1, se även skrivning finanschef;</a:t>
                      </a:r>
                    </a:p>
                    <a:p>
                      <a:r>
                        <a:rPr lang="sv-SE" sz="800" kern="1200" dirty="0">
                          <a:solidFill>
                            <a:schemeClr val="tx1"/>
                          </a:solidFill>
                          <a:effectLst/>
                          <a:latin typeface="Arial" charset="0"/>
                          <a:ea typeface="+mn-ea"/>
                          <a:cs typeface="+mn-cs"/>
                        </a:rPr>
                        <a:t> Region Skåne har en samordnad Cash managementfunktion som hanterar hela koncernens likviditet och samtliga betalflöden. Detta är övergripande samordnat genom tre huvudsakliga avtal (områden). Avtal om banktjänster, betalkortsterminaler samt betalväxeltjänster. Avtalsområdet om banktjänster omfattar även kortinlösen, som är utlagd på en tredje part då banktjänsteleverantören inte längre erbjuder tjänsterna. Avtalen bygger på traditionell LOU-upphandling med sexåriga avtal (optioner inkluderat). Avtalen är exklusivitetsavtal, vilket i praktiken betyder att vi som offentligrättslig juridisk person inte kan nyttja motsvarande tjänster av annan part i betydande omfattning. Tjänsterna i dessa tre avtalsområden är bestående och kommer under överskådlig tid att behövas av Region Skåne och att upphandlas i samband med att avtalstiden utlöper.</a:t>
                      </a:r>
                    </a:p>
                    <a:p>
                      <a:r>
                        <a:rPr lang="sv-SE" sz="800" kern="1200" dirty="0">
                          <a:solidFill>
                            <a:schemeClr val="tx1"/>
                          </a:solidFill>
                          <a:effectLst/>
                          <a:latin typeface="Arial" charset="0"/>
                          <a:ea typeface="+mn-ea"/>
                          <a:cs typeface="+mn-cs"/>
                        </a:rPr>
                        <a:t> Det har i arbetet med Region Skånes nya vårdadministrativa system uppkommit ett regionalt GAP ”Privata vårdgivare som har avtal med Region Skåne inom LOU och LOV har f n ingen teknisk möjlighet att automatiskt överföra en transaktion som görs med </a:t>
                      </a:r>
                      <a:r>
                        <a:rPr lang="sv-SE" sz="800" kern="1200" dirty="0" err="1">
                          <a:solidFill>
                            <a:schemeClr val="tx1"/>
                          </a:solidFill>
                          <a:effectLst/>
                          <a:latin typeface="Arial" charset="0"/>
                          <a:ea typeface="+mn-ea"/>
                          <a:cs typeface="+mn-cs"/>
                        </a:rPr>
                        <a:t>Swish</a:t>
                      </a:r>
                      <a:r>
                        <a:rPr lang="sv-SE" sz="800" kern="1200" dirty="0">
                          <a:solidFill>
                            <a:schemeClr val="tx1"/>
                          </a:solidFill>
                          <a:effectLst/>
                          <a:latin typeface="Arial" charset="0"/>
                          <a:ea typeface="+mn-ea"/>
                          <a:cs typeface="+mn-cs"/>
                        </a:rPr>
                        <a:t>-betalning till ett kassasystem som tillhandahålls av Region Skåne”.</a:t>
                      </a:r>
                    </a:p>
                    <a:p>
                      <a:r>
                        <a:rPr lang="sv-SE" sz="800" kern="1200" dirty="0">
                          <a:solidFill>
                            <a:schemeClr val="tx1"/>
                          </a:solidFill>
                          <a:effectLst/>
                          <a:latin typeface="Arial" charset="0"/>
                          <a:ea typeface="+mn-ea"/>
                          <a:cs typeface="+mn-cs"/>
                        </a:rPr>
                        <a:t> Premissen, att en privat vårdgivare ska ha en teknisk lösning som är direkt integrerad med Region Skåne är långtgående och har konkurrenshämmande effekter i sig. En farhåga att bryta mot LOU eller LOV genom att inte möjliggöra teknisk integration kan direkt ha motsatt effekt. Region Skåne har sina betallösningar för att serva sina behov. En privat vårdgivare kommer i alla sammanhang att ha egna system för att hantera sina betalningar, även bankavtal som är direkt hänförliga till företaget eller koncernen i fråga. </a:t>
                      </a:r>
                    </a:p>
                    <a:p>
                      <a:r>
                        <a:rPr lang="sv-SE" sz="800" kern="1200" dirty="0">
                          <a:solidFill>
                            <a:schemeClr val="tx1"/>
                          </a:solidFill>
                          <a:effectLst/>
                          <a:latin typeface="Arial" charset="0"/>
                          <a:ea typeface="+mn-ea"/>
                          <a:cs typeface="+mn-cs"/>
                        </a:rPr>
                        <a:t>Om Region Skåne anpassar sina betallösningar så att privata vårdgivare ska integrera sig mot Region Skånes bankavtal för att på så sätt serva hela betalflödet så kommer det även för de privata vårdgivarna bli tvingande att nyttja samma leverantör. I praktiken innebär det att de privata vårdgivarna är beroende av att nyttja samma banktjänsteleverantör för betalningarna i fråga för att kunna erhålla direktintegration. Detta bör inte vara förenligt med LOU och LOV då Region Skånes leverantör blir tvingande för den privata aktören. Det vare sig är önskvärt för Region Skåne att vara ansvarig för gränssnittet med allt vad det innebär inte heller tycks det vara förenligt med konkurrensneutralitet i relation till banktjänster. När Region Skåne senare eventuellt byter leverantörer i senare avtalsperioder kommer nya integrationer vara nödvändiga att på nytt skapas.</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1620697773"/>
              </p:ext>
            </p:extLst>
          </p:nvPr>
        </p:nvGraphicFramePr>
        <p:xfrm>
          <a:off x="4334595" y="2814410"/>
          <a:ext cx="7424588" cy="713840"/>
        </p:xfrm>
        <a:graphic>
          <a:graphicData uri="http://schemas.openxmlformats.org/drawingml/2006/table">
            <a:tbl>
              <a:tblPr/>
              <a:tblGrid>
                <a:gridCol w="7424588">
                  <a:extLst>
                    <a:ext uri="{9D8B030D-6E8A-4147-A177-3AD203B41FA5}">
                      <a16:colId xmlns:a16="http://schemas.microsoft.com/office/drawing/2014/main" val="20000"/>
                    </a:ext>
                  </a:extLst>
                </a:gridCol>
              </a:tblGrid>
              <a:tr h="15547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a:cs typeface="Arial"/>
                        </a:rPr>
                        <a:t>Ägarskap för fortsättningen av </a:t>
                      </a:r>
                      <a:r>
                        <a:rPr lang="sv-SE" altLang="sv-SE" sz="1200" b="1" i="0" u="none" strike="noStrike" cap="none" normalizeH="0" baseline="0" dirty="0">
                          <a:ln>
                            <a:noFill/>
                          </a:ln>
                          <a:solidFill>
                            <a:schemeClr val="tx1"/>
                          </a:solidFill>
                          <a:effectLst/>
                          <a:latin typeface="Arial"/>
                          <a:cs typeface="Arial"/>
                        </a:rPr>
                        <a:t>arbetet</a:t>
                      </a:r>
                      <a:endParaRPr kumimoji="0" lang="sv-SE" altLang="sv-SE" sz="1200" b="1" i="0" u="none" strike="noStrike" cap="none" normalizeH="0" baseline="0" dirty="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2649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ts val="0"/>
                        </a:spcAft>
                        <a:buClr>
                          <a:schemeClr val="accent1"/>
                        </a:buClr>
                        <a:buSzTx/>
                        <a:buFontTx/>
                        <a:buNone/>
                        <a:tabLst/>
                        <a:defRPr/>
                      </a:pPr>
                      <a:r>
                        <a:rPr lang="sv-SE" sz="1100" b="0" i="0" u="none" strike="noStrike" kern="1200" dirty="0">
                          <a:solidFill>
                            <a:schemeClr val="tx1"/>
                          </a:solidFill>
                          <a:effectLst/>
                          <a:latin typeface="Arial" charset="0"/>
                          <a:ea typeface="+mn-ea"/>
                          <a:cs typeface="+mn-cs"/>
                        </a:rPr>
                        <a:t>2024-02-23</a:t>
                      </a:r>
                      <a:endParaRPr lang="en-US" sz="1100" b="0" i="0" kern="1200" dirty="0">
                        <a:solidFill>
                          <a:schemeClr val="tx1"/>
                        </a:solidFill>
                        <a:effectLst/>
                        <a:latin typeface="Arial" charset="0"/>
                        <a:ea typeface="+mn-ea"/>
                        <a:cs typeface="+mn-cs"/>
                      </a:endParaRPr>
                    </a:p>
                    <a:p>
                      <a:pPr rtl="0" fontAlgn="base"/>
                      <a:r>
                        <a:rPr lang="sv-SE" sz="1100" b="0" i="0" u="none" strike="noStrike" kern="1200" dirty="0">
                          <a:solidFill>
                            <a:schemeClr val="tx1"/>
                          </a:solidFill>
                          <a:effectLst/>
                          <a:latin typeface="Arial" charset="0"/>
                          <a:ea typeface="+mn-ea"/>
                          <a:cs typeface="+mn-cs"/>
                        </a:rPr>
                        <a:t>Koncernstab Inköp och ekonomistyrning, finansfunktionen, Gudrun </a:t>
                      </a:r>
                      <a:r>
                        <a:rPr lang="sv-SE" sz="1100" b="0" i="0" u="none" strike="noStrike" kern="1200" dirty="0" err="1">
                          <a:solidFill>
                            <a:schemeClr val="tx1"/>
                          </a:solidFill>
                          <a:effectLst/>
                          <a:latin typeface="Arial" charset="0"/>
                          <a:ea typeface="+mn-ea"/>
                          <a:cs typeface="+mn-cs"/>
                        </a:rPr>
                        <a:t>Wain</a:t>
                      </a:r>
                      <a:r>
                        <a:rPr lang="en-US" sz="1100" b="0" i="0" kern="1200" dirty="0">
                          <a:solidFill>
                            <a:schemeClr val="tx1"/>
                          </a:solidFill>
                          <a:effectLst/>
                          <a:latin typeface="Arial" charset="0"/>
                          <a:ea typeface="+mn-ea"/>
                          <a:cs typeface="+mn-cs"/>
                        </a:rPr>
                        <a: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Allert Lenander Therése</DisplayName>
        <AccountId>138</AccountId>
        <AccountType/>
      </UserInfo>
    </SharedWithUsers>
    <MediaLengthInSeconds xmlns="b9481cc7-f7fc-4d3a-a93a-4be4fcbf4595" xsi:nil="true"/>
    <Dokument_x00e4_gare xmlns="b9481cc7-f7fc-4d3a-a93a-4be4fcbf4595" xsi:nil="true"/>
  </documentManagement>
</p:properties>
</file>

<file path=customXml/itemProps1.xml><?xml version="1.0" encoding="utf-8"?>
<ds:datastoreItem xmlns:ds="http://schemas.openxmlformats.org/officeDocument/2006/customXml" ds:itemID="{1FEF5832-A278-4DA7-97F4-ABD7CA040059}">
  <ds:schemaRefs>
    <ds:schemaRef ds:uri="http://schemas.microsoft.com/sharepoint/v3/contenttype/forms"/>
  </ds:schemaRefs>
</ds:datastoreItem>
</file>

<file path=customXml/itemProps2.xml><?xml version="1.0" encoding="utf-8"?>
<ds:datastoreItem xmlns:ds="http://schemas.openxmlformats.org/officeDocument/2006/customXml" ds:itemID="{26ADC7FB-789B-45A2-BA1A-C37FD4A207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1B1BCA-7B59-40E7-BEE4-D29FF7246213}">
  <ds:schemaRefs>
    <ds:schemaRef ds:uri="http://schemas.microsoft.com/office/2006/metadata/properties"/>
    <ds:schemaRef ds:uri="d7b40e0d-70fe-487d-90d8-c91e32541cb9"/>
    <ds:schemaRef ds:uri="http://schemas.microsoft.com/office/infopath/2007/PartnerControls"/>
    <ds:schemaRef ds:uri="http://schemas.microsoft.com/office/2006/documentManagement/types"/>
    <ds:schemaRef ds:uri="http://purl.org/dc/elements/1.1/"/>
    <ds:schemaRef ds:uri="http://purl.org/dc/terms/"/>
    <ds:schemaRef ds:uri="http://purl.org/dc/dcmitype/"/>
    <ds:schemaRef ds:uri="http://www.w3.org/XML/1998/namespace"/>
    <ds:schemaRef ds:uri="http://schemas.openxmlformats.org/package/2006/metadata/core-properties"/>
    <ds:schemaRef ds:uri="4b21e3d7-508f-4324-9789-093cbd195ffd"/>
    <ds:schemaRef ds:uri="b9481cc7-f7fc-4d3a-a93a-4be4fcbf4595"/>
    <ds:schemaRef ds:uri="2e68ab6b-79c8-43ea-b178-dccb9842d64a"/>
  </ds:schemaRefs>
</ds:datastoreItem>
</file>

<file path=docProps/app.xml><?xml version="1.0" encoding="utf-8"?>
<Properties xmlns="http://schemas.openxmlformats.org/officeDocument/2006/extended-properties" xmlns:vt="http://schemas.openxmlformats.org/officeDocument/2006/docPropsVTypes">
  <TotalTime>0</TotalTime>
  <Words>692</Words>
  <Application>Microsoft Office PowerPoint</Application>
  <PresentationFormat>Widescreen</PresentationFormat>
  <Paragraphs>26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Elfving, Linnea</dc:creator>
  <cp:lastModifiedBy>Persson Jennie</cp:lastModifiedBy>
  <cp:revision>2</cp:revision>
  <dcterms:created xsi:type="dcterms:W3CDTF">2021-05-18T08:31:40Z</dcterms:created>
  <dcterms:modified xsi:type="dcterms:W3CDTF">2025-01-29T09:37:42Z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xd_ProgID">
    <vt:lpwstr/>
  </property>
  <property fmtid="{D5CDD505-2E9C-101B-9397-08002B2CF9AE}" pid="4" name="TemplateUrl">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y fmtid="{D5CDD505-2E9C-101B-9397-08002B2CF9AE}" pid="10" name="Order">
    <vt:r8>64500</vt:r8>
  </property>
  <property fmtid="{D5CDD505-2E9C-101B-9397-08002B2CF9AE}" pid="11" name="_SourceUrl">
    <vt:lpwstr/>
  </property>
  <property fmtid="{D5CDD505-2E9C-101B-9397-08002B2CF9AE}" pid="12" name="_SharedFileIndex">
    <vt:lpwstr/>
  </property>
</Properties>
</file>