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40" r:id="rId4"/>
  </p:sldMasterIdLst>
  <p:notesMasterIdLst>
    <p:notesMasterId r:id="rId6"/>
  </p:notesMasterIdLst>
  <p:sldIdLst>
    <p:sldId id="21458724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ktion" id="{CD7EF401-FCD3-45E1-BB3A-3E13175B3743}">
          <p14:sldIdLst>
            <p14:sldId id="21458724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DFF"/>
    <a:srgbClr val="E1F2CE"/>
    <a:srgbClr val="FFF3B9"/>
    <a:srgbClr val="568523"/>
    <a:srgbClr val="BFF8FF"/>
    <a:srgbClr val="FFF6CC"/>
    <a:srgbClr val="FFFFFF"/>
    <a:srgbClr val="E7E6E6"/>
    <a:srgbClr val="F8A5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C37231-DBDF-4584-92B6-759AEC89722D}" v="7" dt="2024-06-04T10:48:39.5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3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F0519-6911-4650-9EB4-DAC457C6F50A}" type="datetimeFigureOut">
              <a:rPr lang="en-US" smtClean="0"/>
              <a:t>1/29/2025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F496A-1472-417B-A8BC-4F89C42040A3}" type="slidenum">
              <a:rPr lang="en-US" smtClean="0"/>
              <a:t>‹#›</a:t>
            </a:fld>
            <a:endParaRPr lang="en-US"/>
          </a:p>
        </p:txBody>
      </p:sp>
    </p:spTree>
    <p:extLst>
      <p:ext uri="{BB962C8B-B14F-4D97-AF65-F5344CB8AC3E}">
        <p14:creationId xmlns:p14="http://schemas.microsoft.com/office/powerpoint/2010/main" val="1632957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pic>
        <p:nvPicPr>
          <p:cNvPr id="4" name="Bildobjekt 3">
            <a:extLst>
              <a:ext uri="{FF2B5EF4-FFF2-40B4-BE49-F238E27FC236}">
                <a16:creationId xmlns:a16="http://schemas.microsoft.com/office/drawing/2014/main" id="{995A93F3-DBB4-4009-B60F-26AC50C61D57}"/>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904464730"/>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a:extLst>
              <a:ext uri="{FF2B5EF4-FFF2-40B4-BE49-F238E27FC236}">
                <a16:creationId xmlns:a16="http://schemas.microsoft.com/office/drawing/2014/main" id="{E1AAB04B-ECBB-494C-AB56-E04135FBD9E1}"/>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7" name="Bildobjekt 6">
            <a:extLst>
              <a:ext uri="{FF2B5EF4-FFF2-40B4-BE49-F238E27FC236}">
                <a16:creationId xmlns:a16="http://schemas.microsoft.com/office/drawing/2014/main" id="{F1588F15-F628-4675-AAF9-5DE1C81854FE}"/>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10" name="Bildobjekt 9"/>
          <p:cNvPicPr>
            <a:picLocks noChangeAspect="1"/>
          </p:cNvPicPr>
          <p:nvPr/>
        </p:nvPicPr>
        <p:blipFill>
          <a:blip r:embed="rId4"/>
          <a:stretch>
            <a:fillRect/>
          </a:stretch>
        </p:blipFill>
        <p:spPr>
          <a:xfrm>
            <a:off x="11023600" y="5784068"/>
            <a:ext cx="1007996" cy="849948"/>
          </a:xfrm>
          <a:prstGeom prst="rect">
            <a:avLst/>
          </a:prstGeom>
        </p:spPr>
      </p:pic>
      <p:pic>
        <p:nvPicPr>
          <p:cNvPr id="11" name="Bildobjekt 10">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190628098"/>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5B3A8-2CB1-4AE7-9F5E-54767E59811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A9A3BDFC-5A91-4831-9577-3AEFB05841E8}"/>
              </a:ext>
            </a:extLst>
          </p:cNvPr>
          <p:cNvSpPr>
            <a:spLocks noGrp="1"/>
          </p:cNvSpPr>
          <p:nvPr>
            <p:ph idx="1"/>
          </p:nvPr>
        </p:nvSpPr>
        <p:spPr>
          <a:xfrm>
            <a:off x="874713" y="1412875"/>
            <a:ext cx="10442575" cy="40322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8364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_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5B4B7-5AE1-4750-B874-5A20621B1D61}"/>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360582DE-F9C0-4916-AF89-F88A12F478A6}"/>
              </a:ext>
            </a:extLst>
          </p:cNvPr>
          <p:cNvSpPr>
            <a:spLocks noGrp="1"/>
          </p:cNvSpPr>
          <p:nvPr>
            <p:ph sz="half" idx="1"/>
          </p:nvPr>
        </p:nvSpPr>
        <p:spPr>
          <a:xfrm>
            <a:off x="874713" y="1412875"/>
            <a:ext cx="5005387" cy="4032250"/>
          </a:xfrm>
          <a:prstGeom prst="rect">
            <a:avLst/>
          </a:prstGeom>
        </p:spPr>
        <p:txBody>
          <a:bodyPr lIns="0" tIns="0" rIns="0" bIns="0"/>
          <a:lstStyle>
            <a:lvl1pPr marL="252000" indent="-252000">
              <a:defRPr/>
            </a:lvl1pPr>
            <a:lvl2pPr marL="504000" indent="-252000">
              <a:defRPr/>
            </a:lvl2pPr>
            <a:lvl3pPr marL="756000" indent="-252000">
              <a:defRPr/>
            </a:lvl3pPr>
            <a:lvl4pPr marL="756000" indent="-252000">
              <a:defRPr/>
            </a:lvl4pPr>
            <a:lvl5pPr marL="756000" indent="-252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74E0A84-0E28-4326-8A7E-2325C95BB070}"/>
              </a:ext>
            </a:extLst>
          </p:cNvPr>
          <p:cNvSpPr>
            <a:spLocks noGrp="1"/>
          </p:cNvSpPr>
          <p:nvPr>
            <p:ph sz="half" idx="2"/>
          </p:nvPr>
        </p:nvSpPr>
        <p:spPr>
          <a:xfrm>
            <a:off x="6311901" y="1412875"/>
            <a:ext cx="5005385" cy="4032250"/>
          </a:xfrm>
          <a:prstGeom prst="rect">
            <a:avLst/>
          </a:prstGeom>
        </p:spPr>
        <p:txBody>
          <a:bodyPr lIns="0" tIns="0" rIns="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32263919"/>
      </p:ext>
    </p:extLst>
  </p:cSld>
  <p:clrMapOvr>
    <a:masterClrMapping/>
  </p:clrMapOvr>
  <p:extLst>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Endast rubrik + bakgrund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pic>
        <p:nvPicPr>
          <p:cNvPr id="3" name="Bildobjekt 2"/>
          <p:cNvPicPr>
            <a:picLocks noChangeAspect="1"/>
          </p:cNvPicPr>
          <p:nvPr/>
        </p:nvPicPr>
        <p:blipFill>
          <a:blip r:embed="rId3"/>
          <a:stretch>
            <a:fillRect/>
          </a:stretch>
        </p:blipFill>
        <p:spPr>
          <a:xfrm>
            <a:off x="11023600" y="5784068"/>
            <a:ext cx="1007996" cy="849948"/>
          </a:xfrm>
          <a:prstGeom prst="rect">
            <a:avLst/>
          </a:prstGeom>
        </p:spPr>
      </p:pic>
      <p:pic>
        <p:nvPicPr>
          <p:cNvPr id="4" name="Bildobjekt 3">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229976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Tree>
    <p:extLst>
      <p:ext uri="{BB962C8B-B14F-4D97-AF65-F5344CB8AC3E}">
        <p14:creationId xmlns:p14="http://schemas.microsoft.com/office/powerpoint/2010/main" val="21243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Avslutning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Bildobjekt 1"/>
          <p:cNvPicPr>
            <a:picLocks noChangeAspect="1"/>
          </p:cNvPicPr>
          <p:nvPr/>
        </p:nvPicPr>
        <p:blipFill>
          <a:blip r:embed="rId3"/>
          <a:stretch>
            <a:fillRect/>
          </a:stretch>
        </p:blipFill>
        <p:spPr>
          <a:xfrm>
            <a:off x="11023600" y="5784068"/>
            <a:ext cx="1007996" cy="849948"/>
          </a:xfrm>
          <a:prstGeom prst="rect">
            <a:avLst/>
          </a:prstGeom>
        </p:spPr>
      </p:pic>
      <p:pic>
        <p:nvPicPr>
          <p:cNvPr id="3" name="Bildobjekt 2">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70310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235383676"/>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p:cNvPicPr>
            <a:picLocks noChangeAspect="1"/>
          </p:cNvPicPr>
          <p:nvPr/>
        </p:nvPicPr>
        <p:blipFill>
          <a:blip r:embed="rId4"/>
          <a:stretch>
            <a:fillRect/>
          </a:stretch>
        </p:blipFill>
        <p:spPr>
          <a:xfrm>
            <a:off x="11023600" y="5784068"/>
            <a:ext cx="1007996" cy="849948"/>
          </a:xfrm>
          <a:prstGeom prst="rect">
            <a:avLst/>
          </a:prstGeom>
        </p:spPr>
      </p:pic>
      <p:pic>
        <p:nvPicPr>
          <p:cNvPr id="7" name="Bildobjekt 6">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68211906"/>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Bildobjekt 16">
            <a:extLst>
              <a:ext uri="{FF2B5EF4-FFF2-40B4-BE49-F238E27FC236}">
                <a16:creationId xmlns:a16="http://schemas.microsoft.com/office/drawing/2014/main" id="{414FD00D-862C-4958-92C1-12C13CA318C9}"/>
              </a:ext>
            </a:extLst>
          </p:cNvPr>
          <p:cNvPicPr>
            <a:picLocks noChangeAspect="1"/>
          </p:cNvPicPr>
          <p:nvPr/>
        </p:nvPicPr>
        <p:blipFill>
          <a:blip r:embed="rId12"/>
          <a:stretch>
            <a:fillRect/>
          </a:stretch>
        </p:blipFill>
        <p:spPr>
          <a:xfrm>
            <a:off x="63428" y="5989670"/>
            <a:ext cx="3431969" cy="868330"/>
          </a:xfrm>
          <a:prstGeom prst="rect">
            <a:avLst/>
          </a:prstGeom>
        </p:spPr>
      </p:pic>
    </p:spTree>
    <p:extLst>
      <p:ext uri="{BB962C8B-B14F-4D97-AF65-F5344CB8AC3E}">
        <p14:creationId xmlns:p14="http://schemas.microsoft.com/office/powerpoint/2010/main" val="1302210641"/>
      </p:ext>
    </p:extLst>
  </p:cSld>
  <p:clrMap bg1="lt1" tx1="dk1" bg2="lt2" tx2="dk2" accent1="accent1" accent2="accent2" accent3="accent3" accent4="accent4" accent5="accent5" accent6="accent6" hlink="hlink" folHlink="folHlink"/>
  <p:sldLayoutIdLst>
    <p:sldLayoutId id="2147484841" r:id="rId1"/>
    <p:sldLayoutId id="2147484842" r:id="rId2"/>
    <p:sldLayoutId id="2147484843" r:id="rId3"/>
    <p:sldLayoutId id="2147484844" r:id="rId4"/>
    <p:sldLayoutId id="2147484845" r:id="rId5"/>
    <p:sldLayoutId id="2147484846" r:id="rId6"/>
    <p:sldLayoutId id="2147484847" r:id="rId7"/>
    <p:sldLayoutId id="2147484848" r:id="rId8"/>
    <p:sldLayoutId id="2147484849" r:id="rId9"/>
  </p:sldLayoutIdLst>
  <p:txStyles>
    <p:titleStyle>
      <a:lvl1pPr algn="l" defTabSz="914400"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p15:clr>
            <a:srgbClr val="F26B43"/>
          </p15:clr>
        </p15:guide>
        <p15:guide id="2" pos="7129">
          <p15:clr>
            <a:srgbClr val="F26B43"/>
          </p15:clr>
        </p15:guide>
        <p15:guide id="3" pos="3840">
          <p15:clr>
            <a:srgbClr val="F26B43"/>
          </p15:clr>
        </p15:guide>
        <p15:guide id="4" pos="551">
          <p15:clr>
            <a:srgbClr val="F26B43"/>
          </p15:clr>
        </p15:guide>
        <p15:guide id="5" orient="horz" pos="890">
          <p15:clr>
            <a:srgbClr val="F26B43"/>
          </p15:clr>
        </p15:guide>
        <p15:guide id="6" orient="horz" pos="343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Group 5">
            <a:extLst>
              <a:ext uri="{FF2B5EF4-FFF2-40B4-BE49-F238E27FC236}">
                <a16:creationId xmlns:a16="http://schemas.microsoft.com/office/drawing/2014/main" id="{08908BF8-7AF7-428F-A7F0-A311C3B145F1}"/>
              </a:ext>
            </a:extLst>
          </p:cNvPr>
          <p:cNvGraphicFramePr>
            <a:graphicFrameLocks noGrp="1" noChangeAspect="1"/>
          </p:cNvGraphicFramePr>
          <p:nvPr>
            <p:extLst>
              <p:ext uri="{D42A27DB-BD31-4B8C-83A1-F6EECF244321}">
                <p14:modId xmlns:p14="http://schemas.microsoft.com/office/powerpoint/2010/main" val="2543129388"/>
              </p:ext>
            </p:extLst>
          </p:nvPr>
        </p:nvGraphicFramePr>
        <p:xfrm>
          <a:off x="214771" y="2030768"/>
          <a:ext cx="4020087" cy="3107419"/>
        </p:xfrm>
        <a:graphic>
          <a:graphicData uri="http://schemas.openxmlformats.org/drawingml/2006/table">
            <a:tbl>
              <a:tblPr/>
              <a:tblGrid>
                <a:gridCol w="4020087">
                  <a:extLst>
                    <a:ext uri="{9D8B030D-6E8A-4147-A177-3AD203B41FA5}">
                      <a16:colId xmlns:a16="http://schemas.microsoft.com/office/drawing/2014/main" val="20000"/>
                    </a:ext>
                  </a:extLst>
                </a:gridCol>
              </a:tblGrid>
              <a:tr h="40201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Bakgrund och orsak till ett regional risk (behov)</a:t>
                      </a:r>
                      <a:endParaRPr kumimoji="0" lang="sv-SE" altLang="sv-SE" sz="12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683443">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rtl="0" fontAlgn="base"/>
                      <a:r>
                        <a:rPr lang="sv-SE" sz="900" b="0" i="0" u="none" strike="noStrike" kern="1200" dirty="0">
                          <a:solidFill>
                            <a:schemeClr val="tx1"/>
                          </a:solidFill>
                          <a:effectLst/>
                          <a:latin typeface="Arial" charset="0"/>
                          <a:ea typeface="+mn-ea"/>
                          <a:cs typeface="+mn-cs"/>
                        </a:rPr>
                        <a:t>Det finns fyra alternativa vägval (</a:t>
                      </a:r>
                      <a:r>
                        <a:rPr lang="sv-SE" sz="900" b="0" i="0" u="none" strike="noStrike" kern="1200" dirty="0" err="1">
                          <a:solidFill>
                            <a:schemeClr val="tx1"/>
                          </a:solidFill>
                          <a:effectLst/>
                          <a:latin typeface="Arial" charset="0"/>
                          <a:ea typeface="+mn-ea"/>
                          <a:cs typeface="+mn-cs"/>
                        </a:rPr>
                        <a:t>SDV:s</a:t>
                      </a:r>
                      <a:r>
                        <a:rPr lang="sv-SE" sz="900" b="0" i="0" u="none" strike="noStrike" kern="1200" dirty="0">
                          <a:solidFill>
                            <a:schemeClr val="tx1"/>
                          </a:solidFill>
                          <a:effectLst/>
                          <a:latin typeface="Arial" charset="0"/>
                          <a:ea typeface="+mn-ea"/>
                          <a:cs typeface="+mn-cs"/>
                        </a:rPr>
                        <a:t> rekommendation är alt. 2)</a:t>
                      </a:r>
                      <a:r>
                        <a:rPr lang="en-US" sz="900" b="0" i="0" kern="1200" dirty="0">
                          <a:solidFill>
                            <a:schemeClr val="tx1"/>
                          </a:solidFill>
                          <a:effectLst/>
                          <a:latin typeface="Arial" charset="0"/>
                          <a:ea typeface="+mn-ea"/>
                          <a:cs typeface="+mn-cs"/>
                        </a:rPr>
                        <a:t>​</a:t>
                      </a:r>
                    </a:p>
                    <a:p>
                      <a:pPr rtl="0" fontAlgn="base"/>
                      <a:r>
                        <a:rPr lang="sv-SE" sz="900" b="0" i="0" u="none" strike="noStrike" kern="1200" dirty="0">
                          <a:solidFill>
                            <a:schemeClr val="tx1"/>
                          </a:solidFill>
                          <a:effectLst/>
                          <a:latin typeface="Arial" charset="0"/>
                          <a:ea typeface="+mn-ea"/>
                          <a:cs typeface="+mn-cs"/>
                        </a:rPr>
                        <a:t>1.[Rådande läge] Vi erbjuder inte </a:t>
                      </a:r>
                      <a:r>
                        <a:rPr lang="sv-SE" sz="900" b="0" i="0" u="none" strike="noStrike" kern="1200" dirty="0" err="1">
                          <a:solidFill>
                            <a:schemeClr val="tx1"/>
                          </a:solidFill>
                          <a:effectLst/>
                          <a:latin typeface="Arial" charset="0"/>
                          <a:ea typeface="+mn-ea"/>
                          <a:cs typeface="+mn-cs"/>
                        </a:rPr>
                        <a:t>swish</a:t>
                      </a:r>
                      <a:r>
                        <a:rPr lang="sv-SE" sz="900" b="0" i="0" u="none" strike="noStrike" kern="1200" dirty="0">
                          <a:solidFill>
                            <a:schemeClr val="tx1"/>
                          </a:solidFill>
                          <a:effectLst/>
                          <a:latin typeface="Arial" charset="0"/>
                          <a:ea typeface="+mn-ea"/>
                          <a:cs typeface="+mn-cs"/>
                        </a:rPr>
                        <a:t> integrerat i kassalösningen för de privata vårdgivarna.</a:t>
                      </a:r>
                      <a:r>
                        <a:rPr lang="en-US" sz="900" b="0" i="0" kern="1200" dirty="0">
                          <a:solidFill>
                            <a:schemeClr val="tx1"/>
                          </a:solidFill>
                          <a:effectLst/>
                          <a:latin typeface="Arial" charset="0"/>
                          <a:ea typeface="+mn-ea"/>
                          <a:cs typeface="+mn-cs"/>
                        </a:rPr>
                        <a:t>​</a:t>
                      </a:r>
                    </a:p>
                    <a:p>
                      <a:pPr rtl="0" fontAlgn="base"/>
                      <a:r>
                        <a:rPr lang="sv-SE" sz="900" b="1" i="0" u="none" strike="noStrike" kern="1200" dirty="0">
                          <a:solidFill>
                            <a:schemeClr val="tx1"/>
                          </a:solidFill>
                          <a:effectLst/>
                          <a:latin typeface="Arial" charset="0"/>
                          <a:ea typeface="+mn-ea"/>
                          <a:cs typeface="+mn-cs"/>
                        </a:rPr>
                        <a:t>2. Region Skåne undersöker möjligheten att förändra/göra tillägg i existerande avtal som möjliggör för SDV att möjliggöra för </a:t>
                      </a:r>
                      <a:r>
                        <a:rPr lang="sv-SE" sz="900" b="1" i="0" u="none" strike="noStrike" kern="1200" dirty="0" err="1">
                          <a:solidFill>
                            <a:schemeClr val="tx1"/>
                          </a:solidFill>
                          <a:effectLst/>
                          <a:latin typeface="Arial" charset="0"/>
                          <a:ea typeface="+mn-ea"/>
                          <a:cs typeface="+mn-cs"/>
                        </a:rPr>
                        <a:t>swish</a:t>
                      </a:r>
                      <a:r>
                        <a:rPr lang="sv-SE" sz="900" b="1" i="0" u="none" strike="noStrike" kern="1200" dirty="0">
                          <a:solidFill>
                            <a:schemeClr val="tx1"/>
                          </a:solidFill>
                          <a:effectLst/>
                          <a:latin typeface="Arial" charset="0"/>
                          <a:ea typeface="+mn-ea"/>
                          <a:cs typeface="+mn-cs"/>
                        </a:rPr>
                        <a:t> betalning med hjälp av </a:t>
                      </a:r>
                      <a:r>
                        <a:rPr lang="sv-SE" sz="900" b="1" i="0" u="none" strike="noStrike" kern="1200" dirty="0" err="1">
                          <a:solidFill>
                            <a:schemeClr val="tx1"/>
                          </a:solidFill>
                          <a:effectLst/>
                          <a:latin typeface="Arial" charset="0"/>
                          <a:ea typeface="+mn-ea"/>
                          <a:cs typeface="+mn-cs"/>
                        </a:rPr>
                        <a:t>Payex</a:t>
                      </a:r>
                      <a:r>
                        <a:rPr lang="sv-SE" sz="900" b="1" i="0" u="none" strike="noStrike" kern="1200" dirty="0">
                          <a:solidFill>
                            <a:schemeClr val="tx1"/>
                          </a:solidFill>
                          <a:effectLst/>
                          <a:latin typeface="Arial" charset="0"/>
                          <a:ea typeface="+mn-ea"/>
                          <a:cs typeface="+mn-cs"/>
                        </a:rPr>
                        <a:t> betalväxel. Är det tillåtet ur konkurrenssynpunkt, kan rådande avtal förändras/justeras, finns det andra juridiska eller legala trångmål? Avvakta ny upphandling av betalväxeltjänst?</a:t>
                      </a:r>
                      <a:r>
                        <a:rPr lang="en-US" sz="900" b="0" i="0" kern="1200" dirty="0">
                          <a:solidFill>
                            <a:schemeClr val="tx1"/>
                          </a:solidFill>
                          <a:effectLst/>
                          <a:latin typeface="Arial" charset="0"/>
                          <a:ea typeface="+mn-ea"/>
                          <a:cs typeface="+mn-cs"/>
                        </a:rPr>
                        <a:t>​</a:t>
                      </a:r>
                    </a:p>
                    <a:p>
                      <a:pPr rtl="0" fontAlgn="base"/>
                      <a:r>
                        <a:rPr lang="sv-SE" sz="900" b="0" i="0" u="none" strike="noStrike" kern="1200" dirty="0">
                          <a:solidFill>
                            <a:schemeClr val="tx1"/>
                          </a:solidFill>
                          <a:effectLst/>
                          <a:latin typeface="Arial" charset="0"/>
                          <a:ea typeface="+mn-ea"/>
                          <a:cs typeface="+mn-cs"/>
                        </a:rPr>
                        <a:t>3. Region Skåne tillåter de privata vårdgivarna att ansluta </a:t>
                      </a:r>
                      <a:r>
                        <a:rPr lang="sv-SE" sz="900" b="0" i="0" u="none" strike="noStrike" kern="1200" dirty="0" err="1">
                          <a:solidFill>
                            <a:schemeClr val="tx1"/>
                          </a:solidFill>
                          <a:effectLst/>
                          <a:latin typeface="Arial" charset="0"/>
                          <a:ea typeface="+mn-ea"/>
                          <a:cs typeface="+mn-cs"/>
                        </a:rPr>
                        <a:t>swish</a:t>
                      </a:r>
                      <a:r>
                        <a:rPr lang="sv-SE" sz="900" b="0" i="0" u="none" strike="noStrike" kern="1200" dirty="0">
                          <a:solidFill>
                            <a:schemeClr val="tx1"/>
                          </a:solidFill>
                          <a:effectLst/>
                          <a:latin typeface="Arial" charset="0"/>
                          <a:ea typeface="+mn-ea"/>
                          <a:cs typeface="+mn-cs"/>
                        </a:rPr>
                        <a:t> enbart via </a:t>
                      </a:r>
                      <a:r>
                        <a:rPr lang="sv-SE" sz="900" b="0" i="0" u="none" strike="noStrike" kern="1200" dirty="0" err="1">
                          <a:solidFill>
                            <a:schemeClr val="tx1"/>
                          </a:solidFill>
                          <a:effectLst/>
                          <a:latin typeface="Arial" charset="0"/>
                          <a:ea typeface="+mn-ea"/>
                          <a:cs typeface="+mn-cs"/>
                        </a:rPr>
                        <a:t>swish</a:t>
                      </a:r>
                      <a:r>
                        <a:rPr lang="sv-SE" sz="900" b="0" i="0" u="none" strike="noStrike" kern="1200" dirty="0">
                          <a:solidFill>
                            <a:schemeClr val="tx1"/>
                          </a:solidFill>
                          <a:effectLst/>
                          <a:latin typeface="Arial" charset="0"/>
                          <a:ea typeface="+mn-ea"/>
                          <a:cs typeface="+mn-cs"/>
                        </a:rPr>
                        <a:t> handel. Detta innebär en dedikerad utveckling för varje PVG som vill ansluta med knuten kostnad. Denna kostnad är inte identifierad och beroende av en tredje partsutveckling. Nackdel med detta är att inte alla PVG kommer kunna erbjudas denna lösning då varje ny PVG som ska anslutas så finns det ledtider. </a:t>
                      </a:r>
                      <a:r>
                        <a:rPr lang="en-US" sz="900" b="0" i="0" kern="1200" dirty="0">
                          <a:solidFill>
                            <a:schemeClr val="tx1"/>
                          </a:solidFill>
                          <a:effectLst/>
                          <a:latin typeface="Arial" charset="0"/>
                          <a:ea typeface="+mn-ea"/>
                          <a:cs typeface="+mn-cs"/>
                        </a:rPr>
                        <a:t>​</a:t>
                      </a:r>
                    </a:p>
                    <a:p>
                      <a:pPr rtl="0" fontAlgn="base"/>
                      <a:r>
                        <a:rPr lang="sv-SE" sz="900" b="0" i="0" u="none" strike="noStrike" kern="1200" dirty="0">
                          <a:solidFill>
                            <a:schemeClr val="tx1"/>
                          </a:solidFill>
                          <a:effectLst/>
                          <a:latin typeface="Arial" charset="0"/>
                          <a:ea typeface="+mn-ea"/>
                          <a:cs typeface="+mn-cs"/>
                        </a:rPr>
                        <a:t>4. Region Skåne ger SDV godkännande att gå via </a:t>
                      </a:r>
                      <a:r>
                        <a:rPr lang="sv-SE" sz="900" b="0" i="0" u="none" strike="noStrike" kern="1200" dirty="0" err="1">
                          <a:solidFill>
                            <a:schemeClr val="tx1"/>
                          </a:solidFill>
                          <a:effectLst/>
                          <a:latin typeface="Arial" charset="0"/>
                          <a:ea typeface="+mn-ea"/>
                          <a:cs typeface="+mn-cs"/>
                        </a:rPr>
                        <a:t>Payex</a:t>
                      </a:r>
                      <a:r>
                        <a:rPr lang="sv-SE" sz="900" b="0" i="0" u="none" strike="noStrike" kern="1200" dirty="0">
                          <a:solidFill>
                            <a:schemeClr val="tx1"/>
                          </a:solidFill>
                          <a:effectLst/>
                          <a:latin typeface="Arial" charset="0"/>
                          <a:ea typeface="+mn-ea"/>
                          <a:cs typeface="+mn-cs"/>
                        </a:rPr>
                        <a:t> utan förändring av rådande avtal.</a:t>
                      </a:r>
                      <a:endParaRPr lang="en-US" sz="900" b="0" i="0" kern="1200" dirty="0">
                        <a:solidFill>
                          <a:schemeClr val="tx1"/>
                        </a:solidFill>
                        <a:effectLst/>
                        <a:latin typeface="Arial" charset="0"/>
                        <a:ea typeface="+mn-ea"/>
                        <a:cs typeface="+mn-cs"/>
                      </a:endParaRPr>
                    </a:p>
                    <a:p>
                      <a:pPr marL="0" marR="0" lvl="0" indent="0" algn="l" rtl="0" eaLnBrk="0" fontAlgn="base" latinLnBrk="0" hangingPunct="0">
                        <a:lnSpc>
                          <a:spcPct val="100000"/>
                        </a:lnSpc>
                        <a:spcBef>
                          <a:spcPct val="0"/>
                        </a:spcBef>
                        <a:spcAft>
                          <a:spcPct val="0"/>
                        </a:spcAft>
                        <a:buClrTx/>
                        <a:buSzTx/>
                        <a:buFont typeface="Arial"/>
                        <a:buNone/>
                      </a:pPr>
                      <a:endParaRPr lang="sv-SE" sz="1200" b="0" i="1" u="none" strike="noStrike" kern="1200" cap="none" spc="0" normalizeH="0" baseline="0" noProof="0" dirty="0">
                        <a:ln>
                          <a:noFill/>
                        </a:ln>
                        <a:solidFill>
                          <a:srgbClr val="000000"/>
                        </a:solidFill>
                        <a:effectLst/>
                        <a:uLnTx/>
                        <a:uFillTx/>
                        <a:latin typeface="Arial"/>
                        <a:cs typeface="Times New Roman"/>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1" name="Group 16">
            <a:extLst>
              <a:ext uri="{FF2B5EF4-FFF2-40B4-BE49-F238E27FC236}">
                <a16:creationId xmlns:a16="http://schemas.microsoft.com/office/drawing/2014/main" id="{8E4DBA57-0B06-4F9B-A468-A1B7D0399003}"/>
              </a:ext>
            </a:extLst>
          </p:cNvPr>
          <p:cNvGraphicFramePr>
            <a:graphicFrameLocks noGrp="1" noChangeAspect="1"/>
          </p:cNvGraphicFramePr>
          <p:nvPr>
            <p:extLst>
              <p:ext uri="{D42A27DB-BD31-4B8C-83A1-F6EECF244321}">
                <p14:modId xmlns:p14="http://schemas.microsoft.com/office/powerpoint/2010/main" val="3945691647"/>
              </p:ext>
            </p:extLst>
          </p:nvPr>
        </p:nvGraphicFramePr>
        <p:xfrm>
          <a:off x="4334594" y="5342704"/>
          <a:ext cx="7424585" cy="715785"/>
        </p:xfrm>
        <a:graphic>
          <a:graphicData uri="http://schemas.openxmlformats.org/drawingml/2006/table">
            <a:tbl>
              <a:tblPr/>
              <a:tblGrid>
                <a:gridCol w="7424585">
                  <a:extLst>
                    <a:ext uri="{9D8B030D-6E8A-4147-A177-3AD203B41FA5}">
                      <a16:colId xmlns:a16="http://schemas.microsoft.com/office/drawing/2014/main" val="20000"/>
                    </a:ext>
                  </a:extLst>
                </a:gridCol>
              </a:tblGrid>
              <a:tr h="25467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Övrigt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451829">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pPr>
                      <a:r>
                        <a:rPr lang="sv-SE" altLang="sv-SE" sz="1200" b="0" i="0" u="none" strike="noStrike" kern="1200" cap="none" normalizeH="0" baseline="0" dirty="0">
                          <a:ln>
                            <a:noFill/>
                          </a:ln>
                          <a:solidFill>
                            <a:schemeClr val="tx1"/>
                          </a:solidFill>
                          <a:effectLst/>
                          <a:latin typeface="Arial"/>
                          <a:ea typeface="+mn-ea"/>
                          <a:cs typeface="+mn-cs"/>
                        </a:rPr>
                        <a:t>Risken är inte kopplat till något förändringsbehov</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24">
            <a:extLst>
              <a:ext uri="{FF2B5EF4-FFF2-40B4-BE49-F238E27FC236}">
                <a16:creationId xmlns:a16="http://schemas.microsoft.com/office/drawing/2014/main" id="{FB7CA3FE-37A9-4FFE-974B-A7B9C999D811}"/>
              </a:ext>
            </a:extLst>
          </p:cNvPr>
          <p:cNvGraphicFramePr>
            <a:graphicFrameLocks noGrp="1" noChangeAspect="1"/>
          </p:cNvGraphicFramePr>
          <p:nvPr>
            <p:extLst>
              <p:ext uri="{D42A27DB-BD31-4B8C-83A1-F6EECF244321}">
                <p14:modId xmlns:p14="http://schemas.microsoft.com/office/powerpoint/2010/main" val="3958659120"/>
              </p:ext>
            </p:extLst>
          </p:nvPr>
        </p:nvGraphicFramePr>
        <p:xfrm>
          <a:off x="225566" y="530817"/>
          <a:ext cx="4009292" cy="1485835"/>
        </p:xfrm>
        <a:graphic>
          <a:graphicData uri="http://schemas.openxmlformats.org/drawingml/2006/table">
            <a:tbl>
              <a:tblPr/>
              <a:tblGrid>
                <a:gridCol w="4009292">
                  <a:extLst>
                    <a:ext uri="{9D8B030D-6E8A-4147-A177-3AD203B41FA5}">
                      <a16:colId xmlns:a16="http://schemas.microsoft.com/office/drawing/2014/main" val="20000"/>
                    </a:ext>
                  </a:extLst>
                </a:gridCol>
              </a:tblGrid>
              <a:tr h="33059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Regionalt risk nr 49 integrerad </a:t>
                      </a:r>
                      <a:r>
                        <a:rPr kumimoji="0" lang="sv-SE" altLang="sv-SE" sz="1200" b="1" i="0" u="none" strike="noStrike" cap="none" normalizeH="0" baseline="0" dirty="0" err="1">
                          <a:ln>
                            <a:noFill/>
                          </a:ln>
                          <a:solidFill>
                            <a:schemeClr val="tx1"/>
                          </a:solidFill>
                          <a:effectLst/>
                          <a:latin typeface="Arial"/>
                        </a:rPr>
                        <a:t>swish</a:t>
                      </a:r>
                      <a:r>
                        <a:rPr kumimoji="0" lang="sv-SE" altLang="sv-SE" sz="1200" b="1" i="0" u="none" strike="noStrike" cap="none" normalizeH="0" baseline="0" dirty="0">
                          <a:ln>
                            <a:noFill/>
                          </a:ln>
                          <a:solidFill>
                            <a:schemeClr val="tx1"/>
                          </a:solidFill>
                          <a:effectLst/>
                          <a:latin typeface="Arial"/>
                        </a:rPr>
                        <a:t> privata vårdgivare</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038999">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rgbClr val="000000"/>
                        </a:buClr>
                        <a:buSzTx/>
                        <a:buFont typeface="Arial,Sans-Serif"/>
                        <a:buNone/>
                      </a:pPr>
                      <a:r>
                        <a:rPr lang="sv-SE" sz="1100" b="0" i="0" u="none" strike="noStrike" kern="1200" dirty="0">
                          <a:solidFill>
                            <a:schemeClr val="tx1"/>
                          </a:solidFill>
                          <a:effectLst/>
                          <a:latin typeface="Arial" charset="0"/>
                          <a:ea typeface="+mn-ea"/>
                          <a:cs typeface="+mn-cs"/>
                        </a:rPr>
                        <a:t>Privata vårdgivare som har avtal med Region Skåne inom LOU och LOV har f n ingen teknisk möjlighet att automatiskt överföra en transaktion som görs med </a:t>
                      </a:r>
                      <a:r>
                        <a:rPr lang="sv-SE" sz="1100" b="0" i="0" u="none" strike="noStrike" kern="1200" dirty="0" err="1">
                          <a:solidFill>
                            <a:schemeClr val="tx1"/>
                          </a:solidFill>
                          <a:effectLst/>
                          <a:latin typeface="Arial" charset="0"/>
                          <a:ea typeface="+mn-ea"/>
                          <a:cs typeface="+mn-cs"/>
                        </a:rPr>
                        <a:t>Swish</a:t>
                      </a:r>
                      <a:r>
                        <a:rPr lang="sv-SE" sz="1100" b="0" i="0" u="none" strike="noStrike" kern="1200" dirty="0">
                          <a:solidFill>
                            <a:schemeClr val="tx1"/>
                          </a:solidFill>
                          <a:effectLst/>
                          <a:latin typeface="Arial" charset="0"/>
                          <a:ea typeface="+mn-ea"/>
                          <a:cs typeface="+mn-cs"/>
                        </a:rPr>
                        <a:t>-betalning till ett kassasystem som tillhandahålls av Region Skåne. </a:t>
                      </a:r>
                      <a:endParaRPr lang="sv-SE" sz="1100" b="0" i="0" u="none" strike="noStrike" cap="none" normalizeH="0" baseline="0" noProof="0" dirty="0">
                        <a:ln>
                          <a:noFill/>
                        </a:ln>
                        <a:effectLst/>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33" name="Group 32">
            <a:extLst>
              <a:ext uri="{FF2B5EF4-FFF2-40B4-BE49-F238E27FC236}">
                <a16:creationId xmlns:a16="http://schemas.microsoft.com/office/drawing/2014/main" id="{1B0F1C80-5572-41F8-8BBC-00ADEEEE2A7D}"/>
              </a:ext>
            </a:extLst>
          </p:cNvPr>
          <p:cNvGraphicFramePr>
            <a:graphicFrameLocks noGrp="1" noChangeAspect="1"/>
          </p:cNvGraphicFramePr>
          <p:nvPr>
            <p:extLst>
              <p:ext uri="{D42A27DB-BD31-4B8C-83A1-F6EECF244321}">
                <p14:modId xmlns:p14="http://schemas.microsoft.com/office/powerpoint/2010/main" val="3697181009"/>
              </p:ext>
            </p:extLst>
          </p:nvPr>
        </p:nvGraphicFramePr>
        <p:xfrm>
          <a:off x="4334594" y="3536168"/>
          <a:ext cx="7424587" cy="1043332"/>
        </p:xfrm>
        <a:graphic>
          <a:graphicData uri="http://schemas.openxmlformats.org/drawingml/2006/table">
            <a:tbl>
              <a:tblPr/>
              <a:tblGrid>
                <a:gridCol w="7424587">
                  <a:extLst>
                    <a:ext uri="{9D8B030D-6E8A-4147-A177-3AD203B41FA5}">
                      <a16:colId xmlns:a16="http://schemas.microsoft.com/office/drawing/2014/main" val="20000"/>
                    </a:ext>
                  </a:extLst>
                </a:gridCol>
              </a:tblGrid>
              <a:tr h="223047">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Nästa steg - Genomförande och kommunikation</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779376">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a:lnSpc>
                          <a:spcPct val="100000"/>
                        </a:lnSpc>
                        <a:spcBef>
                          <a:spcPct val="20000"/>
                        </a:spcBef>
                        <a:spcAft>
                          <a:spcPct val="0"/>
                        </a:spcAft>
                        <a:buClrTx/>
                        <a:buSzTx/>
                        <a:buFont typeface="Arial" panose="020B0604020202020204" pitchFamily="34" charset="0"/>
                        <a:buNone/>
                      </a:pPr>
                      <a:r>
                        <a:rPr lang="sv-SE" altLang="sv-SE" sz="1200" b="0" i="0" u="none" strike="noStrike" kern="1200" cap="none" normalizeH="0" baseline="0" dirty="0">
                          <a:ln>
                            <a:noFill/>
                          </a:ln>
                          <a:solidFill>
                            <a:schemeClr val="tx1"/>
                          </a:solidFill>
                          <a:effectLst/>
                          <a:latin typeface="Arial"/>
                          <a:ea typeface="+mn-ea"/>
                          <a:cs typeface="+mn-cs"/>
                        </a:rPr>
                        <a:t>Ingen ändring av hur det idag fungerar för Privata vårdgivare. </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5" name="Group 49">
            <a:extLst>
              <a:ext uri="{FF2B5EF4-FFF2-40B4-BE49-F238E27FC236}">
                <a16:creationId xmlns:a16="http://schemas.microsoft.com/office/drawing/2014/main" id="{D14C7D5C-9053-4674-B812-631F76E1A846}"/>
              </a:ext>
            </a:extLst>
          </p:cNvPr>
          <p:cNvGraphicFramePr>
            <a:graphicFrameLocks noGrp="1" noChangeAspect="1"/>
          </p:cNvGraphicFramePr>
          <p:nvPr>
            <p:extLst>
              <p:ext uri="{D42A27DB-BD31-4B8C-83A1-F6EECF244321}">
                <p14:modId xmlns:p14="http://schemas.microsoft.com/office/powerpoint/2010/main" val="42186780"/>
              </p:ext>
            </p:extLst>
          </p:nvPr>
        </p:nvGraphicFramePr>
        <p:xfrm>
          <a:off x="4334595" y="4595336"/>
          <a:ext cx="7424586" cy="673695"/>
        </p:xfrm>
        <a:graphic>
          <a:graphicData uri="http://schemas.openxmlformats.org/drawingml/2006/table">
            <a:tbl>
              <a:tblPr/>
              <a:tblGrid>
                <a:gridCol w="7424586">
                  <a:extLst>
                    <a:ext uri="{9D8B030D-6E8A-4147-A177-3AD203B41FA5}">
                      <a16:colId xmlns:a16="http://schemas.microsoft.com/office/drawing/2014/main" val="20000"/>
                    </a:ext>
                  </a:extLst>
                </a:gridCol>
              </a:tblGrid>
              <a:tr h="159674">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Påverkan på SDV</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409739">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tabLst/>
                      </a:pPr>
                      <a:r>
                        <a:rPr lang="sv-SE" altLang="sv-SE" sz="1200" b="0" i="1" u="none" strike="noStrike" cap="none" normalizeH="0" baseline="0" dirty="0">
                          <a:ln>
                            <a:noFill/>
                          </a:ln>
                          <a:solidFill>
                            <a:schemeClr val="tx1"/>
                          </a:solidFill>
                          <a:effectLst/>
                          <a:latin typeface="Arial"/>
                        </a:rPr>
                        <a:t>-</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1" name="Group 24">
            <a:extLst>
              <a:ext uri="{FF2B5EF4-FFF2-40B4-BE49-F238E27FC236}">
                <a16:creationId xmlns:a16="http://schemas.microsoft.com/office/drawing/2014/main" id="{CCDC273F-C3FE-4EF5-85AF-095E4E4C4702}"/>
              </a:ext>
            </a:extLst>
          </p:cNvPr>
          <p:cNvGraphicFramePr>
            <a:graphicFrameLocks noGrp="1" noChangeAspect="1"/>
          </p:cNvGraphicFramePr>
          <p:nvPr>
            <p:extLst>
              <p:ext uri="{D42A27DB-BD31-4B8C-83A1-F6EECF244321}">
                <p14:modId xmlns:p14="http://schemas.microsoft.com/office/powerpoint/2010/main" val="507302691"/>
              </p:ext>
            </p:extLst>
          </p:nvPr>
        </p:nvGraphicFramePr>
        <p:xfrm>
          <a:off x="214770" y="5152303"/>
          <a:ext cx="4020087" cy="904926"/>
        </p:xfrm>
        <a:graphic>
          <a:graphicData uri="http://schemas.openxmlformats.org/drawingml/2006/table">
            <a:tbl>
              <a:tblPr/>
              <a:tblGrid>
                <a:gridCol w="4020087">
                  <a:extLst>
                    <a:ext uri="{9D8B030D-6E8A-4147-A177-3AD203B41FA5}">
                      <a16:colId xmlns:a16="http://schemas.microsoft.com/office/drawing/2014/main" val="20000"/>
                    </a:ext>
                  </a:extLst>
                </a:gridCol>
              </a:tblGrid>
              <a:tr h="223282">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Resultat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64097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a:lnSpc>
                          <a:spcPct val="100000"/>
                        </a:lnSpc>
                        <a:spcBef>
                          <a:spcPct val="0"/>
                        </a:spcBef>
                        <a:spcAft>
                          <a:spcPct val="0"/>
                        </a:spcAft>
                        <a:buNone/>
                      </a:pPr>
                      <a:r>
                        <a:rPr kumimoji="0" lang="sv-SE" sz="1100" b="0" i="0" u="none" strike="noStrike" noProof="0" dirty="0">
                          <a:solidFill>
                            <a:schemeClr val="tx1"/>
                          </a:solidFill>
                          <a:latin typeface="Arial"/>
                        </a:rPr>
                        <a:t>Alternativ 1</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19A6DBCF-9F06-402B-8118-40C3D053356B}"/>
              </a:ext>
            </a:extLst>
          </p:cNvPr>
          <p:cNvSpPr txBox="1"/>
          <p:nvPr/>
        </p:nvSpPr>
        <p:spPr>
          <a:xfrm>
            <a:off x="335360" y="86019"/>
            <a:ext cx="637909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t>Sammanfattning</a:t>
            </a:r>
            <a:r>
              <a:rPr lang="en-US" b="1" dirty="0"/>
              <a:t> regional risk</a:t>
            </a:r>
          </a:p>
        </p:txBody>
      </p:sp>
      <p:sp>
        <p:nvSpPr>
          <p:cNvPr id="6" name="TextBox 5">
            <a:extLst>
              <a:ext uri="{FF2B5EF4-FFF2-40B4-BE49-F238E27FC236}">
                <a16:creationId xmlns:a16="http://schemas.microsoft.com/office/drawing/2014/main" id="{2782DCD9-F20D-445A-AEA7-C6128119A828}"/>
              </a:ext>
            </a:extLst>
          </p:cNvPr>
          <p:cNvSpPr txBox="1"/>
          <p:nvPr/>
        </p:nvSpPr>
        <p:spPr>
          <a:xfrm>
            <a:off x="40835" y="3676032"/>
            <a:ext cx="184731" cy="369332"/>
          </a:xfrm>
          <a:prstGeom prst="rect">
            <a:avLst/>
          </a:prstGeom>
          <a:noFill/>
        </p:spPr>
        <p:txBody>
          <a:bodyPr vert="horz" wrap="none" lIns="91440" tIns="45720" rIns="91440" bIns="45720" rtlCol="0" anchor="t">
            <a:spAutoFit/>
          </a:bodyPr>
          <a:lstStyle/>
          <a:p>
            <a:endParaRPr lang="en-US">
              <a:solidFill>
                <a:schemeClr val="accent3"/>
              </a:solidFill>
              <a:cs typeface="Arial"/>
              <a:sym typeface="Wingdings" panose="05000000000000000000" pitchFamily="2" charset="2"/>
            </a:endParaRPr>
          </a:p>
        </p:txBody>
      </p:sp>
      <p:sp>
        <p:nvSpPr>
          <p:cNvPr id="43" name="TextBox 42">
            <a:extLst>
              <a:ext uri="{FF2B5EF4-FFF2-40B4-BE49-F238E27FC236}">
                <a16:creationId xmlns:a16="http://schemas.microsoft.com/office/drawing/2014/main" id="{73D86C71-3390-4483-A6CF-438D4D1EF9C7}"/>
              </a:ext>
            </a:extLst>
          </p:cNvPr>
          <p:cNvSpPr txBox="1"/>
          <p:nvPr/>
        </p:nvSpPr>
        <p:spPr>
          <a:xfrm>
            <a:off x="4071705" y="6178756"/>
            <a:ext cx="525780" cy="276999"/>
          </a:xfrm>
          <a:prstGeom prst="rect">
            <a:avLst/>
          </a:prstGeom>
          <a:noFill/>
        </p:spPr>
        <p:txBody>
          <a:bodyPr wrap="square" lIns="91440" tIns="45720" rIns="91440" bIns="45720" anchor="t">
            <a:spAutoFit/>
          </a:bodyPr>
          <a:lstStyle/>
          <a:p>
            <a:endParaRPr lang="en-US" sz="1200"/>
          </a:p>
        </p:txBody>
      </p:sp>
      <p:graphicFrame>
        <p:nvGraphicFramePr>
          <p:cNvPr id="3" name="Group 16">
            <a:extLst>
              <a:ext uri="{FF2B5EF4-FFF2-40B4-BE49-F238E27FC236}">
                <a16:creationId xmlns:a16="http://schemas.microsoft.com/office/drawing/2014/main" id="{2DCD36CA-3A9C-D91F-4734-94F8CC3B70C4}"/>
              </a:ext>
            </a:extLst>
          </p:cNvPr>
          <p:cNvGraphicFramePr>
            <a:graphicFrameLocks noGrp="1" noChangeAspect="1"/>
          </p:cNvGraphicFramePr>
          <p:nvPr>
            <p:extLst>
              <p:ext uri="{D42A27DB-BD31-4B8C-83A1-F6EECF244321}">
                <p14:modId xmlns:p14="http://schemas.microsoft.com/office/powerpoint/2010/main" val="2072334637"/>
              </p:ext>
            </p:extLst>
          </p:nvPr>
        </p:nvGraphicFramePr>
        <p:xfrm>
          <a:off x="4324920" y="-74476"/>
          <a:ext cx="7434263" cy="2880968"/>
        </p:xfrm>
        <a:graphic>
          <a:graphicData uri="http://schemas.openxmlformats.org/drawingml/2006/table">
            <a:tbl>
              <a:tblPr/>
              <a:tblGrid>
                <a:gridCol w="7434263">
                  <a:extLst>
                    <a:ext uri="{9D8B030D-6E8A-4147-A177-3AD203B41FA5}">
                      <a16:colId xmlns:a16="http://schemas.microsoft.com/office/drawing/2014/main" val="20000"/>
                    </a:ext>
                  </a:extLst>
                </a:gridCol>
              </a:tblGrid>
              <a:tr h="24121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Beslut</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2391541">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tabLst/>
                        <a:defRPr/>
                      </a:pPr>
                      <a:r>
                        <a:rPr lang="sv-SE" altLang="sv-SE" sz="800" b="1" i="0" u="none" strike="noStrike" kern="1200" cap="none" normalizeH="0" baseline="0" dirty="0">
                          <a:ln>
                            <a:noFill/>
                          </a:ln>
                          <a:solidFill>
                            <a:schemeClr val="tx1"/>
                          </a:solidFill>
                          <a:effectLst/>
                          <a:latin typeface="Arial"/>
                          <a:ea typeface="+mn-ea"/>
                          <a:cs typeface="+mn-cs"/>
                        </a:rPr>
                        <a:t>Beslut enligt punkt 1, se även skrivning finanschef;</a:t>
                      </a:r>
                    </a:p>
                    <a:p>
                      <a:r>
                        <a:rPr lang="sv-SE" sz="800" kern="1200" dirty="0">
                          <a:solidFill>
                            <a:schemeClr val="tx1"/>
                          </a:solidFill>
                          <a:effectLst/>
                          <a:latin typeface="Arial" charset="0"/>
                          <a:ea typeface="+mn-ea"/>
                          <a:cs typeface="+mn-cs"/>
                        </a:rPr>
                        <a:t> Region Skåne har en samordnad Cash managementfunktion som hanterar hela koncernens likviditet och samtliga betalflöden. Detta är övergripande samordnat genom tre huvudsakliga avtal (områden). Avtal om banktjänster, betalkortsterminaler samt betalväxeltjänster. Avtalsområdet om banktjänster omfattar även kortinlösen, som är utlagd på en tredje part då banktjänsteleverantören inte längre erbjuder tjänsterna. Avtalen bygger på traditionell LOU-upphandling med sexåriga avtal (optioner inkluderat). Avtalen är exklusivitetsavtal, vilket i praktiken betyder att vi som offentligrättslig juridisk person inte kan nyttja motsvarande tjänster av annan part i betydande omfattning. Tjänsterna i dessa tre avtalsområden är bestående och kommer under överskådlig tid att behövas av Region Skåne och att upphandlas i samband med att avtalstiden utlöper.</a:t>
                      </a:r>
                    </a:p>
                    <a:p>
                      <a:r>
                        <a:rPr lang="sv-SE" sz="800" kern="1200" dirty="0">
                          <a:solidFill>
                            <a:schemeClr val="tx1"/>
                          </a:solidFill>
                          <a:effectLst/>
                          <a:latin typeface="Arial" charset="0"/>
                          <a:ea typeface="+mn-ea"/>
                          <a:cs typeface="+mn-cs"/>
                        </a:rPr>
                        <a:t> Det har i arbetet med Region Skånes nya vårdadministrativa system uppkommit ett regionalt GAP ”Privata vårdgivare som har avtal med Region Skåne inom LOU och LOV har f n ingen teknisk möjlighet att automatiskt överföra en transaktion som görs med </a:t>
                      </a:r>
                      <a:r>
                        <a:rPr lang="sv-SE" sz="800" kern="1200" dirty="0" err="1">
                          <a:solidFill>
                            <a:schemeClr val="tx1"/>
                          </a:solidFill>
                          <a:effectLst/>
                          <a:latin typeface="Arial" charset="0"/>
                          <a:ea typeface="+mn-ea"/>
                          <a:cs typeface="+mn-cs"/>
                        </a:rPr>
                        <a:t>Swish</a:t>
                      </a:r>
                      <a:r>
                        <a:rPr lang="sv-SE" sz="800" kern="1200" dirty="0">
                          <a:solidFill>
                            <a:schemeClr val="tx1"/>
                          </a:solidFill>
                          <a:effectLst/>
                          <a:latin typeface="Arial" charset="0"/>
                          <a:ea typeface="+mn-ea"/>
                          <a:cs typeface="+mn-cs"/>
                        </a:rPr>
                        <a:t>-betalning till ett kassasystem som tillhandahålls av Region Skåne”.</a:t>
                      </a:r>
                    </a:p>
                    <a:p>
                      <a:r>
                        <a:rPr lang="sv-SE" sz="800" kern="1200" dirty="0">
                          <a:solidFill>
                            <a:schemeClr val="tx1"/>
                          </a:solidFill>
                          <a:effectLst/>
                          <a:latin typeface="Arial" charset="0"/>
                          <a:ea typeface="+mn-ea"/>
                          <a:cs typeface="+mn-cs"/>
                        </a:rPr>
                        <a:t> Premissen, att en privat vårdgivare ska ha en teknisk lösning som är direkt integrerad med Region Skåne är långtgående och har konkurrenshämmande effekter i sig. En farhåga att bryta mot LOU eller LOV genom att inte möjliggöra teknisk integration kan direkt ha motsatt effekt. Region Skåne har sina betallösningar för att serva sina behov. En privat vårdgivare kommer i alla sammanhang att ha egna system för att hantera sina betalningar, även bankavtal som är direkt hänförliga till företaget eller koncernen i fråga. </a:t>
                      </a:r>
                    </a:p>
                    <a:p>
                      <a:r>
                        <a:rPr lang="sv-SE" sz="800" kern="1200" dirty="0">
                          <a:solidFill>
                            <a:schemeClr val="tx1"/>
                          </a:solidFill>
                          <a:effectLst/>
                          <a:latin typeface="Arial" charset="0"/>
                          <a:ea typeface="+mn-ea"/>
                          <a:cs typeface="+mn-cs"/>
                        </a:rPr>
                        <a:t>Om Region Skåne anpassar sina betallösningar så att privata vårdgivare ska integrera sig mot Region Skånes bankavtal för att på så sätt serva hela betalflödet så kommer det även för de privata vårdgivarna bli tvingande att nyttja samma leverantör. I praktiken innebär det att de privata vårdgivarna är beroende av att nyttja samma banktjänsteleverantör för betalningarna i fråga för att kunna erhålla direktintegration. Detta bör inte vara förenligt med LOU och LOV då Region Skånes leverantör blir tvingande för den privata aktören. Det vare sig är önskvärt för Region Skåne att vara ansvarig för gränssnittet med allt vad det innebär inte heller tycks det vara förenligt med konkurrensneutralitet i relation till banktjänster. När Region Skåne senare eventuellt byter leverantörer i senare avtalsperioder kommer nya integrationer vara nödvändiga att på nytt skapas.</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 name="Group 32">
            <a:extLst>
              <a:ext uri="{FF2B5EF4-FFF2-40B4-BE49-F238E27FC236}">
                <a16:creationId xmlns:a16="http://schemas.microsoft.com/office/drawing/2014/main" id="{8CE161AB-FE91-6D19-6C5E-4409B171D840}"/>
              </a:ext>
            </a:extLst>
          </p:cNvPr>
          <p:cNvGraphicFramePr>
            <a:graphicFrameLocks noGrp="1" noChangeAspect="1"/>
          </p:cNvGraphicFramePr>
          <p:nvPr>
            <p:extLst>
              <p:ext uri="{D42A27DB-BD31-4B8C-83A1-F6EECF244321}">
                <p14:modId xmlns:p14="http://schemas.microsoft.com/office/powerpoint/2010/main" val="1620697773"/>
              </p:ext>
            </p:extLst>
          </p:nvPr>
        </p:nvGraphicFramePr>
        <p:xfrm>
          <a:off x="4334595" y="2814410"/>
          <a:ext cx="7424588" cy="713840"/>
        </p:xfrm>
        <a:graphic>
          <a:graphicData uri="http://schemas.openxmlformats.org/drawingml/2006/table">
            <a:tbl>
              <a:tblPr/>
              <a:tblGrid>
                <a:gridCol w="7424588">
                  <a:extLst>
                    <a:ext uri="{9D8B030D-6E8A-4147-A177-3AD203B41FA5}">
                      <a16:colId xmlns:a16="http://schemas.microsoft.com/office/drawing/2014/main" val="20000"/>
                    </a:ext>
                  </a:extLst>
                </a:gridCol>
              </a:tblGrid>
              <a:tr h="15547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dirty="0">
                          <a:ln>
                            <a:noFill/>
                          </a:ln>
                          <a:solidFill>
                            <a:schemeClr val="tx1"/>
                          </a:solidFill>
                          <a:effectLst/>
                          <a:latin typeface="Arial"/>
                          <a:cs typeface="Arial"/>
                        </a:rPr>
                        <a:t>Ägarskap för fortsättningen av </a:t>
                      </a:r>
                      <a:r>
                        <a:rPr lang="sv-SE" altLang="sv-SE" sz="1200" b="1" i="0" u="none" strike="noStrike" cap="none" normalizeH="0" baseline="0" dirty="0">
                          <a:ln>
                            <a:noFill/>
                          </a:ln>
                          <a:solidFill>
                            <a:schemeClr val="tx1"/>
                          </a:solidFill>
                          <a:effectLst/>
                          <a:latin typeface="Arial"/>
                          <a:cs typeface="Arial"/>
                        </a:rPr>
                        <a:t>arbetet</a:t>
                      </a:r>
                      <a:endParaRPr kumimoji="0" lang="sv-SE" altLang="sv-SE" sz="1200" b="1" i="0" u="none" strike="noStrike" cap="none" normalizeH="0" baseline="0" dirty="0">
                        <a:ln>
                          <a:noFill/>
                        </a:ln>
                        <a:solidFill>
                          <a:schemeClr val="tx1"/>
                        </a:solidFill>
                        <a:effectLst/>
                        <a:latin typeface="Arial"/>
                        <a:cs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26499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ts val="0"/>
                        </a:spcAft>
                        <a:buClr>
                          <a:schemeClr val="accent1"/>
                        </a:buClr>
                        <a:buSzTx/>
                        <a:buFontTx/>
                        <a:buNone/>
                        <a:tabLst/>
                        <a:defRPr/>
                      </a:pPr>
                      <a:r>
                        <a:rPr lang="sv-SE" sz="1100" b="0" i="0" u="none" strike="noStrike" kern="1200" dirty="0">
                          <a:solidFill>
                            <a:schemeClr val="tx1"/>
                          </a:solidFill>
                          <a:effectLst/>
                          <a:latin typeface="Arial" charset="0"/>
                          <a:ea typeface="+mn-ea"/>
                          <a:cs typeface="+mn-cs"/>
                        </a:rPr>
                        <a:t>2024-02-23</a:t>
                      </a:r>
                      <a:endParaRPr lang="en-US" sz="1100" b="0" i="0" kern="1200" dirty="0">
                        <a:solidFill>
                          <a:schemeClr val="tx1"/>
                        </a:solidFill>
                        <a:effectLst/>
                        <a:latin typeface="Arial" charset="0"/>
                        <a:ea typeface="+mn-ea"/>
                        <a:cs typeface="+mn-cs"/>
                      </a:endParaRPr>
                    </a:p>
                    <a:p>
                      <a:pPr rtl="0" fontAlgn="base"/>
                      <a:r>
                        <a:rPr lang="sv-SE" sz="1100" b="0" i="0" u="none" strike="noStrike" kern="1200" dirty="0">
                          <a:solidFill>
                            <a:schemeClr val="tx1"/>
                          </a:solidFill>
                          <a:effectLst/>
                          <a:latin typeface="Arial" charset="0"/>
                          <a:ea typeface="+mn-ea"/>
                          <a:cs typeface="+mn-cs"/>
                        </a:rPr>
                        <a:t>Koncernstab Inköp och ekonomistyrning, finansfunktionen, Gudrun </a:t>
                      </a:r>
                      <a:r>
                        <a:rPr lang="sv-SE" sz="1100" b="0" i="0" u="none" strike="noStrike" kern="1200" dirty="0" err="1">
                          <a:solidFill>
                            <a:schemeClr val="tx1"/>
                          </a:solidFill>
                          <a:effectLst/>
                          <a:latin typeface="Arial" charset="0"/>
                          <a:ea typeface="+mn-ea"/>
                          <a:cs typeface="+mn-cs"/>
                        </a:rPr>
                        <a:t>Wain</a:t>
                      </a:r>
                      <a:r>
                        <a:rPr lang="en-US" sz="1100" b="0" i="0" kern="1200" dirty="0">
                          <a:solidFill>
                            <a:schemeClr val="tx1"/>
                          </a:solidFill>
                          <a:effectLst/>
                          <a:latin typeface="Arial" charset="0"/>
                          <a:ea typeface="+mn-ea"/>
                          <a:cs typeface="+mn-cs"/>
                        </a:rPr>
                        <a:t>​</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1719297"/>
      </p:ext>
    </p:extLst>
  </p:cSld>
  <p:clrMapOvr>
    <a:masterClrMapping/>
  </p:clrMapOvr>
</p:sld>
</file>

<file path=ppt/theme/theme1.xml><?xml version="1.0" encoding="utf-8"?>
<a:theme xmlns:a="http://schemas.openxmlformats.org/drawingml/2006/main" name="1_Tema1">
  <a:themeElements>
    <a:clrScheme name="Anpassat 6">
      <a:dk1>
        <a:sysClr val="windowText" lastClr="000000"/>
      </a:dk1>
      <a:lt1>
        <a:sysClr val="window" lastClr="FFFFFF"/>
      </a:lt1>
      <a:dk2>
        <a:srgbClr val="000000"/>
      </a:dk2>
      <a:lt2>
        <a:srgbClr val="E7E6E6"/>
      </a:lt2>
      <a:accent1>
        <a:srgbClr val="ED1D2D"/>
      </a:accent1>
      <a:accent2>
        <a:srgbClr val="FFD402"/>
      </a:accent2>
      <a:accent3>
        <a:srgbClr val="00ABC0"/>
      </a:accent3>
      <a:accent4>
        <a:srgbClr val="A6D2D7"/>
      </a:accent4>
      <a:accent5>
        <a:srgbClr val="C4B79F"/>
      </a:accent5>
      <a:accent6>
        <a:srgbClr val="D8D8D8"/>
      </a:accent6>
      <a:hlink>
        <a:srgbClr val="0563C1"/>
      </a:hlink>
      <a:folHlink>
        <a:srgbClr val="954F72"/>
      </a:folHlink>
    </a:clrScheme>
    <a:fontScheme name="SDV_20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4">
            <a:shade val="50000"/>
          </a:schemeClr>
        </a:lnRef>
        <a:fillRef idx="1">
          <a:schemeClr val="accent4"/>
        </a:fillRef>
        <a:effectRef idx="0">
          <a:schemeClr val="accent4"/>
        </a:effectRef>
        <a:fontRef idx="minor">
          <a:schemeClr val="lt1"/>
        </a:fontRef>
      </a:style>
    </a:spDef>
    <a:lnDef>
      <a:spPr>
        <a:ln w="190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DV_PPT-mall_2019-09-26 [Skrivskyddad]" id="{FF5FEE54-2B70-4F82-B591-62AE6C72B542}" vid="{4A47C1E1-3459-4D50-9E1D-521A98B70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31EBBC7768F1E4A9E0C4E1A60879018" ma:contentTypeVersion="22" ma:contentTypeDescription="Skapa ett nytt dokument." ma:contentTypeScope="" ma:versionID="059146227fa6fadae7584a0002f94e98">
  <xsd:schema xmlns:xsd="http://www.w3.org/2001/XMLSchema" xmlns:xs="http://www.w3.org/2001/XMLSchema" xmlns:p="http://schemas.microsoft.com/office/2006/metadata/properties" xmlns:ns2="b9481cc7-f7fc-4d3a-a93a-4be4fcbf4595" xmlns:ns3="2e68ab6b-79c8-43ea-b178-dccb9842d64a" targetNamespace="http://schemas.microsoft.com/office/2006/metadata/properties" ma:root="true" ma:fieldsID="64cd48618ccf23e864fa47398fe95a4d" ns2:_="" ns3:_="">
    <xsd:import namespace="b9481cc7-f7fc-4d3a-a93a-4be4fcbf4595"/>
    <xsd:import namespace="2e68ab6b-79c8-43ea-b178-dccb9842d6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Dokument_x00e4_ga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81cc7-f7fc-4d3a-a93a-4be4fcbf45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Dokument_x00e4_gare" ma:index="25" nillable="true" ma:displayName="Dokumentägare" ma:format="Dropdown" ma:internalName="Dokument_x00e4_gar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68ab6b-79c8-43ea-b178-dccb9842d64a"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cbaeb4bc-d153-4d99-b5e3-a4e457393579}" ma:internalName="TaxCatchAll" ma:showField="CatchAllData" ma:web="2e68ab6b-79c8-43ea-b178-dccb9842d6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481cc7-f7fc-4d3a-a93a-4be4fcbf4595">
      <Terms xmlns="http://schemas.microsoft.com/office/infopath/2007/PartnerControls"/>
    </lcf76f155ced4ddcb4097134ff3c332f>
    <TaxCatchAll xmlns="2e68ab6b-79c8-43ea-b178-dccb9842d64a" xsi:nil="true"/>
    <SharedWithUsers xmlns="2e68ab6b-79c8-43ea-b178-dccb9842d64a">
      <UserInfo>
        <DisplayName>Allert Lenander Therése</DisplayName>
        <AccountId>138</AccountId>
        <AccountType/>
      </UserInfo>
    </SharedWithUsers>
    <MediaLengthInSeconds xmlns="b9481cc7-f7fc-4d3a-a93a-4be4fcbf4595" xsi:nil="true"/>
    <Dokument_x00e4_gare xmlns="b9481cc7-f7fc-4d3a-a93a-4be4fcbf4595" xsi:nil="true"/>
  </documentManagement>
</p:properties>
</file>

<file path=customXml/itemProps1.xml><?xml version="1.0" encoding="utf-8"?>
<ds:datastoreItem xmlns:ds="http://schemas.openxmlformats.org/officeDocument/2006/customXml" ds:itemID="{1FEF5832-A278-4DA7-97F4-ABD7CA040059}">
  <ds:schemaRefs>
    <ds:schemaRef ds:uri="http://schemas.microsoft.com/sharepoint/v3/contenttype/forms"/>
  </ds:schemaRefs>
</ds:datastoreItem>
</file>

<file path=customXml/itemProps2.xml><?xml version="1.0" encoding="utf-8"?>
<ds:datastoreItem xmlns:ds="http://schemas.openxmlformats.org/officeDocument/2006/customXml" ds:itemID="{26ADC7FB-789B-45A2-BA1A-C37FD4A207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81cc7-f7fc-4d3a-a93a-4be4fcbf4595"/>
    <ds:schemaRef ds:uri="2e68ab6b-79c8-43ea-b178-dccb9842d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1B1BCA-7B59-40E7-BEE4-D29FF7246213}">
  <ds:schemaRefs>
    <ds:schemaRef ds:uri="http://schemas.microsoft.com/office/2006/metadata/properties"/>
    <ds:schemaRef ds:uri="d7b40e0d-70fe-487d-90d8-c91e32541cb9"/>
    <ds:schemaRef ds:uri="http://schemas.microsoft.com/office/infopath/2007/PartnerControls"/>
    <ds:schemaRef ds:uri="http://schemas.microsoft.com/office/2006/documentManagement/types"/>
    <ds:schemaRef ds:uri="http://purl.org/dc/elements/1.1/"/>
    <ds:schemaRef ds:uri="http://purl.org/dc/terms/"/>
    <ds:schemaRef ds:uri="http://purl.org/dc/dcmitype/"/>
    <ds:schemaRef ds:uri="http://www.w3.org/XML/1998/namespace"/>
    <ds:schemaRef ds:uri="http://schemas.openxmlformats.org/package/2006/metadata/core-properties"/>
    <ds:schemaRef ds:uri="4b21e3d7-508f-4324-9789-093cbd195ffd"/>
    <ds:schemaRef ds:uri="b9481cc7-f7fc-4d3a-a93a-4be4fcbf4595"/>
    <ds:schemaRef ds:uri="2e68ab6b-79c8-43ea-b178-dccb9842d64a"/>
  </ds:schemaRefs>
</ds:datastoreItem>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Widescreen</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1_Tema1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Elfving, Linnea</dc:creator>
  <cp:lastModifiedBy>Persson Jennie</cp:lastModifiedBy>
  <cp:revision>2</cp:revision>
  <dcterms:created xsi:type="dcterms:W3CDTF">2021-05-18T08:31:40Z</dcterms:created>
  <dcterms:modified xsi:type="dcterms:W3CDTF">2025-01-29T09:37:42Z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0x010100E31EBBC7768F1E4A9E0C4E1A60879018</vt:lpwstr>
  </property>
  <property fmtid="{D5CDD505-2E9C-101B-9397-08002B2CF9AE}" pid="3" name="xd_ProgID">
    <vt:lpwstr/>
  </property>
  <property fmtid="{D5CDD505-2E9C-101B-9397-08002B2CF9AE}" pid="4" name="TemplateUrl">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64500</vt:r8>
  </property>
  <property fmtid="{D5CDD505-2E9C-101B-9397-08002B2CF9AE}" pid="11" name="_SourceUrl">
    <vt:lpwstr/>
  </property>
  <property fmtid="{D5CDD505-2E9C-101B-9397-08002B2CF9AE}" pid="12" name="_SharedFileIndex">
    <vt:lpwstr/>
  </property>
</Properties>
</file>