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40" r:id="rId4"/>
  </p:sldMasterIdLst>
  <p:notesMasterIdLst>
    <p:notesMasterId r:id="rId6"/>
  </p:notesMasterIdLst>
  <p:sldIdLst>
    <p:sldId id="214587248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ktion" id="{CD7EF401-FCD3-45E1-BB3A-3E13175B3743}">
          <p14:sldIdLst>
            <p14:sldId id="214587248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DFF"/>
    <a:srgbClr val="E1F2CE"/>
    <a:srgbClr val="FFF3B9"/>
    <a:srgbClr val="568523"/>
    <a:srgbClr val="BFF8FF"/>
    <a:srgbClr val="FFF6CC"/>
    <a:srgbClr val="FFFFFF"/>
    <a:srgbClr val="E7E6E6"/>
    <a:srgbClr val="F8A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675DE1-16A2-401C-28A1-71BBE77C0B22}" v="2" dt="2024-06-07T06:23:16.5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F0519-6911-4650-9EB4-DAC457C6F50A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F496A-1472-417B-A8BC-4F89C420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5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AF496A-1472-417B-A8BC-4F89C42040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69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64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8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8364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32263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4">
          <p15:clr>
            <a:srgbClr val="FBAE40"/>
          </p15:clr>
        </p15:guide>
        <p15:guide id="2" pos="39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6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12438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0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83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119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1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41" r:id="rId1"/>
    <p:sldLayoutId id="2147484842" r:id="rId2"/>
    <p:sldLayoutId id="2147484843" r:id="rId3"/>
    <p:sldLayoutId id="2147484844" r:id="rId4"/>
    <p:sldLayoutId id="2147484845" r:id="rId5"/>
    <p:sldLayoutId id="2147484846" r:id="rId6"/>
    <p:sldLayoutId id="2147484847" r:id="rId7"/>
    <p:sldLayoutId id="2147484848" r:id="rId8"/>
    <p:sldLayoutId id="2147484849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F26B43"/>
          </p15:clr>
        </p15:guide>
        <p15:guide id="2" pos="7129">
          <p15:clr>
            <a:srgbClr val="F26B43"/>
          </p15:clr>
        </p15:guide>
        <p15:guide id="3" pos="3840">
          <p15:clr>
            <a:srgbClr val="F26B43"/>
          </p15:clr>
        </p15:guide>
        <p15:guide id="4" pos="551">
          <p15:clr>
            <a:srgbClr val="F26B43"/>
          </p15:clr>
        </p15:guide>
        <p15:guide id="5" orient="horz" pos="890">
          <p15:clr>
            <a:srgbClr val="F26B43"/>
          </p15:clr>
        </p15:guide>
        <p15:guide id="6" orient="horz" pos="34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amarbetsyta.i.skane.se/sites/SDV/utrullning/_layouts/15/WopiFrame2.aspx?sourcedoc=%7b74EA86F8-CB6A-450A-87C4-904F867CB771%7d&amp;file=Tr%C3%A4det%20-%20%C3%96versikten.pptx&amp;action=defaul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dokumentportal.i.skane.se/Dokumentmappar/RS/kk/RD/Regiongemensamma%20arbetss%c3%a4tt%20med%20anledning%20av%20SDV_inkl%20Beslut.pdf" TargetMode="External"/><Relationship Id="rId4" Type="http://schemas.openxmlformats.org/officeDocument/2006/relationships/hyperlink" Target="https://regionskane.sharepoint.com/:b:/s/fv71_sdv_hr_ledning/EdVg8BHDc4RHjtMxQPlrav8B_-OBE1VZyxKnR3seLToKHg?e=IF4Gg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oup 5">
            <a:extLst>
              <a:ext uri="{FF2B5EF4-FFF2-40B4-BE49-F238E27FC236}">
                <a16:creationId xmlns:a16="http://schemas.microsoft.com/office/drawing/2014/main" id="{08908BF8-7AF7-428F-A7F0-A311C3B145F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9473868"/>
              </p:ext>
            </p:extLst>
          </p:nvPr>
        </p:nvGraphicFramePr>
        <p:xfrm>
          <a:off x="428820" y="1818738"/>
          <a:ext cx="4020087" cy="2342371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01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Bakgrund och orsak till ett regional risk (behov)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344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285750" marR="0" lvl="0" indent="-285750" algn="l" defTabSz="9064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sv-SE" sz="1100" b="0" i="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I samband med införandet av SDV kommer rutiner och arbetsinnehåll i olika grad förändras för verksamheter och den enskilda medarbetaren.</a:t>
                      </a:r>
                    </a:p>
                    <a:p>
                      <a:pPr marL="285750" marR="0" lvl="0" indent="-285750" algn="l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Times New Roman"/>
                        </a:rPr>
                        <a:t>Alla medarbetare i Region Skåne ska ha lika rättigheter och möjligheter vilket innebär samma förutsättningar för rekrytering, lön- och anställningsvillkor, kompetensutveckling, arbetsmiljö och bemötande på sin arbetsplats. Arbetsgivarfrågor och medarbetarupplevelsen måste därför säkras genom hela förändringsarbetet.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/>
                        <a:buChar char="q"/>
                      </a:pPr>
                      <a:endParaRPr lang="sv-SE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Group 16">
            <a:extLst>
              <a:ext uri="{FF2B5EF4-FFF2-40B4-BE49-F238E27FC236}">
                <a16:creationId xmlns:a16="http://schemas.microsoft.com/office/drawing/2014/main" id="{8E4DBA57-0B06-4F9B-A468-A1B7D039900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75360917"/>
              </p:ext>
            </p:extLst>
          </p:nvPr>
        </p:nvGraphicFramePr>
        <p:xfrm>
          <a:off x="4448906" y="5394960"/>
          <a:ext cx="6991932" cy="1173196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948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Övrigt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1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285750" marR="0" lvl="0" indent="-2857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Char char="•"/>
                      </a:pPr>
                      <a:r>
                        <a:rPr lang="sv-SE" altLang="sv-S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Samtliga förändringsbehov kopplat till trädet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2" name="Group 24">
            <a:extLst>
              <a:ext uri="{FF2B5EF4-FFF2-40B4-BE49-F238E27FC236}">
                <a16:creationId xmlns:a16="http://schemas.microsoft.com/office/drawing/2014/main" id="{FB7CA3FE-37A9-4FFE-974B-A7B9C999D81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757475300"/>
              </p:ext>
            </p:extLst>
          </p:nvPr>
        </p:nvGraphicFramePr>
        <p:xfrm>
          <a:off x="439615" y="449149"/>
          <a:ext cx="4009292" cy="1369589"/>
        </p:xfrm>
        <a:graphic>
          <a:graphicData uri="http://schemas.openxmlformats.org/drawingml/2006/table">
            <a:tbl>
              <a:tblPr/>
              <a:tblGrid>
                <a:gridCol w="4009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059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Regional risk nr 45 – Gemensamma arbetssätt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899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285750" marR="0" lvl="0" indent="-28575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Char char="•"/>
                      </a:pPr>
                      <a:r>
                        <a:rPr lang="sv-SE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Beskrivning av de förändringar i arbetssätt som behöver ske med anledning av införandet av SDV behöver tas fram, samverkas och beslutas. </a:t>
                      </a:r>
                      <a:endParaRPr lang="en-US" sz="1200" i="0" dirty="0"/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Group 32">
            <a:extLst>
              <a:ext uri="{FF2B5EF4-FFF2-40B4-BE49-F238E27FC236}">
                <a16:creationId xmlns:a16="http://schemas.microsoft.com/office/drawing/2014/main" id="{1B0F1C80-5572-41F8-8BBC-00ADEEEE2A7D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954471291"/>
              </p:ext>
            </p:extLst>
          </p:nvPr>
        </p:nvGraphicFramePr>
        <p:xfrm>
          <a:off x="4448906" y="2965664"/>
          <a:ext cx="6972584" cy="975052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620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Nästa steg - Genomförande och kommunikation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84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285750" marR="0" lvl="0" indent="-28575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sv-SE" altLang="sv-S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Kommunikationsinsatser har genomförts innan och utefter beslut.</a:t>
                      </a:r>
                      <a:endParaRPr lang="en-US" sz="1100" i="0" dirty="0"/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sv-SE" sz="11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Regional samverkansprocess och dialog kring gemensamma arbetssätt har dokumenterats. Dialogmöten genomförs månatligen i den av regional samverkan initierade facklig referensgrupp SDV</a:t>
                      </a:r>
                      <a:endParaRPr lang="sv-SE" altLang="sv-S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5" name="Group 49">
            <a:extLst>
              <a:ext uri="{FF2B5EF4-FFF2-40B4-BE49-F238E27FC236}">
                <a16:creationId xmlns:a16="http://schemas.microsoft.com/office/drawing/2014/main" id="{D14C7D5C-9053-4674-B812-631F76E1A846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319358518"/>
              </p:ext>
            </p:extLst>
          </p:nvPr>
        </p:nvGraphicFramePr>
        <p:xfrm>
          <a:off x="4448906" y="3947748"/>
          <a:ext cx="6972584" cy="1440179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273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Påverkan på SDV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7444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sv-SE" altLang="sv-S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Mottagare för vidare hantering är SDV-programmet samt hela organisationen </a:t>
                      </a:r>
                      <a:endParaRPr lang="en-US" sz="1200" i="0" dirty="0"/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sv-SE" altLang="sv-S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Hänsyn till regiongemensamt beslut behöver tas genom hela processen från samtliga parter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Group 24">
            <a:extLst>
              <a:ext uri="{FF2B5EF4-FFF2-40B4-BE49-F238E27FC236}">
                <a16:creationId xmlns:a16="http://schemas.microsoft.com/office/drawing/2014/main" id="{CCDC273F-C3FE-4EF5-85AF-095E4E4C470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47097834"/>
              </p:ext>
            </p:extLst>
          </p:nvPr>
        </p:nvGraphicFramePr>
        <p:xfrm>
          <a:off x="428819" y="3954781"/>
          <a:ext cx="4020087" cy="2627679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632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</a:pPr>
                      <a:r>
                        <a:rPr lang="sv-SE" altLang="sv-S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Resultat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448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</a:pPr>
                      <a:r>
                        <a:rPr lang="sv-SE" altLang="sv-S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Regiondirektören uppdrar åt;</a:t>
                      </a:r>
                    </a:p>
                    <a:p>
                      <a:pPr marL="285750" marR="0" lvl="0" indent="-285750" algn="l" defTabSz="9064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sv-SE" altLang="sv-S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Hälso- och sjukvårdsdirektören att säkerställa att beslut inom regional verksamhetsledning fortlöpande utgår från regiongemensamma arbetssätt enligt </a:t>
                      </a:r>
                      <a:r>
                        <a:rPr lang="sv-S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Trädet - Översikten.pptx (skane.se)</a:t>
                      </a:r>
                      <a:r>
                        <a:rPr lang="sv-SE" altLang="sv-S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marR="0" lvl="0" indent="-285750" algn="l" defTabSz="9064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sv-SE" altLang="sv-S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Regional verksamhetsledning att ta fram förslag på samarbetsmodell i syfte att säkerställa regiongemensamma arbetssätt.</a:t>
                      </a:r>
                    </a:p>
                    <a:p>
                      <a:pPr marL="285750" marR="0" lvl="0" indent="-285750" algn="l" defTabSz="9064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sv-SE" altLang="sv-S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Förvaltningscheferna att, genom befintlig metodik i förbättrings- och förändringsledning samt systematiskt arbetsmiljöarbete och samverkansprocess/förhandling, säkerställa regiongemensamma arbetssätt.</a:t>
                      </a:r>
                    </a:p>
                    <a:p>
                      <a:pPr marL="285750" marR="0" lvl="0" indent="-285750" algn="l" defTabSz="9064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sv-SE" altLang="sv-S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Förvaltningscheferna att löpande delge regionövergripande behov av regional samverkan/förhandling till Koncernstab HR som mottagande instans.</a:t>
                      </a:r>
                    </a:p>
                    <a:p>
                      <a:pPr marL="285750" marR="0" lvl="0" indent="-285750" algn="l" defTabSz="9064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sv-SE" altLang="sv-S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HR-direktören att säkerställa det regiongemensamma stödet till chefer och ledningsgrupper under införandet, gällande förändringsledning och organisationsutveckling.</a:t>
                      </a:r>
                    </a:p>
                    <a:p>
                      <a:pPr marL="285750" marR="0" lvl="0" indent="-285750" algn="l" defTabSz="9064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sv-SE" altLang="sv-S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Programorganisationen att, fram till dess avveckling, stötta linjeorganisationen i att beskriva och upplysa om de regiongemensamma arbetssätten. Programorganisationens stödjande arbete ska ske på sådant sätt </a:t>
                      </a:r>
                      <a:r>
                        <a:rPr lang="sv-SE" altLang="sv-SE" sz="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att det överensstämmer </a:t>
                      </a:r>
                      <a:r>
                        <a:rPr lang="sv-SE" altLang="sv-S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med Region Skånes befintliga arbetsmetodik</a:t>
                      </a:r>
                      <a:r>
                        <a:rPr lang="sv-SE" altLang="sv-S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9A6DBCF-9F06-402B-8118-40C3D053356B}"/>
              </a:ext>
            </a:extLst>
          </p:cNvPr>
          <p:cNvSpPr txBox="1"/>
          <p:nvPr/>
        </p:nvSpPr>
        <p:spPr>
          <a:xfrm>
            <a:off x="335360" y="86019"/>
            <a:ext cx="637909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 err="1"/>
              <a:t>Sammanfattning</a:t>
            </a:r>
            <a:r>
              <a:rPr lang="en-US" b="1" dirty="0"/>
              <a:t> regional risk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82DCD9-F20D-445A-AEA7-C6128119A828}"/>
              </a:ext>
            </a:extLst>
          </p:cNvPr>
          <p:cNvSpPr txBox="1"/>
          <p:nvPr/>
        </p:nvSpPr>
        <p:spPr>
          <a:xfrm>
            <a:off x="40835" y="3676032"/>
            <a:ext cx="184731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t">
            <a:spAutoFit/>
          </a:bodyPr>
          <a:lstStyle/>
          <a:p>
            <a:endParaRPr lang="en-US">
              <a:solidFill>
                <a:schemeClr val="accent3"/>
              </a:solidFill>
              <a:cs typeface="Arial"/>
              <a:sym typeface="Wingdings" panose="05000000000000000000" pitchFamily="2" charset="2"/>
            </a:endParaRPr>
          </a:p>
        </p:txBody>
      </p:sp>
      <p:graphicFrame>
        <p:nvGraphicFramePr>
          <p:cNvPr id="3" name="Group 16">
            <a:extLst>
              <a:ext uri="{FF2B5EF4-FFF2-40B4-BE49-F238E27FC236}">
                <a16:creationId xmlns:a16="http://schemas.microsoft.com/office/drawing/2014/main" id="{2DCD36CA-3A9C-D91F-4734-94F8CC3B70C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14011651"/>
              </p:ext>
            </p:extLst>
          </p:nvPr>
        </p:nvGraphicFramePr>
        <p:xfrm>
          <a:off x="4459702" y="449149"/>
          <a:ext cx="6961788" cy="1793242"/>
        </p:xfrm>
        <a:graphic>
          <a:graphicData uri="http://schemas.openxmlformats.org/drawingml/2006/table">
            <a:tbl>
              <a:tblPr/>
              <a:tblGrid>
                <a:gridCol w="6961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5904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Beslut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733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285750" marR="0" lvl="0" indent="-28575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Char char="•"/>
                      </a:pPr>
                      <a:r>
                        <a:rPr lang="sv-SE" altLang="sv-SE" sz="11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Regional facklig referensgrupp kring SDV startad </a:t>
                      </a:r>
                      <a:r>
                        <a:rPr lang="sv-SE" sz="10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Uppdragsbeskrivning för Facklig referensgrupp kring SDV (beslutad 16 juni 2023 reviderad 31 jan 2024).pdf</a:t>
                      </a:r>
                      <a:endParaRPr lang="sv-SE" altLang="sv-SE" sz="10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06463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Char char="•"/>
                      </a:pPr>
                      <a:r>
                        <a:rPr lang="sv-SE" altLang="sv-SE" sz="11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Beslut Förändring till regiongemensamma arbetssätt med anledning av SDV </a:t>
                      </a:r>
                      <a:r>
                        <a:rPr lang="sv-SE" altLang="sv-SE" sz="11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2023-09-20</a:t>
                      </a:r>
                    </a:p>
                    <a:p>
                      <a:pPr marL="285750" marR="0" lvl="0" indent="-28575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Char char="•"/>
                      </a:pPr>
                      <a:endParaRPr lang="sv-SE" altLang="sv-SE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Group 32">
            <a:extLst>
              <a:ext uri="{FF2B5EF4-FFF2-40B4-BE49-F238E27FC236}">
                <a16:creationId xmlns:a16="http://schemas.microsoft.com/office/drawing/2014/main" id="{8CE161AB-FE91-6D19-6C5E-4409B171D840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57848772"/>
              </p:ext>
            </p:extLst>
          </p:nvPr>
        </p:nvGraphicFramePr>
        <p:xfrm>
          <a:off x="4448906" y="2249424"/>
          <a:ext cx="6972584" cy="716239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668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Ägarskap för fortsättningen av </a:t>
                      </a: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arbetet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55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2024-05-03</a:t>
                      </a:r>
                      <a:r>
                        <a:rPr kumimoji="0" lang="sv-SE" sz="12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Koncernstab HR, </a:t>
                      </a:r>
                      <a:r>
                        <a:rPr lang="sv-SE" sz="12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Stabschef</a:t>
                      </a:r>
                      <a:endParaRPr lang="sv-SE" altLang="sv-SE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71929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 [Skrivskyddad]" id="{FF5FEE54-2B70-4F82-B591-62AE6C72B542}" vid="{4A47C1E1-3459-4D50-9E1D-521A98B70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SharedWithUsers xmlns="2e68ab6b-79c8-43ea-b178-dccb9842d64a">
      <UserInfo>
        <DisplayName>Allert Lenander Therése</DisplayName>
        <AccountId>46</AccountId>
        <AccountType/>
      </UserInfo>
    </SharedWithUsers>
    <Dokument_x00e4_gare xmlns="b9481cc7-f7fc-4d3a-a93a-4be4fcbf4595" xsi:nil="true"/>
  </documentManagement>
</p:properties>
</file>

<file path=customXml/itemProps1.xml><?xml version="1.0" encoding="utf-8"?>
<ds:datastoreItem xmlns:ds="http://schemas.openxmlformats.org/officeDocument/2006/customXml" ds:itemID="{1FEF5832-A278-4DA7-97F4-ABD7CA0400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7CDE34-B855-4A85-BE9A-4B5F5D3A07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481cc7-f7fc-4d3a-a93a-4be4fcbf4595"/>
    <ds:schemaRef ds:uri="2e68ab6b-79c8-43ea-b178-dccb9842d6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1B1BCA-7B59-40E7-BEE4-D29FF7246213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terms/"/>
    <ds:schemaRef ds:uri="4b21e3d7-508f-4324-9789-093cbd195ffd"/>
    <ds:schemaRef ds:uri="d7b40e0d-70fe-487d-90d8-c91e32541cb9"/>
    <ds:schemaRef ds:uri="http://schemas.microsoft.com/office/2006/metadata/properties"/>
    <ds:schemaRef ds:uri="http://www.w3.org/XML/1998/namespace"/>
    <ds:schemaRef ds:uri="http://purl.org/dc/dcmitype/"/>
    <ds:schemaRef ds:uri="b9481cc7-f7fc-4d3a-a93a-4be4fcbf4595"/>
    <ds:schemaRef ds:uri="2e68ab6b-79c8-43ea-b178-dccb9842d64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1_Tema1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Elfving, Linnea</dc:creator>
  <cp:lastModifiedBy>Persson Jennie</cp:lastModifiedBy>
  <cp:revision>11</cp:revision>
  <dcterms:created xsi:type="dcterms:W3CDTF">2021-05-18T08:31:40Z</dcterms:created>
  <dcterms:modified xsi:type="dcterms:W3CDTF">2025-01-29T09:37:28Z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0x010100E31EBBC7768F1E4A9E0C4E1A60879018</vt:lpwstr>
  </property>
  <property fmtid="{D5CDD505-2E9C-101B-9397-08002B2CF9AE}" pid="3" name="xd_ProgID">
    <vt:lpwstr/>
  </property>
  <property fmtid="{D5CDD505-2E9C-101B-9397-08002B2CF9AE}" pid="4" name="TemplateUrl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