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ktion" id="{CD7EF401-FCD3-45E1-BB3A-3E13175B3743}">
          <p14:sldIdLst>
            <p14:sldId id="21458724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7A457-0FE2-42C0-8110-13107D267B57}" v="13" dt="2025-01-21T10:15:11.277"/>
    <p1510:client id="{C83A03A9-C258-4FAC-B5BB-0C7878DD69EF}" v="6" dt="2025-01-21T09:50:53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97449837"/>
              </p:ext>
            </p:extLst>
          </p:nvPr>
        </p:nvGraphicFramePr>
        <p:xfrm>
          <a:off x="439615" y="1935059"/>
          <a:ext cx="4020087" cy="2159491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01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344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r>
                        <a:rPr lang="sv-SE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Provtagning alkohol, droger utförs till polisen utan att den "misstänkte" är patient. Idag registreras detta i PASiS (patientadministrativt system) för att ställa faktura till polisen utan att den misstänkte juridiskt är patient. I dag görs ingen journalanteckning.</a:t>
                      </a:r>
                      <a:r>
                        <a:rPr lang="sv-SE" sz="1100" b="0" i="0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  <a:br>
                        <a:rPr lang="sv-SE" sz="1100" b="0" i="0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sv-SE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Vid införandet av SDV är det patientadministrativa systemet och journalsystemet integrerat vilket gör att notering i det patientadministrativa systemet även syns i journalen. Juridiskt utlåtande gjorts att provtagningen inte kan registreras i journalen.</a:t>
                      </a:r>
                      <a:endParaRPr lang="sv-SE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78818192"/>
              </p:ext>
            </p:extLst>
          </p:nvPr>
        </p:nvGraphicFramePr>
        <p:xfrm>
          <a:off x="4468255" y="5476840"/>
          <a:ext cx="6991932" cy="683653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71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9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altLang="sv-SE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Risken är inte kopplad till något förändringsbehov.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06623632"/>
              </p:ext>
            </p:extLst>
          </p:nvPr>
        </p:nvGraphicFramePr>
        <p:xfrm>
          <a:off x="439615" y="537307"/>
          <a:ext cx="4009292" cy="1369589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59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Regionalt risk nr 43</a:t>
                      </a:r>
                      <a:endParaRPr kumimoji="0" lang="sv-SE" altLang="sv-S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999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Provtagning undersökning på uppdrag av myndighet (polis/tull)</a:t>
                      </a:r>
                    </a:p>
                  </a:txBody>
                  <a:tcPr marL="6350" marR="6350" marT="6350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27388677"/>
              </p:ext>
            </p:extLst>
          </p:nvPr>
        </p:nvGraphicFramePr>
        <p:xfrm>
          <a:off x="4469376" y="2240340"/>
          <a:ext cx="6972584" cy="180502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88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2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Ge lämplig instans inom Koncernkontoret i uppdrag att teckna avtal med Polismyndigheten om att kompensation för den provtagning som genomförs för att bistå Polismyndigheten ska utgå i form av ett fast belopp per tidsperiod. </a:t>
                      </a:r>
                      <a:r>
                        <a:rPr lang="en-US" sz="1100" b="0" i="0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Samtliga registreringsanvisningar som anger att provtagning som genomförs för att bistå Polismyndigheten revideras i enlighet med detta beslut. </a:t>
                      </a:r>
                      <a:r>
                        <a:rPr lang="en-US" sz="1100" b="0" i="0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Förslagsvis sker kommunikation via Vårdgivarwebben samt genom patientadministrativa rådet (PAR) som hanterar registreringsregler inom hälso- och sjukvård. </a:t>
                      </a:r>
                      <a:endParaRPr lang="en-US" sz="1100" b="0" i="0" kern="120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sv-SE" altLang="sv-SE" sz="1200" b="0" i="1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29640317"/>
              </p:ext>
            </p:extLst>
          </p:nvPr>
        </p:nvGraphicFramePr>
        <p:xfrm>
          <a:off x="4468255" y="4061926"/>
          <a:ext cx="6972584" cy="1407732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94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77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sv-SE" altLang="sv-S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Ingen påverkan. 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87192921"/>
              </p:ext>
            </p:extLst>
          </p:nvPr>
        </p:nvGraphicFramePr>
        <p:xfrm>
          <a:off x="449289" y="4096618"/>
          <a:ext cx="4020087" cy="204561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003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58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sv-SE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Provtagning som genomförs för att bistå Polismyndigheten ska inte registreras i Millenium eller i det patientadministrativa systemet Pasis.</a:t>
                      </a:r>
                      <a:endParaRPr lang="sv-SE" sz="1100" b="0" i="0" u="none" strike="noStrike" kern="1200" noProof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111612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/>
              <a:t>Sammanfattning</a:t>
            </a:r>
            <a:r>
              <a:rPr lang="en-US" b="1"/>
              <a:t> regional risk – </a:t>
            </a:r>
            <a:r>
              <a:rPr lang="en-US" b="1" err="1"/>
              <a:t>Provtagning</a:t>
            </a:r>
            <a:r>
              <a:rPr lang="en-US" b="1"/>
              <a:t> </a:t>
            </a:r>
            <a:r>
              <a:rPr lang="en-US" b="1" err="1"/>
              <a:t>undersökning</a:t>
            </a:r>
            <a:r>
              <a:rPr lang="en-US" b="1"/>
              <a:t> på </a:t>
            </a:r>
            <a:r>
              <a:rPr lang="en-US" b="1" err="1"/>
              <a:t>uppdrag</a:t>
            </a:r>
            <a:r>
              <a:rPr lang="en-US" b="1"/>
              <a:t> av </a:t>
            </a:r>
            <a:r>
              <a:rPr lang="en-US" b="1" err="1"/>
              <a:t>myndighet</a:t>
            </a:r>
            <a:r>
              <a:rPr lang="en-US" b="1"/>
              <a:t> (polis och </a:t>
            </a:r>
            <a:r>
              <a:rPr lang="en-US" b="1" err="1"/>
              <a:t>tull</a:t>
            </a:r>
            <a:r>
              <a:rPr lang="en-US" b="1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28991790"/>
              </p:ext>
            </p:extLst>
          </p:nvPr>
        </p:nvGraphicFramePr>
        <p:xfrm>
          <a:off x="4448907" y="539825"/>
          <a:ext cx="6991932" cy="994161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8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0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Att årligen teckna ett abonnemangsavtal med Polismyndigheten dvs Region Skåne fakturerar ej styckevis.</a:t>
                      </a:r>
                      <a:endParaRPr lang="sv-SE" altLang="sv-SE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92120561"/>
              </p:ext>
            </p:extLst>
          </p:nvPr>
        </p:nvGraphicFramePr>
        <p:xfrm>
          <a:off x="4469376" y="1536504"/>
          <a:ext cx="6991932" cy="694451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5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Gudrun Wain 2024-11-07</a:t>
                      </a:r>
                      <a:endParaRPr lang="sv-SE" altLang="sv-SE" sz="1100" b="0" i="0" u="none" strike="noStrike" kern="120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420B71FB-1352-B56E-1CF8-2FC544E453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716021"/>
              </p:ext>
            </p:extLst>
          </p:nvPr>
        </p:nvGraphicFramePr>
        <p:xfrm>
          <a:off x="4597485" y="1057033"/>
          <a:ext cx="325913" cy="461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778200" imgH="5346720" progId="AcroExch.Document.DC">
                  <p:embed/>
                </p:oleObj>
              </mc:Choice>
              <mc:Fallback>
                <p:oleObj name="Acrobat Document" r:id="rId2" imgW="3778200" imgH="5346720" progId="AcroExch.Document.DC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420B71FB-1352-B56E-1CF8-2FC544E453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97485" y="1057033"/>
                        <a:ext cx="325913" cy="461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Dokument_x00e4_gare xmlns="b9481cc7-f7fc-4d3a-a93a-4be4fcbf4595" xsi:nil="true"/>
  </documentManagement>
</p:properties>
</file>

<file path=customXml/itemProps1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2A0676-6E53-4558-A461-3E5F81A19A8B}">
  <ds:schemaRefs>
    <ds:schemaRef ds:uri="2e68ab6b-79c8-43ea-b178-dccb9842d64a"/>
    <ds:schemaRef ds:uri="b9481cc7-f7fc-4d3a-a93a-4be4fcbf45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21B1BCA-7B59-40E7-BEE4-D29FF7246213}">
  <ds:schemaRefs>
    <ds:schemaRef ds:uri="2e68ab6b-79c8-43ea-b178-dccb9842d64a"/>
    <ds:schemaRef ds:uri="b9481cc7-f7fc-4d3a-a93a-4be4fcbf459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revision>2</cp:revision>
  <dcterms:created xsi:type="dcterms:W3CDTF">2021-05-18T08:31:40Z</dcterms:created>
  <dcterms:modified xsi:type="dcterms:W3CDTF">2025-01-29T09:37:04Z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66800</vt:r8>
  </property>
</Properties>
</file>