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40" r:id="rId4"/>
  </p:sldMasterIdLst>
  <p:notesMasterIdLst>
    <p:notesMasterId r:id="rId6"/>
  </p:notesMasterIdLst>
  <p:sldIdLst>
    <p:sldId id="214587248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ktion" id="{CD7EF401-FCD3-45E1-BB3A-3E13175B3743}">
          <p14:sldIdLst>
            <p14:sldId id="214587248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DFF"/>
    <a:srgbClr val="E1F2CE"/>
    <a:srgbClr val="FFF3B9"/>
    <a:srgbClr val="568523"/>
    <a:srgbClr val="BFF8FF"/>
    <a:srgbClr val="FFF6CC"/>
    <a:srgbClr val="FFFFFF"/>
    <a:srgbClr val="E7E6E6"/>
    <a:srgbClr val="F8A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A7A457-0FE2-42C0-8110-13107D267B57}" v="13" dt="2025-01-21T10:15:11.277"/>
    <p1510:client id="{C83A03A9-C258-4FAC-B5BB-0C7878DD69EF}" v="6" dt="2025-01-21T09:50:53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F0519-6911-4650-9EB4-DAC457C6F50A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F496A-1472-417B-A8BC-4F89C420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5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64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8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78364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32263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6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21243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0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83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11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1" r:id="rId1"/>
    <p:sldLayoutId id="2147484842" r:id="rId2"/>
    <p:sldLayoutId id="2147484843" r:id="rId3"/>
    <p:sldLayoutId id="2147484844" r:id="rId4"/>
    <p:sldLayoutId id="2147484845" r:id="rId5"/>
    <p:sldLayoutId id="2147484846" r:id="rId6"/>
    <p:sldLayoutId id="2147484847" r:id="rId7"/>
    <p:sldLayoutId id="2147484848" r:id="rId8"/>
    <p:sldLayoutId id="2147484849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5">
            <a:extLst>
              <a:ext uri="{FF2B5EF4-FFF2-40B4-BE49-F238E27FC236}">
                <a16:creationId xmlns:a16="http://schemas.microsoft.com/office/drawing/2014/main" id="{08908BF8-7AF7-428F-A7F0-A311C3B145F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97449837"/>
              </p:ext>
            </p:extLst>
          </p:nvPr>
        </p:nvGraphicFramePr>
        <p:xfrm>
          <a:off x="439615" y="1935059"/>
          <a:ext cx="4020087" cy="2159491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201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Bakgrund och orsak till ett regional risk (behov)</a:t>
                      </a:r>
                      <a:endParaRPr kumimoji="0" lang="sv-SE" altLang="sv-S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8344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r>
                        <a:rPr lang="sv-SE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Provtagning alkohol, droger utförs till polisen utan att den "misstänkte" är patient. Idag registreras detta i PASiS (patientadministrativt system) för att ställa faktura till polisen utan att den misstänkte juridiskt är patient. I dag görs ingen journalanteckning.</a:t>
                      </a:r>
                      <a:r>
                        <a:rPr lang="sv-SE" sz="1100" b="0" i="0" kern="12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  <a:br>
                        <a:rPr lang="sv-SE" sz="1100" b="0" i="0" kern="12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sv-SE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Vid införandet av SDV är det patientadministrativa systemet och journalsystemet integrerat vilket gör att notering i det patientadministrativa systemet även syns i journalen. Juridiskt utlåtande gjorts att provtagningen inte kan registreras i journalen.</a:t>
                      </a:r>
                      <a:endParaRPr lang="sv-SE" sz="11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ea typeface="Calibri" panose="020F0502020204030204" pitchFamily="34" charset="0"/>
                        <a:cs typeface="Times New Roman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Group 16">
            <a:extLst>
              <a:ext uri="{FF2B5EF4-FFF2-40B4-BE49-F238E27FC236}">
                <a16:creationId xmlns:a16="http://schemas.microsoft.com/office/drawing/2014/main" id="{8E4DBA57-0B06-4F9B-A468-A1B7D039900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878818192"/>
              </p:ext>
            </p:extLst>
          </p:nvPr>
        </p:nvGraphicFramePr>
        <p:xfrm>
          <a:off x="4468255" y="5476840"/>
          <a:ext cx="6991932" cy="683653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171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Övrigt</a:t>
                      </a:r>
                      <a:endParaRPr kumimoji="0" lang="sv-SE" altLang="sv-SE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9697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</a:pPr>
                      <a:r>
                        <a:rPr lang="sv-SE" altLang="sv-SE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Risken är inte kopplad till något förändringsbehov.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Group 24">
            <a:extLst>
              <a:ext uri="{FF2B5EF4-FFF2-40B4-BE49-F238E27FC236}">
                <a16:creationId xmlns:a16="http://schemas.microsoft.com/office/drawing/2014/main" id="{FB7CA3FE-37A9-4FFE-974B-A7B9C999D81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706623632"/>
              </p:ext>
            </p:extLst>
          </p:nvPr>
        </p:nvGraphicFramePr>
        <p:xfrm>
          <a:off x="439615" y="537307"/>
          <a:ext cx="4009292" cy="1369589"/>
        </p:xfrm>
        <a:graphic>
          <a:graphicData uri="http://schemas.openxmlformats.org/drawingml/2006/table">
            <a:tbl>
              <a:tblPr/>
              <a:tblGrid>
                <a:gridCol w="400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059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Regionalt risk nr 43</a:t>
                      </a:r>
                      <a:endParaRPr kumimoji="0" lang="sv-SE" altLang="sv-SE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8999">
                <a:tc>
                  <a:txBody>
                    <a:bodyPr/>
                    <a:lstStyle/>
                    <a:p>
                      <a:pPr algn="l" fontAlgn="t"/>
                      <a:r>
                        <a:rPr lang="sv-SE" sz="1100" b="0" i="0" kern="120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Provtagning undersökning på uppdrag av myndighet (polis/tull)</a:t>
                      </a:r>
                    </a:p>
                  </a:txBody>
                  <a:tcPr marL="6350" marR="6350" marT="6350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Group 32">
            <a:extLst>
              <a:ext uri="{FF2B5EF4-FFF2-40B4-BE49-F238E27FC236}">
                <a16:creationId xmlns:a16="http://schemas.microsoft.com/office/drawing/2014/main" id="{1B0F1C80-5572-41F8-8BBC-00ADEEEE2A7D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927388677"/>
              </p:ext>
            </p:extLst>
          </p:nvPr>
        </p:nvGraphicFramePr>
        <p:xfrm>
          <a:off x="4469376" y="2240340"/>
          <a:ext cx="6972584" cy="1805024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76881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Nästa steg - Genomförande och kommunikation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329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Ge lämplig instans inom Koncernkontoret i uppdrag att teckna avtal med Polismyndigheten om att kompensation för den provtagning som genomförs för att bistå Polismyndigheten ska utgå i form av ett fast belopp per tidsperiod. </a:t>
                      </a:r>
                      <a:r>
                        <a:rPr lang="en-US" sz="1100" b="0" i="0" kern="12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Samtliga registreringsanvisningar som anger att provtagning som genomförs för att bistå Polismyndigheten revideras i enlighet med detta beslut. </a:t>
                      </a:r>
                      <a:r>
                        <a:rPr lang="en-US" sz="1100" b="0" i="0" kern="12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Förslagsvis sker kommunikation via Vårdgivarwebben samt genom patientadministrativa rådet (PAR) som hanterar registreringsregler inom hälso- och sjukvård. </a:t>
                      </a:r>
                      <a:endParaRPr lang="en-US" sz="1100" b="0" i="0" kern="120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endParaRPr lang="sv-SE" altLang="sv-SE" sz="1200" b="0" i="1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Group 49">
            <a:extLst>
              <a:ext uri="{FF2B5EF4-FFF2-40B4-BE49-F238E27FC236}">
                <a16:creationId xmlns:a16="http://schemas.microsoft.com/office/drawing/2014/main" id="{D14C7D5C-9053-4674-B812-631F76E1A84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729640317"/>
              </p:ext>
            </p:extLst>
          </p:nvPr>
        </p:nvGraphicFramePr>
        <p:xfrm>
          <a:off x="4468255" y="4061926"/>
          <a:ext cx="6972584" cy="1407732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994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Påverkan på SDV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377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lang="sv-SE" altLang="sv-SE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Ingen påverkan. 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Group 24">
            <a:extLst>
              <a:ext uri="{FF2B5EF4-FFF2-40B4-BE49-F238E27FC236}">
                <a16:creationId xmlns:a16="http://schemas.microsoft.com/office/drawing/2014/main" id="{CCDC273F-C3FE-4EF5-85AF-095E4E4C470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687192921"/>
              </p:ext>
            </p:extLst>
          </p:nvPr>
        </p:nvGraphicFramePr>
        <p:xfrm>
          <a:off x="449289" y="4096618"/>
          <a:ext cx="4020087" cy="2045612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9003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Resultat</a:t>
                      </a:r>
                      <a:endParaRPr kumimoji="0" lang="sv-SE" altLang="sv-SE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5558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</a:pPr>
                      <a:r>
                        <a:rPr lang="sv-SE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Provtagning som genomförs för att bistå Polismyndigheten ska inte registreras i Millenium eller i det patientadministrativa systemet Pasis.</a:t>
                      </a:r>
                      <a:endParaRPr lang="sv-SE" sz="1100" b="0" i="0" u="none" strike="noStrike" kern="1200" noProof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A6DBCF-9F06-402B-8118-40C3D053356B}"/>
              </a:ext>
            </a:extLst>
          </p:cNvPr>
          <p:cNvSpPr txBox="1"/>
          <p:nvPr/>
        </p:nvSpPr>
        <p:spPr>
          <a:xfrm>
            <a:off x="335360" y="86019"/>
            <a:ext cx="1116124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err="1"/>
              <a:t>Sammanfattning</a:t>
            </a:r>
            <a:r>
              <a:rPr lang="en-US" b="1"/>
              <a:t> regional risk – </a:t>
            </a:r>
            <a:r>
              <a:rPr lang="en-US" b="1" err="1"/>
              <a:t>Provtagning</a:t>
            </a:r>
            <a:r>
              <a:rPr lang="en-US" b="1"/>
              <a:t> </a:t>
            </a:r>
            <a:r>
              <a:rPr lang="en-US" b="1" err="1"/>
              <a:t>undersökning</a:t>
            </a:r>
            <a:r>
              <a:rPr lang="en-US" b="1"/>
              <a:t> på </a:t>
            </a:r>
            <a:r>
              <a:rPr lang="en-US" b="1" err="1"/>
              <a:t>uppdrag</a:t>
            </a:r>
            <a:r>
              <a:rPr lang="en-US" b="1"/>
              <a:t> av </a:t>
            </a:r>
            <a:r>
              <a:rPr lang="en-US" b="1" err="1"/>
              <a:t>myndighet</a:t>
            </a:r>
            <a:r>
              <a:rPr lang="en-US" b="1"/>
              <a:t> (polis och </a:t>
            </a:r>
            <a:r>
              <a:rPr lang="en-US" b="1" err="1"/>
              <a:t>tull</a:t>
            </a:r>
            <a:r>
              <a:rPr lang="en-US" b="1"/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82DCD9-F20D-445A-AEA7-C6128119A828}"/>
              </a:ext>
            </a:extLst>
          </p:cNvPr>
          <p:cNvSpPr txBox="1"/>
          <p:nvPr/>
        </p:nvSpPr>
        <p:spPr>
          <a:xfrm>
            <a:off x="40835" y="3676032"/>
            <a:ext cx="184731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t">
            <a:spAutoFit/>
          </a:bodyPr>
          <a:lstStyle/>
          <a:p>
            <a:endParaRPr lang="en-US">
              <a:solidFill>
                <a:schemeClr val="accent3"/>
              </a:solidFill>
              <a:cs typeface="Arial"/>
              <a:sym typeface="Wingdings" panose="05000000000000000000" pitchFamily="2" charset="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D86C71-3390-4483-A6CF-438D4D1EF9C7}"/>
              </a:ext>
            </a:extLst>
          </p:cNvPr>
          <p:cNvSpPr txBox="1"/>
          <p:nvPr/>
        </p:nvSpPr>
        <p:spPr>
          <a:xfrm>
            <a:off x="4071705" y="6178756"/>
            <a:ext cx="525780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endParaRPr lang="en-US" sz="1200"/>
          </a:p>
        </p:txBody>
      </p:sp>
      <p:graphicFrame>
        <p:nvGraphicFramePr>
          <p:cNvPr id="3" name="Group 16">
            <a:extLst>
              <a:ext uri="{FF2B5EF4-FFF2-40B4-BE49-F238E27FC236}">
                <a16:creationId xmlns:a16="http://schemas.microsoft.com/office/drawing/2014/main" id="{2DCD36CA-3A9C-D91F-4734-94F8CC3B70C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528991790"/>
              </p:ext>
            </p:extLst>
          </p:nvPr>
        </p:nvGraphicFramePr>
        <p:xfrm>
          <a:off x="4448907" y="539825"/>
          <a:ext cx="6991932" cy="994161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689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Beslut</a:t>
                      </a:r>
                      <a:endParaRPr kumimoji="0" lang="sv-SE" altLang="sv-SE" sz="11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20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</a:pPr>
                      <a:r>
                        <a:rPr lang="sv-SE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Att årligen teckna ett abonnemangsavtal med Polismyndigheten dvs Region Skåne fakturerar ej styckevis.</a:t>
                      </a:r>
                      <a:endParaRPr lang="sv-SE" altLang="sv-SE" sz="12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32">
            <a:extLst>
              <a:ext uri="{FF2B5EF4-FFF2-40B4-BE49-F238E27FC236}">
                <a16:creationId xmlns:a16="http://schemas.microsoft.com/office/drawing/2014/main" id="{8CE161AB-FE91-6D19-6C5E-4409B171D84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292120561"/>
              </p:ext>
            </p:extLst>
          </p:nvPr>
        </p:nvGraphicFramePr>
        <p:xfrm>
          <a:off x="4469376" y="1536504"/>
          <a:ext cx="6991932" cy="694451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0753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Ägarskap för fortsättningen av </a:t>
                      </a:r>
                      <a:r>
                        <a:rPr lang="sv-SE" altLang="sv-S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arbetet</a:t>
                      </a:r>
                      <a:endParaRPr kumimoji="0" lang="sv-SE" altLang="sv-SE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049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sv-SE" sz="11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Gudrun Wain 2024-11-07</a:t>
                      </a:r>
                      <a:endParaRPr lang="sv-SE" altLang="sv-SE" sz="1100" b="0" i="0" u="none" strike="noStrike" kern="120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Objekt 6">
            <a:extLst>
              <a:ext uri="{FF2B5EF4-FFF2-40B4-BE49-F238E27FC236}">
                <a16:creationId xmlns:a16="http://schemas.microsoft.com/office/drawing/2014/main" id="{420B71FB-1352-B56E-1CF8-2FC544E4534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1716021"/>
              </p:ext>
            </p:extLst>
          </p:nvPr>
        </p:nvGraphicFramePr>
        <p:xfrm>
          <a:off x="4597485" y="1057033"/>
          <a:ext cx="325913" cy="461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Acrobat Document" r:id="rId2" imgW="3778200" imgH="5346720" progId="AcroExch.Document.DC">
                  <p:embed/>
                </p:oleObj>
              </mc:Choice>
              <mc:Fallback>
                <p:oleObj name="Acrobat Document" r:id="rId2" imgW="3778200" imgH="5346720" progId="AcroExch.Document.DC">
                  <p:embed/>
                  <p:pic>
                    <p:nvPicPr>
                      <p:cNvPr id="7" name="Objekt 6">
                        <a:extLst>
                          <a:ext uri="{FF2B5EF4-FFF2-40B4-BE49-F238E27FC236}">
                            <a16:creationId xmlns:a16="http://schemas.microsoft.com/office/drawing/2014/main" id="{420B71FB-1352-B56E-1CF8-2FC544E4534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4597485" y="1057033"/>
                        <a:ext cx="325913" cy="461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171929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 [Skrivskyddad]" id="{FF5FEE54-2B70-4F82-B591-62AE6C72B542}" vid="{4A47C1E1-3459-4D50-9E1D-521A98B70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SharedWithUsers xmlns="2e68ab6b-79c8-43ea-b178-dccb9842d64a">
      <UserInfo>
        <DisplayName>Allert Lenander Therése</DisplayName>
        <AccountId>138</AccountId>
        <AccountType/>
      </UserInfo>
    </SharedWithUsers>
    <Dokument_x00e4_gare xmlns="b9481cc7-f7fc-4d3a-a93a-4be4fcbf4595" xsi:nil="true"/>
  </documentManagement>
</p:properties>
</file>

<file path=customXml/itemProps1.xml><?xml version="1.0" encoding="utf-8"?>
<ds:datastoreItem xmlns:ds="http://schemas.openxmlformats.org/officeDocument/2006/customXml" ds:itemID="{1FEF5832-A278-4DA7-97F4-ABD7CA0400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E2A0676-6E53-4558-A461-3E5F81A19A8B}">
  <ds:schemaRefs>
    <ds:schemaRef ds:uri="2e68ab6b-79c8-43ea-b178-dccb9842d64a"/>
    <ds:schemaRef ds:uri="b9481cc7-f7fc-4d3a-a93a-4be4fcbf45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D21B1BCA-7B59-40E7-BEE4-D29FF7246213}">
  <ds:schemaRefs>
    <ds:schemaRef ds:uri="2e68ab6b-79c8-43ea-b178-dccb9842d64a"/>
    <ds:schemaRef ds:uri="b9481cc7-f7fc-4d3a-a93a-4be4fcbf459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92f52389-3f0f-4623-9a3b-957c32d194e5}" enabled="0" method="" siteId="{92f52389-3f0f-4623-9a3b-957c32d194e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1_Tema1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Elfving, Linnea</dc:creator>
  <cp:revision>2</cp:revision>
  <dcterms:created xsi:type="dcterms:W3CDTF">2021-05-18T08:31:40Z</dcterms:created>
  <dcterms:modified xsi:type="dcterms:W3CDTF">2025-01-29T09:37:04Z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0x010100E31EBBC7768F1E4A9E0C4E1A60879018</vt:lpwstr>
  </property>
  <property fmtid="{D5CDD505-2E9C-101B-9397-08002B2CF9AE}" pid="3" name="xd_ProgID">
    <vt:lpwstr/>
  </property>
  <property fmtid="{D5CDD505-2E9C-101B-9397-08002B2CF9AE}" pid="4" name="TemplateUrl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  <property fmtid="{D5CDD505-2E9C-101B-9397-08002B2CF9AE}" pid="10" name="Order">
    <vt:r8>66800</vt:r8>
  </property>
</Properties>
</file>