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40" r:id="rId4"/>
  </p:sldMasterIdLst>
  <p:notesMasterIdLst>
    <p:notesMasterId r:id="rId6"/>
  </p:notesMasterIdLst>
  <p:sldIdLst>
    <p:sldId id="21458724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CD7EF401-FCD3-45E1-BB3A-3E13175B3743}">
          <p14:sldIdLst>
            <p14:sldId id="21458724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DFF"/>
    <a:srgbClr val="E1F2CE"/>
    <a:srgbClr val="FFF3B9"/>
    <a:srgbClr val="568523"/>
    <a:srgbClr val="BFF8FF"/>
    <a:srgbClr val="FFF6CC"/>
    <a:srgbClr val="FFFFFF"/>
    <a:srgbClr val="E7E6E6"/>
    <a:srgbClr val="F8A5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F391BB-0E8C-4B76-8BCE-5A274C55D8DE}" v="9" dt="2024-12-10T08:51:29.0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F0519-6911-4650-9EB4-DAC457C6F50A}" type="datetimeFigureOut">
              <a:rPr lang="en-US" smtClean="0"/>
              <a:t>1/29/2025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F496A-1472-417B-A8BC-4F89C42040A3}" type="slidenum">
              <a:rPr lang="en-US" smtClean="0"/>
              <a:t>‹#›</a:t>
            </a:fld>
            <a:endParaRPr lang="en-US"/>
          </a:p>
        </p:txBody>
      </p:sp>
    </p:spTree>
    <p:extLst>
      <p:ext uri="{BB962C8B-B14F-4D97-AF65-F5344CB8AC3E}">
        <p14:creationId xmlns:p14="http://schemas.microsoft.com/office/powerpoint/2010/main" val="1632957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1DAF496A-1472-417B-A8BC-4F89C42040A3}" type="slidenum">
              <a:rPr lang="en-US" smtClean="0"/>
              <a:t>1</a:t>
            </a:fld>
            <a:endParaRPr lang="en-US"/>
          </a:p>
        </p:txBody>
      </p:sp>
    </p:spTree>
    <p:extLst>
      <p:ext uri="{BB962C8B-B14F-4D97-AF65-F5344CB8AC3E}">
        <p14:creationId xmlns:p14="http://schemas.microsoft.com/office/powerpoint/2010/main" val="37735295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pic>
        <p:nvPicPr>
          <p:cNvPr id="4" name="Bildobjekt 3">
            <a:extLst>
              <a:ext uri="{FF2B5EF4-FFF2-40B4-BE49-F238E27FC236}">
                <a16:creationId xmlns:a16="http://schemas.microsoft.com/office/drawing/2014/main" id="{995A93F3-DBB4-4009-B60F-26AC50C61D57}"/>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904464730"/>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br>
              <a:rPr lang="sv-SE" dirty="0"/>
            </a:br>
            <a:r>
              <a:rPr lang="sv-SE" dirty="0"/>
              <a:t>Namn Efternamn </a:t>
            </a:r>
            <a:br>
              <a:rPr lang="sv-SE" dirty="0"/>
            </a:br>
            <a:r>
              <a:rPr lang="sv-SE" dirty="0"/>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a:extLst>
              <a:ext uri="{FF2B5EF4-FFF2-40B4-BE49-F238E27FC236}">
                <a16:creationId xmlns:a16="http://schemas.microsoft.com/office/drawing/2014/main" id="{E1AAB04B-ECBB-494C-AB56-E04135FBD9E1}"/>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7" name="Bildobjekt 6">
            <a:extLst>
              <a:ext uri="{FF2B5EF4-FFF2-40B4-BE49-F238E27FC236}">
                <a16:creationId xmlns:a16="http://schemas.microsoft.com/office/drawing/2014/main" id="{F1588F15-F628-4675-AAF9-5DE1C81854FE}"/>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10" name="Bildobjekt 9"/>
          <p:cNvPicPr>
            <a:picLocks noChangeAspect="1"/>
          </p:cNvPicPr>
          <p:nvPr/>
        </p:nvPicPr>
        <p:blipFill>
          <a:blip r:embed="rId4"/>
          <a:stretch>
            <a:fillRect/>
          </a:stretch>
        </p:blipFill>
        <p:spPr>
          <a:xfrm>
            <a:off x="11023600" y="5784068"/>
            <a:ext cx="1007996" cy="849948"/>
          </a:xfrm>
          <a:prstGeom prst="rect">
            <a:avLst/>
          </a:prstGeom>
        </p:spPr>
      </p:pic>
      <p:pic>
        <p:nvPicPr>
          <p:cNvPr id="11" name="Bildobjekt 10">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190628098"/>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74713"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78364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_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5B4B7-5AE1-4750-B874-5A20621B1D61}"/>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360582DE-F9C0-4916-AF89-F88A12F478A6}"/>
              </a:ext>
            </a:extLst>
          </p:cNvPr>
          <p:cNvSpPr>
            <a:spLocks noGrp="1"/>
          </p:cNvSpPr>
          <p:nvPr>
            <p:ph sz="half" idx="1"/>
          </p:nvPr>
        </p:nvSpPr>
        <p:spPr>
          <a:xfrm>
            <a:off x="874713" y="1412875"/>
            <a:ext cx="5005387" cy="4032250"/>
          </a:xfrm>
          <a:prstGeom prst="rect">
            <a:avLst/>
          </a:prstGeom>
        </p:spPr>
        <p:txBody>
          <a:bodyPr lIns="0" tIns="0" rIns="0" bIns="0"/>
          <a:lstStyle>
            <a:lvl1pPr marL="252000" indent="-252000">
              <a:defRPr/>
            </a:lvl1pPr>
            <a:lvl2pPr marL="504000" indent="-252000">
              <a:defRPr/>
            </a:lvl2pPr>
            <a:lvl3pPr marL="756000" indent="-252000">
              <a:defRPr/>
            </a:lvl3pPr>
            <a:lvl4pPr marL="756000" indent="-252000">
              <a:defRPr/>
            </a:lvl4pPr>
            <a:lvl5pPr marL="756000" indent="-252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574E0A84-0E28-4326-8A7E-2325C95BB070}"/>
              </a:ext>
            </a:extLst>
          </p:cNvPr>
          <p:cNvSpPr>
            <a:spLocks noGrp="1"/>
          </p:cNvSpPr>
          <p:nvPr>
            <p:ph sz="half" idx="2"/>
          </p:nvPr>
        </p:nvSpPr>
        <p:spPr>
          <a:xfrm>
            <a:off x="6311901" y="1412875"/>
            <a:ext cx="5005385" cy="4032250"/>
          </a:xfrm>
          <a:prstGeom prst="rect">
            <a:avLst/>
          </a:prstGeom>
        </p:spPr>
        <p:txBody>
          <a:bodyPr lIns="0" tIns="0" rIns="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32263919"/>
      </p:ext>
    </p:extLst>
  </p:cSld>
  <p:clrMapOvr>
    <a:masterClrMapping/>
  </p:clrMapOvr>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Endast rubrik + bakgrund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pic>
        <p:nvPicPr>
          <p:cNvPr id="3" name="Bildobjekt 2"/>
          <p:cNvPicPr>
            <a:picLocks noChangeAspect="1"/>
          </p:cNvPicPr>
          <p:nvPr/>
        </p:nvPicPr>
        <p:blipFill>
          <a:blip r:embed="rId3"/>
          <a:stretch>
            <a:fillRect/>
          </a:stretch>
        </p:blipFill>
        <p:spPr>
          <a:xfrm>
            <a:off x="11023600" y="5784068"/>
            <a:ext cx="1007996" cy="849948"/>
          </a:xfrm>
          <a:prstGeom prst="rect">
            <a:avLst/>
          </a:prstGeom>
        </p:spPr>
      </p:pic>
      <p:pic>
        <p:nvPicPr>
          <p:cNvPr id="4" name="Bildobjekt 3">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229976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21243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Avslutning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Bildobjekt 1"/>
          <p:cNvPicPr>
            <a:picLocks noChangeAspect="1"/>
          </p:cNvPicPr>
          <p:nvPr/>
        </p:nvPicPr>
        <p:blipFill>
          <a:blip r:embed="rId3"/>
          <a:stretch>
            <a:fillRect/>
          </a:stretch>
        </p:blipFill>
        <p:spPr>
          <a:xfrm>
            <a:off x="11023600" y="5784068"/>
            <a:ext cx="1007996" cy="849948"/>
          </a:xfrm>
          <a:prstGeom prst="rect">
            <a:avLst/>
          </a:prstGeom>
        </p:spPr>
      </p:pic>
      <p:pic>
        <p:nvPicPr>
          <p:cNvPr id="3" name="Bildobjekt 2">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70310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235383676"/>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br>
              <a:rPr lang="sv-SE" dirty="0"/>
            </a:br>
            <a:r>
              <a:rPr lang="sv-SE" dirty="0"/>
              <a:t>Namn Efternamn </a:t>
            </a:r>
            <a:br>
              <a:rPr lang="sv-SE" dirty="0"/>
            </a:br>
            <a:r>
              <a:rPr lang="sv-SE" dirty="0"/>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p:cNvPicPr>
            <a:picLocks noChangeAspect="1"/>
          </p:cNvPicPr>
          <p:nvPr/>
        </p:nvPicPr>
        <p:blipFill>
          <a:blip r:embed="rId4"/>
          <a:stretch>
            <a:fillRect/>
          </a:stretch>
        </p:blipFill>
        <p:spPr>
          <a:xfrm>
            <a:off x="11023600" y="5784068"/>
            <a:ext cx="1007996" cy="849948"/>
          </a:xfrm>
          <a:prstGeom prst="rect">
            <a:avLst/>
          </a:prstGeom>
        </p:spPr>
      </p:pic>
      <p:pic>
        <p:nvPicPr>
          <p:cNvPr id="7" name="Bildobjekt 6">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68211906"/>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Bildobjekt 16">
            <a:extLst>
              <a:ext uri="{FF2B5EF4-FFF2-40B4-BE49-F238E27FC236}">
                <a16:creationId xmlns:a16="http://schemas.microsoft.com/office/drawing/2014/main" id="{414FD00D-862C-4958-92C1-12C13CA318C9}"/>
              </a:ext>
            </a:extLst>
          </p:cNvPr>
          <p:cNvPicPr>
            <a:picLocks noChangeAspect="1"/>
          </p:cNvPicPr>
          <p:nvPr/>
        </p:nvPicPr>
        <p:blipFill>
          <a:blip r:embed="rId12"/>
          <a:stretch>
            <a:fillRect/>
          </a:stretch>
        </p:blipFill>
        <p:spPr>
          <a:xfrm>
            <a:off x="63428" y="5989670"/>
            <a:ext cx="3431969" cy="868330"/>
          </a:xfrm>
          <a:prstGeom prst="rect">
            <a:avLst/>
          </a:prstGeom>
        </p:spPr>
      </p:pic>
    </p:spTree>
    <p:extLst>
      <p:ext uri="{BB962C8B-B14F-4D97-AF65-F5344CB8AC3E}">
        <p14:creationId xmlns:p14="http://schemas.microsoft.com/office/powerpoint/2010/main" val="1302210641"/>
      </p:ext>
    </p:extLst>
  </p:cSld>
  <p:clrMap bg1="lt1" tx1="dk1" bg2="lt2" tx2="dk2" accent1="accent1" accent2="accent2" accent3="accent3" accent4="accent4" accent5="accent5" accent6="accent6" hlink="hlink" folHlink="folHlink"/>
  <p:sldLayoutIdLst>
    <p:sldLayoutId id="2147484841" r:id="rId1"/>
    <p:sldLayoutId id="2147484842" r:id="rId2"/>
    <p:sldLayoutId id="2147484843" r:id="rId3"/>
    <p:sldLayoutId id="2147484844" r:id="rId4"/>
    <p:sldLayoutId id="2147484845" r:id="rId5"/>
    <p:sldLayoutId id="2147484846" r:id="rId6"/>
    <p:sldLayoutId id="2147484847" r:id="rId7"/>
    <p:sldLayoutId id="2147484848" r:id="rId8"/>
    <p:sldLayoutId id="2147484849" r:id="rId9"/>
  </p:sldLayoutIdLst>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F26B43"/>
          </p15:clr>
        </p15:guide>
        <p15:guide id="2" pos="7129">
          <p15:clr>
            <a:srgbClr val="F26B43"/>
          </p15:clr>
        </p15:guide>
        <p15:guide id="3" pos="3840">
          <p15:clr>
            <a:srgbClr val="F26B43"/>
          </p15:clr>
        </p15:guide>
        <p15:guide id="4" pos="551">
          <p15:clr>
            <a:srgbClr val="F26B43"/>
          </p15:clr>
        </p15:guide>
        <p15:guide id="5" orient="horz" pos="890">
          <p15:clr>
            <a:srgbClr val="F26B43"/>
          </p15:clr>
        </p15:guide>
        <p15:guide id="6" orient="horz" pos="343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Group 5">
            <a:extLst>
              <a:ext uri="{FF2B5EF4-FFF2-40B4-BE49-F238E27FC236}">
                <a16:creationId xmlns:a16="http://schemas.microsoft.com/office/drawing/2014/main" id="{08908BF8-7AF7-428F-A7F0-A311C3B145F1}"/>
              </a:ext>
            </a:extLst>
          </p:cNvPr>
          <p:cNvGraphicFramePr>
            <a:graphicFrameLocks noGrp="1" noChangeAspect="1"/>
          </p:cNvGraphicFramePr>
          <p:nvPr>
            <p:extLst>
              <p:ext uri="{D42A27DB-BD31-4B8C-83A1-F6EECF244321}">
                <p14:modId xmlns:p14="http://schemas.microsoft.com/office/powerpoint/2010/main" val="30749238"/>
              </p:ext>
            </p:extLst>
          </p:nvPr>
        </p:nvGraphicFramePr>
        <p:xfrm>
          <a:off x="439615" y="2128503"/>
          <a:ext cx="4065052" cy="2040823"/>
        </p:xfrm>
        <a:graphic>
          <a:graphicData uri="http://schemas.openxmlformats.org/drawingml/2006/table">
            <a:tbl>
              <a:tblPr/>
              <a:tblGrid>
                <a:gridCol w="4065052">
                  <a:extLst>
                    <a:ext uri="{9D8B030D-6E8A-4147-A177-3AD203B41FA5}">
                      <a16:colId xmlns:a16="http://schemas.microsoft.com/office/drawing/2014/main" val="20000"/>
                    </a:ext>
                  </a:extLst>
                </a:gridCol>
              </a:tblGrid>
              <a:tr h="386031">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Bakgrund och orsak till ett regional gap (behov)</a:t>
                      </a:r>
                      <a:endParaRPr kumimoji="0" lang="sv-SE" altLang="sv-SE" sz="12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65479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a:lnSpc>
                          <a:spcPct val="100000"/>
                        </a:lnSpc>
                        <a:spcBef>
                          <a:spcPct val="0"/>
                        </a:spcBef>
                        <a:spcAft>
                          <a:spcPct val="0"/>
                        </a:spcAft>
                        <a:buClrTx/>
                        <a:buSzTx/>
                        <a:buFont typeface="Wingdings"/>
                        <a:buNone/>
                      </a:pPr>
                      <a:r>
                        <a:rPr lang="sv-SE" sz="1200" b="0" i="0" u="none" strike="noStrike" kern="1200" dirty="0">
                          <a:solidFill>
                            <a:schemeClr val="tx1"/>
                          </a:solidFill>
                          <a:latin typeface="Arial"/>
                          <a:ea typeface="+mn-ea"/>
                          <a:cs typeface="+mn-cs"/>
                        </a:rPr>
                        <a:t>Underleverantörer finns inte med i utrullningsplanerna av SDV. </a:t>
                      </a:r>
                    </a:p>
                    <a:p>
                      <a:pPr marL="0" marR="0" lvl="0" indent="0" algn="l">
                        <a:lnSpc>
                          <a:spcPct val="100000"/>
                        </a:lnSpc>
                        <a:spcBef>
                          <a:spcPct val="0"/>
                        </a:spcBef>
                        <a:spcAft>
                          <a:spcPct val="0"/>
                        </a:spcAft>
                        <a:buClrTx/>
                        <a:buSzTx/>
                        <a:buFont typeface="Wingdings"/>
                        <a:buNone/>
                      </a:pPr>
                      <a:r>
                        <a:rPr lang="sv-SE" sz="1200" b="0" i="0" u="none" strike="noStrike" kern="1200" dirty="0">
                          <a:solidFill>
                            <a:schemeClr val="tx1"/>
                          </a:solidFill>
                          <a:latin typeface="Arial"/>
                          <a:ea typeface="+mn-ea"/>
                          <a:cs typeface="+mn-cs"/>
                        </a:rPr>
                        <a:t>Ska de ha direkt access till SDV?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1" name="Group 16">
            <a:extLst>
              <a:ext uri="{FF2B5EF4-FFF2-40B4-BE49-F238E27FC236}">
                <a16:creationId xmlns:a16="http://schemas.microsoft.com/office/drawing/2014/main" id="{8E4DBA57-0B06-4F9B-A468-A1B7D0399003}"/>
              </a:ext>
            </a:extLst>
          </p:cNvPr>
          <p:cNvGraphicFramePr>
            <a:graphicFrameLocks noGrp="1" noChangeAspect="1"/>
          </p:cNvGraphicFramePr>
          <p:nvPr>
            <p:extLst>
              <p:ext uri="{D42A27DB-BD31-4B8C-83A1-F6EECF244321}">
                <p14:modId xmlns:p14="http://schemas.microsoft.com/office/powerpoint/2010/main" val="3998361666"/>
              </p:ext>
            </p:extLst>
          </p:nvPr>
        </p:nvGraphicFramePr>
        <p:xfrm>
          <a:off x="4494994" y="5393499"/>
          <a:ext cx="6982258" cy="930248"/>
        </p:xfrm>
        <a:graphic>
          <a:graphicData uri="http://schemas.openxmlformats.org/drawingml/2006/table">
            <a:tbl>
              <a:tblPr/>
              <a:tblGrid>
                <a:gridCol w="6982258">
                  <a:extLst>
                    <a:ext uri="{9D8B030D-6E8A-4147-A177-3AD203B41FA5}">
                      <a16:colId xmlns:a16="http://schemas.microsoft.com/office/drawing/2014/main" val="20000"/>
                    </a:ext>
                  </a:extLst>
                </a:gridCol>
              </a:tblGrid>
              <a:tr h="20878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Övrigt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527018">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tabLst/>
                        <a:defRPr/>
                      </a:pPr>
                      <a:r>
                        <a:rPr kumimoji="0" lang="sv-SE" sz="1200" b="0" i="0" u="none" strike="noStrike" kern="1200" noProof="0" dirty="0">
                          <a:solidFill>
                            <a:srgbClr val="000000"/>
                          </a:solidFill>
                          <a:latin typeface="Arial" charset="0"/>
                          <a:ea typeface="+mn-ea"/>
                          <a:cs typeface="+mn-cs"/>
                        </a:rPr>
                        <a:t>Risk 40 är återrapporterad till </a:t>
                      </a:r>
                      <a:r>
                        <a:rPr lang="sv-SE" sz="1200" b="0" i="0" u="none" strike="noStrike" kern="1200" dirty="0">
                          <a:solidFill>
                            <a:schemeClr val="tx1"/>
                          </a:solidFill>
                          <a:effectLst/>
                          <a:latin typeface="Arial" charset="0"/>
                          <a:ea typeface="+mn-ea"/>
                          <a:cs typeface="+mn-cs"/>
                        </a:rPr>
                        <a:t>till Koncernkontorets beredningsgrupp för digital transformation,</a:t>
                      </a:r>
                      <a:br>
                        <a:rPr lang="sv-SE" sz="1200" b="0" i="0" u="none" strike="noStrike" kern="1200" dirty="0">
                          <a:solidFill>
                            <a:schemeClr val="tx1"/>
                          </a:solidFill>
                          <a:effectLst/>
                          <a:latin typeface="Arial" charset="0"/>
                          <a:ea typeface="+mn-ea"/>
                          <a:cs typeface="+mn-cs"/>
                        </a:rPr>
                      </a:br>
                      <a:r>
                        <a:rPr lang="sv-SE" sz="1200" b="0" i="0" u="none" strike="noStrike" kern="1200" dirty="0">
                          <a:solidFill>
                            <a:schemeClr val="tx1"/>
                          </a:solidFill>
                          <a:effectLst/>
                          <a:latin typeface="Arial" charset="0"/>
                          <a:ea typeface="+mn-ea"/>
                          <a:cs typeface="+mn-cs"/>
                        </a:rPr>
                        <a:t>2024-10-24</a:t>
                      </a:r>
                    </a:p>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endParaRPr lang="sv-SE" altLang="sv-SE" sz="1200" b="0" i="1" u="none" strike="noStrike" kern="1200" cap="none" normalizeH="0" baseline="0" dirty="0">
                        <a:ln>
                          <a:noFill/>
                        </a:ln>
                        <a:solidFill>
                          <a:schemeClr val="tx1"/>
                        </a:solidFill>
                        <a:effectLst/>
                        <a:latin typeface="Arial"/>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24">
            <a:extLst>
              <a:ext uri="{FF2B5EF4-FFF2-40B4-BE49-F238E27FC236}">
                <a16:creationId xmlns:a16="http://schemas.microsoft.com/office/drawing/2014/main" id="{FB7CA3FE-37A9-4FFE-974B-A7B9C999D811}"/>
              </a:ext>
            </a:extLst>
          </p:cNvPr>
          <p:cNvGraphicFramePr>
            <a:graphicFrameLocks noGrp="1" noChangeAspect="1"/>
          </p:cNvGraphicFramePr>
          <p:nvPr>
            <p:extLst>
              <p:ext uri="{D42A27DB-BD31-4B8C-83A1-F6EECF244321}">
                <p14:modId xmlns:p14="http://schemas.microsoft.com/office/powerpoint/2010/main" val="2265184138"/>
              </p:ext>
            </p:extLst>
          </p:nvPr>
        </p:nvGraphicFramePr>
        <p:xfrm>
          <a:off x="439614" y="537307"/>
          <a:ext cx="4065053" cy="1591196"/>
        </p:xfrm>
        <a:graphic>
          <a:graphicData uri="http://schemas.openxmlformats.org/drawingml/2006/table">
            <a:tbl>
              <a:tblPr/>
              <a:tblGrid>
                <a:gridCol w="4065053">
                  <a:extLst>
                    <a:ext uri="{9D8B030D-6E8A-4147-A177-3AD203B41FA5}">
                      <a16:colId xmlns:a16="http://schemas.microsoft.com/office/drawing/2014/main" val="20000"/>
                    </a:ext>
                  </a:extLst>
                </a:gridCol>
              </a:tblGrid>
              <a:tr h="384081">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Regionalt risk nr 40</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20711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rgbClr val="000000"/>
                        </a:buClr>
                        <a:buSzTx/>
                        <a:buFont typeface="Arial,Sans-Serif"/>
                        <a:buNone/>
                      </a:pPr>
                      <a:r>
                        <a:rPr lang="sv-SE" sz="1200" b="0" i="0" u="none" strike="noStrike" cap="none" normalizeH="0" baseline="0" noProof="0" dirty="0">
                          <a:ln>
                            <a:noFill/>
                          </a:ln>
                          <a:effectLst/>
                        </a:rPr>
                        <a:t>Behörighet för underleverantörer i SDV </a:t>
                      </a:r>
                    </a:p>
                    <a:p>
                      <a:pPr marL="0" marR="0" lvl="0" indent="0" algn="l" rtl="0" eaLnBrk="1" fontAlgn="base" latinLnBrk="0" hangingPunct="1">
                        <a:lnSpc>
                          <a:spcPct val="100000"/>
                        </a:lnSpc>
                        <a:spcBef>
                          <a:spcPct val="20000"/>
                        </a:spcBef>
                        <a:spcAft>
                          <a:spcPct val="0"/>
                        </a:spcAft>
                        <a:buClr>
                          <a:srgbClr val="000000"/>
                        </a:buClr>
                        <a:buSzTx/>
                        <a:buFont typeface="Arial,Sans-Serif"/>
                        <a:buNone/>
                      </a:pPr>
                      <a:endParaRPr lang="sv-SE" sz="1200" b="0" i="1" u="none" strike="noStrike" kern="1200" dirty="0">
                        <a:solidFill>
                          <a:schemeClr val="tx1"/>
                        </a:solidFill>
                        <a:effectLst/>
                        <a:latin typeface="Arial" charset="0"/>
                        <a:ea typeface="+mn-ea"/>
                        <a:cs typeface="+mn-cs"/>
                      </a:endParaRPr>
                    </a:p>
                    <a:p>
                      <a:pPr marL="0" marR="0" lvl="0" indent="0" algn="l" rtl="0" eaLnBrk="1" fontAlgn="base" latinLnBrk="0" hangingPunct="1">
                        <a:lnSpc>
                          <a:spcPct val="100000"/>
                        </a:lnSpc>
                        <a:spcBef>
                          <a:spcPct val="20000"/>
                        </a:spcBef>
                        <a:spcAft>
                          <a:spcPct val="0"/>
                        </a:spcAft>
                        <a:buClr>
                          <a:srgbClr val="000000"/>
                        </a:buClr>
                        <a:buSzTx/>
                        <a:buFont typeface="Arial,Sans-Serif"/>
                        <a:buNone/>
                      </a:pPr>
                      <a:r>
                        <a:rPr lang="sv-SE" sz="1200" b="0" i="0" u="none" strike="noStrike" kern="1200" dirty="0">
                          <a:solidFill>
                            <a:schemeClr val="tx1"/>
                          </a:solidFill>
                          <a:effectLst/>
                          <a:latin typeface="Arial" charset="0"/>
                          <a:ea typeface="+mn-ea"/>
                          <a:cs typeface="+mn-cs"/>
                        </a:rPr>
                        <a:t>Ursprungligt GAP: </a:t>
                      </a:r>
                      <a:r>
                        <a:rPr lang="sv-SE" sz="1200" b="0" i="1" u="none" strike="noStrike" kern="1200" dirty="0">
                          <a:solidFill>
                            <a:schemeClr val="tx1"/>
                          </a:solidFill>
                          <a:effectLst/>
                          <a:latin typeface="Arial" charset="0"/>
                          <a:ea typeface="+mn-ea"/>
                          <a:cs typeface="+mn-cs"/>
                        </a:rPr>
                        <a:t>Risk att beslut inte fattas gällande om underleverantörer ska ha åtkomst och kunna arbeta direkt i Millennium</a:t>
                      </a:r>
                      <a:endParaRPr lang="sv-SE" sz="1200" b="0" i="1" u="none" strike="noStrike" cap="none" normalizeH="0" baseline="0" noProof="0" dirty="0">
                        <a:ln>
                          <a:noFill/>
                        </a:ln>
                        <a:effectLst/>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33" name="Group 32">
            <a:extLst>
              <a:ext uri="{FF2B5EF4-FFF2-40B4-BE49-F238E27FC236}">
                <a16:creationId xmlns:a16="http://schemas.microsoft.com/office/drawing/2014/main" id="{1B0F1C80-5572-41F8-8BBC-00ADEEEE2A7D}"/>
              </a:ext>
            </a:extLst>
          </p:cNvPr>
          <p:cNvGraphicFramePr>
            <a:graphicFrameLocks noGrp="1" noChangeAspect="1"/>
          </p:cNvGraphicFramePr>
          <p:nvPr>
            <p:extLst>
              <p:ext uri="{D42A27DB-BD31-4B8C-83A1-F6EECF244321}">
                <p14:modId xmlns:p14="http://schemas.microsoft.com/office/powerpoint/2010/main" val="2506817023"/>
              </p:ext>
            </p:extLst>
          </p:nvPr>
        </p:nvGraphicFramePr>
        <p:xfrm>
          <a:off x="4504666" y="3009295"/>
          <a:ext cx="6962911" cy="1160031"/>
        </p:xfrm>
        <a:graphic>
          <a:graphicData uri="http://schemas.openxmlformats.org/drawingml/2006/table">
            <a:tbl>
              <a:tblPr/>
              <a:tblGrid>
                <a:gridCol w="6962911">
                  <a:extLst>
                    <a:ext uri="{9D8B030D-6E8A-4147-A177-3AD203B41FA5}">
                      <a16:colId xmlns:a16="http://schemas.microsoft.com/office/drawing/2014/main" val="20000"/>
                    </a:ext>
                  </a:extLst>
                </a:gridCol>
              </a:tblGrid>
              <a:tr h="28399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Nästa steg - Genomförande och kommunikation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876037">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a:lnSpc>
                          <a:spcPct val="100000"/>
                        </a:lnSpc>
                        <a:spcBef>
                          <a:spcPct val="20000"/>
                        </a:spcBef>
                        <a:spcAft>
                          <a:spcPct val="0"/>
                        </a:spcAft>
                        <a:buClrTx/>
                        <a:buSzTx/>
                        <a:buFont typeface="Arial" panose="020B0604020202020204" pitchFamily="34" charset="0"/>
                        <a:buNone/>
                      </a:pPr>
                      <a:r>
                        <a:rPr lang="sv-SE" altLang="sv-SE" sz="1200" b="0" i="0" u="none" strike="noStrike" kern="1200" cap="none" normalizeH="0" baseline="0">
                          <a:ln>
                            <a:noFill/>
                          </a:ln>
                          <a:solidFill>
                            <a:schemeClr val="tx1"/>
                          </a:solidFill>
                          <a:effectLst/>
                          <a:latin typeface="Arial"/>
                          <a:ea typeface="+mn-ea"/>
                          <a:cs typeface="+mn-cs"/>
                        </a:rPr>
                        <a:t>Informeras i ROR PL 2024-12-11</a:t>
                      </a:r>
                      <a:endParaRPr lang="sv-SE" altLang="sv-SE" sz="1200" b="0" i="0" u="none" strike="noStrike" kern="1200" cap="none" normalizeH="0" baseline="0" dirty="0">
                        <a:ln>
                          <a:noFill/>
                        </a:ln>
                        <a:solidFill>
                          <a:schemeClr val="tx1"/>
                        </a:solidFill>
                        <a:effectLst/>
                        <a:latin typeface="Arial"/>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5" name="Group 49">
            <a:extLst>
              <a:ext uri="{FF2B5EF4-FFF2-40B4-BE49-F238E27FC236}">
                <a16:creationId xmlns:a16="http://schemas.microsoft.com/office/drawing/2014/main" id="{D14C7D5C-9053-4674-B812-631F76E1A846}"/>
              </a:ext>
            </a:extLst>
          </p:cNvPr>
          <p:cNvGraphicFramePr>
            <a:graphicFrameLocks noGrp="1" noChangeAspect="1"/>
          </p:cNvGraphicFramePr>
          <p:nvPr>
            <p:extLst>
              <p:ext uri="{D42A27DB-BD31-4B8C-83A1-F6EECF244321}">
                <p14:modId xmlns:p14="http://schemas.microsoft.com/office/powerpoint/2010/main" val="2732120604"/>
              </p:ext>
            </p:extLst>
          </p:nvPr>
        </p:nvGraphicFramePr>
        <p:xfrm>
          <a:off x="4524016" y="4187308"/>
          <a:ext cx="6943562" cy="1206191"/>
        </p:xfrm>
        <a:graphic>
          <a:graphicData uri="http://schemas.openxmlformats.org/drawingml/2006/table">
            <a:tbl>
              <a:tblPr/>
              <a:tblGrid>
                <a:gridCol w="6943562">
                  <a:extLst>
                    <a:ext uri="{9D8B030D-6E8A-4147-A177-3AD203B41FA5}">
                      <a16:colId xmlns:a16="http://schemas.microsoft.com/office/drawing/2014/main" val="20000"/>
                    </a:ext>
                  </a:extLst>
                </a:gridCol>
              </a:tblGrid>
              <a:tr h="23341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Påverkan på SDV</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94223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rtl="0" fontAlgn="base"/>
                      <a:r>
                        <a:rPr lang="sv-SE" sz="1200" b="0" i="0" u="none" strike="noStrike" kern="1200" dirty="0">
                          <a:solidFill>
                            <a:schemeClr val="tx1"/>
                          </a:solidFill>
                          <a:effectLst/>
                          <a:latin typeface="Arial" charset="0"/>
                          <a:ea typeface="+mn-ea"/>
                          <a:cs typeface="+mn-cs"/>
                        </a:rPr>
                        <a:t>Ingen påverkan på SDV.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 name="Group 24">
            <a:extLst>
              <a:ext uri="{FF2B5EF4-FFF2-40B4-BE49-F238E27FC236}">
                <a16:creationId xmlns:a16="http://schemas.microsoft.com/office/drawing/2014/main" id="{CCDC273F-C3FE-4EF5-85AF-095E4E4C4702}"/>
              </a:ext>
            </a:extLst>
          </p:cNvPr>
          <p:cNvGraphicFramePr>
            <a:graphicFrameLocks noGrp="1" noChangeAspect="1"/>
          </p:cNvGraphicFramePr>
          <p:nvPr>
            <p:extLst>
              <p:ext uri="{D42A27DB-BD31-4B8C-83A1-F6EECF244321}">
                <p14:modId xmlns:p14="http://schemas.microsoft.com/office/powerpoint/2010/main" val="107963486"/>
              </p:ext>
            </p:extLst>
          </p:nvPr>
        </p:nvGraphicFramePr>
        <p:xfrm>
          <a:off x="439614" y="4177675"/>
          <a:ext cx="4065054" cy="2139580"/>
        </p:xfrm>
        <a:graphic>
          <a:graphicData uri="http://schemas.openxmlformats.org/drawingml/2006/table">
            <a:tbl>
              <a:tblPr/>
              <a:tblGrid>
                <a:gridCol w="4065054">
                  <a:extLst>
                    <a:ext uri="{9D8B030D-6E8A-4147-A177-3AD203B41FA5}">
                      <a16:colId xmlns:a16="http://schemas.microsoft.com/office/drawing/2014/main" val="20000"/>
                    </a:ext>
                  </a:extLst>
                </a:gridCol>
              </a:tblGrid>
              <a:tr h="290877">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Resultat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84870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auto" latinLnBrk="0" hangingPunct="1">
                        <a:lnSpc>
                          <a:spcPct val="100000"/>
                        </a:lnSpc>
                        <a:spcBef>
                          <a:spcPct val="0"/>
                        </a:spcBef>
                        <a:spcAft>
                          <a:spcPct val="0"/>
                        </a:spcAft>
                        <a:buClr>
                          <a:schemeClr val="accent1"/>
                        </a:buClr>
                        <a:buSzTx/>
                        <a:buFontTx/>
                        <a:buNone/>
                        <a:tabLst/>
                        <a:defRPr/>
                      </a:pPr>
                      <a:r>
                        <a:rPr lang="sv-SE" altLang="sv-SE" sz="1200" b="0" i="0" u="none" strike="noStrike" kern="1200" dirty="0">
                          <a:solidFill>
                            <a:schemeClr val="tx1"/>
                          </a:solidFill>
                          <a:latin typeface="Arial"/>
                          <a:ea typeface="+mn-ea"/>
                          <a:cs typeface="+mn-cs"/>
                        </a:rPr>
                        <a:t>Leverantören ansvarar för utbildning och utrullning av SDV till sina underleverantörer. </a:t>
                      </a:r>
                    </a:p>
                    <a:p>
                      <a:pPr marL="0" marR="0" lvl="0" indent="0" algn="l" defTabSz="906463" rtl="0" eaLnBrk="1" fontAlgn="auto" latinLnBrk="0" hangingPunct="1">
                        <a:lnSpc>
                          <a:spcPct val="100000"/>
                        </a:lnSpc>
                        <a:spcBef>
                          <a:spcPct val="0"/>
                        </a:spcBef>
                        <a:spcAft>
                          <a:spcPct val="0"/>
                        </a:spcAft>
                        <a:buClr>
                          <a:schemeClr val="accent1"/>
                        </a:buClr>
                        <a:buSzTx/>
                        <a:buFontTx/>
                        <a:buNone/>
                        <a:tabLst/>
                        <a:defRPr/>
                      </a:pPr>
                      <a:endParaRPr kumimoji="0" lang="sv-SE" sz="1800" b="0" i="1" u="none" strike="noStrike" noProof="0" dirty="0">
                        <a:solidFill>
                          <a:schemeClr val="tx1"/>
                        </a:solidFill>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19A6DBCF-9F06-402B-8118-40C3D053356B}"/>
              </a:ext>
            </a:extLst>
          </p:cNvPr>
          <p:cNvSpPr txBox="1"/>
          <p:nvPr/>
        </p:nvSpPr>
        <p:spPr>
          <a:xfrm>
            <a:off x="335360" y="86019"/>
            <a:ext cx="933899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t>Sammanfattning</a:t>
            </a:r>
            <a:r>
              <a:rPr lang="en-US" b="1" dirty="0"/>
              <a:t> regional risk 40 </a:t>
            </a:r>
            <a:r>
              <a:rPr lang="en-US" b="1" dirty="0" err="1"/>
              <a:t>Underleverantörer</a:t>
            </a:r>
            <a:r>
              <a:rPr lang="en-US" b="1" dirty="0"/>
              <a:t> i Region Skåne</a:t>
            </a:r>
          </a:p>
        </p:txBody>
      </p:sp>
      <p:sp>
        <p:nvSpPr>
          <p:cNvPr id="6" name="TextBox 5">
            <a:extLst>
              <a:ext uri="{FF2B5EF4-FFF2-40B4-BE49-F238E27FC236}">
                <a16:creationId xmlns:a16="http://schemas.microsoft.com/office/drawing/2014/main" id="{2782DCD9-F20D-445A-AEA7-C6128119A828}"/>
              </a:ext>
            </a:extLst>
          </p:cNvPr>
          <p:cNvSpPr txBox="1"/>
          <p:nvPr/>
        </p:nvSpPr>
        <p:spPr>
          <a:xfrm>
            <a:off x="40835" y="3676032"/>
            <a:ext cx="184731" cy="369332"/>
          </a:xfrm>
          <a:prstGeom prst="rect">
            <a:avLst/>
          </a:prstGeom>
          <a:noFill/>
        </p:spPr>
        <p:txBody>
          <a:bodyPr vert="horz" wrap="none" lIns="91440" tIns="45720" rIns="91440" bIns="45720" rtlCol="0" anchor="t">
            <a:spAutoFit/>
          </a:bodyPr>
          <a:lstStyle/>
          <a:p>
            <a:endParaRPr lang="en-US" dirty="0">
              <a:solidFill>
                <a:schemeClr val="accent3"/>
              </a:solidFill>
              <a:cs typeface="Arial"/>
              <a:sym typeface="Wingdings" panose="05000000000000000000" pitchFamily="2" charset="2"/>
            </a:endParaRPr>
          </a:p>
        </p:txBody>
      </p:sp>
      <p:sp>
        <p:nvSpPr>
          <p:cNvPr id="43" name="TextBox 42">
            <a:extLst>
              <a:ext uri="{FF2B5EF4-FFF2-40B4-BE49-F238E27FC236}">
                <a16:creationId xmlns:a16="http://schemas.microsoft.com/office/drawing/2014/main" id="{73D86C71-3390-4483-A6CF-438D4D1EF9C7}"/>
              </a:ext>
            </a:extLst>
          </p:cNvPr>
          <p:cNvSpPr txBox="1"/>
          <p:nvPr/>
        </p:nvSpPr>
        <p:spPr>
          <a:xfrm>
            <a:off x="4071705" y="6178756"/>
            <a:ext cx="525780" cy="276999"/>
          </a:xfrm>
          <a:prstGeom prst="rect">
            <a:avLst/>
          </a:prstGeom>
          <a:noFill/>
        </p:spPr>
        <p:txBody>
          <a:bodyPr wrap="square" lIns="91440" tIns="45720" rIns="91440" bIns="45720" anchor="t">
            <a:spAutoFit/>
          </a:bodyPr>
          <a:lstStyle/>
          <a:p>
            <a:endParaRPr lang="en-US" sz="1200" dirty="0"/>
          </a:p>
        </p:txBody>
      </p:sp>
      <p:graphicFrame>
        <p:nvGraphicFramePr>
          <p:cNvPr id="3" name="Group 16">
            <a:extLst>
              <a:ext uri="{FF2B5EF4-FFF2-40B4-BE49-F238E27FC236}">
                <a16:creationId xmlns:a16="http://schemas.microsoft.com/office/drawing/2014/main" id="{2DCD36CA-3A9C-D91F-4734-94F8CC3B70C4}"/>
              </a:ext>
            </a:extLst>
          </p:cNvPr>
          <p:cNvGraphicFramePr>
            <a:graphicFrameLocks noGrp="1" noChangeAspect="1"/>
          </p:cNvGraphicFramePr>
          <p:nvPr>
            <p:extLst>
              <p:ext uri="{D42A27DB-BD31-4B8C-83A1-F6EECF244321}">
                <p14:modId xmlns:p14="http://schemas.microsoft.com/office/powerpoint/2010/main" val="2561870576"/>
              </p:ext>
            </p:extLst>
          </p:nvPr>
        </p:nvGraphicFramePr>
        <p:xfrm>
          <a:off x="4504668" y="539887"/>
          <a:ext cx="6972584" cy="1613572"/>
        </p:xfrm>
        <a:graphic>
          <a:graphicData uri="http://schemas.openxmlformats.org/drawingml/2006/table">
            <a:tbl>
              <a:tblPr/>
              <a:tblGrid>
                <a:gridCol w="6972584">
                  <a:extLst>
                    <a:ext uri="{9D8B030D-6E8A-4147-A177-3AD203B41FA5}">
                      <a16:colId xmlns:a16="http://schemas.microsoft.com/office/drawing/2014/main" val="20000"/>
                    </a:ext>
                  </a:extLst>
                </a:gridCol>
              </a:tblGrid>
              <a:tr h="37045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Beslut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24311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a:lnSpc>
                          <a:spcPct val="100000"/>
                        </a:lnSpc>
                        <a:spcBef>
                          <a:spcPct val="20000"/>
                        </a:spcBef>
                        <a:spcAft>
                          <a:spcPct val="0"/>
                        </a:spcAft>
                        <a:buClr>
                          <a:srgbClr val="000000"/>
                        </a:buClr>
                        <a:buSzTx/>
                        <a:buFont typeface="Arial,Sans-Serif"/>
                        <a:buNone/>
                      </a:pPr>
                      <a:r>
                        <a:rPr lang="sv-SE" altLang="sv-SE" sz="1200" b="0" i="0" u="none" strike="noStrike" kern="1200" cap="none" normalizeH="0" baseline="0" dirty="0">
                          <a:ln>
                            <a:noFill/>
                          </a:ln>
                          <a:solidFill>
                            <a:schemeClr val="tx1"/>
                          </a:solidFill>
                          <a:effectLst/>
                          <a:latin typeface="Arial"/>
                          <a:ea typeface="+mn-ea"/>
                          <a:cs typeface="+mn-cs"/>
                        </a:rPr>
                        <a:t>Underleverantörer ska inte ha direkt åtkomst till SDV. Underleverantörer har inga avtal med Region Skåne, utan med regionens upphandlade leverantörer (LOU och LOV). Det är leverantörerna som enligt sina avtal har ansvar för att deras eventuella underleverantörer använder de IT-stöd som Region Skåne tillhandahåller. </a:t>
                      </a:r>
                    </a:p>
                    <a:p>
                      <a:pPr rtl="0" fontAlgn="base"/>
                      <a:r>
                        <a:rPr lang="en-US" sz="1200" b="0" i="0" kern="1200" dirty="0">
                          <a:solidFill>
                            <a:schemeClr val="tx1"/>
                          </a:solidFill>
                          <a:effectLst/>
                          <a:latin typeface="Arial" charset="0"/>
                          <a:ea typeface="+mn-ea"/>
                          <a:cs typeface="+mn-cs"/>
                        </a:rPr>
                        <a:t>​</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 name="Group 32">
            <a:extLst>
              <a:ext uri="{FF2B5EF4-FFF2-40B4-BE49-F238E27FC236}">
                <a16:creationId xmlns:a16="http://schemas.microsoft.com/office/drawing/2014/main" id="{8CE161AB-FE91-6D19-6C5E-4409B171D840}"/>
              </a:ext>
            </a:extLst>
          </p:cNvPr>
          <p:cNvGraphicFramePr>
            <a:graphicFrameLocks noGrp="1" noChangeAspect="1"/>
          </p:cNvGraphicFramePr>
          <p:nvPr>
            <p:extLst>
              <p:ext uri="{D42A27DB-BD31-4B8C-83A1-F6EECF244321}">
                <p14:modId xmlns:p14="http://schemas.microsoft.com/office/powerpoint/2010/main" val="2686256923"/>
              </p:ext>
            </p:extLst>
          </p:nvPr>
        </p:nvGraphicFramePr>
        <p:xfrm>
          <a:off x="4504668" y="2120629"/>
          <a:ext cx="6972584" cy="893672"/>
        </p:xfrm>
        <a:graphic>
          <a:graphicData uri="http://schemas.openxmlformats.org/drawingml/2006/table">
            <a:tbl>
              <a:tblPr/>
              <a:tblGrid>
                <a:gridCol w="6972584">
                  <a:extLst>
                    <a:ext uri="{9D8B030D-6E8A-4147-A177-3AD203B41FA5}">
                      <a16:colId xmlns:a16="http://schemas.microsoft.com/office/drawing/2014/main" val="20000"/>
                    </a:ext>
                  </a:extLst>
                </a:gridCol>
              </a:tblGrid>
              <a:tr h="260087">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a:cs typeface="Arial"/>
                        </a:rPr>
                        <a:t>Ägarskap för fortsättningen av </a:t>
                      </a:r>
                      <a:r>
                        <a:rPr lang="sv-SE" altLang="sv-SE" sz="1200" b="1" i="0" u="none" strike="noStrike" cap="none" normalizeH="0" baseline="0" dirty="0">
                          <a:ln>
                            <a:noFill/>
                          </a:ln>
                          <a:solidFill>
                            <a:schemeClr val="tx1"/>
                          </a:solidFill>
                          <a:effectLst/>
                          <a:latin typeface="Arial"/>
                          <a:cs typeface="Arial"/>
                        </a:rPr>
                        <a:t>arbetet</a:t>
                      </a:r>
                      <a:endParaRPr kumimoji="0" lang="sv-SE" altLang="sv-SE" sz="1200" b="1" i="0" u="none" strike="noStrike" cap="none" normalizeH="0" baseline="0" dirty="0">
                        <a:ln>
                          <a:noFill/>
                        </a:ln>
                        <a:solidFill>
                          <a:schemeClr val="tx1"/>
                        </a:solidFill>
                        <a:effectLst/>
                        <a:latin typeface="Arial"/>
                        <a:cs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58277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a:lnSpc>
                          <a:spcPct val="100000"/>
                        </a:lnSpc>
                        <a:spcBef>
                          <a:spcPct val="0"/>
                        </a:spcBef>
                        <a:spcAft>
                          <a:spcPct val="0"/>
                        </a:spcAft>
                        <a:buNone/>
                      </a:pPr>
                      <a:r>
                        <a:rPr lang="sv-SE" sz="1200" b="0" i="0" u="none" strike="noStrike" noProof="0" dirty="0" err="1">
                          <a:solidFill>
                            <a:schemeClr val="tx1"/>
                          </a:solidFill>
                          <a:latin typeface="Arial"/>
                        </a:rPr>
                        <a:t>Riskägare</a:t>
                      </a:r>
                      <a:r>
                        <a:rPr lang="sv-SE" sz="1200" b="0" i="0" u="none" strike="noStrike" noProof="0" dirty="0">
                          <a:solidFill>
                            <a:schemeClr val="tx1"/>
                          </a:solidFill>
                          <a:latin typeface="Arial"/>
                        </a:rPr>
                        <a:t> Angelica Graveus, enhetschef, enheten för tillgänglighet och produktion, HSS</a:t>
                      </a:r>
                    </a:p>
                    <a:p>
                      <a:pPr marL="0" marR="0" lvl="0" indent="0" algn="l">
                        <a:lnSpc>
                          <a:spcPct val="100000"/>
                        </a:lnSpc>
                        <a:spcBef>
                          <a:spcPct val="0"/>
                        </a:spcBef>
                        <a:spcAft>
                          <a:spcPct val="0"/>
                        </a:spcAft>
                        <a:buNone/>
                      </a:pPr>
                      <a:r>
                        <a:rPr lang="sv-SE" sz="1200" b="0" i="0" u="none" strike="noStrike" noProof="0" dirty="0">
                          <a:solidFill>
                            <a:schemeClr val="tx1"/>
                          </a:solidFill>
                          <a:latin typeface="Arial"/>
                        </a:rPr>
                        <a:t>2024-10-24</a:t>
                      </a:r>
                    </a:p>
                    <a:p>
                      <a:pPr marL="0" marR="0" lvl="0" indent="0" algn="l">
                        <a:lnSpc>
                          <a:spcPct val="100000"/>
                        </a:lnSpc>
                        <a:spcBef>
                          <a:spcPct val="0"/>
                        </a:spcBef>
                        <a:spcAft>
                          <a:spcPct val="0"/>
                        </a:spcAft>
                        <a:buNone/>
                      </a:pPr>
                      <a:endParaRPr lang="sv-SE" sz="1200" b="0" i="0" u="none" strike="noStrike" noProof="0" dirty="0">
                        <a:solidFill>
                          <a:schemeClr val="tx1"/>
                        </a:solidFill>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1719297"/>
      </p:ext>
    </p:extLst>
  </p:cSld>
  <p:clrMapOvr>
    <a:masterClrMapping/>
  </p:clrMapOvr>
</p:sld>
</file>

<file path=ppt/theme/theme1.xml><?xml version="1.0" encoding="utf-8"?>
<a:theme xmlns:a="http://schemas.openxmlformats.org/drawingml/2006/main" name="1_Tema1">
  <a:themeElements>
    <a:clrScheme name="Anpassat 6">
      <a:dk1>
        <a:sysClr val="windowText" lastClr="000000"/>
      </a:dk1>
      <a:lt1>
        <a:sysClr val="window" lastClr="FFFFFF"/>
      </a:lt1>
      <a:dk2>
        <a:srgbClr val="000000"/>
      </a:dk2>
      <a:lt2>
        <a:srgbClr val="E7E6E6"/>
      </a:lt2>
      <a:accent1>
        <a:srgbClr val="ED1D2D"/>
      </a:accent1>
      <a:accent2>
        <a:srgbClr val="FFD402"/>
      </a:accent2>
      <a:accent3>
        <a:srgbClr val="00ABC0"/>
      </a:accent3>
      <a:accent4>
        <a:srgbClr val="A6D2D7"/>
      </a:accent4>
      <a:accent5>
        <a:srgbClr val="C4B79F"/>
      </a:accent5>
      <a:accent6>
        <a:srgbClr val="D8D8D8"/>
      </a:accent6>
      <a:hlink>
        <a:srgbClr val="0563C1"/>
      </a:hlink>
      <a:folHlink>
        <a:srgbClr val="954F72"/>
      </a:folHlink>
    </a:clrScheme>
    <a:fontScheme name="SDV_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4">
            <a:shade val="50000"/>
          </a:schemeClr>
        </a:lnRef>
        <a:fillRef idx="1">
          <a:schemeClr val="accent4"/>
        </a:fillRef>
        <a:effectRef idx="0">
          <a:schemeClr val="accent4"/>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DV_PPT-mall_2019-09-26 [Skrivskyddad]" id="{FF5FEE54-2B70-4F82-B591-62AE6C72B542}" vid="{4A47C1E1-3459-4D50-9E1D-521A98B70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22" ma:contentTypeDescription="Skapa ett nytt dokument." ma:contentTypeScope="" ma:versionID="059146227fa6fadae7584a0002f94e9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64cd48618ccf23e864fa47398fe95a4d"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Dokument_x00e4_ga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Dokument_x00e4_gare" ma:index="25" nillable="true" ma:displayName="Dokumentägare" ma:format="Dropdown" ma:internalName="Dokument_x00e4_gar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481cc7-f7fc-4d3a-a93a-4be4fcbf4595">
      <Terms xmlns="http://schemas.microsoft.com/office/infopath/2007/PartnerControls"/>
    </lcf76f155ced4ddcb4097134ff3c332f>
    <TaxCatchAll xmlns="2e68ab6b-79c8-43ea-b178-dccb9842d64a" xsi:nil="true"/>
    <SharedWithUsers xmlns="2e68ab6b-79c8-43ea-b178-dccb9842d64a">
      <UserInfo>
        <DisplayName>Allert Lenander Therése</DisplayName>
        <AccountId>138</AccountId>
        <AccountType/>
      </UserInfo>
    </SharedWithUsers>
    <Dokument_x00e4_gare xmlns="b9481cc7-f7fc-4d3a-a93a-4be4fcbf4595" xsi:nil="true"/>
  </documentManagement>
</p:properties>
</file>

<file path=customXml/itemProps1.xml><?xml version="1.0" encoding="utf-8"?>
<ds:datastoreItem xmlns:ds="http://schemas.openxmlformats.org/officeDocument/2006/customXml" ds:itemID="{1FEF5832-A278-4DA7-97F4-ABD7CA040059}">
  <ds:schemaRefs>
    <ds:schemaRef ds:uri="http://schemas.microsoft.com/sharepoint/v3/contenttype/forms"/>
  </ds:schemaRefs>
</ds:datastoreItem>
</file>

<file path=customXml/itemProps2.xml><?xml version="1.0" encoding="utf-8"?>
<ds:datastoreItem xmlns:ds="http://schemas.openxmlformats.org/officeDocument/2006/customXml" ds:itemID="{A079AB92-23F4-41E4-AD3C-F27DFB6B93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1B1BCA-7B59-40E7-BEE4-D29FF7246213}">
  <ds:schemaRefs>
    <ds:schemaRef ds:uri="http://purl.org/dc/elements/1.1/"/>
    <ds:schemaRef ds:uri="d7b40e0d-70fe-487d-90d8-c91e32541cb9"/>
    <ds:schemaRef ds:uri="http://schemas.microsoft.com/office/2006/metadata/properties"/>
    <ds:schemaRef ds:uri="http://schemas.microsoft.com/office/2006/documentManagement/types"/>
    <ds:schemaRef ds:uri="http://www.w3.org/XML/1998/namespace"/>
    <ds:schemaRef ds:uri="4b21e3d7-508f-4324-9789-093cbd195ffd"/>
    <ds:schemaRef ds:uri="http://purl.org/dc/terms/"/>
    <ds:schemaRef ds:uri="http://schemas.microsoft.com/office/infopath/2007/PartnerControls"/>
    <ds:schemaRef ds:uri="http://schemas.openxmlformats.org/package/2006/metadata/core-properties"/>
    <ds:schemaRef ds:uri="http://purl.org/dc/dcmitype/"/>
    <ds:schemaRef ds:uri="b9481cc7-f7fc-4d3a-a93a-4be4fcbf4595"/>
    <ds:schemaRef ds:uri="2e68ab6b-79c8-43ea-b178-dccb9842d64a"/>
  </ds:schemaRefs>
</ds:datastoreItem>
</file>

<file path=docMetadata/LabelInfo.xml><?xml version="1.0" encoding="utf-8"?>
<clbl:labelList xmlns:clbl="http://schemas.microsoft.com/office/2020/mipLabelMetadata">
  <clbl:label id="{92f52389-3f0f-4623-9a3b-957c32d194e5}" enabled="0" method="" siteId="{92f52389-3f0f-4623-9a3b-957c32d194e5}" removed="1"/>
</clbl:labelList>
</file>

<file path=docProps/app.xml><?xml version="1.0" encoding="utf-8"?>
<Properties xmlns="http://schemas.openxmlformats.org/officeDocument/2006/extended-properties" xmlns:vt="http://schemas.openxmlformats.org/officeDocument/2006/docPropsVTypes">
  <TotalTime>0</TotalTime>
  <Words>182</Words>
  <Application>Microsoft Office PowerPoint</Application>
  <PresentationFormat>Widescreen</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1_Tema1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Elfving, Linnea</dc:creator>
  <cp:lastModifiedBy>Persson Jennie</cp:lastModifiedBy>
  <cp:revision>110</cp:revision>
  <dcterms:created xsi:type="dcterms:W3CDTF">2021-05-18T08:31:40Z</dcterms:created>
  <dcterms:modified xsi:type="dcterms:W3CDTF">2025-01-29T09:36:28Z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xd_ProgID">
    <vt:lpwstr/>
  </property>
  <property fmtid="{D5CDD505-2E9C-101B-9397-08002B2CF9AE}" pid="4" name="TemplateUrl">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67000</vt:r8>
  </property>
  <property fmtid="{D5CDD505-2E9C-101B-9397-08002B2CF9AE}" pid="11" name="_SourceUrl">
    <vt:lpwstr/>
  </property>
  <property fmtid="{D5CDD505-2E9C-101B-9397-08002B2CF9AE}" pid="12" name="_SharedFileIndex">
    <vt:lpwstr/>
  </property>
</Properties>
</file>