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840" r:id="rId4"/>
  </p:sldMasterIdLst>
  <p:notesMasterIdLst>
    <p:notesMasterId r:id="rId6"/>
  </p:notesMasterIdLst>
  <p:sldIdLst>
    <p:sldId id="214587248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ktion" id="{CD7EF401-FCD3-45E1-BB3A-3E13175B3743}">
          <p14:sldIdLst>
            <p14:sldId id="2145872486"/>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FDFF"/>
    <a:srgbClr val="E1F2CE"/>
    <a:srgbClr val="FFF3B9"/>
    <a:srgbClr val="568523"/>
    <a:srgbClr val="BFF8FF"/>
    <a:srgbClr val="FFF6CC"/>
    <a:srgbClr val="FFFFFF"/>
    <a:srgbClr val="E7E6E6"/>
    <a:srgbClr val="F8A5A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CF391BB-0E8C-4B76-8BCE-5A274C55D8DE}" v="9" dt="2024-12-10T08:51:29.0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5F0519-6911-4650-9EB4-DAC457C6F50A}" type="datetimeFigureOut">
              <a:rPr lang="en-US" smtClean="0"/>
              <a:t>1/29/2025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AF496A-1472-417B-A8BC-4F89C42040A3}" type="slidenum">
              <a:rPr lang="en-US" smtClean="0"/>
              <a:t>‹#›</a:t>
            </a:fld>
            <a:endParaRPr lang="en-US"/>
          </a:p>
        </p:txBody>
      </p:sp>
    </p:spTree>
    <p:extLst>
      <p:ext uri="{BB962C8B-B14F-4D97-AF65-F5344CB8AC3E}">
        <p14:creationId xmlns:p14="http://schemas.microsoft.com/office/powerpoint/2010/main" val="16329572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1DAF496A-1472-417B-A8BC-4F89C42040A3}" type="slidenum">
              <a:rPr lang="en-US" smtClean="0"/>
              <a:t>1</a:t>
            </a:fld>
            <a:endParaRPr lang="en-US"/>
          </a:p>
        </p:txBody>
      </p:sp>
    </p:spTree>
    <p:extLst>
      <p:ext uri="{BB962C8B-B14F-4D97-AF65-F5344CB8AC3E}">
        <p14:creationId xmlns:p14="http://schemas.microsoft.com/office/powerpoint/2010/main" val="37735295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Rubrikbild_1">
    <p:spTree>
      <p:nvGrpSpPr>
        <p:cNvPr id="1" name=""/>
        <p:cNvGrpSpPr/>
        <p:nvPr/>
      </p:nvGrpSpPr>
      <p:grpSpPr>
        <a:xfrm>
          <a:off x="0" y="0"/>
          <a:ext cx="0" cy="0"/>
          <a:chOff x="0" y="0"/>
          <a:chExt cx="0" cy="0"/>
        </a:xfrm>
      </p:grpSpPr>
      <p:sp>
        <p:nvSpPr>
          <p:cNvPr id="3" name="Underrubrik 2">
            <a:extLst>
              <a:ext uri="{FF2B5EF4-FFF2-40B4-BE49-F238E27FC236}">
                <a16:creationId xmlns:a16="http://schemas.microsoft.com/office/drawing/2014/main" id="{1D865707-BD43-46EF-90EA-1E2351DBB8DD}"/>
              </a:ext>
            </a:extLst>
          </p:cNvPr>
          <p:cNvSpPr>
            <a:spLocks noGrp="1"/>
          </p:cNvSpPr>
          <p:nvPr>
            <p:ph type="subTitle" idx="1" hasCustomPrompt="1"/>
          </p:nvPr>
        </p:nvSpPr>
        <p:spPr>
          <a:xfrm>
            <a:off x="1524000" y="4230688"/>
            <a:ext cx="9144000" cy="446087"/>
          </a:xfrm>
          <a:prstGeom prst="rect">
            <a:avLst/>
          </a:prstGeom>
        </p:spPr>
        <p:txBody>
          <a:bodyPr lIns="0" tIns="0" rIns="0" bIns="0">
            <a:noAutofit/>
          </a:bodyPr>
          <a:lstStyle>
            <a:lvl1pPr marL="0" indent="0" algn="ctr">
              <a:lnSpc>
                <a:spcPct val="100000"/>
              </a:lnSpc>
              <a:buNone/>
              <a:defRPr sz="2200" b="0" i="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 Namn Efternamn XX månad 2019 </a:t>
            </a:r>
          </a:p>
        </p:txBody>
      </p:sp>
      <p:pic>
        <p:nvPicPr>
          <p:cNvPr id="7" name="Bildobjekt 6">
            <a:extLst>
              <a:ext uri="{FF2B5EF4-FFF2-40B4-BE49-F238E27FC236}">
                <a16:creationId xmlns:a16="http://schemas.microsoft.com/office/drawing/2014/main" id="{8340578C-757F-4A67-8A26-30E23E6A837D}"/>
              </a:ext>
            </a:extLst>
          </p:cNvPr>
          <p:cNvPicPr>
            <a:picLocks noChangeAspect="1"/>
          </p:cNvPicPr>
          <p:nvPr/>
        </p:nvPicPr>
        <p:blipFill>
          <a:blip r:embed="rId2"/>
          <a:stretch>
            <a:fillRect/>
          </a:stretch>
        </p:blipFill>
        <p:spPr>
          <a:xfrm>
            <a:off x="3536949" y="2630811"/>
            <a:ext cx="5118100" cy="1148145"/>
          </a:xfrm>
          <a:prstGeom prst="rect">
            <a:avLst/>
          </a:prstGeom>
        </p:spPr>
      </p:pic>
      <p:pic>
        <p:nvPicPr>
          <p:cNvPr id="4" name="Bildobjekt 3">
            <a:extLst>
              <a:ext uri="{FF2B5EF4-FFF2-40B4-BE49-F238E27FC236}">
                <a16:creationId xmlns:a16="http://schemas.microsoft.com/office/drawing/2014/main" id="{995A93F3-DBB4-4009-B60F-26AC50C61D57}"/>
              </a:ext>
            </a:extLst>
          </p:cNvPr>
          <p:cNvPicPr>
            <a:picLocks noChangeAspect="1"/>
          </p:cNvPicPr>
          <p:nvPr/>
        </p:nvPicPr>
        <p:blipFill>
          <a:blip r:embed="rId2"/>
          <a:stretch>
            <a:fillRect/>
          </a:stretch>
        </p:blipFill>
        <p:spPr>
          <a:xfrm>
            <a:off x="3536949" y="2630811"/>
            <a:ext cx="5118100" cy="1148145"/>
          </a:xfrm>
          <a:prstGeom prst="rect">
            <a:avLst/>
          </a:prstGeom>
        </p:spPr>
      </p:pic>
    </p:spTree>
    <p:extLst>
      <p:ext uri="{BB962C8B-B14F-4D97-AF65-F5344CB8AC3E}">
        <p14:creationId xmlns:p14="http://schemas.microsoft.com/office/powerpoint/2010/main" val="904464730"/>
      </p:ext>
    </p:extLst>
  </p:cSld>
  <p:clrMapOvr>
    <a:masterClrMapping/>
  </p:clrMapOvr>
  <p:extLst>
    <p:ext uri="{DCECCB84-F9BA-43D5-87BE-67443E8EF086}">
      <p15:sldGuideLst xmlns:p15="http://schemas.microsoft.com/office/powerpoint/2012/main">
        <p15:guide id="1" orient="horz" pos="2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Rubrikbild_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Underrubrik 2">
            <a:extLst>
              <a:ext uri="{FF2B5EF4-FFF2-40B4-BE49-F238E27FC236}">
                <a16:creationId xmlns:a16="http://schemas.microsoft.com/office/drawing/2014/main" id="{1D865707-BD43-46EF-90EA-1E2351DBB8DD}"/>
              </a:ext>
            </a:extLst>
          </p:cNvPr>
          <p:cNvSpPr>
            <a:spLocks noGrp="1"/>
          </p:cNvSpPr>
          <p:nvPr>
            <p:ph type="subTitle" idx="1" hasCustomPrompt="1"/>
          </p:nvPr>
        </p:nvSpPr>
        <p:spPr>
          <a:xfrm>
            <a:off x="7608888" y="4144963"/>
            <a:ext cx="3059111" cy="1300162"/>
          </a:xfrm>
          <a:prstGeom prst="rect">
            <a:avLst/>
          </a:prstGeom>
        </p:spPr>
        <p:txBody>
          <a:bodyPr lIns="0" tIns="0" rIns="0" bIns="0">
            <a:noAutofit/>
          </a:bodyPr>
          <a:lstStyle>
            <a:lvl1pPr marL="0" indent="0" algn="l">
              <a:lnSpc>
                <a:spcPct val="100000"/>
              </a:lnSpc>
              <a:spcAft>
                <a:spcPts val="0"/>
              </a:spcAft>
              <a:buNone/>
              <a:defRPr sz="2200" b="0" i="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 </a:t>
            </a:r>
            <a:br>
              <a:rPr lang="sv-SE" dirty="0"/>
            </a:br>
            <a:r>
              <a:rPr lang="sv-SE" dirty="0"/>
              <a:t>Namn Efternamn </a:t>
            </a:r>
            <a:br>
              <a:rPr lang="sv-SE" dirty="0"/>
            </a:br>
            <a:r>
              <a:rPr lang="sv-SE" dirty="0"/>
              <a:t>XX månad 2019 </a:t>
            </a:r>
          </a:p>
        </p:txBody>
      </p:sp>
      <p:pic>
        <p:nvPicPr>
          <p:cNvPr id="4" name="Bildobjekt 3">
            <a:extLst>
              <a:ext uri="{FF2B5EF4-FFF2-40B4-BE49-F238E27FC236}">
                <a16:creationId xmlns:a16="http://schemas.microsoft.com/office/drawing/2014/main" id="{4C437A36-0FD1-4351-8D54-CB476BB682A8}"/>
              </a:ext>
            </a:extLst>
          </p:cNvPr>
          <p:cNvPicPr>
            <a:picLocks noChangeAspect="1"/>
          </p:cNvPicPr>
          <p:nvPr/>
        </p:nvPicPr>
        <p:blipFill rotWithShape="1">
          <a:blip r:embed="rId3"/>
          <a:srcRect r="57072"/>
          <a:stretch/>
        </p:blipFill>
        <p:spPr>
          <a:xfrm>
            <a:off x="1902908" y="2249809"/>
            <a:ext cx="2926189" cy="1529147"/>
          </a:xfrm>
          <a:prstGeom prst="rect">
            <a:avLst/>
          </a:prstGeom>
        </p:spPr>
      </p:pic>
      <p:pic>
        <p:nvPicPr>
          <p:cNvPr id="5" name="Bildobjekt 4">
            <a:extLst>
              <a:ext uri="{FF2B5EF4-FFF2-40B4-BE49-F238E27FC236}">
                <a16:creationId xmlns:a16="http://schemas.microsoft.com/office/drawing/2014/main" id="{DC446625-C337-4348-87CA-34C026704799}"/>
              </a:ext>
            </a:extLst>
          </p:cNvPr>
          <p:cNvPicPr>
            <a:picLocks noChangeAspect="1"/>
          </p:cNvPicPr>
          <p:nvPr/>
        </p:nvPicPr>
        <p:blipFill rotWithShape="1">
          <a:blip r:embed="rId3"/>
          <a:srcRect l="42370"/>
          <a:stretch/>
        </p:blipFill>
        <p:spPr>
          <a:xfrm>
            <a:off x="7396257" y="2249809"/>
            <a:ext cx="3930556" cy="1530000"/>
          </a:xfrm>
          <a:prstGeom prst="rect">
            <a:avLst/>
          </a:prstGeom>
        </p:spPr>
      </p:pic>
      <p:pic>
        <p:nvPicPr>
          <p:cNvPr id="6" name="Bildobjekt 5">
            <a:extLst>
              <a:ext uri="{FF2B5EF4-FFF2-40B4-BE49-F238E27FC236}">
                <a16:creationId xmlns:a16="http://schemas.microsoft.com/office/drawing/2014/main" id="{E1AAB04B-ECBB-494C-AB56-E04135FBD9E1}"/>
              </a:ext>
            </a:extLst>
          </p:cNvPr>
          <p:cNvPicPr>
            <a:picLocks noChangeAspect="1"/>
          </p:cNvPicPr>
          <p:nvPr/>
        </p:nvPicPr>
        <p:blipFill rotWithShape="1">
          <a:blip r:embed="rId3"/>
          <a:srcRect r="57072"/>
          <a:stretch/>
        </p:blipFill>
        <p:spPr>
          <a:xfrm>
            <a:off x="1902908" y="2249809"/>
            <a:ext cx="2926189" cy="1529147"/>
          </a:xfrm>
          <a:prstGeom prst="rect">
            <a:avLst/>
          </a:prstGeom>
        </p:spPr>
      </p:pic>
      <p:pic>
        <p:nvPicPr>
          <p:cNvPr id="7" name="Bildobjekt 6">
            <a:extLst>
              <a:ext uri="{FF2B5EF4-FFF2-40B4-BE49-F238E27FC236}">
                <a16:creationId xmlns:a16="http://schemas.microsoft.com/office/drawing/2014/main" id="{F1588F15-F628-4675-AAF9-5DE1C81854FE}"/>
              </a:ext>
            </a:extLst>
          </p:cNvPr>
          <p:cNvPicPr>
            <a:picLocks noChangeAspect="1"/>
          </p:cNvPicPr>
          <p:nvPr/>
        </p:nvPicPr>
        <p:blipFill rotWithShape="1">
          <a:blip r:embed="rId3"/>
          <a:srcRect l="42370"/>
          <a:stretch/>
        </p:blipFill>
        <p:spPr>
          <a:xfrm>
            <a:off x="7396257" y="2249809"/>
            <a:ext cx="3930556" cy="1530000"/>
          </a:xfrm>
          <a:prstGeom prst="rect">
            <a:avLst/>
          </a:prstGeom>
        </p:spPr>
      </p:pic>
      <p:pic>
        <p:nvPicPr>
          <p:cNvPr id="10" name="Bildobjekt 9"/>
          <p:cNvPicPr>
            <a:picLocks noChangeAspect="1"/>
          </p:cNvPicPr>
          <p:nvPr/>
        </p:nvPicPr>
        <p:blipFill>
          <a:blip r:embed="rId4"/>
          <a:stretch>
            <a:fillRect/>
          </a:stretch>
        </p:blipFill>
        <p:spPr>
          <a:xfrm>
            <a:off x="11023600" y="5784068"/>
            <a:ext cx="1007996" cy="849948"/>
          </a:xfrm>
          <a:prstGeom prst="rect">
            <a:avLst/>
          </a:prstGeom>
        </p:spPr>
      </p:pic>
      <p:pic>
        <p:nvPicPr>
          <p:cNvPr id="11" name="Bildobjekt 10">
            <a:extLst>
              <a:ext uri="{FF2B5EF4-FFF2-40B4-BE49-F238E27FC236}">
                <a16:creationId xmlns:a16="http://schemas.microsoft.com/office/drawing/2014/main" id="{414FD00D-862C-4958-92C1-12C13CA318C9}"/>
              </a:ext>
            </a:extLst>
          </p:cNvPr>
          <p:cNvPicPr>
            <a:picLocks noChangeAspect="1"/>
          </p:cNvPicPr>
          <p:nvPr/>
        </p:nvPicPr>
        <p:blipFill>
          <a:blip r:embed="rId5"/>
          <a:stretch>
            <a:fillRect/>
          </a:stretch>
        </p:blipFill>
        <p:spPr>
          <a:xfrm>
            <a:off x="10160" y="5989670"/>
            <a:ext cx="3431969" cy="868330"/>
          </a:xfrm>
          <a:prstGeom prst="rect">
            <a:avLst/>
          </a:prstGeom>
        </p:spPr>
      </p:pic>
    </p:spTree>
    <p:extLst>
      <p:ext uri="{BB962C8B-B14F-4D97-AF65-F5344CB8AC3E}">
        <p14:creationId xmlns:p14="http://schemas.microsoft.com/office/powerpoint/2010/main" val="190628098"/>
      </p:ext>
    </p:extLst>
  </p:cSld>
  <p:clrMapOvr>
    <a:masterClrMapping/>
  </p:clrMapOvr>
  <p:extLst>
    <p:ext uri="{DCECCB84-F9BA-43D5-87BE-67443E8EF086}">
      <p15:sldGuideLst xmlns:p15="http://schemas.microsoft.com/office/powerpoint/2012/main">
        <p15:guide id="1" orient="horz" pos="2659">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D5B3A8-2CB1-4AE7-9F5E-54767E59811B}"/>
              </a:ext>
            </a:extLst>
          </p:cNvPr>
          <p:cNvSpPr>
            <a:spLocks noGrp="1"/>
          </p:cNvSpPr>
          <p:nvPr>
            <p:ph type="title"/>
          </p:nvPr>
        </p:nvSpPr>
        <p:spPr>
          <a:xfrm>
            <a:off x="874713" y="397594"/>
            <a:ext cx="10442575" cy="428625"/>
          </a:xfrm>
          <a:prstGeom prst="rect">
            <a:avLst/>
          </a:prstGeom>
        </p:spPr>
        <p:txBody>
          <a:bodyPr/>
          <a:lstStyle/>
          <a:p>
            <a:r>
              <a:rPr lang="sv-SE"/>
              <a:t>Klicka här för att ändra format</a:t>
            </a:r>
            <a:endParaRPr lang="sv-SE" dirty="0"/>
          </a:p>
        </p:txBody>
      </p:sp>
      <p:sp>
        <p:nvSpPr>
          <p:cNvPr id="3" name="Platshållare för innehåll 2">
            <a:extLst>
              <a:ext uri="{FF2B5EF4-FFF2-40B4-BE49-F238E27FC236}">
                <a16:creationId xmlns:a16="http://schemas.microsoft.com/office/drawing/2014/main" id="{A9A3BDFC-5A91-4831-9577-3AEFB05841E8}"/>
              </a:ext>
            </a:extLst>
          </p:cNvPr>
          <p:cNvSpPr>
            <a:spLocks noGrp="1"/>
          </p:cNvSpPr>
          <p:nvPr>
            <p:ph idx="1"/>
          </p:nvPr>
        </p:nvSpPr>
        <p:spPr>
          <a:xfrm>
            <a:off x="874713" y="1412875"/>
            <a:ext cx="10442575" cy="4032250"/>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783641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_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685B4B7-5AE1-4750-B874-5A20621B1D61}"/>
              </a:ext>
            </a:extLst>
          </p:cNvPr>
          <p:cNvSpPr>
            <a:spLocks noGrp="1"/>
          </p:cNvSpPr>
          <p:nvPr>
            <p:ph type="title"/>
          </p:nvPr>
        </p:nvSpPr>
        <p:spPr>
          <a:xfrm>
            <a:off x="874713" y="397594"/>
            <a:ext cx="10442575" cy="428625"/>
          </a:xfrm>
          <a:prstGeom prst="rect">
            <a:avLst/>
          </a:prstGeom>
        </p:spPr>
        <p:txBody>
          <a:bodyPr/>
          <a:lstStyle/>
          <a:p>
            <a:r>
              <a:rPr lang="sv-SE"/>
              <a:t>Klicka här för att ändra format</a:t>
            </a:r>
            <a:endParaRPr lang="sv-SE" dirty="0"/>
          </a:p>
        </p:txBody>
      </p:sp>
      <p:sp>
        <p:nvSpPr>
          <p:cNvPr id="3" name="Platshållare för innehåll 2">
            <a:extLst>
              <a:ext uri="{FF2B5EF4-FFF2-40B4-BE49-F238E27FC236}">
                <a16:creationId xmlns:a16="http://schemas.microsoft.com/office/drawing/2014/main" id="{360582DE-F9C0-4916-AF89-F88A12F478A6}"/>
              </a:ext>
            </a:extLst>
          </p:cNvPr>
          <p:cNvSpPr>
            <a:spLocks noGrp="1"/>
          </p:cNvSpPr>
          <p:nvPr>
            <p:ph sz="half" idx="1"/>
          </p:nvPr>
        </p:nvSpPr>
        <p:spPr>
          <a:xfrm>
            <a:off x="874713" y="1412875"/>
            <a:ext cx="5005387" cy="4032250"/>
          </a:xfrm>
          <a:prstGeom prst="rect">
            <a:avLst/>
          </a:prstGeom>
        </p:spPr>
        <p:txBody>
          <a:bodyPr lIns="0" tIns="0" rIns="0" bIns="0"/>
          <a:lstStyle>
            <a:lvl1pPr marL="252000" indent="-252000">
              <a:defRPr/>
            </a:lvl1pPr>
            <a:lvl2pPr marL="504000" indent="-252000">
              <a:defRPr/>
            </a:lvl2pPr>
            <a:lvl3pPr marL="756000" indent="-252000">
              <a:defRPr/>
            </a:lvl3pPr>
            <a:lvl4pPr marL="756000" indent="-252000">
              <a:defRPr/>
            </a:lvl4pPr>
            <a:lvl5pPr marL="756000" indent="-252000">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innehåll 3">
            <a:extLst>
              <a:ext uri="{FF2B5EF4-FFF2-40B4-BE49-F238E27FC236}">
                <a16:creationId xmlns:a16="http://schemas.microsoft.com/office/drawing/2014/main" id="{574E0A84-0E28-4326-8A7E-2325C95BB070}"/>
              </a:ext>
            </a:extLst>
          </p:cNvPr>
          <p:cNvSpPr>
            <a:spLocks noGrp="1"/>
          </p:cNvSpPr>
          <p:nvPr>
            <p:ph sz="half" idx="2"/>
          </p:nvPr>
        </p:nvSpPr>
        <p:spPr>
          <a:xfrm>
            <a:off x="6311901" y="1412875"/>
            <a:ext cx="5005385" cy="4032250"/>
          </a:xfrm>
          <a:prstGeom prst="rect">
            <a:avLst/>
          </a:prstGeom>
        </p:spPr>
        <p:txBody>
          <a:bodyPr lIns="0" tIns="0" rIns="0" bIns="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3532263919"/>
      </p:ext>
    </p:extLst>
  </p:cSld>
  <p:clrMapOvr>
    <a:masterClrMapping/>
  </p:clrMapOvr>
  <p:extLst>
    <p:ext uri="{DCECCB84-F9BA-43D5-87BE-67443E8EF086}">
      <p15:sldGuideLst xmlns:p15="http://schemas.microsoft.com/office/powerpoint/2012/main">
        <p15:guide id="1" pos="3704">
          <p15:clr>
            <a:srgbClr val="FBAE40"/>
          </p15:clr>
        </p15:guide>
        <p15:guide id="2" pos="397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Only" preserve="1">
  <p:cSld name="Endast rubrik + bakgrundsbi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9F7A6B-1C37-4247-B8A9-995E6DC08D5B}"/>
              </a:ext>
            </a:extLst>
          </p:cNvPr>
          <p:cNvSpPr>
            <a:spLocks noGrp="1"/>
          </p:cNvSpPr>
          <p:nvPr>
            <p:ph type="title"/>
          </p:nvPr>
        </p:nvSpPr>
        <p:spPr>
          <a:xfrm>
            <a:off x="874713" y="397594"/>
            <a:ext cx="10442575" cy="428625"/>
          </a:xfrm>
          <a:prstGeom prst="rect">
            <a:avLst/>
          </a:prstGeom>
        </p:spPr>
        <p:txBody>
          <a:bodyPr/>
          <a:lstStyle/>
          <a:p>
            <a:r>
              <a:rPr lang="sv-SE"/>
              <a:t>Klicka här för att ändra format</a:t>
            </a:r>
            <a:endParaRPr lang="sv-SE" dirty="0"/>
          </a:p>
        </p:txBody>
      </p:sp>
      <p:pic>
        <p:nvPicPr>
          <p:cNvPr id="3" name="Bildobjekt 2"/>
          <p:cNvPicPr>
            <a:picLocks noChangeAspect="1"/>
          </p:cNvPicPr>
          <p:nvPr/>
        </p:nvPicPr>
        <p:blipFill>
          <a:blip r:embed="rId3"/>
          <a:stretch>
            <a:fillRect/>
          </a:stretch>
        </p:blipFill>
        <p:spPr>
          <a:xfrm>
            <a:off x="11023600" y="5784068"/>
            <a:ext cx="1007996" cy="849948"/>
          </a:xfrm>
          <a:prstGeom prst="rect">
            <a:avLst/>
          </a:prstGeom>
        </p:spPr>
      </p:pic>
      <p:pic>
        <p:nvPicPr>
          <p:cNvPr id="4" name="Bildobjekt 3">
            <a:extLst>
              <a:ext uri="{FF2B5EF4-FFF2-40B4-BE49-F238E27FC236}">
                <a16:creationId xmlns:a16="http://schemas.microsoft.com/office/drawing/2014/main" id="{414FD00D-862C-4958-92C1-12C13CA318C9}"/>
              </a:ext>
            </a:extLst>
          </p:cNvPr>
          <p:cNvPicPr>
            <a:picLocks noChangeAspect="1"/>
          </p:cNvPicPr>
          <p:nvPr/>
        </p:nvPicPr>
        <p:blipFill>
          <a:blip r:embed="rId4"/>
          <a:stretch>
            <a:fillRect/>
          </a:stretch>
        </p:blipFill>
        <p:spPr>
          <a:xfrm>
            <a:off x="10160" y="5989670"/>
            <a:ext cx="3431969" cy="868330"/>
          </a:xfrm>
          <a:prstGeom prst="rect">
            <a:avLst/>
          </a:prstGeom>
        </p:spPr>
      </p:pic>
    </p:spTree>
    <p:extLst>
      <p:ext uri="{BB962C8B-B14F-4D97-AF65-F5344CB8AC3E}">
        <p14:creationId xmlns:p14="http://schemas.microsoft.com/office/powerpoint/2010/main" val="2299762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9F7A6B-1C37-4247-B8A9-995E6DC08D5B}"/>
              </a:ext>
            </a:extLst>
          </p:cNvPr>
          <p:cNvSpPr>
            <a:spLocks noGrp="1"/>
          </p:cNvSpPr>
          <p:nvPr>
            <p:ph type="title"/>
          </p:nvPr>
        </p:nvSpPr>
        <p:spPr>
          <a:xfrm>
            <a:off x="874713" y="397594"/>
            <a:ext cx="10442575" cy="428625"/>
          </a:xfrm>
          <a:prstGeom prst="rect">
            <a:avLst/>
          </a:prstGeom>
        </p:spPr>
        <p:txBody>
          <a:bodyPr/>
          <a:lstStyle/>
          <a:p>
            <a:r>
              <a:rPr lang="sv-SE"/>
              <a:t>Klicka här för att ändra format</a:t>
            </a:r>
            <a:endParaRPr lang="sv-SE" dirty="0"/>
          </a:p>
        </p:txBody>
      </p:sp>
    </p:spTree>
    <p:extLst>
      <p:ext uri="{BB962C8B-B14F-4D97-AF65-F5344CB8AC3E}">
        <p14:creationId xmlns:p14="http://schemas.microsoft.com/office/powerpoint/2010/main" val="212438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Avslutningsbi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Bildobjekt 1"/>
          <p:cNvPicPr>
            <a:picLocks noChangeAspect="1"/>
          </p:cNvPicPr>
          <p:nvPr/>
        </p:nvPicPr>
        <p:blipFill>
          <a:blip r:embed="rId3"/>
          <a:stretch>
            <a:fillRect/>
          </a:stretch>
        </p:blipFill>
        <p:spPr>
          <a:xfrm>
            <a:off x="11023600" y="5784068"/>
            <a:ext cx="1007996" cy="849948"/>
          </a:xfrm>
          <a:prstGeom prst="rect">
            <a:avLst/>
          </a:prstGeom>
        </p:spPr>
      </p:pic>
      <p:pic>
        <p:nvPicPr>
          <p:cNvPr id="3" name="Bildobjekt 2">
            <a:extLst>
              <a:ext uri="{FF2B5EF4-FFF2-40B4-BE49-F238E27FC236}">
                <a16:creationId xmlns:a16="http://schemas.microsoft.com/office/drawing/2014/main" id="{414FD00D-862C-4958-92C1-12C13CA318C9}"/>
              </a:ext>
            </a:extLst>
          </p:cNvPr>
          <p:cNvPicPr>
            <a:picLocks noChangeAspect="1"/>
          </p:cNvPicPr>
          <p:nvPr/>
        </p:nvPicPr>
        <p:blipFill>
          <a:blip r:embed="rId4"/>
          <a:stretch>
            <a:fillRect/>
          </a:stretch>
        </p:blipFill>
        <p:spPr>
          <a:xfrm>
            <a:off x="10160" y="5989670"/>
            <a:ext cx="3431969" cy="868330"/>
          </a:xfrm>
          <a:prstGeom prst="rect">
            <a:avLst/>
          </a:prstGeom>
        </p:spPr>
      </p:pic>
    </p:spTree>
    <p:extLst>
      <p:ext uri="{BB962C8B-B14F-4D97-AF65-F5344CB8AC3E}">
        <p14:creationId xmlns:p14="http://schemas.microsoft.com/office/powerpoint/2010/main" val="703108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1_Rubrikbild_1">
    <p:spTree>
      <p:nvGrpSpPr>
        <p:cNvPr id="1" name=""/>
        <p:cNvGrpSpPr/>
        <p:nvPr/>
      </p:nvGrpSpPr>
      <p:grpSpPr>
        <a:xfrm>
          <a:off x="0" y="0"/>
          <a:ext cx="0" cy="0"/>
          <a:chOff x="0" y="0"/>
          <a:chExt cx="0" cy="0"/>
        </a:xfrm>
      </p:grpSpPr>
      <p:sp>
        <p:nvSpPr>
          <p:cNvPr id="3" name="Underrubrik 2">
            <a:extLst>
              <a:ext uri="{FF2B5EF4-FFF2-40B4-BE49-F238E27FC236}">
                <a16:creationId xmlns:a16="http://schemas.microsoft.com/office/drawing/2014/main" id="{1D865707-BD43-46EF-90EA-1E2351DBB8DD}"/>
              </a:ext>
            </a:extLst>
          </p:cNvPr>
          <p:cNvSpPr>
            <a:spLocks noGrp="1"/>
          </p:cNvSpPr>
          <p:nvPr>
            <p:ph type="subTitle" idx="1" hasCustomPrompt="1"/>
          </p:nvPr>
        </p:nvSpPr>
        <p:spPr>
          <a:xfrm>
            <a:off x="1524000" y="4230688"/>
            <a:ext cx="9144000" cy="446087"/>
          </a:xfrm>
          <a:prstGeom prst="rect">
            <a:avLst/>
          </a:prstGeom>
        </p:spPr>
        <p:txBody>
          <a:bodyPr lIns="0" tIns="0" rIns="0" bIns="0">
            <a:noAutofit/>
          </a:bodyPr>
          <a:lstStyle>
            <a:lvl1pPr marL="0" indent="0" algn="ctr">
              <a:lnSpc>
                <a:spcPct val="100000"/>
              </a:lnSpc>
              <a:buNone/>
              <a:defRPr sz="2200" b="0" i="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 Namn Efternamn XX månad 2019 </a:t>
            </a:r>
          </a:p>
        </p:txBody>
      </p:sp>
      <p:pic>
        <p:nvPicPr>
          <p:cNvPr id="7" name="Bildobjekt 6">
            <a:extLst>
              <a:ext uri="{FF2B5EF4-FFF2-40B4-BE49-F238E27FC236}">
                <a16:creationId xmlns:a16="http://schemas.microsoft.com/office/drawing/2014/main" id="{8340578C-757F-4A67-8A26-30E23E6A837D}"/>
              </a:ext>
            </a:extLst>
          </p:cNvPr>
          <p:cNvPicPr>
            <a:picLocks noChangeAspect="1"/>
          </p:cNvPicPr>
          <p:nvPr/>
        </p:nvPicPr>
        <p:blipFill>
          <a:blip r:embed="rId2"/>
          <a:stretch>
            <a:fillRect/>
          </a:stretch>
        </p:blipFill>
        <p:spPr>
          <a:xfrm>
            <a:off x="3536949" y="2630811"/>
            <a:ext cx="5118100" cy="1148145"/>
          </a:xfrm>
          <a:prstGeom prst="rect">
            <a:avLst/>
          </a:prstGeom>
        </p:spPr>
      </p:pic>
    </p:spTree>
    <p:extLst>
      <p:ext uri="{BB962C8B-B14F-4D97-AF65-F5344CB8AC3E}">
        <p14:creationId xmlns:p14="http://schemas.microsoft.com/office/powerpoint/2010/main" val="235383676"/>
      </p:ext>
    </p:extLst>
  </p:cSld>
  <p:clrMapOvr>
    <a:masterClrMapping/>
  </p:clrMapOvr>
  <p:extLst>
    <p:ext uri="{DCECCB84-F9BA-43D5-87BE-67443E8EF086}">
      <p15:sldGuideLst xmlns:p15="http://schemas.microsoft.com/office/powerpoint/2012/main">
        <p15:guide id="1" orient="horz" pos="2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1_Rubrikbild_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Underrubrik 2">
            <a:extLst>
              <a:ext uri="{FF2B5EF4-FFF2-40B4-BE49-F238E27FC236}">
                <a16:creationId xmlns:a16="http://schemas.microsoft.com/office/drawing/2014/main" id="{1D865707-BD43-46EF-90EA-1E2351DBB8DD}"/>
              </a:ext>
            </a:extLst>
          </p:cNvPr>
          <p:cNvSpPr>
            <a:spLocks noGrp="1"/>
          </p:cNvSpPr>
          <p:nvPr>
            <p:ph type="subTitle" idx="1" hasCustomPrompt="1"/>
          </p:nvPr>
        </p:nvSpPr>
        <p:spPr>
          <a:xfrm>
            <a:off x="7608888" y="4144963"/>
            <a:ext cx="3059111" cy="1300162"/>
          </a:xfrm>
          <a:prstGeom prst="rect">
            <a:avLst/>
          </a:prstGeom>
        </p:spPr>
        <p:txBody>
          <a:bodyPr lIns="0" tIns="0" rIns="0" bIns="0">
            <a:noAutofit/>
          </a:bodyPr>
          <a:lstStyle>
            <a:lvl1pPr marL="0" indent="0" algn="l">
              <a:lnSpc>
                <a:spcPct val="100000"/>
              </a:lnSpc>
              <a:spcAft>
                <a:spcPts val="0"/>
              </a:spcAft>
              <a:buNone/>
              <a:defRPr sz="2200" b="0" i="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 </a:t>
            </a:r>
            <a:br>
              <a:rPr lang="sv-SE" dirty="0"/>
            </a:br>
            <a:r>
              <a:rPr lang="sv-SE" dirty="0"/>
              <a:t>Namn Efternamn </a:t>
            </a:r>
            <a:br>
              <a:rPr lang="sv-SE" dirty="0"/>
            </a:br>
            <a:r>
              <a:rPr lang="sv-SE" dirty="0"/>
              <a:t>XX månad 2019 </a:t>
            </a:r>
          </a:p>
        </p:txBody>
      </p:sp>
      <p:pic>
        <p:nvPicPr>
          <p:cNvPr id="4" name="Bildobjekt 3">
            <a:extLst>
              <a:ext uri="{FF2B5EF4-FFF2-40B4-BE49-F238E27FC236}">
                <a16:creationId xmlns:a16="http://schemas.microsoft.com/office/drawing/2014/main" id="{4C437A36-0FD1-4351-8D54-CB476BB682A8}"/>
              </a:ext>
            </a:extLst>
          </p:cNvPr>
          <p:cNvPicPr>
            <a:picLocks noChangeAspect="1"/>
          </p:cNvPicPr>
          <p:nvPr/>
        </p:nvPicPr>
        <p:blipFill rotWithShape="1">
          <a:blip r:embed="rId3"/>
          <a:srcRect r="57072"/>
          <a:stretch/>
        </p:blipFill>
        <p:spPr>
          <a:xfrm>
            <a:off x="1902908" y="2249809"/>
            <a:ext cx="2926189" cy="1529147"/>
          </a:xfrm>
          <a:prstGeom prst="rect">
            <a:avLst/>
          </a:prstGeom>
        </p:spPr>
      </p:pic>
      <p:pic>
        <p:nvPicPr>
          <p:cNvPr id="5" name="Bildobjekt 4">
            <a:extLst>
              <a:ext uri="{FF2B5EF4-FFF2-40B4-BE49-F238E27FC236}">
                <a16:creationId xmlns:a16="http://schemas.microsoft.com/office/drawing/2014/main" id="{DC446625-C337-4348-87CA-34C026704799}"/>
              </a:ext>
            </a:extLst>
          </p:cNvPr>
          <p:cNvPicPr>
            <a:picLocks noChangeAspect="1"/>
          </p:cNvPicPr>
          <p:nvPr/>
        </p:nvPicPr>
        <p:blipFill rotWithShape="1">
          <a:blip r:embed="rId3"/>
          <a:srcRect l="42370"/>
          <a:stretch/>
        </p:blipFill>
        <p:spPr>
          <a:xfrm>
            <a:off x="7396257" y="2249809"/>
            <a:ext cx="3930556" cy="1530000"/>
          </a:xfrm>
          <a:prstGeom prst="rect">
            <a:avLst/>
          </a:prstGeom>
        </p:spPr>
      </p:pic>
      <p:pic>
        <p:nvPicPr>
          <p:cNvPr id="6" name="Bildobjekt 5"/>
          <p:cNvPicPr>
            <a:picLocks noChangeAspect="1"/>
          </p:cNvPicPr>
          <p:nvPr/>
        </p:nvPicPr>
        <p:blipFill>
          <a:blip r:embed="rId4"/>
          <a:stretch>
            <a:fillRect/>
          </a:stretch>
        </p:blipFill>
        <p:spPr>
          <a:xfrm>
            <a:off x="11023600" y="5784068"/>
            <a:ext cx="1007996" cy="849948"/>
          </a:xfrm>
          <a:prstGeom prst="rect">
            <a:avLst/>
          </a:prstGeom>
        </p:spPr>
      </p:pic>
      <p:pic>
        <p:nvPicPr>
          <p:cNvPr id="7" name="Bildobjekt 6">
            <a:extLst>
              <a:ext uri="{FF2B5EF4-FFF2-40B4-BE49-F238E27FC236}">
                <a16:creationId xmlns:a16="http://schemas.microsoft.com/office/drawing/2014/main" id="{414FD00D-862C-4958-92C1-12C13CA318C9}"/>
              </a:ext>
            </a:extLst>
          </p:cNvPr>
          <p:cNvPicPr>
            <a:picLocks noChangeAspect="1"/>
          </p:cNvPicPr>
          <p:nvPr/>
        </p:nvPicPr>
        <p:blipFill>
          <a:blip r:embed="rId5"/>
          <a:stretch>
            <a:fillRect/>
          </a:stretch>
        </p:blipFill>
        <p:spPr>
          <a:xfrm>
            <a:off x="10160" y="5989670"/>
            <a:ext cx="3431969" cy="868330"/>
          </a:xfrm>
          <a:prstGeom prst="rect">
            <a:avLst/>
          </a:prstGeom>
        </p:spPr>
      </p:pic>
    </p:spTree>
    <p:extLst>
      <p:ext uri="{BB962C8B-B14F-4D97-AF65-F5344CB8AC3E}">
        <p14:creationId xmlns:p14="http://schemas.microsoft.com/office/powerpoint/2010/main" val="68211906"/>
      </p:ext>
    </p:extLst>
  </p:cSld>
  <p:clrMapOvr>
    <a:masterClrMapping/>
  </p:clrMapOvr>
  <p:extLst>
    <p:ext uri="{DCECCB84-F9BA-43D5-87BE-67443E8EF086}">
      <p15:sldGuideLst xmlns:p15="http://schemas.microsoft.com/office/powerpoint/2012/main">
        <p15:guide id="1" orient="horz" pos="2659">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6" name="Bildobjekt 5">
            <a:extLst>
              <a:ext uri="{FF2B5EF4-FFF2-40B4-BE49-F238E27FC236}">
                <a16:creationId xmlns:a16="http://schemas.microsoft.com/office/drawing/2014/main" id="{18A0E660-64A9-44F3-AFB4-DE825BA18E24}"/>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l="2496" t="2553"/>
          <a:stretch>
            <a:fillRect/>
          </a:stretch>
        </p:blipFill>
        <p:spPr bwMode="auto">
          <a:xfrm>
            <a:off x="-12700" y="0"/>
            <a:ext cx="12217400"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Bildobjekt 16">
            <a:extLst>
              <a:ext uri="{FF2B5EF4-FFF2-40B4-BE49-F238E27FC236}">
                <a16:creationId xmlns:a16="http://schemas.microsoft.com/office/drawing/2014/main" id="{414FD00D-862C-4958-92C1-12C13CA318C9}"/>
              </a:ext>
            </a:extLst>
          </p:cNvPr>
          <p:cNvPicPr>
            <a:picLocks noChangeAspect="1"/>
          </p:cNvPicPr>
          <p:nvPr/>
        </p:nvPicPr>
        <p:blipFill>
          <a:blip r:embed="rId12"/>
          <a:stretch>
            <a:fillRect/>
          </a:stretch>
        </p:blipFill>
        <p:spPr>
          <a:xfrm>
            <a:off x="63428" y="5989670"/>
            <a:ext cx="3431969" cy="868330"/>
          </a:xfrm>
          <a:prstGeom prst="rect">
            <a:avLst/>
          </a:prstGeom>
        </p:spPr>
      </p:pic>
    </p:spTree>
    <p:extLst>
      <p:ext uri="{BB962C8B-B14F-4D97-AF65-F5344CB8AC3E}">
        <p14:creationId xmlns:p14="http://schemas.microsoft.com/office/powerpoint/2010/main" val="1302210641"/>
      </p:ext>
    </p:extLst>
  </p:cSld>
  <p:clrMap bg1="lt1" tx1="dk1" bg2="lt2" tx2="dk2" accent1="accent1" accent2="accent2" accent3="accent3" accent4="accent4" accent5="accent5" accent6="accent6" hlink="hlink" folHlink="folHlink"/>
  <p:sldLayoutIdLst>
    <p:sldLayoutId id="2147484841" r:id="rId1"/>
    <p:sldLayoutId id="2147484842" r:id="rId2"/>
    <p:sldLayoutId id="2147484843" r:id="rId3"/>
    <p:sldLayoutId id="2147484844" r:id="rId4"/>
    <p:sldLayoutId id="2147484845" r:id="rId5"/>
    <p:sldLayoutId id="2147484846" r:id="rId6"/>
    <p:sldLayoutId id="2147484847" r:id="rId7"/>
    <p:sldLayoutId id="2147484848" r:id="rId8"/>
    <p:sldLayoutId id="2147484849" r:id="rId9"/>
  </p:sldLayoutIdLst>
  <p:txStyles>
    <p:titleStyle>
      <a:lvl1pPr algn="l" defTabSz="914400" rtl="0" eaLnBrk="1" latinLnBrk="0" hangingPunct="1">
        <a:lnSpc>
          <a:spcPct val="100000"/>
        </a:lnSpc>
        <a:spcBef>
          <a:spcPct val="0"/>
        </a:spcBef>
        <a:buNone/>
        <a:defRPr sz="3200" kern="1200">
          <a:solidFill>
            <a:schemeClr val="tx1"/>
          </a:solidFill>
          <a:latin typeface="+mj-lt"/>
          <a:ea typeface="+mj-ea"/>
          <a:cs typeface="+mj-cs"/>
        </a:defRPr>
      </a:lvl1pPr>
    </p:titleStyle>
    <p:bodyStyle>
      <a:lvl1pPr marL="252000" indent="-252000" algn="l" defTabSz="914400" rtl="0" eaLnBrk="1" latinLnBrk="0" hangingPunct="1">
        <a:lnSpc>
          <a:spcPct val="90000"/>
        </a:lnSpc>
        <a:spcBef>
          <a:spcPts val="0"/>
        </a:spcBef>
        <a:spcAft>
          <a:spcPts val="1200"/>
        </a:spcAft>
        <a:buFont typeface="Arial" panose="020B0604020202020204" pitchFamily="34" charset="0"/>
        <a:buChar char="•"/>
        <a:defRPr sz="2400" kern="1200">
          <a:solidFill>
            <a:schemeClr val="tx1"/>
          </a:solidFill>
          <a:latin typeface="+mn-lt"/>
          <a:ea typeface="+mn-ea"/>
          <a:cs typeface="+mn-cs"/>
        </a:defRPr>
      </a:lvl1pPr>
      <a:lvl2pPr marL="504000" indent="-252000" algn="l" defTabSz="914400" rtl="0" eaLnBrk="1" latinLnBrk="0" hangingPunct="1">
        <a:lnSpc>
          <a:spcPct val="9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2pPr>
      <a:lvl3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3pPr>
      <a:lvl4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4pPr>
      <a:lvl5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00">
          <p15:clr>
            <a:srgbClr val="F26B43"/>
          </p15:clr>
        </p15:guide>
        <p15:guide id="2" pos="7129">
          <p15:clr>
            <a:srgbClr val="F26B43"/>
          </p15:clr>
        </p15:guide>
        <p15:guide id="3" pos="3840">
          <p15:clr>
            <a:srgbClr val="F26B43"/>
          </p15:clr>
        </p15:guide>
        <p15:guide id="4" pos="551">
          <p15:clr>
            <a:srgbClr val="F26B43"/>
          </p15:clr>
        </p15:guide>
        <p15:guide id="5" orient="horz" pos="890">
          <p15:clr>
            <a:srgbClr val="F26B43"/>
          </p15:clr>
        </p15:guide>
        <p15:guide id="6" orient="horz" pos="343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 name="Group 5">
            <a:extLst>
              <a:ext uri="{FF2B5EF4-FFF2-40B4-BE49-F238E27FC236}">
                <a16:creationId xmlns:a16="http://schemas.microsoft.com/office/drawing/2014/main" id="{08908BF8-7AF7-428F-A7F0-A311C3B145F1}"/>
              </a:ext>
            </a:extLst>
          </p:cNvPr>
          <p:cNvGraphicFramePr>
            <a:graphicFrameLocks noGrp="1" noChangeAspect="1"/>
          </p:cNvGraphicFramePr>
          <p:nvPr>
            <p:extLst>
              <p:ext uri="{D42A27DB-BD31-4B8C-83A1-F6EECF244321}">
                <p14:modId xmlns:p14="http://schemas.microsoft.com/office/powerpoint/2010/main" val="30749238"/>
              </p:ext>
            </p:extLst>
          </p:nvPr>
        </p:nvGraphicFramePr>
        <p:xfrm>
          <a:off x="439615" y="2128503"/>
          <a:ext cx="4065052" cy="2040823"/>
        </p:xfrm>
        <a:graphic>
          <a:graphicData uri="http://schemas.openxmlformats.org/drawingml/2006/table">
            <a:tbl>
              <a:tblPr/>
              <a:tblGrid>
                <a:gridCol w="4065052">
                  <a:extLst>
                    <a:ext uri="{9D8B030D-6E8A-4147-A177-3AD203B41FA5}">
                      <a16:colId xmlns:a16="http://schemas.microsoft.com/office/drawing/2014/main" val="20000"/>
                    </a:ext>
                  </a:extLst>
                </a:gridCol>
              </a:tblGrid>
              <a:tr h="386031">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rtl="0" eaLnBrk="1" fontAlgn="base" latinLnBrk="0" hangingPunct="1">
                        <a:lnSpc>
                          <a:spcPct val="100000"/>
                        </a:lnSpc>
                        <a:spcBef>
                          <a:spcPct val="20000"/>
                        </a:spcBef>
                        <a:spcAft>
                          <a:spcPct val="0"/>
                        </a:spcAft>
                        <a:buClr>
                          <a:schemeClr val="accent1"/>
                        </a:buClr>
                        <a:buSzTx/>
                        <a:buFontTx/>
                        <a:buNone/>
                      </a:pPr>
                      <a:r>
                        <a:rPr lang="sv-SE" altLang="sv-SE" sz="1200" b="1" i="0" u="none" strike="noStrike" cap="none" normalizeH="0" baseline="0" dirty="0">
                          <a:ln>
                            <a:noFill/>
                          </a:ln>
                          <a:solidFill>
                            <a:schemeClr val="tx1"/>
                          </a:solidFill>
                          <a:effectLst/>
                          <a:latin typeface="Arial"/>
                        </a:rPr>
                        <a:t>Bakgrund och orsak till ett regional gap (behov)</a:t>
                      </a:r>
                      <a:endParaRPr kumimoji="0" lang="sv-SE" altLang="sv-SE" sz="1200" b="1" i="0" u="none" strike="noStrike" cap="none" normalizeH="0" baseline="0" dirty="0">
                        <a:ln>
                          <a:noFill/>
                        </a:ln>
                        <a:solidFill>
                          <a:schemeClr val="tx1"/>
                        </a:solidFill>
                        <a:effectLst/>
                        <a:latin typeface="Arial"/>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1654792">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a:lnSpc>
                          <a:spcPct val="100000"/>
                        </a:lnSpc>
                        <a:spcBef>
                          <a:spcPct val="0"/>
                        </a:spcBef>
                        <a:spcAft>
                          <a:spcPct val="0"/>
                        </a:spcAft>
                        <a:buClrTx/>
                        <a:buSzTx/>
                        <a:buFont typeface="Wingdings"/>
                        <a:buNone/>
                      </a:pPr>
                      <a:r>
                        <a:rPr lang="sv-SE" sz="1200" b="0" i="0" u="none" strike="noStrike" kern="1200" dirty="0">
                          <a:solidFill>
                            <a:schemeClr val="tx1"/>
                          </a:solidFill>
                          <a:latin typeface="Arial"/>
                          <a:ea typeface="+mn-ea"/>
                          <a:cs typeface="+mn-cs"/>
                        </a:rPr>
                        <a:t>Underleverantörer finns inte med i utrullningsplanerna av SDV. </a:t>
                      </a:r>
                    </a:p>
                    <a:p>
                      <a:pPr marL="0" marR="0" lvl="0" indent="0" algn="l">
                        <a:lnSpc>
                          <a:spcPct val="100000"/>
                        </a:lnSpc>
                        <a:spcBef>
                          <a:spcPct val="0"/>
                        </a:spcBef>
                        <a:spcAft>
                          <a:spcPct val="0"/>
                        </a:spcAft>
                        <a:buClrTx/>
                        <a:buSzTx/>
                        <a:buFont typeface="Wingdings"/>
                        <a:buNone/>
                      </a:pPr>
                      <a:r>
                        <a:rPr lang="sv-SE" sz="1200" b="0" i="0" u="none" strike="noStrike" kern="1200" dirty="0">
                          <a:solidFill>
                            <a:schemeClr val="tx1"/>
                          </a:solidFill>
                          <a:latin typeface="Arial"/>
                          <a:ea typeface="+mn-ea"/>
                          <a:cs typeface="+mn-cs"/>
                        </a:rPr>
                        <a:t>Ska de ha direkt access till SDV? </a:t>
                      </a: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extLst>
                  <a:ext uri="{0D108BD9-81ED-4DB2-BD59-A6C34878D82A}">
                    <a16:rowId xmlns:a16="http://schemas.microsoft.com/office/drawing/2014/main" val="10001"/>
                  </a:ext>
                </a:extLst>
              </a:tr>
            </a:tbl>
          </a:graphicData>
        </a:graphic>
      </p:graphicFrame>
      <p:graphicFrame>
        <p:nvGraphicFramePr>
          <p:cNvPr id="31" name="Group 16">
            <a:extLst>
              <a:ext uri="{FF2B5EF4-FFF2-40B4-BE49-F238E27FC236}">
                <a16:creationId xmlns:a16="http://schemas.microsoft.com/office/drawing/2014/main" id="{8E4DBA57-0B06-4F9B-A468-A1B7D0399003}"/>
              </a:ext>
            </a:extLst>
          </p:cNvPr>
          <p:cNvGraphicFramePr>
            <a:graphicFrameLocks noGrp="1" noChangeAspect="1"/>
          </p:cNvGraphicFramePr>
          <p:nvPr>
            <p:extLst>
              <p:ext uri="{D42A27DB-BD31-4B8C-83A1-F6EECF244321}">
                <p14:modId xmlns:p14="http://schemas.microsoft.com/office/powerpoint/2010/main" val="3998361666"/>
              </p:ext>
            </p:extLst>
          </p:nvPr>
        </p:nvGraphicFramePr>
        <p:xfrm>
          <a:off x="4494994" y="5393499"/>
          <a:ext cx="6982258" cy="930248"/>
        </p:xfrm>
        <a:graphic>
          <a:graphicData uri="http://schemas.openxmlformats.org/drawingml/2006/table">
            <a:tbl>
              <a:tblPr/>
              <a:tblGrid>
                <a:gridCol w="6982258">
                  <a:extLst>
                    <a:ext uri="{9D8B030D-6E8A-4147-A177-3AD203B41FA5}">
                      <a16:colId xmlns:a16="http://schemas.microsoft.com/office/drawing/2014/main" val="20000"/>
                    </a:ext>
                  </a:extLst>
                </a:gridCol>
              </a:tblGrid>
              <a:tr h="208782">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rtl="0" eaLnBrk="1" fontAlgn="base" latinLnBrk="0" hangingPunct="1">
                        <a:lnSpc>
                          <a:spcPct val="100000"/>
                        </a:lnSpc>
                        <a:spcBef>
                          <a:spcPct val="20000"/>
                        </a:spcBef>
                        <a:spcAft>
                          <a:spcPct val="0"/>
                        </a:spcAft>
                        <a:buClr>
                          <a:schemeClr val="accent1"/>
                        </a:buClr>
                        <a:buSzTx/>
                        <a:buFontTx/>
                        <a:buNone/>
                      </a:pPr>
                      <a:r>
                        <a:rPr lang="sv-SE" altLang="sv-SE" sz="1200" b="1" i="0" u="none" strike="noStrike" cap="none" normalizeH="0" baseline="0" dirty="0">
                          <a:ln>
                            <a:noFill/>
                          </a:ln>
                          <a:solidFill>
                            <a:schemeClr val="tx1"/>
                          </a:solidFill>
                          <a:effectLst/>
                          <a:latin typeface="Arial"/>
                        </a:rPr>
                        <a:t>Övrigt</a:t>
                      </a:r>
                      <a:endParaRPr kumimoji="0" lang="sv-SE" altLang="sv-SE" sz="1100" b="1" i="0" u="none" strike="noStrike" cap="none" normalizeH="0" baseline="0" dirty="0">
                        <a:ln>
                          <a:noFill/>
                        </a:ln>
                        <a:solidFill>
                          <a:schemeClr val="tx1"/>
                        </a:solidFill>
                        <a:effectLst/>
                        <a:latin typeface="Arial"/>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527018">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defTabSz="906463" rtl="0" eaLnBrk="1" fontAlgn="base" latinLnBrk="0" hangingPunct="1">
                        <a:lnSpc>
                          <a:spcPct val="100000"/>
                        </a:lnSpc>
                        <a:spcBef>
                          <a:spcPct val="20000"/>
                        </a:spcBef>
                        <a:spcAft>
                          <a:spcPct val="0"/>
                        </a:spcAft>
                        <a:buClr>
                          <a:srgbClr val="000000"/>
                        </a:buClr>
                        <a:buSzTx/>
                        <a:buFont typeface="Arial,Sans-Serif"/>
                        <a:buNone/>
                        <a:tabLst/>
                        <a:defRPr/>
                      </a:pPr>
                      <a:r>
                        <a:rPr kumimoji="0" lang="sv-SE" sz="1200" b="0" i="0" u="none" strike="noStrike" kern="1200" noProof="0" dirty="0">
                          <a:solidFill>
                            <a:srgbClr val="000000"/>
                          </a:solidFill>
                          <a:latin typeface="Arial" charset="0"/>
                          <a:ea typeface="+mn-ea"/>
                          <a:cs typeface="+mn-cs"/>
                        </a:rPr>
                        <a:t>Risk 40 är återrapporterad till </a:t>
                      </a:r>
                      <a:r>
                        <a:rPr lang="sv-SE" sz="1200" b="0" i="0" u="none" strike="noStrike" kern="1200" dirty="0">
                          <a:solidFill>
                            <a:schemeClr val="tx1"/>
                          </a:solidFill>
                          <a:effectLst/>
                          <a:latin typeface="Arial" charset="0"/>
                          <a:ea typeface="+mn-ea"/>
                          <a:cs typeface="+mn-cs"/>
                        </a:rPr>
                        <a:t>till Koncernkontorets beredningsgrupp för digital transformation,</a:t>
                      </a:r>
                      <a:br>
                        <a:rPr lang="sv-SE" sz="1200" b="0" i="0" u="none" strike="noStrike" kern="1200" dirty="0">
                          <a:solidFill>
                            <a:schemeClr val="tx1"/>
                          </a:solidFill>
                          <a:effectLst/>
                          <a:latin typeface="Arial" charset="0"/>
                          <a:ea typeface="+mn-ea"/>
                          <a:cs typeface="+mn-cs"/>
                        </a:rPr>
                      </a:br>
                      <a:r>
                        <a:rPr lang="sv-SE" sz="1200" b="0" i="0" u="none" strike="noStrike" kern="1200" dirty="0">
                          <a:solidFill>
                            <a:schemeClr val="tx1"/>
                          </a:solidFill>
                          <a:effectLst/>
                          <a:latin typeface="Arial" charset="0"/>
                          <a:ea typeface="+mn-ea"/>
                          <a:cs typeface="+mn-cs"/>
                        </a:rPr>
                        <a:t>2024-10-24</a:t>
                      </a:r>
                    </a:p>
                    <a:p>
                      <a:pPr marL="0" marR="0" lvl="0" indent="0" algn="l" defTabSz="906463" rtl="0" eaLnBrk="1" fontAlgn="base" latinLnBrk="0" hangingPunct="1">
                        <a:lnSpc>
                          <a:spcPct val="100000"/>
                        </a:lnSpc>
                        <a:spcBef>
                          <a:spcPct val="20000"/>
                        </a:spcBef>
                        <a:spcAft>
                          <a:spcPct val="0"/>
                        </a:spcAft>
                        <a:buClr>
                          <a:srgbClr val="000000"/>
                        </a:buClr>
                        <a:buSzTx/>
                        <a:buFont typeface="Arial,Sans-Serif"/>
                        <a:buNone/>
                      </a:pPr>
                      <a:endParaRPr lang="sv-SE" altLang="sv-SE" sz="1200" b="0" i="1" u="none" strike="noStrike" kern="1200" cap="none" normalizeH="0" baseline="0" dirty="0">
                        <a:ln>
                          <a:noFill/>
                        </a:ln>
                        <a:solidFill>
                          <a:schemeClr val="tx1"/>
                        </a:solidFill>
                        <a:effectLst/>
                        <a:latin typeface="Arial"/>
                        <a:ea typeface="+mn-ea"/>
                        <a:cs typeface="+mn-cs"/>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32" name="Group 24">
            <a:extLst>
              <a:ext uri="{FF2B5EF4-FFF2-40B4-BE49-F238E27FC236}">
                <a16:creationId xmlns:a16="http://schemas.microsoft.com/office/drawing/2014/main" id="{FB7CA3FE-37A9-4FFE-974B-A7B9C999D811}"/>
              </a:ext>
            </a:extLst>
          </p:cNvPr>
          <p:cNvGraphicFramePr>
            <a:graphicFrameLocks noGrp="1" noChangeAspect="1"/>
          </p:cNvGraphicFramePr>
          <p:nvPr>
            <p:extLst>
              <p:ext uri="{D42A27DB-BD31-4B8C-83A1-F6EECF244321}">
                <p14:modId xmlns:p14="http://schemas.microsoft.com/office/powerpoint/2010/main" val="2265184138"/>
              </p:ext>
            </p:extLst>
          </p:nvPr>
        </p:nvGraphicFramePr>
        <p:xfrm>
          <a:off x="439614" y="537307"/>
          <a:ext cx="4065053" cy="1591196"/>
        </p:xfrm>
        <a:graphic>
          <a:graphicData uri="http://schemas.openxmlformats.org/drawingml/2006/table">
            <a:tbl>
              <a:tblPr/>
              <a:tblGrid>
                <a:gridCol w="4065053">
                  <a:extLst>
                    <a:ext uri="{9D8B030D-6E8A-4147-A177-3AD203B41FA5}">
                      <a16:colId xmlns:a16="http://schemas.microsoft.com/office/drawing/2014/main" val="20000"/>
                    </a:ext>
                  </a:extLst>
                </a:gridCol>
              </a:tblGrid>
              <a:tr h="384081">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rtl="0" eaLnBrk="1" fontAlgn="base" latinLnBrk="0" hangingPunct="1">
                        <a:lnSpc>
                          <a:spcPct val="100000"/>
                        </a:lnSpc>
                        <a:spcBef>
                          <a:spcPct val="20000"/>
                        </a:spcBef>
                        <a:spcAft>
                          <a:spcPct val="0"/>
                        </a:spcAft>
                        <a:buClr>
                          <a:schemeClr val="accent1"/>
                        </a:buClr>
                        <a:buSzTx/>
                        <a:buFontTx/>
                        <a:buNone/>
                      </a:pPr>
                      <a:r>
                        <a:rPr kumimoji="0" lang="sv-SE" altLang="sv-SE" sz="1200" b="1" i="0" u="none" strike="noStrike" cap="none" normalizeH="0" baseline="0" dirty="0">
                          <a:ln>
                            <a:noFill/>
                          </a:ln>
                          <a:solidFill>
                            <a:schemeClr val="tx1"/>
                          </a:solidFill>
                          <a:effectLst/>
                          <a:latin typeface="Arial"/>
                        </a:rPr>
                        <a:t>Regionalt risk nr 40</a:t>
                      </a:r>
                      <a:endParaRPr kumimoji="0" lang="sv-SE" altLang="sv-SE" sz="1100" b="1" i="0" u="none" strike="noStrike" cap="none" normalizeH="0" baseline="0" dirty="0">
                        <a:ln>
                          <a:noFill/>
                        </a:ln>
                        <a:solidFill>
                          <a:schemeClr val="tx1"/>
                        </a:solidFill>
                        <a:effectLst/>
                        <a:latin typeface="Arial"/>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1207115">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rtl="0" eaLnBrk="1" fontAlgn="base" latinLnBrk="0" hangingPunct="1">
                        <a:lnSpc>
                          <a:spcPct val="100000"/>
                        </a:lnSpc>
                        <a:spcBef>
                          <a:spcPct val="20000"/>
                        </a:spcBef>
                        <a:spcAft>
                          <a:spcPct val="0"/>
                        </a:spcAft>
                        <a:buClr>
                          <a:srgbClr val="000000"/>
                        </a:buClr>
                        <a:buSzTx/>
                        <a:buFont typeface="Arial,Sans-Serif"/>
                        <a:buNone/>
                      </a:pPr>
                      <a:r>
                        <a:rPr lang="sv-SE" sz="1200" b="0" i="0" u="none" strike="noStrike" cap="none" normalizeH="0" baseline="0" noProof="0" dirty="0">
                          <a:ln>
                            <a:noFill/>
                          </a:ln>
                          <a:effectLst/>
                        </a:rPr>
                        <a:t>Behörighet för underleverantörer i SDV </a:t>
                      </a:r>
                    </a:p>
                    <a:p>
                      <a:pPr marL="0" marR="0" lvl="0" indent="0" algn="l" rtl="0" eaLnBrk="1" fontAlgn="base" latinLnBrk="0" hangingPunct="1">
                        <a:lnSpc>
                          <a:spcPct val="100000"/>
                        </a:lnSpc>
                        <a:spcBef>
                          <a:spcPct val="20000"/>
                        </a:spcBef>
                        <a:spcAft>
                          <a:spcPct val="0"/>
                        </a:spcAft>
                        <a:buClr>
                          <a:srgbClr val="000000"/>
                        </a:buClr>
                        <a:buSzTx/>
                        <a:buFont typeface="Arial,Sans-Serif"/>
                        <a:buNone/>
                      </a:pPr>
                      <a:endParaRPr lang="sv-SE" sz="1200" b="0" i="1" u="none" strike="noStrike" kern="1200" dirty="0">
                        <a:solidFill>
                          <a:schemeClr val="tx1"/>
                        </a:solidFill>
                        <a:effectLst/>
                        <a:latin typeface="Arial" charset="0"/>
                        <a:ea typeface="+mn-ea"/>
                        <a:cs typeface="+mn-cs"/>
                      </a:endParaRPr>
                    </a:p>
                    <a:p>
                      <a:pPr marL="0" marR="0" lvl="0" indent="0" algn="l" rtl="0" eaLnBrk="1" fontAlgn="base" latinLnBrk="0" hangingPunct="1">
                        <a:lnSpc>
                          <a:spcPct val="100000"/>
                        </a:lnSpc>
                        <a:spcBef>
                          <a:spcPct val="20000"/>
                        </a:spcBef>
                        <a:spcAft>
                          <a:spcPct val="0"/>
                        </a:spcAft>
                        <a:buClr>
                          <a:srgbClr val="000000"/>
                        </a:buClr>
                        <a:buSzTx/>
                        <a:buFont typeface="Arial,Sans-Serif"/>
                        <a:buNone/>
                      </a:pPr>
                      <a:r>
                        <a:rPr lang="sv-SE" sz="1200" b="0" i="0" u="none" strike="noStrike" kern="1200" dirty="0">
                          <a:solidFill>
                            <a:schemeClr val="tx1"/>
                          </a:solidFill>
                          <a:effectLst/>
                          <a:latin typeface="Arial" charset="0"/>
                          <a:ea typeface="+mn-ea"/>
                          <a:cs typeface="+mn-cs"/>
                        </a:rPr>
                        <a:t>Ursprungligt GAP: </a:t>
                      </a:r>
                      <a:r>
                        <a:rPr lang="sv-SE" sz="1200" b="0" i="1" u="none" strike="noStrike" kern="1200" dirty="0">
                          <a:solidFill>
                            <a:schemeClr val="tx1"/>
                          </a:solidFill>
                          <a:effectLst/>
                          <a:latin typeface="Arial" charset="0"/>
                          <a:ea typeface="+mn-ea"/>
                          <a:cs typeface="+mn-cs"/>
                        </a:rPr>
                        <a:t>Risk att beslut inte fattas gällande om underleverantörer ska ha åtkomst och kunna arbeta direkt i Millennium</a:t>
                      </a:r>
                      <a:endParaRPr lang="sv-SE" sz="1200" b="0" i="1" u="none" strike="noStrike" cap="none" normalizeH="0" baseline="0" noProof="0" dirty="0">
                        <a:ln>
                          <a:noFill/>
                        </a:ln>
                        <a:effectLst/>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bl>
          </a:graphicData>
        </a:graphic>
      </p:graphicFrame>
      <p:graphicFrame>
        <p:nvGraphicFramePr>
          <p:cNvPr id="33" name="Group 32">
            <a:extLst>
              <a:ext uri="{FF2B5EF4-FFF2-40B4-BE49-F238E27FC236}">
                <a16:creationId xmlns:a16="http://schemas.microsoft.com/office/drawing/2014/main" id="{1B0F1C80-5572-41F8-8BBC-00ADEEEE2A7D}"/>
              </a:ext>
            </a:extLst>
          </p:cNvPr>
          <p:cNvGraphicFramePr>
            <a:graphicFrameLocks noGrp="1" noChangeAspect="1"/>
          </p:cNvGraphicFramePr>
          <p:nvPr>
            <p:extLst>
              <p:ext uri="{D42A27DB-BD31-4B8C-83A1-F6EECF244321}">
                <p14:modId xmlns:p14="http://schemas.microsoft.com/office/powerpoint/2010/main" val="2506817023"/>
              </p:ext>
            </p:extLst>
          </p:nvPr>
        </p:nvGraphicFramePr>
        <p:xfrm>
          <a:off x="4504666" y="3009295"/>
          <a:ext cx="6962911" cy="1160031"/>
        </p:xfrm>
        <a:graphic>
          <a:graphicData uri="http://schemas.openxmlformats.org/drawingml/2006/table">
            <a:tbl>
              <a:tblPr/>
              <a:tblGrid>
                <a:gridCol w="6962911">
                  <a:extLst>
                    <a:ext uri="{9D8B030D-6E8A-4147-A177-3AD203B41FA5}">
                      <a16:colId xmlns:a16="http://schemas.microsoft.com/office/drawing/2014/main" val="20000"/>
                    </a:ext>
                  </a:extLst>
                </a:gridCol>
              </a:tblGrid>
              <a:tr h="283994">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defTabSz="906463" rtl="0" eaLnBrk="1" fontAlgn="base" latinLnBrk="0" hangingPunct="1">
                        <a:lnSpc>
                          <a:spcPct val="100000"/>
                        </a:lnSpc>
                        <a:spcBef>
                          <a:spcPct val="20000"/>
                        </a:spcBef>
                        <a:spcAft>
                          <a:spcPct val="0"/>
                        </a:spcAft>
                        <a:buClr>
                          <a:schemeClr val="accent1"/>
                        </a:buClr>
                        <a:buSzTx/>
                        <a:buFontTx/>
                        <a:buNone/>
                        <a:tabLst/>
                      </a:pPr>
                      <a:r>
                        <a:rPr kumimoji="0" lang="sv-SE" altLang="sv-SE" sz="12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Nästa steg - Genomförande och kommunikation</a:t>
                      </a: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876037">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a:lnSpc>
                          <a:spcPct val="100000"/>
                        </a:lnSpc>
                        <a:spcBef>
                          <a:spcPct val="20000"/>
                        </a:spcBef>
                        <a:spcAft>
                          <a:spcPct val="0"/>
                        </a:spcAft>
                        <a:buClrTx/>
                        <a:buSzTx/>
                        <a:buFont typeface="Arial" panose="020B0604020202020204" pitchFamily="34" charset="0"/>
                        <a:buNone/>
                      </a:pPr>
                      <a:r>
                        <a:rPr lang="sv-SE" altLang="sv-SE" sz="1200" b="0" i="0" u="none" strike="noStrike" kern="1200" cap="none" normalizeH="0" baseline="0">
                          <a:ln>
                            <a:noFill/>
                          </a:ln>
                          <a:solidFill>
                            <a:schemeClr val="tx1"/>
                          </a:solidFill>
                          <a:effectLst/>
                          <a:latin typeface="Arial"/>
                          <a:ea typeface="+mn-ea"/>
                          <a:cs typeface="+mn-cs"/>
                        </a:rPr>
                        <a:t>Informeras i ROR PL 2024-12-11</a:t>
                      </a:r>
                      <a:endParaRPr lang="sv-SE" altLang="sv-SE" sz="1200" b="0" i="0" u="none" strike="noStrike" kern="1200" cap="none" normalizeH="0" baseline="0" dirty="0">
                        <a:ln>
                          <a:noFill/>
                        </a:ln>
                        <a:solidFill>
                          <a:schemeClr val="tx1"/>
                        </a:solidFill>
                        <a:effectLst/>
                        <a:latin typeface="Arial"/>
                        <a:ea typeface="+mn-ea"/>
                        <a:cs typeface="+mn-cs"/>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extLst>
                  <a:ext uri="{0D108BD9-81ED-4DB2-BD59-A6C34878D82A}">
                    <a16:rowId xmlns:a16="http://schemas.microsoft.com/office/drawing/2014/main" val="10001"/>
                  </a:ext>
                </a:extLst>
              </a:tr>
            </a:tbl>
          </a:graphicData>
        </a:graphic>
      </p:graphicFrame>
      <p:graphicFrame>
        <p:nvGraphicFramePr>
          <p:cNvPr id="35" name="Group 49">
            <a:extLst>
              <a:ext uri="{FF2B5EF4-FFF2-40B4-BE49-F238E27FC236}">
                <a16:creationId xmlns:a16="http://schemas.microsoft.com/office/drawing/2014/main" id="{D14C7D5C-9053-4674-B812-631F76E1A846}"/>
              </a:ext>
            </a:extLst>
          </p:cNvPr>
          <p:cNvGraphicFramePr>
            <a:graphicFrameLocks noGrp="1" noChangeAspect="1"/>
          </p:cNvGraphicFramePr>
          <p:nvPr>
            <p:extLst>
              <p:ext uri="{D42A27DB-BD31-4B8C-83A1-F6EECF244321}">
                <p14:modId xmlns:p14="http://schemas.microsoft.com/office/powerpoint/2010/main" val="2732120604"/>
              </p:ext>
            </p:extLst>
          </p:nvPr>
        </p:nvGraphicFramePr>
        <p:xfrm>
          <a:off x="4524016" y="4187308"/>
          <a:ext cx="6943562" cy="1206191"/>
        </p:xfrm>
        <a:graphic>
          <a:graphicData uri="http://schemas.openxmlformats.org/drawingml/2006/table">
            <a:tbl>
              <a:tblPr/>
              <a:tblGrid>
                <a:gridCol w="6943562">
                  <a:extLst>
                    <a:ext uri="{9D8B030D-6E8A-4147-A177-3AD203B41FA5}">
                      <a16:colId xmlns:a16="http://schemas.microsoft.com/office/drawing/2014/main" val="20000"/>
                    </a:ext>
                  </a:extLst>
                </a:gridCol>
              </a:tblGrid>
              <a:tr h="233410">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rtl="0" eaLnBrk="1" fontAlgn="base" latinLnBrk="0" hangingPunct="1">
                        <a:lnSpc>
                          <a:spcPct val="100000"/>
                        </a:lnSpc>
                        <a:spcBef>
                          <a:spcPct val="20000"/>
                        </a:spcBef>
                        <a:spcAft>
                          <a:spcPct val="0"/>
                        </a:spcAft>
                        <a:buClr>
                          <a:schemeClr val="accent1"/>
                        </a:buClr>
                        <a:buSzTx/>
                        <a:buFontTx/>
                        <a:buNone/>
                      </a:pPr>
                      <a:r>
                        <a:rPr kumimoji="0" lang="sv-SE" altLang="sv-SE" sz="1200" b="1" i="0" u="none" strike="noStrike" cap="none" normalizeH="0" baseline="0" dirty="0">
                          <a:ln>
                            <a:noFill/>
                          </a:ln>
                          <a:solidFill>
                            <a:schemeClr val="tx1"/>
                          </a:solidFill>
                          <a:effectLst/>
                          <a:latin typeface="Arial"/>
                        </a:rPr>
                        <a:t>Påverkan på SDV</a:t>
                      </a: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942235">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rtl="0" fontAlgn="base"/>
                      <a:r>
                        <a:rPr lang="sv-SE" sz="1200" b="0" i="0" u="none" strike="noStrike" kern="1200" dirty="0">
                          <a:solidFill>
                            <a:schemeClr val="tx1"/>
                          </a:solidFill>
                          <a:effectLst/>
                          <a:latin typeface="Arial" charset="0"/>
                          <a:ea typeface="+mn-ea"/>
                          <a:cs typeface="+mn-cs"/>
                        </a:rPr>
                        <a:t>Ingen påverkan på SDV. </a:t>
                      </a: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11" name="Group 24">
            <a:extLst>
              <a:ext uri="{FF2B5EF4-FFF2-40B4-BE49-F238E27FC236}">
                <a16:creationId xmlns:a16="http://schemas.microsoft.com/office/drawing/2014/main" id="{CCDC273F-C3FE-4EF5-85AF-095E4E4C4702}"/>
              </a:ext>
            </a:extLst>
          </p:cNvPr>
          <p:cNvGraphicFramePr>
            <a:graphicFrameLocks noGrp="1" noChangeAspect="1"/>
          </p:cNvGraphicFramePr>
          <p:nvPr>
            <p:extLst>
              <p:ext uri="{D42A27DB-BD31-4B8C-83A1-F6EECF244321}">
                <p14:modId xmlns:p14="http://schemas.microsoft.com/office/powerpoint/2010/main" val="107963486"/>
              </p:ext>
            </p:extLst>
          </p:nvPr>
        </p:nvGraphicFramePr>
        <p:xfrm>
          <a:off x="439614" y="4177675"/>
          <a:ext cx="4065054" cy="2139580"/>
        </p:xfrm>
        <a:graphic>
          <a:graphicData uri="http://schemas.openxmlformats.org/drawingml/2006/table">
            <a:tbl>
              <a:tblPr/>
              <a:tblGrid>
                <a:gridCol w="4065054">
                  <a:extLst>
                    <a:ext uri="{9D8B030D-6E8A-4147-A177-3AD203B41FA5}">
                      <a16:colId xmlns:a16="http://schemas.microsoft.com/office/drawing/2014/main" val="20000"/>
                    </a:ext>
                  </a:extLst>
                </a:gridCol>
              </a:tblGrid>
              <a:tr h="290877">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rtl="0" eaLnBrk="1" fontAlgn="base" latinLnBrk="0" hangingPunct="1">
                        <a:lnSpc>
                          <a:spcPct val="100000"/>
                        </a:lnSpc>
                        <a:spcBef>
                          <a:spcPct val="20000"/>
                        </a:spcBef>
                        <a:spcAft>
                          <a:spcPct val="0"/>
                        </a:spcAft>
                        <a:buClr>
                          <a:schemeClr val="accent1"/>
                        </a:buClr>
                        <a:buSzTx/>
                        <a:buFontTx/>
                        <a:buNone/>
                      </a:pPr>
                      <a:r>
                        <a:rPr lang="sv-SE" altLang="sv-SE" sz="1200" b="1" i="0" u="none" strike="noStrike" cap="none" normalizeH="0" baseline="0" dirty="0">
                          <a:ln>
                            <a:noFill/>
                          </a:ln>
                          <a:solidFill>
                            <a:schemeClr val="tx1"/>
                          </a:solidFill>
                          <a:effectLst/>
                          <a:latin typeface="Arial"/>
                        </a:rPr>
                        <a:t>Resultat</a:t>
                      </a:r>
                      <a:endParaRPr kumimoji="0" lang="sv-SE" altLang="sv-SE" sz="1100" b="1" i="0" u="none" strike="noStrike" cap="none" normalizeH="0" baseline="0" dirty="0">
                        <a:ln>
                          <a:noFill/>
                        </a:ln>
                        <a:solidFill>
                          <a:schemeClr val="tx1"/>
                        </a:solidFill>
                        <a:effectLst/>
                        <a:latin typeface="Arial"/>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1848703">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defTabSz="906463" rtl="0" eaLnBrk="1" fontAlgn="auto" latinLnBrk="0" hangingPunct="1">
                        <a:lnSpc>
                          <a:spcPct val="100000"/>
                        </a:lnSpc>
                        <a:spcBef>
                          <a:spcPct val="0"/>
                        </a:spcBef>
                        <a:spcAft>
                          <a:spcPct val="0"/>
                        </a:spcAft>
                        <a:buClr>
                          <a:schemeClr val="accent1"/>
                        </a:buClr>
                        <a:buSzTx/>
                        <a:buFontTx/>
                        <a:buNone/>
                        <a:tabLst/>
                        <a:defRPr/>
                      </a:pPr>
                      <a:r>
                        <a:rPr lang="sv-SE" altLang="sv-SE" sz="1200" b="0" i="0" u="none" strike="noStrike" kern="1200" dirty="0">
                          <a:solidFill>
                            <a:schemeClr val="tx1"/>
                          </a:solidFill>
                          <a:latin typeface="Arial"/>
                          <a:ea typeface="+mn-ea"/>
                          <a:cs typeface="+mn-cs"/>
                        </a:rPr>
                        <a:t>Leverantören ansvarar för utbildning och utrullning av SDV till sina underleverantörer. </a:t>
                      </a:r>
                    </a:p>
                    <a:p>
                      <a:pPr marL="0" marR="0" lvl="0" indent="0" algn="l" defTabSz="906463" rtl="0" eaLnBrk="1" fontAlgn="auto" latinLnBrk="0" hangingPunct="1">
                        <a:lnSpc>
                          <a:spcPct val="100000"/>
                        </a:lnSpc>
                        <a:spcBef>
                          <a:spcPct val="0"/>
                        </a:spcBef>
                        <a:spcAft>
                          <a:spcPct val="0"/>
                        </a:spcAft>
                        <a:buClr>
                          <a:schemeClr val="accent1"/>
                        </a:buClr>
                        <a:buSzTx/>
                        <a:buFontTx/>
                        <a:buNone/>
                        <a:tabLst/>
                        <a:defRPr/>
                      </a:pPr>
                      <a:endParaRPr kumimoji="0" lang="sv-SE" sz="1800" b="0" i="1" u="none" strike="noStrike" noProof="0" dirty="0">
                        <a:solidFill>
                          <a:schemeClr val="tx1"/>
                        </a:solidFill>
                        <a:latin typeface="Arial"/>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bl>
          </a:graphicData>
        </a:graphic>
      </p:graphicFrame>
      <p:sp>
        <p:nvSpPr>
          <p:cNvPr id="2" name="TextBox 1">
            <a:extLst>
              <a:ext uri="{FF2B5EF4-FFF2-40B4-BE49-F238E27FC236}">
                <a16:creationId xmlns:a16="http://schemas.microsoft.com/office/drawing/2014/main" id="{19A6DBCF-9F06-402B-8118-40C3D053356B}"/>
              </a:ext>
            </a:extLst>
          </p:cNvPr>
          <p:cNvSpPr txBox="1"/>
          <p:nvPr/>
        </p:nvSpPr>
        <p:spPr>
          <a:xfrm>
            <a:off x="335360" y="86019"/>
            <a:ext cx="933899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err="1"/>
              <a:t>Sammanfattning</a:t>
            </a:r>
            <a:r>
              <a:rPr lang="en-US" b="1" dirty="0"/>
              <a:t> regional risk 40 </a:t>
            </a:r>
            <a:r>
              <a:rPr lang="en-US" b="1" dirty="0" err="1"/>
              <a:t>Underleverantörer</a:t>
            </a:r>
            <a:r>
              <a:rPr lang="en-US" b="1" dirty="0"/>
              <a:t> i Region Skåne</a:t>
            </a:r>
          </a:p>
        </p:txBody>
      </p:sp>
      <p:sp>
        <p:nvSpPr>
          <p:cNvPr id="6" name="TextBox 5">
            <a:extLst>
              <a:ext uri="{FF2B5EF4-FFF2-40B4-BE49-F238E27FC236}">
                <a16:creationId xmlns:a16="http://schemas.microsoft.com/office/drawing/2014/main" id="{2782DCD9-F20D-445A-AEA7-C6128119A828}"/>
              </a:ext>
            </a:extLst>
          </p:cNvPr>
          <p:cNvSpPr txBox="1"/>
          <p:nvPr/>
        </p:nvSpPr>
        <p:spPr>
          <a:xfrm>
            <a:off x="40835" y="3676032"/>
            <a:ext cx="184731" cy="369332"/>
          </a:xfrm>
          <a:prstGeom prst="rect">
            <a:avLst/>
          </a:prstGeom>
          <a:noFill/>
        </p:spPr>
        <p:txBody>
          <a:bodyPr vert="horz" wrap="none" lIns="91440" tIns="45720" rIns="91440" bIns="45720" rtlCol="0" anchor="t">
            <a:spAutoFit/>
          </a:bodyPr>
          <a:lstStyle/>
          <a:p>
            <a:endParaRPr lang="en-US" dirty="0">
              <a:solidFill>
                <a:schemeClr val="accent3"/>
              </a:solidFill>
              <a:cs typeface="Arial"/>
              <a:sym typeface="Wingdings" panose="05000000000000000000" pitchFamily="2" charset="2"/>
            </a:endParaRPr>
          </a:p>
        </p:txBody>
      </p:sp>
      <p:sp>
        <p:nvSpPr>
          <p:cNvPr id="43" name="TextBox 42">
            <a:extLst>
              <a:ext uri="{FF2B5EF4-FFF2-40B4-BE49-F238E27FC236}">
                <a16:creationId xmlns:a16="http://schemas.microsoft.com/office/drawing/2014/main" id="{73D86C71-3390-4483-A6CF-438D4D1EF9C7}"/>
              </a:ext>
            </a:extLst>
          </p:cNvPr>
          <p:cNvSpPr txBox="1"/>
          <p:nvPr/>
        </p:nvSpPr>
        <p:spPr>
          <a:xfrm>
            <a:off x="4071705" y="6178756"/>
            <a:ext cx="525780" cy="276999"/>
          </a:xfrm>
          <a:prstGeom prst="rect">
            <a:avLst/>
          </a:prstGeom>
          <a:noFill/>
        </p:spPr>
        <p:txBody>
          <a:bodyPr wrap="square" lIns="91440" tIns="45720" rIns="91440" bIns="45720" anchor="t">
            <a:spAutoFit/>
          </a:bodyPr>
          <a:lstStyle/>
          <a:p>
            <a:endParaRPr lang="en-US" sz="1200" dirty="0"/>
          </a:p>
        </p:txBody>
      </p:sp>
      <p:graphicFrame>
        <p:nvGraphicFramePr>
          <p:cNvPr id="3" name="Group 16">
            <a:extLst>
              <a:ext uri="{FF2B5EF4-FFF2-40B4-BE49-F238E27FC236}">
                <a16:creationId xmlns:a16="http://schemas.microsoft.com/office/drawing/2014/main" id="{2DCD36CA-3A9C-D91F-4734-94F8CC3B70C4}"/>
              </a:ext>
            </a:extLst>
          </p:cNvPr>
          <p:cNvGraphicFramePr>
            <a:graphicFrameLocks noGrp="1" noChangeAspect="1"/>
          </p:cNvGraphicFramePr>
          <p:nvPr>
            <p:extLst>
              <p:ext uri="{D42A27DB-BD31-4B8C-83A1-F6EECF244321}">
                <p14:modId xmlns:p14="http://schemas.microsoft.com/office/powerpoint/2010/main" val="2561870576"/>
              </p:ext>
            </p:extLst>
          </p:nvPr>
        </p:nvGraphicFramePr>
        <p:xfrm>
          <a:off x="4504668" y="539887"/>
          <a:ext cx="6972584" cy="1613572"/>
        </p:xfrm>
        <a:graphic>
          <a:graphicData uri="http://schemas.openxmlformats.org/drawingml/2006/table">
            <a:tbl>
              <a:tblPr/>
              <a:tblGrid>
                <a:gridCol w="6972584">
                  <a:extLst>
                    <a:ext uri="{9D8B030D-6E8A-4147-A177-3AD203B41FA5}">
                      <a16:colId xmlns:a16="http://schemas.microsoft.com/office/drawing/2014/main" val="20000"/>
                    </a:ext>
                  </a:extLst>
                </a:gridCol>
              </a:tblGrid>
              <a:tr h="370453">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rtl="0" eaLnBrk="1" fontAlgn="base" latinLnBrk="0" hangingPunct="1">
                        <a:lnSpc>
                          <a:spcPct val="100000"/>
                        </a:lnSpc>
                        <a:spcBef>
                          <a:spcPct val="20000"/>
                        </a:spcBef>
                        <a:spcAft>
                          <a:spcPct val="0"/>
                        </a:spcAft>
                        <a:buClr>
                          <a:schemeClr val="accent1"/>
                        </a:buClr>
                        <a:buSzTx/>
                        <a:buFontTx/>
                        <a:buNone/>
                      </a:pPr>
                      <a:r>
                        <a:rPr lang="sv-SE" altLang="sv-SE" sz="1200" b="1" i="0" u="none" strike="noStrike" cap="none" normalizeH="0" baseline="0" dirty="0">
                          <a:ln>
                            <a:noFill/>
                          </a:ln>
                          <a:solidFill>
                            <a:schemeClr val="tx1"/>
                          </a:solidFill>
                          <a:effectLst/>
                          <a:latin typeface="Arial"/>
                        </a:rPr>
                        <a:t>Beslut</a:t>
                      </a:r>
                      <a:endParaRPr kumimoji="0" lang="sv-SE" altLang="sv-SE" sz="1100" b="1" i="0" u="none" strike="noStrike" cap="none" normalizeH="0" baseline="0" dirty="0">
                        <a:ln>
                          <a:noFill/>
                        </a:ln>
                        <a:solidFill>
                          <a:schemeClr val="tx1"/>
                        </a:solidFill>
                        <a:effectLst/>
                        <a:latin typeface="Arial"/>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1243119">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a:lnSpc>
                          <a:spcPct val="100000"/>
                        </a:lnSpc>
                        <a:spcBef>
                          <a:spcPct val="20000"/>
                        </a:spcBef>
                        <a:spcAft>
                          <a:spcPct val="0"/>
                        </a:spcAft>
                        <a:buClr>
                          <a:srgbClr val="000000"/>
                        </a:buClr>
                        <a:buSzTx/>
                        <a:buFont typeface="Arial,Sans-Serif"/>
                        <a:buNone/>
                      </a:pPr>
                      <a:r>
                        <a:rPr lang="sv-SE" altLang="sv-SE" sz="1200" b="0" i="0" u="none" strike="noStrike" kern="1200" cap="none" normalizeH="0" baseline="0" dirty="0">
                          <a:ln>
                            <a:noFill/>
                          </a:ln>
                          <a:solidFill>
                            <a:schemeClr val="tx1"/>
                          </a:solidFill>
                          <a:effectLst/>
                          <a:latin typeface="Arial"/>
                          <a:ea typeface="+mn-ea"/>
                          <a:cs typeface="+mn-cs"/>
                        </a:rPr>
                        <a:t>Underleverantörer ska inte ha direkt åtkomst till SDV. Underleverantörer har inga avtal med Region Skåne, utan med regionens upphandlade leverantörer (LOU och LOV). Det är leverantörerna som enligt sina avtal har ansvar för att deras eventuella underleverantörer använder de IT-stöd som Region Skåne tillhandahåller. </a:t>
                      </a:r>
                    </a:p>
                    <a:p>
                      <a:pPr rtl="0" fontAlgn="base"/>
                      <a:r>
                        <a:rPr lang="en-US" sz="1200" b="0" i="0" kern="1200" dirty="0">
                          <a:solidFill>
                            <a:schemeClr val="tx1"/>
                          </a:solidFill>
                          <a:effectLst/>
                          <a:latin typeface="Arial" charset="0"/>
                          <a:ea typeface="+mn-ea"/>
                          <a:cs typeface="+mn-cs"/>
                        </a:rPr>
                        <a:t>​</a:t>
                      </a: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4" name="Group 32">
            <a:extLst>
              <a:ext uri="{FF2B5EF4-FFF2-40B4-BE49-F238E27FC236}">
                <a16:creationId xmlns:a16="http://schemas.microsoft.com/office/drawing/2014/main" id="{8CE161AB-FE91-6D19-6C5E-4409B171D840}"/>
              </a:ext>
            </a:extLst>
          </p:cNvPr>
          <p:cNvGraphicFramePr>
            <a:graphicFrameLocks noGrp="1" noChangeAspect="1"/>
          </p:cNvGraphicFramePr>
          <p:nvPr>
            <p:extLst>
              <p:ext uri="{D42A27DB-BD31-4B8C-83A1-F6EECF244321}">
                <p14:modId xmlns:p14="http://schemas.microsoft.com/office/powerpoint/2010/main" val="2686256923"/>
              </p:ext>
            </p:extLst>
          </p:nvPr>
        </p:nvGraphicFramePr>
        <p:xfrm>
          <a:off x="4504668" y="2120629"/>
          <a:ext cx="6972584" cy="893672"/>
        </p:xfrm>
        <a:graphic>
          <a:graphicData uri="http://schemas.openxmlformats.org/drawingml/2006/table">
            <a:tbl>
              <a:tblPr/>
              <a:tblGrid>
                <a:gridCol w="6972584">
                  <a:extLst>
                    <a:ext uri="{9D8B030D-6E8A-4147-A177-3AD203B41FA5}">
                      <a16:colId xmlns:a16="http://schemas.microsoft.com/office/drawing/2014/main" val="20000"/>
                    </a:ext>
                  </a:extLst>
                </a:gridCol>
              </a:tblGrid>
              <a:tr h="260087">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defTabSz="906463" rtl="0" eaLnBrk="1" fontAlgn="base" latinLnBrk="0" hangingPunct="1">
                        <a:lnSpc>
                          <a:spcPct val="100000"/>
                        </a:lnSpc>
                        <a:spcBef>
                          <a:spcPct val="20000"/>
                        </a:spcBef>
                        <a:spcAft>
                          <a:spcPct val="0"/>
                        </a:spcAft>
                        <a:buClr>
                          <a:schemeClr val="accent1"/>
                        </a:buClr>
                        <a:buSzTx/>
                        <a:buFontTx/>
                        <a:buNone/>
                        <a:tabLst/>
                      </a:pPr>
                      <a:r>
                        <a:rPr kumimoji="0" lang="sv-SE" altLang="sv-SE" sz="1200" b="1" i="0" u="none" strike="noStrike" cap="none" normalizeH="0" baseline="0" dirty="0">
                          <a:ln>
                            <a:noFill/>
                          </a:ln>
                          <a:solidFill>
                            <a:schemeClr val="tx1"/>
                          </a:solidFill>
                          <a:effectLst/>
                          <a:latin typeface="Arial"/>
                          <a:cs typeface="Arial"/>
                        </a:rPr>
                        <a:t>Ägarskap för fortsättningen av </a:t>
                      </a:r>
                      <a:r>
                        <a:rPr lang="sv-SE" altLang="sv-SE" sz="1200" b="1" i="0" u="none" strike="noStrike" cap="none" normalizeH="0" baseline="0" dirty="0">
                          <a:ln>
                            <a:noFill/>
                          </a:ln>
                          <a:solidFill>
                            <a:schemeClr val="tx1"/>
                          </a:solidFill>
                          <a:effectLst/>
                          <a:latin typeface="Arial"/>
                          <a:cs typeface="Arial"/>
                        </a:rPr>
                        <a:t>arbetet</a:t>
                      </a:r>
                      <a:endParaRPr kumimoji="0" lang="sv-SE" altLang="sv-SE" sz="1200" b="1" i="0" u="none" strike="noStrike" cap="none" normalizeH="0" baseline="0" dirty="0">
                        <a:ln>
                          <a:noFill/>
                        </a:ln>
                        <a:solidFill>
                          <a:schemeClr val="tx1"/>
                        </a:solidFill>
                        <a:effectLst/>
                        <a:latin typeface="Arial"/>
                        <a:cs typeface="Arial"/>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582773">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a:lnSpc>
                          <a:spcPct val="100000"/>
                        </a:lnSpc>
                        <a:spcBef>
                          <a:spcPct val="0"/>
                        </a:spcBef>
                        <a:spcAft>
                          <a:spcPct val="0"/>
                        </a:spcAft>
                        <a:buNone/>
                      </a:pPr>
                      <a:r>
                        <a:rPr lang="sv-SE" sz="1200" b="0" i="0" u="none" strike="noStrike" noProof="0" dirty="0" err="1">
                          <a:solidFill>
                            <a:schemeClr val="tx1"/>
                          </a:solidFill>
                          <a:latin typeface="Arial"/>
                        </a:rPr>
                        <a:t>Riskägare</a:t>
                      </a:r>
                      <a:r>
                        <a:rPr lang="sv-SE" sz="1200" b="0" i="0" u="none" strike="noStrike" noProof="0" dirty="0">
                          <a:solidFill>
                            <a:schemeClr val="tx1"/>
                          </a:solidFill>
                          <a:latin typeface="Arial"/>
                        </a:rPr>
                        <a:t> Angelica Graveus, enhetschef, enheten för tillgänglighet och produktion, HSS</a:t>
                      </a:r>
                    </a:p>
                    <a:p>
                      <a:pPr marL="0" marR="0" lvl="0" indent="0" algn="l">
                        <a:lnSpc>
                          <a:spcPct val="100000"/>
                        </a:lnSpc>
                        <a:spcBef>
                          <a:spcPct val="0"/>
                        </a:spcBef>
                        <a:spcAft>
                          <a:spcPct val="0"/>
                        </a:spcAft>
                        <a:buNone/>
                      </a:pPr>
                      <a:r>
                        <a:rPr lang="sv-SE" sz="1200" b="0" i="0" u="none" strike="noStrike" noProof="0" dirty="0">
                          <a:solidFill>
                            <a:schemeClr val="tx1"/>
                          </a:solidFill>
                          <a:latin typeface="Arial"/>
                        </a:rPr>
                        <a:t>2024-10-24</a:t>
                      </a:r>
                    </a:p>
                    <a:p>
                      <a:pPr marL="0" marR="0" lvl="0" indent="0" algn="l">
                        <a:lnSpc>
                          <a:spcPct val="100000"/>
                        </a:lnSpc>
                        <a:spcBef>
                          <a:spcPct val="0"/>
                        </a:spcBef>
                        <a:spcAft>
                          <a:spcPct val="0"/>
                        </a:spcAft>
                        <a:buNone/>
                      </a:pPr>
                      <a:endParaRPr lang="sv-SE" sz="1200" b="0" i="0" u="none" strike="noStrike" noProof="0" dirty="0">
                        <a:solidFill>
                          <a:schemeClr val="tx1"/>
                        </a:solidFill>
                        <a:latin typeface="Arial"/>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201719297"/>
      </p:ext>
    </p:extLst>
  </p:cSld>
  <p:clrMapOvr>
    <a:masterClrMapping/>
  </p:clrMapOvr>
</p:sld>
</file>

<file path=ppt/theme/theme1.xml><?xml version="1.0" encoding="utf-8"?>
<a:theme xmlns:a="http://schemas.openxmlformats.org/drawingml/2006/main" name="1_Tema1">
  <a:themeElements>
    <a:clrScheme name="Anpassat 6">
      <a:dk1>
        <a:sysClr val="windowText" lastClr="000000"/>
      </a:dk1>
      <a:lt1>
        <a:sysClr val="window" lastClr="FFFFFF"/>
      </a:lt1>
      <a:dk2>
        <a:srgbClr val="000000"/>
      </a:dk2>
      <a:lt2>
        <a:srgbClr val="E7E6E6"/>
      </a:lt2>
      <a:accent1>
        <a:srgbClr val="ED1D2D"/>
      </a:accent1>
      <a:accent2>
        <a:srgbClr val="FFD402"/>
      </a:accent2>
      <a:accent3>
        <a:srgbClr val="00ABC0"/>
      </a:accent3>
      <a:accent4>
        <a:srgbClr val="A6D2D7"/>
      </a:accent4>
      <a:accent5>
        <a:srgbClr val="C4B79F"/>
      </a:accent5>
      <a:accent6>
        <a:srgbClr val="D8D8D8"/>
      </a:accent6>
      <a:hlink>
        <a:srgbClr val="0563C1"/>
      </a:hlink>
      <a:folHlink>
        <a:srgbClr val="954F72"/>
      </a:folHlink>
    </a:clrScheme>
    <a:fontScheme name="SDV_2019">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dirty="0" err="1" smtClean="0">
            <a:solidFill>
              <a:schemeClr val="tx1"/>
            </a:solidFill>
          </a:defRPr>
        </a:defPPr>
      </a:lstStyle>
      <a:style>
        <a:lnRef idx="2">
          <a:schemeClr val="accent4">
            <a:shade val="50000"/>
          </a:schemeClr>
        </a:lnRef>
        <a:fillRef idx="1">
          <a:schemeClr val="accent4"/>
        </a:fillRef>
        <a:effectRef idx="0">
          <a:schemeClr val="accent4"/>
        </a:effectRef>
        <a:fontRef idx="minor">
          <a:schemeClr val="lt1"/>
        </a:fontRef>
      </a:style>
    </a:spDef>
    <a:lnDef>
      <a:spPr>
        <a:ln w="19050">
          <a:solidFill>
            <a:schemeClr val="accent3"/>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SDV_PPT-mall_2019-09-26 [Skrivskyddad]" id="{FF5FEE54-2B70-4F82-B591-62AE6C72B542}" vid="{4A47C1E1-3459-4D50-9E1D-521A98B70C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E31EBBC7768F1E4A9E0C4E1A60879018" ma:contentTypeVersion="22" ma:contentTypeDescription="Skapa ett nytt dokument." ma:contentTypeScope="" ma:versionID="059146227fa6fadae7584a0002f94e98">
  <xsd:schema xmlns:xsd="http://www.w3.org/2001/XMLSchema" xmlns:xs="http://www.w3.org/2001/XMLSchema" xmlns:p="http://schemas.microsoft.com/office/2006/metadata/properties" xmlns:ns2="b9481cc7-f7fc-4d3a-a93a-4be4fcbf4595" xmlns:ns3="2e68ab6b-79c8-43ea-b178-dccb9842d64a" targetNamespace="http://schemas.microsoft.com/office/2006/metadata/properties" ma:root="true" ma:fieldsID="64cd48618ccf23e864fa47398fe95a4d" ns2:_="" ns3:_="">
    <xsd:import namespace="b9481cc7-f7fc-4d3a-a93a-4be4fcbf4595"/>
    <xsd:import namespace="2e68ab6b-79c8-43ea-b178-dccb9842d64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3:SharedWithUsers" minOccurs="0"/>
                <xsd:element ref="ns3:SharedWithDetails" minOccurs="0"/>
                <xsd:element ref="ns2:MediaServiceAutoKeyPoints" minOccurs="0"/>
                <xsd:element ref="ns2:MediaServiceKeyPoint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SearchProperties" minOccurs="0"/>
                <xsd:element ref="ns2:Dokument_x00e4_gar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9481cc7-f7fc-4d3a-a93a-4be4fcbf459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lcf76f155ced4ddcb4097134ff3c332f" ma:index="19" nillable="true" ma:taxonomy="true" ma:internalName="lcf76f155ced4ddcb4097134ff3c332f" ma:taxonomyFieldName="MediaServiceImageTags" ma:displayName="Bildmarkeringar" ma:readOnly="false" ma:fieldId="{5cf76f15-5ced-4ddc-b409-7134ff3c332f}" ma:taxonomyMulti="true" ma:sspId="0712f857-838a-48cf-af71-0d5f19c87c4b"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element name="MediaServiceGenerationTime" ma:index="22" nillable="true" ma:displayName="MediaServiceGenerationTime" ma:hidden="true" ma:internalName="MediaServiceGenerationTime" ma:readOnly="true">
      <xsd:simpleType>
        <xsd:restriction base="dms:Text"/>
      </xsd:simpleType>
    </xsd:element>
    <xsd:element name="MediaServiceEventHashCode" ma:index="23" nillable="true" ma:displayName="MediaServiceEventHashCode" ma:hidden="true" ma:internalName="MediaServiceEventHashCode"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Dokument_x00e4_gare" ma:index="25" nillable="true" ma:displayName="Dokumentägare" ma:format="Dropdown" ma:internalName="Dokument_x00e4_gar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e68ab6b-79c8-43ea-b178-dccb9842d64a" elementFormDefault="qualified">
    <xsd:import namespace="http://schemas.microsoft.com/office/2006/documentManagement/types"/>
    <xsd:import namespace="http://schemas.microsoft.com/office/infopath/2007/PartnerControls"/>
    <xsd:element name="SharedWithUsers" ma:index="13"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Delat med information" ma:internalName="SharedWithDetails" ma:readOnly="true">
      <xsd:simpleType>
        <xsd:restriction base="dms:Note">
          <xsd:maxLength value="255"/>
        </xsd:restriction>
      </xsd:simpleType>
    </xsd:element>
    <xsd:element name="TaxCatchAll" ma:index="20" nillable="true" ma:displayName="Taxonomy Catch All Column" ma:hidden="true" ma:list="{cbaeb4bc-d153-4d99-b5e3-a4e457393579}" ma:internalName="TaxCatchAll" ma:showField="CatchAllData" ma:web="2e68ab6b-79c8-43ea-b178-dccb9842d64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9481cc7-f7fc-4d3a-a93a-4be4fcbf4595">
      <Terms xmlns="http://schemas.microsoft.com/office/infopath/2007/PartnerControls"/>
    </lcf76f155ced4ddcb4097134ff3c332f>
    <TaxCatchAll xmlns="2e68ab6b-79c8-43ea-b178-dccb9842d64a" xsi:nil="true"/>
    <SharedWithUsers xmlns="2e68ab6b-79c8-43ea-b178-dccb9842d64a">
      <UserInfo>
        <DisplayName>Allert Lenander Therése</DisplayName>
        <AccountId>138</AccountId>
        <AccountType/>
      </UserInfo>
    </SharedWithUsers>
    <Dokument_x00e4_gare xmlns="b9481cc7-f7fc-4d3a-a93a-4be4fcbf4595" xsi:nil="true"/>
  </documentManagement>
</p:properties>
</file>

<file path=customXml/itemProps1.xml><?xml version="1.0" encoding="utf-8"?>
<ds:datastoreItem xmlns:ds="http://schemas.openxmlformats.org/officeDocument/2006/customXml" ds:itemID="{1FEF5832-A278-4DA7-97F4-ABD7CA040059}">
  <ds:schemaRefs>
    <ds:schemaRef ds:uri="http://schemas.microsoft.com/sharepoint/v3/contenttype/forms"/>
  </ds:schemaRefs>
</ds:datastoreItem>
</file>

<file path=customXml/itemProps2.xml><?xml version="1.0" encoding="utf-8"?>
<ds:datastoreItem xmlns:ds="http://schemas.openxmlformats.org/officeDocument/2006/customXml" ds:itemID="{A079AB92-23F4-41E4-AD3C-F27DFB6B93B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9481cc7-f7fc-4d3a-a93a-4be4fcbf4595"/>
    <ds:schemaRef ds:uri="2e68ab6b-79c8-43ea-b178-dccb9842d6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21B1BCA-7B59-40E7-BEE4-D29FF7246213}">
  <ds:schemaRefs>
    <ds:schemaRef ds:uri="http://purl.org/dc/elements/1.1/"/>
    <ds:schemaRef ds:uri="d7b40e0d-70fe-487d-90d8-c91e32541cb9"/>
    <ds:schemaRef ds:uri="http://schemas.microsoft.com/office/2006/metadata/properties"/>
    <ds:schemaRef ds:uri="http://schemas.microsoft.com/office/2006/documentManagement/types"/>
    <ds:schemaRef ds:uri="http://www.w3.org/XML/1998/namespace"/>
    <ds:schemaRef ds:uri="4b21e3d7-508f-4324-9789-093cbd195ffd"/>
    <ds:schemaRef ds:uri="http://purl.org/dc/terms/"/>
    <ds:schemaRef ds:uri="http://schemas.microsoft.com/office/infopath/2007/PartnerControls"/>
    <ds:schemaRef ds:uri="http://schemas.openxmlformats.org/package/2006/metadata/core-properties"/>
    <ds:schemaRef ds:uri="http://purl.org/dc/dcmitype/"/>
    <ds:schemaRef ds:uri="b9481cc7-f7fc-4d3a-a93a-4be4fcbf4595"/>
    <ds:schemaRef ds:uri="2e68ab6b-79c8-43ea-b178-dccb9842d64a"/>
  </ds:schemaRefs>
</ds:datastoreItem>
</file>

<file path=docMetadata/LabelInfo.xml><?xml version="1.0" encoding="utf-8"?>
<clbl:labelList xmlns:clbl="http://schemas.microsoft.com/office/2020/mipLabelMetadata">
  <clbl:label id="{92f52389-3f0f-4623-9a3b-957c32d194e5}" enabled="0" method="" siteId="{92f52389-3f0f-4623-9a3b-957c32d194e5}" removed="1"/>
</clbl:labelList>
</file>

<file path=docProps/app.xml><?xml version="1.0" encoding="utf-8"?>
<Properties xmlns="http://schemas.openxmlformats.org/officeDocument/2006/extended-properties" xmlns:vt="http://schemas.openxmlformats.org/officeDocument/2006/docPropsVTypes">
  <TotalTime>0</TotalTime>
  <Words>182</Words>
  <Application>Microsoft Office PowerPoint</Application>
  <PresentationFormat>Widescreen</PresentationFormat>
  <Paragraphs>23</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1_Tema1</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Elfving, Linnea</dc:creator>
  <cp:lastModifiedBy>Persson Jennie</cp:lastModifiedBy>
  <cp:revision>110</cp:revision>
  <dcterms:created xsi:type="dcterms:W3CDTF">2021-05-18T08:31:40Z</dcterms:created>
  <dcterms:modified xsi:type="dcterms:W3CDTF">2025-01-29T09:36:28Z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0x010100E31EBBC7768F1E4A9E0C4E1A60879018</vt:lpwstr>
  </property>
  <property fmtid="{D5CDD505-2E9C-101B-9397-08002B2CF9AE}" pid="3" name="xd_ProgID">
    <vt:lpwstr/>
  </property>
  <property fmtid="{D5CDD505-2E9C-101B-9397-08002B2CF9AE}" pid="4" name="TemplateUrl">
    <vt:lpwstr/>
  </property>
  <property fmtid="{D5CDD505-2E9C-101B-9397-08002B2CF9AE}" pid="5" name="ComplianceAssetId">
    <vt:lpwstr/>
  </property>
  <property fmtid="{D5CDD505-2E9C-101B-9397-08002B2CF9AE}" pid="6" name="_ExtendedDescription">
    <vt:lpwstr/>
  </property>
  <property fmtid="{D5CDD505-2E9C-101B-9397-08002B2CF9AE}" pid="7" name="TriggerFlowInfo">
    <vt:lpwstr/>
  </property>
  <property fmtid="{D5CDD505-2E9C-101B-9397-08002B2CF9AE}" pid="8" name="xd_Signature">
    <vt:bool>false</vt:bool>
  </property>
  <property fmtid="{D5CDD505-2E9C-101B-9397-08002B2CF9AE}" pid="9" name="MediaServiceImageTags">
    <vt:lpwstr/>
  </property>
  <property fmtid="{D5CDD505-2E9C-101B-9397-08002B2CF9AE}" pid="10" name="Order">
    <vt:r8>67000</vt:r8>
  </property>
  <property fmtid="{D5CDD505-2E9C-101B-9397-08002B2CF9AE}" pid="11" name="_SourceUrl">
    <vt:lpwstr/>
  </property>
  <property fmtid="{D5CDD505-2E9C-101B-9397-08002B2CF9AE}" pid="12" name="_SharedFileIndex">
    <vt:lpwstr/>
  </property>
</Properties>
</file>