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840" r:id="rId4"/>
  </p:sldMasterIdLst>
  <p:notesMasterIdLst>
    <p:notesMasterId r:id="rId6"/>
  </p:notesMasterIdLst>
  <p:sldIdLst>
    <p:sldId id="214587248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duktion" id="{CD7EF401-FCD3-45E1-BB3A-3E13175B3743}">
          <p14:sldIdLst>
            <p14:sldId id="2145872486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FDFF"/>
    <a:srgbClr val="E1F2CE"/>
    <a:srgbClr val="FFF3B9"/>
    <a:srgbClr val="568523"/>
    <a:srgbClr val="BFF8FF"/>
    <a:srgbClr val="FFF6CC"/>
    <a:srgbClr val="FFFFFF"/>
    <a:srgbClr val="E7E6E6"/>
    <a:srgbClr val="F8A5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11E1297-4470-40E3-9349-20F7F12B4B2C}" v="1" dt="2025-04-08T06:36:35.0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rsson Jennie" userId="aaf9a461-dcf2-4d47-b193-2f087d472a5e" providerId="ADAL" clId="{A11E1297-4470-40E3-9349-20F7F12B4B2C}"/>
    <pc:docChg chg="modSld">
      <pc:chgData name="Persson Jennie" userId="aaf9a461-dcf2-4d47-b193-2f087d472a5e" providerId="ADAL" clId="{A11E1297-4470-40E3-9349-20F7F12B4B2C}" dt="2025-04-08T06:37:53.762" v="61" actId="14100"/>
      <pc:docMkLst>
        <pc:docMk/>
      </pc:docMkLst>
      <pc:sldChg chg="modSp mod">
        <pc:chgData name="Persson Jennie" userId="aaf9a461-dcf2-4d47-b193-2f087d472a5e" providerId="ADAL" clId="{A11E1297-4470-40E3-9349-20F7F12B4B2C}" dt="2025-04-08T06:37:53.762" v="61" actId="14100"/>
        <pc:sldMkLst>
          <pc:docMk/>
          <pc:sldMk cId="3201719297" sldId="2145872486"/>
        </pc:sldMkLst>
        <pc:graphicFrameChg chg="modGraphic">
          <ac:chgData name="Persson Jennie" userId="aaf9a461-dcf2-4d47-b193-2f087d472a5e" providerId="ADAL" clId="{A11E1297-4470-40E3-9349-20F7F12B4B2C}" dt="2025-04-08T06:32:01.333" v="48" actId="255"/>
          <ac:graphicFrameMkLst>
            <pc:docMk/>
            <pc:sldMk cId="3201719297" sldId="2145872486"/>
            <ac:graphicFrameMk id="4" creationId="{8CE161AB-FE91-6D19-6C5E-4409B171D840}"/>
          </ac:graphicFrameMkLst>
        </pc:graphicFrameChg>
        <pc:graphicFrameChg chg="mod modGraphic">
          <ac:chgData name="Persson Jennie" userId="aaf9a461-dcf2-4d47-b193-2f087d472a5e" providerId="ADAL" clId="{A11E1297-4470-40E3-9349-20F7F12B4B2C}" dt="2025-04-08T06:37:48.912" v="60" actId="1076"/>
          <ac:graphicFrameMkLst>
            <pc:docMk/>
            <pc:sldMk cId="3201719297" sldId="2145872486"/>
            <ac:graphicFrameMk id="11" creationId="{CCDC273F-C3FE-4EF5-85AF-095E4E4C4702}"/>
          </ac:graphicFrameMkLst>
        </pc:graphicFrameChg>
        <pc:graphicFrameChg chg="mod modGraphic">
          <ac:chgData name="Persson Jennie" userId="aaf9a461-dcf2-4d47-b193-2f087d472a5e" providerId="ADAL" clId="{A11E1297-4470-40E3-9349-20F7F12B4B2C}" dt="2025-04-08T06:37:19.247" v="57" actId="14100"/>
          <ac:graphicFrameMkLst>
            <pc:docMk/>
            <pc:sldMk cId="3201719297" sldId="2145872486"/>
            <ac:graphicFrameMk id="27" creationId="{08908BF8-7AF7-428F-A7F0-A311C3B145F1}"/>
          </ac:graphicFrameMkLst>
        </pc:graphicFrameChg>
        <pc:graphicFrameChg chg="mod modGraphic">
          <ac:chgData name="Persson Jennie" userId="aaf9a461-dcf2-4d47-b193-2f087d472a5e" providerId="ADAL" clId="{A11E1297-4470-40E3-9349-20F7F12B4B2C}" dt="2025-04-08T06:37:53.762" v="61" actId="14100"/>
          <ac:graphicFrameMkLst>
            <pc:docMk/>
            <pc:sldMk cId="3201719297" sldId="2145872486"/>
            <ac:graphicFrameMk id="31" creationId="{8E4DBA57-0B06-4F9B-A468-A1B7D0399003}"/>
          </ac:graphicFrameMkLst>
        </pc:graphicFrameChg>
        <pc:graphicFrameChg chg="modGraphic">
          <ac:chgData name="Persson Jennie" userId="aaf9a461-dcf2-4d47-b193-2f087d472a5e" providerId="ADAL" clId="{A11E1297-4470-40E3-9349-20F7F12B4B2C}" dt="2025-04-08T06:37:10.448" v="55" actId="14100"/>
          <ac:graphicFrameMkLst>
            <pc:docMk/>
            <pc:sldMk cId="3201719297" sldId="2145872486"/>
            <ac:graphicFrameMk id="32" creationId="{FB7CA3FE-37A9-4FFE-974B-A7B9C999D811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5F0519-6911-4650-9EB4-DAC457C6F50A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AF496A-1472-417B-A8BC-4F89C4204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9572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bild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1D865707-BD43-46EF-90EA-1E2351DBB8D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4230688"/>
            <a:ext cx="9144000" cy="44608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buNone/>
              <a:defRPr sz="2200" b="0" i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Underrubrik Namn Efternamn XX månad 2019 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8340578C-757F-4A67-8A26-30E23E6A83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6949" y="2630811"/>
            <a:ext cx="5118100" cy="1148145"/>
          </a:xfrm>
          <a:prstGeom prst="rect">
            <a:avLst/>
          </a:prstGeom>
        </p:spPr>
      </p:pic>
      <p:pic>
        <p:nvPicPr>
          <p:cNvPr id="4" name="Bildobjekt 3">
            <a:extLst>
              <a:ext uri="{FF2B5EF4-FFF2-40B4-BE49-F238E27FC236}">
                <a16:creationId xmlns:a16="http://schemas.microsoft.com/office/drawing/2014/main" id="{995A93F3-DBB4-4009-B60F-26AC50C61D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6949" y="2630811"/>
            <a:ext cx="5118100" cy="1148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4647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ubrikbild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1D865707-BD43-46EF-90EA-1E2351DBB8D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608888" y="4144963"/>
            <a:ext cx="3059111" cy="130016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2200" b="0" i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Underrubrik </a:t>
            </a:r>
            <a:br>
              <a:rPr lang="sv-SE"/>
            </a:br>
            <a:r>
              <a:rPr lang="sv-SE"/>
              <a:t>Namn Efternamn </a:t>
            </a:r>
            <a:br>
              <a:rPr lang="sv-SE"/>
            </a:br>
            <a:r>
              <a:rPr lang="sv-SE"/>
              <a:t>XX månad 2019 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4C437A36-0FD1-4351-8D54-CB476BB682A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7072"/>
          <a:stretch/>
        </p:blipFill>
        <p:spPr>
          <a:xfrm>
            <a:off x="1902908" y="2249809"/>
            <a:ext cx="2926189" cy="1529147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DC446625-C337-4348-87CA-34C02670479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2370"/>
          <a:stretch/>
        </p:blipFill>
        <p:spPr>
          <a:xfrm>
            <a:off x="7396257" y="2249809"/>
            <a:ext cx="3930556" cy="1530000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E1AAB04B-ECBB-494C-AB56-E04135FBD9E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7072"/>
          <a:stretch/>
        </p:blipFill>
        <p:spPr>
          <a:xfrm>
            <a:off x="1902908" y="2249809"/>
            <a:ext cx="2926189" cy="1529147"/>
          </a:xfrm>
          <a:prstGeom prst="rect">
            <a:avLst/>
          </a:prstGeom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F1588F15-F628-4675-AAF9-5DE1C81854F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2370"/>
          <a:stretch/>
        </p:blipFill>
        <p:spPr>
          <a:xfrm>
            <a:off x="7396257" y="2249809"/>
            <a:ext cx="3930556" cy="1530000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23600" y="5784068"/>
            <a:ext cx="1007996" cy="849948"/>
          </a:xfrm>
          <a:prstGeom prst="rect">
            <a:avLst/>
          </a:prstGeom>
        </p:spPr>
      </p:pic>
      <p:pic>
        <p:nvPicPr>
          <p:cNvPr id="11" name="Bildobjekt 10">
            <a:extLst>
              <a:ext uri="{FF2B5EF4-FFF2-40B4-BE49-F238E27FC236}">
                <a16:creationId xmlns:a16="http://schemas.microsoft.com/office/drawing/2014/main" id="{414FD00D-862C-4958-92C1-12C13CA318C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160" y="5989670"/>
            <a:ext cx="3431969" cy="86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6280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59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D5B3A8-2CB1-4AE7-9F5E-54767E598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397594"/>
            <a:ext cx="10442575" cy="428625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9A3BDFC-5A91-4831-9577-3AEFB0584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4713" y="1412875"/>
            <a:ext cx="10442575" cy="40322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783641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685B4B7-5AE1-4750-B874-5A20621B1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397594"/>
            <a:ext cx="10442575" cy="428625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60582DE-F9C0-4916-AF89-F88A12F478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74713" y="1412875"/>
            <a:ext cx="5005387" cy="4032250"/>
          </a:xfrm>
          <a:prstGeom prst="rect">
            <a:avLst/>
          </a:prstGeom>
        </p:spPr>
        <p:txBody>
          <a:bodyPr lIns="0" tIns="0" rIns="0" bIns="0"/>
          <a:lstStyle>
            <a:lvl1pPr marL="252000" indent="-252000">
              <a:defRPr/>
            </a:lvl1pPr>
            <a:lvl2pPr marL="504000" indent="-252000">
              <a:defRPr/>
            </a:lvl2pPr>
            <a:lvl3pPr marL="756000" indent="-252000">
              <a:defRPr/>
            </a:lvl3pPr>
            <a:lvl4pPr marL="756000" indent="-252000">
              <a:defRPr/>
            </a:lvl4pPr>
            <a:lvl5pPr marL="756000" indent="-252000"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74E0A84-0E28-4326-8A7E-2325C95BB0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1901" y="1412875"/>
            <a:ext cx="5005385" cy="403225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5322639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704">
          <p15:clr>
            <a:srgbClr val="FBAE40"/>
          </p15:clr>
        </p15:guide>
        <p15:guide id="2" pos="397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Endast rubrik + bakgrundsbi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9F7A6B-1C37-4247-B8A9-995E6DC08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397594"/>
            <a:ext cx="10442575" cy="428625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3600" y="5784068"/>
            <a:ext cx="1007996" cy="849948"/>
          </a:xfrm>
          <a:prstGeom prst="rect">
            <a:avLst/>
          </a:prstGeom>
        </p:spPr>
      </p:pic>
      <p:pic>
        <p:nvPicPr>
          <p:cNvPr id="4" name="Bildobjekt 3">
            <a:extLst>
              <a:ext uri="{FF2B5EF4-FFF2-40B4-BE49-F238E27FC236}">
                <a16:creationId xmlns:a16="http://schemas.microsoft.com/office/drawing/2014/main" id="{414FD00D-862C-4958-92C1-12C13CA318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60" y="5989670"/>
            <a:ext cx="3431969" cy="86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9762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9F7A6B-1C37-4247-B8A9-995E6DC08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397594"/>
            <a:ext cx="10442575" cy="428625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212438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Avslutningsbi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3600" y="5784068"/>
            <a:ext cx="1007996" cy="849948"/>
          </a:xfrm>
          <a:prstGeom prst="rect">
            <a:avLst/>
          </a:prstGeom>
        </p:spPr>
      </p:pic>
      <p:pic>
        <p:nvPicPr>
          <p:cNvPr id="3" name="Bildobjekt 2">
            <a:extLst>
              <a:ext uri="{FF2B5EF4-FFF2-40B4-BE49-F238E27FC236}">
                <a16:creationId xmlns:a16="http://schemas.microsoft.com/office/drawing/2014/main" id="{414FD00D-862C-4958-92C1-12C13CA318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60" y="5989670"/>
            <a:ext cx="3431969" cy="86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108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Rubrikbild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1D865707-BD43-46EF-90EA-1E2351DBB8D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4230688"/>
            <a:ext cx="9144000" cy="44608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buNone/>
              <a:defRPr sz="2200" b="0" i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Underrubrik Namn Efternamn XX månad 2019 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8340578C-757F-4A67-8A26-30E23E6A83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6949" y="2630811"/>
            <a:ext cx="5118100" cy="1148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3836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Rubrikbild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1D865707-BD43-46EF-90EA-1E2351DBB8D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608888" y="4144963"/>
            <a:ext cx="3059111" cy="130016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2200" b="0" i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Underrubrik </a:t>
            </a:r>
            <a:br>
              <a:rPr lang="sv-SE"/>
            </a:br>
            <a:r>
              <a:rPr lang="sv-SE"/>
              <a:t>Namn Efternamn </a:t>
            </a:r>
            <a:br>
              <a:rPr lang="sv-SE"/>
            </a:br>
            <a:r>
              <a:rPr lang="sv-SE"/>
              <a:t>XX månad 2019 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4C437A36-0FD1-4351-8D54-CB476BB682A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7072"/>
          <a:stretch/>
        </p:blipFill>
        <p:spPr>
          <a:xfrm>
            <a:off x="1902908" y="2249809"/>
            <a:ext cx="2926189" cy="1529147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DC446625-C337-4348-87CA-34C02670479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2370"/>
          <a:stretch/>
        </p:blipFill>
        <p:spPr>
          <a:xfrm>
            <a:off x="7396257" y="2249809"/>
            <a:ext cx="3930556" cy="1530000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23600" y="5784068"/>
            <a:ext cx="1007996" cy="849948"/>
          </a:xfrm>
          <a:prstGeom prst="rect">
            <a:avLst/>
          </a:prstGeom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414FD00D-862C-4958-92C1-12C13CA318C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160" y="5989670"/>
            <a:ext cx="3431969" cy="86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2119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59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ildobjekt 5">
            <a:extLst>
              <a:ext uri="{FF2B5EF4-FFF2-40B4-BE49-F238E27FC236}">
                <a16:creationId xmlns:a16="http://schemas.microsoft.com/office/drawing/2014/main" id="{18A0E660-64A9-44F3-AFB4-DE825BA18E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6" t="2553"/>
          <a:stretch>
            <a:fillRect/>
          </a:stretch>
        </p:blipFill>
        <p:spPr bwMode="auto">
          <a:xfrm>
            <a:off x="-12700" y="0"/>
            <a:ext cx="12217400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Bildobjekt 16">
            <a:extLst>
              <a:ext uri="{FF2B5EF4-FFF2-40B4-BE49-F238E27FC236}">
                <a16:creationId xmlns:a16="http://schemas.microsoft.com/office/drawing/2014/main" id="{414FD00D-862C-4958-92C1-12C13CA318C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3428" y="5989670"/>
            <a:ext cx="3431969" cy="86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2210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41" r:id="rId1"/>
    <p:sldLayoutId id="2147484842" r:id="rId2"/>
    <p:sldLayoutId id="2147484843" r:id="rId3"/>
    <p:sldLayoutId id="2147484844" r:id="rId4"/>
    <p:sldLayoutId id="2147484845" r:id="rId5"/>
    <p:sldLayoutId id="2147484846" r:id="rId6"/>
    <p:sldLayoutId id="2147484847" r:id="rId7"/>
    <p:sldLayoutId id="2147484848" r:id="rId8"/>
    <p:sldLayoutId id="2147484849" r:id="rId9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56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00">
          <p15:clr>
            <a:srgbClr val="F26B43"/>
          </p15:clr>
        </p15:guide>
        <p15:guide id="2" pos="7129">
          <p15:clr>
            <a:srgbClr val="F26B43"/>
          </p15:clr>
        </p15:guide>
        <p15:guide id="3" pos="3840">
          <p15:clr>
            <a:srgbClr val="F26B43"/>
          </p15:clr>
        </p15:guide>
        <p15:guide id="4" pos="551">
          <p15:clr>
            <a:srgbClr val="F26B43"/>
          </p15:clr>
        </p15:guide>
        <p15:guide id="5" orient="horz" pos="890">
          <p15:clr>
            <a:srgbClr val="F26B43"/>
          </p15:clr>
        </p15:guide>
        <p15:guide id="6" orient="horz" pos="343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regionskane.sharepoint.com/:b:/s/BeredningsgruppfrdigitaltransformationKK.-Regionalarisker2/EWSjAMW0fsxGvDADh6OPK7YBoKfh24UiotwPQ_P9GpK07A?e=ppnytE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Group 5">
            <a:extLst>
              <a:ext uri="{FF2B5EF4-FFF2-40B4-BE49-F238E27FC236}">
                <a16:creationId xmlns:a16="http://schemas.microsoft.com/office/drawing/2014/main" id="{08908BF8-7AF7-428F-A7F0-A311C3B145F1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177738531"/>
              </p:ext>
            </p:extLst>
          </p:nvPr>
        </p:nvGraphicFramePr>
        <p:xfrm>
          <a:off x="428820" y="1375537"/>
          <a:ext cx="4020087" cy="2029637"/>
        </p:xfrm>
        <a:graphic>
          <a:graphicData uri="http://schemas.openxmlformats.org/drawingml/2006/table">
            <a:tbl>
              <a:tblPr/>
              <a:tblGrid>
                <a:gridCol w="4020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5793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</a:pPr>
                      <a:r>
                        <a:rPr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Bakgrund och orsak till ett regional risk (behov)</a:t>
                      </a:r>
                      <a:endParaRPr kumimoji="0" lang="sv-SE" altLang="sv-SE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0161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sv-SE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</a:rPr>
                        <a:t>ICNP (International </a:t>
                      </a:r>
                      <a:r>
                        <a:rPr lang="sv-SE" sz="9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</a:rPr>
                        <a:t>Classification</a:t>
                      </a:r>
                      <a:r>
                        <a:rPr lang="sv-SE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</a:rPr>
                        <a:t> </a:t>
                      </a:r>
                      <a:r>
                        <a:rPr lang="sv-SE" sz="9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</a:rPr>
                        <a:t>of</a:t>
                      </a:r>
                      <a:r>
                        <a:rPr lang="sv-SE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</a:rPr>
                        <a:t> </a:t>
                      </a:r>
                      <a:r>
                        <a:rPr lang="sv-SE" sz="9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</a:rPr>
                        <a:t>Nursing</a:t>
                      </a:r>
                      <a:r>
                        <a:rPr lang="sv-SE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</a:rPr>
                        <a:t> </a:t>
                      </a:r>
                      <a:r>
                        <a:rPr lang="sv-SE" sz="9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</a:rPr>
                        <a:t>Practice</a:t>
                      </a:r>
                      <a:r>
                        <a:rPr lang="sv-SE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</a:rPr>
                        <a:t>) ligger som ett standardkodverk i SDV för slutenvårdssjuksköterskan, vilket möjliggör att internationella omvårdnadsdiagnoser kan registreras på ett strukturerat sätt i den gemensamma diagnoskomponenten, synlig för samtliga yrkesprofessioner.</a:t>
                      </a: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lang="sv-SE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</a:rPr>
                        <a:t>I SDV kan ICNP registreras för att säkra Socialstyrelsens hälso- och sjukvårdsprocess. Då detta är ett nytt arbetssätt behövs utbildning för framförallt kliniskt verksamma SSK inom slutenvården men även för SSK-studenter, eftersom de idag saknar utbildning/kompetens för detta dokumentationsflöde. </a:t>
                      </a:r>
                    </a:p>
                    <a:p>
                      <a:endParaRPr lang="sv-SE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1" name="Group 16">
            <a:extLst>
              <a:ext uri="{FF2B5EF4-FFF2-40B4-BE49-F238E27FC236}">
                <a16:creationId xmlns:a16="http://schemas.microsoft.com/office/drawing/2014/main" id="{8E4DBA57-0B06-4F9B-A468-A1B7D0399003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389339898"/>
              </p:ext>
            </p:extLst>
          </p:nvPr>
        </p:nvGraphicFramePr>
        <p:xfrm>
          <a:off x="4468255" y="5401188"/>
          <a:ext cx="6991932" cy="836339"/>
        </p:xfrm>
        <a:graphic>
          <a:graphicData uri="http://schemas.openxmlformats.org/drawingml/2006/table">
            <a:tbl>
              <a:tblPr/>
              <a:tblGrid>
                <a:gridCol w="69919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8291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</a:pPr>
                      <a:r>
                        <a:rPr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Övrigt</a:t>
                      </a:r>
                      <a:endParaRPr kumimoji="0" lang="sv-SE" altLang="sv-SE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48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defTabSz="9064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,Sans-Serif"/>
                        <a:buNone/>
                        <a:tabLst/>
                        <a:defRPr/>
                      </a:pPr>
                      <a:r>
                        <a:rPr lang="sv-SE" sz="1100" b="0" i="0" u="none" strike="noStrike" noProof="0" dirty="0">
                          <a:solidFill>
                            <a:srgbClr val="000000"/>
                          </a:solidFill>
                          <a:latin typeface="Arial"/>
                        </a:rPr>
                        <a:t>Nationell utbildning planeras av Socialstyrelsen, vilken kan konverteras till regional. </a:t>
                      </a:r>
                      <a:endParaRPr kumimoji="0" lang="sv-SE" sz="1100" b="0" i="0" u="none" strike="noStrike" noProof="0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2" name="Group 24">
            <a:extLst>
              <a:ext uri="{FF2B5EF4-FFF2-40B4-BE49-F238E27FC236}">
                <a16:creationId xmlns:a16="http://schemas.microsoft.com/office/drawing/2014/main" id="{FB7CA3FE-37A9-4FFE-974B-A7B9C999D811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516117337"/>
              </p:ext>
            </p:extLst>
          </p:nvPr>
        </p:nvGraphicFramePr>
        <p:xfrm>
          <a:off x="439615" y="537307"/>
          <a:ext cx="4009292" cy="838230"/>
        </p:xfrm>
        <a:graphic>
          <a:graphicData uri="http://schemas.openxmlformats.org/drawingml/2006/table">
            <a:tbl>
              <a:tblPr/>
              <a:tblGrid>
                <a:gridCol w="40092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82723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</a:pPr>
                      <a:r>
                        <a:rPr kumimoji="0"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Regional risk nr  33</a:t>
                      </a:r>
                      <a:endParaRPr kumimoji="0" lang="sv-SE" altLang="sv-SE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4274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b="0" i="0" u="none" strike="noStrike" cap="none" normalizeH="0" baseline="0" noProof="0" dirty="0">
                          <a:ln>
                            <a:noFill/>
                          </a:ln>
                          <a:effectLst/>
                        </a:rPr>
                        <a:t>33 Behov av utbildning övriga </a:t>
                      </a:r>
                      <a:r>
                        <a:rPr lang="sv-SE" sz="900" b="0" i="0" u="none" strike="noStrike" cap="none" normalizeH="0" baseline="0" noProof="0" dirty="0" err="1">
                          <a:ln>
                            <a:noFill/>
                          </a:ln>
                          <a:effectLst/>
                        </a:rPr>
                        <a:t>kodverk</a:t>
                      </a:r>
                      <a:r>
                        <a:rPr lang="sv-SE" sz="900" b="0" i="0" u="none" strike="noStrike" cap="none" normalizeH="0" baseline="0" noProof="0" dirty="0">
                          <a:ln>
                            <a:noFill/>
                          </a:ln>
                          <a:effectLst/>
                        </a:rPr>
                        <a:t> (ICNP)</a:t>
                      </a:r>
                    </a:p>
                    <a:p>
                      <a:pPr algn="l" fontAlgn="t"/>
                      <a:endParaRPr lang="sv-SE" sz="11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3" name="Group 32">
            <a:extLst>
              <a:ext uri="{FF2B5EF4-FFF2-40B4-BE49-F238E27FC236}">
                <a16:creationId xmlns:a16="http://schemas.microsoft.com/office/drawing/2014/main" id="{1B0F1C80-5572-41F8-8BBC-00ADEEEE2A7D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875670368"/>
              </p:ext>
            </p:extLst>
          </p:nvPr>
        </p:nvGraphicFramePr>
        <p:xfrm>
          <a:off x="4468255" y="3282696"/>
          <a:ext cx="6972584" cy="1245626"/>
        </p:xfrm>
        <a:graphic>
          <a:graphicData uri="http://schemas.openxmlformats.org/drawingml/2006/table">
            <a:tbl>
              <a:tblPr/>
              <a:tblGrid>
                <a:gridCol w="6972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53863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defTabSz="9064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Nästa steg - Genomförande och kommunikation</a:t>
                      </a: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1763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171450" marR="0" lvl="0" indent="-171450" algn="l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</a:pPr>
                      <a:r>
                        <a:rPr lang="sv-SE" altLang="sv-S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Beslutet är kommunicerat till Agnetha Perlkvist, </a:t>
                      </a:r>
                      <a:r>
                        <a:rPr lang="sv-SE" sz="11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Workstream </a:t>
                      </a:r>
                      <a:r>
                        <a:rPr lang="sv-SE" sz="1100" b="0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Lead</a:t>
                      </a:r>
                      <a:r>
                        <a:rPr lang="sv-SE" sz="11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Dokumentation vårdprofessioner.</a:t>
                      </a:r>
                    </a:p>
                    <a:p>
                      <a:pPr marL="171450" marR="0" lvl="0" indent="-171450" algn="l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/>
                        <a:buChar char="•"/>
                      </a:pPr>
                      <a:r>
                        <a:rPr lang="sv-SE" sz="11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Föreslagen webbutbildning ska tillhandahållas via Region Skånes </a:t>
                      </a:r>
                      <a:r>
                        <a:rPr lang="sv-SE" sz="1100" b="0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lärportal</a:t>
                      </a:r>
                      <a:r>
                        <a:rPr lang="sv-SE" sz="11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 </a:t>
                      </a:r>
                    </a:p>
                    <a:p>
                      <a:pPr marL="171450" marR="0" lvl="0" indent="-171450" algn="l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/>
                        <a:buChar char="•"/>
                      </a:pPr>
                      <a:r>
                        <a:rPr lang="sv-SE" sz="11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Anvisning i </a:t>
                      </a:r>
                      <a:r>
                        <a:rPr lang="sv-SE" sz="1100" b="0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eCoach</a:t>
                      </a:r>
                      <a:r>
                        <a:rPr lang="sv-SE" sz="11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, SDV planeras </a:t>
                      </a:r>
                      <a:endParaRPr lang="sv-SE" sz="1100" dirty="0"/>
                    </a:p>
                    <a:p>
                      <a:pPr marL="0" marR="0" lvl="0" indent="0" algn="l" defTabSz="9064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lang="sv-SE" altLang="sv-SE" sz="1200" b="0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5" name="Group 49">
            <a:extLst>
              <a:ext uri="{FF2B5EF4-FFF2-40B4-BE49-F238E27FC236}">
                <a16:creationId xmlns:a16="http://schemas.microsoft.com/office/drawing/2014/main" id="{D14C7D5C-9053-4674-B812-631F76E1A846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460397980"/>
              </p:ext>
            </p:extLst>
          </p:nvPr>
        </p:nvGraphicFramePr>
        <p:xfrm>
          <a:off x="4468255" y="4564849"/>
          <a:ext cx="6972584" cy="836339"/>
        </p:xfrm>
        <a:graphic>
          <a:graphicData uri="http://schemas.openxmlformats.org/drawingml/2006/table">
            <a:tbl>
              <a:tblPr/>
              <a:tblGrid>
                <a:gridCol w="6972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05013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</a:pPr>
                      <a:r>
                        <a:rPr kumimoji="0"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Påverkan på SDV</a:t>
                      </a: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2383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defTabSz="9064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sv-SE" sz="11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Utbildning behöver inte genomföras i nära anslutning till driftsättning. </a:t>
                      </a:r>
                      <a:endParaRPr lang="sv-SE" sz="1100" dirty="0"/>
                    </a:p>
                    <a:p>
                      <a:pPr marL="0" marR="0" lvl="0" indent="0" algn="l" defTabSz="9064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lang="sv-SE" altLang="sv-SE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1" name="Group 24">
            <a:extLst>
              <a:ext uri="{FF2B5EF4-FFF2-40B4-BE49-F238E27FC236}">
                <a16:creationId xmlns:a16="http://schemas.microsoft.com/office/drawing/2014/main" id="{CCDC273F-C3FE-4EF5-85AF-095E4E4C4702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031956939"/>
              </p:ext>
            </p:extLst>
          </p:nvPr>
        </p:nvGraphicFramePr>
        <p:xfrm>
          <a:off x="419146" y="3228933"/>
          <a:ext cx="4020087" cy="3014195"/>
        </p:xfrm>
        <a:graphic>
          <a:graphicData uri="http://schemas.openxmlformats.org/drawingml/2006/table">
            <a:tbl>
              <a:tblPr/>
              <a:tblGrid>
                <a:gridCol w="4020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1191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</a:pPr>
                      <a:r>
                        <a:rPr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Resultat</a:t>
                      </a:r>
                      <a:endParaRPr kumimoji="0" lang="sv-SE" altLang="sv-SE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02754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rtl="0" fontAlgn="base"/>
                      <a:r>
                        <a:rPr lang="sv-SE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Risk 33 involverar enbart ICNP till följd av att analys/utbildningsbehovet har klargjorts sedan underlag för det tidigare </a:t>
                      </a:r>
                      <a:r>
                        <a:rPr lang="sv-SE" sz="9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GAP:et</a:t>
                      </a:r>
                      <a:r>
                        <a:rPr lang="sv-SE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formulerades 2021. </a:t>
                      </a:r>
                      <a:r>
                        <a:rPr lang="en-US" sz="900" b="0" i="0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rtl="0" fontAlgn="base"/>
                      <a:r>
                        <a:rPr lang="sv-SE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Med införandet av SDV kommer det att bli möjligt att dokumentera ICF, NCPT och ICNP. </a:t>
                      </a:r>
                      <a:r>
                        <a:rPr lang="en-US" sz="900" b="0" i="0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rtl="0" fontAlgn="base"/>
                      <a:r>
                        <a:rPr lang="sv-SE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Arbetsterapeuter, fysioterapeuter och dietister är redan idag väl förtrogna med sina respektive </a:t>
                      </a:r>
                      <a:r>
                        <a:rPr lang="sv-SE" sz="9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kodverk</a:t>
                      </a:r>
                      <a:r>
                        <a:rPr lang="sv-SE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, ICF och NCPT, medan sjuksköterskor saknar kännedom om ICNP, både i klinisk praxis och ur utbildningsperspektiv.</a:t>
                      </a:r>
                      <a:r>
                        <a:rPr lang="en-US" sz="900" b="0" i="0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rtl="0" fontAlgn="base"/>
                      <a:r>
                        <a:rPr lang="sv-SE" sz="900" b="0" i="0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rtl="0" fontAlgn="base"/>
                      <a:r>
                        <a:rPr lang="sv-SE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Träningsmaterial för arbetsterapeuter, fysioterapeuter och dietister kommer att säkerställa att de får information om var de redan välkända ICF- och NCPT-diagnoserna ska dokumenteras på ett strukturerat sätt i SDV. Sjuksköterskor behöver, utöver det begränsade träningsmaterial som erhålls kopplat till SDV, även grundläggande utbildning. Detta beror på att både kliniskt verksamma sjuksköterskor och lärosäten i Region Skåne (Malmö, Lund och Kristianstad) har påvisat kompetens- och utbildningsgap gällande ICNP.</a:t>
                      </a:r>
                      <a:endParaRPr lang="en-US" sz="900" b="0" i="0" kern="12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06463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  <a:defRPr/>
                      </a:pPr>
                      <a:endParaRPr lang="sv-SE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19A6DBCF-9F06-402B-8118-40C3D053356B}"/>
              </a:ext>
            </a:extLst>
          </p:cNvPr>
          <p:cNvSpPr txBox="1"/>
          <p:nvPr/>
        </p:nvSpPr>
        <p:spPr>
          <a:xfrm>
            <a:off x="335360" y="86019"/>
            <a:ext cx="1116124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 dirty="0" err="1"/>
              <a:t>Sammanfattning</a:t>
            </a:r>
            <a:r>
              <a:rPr lang="en-US" b="1" dirty="0"/>
              <a:t> regional risk – </a:t>
            </a:r>
            <a:r>
              <a:rPr lang="en-US" b="1" dirty="0" err="1"/>
              <a:t>Behov</a:t>
            </a:r>
            <a:r>
              <a:rPr lang="en-US" b="1" dirty="0"/>
              <a:t> av </a:t>
            </a:r>
            <a:r>
              <a:rPr lang="en-US" b="1" dirty="0" err="1"/>
              <a:t>utbildning</a:t>
            </a:r>
            <a:r>
              <a:rPr lang="en-US" b="1" dirty="0"/>
              <a:t> </a:t>
            </a:r>
            <a:r>
              <a:rPr lang="en-US" b="1" dirty="0" err="1"/>
              <a:t>övriga</a:t>
            </a:r>
            <a:r>
              <a:rPr lang="en-US" b="1" dirty="0"/>
              <a:t> </a:t>
            </a:r>
            <a:r>
              <a:rPr lang="en-US" b="1" dirty="0" err="1"/>
              <a:t>kodverk</a:t>
            </a:r>
            <a:endParaRPr lang="en-US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782DCD9-F20D-445A-AEA7-C6128119A828}"/>
              </a:ext>
            </a:extLst>
          </p:cNvPr>
          <p:cNvSpPr txBox="1"/>
          <p:nvPr/>
        </p:nvSpPr>
        <p:spPr>
          <a:xfrm>
            <a:off x="40835" y="3676032"/>
            <a:ext cx="184731" cy="369332"/>
          </a:xfrm>
          <a:prstGeom prst="rect">
            <a:avLst/>
          </a:prstGeom>
          <a:noFill/>
        </p:spPr>
        <p:txBody>
          <a:bodyPr vert="horz" wrap="none" lIns="91440" tIns="45720" rIns="91440" bIns="45720" rtlCol="0" anchor="t">
            <a:spAutoFit/>
          </a:bodyPr>
          <a:lstStyle/>
          <a:p>
            <a:endParaRPr lang="en-US">
              <a:solidFill>
                <a:schemeClr val="accent3"/>
              </a:solidFill>
              <a:cs typeface="Arial"/>
              <a:sym typeface="Wingdings" panose="05000000000000000000" pitchFamily="2" charset="2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73D86C71-3390-4483-A6CF-438D4D1EF9C7}"/>
              </a:ext>
            </a:extLst>
          </p:cNvPr>
          <p:cNvSpPr txBox="1"/>
          <p:nvPr/>
        </p:nvSpPr>
        <p:spPr>
          <a:xfrm>
            <a:off x="4071705" y="6178756"/>
            <a:ext cx="525780" cy="27699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endParaRPr lang="en-US" sz="1200"/>
          </a:p>
        </p:txBody>
      </p:sp>
      <p:graphicFrame>
        <p:nvGraphicFramePr>
          <p:cNvPr id="3" name="Group 16">
            <a:extLst>
              <a:ext uri="{FF2B5EF4-FFF2-40B4-BE49-F238E27FC236}">
                <a16:creationId xmlns:a16="http://schemas.microsoft.com/office/drawing/2014/main" id="{2DCD36CA-3A9C-D91F-4734-94F8CC3B70C4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246289740"/>
              </p:ext>
            </p:extLst>
          </p:nvPr>
        </p:nvGraphicFramePr>
        <p:xfrm>
          <a:off x="4448907" y="539825"/>
          <a:ext cx="6991932" cy="1821326"/>
        </p:xfrm>
        <a:graphic>
          <a:graphicData uri="http://schemas.openxmlformats.org/drawingml/2006/table">
            <a:tbl>
              <a:tblPr/>
              <a:tblGrid>
                <a:gridCol w="69919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5122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</a:pPr>
                      <a:r>
                        <a:rPr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Beslut</a:t>
                      </a:r>
                      <a:endParaRPr kumimoji="0" lang="sv-SE" altLang="sv-SE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7079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SE" sz="11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HSD-beslut 2024-11-26 </a:t>
                      </a:r>
                      <a:endParaRPr lang="sv-SE" sz="11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marL="171450" marR="0" lvl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sv-SE" sz="11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Region Skåne ska tillämpa International </a:t>
                      </a:r>
                      <a:r>
                        <a:rPr lang="sv-SE" sz="1100" b="0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Classification</a:t>
                      </a:r>
                      <a:r>
                        <a:rPr lang="sv-SE" sz="11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for </a:t>
                      </a:r>
                      <a:r>
                        <a:rPr lang="sv-SE" sz="1100" b="0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Nursing</a:t>
                      </a:r>
                      <a:r>
                        <a:rPr lang="sv-SE" sz="11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sv-SE" sz="1100" b="0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Practise</a:t>
                      </a:r>
                      <a:r>
                        <a:rPr lang="sv-SE" sz="11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(ICNP) i samband med införandet av Skånes digitala vårdsystem</a:t>
                      </a:r>
                      <a:endParaRPr lang="sv-SE" sz="11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marL="171450" marR="0" lvl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sv-SE" sz="11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Uppdra åt SDV-programmet att ta fram en webbutbildning i ICNP enligt </a:t>
                      </a:r>
                      <a:r>
                        <a:rPr lang="sv-SE" sz="1100" b="0" i="1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Förslag på utbildning i International</a:t>
                      </a:r>
                      <a:endParaRPr lang="sv-SE" sz="11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SE" sz="1100" b="0" i="1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Classification</a:t>
                      </a:r>
                      <a:r>
                        <a:rPr lang="sv-SE" sz="1100" b="0" i="1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for </a:t>
                      </a:r>
                      <a:r>
                        <a:rPr lang="sv-SE" sz="1100" b="0" i="1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Nursing</a:t>
                      </a:r>
                      <a:r>
                        <a:rPr lang="sv-SE" sz="1100" b="0" i="1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sv-SE" sz="1100" b="0" i="1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Practice</a:t>
                      </a:r>
                      <a:r>
                        <a:rPr lang="sv-SE" sz="1100" b="0" i="1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, ICNP inom Region Skåne . 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sv-SE" sz="1400" b="0" i="1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SE" sz="10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hlinkClick r:id="rId2"/>
                        </a:rPr>
                        <a:t>HSD-beslut om ICNP.pdf</a:t>
                      </a:r>
                      <a:endParaRPr lang="sv-SE" sz="1000" dirty="0"/>
                    </a:p>
                    <a:p>
                      <a:pPr rtl="0" fontAlgn="base"/>
                      <a:endParaRPr lang="sv-SE" sz="1100" b="0" i="0" kern="12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" name="Group 32">
            <a:extLst>
              <a:ext uri="{FF2B5EF4-FFF2-40B4-BE49-F238E27FC236}">
                <a16:creationId xmlns:a16="http://schemas.microsoft.com/office/drawing/2014/main" id="{8CE161AB-FE91-6D19-6C5E-4409B171D840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4013995928"/>
              </p:ext>
            </p:extLst>
          </p:nvPr>
        </p:nvGraphicFramePr>
        <p:xfrm>
          <a:off x="4448907" y="2215849"/>
          <a:ext cx="6991932" cy="1115642"/>
        </p:xfrm>
        <a:graphic>
          <a:graphicData uri="http://schemas.openxmlformats.org/drawingml/2006/table">
            <a:tbl>
              <a:tblPr/>
              <a:tblGrid>
                <a:gridCol w="69919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4486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defTabSz="9064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Ägarskap för fortsättningen av </a:t>
                      </a:r>
                      <a:r>
                        <a:rPr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arbetet</a:t>
                      </a:r>
                      <a:endParaRPr kumimoji="0" lang="sv-SE" altLang="sv-SE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2359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sv-SE" sz="1000" b="0" i="0" u="none" strike="noStrike" noProof="0" dirty="0">
                          <a:solidFill>
                            <a:schemeClr val="tx1"/>
                          </a:solidFill>
                          <a:latin typeface="Arial"/>
                        </a:rPr>
                        <a:t>Agnetha Perlkvist, </a:t>
                      </a:r>
                      <a:r>
                        <a:rPr lang="sv-SE" sz="1000" b="0" i="0" u="none" strike="noStrike" noProof="0" dirty="0">
                          <a:solidFill>
                            <a:srgbClr val="000000"/>
                          </a:solidFill>
                          <a:latin typeface="Arial"/>
                        </a:rPr>
                        <a:t>Workstream </a:t>
                      </a:r>
                      <a:r>
                        <a:rPr lang="sv-SE" sz="1000" b="0" i="0" u="none" strike="noStrike" noProof="0" dirty="0" err="1">
                          <a:solidFill>
                            <a:srgbClr val="000000"/>
                          </a:solidFill>
                          <a:latin typeface="Arial"/>
                        </a:rPr>
                        <a:t>Lead</a:t>
                      </a:r>
                      <a:r>
                        <a:rPr lang="sv-SE" sz="1000" b="0" i="0" u="none" strike="noStrike" noProof="0" dirty="0">
                          <a:solidFill>
                            <a:srgbClr val="000000"/>
                          </a:solidFill>
                          <a:latin typeface="Arial"/>
                        </a:rPr>
                        <a:t> Dokumentation vårdprofessioner</a:t>
                      </a: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sv-SE" sz="1000" b="0" i="0" u="none" strike="noStrike" noProof="0" dirty="0">
                          <a:solidFill>
                            <a:schemeClr val="tx1"/>
                          </a:solidFill>
                          <a:latin typeface="Arial"/>
                        </a:rPr>
                        <a:t>Lennart Wallén, enhetschef, HSS enheten för digitalisering</a:t>
                      </a:r>
                      <a:br>
                        <a:rPr lang="sv-SE" sz="1000" b="0" i="0" u="none" strike="noStrike" noProof="0" dirty="0">
                          <a:solidFill>
                            <a:schemeClr val="tx1"/>
                          </a:solidFill>
                          <a:latin typeface="Arial"/>
                        </a:rPr>
                      </a:br>
                      <a:r>
                        <a:rPr lang="sv-SE" sz="1000" b="0" i="0" u="none" strike="noStrike" noProof="0" dirty="0">
                          <a:solidFill>
                            <a:schemeClr val="tx1"/>
                          </a:solidFill>
                          <a:latin typeface="Arial"/>
                        </a:rPr>
                        <a:t>2025-01-17</a:t>
                      </a:r>
                      <a:br>
                        <a:rPr lang="sv-SE" sz="1000" b="0" i="0" u="none" strike="noStrike" noProof="0" dirty="0">
                          <a:solidFill>
                            <a:schemeClr val="tx1"/>
                          </a:solidFill>
                          <a:latin typeface="Arial"/>
                        </a:rPr>
                      </a:br>
                      <a:r>
                        <a:rPr lang="sv-SE" sz="1000" b="0" i="0" u="none" strike="noStrike" noProof="0" dirty="0">
                          <a:solidFill>
                            <a:schemeClr val="tx1"/>
                          </a:solidFill>
                          <a:latin typeface="Arial"/>
                        </a:rPr>
                        <a:t>Återkoppling uppdaterad/kompletterad 2025-03-21</a:t>
                      </a:r>
                      <a:endParaRPr lang="sv-SE" sz="1000" dirty="0">
                        <a:solidFill>
                          <a:schemeClr val="tx1"/>
                        </a:solidFill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1719297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1">
  <a:themeElements>
    <a:clrScheme name="Anpassat 6">
      <a:dk1>
        <a:sysClr val="windowText" lastClr="000000"/>
      </a:dk1>
      <a:lt1>
        <a:sysClr val="window" lastClr="FFFFFF"/>
      </a:lt1>
      <a:dk2>
        <a:srgbClr val="000000"/>
      </a:dk2>
      <a:lt2>
        <a:srgbClr val="E7E6E6"/>
      </a:lt2>
      <a:accent1>
        <a:srgbClr val="ED1D2D"/>
      </a:accent1>
      <a:accent2>
        <a:srgbClr val="FFD402"/>
      </a:accent2>
      <a:accent3>
        <a:srgbClr val="00ABC0"/>
      </a:accent3>
      <a:accent4>
        <a:srgbClr val="A6D2D7"/>
      </a:accent4>
      <a:accent5>
        <a:srgbClr val="C4B79F"/>
      </a:accent5>
      <a:accent6>
        <a:srgbClr val="D8D8D8"/>
      </a:accent6>
      <a:hlink>
        <a:srgbClr val="0563C1"/>
      </a:hlink>
      <a:folHlink>
        <a:srgbClr val="954F72"/>
      </a:folHlink>
    </a:clrScheme>
    <a:fontScheme name="SDV_2019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a:style>
    </a:spDef>
    <a:lnDef>
      <a:spPr>
        <a:ln w="19050">
          <a:solidFill>
            <a:schemeClr val="accent3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DV_PPT-mall_2019-09-26 [Skrivskyddad]" id="{FF5FEE54-2B70-4F82-B591-62AE6C72B542}" vid="{4A47C1E1-3459-4D50-9E1D-521A98B70C3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9481cc7-f7fc-4d3a-a93a-4be4fcbf4595">
      <Terms xmlns="http://schemas.microsoft.com/office/infopath/2007/PartnerControls"/>
    </lcf76f155ced4ddcb4097134ff3c332f>
    <TaxCatchAll xmlns="2e68ab6b-79c8-43ea-b178-dccb9842d64a" xsi:nil="true"/>
    <SharedWithUsers xmlns="2e68ab6b-79c8-43ea-b178-dccb9842d64a">
      <UserInfo>
        <DisplayName>Allert Lenander Therése</DisplayName>
        <AccountId>138</AccountId>
        <AccountType/>
      </UserInfo>
    </SharedWithUsers>
    <Dokument_x00e4_gare xmlns="b9481cc7-f7fc-4d3a-a93a-4be4fcbf459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31EBBC7768F1E4A9E0C4E1A60879018" ma:contentTypeVersion="22" ma:contentTypeDescription="Skapa ett nytt dokument." ma:contentTypeScope="" ma:versionID="059146227fa6fadae7584a0002f94e98">
  <xsd:schema xmlns:xsd="http://www.w3.org/2001/XMLSchema" xmlns:xs="http://www.w3.org/2001/XMLSchema" xmlns:p="http://schemas.microsoft.com/office/2006/metadata/properties" xmlns:ns2="b9481cc7-f7fc-4d3a-a93a-4be4fcbf4595" xmlns:ns3="2e68ab6b-79c8-43ea-b178-dccb9842d64a" targetNamespace="http://schemas.microsoft.com/office/2006/metadata/properties" ma:root="true" ma:fieldsID="64cd48618ccf23e864fa47398fe95a4d" ns2:_="" ns3:_="">
    <xsd:import namespace="b9481cc7-f7fc-4d3a-a93a-4be4fcbf4595"/>
    <xsd:import namespace="2e68ab6b-79c8-43ea-b178-dccb9842d6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Dokument_x00e4_gar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481cc7-f7fc-4d3a-a93a-4be4fcbf45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Bildmarkeringar" ma:readOnly="false" ma:fieldId="{5cf76f15-5ced-4ddc-b409-7134ff3c332f}" ma:taxonomyMulti="true" ma:sspId="0712f857-838a-48cf-af71-0d5f19c87c4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okument_x00e4_gare" ma:index="25" nillable="true" ma:displayName="Dokumentägare" ma:format="Dropdown" ma:internalName="Dokument_x00e4_gare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68ab6b-79c8-43ea-b178-dccb9842d64a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baeb4bc-d153-4d99-b5e3-a4e457393579}" ma:internalName="TaxCatchAll" ma:showField="CatchAllData" ma:web="2e68ab6b-79c8-43ea-b178-dccb9842d64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21B1BCA-7B59-40E7-BEE4-D29FF7246213}">
  <ds:schemaRefs>
    <ds:schemaRef ds:uri="http://purl.org/dc/elements/1.1/"/>
    <ds:schemaRef ds:uri="http://schemas.openxmlformats.org/package/2006/metadata/core-properties"/>
    <ds:schemaRef ds:uri="http://www.w3.org/XML/1998/namespace"/>
    <ds:schemaRef ds:uri="http://purl.org/dc/terms/"/>
    <ds:schemaRef ds:uri="http://schemas.microsoft.com/office/2006/documentManagement/types"/>
    <ds:schemaRef ds:uri="4b21e3d7-508f-4324-9789-093cbd195ffd"/>
    <ds:schemaRef ds:uri="http://schemas.microsoft.com/office/2006/metadata/properties"/>
    <ds:schemaRef ds:uri="d7b40e0d-70fe-487d-90d8-c91e32541cb9"/>
    <ds:schemaRef ds:uri="http://schemas.microsoft.com/office/infopath/2007/PartnerControl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C81230A-973B-416B-B5B4-2D2C97071F87}"/>
</file>

<file path=customXml/itemProps3.xml><?xml version="1.0" encoding="utf-8"?>
<ds:datastoreItem xmlns:ds="http://schemas.openxmlformats.org/officeDocument/2006/customXml" ds:itemID="{1FEF5832-A278-4DA7-97F4-ABD7CA040059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92f52389-3f0f-4623-9a3b-957c32d194e5}" enabled="0" method="" siteId="{92f52389-3f0f-4623-9a3b-957c32d194e5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413</Words>
  <Application>Microsoft Office PowerPoint</Application>
  <PresentationFormat>Bredbild</PresentationFormat>
  <Paragraphs>30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Arial,Sans-Serif</vt:lpstr>
      <vt:lpstr>Calibri</vt:lpstr>
      <vt:lpstr>1_Tema1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Elfving, Linnea</dc:creator>
  <cp:lastModifiedBy>Persson Jennie</cp:lastModifiedBy>
  <cp:revision>14</cp:revision>
  <dcterms:created xsi:type="dcterms:W3CDTF">2021-05-18T08:31:40Z</dcterms:created>
  <dcterms:modified xsi:type="dcterms:W3CDTF">2025-04-08T06:38:00Z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0x010100E31EBBC7768F1E4A9E0C4E1A60879018</vt:lpwstr>
  </property>
  <property fmtid="{D5CDD505-2E9C-101B-9397-08002B2CF9AE}" pid="3" name="xd_ProgID">
    <vt:lpwstr/>
  </property>
  <property fmtid="{D5CDD505-2E9C-101B-9397-08002B2CF9AE}" pid="4" name="TemplateUrl">
    <vt:lpwstr/>
  </property>
  <property fmtid="{D5CDD505-2E9C-101B-9397-08002B2CF9AE}" pid="5" name="ComplianceAssetId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xd_Signature">
    <vt:bool>false</vt:bool>
  </property>
  <property fmtid="{D5CDD505-2E9C-101B-9397-08002B2CF9AE}" pid="9" name="MediaServiceImageTags">
    <vt:lpwstr/>
  </property>
  <property fmtid="{D5CDD505-2E9C-101B-9397-08002B2CF9AE}" pid="10" name="Order">
    <vt:r8>66800</vt:r8>
  </property>
  <property fmtid="{D5CDD505-2E9C-101B-9397-08002B2CF9AE}" pid="11" name="_SourceUrl">
    <vt:lpwstr/>
  </property>
  <property fmtid="{D5CDD505-2E9C-101B-9397-08002B2CF9AE}" pid="12" name="_SharedFileIndex">
    <vt:lpwstr/>
  </property>
</Properties>
</file>