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A9B059-77F2-4D05-A960-FB49FABD35B0}" v="74" dt="2024-10-23T10:57:11.918"/>
    <p1510:client id="{B1C14E45-7311-4175-99A0-1114815F5FD8}" v="8" dt="2024-10-22T13:02:40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2610F-4005-4E5D-B56F-7AB8659E4E98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0C899-7F38-4B4D-987E-82976827A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845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AF496A-1472-417B-A8BC-4F89C42040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52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002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826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67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7619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28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67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5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37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2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7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09939753"/>
              </p:ext>
            </p:extLst>
          </p:nvPr>
        </p:nvGraphicFramePr>
        <p:xfrm>
          <a:off x="439615" y="1551454"/>
          <a:ext cx="4062854" cy="3453992"/>
        </p:xfrm>
        <a:graphic>
          <a:graphicData uri="http://schemas.openxmlformats.org/drawingml/2006/table">
            <a:tbl>
              <a:tblPr/>
              <a:tblGrid>
                <a:gridCol w="406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54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gap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376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Dagens arbetssätt med delegering måste uppdateras för att SDV ska fungera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Uppdatera regionala rutiner och riktlinjer</a:t>
                      </a:r>
                      <a:b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endParaRPr lang="sv-SE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Chefer måste ha behörighet och kunna delegera behörighet till specifika positioner, relevanta inom sina verksamheter. (Detta behöver andra delar av projektet till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Rutiner för delegering behöver därför uppdateras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​.</a:t>
                      </a:r>
                    </a:p>
                    <a:p>
                      <a:pPr rtl="0" fontAlgn="base"/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Region Skåne rutin fö</a:t>
                      </a:r>
                      <a:r>
                        <a:rPr lang="sv-SE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 delegering  -innehåller regelverk samt instruktion om arbetsprocessen.</a:t>
                      </a:r>
                      <a:endParaRPr lang="en-US" sz="18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4568488"/>
              </p:ext>
            </p:extLst>
          </p:nvPr>
        </p:nvGraphicFramePr>
        <p:xfrm>
          <a:off x="4500270" y="5662709"/>
          <a:ext cx="6991932" cy="639179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357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 (kopplade förändringsbehov)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2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endParaRPr lang="sv-SE" altLang="sv-SE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51462250"/>
              </p:ext>
            </p:extLst>
          </p:nvPr>
        </p:nvGraphicFramePr>
        <p:xfrm>
          <a:off x="439615" y="537307"/>
          <a:ext cx="4062854" cy="1014146"/>
        </p:xfrm>
        <a:graphic>
          <a:graphicData uri="http://schemas.openxmlformats.org/drawingml/2006/table">
            <a:tbl>
              <a:tblPr/>
              <a:tblGrid>
                <a:gridCol w="406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56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Regionalt gap nr 32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58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  <a:tabLst/>
                        <a:defRPr/>
                      </a:pPr>
                      <a:endParaRPr lang="sv-SE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48193421"/>
              </p:ext>
            </p:extLst>
          </p:nvPr>
        </p:nvGraphicFramePr>
        <p:xfrm>
          <a:off x="4504668" y="2861671"/>
          <a:ext cx="6972584" cy="1619981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89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– Genomförande, kommunikation och tidplan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608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alt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Informeras till WS läkemedel och i ROR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5815418"/>
              </p:ext>
            </p:extLst>
          </p:nvPr>
        </p:nvGraphicFramePr>
        <p:xfrm>
          <a:off x="4502469" y="4465781"/>
          <a:ext cx="6972584" cy="1196927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832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60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sv-S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64561231"/>
              </p:ext>
            </p:extLst>
          </p:nvPr>
        </p:nvGraphicFramePr>
        <p:xfrm>
          <a:off x="443254" y="3651761"/>
          <a:ext cx="4057016" cy="2799763"/>
        </p:xfrm>
        <a:graphic>
          <a:graphicData uri="http://schemas.openxmlformats.org/drawingml/2006/table">
            <a:tbl>
              <a:tblPr/>
              <a:tblGrid>
                <a:gridCol w="4057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38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 efter analys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754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sz="105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Gapet stängs med följande text; 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Regelverket för delegering av läkemedelshantering ändras inte i och med införandet av SDV. Skriftligt delegeringsunderlag kommer fortsatt användas och ytterst ansvarig gällande behörighetstilldelning är verksamhetschef.</a:t>
                      </a:r>
                      <a:br>
                        <a:rPr lang="sv-SE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Vid en skriftlig delegation medför det ett manuellt tillägg av position i Behörighetsportalen som utsedd </a:t>
                      </a:r>
                      <a:r>
                        <a:rPr lang="sv-SE" sz="10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behörighetsadninistratör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 verksamhet alternativt verksamhetschef kan </a:t>
                      </a:r>
                      <a:r>
                        <a:rPr lang="sv-SE" sz="10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administrera.En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DG-position behövs således tilldelas i behörighetsportalen.</a:t>
                      </a:r>
                      <a:br>
                        <a:rPr lang="sv-SE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Är det en tidsbegränsad delegering kan man även sätta denna tidsbegränsning i Behörighetsportalen. Två veckor innan den tidsbegränsade "behörigheten" löper ut syns det för </a:t>
                      </a:r>
                      <a:r>
                        <a:rPr lang="sv-SE" sz="10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behörighetsadministatör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och verksamhetschef i behörighetsportalen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sv-SE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11245" y="107943"/>
            <a:ext cx="9068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Sammanfattning regionalt gap </a:t>
            </a:r>
            <a:r>
              <a:rPr lang="sv-SE" b="1" dirty="0">
                <a:solidFill>
                  <a:prstClr val="black"/>
                </a:solidFill>
                <a:latin typeface="Arial"/>
              </a:rPr>
              <a:t>32 Delegering DG-positioner</a:t>
            </a:r>
            <a:endParaRPr kumimoji="0" lang="sv-SE" sz="18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ABC0"/>
              </a:solidFill>
              <a:effectLst/>
              <a:uLnTx/>
              <a:uFillTx/>
              <a:latin typeface="Arial"/>
              <a:ea typeface="+mn-ea"/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89615361"/>
              </p:ext>
            </p:extLst>
          </p:nvPr>
        </p:nvGraphicFramePr>
        <p:xfrm>
          <a:off x="4504668" y="539887"/>
          <a:ext cx="6972584" cy="1638869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85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201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</a:pPr>
                      <a:endParaRPr lang="sv-SE" alt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12308713"/>
              </p:ext>
            </p:extLst>
          </p:nvPr>
        </p:nvGraphicFramePr>
        <p:xfrm>
          <a:off x="4504668" y="2178758"/>
          <a:ext cx="6972584" cy="694451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753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0" u="none" strike="noStrike" noProof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/>
        <AccountId xsi:nil="true"/>
        <AccountType/>
      </UserInfo>
    </SharedWithUsers>
    <Dokument_x00e4_gare xmlns="b9481cc7-f7fc-4d3a-a93a-4be4fcbf459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A2BEBA-875E-4783-B290-69923ACF0118}">
  <ds:schemaRefs>
    <ds:schemaRef ds:uri="http://purl.org/dc/elements/1.1/"/>
    <ds:schemaRef ds:uri="http://purl.org/dc/terms/"/>
    <ds:schemaRef ds:uri="http://schemas.microsoft.com/office/2006/metadata/properties"/>
    <ds:schemaRef ds:uri="d7b40e0d-70fe-487d-90d8-c91e32541cb9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4b21e3d7-508f-4324-9789-093cbd195ffd"/>
    <ds:schemaRef ds:uri="http://purl.org/dc/dcmitype/"/>
    <ds:schemaRef ds:uri="b9481cc7-f7fc-4d3a-a93a-4be4fcbf4595"/>
    <ds:schemaRef ds:uri="2e68ab6b-79c8-43ea-b178-dccb9842d64a"/>
  </ds:schemaRefs>
</ds:datastoreItem>
</file>

<file path=customXml/itemProps2.xml><?xml version="1.0" encoding="utf-8"?>
<ds:datastoreItem xmlns:ds="http://schemas.openxmlformats.org/officeDocument/2006/customXml" ds:itemID="{0EC49DFE-99E9-45A2-AD20-555E8D1647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37EB6-9AEA-4F11-A8F1-59DF7F6CB0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Persson Jennie</dc:creator>
  <cp:lastModifiedBy>Persson Jennie</cp:lastModifiedBy>
  <cp:revision>22</cp:revision>
  <dcterms:created xsi:type="dcterms:W3CDTF">2024-02-08T16:10:37Z</dcterms:created>
  <dcterms:modified xsi:type="dcterms:W3CDTF">2025-01-29T09:36:09Z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MediaServiceImageTags">
    <vt:lpwstr/>
  </property>
  <property fmtid="{D5CDD505-2E9C-101B-9397-08002B2CF9AE}" pid="4" name="Order">
    <vt:r8>66400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