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ktion" id="{CD7EF401-FCD3-45E1-BB3A-3E13175B3743}">
          <p14:sldIdLst>
            <p14:sldId id="214587248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F4C2C3-B2A9-4A02-B30B-DC25B6B6B0F5}" v="6" dt="2024-06-20T06:48:54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1.safelinks.protection.outlook.com/?url=https%3A%2F%2Finera.atlassian.net%2Fwiki%2Fspaces%2FPIS%2Fpages%2F3435200590%2FAnv%2Bndarhandbok%2BLoggtj%2Bnsten&amp;data=05%7C02%7CJennie.Persson%40skane.se%7C5f0bc9c7587b412dced708dc825476e9%7C92f523893f0f46239a3b957c32d194e5%7C0%7C0%7C638528546483576811%7CUnknown%7CTWFpbGZsb3d8eyJWIjoiMC4wLjAwMDAiLCJQIjoiV2luMzIiLCJBTiI6Ik1haWwiLCJXVCI6Mn0%3D%7C0%7C%7C%7C&amp;sdata=0f4WkLUgqYKNQ80YBGkccZ13ReDh8si07qmOZyEBItg%3D&amp;reserved=0" TargetMode="External"/><Relationship Id="rId2" Type="http://schemas.openxmlformats.org/officeDocument/2006/relationships/hyperlink" Target="http://dokumentportal.i.skane.se/Dokumentmappar/RS/kk/ksm/Instruktion%20f%c3%b6r%20logguppf%c3%b6ljning%20patientuppgifter%20191112.pd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87103295"/>
              </p:ext>
            </p:extLst>
          </p:nvPr>
        </p:nvGraphicFramePr>
        <p:xfrm>
          <a:off x="428820" y="1906896"/>
          <a:ext cx="4020087" cy="190656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52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903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Vid go live av SDV införs ett nytt 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loggverktyg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kopplat mot Millennium. 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Cerners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programvara för loggkontroll i SDV är P2Sentinel, vilket är under utveckling. </a:t>
                      </a:r>
                      <a:b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Vid driftstart av SDV kommer både P2Sentinel och 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Ineras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säkerhetstjänst för loggkontroll användas för olika syften.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/>
                        <a:buChar char="q"/>
                      </a:pPr>
                      <a:endParaRPr lang="sv-S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97665630"/>
              </p:ext>
            </p:extLst>
          </p:nvPr>
        </p:nvGraphicFramePr>
        <p:xfrm>
          <a:off x="4504668" y="5885823"/>
          <a:ext cx="6991932" cy="585865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27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90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alt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Det finns inget kopplat förändringsbehov. 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27607320"/>
              </p:ext>
            </p:extLst>
          </p:nvPr>
        </p:nvGraphicFramePr>
        <p:xfrm>
          <a:off x="439615" y="537307"/>
          <a:ext cx="4009292" cy="1369589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59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Regionalt risk nr 29 loggkontroller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899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Loggkontroller ska fortsatt göras enligt de regionala riktlinjer som finns enligt gällande </a:t>
                      </a:r>
                      <a:r>
                        <a:rPr lang="sv-SE" sz="110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2"/>
                        </a:rPr>
                        <a:t>beslut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, daterat 2019-11-12, beslutat av Pia Lundbom, Hälso- och sjukvårdsdirektör. 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14529352"/>
              </p:ext>
            </p:extLst>
          </p:nvPr>
        </p:nvGraphicFramePr>
        <p:xfrm>
          <a:off x="4504668" y="2851191"/>
          <a:ext cx="6972584" cy="1503272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88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2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Information om hur logghantering ska ske hanteras via SDV. 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Innan go live kommer Journalservice/Informationssäkerhet att ansvara för att befintlig information i Region Skåne vad gäller loggkontroller (rutiner, riktlinjer etc.) är uppdaterad och komplettera webbsidan för rapportering av loggkontroller med nya verktyg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När samtliga vårdenheter använder sig av SDV ska patienten kunna följa alla loggar via 1177.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Ineras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säkerhetstjänst är tekniskt validerad men arbete pågår rörande datakvalitén. Arbetet ligger hos SDV och  lösningar bör finnas under hösten 2024</a:t>
                      </a:r>
                      <a:r>
                        <a:rPr lang="sv-SE" sz="10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.</a:t>
                      </a:r>
                      <a:endParaRPr lang="sv-SE" sz="10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63309945"/>
              </p:ext>
            </p:extLst>
          </p:nvPr>
        </p:nvGraphicFramePr>
        <p:xfrm>
          <a:off x="4504668" y="4365958"/>
          <a:ext cx="6972584" cy="1512696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38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989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indent="-171450" rtl="0" fontAlgn="base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SDV ska ta fram utbildningsmaterial och utbildningsplan för Journalservice för båda loggtjänsterna (det finns redan utbildning för </a:t>
                      </a:r>
                      <a:r>
                        <a:rPr lang="sv-SE" sz="1000" b="0" i="0" u="none" strike="noStrike" kern="120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Ineras</a:t>
                      </a:r>
                      <a:r>
                        <a:rPr lang="sv-SE" sz="1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verktyg via deras hemsida)</a:t>
                      </a:r>
                      <a:r>
                        <a:rPr lang="en-US" sz="1000" b="0" i="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​ </a:t>
                      </a:r>
                      <a:r>
                        <a:rPr lang="en-US" sz="10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Användarhandbok Loggtjänsten - Öppen info: Säkerhetstjänster - Confluence (atlassian.net)</a:t>
                      </a:r>
                      <a:endParaRPr lang="sv-SE"/>
                    </a:p>
                    <a:p>
                      <a:pPr marL="171450" indent="-171450" rtl="0" fontAlgn="base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SDV har genomfört riskbedömning av P2Sentinel. Hantering av risker som framkom pågår.</a:t>
                      </a:r>
                      <a:r>
                        <a:rPr lang="en-US" sz="1000" b="0" i="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SDV jobbar med integrationen med att data förs över till </a:t>
                      </a:r>
                      <a:r>
                        <a:rPr lang="sv-SE" sz="10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Ineras</a:t>
                      </a:r>
                      <a:r>
                        <a:rPr lang="sv-SE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loggtjänst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Det finns flera risker som har högsta prioritet hos SDV/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Cerner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kopplade till riskerna med P2Sentinel och 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Ineras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spärrtjänst/integrationen men det är inte ett regionalt gap och hanteras i och av SDV-projektet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90718868"/>
              </p:ext>
            </p:extLst>
          </p:nvPr>
        </p:nvGraphicFramePr>
        <p:xfrm>
          <a:off x="428820" y="3835054"/>
          <a:ext cx="4020087" cy="223210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757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420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Behörighetstilldelning till P2Sentinel bör ske via systemansvarig efter godkännande av verksamhetschef.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Behörighetstilldelning till </a:t>
                      </a:r>
                      <a:r>
                        <a:rPr lang="sv-SE" sz="1100" b="0" i="0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Ineras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säkerhetstjänster sker via medarbetaruppdrag efter godkännande av verksamhetschef.</a:t>
                      </a: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Privata vårdgivare ska följa Region Skånes loggutdragsrutiner och ansvarar själva att förse sina patienter med loggutdrag</a:t>
                      </a:r>
                      <a:endParaRPr lang="en-US" sz="11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kumimoji="0" lang="sv-SE" sz="1100" b="0" i="1" u="none" strike="noStrike" noProof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637909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regional risk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US" sz="1200"/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77968436"/>
              </p:ext>
            </p:extLst>
          </p:nvPr>
        </p:nvGraphicFramePr>
        <p:xfrm>
          <a:off x="4504668" y="81608"/>
          <a:ext cx="6991932" cy="2355515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822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Beslut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155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Då den upplevda efterlevnaden av loggkontroller anses låg, ca 10% inrapporterat av vad som borde ha återkopplats, föreslår arbetsgruppen att kontrollen av inrapporterade loggkontroller styrs upp. Journalservice ges i uppdrag att kvartalsvis återkoppla till de verksamheter som inte har inrapporterat sina loggkontroller. Avvikelse kommer att genereras.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För att kontrollera loggar i SDV kommer två loggtjänster att användas. Loggtjänsten, säkerhetstjänster Inera för loggkontroll av verksamheten (slumpmässiga kontroller, riktade kontroller vid behov). Denna tjänst används redan idag för loggkontroll mot </a:t>
                      </a: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nationella tjänster så som NPÖ och även för system inom Region Skåne, såsom e-arkiv, Blå </a:t>
                      </a:r>
                      <a:r>
                        <a:rPr lang="sv-SE" sz="900" b="0" i="0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appen</a:t>
                      </a: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 P2Sentinel ska främst användas av Journalservice för att i vissa fall bistå patienter med sina förfrågningar rörande logg. Journalservice kommer även att bistå verksamheterna med fördjupad loggkontroll vid misstanke om dataintrång.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marL="171450" indent="-171450" rtl="0" fontAlgn="base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Realtidsloggar: Att använda denna funktion kräver att någon dagligen har i uppdrag att genomföra denna kontroll och den är svår att hantera utan kännedom om verksamheten. Den enda funktionen som är lätt att använda är att se om någon varit inne i sin egen journal. Förslag från arbetsgruppen är att denna tjänst som helhet inte används för närvarande. Om Journalservice ser att någon medarbetare varit inne i sin egen journal ska verksamhetschef dock underrättas.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endParaRPr lang="sv-SE" altLang="sv-SE" sz="8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13734828"/>
              </p:ext>
            </p:extLst>
          </p:nvPr>
        </p:nvGraphicFramePr>
        <p:xfrm>
          <a:off x="4504668" y="2155964"/>
          <a:ext cx="6972584" cy="694451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753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alt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2024-05-30 Jeanette Lindqvist, enhetschef, Journalservice, Koncernkontorets stab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138</AccountId>
        <AccountType/>
      </UserInfo>
    </SharedWithUsers>
    <MediaLengthInSeconds xmlns="b9481cc7-f7fc-4d3a-a93a-4be4fcbf4595" xsi:nil="true"/>
    <Dokument_x00e4_gare xmlns="b9481cc7-f7fc-4d3a-a93a-4be4fcbf4595" xsi:nil="true"/>
  </documentManagement>
</p:properties>
</file>

<file path=customXml/itemProps1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27334A-5DA4-45EE-B78B-142FC4A367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1B1BCA-7B59-40E7-BEE4-D29FF7246213}">
  <ds:schemaRefs>
    <ds:schemaRef ds:uri="4b21e3d7-508f-4324-9789-093cbd195ffd"/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7b40e0d-70fe-487d-90d8-c91e32541cb9"/>
    <ds:schemaRef ds:uri="http://schemas.microsoft.com/office/2006/metadata/properties"/>
    <ds:schemaRef ds:uri="b9481cc7-f7fc-4d3a-a93a-4be4fcbf4595"/>
    <ds:schemaRef ds:uri="2e68ab6b-79c8-43ea-b178-dccb9842d6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14</cp:revision>
  <dcterms:created xsi:type="dcterms:W3CDTF">2021-05-18T08:31:40Z</dcterms:created>
  <dcterms:modified xsi:type="dcterms:W3CDTF">2025-01-29T09:35:54Z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  <property fmtid="{D5CDD505-2E9C-101B-9397-08002B2CF9AE}" pid="10" name="Order">
    <vt:r8>65100</vt:r8>
  </property>
  <property fmtid="{D5CDD505-2E9C-101B-9397-08002B2CF9AE}" pid="11" name="_SourceUrl">
    <vt:lpwstr/>
  </property>
  <property fmtid="{D5CDD505-2E9C-101B-9397-08002B2CF9AE}" pid="12" name="_SharedFileIndex">
    <vt:lpwstr/>
  </property>
</Properties>
</file>