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ktion" id="{CD7EF401-FCD3-45E1-BB3A-3E13175B3743}">
          <p14:sldIdLst>
            <p14:sldId id="214587248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FF"/>
    <a:srgbClr val="E1F2CE"/>
    <a:srgbClr val="FFF3B9"/>
    <a:srgbClr val="568523"/>
    <a:srgbClr val="BFF8FF"/>
    <a:srgbClr val="FFF6CC"/>
    <a:srgbClr val="FFFFFF"/>
    <a:srgbClr val="E7E6E6"/>
    <a:srgbClr val="F8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F8BC8F-2F5B-40C5-863A-E88544216E7A}" v="9" dt="2024-12-10T10:02:54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F0519-6911-4650-9EB4-DAC457C6F50A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F496A-1472-417B-A8BC-4F89C420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6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8364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3226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1243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0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3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1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1" r:id="rId1"/>
    <p:sldLayoutId id="2147484842" r:id="rId2"/>
    <p:sldLayoutId id="2147484843" r:id="rId3"/>
    <p:sldLayoutId id="2147484844" r:id="rId4"/>
    <p:sldLayoutId id="2147484845" r:id="rId5"/>
    <p:sldLayoutId id="2147484846" r:id="rId6"/>
    <p:sldLayoutId id="2147484847" r:id="rId7"/>
    <p:sldLayoutId id="2147484848" r:id="rId8"/>
    <p:sldLayoutId id="214748484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ardgivare.skane.se/supportsidor/information-och-forberedelser-vid-inforandet-av-sdv/forberedelser/#361293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4520666"/>
              </p:ext>
            </p:extLst>
          </p:nvPr>
        </p:nvGraphicFramePr>
        <p:xfrm>
          <a:off x="439616" y="1935059"/>
          <a:ext cx="4009292" cy="1557949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0327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risk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762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Times New Roman"/>
                        </a:rPr>
                        <a:t>Katastrof och kontinuitetsplaner behöver uppdateras i relation till SDV.</a:t>
                      </a:r>
                    </a:p>
                    <a:p>
                      <a:endParaRPr lang="sv-SE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86171106"/>
              </p:ext>
            </p:extLst>
          </p:nvPr>
        </p:nvGraphicFramePr>
        <p:xfrm>
          <a:off x="4477929" y="6105801"/>
          <a:ext cx="6991932" cy="747368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171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697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r>
                        <a:rPr lang="sv-SE" sz="1200" dirty="0">
                          <a:hlinkClick r:id="rId2"/>
                        </a:rPr>
                        <a:t>Förberedelser - Vårdgivare Skåne</a:t>
                      </a:r>
                      <a:endParaRPr lang="sv-SE" sz="1200" dirty="0"/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endParaRPr lang="sv-SE" sz="1200" dirty="0"/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13918626"/>
              </p:ext>
            </p:extLst>
          </p:nvPr>
        </p:nvGraphicFramePr>
        <p:xfrm>
          <a:off x="439615" y="537307"/>
          <a:ext cx="4009292" cy="1369589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059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Regionalt risk nr 25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899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i="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Kris- och katastrof, beredskapsrutiner</a:t>
                      </a:r>
                    </a:p>
                    <a:p>
                      <a:pPr algn="l" fontAlgn="t"/>
                      <a:endParaRPr lang="sv-SE" sz="11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97240510"/>
              </p:ext>
            </p:extLst>
          </p:nvPr>
        </p:nvGraphicFramePr>
        <p:xfrm>
          <a:off x="4458581" y="2841605"/>
          <a:ext cx="6972584" cy="2169268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632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- Genomförande och kommunikation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293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SDV publicerade dokumentet med underlag för SDV-förutsättningar för de som ska uppdatera beredskapsplaner 241030. Dokumentet ligger på Vårdgivare Skåne och ges åtkomst via länk. Sidan är inte navigeringsbar. Länken är skickad till KSSB, RSA-nätverket, Privata vårdgivare samt förvaltningarnas utrullningsorganisation. </a:t>
                      </a: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Flera nätverksträffar är genomförda, fler finns planerade framöver.</a:t>
                      </a: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Punkter gällande arbetet med beredskapsplaner är inlagda i ”SDV-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appen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”.</a:t>
                      </a: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Utbildning för RKL är planerad till 241216.</a:t>
                      </a: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Dokumentation gällande D/R finns sammanställt. </a:t>
                      </a: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Regional övning för IT-störning i samband med SDV driftstart finns planerad 250123.</a:t>
                      </a: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Uppdateringar som behöver göras av beredskapsplaner inför kommande SDV uppdateringar med ny funktionalitet behöver kommuniceras i god tid innan driftstart.</a:t>
                      </a:r>
                      <a:endParaRPr lang="sv-SE" altLang="sv-SE" sz="12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4038624"/>
              </p:ext>
            </p:extLst>
          </p:nvPr>
        </p:nvGraphicFramePr>
        <p:xfrm>
          <a:off x="4477929" y="5010872"/>
          <a:ext cx="6972584" cy="1094929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176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Påverkan på SDV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097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marR="0" lvl="0" indent="-1714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sv-SE" altLang="sv-S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Säkerställa resurser för att göra de uppdateringar som krävs i det publicerade dokumentet inför kommande SDV uppdateringar till 1.1, 1.2, 1.3 och 2.0.</a:t>
                      </a:r>
                    </a:p>
                    <a:p>
                      <a:pPr marL="171450" marR="0" lvl="0" indent="-1714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sv-SE" altLang="sv-S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Att dessa uppdateringar kommuniceras via ROR och RSA-nätverket.</a:t>
                      </a:r>
                    </a:p>
                    <a:p>
                      <a:pPr marL="171450" marR="0" lvl="0" indent="-17145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sv-SE" altLang="sv-S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Säkerställa att det finns resurser för att hantera frågor och svar kopplat till </a:t>
                      </a:r>
                      <a:r>
                        <a:rPr lang="sv-SE" altLang="sv-SE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SDVs</a:t>
                      </a:r>
                      <a:r>
                        <a:rPr lang="sv-SE" altLang="sv-S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påverkan på reservrutiner. 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61783952"/>
              </p:ext>
            </p:extLst>
          </p:nvPr>
        </p:nvGraphicFramePr>
        <p:xfrm>
          <a:off x="439615" y="3521171"/>
          <a:ext cx="4020087" cy="977072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464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Resultat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11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sv-SE" sz="11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35360" y="86019"/>
            <a:ext cx="1116124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/>
              <a:t>Sammanfattning</a:t>
            </a:r>
            <a:r>
              <a:rPr lang="en-US" b="1" dirty="0"/>
              <a:t> regional </a:t>
            </a:r>
            <a:r>
              <a:rPr lang="en-US" b="1"/>
              <a:t>risk 25 – </a:t>
            </a:r>
            <a:r>
              <a:rPr lang="en-US" b="1" dirty="0"/>
              <a:t>Kris- och </a:t>
            </a:r>
            <a:r>
              <a:rPr lang="en-US" b="1" dirty="0" err="1"/>
              <a:t>katastrof</a:t>
            </a:r>
            <a:r>
              <a:rPr lang="en-US" b="1" dirty="0"/>
              <a:t>, </a:t>
            </a:r>
            <a:r>
              <a:rPr lang="en-US" b="1" dirty="0" err="1"/>
              <a:t>beredskapsrutiner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endParaRPr lang="en-US">
              <a:solidFill>
                <a:schemeClr val="accent3"/>
              </a:solidFill>
              <a:cs typeface="Arial"/>
              <a:sym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D86C71-3390-4483-A6CF-438D4D1EF9C7}"/>
              </a:ext>
            </a:extLst>
          </p:cNvPr>
          <p:cNvSpPr txBox="1"/>
          <p:nvPr/>
        </p:nvSpPr>
        <p:spPr>
          <a:xfrm>
            <a:off x="4071705" y="6178756"/>
            <a:ext cx="52578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en-US" sz="1200"/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19907291"/>
              </p:ext>
            </p:extLst>
          </p:nvPr>
        </p:nvGraphicFramePr>
        <p:xfrm>
          <a:off x="4448907" y="539825"/>
          <a:ext cx="6991932" cy="2274492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71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053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Char char="•"/>
                      </a:pPr>
                      <a:r>
                        <a:rPr lang="sv-SE" altLang="sv-SE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Att senast 241031 publicera ett dokument på Vårdgivare Skåne med SDV-specifika förutsättningar gällande reservrutiner som kan användas som ett underlag för dem som ansvarar för beredskapsplaner och sannolikt behöver uppdatera dessa. Här finns också beskrivningar och lathundar för 724 DTV. 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Char char="•"/>
                      </a:pPr>
                      <a:r>
                        <a:rPr lang="sv-SE" altLang="sv-SE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Att genomföra flera nätverksträffar med RSA-nätverket, KSSB och SDV för att hantera risk 25. SDV adjungerad i nätverksmöten så länge behov finns. 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Char char="•"/>
                      </a:pPr>
                      <a:r>
                        <a:rPr lang="sv-SE" altLang="sv-SE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Att samtliga enheter som driftstartar inför driftstart </a:t>
                      </a:r>
                      <a:r>
                        <a:rPr lang="sv-SE" altLang="sv-SE" sz="1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klarmarkerar</a:t>
                      </a:r>
                      <a:r>
                        <a:rPr lang="sv-SE" altLang="sv-SE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sig i ”SDV-</a:t>
                      </a:r>
                      <a:r>
                        <a:rPr lang="sv-SE" altLang="sv-SE" sz="1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appen</a:t>
                      </a:r>
                      <a:r>
                        <a:rPr lang="sv-SE" altLang="sv-SE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” att beredskapsplaner är uppdaterade, att medarbetare har kännedom om detta samt att om behov finns om övning är dessa genomförda.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Char char="•"/>
                      </a:pPr>
                      <a:r>
                        <a:rPr lang="sv-SE" altLang="sv-SE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Att RKL får utbildning i vilka tekniska förutsättningar som SDV har rörande deras uppdrag.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Char char="•"/>
                      </a:pPr>
                      <a:r>
                        <a:rPr lang="sv-SE" altLang="sv-SE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Att det finns dokumentation kring hur det kommer att fungera vid en D/R situation.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Char char="•"/>
                      </a:pPr>
                      <a:r>
                        <a:rPr lang="sv-SE" altLang="sv-SE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Att KSSB ska stödja förvaltningarna i förberedelser inför regional övning för krisledning kopplat till SDV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Char char="•"/>
                      </a:pPr>
                      <a:r>
                        <a:rPr lang="sv-SE" altLang="sv-SE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Ansvarsfördelning har skett gällande privata vårdgivare.</a:t>
                      </a:r>
                      <a:endParaRPr lang="sv-SE" altLang="sv-S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90815670"/>
              </p:ext>
            </p:extLst>
          </p:nvPr>
        </p:nvGraphicFramePr>
        <p:xfrm>
          <a:off x="421388" y="4526406"/>
          <a:ext cx="4038314" cy="1634087"/>
        </p:xfrm>
        <a:graphic>
          <a:graphicData uri="http://schemas.openxmlformats.org/drawingml/2006/table">
            <a:tbl>
              <a:tblPr/>
              <a:tblGrid>
                <a:gridCol w="4038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59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44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sv-SE" sz="1100" b="0" i="0" u="none" strike="noStrike" noProof="0" dirty="0" err="1">
                          <a:solidFill>
                            <a:schemeClr val="tx1"/>
                          </a:solidFill>
                          <a:latin typeface="Arial"/>
                        </a:rPr>
                        <a:t>Koncerstab</a:t>
                      </a:r>
                      <a:r>
                        <a:rPr lang="sv-SE" sz="11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Säkerhet och Beredskap, enhetschef och </a:t>
                      </a:r>
                      <a:r>
                        <a:rPr lang="sv-SE" sz="1100" b="0" i="0" u="none" strike="noStrike" noProof="0" dirty="0" err="1">
                          <a:solidFill>
                            <a:schemeClr val="tx1"/>
                          </a:solidFill>
                          <a:latin typeface="Arial"/>
                        </a:rPr>
                        <a:t>beredskapsschef</a:t>
                      </a:r>
                      <a:r>
                        <a:rPr lang="sv-SE" sz="11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: Torbjörn Britz - </a:t>
                      </a:r>
                      <a:r>
                        <a:rPr lang="sv-SE" sz="1100" b="0" i="0" u="none" strike="noStrike" noProof="0" dirty="0" err="1">
                          <a:solidFill>
                            <a:schemeClr val="tx1"/>
                          </a:solidFill>
                          <a:latin typeface="Arial"/>
                        </a:rPr>
                        <a:t>riskägare</a:t>
                      </a:r>
                      <a:endParaRPr lang="sv-SE" sz="1100" b="0" i="0" u="none" strike="noStrike" noProof="0" dirty="0">
                        <a:solidFill>
                          <a:schemeClr val="tx1"/>
                        </a:solidFill>
                        <a:latin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sv-SE" sz="1100" b="0" i="0" u="none" strike="noStrike" noProof="0" dirty="0" err="1">
                          <a:solidFill>
                            <a:schemeClr val="tx1"/>
                          </a:solidFill>
                          <a:latin typeface="Arial"/>
                        </a:rPr>
                        <a:t>Koncerstab</a:t>
                      </a:r>
                      <a:r>
                        <a:rPr lang="sv-SE" sz="11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Säkerhet och Beredskap: Magnus Kronwall – ägare av handlingsplan</a:t>
                      </a:r>
                      <a:br>
                        <a:rPr lang="sv-SE" sz="11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</a:br>
                      <a:r>
                        <a:rPr lang="sv-SE" sz="11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2024-12-06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>Allert Lenander Therése</DisplayName>
        <AccountId>138</AccountId>
        <AccountType/>
      </UserInfo>
    </SharedWithUsers>
    <Dokument_x00e4_gare xmlns="b9481cc7-f7fc-4d3a-a93a-4be4fcbf4595" xsi:nil="true"/>
  </documentManagement>
</p:properties>
</file>

<file path=customXml/itemProps1.xml><?xml version="1.0" encoding="utf-8"?>
<ds:datastoreItem xmlns:ds="http://schemas.openxmlformats.org/officeDocument/2006/customXml" ds:itemID="{1FEF5832-A278-4DA7-97F4-ABD7CA0400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70F683-0F09-4141-A90B-43784F9D1A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1B1BCA-7B59-40E7-BEE4-D29FF7246213}">
  <ds:schemaRefs>
    <ds:schemaRef ds:uri="http://schemas.microsoft.com/office/2006/documentManagement/types"/>
    <ds:schemaRef ds:uri="http://purl.org/dc/terms/"/>
    <ds:schemaRef ds:uri="d7b40e0d-70fe-487d-90d8-c91e32541cb9"/>
    <ds:schemaRef ds:uri="http://purl.org/dc/dcmitype/"/>
    <ds:schemaRef ds:uri="http://purl.org/dc/elements/1.1/"/>
    <ds:schemaRef ds:uri="http://schemas.microsoft.com/office/2006/metadata/properties"/>
    <ds:schemaRef ds:uri="4b21e3d7-508f-4324-9789-093cbd195ffd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9481cc7-f7fc-4d3a-a93a-4be4fcbf4595"/>
    <ds:schemaRef ds:uri="2e68ab6b-79c8-43ea-b178-dccb9842d64a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1_Tema1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Elfving, Linnea</dc:creator>
  <cp:lastModifiedBy>Persson Jennie</cp:lastModifiedBy>
  <cp:revision>10</cp:revision>
  <dcterms:created xsi:type="dcterms:W3CDTF">2021-05-18T08:31:40Z</dcterms:created>
  <dcterms:modified xsi:type="dcterms:W3CDTF">2025-01-29T09:35:36Z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  <property fmtid="{D5CDD505-2E9C-101B-9397-08002B2CF9AE}" pid="10" name="Order">
    <vt:r8>67400</vt:r8>
  </property>
  <property fmtid="{D5CDD505-2E9C-101B-9397-08002B2CF9AE}" pid="11" name="_SourceUrl">
    <vt:lpwstr/>
  </property>
  <property fmtid="{D5CDD505-2E9C-101B-9397-08002B2CF9AE}" pid="12" name="_SharedFileIndex">
    <vt:lpwstr/>
  </property>
</Properties>
</file>