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145872486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2610F-4005-4E5D-B56F-7AB8659E4E98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0C899-7F38-4B4D-987E-82976827A8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8455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AF496A-1472-417B-A8BC-4F89C42040A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3529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95A93F3-DBB4-4009-B60F-26AC50C61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2002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  <a:br>
              <a:rPr lang="sv-SE" dirty="0"/>
            </a:br>
            <a:r>
              <a:rPr lang="sv-SE" dirty="0"/>
              <a:t>Namn Efternamn </a:t>
            </a:r>
            <a:br>
              <a:rPr lang="sv-SE" dirty="0"/>
            </a:br>
            <a:r>
              <a:rPr lang="sv-SE" dirty="0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1AAB04B-ECBB-494C-AB56-E04135FBD9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1588F15-F628-4675-AAF9-5DE1C81854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0826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167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5B4B7-5AE1-4750-B874-5A20621B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582DE-F9C0-4916-AF89-F88A12F4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032250"/>
          </a:xfrm>
          <a:prstGeom prst="rect">
            <a:avLst/>
          </a:prstGeom>
        </p:spPr>
        <p:txBody>
          <a:bodyPr lIns="0" tIns="0" rIns="0" bIns="0"/>
          <a:lstStyle>
            <a:lvl1pPr marL="252000" indent="-252000">
              <a:defRPr/>
            </a:lvl1pPr>
            <a:lvl2pPr marL="504000" indent="-252000">
              <a:defRPr/>
            </a:lvl2pPr>
            <a:lvl3pPr marL="756000" indent="-252000">
              <a:defRPr/>
            </a:lvl3pPr>
            <a:lvl4pPr marL="756000" indent="-252000">
              <a:defRPr/>
            </a:lvl4pPr>
            <a:lvl5pPr marL="756000" indent="-252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E0A84-0E28-4326-8A7E-2325C95B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1" y="1412875"/>
            <a:ext cx="5005385" cy="403225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76196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4">
          <p15:clr>
            <a:srgbClr val="FBAE40"/>
          </p15:clr>
        </p15:guide>
        <p15:guide id="2" pos="397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 + bakgrund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28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8678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256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237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  <a:br>
              <a:rPr lang="sv-SE" dirty="0"/>
            </a:br>
            <a:r>
              <a:rPr lang="sv-SE" dirty="0"/>
              <a:t>Namn Efternamn </a:t>
            </a:r>
            <a:br>
              <a:rPr lang="sv-SE" dirty="0"/>
            </a:br>
            <a:r>
              <a:rPr lang="sv-SE" dirty="0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9280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5">
            <a:extLst>
              <a:ext uri="{FF2B5EF4-FFF2-40B4-BE49-F238E27FC236}">
                <a16:creationId xmlns:a16="http://schemas.microsoft.com/office/drawing/2014/main" id="{18A0E660-64A9-44F3-AFB4-DE825BA18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428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17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>
          <p15:clr>
            <a:srgbClr val="F26B43"/>
          </p15:clr>
        </p15:guide>
        <p15:guide id="2" pos="7129">
          <p15:clr>
            <a:srgbClr val="F26B43"/>
          </p15:clr>
        </p15:guide>
        <p15:guide id="3" pos="3840">
          <p15:clr>
            <a:srgbClr val="F26B43"/>
          </p15:clr>
        </p15:guide>
        <p15:guide id="4" pos="551">
          <p15:clr>
            <a:srgbClr val="F26B43"/>
          </p15:clr>
        </p15:guide>
        <p15:guide id="5" orient="horz" pos="890">
          <p15:clr>
            <a:srgbClr val="F26B43"/>
          </p15:clr>
        </p15:guide>
        <p15:guide id="6" orient="horz" pos="34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ane.se/dokument/3201861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wmf"/><Relationship Id="rId4" Type="http://schemas.openxmlformats.org/officeDocument/2006/relationships/package" Target="../embeddings/Microsoft_Word_Document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oup 5">
            <a:extLst>
              <a:ext uri="{FF2B5EF4-FFF2-40B4-BE49-F238E27FC236}">
                <a16:creationId xmlns:a16="http://schemas.microsoft.com/office/drawing/2014/main" id="{08908BF8-7AF7-428F-A7F0-A311C3B145F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82300020"/>
              </p:ext>
            </p:extLst>
          </p:nvPr>
        </p:nvGraphicFramePr>
        <p:xfrm>
          <a:off x="439615" y="1551453"/>
          <a:ext cx="4020087" cy="2051522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623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Bakgrund och orsak till ett regional gap (behov)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237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171450" indent="-171450" rtl="0" fontAlgn="base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Då SDV implementeras kommer det gemensamma gränssnittet ”akutjournalen” upphöra. Detta påverkar arbetssättet främst gällande dokumentationen på akutmottagningarna, vilket ju också påverkar rapport- och överlämningsrutiner.</a:t>
                      </a:r>
                      <a:r>
                        <a:rPr lang="en-US" sz="105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171450" indent="-171450" rtl="0" fontAlgn="base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Risk för förlängda överlämningstider med effekt på ambulanstillgängligheten för allmänheten har noterats.</a:t>
                      </a:r>
                      <a:r>
                        <a:rPr lang="en-US" sz="105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171450" indent="-171450" rtl="0" fontAlgn="base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Ambitionen är att ta fram ett regionalt enhetligt arbetssätt för mottagande av ambulanser, så att den överlämningsprocessen blir så effektiv som möjligt.</a:t>
                      </a:r>
                      <a:endParaRPr lang="sv-S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" name="Group 16">
            <a:extLst>
              <a:ext uri="{FF2B5EF4-FFF2-40B4-BE49-F238E27FC236}">
                <a16:creationId xmlns:a16="http://schemas.microsoft.com/office/drawing/2014/main" id="{8E4DBA57-0B06-4F9B-A468-A1B7D0399003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027180270"/>
              </p:ext>
            </p:extLst>
          </p:nvPr>
        </p:nvGraphicFramePr>
        <p:xfrm>
          <a:off x="4503076" y="5257605"/>
          <a:ext cx="6991932" cy="715763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552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Övrigt (kopplade förändringsbehov)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07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</a:pPr>
                      <a:r>
                        <a:rPr lang="sv-SE" alt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Ingen redigering behövs i förändringsbehov kopplade till mottagande av ambulans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2" name="Group 24">
            <a:extLst>
              <a:ext uri="{FF2B5EF4-FFF2-40B4-BE49-F238E27FC236}">
                <a16:creationId xmlns:a16="http://schemas.microsoft.com/office/drawing/2014/main" id="{FB7CA3FE-37A9-4FFE-974B-A7B9C999D81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25423029"/>
              </p:ext>
            </p:extLst>
          </p:nvPr>
        </p:nvGraphicFramePr>
        <p:xfrm>
          <a:off x="439615" y="537307"/>
          <a:ext cx="4009292" cy="954114"/>
        </p:xfrm>
        <a:graphic>
          <a:graphicData uri="http://schemas.openxmlformats.org/drawingml/2006/table">
            <a:tbl>
              <a:tblPr/>
              <a:tblGrid>
                <a:gridCol w="4009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959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Regionalt gap nr 22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15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</a:pPr>
                      <a:r>
                        <a:rPr lang="sv-SE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Times New Roman"/>
                        </a:rPr>
                        <a:t>Överlämning ambulans akutmottagning</a:t>
                      </a:r>
                      <a:endParaRPr lang="sv-S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cs typeface="Times New Roman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3" name="Group 32">
            <a:extLst>
              <a:ext uri="{FF2B5EF4-FFF2-40B4-BE49-F238E27FC236}">
                <a16:creationId xmlns:a16="http://schemas.microsoft.com/office/drawing/2014/main" id="{1B0F1C80-5572-41F8-8BBC-00ADEEEE2A7D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75903772"/>
              </p:ext>
            </p:extLst>
          </p:nvPr>
        </p:nvGraphicFramePr>
        <p:xfrm>
          <a:off x="4504668" y="2920468"/>
          <a:ext cx="6972584" cy="1078184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4214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Nästa steg – Genomförande, kommunikation och tidplan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422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171450" marR="0" lvl="0" indent="-1714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Rutinbeskrivningen och flödet är visad i Regional SDV workshop 2024-03-07. Underlag från workshop är paketerad av SDV programmet för mottagarna för vidare hantering</a:t>
                      </a:r>
                    </a:p>
                    <a:p>
                      <a:pPr marL="171450" marR="0" lvl="0" indent="-1714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Vid driftstart i Ystad valideras utfall av rutinbeskrivning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5" name="Group 49">
            <a:extLst>
              <a:ext uri="{FF2B5EF4-FFF2-40B4-BE49-F238E27FC236}">
                <a16:creationId xmlns:a16="http://schemas.microsoft.com/office/drawing/2014/main" id="{D14C7D5C-9053-4674-B812-631F76E1A846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08629868"/>
              </p:ext>
            </p:extLst>
          </p:nvPr>
        </p:nvGraphicFramePr>
        <p:xfrm>
          <a:off x="4504668" y="4057443"/>
          <a:ext cx="6972584" cy="1149704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5652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Påverkan på SDV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052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lang="sv-SE" altLang="sv-S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Group 24">
            <a:extLst>
              <a:ext uri="{FF2B5EF4-FFF2-40B4-BE49-F238E27FC236}">
                <a16:creationId xmlns:a16="http://schemas.microsoft.com/office/drawing/2014/main" id="{CCDC273F-C3FE-4EF5-85AF-095E4E4C4702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890823788"/>
              </p:ext>
            </p:extLst>
          </p:nvPr>
        </p:nvGraphicFramePr>
        <p:xfrm>
          <a:off x="443254" y="3651761"/>
          <a:ext cx="4020087" cy="2224625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962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Resultat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066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171450" marR="0" lvl="0" indent="-1714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En arbetsgrupp tillsattes för att ta fram en rutinbeskrivning, i gruppen ingick personer från SDV, ambulans och Ystad akutmottagning samt flödesägare för akutverksamheten</a:t>
                      </a:r>
                    </a:p>
                    <a:p>
                      <a:pPr marL="171450" marR="0" lvl="0" indent="-1714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Implementering planeras ske som del av </a:t>
                      </a:r>
                      <a:r>
                        <a:rPr lang="sv-SE" sz="105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driftstart</a:t>
                      </a: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på respektive enhet. </a:t>
                      </a:r>
                    </a:p>
                    <a:p>
                      <a:pPr marL="171450" marR="0" lvl="0" indent="-1714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Del i utbildningen att lära sig hur man går tillväga i SDV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9A6DBCF-9F06-402B-8118-40C3D053356B}"/>
              </a:ext>
            </a:extLst>
          </p:cNvPr>
          <p:cNvSpPr txBox="1"/>
          <p:nvPr/>
        </p:nvSpPr>
        <p:spPr>
          <a:xfrm>
            <a:off x="311245" y="107943"/>
            <a:ext cx="90686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Sammanfattning regionalt gap 22 Överlämning ambulans akutmottagning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82DCD9-F20D-445A-AEA7-C6128119A828}"/>
              </a:ext>
            </a:extLst>
          </p:cNvPr>
          <p:cNvSpPr txBox="1"/>
          <p:nvPr/>
        </p:nvSpPr>
        <p:spPr>
          <a:xfrm>
            <a:off x="40835" y="3676032"/>
            <a:ext cx="184731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ABC0"/>
              </a:solidFill>
              <a:effectLst/>
              <a:uLnTx/>
              <a:uFillTx/>
              <a:latin typeface="Arial"/>
              <a:ea typeface="+mn-ea"/>
              <a:cs typeface="Arial"/>
              <a:sym typeface="Wingdings" panose="05000000000000000000" pitchFamily="2" charset="2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3D86C71-3390-4483-A6CF-438D4D1EF9C7}"/>
              </a:ext>
            </a:extLst>
          </p:cNvPr>
          <p:cNvSpPr txBox="1"/>
          <p:nvPr/>
        </p:nvSpPr>
        <p:spPr>
          <a:xfrm>
            <a:off x="4071705" y="6178756"/>
            <a:ext cx="525780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" name="Group 16">
            <a:extLst>
              <a:ext uri="{FF2B5EF4-FFF2-40B4-BE49-F238E27FC236}">
                <a16:creationId xmlns:a16="http://schemas.microsoft.com/office/drawing/2014/main" id="{2DCD36CA-3A9C-D91F-4734-94F8CC3B70C4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617614774"/>
              </p:ext>
            </p:extLst>
          </p:nvPr>
        </p:nvGraphicFramePr>
        <p:xfrm>
          <a:off x="4504668" y="539888"/>
          <a:ext cx="6972584" cy="1588412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173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Beslut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667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171450" marR="0" lvl="0" indent="-1714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Rutinbeskrivning:</a:t>
                      </a:r>
                      <a:endParaRPr lang="sv-SE" sz="1050" b="0" i="0" u="none" strike="noStrike" kern="1200" dirty="0">
                        <a:solidFill>
                          <a:srgbClr val="00B0F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Förändringar som mottagande verksamheter måste ta hänsyn till i samband med införandet av SDV. Mottagande av ambulans: </a:t>
                      </a: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  <a:hlinkClick r:id="rId3"/>
                        </a:rPr>
                        <a:t>FB005 i Trädet</a:t>
                      </a:r>
                      <a:endParaRPr lang="sv-SE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Group 32">
            <a:extLst>
              <a:ext uri="{FF2B5EF4-FFF2-40B4-BE49-F238E27FC236}">
                <a16:creationId xmlns:a16="http://schemas.microsoft.com/office/drawing/2014/main" id="{8CE161AB-FE91-6D19-6C5E-4409B171D840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75590370"/>
              </p:ext>
            </p:extLst>
          </p:nvPr>
        </p:nvGraphicFramePr>
        <p:xfrm>
          <a:off x="4504668" y="2178758"/>
          <a:ext cx="6972584" cy="694451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753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Ägarskap för fortsättningen av </a:t>
                      </a: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arbetet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49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285750" marR="0" lvl="0" indent="-2857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sv-SE" alt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Mottagande förvaltningar samt Privata ambulansverksamheter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850B8BB7-62C2-41AE-A26B-CED068BE1A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8243856"/>
              </p:ext>
            </p:extLst>
          </p:nvPr>
        </p:nvGraphicFramePr>
        <p:xfrm>
          <a:off x="5630174" y="1014364"/>
          <a:ext cx="667109" cy="562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4" imgW="914400" imgH="771480" progId="Word.Document.12">
                  <p:embed/>
                </p:oleObj>
              </mc:Choice>
              <mc:Fallback>
                <p:oleObj name="Document" showAsIcon="1" r:id="rId4" imgW="914400" imgH="771480" progId="Word.Document.12">
                  <p:embed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850B8BB7-62C2-41AE-A26B-CED068BE1A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30174" y="1014364"/>
                        <a:ext cx="667109" cy="5628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171929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1">
  <a:themeElements>
    <a:clrScheme name="Anpassat 6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D1D2D"/>
      </a:accent1>
      <a:accent2>
        <a:srgbClr val="FFD402"/>
      </a:accent2>
      <a:accent3>
        <a:srgbClr val="00ABC0"/>
      </a:accent3>
      <a:accent4>
        <a:srgbClr val="A6D2D7"/>
      </a:accent4>
      <a:accent5>
        <a:srgbClr val="C4B79F"/>
      </a:accent5>
      <a:accent6>
        <a:srgbClr val="D8D8D8"/>
      </a:accent6>
      <a:hlink>
        <a:srgbClr val="0563C1"/>
      </a:hlink>
      <a:folHlink>
        <a:srgbClr val="954F72"/>
      </a:folHlink>
    </a:clrScheme>
    <a:fontScheme name="SDV_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V_PPT-mall_2019-09-26 [Skrivskyddad]" id="{FF5FEE54-2B70-4F82-B591-62AE6C72B542}" vid="{4A47C1E1-3459-4D50-9E1D-521A98B70C3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481cc7-f7fc-4d3a-a93a-4be4fcbf4595">
      <Terms xmlns="http://schemas.microsoft.com/office/infopath/2007/PartnerControls"/>
    </lcf76f155ced4ddcb4097134ff3c332f>
    <TaxCatchAll xmlns="2e68ab6b-79c8-43ea-b178-dccb9842d64a" xsi:nil="true"/>
    <SharedWithUsers xmlns="2e68ab6b-79c8-43ea-b178-dccb9842d64a">
      <UserInfo>
        <DisplayName>Taylor Jenny</DisplayName>
        <AccountId>28</AccountId>
        <AccountType/>
      </UserInfo>
      <UserInfo>
        <DisplayName>Billqvist Magnus</DisplayName>
        <AccountId>418</AccountId>
        <AccountType/>
      </UserInfo>
    </SharedWithUsers>
    <Dokument_x00e4_gare xmlns="b9481cc7-f7fc-4d3a-a93a-4be4fcbf459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1EBBC7768F1E4A9E0C4E1A60879018" ma:contentTypeVersion="22" ma:contentTypeDescription="Skapa ett nytt dokument." ma:contentTypeScope="" ma:versionID="059146227fa6fadae7584a0002f94e98">
  <xsd:schema xmlns:xsd="http://www.w3.org/2001/XMLSchema" xmlns:xs="http://www.w3.org/2001/XMLSchema" xmlns:p="http://schemas.microsoft.com/office/2006/metadata/properties" xmlns:ns2="b9481cc7-f7fc-4d3a-a93a-4be4fcbf4595" xmlns:ns3="2e68ab6b-79c8-43ea-b178-dccb9842d64a" targetNamespace="http://schemas.microsoft.com/office/2006/metadata/properties" ma:root="true" ma:fieldsID="64cd48618ccf23e864fa47398fe95a4d" ns2:_="" ns3:_="">
    <xsd:import namespace="b9481cc7-f7fc-4d3a-a93a-4be4fcbf4595"/>
    <xsd:import namespace="2e68ab6b-79c8-43ea-b178-dccb9842d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Dokument_x00e4_ga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81cc7-f7fc-4d3a-a93a-4be4fcbf4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kument_x00e4_gare" ma:index="25" nillable="true" ma:displayName="Dokumentägare" ma:format="Dropdown" ma:internalName="Dokument_x00e4_gar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8ab6b-79c8-43ea-b178-dccb9842d6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baeb4bc-d153-4d99-b5e3-a4e457393579}" ma:internalName="TaxCatchAll" ma:showField="CatchAllData" ma:web="2e68ab6b-79c8-43ea-b178-dccb9842d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80F013-03B5-4F24-989D-3753EA8C6C1D}">
  <ds:schemaRefs>
    <ds:schemaRef ds:uri="http://schemas.microsoft.com/office/2006/metadata/properties"/>
    <ds:schemaRef ds:uri="http://schemas.microsoft.com/office/infopath/2007/PartnerControls"/>
    <ds:schemaRef ds:uri="b9481cc7-f7fc-4d3a-a93a-4be4fcbf4595"/>
    <ds:schemaRef ds:uri="2e68ab6b-79c8-43ea-b178-dccb9842d64a"/>
  </ds:schemaRefs>
</ds:datastoreItem>
</file>

<file path=customXml/itemProps2.xml><?xml version="1.0" encoding="utf-8"?>
<ds:datastoreItem xmlns:ds="http://schemas.openxmlformats.org/officeDocument/2006/customXml" ds:itemID="{D48897B6-1C23-4F2E-A636-C3312CEEFC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103ADE-FE13-40A2-9966-EA977642DF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481cc7-f7fc-4d3a-a93a-4be4fcbf4595"/>
    <ds:schemaRef ds:uri="2e68ab6b-79c8-43ea-b178-dccb9842d6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1_Tema1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Persson Jennie</dc:creator>
  <cp:lastModifiedBy>Johnsson Mats G</cp:lastModifiedBy>
  <cp:revision>17</cp:revision>
  <dcterms:created xsi:type="dcterms:W3CDTF">2024-02-08T16:10:37Z</dcterms:created>
  <dcterms:modified xsi:type="dcterms:W3CDTF">2025-01-29T09:35:22Z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0x010100E31EBBC7768F1E4A9E0C4E1A60879018</vt:lpwstr>
  </property>
  <property fmtid="{D5CDD505-2E9C-101B-9397-08002B2CF9AE}" pid="3" name="MediaServiceImageTags">
    <vt:lpwstr/>
  </property>
</Properties>
</file>