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0" r:id="rId4"/>
  </p:sldMasterIdLst>
  <p:notesMasterIdLst>
    <p:notesMasterId r:id="rId6"/>
  </p:notesMasterIdLst>
  <p:sldIdLst>
    <p:sldId id="21458724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FF"/>
    <a:srgbClr val="E1F2CE"/>
    <a:srgbClr val="FFF3B9"/>
    <a:srgbClr val="568523"/>
    <a:srgbClr val="BFF8FF"/>
    <a:srgbClr val="FFF6CC"/>
    <a:srgbClr val="FFFFFF"/>
    <a:srgbClr val="E7E6E6"/>
    <a:srgbClr val="F8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455C5-3B62-4B61-86B2-13F2E08D2E24}" v="21" dt="2025-02-10T08:01:21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0519-6911-4650-9EB4-DAC457C6F50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496A-1472-417B-A8BC-4F89C4204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36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226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24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7129">
          <p15:clr>
            <a:srgbClr val="F26B43"/>
          </p15:clr>
        </p15:guide>
        <p15:guide id="3" pos="3840">
          <p15:clr>
            <a:srgbClr val="F26B43"/>
          </p15:clr>
        </p15:guide>
        <p15:guide id="4" pos="551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vardgivare.skane.se/uppdrag-avtal/arkiv-och-informationshantering/#5028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5">
            <a:extLst>
              <a:ext uri="{FF2B5EF4-FFF2-40B4-BE49-F238E27FC236}">
                <a16:creationId xmlns:a16="http://schemas.microsoft.com/office/drawing/2014/main" id="{08908BF8-7AF7-428F-A7F0-A311C3B145F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00593594"/>
              </p:ext>
            </p:extLst>
          </p:nvPr>
        </p:nvGraphicFramePr>
        <p:xfrm>
          <a:off x="439615" y="1828983"/>
          <a:ext cx="4020087" cy="2267636"/>
        </p:xfrm>
        <a:graphic>
          <a:graphicData uri="http://schemas.openxmlformats.org/drawingml/2006/table">
            <a:tbl>
              <a:tblPr/>
              <a:tblGrid>
                <a:gridCol w="402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676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Bakgrund och orsak till ett regional risk (behov)</a:t>
                      </a:r>
                      <a:endParaRPr kumimoji="0" lang="sv-SE" alt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60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Vid införande av SDV behövs nya registreringsanvisningar skrivas som kommer vara ett komplement till utbildningsmaterial och detta för att tidigare upprättade registreringsanvisningar i Region Skåne revideras till en ny upplaga som stödjer och standardiserar användningen och hanteringen i SDV.</a:t>
                      </a:r>
                      <a:endParaRPr kumimoji="0" lang="sv-SE" sz="11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indent="0" rtl="0" fontAlgn="base">
                        <a:buClrTx/>
                        <a:buFont typeface="Arial" panose="020B0604020202020204" pitchFamily="34" charset="0"/>
                        <a:buNone/>
                      </a:pPr>
                      <a:endParaRPr lang="sv-SE" sz="1100" b="0" i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16">
            <a:extLst>
              <a:ext uri="{FF2B5EF4-FFF2-40B4-BE49-F238E27FC236}">
                <a16:creationId xmlns:a16="http://schemas.microsoft.com/office/drawing/2014/main" id="{8E4DBA57-0B06-4F9B-A468-A1B7D039900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4060133"/>
              </p:ext>
            </p:extLst>
          </p:nvPr>
        </p:nvGraphicFramePr>
        <p:xfrm>
          <a:off x="4468255" y="5476841"/>
          <a:ext cx="6991932" cy="680312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90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Övrigt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85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,Sans-Serif"/>
                        <a:buNone/>
                        <a:tabLst/>
                        <a:defRPr/>
                      </a:pPr>
                      <a:br>
                        <a:rPr lang="sv-SE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</a:br>
                      <a:endParaRPr lang="sv-SE" altLang="sv-S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roup 24">
            <a:extLst>
              <a:ext uri="{FF2B5EF4-FFF2-40B4-BE49-F238E27FC236}">
                <a16:creationId xmlns:a16="http://schemas.microsoft.com/office/drawing/2014/main" id="{FB7CA3FE-37A9-4FFE-974B-A7B9C999D81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296972"/>
              </p:ext>
            </p:extLst>
          </p:nvPr>
        </p:nvGraphicFramePr>
        <p:xfrm>
          <a:off x="439615" y="537307"/>
          <a:ext cx="4009292" cy="1262201"/>
        </p:xfrm>
        <a:graphic>
          <a:graphicData uri="http://schemas.openxmlformats.org/drawingml/2006/table">
            <a:tbl>
              <a:tblPr/>
              <a:tblGrid>
                <a:gridCol w="400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669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Regional risk nr  20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5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20 Registreringsanvisningar - Revidering av registreringsanvisningar är ej utförd, vilket kan leda till produktionsstörningar.</a:t>
                      </a:r>
                    </a:p>
                  </a:txBody>
                  <a:tcPr marL="6350" marR="6350" marT="6350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Group 32">
            <a:extLst>
              <a:ext uri="{FF2B5EF4-FFF2-40B4-BE49-F238E27FC236}">
                <a16:creationId xmlns:a16="http://schemas.microsoft.com/office/drawing/2014/main" id="{1B0F1C80-5572-41F8-8BBC-00ADEEEE2A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6478749"/>
              </p:ext>
            </p:extLst>
          </p:nvPr>
        </p:nvGraphicFramePr>
        <p:xfrm>
          <a:off x="4477929" y="3113815"/>
          <a:ext cx="6972584" cy="1436216"/>
        </p:xfrm>
        <a:graphic>
          <a:graphicData uri="http://schemas.openxmlformats.org/drawingml/2006/table">
            <a:tbl>
              <a:tblPr/>
              <a:tblGrid>
                <a:gridCol w="697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688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Nästa steg - Genomförande och kommunikation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651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Vi frågor eller önskemål om uppdateringar eller ändringar kan man kontakta Ingela Fröjd eller Pia Kirkhorn.</a:t>
                      </a: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Dokumentet kan göras tillgängligt via Bokhyllan, och kommer även att göras tillgängligt på Vårdgivare Skåne/RVF när </a:t>
                      </a:r>
                      <a:r>
                        <a:rPr kumimoji="0" lang="sv-SE" sz="11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DokIT</a:t>
                      </a: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 kan börja användas, när det närmar sig driftstart av SDV. Till dess sköts ändringshantering tillsammans med sakkunniga om vårdadministrativ registrering i Region Skåne samt sakkunniga om vårdadministrativ registrering i Millennium.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sv-SE" altLang="sv-SE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9">
            <a:extLst>
              <a:ext uri="{FF2B5EF4-FFF2-40B4-BE49-F238E27FC236}">
                <a16:creationId xmlns:a16="http://schemas.microsoft.com/office/drawing/2014/main" id="{D14C7D5C-9053-4674-B812-631F76E1A84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4626055"/>
              </p:ext>
            </p:extLst>
          </p:nvPr>
        </p:nvGraphicFramePr>
        <p:xfrm>
          <a:off x="4468255" y="4338466"/>
          <a:ext cx="6972584" cy="1167804"/>
        </p:xfrm>
        <a:graphic>
          <a:graphicData uri="http://schemas.openxmlformats.org/drawingml/2006/table">
            <a:tbl>
              <a:tblPr/>
              <a:tblGrid>
                <a:gridCol w="697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103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1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Påverkan på SDV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088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sv-SE" altLang="sv-S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SDV ansvarar för:</a:t>
                      </a:r>
                    </a:p>
                    <a:p>
                      <a:pPr marL="738188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v-S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Informera om designförändringar i Millennium som kan påverka dokumentet.</a:t>
                      </a:r>
                      <a:r>
                        <a:rPr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738188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v-S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Bidrag med systemkompetens vid behov</a:t>
                      </a:r>
                      <a:endParaRPr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sv-SE" altLang="sv-SE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24">
            <a:extLst>
              <a:ext uri="{FF2B5EF4-FFF2-40B4-BE49-F238E27FC236}">
                <a16:creationId xmlns:a16="http://schemas.microsoft.com/office/drawing/2014/main" id="{CCDC273F-C3FE-4EF5-85AF-095E4E4C470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6926756"/>
              </p:ext>
            </p:extLst>
          </p:nvPr>
        </p:nvGraphicFramePr>
        <p:xfrm>
          <a:off x="449289" y="4096618"/>
          <a:ext cx="4020087" cy="2146922"/>
        </p:xfrm>
        <a:graphic>
          <a:graphicData uri="http://schemas.openxmlformats.org/drawingml/2006/table">
            <a:tbl>
              <a:tblPr/>
              <a:tblGrid>
                <a:gridCol w="402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030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Resultat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582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Ett nytt dokument är framtaget: ”Instruktion – Registrering i Region Skåne”. Dokumentet omfattar registrering av vårdadministrativ information när användare har gått över till SDV och jobbar i systemet Millennium.</a:t>
                      </a: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Dokumentet är fortfarande i en fas där information kommer att tillkomma. Arbetet drivs från </a:t>
                      </a:r>
                      <a:b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</a:b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Regional Vårdadministrativ Funktion</a:t>
                      </a:r>
                      <a:b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</a:b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 och sammanhålls i dagsläget av Pia Kirkhorn</a:t>
                      </a: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​.</a:t>
                      </a:r>
                    </a:p>
                    <a:p>
                      <a:pPr rtl="0" fontAlgn="base"/>
                      <a:endParaRPr lang="sv-SE" sz="1100" b="0" i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A6DBCF-9F06-402B-8118-40C3D053356B}"/>
              </a:ext>
            </a:extLst>
          </p:cNvPr>
          <p:cNvSpPr txBox="1"/>
          <p:nvPr/>
        </p:nvSpPr>
        <p:spPr>
          <a:xfrm>
            <a:off x="335360" y="86019"/>
            <a:ext cx="11161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Sammanfattning</a:t>
            </a:r>
            <a:r>
              <a:rPr lang="en-US" b="1" dirty="0"/>
              <a:t> regional risk – </a:t>
            </a:r>
            <a:r>
              <a:rPr lang="en-US" b="1" dirty="0" err="1"/>
              <a:t>Registreringsanvisningar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2DCD9-F20D-445A-AEA7-C6128119A828}"/>
              </a:ext>
            </a:extLst>
          </p:cNvPr>
          <p:cNvSpPr txBox="1"/>
          <p:nvPr/>
        </p:nvSpPr>
        <p:spPr>
          <a:xfrm>
            <a:off x="40835" y="3676032"/>
            <a:ext cx="184731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endParaRPr lang="en-US">
              <a:solidFill>
                <a:schemeClr val="accent3"/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D86C71-3390-4483-A6CF-438D4D1EF9C7}"/>
              </a:ext>
            </a:extLst>
          </p:cNvPr>
          <p:cNvSpPr txBox="1"/>
          <p:nvPr/>
        </p:nvSpPr>
        <p:spPr>
          <a:xfrm>
            <a:off x="4071705" y="6178756"/>
            <a:ext cx="52578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/>
          </a:p>
        </p:txBody>
      </p:sp>
      <p:graphicFrame>
        <p:nvGraphicFramePr>
          <p:cNvPr id="3" name="Group 16">
            <a:extLst>
              <a:ext uri="{FF2B5EF4-FFF2-40B4-BE49-F238E27FC236}">
                <a16:creationId xmlns:a16="http://schemas.microsoft.com/office/drawing/2014/main" id="{2DCD36CA-3A9C-D91F-4734-94F8CC3B70C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5914065"/>
              </p:ext>
            </p:extLst>
          </p:nvPr>
        </p:nvGraphicFramePr>
        <p:xfrm>
          <a:off x="4448907" y="539824"/>
          <a:ext cx="6991932" cy="1808701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688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Beslut</a:t>
                      </a:r>
                      <a:endParaRPr kumimoji="0" lang="sv-SE" altLang="sv-S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013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​Titeln på dokumentet är valt utifrån Region Skånes handlingstyper </a:t>
                      </a: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</a:t>
                      </a: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som gäller i enlighet med </a:t>
                      </a: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Arkiv- och informationshantering - Vårdgivare Skåne</a:t>
                      </a: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Dokumentet är giltigt från och med första driftstart, för de medarbetare som gått in i SDV.</a:t>
                      </a:r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​</a:t>
                      </a:r>
                    </a:p>
                    <a:p>
                      <a:pPr rtl="0" fontAlgn="base"/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Dokumentet kommer att </a:t>
                      </a:r>
                      <a:r>
                        <a:rPr kumimoji="0" lang="sv-SE" sz="11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ändringshanteras</a:t>
                      </a:r>
                      <a:r>
                        <a:rPr kumimoji="0" lang="sv-SE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 och förvaltas av Regional Vårdadministrativ Funktion (RVF).</a:t>
                      </a:r>
                      <a:endParaRPr kumimoji="0" lang="en-US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  <a:p>
                      <a:pPr rtl="0" fontAlgn="base"/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base"/>
                      <a:endParaRPr lang="sv-SE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8CE161AB-FE91-6D19-6C5E-4409B171D84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0621794"/>
              </p:ext>
            </p:extLst>
          </p:nvPr>
        </p:nvGraphicFramePr>
        <p:xfrm>
          <a:off x="4448907" y="2348525"/>
          <a:ext cx="6991932" cy="750367"/>
        </p:xfrm>
        <a:graphic>
          <a:graphicData uri="http://schemas.openxmlformats.org/drawingml/2006/table">
            <a:tbl>
              <a:tblPr/>
              <a:tblGrid>
                <a:gridCol w="699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463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Ägarskap för fortsättningen av </a:t>
                      </a:r>
                      <a:r>
                        <a:rPr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arbetet</a:t>
                      </a:r>
                      <a:endParaRPr kumimoji="0" lang="sv-SE" alt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04">
                <a:tc>
                  <a:txBody>
                    <a:bodyPr/>
                    <a:lstStyle>
                      <a:lvl1pPr marL="0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2438" algn="l" defTabSz="906463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906463" algn="l" defTabSz="906463" rtl="0" eaLnBrk="1" latinLnBrk="0" hangingPunct="1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358900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1812925" algn="l" defTabSz="906463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2701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7273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1845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641725" algn="l" defTabSz="906463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Lennart Wallén, HSS/Enhet för digitalisering 2025-01-31</a:t>
                      </a:r>
                    </a:p>
                  </a:txBody>
                  <a:tcPr marL="81076" marR="81076" marT="40538" marB="4053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7970E6F-86F8-1229-FE22-10D4923DE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64669"/>
              </p:ext>
            </p:extLst>
          </p:nvPr>
        </p:nvGraphicFramePr>
        <p:xfrm>
          <a:off x="3706851" y="5506270"/>
          <a:ext cx="551053" cy="77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942" imgH="5346465" progId="AcroExch.Document.DC">
                  <p:embed/>
                </p:oleObj>
              </mc:Choice>
              <mc:Fallback>
                <p:oleObj name="Acrobat Document" r:id="rId3" imgW="3777942" imgH="5346465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87970E6F-86F8-1229-FE22-10D4923DE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6851" y="5506270"/>
                        <a:ext cx="551053" cy="77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7192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 [Skrivskyddad]" id="{FF5FEE54-2B70-4F82-B591-62AE6C72B542}" vid="{4A47C1E1-3459-4D50-9E1D-521A98B70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SharedWithUsers xmlns="2e68ab6b-79c8-43ea-b178-dccb9842d64a">
      <UserInfo>
        <DisplayName>Allert Lenander Therése</DisplayName>
        <AccountId>138</AccountId>
        <AccountType/>
      </UserInfo>
    </SharedWithUsers>
    <Dokument_x00e4_gare xmlns="b9481cc7-f7fc-4d3a-a93a-4be4fcbf45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1B1BCA-7B59-40E7-BEE4-D29FF7246213}">
  <ds:schemaRefs>
    <ds:schemaRef ds:uri="http://schemas.openxmlformats.org/package/2006/metadata/core-properties"/>
    <ds:schemaRef ds:uri="http://www.w3.org/XML/1998/namespace"/>
    <ds:schemaRef ds:uri="4b21e3d7-508f-4324-9789-093cbd195ffd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d7b40e0d-70fe-487d-90d8-c91e32541cb9"/>
    <ds:schemaRef ds:uri="http://purl.org/dc/terms/"/>
    <ds:schemaRef ds:uri="b9481cc7-f7fc-4d3a-a93a-4be4fcbf4595"/>
    <ds:schemaRef ds:uri="2e68ab6b-79c8-43ea-b178-dccb9842d64a"/>
  </ds:schemaRefs>
</ds:datastoreItem>
</file>

<file path=customXml/itemProps2.xml><?xml version="1.0" encoding="utf-8"?>
<ds:datastoreItem xmlns:ds="http://schemas.openxmlformats.org/officeDocument/2006/customXml" ds:itemID="{B33E7084-F256-44A4-8F1A-1B00F812F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F5832-A278-4DA7-97F4-ABD7CA0400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f52389-3f0f-4623-9a3b-957c32d194e5}" enabled="0" method="" siteId="{92f52389-3f0f-4623-9a3b-957c32d194e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1_Tema1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Elfving, Linnea</dc:creator>
  <cp:lastModifiedBy>Persson Jennie</cp:lastModifiedBy>
  <cp:revision>16</cp:revision>
  <dcterms:created xsi:type="dcterms:W3CDTF">2021-05-18T08:31:40Z</dcterms:created>
  <dcterms:modified xsi:type="dcterms:W3CDTF">2025-02-11T14:42:49Z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0x010100E31EBBC7768F1E4A9E0C4E1A60879018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Order">
    <vt:r8>66800</vt:r8>
  </property>
  <property fmtid="{D5CDD505-2E9C-101B-9397-08002B2CF9AE}" pid="11" name="_SourceUrl">
    <vt:lpwstr/>
  </property>
  <property fmtid="{D5CDD505-2E9C-101B-9397-08002B2CF9AE}" pid="12" name="_SharedFileIndex">
    <vt:lpwstr/>
  </property>
</Properties>
</file>