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0" r:id="rId4"/>
  </p:sldMasterIdLst>
  <p:notesMasterIdLst>
    <p:notesMasterId r:id="rId6"/>
  </p:notesMasterIdLst>
  <p:sldIdLst>
    <p:sldId id="21458724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FF"/>
    <a:srgbClr val="E1F2CE"/>
    <a:srgbClr val="FFF3B9"/>
    <a:srgbClr val="568523"/>
    <a:srgbClr val="BFF8FF"/>
    <a:srgbClr val="FFF6CC"/>
    <a:srgbClr val="FFFFFF"/>
    <a:srgbClr val="E7E6E6"/>
    <a:srgbClr val="F8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9C5CA9-A0B8-464E-A1A6-B7059ECC34DA}" v="8" dt="2025-02-19T09:44:03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F0519-6911-4650-9EB4-DAC457C6F50A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F496A-1472-417B-A8BC-4F89C420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6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8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8364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3226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6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243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0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3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1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1" r:id="rId1"/>
    <p:sldLayoutId id="2147484842" r:id="rId2"/>
    <p:sldLayoutId id="2147484843" r:id="rId3"/>
    <p:sldLayoutId id="2147484844" r:id="rId4"/>
    <p:sldLayoutId id="2147484845" r:id="rId5"/>
    <p:sldLayoutId id="2147484846" r:id="rId6"/>
    <p:sldLayoutId id="2147484847" r:id="rId7"/>
    <p:sldLayoutId id="2147484848" r:id="rId8"/>
    <p:sldLayoutId id="2147484849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5">
            <a:extLst>
              <a:ext uri="{FF2B5EF4-FFF2-40B4-BE49-F238E27FC236}">
                <a16:creationId xmlns:a16="http://schemas.microsoft.com/office/drawing/2014/main" id="{08908BF8-7AF7-428F-A7F0-A311C3B145F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82224753"/>
              </p:ext>
            </p:extLst>
          </p:nvPr>
        </p:nvGraphicFramePr>
        <p:xfrm>
          <a:off x="439615" y="1828983"/>
          <a:ext cx="4020087" cy="2267636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567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Bakgrund och orsak till ett regional risk (behov)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196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Innan SDV implementeras behövs en säkerställd funktion för schemaläggning i Region Skåne vara på plats. Regionala standardiserade schemamallar (tidstyper) ska beslutas. Ett regiongemensamt regelverk för schemaläggning samt en framtida integration kopplat till medarbetarresurser, exempel resursplaneringsverktyg och produktionsplaneringsverktyg.</a:t>
                      </a:r>
                      <a:endParaRPr kumimoji="0" lang="sv-SE" sz="1100" b="0" i="0" u="none" strike="noStrike" kern="1200" noProof="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indent="0" rtl="0" fontAlgn="base">
                        <a:buClrTx/>
                        <a:buFont typeface="Arial" panose="020B0604020202020204" pitchFamily="34" charset="0"/>
                        <a:buNone/>
                      </a:pPr>
                      <a:endParaRPr lang="sv-SE" sz="1100" b="0" i="0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16">
            <a:extLst>
              <a:ext uri="{FF2B5EF4-FFF2-40B4-BE49-F238E27FC236}">
                <a16:creationId xmlns:a16="http://schemas.microsoft.com/office/drawing/2014/main" id="{8E4DBA57-0B06-4F9B-A468-A1B7D039900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24060133"/>
              </p:ext>
            </p:extLst>
          </p:nvPr>
        </p:nvGraphicFramePr>
        <p:xfrm>
          <a:off x="4468255" y="5476841"/>
          <a:ext cx="6991932" cy="680312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90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Övrigt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48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  <a:tabLst/>
                        <a:defRPr/>
                      </a:pPr>
                      <a:b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endParaRPr lang="sv-SE" altLang="sv-S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4">
            <a:extLst>
              <a:ext uri="{FF2B5EF4-FFF2-40B4-BE49-F238E27FC236}">
                <a16:creationId xmlns:a16="http://schemas.microsoft.com/office/drawing/2014/main" id="{FB7CA3FE-37A9-4FFE-974B-A7B9C999D81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44526326"/>
              </p:ext>
            </p:extLst>
          </p:nvPr>
        </p:nvGraphicFramePr>
        <p:xfrm>
          <a:off x="439615" y="537307"/>
          <a:ext cx="4009292" cy="1262201"/>
        </p:xfrm>
        <a:graphic>
          <a:graphicData uri="http://schemas.openxmlformats.org/drawingml/2006/table">
            <a:tbl>
              <a:tblPr/>
              <a:tblGrid>
                <a:gridCol w="400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66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Regional risk nr  19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53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 Tidbokningsscheman </a:t>
                      </a:r>
                      <a:b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Nödvändig funktion för schemaläggning saknas inom Region Skåne, vilket kan leda till att driftstart fördröjs.  </a:t>
                      </a:r>
                      <a:endParaRPr lang="sv-SE" sz="11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/>
                      <a:endParaRPr lang="sv-SE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32">
            <a:extLst>
              <a:ext uri="{FF2B5EF4-FFF2-40B4-BE49-F238E27FC236}">
                <a16:creationId xmlns:a16="http://schemas.microsoft.com/office/drawing/2014/main" id="{1B0F1C80-5572-41F8-8BBC-00ADEEEE2A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51714657"/>
              </p:ext>
            </p:extLst>
          </p:nvPr>
        </p:nvGraphicFramePr>
        <p:xfrm>
          <a:off x="4477929" y="3113815"/>
          <a:ext cx="6972584" cy="1235048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68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Nästa steg - Genomförande och kommunikation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651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alt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De regionala tidbokshandläggarna har byggt resursschema för första driftstart av SDV enligt tidplan 2024.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Det finns en etablerad kontakt för eventuell uppdatering av resursschema kopplat till förändrat driftstartsdatum samt enheter som ingår. </a:t>
                      </a:r>
                      <a:br>
                        <a:rPr lang="sv-SE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sv-SE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System Tess upphandlat och integration till Millennium säkerställs i projekt U675.</a:t>
                      </a:r>
                      <a:endParaRPr lang="sv-SE" dirty="0"/>
                    </a:p>
                    <a:p>
                      <a:pPr marL="0" marR="0" lvl="0" indent="0" algn="l" defTabSz="906463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sv-SE" altLang="sv-SE" sz="12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49">
            <a:extLst>
              <a:ext uri="{FF2B5EF4-FFF2-40B4-BE49-F238E27FC236}">
                <a16:creationId xmlns:a16="http://schemas.microsoft.com/office/drawing/2014/main" id="{D14C7D5C-9053-4674-B812-631F76E1A84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39758614"/>
              </p:ext>
            </p:extLst>
          </p:nvPr>
        </p:nvGraphicFramePr>
        <p:xfrm>
          <a:off x="4468255" y="4338466"/>
          <a:ext cx="6972584" cy="1167804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10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1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Påverkan på SDV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08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sv-SE" alt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SDV ansvarar för:</a:t>
                      </a:r>
                    </a:p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</a:pPr>
                      <a:r>
                        <a:rPr lang="sv-SE" alt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Informera enheten om design förändringar i Millennium som kan påverka dokumenten.</a:t>
                      </a: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sv-SE" altLang="sv-SE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4">
            <a:extLst>
              <a:ext uri="{FF2B5EF4-FFF2-40B4-BE49-F238E27FC236}">
                <a16:creationId xmlns:a16="http://schemas.microsoft.com/office/drawing/2014/main" id="{CCDC273F-C3FE-4EF5-85AF-095E4E4C470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28793545"/>
              </p:ext>
            </p:extLst>
          </p:nvPr>
        </p:nvGraphicFramePr>
        <p:xfrm>
          <a:off x="449289" y="4096618"/>
          <a:ext cx="4020087" cy="2045612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003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Resultat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558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Regional riktlinjer för tidbokningsschema fastställda.</a:t>
                      </a:r>
                    </a:p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Instruktioner är framtagna för :</a:t>
                      </a:r>
                    </a:p>
                    <a:p>
                      <a:pPr marL="171450" indent="-171450" rtl="0" fontAlgn="base">
                        <a:buClr>
                          <a:schemeClr val="tx1"/>
                        </a:buClr>
                        <a:buFontTx/>
                        <a:buChar char="-"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Instruktion – Skapa regionala tidboksschema (resursschema mallar)</a:t>
                      </a:r>
                    </a:p>
                    <a:p>
                      <a:pPr marL="171450" indent="-171450" rtl="0" fontAlgn="base">
                        <a:buClr>
                          <a:schemeClr val="tx1"/>
                        </a:buClr>
                        <a:buFontTx/>
                        <a:buChar char="-"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Instruktion – Skapa lokal tidboksschema</a:t>
                      </a:r>
                    </a:p>
                    <a:p>
                      <a:pPr rtl="0" fontAlgn="base"/>
                      <a:r>
                        <a:rPr lang="sv-SE" altLang="sv-S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Dokumenten kommer att </a:t>
                      </a:r>
                      <a:r>
                        <a:rPr lang="sv-SE" altLang="sv-SE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ändringshanteras</a:t>
                      </a:r>
                      <a:r>
                        <a:rPr lang="sv-SE" altLang="sv-S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och förvaltas inom enheten</a:t>
                      </a:r>
                      <a:endParaRPr lang="sv-SE" sz="1100" b="0" i="0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A6DBCF-9F06-402B-8118-40C3D053356B}"/>
              </a:ext>
            </a:extLst>
          </p:cNvPr>
          <p:cNvSpPr txBox="1"/>
          <p:nvPr/>
        </p:nvSpPr>
        <p:spPr>
          <a:xfrm>
            <a:off x="335360" y="86019"/>
            <a:ext cx="1116124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/>
              <a:t>Sammanfattning</a:t>
            </a:r>
            <a:r>
              <a:rPr lang="en-US" b="1" dirty="0"/>
              <a:t> regional risk – </a:t>
            </a:r>
            <a:r>
              <a:rPr lang="en-US" b="1" dirty="0" err="1"/>
              <a:t>Tidboksschema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2DCD9-F20D-445A-AEA7-C6128119A828}"/>
              </a:ext>
            </a:extLst>
          </p:cNvPr>
          <p:cNvSpPr txBox="1"/>
          <p:nvPr/>
        </p:nvSpPr>
        <p:spPr>
          <a:xfrm>
            <a:off x="40835" y="3676032"/>
            <a:ext cx="184731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spAutoFit/>
          </a:bodyPr>
          <a:lstStyle/>
          <a:p>
            <a:endParaRPr lang="en-US">
              <a:solidFill>
                <a:schemeClr val="accent3"/>
              </a:solidFill>
              <a:cs typeface="Arial"/>
              <a:sym typeface="Wingdings" panose="05000000000000000000" pitchFamily="2" charset="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D86C71-3390-4483-A6CF-438D4D1EF9C7}"/>
              </a:ext>
            </a:extLst>
          </p:cNvPr>
          <p:cNvSpPr txBox="1"/>
          <p:nvPr/>
        </p:nvSpPr>
        <p:spPr>
          <a:xfrm>
            <a:off x="4071705" y="6178756"/>
            <a:ext cx="525780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US" sz="1200"/>
          </a:p>
        </p:txBody>
      </p:sp>
      <p:graphicFrame>
        <p:nvGraphicFramePr>
          <p:cNvPr id="3" name="Group 16">
            <a:extLst>
              <a:ext uri="{FF2B5EF4-FFF2-40B4-BE49-F238E27FC236}">
                <a16:creationId xmlns:a16="http://schemas.microsoft.com/office/drawing/2014/main" id="{2DCD36CA-3A9C-D91F-4734-94F8CC3B70C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20168811"/>
              </p:ext>
            </p:extLst>
          </p:nvPr>
        </p:nvGraphicFramePr>
        <p:xfrm>
          <a:off x="4448907" y="539824"/>
          <a:ext cx="6991932" cy="1808701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Beslut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001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Regional funktion är skapad och fem (5) medarbetare har rekryterats i rollen som regionala tidbokshandläggare. </a:t>
                      </a:r>
                    </a:p>
                    <a:p>
                      <a:pPr rtl="0" fontAlgn="base"/>
                      <a:b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US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rtl="0" fontAlgn="base"/>
                      <a:endParaRPr lang="sv-SE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32">
            <a:extLst>
              <a:ext uri="{FF2B5EF4-FFF2-40B4-BE49-F238E27FC236}">
                <a16:creationId xmlns:a16="http://schemas.microsoft.com/office/drawing/2014/main" id="{8CE161AB-FE91-6D19-6C5E-4409B171D84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01631407"/>
              </p:ext>
            </p:extLst>
          </p:nvPr>
        </p:nvGraphicFramePr>
        <p:xfrm>
          <a:off x="4448907" y="2348525"/>
          <a:ext cx="6991932" cy="750367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46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Ägarskap för fortsättningen av </a:t>
                      </a: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arbetet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90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noProof="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Angelica Graveus, HSS/Enhet för tillgänglighet och produktionsstyrning 2025-01-31</a:t>
                      </a:r>
                      <a:endParaRPr lang="sv-SE" sz="1100" b="0" i="0" u="none" strike="noStrike" kern="1200" noProof="0" dirty="0">
                        <a:solidFill>
                          <a:srgbClr val="FF0000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sv-SE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2DA7EF8B-73D8-A422-1289-16F5F3D289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884844"/>
              </p:ext>
            </p:extLst>
          </p:nvPr>
        </p:nvGraphicFramePr>
        <p:xfrm>
          <a:off x="3723707" y="4808413"/>
          <a:ext cx="493141" cy="697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3778200" imgH="5346720" progId="AcroExch.Document.DC">
                  <p:embed/>
                </p:oleObj>
              </mc:Choice>
              <mc:Fallback>
                <p:oleObj name="Acrobat Document" r:id="rId2" imgW="3778200" imgH="5346720" progId="AcroExch.Document.DC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2DA7EF8B-73D8-A422-1289-16F5F3D289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23707" y="4808413"/>
                        <a:ext cx="493141" cy="697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17192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FF5FEE54-2B70-4F82-B591-62AE6C72B542}" vid="{4A47C1E1-3459-4D50-9E1D-521A98B70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SharedWithUsers xmlns="2e68ab6b-79c8-43ea-b178-dccb9842d64a">
      <UserInfo>
        <DisplayName>Allert Lenander Therése</DisplayName>
        <AccountId>138</AccountId>
        <AccountType/>
      </UserInfo>
    </SharedWithUsers>
    <Dokument_x00e4_gare xmlns="b9481cc7-f7fc-4d3a-a93a-4be4fcbf459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1B1BCA-7B59-40E7-BEE4-D29FF7246213}">
  <ds:schemaRefs>
    <ds:schemaRef ds:uri="4b21e3d7-508f-4324-9789-093cbd195ffd"/>
    <ds:schemaRef ds:uri="http://schemas.openxmlformats.org/package/2006/metadata/core-properties"/>
    <ds:schemaRef ds:uri="d7b40e0d-70fe-487d-90d8-c91e32541cb9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  <ds:schemaRef ds:uri="b9481cc7-f7fc-4d3a-a93a-4be4fcbf4595"/>
    <ds:schemaRef ds:uri="2e68ab6b-79c8-43ea-b178-dccb9842d64a"/>
  </ds:schemaRefs>
</ds:datastoreItem>
</file>

<file path=customXml/itemProps2.xml><?xml version="1.0" encoding="utf-8"?>
<ds:datastoreItem xmlns:ds="http://schemas.openxmlformats.org/officeDocument/2006/customXml" ds:itemID="{A65BC56C-4068-4AAF-9040-EA470016CA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EF5832-A278-4DA7-97F4-ABD7CA04005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2f52389-3f0f-4623-9a3b-957c32d194e5}" enabled="0" method="" siteId="{92f52389-3f0f-4623-9a3b-957c32d194e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1_Tema1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Elfving, Linnea</dc:creator>
  <cp:lastModifiedBy>Persson Jennie</cp:lastModifiedBy>
  <cp:revision>20</cp:revision>
  <dcterms:created xsi:type="dcterms:W3CDTF">2021-05-18T08:31:40Z</dcterms:created>
  <dcterms:modified xsi:type="dcterms:W3CDTF">2025-02-19T10:01:53Z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  <property fmtid="{D5CDD505-2E9C-101B-9397-08002B2CF9AE}" pid="3" name="xd_ProgID">
    <vt:lpwstr/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  <property fmtid="{D5CDD505-2E9C-101B-9397-08002B2CF9AE}" pid="10" name="Order">
    <vt:r8>66800</vt:r8>
  </property>
  <property fmtid="{D5CDD505-2E9C-101B-9397-08002B2CF9AE}" pid="11" name="_SourceUrl">
    <vt:lpwstr/>
  </property>
  <property fmtid="{D5CDD505-2E9C-101B-9397-08002B2CF9AE}" pid="12" name="_SharedFileIndex">
    <vt:lpwstr/>
  </property>
</Properties>
</file>