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145872486"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AAE4FB-B215-4AA0-885F-7FC6CAE06EB0}" v="13" dt="2024-10-22T14:35:39.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4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2610F-4005-4E5D-B56F-7AB8659E4E98}" type="datetimeFigureOut">
              <a:rPr lang="sv-SE" smtClean="0"/>
              <a:t>2025-01-29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D0C899-7F38-4B4D-987E-82976827A86D}" type="slidenum">
              <a:rPr lang="sv-SE" smtClean="0"/>
              <a:t>‹#›</a:t>
            </a:fld>
            <a:endParaRPr lang="sv-SE"/>
          </a:p>
        </p:txBody>
      </p:sp>
    </p:spTree>
    <p:extLst>
      <p:ext uri="{BB962C8B-B14F-4D97-AF65-F5344CB8AC3E}">
        <p14:creationId xmlns:p14="http://schemas.microsoft.com/office/powerpoint/2010/main" val="401845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AF496A-1472-417B-A8BC-4F89C42040A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3529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1728200283"/>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br>
              <a:rPr lang="sv-SE" dirty="0"/>
            </a:br>
            <a:r>
              <a:rPr lang="sv-SE" dirty="0"/>
              <a:t>Namn Efternamn </a:t>
            </a:r>
            <a:br>
              <a:rPr lang="sv-SE" dirty="0"/>
            </a:br>
            <a:r>
              <a:rPr lang="sv-SE" dirty="0"/>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396082622"/>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57167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227619637"/>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52928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3858678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395925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419237224"/>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br>
              <a:rPr lang="sv-SE" dirty="0"/>
            </a:br>
            <a:r>
              <a:rPr lang="sv-SE" dirty="0"/>
              <a:t>Namn Efternamn </a:t>
            </a:r>
            <a:br>
              <a:rPr lang="sv-SE" dirty="0"/>
            </a:br>
            <a:r>
              <a:rPr lang="sv-SE" dirty="0"/>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3032928025"/>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2035175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regionskane.sharepoint.com/:w:/s/fv71beredningsgrupptillstyrgruppmlbild1177vrdguiden/EXIJzMIYqj9MvAd3bVps_gcByRW9eOmLBOCWcNUbqBcYnw?e=zpPG0S"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3428285492"/>
              </p:ext>
            </p:extLst>
          </p:nvPr>
        </p:nvGraphicFramePr>
        <p:xfrm>
          <a:off x="439615" y="1551453"/>
          <a:ext cx="4020087" cy="2976278"/>
        </p:xfrm>
        <a:graphic>
          <a:graphicData uri="http://schemas.openxmlformats.org/drawingml/2006/table">
            <a:tbl>
              <a:tblPr/>
              <a:tblGrid>
                <a:gridCol w="4020087">
                  <a:extLst>
                    <a:ext uri="{9D8B030D-6E8A-4147-A177-3AD203B41FA5}">
                      <a16:colId xmlns:a16="http://schemas.microsoft.com/office/drawing/2014/main" val="20000"/>
                    </a:ext>
                  </a:extLst>
                </a:gridCol>
              </a:tblGrid>
              <a:tr h="30921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gap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266706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indent="0" rtl="0" fontAlgn="base">
                        <a:buClrTx/>
                        <a:buFont typeface="Arial" panose="020B0604020202020204" pitchFamily="34" charset="0"/>
                        <a:buNone/>
                      </a:pPr>
                      <a:r>
                        <a:rPr lang="sv-SE" sz="1050" b="0" i="0" u="none" strike="noStrike" kern="1200" cap="none" spc="0" normalizeH="0" baseline="0" noProof="0" dirty="0">
                          <a:ln>
                            <a:noFill/>
                          </a:ln>
                          <a:solidFill>
                            <a:srgbClr val="000000"/>
                          </a:solidFill>
                          <a:effectLst/>
                          <a:uLnTx/>
                          <a:uFillTx/>
                          <a:latin typeface="Arial" charset="0"/>
                          <a:ea typeface="+mn-ea"/>
                          <a:cs typeface="+mn-cs"/>
                        </a:rPr>
                        <a:t>För patienter som har en journal med dokumenterad gynekologisk och/eller obstetrisk information som patienten anser vara känslig och inte vill att den ska visas på 1177 måste det finns ett sätt att dölja denna information. Denna typ av information kan vara sexuella övergrepp, våld i hemmet, preventivmedel. Detta av patientsäkerhetsskäl. Förövaren eller andra individer kan ha tillgång till patientens inloggning för 1177, eller alternativt få tillgång genom andra personer som har tillgång till patientens inloggning. I dagsläget saknas teknisk förmåga att i samråd med patienten dölja informationsöverföringen av känslig data på patientens initiativ. SDV har identifierat en möjlighet att utveckla en teknisk lösning som skulle ge medarbetaren ett gränssnitt att i samråd med patient dölja överföring av särskild informationsmängd till 1177 journalen. Lösningen kan </a:t>
                      </a:r>
                      <a:r>
                        <a:rPr lang="sv-SE" sz="1050" b="0" i="0" u="none" strike="noStrike" kern="1200" cap="none" spc="0" normalizeH="0" baseline="0" noProof="0" dirty="0" err="1">
                          <a:ln>
                            <a:noFill/>
                          </a:ln>
                          <a:solidFill>
                            <a:srgbClr val="000000"/>
                          </a:solidFill>
                          <a:effectLst/>
                          <a:uLnTx/>
                          <a:uFillTx/>
                          <a:latin typeface="Arial" charset="0"/>
                          <a:ea typeface="+mn-ea"/>
                          <a:cs typeface="+mn-cs"/>
                        </a:rPr>
                        <a:t>behörighetsstyras</a:t>
                      </a:r>
                      <a:r>
                        <a:rPr lang="sv-SE" sz="1050" b="0" i="0" u="none" strike="noStrike" kern="1200" cap="none" spc="0" normalizeH="0" baseline="0" noProof="0" dirty="0">
                          <a:ln>
                            <a:noFill/>
                          </a:ln>
                          <a:solidFill>
                            <a:srgbClr val="000000"/>
                          </a:solidFill>
                          <a:effectLst/>
                          <a:uLnTx/>
                          <a:uFillTx/>
                          <a:latin typeface="Arial" charset="0"/>
                          <a:ea typeface="+mn-ea"/>
                          <a:cs typeface="+mn-cs"/>
                        </a:rPr>
                        <a:t>, loggas och följas upp.</a:t>
                      </a:r>
                      <a:endParaRPr lang="sv-SE" sz="1200" b="0" i="0" u="none" strike="noStrike" kern="1200" cap="none" spc="0" normalizeH="0" baseline="0" noProof="0" dirty="0">
                        <a:ln>
                          <a:noFill/>
                        </a:ln>
                        <a:solidFill>
                          <a:schemeClr val="tx1"/>
                        </a:solidFill>
                        <a:effectLst/>
                        <a:uLnTx/>
                        <a:uFillTx/>
                        <a:latin typeface="Arial"/>
                        <a:ea typeface="Calibri" panose="020F0502020204030204" pitchFamily="34" charset="0"/>
                        <a:cs typeface="Times New Roman"/>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569782707"/>
              </p:ext>
            </p:extLst>
          </p:nvPr>
        </p:nvGraphicFramePr>
        <p:xfrm>
          <a:off x="4503076" y="5257605"/>
          <a:ext cx="6991932" cy="806766"/>
        </p:xfrm>
        <a:graphic>
          <a:graphicData uri="http://schemas.openxmlformats.org/drawingml/2006/table">
            <a:tbl>
              <a:tblPr/>
              <a:tblGrid>
                <a:gridCol w="6991932">
                  <a:extLst>
                    <a:ext uri="{9D8B030D-6E8A-4147-A177-3AD203B41FA5}">
                      <a16:colId xmlns:a16="http://schemas.microsoft.com/office/drawing/2014/main" val="20000"/>
                    </a:ext>
                  </a:extLst>
                </a:gridCol>
              </a:tblGrid>
              <a:tr h="29751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Övrigt (kopplade förändringsbehov)</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50925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endParaRPr lang="sv-SE" altLang="sv-SE" sz="1050" b="0" i="0" u="none" strike="noStrike" kern="1200" dirty="0">
                        <a:solidFill>
                          <a:schemeClr val="tx1"/>
                        </a:solidFill>
                        <a:effectLst/>
                        <a:latin typeface="Arial" charset="0"/>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3710627875"/>
              </p:ext>
            </p:extLst>
          </p:nvPr>
        </p:nvGraphicFramePr>
        <p:xfrm>
          <a:off x="439615" y="537307"/>
          <a:ext cx="4009292" cy="954114"/>
        </p:xfrm>
        <a:graphic>
          <a:graphicData uri="http://schemas.openxmlformats.org/drawingml/2006/table">
            <a:tbl>
              <a:tblPr/>
              <a:tblGrid>
                <a:gridCol w="4009292">
                  <a:extLst>
                    <a:ext uri="{9D8B030D-6E8A-4147-A177-3AD203B41FA5}">
                      <a16:colId xmlns:a16="http://schemas.microsoft.com/office/drawing/2014/main" val="20000"/>
                    </a:ext>
                  </a:extLst>
                </a:gridCol>
              </a:tblGrid>
              <a:tr h="2195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Regionalt risk 1101</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690158">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rgbClr val="000000"/>
                        </a:buClr>
                        <a:buSzTx/>
                        <a:buFont typeface="Arial,Sans-Serif"/>
                        <a:buNone/>
                      </a:pPr>
                      <a:r>
                        <a:rPr lang="sv-SE" sz="1200" b="0" i="0" u="none" strike="noStrike" kern="1200" cap="none" spc="0" normalizeH="0" baseline="0" noProof="0" dirty="0">
                          <a:ln>
                            <a:noFill/>
                          </a:ln>
                          <a:solidFill>
                            <a:schemeClr val="tx1"/>
                          </a:solidFill>
                          <a:effectLst/>
                          <a:uLnTx/>
                          <a:uFillTx/>
                          <a:latin typeface="Arial"/>
                          <a:cs typeface="Times New Roman"/>
                        </a:rPr>
                        <a:t>Process för beslut om information som ska döljas på 1177 Journalen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1148997368"/>
              </p:ext>
            </p:extLst>
          </p:nvPr>
        </p:nvGraphicFramePr>
        <p:xfrm>
          <a:off x="4504668" y="2920468"/>
          <a:ext cx="6972584" cy="1078184"/>
        </p:xfrm>
        <a:graphic>
          <a:graphicData uri="http://schemas.openxmlformats.org/drawingml/2006/table">
            <a:tbl>
              <a:tblPr/>
              <a:tblGrid>
                <a:gridCol w="6972584">
                  <a:extLst>
                    <a:ext uri="{9D8B030D-6E8A-4147-A177-3AD203B41FA5}">
                      <a16:colId xmlns:a16="http://schemas.microsoft.com/office/drawing/2014/main" val="20000"/>
                    </a:ext>
                  </a:extLst>
                </a:gridCol>
              </a:tblGrid>
              <a:tr h="21421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Nästa steg – Genomförande, kommunikation och tidplan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814228">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ts val="0"/>
                        </a:spcBef>
                        <a:spcAft>
                          <a:spcPts val="0"/>
                        </a:spcAft>
                        <a:buClrTx/>
                        <a:buSzTx/>
                        <a:buFont typeface="Arial" panose="020B0604020202020204" pitchFamily="34" charset="0"/>
                        <a:buChar char="•"/>
                      </a:pPr>
                      <a:r>
                        <a:rPr lang="sv-SE" sz="1050" b="0" i="0" u="none" strike="noStrike" kern="1200" cap="none" normalizeH="0" baseline="0" noProof="0" dirty="0">
                          <a:ln>
                            <a:noFill/>
                          </a:ln>
                          <a:solidFill>
                            <a:srgbClr val="000000"/>
                          </a:solidFill>
                          <a:effectLst/>
                          <a:latin typeface="Arial" charset="0"/>
                          <a:ea typeface="+mn-ea"/>
                          <a:cs typeface="+mn-cs"/>
                        </a:rPr>
                        <a:t>Lösningsförslag tas fram och presenteras (SDV) </a:t>
                      </a:r>
                      <a:endParaRPr lang="sv-SE" altLang="sv-SE" sz="1050" b="0" i="1" u="none" strike="noStrike" kern="1200" cap="none" normalizeH="0" baseline="0" dirty="0">
                        <a:ln>
                          <a:noFill/>
                        </a:ln>
                        <a:solidFill>
                          <a:schemeClr val="tx1"/>
                        </a:solidFill>
                        <a:effectLst/>
                        <a:latin typeface="Arial" charset="0"/>
                        <a:ea typeface="+mn-ea"/>
                        <a:cs typeface="+mn-cs"/>
                      </a:endParaRPr>
                    </a:p>
                    <a:p>
                      <a:pPr marL="0" lvl="0" indent="0" algn="l">
                        <a:lnSpc>
                          <a:spcPct val="100000"/>
                        </a:lnSpc>
                        <a:spcBef>
                          <a:spcPts val="0"/>
                        </a:spcBef>
                        <a:spcAft>
                          <a:spcPts val="0"/>
                        </a:spcAft>
                        <a:buClrTx/>
                        <a:buSzTx/>
                        <a:buFont typeface="Arial" panose="020B0604020202020204" pitchFamily="34" charset="0"/>
                        <a:buChar char="•"/>
                      </a:pPr>
                      <a:r>
                        <a:rPr lang="sv-SE" sz="1050" b="0" i="0" u="none" strike="noStrike" kern="1200" cap="none" normalizeH="0" baseline="0" noProof="0" dirty="0">
                          <a:ln>
                            <a:noFill/>
                          </a:ln>
                          <a:solidFill>
                            <a:srgbClr val="000000"/>
                          </a:solidFill>
                          <a:effectLst/>
                          <a:latin typeface="Arial" charset="0"/>
                          <a:ea typeface="+mn-ea"/>
                          <a:cs typeface="+mn-cs"/>
                        </a:rPr>
                        <a:t>Lösningsförslag och risk presenteras på styrgrupp 1177 </a:t>
                      </a:r>
                      <a:endParaRPr lang="sv-SE" sz="1050" kern="1200" dirty="0">
                        <a:solidFill>
                          <a:schemeClr val="tx1"/>
                        </a:solidFill>
                        <a:latin typeface="Arial" charset="0"/>
                        <a:ea typeface="+mn-ea"/>
                        <a:cs typeface="+mn-cs"/>
                      </a:endParaRPr>
                    </a:p>
                    <a:p>
                      <a:pPr marL="0" lvl="0" indent="0" algn="l">
                        <a:lnSpc>
                          <a:spcPct val="100000"/>
                        </a:lnSpc>
                        <a:spcBef>
                          <a:spcPts val="0"/>
                        </a:spcBef>
                        <a:spcAft>
                          <a:spcPts val="0"/>
                        </a:spcAft>
                        <a:buClrTx/>
                        <a:buSzTx/>
                        <a:buFont typeface="Arial" panose="020B0604020202020204" pitchFamily="34" charset="0"/>
                        <a:buChar char="•"/>
                      </a:pPr>
                      <a:r>
                        <a:rPr lang="sv-SE" sz="1050" b="0" i="0" u="none" strike="noStrike" kern="1200" cap="none" normalizeH="0" baseline="0" noProof="0" dirty="0">
                          <a:ln>
                            <a:noFill/>
                          </a:ln>
                          <a:solidFill>
                            <a:srgbClr val="000000"/>
                          </a:solidFill>
                          <a:effectLst/>
                          <a:latin typeface="Arial" charset="0"/>
                          <a:ea typeface="+mn-ea"/>
                          <a:cs typeface="+mn-cs"/>
                        </a:rPr>
                        <a:t>SDV beslutar om genomförande utifrån bifall och eventuella krav från styrgrupp 1177</a:t>
                      </a:r>
                      <a:endParaRPr lang="sv-SE" sz="1050" kern="1200" dirty="0">
                        <a:solidFill>
                          <a:schemeClr val="tx1"/>
                        </a:solidFill>
                        <a:latin typeface="Arial" charset="0"/>
                        <a:ea typeface="+mn-ea"/>
                        <a:cs typeface="+mn-cs"/>
                      </a:endParaRPr>
                    </a:p>
                    <a:p>
                      <a:pPr marL="0" lvl="0" indent="0" algn="l">
                        <a:lnSpc>
                          <a:spcPct val="100000"/>
                        </a:lnSpc>
                        <a:spcBef>
                          <a:spcPts val="0"/>
                        </a:spcBef>
                        <a:spcAft>
                          <a:spcPts val="0"/>
                        </a:spcAft>
                        <a:buClrTx/>
                        <a:buSzTx/>
                        <a:buFont typeface="Arial" panose="020B0604020202020204" pitchFamily="34" charset="0"/>
                        <a:buChar char="•"/>
                      </a:pPr>
                      <a:r>
                        <a:rPr lang="sv-SE" sz="1050" b="0" i="0" u="none" strike="noStrike" kern="1200" cap="none" normalizeH="0" baseline="0" noProof="0" dirty="0">
                          <a:ln>
                            <a:noFill/>
                          </a:ln>
                          <a:solidFill>
                            <a:srgbClr val="000000"/>
                          </a:solidFill>
                          <a:effectLst/>
                          <a:latin typeface="Arial" charset="0"/>
                          <a:ea typeface="+mn-ea"/>
                          <a:cs typeface="+mn-cs"/>
                        </a:rPr>
                        <a:t>Arbetsgrupp inom SDV arbetar med lösningsförslaget. I dagsläget inga andra aktiviteter som behövs från HSS.</a:t>
                      </a:r>
                      <a:endParaRPr lang="sv-SE" sz="1050" kern="1200" dirty="0">
                        <a:solidFill>
                          <a:schemeClr val="tx1"/>
                        </a:solidFill>
                        <a:latin typeface="Arial" charset="0"/>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4159953887"/>
              </p:ext>
            </p:extLst>
          </p:nvPr>
        </p:nvGraphicFramePr>
        <p:xfrm>
          <a:off x="4504668" y="4057443"/>
          <a:ext cx="6972584" cy="1149704"/>
        </p:xfrm>
        <a:graphic>
          <a:graphicData uri="http://schemas.openxmlformats.org/drawingml/2006/table">
            <a:tbl>
              <a:tblPr/>
              <a:tblGrid>
                <a:gridCol w="6972584">
                  <a:extLst>
                    <a:ext uri="{9D8B030D-6E8A-4147-A177-3AD203B41FA5}">
                      <a16:colId xmlns:a16="http://schemas.microsoft.com/office/drawing/2014/main" val="20000"/>
                    </a:ext>
                  </a:extLst>
                </a:gridCol>
              </a:tblGrid>
              <a:tr h="28565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a:ln>
                            <a:noFill/>
                          </a:ln>
                          <a:solidFill>
                            <a:schemeClr val="tx1"/>
                          </a:solidFill>
                          <a:effectLst/>
                          <a:latin typeface="Arial"/>
                        </a:rPr>
                        <a:t>Påverkan på SDV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86405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tabLst/>
                        <a:defRPr/>
                      </a:pPr>
                      <a:r>
                        <a:rPr lang="sv-SE" altLang="sv-SE" sz="1200" b="0" i="0" u="none" strike="noStrike" kern="1200" dirty="0">
                          <a:solidFill>
                            <a:schemeClr val="tx1"/>
                          </a:solidFill>
                          <a:effectLst/>
                          <a:latin typeface="Arial" charset="0"/>
                          <a:ea typeface="+mn-ea"/>
                          <a:cs typeface="+mn-cs"/>
                        </a:rPr>
                        <a:t>SDV hanterar vidare i enlighet med befintlig struktur genom riskhantering och </a:t>
                      </a:r>
                      <a:r>
                        <a:rPr lang="sv-SE" altLang="sv-SE" sz="1200" b="0" i="0" u="none" strike="noStrike" kern="1200" dirty="0" err="1">
                          <a:solidFill>
                            <a:schemeClr val="tx1"/>
                          </a:solidFill>
                          <a:effectLst/>
                          <a:latin typeface="Arial" charset="0"/>
                          <a:ea typeface="+mn-ea"/>
                          <a:cs typeface="+mn-cs"/>
                        </a:rPr>
                        <a:t>mitigeringsplaner</a:t>
                      </a:r>
                      <a:r>
                        <a:rPr lang="sv-SE" altLang="sv-SE" sz="1200" b="0" i="0" u="none" strike="noStrike" kern="1200" dirty="0">
                          <a:solidFill>
                            <a:schemeClr val="tx1"/>
                          </a:solidFill>
                          <a:effectLst/>
                          <a:latin typeface="Arial" charset="0"/>
                          <a:ea typeface="+mn-ea"/>
                          <a:cs typeface="+mn-cs"/>
                        </a:rPr>
                        <a:t>.</a:t>
                      </a:r>
                      <a:r>
                        <a:rPr lang="sv-SE" altLang="sv-SE" sz="1200" b="0" i="0" u="none" strike="noStrike" cap="none" normalizeH="0" baseline="0" dirty="0">
                          <a:ln>
                            <a:noFill/>
                          </a:ln>
                          <a:solidFill>
                            <a:schemeClr val="tx1"/>
                          </a:solidFill>
                          <a:effectLst/>
                          <a:latin typeface="Arial"/>
                        </a:rPr>
                        <a:t> </a:t>
                      </a:r>
                      <a:endParaRPr lang="sv-SE" altLang="sv-SE" sz="1200" b="0" i="0" u="none" strike="noStrike" kern="1200" dirty="0">
                        <a:solidFill>
                          <a:schemeClr val="tx1"/>
                        </a:solidFill>
                        <a:effectLst/>
                        <a:latin typeface="Arial" charset="0"/>
                        <a:ea typeface="+mn-ea"/>
                        <a:cs typeface="+mn-cs"/>
                      </a:endParaRPr>
                    </a:p>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tabLst/>
                      </a:pPr>
                      <a:endParaRPr lang="sv-SE" altLang="sv-SE" sz="1200" b="0"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2696382801"/>
              </p:ext>
            </p:extLst>
          </p:nvPr>
        </p:nvGraphicFramePr>
        <p:xfrm>
          <a:off x="443254" y="4373593"/>
          <a:ext cx="4020087" cy="1690778"/>
        </p:xfrm>
        <a:graphic>
          <a:graphicData uri="http://schemas.openxmlformats.org/drawingml/2006/table">
            <a:tbl>
              <a:tblPr/>
              <a:tblGrid>
                <a:gridCol w="4020087">
                  <a:extLst>
                    <a:ext uri="{9D8B030D-6E8A-4147-A177-3AD203B41FA5}">
                      <a16:colId xmlns:a16="http://schemas.microsoft.com/office/drawing/2014/main" val="20000"/>
                    </a:ext>
                  </a:extLst>
                </a:gridCol>
              </a:tblGrid>
              <a:tr h="274608">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Resultat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41617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None/>
                        <a:tabLst/>
                        <a:defRPr/>
                      </a:pPr>
                      <a:r>
                        <a:rPr lang="sv-SE" sz="1050" b="0" i="0" u="none" strike="noStrike" kern="1200" noProof="0" dirty="0">
                          <a:solidFill>
                            <a:srgbClr val="000000"/>
                          </a:solidFill>
                          <a:latin typeface="Arial" charset="0"/>
                          <a:ea typeface="+mn-ea"/>
                          <a:cs typeface="+mn-cs"/>
                        </a:rPr>
                        <a:t>SDV har planerat för utvecklingsresurser och kan genomföra utvecklingen så att den är på plats till 1.0 såvida besked om att påbörja ges innan 4/10 -24. Utvecklingen har bäring på styrande princip (dela data med patient) samt </a:t>
                      </a:r>
                      <a:r>
                        <a:rPr lang="sv-SE" sz="1050" b="0" i="0" u="none" strike="noStrike" kern="1200" noProof="0" dirty="0" err="1">
                          <a:solidFill>
                            <a:srgbClr val="000000"/>
                          </a:solidFill>
                          <a:latin typeface="Arial" charset="0"/>
                          <a:ea typeface="+mn-ea"/>
                          <a:cs typeface="+mn-cs"/>
                        </a:rPr>
                        <a:t>fvt</a:t>
                      </a:r>
                      <a:r>
                        <a:rPr lang="sv-SE" sz="1050" b="0" i="0" u="none" strike="noStrike" kern="1200" noProof="0" dirty="0">
                          <a:solidFill>
                            <a:srgbClr val="000000"/>
                          </a:solidFill>
                          <a:latin typeface="Arial" charset="0"/>
                          <a:ea typeface="+mn-ea"/>
                          <a:cs typeface="+mn-cs"/>
                        </a:rPr>
                        <a:t> 1177 journalen varpå risken lyfts i styrgrupp 1177. Vid positivt svar från styrgrupp 1177 behöver verksamhetsledningen inom SDV besluta om genomförande (om, när, hur) då det påverkar resurser inom programmet.</a:t>
                      </a:r>
                      <a:endParaRPr lang="sv-SE" sz="1050" b="0" i="0" u="none" strike="noStrike" kern="1200" dirty="0">
                        <a:solidFill>
                          <a:schemeClr val="tx1"/>
                        </a:solidFill>
                        <a:effectLst/>
                        <a:latin typeface="Arial" charset="0"/>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11245" y="107943"/>
            <a:ext cx="90686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dirty="0">
                <a:ln>
                  <a:noFill/>
                </a:ln>
                <a:solidFill>
                  <a:prstClr val="black"/>
                </a:solidFill>
                <a:effectLst/>
                <a:uLnTx/>
                <a:uFillTx/>
                <a:latin typeface="Arial"/>
                <a:ea typeface="+mn-ea"/>
                <a:cs typeface="+mn-cs"/>
              </a:rPr>
              <a:t>Sammanfattning regionalt risk 1101</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ABC0"/>
              </a:solidFill>
              <a:effectLst/>
              <a:uLnTx/>
              <a:uFillTx/>
              <a:latin typeface="Arial"/>
              <a:ea typeface="+mn-ea"/>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mn-cs"/>
            </a:endParaRPr>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901961903"/>
              </p:ext>
            </p:extLst>
          </p:nvPr>
        </p:nvGraphicFramePr>
        <p:xfrm>
          <a:off x="4504668" y="539888"/>
          <a:ext cx="6972584" cy="1588412"/>
        </p:xfrm>
        <a:graphic>
          <a:graphicData uri="http://schemas.openxmlformats.org/drawingml/2006/table">
            <a:tbl>
              <a:tblPr/>
              <a:tblGrid>
                <a:gridCol w="6972584">
                  <a:extLst>
                    <a:ext uri="{9D8B030D-6E8A-4147-A177-3AD203B41FA5}">
                      <a16:colId xmlns:a16="http://schemas.microsoft.com/office/drawing/2014/main" val="20000"/>
                    </a:ext>
                  </a:extLst>
                </a:gridCol>
              </a:tblGrid>
              <a:tr h="42173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Beslut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16667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171450" marR="0" lvl="0" indent="-17145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Char char="•"/>
                        <a:tabLst/>
                        <a:defRPr/>
                      </a:pPr>
                      <a:r>
                        <a:rPr lang="sv-SE" altLang="sv-SE" sz="1200" b="0" i="0" u="none" strike="noStrike" kern="1200" cap="none" normalizeH="0" baseline="0" dirty="0">
                          <a:ln>
                            <a:noFill/>
                          </a:ln>
                          <a:solidFill>
                            <a:schemeClr val="tx1"/>
                          </a:solidFill>
                          <a:effectLst/>
                          <a:latin typeface="Arial"/>
                          <a:ea typeface="+mn-ea"/>
                          <a:cs typeface="+mn-cs"/>
                        </a:rPr>
                        <a:t>Styrgrupp 1177 beslut har </a:t>
                      </a:r>
                      <a:r>
                        <a:rPr lang="sv-SE" altLang="sv-SE" sz="1200" b="0" i="0" u="none" strike="noStrike" kern="1200" cap="none" normalizeH="0" baseline="0">
                          <a:ln>
                            <a:noFill/>
                          </a:ln>
                          <a:solidFill>
                            <a:schemeClr val="tx1"/>
                          </a:solidFill>
                          <a:effectLst/>
                          <a:latin typeface="Arial"/>
                          <a:ea typeface="+mn-ea"/>
                          <a:cs typeface="+mn-cs"/>
                        </a:rPr>
                        <a:t>bifogats risken</a:t>
                      </a:r>
                      <a:br>
                        <a:rPr lang="sv-SE" altLang="sv-SE" sz="1200" b="0" i="0" u="none" strike="noStrike" kern="1200" cap="none" normalizeH="0" baseline="0">
                          <a:ln>
                            <a:noFill/>
                          </a:ln>
                          <a:solidFill>
                            <a:schemeClr val="tx1"/>
                          </a:solidFill>
                          <a:effectLst/>
                          <a:latin typeface="Arial"/>
                          <a:ea typeface="+mn-ea"/>
                          <a:cs typeface="+mn-cs"/>
                        </a:rPr>
                      </a:br>
                      <a:r>
                        <a:rPr lang="sv-SE" sz="1200">
                          <a:hlinkClick r:id="rId3"/>
                        </a:rPr>
                        <a:t>Mötesanteckningar styrgrupp Målbild 1177 2 september 2024.docx (sharepoint.com)</a:t>
                      </a:r>
                      <a:endParaRPr lang="sv-SE" altLang="sv-SE" sz="1200" b="0" i="0" u="none" strike="noStrike" kern="1200" cap="none" normalizeH="0" baseline="0" dirty="0">
                        <a:ln>
                          <a:noFill/>
                        </a:ln>
                        <a:solidFill>
                          <a:schemeClr val="tx1"/>
                        </a:solidFill>
                        <a:effectLst/>
                        <a:latin typeface="Arial"/>
                        <a:ea typeface="+mn-ea"/>
                        <a:cs typeface="+mn-cs"/>
                      </a:endParaRPr>
                    </a:p>
                    <a:p>
                      <a:pPr marL="0" marR="0" lvl="0" indent="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None/>
                        <a:tabLst/>
                        <a:defRPr/>
                      </a:pPr>
                      <a:endParaRPr lang="sv-SE" sz="1200" b="0" i="0" u="none" strike="noStrike" kern="1200" cap="none" normalizeH="0" baseline="0" noProof="0" dirty="0">
                        <a:ln>
                          <a:noFill/>
                        </a:ln>
                        <a:solidFill>
                          <a:schemeClr val="tx1"/>
                        </a:solidFill>
                        <a:effectLst/>
                        <a:latin typeface="Arial"/>
                        <a:ea typeface="+mn-ea"/>
                        <a:cs typeface="+mn-cs"/>
                      </a:endParaRPr>
                    </a:p>
                    <a:p>
                      <a:pPr marL="0" marR="0" lvl="0" indent="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None/>
                        <a:tabLst/>
                        <a:defRPr/>
                      </a:pPr>
                      <a:r>
                        <a:rPr lang="sv-SE" sz="1200" b="0" i="0" u="none" strike="noStrike" noProof="0" dirty="0">
                          <a:solidFill>
                            <a:schemeClr val="tx1"/>
                          </a:solidFill>
                          <a:latin typeface="Arial"/>
                        </a:rPr>
                        <a:t>Rasmus Nord Schönbeck, HSS 2024-10-08</a:t>
                      </a:r>
                    </a:p>
                    <a:p>
                      <a:pPr marL="171450" marR="0" lvl="0" indent="-17145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Char char="•"/>
                        <a:tabLst/>
                        <a:defRPr/>
                      </a:pPr>
                      <a:endParaRPr lang="sv-SE" sz="1200" b="0" i="0"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90282047"/>
              </p:ext>
            </p:extLst>
          </p:nvPr>
        </p:nvGraphicFramePr>
        <p:xfrm>
          <a:off x="4504668" y="2178758"/>
          <a:ext cx="6972584" cy="719936"/>
        </p:xfrm>
        <a:graphic>
          <a:graphicData uri="http://schemas.openxmlformats.org/drawingml/2006/table">
            <a:tbl>
              <a:tblPr/>
              <a:tblGrid>
                <a:gridCol w="6972584">
                  <a:extLst>
                    <a:ext uri="{9D8B030D-6E8A-4147-A177-3AD203B41FA5}">
                      <a16:colId xmlns:a16="http://schemas.microsoft.com/office/drawing/2014/main" val="20000"/>
                    </a:ext>
                  </a:extLst>
                </a:gridCol>
              </a:tblGrid>
              <a:tr h="20753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a:cs typeface="Arial"/>
                        </a:rPr>
                        <a:t>Ägarskap för fortsättningen av </a:t>
                      </a:r>
                      <a:r>
                        <a:rPr lang="sv-SE" altLang="sv-SE" sz="1200" b="1" i="0" u="none" strike="noStrike" cap="none" normalizeH="0" baseline="0" dirty="0">
                          <a:ln>
                            <a:noFill/>
                          </a:ln>
                          <a:solidFill>
                            <a:schemeClr val="tx1"/>
                          </a:solidFill>
                          <a:effectLst/>
                          <a:latin typeface="Arial"/>
                          <a:cs typeface="Arial"/>
                        </a:rPr>
                        <a:t>arbetet</a:t>
                      </a:r>
                      <a:endParaRPr kumimoji="0" lang="sv-SE" altLang="sv-SE" sz="1200" b="1" i="0" u="none" strike="noStrike" cap="none" normalizeH="0" baseline="0" dirty="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304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Tx/>
                        <a:buSzTx/>
                        <a:buFont typeface="Arial" panose="020B0604020202020204" pitchFamily="34" charset="0"/>
                        <a:buNone/>
                        <a:tabLst/>
                        <a:defRPr/>
                      </a:pPr>
                      <a:r>
                        <a:rPr lang="sv-SE" altLang="sv-SE" sz="1200" b="0" i="0" u="none" strike="noStrike" kern="1200" dirty="0">
                          <a:solidFill>
                            <a:schemeClr val="tx1"/>
                          </a:solidFill>
                          <a:effectLst/>
                          <a:latin typeface="Arial" charset="0"/>
                          <a:ea typeface="+mn-ea"/>
                          <a:cs typeface="+mn-cs"/>
                        </a:rPr>
                        <a:t>Utveckling, prioritering och genomförande hanteras inom SDV, berörda </a:t>
                      </a:r>
                      <a:r>
                        <a:rPr lang="sv-SE" altLang="sv-SE" sz="1200" b="0" i="0" u="none" strike="noStrike" kern="1200" dirty="0" err="1">
                          <a:solidFill>
                            <a:schemeClr val="tx1"/>
                          </a:solidFill>
                          <a:effectLst/>
                          <a:latin typeface="Arial" charset="0"/>
                          <a:ea typeface="+mn-ea"/>
                          <a:cs typeface="+mn-cs"/>
                        </a:rPr>
                        <a:t>workstreams</a:t>
                      </a:r>
                      <a:r>
                        <a:rPr lang="sv-SE" altLang="sv-SE" sz="1200" b="0" i="0" u="none" strike="noStrike" kern="1200" dirty="0">
                          <a:solidFill>
                            <a:schemeClr val="tx1"/>
                          </a:solidFill>
                          <a:effectLst/>
                          <a:latin typeface="Arial" charset="0"/>
                          <a:ea typeface="+mn-ea"/>
                          <a:cs typeface="+mn-cs"/>
                        </a:rPr>
                        <a:t>.</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endParaRPr lang="sv-SE" altLang="sv-SE" sz="1050" b="0" i="0" u="none" strike="noStrike" kern="1200" dirty="0">
                        <a:solidFill>
                          <a:schemeClr val="tx1"/>
                        </a:solidFill>
                        <a:effectLst/>
                        <a:latin typeface="Arial" charset="0"/>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
        <AccountId xsi:nil="true"/>
        <AccountType/>
      </UserInfo>
    </SharedWithUsers>
    <Dokument_x00e4_gare xmlns="b9481cc7-f7fc-4d3a-a93a-4be4fcbf459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A2BEBA-875E-4783-B290-69923ACF0118}">
  <ds:schemaRefs>
    <ds:schemaRef ds:uri="http://schemas.microsoft.com/office/2006/documentManagement/types"/>
    <ds:schemaRef ds:uri="http://www.w3.org/XML/1998/namespace"/>
    <ds:schemaRef ds:uri="http://schemas.microsoft.com/office/2006/metadata/properties"/>
    <ds:schemaRef ds:uri="4b21e3d7-508f-4324-9789-093cbd195ffd"/>
    <ds:schemaRef ds:uri="http://purl.org/dc/terms/"/>
    <ds:schemaRef ds:uri="http://purl.org/dc/elements/1.1/"/>
    <ds:schemaRef ds:uri="d7b40e0d-70fe-487d-90d8-c91e32541cb9"/>
    <ds:schemaRef ds:uri="http://schemas.microsoft.com/office/infopath/2007/PartnerControls"/>
    <ds:schemaRef ds:uri="http://schemas.openxmlformats.org/package/2006/metadata/core-properties"/>
    <ds:schemaRef ds:uri="http://purl.org/dc/dcmitype/"/>
    <ds:schemaRef ds:uri="b9481cc7-f7fc-4d3a-a93a-4be4fcbf4595"/>
    <ds:schemaRef ds:uri="2e68ab6b-79c8-43ea-b178-dccb9842d64a"/>
  </ds:schemaRefs>
</ds:datastoreItem>
</file>

<file path=customXml/itemProps2.xml><?xml version="1.0" encoding="utf-8"?>
<ds:datastoreItem xmlns:ds="http://schemas.openxmlformats.org/officeDocument/2006/customXml" ds:itemID="{08F9AFBC-3741-4922-8458-837F7030E3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C49DFE-99E9-45A2-AD20-555E8D1647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368</Words>
  <Application>Microsoft Office PowerPoint</Application>
  <PresentationFormat>Widescreen</PresentationFormat>
  <Paragraphs>22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Persson Jennie</dc:creator>
  <cp:lastModifiedBy>Persson Jennie</cp:lastModifiedBy>
  <cp:revision>16</cp:revision>
  <dcterms:created xsi:type="dcterms:W3CDTF">2024-02-08T16:10:37Z</dcterms:created>
  <dcterms:modified xsi:type="dcterms:W3CDTF">2025-01-29T09:34:24Z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MediaServiceImageTags">
    <vt:lpwstr/>
  </property>
  <property fmtid="{D5CDD505-2E9C-101B-9397-08002B2CF9AE}" pid="4" name="Order">
    <vt:r8>66500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