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40" r:id="rId4"/>
  </p:sldMasterIdLst>
  <p:notesMasterIdLst>
    <p:notesMasterId r:id="rId6"/>
  </p:notesMasterIdLst>
  <p:sldIdLst>
    <p:sldId id="214587248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ktion" id="{CD7EF401-FCD3-45E1-BB3A-3E13175B3743}">
          <p14:sldIdLst>
            <p14:sldId id="214587248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DFF"/>
    <a:srgbClr val="E1F2CE"/>
    <a:srgbClr val="FFF3B9"/>
    <a:srgbClr val="568523"/>
    <a:srgbClr val="BFF8FF"/>
    <a:srgbClr val="FFF6CC"/>
    <a:srgbClr val="FFFFFF"/>
    <a:srgbClr val="E7E6E6"/>
    <a:srgbClr val="F8A5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FFC4EB-F0F0-4918-B5FA-BE4A8508F5D6}" v="35" dt="2025-02-07T13:17:44.9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F0519-6911-4650-9EB4-DAC457C6F50A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F496A-1472-417B-A8BC-4F89C4204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57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1D865707-BD43-46EF-90EA-1E2351DBB8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230688"/>
            <a:ext cx="9144000" cy="4460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 i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 Namn Efternamn XX månad 2019 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340578C-757F-4A67-8A26-30E23E6A8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949" y="2630811"/>
            <a:ext cx="5118100" cy="1148145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995A93F3-DBB4-4009-B60F-26AC50C61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949" y="2630811"/>
            <a:ext cx="5118100" cy="114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64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bild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1D865707-BD43-46EF-90EA-1E2351DBB8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08888" y="4144963"/>
            <a:ext cx="3059111" cy="13001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200" b="0" i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 </a:t>
            </a:r>
            <a:br>
              <a:rPr lang="sv-SE"/>
            </a:br>
            <a:r>
              <a:rPr lang="sv-SE"/>
              <a:t>Namn Efternamn </a:t>
            </a:r>
            <a:br>
              <a:rPr lang="sv-SE"/>
            </a:br>
            <a:r>
              <a:rPr lang="sv-SE"/>
              <a:t>XX månad 2019 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C437A36-0FD1-4351-8D54-CB476BB682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7072"/>
          <a:stretch/>
        </p:blipFill>
        <p:spPr>
          <a:xfrm>
            <a:off x="1902908" y="2249809"/>
            <a:ext cx="2926189" cy="1529147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DC446625-C337-4348-87CA-34C0267047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370"/>
          <a:stretch/>
        </p:blipFill>
        <p:spPr>
          <a:xfrm>
            <a:off x="7396257" y="2249809"/>
            <a:ext cx="3930556" cy="153000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E1AAB04B-ECBB-494C-AB56-E04135FBD9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7072"/>
          <a:stretch/>
        </p:blipFill>
        <p:spPr>
          <a:xfrm>
            <a:off x="1902908" y="2249809"/>
            <a:ext cx="2926189" cy="1529147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F1588F15-F628-4675-AAF9-5DE1C81854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370"/>
          <a:stretch/>
        </p:blipFill>
        <p:spPr>
          <a:xfrm>
            <a:off x="7396257" y="2249809"/>
            <a:ext cx="3930556" cy="1530000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3600" y="5784068"/>
            <a:ext cx="1007996" cy="849948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414FD00D-862C-4958-92C1-12C13CA318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0" y="5989670"/>
            <a:ext cx="3431969" cy="86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28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5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D5B3A8-2CB1-4AE7-9F5E-54767E598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97594"/>
            <a:ext cx="10442575" cy="428625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9A3BDFC-5A91-4831-9577-3AEFB0584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3" y="1412875"/>
            <a:ext cx="10442575" cy="403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783641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85B4B7-5AE1-4750-B874-5A20621B1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97594"/>
            <a:ext cx="10442575" cy="428625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60582DE-F9C0-4916-AF89-F88A12F478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4713" y="1412875"/>
            <a:ext cx="5005387" cy="4032250"/>
          </a:xfrm>
          <a:prstGeom prst="rect">
            <a:avLst/>
          </a:prstGeom>
        </p:spPr>
        <p:txBody>
          <a:bodyPr lIns="0" tIns="0" rIns="0" bIns="0"/>
          <a:lstStyle>
            <a:lvl1pPr marL="252000" indent="-252000">
              <a:defRPr/>
            </a:lvl1pPr>
            <a:lvl2pPr marL="504000" indent="-252000">
              <a:defRPr/>
            </a:lvl2pPr>
            <a:lvl3pPr marL="756000" indent="-252000">
              <a:defRPr/>
            </a:lvl3pPr>
            <a:lvl4pPr marL="756000" indent="-252000">
              <a:defRPr/>
            </a:lvl4pPr>
            <a:lvl5pPr marL="756000" indent="-252000"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74E0A84-0E28-4326-8A7E-2325C95BB0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1901" y="1412875"/>
            <a:ext cx="5005385" cy="403225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5322639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04">
          <p15:clr>
            <a:srgbClr val="FBAE40"/>
          </p15:clr>
        </p15:guide>
        <p15:guide id="2" pos="397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ndast rubrik + bakgrunds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9F7A6B-1C37-4247-B8A9-995E6DC08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97594"/>
            <a:ext cx="10442575" cy="428625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3600" y="5784068"/>
            <a:ext cx="1007996" cy="849948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414FD00D-862C-4958-92C1-12C13CA318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" y="5989670"/>
            <a:ext cx="3431969" cy="86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762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9F7A6B-1C37-4247-B8A9-995E6DC08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97594"/>
            <a:ext cx="10442575" cy="428625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12438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s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3600" y="5784068"/>
            <a:ext cx="1007996" cy="849948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414FD00D-862C-4958-92C1-12C13CA318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" y="5989670"/>
            <a:ext cx="3431969" cy="86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10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Rubrikbild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1D865707-BD43-46EF-90EA-1E2351DBB8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230688"/>
            <a:ext cx="9144000" cy="4460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 i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 Namn Efternamn XX månad 2019 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340578C-757F-4A67-8A26-30E23E6A8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949" y="2630811"/>
            <a:ext cx="5118100" cy="114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83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Rubrikbild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1D865707-BD43-46EF-90EA-1E2351DBB8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08888" y="4144963"/>
            <a:ext cx="3059111" cy="13001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200" b="0" i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 </a:t>
            </a:r>
            <a:br>
              <a:rPr lang="sv-SE"/>
            </a:br>
            <a:r>
              <a:rPr lang="sv-SE"/>
              <a:t>Namn Efternamn </a:t>
            </a:r>
            <a:br>
              <a:rPr lang="sv-SE"/>
            </a:br>
            <a:r>
              <a:rPr lang="sv-SE"/>
              <a:t>XX månad 2019 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C437A36-0FD1-4351-8D54-CB476BB682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7072"/>
          <a:stretch/>
        </p:blipFill>
        <p:spPr>
          <a:xfrm>
            <a:off x="1902908" y="2249809"/>
            <a:ext cx="2926189" cy="1529147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DC446625-C337-4348-87CA-34C0267047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370"/>
          <a:stretch/>
        </p:blipFill>
        <p:spPr>
          <a:xfrm>
            <a:off x="7396257" y="2249809"/>
            <a:ext cx="3930556" cy="153000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3600" y="5784068"/>
            <a:ext cx="1007996" cy="849948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414FD00D-862C-4958-92C1-12C13CA318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0" y="5989670"/>
            <a:ext cx="3431969" cy="86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11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5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5">
            <a:extLst>
              <a:ext uri="{FF2B5EF4-FFF2-40B4-BE49-F238E27FC236}">
                <a16:creationId xmlns:a16="http://schemas.microsoft.com/office/drawing/2014/main" id="{18A0E660-64A9-44F3-AFB4-DE825BA18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2553"/>
          <a:stretch>
            <a:fillRect/>
          </a:stretch>
        </p:blipFill>
        <p:spPr bwMode="auto">
          <a:xfrm>
            <a:off x="-12700" y="0"/>
            <a:ext cx="122174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414FD00D-862C-4958-92C1-12C13CA318C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428" y="5989670"/>
            <a:ext cx="3431969" cy="86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210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1" r:id="rId1"/>
    <p:sldLayoutId id="2147484842" r:id="rId2"/>
    <p:sldLayoutId id="2147484843" r:id="rId3"/>
    <p:sldLayoutId id="2147484844" r:id="rId4"/>
    <p:sldLayoutId id="2147484845" r:id="rId5"/>
    <p:sldLayoutId id="2147484846" r:id="rId6"/>
    <p:sldLayoutId id="2147484847" r:id="rId7"/>
    <p:sldLayoutId id="2147484848" r:id="rId8"/>
    <p:sldLayoutId id="2147484849" r:id="rId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2520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56000" indent="-2520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0">
          <p15:clr>
            <a:srgbClr val="F26B43"/>
          </p15:clr>
        </p15:guide>
        <p15:guide id="2" pos="7129">
          <p15:clr>
            <a:srgbClr val="F26B43"/>
          </p15:clr>
        </p15:guide>
        <p15:guide id="3" pos="3840">
          <p15:clr>
            <a:srgbClr val="F26B43"/>
          </p15:clr>
        </p15:guide>
        <p15:guide id="4" pos="551">
          <p15:clr>
            <a:srgbClr val="F26B43"/>
          </p15:clr>
        </p15:guide>
        <p15:guide id="5" orient="horz" pos="890">
          <p15:clr>
            <a:srgbClr val="F26B43"/>
          </p15:clr>
        </p15:guide>
        <p15:guide id="6" orient="horz" pos="343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hyperlink" Target="https://vardgivare.skane.se/uppdrag-avtal/arkiv-och-informationshantering/#50287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Group 5">
            <a:extLst>
              <a:ext uri="{FF2B5EF4-FFF2-40B4-BE49-F238E27FC236}">
                <a16:creationId xmlns:a16="http://schemas.microsoft.com/office/drawing/2014/main" id="{08908BF8-7AF7-428F-A7F0-A311C3B145F1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494625989"/>
              </p:ext>
            </p:extLst>
          </p:nvPr>
        </p:nvGraphicFramePr>
        <p:xfrm>
          <a:off x="439615" y="1828983"/>
          <a:ext cx="4020087" cy="2267636"/>
        </p:xfrm>
        <a:graphic>
          <a:graphicData uri="http://schemas.openxmlformats.org/drawingml/2006/table">
            <a:tbl>
              <a:tblPr/>
              <a:tblGrid>
                <a:gridCol w="4020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5676">
                <a:tc>
                  <a:txBody>
                    <a:bodyPr/>
                    <a:lstStyle>
                      <a:lvl1pPr marL="0" algn="l" defTabSz="906463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2438" algn="l" defTabSz="906463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906463" algn="l" defTabSz="906463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358900" algn="l" defTabSz="906463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812925" algn="l" defTabSz="906463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2701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7273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1845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6417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</a:pPr>
                      <a:r>
                        <a:rPr lang="sv-SE" altLang="sv-S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Bakgrund och orsak till ett regional risk (behov)</a:t>
                      </a:r>
                      <a:endParaRPr kumimoji="0" lang="sv-SE" altLang="sv-S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1076" marR="81076" marT="40538" marB="40538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1960">
                <a:tc>
                  <a:txBody>
                    <a:bodyPr/>
                    <a:lstStyle>
                      <a:lvl1pPr marL="0" algn="l" defTabSz="906463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2438" algn="l" defTabSz="906463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906463" algn="l" defTabSz="906463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358900" algn="l" defTabSz="906463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812925" algn="l" defTabSz="906463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2701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7273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1845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6417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indent="0" rtl="0" fontAlgn="base"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sv-SE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Innan införande av SDV, krävs det att det finns en uppdaterad remisspraxis med tillhörande tillämpningsanvisning för hantering av remissflödet i Region Skåne. Det finns ett starkt beroende till registreringsanvisning (risk 20). </a:t>
                      </a:r>
                      <a:endParaRPr lang="sv-SE" sz="1100" b="0" i="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76" marR="81076" marT="40538" marB="40538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" name="Group 16">
            <a:extLst>
              <a:ext uri="{FF2B5EF4-FFF2-40B4-BE49-F238E27FC236}">
                <a16:creationId xmlns:a16="http://schemas.microsoft.com/office/drawing/2014/main" id="{8E4DBA57-0B06-4F9B-A468-A1B7D0399003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124060133"/>
              </p:ext>
            </p:extLst>
          </p:nvPr>
        </p:nvGraphicFramePr>
        <p:xfrm>
          <a:off x="4468255" y="5476841"/>
          <a:ext cx="6991932" cy="680312"/>
        </p:xfrm>
        <a:graphic>
          <a:graphicData uri="http://schemas.openxmlformats.org/drawingml/2006/table">
            <a:tbl>
              <a:tblPr/>
              <a:tblGrid>
                <a:gridCol w="6991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6905">
                <a:tc>
                  <a:txBody>
                    <a:bodyPr/>
                    <a:lstStyle>
                      <a:lvl1pPr marL="0" algn="l" defTabSz="906463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2438" algn="l" defTabSz="906463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906463" algn="l" defTabSz="906463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358900" algn="l" defTabSz="906463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812925" algn="l" defTabSz="906463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2701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7273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1845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6417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</a:pPr>
                      <a:r>
                        <a:rPr lang="sv-SE" altLang="sv-S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Övrigt</a:t>
                      </a:r>
                      <a:endParaRPr kumimoji="0" lang="sv-SE" altLang="sv-S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1076" marR="81076" marT="40538" marB="40538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485">
                <a:tc>
                  <a:txBody>
                    <a:bodyPr/>
                    <a:lstStyle>
                      <a:lvl1pPr marL="0" algn="l" defTabSz="906463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2438" algn="l" defTabSz="906463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906463" algn="l" defTabSz="906463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358900" algn="l" defTabSz="906463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812925" algn="l" defTabSz="906463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2701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7273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1845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6417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defTabSz="9064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,Sans-Serif"/>
                        <a:buNone/>
                        <a:tabLst/>
                        <a:defRPr/>
                      </a:pPr>
                      <a:br>
                        <a:rPr lang="sv-SE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</a:br>
                      <a:endParaRPr lang="sv-SE" altLang="sv-SE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1076" marR="81076" marT="40538" marB="40538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2" name="Group 24">
            <a:extLst>
              <a:ext uri="{FF2B5EF4-FFF2-40B4-BE49-F238E27FC236}">
                <a16:creationId xmlns:a16="http://schemas.microsoft.com/office/drawing/2014/main" id="{FB7CA3FE-37A9-4FFE-974B-A7B9C999D811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761051218"/>
              </p:ext>
            </p:extLst>
          </p:nvPr>
        </p:nvGraphicFramePr>
        <p:xfrm>
          <a:off x="439615" y="537307"/>
          <a:ext cx="4009292" cy="1262201"/>
        </p:xfrm>
        <a:graphic>
          <a:graphicData uri="http://schemas.openxmlformats.org/drawingml/2006/table">
            <a:tbl>
              <a:tblPr/>
              <a:tblGrid>
                <a:gridCol w="4009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669">
                <a:tc>
                  <a:txBody>
                    <a:bodyPr/>
                    <a:lstStyle>
                      <a:lvl1pPr marL="0" algn="l" defTabSz="906463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2438" algn="l" defTabSz="906463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906463" algn="l" defTabSz="906463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358900" algn="l" defTabSz="906463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812925" algn="l" defTabSz="906463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2701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7273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1845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6417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</a:pPr>
                      <a:r>
                        <a:rPr kumimoji="0" lang="sv-SE" altLang="sv-S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Regional risk nr  4</a:t>
                      </a:r>
                      <a:endParaRPr kumimoji="0" lang="sv-SE" altLang="sv-S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1076" marR="81076" marT="40538" marB="40538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7532">
                <a:tc>
                  <a:txBody>
                    <a:bodyPr/>
                    <a:lstStyle/>
                    <a:p>
                      <a:pPr algn="l" fontAlgn="t"/>
                      <a:r>
                        <a:rPr lang="sv-SE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Remissflödet</a:t>
                      </a:r>
                    </a:p>
                    <a:p>
                      <a:pPr algn="l" fontAlgn="t"/>
                      <a:r>
                        <a:rPr lang="sv-SE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Risk gällande tidplan för utrullning inte kan hållas kopplat till att uppdaterad remisspraxis med tillhörande tillämpningsanvisning i Region Skåne inte skett.</a:t>
                      </a:r>
                    </a:p>
                  </a:txBody>
                  <a:tcPr marL="6350" marR="6350" marT="6350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3" name="Group 32">
            <a:extLst>
              <a:ext uri="{FF2B5EF4-FFF2-40B4-BE49-F238E27FC236}">
                <a16:creationId xmlns:a16="http://schemas.microsoft.com/office/drawing/2014/main" id="{1B0F1C80-5572-41F8-8BBC-00ADEEEE2A7D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731655779"/>
              </p:ext>
            </p:extLst>
          </p:nvPr>
        </p:nvGraphicFramePr>
        <p:xfrm>
          <a:off x="4468255" y="2541310"/>
          <a:ext cx="6972584" cy="1548253"/>
        </p:xfrm>
        <a:graphic>
          <a:graphicData uri="http://schemas.openxmlformats.org/drawingml/2006/table">
            <a:tbl>
              <a:tblPr/>
              <a:tblGrid>
                <a:gridCol w="6972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1854">
                <a:tc>
                  <a:txBody>
                    <a:bodyPr/>
                    <a:lstStyle>
                      <a:lvl1pPr marL="0" algn="l" defTabSz="906463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2438" algn="l" defTabSz="906463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906463" algn="l" defTabSz="906463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358900" algn="l" defTabSz="906463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812925" algn="l" defTabSz="906463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2701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7273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1845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6417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defTabSz="9064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Nästa steg - Genomförande och kommunikation</a:t>
                      </a:r>
                    </a:p>
                  </a:txBody>
                  <a:tcPr marL="81076" marR="81076" marT="40538" marB="40538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6399">
                <a:tc>
                  <a:txBody>
                    <a:bodyPr/>
                    <a:lstStyle>
                      <a:lvl1pPr marL="0" algn="l" defTabSz="906463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2438" algn="l" defTabSz="906463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906463" algn="l" defTabSz="906463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358900" algn="l" defTabSz="906463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812925" algn="l" defTabSz="906463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2701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7273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1845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6417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rtl="0" fontAlgn="base"/>
                      <a:r>
                        <a:rPr lang="sv-SE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 frågor eller önskemål om uppdateringar eller ändringar kan man kontakta Ingela Fröjd eller Pia Kirkhorn.</a:t>
                      </a:r>
                      <a:r>
                        <a:rPr lang="en-US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​</a:t>
                      </a:r>
                    </a:p>
                    <a:p>
                      <a:pPr rtl="0" fontAlgn="base"/>
                      <a:r>
                        <a:rPr lang="sv-SE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Dokumentet kan göras tillgängligt via Bokhyllan, och kommer även att göras tillgängligt på Vårdgivare Skåne/RVF när Dok-IT kan börja användas, när det närmar sig driftstart av SDV. Till dess sköts ändringshantering tillsammans med sakkunniga om remisshantering i Region Skåne samt sakkunniga om remisshantering i Millennium.</a:t>
                      </a:r>
                      <a:endParaRPr lang="en-US" sz="11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064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lang="sv-SE" altLang="sv-SE" sz="12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1076" marR="81076" marT="40538" marB="40538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5" name="Group 49">
            <a:extLst>
              <a:ext uri="{FF2B5EF4-FFF2-40B4-BE49-F238E27FC236}">
                <a16:creationId xmlns:a16="http://schemas.microsoft.com/office/drawing/2014/main" id="{D14C7D5C-9053-4674-B812-631F76E1A846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635145484"/>
              </p:ext>
            </p:extLst>
          </p:nvPr>
        </p:nvGraphicFramePr>
        <p:xfrm>
          <a:off x="4468255" y="4096616"/>
          <a:ext cx="6972584" cy="1373041"/>
        </p:xfrm>
        <a:graphic>
          <a:graphicData uri="http://schemas.openxmlformats.org/drawingml/2006/table">
            <a:tbl>
              <a:tblPr/>
              <a:tblGrid>
                <a:gridCol w="6972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7451">
                <a:tc>
                  <a:txBody>
                    <a:bodyPr/>
                    <a:lstStyle>
                      <a:lvl1pPr marL="0" algn="l" defTabSz="906463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2438" algn="l" defTabSz="906463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906463" algn="l" defTabSz="906463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358900" algn="l" defTabSz="906463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812925" algn="l" defTabSz="906463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2701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7273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1845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6417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</a:pPr>
                      <a:r>
                        <a:rPr lang="sv-SE" altLang="sv-SE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Påverkan på SDV</a:t>
                      </a:r>
                    </a:p>
                  </a:txBody>
                  <a:tcPr marL="81076" marR="81076" marT="40538" marB="40538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5590">
                <a:tc>
                  <a:txBody>
                    <a:bodyPr/>
                    <a:lstStyle>
                      <a:lvl1pPr marL="0" algn="l" defTabSz="906463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2438" algn="l" defTabSz="906463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906463" algn="l" defTabSz="906463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358900" algn="l" defTabSz="906463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812925" algn="l" defTabSz="906463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2701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7273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1845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6417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rtl="0" fontAlgn="base"/>
                      <a:r>
                        <a:rPr lang="sv-SE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SDV ansvarar för att informera RVF om designförändringar i Millennium som kan påverka dokumentet.</a:t>
                      </a:r>
                      <a:endParaRPr lang="en-US" sz="11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064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lang="sv-SE" altLang="sv-SE" sz="11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76" marR="81076" marT="40538" marB="40538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Group 24">
            <a:extLst>
              <a:ext uri="{FF2B5EF4-FFF2-40B4-BE49-F238E27FC236}">
                <a16:creationId xmlns:a16="http://schemas.microsoft.com/office/drawing/2014/main" id="{CCDC273F-C3FE-4EF5-85AF-095E4E4C4702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153684266"/>
              </p:ext>
            </p:extLst>
          </p:nvPr>
        </p:nvGraphicFramePr>
        <p:xfrm>
          <a:off x="449289" y="4096618"/>
          <a:ext cx="4020087" cy="2045612"/>
        </p:xfrm>
        <a:graphic>
          <a:graphicData uri="http://schemas.openxmlformats.org/drawingml/2006/table">
            <a:tbl>
              <a:tblPr/>
              <a:tblGrid>
                <a:gridCol w="4020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0030">
                <a:tc>
                  <a:txBody>
                    <a:bodyPr/>
                    <a:lstStyle>
                      <a:lvl1pPr marL="0" algn="l" defTabSz="906463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2438" algn="l" defTabSz="906463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906463" algn="l" defTabSz="906463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358900" algn="l" defTabSz="906463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812925" algn="l" defTabSz="906463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2701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7273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1845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6417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</a:pPr>
                      <a:r>
                        <a:rPr lang="sv-SE" altLang="sv-S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Resultat</a:t>
                      </a:r>
                      <a:endParaRPr kumimoji="0" lang="sv-SE" altLang="sv-S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1076" marR="81076" marT="40538" marB="40538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5582">
                <a:tc>
                  <a:txBody>
                    <a:bodyPr/>
                    <a:lstStyle>
                      <a:lvl1pPr marL="0" algn="l" defTabSz="906463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2438" algn="l" defTabSz="906463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906463" algn="l" defTabSz="906463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358900" algn="l" defTabSz="906463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812925" algn="l" defTabSz="906463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2701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7273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1845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6417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sv-SE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Ett nytt dokument är framtaget: ”Instruktion – Remisshantering i Region Skåne”. Dokumentet omfattar remiss för vårdåtagande, remiss för laboratoriediagnostik, remiss för bild- och funktionsdiagnostik samt konsultation. </a:t>
                      </a:r>
                      <a:br>
                        <a:rPr lang="sv-SE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sv-SE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Remiss för vårdåtagande hanteras i Millennium i Remisshantering. Övriga remisser hanteras i Millennium som ordinationer.</a:t>
                      </a:r>
                      <a:br>
                        <a:rPr lang="sv-SE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endParaRPr lang="sv-SE" sz="1100" b="0" i="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76" marR="81076" marT="40538" marB="40538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9A6DBCF-9F06-402B-8118-40C3D053356B}"/>
              </a:ext>
            </a:extLst>
          </p:cNvPr>
          <p:cNvSpPr txBox="1"/>
          <p:nvPr/>
        </p:nvSpPr>
        <p:spPr>
          <a:xfrm>
            <a:off x="335360" y="86019"/>
            <a:ext cx="1116124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 err="1"/>
              <a:t>Sammanfattning</a:t>
            </a:r>
            <a:r>
              <a:rPr lang="en-US" b="1" dirty="0"/>
              <a:t> regional risk – </a:t>
            </a:r>
            <a:r>
              <a:rPr lang="en-US" b="1" dirty="0" err="1"/>
              <a:t>Remissflödet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82DCD9-F20D-445A-AEA7-C6128119A828}"/>
              </a:ext>
            </a:extLst>
          </p:cNvPr>
          <p:cNvSpPr txBox="1"/>
          <p:nvPr/>
        </p:nvSpPr>
        <p:spPr>
          <a:xfrm>
            <a:off x="40835" y="3676032"/>
            <a:ext cx="184731" cy="369332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>
            <a:spAutoFit/>
          </a:bodyPr>
          <a:lstStyle/>
          <a:p>
            <a:endParaRPr lang="en-US">
              <a:solidFill>
                <a:schemeClr val="accent3"/>
              </a:solidFill>
              <a:cs typeface="Arial"/>
              <a:sym typeface="Wingdings" panose="05000000000000000000" pitchFamily="2" charset="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3D86C71-3390-4483-A6CF-438D4D1EF9C7}"/>
              </a:ext>
            </a:extLst>
          </p:cNvPr>
          <p:cNvSpPr txBox="1"/>
          <p:nvPr/>
        </p:nvSpPr>
        <p:spPr>
          <a:xfrm>
            <a:off x="4071705" y="6178756"/>
            <a:ext cx="525780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en-US" sz="1200"/>
          </a:p>
        </p:txBody>
      </p:sp>
      <p:graphicFrame>
        <p:nvGraphicFramePr>
          <p:cNvPr id="3" name="Group 16">
            <a:extLst>
              <a:ext uri="{FF2B5EF4-FFF2-40B4-BE49-F238E27FC236}">
                <a16:creationId xmlns:a16="http://schemas.microsoft.com/office/drawing/2014/main" id="{2DCD36CA-3A9C-D91F-4734-94F8CC3B70C4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745171782"/>
              </p:ext>
            </p:extLst>
          </p:nvPr>
        </p:nvGraphicFramePr>
        <p:xfrm>
          <a:off x="4448907" y="539825"/>
          <a:ext cx="6991932" cy="1522622"/>
        </p:xfrm>
        <a:graphic>
          <a:graphicData uri="http://schemas.openxmlformats.org/drawingml/2006/table">
            <a:tbl>
              <a:tblPr/>
              <a:tblGrid>
                <a:gridCol w="6991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5122">
                <a:tc>
                  <a:txBody>
                    <a:bodyPr/>
                    <a:lstStyle>
                      <a:lvl1pPr marL="0" algn="l" defTabSz="906463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2438" algn="l" defTabSz="906463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906463" algn="l" defTabSz="906463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358900" algn="l" defTabSz="906463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812925" algn="l" defTabSz="906463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2701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7273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1845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6417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</a:pPr>
                      <a:r>
                        <a:rPr lang="sv-SE" altLang="sv-S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Beslut</a:t>
                      </a:r>
                      <a:endParaRPr kumimoji="0" lang="sv-SE" altLang="sv-S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1076" marR="81076" marT="40538" marB="40538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7079">
                <a:tc>
                  <a:txBody>
                    <a:bodyPr/>
                    <a:lstStyle>
                      <a:lvl1pPr marL="0" algn="l" defTabSz="906463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2438" algn="l" defTabSz="906463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906463" algn="l" defTabSz="906463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358900" algn="l" defTabSz="906463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812925" algn="l" defTabSz="906463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2701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7273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1845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6417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rtl="0" fontAlgn="base"/>
                      <a:r>
                        <a:rPr lang="sv-SE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Titeln på dokumentet är valt utifrån Region Skånes handlingstyper </a:t>
                      </a:r>
                      <a:r>
                        <a:rPr lang="en-US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​</a:t>
                      </a:r>
                      <a:r>
                        <a:rPr lang="sv-SE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som gäller i enlighet med </a:t>
                      </a:r>
                      <a:r>
                        <a:rPr lang="sv-SE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Arkiv- och informationshantering - Vårdgivare Skåne</a:t>
                      </a:r>
                      <a:r>
                        <a:rPr lang="sv-SE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​</a:t>
                      </a:r>
                    </a:p>
                    <a:p>
                      <a:pPr rtl="0" fontAlgn="base"/>
                      <a:r>
                        <a:rPr lang="sv-SE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Dokumentet är giltigt från och med första driftstart, för de medarbetare som gått in i SDV.</a:t>
                      </a:r>
                      <a:r>
                        <a:rPr lang="en-US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​</a:t>
                      </a:r>
                    </a:p>
                    <a:p>
                      <a:pPr rtl="0" fontAlgn="base"/>
                      <a:r>
                        <a:rPr lang="sv-SE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Dokumentet kommer att </a:t>
                      </a:r>
                      <a:r>
                        <a:rPr lang="sv-SE" sz="1100" b="0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ändringshanteras</a:t>
                      </a:r>
                      <a:r>
                        <a:rPr lang="sv-SE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och förvaltas av Regional Vårdadministrativ Funktion (RVF).</a:t>
                      </a:r>
                      <a:br>
                        <a:rPr lang="sv-SE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endParaRPr lang="en-US" sz="11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rtl="0" fontAlgn="base"/>
                      <a:endParaRPr lang="sv-SE" sz="11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76" marR="81076" marT="40538" marB="40538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Group 32">
            <a:extLst>
              <a:ext uri="{FF2B5EF4-FFF2-40B4-BE49-F238E27FC236}">
                <a16:creationId xmlns:a16="http://schemas.microsoft.com/office/drawing/2014/main" id="{8CE161AB-FE91-6D19-6C5E-4409B171D840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625245171"/>
              </p:ext>
            </p:extLst>
          </p:nvPr>
        </p:nvGraphicFramePr>
        <p:xfrm>
          <a:off x="4459702" y="1809208"/>
          <a:ext cx="6991932" cy="694451"/>
        </p:xfrm>
        <a:graphic>
          <a:graphicData uri="http://schemas.openxmlformats.org/drawingml/2006/table">
            <a:tbl>
              <a:tblPr/>
              <a:tblGrid>
                <a:gridCol w="6991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7535">
                <a:tc>
                  <a:txBody>
                    <a:bodyPr/>
                    <a:lstStyle>
                      <a:lvl1pPr marL="0" algn="l" defTabSz="906463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2438" algn="l" defTabSz="906463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906463" algn="l" defTabSz="906463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358900" algn="l" defTabSz="906463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812925" algn="l" defTabSz="906463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2701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7273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1845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6417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defTabSz="9064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Ägarskap för fortsättningen av </a:t>
                      </a:r>
                      <a:r>
                        <a:rPr lang="sv-SE" altLang="sv-S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arbetet</a:t>
                      </a:r>
                      <a:endParaRPr kumimoji="0" lang="sv-SE" altLang="sv-S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1076" marR="81076" marT="40538" marB="40538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495">
                <a:tc>
                  <a:txBody>
                    <a:bodyPr/>
                    <a:lstStyle>
                      <a:lvl1pPr marL="0" algn="l" defTabSz="906463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2438" algn="l" defTabSz="906463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906463" algn="l" defTabSz="906463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358900" algn="l" defTabSz="906463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812925" algn="l" defTabSz="906463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2701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7273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1845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6417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rtl="0" fontAlgn="base"/>
                      <a:r>
                        <a:rPr lang="sv-SE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Lennart Wallén, HSS/Enhet för digitalisering 2025-01-31</a:t>
                      </a:r>
                    </a:p>
                  </a:txBody>
                  <a:tcPr marL="81076" marR="81076" marT="40538" marB="40538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8C73EC21-4437-5E1C-5E70-4DE3573E88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5695026"/>
              </p:ext>
            </p:extLst>
          </p:nvPr>
        </p:nvGraphicFramePr>
        <p:xfrm>
          <a:off x="3465858" y="5689578"/>
          <a:ext cx="868737" cy="766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3" imgW="914597" imgH="806311" progId="AcroExch.Document.DC">
                  <p:embed/>
                </p:oleObj>
              </mc:Choice>
              <mc:Fallback>
                <p:oleObj name="Acrobat Document" showAsIcon="1" r:id="rId3" imgW="914597" imgH="806311" progId="AcroExch.Document.DC">
                  <p:embed/>
                  <p:pic>
                    <p:nvPicPr>
                      <p:cNvPr id="7" name="Objekt 6">
                        <a:extLst>
                          <a:ext uri="{FF2B5EF4-FFF2-40B4-BE49-F238E27FC236}">
                            <a16:creationId xmlns:a16="http://schemas.microsoft.com/office/drawing/2014/main" id="{8C73EC21-4437-5E1C-5E70-4DE3573E88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65858" y="5689578"/>
                        <a:ext cx="868737" cy="7661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1719297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1">
  <a:themeElements>
    <a:clrScheme name="Anpassat 6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ED1D2D"/>
      </a:accent1>
      <a:accent2>
        <a:srgbClr val="FFD402"/>
      </a:accent2>
      <a:accent3>
        <a:srgbClr val="00ABC0"/>
      </a:accent3>
      <a:accent4>
        <a:srgbClr val="A6D2D7"/>
      </a:accent4>
      <a:accent5>
        <a:srgbClr val="C4B79F"/>
      </a:accent5>
      <a:accent6>
        <a:srgbClr val="D8D8D8"/>
      </a:accent6>
      <a:hlink>
        <a:srgbClr val="0563C1"/>
      </a:hlink>
      <a:folHlink>
        <a:srgbClr val="954F72"/>
      </a:folHlink>
    </a:clrScheme>
    <a:fontScheme name="SDV_201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  <a:lnDef>
      <a:spPr>
        <a:ln w="190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DV_PPT-mall_2019-09-26 [Skrivskyddad]" id="{FF5FEE54-2B70-4F82-B591-62AE6C72B542}" vid="{4A47C1E1-3459-4D50-9E1D-521A98B70C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9481cc7-f7fc-4d3a-a93a-4be4fcbf4595">
      <Terms xmlns="http://schemas.microsoft.com/office/infopath/2007/PartnerControls"/>
    </lcf76f155ced4ddcb4097134ff3c332f>
    <TaxCatchAll xmlns="2e68ab6b-79c8-43ea-b178-dccb9842d64a" xsi:nil="true"/>
    <SharedWithUsers xmlns="2e68ab6b-79c8-43ea-b178-dccb9842d64a">
      <UserInfo>
        <DisplayName>Allert Lenander Therése</DisplayName>
        <AccountId>138</AccountId>
        <AccountType/>
      </UserInfo>
    </SharedWithUsers>
    <Dokument_x00e4_gare xmlns="b9481cc7-f7fc-4d3a-a93a-4be4fcbf459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31EBBC7768F1E4A9E0C4E1A60879018" ma:contentTypeVersion="22" ma:contentTypeDescription="Skapa ett nytt dokument." ma:contentTypeScope="" ma:versionID="059146227fa6fadae7584a0002f94e98">
  <xsd:schema xmlns:xsd="http://www.w3.org/2001/XMLSchema" xmlns:xs="http://www.w3.org/2001/XMLSchema" xmlns:p="http://schemas.microsoft.com/office/2006/metadata/properties" xmlns:ns2="b9481cc7-f7fc-4d3a-a93a-4be4fcbf4595" xmlns:ns3="2e68ab6b-79c8-43ea-b178-dccb9842d64a" targetNamespace="http://schemas.microsoft.com/office/2006/metadata/properties" ma:root="true" ma:fieldsID="64cd48618ccf23e864fa47398fe95a4d" ns2:_="" ns3:_="">
    <xsd:import namespace="b9481cc7-f7fc-4d3a-a93a-4be4fcbf4595"/>
    <xsd:import namespace="2e68ab6b-79c8-43ea-b178-dccb9842d6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Dokument_x00e4_gar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481cc7-f7fc-4d3a-a93a-4be4fcbf45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markeringar" ma:readOnly="false" ma:fieldId="{5cf76f15-5ced-4ddc-b409-7134ff3c332f}" ma:taxonomyMulti="true" ma:sspId="0712f857-838a-48cf-af71-0d5f19c87c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okument_x00e4_gare" ma:index="25" nillable="true" ma:displayName="Dokumentägare" ma:format="Dropdown" ma:internalName="Dokument_x00e4_gar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68ab6b-79c8-43ea-b178-dccb9842d64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baeb4bc-d153-4d99-b5e3-a4e457393579}" ma:internalName="TaxCatchAll" ma:showField="CatchAllData" ma:web="2e68ab6b-79c8-43ea-b178-dccb9842d6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1B1BCA-7B59-40E7-BEE4-D29FF7246213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d7b40e0d-70fe-487d-90d8-c91e32541cb9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infopath/2007/PartnerControls"/>
    <ds:schemaRef ds:uri="4b21e3d7-508f-4324-9789-093cbd195ffd"/>
    <ds:schemaRef ds:uri="http://www.w3.org/XML/1998/namespace"/>
    <ds:schemaRef ds:uri="b9481cc7-f7fc-4d3a-a93a-4be4fcbf4595"/>
    <ds:schemaRef ds:uri="2e68ab6b-79c8-43ea-b178-dccb9842d64a"/>
  </ds:schemaRefs>
</ds:datastoreItem>
</file>

<file path=customXml/itemProps2.xml><?xml version="1.0" encoding="utf-8"?>
<ds:datastoreItem xmlns:ds="http://schemas.openxmlformats.org/officeDocument/2006/customXml" ds:itemID="{B3424B8A-7ECD-4EC6-948D-3BD3EE71DF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481cc7-f7fc-4d3a-a93a-4be4fcbf4595"/>
    <ds:schemaRef ds:uri="2e68ab6b-79c8-43ea-b178-dccb9842d6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FEF5832-A278-4DA7-97F4-ABD7CA04005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92f52389-3f0f-4623-9a3b-957c32d194e5}" enabled="0" method="" siteId="{92f52389-3f0f-4623-9a3b-957c32d194e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294</Words>
  <Application>Microsoft Office PowerPoint</Application>
  <PresentationFormat>Widescreen</PresentationFormat>
  <Paragraphs>21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1_Tema1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Elfving, Linnea</dc:creator>
  <cp:lastModifiedBy>Persson Jennie</cp:lastModifiedBy>
  <cp:revision>14</cp:revision>
  <dcterms:created xsi:type="dcterms:W3CDTF">2021-05-18T08:31:40Z</dcterms:created>
  <dcterms:modified xsi:type="dcterms:W3CDTF">2025-02-11T14:37:15Z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0x010100E31EBBC7768F1E4A9E0C4E1A60879018</vt:lpwstr>
  </property>
  <property fmtid="{D5CDD505-2E9C-101B-9397-08002B2CF9AE}" pid="3" name="xd_ProgID">
    <vt:lpwstr/>
  </property>
  <property fmtid="{D5CDD505-2E9C-101B-9397-08002B2CF9AE}" pid="4" name="TemplateUrl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bool>false</vt:bool>
  </property>
  <property fmtid="{D5CDD505-2E9C-101B-9397-08002B2CF9AE}" pid="9" name="MediaServiceImageTags">
    <vt:lpwstr/>
  </property>
  <property fmtid="{D5CDD505-2E9C-101B-9397-08002B2CF9AE}" pid="10" name="Order">
    <vt:r8>66800</vt:r8>
  </property>
  <property fmtid="{D5CDD505-2E9C-101B-9397-08002B2CF9AE}" pid="11" name="_SourceUrl">
    <vt:lpwstr/>
  </property>
  <property fmtid="{D5CDD505-2E9C-101B-9397-08002B2CF9AE}" pid="12" name="_SharedFileIndex">
    <vt:lpwstr/>
  </property>
</Properties>
</file>