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40" r:id="rId4"/>
  </p:sldMasterIdLst>
  <p:notesMasterIdLst>
    <p:notesMasterId r:id="rId6"/>
  </p:notesMasterIdLst>
  <p:sldIdLst>
    <p:sldId id="214587248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ktion" id="{CD7EF401-FCD3-45E1-BB3A-3E13175B3743}">
          <p14:sldIdLst>
            <p14:sldId id="214587248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DFF"/>
    <a:srgbClr val="E1F2CE"/>
    <a:srgbClr val="FFF3B9"/>
    <a:srgbClr val="568523"/>
    <a:srgbClr val="BFF8FF"/>
    <a:srgbClr val="FFF6CC"/>
    <a:srgbClr val="FFFFFF"/>
    <a:srgbClr val="E7E6E6"/>
    <a:srgbClr val="F8A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4B236A-0A9E-4B2B-8EF7-4DEE7519064C}" v="11" dt="2025-01-21T13:14:49.4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F0519-6911-4650-9EB4-DAC457C6F50A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F496A-1472-417B-A8BC-4F89C420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57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95A93F3-DBB4-4009-B60F-26AC50C61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647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E1AAB04B-ECBB-494C-AB56-E04135FBD9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F1588F15-F628-4675-AAF9-5DE1C81854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28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5B3A8-2CB1-4AE7-9F5E-54767E598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A3BDFC-5A91-4831-9577-3AEFB0584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5"/>
            <a:ext cx="10442575" cy="403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78364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5B4B7-5AE1-4750-B874-5A20621B1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0582DE-F9C0-4916-AF89-F88A12F47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4713" y="1412875"/>
            <a:ext cx="5005387" cy="4032250"/>
          </a:xfrm>
          <a:prstGeom prst="rect">
            <a:avLst/>
          </a:prstGeom>
        </p:spPr>
        <p:txBody>
          <a:bodyPr lIns="0" tIns="0" rIns="0" bIns="0"/>
          <a:lstStyle>
            <a:lvl1pPr marL="252000" indent="-252000">
              <a:defRPr/>
            </a:lvl1pPr>
            <a:lvl2pPr marL="504000" indent="-252000">
              <a:defRPr/>
            </a:lvl2pPr>
            <a:lvl3pPr marL="756000" indent="-252000">
              <a:defRPr/>
            </a:lvl3pPr>
            <a:lvl4pPr marL="756000" indent="-252000">
              <a:defRPr/>
            </a:lvl4pPr>
            <a:lvl5pPr marL="756000" indent="-252000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4E0A84-0E28-4326-8A7E-2325C95BB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901" y="1412875"/>
            <a:ext cx="5005385" cy="403225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32263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04">
          <p15:clr>
            <a:srgbClr val="FBAE40"/>
          </p15:clr>
        </p15:guide>
        <p15:guide id="2" pos="397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 + bakgrund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76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12438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ning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08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836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119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5">
            <a:extLst>
              <a:ext uri="{FF2B5EF4-FFF2-40B4-BE49-F238E27FC236}">
                <a16:creationId xmlns:a16="http://schemas.microsoft.com/office/drawing/2014/main" id="{18A0E660-64A9-44F3-AFB4-DE825BA18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0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428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21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41" r:id="rId1"/>
    <p:sldLayoutId id="2147484842" r:id="rId2"/>
    <p:sldLayoutId id="2147484843" r:id="rId3"/>
    <p:sldLayoutId id="2147484844" r:id="rId4"/>
    <p:sldLayoutId id="2147484845" r:id="rId5"/>
    <p:sldLayoutId id="2147484846" r:id="rId6"/>
    <p:sldLayoutId id="2147484847" r:id="rId7"/>
    <p:sldLayoutId id="2147484848" r:id="rId8"/>
    <p:sldLayoutId id="2147484849" r:id="rId9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>
          <p15:clr>
            <a:srgbClr val="F26B43"/>
          </p15:clr>
        </p15:guide>
        <p15:guide id="2" pos="7129">
          <p15:clr>
            <a:srgbClr val="F26B43"/>
          </p15:clr>
        </p15:guide>
        <p15:guide id="3" pos="3840">
          <p15:clr>
            <a:srgbClr val="F26B43"/>
          </p15:clr>
        </p15:guide>
        <p15:guide id="4" pos="551">
          <p15:clr>
            <a:srgbClr val="F26B43"/>
          </p15:clr>
        </p15:guide>
        <p15:guide id="5" orient="horz" pos="890">
          <p15:clr>
            <a:srgbClr val="F26B43"/>
          </p15:clr>
        </p15:guide>
        <p15:guide id="6" orient="horz" pos="343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Group 5">
            <a:extLst>
              <a:ext uri="{FF2B5EF4-FFF2-40B4-BE49-F238E27FC236}">
                <a16:creationId xmlns:a16="http://schemas.microsoft.com/office/drawing/2014/main" id="{08908BF8-7AF7-428F-A7F0-A311C3B145F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900769087"/>
              </p:ext>
            </p:extLst>
          </p:nvPr>
        </p:nvGraphicFramePr>
        <p:xfrm>
          <a:off x="439615" y="1828983"/>
          <a:ext cx="4020087" cy="2267636"/>
        </p:xfrm>
        <a:graphic>
          <a:graphicData uri="http://schemas.openxmlformats.org/drawingml/2006/table">
            <a:tbl>
              <a:tblPr/>
              <a:tblGrid>
                <a:gridCol w="402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5676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Bakgrund och orsak till ett regional risk (behov)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1960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171450" indent="-171450" rtl="0" fontAlgn="base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När SDV införs krävs säkerställd kompetens inom klinisk kodning i Region Skåne. 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marL="171450" indent="-171450" rtl="0" fontAlgn="base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Verktyget </a:t>
                      </a:r>
                      <a:r>
                        <a:rPr lang="sv-SE" sz="11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AccessHim</a:t>
                      </a:r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med särskild behörighet krävs för kodningsarbetet. 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marL="171450" indent="-171450" rtl="0" fontAlgn="base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Det behövs ett organisatoriskt ansvar att säkerställa kompetensen inom Region Skåne, samt kapacitet att utföra den utbildning som krävs. Viktigt även för uppföljning av vårdproduktion samt produktivitet. </a:t>
                      </a:r>
                      <a:endParaRPr lang="sv-SE" sz="1100" b="0" i="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endParaRPr lang="sv-SE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" name="Group 16">
            <a:extLst>
              <a:ext uri="{FF2B5EF4-FFF2-40B4-BE49-F238E27FC236}">
                <a16:creationId xmlns:a16="http://schemas.microsoft.com/office/drawing/2014/main" id="{8E4DBA57-0B06-4F9B-A468-A1B7D0399003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32945564"/>
              </p:ext>
            </p:extLst>
          </p:nvPr>
        </p:nvGraphicFramePr>
        <p:xfrm>
          <a:off x="4468255" y="5476841"/>
          <a:ext cx="6991932" cy="680312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690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Övrigt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48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None/>
                        <a:tabLst/>
                        <a:defRPr/>
                      </a:pPr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Positionen Kodare i SDV kan tilldelas även den som inte formellt genomgått en kodningsutbildning.</a:t>
                      </a:r>
                      <a:b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endParaRPr lang="sv-SE" altLang="sv-SE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2" name="Group 24">
            <a:extLst>
              <a:ext uri="{FF2B5EF4-FFF2-40B4-BE49-F238E27FC236}">
                <a16:creationId xmlns:a16="http://schemas.microsoft.com/office/drawing/2014/main" id="{FB7CA3FE-37A9-4FFE-974B-A7B9C999D81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235149856"/>
              </p:ext>
            </p:extLst>
          </p:nvPr>
        </p:nvGraphicFramePr>
        <p:xfrm>
          <a:off x="439615" y="537307"/>
          <a:ext cx="4009292" cy="1262201"/>
        </p:xfrm>
        <a:graphic>
          <a:graphicData uri="http://schemas.openxmlformats.org/drawingml/2006/table">
            <a:tbl>
              <a:tblPr/>
              <a:tblGrid>
                <a:gridCol w="4009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669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Regional risk nr  3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7532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Klinisk kodning</a:t>
                      </a:r>
                    </a:p>
                  </a:txBody>
                  <a:tcPr marL="6350" marR="6350" marT="6350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3" name="Group 32">
            <a:extLst>
              <a:ext uri="{FF2B5EF4-FFF2-40B4-BE49-F238E27FC236}">
                <a16:creationId xmlns:a16="http://schemas.microsoft.com/office/drawing/2014/main" id="{1B0F1C80-5572-41F8-8BBC-00ADEEEE2A7D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537685092"/>
              </p:ext>
            </p:extLst>
          </p:nvPr>
        </p:nvGraphicFramePr>
        <p:xfrm>
          <a:off x="4468255" y="2541310"/>
          <a:ext cx="6972584" cy="1548253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1854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Nästa steg - Genomförande och kommunikation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6399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171450" indent="-171450" rtl="0" fontAlgn="base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Kommunikation till privata vårdgivare via PVG utrullningsledare för SDV </a:t>
                      </a:r>
                      <a:r>
                        <a:rPr lang="en-US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marL="171450" indent="-171450" rtl="0" fontAlgn="base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Kommunikation via Vårdgivarservice samt Vårdgivarnytt</a:t>
                      </a:r>
                      <a:r>
                        <a:rPr lang="en-US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marL="171450" indent="-171450" rtl="0" fontAlgn="base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Kommunikationsinsatser genomförda under längre tid inom Region Skåne</a:t>
                      </a:r>
                      <a:r>
                        <a:rPr lang="en-US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marL="171450" indent="-171450" rtl="0" fontAlgn="base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Uppdraget ges i ett samlat uppdragsunderlag från HSS. Workshop planeras tillsammans med GSF i januari 2025 kring samtliga uppdrag, däribland uppdraget om support för medicinsk klassificering </a:t>
                      </a:r>
                      <a:endParaRPr lang="en-US" sz="1100" b="0" i="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sv-SE" altLang="sv-SE" sz="12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5" name="Group 49">
            <a:extLst>
              <a:ext uri="{FF2B5EF4-FFF2-40B4-BE49-F238E27FC236}">
                <a16:creationId xmlns:a16="http://schemas.microsoft.com/office/drawing/2014/main" id="{D14C7D5C-9053-4674-B812-631F76E1A846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917739731"/>
              </p:ext>
            </p:extLst>
          </p:nvPr>
        </p:nvGraphicFramePr>
        <p:xfrm>
          <a:off x="4468255" y="4096616"/>
          <a:ext cx="6972584" cy="1379546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7451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Påverkan på SDV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5590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sv-SE" altLang="sv-SE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Ingen påverkan på SDV. </a:t>
                      </a:r>
                      <a:endParaRPr lang="sv-SE" altLang="sv-SE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lang="sv-SE" altLang="sv-SE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Group 24">
            <a:extLst>
              <a:ext uri="{FF2B5EF4-FFF2-40B4-BE49-F238E27FC236}">
                <a16:creationId xmlns:a16="http://schemas.microsoft.com/office/drawing/2014/main" id="{CCDC273F-C3FE-4EF5-85AF-095E4E4C4702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094251008"/>
              </p:ext>
            </p:extLst>
          </p:nvPr>
        </p:nvGraphicFramePr>
        <p:xfrm>
          <a:off x="449289" y="4096618"/>
          <a:ext cx="4020087" cy="2045612"/>
        </p:xfrm>
        <a:graphic>
          <a:graphicData uri="http://schemas.openxmlformats.org/drawingml/2006/table">
            <a:tbl>
              <a:tblPr/>
              <a:tblGrid>
                <a:gridCol w="402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0030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Resultat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5582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Säkrad kompetens för klinisk kodning leder till att mer tillförlitlig data kan rapporteras inom och från Region Skåne.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sv-SE" sz="1100" b="0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9A6DBCF-9F06-402B-8118-40C3D053356B}"/>
              </a:ext>
            </a:extLst>
          </p:cNvPr>
          <p:cNvSpPr txBox="1"/>
          <p:nvPr/>
        </p:nvSpPr>
        <p:spPr>
          <a:xfrm>
            <a:off x="335360" y="86019"/>
            <a:ext cx="1116124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 err="1"/>
              <a:t>Sammanfattning</a:t>
            </a:r>
            <a:r>
              <a:rPr lang="en-US" b="1" dirty="0"/>
              <a:t> regional risk – </a:t>
            </a:r>
            <a:r>
              <a:rPr lang="en-US" b="1" dirty="0" err="1"/>
              <a:t>Klinisk</a:t>
            </a:r>
            <a:r>
              <a:rPr lang="en-US" b="1" dirty="0"/>
              <a:t> </a:t>
            </a:r>
            <a:r>
              <a:rPr lang="en-US" b="1" dirty="0" err="1"/>
              <a:t>kodning</a:t>
            </a: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82DCD9-F20D-445A-AEA7-C6128119A828}"/>
              </a:ext>
            </a:extLst>
          </p:cNvPr>
          <p:cNvSpPr txBox="1"/>
          <p:nvPr/>
        </p:nvSpPr>
        <p:spPr>
          <a:xfrm>
            <a:off x="40835" y="3676032"/>
            <a:ext cx="184731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t">
            <a:spAutoFit/>
          </a:bodyPr>
          <a:lstStyle/>
          <a:p>
            <a:endParaRPr lang="en-US">
              <a:solidFill>
                <a:schemeClr val="accent3"/>
              </a:solidFill>
              <a:cs typeface="Arial"/>
              <a:sym typeface="Wingdings" panose="05000000000000000000" pitchFamily="2" charset="2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3D86C71-3390-4483-A6CF-438D4D1EF9C7}"/>
              </a:ext>
            </a:extLst>
          </p:cNvPr>
          <p:cNvSpPr txBox="1"/>
          <p:nvPr/>
        </p:nvSpPr>
        <p:spPr>
          <a:xfrm>
            <a:off x="4071705" y="6178756"/>
            <a:ext cx="525780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endParaRPr lang="en-US" sz="1200"/>
          </a:p>
        </p:txBody>
      </p:sp>
      <p:graphicFrame>
        <p:nvGraphicFramePr>
          <p:cNvPr id="3" name="Group 16">
            <a:extLst>
              <a:ext uri="{FF2B5EF4-FFF2-40B4-BE49-F238E27FC236}">
                <a16:creationId xmlns:a16="http://schemas.microsoft.com/office/drawing/2014/main" id="{2DCD36CA-3A9C-D91F-4734-94F8CC3B70C4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49899108"/>
              </p:ext>
            </p:extLst>
          </p:nvPr>
        </p:nvGraphicFramePr>
        <p:xfrm>
          <a:off x="4448907" y="539825"/>
          <a:ext cx="6991932" cy="1262201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5122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Beslut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7079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rtl="0" fontAlgn="base"/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Utbildning i sjukdomsklassificering via Södra sjukvårdsregionen tillgänglig för både offentliga och privata vårdgivare</a:t>
                      </a:r>
                      <a:r>
                        <a:rPr lang="en-US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GSF får nytt supportuppdrag från HSS för att hantera supportfrågor från PVG om medicinsk klassificering</a:t>
                      </a:r>
                      <a:endParaRPr lang="sv-SE" sz="1100" b="0" i="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Group 32">
            <a:extLst>
              <a:ext uri="{FF2B5EF4-FFF2-40B4-BE49-F238E27FC236}">
                <a16:creationId xmlns:a16="http://schemas.microsoft.com/office/drawing/2014/main" id="{8CE161AB-FE91-6D19-6C5E-4409B171D840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359402210"/>
              </p:ext>
            </p:extLst>
          </p:nvPr>
        </p:nvGraphicFramePr>
        <p:xfrm>
          <a:off x="4459702" y="1809208"/>
          <a:ext cx="6991932" cy="713840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753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Ägarskap för fortsättningen av </a:t>
                      </a: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arbetet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49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rtl="0" fontAlgn="base"/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Ingela Fröjdh, RVF/HSS enheten för digitalisering 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2025-01-17</a:t>
                      </a:r>
                      <a:endParaRPr lang="sv-SE" sz="1100" b="0" i="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71929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1">
  <a:themeElements>
    <a:clrScheme name="Anpassat 6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ED1D2D"/>
      </a:accent1>
      <a:accent2>
        <a:srgbClr val="FFD402"/>
      </a:accent2>
      <a:accent3>
        <a:srgbClr val="00ABC0"/>
      </a:accent3>
      <a:accent4>
        <a:srgbClr val="A6D2D7"/>
      </a:accent4>
      <a:accent5>
        <a:srgbClr val="C4B79F"/>
      </a:accent5>
      <a:accent6>
        <a:srgbClr val="D8D8D8"/>
      </a:accent6>
      <a:hlink>
        <a:srgbClr val="0563C1"/>
      </a:hlink>
      <a:folHlink>
        <a:srgbClr val="954F72"/>
      </a:folHlink>
    </a:clrScheme>
    <a:fontScheme name="SDV_201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DV_PPT-mall_2019-09-26 [Skrivskyddad]" id="{FF5FEE54-2B70-4F82-B591-62AE6C72B542}" vid="{4A47C1E1-3459-4D50-9E1D-521A98B70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31EBBC7768F1E4A9E0C4E1A60879018" ma:contentTypeVersion="22" ma:contentTypeDescription="Skapa ett nytt dokument." ma:contentTypeScope="" ma:versionID="059146227fa6fadae7584a0002f94e98">
  <xsd:schema xmlns:xsd="http://www.w3.org/2001/XMLSchema" xmlns:xs="http://www.w3.org/2001/XMLSchema" xmlns:p="http://schemas.microsoft.com/office/2006/metadata/properties" xmlns:ns2="b9481cc7-f7fc-4d3a-a93a-4be4fcbf4595" xmlns:ns3="2e68ab6b-79c8-43ea-b178-dccb9842d64a" targetNamespace="http://schemas.microsoft.com/office/2006/metadata/properties" ma:root="true" ma:fieldsID="64cd48618ccf23e864fa47398fe95a4d" ns2:_="" ns3:_="">
    <xsd:import namespace="b9481cc7-f7fc-4d3a-a93a-4be4fcbf4595"/>
    <xsd:import namespace="2e68ab6b-79c8-43ea-b178-dccb9842d6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Dokument_x00e4_gar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81cc7-f7fc-4d3a-a93a-4be4fcbf45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0712f857-838a-48cf-af71-0d5f19c87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okument_x00e4_gare" ma:index="25" nillable="true" ma:displayName="Dokumentägare" ma:format="Dropdown" ma:internalName="Dokument_x00e4_gar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8ab6b-79c8-43ea-b178-dccb9842d64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baeb4bc-d153-4d99-b5e3-a4e457393579}" ma:internalName="TaxCatchAll" ma:showField="CatchAllData" ma:web="2e68ab6b-79c8-43ea-b178-dccb9842d6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481cc7-f7fc-4d3a-a93a-4be4fcbf4595">
      <Terms xmlns="http://schemas.microsoft.com/office/infopath/2007/PartnerControls"/>
    </lcf76f155ced4ddcb4097134ff3c332f>
    <TaxCatchAll xmlns="2e68ab6b-79c8-43ea-b178-dccb9842d64a" xsi:nil="true"/>
    <SharedWithUsers xmlns="2e68ab6b-79c8-43ea-b178-dccb9842d64a">
      <UserInfo>
        <DisplayName>Allert Lenander Therése</DisplayName>
        <AccountId>138</AccountId>
        <AccountType/>
      </UserInfo>
    </SharedWithUsers>
    <Dokument_x00e4_gare xmlns="b9481cc7-f7fc-4d3a-a93a-4be4fcbf459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FF2C52-83B5-410F-BE10-5CA7D2792F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481cc7-f7fc-4d3a-a93a-4be4fcbf4595"/>
    <ds:schemaRef ds:uri="2e68ab6b-79c8-43ea-b178-dccb9842d6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21B1BCA-7B59-40E7-BEE4-D29FF7246213}">
  <ds:schemaRefs>
    <ds:schemaRef ds:uri="4b21e3d7-508f-4324-9789-093cbd195ffd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d7b40e0d-70fe-487d-90d8-c91e32541cb9"/>
    <ds:schemaRef ds:uri="b9481cc7-f7fc-4d3a-a93a-4be4fcbf4595"/>
    <ds:schemaRef ds:uri="2e68ab6b-79c8-43ea-b178-dccb9842d64a"/>
  </ds:schemaRefs>
</ds:datastoreItem>
</file>

<file path=customXml/itemProps3.xml><?xml version="1.0" encoding="utf-8"?>
<ds:datastoreItem xmlns:ds="http://schemas.openxmlformats.org/officeDocument/2006/customXml" ds:itemID="{1FEF5832-A278-4DA7-97F4-ABD7CA04005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2f52389-3f0f-4623-9a3b-957c32d194e5}" enabled="0" method="" siteId="{92f52389-3f0f-4623-9a3b-957c32d194e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1_Tema1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Elfving, Linnea</dc:creator>
  <cp:lastModifiedBy>Persson Jennie</cp:lastModifiedBy>
  <cp:revision>13</cp:revision>
  <dcterms:created xsi:type="dcterms:W3CDTF">2021-05-18T08:31:40Z</dcterms:created>
  <dcterms:modified xsi:type="dcterms:W3CDTF">2025-01-29T09:34:40Z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0x010100E31EBBC7768F1E4A9E0C4E1A60879018</vt:lpwstr>
  </property>
  <property fmtid="{D5CDD505-2E9C-101B-9397-08002B2CF9AE}" pid="3" name="xd_ProgID">
    <vt:lpwstr/>
  </property>
  <property fmtid="{D5CDD505-2E9C-101B-9397-08002B2CF9AE}" pid="4" name="TemplateUrl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  <property fmtid="{D5CDD505-2E9C-101B-9397-08002B2CF9AE}" pid="10" name="Order">
    <vt:r8>66800</vt:r8>
  </property>
  <property fmtid="{D5CDD505-2E9C-101B-9397-08002B2CF9AE}" pid="11" name="_SourceUrl">
    <vt:lpwstr/>
  </property>
  <property fmtid="{D5CDD505-2E9C-101B-9397-08002B2CF9AE}" pid="12" name="_SharedFileIndex">
    <vt:lpwstr/>
  </property>
</Properties>
</file>