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theme/theme1.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handoutMasterIdLst>
    <p:handoutMasterId r:id="rId18"/>
  </p:handoutMasterIdLst>
  <p:sldIdLst>
    <p:sldId id="536" r:id="rId2"/>
    <p:sldId id="2147478247" r:id="rId3"/>
    <p:sldId id="2147478249" r:id="rId4"/>
    <p:sldId id="2147478231" r:id="rId5"/>
    <p:sldId id="2147478203" r:id="rId6"/>
    <p:sldId id="2147478221" r:id="rId7"/>
    <p:sldId id="2147478246" r:id="rId8"/>
    <p:sldId id="2147478225" r:id="rId9"/>
    <p:sldId id="2147478229" r:id="rId10"/>
    <p:sldId id="2147478243" r:id="rId11"/>
    <p:sldId id="2147478235" r:id="rId12"/>
    <p:sldId id="2147478238" r:id="rId13"/>
    <p:sldId id="2147478248" r:id="rId14"/>
    <p:sldId id="2147478237" r:id="rId15"/>
    <p:sldId id="2147478234" r:id="rId16"/>
  </p:sldIdLst>
  <p:sldSz cx="12192000" cy="6858000"/>
  <p:notesSz cx="6858000" cy="9144000"/>
  <p:embeddedFontLst>
    <p:embeddedFont>
      <p:font typeface="Public Sans" pitchFamily="50" charset="0"/>
      <p:regular r:id="rId19"/>
      <p:bold r:id="rId20"/>
      <p:italic r:id="rId21"/>
      <p:boldItalic r:id="rId22"/>
    </p:embeddedFont>
  </p:embeddedFontLst>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CCC987-86FE-647E-EC47-8D6131FDD2F3}" name="Aurell Patricia" initials="AP" userId="S::224471@skane.se::3c7d9a0f-a222-4ea0-8d1e-3ff6f96d66aa" providerId="AD"/>
  <p188:author id="{34FAF0DF-6D43-DC04-6FFB-7F4AC2A946AA}" name="Merö Linnéa" initials="ML" userId="S::247887@skane.se::516d9b54-894d-4f7d-9fee-b6464671e9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9EF"/>
    <a:srgbClr val="FEEDAC"/>
    <a:srgbClr val="307C8E"/>
    <a:srgbClr val="DDE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125" autoAdjust="0"/>
  </p:normalViewPr>
  <p:slideViewPr>
    <p:cSldViewPr snapToGrid="0">
      <p:cViewPr varScale="1">
        <p:scale>
          <a:sx n="92" d="100"/>
          <a:sy n="92" d="100"/>
        </p:scale>
        <p:origin x="1314" y="78"/>
      </p:cViewPr>
      <p:guideLst>
        <p:guide orient="horz" pos="822"/>
        <p:guide pos="69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4"/>
    </p:cViewPr>
  </p:sorter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50F2D-FD35-4891-93CB-389368ED2C9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sv-SE"/>
        </a:p>
      </dgm:t>
    </dgm:pt>
    <dgm:pt modelId="{FB07E714-C286-4CEB-A6B2-2CEDCF858347}">
      <dgm:prSet phldrT="[Text]" custT="1"/>
      <dgm:spPr/>
      <dgm:t>
        <a:bodyPr/>
        <a:lstStyle/>
        <a:p>
          <a:r>
            <a:rPr lang="sv-SE" sz="1600" b="0" dirty="0"/>
            <a:t>Idag X/X</a:t>
          </a:r>
        </a:p>
        <a:p>
          <a:r>
            <a:rPr lang="sv-SE" sz="1400" dirty="0"/>
            <a:t>Information om Behörighetsportalen.</a:t>
          </a:r>
        </a:p>
        <a:p>
          <a:r>
            <a:rPr lang="sv-SE" sz="1400" dirty="0"/>
            <a:t> Verksamhetschef börjar utse sin/sina </a:t>
          </a:r>
          <a:r>
            <a:rPr lang="sv-SE" sz="1400" dirty="0" err="1"/>
            <a:t>behörighets-administratörer</a:t>
          </a:r>
          <a:r>
            <a:rPr lang="sv-SE" sz="1400" dirty="0"/>
            <a:t>.</a:t>
          </a:r>
        </a:p>
      </dgm:t>
    </dgm:pt>
    <dgm:pt modelId="{5BCF4F4D-E13A-4648-BE98-73D18EEA2563}" type="parTrans" cxnId="{0BCA5507-217C-451D-BB23-14285252720D}">
      <dgm:prSet/>
      <dgm:spPr/>
      <dgm:t>
        <a:bodyPr/>
        <a:lstStyle/>
        <a:p>
          <a:endParaRPr lang="sv-SE"/>
        </a:p>
      </dgm:t>
    </dgm:pt>
    <dgm:pt modelId="{73081773-DC07-4E39-BE78-11CC60CA8724}" type="sibTrans" cxnId="{0BCA5507-217C-451D-BB23-14285252720D}">
      <dgm:prSet/>
      <dgm:spPr/>
      <dgm:t>
        <a:bodyPr/>
        <a:lstStyle/>
        <a:p>
          <a:endParaRPr lang="sv-SE"/>
        </a:p>
      </dgm:t>
    </dgm:pt>
    <dgm:pt modelId="{C9AC75F6-C2B1-437F-8331-C87CBE0AA2C3}">
      <dgm:prSet phldrT="[Text]" custT="1"/>
      <dgm:spPr/>
      <dgm:t>
        <a:bodyPr/>
        <a:lstStyle/>
        <a:p>
          <a:r>
            <a:rPr lang="sv-SE" sz="1600" b="0" dirty="0"/>
            <a:t>15/9</a:t>
          </a:r>
        </a:p>
        <a:p>
          <a:r>
            <a:rPr lang="sv-SE" sz="1400" dirty="0"/>
            <a:t>Sista dag för verksamhetschef att inrapportera utsedda </a:t>
          </a:r>
          <a:r>
            <a:rPr lang="sv-SE" sz="1400" dirty="0" err="1"/>
            <a:t>behörighets-administratörer</a:t>
          </a:r>
          <a:r>
            <a:rPr lang="sv-SE" sz="1400" dirty="0"/>
            <a:t>.</a:t>
          </a:r>
        </a:p>
      </dgm:t>
    </dgm:pt>
    <dgm:pt modelId="{268FE615-9982-46AE-B7CA-6791C30FB933}" type="parTrans" cxnId="{B37299F7-BD1C-4529-BF96-D10E0739BC11}">
      <dgm:prSet/>
      <dgm:spPr/>
      <dgm:t>
        <a:bodyPr/>
        <a:lstStyle/>
        <a:p>
          <a:endParaRPr lang="sv-SE"/>
        </a:p>
      </dgm:t>
    </dgm:pt>
    <dgm:pt modelId="{C848DB94-AF61-4826-87FD-82A207B6204A}" type="sibTrans" cxnId="{B37299F7-BD1C-4529-BF96-D10E0739BC11}">
      <dgm:prSet/>
      <dgm:spPr/>
      <dgm:t>
        <a:bodyPr/>
        <a:lstStyle/>
        <a:p>
          <a:endParaRPr lang="sv-SE"/>
        </a:p>
      </dgm:t>
    </dgm:pt>
    <dgm:pt modelId="{443D3F20-D93B-4022-8F13-1CBF11251F97}">
      <dgm:prSet phldrT="[Text]" custT="1"/>
      <dgm:spPr/>
      <dgm:t>
        <a:bodyPr/>
        <a:lstStyle/>
        <a:p>
          <a:r>
            <a:rPr lang="sv-SE" sz="1400" dirty="0"/>
            <a:t>V 42-47</a:t>
          </a:r>
        </a:p>
        <a:p>
          <a:r>
            <a:rPr lang="sv-SE" sz="1400" dirty="0" err="1"/>
            <a:t>Behörighets-administratörer</a:t>
          </a:r>
          <a:r>
            <a:rPr lang="sv-SE" sz="1400" dirty="0"/>
            <a:t> säkrar att behörigheter sätts upp korrekt inför </a:t>
          </a:r>
          <a:r>
            <a:rPr lang="sv-SE" sz="1400" dirty="0" err="1"/>
            <a:t>driftstart</a:t>
          </a:r>
          <a:endParaRPr lang="sv-SE" sz="1400" dirty="0"/>
        </a:p>
      </dgm:t>
    </dgm:pt>
    <dgm:pt modelId="{09844C36-C4FD-4A33-8786-FD1C1840FA26}" type="parTrans" cxnId="{52C7DF67-2CCC-4DA5-9739-01B0151472D0}">
      <dgm:prSet/>
      <dgm:spPr/>
      <dgm:t>
        <a:bodyPr/>
        <a:lstStyle/>
        <a:p>
          <a:endParaRPr lang="sv-SE"/>
        </a:p>
      </dgm:t>
    </dgm:pt>
    <dgm:pt modelId="{091F82FF-9DCE-4807-A7B3-4633FC310C72}" type="sibTrans" cxnId="{52C7DF67-2CCC-4DA5-9739-01B0151472D0}">
      <dgm:prSet/>
      <dgm:spPr/>
      <dgm:t>
        <a:bodyPr/>
        <a:lstStyle/>
        <a:p>
          <a:endParaRPr lang="sv-SE"/>
        </a:p>
      </dgm:t>
    </dgm:pt>
    <dgm:pt modelId="{84A0B997-B317-4474-A67B-CDCDD804DEC9}">
      <dgm:prSet custT="1"/>
      <dgm:spPr/>
      <dgm:t>
        <a:bodyPr/>
        <a:lstStyle/>
        <a:p>
          <a:r>
            <a:rPr lang="sv-SE" sz="1300" b="0" dirty="0"/>
            <a:t>V 40-41</a:t>
          </a:r>
        </a:p>
        <a:p>
          <a:r>
            <a:rPr lang="sv-SE" sz="1300" dirty="0"/>
            <a:t>Utbildning för </a:t>
          </a:r>
          <a:r>
            <a:rPr lang="sv-SE" sz="1300" dirty="0" err="1"/>
            <a:t>behörighets-administratörer</a:t>
          </a:r>
          <a:r>
            <a:rPr lang="sv-SE" sz="1300" dirty="0"/>
            <a:t> i Behörighetsportalen. </a:t>
          </a:r>
        </a:p>
        <a:p>
          <a:r>
            <a:rPr lang="sv-SE" sz="1300" i="1" dirty="0"/>
            <a:t>2 timmar via Teams. Välj ett av fyra möjliga tillfällen.</a:t>
          </a:r>
        </a:p>
      </dgm:t>
    </dgm:pt>
    <dgm:pt modelId="{E6CDAA68-71F3-46F7-B361-01277E881A04}" type="parTrans" cxnId="{B08217D8-1754-4289-8D89-440E198A141E}">
      <dgm:prSet/>
      <dgm:spPr/>
      <dgm:t>
        <a:bodyPr/>
        <a:lstStyle/>
        <a:p>
          <a:endParaRPr lang="sv-SE"/>
        </a:p>
      </dgm:t>
    </dgm:pt>
    <dgm:pt modelId="{89985B82-70BA-4546-BA96-41741A9BBF8B}" type="sibTrans" cxnId="{B08217D8-1754-4289-8D89-440E198A141E}">
      <dgm:prSet/>
      <dgm:spPr/>
      <dgm:t>
        <a:bodyPr/>
        <a:lstStyle/>
        <a:p>
          <a:endParaRPr lang="sv-SE"/>
        </a:p>
      </dgm:t>
    </dgm:pt>
    <dgm:pt modelId="{95D42BC2-FEA9-4EBC-8C69-9B7884E41599}">
      <dgm:prSet custT="1"/>
      <dgm:spPr>
        <a:ln>
          <a:noFill/>
        </a:ln>
      </dgm:spPr>
      <dgm:t>
        <a:bodyPr/>
        <a:lstStyle/>
        <a:p>
          <a:r>
            <a:rPr lang="sv-SE" sz="1600" dirty="0"/>
            <a:t>Mars 2025</a:t>
          </a:r>
        </a:p>
        <a:p>
          <a:r>
            <a:rPr lang="sv-SE" sz="1400" dirty="0"/>
            <a:t>VMU* flyttas över till </a:t>
          </a:r>
          <a:r>
            <a:rPr lang="sv-SE" sz="1400" dirty="0" err="1"/>
            <a:t>Behörighets-portalen</a:t>
          </a:r>
          <a:r>
            <a:rPr lang="sv-SE" sz="1400" dirty="0"/>
            <a:t> och denna går i drift, i samband med verksamhetens </a:t>
          </a:r>
          <a:r>
            <a:rPr lang="sv-SE" sz="1400" dirty="0" err="1"/>
            <a:t>driftstart</a:t>
          </a:r>
          <a:r>
            <a:rPr lang="sv-SE" sz="1400" dirty="0"/>
            <a:t> av SDV</a:t>
          </a:r>
        </a:p>
      </dgm:t>
    </dgm:pt>
    <dgm:pt modelId="{F74378C3-B786-4B64-A425-7514A99B6D2D}" type="parTrans" cxnId="{2D0C261D-8D5F-49AA-A61B-F075BFC2F530}">
      <dgm:prSet/>
      <dgm:spPr/>
      <dgm:t>
        <a:bodyPr/>
        <a:lstStyle/>
        <a:p>
          <a:endParaRPr lang="sv-SE"/>
        </a:p>
      </dgm:t>
    </dgm:pt>
    <dgm:pt modelId="{B51EAB1D-2699-44FD-BB8E-AD35E089BF22}" type="sibTrans" cxnId="{2D0C261D-8D5F-49AA-A61B-F075BFC2F530}">
      <dgm:prSet/>
      <dgm:spPr/>
      <dgm:t>
        <a:bodyPr/>
        <a:lstStyle/>
        <a:p>
          <a:endParaRPr lang="sv-SE"/>
        </a:p>
      </dgm:t>
    </dgm:pt>
    <dgm:pt modelId="{A2D3B73C-AEC1-474B-8369-55FDEEEB3FA6}" type="pres">
      <dgm:prSet presAssocID="{79450F2D-FD35-4891-93CB-389368ED2C9E}" presName="CompostProcess" presStyleCnt="0">
        <dgm:presLayoutVars>
          <dgm:dir/>
          <dgm:resizeHandles val="exact"/>
        </dgm:presLayoutVars>
      </dgm:prSet>
      <dgm:spPr/>
    </dgm:pt>
    <dgm:pt modelId="{FD893000-AFD0-4625-8131-E5BDC7DEC88C}" type="pres">
      <dgm:prSet presAssocID="{79450F2D-FD35-4891-93CB-389368ED2C9E}" presName="arrow" presStyleLbl="bgShp" presStyleIdx="0" presStyleCnt="1"/>
      <dgm:spPr/>
    </dgm:pt>
    <dgm:pt modelId="{6EEEDAB3-2496-4D1F-A15E-A49B3F1F64BA}" type="pres">
      <dgm:prSet presAssocID="{79450F2D-FD35-4891-93CB-389368ED2C9E}" presName="linearProcess" presStyleCnt="0"/>
      <dgm:spPr/>
    </dgm:pt>
    <dgm:pt modelId="{10FC3BE2-678C-4D1F-A3B5-9487C40F5D2A}" type="pres">
      <dgm:prSet presAssocID="{FB07E714-C286-4CEB-A6B2-2CEDCF858347}" presName="textNode" presStyleLbl="node1" presStyleIdx="0" presStyleCnt="5" custScaleX="129524" custScaleY="136907">
        <dgm:presLayoutVars>
          <dgm:bulletEnabled val="1"/>
        </dgm:presLayoutVars>
      </dgm:prSet>
      <dgm:spPr/>
    </dgm:pt>
    <dgm:pt modelId="{71AC49AC-EA07-47E2-BD73-6388C045AC96}" type="pres">
      <dgm:prSet presAssocID="{73081773-DC07-4E39-BE78-11CC60CA8724}" presName="sibTrans" presStyleCnt="0"/>
      <dgm:spPr/>
    </dgm:pt>
    <dgm:pt modelId="{FF121567-F244-4B34-B04D-F38147DD208A}" type="pres">
      <dgm:prSet presAssocID="{C9AC75F6-C2B1-437F-8331-C87CBE0AA2C3}" presName="textNode" presStyleLbl="node1" presStyleIdx="1" presStyleCnt="5">
        <dgm:presLayoutVars>
          <dgm:bulletEnabled val="1"/>
        </dgm:presLayoutVars>
      </dgm:prSet>
      <dgm:spPr/>
    </dgm:pt>
    <dgm:pt modelId="{6D1B6ABB-6E59-43B1-B073-12DB84AC4FF6}" type="pres">
      <dgm:prSet presAssocID="{C848DB94-AF61-4826-87FD-82A207B6204A}" presName="sibTrans" presStyleCnt="0"/>
      <dgm:spPr/>
    </dgm:pt>
    <dgm:pt modelId="{08683F2E-6B78-4DDB-BCE9-3E9C2994AFEF}" type="pres">
      <dgm:prSet presAssocID="{443D3F20-D93B-4022-8F13-1CBF11251F97}" presName="textNode" presStyleLbl="node1" presStyleIdx="2" presStyleCnt="5" custLinFactX="102626" custLinFactNeighborX="200000" custLinFactNeighborY="1223">
        <dgm:presLayoutVars>
          <dgm:bulletEnabled val="1"/>
        </dgm:presLayoutVars>
      </dgm:prSet>
      <dgm:spPr/>
    </dgm:pt>
    <dgm:pt modelId="{0C41BF98-3FF2-41BF-8876-0C06E991E4FF}" type="pres">
      <dgm:prSet presAssocID="{091F82FF-9DCE-4807-A7B3-4633FC310C72}" presName="sibTrans" presStyleCnt="0"/>
      <dgm:spPr/>
    </dgm:pt>
    <dgm:pt modelId="{81B2A0F5-CE1B-42AD-B233-7CE40DDDC532}" type="pres">
      <dgm:prSet presAssocID="{84A0B997-B317-4474-A67B-CDCDD804DEC9}" presName="textNode" presStyleLbl="node1" presStyleIdx="3" presStyleCnt="5" custScaleX="122240" custLinFactX="-100000" custLinFactNeighborX="-123705">
        <dgm:presLayoutVars>
          <dgm:bulletEnabled val="1"/>
        </dgm:presLayoutVars>
      </dgm:prSet>
      <dgm:spPr/>
    </dgm:pt>
    <dgm:pt modelId="{EA0CF5D8-B2BF-4A01-B3C1-E41D484DFA73}" type="pres">
      <dgm:prSet presAssocID="{89985B82-70BA-4546-BA96-41741A9BBF8B}" presName="sibTrans" presStyleCnt="0"/>
      <dgm:spPr/>
    </dgm:pt>
    <dgm:pt modelId="{1E8D0CD5-D78F-4267-9698-4788DC8B6BF1}" type="pres">
      <dgm:prSet presAssocID="{95D42BC2-FEA9-4EBC-8C69-9B7884E41599}" presName="textNode" presStyleLbl="node1" presStyleIdx="4" presStyleCnt="5" custScaleX="99807" custScaleY="109674">
        <dgm:presLayoutVars>
          <dgm:bulletEnabled val="1"/>
        </dgm:presLayoutVars>
      </dgm:prSet>
      <dgm:spPr/>
    </dgm:pt>
  </dgm:ptLst>
  <dgm:cxnLst>
    <dgm:cxn modelId="{0BCA5507-217C-451D-BB23-14285252720D}" srcId="{79450F2D-FD35-4891-93CB-389368ED2C9E}" destId="{FB07E714-C286-4CEB-A6B2-2CEDCF858347}" srcOrd="0" destOrd="0" parTransId="{5BCF4F4D-E13A-4648-BE98-73D18EEA2563}" sibTransId="{73081773-DC07-4E39-BE78-11CC60CA8724}"/>
    <dgm:cxn modelId="{9FA8AA0E-0078-4E4E-8CE8-C7A1D99B5B05}" type="presOf" srcId="{79450F2D-FD35-4891-93CB-389368ED2C9E}" destId="{A2D3B73C-AEC1-474B-8369-55FDEEEB3FA6}" srcOrd="0" destOrd="0" presId="urn:microsoft.com/office/officeart/2005/8/layout/hProcess9"/>
    <dgm:cxn modelId="{2D0C261D-8D5F-49AA-A61B-F075BFC2F530}" srcId="{79450F2D-FD35-4891-93CB-389368ED2C9E}" destId="{95D42BC2-FEA9-4EBC-8C69-9B7884E41599}" srcOrd="4" destOrd="0" parTransId="{F74378C3-B786-4B64-A425-7514A99B6D2D}" sibTransId="{B51EAB1D-2699-44FD-BB8E-AD35E089BF22}"/>
    <dgm:cxn modelId="{52C7DF67-2CCC-4DA5-9739-01B0151472D0}" srcId="{79450F2D-FD35-4891-93CB-389368ED2C9E}" destId="{443D3F20-D93B-4022-8F13-1CBF11251F97}" srcOrd="2" destOrd="0" parTransId="{09844C36-C4FD-4A33-8786-FD1C1840FA26}" sibTransId="{091F82FF-9DCE-4807-A7B3-4633FC310C72}"/>
    <dgm:cxn modelId="{47A7CF9C-9E0C-4D19-8D41-2F6771652B80}" type="presOf" srcId="{FB07E714-C286-4CEB-A6B2-2CEDCF858347}" destId="{10FC3BE2-678C-4D1F-A3B5-9487C40F5D2A}" srcOrd="0" destOrd="0" presId="urn:microsoft.com/office/officeart/2005/8/layout/hProcess9"/>
    <dgm:cxn modelId="{77C54AAE-AFE5-4B30-9A11-EDB3489BA7A9}" type="presOf" srcId="{95D42BC2-FEA9-4EBC-8C69-9B7884E41599}" destId="{1E8D0CD5-D78F-4267-9698-4788DC8B6BF1}" srcOrd="0" destOrd="0" presId="urn:microsoft.com/office/officeart/2005/8/layout/hProcess9"/>
    <dgm:cxn modelId="{53FD85BE-F0C3-4665-8C4B-BF63B03E50DC}" type="presOf" srcId="{84A0B997-B317-4474-A67B-CDCDD804DEC9}" destId="{81B2A0F5-CE1B-42AD-B233-7CE40DDDC532}" srcOrd="0" destOrd="0" presId="urn:microsoft.com/office/officeart/2005/8/layout/hProcess9"/>
    <dgm:cxn modelId="{B08217D8-1754-4289-8D89-440E198A141E}" srcId="{79450F2D-FD35-4891-93CB-389368ED2C9E}" destId="{84A0B997-B317-4474-A67B-CDCDD804DEC9}" srcOrd="3" destOrd="0" parTransId="{E6CDAA68-71F3-46F7-B361-01277E881A04}" sibTransId="{89985B82-70BA-4546-BA96-41741A9BBF8B}"/>
    <dgm:cxn modelId="{CA6E95E8-5FAA-4125-A20D-B861827F58CD}" type="presOf" srcId="{443D3F20-D93B-4022-8F13-1CBF11251F97}" destId="{08683F2E-6B78-4DDB-BCE9-3E9C2994AFEF}" srcOrd="0" destOrd="0" presId="urn:microsoft.com/office/officeart/2005/8/layout/hProcess9"/>
    <dgm:cxn modelId="{B48B78EE-13FD-430A-9110-36EE2ABD6DC3}" type="presOf" srcId="{C9AC75F6-C2B1-437F-8331-C87CBE0AA2C3}" destId="{FF121567-F244-4B34-B04D-F38147DD208A}" srcOrd="0" destOrd="0" presId="urn:microsoft.com/office/officeart/2005/8/layout/hProcess9"/>
    <dgm:cxn modelId="{B37299F7-BD1C-4529-BF96-D10E0739BC11}" srcId="{79450F2D-FD35-4891-93CB-389368ED2C9E}" destId="{C9AC75F6-C2B1-437F-8331-C87CBE0AA2C3}" srcOrd="1" destOrd="0" parTransId="{268FE615-9982-46AE-B7CA-6791C30FB933}" sibTransId="{C848DB94-AF61-4826-87FD-82A207B6204A}"/>
    <dgm:cxn modelId="{6E776A1F-ADE9-45F4-ACFC-466A1FF176D7}" type="presParOf" srcId="{A2D3B73C-AEC1-474B-8369-55FDEEEB3FA6}" destId="{FD893000-AFD0-4625-8131-E5BDC7DEC88C}" srcOrd="0" destOrd="0" presId="urn:microsoft.com/office/officeart/2005/8/layout/hProcess9"/>
    <dgm:cxn modelId="{3C6A0061-053B-41B9-91CF-94ED9DCB7EC9}" type="presParOf" srcId="{A2D3B73C-AEC1-474B-8369-55FDEEEB3FA6}" destId="{6EEEDAB3-2496-4D1F-A15E-A49B3F1F64BA}" srcOrd="1" destOrd="0" presId="urn:microsoft.com/office/officeart/2005/8/layout/hProcess9"/>
    <dgm:cxn modelId="{FE33B735-DF09-46F2-9718-15165A0CF12E}" type="presParOf" srcId="{6EEEDAB3-2496-4D1F-A15E-A49B3F1F64BA}" destId="{10FC3BE2-678C-4D1F-A3B5-9487C40F5D2A}" srcOrd="0" destOrd="0" presId="urn:microsoft.com/office/officeart/2005/8/layout/hProcess9"/>
    <dgm:cxn modelId="{391BBBE0-B2AA-4610-AAB9-C81E594E79FB}" type="presParOf" srcId="{6EEEDAB3-2496-4D1F-A15E-A49B3F1F64BA}" destId="{71AC49AC-EA07-47E2-BD73-6388C045AC96}" srcOrd="1" destOrd="0" presId="urn:microsoft.com/office/officeart/2005/8/layout/hProcess9"/>
    <dgm:cxn modelId="{F318C272-C25F-44EE-92BE-6B908DCF14F0}" type="presParOf" srcId="{6EEEDAB3-2496-4D1F-A15E-A49B3F1F64BA}" destId="{FF121567-F244-4B34-B04D-F38147DD208A}" srcOrd="2" destOrd="0" presId="urn:microsoft.com/office/officeart/2005/8/layout/hProcess9"/>
    <dgm:cxn modelId="{44139DFC-D3D6-49BB-9713-360EE7990BB6}" type="presParOf" srcId="{6EEEDAB3-2496-4D1F-A15E-A49B3F1F64BA}" destId="{6D1B6ABB-6E59-43B1-B073-12DB84AC4FF6}" srcOrd="3" destOrd="0" presId="urn:microsoft.com/office/officeart/2005/8/layout/hProcess9"/>
    <dgm:cxn modelId="{F4935B54-3C57-4CA5-BCFC-804B69A06806}" type="presParOf" srcId="{6EEEDAB3-2496-4D1F-A15E-A49B3F1F64BA}" destId="{08683F2E-6B78-4DDB-BCE9-3E9C2994AFEF}" srcOrd="4" destOrd="0" presId="urn:microsoft.com/office/officeart/2005/8/layout/hProcess9"/>
    <dgm:cxn modelId="{18EFAE50-2883-4CB0-BC4E-540E8D15F6E4}" type="presParOf" srcId="{6EEEDAB3-2496-4D1F-A15E-A49B3F1F64BA}" destId="{0C41BF98-3FF2-41BF-8876-0C06E991E4FF}" srcOrd="5" destOrd="0" presId="urn:microsoft.com/office/officeart/2005/8/layout/hProcess9"/>
    <dgm:cxn modelId="{53792C25-3BB7-4472-9075-E5EC7E1BE3A0}" type="presParOf" srcId="{6EEEDAB3-2496-4D1F-A15E-A49B3F1F64BA}" destId="{81B2A0F5-CE1B-42AD-B233-7CE40DDDC532}" srcOrd="6" destOrd="0" presId="urn:microsoft.com/office/officeart/2005/8/layout/hProcess9"/>
    <dgm:cxn modelId="{2A5F9FBB-694C-491E-B42C-3B6E480FAA69}" type="presParOf" srcId="{6EEEDAB3-2496-4D1F-A15E-A49B3F1F64BA}" destId="{EA0CF5D8-B2BF-4A01-B3C1-E41D484DFA73}" srcOrd="7" destOrd="0" presId="urn:microsoft.com/office/officeart/2005/8/layout/hProcess9"/>
    <dgm:cxn modelId="{6790CB3C-DC46-4ADA-B8A6-388B4FBEE75A}" type="presParOf" srcId="{6EEEDAB3-2496-4D1F-A15E-A49B3F1F64BA}" destId="{1E8D0CD5-D78F-4267-9698-4788DC8B6BF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93000-AFD0-4625-8131-E5BDC7DEC88C}">
      <dsp:nvSpPr>
        <dsp:cNvPr id="0" name=""/>
        <dsp:cNvSpPr/>
      </dsp:nvSpPr>
      <dsp:spPr>
        <a:xfrm>
          <a:off x="822959" y="0"/>
          <a:ext cx="9326880" cy="48498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C3BE2-678C-4D1F-A3B5-9487C40F5D2A}">
      <dsp:nvSpPr>
        <dsp:cNvPr id="0" name=""/>
        <dsp:cNvSpPr/>
      </dsp:nvSpPr>
      <dsp:spPr>
        <a:xfrm>
          <a:off x="1063" y="1096959"/>
          <a:ext cx="2298413" cy="2655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0" kern="1200" dirty="0"/>
            <a:t>Idag X/X</a:t>
          </a:r>
        </a:p>
        <a:p>
          <a:pPr marL="0" lvl="0" indent="0" algn="ctr" defTabSz="711200">
            <a:lnSpc>
              <a:spcPct val="90000"/>
            </a:lnSpc>
            <a:spcBef>
              <a:spcPct val="0"/>
            </a:spcBef>
            <a:spcAft>
              <a:spcPct val="35000"/>
            </a:spcAft>
            <a:buNone/>
          </a:pPr>
          <a:r>
            <a:rPr lang="sv-SE" sz="1400" kern="1200" dirty="0"/>
            <a:t>Information om Behörighetsportalen.</a:t>
          </a:r>
        </a:p>
        <a:p>
          <a:pPr marL="0" lvl="0" indent="0" algn="ctr" defTabSz="711200">
            <a:lnSpc>
              <a:spcPct val="90000"/>
            </a:lnSpc>
            <a:spcBef>
              <a:spcPct val="0"/>
            </a:spcBef>
            <a:spcAft>
              <a:spcPct val="35000"/>
            </a:spcAft>
            <a:buNone/>
          </a:pPr>
          <a:r>
            <a:rPr lang="sv-SE" sz="1400" kern="1200" dirty="0"/>
            <a:t> Verksamhetschef börjar utse sin/sina </a:t>
          </a:r>
          <a:r>
            <a:rPr lang="sv-SE" sz="1400" kern="1200" dirty="0" err="1"/>
            <a:t>behörighets-administratörer</a:t>
          </a:r>
          <a:r>
            <a:rPr lang="sv-SE" sz="1400" kern="1200" dirty="0"/>
            <a:t>.</a:t>
          </a:r>
        </a:p>
      </dsp:txBody>
      <dsp:txXfrm>
        <a:off x="113262" y="1209158"/>
        <a:ext cx="2074015" cy="2431495"/>
      </dsp:txXfrm>
    </dsp:sp>
    <dsp:sp modelId="{FF121567-F244-4B34-B04D-F38147DD208A}">
      <dsp:nvSpPr>
        <dsp:cNvPr id="0" name=""/>
        <dsp:cNvSpPr/>
      </dsp:nvSpPr>
      <dsp:spPr>
        <a:xfrm>
          <a:off x="2595227" y="1454943"/>
          <a:ext cx="1774507" cy="1939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0" kern="1200" dirty="0"/>
            <a:t>15/9</a:t>
          </a:r>
        </a:p>
        <a:p>
          <a:pPr marL="0" lvl="0" indent="0" algn="ctr" defTabSz="711200">
            <a:lnSpc>
              <a:spcPct val="90000"/>
            </a:lnSpc>
            <a:spcBef>
              <a:spcPct val="0"/>
            </a:spcBef>
            <a:spcAft>
              <a:spcPct val="35000"/>
            </a:spcAft>
            <a:buNone/>
          </a:pPr>
          <a:r>
            <a:rPr lang="sv-SE" sz="1400" kern="1200" dirty="0"/>
            <a:t>Sista dag för verksamhetschef att inrapportera utsedda </a:t>
          </a:r>
          <a:r>
            <a:rPr lang="sv-SE" sz="1400" kern="1200" dirty="0" err="1"/>
            <a:t>behörighets-administratörer</a:t>
          </a:r>
          <a:r>
            <a:rPr lang="sv-SE" sz="1400" kern="1200" dirty="0"/>
            <a:t>.</a:t>
          </a:r>
        </a:p>
      </dsp:txBody>
      <dsp:txXfrm>
        <a:off x="2681851" y="1541567"/>
        <a:ext cx="1601259" cy="1766677"/>
      </dsp:txXfrm>
    </dsp:sp>
    <dsp:sp modelId="{08683F2E-6B78-4DDB-BCE9-3E9C2994AFEF}">
      <dsp:nvSpPr>
        <dsp:cNvPr id="0" name=""/>
        <dsp:cNvSpPr/>
      </dsp:nvSpPr>
      <dsp:spPr>
        <a:xfrm>
          <a:off x="7078094" y="1478669"/>
          <a:ext cx="1774507" cy="1939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V 42-47</a:t>
          </a:r>
        </a:p>
        <a:p>
          <a:pPr marL="0" lvl="0" indent="0" algn="ctr" defTabSz="622300">
            <a:lnSpc>
              <a:spcPct val="90000"/>
            </a:lnSpc>
            <a:spcBef>
              <a:spcPct val="0"/>
            </a:spcBef>
            <a:spcAft>
              <a:spcPct val="35000"/>
            </a:spcAft>
            <a:buNone/>
          </a:pPr>
          <a:r>
            <a:rPr lang="sv-SE" sz="1400" kern="1200" dirty="0" err="1"/>
            <a:t>Behörighets-administratörer</a:t>
          </a:r>
          <a:r>
            <a:rPr lang="sv-SE" sz="1400" kern="1200" dirty="0"/>
            <a:t> säkrar att behörigheter sätts upp korrekt inför </a:t>
          </a:r>
          <a:r>
            <a:rPr lang="sv-SE" sz="1400" kern="1200" dirty="0" err="1"/>
            <a:t>driftstart</a:t>
          </a:r>
          <a:endParaRPr lang="sv-SE" sz="1400" kern="1200" dirty="0"/>
        </a:p>
      </dsp:txBody>
      <dsp:txXfrm>
        <a:off x="7164718" y="1565293"/>
        <a:ext cx="1601259" cy="1766677"/>
      </dsp:txXfrm>
    </dsp:sp>
    <dsp:sp modelId="{81B2A0F5-CE1B-42AD-B233-7CE40DDDC532}">
      <dsp:nvSpPr>
        <dsp:cNvPr id="0" name=""/>
        <dsp:cNvSpPr/>
      </dsp:nvSpPr>
      <dsp:spPr>
        <a:xfrm>
          <a:off x="4595378" y="1454943"/>
          <a:ext cx="2169157" cy="1939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b="0" kern="1200" dirty="0"/>
            <a:t>V 40-41</a:t>
          </a:r>
        </a:p>
        <a:p>
          <a:pPr marL="0" lvl="0" indent="0" algn="ctr" defTabSz="577850">
            <a:lnSpc>
              <a:spcPct val="90000"/>
            </a:lnSpc>
            <a:spcBef>
              <a:spcPct val="0"/>
            </a:spcBef>
            <a:spcAft>
              <a:spcPct val="35000"/>
            </a:spcAft>
            <a:buNone/>
          </a:pPr>
          <a:r>
            <a:rPr lang="sv-SE" sz="1300" kern="1200" dirty="0"/>
            <a:t>Utbildning för </a:t>
          </a:r>
          <a:r>
            <a:rPr lang="sv-SE" sz="1300" kern="1200" dirty="0" err="1"/>
            <a:t>behörighets-administratörer</a:t>
          </a:r>
          <a:r>
            <a:rPr lang="sv-SE" sz="1300" kern="1200" dirty="0"/>
            <a:t> i Behörighetsportalen. </a:t>
          </a:r>
        </a:p>
        <a:p>
          <a:pPr marL="0" lvl="0" indent="0" algn="ctr" defTabSz="577850">
            <a:lnSpc>
              <a:spcPct val="90000"/>
            </a:lnSpc>
            <a:spcBef>
              <a:spcPct val="0"/>
            </a:spcBef>
            <a:spcAft>
              <a:spcPct val="35000"/>
            </a:spcAft>
            <a:buNone/>
          </a:pPr>
          <a:r>
            <a:rPr lang="sv-SE" sz="1300" i="1" kern="1200" dirty="0"/>
            <a:t>2 timmar via Teams. Välj ett av fyra möjliga tillfällen.</a:t>
          </a:r>
        </a:p>
      </dsp:txBody>
      <dsp:txXfrm>
        <a:off x="4690077" y="1549642"/>
        <a:ext cx="1979759" cy="1750527"/>
      </dsp:txXfrm>
    </dsp:sp>
    <dsp:sp modelId="{1E8D0CD5-D78F-4267-9698-4788DC8B6BF1}">
      <dsp:nvSpPr>
        <dsp:cNvPr id="0" name=""/>
        <dsp:cNvSpPr/>
      </dsp:nvSpPr>
      <dsp:spPr>
        <a:xfrm>
          <a:off x="9200654" y="1361109"/>
          <a:ext cx="1771082" cy="2127593"/>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Mars 2025</a:t>
          </a:r>
        </a:p>
        <a:p>
          <a:pPr marL="0" lvl="0" indent="0" algn="ctr" defTabSz="711200">
            <a:lnSpc>
              <a:spcPct val="90000"/>
            </a:lnSpc>
            <a:spcBef>
              <a:spcPct val="0"/>
            </a:spcBef>
            <a:spcAft>
              <a:spcPct val="35000"/>
            </a:spcAft>
            <a:buNone/>
          </a:pPr>
          <a:r>
            <a:rPr lang="sv-SE" sz="1400" kern="1200" dirty="0"/>
            <a:t>VMU* flyttas över till </a:t>
          </a:r>
          <a:r>
            <a:rPr lang="sv-SE" sz="1400" kern="1200" dirty="0" err="1"/>
            <a:t>Behörighets-portalen</a:t>
          </a:r>
          <a:r>
            <a:rPr lang="sv-SE" sz="1400" kern="1200" dirty="0"/>
            <a:t> och denna går i drift, i samband med verksamhetens </a:t>
          </a:r>
          <a:r>
            <a:rPr lang="sv-SE" sz="1400" kern="1200" dirty="0" err="1"/>
            <a:t>driftstart</a:t>
          </a:r>
          <a:r>
            <a:rPr lang="sv-SE" sz="1400" kern="1200" dirty="0"/>
            <a:t> av SDV</a:t>
          </a:r>
        </a:p>
      </dsp:txBody>
      <dsp:txXfrm>
        <a:off x="9287111" y="1447566"/>
        <a:ext cx="1598168" cy="19546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2024-08-19</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2024-08-19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Versionen gäller för verksamhetschefer inom Region Skåne. För privata vårdgivare i första </a:t>
            </a:r>
            <a:r>
              <a:rPr lang="sv-SE" dirty="0" err="1"/>
              <a:t>driftstart</a:t>
            </a:r>
            <a:r>
              <a:rPr lang="sv-SE" dirty="0"/>
              <a:t> finns en annan information (under framtagande).</a:t>
            </a:r>
          </a:p>
        </p:txBody>
      </p:sp>
      <p:sp>
        <p:nvSpPr>
          <p:cNvPr id="4" name="Platshållare för bildnummer 3"/>
          <p:cNvSpPr>
            <a:spLocks noGrp="1"/>
          </p:cNvSpPr>
          <p:nvPr>
            <p:ph type="sldNum" sz="quarter" idx="5"/>
          </p:nvPr>
        </p:nvSpPr>
        <p:spPr/>
        <p:txBody>
          <a:bodyPr/>
          <a:lstStyle/>
          <a:p>
            <a:fld id="{687B30ED-5BE4-4B01-A895-9FD01F2DFD3F}" type="slidenum">
              <a:rPr lang="sv-SE" smtClean="0"/>
              <a:t>1</a:t>
            </a:fld>
            <a:endParaRPr lang="sv-SE"/>
          </a:p>
        </p:txBody>
      </p:sp>
    </p:spTree>
    <p:extLst>
      <p:ext uri="{BB962C8B-B14F-4D97-AF65-F5344CB8AC3E}">
        <p14:creationId xmlns:p14="http://schemas.microsoft.com/office/powerpoint/2010/main" val="2643253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Som verksamhetschef är det viktigt att ni utser behörighetsadministratörer. Detta är avgörande för att säkerställa att de kan delta i utbildningen av behörighetsportalen som hålls i oktober. Utbildning är obligatorisk och behövs för att administratörerna ska kunna hantera och övervaka behörigheterna effektivt från dag ett, och sedan löpande.</a:t>
            </a:r>
          </a:p>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11</a:t>
            </a:fld>
            <a:endParaRPr lang="sv-SE"/>
          </a:p>
        </p:txBody>
      </p:sp>
    </p:spTree>
    <p:extLst>
      <p:ext uri="{BB962C8B-B14F-4D97-AF65-F5344CB8AC3E}">
        <p14:creationId xmlns:p14="http://schemas.microsoft.com/office/powerpoint/2010/main" val="279040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 den med ont om tid – det allra viktigaste, på en bild</a:t>
            </a:r>
            <a:r>
              <a:rPr lang="sv-SE" dirty="0"/>
              <a:t>. </a:t>
            </a:r>
          </a:p>
          <a:p>
            <a:r>
              <a:rPr lang="sv-SE" dirty="0"/>
              <a:t>Huvudbudskapen från denna presentation – det </a:t>
            </a:r>
            <a:r>
              <a:rPr lang="sv-SE" u="sng" dirty="0"/>
              <a:t>allra</a:t>
            </a:r>
            <a:r>
              <a:rPr lang="sv-SE" dirty="0"/>
              <a:t> viktigaste att veta just nu. För dig som verksamhetschef i första </a:t>
            </a:r>
            <a:r>
              <a:rPr lang="sv-SE" dirty="0" err="1"/>
              <a:t>driftstart</a:t>
            </a:r>
            <a:r>
              <a:rPr lang="sv-SE" dirty="0"/>
              <a:t> av SDV, mars 2025.</a:t>
            </a:r>
          </a:p>
        </p:txBody>
      </p:sp>
      <p:sp>
        <p:nvSpPr>
          <p:cNvPr id="4" name="Platshållare för bildnummer 3"/>
          <p:cNvSpPr>
            <a:spLocks noGrp="1"/>
          </p:cNvSpPr>
          <p:nvPr>
            <p:ph type="sldNum" sz="quarter" idx="5"/>
          </p:nvPr>
        </p:nvSpPr>
        <p:spPr/>
        <p:txBody>
          <a:bodyPr/>
          <a:lstStyle/>
          <a:p>
            <a:fld id="{687B30ED-5BE4-4B01-A895-9FD01F2DFD3F}" type="slidenum">
              <a:rPr lang="sv-SE" smtClean="0"/>
              <a:t>13</a:t>
            </a:fld>
            <a:endParaRPr lang="sv-SE"/>
          </a:p>
        </p:txBody>
      </p:sp>
    </p:spTree>
    <p:extLst>
      <p:ext uri="{BB962C8B-B14F-4D97-AF65-F5344CB8AC3E}">
        <p14:creationId xmlns:p14="http://schemas.microsoft.com/office/powerpoint/2010/main" val="179446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 den med ont om tid – det allra viktigaste, på en bild</a:t>
            </a:r>
            <a:r>
              <a:rPr lang="sv-SE" dirty="0"/>
              <a:t>. </a:t>
            </a:r>
          </a:p>
          <a:p>
            <a:r>
              <a:rPr lang="sv-SE" dirty="0"/>
              <a:t>Huvudbudskapen från denna presentation – det </a:t>
            </a:r>
            <a:r>
              <a:rPr lang="sv-SE" u="sng" dirty="0"/>
              <a:t>allra</a:t>
            </a:r>
            <a:r>
              <a:rPr lang="sv-SE" dirty="0"/>
              <a:t> viktigaste att veta just nu. För dig som verksamhetschef i första </a:t>
            </a:r>
            <a:r>
              <a:rPr lang="sv-SE" dirty="0" err="1"/>
              <a:t>driftstart</a:t>
            </a:r>
            <a:r>
              <a:rPr lang="sv-SE" dirty="0"/>
              <a:t> av SDV, mars 2025.</a:t>
            </a:r>
          </a:p>
        </p:txBody>
      </p:sp>
      <p:sp>
        <p:nvSpPr>
          <p:cNvPr id="4" name="Platshållare för bildnummer 3"/>
          <p:cNvSpPr>
            <a:spLocks noGrp="1"/>
          </p:cNvSpPr>
          <p:nvPr>
            <p:ph type="sldNum" sz="quarter" idx="5"/>
          </p:nvPr>
        </p:nvSpPr>
        <p:spPr/>
        <p:txBody>
          <a:bodyPr/>
          <a:lstStyle/>
          <a:p>
            <a:fld id="{687B30ED-5BE4-4B01-A895-9FD01F2DFD3F}" type="slidenum">
              <a:rPr lang="sv-SE" smtClean="0"/>
              <a:t>3</a:t>
            </a:fld>
            <a:endParaRPr lang="sv-SE"/>
          </a:p>
        </p:txBody>
      </p:sp>
    </p:spTree>
    <p:extLst>
      <p:ext uri="{BB962C8B-B14F-4D97-AF65-F5344CB8AC3E}">
        <p14:creationId xmlns:p14="http://schemas.microsoft.com/office/powerpoint/2010/main" val="225609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Behörighetsportalen i</a:t>
            </a:r>
            <a:r>
              <a:rPr lang="sv-SE" sz="1200" dirty="0"/>
              <a:t>nförs </a:t>
            </a:r>
            <a:r>
              <a:rPr lang="sv-SE" sz="1200" dirty="0">
                <a:solidFill>
                  <a:schemeClr val="accent3">
                    <a:lumMod val="40000"/>
                    <a:lumOff val="60000"/>
                  </a:schemeClr>
                </a:solidFill>
              </a:rPr>
              <a:t>hos verksamheten</a:t>
            </a:r>
            <a:r>
              <a:rPr lang="sv-SE" sz="1200" dirty="0"/>
              <a:t> i samband med övergången till SDV. Det vill säga: tills ni fått SDV hos er jobbar ni som vanligt med tilldelning av behörigheter.</a:t>
            </a:r>
            <a:endParaRPr lang="sv-SE" sz="1200" b="0"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4</a:t>
            </a:fld>
            <a:endParaRPr lang="sv-SE"/>
          </a:p>
        </p:txBody>
      </p:sp>
    </p:spTree>
    <p:extLst>
      <p:ext uri="{BB962C8B-B14F-4D97-AF65-F5344CB8AC3E}">
        <p14:creationId xmlns:p14="http://schemas.microsoft.com/office/powerpoint/2010/main" val="241406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5</a:t>
            </a:fld>
            <a:endParaRPr lang="sv-SE"/>
          </a:p>
        </p:txBody>
      </p:sp>
    </p:spTree>
    <p:extLst>
      <p:ext uri="{BB962C8B-B14F-4D97-AF65-F5344CB8AC3E}">
        <p14:creationId xmlns:p14="http://schemas.microsoft.com/office/powerpoint/2010/main" val="1510224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6</a:t>
            </a:fld>
            <a:endParaRPr lang="sv-SE"/>
          </a:p>
        </p:txBody>
      </p:sp>
    </p:spTree>
    <p:extLst>
      <p:ext uri="{BB962C8B-B14F-4D97-AF65-F5344CB8AC3E}">
        <p14:creationId xmlns:p14="http://schemas.microsoft.com/office/powerpoint/2010/main" val="120852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dirty="0"/>
              <a:t>- Vårdmedarbetaruppdrag för enheter som ännu inte har övergått till SDV kommer att fortsätta administreras i Skånekatalogen. </a:t>
            </a:r>
            <a:br>
              <a:rPr lang="sv-SE" sz="1200" dirty="0"/>
            </a:br>
            <a:r>
              <a:rPr lang="sv-SE" sz="1200" dirty="0"/>
              <a:t>- </a:t>
            </a:r>
            <a:r>
              <a:rPr lang="sv-SE" sz="1200" dirty="0">
                <a:solidFill>
                  <a:schemeClr val="accent2"/>
                </a:solidFill>
                <a:effectLst/>
              </a:rPr>
              <a:t>Under samexistensen* och för system som </a:t>
            </a:r>
            <a:r>
              <a:rPr lang="sv-SE" sz="1200" u="sng" dirty="0">
                <a:solidFill>
                  <a:schemeClr val="accent2"/>
                </a:solidFill>
                <a:effectLst/>
              </a:rPr>
              <a:t>inte</a:t>
            </a:r>
            <a:r>
              <a:rPr lang="sv-SE" sz="1200" dirty="0">
                <a:solidFill>
                  <a:schemeClr val="accent2"/>
                </a:solidFill>
                <a:effectLst/>
              </a:rPr>
              <a:t> ersätts av SDV så kommer fortfarande administration att ske på samma vis som idag.</a:t>
            </a:r>
          </a:p>
          <a:p>
            <a:pPr algn="l"/>
            <a:endParaRPr lang="sv-SE" dirty="0">
              <a:solidFill>
                <a:schemeClr val="accent2"/>
              </a:solidFill>
            </a:endParaRPr>
          </a:p>
          <a:p>
            <a:pPr algn="l"/>
            <a:r>
              <a:rPr lang="sv-SE" sz="1050" i="1" dirty="0">
                <a:solidFill>
                  <a:schemeClr val="accent2"/>
                </a:solidFill>
              </a:rPr>
              <a:t>*)</a:t>
            </a:r>
            <a:r>
              <a:rPr lang="sv-SE" sz="1050" i="1" dirty="0">
                <a:solidFill>
                  <a:schemeClr val="accent2"/>
                </a:solidFill>
                <a:effectLst/>
              </a:rPr>
              <a:t> </a:t>
            </a:r>
            <a:r>
              <a:rPr lang="sv-SE" sz="800" i="1" dirty="0">
                <a:solidFill>
                  <a:schemeClr val="accent2"/>
                </a:solidFill>
                <a:effectLst/>
              </a:rPr>
              <a:t>införandeperioden av SDV (2025-2026) då vi i Skåne ibland kan komma att behöva arbeta i dubbla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7</a:t>
            </a:fld>
            <a:endParaRPr lang="sv-SE"/>
          </a:p>
        </p:txBody>
      </p:sp>
    </p:spTree>
    <p:extLst>
      <p:ext uri="{BB962C8B-B14F-4D97-AF65-F5344CB8AC3E}">
        <p14:creationId xmlns:p14="http://schemas.microsoft.com/office/powerpoint/2010/main" val="261224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8</a:t>
            </a:fld>
            <a:endParaRPr lang="sv-SE"/>
          </a:p>
        </p:txBody>
      </p:sp>
    </p:spTree>
    <p:extLst>
      <p:ext uri="{BB962C8B-B14F-4D97-AF65-F5344CB8AC3E}">
        <p14:creationId xmlns:p14="http://schemas.microsoft.com/office/powerpoint/2010/main" val="422076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Calibri" panose="020F0502020204030204" pitchFamily="34" charset="0"/>
              </a:rPr>
              <a:t>Inför respektive utrullning av Skånes digitala vårdsystem (SDV) förbereds behörighetstilldelning baserad på föreslagna regler, vilka ska godkänns av verksamheterna. Om ytterligare behörigheter behövs utöver de som tilldelas automatiskt, kan dessa kompletteras manuellt i behörighetsportalen efter behov. </a:t>
            </a:r>
          </a:p>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9</a:t>
            </a:fld>
            <a:endParaRPr lang="sv-SE"/>
          </a:p>
        </p:txBody>
      </p:sp>
    </p:spTree>
    <p:extLst>
      <p:ext uri="{BB962C8B-B14F-4D97-AF65-F5344CB8AC3E}">
        <p14:creationId xmlns:p14="http://schemas.microsoft.com/office/powerpoint/2010/main" val="32033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Tidplan för viktiga steg i införandet av Behörighetsportalen, för verksamheter i som går över i samband med den första driftstarten av SDV i mars 2025. </a:t>
            </a:r>
            <a:r>
              <a:rPr lang="sv-SE" sz="1200" dirty="0"/>
              <a:t>Under förberedelse- och införandeperioden kommer det att erbjudas stöd och support för det nya behörighetsflödet. Information om den framtida supportstrukturen kommer att ges senare.</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200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dirty="0"/>
              <a:t>Klicka här för att ändra rubrik</a:t>
            </a:r>
            <a:endParaRPr lang="en-US" dirty="0"/>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2024-08-19</a:t>
            </a:fld>
            <a:endParaRPr lang="sv-SE" dirty="0"/>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2024-08-19</a:t>
            </a:fld>
            <a:endParaRPr lang="sv-SE" dirty="0"/>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bildikonen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dirty="0"/>
              <a:t>Klicka här för att ändra rubrik </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2024-08-19</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2024-08-19</a:t>
            </a:fld>
            <a:endParaRPr lang="sv-SE" dirty="0"/>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2024-08-19</a:t>
            </a:fld>
            <a:endParaRPr lang="sv-SE" dirty="0"/>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2024-08-19</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2024-08-19</a:t>
            </a:fld>
            <a:endParaRPr lang="sv-SE" dirty="0"/>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2024-08-19</a:t>
            </a:fld>
            <a:endParaRPr lang="sv-SE" dirty="0"/>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2024-08-19</a:t>
            </a:fld>
            <a:endParaRPr lang="sv-SE" dirty="0"/>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2024-08-19</a:t>
            </a:fld>
            <a:endParaRPr lang="sv-SE" dirty="0"/>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dirty="0"/>
              <a:t>Klicka här för att ändra rubrik</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2024-08-19</a:t>
            </a:fld>
            <a:endParaRPr lang="sv-SE" dirty="0"/>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2024-08-19</a:t>
            </a:fld>
            <a:endParaRPr lang="sv-SE" dirty="0"/>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br>
              <a:rPr lang="sv-SE" dirty="0"/>
            </a:br>
            <a:endParaRPr lang="en-US" dirty="0"/>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2024-08-19</a:t>
            </a:fld>
            <a:endParaRPr lang="sv-SE" dirty="0"/>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2024-08-19</a:t>
            </a:fld>
            <a:endParaRPr lang="sv-SE" dirty="0"/>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dirty="0"/>
            </a:br>
            <a:br>
              <a:rPr lang="sv-SE" dirty="0"/>
            </a:br>
            <a:endParaRPr lang="sv-SE" dirty="0"/>
          </a:p>
          <a:p>
            <a:endParaRPr lang="sv-SE" dirty="0"/>
          </a:p>
          <a:p>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2024-08-19</a:t>
            </a:fld>
            <a:endParaRPr lang="sv-SE" dirty="0"/>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2024-08-19</a:t>
            </a:fld>
            <a:endParaRPr lang="sv-SE" dirty="0"/>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2024-08-19</a:t>
            </a:fld>
            <a:endParaRPr lang="sv-SE" dirty="0"/>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2024-08-19</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2024-08-19</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2024-08-19</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dirty="0"/>
              <a:t>Klicka här för att ändra rubrik</a:t>
            </a:r>
            <a:endParaRPr lang="en-US" dirty="0"/>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2024-08-19</a:t>
            </a:fld>
            <a:endParaRPr lang="sv-SE" dirty="0"/>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dirty="0"/>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2024-08-19</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181255385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670976" cy="562074"/>
          </a:xfrm>
          <a:prstGeom prst="rect">
            <a:avLst/>
          </a:prstGeom>
        </p:spPr>
        <p:txBody>
          <a:bodyPr/>
          <a:lstStyle>
            <a:lvl1pPr>
              <a:defRPr sz="3600"/>
            </a:lvl1pPr>
          </a:lstStyle>
          <a:p>
            <a:r>
              <a:rPr lang="sv-SE"/>
              <a:t>Klicka här för att ändra format</a:t>
            </a:r>
          </a:p>
        </p:txBody>
      </p:sp>
      <p:sp>
        <p:nvSpPr>
          <p:cNvPr id="3" name="Platshållare för innehåll 2"/>
          <p:cNvSpPr>
            <a:spLocks noGrp="1"/>
          </p:cNvSpPr>
          <p:nvPr>
            <p:ph sz="half" idx="1"/>
          </p:nvPr>
        </p:nvSpPr>
        <p:spPr>
          <a:xfrm>
            <a:off x="609600" y="908721"/>
            <a:ext cx="10670976" cy="5217444"/>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8543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2024-08-19</a:t>
            </a:fld>
            <a:endParaRPr lang="sv-SE" dirty="0"/>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2024-08-19</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2024-08-19</a:t>
            </a:fld>
            <a:endParaRPr lang="sv-SE" dirty="0"/>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r>
              <a:rPr lang="sv-SE" dirty="0"/>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2024-08-19</a:t>
            </a:fld>
            <a:endParaRPr lang="sv-SE" dirty="0"/>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dirty="0"/>
            </a:br>
            <a:br>
              <a:rPr lang="sv-SE" dirty="0"/>
            </a:br>
            <a:br>
              <a:rPr lang="sv-SE" dirty="0"/>
            </a:br>
            <a:br>
              <a:rPr lang="sv-SE" dirty="0"/>
            </a:br>
            <a:r>
              <a:rPr lang="sv-SE" dirty="0"/>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a:p>
            <a:pPr lvl="2"/>
            <a:endParaRPr lang="en-US" dirty="0"/>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2024-08-19</a:t>
            </a:fld>
            <a:endParaRPr lang="sv-SE" dirty="0"/>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dirty="0"/>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dirty="0"/>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2024-08-19</a:t>
            </a:fld>
            <a:endParaRPr lang="sv-SE" dirty="0"/>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2024-08-19</a:t>
            </a:fld>
            <a:endParaRPr lang="sv-SE" dirty="0"/>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dirty="0"/>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dirty="0"/>
              <a:t>Klicka här för </a:t>
            </a:r>
            <a:r>
              <a:rPr lang="en-US" dirty="0" err="1"/>
              <a:t>att</a:t>
            </a:r>
            <a:r>
              <a:rPr lang="en-US" dirty="0"/>
              <a:t> </a:t>
            </a:r>
            <a:r>
              <a:rPr lang="en-US" dirty="0" err="1"/>
              <a:t>ändra</a:t>
            </a:r>
            <a:r>
              <a:rPr lang="en-US" dirty="0"/>
              <a:t> </a:t>
            </a:r>
            <a:r>
              <a:rPr lang="en-US" dirty="0" err="1"/>
              <a:t>rubrikformat</a:t>
            </a:r>
            <a:endParaRPr lang="en-US" dirty="0"/>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err="1"/>
              <a:t>Nivå</a:t>
            </a:r>
            <a:r>
              <a:rPr lang="en-US" dirty="0"/>
              <a:t> </a:t>
            </a:r>
            <a:r>
              <a:rPr lang="en-US" dirty="0" err="1"/>
              <a:t>tre</a:t>
            </a:r>
            <a:endParaRPr lang="en-US" dirty="0"/>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2024-08-19</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3"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 id="2147483699" r:id="rId30"/>
    <p:sldLayoutId id="2147483700" r:id="rId31"/>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orms.office.com/e/V5f9GDMd0d"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svg"/><Relationship Id="rId2" Type="http://schemas.openxmlformats.org/officeDocument/2006/relationships/notesSlide" Target="../notesSlides/notesSlide6.xml"/><Relationship Id="rId16"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sv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47E27D-4C79-0CBD-BD94-00FDCE7479C5}"/>
              </a:ext>
            </a:extLst>
          </p:cNvPr>
          <p:cNvSpPr>
            <a:spLocks noGrp="1"/>
          </p:cNvSpPr>
          <p:nvPr>
            <p:ph type="ctrTitle"/>
          </p:nvPr>
        </p:nvSpPr>
        <p:spPr>
          <a:xfrm>
            <a:off x="914400" y="1958975"/>
            <a:ext cx="10363200" cy="1470025"/>
          </a:xfrm>
        </p:spPr>
        <p:txBody>
          <a:bodyPr anchor="b">
            <a:normAutofit/>
          </a:bodyPr>
          <a:lstStyle/>
          <a:p>
            <a:r>
              <a:rPr lang="sv-SE" dirty="0"/>
              <a:t>Behörighetsportalen</a:t>
            </a:r>
            <a:br>
              <a:rPr lang="sv-SE" dirty="0"/>
            </a:br>
            <a:r>
              <a:rPr lang="sv-SE" sz="2800" b="0" dirty="0"/>
              <a:t>som införs i samband med SDV</a:t>
            </a:r>
            <a:endParaRPr lang="sv-SE" b="0" dirty="0"/>
          </a:p>
        </p:txBody>
      </p:sp>
      <p:sp>
        <p:nvSpPr>
          <p:cNvPr id="3" name="Underrubrik 2">
            <a:extLst>
              <a:ext uri="{FF2B5EF4-FFF2-40B4-BE49-F238E27FC236}">
                <a16:creationId xmlns:a16="http://schemas.microsoft.com/office/drawing/2014/main" id="{F84F10F7-C5E7-5D94-7B05-3B0BF51EC4DF}"/>
              </a:ext>
            </a:extLst>
          </p:cNvPr>
          <p:cNvSpPr>
            <a:spLocks noGrp="1"/>
          </p:cNvSpPr>
          <p:nvPr>
            <p:ph type="subTitle" idx="1"/>
          </p:nvPr>
        </p:nvSpPr>
        <p:spPr>
          <a:xfrm>
            <a:off x="1371600" y="3735124"/>
            <a:ext cx="9233452" cy="1752600"/>
          </a:xfrm>
        </p:spPr>
        <p:txBody>
          <a:bodyPr>
            <a:normAutofit/>
          </a:bodyPr>
          <a:lstStyle/>
          <a:p>
            <a:r>
              <a:rPr lang="sv-SE" sz="2000" b="1" dirty="0"/>
              <a:t>Information till verksamhetschefer i Region Skåne</a:t>
            </a:r>
            <a:br>
              <a:rPr lang="sv-SE" sz="2000" dirty="0"/>
            </a:br>
            <a:r>
              <a:rPr lang="sv-SE" sz="2000" dirty="0"/>
              <a:t>som får SDV i första driftstarten i mars 2025</a:t>
            </a:r>
          </a:p>
          <a:p>
            <a:endParaRPr lang="sv-SE" sz="2200" dirty="0"/>
          </a:p>
          <a:p>
            <a:endParaRPr lang="sv-SE" sz="2200" dirty="0"/>
          </a:p>
        </p:txBody>
      </p:sp>
    </p:spTree>
    <p:extLst>
      <p:ext uri="{BB962C8B-B14F-4D97-AF65-F5344CB8AC3E}">
        <p14:creationId xmlns:p14="http://schemas.microsoft.com/office/powerpoint/2010/main" val="4153556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43EE54-C23A-9CB7-C8B7-4966C2D3D003}"/>
              </a:ext>
            </a:extLst>
          </p:cNvPr>
          <p:cNvSpPr>
            <a:spLocks noGrp="1"/>
          </p:cNvSpPr>
          <p:nvPr>
            <p:ph type="title"/>
          </p:nvPr>
        </p:nvSpPr>
        <p:spPr>
          <a:xfrm>
            <a:off x="426570" y="433542"/>
            <a:ext cx="10972800" cy="1764497"/>
          </a:xfrm>
        </p:spPr>
        <p:txBody>
          <a:bodyPr/>
          <a:lstStyle/>
          <a:p>
            <a:r>
              <a:rPr lang="sv-SE" dirty="0"/>
              <a:t>Tidplan Behörighetsportalen</a:t>
            </a:r>
            <a:br>
              <a:rPr lang="sv-SE" dirty="0"/>
            </a:br>
            <a:r>
              <a:rPr lang="sv-SE" sz="2400" b="0" dirty="0"/>
              <a:t>för verksamheter som ingår i första </a:t>
            </a:r>
            <a:r>
              <a:rPr lang="sv-SE" sz="2400" b="0" dirty="0" err="1"/>
              <a:t>driftstart</a:t>
            </a:r>
            <a:r>
              <a:rPr lang="sv-SE" sz="2400" b="0" dirty="0"/>
              <a:t> av SDV*</a:t>
            </a:r>
            <a:endParaRPr lang="sv-SE" b="0" dirty="0"/>
          </a:p>
        </p:txBody>
      </p:sp>
      <p:graphicFrame>
        <p:nvGraphicFramePr>
          <p:cNvPr id="4" name="Platshållare för innehåll 3">
            <a:extLst>
              <a:ext uri="{FF2B5EF4-FFF2-40B4-BE49-F238E27FC236}">
                <a16:creationId xmlns:a16="http://schemas.microsoft.com/office/drawing/2014/main" id="{5EA0EF58-7E62-55F6-B20E-9212C5EAEBB3}"/>
              </a:ext>
            </a:extLst>
          </p:cNvPr>
          <p:cNvGraphicFramePr>
            <a:graphicFrameLocks noGrp="1"/>
          </p:cNvGraphicFramePr>
          <p:nvPr>
            <p:ph idx="1"/>
            <p:extLst>
              <p:ext uri="{D42A27DB-BD31-4B8C-83A1-F6EECF244321}">
                <p14:modId xmlns:p14="http://schemas.microsoft.com/office/powerpoint/2010/main" val="738773087"/>
              </p:ext>
            </p:extLst>
          </p:nvPr>
        </p:nvGraphicFramePr>
        <p:xfrm>
          <a:off x="616688" y="891914"/>
          <a:ext cx="10972800" cy="4849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il: höger 4">
            <a:extLst>
              <a:ext uri="{FF2B5EF4-FFF2-40B4-BE49-F238E27FC236}">
                <a16:creationId xmlns:a16="http://schemas.microsoft.com/office/drawing/2014/main" id="{08242664-3C3E-2C11-C504-3E295305AF44}"/>
              </a:ext>
            </a:extLst>
          </p:cNvPr>
          <p:cNvSpPr/>
          <p:nvPr/>
        </p:nvSpPr>
        <p:spPr>
          <a:xfrm>
            <a:off x="5285437" y="1408710"/>
            <a:ext cx="6561562" cy="876903"/>
          </a:xfrm>
          <a:prstGeom prst="rightArrow">
            <a:avLst>
              <a:gd name="adj1" fmla="val 70976"/>
              <a:gd name="adj2" fmla="val 54991"/>
            </a:avLst>
          </a:prstGeom>
          <a:solidFill>
            <a:srgbClr val="FEED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Public Sans"/>
                <a:ea typeface="+mn-ea"/>
                <a:cs typeface="+mn-cs"/>
              </a:rPr>
              <a:t> </a:t>
            </a:r>
            <a:r>
              <a:rPr kumimoji="0" lang="sv-SE" sz="1800" b="1" i="0" u="none" strike="noStrike" kern="1200" cap="none" spc="0" normalizeH="0" baseline="0" noProof="0" dirty="0">
                <a:ln>
                  <a:noFill/>
                </a:ln>
                <a:solidFill>
                  <a:srgbClr val="307C8E"/>
                </a:solidFill>
                <a:effectLst/>
                <a:uLnTx/>
                <a:uFillTx/>
                <a:latin typeface="Public Sans"/>
                <a:ea typeface="+mn-ea"/>
                <a:cs typeface="+mn-cs"/>
              </a:rPr>
              <a:t>Stöd och support ifrån Behörighetsprojektet</a:t>
            </a:r>
          </a:p>
        </p:txBody>
      </p:sp>
      <p:sp>
        <p:nvSpPr>
          <p:cNvPr id="9" name="textruta 8">
            <a:extLst>
              <a:ext uri="{FF2B5EF4-FFF2-40B4-BE49-F238E27FC236}">
                <a16:creationId xmlns:a16="http://schemas.microsoft.com/office/drawing/2014/main" id="{64E79AD5-8BE4-9F79-58AC-A4A8D0EA6D07}"/>
              </a:ext>
            </a:extLst>
          </p:cNvPr>
          <p:cNvSpPr txBox="1"/>
          <p:nvPr/>
        </p:nvSpPr>
        <p:spPr>
          <a:xfrm>
            <a:off x="426570" y="5701667"/>
            <a:ext cx="10627360"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Public Sans"/>
                <a:ea typeface="+mn-ea"/>
                <a:cs typeface="+mn-cs"/>
              </a:rPr>
              <a:t>*) </a:t>
            </a:r>
            <a:r>
              <a:rPr kumimoji="0" lang="sv-SE" sz="1400" b="0" i="0" u="none" strike="noStrike" kern="1200" cap="none" spc="0" normalizeH="0" baseline="0" noProof="0" dirty="0">
                <a:ln>
                  <a:noFill/>
                </a:ln>
                <a:solidFill>
                  <a:prstClr val="black"/>
                </a:solidFill>
                <a:effectLst/>
                <a:uLnTx/>
                <a:uFillTx/>
                <a:latin typeface="Public Sans"/>
                <a:ea typeface="+mn-ea"/>
                <a:cs typeface="+mn-cs"/>
              </a:rPr>
              <a:t>Behörighetsportalen går i drift i samband med att verksamheten övergår till SDV.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Public Sans"/>
                <a:ea typeface="+mn-ea"/>
                <a:cs typeface="+mn-cs"/>
              </a:rPr>
              <a:t>Dvs verksamheter med senare </a:t>
            </a:r>
            <a:r>
              <a:rPr kumimoji="0" lang="sv-SE" sz="1400" b="0" i="0" u="none" strike="noStrike" kern="1200" cap="none" spc="0" normalizeH="0" baseline="0" noProof="0" dirty="0" err="1">
                <a:ln>
                  <a:noFill/>
                </a:ln>
                <a:solidFill>
                  <a:prstClr val="black"/>
                </a:solidFill>
                <a:effectLst/>
                <a:uLnTx/>
                <a:uFillTx/>
                <a:latin typeface="Public Sans"/>
                <a:ea typeface="+mn-ea"/>
                <a:cs typeface="+mn-cs"/>
              </a:rPr>
              <a:t>driftstart</a:t>
            </a:r>
            <a:r>
              <a:rPr kumimoji="0" lang="sv-SE" sz="1400" b="0" i="0" u="none" strike="noStrike" kern="1200" cap="none" spc="0" normalizeH="0" baseline="0" noProof="0" dirty="0">
                <a:ln>
                  <a:noFill/>
                </a:ln>
                <a:solidFill>
                  <a:prstClr val="black"/>
                </a:solidFill>
                <a:effectLst/>
                <a:uLnTx/>
                <a:uFillTx/>
                <a:latin typeface="Public Sans"/>
                <a:ea typeface="+mn-ea"/>
                <a:cs typeface="+mn-cs"/>
              </a:rPr>
              <a:t> av SDV fortsätter administrera behörigheter som tidigare, </a:t>
            </a:r>
            <a:br>
              <a:rPr kumimoji="0" lang="sv-SE" sz="1400" b="0" i="0" u="none" strike="noStrike" kern="1200" cap="none" spc="0" normalizeH="0" baseline="0" noProof="0" dirty="0">
                <a:ln>
                  <a:noFill/>
                </a:ln>
                <a:solidFill>
                  <a:prstClr val="black"/>
                </a:solidFill>
                <a:effectLst/>
                <a:uLnTx/>
                <a:uFillTx/>
                <a:latin typeface="Public Sans"/>
                <a:ea typeface="+mn-ea"/>
                <a:cs typeface="+mn-cs"/>
              </a:rPr>
            </a:br>
            <a:r>
              <a:rPr kumimoji="0" lang="sv-SE" sz="1400" b="0" i="0" u="none" strike="noStrike" kern="1200" cap="none" spc="0" normalizeH="0" baseline="0" noProof="0" dirty="0">
                <a:ln>
                  <a:noFill/>
                </a:ln>
                <a:solidFill>
                  <a:prstClr val="black"/>
                </a:solidFill>
                <a:effectLst/>
                <a:uLnTx/>
                <a:uFillTx/>
                <a:latin typeface="Public Sans"/>
                <a:ea typeface="+mn-ea"/>
                <a:cs typeface="+mn-cs"/>
              </a:rPr>
              <a:t>och får Behörighetsportalen först vid sin övergång till SDV.</a:t>
            </a:r>
            <a:endParaRPr kumimoji="0" lang="sv-SE" sz="1600" b="0" i="0" u="none" strike="noStrike" kern="1200" cap="none" spc="0" normalizeH="0" baseline="0" noProof="0" dirty="0">
              <a:ln>
                <a:noFill/>
              </a:ln>
              <a:solidFill>
                <a:prstClr val="black"/>
              </a:solidFill>
              <a:effectLst/>
              <a:uLnTx/>
              <a:uFillTx/>
              <a:latin typeface="Public Sans"/>
              <a:ea typeface="+mn-ea"/>
              <a:cs typeface="+mn-cs"/>
            </a:endParaRPr>
          </a:p>
        </p:txBody>
      </p:sp>
      <p:sp>
        <p:nvSpPr>
          <p:cNvPr id="11" name="Pil: höger 10">
            <a:extLst>
              <a:ext uri="{FF2B5EF4-FFF2-40B4-BE49-F238E27FC236}">
                <a16:creationId xmlns:a16="http://schemas.microsoft.com/office/drawing/2014/main" id="{E22D8818-3787-4635-8016-D758B9B93F9B}"/>
              </a:ext>
            </a:extLst>
          </p:cNvPr>
          <p:cNvSpPr/>
          <p:nvPr/>
        </p:nvSpPr>
        <p:spPr>
          <a:xfrm>
            <a:off x="8619893" y="4274224"/>
            <a:ext cx="3227106" cy="1578854"/>
          </a:xfrm>
          <a:prstGeom prst="rightArrow">
            <a:avLst>
              <a:gd name="adj1" fmla="val 67932"/>
              <a:gd name="adj2" fmla="val 48944"/>
            </a:avLst>
          </a:prstGeom>
          <a:solidFill>
            <a:srgbClr val="CF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Public Sans"/>
                <a:ea typeface="+mn-ea"/>
                <a:cs typeface="+mn-cs"/>
              </a:rPr>
              <a:t> </a:t>
            </a:r>
            <a:r>
              <a:rPr kumimoji="0" lang="sv-SE" sz="1400" b="0" i="0" u="none" strike="noStrike" kern="1200" cap="none" spc="0" normalizeH="0" baseline="0" noProof="0" dirty="0">
                <a:ln>
                  <a:noFill/>
                </a:ln>
                <a:solidFill>
                  <a:srgbClr val="307C8E"/>
                </a:solidFill>
                <a:effectLst/>
                <a:uLnTx/>
                <a:uFillTx/>
                <a:latin typeface="Public Sans"/>
                <a:ea typeface="+mn-ea"/>
                <a:cs typeface="+mn-cs"/>
              </a:rPr>
              <a:t>Behörighetsadministratören fortsätter underhålla behörigheter löpande</a:t>
            </a:r>
          </a:p>
        </p:txBody>
      </p:sp>
      <p:sp>
        <p:nvSpPr>
          <p:cNvPr id="8" name="textruta 7">
            <a:extLst>
              <a:ext uri="{FF2B5EF4-FFF2-40B4-BE49-F238E27FC236}">
                <a16:creationId xmlns:a16="http://schemas.microsoft.com/office/drawing/2014/main" id="{2A7EF82E-D010-CEE5-C749-669189937B8D}"/>
              </a:ext>
            </a:extLst>
          </p:cNvPr>
          <p:cNvSpPr txBox="1"/>
          <p:nvPr/>
        </p:nvSpPr>
        <p:spPr>
          <a:xfrm>
            <a:off x="426570" y="6453115"/>
            <a:ext cx="1062736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Public Sans"/>
                <a:ea typeface="+mn-ea"/>
                <a:cs typeface="+mn-cs"/>
              </a:rPr>
              <a:t>**) </a:t>
            </a:r>
            <a:r>
              <a:rPr kumimoji="0" lang="sv-SE" sz="1400" b="0" i="0" u="none" strike="noStrike" kern="1200" cap="none" spc="0" normalizeH="0" baseline="0" noProof="0" dirty="0">
                <a:ln>
                  <a:noFill/>
                </a:ln>
                <a:solidFill>
                  <a:prstClr val="black"/>
                </a:solidFill>
                <a:effectLst/>
                <a:uLnTx/>
                <a:uFillTx/>
                <a:latin typeface="Public Sans"/>
                <a:ea typeface="+mn-ea"/>
                <a:cs typeface="+mn-cs"/>
              </a:rPr>
              <a:t>VMU = vårdmedarbetaruppdrag</a:t>
            </a:r>
            <a:endParaRPr kumimoji="0" lang="sv-SE" sz="1600" b="0" i="0" u="none" strike="noStrike" kern="1200" cap="none" spc="0" normalizeH="0" baseline="0" noProof="0" dirty="0">
              <a:ln>
                <a:noFill/>
              </a:ln>
              <a:solidFill>
                <a:prstClr val="black"/>
              </a:solidFill>
              <a:effectLst/>
              <a:uLnTx/>
              <a:uFillTx/>
              <a:latin typeface="Public Sans"/>
              <a:ea typeface="+mn-ea"/>
              <a:cs typeface="+mn-cs"/>
            </a:endParaRPr>
          </a:p>
        </p:txBody>
      </p:sp>
    </p:spTree>
    <p:extLst>
      <p:ext uri="{BB962C8B-B14F-4D97-AF65-F5344CB8AC3E}">
        <p14:creationId xmlns:p14="http://schemas.microsoft.com/office/powerpoint/2010/main" val="95904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D6C8B-5465-25DE-AAD0-6566438A9926}"/>
              </a:ext>
            </a:extLst>
          </p:cNvPr>
          <p:cNvSpPr>
            <a:spLocks noGrp="1"/>
          </p:cNvSpPr>
          <p:nvPr>
            <p:ph type="title"/>
          </p:nvPr>
        </p:nvSpPr>
        <p:spPr>
          <a:xfrm>
            <a:off x="609600" y="275480"/>
            <a:ext cx="10972800" cy="745786"/>
          </a:xfrm>
        </p:spPr>
        <p:txBody>
          <a:bodyPr/>
          <a:lstStyle/>
          <a:p>
            <a:r>
              <a:rPr lang="sv-SE" dirty="0"/>
              <a:t>Nästa steg:</a:t>
            </a:r>
          </a:p>
        </p:txBody>
      </p:sp>
      <p:sp>
        <p:nvSpPr>
          <p:cNvPr id="3" name="Platshållare för innehåll 2">
            <a:extLst>
              <a:ext uri="{FF2B5EF4-FFF2-40B4-BE49-F238E27FC236}">
                <a16:creationId xmlns:a16="http://schemas.microsoft.com/office/drawing/2014/main" id="{C03F22E2-E897-194C-AE9A-3144C2614B2D}"/>
              </a:ext>
            </a:extLst>
          </p:cNvPr>
          <p:cNvSpPr>
            <a:spLocks noGrp="1"/>
          </p:cNvSpPr>
          <p:nvPr>
            <p:ph idx="1"/>
          </p:nvPr>
        </p:nvSpPr>
        <p:spPr>
          <a:xfrm>
            <a:off x="1233376" y="1128717"/>
            <a:ext cx="10132828" cy="5080910"/>
          </a:xfrm>
        </p:spPr>
        <p:txBody>
          <a:bodyPr/>
          <a:lstStyle/>
          <a:p>
            <a:pPr marL="0" indent="0">
              <a:buNone/>
            </a:pPr>
            <a:r>
              <a:rPr lang="sv-SE" sz="2000" b="1" dirty="0"/>
              <a:t>Verksamhetschef utser behörighetsadministratör senast 15/9</a:t>
            </a:r>
          </a:p>
          <a:p>
            <a:pPr marL="0" indent="0">
              <a:buNone/>
            </a:pPr>
            <a:r>
              <a:rPr lang="sv-SE" sz="1800" dirty="0"/>
              <a:t>Som verksamhetschef behöver du utse vem/vilka som ska vara behörighetsadministratörer för din eller dina vårdenheter. Fyll i era uppgifter via detta </a:t>
            </a:r>
            <a:r>
              <a:rPr lang="sv-SE" sz="1800" dirty="0">
                <a:hlinkClick r:id="rId3"/>
              </a:rPr>
              <a:t>formulär </a:t>
            </a:r>
            <a:r>
              <a:rPr lang="sv-SE" sz="1800" dirty="0"/>
              <a:t>. </a:t>
            </a:r>
            <a:br>
              <a:rPr lang="sv-SE" sz="1800" dirty="0"/>
            </a:br>
            <a:r>
              <a:rPr lang="sv-SE" sz="1800" dirty="0"/>
              <a:t>Senast den 15 september behöver detta vara gjort.</a:t>
            </a:r>
          </a:p>
          <a:p>
            <a:pPr marL="0" indent="0">
              <a:buNone/>
            </a:pPr>
            <a:endParaRPr lang="sv-SE" sz="100" dirty="0"/>
          </a:p>
          <a:p>
            <a:pPr marL="0" indent="0">
              <a:buNone/>
            </a:pPr>
            <a:r>
              <a:rPr lang="sv-SE" sz="2000" b="1" dirty="0"/>
              <a:t>Utbildning för behörighetsadministratörer i oktober</a:t>
            </a:r>
          </a:p>
          <a:p>
            <a:pPr marL="0" indent="0">
              <a:buNone/>
            </a:pPr>
            <a:r>
              <a:rPr lang="sv-SE" sz="1800" dirty="0"/>
              <a:t>Utbildning för alla som ska hantera Behörighetsportalen kommer att ske vid olika tillfällen under de två första veckorna i oktober. Utbildningen omfattar två timmar och sker digitalt via Teams. Utbildningen är nödvändig för att administratörerna ska kunna hantera och övervaka behörigheterna effektivt – både vid införandet och för dagligt underhåll.</a:t>
            </a:r>
          </a:p>
          <a:p>
            <a:pPr marL="0" indent="0">
              <a:buNone/>
            </a:pPr>
            <a:r>
              <a:rPr lang="sv-SE" sz="2000" b="1" dirty="0"/>
              <a:t>Behörighetsadministratörerna förbereder behörigheter vecka 42-47</a:t>
            </a:r>
          </a:p>
          <a:p>
            <a:pPr marL="0" indent="0">
              <a:buNone/>
            </a:pPr>
            <a:r>
              <a:rPr lang="sv-SE" sz="1800" dirty="0"/>
              <a:t>Direkt efter genomgången utbildning kan behörighetsadministratörerna börja jobba i </a:t>
            </a:r>
            <a:br>
              <a:rPr lang="sv-SE" sz="1800" dirty="0"/>
            </a:br>
            <a:r>
              <a:rPr lang="sv-SE" sz="1800" dirty="0"/>
              <a:t>portalen med de nödvändiga förberedelserna inför </a:t>
            </a:r>
            <a:r>
              <a:rPr lang="sv-SE" sz="1800" dirty="0" err="1"/>
              <a:t>driftstart</a:t>
            </a:r>
            <a:r>
              <a:rPr lang="sv-SE" sz="1800" dirty="0"/>
              <a:t>.</a:t>
            </a:r>
          </a:p>
          <a:p>
            <a:pPr marL="457200" lvl="1" indent="0">
              <a:buNone/>
            </a:pPr>
            <a:endParaRPr lang="sv-SE" sz="2000" dirty="0">
              <a:cs typeface="Calibri" panose="020F0502020204030204" pitchFamily="34" charset="0"/>
            </a:endParaRPr>
          </a:p>
          <a:p>
            <a:endParaRPr lang="sv-SE" sz="2800" dirty="0"/>
          </a:p>
          <a:p>
            <a:endParaRPr lang="sv-SE" sz="2800" dirty="0"/>
          </a:p>
        </p:txBody>
      </p:sp>
      <p:sp>
        <p:nvSpPr>
          <p:cNvPr id="4" name="Rektangel 3">
            <a:extLst>
              <a:ext uri="{FF2B5EF4-FFF2-40B4-BE49-F238E27FC236}">
                <a16:creationId xmlns:a16="http://schemas.microsoft.com/office/drawing/2014/main" id="{1700F632-D593-459A-F9DB-B1B26EBC050B}"/>
              </a:ext>
            </a:extLst>
          </p:cNvPr>
          <p:cNvSpPr/>
          <p:nvPr/>
        </p:nvSpPr>
        <p:spPr>
          <a:xfrm>
            <a:off x="691116" y="1233269"/>
            <a:ext cx="269360" cy="269360"/>
          </a:xfrm>
          <a:prstGeom prst="rect">
            <a:avLst/>
          </a:prstGeom>
          <a:solidFill>
            <a:schemeClr val="accent4"/>
          </a:solidFill>
          <a:ln w="3810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a:extLst>
              <a:ext uri="{FF2B5EF4-FFF2-40B4-BE49-F238E27FC236}">
                <a16:creationId xmlns:a16="http://schemas.microsoft.com/office/drawing/2014/main" id="{DCDB7B84-F5D4-6A18-3A67-DAD04B1E9DA2}"/>
              </a:ext>
            </a:extLst>
          </p:cNvPr>
          <p:cNvSpPr/>
          <p:nvPr/>
        </p:nvSpPr>
        <p:spPr>
          <a:xfrm>
            <a:off x="691116" y="3117004"/>
            <a:ext cx="269360" cy="269360"/>
          </a:xfrm>
          <a:prstGeom prst="rect">
            <a:avLst/>
          </a:prstGeom>
          <a:solidFill>
            <a:schemeClr val="accent4"/>
          </a:solidFill>
          <a:ln w="3810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4A53F94D-ED75-4A5D-11CD-415E139D74FD}"/>
              </a:ext>
            </a:extLst>
          </p:cNvPr>
          <p:cNvSpPr/>
          <p:nvPr/>
        </p:nvSpPr>
        <p:spPr>
          <a:xfrm>
            <a:off x="691116" y="5000739"/>
            <a:ext cx="269360" cy="269360"/>
          </a:xfrm>
          <a:prstGeom prst="rect">
            <a:avLst/>
          </a:prstGeom>
          <a:solidFill>
            <a:schemeClr val="accent4"/>
          </a:solidFill>
          <a:ln w="3810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41585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DEED2F-8842-791D-9561-1E3F9748B590}"/>
              </a:ext>
            </a:extLst>
          </p:cNvPr>
          <p:cNvSpPr>
            <a:spLocks noGrp="1"/>
          </p:cNvSpPr>
          <p:nvPr>
            <p:ph type="title"/>
          </p:nvPr>
        </p:nvSpPr>
        <p:spPr/>
        <p:txBody>
          <a:bodyPr/>
          <a:lstStyle/>
          <a:p>
            <a:r>
              <a:rPr lang="sv-SE" dirty="0">
                <a:solidFill>
                  <a:schemeClr val="tx2"/>
                </a:solidFill>
              </a:rPr>
              <a:t>Sammanfattning och avslutning</a:t>
            </a:r>
          </a:p>
        </p:txBody>
      </p:sp>
      <p:sp>
        <p:nvSpPr>
          <p:cNvPr id="3" name="Platshållare för text 2">
            <a:extLst>
              <a:ext uri="{FF2B5EF4-FFF2-40B4-BE49-F238E27FC236}">
                <a16:creationId xmlns:a16="http://schemas.microsoft.com/office/drawing/2014/main" id="{26867410-D018-CD80-DD86-449782E5FB0D}"/>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94684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D4D52F-3D71-AC5B-5E35-10CFEDBDD5D6}"/>
              </a:ext>
            </a:extLst>
          </p:cNvPr>
          <p:cNvSpPr>
            <a:spLocks noGrp="1"/>
          </p:cNvSpPr>
          <p:nvPr>
            <p:ph type="title"/>
          </p:nvPr>
        </p:nvSpPr>
        <p:spPr>
          <a:xfrm>
            <a:off x="420755" y="292992"/>
            <a:ext cx="5181599" cy="1143000"/>
          </a:xfrm>
        </p:spPr>
        <p:txBody>
          <a:bodyPr/>
          <a:lstStyle/>
          <a:p>
            <a:r>
              <a:rPr lang="sv-SE" sz="3600" dirty="0"/>
              <a:t>Behörighetsportalen</a:t>
            </a:r>
            <a:endParaRPr lang="sv-SE" dirty="0"/>
          </a:p>
        </p:txBody>
      </p:sp>
      <p:sp>
        <p:nvSpPr>
          <p:cNvPr id="3" name="Platshållare för innehåll 2">
            <a:extLst>
              <a:ext uri="{FF2B5EF4-FFF2-40B4-BE49-F238E27FC236}">
                <a16:creationId xmlns:a16="http://schemas.microsoft.com/office/drawing/2014/main" id="{BEEEF4E5-3440-0E2E-8F3E-607E87E093E2}"/>
              </a:ext>
            </a:extLst>
          </p:cNvPr>
          <p:cNvSpPr>
            <a:spLocks noGrp="1"/>
          </p:cNvSpPr>
          <p:nvPr>
            <p:ph sz="half" idx="1"/>
          </p:nvPr>
        </p:nvSpPr>
        <p:spPr>
          <a:xfrm>
            <a:off x="390938" y="1560021"/>
            <a:ext cx="5645428" cy="5206784"/>
          </a:xfrm>
        </p:spPr>
        <p:txBody>
          <a:bodyPr/>
          <a:lstStyle/>
          <a:p>
            <a:pPr marL="288000" indent="-288000">
              <a:spcBef>
                <a:spcPts val="1400"/>
              </a:spcBef>
              <a:spcAft>
                <a:spcPts val="1000"/>
              </a:spcAft>
              <a:buFont typeface="Arial" panose="020B0604020202020204" pitchFamily="34" charset="0"/>
              <a:buChar char="•"/>
            </a:pPr>
            <a:r>
              <a:rPr lang="sv-SE" sz="2000" dirty="0"/>
              <a:t>E</a:t>
            </a:r>
            <a:r>
              <a:rPr lang="sv-SE" sz="2000" b="0" dirty="0"/>
              <a:t>tt nytt system som automatiskt </a:t>
            </a:r>
            <a:br>
              <a:rPr lang="sv-SE" sz="2000" b="0" dirty="0"/>
            </a:br>
            <a:r>
              <a:rPr lang="sv-SE" sz="2000" b="0" dirty="0"/>
              <a:t>tilldelar rätt systembehörigheter till </a:t>
            </a:r>
            <a:br>
              <a:rPr lang="sv-SE" sz="2000" b="0" dirty="0"/>
            </a:br>
            <a:r>
              <a:rPr lang="sv-SE" sz="2000" b="0" dirty="0"/>
              <a:t>rätt tjänst, i rätt tid. </a:t>
            </a:r>
            <a:endParaRPr lang="sv-SE" sz="2000" dirty="0"/>
          </a:p>
          <a:p>
            <a:pPr marL="288000" indent="-288000">
              <a:spcBef>
                <a:spcPts val="1400"/>
              </a:spcBef>
              <a:spcAft>
                <a:spcPts val="1000"/>
              </a:spcAft>
              <a:buFont typeface="Arial" panose="020B0604020202020204" pitchFamily="34" charset="0"/>
              <a:buChar char="•"/>
            </a:pPr>
            <a:r>
              <a:rPr lang="sv-SE" sz="2000" dirty="0"/>
              <a:t>Det som idag måste göras manuellt i flera olika system, kommer här istället att ske automatiskt.</a:t>
            </a:r>
          </a:p>
          <a:p>
            <a:pPr marL="288000" indent="-288000">
              <a:spcBef>
                <a:spcPts val="1400"/>
              </a:spcBef>
              <a:spcAft>
                <a:spcPts val="1000"/>
              </a:spcAft>
              <a:buFont typeface="Arial" panose="020B0604020202020204" pitchFamily="34" charset="0"/>
              <a:buChar char="•"/>
            </a:pPr>
            <a:r>
              <a:rPr lang="sv-SE" sz="2000" dirty="0"/>
              <a:t>Systemet förutsätter att rätt information finns i Skånekatalogen.</a:t>
            </a:r>
          </a:p>
          <a:p>
            <a:pPr marL="288000" indent="-288000">
              <a:spcBef>
                <a:spcPts val="1400"/>
              </a:spcBef>
              <a:spcAft>
                <a:spcPts val="1000"/>
              </a:spcAft>
              <a:buFont typeface="Arial" panose="020B0604020202020204" pitchFamily="34" charset="0"/>
              <a:buChar char="•"/>
            </a:pPr>
            <a:r>
              <a:rPr lang="sv-SE" sz="2000" dirty="0"/>
              <a:t>Behörighetsportalen ger ökad säkerhet, bättre överblick och mindre administration.</a:t>
            </a:r>
          </a:p>
        </p:txBody>
      </p:sp>
      <p:sp>
        <p:nvSpPr>
          <p:cNvPr id="4" name="Platshållare för innehåll 3">
            <a:extLst>
              <a:ext uri="{FF2B5EF4-FFF2-40B4-BE49-F238E27FC236}">
                <a16:creationId xmlns:a16="http://schemas.microsoft.com/office/drawing/2014/main" id="{63E6D1BE-619B-0C7E-49B6-7692E6EB3030}"/>
              </a:ext>
            </a:extLst>
          </p:cNvPr>
          <p:cNvSpPr>
            <a:spLocks noGrp="1"/>
          </p:cNvSpPr>
          <p:nvPr>
            <p:ph sz="half" idx="2"/>
          </p:nvPr>
        </p:nvSpPr>
        <p:spPr>
          <a:xfrm>
            <a:off x="6323351" y="1560021"/>
            <a:ext cx="5570057" cy="4061551"/>
          </a:xfrm>
        </p:spPr>
        <p:txBody>
          <a:bodyPr/>
          <a:lstStyle/>
          <a:p>
            <a:pPr marL="288000" indent="-288000">
              <a:spcBef>
                <a:spcPts val="1400"/>
              </a:spcBef>
              <a:spcAft>
                <a:spcPts val="1400"/>
              </a:spcAft>
              <a:buFont typeface="Arial" panose="020B0604020202020204" pitchFamily="34" charset="0"/>
              <a:buChar char="•"/>
            </a:pPr>
            <a:r>
              <a:rPr lang="sv-SE" sz="2000" dirty="0"/>
              <a:t>Verksamhetschefen ska utse en behörighetsadministratör senast </a:t>
            </a:r>
            <a:br>
              <a:rPr lang="sv-SE" sz="2000" dirty="0"/>
            </a:br>
            <a:r>
              <a:rPr lang="sv-SE" sz="2000" dirty="0"/>
              <a:t>2024-09-15.</a:t>
            </a:r>
          </a:p>
          <a:p>
            <a:pPr marL="288000" indent="-288000">
              <a:spcBef>
                <a:spcPts val="1400"/>
              </a:spcBef>
              <a:spcAft>
                <a:spcPts val="1400"/>
              </a:spcAft>
              <a:buFont typeface="Arial" panose="020B0604020202020204" pitchFamily="34" charset="0"/>
              <a:buChar char="•"/>
            </a:pPr>
            <a:r>
              <a:rPr lang="sv-SE" sz="2000" dirty="0"/>
              <a:t>Behörighetsadministratörerna kommer </a:t>
            </a:r>
            <a:br>
              <a:rPr lang="sv-SE" sz="2000" dirty="0"/>
            </a:br>
            <a:r>
              <a:rPr lang="sv-SE" sz="2000" dirty="0"/>
              <a:t>att få utbildning i Behörighetsportalen under oktober 2024. Direkt därefter påbörjar de sedan förberedelsearbetet i portalen.</a:t>
            </a:r>
          </a:p>
          <a:p>
            <a:pPr marL="288000" indent="-288000">
              <a:spcBef>
                <a:spcPts val="1400"/>
              </a:spcBef>
              <a:spcAft>
                <a:spcPts val="1400"/>
              </a:spcAft>
              <a:buFont typeface="Arial" panose="020B0604020202020204" pitchFamily="34" charset="0"/>
              <a:buChar char="•"/>
            </a:pPr>
            <a:r>
              <a:rPr lang="sv-SE" sz="2000" dirty="0"/>
              <a:t>Fortsätt att se till att Skånekatalogen hålls uppdaterad och har god datakvalitet.</a:t>
            </a:r>
          </a:p>
        </p:txBody>
      </p:sp>
      <p:sp>
        <p:nvSpPr>
          <p:cNvPr id="6" name="textruta 5">
            <a:extLst>
              <a:ext uri="{FF2B5EF4-FFF2-40B4-BE49-F238E27FC236}">
                <a16:creationId xmlns:a16="http://schemas.microsoft.com/office/drawing/2014/main" id="{9A4B0A96-C0E2-2AD5-4E83-DC4D08DB72AE}"/>
              </a:ext>
            </a:extLst>
          </p:cNvPr>
          <p:cNvSpPr txBox="1"/>
          <p:nvPr/>
        </p:nvSpPr>
        <p:spPr>
          <a:xfrm>
            <a:off x="6578455" y="6070940"/>
            <a:ext cx="5314953" cy="307777"/>
          </a:xfrm>
          <a:prstGeom prst="rect">
            <a:avLst/>
          </a:prstGeom>
          <a:noFill/>
        </p:spPr>
        <p:txBody>
          <a:bodyPr wrap="square">
            <a:spAutoFit/>
          </a:bodyPr>
          <a:lstStyle/>
          <a:p>
            <a:r>
              <a:rPr lang="sv-SE" sz="1400" i="1" dirty="0">
                <a:solidFill>
                  <a:schemeClr val="bg2"/>
                </a:solidFill>
              </a:rPr>
              <a:t>Gäller för verksamheter i första  </a:t>
            </a:r>
            <a:r>
              <a:rPr lang="sv-SE" sz="1400" i="1" dirty="0" err="1">
                <a:solidFill>
                  <a:schemeClr val="bg2"/>
                </a:solidFill>
              </a:rPr>
              <a:t>driftstart</a:t>
            </a:r>
            <a:r>
              <a:rPr lang="sv-SE" sz="1400" i="1" dirty="0">
                <a:solidFill>
                  <a:schemeClr val="bg2"/>
                </a:solidFill>
              </a:rPr>
              <a:t> av SDV</a:t>
            </a:r>
            <a:endParaRPr lang="sv-SE" sz="1400" dirty="0">
              <a:solidFill>
                <a:schemeClr val="bg2"/>
              </a:solidFill>
            </a:endParaRPr>
          </a:p>
        </p:txBody>
      </p:sp>
      <p:sp>
        <p:nvSpPr>
          <p:cNvPr id="8" name="textruta 7">
            <a:extLst>
              <a:ext uri="{FF2B5EF4-FFF2-40B4-BE49-F238E27FC236}">
                <a16:creationId xmlns:a16="http://schemas.microsoft.com/office/drawing/2014/main" id="{0AA6B450-0492-CC44-A593-CCE8981AAD75}"/>
              </a:ext>
            </a:extLst>
          </p:cNvPr>
          <p:cNvSpPr txBox="1"/>
          <p:nvPr/>
        </p:nvSpPr>
        <p:spPr>
          <a:xfrm>
            <a:off x="520146" y="1042599"/>
            <a:ext cx="2799524" cy="461665"/>
          </a:xfrm>
          <a:prstGeom prst="rect">
            <a:avLst/>
          </a:prstGeom>
          <a:noFill/>
        </p:spPr>
        <p:txBody>
          <a:bodyPr wrap="square">
            <a:spAutoFit/>
          </a:bodyPr>
          <a:lstStyle/>
          <a:p>
            <a:r>
              <a:rPr lang="sv-SE" sz="2400" b="1" dirty="0">
                <a:solidFill>
                  <a:schemeClr val="tx2"/>
                </a:solidFill>
              </a:rPr>
              <a:t>Vad är det?</a:t>
            </a:r>
            <a:r>
              <a:rPr lang="sv-SE" sz="2400" u="sng" dirty="0">
                <a:solidFill>
                  <a:schemeClr val="tx2"/>
                </a:solidFill>
              </a:rPr>
              <a:t> </a:t>
            </a:r>
            <a:endParaRPr lang="sv-SE" sz="2400" dirty="0">
              <a:solidFill>
                <a:schemeClr val="tx2"/>
              </a:solidFill>
            </a:endParaRPr>
          </a:p>
        </p:txBody>
      </p:sp>
      <p:sp>
        <p:nvSpPr>
          <p:cNvPr id="9" name="textruta 8">
            <a:extLst>
              <a:ext uri="{FF2B5EF4-FFF2-40B4-BE49-F238E27FC236}">
                <a16:creationId xmlns:a16="http://schemas.microsoft.com/office/drawing/2014/main" id="{2D95AE6A-6328-5879-8AA4-A63F7DE0D57B}"/>
              </a:ext>
            </a:extLst>
          </p:cNvPr>
          <p:cNvSpPr txBox="1"/>
          <p:nvPr/>
        </p:nvSpPr>
        <p:spPr>
          <a:xfrm>
            <a:off x="6462499" y="1042599"/>
            <a:ext cx="4331396" cy="461665"/>
          </a:xfrm>
          <a:prstGeom prst="rect">
            <a:avLst/>
          </a:prstGeom>
          <a:noFill/>
        </p:spPr>
        <p:txBody>
          <a:bodyPr wrap="square">
            <a:spAutoFit/>
          </a:bodyPr>
          <a:lstStyle/>
          <a:p>
            <a:r>
              <a:rPr lang="sv-SE" sz="2400" b="1" dirty="0">
                <a:solidFill>
                  <a:schemeClr val="accent1"/>
                </a:solidFill>
              </a:rPr>
              <a:t>Vad behöver göras nu?</a:t>
            </a:r>
            <a:endParaRPr lang="sv-SE" sz="2400" dirty="0">
              <a:solidFill>
                <a:schemeClr val="accent1"/>
              </a:solidFill>
            </a:endParaRPr>
          </a:p>
        </p:txBody>
      </p:sp>
    </p:spTree>
    <p:extLst>
      <p:ext uri="{BB962C8B-B14F-4D97-AF65-F5344CB8AC3E}">
        <p14:creationId xmlns:p14="http://schemas.microsoft.com/office/powerpoint/2010/main" val="245353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74A414-FC87-8B6B-C4B0-F3684E8F3554}"/>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8870C203-6901-CD2C-EEC6-A178C28D532B}"/>
              </a:ext>
            </a:extLst>
          </p:cNvPr>
          <p:cNvSpPr>
            <a:spLocks noGrp="1"/>
          </p:cNvSpPr>
          <p:nvPr>
            <p:ph idx="1"/>
          </p:nvPr>
        </p:nvSpPr>
        <p:spPr/>
        <p:txBody>
          <a:bodyPr/>
          <a:lstStyle/>
          <a:p>
            <a:pPr>
              <a:buFont typeface="Arial" panose="020B0604020202020204" pitchFamily="34" charset="0"/>
              <a:buChar char="•"/>
            </a:pPr>
            <a:r>
              <a:rPr lang="sv-SE" sz="2000" dirty="0"/>
              <a:t>Behörighetsportal införs för att möta högre krav på behörighetsstyrning</a:t>
            </a:r>
          </a:p>
          <a:p>
            <a:pPr>
              <a:buFont typeface="Arial" panose="020B0604020202020204" pitchFamily="34" charset="0"/>
              <a:buChar char="•"/>
            </a:pPr>
            <a:r>
              <a:rPr lang="sv-SE" sz="2000" dirty="0"/>
              <a:t>Verksamhetschefer ansvarar för att medarbetarna har korrekta behörigheter</a:t>
            </a:r>
          </a:p>
          <a:p>
            <a:pPr>
              <a:buFont typeface="Arial" panose="020B0604020202020204" pitchFamily="34" charset="0"/>
              <a:buChar char="•"/>
            </a:pPr>
            <a:r>
              <a:rPr lang="sv-SE" sz="2000" dirty="0"/>
              <a:t>Automatisering av behörigheter baseras på korrekt information i Skånekatalogen</a:t>
            </a:r>
          </a:p>
          <a:p>
            <a:pPr>
              <a:buFont typeface="Arial" panose="020B0604020202020204" pitchFamily="34" charset="0"/>
              <a:buChar char="•"/>
            </a:pPr>
            <a:r>
              <a:rPr lang="sv-SE" sz="2000" dirty="0"/>
              <a:t>När SDV införs flyttas administrationen av vårdmedarbetaruppdrag (VMU) från Skånekatalogen till Behörighetsportalen </a:t>
            </a:r>
          </a:p>
          <a:p>
            <a:pPr>
              <a:buFont typeface="Arial" panose="020B0604020202020204" pitchFamily="34" charset="0"/>
              <a:buChar char="•"/>
            </a:pPr>
            <a:r>
              <a:rPr lang="sv-SE" sz="2000" dirty="0"/>
              <a:t>Verksamhetschefer kan delegera ansvar för behörighetsadministration till administratörer</a:t>
            </a:r>
          </a:p>
          <a:p>
            <a:pPr>
              <a:buFont typeface="Arial" panose="020B0604020202020204" pitchFamily="34" charset="0"/>
              <a:buChar char="•"/>
            </a:pPr>
            <a:r>
              <a:rPr lang="sv-SE" sz="2000" dirty="0"/>
              <a:t>Administratörerna hanterar och övervakar behörigheter</a:t>
            </a:r>
          </a:p>
          <a:p>
            <a:pPr>
              <a:buFont typeface="Arial" panose="020B0604020202020204" pitchFamily="34" charset="0"/>
              <a:buChar char="•"/>
            </a:pPr>
            <a:r>
              <a:rPr lang="sv-SE" sz="2000" dirty="0"/>
              <a:t>Verksamheten erbjuds utbildning och stöd under förberedelse-  och införandeperiod</a:t>
            </a:r>
          </a:p>
          <a:p>
            <a:r>
              <a:rPr lang="sv-SE" sz="2000" dirty="0"/>
              <a:t>Utnämning av administratörer senast 2024-09-15, för utbildning i oktober</a:t>
            </a:r>
          </a:p>
        </p:txBody>
      </p:sp>
    </p:spTree>
    <p:extLst>
      <p:ext uri="{BB962C8B-B14F-4D97-AF65-F5344CB8AC3E}">
        <p14:creationId xmlns:p14="http://schemas.microsoft.com/office/powerpoint/2010/main" val="108466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C875EE-3323-1BC8-BE8D-1AC8CA6D1155}"/>
              </a:ext>
            </a:extLst>
          </p:cNvPr>
          <p:cNvSpPr>
            <a:spLocks noGrp="1"/>
          </p:cNvSpPr>
          <p:nvPr>
            <p:ph type="title"/>
          </p:nvPr>
        </p:nvSpPr>
        <p:spPr>
          <a:xfrm>
            <a:off x="585648" y="2485937"/>
            <a:ext cx="5181600" cy="749299"/>
          </a:xfrm>
        </p:spPr>
        <p:txBody>
          <a:bodyPr/>
          <a:lstStyle/>
          <a:p>
            <a:r>
              <a:rPr lang="sv-SE" dirty="0"/>
              <a:t>Frågor och kontakt</a:t>
            </a:r>
          </a:p>
        </p:txBody>
      </p:sp>
      <p:sp>
        <p:nvSpPr>
          <p:cNvPr id="3" name="Platshållare för innehåll 2">
            <a:extLst>
              <a:ext uri="{FF2B5EF4-FFF2-40B4-BE49-F238E27FC236}">
                <a16:creationId xmlns:a16="http://schemas.microsoft.com/office/drawing/2014/main" id="{762962EA-42FE-3227-F818-F3C5497E74D3}"/>
              </a:ext>
            </a:extLst>
          </p:cNvPr>
          <p:cNvSpPr>
            <a:spLocks noGrp="1"/>
          </p:cNvSpPr>
          <p:nvPr>
            <p:ph sz="half" idx="1"/>
          </p:nvPr>
        </p:nvSpPr>
        <p:spPr>
          <a:xfrm>
            <a:off x="564758" y="3395197"/>
            <a:ext cx="5181600" cy="2834640"/>
          </a:xfrm>
        </p:spPr>
        <p:txBody>
          <a:bodyPr/>
          <a:lstStyle/>
          <a:p>
            <a:pPr marL="0" indent="0">
              <a:lnSpc>
                <a:spcPct val="100000"/>
              </a:lnSpc>
              <a:spcBef>
                <a:spcPts val="0"/>
              </a:spcBef>
              <a:buNone/>
            </a:pPr>
            <a:r>
              <a:rPr lang="sv-SE" sz="2000" b="1" kern="100" dirty="0">
                <a:effectLst/>
                <a:ea typeface="Calibri" panose="020F0502020204030204" pitchFamily="34" charset="0"/>
                <a:cs typeface="Arial" panose="020B0604020202020204" pitchFamily="34" charset="0"/>
              </a:rPr>
              <a:t>Björn Wiqvist</a:t>
            </a:r>
            <a:br>
              <a:rPr lang="sv-SE" sz="2000" b="1" kern="100" dirty="0">
                <a:ea typeface="Calibri" panose="020F0502020204030204" pitchFamily="34" charset="0"/>
                <a:cs typeface="Arial" panose="020B0604020202020204" pitchFamily="34" charset="0"/>
              </a:rPr>
            </a:br>
            <a:r>
              <a:rPr lang="sv-SE" sz="1600" kern="100" dirty="0">
                <a:effectLst/>
                <a:ea typeface="Calibri" panose="020F0502020204030204" pitchFamily="34" charset="0"/>
                <a:cs typeface="Arial" panose="020B0604020202020204" pitchFamily="34" charset="0"/>
              </a:rPr>
              <a:t>Projektledare </a:t>
            </a:r>
            <a:br>
              <a:rPr lang="sv-SE" sz="1600" kern="100" dirty="0">
                <a:effectLst/>
                <a:ea typeface="Calibri" panose="020F0502020204030204" pitchFamily="34" charset="0"/>
                <a:cs typeface="Arial" panose="020B0604020202020204" pitchFamily="34" charset="0"/>
              </a:rPr>
            </a:br>
            <a:r>
              <a:rPr lang="sv-SE" sz="1600" i="1" kern="100" dirty="0">
                <a:effectLst/>
                <a:ea typeface="Calibri" panose="020F0502020204030204" pitchFamily="34" charset="0"/>
                <a:cs typeface="Arial" panose="020B0604020202020204" pitchFamily="34" charset="0"/>
              </a:rPr>
              <a:t>U528 </a:t>
            </a:r>
            <a:r>
              <a:rPr lang="sv-SE" sz="1600" i="1" dirty="0">
                <a:effectLst/>
                <a:ea typeface="Calibri" panose="020F0502020204030204" pitchFamily="34" charset="0"/>
              </a:rPr>
              <a:t>Säkring av Behörighetsflödet/IAM för SDV</a:t>
            </a:r>
            <a:endParaRPr lang="sv-SE" sz="1600" i="1" kern="100" dirty="0">
              <a:solidFill>
                <a:srgbClr val="000000"/>
              </a:solidFill>
              <a:ea typeface="Calibri" panose="020F0502020204030204" pitchFamily="34" charset="0"/>
              <a:cs typeface="Arial" panose="020B0604020202020204" pitchFamily="34" charset="0"/>
            </a:endParaRPr>
          </a:p>
          <a:p>
            <a:pPr marL="0" indent="0">
              <a:lnSpc>
                <a:spcPct val="100000"/>
              </a:lnSpc>
              <a:spcBef>
                <a:spcPts val="0"/>
              </a:spcBef>
              <a:buNone/>
            </a:pPr>
            <a:r>
              <a:rPr lang="sv-SE" sz="2000" b="1" u="sng" kern="100" dirty="0">
                <a:ea typeface="Calibri" panose="020F0502020204030204" pitchFamily="34" charset="0"/>
                <a:cs typeface="Arial" panose="020B0604020202020204" pitchFamily="34" charset="0"/>
              </a:rPr>
              <a:t>bjorn.wiqvist</a:t>
            </a:r>
            <a:r>
              <a:rPr lang="sv-SE" sz="2000" b="1" u="sng" kern="100" dirty="0">
                <a:effectLst/>
                <a:ea typeface="Calibri" panose="020F0502020204030204" pitchFamily="34" charset="0"/>
                <a:cs typeface="Arial" panose="020B0604020202020204" pitchFamily="34" charset="0"/>
              </a:rPr>
              <a:t>@skane.se</a:t>
            </a:r>
            <a:endParaRPr lang="sv-SE" sz="2000" kern="100" dirty="0">
              <a:effectLst/>
              <a:ea typeface="Calibri" panose="020F0502020204030204" pitchFamily="34" charset="0"/>
              <a:cs typeface="Arial" panose="020B0604020202020204" pitchFamily="34" charset="0"/>
            </a:endParaRPr>
          </a:p>
          <a:p>
            <a:pPr marL="0" indent="0">
              <a:lnSpc>
                <a:spcPct val="100000"/>
              </a:lnSpc>
              <a:spcBef>
                <a:spcPts val="0"/>
              </a:spcBef>
              <a:buNone/>
            </a:pPr>
            <a:endParaRPr lang="sv-SE" sz="2000" b="1" kern="100" dirty="0">
              <a:effectLst/>
              <a:ea typeface="Calibri" panose="020F0502020204030204" pitchFamily="34" charset="0"/>
              <a:cs typeface="Arial" panose="020B0604020202020204" pitchFamily="34" charset="0"/>
            </a:endParaRPr>
          </a:p>
          <a:p>
            <a:pPr marL="0" indent="0">
              <a:lnSpc>
                <a:spcPct val="100000"/>
              </a:lnSpc>
              <a:spcBef>
                <a:spcPts val="0"/>
              </a:spcBef>
              <a:buNone/>
            </a:pPr>
            <a:r>
              <a:rPr lang="sv-SE" sz="2000" b="1" kern="100" dirty="0">
                <a:effectLst/>
                <a:ea typeface="Calibri" panose="020F0502020204030204" pitchFamily="34" charset="0"/>
                <a:cs typeface="Arial" panose="020B0604020202020204" pitchFamily="34" charset="0"/>
              </a:rPr>
              <a:t>Patricia Aurell</a:t>
            </a:r>
            <a:endParaRPr lang="sv-SE" sz="2000" b="1" kern="100" dirty="0">
              <a:ea typeface="Calibri" panose="020F0502020204030204" pitchFamily="34" charset="0"/>
              <a:cs typeface="Arial" panose="020B0604020202020204" pitchFamily="34" charset="0"/>
            </a:endParaRPr>
          </a:p>
          <a:p>
            <a:pPr marL="0" indent="0">
              <a:lnSpc>
                <a:spcPct val="100000"/>
              </a:lnSpc>
              <a:spcBef>
                <a:spcPts val="0"/>
              </a:spcBef>
              <a:buNone/>
            </a:pPr>
            <a:r>
              <a:rPr lang="sv-SE" sz="1600" kern="100" dirty="0">
                <a:cs typeface="Arial" panose="020B0604020202020204" pitchFamily="34" charset="0"/>
              </a:rPr>
              <a:t>Delprojektledare Verksamhetsprocesser</a:t>
            </a:r>
          </a:p>
          <a:p>
            <a:pPr marL="0" indent="0">
              <a:lnSpc>
                <a:spcPct val="100000"/>
              </a:lnSpc>
              <a:spcBef>
                <a:spcPts val="0"/>
              </a:spcBef>
              <a:buNone/>
            </a:pPr>
            <a:r>
              <a:rPr lang="sv-SE" sz="1600" i="1" kern="100" dirty="0">
                <a:cs typeface="Arial" panose="020B0604020202020204" pitchFamily="34" charset="0"/>
              </a:rPr>
              <a:t>U528 Säkring av Behörighetsflödet/IAM för SDV</a:t>
            </a:r>
          </a:p>
          <a:p>
            <a:pPr marL="0" indent="0">
              <a:lnSpc>
                <a:spcPct val="100000"/>
              </a:lnSpc>
              <a:spcBef>
                <a:spcPts val="0"/>
              </a:spcBef>
              <a:buNone/>
            </a:pPr>
            <a:r>
              <a:rPr lang="sv-SE" sz="2000" b="1" u="sng" kern="100" dirty="0">
                <a:ea typeface="Calibri" panose="020F0502020204030204" pitchFamily="34" charset="0"/>
                <a:cs typeface="Arial" panose="020B0604020202020204" pitchFamily="34" charset="0"/>
              </a:rPr>
              <a:t>patricia.aurell</a:t>
            </a:r>
            <a:r>
              <a:rPr lang="sv-SE" sz="2000" b="1" u="sng" kern="100" dirty="0">
                <a:effectLst/>
                <a:ea typeface="Calibri" panose="020F0502020204030204" pitchFamily="34" charset="0"/>
                <a:cs typeface="Arial" panose="020B0604020202020204" pitchFamily="34" charset="0"/>
              </a:rPr>
              <a:t>@skane.se</a:t>
            </a:r>
            <a:endParaRPr lang="sv-SE" sz="2000" kern="100" dirty="0">
              <a:effectLst/>
              <a:ea typeface="Calibri" panose="020F0502020204030204" pitchFamily="34" charset="0"/>
              <a:cs typeface="Arial" panose="020B0604020202020204" pitchFamily="34" charset="0"/>
            </a:endParaRPr>
          </a:p>
          <a:p>
            <a:endParaRPr lang="sv-SE" dirty="0"/>
          </a:p>
        </p:txBody>
      </p:sp>
      <p:grpSp>
        <p:nvGrpSpPr>
          <p:cNvPr id="12" name="Grupp 11">
            <a:extLst>
              <a:ext uri="{FF2B5EF4-FFF2-40B4-BE49-F238E27FC236}">
                <a16:creationId xmlns:a16="http://schemas.microsoft.com/office/drawing/2014/main" id="{FBCC4FF3-BE7A-30EB-075D-48FF6251D8E9}"/>
              </a:ext>
            </a:extLst>
          </p:cNvPr>
          <p:cNvGrpSpPr/>
          <p:nvPr/>
        </p:nvGrpSpPr>
        <p:grpSpPr>
          <a:xfrm>
            <a:off x="7883414" y="1198880"/>
            <a:ext cx="1757420" cy="4889682"/>
            <a:chOff x="4300691" y="2162870"/>
            <a:chExt cx="1558107" cy="4335130"/>
          </a:xfrm>
        </p:grpSpPr>
        <p:pic>
          <p:nvPicPr>
            <p:cNvPr id="13" name="Bildobjekt 12">
              <a:extLst>
                <a:ext uri="{FF2B5EF4-FFF2-40B4-BE49-F238E27FC236}">
                  <a16:creationId xmlns:a16="http://schemas.microsoft.com/office/drawing/2014/main" id="{DBF3ED1F-8D8A-0AE6-DBF8-C905DE8D1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0691" y="2162870"/>
              <a:ext cx="1558107" cy="4335130"/>
            </a:xfrm>
            <a:prstGeom prst="rect">
              <a:avLst/>
            </a:prstGeom>
            <a:effectLst>
              <a:outerShdw blurRad="50800" dist="38100" dir="2700000" algn="tl" rotWithShape="0">
                <a:prstClr val="black">
                  <a:alpha val="40000"/>
                </a:prstClr>
              </a:outerShdw>
            </a:effectLst>
          </p:spPr>
        </p:pic>
        <p:sp>
          <p:nvSpPr>
            <p:cNvPr id="14" name="Rektangel: rundade hörn 13">
              <a:extLst>
                <a:ext uri="{FF2B5EF4-FFF2-40B4-BE49-F238E27FC236}">
                  <a16:creationId xmlns:a16="http://schemas.microsoft.com/office/drawing/2014/main" id="{6C23136D-0BFD-C1D9-A160-4BF3C1ACD7E6}"/>
                </a:ext>
              </a:extLst>
            </p:cNvPr>
            <p:cNvSpPr/>
            <p:nvPr/>
          </p:nvSpPr>
          <p:spPr>
            <a:xfrm>
              <a:off x="4466167" y="3657599"/>
              <a:ext cx="156633" cy="186384"/>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Public Sans"/>
                <a:ea typeface="+mn-ea"/>
                <a:cs typeface="+mn-cs"/>
              </a:endParaRPr>
            </a:p>
          </p:txBody>
        </p:sp>
        <p:sp>
          <p:nvSpPr>
            <p:cNvPr id="15" name="Rektangel: rundade hörn 14">
              <a:extLst>
                <a:ext uri="{FF2B5EF4-FFF2-40B4-BE49-F238E27FC236}">
                  <a16:creationId xmlns:a16="http://schemas.microsoft.com/office/drawing/2014/main" id="{A64F2E90-C715-F60F-59EE-28850DD3B1E1}"/>
                </a:ext>
              </a:extLst>
            </p:cNvPr>
            <p:cNvSpPr/>
            <p:nvPr/>
          </p:nvSpPr>
          <p:spPr>
            <a:xfrm rot="824054">
              <a:off x="4443171" y="3643624"/>
              <a:ext cx="88043" cy="206085"/>
            </a:xfrm>
            <a:prstGeom prst="roundRect">
              <a:avLst/>
            </a:prstGeom>
            <a:solidFill>
              <a:srgbClr val="EBE8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Public Sans"/>
                <a:ea typeface="+mn-ea"/>
                <a:cs typeface="+mn-cs"/>
              </a:endParaRPr>
            </a:p>
          </p:txBody>
        </p:sp>
      </p:grpSp>
      <p:grpSp>
        <p:nvGrpSpPr>
          <p:cNvPr id="16" name="Grupp 15">
            <a:extLst>
              <a:ext uri="{FF2B5EF4-FFF2-40B4-BE49-F238E27FC236}">
                <a16:creationId xmlns:a16="http://schemas.microsoft.com/office/drawing/2014/main" id="{5F3473DE-8A29-225F-3A32-EB3C55114CFB}"/>
              </a:ext>
            </a:extLst>
          </p:cNvPr>
          <p:cNvGrpSpPr/>
          <p:nvPr/>
        </p:nvGrpSpPr>
        <p:grpSpPr>
          <a:xfrm flipH="1">
            <a:off x="9179569" y="1468699"/>
            <a:ext cx="1800686" cy="4889680"/>
            <a:chOff x="5959667" y="2162870"/>
            <a:chExt cx="1596465" cy="4335130"/>
          </a:xfrm>
          <a:scene3d>
            <a:camera prst="orthographicFront">
              <a:rot lat="0" lon="0" rev="0"/>
            </a:camera>
            <a:lightRig rig="threePt" dir="t"/>
          </a:scene3d>
        </p:grpSpPr>
        <p:pic>
          <p:nvPicPr>
            <p:cNvPr id="17" name="Bildobjekt 16">
              <a:extLst>
                <a:ext uri="{FF2B5EF4-FFF2-40B4-BE49-F238E27FC236}">
                  <a16:creationId xmlns:a16="http://schemas.microsoft.com/office/drawing/2014/main" id="{8939D101-43AE-FF44-E8B6-5A53D716F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9667" y="2162870"/>
              <a:ext cx="1596465" cy="4335130"/>
            </a:xfrm>
            <a:prstGeom prst="rect">
              <a:avLst/>
            </a:prstGeom>
            <a:effectLst>
              <a:outerShdw blurRad="50800" dist="38100" dir="2700000" algn="tl" rotWithShape="0">
                <a:prstClr val="black">
                  <a:alpha val="40000"/>
                </a:prstClr>
              </a:outerShdw>
            </a:effectLst>
          </p:spPr>
        </p:pic>
        <p:sp>
          <p:nvSpPr>
            <p:cNvPr id="18" name="Rektangel: rundade hörn 17">
              <a:extLst>
                <a:ext uri="{FF2B5EF4-FFF2-40B4-BE49-F238E27FC236}">
                  <a16:creationId xmlns:a16="http://schemas.microsoft.com/office/drawing/2014/main" id="{3B62C6F3-005B-2754-2460-9DB8CB564A45}"/>
                </a:ext>
              </a:extLst>
            </p:cNvPr>
            <p:cNvSpPr/>
            <p:nvPr/>
          </p:nvSpPr>
          <p:spPr>
            <a:xfrm rot="876302">
              <a:off x="6178549" y="3660140"/>
              <a:ext cx="215901" cy="198120"/>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Public Sans"/>
                <a:ea typeface="+mn-ea"/>
                <a:cs typeface="+mn-cs"/>
              </a:endParaRPr>
            </a:p>
          </p:txBody>
        </p:sp>
      </p:grpSp>
    </p:spTree>
    <p:extLst>
      <p:ext uri="{BB962C8B-B14F-4D97-AF65-F5344CB8AC3E}">
        <p14:creationId xmlns:p14="http://schemas.microsoft.com/office/powerpoint/2010/main" val="311516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6B3FCE-6AC7-8E8A-BD1F-7DE8E07D888D}"/>
              </a:ext>
            </a:extLst>
          </p:cNvPr>
          <p:cNvSpPr>
            <a:spLocks noGrp="1"/>
          </p:cNvSpPr>
          <p:nvPr>
            <p:ph type="title"/>
          </p:nvPr>
        </p:nvSpPr>
        <p:spPr/>
        <p:txBody>
          <a:bodyPr/>
          <a:lstStyle/>
          <a:p>
            <a:r>
              <a:rPr lang="sv-SE" dirty="0"/>
              <a:t>Syftet med detta material</a:t>
            </a:r>
          </a:p>
        </p:txBody>
      </p:sp>
      <p:sp>
        <p:nvSpPr>
          <p:cNvPr id="3" name="Platshållare för innehåll 2">
            <a:extLst>
              <a:ext uri="{FF2B5EF4-FFF2-40B4-BE49-F238E27FC236}">
                <a16:creationId xmlns:a16="http://schemas.microsoft.com/office/drawing/2014/main" id="{B915449E-270F-9073-1179-05BD7E571E3E}"/>
              </a:ext>
            </a:extLst>
          </p:cNvPr>
          <p:cNvSpPr>
            <a:spLocks noGrp="1"/>
          </p:cNvSpPr>
          <p:nvPr>
            <p:ph idx="1"/>
          </p:nvPr>
        </p:nvSpPr>
        <p:spPr/>
        <p:txBody>
          <a:bodyPr/>
          <a:lstStyle/>
          <a:p>
            <a:pPr marL="0" indent="0">
              <a:buNone/>
            </a:pPr>
            <a:r>
              <a:rPr lang="sv-SE" sz="2200" dirty="0"/>
              <a:t>Denna ppt riktar sig till verksamhetschefer inom Region Skåne, som får SDV i den första driftstarten i mars 2025. </a:t>
            </a:r>
          </a:p>
          <a:p>
            <a:pPr marL="0" indent="0">
              <a:buNone/>
            </a:pPr>
            <a:r>
              <a:rPr lang="sv-SE" sz="2200" dirty="0"/>
              <a:t>Syftet är att verksamhetschefen efter genomgången ppt ska:</a:t>
            </a:r>
          </a:p>
          <a:p>
            <a:pPr lvl="1"/>
            <a:r>
              <a:rPr lang="sv-SE" sz="2200" dirty="0"/>
              <a:t>ha en övergripande förståelse av det nya systemet Behörighetsportalen</a:t>
            </a:r>
          </a:p>
          <a:p>
            <a:pPr lvl="1"/>
            <a:r>
              <a:rPr lang="sv-SE" sz="2200" dirty="0"/>
              <a:t>förstå sitt ansvar för korrekta behörigheter hos sina medarbetare</a:t>
            </a:r>
          </a:p>
          <a:p>
            <a:pPr lvl="1"/>
            <a:r>
              <a:rPr lang="sv-SE" sz="2200" dirty="0"/>
              <a:t>utse medarbetare till den nya rollen som Behörighetsadministratör, för sina respektive vårdavdelningar</a:t>
            </a:r>
          </a:p>
          <a:p>
            <a:pPr marL="0" indent="0">
              <a:buNone/>
            </a:pPr>
            <a:endParaRPr lang="sv-SE" sz="2200" dirty="0"/>
          </a:p>
          <a:p>
            <a:pPr marL="0" indent="0">
              <a:buNone/>
            </a:pPr>
            <a:endParaRPr lang="sv-SE" sz="2200" dirty="0"/>
          </a:p>
          <a:p>
            <a:pPr marL="0" indent="0">
              <a:buNone/>
            </a:pPr>
            <a:r>
              <a:rPr lang="sv-SE" sz="2200" i="1" dirty="0"/>
              <a:t>Se även i anteckningsfältet för utförligare information till respektive bild!</a:t>
            </a:r>
          </a:p>
        </p:txBody>
      </p:sp>
    </p:spTree>
    <p:extLst>
      <p:ext uri="{BB962C8B-B14F-4D97-AF65-F5344CB8AC3E}">
        <p14:creationId xmlns:p14="http://schemas.microsoft.com/office/powerpoint/2010/main" val="3928184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D4D52F-3D71-AC5B-5E35-10CFEDBDD5D6}"/>
              </a:ext>
            </a:extLst>
          </p:cNvPr>
          <p:cNvSpPr>
            <a:spLocks noGrp="1"/>
          </p:cNvSpPr>
          <p:nvPr>
            <p:ph type="title"/>
          </p:nvPr>
        </p:nvSpPr>
        <p:spPr>
          <a:xfrm>
            <a:off x="420755" y="292992"/>
            <a:ext cx="5181599" cy="1143000"/>
          </a:xfrm>
        </p:spPr>
        <p:txBody>
          <a:bodyPr/>
          <a:lstStyle/>
          <a:p>
            <a:r>
              <a:rPr lang="sv-SE" sz="3600" dirty="0"/>
              <a:t>Behörighetsportalen</a:t>
            </a:r>
            <a:endParaRPr lang="sv-SE" dirty="0"/>
          </a:p>
        </p:txBody>
      </p:sp>
      <p:sp>
        <p:nvSpPr>
          <p:cNvPr id="3" name="Platshållare för innehåll 2">
            <a:extLst>
              <a:ext uri="{FF2B5EF4-FFF2-40B4-BE49-F238E27FC236}">
                <a16:creationId xmlns:a16="http://schemas.microsoft.com/office/drawing/2014/main" id="{BEEEF4E5-3440-0E2E-8F3E-607E87E093E2}"/>
              </a:ext>
            </a:extLst>
          </p:cNvPr>
          <p:cNvSpPr>
            <a:spLocks noGrp="1"/>
          </p:cNvSpPr>
          <p:nvPr>
            <p:ph sz="half" idx="1"/>
          </p:nvPr>
        </p:nvSpPr>
        <p:spPr>
          <a:xfrm>
            <a:off x="390938" y="1560021"/>
            <a:ext cx="5645428" cy="5206784"/>
          </a:xfrm>
        </p:spPr>
        <p:txBody>
          <a:bodyPr/>
          <a:lstStyle/>
          <a:p>
            <a:pPr marL="288000" indent="-288000">
              <a:spcBef>
                <a:spcPts val="1400"/>
              </a:spcBef>
              <a:spcAft>
                <a:spcPts val="1000"/>
              </a:spcAft>
              <a:buFont typeface="Arial" panose="020B0604020202020204" pitchFamily="34" charset="0"/>
              <a:buChar char="•"/>
            </a:pPr>
            <a:r>
              <a:rPr lang="sv-SE" sz="2000" dirty="0"/>
              <a:t>E</a:t>
            </a:r>
            <a:r>
              <a:rPr lang="sv-SE" sz="2000" b="0" dirty="0"/>
              <a:t>tt nytt system som automatiskt </a:t>
            </a:r>
            <a:br>
              <a:rPr lang="sv-SE" sz="2000" b="0" dirty="0"/>
            </a:br>
            <a:r>
              <a:rPr lang="sv-SE" sz="2000" b="0" dirty="0"/>
              <a:t>tilldelar rätt systembehörigheter till </a:t>
            </a:r>
            <a:br>
              <a:rPr lang="sv-SE" sz="2000" b="0" dirty="0"/>
            </a:br>
            <a:r>
              <a:rPr lang="sv-SE" sz="2000" b="0" dirty="0"/>
              <a:t>rätt tjänst, i rätt tid. </a:t>
            </a:r>
            <a:endParaRPr lang="sv-SE" sz="2000" dirty="0"/>
          </a:p>
          <a:p>
            <a:pPr marL="288000" indent="-288000">
              <a:spcBef>
                <a:spcPts val="1400"/>
              </a:spcBef>
              <a:spcAft>
                <a:spcPts val="1000"/>
              </a:spcAft>
              <a:buFont typeface="Arial" panose="020B0604020202020204" pitchFamily="34" charset="0"/>
              <a:buChar char="•"/>
            </a:pPr>
            <a:r>
              <a:rPr lang="sv-SE" sz="2000" dirty="0"/>
              <a:t>Det som idag måste göras manuellt i flera olika system, kommer här istället att ske automatiskt.</a:t>
            </a:r>
          </a:p>
          <a:p>
            <a:pPr marL="288000" indent="-288000">
              <a:spcBef>
                <a:spcPts val="1400"/>
              </a:spcBef>
              <a:spcAft>
                <a:spcPts val="1000"/>
              </a:spcAft>
              <a:buFont typeface="Arial" panose="020B0604020202020204" pitchFamily="34" charset="0"/>
              <a:buChar char="•"/>
            </a:pPr>
            <a:r>
              <a:rPr lang="sv-SE" sz="2000" dirty="0"/>
              <a:t>Systemet förutsätter att rätt information finns i Skånekatalogen.</a:t>
            </a:r>
          </a:p>
          <a:p>
            <a:pPr marL="288000" indent="-288000">
              <a:spcBef>
                <a:spcPts val="1400"/>
              </a:spcBef>
              <a:spcAft>
                <a:spcPts val="1000"/>
              </a:spcAft>
              <a:buFont typeface="Arial" panose="020B0604020202020204" pitchFamily="34" charset="0"/>
              <a:buChar char="•"/>
            </a:pPr>
            <a:r>
              <a:rPr lang="sv-SE" sz="2000" dirty="0"/>
              <a:t>Behörighetsportalen ger ökad säkerhet, bättre överblick och mindre administration.</a:t>
            </a:r>
          </a:p>
        </p:txBody>
      </p:sp>
      <p:sp>
        <p:nvSpPr>
          <p:cNvPr id="4" name="Platshållare för innehåll 3">
            <a:extLst>
              <a:ext uri="{FF2B5EF4-FFF2-40B4-BE49-F238E27FC236}">
                <a16:creationId xmlns:a16="http://schemas.microsoft.com/office/drawing/2014/main" id="{63E6D1BE-619B-0C7E-49B6-7692E6EB3030}"/>
              </a:ext>
            </a:extLst>
          </p:cNvPr>
          <p:cNvSpPr>
            <a:spLocks noGrp="1"/>
          </p:cNvSpPr>
          <p:nvPr>
            <p:ph sz="half" idx="2"/>
          </p:nvPr>
        </p:nvSpPr>
        <p:spPr>
          <a:xfrm>
            <a:off x="6323351" y="1560021"/>
            <a:ext cx="5570057" cy="4061551"/>
          </a:xfrm>
        </p:spPr>
        <p:txBody>
          <a:bodyPr/>
          <a:lstStyle/>
          <a:p>
            <a:pPr marL="288000" indent="-288000">
              <a:spcBef>
                <a:spcPts val="1400"/>
              </a:spcBef>
              <a:spcAft>
                <a:spcPts val="1400"/>
              </a:spcAft>
              <a:buFont typeface="Arial" panose="020B0604020202020204" pitchFamily="34" charset="0"/>
              <a:buChar char="•"/>
            </a:pPr>
            <a:r>
              <a:rPr lang="sv-SE" sz="2000" dirty="0"/>
              <a:t>Verksamhetschefen ska utse en behörighetsadministratör senast </a:t>
            </a:r>
            <a:br>
              <a:rPr lang="sv-SE" sz="2000" dirty="0"/>
            </a:br>
            <a:r>
              <a:rPr lang="sv-SE" sz="2000" dirty="0"/>
              <a:t>2024-09-15.</a:t>
            </a:r>
          </a:p>
          <a:p>
            <a:pPr marL="288000" indent="-288000">
              <a:spcBef>
                <a:spcPts val="1400"/>
              </a:spcBef>
              <a:spcAft>
                <a:spcPts val="1400"/>
              </a:spcAft>
              <a:buFont typeface="Arial" panose="020B0604020202020204" pitchFamily="34" charset="0"/>
              <a:buChar char="•"/>
            </a:pPr>
            <a:r>
              <a:rPr lang="sv-SE" sz="2000" dirty="0"/>
              <a:t>Behörighetsadministratörerna kommer </a:t>
            </a:r>
            <a:br>
              <a:rPr lang="sv-SE" sz="2000" dirty="0"/>
            </a:br>
            <a:r>
              <a:rPr lang="sv-SE" sz="2000" dirty="0"/>
              <a:t>att få utbildning i Behörighetsportalen under oktober 2024. Direkt därefter påbörjar de sedan förberedelsearbetet i portalen.</a:t>
            </a:r>
          </a:p>
          <a:p>
            <a:pPr marL="288000" indent="-288000">
              <a:spcBef>
                <a:spcPts val="1400"/>
              </a:spcBef>
              <a:spcAft>
                <a:spcPts val="1400"/>
              </a:spcAft>
              <a:buFont typeface="Arial" panose="020B0604020202020204" pitchFamily="34" charset="0"/>
              <a:buChar char="•"/>
            </a:pPr>
            <a:r>
              <a:rPr lang="sv-SE" sz="2000" dirty="0"/>
              <a:t>Fortsätt att se till att Skånekatalogen hålls uppdaterad och har god datakvalitet.</a:t>
            </a:r>
          </a:p>
        </p:txBody>
      </p:sp>
      <p:sp>
        <p:nvSpPr>
          <p:cNvPr id="6" name="textruta 5">
            <a:extLst>
              <a:ext uri="{FF2B5EF4-FFF2-40B4-BE49-F238E27FC236}">
                <a16:creationId xmlns:a16="http://schemas.microsoft.com/office/drawing/2014/main" id="{9A4B0A96-C0E2-2AD5-4E83-DC4D08DB72AE}"/>
              </a:ext>
            </a:extLst>
          </p:cNvPr>
          <p:cNvSpPr txBox="1"/>
          <p:nvPr/>
        </p:nvSpPr>
        <p:spPr>
          <a:xfrm>
            <a:off x="6578455" y="6070940"/>
            <a:ext cx="5314953" cy="307777"/>
          </a:xfrm>
          <a:prstGeom prst="rect">
            <a:avLst/>
          </a:prstGeom>
          <a:noFill/>
        </p:spPr>
        <p:txBody>
          <a:bodyPr wrap="square">
            <a:spAutoFit/>
          </a:bodyPr>
          <a:lstStyle/>
          <a:p>
            <a:r>
              <a:rPr lang="sv-SE" sz="1400" i="1" dirty="0">
                <a:solidFill>
                  <a:schemeClr val="bg2"/>
                </a:solidFill>
              </a:rPr>
              <a:t>Gäller för verksamheter i första  </a:t>
            </a:r>
            <a:r>
              <a:rPr lang="sv-SE" sz="1400" i="1" dirty="0" err="1">
                <a:solidFill>
                  <a:schemeClr val="bg2"/>
                </a:solidFill>
              </a:rPr>
              <a:t>driftstart</a:t>
            </a:r>
            <a:r>
              <a:rPr lang="sv-SE" sz="1400" i="1" dirty="0">
                <a:solidFill>
                  <a:schemeClr val="bg2"/>
                </a:solidFill>
              </a:rPr>
              <a:t> av SDV</a:t>
            </a:r>
            <a:endParaRPr lang="sv-SE" sz="1400" dirty="0">
              <a:solidFill>
                <a:schemeClr val="bg2"/>
              </a:solidFill>
            </a:endParaRPr>
          </a:p>
        </p:txBody>
      </p:sp>
      <p:sp>
        <p:nvSpPr>
          <p:cNvPr id="8" name="textruta 7">
            <a:extLst>
              <a:ext uri="{FF2B5EF4-FFF2-40B4-BE49-F238E27FC236}">
                <a16:creationId xmlns:a16="http://schemas.microsoft.com/office/drawing/2014/main" id="{0AA6B450-0492-CC44-A593-CCE8981AAD75}"/>
              </a:ext>
            </a:extLst>
          </p:cNvPr>
          <p:cNvSpPr txBox="1"/>
          <p:nvPr/>
        </p:nvSpPr>
        <p:spPr>
          <a:xfrm>
            <a:off x="520146" y="1042599"/>
            <a:ext cx="2799524" cy="461665"/>
          </a:xfrm>
          <a:prstGeom prst="rect">
            <a:avLst/>
          </a:prstGeom>
          <a:noFill/>
        </p:spPr>
        <p:txBody>
          <a:bodyPr wrap="square">
            <a:spAutoFit/>
          </a:bodyPr>
          <a:lstStyle/>
          <a:p>
            <a:r>
              <a:rPr lang="sv-SE" sz="2400" b="1" dirty="0">
                <a:solidFill>
                  <a:schemeClr val="tx2"/>
                </a:solidFill>
              </a:rPr>
              <a:t>Vad är det?</a:t>
            </a:r>
            <a:r>
              <a:rPr lang="sv-SE" sz="2400" u="sng" dirty="0">
                <a:solidFill>
                  <a:schemeClr val="tx2"/>
                </a:solidFill>
              </a:rPr>
              <a:t> </a:t>
            </a:r>
            <a:endParaRPr lang="sv-SE" sz="2400" dirty="0">
              <a:solidFill>
                <a:schemeClr val="tx2"/>
              </a:solidFill>
            </a:endParaRPr>
          </a:p>
        </p:txBody>
      </p:sp>
      <p:sp>
        <p:nvSpPr>
          <p:cNvPr id="9" name="textruta 8">
            <a:extLst>
              <a:ext uri="{FF2B5EF4-FFF2-40B4-BE49-F238E27FC236}">
                <a16:creationId xmlns:a16="http://schemas.microsoft.com/office/drawing/2014/main" id="{2D95AE6A-6328-5879-8AA4-A63F7DE0D57B}"/>
              </a:ext>
            </a:extLst>
          </p:cNvPr>
          <p:cNvSpPr txBox="1"/>
          <p:nvPr/>
        </p:nvSpPr>
        <p:spPr>
          <a:xfrm>
            <a:off x="6462499" y="1042599"/>
            <a:ext cx="4331396" cy="461665"/>
          </a:xfrm>
          <a:prstGeom prst="rect">
            <a:avLst/>
          </a:prstGeom>
          <a:noFill/>
        </p:spPr>
        <p:txBody>
          <a:bodyPr wrap="square">
            <a:spAutoFit/>
          </a:bodyPr>
          <a:lstStyle/>
          <a:p>
            <a:r>
              <a:rPr lang="sv-SE" sz="2400" b="1" dirty="0">
                <a:solidFill>
                  <a:schemeClr val="accent1"/>
                </a:solidFill>
              </a:rPr>
              <a:t>Vad behöver göras nu?</a:t>
            </a:r>
            <a:endParaRPr lang="sv-SE" sz="2400" dirty="0">
              <a:solidFill>
                <a:schemeClr val="accent1"/>
              </a:solidFill>
            </a:endParaRPr>
          </a:p>
        </p:txBody>
      </p:sp>
    </p:spTree>
    <p:extLst>
      <p:ext uri="{BB962C8B-B14F-4D97-AF65-F5344CB8AC3E}">
        <p14:creationId xmlns:p14="http://schemas.microsoft.com/office/powerpoint/2010/main" val="117750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4FC8EA-775A-0016-639F-779EB0B575C7}"/>
              </a:ext>
            </a:extLst>
          </p:cNvPr>
          <p:cNvSpPr>
            <a:spLocks noGrp="1"/>
          </p:cNvSpPr>
          <p:nvPr>
            <p:ph type="title"/>
          </p:nvPr>
        </p:nvSpPr>
        <p:spPr>
          <a:xfrm>
            <a:off x="522060" y="378951"/>
            <a:ext cx="5181600" cy="1143000"/>
          </a:xfrm>
        </p:spPr>
        <p:txBody>
          <a:bodyPr/>
          <a:lstStyle/>
          <a:p>
            <a:r>
              <a:rPr lang="sv-SE" dirty="0"/>
              <a:t>Vad är Behörighetsportalen?</a:t>
            </a:r>
          </a:p>
        </p:txBody>
      </p:sp>
      <p:sp>
        <p:nvSpPr>
          <p:cNvPr id="3" name="Platshållare för innehåll 2">
            <a:extLst>
              <a:ext uri="{FF2B5EF4-FFF2-40B4-BE49-F238E27FC236}">
                <a16:creationId xmlns:a16="http://schemas.microsoft.com/office/drawing/2014/main" id="{F13A3111-6DD9-7EAB-6706-ACBAFD58097E}"/>
              </a:ext>
            </a:extLst>
          </p:cNvPr>
          <p:cNvSpPr>
            <a:spLocks noGrp="1"/>
          </p:cNvSpPr>
          <p:nvPr>
            <p:ph sz="half" idx="1"/>
          </p:nvPr>
        </p:nvSpPr>
        <p:spPr>
          <a:xfrm>
            <a:off x="493986" y="1839978"/>
            <a:ext cx="5489370" cy="4518401"/>
          </a:xfrm>
        </p:spPr>
        <p:txBody>
          <a:bodyPr/>
          <a:lstStyle/>
          <a:p>
            <a:r>
              <a:rPr lang="sv-SE" sz="2400" dirty="0"/>
              <a:t>E</a:t>
            </a:r>
            <a:r>
              <a:rPr lang="sv-SE" sz="2400" b="0" dirty="0"/>
              <a:t>tt nytt system som automatiskt tilldelar rätt systembehörigheter </a:t>
            </a:r>
            <a:br>
              <a:rPr lang="sv-SE" sz="2400" b="0" dirty="0"/>
            </a:br>
            <a:r>
              <a:rPr lang="sv-SE" sz="2400" b="0" dirty="0"/>
              <a:t>till rätt tjänst, för rätt tidsperiod.</a:t>
            </a:r>
          </a:p>
          <a:p>
            <a:r>
              <a:rPr lang="sv-SE" sz="2400" b="0" dirty="0"/>
              <a:t>Behörighetsportalen i</a:t>
            </a:r>
            <a:r>
              <a:rPr lang="sv-SE" sz="2400" dirty="0"/>
              <a:t>nförs i verksamheten i samband med övergången till SDV.</a:t>
            </a:r>
            <a:endParaRPr lang="sv-SE" sz="2400" b="0" dirty="0"/>
          </a:p>
          <a:p>
            <a:r>
              <a:rPr lang="sv-SE" sz="2400" dirty="0"/>
              <a:t>Systemet förutsätter </a:t>
            </a:r>
            <a:r>
              <a:rPr lang="sv-SE" sz="2400" b="0" dirty="0"/>
              <a:t>att rätt information finns i Skånekatalogen.</a:t>
            </a:r>
          </a:p>
          <a:p>
            <a:pPr marL="0" indent="0">
              <a:buNone/>
            </a:pPr>
            <a:endParaRPr lang="sv-SE" sz="2400" b="0" dirty="0"/>
          </a:p>
          <a:p>
            <a:endParaRPr lang="sv-SE" sz="2400" dirty="0"/>
          </a:p>
        </p:txBody>
      </p:sp>
      <p:grpSp>
        <p:nvGrpSpPr>
          <p:cNvPr id="8" name="Grupp 7">
            <a:extLst>
              <a:ext uri="{FF2B5EF4-FFF2-40B4-BE49-F238E27FC236}">
                <a16:creationId xmlns:a16="http://schemas.microsoft.com/office/drawing/2014/main" id="{EA7824C6-5295-3741-BC70-0097F1792410}"/>
              </a:ext>
            </a:extLst>
          </p:cNvPr>
          <p:cNvGrpSpPr/>
          <p:nvPr/>
        </p:nvGrpSpPr>
        <p:grpSpPr>
          <a:xfrm>
            <a:off x="7883414" y="1198880"/>
            <a:ext cx="1757420" cy="4889682"/>
            <a:chOff x="4300691" y="2162870"/>
            <a:chExt cx="1558107" cy="4335130"/>
          </a:xfrm>
        </p:grpSpPr>
        <p:pic>
          <p:nvPicPr>
            <p:cNvPr id="9" name="Bildobjekt 8">
              <a:extLst>
                <a:ext uri="{FF2B5EF4-FFF2-40B4-BE49-F238E27FC236}">
                  <a16:creationId xmlns:a16="http://schemas.microsoft.com/office/drawing/2014/main" id="{B601DC56-F479-34CE-FE3D-C40F5890B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0691" y="2162870"/>
              <a:ext cx="1558107" cy="4335130"/>
            </a:xfrm>
            <a:prstGeom prst="rect">
              <a:avLst/>
            </a:prstGeom>
            <a:effectLst>
              <a:outerShdw blurRad="50800" dist="38100" dir="2700000" algn="tl" rotWithShape="0">
                <a:prstClr val="black">
                  <a:alpha val="40000"/>
                </a:prstClr>
              </a:outerShdw>
            </a:effectLst>
          </p:spPr>
        </p:pic>
        <p:sp>
          <p:nvSpPr>
            <p:cNvPr id="10" name="Rektangel: rundade hörn 9">
              <a:extLst>
                <a:ext uri="{FF2B5EF4-FFF2-40B4-BE49-F238E27FC236}">
                  <a16:creationId xmlns:a16="http://schemas.microsoft.com/office/drawing/2014/main" id="{9F942DDA-C584-55D5-94E6-2E0C166A0280}"/>
                </a:ext>
              </a:extLst>
            </p:cNvPr>
            <p:cNvSpPr/>
            <p:nvPr/>
          </p:nvSpPr>
          <p:spPr>
            <a:xfrm>
              <a:off x="4466167" y="3657599"/>
              <a:ext cx="156633" cy="186384"/>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6E32DF4A-E7FD-78C0-A13E-16953724F66E}"/>
                </a:ext>
              </a:extLst>
            </p:cNvPr>
            <p:cNvSpPr/>
            <p:nvPr/>
          </p:nvSpPr>
          <p:spPr>
            <a:xfrm rot="824054">
              <a:off x="4443171" y="3643624"/>
              <a:ext cx="88043" cy="206085"/>
            </a:xfrm>
            <a:prstGeom prst="roundRect">
              <a:avLst/>
            </a:prstGeom>
            <a:solidFill>
              <a:srgbClr val="EBE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 name="Grupp 4">
            <a:extLst>
              <a:ext uri="{FF2B5EF4-FFF2-40B4-BE49-F238E27FC236}">
                <a16:creationId xmlns:a16="http://schemas.microsoft.com/office/drawing/2014/main" id="{C9A22BB9-FDF6-BF80-E29F-2BAFEA2FCCAE}"/>
              </a:ext>
            </a:extLst>
          </p:cNvPr>
          <p:cNvGrpSpPr/>
          <p:nvPr/>
        </p:nvGrpSpPr>
        <p:grpSpPr>
          <a:xfrm flipH="1">
            <a:off x="9179569" y="1468699"/>
            <a:ext cx="1800686" cy="4889680"/>
            <a:chOff x="5959667" y="2162870"/>
            <a:chExt cx="1596465" cy="4335130"/>
          </a:xfrm>
          <a:scene3d>
            <a:camera prst="orthographicFront">
              <a:rot lat="0" lon="0" rev="0"/>
            </a:camera>
            <a:lightRig rig="threePt" dir="t"/>
          </a:scene3d>
        </p:grpSpPr>
        <p:pic>
          <p:nvPicPr>
            <p:cNvPr id="6" name="Bildobjekt 5">
              <a:extLst>
                <a:ext uri="{FF2B5EF4-FFF2-40B4-BE49-F238E27FC236}">
                  <a16:creationId xmlns:a16="http://schemas.microsoft.com/office/drawing/2014/main" id="{0EDBA3B1-D579-5168-B094-276137A71D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667" y="2162870"/>
              <a:ext cx="1596465" cy="4335130"/>
            </a:xfrm>
            <a:prstGeom prst="rect">
              <a:avLst/>
            </a:prstGeom>
            <a:effectLst>
              <a:outerShdw blurRad="50800" dist="38100" dir="2700000" algn="tl" rotWithShape="0">
                <a:prstClr val="black">
                  <a:alpha val="40000"/>
                </a:prstClr>
              </a:outerShdw>
            </a:effectLst>
          </p:spPr>
        </p:pic>
        <p:sp>
          <p:nvSpPr>
            <p:cNvPr id="7" name="Rektangel: rundade hörn 6">
              <a:extLst>
                <a:ext uri="{FF2B5EF4-FFF2-40B4-BE49-F238E27FC236}">
                  <a16:creationId xmlns:a16="http://schemas.microsoft.com/office/drawing/2014/main" id="{0A2412A6-C8EF-909D-AAF1-0EDEE01415A2}"/>
                </a:ext>
              </a:extLst>
            </p:cNvPr>
            <p:cNvSpPr/>
            <p:nvPr/>
          </p:nvSpPr>
          <p:spPr>
            <a:xfrm rot="876302">
              <a:off x="6178549" y="3660140"/>
              <a:ext cx="215901" cy="19812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14784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EE80F5EB-4762-6F84-2D2F-F91AC56301DF}"/>
              </a:ext>
            </a:extLst>
          </p:cNvPr>
          <p:cNvSpPr>
            <a:spLocks noGrp="1"/>
          </p:cNvSpPr>
          <p:nvPr>
            <p:ph type="title"/>
          </p:nvPr>
        </p:nvSpPr>
        <p:spPr>
          <a:xfrm>
            <a:off x="528319" y="327519"/>
            <a:ext cx="10670976" cy="562074"/>
          </a:xfrm>
        </p:spPr>
        <p:txBody>
          <a:bodyPr lIns="91440" tIns="45720" rIns="91440" bIns="45720">
            <a:normAutofit/>
          </a:bodyPr>
          <a:lstStyle/>
          <a:p>
            <a:pPr>
              <a:lnSpc>
                <a:spcPct val="90000"/>
              </a:lnSpc>
            </a:pPr>
            <a:r>
              <a:rPr lang="sv-SE" sz="3300" dirty="0"/>
              <a:t>Varför införs Behörighetsportalen?</a:t>
            </a:r>
          </a:p>
        </p:txBody>
      </p:sp>
      <p:grpSp>
        <p:nvGrpSpPr>
          <p:cNvPr id="7" name="Grupp 6">
            <a:extLst>
              <a:ext uri="{FF2B5EF4-FFF2-40B4-BE49-F238E27FC236}">
                <a16:creationId xmlns:a16="http://schemas.microsoft.com/office/drawing/2014/main" id="{57E8F93E-EFFA-3E0E-837C-B676816A5FA4}"/>
              </a:ext>
            </a:extLst>
          </p:cNvPr>
          <p:cNvGrpSpPr/>
          <p:nvPr/>
        </p:nvGrpSpPr>
        <p:grpSpPr>
          <a:xfrm>
            <a:off x="473928" y="1207120"/>
            <a:ext cx="10942320" cy="4719574"/>
            <a:chOff x="609600" y="1233011"/>
            <a:chExt cx="10942320" cy="4597895"/>
          </a:xfrm>
        </p:grpSpPr>
        <p:sp>
          <p:nvSpPr>
            <p:cNvPr id="8" name="Rektangel: rundade hörn 7">
              <a:extLst>
                <a:ext uri="{FF2B5EF4-FFF2-40B4-BE49-F238E27FC236}">
                  <a16:creationId xmlns:a16="http://schemas.microsoft.com/office/drawing/2014/main" id="{1EDAA931-950C-95A1-8D03-3E64E896DFF9}"/>
                </a:ext>
              </a:extLst>
            </p:cNvPr>
            <p:cNvSpPr/>
            <p:nvPr/>
          </p:nvSpPr>
          <p:spPr>
            <a:xfrm>
              <a:off x="609600" y="1233011"/>
              <a:ext cx="10942320" cy="2583064"/>
            </a:xfrm>
            <a:prstGeom prst="roundRect">
              <a:avLst>
                <a:gd name="adj" fmla="val 10000"/>
              </a:avLst>
            </a:prstGeom>
            <a:solidFill>
              <a:schemeClr val="accent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 name="Frihandsfigur: Form 9">
              <a:extLst>
                <a:ext uri="{FF2B5EF4-FFF2-40B4-BE49-F238E27FC236}">
                  <a16:creationId xmlns:a16="http://schemas.microsoft.com/office/drawing/2014/main" id="{520AFF6B-5885-ED09-AF14-DD23CD935584}"/>
                </a:ext>
              </a:extLst>
            </p:cNvPr>
            <p:cNvSpPr/>
            <p:nvPr/>
          </p:nvSpPr>
          <p:spPr>
            <a:xfrm>
              <a:off x="2428240" y="1380044"/>
              <a:ext cx="9123680" cy="2240278"/>
            </a:xfrm>
            <a:custGeom>
              <a:avLst/>
              <a:gdLst>
                <a:gd name="connsiteX0" fmla="*/ 0 w 7970485"/>
                <a:gd name="connsiteY0" fmla="*/ 0 h 2240278"/>
                <a:gd name="connsiteX1" fmla="*/ 7970485 w 7970485"/>
                <a:gd name="connsiteY1" fmla="*/ 0 h 2240278"/>
                <a:gd name="connsiteX2" fmla="*/ 7970485 w 7970485"/>
                <a:gd name="connsiteY2" fmla="*/ 2240278 h 2240278"/>
                <a:gd name="connsiteX3" fmla="*/ 0 w 7970485"/>
                <a:gd name="connsiteY3" fmla="*/ 2240278 h 2240278"/>
                <a:gd name="connsiteX4" fmla="*/ 0 w 7970485"/>
                <a:gd name="connsiteY4" fmla="*/ 0 h 224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0485" h="2240278">
                  <a:moveTo>
                    <a:pt x="0" y="0"/>
                  </a:moveTo>
                  <a:lnTo>
                    <a:pt x="7970485" y="0"/>
                  </a:lnTo>
                  <a:lnTo>
                    <a:pt x="7970485" y="2240278"/>
                  </a:lnTo>
                  <a:lnTo>
                    <a:pt x="0" y="22402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7096" tIns="237096" rIns="237096" bIns="237096" numCol="1" spcCol="1270" anchor="ctr" anchorCtr="0">
              <a:noAutofit/>
            </a:bodyPr>
            <a:lstStyle/>
            <a:p>
              <a:pPr marL="0" lvl="0" indent="0" algn="l" defTabSz="889000">
                <a:lnSpc>
                  <a:spcPct val="90000"/>
                </a:lnSpc>
                <a:spcBef>
                  <a:spcPct val="0"/>
                </a:spcBef>
                <a:spcAft>
                  <a:spcPct val="35000"/>
                </a:spcAft>
                <a:buNone/>
              </a:pPr>
              <a:r>
                <a:rPr lang="en-US" sz="1900" kern="1200" dirty="0" err="1">
                  <a:solidFill>
                    <a:schemeClr val="accent2"/>
                  </a:solidFill>
                </a:rPr>
                <a:t>Rollstyrda</a:t>
              </a:r>
              <a:r>
                <a:rPr lang="en-US" sz="1900" kern="1200" dirty="0">
                  <a:solidFill>
                    <a:schemeClr val="accent2"/>
                  </a:solidFill>
                </a:rPr>
                <a:t> </a:t>
              </a:r>
              <a:r>
                <a:rPr lang="en-US" sz="1900" kern="1200" dirty="0" err="1">
                  <a:solidFill>
                    <a:schemeClr val="accent2"/>
                  </a:solidFill>
                </a:rPr>
                <a:t>vyer</a:t>
              </a:r>
              <a:r>
                <a:rPr lang="en-US" sz="1900" kern="1200" dirty="0">
                  <a:solidFill>
                    <a:schemeClr val="accent2"/>
                  </a:solidFill>
                </a:rPr>
                <a:t> </a:t>
              </a:r>
              <a:r>
                <a:rPr lang="en-US" sz="1900" kern="1200" dirty="0" err="1">
                  <a:solidFill>
                    <a:schemeClr val="accent2"/>
                  </a:solidFill>
                </a:rPr>
                <a:t>är</a:t>
              </a:r>
              <a:r>
                <a:rPr lang="en-US" sz="1900" kern="1200" dirty="0">
                  <a:solidFill>
                    <a:schemeClr val="accent2"/>
                  </a:solidFill>
                </a:rPr>
                <a:t> </a:t>
              </a:r>
              <a:r>
                <a:rPr lang="en-US" sz="1900" kern="1200" dirty="0" err="1">
                  <a:solidFill>
                    <a:schemeClr val="accent2"/>
                  </a:solidFill>
                </a:rPr>
                <a:t>en</a:t>
              </a:r>
              <a:r>
                <a:rPr lang="en-US" sz="1900" kern="1200" dirty="0">
                  <a:solidFill>
                    <a:schemeClr val="accent2"/>
                  </a:solidFill>
                </a:rPr>
                <a:t> av </a:t>
              </a:r>
              <a:r>
                <a:rPr lang="en-US" sz="1900" kern="1200" dirty="0" err="1">
                  <a:solidFill>
                    <a:schemeClr val="accent2"/>
                  </a:solidFill>
                </a:rPr>
                <a:t>huvudprinciperna</a:t>
              </a:r>
              <a:r>
                <a:rPr lang="en-US" sz="1900" kern="1200" dirty="0">
                  <a:solidFill>
                    <a:schemeClr val="accent2"/>
                  </a:solidFill>
                </a:rPr>
                <a:t> </a:t>
              </a:r>
              <a:r>
                <a:rPr lang="en-US" sz="1900" kern="1200" dirty="0" err="1">
                  <a:solidFill>
                    <a:schemeClr val="accent2"/>
                  </a:solidFill>
                </a:rPr>
                <a:t>i</a:t>
              </a:r>
              <a:r>
                <a:rPr lang="en-US" sz="1900" kern="1200" dirty="0">
                  <a:solidFill>
                    <a:schemeClr val="accent2"/>
                  </a:solidFill>
                </a:rPr>
                <a:t> </a:t>
              </a:r>
              <a:r>
                <a:rPr lang="en-US" sz="1900" kern="1200" dirty="0" err="1">
                  <a:solidFill>
                    <a:schemeClr val="accent2"/>
                  </a:solidFill>
                </a:rPr>
                <a:t>Skånes</a:t>
              </a:r>
              <a:r>
                <a:rPr lang="en-US" sz="1900" kern="1200" dirty="0">
                  <a:solidFill>
                    <a:schemeClr val="accent2"/>
                  </a:solidFill>
                </a:rPr>
                <a:t> </a:t>
              </a:r>
              <a:r>
                <a:rPr lang="en-US" sz="1900" kern="1200" dirty="0" err="1">
                  <a:solidFill>
                    <a:schemeClr val="accent2"/>
                  </a:solidFill>
                </a:rPr>
                <a:t>digitala</a:t>
              </a:r>
              <a:r>
                <a:rPr lang="en-US" sz="1900" kern="1200" dirty="0">
                  <a:solidFill>
                    <a:schemeClr val="accent2"/>
                  </a:solidFill>
                </a:rPr>
                <a:t> </a:t>
              </a:r>
              <a:r>
                <a:rPr lang="en-US" sz="1900" kern="1200" dirty="0" err="1">
                  <a:solidFill>
                    <a:schemeClr val="accent2"/>
                  </a:solidFill>
                </a:rPr>
                <a:t>vårdsystem</a:t>
              </a:r>
              <a:r>
                <a:rPr lang="en-US" sz="1900" kern="1200" dirty="0">
                  <a:solidFill>
                    <a:schemeClr val="accent2"/>
                  </a:solidFill>
                </a:rPr>
                <a:t> (SDV). Som </a:t>
              </a:r>
              <a:r>
                <a:rPr lang="en-US" sz="1900" kern="1200" dirty="0" err="1">
                  <a:solidFill>
                    <a:schemeClr val="accent2"/>
                  </a:solidFill>
                </a:rPr>
                <a:t>medarbetare</a:t>
              </a:r>
              <a:r>
                <a:rPr lang="en-US" sz="1900" kern="1200" dirty="0">
                  <a:solidFill>
                    <a:schemeClr val="accent2"/>
                  </a:solidFill>
                </a:rPr>
                <a:t> ska du ha </a:t>
              </a:r>
              <a:r>
                <a:rPr lang="en-US" sz="1900" kern="1200" dirty="0" err="1">
                  <a:solidFill>
                    <a:schemeClr val="accent2"/>
                  </a:solidFill>
                </a:rPr>
                <a:t>tillgång</a:t>
              </a:r>
              <a:r>
                <a:rPr lang="en-US" sz="1900" kern="1200" dirty="0">
                  <a:solidFill>
                    <a:schemeClr val="accent2"/>
                  </a:solidFill>
                </a:rPr>
                <a:t> till just den information du </a:t>
              </a:r>
              <a:r>
                <a:rPr lang="en-US" sz="1900" kern="1200" dirty="0" err="1">
                  <a:solidFill>
                    <a:schemeClr val="accent2"/>
                  </a:solidFill>
                </a:rPr>
                <a:t>behöver</a:t>
              </a:r>
              <a:r>
                <a:rPr lang="en-US" sz="1900" kern="1200" dirty="0">
                  <a:solidFill>
                    <a:schemeClr val="accent2"/>
                  </a:solidFill>
                </a:rPr>
                <a:t> om </a:t>
              </a:r>
              <a:r>
                <a:rPr lang="en-US" sz="1900" kern="1200" dirty="0" err="1">
                  <a:solidFill>
                    <a:schemeClr val="accent2"/>
                  </a:solidFill>
                </a:rPr>
                <a:t>patienten</a:t>
              </a:r>
              <a:r>
                <a:rPr lang="en-US" sz="1900" kern="1200" dirty="0">
                  <a:solidFill>
                    <a:schemeClr val="accent2"/>
                  </a:solidFill>
                </a:rPr>
                <a:t> –  </a:t>
              </a:r>
              <a:r>
                <a:rPr lang="en-US" sz="1900" kern="1200" dirty="0" err="1">
                  <a:solidFill>
                    <a:schemeClr val="accent2"/>
                  </a:solidFill>
                </a:rPr>
                <a:t>inte</a:t>
              </a:r>
              <a:r>
                <a:rPr lang="en-US" sz="1900" kern="1200" dirty="0">
                  <a:solidFill>
                    <a:schemeClr val="accent2"/>
                  </a:solidFill>
                </a:rPr>
                <a:t> </a:t>
              </a:r>
              <a:r>
                <a:rPr lang="en-US" sz="1900" kern="1200" dirty="0" err="1">
                  <a:solidFill>
                    <a:schemeClr val="accent2"/>
                  </a:solidFill>
                </a:rPr>
                <a:t>mer</a:t>
              </a:r>
              <a:r>
                <a:rPr lang="en-US" sz="1900" kern="1200" dirty="0">
                  <a:solidFill>
                    <a:schemeClr val="accent2"/>
                  </a:solidFill>
                </a:rPr>
                <a:t>, </a:t>
              </a:r>
              <a:r>
                <a:rPr lang="en-US" sz="1900" kern="1200" dirty="0" err="1">
                  <a:solidFill>
                    <a:schemeClr val="accent2"/>
                  </a:solidFill>
                </a:rPr>
                <a:t>inte</a:t>
              </a:r>
              <a:r>
                <a:rPr lang="en-US" sz="1900" kern="1200" dirty="0">
                  <a:solidFill>
                    <a:schemeClr val="accent2"/>
                  </a:solidFill>
                </a:rPr>
                <a:t> </a:t>
              </a:r>
              <a:r>
                <a:rPr lang="en-US" sz="1900" kern="1200" dirty="0" err="1">
                  <a:solidFill>
                    <a:schemeClr val="accent2"/>
                  </a:solidFill>
                </a:rPr>
                <a:t>mindre</a:t>
              </a:r>
              <a:r>
                <a:rPr lang="en-US" sz="1900" kern="1200" dirty="0">
                  <a:solidFill>
                    <a:schemeClr val="accent2"/>
                  </a:solidFill>
                </a:rPr>
                <a:t>. </a:t>
              </a:r>
            </a:p>
            <a:p>
              <a:pPr marL="0" lvl="0" indent="0" algn="l" defTabSz="889000">
                <a:lnSpc>
                  <a:spcPct val="90000"/>
                </a:lnSpc>
                <a:spcBef>
                  <a:spcPct val="0"/>
                </a:spcBef>
                <a:spcAft>
                  <a:spcPct val="35000"/>
                </a:spcAft>
                <a:buNone/>
              </a:pPr>
              <a:r>
                <a:rPr lang="en-US" sz="1900" kern="1200" dirty="0" err="1">
                  <a:solidFill>
                    <a:schemeClr val="accent2"/>
                  </a:solidFill>
                </a:rPr>
                <a:t>Idag</a:t>
              </a:r>
              <a:r>
                <a:rPr lang="en-US" sz="1900" kern="1200" dirty="0">
                  <a:solidFill>
                    <a:schemeClr val="accent2"/>
                  </a:solidFill>
                </a:rPr>
                <a:t> </a:t>
              </a:r>
              <a:r>
                <a:rPr lang="en-US" sz="1900" kern="1200" dirty="0" err="1">
                  <a:solidFill>
                    <a:schemeClr val="accent2"/>
                  </a:solidFill>
                </a:rPr>
                <a:t>har</a:t>
              </a:r>
              <a:r>
                <a:rPr lang="en-US" sz="1900" kern="1200" dirty="0">
                  <a:solidFill>
                    <a:schemeClr val="accent2"/>
                  </a:solidFill>
                </a:rPr>
                <a:t> vi </a:t>
              </a:r>
              <a:r>
                <a:rPr lang="en-US" sz="1900" kern="1200" dirty="0" err="1">
                  <a:solidFill>
                    <a:schemeClr val="accent2"/>
                  </a:solidFill>
                </a:rPr>
                <a:t>inget</a:t>
              </a:r>
              <a:r>
                <a:rPr lang="en-US" sz="1900" kern="1200" dirty="0">
                  <a:solidFill>
                    <a:schemeClr val="accent2"/>
                  </a:solidFill>
                </a:rPr>
                <a:t> system </a:t>
              </a:r>
              <a:r>
                <a:rPr lang="en-US" sz="1900" kern="1200" dirty="0" err="1">
                  <a:solidFill>
                    <a:schemeClr val="accent2"/>
                  </a:solidFill>
                </a:rPr>
                <a:t>som</a:t>
              </a:r>
              <a:r>
                <a:rPr lang="en-US" sz="1900" kern="1200" dirty="0">
                  <a:solidFill>
                    <a:schemeClr val="accent2"/>
                  </a:solidFill>
                </a:rPr>
                <a:t> </a:t>
              </a:r>
              <a:r>
                <a:rPr lang="en-US" sz="1900" kern="1200" dirty="0" err="1">
                  <a:solidFill>
                    <a:schemeClr val="accent2"/>
                  </a:solidFill>
                </a:rPr>
                <a:t>hanterar</a:t>
              </a:r>
              <a:r>
                <a:rPr lang="en-US" sz="1900" kern="1200" dirty="0">
                  <a:solidFill>
                    <a:schemeClr val="accent2"/>
                  </a:solidFill>
                </a:rPr>
                <a:t> </a:t>
              </a:r>
              <a:r>
                <a:rPr lang="en-US" sz="1900" kern="1200" dirty="0" err="1">
                  <a:solidFill>
                    <a:schemeClr val="accent2"/>
                  </a:solidFill>
                </a:rPr>
                <a:t>detta</a:t>
              </a:r>
              <a:r>
                <a:rPr lang="en-US" sz="1900" kern="1200" dirty="0">
                  <a:solidFill>
                    <a:schemeClr val="accent2"/>
                  </a:solidFill>
                </a:rPr>
                <a:t> </a:t>
              </a:r>
              <a:r>
                <a:rPr lang="en-US" sz="1900" kern="1200" dirty="0" err="1">
                  <a:solidFill>
                    <a:schemeClr val="accent2"/>
                  </a:solidFill>
                </a:rPr>
                <a:t>på</a:t>
              </a:r>
              <a:r>
                <a:rPr lang="en-US" sz="1900" kern="1200" dirty="0">
                  <a:solidFill>
                    <a:schemeClr val="accent2"/>
                  </a:solidFill>
                </a:rPr>
                <a:t> </a:t>
              </a:r>
              <a:r>
                <a:rPr lang="en-US" sz="1900" kern="1200" dirty="0" err="1">
                  <a:solidFill>
                    <a:schemeClr val="accent2"/>
                  </a:solidFill>
                </a:rPr>
                <a:t>ett</a:t>
              </a:r>
              <a:r>
                <a:rPr lang="en-US" sz="1900" kern="1200" dirty="0">
                  <a:solidFill>
                    <a:schemeClr val="accent2"/>
                  </a:solidFill>
                </a:rPr>
                <a:t> bra </a:t>
              </a:r>
              <a:r>
                <a:rPr lang="en-US" sz="1900" kern="1200" dirty="0" err="1">
                  <a:solidFill>
                    <a:schemeClr val="accent2"/>
                  </a:solidFill>
                </a:rPr>
                <a:t>och</a:t>
              </a:r>
              <a:r>
                <a:rPr lang="en-US" sz="1900" kern="1200" dirty="0">
                  <a:solidFill>
                    <a:schemeClr val="accent2"/>
                  </a:solidFill>
                </a:rPr>
                <a:t> </a:t>
              </a:r>
              <a:r>
                <a:rPr lang="en-US" sz="1900" kern="1200" dirty="0" err="1">
                  <a:solidFill>
                    <a:schemeClr val="accent2"/>
                  </a:solidFill>
                </a:rPr>
                <a:t>säkert</a:t>
              </a:r>
              <a:r>
                <a:rPr lang="en-US" sz="1900" kern="1200" dirty="0">
                  <a:solidFill>
                    <a:schemeClr val="accent2"/>
                  </a:solidFill>
                </a:rPr>
                <a:t> </a:t>
              </a:r>
              <a:r>
                <a:rPr lang="en-US" sz="1900" kern="1200" dirty="0" err="1">
                  <a:solidFill>
                    <a:schemeClr val="accent2"/>
                  </a:solidFill>
                </a:rPr>
                <a:t>sätt</a:t>
              </a:r>
              <a:r>
                <a:rPr lang="en-US" sz="1900" kern="1200" dirty="0">
                  <a:solidFill>
                    <a:schemeClr val="accent2"/>
                  </a:solidFill>
                </a:rPr>
                <a:t>. </a:t>
              </a:r>
            </a:p>
            <a:p>
              <a:pPr marL="0" lvl="0" indent="0" algn="l" defTabSz="889000">
                <a:lnSpc>
                  <a:spcPct val="90000"/>
                </a:lnSpc>
                <a:spcBef>
                  <a:spcPct val="0"/>
                </a:spcBef>
                <a:spcAft>
                  <a:spcPct val="35000"/>
                </a:spcAft>
                <a:buNone/>
              </a:pPr>
              <a:r>
                <a:rPr lang="sv-SE" sz="1900" b="0" i="0" kern="1200" dirty="0">
                  <a:solidFill>
                    <a:schemeClr val="accent2"/>
                  </a:solidFill>
                </a:rPr>
                <a:t>B</a:t>
              </a:r>
              <a:r>
                <a:rPr lang="en-US" sz="1900" kern="1200" dirty="0" err="1">
                  <a:solidFill>
                    <a:schemeClr val="accent2"/>
                  </a:solidFill>
                </a:rPr>
                <a:t>ehörighetsportalen</a:t>
              </a:r>
              <a:r>
                <a:rPr lang="en-US" sz="1900" kern="1200" dirty="0">
                  <a:solidFill>
                    <a:schemeClr val="accent2"/>
                  </a:solidFill>
                </a:rPr>
                <a:t> </a:t>
              </a:r>
              <a:r>
                <a:rPr lang="en-US" sz="1900" kern="1200" dirty="0" err="1">
                  <a:solidFill>
                    <a:schemeClr val="accent2"/>
                  </a:solidFill>
                </a:rPr>
                <a:t>införs</a:t>
              </a:r>
              <a:r>
                <a:rPr lang="en-US" sz="1900" kern="1200" dirty="0">
                  <a:solidFill>
                    <a:schemeClr val="accent2"/>
                  </a:solidFill>
                </a:rPr>
                <a:t> för </a:t>
              </a:r>
              <a:r>
                <a:rPr lang="en-US" sz="1900" kern="1200" dirty="0" err="1">
                  <a:solidFill>
                    <a:schemeClr val="accent2"/>
                  </a:solidFill>
                </a:rPr>
                <a:t>att</a:t>
              </a:r>
              <a:r>
                <a:rPr lang="en-US" sz="1900" kern="1200" dirty="0">
                  <a:solidFill>
                    <a:schemeClr val="accent2"/>
                  </a:solidFill>
                </a:rPr>
                <a:t> </a:t>
              </a:r>
              <a:r>
                <a:rPr lang="en-US" sz="1900" kern="1200" dirty="0" err="1">
                  <a:solidFill>
                    <a:schemeClr val="accent2"/>
                  </a:solidFill>
                </a:rPr>
                <a:t>möta</a:t>
              </a:r>
              <a:r>
                <a:rPr lang="en-US" sz="1900" kern="1200" dirty="0">
                  <a:solidFill>
                    <a:schemeClr val="accent2"/>
                  </a:solidFill>
                </a:rPr>
                <a:t> de </a:t>
              </a:r>
              <a:r>
                <a:rPr lang="en-US" sz="1900" kern="1200" dirty="0" err="1">
                  <a:solidFill>
                    <a:schemeClr val="accent2"/>
                  </a:solidFill>
                </a:rPr>
                <a:t>högre</a:t>
              </a:r>
              <a:r>
                <a:rPr lang="en-US" sz="1900" kern="1200" dirty="0">
                  <a:solidFill>
                    <a:schemeClr val="accent2"/>
                  </a:solidFill>
                </a:rPr>
                <a:t> </a:t>
              </a:r>
              <a:r>
                <a:rPr lang="en-US" sz="1900" kern="1200" dirty="0" err="1">
                  <a:solidFill>
                    <a:schemeClr val="accent2"/>
                  </a:solidFill>
                </a:rPr>
                <a:t>kraven</a:t>
              </a:r>
              <a:r>
                <a:rPr lang="en-US" sz="1900" kern="1200" dirty="0">
                  <a:solidFill>
                    <a:schemeClr val="accent2"/>
                  </a:solidFill>
                </a:rPr>
                <a:t> </a:t>
              </a:r>
              <a:r>
                <a:rPr lang="en-US" sz="1900" kern="1200" dirty="0" err="1">
                  <a:solidFill>
                    <a:schemeClr val="accent2"/>
                  </a:solidFill>
                </a:rPr>
                <a:t>på</a:t>
              </a:r>
              <a:r>
                <a:rPr lang="en-US" sz="1900" kern="1200" dirty="0">
                  <a:solidFill>
                    <a:schemeClr val="accent2"/>
                  </a:solidFill>
                </a:rPr>
                <a:t> </a:t>
              </a:r>
              <a:r>
                <a:rPr lang="en-US" sz="1900" kern="1200" dirty="0" err="1">
                  <a:solidFill>
                    <a:schemeClr val="accent2"/>
                  </a:solidFill>
                </a:rPr>
                <a:t>behörighets-styrning</a:t>
              </a:r>
              <a:r>
                <a:rPr lang="en-US" sz="1900" kern="1200" dirty="0">
                  <a:solidFill>
                    <a:schemeClr val="accent2"/>
                  </a:solidFill>
                </a:rPr>
                <a:t>, </a:t>
              </a:r>
              <a:r>
                <a:rPr lang="en-US" sz="1900" kern="1200" dirty="0" err="1">
                  <a:solidFill>
                    <a:schemeClr val="accent2"/>
                  </a:solidFill>
                </a:rPr>
                <a:t>och</a:t>
              </a:r>
              <a:r>
                <a:rPr lang="en-US" sz="1900" kern="1200" dirty="0">
                  <a:solidFill>
                    <a:schemeClr val="accent2"/>
                  </a:solidFill>
                </a:rPr>
                <a:t> </a:t>
              </a:r>
              <a:r>
                <a:rPr lang="en-US" sz="1900" kern="1200" dirty="0" err="1">
                  <a:solidFill>
                    <a:schemeClr val="accent2"/>
                  </a:solidFill>
                </a:rPr>
                <a:t>kunna</a:t>
              </a:r>
              <a:r>
                <a:rPr lang="en-US" sz="1900" kern="1200" dirty="0">
                  <a:solidFill>
                    <a:schemeClr val="accent2"/>
                  </a:solidFill>
                </a:rPr>
                <a:t> </a:t>
              </a:r>
              <a:r>
                <a:rPr lang="en-US" sz="1900" kern="1200" dirty="0" err="1">
                  <a:solidFill>
                    <a:schemeClr val="accent2"/>
                  </a:solidFill>
                </a:rPr>
                <a:t>ge</a:t>
              </a:r>
              <a:r>
                <a:rPr lang="en-US" sz="1900" kern="1200" dirty="0">
                  <a:solidFill>
                    <a:schemeClr val="accent2"/>
                  </a:solidFill>
                </a:rPr>
                <a:t> </a:t>
              </a:r>
              <a:r>
                <a:rPr lang="en-US" sz="1900" kern="1200" dirty="0" err="1">
                  <a:solidFill>
                    <a:schemeClr val="accent2"/>
                  </a:solidFill>
                </a:rPr>
                <a:t>rollstyrda</a:t>
              </a:r>
              <a:r>
                <a:rPr lang="en-US" sz="1900" kern="1200" dirty="0">
                  <a:solidFill>
                    <a:schemeClr val="accent2"/>
                  </a:solidFill>
                </a:rPr>
                <a:t> </a:t>
              </a:r>
              <a:r>
                <a:rPr lang="en-US" sz="1900" kern="1200" dirty="0" err="1">
                  <a:solidFill>
                    <a:schemeClr val="accent2"/>
                  </a:solidFill>
                </a:rPr>
                <a:t>vyer</a:t>
              </a:r>
              <a:r>
                <a:rPr lang="en-US" sz="1900" dirty="0">
                  <a:solidFill>
                    <a:schemeClr val="accent2"/>
                  </a:solidFill>
                </a:rPr>
                <a:t> </a:t>
              </a:r>
              <a:r>
                <a:rPr lang="en-US" sz="1900" dirty="0" err="1">
                  <a:solidFill>
                    <a:schemeClr val="accent2"/>
                  </a:solidFill>
                </a:rPr>
                <a:t>när</a:t>
              </a:r>
              <a:r>
                <a:rPr lang="en-US" sz="1900" dirty="0">
                  <a:solidFill>
                    <a:schemeClr val="accent2"/>
                  </a:solidFill>
                </a:rPr>
                <a:t> vi </a:t>
              </a:r>
              <a:r>
                <a:rPr lang="en-US" sz="1900" dirty="0" err="1">
                  <a:solidFill>
                    <a:schemeClr val="accent2"/>
                  </a:solidFill>
                </a:rPr>
                <a:t>går</a:t>
              </a:r>
              <a:r>
                <a:rPr lang="en-US" sz="1900" dirty="0">
                  <a:solidFill>
                    <a:schemeClr val="accent2"/>
                  </a:solidFill>
                </a:rPr>
                <a:t> </a:t>
              </a:r>
              <a:r>
                <a:rPr lang="en-US" sz="1900" dirty="0" err="1">
                  <a:solidFill>
                    <a:schemeClr val="accent2"/>
                  </a:solidFill>
                </a:rPr>
                <a:t>över</a:t>
              </a:r>
              <a:r>
                <a:rPr lang="en-US" sz="1900" dirty="0">
                  <a:solidFill>
                    <a:schemeClr val="accent2"/>
                  </a:solidFill>
                </a:rPr>
                <a:t> till SDV.</a:t>
              </a:r>
              <a:endParaRPr lang="en-US" sz="1900" kern="1200" dirty="0">
                <a:solidFill>
                  <a:schemeClr val="accent2"/>
                </a:solidFill>
              </a:endParaRPr>
            </a:p>
          </p:txBody>
        </p:sp>
        <p:sp>
          <p:nvSpPr>
            <p:cNvPr id="11" name="Rektangel: rundade hörn 10">
              <a:extLst>
                <a:ext uri="{FF2B5EF4-FFF2-40B4-BE49-F238E27FC236}">
                  <a16:creationId xmlns:a16="http://schemas.microsoft.com/office/drawing/2014/main" id="{F24AB4FC-D8F7-CEB1-953A-7AD73344886B}"/>
                </a:ext>
              </a:extLst>
            </p:cNvPr>
            <p:cNvSpPr/>
            <p:nvPr/>
          </p:nvSpPr>
          <p:spPr>
            <a:xfrm>
              <a:off x="609600" y="3920547"/>
              <a:ext cx="10942320" cy="1494623"/>
            </a:xfrm>
            <a:prstGeom prst="roundRect">
              <a:avLst>
                <a:gd name="adj" fmla="val 10000"/>
              </a:avLst>
            </a:prstGeom>
            <a:solidFill>
              <a:schemeClr val="accent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 name="Frihandsfigur: Form 12">
              <a:extLst>
                <a:ext uri="{FF2B5EF4-FFF2-40B4-BE49-F238E27FC236}">
                  <a16:creationId xmlns:a16="http://schemas.microsoft.com/office/drawing/2014/main" id="{F1BA723C-45DB-3F6B-CB04-0DA30C405462}"/>
                </a:ext>
              </a:extLst>
            </p:cNvPr>
            <p:cNvSpPr/>
            <p:nvPr/>
          </p:nvSpPr>
          <p:spPr>
            <a:xfrm>
              <a:off x="2428240" y="3590628"/>
              <a:ext cx="8950959" cy="2240278"/>
            </a:xfrm>
            <a:custGeom>
              <a:avLst/>
              <a:gdLst>
                <a:gd name="connsiteX0" fmla="*/ 0 w 7970485"/>
                <a:gd name="connsiteY0" fmla="*/ 0 h 2240278"/>
                <a:gd name="connsiteX1" fmla="*/ 7970485 w 7970485"/>
                <a:gd name="connsiteY1" fmla="*/ 0 h 2240278"/>
                <a:gd name="connsiteX2" fmla="*/ 7970485 w 7970485"/>
                <a:gd name="connsiteY2" fmla="*/ 2240278 h 2240278"/>
                <a:gd name="connsiteX3" fmla="*/ 0 w 7970485"/>
                <a:gd name="connsiteY3" fmla="*/ 2240278 h 2240278"/>
                <a:gd name="connsiteX4" fmla="*/ 0 w 7970485"/>
                <a:gd name="connsiteY4" fmla="*/ 0 h 224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0485" h="2240278">
                  <a:moveTo>
                    <a:pt x="0" y="0"/>
                  </a:moveTo>
                  <a:lnTo>
                    <a:pt x="7970485" y="0"/>
                  </a:lnTo>
                  <a:lnTo>
                    <a:pt x="7970485" y="2240278"/>
                  </a:lnTo>
                  <a:lnTo>
                    <a:pt x="0" y="22402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7096" tIns="237096" rIns="237096" bIns="237096" numCol="1" spcCol="1270" anchor="ctr" anchorCtr="0">
              <a:noAutofit/>
            </a:bodyPr>
            <a:lstStyle/>
            <a:p>
              <a:pPr marL="0" lvl="0" indent="0" algn="l" defTabSz="889000">
                <a:lnSpc>
                  <a:spcPct val="90000"/>
                </a:lnSpc>
                <a:spcBef>
                  <a:spcPct val="0"/>
                </a:spcBef>
                <a:spcAft>
                  <a:spcPct val="35000"/>
                </a:spcAft>
                <a:buNone/>
              </a:pPr>
              <a:r>
                <a:rPr lang="en-US" sz="1900" dirty="0" err="1">
                  <a:solidFill>
                    <a:schemeClr val="accent2"/>
                  </a:solidFill>
                </a:rPr>
                <a:t>Genom</a:t>
              </a:r>
              <a:r>
                <a:rPr lang="en-US" sz="1900" dirty="0">
                  <a:solidFill>
                    <a:schemeClr val="accent2"/>
                  </a:solidFill>
                </a:rPr>
                <a:t> </a:t>
              </a:r>
              <a:r>
                <a:rPr lang="en-US" sz="1900" dirty="0" err="1">
                  <a:solidFill>
                    <a:schemeClr val="accent2"/>
                  </a:solidFill>
                </a:rPr>
                <a:t>Behörighetsportalen</a:t>
              </a:r>
              <a:r>
                <a:rPr lang="en-US" sz="1900" dirty="0">
                  <a:solidFill>
                    <a:schemeClr val="accent2"/>
                  </a:solidFill>
                </a:rPr>
                <a:t> </a:t>
              </a:r>
              <a:r>
                <a:rPr lang="en-US" sz="1900" dirty="0" err="1">
                  <a:solidFill>
                    <a:schemeClr val="accent2"/>
                  </a:solidFill>
                </a:rPr>
                <a:t>kan</a:t>
              </a:r>
              <a:r>
                <a:rPr lang="en-US" sz="1900" dirty="0">
                  <a:solidFill>
                    <a:schemeClr val="accent2"/>
                  </a:solidFill>
                </a:rPr>
                <a:t> vi </a:t>
              </a:r>
              <a:r>
                <a:rPr lang="en-US" sz="1900" dirty="0" err="1">
                  <a:solidFill>
                    <a:schemeClr val="accent2"/>
                  </a:solidFill>
                </a:rPr>
                <a:t>säkerställa</a:t>
              </a:r>
              <a:r>
                <a:rPr lang="en-US" sz="1900" dirty="0">
                  <a:solidFill>
                    <a:schemeClr val="accent2"/>
                  </a:solidFill>
                </a:rPr>
                <a:t> </a:t>
              </a:r>
              <a:r>
                <a:rPr lang="en-US" sz="1900" dirty="0" err="1">
                  <a:solidFill>
                    <a:schemeClr val="accent2"/>
                  </a:solidFill>
                </a:rPr>
                <a:t>att</a:t>
              </a:r>
              <a:r>
                <a:rPr lang="en-US" sz="1900" dirty="0">
                  <a:solidFill>
                    <a:schemeClr val="accent2"/>
                  </a:solidFill>
                </a:rPr>
                <a:t> </a:t>
              </a:r>
              <a:r>
                <a:rPr lang="en-US" sz="1900" dirty="0" err="1">
                  <a:solidFill>
                    <a:schemeClr val="accent2"/>
                  </a:solidFill>
                </a:rPr>
                <a:t>tilldelning</a:t>
              </a:r>
              <a:r>
                <a:rPr lang="en-US" sz="1900" dirty="0">
                  <a:solidFill>
                    <a:schemeClr val="accent2"/>
                  </a:solidFill>
                </a:rPr>
                <a:t>, </a:t>
              </a:r>
              <a:r>
                <a:rPr lang="en-US" sz="1900" dirty="0" err="1">
                  <a:solidFill>
                    <a:schemeClr val="accent2"/>
                  </a:solidFill>
                </a:rPr>
                <a:t>förändring</a:t>
              </a:r>
              <a:r>
                <a:rPr lang="en-US" sz="1900" dirty="0">
                  <a:solidFill>
                    <a:schemeClr val="accent2"/>
                  </a:solidFill>
                </a:rPr>
                <a:t> </a:t>
              </a:r>
              <a:r>
                <a:rPr lang="en-US" sz="1900" dirty="0" err="1">
                  <a:solidFill>
                    <a:schemeClr val="accent2"/>
                  </a:solidFill>
                </a:rPr>
                <a:t>och</a:t>
              </a:r>
              <a:r>
                <a:rPr lang="en-US" sz="1900" dirty="0">
                  <a:solidFill>
                    <a:schemeClr val="accent2"/>
                  </a:solidFill>
                </a:rPr>
                <a:t> </a:t>
              </a:r>
              <a:r>
                <a:rPr lang="en-US" sz="1900" dirty="0" err="1">
                  <a:solidFill>
                    <a:schemeClr val="accent2"/>
                  </a:solidFill>
                </a:rPr>
                <a:t>avslut</a:t>
              </a:r>
              <a:r>
                <a:rPr lang="en-US" sz="1900" dirty="0">
                  <a:solidFill>
                    <a:schemeClr val="accent2"/>
                  </a:solidFill>
                </a:rPr>
                <a:t> av </a:t>
              </a:r>
              <a:r>
                <a:rPr lang="en-US" sz="1900" dirty="0" err="1">
                  <a:solidFill>
                    <a:schemeClr val="accent2"/>
                  </a:solidFill>
                </a:rPr>
                <a:t>behörigheter</a:t>
              </a:r>
              <a:r>
                <a:rPr lang="en-US" sz="1900" dirty="0">
                  <a:solidFill>
                    <a:schemeClr val="accent2"/>
                  </a:solidFill>
                </a:rPr>
                <a:t> </a:t>
              </a:r>
              <a:r>
                <a:rPr lang="en-US" sz="1900" dirty="0" err="1">
                  <a:solidFill>
                    <a:schemeClr val="accent2"/>
                  </a:solidFill>
                </a:rPr>
                <a:t>sker</a:t>
              </a:r>
              <a:r>
                <a:rPr lang="en-US" sz="1900" dirty="0">
                  <a:solidFill>
                    <a:schemeClr val="accent2"/>
                  </a:solidFill>
                </a:rPr>
                <a:t> </a:t>
              </a:r>
              <a:r>
                <a:rPr lang="en-US" sz="1900" dirty="0" err="1">
                  <a:solidFill>
                    <a:schemeClr val="accent2"/>
                  </a:solidFill>
                </a:rPr>
                <a:t>i</a:t>
              </a:r>
              <a:r>
                <a:rPr lang="en-US" sz="1900" dirty="0">
                  <a:solidFill>
                    <a:schemeClr val="accent2"/>
                  </a:solidFill>
                </a:rPr>
                <a:t> </a:t>
              </a:r>
              <a:r>
                <a:rPr lang="en-US" sz="1900" dirty="0" err="1">
                  <a:solidFill>
                    <a:schemeClr val="accent2"/>
                  </a:solidFill>
                </a:rPr>
                <a:t>enlighet</a:t>
              </a:r>
              <a:r>
                <a:rPr lang="en-US" sz="1900" dirty="0">
                  <a:solidFill>
                    <a:schemeClr val="accent2"/>
                  </a:solidFill>
                </a:rPr>
                <a:t> med </a:t>
              </a:r>
              <a:r>
                <a:rPr lang="en-US" sz="1900" dirty="0" err="1">
                  <a:solidFill>
                    <a:schemeClr val="accent2"/>
                  </a:solidFill>
                </a:rPr>
                <a:t>gällande</a:t>
              </a:r>
              <a:r>
                <a:rPr lang="en-US" sz="1900" dirty="0">
                  <a:solidFill>
                    <a:schemeClr val="accent2"/>
                  </a:solidFill>
                </a:rPr>
                <a:t> </a:t>
              </a:r>
              <a:r>
                <a:rPr lang="en-US" sz="1900" dirty="0" err="1">
                  <a:solidFill>
                    <a:schemeClr val="accent2"/>
                  </a:solidFill>
                </a:rPr>
                <a:t>lagkrav</a:t>
              </a:r>
              <a:r>
                <a:rPr lang="en-US" sz="1900" dirty="0">
                  <a:solidFill>
                    <a:schemeClr val="accent2"/>
                  </a:solidFill>
                </a:rPr>
                <a:t>. </a:t>
              </a:r>
            </a:p>
            <a:p>
              <a:pPr marL="0" lvl="0" indent="0" algn="l" defTabSz="889000">
                <a:lnSpc>
                  <a:spcPct val="90000"/>
                </a:lnSpc>
                <a:spcBef>
                  <a:spcPct val="0"/>
                </a:spcBef>
                <a:spcAft>
                  <a:spcPct val="35000"/>
                </a:spcAft>
                <a:buNone/>
              </a:pPr>
              <a:r>
                <a:rPr lang="en-US" sz="1900" dirty="0">
                  <a:solidFill>
                    <a:schemeClr val="accent2"/>
                  </a:solidFill>
                </a:rPr>
                <a:t> – </a:t>
              </a:r>
              <a:r>
                <a:rPr lang="en-US" sz="1900" dirty="0" err="1">
                  <a:solidFill>
                    <a:schemeClr val="accent2"/>
                  </a:solidFill>
                </a:rPr>
                <a:t>Rätt</a:t>
              </a:r>
              <a:r>
                <a:rPr lang="en-US" sz="1900" dirty="0">
                  <a:solidFill>
                    <a:schemeClr val="accent2"/>
                  </a:solidFill>
                </a:rPr>
                <a:t> </a:t>
              </a:r>
              <a:r>
                <a:rPr lang="en-US" sz="1900" dirty="0" err="1">
                  <a:solidFill>
                    <a:schemeClr val="accent2"/>
                  </a:solidFill>
                </a:rPr>
                <a:t>behörigheter</a:t>
              </a:r>
              <a:r>
                <a:rPr lang="en-US" sz="1900" dirty="0">
                  <a:solidFill>
                    <a:schemeClr val="accent2"/>
                  </a:solidFill>
                </a:rPr>
                <a:t> till </a:t>
              </a:r>
              <a:r>
                <a:rPr lang="en-US" sz="1900" dirty="0" err="1">
                  <a:solidFill>
                    <a:schemeClr val="accent2"/>
                  </a:solidFill>
                </a:rPr>
                <a:t>rätt</a:t>
              </a:r>
              <a:r>
                <a:rPr lang="en-US" sz="1900" dirty="0">
                  <a:solidFill>
                    <a:schemeClr val="accent2"/>
                  </a:solidFill>
                </a:rPr>
                <a:t> </a:t>
              </a:r>
              <a:r>
                <a:rPr lang="en-US" sz="1900" dirty="0" err="1">
                  <a:solidFill>
                    <a:schemeClr val="bg2"/>
                  </a:solidFill>
                </a:rPr>
                <a:t>tjänst</a:t>
              </a:r>
              <a:r>
                <a:rPr lang="en-US" sz="1900" dirty="0">
                  <a:solidFill>
                    <a:schemeClr val="bg2"/>
                  </a:solidFill>
                </a:rPr>
                <a:t>, för </a:t>
              </a:r>
              <a:r>
                <a:rPr lang="en-US" sz="1900" dirty="0" err="1">
                  <a:solidFill>
                    <a:schemeClr val="bg2"/>
                  </a:solidFill>
                </a:rPr>
                <a:t>rätt</a:t>
              </a:r>
              <a:r>
                <a:rPr lang="en-US" sz="1900" dirty="0">
                  <a:solidFill>
                    <a:schemeClr val="bg2"/>
                  </a:solidFill>
                </a:rPr>
                <a:t> </a:t>
              </a:r>
              <a:r>
                <a:rPr lang="en-US" sz="1900" dirty="0" err="1">
                  <a:solidFill>
                    <a:schemeClr val="bg2"/>
                  </a:solidFill>
                </a:rPr>
                <a:t>tidsperiod</a:t>
              </a:r>
              <a:r>
                <a:rPr lang="en-US" sz="1900" dirty="0">
                  <a:solidFill>
                    <a:schemeClr val="bg2"/>
                  </a:solidFill>
                </a:rPr>
                <a:t>!</a:t>
              </a:r>
            </a:p>
          </p:txBody>
        </p:sp>
      </p:grpSp>
      <p:pic>
        <p:nvPicPr>
          <p:cNvPr id="3" name="Bild 2" descr="Sköld bockmärke med hel fyllning">
            <a:extLst>
              <a:ext uri="{FF2B5EF4-FFF2-40B4-BE49-F238E27FC236}">
                <a16:creationId xmlns:a16="http://schemas.microsoft.com/office/drawing/2014/main" id="{C52DF8AC-DAC0-FB52-0A59-25B84104BC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028" y="4036899"/>
            <a:ext cx="1318832" cy="1318832"/>
          </a:xfrm>
          <a:prstGeom prst="rect">
            <a:avLst/>
          </a:prstGeom>
        </p:spPr>
      </p:pic>
      <p:pic>
        <p:nvPicPr>
          <p:cNvPr id="17" name="Bild 16" descr="Information med hel fyllning">
            <a:extLst>
              <a:ext uri="{FF2B5EF4-FFF2-40B4-BE49-F238E27FC236}">
                <a16:creationId xmlns:a16="http://schemas.microsoft.com/office/drawing/2014/main" id="{EC8FF05F-516D-73EA-4DB6-1E7C919D3E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3124" y="1921506"/>
            <a:ext cx="1172640" cy="1172640"/>
          </a:xfrm>
          <a:prstGeom prst="rect">
            <a:avLst/>
          </a:prstGeom>
        </p:spPr>
      </p:pic>
    </p:spTree>
    <p:extLst>
      <p:ext uri="{BB962C8B-B14F-4D97-AF65-F5344CB8AC3E}">
        <p14:creationId xmlns:p14="http://schemas.microsoft.com/office/powerpoint/2010/main" val="119715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803CF7-A193-4E95-5DFA-C94D4EC4B5B3}"/>
              </a:ext>
            </a:extLst>
          </p:cNvPr>
          <p:cNvSpPr>
            <a:spLocks noGrp="1"/>
          </p:cNvSpPr>
          <p:nvPr>
            <p:ph type="title"/>
          </p:nvPr>
        </p:nvSpPr>
        <p:spPr>
          <a:xfrm>
            <a:off x="477520" y="274638"/>
            <a:ext cx="5181600" cy="1143000"/>
          </a:xfrm>
        </p:spPr>
        <p:txBody>
          <a:bodyPr/>
          <a:lstStyle/>
          <a:p>
            <a:r>
              <a:rPr lang="sv-SE" dirty="0"/>
              <a:t>Vinsterna med Behörighetsportalen</a:t>
            </a:r>
          </a:p>
        </p:txBody>
      </p:sp>
      <p:sp>
        <p:nvSpPr>
          <p:cNvPr id="3" name="Platshållare för innehåll 2">
            <a:extLst>
              <a:ext uri="{FF2B5EF4-FFF2-40B4-BE49-F238E27FC236}">
                <a16:creationId xmlns:a16="http://schemas.microsoft.com/office/drawing/2014/main" id="{1DF974E8-5655-DFB5-5DDC-F627E3F8648A}"/>
              </a:ext>
            </a:extLst>
          </p:cNvPr>
          <p:cNvSpPr>
            <a:spLocks noGrp="1"/>
          </p:cNvSpPr>
          <p:nvPr>
            <p:ph sz="half" idx="1"/>
          </p:nvPr>
        </p:nvSpPr>
        <p:spPr>
          <a:xfrm>
            <a:off x="342900" y="1618533"/>
            <a:ext cx="5359400" cy="4768701"/>
          </a:xfrm>
        </p:spPr>
        <p:txBody>
          <a:bodyPr/>
          <a:lstStyle/>
          <a:p>
            <a:pPr marL="324000" lvl="0" indent="-324000">
              <a:lnSpc>
                <a:spcPct val="107000"/>
              </a:lnSpc>
              <a:spcAft>
                <a:spcPts val="800"/>
              </a:spcAft>
              <a:buSzPct val="120000"/>
              <a:buFont typeface="Public Sans" pitchFamily="50" charset="0"/>
              <a:buChar char="+"/>
              <a:tabLst>
                <a:tab pos="457200" algn="l"/>
              </a:tabLst>
            </a:pPr>
            <a:r>
              <a:rPr lang="sv-SE" sz="2200" b="1" kern="100" dirty="0">
                <a:effectLst/>
                <a:ea typeface="Calibri" panose="020F0502020204030204" pitchFamily="34" charset="0"/>
                <a:cs typeface="Times New Roman" panose="02020603050405020304" pitchFamily="18" charset="0"/>
              </a:rPr>
              <a:t>Förbättrad säkerhet </a:t>
            </a:r>
            <a:br>
              <a:rPr lang="sv-SE" sz="2400" b="1" kern="100" dirty="0">
                <a:effectLst/>
                <a:ea typeface="Calibri" panose="020F0502020204030204" pitchFamily="34" charset="0"/>
                <a:cs typeface="Times New Roman" panose="02020603050405020304" pitchFamily="18" charset="0"/>
              </a:rPr>
            </a:br>
            <a:r>
              <a:rPr lang="sv-SE" sz="1800" kern="100" dirty="0">
                <a:effectLst/>
                <a:ea typeface="Calibri" panose="020F0502020204030204" pitchFamily="34" charset="0"/>
                <a:cs typeface="Times New Roman" panose="02020603050405020304" pitchFamily="18" charset="0"/>
              </a:rPr>
              <a:t>Genom noggrann behörighetsstyrning efterlevs gällande lagkrav (PDL).</a:t>
            </a:r>
          </a:p>
          <a:p>
            <a:pPr marL="324000" lvl="0" indent="-324000">
              <a:lnSpc>
                <a:spcPct val="107000"/>
              </a:lnSpc>
              <a:spcAft>
                <a:spcPts val="800"/>
              </a:spcAft>
              <a:buSzPct val="120000"/>
              <a:buFont typeface="Public Sans" pitchFamily="50" charset="0"/>
              <a:buChar char="+"/>
              <a:tabLst>
                <a:tab pos="457200" algn="l"/>
              </a:tabLst>
            </a:pPr>
            <a:r>
              <a:rPr lang="sv-SE" sz="2200" b="1" kern="100" dirty="0">
                <a:effectLst/>
                <a:ea typeface="Calibri" panose="020F0502020204030204" pitchFamily="34" charset="0"/>
                <a:cs typeface="Times New Roman" panose="02020603050405020304" pitchFamily="18" charset="0"/>
              </a:rPr>
              <a:t>Automatisering</a:t>
            </a:r>
            <a:r>
              <a:rPr lang="sv-SE" sz="2400" kern="100" dirty="0">
                <a:effectLst/>
                <a:ea typeface="Calibri" panose="020F0502020204030204" pitchFamily="34" charset="0"/>
                <a:cs typeface="Times New Roman" panose="02020603050405020304" pitchFamily="18" charset="0"/>
              </a:rPr>
              <a:t> </a:t>
            </a:r>
            <a:br>
              <a:rPr lang="sv-SE" sz="2400" kern="100" dirty="0">
                <a:effectLst/>
                <a:ea typeface="Calibri" panose="020F0502020204030204" pitchFamily="34" charset="0"/>
                <a:cs typeface="Times New Roman" panose="02020603050405020304" pitchFamily="18" charset="0"/>
              </a:rPr>
            </a:br>
            <a:r>
              <a:rPr lang="sv-SE" sz="1800" kern="100" dirty="0">
                <a:effectLst/>
                <a:ea typeface="Calibri" panose="020F0502020204030204" pitchFamily="34" charset="0"/>
                <a:cs typeface="Times New Roman" panose="02020603050405020304" pitchFamily="18" charset="0"/>
              </a:rPr>
              <a:t>Tilldelning och avslut av behörigheter sker automatiskt. Mindre löpande administration.</a:t>
            </a:r>
            <a:endParaRPr lang="sv-SE" sz="2400" kern="100" dirty="0">
              <a:effectLst/>
              <a:ea typeface="Calibri" panose="020F0502020204030204" pitchFamily="34" charset="0"/>
              <a:cs typeface="Times New Roman" panose="02020603050405020304" pitchFamily="18" charset="0"/>
            </a:endParaRPr>
          </a:p>
          <a:p>
            <a:pPr marL="324000" lvl="0" indent="-324000">
              <a:lnSpc>
                <a:spcPct val="107000"/>
              </a:lnSpc>
              <a:spcAft>
                <a:spcPts val="800"/>
              </a:spcAft>
              <a:buSzPct val="120000"/>
              <a:buFont typeface="Public Sans" pitchFamily="50" charset="0"/>
              <a:buChar char="+"/>
              <a:tabLst>
                <a:tab pos="457200" algn="l"/>
              </a:tabLst>
            </a:pPr>
            <a:r>
              <a:rPr lang="sv-SE" sz="2200" b="1" kern="100" dirty="0">
                <a:effectLst/>
                <a:ea typeface="Calibri" panose="020F0502020204030204" pitchFamily="34" charset="0"/>
                <a:cs typeface="Times New Roman" panose="02020603050405020304" pitchFamily="18" charset="0"/>
              </a:rPr>
              <a:t>Spårbarhet och transparens</a:t>
            </a:r>
            <a:br>
              <a:rPr lang="sv-SE" sz="2400" kern="100" dirty="0">
                <a:effectLst/>
                <a:ea typeface="Calibri" panose="020F0502020204030204" pitchFamily="34" charset="0"/>
                <a:cs typeface="Times New Roman" panose="02020603050405020304" pitchFamily="18" charset="0"/>
              </a:rPr>
            </a:br>
            <a:r>
              <a:rPr lang="sv-SE" sz="1800" kern="100" dirty="0">
                <a:effectLst/>
                <a:ea typeface="Calibri" panose="020F0502020204030204" pitchFamily="34" charset="0"/>
                <a:cs typeface="Times New Roman" panose="02020603050405020304" pitchFamily="18" charset="0"/>
              </a:rPr>
              <a:t>En tydlig översikt över behörighetsprocesser.</a:t>
            </a:r>
          </a:p>
          <a:p>
            <a:pPr marL="324000" lvl="0" indent="-324000">
              <a:lnSpc>
                <a:spcPct val="107000"/>
              </a:lnSpc>
              <a:spcAft>
                <a:spcPts val="800"/>
              </a:spcAft>
              <a:buSzPct val="120000"/>
              <a:buFont typeface="Public Sans" pitchFamily="50" charset="0"/>
              <a:buChar char="+"/>
              <a:tabLst>
                <a:tab pos="457200" algn="l"/>
              </a:tabLst>
            </a:pPr>
            <a:r>
              <a:rPr lang="sv-SE" sz="2200" b="1" kern="100" dirty="0">
                <a:effectLst/>
                <a:ea typeface="Calibri" panose="020F0502020204030204" pitchFamily="34" charset="0"/>
                <a:cs typeface="Times New Roman" panose="02020603050405020304" pitchFamily="18" charset="0"/>
              </a:rPr>
              <a:t>Effektiv uppföljning och riskanalys </a:t>
            </a:r>
            <a:br>
              <a:rPr lang="sv-SE" sz="2400" b="1" kern="100" dirty="0">
                <a:effectLst/>
                <a:ea typeface="Calibri" panose="020F0502020204030204" pitchFamily="34" charset="0"/>
                <a:cs typeface="Times New Roman" panose="02020603050405020304" pitchFamily="18" charset="0"/>
              </a:rPr>
            </a:br>
            <a:r>
              <a:rPr lang="sv-SE" sz="1800" kern="100" dirty="0">
                <a:effectLst/>
                <a:ea typeface="Calibri" panose="020F0502020204030204" pitchFamily="34" charset="0"/>
                <a:cs typeface="Times New Roman" panose="02020603050405020304" pitchFamily="18" charset="0"/>
              </a:rPr>
              <a:t>Möjliggör bättre hantering av behörigheter </a:t>
            </a:r>
            <a:r>
              <a:rPr lang="sv-SE" sz="1800" kern="100" dirty="0">
                <a:solidFill>
                  <a:schemeClr val="accent2"/>
                </a:solidFill>
                <a:effectLst/>
                <a:ea typeface="Calibri" panose="020F0502020204030204" pitchFamily="34" charset="0"/>
                <a:cs typeface="Times New Roman" panose="02020603050405020304" pitchFamily="18" charset="0"/>
              </a:rPr>
              <a:t>och möjlighet att kunna följa upp avvikelser</a:t>
            </a:r>
            <a:r>
              <a:rPr lang="sv-SE" sz="1800" kern="100" dirty="0">
                <a:effectLst/>
                <a:ea typeface="Calibri" panose="020F0502020204030204" pitchFamily="34" charset="0"/>
                <a:cs typeface="Times New Roman" panose="02020603050405020304" pitchFamily="18" charset="0"/>
              </a:rPr>
              <a:t>. </a:t>
            </a:r>
            <a:endParaRPr lang="sv-SE" sz="2400" dirty="0"/>
          </a:p>
        </p:txBody>
      </p:sp>
      <p:pic>
        <p:nvPicPr>
          <p:cNvPr id="17" name="Platshållare för bild 19" descr="En bild som visar person, inomhus, klädsel, dator&#10;&#10;Automatiskt genererad beskrivning">
            <a:extLst>
              <a:ext uri="{FF2B5EF4-FFF2-40B4-BE49-F238E27FC236}">
                <a16:creationId xmlns:a16="http://schemas.microsoft.com/office/drawing/2014/main" id="{6117D62A-548E-558E-C9E4-369F92597AB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180" r="21180"/>
          <a:stretch>
            <a:fillRect/>
          </a:stretch>
        </p:blipFill>
        <p:spPr>
          <a:xfrm>
            <a:off x="5969000" y="0"/>
            <a:ext cx="5880100" cy="6557963"/>
          </a:xfrm>
        </p:spPr>
      </p:pic>
    </p:spTree>
    <p:extLst>
      <p:ext uri="{BB962C8B-B14F-4D97-AF65-F5344CB8AC3E}">
        <p14:creationId xmlns:p14="http://schemas.microsoft.com/office/powerpoint/2010/main" val="102725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ktangel: rundade hörn 57">
            <a:extLst>
              <a:ext uri="{FF2B5EF4-FFF2-40B4-BE49-F238E27FC236}">
                <a16:creationId xmlns:a16="http://schemas.microsoft.com/office/drawing/2014/main" id="{AA20192D-800B-0380-7D82-9F9D0EFD378F}"/>
              </a:ext>
            </a:extLst>
          </p:cNvPr>
          <p:cNvSpPr/>
          <p:nvPr/>
        </p:nvSpPr>
        <p:spPr>
          <a:xfrm>
            <a:off x="6063781" y="5666548"/>
            <a:ext cx="4695657" cy="91310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rundade hörn 55">
            <a:extLst>
              <a:ext uri="{FF2B5EF4-FFF2-40B4-BE49-F238E27FC236}">
                <a16:creationId xmlns:a16="http://schemas.microsoft.com/office/drawing/2014/main" id="{4BC810BC-FB8D-98E2-94D0-640B56EF8013}"/>
              </a:ext>
            </a:extLst>
          </p:cNvPr>
          <p:cNvSpPr/>
          <p:nvPr/>
        </p:nvSpPr>
        <p:spPr>
          <a:xfrm>
            <a:off x="132081" y="5674968"/>
            <a:ext cx="5674424" cy="93577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8BD7C20-3566-ECFC-0BA4-E34BD09348B8}"/>
              </a:ext>
            </a:extLst>
          </p:cNvPr>
          <p:cNvSpPr>
            <a:spLocks noGrp="1"/>
          </p:cNvSpPr>
          <p:nvPr>
            <p:ph type="title"/>
          </p:nvPr>
        </p:nvSpPr>
        <p:spPr>
          <a:xfrm>
            <a:off x="609600" y="306505"/>
            <a:ext cx="10972800" cy="724521"/>
          </a:xfrm>
        </p:spPr>
        <p:txBody>
          <a:bodyPr/>
          <a:lstStyle/>
          <a:p>
            <a:r>
              <a:rPr lang="sv-SE" dirty="0"/>
              <a:t>Vad förändras mot idag?</a:t>
            </a:r>
          </a:p>
        </p:txBody>
      </p:sp>
      <p:sp>
        <p:nvSpPr>
          <p:cNvPr id="3" name="Platshållare för text 2">
            <a:extLst>
              <a:ext uri="{FF2B5EF4-FFF2-40B4-BE49-F238E27FC236}">
                <a16:creationId xmlns:a16="http://schemas.microsoft.com/office/drawing/2014/main" id="{03B5F5A2-05C4-FD50-E18A-33EA48BF84E0}"/>
              </a:ext>
            </a:extLst>
          </p:cNvPr>
          <p:cNvSpPr>
            <a:spLocks noGrp="1"/>
          </p:cNvSpPr>
          <p:nvPr>
            <p:ph type="body" idx="1"/>
          </p:nvPr>
        </p:nvSpPr>
        <p:spPr>
          <a:xfrm>
            <a:off x="609600" y="1596210"/>
            <a:ext cx="4897119" cy="823912"/>
          </a:xfrm>
        </p:spPr>
        <p:txBody>
          <a:bodyPr/>
          <a:lstStyle/>
          <a:p>
            <a:r>
              <a:rPr lang="sv-SE" sz="2000" dirty="0"/>
              <a:t>Idag, för befintliga system:</a:t>
            </a:r>
          </a:p>
        </p:txBody>
      </p:sp>
      <p:sp>
        <p:nvSpPr>
          <p:cNvPr id="5" name="Platshållare för text 4">
            <a:extLst>
              <a:ext uri="{FF2B5EF4-FFF2-40B4-BE49-F238E27FC236}">
                <a16:creationId xmlns:a16="http://schemas.microsoft.com/office/drawing/2014/main" id="{536BDAD5-664E-45FA-DA0D-906F14329601}"/>
              </a:ext>
            </a:extLst>
          </p:cNvPr>
          <p:cNvSpPr>
            <a:spLocks noGrp="1"/>
          </p:cNvSpPr>
          <p:nvPr>
            <p:ph type="body" sz="quarter" idx="3"/>
          </p:nvPr>
        </p:nvSpPr>
        <p:spPr>
          <a:xfrm>
            <a:off x="6270919" y="1620504"/>
            <a:ext cx="5183188" cy="823912"/>
          </a:xfrm>
        </p:spPr>
        <p:txBody>
          <a:bodyPr/>
          <a:lstStyle/>
          <a:p>
            <a:r>
              <a:rPr lang="sv-SE" sz="2000" dirty="0"/>
              <a:t>Med behörighetsportalen, i SDV:</a:t>
            </a:r>
          </a:p>
        </p:txBody>
      </p:sp>
      <p:grpSp>
        <p:nvGrpSpPr>
          <p:cNvPr id="55" name="Grupp 54">
            <a:extLst>
              <a:ext uri="{FF2B5EF4-FFF2-40B4-BE49-F238E27FC236}">
                <a16:creationId xmlns:a16="http://schemas.microsoft.com/office/drawing/2014/main" id="{7596FBA8-DC75-4C56-0880-106E855F8F89}"/>
              </a:ext>
            </a:extLst>
          </p:cNvPr>
          <p:cNvGrpSpPr/>
          <p:nvPr/>
        </p:nvGrpSpPr>
        <p:grpSpPr>
          <a:xfrm>
            <a:off x="568969" y="1091594"/>
            <a:ext cx="11013431" cy="657963"/>
            <a:chOff x="609600" y="949996"/>
            <a:chExt cx="10972800" cy="657963"/>
          </a:xfrm>
        </p:grpSpPr>
        <p:sp>
          <p:nvSpPr>
            <p:cNvPr id="54" name="Rektangel: rundade hörn 53">
              <a:extLst>
                <a:ext uri="{FF2B5EF4-FFF2-40B4-BE49-F238E27FC236}">
                  <a16:creationId xmlns:a16="http://schemas.microsoft.com/office/drawing/2014/main" id="{7E26C6AF-B435-2C03-9523-75146194A290}"/>
                </a:ext>
              </a:extLst>
            </p:cNvPr>
            <p:cNvSpPr/>
            <p:nvPr/>
          </p:nvSpPr>
          <p:spPr>
            <a:xfrm>
              <a:off x="609600" y="949996"/>
              <a:ext cx="10413993" cy="65796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EC7D0348-BD2D-F9ED-6F20-5290BDA82D2F}"/>
                </a:ext>
              </a:extLst>
            </p:cNvPr>
            <p:cNvSpPr txBox="1"/>
            <p:nvPr/>
          </p:nvSpPr>
          <p:spPr>
            <a:xfrm>
              <a:off x="609600" y="970316"/>
              <a:ext cx="10972800" cy="584775"/>
            </a:xfrm>
            <a:prstGeom prst="rect">
              <a:avLst/>
            </a:prstGeom>
            <a:noFill/>
          </p:spPr>
          <p:txBody>
            <a:bodyPr wrap="square">
              <a:spAutoFit/>
            </a:bodyPr>
            <a:lstStyle/>
            <a:p>
              <a:pPr marL="0" indent="0">
                <a:buNone/>
              </a:pPr>
              <a:r>
                <a:rPr lang="sv-SE" sz="1600" dirty="0">
                  <a:solidFill>
                    <a:schemeClr val="bg2"/>
                  </a:solidFill>
                </a:rPr>
                <a:t>När Behörighetsportalen tas i drift flyttas administrationen av vårdmedarbetaruppdrag: </a:t>
              </a:r>
              <a:br>
                <a:rPr lang="sv-SE" sz="1600" dirty="0">
                  <a:solidFill>
                    <a:schemeClr val="bg2"/>
                  </a:solidFill>
                </a:rPr>
              </a:br>
              <a:r>
                <a:rPr lang="sv-SE" sz="1600" dirty="0">
                  <a:solidFill>
                    <a:schemeClr val="bg2"/>
                  </a:solidFill>
                </a:rPr>
                <a:t>från Skånekatalogen till Behörighetsportalen, för de enheter som övergår till SDV. </a:t>
              </a:r>
            </a:p>
          </p:txBody>
        </p:sp>
      </p:grpSp>
      <p:pic>
        <p:nvPicPr>
          <p:cNvPr id="11" name="Platshållare för innehåll 5" descr="Användare med hel fyllning">
            <a:extLst>
              <a:ext uri="{FF2B5EF4-FFF2-40B4-BE49-F238E27FC236}">
                <a16:creationId xmlns:a16="http://schemas.microsoft.com/office/drawing/2014/main" id="{8E881C55-B595-758F-8CDB-FE9878CBF3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047" y="3084870"/>
            <a:ext cx="735154" cy="735154"/>
          </a:xfrm>
          <a:prstGeom prst="rect">
            <a:avLst/>
          </a:prstGeom>
        </p:spPr>
      </p:pic>
      <p:pic>
        <p:nvPicPr>
          <p:cNvPr id="12" name="Bild 11" descr="Kommandotolk med hel fyllning">
            <a:extLst>
              <a:ext uri="{FF2B5EF4-FFF2-40B4-BE49-F238E27FC236}">
                <a16:creationId xmlns:a16="http://schemas.microsoft.com/office/drawing/2014/main" id="{01191CDA-4C9A-5594-B76E-60EC0444E5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22656" y="3029086"/>
            <a:ext cx="914400" cy="914400"/>
          </a:xfrm>
          <a:prstGeom prst="rect">
            <a:avLst/>
          </a:prstGeom>
        </p:spPr>
      </p:pic>
      <p:pic>
        <p:nvPicPr>
          <p:cNvPr id="13" name="Bild 12" descr="Högerpil med hel fyllning">
            <a:extLst>
              <a:ext uri="{FF2B5EF4-FFF2-40B4-BE49-F238E27FC236}">
                <a16:creationId xmlns:a16="http://schemas.microsoft.com/office/drawing/2014/main" id="{C04939C5-B023-5A79-4D51-4B31509345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34250" y="3256078"/>
            <a:ext cx="498086" cy="498086"/>
          </a:xfrm>
          <a:prstGeom prst="rect">
            <a:avLst/>
          </a:prstGeom>
        </p:spPr>
      </p:pic>
      <p:grpSp>
        <p:nvGrpSpPr>
          <p:cNvPr id="14" name="Grupp 13">
            <a:extLst>
              <a:ext uri="{FF2B5EF4-FFF2-40B4-BE49-F238E27FC236}">
                <a16:creationId xmlns:a16="http://schemas.microsoft.com/office/drawing/2014/main" id="{824D199B-30C7-FD5C-8F13-43CA5BFC0774}"/>
              </a:ext>
            </a:extLst>
          </p:cNvPr>
          <p:cNvGrpSpPr/>
          <p:nvPr/>
        </p:nvGrpSpPr>
        <p:grpSpPr>
          <a:xfrm>
            <a:off x="3468815" y="2847840"/>
            <a:ext cx="599319" cy="1284752"/>
            <a:chOff x="3122723" y="2069335"/>
            <a:chExt cx="599319" cy="1284752"/>
          </a:xfrm>
          <a:solidFill>
            <a:schemeClr val="accent1"/>
          </a:solidFill>
        </p:grpSpPr>
        <p:pic>
          <p:nvPicPr>
            <p:cNvPr id="15" name="Bild 14" descr="Högerpil med hel fyllning">
              <a:extLst>
                <a:ext uri="{FF2B5EF4-FFF2-40B4-BE49-F238E27FC236}">
                  <a16:creationId xmlns:a16="http://schemas.microsoft.com/office/drawing/2014/main" id="{8C8F3304-3E2D-3127-327D-69FDAE5974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22949" y="2443955"/>
              <a:ext cx="498086" cy="498086"/>
            </a:xfrm>
            <a:prstGeom prst="rect">
              <a:avLst/>
            </a:prstGeom>
          </p:spPr>
        </p:pic>
        <p:pic>
          <p:nvPicPr>
            <p:cNvPr id="16" name="Bild 15" descr="Högerpil med hel fyllning">
              <a:extLst>
                <a:ext uri="{FF2B5EF4-FFF2-40B4-BE49-F238E27FC236}">
                  <a16:creationId xmlns:a16="http://schemas.microsoft.com/office/drawing/2014/main" id="{D8797754-DEA6-3590-143C-5E2A25D4F8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810157">
              <a:off x="3122723" y="2069335"/>
              <a:ext cx="498086" cy="498086"/>
            </a:xfrm>
            <a:prstGeom prst="rect">
              <a:avLst/>
            </a:prstGeom>
          </p:spPr>
        </p:pic>
        <p:pic>
          <p:nvPicPr>
            <p:cNvPr id="17" name="Bild 16" descr="Högerpil med hel fyllning">
              <a:extLst>
                <a:ext uri="{FF2B5EF4-FFF2-40B4-BE49-F238E27FC236}">
                  <a16:creationId xmlns:a16="http://schemas.microsoft.com/office/drawing/2014/main" id="{53C6F34F-0E1D-06D8-1E6D-563D20C294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21258">
              <a:off x="3141995" y="2856001"/>
              <a:ext cx="498086" cy="498086"/>
            </a:xfrm>
            <a:prstGeom prst="rect">
              <a:avLst/>
            </a:prstGeom>
          </p:spPr>
        </p:pic>
        <p:pic>
          <p:nvPicPr>
            <p:cNvPr id="18" name="Bild 17" descr="Högerpil med hel fyllning">
              <a:extLst>
                <a:ext uri="{FF2B5EF4-FFF2-40B4-BE49-F238E27FC236}">
                  <a16:creationId xmlns:a16="http://schemas.microsoft.com/office/drawing/2014/main" id="{622320AF-596F-B570-8449-16B602AD70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111805">
              <a:off x="3223956" y="2250455"/>
              <a:ext cx="498086" cy="498086"/>
            </a:xfrm>
            <a:prstGeom prst="rect">
              <a:avLst/>
            </a:prstGeom>
          </p:spPr>
        </p:pic>
        <p:pic>
          <p:nvPicPr>
            <p:cNvPr id="19" name="Bild 18" descr="Högerpil med hel fyllning">
              <a:extLst>
                <a:ext uri="{FF2B5EF4-FFF2-40B4-BE49-F238E27FC236}">
                  <a16:creationId xmlns:a16="http://schemas.microsoft.com/office/drawing/2014/main" id="{6DD2440C-380B-7B47-6BC9-9C33B2605A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189136">
              <a:off x="3215190" y="2658158"/>
              <a:ext cx="498086" cy="498086"/>
            </a:xfrm>
            <a:prstGeom prst="rect">
              <a:avLst/>
            </a:prstGeom>
          </p:spPr>
        </p:pic>
      </p:grpSp>
      <p:grpSp>
        <p:nvGrpSpPr>
          <p:cNvPr id="20" name="Grupp 19">
            <a:extLst>
              <a:ext uri="{FF2B5EF4-FFF2-40B4-BE49-F238E27FC236}">
                <a16:creationId xmlns:a16="http://schemas.microsoft.com/office/drawing/2014/main" id="{982D6645-7598-B6C8-1D2A-E04E88014739}"/>
              </a:ext>
            </a:extLst>
          </p:cNvPr>
          <p:cNvGrpSpPr/>
          <p:nvPr/>
        </p:nvGrpSpPr>
        <p:grpSpPr>
          <a:xfrm>
            <a:off x="4000947" y="2147681"/>
            <a:ext cx="1265924" cy="2578704"/>
            <a:chOff x="3321574" y="1266368"/>
            <a:chExt cx="1350015" cy="2750000"/>
          </a:xfrm>
          <a:solidFill>
            <a:schemeClr val="accent1"/>
          </a:solidFill>
        </p:grpSpPr>
        <p:pic>
          <p:nvPicPr>
            <p:cNvPr id="21" name="Bild 20" descr="Internet med hel fyllning">
              <a:extLst>
                <a:ext uri="{FF2B5EF4-FFF2-40B4-BE49-F238E27FC236}">
                  <a16:creationId xmlns:a16="http://schemas.microsoft.com/office/drawing/2014/main" id="{6E58E670-571A-536C-E863-D4AE4B7CCF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21574" y="1266368"/>
              <a:ext cx="839058" cy="839058"/>
            </a:xfrm>
            <a:prstGeom prst="rect">
              <a:avLst/>
            </a:prstGeom>
          </p:spPr>
        </p:pic>
        <p:pic>
          <p:nvPicPr>
            <p:cNvPr id="22" name="Bild 21" descr="Internet med hel fyllning">
              <a:extLst>
                <a:ext uri="{FF2B5EF4-FFF2-40B4-BE49-F238E27FC236}">
                  <a16:creationId xmlns:a16="http://schemas.microsoft.com/office/drawing/2014/main" id="{6F44A38C-1CC6-B35E-D586-3412645B0D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60881" y="1853940"/>
              <a:ext cx="839058" cy="839058"/>
            </a:xfrm>
            <a:prstGeom prst="rect">
              <a:avLst/>
            </a:prstGeom>
          </p:spPr>
        </p:pic>
        <p:pic>
          <p:nvPicPr>
            <p:cNvPr id="23" name="Bild 22" descr="Internet med hel fyllning">
              <a:extLst>
                <a:ext uri="{FF2B5EF4-FFF2-40B4-BE49-F238E27FC236}">
                  <a16:creationId xmlns:a16="http://schemas.microsoft.com/office/drawing/2014/main" id="{CBD1ED06-525B-9273-67EA-33EFCEAD57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32531" y="2522512"/>
              <a:ext cx="839058" cy="839058"/>
            </a:xfrm>
            <a:prstGeom prst="rect">
              <a:avLst/>
            </a:prstGeom>
          </p:spPr>
        </p:pic>
        <p:pic>
          <p:nvPicPr>
            <p:cNvPr id="24" name="Bild 23" descr="Internet med hel fyllning">
              <a:extLst>
                <a:ext uri="{FF2B5EF4-FFF2-40B4-BE49-F238E27FC236}">
                  <a16:creationId xmlns:a16="http://schemas.microsoft.com/office/drawing/2014/main" id="{23CC40FE-1181-35BF-E842-86C6C9DB84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19354" y="3177310"/>
              <a:ext cx="839058" cy="839058"/>
            </a:xfrm>
            <a:prstGeom prst="rect">
              <a:avLst/>
            </a:prstGeom>
          </p:spPr>
        </p:pic>
      </p:grpSp>
      <p:sp>
        <p:nvSpPr>
          <p:cNvPr id="25" name="textruta 24">
            <a:extLst>
              <a:ext uri="{FF2B5EF4-FFF2-40B4-BE49-F238E27FC236}">
                <a16:creationId xmlns:a16="http://schemas.microsoft.com/office/drawing/2014/main" id="{BEFDFDFD-B23A-E453-E524-9073CEE8AAB6}"/>
              </a:ext>
            </a:extLst>
          </p:cNvPr>
          <p:cNvSpPr txBox="1"/>
          <p:nvPr/>
        </p:nvSpPr>
        <p:spPr>
          <a:xfrm>
            <a:off x="318346" y="3871488"/>
            <a:ext cx="2118662" cy="338554"/>
          </a:xfrm>
          <a:prstGeom prst="rect">
            <a:avLst/>
          </a:prstGeom>
          <a:noFill/>
        </p:spPr>
        <p:txBody>
          <a:bodyPr wrap="square">
            <a:spAutoFit/>
          </a:bodyPr>
          <a:lstStyle/>
          <a:p>
            <a:pPr algn="ctr"/>
            <a:r>
              <a:rPr lang="sv-SE" sz="1600" dirty="0"/>
              <a:t>Ny medarbetare</a:t>
            </a:r>
          </a:p>
        </p:txBody>
      </p:sp>
      <p:sp>
        <p:nvSpPr>
          <p:cNvPr id="26" name="textruta 25">
            <a:extLst>
              <a:ext uri="{FF2B5EF4-FFF2-40B4-BE49-F238E27FC236}">
                <a16:creationId xmlns:a16="http://schemas.microsoft.com/office/drawing/2014/main" id="{AE6B4122-6AD9-93FD-26B6-82E26BED4DAE}"/>
              </a:ext>
            </a:extLst>
          </p:cNvPr>
          <p:cNvSpPr txBox="1"/>
          <p:nvPr/>
        </p:nvSpPr>
        <p:spPr>
          <a:xfrm>
            <a:off x="1763100" y="4135007"/>
            <a:ext cx="2118662" cy="584775"/>
          </a:xfrm>
          <a:prstGeom prst="rect">
            <a:avLst/>
          </a:prstGeom>
          <a:noFill/>
        </p:spPr>
        <p:txBody>
          <a:bodyPr wrap="square">
            <a:spAutoFit/>
          </a:bodyPr>
          <a:lstStyle/>
          <a:p>
            <a:pPr algn="ctr"/>
            <a:r>
              <a:rPr lang="sv-SE" sz="1600" dirty="0"/>
              <a:t>Registreras </a:t>
            </a:r>
          </a:p>
          <a:p>
            <a:pPr algn="ctr"/>
            <a:r>
              <a:rPr lang="sv-SE" sz="1600" dirty="0"/>
              <a:t>i Skånekatalogen</a:t>
            </a:r>
          </a:p>
        </p:txBody>
      </p:sp>
      <p:sp>
        <p:nvSpPr>
          <p:cNvPr id="27" name="textruta 26">
            <a:extLst>
              <a:ext uri="{FF2B5EF4-FFF2-40B4-BE49-F238E27FC236}">
                <a16:creationId xmlns:a16="http://schemas.microsoft.com/office/drawing/2014/main" id="{710E863E-2D7B-3E34-08C6-AC1A6005DE38}"/>
              </a:ext>
            </a:extLst>
          </p:cNvPr>
          <p:cNvSpPr txBox="1"/>
          <p:nvPr/>
        </p:nvSpPr>
        <p:spPr>
          <a:xfrm>
            <a:off x="3464951" y="4722197"/>
            <a:ext cx="2118662" cy="830997"/>
          </a:xfrm>
          <a:prstGeom prst="rect">
            <a:avLst/>
          </a:prstGeom>
          <a:noFill/>
        </p:spPr>
        <p:txBody>
          <a:bodyPr wrap="square">
            <a:spAutoFit/>
          </a:bodyPr>
          <a:lstStyle/>
          <a:p>
            <a:pPr algn="ctr"/>
            <a:r>
              <a:rPr lang="sv-SE" sz="1600" dirty="0"/>
              <a:t>Behörigheter tilldelas i respektive system, separat </a:t>
            </a:r>
          </a:p>
        </p:txBody>
      </p:sp>
      <p:pic>
        <p:nvPicPr>
          <p:cNvPr id="31" name="Platshållare för innehåll 7" descr="Ström med hel fyllning">
            <a:extLst>
              <a:ext uri="{FF2B5EF4-FFF2-40B4-BE49-F238E27FC236}">
                <a16:creationId xmlns:a16="http://schemas.microsoft.com/office/drawing/2014/main" id="{2D75EB3D-63E5-63A8-80D4-97148311E17D}"/>
              </a:ext>
            </a:extLst>
          </p:cNvPr>
          <p:cNvPicPr>
            <a:picLocks noGrp="1" noChangeAspect="1"/>
          </p:cNvPicPr>
          <p:nvPr>
            <p:ph sz="half" idx="2"/>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15438" y="3325679"/>
            <a:ext cx="914400" cy="914400"/>
          </a:xfrm>
        </p:spPr>
      </p:pic>
      <p:pic>
        <p:nvPicPr>
          <p:cNvPr id="32" name="Platshållare för innehåll 5" descr="Användare med hel fyllning">
            <a:extLst>
              <a:ext uri="{FF2B5EF4-FFF2-40B4-BE49-F238E27FC236}">
                <a16:creationId xmlns:a16="http://schemas.microsoft.com/office/drawing/2014/main" id="{2552AD5D-696D-D779-31BB-280297F9FF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83637" y="3081386"/>
            <a:ext cx="735154" cy="735154"/>
          </a:xfrm>
          <a:prstGeom prst="rect">
            <a:avLst/>
          </a:prstGeom>
        </p:spPr>
      </p:pic>
      <p:pic>
        <p:nvPicPr>
          <p:cNvPr id="33" name="Bild 32" descr="Kommandotolk med hel fyllning">
            <a:extLst>
              <a:ext uri="{FF2B5EF4-FFF2-40B4-BE49-F238E27FC236}">
                <a16:creationId xmlns:a16="http://schemas.microsoft.com/office/drawing/2014/main" id="{0C46A1FA-6253-CB7F-80D1-93BE4FF05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15438" y="2589760"/>
            <a:ext cx="914400" cy="914400"/>
          </a:xfrm>
          <a:prstGeom prst="rect">
            <a:avLst/>
          </a:prstGeom>
        </p:spPr>
      </p:pic>
      <p:pic>
        <p:nvPicPr>
          <p:cNvPr id="34" name="Bild 33" descr="Högerpil med hel fyllning">
            <a:extLst>
              <a:ext uri="{FF2B5EF4-FFF2-40B4-BE49-F238E27FC236}">
                <a16:creationId xmlns:a16="http://schemas.microsoft.com/office/drawing/2014/main" id="{F634C083-C933-BD27-8ED8-BAD2ABD2ED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06314" y="3264479"/>
            <a:ext cx="498086" cy="498086"/>
          </a:xfrm>
          <a:prstGeom prst="rect">
            <a:avLst/>
          </a:prstGeom>
        </p:spPr>
      </p:pic>
      <p:sp>
        <p:nvSpPr>
          <p:cNvPr id="35" name="textruta 34">
            <a:extLst>
              <a:ext uri="{FF2B5EF4-FFF2-40B4-BE49-F238E27FC236}">
                <a16:creationId xmlns:a16="http://schemas.microsoft.com/office/drawing/2014/main" id="{A45253A7-8273-E32E-4FF9-E67C71A62658}"/>
              </a:ext>
            </a:extLst>
          </p:cNvPr>
          <p:cNvSpPr txBox="1"/>
          <p:nvPr/>
        </p:nvSpPr>
        <p:spPr>
          <a:xfrm>
            <a:off x="6144608" y="3877271"/>
            <a:ext cx="2118662" cy="338554"/>
          </a:xfrm>
          <a:prstGeom prst="rect">
            <a:avLst/>
          </a:prstGeom>
          <a:noFill/>
        </p:spPr>
        <p:txBody>
          <a:bodyPr wrap="square">
            <a:spAutoFit/>
          </a:bodyPr>
          <a:lstStyle/>
          <a:p>
            <a:pPr algn="ctr"/>
            <a:r>
              <a:rPr lang="sv-SE" sz="1600" dirty="0"/>
              <a:t>Ny medarbetare</a:t>
            </a:r>
          </a:p>
        </p:txBody>
      </p:sp>
      <p:sp>
        <p:nvSpPr>
          <p:cNvPr id="36" name="textruta 35">
            <a:extLst>
              <a:ext uri="{FF2B5EF4-FFF2-40B4-BE49-F238E27FC236}">
                <a16:creationId xmlns:a16="http://schemas.microsoft.com/office/drawing/2014/main" id="{C3A22196-73D2-D737-5D84-167B29E09D18}"/>
              </a:ext>
            </a:extLst>
          </p:cNvPr>
          <p:cNvSpPr txBox="1"/>
          <p:nvPr/>
        </p:nvSpPr>
        <p:spPr>
          <a:xfrm>
            <a:off x="7447280" y="4240820"/>
            <a:ext cx="2537110" cy="1077218"/>
          </a:xfrm>
          <a:prstGeom prst="rect">
            <a:avLst/>
          </a:prstGeom>
          <a:noFill/>
        </p:spPr>
        <p:txBody>
          <a:bodyPr wrap="square">
            <a:spAutoFit/>
          </a:bodyPr>
          <a:lstStyle/>
          <a:p>
            <a:pPr algn="ctr"/>
            <a:r>
              <a:rPr lang="sv-SE" sz="1600" dirty="0"/>
              <a:t>Vid registrering </a:t>
            </a:r>
          </a:p>
          <a:p>
            <a:pPr algn="ctr"/>
            <a:r>
              <a:rPr lang="sv-SE" sz="1600" dirty="0"/>
              <a:t>i Skånekatalogen</a:t>
            </a:r>
          </a:p>
          <a:p>
            <a:pPr algn="ctr"/>
            <a:r>
              <a:rPr lang="sv-SE" sz="1600" dirty="0"/>
              <a:t>automatiskt vidare till Behörighetsportalen</a:t>
            </a:r>
          </a:p>
        </p:txBody>
      </p:sp>
      <p:sp>
        <p:nvSpPr>
          <p:cNvPr id="38" name="textruta 37">
            <a:extLst>
              <a:ext uri="{FF2B5EF4-FFF2-40B4-BE49-F238E27FC236}">
                <a16:creationId xmlns:a16="http://schemas.microsoft.com/office/drawing/2014/main" id="{F860734C-4E38-3E12-3A5F-73210AE4EAFD}"/>
              </a:ext>
            </a:extLst>
          </p:cNvPr>
          <p:cNvSpPr txBox="1"/>
          <p:nvPr/>
        </p:nvSpPr>
        <p:spPr>
          <a:xfrm>
            <a:off x="9526787" y="4000450"/>
            <a:ext cx="2118662" cy="830997"/>
          </a:xfrm>
          <a:prstGeom prst="rect">
            <a:avLst/>
          </a:prstGeom>
          <a:noFill/>
        </p:spPr>
        <p:txBody>
          <a:bodyPr wrap="square">
            <a:spAutoFit/>
          </a:bodyPr>
          <a:lstStyle/>
          <a:p>
            <a:pPr algn="ctr"/>
            <a:r>
              <a:rPr lang="sv-SE" sz="1600" dirty="0"/>
              <a:t>Automatisk behörighet i alla rätta system</a:t>
            </a:r>
          </a:p>
        </p:txBody>
      </p:sp>
      <p:cxnSp>
        <p:nvCxnSpPr>
          <p:cNvPr id="41" name="Rak koppling 40">
            <a:extLst>
              <a:ext uri="{FF2B5EF4-FFF2-40B4-BE49-F238E27FC236}">
                <a16:creationId xmlns:a16="http://schemas.microsoft.com/office/drawing/2014/main" id="{2BD67703-B629-08AE-723F-70B6329F8A9D}"/>
              </a:ext>
            </a:extLst>
          </p:cNvPr>
          <p:cNvCxnSpPr>
            <a:cxnSpLocks/>
          </p:cNvCxnSpPr>
          <p:nvPr/>
        </p:nvCxnSpPr>
        <p:spPr>
          <a:xfrm>
            <a:off x="5926686" y="1909184"/>
            <a:ext cx="0" cy="4603950"/>
          </a:xfrm>
          <a:prstGeom prst="line">
            <a:avLst/>
          </a:prstGeom>
          <a:ln w="15875">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grpSp>
        <p:nvGrpSpPr>
          <p:cNvPr id="43" name="Grupp 42">
            <a:extLst>
              <a:ext uri="{FF2B5EF4-FFF2-40B4-BE49-F238E27FC236}">
                <a16:creationId xmlns:a16="http://schemas.microsoft.com/office/drawing/2014/main" id="{9CFCCA72-3C25-59C0-AB1B-7179CF14B8C9}"/>
              </a:ext>
            </a:extLst>
          </p:cNvPr>
          <p:cNvGrpSpPr/>
          <p:nvPr/>
        </p:nvGrpSpPr>
        <p:grpSpPr>
          <a:xfrm>
            <a:off x="10084188" y="3081412"/>
            <a:ext cx="914400" cy="914400"/>
            <a:chOff x="9914923" y="2236722"/>
            <a:chExt cx="914400" cy="914400"/>
          </a:xfrm>
          <a:solidFill>
            <a:schemeClr val="accent1"/>
          </a:solidFill>
        </p:grpSpPr>
        <p:pic>
          <p:nvPicPr>
            <p:cNvPr id="44" name="Bild 43" descr="Bildskärm med hel fyllning">
              <a:extLst>
                <a:ext uri="{FF2B5EF4-FFF2-40B4-BE49-F238E27FC236}">
                  <a16:creationId xmlns:a16="http://schemas.microsoft.com/office/drawing/2014/main" id="{6225B943-4CEE-BF02-621A-4B0AA609433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914923" y="2236722"/>
              <a:ext cx="914400" cy="914400"/>
            </a:xfrm>
            <a:prstGeom prst="rect">
              <a:avLst/>
            </a:prstGeom>
          </p:spPr>
        </p:pic>
        <p:pic>
          <p:nvPicPr>
            <p:cNvPr id="45" name="Bild 44" descr="Bock med hel fyllning">
              <a:extLst>
                <a:ext uri="{FF2B5EF4-FFF2-40B4-BE49-F238E27FC236}">
                  <a16:creationId xmlns:a16="http://schemas.microsoft.com/office/drawing/2014/main" id="{A259D51E-42F5-7CC6-18B6-B855733F3A9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90137" y="2454981"/>
              <a:ext cx="363972" cy="363972"/>
            </a:xfrm>
            <a:prstGeom prst="rect">
              <a:avLst/>
            </a:prstGeom>
          </p:spPr>
        </p:pic>
      </p:grpSp>
      <p:sp>
        <p:nvSpPr>
          <p:cNvPr id="50" name="textruta 49">
            <a:extLst>
              <a:ext uri="{FF2B5EF4-FFF2-40B4-BE49-F238E27FC236}">
                <a16:creationId xmlns:a16="http://schemas.microsoft.com/office/drawing/2014/main" id="{80EB6E86-5AE4-32EF-13E3-EADD8F366C47}"/>
              </a:ext>
            </a:extLst>
          </p:cNvPr>
          <p:cNvSpPr txBox="1"/>
          <p:nvPr/>
        </p:nvSpPr>
        <p:spPr>
          <a:xfrm>
            <a:off x="223590" y="5741612"/>
            <a:ext cx="5615134" cy="830997"/>
          </a:xfrm>
          <a:prstGeom prst="rect">
            <a:avLst/>
          </a:prstGeom>
          <a:noFill/>
        </p:spPr>
        <p:txBody>
          <a:bodyPr wrap="square">
            <a:spAutoFit/>
          </a:bodyPr>
          <a:lstStyle/>
          <a:p>
            <a:r>
              <a:rPr lang="sv-SE" sz="1600" dirty="0">
                <a:solidFill>
                  <a:schemeClr val="accent1"/>
                </a:solidFill>
              </a:rPr>
              <a:t>Avslut och förändringar av behörigheter måste följas upp och registreras manuellt, i varje system. </a:t>
            </a:r>
            <a:br>
              <a:rPr lang="sv-SE" sz="1600" dirty="0">
                <a:solidFill>
                  <a:schemeClr val="accent1"/>
                </a:solidFill>
              </a:rPr>
            </a:br>
            <a:r>
              <a:rPr lang="sv-SE" sz="1600" dirty="0">
                <a:solidFill>
                  <a:schemeClr val="accent1"/>
                </a:solidFill>
              </a:rPr>
              <a:t>Ingen spårbarhet. Risk för överträdelser och fel. </a:t>
            </a:r>
          </a:p>
        </p:txBody>
      </p:sp>
      <p:sp>
        <p:nvSpPr>
          <p:cNvPr id="52" name="textruta 51">
            <a:extLst>
              <a:ext uri="{FF2B5EF4-FFF2-40B4-BE49-F238E27FC236}">
                <a16:creationId xmlns:a16="http://schemas.microsoft.com/office/drawing/2014/main" id="{05768092-923C-6F59-08B9-63D47E419A1C}"/>
              </a:ext>
            </a:extLst>
          </p:cNvPr>
          <p:cNvSpPr txBox="1"/>
          <p:nvPr/>
        </p:nvSpPr>
        <p:spPr>
          <a:xfrm>
            <a:off x="6096000" y="5719417"/>
            <a:ext cx="5366525" cy="860235"/>
          </a:xfrm>
          <a:prstGeom prst="rect">
            <a:avLst/>
          </a:prstGeom>
          <a:noFill/>
        </p:spPr>
        <p:txBody>
          <a:bodyPr wrap="square">
            <a:spAutoFit/>
          </a:bodyPr>
          <a:lstStyle/>
          <a:p>
            <a:pPr lvl="0">
              <a:lnSpc>
                <a:spcPct val="107000"/>
              </a:lnSpc>
              <a:spcAft>
                <a:spcPts val="800"/>
              </a:spcAft>
              <a:buSzPts val="1000"/>
              <a:tabLst>
                <a:tab pos="457200" algn="l"/>
              </a:tabLst>
            </a:pPr>
            <a:r>
              <a:rPr lang="sv-SE" sz="1600" kern="100" dirty="0">
                <a:solidFill>
                  <a:schemeClr val="accent1"/>
                </a:solidFill>
                <a:effectLst/>
                <a:ea typeface="Calibri" panose="020F0502020204030204" pitchFamily="34" charset="0"/>
                <a:cs typeface="Times New Roman" panose="02020603050405020304" pitchFamily="18" charset="0"/>
              </a:rPr>
              <a:t>Behörigheter aktiveras automatiskt när tjänsten påbörjas och inaktiveras när tjänsten avslutas. Spårbarhet och transparens. Följer PDL.</a:t>
            </a:r>
          </a:p>
        </p:txBody>
      </p:sp>
      <p:pic>
        <p:nvPicPr>
          <p:cNvPr id="4" name="Bild 3" descr="Högerpil med hel fyllning">
            <a:extLst>
              <a:ext uri="{FF2B5EF4-FFF2-40B4-BE49-F238E27FC236}">
                <a16:creationId xmlns:a16="http://schemas.microsoft.com/office/drawing/2014/main" id="{2AD7B796-10D2-C357-2041-3A8E8CDE6E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86206" y="3265750"/>
            <a:ext cx="540000" cy="540000"/>
          </a:xfrm>
          <a:prstGeom prst="rect">
            <a:avLst/>
          </a:prstGeom>
        </p:spPr>
      </p:pic>
    </p:spTree>
    <p:extLst>
      <p:ext uri="{BB962C8B-B14F-4D97-AF65-F5344CB8AC3E}">
        <p14:creationId xmlns:p14="http://schemas.microsoft.com/office/powerpoint/2010/main" val="259537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D6C8B-5465-25DE-AAD0-6566438A9926}"/>
              </a:ext>
            </a:extLst>
          </p:cNvPr>
          <p:cNvSpPr>
            <a:spLocks noGrp="1"/>
          </p:cNvSpPr>
          <p:nvPr>
            <p:ph type="title"/>
          </p:nvPr>
        </p:nvSpPr>
        <p:spPr/>
        <p:txBody>
          <a:bodyPr/>
          <a:lstStyle/>
          <a:p>
            <a:r>
              <a:rPr lang="sv-SE" dirty="0"/>
              <a:t>Ditt ansvar som verksamhetschef</a:t>
            </a:r>
          </a:p>
        </p:txBody>
      </p:sp>
      <p:sp>
        <p:nvSpPr>
          <p:cNvPr id="3" name="Platshållare för innehåll 2">
            <a:extLst>
              <a:ext uri="{FF2B5EF4-FFF2-40B4-BE49-F238E27FC236}">
                <a16:creationId xmlns:a16="http://schemas.microsoft.com/office/drawing/2014/main" id="{C03F22E2-E897-194C-AE9A-3144C2614B2D}"/>
              </a:ext>
            </a:extLst>
          </p:cNvPr>
          <p:cNvSpPr>
            <a:spLocks noGrp="1"/>
          </p:cNvSpPr>
          <p:nvPr>
            <p:ph idx="1"/>
          </p:nvPr>
        </p:nvSpPr>
        <p:spPr>
          <a:xfrm>
            <a:off x="609600" y="1275907"/>
            <a:ext cx="10055087" cy="4955928"/>
          </a:xfrm>
        </p:spPr>
        <p:txBody>
          <a:bodyPr/>
          <a:lstStyle/>
          <a:p>
            <a:r>
              <a:rPr lang="sv-SE" sz="2400" dirty="0"/>
              <a:t>Som verksamhetschef är du ytterst ansvarig för att medarbetarna </a:t>
            </a:r>
            <a:br>
              <a:rPr lang="sv-SE" sz="2400" dirty="0"/>
            </a:br>
            <a:r>
              <a:rPr lang="sv-SE" sz="2400" dirty="0"/>
              <a:t>har korrekta behörigheter i SDV. Korrekta behörigheter är ett krav utifrån PDL. </a:t>
            </a:r>
          </a:p>
          <a:p>
            <a:r>
              <a:rPr lang="sv-SE" sz="2400" dirty="0"/>
              <a:t>Behörighetsportalen blir ett nyckelverktyg för detta ansvar genom att erbjuda:</a:t>
            </a:r>
          </a:p>
          <a:p>
            <a:pPr lvl="1">
              <a:buSzPct val="120000"/>
              <a:buFont typeface="Public Sans" pitchFamily="50" charset="0"/>
              <a:buChar char="+"/>
            </a:pPr>
            <a:r>
              <a:rPr lang="sv-SE" sz="2200" dirty="0"/>
              <a:t> </a:t>
            </a:r>
            <a:r>
              <a:rPr lang="sv-SE" sz="2000" dirty="0"/>
              <a:t>En samlad översikt av tilldelade behörigheter</a:t>
            </a:r>
          </a:p>
          <a:p>
            <a:pPr lvl="1">
              <a:buSzPct val="120000"/>
              <a:buFont typeface="Public Sans" pitchFamily="50" charset="0"/>
              <a:buChar char="+"/>
            </a:pPr>
            <a:r>
              <a:rPr lang="sv-SE" sz="2000" dirty="0"/>
              <a:t> Integrerade verktyg för uppföljning och riskanalys</a:t>
            </a:r>
          </a:p>
          <a:p>
            <a:pPr lvl="1">
              <a:buSzPct val="120000"/>
              <a:buFont typeface="Public Sans" pitchFamily="50" charset="0"/>
              <a:buChar char="+"/>
            </a:pPr>
            <a:r>
              <a:rPr lang="sv-SE" sz="2000" dirty="0"/>
              <a:t> Möjlighet att spåra förändringar i behörigheter och säkerställa att dessa följer lagkrav</a:t>
            </a:r>
          </a:p>
          <a:p>
            <a:r>
              <a:rPr lang="sv-SE" sz="2400" dirty="0"/>
              <a:t>Du kan delegera uppgiften att tilldela korrekta behörigheter till en administratör. </a:t>
            </a:r>
          </a:p>
          <a:p>
            <a:endParaRPr lang="sv-SE" dirty="0"/>
          </a:p>
          <a:p>
            <a:endParaRPr lang="sv-SE" dirty="0"/>
          </a:p>
        </p:txBody>
      </p:sp>
    </p:spTree>
    <p:extLst>
      <p:ext uri="{BB962C8B-B14F-4D97-AF65-F5344CB8AC3E}">
        <p14:creationId xmlns:p14="http://schemas.microsoft.com/office/powerpoint/2010/main" val="221668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rundade hörn 3">
            <a:extLst>
              <a:ext uri="{FF2B5EF4-FFF2-40B4-BE49-F238E27FC236}">
                <a16:creationId xmlns:a16="http://schemas.microsoft.com/office/drawing/2014/main" id="{732C90D5-D339-9B69-1078-C852E67EEA89}"/>
              </a:ext>
            </a:extLst>
          </p:cNvPr>
          <p:cNvSpPr/>
          <p:nvPr/>
        </p:nvSpPr>
        <p:spPr>
          <a:xfrm>
            <a:off x="609600" y="4815840"/>
            <a:ext cx="10149840" cy="1683217"/>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sv-SE" sz="2400" b="1" dirty="0">
                <a:solidFill>
                  <a:schemeClr val="accent2"/>
                </a:solidFill>
                <a:cs typeface="Calibri" panose="020F0502020204030204" pitchFamily="34" charset="0"/>
              </a:rPr>
              <a:t>Vem ska få rollen som behörighetsadministratör? </a:t>
            </a:r>
          </a:p>
          <a:p>
            <a:pPr marL="0" indent="0">
              <a:buNone/>
            </a:pPr>
            <a:endParaRPr lang="sv-SE" sz="500" b="0" i="0" dirty="0">
              <a:solidFill>
                <a:schemeClr val="accent2"/>
              </a:solidFill>
              <a:effectLst/>
            </a:endParaRPr>
          </a:p>
          <a:p>
            <a:pPr marL="0" indent="0">
              <a:buNone/>
            </a:pPr>
            <a:r>
              <a:rPr lang="sv-SE" sz="1600" b="0" i="0" dirty="0">
                <a:solidFill>
                  <a:schemeClr val="accent2"/>
                </a:solidFill>
                <a:effectLst/>
              </a:rPr>
              <a:t>När SDV införs flyttas administrationen av </a:t>
            </a:r>
            <a:r>
              <a:rPr lang="sv-SE" sz="1600" dirty="0">
                <a:solidFill>
                  <a:schemeClr val="accent2"/>
                </a:solidFill>
              </a:rPr>
              <a:t>vårdmedarbetaruppdrag</a:t>
            </a:r>
            <a:r>
              <a:rPr lang="sv-SE" sz="1600" b="0" i="0" dirty="0">
                <a:solidFill>
                  <a:schemeClr val="accent2"/>
                </a:solidFill>
                <a:effectLst/>
              </a:rPr>
              <a:t> från Skånekatalogen till Behörighetsportalen. </a:t>
            </a:r>
            <a:r>
              <a:rPr lang="sv-SE" sz="1600" dirty="0">
                <a:solidFill>
                  <a:schemeClr val="accent2"/>
                </a:solidFill>
                <a:cs typeface="Calibri" panose="020F0502020204030204" pitchFamily="34" charset="0"/>
              </a:rPr>
              <a:t> </a:t>
            </a:r>
          </a:p>
          <a:p>
            <a:pPr marL="0" indent="0">
              <a:buNone/>
            </a:pPr>
            <a:endParaRPr lang="sv-SE" sz="500" dirty="0">
              <a:solidFill>
                <a:schemeClr val="accent2"/>
              </a:solidFill>
              <a:cs typeface="Calibri" panose="020F0502020204030204" pitchFamily="34" charset="0"/>
            </a:endParaRPr>
          </a:p>
          <a:p>
            <a:pPr marL="0" indent="0">
              <a:buNone/>
            </a:pPr>
            <a:r>
              <a:rPr lang="sv-SE" sz="1600" dirty="0">
                <a:solidFill>
                  <a:schemeClr val="accent2"/>
                </a:solidFill>
                <a:cs typeface="Calibri" panose="020F0502020204030204" pitchFamily="34" charset="0"/>
              </a:rPr>
              <a:t>Därför rekommenderas att </a:t>
            </a:r>
            <a:r>
              <a:rPr lang="sv-SE" sz="1600" b="1" dirty="0">
                <a:solidFill>
                  <a:schemeClr val="accent2"/>
                </a:solidFill>
                <a:cs typeface="Calibri" panose="020F0502020204030204" pitchFamily="34" charset="0"/>
              </a:rPr>
              <a:t>de katalogadministratörer som idag har behörighet att tilldela vårdmedarbetaruppdrag i Skånekatalogen </a:t>
            </a:r>
            <a:r>
              <a:rPr lang="sv-SE" sz="1600" dirty="0">
                <a:solidFill>
                  <a:schemeClr val="accent2"/>
                </a:solidFill>
                <a:cs typeface="Calibri" panose="020F0502020204030204" pitchFamily="34" charset="0"/>
              </a:rPr>
              <a:t>får rollen som behörighetsadministratör.</a:t>
            </a:r>
            <a:endParaRPr lang="sv-SE" sz="1600" dirty="0">
              <a:solidFill>
                <a:schemeClr val="accent2"/>
              </a:solidFill>
            </a:endParaRPr>
          </a:p>
        </p:txBody>
      </p:sp>
      <p:sp>
        <p:nvSpPr>
          <p:cNvPr id="2" name="Rubrik 1">
            <a:extLst>
              <a:ext uri="{FF2B5EF4-FFF2-40B4-BE49-F238E27FC236}">
                <a16:creationId xmlns:a16="http://schemas.microsoft.com/office/drawing/2014/main" id="{3D7D6C8B-5465-25DE-AAD0-6566438A9926}"/>
              </a:ext>
            </a:extLst>
          </p:cNvPr>
          <p:cNvSpPr>
            <a:spLocks noGrp="1"/>
          </p:cNvSpPr>
          <p:nvPr>
            <p:ph type="title"/>
          </p:nvPr>
        </p:nvSpPr>
        <p:spPr/>
        <p:txBody>
          <a:bodyPr/>
          <a:lstStyle/>
          <a:p>
            <a:r>
              <a:rPr lang="sv-SE" dirty="0"/>
              <a:t>Rollen som behörighetsadministratör</a:t>
            </a:r>
          </a:p>
        </p:txBody>
      </p:sp>
      <p:sp>
        <p:nvSpPr>
          <p:cNvPr id="3" name="Platshållare för innehåll 2">
            <a:extLst>
              <a:ext uri="{FF2B5EF4-FFF2-40B4-BE49-F238E27FC236}">
                <a16:creationId xmlns:a16="http://schemas.microsoft.com/office/drawing/2014/main" id="{C03F22E2-E897-194C-AE9A-3144C2614B2D}"/>
              </a:ext>
            </a:extLst>
          </p:cNvPr>
          <p:cNvSpPr>
            <a:spLocks noGrp="1"/>
          </p:cNvSpPr>
          <p:nvPr>
            <p:ph idx="1"/>
          </p:nvPr>
        </p:nvSpPr>
        <p:spPr>
          <a:xfrm>
            <a:off x="609600" y="1241895"/>
            <a:ext cx="11160643" cy="3722801"/>
          </a:xfrm>
        </p:spPr>
        <p:txBody>
          <a:bodyPr/>
          <a:lstStyle/>
          <a:p>
            <a:pPr marL="0" indent="0">
              <a:spcBef>
                <a:spcPts val="1400"/>
              </a:spcBef>
              <a:buNone/>
            </a:pPr>
            <a:r>
              <a:rPr lang="sv-SE" sz="1900" dirty="0"/>
              <a:t>Behörighetsportalen ger automatiserade flöden, men för att detta ska fungera så krävs </a:t>
            </a:r>
            <a:br>
              <a:rPr lang="sv-SE" sz="1900" dirty="0"/>
            </a:br>
            <a:r>
              <a:rPr lang="sv-SE" sz="1900" dirty="0"/>
              <a:t>viss manuell hantering, av någon med god kunskap om portalen. </a:t>
            </a:r>
          </a:p>
          <a:p>
            <a:pPr marL="0" indent="0">
              <a:spcBef>
                <a:spcPts val="1400"/>
              </a:spcBef>
              <a:buNone/>
            </a:pPr>
            <a:r>
              <a:rPr lang="sv-SE" sz="1900" dirty="0"/>
              <a:t>Den person som ska hantera Behörighetsportalen kommer att utbildas och få rollen som ”behörighetsadministratör”. </a:t>
            </a:r>
            <a:r>
              <a:rPr lang="sv-SE" sz="1900" b="1" dirty="0"/>
              <a:t>Detta är en ny roll, som du som verksamhetschef behöver utse</a:t>
            </a:r>
            <a:r>
              <a:rPr lang="sv-SE" sz="1900" dirty="0"/>
              <a:t>. </a:t>
            </a:r>
          </a:p>
          <a:p>
            <a:pPr marL="0" indent="0">
              <a:spcBef>
                <a:spcPts val="1400"/>
              </a:spcBef>
              <a:buNone/>
            </a:pPr>
            <a:r>
              <a:rPr lang="sv-SE" sz="1900" dirty="0"/>
              <a:t>I uppgifterna som behörighetsadministratör ingår att:</a:t>
            </a:r>
            <a:endParaRPr lang="sv-SE" sz="1900" dirty="0">
              <a:cs typeface="Calibri" panose="020F0502020204030204" pitchFamily="34" charset="0"/>
            </a:endParaRPr>
          </a:p>
          <a:p>
            <a:pPr lvl="1"/>
            <a:r>
              <a:rPr lang="sv-SE" sz="1900" dirty="0">
                <a:cs typeface="Calibri" panose="020F0502020204030204" pitchFamily="34" charset="0"/>
              </a:rPr>
              <a:t>Säkerställa att alla medarbetare har rätt behörigheter direkt via portalen</a:t>
            </a:r>
          </a:p>
          <a:p>
            <a:pPr lvl="1"/>
            <a:r>
              <a:rPr lang="sv-SE" sz="1900" dirty="0">
                <a:cs typeface="Calibri" panose="020F0502020204030204" pitchFamily="34" charset="0"/>
              </a:rPr>
              <a:t>Automatisera och optimera processer så långt som möjligt</a:t>
            </a:r>
          </a:p>
          <a:p>
            <a:pPr lvl="1"/>
            <a:r>
              <a:rPr lang="sv-SE" sz="1900" dirty="0">
                <a:cs typeface="Calibri" panose="020F0502020204030204" pitchFamily="34" charset="0"/>
              </a:rPr>
              <a:t>Där automatisering inte är möjlig kunna gå in och lägga till eller blockera behörigheter.</a:t>
            </a:r>
          </a:p>
        </p:txBody>
      </p:sp>
    </p:spTree>
    <p:extLst>
      <p:ext uri="{BB962C8B-B14F-4D97-AF65-F5344CB8AC3E}">
        <p14:creationId xmlns:p14="http://schemas.microsoft.com/office/powerpoint/2010/main" val="17851737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C43F3C5382FC444B6CF63CF6F9A69E2" ma:contentTypeVersion="4" ma:contentTypeDescription="Skapa ett nytt dokument." ma:contentTypeScope="" ma:versionID="1827350ce4ebcfa5a28e3ac215d51029">
  <xsd:schema xmlns:xsd="http://www.w3.org/2001/XMLSchema" xmlns:xs="http://www.w3.org/2001/XMLSchema" xmlns:p="http://schemas.microsoft.com/office/2006/metadata/properties" xmlns:ns2="12bb1005-fbff-4f6d-ac89-1f79159fe8d6" targetNamespace="http://schemas.microsoft.com/office/2006/metadata/properties" ma:root="true" ma:fieldsID="d0dc038582e4d8ddc243330d6fcfa0e2" ns2:_="">
    <xsd:import namespace="12bb1005-fbff-4f6d-ac89-1f79159fe8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b1005-fbff-4f6d-ac89-1f79159fe8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FAA14F-FBC8-4A14-BDEA-E2C37C25D146}"/>
</file>

<file path=customXml/itemProps2.xml><?xml version="1.0" encoding="utf-8"?>
<ds:datastoreItem xmlns:ds="http://schemas.openxmlformats.org/officeDocument/2006/customXml" ds:itemID="{E428FE9E-E496-4B33-8A16-E68110B01109}"/>
</file>

<file path=customXml/itemProps3.xml><?xml version="1.0" encoding="utf-8"?>
<ds:datastoreItem xmlns:ds="http://schemas.openxmlformats.org/officeDocument/2006/customXml" ds:itemID="{94853ECF-485B-4D5D-BB35-9D7E1DDEDCBA}"/>
</file>

<file path=docProps/app.xml><?xml version="1.0" encoding="utf-8"?>
<Properties xmlns="http://schemas.openxmlformats.org/officeDocument/2006/extended-properties" xmlns:vt="http://schemas.openxmlformats.org/officeDocument/2006/docPropsVTypes">
  <Template>Region Skånes presentationsmall</Template>
  <TotalTime>0</TotalTime>
  <Words>1614</Words>
  <Application>Microsoft Office PowerPoint</Application>
  <PresentationFormat>Bredbild</PresentationFormat>
  <Paragraphs>150</Paragraphs>
  <Slides>15</Slides>
  <Notes>11</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15</vt:i4>
      </vt:variant>
    </vt:vector>
  </HeadingPairs>
  <TitlesOfParts>
    <vt:vector size="19" baseType="lpstr">
      <vt:lpstr>Arial</vt:lpstr>
      <vt:lpstr>Calibri</vt:lpstr>
      <vt:lpstr>Public Sans</vt:lpstr>
      <vt:lpstr>Region Skåne presentation</vt:lpstr>
      <vt:lpstr>Behörighetsportalen som införs i samband med SDV</vt:lpstr>
      <vt:lpstr>Syftet med detta material</vt:lpstr>
      <vt:lpstr>Behörighetsportalen</vt:lpstr>
      <vt:lpstr>Vad är Behörighetsportalen?</vt:lpstr>
      <vt:lpstr>Varför införs Behörighetsportalen?</vt:lpstr>
      <vt:lpstr>Vinsterna med Behörighetsportalen</vt:lpstr>
      <vt:lpstr>Vad förändras mot idag?</vt:lpstr>
      <vt:lpstr>Ditt ansvar som verksamhetschef</vt:lpstr>
      <vt:lpstr>Rollen som behörighetsadministratör</vt:lpstr>
      <vt:lpstr>Tidplan Behörighetsportalen för verksamheter som ingår i första driftstart av SDV*</vt:lpstr>
      <vt:lpstr>Nästa steg:</vt:lpstr>
      <vt:lpstr>Sammanfattning och avslutning</vt:lpstr>
      <vt:lpstr>Behörighetsportalen</vt:lpstr>
      <vt:lpstr>Sammanfattning</vt:lpstr>
      <vt:lpstr>Frågor och 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Behörighetsportal för Skånes Digitala Vårdsystem (SDV)</dc:title>
  <dc:subject>SDV Behörigheter</dc:subject>
  <dc:creator>Merö Linnéa</dc:creator>
  <cp:lastModifiedBy>Johnsson Mats G</cp:lastModifiedBy>
  <cp:revision>18</cp:revision>
  <dcterms:created xsi:type="dcterms:W3CDTF">2024-08-08T10:18:02Z</dcterms:created>
  <dcterms:modified xsi:type="dcterms:W3CDTF">2024-08-19T16:38:23Z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y fmtid="{D5CDD505-2E9C-101B-9397-08002B2CF9AE}" pid="4" name="ContentTypeId">
    <vt:lpwstr>0x0101008C43F3C5382FC444B6CF63CF6F9A69E2</vt:lpwstr>
  </property>
  <property fmtid="{D5CDD505-2E9C-101B-9397-08002B2CF9AE}" pid="5" name="Order">
    <vt:r8>268700</vt:r8>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