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504" r:id="rId5"/>
    <p:sldId id="514" r:id="rId6"/>
    <p:sldId id="507" r:id="rId7"/>
    <p:sldId id="510" r:id="rId8"/>
    <p:sldId id="512" r:id="rId9"/>
    <p:sldId id="513" r:id="rId10"/>
    <p:sldId id="509" r:id="rId11"/>
    <p:sldId id="511" r:id="rId12"/>
  </p:sldIdLst>
  <p:sldSz cx="12192000" cy="6858000"/>
  <p:notesSz cx="6858000" cy="9144000"/>
  <p:embeddedFontLst>
    <p:embeddedFont>
      <p:font typeface="Poppins SemiBold" panose="00000700000000000000" pitchFamily="2" charset="0"/>
      <p:bold r:id="rId15"/>
      <p:boldItalic r:id="rId16"/>
    </p:embeddedFont>
    <p:embeddedFont>
      <p:font typeface="Public Sans" pitchFamily="2" charset="0"/>
      <p:regular r:id="rId17"/>
      <p:bold r:id="rId18"/>
      <p:italic r:id="rId19"/>
      <p:boldItalic r:id="rId20"/>
    </p:embeddedFont>
  </p:embeddedFontLst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CF3273-34F8-E909-9148-F4D242A4CF37}" v="35" dt="2024-08-28T06:45:33.8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83" autoAdjust="0"/>
  </p:normalViewPr>
  <p:slideViewPr>
    <p:cSldViewPr snapToGrid="0">
      <p:cViewPr varScale="1">
        <p:scale>
          <a:sx n="68" d="100"/>
          <a:sy n="68" d="100"/>
        </p:scale>
        <p:origin x="592" y="60"/>
      </p:cViewPr>
      <p:guideLst>
        <p:guide orient="horz" pos="822"/>
        <p:guide pos="69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sson Mats G" userId="S::229122@skane.se::0ad8b6b3-0aea-491e-b66d-6204f668f27a" providerId="AD" clId="Web-{1DCF3273-34F8-E909-9148-F4D242A4CF37}"/>
    <pc:docChg chg="modSld">
      <pc:chgData name="Johnsson Mats G" userId="S::229122@skane.se::0ad8b6b3-0aea-491e-b66d-6204f668f27a" providerId="AD" clId="Web-{1DCF3273-34F8-E909-9148-F4D242A4CF37}" dt="2024-08-28T06:45:33.576" v="28" actId="20577"/>
      <pc:docMkLst>
        <pc:docMk/>
      </pc:docMkLst>
      <pc:sldChg chg="addSp delSp modSp">
        <pc:chgData name="Johnsson Mats G" userId="S::229122@skane.se::0ad8b6b3-0aea-491e-b66d-6204f668f27a" providerId="AD" clId="Web-{1DCF3273-34F8-E909-9148-F4D242A4CF37}" dt="2024-08-28T06:45:33.576" v="28" actId="20577"/>
        <pc:sldMkLst>
          <pc:docMk/>
          <pc:sldMk cId="1251282365" sldId="514"/>
        </pc:sldMkLst>
        <pc:spChg chg="mod">
          <ac:chgData name="Johnsson Mats G" userId="S::229122@skane.se::0ad8b6b3-0aea-491e-b66d-6204f668f27a" providerId="AD" clId="Web-{1DCF3273-34F8-E909-9148-F4D242A4CF37}" dt="2024-08-28T06:45:33.576" v="28" actId="20577"/>
          <ac:spMkLst>
            <pc:docMk/>
            <pc:sldMk cId="1251282365" sldId="514"/>
            <ac:spMk id="3" creationId="{7F4FB45E-0863-DE94-CEA8-A1F347C9278E}"/>
          </ac:spMkLst>
        </pc:spChg>
        <pc:spChg chg="mod">
          <ac:chgData name="Johnsson Mats G" userId="S::229122@skane.se::0ad8b6b3-0aea-491e-b66d-6204f668f27a" providerId="AD" clId="Web-{1DCF3273-34F8-E909-9148-F4D242A4CF37}" dt="2024-08-28T06:41:59.266" v="1" actId="1076"/>
          <ac:spMkLst>
            <pc:docMk/>
            <pc:sldMk cId="1251282365" sldId="514"/>
            <ac:spMk id="4" creationId="{DCDF8738-12A0-3F6C-4BD3-AB2C6DC7758F}"/>
          </ac:spMkLst>
        </pc:spChg>
        <pc:spChg chg="mod">
          <ac:chgData name="Johnsson Mats G" userId="S::229122@skane.se::0ad8b6b3-0aea-491e-b66d-6204f668f27a" providerId="AD" clId="Web-{1DCF3273-34F8-E909-9148-F4D242A4CF37}" dt="2024-08-28T06:42:40.500" v="7" actId="20577"/>
          <ac:spMkLst>
            <pc:docMk/>
            <pc:sldMk cId="1251282365" sldId="514"/>
            <ac:spMk id="5" creationId="{EDBB1712-052D-4B04-5B53-D32EC727F22D}"/>
          </ac:spMkLst>
        </pc:spChg>
        <pc:spChg chg="add mod">
          <ac:chgData name="Johnsson Mats G" userId="S::229122@skane.se::0ad8b6b3-0aea-491e-b66d-6204f668f27a" providerId="AD" clId="Web-{1DCF3273-34F8-E909-9148-F4D242A4CF37}" dt="2024-08-28T06:44:32.202" v="23" actId="1076"/>
          <ac:spMkLst>
            <pc:docMk/>
            <pc:sldMk cId="1251282365" sldId="514"/>
            <ac:spMk id="8" creationId="{652BC638-FCEB-27E2-F8DA-C0A4CC1CEC75}"/>
          </ac:spMkLst>
        </pc:spChg>
        <pc:picChg chg="add del mod">
          <ac:chgData name="Johnsson Mats G" userId="S::229122@skane.se::0ad8b6b3-0aea-491e-b66d-6204f668f27a" providerId="AD" clId="Web-{1DCF3273-34F8-E909-9148-F4D242A4CF37}" dt="2024-08-28T06:43:09.937" v="10"/>
          <ac:picMkLst>
            <pc:docMk/>
            <pc:sldMk cId="1251282365" sldId="514"/>
            <ac:picMk id="6" creationId="{E3D0FE8C-0C2E-AB22-2E52-5BDB7EB32B88}"/>
          </ac:picMkLst>
        </pc:picChg>
        <pc:picChg chg="add del mod">
          <ac:chgData name="Johnsson Mats G" userId="S::229122@skane.se::0ad8b6b3-0aea-491e-b66d-6204f668f27a" providerId="AD" clId="Web-{1DCF3273-34F8-E909-9148-F4D242A4CF37}" dt="2024-08-28T06:43:53.405" v="16"/>
          <ac:picMkLst>
            <pc:docMk/>
            <pc:sldMk cId="1251282365" sldId="514"/>
            <ac:picMk id="7" creationId="{25A71308-64E4-A0D6-BA35-9393C7D4FE8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2025-03-18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2025-03-18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821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800" dirty="0">
                <a:effectLst/>
                <a:highlight>
                  <a:srgbClr val="FFFF00"/>
                </a:highlight>
                <a:latin typeface="Public Sans" pitchFamily="50" charset="0"/>
                <a:ea typeface="Calibri" panose="020F0502020204030204" pitchFamily="34" charset="0"/>
              </a:rPr>
              <a:t>Sen bör vi undvika begreppen LOA2 och LOA3 eftersom dessa är definierade enligt NIST och är väsensskilda från Tillitsnivå 2 och 3, som gäller för SITHS.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0148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Public Sans" pitchFamily="50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5239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>
              <a:effectLst/>
              <a:latin typeface="Public Sans" pitchFamily="50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B30ED-5BE4-4B01-A895-9FD01F2DFD3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944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>
              <a:effectLst/>
              <a:latin typeface="Public Sans" pitchFamily="50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B30ED-5BE4-4B01-A895-9FD01F2DFD3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150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1846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B30ED-5BE4-4B01-A895-9FD01F2DFD3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42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2025-03-18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2025-03-18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bildikonen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 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2025-03-18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2025-03-18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2025-03-18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2025-03-18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</a:t>
            </a:r>
            <a:br>
              <a:rPr lang="sv-SE"/>
            </a:b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endParaRPr lang="sv-SE"/>
          </a:p>
          <a:p>
            <a:endParaRPr lang="sv-SE"/>
          </a:p>
          <a:p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2025-03-18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2025-03-18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2025-03-18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2025-03-18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2025-03-18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2025-03-18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2025-03-18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   </a:t>
            </a:r>
            <a:br>
              <a:rPr lang="sv-SE"/>
            </a:br>
            <a:r>
              <a:rPr lang="sv-SE"/>
              <a:t>         Välj ikon och infoga </a:t>
            </a:r>
            <a:endParaRPr lang="en-US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2025-03-18</a:t>
            </a:fld>
            <a:endParaRPr lang="sv-SE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</a:t>
            </a:r>
            <a:br>
              <a:rPr lang="sv-SE"/>
            </a:br>
            <a:r>
              <a:rPr lang="sv-SE"/>
              <a:t>        Välj ikon och infoga </a:t>
            </a:r>
            <a:endParaRPr lang="en-US"/>
          </a:p>
          <a:p>
            <a:pPr lvl="2"/>
            <a:endParaRPr lang="en-US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2025-03-18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2025-03-18</a:t>
            </a:fld>
            <a:endParaRPr lang="sv-SE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2025-03-18</a:t>
            </a:fld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Klicka här för </a:t>
            </a:r>
            <a:r>
              <a:rPr lang="en-US" err="1"/>
              <a:t>att</a:t>
            </a:r>
            <a:r>
              <a:rPr lang="en-US"/>
              <a:t> </a:t>
            </a:r>
            <a:r>
              <a:rPr lang="en-US" err="1"/>
              <a:t>ändra</a:t>
            </a:r>
            <a:r>
              <a:rPr lang="en-US"/>
              <a:t> </a:t>
            </a:r>
            <a:r>
              <a:rPr lang="en-US" err="1"/>
              <a:t>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 err="1"/>
              <a:t>Nivå</a:t>
            </a:r>
            <a:r>
              <a:rPr lang="en-US"/>
              <a:t> </a:t>
            </a:r>
            <a:r>
              <a:rPr lang="en-US" err="1"/>
              <a:t>tre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2025-03-18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era.atlassian.net/wiki/spaces/IAM/pages/3510042625/Rutiner+f+r+ID-administrat+rer+-+SITHS+eID+Portal#6.2-Utgivning-av-Reservkort-p%C3%A5-distans-tillitsniv%C3%A5-2-(LoA2)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era.atlassian.net/wiki/spaces/IAM/pages/3510042625/Rutiner+f+r+ID-administrat+rer+-+SITHS+eID+Portal#5.-Utgivning-av-Reservkort-tillitsniv%C3%A5-3-(LoA3)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halsomyndigheten.se/nyheter/2023/fortsatt-dispens-fran-krav-pa-tillitsniva-3-for-siths-kort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inera.se/tjanster/alla-tjanster-a-o/siths-identifieringstjans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ehalsomyndigheten.se/yrkesverksam/anslut-och-utveckla/e-halsomyndighetens-sakerhetslosning/fragor-och-svar/" TargetMode="External"/><Relationship Id="rId5" Type="http://schemas.openxmlformats.org/officeDocument/2006/relationships/hyperlink" Target="https://inera.atlassian.net/wiki/spaces/IAM/pages/3510042625/Rutiner+f+r+ID-administrat+rer+-+SITHS+eID+Portal" TargetMode="External"/><Relationship Id="rId4" Type="http://schemas.openxmlformats.org/officeDocument/2006/relationships/hyperlink" Target="https://intra.skane.se/sidor/anstallning-och-medarbetarservice/support-felanmalan-it-och-e-tjanstekort-rs-kort/e-tjanstekort-rs-kort/uppgradering-av-e-tjanstekor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8A39E-DC93-A3D0-82AF-1FE405425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Inloggning i SDV – vad gäller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79C0DF-CD99-0DB5-0CC8-8C71DBBDD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sv-SE" dirty="0"/>
            </a:br>
            <a:r>
              <a:rPr lang="sv-SE" sz="1600" dirty="0"/>
              <a:t>2024-08-16</a:t>
            </a:r>
          </a:p>
        </p:txBody>
      </p:sp>
      <p:pic>
        <p:nvPicPr>
          <p:cNvPr id="4" name="Bildobjekt 3" descr="Region Skånes logotyp - avsändarinformation ">
            <a:extLst>
              <a:ext uri="{FF2B5EF4-FFF2-40B4-BE49-F238E27FC236}">
                <a16:creationId xmlns:a16="http://schemas.microsoft.com/office/drawing/2014/main" id="{89EA138E-8602-7547-D632-B08E807144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6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2E1A3C-B12C-69CC-F8DA-D1E493E8D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519709"/>
            <a:ext cx="10363200" cy="968771"/>
          </a:xfrm>
        </p:spPr>
        <p:txBody>
          <a:bodyPr/>
          <a:lstStyle/>
          <a:p>
            <a:r>
              <a:rPr lang="sv-SE" dirty="0"/>
              <a:t>Nuläge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F4FB45E-0863-DE94-CEA8-A1F347C92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639292"/>
            <a:ext cx="10363200" cy="110841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sv-SE" sz="1800" dirty="0"/>
              <a:t>Kort-typen (tillitsnivå 3) för att logga in i SDV är redan standard inom Region Skåne</a:t>
            </a:r>
          </a:p>
          <a:p>
            <a:pPr algn="l"/>
            <a:r>
              <a:rPr lang="sv-SE" sz="1800" dirty="0"/>
              <a:t>Befintlig reservkortsrutin* fungerar för att logga in i SDV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DCDF8738-12A0-3F6C-4BD3-AB2C6DC7758F}"/>
              </a:ext>
            </a:extLst>
          </p:cNvPr>
          <p:cNvSpPr txBox="1">
            <a:spLocks/>
          </p:cNvSpPr>
          <p:nvPr/>
        </p:nvSpPr>
        <p:spPr>
          <a:xfrm>
            <a:off x="914400" y="2308563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Budskap</a:t>
            </a:r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EDBB1712-052D-4B04-5B53-D32EC727F22D}"/>
              </a:ext>
            </a:extLst>
          </p:cNvPr>
          <p:cNvSpPr txBox="1">
            <a:spLocks/>
          </p:cNvSpPr>
          <p:nvPr/>
        </p:nvSpPr>
        <p:spPr>
          <a:xfrm>
            <a:off x="914400" y="3917880"/>
            <a:ext cx="10363200" cy="11084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/>
              <a:t>Man måste ha ett fysiskt kort för att logga in i SDV</a:t>
            </a:r>
          </a:p>
          <a:p>
            <a:pPr algn="l"/>
            <a:r>
              <a:rPr lang="sv-SE" sz="1800" dirty="0"/>
              <a:t>Om man inte aktivt använder sitt SITHS-kort kan det krävas en uppdatering av kortets certifikat inför driftstart av SDV. Detta hanteras på ”SITHS Mina sidor”</a:t>
            </a:r>
          </a:p>
          <a:p>
            <a:pPr algn="l"/>
            <a:r>
              <a:rPr lang="sv-SE" sz="1800" dirty="0"/>
              <a:t>Man måste känna till sina PIN-koder</a:t>
            </a:r>
          </a:p>
          <a:p>
            <a:pPr algn="l"/>
            <a:r>
              <a:rPr lang="sv-SE" sz="1800" dirty="0" err="1">
                <a:solidFill>
                  <a:srgbClr val="307C8E"/>
                </a:solidFill>
              </a:rPr>
              <a:t>Reservkort</a:t>
            </a:r>
            <a:r>
              <a:rPr lang="sv-SE" sz="1800" dirty="0">
                <a:solidFill>
                  <a:srgbClr val="307C8E"/>
                </a:solidFill>
              </a:rPr>
              <a:t> med tillitsnivå 2 fungerar för SDV men inte för Nationella tjänster</a:t>
            </a:r>
            <a:endParaRPr lang="sv-S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2BC638-FCEB-27E2-F8DA-C0A4CC1CEC75}"/>
              </a:ext>
            </a:extLst>
          </p:cNvPr>
          <p:cNvSpPr txBox="1"/>
          <p:nvPr/>
        </p:nvSpPr>
        <p:spPr>
          <a:xfrm>
            <a:off x="6233573" y="6113538"/>
            <a:ext cx="4958953" cy="6001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307C8E"/>
                </a:solidFill>
              </a:rPr>
              <a:t>* Kort </a:t>
            </a:r>
            <a:r>
              <a:rPr lang="en-US" sz="1100" dirty="0" err="1">
                <a:solidFill>
                  <a:srgbClr val="307C8E"/>
                </a:solidFill>
              </a:rPr>
              <a:t>kan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ges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ut</a:t>
            </a:r>
            <a:r>
              <a:rPr lang="en-US" sz="1100" dirty="0">
                <a:solidFill>
                  <a:srgbClr val="307C8E"/>
                </a:solidFill>
              </a:rPr>
              <a:t> av </a:t>
            </a:r>
            <a:r>
              <a:rPr lang="en-US" sz="1100" dirty="0" err="1">
                <a:solidFill>
                  <a:srgbClr val="307C8E"/>
                </a:solidFill>
              </a:rPr>
              <a:t>behörig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lokal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kortadministratör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på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begäran</a:t>
            </a:r>
            <a:r>
              <a:rPr lang="en-US" sz="1100" dirty="0">
                <a:solidFill>
                  <a:srgbClr val="307C8E"/>
                </a:solidFill>
              </a:rPr>
              <a:t> av </a:t>
            </a:r>
            <a:r>
              <a:rPr lang="en-US" sz="1100" dirty="0" err="1">
                <a:solidFill>
                  <a:srgbClr val="307C8E"/>
                </a:solidFill>
              </a:rPr>
              <a:t>användaren</a:t>
            </a:r>
            <a:r>
              <a:rPr lang="en-US" sz="1100" dirty="0">
                <a:solidFill>
                  <a:srgbClr val="307C8E"/>
                </a:solidFill>
              </a:rPr>
              <a:t> (</a:t>
            </a:r>
            <a:r>
              <a:rPr lang="en-US" sz="1100" dirty="0" err="1">
                <a:solidFill>
                  <a:srgbClr val="307C8E"/>
                </a:solidFill>
              </a:rPr>
              <a:t>tillitsnivå</a:t>
            </a:r>
            <a:r>
              <a:rPr lang="en-US" sz="1100" dirty="0">
                <a:solidFill>
                  <a:srgbClr val="307C8E"/>
                </a:solidFill>
              </a:rPr>
              <a:t> 2). </a:t>
            </a:r>
            <a:r>
              <a:rPr lang="en-US" sz="1100" dirty="0" err="1">
                <a:solidFill>
                  <a:srgbClr val="307C8E"/>
                </a:solidFill>
              </a:rPr>
              <a:t>Alternativet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att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logga</a:t>
            </a:r>
            <a:r>
              <a:rPr lang="en-US" sz="1100" dirty="0">
                <a:solidFill>
                  <a:srgbClr val="307C8E"/>
                </a:solidFill>
              </a:rPr>
              <a:t> in </a:t>
            </a:r>
            <a:r>
              <a:rPr lang="en-US" sz="1100" dirty="0" err="1">
                <a:solidFill>
                  <a:srgbClr val="307C8E"/>
                </a:solidFill>
              </a:rPr>
              <a:t>utan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kort</a:t>
            </a:r>
            <a:r>
              <a:rPr lang="en-US" sz="1100" dirty="0">
                <a:solidFill>
                  <a:srgbClr val="307C8E"/>
                </a:solidFill>
              </a:rPr>
              <a:t>, med </a:t>
            </a:r>
            <a:r>
              <a:rPr lang="en-US" sz="1100" dirty="0" err="1">
                <a:solidFill>
                  <a:srgbClr val="307C8E"/>
                </a:solidFill>
              </a:rPr>
              <a:t>användarnamn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och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lösenord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finns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ej</a:t>
            </a:r>
            <a:r>
              <a:rPr lang="en-US" sz="1100" dirty="0">
                <a:solidFill>
                  <a:srgbClr val="307C8E"/>
                </a:solidFill>
              </a:rPr>
              <a:t> </a:t>
            </a:r>
            <a:r>
              <a:rPr lang="en-US" sz="1100" dirty="0" err="1">
                <a:solidFill>
                  <a:srgbClr val="307C8E"/>
                </a:solidFill>
              </a:rPr>
              <a:t>i</a:t>
            </a:r>
            <a:r>
              <a:rPr lang="en-US" sz="1100" dirty="0">
                <a:solidFill>
                  <a:srgbClr val="307C8E"/>
                </a:solidFill>
              </a:rPr>
              <a:t> SDV.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28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sv-SE">
                <a:solidFill>
                  <a:schemeClr val="tx2"/>
                </a:solidFill>
              </a:rPr>
              <a:t>Definitioner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FE38452-EABD-CBD8-E964-53C2D41E5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5909"/>
            <a:ext cx="10972800" cy="4577198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sv-SE" sz="2400" dirty="0">
                <a:solidFill>
                  <a:schemeClr val="tx2"/>
                </a:solidFill>
              </a:rPr>
              <a:t>Tillitsnivån för ett SITHS-kort anger hur strikt reglerad utgivningen av kortet är och hur autentiseringen sedan går till</a:t>
            </a:r>
          </a:p>
          <a:p>
            <a:pPr>
              <a:buClr>
                <a:schemeClr val="tx2"/>
              </a:buClr>
            </a:pPr>
            <a:r>
              <a:rPr lang="sv-SE" sz="2400" dirty="0">
                <a:solidFill>
                  <a:schemeClr val="tx2"/>
                </a:solidFill>
              </a:rPr>
              <a:t>Tillitsnivå 2 och 3 kräver båda att autentisering sker med tvåfaktor, dvs PIN-kod och kort</a:t>
            </a:r>
          </a:p>
          <a:p>
            <a:pPr>
              <a:buClr>
                <a:schemeClr val="tx2"/>
              </a:buClr>
            </a:pPr>
            <a:endParaRPr lang="sv-SE" sz="24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sv-SE" sz="2200" dirty="0">
                <a:solidFill>
                  <a:schemeClr val="tx2"/>
                </a:solidFill>
              </a:rPr>
              <a:t>Kort med Tillitnivå 3 lämnas bara ut på bemannade kortstationer där användaren personligen infinner sig, legitimerar sig och två kortadministratörer kontrasignerar</a:t>
            </a:r>
          </a:p>
          <a:p>
            <a:pPr lvl="1">
              <a:buClr>
                <a:schemeClr val="tx2"/>
              </a:buClr>
            </a:pPr>
            <a:r>
              <a:rPr lang="sv-SE" sz="2200" dirty="0">
                <a:solidFill>
                  <a:schemeClr val="tx2"/>
                </a:solidFill>
              </a:rPr>
              <a:t>Kort med Tillitsnivå 2 kan ges ut av behörig lokal kortadministratör på begäran av användaren (dagens reservkortsrutin)</a:t>
            </a:r>
            <a:br>
              <a:rPr lang="sv-SE" dirty="0">
                <a:solidFill>
                  <a:schemeClr val="tx2"/>
                </a:solidFill>
              </a:rPr>
            </a:b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58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sv-SE" dirty="0">
                <a:solidFill>
                  <a:schemeClr val="tx2"/>
                </a:solidFill>
              </a:rPr>
              <a:t>Inloggning i SDV - vad gäller?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FE38452-EABD-CBD8-E964-53C2D41E5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5909"/>
            <a:ext cx="10972800" cy="5409096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tx2"/>
              </a:buClr>
            </a:pPr>
            <a:r>
              <a:rPr lang="sv-SE" sz="2400" dirty="0">
                <a:solidFill>
                  <a:schemeClr val="tx2"/>
                </a:solidFill>
              </a:rPr>
              <a:t>Millennium kräver fysiskt kort av tillitsnivå 2 eller 3 vid inloggning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sv-SE" sz="1200" dirty="0">
                <a:solidFill>
                  <a:schemeClr val="tx2"/>
                </a:solidFill>
              </a:rPr>
              <a:t>Alternativet att logga in med användarnamn och lösenord finns ej i SDV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endParaRPr lang="sv-SE" sz="1600" dirty="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  <a:spcBef>
                <a:spcPts val="100"/>
              </a:spcBef>
              <a:buClr>
                <a:schemeClr val="tx2"/>
              </a:buClr>
            </a:pPr>
            <a:r>
              <a:rPr lang="sv-SE" sz="2000" dirty="0">
                <a:solidFill>
                  <a:schemeClr val="tx2"/>
                </a:solidFill>
              </a:rPr>
              <a:t>Tillitsnivå 3 för ordinarie SITHS-kort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sv-SE" sz="1200" dirty="0">
                <a:solidFill>
                  <a:schemeClr val="tx2"/>
                </a:solidFill>
              </a:rPr>
              <a:t>Kortstandard inom Region Skåne för de allra flesta medarbetarna sedan länge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buClr>
                <a:schemeClr val="tx2"/>
              </a:buClr>
            </a:pPr>
            <a:r>
              <a:rPr lang="sv-SE" sz="2000" dirty="0">
                <a:solidFill>
                  <a:schemeClr val="tx2"/>
                </a:solidFill>
              </a:rPr>
              <a:t>Tillitsnivå 2 för reservkort enligt dagens rutiner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sv-SE" sz="1200" dirty="0" err="1">
                <a:solidFill>
                  <a:schemeClr val="tx2"/>
                </a:solidFill>
              </a:rPr>
              <a:t>Reservkort</a:t>
            </a:r>
            <a:r>
              <a:rPr lang="sv-SE" sz="1200" dirty="0">
                <a:solidFill>
                  <a:schemeClr val="tx2"/>
                </a:solidFill>
              </a:rPr>
              <a:t> med nivå 3 kan utfärdas men kräver fysisk närvaro vid kortstation och kontrasignering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buClr>
                <a:schemeClr val="tx2"/>
              </a:buClr>
            </a:pPr>
            <a:r>
              <a:rPr lang="sv-SE" sz="2000" dirty="0">
                <a:solidFill>
                  <a:schemeClr val="tx2"/>
                </a:solidFill>
              </a:rPr>
              <a:t>Tillitsnivå 2 för utländska medborgare</a:t>
            </a:r>
          </a:p>
          <a:p>
            <a:pPr lvl="1">
              <a:lnSpc>
                <a:spcPct val="100000"/>
              </a:lnSpc>
              <a:buClr>
                <a:schemeClr val="tx2"/>
              </a:buClr>
            </a:pPr>
            <a:endParaRPr lang="sv-SE" sz="2600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  <a:buClr>
                <a:schemeClr val="tx2"/>
              </a:buClr>
            </a:pPr>
            <a:r>
              <a:rPr lang="sv-SE" sz="2400" dirty="0">
                <a:solidFill>
                  <a:schemeClr val="tx2"/>
                </a:solidFill>
              </a:rPr>
              <a:t>Nationella tjänster såsom NPÖ, </a:t>
            </a:r>
            <a:r>
              <a:rPr lang="sv-SE" sz="2400" dirty="0" err="1">
                <a:solidFill>
                  <a:schemeClr val="tx2"/>
                </a:solidFill>
              </a:rPr>
              <a:t>eRecept</a:t>
            </a:r>
            <a:r>
              <a:rPr lang="sv-SE" sz="2400" dirty="0">
                <a:solidFill>
                  <a:schemeClr val="tx2"/>
                </a:solidFill>
              </a:rPr>
              <a:t> och Intyg kräver tillitsnivå 3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sv-SE" sz="1200" dirty="0">
                <a:solidFill>
                  <a:schemeClr val="tx2"/>
                </a:solidFill>
              </a:rPr>
              <a:t>Detta påverkar alla recept och intyg i Millennium. Nuvarande dispens från eHälsomyndigheten tillåter Tillitsnivå 2</a:t>
            </a:r>
          </a:p>
          <a:p>
            <a:pPr>
              <a:lnSpc>
                <a:spcPct val="100000"/>
              </a:lnSpc>
              <a:buClr>
                <a:schemeClr val="tx2"/>
              </a:buClr>
            </a:pPr>
            <a:endParaRPr lang="sv-SE" sz="2400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  <a:buClr>
                <a:schemeClr val="tx2"/>
              </a:buClr>
            </a:pPr>
            <a:r>
              <a:rPr lang="sv-SE" sz="2400" dirty="0">
                <a:solidFill>
                  <a:schemeClr val="tx2"/>
                </a:solidFill>
              </a:rPr>
              <a:t>Mobil SITHS e-ID kräver tillitsnivå 3</a:t>
            </a: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60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sv-SE" dirty="0">
                <a:solidFill>
                  <a:schemeClr val="tx2"/>
                </a:solidFill>
              </a:rPr>
              <a:t>Dagens Flöde - </a:t>
            </a:r>
            <a:r>
              <a:rPr lang="sv-SE" dirty="0" err="1">
                <a:solidFill>
                  <a:schemeClr val="tx2"/>
                </a:solidFill>
              </a:rPr>
              <a:t>Reservkort</a:t>
            </a:r>
            <a:r>
              <a:rPr lang="sv-SE" dirty="0">
                <a:solidFill>
                  <a:schemeClr val="tx2"/>
                </a:solidFill>
              </a:rPr>
              <a:t> på distans Tillitsnivå 2</a:t>
            </a:r>
            <a:br>
              <a:rPr lang="sv-SE" dirty="0">
                <a:solidFill>
                  <a:schemeClr val="tx2"/>
                </a:solidFill>
              </a:rPr>
            </a:br>
            <a:r>
              <a:rPr lang="sv-SE" sz="1400" dirty="0">
                <a:solidFill>
                  <a:schemeClr val="tx2"/>
                </a:solidFill>
                <a:hlinkClick r:id="rId3"/>
              </a:rPr>
              <a:t>Fullständig processbeskrivning</a:t>
            </a:r>
            <a:endParaRPr lang="sv-SE" sz="1400" dirty="0">
              <a:solidFill>
                <a:schemeClr val="tx2"/>
              </a:solidFill>
            </a:endParaRP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39" name="Rectangle 87">
            <a:extLst>
              <a:ext uri="{FF2B5EF4-FFF2-40B4-BE49-F238E27FC236}">
                <a16:creationId xmlns:a16="http://schemas.microsoft.com/office/drawing/2014/main" id="{BA719A4E-8349-16A9-D2C4-C861B805E4D9}"/>
              </a:ext>
            </a:extLst>
          </p:cNvPr>
          <p:cNvSpPr/>
          <p:nvPr/>
        </p:nvSpPr>
        <p:spPr>
          <a:xfrm>
            <a:off x="3248571" y="2894200"/>
            <a:ext cx="2333745" cy="2649066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 91">
            <a:extLst>
              <a:ext uri="{FF2B5EF4-FFF2-40B4-BE49-F238E27FC236}">
                <a16:creationId xmlns:a16="http://schemas.microsoft.com/office/drawing/2014/main" id="{538D5423-6E05-8924-4C3F-CF3CF1D9FFAD}"/>
              </a:ext>
            </a:extLst>
          </p:cNvPr>
          <p:cNvSpPr/>
          <p:nvPr/>
        </p:nvSpPr>
        <p:spPr>
          <a:xfrm>
            <a:off x="5790728" y="2904506"/>
            <a:ext cx="2333745" cy="1657388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95">
            <a:extLst>
              <a:ext uri="{FF2B5EF4-FFF2-40B4-BE49-F238E27FC236}">
                <a16:creationId xmlns:a16="http://schemas.microsoft.com/office/drawing/2014/main" id="{E0E42AD5-B084-0385-205D-4BA91F84CAE3}"/>
              </a:ext>
            </a:extLst>
          </p:cNvPr>
          <p:cNvSpPr/>
          <p:nvPr/>
        </p:nvSpPr>
        <p:spPr>
          <a:xfrm>
            <a:off x="8392162" y="2894200"/>
            <a:ext cx="2333745" cy="1657388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84">
            <a:extLst>
              <a:ext uri="{FF2B5EF4-FFF2-40B4-BE49-F238E27FC236}">
                <a16:creationId xmlns:a16="http://schemas.microsoft.com/office/drawing/2014/main" id="{C96EB95C-0660-3B62-829F-D57115A79BAF}"/>
              </a:ext>
            </a:extLst>
          </p:cNvPr>
          <p:cNvSpPr/>
          <p:nvPr/>
        </p:nvSpPr>
        <p:spPr>
          <a:xfrm>
            <a:off x="676776" y="2894200"/>
            <a:ext cx="2333745" cy="1657388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Chevron 1">
            <a:extLst>
              <a:ext uri="{FF2B5EF4-FFF2-40B4-BE49-F238E27FC236}">
                <a16:creationId xmlns:a16="http://schemas.microsoft.com/office/drawing/2014/main" id="{9A3BE2F1-79BF-D8A2-229E-046FB1CED19D}"/>
              </a:ext>
            </a:extLst>
          </p:cNvPr>
          <p:cNvSpPr/>
          <p:nvPr/>
        </p:nvSpPr>
        <p:spPr>
          <a:xfrm>
            <a:off x="675395" y="2357398"/>
            <a:ext cx="2630328" cy="536802"/>
          </a:xfrm>
          <a:prstGeom prst="chevron">
            <a:avLst/>
          </a:prstGeom>
          <a:solidFill>
            <a:srgbClr val="2BC5E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Chevron 53">
            <a:extLst>
              <a:ext uri="{FF2B5EF4-FFF2-40B4-BE49-F238E27FC236}">
                <a16:creationId xmlns:a16="http://schemas.microsoft.com/office/drawing/2014/main" id="{743E1608-8FE4-7852-4CCE-E9DCDC16875B}"/>
              </a:ext>
            </a:extLst>
          </p:cNvPr>
          <p:cNvSpPr/>
          <p:nvPr/>
        </p:nvSpPr>
        <p:spPr>
          <a:xfrm>
            <a:off x="3233062" y="2357398"/>
            <a:ext cx="2630328" cy="536802"/>
          </a:xfrm>
          <a:prstGeom prst="chevron">
            <a:avLst/>
          </a:prstGeom>
          <a:solidFill>
            <a:srgbClr val="2299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Chevron 58">
            <a:extLst>
              <a:ext uri="{FF2B5EF4-FFF2-40B4-BE49-F238E27FC236}">
                <a16:creationId xmlns:a16="http://schemas.microsoft.com/office/drawing/2014/main" id="{7F3D5DE6-1F03-1D6C-8B77-B5FB0F7895A4}"/>
              </a:ext>
            </a:extLst>
          </p:cNvPr>
          <p:cNvSpPr/>
          <p:nvPr/>
        </p:nvSpPr>
        <p:spPr>
          <a:xfrm>
            <a:off x="5790728" y="2357398"/>
            <a:ext cx="2630328" cy="536802"/>
          </a:xfrm>
          <a:prstGeom prst="chevron">
            <a:avLst/>
          </a:prstGeom>
          <a:solidFill>
            <a:srgbClr val="228BB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Chevron 62">
            <a:extLst>
              <a:ext uri="{FF2B5EF4-FFF2-40B4-BE49-F238E27FC236}">
                <a16:creationId xmlns:a16="http://schemas.microsoft.com/office/drawing/2014/main" id="{7BE72552-EFB6-57AE-5B75-CAE512A83E51}"/>
              </a:ext>
            </a:extLst>
          </p:cNvPr>
          <p:cNvSpPr/>
          <p:nvPr/>
        </p:nvSpPr>
        <p:spPr>
          <a:xfrm>
            <a:off x="8348395" y="2357398"/>
            <a:ext cx="2630328" cy="536802"/>
          </a:xfrm>
          <a:prstGeom prst="chevron">
            <a:avLst/>
          </a:prstGeom>
          <a:solidFill>
            <a:srgbClr val="0F61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val 3">
            <a:extLst>
              <a:ext uri="{FF2B5EF4-FFF2-40B4-BE49-F238E27FC236}">
                <a16:creationId xmlns:a16="http://schemas.microsoft.com/office/drawing/2014/main" id="{2F08DF97-6EDF-782B-C888-25F0D68B5415}"/>
              </a:ext>
            </a:extLst>
          </p:cNvPr>
          <p:cNvSpPr/>
          <p:nvPr/>
        </p:nvSpPr>
        <p:spPr>
          <a:xfrm>
            <a:off x="1019558" y="2178506"/>
            <a:ext cx="894586" cy="894586"/>
          </a:xfrm>
          <a:prstGeom prst="ellipse">
            <a:avLst/>
          </a:prstGeom>
          <a:solidFill>
            <a:srgbClr val="2BC5E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64">
            <a:extLst>
              <a:ext uri="{FF2B5EF4-FFF2-40B4-BE49-F238E27FC236}">
                <a16:creationId xmlns:a16="http://schemas.microsoft.com/office/drawing/2014/main" id="{19ACB3F1-CF64-4787-7398-5F46355447FC}"/>
              </a:ext>
            </a:extLst>
          </p:cNvPr>
          <p:cNvSpPr/>
          <p:nvPr/>
        </p:nvSpPr>
        <p:spPr>
          <a:xfrm>
            <a:off x="3649886" y="2178506"/>
            <a:ext cx="894586" cy="894586"/>
          </a:xfrm>
          <a:prstGeom prst="ellipse">
            <a:avLst/>
          </a:prstGeom>
          <a:solidFill>
            <a:srgbClr val="2299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val 71">
            <a:extLst>
              <a:ext uri="{FF2B5EF4-FFF2-40B4-BE49-F238E27FC236}">
                <a16:creationId xmlns:a16="http://schemas.microsoft.com/office/drawing/2014/main" id="{361A2805-536F-4A34-46B3-56B1792DDAAB}"/>
              </a:ext>
            </a:extLst>
          </p:cNvPr>
          <p:cNvSpPr/>
          <p:nvPr/>
        </p:nvSpPr>
        <p:spPr>
          <a:xfrm>
            <a:off x="6207553" y="2178506"/>
            <a:ext cx="894586" cy="894586"/>
          </a:xfrm>
          <a:prstGeom prst="ellipse">
            <a:avLst/>
          </a:prstGeom>
          <a:solidFill>
            <a:srgbClr val="228BB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Oval 72">
            <a:extLst>
              <a:ext uri="{FF2B5EF4-FFF2-40B4-BE49-F238E27FC236}">
                <a16:creationId xmlns:a16="http://schemas.microsoft.com/office/drawing/2014/main" id="{4B140CB6-896A-BA2A-C10F-9797D14EA1F5}"/>
              </a:ext>
            </a:extLst>
          </p:cNvPr>
          <p:cNvSpPr/>
          <p:nvPr/>
        </p:nvSpPr>
        <p:spPr>
          <a:xfrm>
            <a:off x="8739819" y="2178506"/>
            <a:ext cx="894586" cy="894586"/>
          </a:xfrm>
          <a:prstGeom prst="ellipse">
            <a:avLst/>
          </a:prstGeom>
          <a:solidFill>
            <a:srgbClr val="0F61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val 73">
            <a:extLst>
              <a:ext uri="{FF2B5EF4-FFF2-40B4-BE49-F238E27FC236}">
                <a16:creationId xmlns:a16="http://schemas.microsoft.com/office/drawing/2014/main" id="{5670C123-0294-3AA1-90F7-20F3DF5FF6B3}"/>
              </a:ext>
            </a:extLst>
          </p:cNvPr>
          <p:cNvSpPr/>
          <p:nvPr/>
        </p:nvSpPr>
        <p:spPr>
          <a:xfrm>
            <a:off x="1092219" y="2254513"/>
            <a:ext cx="749264" cy="749264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76">
            <a:extLst>
              <a:ext uri="{FF2B5EF4-FFF2-40B4-BE49-F238E27FC236}">
                <a16:creationId xmlns:a16="http://schemas.microsoft.com/office/drawing/2014/main" id="{C0B9BA6A-82F6-7DEE-7B3C-F971C70A2DB0}"/>
              </a:ext>
            </a:extLst>
          </p:cNvPr>
          <p:cNvSpPr/>
          <p:nvPr/>
        </p:nvSpPr>
        <p:spPr>
          <a:xfrm>
            <a:off x="3722547" y="2254513"/>
            <a:ext cx="749264" cy="749264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 77">
            <a:extLst>
              <a:ext uri="{FF2B5EF4-FFF2-40B4-BE49-F238E27FC236}">
                <a16:creationId xmlns:a16="http://schemas.microsoft.com/office/drawing/2014/main" id="{289180D3-8146-8B0D-D97F-CD313ECA6E0F}"/>
              </a:ext>
            </a:extLst>
          </p:cNvPr>
          <p:cNvSpPr/>
          <p:nvPr/>
        </p:nvSpPr>
        <p:spPr>
          <a:xfrm>
            <a:off x="6280214" y="2254513"/>
            <a:ext cx="749264" cy="749264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Oval 78">
            <a:extLst>
              <a:ext uri="{FF2B5EF4-FFF2-40B4-BE49-F238E27FC236}">
                <a16:creationId xmlns:a16="http://schemas.microsoft.com/office/drawing/2014/main" id="{7C0E62B4-1733-B1DC-E144-C28A604D0138}"/>
              </a:ext>
            </a:extLst>
          </p:cNvPr>
          <p:cNvSpPr/>
          <p:nvPr/>
        </p:nvSpPr>
        <p:spPr>
          <a:xfrm>
            <a:off x="8812480" y="2254513"/>
            <a:ext cx="749264" cy="749264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79">
            <a:extLst>
              <a:ext uri="{FF2B5EF4-FFF2-40B4-BE49-F238E27FC236}">
                <a16:creationId xmlns:a16="http://schemas.microsoft.com/office/drawing/2014/main" id="{A6FE6EA9-5061-7524-C8A3-FF005E4A48C9}"/>
              </a:ext>
            </a:extLst>
          </p:cNvPr>
          <p:cNvSpPr/>
          <p:nvPr/>
        </p:nvSpPr>
        <p:spPr>
          <a:xfrm>
            <a:off x="1038071" y="2436139"/>
            <a:ext cx="857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2400" b="1">
                <a:solidFill>
                  <a:srgbClr val="363E48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01</a:t>
            </a:r>
          </a:p>
        </p:txBody>
      </p:sp>
      <p:sp>
        <p:nvSpPr>
          <p:cNvPr id="65" name="Rectangle 81">
            <a:extLst>
              <a:ext uri="{FF2B5EF4-FFF2-40B4-BE49-F238E27FC236}">
                <a16:creationId xmlns:a16="http://schemas.microsoft.com/office/drawing/2014/main" id="{AF709369-48DC-8D0D-9FA7-E3BFD5695C80}"/>
              </a:ext>
            </a:extLst>
          </p:cNvPr>
          <p:cNvSpPr/>
          <p:nvPr/>
        </p:nvSpPr>
        <p:spPr>
          <a:xfrm>
            <a:off x="3658608" y="2436139"/>
            <a:ext cx="857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2400" b="1">
                <a:solidFill>
                  <a:srgbClr val="363E48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02</a:t>
            </a:r>
          </a:p>
        </p:txBody>
      </p:sp>
      <p:sp>
        <p:nvSpPr>
          <p:cNvPr id="66" name="Rectangle 82">
            <a:extLst>
              <a:ext uri="{FF2B5EF4-FFF2-40B4-BE49-F238E27FC236}">
                <a16:creationId xmlns:a16="http://schemas.microsoft.com/office/drawing/2014/main" id="{47ACBC89-D1F4-6C24-950F-E26B122F24A5}"/>
              </a:ext>
            </a:extLst>
          </p:cNvPr>
          <p:cNvSpPr/>
          <p:nvPr/>
        </p:nvSpPr>
        <p:spPr>
          <a:xfrm>
            <a:off x="6201086" y="2436139"/>
            <a:ext cx="857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2400" b="1">
                <a:solidFill>
                  <a:srgbClr val="363E48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03</a:t>
            </a:r>
          </a:p>
        </p:txBody>
      </p:sp>
      <p:sp>
        <p:nvSpPr>
          <p:cNvPr id="67" name="Rectangle 83">
            <a:extLst>
              <a:ext uri="{FF2B5EF4-FFF2-40B4-BE49-F238E27FC236}">
                <a16:creationId xmlns:a16="http://schemas.microsoft.com/office/drawing/2014/main" id="{8FCAB2DF-587E-79C8-ECDC-E537E45BEBC9}"/>
              </a:ext>
            </a:extLst>
          </p:cNvPr>
          <p:cNvSpPr/>
          <p:nvPr/>
        </p:nvSpPr>
        <p:spPr>
          <a:xfrm>
            <a:off x="8758333" y="2436139"/>
            <a:ext cx="857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2400" b="1">
                <a:solidFill>
                  <a:srgbClr val="363E48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04</a:t>
            </a:r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29538669-12FC-3EC1-3348-547218F09AAE}"/>
              </a:ext>
            </a:extLst>
          </p:cNvPr>
          <p:cNvSpPr txBox="1"/>
          <p:nvPr/>
        </p:nvSpPr>
        <p:spPr>
          <a:xfrm>
            <a:off x="775385" y="3235720"/>
            <a:ext cx="220549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/>
              <a:t>Otillgänglig/defekt kort</a:t>
            </a: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DB67CD6B-F778-4173-156A-7C25DCA719F7}"/>
              </a:ext>
            </a:extLst>
          </p:cNvPr>
          <p:cNvSpPr txBox="1"/>
          <p:nvPr/>
        </p:nvSpPr>
        <p:spPr>
          <a:xfrm>
            <a:off x="752119" y="3604273"/>
            <a:ext cx="2205497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200"/>
              <a:t>Användaren har tappat bort sitt ordinarie kort med Tillitsnivå 3, eller glömt det tex hemmavid. Eller kortet är defekt.</a:t>
            </a:r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9E67A61E-D2A1-582A-0CC5-AE2DBF311066}"/>
              </a:ext>
            </a:extLst>
          </p:cNvPr>
          <p:cNvSpPr txBox="1"/>
          <p:nvPr/>
        </p:nvSpPr>
        <p:spPr>
          <a:xfrm>
            <a:off x="3305723" y="3235720"/>
            <a:ext cx="2205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/>
              <a:t>Kortutlämnare (lokal)</a:t>
            </a:r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A9985618-9405-D52F-76AB-DEF9E0D82707}"/>
              </a:ext>
            </a:extLst>
          </p:cNvPr>
          <p:cNvSpPr txBox="1"/>
          <p:nvPr/>
        </p:nvSpPr>
        <p:spPr>
          <a:xfrm>
            <a:off x="3282457" y="3604273"/>
            <a:ext cx="22054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/>
              <a:t>Användaren kontaktar kortutlämnare för assistans.</a:t>
            </a:r>
          </a:p>
          <a:p>
            <a:r>
              <a:rPr lang="sv-SE" sz="1200"/>
              <a:t>Kortutlämnaren tar fram ett förberett reservkort ur sin låda.</a:t>
            </a:r>
          </a:p>
          <a:p>
            <a:r>
              <a:rPr lang="sv-SE" sz="1200"/>
              <a:t>Kortutlämnaren kontaktar en ID-administratör och meddelar kortnummer och kortutlämnarens personnummer.</a:t>
            </a: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1F14C234-8CE4-2320-E3FB-B3B395D2706D}"/>
              </a:ext>
            </a:extLst>
          </p:cNvPr>
          <p:cNvSpPr txBox="1"/>
          <p:nvPr/>
        </p:nvSpPr>
        <p:spPr>
          <a:xfrm>
            <a:off x="5834495" y="3235720"/>
            <a:ext cx="2205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/>
              <a:t>Utfärdande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5A0A6B18-4535-D7F9-345B-8AC24D92A3DA}"/>
              </a:ext>
            </a:extLst>
          </p:cNvPr>
          <p:cNvSpPr txBox="1"/>
          <p:nvPr/>
        </p:nvSpPr>
        <p:spPr>
          <a:xfrm>
            <a:off x="5790728" y="3507514"/>
            <a:ext cx="220549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200"/>
              <a:t>ID-administratören tilldelar ett certifikat till kortet via Inera SITHS tjänst.</a:t>
            </a: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829153D7-A2A1-607A-7ECB-82393F26A710}"/>
              </a:ext>
            </a:extLst>
          </p:cNvPr>
          <p:cNvSpPr txBox="1"/>
          <p:nvPr/>
        </p:nvSpPr>
        <p:spPr>
          <a:xfrm>
            <a:off x="8462824" y="3235720"/>
            <a:ext cx="2205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/>
              <a:t>Användande</a:t>
            </a:r>
          </a:p>
        </p:txBody>
      </p:sp>
      <p:sp>
        <p:nvSpPr>
          <p:cNvPr id="78" name="textruta 77">
            <a:extLst>
              <a:ext uri="{FF2B5EF4-FFF2-40B4-BE49-F238E27FC236}">
                <a16:creationId xmlns:a16="http://schemas.microsoft.com/office/drawing/2014/main" id="{80715B65-EA2B-2EF3-8FB4-4BFA6E36559F}"/>
              </a:ext>
            </a:extLst>
          </p:cNvPr>
          <p:cNvSpPr txBox="1"/>
          <p:nvPr/>
        </p:nvSpPr>
        <p:spPr>
          <a:xfrm>
            <a:off x="8419057" y="3507514"/>
            <a:ext cx="220549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200"/>
              <a:t>Användaren kan nu via Inera SITHS tjänst ladda ner ett certifikat med Tillitsnivå 2 till kortet. 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597242A-D0F4-1BF2-C752-589F7EA86283}"/>
              </a:ext>
            </a:extLst>
          </p:cNvPr>
          <p:cNvSpPr txBox="1"/>
          <p:nvPr/>
        </p:nvSpPr>
        <p:spPr>
          <a:xfrm>
            <a:off x="333910" y="5776856"/>
            <a:ext cx="10290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Ny uppdaterad rutin håller på att skapas regionalt. Tills dess fungerar dagens reservkortsrutiner.</a:t>
            </a:r>
          </a:p>
          <a:p>
            <a:r>
              <a:rPr lang="sv-SE" sz="1600" b="1" dirty="0"/>
              <a:t>Tänk på! – Man kan inte logga in i SDV med användarnamn och lösenord</a:t>
            </a:r>
          </a:p>
        </p:txBody>
      </p:sp>
    </p:spTree>
    <p:extLst>
      <p:ext uri="{BB962C8B-B14F-4D97-AF65-F5344CB8AC3E}">
        <p14:creationId xmlns:p14="http://schemas.microsoft.com/office/powerpoint/2010/main" val="3263857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sv-SE" dirty="0">
                <a:solidFill>
                  <a:schemeClr val="tx2"/>
                </a:solidFill>
              </a:rPr>
              <a:t>Dagens Flöde - </a:t>
            </a:r>
            <a:r>
              <a:rPr lang="sv-SE" dirty="0" err="1">
                <a:solidFill>
                  <a:schemeClr val="tx2"/>
                </a:solidFill>
              </a:rPr>
              <a:t>Reservkort</a:t>
            </a:r>
            <a:r>
              <a:rPr lang="sv-SE" dirty="0">
                <a:solidFill>
                  <a:schemeClr val="tx2"/>
                </a:solidFill>
              </a:rPr>
              <a:t> Tillitsnivå 3</a:t>
            </a:r>
            <a:br>
              <a:rPr lang="sv-SE" dirty="0">
                <a:solidFill>
                  <a:schemeClr val="tx2"/>
                </a:solidFill>
              </a:rPr>
            </a:br>
            <a:r>
              <a:rPr lang="sv-SE" sz="1400" dirty="0">
                <a:solidFill>
                  <a:schemeClr val="tx2"/>
                </a:solidFill>
                <a:hlinkClick r:id="rId3"/>
              </a:rPr>
              <a:t>Fullständig processbeskrivning</a:t>
            </a:r>
            <a:endParaRPr lang="sv-SE" sz="1400" dirty="0">
              <a:solidFill>
                <a:schemeClr val="tx2"/>
              </a:solidFill>
            </a:endParaRP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39" name="Rectangle 87">
            <a:extLst>
              <a:ext uri="{FF2B5EF4-FFF2-40B4-BE49-F238E27FC236}">
                <a16:creationId xmlns:a16="http://schemas.microsoft.com/office/drawing/2014/main" id="{BA719A4E-8349-16A9-D2C4-C861B805E4D9}"/>
              </a:ext>
            </a:extLst>
          </p:cNvPr>
          <p:cNvSpPr/>
          <p:nvPr/>
        </p:nvSpPr>
        <p:spPr>
          <a:xfrm>
            <a:off x="3248571" y="2894200"/>
            <a:ext cx="2333745" cy="2673843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 91">
            <a:extLst>
              <a:ext uri="{FF2B5EF4-FFF2-40B4-BE49-F238E27FC236}">
                <a16:creationId xmlns:a16="http://schemas.microsoft.com/office/drawing/2014/main" id="{538D5423-6E05-8924-4C3F-CF3CF1D9FFAD}"/>
              </a:ext>
            </a:extLst>
          </p:cNvPr>
          <p:cNvSpPr/>
          <p:nvPr/>
        </p:nvSpPr>
        <p:spPr>
          <a:xfrm>
            <a:off x="5790728" y="2904505"/>
            <a:ext cx="2333745" cy="2325863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95">
            <a:extLst>
              <a:ext uri="{FF2B5EF4-FFF2-40B4-BE49-F238E27FC236}">
                <a16:creationId xmlns:a16="http://schemas.microsoft.com/office/drawing/2014/main" id="{E0E42AD5-B084-0385-205D-4BA91F84CAE3}"/>
              </a:ext>
            </a:extLst>
          </p:cNvPr>
          <p:cNvSpPr/>
          <p:nvPr/>
        </p:nvSpPr>
        <p:spPr>
          <a:xfrm>
            <a:off x="8392162" y="2894200"/>
            <a:ext cx="2333745" cy="1657388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84">
            <a:extLst>
              <a:ext uri="{FF2B5EF4-FFF2-40B4-BE49-F238E27FC236}">
                <a16:creationId xmlns:a16="http://schemas.microsoft.com/office/drawing/2014/main" id="{C96EB95C-0660-3B62-829F-D57115A79BAF}"/>
              </a:ext>
            </a:extLst>
          </p:cNvPr>
          <p:cNvSpPr/>
          <p:nvPr/>
        </p:nvSpPr>
        <p:spPr>
          <a:xfrm>
            <a:off x="674610" y="2904505"/>
            <a:ext cx="2333745" cy="1970408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Chevron 1">
            <a:extLst>
              <a:ext uri="{FF2B5EF4-FFF2-40B4-BE49-F238E27FC236}">
                <a16:creationId xmlns:a16="http://schemas.microsoft.com/office/drawing/2014/main" id="{9A3BE2F1-79BF-D8A2-229E-046FB1CED19D}"/>
              </a:ext>
            </a:extLst>
          </p:cNvPr>
          <p:cNvSpPr/>
          <p:nvPr/>
        </p:nvSpPr>
        <p:spPr>
          <a:xfrm>
            <a:off x="675395" y="2357398"/>
            <a:ext cx="2630328" cy="536802"/>
          </a:xfrm>
          <a:prstGeom prst="chevron">
            <a:avLst/>
          </a:prstGeom>
          <a:solidFill>
            <a:srgbClr val="2BC5E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Chevron 53">
            <a:extLst>
              <a:ext uri="{FF2B5EF4-FFF2-40B4-BE49-F238E27FC236}">
                <a16:creationId xmlns:a16="http://schemas.microsoft.com/office/drawing/2014/main" id="{743E1608-8FE4-7852-4CCE-E9DCDC16875B}"/>
              </a:ext>
            </a:extLst>
          </p:cNvPr>
          <p:cNvSpPr/>
          <p:nvPr/>
        </p:nvSpPr>
        <p:spPr>
          <a:xfrm>
            <a:off x="3233062" y="2357398"/>
            <a:ext cx="2630328" cy="536802"/>
          </a:xfrm>
          <a:prstGeom prst="chevron">
            <a:avLst/>
          </a:prstGeom>
          <a:solidFill>
            <a:srgbClr val="2299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Chevron 58">
            <a:extLst>
              <a:ext uri="{FF2B5EF4-FFF2-40B4-BE49-F238E27FC236}">
                <a16:creationId xmlns:a16="http://schemas.microsoft.com/office/drawing/2014/main" id="{7F3D5DE6-1F03-1D6C-8B77-B5FB0F7895A4}"/>
              </a:ext>
            </a:extLst>
          </p:cNvPr>
          <p:cNvSpPr/>
          <p:nvPr/>
        </p:nvSpPr>
        <p:spPr>
          <a:xfrm>
            <a:off x="5790728" y="2357398"/>
            <a:ext cx="2630328" cy="536802"/>
          </a:xfrm>
          <a:prstGeom prst="chevron">
            <a:avLst/>
          </a:prstGeom>
          <a:solidFill>
            <a:srgbClr val="228BB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Chevron 62">
            <a:extLst>
              <a:ext uri="{FF2B5EF4-FFF2-40B4-BE49-F238E27FC236}">
                <a16:creationId xmlns:a16="http://schemas.microsoft.com/office/drawing/2014/main" id="{7BE72552-EFB6-57AE-5B75-CAE512A83E51}"/>
              </a:ext>
            </a:extLst>
          </p:cNvPr>
          <p:cNvSpPr/>
          <p:nvPr/>
        </p:nvSpPr>
        <p:spPr>
          <a:xfrm>
            <a:off x="8348395" y="2357398"/>
            <a:ext cx="2630328" cy="536802"/>
          </a:xfrm>
          <a:prstGeom prst="chevron">
            <a:avLst/>
          </a:prstGeom>
          <a:solidFill>
            <a:srgbClr val="0F61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val 3">
            <a:extLst>
              <a:ext uri="{FF2B5EF4-FFF2-40B4-BE49-F238E27FC236}">
                <a16:creationId xmlns:a16="http://schemas.microsoft.com/office/drawing/2014/main" id="{2F08DF97-6EDF-782B-C888-25F0D68B5415}"/>
              </a:ext>
            </a:extLst>
          </p:cNvPr>
          <p:cNvSpPr/>
          <p:nvPr/>
        </p:nvSpPr>
        <p:spPr>
          <a:xfrm>
            <a:off x="1019558" y="2178506"/>
            <a:ext cx="894586" cy="894586"/>
          </a:xfrm>
          <a:prstGeom prst="ellipse">
            <a:avLst/>
          </a:prstGeom>
          <a:solidFill>
            <a:srgbClr val="2BC5E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64">
            <a:extLst>
              <a:ext uri="{FF2B5EF4-FFF2-40B4-BE49-F238E27FC236}">
                <a16:creationId xmlns:a16="http://schemas.microsoft.com/office/drawing/2014/main" id="{19ACB3F1-CF64-4787-7398-5F46355447FC}"/>
              </a:ext>
            </a:extLst>
          </p:cNvPr>
          <p:cNvSpPr/>
          <p:nvPr/>
        </p:nvSpPr>
        <p:spPr>
          <a:xfrm>
            <a:off x="3649886" y="2178506"/>
            <a:ext cx="894586" cy="894586"/>
          </a:xfrm>
          <a:prstGeom prst="ellipse">
            <a:avLst/>
          </a:prstGeom>
          <a:solidFill>
            <a:srgbClr val="2299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val 71">
            <a:extLst>
              <a:ext uri="{FF2B5EF4-FFF2-40B4-BE49-F238E27FC236}">
                <a16:creationId xmlns:a16="http://schemas.microsoft.com/office/drawing/2014/main" id="{361A2805-536F-4A34-46B3-56B1792DDAAB}"/>
              </a:ext>
            </a:extLst>
          </p:cNvPr>
          <p:cNvSpPr/>
          <p:nvPr/>
        </p:nvSpPr>
        <p:spPr>
          <a:xfrm>
            <a:off x="6207553" y="2178506"/>
            <a:ext cx="894586" cy="894586"/>
          </a:xfrm>
          <a:prstGeom prst="ellipse">
            <a:avLst/>
          </a:prstGeom>
          <a:solidFill>
            <a:srgbClr val="228BB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Oval 72">
            <a:extLst>
              <a:ext uri="{FF2B5EF4-FFF2-40B4-BE49-F238E27FC236}">
                <a16:creationId xmlns:a16="http://schemas.microsoft.com/office/drawing/2014/main" id="{4B140CB6-896A-BA2A-C10F-9797D14EA1F5}"/>
              </a:ext>
            </a:extLst>
          </p:cNvPr>
          <p:cNvSpPr/>
          <p:nvPr/>
        </p:nvSpPr>
        <p:spPr>
          <a:xfrm>
            <a:off x="8739819" y="2178506"/>
            <a:ext cx="894586" cy="894586"/>
          </a:xfrm>
          <a:prstGeom prst="ellipse">
            <a:avLst/>
          </a:prstGeom>
          <a:solidFill>
            <a:srgbClr val="0F61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val 73">
            <a:extLst>
              <a:ext uri="{FF2B5EF4-FFF2-40B4-BE49-F238E27FC236}">
                <a16:creationId xmlns:a16="http://schemas.microsoft.com/office/drawing/2014/main" id="{5670C123-0294-3AA1-90F7-20F3DF5FF6B3}"/>
              </a:ext>
            </a:extLst>
          </p:cNvPr>
          <p:cNvSpPr/>
          <p:nvPr/>
        </p:nvSpPr>
        <p:spPr>
          <a:xfrm>
            <a:off x="1092219" y="2254513"/>
            <a:ext cx="749264" cy="749264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76">
            <a:extLst>
              <a:ext uri="{FF2B5EF4-FFF2-40B4-BE49-F238E27FC236}">
                <a16:creationId xmlns:a16="http://schemas.microsoft.com/office/drawing/2014/main" id="{C0B9BA6A-82F6-7DEE-7B3C-F971C70A2DB0}"/>
              </a:ext>
            </a:extLst>
          </p:cNvPr>
          <p:cNvSpPr/>
          <p:nvPr/>
        </p:nvSpPr>
        <p:spPr>
          <a:xfrm>
            <a:off x="3722547" y="2254513"/>
            <a:ext cx="749264" cy="749264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 77">
            <a:extLst>
              <a:ext uri="{FF2B5EF4-FFF2-40B4-BE49-F238E27FC236}">
                <a16:creationId xmlns:a16="http://schemas.microsoft.com/office/drawing/2014/main" id="{289180D3-8146-8B0D-D97F-CD313ECA6E0F}"/>
              </a:ext>
            </a:extLst>
          </p:cNvPr>
          <p:cNvSpPr/>
          <p:nvPr/>
        </p:nvSpPr>
        <p:spPr>
          <a:xfrm>
            <a:off x="6280214" y="2254513"/>
            <a:ext cx="749264" cy="749264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Oval 78">
            <a:extLst>
              <a:ext uri="{FF2B5EF4-FFF2-40B4-BE49-F238E27FC236}">
                <a16:creationId xmlns:a16="http://schemas.microsoft.com/office/drawing/2014/main" id="{7C0E62B4-1733-B1DC-E144-C28A604D0138}"/>
              </a:ext>
            </a:extLst>
          </p:cNvPr>
          <p:cNvSpPr/>
          <p:nvPr/>
        </p:nvSpPr>
        <p:spPr>
          <a:xfrm>
            <a:off x="8812480" y="2254513"/>
            <a:ext cx="749264" cy="749264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79">
            <a:extLst>
              <a:ext uri="{FF2B5EF4-FFF2-40B4-BE49-F238E27FC236}">
                <a16:creationId xmlns:a16="http://schemas.microsoft.com/office/drawing/2014/main" id="{A6FE6EA9-5061-7524-C8A3-FF005E4A48C9}"/>
              </a:ext>
            </a:extLst>
          </p:cNvPr>
          <p:cNvSpPr/>
          <p:nvPr/>
        </p:nvSpPr>
        <p:spPr>
          <a:xfrm>
            <a:off x="1038071" y="2436139"/>
            <a:ext cx="857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2400" b="1">
                <a:solidFill>
                  <a:srgbClr val="363E48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01</a:t>
            </a:r>
          </a:p>
        </p:txBody>
      </p:sp>
      <p:sp>
        <p:nvSpPr>
          <p:cNvPr id="65" name="Rectangle 81">
            <a:extLst>
              <a:ext uri="{FF2B5EF4-FFF2-40B4-BE49-F238E27FC236}">
                <a16:creationId xmlns:a16="http://schemas.microsoft.com/office/drawing/2014/main" id="{AF709369-48DC-8D0D-9FA7-E3BFD5695C80}"/>
              </a:ext>
            </a:extLst>
          </p:cNvPr>
          <p:cNvSpPr/>
          <p:nvPr/>
        </p:nvSpPr>
        <p:spPr>
          <a:xfrm>
            <a:off x="3658608" y="2436139"/>
            <a:ext cx="857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2400" b="1">
                <a:solidFill>
                  <a:srgbClr val="363E48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02</a:t>
            </a:r>
          </a:p>
        </p:txBody>
      </p:sp>
      <p:sp>
        <p:nvSpPr>
          <p:cNvPr id="66" name="Rectangle 82">
            <a:extLst>
              <a:ext uri="{FF2B5EF4-FFF2-40B4-BE49-F238E27FC236}">
                <a16:creationId xmlns:a16="http://schemas.microsoft.com/office/drawing/2014/main" id="{47ACBC89-D1F4-6C24-950F-E26B122F24A5}"/>
              </a:ext>
            </a:extLst>
          </p:cNvPr>
          <p:cNvSpPr/>
          <p:nvPr/>
        </p:nvSpPr>
        <p:spPr>
          <a:xfrm>
            <a:off x="6201086" y="2436139"/>
            <a:ext cx="857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2400" b="1">
                <a:solidFill>
                  <a:srgbClr val="363E48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03</a:t>
            </a:r>
          </a:p>
        </p:txBody>
      </p:sp>
      <p:sp>
        <p:nvSpPr>
          <p:cNvPr id="67" name="Rectangle 83">
            <a:extLst>
              <a:ext uri="{FF2B5EF4-FFF2-40B4-BE49-F238E27FC236}">
                <a16:creationId xmlns:a16="http://schemas.microsoft.com/office/drawing/2014/main" id="{8FCAB2DF-587E-79C8-ECDC-E537E45BEBC9}"/>
              </a:ext>
            </a:extLst>
          </p:cNvPr>
          <p:cNvSpPr/>
          <p:nvPr/>
        </p:nvSpPr>
        <p:spPr>
          <a:xfrm>
            <a:off x="8758333" y="2436139"/>
            <a:ext cx="857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2400" b="1">
                <a:solidFill>
                  <a:srgbClr val="363E48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04</a:t>
            </a:r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29538669-12FC-3EC1-3348-547218F09AAE}"/>
              </a:ext>
            </a:extLst>
          </p:cNvPr>
          <p:cNvSpPr txBox="1"/>
          <p:nvPr/>
        </p:nvSpPr>
        <p:spPr>
          <a:xfrm>
            <a:off x="775385" y="3235720"/>
            <a:ext cx="220549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/>
              <a:t>Otillgänglig/defekt kort</a:t>
            </a: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DB67CD6B-F778-4173-156A-7C25DCA719F7}"/>
              </a:ext>
            </a:extLst>
          </p:cNvPr>
          <p:cNvSpPr txBox="1"/>
          <p:nvPr/>
        </p:nvSpPr>
        <p:spPr>
          <a:xfrm>
            <a:off x="752119" y="3640849"/>
            <a:ext cx="2205497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200"/>
              <a:t>Användaren har tappat bort sitt ordinarie kort med Tillitsnivå 3, eller glömt det tex hemmavid. Eller kortet är defekt.</a:t>
            </a:r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9E67A61E-D2A1-582A-0CC5-AE2DBF311066}"/>
              </a:ext>
            </a:extLst>
          </p:cNvPr>
          <p:cNvSpPr txBox="1"/>
          <p:nvPr/>
        </p:nvSpPr>
        <p:spPr>
          <a:xfrm>
            <a:off x="3305723" y="3235720"/>
            <a:ext cx="2205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/>
              <a:t>ID-administratör 1</a:t>
            </a:r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A9985618-9405-D52F-76AB-DEF9E0D82707}"/>
              </a:ext>
            </a:extLst>
          </p:cNvPr>
          <p:cNvSpPr txBox="1"/>
          <p:nvPr/>
        </p:nvSpPr>
        <p:spPr>
          <a:xfrm>
            <a:off x="3282457" y="3547125"/>
            <a:ext cx="22054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/>
              <a:t>Användaren uppsöker kortstation där två ID-administratörer är på plats.</a:t>
            </a:r>
          </a:p>
          <a:p>
            <a:r>
              <a:rPr lang="sv-SE" sz="1200"/>
              <a:t>ID-administratör 1 identifierar användaren och beställer ett reservkort åt denne via Inera SITHS tjänst. Användaren får sitt reservkort.</a:t>
            </a:r>
          </a:p>
          <a:p>
            <a:endParaRPr lang="sv-SE" sz="1200"/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1F14C234-8CE4-2320-E3FB-B3B395D2706D}"/>
              </a:ext>
            </a:extLst>
          </p:cNvPr>
          <p:cNvSpPr txBox="1"/>
          <p:nvPr/>
        </p:nvSpPr>
        <p:spPr>
          <a:xfrm>
            <a:off x="5834495" y="3235720"/>
            <a:ext cx="2205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/>
              <a:t>ID-administratör 2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5A0A6B18-4535-D7F9-345B-8AC24D92A3DA}"/>
              </a:ext>
            </a:extLst>
          </p:cNvPr>
          <p:cNvSpPr txBox="1"/>
          <p:nvPr/>
        </p:nvSpPr>
        <p:spPr>
          <a:xfrm>
            <a:off x="5790728" y="3507514"/>
            <a:ext cx="2205497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200"/>
              <a:t>ID-administratör 2 identifierar användaren och aktiverar kortet via Inera SITHS tjänst.</a:t>
            </a:r>
          </a:p>
          <a:p>
            <a:r>
              <a:rPr lang="sv-SE" sz="1200"/>
              <a:t>Användaren signerar med sitt kort.</a:t>
            </a:r>
          </a:p>
          <a:p>
            <a:r>
              <a:rPr lang="sv-SE" sz="1200"/>
              <a:t>Certifikat med Tillitsnivå 3 laddas ner till kortet.</a:t>
            </a: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829153D7-A2A1-607A-7ECB-82393F26A710}"/>
              </a:ext>
            </a:extLst>
          </p:cNvPr>
          <p:cNvSpPr txBox="1"/>
          <p:nvPr/>
        </p:nvSpPr>
        <p:spPr>
          <a:xfrm>
            <a:off x="8462824" y="3235720"/>
            <a:ext cx="2205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/>
              <a:t>Användande</a:t>
            </a:r>
          </a:p>
        </p:txBody>
      </p:sp>
      <p:sp>
        <p:nvSpPr>
          <p:cNvPr id="78" name="textruta 77">
            <a:extLst>
              <a:ext uri="{FF2B5EF4-FFF2-40B4-BE49-F238E27FC236}">
                <a16:creationId xmlns:a16="http://schemas.microsoft.com/office/drawing/2014/main" id="{80715B65-EA2B-2EF3-8FB4-4BFA6E36559F}"/>
              </a:ext>
            </a:extLst>
          </p:cNvPr>
          <p:cNvSpPr txBox="1"/>
          <p:nvPr/>
        </p:nvSpPr>
        <p:spPr>
          <a:xfrm>
            <a:off x="8419057" y="3507514"/>
            <a:ext cx="220549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200"/>
              <a:t>Kortet klart att använda.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BBED9C3-83E9-A3CE-B99B-318F0B2FCC17}"/>
              </a:ext>
            </a:extLst>
          </p:cNvPr>
          <p:cNvSpPr txBox="1"/>
          <p:nvPr/>
        </p:nvSpPr>
        <p:spPr>
          <a:xfrm>
            <a:off x="333910" y="5776856"/>
            <a:ext cx="10290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Ny uppdaterad rutin håller på att skapas regionalt. Tills dess fungerar dagens reservkortsrutiner.</a:t>
            </a:r>
          </a:p>
          <a:p>
            <a:r>
              <a:rPr lang="sv-SE" sz="1600" b="1" dirty="0"/>
              <a:t>Tänk på! – Man kan inte logga in i SDV med användarnamn och lösenord</a:t>
            </a:r>
          </a:p>
        </p:txBody>
      </p:sp>
    </p:spTree>
    <p:extLst>
      <p:ext uri="{BB962C8B-B14F-4D97-AF65-F5344CB8AC3E}">
        <p14:creationId xmlns:p14="http://schemas.microsoft.com/office/powerpoint/2010/main" val="1773445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sv-SE" dirty="0">
                <a:solidFill>
                  <a:schemeClr val="tx2"/>
                </a:solidFill>
              </a:rPr>
              <a:t>Sammanfattning</a:t>
            </a:r>
            <a:endParaRPr lang="sv-SE" strike="sngStrike" dirty="0">
              <a:solidFill>
                <a:schemeClr val="tx2"/>
              </a:solidFill>
            </a:endParaRP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71FB1FC2-F132-7BA6-E25F-4244C1605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58938"/>
              </p:ext>
            </p:extLst>
          </p:nvPr>
        </p:nvGraphicFramePr>
        <p:xfrm>
          <a:off x="609599" y="1273999"/>
          <a:ext cx="10048876" cy="3514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876">
                  <a:extLst>
                    <a:ext uri="{9D8B030D-6E8A-4147-A177-3AD203B41FA5}">
                      <a16:colId xmlns:a16="http://schemas.microsoft.com/office/drawing/2014/main" val="1105998173"/>
                    </a:ext>
                  </a:extLst>
                </a:gridCol>
              </a:tblGrid>
              <a:tr h="878573">
                <a:tc>
                  <a:txBody>
                    <a:bodyPr/>
                    <a:lstStyle/>
                    <a:p>
                      <a:pPr algn="l"/>
                      <a:r>
                        <a:rPr lang="sv-SE" sz="2400" dirty="0"/>
                        <a:t>Krav på minst tillitsnivå 2 i SDV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88667"/>
                  </a:ext>
                </a:extLst>
              </a:tr>
              <a:tr h="878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Användare med tillitsnivå 2 kan använda SDV, men inte nationella tjänster</a:t>
                      </a:r>
                    </a:p>
                    <a:p>
                      <a:pPr algn="l"/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909601"/>
                  </a:ext>
                </a:extLst>
              </a:tr>
              <a:tr h="878573">
                <a:tc>
                  <a:txBody>
                    <a:bodyPr/>
                    <a:lstStyle/>
                    <a:p>
                      <a:pPr algn="l"/>
                      <a:r>
                        <a:rPr lang="sv-SE" dirty="0" err="1"/>
                        <a:t>Reservkort</a:t>
                      </a:r>
                      <a:r>
                        <a:rPr lang="sv-SE" dirty="0"/>
                        <a:t> med tillitsnivå 2 kan utfärdas enligt dagens rutiner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476635"/>
                  </a:ext>
                </a:extLst>
              </a:tr>
              <a:tr h="878573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sv-SE" dirty="0"/>
                        <a:t>Säkerheten uppfyller ställda krav:</a:t>
                      </a:r>
                      <a:br>
                        <a:rPr lang="sv-SE" dirty="0"/>
                      </a:br>
                      <a:r>
                        <a:rPr lang="sv-SE" dirty="0"/>
                        <a:t>- Flerfaktorsautentisering baserad på SITHS PKI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193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417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sv-SE">
                <a:solidFill>
                  <a:schemeClr val="tx2"/>
                </a:solidFill>
              </a:rPr>
              <a:t>Länkar</a:t>
            </a: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99281DB2-ABDE-F12F-DE01-053329EF8D02}"/>
              </a:ext>
            </a:extLst>
          </p:cNvPr>
          <p:cNvSpPr txBox="1"/>
          <p:nvPr/>
        </p:nvSpPr>
        <p:spPr>
          <a:xfrm>
            <a:off x="819150" y="1281327"/>
            <a:ext cx="906145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000" dirty="0">
                <a:effectLst/>
                <a:latin typeface="+mj-lt"/>
              </a:rPr>
              <a:t>Region Skånes sida för SITHS-kort:</a:t>
            </a:r>
          </a:p>
          <a:p>
            <a:r>
              <a:rPr lang="sv-SE" sz="2000" dirty="0">
                <a:hlinkClick r:id="rId4"/>
              </a:rPr>
              <a:t>E-tjänstekort (RS-kort) - Region Skånes intranät (skane.se)</a:t>
            </a:r>
            <a:endParaRPr lang="sv-SE" sz="2000" dirty="0">
              <a:latin typeface="+mj-lt"/>
            </a:endParaRPr>
          </a:p>
          <a:p>
            <a:endParaRPr lang="sv-SE" sz="2000" dirty="0">
              <a:effectLst/>
              <a:latin typeface="+mj-lt"/>
            </a:endParaRPr>
          </a:p>
          <a:p>
            <a:r>
              <a:rPr lang="sv-SE" sz="2000" dirty="0">
                <a:effectLst/>
                <a:latin typeface="+mj-lt"/>
              </a:rPr>
              <a:t>Rutiner för </a:t>
            </a:r>
            <a:r>
              <a:rPr lang="sv-SE" sz="2000" dirty="0" err="1">
                <a:effectLst/>
                <a:latin typeface="+mj-lt"/>
              </a:rPr>
              <a:t>reservkort</a:t>
            </a:r>
            <a:r>
              <a:rPr lang="sv-SE" sz="2000" dirty="0">
                <a:effectLst/>
                <a:latin typeface="+mj-lt"/>
              </a:rPr>
              <a:t> (se kapitel 5 och 6)</a:t>
            </a:r>
          </a:p>
          <a:p>
            <a:r>
              <a:rPr lang="sv-SE" sz="2000" dirty="0">
                <a:hlinkClick r:id="rId5"/>
              </a:rPr>
              <a:t>Rutiner för ID-administratörer - SITHS eID Portal</a:t>
            </a:r>
            <a:endParaRPr lang="sv-SE" sz="2000" dirty="0">
              <a:effectLst/>
              <a:latin typeface="+mj-lt"/>
            </a:endParaRPr>
          </a:p>
          <a:p>
            <a:endParaRPr lang="sv-SE" sz="2000" dirty="0">
              <a:latin typeface="+mj-lt"/>
            </a:endParaRPr>
          </a:p>
          <a:p>
            <a:r>
              <a:rPr lang="sv-SE" sz="2000" dirty="0">
                <a:effectLst/>
                <a:latin typeface="+mj-lt"/>
              </a:rPr>
              <a:t>Tillitsnivå 3 för NPÖ samt </a:t>
            </a:r>
            <a:r>
              <a:rPr lang="sv-SE" sz="2000" dirty="0" err="1">
                <a:effectLst/>
                <a:latin typeface="+mj-lt"/>
              </a:rPr>
              <a:t>eRecept</a:t>
            </a:r>
            <a:r>
              <a:rPr lang="sv-SE" sz="2000" dirty="0">
                <a:effectLst/>
                <a:latin typeface="+mj-lt"/>
              </a:rPr>
              <a:t>:</a:t>
            </a:r>
            <a:endParaRPr lang="sv-SE" sz="2000" dirty="0">
              <a:effectLst/>
              <a:latin typeface="+mj-lt"/>
              <a:hlinkClick r:id="rId6" tooltip="https://www.ehalsomyndigheten.se/yrkesverksam/anslut-och-utveckla/e-halsomyndighetens-sakerhetslosning/fragor-och-svar/"/>
            </a:endParaRPr>
          </a:p>
          <a:p>
            <a:pPr rtl="0"/>
            <a:r>
              <a:rPr lang="sv-SE" sz="2000" dirty="0">
                <a:effectLst/>
                <a:latin typeface="+mj-lt"/>
                <a:hlinkClick r:id="rId6" tooltip="https://www.ehalsomyndigheten.se/yrkesverksam/anslut-och-utveckla/e-halsomyndighetens-sakerhetslosning/fragor-och-svar/"/>
              </a:rPr>
              <a:t>https://www.ehalsomyndigheten.se/yrkesverksam/anslut-och-utveckla/e-halsomyndighetens-sakerhetslosning/fragor-och-svar/</a:t>
            </a:r>
          </a:p>
          <a:p>
            <a:pPr rtl="0"/>
            <a:endParaRPr lang="sv-SE" sz="2000" dirty="0">
              <a:latin typeface="+mj-lt"/>
              <a:hlinkClick r:id="rId6" tooltip="https://www.ehalsomyndigheten.se/yrkesverksam/anslut-och-utveckla/e-halsomyndighetens-sakerhetslosning/fragor-och-svar/"/>
            </a:endParaRPr>
          </a:p>
          <a:p>
            <a:pPr rtl="0"/>
            <a:r>
              <a:rPr lang="sv-SE" sz="2000" dirty="0">
                <a:effectLst/>
                <a:latin typeface="+mj-lt"/>
              </a:rPr>
              <a:t>Tillitsnivå 3 för intyg:</a:t>
            </a:r>
          </a:p>
          <a:p>
            <a:pPr rtl="0"/>
            <a:r>
              <a:rPr lang="sv-SE" sz="2000" dirty="0">
                <a:effectLst/>
                <a:latin typeface="+mj-lt"/>
                <a:hlinkClick r:id="rId7" tooltip="https://www.inera.se/tjanster/alla-tjanster-a-o/siths-identifieringstjanst/"/>
              </a:rPr>
              <a:t>https://www.inera.se/tjanster/alla-tjanster-a-o/siths-identifieringstjanst/</a:t>
            </a:r>
            <a:endParaRPr lang="sv-SE" sz="2000" dirty="0">
              <a:effectLst/>
              <a:latin typeface="+mj-lt"/>
            </a:endParaRPr>
          </a:p>
          <a:p>
            <a:pPr rtl="0"/>
            <a:endParaRPr lang="sv-SE" sz="2000" dirty="0">
              <a:latin typeface="+mj-lt"/>
            </a:endParaRPr>
          </a:p>
          <a:p>
            <a:pPr rtl="0"/>
            <a:r>
              <a:rPr lang="sv-SE" sz="2000" dirty="0">
                <a:effectLst/>
                <a:latin typeface="+mj-lt"/>
              </a:rPr>
              <a:t>Nuvarande dispens</a:t>
            </a:r>
          </a:p>
          <a:p>
            <a:pPr rtl="0"/>
            <a:r>
              <a:rPr lang="sv-SE" sz="2000" dirty="0">
                <a:latin typeface="+mj-lt"/>
                <a:hlinkClick r:id="rId8" tooltip="https://www.ehalsomyndigheten.se/nyheter/2023/fortsatt-dispens-fran-krav-pa-tillitsniva-3-for-siths-kort/"/>
              </a:rPr>
              <a:t>Fortsatt dispens från krav på tillitsnivå 3 för SITHS-kort • E-hälsomyndigheten (ehalsomyndigheten.se)</a:t>
            </a:r>
            <a:endParaRPr lang="sv-SE" sz="20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12257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43F3C5382FC444B6CF63CF6F9A69E2" ma:contentTypeVersion="4" ma:contentTypeDescription="Skapa ett nytt dokument." ma:contentTypeScope="" ma:versionID="1827350ce4ebcfa5a28e3ac215d51029">
  <xsd:schema xmlns:xsd="http://www.w3.org/2001/XMLSchema" xmlns:xs="http://www.w3.org/2001/XMLSchema" xmlns:p="http://schemas.microsoft.com/office/2006/metadata/properties" xmlns:ns2="12bb1005-fbff-4f6d-ac89-1f79159fe8d6" targetNamespace="http://schemas.microsoft.com/office/2006/metadata/properties" ma:root="true" ma:fieldsID="d0dc038582e4d8ddc243330d6fcfa0e2" ns2:_="">
    <xsd:import namespace="12bb1005-fbff-4f6d-ac89-1f79159fe8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b1005-fbff-4f6d-ac89-1f79159fe8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DE33F1-80AA-40C6-9826-79EE34FF2D5E}">
  <ds:schemaRefs>
    <ds:schemaRef ds:uri="http://schemas.microsoft.com/office/2006/metadata/properties"/>
    <ds:schemaRef ds:uri="http://schemas.microsoft.com/office/infopath/2007/PartnerControls"/>
    <ds:schemaRef ds:uri="b9481cc7-f7fc-4d3a-a93a-4be4fcbf4595"/>
    <ds:schemaRef ds:uri="2e68ab6b-79c8-43ea-b178-dccb9842d64a"/>
  </ds:schemaRefs>
</ds:datastoreItem>
</file>

<file path=customXml/itemProps2.xml><?xml version="1.0" encoding="utf-8"?>
<ds:datastoreItem xmlns:ds="http://schemas.openxmlformats.org/officeDocument/2006/customXml" ds:itemID="{D2581774-63D9-4A3D-80FE-CA7947C3EE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bb1005-fbff-4f6d-ac89-1f79159fe8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7ACBDA-3B88-471B-A1DA-9A54E6CC79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751</Words>
  <Application>Microsoft Office PowerPoint</Application>
  <PresentationFormat>Bredbild</PresentationFormat>
  <Paragraphs>94</Paragraphs>
  <Slides>8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Poppins SemiBold</vt:lpstr>
      <vt:lpstr>Arial</vt:lpstr>
      <vt:lpstr>Public Sans</vt:lpstr>
      <vt:lpstr>Calibri</vt:lpstr>
      <vt:lpstr>Region Skåne presentation</vt:lpstr>
      <vt:lpstr>Inloggning i SDV – vad gäller</vt:lpstr>
      <vt:lpstr>Nuläge</vt:lpstr>
      <vt:lpstr>Definitioner</vt:lpstr>
      <vt:lpstr>Inloggning i SDV - vad gäller?</vt:lpstr>
      <vt:lpstr>Dagens Flöde - Reservkort på distans Tillitsnivå 2 Fullständig processbeskrivning</vt:lpstr>
      <vt:lpstr>Dagens Flöde - Reservkort Tillitsnivå 3 Fullständig processbeskrivning</vt:lpstr>
      <vt:lpstr>Sammanfattning</vt:lpstr>
      <vt:lpstr>Länkar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Tillitsnivåer för inloggning i SDV</dc:title>
  <dc:creator>Grytzell Håkan</dc:creator>
  <cp:lastModifiedBy>Södergren Lisa</cp:lastModifiedBy>
  <cp:revision>31</cp:revision>
  <dcterms:created xsi:type="dcterms:W3CDTF">2024-06-20T10:52:06Z</dcterms:created>
  <dcterms:modified xsi:type="dcterms:W3CDTF">2025-03-18T15:24:24Z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  <property fmtid="{D5CDD505-2E9C-101B-9397-08002B2CF9AE}" pid="4" name="ContentTypeId">
    <vt:lpwstr>0x0101008C43F3C5382FC444B6CF63CF6F9A69E2</vt:lpwstr>
  </property>
  <property fmtid="{D5CDD505-2E9C-101B-9397-08002B2CF9AE}" pid="5" name="MediaServiceImageTags">
    <vt:lpwstr/>
  </property>
  <property fmtid="{D5CDD505-2E9C-101B-9397-08002B2CF9AE}" pid="6" name="Order">
    <vt:r8>268600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  <property fmtid="{D5CDD505-2E9C-101B-9397-08002B2CF9AE}" pid="14" name="TriggerFlowInfo">
    <vt:lpwstr/>
  </property>
</Properties>
</file>