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4"/>
  </p:sldMasterIdLst>
  <p:notesMasterIdLst>
    <p:notesMasterId r:id="rId13"/>
  </p:notesMasterIdLst>
  <p:handoutMasterIdLst>
    <p:handoutMasterId r:id="rId14"/>
  </p:handoutMasterIdLst>
  <p:sldIdLst>
    <p:sldId id="504" r:id="rId5"/>
    <p:sldId id="514" r:id="rId6"/>
    <p:sldId id="507" r:id="rId7"/>
    <p:sldId id="510" r:id="rId8"/>
    <p:sldId id="512" r:id="rId9"/>
    <p:sldId id="513" r:id="rId10"/>
    <p:sldId id="509" r:id="rId11"/>
    <p:sldId id="511" r:id="rId12"/>
  </p:sldIdLst>
  <p:sldSz cx="12192000" cy="6858000"/>
  <p:notesSz cx="6858000" cy="9144000"/>
  <p:embeddedFontLst>
    <p:embeddedFont>
      <p:font typeface="Poppins SemiBold" panose="00000700000000000000" pitchFamily="2" charset="0"/>
      <p:bold r:id="rId15"/>
      <p:boldItalic r:id="rId16"/>
    </p:embeddedFont>
    <p:embeddedFont>
      <p:font typeface="Public Sans" pitchFamily="2" charset="0"/>
      <p:regular r:id="rId17"/>
      <p:bold r:id="rId18"/>
      <p:italic r:id="rId19"/>
      <p:boldItalic r:id="rId20"/>
    </p:embeddedFont>
  </p:embeddedFontLst>
  <p:custDataLst>
    <p:tags r:id="rId21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22" userDrawn="1">
          <p15:clr>
            <a:srgbClr val="A4A3A4"/>
          </p15:clr>
        </p15:guide>
        <p15:guide id="2" pos="699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CF3273-34F8-E909-9148-F4D242A4CF37}" v="35" dt="2024-08-28T06:45:33.8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llanmörkt format 2 - Dekorfär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llanmörkt forma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llanmörkt format 1 - Dekorfärg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983" autoAdjust="0"/>
  </p:normalViewPr>
  <p:slideViewPr>
    <p:cSldViewPr snapToGrid="0">
      <p:cViewPr varScale="1">
        <p:scale>
          <a:sx n="68" d="100"/>
          <a:sy n="68" d="100"/>
        </p:scale>
        <p:origin x="592" y="60"/>
      </p:cViewPr>
      <p:guideLst>
        <p:guide orient="horz" pos="822"/>
        <p:guide pos="699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4.fntdata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tags" Target="tags/tag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font" Target="fonts/font3.fntdata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font" Target="fonts/font1.fntdata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font" Target="fonts/font5.fnt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sson Mats G" userId="S::229122@skane.se::0ad8b6b3-0aea-491e-b66d-6204f668f27a" providerId="AD" clId="Web-{1DCF3273-34F8-E909-9148-F4D242A4CF37}"/>
    <pc:docChg chg="modSld">
      <pc:chgData name="Johnsson Mats G" userId="S::229122@skane.se::0ad8b6b3-0aea-491e-b66d-6204f668f27a" providerId="AD" clId="Web-{1DCF3273-34F8-E909-9148-F4D242A4CF37}" dt="2024-08-28T06:45:33.576" v="28" actId="20577"/>
      <pc:docMkLst>
        <pc:docMk/>
      </pc:docMkLst>
      <pc:sldChg chg="addSp delSp modSp">
        <pc:chgData name="Johnsson Mats G" userId="S::229122@skane.se::0ad8b6b3-0aea-491e-b66d-6204f668f27a" providerId="AD" clId="Web-{1DCF3273-34F8-E909-9148-F4D242A4CF37}" dt="2024-08-28T06:45:33.576" v="28" actId="20577"/>
        <pc:sldMkLst>
          <pc:docMk/>
          <pc:sldMk cId="1251282365" sldId="514"/>
        </pc:sldMkLst>
        <pc:spChg chg="mod">
          <ac:chgData name="Johnsson Mats G" userId="S::229122@skane.se::0ad8b6b3-0aea-491e-b66d-6204f668f27a" providerId="AD" clId="Web-{1DCF3273-34F8-E909-9148-F4D242A4CF37}" dt="2024-08-28T06:45:33.576" v="28" actId="20577"/>
          <ac:spMkLst>
            <pc:docMk/>
            <pc:sldMk cId="1251282365" sldId="514"/>
            <ac:spMk id="3" creationId="{7F4FB45E-0863-DE94-CEA8-A1F347C9278E}"/>
          </ac:spMkLst>
        </pc:spChg>
        <pc:spChg chg="mod">
          <ac:chgData name="Johnsson Mats G" userId="S::229122@skane.se::0ad8b6b3-0aea-491e-b66d-6204f668f27a" providerId="AD" clId="Web-{1DCF3273-34F8-E909-9148-F4D242A4CF37}" dt="2024-08-28T06:41:59.266" v="1" actId="1076"/>
          <ac:spMkLst>
            <pc:docMk/>
            <pc:sldMk cId="1251282365" sldId="514"/>
            <ac:spMk id="4" creationId="{DCDF8738-12A0-3F6C-4BD3-AB2C6DC7758F}"/>
          </ac:spMkLst>
        </pc:spChg>
        <pc:spChg chg="mod">
          <ac:chgData name="Johnsson Mats G" userId="S::229122@skane.se::0ad8b6b3-0aea-491e-b66d-6204f668f27a" providerId="AD" clId="Web-{1DCF3273-34F8-E909-9148-F4D242A4CF37}" dt="2024-08-28T06:42:40.500" v="7" actId="20577"/>
          <ac:spMkLst>
            <pc:docMk/>
            <pc:sldMk cId="1251282365" sldId="514"/>
            <ac:spMk id="5" creationId="{EDBB1712-052D-4B04-5B53-D32EC727F22D}"/>
          </ac:spMkLst>
        </pc:spChg>
        <pc:spChg chg="add mod">
          <ac:chgData name="Johnsson Mats G" userId="S::229122@skane.se::0ad8b6b3-0aea-491e-b66d-6204f668f27a" providerId="AD" clId="Web-{1DCF3273-34F8-E909-9148-F4D242A4CF37}" dt="2024-08-28T06:44:32.202" v="23" actId="1076"/>
          <ac:spMkLst>
            <pc:docMk/>
            <pc:sldMk cId="1251282365" sldId="514"/>
            <ac:spMk id="8" creationId="{652BC638-FCEB-27E2-F8DA-C0A4CC1CEC75}"/>
          </ac:spMkLst>
        </pc:spChg>
        <pc:picChg chg="add del mod">
          <ac:chgData name="Johnsson Mats G" userId="S::229122@skane.se::0ad8b6b3-0aea-491e-b66d-6204f668f27a" providerId="AD" clId="Web-{1DCF3273-34F8-E909-9148-F4D242A4CF37}" dt="2024-08-28T06:43:09.937" v="10"/>
          <ac:picMkLst>
            <pc:docMk/>
            <pc:sldMk cId="1251282365" sldId="514"/>
            <ac:picMk id="6" creationId="{E3D0FE8C-0C2E-AB22-2E52-5BDB7EB32B88}"/>
          </ac:picMkLst>
        </pc:picChg>
        <pc:picChg chg="add del mod">
          <ac:chgData name="Johnsson Mats G" userId="S::229122@skane.se::0ad8b6b3-0aea-491e-b66d-6204f668f27a" providerId="AD" clId="Web-{1DCF3273-34F8-E909-9148-F4D242A4CF37}" dt="2024-08-28T06:43:53.405" v="16"/>
          <ac:picMkLst>
            <pc:docMk/>
            <pc:sldMk cId="1251282365" sldId="514"/>
            <ac:picMk id="7" creationId="{25A71308-64E4-A0D6-BA35-9393C7D4FE8B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4D511D94-4E64-1EAA-0D43-EAEE53FDC9C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5195A2E-B3CC-C0AE-5A1F-1A1E7AB3A83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1340DC-1509-4221-AED0-908333A2814C}" type="datetimeFigureOut">
              <a:rPr lang="sv-SE" smtClean="0"/>
              <a:t>2025-03-18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921803D-7FAC-F3DE-8A61-40FCB00C455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1384B36-BE09-A54C-B7BD-BFFF79D0F88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EA6F1E-1E10-4A31-B5A8-8E4E14FF7C9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97738503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25CAF2-EA02-4D7B-96AC-EC2C828EEDBF}" type="datetimeFigureOut">
              <a:rPr lang="sv-SE" smtClean="0"/>
              <a:t>2025-03-18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7B30ED-5BE4-4B01-A895-9FD01F2DFD3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2673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7B30ED-5BE4-4B01-A895-9FD01F2DFD3F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0821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800" dirty="0">
                <a:effectLst/>
                <a:highlight>
                  <a:srgbClr val="FFFF00"/>
                </a:highlight>
                <a:latin typeface="Public Sans" pitchFamily="50" charset="0"/>
                <a:ea typeface="Calibri" panose="020F0502020204030204" pitchFamily="34" charset="0"/>
              </a:rPr>
              <a:t>Sen bör vi undvika begreppen LOA2 och LOA3 eftersom dessa är definierade enligt NIST och är väsensskilda från Tillitsnivå 2 och 3, som gäller för SITHS.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7B30ED-5BE4-4B01-A895-9FD01F2DFD3F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301487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>
              <a:latin typeface="Public Sans" pitchFamily="50" charset="0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7B30ED-5BE4-4B01-A895-9FD01F2DFD3F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152394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>
              <a:effectLst/>
              <a:latin typeface="Public Sans" pitchFamily="50" charset="0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7B30ED-5BE4-4B01-A895-9FD01F2DFD3F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99440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>
              <a:effectLst/>
              <a:latin typeface="Public Sans" pitchFamily="50" charset="0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7B30ED-5BE4-4B01-A895-9FD01F2DFD3F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11508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7B30ED-5BE4-4B01-A895-9FD01F2DFD3F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318469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7B30ED-5BE4-4B01-A895-9FD01F2DFD3F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6428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bild blå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9A07AEC-4933-4E73-917F-A4A367715DC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14400" y="1700809"/>
            <a:ext cx="10363200" cy="1470025"/>
          </a:xfrm>
        </p:spPr>
        <p:txBody>
          <a:bodyPr anchor="b"/>
          <a:lstStyle>
            <a:lvl1pPr algn="ctr">
              <a:lnSpc>
                <a:spcPct val="110000"/>
              </a:lnSpc>
              <a:defRPr sz="44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9" name="Underrubrik 2">
            <a:extLst>
              <a:ext uri="{FF2B5EF4-FFF2-40B4-BE49-F238E27FC236}">
                <a16:creationId xmlns:a16="http://schemas.microsoft.com/office/drawing/2014/main" id="{A5194270-83B6-A55F-D3FF-A1265475105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828800" y="3404592"/>
            <a:ext cx="8534400" cy="1108414"/>
          </a:xfrm>
        </p:spPr>
        <p:txBody>
          <a:bodyPr/>
          <a:lstStyle>
            <a:lvl1pPr marL="0" indent="0" algn="ctr">
              <a:lnSpc>
                <a:spcPct val="110000"/>
              </a:lnSpc>
              <a:buNone/>
              <a:defRPr sz="28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underrubrik</a:t>
            </a:r>
            <a:endParaRPr lang="en-US"/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244F8B15-58B1-2E90-1802-6F4E92C084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1477" y="5853106"/>
            <a:ext cx="746613" cy="6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4752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 delar gräd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86BA53-80CA-499D-B273-3926ACA41E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v-SE"/>
              <a:t>Klicka här för att ändra rubrikformat</a:t>
            </a:r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3CB0A19-16FC-4B79-906D-1C26618BA5BC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297173"/>
            <a:ext cx="5181600" cy="4828992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2"/>
              </a:buClr>
              <a:defRPr sz="2800">
                <a:solidFill>
                  <a:schemeClr val="tx2"/>
                </a:solidFill>
              </a:defRPr>
            </a:lvl1pPr>
            <a:lvl2pPr>
              <a:spcBef>
                <a:spcPts val="1000"/>
              </a:spcBef>
              <a:buClr>
                <a:schemeClr val="tx2"/>
              </a:buClr>
              <a:defRPr sz="2400">
                <a:solidFill>
                  <a:schemeClr val="tx2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BFC9B3A-2DF1-4323-8ED3-55CBECCB975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297172"/>
            <a:ext cx="5181600" cy="4828992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2"/>
              </a:buClr>
              <a:defRPr sz="2800">
                <a:solidFill>
                  <a:schemeClr val="tx2"/>
                </a:solidFill>
              </a:defRPr>
            </a:lvl1pPr>
            <a:lvl2pPr>
              <a:lnSpc>
                <a:spcPct val="110000"/>
              </a:lnSpc>
              <a:spcBef>
                <a:spcPts val="1000"/>
              </a:spcBef>
              <a:buClr>
                <a:schemeClr val="tx2"/>
              </a:buClr>
              <a:defRPr sz="2400">
                <a:solidFill>
                  <a:schemeClr val="tx2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</p:txBody>
      </p:sp>
      <p:sp>
        <p:nvSpPr>
          <p:cNvPr id="8" name="Platshållare för datum 3">
            <a:extLst>
              <a:ext uri="{FF2B5EF4-FFF2-40B4-BE49-F238E27FC236}">
                <a16:creationId xmlns:a16="http://schemas.microsoft.com/office/drawing/2014/main" id="{12B957DE-64F3-C89A-39F1-D0291AD127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BE60FA1F-B6CA-4B46-9597-56F4530F7420}" type="datetime1">
              <a:rPr lang="sv-SE" smtClean="0"/>
              <a:t>2025-03-18</a:t>
            </a:fld>
            <a:endParaRPr lang="sv-SE"/>
          </a:p>
        </p:txBody>
      </p:sp>
      <p:sp>
        <p:nvSpPr>
          <p:cNvPr id="9" name="Platshållare för sidfot 4">
            <a:extLst>
              <a:ext uri="{FF2B5EF4-FFF2-40B4-BE49-F238E27FC236}">
                <a16:creationId xmlns:a16="http://schemas.microsoft.com/office/drawing/2014/main" id="{0D0CD91E-220E-4904-A1F0-F78096E9A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10" name="Platshållare för bildnummer 5">
            <a:extLst>
              <a:ext uri="{FF2B5EF4-FFF2-40B4-BE49-F238E27FC236}">
                <a16:creationId xmlns:a16="http://schemas.microsoft.com/office/drawing/2014/main" id="{49AE31B5-5254-4A74-6724-44C627CB9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068396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 delar neutr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86BA53-80CA-499D-B273-3926ACA41E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rubrikformat</a:t>
            </a:r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3CB0A19-16FC-4B79-906D-1C26618BA5BC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297173"/>
            <a:ext cx="5181600" cy="4828992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defRPr sz="2800">
                <a:solidFill>
                  <a:schemeClr val="tx1"/>
                </a:solidFill>
              </a:defRPr>
            </a:lvl1pPr>
            <a:lvl2pPr>
              <a:spcBef>
                <a:spcPts val="10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BFC9B3A-2DF1-4323-8ED3-55CBECCB975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297172"/>
            <a:ext cx="5181600" cy="4828992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defRPr sz="2800">
                <a:solidFill>
                  <a:schemeClr val="tx1"/>
                </a:solidFill>
              </a:defRPr>
            </a:lvl1pPr>
            <a:lvl2pPr>
              <a:lnSpc>
                <a:spcPct val="110000"/>
              </a:lnSpc>
              <a:spcBef>
                <a:spcPts val="10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</p:txBody>
      </p:sp>
      <p:sp>
        <p:nvSpPr>
          <p:cNvPr id="8" name="Platshållare för datum 3">
            <a:extLst>
              <a:ext uri="{FF2B5EF4-FFF2-40B4-BE49-F238E27FC236}">
                <a16:creationId xmlns:a16="http://schemas.microsoft.com/office/drawing/2014/main" id="{DA706DCF-9171-8087-EC6A-D9FACA0C1E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BAD0E7A6-AE29-4828-8EED-037A6B9009EA}" type="datetime1">
              <a:rPr lang="sv-SE" smtClean="0"/>
              <a:t>2025-03-18</a:t>
            </a:fld>
            <a:endParaRPr lang="sv-SE"/>
          </a:p>
        </p:txBody>
      </p:sp>
      <p:sp>
        <p:nvSpPr>
          <p:cNvPr id="9" name="Platshållare för sidfot 4">
            <a:extLst>
              <a:ext uri="{FF2B5EF4-FFF2-40B4-BE49-F238E27FC236}">
                <a16:creationId xmlns:a16="http://schemas.microsoft.com/office/drawing/2014/main" id="{0A71FC9C-1584-8A2F-C4EF-0B37FFE0F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10" name="Platshållare för bildnummer 5">
            <a:extLst>
              <a:ext uri="{FF2B5EF4-FFF2-40B4-BE49-F238E27FC236}">
                <a16:creationId xmlns:a16="http://schemas.microsoft.com/office/drawing/2014/main" id="{4C2C239C-E658-7070-C0BC-E778536E9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05359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lsidesbild neut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16386569-DA0D-4783-86EC-67A11FBDDEE2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0" y="0"/>
            <a:ext cx="11862000" cy="6552000"/>
          </a:xfrm>
          <a:custGeom>
            <a:avLst/>
            <a:gdLst/>
            <a:ahLst/>
            <a:cxnLst/>
            <a:rect l="l" t="t" r="r" b="b"/>
            <a:pathLst>
              <a:path w="11862000" h="6552000">
                <a:moveTo>
                  <a:pt x="0" y="0"/>
                </a:moveTo>
                <a:lnTo>
                  <a:pt x="11862000" y="0"/>
                </a:lnTo>
                <a:lnTo>
                  <a:pt x="11862000" y="5414062"/>
                </a:lnTo>
                <a:lnTo>
                  <a:pt x="11780700" y="5418167"/>
                </a:lnTo>
                <a:cubicBezTo>
                  <a:pt x="11269385" y="5470094"/>
                  <a:pt x="10855402" y="5851263"/>
                  <a:pt x="10754096" y="6346330"/>
                </a:cubicBezTo>
                <a:lnTo>
                  <a:pt x="10733363" y="6552000"/>
                </a:lnTo>
                <a:lnTo>
                  <a:pt x="0" y="6552000"/>
                </a:lnTo>
                <a:close/>
              </a:path>
            </a:pathLst>
          </a:custGeom>
        </p:spPr>
        <p:txBody>
          <a:bodyPr wrap="square" anchor="ctr" anchorCtr="1">
            <a:noAutofit/>
          </a:bodyPr>
          <a:lstStyle>
            <a:lvl1pPr marL="0" indent="0" algn="ctr">
              <a:lnSpc>
                <a:spcPct val="200000"/>
              </a:lnSpc>
              <a:buFontTx/>
              <a:buNone/>
              <a:defRPr sz="240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lang="sv-SE"/>
            </a:br>
            <a:br>
              <a:rPr lang="sv-SE"/>
            </a:br>
            <a:br>
              <a:rPr lang="sv-SE"/>
            </a:br>
            <a:br>
              <a:rPr lang="sv-SE"/>
            </a:br>
            <a:r>
              <a:rPr lang="sv-SE"/>
              <a:t>Klicka på bildikonen för att </a:t>
            </a:r>
            <a:br>
              <a:rPr lang="sv-SE"/>
            </a:br>
            <a:r>
              <a:rPr lang="sv-SE"/>
              <a:t>infoga en bild, som fyller ut </a:t>
            </a:r>
            <a:br>
              <a:rPr lang="sv-SE"/>
            </a:br>
            <a:r>
              <a:rPr lang="sv-SE"/>
              <a:t>platshållaren med rundat hörn.</a:t>
            </a:r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rubrik </a:t>
            </a:r>
            <a:endParaRPr lang="en-US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A0325C9A-5075-35A3-085F-FBE546D3B5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CF06F227-57FA-49A3-97BD-1B27E993ACBD}" type="datetime1">
              <a:rPr lang="sv-SE" smtClean="0"/>
              <a:t>2025-03-18</a:t>
            </a:fld>
            <a:endParaRPr lang="sv-SE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9DADDCC5-B712-C7AC-E5DD-CBF3BDEBB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90D32486-0131-CF98-3960-15D38D49F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821861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srubrik blå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051D5E-8234-4FE1-A794-EDA62F1A14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39D4FA4-1020-4858-AFFD-B42ADD9A025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underrubrik</a:t>
            </a:r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C45A6C9D-C2F9-BEA7-4EAE-7948F072B5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0D69891F-7F43-4EBC-87CA-86C37D690BD4}" type="datetime1">
              <a:rPr lang="sv-SE" smtClean="0"/>
              <a:t>2025-03-18</a:t>
            </a:fld>
            <a:endParaRPr lang="sv-SE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9E2DCE60-FD3E-95E2-4A9B-287FAAE29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1E68585F-58CF-FC4B-FD92-86898C956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696379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srubrik gräd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051D5E-8234-4FE1-A794-EDA62F1A14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000">
                <a:solidFill>
                  <a:schemeClr val="bg2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39D4FA4-1020-4858-AFFD-B42ADD9A025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underrubrik</a:t>
            </a:r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00068579-9080-EE29-D9A4-3E56BF8550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FE586BAB-9EEF-4B06-B77F-822919DD1E7D}" type="datetime1">
              <a:rPr lang="sv-SE" smtClean="0"/>
              <a:t>2025-03-18</a:t>
            </a:fld>
            <a:endParaRPr lang="sv-SE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CE7776F5-8B54-2D91-99C9-B11E98F95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723668E9-8B04-52B3-F7CA-27B4B4D49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305125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srubrik vi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051D5E-8234-4FE1-A794-EDA62F1A14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39D4FA4-1020-4858-AFFD-B42ADD9A025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9AA0B6B-7AF9-4DB1-9AD8-B53FE065E1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84754" y="6525320"/>
            <a:ext cx="960781" cy="365125"/>
          </a:xfrm>
          <a:prstGeom prst="rect">
            <a:avLst/>
          </a:prstGeom>
        </p:spPr>
        <p:txBody>
          <a:bodyPr/>
          <a:lstStyle/>
          <a:p>
            <a:fld id="{3001A785-8427-4ACF-8D68-053FEA8D152B}" type="datetime1">
              <a:rPr lang="sv-SE" smtClean="0"/>
              <a:t>2025-03-18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173734F-9E81-4EBF-828B-55E450247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25320"/>
            <a:ext cx="936763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B4E38FE-8DC6-480D-A933-4F56F2E69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371744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yta gräd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>
            <a:extLst>
              <a:ext uri="{FF2B5EF4-FFF2-40B4-BE49-F238E27FC236}">
                <a16:creationId xmlns:a16="http://schemas.microsoft.com/office/drawing/2014/main" id="{9A4AEAF6-85EC-150D-D807-A8F0E68C11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10972800" cy="735153"/>
          </a:xfrm>
        </p:spPr>
        <p:txBody>
          <a:bodyPr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2" name="Platshållare för datum 3">
            <a:extLst>
              <a:ext uri="{FF2B5EF4-FFF2-40B4-BE49-F238E27FC236}">
                <a16:creationId xmlns:a16="http://schemas.microsoft.com/office/drawing/2014/main" id="{EC713A04-296D-4A5E-4FD1-2789A0A7A6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71FCD157-0A2C-4AAC-962C-4319DA53B03C}" type="datetime1">
              <a:rPr lang="sv-SE" smtClean="0"/>
              <a:t>2025-03-18</a:t>
            </a:fld>
            <a:endParaRPr lang="sv-SE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98395FDC-DEF1-0B01-E4BC-720A0E396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CD5DDAFD-3E9D-0E37-16AE-9E369BFC5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48850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yta neut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>
            <a:extLst>
              <a:ext uri="{FF2B5EF4-FFF2-40B4-BE49-F238E27FC236}">
                <a16:creationId xmlns:a16="http://schemas.microsoft.com/office/drawing/2014/main" id="{9A4AEAF6-85EC-150D-D807-A8F0E68C11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10972800" cy="735153"/>
          </a:xfrm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2" name="Platshållare för datum 3">
            <a:extLst>
              <a:ext uri="{FF2B5EF4-FFF2-40B4-BE49-F238E27FC236}">
                <a16:creationId xmlns:a16="http://schemas.microsoft.com/office/drawing/2014/main" id="{E778A0B9-2D69-0ABE-7F68-813023F532D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88171146-AEE4-4C35-B459-B938E6802B17}" type="datetime1">
              <a:rPr lang="sv-SE" smtClean="0"/>
              <a:t>2025-03-18</a:t>
            </a:fld>
            <a:endParaRPr lang="sv-SE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C553A5AA-2251-BCEF-BA4A-5055B3BFD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4F48269D-D5CC-FFEA-8A05-8CB6B03F8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752811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om yta utan logotyp neutral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400ECA7-AE51-F08E-9F74-11BB66F2A08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10972800" cy="735153"/>
          </a:xfrm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A5C43E44-399B-AD66-852B-6FBB2BFD8E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C5AEBDB0-46AE-40AB-B6F1-75EEA8B6B06E}" type="datetime1">
              <a:rPr lang="sv-SE" smtClean="0"/>
              <a:t>2025-03-18</a:t>
            </a:fld>
            <a:endParaRPr lang="sv-SE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0723245D-44EA-5763-8400-5C566DC9C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AD75F367-E644-E422-4C41-32675F04A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31322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ämförelse neut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5109971-4745-4ECE-8A5C-4E00F03AC09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10972800" cy="724521"/>
          </a:xfrm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96A0ADB-768E-4380-A0DC-DA924401FB7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09600" y="1241051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underrubrik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419755C-5DBD-4541-AA01-2558E5D30508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09600" y="2221492"/>
            <a:ext cx="5157787" cy="3968170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1pPr>
            <a:lvl2pPr>
              <a:lnSpc>
                <a:spcPct val="110000"/>
              </a:lnSpc>
              <a:spcBef>
                <a:spcPts val="10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buClr>
                <a:schemeClr val="tx1"/>
              </a:buClr>
              <a:defRPr>
                <a:solidFill>
                  <a:schemeClr val="tx1"/>
                </a:solidFill>
              </a:defRPr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84B153F-E910-4E67-86A0-0C4BB4976259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382650" y="1241051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underrubrik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5E39F378-447A-4833-854F-DDA68DE37968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399212" y="2221492"/>
            <a:ext cx="5183188" cy="3968170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1pPr>
            <a:lvl2pPr>
              <a:lnSpc>
                <a:spcPct val="110000"/>
              </a:lnSpc>
              <a:spcBef>
                <a:spcPts val="10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buClr>
                <a:schemeClr val="tx1"/>
              </a:buClr>
              <a:defRPr>
                <a:solidFill>
                  <a:schemeClr val="tx1"/>
                </a:solidFill>
              </a:defRPr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5CC8557A-39E5-2439-2E43-5C8D95645E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AA5BADEF-8F84-45D8-AB78-79E0427D4A12}" type="datetime1">
              <a:rPr lang="sv-SE" smtClean="0"/>
              <a:t>2025-03-18</a:t>
            </a:fld>
            <a:endParaRPr lang="sv-SE"/>
          </a:p>
        </p:txBody>
      </p:sp>
      <p:sp>
        <p:nvSpPr>
          <p:cNvPr id="11" name="Platshållare för sidfot 4">
            <a:extLst>
              <a:ext uri="{FF2B5EF4-FFF2-40B4-BE49-F238E27FC236}">
                <a16:creationId xmlns:a16="http://schemas.microsoft.com/office/drawing/2014/main" id="{876B45AE-5CCD-6B94-7A25-A15B3FF33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12" name="Platshållare för bildnummer 5">
            <a:extLst>
              <a:ext uri="{FF2B5EF4-FFF2-40B4-BE49-F238E27FC236}">
                <a16:creationId xmlns:a16="http://schemas.microsoft.com/office/drawing/2014/main" id="{15478B75-428F-A1D7-E746-ADC775277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917891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artbild gräd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9A07AEC-4933-4E73-917F-A4A367715DC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14400" y="1700809"/>
            <a:ext cx="10363200" cy="1470025"/>
          </a:xfrm>
        </p:spPr>
        <p:txBody>
          <a:bodyPr anchor="b"/>
          <a:lstStyle>
            <a:lvl1pPr algn="ctr">
              <a:lnSpc>
                <a:spcPct val="110000"/>
              </a:lnSpc>
              <a:defRPr sz="4400">
                <a:solidFill>
                  <a:schemeClr val="tx2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74B17208-3F22-4DF6-B2AB-2683AB098CC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828800" y="3404592"/>
            <a:ext cx="8534400" cy="1108414"/>
          </a:xfrm>
        </p:spPr>
        <p:txBody>
          <a:bodyPr/>
          <a:lstStyle>
            <a:lvl1pPr marL="0" indent="0" algn="ctr">
              <a:lnSpc>
                <a:spcPct val="110000"/>
              </a:lnSpc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underrubrik</a:t>
            </a:r>
            <a:endParaRPr lang="en-US"/>
          </a:p>
        </p:txBody>
      </p:sp>
      <p:sp>
        <p:nvSpPr>
          <p:cNvPr id="5" name="Platshållare för datum 3">
            <a:extLst>
              <a:ext uri="{FF2B5EF4-FFF2-40B4-BE49-F238E27FC236}">
                <a16:creationId xmlns:a16="http://schemas.microsoft.com/office/drawing/2014/main" id="{AFE24852-164B-CFDE-B769-790BC3263B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4D73F0A0-3A2F-4832-BE53-6B8B6864E3E5}" type="datetime1">
              <a:rPr lang="sv-SE" smtClean="0"/>
              <a:t>2025-03-18</a:t>
            </a:fld>
            <a:endParaRPr lang="sv-SE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CCC1B95F-8FF6-795C-71C7-EF6DB9AB2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6D013B1D-5E77-D5A6-6127-FB27ABDC7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5268180F-B84D-0F44-B4B5-93A7D7845B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1477" y="5853106"/>
            <a:ext cx="746613" cy="6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097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lvsidesbild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5181600" cy="1143000"/>
          </a:xfrm>
        </p:spPr>
        <p:txBody>
          <a:bodyPr/>
          <a:lstStyle>
            <a:lvl1pPr>
              <a:defRPr sz="3200">
                <a:solidFill>
                  <a:schemeClr val="bg2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5C763317-F411-4D62-BE3D-5C26FC77F3B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181600" cy="4768701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accent2"/>
              </a:buClr>
              <a:defRPr sz="2800">
                <a:solidFill>
                  <a:schemeClr val="bg2"/>
                </a:solidFill>
              </a:defRPr>
            </a:lvl1pPr>
            <a:lvl2pPr>
              <a:spcBef>
                <a:spcPts val="1000"/>
              </a:spcBef>
              <a:buClr>
                <a:schemeClr val="accent2"/>
              </a:buClr>
              <a:defRPr sz="2400">
                <a:solidFill>
                  <a:schemeClr val="bg2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</p:txBody>
      </p:sp>
      <p:sp>
        <p:nvSpPr>
          <p:cNvPr id="19" name="Platshållare för bild 18">
            <a:extLst>
              <a:ext uri="{FF2B5EF4-FFF2-40B4-BE49-F238E27FC236}">
                <a16:creationId xmlns:a16="http://schemas.microsoft.com/office/drawing/2014/main" id="{D6486219-2215-4369-90BE-9897A751A24C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5969000" y="0"/>
            <a:ext cx="5880100" cy="6557963"/>
          </a:xfrm>
          <a:custGeom>
            <a:avLst/>
            <a:gdLst/>
            <a:ahLst/>
            <a:cxnLst/>
            <a:rect l="l" t="t" r="r" b="b"/>
            <a:pathLst>
              <a:path w="5880100" h="6557963">
                <a:moveTo>
                  <a:pt x="0" y="0"/>
                </a:moveTo>
                <a:lnTo>
                  <a:pt x="5880100" y="0"/>
                </a:lnTo>
                <a:lnTo>
                  <a:pt x="5880100" y="5413848"/>
                </a:lnTo>
                <a:lnTo>
                  <a:pt x="5815773" y="5417096"/>
                </a:lnTo>
                <a:cubicBezTo>
                  <a:pt x="5265126" y="5473017"/>
                  <a:pt x="4827361" y="5910782"/>
                  <a:pt x="4771440" y="6461429"/>
                </a:cubicBezTo>
                <a:lnTo>
                  <a:pt x="4766565" y="6557963"/>
                </a:lnTo>
                <a:lnTo>
                  <a:pt x="0" y="6557963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FontTx/>
              <a:buNone/>
              <a:defRPr sz="2000">
                <a:solidFill>
                  <a:schemeClr val="bg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lang="sv-SE"/>
            </a:br>
            <a:br>
              <a:rPr lang="sv-SE"/>
            </a:br>
            <a:br>
              <a:rPr lang="sv-SE"/>
            </a:br>
            <a:br>
              <a:rPr lang="sv-SE"/>
            </a:br>
            <a:r>
              <a:rPr lang="sv-SE"/>
              <a:t>Klicka på ikonen för att </a:t>
            </a:r>
            <a:br>
              <a:rPr lang="sv-SE"/>
            </a:br>
            <a:r>
              <a:rPr lang="sv-SE"/>
              <a:t>infoga en bild, som fyller ut </a:t>
            </a:r>
            <a:br>
              <a:rPr lang="sv-SE"/>
            </a:br>
            <a:r>
              <a:rPr lang="sv-SE"/>
              <a:t>platshållaren med rundat hörn.</a:t>
            </a:r>
            <a:endParaRPr lang="en-US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86BE9932-6652-2F68-1034-24E5E46509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056C4D66-1807-4776-9F16-AA3C32A246C1}" type="datetime1">
              <a:rPr lang="sv-SE" smtClean="0"/>
              <a:t>2025-03-18</a:t>
            </a:fld>
            <a:endParaRPr lang="sv-SE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163ED8F1-3338-F67C-7AF6-F651A8C4D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EA0CF44F-A949-73AD-6632-4E606E573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472099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lvsidesbild grädde 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5181600" cy="1143000"/>
          </a:xfrm>
        </p:spPr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5C763317-F411-4D62-BE3D-5C26FC77F3B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181600" cy="4768701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2"/>
              </a:buClr>
              <a:defRPr sz="2800">
                <a:solidFill>
                  <a:schemeClr val="tx2"/>
                </a:solidFill>
              </a:defRPr>
            </a:lvl1pPr>
            <a:lvl2pPr>
              <a:spcBef>
                <a:spcPts val="1000"/>
              </a:spcBef>
              <a:buClr>
                <a:schemeClr val="tx2"/>
              </a:buClr>
              <a:defRPr sz="2400">
                <a:solidFill>
                  <a:schemeClr val="tx2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</p:txBody>
      </p:sp>
      <p:sp>
        <p:nvSpPr>
          <p:cNvPr id="19" name="Platshållare för bild 18">
            <a:extLst>
              <a:ext uri="{FF2B5EF4-FFF2-40B4-BE49-F238E27FC236}">
                <a16:creationId xmlns:a16="http://schemas.microsoft.com/office/drawing/2014/main" id="{D6486219-2215-4369-90BE-9897A751A24C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5969000" y="1"/>
            <a:ext cx="5880100" cy="6517758"/>
          </a:xfrm>
          <a:custGeom>
            <a:avLst/>
            <a:gdLst/>
            <a:ahLst/>
            <a:cxnLst/>
            <a:rect l="l" t="t" r="r" b="b"/>
            <a:pathLst>
              <a:path w="5880100" h="6557963">
                <a:moveTo>
                  <a:pt x="0" y="0"/>
                </a:moveTo>
                <a:lnTo>
                  <a:pt x="5880100" y="0"/>
                </a:lnTo>
                <a:lnTo>
                  <a:pt x="5880100" y="5413848"/>
                </a:lnTo>
                <a:lnTo>
                  <a:pt x="5815773" y="5417096"/>
                </a:lnTo>
                <a:cubicBezTo>
                  <a:pt x="5265126" y="5473017"/>
                  <a:pt x="4827361" y="5910782"/>
                  <a:pt x="4771440" y="6461429"/>
                </a:cubicBezTo>
                <a:lnTo>
                  <a:pt x="4766565" y="6557963"/>
                </a:lnTo>
                <a:lnTo>
                  <a:pt x="0" y="6557963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2000"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lang="sv-SE"/>
            </a:br>
            <a:br>
              <a:rPr lang="sv-SE"/>
            </a:br>
            <a:br>
              <a:rPr lang="sv-SE"/>
            </a:br>
            <a:br>
              <a:rPr lang="sv-SE"/>
            </a:br>
            <a:br>
              <a:rPr lang="sv-SE"/>
            </a:br>
            <a:r>
              <a:rPr lang="sv-SE"/>
              <a:t>Klicka på ikonen för att </a:t>
            </a:r>
            <a:br>
              <a:rPr lang="sv-SE"/>
            </a:br>
            <a:r>
              <a:rPr lang="sv-SE"/>
              <a:t>infoga en bild, som fyller ut </a:t>
            </a:r>
            <a:br>
              <a:rPr lang="sv-SE"/>
            </a:br>
            <a:r>
              <a:rPr lang="sv-SE"/>
              <a:t>platshållaren med rundat hörn</a:t>
            </a:r>
            <a:br>
              <a:rPr lang="sv-SE"/>
            </a:br>
            <a:endParaRPr lang="en-US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3E7D6E2E-8A4F-D98F-225B-724A74A076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738A8468-28CB-4E66-9D43-5E9BC9263E51}" type="datetime1">
              <a:rPr lang="sv-SE" smtClean="0"/>
              <a:t>2025-03-18</a:t>
            </a:fld>
            <a:endParaRPr lang="sv-SE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4339C906-0FFF-0D74-2AA4-386DD03BE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50559915-C442-FFF4-7F3F-17BD49981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919167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lvsidesbild neut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5181600" cy="1143000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5C763317-F411-4D62-BE3D-5C26FC77F3B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181600" cy="4768701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defRPr sz="2800">
                <a:solidFill>
                  <a:schemeClr val="tx1"/>
                </a:solidFill>
              </a:defRPr>
            </a:lvl1pPr>
            <a:lvl2pPr>
              <a:spcBef>
                <a:spcPts val="10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</p:txBody>
      </p:sp>
      <p:sp>
        <p:nvSpPr>
          <p:cNvPr id="19" name="Platshållare för bild 18">
            <a:extLst>
              <a:ext uri="{FF2B5EF4-FFF2-40B4-BE49-F238E27FC236}">
                <a16:creationId xmlns:a16="http://schemas.microsoft.com/office/drawing/2014/main" id="{D6486219-2215-4369-90BE-9897A751A24C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5969000" y="1"/>
            <a:ext cx="5880100" cy="6525320"/>
          </a:xfrm>
          <a:custGeom>
            <a:avLst/>
            <a:gdLst/>
            <a:ahLst/>
            <a:cxnLst/>
            <a:rect l="l" t="t" r="r" b="b"/>
            <a:pathLst>
              <a:path w="5880100" h="6557963">
                <a:moveTo>
                  <a:pt x="0" y="0"/>
                </a:moveTo>
                <a:lnTo>
                  <a:pt x="5880100" y="0"/>
                </a:lnTo>
                <a:lnTo>
                  <a:pt x="5880100" y="5413848"/>
                </a:lnTo>
                <a:lnTo>
                  <a:pt x="5815773" y="5417096"/>
                </a:lnTo>
                <a:cubicBezTo>
                  <a:pt x="5265126" y="5473017"/>
                  <a:pt x="4827361" y="5910782"/>
                  <a:pt x="4771440" y="6461429"/>
                </a:cubicBezTo>
                <a:lnTo>
                  <a:pt x="4766565" y="6557963"/>
                </a:lnTo>
                <a:lnTo>
                  <a:pt x="0" y="6557963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FontTx/>
              <a:buNone/>
              <a:defRPr sz="2000"/>
            </a:lvl1pPr>
          </a:lstStyle>
          <a:p>
            <a:br>
              <a:rPr lang="sv-SE"/>
            </a:br>
            <a:br>
              <a:rPr lang="sv-SE"/>
            </a:br>
            <a:br>
              <a:rPr lang="sv-SE"/>
            </a:br>
            <a:br>
              <a:rPr lang="sv-SE"/>
            </a:br>
            <a:br>
              <a:rPr lang="sv-SE"/>
            </a:br>
            <a:r>
              <a:rPr lang="sv-SE"/>
              <a:t>Klicka på ikonen för att </a:t>
            </a:r>
            <a:br>
              <a:rPr lang="sv-SE"/>
            </a:br>
            <a:r>
              <a:rPr lang="sv-SE"/>
              <a:t>infoga en bild, som fyller ut </a:t>
            </a:r>
            <a:br>
              <a:rPr lang="sv-SE"/>
            </a:br>
            <a:r>
              <a:rPr lang="sv-SE"/>
              <a:t>platshållaren med rundat hörn.</a:t>
            </a:r>
            <a:endParaRPr lang="en-US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8BAF8B48-190A-CD33-0203-CB9E94B0B9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2832F019-68C5-4A37-B2E1-1C87E0510245}" type="datetime1">
              <a:rPr lang="sv-SE" smtClean="0"/>
              <a:t>2025-03-18</a:t>
            </a:fld>
            <a:endParaRPr lang="sv-SE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21C96D5D-12A1-49BC-3215-73D03C7CA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4292DD92-F84D-6372-5A07-8F06DBCC0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99019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ed bildtext blå 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AD94CA0B-BF75-4D87-8705-6B5298FD7CD6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4904894" y="0"/>
            <a:ext cx="6947669" cy="6538636"/>
          </a:xfrm>
          <a:custGeom>
            <a:avLst/>
            <a:gdLst/>
            <a:ahLst/>
            <a:cxnLst/>
            <a:rect l="l" t="t" r="r" b="b"/>
            <a:pathLst>
              <a:path w="6947669" h="6264000">
                <a:moveTo>
                  <a:pt x="0" y="0"/>
                </a:moveTo>
                <a:lnTo>
                  <a:pt x="6947669" y="0"/>
                </a:lnTo>
                <a:lnTo>
                  <a:pt x="6947669" y="5141325"/>
                </a:lnTo>
                <a:lnTo>
                  <a:pt x="6873812" y="5145055"/>
                </a:lnTo>
                <a:cubicBezTo>
                  <a:pt x="6323165" y="5200976"/>
                  <a:pt x="5885400" y="5638741"/>
                  <a:pt x="5829479" y="6189389"/>
                </a:cubicBezTo>
                <a:lnTo>
                  <a:pt x="5825711" y="6264000"/>
                </a:lnTo>
                <a:lnTo>
                  <a:pt x="0" y="6264000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FontTx/>
              <a:buNone/>
              <a:defRPr sz="2000">
                <a:solidFill>
                  <a:schemeClr val="bg2"/>
                </a:solidFill>
              </a:defRPr>
            </a:lvl1pPr>
          </a:lstStyle>
          <a:p>
            <a:br>
              <a:rPr lang="sv-SE"/>
            </a:br>
            <a:br>
              <a:rPr lang="sv-SE"/>
            </a:br>
            <a:endParaRPr lang="sv-SE"/>
          </a:p>
          <a:p>
            <a:endParaRPr lang="sv-SE"/>
          </a:p>
          <a:p>
            <a:br>
              <a:rPr lang="sv-SE"/>
            </a:br>
            <a:r>
              <a:rPr lang="sv-SE"/>
              <a:t>Klicka på ikonen för att </a:t>
            </a:r>
            <a:br>
              <a:rPr lang="sv-SE"/>
            </a:br>
            <a:r>
              <a:rPr lang="sv-SE"/>
              <a:t>infoga en bild, som fyller ut </a:t>
            </a:r>
            <a:br>
              <a:rPr lang="sv-SE"/>
            </a:br>
            <a:r>
              <a:rPr lang="sv-SE"/>
              <a:t>platshållaren med rundat hörn.</a:t>
            </a:r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EBF9E0C-BEB5-4F8D-9A18-C5E7E941A86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3932237" cy="1170000"/>
          </a:xfrm>
        </p:spPr>
        <p:txBody>
          <a:bodyPr anchor="t" anchorCtr="0"/>
          <a:lstStyle>
            <a:lvl1pPr>
              <a:defRPr sz="3200">
                <a:solidFill>
                  <a:schemeClr val="bg2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63E5C69-658D-4A13-BCB5-8E05A291B188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09600" y="1711843"/>
            <a:ext cx="3932237" cy="4523858"/>
          </a:xfrm>
        </p:spPr>
        <p:txBody>
          <a:bodyPr/>
          <a:lstStyle>
            <a:lvl1pPr marL="342900" indent="-342900">
              <a:lnSpc>
                <a:spcPct val="110000"/>
              </a:lnSpc>
              <a:buClr>
                <a:schemeClr val="bg2"/>
              </a:buClr>
              <a:buFont typeface="Arial" panose="020B0604020202020204" pitchFamily="34" charset="0"/>
              <a:buChar char="•"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Skriv text här</a:t>
            </a:r>
          </a:p>
        </p:txBody>
      </p:sp>
      <p:sp>
        <p:nvSpPr>
          <p:cNvPr id="3" name="Platshållare för datum 3">
            <a:extLst>
              <a:ext uri="{FF2B5EF4-FFF2-40B4-BE49-F238E27FC236}">
                <a16:creationId xmlns:a16="http://schemas.microsoft.com/office/drawing/2014/main" id="{7278BE36-5D03-B947-50CF-2E825EAABC9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89B2D01C-7309-43AD-BB51-C03D02FBFE6F}" type="datetime1">
              <a:rPr lang="sv-SE" smtClean="0"/>
              <a:t>2025-03-18</a:t>
            </a:fld>
            <a:endParaRPr lang="sv-SE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09C34CAE-7C61-6971-4E6A-D3B61E057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E9808DA3-999C-3634-67E5-C32D4F1EE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855829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ed bildtext gräd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AD94CA0B-BF75-4D87-8705-6B5298FD7CD6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4904894" y="0"/>
            <a:ext cx="6947669" cy="6538636"/>
          </a:xfrm>
          <a:custGeom>
            <a:avLst/>
            <a:gdLst/>
            <a:ahLst/>
            <a:cxnLst/>
            <a:rect l="l" t="t" r="r" b="b"/>
            <a:pathLst>
              <a:path w="6947669" h="6264000">
                <a:moveTo>
                  <a:pt x="0" y="0"/>
                </a:moveTo>
                <a:lnTo>
                  <a:pt x="6947669" y="0"/>
                </a:lnTo>
                <a:lnTo>
                  <a:pt x="6947669" y="5141325"/>
                </a:lnTo>
                <a:lnTo>
                  <a:pt x="6873812" y="5145055"/>
                </a:lnTo>
                <a:cubicBezTo>
                  <a:pt x="6323165" y="5200976"/>
                  <a:pt x="5885400" y="5638741"/>
                  <a:pt x="5829479" y="6189389"/>
                </a:cubicBezTo>
                <a:lnTo>
                  <a:pt x="5825711" y="6264000"/>
                </a:lnTo>
                <a:lnTo>
                  <a:pt x="0" y="6264000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FontTx/>
              <a:buNone/>
              <a:defRPr sz="2000">
                <a:solidFill>
                  <a:schemeClr val="tx2"/>
                </a:solidFill>
              </a:defRPr>
            </a:lvl1pPr>
          </a:lstStyle>
          <a:p>
            <a:br>
              <a:rPr lang="sv-SE"/>
            </a:br>
            <a:br>
              <a:rPr lang="sv-SE"/>
            </a:br>
            <a:br>
              <a:rPr lang="sv-SE"/>
            </a:br>
            <a:br>
              <a:rPr lang="sv-SE"/>
            </a:br>
            <a:br>
              <a:rPr lang="sv-SE"/>
            </a:br>
            <a:r>
              <a:rPr lang="sv-SE"/>
              <a:t>Klicka på ikonen för att </a:t>
            </a:r>
            <a:br>
              <a:rPr lang="sv-SE"/>
            </a:br>
            <a:r>
              <a:rPr lang="sv-SE"/>
              <a:t>infoga en bild, som fyller ut </a:t>
            </a:r>
            <a:br>
              <a:rPr lang="sv-SE"/>
            </a:br>
            <a:r>
              <a:rPr lang="sv-SE"/>
              <a:t>platshållaren med rundat hörn.</a:t>
            </a:r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EBF9E0C-BEB5-4F8D-9A18-C5E7E941A86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3932237" cy="1171088"/>
          </a:xfrm>
        </p:spPr>
        <p:txBody>
          <a:bodyPr anchor="t" anchorCtr="0"/>
          <a:lstStyle>
            <a:lvl1pPr>
              <a:defRPr sz="3200">
                <a:solidFill>
                  <a:schemeClr val="tx2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63E5C69-658D-4A13-BCB5-8E05A291B188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09600" y="1665288"/>
            <a:ext cx="3932237" cy="4570413"/>
          </a:xfrm>
        </p:spPr>
        <p:txBody>
          <a:bodyPr/>
          <a:lstStyle>
            <a:lvl1pPr marL="342900" indent="-342900">
              <a:lnSpc>
                <a:spcPct val="110000"/>
              </a:lnSpc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Skriv text här</a:t>
            </a:r>
          </a:p>
        </p:txBody>
      </p:sp>
      <p:sp>
        <p:nvSpPr>
          <p:cNvPr id="3" name="Platshållare för datum 3">
            <a:extLst>
              <a:ext uri="{FF2B5EF4-FFF2-40B4-BE49-F238E27FC236}">
                <a16:creationId xmlns:a16="http://schemas.microsoft.com/office/drawing/2014/main" id="{EC997379-AA57-FFC0-C67C-2D47D22C2EB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74411" y="6530791"/>
            <a:ext cx="995364" cy="273555"/>
          </a:xfrm>
          <a:prstGeom prst="rect">
            <a:avLst/>
          </a:prstGeom>
        </p:spPr>
        <p:txBody>
          <a:bodyPr/>
          <a:lstStyle/>
          <a:p>
            <a:fld id="{3EE0776E-56C1-4163-BBDC-05D27C5158B9}" type="datetime1">
              <a:rPr lang="sv-SE" smtClean="0"/>
              <a:t>2025-03-18</a:t>
            </a:fld>
            <a:endParaRPr lang="sv-SE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E0EE9DDD-8D27-BD71-D6BB-11AB844D7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42441" y="6513520"/>
            <a:ext cx="8794963" cy="300235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03F8E2E3-7B29-03BC-3B15-8990B1284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67768" y="6513520"/>
            <a:ext cx="637660" cy="300235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78729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ed bildtext neut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AD94CA0B-BF75-4D87-8705-6B5298FD7CD6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4904894" y="0"/>
            <a:ext cx="6947669" cy="6538636"/>
          </a:xfrm>
          <a:custGeom>
            <a:avLst/>
            <a:gdLst/>
            <a:ahLst/>
            <a:cxnLst/>
            <a:rect l="l" t="t" r="r" b="b"/>
            <a:pathLst>
              <a:path w="6947669" h="6264000">
                <a:moveTo>
                  <a:pt x="0" y="0"/>
                </a:moveTo>
                <a:lnTo>
                  <a:pt x="6947669" y="0"/>
                </a:lnTo>
                <a:lnTo>
                  <a:pt x="6947669" y="5141325"/>
                </a:lnTo>
                <a:lnTo>
                  <a:pt x="6873812" y="5145055"/>
                </a:lnTo>
                <a:cubicBezTo>
                  <a:pt x="6323165" y="5200976"/>
                  <a:pt x="5885400" y="5638741"/>
                  <a:pt x="5829479" y="6189389"/>
                </a:cubicBezTo>
                <a:lnTo>
                  <a:pt x="5825711" y="6264000"/>
                </a:lnTo>
                <a:lnTo>
                  <a:pt x="0" y="6264000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FontTx/>
              <a:buNone/>
              <a:defRPr sz="2000"/>
            </a:lvl1pPr>
          </a:lstStyle>
          <a:p>
            <a:br>
              <a:rPr lang="sv-SE"/>
            </a:br>
            <a:br>
              <a:rPr lang="sv-SE"/>
            </a:br>
            <a:br>
              <a:rPr lang="sv-SE"/>
            </a:br>
            <a:br>
              <a:rPr lang="sv-SE"/>
            </a:br>
            <a:br>
              <a:rPr lang="sv-SE"/>
            </a:br>
            <a:r>
              <a:rPr lang="sv-SE"/>
              <a:t>Klicka på ikonen för att </a:t>
            </a:r>
            <a:br>
              <a:rPr lang="sv-SE"/>
            </a:br>
            <a:r>
              <a:rPr lang="sv-SE"/>
              <a:t>infoga en bild, som fyller ut </a:t>
            </a:r>
            <a:br>
              <a:rPr lang="sv-SE"/>
            </a:br>
            <a:r>
              <a:rPr lang="sv-SE"/>
              <a:t>platshållaren med rundat hörn.</a:t>
            </a:r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EBF9E0C-BEB5-4F8D-9A18-C5E7E941A86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3932237" cy="1170000"/>
          </a:xfrm>
        </p:spPr>
        <p:txBody>
          <a:bodyPr anchor="t" anchorCtr="0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63E5C69-658D-4A13-BCB5-8E05A291B188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09600" y="1669313"/>
            <a:ext cx="3932237" cy="4587654"/>
          </a:xfrm>
        </p:spPr>
        <p:txBody>
          <a:bodyPr/>
          <a:lstStyle>
            <a:lvl1pPr marL="342900" indent="-342900">
              <a:lnSpc>
                <a:spcPct val="11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Skriv text här</a:t>
            </a:r>
          </a:p>
        </p:txBody>
      </p:sp>
      <p:sp>
        <p:nvSpPr>
          <p:cNvPr id="3" name="Platshållare för datum 3">
            <a:extLst>
              <a:ext uri="{FF2B5EF4-FFF2-40B4-BE49-F238E27FC236}">
                <a16:creationId xmlns:a16="http://schemas.microsoft.com/office/drawing/2014/main" id="{7237D1B6-089F-FE4A-553A-91F3A00480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BBB410BE-CF1F-4E5F-9DCA-D51FBE5FB1D3}" type="datetime1">
              <a:rPr lang="sv-SE" smtClean="0"/>
              <a:t>2025-03-18</a:t>
            </a:fld>
            <a:endParaRPr lang="sv-SE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2C55B8E2-0B30-8F03-4864-C893D054A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3F34B608-4D46-FA27-659B-1A66156B2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324999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utbild_med bi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5772" y="4035405"/>
            <a:ext cx="4384966" cy="1471543"/>
          </a:xfrm>
        </p:spPr>
        <p:txBody>
          <a:bodyPr/>
          <a:lstStyle>
            <a:lvl1pPr algn="l">
              <a:defRPr sz="8000">
                <a:solidFill>
                  <a:schemeClr val="bg2"/>
                </a:solidFill>
              </a:defRPr>
            </a:lvl1pPr>
          </a:lstStyle>
          <a:p>
            <a:r>
              <a:rPr lang="sv-SE"/>
              <a:t>TACK!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532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utbild_med bild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5772" y="4035405"/>
            <a:ext cx="4384966" cy="1471543"/>
          </a:xfrm>
        </p:spPr>
        <p:txBody>
          <a:bodyPr/>
          <a:lstStyle>
            <a:lvl1pPr algn="l">
              <a:defRPr sz="8000">
                <a:solidFill>
                  <a:schemeClr val="bg2"/>
                </a:solidFill>
              </a:defRPr>
            </a:lvl1pPr>
          </a:lstStyle>
          <a:p>
            <a:r>
              <a:rPr lang="sv-SE"/>
              <a:t>TACK!</a:t>
            </a:r>
            <a:endParaRPr lang="en-US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A0325C9A-5075-35A3-085F-FBE546D3B5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140B3BAA-58DF-4A23-910A-712F9B42C53D}" type="datetime1">
              <a:rPr lang="sv-SE" smtClean="0"/>
              <a:t>2025-03-18</a:t>
            </a:fld>
            <a:endParaRPr lang="sv-SE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9DADDCC5-B712-C7AC-E5DD-CBF3BDEBB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90D32486-0131-CF98-3960-15D38D49F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001166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utbild_med bil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5772" y="4035405"/>
            <a:ext cx="4384966" cy="1471543"/>
          </a:xfrm>
        </p:spPr>
        <p:txBody>
          <a:bodyPr/>
          <a:lstStyle>
            <a:lvl1pPr algn="l">
              <a:defRPr sz="8000">
                <a:solidFill>
                  <a:schemeClr val="tx2"/>
                </a:solidFill>
              </a:defRPr>
            </a:lvl1pPr>
          </a:lstStyle>
          <a:p>
            <a:r>
              <a:rPr lang="sv-SE"/>
              <a:t>TACK!</a:t>
            </a:r>
            <a:endParaRPr lang="en-US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A0325C9A-5075-35A3-085F-FBE546D3B5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140B3BAA-58DF-4A23-910A-712F9B42C53D}" type="datetime1">
              <a:rPr lang="sv-SE" smtClean="0"/>
              <a:t>2025-03-18</a:t>
            </a:fld>
            <a:endParaRPr lang="sv-SE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9DADDCC5-B712-C7AC-E5DD-CBF3BDEBB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90D32486-0131-CF98-3960-15D38D49F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73407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lutbild_med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5772" y="4035405"/>
            <a:ext cx="4384966" cy="1471543"/>
          </a:xfrm>
        </p:spPr>
        <p:txBody>
          <a:bodyPr/>
          <a:lstStyle>
            <a:lvl1pPr algn="l">
              <a:defRPr sz="8000">
                <a:solidFill>
                  <a:schemeClr val="tx1"/>
                </a:solidFill>
              </a:defRPr>
            </a:lvl1pPr>
          </a:lstStyle>
          <a:p>
            <a:r>
              <a:rPr lang="sv-SE"/>
              <a:t>TACK!</a:t>
            </a:r>
            <a:endParaRPr lang="en-US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A0325C9A-5075-35A3-085F-FBE546D3B5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140B3BAA-58DF-4A23-910A-712F9B42C53D}" type="datetime1">
              <a:rPr lang="sv-SE" smtClean="0"/>
              <a:t>2025-03-18</a:t>
            </a:fld>
            <a:endParaRPr lang="sv-SE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9DADDCC5-B712-C7AC-E5DD-CBF3BDEBB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90D32486-0131-CF98-3960-15D38D49F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107815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bild neutral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9A07AEC-4933-4E73-917F-A4A367715DC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14400" y="1700809"/>
            <a:ext cx="10363200" cy="1470025"/>
          </a:xfrm>
        </p:spPr>
        <p:txBody>
          <a:bodyPr anchor="b"/>
          <a:lstStyle>
            <a:lvl1pPr algn="ctr">
              <a:lnSpc>
                <a:spcPct val="110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5" name="Platshållare för datum 3">
            <a:extLst>
              <a:ext uri="{FF2B5EF4-FFF2-40B4-BE49-F238E27FC236}">
                <a16:creationId xmlns:a16="http://schemas.microsoft.com/office/drawing/2014/main" id="{7504EE9F-131D-EFB7-2A79-B3DD8BF9A1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0952" y="6486545"/>
            <a:ext cx="1060175" cy="354182"/>
          </a:xfrm>
          <a:prstGeom prst="rect">
            <a:avLst/>
          </a:prstGeom>
        </p:spPr>
        <p:txBody>
          <a:bodyPr/>
          <a:lstStyle/>
          <a:p>
            <a:fld id="{38300729-9120-4936-A615-CF043BDAE2EC}" type="datetime1">
              <a:rPr lang="sv-SE" smtClean="0"/>
              <a:t>2025-03-18</a:t>
            </a:fld>
            <a:endParaRPr lang="sv-SE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53945A83-9CF5-D3E1-4AC0-51BF060AD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21127" y="6469274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47E25ADB-6596-015B-3496-5779FCC53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7600" y="6469274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Underrubrik 2">
            <a:extLst>
              <a:ext uri="{FF2B5EF4-FFF2-40B4-BE49-F238E27FC236}">
                <a16:creationId xmlns:a16="http://schemas.microsoft.com/office/drawing/2014/main" id="{A95E7C8D-E10A-96EA-A696-E14A4D299E6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828800" y="3404592"/>
            <a:ext cx="8534400" cy="1108414"/>
          </a:xfrm>
        </p:spPr>
        <p:txBody>
          <a:bodyPr/>
          <a:lstStyle>
            <a:lvl1pPr marL="0" indent="0" algn="ctr">
              <a:lnSpc>
                <a:spcPct val="110000"/>
              </a:lnSpc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underrubrik</a:t>
            </a:r>
            <a:endParaRPr lang="en-US"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C8E3E256-BBF3-D765-FDC4-A130C5C5C95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1477" y="5853106"/>
            <a:ext cx="746613" cy="6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4463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91CEC2D-54D3-4A2F-A308-910BC7CAD1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10972800" cy="745786"/>
          </a:xfrm>
        </p:spPr>
        <p:txBody>
          <a:bodyPr anchor="t" anchorCtr="0"/>
          <a:lstStyle>
            <a:lvl1pPr>
              <a:defRPr sz="3600" baseline="0">
                <a:solidFill>
                  <a:schemeClr val="bg2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EA48A55-5944-49AA-AEC9-DCE7F4FA134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275907"/>
            <a:ext cx="10972800" cy="4850257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bg2"/>
              </a:buClr>
              <a:defRPr sz="3000">
                <a:solidFill>
                  <a:schemeClr val="bg2"/>
                </a:solidFill>
              </a:defRPr>
            </a:lvl1pPr>
            <a:lvl2pPr>
              <a:lnSpc>
                <a:spcPct val="110000"/>
              </a:lnSpc>
              <a:spcBef>
                <a:spcPts val="800"/>
              </a:spcBef>
              <a:buClr>
                <a:schemeClr val="bg2"/>
              </a:buClr>
              <a:defRPr sz="2800">
                <a:solidFill>
                  <a:schemeClr val="bg2"/>
                </a:solidFill>
              </a:defRPr>
            </a:lvl2pPr>
            <a:lvl3pPr>
              <a:lnSpc>
                <a:spcPct val="110000"/>
              </a:lnSpc>
              <a:spcBef>
                <a:spcPts val="800"/>
              </a:spcBef>
              <a:buClr>
                <a:schemeClr val="bg2"/>
              </a:buClr>
              <a:defRPr sz="2400">
                <a:solidFill>
                  <a:schemeClr val="bg2"/>
                </a:solidFill>
              </a:defRPr>
            </a:lvl3pPr>
            <a:lvl4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4pPr>
            <a:lvl5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F369186-E3DF-440E-977F-FB2B3216ED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56F01782-C5A9-40B6-AB6E-8DE9881C3C7C}" type="datetime1">
              <a:rPr lang="sv-SE" smtClean="0"/>
              <a:t>2025-03-18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42A9194-8EFD-4250-AB50-26F4F10DA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ED05CBE-4A1F-49DC-8E48-BBEEB3E60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47228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gräd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91CEC2D-54D3-4A2F-A308-910BC7CAD1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10972800" cy="745786"/>
          </a:xfrm>
        </p:spPr>
        <p:txBody>
          <a:bodyPr anchor="t" anchorCtr="0"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EA48A55-5944-49AA-AEC9-DCE7F4FA134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275907"/>
            <a:ext cx="10972800" cy="4850257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2"/>
              </a:buClr>
              <a:defRPr sz="3000">
                <a:solidFill>
                  <a:schemeClr val="tx2"/>
                </a:solidFill>
              </a:defRPr>
            </a:lvl1pPr>
            <a:lvl2pPr>
              <a:lnSpc>
                <a:spcPct val="110000"/>
              </a:lnSpc>
              <a:spcBef>
                <a:spcPts val="800"/>
              </a:spcBef>
              <a:buClr>
                <a:schemeClr val="tx2"/>
              </a:buClr>
              <a:defRPr sz="2800">
                <a:solidFill>
                  <a:schemeClr val="tx2"/>
                </a:solidFill>
              </a:defRPr>
            </a:lvl2pPr>
            <a:lvl3pPr>
              <a:lnSpc>
                <a:spcPct val="110000"/>
              </a:lnSpc>
              <a:spcBef>
                <a:spcPts val="800"/>
              </a:spcBef>
              <a:buClr>
                <a:schemeClr val="tx2"/>
              </a:buClr>
              <a:defRPr sz="2400">
                <a:solidFill>
                  <a:schemeClr val="tx2"/>
                </a:solidFill>
              </a:defRPr>
            </a:lvl3pPr>
            <a:lvl4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4pPr>
            <a:lvl5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40BFD82-33C4-3884-7512-07CF043CC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CA4B8-A0BB-4502-821F-7B06CCF7898B}" type="datetime1">
              <a:rPr lang="sv-SE" smtClean="0"/>
              <a:t>2025-03-18</a:t>
            </a:fld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4827E4A-6513-E2F8-83CE-0D930C8FBEC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026881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 neutr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91CEC2D-54D3-4A2F-A308-910BC7CAD1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58943"/>
            <a:ext cx="10972800" cy="745786"/>
          </a:xfrm>
        </p:spPr>
        <p:txBody>
          <a:bodyPr anchor="t" anchorCtr="0"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EA48A55-5944-49AA-AEC9-DCE7F4FA134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275907"/>
            <a:ext cx="10972800" cy="4850257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defRPr sz="3000">
                <a:solidFill>
                  <a:schemeClr val="tx1"/>
                </a:solidFill>
              </a:defRPr>
            </a:lvl1pPr>
            <a:lvl2pPr>
              <a:lnSpc>
                <a:spcPct val="110000"/>
              </a:lnSpc>
              <a:spcBef>
                <a:spcPts val="800"/>
              </a:spcBef>
              <a:buClr>
                <a:schemeClr val="tx1"/>
              </a:buClr>
              <a:defRPr sz="28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spcBef>
                <a:spcPts val="8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3pPr>
            <a:lvl4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4pPr>
            <a:lvl5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286F81BD-23A4-14C0-EED6-2E59201897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92A9DB68-DDFE-43CD-983D-4BE2E622E370}" type="datetime1">
              <a:rPr lang="sv-SE" smtClean="0"/>
              <a:t>2025-03-18</a:t>
            </a:fld>
            <a:endParaRPr lang="sv-SE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E2194FC6-79A2-A4A8-930C-D8014F0C3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D89DBB4E-248F-B506-05F9-B9F152226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344559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 Två delar två färg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2098311B-514A-4DC4-8FD1-424CB79B5F36}"/>
              </a:ext>
            </a:extLst>
          </p:cNvPr>
          <p:cNvSpPr/>
          <p:nvPr/>
        </p:nvSpPr>
        <p:spPr>
          <a:xfrm>
            <a:off x="0" y="-116964"/>
            <a:ext cx="6096000" cy="667725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386BA53-80CA-499D-B273-3926ACA41E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5181600" cy="1143000"/>
          </a:xfrm>
        </p:spPr>
        <p:txBody>
          <a:bodyPr/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3CB0A19-16FC-4B79-906D-1C26618BA5BC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708660"/>
            <a:ext cx="5181600" cy="4518401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bg2"/>
              </a:buClr>
              <a:defRPr sz="2800">
                <a:solidFill>
                  <a:schemeClr val="bg2"/>
                </a:solidFill>
              </a:defRPr>
            </a:lvl1pPr>
            <a:lvl2pPr>
              <a:spcBef>
                <a:spcPts val="1000"/>
              </a:spcBef>
              <a:buClr>
                <a:schemeClr val="bg2"/>
              </a:buClr>
              <a:defRPr sz="2400">
                <a:solidFill>
                  <a:schemeClr val="bg2"/>
                </a:solidFill>
              </a:defRPr>
            </a:lvl2pPr>
            <a:lvl3pPr>
              <a:lnSpc>
                <a:spcPct val="110000"/>
              </a:lnSpc>
              <a:defRPr>
                <a:solidFill>
                  <a:schemeClr val="bg2"/>
                </a:solidFill>
              </a:defRPr>
            </a:lvl3pPr>
            <a:lvl4pPr>
              <a:lnSpc>
                <a:spcPct val="110000"/>
              </a:lnSpc>
              <a:defRPr>
                <a:solidFill>
                  <a:schemeClr val="bg2"/>
                </a:solidFill>
              </a:defRPr>
            </a:lvl4pPr>
            <a:lvl5pPr>
              <a:lnSpc>
                <a:spcPct val="110000"/>
              </a:lnSpc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BFC9B3A-2DF1-4323-8ED3-55CBECCB975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08645" y="360000"/>
            <a:ext cx="5181600" cy="5874623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defRPr sz="2800">
                <a:solidFill>
                  <a:schemeClr val="tx2"/>
                </a:solidFill>
              </a:defRPr>
            </a:lvl1pPr>
            <a:lvl2pPr>
              <a:lnSpc>
                <a:spcPct val="110000"/>
              </a:lnSpc>
              <a:spcBef>
                <a:spcPts val="1000"/>
              </a:spcBef>
              <a:defRPr sz="2400">
                <a:solidFill>
                  <a:schemeClr val="tx2"/>
                </a:solidFill>
              </a:defRPr>
            </a:lvl2pPr>
            <a:lvl3pPr marL="86400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>
                <a:solidFill>
                  <a:schemeClr val="tx2"/>
                </a:solidFill>
              </a:defRPr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marL="86400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/>
            </a:br>
            <a:br>
              <a:rPr lang="sv-SE"/>
            </a:br>
            <a:br>
              <a:rPr lang="sv-SE"/>
            </a:br>
            <a:br>
              <a:rPr lang="sv-SE"/>
            </a:br>
            <a:br>
              <a:rPr lang="sv-SE"/>
            </a:br>
            <a:r>
              <a:rPr lang="sv-SE"/>
              <a:t>	      </a:t>
            </a:r>
          </a:p>
          <a:p>
            <a:pPr marL="86400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/>
              <a:t>       </a:t>
            </a:r>
            <a:br>
              <a:rPr lang="sv-SE"/>
            </a:br>
            <a:r>
              <a:rPr lang="sv-SE"/>
              <a:t>         Välj ikon och infoga </a:t>
            </a:r>
            <a:endParaRPr lang="en-US"/>
          </a:p>
        </p:txBody>
      </p:sp>
      <p:sp>
        <p:nvSpPr>
          <p:cNvPr id="9" name="Platshållare för datum 3">
            <a:extLst>
              <a:ext uri="{FF2B5EF4-FFF2-40B4-BE49-F238E27FC236}">
                <a16:creationId xmlns:a16="http://schemas.microsoft.com/office/drawing/2014/main" id="{4E0B0FE2-E5A1-BE14-1AD7-F11C3D70D2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E0FE638B-B983-49DA-8849-8ECEE52DAC0E}" type="datetime1">
              <a:rPr lang="sv-SE" smtClean="0"/>
              <a:t>2025-03-18</a:t>
            </a:fld>
            <a:endParaRPr lang="sv-SE"/>
          </a:p>
        </p:txBody>
      </p:sp>
      <p:sp>
        <p:nvSpPr>
          <p:cNvPr id="10" name="Platshållare för sidfot 4">
            <a:extLst>
              <a:ext uri="{FF2B5EF4-FFF2-40B4-BE49-F238E27FC236}">
                <a16:creationId xmlns:a16="http://schemas.microsoft.com/office/drawing/2014/main" id="{F8DA2FBF-EA5B-22FE-04EC-31E4FD70F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11" name="Platshållare för bildnummer 5">
            <a:extLst>
              <a:ext uri="{FF2B5EF4-FFF2-40B4-BE49-F238E27FC236}">
                <a16:creationId xmlns:a16="http://schemas.microsoft.com/office/drawing/2014/main" id="{303A1DB8-A381-F782-B96A-BEBB198BF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923108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4133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Två delar två färg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2098311B-514A-4DC4-8FD1-424CB79B5F36}"/>
              </a:ext>
            </a:extLst>
          </p:cNvPr>
          <p:cNvSpPr/>
          <p:nvPr/>
        </p:nvSpPr>
        <p:spPr>
          <a:xfrm>
            <a:off x="0" y="-116964"/>
            <a:ext cx="6096000" cy="667725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386BA53-80CA-499D-B273-3926ACA41E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599" y="360000"/>
            <a:ext cx="5181599" cy="1143000"/>
          </a:xfrm>
        </p:spPr>
        <p:txBody>
          <a:bodyPr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3CB0A19-16FC-4B79-906D-1C26618BA5BC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708660"/>
            <a:ext cx="5181600" cy="4518401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2"/>
              </a:buClr>
              <a:defRPr sz="2800">
                <a:solidFill>
                  <a:schemeClr val="tx2"/>
                </a:solidFill>
              </a:defRPr>
            </a:lvl1pPr>
            <a:lvl2pPr>
              <a:spcBef>
                <a:spcPts val="1000"/>
              </a:spcBef>
              <a:buClr>
                <a:schemeClr val="tx2"/>
              </a:buClr>
              <a:defRPr sz="2400">
                <a:solidFill>
                  <a:schemeClr val="tx2"/>
                </a:solidFill>
              </a:defRPr>
            </a:lvl2pPr>
            <a:lvl3pPr>
              <a:lnSpc>
                <a:spcPct val="110000"/>
              </a:lnSpc>
              <a:defRPr>
                <a:solidFill>
                  <a:schemeClr val="bg2"/>
                </a:solidFill>
              </a:defRPr>
            </a:lvl3pPr>
            <a:lvl4pPr>
              <a:lnSpc>
                <a:spcPct val="110000"/>
              </a:lnSpc>
              <a:defRPr>
                <a:solidFill>
                  <a:schemeClr val="bg2"/>
                </a:solidFill>
              </a:defRPr>
            </a:lvl4pPr>
            <a:lvl5pPr>
              <a:lnSpc>
                <a:spcPct val="110000"/>
              </a:lnSpc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BFC9B3A-2DF1-4323-8ED3-55CBECCB975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08645" y="360000"/>
            <a:ext cx="5181600" cy="5874623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defRPr sz="2800">
                <a:solidFill>
                  <a:schemeClr val="bg2"/>
                </a:solidFill>
              </a:defRPr>
            </a:lvl1pPr>
            <a:lvl2pPr>
              <a:lnSpc>
                <a:spcPct val="110000"/>
              </a:lnSpc>
              <a:spcBef>
                <a:spcPts val="1000"/>
              </a:spcBef>
              <a:defRPr sz="2400">
                <a:solidFill>
                  <a:schemeClr val="bg2"/>
                </a:solidFill>
              </a:defRPr>
            </a:lvl2pPr>
            <a:lvl3pPr marL="914400" indent="0">
              <a:lnSpc>
                <a:spcPct val="110000"/>
              </a:lnSpc>
              <a:buNone/>
              <a:defRPr sz="2000">
                <a:solidFill>
                  <a:schemeClr val="bg2"/>
                </a:solidFill>
              </a:defRPr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marL="914400" marR="0" lvl="2" indent="0" algn="l" defTabSz="914400" rtl="0" eaLnBrk="1" fontAlgn="auto" latinLnBrk="0" hangingPunct="1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/>
            </a:br>
            <a:br>
              <a:rPr lang="sv-SE"/>
            </a:br>
            <a:br>
              <a:rPr lang="sv-SE"/>
            </a:br>
            <a:br>
              <a:rPr lang="sv-SE"/>
            </a:br>
            <a:r>
              <a:rPr lang="sv-SE"/>
              <a:t> </a:t>
            </a:r>
          </a:p>
          <a:p>
            <a:pPr marL="914400" marR="0" lvl="2" indent="0" algn="l" defTabSz="914400" rtl="0" eaLnBrk="1" fontAlgn="auto" latinLnBrk="0" hangingPunct="1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/>
              <a:t>    </a:t>
            </a:r>
            <a:br>
              <a:rPr lang="sv-SE"/>
            </a:br>
            <a:r>
              <a:rPr lang="sv-SE"/>
              <a:t>        Välj ikon och infoga </a:t>
            </a:r>
            <a:endParaRPr lang="en-US"/>
          </a:p>
          <a:p>
            <a:pPr lvl="2"/>
            <a:endParaRPr lang="en-US"/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88D03FBB-21E9-F008-E283-AC075F25E47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EE2A05A5-1053-4521-A641-398E3840E3CC}" type="datetime1">
              <a:rPr lang="sv-SE" smtClean="0"/>
              <a:t>2025-03-18</a:t>
            </a:fld>
            <a:endParaRPr lang="sv-SE"/>
          </a:p>
        </p:txBody>
      </p:sp>
      <p:sp>
        <p:nvSpPr>
          <p:cNvPr id="11" name="Platshållare för sidfot 4">
            <a:extLst>
              <a:ext uri="{FF2B5EF4-FFF2-40B4-BE49-F238E27FC236}">
                <a16:creationId xmlns:a16="http://schemas.microsoft.com/office/drawing/2014/main" id="{F51FF841-B022-4350-1DDE-49C4EA075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12" name="Platshållare för bildnummer 5">
            <a:extLst>
              <a:ext uri="{FF2B5EF4-FFF2-40B4-BE49-F238E27FC236}">
                <a16:creationId xmlns:a16="http://schemas.microsoft.com/office/drawing/2014/main" id="{04A3BADF-81F6-BE5B-EF7B-1C79884EB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259756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4133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 delar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86BA53-80CA-499D-B273-3926ACA41E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3CB0A19-16FC-4B79-906D-1C26618BA5BC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297173"/>
            <a:ext cx="5181600" cy="4828992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bg2"/>
              </a:buClr>
              <a:defRPr sz="2800">
                <a:solidFill>
                  <a:schemeClr val="bg2"/>
                </a:solidFill>
              </a:defRPr>
            </a:lvl1pPr>
            <a:lvl2pPr>
              <a:spcBef>
                <a:spcPts val="1000"/>
              </a:spcBef>
              <a:buClr>
                <a:schemeClr val="bg2"/>
              </a:buClr>
              <a:defRPr sz="2400">
                <a:solidFill>
                  <a:schemeClr val="bg2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BFC9B3A-2DF1-4323-8ED3-55CBECCB975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297172"/>
            <a:ext cx="5181600" cy="4828992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bg2"/>
              </a:buClr>
              <a:defRPr sz="2800">
                <a:solidFill>
                  <a:schemeClr val="bg2"/>
                </a:solidFill>
              </a:defRPr>
            </a:lvl1pPr>
            <a:lvl2pPr>
              <a:lnSpc>
                <a:spcPct val="110000"/>
              </a:lnSpc>
              <a:spcBef>
                <a:spcPts val="1000"/>
              </a:spcBef>
              <a:buClr>
                <a:schemeClr val="bg2"/>
              </a:buClr>
              <a:defRPr sz="2400">
                <a:solidFill>
                  <a:schemeClr val="bg2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8D02EC5-E67C-4775-9C2D-C85908583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25320"/>
            <a:ext cx="936763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CAE321A-11E3-462D-8B66-93319761E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datum 4">
            <a:extLst>
              <a:ext uri="{FF2B5EF4-FFF2-40B4-BE49-F238E27FC236}">
                <a16:creationId xmlns:a16="http://schemas.microsoft.com/office/drawing/2014/main" id="{977FB61D-B955-2B9F-074D-81DF541683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84754" y="6525320"/>
            <a:ext cx="1085021" cy="365125"/>
          </a:xfrm>
          <a:prstGeom prst="rect">
            <a:avLst/>
          </a:prstGeom>
        </p:spPr>
        <p:txBody>
          <a:bodyPr/>
          <a:lstStyle/>
          <a:p>
            <a:fld id="{3556A118-873A-4B52-9003-0908E6B2540D}" type="datetime1">
              <a:rPr lang="sv-SE" smtClean="0"/>
              <a:t>2025-03-18</a:t>
            </a:fld>
            <a:endParaRPr lang="sv-SE"/>
          </a:p>
        </p:txBody>
      </p:sp>
      <p:sp>
        <p:nvSpPr>
          <p:cNvPr id="9" name="Platshållare för datum 3">
            <a:extLst>
              <a:ext uri="{FF2B5EF4-FFF2-40B4-BE49-F238E27FC236}">
                <a16:creationId xmlns:a16="http://schemas.microsoft.com/office/drawing/2014/main" id="{8FC0B61D-7C97-F933-FE5D-D75EED9056F8}"/>
              </a:ext>
            </a:extLst>
          </p:cNvPr>
          <p:cNvSpPr txBox="1">
            <a:spLocks/>
          </p:cNvSpPr>
          <p:nvPr userDrawn="1"/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317976-8A7C-4CAB-BF0F-0DC203C803A3}" type="datetime1">
              <a:rPr lang="sv-SE" smtClean="0"/>
              <a:pPr/>
              <a:t>2025-03-18</a:t>
            </a:fld>
            <a:endParaRPr lang="sv-SE"/>
          </a:p>
        </p:txBody>
      </p:sp>
      <p:sp>
        <p:nvSpPr>
          <p:cNvPr id="10" name="Platshållare för bildnummer 5">
            <a:extLst>
              <a:ext uri="{FF2B5EF4-FFF2-40B4-BE49-F238E27FC236}">
                <a16:creationId xmlns:a16="http://schemas.microsoft.com/office/drawing/2014/main" id="{225F7BBE-36A5-C806-7DFF-266F0BB893C6}"/>
              </a:ext>
            </a:extLst>
          </p:cNvPr>
          <p:cNvSpPr txBox="1">
            <a:spLocks/>
          </p:cNvSpPr>
          <p:nvPr userDrawn="1"/>
        </p:nvSpPr>
        <p:spPr>
          <a:xfrm>
            <a:off x="11226248" y="6513520"/>
            <a:ext cx="679180" cy="3887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4730AA7-F777-4CAC-8CCC-AEA20B9348D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766876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FD2AB036-DCCD-4091-86D3-9356430B4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0000"/>
            <a:ext cx="10972800" cy="73515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Klicka här för </a:t>
            </a:r>
            <a:r>
              <a:rPr lang="en-US" err="1"/>
              <a:t>att</a:t>
            </a:r>
            <a:r>
              <a:rPr lang="en-US"/>
              <a:t> </a:t>
            </a:r>
            <a:r>
              <a:rPr lang="en-US" err="1"/>
              <a:t>ändra</a:t>
            </a:r>
            <a:r>
              <a:rPr lang="en-US"/>
              <a:t> </a:t>
            </a:r>
            <a:r>
              <a:rPr lang="en-US" err="1"/>
              <a:t>rubrikformat</a:t>
            </a:r>
            <a:endParaRPr lang="en-US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1996A95-48E2-4F6F-83D8-7449B280FD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201479"/>
            <a:ext cx="10972800" cy="49246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Klicka här för att ändra format på bakgrundstexten</a:t>
            </a:r>
          </a:p>
          <a:p>
            <a:pPr lvl="1"/>
            <a:r>
              <a:rPr lang="en-US"/>
              <a:t>Nivå två</a:t>
            </a:r>
          </a:p>
          <a:p>
            <a:pPr lvl="2"/>
            <a:r>
              <a:rPr lang="en-US" err="1"/>
              <a:t>Nivå</a:t>
            </a:r>
            <a:r>
              <a:rPr lang="en-US"/>
              <a:t> </a:t>
            </a:r>
            <a:r>
              <a:rPr lang="en-US" err="1"/>
              <a:t>tre</a:t>
            </a:r>
            <a:endParaRPr lang="en-US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A9493F9-282B-4097-A7AF-FB6F8D3465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84754" y="6525320"/>
            <a:ext cx="9607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CA4B8-A0BB-4502-821F-7B06CCF7898B}" type="datetime1">
              <a:rPr lang="sv-SE" smtClean="0"/>
              <a:t>2025-03-18</a:t>
            </a:fld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E3D0A82-13FD-4CDE-95C7-C0163891E9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26248" y="6525320"/>
            <a:ext cx="6791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5">
            <a:extLst>
              <a:ext uri="{FF2B5EF4-FFF2-40B4-BE49-F238E27FC236}">
                <a16:creationId xmlns:a16="http://schemas.microsoft.com/office/drawing/2014/main" id="{F7A0A58A-FC56-47DC-BCC8-CE51EE2570F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1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6" t="2553"/>
          <a:stretch>
            <a:fillRect/>
          </a:stretch>
        </p:blipFill>
        <p:spPr bwMode="auto">
          <a:xfrm>
            <a:off x="-12700" y="5457"/>
            <a:ext cx="122174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8D341EC8-D59E-2394-5413-AB70A2CA75C4}"/>
              </a:ext>
            </a:extLst>
          </p:cNvPr>
          <p:cNvPicPr>
            <a:picLocks noChangeAspect="1"/>
          </p:cNvPicPr>
          <p:nvPr userDrawn="1"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1477" y="5853106"/>
            <a:ext cx="746613" cy="6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516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5" r:id="rId2"/>
    <p:sldLayoutId id="2147483693" r:id="rId3"/>
    <p:sldLayoutId id="2147483685" r:id="rId4"/>
    <p:sldLayoutId id="2147483676" r:id="rId5"/>
    <p:sldLayoutId id="2147483686" r:id="rId6"/>
    <p:sldLayoutId id="2147483671" r:id="rId7"/>
    <p:sldLayoutId id="2147483679" r:id="rId8"/>
    <p:sldLayoutId id="2147483688" r:id="rId9"/>
    <p:sldLayoutId id="2147483664" r:id="rId10"/>
    <p:sldLayoutId id="2147483689" r:id="rId11"/>
    <p:sldLayoutId id="2147483666" r:id="rId12"/>
    <p:sldLayoutId id="2147483663" r:id="rId13"/>
    <p:sldLayoutId id="2147483682" r:id="rId14"/>
    <p:sldLayoutId id="2147483687" r:id="rId15"/>
    <p:sldLayoutId id="2147483692" r:id="rId16"/>
    <p:sldLayoutId id="2147483690" r:id="rId17"/>
    <p:sldLayoutId id="2147483691" r:id="rId18"/>
    <p:sldLayoutId id="2147483665" r:id="rId19"/>
    <p:sldLayoutId id="2147483681" r:id="rId20"/>
    <p:sldLayoutId id="2147483680" r:id="rId21"/>
    <p:sldLayoutId id="2147483667" r:id="rId22"/>
    <p:sldLayoutId id="2147483670" r:id="rId23"/>
    <p:sldLayoutId id="2147483683" r:id="rId24"/>
    <p:sldLayoutId id="2147483684" r:id="rId25"/>
    <p:sldLayoutId id="2147483694" r:id="rId26"/>
    <p:sldLayoutId id="2147483695" r:id="rId27"/>
    <p:sldLayoutId id="2147483696" r:id="rId28"/>
    <p:sldLayoutId id="2147483697" r:id="rId29"/>
  </p:sldLayoutIdLst>
  <p:hf sldNum="0" hdr="0" ftr="0" dt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inera.atlassian.net/wiki/spaces/IAM/pages/3510042625/Rutiner+f+r+ID-administrat+rer+-+SITHS+eID+Portal#6.2-Utgivning-av-Reservkort-p%C3%A5-distans-tillitsniv%C3%A5-2-(LoA2)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nera.atlassian.net/wiki/spaces/IAM/pages/3510042625/Rutiner+f+r+ID-administrat+rer+-+SITHS+eID+Portal#5.-Utgivning-av-Reservkort-tillitsniv%C3%A5-3-(LoA3)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ehalsomyndigheten.se/nyheter/2023/fortsatt-dispens-fran-krav-pa-tillitsniva-3-for-siths-kort/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s://www.inera.se/tjanster/alla-tjanster-a-o/siths-identifieringstjanst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ehalsomyndigheten.se/yrkesverksam/anslut-och-utveckla/e-halsomyndighetens-sakerhetslosning/fragor-och-svar/" TargetMode="External"/><Relationship Id="rId5" Type="http://schemas.openxmlformats.org/officeDocument/2006/relationships/hyperlink" Target="https://inera.atlassian.net/wiki/spaces/IAM/pages/3510042625/Rutiner+f+r+ID-administrat+rer+-+SITHS+eID+Portal" TargetMode="External"/><Relationship Id="rId4" Type="http://schemas.openxmlformats.org/officeDocument/2006/relationships/hyperlink" Target="https://intra.skane.se/sidor/anstallning-och-medarbetarservice/support-felanmalan-it-och-e-tjanstekort-rs-kort/e-tjanstekort-rs-kort/uppgradering-av-e-tjanstekor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7C8A39E-DC93-A3D0-82AF-1FE4054252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Inloggning i SDV – vad gäller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979C0DF-CD99-0DB5-0CC8-8C71DBBDD1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br>
              <a:rPr lang="sv-SE" dirty="0"/>
            </a:br>
            <a:r>
              <a:rPr lang="sv-SE" sz="1600" dirty="0"/>
              <a:t>2024-08-16</a:t>
            </a:r>
          </a:p>
        </p:txBody>
      </p:sp>
      <p:pic>
        <p:nvPicPr>
          <p:cNvPr id="4" name="Bildobjekt 3" descr="Region Skånes logotyp - avsändarinformation ">
            <a:extLst>
              <a:ext uri="{FF2B5EF4-FFF2-40B4-BE49-F238E27FC236}">
                <a16:creationId xmlns:a16="http://schemas.microsoft.com/office/drawing/2014/main" id="{89EA138E-8602-7547-D632-B08E807144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1477" y="5853106"/>
            <a:ext cx="746613" cy="6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465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42E1A3C-B12C-69CC-F8DA-D1E493E8DF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519709"/>
            <a:ext cx="10363200" cy="968771"/>
          </a:xfrm>
        </p:spPr>
        <p:txBody>
          <a:bodyPr/>
          <a:lstStyle/>
          <a:p>
            <a:r>
              <a:rPr lang="sv-SE" dirty="0"/>
              <a:t>Nuläge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7F4FB45E-0863-DE94-CEA8-A1F347C92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1639292"/>
            <a:ext cx="10363200" cy="1108414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l"/>
            <a:r>
              <a:rPr lang="sv-SE" sz="1800" dirty="0"/>
              <a:t>Kort-typen (tillitsnivå 3) för att logga in i SDV är redan standard inom Region Skåne</a:t>
            </a:r>
          </a:p>
          <a:p>
            <a:pPr algn="l"/>
            <a:r>
              <a:rPr lang="sv-SE" sz="1800" dirty="0"/>
              <a:t>Befintlig reservkortsrutin* fungerar för att logga in i SDV</a:t>
            </a:r>
          </a:p>
        </p:txBody>
      </p:sp>
      <p:sp>
        <p:nvSpPr>
          <p:cNvPr id="4" name="Rubrik 1">
            <a:extLst>
              <a:ext uri="{FF2B5EF4-FFF2-40B4-BE49-F238E27FC236}">
                <a16:creationId xmlns:a16="http://schemas.microsoft.com/office/drawing/2014/main" id="{DCDF8738-12A0-3F6C-4BD3-AB2C6DC7758F}"/>
              </a:ext>
            </a:extLst>
          </p:cNvPr>
          <p:cNvSpPr txBox="1">
            <a:spLocks/>
          </p:cNvSpPr>
          <p:nvPr/>
        </p:nvSpPr>
        <p:spPr>
          <a:xfrm>
            <a:off x="914400" y="2308563"/>
            <a:ext cx="10363200" cy="147002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sz="4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/>
              <a:t>Budskap</a:t>
            </a:r>
          </a:p>
        </p:txBody>
      </p:sp>
      <p:sp>
        <p:nvSpPr>
          <p:cNvPr id="5" name="Underrubrik 2">
            <a:extLst>
              <a:ext uri="{FF2B5EF4-FFF2-40B4-BE49-F238E27FC236}">
                <a16:creationId xmlns:a16="http://schemas.microsoft.com/office/drawing/2014/main" id="{EDBB1712-052D-4B04-5B53-D32EC727F22D}"/>
              </a:ext>
            </a:extLst>
          </p:cNvPr>
          <p:cNvSpPr txBox="1">
            <a:spLocks/>
          </p:cNvSpPr>
          <p:nvPr/>
        </p:nvSpPr>
        <p:spPr>
          <a:xfrm>
            <a:off x="914400" y="3917880"/>
            <a:ext cx="10363200" cy="11084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v-SE" sz="1800" dirty="0"/>
              <a:t>Man måste ha ett fysiskt kort för att logga in i SDV</a:t>
            </a:r>
          </a:p>
          <a:p>
            <a:pPr algn="l"/>
            <a:r>
              <a:rPr lang="sv-SE" sz="1800" dirty="0"/>
              <a:t>Om man inte aktivt använder sitt SITHS-kort kan det krävas en uppdatering av kortets certifikat inför driftstart av SDV. Detta hanteras på ”SITHS Mina sidor”</a:t>
            </a:r>
          </a:p>
          <a:p>
            <a:pPr algn="l"/>
            <a:r>
              <a:rPr lang="sv-SE" sz="1800" dirty="0"/>
              <a:t>Man måste känna till sina PIN-koder</a:t>
            </a:r>
          </a:p>
          <a:p>
            <a:pPr algn="l"/>
            <a:r>
              <a:rPr lang="sv-SE" sz="1800" dirty="0" err="1">
                <a:solidFill>
                  <a:srgbClr val="307C8E"/>
                </a:solidFill>
              </a:rPr>
              <a:t>Reservkort</a:t>
            </a:r>
            <a:r>
              <a:rPr lang="sv-SE" sz="1800" dirty="0">
                <a:solidFill>
                  <a:srgbClr val="307C8E"/>
                </a:solidFill>
              </a:rPr>
              <a:t> med tillitsnivå 2 fungerar för SDV men inte för Nationella tjänster</a:t>
            </a:r>
            <a:endParaRPr lang="sv-SE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52BC638-FCEB-27E2-F8DA-C0A4CC1CEC75}"/>
              </a:ext>
            </a:extLst>
          </p:cNvPr>
          <p:cNvSpPr txBox="1"/>
          <p:nvPr/>
        </p:nvSpPr>
        <p:spPr>
          <a:xfrm>
            <a:off x="6233573" y="6113538"/>
            <a:ext cx="4958953" cy="6001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100" dirty="0">
                <a:solidFill>
                  <a:srgbClr val="307C8E"/>
                </a:solidFill>
              </a:rPr>
              <a:t>* Kort </a:t>
            </a:r>
            <a:r>
              <a:rPr lang="en-US" sz="1100" dirty="0" err="1">
                <a:solidFill>
                  <a:srgbClr val="307C8E"/>
                </a:solidFill>
              </a:rPr>
              <a:t>kan</a:t>
            </a:r>
            <a:r>
              <a:rPr lang="en-US" sz="1100" dirty="0">
                <a:solidFill>
                  <a:srgbClr val="307C8E"/>
                </a:solidFill>
              </a:rPr>
              <a:t> </a:t>
            </a:r>
            <a:r>
              <a:rPr lang="en-US" sz="1100" dirty="0" err="1">
                <a:solidFill>
                  <a:srgbClr val="307C8E"/>
                </a:solidFill>
              </a:rPr>
              <a:t>ges</a:t>
            </a:r>
            <a:r>
              <a:rPr lang="en-US" sz="1100" dirty="0">
                <a:solidFill>
                  <a:srgbClr val="307C8E"/>
                </a:solidFill>
              </a:rPr>
              <a:t> </a:t>
            </a:r>
            <a:r>
              <a:rPr lang="en-US" sz="1100" dirty="0" err="1">
                <a:solidFill>
                  <a:srgbClr val="307C8E"/>
                </a:solidFill>
              </a:rPr>
              <a:t>ut</a:t>
            </a:r>
            <a:r>
              <a:rPr lang="en-US" sz="1100" dirty="0">
                <a:solidFill>
                  <a:srgbClr val="307C8E"/>
                </a:solidFill>
              </a:rPr>
              <a:t> av </a:t>
            </a:r>
            <a:r>
              <a:rPr lang="en-US" sz="1100" dirty="0" err="1">
                <a:solidFill>
                  <a:srgbClr val="307C8E"/>
                </a:solidFill>
              </a:rPr>
              <a:t>behörig</a:t>
            </a:r>
            <a:r>
              <a:rPr lang="en-US" sz="1100" dirty="0">
                <a:solidFill>
                  <a:srgbClr val="307C8E"/>
                </a:solidFill>
              </a:rPr>
              <a:t> </a:t>
            </a:r>
            <a:r>
              <a:rPr lang="en-US" sz="1100" dirty="0" err="1">
                <a:solidFill>
                  <a:srgbClr val="307C8E"/>
                </a:solidFill>
              </a:rPr>
              <a:t>lokal</a:t>
            </a:r>
            <a:r>
              <a:rPr lang="en-US" sz="1100" dirty="0">
                <a:solidFill>
                  <a:srgbClr val="307C8E"/>
                </a:solidFill>
              </a:rPr>
              <a:t> </a:t>
            </a:r>
            <a:r>
              <a:rPr lang="en-US" sz="1100" dirty="0" err="1">
                <a:solidFill>
                  <a:srgbClr val="307C8E"/>
                </a:solidFill>
              </a:rPr>
              <a:t>kortadministratör</a:t>
            </a:r>
            <a:r>
              <a:rPr lang="en-US" sz="1100" dirty="0">
                <a:solidFill>
                  <a:srgbClr val="307C8E"/>
                </a:solidFill>
              </a:rPr>
              <a:t> </a:t>
            </a:r>
            <a:r>
              <a:rPr lang="en-US" sz="1100" dirty="0" err="1">
                <a:solidFill>
                  <a:srgbClr val="307C8E"/>
                </a:solidFill>
              </a:rPr>
              <a:t>på</a:t>
            </a:r>
            <a:r>
              <a:rPr lang="en-US" sz="1100" dirty="0">
                <a:solidFill>
                  <a:srgbClr val="307C8E"/>
                </a:solidFill>
              </a:rPr>
              <a:t> </a:t>
            </a:r>
            <a:r>
              <a:rPr lang="en-US" sz="1100" dirty="0" err="1">
                <a:solidFill>
                  <a:srgbClr val="307C8E"/>
                </a:solidFill>
              </a:rPr>
              <a:t>begäran</a:t>
            </a:r>
            <a:r>
              <a:rPr lang="en-US" sz="1100" dirty="0">
                <a:solidFill>
                  <a:srgbClr val="307C8E"/>
                </a:solidFill>
              </a:rPr>
              <a:t> av </a:t>
            </a:r>
            <a:r>
              <a:rPr lang="en-US" sz="1100" dirty="0" err="1">
                <a:solidFill>
                  <a:srgbClr val="307C8E"/>
                </a:solidFill>
              </a:rPr>
              <a:t>användaren</a:t>
            </a:r>
            <a:r>
              <a:rPr lang="en-US" sz="1100" dirty="0">
                <a:solidFill>
                  <a:srgbClr val="307C8E"/>
                </a:solidFill>
              </a:rPr>
              <a:t> (</a:t>
            </a:r>
            <a:r>
              <a:rPr lang="en-US" sz="1100" dirty="0" err="1">
                <a:solidFill>
                  <a:srgbClr val="307C8E"/>
                </a:solidFill>
              </a:rPr>
              <a:t>tillitsnivå</a:t>
            </a:r>
            <a:r>
              <a:rPr lang="en-US" sz="1100" dirty="0">
                <a:solidFill>
                  <a:srgbClr val="307C8E"/>
                </a:solidFill>
              </a:rPr>
              <a:t> 2). </a:t>
            </a:r>
            <a:r>
              <a:rPr lang="en-US" sz="1100" dirty="0" err="1">
                <a:solidFill>
                  <a:srgbClr val="307C8E"/>
                </a:solidFill>
              </a:rPr>
              <a:t>Alternativet</a:t>
            </a:r>
            <a:r>
              <a:rPr lang="en-US" sz="1100" dirty="0">
                <a:solidFill>
                  <a:srgbClr val="307C8E"/>
                </a:solidFill>
              </a:rPr>
              <a:t> </a:t>
            </a:r>
            <a:r>
              <a:rPr lang="en-US" sz="1100" dirty="0" err="1">
                <a:solidFill>
                  <a:srgbClr val="307C8E"/>
                </a:solidFill>
              </a:rPr>
              <a:t>att</a:t>
            </a:r>
            <a:r>
              <a:rPr lang="en-US" sz="1100" dirty="0">
                <a:solidFill>
                  <a:srgbClr val="307C8E"/>
                </a:solidFill>
              </a:rPr>
              <a:t> </a:t>
            </a:r>
            <a:r>
              <a:rPr lang="en-US" sz="1100" dirty="0" err="1">
                <a:solidFill>
                  <a:srgbClr val="307C8E"/>
                </a:solidFill>
              </a:rPr>
              <a:t>logga</a:t>
            </a:r>
            <a:r>
              <a:rPr lang="en-US" sz="1100" dirty="0">
                <a:solidFill>
                  <a:srgbClr val="307C8E"/>
                </a:solidFill>
              </a:rPr>
              <a:t> in </a:t>
            </a:r>
            <a:r>
              <a:rPr lang="en-US" sz="1100" dirty="0" err="1">
                <a:solidFill>
                  <a:srgbClr val="307C8E"/>
                </a:solidFill>
              </a:rPr>
              <a:t>utan</a:t>
            </a:r>
            <a:r>
              <a:rPr lang="en-US" sz="1100" dirty="0">
                <a:solidFill>
                  <a:srgbClr val="307C8E"/>
                </a:solidFill>
              </a:rPr>
              <a:t> </a:t>
            </a:r>
            <a:r>
              <a:rPr lang="en-US" sz="1100" dirty="0" err="1">
                <a:solidFill>
                  <a:srgbClr val="307C8E"/>
                </a:solidFill>
              </a:rPr>
              <a:t>kort</a:t>
            </a:r>
            <a:r>
              <a:rPr lang="en-US" sz="1100" dirty="0">
                <a:solidFill>
                  <a:srgbClr val="307C8E"/>
                </a:solidFill>
              </a:rPr>
              <a:t>, med </a:t>
            </a:r>
            <a:r>
              <a:rPr lang="en-US" sz="1100" dirty="0" err="1">
                <a:solidFill>
                  <a:srgbClr val="307C8E"/>
                </a:solidFill>
              </a:rPr>
              <a:t>användarnamn</a:t>
            </a:r>
            <a:r>
              <a:rPr lang="en-US" sz="1100" dirty="0">
                <a:solidFill>
                  <a:srgbClr val="307C8E"/>
                </a:solidFill>
              </a:rPr>
              <a:t> </a:t>
            </a:r>
            <a:r>
              <a:rPr lang="en-US" sz="1100" dirty="0" err="1">
                <a:solidFill>
                  <a:srgbClr val="307C8E"/>
                </a:solidFill>
              </a:rPr>
              <a:t>och</a:t>
            </a:r>
            <a:r>
              <a:rPr lang="en-US" sz="1100" dirty="0">
                <a:solidFill>
                  <a:srgbClr val="307C8E"/>
                </a:solidFill>
              </a:rPr>
              <a:t> </a:t>
            </a:r>
            <a:r>
              <a:rPr lang="en-US" sz="1100" dirty="0" err="1">
                <a:solidFill>
                  <a:srgbClr val="307C8E"/>
                </a:solidFill>
              </a:rPr>
              <a:t>lösenord</a:t>
            </a:r>
            <a:r>
              <a:rPr lang="en-US" sz="1100" dirty="0">
                <a:solidFill>
                  <a:srgbClr val="307C8E"/>
                </a:solidFill>
              </a:rPr>
              <a:t> </a:t>
            </a:r>
            <a:r>
              <a:rPr lang="en-US" sz="1100" dirty="0" err="1">
                <a:solidFill>
                  <a:srgbClr val="307C8E"/>
                </a:solidFill>
              </a:rPr>
              <a:t>finns</a:t>
            </a:r>
            <a:r>
              <a:rPr lang="en-US" sz="1100" dirty="0">
                <a:solidFill>
                  <a:srgbClr val="307C8E"/>
                </a:solidFill>
              </a:rPr>
              <a:t> </a:t>
            </a:r>
            <a:r>
              <a:rPr lang="en-US" sz="1100" dirty="0" err="1">
                <a:solidFill>
                  <a:srgbClr val="307C8E"/>
                </a:solidFill>
              </a:rPr>
              <a:t>ej</a:t>
            </a:r>
            <a:r>
              <a:rPr lang="en-US" sz="1100" dirty="0">
                <a:solidFill>
                  <a:srgbClr val="307C8E"/>
                </a:solidFill>
              </a:rPr>
              <a:t> </a:t>
            </a:r>
            <a:r>
              <a:rPr lang="en-US" sz="1100" dirty="0" err="1">
                <a:solidFill>
                  <a:srgbClr val="307C8E"/>
                </a:solidFill>
              </a:rPr>
              <a:t>i</a:t>
            </a:r>
            <a:r>
              <a:rPr lang="en-US" sz="1100" dirty="0">
                <a:solidFill>
                  <a:srgbClr val="307C8E"/>
                </a:solidFill>
              </a:rPr>
              <a:t> SDV.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282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38216A32-2CFF-0F3B-298E-61F68E336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Clr>
                <a:schemeClr val="tx2"/>
              </a:buClr>
            </a:pPr>
            <a:r>
              <a:rPr lang="sv-SE">
                <a:solidFill>
                  <a:schemeClr val="tx2"/>
                </a:solidFill>
              </a:rPr>
              <a:t>Definitioner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5FE38452-EABD-CBD8-E964-53C2D41E58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75909"/>
            <a:ext cx="10972800" cy="4577198"/>
          </a:xfrm>
        </p:spPr>
        <p:txBody>
          <a:bodyPr/>
          <a:lstStyle/>
          <a:p>
            <a:pPr>
              <a:buClr>
                <a:schemeClr val="tx2"/>
              </a:buClr>
            </a:pPr>
            <a:r>
              <a:rPr lang="sv-SE" sz="2400" dirty="0">
                <a:solidFill>
                  <a:schemeClr val="tx2"/>
                </a:solidFill>
              </a:rPr>
              <a:t>Tillitsnivån för ett SITHS-kort anger hur strikt reglerad utgivningen av kortet är och hur autentiseringen sedan går till</a:t>
            </a:r>
          </a:p>
          <a:p>
            <a:pPr>
              <a:buClr>
                <a:schemeClr val="tx2"/>
              </a:buClr>
            </a:pPr>
            <a:r>
              <a:rPr lang="sv-SE" sz="2400" dirty="0">
                <a:solidFill>
                  <a:schemeClr val="tx2"/>
                </a:solidFill>
              </a:rPr>
              <a:t>Tillitsnivå 2 och 3 kräver båda att autentisering sker med tvåfaktor, dvs PIN-kod och kort</a:t>
            </a:r>
          </a:p>
          <a:p>
            <a:pPr>
              <a:buClr>
                <a:schemeClr val="tx2"/>
              </a:buClr>
            </a:pPr>
            <a:endParaRPr lang="sv-SE" sz="2400" dirty="0">
              <a:solidFill>
                <a:schemeClr val="tx2"/>
              </a:solidFill>
            </a:endParaRPr>
          </a:p>
          <a:p>
            <a:pPr lvl="1">
              <a:buClr>
                <a:schemeClr val="tx2"/>
              </a:buClr>
            </a:pPr>
            <a:r>
              <a:rPr lang="sv-SE" sz="2200" dirty="0">
                <a:solidFill>
                  <a:schemeClr val="tx2"/>
                </a:solidFill>
              </a:rPr>
              <a:t>Kort med Tillitnivå 3 lämnas bara ut på bemannade kortstationer där användaren personligen infinner sig, legitimerar sig och två kortadministratörer kontrasignerar</a:t>
            </a:r>
          </a:p>
          <a:p>
            <a:pPr lvl="1">
              <a:buClr>
                <a:schemeClr val="tx2"/>
              </a:buClr>
            </a:pPr>
            <a:r>
              <a:rPr lang="sv-SE" sz="2200" dirty="0">
                <a:solidFill>
                  <a:schemeClr val="tx2"/>
                </a:solidFill>
              </a:rPr>
              <a:t>Kort med Tillitsnivå 2 kan ges ut av behörig lokal kortadministratör på begäran av användaren (dagens reservkortsrutin)</a:t>
            </a:r>
            <a:br>
              <a:rPr lang="sv-SE" dirty="0">
                <a:solidFill>
                  <a:schemeClr val="tx2"/>
                </a:solidFill>
              </a:rPr>
            </a:br>
            <a:endParaRPr lang="sv-SE" dirty="0">
              <a:solidFill>
                <a:schemeClr val="tx2"/>
              </a:solidFill>
            </a:endParaRPr>
          </a:p>
        </p:txBody>
      </p:sp>
      <p:pic>
        <p:nvPicPr>
          <p:cNvPr id="6" name="Bildobjekt 5" descr="Region Skånes logotyp - avsändarinformation ">
            <a:extLst>
              <a:ext uri="{FF2B5EF4-FFF2-40B4-BE49-F238E27FC236}">
                <a16:creationId xmlns:a16="http://schemas.microsoft.com/office/drawing/2014/main" id="{7C9D3C79-BDB6-FFA4-4DC9-025D86AED85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1477" y="5853106"/>
            <a:ext cx="746613" cy="6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581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38216A32-2CFF-0F3B-298E-61F68E336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Clr>
                <a:schemeClr val="tx2"/>
              </a:buClr>
            </a:pPr>
            <a:r>
              <a:rPr lang="sv-SE" dirty="0">
                <a:solidFill>
                  <a:schemeClr val="tx2"/>
                </a:solidFill>
              </a:rPr>
              <a:t>Inloggning i SDV - vad gäller?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5FE38452-EABD-CBD8-E964-53C2D41E58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75909"/>
            <a:ext cx="10972800" cy="5409096"/>
          </a:xfrm>
        </p:spPr>
        <p:txBody>
          <a:bodyPr/>
          <a:lstStyle/>
          <a:p>
            <a:pPr>
              <a:lnSpc>
                <a:spcPct val="100000"/>
              </a:lnSpc>
              <a:buClr>
                <a:schemeClr val="tx2"/>
              </a:buClr>
            </a:pPr>
            <a:r>
              <a:rPr lang="sv-SE" sz="2400" dirty="0">
                <a:solidFill>
                  <a:schemeClr val="tx2"/>
                </a:solidFill>
              </a:rPr>
              <a:t>Millennium kräver fysiskt kort av tillitsnivå 2 eller 3 vid inloggning</a:t>
            </a:r>
          </a:p>
          <a:p>
            <a:pPr marL="914400" lvl="2" indent="0"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None/>
            </a:pPr>
            <a:r>
              <a:rPr lang="sv-SE" sz="1200" dirty="0">
                <a:solidFill>
                  <a:schemeClr val="tx2"/>
                </a:solidFill>
              </a:rPr>
              <a:t>Alternativet att logga in med användarnamn och lösenord finns ej i SDV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</a:pPr>
            <a:endParaRPr lang="sv-SE" sz="1600" dirty="0">
              <a:solidFill>
                <a:schemeClr val="tx2"/>
              </a:solidFill>
            </a:endParaRPr>
          </a:p>
          <a:p>
            <a:pPr lvl="1">
              <a:lnSpc>
                <a:spcPct val="100000"/>
              </a:lnSpc>
              <a:spcBef>
                <a:spcPts val="100"/>
              </a:spcBef>
              <a:buClr>
                <a:schemeClr val="tx2"/>
              </a:buClr>
            </a:pPr>
            <a:r>
              <a:rPr lang="sv-SE" sz="2000" dirty="0">
                <a:solidFill>
                  <a:schemeClr val="tx2"/>
                </a:solidFill>
              </a:rPr>
              <a:t>Tillitsnivå 3 för ordinarie SITHS-kort</a:t>
            </a:r>
          </a:p>
          <a:p>
            <a:pPr marL="914400" lvl="2" indent="0"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None/>
            </a:pPr>
            <a:r>
              <a:rPr lang="sv-SE" sz="1200" dirty="0">
                <a:solidFill>
                  <a:schemeClr val="tx2"/>
                </a:solidFill>
              </a:rPr>
              <a:t>Kortstandard inom Region Skåne för de allra flesta medarbetarna sedan länge</a:t>
            </a:r>
          </a:p>
          <a:p>
            <a:pPr lvl="1">
              <a:lnSpc>
                <a:spcPct val="100000"/>
              </a:lnSpc>
              <a:spcBef>
                <a:spcPts val="100"/>
              </a:spcBef>
              <a:buClr>
                <a:schemeClr val="tx2"/>
              </a:buClr>
            </a:pPr>
            <a:r>
              <a:rPr lang="sv-SE" sz="2000" dirty="0">
                <a:solidFill>
                  <a:schemeClr val="tx2"/>
                </a:solidFill>
              </a:rPr>
              <a:t>Tillitsnivå 2 för reservkort enligt dagens rutiner</a:t>
            </a:r>
          </a:p>
          <a:p>
            <a:pPr marL="914400" lvl="2" indent="0"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None/>
            </a:pPr>
            <a:r>
              <a:rPr lang="sv-SE" sz="1200" dirty="0" err="1">
                <a:solidFill>
                  <a:schemeClr val="tx2"/>
                </a:solidFill>
              </a:rPr>
              <a:t>Reservkort</a:t>
            </a:r>
            <a:r>
              <a:rPr lang="sv-SE" sz="1200" dirty="0">
                <a:solidFill>
                  <a:schemeClr val="tx2"/>
                </a:solidFill>
              </a:rPr>
              <a:t> med nivå 3 kan utfärdas men kräver fysisk närvaro vid kortstation och kontrasignering</a:t>
            </a:r>
          </a:p>
          <a:p>
            <a:pPr lvl="1">
              <a:lnSpc>
                <a:spcPct val="100000"/>
              </a:lnSpc>
              <a:spcBef>
                <a:spcPts val="100"/>
              </a:spcBef>
              <a:buClr>
                <a:schemeClr val="tx2"/>
              </a:buClr>
            </a:pPr>
            <a:r>
              <a:rPr lang="sv-SE" sz="2000" dirty="0">
                <a:solidFill>
                  <a:schemeClr val="tx2"/>
                </a:solidFill>
              </a:rPr>
              <a:t>Tillitsnivå 2 för utländska medborgare</a:t>
            </a:r>
          </a:p>
          <a:p>
            <a:pPr lvl="1">
              <a:lnSpc>
                <a:spcPct val="100000"/>
              </a:lnSpc>
              <a:buClr>
                <a:schemeClr val="tx2"/>
              </a:buClr>
            </a:pPr>
            <a:endParaRPr lang="sv-SE" sz="2600" dirty="0">
              <a:solidFill>
                <a:schemeClr val="tx2"/>
              </a:solidFill>
            </a:endParaRPr>
          </a:p>
          <a:p>
            <a:pPr>
              <a:lnSpc>
                <a:spcPct val="100000"/>
              </a:lnSpc>
              <a:buClr>
                <a:schemeClr val="tx2"/>
              </a:buClr>
            </a:pPr>
            <a:r>
              <a:rPr lang="sv-SE" sz="2400" dirty="0">
                <a:solidFill>
                  <a:schemeClr val="tx2"/>
                </a:solidFill>
              </a:rPr>
              <a:t>Nationella tjänster såsom NPÖ, </a:t>
            </a:r>
            <a:r>
              <a:rPr lang="sv-SE" sz="2400" dirty="0" err="1">
                <a:solidFill>
                  <a:schemeClr val="tx2"/>
                </a:solidFill>
              </a:rPr>
              <a:t>eRecept</a:t>
            </a:r>
            <a:r>
              <a:rPr lang="sv-SE" sz="2400" dirty="0">
                <a:solidFill>
                  <a:schemeClr val="tx2"/>
                </a:solidFill>
              </a:rPr>
              <a:t> och Intyg kräver tillitsnivå 3</a:t>
            </a:r>
          </a:p>
          <a:p>
            <a:pPr marL="914400" lvl="2" indent="0"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None/>
            </a:pPr>
            <a:r>
              <a:rPr lang="sv-SE" sz="1200" dirty="0">
                <a:solidFill>
                  <a:schemeClr val="tx2"/>
                </a:solidFill>
              </a:rPr>
              <a:t>Detta påverkar alla recept och intyg i Millennium. Nuvarande dispens från eHälsomyndigheten tillåter Tillitsnivå 2</a:t>
            </a:r>
          </a:p>
          <a:p>
            <a:pPr>
              <a:lnSpc>
                <a:spcPct val="100000"/>
              </a:lnSpc>
              <a:buClr>
                <a:schemeClr val="tx2"/>
              </a:buClr>
            </a:pPr>
            <a:endParaRPr lang="sv-SE" sz="2400" dirty="0">
              <a:solidFill>
                <a:schemeClr val="tx2"/>
              </a:solidFill>
            </a:endParaRPr>
          </a:p>
          <a:p>
            <a:pPr>
              <a:lnSpc>
                <a:spcPct val="100000"/>
              </a:lnSpc>
              <a:buClr>
                <a:schemeClr val="tx2"/>
              </a:buClr>
            </a:pPr>
            <a:r>
              <a:rPr lang="sv-SE" sz="2400" dirty="0">
                <a:solidFill>
                  <a:schemeClr val="tx2"/>
                </a:solidFill>
              </a:rPr>
              <a:t>Mobil SITHS e-ID kräver tillitsnivå 3</a:t>
            </a:r>
          </a:p>
        </p:txBody>
      </p:sp>
      <p:pic>
        <p:nvPicPr>
          <p:cNvPr id="6" name="Bildobjekt 5" descr="Region Skånes logotyp - avsändarinformation ">
            <a:extLst>
              <a:ext uri="{FF2B5EF4-FFF2-40B4-BE49-F238E27FC236}">
                <a16:creationId xmlns:a16="http://schemas.microsoft.com/office/drawing/2014/main" id="{7C9D3C79-BDB6-FFA4-4DC9-025D86AED85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1477" y="5853106"/>
            <a:ext cx="746613" cy="6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607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38216A32-2CFF-0F3B-298E-61F68E336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Clr>
                <a:schemeClr val="tx2"/>
              </a:buClr>
            </a:pPr>
            <a:r>
              <a:rPr lang="sv-SE" dirty="0">
                <a:solidFill>
                  <a:schemeClr val="tx2"/>
                </a:solidFill>
              </a:rPr>
              <a:t>Dagens Flöde - </a:t>
            </a:r>
            <a:r>
              <a:rPr lang="sv-SE" dirty="0" err="1">
                <a:solidFill>
                  <a:schemeClr val="tx2"/>
                </a:solidFill>
              </a:rPr>
              <a:t>Reservkort</a:t>
            </a:r>
            <a:r>
              <a:rPr lang="sv-SE" dirty="0">
                <a:solidFill>
                  <a:schemeClr val="tx2"/>
                </a:solidFill>
              </a:rPr>
              <a:t> på distans Tillitsnivå 2</a:t>
            </a:r>
            <a:br>
              <a:rPr lang="sv-SE" dirty="0">
                <a:solidFill>
                  <a:schemeClr val="tx2"/>
                </a:solidFill>
              </a:rPr>
            </a:br>
            <a:r>
              <a:rPr lang="sv-SE" sz="1400" dirty="0">
                <a:solidFill>
                  <a:schemeClr val="tx2"/>
                </a:solidFill>
                <a:hlinkClick r:id="rId3"/>
              </a:rPr>
              <a:t>Fullständig processbeskrivning</a:t>
            </a:r>
            <a:endParaRPr lang="sv-SE" sz="1400" dirty="0">
              <a:solidFill>
                <a:schemeClr val="tx2"/>
              </a:solidFill>
            </a:endParaRPr>
          </a:p>
        </p:txBody>
      </p:sp>
      <p:pic>
        <p:nvPicPr>
          <p:cNvPr id="6" name="Bildobjekt 5" descr="Region Skånes logotyp - avsändarinformation ">
            <a:extLst>
              <a:ext uri="{FF2B5EF4-FFF2-40B4-BE49-F238E27FC236}">
                <a16:creationId xmlns:a16="http://schemas.microsoft.com/office/drawing/2014/main" id="{7C9D3C79-BDB6-FFA4-4DC9-025D86AED85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1477" y="5853106"/>
            <a:ext cx="746613" cy="691200"/>
          </a:xfrm>
          <a:prstGeom prst="rect">
            <a:avLst/>
          </a:prstGeom>
        </p:spPr>
      </p:pic>
      <p:sp>
        <p:nvSpPr>
          <p:cNvPr id="39" name="Rectangle 87">
            <a:extLst>
              <a:ext uri="{FF2B5EF4-FFF2-40B4-BE49-F238E27FC236}">
                <a16:creationId xmlns:a16="http://schemas.microsoft.com/office/drawing/2014/main" id="{BA719A4E-8349-16A9-D2C4-C861B805E4D9}"/>
              </a:ext>
            </a:extLst>
          </p:cNvPr>
          <p:cNvSpPr/>
          <p:nvPr/>
        </p:nvSpPr>
        <p:spPr>
          <a:xfrm>
            <a:off x="3248571" y="2894200"/>
            <a:ext cx="2333745" cy="2649066"/>
          </a:xfrm>
          <a:prstGeom prst="rect">
            <a:avLst/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Rectangle 91">
            <a:extLst>
              <a:ext uri="{FF2B5EF4-FFF2-40B4-BE49-F238E27FC236}">
                <a16:creationId xmlns:a16="http://schemas.microsoft.com/office/drawing/2014/main" id="{538D5423-6E05-8924-4C3F-CF3CF1D9FFAD}"/>
              </a:ext>
            </a:extLst>
          </p:cNvPr>
          <p:cNvSpPr/>
          <p:nvPr/>
        </p:nvSpPr>
        <p:spPr>
          <a:xfrm>
            <a:off x="5790728" y="2904506"/>
            <a:ext cx="2333745" cy="1657388"/>
          </a:xfrm>
          <a:prstGeom prst="rect">
            <a:avLst/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Rectangle 95">
            <a:extLst>
              <a:ext uri="{FF2B5EF4-FFF2-40B4-BE49-F238E27FC236}">
                <a16:creationId xmlns:a16="http://schemas.microsoft.com/office/drawing/2014/main" id="{E0E42AD5-B084-0385-205D-4BA91F84CAE3}"/>
              </a:ext>
            </a:extLst>
          </p:cNvPr>
          <p:cNvSpPr/>
          <p:nvPr/>
        </p:nvSpPr>
        <p:spPr>
          <a:xfrm>
            <a:off x="8392162" y="2894200"/>
            <a:ext cx="2333745" cy="1657388"/>
          </a:xfrm>
          <a:prstGeom prst="rect">
            <a:avLst/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" name="Rectangle 84">
            <a:extLst>
              <a:ext uri="{FF2B5EF4-FFF2-40B4-BE49-F238E27FC236}">
                <a16:creationId xmlns:a16="http://schemas.microsoft.com/office/drawing/2014/main" id="{C96EB95C-0660-3B62-829F-D57115A79BAF}"/>
              </a:ext>
            </a:extLst>
          </p:cNvPr>
          <p:cNvSpPr/>
          <p:nvPr/>
        </p:nvSpPr>
        <p:spPr>
          <a:xfrm>
            <a:off x="676776" y="2894200"/>
            <a:ext cx="2333745" cy="1657388"/>
          </a:xfrm>
          <a:prstGeom prst="rect">
            <a:avLst/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" name="Chevron 1">
            <a:extLst>
              <a:ext uri="{FF2B5EF4-FFF2-40B4-BE49-F238E27FC236}">
                <a16:creationId xmlns:a16="http://schemas.microsoft.com/office/drawing/2014/main" id="{9A3BE2F1-79BF-D8A2-229E-046FB1CED19D}"/>
              </a:ext>
            </a:extLst>
          </p:cNvPr>
          <p:cNvSpPr/>
          <p:nvPr/>
        </p:nvSpPr>
        <p:spPr>
          <a:xfrm>
            <a:off x="675395" y="2357398"/>
            <a:ext cx="2630328" cy="536802"/>
          </a:xfrm>
          <a:prstGeom prst="chevron">
            <a:avLst/>
          </a:prstGeom>
          <a:solidFill>
            <a:srgbClr val="2BC5E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99999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" name="Chevron 53">
            <a:extLst>
              <a:ext uri="{FF2B5EF4-FFF2-40B4-BE49-F238E27FC236}">
                <a16:creationId xmlns:a16="http://schemas.microsoft.com/office/drawing/2014/main" id="{743E1608-8FE4-7852-4CCE-E9DCDC16875B}"/>
              </a:ext>
            </a:extLst>
          </p:cNvPr>
          <p:cNvSpPr/>
          <p:nvPr/>
        </p:nvSpPr>
        <p:spPr>
          <a:xfrm>
            <a:off x="3233062" y="2357398"/>
            <a:ext cx="2630328" cy="536802"/>
          </a:xfrm>
          <a:prstGeom prst="chevron">
            <a:avLst/>
          </a:prstGeom>
          <a:solidFill>
            <a:srgbClr val="2299C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99999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4" name="Chevron 58">
            <a:extLst>
              <a:ext uri="{FF2B5EF4-FFF2-40B4-BE49-F238E27FC236}">
                <a16:creationId xmlns:a16="http://schemas.microsoft.com/office/drawing/2014/main" id="{7F3D5DE6-1F03-1D6C-8B77-B5FB0F7895A4}"/>
              </a:ext>
            </a:extLst>
          </p:cNvPr>
          <p:cNvSpPr/>
          <p:nvPr/>
        </p:nvSpPr>
        <p:spPr>
          <a:xfrm>
            <a:off x="5790728" y="2357398"/>
            <a:ext cx="2630328" cy="536802"/>
          </a:xfrm>
          <a:prstGeom prst="chevron">
            <a:avLst/>
          </a:prstGeom>
          <a:solidFill>
            <a:srgbClr val="228BB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99999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5" name="Chevron 62">
            <a:extLst>
              <a:ext uri="{FF2B5EF4-FFF2-40B4-BE49-F238E27FC236}">
                <a16:creationId xmlns:a16="http://schemas.microsoft.com/office/drawing/2014/main" id="{7BE72552-EFB6-57AE-5B75-CAE512A83E51}"/>
              </a:ext>
            </a:extLst>
          </p:cNvPr>
          <p:cNvSpPr/>
          <p:nvPr/>
        </p:nvSpPr>
        <p:spPr>
          <a:xfrm>
            <a:off x="8348395" y="2357398"/>
            <a:ext cx="2630328" cy="536802"/>
          </a:xfrm>
          <a:prstGeom prst="chevron">
            <a:avLst/>
          </a:prstGeom>
          <a:solidFill>
            <a:srgbClr val="0F619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99999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6" name="Oval 3">
            <a:extLst>
              <a:ext uri="{FF2B5EF4-FFF2-40B4-BE49-F238E27FC236}">
                <a16:creationId xmlns:a16="http://schemas.microsoft.com/office/drawing/2014/main" id="{2F08DF97-6EDF-782B-C888-25F0D68B5415}"/>
              </a:ext>
            </a:extLst>
          </p:cNvPr>
          <p:cNvSpPr/>
          <p:nvPr/>
        </p:nvSpPr>
        <p:spPr>
          <a:xfrm>
            <a:off x="1019558" y="2178506"/>
            <a:ext cx="894586" cy="894586"/>
          </a:xfrm>
          <a:prstGeom prst="ellipse">
            <a:avLst/>
          </a:prstGeom>
          <a:solidFill>
            <a:srgbClr val="2BC5E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7" name="Oval 64">
            <a:extLst>
              <a:ext uri="{FF2B5EF4-FFF2-40B4-BE49-F238E27FC236}">
                <a16:creationId xmlns:a16="http://schemas.microsoft.com/office/drawing/2014/main" id="{19ACB3F1-CF64-4787-7398-5F46355447FC}"/>
              </a:ext>
            </a:extLst>
          </p:cNvPr>
          <p:cNvSpPr/>
          <p:nvPr/>
        </p:nvSpPr>
        <p:spPr>
          <a:xfrm>
            <a:off x="3649886" y="2178506"/>
            <a:ext cx="894586" cy="894586"/>
          </a:xfrm>
          <a:prstGeom prst="ellipse">
            <a:avLst/>
          </a:prstGeom>
          <a:solidFill>
            <a:srgbClr val="2299C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8" name="Oval 71">
            <a:extLst>
              <a:ext uri="{FF2B5EF4-FFF2-40B4-BE49-F238E27FC236}">
                <a16:creationId xmlns:a16="http://schemas.microsoft.com/office/drawing/2014/main" id="{361A2805-536F-4A34-46B3-56B1792DDAAB}"/>
              </a:ext>
            </a:extLst>
          </p:cNvPr>
          <p:cNvSpPr/>
          <p:nvPr/>
        </p:nvSpPr>
        <p:spPr>
          <a:xfrm>
            <a:off x="6207553" y="2178506"/>
            <a:ext cx="894586" cy="894586"/>
          </a:xfrm>
          <a:prstGeom prst="ellipse">
            <a:avLst/>
          </a:prstGeom>
          <a:solidFill>
            <a:srgbClr val="228BB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9" name="Oval 72">
            <a:extLst>
              <a:ext uri="{FF2B5EF4-FFF2-40B4-BE49-F238E27FC236}">
                <a16:creationId xmlns:a16="http://schemas.microsoft.com/office/drawing/2014/main" id="{4B140CB6-896A-BA2A-C10F-9797D14EA1F5}"/>
              </a:ext>
            </a:extLst>
          </p:cNvPr>
          <p:cNvSpPr/>
          <p:nvPr/>
        </p:nvSpPr>
        <p:spPr>
          <a:xfrm>
            <a:off x="8739819" y="2178506"/>
            <a:ext cx="894586" cy="894586"/>
          </a:xfrm>
          <a:prstGeom prst="ellipse">
            <a:avLst/>
          </a:prstGeom>
          <a:solidFill>
            <a:srgbClr val="0F619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0" name="Oval 73">
            <a:extLst>
              <a:ext uri="{FF2B5EF4-FFF2-40B4-BE49-F238E27FC236}">
                <a16:creationId xmlns:a16="http://schemas.microsoft.com/office/drawing/2014/main" id="{5670C123-0294-3AA1-90F7-20F3DF5FF6B3}"/>
              </a:ext>
            </a:extLst>
          </p:cNvPr>
          <p:cNvSpPr/>
          <p:nvPr/>
        </p:nvSpPr>
        <p:spPr>
          <a:xfrm>
            <a:off x="1092219" y="2254513"/>
            <a:ext cx="749264" cy="749264"/>
          </a:xfrm>
          <a:prstGeom prst="ellipse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1" name="Oval 76">
            <a:extLst>
              <a:ext uri="{FF2B5EF4-FFF2-40B4-BE49-F238E27FC236}">
                <a16:creationId xmlns:a16="http://schemas.microsoft.com/office/drawing/2014/main" id="{C0B9BA6A-82F6-7DEE-7B3C-F971C70A2DB0}"/>
              </a:ext>
            </a:extLst>
          </p:cNvPr>
          <p:cNvSpPr/>
          <p:nvPr/>
        </p:nvSpPr>
        <p:spPr>
          <a:xfrm>
            <a:off x="3722547" y="2254513"/>
            <a:ext cx="749264" cy="749264"/>
          </a:xfrm>
          <a:prstGeom prst="ellipse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2" name="Oval 77">
            <a:extLst>
              <a:ext uri="{FF2B5EF4-FFF2-40B4-BE49-F238E27FC236}">
                <a16:creationId xmlns:a16="http://schemas.microsoft.com/office/drawing/2014/main" id="{289180D3-8146-8B0D-D97F-CD313ECA6E0F}"/>
              </a:ext>
            </a:extLst>
          </p:cNvPr>
          <p:cNvSpPr/>
          <p:nvPr/>
        </p:nvSpPr>
        <p:spPr>
          <a:xfrm>
            <a:off x="6280214" y="2254513"/>
            <a:ext cx="749264" cy="749264"/>
          </a:xfrm>
          <a:prstGeom prst="ellipse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3" name="Oval 78">
            <a:extLst>
              <a:ext uri="{FF2B5EF4-FFF2-40B4-BE49-F238E27FC236}">
                <a16:creationId xmlns:a16="http://schemas.microsoft.com/office/drawing/2014/main" id="{7C0E62B4-1733-B1DC-E144-C28A604D0138}"/>
              </a:ext>
            </a:extLst>
          </p:cNvPr>
          <p:cNvSpPr/>
          <p:nvPr/>
        </p:nvSpPr>
        <p:spPr>
          <a:xfrm>
            <a:off x="8812480" y="2254513"/>
            <a:ext cx="749264" cy="749264"/>
          </a:xfrm>
          <a:prstGeom prst="ellipse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4" name="Rectangle 79">
            <a:extLst>
              <a:ext uri="{FF2B5EF4-FFF2-40B4-BE49-F238E27FC236}">
                <a16:creationId xmlns:a16="http://schemas.microsoft.com/office/drawing/2014/main" id="{A6FE6EA9-5061-7524-C8A3-FF005E4A48C9}"/>
              </a:ext>
            </a:extLst>
          </p:cNvPr>
          <p:cNvSpPr/>
          <p:nvPr/>
        </p:nvSpPr>
        <p:spPr>
          <a:xfrm>
            <a:off x="1038071" y="2436139"/>
            <a:ext cx="8575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217"/>
            <a:r>
              <a:rPr lang="en-US" sz="2400" b="1">
                <a:solidFill>
                  <a:srgbClr val="363E48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01</a:t>
            </a:r>
          </a:p>
        </p:txBody>
      </p:sp>
      <p:sp>
        <p:nvSpPr>
          <p:cNvPr id="65" name="Rectangle 81">
            <a:extLst>
              <a:ext uri="{FF2B5EF4-FFF2-40B4-BE49-F238E27FC236}">
                <a16:creationId xmlns:a16="http://schemas.microsoft.com/office/drawing/2014/main" id="{AF709369-48DC-8D0D-9FA7-E3BFD5695C80}"/>
              </a:ext>
            </a:extLst>
          </p:cNvPr>
          <p:cNvSpPr/>
          <p:nvPr/>
        </p:nvSpPr>
        <p:spPr>
          <a:xfrm>
            <a:off x="3658608" y="2436139"/>
            <a:ext cx="8575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217"/>
            <a:r>
              <a:rPr lang="en-US" sz="2400" b="1">
                <a:solidFill>
                  <a:srgbClr val="363E48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02</a:t>
            </a:r>
          </a:p>
        </p:txBody>
      </p:sp>
      <p:sp>
        <p:nvSpPr>
          <p:cNvPr id="66" name="Rectangle 82">
            <a:extLst>
              <a:ext uri="{FF2B5EF4-FFF2-40B4-BE49-F238E27FC236}">
                <a16:creationId xmlns:a16="http://schemas.microsoft.com/office/drawing/2014/main" id="{47ACBC89-D1F4-6C24-950F-E26B122F24A5}"/>
              </a:ext>
            </a:extLst>
          </p:cNvPr>
          <p:cNvSpPr/>
          <p:nvPr/>
        </p:nvSpPr>
        <p:spPr>
          <a:xfrm>
            <a:off x="6201086" y="2436139"/>
            <a:ext cx="8575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217"/>
            <a:r>
              <a:rPr lang="en-US" sz="2400" b="1">
                <a:solidFill>
                  <a:srgbClr val="363E48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03</a:t>
            </a:r>
          </a:p>
        </p:txBody>
      </p:sp>
      <p:sp>
        <p:nvSpPr>
          <p:cNvPr id="67" name="Rectangle 83">
            <a:extLst>
              <a:ext uri="{FF2B5EF4-FFF2-40B4-BE49-F238E27FC236}">
                <a16:creationId xmlns:a16="http://schemas.microsoft.com/office/drawing/2014/main" id="{8FCAB2DF-587E-79C8-ECDC-E537E45BEBC9}"/>
              </a:ext>
            </a:extLst>
          </p:cNvPr>
          <p:cNvSpPr/>
          <p:nvPr/>
        </p:nvSpPr>
        <p:spPr>
          <a:xfrm>
            <a:off x="8758333" y="2436139"/>
            <a:ext cx="8575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217"/>
            <a:r>
              <a:rPr lang="en-US" sz="2400" b="1">
                <a:solidFill>
                  <a:srgbClr val="363E48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04</a:t>
            </a:r>
          </a:p>
        </p:txBody>
      </p:sp>
      <p:sp>
        <p:nvSpPr>
          <p:cNvPr id="71" name="textruta 70">
            <a:extLst>
              <a:ext uri="{FF2B5EF4-FFF2-40B4-BE49-F238E27FC236}">
                <a16:creationId xmlns:a16="http://schemas.microsoft.com/office/drawing/2014/main" id="{29538669-12FC-3EC1-3348-547218F09AAE}"/>
              </a:ext>
            </a:extLst>
          </p:cNvPr>
          <p:cNvSpPr txBox="1"/>
          <p:nvPr/>
        </p:nvSpPr>
        <p:spPr>
          <a:xfrm>
            <a:off x="775385" y="3235720"/>
            <a:ext cx="2205497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sv-SE" sz="1400" b="1"/>
              <a:t>Otillgänglig/defekt kort</a:t>
            </a:r>
          </a:p>
        </p:txBody>
      </p:sp>
      <p:sp>
        <p:nvSpPr>
          <p:cNvPr id="72" name="textruta 71">
            <a:extLst>
              <a:ext uri="{FF2B5EF4-FFF2-40B4-BE49-F238E27FC236}">
                <a16:creationId xmlns:a16="http://schemas.microsoft.com/office/drawing/2014/main" id="{DB67CD6B-F778-4173-156A-7C25DCA719F7}"/>
              </a:ext>
            </a:extLst>
          </p:cNvPr>
          <p:cNvSpPr txBox="1"/>
          <p:nvPr/>
        </p:nvSpPr>
        <p:spPr>
          <a:xfrm>
            <a:off x="752119" y="3604273"/>
            <a:ext cx="2205497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v-SE" sz="1200"/>
              <a:t>Användaren har tappat bort sitt ordinarie kort med Tillitsnivå 3, eller glömt det tex hemmavid. Eller kortet är defekt.</a:t>
            </a:r>
          </a:p>
        </p:txBody>
      </p:sp>
      <p:sp>
        <p:nvSpPr>
          <p:cNvPr id="73" name="textruta 72">
            <a:extLst>
              <a:ext uri="{FF2B5EF4-FFF2-40B4-BE49-F238E27FC236}">
                <a16:creationId xmlns:a16="http://schemas.microsoft.com/office/drawing/2014/main" id="{9E67A61E-D2A1-582A-0CC5-AE2DBF311066}"/>
              </a:ext>
            </a:extLst>
          </p:cNvPr>
          <p:cNvSpPr txBox="1"/>
          <p:nvPr/>
        </p:nvSpPr>
        <p:spPr>
          <a:xfrm>
            <a:off x="3305723" y="3235720"/>
            <a:ext cx="22054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b="1"/>
              <a:t>Kortutlämnare (lokal)</a:t>
            </a:r>
          </a:p>
        </p:txBody>
      </p:sp>
      <p:sp>
        <p:nvSpPr>
          <p:cNvPr id="74" name="textruta 73">
            <a:extLst>
              <a:ext uri="{FF2B5EF4-FFF2-40B4-BE49-F238E27FC236}">
                <a16:creationId xmlns:a16="http://schemas.microsoft.com/office/drawing/2014/main" id="{A9985618-9405-D52F-76AB-DEF9E0D82707}"/>
              </a:ext>
            </a:extLst>
          </p:cNvPr>
          <p:cNvSpPr txBox="1"/>
          <p:nvPr/>
        </p:nvSpPr>
        <p:spPr>
          <a:xfrm>
            <a:off x="3282457" y="3604273"/>
            <a:ext cx="220549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/>
              <a:t>Användaren kontaktar kortutlämnare för assistans.</a:t>
            </a:r>
          </a:p>
          <a:p>
            <a:r>
              <a:rPr lang="sv-SE" sz="1200"/>
              <a:t>Kortutlämnaren tar fram ett förberett reservkort ur sin låda.</a:t>
            </a:r>
          </a:p>
          <a:p>
            <a:r>
              <a:rPr lang="sv-SE" sz="1200"/>
              <a:t>Kortutlämnaren kontaktar en ID-administratör och meddelar kortnummer och kortutlämnarens personnummer.</a:t>
            </a:r>
          </a:p>
        </p:txBody>
      </p:sp>
      <p:sp>
        <p:nvSpPr>
          <p:cNvPr id="75" name="textruta 74">
            <a:extLst>
              <a:ext uri="{FF2B5EF4-FFF2-40B4-BE49-F238E27FC236}">
                <a16:creationId xmlns:a16="http://schemas.microsoft.com/office/drawing/2014/main" id="{1F14C234-8CE4-2320-E3FB-B3B395D2706D}"/>
              </a:ext>
            </a:extLst>
          </p:cNvPr>
          <p:cNvSpPr txBox="1"/>
          <p:nvPr/>
        </p:nvSpPr>
        <p:spPr>
          <a:xfrm>
            <a:off x="5834495" y="3235720"/>
            <a:ext cx="22054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b="1"/>
              <a:t>Utfärdande</a:t>
            </a:r>
          </a:p>
        </p:txBody>
      </p:sp>
      <p:sp>
        <p:nvSpPr>
          <p:cNvPr id="76" name="textruta 75">
            <a:extLst>
              <a:ext uri="{FF2B5EF4-FFF2-40B4-BE49-F238E27FC236}">
                <a16:creationId xmlns:a16="http://schemas.microsoft.com/office/drawing/2014/main" id="{5A0A6B18-4535-D7F9-345B-8AC24D92A3DA}"/>
              </a:ext>
            </a:extLst>
          </p:cNvPr>
          <p:cNvSpPr txBox="1"/>
          <p:nvPr/>
        </p:nvSpPr>
        <p:spPr>
          <a:xfrm>
            <a:off x="5790728" y="3507514"/>
            <a:ext cx="2205497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v-SE" sz="1200"/>
              <a:t>ID-administratören tilldelar ett certifikat till kortet via Inera SITHS tjänst.</a:t>
            </a:r>
          </a:p>
        </p:txBody>
      </p:sp>
      <p:sp>
        <p:nvSpPr>
          <p:cNvPr id="77" name="textruta 76">
            <a:extLst>
              <a:ext uri="{FF2B5EF4-FFF2-40B4-BE49-F238E27FC236}">
                <a16:creationId xmlns:a16="http://schemas.microsoft.com/office/drawing/2014/main" id="{829153D7-A2A1-607A-7ECB-82393F26A710}"/>
              </a:ext>
            </a:extLst>
          </p:cNvPr>
          <p:cNvSpPr txBox="1"/>
          <p:nvPr/>
        </p:nvSpPr>
        <p:spPr>
          <a:xfrm>
            <a:off x="8462824" y="3235720"/>
            <a:ext cx="22054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b="1"/>
              <a:t>Användande</a:t>
            </a:r>
          </a:p>
        </p:txBody>
      </p:sp>
      <p:sp>
        <p:nvSpPr>
          <p:cNvPr id="78" name="textruta 77">
            <a:extLst>
              <a:ext uri="{FF2B5EF4-FFF2-40B4-BE49-F238E27FC236}">
                <a16:creationId xmlns:a16="http://schemas.microsoft.com/office/drawing/2014/main" id="{80715B65-EA2B-2EF3-8FB4-4BFA6E36559F}"/>
              </a:ext>
            </a:extLst>
          </p:cNvPr>
          <p:cNvSpPr txBox="1"/>
          <p:nvPr/>
        </p:nvSpPr>
        <p:spPr>
          <a:xfrm>
            <a:off x="8419057" y="3507514"/>
            <a:ext cx="2205497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v-SE" sz="1200"/>
              <a:t>Användaren kan nu via Inera SITHS tjänst ladda ner ett certifikat med Tillitsnivå 2 till kortet. 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0597242A-D0F4-1BF2-C752-589F7EA86283}"/>
              </a:ext>
            </a:extLst>
          </p:cNvPr>
          <p:cNvSpPr txBox="1"/>
          <p:nvPr/>
        </p:nvSpPr>
        <p:spPr>
          <a:xfrm>
            <a:off x="333910" y="5776856"/>
            <a:ext cx="102906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/>
              <a:t>Ny uppdaterad rutin håller på att skapas regionalt. Tills dess fungerar dagens reservkortsrutiner.</a:t>
            </a:r>
          </a:p>
          <a:p>
            <a:r>
              <a:rPr lang="sv-SE" sz="1600" b="1" dirty="0"/>
              <a:t>Tänk på! – Man kan inte logga in i SDV med användarnamn och lösenord</a:t>
            </a:r>
          </a:p>
        </p:txBody>
      </p:sp>
    </p:spTree>
    <p:extLst>
      <p:ext uri="{BB962C8B-B14F-4D97-AF65-F5344CB8AC3E}">
        <p14:creationId xmlns:p14="http://schemas.microsoft.com/office/powerpoint/2010/main" val="3263857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38216A32-2CFF-0F3B-298E-61F68E336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Clr>
                <a:schemeClr val="tx2"/>
              </a:buClr>
            </a:pPr>
            <a:r>
              <a:rPr lang="sv-SE" dirty="0">
                <a:solidFill>
                  <a:schemeClr val="tx2"/>
                </a:solidFill>
              </a:rPr>
              <a:t>Dagens Flöde - </a:t>
            </a:r>
            <a:r>
              <a:rPr lang="sv-SE" dirty="0" err="1">
                <a:solidFill>
                  <a:schemeClr val="tx2"/>
                </a:solidFill>
              </a:rPr>
              <a:t>Reservkort</a:t>
            </a:r>
            <a:r>
              <a:rPr lang="sv-SE" dirty="0">
                <a:solidFill>
                  <a:schemeClr val="tx2"/>
                </a:solidFill>
              </a:rPr>
              <a:t> Tillitsnivå 3</a:t>
            </a:r>
            <a:br>
              <a:rPr lang="sv-SE" dirty="0">
                <a:solidFill>
                  <a:schemeClr val="tx2"/>
                </a:solidFill>
              </a:rPr>
            </a:br>
            <a:r>
              <a:rPr lang="sv-SE" sz="1400" dirty="0">
                <a:solidFill>
                  <a:schemeClr val="tx2"/>
                </a:solidFill>
                <a:hlinkClick r:id="rId3"/>
              </a:rPr>
              <a:t>Fullständig processbeskrivning</a:t>
            </a:r>
            <a:endParaRPr lang="sv-SE" sz="1400" dirty="0">
              <a:solidFill>
                <a:schemeClr val="tx2"/>
              </a:solidFill>
            </a:endParaRPr>
          </a:p>
        </p:txBody>
      </p:sp>
      <p:pic>
        <p:nvPicPr>
          <p:cNvPr id="6" name="Bildobjekt 5" descr="Region Skånes logotyp - avsändarinformation ">
            <a:extLst>
              <a:ext uri="{FF2B5EF4-FFF2-40B4-BE49-F238E27FC236}">
                <a16:creationId xmlns:a16="http://schemas.microsoft.com/office/drawing/2014/main" id="{7C9D3C79-BDB6-FFA4-4DC9-025D86AED85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1477" y="5853106"/>
            <a:ext cx="746613" cy="691200"/>
          </a:xfrm>
          <a:prstGeom prst="rect">
            <a:avLst/>
          </a:prstGeom>
        </p:spPr>
      </p:pic>
      <p:sp>
        <p:nvSpPr>
          <p:cNvPr id="39" name="Rectangle 87">
            <a:extLst>
              <a:ext uri="{FF2B5EF4-FFF2-40B4-BE49-F238E27FC236}">
                <a16:creationId xmlns:a16="http://schemas.microsoft.com/office/drawing/2014/main" id="{BA719A4E-8349-16A9-D2C4-C861B805E4D9}"/>
              </a:ext>
            </a:extLst>
          </p:cNvPr>
          <p:cNvSpPr/>
          <p:nvPr/>
        </p:nvSpPr>
        <p:spPr>
          <a:xfrm>
            <a:off x="3248571" y="2894200"/>
            <a:ext cx="2333745" cy="2673843"/>
          </a:xfrm>
          <a:prstGeom prst="rect">
            <a:avLst/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Rectangle 91">
            <a:extLst>
              <a:ext uri="{FF2B5EF4-FFF2-40B4-BE49-F238E27FC236}">
                <a16:creationId xmlns:a16="http://schemas.microsoft.com/office/drawing/2014/main" id="{538D5423-6E05-8924-4C3F-CF3CF1D9FFAD}"/>
              </a:ext>
            </a:extLst>
          </p:cNvPr>
          <p:cNvSpPr/>
          <p:nvPr/>
        </p:nvSpPr>
        <p:spPr>
          <a:xfrm>
            <a:off x="5790728" y="2904505"/>
            <a:ext cx="2333745" cy="2325863"/>
          </a:xfrm>
          <a:prstGeom prst="rect">
            <a:avLst/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Rectangle 95">
            <a:extLst>
              <a:ext uri="{FF2B5EF4-FFF2-40B4-BE49-F238E27FC236}">
                <a16:creationId xmlns:a16="http://schemas.microsoft.com/office/drawing/2014/main" id="{E0E42AD5-B084-0385-205D-4BA91F84CAE3}"/>
              </a:ext>
            </a:extLst>
          </p:cNvPr>
          <p:cNvSpPr/>
          <p:nvPr/>
        </p:nvSpPr>
        <p:spPr>
          <a:xfrm>
            <a:off x="8392162" y="2894200"/>
            <a:ext cx="2333745" cy="1657388"/>
          </a:xfrm>
          <a:prstGeom prst="rect">
            <a:avLst/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" name="Rectangle 84">
            <a:extLst>
              <a:ext uri="{FF2B5EF4-FFF2-40B4-BE49-F238E27FC236}">
                <a16:creationId xmlns:a16="http://schemas.microsoft.com/office/drawing/2014/main" id="{C96EB95C-0660-3B62-829F-D57115A79BAF}"/>
              </a:ext>
            </a:extLst>
          </p:cNvPr>
          <p:cNvSpPr/>
          <p:nvPr/>
        </p:nvSpPr>
        <p:spPr>
          <a:xfrm>
            <a:off x="674610" y="2904505"/>
            <a:ext cx="2333745" cy="1970408"/>
          </a:xfrm>
          <a:prstGeom prst="rect">
            <a:avLst/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" name="Chevron 1">
            <a:extLst>
              <a:ext uri="{FF2B5EF4-FFF2-40B4-BE49-F238E27FC236}">
                <a16:creationId xmlns:a16="http://schemas.microsoft.com/office/drawing/2014/main" id="{9A3BE2F1-79BF-D8A2-229E-046FB1CED19D}"/>
              </a:ext>
            </a:extLst>
          </p:cNvPr>
          <p:cNvSpPr/>
          <p:nvPr/>
        </p:nvSpPr>
        <p:spPr>
          <a:xfrm>
            <a:off x="675395" y="2357398"/>
            <a:ext cx="2630328" cy="536802"/>
          </a:xfrm>
          <a:prstGeom prst="chevron">
            <a:avLst/>
          </a:prstGeom>
          <a:solidFill>
            <a:srgbClr val="2BC5E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99999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" name="Chevron 53">
            <a:extLst>
              <a:ext uri="{FF2B5EF4-FFF2-40B4-BE49-F238E27FC236}">
                <a16:creationId xmlns:a16="http://schemas.microsoft.com/office/drawing/2014/main" id="{743E1608-8FE4-7852-4CCE-E9DCDC16875B}"/>
              </a:ext>
            </a:extLst>
          </p:cNvPr>
          <p:cNvSpPr/>
          <p:nvPr/>
        </p:nvSpPr>
        <p:spPr>
          <a:xfrm>
            <a:off x="3233062" y="2357398"/>
            <a:ext cx="2630328" cy="536802"/>
          </a:xfrm>
          <a:prstGeom prst="chevron">
            <a:avLst/>
          </a:prstGeom>
          <a:solidFill>
            <a:srgbClr val="2299C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99999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4" name="Chevron 58">
            <a:extLst>
              <a:ext uri="{FF2B5EF4-FFF2-40B4-BE49-F238E27FC236}">
                <a16:creationId xmlns:a16="http://schemas.microsoft.com/office/drawing/2014/main" id="{7F3D5DE6-1F03-1D6C-8B77-B5FB0F7895A4}"/>
              </a:ext>
            </a:extLst>
          </p:cNvPr>
          <p:cNvSpPr/>
          <p:nvPr/>
        </p:nvSpPr>
        <p:spPr>
          <a:xfrm>
            <a:off x="5790728" y="2357398"/>
            <a:ext cx="2630328" cy="536802"/>
          </a:xfrm>
          <a:prstGeom prst="chevron">
            <a:avLst/>
          </a:prstGeom>
          <a:solidFill>
            <a:srgbClr val="228BB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99999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5" name="Chevron 62">
            <a:extLst>
              <a:ext uri="{FF2B5EF4-FFF2-40B4-BE49-F238E27FC236}">
                <a16:creationId xmlns:a16="http://schemas.microsoft.com/office/drawing/2014/main" id="{7BE72552-EFB6-57AE-5B75-CAE512A83E51}"/>
              </a:ext>
            </a:extLst>
          </p:cNvPr>
          <p:cNvSpPr/>
          <p:nvPr/>
        </p:nvSpPr>
        <p:spPr>
          <a:xfrm>
            <a:off x="8348395" y="2357398"/>
            <a:ext cx="2630328" cy="536802"/>
          </a:xfrm>
          <a:prstGeom prst="chevron">
            <a:avLst/>
          </a:prstGeom>
          <a:solidFill>
            <a:srgbClr val="0F619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99999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6" name="Oval 3">
            <a:extLst>
              <a:ext uri="{FF2B5EF4-FFF2-40B4-BE49-F238E27FC236}">
                <a16:creationId xmlns:a16="http://schemas.microsoft.com/office/drawing/2014/main" id="{2F08DF97-6EDF-782B-C888-25F0D68B5415}"/>
              </a:ext>
            </a:extLst>
          </p:cNvPr>
          <p:cNvSpPr/>
          <p:nvPr/>
        </p:nvSpPr>
        <p:spPr>
          <a:xfrm>
            <a:off x="1019558" y="2178506"/>
            <a:ext cx="894586" cy="894586"/>
          </a:xfrm>
          <a:prstGeom prst="ellipse">
            <a:avLst/>
          </a:prstGeom>
          <a:solidFill>
            <a:srgbClr val="2BC5E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7" name="Oval 64">
            <a:extLst>
              <a:ext uri="{FF2B5EF4-FFF2-40B4-BE49-F238E27FC236}">
                <a16:creationId xmlns:a16="http://schemas.microsoft.com/office/drawing/2014/main" id="{19ACB3F1-CF64-4787-7398-5F46355447FC}"/>
              </a:ext>
            </a:extLst>
          </p:cNvPr>
          <p:cNvSpPr/>
          <p:nvPr/>
        </p:nvSpPr>
        <p:spPr>
          <a:xfrm>
            <a:off x="3649886" y="2178506"/>
            <a:ext cx="894586" cy="894586"/>
          </a:xfrm>
          <a:prstGeom prst="ellipse">
            <a:avLst/>
          </a:prstGeom>
          <a:solidFill>
            <a:srgbClr val="2299C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8" name="Oval 71">
            <a:extLst>
              <a:ext uri="{FF2B5EF4-FFF2-40B4-BE49-F238E27FC236}">
                <a16:creationId xmlns:a16="http://schemas.microsoft.com/office/drawing/2014/main" id="{361A2805-536F-4A34-46B3-56B1792DDAAB}"/>
              </a:ext>
            </a:extLst>
          </p:cNvPr>
          <p:cNvSpPr/>
          <p:nvPr/>
        </p:nvSpPr>
        <p:spPr>
          <a:xfrm>
            <a:off x="6207553" y="2178506"/>
            <a:ext cx="894586" cy="894586"/>
          </a:xfrm>
          <a:prstGeom prst="ellipse">
            <a:avLst/>
          </a:prstGeom>
          <a:solidFill>
            <a:srgbClr val="228BB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9" name="Oval 72">
            <a:extLst>
              <a:ext uri="{FF2B5EF4-FFF2-40B4-BE49-F238E27FC236}">
                <a16:creationId xmlns:a16="http://schemas.microsoft.com/office/drawing/2014/main" id="{4B140CB6-896A-BA2A-C10F-9797D14EA1F5}"/>
              </a:ext>
            </a:extLst>
          </p:cNvPr>
          <p:cNvSpPr/>
          <p:nvPr/>
        </p:nvSpPr>
        <p:spPr>
          <a:xfrm>
            <a:off x="8739819" y="2178506"/>
            <a:ext cx="894586" cy="894586"/>
          </a:xfrm>
          <a:prstGeom prst="ellipse">
            <a:avLst/>
          </a:prstGeom>
          <a:solidFill>
            <a:srgbClr val="0F619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0" name="Oval 73">
            <a:extLst>
              <a:ext uri="{FF2B5EF4-FFF2-40B4-BE49-F238E27FC236}">
                <a16:creationId xmlns:a16="http://schemas.microsoft.com/office/drawing/2014/main" id="{5670C123-0294-3AA1-90F7-20F3DF5FF6B3}"/>
              </a:ext>
            </a:extLst>
          </p:cNvPr>
          <p:cNvSpPr/>
          <p:nvPr/>
        </p:nvSpPr>
        <p:spPr>
          <a:xfrm>
            <a:off x="1092219" y="2254513"/>
            <a:ext cx="749264" cy="749264"/>
          </a:xfrm>
          <a:prstGeom prst="ellipse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1" name="Oval 76">
            <a:extLst>
              <a:ext uri="{FF2B5EF4-FFF2-40B4-BE49-F238E27FC236}">
                <a16:creationId xmlns:a16="http://schemas.microsoft.com/office/drawing/2014/main" id="{C0B9BA6A-82F6-7DEE-7B3C-F971C70A2DB0}"/>
              </a:ext>
            </a:extLst>
          </p:cNvPr>
          <p:cNvSpPr/>
          <p:nvPr/>
        </p:nvSpPr>
        <p:spPr>
          <a:xfrm>
            <a:off x="3722547" y="2254513"/>
            <a:ext cx="749264" cy="749264"/>
          </a:xfrm>
          <a:prstGeom prst="ellipse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2" name="Oval 77">
            <a:extLst>
              <a:ext uri="{FF2B5EF4-FFF2-40B4-BE49-F238E27FC236}">
                <a16:creationId xmlns:a16="http://schemas.microsoft.com/office/drawing/2014/main" id="{289180D3-8146-8B0D-D97F-CD313ECA6E0F}"/>
              </a:ext>
            </a:extLst>
          </p:cNvPr>
          <p:cNvSpPr/>
          <p:nvPr/>
        </p:nvSpPr>
        <p:spPr>
          <a:xfrm>
            <a:off x="6280214" y="2254513"/>
            <a:ext cx="749264" cy="749264"/>
          </a:xfrm>
          <a:prstGeom prst="ellipse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3" name="Oval 78">
            <a:extLst>
              <a:ext uri="{FF2B5EF4-FFF2-40B4-BE49-F238E27FC236}">
                <a16:creationId xmlns:a16="http://schemas.microsoft.com/office/drawing/2014/main" id="{7C0E62B4-1733-B1DC-E144-C28A604D0138}"/>
              </a:ext>
            </a:extLst>
          </p:cNvPr>
          <p:cNvSpPr/>
          <p:nvPr/>
        </p:nvSpPr>
        <p:spPr>
          <a:xfrm>
            <a:off x="8812480" y="2254513"/>
            <a:ext cx="749264" cy="749264"/>
          </a:xfrm>
          <a:prstGeom prst="ellipse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4" name="Rectangle 79">
            <a:extLst>
              <a:ext uri="{FF2B5EF4-FFF2-40B4-BE49-F238E27FC236}">
                <a16:creationId xmlns:a16="http://schemas.microsoft.com/office/drawing/2014/main" id="{A6FE6EA9-5061-7524-C8A3-FF005E4A48C9}"/>
              </a:ext>
            </a:extLst>
          </p:cNvPr>
          <p:cNvSpPr/>
          <p:nvPr/>
        </p:nvSpPr>
        <p:spPr>
          <a:xfrm>
            <a:off x="1038071" y="2436139"/>
            <a:ext cx="8575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217"/>
            <a:r>
              <a:rPr lang="en-US" sz="2400" b="1">
                <a:solidFill>
                  <a:srgbClr val="363E48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01</a:t>
            </a:r>
          </a:p>
        </p:txBody>
      </p:sp>
      <p:sp>
        <p:nvSpPr>
          <p:cNvPr id="65" name="Rectangle 81">
            <a:extLst>
              <a:ext uri="{FF2B5EF4-FFF2-40B4-BE49-F238E27FC236}">
                <a16:creationId xmlns:a16="http://schemas.microsoft.com/office/drawing/2014/main" id="{AF709369-48DC-8D0D-9FA7-E3BFD5695C80}"/>
              </a:ext>
            </a:extLst>
          </p:cNvPr>
          <p:cNvSpPr/>
          <p:nvPr/>
        </p:nvSpPr>
        <p:spPr>
          <a:xfrm>
            <a:off x="3658608" y="2436139"/>
            <a:ext cx="8575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217"/>
            <a:r>
              <a:rPr lang="en-US" sz="2400" b="1">
                <a:solidFill>
                  <a:srgbClr val="363E48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02</a:t>
            </a:r>
          </a:p>
        </p:txBody>
      </p:sp>
      <p:sp>
        <p:nvSpPr>
          <p:cNvPr id="66" name="Rectangle 82">
            <a:extLst>
              <a:ext uri="{FF2B5EF4-FFF2-40B4-BE49-F238E27FC236}">
                <a16:creationId xmlns:a16="http://schemas.microsoft.com/office/drawing/2014/main" id="{47ACBC89-D1F4-6C24-950F-E26B122F24A5}"/>
              </a:ext>
            </a:extLst>
          </p:cNvPr>
          <p:cNvSpPr/>
          <p:nvPr/>
        </p:nvSpPr>
        <p:spPr>
          <a:xfrm>
            <a:off x="6201086" y="2436139"/>
            <a:ext cx="8575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217"/>
            <a:r>
              <a:rPr lang="en-US" sz="2400" b="1">
                <a:solidFill>
                  <a:srgbClr val="363E48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03</a:t>
            </a:r>
          </a:p>
        </p:txBody>
      </p:sp>
      <p:sp>
        <p:nvSpPr>
          <p:cNvPr id="67" name="Rectangle 83">
            <a:extLst>
              <a:ext uri="{FF2B5EF4-FFF2-40B4-BE49-F238E27FC236}">
                <a16:creationId xmlns:a16="http://schemas.microsoft.com/office/drawing/2014/main" id="{8FCAB2DF-587E-79C8-ECDC-E537E45BEBC9}"/>
              </a:ext>
            </a:extLst>
          </p:cNvPr>
          <p:cNvSpPr/>
          <p:nvPr/>
        </p:nvSpPr>
        <p:spPr>
          <a:xfrm>
            <a:off x="8758333" y="2436139"/>
            <a:ext cx="8575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217"/>
            <a:r>
              <a:rPr lang="en-US" sz="2400" b="1">
                <a:solidFill>
                  <a:srgbClr val="363E48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04</a:t>
            </a:r>
          </a:p>
        </p:txBody>
      </p:sp>
      <p:sp>
        <p:nvSpPr>
          <p:cNvPr id="71" name="textruta 70">
            <a:extLst>
              <a:ext uri="{FF2B5EF4-FFF2-40B4-BE49-F238E27FC236}">
                <a16:creationId xmlns:a16="http://schemas.microsoft.com/office/drawing/2014/main" id="{29538669-12FC-3EC1-3348-547218F09AAE}"/>
              </a:ext>
            </a:extLst>
          </p:cNvPr>
          <p:cNvSpPr txBox="1"/>
          <p:nvPr/>
        </p:nvSpPr>
        <p:spPr>
          <a:xfrm>
            <a:off x="775385" y="3235720"/>
            <a:ext cx="2205497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sv-SE" sz="1400" b="1"/>
              <a:t>Otillgänglig/defekt kort</a:t>
            </a:r>
          </a:p>
        </p:txBody>
      </p:sp>
      <p:sp>
        <p:nvSpPr>
          <p:cNvPr id="72" name="textruta 71">
            <a:extLst>
              <a:ext uri="{FF2B5EF4-FFF2-40B4-BE49-F238E27FC236}">
                <a16:creationId xmlns:a16="http://schemas.microsoft.com/office/drawing/2014/main" id="{DB67CD6B-F778-4173-156A-7C25DCA719F7}"/>
              </a:ext>
            </a:extLst>
          </p:cNvPr>
          <p:cNvSpPr txBox="1"/>
          <p:nvPr/>
        </p:nvSpPr>
        <p:spPr>
          <a:xfrm>
            <a:off x="752119" y="3640849"/>
            <a:ext cx="2205497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v-SE" sz="1200"/>
              <a:t>Användaren har tappat bort sitt ordinarie kort med Tillitsnivå 3, eller glömt det tex hemmavid. Eller kortet är defekt.</a:t>
            </a:r>
          </a:p>
        </p:txBody>
      </p:sp>
      <p:sp>
        <p:nvSpPr>
          <p:cNvPr id="73" name="textruta 72">
            <a:extLst>
              <a:ext uri="{FF2B5EF4-FFF2-40B4-BE49-F238E27FC236}">
                <a16:creationId xmlns:a16="http://schemas.microsoft.com/office/drawing/2014/main" id="{9E67A61E-D2A1-582A-0CC5-AE2DBF311066}"/>
              </a:ext>
            </a:extLst>
          </p:cNvPr>
          <p:cNvSpPr txBox="1"/>
          <p:nvPr/>
        </p:nvSpPr>
        <p:spPr>
          <a:xfrm>
            <a:off x="3305723" y="3235720"/>
            <a:ext cx="22054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b="1"/>
              <a:t>ID-administratör 1</a:t>
            </a:r>
          </a:p>
        </p:txBody>
      </p:sp>
      <p:sp>
        <p:nvSpPr>
          <p:cNvPr id="74" name="textruta 73">
            <a:extLst>
              <a:ext uri="{FF2B5EF4-FFF2-40B4-BE49-F238E27FC236}">
                <a16:creationId xmlns:a16="http://schemas.microsoft.com/office/drawing/2014/main" id="{A9985618-9405-D52F-76AB-DEF9E0D82707}"/>
              </a:ext>
            </a:extLst>
          </p:cNvPr>
          <p:cNvSpPr txBox="1"/>
          <p:nvPr/>
        </p:nvSpPr>
        <p:spPr>
          <a:xfrm>
            <a:off x="3282457" y="3547125"/>
            <a:ext cx="220549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/>
              <a:t>Användaren uppsöker kortstation där två ID-administratörer är på plats.</a:t>
            </a:r>
          </a:p>
          <a:p>
            <a:r>
              <a:rPr lang="sv-SE" sz="1200"/>
              <a:t>ID-administratör 1 identifierar användaren och beställer ett reservkort åt denne via Inera SITHS tjänst. Användaren får sitt reservkort.</a:t>
            </a:r>
          </a:p>
          <a:p>
            <a:endParaRPr lang="sv-SE" sz="1200"/>
          </a:p>
        </p:txBody>
      </p:sp>
      <p:sp>
        <p:nvSpPr>
          <p:cNvPr id="75" name="textruta 74">
            <a:extLst>
              <a:ext uri="{FF2B5EF4-FFF2-40B4-BE49-F238E27FC236}">
                <a16:creationId xmlns:a16="http://schemas.microsoft.com/office/drawing/2014/main" id="{1F14C234-8CE4-2320-E3FB-B3B395D2706D}"/>
              </a:ext>
            </a:extLst>
          </p:cNvPr>
          <p:cNvSpPr txBox="1"/>
          <p:nvPr/>
        </p:nvSpPr>
        <p:spPr>
          <a:xfrm>
            <a:off x="5834495" y="3235720"/>
            <a:ext cx="22054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b="1"/>
              <a:t>ID-administratör 2</a:t>
            </a:r>
          </a:p>
        </p:txBody>
      </p:sp>
      <p:sp>
        <p:nvSpPr>
          <p:cNvPr id="76" name="textruta 75">
            <a:extLst>
              <a:ext uri="{FF2B5EF4-FFF2-40B4-BE49-F238E27FC236}">
                <a16:creationId xmlns:a16="http://schemas.microsoft.com/office/drawing/2014/main" id="{5A0A6B18-4535-D7F9-345B-8AC24D92A3DA}"/>
              </a:ext>
            </a:extLst>
          </p:cNvPr>
          <p:cNvSpPr txBox="1"/>
          <p:nvPr/>
        </p:nvSpPr>
        <p:spPr>
          <a:xfrm>
            <a:off x="5790728" y="3507514"/>
            <a:ext cx="2205497" cy="156966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v-SE" sz="1200"/>
              <a:t>ID-administratör 2 identifierar användaren och aktiverar kortet via Inera SITHS tjänst.</a:t>
            </a:r>
          </a:p>
          <a:p>
            <a:r>
              <a:rPr lang="sv-SE" sz="1200"/>
              <a:t>Användaren signerar med sitt kort.</a:t>
            </a:r>
          </a:p>
          <a:p>
            <a:r>
              <a:rPr lang="sv-SE" sz="1200"/>
              <a:t>Certifikat med Tillitsnivå 3 laddas ner till kortet.</a:t>
            </a:r>
          </a:p>
        </p:txBody>
      </p:sp>
      <p:sp>
        <p:nvSpPr>
          <p:cNvPr id="77" name="textruta 76">
            <a:extLst>
              <a:ext uri="{FF2B5EF4-FFF2-40B4-BE49-F238E27FC236}">
                <a16:creationId xmlns:a16="http://schemas.microsoft.com/office/drawing/2014/main" id="{829153D7-A2A1-607A-7ECB-82393F26A710}"/>
              </a:ext>
            </a:extLst>
          </p:cNvPr>
          <p:cNvSpPr txBox="1"/>
          <p:nvPr/>
        </p:nvSpPr>
        <p:spPr>
          <a:xfrm>
            <a:off x="8462824" y="3235720"/>
            <a:ext cx="22054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b="1"/>
              <a:t>Användande</a:t>
            </a:r>
          </a:p>
        </p:txBody>
      </p:sp>
      <p:sp>
        <p:nvSpPr>
          <p:cNvPr id="78" name="textruta 77">
            <a:extLst>
              <a:ext uri="{FF2B5EF4-FFF2-40B4-BE49-F238E27FC236}">
                <a16:creationId xmlns:a16="http://schemas.microsoft.com/office/drawing/2014/main" id="{80715B65-EA2B-2EF3-8FB4-4BFA6E36559F}"/>
              </a:ext>
            </a:extLst>
          </p:cNvPr>
          <p:cNvSpPr txBox="1"/>
          <p:nvPr/>
        </p:nvSpPr>
        <p:spPr>
          <a:xfrm>
            <a:off x="8419057" y="3507514"/>
            <a:ext cx="2205497" cy="2769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v-SE" sz="1200"/>
              <a:t>Kortet klart att använda.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6BBED9C3-83E9-A3CE-B99B-318F0B2FCC17}"/>
              </a:ext>
            </a:extLst>
          </p:cNvPr>
          <p:cNvSpPr txBox="1"/>
          <p:nvPr/>
        </p:nvSpPr>
        <p:spPr>
          <a:xfrm>
            <a:off x="333910" y="5776856"/>
            <a:ext cx="102906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/>
              <a:t>Ny uppdaterad rutin håller på att skapas regionalt. Tills dess fungerar dagens reservkortsrutiner.</a:t>
            </a:r>
          </a:p>
          <a:p>
            <a:r>
              <a:rPr lang="sv-SE" sz="1600" b="1" dirty="0"/>
              <a:t>Tänk på! – Man kan inte logga in i SDV med användarnamn och lösenord</a:t>
            </a:r>
          </a:p>
        </p:txBody>
      </p:sp>
    </p:spTree>
    <p:extLst>
      <p:ext uri="{BB962C8B-B14F-4D97-AF65-F5344CB8AC3E}">
        <p14:creationId xmlns:p14="http://schemas.microsoft.com/office/powerpoint/2010/main" val="1773445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38216A32-2CFF-0F3B-298E-61F68E336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Clr>
                <a:schemeClr val="tx2"/>
              </a:buClr>
            </a:pPr>
            <a:r>
              <a:rPr lang="sv-SE" dirty="0">
                <a:solidFill>
                  <a:schemeClr val="tx2"/>
                </a:solidFill>
              </a:rPr>
              <a:t>Sammanfattning</a:t>
            </a:r>
            <a:endParaRPr lang="sv-SE" strike="sngStrike" dirty="0">
              <a:solidFill>
                <a:schemeClr val="tx2"/>
              </a:solidFill>
            </a:endParaRPr>
          </a:p>
        </p:txBody>
      </p:sp>
      <p:pic>
        <p:nvPicPr>
          <p:cNvPr id="6" name="Bildobjekt 5" descr="Region Skånes logotyp - avsändarinformation ">
            <a:extLst>
              <a:ext uri="{FF2B5EF4-FFF2-40B4-BE49-F238E27FC236}">
                <a16:creationId xmlns:a16="http://schemas.microsoft.com/office/drawing/2014/main" id="{7C9D3C79-BDB6-FFA4-4DC9-025D86AED85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1477" y="5853106"/>
            <a:ext cx="746613" cy="691200"/>
          </a:xfrm>
          <a:prstGeom prst="rect">
            <a:avLst/>
          </a:prstGeom>
        </p:spPr>
      </p:pic>
      <p:graphicFrame>
        <p:nvGraphicFramePr>
          <p:cNvPr id="7" name="Tabell 6">
            <a:extLst>
              <a:ext uri="{FF2B5EF4-FFF2-40B4-BE49-F238E27FC236}">
                <a16:creationId xmlns:a16="http://schemas.microsoft.com/office/drawing/2014/main" id="{71FB1FC2-F132-7BA6-E25F-4244C1605D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2458938"/>
              </p:ext>
            </p:extLst>
          </p:nvPr>
        </p:nvGraphicFramePr>
        <p:xfrm>
          <a:off x="609599" y="1273999"/>
          <a:ext cx="10048876" cy="35142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48876">
                  <a:extLst>
                    <a:ext uri="{9D8B030D-6E8A-4147-A177-3AD203B41FA5}">
                      <a16:colId xmlns:a16="http://schemas.microsoft.com/office/drawing/2014/main" val="1105998173"/>
                    </a:ext>
                  </a:extLst>
                </a:gridCol>
              </a:tblGrid>
              <a:tr h="878573">
                <a:tc>
                  <a:txBody>
                    <a:bodyPr/>
                    <a:lstStyle/>
                    <a:p>
                      <a:pPr algn="l"/>
                      <a:r>
                        <a:rPr lang="sv-SE" sz="2400" dirty="0"/>
                        <a:t>Krav på minst tillitsnivå 2 i SDV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88667"/>
                  </a:ext>
                </a:extLst>
              </a:tr>
              <a:tr h="8785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Användare med tillitsnivå 2 kan använda SDV, men inte nationella tjänster</a:t>
                      </a:r>
                    </a:p>
                    <a:p>
                      <a:pPr algn="l"/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1909601"/>
                  </a:ext>
                </a:extLst>
              </a:tr>
              <a:tr h="878573">
                <a:tc>
                  <a:txBody>
                    <a:bodyPr/>
                    <a:lstStyle/>
                    <a:p>
                      <a:pPr algn="l"/>
                      <a:r>
                        <a:rPr lang="sv-SE" dirty="0" err="1"/>
                        <a:t>Reservkort</a:t>
                      </a:r>
                      <a:r>
                        <a:rPr lang="sv-SE" dirty="0"/>
                        <a:t> med tillitsnivå 2 kan utfärdas enligt dagens rutiner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2476635"/>
                  </a:ext>
                </a:extLst>
              </a:tr>
              <a:tr h="878573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sv-SE" dirty="0"/>
                        <a:t>Säkerheten uppfyller ställda krav:</a:t>
                      </a:r>
                      <a:br>
                        <a:rPr lang="sv-SE" dirty="0"/>
                      </a:br>
                      <a:r>
                        <a:rPr lang="sv-SE" dirty="0"/>
                        <a:t>- Flerfaktorsautentisering baserad på SITHS PKI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71936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6417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38216A32-2CFF-0F3B-298E-61F68E336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Clr>
                <a:schemeClr val="tx2"/>
              </a:buClr>
            </a:pPr>
            <a:r>
              <a:rPr lang="sv-SE">
                <a:solidFill>
                  <a:schemeClr val="tx2"/>
                </a:solidFill>
              </a:rPr>
              <a:t>Länkar</a:t>
            </a:r>
          </a:p>
        </p:txBody>
      </p:sp>
      <p:pic>
        <p:nvPicPr>
          <p:cNvPr id="6" name="Bildobjekt 5" descr="Region Skånes logotyp - avsändarinformation ">
            <a:extLst>
              <a:ext uri="{FF2B5EF4-FFF2-40B4-BE49-F238E27FC236}">
                <a16:creationId xmlns:a16="http://schemas.microsoft.com/office/drawing/2014/main" id="{7C9D3C79-BDB6-FFA4-4DC9-025D86AED85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1477" y="5853106"/>
            <a:ext cx="746613" cy="691200"/>
          </a:xfrm>
          <a:prstGeom prst="rect">
            <a:avLst/>
          </a:prstGeom>
        </p:spPr>
      </p:pic>
      <p:sp>
        <p:nvSpPr>
          <p:cNvPr id="3" name="textruta 2">
            <a:extLst>
              <a:ext uri="{FF2B5EF4-FFF2-40B4-BE49-F238E27FC236}">
                <a16:creationId xmlns:a16="http://schemas.microsoft.com/office/drawing/2014/main" id="{99281DB2-ABDE-F12F-DE01-053329EF8D02}"/>
              </a:ext>
            </a:extLst>
          </p:cNvPr>
          <p:cNvSpPr txBox="1"/>
          <p:nvPr/>
        </p:nvSpPr>
        <p:spPr>
          <a:xfrm>
            <a:off x="819150" y="1281327"/>
            <a:ext cx="9061450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2000" dirty="0">
                <a:effectLst/>
                <a:latin typeface="+mj-lt"/>
              </a:rPr>
              <a:t>Region Skånes sida för SITHS-kort:</a:t>
            </a:r>
          </a:p>
          <a:p>
            <a:r>
              <a:rPr lang="sv-SE" sz="2000" dirty="0">
                <a:hlinkClick r:id="rId4"/>
              </a:rPr>
              <a:t>E-tjänstekort (RS-kort) - Region Skånes intranät (skane.se)</a:t>
            </a:r>
            <a:endParaRPr lang="sv-SE" sz="2000" dirty="0">
              <a:latin typeface="+mj-lt"/>
            </a:endParaRPr>
          </a:p>
          <a:p>
            <a:endParaRPr lang="sv-SE" sz="2000" dirty="0">
              <a:effectLst/>
              <a:latin typeface="+mj-lt"/>
            </a:endParaRPr>
          </a:p>
          <a:p>
            <a:r>
              <a:rPr lang="sv-SE" sz="2000" dirty="0">
                <a:effectLst/>
                <a:latin typeface="+mj-lt"/>
              </a:rPr>
              <a:t>Rutiner för </a:t>
            </a:r>
            <a:r>
              <a:rPr lang="sv-SE" sz="2000" dirty="0" err="1">
                <a:effectLst/>
                <a:latin typeface="+mj-lt"/>
              </a:rPr>
              <a:t>reservkort</a:t>
            </a:r>
            <a:r>
              <a:rPr lang="sv-SE" sz="2000" dirty="0">
                <a:effectLst/>
                <a:latin typeface="+mj-lt"/>
              </a:rPr>
              <a:t> (se kapitel 5 och 6)</a:t>
            </a:r>
          </a:p>
          <a:p>
            <a:r>
              <a:rPr lang="sv-SE" sz="2000" dirty="0">
                <a:hlinkClick r:id="rId5"/>
              </a:rPr>
              <a:t>Rutiner för ID-administratörer - SITHS eID Portal</a:t>
            </a:r>
            <a:endParaRPr lang="sv-SE" sz="2000" dirty="0">
              <a:effectLst/>
              <a:latin typeface="+mj-lt"/>
            </a:endParaRPr>
          </a:p>
          <a:p>
            <a:endParaRPr lang="sv-SE" sz="2000" dirty="0">
              <a:latin typeface="+mj-lt"/>
            </a:endParaRPr>
          </a:p>
          <a:p>
            <a:r>
              <a:rPr lang="sv-SE" sz="2000" dirty="0">
                <a:effectLst/>
                <a:latin typeface="+mj-lt"/>
              </a:rPr>
              <a:t>Tillitsnivå 3 för NPÖ samt </a:t>
            </a:r>
            <a:r>
              <a:rPr lang="sv-SE" sz="2000" dirty="0" err="1">
                <a:effectLst/>
                <a:latin typeface="+mj-lt"/>
              </a:rPr>
              <a:t>eRecept</a:t>
            </a:r>
            <a:r>
              <a:rPr lang="sv-SE" sz="2000" dirty="0">
                <a:effectLst/>
                <a:latin typeface="+mj-lt"/>
              </a:rPr>
              <a:t>:</a:t>
            </a:r>
            <a:endParaRPr lang="sv-SE" sz="2000" dirty="0">
              <a:effectLst/>
              <a:latin typeface="+mj-lt"/>
              <a:hlinkClick r:id="rId6" tooltip="https://www.ehalsomyndigheten.se/yrkesverksam/anslut-och-utveckla/e-halsomyndighetens-sakerhetslosning/fragor-och-svar/"/>
            </a:endParaRPr>
          </a:p>
          <a:p>
            <a:pPr rtl="0"/>
            <a:r>
              <a:rPr lang="sv-SE" sz="2000" dirty="0">
                <a:effectLst/>
                <a:latin typeface="+mj-lt"/>
                <a:hlinkClick r:id="rId6" tooltip="https://www.ehalsomyndigheten.se/yrkesverksam/anslut-och-utveckla/e-halsomyndighetens-sakerhetslosning/fragor-och-svar/"/>
              </a:rPr>
              <a:t>https://www.ehalsomyndigheten.se/yrkesverksam/anslut-och-utveckla/e-halsomyndighetens-sakerhetslosning/fragor-och-svar/</a:t>
            </a:r>
          </a:p>
          <a:p>
            <a:pPr rtl="0"/>
            <a:endParaRPr lang="sv-SE" sz="2000" dirty="0">
              <a:latin typeface="+mj-lt"/>
              <a:hlinkClick r:id="rId6" tooltip="https://www.ehalsomyndigheten.se/yrkesverksam/anslut-och-utveckla/e-halsomyndighetens-sakerhetslosning/fragor-och-svar/"/>
            </a:endParaRPr>
          </a:p>
          <a:p>
            <a:pPr rtl="0"/>
            <a:r>
              <a:rPr lang="sv-SE" sz="2000" dirty="0">
                <a:effectLst/>
                <a:latin typeface="+mj-lt"/>
              </a:rPr>
              <a:t>Tillitsnivå 3 för intyg:</a:t>
            </a:r>
          </a:p>
          <a:p>
            <a:pPr rtl="0"/>
            <a:r>
              <a:rPr lang="sv-SE" sz="2000" dirty="0">
                <a:effectLst/>
                <a:latin typeface="+mj-lt"/>
                <a:hlinkClick r:id="rId7" tooltip="https://www.inera.se/tjanster/alla-tjanster-a-o/siths-identifieringstjanst/"/>
              </a:rPr>
              <a:t>https://www.inera.se/tjanster/alla-tjanster-a-o/siths-identifieringstjanst/</a:t>
            </a:r>
            <a:endParaRPr lang="sv-SE" sz="2000" dirty="0">
              <a:effectLst/>
              <a:latin typeface="+mj-lt"/>
            </a:endParaRPr>
          </a:p>
          <a:p>
            <a:pPr rtl="0"/>
            <a:endParaRPr lang="sv-SE" sz="2000" dirty="0">
              <a:latin typeface="+mj-lt"/>
            </a:endParaRPr>
          </a:p>
          <a:p>
            <a:pPr rtl="0"/>
            <a:r>
              <a:rPr lang="sv-SE" sz="2000" dirty="0">
                <a:effectLst/>
                <a:latin typeface="+mj-lt"/>
              </a:rPr>
              <a:t>Nuvarande dispens</a:t>
            </a:r>
          </a:p>
          <a:p>
            <a:pPr rtl="0"/>
            <a:r>
              <a:rPr lang="sv-SE" sz="2000" dirty="0">
                <a:latin typeface="+mj-lt"/>
                <a:hlinkClick r:id="rId8" tooltip="https://www.ehalsomyndigheten.se/nyheter/2023/fortsatt-dispens-fran-krav-pa-tillitsniva-3-for-siths-kort/"/>
              </a:rPr>
              <a:t>Fortsatt dispens från krav på tillitsnivå 3 för SITHS-kort • E-hälsomyndigheten (ehalsomyndigheten.se)</a:t>
            </a:r>
            <a:endParaRPr lang="sv-SE" sz="2000" dirty="0"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8122573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Region Skåne presentation">
  <a:themeElements>
    <a:clrScheme name="Anpassat 1">
      <a:dk1>
        <a:sysClr val="windowText" lastClr="000000"/>
      </a:dk1>
      <a:lt1>
        <a:sysClr val="window" lastClr="FFFFFF"/>
      </a:lt1>
      <a:dk2>
        <a:srgbClr val="307C8E"/>
      </a:dk2>
      <a:lt2>
        <a:srgbClr val="FDF9E4"/>
      </a:lt2>
      <a:accent1>
        <a:srgbClr val="307C8E"/>
      </a:accent1>
      <a:accent2>
        <a:srgbClr val="FDF9E4"/>
      </a:accent2>
      <a:accent3>
        <a:srgbClr val="E40135"/>
      </a:accent3>
      <a:accent4>
        <a:srgbClr val="FDF9E4"/>
      </a:accent4>
      <a:accent5>
        <a:srgbClr val="5F5236"/>
      </a:accent5>
      <a:accent6>
        <a:srgbClr val="FDD32F"/>
      </a:accent6>
      <a:hlink>
        <a:srgbClr val="0563C1"/>
      </a:hlink>
      <a:folHlink>
        <a:srgbClr val="954F72"/>
      </a:folHlink>
    </a:clrScheme>
    <a:fontScheme name="Anpassat 1">
      <a:majorFont>
        <a:latin typeface="Public Sans"/>
        <a:ea typeface=""/>
        <a:cs typeface=""/>
      </a:majorFont>
      <a:minorFont>
        <a:latin typeface="Public Sans"/>
        <a:ea typeface=""/>
        <a:cs typeface=""/>
      </a:minorFont>
    </a:fontScheme>
    <a:fmtScheme name="Region Skån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gion Skånes prestentationsmall" id="{6234B990-46E4-4798-A7C9-795EC348AB7D}" vid="{E536645E-1CDF-4149-833A-B078DB4F4622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C43F3C5382FC444B6CF63CF6F9A69E2" ma:contentTypeVersion="4" ma:contentTypeDescription="Skapa ett nytt dokument." ma:contentTypeScope="" ma:versionID="1827350ce4ebcfa5a28e3ac215d51029">
  <xsd:schema xmlns:xsd="http://www.w3.org/2001/XMLSchema" xmlns:xs="http://www.w3.org/2001/XMLSchema" xmlns:p="http://schemas.microsoft.com/office/2006/metadata/properties" xmlns:ns2="12bb1005-fbff-4f6d-ac89-1f79159fe8d6" targetNamespace="http://schemas.microsoft.com/office/2006/metadata/properties" ma:root="true" ma:fieldsID="d0dc038582e4d8ddc243330d6fcfa0e2" ns2:_="">
    <xsd:import namespace="12bb1005-fbff-4f6d-ac89-1f79159fe8d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bb1005-fbff-4f6d-ac89-1f79159fe8d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EDE33F1-80AA-40C6-9826-79EE34FF2D5E}">
  <ds:schemaRefs>
    <ds:schemaRef ds:uri="http://schemas.microsoft.com/office/2006/metadata/properties"/>
    <ds:schemaRef ds:uri="http://schemas.microsoft.com/office/infopath/2007/PartnerControls"/>
    <ds:schemaRef ds:uri="b9481cc7-f7fc-4d3a-a93a-4be4fcbf4595"/>
    <ds:schemaRef ds:uri="2e68ab6b-79c8-43ea-b178-dccb9842d64a"/>
  </ds:schemaRefs>
</ds:datastoreItem>
</file>

<file path=customXml/itemProps2.xml><?xml version="1.0" encoding="utf-8"?>
<ds:datastoreItem xmlns:ds="http://schemas.openxmlformats.org/officeDocument/2006/customXml" ds:itemID="{D2581774-63D9-4A3D-80FE-CA7947C3EE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2bb1005-fbff-4f6d-ac89-1f79159fe8d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B7ACBDA-3B88-471B-A1DA-9A54E6CC79C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Region Skånes presentationsmall</Template>
  <TotalTime>0</TotalTime>
  <Words>751</Words>
  <Application>Microsoft Office PowerPoint</Application>
  <PresentationFormat>Bredbild</PresentationFormat>
  <Paragraphs>94</Paragraphs>
  <Slides>8</Slides>
  <Notes>7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3" baseType="lpstr">
      <vt:lpstr>Poppins SemiBold</vt:lpstr>
      <vt:lpstr>Arial</vt:lpstr>
      <vt:lpstr>Public Sans</vt:lpstr>
      <vt:lpstr>Calibri</vt:lpstr>
      <vt:lpstr>Region Skåne presentation</vt:lpstr>
      <vt:lpstr>Inloggning i SDV – vad gäller</vt:lpstr>
      <vt:lpstr>Nuläge</vt:lpstr>
      <vt:lpstr>Definitioner</vt:lpstr>
      <vt:lpstr>Inloggning i SDV - vad gäller?</vt:lpstr>
      <vt:lpstr>Dagens Flöde - Reservkort på distans Tillitsnivå 2 Fullständig processbeskrivning</vt:lpstr>
      <vt:lpstr>Dagens Flöde - Reservkort Tillitsnivå 3 Fullständig processbeskrivning</vt:lpstr>
      <vt:lpstr>Sammanfattning</vt:lpstr>
      <vt:lpstr>Länkar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Tillitsnivåer för inloggning i SDV</dc:title>
  <dc:creator>Grytzell Håkan</dc:creator>
  <cp:lastModifiedBy>Södergren Lisa</cp:lastModifiedBy>
  <cp:revision>31</cp:revision>
  <dcterms:created xsi:type="dcterms:W3CDTF">2024-06-20T10:52:06Z</dcterms:created>
  <dcterms:modified xsi:type="dcterms:W3CDTF">2025-03-18T15:24:24Z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3D0126CF-E299-4EA6-B5B5-949059109E94</vt:lpwstr>
  </property>
  <property fmtid="{D5CDD505-2E9C-101B-9397-08002B2CF9AE}" pid="3" name="ArticulatePath">
    <vt:lpwstr>Presentation5</vt:lpwstr>
  </property>
  <property fmtid="{D5CDD505-2E9C-101B-9397-08002B2CF9AE}" pid="4" name="ContentTypeId">
    <vt:lpwstr>0x0101008C43F3C5382FC444B6CF63CF6F9A69E2</vt:lpwstr>
  </property>
  <property fmtid="{D5CDD505-2E9C-101B-9397-08002B2CF9AE}" pid="5" name="MediaServiceImageTags">
    <vt:lpwstr/>
  </property>
  <property fmtid="{D5CDD505-2E9C-101B-9397-08002B2CF9AE}" pid="6" name="Order">
    <vt:r8>268600</vt:r8>
  </property>
  <property fmtid="{D5CDD505-2E9C-101B-9397-08002B2CF9AE}" pid="7" name="xd_Signature">
    <vt:bool>false</vt:bool>
  </property>
  <property fmtid="{D5CDD505-2E9C-101B-9397-08002B2CF9AE}" pid="8" name="xd_ProgID">
    <vt:lpwstr/>
  </property>
  <property fmtid="{D5CDD505-2E9C-101B-9397-08002B2CF9AE}" pid="9" name="_SourceUrl">
    <vt:lpwstr/>
  </property>
  <property fmtid="{D5CDD505-2E9C-101B-9397-08002B2CF9AE}" pid="10" name="_SharedFileIndex">
    <vt:lpwstr/>
  </property>
  <property fmtid="{D5CDD505-2E9C-101B-9397-08002B2CF9AE}" pid="11" name="ComplianceAssetId">
    <vt:lpwstr/>
  </property>
  <property fmtid="{D5CDD505-2E9C-101B-9397-08002B2CF9AE}" pid="12" name="TemplateUrl">
    <vt:lpwstr/>
  </property>
  <property fmtid="{D5CDD505-2E9C-101B-9397-08002B2CF9AE}" pid="13" name="_ExtendedDescription">
    <vt:lpwstr/>
  </property>
  <property fmtid="{D5CDD505-2E9C-101B-9397-08002B2CF9AE}" pid="14" name="TriggerFlowInfo">
    <vt:lpwstr/>
  </property>
</Properties>
</file>