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90" r:id="rId5"/>
    <p:sldId id="2142533177" r:id="rId6"/>
    <p:sldId id="2142533149" r:id="rId7"/>
    <p:sldId id="2142533159" r:id="rId8"/>
    <p:sldId id="2142533161" r:id="rId9"/>
    <p:sldId id="2142533160" r:id="rId10"/>
    <p:sldId id="2142533164" r:id="rId11"/>
    <p:sldId id="2142533165" r:id="rId12"/>
    <p:sldId id="2142533166" r:id="rId13"/>
    <p:sldId id="2142533167" r:id="rId14"/>
    <p:sldId id="2142533169" r:id="rId15"/>
    <p:sldId id="2142533170" r:id="rId16"/>
    <p:sldId id="2142533171" r:id="rId17"/>
    <p:sldId id="2142533174" r:id="rId18"/>
    <p:sldId id="2142533175" r:id="rId19"/>
    <p:sldId id="289" r:id="rId20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Åstrand-Ferris Jonatan" initials="ÅJ" lastIdx="3" clrIdx="0">
    <p:extLst>
      <p:ext uri="{19B8F6BF-5375-455C-9EA6-DF929625EA0E}">
        <p15:presenceInfo xmlns:p15="http://schemas.microsoft.com/office/powerpoint/2012/main" userId="S::212705@skane.se::cc5586e4-6852-4b33-81ef-e8fd54ed62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6C95C-8E58-03B9-9B13-FCAD9BC49F53}" v="1" dt="2024-07-08T10:02:36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8E66-EC83-42FF-A9DD-0CB165A14913}" type="datetimeFigureOut">
              <a:rPr lang="sv-SE" smtClean="0"/>
              <a:t>2024-10-08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1913A-02B3-47DA-8611-9BF33D04B9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12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12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9704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2157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8848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517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1865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670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61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875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964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3448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004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821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att definiera ”verksamhetsnära” </a:t>
            </a:r>
            <a:r>
              <a:rPr lang="sv-SE" dirty="0" err="1"/>
              <a:t>óch</a:t>
            </a:r>
            <a:r>
              <a:rPr lang="sv-SE" dirty="0"/>
              <a:t> rimliga ”ledtider” i förhållande till övriga drivande faktorer; säkerhet, kvalitet, underhåll, resurser,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7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78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413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459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4503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704">
          <p15:clr>
            <a:srgbClr val="FBAE40"/>
          </p15:clr>
        </p15:guide>
        <p15:guide id="4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598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524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54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75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83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3099788-B125-4F65-84B6-A7E737E9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E479CA-2622-4C95-A9B2-B0A63E086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B84CF2C-38B1-470C-9DE5-ECC92491FE5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100" y="5948105"/>
            <a:ext cx="3431969" cy="86833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91FC812C-6163-4393-9C6C-ADE27870575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086354" y="5823945"/>
            <a:ext cx="823483" cy="75914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8100" y="5948105"/>
            <a:ext cx="3431969" cy="86833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A2F8FB4-9E92-45D4-B12E-2C182C3DFFC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086354" y="5823945"/>
            <a:ext cx="823483" cy="7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300">
          <p15:clr>
            <a:srgbClr val="F26B43"/>
          </p15:clr>
        </p15:guide>
        <p15:guide id="11" pos="7129">
          <p15:clr>
            <a:srgbClr val="F26B43"/>
          </p15:clr>
        </p15:guide>
        <p15:guide id="12" pos="3840">
          <p15:clr>
            <a:srgbClr val="F26B43"/>
          </p15:clr>
        </p15:guide>
        <p15:guide id="13" pos="551">
          <p15:clr>
            <a:srgbClr val="F26B43"/>
          </p15:clr>
        </p15:guide>
        <p15:guide id="14" orient="horz" pos="890">
          <p15:clr>
            <a:srgbClr val="F26B43"/>
          </p15:clr>
        </p15:guide>
        <p15:guide id="15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1A865783-E199-4209-BF6E-0496AA220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497" y="4340272"/>
            <a:ext cx="6513527" cy="1300162"/>
          </a:xfrm>
        </p:spPr>
        <p:txBody>
          <a:bodyPr/>
          <a:lstStyle/>
          <a:p>
            <a:r>
              <a:rPr lang="sv-SE" dirty="0"/>
              <a:t>SDV –</a:t>
            </a:r>
            <a:br>
              <a:rPr lang="sv-SE" dirty="0"/>
            </a:br>
            <a:r>
              <a:rPr lang="sv-SE" dirty="0"/>
              <a:t>Behovsbeskrivning användarrelaterad källdata</a:t>
            </a:r>
          </a:p>
          <a:p>
            <a:br>
              <a:rPr lang="sv-SE" dirty="0"/>
            </a:br>
            <a:r>
              <a:rPr lang="sv-SE" dirty="0"/>
              <a:t>Jonatan Åstrand-Ferris</a:t>
            </a: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5811F6F3-A1A3-3991-0CE2-1967F0DEC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01800"/>
              </p:ext>
            </p:extLst>
          </p:nvPr>
        </p:nvGraphicFramePr>
        <p:xfrm>
          <a:off x="8442778" y="4340272"/>
          <a:ext cx="3361449" cy="11018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8586">
                  <a:extLst>
                    <a:ext uri="{9D8B030D-6E8A-4147-A177-3AD203B41FA5}">
                      <a16:colId xmlns:a16="http://schemas.microsoft.com/office/drawing/2014/main" val="161900035"/>
                    </a:ext>
                  </a:extLst>
                </a:gridCol>
                <a:gridCol w="1552380">
                  <a:extLst>
                    <a:ext uri="{9D8B030D-6E8A-4147-A177-3AD203B41FA5}">
                      <a16:colId xmlns:a16="http://schemas.microsoft.com/office/drawing/2014/main" val="678030086"/>
                    </a:ext>
                  </a:extLst>
                </a:gridCol>
                <a:gridCol w="1120483">
                  <a:extLst>
                    <a:ext uri="{9D8B030D-6E8A-4147-A177-3AD203B41FA5}">
                      <a16:colId xmlns:a16="http://schemas.microsoft.com/office/drawing/2014/main" val="660399850"/>
                    </a:ext>
                  </a:extLst>
                </a:gridCol>
              </a:tblGrid>
              <a:tr h="242291">
                <a:tc>
                  <a:txBody>
                    <a:bodyPr/>
                    <a:lstStyle/>
                    <a:p>
                      <a:r>
                        <a:rPr lang="sv-SE" sz="1050" dirty="0"/>
                        <a:t>Version</a:t>
                      </a:r>
                    </a:p>
                  </a:txBody>
                  <a:tcPr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Vem</a:t>
                      </a:r>
                    </a:p>
                  </a:txBody>
                  <a:tcPr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Datum</a:t>
                      </a:r>
                    </a:p>
                  </a:txBody>
                  <a:tcPr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96069"/>
                  </a:ext>
                </a:extLst>
              </a:tr>
              <a:tr h="242291">
                <a:tc>
                  <a:txBody>
                    <a:bodyPr/>
                    <a:lstStyle/>
                    <a:p>
                      <a:r>
                        <a:rPr lang="sv-SE" sz="900" dirty="0"/>
                        <a:t>1</a:t>
                      </a:r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 Håkan Sendrup</a:t>
                      </a:r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25/10/2021</a:t>
                      </a:r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83946"/>
                  </a:ext>
                </a:extLst>
              </a:tr>
              <a:tr h="242291">
                <a:tc>
                  <a:txBody>
                    <a:bodyPr/>
                    <a:lstStyle/>
                    <a:p>
                      <a:r>
                        <a:rPr lang="sv-SE" sz="900" dirty="0"/>
                        <a:t>2</a:t>
                      </a:r>
                    </a:p>
                  </a:txBody>
                  <a:tcPr>
                    <a:solidFill>
                      <a:schemeClr val="accent4">
                        <a:tint val="2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Jonatan Åstrand-Ferris</a:t>
                      </a:r>
                    </a:p>
                  </a:txBody>
                  <a:tcPr>
                    <a:solidFill>
                      <a:schemeClr val="accent4">
                        <a:tint val="2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14/4/2023</a:t>
                      </a:r>
                    </a:p>
                  </a:txBody>
                  <a:tcPr>
                    <a:solidFill>
                      <a:schemeClr val="accent4">
                        <a:tint val="2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08422"/>
                  </a:ext>
                </a:extLst>
              </a:tr>
              <a:tr h="272644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4">
                        <a:tint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60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24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Närmaste chef (namn/RS-id)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Närmaste chef</a:t>
            </a:r>
            <a:r>
              <a:rPr lang="sv-SE" sz="2000" dirty="0"/>
              <a:t> anger vem som är en användares närmaste </a:t>
            </a:r>
            <a:br>
              <a:rPr lang="sv-SE" sz="2000" dirty="0"/>
            </a:br>
            <a:r>
              <a:rPr lang="sv-SE" sz="2000" dirty="0"/>
              <a:t>		personalansvariga chef.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Närmaste chef</a:t>
            </a:r>
            <a:r>
              <a:rPr lang="sv-SE" sz="2000" dirty="0"/>
              <a:t> används för att ange vem som är ansvarig för planering och </a:t>
            </a:r>
            <a:br>
              <a:rPr lang="sv-SE" sz="2000" dirty="0"/>
            </a:br>
            <a:r>
              <a:rPr lang="sv-SE" sz="2000" dirty="0"/>
              <a:t>		uppföljning av träning av användare.</a:t>
            </a:r>
          </a:p>
          <a:p>
            <a:pPr marL="0" indent="0">
              <a:buNone/>
            </a:pPr>
            <a:r>
              <a:rPr lang="sv-SE" sz="2000" dirty="0"/>
              <a:t>Var:		Träning</a:t>
            </a:r>
          </a:p>
          <a:p>
            <a:pPr marL="0" indent="0">
              <a:buNone/>
            </a:pPr>
            <a:r>
              <a:rPr lang="sv-SE" sz="2000" dirty="0"/>
              <a:t>Källa:		HR-fönster (anställda) / Skånekatalogen (övriga)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</a:p>
        </p:txBody>
      </p:sp>
    </p:spTree>
    <p:extLst>
      <p:ext uri="{BB962C8B-B14F-4D97-AF65-F5344CB8AC3E}">
        <p14:creationId xmlns:p14="http://schemas.microsoft.com/office/powerpoint/2010/main" val="25963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E-post, Annan e-post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E-post / Annan e-post är </a:t>
            </a:r>
            <a:r>
              <a:rPr lang="sv-SE" sz="2000" dirty="0"/>
              <a:t>en del av en användares kontaktuppgifter.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E-post / Annan e-post</a:t>
            </a:r>
            <a:r>
              <a:rPr lang="sv-SE" sz="2000" dirty="0"/>
              <a:t> används för att kommunicera med användare.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i="1" dirty="0"/>
              <a:t>Annan e-post</a:t>
            </a:r>
            <a:r>
              <a:rPr lang="sv-SE" sz="2000" dirty="0"/>
              <a:t> används även av extern personal som användarnamn vid </a:t>
            </a:r>
            <a:br>
              <a:rPr lang="sv-SE" sz="2000" dirty="0"/>
            </a:br>
            <a:r>
              <a:rPr lang="sv-SE" sz="2000" dirty="0"/>
              <a:t>		inloggning.</a:t>
            </a:r>
          </a:p>
          <a:p>
            <a:pPr marL="0" indent="0">
              <a:buNone/>
            </a:pPr>
            <a:r>
              <a:rPr lang="sv-SE" sz="2000" dirty="0"/>
              <a:t>Var:		Träning</a:t>
            </a:r>
          </a:p>
          <a:p>
            <a:pPr marL="0" indent="0">
              <a:buNone/>
            </a:pPr>
            <a:r>
              <a:rPr lang="sv-SE" sz="2000" dirty="0"/>
              <a:t>Källa:		HR-fönster (anställda) / Skånekatalogen (övriga)</a:t>
            </a:r>
          </a:p>
          <a:p>
            <a:pPr marL="0" indent="0">
              <a:buNone/>
            </a:pPr>
            <a:r>
              <a:rPr lang="sv-SE" sz="2000" dirty="0"/>
              <a:t>Obligatoriskt:	Ja 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  <a:r>
              <a:rPr lang="sv-SE" sz="2000" i="1" dirty="0"/>
              <a:t>E-post</a:t>
            </a:r>
            <a:r>
              <a:rPr lang="sv-SE" sz="2000" dirty="0"/>
              <a:t> ska användas för användarkategorin Anställda.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i="1" dirty="0"/>
              <a:t>Annan e-post</a:t>
            </a:r>
            <a:r>
              <a:rPr lang="sv-SE" sz="2000" dirty="0"/>
              <a:t> ska användas för övriga användarkategorier.</a:t>
            </a:r>
          </a:p>
        </p:txBody>
      </p:sp>
    </p:spTree>
    <p:extLst>
      <p:ext uri="{BB962C8B-B14F-4D97-AF65-F5344CB8AC3E}">
        <p14:creationId xmlns:p14="http://schemas.microsoft.com/office/powerpoint/2010/main" val="18058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Legitimationsnummer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Legitimationsnummer (</a:t>
            </a:r>
            <a:r>
              <a:rPr lang="sv-SE" sz="2000" i="1" dirty="0" err="1"/>
              <a:t>Hosp</a:t>
            </a:r>
            <a:r>
              <a:rPr lang="sv-SE" sz="2000" i="1" dirty="0"/>
              <a:t>-id) </a:t>
            </a:r>
            <a:r>
              <a:rPr lang="sv-SE" sz="2000" dirty="0"/>
              <a:t>anger en användares identitet i registret </a:t>
            </a:r>
            <a:br>
              <a:rPr lang="sv-SE" sz="2000" dirty="0"/>
            </a:br>
            <a:r>
              <a:rPr lang="sv-SE" sz="2000" dirty="0"/>
              <a:t>		över legitimerad </a:t>
            </a:r>
            <a:r>
              <a:rPr lang="sv-SE" sz="2000" dirty="0" err="1"/>
              <a:t>hälSo</a:t>
            </a:r>
            <a:r>
              <a:rPr lang="sv-SE" sz="2000" dirty="0"/>
              <a:t>- och sjukvårdspersonal (HOSP)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Legitimationsnummer</a:t>
            </a:r>
            <a:r>
              <a:rPr lang="sv-SE" sz="2000" dirty="0"/>
              <a:t> används i applikation/integration för 				läkemedelshantering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Registret över legitimerad hälso- och sjukvårdspersonal (HOSP)</a:t>
            </a:r>
          </a:p>
          <a:p>
            <a:pPr marL="0" indent="0">
              <a:buNone/>
            </a:pPr>
            <a:r>
              <a:rPr lang="sv-SE" sz="2000" dirty="0"/>
              <a:t>Obligatoriskt:	Ja (när attributet finns tillgängligt)</a:t>
            </a:r>
          </a:p>
          <a:p>
            <a:pPr marL="0" indent="0">
              <a:buNone/>
            </a:pPr>
            <a:r>
              <a:rPr lang="sv-SE" sz="2000" dirty="0"/>
              <a:t>Kommentar:	Attributet kan ej ändras</a:t>
            </a:r>
          </a:p>
        </p:txBody>
      </p:sp>
    </p:spTree>
    <p:extLst>
      <p:ext uri="{BB962C8B-B14F-4D97-AF65-F5344CB8AC3E}">
        <p14:creationId xmlns:p14="http://schemas.microsoft.com/office/powerpoint/2010/main" val="3458523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Legitimerad yrkesgrupp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Legitimerad yrkesgrupp </a:t>
            </a:r>
            <a:r>
              <a:rPr lang="sv-SE" sz="2000" dirty="0"/>
              <a:t>anger i de fall användaren är legitimerad vilken typ </a:t>
            </a:r>
            <a:br>
              <a:rPr lang="sv-SE" sz="2000" dirty="0"/>
            </a:br>
            <a:r>
              <a:rPr lang="sv-SE" sz="2000" dirty="0"/>
              <a:t>		av legitimation den har i form av ett kodat värde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Legitimerad yrkesgrupp</a:t>
            </a:r>
            <a:r>
              <a:rPr lang="sv-SE" sz="2000" dirty="0"/>
              <a:t> används för att ge åtkomst till 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dirty="0" err="1"/>
              <a:t>eHälsomyndighetens</a:t>
            </a:r>
            <a:r>
              <a:rPr lang="sv-SE" sz="2000" dirty="0"/>
              <a:t> tjänster 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Registret över legitimerad hälso- och sjukvårdspersonal (HOSP)</a:t>
            </a:r>
          </a:p>
          <a:p>
            <a:pPr marL="0" indent="0">
              <a:buNone/>
            </a:pPr>
            <a:r>
              <a:rPr lang="sv-SE" sz="2000" dirty="0"/>
              <a:t>Obligatoriskt:	Ja (när attributet finns tillgängligt)</a:t>
            </a:r>
          </a:p>
          <a:p>
            <a:pPr marL="0" indent="0">
              <a:buNone/>
            </a:pPr>
            <a:r>
              <a:rPr lang="sv-SE" sz="2000" dirty="0"/>
              <a:t>Kommentar:	Attributet kan ej ändras</a:t>
            </a:r>
          </a:p>
        </p:txBody>
      </p:sp>
    </p:spTree>
    <p:extLst>
      <p:ext uri="{BB962C8B-B14F-4D97-AF65-F5344CB8AC3E}">
        <p14:creationId xmlns:p14="http://schemas.microsoft.com/office/powerpoint/2010/main" val="2938658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Förskrivarkod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Förskrivarkod</a:t>
            </a:r>
            <a:r>
              <a:rPr lang="sv-SE" sz="2000" dirty="0"/>
              <a:t> för förskrivning av läkemedel tilldelas en legitimerad </a:t>
            </a:r>
            <a:br>
              <a:rPr lang="sv-SE" sz="2000" dirty="0"/>
            </a:br>
            <a:r>
              <a:rPr lang="sv-SE" sz="2000" dirty="0"/>
              <a:t>		användare efter ansökan till Socialstyrelsen.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Förskrivarkod</a:t>
            </a:r>
            <a:r>
              <a:rPr lang="sv-SE" sz="2000" dirty="0"/>
              <a:t> används för åtkomst till och behörighet i 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dirty="0" err="1"/>
              <a:t>eHälsomyndighetens</a:t>
            </a:r>
            <a:r>
              <a:rPr lang="sv-SE" sz="2000" dirty="0"/>
              <a:t> tjänster för läkemedelsförskrivning.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Registret över legitimerad hälso- och sjukvårdspersonal (HOSP)</a:t>
            </a:r>
          </a:p>
          <a:p>
            <a:pPr marL="0" indent="0">
              <a:buNone/>
            </a:pPr>
            <a:r>
              <a:rPr lang="sv-SE" sz="2000" dirty="0"/>
              <a:t>Obligatoriskt:	Ja (när attributet finns tillgängligt)</a:t>
            </a:r>
          </a:p>
          <a:p>
            <a:pPr marL="0" indent="0">
              <a:buNone/>
            </a:pPr>
            <a:r>
              <a:rPr lang="sv-SE" sz="2000" dirty="0"/>
              <a:t>Kommentar:	Attributet kan ej ändras</a:t>
            </a:r>
          </a:p>
        </p:txBody>
      </p:sp>
    </p:spTree>
    <p:extLst>
      <p:ext uri="{BB962C8B-B14F-4D97-AF65-F5344CB8AC3E}">
        <p14:creationId xmlns:p14="http://schemas.microsoft.com/office/powerpoint/2010/main" val="375679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Medarbetaruppdrag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Ett </a:t>
            </a:r>
            <a:r>
              <a:rPr lang="sv-SE" sz="2000" i="1" dirty="0"/>
              <a:t>Medarbetaruppdrag</a:t>
            </a:r>
            <a:r>
              <a:rPr lang="sv-SE" sz="2000" dirty="0"/>
              <a:t> anger vilket uppdrag en användare tilldelats </a:t>
            </a:r>
            <a:br>
              <a:rPr lang="sv-SE" sz="2000" dirty="0"/>
            </a:br>
            <a:r>
              <a:rPr lang="sv-SE" sz="2000" dirty="0"/>
              <a:t>		att utföra. Det finns två typer: </a:t>
            </a:r>
            <a:r>
              <a:rPr lang="sv-SE" sz="2000" i="1" dirty="0"/>
              <a:t>Administrativa medarbetaruppdrag </a:t>
            </a:r>
            <a:r>
              <a:rPr lang="sv-SE" sz="2000" dirty="0"/>
              <a:t>och 			</a:t>
            </a:r>
            <a:r>
              <a:rPr lang="sv-SE" sz="2000" i="1" dirty="0"/>
              <a:t>Vårdmedarbetaruppdrag</a:t>
            </a:r>
            <a:r>
              <a:rPr lang="sv-SE" sz="2000" dirty="0"/>
              <a:t>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Medarbetaruppdraget</a:t>
            </a:r>
            <a:r>
              <a:rPr lang="sv-SE" sz="2000" dirty="0"/>
              <a:t> används som grund för att utvärdera inom vilket </a:t>
            </a:r>
            <a:br>
              <a:rPr lang="sv-SE" sz="2000" dirty="0"/>
            </a:br>
            <a:r>
              <a:rPr lang="sv-SE" sz="2000" dirty="0"/>
              <a:t>		organisatoriska omfång en användare ska tilldelas åtkomst till patientdata 		samt för vilket ändamål behandlingen av patientdata utförs.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Skånekatalogen/IAM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</a:p>
        </p:txBody>
      </p:sp>
    </p:spTree>
    <p:extLst>
      <p:ext uri="{BB962C8B-B14F-4D97-AF65-F5344CB8AC3E}">
        <p14:creationId xmlns:p14="http://schemas.microsoft.com/office/powerpoint/2010/main" val="367408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8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874713" y="181504"/>
            <a:ext cx="10442575" cy="428625"/>
          </a:xfrm>
        </p:spPr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Översikt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6" name="Platshållare för innehåll 4">
            <a:extLst>
              <a:ext uri="{FF2B5EF4-FFF2-40B4-BE49-F238E27FC236}">
                <a16:creationId xmlns:a16="http://schemas.microsoft.com/office/drawing/2014/main" id="{7A0AC5E6-AC28-4169-8B34-6A89A7F0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33557"/>
            <a:ext cx="3738229" cy="4832650"/>
          </a:xfrm>
        </p:spPr>
        <p:txBody>
          <a:bodyPr/>
          <a:lstStyle/>
          <a:p>
            <a:pPr marL="0" indent="0">
              <a:buNone/>
            </a:pPr>
            <a:r>
              <a:rPr lang="sv-SE" sz="1400" dirty="0"/>
              <a:t>I tabellen till höger listas de attribut som beskriver personal i Skånekatalogen (Skat) som SDV har behov av i listade system.</a:t>
            </a:r>
          </a:p>
          <a:p>
            <a:pPr marL="0" indent="0">
              <a:buNone/>
            </a:pPr>
            <a:r>
              <a:rPr lang="sv-SE" sz="1400" dirty="0"/>
              <a:t>Attributen är relaterade till personen, anställningen och/eller uppgiften.</a:t>
            </a:r>
          </a:p>
          <a:p>
            <a:pPr marL="0" indent="0">
              <a:buNone/>
            </a:pPr>
            <a:r>
              <a:rPr lang="sv-SE" sz="1400" dirty="0"/>
              <a:t>Attributen används för att identifiera en person, till att driva funktionalitet och/eller som underlag för beräknade attribut.</a:t>
            </a:r>
          </a:p>
          <a:p>
            <a:pPr marL="0" indent="0">
              <a:buNone/>
            </a:pPr>
            <a:r>
              <a:rPr lang="sv-SE" sz="1400" dirty="0"/>
              <a:t>Attribut i </a:t>
            </a:r>
            <a:r>
              <a:rPr lang="sv-SE" sz="1400" b="1" dirty="0"/>
              <a:t>fetstil</a:t>
            </a:r>
            <a:r>
              <a:rPr lang="sv-SE" sz="1400" dirty="0"/>
              <a:t> är obligatoriska, dvs dessa måste finnas tillgängliga för att medarbetaren ska provisioneras till SDV.</a:t>
            </a:r>
          </a:p>
          <a:p>
            <a:pPr marL="0" indent="0">
              <a:buNone/>
            </a:pPr>
            <a:r>
              <a:rPr lang="sv-SE" sz="1400" dirty="0"/>
              <a:t>Övriga attribut är obligatoriska i den mån de är tillämpbara. Dessa ska tilläggas beskrivningen av  medarbetaren om de existerar.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07A48178-F766-3035-791E-F6077BEFA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521531"/>
              </p:ext>
            </p:extLst>
          </p:nvPr>
        </p:nvGraphicFramePr>
        <p:xfrm>
          <a:off x="4695825" y="1347788"/>
          <a:ext cx="6858000" cy="396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143959" imgH="3829083" progId="Excel.Sheet.12">
                  <p:embed/>
                </p:oleObj>
              </mc:Choice>
              <mc:Fallback>
                <p:oleObj name="Worksheet" r:id="rId3" imgW="8143959" imgH="3829083" progId="Excel.Shee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07A48178-F766-3035-791E-F6077BEFA8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95825" y="1347788"/>
                        <a:ext cx="6858000" cy="3963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latshållare för innehåll 4">
            <a:extLst>
              <a:ext uri="{FF2B5EF4-FFF2-40B4-BE49-F238E27FC236}">
                <a16:creationId xmlns:a16="http://schemas.microsoft.com/office/drawing/2014/main" id="{16395E3A-BAF0-1857-3F95-CAA8B2DDD736}"/>
              </a:ext>
            </a:extLst>
          </p:cNvPr>
          <p:cNvSpPr txBox="1">
            <a:spLocks/>
          </p:cNvSpPr>
          <p:nvPr/>
        </p:nvSpPr>
        <p:spPr>
          <a:xfrm>
            <a:off x="4696155" y="5534699"/>
            <a:ext cx="5279118" cy="367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100" dirty="0"/>
              <a:t>BHP = Behörighetsportalen</a:t>
            </a:r>
            <a:br>
              <a:rPr lang="sv-SE" sz="1100" dirty="0"/>
            </a:br>
            <a:r>
              <a:rPr lang="sv-SE" sz="1100" dirty="0"/>
              <a:t>IAM/MIM = Region Skånes Identitets &amp; Behörighetsplattform</a:t>
            </a:r>
          </a:p>
        </p:txBody>
      </p:sp>
    </p:spTree>
    <p:extLst>
      <p:ext uri="{BB962C8B-B14F-4D97-AF65-F5344CB8AC3E}">
        <p14:creationId xmlns:p14="http://schemas.microsoft.com/office/powerpoint/2010/main" val="144684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Förnamn, Efternamn, Mellaninitial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Namn</a:t>
            </a:r>
            <a:r>
              <a:rPr lang="sv-SE" sz="2000" dirty="0"/>
              <a:t> identifierar en användare.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Namn</a:t>
            </a:r>
            <a:r>
              <a:rPr lang="sv-SE" sz="2000" dirty="0"/>
              <a:t> används i kommunikation både internt i vårdinformationssystemen </a:t>
            </a:r>
            <a:br>
              <a:rPr lang="sv-SE" sz="2000" dirty="0"/>
            </a:br>
            <a:r>
              <a:rPr lang="sv-SE" sz="2000" dirty="0"/>
              <a:t>		och externt i kommunikation med t.ex. medborgare och andra aktörer</a:t>
            </a:r>
          </a:p>
          <a:p>
            <a:pPr marL="0" indent="0">
              <a:buNone/>
            </a:pPr>
            <a:r>
              <a:rPr lang="sv-SE" sz="2000" dirty="0"/>
              <a:t>Var:		Millennium, Träning och Citrix AD</a:t>
            </a:r>
          </a:p>
          <a:p>
            <a:pPr marL="0" indent="0">
              <a:buNone/>
            </a:pPr>
            <a:r>
              <a:rPr lang="sv-SE" sz="2000" dirty="0"/>
              <a:t>Källa:		Skatteverkets informationstjänst Navet</a:t>
            </a:r>
          </a:p>
          <a:p>
            <a:pPr marL="0" indent="0">
              <a:buNone/>
            </a:pPr>
            <a:r>
              <a:rPr lang="sv-SE" sz="2000" dirty="0"/>
              <a:t>Obligatoriskt:	Ja (mellaninitial är obligatorisk enbart om sådan tillämpas)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  <a:r>
              <a:rPr lang="sv-SE" sz="2000" i="1" dirty="0"/>
              <a:t>Namn</a:t>
            </a:r>
            <a:r>
              <a:rPr lang="sv-SE" sz="2000" dirty="0"/>
              <a:t> i Skånekatalogen hämtas från Skatteverket.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i="1" dirty="0"/>
              <a:t>Namn</a:t>
            </a:r>
            <a:r>
              <a:rPr lang="sv-SE" sz="2000" dirty="0"/>
              <a:t> ska ej ändras manuellt av administratör.</a:t>
            </a:r>
          </a:p>
        </p:txBody>
      </p:sp>
    </p:spTree>
    <p:extLst>
      <p:ext uri="{BB962C8B-B14F-4D97-AF65-F5344CB8AC3E}">
        <p14:creationId xmlns:p14="http://schemas.microsoft.com/office/powerpoint/2010/main" val="428725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RS-id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RS-id</a:t>
            </a:r>
            <a:r>
              <a:rPr lang="sv-SE" sz="2000" dirty="0"/>
              <a:t> identifierar en användare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RS-id </a:t>
            </a:r>
            <a:r>
              <a:rPr lang="sv-SE" sz="2000" dirty="0"/>
              <a:t>används främst som användarnamn på användarkonton i SDV</a:t>
            </a:r>
          </a:p>
          <a:p>
            <a:pPr marL="0" indent="0">
              <a:buNone/>
            </a:pPr>
            <a:r>
              <a:rPr lang="sv-SE" sz="2000" dirty="0"/>
              <a:t>Var:		Millennium, Träning och Citrix AD</a:t>
            </a:r>
          </a:p>
          <a:p>
            <a:pPr marL="0" indent="0">
              <a:buNone/>
            </a:pPr>
            <a:r>
              <a:rPr lang="sv-SE" sz="2000" dirty="0"/>
              <a:t>Källa:		IAM ID-generator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  <a:r>
              <a:rPr lang="sv-SE" sz="2000" i="1" dirty="0"/>
              <a:t>RS-id </a:t>
            </a:r>
            <a:r>
              <a:rPr lang="sv-SE" sz="2000" dirty="0"/>
              <a:t>genereras lokalt av en ID-generator och är unik för varje person.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i="1" dirty="0"/>
              <a:t>RS-id</a:t>
            </a:r>
            <a:r>
              <a:rPr lang="sv-SE" sz="2000" dirty="0"/>
              <a:t> kan ej ändras av administratör.</a:t>
            </a:r>
          </a:p>
        </p:txBody>
      </p:sp>
    </p:spTree>
    <p:extLst>
      <p:ext uri="{BB962C8B-B14F-4D97-AF65-F5344CB8AC3E}">
        <p14:creationId xmlns:p14="http://schemas.microsoft.com/office/powerpoint/2010/main" val="426937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HSA-id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HSA-id</a:t>
            </a:r>
            <a:r>
              <a:rPr lang="sv-SE" sz="2000" dirty="0"/>
              <a:t> identifierar unik en användare nationellt.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HSA-id </a:t>
            </a:r>
            <a:r>
              <a:rPr lang="sv-SE" sz="2000" dirty="0"/>
              <a:t>används för att identifiera en användare i interaktion med främst</a:t>
            </a:r>
            <a:br>
              <a:rPr lang="sv-SE" sz="2000" dirty="0"/>
            </a:br>
            <a:r>
              <a:rPr lang="sv-SE" sz="2000" dirty="0"/>
              <a:t>		externa system som t.ex. nationella tjänster.</a:t>
            </a:r>
          </a:p>
          <a:p>
            <a:pPr marL="0" indent="0">
              <a:buNone/>
            </a:pPr>
            <a:r>
              <a:rPr lang="sv-SE" sz="2000" dirty="0"/>
              <a:t>Var:		Millennium och Träning</a:t>
            </a:r>
          </a:p>
          <a:p>
            <a:pPr marL="0" indent="0">
              <a:buNone/>
            </a:pPr>
            <a:r>
              <a:rPr lang="sv-SE" sz="2000" dirty="0"/>
              <a:t>Källa:		IAM ID-generator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  <a:r>
              <a:rPr lang="sv-SE" sz="2000" i="1" dirty="0"/>
              <a:t>HSA-id </a:t>
            </a:r>
            <a:r>
              <a:rPr lang="sv-SE" sz="2000" dirty="0"/>
              <a:t>genereras baserat på RS-id och organisationsnummer och synkas 		till HSA-katalogen.</a:t>
            </a:r>
          </a:p>
        </p:txBody>
      </p:sp>
    </p:spTree>
    <p:extLst>
      <p:ext uri="{BB962C8B-B14F-4D97-AF65-F5344CB8AC3E}">
        <p14:creationId xmlns:p14="http://schemas.microsoft.com/office/powerpoint/2010/main" val="42825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Titel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Titel</a:t>
            </a:r>
            <a:r>
              <a:rPr lang="sv-SE" sz="2000" dirty="0"/>
              <a:t> beskriver användarens arbetsuppgifter och uppdrag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Titel </a:t>
            </a:r>
            <a:r>
              <a:rPr lang="sv-SE" sz="2000" dirty="0"/>
              <a:t>används för att klargöra inom vilken yrkeskategori användaren agerar </a:t>
            </a:r>
            <a:br>
              <a:rPr lang="sv-SE" sz="2000" dirty="0"/>
            </a:br>
            <a:r>
              <a:rPr lang="sv-SE" sz="2000" dirty="0"/>
              <a:t>		i interaktioner med kollegor (journalanteckning, meddelanden, etc.) och </a:t>
            </a:r>
            <a:br>
              <a:rPr lang="sv-SE" sz="2000" dirty="0"/>
            </a:br>
            <a:r>
              <a:rPr lang="sv-SE" sz="2000" dirty="0"/>
              <a:t>		medborgare (journalanteckning, kallelse, recept, etc.)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Framtida lösning i IAM där titel sätts enligt regelverk baserat på 				Befattningskod/AID. HR äger och förvaltar titelkodverket och regelverket.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  <a:r>
              <a:rPr lang="sv-SE" sz="2000" i="1" dirty="0"/>
              <a:t>Titel </a:t>
            </a:r>
            <a:r>
              <a:rPr lang="sv-SE" sz="2000" dirty="0"/>
              <a:t>stämplas i journal för att efterleva krav på att befattning ska framgå i 		samband med journalanteckning/personuppgiftsbehandling.</a:t>
            </a:r>
            <a:endParaRPr lang="sv-SE" sz="2000" i="1" dirty="0"/>
          </a:p>
        </p:txBody>
      </p:sp>
    </p:spTree>
    <p:extLst>
      <p:ext uri="{BB962C8B-B14F-4D97-AF65-F5344CB8AC3E}">
        <p14:creationId xmlns:p14="http://schemas.microsoft.com/office/powerpoint/2010/main" val="44408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Befattningskod (AID-etikett)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AID-etiketter</a:t>
            </a:r>
            <a:r>
              <a:rPr lang="sv-SE" sz="2000" dirty="0"/>
              <a:t> används för att klassificera arbetsuppgifter i syfte att kunna </a:t>
            </a:r>
            <a:br>
              <a:rPr lang="sv-SE" sz="2000" dirty="0"/>
            </a:br>
            <a:r>
              <a:rPr lang="sv-SE" sz="2000" dirty="0"/>
              <a:t>		analysera lönebildning.</a:t>
            </a:r>
            <a:br>
              <a:rPr lang="sv-SE" sz="2000" dirty="0"/>
            </a:br>
            <a:r>
              <a:rPr lang="sv-SE" sz="2000" dirty="0"/>
              <a:t>		</a:t>
            </a:r>
            <a:r>
              <a:rPr lang="sv-SE" sz="2000" i="1" dirty="0"/>
              <a:t>Befattningskoden</a:t>
            </a:r>
            <a:r>
              <a:rPr lang="sv-SE" sz="2000" dirty="0"/>
              <a:t> följer </a:t>
            </a:r>
            <a:r>
              <a:rPr lang="sv-SE" sz="2000" i="1" dirty="0"/>
              <a:t>AID-etiketten</a:t>
            </a:r>
            <a:r>
              <a:rPr lang="sv-SE" sz="2000" dirty="0"/>
              <a:t> och anger vilka arbetsuppgifter </a:t>
            </a:r>
            <a:br>
              <a:rPr lang="sv-SE" sz="2000" dirty="0"/>
            </a:br>
            <a:r>
              <a:rPr lang="sv-SE" sz="2000" dirty="0"/>
              <a:t>		användaren är tilldelad att utföra.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Befattningskod/AID </a:t>
            </a:r>
            <a:r>
              <a:rPr lang="sv-SE" sz="2000" dirty="0"/>
              <a:t>är nödvändiga för att kunna tilldela en användare 			behörigheter manuellt och automatiskt för SDV.</a:t>
            </a:r>
          </a:p>
          <a:p>
            <a:pPr marL="0" indent="0">
              <a:buNone/>
            </a:pPr>
            <a:r>
              <a:rPr lang="sv-SE" sz="2000" dirty="0"/>
              <a:t>Var:		IAM/MIM</a:t>
            </a:r>
          </a:p>
          <a:p>
            <a:pPr marL="0" indent="0">
              <a:buNone/>
            </a:pPr>
            <a:r>
              <a:rPr lang="sv-SE" sz="2000" dirty="0"/>
              <a:t>Källa:		HR-fönster (anställda) / Skånekatalogen (övriga)</a:t>
            </a:r>
          </a:p>
          <a:p>
            <a:pPr marL="0" indent="0">
              <a:buNone/>
            </a:pPr>
            <a:r>
              <a:rPr lang="sv-SE" sz="2000" dirty="0"/>
              <a:t>Obligatoriskt:	Ja</a:t>
            </a:r>
          </a:p>
          <a:p>
            <a:pPr marL="0" indent="0">
              <a:buNone/>
            </a:pPr>
            <a:r>
              <a:rPr lang="sv-SE" sz="2000" dirty="0"/>
              <a:t>Kommentar:	Lösning för studenter är pågående – studenter har inte, och ska inte ha, 			befattningskod/AID enligt ovan.</a:t>
            </a:r>
          </a:p>
        </p:txBody>
      </p:sp>
    </p:spTree>
    <p:extLst>
      <p:ext uri="{BB962C8B-B14F-4D97-AF65-F5344CB8AC3E}">
        <p14:creationId xmlns:p14="http://schemas.microsoft.com/office/powerpoint/2010/main" val="144559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Gruppförskrivarkod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Gruppförskrivarkod</a:t>
            </a:r>
            <a:r>
              <a:rPr lang="sv-SE" sz="2000" dirty="0"/>
              <a:t> tilldelas lokalt en grupp av förskrivare som </a:t>
            </a:r>
            <a:br>
              <a:rPr lang="sv-SE" sz="2000" dirty="0"/>
            </a:br>
            <a:r>
              <a:rPr lang="sv-SE" sz="2000" dirty="0"/>
              <a:t>		saknar legitimation och därmed inte kan tilldelas en personlig </a:t>
            </a:r>
            <a:br>
              <a:rPr lang="sv-SE" sz="2000" dirty="0"/>
            </a:br>
            <a:r>
              <a:rPr lang="sv-SE" sz="2000" dirty="0"/>
              <a:t>		förskrivarkod.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Gruppförskrivarkod</a:t>
            </a:r>
            <a:r>
              <a:rPr lang="sv-SE" sz="2000" dirty="0"/>
              <a:t> används för åtkomst till </a:t>
            </a:r>
            <a:r>
              <a:rPr lang="sv-SE" sz="2000" dirty="0" err="1"/>
              <a:t>eHälsomyndighetens</a:t>
            </a:r>
            <a:r>
              <a:rPr lang="sv-SE" sz="2000" dirty="0"/>
              <a:t> tjänster.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Skånekatalogen</a:t>
            </a:r>
          </a:p>
          <a:p>
            <a:pPr marL="0" indent="0">
              <a:buNone/>
            </a:pPr>
            <a:r>
              <a:rPr lang="sv-SE" sz="2000" dirty="0"/>
              <a:t>Obligatoriskt:	Ja (när attributet finns tillgängligt)</a:t>
            </a:r>
          </a:p>
          <a:p>
            <a:pPr marL="0" indent="0">
              <a:buNone/>
            </a:pPr>
            <a:r>
              <a:rPr lang="sv-SE" sz="2000" dirty="0"/>
              <a:t>Kommentar:	Endast en gruppförskrivarkod.</a:t>
            </a:r>
          </a:p>
        </p:txBody>
      </p:sp>
    </p:spTree>
    <p:extLst>
      <p:ext uri="{BB962C8B-B14F-4D97-AF65-F5344CB8AC3E}">
        <p14:creationId xmlns:p14="http://schemas.microsoft.com/office/powerpoint/2010/main" val="180237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cs typeface="Calibri" panose="020F0502020204030204" pitchFamily="34" charset="0"/>
              </a:rPr>
              <a:t>SDV – Behovsbeskrivning användarrelaterad källdata</a:t>
            </a:r>
            <a:br>
              <a:rPr lang="sv-SE" dirty="0">
                <a:cs typeface="Calibri" panose="020F0502020204030204" pitchFamily="34" charset="0"/>
              </a:rPr>
            </a:br>
            <a:r>
              <a:rPr lang="sv-SE" sz="2400" dirty="0">
                <a:cs typeface="Calibri" panose="020F0502020204030204" pitchFamily="34" charset="0"/>
              </a:rPr>
              <a:t>– Utökad yrkeskod</a:t>
            </a:r>
            <a:endParaRPr lang="sv-SE" dirty="0">
              <a:cs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74713" y="1593355"/>
            <a:ext cx="10249007" cy="4621014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/>
              <a:t>Vad:		</a:t>
            </a:r>
            <a:r>
              <a:rPr lang="sv-SE" sz="2000" i="1" dirty="0"/>
              <a:t>Utökad yrkeskod</a:t>
            </a:r>
            <a:r>
              <a:rPr lang="sv-SE" sz="2000" dirty="0"/>
              <a:t> tilldelas användare som inte är legitimerade enligt </a:t>
            </a:r>
            <a:br>
              <a:rPr lang="sv-SE" sz="2000" dirty="0"/>
            </a:br>
            <a:r>
              <a:rPr lang="sv-SE" sz="2000" dirty="0"/>
              <a:t>		Socialstyrelsen vid behov.</a:t>
            </a:r>
          </a:p>
          <a:p>
            <a:pPr marL="0" indent="0">
              <a:buNone/>
            </a:pPr>
            <a:r>
              <a:rPr lang="sv-SE" sz="2000" dirty="0"/>
              <a:t>Varför:		</a:t>
            </a:r>
            <a:r>
              <a:rPr lang="sv-SE" sz="2000" i="1" dirty="0"/>
              <a:t>Utökad yrkeskod</a:t>
            </a:r>
            <a:r>
              <a:rPr lang="sv-SE" sz="2000" dirty="0"/>
              <a:t> används för att ge åtkomst till </a:t>
            </a:r>
            <a:r>
              <a:rPr lang="sv-SE" sz="2000" dirty="0" err="1"/>
              <a:t>eHälsomyndighetens</a:t>
            </a:r>
            <a:r>
              <a:rPr lang="sv-SE" sz="2000" dirty="0"/>
              <a:t> </a:t>
            </a:r>
            <a:br>
              <a:rPr lang="sv-SE" sz="2000" dirty="0"/>
            </a:br>
            <a:r>
              <a:rPr lang="sv-SE" sz="2000" dirty="0"/>
              <a:t>		tjänster.</a:t>
            </a:r>
          </a:p>
          <a:p>
            <a:pPr marL="0" indent="0">
              <a:buNone/>
            </a:pPr>
            <a:r>
              <a:rPr lang="sv-SE" sz="2000" dirty="0"/>
              <a:t>Var:		Millennium</a:t>
            </a:r>
          </a:p>
          <a:p>
            <a:pPr marL="0" indent="0">
              <a:buNone/>
            </a:pPr>
            <a:r>
              <a:rPr lang="sv-SE" sz="2000" dirty="0"/>
              <a:t>Källa:		Skånekatalogen</a:t>
            </a:r>
          </a:p>
          <a:p>
            <a:pPr marL="0" indent="0">
              <a:buNone/>
            </a:pPr>
            <a:r>
              <a:rPr lang="sv-SE" sz="2000" dirty="0"/>
              <a:t>Obligatoriskt:	Ja (när attributet finns tillgängligt)</a:t>
            </a:r>
          </a:p>
          <a:p>
            <a:pPr marL="0" indent="0">
              <a:buNone/>
            </a:pPr>
            <a:r>
              <a:rPr lang="sv-SE" sz="2000" dirty="0"/>
              <a:t>Kommentar:	</a:t>
            </a:r>
          </a:p>
        </p:txBody>
      </p:sp>
    </p:spTree>
    <p:extLst>
      <p:ext uri="{BB962C8B-B14F-4D97-AF65-F5344CB8AC3E}">
        <p14:creationId xmlns:p14="http://schemas.microsoft.com/office/powerpoint/2010/main" val="2234789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SDV_2019_NY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E9DAA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4-11" id="{D15FBAD7-3B71-410F-B98D-24FDF0F9912D}" vid="{17E9CE31-7AEA-4EB2-AF64-C362B2861A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3F3C5382FC444B6CF63CF6F9A69E2" ma:contentTypeVersion="4" ma:contentTypeDescription="Skapa ett nytt dokument." ma:contentTypeScope="" ma:versionID="1827350ce4ebcfa5a28e3ac215d51029">
  <xsd:schema xmlns:xsd="http://www.w3.org/2001/XMLSchema" xmlns:xs="http://www.w3.org/2001/XMLSchema" xmlns:p="http://schemas.microsoft.com/office/2006/metadata/properties" xmlns:ns2="12bb1005-fbff-4f6d-ac89-1f79159fe8d6" targetNamespace="http://schemas.microsoft.com/office/2006/metadata/properties" ma:root="true" ma:fieldsID="d0dc038582e4d8ddc243330d6fcfa0e2" ns2:_="">
    <xsd:import namespace="12bb1005-fbff-4f6d-ac89-1f79159fe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b1005-fbff-4f6d-ac89-1f79159fe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526C1A-13B1-4FAD-9CCF-5EC5926613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F22DA7-A958-4EA9-8347-CE5EA65C1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bb1005-fbff-4f6d-ac89-1f79159fe8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E26C76-46DC-4A2C-9153-4E0C98119DE5}">
  <ds:schemaRefs>
    <ds:schemaRef ds:uri="70b5672b-a5da-443b-939e-99e0f126e554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b9481cc7-f7fc-4d3a-a93a-4be4fcbf4595"/>
    <ds:schemaRef ds:uri="2e68ab6b-79c8-43ea-b178-dccb9842d6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1750</Words>
  <Application>Microsoft Office PowerPoint</Application>
  <PresentationFormat>Bredbild</PresentationFormat>
  <Paragraphs>137</Paragraphs>
  <Slides>16</Slides>
  <Notes>14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Tema1</vt:lpstr>
      <vt:lpstr>Worksheet</vt:lpstr>
      <vt:lpstr>PowerPoint-presentation</vt:lpstr>
      <vt:lpstr>SDV – Behovsbeskrivning användarrelaterad källdata – Översikt</vt:lpstr>
      <vt:lpstr>SDV – Behovsbeskrivning användarrelaterad källdata – Förnamn, Efternamn, Mellaninitial</vt:lpstr>
      <vt:lpstr>SDV – Behovsbeskrivning användarrelaterad källdata – RS-id</vt:lpstr>
      <vt:lpstr>SDV – Behovsbeskrivning användarrelaterad källdata – HSA-id</vt:lpstr>
      <vt:lpstr>SDV – Behovsbeskrivning användarrelaterad källdata – Titel</vt:lpstr>
      <vt:lpstr>SDV – Behovsbeskrivning användarrelaterad källdata – Befattningskod (AID-etikett)</vt:lpstr>
      <vt:lpstr>SDV – Behovsbeskrivning användarrelaterad källdata – Gruppförskrivarkod</vt:lpstr>
      <vt:lpstr>SDV – Behovsbeskrivning användarrelaterad källdata – Utökad yrkeskod</vt:lpstr>
      <vt:lpstr>SDV – Behovsbeskrivning användarrelaterad källdata – Närmaste chef (namn/RS-id)</vt:lpstr>
      <vt:lpstr>SDV – Behovsbeskrivning användarrelaterad källdata – E-post, Annan e-post</vt:lpstr>
      <vt:lpstr>SDV – Behovsbeskrivning användarrelaterad källdata – Legitimationsnummer</vt:lpstr>
      <vt:lpstr>SDV – Behovsbeskrivning användarrelaterad källdata – Legitimerad yrkesgrupp</vt:lpstr>
      <vt:lpstr>SDV – Behovsbeskrivning användarrelaterad källdata – Förskrivarkod</vt:lpstr>
      <vt:lpstr>SDV – Behovsbeskrivning användarrelaterad källdata – Medarbetaruppdrag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Sendrup Håkan</dc:creator>
  <cp:lastModifiedBy>Södergren Lisa</cp:lastModifiedBy>
  <cp:revision>228</cp:revision>
  <cp:lastPrinted>2020-11-17T11:29:00Z</cp:lastPrinted>
  <dcterms:created xsi:type="dcterms:W3CDTF">2020-11-15T12:35:54Z</dcterms:created>
  <dcterms:modified xsi:type="dcterms:W3CDTF">2024-10-08T11:15:25Z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0x0101008C43F3C5382FC444B6CF63CF6F9A69E2</vt:lpwstr>
  </property>
  <property fmtid="{D5CDD505-2E9C-101B-9397-08002B2CF9AE}" pid="3" name="_dlc_DocIdItemGuid">
    <vt:lpwstr>91343050-66d1-4540-8401-bcd88355da6f</vt:lpwstr>
  </property>
  <property fmtid="{D5CDD505-2E9C-101B-9397-08002B2CF9AE}" pid="4" name="Order">
    <vt:r8>88900</vt:r8>
  </property>
  <property fmtid="{D5CDD505-2E9C-101B-9397-08002B2CF9AE}" pid="5" name="xd_Signature">
    <vt:bool>false</vt:bool>
  </property>
  <property fmtid="{D5CDD505-2E9C-101B-9397-08002B2CF9AE}" pid="6" name="SharedWithUsers">
    <vt:lpwstr>625;#Steneram Iréne</vt:lpwstr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</Properties>
</file>