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21"/>
  </p:notesMasterIdLst>
  <p:sldIdLst>
    <p:sldId id="290" r:id="rId5"/>
    <p:sldId id="2142533177" r:id="rId6"/>
    <p:sldId id="2142533149" r:id="rId7"/>
    <p:sldId id="2142533159" r:id="rId8"/>
    <p:sldId id="2142533161" r:id="rId9"/>
    <p:sldId id="2142533160" r:id="rId10"/>
    <p:sldId id="2142533164" r:id="rId11"/>
    <p:sldId id="2142533165" r:id="rId12"/>
    <p:sldId id="2142533166" r:id="rId13"/>
    <p:sldId id="2142533167" r:id="rId14"/>
    <p:sldId id="2142533169" r:id="rId15"/>
    <p:sldId id="2142533170" r:id="rId16"/>
    <p:sldId id="2142533171" r:id="rId17"/>
    <p:sldId id="2142533174" r:id="rId18"/>
    <p:sldId id="2142533175" r:id="rId19"/>
    <p:sldId id="289" r:id="rId20"/>
  </p:sldIdLst>
  <p:sldSz cx="12192000" cy="6858000"/>
  <p:notesSz cx="6799263" cy="9929813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Åstrand-Ferris Jonatan" initials="ÅJ" lastIdx="3" clrIdx="0">
    <p:extLst>
      <p:ext uri="{19B8F6BF-5375-455C-9EA6-DF929625EA0E}">
        <p15:presenceInfo xmlns:p15="http://schemas.microsoft.com/office/powerpoint/2012/main" userId="S::212705@skane.se::cc5586e4-6852-4b33-81ef-e8fd54ed62de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C96C95C-8E58-03B9-9B13-FCAD9BC49F53}" v="1" dt="2024-07-08T10:02:36.51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llanmörkt format 2 - Dekorfärg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commentAuthors" Target="commentAuthors.xml"/><Relationship Id="rId27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51342" y="0"/>
            <a:ext cx="2946347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688E66-EC83-42FF-A9DD-0CB165A14913}" type="datetimeFigureOut">
              <a:rPr lang="sv-SE" smtClean="0"/>
              <a:t>2024-10-08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4713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927" y="4778722"/>
            <a:ext cx="5439410" cy="390986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31600"/>
            <a:ext cx="2946347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51342" y="9431600"/>
            <a:ext cx="2946347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E1913A-02B3-47DA-8611-9BF33D04B9F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381248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Behov av att definiera ”verksamhetsnära” </a:t>
            </a:r>
            <a:r>
              <a:rPr lang="sv-SE" dirty="0" err="1"/>
              <a:t>óch</a:t>
            </a:r>
            <a:r>
              <a:rPr lang="sv-SE" dirty="0"/>
              <a:t> rimliga ”ledtider” i förhållande till övriga drivande faktorer; säkerhet, kvalitet, underhåll, resurser, etc.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073011-F4CD-4A21-A8C1-CA3F6754DF53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111276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Behov av att definiera ”verksamhetsnära” </a:t>
            </a:r>
            <a:r>
              <a:rPr lang="sv-SE" dirty="0" err="1"/>
              <a:t>óch</a:t>
            </a:r>
            <a:r>
              <a:rPr lang="sv-SE" dirty="0"/>
              <a:t> rimliga ”ledtider” i förhållande till övriga drivande faktorer; säkerhet, kvalitet, underhåll, resurser, etc.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073011-F4CD-4A21-A8C1-CA3F6754DF53}" type="slidenum">
              <a:rPr lang="sv-SE" smtClean="0"/>
              <a:t>11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0970441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Behov av att definiera ”verksamhetsnära” </a:t>
            </a:r>
            <a:r>
              <a:rPr lang="sv-SE" dirty="0" err="1"/>
              <a:t>óch</a:t>
            </a:r>
            <a:r>
              <a:rPr lang="sv-SE" dirty="0"/>
              <a:t> rimliga ”ledtider” i förhållande till övriga drivande faktorer; säkerhet, kvalitet, underhåll, resurser, etc.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073011-F4CD-4A21-A8C1-CA3F6754DF53}" type="slidenum">
              <a:rPr lang="sv-SE" smtClean="0"/>
              <a:t>12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1215771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Behov av att definiera ”verksamhetsnära” </a:t>
            </a:r>
            <a:r>
              <a:rPr lang="sv-SE" dirty="0" err="1"/>
              <a:t>óch</a:t>
            </a:r>
            <a:r>
              <a:rPr lang="sv-SE" dirty="0"/>
              <a:t> rimliga ”ledtider” i förhållande till övriga drivande faktorer; säkerhet, kvalitet, underhåll, resurser, etc.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073011-F4CD-4A21-A8C1-CA3F6754DF53}" type="slidenum">
              <a:rPr lang="sv-SE" smtClean="0"/>
              <a:t>13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1884816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Behov av att definiera ”verksamhetsnära” </a:t>
            </a:r>
            <a:r>
              <a:rPr lang="sv-SE" dirty="0" err="1"/>
              <a:t>óch</a:t>
            </a:r>
            <a:r>
              <a:rPr lang="sv-SE" dirty="0"/>
              <a:t> rimliga ”ledtider” i förhållande till övriga drivande faktorer; säkerhet, kvalitet, underhåll, resurser, etc.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073011-F4CD-4A21-A8C1-CA3F6754DF53}" type="slidenum">
              <a:rPr lang="sv-SE" smtClean="0"/>
              <a:t>14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0051768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Behov av att definiera ”verksamhetsnära” </a:t>
            </a:r>
            <a:r>
              <a:rPr lang="sv-SE" dirty="0" err="1"/>
              <a:t>óch</a:t>
            </a:r>
            <a:r>
              <a:rPr lang="sv-SE" dirty="0"/>
              <a:t> rimliga ”ledtider” i förhållande till övriga drivande faktorer; säkerhet, kvalitet, underhåll, resurser, etc.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073011-F4CD-4A21-A8C1-CA3F6754DF53}" type="slidenum">
              <a:rPr lang="sv-SE" smtClean="0"/>
              <a:t>15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618659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Behov av att definiera ”verksamhetsnära” </a:t>
            </a:r>
            <a:r>
              <a:rPr lang="sv-SE" dirty="0" err="1"/>
              <a:t>óch</a:t>
            </a:r>
            <a:r>
              <a:rPr lang="sv-SE" dirty="0"/>
              <a:t> rimliga ”ledtider” i förhållande till övriga drivande faktorer; säkerhet, kvalitet, underhåll, resurser, etc.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073011-F4CD-4A21-A8C1-CA3F6754DF53}" type="slidenum">
              <a:rPr lang="sv-SE" smtClean="0"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767087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Behov av att definiera ”verksamhetsnära” </a:t>
            </a:r>
            <a:r>
              <a:rPr lang="sv-SE" dirty="0" err="1"/>
              <a:t>óch</a:t>
            </a:r>
            <a:r>
              <a:rPr lang="sv-SE" dirty="0"/>
              <a:t> rimliga ”ledtider” i förhållande till övriga drivande faktorer; säkerhet, kvalitet, underhåll, resurser, etc.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073011-F4CD-4A21-A8C1-CA3F6754DF53}" type="slidenum">
              <a:rPr lang="sv-SE" smtClean="0"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026186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Behov av att definiera ”verksamhetsnära” </a:t>
            </a:r>
            <a:r>
              <a:rPr lang="sv-SE" dirty="0" err="1"/>
              <a:t>óch</a:t>
            </a:r>
            <a:r>
              <a:rPr lang="sv-SE" dirty="0"/>
              <a:t> rimliga ”ledtider” i förhållande till övriga drivande faktorer; säkerhet, kvalitet, underhåll, resurser, etc.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073011-F4CD-4A21-A8C1-CA3F6754DF53}" type="slidenum">
              <a:rPr lang="sv-SE" smtClean="0"/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087562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Behov av att definiera ”verksamhetsnära” </a:t>
            </a:r>
            <a:r>
              <a:rPr lang="sv-SE" dirty="0" err="1"/>
              <a:t>óch</a:t>
            </a:r>
            <a:r>
              <a:rPr lang="sv-SE" dirty="0"/>
              <a:t> rimliga ”ledtider” i förhållande till övriga drivande faktorer; säkerhet, kvalitet, underhåll, resurser, etc.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073011-F4CD-4A21-A8C1-CA3F6754DF53}" type="slidenum">
              <a:rPr lang="sv-SE" smtClean="0"/>
              <a:t>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089649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Behov av att definiera ”verksamhetsnära” </a:t>
            </a:r>
            <a:r>
              <a:rPr lang="sv-SE" dirty="0" err="1"/>
              <a:t>óch</a:t>
            </a:r>
            <a:r>
              <a:rPr lang="sv-SE" dirty="0"/>
              <a:t> rimliga ”ledtider” i förhållande till övriga drivande faktorer; säkerhet, kvalitet, underhåll, resurser, etc.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073011-F4CD-4A21-A8C1-CA3F6754DF53}" type="slidenum">
              <a:rPr lang="sv-SE" smtClean="0"/>
              <a:t>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234485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Behov av att definiera ”verksamhetsnära” </a:t>
            </a:r>
            <a:r>
              <a:rPr lang="sv-SE" dirty="0" err="1"/>
              <a:t>óch</a:t>
            </a:r>
            <a:r>
              <a:rPr lang="sv-SE" dirty="0"/>
              <a:t> rimliga ”ledtider” i förhållande till övriga drivande faktorer; säkerhet, kvalitet, underhåll, resurser, etc.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073011-F4CD-4A21-A8C1-CA3F6754DF53}" type="slidenum">
              <a:rPr lang="sv-SE" smtClean="0"/>
              <a:t>8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2100478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Behov av att definiera ”verksamhetsnära” </a:t>
            </a:r>
            <a:r>
              <a:rPr lang="sv-SE" dirty="0" err="1"/>
              <a:t>óch</a:t>
            </a:r>
            <a:r>
              <a:rPr lang="sv-SE" dirty="0"/>
              <a:t> rimliga ”ledtider” i förhållande till övriga drivande faktorer; säkerhet, kvalitet, underhåll, resurser, etc.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073011-F4CD-4A21-A8C1-CA3F6754DF53}" type="slidenum">
              <a:rPr lang="sv-SE" smtClean="0"/>
              <a:t>9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4182184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Behov av att definiera ”verksamhetsnära” </a:t>
            </a:r>
            <a:r>
              <a:rPr lang="sv-SE" dirty="0" err="1"/>
              <a:t>óch</a:t>
            </a:r>
            <a:r>
              <a:rPr lang="sv-SE" dirty="0"/>
              <a:t> rimliga ”ledtider” i förhållande till övriga drivande faktorer; säkerhet, kvalitet, underhåll, resurser, etc.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073011-F4CD-4A21-A8C1-CA3F6754DF53}" type="slidenum">
              <a:rPr lang="sv-SE" smtClean="0"/>
              <a:t>10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31767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bild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>
            <a:extLst>
              <a:ext uri="{FF2B5EF4-FFF2-40B4-BE49-F238E27FC236}">
                <a16:creationId xmlns:a16="http://schemas.microsoft.com/office/drawing/2014/main" id="{1D865707-BD43-46EF-90EA-1E2351DBB8DD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4230688"/>
            <a:ext cx="9144000" cy="446087"/>
          </a:xfr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buNone/>
              <a:defRPr sz="2200" b="0" i="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Underrubrik Namn Efternamn XX månad 2019 </a:t>
            </a:r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8340578C-757F-4A67-8A26-30E23E6A83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36949" y="2630811"/>
            <a:ext cx="5118100" cy="1148145"/>
          </a:xfrm>
          <a:prstGeom prst="rect">
            <a:avLst/>
          </a:prstGeom>
        </p:spPr>
      </p:pic>
      <p:pic>
        <p:nvPicPr>
          <p:cNvPr id="4" name="Bildobjekt 3">
            <a:extLst>
              <a:ext uri="{FF2B5EF4-FFF2-40B4-BE49-F238E27FC236}">
                <a16:creationId xmlns:a16="http://schemas.microsoft.com/office/drawing/2014/main" id="{995A93F3-DBB4-4009-B60F-26AC50C61D5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536949" y="2630811"/>
            <a:ext cx="5118100" cy="11481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197819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4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bild_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>
            <a:extLst>
              <a:ext uri="{FF2B5EF4-FFF2-40B4-BE49-F238E27FC236}">
                <a16:creationId xmlns:a16="http://schemas.microsoft.com/office/drawing/2014/main" id="{1D865707-BD43-46EF-90EA-1E2351DBB8DD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608888" y="4144963"/>
            <a:ext cx="3059111" cy="13001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Aft>
                <a:spcPts val="0"/>
              </a:spcAft>
              <a:buNone/>
              <a:defRPr sz="2200" b="0" i="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Underrubrik </a:t>
            </a:r>
            <a:br>
              <a:rPr lang="sv-SE" dirty="0"/>
            </a:br>
            <a:r>
              <a:rPr lang="sv-SE" dirty="0"/>
              <a:t>Namn Efternamn </a:t>
            </a:r>
            <a:br>
              <a:rPr lang="sv-SE" dirty="0"/>
            </a:br>
            <a:r>
              <a:rPr lang="sv-SE" dirty="0"/>
              <a:t>XX månad 2019 </a:t>
            </a:r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4C437A36-0FD1-4351-8D54-CB476BB682A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57072"/>
          <a:stretch/>
        </p:blipFill>
        <p:spPr>
          <a:xfrm>
            <a:off x="1902908" y="2249809"/>
            <a:ext cx="2926189" cy="1529147"/>
          </a:xfrm>
          <a:prstGeom prst="rect">
            <a:avLst/>
          </a:prstGeom>
        </p:spPr>
      </p:pic>
      <p:pic>
        <p:nvPicPr>
          <p:cNvPr id="5" name="Bildobjekt 4">
            <a:extLst>
              <a:ext uri="{FF2B5EF4-FFF2-40B4-BE49-F238E27FC236}">
                <a16:creationId xmlns:a16="http://schemas.microsoft.com/office/drawing/2014/main" id="{DC446625-C337-4348-87CA-34C02670479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2370"/>
          <a:stretch/>
        </p:blipFill>
        <p:spPr>
          <a:xfrm>
            <a:off x="7396257" y="2249809"/>
            <a:ext cx="3930556" cy="1530000"/>
          </a:xfrm>
          <a:prstGeom prst="rect">
            <a:avLst/>
          </a:prstGeom>
        </p:spPr>
      </p:pic>
      <p:pic>
        <p:nvPicPr>
          <p:cNvPr id="6" name="Bildobjekt 5">
            <a:extLst>
              <a:ext uri="{FF2B5EF4-FFF2-40B4-BE49-F238E27FC236}">
                <a16:creationId xmlns:a16="http://schemas.microsoft.com/office/drawing/2014/main" id="{E1AAB04B-ECBB-494C-AB56-E04135FBD9E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r="57072"/>
          <a:stretch/>
        </p:blipFill>
        <p:spPr>
          <a:xfrm>
            <a:off x="1902908" y="2249809"/>
            <a:ext cx="2926189" cy="1529147"/>
          </a:xfrm>
          <a:prstGeom prst="rect">
            <a:avLst/>
          </a:prstGeom>
        </p:spPr>
      </p:pic>
      <p:pic>
        <p:nvPicPr>
          <p:cNvPr id="7" name="Bildobjekt 6">
            <a:extLst>
              <a:ext uri="{FF2B5EF4-FFF2-40B4-BE49-F238E27FC236}">
                <a16:creationId xmlns:a16="http://schemas.microsoft.com/office/drawing/2014/main" id="{F1588F15-F628-4675-AAF9-5DE1C81854F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l="42370"/>
          <a:stretch/>
        </p:blipFill>
        <p:spPr>
          <a:xfrm>
            <a:off x="7396257" y="2249809"/>
            <a:ext cx="3930556" cy="153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84136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59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7D5B3A8-2CB1-4AE7-9F5E-54767E5981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9A3BDFC-5A91-4831-9577-3AEFB05841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945971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685B4B7-5AE1-4750-B874-5A20621B1D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60582DE-F9C0-4916-AF89-F88A12F478A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74713" y="1412875"/>
            <a:ext cx="5005387" cy="4032250"/>
          </a:xfrm>
        </p:spPr>
        <p:txBody>
          <a:bodyPr lIns="0" tIns="0" rIns="0" bIns="0"/>
          <a:lstStyle>
            <a:lvl1pPr marL="252000" indent="-252000">
              <a:defRPr/>
            </a:lvl1pPr>
            <a:lvl2pPr marL="504000" indent="-252000">
              <a:defRPr/>
            </a:lvl2pPr>
            <a:lvl3pPr marL="756000" indent="-252000">
              <a:defRPr/>
            </a:lvl3pPr>
            <a:lvl4pPr marL="756000" indent="-252000">
              <a:defRPr/>
            </a:lvl4pPr>
            <a:lvl5pPr marL="756000" indent="-252000"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574E0A84-0E28-4326-8A7E-2325C95BB0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11901" y="1412875"/>
            <a:ext cx="5005385" cy="4032250"/>
          </a:xfrm>
        </p:spPr>
        <p:txBody>
          <a:bodyPr lIns="0" tIns="0" rIns="0" bIns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17450320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3" pos="3704">
          <p15:clr>
            <a:srgbClr val="FBAE40"/>
          </p15:clr>
        </p15:guide>
        <p15:guide id="4" pos="3976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 + bakgrundsbild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E9F7A6B-1C37-4247-B8A9-995E6DC08D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2659860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E9F7A6B-1C37-4247-B8A9-995E6DC08D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8252495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Avslutningsbild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55419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Rubrikbild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>
            <a:extLst>
              <a:ext uri="{FF2B5EF4-FFF2-40B4-BE49-F238E27FC236}">
                <a16:creationId xmlns:a16="http://schemas.microsoft.com/office/drawing/2014/main" id="{1D865707-BD43-46EF-90EA-1E2351DBB8DD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4230688"/>
            <a:ext cx="9144000" cy="446087"/>
          </a:xfr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buNone/>
              <a:defRPr sz="2200" b="0" i="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Underrubrik Namn Efternamn XX månad 2019 </a:t>
            </a:r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8340578C-757F-4A67-8A26-30E23E6A837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536949" y="2630811"/>
            <a:ext cx="5118100" cy="11481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737557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4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Rubrikbild_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>
            <a:extLst>
              <a:ext uri="{FF2B5EF4-FFF2-40B4-BE49-F238E27FC236}">
                <a16:creationId xmlns:a16="http://schemas.microsoft.com/office/drawing/2014/main" id="{1D865707-BD43-46EF-90EA-1E2351DBB8DD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608888" y="4144963"/>
            <a:ext cx="3059111" cy="13001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Aft>
                <a:spcPts val="0"/>
              </a:spcAft>
              <a:buNone/>
              <a:defRPr sz="2200" b="0" i="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Underrubrik </a:t>
            </a:r>
            <a:br>
              <a:rPr lang="sv-SE" dirty="0"/>
            </a:br>
            <a:r>
              <a:rPr lang="sv-SE" dirty="0"/>
              <a:t>Namn Efternamn </a:t>
            </a:r>
            <a:br>
              <a:rPr lang="sv-SE" dirty="0"/>
            </a:br>
            <a:r>
              <a:rPr lang="sv-SE" dirty="0"/>
              <a:t>XX månad 2019 </a:t>
            </a:r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4C437A36-0FD1-4351-8D54-CB476BB682A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r="57072"/>
          <a:stretch/>
        </p:blipFill>
        <p:spPr>
          <a:xfrm>
            <a:off x="1902908" y="2249809"/>
            <a:ext cx="2926189" cy="1529147"/>
          </a:xfrm>
          <a:prstGeom prst="rect">
            <a:avLst/>
          </a:prstGeom>
        </p:spPr>
      </p:pic>
      <p:pic>
        <p:nvPicPr>
          <p:cNvPr id="5" name="Bildobjekt 4">
            <a:extLst>
              <a:ext uri="{FF2B5EF4-FFF2-40B4-BE49-F238E27FC236}">
                <a16:creationId xmlns:a16="http://schemas.microsoft.com/office/drawing/2014/main" id="{DC446625-C337-4348-87CA-34C02670479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l="42370"/>
          <a:stretch/>
        </p:blipFill>
        <p:spPr>
          <a:xfrm>
            <a:off x="7396257" y="2249809"/>
            <a:ext cx="3930556" cy="153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598347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59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w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A3099788-B125-4F65-84B6-A7E737E9BC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4713" y="397594"/>
            <a:ext cx="10442575" cy="428625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6CE479CA-2622-4C95-A9B2-B0A63E086D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74713" y="1412875"/>
            <a:ext cx="10442575" cy="403225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BB84CF2C-38B1-470C-9DE5-ECC92491FE59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38100" y="5948105"/>
            <a:ext cx="3431969" cy="868330"/>
          </a:xfrm>
          <a:prstGeom prst="rect">
            <a:avLst/>
          </a:prstGeom>
        </p:spPr>
      </p:pic>
      <p:pic>
        <p:nvPicPr>
          <p:cNvPr id="8" name="Bildobjekt 7">
            <a:extLst>
              <a:ext uri="{FF2B5EF4-FFF2-40B4-BE49-F238E27FC236}">
                <a16:creationId xmlns:a16="http://schemas.microsoft.com/office/drawing/2014/main" id="{91FC812C-6163-4393-9C6C-ADE278705754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11086354" y="5823945"/>
            <a:ext cx="823483" cy="759149"/>
          </a:xfrm>
          <a:prstGeom prst="rect">
            <a:avLst/>
          </a:prstGeom>
        </p:spPr>
      </p:pic>
      <p:pic>
        <p:nvPicPr>
          <p:cNvPr id="6" name="Bildobjekt 5">
            <a:extLst>
              <a:ext uri="{FF2B5EF4-FFF2-40B4-BE49-F238E27FC236}">
                <a16:creationId xmlns:a16="http://schemas.microsoft.com/office/drawing/2014/main" id="{414FD00D-862C-4958-92C1-12C13CA318C9}"/>
              </a:ext>
            </a:extLst>
          </p:cNvPr>
          <p:cNvPicPr>
            <a:picLocks noChangeAspect="1"/>
          </p:cNvPicPr>
          <p:nvPr userDrawn="1"/>
        </p:nvPicPr>
        <p:blipFill>
          <a:blip r:embed="rId11"/>
          <a:stretch>
            <a:fillRect/>
          </a:stretch>
        </p:blipFill>
        <p:spPr>
          <a:xfrm>
            <a:off x="38100" y="5948105"/>
            <a:ext cx="3431969" cy="868330"/>
          </a:xfrm>
          <a:prstGeom prst="rect">
            <a:avLst/>
          </a:prstGeom>
        </p:spPr>
      </p:pic>
      <p:pic>
        <p:nvPicPr>
          <p:cNvPr id="9" name="Bildobjekt 8">
            <a:extLst>
              <a:ext uri="{FF2B5EF4-FFF2-40B4-BE49-F238E27FC236}">
                <a16:creationId xmlns:a16="http://schemas.microsoft.com/office/drawing/2014/main" id="{5A2F8FB4-9E92-45D4-B12E-2C182C3DFFC0}"/>
              </a:ext>
            </a:extLst>
          </p:cNvPr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11086354" y="5823945"/>
            <a:ext cx="823483" cy="7591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79752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2000" indent="-252000" algn="l" defTabSz="914400" rtl="0" eaLnBrk="1" latinLnBrk="0" hangingPunct="1">
        <a:lnSpc>
          <a:spcPct val="90000"/>
        </a:lnSpc>
        <a:spcBef>
          <a:spcPts val="0"/>
        </a:spcBef>
        <a:spcAft>
          <a:spcPts val="120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04000" indent="-252000" algn="l" defTabSz="914400" rtl="0" eaLnBrk="1" latinLnBrk="0" hangingPunct="1">
        <a:lnSpc>
          <a:spcPct val="90000"/>
        </a:lnSpc>
        <a:spcBef>
          <a:spcPts val="0"/>
        </a:spcBef>
        <a:spcAft>
          <a:spcPts val="1200"/>
        </a:spcAft>
        <a:buFont typeface="Arial" panose="020B0604020202020204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56000" indent="-252000" algn="l" defTabSz="914400" rtl="0" eaLnBrk="1" latinLnBrk="0" hangingPunct="1">
        <a:lnSpc>
          <a:spcPct val="90000"/>
        </a:lnSpc>
        <a:spcBef>
          <a:spcPts val="0"/>
        </a:spcBef>
        <a:spcAft>
          <a:spcPts val="1200"/>
        </a:spcAft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756000" indent="-252000" algn="l" defTabSz="914400" rtl="0" eaLnBrk="1" latinLnBrk="0" hangingPunct="1">
        <a:lnSpc>
          <a:spcPct val="90000"/>
        </a:lnSpc>
        <a:spcBef>
          <a:spcPts val="0"/>
        </a:spcBef>
        <a:spcAft>
          <a:spcPts val="1200"/>
        </a:spcAft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56000" indent="-252000" algn="l" defTabSz="914400" rtl="0" eaLnBrk="1" latinLnBrk="0" hangingPunct="1">
        <a:lnSpc>
          <a:spcPct val="90000"/>
        </a:lnSpc>
        <a:spcBef>
          <a:spcPts val="0"/>
        </a:spcBef>
        <a:spcAft>
          <a:spcPts val="1200"/>
        </a:spcAft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0" orient="horz" pos="300">
          <p15:clr>
            <a:srgbClr val="F26B43"/>
          </p15:clr>
        </p15:guide>
        <p15:guide id="11" pos="7129">
          <p15:clr>
            <a:srgbClr val="F26B43"/>
          </p15:clr>
        </p15:guide>
        <p15:guide id="12" pos="3840">
          <p15:clr>
            <a:srgbClr val="F26B43"/>
          </p15:clr>
        </p15:guide>
        <p15:guide id="13" pos="551">
          <p15:clr>
            <a:srgbClr val="F26B43"/>
          </p15:clr>
        </p15:guide>
        <p15:guide id="14" orient="horz" pos="890">
          <p15:clr>
            <a:srgbClr val="F26B43"/>
          </p15:clr>
        </p15:guide>
        <p15:guide id="15" orient="horz" pos="343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e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derrubrik 1">
            <a:extLst>
              <a:ext uri="{FF2B5EF4-FFF2-40B4-BE49-F238E27FC236}">
                <a16:creationId xmlns:a16="http://schemas.microsoft.com/office/drawing/2014/main" id="{1A865783-E199-4209-BF6E-0496AA220E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68497" y="4340272"/>
            <a:ext cx="6513527" cy="1300162"/>
          </a:xfrm>
        </p:spPr>
        <p:txBody>
          <a:bodyPr/>
          <a:lstStyle/>
          <a:p>
            <a:r>
              <a:rPr lang="sv-SE" dirty="0"/>
              <a:t>SDV –</a:t>
            </a:r>
            <a:br>
              <a:rPr lang="sv-SE" dirty="0"/>
            </a:br>
            <a:r>
              <a:rPr lang="sv-SE" dirty="0"/>
              <a:t>Behovsbeskrivning användarrelaterad källdata</a:t>
            </a:r>
          </a:p>
          <a:p>
            <a:br>
              <a:rPr lang="sv-SE" dirty="0"/>
            </a:br>
            <a:r>
              <a:rPr lang="sv-SE" dirty="0"/>
              <a:t>Jonatan Åstrand-Ferris</a:t>
            </a:r>
          </a:p>
        </p:txBody>
      </p:sp>
      <p:graphicFrame>
        <p:nvGraphicFramePr>
          <p:cNvPr id="3" name="Tabell 3">
            <a:extLst>
              <a:ext uri="{FF2B5EF4-FFF2-40B4-BE49-F238E27FC236}">
                <a16:creationId xmlns:a16="http://schemas.microsoft.com/office/drawing/2014/main" id="{5811F6F3-A1A3-3991-0CE2-1967F0DEC3F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6101800"/>
              </p:ext>
            </p:extLst>
          </p:nvPr>
        </p:nvGraphicFramePr>
        <p:xfrm>
          <a:off x="8442778" y="4340272"/>
          <a:ext cx="3361449" cy="1101802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688586">
                  <a:extLst>
                    <a:ext uri="{9D8B030D-6E8A-4147-A177-3AD203B41FA5}">
                      <a16:colId xmlns:a16="http://schemas.microsoft.com/office/drawing/2014/main" val="161900035"/>
                    </a:ext>
                  </a:extLst>
                </a:gridCol>
                <a:gridCol w="1552380">
                  <a:extLst>
                    <a:ext uri="{9D8B030D-6E8A-4147-A177-3AD203B41FA5}">
                      <a16:colId xmlns:a16="http://schemas.microsoft.com/office/drawing/2014/main" val="678030086"/>
                    </a:ext>
                  </a:extLst>
                </a:gridCol>
                <a:gridCol w="1120483">
                  <a:extLst>
                    <a:ext uri="{9D8B030D-6E8A-4147-A177-3AD203B41FA5}">
                      <a16:colId xmlns:a16="http://schemas.microsoft.com/office/drawing/2014/main" val="660399850"/>
                    </a:ext>
                  </a:extLst>
                </a:gridCol>
              </a:tblGrid>
              <a:tr h="242291">
                <a:tc>
                  <a:txBody>
                    <a:bodyPr/>
                    <a:lstStyle/>
                    <a:p>
                      <a:r>
                        <a:rPr lang="sv-SE" sz="1050" dirty="0"/>
                        <a:t>Version</a:t>
                      </a:r>
                    </a:p>
                  </a:txBody>
                  <a:tcPr>
                    <a:solidFill>
                      <a:schemeClr val="accent4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50" dirty="0"/>
                        <a:t>Vem</a:t>
                      </a:r>
                    </a:p>
                  </a:txBody>
                  <a:tcPr>
                    <a:solidFill>
                      <a:schemeClr val="accent4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50" dirty="0"/>
                        <a:t>Datum</a:t>
                      </a:r>
                    </a:p>
                  </a:txBody>
                  <a:tcPr>
                    <a:solidFill>
                      <a:schemeClr val="accent4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0696069"/>
                  </a:ext>
                </a:extLst>
              </a:tr>
              <a:tr h="242291">
                <a:tc>
                  <a:txBody>
                    <a:bodyPr/>
                    <a:lstStyle/>
                    <a:p>
                      <a:r>
                        <a:rPr lang="sv-SE" sz="900" dirty="0"/>
                        <a:t>1</a:t>
                      </a:r>
                    </a:p>
                  </a:txBody>
                  <a:tcPr>
                    <a:solidFill>
                      <a:schemeClr val="accent4">
                        <a:tint val="4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 Håkan Sendrup</a:t>
                      </a:r>
                    </a:p>
                  </a:txBody>
                  <a:tcPr>
                    <a:solidFill>
                      <a:schemeClr val="accent4">
                        <a:tint val="4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25/10/2021</a:t>
                      </a:r>
                    </a:p>
                  </a:txBody>
                  <a:tcPr>
                    <a:solidFill>
                      <a:schemeClr val="accent4">
                        <a:tint val="40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4283946"/>
                  </a:ext>
                </a:extLst>
              </a:tr>
              <a:tr h="242291">
                <a:tc>
                  <a:txBody>
                    <a:bodyPr/>
                    <a:lstStyle/>
                    <a:p>
                      <a:r>
                        <a:rPr lang="sv-SE" sz="900" dirty="0"/>
                        <a:t>2</a:t>
                      </a:r>
                    </a:p>
                  </a:txBody>
                  <a:tcPr>
                    <a:solidFill>
                      <a:schemeClr val="accent4">
                        <a:tint val="2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Jonatan Åstrand-Ferris</a:t>
                      </a:r>
                    </a:p>
                  </a:txBody>
                  <a:tcPr>
                    <a:solidFill>
                      <a:schemeClr val="accent4">
                        <a:tint val="2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14/4/2023</a:t>
                      </a:r>
                    </a:p>
                  </a:txBody>
                  <a:tcPr>
                    <a:solidFill>
                      <a:schemeClr val="accent4">
                        <a:tint val="20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3008422"/>
                  </a:ext>
                </a:extLst>
              </a:tr>
              <a:tr h="272644"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>
                    <a:solidFill>
                      <a:schemeClr val="accent4">
                        <a:tint val="4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>
                    <a:solidFill>
                      <a:schemeClr val="accent4">
                        <a:tint val="4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>
                    <a:solidFill>
                      <a:schemeClr val="accent4">
                        <a:tint val="40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81601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022483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cs typeface="Calibri" panose="020F0502020204030204" pitchFamily="34" charset="0"/>
              </a:rPr>
              <a:t>SDV – Behovsbeskrivning användarrelaterad källdata</a:t>
            </a:r>
            <a:br>
              <a:rPr lang="sv-SE" dirty="0">
                <a:cs typeface="Calibri" panose="020F0502020204030204" pitchFamily="34" charset="0"/>
              </a:rPr>
            </a:br>
            <a:r>
              <a:rPr lang="sv-SE" sz="2400" dirty="0">
                <a:cs typeface="Calibri" panose="020F0502020204030204" pitchFamily="34" charset="0"/>
              </a:rPr>
              <a:t>– Närmaste chef (namn/RS-id)</a:t>
            </a:r>
            <a:endParaRPr lang="sv-SE" dirty="0">
              <a:cs typeface="Calibri" panose="020F0502020204030204" pitchFamily="34" charset="0"/>
            </a:endParaRPr>
          </a:p>
        </p:txBody>
      </p:sp>
      <p:sp>
        <p:nvSpPr>
          <p:cNvPr id="5" name="Platshållare för innehåll 4"/>
          <p:cNvSpPr>
            <a:spLocks noGrp="1"/>
          </p:cNvSpPr>
          <p:nvPr>
            <p:ph idx="1"/>
          </p:nvPr>
        </p:nvSpPr>
        <p:spPr>
          <a:xfrm>
            <a:off x="874713" y="1593355"/>
            <a:ext cx="10249007" cy="4621014"/>
          </a:xfrm>
        </p:spPr>
        <p:txBody>
          <a:bodyPr/>
          <a:lstStyle/>
          <a:p>
            <a:pPr marL="0" indent="0">
              <a:buNone/>
            </a:pPr>
            <a:r>
              <a:rPr lang="sv-SE" sz="2000" dirty="0"/>
              <a:t>Vad:		</a:t>
            </a:r>
            <a:r>
              <a:rPr lang="sv-SE" sz="2000" i="1" dirty="0"/>
              <a:t>Närmaste chef</a:t>
            </a:r>
            <a:r>
              <a:rPr lang="sv-SE" sz="2000" dirty="0"/>
              <a:t> anger vem som är en användares närmaste </a:t>
            </a:r>
            <a:br>
              <a:rPr lang="sv-SE" sz="2000" dirty="0"/>
            </a:br>
            <a:r>
              <a:rPr lang="sv-SE" sz="2000" dirty="0"/>
              <a:t>		personalansvariga chef.</a:t>
            </a:r>
          </a:p>
          <a:p>
            <a:pPr marL="0" indent="0">
              <a:buNone/>
            </a:pPr>
            <a:r>
              <a:rPr lang="sv-SE" sz="2000" dirty="0"/>
              <a:t>Varför:		</a:t>
            </a:r>
            <a:r>
              <a:rPr lang="sv-SE" sz="2000" i="1" dirty="0"/>
              <a:t>Närmaste chef</a:t>
            </a:r>
            <a:r>
              <a:rPr lang="sv-SE" sz="2000" dirty="0"/>
              <a:t> används för att ange vem som är ansvarig för planering och </a:t>
            </a:r>
            <a:br>
              <a:rPr lang="sv-SE" sz="2000" dirty="0"/>
            </a:br>
            <a:r>
              <a:rPr lang="sv-SE" sz="2000" dirty="0"/>
              <a:t>		uppföljning av träning av användare.</a:t>
            </a:r>
          </a:p>
          <a:p>
            <a:pPr marL="0" indent="0">
              <a:buNone/>
            </a:pPr>
            <a:r>
              <a:rPr lang="sv-SE" sz="2000" dirty="0"/>
              <a:t>Var:		Träning</a:t>
            </a:r>
          </a:p>
          <a:p>
            <a:pPr marL="0" indent="0">
              <a:buNone/>
            </a:pPr>
            <a:r>
              <a:rPr lang="sv-SE" sz="2000" dirty="0"/>
              <a:t>Källa:		HR-fönster (anställda) / Skånekatalogen (övriga)</a:t>
            </a:r>
          </a:p>
          <a:p>
            <a:pPr marL="0" indent="0">
              <a:buNone/>
            </a:pPr>
            <a:r>
              <a:rPr lang="sv-SE" sz="2000" dirty="0"/>
              <a:t>Obligatoriskt:	Ja</a:t>
            </a:r>
          </a:p>
          <a:p>
            <a:pPr marL="0" indent="0">
              <a:buNone/>
            </a:pPr>
            <a:r>
              <a:rPr lang="sv-SE" sz="2000" dirty="0"/>
              <a:t>Kommentar:	</a:t>
            </a:r>
          </a:p>
        </p:txBody>
      </p:sp>
    </p:spTree>
    <p:extLst>
      <p:ext uri="{BB962C8B-B14F-4D97-AF65-F5344CB8AC3E}">
        <p14:creationId xmlns:p14="http://schemas.microsoft.com/office/powerpoint/2010/main" val="2596361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cs typeface="Calibri" panose="020F0502020204030204" pitchFamily="34" charset="0"/>
              </a:rPr>
              <a:t>SDV – Behovsbeskrivning användarrelaterad källdata</a:t>
            </a:r>
            <a:br>
              <a:rPr lang="sv-SE" dirty="0">
                <a:cs typeface="Calibri" panose="020F0502020204030204" pitchFamily="34" charset="0"/>
              </a:rPr>
            </a:br>
            <a:r>
              <a:rPr lang="sv-SE" sz="2400" dirty="0">
                <a:cs typeface="Calibri" panose="020F0502020204030204" pitchFamily="34" charset="0"/>
              </a:rPr>
              <a:t>– E-post, Annan e-post</a:t>
            </a:r>
            <a:endParaRPr lang="sv-SE" dirty="0">
              <a:cs typeface="Calibri" panose="020F0502020204030204" pitchFamily="34" charset="0"/>
            </a:endParaRPr>
          </a:p>
        </p:txBody>
      </p:sp>
      <p:sp>
        <p:nvSpPr>
          <p:cNvPr id="5" name="Platshållare för innehåll 4"/>
          <p:cNvSpPr>
            <a:spLocks noGrp="1"/>
          </p:cNvSpPr>
          <p:nvPr>
            <p:ph idx="1"/>
          </p:nvPr>
        </p:nvSpPr>
        <p:spPr>
          <a:xfrm>
            <a:off x="874713" y="1593355"/>
            <a:ext cx="10249007" cy="4621014"/>
          </a:xfrm>
        </p:spPr>
        <p:txBody>
          <a:bodyPr/>
          <a:lstStyle/>
          <a:p>
            <a:pPr marL="0" indent="0">
              <a:buNone/>
            </a:pPr>
            <a:r>
              <a:rPr lang="sv-SE" sz="2000" dirty="0"/>
              <a:t>Vad:		</a:t>
            </a:r>
            <a:r>
              <a:rPr lang="sv-SE" sz="2000" i="1" dirty="0"/>
              <a:t>E-post / Annan e-post är </a:t>
            </a:r>
            <a:r>
              <a:rPr lang="sv-SE" sz="2000" dirty="0"/>
              <a:t>en del av en användares kontaktuppgifter.</a:t>
            </a:r>
          </a:p>
          <a:p>
            <a:pPr marL="0" indent="0">
              <a:buNone/>
            </a:pPr>
            <a:r>
              <a:rPr lang="sv-SE" sz="2000" dirty="0"/>
              <a:t>Varför:		</a:t>
            </a:r>
            <a:r>
              <a:rPr lang="sv-SE" sz="2000" i="1" dirty="0"/>
              <a:t>E-post / Annan e-post</a:t>
            </a:r>
            <a:r>
              <a:rPr lang="sv-SE" sz="2000" dirty="0"/>
              <a:t> används för att kommunicera med användare.</a:t>
            </a:r>
            <a:br>
              <a:rPr lang="sv-SE" sz="2000" dirty="0"/>
            </a:br>
            <a:r>
              <a:rPr lang="sv-SE" sz="2000" dirty="0"/>
              <a:t>		</a:t>
            </a:r>
            <a:r>
              <a:rPr lang="sv-SE" sz="2000" i="1" dirty="0"/>
              <a:t>Annan e-post</a:t>
            </a:r>
            <a:r>
              <a:rPr lang="sv-SE" sz="2000" dirty="0"/>
              <a:t> används även av extern personal som användarnamn vid </a:t>
            </a:r>
            <a:br>
              <a:rPr lang="sv-SE" sz="2000" dirty="0"/>
            </a:br>
            <a:r>
              <a:rPr lang="sv-SE" sz="2000" dirty="0"/>
              <a:t>		inloggning.</a:t>
            </a:r>
          </a:p>
          <a:p>
            <a:pPr marL="0" indent="0">
              <a:buNone/>
            </a:pPr>
            <a:r>
              <a:rPr lang="sv-SE" sz="2000" dirty="0"/>
              <a:t>Var:		Träning</a:t>
            </a:r>
          </a:p>
          <a:p>
            <a:pPr marL="0" indent="0">
              <a:buNone/>
            </a:pPr>
            <a:r>
              <a:rPr lang="sv-SE" sz="2000" dirty="0"/>
              <a:t>Källa:		HR-fönster (anställda) / Skånekatalogen (övriga)</a:t>
            </a:r>
          </a:p>
          <a:p>
            <a:pPr marL="0" indent="0">
              <a:buNone/>
            </a:pPr>
            <a:r>
              <a:rPr lang="sv-SE" sz="2000" dirty="0"/>
              <a:t>Obligatoriskt:	Ja </a:t>
            </a:r>
          </a:p>
          <a:p>
            <a:pPr marL="0" indent="0">
              <a:buNone/>
            </a:pPr>
            <a:r>
              <a:rPr lang="sv-SE" sz="2000" dirty="0"/>
              <a:t>Kommentar:	</a:t>
            </a:r>
            <a:r>
              <a:rPr lang="sv-SE" sz="2000" i="1" dirty="0"/>
              <a:t>E-post</a:t>
            </a:r>
            <a:r>
              <a:rPr lang="sv-SE" sz="2000" dirty="0"/>
              <a:t> ska användas för användarkategorin Anställda.</a:t>
            </a:r>
            <a:br>
              <a:rPr lang="sv-SE" sz="2000" dirty="0"/>
            </a:br>
            <a:r>
              <a:rPr lang="sv-SE" sz="2000" dirty="0"/>
              <a:t>		</a:t>
            </a:r>
            <a:r>
              <a:rPr lang="sv-SE" sz="2000" i="1" dirty="0"/>
              <a:t>Annan e-post</a:t>
            </a:r>
            <a:r>
              <a:rPr lang="sv-SE" sz="2000" dirty="0"/>
              <a:t> ska användas för övriga användarkategorier.</a:t>
            </a:r>
          </a:p>
        </p:txBody>
      </p:sp>
    </p:spTree>
    <p:extLst>
      <p:ext uri="{BB962C8B-B14F-4D97-AF65-F5344CB8AC3E}">
        <p14:creationId xmlns:p14="http://schemas.microsoft.com/office/powerpoint/2010/main" val="18058828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cs typeface="Calibri" panose="020F0502020204030204" pitchFamily="34" charset="0"/>
              </a:rPr>
              <a:t>SDV – Behovsbeskrivning användarrelaterad källdata</a:t>
            </a:r>
            <a:br>
              <a:rPr lang="sv-SE" dirty="0">
                <a:cs typeface="Calibri" panose="020F0502020204030204" pitchFamily="34" charset="0"/>
              </a:rPr>
            </a:br>
            <a:r>
              <a:rPr lang="sv-SE" sz="2400" dirty="0">
                <a:cs typeface="Calibri" panose="020F0502020204030204" pitchFamily="34" charset="0"/>
              </a:rPr>
              <a:t>– Legitimationsnummer</a:t>
            </a:r>
            <a:endParaRPr lang="sv-SE" dirty="0">
              <a:cs typeface="Calibri" panose="020F0502020204030204" pitchFamily="34" charset="0"/>
            </a:endParaRPr>
          </a:p>
        </p:txBody>
      </p:sp>
      <p:sp>
        <p:nvSpPr>
          <p:cNvPr id="5" name="Platshållare för innehåll 4"/>
          <p:cNvSpPr>
            <a:spLocks noGrp="1"/>
          </p:cNvSpPr>
          <p:nvPr>
            <p:ph idx="1"/>
          </p:nvPr>
        </p:nvSpPr>
        <p:spPr>
          <a:xfrm>
            <a:off x="874713" y="1593355"/>
            <a:ext cx="10249007" cy="4621014"/>
          </a:xfrm>
        </p:spPr>
        <p:txBody>
          <a:bodyPr/>
          <a:lstStyle/>
          <a:p>
            <a:pPr marL="0" indent="0">
              <a:buNone/>
            </a:pPr>
            <a:r>
              <a:rPr lang="sv-SE" sz="2000" dirty="0"/>
              <a:t>Vad:		</a:t>
            </a:r>
            <a:r>
              <a:rPr lang="sv-SE" sz="2000" i="1" dirty="0"/>
              <a:t>Legitimationsnummer (</a:t>
            </a:r>
            <a:r>
              <a:rPr lang="sv-SE" sz="2000" i="1" dirty="0" err="1"/>
              <a:t>Hosp</a:t>
            </a:r>
            <a:r>
              <a:rPr lang="sv-SE" sz="2000" i="1" dirty="0"/>
              <a:t>-id) </a:t>
            </a:r>
            <a:r>
              <a:rPr lang="sv-SE" sz="2000" dirty="0"/>
              <a:t>anger en användares identitet i registret </a:t>
            </a:r>
            <a:br>
              <a:rPr lang="sv-SE" sz="2000" dirty="0"/>
            </a:br>
            <a:r>
              <a:rPr lang="sv-SE" sz="2000" dirty="0"/>
              <a:t>		över legitimerad </a:t>
            </a:r>
            <a:r>
              <a:rPr lang="sv-SE" sz="2000" dirty="0" err="1"/>
              <a:t>hälSo</a:t>
            </a:r>
            <a:r>
              <a:rPr lang="sv-SE" sz="2000" dirty="0"/>
              <a:t>- och sjukvårdspersonal (HOSP)</a:t>
            </a:r>
          </a:p>
          <a:p>
            <a:pPr marL="0" indent="0">
              <a:buNone/>
            </a:pPr>
            <a:r>
              <a:rPr lang="sv-SE" sz="2000" dirty="0"/>
              <a:t>Varför:		</a:t>
            </a:r>
            <a:r>
              <a:rPr lang="sv-SE" sz="2000" i="1" dirty="0"/>
              <a:t>Legitimationsnummer</a:t>
            </a:r>
            <a:r>
              <a:rPr lang="sv-SE" sz="2000" dirty="0"/>
              <a:t> används i applikation/integration för 				läkemedelshantering</a:t>
            </a:r>
          </a:p>
          <a:p>
            <a:pPr marL="0" indent="0">
              <a:buNone/>
            </a:pPr>
            <a:r>
              <a:rPr lang="sv-SE" sz="2000" dirty="0"/>
              <a:t>Var:		Millennium</a:t>
            </a:r>
          </a:p>
          <a:p>
            <a:pPr marL="0" indent="0">
              <a:buNone/>
            </a:pPr>
            <a:r>
              <a:rPr lang="sv-SE" sz="2000" dirty="0"/>
              <a:t>Källa:		Registret över legitimerad hälso- och sjukvårdspersonal (HOSP)</a:t>
            </a:r>
          </a:p>
          <a:p>
            <a:pPr marL="0" indent="0">
              <a:buNone/>
            </a:pPr>
            <a:r>
              <a:rPr lang="sv-SE" sz="2000" dirty="0"/>
              <a:t>Obligatoriskt:	Ja (när attributet finns tillgängligt)</a:t>
            </a:r>
          </a:p>
          <a:p>
            <a:pPr marL="0" indent="0">
              <a:buNone/>
            </a:pPr>
            <a:r>
              <a:rPr lang="sv-SE" sz="2000" dirty="0"/>
              <a:t>Kommentar:	Attributet kan ej ändras</a:t>
            </a:r>
          </a:p>
        </p:txBody>
      </p:sp>
    </p:spTree>
    <p:extLst>
      <p:ext uri="{BB962C8B-B14F-4D97-AF65-F5344CB8AC3E}">
        <p14:creationId xmlns:p14="http://schemas.microsoft.com/office/powerpoint/2010/main" val="34585239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cs typeface="Calibri" panose="020F0502020204030204" pitchFamily="34" charset="0"/>
              </a:rPr>
              <a:t>SDV – Behovsbeskrivning användarrelaterad källdata</a:t>
            </a:r>
            <a:br>
              <a:rPr lang="sv-SE" dirty="0">
                <a:cs typeface="Calibri" panose="020F0502020204030204" pitchFamily="34" charset="0"/>
              </a:rPr>
            </a:br>
            <a:r>
              <a:rPr lang="sv-SE" sz="2400" dirty="0">
                <a:cs typeface="Calibri" panose="020F0502020204030204" pitchFamily="34" charset="0"/>
              </a:rPr>
              <a:t>– Legitimerad yrkesgrupp</a:t>
            </a:r>
            <a:endParaRPr lang="sv-SE" dirty="0">
              <a:cs typeface="Calibri" panose="020F0502020204030204" pitchFamily="34" charset="0"/>
            </a:endParaRPr>
          </a:p>
        </p:txBody>
      </p:sp>
      <p:sp>
        <p:nvSpPr>
          <p:cNvPr id="5" name="Platshållare för innehåll 4"/>
          <p:cNvSpPr>
            <a:spLocks noGrp="1"/>
          </p:cNvSpPr>
          <p:nvPr>
            <p:ph idx="1"/>
          </p:nvPr>
        </p:nvSpPr>
        <p:spPr>
          <a:xfrm>
            <a:off x="874713" y="1593355"/>
            <a:ext cx="10249007" cy="4621014"/>
          </a:xfrm>
        </p:spPr>
        <p:txBody>
          <a:bodyPr/>
          <a:lstStyle/>
          <a:p>
            <a:pPr marL="0" indent="0">
              <a:buNone/>
            </a:pPr>
            <a:r>
              <a:rPr lang="sv-SE" sz="2000" dirty="0"/>
              <a:t>Vad:		</a:t>
            </a:r>
            <a:r>
              <a:rPr lang="sv-SE" sz="2000" i="1" dirty="0"/>
              <a:t>Legitimerad yrkesgrupp </a:t>
            </a:r>
            <a:r>
              <a:rPr lang="sv-SE" sz="2000" dirty="0"/>
              <a:t>anger i de fall användaren är legitimerad vilken typ </a:t>
            </a:r>
            <a:br>
              <a:rPr lang="sv-SE" sz="2000" dirty="0"/>
            </a:br>
            <a:r>
              <a:rPr lang="sv-SE" sz="2000" dirty="0"/>
              <a:t>		av legitimation den har i form av ett kodat värde</a:t>
            </a:r>
          </a:p>
          <a:p>
            <a:pPr marL="0" indent="0">
              <a:buNone/>
            </a:pPr>
            <a:r>
              <a:rPr lang="sv-SE" sz="2000" dirty="0"/>
              <a:t>Varför:		</a:t>
            </a:r>
            <a:r>
              <a:rPr lang="sv-SE" sz="2000" i="1" dirty="0"/>
              <a:t>Legitimerad yrkesgrupp</a:t>
            </a:r>
            <a:r>
              <a:rPr lang="sv-SE" sz="2000" dirty="0"/>
              <a:t> används för att ge åtkomst till </a:t>
            </a:r>
            <a:br>
              <a:rPr lang="sv-SE" sz="2000" dirty="0"/>
            </a:br>
            <a:r>
              <a:rPr lang="sv-SE" sz="2000" dirty="0"/>
              <a:t>		</a:t>
            </a:r>
            <a:r>
              <a:rPr lang="sv-SE" sz="2000" dirty="0" err="1"/>
              <a:t>eHälsomyndighetens</a:t>
            </a:r>
            <a:r>
              <a:rPr lang="sv-SE" sz="2000" dirty="0"/>
              <a:t> tjänster </a:t>
            </a:r>
          </a:p>
          <a:p>
            <a:pPr marL="0" indent="0">
              <a:buNone/>
            </a:pPr>
            <a:r>
              <a:rPr lang="sv-SE" sz="2000" dirty="0"/>
              <a:t>Var:		Millennium</a:t>
            </a:r>
          </a:p>
          <a:p>
            <a:pPr marL="0" indent="0">
              <a:buNone/>
            </a:pPr>
            <a:r>
              <a:rPr lang="sv-SE" sz="2000" dirty="0"/>
              <a:t>Källa:		Registret över legitimerad hälso- och sjukvårdspersonal (HOSP)</a:t>
            </a:r>
          </a:p>
          <a:p>
            <a:pPr marL="0" indent="0">
              <a:buNone/>
            </a:pPr>
            <a:r>
              <a:rPr lang="sv-SE" sz="2000" dirty="0"/>
              <a:t>Obligatoriskt:	Ja (när attributet finns tillgängligt)</a:t>
            </a:r>
          </a:p>
          <a:p>
            <a:pPr marL="0" indent="0">
              <a:buNone/>
            </a:pPr>
            <a:r>
              <a:rPr lang="sv-SE" sz="2000" dirty="0"/>
              <a:t>Kommentar:	Attributet kan ej ändras</a:t>
            </a:r>
          </a:p>
        </p:txBody>
      </p:sp>
    </p:spTree>
    <p:extLst>
      <p:ext uri="{BB962C8B-B14F-4D97-AF65-F5344CB8AC3E}">
        <p14:creationId xmlns:p14="http://schemas.microsoft.com/office/powerpoint/2010/main" val="29386584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cs typeface="Calibri" panose="020F0502020204030204" pitchFamily="34" charset="0"/>
              </a:rPr>
              <a:t>SDV – Behovsbeskrivning användarrelaterad källdata</a:t>
            </a:r>
            <a:br>
              <a:rPr lang="sv-SE" dirty="0">
                <a:cs typeface="Calibri" panose="020F0502020204030204" pitchFamily="34" charset="0"/>
              </a:rPr>
            </a:br>
            <a:r>
              <a:rPr lang="sv-SE" sz="2400" dirty="0">
                <a:cs typeface="Calibri" panose="020F0502020204030204" pitchFamily="34" charset="0"/>
              </a:rPr>
              <a:t>– Förskrivarkod</a:t>
            </a:r>
            <a:endParaRPr lang="sv-SE" dirty="0">
              <a:cs typeface="Calibri" panose="020F0502020204030204" pitchFamily="34" charset="0"/>
            </a:endParaRPr>
          </a:p>
        </p:txBody>
      </p:sp>
      <p:sp>
        <p:nvSpPr>
          <p:cNvPr id="5" name="Platshållare för innehåll 4"/>
          <p:cNvSpPr>
            <a:spLocks noGrp="1"/>
          </p:cNvSpPr>
          <p:nvPr>
            <p:ph idx="1"/>
          </p:nvPr>
        </p:nvSpPr>
        <p:spPr>
          <a:xfrm>
            <a:off x="874713" y="1593355"/>
            <a:ext cx="10249007" cy="4621014"/>
          </a:xfrm>
        </p:spPr>
        <p:txBody>
          <a:bodyPr/>
          <a:lstStyle/>
          <a:p>
            <a:pPr marL="0" indent="0">
              <a:buNone/>
            </a:pPr>
            <a:r>
              <a:rPr lang="sv-SE" sz="2000" dirty="0"/>
              <a:t>Vad:		</a:t>
            </a:r>
            <a:r>
              <a:rPr lang="sv-SE" sz="2000" i="1" dirty="0"/>
              <a:t>Förskrivarkod</a:t>
            </a:r>
            <a:r>
              <a:rPr lang="sv-SE" sz="2000" dirty="0"/>
              <a:t> för förskrivning av läkemedel tilldelas en legitimerad </a:t>
            </a:r>
            <a:br>
              <a:rPr lang="sv-SE" sz="2000" dirty="0"/>
            </a:br>
            <a:r>
              <a:rPr lang="sv-SE" sz="2000" dirty="0"/>
              <a:t>		användare efter ansökan till Socialstyrelsen.</a:t>
            </a:r>
          </a:p>
          <a:p>
            <a:pPr marL="0" indent="0">
              <a:buNone/>
            </a:pPr>
            <a:r>
              <a:rPr lang="sv-SE" sz="2000" dirty="0"/>
              <a:t>Varför:		</a:t>
            </a:r>
            <a:r>
              <a:rPr lang="sv-SE" sz="2000" i="1" dirty="0"/>
              <a:t>Förskrivarkod</a:t>
            </a:r>
            <a:r>
              <a:rPr lang="sv-SE" sz="2000" dirty="0"/>
              <a:t> används för åtkomst till och behörighet i </a:t>
            </a:r>
            <a:br>
              <a:rPr lang="sv-SE" sz="2000" dirty="0"/>
            </a:br>
            <a:r>
              <a:rPr lang="sv-SE" sz="2000" dirty="0"/>
              <a:t>		</a:t>
            </a:r>
            <a:r>
              <a:rPr lang="sv-SE" sz="2000" dirty="0" err="1"/>
              <a:t>eHälsomyndighetens</a:t>
            </a:r>
            <a:r>
              <a:rPr lang="sv-SE" sz="2000" dirty="0"/>
              <a:t> tjänster för läkemedelsförskrivning.</a:t>
            </a:r>
          </a:p>
          <a:p>
            <a:pPr marL="0" indent="0">
              <a:buNone/>
            </a:pPr>
            <a:r>
              <a:rPr lang="sv-SE" sz="2000" dirty="0"/>
              <a:t>Var:		Millennium</a:t>
            </a:r>
          </a:p>
          <a:p>
            <a:pPr marL="0" indent="0">
              <a:buNone/>
            </a:pPr>
            <a:r>
              <a:rPr lang="sv-SE" sz="2000" dirty="0"/>
              <a:t>Källa:		Registret över legitimerad hälso- och sjukvårdspersonal (HOSP)</a:t>
            </a:r>
          </a:p>
          <a:p>
            <a:pPr marL="0" indent="0">
              <a:buNone/>
            </a:pPr>
            <a:r>
              <a:rPr lang="sv-SE" sz="2000" dirty="0"/>
              <a:t>Obligatoriskt:	Ja (när attributet finns tillgängligt)</a:t>
            </a:r>
          </a:p>
          <a:p>
            <a:pPr marL="0" indent="0">
              <a:buNone/>
            </a:pPr>
            <a:r>
              <a:rPr lang="sv-SE" sz="2000" dirty="0"/>
              <a:t>Kommentar:	Attributet kan ej ändras</a:t>
            </a:r>
          </a:p>
        </p:txBody>
      </p:sp>
    </p:spTree>
    <p:extLst>
      <p:ext uri="{BB962C8B-B14F-4D97-AF65-F5344CB8AC3E}">
        <p14:creationId xmlns:p14="http://schemas.microsoft.com/office/powerpoint/2010/main" val="37567974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cs typeface="Calibri" panose="020F0502020204030204" pitchFamily="34" charset="0"/>
              </a:rPr>
              <a:t>SDV – Behovsbeskrivning användarrelaterad källdata</a:t>
            </a:r>
            <a:br>
              <a:rPr lang="sv-SE" dirty="0">
                <a:cs typeface="Calibri" panose="020F0502020204030204" pitchFamily="34" charset="0"/>
              </a:rPr>
            </a:br>
            <a:r>
              <a:rPr lang="sv-SE" sz="2400" dirty="0">
                <a:cs typeface="Calibri" panose="020F0502020204030204" pitchFamily="34" charset="0"/>
              </a:rPr>
              <a:t>– Medarbetaruppdrag</a:t>
            </a:r>
            <a:endParaRPr lang="sv-SE" dirty="0">
              <a:cs typeface="Calibri" panose="020F0502020204030204" pitchFamily="34" charset="0"/>
            </a:endParaRPr>
          </a:p>
        </p:txBody>
      </p:sp>
      <p:sp>
        <p:nvSpPr>
          <p:cNvPr id="5" name="Platshållare för innehåll 4"/>
          <p:cNvSpPr>
            <a:spLocks noGrp="1"/>
          </p:cNvSpPr>
          <p:nvPr>
            <p:ph idx="1"/>
          </p:nvPr>
        </p:nvSpPr>
        <p:spPr>
          <a:xfrm>
            <a:off x="874713" y="1593355"/>
            <a:ext cx="10249007" cy="4621014"/>
          </a:xfrm>
        </p:spPr>
        <p:txBody>
          <a:bodyPr/>
          <a:lstStyle/>
          <a:p>
            <a:pPr marL="0" indent="0">
              <a:buNone/>
            </a:pPr>
            <a:r>
              <a:rPr lang="sv-SE" sz="2000" dirty="0"/>
              <a:t>Vad:		Ett </a:t>
            </a:r>
            <a:r>
              <a:rPr lang="sv-SE" sz="2000" i="1" dirty="0"/>
              <a:t>Medarbetaruppdrag</a:t>
            </a:r>
            <a:r>
              <a:rPr lang="sv-SE" sz="2000" dirty="0"/>
              <a:t> anger vilket uppdrag en användare tilldelats </a:t>
            </a:r>
            <a:br>
              <a:rPr lang="sv-SE" sz="2000" dirty="0"/>
            </a:br>
            <a:r>
              <a:rPr lang="sv-SE" sz="2000" dirty="0"/>
              <a:t>		att utföra. Det finns två typer: </a:t>
            </a:r>
            <a:r>
              <a:rPr lang="sv-SE" sz="2000" i="1" dirty="0"/>
              <a:t>Administrativa medarbetaruppdrag </a:t>
            </a:r>
            <a:r>
              <a:rPr lang="sv-SE" sz="2000" dirty="0"/>
              <a:t>och 			</a:t>
            </a:r>
            <a:r>
              <a:rPr lang="sv-SE" sz="2000" i="1" dirty="0"/>
              <a:t>Vårdmedarbetaruppdrag</a:t>
            </a:r>
            <a:r>
              <a:rPr lang="sv-SE" sz="2000" dirty="0"/>
              <a:t>.</a:t>
            </a:r>
          </a:p>
          <a:p>
            <a:pPr marL="0" indent="0">
              <a:buNone/>
            </a:pPr>
            <a:r>
              <a:rPr lang="sv-SE" sz="2000" dirty="0"/>
              <a:t>Varför:		</a:t>
            </a:r>
            <a:r>
              <a:rPr lang="sv-SE" sz="2000" i="1" dirty="0"/>
              <a:t>Medarbetaruppdraget</a:t>
            </a:r>
            <a:r>
              <a:rPr lang="sv-SE" sz="2000" dirty="0"/>
              <a:t> används som grund för att utvärdera inom vilket </a:t>
            </a:r>
            <a:br>
              <a:rPr lang="sv-SE" sz="2000" dirty="0"/>
            </a:br>
            <a:r>
              <a:rPr lang="sv-SE" sz="2000" dirty="0"/>
              <a:t>		organisatoriska omfång en användare ska tilldelas åtkomst till patientdata 		samt för vilket ändamål behandlingen av patientdata utförs.</a:t>
            </a:r>
          </a:p>
          <a:p>
            <a:pPr marL="0" indent="0">
              <a:buNone/>
            </a:pPr>
            <a:r>
              <a:rPr lang="sv-SE" sz="2000" dirty="0"/>
              <a:t>Var:		Millennium</a:t>
            </a:r>
          </a:p>
          <a:p>
            <a:pPr marL="0" indent="0">
              <a:buNone/>
            </a:pPr>
            <a:r>
              <a:rPr lang="sv-SE" sz="2000" dirty="0"/>
              <a:t>Källa:		Skånekatalogen/IAM</a:t>
            </a:r>
          </a:p>
          <a:p>
            <a:pPr marL="0" indent="0">
              <a:buNone/>
            </a:pPr>
            <a:r>
              <a:rPr lang="sv-SE" sz="2000" dirty="0"/>
              <a:t>Obligatoriskt:	Ja</a:t>
            </a:r>
          </a:p>
          <a:p>
            <a:pPr marL="0" indent="0">
              <a:buNone/>
            </a:pPr>
            <a:r>
              <a:rPr lang="sv-SE" sz="2000" dirty="0"/>
              <a:t>Kommentar:	</a:t>
            </a:r>
          </a:p>
        </p:txBody>
      </p:sp>
    </p:spTree>
    <p:extLst>
      <p:ext uri="{BB962C8B-B14F-4D97-AF65-F5344CB8AC3E}">
        <p14:creationId xmlns:p14="http://schemas.microsoft.com/office/powerpoint/2010/main" val="36740855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50864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>
          <a:xfrm>
            <a:off x="874713" y="181504"/>
            <a:ext cx="10442575" cy="428625"/>
          </a:xfrm>
        </p:spPr>
        <p:txBody>
          <a:bodyPr/>
          <a:lstStyle/>
          <a:p>
            <a:r>
              <a:rPr lang="sv-SE" dirty="0">
                <a:cs typeface="Calibri" panose="020F0502020204030204" pitchFamily="34" charset="0"/>
              </a:rPr>
              <a:t>SDV – Behovsbeskrivning användarrelaterad källdata</a:t>
            </a:r>
            <a:br>
              <a:rPr lang="sv-SE" dirty="0">
                <a:cs typeface="Calibri" panose="020F0502020204030204" pitchFamily="34" charset="0"/>
              </a:rPr>
            </a:br>
            <a:r>
              <a:rPr lang="sv-SE" sz="2400" dirty="0">
                <a:cs typeface="Calibri" panose="020F0502020204030204" pitchFamily="34" charset="0"/>
              </a:rPr>
              <a:t>– Översikt</a:t>
            </a:r>
            <a:endParaRPr lang="sv-SE" dirty="0">
              <a:cs typeface="Calibri" panose="020F0502020204030204" pitchFamily="34" charset="0"/>
            </a:endParaRPr>
          </a:p>
        </p:txBody>
      </p:sp>
      <p:sp>
        <p:nvSpPr>
          <p:cNvPr id="6" name="Platshållare för innehåll 4">
            <a:extLst>
              <a:ext uri="{FF2B5EF4-FFF2-40B4-BE49-F238E27FC236}">
                <a16:creationId xmlns:a16="http://schemas.microsoft.com/office/drawing/2014/main" id="{7A0AC5E6-AC28-4169-8B34-6A89A7F0E2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4713" y="1433557"/>
            <a:ext cx="3738229" cy="4832650"/>
          </a:xfrm>
        </p:spPr>
        <p:txBody>
          <a:bodyPr/>
          <a:lstStyle/>
          <a:p>
            <a:pPr marL="0" indent="0">
              <a:buNone/>
            </a:pPr>
            <a:r>
              <a:rPr lang="sv-SE" sz="1400" dirty="0"/>
              <a:t>I tabellen till höger listas de attribut som beskriver personal i Skånekatalogen (Skat) som SDV har behov av i listade system.</a:t>
            </a:r>
          </a:p>
          <a:p>
            <a:pPr marL="0" indent="0">
              <a:buNone/>
            </a:pPr>
            <a:r>
              <a:rPr lang="sv-SE" sz="1400" dirty="0"/>
              <a:t>Attributen är relaterade till personen, anställningen och/eller uppgiften.</a:t>
            </a:r>
          </a:p>
          <a:p>
            <a:pPr marL="0" indent="0">
              <a:buNone/>
            </a:pPr>
            <a:r>
              <a:rPr lang="sv-SE" sz="1400" dirty="0"/>
              <a:t>Attributen används för att identifiera en person, till att driva funktionalitet och/eller som underlag för beräknade attribut.</a:t>
            </a:r>
          </a:p>
          <a:p>
            <a:pPr marL="0" indent="0">
              <a:buNone/>
            </a:pPr>
            <a:r>
              <a:rPr lang="sv-SE" sz="1400" dirty="0"/>
              <a:t>Attribut i </a:t>
            </a:r>
            <a:r>
              <a:rPr lang="sv-SE" sz="1400" b="1" dirty="0"/>
              <a:t>fetstil</a:t>
            </a:r>
            <a:r>
              <a:rPr lang="sv-SE" sz="1400" dirty="0"/>
              <a:t> är obligatoriska, dvs dessa måste finnas tillgängliga för att medarbetaren ska provisioneras till SDV.</a:t>
            </a:r>
          </a:p>
          <a:p>
            <a:pPr marL="0" indent="0">
              <a:buNone/>
            </a:pPr>
            <a:r>
              <a:rPr lang="sv-SE" sz="1400" dirty="0"/>
              <a:t>Övriga attribut är obligatoriska i den mån de är tillämpbara. Dessa ska tilläggas beskrivningen av  medarbetaren om de existerar.</a:t>
            </a:r>
          </a:p>
        </p:txBody>
      </p:sp>
      <p:graphicFrame>
        <p:nvGraphicFramePr>
          <p:cNvPr id="2" name="Objekt 1">
            <a:extLst>
              <a:ext uri="{FF2B5EF4-FFF2-40B4-BE49-F238E27FC236}">
                <a16:creationId xmlns:a16="http://schemas.microsoft.com/office/drawing/2014/main" id="{07A48178-F766-3035-791E-F6077BEFA8D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42521531"/>
              </p:ext>
            </p:extLst>
          </p:nvPr>
        </p:nvGraphicFramePr>
        <p:xfrm>
          <a:off x="4695825" y="1347788"/>
          <a:ext cx="6858000" cy="3963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3" imgW="8143959" imgH="3829083" progId="Excel.Sheet.12">
                  <p:embed/>
                </p:oleObj>
              </mc:Choice>
              <mc:Fallback>
                <p:oleObj name="Worksheet" r:id="rId3" imgW="8143959" imgH="3829083" progId="Excel.Sheet.12">
                  <p:embed/>
                  <p:pic>
                    <p:nvPicPr>
                      <p:cNvPr id="2" name="Objekt 1">
                        <a:extLst>
                          <a:ext uri="{FF2B5EF4-FFF2-40B4-BE49-F238E27FC236}">
                            <a16:creationId xmlns:a16="http://schemas.microsoft.com/office/drawing/2014/main" id="{07A48178-F766-3035-791E-F6077BEFA8D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695825" y="1347788"/>
                        <a:ext cx="6858000" cy="39639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Platshållare för innehåll 4">
            <a:extLst>
              <a:ext uri="{FF2B5EF4-FFF2-40B4-BE49-F238E27FC236}">
                <a16:creationId xmlns:a16="http://schemas.microsoft.com/office/drawing/2014/main" id="{16395E3A-BAF0-1857-3F95-CAA8B2DDD736}"/>
              </a:ext>
            </a:extLst>
          </p:cNvPr>
          <p:cNvSpPr txBox="1">
            <a:spLocks/>
          </p:cNvSpPr>
          <p:nvPr/>
        </p:nvSpPr>
        <p:spPr>
          <a:xfrm>
            <a:off x="4696155" y="5534699"/>
            <a:ext cx="5279118" cy="36733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252000" indent="-2520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4000" indent="-2520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56000" indent="-2520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56000" indent="-2520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56000" indent="-2520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sv-SE" sz="1100" dirty="0"/>
              <a:t>BHP = Behörighetsportalen</a:t>
            </a:r>
            <a:br>
              <a:rPr lang="sv-SE" sz="1100" dirty="0"/>
            </a:br>
            <a:r>
              <a:rPr lang="sv-SE" sz="1100" dirty="0"/>
              <a:t>IAM/MIM = Region Skånes Identitets &amp; Behörighetsplattform</a:t>
            </a:r>
          </a:p>
        </p:txBody>
      </p:sp>
    </p:spTree>
    <p:extLst>
      <p:ext uri="{BB962C8B-B14F-4D97-AF65-F5344CB8AC3E}">
        <p14:creationId xmlns:p14="http://schemas.microsoft.com/office/powerpoint/2010/main" val="14468459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cs typeface="Calibri" panose="020F0502020204030204" pitchFamily="34" charset="0"/>
              </a:rPr>
              <a:t>SDV – Behovsbeskrivning användarrelaterad källdata</a:t>
            </a:r>
            <a:br>
              <a:rPr lang="sv-SE" dirty="0">
                <a:cs typeface="Calibri" panose="020F0502020204030204" pitchFamily="34" charset="0"/>
              </a:rPr>
            </a:br>
            <a:r>
              <a:rPr lang="sv-SE" sz="2400" dirty="0">
                <a:cs typeface="Calibri" panose="020F0502020204030204" pitchFamily="34" charset="0"/>
              </a:rPr>
              <a:t>– Förnamn, Efternamn, Mellaninitial</a:t>
            </a:r>
            <a:endParaRPr lang="sv-SE" dirty="0">
              <a:cs typeface="Calibri" panose="020F0502020204030204" pitchFamily="34" charset="0"/>
            </a:endParaRPr>
          </a:p>
        </p:txBody>
      </p:sp>
      <p:sp>
        <p:nvSpPr>
          <p:cNvPr id="5" name="Platshållare för innehåll 4"/>
          <p:cNvSpPr>
            <a:spLocks noGrp="1"/>
          </p:cNvSpPr>
          <p:nvPr>
            <p:ph idx="1"/>
          </p:nvPr>
        </p:nvSpPr>
        <p:spPr>
          <a:xfrm>
            <a:off x="874713" y="1593355"/>
            <a:ext cx="10249007" cy="4621014"/>
          </a:xfrm>
        </p:spPr>
        <p:txBody>
          <a:bodyPr/>
          <a:lstStyle/>
          <a:p>
            <a:pPr marL="0" indent="0">
              <a:buNone/>
            </a:pPr>
            <a:r>
              <a:rPr lang="sv-SE" sz="2000" dirty="0"/>
              <a:t>Vad:		</a:t>
            </a:r>
            <a:r>
              <a:rPr lang="sv-SE" sz="2000" i="1" dirty="0"/>
              <a:t>Namn</a:t>
            </a:r>
            <a:r>
              <a:rPr lang="sv-SE" sz="2000" dirty="0"/>
              <a:t> identifierar en användare.</a:t>
            </a:r>
          </a:p>
          <a:p>
            <a:pPr marL="0" indent="0">
              <a:buNone/>
            </a:pPr>
            <a:r>
              <a:rPr lang="sv-SE" sz="2000" dirty="0"/>
              <a:t>Varför:		</a:t>
            </a:r>
            <a:r>
              <a:rPr lang="sv-SE" sz="2000" i="1" dirty="0"/>
              <a:t>Namn</a:t>
            </a:r>
            <a:r>
              <a:rPr lang="sv-SE" sz="2000" dirty="0"/>
              <a:t> används i kommunikation både internt i vårdinformationssystemen </a:t>
            </a:r>
            <a:br>
              <a:rPr lang="sv-SE" sz="2000" dirty="0"/>
            </a:br>
            <a:r>
              <a:rPr lang="sv-SE" sz="2000" dirty="0"/>
              <a:t>		och externt i kommunikation med t.ex. medborgare och andra aktörer</a:t>
            </a:r>
          </a:p>
          <a:p>
            <a:pPr marL="0" indent="0">
              <a:buNone/>
            </a:pPr>
            <a:r>
              <a:rPr lang="sv-SE" sz="2000" dirty="0"/>
              <a:t>Var:		Millennium, Träning och Citrix AD</a:t>
            </a:r>
          </a:p>
          <a:p>
            <a:pPr marL="0" indent="0">
              <a:buNone/>
            </a:pPr>
            <a:r>
              <a:rPr lang="sv-SE" sz="2000" dirty="0"/>
              <a:t>Källa:		Skatteverkets informationstjänst Navet</a:t>
            </a:r>
          </a:p>
          <a:p>
            <a:pPr marL="0" indent="0">
              <a:buNone/>
            </a:pPr>
            <a:r>
              <a:rPr lang="sv-SE" sz="2000" dirty="0"/>
              <a:t>Obligatoriskt:	Ja (mellaninitial är obligatorisk enbart om sådan tillämpas)</a:t>
            </a:r>
          </a:p>
          <a:p>
            <a:pPr marL="0" indent="0">
              <a:buNone/>
            </a:pPr>
            <a:r>
              <a:rPr lang="sv-SE" sz="2000" dirty="0"/>
              <a:t>Kommentar:	</a:t>
            </a:r>
            <a:r>
              <a:rPr lang="sv-SE" sz="2000" i="1" dirty="0"/>
              <a:t>Namn</a:t>
            </a:r>
            <a:r>
              <a:rPr lang="sv-SE" sz="2000" dirty="0"/>
              <a:t> i Skånekatalogen hämtas från Skatteverket.</a:t>
            </a:r>
            <a:br>
              <a:rPr lang="sv-SE" sz="2000" dirty="0"/>
            </a:br>
            <a:r>
              <a:rPr lang="sv-SE" sz="2000" dirty="0"/>
              <a:t>		</a:t>
            </a:r>
            <a:r>
              <a:rPr lang="sv-SE" sz="2000" i="1" dirty="0"/>
              <a:t>Namn</a:t>
            </a:r>
            <a:r>
              <a:rPr lang="sv-SE" sz="2000" dirty="0"/>
              <a:t> ska ej ändras manuellt av administratör.</a:t>
            </a:r>
          </a:p>
        </p:txBody>
      </p:sp>
    </p:spTree>
    <p:extLst>
      <p:ext uri="{BB962C8B-B14F-4D97-AF65-F5344CB8AC3E}">
        <p14:creationId xmlns:p14="http://schemas.microsoft.com/office/powerpoint/2010/main" val="42872534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cs typeface="Calibri" panose="020F0502020204030204" pitchFamily="34" charset="0"/>
              </a:rPr>
              <a:t>SDV – Behovsbeskrivning användarrelaterad källdata</a:t>
            </a:r>
            <a:br>
              <a:rPr lang="sv-SE" dirty="0">
                <a:cs typeface="Calibri" panose="020F0502020204030204" pitchFamily="34" charset="0"/>
              </a:rPr>
            </a:br>
            <a:r>
              <a:rPr lang="sv-SE" sz="2400" dirty="0">
                <a:cs typeface="Calibri" panose="020F0502020204030204" pitchFamily="34" charset="0"/>
              </a:rPr>
              <a:t>– RS-id</a:t>
            </a:r>
            <a:endParaRPr lang="sv-SE" dirty="0">
              <a:cs typeface="Calibri" panose="020F0502020204030204" pitchFamily="34" charset="0"/>
            </a:endParaRPr>
          </a:p>
        </p:txBody>
      </p:sp>
      <p:sp>
        <p:nvSpPr>
          <p:cNvPr id="5" name="Platshållare för innehåll 4"/>
          <p:cNvSpPr>
            <a:spLocks noGrp="1"/>
          </p:cNvSpPr>
          <p:nvPr>
            <p:ph idx="1"/>
          </p:nvPr>
        </p:nvSpPr>
        <p:spPr>
          <a:xfrm>
            <a:off x="874713" y="1593355"/>
            <a:ext cx="10249007" cy="4621014"/>
          </a:xfrm>
        </p:spPr>
        <p:txBody>
          <a:bodyPr/>
          <a:lstStyle/>
          <a:p>
            <a:pPr marL="0" indent="0">
              <a:buNone/>
            </a:pPr>
            <a:r>
              <a:rPr lang="sv-SE" sz="2000" dirty="0"/>
              <a:t>Vad:		</a:t>
            </a:r>
            <a:r>
              <a:rPr lang="sv-SE" sz="2000" i="1" dirty="0"/>
              <a:t>RS-id</a:t>
            </a:r>
            <a:r>
              <a:rPr lang="sv-SE" sz="2000" dirty="0"/>
              <a:t> identifierar en användare</a:t>
            </a:r>
          </a:p>
          <a:p>
            <a:pPr marL="0" indent="0">
              <a:buNone/>
            </a:pPr>
            <a:r>
              <a:rPr lang="sv-SE" sz="2000" dirty="0"/>
              <a:t>Varför:		</a:t>
            </a:r>
            <a:r>
              <a:rPr lang="sv-SE" sz="2000" i="1" dirty="0"/>
              <a:t>RS-id </a:t>
            </a:r>
            <a:r>
              <a:rPr lang="sv-SE" sz="2000" dirty="0"/>
              <a:t>används främst som användarnamn på användarkonton i SDV</a:t>
            </a:r>
          </a:p>
          <a:p>
            <a:pPr marL="0" indent="0">
              <a:buNone/>
            </a:pPr>
            <a:r>
              <a:rPr lang="sv-SE" sz="2000" dirty="0"/>
              <a:t>Var:		Millennium, Träning och Citrix AD</a:t>
            </a:r>
          </a:p>
          <a:p>
            <a:pPr marL="0" indent="0">
              <a:buNone/>
            </a:pPr>
            <a:r>
              <a:rPr lang="sv-SE" sz="2000" dirty="0"/>
              <a:t>Källa:		IAM ID-generator</a:t>
            </a:r>
          </a:p>
          <a:p>
            <a:pPr marL="0" indent="0">
              <a:buNone/>
            </a:pPr>
            <a:r>
              <a:rPr lang="sv-SE" sz="2000" dirty="0"/>
              <a:t>Obligatoriskt:	Ja</a:t>
            </a:r>
          </a:p>
          <a:p>
            <a:pPr marL="0" indent="0">
              <a:buNone/>
            </a:pPr>
            <a:r>
              <a:rPr lang="sv-SE" sz="2000" dirty="0"/>
              <a:t>Kommentar:	</a:t>
            </a:r>
            <a:r>
              <a:rPr lang="sv-SE" sz="2000" i="1" dirty="0"/>
              <a:t>RS-id </a:t>
            </a:r>
            <a:r>
              <a:rPr lang="sv-SE" sz="2000" dirty="0"/>
              <a:t>genereras lokalt av en ID-generator och är unik för varje person.</a:t>
            </a:r>
            <a:br>
              <a:rPr lang="sv-SE" sz="2000" dirty="0"/>
            </a:br>
            <a:r>
              <a:rPr lang="sv-SE" sz="2000" dirty="0"/>
              <a:t>		</a:t>
            </a:r>
            <a:r>
              <a:rPr lang="sv-SE" sz="2000" i="1" dirty="0"/>
              <a:t>RS-id</a:t>
            </a:r>
            <a:r>
              <a:rPr lang="sv-SE" sz="2000" dirty="0"/>
              <a:t> kan ej ändras av administratör.</a:t>
            </a:r>
          </a:p>
        </p:txBody>
      </p:sp>
    </p:spTree>
    <p:extLst>
      <p:ext uri="{BB962C8B-B14F-4D97-AF65-F5344CB8AC3E}">
        <p14:creationId xmlns:p14="http://schemas.microsoft.com/office/powerpoint/2010/main" val="42693773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cs typeface="Calibri" panose="020F0502020204030204" pitchFamily="34" charset="0"/>
              </a:rPr>
              <a:t>SDV – Behovsbeskrivning användarrelaterad källdata</a:t>
            </a:r>
            <a:br>
              <a:rPr lang="sv-SE" dirty="0">
                <a:cs typeface="Calibri" panose="020F0502020204030204" pitchFamily="34" charset="0"/>
              </a:rPr>
            </a:br>
            <a:r>
              <a:rPr lang="sv-SE" sz="2400" dirty="0">
                <a:cs typeface="Calibri" panose="020F0502020204030204" pitchFamily="34" charset="0"/>
              </a:rPr>
              <a:t>– HSA-id</a:t>
            </a:r>
            <a:endParaRPr lang="sv-SE" dirty="0">
              <a:cs typeface="Calibri" panose="020F0502020204030204" pitchFamily="34" charset="0"/>
            </a:endParaRPr>
          </a:p>
        </p:txBody>
      </p:sp>
      <p:sp>
        <p:nvSpPr>
          <p:cNvPr id="5" name="Platshållare för innehåll 4"/>
          <p:cNvSpPr>
            <a:spLocks noGrp="1"/>
          </p:cNvSpPr>
          <p:nvPr>
            <p:ph idx="1"/>
          </p:nvPr>
        </p:nvSpPr>
        <p:spPr>
          <a:xfrm>
            <a:off x="874713" y="1593355"/>
            <a:ext cx="10249007" cy="4621014"/>
          </a:xfrm>
        </p:spPr>
        <p:txBody>
          <a:bodyPr/>
          <a:lstStyle/>
          <a:p>
            <a:pPr marL="0" indent="0">
              <a:buNone/>
            </a:pPr>
            <a:r>
              <a:rPr lang="sv-SE" sz="2000" dirty="0"/>
              <a:t>Vad:		</a:t>
            </a:r>
            <a:r>
              <a:rPr lang="sv-SE" sz="2000" i="1" dirty="0"/>
              <a:t>HSA-id</a:t>
            </a:r>
            <a:r>
              <a:rPr lang="sv-SE" sz="2000" dirty="0"/>
              <a:t> identifierar unik en användare nationellt.</a:t>
            </a:r>
          </a:p>
          <a:p>
            <a:pPr marL="0" indent="0">
              <a:buNone/>
            </a:pPr>
            <a:r>
              <a:rPr lang="sv-SE" sz="2000" dirty="0"/>
              <a:t>Varför:		</a:t>
            </a:r>
            <a:r>
              <a:rPr lang="sv-SE" sz="2000" i="1" dirty="0"/>
              <a:t>HSA-id </a:t>
            </a:r>
            <a:r>
              <a:rPr lang="sv-SE" sz="2000" dirty="0"/>
              <a:t>används för att identifiera en användare i interaktion med främst</a:t>
            </a:r>
            <a:br>
              <a:rPr lang="sv-SE" sz="2000" dirty="0"/>
            </a:br>
            <a:r>
              <a:rPr lang="sv-SE" sz="2000" dirty="0"/>
              <a:t>		externa system som t.ex. nationella tjänster.</a:t>
            </a:r>
          </a:p>
          <a:p>
            <a:pPr marL="0" indent="0">
              <a:buNone/>
            </a:pPr>
            <a:r>
              <a:rPr lang="sv-SE" sz="2000" dirty="0"/>
              <a:t>Var:		Millennium och Träning</a:t>
            </a:r>
          </a:p>
          <a:p>
            <a:pPr marL="0" indent="0">
              <a:buNone/>
            </a:pPr>
            <a:r>
              <a:rPr lang="sv-SE" sz="2000" dirty="0"/>
              <a:t>Källa:		IAM ID-generator</a:t>
            </a:r>
          </a:p>
          <a:p>
            <a:pPr marL="0" indent="0">
              <a:buNone/>
            </a:pPr>
            <a:r>
              <a:rPr lang="sv-SE" sz="2000" dirty="0"/>
              <a:t>Obligatoriskt:	Ja</a:t>
            </a:r>
          </a:p>
          <a:p>
            <a:pPr marL="0" indent="0">
              <a:buNone/>
            </a:pPr>
            <a:r>
              <a:rPr lang="sv-SE" sz="2000" dirty="0"/>
              <a:t>Kommentar:	</a:t>
            </a:r>
            <a:r>
              <a:rPr lang="sv-SE" sz="2000" i="1" dirty="0"/>
              <a:t>HSA-id </a:t>
            </a:r>
            <a:r>
              <a:rPr lang="sv-SE" sz="2000" dirty="0"/>
              <a:t>genereras baserat på RS-id och organisationsnummer och synkas 		till HSA-katalogen.</a:t>
            </a:r>
          </a:p>
        </p:txBody>
      </p:sp>
    </p:spTree>
    <p:extLst>
      <p:ext uri="{BB962C8B-B14F-4D97-AF65-F5344CB8AC3E}">
        <p14:creationId xmlns:p14="http://schemas.microsoft.com/office/powerpoint/2010/main" val="4282546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cs typeface="Calibri" panose="020F0502020204030204" pitchFamily="34" charset="0"/>
              </a:rPr>
              <a:t>SDV – Behovsbeskrivning användarrelaterad källdata</a:t>
            </a:r>
            <a:br>
              <a:rPr lang="sv-SE" dirty="0">
                <a:cs typeface="Calibri" panose="020F0502020204030204" pitchFamily="34" charset="0"/>
              </a:rPr>
            </a:br>
            <a:r>
              <a:rPr lang="sv-SE" sz="2400" dirty="0">
                <a:cs typeface="Calibri" panose="020F0502020204030204" pitchFamily="34" charset="0"/>
              </a:rPr>
              <a:t>– Titel</a:t>
            </a:r>
            <a:endParaRPr lang="sv-SE" dirty="0">
              <a:cs typeface="Calibri" panose="020F0502020204030204" pitchFamily="34" charset="0"/>
            </a:endParaRPr>
          </a:p>
        </p:txBody>
      </p:sp>
      <p:sp>
        <p:nvSpPr>
          <p:cNvPr id="5" name="Platshållare för innehåll 4"/>
          <p:cNvSpPr>
            <a:spLocks noGrp="1"/>
          </p:cNvSpPr>
          <p:nvPr>
            <p:ph idx="1"/>
          </p:nvPr>
        </p:nvSpPr>
        <p:spPr>
          <a:xfrm>
            <a:off x="874713" y="1593355"/>
            <a:ext cx="10249007" cy="4621014"/>
          </a:xfrm>
        </p:spPr>
        <p:txBody>
          <a:bodyPr/>
          <a:lstStyle/>
          <a:p>
            <a:pPr marL="0" indent="0">
              <a:buNone/>
            </a:pPr>
            <a:r>
              <a:rPr lang="sv-SE" sz="2000" dirty="0"/>
              <a:t>Vad:		</a:t>
            </a:r>
            <a:r>
              <a:rPr lang="sv-SE" sz="2000" i="1" dirty="0"/>
              <a:t>Titel</a:t>
            </a:r>
            <a:r>
              <a:rPr lang="sv-SE" sz="2000" dirty="0"/>
              <a:t> beskriver användarens arbetsuppgifter och uppdrag</a:t>
            </a:r>
          </a:p>
          <a:p>
            <a:pPr marL="0" indent="0">
              <a:buNone/>
            </a:pPr>
            <a:r>
              <a:rPr lang="sv-SE" sz="2000" dirty="0"/>
              <a:t>Varför:		</a:t>
            </a:r>
            <a:r>
              <a:rPr lang="sv-SE" sz="2000" i="1" dirty="0"/>
              <a:t>Titel </a:t>
            </a:r>
            <a:r>
              <a:rPr lang="sv-SE" sz="2000" dirty="0"/>
              <a:t>används för att klargöra inom vilken yrkeskategori användaren agerar </a:t>
            </a:r>
            <a:br>
              <a:rPr lang="sv-SE" sz="2000" dirty="0"/>
            </a:br>
            <a:r>
              <a:rPr lang="sv-SE" sz="2000" dirty="0"/>
              <a:t>		i interaktioner med kollegor (journalanteckning, meddelanden, etc.) och </a:t>
            </a:r>
            <a:br>
              <a:rPr lang="sv-SE" sz="2000" dirty="0"/>
            </a:br>
            <a:r>
              <a:rPr lang="sv-SE" sz="2000" dirty="0"/>
              <a:t>		medborgare (journalanteckning, kallelse, recept, etc.)</a:t>
            </a:r>
          </a:p>
          <a:p>
            <a:pPr marL="0" indent="0">
              <a:buNone/>
            </a:pPr>
            <a:r>
              <a:rPr lang="sv-SE" sz="2000" dirty="0"/>
              <a:t>Var:		Millennium</a:t>
            </a:r>
          </a:p>
          <a:p>
            <a:pPr marL="0" indent="0">
              <a:buNone/>
            </a:pPr>
            <a:r>
              <a:rPr lang="sv-SE" sz="2000" dirty="0"/>
              <a:t>Källa:		Framtida lösning i IAM där titel sätts enligt regelverk baserat på 				Befattningskod/AID. HR äger och förvaltar titelkodverket och regelverket.</a:t>
            </a:r>
          </a:p>
          <a:p>
            <a:pPr marL="0" indent="0">
              <a:buNone/>
            </a:pPr>
            <a:r>
              <a:rPr lang="sv-SE" sz="2000" dirty="0"/>
              <a:t>Obligatoriskt:	Ja</a:t>
            </a:r>
          </a:p>
          <a:p>
            <a:pPr marL="0" indent="0">
              <a:buNone/>
            </a:pPr>
            <a:r>
              <a:rPr lang="sv-SE" sz="2000" dirty="0"/>
              <a:t>Kommentar:	</a:t>
            </a:r>
            <a:r>
              <a:rPr lang="sv-SE" sz="2000" i="1" dirty="0"/>
              <a:t>Titel </a:t>
            </a:r>
            <a:r>
              <a:rPr lang="sv-SE" sz="2000" dirty="0"/>
              <a:t>stämplas i journal för att efterleva krav på att befattning ska framgå i 		samband med journalanteckning/personuppgiftsbehandling.</a:t>
            </a:r>
            <a:endParaRPr lang="sv-SE" sz="2000" i="1" dirty="0"/>
          </a:p>
        </p:txBody>
      </p:sp>
    </p:spTree>
    <p:extLst>
      <p:ext uri="{BB962C8B-B14F-4D97-AF65-F5344CB8AC3E}">
        <p14:creationId xmlns:p14="http://schemas.microsoft.com/office/powerpoint/2010/main" val="4440835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cs typeface="Calibri" panose="020F0502020204030204" pitchFamily="34" charset="0"/>
              </a:rPr>
              <a:t>SDV – Behovsbeskrivning användarrelaterad källdata</a:t>
            </a:r>
            <a:br>
              <a:rPr lang="sv-SE" dirty="0">
                <a:cs typeface="Calibri" panose="020F0502020204030204" pitchFamily="34" charset="0"/>
              </a:rPr>
            </a:br>
            <a:r>
              <a:rPr lang="sv-SE" sz="2400" dirty="0">
                <a:cs typeface="Calibri" panose="020F0502020204030204" pitchFamily="34" charset="0"/>
              </a:rPr>
              <a:t>– Befattningskod (AID-etikett)</a:t>
            </a:r>
            <a:endParaRPr lang="sv-SE" dirty="0">
              <a:cs typeface="Calibri" panose="020F0502020204030204" pitchFamily="34" charset="0"/>
            </a:endParaRPr>
          </a:p>
        </p:txBody>
      </p:sp>
      <p:sp>
        <p:nvSpPr>
          <p:cNvPr id="5" name="Platshållare för innehåll 4"/>
          <p:cNvSpPr>
            <a:spLocks noGrp="1"/>
          </p:cNvSpPr>
          <p:nvPr>
            <p:ph idx="1"/>
          </p:nvPr>
        </p:nvSpPr>
        <p:spPr>
          <a:xfrm>
            <a:off x="874713" y="1593355"/>
            <a:ext cx="10249007" cy="4621014"/>
          </a:xfrm>
        </p:spPr>
        <p:txBody>
          <a:bodyPr/>
          <a:lstStyle/>
          <a:p>
            <a:pPr marL="0" indent="0">
              <a:buNone/>
            </a:pPr>
            <a:r>
              <a:rPr lang="sv-SE" sz="2000" dirty="0"/>
              <a:t>Vad:		</a:t>
            </a:r>
            <a:r>
              <a:rPr lang="sv-SE" sz="2000" i="1" dirty="0"/>
              <a:t>AID-etiketter</a:t>
            </a:r>
            <a:r>
              <a:rPr lang="sv-SE" sz="2000" dirty="0"/>
              <a:t> används för att klassificera arbetsuppgifter i syfte att kunna </a:t>
            </a:r>
            <a:br>
              <a:rPr lang="sv-SE" sz="2000" dirty="0"/>
            </a:br>
            <a:r>
              <a:rPr lang="sv-SE" sz="2000" dirty="0"/>
              <a:t>		analysera lönebildning.</a:t>
            </a:r>
            <a:br>
              <a:rPr lang="sv-SE" sz="2000" dirty="0"/>
            </a:br>
            <a:r>
              <a:rPr lang="sv-SE" sz="2000" dirty="0"/>
              <a:t>		</a:t>
            </a:r>
            <a:r>
              <a:rPr lang="sv-SE" sz="2000" i="1" dirty="0"/>
              <a:t>Befattningskoden</a:t>
            </a:r>
            <a:r>
              <a:rPr lang="sv-SE" sz="2000" dirty="0"/>
              <a:t> följer </a:t>
            </a:r>
            <a:r>
              <a:rPr lang="sv-SE" sz="2000" i="1" dirty="0"/>
              <a:t>AID-etiketten</a:t>
            </a:r>
            <a:r>
              <a:rPr lang="sv-SE" sz="2000" dirty="0"/>
              <a:t> och anger vilka arbetsuppgifter </a:t>
            </a:r>
            <a:br>
              <a:rPr lang="sv-SE" sz="2000" dirty="0"/>
            </a:br>
            <a:r>
              <a:rPr lang="sv-SE" sz="2000" dirty="0"/>
              <a:t>		användaren är tilldelad att utföra.</a:t>
            </a:r>
          </a:p>
          <a:p>
            <a:pPr marL="0" indent="0">
              <a:buNone/>
            </a:pPr>
            <a:r>
              <a:rPr lang="sv-SE" sz="2000" dirty="0"/>
              <a:t>Varför:		</a:t>
            </a:r>
            <a:r>
              <a:rPr lang="sv-SE" sz="2000" i="1" dirty="0"/>
              <a:t>Befattningskod/AID </a:t>
            </a:r>
            <a:r>
              <a:rPr lang="sv-SE" sz="2000" dirty="0"/>
              <a:t>är nödvändiga för att kunna tilldela en användare 			behörigheter manuellt och automatiskt för SDV.</a:t>
            </a:r>
          </a:p>
          <a:p>
            <a:pPr marL="0" indent="0">
              <a:buNone/>
            </a:pPr>
            <a:r>
              <a:rPr lang="sv-SE" sz="2000" dirty="0"/>
              <a:t>Var:		IAM/MIM</a:t>
            </a:r>
          </a:p>
          <a:p>
            <a:pPr marL="0" indent="0">
              <a:buNone/>
            </a:pPr>
            <a:r>
              <a:rPr lang="sv-SE" sz="2000" dirty="0"/>
              <a:t>Källa:		HR-fönster (anställda) / Skånekatalogen (övriga)</a:t>
            </a:r>
          </a:p>
          <a:p>
            <a:pPr marL="0" indent="0">
              <a:buNone/>
            </a:pPr>
            <a:r>
              <a:rPr lang="sv-SE" sz="2000" dirty="0"/>
              <a:t>Obligatoriskt:	Ja</a:t>
            </a:r>
          </a:p>
          <a:p>
            <a:pPr marL="0" indent="0">
              <a:buNone/>
            </a:pPr>
            <a:r>
              <a:rPr lang="sv-SE" sz="2000" dirty="0"/>
              <a:t>Kommentar:	Lösning för studenter är pågående – studenter har inte, och ska inte ha, 			befattningskod/AID enligt ovan.</a:t>
            </a:r>
          </a:p>
        </p:txBody>
      </p:sp>
    </p:spTree>
    <p:extLst>
      <p:ext uri="{BB962C8B-B14F-4D97-AF65-F5344CB8AC3E}">
        <p14:creationId xmlns:p14="http://schemas.microsoft.com/office/powerpoint/2010/main" val="14455965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cs typeface="Calibri" panose="020F0502020204030204" pitchFamily="34" charset="0"/>
              </a:rPr>
              <a:t>SDV – Behovsbeskrivning användarrelaterad källdata</a:t>
            </a:r>
            <a:br>
              <a:rPr lang="sv-SE" dirty="0">
                <a:cs typeface="Calibri" panose="020F0502020204030204" pitchFamily="34" charset="0"/>
              </a:rPr>
            </a:br>
            <a:r>
              <a:rPr lang="sv-SE" sz="2400" dirty="0">
                <a:cs typeface="Calibri" panose="020F0502020204030204" pitchFamily="34" charset="0"/>
              </a:rPr>
              <a:t>– Gruppförskrivarkod</a:t>
            </a:r>
            <a:endParaRPr lang="sv-SE" dirty="0">
              <a:cs typeface="Calibri" panose="020F0502020204030204" pitchFamily="34" charset="0"/>
            </a:endParaRPr>
          </a:p>
        </p:txBody>
      </p:sp>
      <p:sp>
        <p:nvSpPr>
          <p:cNvPr id="5" name="Platshållare för innehåll 4"/>
          <p:cNvSpPr>
            <a:spLocks noGrp="1"/>
          </p:cNvSpPr>
          <p:nvPr>
            <p:ph idx="1"/>
          </p:nvPr>
        </p:nvSpPr>
        <p:spPr>
          <a:xfrm>
            <a:off x="874713" y="1593355"/>
            <a:ext cx="10249007" cy="4621014"/>
          </a:xfrm>
        </p:spPr>
        <p:txBody>
          <a:bodyPr/>
          <a:lstStyle/>
          <a:p>
            <a:pPr marL="0" indent="0">
              <a:buNone/>
            </a:pPr>
            <a:r>
              <a:rPr lang="sv-SE" sz="2000" dirty="0"/>
              <a:t>Vad:		</a:t>
            </a:r>
            <a:r>
              <a:rPr lang="sv-SE" sz="2000" i="1" dirty="0"/>
              <a:t>Gruppförskrivarkod</a:t>
            </a:r>
            <a:r>
              <a:rPr lang="sv-SE" sz="2000" dirty="0"/>
              <a:t> tilldelas lokalt en grupp av förskrivare som </a:t>
            </a:r>
            <a:br>
              <a:rPr lang="sv-SE" sz="2000" dirty="0"/>
            </a:br>
            <a:r>
              <a:rPr lang="sv-SE" sz="2000" dirty="0"/>
              <a:t>		saknar legitimation och därmed inte kan tilldelas en personlig </a:t>
            </a:r>
            <a:br>
              <a:rPr lang="sv-SE" sz="2000" dirty="0"/>
            </a:br>
            <a:r>
              <a:rPr lang="sv-SE" sz="2000" dirty="0"/>
              <a:t>		förskrivarkod.</a:t>
            </a:r>
          </a:p>
          <a:p>
            <a:pPr marL="0" indent="0">
              <a:buNone/>
            </a:pPr>
            <a:r>
              <a:rPr lang="sv-SE" sz="2000" dirty="0"/>
              <a:t>Varför:		</a:t>
            </a:r>
            <a:r>
              <a:rPr lang="sv-SE" sz="2000" i="1" dirty="0"/>
              <a:t>Gruppförskrivarkod</a:t>
            </a:r>
            <a:r>
              <a:rPr lang="sv-SE" sz="2000" dirty="0"/>
              <a:t> används för åtkomst till </a:t>
            </a:r>
            <a:r>
              <a:rPr lang="sv-SE" sz="2000" dirty="0" err="1"/>
              <a:t>eHälsomyndighetens</a:t>
            </a:r>
            <a:r>
              <a:rPr lang="sv-SE" sz="2000" dirty="0"/>
              <a:t> tjänster.</a:t>
            </a:r>
          </a:p>
          <a:p>
            <a:pPr marL="0" indent="0">
              <a:buNone/>
            </a:pPr>
            <a:r>
              <a:rPr lang="sv-SE" sz="2000" dirty="0"/>
              <a:t>Var:		Millennium</a:t>
            </a:r>
          </a:p>
          <a:p>
            <a:pPr marL="0" indent="0">
              <a:buNone/>
            </a:pPr>
            <a:r>
              <a:rPr lang="sv-SE" sz="2000" dirty="0"/>
              <a:t>Källa:		Skånekatalogen</a:t>
            </a:r>
          </a:p>
          <a:p>
            <a:pPr marL="0" indent="0">
              <a:buNone/>
            </a:pPr>
            <a:r>
              <a:rPr lang="sv-SE" sz="2000" dirty="0"/>
              <a:t>Obligatoriskt:	Ja (när attributet finns tillgängligt)</a:t>
            </a:r>
          </a:p>
          <a:p>
            <a:pPr marL="0" indent="0">
              <a:buNone/>
            </a:pPr>
            <a:r>
              <a:rPr lang="sv-SE" sz="2000" dirty="0"/>
              <a:t>Kommentar:	Endast en gruppförskrivarkod.</a:t>
            </a:r>
          </a:p>
        </p:txBody>
      </p:sp>
    </p:spTree>
    <p:extLst>
      <p:ext uri="{BB962C8B-B14F-4D97-AF65-F5344CB8AC3E}">
        <p14:creationId xmlns:p14="http://schemas.microsoft.com/office/powerpoint/2010/main" val="18023719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cs typeface="Calibri" panose="020F0502020204030204" pitchFamily="34" charset="0"/>
              </a:rPr>
              <a:t>SDV – Behovsbeskrivning användarrelaterad källdata</a:t>
            </a:r>
            <a:br>
              <a:rPr lang="sv-SE" dirty="0">
                <a:cs typeface="Calibri" panose="020F0502020204030204" pitchFamily="34" charset="0"/>
              </a:rPr>
            </a:br>
            <a:r>
              <a:rPr lang="sv-SE" sz="2400" dirty="0">
                <a:cs typeface="Calibri" panose="020F0502020204030204" pitchFamily="34" charset="0"/>
              </a:rPr>
              <a:t>– Utökad yrkeskod</a:t>
            </a:r>
            <a:endParaRPr lang="sv-SE" dirty="0">
              <a:cs typeface="Calibri" panose="020F0502020204030204" pitchFamily="34" charset="0"/>
            </a:endParaRPr>
          </a:p>
        </p:txBody>
      </p:sp>
      <p:sp>
        <p:nvSpPr>
          <p:cNvPr id="5" name="Platshållare för innehåll 4"/>
          <p:cNvSpPr>
            <a:spLocks noGrp="1"/>
          </p:cNvSpPr>
          <p:nvPr>
            <p:ph idx="1"/>
          </p:nvPr>
        </p:nvSpPr>
        <p:spPr>
          <a:xfrm>
            <a:off x="874713" y="1593355"/>
            <a:ext cx="10249007" cy="4621014"/>
          </a:xfrm>
        </p:spPr>
        <p:txBody>
          <a:bodyPr/>
          <a:lstStyle/>
          <a:p>
            <a:pPr marL="0" indent="0">
              <a:buNone/>
            </a:pPr>
            <a:r>
              <a:rPr lang="sv-SE" sz="2000" dirty="0"/>
              <a:t>Vad:		</a:t>
            </a:r>
            <a:r>
              <a:rPr lang="sv-SE" sz="2000" i="1" dirty="0"/>
              <a:t>Utökad yrkeskod</a:t>
            </a:r>
            <a:r>
              <a:rPr lang="sv-SE" sz="2000" dirty="0"/>
              <a:t> tilldelas användare som inte är legitimerade enligt </a:t>
            </a:r>
            <a:br>
              <a:rPr lang="sv-SE" sz="2000" dirty="0"/>
            </a:br>
            <a:r>
              <a:rPr lang="sv-SE" sz="2000" dirty="0"/>
              <a:t>		Socialstyrelsen vid behov.</a:t>
            </a:r>
          </a:p>
          <a:p>
            <a:pPr marL="0" indent="0">
              <a:buNone/>
            </a:pPr>
            <a:r>
              <a:rPr lang="sv-SE" sz="2000" dirty="0"/>
              <a:t>Varför:		</a:t>
            </a:r>
            <a:r>
              <a:rPr lang="sv-SE" sz="2000" i="1" dirty="0"/>
              <a:t>Utökad yrkeskod</a:t>
            </a:r>
            <a:r>
              <a:rPr lang="sv-SE" sz="2000" dirty="0"/>
              <a:t> används för att ge åtkomst till </a:t>
            </a:r>
            <a:r>
              <a:rPr lang="sv-SE" sz="2000" dirty="0" err="1"/>
              <a:t>eHälsomyndighetens</a:t>
            </a:r>
            <a:r>
              <a:rPr lang="sv-SE" sz="2000" dirty="0"/>
              <a:t> </a:t>
            </a:r>
            <a:br>
              <a:rPr lang="sv-SE" sz="2000" dirty="0"/>
            </a:br>
            <a:r>
              <a:rPr lang="sv-SE" sz="2000" dirty="0"/>
              <a:t>		tjänster.</a:t>
            </a:r>
          </a:p>
          <a:p>
            <a:pPr marL="0" indent="0">
              <a:buNone/>
            </a:pPr>
            <a:r>
              <a:rPr lang="sv-SE" sz="2000" dirty="0"/>
              <a:t>Var:		Millennium</a:t>
            </a:r>
          </a:p>
          <a:p>
            <a:pPr marL="0" indent="0">
              <a:buNone/>
            </a:pPr>
            <a:r>
              <a:rPr lang="sv-SE" sz="2000" dirty="0"/>
              <a:t>Källa:		Skånekatalogen</a:t>
            </a:r>
          </a:p>
          <a:p>
            <a:pPr marL="0" indent="0">
              <a:buNone/>
            </a:pPr>
            <a:r>
              <a:rPr lang="sv-SE" sz="2000" dirty="0"/>
              <a:t>Obligatoriskt:	Ja (när attributet finns tillgängligt)</a:t>
            </a:r>
          </a:p>
          <a:p>
            <a:pPr marL="0" indent="0">
              <a:buNone/>
            </a:pPr>
            <a:r>
              <a:rPr lang="sv-SE" sz="2000" dirty="0"/>
              <a:t>Kommentar:	</a:t>
            </a:r>
          </a:p>
        </p:txBody>
      </p:sp>
    </p:spTree>
    <p:extLst>
      <p:ext uri="{BB962C8B-B14F-4D97-AF65-F5344CB8AC3E}">
        <p14:creationId xmlns:p14="http://schemas.microsoft.com/office/powerpoint/2010/main" val="2234789897"/>
      </p:ext>
    </p:extLst>
  </p:cSld>
  <p:clrMapOvr>
    <a:masterClrMapping/>
  </p:clrMapOvr>
</p:sld>
</file>

<file path=ppt/theme/theme1.xml><?xml version="1.0" encoding="utf-8"?>
<a:theme xmlns:a="http://schemas.openxmlformats.org/drawingml/2006/main" name="Tema1">
  <a:themeElements>
    <a:clrScheme name="SDV_2019_NY">
      <a:dk1>
        <a:sysClr val="windowText" lastClr="000000"/>
      </a:dk1>
      <a:lt1>
        <a:sysClr val="window" lastClr="FFFFFF"/>
      </a:lt1>
      <a:dk2>
        <a:srgbClr val="000000"/>
      </a:dk2>
      <a:lt2>
        <a:srgbClr val="E7E6E6"/>
      </a:lt2>
      <a:accent1>
        <a:srgbClr val="ED1D2D"/>
      </a:accent1>
      <a:accent2>
        <a:srgbClr val="FFD402"/>
      </a:accent2>
      <a:accent3>
        <a:srgbClr val="00ABC0"/>
      </a:accent3>
      <a:accent4>
        <a:srgbClr val="A6D2D7"/>
      </a:accent4>
      <a:accent5>
        <a:srgbClr val="E9DAAF"/>
      </a:accent5>
      <a:accent6>
        <a:srgbClr val="D8D8D8"/>
      </a:accent6>
      <a:hlink>
        <a:srgbClr val="0563C1"/>
      </a:hlink>
      <a:folHlink>
        <a:srgbClr val="954F72"/>
      </a:folHlink>
    </a:clrScheme>
    <a:fontScheme name="SDV_2019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dirty="0" err="1" smtClean="0">
            <a:solidFill>
              <a:schemeClr val="tx1"/>
            </a:solidFill>
          </a:defRPr>
        </a:defPPr>
      </a:lstStyle>
      <a:style>
        <a:lnRef idx="2">
          <a:schemeClr val="accent4">
            <a:shade val="50000"/>
          </a:schemeClr>
        </a:lnRef>
        <a:fillRef idx="1">
          <a:schemeClr val="accent4"/>
        </a:fillRef>
        <a:effectRef idx="0">
          <a:schemeClr val="accent4"/>
        </a:effectRef>
        <a:fontRef idx="minor">
          <a:schemeClr val="lt1"/>
        </a:fontRef>
      </a:style>
    </a:spDef>
    <a:lnDef>
      <a:spPr>
        <a:ln w="19050">
          <a:solidFill>
            <a:schemeClr val="accent3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SDV_PPT-mall_2019-04-11" id="{D15FBAD7-3B71-410F-B98D-24FDF0F9912D}" vid="{17E9CE31-7AEA-4EB2-AF64-C362B2861A16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C43F3C5382FC444B6CF63CF6F9A69E2" ma:contentTypeVersion="4" ma:contentTypeDescription="Skapa ett nytt dokument." ma:contentTypeScope="" ma:versionID="1827350ce4ebcfa5a28e3ac215d51029">
  <xsd:schema xmlns:xsd="http://www.w3.org/2001/XMLSchema" xmlns:xs="http://www.w3.org/2001/XMLSchema" xmlns:p="http://schemas.microsoft.com/office/2006/metadata/properties" xmlns:ns2="12bb1005-fbff-4f6d-ac89-1f79159fe8d6" targetNamespace="http://schemas.microsoft.com/office/2006/metadata/properties" ma:root="true" ma:fieldsID="d0dc038582e4d8ddc243330d6fcfa0e2" ns2:_="">
    <xsd:import namespace="12bb1005-fbff-4f6d-ac89-1f79159fe8d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2bb1005-fbff-4f6d-ac89-1f79159fe8d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F526C1A-13B1-4FAD-9CCF-5EC59266138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CF22DA7-A958-4EA9-8347-CE5EA65C1D8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2bb1005-fbff-4f6d-ac89-1f79159fe8d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AE26C76-46DC-4A2C-9153-4E0C98119DE5}">
  <ds:schemaRefs>
    <ds:schemaRef ds:uri="70b5672b-a5da-443b-939e-99e0f126e554"/>
    <ds:schemaRef ds:uri="http://schemas.microsoft.com/office/2006/documentManagement/types"/>
    <ds:schemaRef ds:uri="http://purl.org/dc/terms/"/>
    <ds:schemaRef ds:uri="http://purl.org/dc/elements/1.1/"/>
    <ds:schemaRef ds:uri="http://purl.org/dc/dcmitype/"/>
    <ds:schemaRef ds:uri="http://schemas.microsoft.com/office/2006/metadata/properties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b9481cc7-f7fc-4d3a-a93a-4be4fcbf4595"/>
    <ds:schemaRef ds:uri="2e68ab6b-79c8-43ea-b178-dccb9842d64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1750</Words>
  <Application>Microsoft Office PowerPoint</Application>
  <PresentationFormat>Bredbild</PresentationFormat>
  <Paragraphs>137</Paragraphs>
  <Slides>16</Slides>
  <Notes>14</Notes>
  <HiddenSlides>0</HiddenSlides>
  <MMClips>0</MMClips>
  <ScaleCrop>false</ScaleCrop>
  <HeadingPairs>
    <vt:vector size="8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Serverprogram för OLE-inbäddning</vt:lpstr>
      </vt:variant>
      <vt:variant>
        <vt:i4>1</vt:i4>
      </vt:variant>
      <vt:variant>
        <vt:lpstr>Bildrubriker</vt:lpstr>
      </vt:variant>
      <vt:variant>
        <vt:i4>16</vt:i4>
      </vt:variant>
    </vt:vector>
  </HeadingPairs>
  <TitlesOfParts>
    <vt:vector size="20" baseType="lpstr">
      <vt:lpstr>Arial</vt:lpstr>
      <vt:lpstr>Calibri</vt:lpstr>
      <vt:lpstr>Tema1</vt:lpstr>
      <vt:lpstr>Worksheet</vt:lpstr>
      <vt:lpstr>PowerPoint-presentation</vt:lpstr>
      <vt:lpstr>SDV – Behovsbeskrivning användarrelaterad källdata – Översikt</vt:lpstr>
      <vt:lpstr>SDV – Behovsbeskrivning användarrelaterad källdata – Förnamn, Efternamn, Mellaninitial</vt:lpstr>
      <vt:lpstr>SDV – Behovsbeskrivning användarrelaterad källdata – RS-id</vt:lpstr>
      <vt:lpstr>SDV – Behovsbeskrivning användarrelaterad källdata – HSA-id</vt:lpstr>
      <vt:lpstr>SDV – Behovsbeskrivning användarrelaterad källdata – Titel</vt:lpstr>
      <vt:lpstr>SDV – Behovsbeskrivning användarrelaterad källdata – Befattningskod (AID-etikett)</vt:lpstr>
      <vt:lpstr>SDV – Behovsbeskrivning användarrelaterad källdata – Gruppförskrivarkod</vt:lpstr>
      <vt:lpstr>SDV – Behovsbeskrivning användarrelaterad källdata – Utökad yrkeskod</vt:lpstr>
      <vt:lpstr>SDV – Behovsbeskrivning användarrelaterad källdata – Närmaste chef (namn/RS-id)</vt:lpstr>
      <vt:lpstr>SDV – Behovsbeskrivning användarrelaterad källdata – E-post, Annan e-post</vt:lpstr>
      <vt:lpstr>SDV – Behovsbeskrivning användarrelaterad källdata – Legitimationsnummer</vt:lpstr>
      <vt:lpstr>SDV – Behovsbeskrivning användarrelaterad källdata – Legitimerad yrkesgrupp</vt:lpstr>
      <vt:lpstr>SDV – Behovsbeskrivning användarrelaterad källdata – Förskrivarkod</vt:lpstr>
      <vt:lpstr>SDV – Behovsbeskrivning användarrelaterad källdata – Medarbetaruppdrag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Sendrup Håkan</dc:creator>
  <cp:lastModifiedBy>Södergren Lisa</cp:lastModifiedBy>
  <cp:revision>228</cp:revision>
  <cp:lastPrinted>2020-11-17T11:29:00Z</cp:lastPrinted>
  <dcterms:created xsi:type="dcterms:W3CDTF">2020-11-15T12:35:54Z</dcterms:created>
  <dcterms:modified xsi:type="dcterms:W3CDTF">2024-10-08T11:15:25Z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0x0101008C43F3C5382FC444B6CF63CF6F9A69E2</vt:lpwstr>
  </property>
  <property fmtid="{D5CDD505-2E9C-101B-9397-08002B2CF9AE}" pid="3" name="_dlc_DocIdItemGuid">
    <vt:lpwstr>91343050-66d1-4540-8401-bcd88355da6f</vt:lpwstr>
  </property>
  <property fmtid="{D5CDD505-2E9C-101B-9397-08002B2CF9AE}" pid="4" name="Order">
    <vt:r8>88900</vt:r8>
  </property>
  <property fmtid="{D5CDD505-2E9C-101B-9397-08002B2CF9AE}" pid="5" name="xd_Signature">
    <vt:bool>false</vt:bool>
  </property>
  <property fmtid="{D5CDD505-2E9C-101B-9397-08002B2CF9AE}" pid="6" name="SharedWithUsers">
    <vt:lpwstr>625;#Steneram Iréne</vt:lpwstr>
  </property>
  <property fmtid="{D5CDD505-2E9C-101B-9397-08002B2CF9AE}" pid="7" name="xd_ProgID">
    <vt:lpwstr/>
  </property>
  <property fmtid="{D5CDD505-2E9C-101B-9397-08002B2CF9AE}" pid="8" name="_SourceUrl">
    <vt:lpwstr/>
  </property>
  <property fmtid="{D5CDD505-2E9C-101B-9397-08002B2CF9AE}" pid="9" name="_SharedFileIndex">
    <vt:lpwstr/>
  </property>
  <property fmtid="{D5CDD505-2E9C-101B-9397-08002B2CF9AE}" pid="10" name="ComplianceAssetId">
    <vt:lpwstr/>
  </property>
  <property fmtid="{D5CDD505-2E9C-101B-9397-08002B2CF9AE}" pid="11" name="TemplateUrl">
    <vt:lpwstr/>
  </property>
  <property fmtid="{D5CDD505-2E9C-101B-9397-08002B2CF9AE}" pid="12" name="_ExtendedDescription">
    <vt:lpwstr/>
  </property>
  <property fmtid="{D5CDD505-2E9C-101B-9397-08002B2CF9AE}" pid="13" name="TriggerFlowInfo">
    <vt:lpwstr/>
  </property>
</Properties>
</file>