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8" r:id="rId5"/>
  </p:sldMasterIdLst>
  <p:notesMasterIdLst>
    <p:notesMasterId r:id="rId31"/>
  </p:notesMasterIdLst>
  <p:sldIdLst>
    <p:sldId id="263" r:id="rId6"/>
    <p:sldId id="2145872494" r:id="rId7"/>
    <p:sldId id="392" r:id="rId8"/>
    <p:sldId id="2142533143" r:id="rId9"/>
    <p:sldId id="2142533193" r:id="rId10"/>
    <p:sldId id="2142533154" r:id="rId11"/>
    <p:sldId id="2142533192" r:id="rId12"/>
    <p:sldId id="2142533152" r:id="rId13"/>
    <p:sldId id="2142533238" r:id="rId14"/>
    <p:sldId id="2142533163" r:id="rId15"/>
    <p:sldId id="2142533168" r:id="rId16"/>
    <p:sldId id="2145872493" r:id="rId17"/>
    <p:sldId id="2145872491" r:id="rId18"/>
    <p:sldId id="2142533226" r:id="rId19"/>
    <p:sldId id="2145872492" r:id="rId20"/>
    <p:sldId id="2142533183" r:id="rId21"/>
    <p:sldId id="2142533291" r:id="rId22"/>
    <p:sldId id="2142533150" r:id="rId23"/>
    <p:sldId id="2142533210" r:id="rId24"/>
    <p:sldId id="2142533237" r:id="rId25"/>
    <p:sldId id="2142533234" r:id="rId26"/>
    <p:sldId id="2142533224" r:id="rId27"/>
    <p:sldId id="2142533211" r:id="rId28"/>
    <p:sldId id="2142533166" r:id="rId29"/>
    <p:sldId id="2145872495" r:id="rId30"/>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0486AF05-1D34-4B64-9CD0-9605641F134C}">
          <p14:sldIdLst>
            <p14:sldId id="263"/>
            <p14:sldId id="2145872494"/>
            <p14:sldId id="392"/>
            <p14:sldId id="2142533143"/>
            <p14:sldId id="2142533193"/>
            <p14:sldId id="2142533154"/>
            <p14:sldId id="2142533192"/>
            <p14:sldId id="2142533152"/>
            <p14:sldId id="2142533238"/>
            <p14:sldId id="2142533163"/>
            <p14:sldId id="2142533168"/>
            <p14:sldId id="2145872493"/>
          </p14:sldIdLst>
        </p14:section>
        <p14:section name="specialitetområde" id="{DA3D6ED1-F250-4EDF-A66D-0854BBDB34FC}">
          <p14:sldIdLst>
            <p14:sldId id="2145872491"/>
            <p14:sldId id="2142533226"/>
            <p14:sldId id="2145872492"/>
            <p14:sldId id="2142533183"/>
            <p14:sldId id="2142533291"/>
            <p14:sldId id="2142533150"/>
            <p14:sldId id="2142533210"/>
            <p14:sldId id="2142533237"/>
            <p14:sldId id="2142533234"/>
            <p14:sldId id="2142533224"/>
            <p14:sldId id="2142533211"/>
            <p14:sldId id="2142533166"/>
            <p14:sldId id="2145872495"/>
          </p14:sldIdLst>
        </p14:section>
      </p14:sectionLst>
    </p:ext>
    <p:ext uri="{EFAFB233-063F-42B5-8137-9DF3F51BA10A}">
      <p15:sldGuideLst xmlns:p15="http://schemas.microsoft.com/office/powerpoint/2012/main">
        <p15:guide id="1" orient="horz" pos="1003"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C4B15A-C223-6F03-C661-E94D19913A8A}" name="Karlsen Maria E" initials="KME" userId="S::201639@skane.se::c2c51bea-df51-4739-80e0-53ddd96686c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9B5A00-C110-4EC6-9402-2F3F29B63B87}" v="1" dt="2023-05-05T11:22:36.138"/>
    <p1510:client id="{CEA682A5-47AA-C2B5-E5E2-8BF2598D7B33}" v="1" dt="2023-05-05T11:50:27.8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959" autoAdjust="0"/>
  </p:normalViewPr>
  <p:slideViewPr>
    <p:cSldViewPr snapToGrid="0">
      <p:cViewPr varScale="1">
        <p:scale>
          <a:sx n="52" d="100"/>
          <a:sy n="52" d="100"/>
        </p:scale>
        <p:origin x="570" y="60"/>
      </p:cViewPr>
      <p:guideLst>
        <p:guide orient="horz" pos="1003"/>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A2871351-E74B-40F9-9F38-64A3C4F8ABC9}" type="datetimeFigureOut">
              <a:rPr lang="sv-SE" smtClean="0"/>
              <a:t>2024-10-02</a:t>
            </a:fld>
            <a:endParaRPr lang="sv-SE"/>
          </a:p>
        </p:txBody>
      </p:sp>
      <p:sp>
        <p:nvSpPr>
          <p:cNvPr id="4" name="Platshållare för bildobjekt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7727E24C-2B11-4DB4-A544-9963AD9D345E}" type="slidenum">
              <a:rPr lang="sv-SE" smtClean="0"/>
              <a:t>‹#›</a:t>
            </a:fld>
            <a:endParaRPr lang="sv-SE"/>
          </a:p>
        </p:txBody>
      </p:sp>
    </p:spTree>
    <p:extLst>
      <p:ext uri="{BB962C8B-B14F-4D97-AF65-F5344CB8AC3E}">
        <p14:creationId xmlns:p14="http://schemas.microsoft.com/office/powerpoint/2010/main" val="3652149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7727E24C-2B11-4DB4-A544-9963AD9D345E}" type="slidenum">
              <a:rPr lang="sv-SE" smtClean="0"/>
              <a:t>1</a:t>
            </a:fld>
            <a:endParaRPr lang="sv-SE"/>
          </a:p>
        </p:txBody>
      </p:sp>
    </p:spTree>
    <p:extLst>
      <p:ext uri="{BB962C8B-B14F-4D97-AF65-F5344CB8AC3E}">
        <p14:creationId xmlns:p14="http://schemas.microsoft.com/office/powerpoint/2010/main" val="543570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Aft>
                <a:spcPts val="600"/>
              </a:spcAft>
              <a:buFont typeface="Arial" panose="020B0604020202020204" pitchFamily="34" charset="0"/>
              <a:buNone/>
            </a:pPr>
            <a:r>
              <a:rPr lang="sv-SE" sz="1200" b="1" dirty="0">
                <a:cs typeface="Arial"/>
              </a:rPr>
              <a:t>Inom slutenvården driver klinikern vårdprocessen framåt genom ordinationer. Både inskrivning, överflyttning och inskrivning startar genom ordination i systemet. Administrativa delar viktiga för klinikern att utföra.</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sv-SE" sz="1200" b="1" i="0" u="none" strike="noStrike" kern="1200" cap="none" spc="0" normalizeH="0" baseline="0" noProof="0" dirty="0">
                <a:ln>
                  <a:noFill/>
                </a:ln>
                <a:solidFill>
                  <a:srgbClr val="000000"/>
                </a:solidFill>
                <a:effectLst/>
                <a:uLnTx/>
                <a:uFillTx/>
                <a:latin typeface="Arial"/>
                <a:ea typeface="+mn-ea"/>
                <a:cs typeface="Arial"/>
              </a:rPr>
              <a:t>Anpassade vyer beroende på roll och situation. – </a:t>
            </a:r>
            <a:r>
              <a:rPr kumimoji="0" lang="sv-SE" sz="1200" b="1" i="0" u="none" strike="noStrike" kern="1200" cap="none" spc="0" normalizeH="0" baseline="0" noProof="0" dirty="0" err="1">
                <a:ln>
                  <a:noFill/>
                </a:ln>
                <a:solidFill>
                  <a:srgbClr val="000000"/>
                </a:solidFill>
                <a:effectLst/>
                <a:uLnTx/>
                <a:uFillTx/>
                <a:latin typeface="Arial"/>
                <a:ea typeface="+mn-ea"/>
                <a:cs typeface="Arial"/>
              </a:rPr>
              <a:t>sk</a:t>
            </a:r>
            <a:r>
              <a:rPr kumimoji="0" lang="sv-SE" sz="1200" b="1" i="0" u="none" strike="noStrike" kern="1200" cap="none" spc="0" normalizeH="0" baseline="0" noProof="0" dirty="0">
                <a:ln>
                  <a:noFill/>
                </a:ln>
                <a:solidFill>
                  <a:srgbClr val="000000"/>
                </a:solidFill>
                <a:effectLst/>
                <a:uLnTx/>
                <a:uFillTx/>
                <a:latin typeface="Arial"/>
                <a:ea typeface="+mn-ea"/>
                <a:cs typeface="Arial"/>
              </a:rPr>
              <a:t> arbetsflödesflikar. M</a:t>
            </a:r>
            <a:r>
              <a:rPr lang="sv-SE" b="1" i="0" dirty="0" err="1">
                <a:solidFill>
                  <a:srgbClr val="000000"/>
                </a:solidFill>
                <a:effectLst/>
                <a:latin typeface="Times New Roman" panose="02020603050405020304" pitchFamily="18" charset="0"/>
              </a:rPr>
              <a:t>edarbetarna</a:t>
            </a:r>
            <a:r>
              <a:rPr lang="sv-SE" b="1" i="0" dirty="0">
                <a:solidFill>
                  <a:srgbClr val="000000"/>
                </a:solidFill>
                <a:effectLst/>
                <a:latin typeface="Times New Roman" panose="02020603050405020304" pitchFamily="18" charset="0"/>
              </a:rPr>
              <a:t> har en inloggning men kan ha olika uppdrag med olika behörigheter. Detta väljer du när du loggar in och sen kan du se olika listor och vyer anpassade till rollen du har loggat in som. </a:t>
            </a:r>
            <a:endParaRPr kumimoji="0" lang="sv-SE" sz="1200" b="1" i="0" u="none" strike="noStrike" kern="1200" cap="none" spc="0" normalizeH="0" baseline="0" noProof="0" dirty="0">
              <a:ln>
                <a:noFill/>
              </a:ln>
              <a:solidFill>
                <a:srgbClr val="000000"/>
              </a:solidFill>
              <a:effectLst/>
              <a:uLnTx/>
              <a:uFillTx/>
              <a:latin typeface="Arial"/>
              <a:ea typeface="+mn-ea"/>
              <a:cs typeface="Arial"/>
            </a:endParaRPr>
          </a:p>
          <a:p>
            <a:pPr marL="0" indent="0">
              <a:lnSpc>
                <a:spcPct val="100000"/>
              </a:lnSpc>
              <a:spcAft>
                <a:spcPts val="600"/>
              </a:spcAft>
              <a:buFont typeface="Arial" panose="020B0604020202020204" pitchFamily="34" charset="0"/>
              <a:buNone/>
            </a:pPr>
            <a:endParaRPr lang="sv-SE" sz="1200" b="1" dirty="0">
              <a:cs typeface="Arial"/>
            </a:endParaRPr>
          </a:p>
          <a:p>
            <a:pPr marL="0" indent="0">
              <a:lnSpc>
                <a:spcPct val="100000"/>
              </a:lnSpc>
              <a:spcAft>
                <a:spcPts val="600"/>
              </a:spcAft>
              <a:buFont typeface="Arial" panose="020B0604020202020204" pitchFamily="34" charset="0"/>
              <a:buNone/>
            </a:pPr>
            <a:r>
              <a:rPr lang="sv-SE" sz="1200" b="1" dirty="0">
                <a:cs typeface="Arial"/>
              </a:rPr>
              <a:t>Inskrivning</a:t>
            </a:r>
          </a:p>
          <a:p>
            <a:pPr marL="251460" indent="-251460">
              <a:lnSpc>
                <a:spcPct val="100000"/>
              </a:lnSpc>
              <a:spcAft>
                <a:spcPts val="600"/>
              </a:spcAft>
              <a:buFont typeface="Arial" panose="020B0604020202020204" pitchFamily="34" charset="0"/>
              <a:buChar char="•"/>
            </a:pPr>
            <a:r>
              <a:rPr lang="sv-SE" sz="1200" b="1" dirty="0">
                <a:cs typeface="Arial"/>
              </a:rPr>
              <a:t>Realtidsregistrering behövs för att kunna påbörja journalarbete</a:t>
            </a:r>
            <a:r>
              <a:rPr lang="sv-SE" sz="1200" dirty="0">
                <a:cs typeface="Arial"/>
              </a:rPr>
              <a:t>.</a:t>
            </a:r>
          </a:p>
          <a:p>
            <a:pPr marL="251460" indent="-251460">
              <a:lnSpc>
                <a:spcPct val="100000"/>
              </a:lnSpc>
              <a:spcAft>
                <a:spcPts val="600"/>
              </a:spcAft>
              <a:buFont typeface="Arial" panose="020B0604020202020204" pitchFamily="34" charset="0"/>
              <a:buChar char="•"/>
            </a:pPr>
            <a:r>
              <a:rPr lang="sv-SE" sz="1200" b="1" dirty="0">
                <a:cs typeface="Arial"/>
              </a:rPr>
              <a:t>Arbetsflöde specifikt anpassat för inskrivningsprocessen</a:t>
            </a:r>
            <a:r>
              <a:rPr lang="sv-SE" sz="1200" dirty="0">
                <a:cs typeface="Arial"/>
              </a:rPr>
              <a:t> med stöd för en strukturerad och standardiserad dokumentation samt stöd för t.ex. läkemedelsavstämning.</a:t>
            </a:r>
          </a:p>
          <a:p>
            <a:pPr marL="251460" indent="-251460">
              <a:lnSpc>
                <a:spcPct val="100000"/>
              </a:lnSpc>
              <a:spcAft>
                <a:spcPts val="600"/>
              </a:spcAft>
              <a:buFont typeface="Arial" panose="020B0604020202020204" pitchFamily="34" charset="0"/>
              <a:buChar char="•"/>
            </a:pPr>
            <a:r>
              <a:rPr lang="sv-SE" sz="1200" b="1" dirty="0">
                <a:cs typeface="Arial"/>
              </a:rPr>
              <a:t>Minskad dubbeldokumentation </a:t>
            </a:r>
            <a:r>
              <a:rPr lang="sv-SE" sz="1200" dirty="0">
                <a:cs typeface="Arial"/>
              </a:rPr>
              <a:t>genom granskning och återanvändning av befintlig information, exempelvis anamnestiska uppgifter, vid skapande av inskrivningsanteckningen.</a:t>
            </a:r>
          </a:p>
          <a:p>
            <a:pPr marL="251460" indent="-251460">
              <a:lnSpc>
                <a:spcPct val="100000"/>
              </a:lnSpc>
              <a:spcAft>
                <a:spcPts val="600"/>
              </a:spcAft>
              <a:buFont typeface="Arial" panose="020B0604020202020204" pitchFamily="34" charset="0"/>
              <a:buChar char="•"/>
            </a:pPr>
            <a:r>
              <a:rPr lang="sv-SE" sz="1200" b="1" dirty="0">
                <a:cs typeface="Arial"/>
              </a:rPr>
              <a:t>Ordinationer både driver patientrelaterade aktiviteter och bär information, t.ex. läkemedelsordination, omvårdnadsordination eller provtagningsordination, och utgör därför en viktig del av dokumentationen. </a:t>
            </a:r>
          </a:p>
          <a:p>
            <a:pPr marL="251460" indent="-251460">
              <a:lnSpc>
                <a:spcPct val="100000"/>
              </a:lnSpc>
              <a:spcAft>
                <a:spcPts val="600"/>
              </a:spcAft>
              <a:buFont typeface="Arial" panose="020B0604020202020204" pitchFamily="34" charset="0"/>
              <a:buChar char="•"/>
            </a:pPr>
            <a:r>
              <a:rPr lang="sv-SE" sz="1200" b="1" dirty="0">
                <a:cs typeface="Arial"/>
              </a:rPr>
              <a:t>Administrativa ordinationer </a:t>
            </a:r>
            <a:r>
              <a:rPr lang="sv-SE" sz="1200" dirty="0">
                <a:cs typeface="Arial"/>
              </a:rPr>
              <a:t>såsom ”Beslut om inskrivning” tydliggör och driver vårdprocessen framåt.</a:t>
            </a:r>
          </a:p>
          <a:p>
            <a:pPr marL="251460" indent="-251460">
              <a:lnSpc>
                <a:spcPct val="100000"/>
              </a:lnSpc>
              <a:spcAft>
                <a:spcPts val="600"/>
              </a:spcAft>
              <a:buFont typeface="Arial" panose="020B0604020202020204" pitchFamily="34" charset="0"/>
              <a:buChar char="•"/>
            </a:pPr>
            <a:r>
              <a:rPr lang="sv-SE" sz="1200" dirty="0">
                <a:cs typeface="Arial"/>
              </a:rPr>
              <a:t>Det medicinska ansvaret behöver definieras för varje inskriven patient vilket görs genom att utse ”Medicinsk ansvarig vårdenhet”, vilket ger ökad tydlighet kring utlokaliserade patienter. </a:t>
            </a:r>
          </a:p>
          <a:p>
            <a:pPr marL="251460" indent="-251460">
              <a:lnSpc>
                <a:spcPct val="100000"/>
              </a:lnSpc>
              <a:spcAft>
                <a:spcPts val="600"/>
              </a:spcAft>
              <a:buFont typeface="Arial" panose="020B0604020202020204" pitchFamily="34" charset="0"/>
              <a:buChar char="•"/>
            </a:pPr>
            <a:r>
              <a:rPr lang="sv-SE" sz="1200" dirty="0">
                <a:cs typeface="Arial"/>
              </a:rPr>
              <a:t>Vårdplatskoordinering sker med stöd av logistikverktyget </a:t>
            </a:r>
            <a:r>
              <a:rPr lang="sv-SE" sz="1200" dirty="0" err="1">
                <a:cs typeface="Arial"/>
              </a:rPr>
              <a:t>Capacity</a:t>
            </a:r>
            <a:r>
              <a:rPr lang="sv-SE" sz="1200" dirty="0">
                <a:cs typeface="Arial"/>
              </a:rPr>
              <a:t> Management (</a:t>
            </a:r>
            <a:r>
              <a:rPr lang="sv-SE" sz="1200" dirty="0" err="1">
                <a:cs typeface="Arial"/>
              </a:rPr>
              <a:t>CapMan</a:t>
            </a:r>
            <a:r>
              <a:rPr lang="sv-SE" sz="1200" dirty="0">
                <a:cs typeface="Arial"/>
              </a:rPr>
              <a:t>).</a:t>
            </a:r>
          </a:p>
          <a:p>
            <a:pPr marL="251460" indent="-251460">
              <a:lnSpc>
                <a:spcPct val="100000"/>
              </a:lnSpc>
              <a:spcAft>
                <a:spcPts val="600"/>
              </a:spcAft>
              <a:buFont typeface="Arial" panose="020B0604020202020204" pitchFamily="34" charset="0"/>
              <a:buChar char="•"/>
            </a:pPr>
            <a:r>
              <a:rPr lang="sv-SE" sz="1200" b="1" dirty="0">
                <a:cs typeface="Arial"/>
              </a:rPr>
              <a:t>Det finns anpassade flöden för direktinläggning </a:t>
            </a:r>
            <a:r>
              <a:rPr lang="sv-SE" sz="1200" dirty="0">
                <a:cs typeface="Arial"/>
              </a:rPr>
              <a:t>samt planerade inläggningar som på förhand kan förberedas med relevanta ordinationsplaner samt en reserverad vårdplats. </a:t>
            </a:r>
          </a:p>
          <a:p>
            <a:endParaRPr lang="en-US" dirty="0"/>
          </a:p>
          <a:p>
            <a:r>
              <a:rPr lang="en-US" b="1" dirty="0" err="1"/>
              <a:t>Heldygnsvård</a:t>
            </a:r>
            <a:endParaRPr lang="en-US" b="1" dirty="0"/>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srgbClr val="000000"/>
                </a:solidFill>
                <a:effectLst/>
                <a:uLnTx/>
                <a:uFillTx/>
                <a:latin typeface="Arial"/>
                <a:ea typeface="+mn-ea"/>
                <a:cs typeface="Arial"/>
              </a:rPr>
              <a:t>Omvårdnadskompassen – arbetsverktyg för omvårdnadspersonal. – patientöversikt</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srgbClr val="000000"/>
                </a:solidFill>
                <a:effectLst/>
                <a:uLnTx/>
                <a:uFillTx/>
                <a:latin typeface="Arial"/>
                <a:ea typeface="+mn-ea"/>
                <a:cs typeface="Arial"/>
              </a:rPr>
              <a:t>Översiktstavlan </a:t>
            </a:r>
            <a:r>
              <a:rPr kumimoji="0" lang="sv-SE" sz="1200" b="1" i="0" u="none" strike="noStrike" kern="1200" cap="none" spc="0" normalizeH="0" baseline="0" noProof="0" dirty="0" err="1">
                <a:ln>
                  <a:noFill/>
                </a:ln>
                <a:solidFill>
                  <a:srgbClr val="000000"/>
                </a:solidFill>
                <a:effectLst/>
                <a:uLnTx/>
                <a:uFillTx/>
                <a:latin typeface="Arial"/>
                <a:ea typeface="+mn-ea"/>
                <a:cs typeface="Arial"/>
              </a:rPr>
              <a:t>CareView</a:t>
            </a:r>
            <a:r>
              <a:rPr kumimoji="0" lang="sv-SE" sz="1200" b="1" i="0" u="none" strike="noStrike" kern="1200" cap="none" spc="0" normalizeH="0" baseline="0" noProof="0" dirty="0">
                <a:ln>
                  <a:noFill/>
                </a:ln>
                <a:solidFill>
                  <a:srgbClr val="000000"/>
                </a:solidFill>
                <a:effectLst/>
                <a:uLnTx/>
                <a:uFillTx/>
                <a:latin typeface="Arial"/>
                <a:ea typeface="+mn-ea"/>
                <a:cs typeface="Arial"/>
              </a:rPr>
              <a:t> – överblick över avdelningens patienter och aktiviteter</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srgbClr val="000000"/>
                </a:solidFill>
                <a:effectLst/>
                <a:uLnTx/>
                <a:uFillTx/>
                <a:latin typeface="Arial"/>
                <a:ea typeface="+mn-ea"/>
                <a:cs typeface="Arial"/>
              </a:rPr>
              <a:t>Ordinationer, som genererar aktivtiter, ger tydlighet och driver vårdprocessen framåt.</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srgbClr val="000000"/>
                </a:solidFill>
                <a:effectLst/>
                <a:uLnTx/>
                <a:uFillTx/>
                <a:latin typeface="Arial"/>
                <a:ea typeface="+mn-ea"/>
                <a:cs typeface="Arial"/>
              </a:rPr>
              <a:t>Strukturerad dokumentation i realtid innebär ökat behov av tillgång teknisk utrustning, som dator och handscanner, i det patientnära arbetet.</a:t>
            </a:r>
          </a:p>
          <a:p>
            <a:pPr marL="708660" marR="0" lvl="1"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srgbClr val="000000"/>
                </a:solidFill>
                <a:effectLst/>
                <a:uLnTx/>
                <a:uFillTx/>
                <a:latin typeface="Arial"/>
                <a:ea typeface="+mn-ea"/>
                <a:cs typeface="Arial"/>
              </a:rPr>
              <a:t>T.ex. inskrivningssamtal, provtagning och läkemedelsutdelning.</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ea"/>
                <a:cs typeface="Arial"/>
              </a:rPr>
              <a:t>Anpassade vyer för att på ett strukturerat men anpassningsbart vis granska, redigera och komplettera journalinformation.</a:t>
            </a:r>
            <a:r>
              <a:rPr kumimoji="0" lang="sv-SE" sz="1200" b="0" i="0" u="none" strike="noStrike" kern="1200" cap="none" spc="0" normalizeH="0" baseline="0" noProof="0" dirty="0">
                <a:ln>
                  <a:noFill/>
                </a:ln>
                <a:solidFill>
                  <a:srgbClr val="000000"/>
                </a:solidFill>
                <a:effectLst/>
                <a:uLnTx/>
                <a:uFillTx/>
                <a:latin typeface="Arial"/>
                <a:ea typeface="+mn-ea"/>
                <a:cs typeface="Arial"/>
              </a:rPr>
              <a:t> </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1" u="none" strike="noStrike" kern="1200" cap="none" spc="0" normalizeH="0" baseline="0" noProof="0" dirty="0">
                <a:ln>
                  <a:noFill/>
                </a:ln>
                <a:solidFill>
                  <a:srgbClr val="000000"/>
                </a:solidFill>
                <a:effectLst/>
                <a:uLnTx/>
                <a:uFillTx/>
                <a:latin typeface="Arial"/>
                <a:ea typeface="+mn-ea"/>
                <a:cs typeface="Arial"/>
              </a:rPr>
              <a:t>Beslutsstöd med automatiska riskbedömningar med kopplade vårdplaner som kan initieras och föreslås utifrån patientattribut. </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1" u="none" strike="noStrike" kern="1200" cap="none" spc="0" normalizeH="0" baseline="0" noProof="0" dirty="0">
                <a:ln>
                  <a:noFill/>
                </a:ln>
                <a:solidFill>
                  <a:srgbClr val="000000"/>
                </a:solidFill>
                <a:effectLst/>
                <a:uLnTx/>
                <a:uFillTx/>
                <a:latin typeface="Arial"/>
                <a:ea typeface="+mn-ea"/>
                <a:cs typeface="Arial"/>
              </a:rPr>
              <a:t>Aktiva och passiva beslutsstöd</a:t>
            </a:r>
          </a:p>
          <a:p>
            <a:pPr marL="708660" marR="0" lvl="1"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sv-SE" b="0" i="0" dirty="0">
                <a:solidFill>
                  <a:srgbClr val="333333"/>
                </a:solidFill>
                <a:effectLst/>
                <a:latin typeface="Segoe UI" panose="020B0502040204020203" pitchFamily="34" charset="0"/>
              </a:rPr>
              <a:t>Aktiva beslutsstöd innebär att du stoppas upp och måste göra ett val innan du kan fortsätta och dessa används enbart vid patientsäkerhetsrisker. Merparten är passiva beslutsstöd, där du kan välja att agera eller att vänta och fortsätta ditt övriga arbete.</a:t>
            </a:r>
            <a:endParaRPr kumimoji="0" lang="sv-SE" sz="1200" b="1" i="1" u="none" strike="noStrike" kern="1200" cap="none" spc="0" normalizeH="0" baseline="0" noProof="0" dirty="0">
              <a:ln>
                <a:noFill/>
              </a:ln>
              <a:solidFill>
                <a:srgbClr val="000000"/>
              </a:solidFill>
              <a:effectLst/>
              <a:uLnTx/>
              <a:uFillTx/>
              <a:latin typeface="Arial"/>
              <a:ea typeface="+mn-ea"/>
              <a:cs typeface="Arial"/>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1" u="none" strike="noStrike" kern="1200" cap="none" spc="0" normalizeH="0" baseline="0" noProof="0" dirty="0">
                <a:ln>
                  <a:noFill/>
                </a:ln>
                <a:solidFill>
                  <a:prstClr val="black"/>
                </a:solidFill>
                <a:effectLst/>
                <a:uLnTx/>
                <a:uFillTx/>
                <a:latin typeface="Arial"/>
                <a:ea typeface="+mn-ea"/>
                <a:cs typeface="+mn-cs"/>
              </a:rPr>
              <a:t>Generisk ordination. </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1" u="none" strike="noStrike" kern="1200" cap="none" spc="0" normalizeH="0" baseline="0" noProof="0" dirty="0">
                <a:ln>
                  <a:noFill/>
                </a:ln>
                <a:solidFill>
                  <a:prstClr val="black"/>
                </a:solidFill>
                <a:effectLst/>
                <a:uLnTx/>
                <a:uFillTx/>
                <a:latin typeface="Arial"/>
                <a:ea typeface="+mn-ea"/>
                <a:cs typeface="+mn-cs"/>
              </a:rPr>
              <a:t>Obruten digital läkemedelskedja (avstämning, ordination, iordningsställande och läkemedelsadministrering).</a:t>
            </a:r>
            <a:endParaRPr kumimoji="0" lang="en-US" sz="1200" b="0" i="1" u="none" strike="noStrike" kern="1200" cap="none" spc="0" normalizeH="0" baseline="0" noProof="0" dirty="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1" u="none" strike="noStrike" kern="1200" cap="none" spc="0" normalizeH="0" baseline="0" noProof="0" dirty="0">
                <a:ln>
                  <a:noFill/>
                </a:ln>
                <a:solidFill>
                  <a:prstClr val="black"/>
                </a:solidFill>
                <a:effectLst/>
                <a:uLnTx/>
                <a:uFillTx/>
                <a:latin typeface="Arial"/>
                <a:ea typeface="+mn-ea"/>
                <a:cs typeface="+mn-cs"/>
              </a:rPr>
              <a:t>Ordination </a:t>
            </a:r>
            <a:r>
              <a:rPr kumimoji="0" lang="sv-SE" sz="1200" b="0" i="1" u="none" strike="noStrike" kern="1200" cap="none" spc="0" normalizeH="0" baseline="0" noProof="0" dirty="0">
                <a:ln>
                  <a:noFill/>
                </a:ln>
                <a:solidFill>
                  <a:prstClr val="black"/>
                </a:solidFill>
                <a:effectLst/>
                <a:uLnTx/>
                <a:uFillTx/>
                <a:latin typeface="Arial"/>
                <a:ea typeface="+mn-ea"/>
                <a:cs typeface="+mn-cs"/>
                <a:sym typeface="Wingdings" pitchFamily="2" charset="2"/>
              </a:rPr>
              <a:t> Skriv ut etiketter och förbered provtagningsmaterial  Scanning av patientarmband  Utförande av provtagning  Scanning av provtagningsrör Transport till laboratoriet</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prstClr val="black"/>
                </a:solidFill>
                <a:effectLst/>
                <a:uLnTx/>
                <a:uFillTx/>
                <a:latin typeface="Arial"/>
                <a:ea typeface="+mn-ea"/>
                <a:cs typeface="+mn-cs"/>
              </a:rPr>
              <a:t>Tvåvägskommunikation mellan journalsystem och utrustning ger möjlighet till automatisk överföring av mätvärden till rätt patientjournal</a:t>
            </a:r>
            <a:r>
              <a:rPr kumimoji="0" lang="sv-SE" sz="1200" b="0" i="0" u="none" strike="noStrike" kern="1200" cap="none" spc="0" normalizeH="0" baseline="0" noProof="0" dirty="0">
                <a:ln>
                  <a:noFill/>
                </a:ln>
                <a:solidFill>
                  <a:prstClr val="black"/>
                </a:solidFill>
                <a:effectLst/>
                <a:uLnTx/>
                <a:uFillTx/>
                <a:latin typeface="Arial"/>
                <a:ea typeface="+mn-ea"/>
                <a:cs typeface="+mn-cs"/>
              </a:rPr>
              <a:t>.</a:t>
            </a:r>
          </a:p>
          <a:p>
            <a:pPr marL="708660" marR="0" lvl="1"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prstClr val="black"/>
                </a:solidFill>
                <a:effectLst/>
                <a:uLnTx/>
                <a:uFillTx/>
                <a:latin typeface="Arial"/>
                <a:ea typeface="+mn-ea"/>
                <a:cs typeface="+mn-cs"/>
              </a:rPr>
              <a:t>Vad gäller behovet av IT/MT utrustning sker dialoger mellan programmet och mottagande organisationer inför utrullningen. </a:t>
            </a:r>
            <a:endParaRPr kumimoji="0" lang="en-US" sz="1200" b="1" i="0" u="none" strike="noStrike" kern="1200" cap="none" spc="0" normalizeH="0" baseline="0" noProof="0" dirty="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Inkluderas nu i SDV, inkl. läkemedelshantering, vilket ger en obruten informationskedja vid övergångar mellan vårdnivåer.</a:t>
            </a:r>
            <a:endParaRPr kumimoji="0" lang="en-US" sz="1200" b="0" i="0" u="none" strike="noStrike" kern="1200" cap="none" spc="0" normalizeH="0" baseline="0" noProof="0" dirty="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1" i="0" u="none" strike="noStrike" kern="1200" cap="none" spc="0" normalizeH="0" baseline="0" noProof="0" dirty="0">
                <a:ln>
                  <a:noFill/>
                </a:ln>
                <a:solidFill>
                  <a:srgbClr val="000000"/>
                </a:solidFill>
                <a:effectLst/>
                <a:uLnTx/>
                <a:uFillTx/>
                <a:latin typeface="Arial"/>
                <a:ea typeface="+mn-ea"/>
                <a:cs typeface="Arial"/>
              </a:rPr>
              <a:t>Vårdplatssituationen uppdateras i realtid och synliggörs bl.a. via översiktstavlan </a:t>
            </a:r>
            <a:r>
              <a:rPr kumimoji="0" lang="sv-SE" sz="1200" b="1" i="0" u="none" strike="noStrike" kern="1200" cap="none" spc="0" normalizeH="0" baseline="0" noProof="0" dirty="0" err="1">
                <a:ln>
                  <a:noFill/>
                </a:ln>
                <a:solidFill>
                  <a:srgbClr val="000000"/>
                </a:solidFill>
                <a:effectLst/>
                <a:uLnTx/>
                <a:uFillTx/>
                <a:latin typeface="Arial"/>
                <a:ea typeface="+mn-ea"/>
                <a:cs typeface="Arial"/>
              </a:rPr>
              <a:t>Careview</a:t>
            </a:r>
            <a:r>
              <a:rPr kumimoji="0" lang="sv-SE" sz="1200" b="0" i="0" u="none" strike="noStrike" kern="1200" cap="none" spc="0" normalizeH="0" baseline="0" noProof="0" dirty="0">
                <a:ln>
                  <a:noFill/>
                </a:ln>
                <a:solidFill>
                  <a:srgbClr val="000000"/>
                </a:solidFill>
                <a:effectLst/>
                <a:uLnTx/>
                <a:uFillTx/>
                <a:latin typeface="Arial"/>
                <a:ea typeface="+mn-ea"/>
                <a:cs typeface="Arial"/>
              </a:rPr>
              <a:t>.</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srgbClr val="000000"/>
                </a:solidFill>
                <a:effectLst/>
                <a:uLnTx/>
                <a:uFillTx/>
                <a:latin typeface="Arial"/>
                <a:ea typeface="+mn-ea"/>
                <a:cs typeface="Arial"/>
              </a:rPr>
              <a:t>Interntransporter och viss lokalvård beställs och hanteras via logistikverktyget, vilket frigör tid till patientnära arbete.</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Oförändrat arbetssätt vid samverkan vid utskrivning och SIP med IT-stödet Mina Planer. </a:t>
            </a:r>
            <a:endParaRPr kumimoji="0" lang="en-US" sz="1200" b="0" i="0" u="none" strike="noStrike" kern="1200" cap="none" spc="0" normalizeH="0" baseline="0" noProof="0" dirty="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lt"/>
                <a:cs typeface="Arial"/>
              </a:rPr>
              <a:t>Klinisk kodning avseende diagnos- och åtgärdskoder kommer delvis ske kontinuerligt under vårdförloppet och t.ex. KVÅ-koder </a:t>
            </a:r>
            <a:r>
              <a:rPr kumimoji="0" lang="sv-SE" sz="1200" b="0" i="0" u="none" strike="noStrike" kern="1200" cap="none" spc="0" normalizeH="0" baseline="0" noProof="0" dirty="0" err="1">
                <a:ln>
                  <a:noFill/>
                </a:ln>
                <a:solidFill>
                  <a:prstClr val="black"/>
                </a:solidFill>
                <a:effectLst/>
                <a:uLnTx/>
                <a:uFillTx/>
                <a:latin typeface="Arial"/>
                <a:ea typeface="+mn-lt"/>
                <a:cs typeface="Arial"/>
              </a:rPr>
              <a:t>autogenereras</a:t>
            </a:r>
            <a:r>
              <a:rPr kumimoji="0" lang="sv-SE" sz="1200" b="0" i="0" u="none" strike="noStrike" kern="1200" cap="none" spc="0" normalizeH="0" baseline="0" noProof="0" dirty="0">
                <a:ln>
                  <a:noFill/>
                </a:ln>
                <a:solidFill>
                  <a:prstClr val="black"/>
                </a:solidFill>
                <a:effectLst/>
                <a:uLnTx/>
                <a:uFillTx/>
                <a:latin typeface="Arial"/>
                <a:ea typeface="+mn-lt"/>
                <a:cs typeface="Arial"/>
              </a:rPr>
              <a:t> i samband utförd åtgärd.</a:t>
            </a:r>
          </a:p>
          <a:p>
            <a:pPr marL="0" marR="0" lvl="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a:pPr>
            <a:endParaRPr kumimoji="0" lang="sv-SE" sz="1200" b="0" i="1" u="none" strike="noStrike" kern="1200" cap="none" spc="0" normalizeH="0" baseline="0" noProof="0" dirty="0">
              <a:ln>
                <a:noFill/>
              </a:ln>
              <a:solidFill>
                <a:prstClr val="black"/>
              </a:solidFill>
              <a:effectLst/>
              <a:uLnTx/>
              <a:uFillTx/>
              <a:latin typeface="Arial"/>
              <a:ea typeface="+mn-ea"/>
              <a:cs typeface="+mn-cs"/>
              <a:sym typeface="Wingdings" pitchFamily="2" charset="2"/>
            </a:endParaRPr>
          </a:p>
          <a:p>
            <a:pPr marL="0" marR="0" lvl="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sv-SE" sz="1200" b="1" i="0" u="none" strike="noStrike" kern="1200" cap="none" spc="0" normalizeH="0" baseline="0" noProof="0" dirty="0" err="1">
                <a:ln>
                  <a:noFill/>
                </a:ln>
                <a:solidFill>
                  <a:prstClr val="black"/>
                </a:solidFill>
                <a:effectLst/>
                <a:uLnTx/>
                <a:uFillTx/>
                <a:latin typeface="Arial"/>
                <a:ea typeface="+mn-ea"/>
                <a:cs typeface="+mn-cs"/>
                <a:sym typeface="Wingdings" pitchFamily="2" charset="2"/>
              </a:rPr>
              <a:t>Överflytt</a:t>
            </a:r>
            <a:endParaRPr kumimoji="0" lang="sv-SE" sz="1200" b="1" i="0" u="none" strike="noStrike" kern="1200" cap="none" spc="0" normalizeH="0" baseline="0" noProof="0" dirty="0">
              <a:ln>
                <a:noFill/>
              </a:ln>
              <a:solidFill>
                <a:prstClr val="black"/>
              </a:solidFill>
              <a:effectLst/>
              <a:uLnTx/>
              <a:uFillTx/>
              <a:latin typeface="Arial"/>
              <a:ea typeface="+mn-ea"/>
              <a:cs typeface="+mn-cs"/>
              <a:sym typeface="Wingdings" pitchFamily="2" charset="2"/>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Översikt över väntande överflyttningar ses i logistikverktyget där vårdplats också kan tilldelas.</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srgbClr val="000000"/>
                </a:solidFill>
                <a:effectLst/>
                <a:uLnTx/>
                <a:uFillTx/>
                <a:latin typeface="Arial"/>
                <a:ea typeface="+mn-ea"/>
                <a:cs typeface="Arial"/>
              </a:rPr>
              <a:t>Vid överflyttning mellan vårdenheter behöver även beslut tas gällande ”medicinsk ansvarig vårdutförande enhet”.</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ea"/>
                <a:cs typeface="Arial"/>
              </a:rPr>
              <a:t>Arbetsflöde i journalen specifikt anpassat för utskrivningsprocessen.</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ea"/>
                <a:cs typeface="Arial"/>
              </a:rPr>
              <a:t>Klinisk kodning avseende diagnos- och åtgärdskoder kommer att ske delvis kontinuerligt under vårdförloppet.</a:t>
            </a:r>
          </a:p>
          <a:p>
            <a:pPr marL="0" marR="0" lvl="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a:pPr>
            <a:endParaRPr lang="en-US" b="1" i="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268C92-E5A6-47A4-8319-C3033040A77D}"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3756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t>Byt</a:t>
            </a:r>
            <a:r>
              <a:rPr lang="en-US"/>
              <a:t> </a:t>
            </a:r>
            <a:r>
              <a:rPr lang="en-US" err="1"/>
              <a:t>Heldygnsvård</a:t>
            </a:r>
            <a:r>
              <a:rPr lang="en-US"/>
              <a:t> till </a:t>
            </a:r>
            <a:r>
              <a:rPr lang="en-US" err="1"/>
              <a:t>avdelningsarbete</a:t>
            </a:r>
            <a:r>
              <a:rPr lang="en-US"/>
              <a:t>? Den </a:t>
            </a:r>
            <a:r>
              <a:rPr lang="en-US" err="1"/>
              <a:t>inneliggande</a:t>
            </a:r>
            <a:r>
              <a:rPr lang="en-US"/>
              <a:t> </a:t>
            </a:r>
            <a:r>
              <a:rPr lang="en-US" err="1"/>
              <a:t>vården</a:t>
            </a:r>
            <a:r>
              <a:rPr lang="en-US"/>
              <a:t>?</a:t>
            </a:r>
          </a:p>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268C92-E5A6-47A4-8319-C3033040A77D}"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0828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err="1"/>
              <a:t>Fb</a:t>
            </a:r>
            <a:r>
              <a:rPr lang="sv-SE" b="1" dirty="0"/>
              <a:t> från denna HNS</a:t>
            </a:r>
          </a:p>
          <a:p>
            <a:r>
              <a:rPr lang="sv-SE" dirty="0"/>
              <a:t>BHV, UM och KHM</a:t>
            </a:r>
            <a:endParaRPr lang="sv-SE" dirty="0">
              <a:cs typeface="Calibri"/>
            </a:endParaRPr>
          </a:p>
          <a:p>
            <a:r>
              <a:rPr lang="sv-SE" dirty="0"/>
              <a:t>Samarbete med kommunen är regionalt gap</a:t>
            </a:r>
            <a:endParaRPr lang="sv-SE" dirty="0">
              <a:cs typeface="Calibri"/>
            </a:endParaRPr>
          </a:p>
          <a:p>
            <a:endParaRPr lang="sv-SE" dirty="0"/>
          </a:p>
          <a:p>
            <a:r>
              <a:rPr lang="sv-SE" b="1" dirty="0"/>
              <a:t>E-tjänster</a:t>
            </a:r>
            <a:endParaRPr lang="sv-SE" b="1" dirty="0">
              <a:cs typeface="Calibri"/>
            </a:endParaRPr>
          </a:p>
          <a:p>
            <a:r>
              <a:rPr lang="sv-SE" dirty="0"/>
              <a:t>Dessa tjänster ger patienten digitala möjligheter till delaktighet i vård och behandling. Det är förberett för en integrering mellan e-tjänster och SDV. </a:t>
            </a:r>
            <a:r>
              <a:rPr lang="sv-SE" b="1" dirty="0"/>
              <a:t>Från </a:t>
            </a:r>
            <a:r>
              <a:rPr lang="sv-SE" b="1" dirty="0" err="1"/>
              <a:t>driftstart</a:t>
            </a:r>
            <a:r>
              <a:rPr lang="sv-SE" b="1" dirty="0"/>
              <a:t> kommer det att finnas möjlighet till samma tjänster som idag</a:t>
            </a:r>
            <a:r>
              <a:rPr lang="sv-SE" dirty="0"/>
              <a:t>, t.ex. bokningsbara tider och receptförfrågningar via 1177.se. Efterhand som e-tjänster byggs ut är ambitionen att kopplingarna till SDV kommer att öka </a:t>
            </a:r>
            <a:endParaRPr lang="sv-SE" dirty="0">
              <a:cs typeface="Calibri"/>
            </a:endParaRPr>
          </a:p>
          <a:p>
            <a:r>
              <a:rPr lang="sv-SE" dirty="0"/>
              <a:t>Ärenden via 1177 behöver som idag dokumenteras i patientens journal</a:t>
            </a:r>
            <a:endParaRPr lang="sv-SE" dirty="0">
              <a:cs typeface="Arial"/>
            </a:endParaRPr>
          </a:p>
          <a:p>
            <a:endParaRPr lang="sv-SE" dirty="0"/>
          </a:p>
          <a:p>
            <a:r>
              <a:rPr lang="sv-SE" b="1" dirty="0">
                <a:cs typeface="Calibri"/>
              </a:rPr>
              <a:t>Telefonrådgivning</a:t>
            </a:r>
          </a:p>
          <a:p>
            <a:r>
              <a:rPr lang="sv-SE" b="1" dirty="0"/>
              <a:t>Telefonrådgivning innefattar flera steg så som vårdadministration, tidbok och dokumentation</a:t>
            </a:r>
            <a:r>
              <a:rPr lang="sv-SE" dirty="0"/>
              <a:t>. </a:t>
            </a:r>
          </a:p>
          <a:p>
            <a:r>
              <a:rPr lang="sv-SE" dirty="0"/>
              <a:t>Receptförnyelser kan förberedas av sjuksköterska så att läkare sedan kontrollerar och signerar. Ingen bokning i </a:t>
            </a:r>
            <a:r>
              <a:rPr lang="sv-SE" dirty="0" err="1"/>
              <a:t>tidbokenvför</a:t>
            </a:r>
            <a:r>
              <a:rPr lang="sv-SE" dirty="0"/>
              <a:t> receptförnyelse är möjlig, utan en förfrågan kommer i läkarens meddelandecenter för hantering. Alternativt kommer ordination kunna läggas för receptförnyelse om behov att ha överblick över flödet.</a:t>
            </a:r>
            <a:endParaRPr lang="sv-SE" dirty="0">
              <a:cs typeface="Calibri"/>
            </a:endParaRPr>
          </a:p>
          <a:p>
            <a:endParaRPr lang="sv-SE" dirty="0">
              <a:cs typeface="Calibri"/>
            </a:endParaRPr>
          </a:p>
          <a:p>
            <a:r>
              <a:rPr lang="sv-SE" b="1" dirty="0">
                <a:cs typeface="Calibri"/>
              </a:rPr>
              <a:t>Begäran om öppenvårdsåtgärd</a:t>
            </a:r>
          </a:p>
          <a:p>
            <a:r>
              <a:rPr lang="sv-SE" b="1" dirty="0"/>
              <a:t>En ordination från specialistvården till vårdcentral när hjälp att utföra åtgärd önskas, tex suturtagning, såromläggning och blodtrycksmätning. Specialistvården är fortsatt medicinskt ansvarig. En förutsättning är att patienten kan ta ansvar för kontakten med vårdcentralen</a:t>
            </a:r>
            <a:endParaRPr lang="sv-SE" b="1" dirty="0">
              <a:cs typeface="Calibri"/>
            </a:endParaRPr>
          </a:p>
          <a:p>
            <a:endParaRPr lang="sv-SE" dirty="0">
              <a:cs typeface="Calibri"/>
            </a:endParaRPr>
          </a:p>
          <a:p>
            <a:r>
              <a:rPr lang="sv-SE" b="1" dirty="0">
                <a:cs typeface="Calibri"/>
              </a:rPr>
              <a:t>Kommun</a:t>
            </a:r>
          </a:p>
          <a:p>
            <a:pPr marL="171450" indent="-171450">
              <a:buFont typeface="Arial"/>
              <a:buChar char="•"/>
            </a:pPr>
            <a:r>
              <a:rPr lang="sv-SE" dirty="0"/>
              <a:t>Kommunens sjuksköterska är inte med i SDV men har åtkomst till journal via NPÖ. (BHV -&gt; skola)</a:t>
            </a:r>
          </a:p>
          <a:p>
            <a:pPr marL="171450" indent="-171450">
              <a:buFont typeface="Arial"/>
              <a:buChar char="•"/>
            </a:pPr>
            <a:r>
              <a:rPr lang="sv-SE" dirty="0"/>
              <a:t>Särskilda rutiner krävs när provtagning utförs av kommunens sjuksköterska (se högnivåsummering Vård i hemmet)</a:t>
            </a:r>
            <a:endParaRPr lang="sv-SE" dirty="0">
              <a:cs typeface="Calibri" panose="020F0502020204030204"/>
            </a:endParaRPr>
          </a:p>
          <a:p>
            <a:pPr marL="171450" indent="-171450">
              <a:buFont typeface="Arial"/>
              <a:buChar char="•"/>
            </a:pPr>
            <a:r>
              <a:rPr lang="sv-SE" dirty="0"/>
              <a:t>Mina Planer kommer fortsatt användas som idag med förbättring att personnummer på patienter följer med</a:t>
            </a:r>
            <a:endParaRPr lang="sv-SE" dirty="0">
              <a:cs typeface="Calibri"/>
            </a:endParaRPr>
          </a:p>
          <a:p>
            <a:pPr marL="171450" indent="-171450">
              <a:buFont typeface="Arial"/>
              <a:buChar char="•"/>
            </a:pPr>
            <a:endParaRPr lang="sv-SE" dirty="0">
              <a:cs typeface="Calibri"/>
            </a:endParaRPr>
          </a:p>
          <a:p>
            <a:r>
              <a:rPr lang="sv-SE" b="1" dirty="0">
                <a:cs typeface="Calibri"/>
              </a:rPr>
              <a:t>Incheckning</a:t>
            </a:r>
          </a:p>
          <a:p>
            <a:r>
              <a:rPr lang="sv-SE" dirty="0"/>
              <a:t>Incheckning av patienten måste ske innan eller i samband med alla bokade kontakter (fysiska, digitala, telefon) oavsett vem patienten har bokad tid till. Vårdhändelsen måste aktiveras för att dokumentation ska kunna påbörjas</a:t>
            </a:r>
            <a:endParaRPr lang="sv-SE" dirty="0">
              <a:cs typeface="Calibri"/>
            </a:endParaRPr>
          </a:p>
          <a:p>
            <a:endParaRPr lang="sv-SE" dirty="0">
              <a:cs typeface="Calibri"/>
            </a:endParaRPr>
          </a:p>
          <a:p>
            <a:r>
              <a:rPr lang="sv-SE" b="1" dirty="0">
                <a:cs typeface="Calibri"/>
              </a:rPr>
              <a:t>Dokumentation</a:t>
            </a:r>
          </a:p>
          <a:p>
            <a:pPr marL="171450" indent="-171450">
              <a:buFont typeface="Arial"/>
              <a:buChar char="•"/>
            </a:pPr>
            <a:r>
              <a:rPr lang="sv-SE" dirty="0"/>
              <a:t>Sammanhållen journal dvs patienten har en journal över flera medicinska enheter, möjliggör att följa vårdprocessen över tid för exempelvis sårbehandling eller insättning och skötsel av urinvägskateter </a:t>
            </a:r>
            <a:endParaRPr lang="sv-SE" dirty="0">
              <a:cs typeface="Calibri" panose="020F0502020204030204"/>
            </a:endParaRPr>
          </a:p>
          <a:p>
            <a:pPr marL="171450" indent="-171450">
              <a:buFont typeface="Arial"/>
              <a:buChar char="•"/>
            </a:pPr>
            <a:r>
              <a:rPr lang="sv-SE" dirty="0"/>
              <a:t>Utgångspunkten är att journaluppgifter från  egna enheten visas. Användaren får besked om det finns fler journaluppgifter och kan göra ett aktivt val för komma åt dessa </a:t>
            </a:r>
            <a:endParaRPr lang="sv-SE" dirty="0">
              <a:cs typeface="Calibri" panose="020F0502020204030204"/>
            </a:endParaRPr>
          </a:p>
          <a:p>
            <a:pPr marL="171450" indent="-171450">
              <a:buFont typeface="Arial"/>
              <a:buChar char="•"/>
            </a:pPr>
            <a:r>
              <a:rPr lang="sv-SE" dirty="0"/>
              <a:t>Dokumentation sker i nära anslutning till kontakten med patienten och blir därmed alltid uppdaterad och tillgänglig för alla i arbetet kring patienten </a:t>
            </a:r>
            <a:endParaRPr lang="sv-SE" dirty="0">
              <a:cs typeface="Calibri"/>
            </a:endParaRPr>
          </a:p>
          <a:p>
            <a:pPr marL="171450" indent="-171450">
              <a:buFont typeface="Arial"/>
              <a:buChar char="•"/>
            </a:pPr>
            <a:r>
              <a:rPr lang="sv-SE" dirty="0"/>
              <a:t>Autotext, taligenkänning och diktering kan användas för inmatning av fritext.</a:t>
            </a:r>
            <a:endParaRPr lang="sv-SE" dirty="0">
              <a:cs typeface="Calibri" panose="020F0502020204030204"/>
            </a:endParaRPr>
          </a:p>
          <a:p>
            <a:pPr marL="171450" indent="-171450">
              <a:buFont typeface="Arial"/>
              <a:buChar char="•"/>
            </a:pPr>
            <a:r>
              <a:rPr lang="sv-SE" dirty="0"/>
              <a:t>Andelen fritext blir mindre och ersätts när det är möjligt av strukturerad information och standardiserade formulär, uppbyggda utifrån vårdprogram</a:t>
            </a:r>
            <a:endParaRPr lang="sv-SE" dirty="0">
              <a:cs typeface="Calibri" panose="020F0502020204030204"/>
            </a:endParaRPr>
          </a:p>
          <a:p>
            <a:pPr marL="171450" indent="-171450">
              <a:buFont typeface="Arial"/>
              <a:buChar char="•"/>
            </a:pPr>
            <a:r>
              <a:rPr lang="sv-SE" b="1" dirty="0"/>
              <a:t>Formulär används i huvudsak av sjuksköterskor, fysioterapeuter och arbetsterapeuter</a:t>
            </a:r>
            <a:endParaRPr lang="sv-SE" b="1" dirty="0">
              <a:cs typeface="Calibri" panose="020F0502020204030204"/>
            </a:endParaRPr>
          </a:p>
          <a:p>
            <a:pPr marL="171450" indent="-171450">
              <a:buFont typeface="Arial"/>
              <a:buChar char="•"/>
            </a:pPr>
            <a:r>
              <a:rPr lang="sv-SE" dirty="0"/>
              <a:t>Systemet underlättar genom att sätta samman dokumenterad anamnes, status, mätvärden, undersökningsresultat och bedömning till en helhet och signering sker löpande</a:t>
            </a:r>
            <a:endParaRPr lang="sv-SE" dirty="0">
              <a:cs typeface="Calibri"/>
            </a:endParaRPr>
          </a:p>
          <a:p>
            <a:endParaRPr lang="sv-SE" dirty="0">
              <a:cs typeface="Calibri"/>
            </a:endParaRPr>
          </a:p>
          <a:p>
            <a:r>
              <a:rPr lang="sv-SE" b="1" dirty="0">
                <a:cs typeface="Calibri"/>
              </a:rPr>
              <a:t>Intyg</a:t>
            </a:r>
          </a:p>
          <a:p>
            <a:r>
              <a:rPr lang="sv-SE" b="1" dirty="0"/>
              <a:t>Det kommer att finnas en direktlänk till intygsmodulen </a:t>
            </a:r>
            <a:r>
              <a:rPr lang="sv-SE" dirty="0"/>
              <a:t>som vi använder idag för sjukintyg</a:t>
            </a:r>
            <a:endParaRPr lang="sv-SE" dirty="0">
              <a:cs typeface="Calibri"/>
            </a:endParaRPr>
          </a:p>
          <a:p>
            <a:endParaRPr lang="sv-SE" dirty="0">
              <a:cs typeface="Calibri"/>
            </a:endParaRPr>
          </a:p>
          <a:p>
            <a:r>
              <a:rPr lang="sv-SE" b="1" dirty="0">
                <a:cs typeface="Calibri"/>
              </a:rPr>
              <a:t>Ordinationer</a:t>
            </a:r>
            <a:endParaRPr lang="sv-SE" dirty="0"/>
          </a:p>
          <a:p>
            <a:pPr marL="171450" indent="-171450">
              <a:buFont typeface="Arial"/>
              <a:buChar char="•"/>
            </a:pPr>
            <a:r>
              <a:rPr lang="sv-SE" dirty="0"/>
              <a:t>Läkemedelslistan är gemensam i SDV och det blir både lättare och viktigare att hålla den uppdaterad</a:t>
            </a:r>
            <a:endParaRPr lang="sv-SE" dirty="0">
              <a:cs typeface="Calibri" panose="020F0502020204030204"/>
            </a:endParaRPr>
          </a:p>
          <a:p>
            <a:pPr marL="171450" indent="-171450">
              <a:buFont typeface="Arial"/>
              <a:buChar char="•"/>
            </a:pPr>
            <a:r>
              <a:rPr lang="sv-SE" dirty="0"/>
              <a:t>Läkemedel ordineras i läkemedelsmodulen, aldrig i fritext.</a:t>
            </a:r>
            <a:endParaRPr lang="sv-SE" dirty="0">
              <a:cs typeface="Calibri" panose="020F0502020204030204"/>
            </a:endParaRPr>
          </a:p>
          <a:p>
            <a:pPr marL="171450" indent="-171450">
              <a:buFont typeface="Arial"/>
              <a:buChar char="•"/>
            </a:pPr>
            <a:r>
              <a:rPr lang="sv-SE" dirty="0"/>
              <a:t>Skanning automatiserar dokumentation av givet vaccin inklusive </a:t>
            </a:r>
            <a:r>
              <a:rPr lang="sv-SE" dirty="0" err="1"/>
              <a:t>batchnummer</a:t>
            </a:r>
            <a:r>
              <a:rPr lang="sv-SE" dirty="0"/>
              <a:t>  </a:t>
            </a:r>
            <a:endParaRPr lang="sv-SE" dirty="0">
              <a:cs typeface="Calibri" panose="020F0502020204030204"/>
            </a:endParaRPr>
          </a:p>
          <a:p>
            <a:pPr marL="171450" indent="-171450">
              <a:buFont typeface="Arial"/>
              <a:buChar char="•"/>
            </a:pPr>
            <a:r>
              <a:rPr lang="sv-SE" dirty="0"/>
              <a:t>Hantering av patienter med läkemedelsordinationer i Pascal är under utredning</a:t>
            </a:r>
            <a:endParaRPr lang="sv-SE" dirty="0">
              <a:cs typeface="Calibri"/>
            </a:endParaRPr>
          </a:p>
          <a:p>
            <a:pPr marL="171450" indent="-171450">
              <a:buFont typeface="Arial"/>
              <a:buChar char="•"/>
            </a:pPr>
            <a:r>
              <a:rPr lang="sv-SE" dirty="0"/>
              <a:t>Ordination av labbanalyser görs via snabbval eller genom att söka efter analysen </a:t>
            </a:r>
            <a:endParaRPr lang="sv-SE" dirty="0">
              <a:cs typeface="Calibri"/>
            </a:endParaRPr>
          </a:p>
          <a:p>
            <a:pPr marL="171450" indent="-171450">
              <a:buFont typeface="Arial"/>
              <a:buChar char="•"/>
            </a:pPr>
            <a:r>
              <a:rPr lang="sv-SE" dirty="0"/>
              <a:t>Prover märks med etikett som sedan genom skanning matchas mot beställningen</a:t>
            </a:r>
            <a:endParaRPr lang="sv-SE" dirty="0">
              <a:cs typeface="Calibri" panose="020F0502020204030204"/>
            </a:endParaRPr>
          </a:p>
          <a:p>
            <a:pPr marL="171450" indent="-171450">
              <a:buFont typeface="Arial"/>
              <a:buChar char="•"/>
            </a:pPr>
            <a:r>
              <a:rPr lang="sv-SE" dirty="0"/>
              <a:t>Det behövs inte längre provtagningsremisser på papper  </a:t>
            </a:r>
            <a:endParaRPr lang="sv-SE" dirty="0">
              <a:cs typeface="Calibri" panose="020F0502020204030204"/>
            </a:endParaRPr>
          </a:p>
          <a:p>
            <a:pPr marL="171450" indent="-171450">
              <a:buFont typeface="Arial"/>
              <a:buChar char="•"/>
            </a:pPr>
            <a:r>
              <a:rPr lang="sv-SE" dirty="0"/>
              <a:t>Lösningar för provtagning utanför SDV håller på att tas fram</a:t>
            </a:r>
            <a:endParaRPr lang="sv-SE" dirty="0">
              <a:cs typeface="Calibri"/>
            </a:endParaRPr>
          </a:p>
          <a:p>
            <a:pPr marL="171450" indent="-171450">
              <a:buFont typeface="Arial"/>
              <a:buChar char="•"/>
            </a:pPr>
            <a:r>
              <a:rPr lang="sv-SE" dirty="0"/>
              <a:t>Ordination av bild- och funktionsundersökningar  är integrerat och läggs i patientens journal</a:t>
            </a:r>
            <a:endParaRPr lang="sv-SE" dirty="0">
              <a:cs typeface="Calibri"/>
            </a:endParaRPr>
          </a:p>
          <a:p>
            <a:pPr marL="171450" indent="-171450">
              <a:buFont typeface="Arial"/>
              <a:buChar char="•"/>
            </a:pPr>
            <a:r>
              <a:rPr lang="sv-SE" dirty="0"/>
              <a:t>Svar kommer till ordinatören i meddelandecenter </a:t>
            </a:r>
            <a:endParaRPr lang="sv-SE" dirty="0">
              <a:cs typeface="Calibri" panose="020F0502020204030204"/>
            </a:endParaRPr>
          </a:p>
          <a:p>
            <a:pPr marL="171450" indent="-171450">
              <a:buFont typeface="Arial"/>
              <a:buChar char="•"/>
            </a:pPr>
            <a:r>
              <a:rPr lang="sv-SE" dirty="0"/>
              <a:t>Remisser skickas digitalt för mottagare inom SDV (se högnivåsummering Vårdadministration - Remissflödet)</a:t>
            </a:r>
            <a:endParaRPr lang="sv-SE" dirty="0">
              <a:cs typeface="Calibri"/>
            </a:endParaRPr>
          </a:p>
          <a:p>
            <a:pPr marL="171450" indent="-171450">
              <a:buFont typeface="Arial"/>
              <a:buChar char="•"/>
            </a:pPr>
            <a:r>
              <a:rPr lang="sv-SE" b="1" dirty="0"/>
              <a:t>5st formulär för utgående BHV remisser har designats, dessa kan länkas till remissen när den skickas</a:t>
            </a:r>
            <a:endParaRPr lang="sv-SE" b="1" dirty="0">
              <a:cs typeface="Calibri"/>
            </a:endParaRPr>
          </a:p>
          <a:p>
            <a:endParaRPr lang="sv-SE" dirty="0">
              <a:cs typeface="Calibri"/>
            </a:endParaRPr>
          </a:p>
          <a:p>
            <a:r>
              <a:rPr lang="sv-SE" b="1" dirty="0">
                <a:cs typeface="Calibri"/>
              </a:rPr>
              <a:t>Uppföljning</a:t>
            </a:r>
          </a:p>
          <a:p>
            <a:pPr marL="171450" indent="-171450">
              <a:buFont typeface="Arial"/>
              <a:buChar char="•"/>
            </a:pPr>
            <a:r>
              <a:rPr lang="sv-SE" b="1" dirty="0"/>
              <a:t>Dagens </a:t>
            </a:r>
            <a:r>
              <a:rPr lang="sv-SE" b="1" dirty="0" err="1"/>
              <a:t>väntelistefunktion</a:t>
            </a:r>
            <a:r>
              <a:rPr lang="sv-SE" b="1" dirty="0"/>
              <a:t> ersätts med en komponent i journalen där önskad uppföljningskontakt dokumenteras och sparas</a:t>
            </a:r>
            <a:r>
              <a:rPr lang="sv-SE" dirty="0"/>
              <a:t>. Begäran återfinns sedan i en arbetslista i patientadministrationsverktyget </a:t>
            </a:r>
            <a:r>
              <a:rPr lang="sv-SE" dirty="0" err="1"/>
              <a:t>RevenueCycle</a:t>
            </a:r>
            <a:r>
              <a:rPr lang="sv-SE" dirty="0"/>
              <a:t>, därifrån bokning sker</a:t>
            </a:r>
            <a:endParaRPr lang="sv-SE" dirty="0">
              <a:cs typeface="Calibri" panose="020F0502020204030204"/>
            </a:endParaRPr>
          </a:p>
          <a:p>
            <a:pPr marL="171450" indent="-171450">
              <a:buFont typeface="Arial"/>
              <a:buChar char="•"/>
            </a:pPr>
            <a:r>
              <a:rPr lang="sv-SE" b="1" dirty="0"/>
              <a:t>Finns möjlighet att skapa patientlistor, till exempel inskrivna barn på BHV och patienter på ett vårdboende</a:t>
            </a:r>
            <a:endParaRPr lang="sv-SE" b="1" dirty="0">
              <a:cs typeface="Calibri"/>
            </a:endParaRPr>
          </a:p>
          <a:p>
            <a:pPr marL="171450" indent="-171450">
              <a:buFont typeface="Arial"/>
              <a:buChar char="•"/>
            </a:pPr>
            <a:endParaRPr lang="sv-SE" dirty="0">
              <a:cs typeface="Calibri"/>
            </a:endParaRPr>
          </a:p>
          <a:p>
            <a:r>
              <a:rPr lang="sv-SE" b="1" dirty="0">
                <a:cs typeface="Calibri"/>
              </a:rPr>
              <a:t>Meddelandecenter</a:t>
            </a:r>
          </a:p>
          <a:p>
            <a:pPr marL="171450" indent="-171450">
              <a:buFont typeface="Arial"/>
              <a:buChar char="•"/>
            </a:pPr>
            <a:r>
              <a:rPr lang="sv-SE" dirty="0"/>
              <a:t>I meddelandecenter hamnar undersökningssvar, receptförfrågningar, remissvar, osignerade anteckningar samt patientrelaterade meddelanden</a:t>
            </a:r>
            <a:endParaRPr lang="sv-SE" dirty="0">
              <a:cs typeface="Calibri" panose="020F0502020204030204"/>
            </a:endParaRPr>
          </a:p>
          <a:p>
            <a:pPr marL="171450" indent="-171450">
              <a:buFont typeface="Arial"/>
              <a:buChar char="•"/>
            </a:pPr>
            <a:r>
              <a:rPr lang="sv-SE" dirty="0"/>
              <a:t>Påminnelser kan läggas till sig själv och kollegor. Påminnelse i tidboken är inte möjlig</a:t>
            </a:r>
            <a:endParaRPr lang="sv-SE" dirty="0">
              <a:cs typeface="Calibri" panose="020F0502020204030204"/>
            </a:endParaRPr>
          </a:p>
          <a:p>
            <a:pPr marL="171450" indent="-171450">
              <a:buFont typeface="Arial"/>
              <a:buChar char="•"/>
            </a:pPr>
            <a:r>
              <a:rPr lang="sv-SE" b="1" dirty="0"/>
              <a:t>Kommunikation mellan förlossning och BHV blir digital. Meddelande i meddelandecenter ersätter dagens FV2 som skickas med </a:t>
            </a:r>
            <a:r>
              <a:rPr lang="sv-SE" b="1" dirty="0" err="1"/>
              <a:t>papperspost</a:t>
            </a:r>
            <a:endParaRPr lang="sv-SE" b="1" dirty="0">
              <a:cs typeface="Calibri" panose="020F0502020204030204"/>
            </a:endParaRPr>
          </a:p>
          <a:p>
            <a:endParaRPr lang="sv-SE" dirty="0">
              <a:cs typeface="Calibri" panose="020F0502020204030204"/>
            </a:endParaRPr>
          </a:p>
          <a:p>
            <a:pPr marL="171450" indent="-171450">
              <a:buFont typeface="Arial"/>
              <a:buChar char="•"/>
            </a:pPr>
            <a:endParaRPr lang="sv-SE" dirty="0">
              <a:cs typeface="Calibri" panose="020F0502020204030204"/>
            </a:endParaRPr>
          </a:p>
          <a:p>
            <a:pPr marL="171450" indent="-171450">
              <a:buFont typeface="Arial"/>
              <a:buChar char="•"/>
            </a:pPr>
            <a:endParaRPr lang="sv-SE" dirty="0">
              <a:cs typeface="Calibri" panose="020F0502020204030204"/>
            </a:endParaRPr>
          </a:p>
          <a:p>
            <a:endParaRPr lang="sv-SE" dirty="0">
              <a:cs typeface="Calibri" panose="020F0502020204030204"/>
            </a:endParaRPr>
          </a:p>
          <a:p>
            <a:endParaRPr lang="sv-SE" dirty="0">
              <a:cs typeface="Calibri" panose="020F0502020204030204"/>
            </a:endParaRPr>
          </a:p>
          <a:p>
            <a:endParaRPr lang="sv-SE" dirty="0">
              <a:cs typeface="Calibri" panose="020F0502020204030204"/>
            </a:endParaRPr>
          </a:p>
          <a:p>
            <a:endParaRPr lang="sv-SE" dirty="0">
              <a:cs typeface="Calibri" panose="020F0502020204030204"/>
            </a:endParaRPr>
          </a:p>
        </p:txBody>
      </p:sp>
      <p:sp>
        <p:nvSpPr>
          <p:cNvPr id="4" name="Platshållare för bildnummer 3"/>
          <p:cNvSpPr>
            <a:spLocks noGrp="1"/>
          </p:cNvSpPr>
          <p:nvPr>
            <p:ph type="sldNum" sz="quarter" idx="5"/>
          </p:nvPr>
        </p:nvSpPr>
        <p:spPr/>
        <p:txBody>
          <a:bodyPr/>
          <a:lstStyle/>
          <a:p>
            <a:fld id="{6B268C92-E5A6-47A4-8319-C3033040A77D}" type="slidenum">
              <a:rPr lang="sv-SE" smtClean="0"/>
              <a:t>12</a:t>
            </a:fld>
            <a:endParaRPr lang="sv-SE"/>
          </a:p>
        </p:txBody>
      </p:sp>
    </p:spTree>
    <p:extLst>
      <p:ext uri="{BB962C8B-B14F-4D97-AF65-F5344CB8AC3E}">
        <p14:creationId xmlns:p14="http://schemas.microsoft.com/office/powerpoint/2010/main" val="3160617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sv-SE" sz="1100">
                <a:solidFill>
                  <a:schemeClr val="tx2"/>
                </a:solidFill>
                <a:cs typeface="Arial"/>
              </a:rPr>
              <a:t>Användare och behörigheter utgår helt från uppgifterna i HR-systemet och Skånekatalogen. Det är verksamheten själv som ansvarar för att dessa uppgifter är korrekta och som ett resultat även korrekta i SDV.</a:t>
            </a:r>
          </a:p>
          <a:p>
            <a:endParaRPr lang="sv-SE" sz="1100">
              <a:solidFill>
                <a:schemeClr val="tx2"/>
              </a:solidFill>
              <a:cs typeface="Arial"/>
            </a:endParaRPr>
          </a:p>
          <a:p>
            <a:pPr marL="171450" indent="-171450">
              <a:buFont typeface="Arial"/>
              <a:buChar char="•"/>
            </a:pPr>
            <a:r>
              <a:rPr lang="sv-SE" sz="1100">
                <a:solidFill>
                  <a:schemeClr val="tx2"/>
                </a:solidFill>
                <a:cs typeface="Arial"/>
              </a:rPr>
              <a:t>Behörighetstilldelning kommer, i största möjliga mån, ske automatiskt. Den automatiska behörighetstilldelningen sker utifrån regler som SDV föreslår och de olika verksamheterna får godkänna i samband med </a:t>
            </a:r>
            <a:r>
              <a:rPr lang="sv-SE" sz="1100" err="1">
                <a:solidFill>
                  <a:schemeClr val="tx2"/>
                </a:solidFill>
                <a:cs typeface="Arial"/>
              </a:rPr>
              <a:t>GoLive</a:t>
            </a:r>
            <a:r>
              <a:rPr lang="sv-SE" sz="1100">
                <a:solidFill>
                  <a:schemeClr val="tx2"/>
                </a:solidFill>
                <a:cs typeface="Arial"/>
              </a:rPr>
              <a:t>. Dessa regler baseras på </a:t>
            </a:r>
            <a:r>
              <a:rPr lang="sv-SE" sz="1100" u="sng">
                <a:solidFill>
                  <a:schemeClr val="tx2"/>
                </a:solidFill>
                <a:cs typeface="Arial"/>
              </a:rPr>
              <a:t>vad</a:t>
            </a:r>
            <a:r>
              <a:rPr lang="sv-SE" sz="1100">
                <a:solidFill>
                  <a:schemeClr val="tx2"/>
                </a:solidFill>
                <a:cs typeface="Arial"/>
              </a:rPr>
              <a:t> medarbetaren arbetar med </a:t>
            </a:r>
            <a:br>
              <a:rPr lang="sv-SE" sz="1100">
                <a:solidFill>
                  <a:schemeClr val="tx2"/>
                </a:solidFill>
                <a:cs typeface="Arial"/>
              </a:rPr>
            </a:br>
            <a:r>
              <a:rPr lang="sv-SE" sz="1100">
                <a:solidFill>
                  <a:schemeClr val="tx2"/>
                </a:solidFill>
                <a:cs typeface="Arial"/>
              </a:rPr>
              <a:t>och </a:t>
            </a:r>
            <a:r>
              <a:rPr lang="sv-SE" sz="1100" u="sng">
                <a:solidFill>
                  <a:schemeClr val="tx2"/>
                </a:solidFill>
                <a:cs typeface="Arial"/>
              </a:rPr>
              <a:t>var</a:t>
            </a:r>
            <a:r>
              <a:rPr lang="sv-SE" sz="1100">
                <a:solidFill>
                  <a:schemeClr val="tx2"/>
                </a:solidFill>
                <a:cs typeface="Arial"/>
              </a:rPr>
              <a:t> den arbetar. Varje enskild medarbetare tilldelas en eller flera rollprofiler.</a:t>
            </a:r>
          </a:p>
          <a:p>
            <a:endParaRPr lang="sv-SE" sz="1100">
              <a:solidFill>
                <a:schemeClr val="tx2"/>
              </a:solidFill>
              <a:ea typeface="+mn-lt"/>
              <a:cs typeface="+mn-lt"/>
            </a:endParaRPr>
          </a:p>
          <a:p>
            <a:pPr marL="171450" indent="-171450">
              <a:buFont typeface="Arial"/>
              <a:buChar char="•"/>
            </a:pPr>
            <a:r>
              <a:rPr lang="sv-SE" sz="1100">
                <a:solidFill>
                  <a:schemeClr val="tx2"/>
                </a:solidFill>
                <a:ea typeface="+mn-lt"/>
                <a:cs typeface="+mn-lt"/>
              </a:rPr>
              <a:t>Om ytterligare behörigheter utöver de automatiskt tilldelade bedöms behövas för en medarbetare behöver dessa kompletteras med manuell behörighetstilldelning. Ett verktyg där verksamheten själva ska kunna hantera detta håller på att tas fram. </a:t>
            </a:r>
          </a:p>
          <a:p>
            <a:pPr marL="171450" indent="-171450">
              <a:buFont typeface="Arial"/>
              <a:buChar char="•"/>
            </a:pPr>
            <a:endParaRPr lang="sv-SE" sz="1100">
              <a:solidFill>
                <a:schemeClr val="tx2"/>
              </a:solidFill>
              <a:cs typeface="Arial"/>
            </a:endParaRPr>
          </a:p>
          <a:p>
            <a:pPr marL="171450" indent="-171450">
              <a:buFont typeface="Arial"/>
              <a:buChar char="•"/>
            </a:pPr>
            <a:r>
              <a:rPr lang="sv-SE" sz="1100">
                <a:solidFill>
                  <a:schemeClr val="tx2"/>
                </a:solidFill>
                <a:cs typeface="Arial"/>
              </a:rPr>
              <a:t>Samma person kan ha flertalet positioner och vårdmedarbetaruppdrag, vilket i så fall resulterar i att man tilldelas flera olika rollprofiler, exempelvis</a:t>
            </a:r>
          </a:p>
          <a:p>
            <a:pPr marL="628650" lvl="1" indent="-171450">
              <a:buFont typeface="Arial"/>
              <a:buChar char="•"/>
            </a:pPr>
            <a:r>
              <a:rPr lang="sv-SE" sz="1100">
                <a:solidFill>
                  <a:schemeClr val="tx2"/>
                </a:solidFill>
                <a:cs typeface="Arial"/>
              </a:rPr>
              <a:t>En sjuksköterska som arbetar på en mottagning kan även ha rollen som operationskoordinator. Detta rollprofil behöver tilldelas manuellt då det är en uppdragsbaserad position.</a:t>
            </a:r>
          </a:p>
          <a:p>
            <a:pPr marL="628650" lvl="1" indent="-171450">
              <a:buFont typeface="Arial"/>
              <a:buChar char="•"/>
            </a:pPr>
            <a:r>
              <a:rPr lang="sv-SE" sz="1100">
                <a:solidFill>
                  <a:schemeClr val="tx2"/>
                </a:solidFill>
                <a:cs typeface="Arial"/>
              </a:rPr>
              <a:t>En medarbetare som arbetar på vårdcentral kan även arbeta på kvälls- och helgmottagning. Båda dessa rollprofiler kan tilldelas automatiskt då båda är kopplade till ett vårdmedarbetaruppdrag.</a:t>
            </a:r>
          </a:p>
          <a:p>
            <a:pPr lvl="1"/>
            <a:endParaRPr lang="sv-SE" sz="1100">
              <a:solidFill>
                <a:schemeClr val="tx2"/>
              </a:solidFill>
              <a:cs typeface="Arial"/>
            </a:endParaRPr>
          </a:p>
          <a:p>
            <a:pPr marL="171450" indent="-171450">
              <a:buFont typeface="Arial"/>
              <a:buChar char="•"/>
            </a:pPr>
            <a:r>
              <a:rPr lang="sv-SE" sz="1100">
                <a:solidFill>
                  <a:schemeClr val="tx2"/>
                </a:solidFill>
                <a:cs typeface="Arial"/>
              </a:rPr>
              <a:t>I den manuella behörighetstilldelning hanteras läkemedelsdelegeringar där medarbetaren efter given delegering får en utökad behörighet i SDV. </a:t>
            </a:r>
          </a:p>
          <a:p>
            <a:pPr marL="171450" indent="-171450">
              <a:buFont typeface="Arial"/>
              <a:buChar char="•"/>
            </a:pPr>
            <a:endParaRPr lang="sv-SE" sz="1100">
              <a:solidFill>
                <a:schemeClr val="tx2"/>
              </a:solidFill>
              <a:cs typeface="Arial"/>
            </a:endParaRPr>
          </a:p>
          <a:p>
            <a:pPr marL="171450" indent="-171450">
              <a:buFont typeface="Arial"/>
              <a:buChar char="•"/>
            </a:pPr>
            <a:r>
              <a:rPr lang="sv-SE" sz="1100">
                <a:cs typeface="Arial"/>
              </a:rPr>
              <a:t>För att studenter ska få tillgång till SDV måste de läggas upp i Skånekatalogen och </a:t>
            </a:r>
            <a:r>
              <a:rPr lang="sv-SE" sz="1100" err="1">
                <a:cs typeface="Arial"/>
              </a:rPr>
              <a:t>behörighets-tilldelning</a:t>
            </a:r>
            <a:r>
              <a:rPr lang="sv-SE" sz="1100">
                <a:cs typeface="Arial"/>
              </a:rPr>
              <a:t> göras manuellt</a:t>
            </a:r>
          </a:p>
          <a:p>
            <a:pPr marL="628650" lvl="1" indent="-171450">
              <a:buFont typeface="Arial"/>
              <a:buChar char="•"/>
            </a:pPr>
            <a:r>
              <a:rPr lang="sv-SE" sz="1100">
                <a:highlight>
                  <a:srgbClr val="FFFF00"/>
                </a:highlight>
                <a:cs typeface="Arial"/>
              </a:rPr>
              <a:t>Arbete pågår fortsatt i projektet</a:t>
            </a:r>
            <a:r>
              <a:rPr lang="sv-SE" sz="1100">
                <a:solidFill>
                  <a:srgbClr val="FF0000"/>
                </a:solidFill>
                <a:cs typeface="Arial"/>
              </a:rPr>
              <a:t>​</a:t>
            </a:r>
            <a:endParaRPr lang="sv-SE">
              <a:cs typeface="Arial"/>
            </a:endParaRPr>
          </a:p>
          <a:p>
            <a:pPr marL="171450" indent="-171450">
              <a:buFont typeface="Arial"/>
              <a:buChar char="•"/>
            </a:pPr>
            <a:r>
              <a:rPr lang="sv-SE" sz="1200">
                <a:solidFill>
                  <a:schemeClr val="tx2"/>
                </a:solidFill>
                <a:cs typeface="Arial"/>
              </a:rPr>
              <a:t>Gruppinloggningar kommer att avvecklas, och personlig inloggning användas överallt. Detta kommer att underlättas av behörigheter och SITHS-kortrutiner. Med </a:t>
            </a:r>
            <a:r>
              <a:rPr lang="sv-SE" sz="1200">
                <a:solidFill>
                  <a:schemeClr val="tx2"/>
                </a:solidFill>
                <a:ea typeface="+mn-lt"/>
                <a:cs typeface="+mn-lt"/>
              </a:rPr>
              <a:t>detta</a:t>
            </a:r>
            <a:r>
              <a:rPr lang="sv-SE" sz="1200">
                <a:solidFill>
                  <a:schemeClr val="tx2"/>
                </a:solidFill>
                <a:cs typeface="Arial"/>
              </a:rPr>
              <a:t> uppfyller vi informationssäkerhetskravet.</a:t>
            </a:r>
            <a:r>
              <a:rPr lang="sv-SE" sz="1100">
                <a:solidFill>
                  <a:schemeClr val="tx2"/>
                </a:solidFill>
                <a:cs typeface="Arial"/>
              </a:rPr>
              <a:t> </a:t>
            </a:r>
            <a:endParaRPr lang="sv-SE" sz="1200">
              <a:solidFill>
                <a:schemeClr val="tx2"/>
              </a:solidFill>
              <a:cs typeface="Arial"/>
            </a:endParaRPr>
          </a:p>
          <a:p>
            <a:pPr marL="171450" indent="-171450">
              <a:buFont typeface="Arial"/>
              <a:buChar char="•"/>
            </a:pPr>
            <a:endParaRPr lang="sv-SE" sz="1200">
              <a:ea typeface="+mn-lt"/>
              <a:cs typeface="+mn-lt"/>
            </a:endParaRPr>
          </a:p>
          <a:p>
            <a:pPr marL="171450" indent="-171450">
              <a:buFont typeface="Arial"/>
              <a:buChar char="•"/>
            </a:pPr>
            <a:r>
              <a:rPr lang="sv-SE" sz="1200">
                <a:ea typeface="+mn-lt"/>
                <a:cs typeface="+mn-lt"/>
              </a:rPr>
              <a:t>SITHS-kortinloggning krävs för åtkomst till SDV, viktigt att det finns reservrutiner på plats.</a:t>
            </a:r>
            <a:endParaRPr lang="en-US">
              <a:cs typeface="Arial"/>
            </a:endParaRPr>
          </a:p>
          <a:p>
            <a:endParaRPr lang="sv-SE" sz="1200">
              <a:solidFill>
                <a:srgbClr val="00ABC0"/>
              </a:solidFill>
              <a:ea typeface="+mn-lt"/>
              <a:cs typeface="+mn-lt"/>
            </a:endParaRPr>
          </a:p>
          <a:p>
            <a:pPr marL="171450" indent="-171450">
              <a:buFont typeface="Arial"/>
              <a:buChar char="•"/>
            </a:pPr>
            <a:r>
              <a:rPr lang="sv-SE" sz="1200">
                <a:ea typeface="+mn-lt"/>
                <a:cs typeface="+mn-lt"/>
              </a:rPr>
              <a:t>SDV möjliggör sessionshantering, dvs allt pågående arbete flyttas med vid byte av arbetsstation eller vid byte av användare vid delade arbetsstationer. Denna funktionalitet fungerar om samma användare loggar in igen inom 30 minuter.</a:t>
            </a:r>
            <a:endParaRPr lang="sv-SE" sz="1200">
              <a:solidFill>
                <a:srgbClr val="ED1D2D"/>
              </a:solidFill>
              <a:ea typeface="+mn-lt"/>
              <a:cs typeface="+mn-lt"/>
            </a:endParaRPr>
          </a:p>
          <a:p>
            <a:endParaRPr lang="sv-SE" sz="1100">
              <a:solidFill>
                <a:schemeClr val="tx2"/>
              </a:solidFill>
              <a:cs typeface="Arial"/>
            </a:endParaRPr>
          </a:p>
          <a:p>
            <a:pPr marL="171450" indent="-171450">
              <a:buFont typeface="Arial"/>
              <a:buChar char="•"/>
            </a:pPr>
            <a:r>
              <a:rPr lang="sv-SE" sz="1200">
                <a:solidFill>
                  <a:schemeClr val="tx2"/>
                </a:solidFill>
                <a:cs typeface="Arial"/>
              </a:rPr>
              <a:t>SSO (</a:t>
            </a:r>
            <a:r>
              <a:rPr lang="sv-SE" sz="1200" err="1">
                <a:solidFill>
                  <a:schemeClr val="tx2"/>
                </a:solidFill>
                <a:cs typeface="Arial"/>
              </a:rPr>
              <a:t>single</a:t>
            </a:r>
            <a:r>
              <a:rPr lang="sv-SE" sz="1200">
                <a:solidFill>
                  <a:schemeClr val="tx2"/>
                </a:solidFill>
                <a:cs typeface="Arial"/>
              </a:rPr>
              <a:t> </a:t>
            </a:r>
            <a:r>
              <a:rPr lang="sv-SE" sz="1200" err="1">
                <a:solidFill>
                  <a:schemeClr val="tx2"/>
                </a:solidFill>
                <a:cs typeface="Arial"/>
              </a:rPr>
              <a:t>sign</a:t>
            </a:r>
            <a:r>
              <a:rPr lang="sv-SE" sz="1200">
                <a:solidFill>
                  <a:schemeClr val="tx2"/>
                </a:solidFill>
                <a:cs typeface="Arial"/>
              </a:rPr>
              <a:t>-on) kommer fortsatt finnas när </a:t>
            </a:r>
            <a:r>
              <a:rPr lang="sv-SE" sz="1200">
                <a:cs typeface="Arial"/>
              </a:rPr>
              <a:t>SDV införs. </a:t>
            </a:r>
            <a:br>
              <a:rPr lang="sv-SE" sz="1200">
                <a:cs typeface="Arial"/>
              </a:rPr>
            </a:br>
            <a:endParaRPr lang="sv-SE" sz="1200">
              <a:cs typeface="Arial"/>
            </a:endParaRPr>
          </a:p>
          <a:p>
            <a:pPr marL="171450" indent="-171450">
              <a:buFont typeface="Arial"/>
              <a:buChar char="•"/>
            </a:pPr>
            <a:r>
              <a:rPr lang="sv-SE" sz="1200">
                <a:cs typeface="Arial"/>
              </a:rPr>
              <a:t>Det är av vikt att alla medarbetare kan sina koder kopplade till SITHS-kortet. Om man tappat bort eller glömt bort dessa måste nya beställas i god tid för att kunna nyttja funktionaliteten.</a:t>
            </a:r>
          </a:p>
          <a:p>
            <a:pPr marL="171450" indent="-171450">
              <a:buFont typeface="Arial"/>
              <a:buChar char="•"/>
            </a:pPr>
            <a:endParaRPr lang="sv-SE" sz="1200">
              <a:cs typeface="Arial"/>
            </a:endParaRPr>
          </a:p>
          <a:p>
            <a:pPr marL="171450" indent="-171450">
              <a:buFont typeface="Arial"/>
              <a:buChar char="•"/>
            </a:pPr>
            <a:r>
              <a:rPr lang="sv-SE" sz="1200">
                <a:cs typeface="Arial"/>
              </a:rPr>
              <a:t>Mobil SITHS-inloggning kommer att fungera för ett fåtal mobila lösningar, </a:t>
            </a:r>
            <a:r>
              <a:rPr lang="sv-SE" sz="1200" err="1">
                <a:cs typeface="Arial"/>
              </a:rPr>
              <a:t>Medanet</a:t>
            </a:r>
            <a:r>
              <a:rPr lang="sv-SE" sz="1200">
                <a:cs typeface="Arial"/>
              </a:rPr>
              <a:t> och transportmobiler,  men inte för systemet i sin helhet. </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73011-F4CD-4A21-A8C1-CA3F6754DF5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2356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7727E24C-2B11-4DB4-A544-9963AD9D345E}" type="slidenum">
              <a:rPr lang="sv-SE" smtClean="0"/>
              <a:t>14</a:t>
            </a:fld>
            <a:endParaRPr lang="sv-SE"/>
          </a:p>
        </p:txBody>
      </p:sp>
    </p:spTree>
    <p:extLst>
      <p:ext uri="{BB962C8B-B14F-4D97-AF65-F5344CB8AC3E}">
        <p14:creationId xmlns:p14="http://schemas.microsoft.com/office/powerpoint/2010/main" val="2136875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7727E24C-2B11-4DB4-A544-9963AD9D345E}" type="slidenum">
              <a:rPr lang="sv-SE" smtClean="0"/>
              <a:t>15</a:t>
            </a:fld>
            <a:endParaRPr lang="sv-SE"/>
          </a:p>
        </p:txBody>
      </p:sp>
    </p:spTree>
    <p:extLst>
      <p:ext uri="{BB962C8B-B14F-4D97-AF65-F5344CB8AC3E}">
        <p14:creationId xmlns:p14="http://schemas.microsoft.com/office/powerpoint/2010/main" val="2750772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a:t>Inga förändringsbehov </a:t>
            </a:r>
            <a:r>
              <a:rPr lang="sv-SE" b="1" err="1"/>
              <a:t>spugna</a:t>
            </a:r>
            <a:r>
              <a:rPr lang="sv-SE" b="1"/>
              <a:t> ur denna HNS – allt som står nämns i övriga HNS</a:t>
            </a:r>
          </a:p>
        </p:txBody>
      </p:sp>
      <p:sp>
        <p:nvSpPr>
          <p:cNvPr id="4" name="Platshållare för bildnummer 3"/>
          <p:cNvSpPr>
            <a:spLocks noGrp="1"/>
          </p:cNvSpPr>
          <p:nvPr>
            <p:ph type="sldNum" sz="quarter" idx="5"/>
          </p:nvPr>
        </p:nvSpPr>
        <p:spPr/>
        <p:txBody>
          <a:bodyPr/>
          <a:lstStyle/>
          <a:p>
            <a:fld id="{6B268C92-E5A6-47A4-8319-C3033040A77D}" type="slidenum">
              <a:rPr lang="sv-SE" smtClean="0"/>
              <a:t>16</a:t>
            </a:fld>
            <a:endParaRPr lang="sv-SE"/>
          </a:p>
        </p:txBody>
      </p:sp>
    </p:spTree>
    <p:extLst>
      <p:ext uri="{BB962C8B-B14F-4D97-AF65-F5344CB8AC3E}">
        <p14:creationId xmlns:p14="http://schemas.microsoft.com/office/powerpoint/2010/main" val="3160617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a:t>För patienter som flyttas mellan psykiatrisk och annan heldygnsvård behöver två vårdtillfällen skapas för att möjliggöra rapporteringskrav.</a:t>
            </a:r>
          </a:p>
          <a:p>
            <a:pPr marL="251460" indent="-251460">
              <a:spcAft>
                <a:spcPts val="300"/>
              </a:spcAft>
              <a:buFont typeface="Arial" panose="020B0604020202020204" pitchFamily="34" charset="0"/>
              <a:buChar char="•"/>
            </a:pPr>
            <a:r>
              <a:rPr lang="sv-SE" sz="1200">
                <a:cs typeface="Arial"/>
              </a:rPr>
              <a:t>I SDV hanteras och dokumenteras även psykiatrisk tvångsvård genom ordinationer, vinsterna är att den aktuella psykiatriska vårdformen alltid är synlig i systemet. </a:t>
            </a:r>
            <a:endParaRPr lang="sv-SE" sz="1200"/>
          </a:p>
          <a:p>
            <a:pPr marL="251460" indent="-251460">
              <a:spcAft>
                <a:spcPts val="300"/>
              </a:spcAft>
              <a:buFont typeface="Arial" panose="020B0604020202020204" pitchFamily="34" charset="0"/>
              <a:buChar char="•"/>
            </a:pPr>
            <a:r>
              <a:rPr lang="sv-SE" sz="1200">
                <a:cs typeface="Arial"/>
              </a:rPr>
              <a:t>Huvuddelen av detta görs i psykiatrins verksamheter men vårdintyg och fattande av kvarhållningsbeslut sker även i andra verksamheter. För detaljerad genomgång av förändringar kring tvångsvård hänvisas till förändringsbehov tvångsvård</a:t>
            </a:r>
            <a:endParaRPr lang="en-US" sz="1200"/>
          </a:p>
          <a:p>
            <a:pPr marL="251460" indent="-251460">
              <a:spcAft>
                <a:spcPts val="300"/>
              </a:spcAft>
              <a:buFont typeface="Arial" panose="020B0604020202020204" pitchFamily="34" charset="0"/>
              <a:buChar char="•"/>
            </a:pPr>
            <a:r>
              <a:rPr lang="sv-SE" sz="1200"/>
              <a:t>Dokumentation av beslut enligt LPT/LRV behöver göras i nära anslutning till att beslut fattas. </a:t>
            </a:r>
            <a:endParaRPr lang="sv-SE" sz="1200">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Psykiatriska skattningsskalor för exempelvis suicidriskbedömning finns integrerade i SDV och är tillgängliga för alla specialiteter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v-SE" sz="1200" b="1"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v-SE" sz="1200" b="1" i="0" u="none" strike="noStrike" kern="1200" cap="none" spc="0" normalizeH="0" baseline="0" noProof="0">
                <a:ln>
                  <a:noFill/>
                </a:ln>
                <a:solidFill>
                  <a:prstClr val="black"/>
                </a:solidFill>
                <a:effectLst/>
                <a:uLnTx/>
                <a:uFillTx/>
                <a:latin typeface="Arial"/>
                <a:ea typeface="+mn-ea"/>
                <a:cs typeface="Arial"/>
              </a:rPr>
              <a:t>Inga unika </a:t>
            </a:r>
            <a:r>
              <a:rPr kumimoji="0" lang="sv-SE" sz="1200" b="1" i="0" u="none" strike="noStrike" kern="1200" cap="none" spc="0" normalizeH="0" baseline="0" noProof="0" err="1">
                <a:ln>
                  <a:noFill/>
                </a:ln>
                <a:solidFill>
                  <a:prstClr val="black"/>
                </a:solidFill>
                <a:effectLst/>
                <a:uLnTx/>
                <a:uFillTx/>
                <a:latin typeface="Arial"/>
                <a:ea typeface="+mn-ea"/>
                <a:cs typeface="Arial"/>
              </a:rPr>
              <a:t>Fb</a:t>
            </a:r>
            <a:r>
              <a:rPr kumimoji="0" lang="sv-SE" sz="1200" b="1" i="0" u="none" strike="noStrike" kern="1200" cap="none" spc="0" normalizeH="0" baseline="0" noProof="0">
                <a:ln>
                  <a:noFill/>
                </a:ln>
                <a:solidFill>
                  <a:prstClr val="black"/>
                </a:solidFill>
                <a:effectLst/>
                <a:uLnTx/>
                <a:uFillTx/>
                <a:latin typeface="Arial"/>
                <a:ea typeface="+mn-ea"/>
                <a:cs typeface="Arial"/>
              </a:rPr>
              <a:t> för delen specifikt riktad till psykiatrin – </a:t>
            </a:r>
            <a:r>
              <a:rPr lang="sv-SE" b="1"/>
              <a:t>allt som står nämns i övriga HNS</a:t>
            </a:r>
          </a:p>
        </p:txBody>
      </p:sp>
      <p:sp>
        <p:nvSpPr>
          <p:cNvPr id="4" name="Platshållare för bildnummer 3"/>
          <p:cNvSpPr>
            <a:spLocks noGrp="1"/>
          </p:cNvSpPr>
          <p:nvPr>
            <p:ph type="sldNum" sz="quarter" idx="5"/>
          </p:nvPr>
        </p:nvSpPr>
        <p:spPr/>
        <p:txBody>
          <a:bodyPr/>
          <a:lstStyle/>
          <a:p>
            <a:fld id="{6B268C92-E5A6-47A4-8319-C3033040A77D}" type="slidenum">
              <a:rPr lang="sv-SE" smtClean="0"/>
              <a:t>17</a:t>
            </a:fld>
            <a:endParaRPr lang="sv-SE"/>
          </a:p>
        </p:txBody>
      </p:sp>
    </p:spTree>
    <p:extLst>
      <p:ext uri="{BB962C8B-B14F-4D97-AF65-F5344CB8AC3E}">
        <p14:creationId xmlns:p14="http://schemas.microsoft.com/office/powerpoint/2010/main" val="20447627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51460" indent="-251460">
              <a:spcAft>
                <a:spcPts val="300"/>
              </a:spcAft>
            </a:pPr>
            <a:r>
              <a:rPr lang="sv-SE" sz="1200" b="1">
                <a:cs typeface="Arial"/>
              </a:rPr>
              <a:t>Larm och snabbspår</a:t>
            </a:r>
          </a:p>
          <a:p>
            <a:pPr marL="251460" indent="-251460">
              <a:spcAft>
                <a:spcPts val="300"/>
              </a:spcAft>
              <a:buFont typeface="Arial" panose="020B0604020202020204" pitchFamily="34" charset="0"/>
              <a:buChar char="•"/>
            </a:pPr>
            <a:r>
              <a:rPr lang="sv-SE" sz="1200">
                <a:cs typeface="Arial"/>
              </a:rPr>
              <a:t>Oförändrade </a:t>
            </a:r>
            <a:r>
              <a:rPr lang="sv-SE" sz="1200" err="1">
                <a:cs typeface="Arial"/>
              </a:rPr>
              <a:t>utlarmningsrutiner</a:t>
            </a:r>
            <a:endParaRPr lang="sv-SE" sz="1200">
              <a:cs typeface="Arial"/>
            </a:endParaRPr>
          </a:p>
          <a:p>
            <a:pPr marL="251460" indent="-251460">
              <a:spcAft>
                <a:spcPts val="300"/>
              </a:spcAft>
              <a:buFont typeface="Arial" panose="020B0604020202020204" pitchFamily="34" charset="0"/>
              <a:buChar char="•"/>
            </a:pPr>
            <a:r>
              <a:rPr lang="sv-SE" sz="1200">
                <a:cs typeface="Arial"/>
              </a:rPr>
              <a:t>Logistiken i snabbspår (direkt-PCI, snabbspår vid stroke </a:t>
            </a:r>
            <a:r>
              <a:rPr lang="sv-SE" sz="1200" err="1">
                <a:cs typeface="Arial"/>
              </a:rPr>
              <a:t>etc</a:t>
            </a:r>
            <a:r>
              <a:rPr lang="sv-SE" sz="1200">
                <a:cs typeface="Arial"/>
              </a:rPr>
              <a:t>) oförändrade</a:t>
            </a:r>
          </a:p>
          <a:p>
            <a:pPr marL="251460" indent="-251460">
              <a:spcAft>
                <a:spcPts val="300"/>
              </a:spcAft>
              <a:buFont typeface="Arial" panose="020B0604020202020204" pitchFamily="34" charset="0"/>
              <a:buChar char="•"/>
            </a:pPr>
            <a:r>
              <a:rPr lang="sv-SE" sz="1200">
                <a:cs typeface="Arial"/>
              </a:rPr>
              <a:t>Anpassad dokumentation i livshotande situationer - hälsa går före dokumentation</a:t>
            </a:r>
          </a:p>
          <a:p>
            <a:pPr marL="503555" lvl="1" indent="-251460">
              <a:spcAft>
                <a:spcPts val="300"/>
              </a:spcAft>
              <a:buFont typeface="Arial" panose="020B0604020202020204" pitchFamily="34" charset="0"/>
              <a:buChar char="•"/>
            </a:pPr>
            <a:r>
              <a:rPr lang="sv-SE" sz="1200">
                <a:cs typeface="Arial"/>
              </a:rPr>
              <a:t>Befintliga dokumentationsstöd (pappersprotokoll </a:t>
            </a:r>
            <a:r>
              <a:rPr lang="sv-SE" sz="1200" err="1">
                <a:cs typeface="Arial"/>
              </a:rPr>
              <a:t>etc</a:t>
            </a:r>
            <a:r>
              <a:rPr lang="sv-SE" sz="1200">
                <a:cs typeface="Arial"/>
              </a:rPr>
              <a:t>) kan fortsatt användas, men allt måste in i journalen i anslutning till larmet (senast direkt efteråt)</a:t>
            </a:r>
          </a:p>
          <a:p>
            <a:pPr marL="503555" lvl="1" indent="-251460">
              <a:spcAft>
                <a:spcPts val="300"/>
              </a:spcAft>
              <a:buFont typeface="Arial" panose="020B0604020202020204" pitchFamily="34" charset="0"/>
              <a:buChar char="•"/>
            </a:pPr>
            <a:r>
              <a:rPr lang="sv-SE" sz="1200">
                <a:cs typeface="Arial"/>
              </a:rPr>
              <a:t>Snabbregistrering och anpassade protokoll för snabb hantering av det som måste in direkt digitalt (bild- och funktionsremisser, </a:t>
            </a:r>
            <a:r>
              <a:rPr lang="sv-SE" sz="1200" err="1">
                <a:cs typeface="Arial"/>
              </a:rPr>
              <a:t>labanalysbeställningar</a:t>
            </a:r>
            <a:r>
              <a:rPr lang="sv-SE" sz="1200">
                <a:cs typeface="Arial"/>
              </a:rPr>
              <a:t> </a:t>
            </a:r>
            <a:r>
              <a:rPr lang="sv-SE" sz="1200" err="1">
                <a:cs typeface="Arial"/>
              </a:rPr>
              <a:t>etc</a:t>
            </a:r>
            <a:r>
              <a:rPr lang="sv-SE" sz="1200">
                <a:cs typeface="Arial"/>
              </a:rPr>
              <a:t>)</a:t>
            </a:r>
          </a:p>
          <a:p>
            <a:pPr marL="252095" lvl="1" indent="0">
              <a:spcAft>
                <a:spcPts val="300"/>
              </a:spcAft>
              <a:buFont typeface="Arial" panose="020B0604020202020204" pitchFamily="34" charset="0"/>
              <a:buNone/>
            </a:pPr>
            <a:endParaRPr lang="sv-SE" sz="1200" b="1">
              <a:cs typeface="Arial"/>
            </a:endParaRPr>
          </a:p>
          <a:p>
            <a:pPr marL="252095" lvl="1" indent="0">
              <a:spcAft>
                <a:spcPts val="300"/>
              </a:spcAft>
              <a:buFont typeface="Arial" panose="020B0604020202020204" pitchFamily="34" charset="0"/>
              <a:buNone/>
            </a:pPr>
            <a:r>
              <a:rPr lang="sv-SE" sz="1200" b="1">
                <a:cs typeface="Arial"/>
              </a:rPr>
              <a:t>Triageprocesser</a:t>
            </a:r>
          </a:p>
          <a:p>
            <a:pPr marL="171450" indent="-171450">
              <a:spcAft>
                <a:spcPts val="600"/>
              </a:spcAft>
              <a:buFont typeface="Arial" panose="020B0604020202020204" pitchFamily="34" charset="0"/>
              <a:buChar char="•"/>
            </a:pPr>
            <a:r>
              <a:rPr lang="sv-SE" sz="1200">
                <a:cs typeface="Arial"/>
              </a:rPr>
              <a:t>Akutjournalen ("RETTS-bladet") ersätts - Förändrat visuellt stöd i triageprocessen</a:t>
            </a:r>
            <a:endParaRPr lang="sv-SE" sz="1200"/>
          </a:p>
          <a:p>
            <a:pPr marL="171450" indent="-171450">
              <a:spcAft>
                <a:spcPts val="600"/>
              </a:spcAft>
              <a:buFont typeface="Arial" panose="020B0604020202020204" pitchFamily="34" charset="0"/>
              <a:buChar char="•"/>
            </a:pPr>
            <a:r>
              <a:rPr lang="sv-SE" sz="1200">
                <a:cs typeface="Arial"/>
              </a:rPr>
              <a:t>Direktdokumentation i triageprocessen med </a:t>
            </a:r>
            <a:r>
              <a:rPr lang="sv-SE" sz="1200">
                <a:ea typeface="+mn-lt"/>
                <a:cs typeface="+mn-lt"/>
              </a:rPr>
              <a:t>oklara volymeffekter</a:t>
            </a:r>
            <a:r>
              <a:rPr lang="sv-SE" sz="1200">
                <a:cs typeface="Arial"/>
              </a:rPr>
              <a:t> – risk för flaskhalsar</a:t>
            </a:r>
          </a:p>
          <a:p>
            <a:pPr marL="171450" indent="-171450">
              <a:spcAft>
                <a:spcPts val="600"/>
              </a:spcAft>
              <a:buFont typeface="Arial" panose="020B0604020202020204" pitchFamily="34" charset="0"/>
              <a:buChar char="•"/>
            </a:pPr>
            <a:r>
              <a:rPr lang="sv-SE" sz="1200">
                <a:cs typeface="Arial"/>
              </a:rPr>
              <a:t>Nödvändigt med namngiven medicinskt ansvarig även vid standardiserad triageprovtagning</a:t>
            </a:r>
          </a:p>
          <a:p>
            <a:pPr marL="171450" indent="-171450">
              <a:spcAft>
                <a:spcPts val="600"/>
              </a:spcAft>
              <a:buFont typeface="Arial" panose="020B0604020202020204" pitchFamily="34" charset="0"/>
              <a:buChar char="•"/>
            </a:pPr>
            <a:r>
              <a:rPr lang="sv-SE" sz="1200">
                <a:cs typeface="Arial"/>
              </a:rPr>
              <a:t>Stöd för automatisk inläsning av vitalparametrar (kompatibel utrustning krävs, se funktionell beskrivning Teknisk utrustning)</a:t>
            </a:r>
          </a:p>
          <a:p>
            <a:pPr marL="0" indent="0">
              <a:spcAft>
                <a:spcPts val="600"/>
              </a:spcAft>
              <a:buFont typeface="Arial" panose="020B0604020202020204" pitchFamily="34" charset="0"/>
              <a:buNone/>
            </a:pPr>
            <a:endParaRPr lang="sv-SE" sz="1200">
              <a:cs typeface="Arial"/>
            </a:endParaRPr>
          </a:p>
          <a:p>
            <a:pPr marL="0" indent="0">
              <a:spcAft>
                <a:spcPts val="600"/>
              </a:spcAft>
              <a:buFont typeface="Arial" panose="020B0604020202020204" pitchFamily="34" charset="0"/>
              <a:buNone/>
            </a:pPr>
            <a:r>
              <a:rPr lang="sv-SE" sz="1200" b="1">
                <a:cs typeface="Arial"/>
              </a:rPr>
              <a:t>Ambulans</a:t>
            </a:r>
          </a:p>
          <a:p>
            <a:pPr marL="171450" indent="-171450">
              <a:buFont typeface="Arial" panose="020B0604020202020204" pitchFamily="34" charset="0"/>
              <a:buChar char="•"/>
            </a:pPr>
            <a:r>
              <a:rPr lang="sv-SE"/>
              <a:t>Processerna för registrering, rapport och dokumentationsöverlämning påverkas - Rutiner behöves ses över lokalt i samråd med ambulansverksamheter.</a:t>
            </a:r>
          </a:p>
          <a:p>
            <a:pPr marL="171450" indent="-171450">
              <a:buFont typeface="Arial" panose="020B0604020202020204" pitchFamily="34" charset="0"/>
              <a:buChar char="•"/>
            </a:pPr>
            <a:r>
              <a:rPr lang="sv-SE"/>
              <a:t>"Gemensam journal" försvinner - OBS: Läkemedel från ambulans endast i ambulansjournal</a:t>
            </a:r>
          </a:p>
          <a:p>
            <a:pPr marL="0" indent="0">
              <a:spcAft>
                <a:spcPts val="600"/>
              </a:spcAft>
              <a:buFont typeface="Arial" panose="020B0604020202020204" pitchFamily="34" charset="0"/>
              <a:buNone/>
            </a:pPr>
            <a:r>
              <a:rPr lang="sv-SE" sz="1200" b="1">
                <a:cs typeface="Arial"/>
              </a:rPr>
              <a:t>Akutmottagningsarbete</a:t>
            </a:r>
          </a:p>
          <a:p>
            <a:pPr marL="171450" indent="-171450">
              <a:spcAft>
                <a:spcPts val="600"/>
              </a:spcAft>
              <a:buFont typeface="Arial" panose="020B0604020202020204" pitchFamily="34" charset="0"/>
              <a:buChar char="•"/>
            </a:pPr>
            <a:r>
              <a:rPr lang="sv-SE" sz="1200">
                <a:cs typeface="Arial"/>
              </a:rPr>
              <a:t>Historik, mätvärden, resultat mm läses in automatiskt från tidigare journal</a:t>
            </a:r>
          </a:p>
          <a:p>
            <a:pPr marL="171450" indent="-171450">
              <a:spcAft>
                <a:spcPts val="600"/>
              </a:spcAft>
              <a:buFont typeface="Arial" panose="020B0604020202020204" pitchFamily="34" charset="0"/>
              <a:buChar char="•"/>
            </a:pPr>
            <a:r>
              <a:rPr lang="sv-SE" sz="1200">
                <a:ea typeface="+mn-lt"/>
                <a:cs typeface="+mn-lt"/>
              </a:rPr>
              <a:t>Dokumentation till stor del med fasta svarsalternativ</a:t>
            </a:r>
          </a:p>
          <a:p>
            <a:pPr marL="171450" indent="-171450">
              <a:spcAft>
                <a:spcPts val="600"/>
              </a:spcAft>
              <a:buFont typeface="Arial" panose="020B0604020202020204" pitchFamily="34" charset="0"/>
              <a:buChar char="•"/>
            </a:pPr>
            <a:r>
              <a:rPr lang="sv-SE" sz="1200">
                <a:cs typeface="Arial"/>
              </a:rPr>
              <a:t>Taligenkänning ger möjlighet till komplett och signerad journal direkt</a:t>
            </a:r>
            <a:endParaRPr lang="sv-SE"/>
          </a:p>
          <a:p>
            <a:pPr marL="171450" indent="-171450">
              <a:spcAft>
                <a:spcPts val="600"/>
              </a:spcAft>
              <a:buFont typeface="Arial" panose="020B0604020202020204" pitchFamily="34" charset="0"/>
              <a:buChar char="•"/>
            </a:pPr>
            <a:r>
              <a:rPr lang="sv-SE" sz="1200">
                <a:cs typeface="Arial"/>
              </a:rPr>
              <a:t>Ordinationsdrivet journalsystem – Alla papper ersätts av digitala ordinationer</a:t>
            </a:r>
            <a:r>
              <a:rPr lang="en-US" sz="1200">
                <a:cs typeface="Arial"/>
              </a:rPr>
              <a:t> </a:t>
            </a:r>
          </a:p>
          <a:p>
            <a:pPr marL="171450" indent="-171450">
              <a:spcAft>
                <a:spcPts val="600"/>
              </a:spcAft>
              <a:buFont typeface="Arial" panose="020B0604020202020204" pitchFamily="34" charset="0"/>
              <a:buChar char="•"/>
            </a:pPr>
            <a:r>
              <a:rPr lang="sv-SE" sz="1200">
                <a:cs typeface="Arial"/>
              </a:rPr>
              <a:t>Ordinationer samlade i gemensam aktivitetslista</a:t>
            </a:r>
          </a:p>
          <a:p>
            <a:pPr marL="171450" indent="-171450">
              <a:spcAft>
                <a:spcPts val="600"/>
              </a:spcAft>
              <a:buFont typeface="Arial" panose="020B0604020202020204" pitchFamily="34" charset="0"/>
              <a:buChar char="•"/>
            </a:pPr>
            <a:r>
              <a:rPr lang="sv-SE" sz="1200">
                <a:cs typeface="Arial"/>
              </a:rPr>
              <a:t>Generiska läkemedelsordinationer</a:t>
            </a:r>
          </a:p>
          <a:p>
            <a:pPr marL="171450" indent="-171450">
              <a:spcAft>
                <a:spcPts val="600"/>
              </a:spcAft>
              <a:buFont typeface="Arial" panose="020B0604020202020204" pitchFamily="34" charset="0"/>
              <a:buChar char="•"/>
            </a:pPr>
            <a:r>
              <a:rPr lang="sv-SE" sz="1200">
                <a:cs typeface="Arial"/>
              </a:rPr>
              <a:t>Scanning vid läkemedel och </a:t>
            </a:r>
            <a:r>
              <a:rPr lang="sv-SE" sz="1200" err="1">
                <a:cs typeface="Arial"/>
              </a:rPr>
              <a:t>provtagningÖverblick</a:t>
            </a:r>
            <a:r>
              <a:rPr lang="sv-SE" sz="1200">
                <a:cs typeface="Arial"/>
              </a:rPr>
              <a:t> över patienternas viktigaste medicin- och logistikparametrar med "flaggor"</a:t>
            </a:r>
            <a:r>
              <a:rPr lang="en-US" sz="1200">
                <a:cs typeface="Arial"/>
              </a:rPr>
              <a:t> i </a:t>
            </a:r>
            <a:r>
              <a:rPr lang="en-US" sz="1200" err="1">
                <a:cs typeface="Arial"/>
              </a:rPr>
              <a:t>Launchpoint</a:t>
            </a:r>
            <a:endParaRPr lang="sv-SE" sz="1200">
              <a:cs typeface="Arial"/>
            </a:endParaRPr>
          </a:p>
          <a:p>
            <a:pPr marL="171450" indent="-171450">
              <a:spcAft>
                <a:spcPts val="600"/>
              </a:spcAft>
              <a:buFont typeface="Arial" panose="020B0604020202020204" pitchFamily="34" charset="0"/>
              <a:buChar char="•"/>
            </a:pPr>
            <a:r>
              <a:rPr lang="sv-SE" sz="1200">
                <a:cs typeface="Arial"/>
              </a:rPr>
              <a:t>Mindre "leta efter/vänta på" varandra</a:t>
            </a:r>
            <a:r>
              <a:rPr lang="en-US" sz="1200">
                <a:cs typeface="Arial"/>
              </a:rPr>
              <a:t> </a:t>
            </a:r>
          </a:p>
          <a:p>
            <a:pPr marL="171450" indent="-171450">
              <a:spcAft>
                <a:spcPts val="600"/>
              </a:spcAft>
              <a:buFont typeface="Arial" panose="020B0604020202020204" pitchFamily="34" charset="0"/>
              <a:buChar char="•"/>
            </a:pPr>
            <a:r>
              <a:rPr lang="sv-SE" sz="1200">
                <a:cs typeface="Arial"/>
              </a:rPr>
              <a:t>Kraftigt minskad diktatbörda</a:t>
            </a:r>
          </a:p>
          <a:p>
            <a:pPr marL="171450" indent="-171450">
              <a:spcAft>
                <a:spcPts val="600"/>
              </a:spcAft>
              <a:buFont typeface="Arial" panose="020B0604020202020204" pitchFamily="34" charset="0"/>
              <a:buChar char="•"/>
            </a:pPr>
            <a:r>
              <a:rPr lang="sv-SE" sz="1200">
                <a:cs typeface="Arial"/>
              </a:rPr>
              <a:t>EN vårdhändelse (därmed färre</a:t>
            </a:r>
            <a:r>
              <a:rPr lang="sv-SE" sz="1200">
                <a:ea typeface="+mn-lt"/>
                <a:cs typeface="+mn-lt"/>
              </a:rPr>
              <a:t> </a:t>
            </a:r>
            <a:r>
              <a:rPr lang="sv-SE" sz="1200" err="1">
                <a:ea typeface="+mn-lt"/>
                <a:cs typeface="+mn-lt"/>
              </a:rPr>
              <a:t>adm</a:t>
            </a:r>
            <a:r>
              <a:rPr lang="sv-SE" sz="1200">
                <a:ea typeface="+mn-lt"/>
                <a:cs typeface="+mn-lt"/>
              </a:rPr>
              <a:t>-registreringar per patient)</a:t>
            </a:r>
          </a:p>
          <a:p>
            <a:pPr marL="171450" indent="-171450">
              <a:spcAft>
                <a:spcPts val="600"/>
              </a:spcAft>
              <a:buFont typeface="Arial" panose="020B0604020202020204" pitchFamily="34" charset="0"/>
              <a:buChar char="•"/>
            </a:pPr>
            <a:r>
              <a:rPr lang="sv-SE" sz="1200">
                <a:cs typeface="Arial"/>
              </a:rPr>
              <a:t>Nya verktyg för vårdplatskoordinering och transporter (</a:t>
            </a:r>
            <a:r>
              <a:rPr lang="sv-SE" sz="1200" err="1">
                <a:cs typeface="Arial"/>
              </a:rPr>
              <a:t>CapMan</a:t>
            </a:r>
            <a:r>
              <a:rPr lang="sv-SE" sz="1200">
                <a:cs typeface="Arial"/>
              </a:rPr>
              <a:t>)</a:t>
            </a:r>
          </a:p>
          <a:p>
            <a:pPr marL="171450" indent="-171450">
              <a:spcAft>
                <a:spcPts val="600"/>
              </a:spcAft>
              <a:buFont typeface="Arial" panose="020B0604020202020204" pitchFamily="34" charset="0"/>
              <a:buChar char="•"/>
            </a:pPr>
            <a:r>
              <a:rPr lang="sv-SE" sz="1200">
                <a:cs typeface="Arial"/>
              </a:rPr>
              <a:t>Rätt behörigheter och roll i Skånekatalogen viktigt</a:t>
            </a:r>
          </a:p>
          <a:p>
            <a:pPr marL="171450" indent="-171450">
              <a:spcAft>
                <a:spcPts val="600"/>
              </a:spcAft>
              <a:buFont typeface="Arial" panose="020B0604020202020204" pitchFamily="34" charset="0"/>
              <a:buChar char="•"/>
            </a:pPr>
            <a:endParaRPr lang="sv-SE" sz="1200">
              <a:cs typeface="Arial"/>
            </a:endParaRPr>
          </a:p>
          <a:p>
            <a:pPr marL="171450" indent="-171450">
              <a:spcAft>
                <a:spcPts val="600"/>
              </a:spcAft>
              <a:buFont typeface="Arial" panose="020B0604020202020204" pitchFamily="34" charset="0"/>
              <a:buChar char="•"/>
            </a:pPr>
            <a:endParaRPr lang="sv-SE" sz="1200">
              <a:cs typeface="Arial"/>
            </a:endParaRPr>
          </a:p>
          <a:p>
            <a:pPr marL="0" indent="0">
              <a:spcAft>
                <a:spcPts val="600"/>
              </a:spcAft>
              <a:buFont typeface="Arial" panose="020B0604020202020204" pitchFamily="34" charset="0"/>
              <a:buNone/>
            </a:pPr>
            <a:endParaRPr lang="sv-SE" sz="1200" b="1">
              <a:cs typeface="Arial"/>
            </a:endParaRPr>
          </a:p>
          <a:p>
            <a:endParaRPr lang="sv-SE"/>
          </a:p>
        </p:txBody>
      </p:sp>
      <p:sp>
        <p:nvSpPr>
          <p:cNvPr id="4" name="Platshållare för bildnummer 3"/>
          <p:cNvSpPr>
            <a:spLocks noGrp="1"/>
          </p:cNvSpPr>
          <p:nvPr>
            <p:ph type="sldNum" sz="quarter" idx="5"/>
          </p:nvPr>
        </p:nvSpPr>
        <p:spPr/>
        <p:txBody>
          <a:bodyPr/>
          <a:lstStyle/>
          <a:p>
            <a:fld id="{7727E24C-2B11-4DB4-A544-9963AD9D345E}" type="slidenum">
              <a:rPr lang="sv-SE" smtClean="0"/>
              <a:t>18</a:t>
            </a:fld>
            <a:endParaRPr lang="sv-SE"/>
          </a:p>
        </p:txBody>
      </p:sp>
    </p:spTree>
    <p:extLst>
      <p:ext uri="{BB962C8B-B14F-4D97-AF65-F5344CB8AC3E}">
        <p14:creationId xmlns:p14="http://schemas.microsoft.com/office/powerpoint/2010/main" val="1695288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b="1"/>
              <a:t>Dokumentation, ordination och skattningsskalor</a:t>
            </a:r>
          </a:p>
          <a:p>
            <a:pPr marL="171450" indent="-171450">
              <a:buFont typeface="Arial" panose="020B0604020202020204" pitchFamily="34" charset="0"/>
              <a:buChar char="•"/>
            </a:pPr>
            <a:r>
              <a:rPr lang="sv-SE"/>
              <a:t>Dokumentation och ordinationer underlättas av regiongemensamma mallar för alla yrkesgrupper.</a:t>
            </a:r>
          </a:p>
          <a:p>
            <a:pPr marL="171450" indent="-171450">
              <a:buFont typeface="Arial" panose="020B0604020202020204" pitchFamily="34" charset="0"/>
              <a:buChar char="•"/>
            </a:pPr>
            <a:r>
              <a:rPr lang="sv-SE"/>
              <a:t>PEWS (</a:t>
            </a:r>
            <a:r>
              <a:rPr lang="sv-SE" err="1"/>
              <a:t>Pediatric</a:t>
            </a:r>
            <a:r>
              <a:rPr lang="sv-SE"/>
              <a:t> </a:t>
            </a:r>
            <a:r>
              <a:rPr lang="sv-SE" err="1"/>
              <a:t>early</a:t>
            </a:r>
            <a:r>
              <a:rPr lang="sv-SE"/>
              <a:t> </a:t>
            </a:r>
            <a:r>
              <a:rPr lang="sv-SE" err="1"/>
              <a:t>warning</a:t>
            </a:r>
            <a:r>
              <a:rPr lang="sv-SE"/>
              <a:t> score) införs som standard i SDV</a:t>
            </a:r>
          </a:p>
          <a:p>
            <a:pPr marL="171450" indent="-171450">
              <a:buFont typeface="Arial" panose="020B0604020202020204" pitchFamily="34" charset="0"/>
              <a:buChar char="•"/>
            </a:pPr>
            <a:r>
              <a:rPr lang="sv-SE" sz="900">
                <a:cs typeface="Arial"/>
              </a:rPr>
              <a:t>Mätvärden registreras direkt och ger en bättre mätvärdesöversikt genom grafiska vyer</a:t>
            </a:r>
            <a:r>
              <a:rPr lang="sv-SE"/>
              <a:t> framför allt i slutenvård</a:t>
            </a:r>
          </a:p>
          <a:p>
            <a:endParaRPr lang="sv-SE"/>
          </a:p>
          <a:p>
            <a:r>
              <a:rPr lang="sv-SE" b="1"/>
              <a:t>Akutsjukvård</a:t>
            </a:r>
          </a:p>
          <a:p>
            <a:pPr marL="251460" indent="-251460">
              <a:spcAft>
                <a:spcPts val="300"/>
              </a:spcAft>
              <a:buFont typeface="Arial" panose="020B0604020202020204" pitchFamily="34" charset="0"/>
              <a:buChar char="•"/>
            </a:pPr>
            <a:r>
              <a:rPr lang="sv-SE" sz="1200">
                <a:cs typeface="Arial"/>
              </a:rPr>
              <a:t>Då RETTS-p bladet inte längre kommer att användas finns en manual via länk till såväl RETTS-p som triagehandbok.</a:t>
            </a:r>
          </a:p>
          <a:p>
            <a:pPr marL="251460" indent="-251460">
              <a:spcAft>
                <a:spcPts val="300"/>
              </a:spcAft>
              <a:buFont typeface="Arial" panose="020B0604020202020204" pitchFamily="34" charset="0"/>
              <a:buChar char="•"/>
            </a:pPr>
            <a:r>
              <a:rPr lang="sv-SE" sz="1200">
                <a:cs typeface="Arial"/>
              </a:rPr>
              <a:t>Färgmarkeringar i dagens RETTS-p blad finns inte i SDV men mätvärden visas i </a:t>
            </a:r>
            <a:r>
              <a:rPr lang="sv-SE" sz="1200" err="1">
                <a:cs typeface="Arial"/>
              </a:rPr>
              <a:t>Launch-point</a:t>
            </a:r>
            <a:endParaRPr lang="sv-SE">
              <a:cs typeface="Arial"/>
            </a:endParaRPr>
          </a:p>
          <a:p>
            <a:endParaRPr lang="sv-SE"/>
          </a:p>
          <a:p>
            <a:r>
              <a:rPr lang="sv-SE" b="1"/>
              <a:t>Neonatologi</a:t>
            </a:r>
          </a:p>
          <a:p>
            <a:pPr marL="251460" marR="0" lvl="0" indent="-25146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Dokumentation i intensivvårdsmodulen i SDV</a:t>
            </a:r>
          </a:p>
          <a:p>
            <a:pPr marL="251460" marR="0" lvl="0" indent="-25146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Utvalda uppgifter från moderns journal dras in till barnets journal</a:t>
            </a:r>
          </a:p>
          <a:p>
            <a:pPr marL="251460" indent="-251460">
              <a:spcAft>
                <a:spcPts val="300"/>
              </a:spcAft>
              <a:buFont typeface="Arial" panose="020B0604020202020204" pitchFamily="34" charset="0"/>
              <a:buChar char="•"/>
              <a:defRPr/>
            </a:pPr>
            <a:r>
              <a:rPr kumimoji="0" lang="sv-SE" sz="1200" b="0" i="0" u="none" strike="noStrike" kern="1200" cap="none" spc="0" normalizeH="0" baseline="0" noProof="0">
                <a:ln>
                  <a:noFill/>
                </a:ln>
                <a:effectLst/>
                <a:uLnTx/>
                <a:uFillTx/>
                <a:latin typeface="Arial"/>
                <a:ea typeface="+mn-ea"/>
                <a:cs typeface="Arial"/>
              </a:rPr>
              <a:t>Neonatal hemsjukvård</a:t>
            </a:r>
          </a:p>
          <a:p>
            <a:pPr marL="0" indent="0">
              <a:spcAft>
                <a:spcPts val="300"/>
              </a:spcAft>
              <a:buFont typeface="Arial" panose="020B0604020202020204" pitchFamily="34" charset="0"/>
              <a:buNone/>
              <a:defRPr/>
            </a:pPr>
            <a:endParaRPr kumimoji="0" lang="sv-SE" sz="1200" b="0" i="0" u="none" strike="noStrike" kern="1200" cap="none" spc="0" normalizeH="0" baseline="0" noProof="0">
              <a:ln>
                <a:noFill/>
              </a:ln>
              <a:effectLst/>
              <a:uLnTx/>
              <a:uFillTx/>
              <a:latin typeface="Arial"/>
              <a:ea typeface="+mn-ea"/>
              <a:cs typeface="Arial"/>
            </a:endParaRPr>
          </a:p>
          <a:p>
            <a:pPr marL="0" indent="0">
              <a:spcAft>
                <a:spcPts val="300"/>
              </a:spcAft>
              <a:buFont typeface="Arial" panose="020B0604020202020204" pitchFamily="34" charset="0"/>
              <a:buNone/>
              <a:defRPr/>
            </a:pPr>
            <a:r>
              <a:rPr kumimoji="0" lang="sv-SE" sz="1200" b="1" i="0" u="none" strike="noStrike" kern="1200" cap="none" spc="0" normalizeH="0" baseline="0" noProof="0">
                <a:ln>
                  <a:noFill/>
                </a:ln>
                <a:effectLst/>
                <a:uLnTx/>
                <a:uFillTx/>
                <a:latin typeface="Arial"/>
                <a:ea typeface="+mn-ea"/>
                <a:cs typeface="Arial"/>
              </a:rPr>
              <a:t>Kirurgi och anestesi</a:t>
            </a:r>
            <a:endParaRPr lang="sv-SE" sz="1200" b="1" i="0" u="none" strike="noStrike" kern="1200" cap="none" spc="0" normalizeH="0" baseline="0" noProof="0">
              <a:ln>
                <a:noFill/>
              </a:ln>
              <a:effectLst/>
              <a:uLnTx/>
              <a:uFillTx/>
              <a:latin typeface="Arial"/>
              <a:cs typeface="Arial"/>
            </a:endParaRPr>
          </a:p>
          <a:p>
            <a:pPr marL="251460" indent="-251460">
              <a:spcAft>
                <a:spcPts val="300"/>
              </a:spcAft>
              <a:buFont typeface="Arial" panose="020B0604020202020204" pitchFamily="34" charset="0"/>
              <a:buChar char="•"/>
              <a:defRPr/>
            </a:pPr>
            <a:r>
              <a:rPr kumimoji="0" lang="sv-SE" sz="1200" b="0" i="0" u="none" strike="noStrike" kern="1200" cap="none" spc="0" normalizeH="0" baseline="0" noProof="0">
                <a:ln>
                  <a:noFill/>
                </a:ln>
                <a:effectLst/>
                <a:uLnTx/>
                <a:uFillTx/>
                <a:latin typeface="Arial"/>
                <a:ea typeface="+mn-ea"/>
                <a:cs typeface="Arial"/>
              </a:rPr>
              <a:t>Mallar för pre- och postoperativ vård</a:t>
            </a:r>
            <a:r>
              <a:rPr lang="sv-SE" sz="1200">
                <a:latin typeface="Arial"/>
                <a:cs typeface="Arial"/>
              </a:rPr>
              <a:t> </a:t>
            </a:r>
            <a:endParaRPr lang="sv-SE" sz="1200" b="0" i="0" u="none" strike="noStrike" kern="1200" cap="none" spc="0" normalizeH="0" baseline="0" noProof="0">
              <a:ln>
                <a:noFill/>
              </a:ln>
              <a:effectLst/>
              <a:uLnTx/>
              <a:uFillTx/>
              <a:latin typeface="Arial"/>
              <a:cs typeface="Arial"/>
            </a:endParaRPr>
          </a:p>
          <a:p>
            <a:pPr marL="251460" indent="-251460">
              <a:spcAft>
                <a:spcPts val="300"/>
              </a:spcAft>
              <a:buFont typeface="Arial" panose="020B0604020202020204" pitchFamily="34" charset="0"/>
              <a:buChar char="•"/>
              <a:defRPr/>
            </a:pPr>
            <a:r>
              <a:rPr lang="sv-SE" sz="1200">
                <a:latin typeface="Arial"/>
                <a:cs typeface="Arial"/>
              </a:rPr>
              <a:t>Anestesi utanför operationsavdelning dokumenteras enbart i SDV</a:t>
            </a:r>
          </a:p>
          <a:p>
            <a:pPr marL="251460" marR="0" lvl="0" indent="-25146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err="1">
                <a:ln>
                  <a:noFill/>
                </a:ln>
                <a:solidFill>
                  <a:prstClr val="black"/>
                </a:solidFill>
                <a:effectLst/>
                <a:uLnTx/>
                <a:uFillTx/>
                <a:latin typeface="Arial"/>
                <a:ea typeface="+mn-ea"/>
                <a:cs typeface="Arial"/>
              </a:rPr>
              <a:t>Orbit</a:t>
            </a:r>
            <a:r>
              <a:rPr kumimoji="0" lang="sv-SE" sz="1200" b="0" i="0" u="none" strike="noStrike" kern="1200" cap="none" spc="0" normalizeH="0" baseline="0" noProof="0">
                <a:ln>
                  <a:noFill/>
                </a:ln>
                <a:solidFill>
                  <a:prstClr val="black"/>
                </a:solidFill>
                <a:effectLst/>
                <a:uLnTx/>
                <a:uFillTx/>
                <a:latin typeface="Arial"/>
                <a:ea typeface="+mn-ea"/>
                <a:cs typeface="Arial"/>
              </a:rPr>
              <a:t> finns kvar</a:t>
            </a:r>
          </a:p>
          <a:p>
            <a:pPr marL="251460" marR="0" lvl="0" indent="-25146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prstClr val="black"/>
              </a:solidFill>
              <a:effectLst/>
              <a:uLnTx/>
              <a:uFillTx/>
              <a:latin typeface="Arial"/>
              <a:ea typeface="+mn-ea"/>
              <a:cs typeface="Arial"/>
            </a:endParaRPr>
          </a:p>
          <a:p>
            <a:r>
              <a:rPr lang="sv-SE" b="1"/>
              <a:t>Intensivvård</a:t>
            </a:r>
          </a:p>
          <a:p>
            <a:pPr marL="251460" indent="-251460">
              <a:spcAft>
                <a:spcPts val="300"/>
              </a:spcAft>
              <a:buFont typeface="Arial" panose="020B0604020202020204" pitchFamily="34" charset="0"/>
              <a:buChar char="•"/>
              <a:defRPr/>
            </a:pPr>
            <a:r>
              <a:rPr lang="sv-SE" sz="1200">
                <a:latin typeface="Arial"/>
                <a:cs typeface="Arial"/>
              </a:rPr>
              <a:t>Alla data </a:t>
            </a:r>
            <a:r>
              <a:rPr kumimoji="0" lang="sv-SE" sz="1200" b="0" i="0" u="none" strike="noStrike" kern="1200" cap="none" spc="0" normalizeH="0" baseline="0" noProof="0">
                <a:ln>
                  <a:noFill/>
                </a:ln>
                <a:effectLst/>
                <a:uLnTx/>
                <a:uFillTx/>
                <a:latin typeface="Arial"/>
                <a:ea typeface="+mn-ea"/>
                <a:cs typeface="Arial"/>
              </a:rPr>
              <a:t>från intensivvården </a:t>
            </a:r>
            <a:r>
              <a:rPr lang="sv-SE" sz="1200">
                <a:latin typeface="Arial"/>
                <a:cs typeface="Arial"/>
              </a:rPr>
              <a:t>blir</a:t>
            </a:r>
            <a:r>
              <a:rPr kumimoji="0" lang="sv-SE" sz="1200" b="0" i="0" u="none" strike="noStrike" kern="1200" cap="none" spc="0" normalizeH="0" baseline="0" noProof="0">
                <a:ln>
                  <a:noFill/>
                </a:ln>
                <a:effectLst/>
                <a:uLnTx/>
                <a:uFillTx/>
                <a:latin typeface="Arial"/>
                <a:ea typeface="+mn-ea"/>
                <a:cs typeface="Arial"/>
              </a:rPr>
              <a:t> </a:t>
            </a:r>
            <a:r>
              <a:rPr lang="sv-SE" sz="1200">
                <a:latin typeface="Arial"/>
                <a:cs typeface="Arial"/>
              </a:rPr>
              <a:t>synliga</a:t>
            </a:r>
            <a:r>
              <a:rPr kumimoji="0" lang="sv-SE" sz="1200" b="0" i="0" u="none" strike="noStrike" kern="1200" cap="none" spc="0" normalizeH="0" baseline="0" noProof="0">
                <a:ln>
                  <a:noFill/>
                </a:ln>
                <a:effectLst/>
                <a:uLnTx/>
                <a:uFillTx/>
                <a:latin typeface="Arial"/>
                <a:ea typeface="+mn-ea"/>
                <a:cs typeface="Arial"/>
              </a:rPr>
              <a:t> för barnsjukvården</a:t>
            </a:r>
            <a:r>
              <a:rPr lang="sv-SE" sz="1200">
                <a:latin typeface="Arial"/>
                <a:cs typeface="Arial"/>
              </a:rPr>
              <a:t> </a:t>
            </a:r>
            <a:endParaRPr kumimoji="0" lang="sv-SE" sz="1200" b="0" i="0" u="none" strike="noStrike" kern="1200" cap="none" spc="0" normalizeH="0" baseline="0" noProof="0">
              <a:ln>
                <a:noFill/>
              </a:ln>
              <a:effectLst/>
              <a:uLnTx/>
              <a:uFillTx/>
              <a:latin typeface="Arial"/>
              <a:ea typeface="+mn-ea"/>
              <a:cs typeface="Arial"/>
            </a:endParaRPr>
          </a:p>
          <a:p>
            <a:pPr marL="251460" indent="-251460">
              <a:spcAft>
                <a:spcPts val="300"/>
              </a:spcAft>
              <a:buFont typeface="Arial" panose="020B0604020202020204" pitchFamily="34" charset="0"/>
              <a:buChar char="•"/>
              <a:defRPr/>
            </a:pPr>
            <a:r>
              <a:rPr lang="sv-SE" sz="1200">
                <a:latin typeface="Arial"/>
                <a:cs typeface="Arial"/>
              </a:rPr>
              <a:t>Överflyttningar från och till intensivvård underlättas och är säkrare</a:t>
            </a:r>
          </a:p>
          <a:p>
            <a:pPr marL="251460" marR="0" lvl="0" indent="-25146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Läkemedelsordinationer i SDV</a:t>
            </a:r>
          </a:p>
          <a:p>
            <a:r>
              <a:rPr lang="sv-SE" b="1"/>
              <a:t>Läkemedel</a:t>
            </a:r>
          </a:p>
          <a:p>
            <a:pPr marL="251460" indent="-251460">
              <a:spcAft>
                <a:spcPts val="300"/>
              </a:spcAft>
              <a:buFont typeface="Arial" panose="020B0604020202020204" pitchFamily="34" charset="0"/>
              <a:buChar char="•"/>
              <a:defRPr/>
            </a:pPr>
            <a:r>
              <a:rPr kumimoji="0" lang="sv-SE" sz="1200" b="0" i="0" u="none" strike="noStrike" kern="1200" cap="none" spc="0" normalizeH="0" baseline="0" noProof="0">
                <a:ln>
                  <a:noFill/>
                </a:ln>
                <a:effectLst/>
                <a:uLnTx/>
                <a:uFillTx/>
                <a:latin typeface="Arial"/>
                <a:ea typeface="+mn-ea"/>
                <a:cs typeface="Arial"/>
              </a:rPr>
              <a:t>Flera nya ordinationsmallar</a:t>
            </a:r>
            <a:r>
              <a:rPr lang="sv-SE" sz="1200">
                <a:latin typeface="Arial"/>
                <a:cs typeface="Arial"/>
              </a:rPr>
              <a:t> har byggts utöver de i </a:t>
            </a:r>
            <a:r>
              <a:rPr lang="sv-SE" sz="1200" err="1">
                <a:latin typeface="Arial"/>
                <a:cs typeface="Arial"/>
              </a:rPr>
              <a:t>ePed</a:t>
            </a:r>
            <a:endParaRPr lang="sv-SE" sz="1200" b="0" i="0" u="none" strike="noStrike" kern="1200" cap="none" spc="0" normalizeH="0" baseline="0" noProof="0">
              <a:ln>
                <a:noFill/>
              </a:ln>
              <a:effectLst/>
              <a:uLnTx/>
              <a:uFillTx/>
              <a:latin typeface="Arial"/>
              <a:cs typeface="Arial"/>
            </a:endParaRPr>
          </a:p>
          <a:p>
            <a:pPr marL="251460" marR="0" lvl="0" indent="-25146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sv-SE" sz="1200">
                <a:solidFill>
                  <a:prstClr val="black"/>
                </a:solidFill>
                <a:latin typeface="Arial"/>
                <a:cs typeface="Arial"/>
              </a:rPr>
              <a:t>Förbättrad funktion avseende intravenös vätskebehandling och vätskebalansregistrering</a:t>
            </a:r>
            <a:endParaRPr kumimoji="0" lang="sv-SE" sz="1200" b="0" i="0" u="none" strike="noStrike" kern="1200" cap="none" spc="0" normalizeH="0" baseline="0" noProof="0">
              <a:ln>
                <a:noFill/>
              </a:ln>
              <a:solidFill>
                <a:prstClr val="black"/>
              </a:solidFill>
              <a:effectLst/>
              <a:uLnTx/>
              <a:uFillTx/>
              <a:latin typeface="Arial"/>
              <a:ea typeface="+mn-ea"/>
              <a:cs typeface="Arial"/>
            </a:endParaRPr>
          </a:p>
          <a:p>
            <a:pPr marL="251460" marR="0" lvl="0" indent="-25146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sv-SE" sz="1200" err="1">
                <a:solidFill>
                  <a:srgbClr val="FF0000"/>
                </a:solidFill>
                <a:latin typeface="Arial"/>
                <a:cs typeface="Arial"/>
              </a:rPr>
              <a:t>eP</a:t>
            </a:r>
            <a:r>
              <a:rPr kumimoji="0" lang="sv-SE" sz="1200" b="0" i="0" u="none" strike="noStrike" kern="1200" cap="none" spc="0" normalizeH="0" baseline="0" noProof="0" err="1">
                <a:ln>
                  <a:noFill/>
                </a:ln>
                <a:solidFill>
                  <a:srgbClr val="FF0000"/>
                </a:solidFill>
                <a:effectLst/>
                <a:uLnTx/>
                <a:uFillTx/>
                <a:latin typeface="Arial"/>
                <a:ea typeface="+mn-ea"/>
                <a:cs typeface="Arial"/>
              </a:rPr>
              <a:t>edfunktionaliteten</a:t>
            </a:r>
            <a:r>
              <a:rPr kumimoji="0" lang="sv-SE" sz="1200" b="0" i="0" u="none" strike="noStrike" kern="1200" cap="none" spc="0" normalizeH="0" baseline="0" noProof="0">
                <a:ln>
                  <a:noFill/>
                </a:ln>
                <a:solidFill>
                  <a:srgbClr val="FF0000"/>
                </a:solidFill>
                <a:effectLst/>
                <a:uLnTx/>
                <a:uFillTx/>
                <a:latin typeface="Arial"/>
                <a:ea typeface="+mn-ea"/>
                <a:cs typeface="Arial"/>
              </a:rPr>
              <a:t> kvar men är ännu inte färdigbyggd</a:t>
            </a:r>
          </a:p>
          <a:p>
            <a:pPr marL="251460" indent="-251460">
              <a:spcAft>
                <a:spcPts val="300"/>
              </a:spcAft>
              <a:buFont typeface="Arial" panose="020B0604020202020204" pitchFamily="34" charset="0"/>
              <a:buChar char="•"/>
              <a:defRPr/>
            </a:pPr>
            <a:r>
              <a:rPr kumimoji="0" lang="sv-SE" sz="1200" b="0" i="0" u="none" strike="noStrike" kern="1200" cap="none" spc="0" normalizeH="0" baseline="0" noProof="0">
                <a:ln>
                  <a:noFill/>
                </a:ln>
                <a:effectLst/>
                <a:uLnTx/>
                <a:uFillTx/>
                <a:latin typeface="Arial"/>
                <a:ea typeface="+mn-ea"/>
                <a:cs typeface="Arial"/>
              </a:rPr>
              <a:t>Barnsjukvården använder</a:t>
            </a:r>
            <a:r>
              <a:rPr lang="sv-SE" sz="1200">
                <a:latin typeface="Arial"/>
                <a:cs typeface="Arial"/>
              </a:rPr>
              <a:t> </a:t>
            </a:r>
            <a:r>
              <a:rPr kumimoji="0" lang="sv-SE" sz="1200" b="0" i="0" u="none" strike="noStrike" kern="1200" cap="none" spc="0" normalizeH="0" baseline="0" noProof="0">
                <a:ln>
                  <a:noFill/>
                </a:ln>
                <a:effectLst/>
                <a:uLnTx/>
                <a:uFillTx/>
                <a:latin typeface="Arial"/>
                <a:ea typeface="+mn-ea"/>
                <a:cs typeface="Arial"/>
              </a:rPr>
              <a:t>inte dosdispensering</a:t>
            </a:r>
            <a:endParaRPr lang="sv-SE" sz="1200" b="0" i="0" u="none" strike="noStrike" kern="1200" cap="none" spc="0" normalizeH="0" baseline="0" noProof="0">
              <a:ln>
                <a:noFill/>
              </a:ln>
              <a:effectLst/>
              <a:uLnTx/>
              <a:uFillTx/>
              <a:latin typeface="Arial"/>
              <a:cs typeface="Arial"/>
            </a:endParaRPr>
          </a:p>
          <a:p>
            <a:pPr marL="251460" indent="-251460">
              <a:spcAft>
                <a:spcPts val="300"/>
              </a:spcAft>
              <a:buFont typeface="Arial" panose="020B0604020202020204" pitchFamily="34" charset="0"/>
              <a:buChar char="•"/>
              <a:defRPr/>
            </a:pPr>
            <a:r>
              <a:rPr lang="sv-SE" sz="1200">
                <a:latin typeface="Arial"/>
                <a:cs typeface="Arial"/>
              </a:rPr>
              <a:t>Förbättrad funktion för vätskebalans</a:t>
            </a:r>
          </a:p>
          <a:p>
            <a:pPr marL="251460" indent="-251460">
              <a:spcAft>
                <a:spcPts val="300"/>
              </a:spcAft>
              <a:buFont typeface="Arial" panose="020B0604020202020204" pitchFamily="34" charset="0"/>
              <a:buChar char="•"/>
              <a:defRPr/>
            </a:pPr>
            <a:r>
              <a:rPr lang="sv-SE" sz="1200">
                <a:latin typeface="Arial"/>
                <a:cs typeface="Arial"/>
              </a:rPr>
              <a:t>Förbättrad funktion avseende  nutrition avseende dokumentation, screening och åtgärder</a:t>
            </a:r>
            <a:endParaRPr lang="sv-SE"/>
          </a:p>
          <a:p>
            <a:r>
              <a:rPr lang="sv-SE" b="1"/>
              <a:t>Tillväxtkurva</a:t>
            </a:r>
          </a:p>
          <a:p>
            <a:pPr marL="251460" indent="-251460">
              <a:spcAft>
                <a:spcPts val="300"/>
              </a:spcAft>
              <a:buFont typeface="Arial" panose="020B0604020202020204" pitchFamily="34" charset="0"/>
              <a:buChar char="•"/>
              <a:defRPr/>
            </a:pPr>
            <a:r>
              <a:rPr kumimoji="0" lang="sv-SE" sz="1200" b="0" i="0" u="none" strike="noStrike" kern="1200" cap="none" spc="0" normalizeH="0" baseline="0" noProof="0">
                <a:ln>
                  <a:noFill/>
                </a:ln>
                <a:effectLst/>
                <a:uLnTx/>
                <a:uFillTx/>
                <a:latin typeface="Arial"/>
                <a:ea typeface="+mn-ea"/>
                <a:cs typeface="Arial"/>
              </a:rPr>
              <a:t>Gemensam tillväxtkurva </a:t>
            </a:r>
            <a:r>
              <a:rPr lang="sv-SE" sz="1200">
                <a:latin typeface="Arial"/>
                <a:cs typeface="Arial"/>
              </a:rPr>
              <a:t>för sjukhusvård, primärvård</a:t>
            </a:r>
            <a:r>
              <a:rPr kumimoji="0" lang="sv-SE" sz="1200" b="0" i="0" u="none" strike="noStrike" kern="1200" cap="none" spc="0" normalizeH="0" baseline="0" noProof="0">
                <a:ln>
                  <a:noFill/>
                </a:ln>
                <a:effectLst/>
                <a:uLnTx/>
                <a:uFillTx/>
                <a:latin typeface="Arial"/>
                <a:ea typeface="+mn-ea"/>
                <a:cs typeface="Arial"/>
              </a:rPr>
              <a:t> och BVC. Skolhälsovårdens data kommer </a:t>
            </a:r>
            <a:r>
              <a:rPr lang="sv-SE" sz="1200">
                <a:latin typeface="Arial"/>
                <a:cs typeface="Arial"/>
              </a:rPr>
              <a:t>fortsättningsvis inte</a:t>
            </a:r>
            <a:r>
              <a:rPr kumimoji="0" lang="sv-SE" sz="1200" b="0" i="0" u="none" strike="noStrike" kern="1200" cap="none" spc="0" normalizeH="0" baseline="0" noProof="0">
                <a:ln>
                  <a:noFill/>
                </a:ln>
                <a:effectLst/>
                <a:uLnTx/>
                <a:uFillTx/>
                <a:latin typeface="Arial"/>
                <a:ea typeface="+mn-ea"/>
                <a:cs typeface="Arial"/>
              </a:rPr>
              <a:t> att delas.</a:t>
            </a:r>
          </a:p>
          <a:p>
            <a:pPr marL="251460" indent="-251460">
              <a:spcAft>
                <a:spcPts val="300"/>
              </a:spcAft>
              <a:buFont typeface="Arial" panose="020B0604020202020204" pitchFamily="34" charset="0"/>
              <a:buChar char="•"/>
              <a:defRPr/>
            </a:pPr>
            <a:r>
              <a:rPr lang="sv-SE" sz="1200">
                <a:cs typeface="Arial"/>
              </a:rPr>
              <a:t>Vid övergången </a:t>
            </a:r>
            <a:r>
              <a:rPr lang="sv-SE" sz="1200">
                <a:ea typeface="+mn-lt"/>
                <a:cs typeface="+mn-lt"/>
              </a:rPr>
              <a:t>från </a:t>
            </a:r>
            <a:r>
              <a:rPr lang="sv-SE" sz="1200" err="1">
                <a:ea typeface="+mn-lt"/>
                <a:cs typeface="+mn-lt"/>
              </a:rPr>
              <a:t>Melior</a:t>
            </a:r>
            <a:r>
              <a:rPr lang="sv-SE" sz="1200">
                <a:ea typeface="+mn-lt"/>
                <a:cs typeface="+mn-lt"/>
              </a:rPr>
              <a:t> migreras</a:t>
            </a:r>
            <a:r>
              <a:rPr lang="sv-SE" sz="1200">
                <a:cs typeface="Arial"/>
              </a:rPr>
              <a:t> historiska tillväxtdata från </a:t>
            </a:r>
            <a:r>
              <a:rPr lang="sv-SE" sz="1200" err="1">
                <a:cs typeface="Arial"/>
              </a:rPr>
              <a:t>Meliors</a:t>
            </a:r>
            <a:r>
              <a:rPr lang="sv-SE" sz="1200">
                <a:cs typeface="Arial"/>
              </a:rPr>
              <a:t> mätvärdesdokumentation utifrån vilka en historisk kurva skapas i SDV. Värden inlagda i den nuvarande kurvan (via uthoppet) följer alltså inte med vid </a:t>
            </a:r>
            <a:r>
              <a:rPr lang="sv-SE" sz="1200" err="1">
                <a:cs typeface="Arial"/>
              </a:rPr>
              <a:t>driftstart</a:t>
            </a:r>
            <a:r>
              <a:rPr lang="sv-SE" sz="1200">
                <a:cs typeface="Arial"/>
              </a:rPr>
              <a:t> (ingen förändring för primärvården/BVC).</a:t>
            </a:r>
          </a:p>
          <a:p>
            <a:pPr marL="0" indent="0">
              <a:spcAft>
                <a:spcPts val="300"/>
              </a:spcAft>
              <a:buFont typeface="Arial" panose="020B0604020202020204" pitchFamily="34" charset="0"/>
              <a:buNone/>
              <a:defRPr/>
            </a:pPr>
            <a:endParaRPr lang="sv-SE" sz="1200">
              <a:cs typeface="Arial"/>
            </a:endParaRPr>
          </a:p>
          <a:p>
            <a:pPr marL="0" indent="0">
              <a:spcAft>
                <a:spcPts val="300"/>
              </a:spcAft>
              <a:buFont typeface="Arial" panose="020B0604020202020204" pitchFamily="34" charset="0"/>
              <a:buNone/>
              <a:defRPr/>
            </a:pPr>
            <a:r>
              <a:rPr lang="sv-SE" sz="1200" b="1">
                <a:cs typeface="Arial"/>
              </a:rPr>
              <a:t>Spärr och skydd av journal</a:t>
            </a:r>
          </a:p>
          <a:p>
            <a:pPr marL="171450" indent="-171450">
              <a:buFont typeface="Arial" panose="020B0604020202020204" pitchFamily="34" charset="0"/>
              <a:buChar char="•"/>
            </a:pPr>
            <a:r>
              <a:rPr lang="sv-SE"/>
              <a:t>Systemet stödjer Barnskyddsteamens krav på möjligheter att spärra journalen.</a:t>
            </a:r>
          </a:p>
          <a:p>
            <a:pPr marL="171450" indent="-171450">
              <a:buFont typeface="Arial" panose="020B0604020202020204" pitchFamily="34" charset="0"/>
              <a:buChar char="•"/>
            </a:pPr>
            <a:r>
              <a:rPr lang="sv-SE"/>
              <a:t>Förändrad tillgång till dokumentation i Tidiga hypoteser (endast för läkare). Nytt, regionalt formulär för Oro för barn som far illa för alla andra professioner. Denna dokumentation blir inte synlig i 1177</a:t>
            </a:r>
            <a:endParaRPr lang="sv-SE" sz="1200" b="1">
              <a:cs typeface="Arial"/>
            </a:endParaRPr>
          </a:p>
          <a:p>
            <a:endParaRPr lang="sv-SE" b="1"/>
          </a:p>
        </p:txBody>
      </p:sp>
      <p:sp>
        <p:nvSpPr>
          <p:cNvPr id="4" name="Platshållare för bildnummer 3"/>
          <p:cNvSpPr>
            <a:spLocks noGrp="1"/>
          </p:cNvSpPr>
          <p:nvPr>
            <p:ph type="sldNum" sz="quarter" idx="5"/>
          </p:nvPr>
        </p:nvSpPr>
        <p:spPr/>
        <p:txBody>
          <a:bodyPr/>
          <a:lstStyle/>
          <a:p>
            <a:fld id="{6B268C92-E5A6-47A4-8319-C3033040A77D}" type="slidenum">
              <a:rPr lang="sv-SE" smtClean="0"/>
              <a:t>19</a:t>
            </a:fld>
            <a:endParaRPr lang="sv-SE"/>
          </a:p>
        </p:txBody>
      </p:sp>
    </p:spTree>
    <p:extLst>
      <p:ext uri="{BB962C8B-B14F-4D97-AF65-F5344CB8AC3E}">
        <p14:creationId xmlns:p14="http://schemas.microsoft.com/office/powerpoint/2010/main" val="2044762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7727E24C-2B11-4DB4-A544-9963AD9D345E}" type="slidenum">
              <a:rPr lang="sv-SE" smtClean="0"/>
              <a:t>2</a:t>
            </a:fld>
            <a:endParaRPr lang="sv-SE"/>
          </a:p>
        </p:txBody>
      </p:sp>
    </p:spTree>
    <p:extLst>
      <p:ext uri="{BB962C8B-B14F-4D97-AF65-F5344CB8AC3E}">
        <p14:creationId xmlns:p14="http://schemas.microsoft.com/office/powerpoint/2010/main" val="39744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268C92-E5A6-47A4-8319-C3033040A77D}"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97279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6B268C92-E5A6-47A4-8319-C3033040A77D}" type="slidenum">
              <a:rPr lang="sv-SE" smtClean="0"/>
              <a:t>21</a:t>
            </a:fld>
            <a:endParaRPr lang="sv-SE"/>
          </a:p>
        </p:txBody>
      </p:sp>
    </p:spTree>
    <p:extLst>
      <p:ext uri="{BB962C8B-B14F-4D97-AF65-F5344CB8AC3E}">
        <p14:creationId xmlns:p14="http://schemas.microsoft.com/office/powerpoint/2010/main" val="2335582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6B268C92-E5A6-47A4-8319-C3033040A77D}" type="slidenum">
              <a:rPr lang="sv-SE" smtClean="0"/>
              <a:t>22</a:t>
            </a:fld>
            <a:endParaRPr lang="sv-SE"/>
          </a:p>
        </p:txBody>
      </p:sp>
    </p:spTree>
    <p:extLst>
      <p:ext uri="{BB962C8B-B14F-4D97-AF65-F5344CB8AC3E}">
        <p14:creationId xmlns:p14="http://schemas.microsoft.com/office/powerpoint/2010/main" val="1959299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073011-F4CD-4A21-A8C1-CA3F6754DF53}" type="slidenum">
              <a:rPr lang="sv-SE" smtClean="0"/>
              <a:t>23</a:t>
            </a:fld>
            <a:endParaRPr lang="sv-SE"/>
          </a:p>
        </p:txBody>
      </p:sp>
    </p:spTree>
    <p:extLst>
      <p:ext uri="{BB962C8B-B14F-4D97-AF65-F5344CB8AC3E}">
        <p14:creationId xmlns:p14="http://schemas.microsoft.com/office/powerpoint/2010/main" val="8417676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B268C92-E5A6-47A4-8319-C3033040A77D}" type="slidenum">
              <a:rPr lang="sv-SE" smtClean="0"/>
              <a:t>24</a:t>
            </a:fld>
            <a:endParaRPr lang="sv-SE"/>
          </a:p>
        </p:txBody>
      </p:sp>
    </p:spTree>
    <p:extLst>
      <p:ext uri="{BB962C8B-B14F-4D97-AF65-F5344CB8AC3E}">
        <p14:creationId xmlns:p14="http://schemas.microsoft.com/office/powerpoint/2010/main" val="457591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sv-SE" sz="1200" b="1">
                <a:solidFill>
                  <a:schemeClr val="tx1"/>
                </a:solidFill>
              </a:rPr>
              <a:t>Medicinsk antitumoral behandling</a:t>
            </a:r>
          </a:p>
          <a:p>
            <a:pPr marL="285750" indent="-285750">
              <a:buFont typeface="Arial" panose="020B0604020202020204" pitchFamily="34" charset="0"/>
              <a:buChar char="•"/>
            </a:pPr>
            <a:r>
              <a:rPr lang="sv-SE" sz="1200"/>
              <a:t>Ordinationer av cytostatika i samma system som övrig vård</a:t>
            </a:r>
          </a:p>
          <a:p>
            <a:pPr marL="285750" indent="-285750">
              <a:buFont typeface="Arial" panose="020B0604020202020204" pitchFamily="34" charset="0"/>
              <a:buChar char="•"/>
            </a:pPr>
            <a:r>
              <a:rPr lang="sv-SE" sz="1200"/>
              <a:t>Införande av regimpaket som innehåller bokning, provtagning och understödjande (bl.a. </a:t>
            </a:r>
            <a:r>
              <a:rPr lang="sv-SE" sz="1200" err="1"/>
              <a:t>antiemetika</a:t>
            </a:r>
            <a:r>
              <a:rPr lang="sv-SE" sz="1200"/>
              <a:t>) och primär behandling</a:t>
            </a:r>
          </a:p>
          <a:p>
            <a:pPr marL="285750" indent="-285750">
              <a:buFont typeface="Arial" panose="020B0604020202020204" pitchFamily="34" charset="0"/>
              <a:buChar char="•"/>
            </a:pPr>
            <a:r>
              <a:rPr lang="sv-SE" sz="1200"/>
              <a:t>Bättre översikt av pågående och planerad  antitumoral behandling</a:t>
            </a:r>
          </a:p>
          <a:p>
            <a:pPr marL="285750" indent="-285750">
              <a:buFont typeface="Arial" panose="020B0604020202020204" pitchFamily="34" charset="0"/>
              <a:buChar char="•"/>
            </a:pPr>
            <a:r>
              <a:rPr lang="sv-SE" sz="1200"/>
              <a:t>Nytt steg för produkttilldelning av farmaceut (Integration APOEX)</a:t>
            </a:r>
          </a:p>
          <a:p>
            <a:pPr marL="285750" indent="-285750">
              <a:buFont typeface="Arial" panose="020B0604020202020204" pitchFamily="34" charset="0"/>
              <a:buChar char="•"/>
            </a:pPr>
            <a:r>
              <a:rPr lang="sv-SE" sz="1200"/>
              <a:t>Information om status på beredning i SDV (Integration APOEX)</a:t>
            </a:r>
          </a:p>
          <a:p>
            <a:pPr marL="285750" indent="-285750">
              <a:buFont typeface="Arial" panose="020B0604020202020204" pitchFamily="34" charset="0"/>
              <a:buChar char="•"/>
            </a:pPr>
            <a:r>
              <a:rPr lang="sv-SE" sz="1200"/>
              <a:t>Annan lösning för </a:t>
            </a:r>
            <a:r>
              <a:rPr lang="sv-SE" sz="1200" err="1"/>
              <a:t>maxdos</a:t>
            </a:r>
            <a:r>
              <a:rPr lang="sv-SE" sz="1200"/>
              <a:t> och varningsdos</a:t>
            </a:r>
          </a:p>
          <a:p>
            <a:pPr marL="0" indent="0">
              <a:buFont typeface="Arial" panose="020B0604020202020204" pitchFamily="34" charset="0"/>
              <a:buNone/>
            </a:pPr>
            <a:endParaRPr lang="sv-SE" sz="1200"/>
          </a:p>
          <a:p>
            <a:pPr marL="0" marR="0" lvl="0" indent="0" algn="l" defTabSz="914400" rtl="0" eaLnBrk="1" fontAlgn="auto" latinLnBrk="0" hangingPunct="1">
              <a:lnSpc>
                <a:spcPct val="100000"/>
              </a:lnSpc>
              <a:spcBef>
                <a:spcPts val="0"/>
              </a:spcBef>
              <a:spcAft>
                <a:spcPts val="0"/>
              </a:spcAft>
              <a:buClrTx/>
              <a:buSzTx/>
              <a:buFontTx/>
              <a:buNone/>
              <a:tabLst/>
              <a:defRPr/>
            </a:pPr>
            <a:r>
              <a:rPr lang="sv-SE" b="1">
                <a:solidFill>
                  <a:schemeClr val="tx1"/>
                </a:solidFill>
              </a:rPr>
              <a:t>Strålbehandling</a:t>
            </a:r>
          </a:p>
          <a:p>
            <a:pPr marL="285750" indent="-285750">
              <a:buFont typeface="Arial" panose="020B0604020202020204" pitchFamily="34" charset="0"/>
              <a:buChar char="•"/>
            </a:pPr>
            <a:r>
              <a:rPr lang="sv-SE" sz="1200"/>
              <a:t>Bokningar av Strålbehandling syns i SDV</a:t>
            </a:r>
          </a:p>
          <a:p>
            <a:pPr marL="285750" indent="-285750">
              <a:buFont typeface="Arial" panose="020B0604020202020204" pitchFamily="34" charset="0"/>
              <a:buChar char="•"/>
            </a:pPr>
            <a:r>
              <a:rPr lang="sv-SE" sz="1200"/>
              <a:t>Daglig uppdatering av progress i strålbehandlingen i Interaktiv vy</a:t>
            </a:r>
            <a:endParaRPr lang="sv-SE" sz="1200">
              <a:cs typeface="Arial"/>
            </a:endParaRPr>
          </a:p>
          <a:p>
            <a:pPr marL="285750" indent="-285750">
              <a:buFont typeface="Arial" panose="020B0604020202020204" pitchFamily="34" charset="0"/>
              <a:buChar char="•"/>
            </a:pPr>
            <a:r>
              <a:rPr lang="sv-SE" sz="1200"/>
              <a:t>Dokumentation överförs (strålplan &amp; strålrapport) automatiskt som </a:t>
            </a:r>
            <a:r>
              <a:rPr lang="sv-SE" sz="1200" err="1"/>
              <a:t>pdf</a:t>
            </a:r>
            <a:r>
              <a:rPr lang="sv-SE" sz="1200"/>
              <a:t> till SDV</a:t>
            </a:r>
          </a:p>
          <a:p>
            <a:pPr marL="285750" indent="-285750">
              <a:buFont typeface="Arial" panose="020B0604020202020204" pitchFamily="34" charset="0"/>
              <a:buChar char="•"/>
            </a:pPr>
            <a:r>
              <a:rPr lang="sv-SE" sz="1200"/>
              <a:t>Övergång från pappersbaserad strålanmälan till digital </a:t>
            </a:r>
          </a:p>
          <a:p>
            <a:pPr marL="0" indent="0">
              <a:buFont typeface="Arial" panose="020B0604020202020204" pitchFamily="34" charset="0"/>
              <a:buNone/>
            </a:pPr>
            <a:endParaRPr lang="sv-SE" sz="1200"/>
          </a:p>
          <a:p>
            <a:pPr marL="0" indent="0">
              <a:buFont typeface="Arial" panose="020B0604020202020204" pitchFamily="34" charset="0"/>
              <a:buNone/>
            </a:pPr>
            <a:r>
              <a:rPr lang="sv-SE" sz="1200" b="1"/>
              <a:t>Stamcellstransplantation</a:t>
            </a:r>
          </a:p>
          <a:p>
            <a:pPr marL="171450" indent="-171450">
              <a:spcAft>
                <a:spcPts val="300"/>
              </a:spcAft>
              <a:buFont typeface="Arial" panose="020B0604020202020204" pitchFamily="34" charset="0"/>
              <a:buChar char="•"/>
            </a:pPr>
            <a:r>
              <a:rPr lang="sv-SE" sz="1200"/>
              <a:t>Övergång från pappersbaserat arbetssätt till digitalt för delar av arbetsflödet</a:t>
            </a:r>
          </a:p>
          <a:p>
            <a:pPr marL="171450" indent="-171450">
              <a:spcAft>
                <a:spcPts val="300"/>
              </a:spcAft>
              <a:buFont typeface="Arial" panose="020B0604020202020204" pitchFamily="34" charset="0"/>
              <a:buChar char="•"/>
            </a:pPr>
            <a:r>
              <a:rPr lang="sv-SE" sz="1200"/>
              <a:t>Digitaliserat arbetssätt för kontrasignering vid SCT</a:t>
            </a:r>
          </a:p>
          <a:p>
            <a:pPr marL="171450" indent="-171450">
              <a:spcAft>
                <a:spcPts val="300"/>
              </a:spcAft>
              <a:buFont typeface="Arial" panose="020B0604020202020204" pitchFamily="34" charset="0"/>
              <a:buChar char="•"/>
            </a:pPr>
            <a:r>
              <a:rPr lang="sv-SE" sz="1200"/>
              <a:t>Tydligare översikt av hela patientens vårdförlopp </a:t>
            </a:r>
          </a:p>
          <a:p>
            <a:pPr marL="0" indent="0">
              <a:buFont typeface="Arial" panose="020B0604020202020204" pitchFamily="34" charset="0"/>
              <a:buNone/>
            </a:pPr>
            <a:endParaRPr lang="sv-SE" sz="1200" b="1"/>
          </a:p>
          <a:p>
            <a:pPr marL="0" indent="0">
              <a:buFont typeface="Arial" panose="020B0604020202020204" pitchFamily="34" charset="0"/>
              <a:buNone/>
            </a:pPr>
            <a:r>
              <a:rPr lang="sv-SE" sz="1200" b="1"/>
              <a:t>Öppenvård</a:t>
            </a:r>
          </a:p>
          <a:p>
            <a:pPr marL="171450" indent="-171450">
              <a:buFont typeface="Arial" panose="020B0604020202020204" pitchFamily="34" charset="0"/>
              <a:buChar char="•"/>
            </a:pPr>
            <a:r>
              <a:rPr lang="sv-SE"/>
              <a:t>D</a:t>
            </a:r>
            <a:r>
              <a:rPr lang="sv-SE" sz="900"/>
              <a:t>igitalt stöd för stadieindelning</a:t>
            </a:r>
          </a:p>
          <a:p>
            <a:pPr marL="171450" indent="-171450">
              <a:buFont typeface="Arial" panose="020B0604020202020204" pitchFamily="34" charset="0"/>
              <a:buChar char="•"/>
            </a:pPr>
            <a:r>
              <a:rPr lang="sv-SE"/>
              <a:t>Elektronisk ansökan om specifika cancerläkemedel </a:t>
            </a:r>
          </a:p>
          <a:p>
            <a:pPr marL="0" indent="0">
              <a:buFont typeface="Arial" panose="020B0604020202020204" pitchFamily="34" charset="0"/>
              <a:buNone/>
            </a:pPr>
            <a:endParaRPr lang="sv-SE"/>
          </a:p>
          <a:p>
            <a:pPr marL="0" indent="0">
              <a:buFont typeface="Arial" panose="020B0604020202020204" pitchFamily="34" charset="0"/>
              <a:buNone/>
            </a:pPr>
            <a:r>
              <a:rPr lang="sv-SE" b="1"/>
              <a:t>Isotopbehandling</a:t>
            </a:r>
          </a:p>
          <a:p>
            <a:pPr marL="171450" indent="-171450">
              <a:lnSpc>
                <a:spcPct val="90000"/>
              </a:lnSpc>
              <a:spcAft>
                <a:spcPts val="300"/>
              </a:spcAft>
              <a:buFont typeface="Arial" panose="020B0604020202020204" pitchFamily="34" charset="0"/>
              <a:buChar char="•"/>
            </a:pPr>
            <a:r>
              <a:rPr lang="sv-SE">
                <a:cs typeface="Arial"/>
              </a:rPr>
              <a:t>Regimer för isotopbehandlingar har tillkommit – tidigare papper</a:t>
            </a:r>
          </a:p>
          <a:p>
            <a:pPr marL="171450" indent="-171450">
              <a:lnSpc>
                <a:spcPct val="90000"/>
              </a:lnSpc>
              <a:spcAft>
                <a:spcPts val="300"/>
              </a:spcAft>
              <a:buFont typeface="Arial" panose="020B0604020202020204" pitchFamily="34" charset="0"/>
              <a:buChar char="•"/>
            </a:pPr>
            <a:r>
              <a:rPr lang="sv-SE" sz="900"/>
              <a:t>Övergång från pappersbaserad isotopanmälan till digital </a:t>
            </a:r>
          </a:p>
          <a:p>
            <a:pPr marL="171450" indent="-171450" algn="l">
              <a:buFont typeface="Arial" panose="020B0604020202020204" pitchFamily="34" charset="0"/>
              <a:buChar char="•"/>
            </a:pPr>
            <a:r>
              <a:rPr lang="sv-SE">
                <a:solidFill>
                  <a:srgbClr val="242424"/>
                </a:solidFill>
                <a:effectLst/>
                <a:latin typeface="Arial"/>
                <a:cs typeface="Arial"/>
              </a:rPr>
              <a:t>Digital dokumentation av givna doser</a:t>
            </a:r>
          </a:p>
          <a:p>
            <a:pPr marL="171450" indent="-171450" algn="l">
              <a:buFont typeface="Arial" panose="020B0604020202020204" pitchFamily="34" charset="0"/>
              <a:buChar char="•"/>
            </a:pPr>
            <a:r>
              <a:rPr lang="sv-SE">
                <a:solidFill>
                  <a:srgbClr val="242424"/>
                </a:solidFill>
                <a:latin typeface="Arial"/>
                <a:cs typeface="Arial"/>
              </a:rPr>
              <a:t>Isotopbehandlingar syns bland andra antitumorala behandlingar</a:t>
            </a:r>
            <a:endParaRPr lang="sv-SE">
              <a:solidFill>
                <a:srgbClr val="242424"/>
              </a:solidFill>
              <a:effectLst/>
              <a:latin typeface="Arial"/>
              <a:cs typeface="Arial"/>
            </a:endParaRPr>
          </a:p>
          <a:p>
            <a:pPr marL="171450" indent="-171450" algn="l">
              <a:buFont typeface="Arial" panose="020B0604020202020204" pitchFamily="34" charset="0"/>
              <a:buChar char="•"/>
            </a:pPr>
            <a:r>
              <a:rPr lang="sv-SE">
                <a:solidFill>
                  <a:srgbClr val="242424"/>
                </a:solidFill>
                <a:effectLst/>
                <a:latin typeface="Arial"/>
                <a:cs typeface="Segoe UI"/>
              </a:rPr>
              <a:t>Inbokade patienter syns i SDV</a:t>
            </a:r>
          </a:p>
          <a:p>
            <a:pPr marL="0" indent="0" algn="l">
              <a:buFont typeface="Arial" panose="020B0604020202020204" pitchFamily="34" charset="0"/>
              <a:buNone/>
            </a:pPr>
            <a:endParaRPr lang="sv-SE">
              <a:solidFill>
                <a:srgbClr val="242424"/>
              </a:solidFill>
              <a:effectLst/>
              <a:latin typeface="Arial"/>
              <a:cs typeface="Segoe UI"/>
            </a:endParaRPr>
          </a:p>
          <a:p>
            <a:pPr marL="0" indent="0" algn="l">
              <a:buFont typeface="Arial" panose="020B0604020202020204" pitchFamily="34" charset="0"/>
              <a:buNone/>
            </a:pPr>
            <a:r>
              <a:rPr lang="sv-SE" b="1">
                <a:solidFill>
                  <a:srgbClr val="242424"/>
                </a:solidFill>
                <a:effectLst/>
                <a:latin typeface="Arial"/>
                <a:cs typeface="Segoe UI"/>
              </a:rPr>
              <a:t>Barnsjukvård</a:t>
            </a:r>
            <a:endParaRPr lang="sv-SE" b="1">
              <a:solidFill>
                <a:srgbClr val="242424"/>
              </a:solidFill>
              <a:effectLst/>
              <a:latin typeface="Arial"/>
            </a:endParaRPr>
          </a:p>
          <a:p>
            <a:pPr marL="171450" indent="-171450">
              <a:buFont typeface="Arial" panose="020B0604020202020204" pitchFamily="34" charset="0"/>
              <a:buChar char="•"/>
            </a:pPr>
            <a:r>
              <a:rPr lang="sv-SE" sz="1200"/>
              <a:t>Ordination av cytostatika i samma system som övrig vård</a:t>
            </a:r>
          </a:p>
          <a:p>
            <a:pPr marL="171450" indent="-171450">
              <a:buFont typeface="Arial" panose="020B0604020202020204" pitchFamily="34" charset="0"/>
              <a:buChar char="•"/>
            </a:pPr>
            <a:r>
              <a:rPr lang="sv-SE" sz="1200"/>
              <a:t>Införande av regimpaket som innehåller bokning, provtagning och primär behandling</a:t>
            </a:r>
          </a:p>
          <a:p>
            <a:pPr marL="171450" indent="-171450">
              <a:buFont typeface="Arial" panose="020B0604020202020204" pitchFamily="34" charset="0"/>
              <a:buChar char="•"/>
            </a:pPr>
            <a:r>
              <a:rPr lang="sv-SE" sz="1200"/>
              <a:t>Bättre översikt av pågående och planerad  antitumoral behandling</a:t>
            </a:r>
          </a:p>
          <a:p>
            <a:pPr marL="171450" indent="-171450">
              <a:buFont typeface="Arial" panose="020B0604020202020204" pitchFamily="34" charset="0"/>
              <a:buChar char="•"/>
            </a:pPr>
            <a:r>
              <a:rPr lang="sv-SE" sz="1200"/>
              <a:t>Information om status på beredningar i SDV (Integration APOEX)</a:t>
            </a:r>
            <a:endParaRPr lang="sv-SE" sz="1200">
              <a:cs typeface="Arial"/>
            </a:endParaRPr>
          </a:p>
          <a:p>
            <a:pPr marL="171450" indent="-171450">
              <a:lnSpc>
                <a:spcPct val="90000"/>
              </a:lnSpc>
              <a:spcAft>
                <a:spcPts val="300"/>
              </a:spcAft>
              <a:buFont typeface="Arial" panose="020B0604020202020204" pitchFamily="34" charset="0"/>
              <a:buChar char="•"/>
            </a:pPr>
            <a:r>
              <a:rPr lang="sv-SE" sz="1200"/>
              <a:t>Förändrat arbetssätt för kontrasignering av regimer/cykler</a:t>
            </a:r>
          </a:p>
          <a:p>
            <a:pPr marL="171450" indent="-171450">
              <a:lnSpc>
                <a:spcPct val="90000"/>
              </a:lnSpc>
              <a:spcAft>
                <a:spcPts val="300"/>
              </a:spcAft>
              <a:buFont typeface="Arial" panose="020B0604020202020204" pitchFamily="34" charset="0"/>
              <a:buChar char="•"/>
            </a:pPr>
            <a:r>
              <a:rPr lang="sv-SE" sz="1200"/>
              <a:t>Regiongemensamt ordinationssystem ersätter faxbaserade ordinationer till hemortssjukhus</a:t>
            </a:r>
          </a:p>
          <a:p>
            <a:pPr marL="0" indent="0">
              <a:buFont typeface="Arial" panose="020B0604020202020204" pitchFamily="34" charset="0"/>
              <a:buNone/>
            </a:pPr>
            <a:endParaRPr lang="sv-SE" sz="1200" b="1"/>
          </a:p>
        </p:txBody>
      </p:sp>
      <p:sp>
        <p:nvSpPr>
          <p:cNvPr id="4" name="Slide Number Placeholder 3"/>
          <p:cNvSpPr>
            <a:spLocks noGrp="1"/>
          </p:cNvSpPr>
          <p:nvPr>
            <p:ph type="sldNum" sz="quarter" idx="5"/>
          </p:nvPr>
        </p:nvSpPr>
        <p:spPr/>
        <p:txBody>
          <a:bodyPr/>
          <a:lstStyle/>
          <a:p>
            <a:fld id="{6B268C92-E5A6-47A4-8319-C3033040A77D}" type="slidenum">
              <a:rPr lang="sv-SE" smtClean="0"/>
              <a:t>25</a:t>
            </a:fld>
            <a:endParaRPr lang="sv-SE"/>
          </a:p>
        </p:txBody>
      </p:sp>
    </p:spTree>
    <p:extLst>
      <p:ext uri="{BB962C8B-B14F-4D97-AF65-F5344CB8AC3E}">
        <p14:creationId xmlns:p14="http://schemas.microsoft.com/office/powerpoint/2010/main" val="4200565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latshållare för bildobjekt 1"/>
          <p:cNvSpPr>
            <a:spLocks noGrp="1" noRot="1" noChangeAspect="1" noTextEdit="1"/>
          </p:cNvSpPr>
          <p:nvPr>
            <p:ph type="sldImg"/>
          </p:nvPr>
        </p:nvSpPr>
        <p:spPr>
          <a:ln/>
        </p:spPr>
      </p:sp>
      <p:sp>
        <p:nvSpPr>
          <p:cNvPr id="14339" name="Platshållare för anteckningar 2"/>
          <p:cNvSpPr>
            <a:spLocks noGrp="1"/>
          </p:cNvSpPr>
          <p:nvPr>
            <p:ph type="body" idx="1"/>
          </p:nvPr>
        </p:nvSpPr>
        <p:spPr>
          <a:noFill/>
        </p:spPr>
        <p:txBody>
          <a:bodyPr/>
          <a:lstStyle/>
          <a:p>
            <a:endParaRPr lang="sv-SE" sz="1800" b="1" dirty="0">
              <a:effectLst/>
              <a:latin typeface="Calibri" panose="020F0502020204030204" pitchFamily="34" charset="0"/>
              <a:ea typeface="Calibri" panose="020F0502020204030204" pitchFamily="34" charset="0"/>
            </a:endParaRPr>
          </a:p>
          <a:p>
            <a:r>
              <a:rPr lang="sv-SE" sz="1800" b="1" dirty="0">
                <a:effectLst/>
                <a:latin typeface="Calibri" panose="020F0502020204030204" pitchFamily="34" charset="0"/>
                <a:ea typeface="Calibri" panose="020F0502020204030204" pitchFamily="34" charset="0"/>
              </a:rPr>
              <a:t>Förändringarna med SDV bygger mycket på principerna och dessa återkommer i många av HNS och </a:t>
            </a:r>
            <a:r>
              <a:rPr lang="sv-SE" sz="1800" b="1" dirty="0" err="1">
                <a:effectLst/>
                <a:latin typeface="Calibri" panose="020F0502020204030204" pitchFamily="34" charset="0"/>
                <a:ea typeface="Calibri" panose="020F0502020204030204" pitchFamily="34" charset="0"/>
              </a:rPr>
              <a:t>Fb</a:t>
            </a:r>
            <a:r>
              <a:rPr lang="sv-SE" sz="1800" b="1" dirty="0">
                <a:effectLst/>
                <a:latin typeface="Calibri" panose="020F0502020204030204" pitchFamily="34" charset="0"/>
                <a:ea typeface="Calibri" panose="020F0502020204030204" pitchFamily="34" charset="0"/>
              </a:rPr>
              <a:t>. </a:t>
            </a:r>
          </a:p>
          <a:p>
            <a:endParaRPr lang="sv-SE" sz="1800" b="1" dirty="0">
              <a:effectLst/>
              <a:latin typeface="Calibri" panose="020F0502020204030204" pitchFamily="34" charset="0"/>
              <a:ea typeface="Calibri" panose="020F0502020204030204" pitchFamily="34" charset="0"/>
            </a:endParaRPr>
          </a:p>
          <a:p>
            <a:r>
              <a:rPr lang="sv-SE" sz="1800" b="1" dirty="0">
                <a:effectLst/>
                <a:latin typeface="Calibri" panose="020F0502020204030204" pitchFamily="34" charset="0"/>
                <a:ea typeface="Calibri" panose="020F0502020204030204" pitchFamily="34" charset="0"/>
              </a:rPr>
              <a:t>Standardisering</a:t>
            </a:r>
            <a:endParaRPr lang="sv-SE"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Calibri" panose="020F0502020204030204" pitchFamily="34" charset="0"/>
                <a:ea typeface="Calibri" panose="020F0502020204030204" pitchFamily="34" charset="0"/>
              </a:rPr>
              <a:t> Mer jämlik vård med standardiserade arbetssätt. Stödjer medarbetaren i sitt arbete och skapar förutsättningar för lika vård. Vi kommer följa lagar regler och rekommendationer. Medarbetaren känner igen sig då det är byggt av just medarbetarna i RS. Underlättar om man byter arbetsplats. </a:t>
            </a:r>
            <a:r>
              <a:rPr lang="sv-SE" sz="1800" dirty="0">
                <a:solidFill>
                  <a:schemeClr val="tx1"/>
                </a:solidFill>
                <a:cs typeface="Arial"/>
              </a:rPr>
              <a:t>Dokumentation av teamarbete sätts samman till en helhet</a:t>
            </a:r>
          </a:p>
          <a:p>
            <a:r>
              <a:rPr lang="sv-SE" sz="1800" dirty="0">
                <a:effectLst/>
                <a:latin typeface="Calibri" panose="020F0502020204030204" pitchFamily="34" charset="0"/>
                <a:ea typeface="Calibri" panose="020F0502020204030204" pitchFamily="34" charset="0"/>
              </a:rPr>
              <a:t> Vi få en samsyn kring dokumentation, enhetliga arbetssätt, termer, begrepp, </a:t>
            </a:r>
            <a:r>
              <a:rPr lang="sv-SE" sz="1800" dirty="0" err="1">
                <a:effectLst/>
                <a:latin typeface="Calibri" panose="020F0502020204030204" pitchFamily="34" charset="0"/>
                <a:ea typeface="Calibri" panose="020F0502020204030204" pitchFamily="34" charset="0"/>
              </a:rPr>
              <a:t>kodverk</a:t>
            </a:r>
            <a:r>
              <a:rPr lang="sv-SE" sz="1800" dirty="0">
                <a:effectLst/>
                <a:latin typeface="Calibri" panose="020F0502020204030204" pitchFamily="34" charset="0"/>
                <a:ea typeface="Calibri" panose="020F0502020204030204" pitchFamily="34" charset="0"/>
              </a:rPr>
              <a:t> då alla vårdgivare i Skåne kommer arbeta i samma IT-system. Kliniska och administrativa system integreras.</a:t>
            </a:r>
          </a:p>
          <a:p>
            <a:r>
              <a:rPr lang="sv-SE" sz="1800" dirty="0">
                <a:effectLst/>
                <a:latin typeface="Calibri" panose="020F0502020204030204" pitchFamily="34" charset="0"/>
                <a:ea typeface="Calibri" panose="020F0502020204030204" pitchFamily="34" charset="0"/>
              </a:rPr>
              <a:t> </a:t>
            </a:r>
          </a:p>
          <a:p>
            <a:r>
              <a:rPr lang="sv-SE" sz="1800" dirty="0">
                <a:effectLst/>
                <a:latin typeface="Calibri" panose="020F0502020204030204" pitchFamily="34" charset="0"/>
                <a:ea typeface="Calibri" panose="020F0502020204030204" pitchFamily="34" charset="0"/>
              </a:rPr>
              <a:t> </a:t>
            </a:r>
            <a:r>
              <a:rPr lang="sv-SE" sz="1800" b="1" dirty="0">
                <a:effectLst/>
                <a:latin typeface="Calibri" panose="020F0502020204030204" pitchFamily="34" charset="0"/>
                <a:ea typeface="Calibri" panose="020F0502020204030204" pitchFamily="34" charset="0"/>
              </a:rPr>
              <a:t>Strukturerad dokumentation</a:t>
            </a:r>
          </a:p>
          <a:p>
            <a:r>
              <a:rPr lang="sv-SE" sz="1800" b="0" dirty="0">
                <a:effectLst/>
                <a:latin typeface="Calibri" panose="020F0502020204030204" pitchFamily="34" charset="0"/>
                <a:ea typeface="Calibri" panose="020F0502020204030204" pitchFamily="34" charset="0"/>
              </a:rPr>
              <a:t>Medför att man kan återläsa tidigare dokumentation och framtida planering på ett mer tillgängligt och tydligt sätt. </a:t>
            </a:r>
            <a:r>
              <a:rPr lang="sv-SE" sz="1800" b="1" dirty="0">
                <a:effectLst/>
                <a:latin typeface="Calibri" panose="020F0502020204030204" pitchFamily="34" charset="0"/>
                <a:ea typeface="Calibri" panose="020F0502020204030204" pitchFamily="34" charset="0"/>
              </a:rPr>
              <a:t> </a:t>
            </a:r>
            <a:endParaRPr lang="sv-SE" sz="1800" dirty="0">
              <a:effectLst/>
              <a:latin typeface="Calibri" panose="020F0502020204030204" pitchFamily="34" charset="0"/>
              <a:ea typeface="Calibri" panose="020F0502020204030204" pitchFamily="34" charset="0"/>
            </a:endParaRPr>
          </a:p>
          <a:p>
            <a:r>
              <a:rPr lang="sv-SE" sz="1800" dirty="0">
                <a:effectLst/>
                <a:latin typeface="Calibri" panose="020F0502020204030204" pitchFamily="34" charset="0"/>
                <a:ea typeface="Calibri" panose="020F0502020204030204" pitchFamily="34" charset="0"/>
              </a:rPr>
              <a:t>Exempel när dokumentation som görs under ett vårdförlopp, från inskrivning och framåt kommer väsentlig data dras in i epikrisen.</a:t>
            </a:r>
          </a:p>
          <a:p>
            <a:r>
              <a:rPr lang="sv-SE" sz="1800" dirty="0">
                <a:effectLst/>
                <a:latin typeface="Calibri" panose="020F0502020204030204" pitchFamily="34" charset="0"/>
                <a:ea typeface="Calibri" panose="020F0502020204030204" pitchFamily="34" charset="0"/>
              </a:rPr>
              <a:t>Dokumentation i mallar och formulär – dokumentera rätt saker på rätt plats</a:t>
            </a:r>
          </a:p>
          <a:p>
            <a:r>
              <a:rPr lang="sv-SE" sz="1800" dirty="0">
                <a:effectLst/>
                <a:latin typeface="Calibri" panose="020F0502020204030204" pitchFamily="34" charset="0"/>
                <a:ea typeface="Calibri" panose="020F0502020204030204" pitchFamily="34" charset="0"/>
              </a:rPr>
              <a:t> </a:t>
            </a:r>
          </a:p>
          <a:p>
            <a:r>
              <a:rPr lang="sv-SE" sz="1800" b="1" dirty="0">
                <a:effectLst/>
                <a:latin typeface="Calibri" panose="020F0502020204030204" pitchFamily="34" charset="0"/>
                <a:ea typeface="Calibri" panose="020F0502020204030204" pitchFamily="34" charset="0"/>
              </a:rPr>
              <a:t>Ordinationsdriven process</a:t>
            </a:r>
          </a:p>
          <a:p>
            <a:r>
              <a:rPr lang="sv-SE" sz="1800" b="0" dirty="0">
                <a:effectLst/>
                <a:latin typeface="Calibri" panose="020F0502020204030204" pitchFamily="34" charset="0"/>
                <a:ea typeface="Calibri" panose="020F0502020204030204" pitchFamily="34" charset="0"/>
              </a:rPr>
              <a:t>Skapar tydlighet och god överblick vad som är gjort och vad som ska göras framöver. </a:t>
            </a:r>
          </a:p>
          <a:p>
            <a:r>
              <a:rPr lang="sv-SE" sz="1800" b="0" dirty="0">
                <a:effectLst/>
                <a:latin typeface="Calibri" panose="020F0502020204030204" pitchFamily="34" charset="0"/>
                <a:ea typeface="Calibri" panose="020F0502020204030204" pitchFamily="34" charset="0"/>
              </a:rPr>
              <a:t>Systemet inte bara för historiska dokumentation vad som gjorts utan visar även planen framåt tydligt. Ser också om något är utfört eller ej, ex om blodprov är taget eller ej. Sjuksköterskor får nu äntligen en arbetslista (omvårdnadskompassen). Läkare kan se vad som planerats-utförts-svar inkommit.</a:t>
            </a:r>
          </a:p>
          <a:p>
            <a:r>
              <a:rPr lang="sv-SE" sz="1800" b="1" dirty="0">
                <a:effectLst/>
                <a:latin typeface="Calibri" panose="020F0502020204030204" pitchFamily="34" charset="0"/>
                <a:ea typeface="Calibri" panose="020F0502020204030204" pitchFamily="34" charset="0"/>
              </a:rPr>
              <a:t> </a:t>
            </a:r>
            <a:endParaRPr lang="sv-SE" sz="1800" dirty="0">
              <a:effectLst/>
              <a:latin typeface="Calibri" panose="020F0502020204030204" pitchFamily="34" charset="0"/>
              <a:ea typeface="Calibri" panose="020F0502020204030204" pitchFamily="34" charset="0"/>
            </a:endParaRPr>
          </a:p>
          <a:p>
            <a:r>
              <a:rPr lang="sv-SE" sz="1800" b="1" dirty="0">
                <a:effectLst/>
                <a:latin typeface="Calibri" panose="020F0502020204030204" pitchFamily="34" charset="0"/>
                <a:ea typeface="Calibri" panose="020F0502020204030204" pitchFamily="34" charset="0"/>
              </a:rPr>
              <a:t>Realtid: </a:t>
            </a:r>
          </a:p>
          <a:p>
            <a:r>
              <a:rPr lang="sv-SE" sz="1800" b="0" dirty="0">
                <a:effectLst/>
                <a:latin typeface="Calibri" panose="020F0502020204030204" pitchFamily="34" charset="0"/>
                <a:ea typeface="Calibri" panose="020F0502020204030204" pitchFamily="34" charset="0"/>
              </a:rPr>
              <a:t>Alla ser i nära anslutning till kontakten vad som gjorts och ska göras. Anteckningar tillgängliga mer direkt, behöver inte vänta på eller jaga att diktat ska skrivas ut. Ex så finns slutenvårdsanteckningar tillgängliga vid återbesök på PV</a:t>
            </a:r>
          </a:p>
          <a:p>
            <a:r>
              <a:rPr lang="sv-SE" sz="1800" b="0" dirty="0">
                <a:effectLst/>
                <a:latin typeface="Calibri" panose="020F0502020204030204" pitchFamily="34" charset="0"/>
                <a:ea typeface="Calibri" panose="020F0502020204030204" pitchFamily="34" charset="0"/>
              </a:rPr>
              <a:t> </a:t>
            </a:r>
          </a:p>
          <a:p>
            <a:endParaRPr lang="sv-SE" sz="1800" dirty="0">
              <a:effectLst/>
              <a:latin typeface="Calibri" panose="020F0502020204030204" pitchFamily="34" charset="0"/>
              <a:ea typeface="Calibri" panose="020F0502020204030204" pitchFamily="34" charset="0"/>
            </a:endParaRPr>
          </a:p>
          <a:p>
            <a:r>
              <a:rPr lang="sv-SE" sz="1800" b="1" dirty="0">
                <a:effectLst/>
                <a:latin typeface="Calibri" panose="020F0502020204030204" pitchFamily="34" charset="0"/>
                <a:ea typeface="Calibri" panose="020F0502020204030204" pitchFamily="34" charset="0"/>
              </a:rPr>
              <a:t>Rollstyrda vyer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dirty="0">
                <a:effectLst/>
                <a:latin typeface="Calibri" panose="020F0502020204030204" pitchFamily="34" charset="0"/>
                <a:ea typeface="Calibri" panose="020F0502020204030204" pitchFamily="34" charset="0"/>
              </a:rPr>
              <a:t>Ger tillgång till det som är relevant för det arbete jag utför och ger rätt stöd.</a:t>
            </a:r>
          </a:p>
          <a:p>
            <a:endParaRPr lang="sv-SE" sz="1800" dirty="0">
              <a:effectLst/>
              <a:latin typeface="Calibri" panose="020F0502020204030204" pitchFamily="34" charset="0"/>
              <a:ea typeface="Calibri" panose="020F0502020204030204" pitchFamily="34" charset="0"/>
            </a:endParaRPr>
          </a:p>
          <a:p>
            <a:r>
              <a:rPr lang="sv-SE" sz="1800" dirty="0">
                <a:effectLst/>
                <a:latin typeface="Calibri" panose="020F0502020204030204" pitchFamily="34" charset="0"/>
                <a:ea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a:latin typeface="Arial" panose="020B0604020202020204" pitchFamily="34" charset="0"/>
                <a:ea typeface="ヒラギノ角ゴ Pro W3"/>
              </a:rPr>
              <a:t>VI ska också ha med oss att d</a:t>
            </a:r>
            <a:r>
              <a:rPr lang="sv-SE" sz="1200" dirty="0"/>
              <a:t>et är en första version av SDV som driftsätts, så kallad 1.0, som är en språngbräda, ett första steg i en resa med ständiga förbättringar.</a:t>
            </a:r>
          </a:p>
          <a:p>
            <a:r>
              <a:rPr lang="sv-SE" sz="1200" dirty="0"/>
              <a:t>Vi g</a:t>
            </a:r>
            <a:r>
              <a:rPr kumimoji="0" lang="sv-SE" sz="1200" b="0" i="0" u="none" strike="noStrike" kern="1200" cap="none" spc="0" normalizeH="0" baseline="0" noProof="0" dirty="0">
                <a:ln>
                  <a:noFill/>
                </a:ln>
                <a:solidFill>
                  <a:prstClr val="black"/>
                </a:solidFill>
                <a:effectLst/>
                <a:uLnTx/>
                <a:uFillTx/>
                <a:latin typeface="Arial"/>
                <a:ea typeface="+mn-lt"/>
                <a:cs typeface="Arial"/>
              </a:rPr>
              <a:t>år från dokumentationsverktyg till ett arbetsverktyg</a:t>
            </a:r>
          </a:p>
          <a:p>
            <a:r>
              <a:rPr kumimoji="0" lang="sv-SE" sz="1200" b="0" i="0" u="none" strike="noStrike" kern="1200" cap="none" spc="0" normalizeH="0" baseline="0" noProof="0" dirty="0">
                <a:ln>
                  <a:noFill/>
                </a:ln>
                <a:solidFill>
                  <a:prstClr val="black"/>
                </a:solidFill>
                <a:effectLst/>
                <a:uLnTx/>
                <a:uFillTx/>
                <a:latin typeface="Arial"/>
                <a:ea typeface="+mn-lt"/>
                <a:cs typeface="Arial"/>
              </a:rPr>
              <a:t>Förändringarna med SDV leder till att det kommer behöva göras en del task </a:t>
            </a:r>
            <a:r>
              <a:rPr kumimoji="0" lang="sv-SE" sz="1200" b="0" i="0" u="none" strike="noStrike" kern="1200" cap="none" spc="0" normalizeH="0" baseline="0" noProof="0" dirty="0" err="1">
                <a:ln>
                  <a:noFill/>
                </a:ln>
                <a:solidFill>
                  <a:prstClr val="black"/>
                </a:solidFill>
                <a:effectLst/>
                <a:uLnTx/>
                <a:uFillTx/>
                <a:latin typeface="Arial"/>
                <a:ea typeface="+mn-lt"/>
                <a:cs typeface="Arial"/>
              </a:rPr>
              <a:t>shifting</a:t>
            </a:r>
            <a:r>
              <a:rPr kumimoji="0" lang="sv-SE" sz="1200" b="0" i="0" u="none" strike="noStrike" kern="1200" cap="none" spc="0" normalizeH="0" baseline="0" noProof="0" dirty="0">
                <a:ln>
                  <a:noFill/>
                </a:ln>
                <a:solidFill>
                  <a:prstClr val="black"/>
                </a:solidFill>
                <a:effectLst/>
                <a:uLnTx/>
                <a:uFillTx/>
                <a:latin typeface="Arial"/>
                <a:ea typeface="+mn-lt"/>
                <a:cs typeface="Arial"/>
              </a:rPr>
              <a:t>. Även om SDV bygger mycket på behörigheter så har vi inte, där det inte är lagkrav, låst medarbetarna i möjligheten att stötta och hjälpa varandra mellan professionerna. Man behöver på verksamhetsnivå se över och planera och justera utifrån hur förändringarna påverkar verksamheten. Digital transformation.</a:t>
            </a:r>
            <a:endParaRPr kumimoji="0" lang="sv-SE"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a:latin typeface="Arial" panose="020B0604020202020204" pitchFamily="34" charset="0"/>
              <a:ea typeface="ヒラギノ角ゴ Pro W3"/>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a:latin typeface="Arial" panose="020B0604020202020204" pitchFamily="34" charset="0"/>
                <a:ea typeface="ヒラギノ角ゴ Pro W3"/>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baseline="0" dirty="0">
                <a:latin typeface="Arial" panose="020B0604020202020204" pitchFamily="34" charset="0"/>
                <a:ea typeface="ヒラギノ角ゴ Pro W3"/>
              </a:rPr>
              <a:t>Originaltext från publicerat material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a:latin typeface="Arial" panose="020B0604020202020204" pitchFamily="34" charset="0"/>
              <a:ea typeface="ヒラギノ角ゴ Pro W3"/>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a:latin typeface="Arial" panose="020B0604020202020204" pitchFamily="34" charset="0"/>
                <a:ea typeface="ヒラギノ角ゴ Pro W3"/>
              </a:rPr>
              <a:t>Detta är principerna för hur vi ska arbeta i vår </a:t>
            </a:r>
            <a:r>
              <a:rPr lang="sv-SE" altLang="sv-SE" baseline="0" dirty="0" err="1">
                <a:latin typeface="Arial" panose="020B0604020202020204" pitchFamily="34" charset="0"/>
                <a:ea typeface="ヒラギノ角ゴ Pro W3"/>
              </a:rPr>
              <a:t>vår</a:t>
            </a:r>
            <a:r>
              <a:rPr lang="sv-SE" altLang="sv-SE" baseline="0" dirty="0">
                <a:latin typeface="Arial" panose="020B0604020202020204" pitchFamily="34" charset="0"/>
                <a:ea typeface="ヒラギノ角ゴ Pro W3"/>
              </a:rPr>
              <a:t> nya gemensamma IT-miljö. </a:t>
            </a:r>
            <a:r>
              <a:rPr lang="sv-SE" altLang="sv-SE" dirty="0">
                <a:latin typeface="Arial" panose="020B0604020202020204" pitchFamily="34" charset="0"/>
                <a:ea typeface="ヒラギノ角ゴ Pro W3"/>
              </a:rPr>
              <a:t>Det är de övergripande förändringarna som det nya patientjournalsystemet kommer att medföra</a:t>
            </a:r>
            <a:r>
              <a:rPr lang="sv-SE" altLang="sv-SE" baseline="0" dirty="0">
                <a:latin typeface="Arial" panose="020B0604020202020204" pitchFamily="34" charset="0"/>
                <a:ea typeface="ヒラギノ角ゴ Pro W3"/>
              </a:rPr>
              <a:t>, och som möter den situation man såg vid nulägesanalysen 2018. Om vi arbetar så här kan vårt arbetssätt bli mer effektivt och patientsäkert.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Standardisering</a:t>
            </a:r>
          </a:p>
          <a:p>
            <a:r>
              <a:rPr lang="sv-SE" altLang="sv-SE" baseline="0" dirty="0">
                <a:latin typeface="Arial" panose="020B0604020202020204" pitchFamily="34" charset="0"/>
                <a:ea typeface="ヒラギノ角ゴ Pro W3"/>
              </a:rPr>
              <a:t>Att vi alla arbetar enhetligt och i samma digitala miljö, liksom en smidig övergång mellan olika vårdnivåer, är en viktig förutsättning för jämlik och säker hälso- och sjukvård över hela Skåne. Då kan vi också </a:t>
            </a:r>
            <a:r>
              <a:rPr lang="sv-SE" altLang="sv-SE" b="0" baseline="0" dirty="0">
                <a:solidFill>
                  <a:srgbClr val="FF0000"/>
                </a:solidFill>
                <a:latin typeface="Arial" panose="020B0604020202020204" pitchFamily="34" charset="0"/>
                <a:ea typeface="ヒラギノ角ゴ Pro W3"/>
              </a:rPr>
              <a:t>dra nytta av systemets möjligheter. Utgångspunkten är enhetliga arbetssätt, gemensamma termer och begrepp och samsyn kring vad som ska dokumenteras i olika situationer. </a:t>
            </a:r>
          </a:p>
          <a:p>
            <a:endParaRPr lang="sv-SE" altLang="sv-SE" b="0" baseline="0" dirty="0">
              <a:solidFill>
                <a:srgbClr val="FF0000"/>
              </a:solidFill>
              <a:latin typeface="Arial" panose="020B0604020202020204" pitchFamily="34" charset="0"/>
              <a:ea typeface="ヒラギノ角ゴ Pro W3"/>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baseline="0" dirty="0">
                <a:solidFill>
                  <a:srgbClr val="FF0000"/>
                </a:solidFill>
                <a:latin typeface="Arial" panose="020B0604020202020204" pitchFamily="34" charset="0"/>
                <a:ea typeface="ヒラギノ角ゴ Pro W3"/>
              </a:rPr>
              <a:t>Strukturerad dokumentation</a:t>
            </a:r>
          </a:p>
          <a:p>
            <a:r>
              <a:rPr lang="sv-SE" altLang="sv-SE" baseline="0" dirty="0">
                <a:latin typeface="Arial" panose="020B0604020202020204" pitchFamily="34" charset="0"/>
                <a:ea typeface="ヒラギノ角ゴ Pro W3"/>
              </a:rPr>
              <a:t>Med hjälp av olika mallar kommer du att dokumentera information om patienten på ett mer strukturerat och enhetligt sätt än tidigare. Genom att vi kan återanvända den strukturerade informationen får vi mindre dubbeldokumentation och informationen blir mer lättillgänglig.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Ordinationsdriven vårdprocess</a:t>
            </a:r>
          </a:p>
          <a:p>
            <a:r>
              <a:rPr lang="sv-SE" altLang="sv-SE" baseline="0" dirty="0">
                <a:latin typeface="Arial" panose="020B0604020202020204" pitchFamily="34" charset="0"/>
                <a:ea typeface="ヒラギノ角ゴ Pro W3"/>
              </a:rPr>
              <a:t>I vårt nya arbetssätt omfattar begreppet ordination de flesta åtgärder som gäller en patient, och inkluderar allt från omvårdnad, patientadministration, olika typer av undersökningar, läkemedel, beställningar av labprover, bedömningar till annan åtgärd som utförs av dig eller någon annan. Det ger ett tydligt stöd för att hålla ordning på vad som har gjorts och vad som finns kvar att göra.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Realtidsdokumentation</a:t>
            </a:r>
          </a:p>
          <a:p>
            <a:r>
              <a:rPr lang="sv-SE" altLang="sv-SE" baseline="0" dirty="0">
                <a:latin typeface="Arial" panose="020B0604020202020204" pitchFamily="34" charset="0"/>
                <a:ea typeface="ヒラギノ角ゴ Pro W3"/>
              </a:rPr>
              <a:t>När du dokumenterar behöver det ske i realtid eller så nära </a:t>
            </a:r>
            <a:r>
              <a:rPr lang="sv-SE" altLang="sv-SE" baseline="0" dirty="0" err="1">
                <a:latin typeface="Arial" panose="020B0604020202020204" pitchFamily="34" charset="0"/>
                <a:ea typeface="ヒラギノ角ゴ Pro W3"/>
              </a:rPr>
              <a:t>vårdmötet</a:t>
            </a:r>
            <a:r>
              <a:rPr lang="sv-SE" altLang="sv-SE" baseline="0" dirty="0">
                <a:latin typeface="Arial" panose="020B0604020202020204" pitchFamily="34" charset="0"/>
                <a:ea typeface="ヒラギノ角ゴ Pro W3"/>
              </a:rPr>
              <a:t> som möjligt. Då får alla i vårdteamet uppdaterad information och din kollega som förväntas utföra nästa aktivitet får direkt tillgång till informationen och kan utföra sin uppgift. På så sätt drivs vårdprocessen vidare.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Rollstyrda vyer</a:t>
            </a:r>
          </a:p>
          <a:p>
            <a:r>
              <a:rPr lang="sv-SE" altLang="sv-SE" baseline="0" dirty="0">
                <a:latin typeface="Arial" panose="020B0604020202020204" pitchFamily="34" charset="0"/>
                <a:ea typeface="ヒラギノ角ゴ Pro W3"/>
              </a:rPr>
              <a:t>Den information du får på skärmen anpassas till den roll du har och den situation som du befinner dig i, med olika behörighet och inställningar för att underlätta för dig. </a:t>
            </a:r>
          </a:p>
          <a:p>
            <a:endParaRPr lang="sv-SE" altLang="sv-SE" baseline="0" dirty="0">
              <a:latin typeface="Arial" panose="020B0604020202020204" pitchFamily="34" charset="0"/>
              <a:ea typeface="ヒラギノ角ゴ Pro W3"/>
            </a:endParaRPr>
          </a:p>
          <a:p>
            <a:endParaRPr lang="sv-SE" altLang="sv-SE" dirty="0">
              <a:latin typeface="Arial" panose="020B0604020202020204" pitchFamily="34" charset="0"/>
              <a:ea typeface="ヒラギノ角ゴ Pro W3"/>
            </a:endParaRPr>
          </a:p>
        </p:txBody>
      </p:sp>
      <p:sp>
        <p:nvSpPr>
          <p:cNvPr id="14340" name="Platshållare för bildnummer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82841A40-B168-4592-AA28-EDEF6F5FF8ED}"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ヒラギノ角ゴ Pro W3"/>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ヒラギノ角ゴ Pro W3"/>
            </a:endParaRPr>
          </a:p>
        </p:txBody>
      </p:sp>
    </p:spTree>
    <p:extLst>
      <p:ext uri="{BB962C8B-B14F-4D97-AF65-F5344CB8AC3E}">
        <p14:creationId xmlns:p14="http://schemas.microsoft.com/office/powerpoint/2010/main" val="745391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sv-SE" b="1" dirty="0">
                <a:solidFill>
                  <a:schemeClr val="tx2"/>
                </a:solidFill>
              </a:rPr>
              <a:t>Gemensam journal</a:t>
            </a:r>
          </a:p>
          <a:p>
            <a:pPr marL="171450" indent="-171450">
              <a:buFont typeface="Arial" panose="020B0604020202020204" pitchFamily="34" charset="0"/>
              <a:buChar char="•"/>
            </a:pPr>
            <a:r>
              <a:rPr lang="sv-SE" b="0" dirty="0">
                <a:solidFill>
                  <a:schemeClr val="tx2"/>
                </a:solidFill>
              </a:rPr>
              <a:t>Innebär att all dokumentation om patienten finns samlad på ett ställe. Behov av samtycke kommer behövas så som idag. Kommer även finnas möjlighet till hantering av spärr. (samma vårdgivares dokumentation syns utan aktiva val)</a:t>
            </a:r>
          </a:p>
          <a:p>
            <a:pPr marL="171450" indent="-171450">
              <a:buFont typeface="Arial" panose="020B0604020202020204" pitchFamily="34" charset="0"/>
              <a:buChar char="•"/>
            </a:pPr>
            <a:r>
              <a:rPr lang="sv-SE" b="0" dirty="0">
                <a:solidFill>
                  <a:schemeClr val="tx2"/>
                </a:solidFill>
              </a:rPr>
              <a:t>Kommer behöva uppge patientrelation för att kunna dokumentera och läsa om patienten.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ea typeface="+mn-lt"/>
                <a:cs typeface="+mn-lt"/>
              </a:rPr>
              <a:t>Diagnoser, läkemedel och allergier är exempel på information som är synliga på en övergripande nivå och följer patienten genom hela journalen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ea typeface="+mn-lt"/>
                <a:cs typeface="+mn-lt"/>
              </a:rPr>
              <a:t>I journalvyerna finns specifika utrymmen för dokumentation av patientens berättelse, patientens egna mål och överenskommelser. Detta medför större delaktighet och att alla yrkeskategorier kan besluta om åtgärder tillsammans med patienten. </a:t>
            </a:r>
            <a:r>
              <a:rPr lang="sv-SE" sz="1200" dirty="0" err="1">
                <a:ea typeface="+mn-lt"/>
                <a:cs typeface="+mn-lt"/>
              </a:rPr>
              <a:t>Sk</a:t>
            </a:r>
            <a:r>
              <a:rPr lang="sv-SE" sz="1200" dirty="0">
                <a:ea typeface="+mn-lt"/>
                <a:cs typeface="+mn-lt"/>
              </a:rPr>
              <a:t> personcentrerad vård.</a:t>
            </a:r>
          </a:p>
          <a:p>
            <a:pPr marL="171450" indent="-171450">
              <a:buFont typeface="Arial" panose="020B0604020202020204" pitchFamily="34" charset="0"/>
              <a:buChar char="•"/>
            </a:pPr>
            <a:endParaRPr lang="sv-SE" b="0" dirty="0">
              <a:solidFill>
                <a:schemeClr val="tx2"/>
              </a:solidFill>
            </a:endParaRPr>
          </a:p>
          <a:p>
            <a:pPr marL="0" indent="0">
              <a:buFont typeface="Arial" panose="020B0604020202020204" pitchFamily="34" charset="0"/>
              <a:buNone/>
            </a:pPr>
            <a:endParaRPr lang="sv-SE" dirty="0"/>
          </a:p>
          <a:p>
            <a:pPr marL="0" indent="0">
              <a:buFont typeface="Arial" panose="020B0604020202020204" pitchFamily="34" charset="0"/>
              <a:buNone/>
            </a:pPr>
            <a:r>
              <a:rPr lang="sv-SE" b="1" dirty="0"/>
              <a:t>Strukturerad och standardiserad</a:t>
            </a:r>
          </a:p>
          <a:p>
            <a:pPr marL="171450" indent="-171450">
              <a:buFont typeface="Arial" panose="020B0604020202020204" pitchFamily="34" charset="0"/>
              <a:buChar char="•"/>
            </a:pPr>
            <a:r>
              <a:rPr lang="sv-SE" dirty="0"/>
              <a:t>Minskad dubbeldokumentation genom granskning och återanvändning av befintlig information, exempelvis anamnestiska uppgifter, vid skapande av journalanteckning</a:t>
            </a:r>
          </a:p>
          <a:p>
            <a:pPr marL="628650" lvl="1" indent="-171450">
              <a:buFont typeface="Arial" panose="020B0604020202020204" pitchFamily="34" charset="0"/>
              <a:buChar char="•"/>
            </a:pPr>
            <a:r>
              <a:rPr lang="sv-SE" dirty="0"/>
              <a:t>Finns </a:t>
            </a:r>
            <a:r>
              <a:rPr lang="sv-SE" dirty="0" err="1"/>
              <a:t>möjlgihet</a:t>
            </a:r>
            <a:r>
              <a:rPr lang="sv-SE" dirty="0"/>
              <a:t> att dokumentera mjuka värden.. </a:t>
            </a:r>
          </a:p>
          <a:p>
            <a:pPr marL="628650" lvl="1" indent="-171450">
              <a:buFont typeface="Arial" panose="020B0604020202020204" pitchFamily="34" charset="0"/>
              <a:buChar char="•"/>
            </a:pPr>
            <a:r>
              <a:rPr lang="sv-SE" dirty="0"/>
              <a:t>All dokumentation kan återses i specifik anpassad komponent som heter </a:t>
            </a:r>
            <a:r>
              <a:rPr lang="sv-SE" dirty="0" err="1"/>
              <a:t>dokumentationFiltrering</a:t>
            </a:r>
            <a:r>
              <a:rPr lang="sv-SE" dirty="0"/>
              <a:t> möjlig. </a:t>
            </a:r>
          </a:p>
          <a:p>
            <a:pPr marL="628650" lvl="1" indent="-171450">
              <a:buFont typeface="Arial" panose="020B0604020202020204" pitchFamily="34" charset="0"/>
              <a:buChar char="•"/>
            </a:pPr>
            <a:r>
              <a:rPr lang="sv-SE" b="0" i="0" dirty="0">
                <a:solidFill>
                  <a:srgbClr val="333333"/>
                </a:solidFill>
                <a:effectLst/>
                <a:latin typeface="Segoe UI" panose="020B0502040204020203" pitchFamily="34" charset="0"/>
              </a:rPr>
              <a:t>Har byggt </a:t>
            </a:r>
            <a:r>
              <a:rPr lang="sv-SE" b="0" i="0" dirty="0" err="1">
                <a:solidFill>
                  <a:srgbClr val="333333"/>
                </a:solidFill>
                <a:effectLst/>
                <a:latin typeface="Segoe UI" panose="020B0502040204020203" pitchFamily="34" charset="0"/>
              </a:rPr>
              <a:t>sk</a:t>
            </a:r>
            <a:r>
              <a:rPr lang="sv-SE" b="0" i="0" dirty="0">
                <a:solidFill>
                  <a:srgbClr val="333333"/>
                </a:solidFill>
                <a:effectLst/>
                <a:latin typeface="Segoe UI" panose="020B0502040204020203" pitchFamily="34" charset="0"/>
              </a:rPr>
              <a:t> anteckningsmallar, där man för respektive mall väljer att dra in olika mycket av informationen i systemet, t ex vill man sannolikt ha med tidigare sjukdomar när man har ett nybesök medan detta kanske inte är lika viktigt vid snabbare bedömningar.</a:t>
            </a:r>
            <a:endParaRPr lang="sv-SE" dirty="0"/>
          </a:p>
          <a:p>
            <a:pPr marL="171450" indent="-171450">
              <a:buFont typeface="Arial" panose="020B0604020202020204" pitchFamily="34" charset="0"/>
              <a:buChar char="•"/>
            </a:pPr>
            <a:r>
              <a:rPr lang="sv-SE" dirty="0"/>
              <a:t>Andelen fritext blir mindre och ersätts av strukturerad information och standardiserade formulär</a:t>
            </a:r>
            <a:endParaRPr lang="sv-SE" dirty="0">
              <a:cs typeface="Arial"/>
            </a:endParaRPr>
          </a:p>
          <a:p>
            <a:pPr marL="171450" indent="-171450">
              <a:buFont typeface="Arial" panose="020B0604020202020204" pitchFamily="34" charset="0"/>
              <a:buChar char="•"/>
            </a:pPr>
            <a:r>
              <a:rPr lang="sv-SE" dirty="0"/>
              <a:t>Ligger till grund för beslutsstöd</a:t>
            </a:r>
          </a:p>
          <a:p>
            <a:pPr marL="171450" indent="-171450">
              <a:buFont typeface="Arial" panose="020B0604020202020204" pitchFamily="34" charset="0"/>
              <a:buChar char="•"/>
            </a:pPr>
            <a:r>
              <a:rPr lang="sv-SE" dirty="0"/>
              <a:t>För vissa åtgärder som dokumenteras i formulär och interaktiv vy kommer KVÅ-koder registreras automatiskt. Ex för sårvård och stomivård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Tvärprofessionell dokumentation bygger på individuell dokumentation som sedan automatiskt samlas i en</a:t>
            </a:r>
            <a:r>
              <a:rPr lang="sv-SE" sz="1200" dirty="0">
                <a:ea typeface="+mn-lt"/>
                <a:cs typeface="+mn-lt"/>
              </a:rPr>
              <a:t> </a:t>
            </a:r>
            <a:r>
              <a:rPr lang="sv-SE" sz="1200" dirty="0"/>
              <a:t>gemensam anteckning, till exempel epikris</a:t>
            </a:r>
          </a:p>
          <a:p>
            <a:pPr marL="171450" indent="-171450">
              <a:buFont typeface="Arial"/>
              <a:buChar char="•"/>
            </a:pPr>
            <a:r>
              <a:rPr lang="sv-SE" sz="1200" dirty="0"/>
              <a:t>Anmälan, listor och konferensanteckning kommer vara ett digitalt flöde där alla kan ta del av planering och resultat i realtid</a:t>
            </a:r>
          </a:p>
          <a:p>
            <a:pPr marL="171450" indent="-171450">
              <a:buFont typeface="Arial"/>
              <a:buChar char="•"/>
            </a:pPr>
            <a:r>
              <a:rPr lang="sv-SE" sz="1200" dirty="0"/>
              <a:t>MDK och behandlingskonferens flödet blir digitalt, är tätt sammankopplat med flödet för Remissordinationer, Konsultationsordinationer och SVF</a:t>
            </a:r>
          </a:p>
          <a:p>
            <a:pPr marL="0" indent="0">
              <a:buFont typeface="Arial,Sans-Serif"/>
              <a:buNone/>
            </a:pPr>
            <a:endParaRPr lang="sv-SE" sz="1200" dirty="0">
              <a:ea typeface="+mn-lt"/>
              <a:cs typeface="+mn-lt"/>
            </a:endParaRPr>
          </a:p>
          <a:p>
            <a:pPr marL="0" indent="0">
              <a:buFont typeface="Arial,Sans-Serif"/>
              <a:buNone/>
            </a:pPr>
            <a:endParaRPr lang="sv-SE" sz="1200" dirty="0">
              <a:ea typeface="+mn-lt"/>
              <a:cs typeface="+mn-lt"/>
            </a:endParaRPr>
          </a:p>
          <a:p>
            <a:pPr marL="0" indent="0">
              <a:buFont typeface="Arial" panose="020B0604020202020204" pitchFamily="34" charset="0"/>
              <a:buNone/>
            </a:pPr>
            <a:r>
              <a:rPr lang="sv-SE" b="1" dirty="0"/>
              <a:t>Realtidsdokumentation</a:t>
            </a:r>
          </a:p>
          <a:p>
            <a:pPr marL="171450" indent="-171450">
              <a:buFont typeface="Arial" panose="020B0604020202020204" pitchFamily="34" charset="0"/>
              <a:buChar char="•"/>
            </a:pPr>
            <a:r>
              <a:rPr lang="sv-SE" dirty="0"/>
              <a:t>Möjliggör att SDV blir ett arbetsverktyg snarare än ett dokumentationsverktyg</a:t>
            </a:r>
          </a:p>
          <a:p>
            <a:pPr marL="171450" indent="-171450">
              <a:buFont typeface="Arial" panose="020B0604020202020204" pitchFamily="34" charset="0"/>
              <a:buChar char="•"/>
            </a:pPr>
            <a:r>
              <a:rPr lang="sv-SE" dirty="0"/>
              <a:t>Det nya, integrerade och standardiserade sättet att dokumentera kan innebära fler klick men genererar samtidigt ett mervärde i hela vårdprocessen</a:t>
            </a:r>
          </a:p>
          <a:p>
            <a:pPr marL="171450" indent="-171450">
              <a:buFont typeface="Arial" panose="020B0604020202020204" pitchFamily="34" charset="0"/>
              <a:buChar char="•"/>
            </a:pPr>
            <a:r>
              <a:rPr lang="sv-SE" sz="1200" dirty="0">
                <a:latin typeface="+mn-lt"/>
              </a:rPr>
              <a:t>Dokumentation sker i samband med eller i nära anslutning till kontakten med patienten och är därmed alltid uppdaterad och tillgänglig för alla i arbetet runt patienten</a:t>
            </a:r>
          </a:p>
          <a:p>
            <a:pPr marL="171450" indent="-171450">
              <a:buFont typeface="Arial" panose="020B0604020202020204" pitchFamily="34" charset="0"/>
              <a:buChar char="•"/>
            </a:pPr>
            <a:r>
              <a:rPr lang="sv-SE" sz="1200" b="0" i="0" dirty="0">
                <a:solidFill>
                  <a:srgbClr val="000000"/>
                </a:solidFill>
                <a:effectLst/>
                <a:latin typeface="+mn-lt"/>
              </a:rPr>
              <a:t>Att dokumentera i realtid understöds bl. a med hjälp av ordinationer då dessa kan generera en aktivitet som tar dig direkt in i patientens journal på exakt rätt plats, för att dokumentera resultatet av ordinationen.  </a:t>
            </a:r>
          </a:p>
          <a:p>
            <a:pPr marL="171450" indent="-171450">
              <a:buFont typeface="Arial" panose="020B0604020202020204" pitchFamily="34" charset="0"/>
              <a:buChar char="•"/>
            </a:pPr>
            <a:r>
              <a:rPr lang="sv-SE" sz="1200" b="0" i="0" dirty="0">
                <a:solidFill>
                  <a:srgbClr val="333333"/>
                </a:solidFill>
                <a:effectLst/>
                <a:latin typeface="+mn-lt"/>
              </a:rPr>
              <a:t>I akuta situationer går naturligtvis alltid omhändertagandet av patienten först, "Livet före dokumentation". Det går att ta hand om patienten utan att det finns ordinationer i systemet och det går fortfarande att ge muntliga ordinationer. Även i framtiden kan man göra snabba bedömningar och göra en del av dokumentationen något senare. </a:t>
            </a:r>
          </a:p>
          <a:p>
            <a:pPr marL="171450" indent="-171450">
              <a:buFont typeface="Arial" panose="020B0604020202020204" pitchFamily="34" charset="0"/>
              <a:buChar char="•"/>
            </a:pPr>
            <a:r>
              <a:rPr lang="sv-SE" sz="1200" b="0" i="0" dirty="0">
                <a:solidFill>
                  <a:srgbClr val="333333"/>
                </a:solidFill>
                <a:effectLst/>
                <a:latin typeface="+mn-lt"/>
              </a:rPr>
              <a:t>På akuten och kvälls- och helgmottagningen med stora flöden är det en fördel att man kan se planerade åtgärder, alltså ordinationer, på olika patienter  i översiktsvyer.</a:t>
            </a:r>
          </a:p>
          <a:p>
            <a:pPr marL="171450" indent="-171450">
              <a:buFont typeface="Arial" panose="020B0604020202020204" pitchFamily="34" charset="0"/>
              <a:buChar char="•"/>
            </a:pPr>
            <a:endParaRPr lang="sv-SE" sz="1800" b="0" i="0" dirty="0">
              <a:solidFill>
                <a:srgbClr val="000000"/>
              </a:solidFill>
              <a:effectLst/>
              <a:latin typeface="Times New Roman" panose="02020603050405020304" pitchFamily="18" charset="0"/>
            </a:endParaRPr>
          </a:p>
          <a:p>
            <a:pPr marL="0" indent="0">
              <a:buFont typeface="Arial" panose="020B0604020202020204" pitchFamily="34" charset="0"/>
              <a:buNone/>
            </a:pPr>
            <a:endParaRPr lang="sv-SE" dirty="0"/>
          </a:p>
          <a:p>
            <a:pPr marL="0" indent="0">
              <a:buFont typeface="Arial" panose="020B0604020202020204" pitchFamily="34" charset="0"/>
              <a:buNone/>
            </a:pPr>
            <a:r>
              <a:rPr lang="sv-SE" b="1" dirty="0"/>
              <a:t>Situationsanpassad</a:t>
            </a:r>
          </a:p>
          <a:p>
            <a:pPr marL="0" indent="0">
              <a:buFont typeface="Arial" panose="020B0604020202020204" pitchFamily="34" charset="0"/>
              <a:buNone/>
            </a:pPr>
            <a:endParaRPr lang="sv-SE" b="1" dirty="0"/>
          </a:p>
          <a:p>
            <a:pPr marL="171450" indent="-171450">
              <a:buFont typeface="Arial,Sans-Serif"/>
              <a:buChar char="•"/>
            </a:pPr>
            <a:r>
              <a:rPr lang="sv-SE" sz="1200" dirty="0">
                <a:ea typeface="+mn-lt"/>
                <a:cs typeface="+mn-lt"/>
              </a:rPr>
              <a:t>Utifrån yrkesroll, arbetsuppgift och verksamhet</a:t>
            </a:r>
            <a:r>
              <a:rPr lang="sv-SE" sz="1200" dirty="0">
                <a:solidFill>
                  <a:schemeClr val="tx2"/>
                </a:solidFill>
                <a:ea typeface="+mn-lt"/>
                <a:cs typeface="+mn-lt"/>
              </a:rPr>
              <a:t> kan patientens information presenteras på olika sätt- ex arbetsflödesflikar.</a:t>
            </a:r>
          </a:p>
          <a:p>
            <a:pPr marL="171450" indent="-171450">
              <a:buFont typeface="Arial"/>
              <a:buChar char="•"/>
            </a:pPr>
            <a:r>
              <a:rPr lang="sv-SE" sz="1200" dirty="0">
                <a:ea typeface="+mn-lt"/>
                <a:cs typeface="+mn-lt"/>
              </a:rPr>
              <a:t>Viktig patientrelaterad information kommer alltid vara synliga i journalen. Relevant information kan visas vid specifika situationer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sv-SE" sz="1200" dirty="0">
                <a:solidFill>
                  <a:schemeClr val="tx2"/>
                </a:solidFill>
                <a:ea typeface="+mn-lt"/>
                <a:cs typeface="+mn-lt"/>
              </a:rPr>
              <a:t>Möjligt att göra ytterligare anpassningar efter arbetsuppgifter och personliga preferenser </a:t>
            </a:r>
            <a:r>
              <a:rPr lang="sv-SE" sz="1200" dirty="0">
                <a:ea typeface="+mn-lt"/>
                <a:cs typeface="+mn-lt"/>
              </a:rPr>
              <a:t> </a:t>
            </a:r>
          </a:p>
          <a:p>
            <a:pPr marL="171450" indent="-171450">
              <a:buFont typeface="Arial" panose="020B0604020202020204" pitchFamily="34" charset="0"/>
              <a:buChar char="•"/>
            </a:pPr>
            <a:r>
              <a:rPr lang="sv-SE" dirty="0"/>
              <a:t>SDV stödjer initiering, planering och dokumentation olika typer av vårdprocesser, där en rad åtgärder triggas automatiskt. Exempelvis kan en riskbedömning föreslå en tvärprofessionell vårdplan för trycksår i slutenvård</a:t>
            </a:r>
          </a:p>
          <a:p>
            <a:pPr marL="171450" indent="-171450">
              <a:buFont typeface="Arial" panose="020B0604020202020204" pitchFamily="34" charset="0"/>
              <a:buChar char="•"/>
            </a:pPr>
            <a:r>
              <a:rPr lang="sv-SE" dirty="0"/>
              <a:t>Regionalt framtagna ordinationsmallar ger stöd till mer standardiserade vårdprocesser</a:t>
            </a:r>
          </a:p>
          <a:p>
            <a:pPr marL="171450" indent="-171450">
              <a:buFont typeface="Arial" panose="020B0604020202020204" pitchFamily="34" charset="0"/>
              <a:buChar char="•"/>
            </a:pPr>
            <a:r>
              <a:rPr lang="sv-SE" sz="1000" dirty="0"/>
              <a:t>För åtta Cancer-SVF erbjuds strukturerad stöd till standardiserade vårdförlopp och antalet kommer successivt utökas</a:t>
            </a:r>
            <a:endParaRPr lang="sv-SE" sz="1000" i="1" dirty="0"/>
          </a:p>
          <a:p>
            <a:pPr marL="0" indent="0">
              <a:buFont typeface="Arial" panose="020B0604020202020204" pitchFamily="34" charset="0"/>
              <a:buNone/>
            </a:pPr>
            <a:endParaRPr lang="sv-S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t>Resultat kan presenteras via tabeller och diagram för att följa patientens utveckling och mående över tid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p>
          <a:p>
            <a:pPr marL="0" indent="0">
              <a:buFont typeface="Arial"/>
              <a:buNone/>
            </a:pPr>
            <a:endParaRPr lang="sv-SE" sz="1200" dirty="0">
              <a:cs typeface="Arial"/>
            </a:endParaRPr>
          </a:p>
          <a:p>
            <a:pPr marL="0" indent="0">
              <a:buFont typeface="Arial"/>
              <a:buNone/>
            </a:pPr>
            <a:r>
              <a:rPr lang="sv-SE" sz="1200" dirty="0">
                <a:cs typeface="Arial"/>
              </a:rPr>
              <a:t>EJ NYTT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a:solidFill>
                  <a:srgbClr val="000000"/>
                </a:solidFill>
              </a:rPr>
              <a:t>För dokumentation av gruppbehandling</a:t>
            </a:r>
            <a:r>
              <a:rPr lang="sv-SE" dirty="0"/>
              <a:t> kan en unik anteckning automatiskt föras in till samtliga deltagares journal</a:t>
            </a:r>
            <a:endParaRPr lang="sv-SE" sz="1200" dirty="0">
              <a:solidFill>
                <a:schemeClr val="tx1"/>
              </a:solidFill>
              <a:ea typeface="+mn-lt"/>
              <a:cs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solidFill>
                  <a:schemeClr val="tx1"/>
                </a:solidFill>
                <a:ea typeface="+mn-lt"/>
                <a:cs typeface="+mn-lt"/>
              </a:rPr>
              <a:t>De kvalitetsregister som har direktöverföring idag kommer även att ha det vid driftsättning av SDV. Vidare arbete pågår och målbilden är att på sikt kunna erbjuda direktöverföring för samtliga kvalitetsregister.</a:t>
            </a:r>
          </a:p>
          <a:p>
            <a:pPr marL="171450" indent="-171450">
              <a:buFont typeface="Arial,Sans-Serif"/>
              <a:buChar char="•"/>
            </a:pPr>
            <a:r>
              <a:rPr lang="sv-SE" sz="1200" dirty="0">
                <a:ea typeface="+mn-lt"/>
                <a:cs typeface="+mn-lt"/>
              </a:rPr>
              <a:t>Intyg dokumenteras i huvudsak som idag och integration med intygsmodulen kommer successivt innehålla fler intyg. </a:t>
            </a:r>
          </a:p>
          <a:p>
            <a:pPr marL="171450" indent="-171450">
              <a:buFont typeface="Arial,Sans-Serif"/>
              <a:buChar char="•"/>
            </a:pPr>
            <a:r>
              <a:rPr lang="sv-SE" sz="1200" dirty="0">
                <a:ea typeface="+mn-lt"/>
                <a:cs typeface="+mn-lt"/>
              </a:rPr>
              <a:t>Övriga intyg hanteras med länkar och vid behov inskanning</a:t>
            </a:r>
          </a:p>
          <a:p>
            <a:pPr marL="171450" indent="-171450">
              <a:buFont typeface="Arial,Sans-Serif"/>
              <a:buChar char="•"/>
            </a:pPr>
            <a:r>
              <a:rPr lang="sv-SE" sz="1200" dirty="0">
                <a:ea typeface="+mn-lt"/>
                <a:cs typeface="+mn-lt"/>
              </a:rPr>
              <a:t>Förutsättningar för mottagning av patientproducerad information till patientjournalen finns</a:t>
            </a:r>
          </a:p>
          <a:p>
            <a:pPr marL="171450" indent="-171450">
              <a:buFont typeface="Arial,Sans-Serif"/>
              <a:buChar char="•"/>
            </a:pPr>
            <a:r>
              <a:rPr lang="sv-SE" sz="1200" dirty="0">
                <a:ea typeface="+mn-lt"/>
                <a:cs typeface="+mn-lt"/>
              </a:rPr>
              <a:t>Exempelvis kommer </a:t>
            </a:r>
            <a:r>
              <a:rPr lang="sv-SE" sz="1200" dirty="0" err="1">
                <a:ea typeface="+mn-lt"/>
                <a:cs typeface="+mn-lt"/>
              </a:rPr>
              <a:t>Blåappen</a:t>
            </a:r>
            <a:r>
              <a:rPr lang="sv-SE" sz="1200" dirty="0">
                <a:ea typeface="+mn-lt"/>
                <a:cs typeface="+mn-lt"/>
              </a:rPr>
              <a:t> finnas vid </a:t>
            </a:r>
            <a:r>
              <a:rPr lang="sv-SE" sz="1200" dirty="0" err="1">
                <a:ea typeface="+mn-lt"/>
                <a:cs typeface="+mn-lt"/>
              </a:rPr>
              <a:t>driftstart</a:t>
            </a:r>
            <a:r>
              <a:rPr lang="sv-SE" sz="1200" dirty="0">
                <a:ea typeface="+mn-lt"/>
                <a:cs typeface="+mn-lt"/>
              </a:rPr>
              <a:t> men hälsodeklarationer som fylls i digitalt och blir ett journaldokument kommer utvecklas under piloten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p>
          <a:p>
            <a:pPr marL="0" indent="0">
              <a:buFont typeface="Arial" panose="020B0604020202020204" pitchFamily="34" charset="0"/>
              <a:buNone/>
            </a:pPr>
            <a:endParaRPr lang="sv-SE" b="1" dirty="0"/>
          </a:p>
        </p:txBody>
      </p:sp>
      <p:sp>
        <p:nvSpPr>
          <p:cNvPr id="4" name="Slide Number Placeholder 3"/>
          <p:cNvSpPr>
            <a:spLocks noGrp="1"/>
          </p:cNvSpPr>
          <p:nvPr>
            <p:ph type="sldNum" sz="quarter" idx="5"/>
          </p:nvPr>
        </p:nvSpPr>
        <p:spPr/>
        <p:txBody>
          <a:bodyPr/>
          <a:lstStyle/>
          <a:p>
            <a:fld id="{6B268C92-E5A6-47A4-8319-C3033040A77D}" type="slidenum">
              <a:rPr lang="sv-SE" smtClean="0"/>
              <a:t>4</a:t>
            </a:fld>
            <a:endParaRPr lang="sv-SE"/>
          </a:p>
        </p:txBody>
      </p:sp>
    </p:spTree>
    <p:extLst>
      <p:ext uri="{BB962C8B-B14F-4D97-AF65-F5344CB8AC3E}">
        <p14:creationId xmlns:p14="http://schemas.microsoft.com/office/powerpoint/2010/main" val="232650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spcAft>
                <a:spcPts val="600"/>
              </a:spcAft>
              <a:buFont typeface="Arial" panose="020B0604020202020204" pitchFamily="34" charset="0"/>
              <a:buNone/>
            </a:pPr>
            <a:r>
              <a:rPr lang="sv-SE" sz="1200" b="1" dirty="0">
                <a:ea typeface="+mn-lt"/>
                <a:cs typeface="+mn-lt"/>
              </a:rPr>
              <a:t>Remissflöde</a:t>
            </a:r>
          </a:p>
          <a:p>
            <a:pPr marL="251460" indent="-251460">
              <a:spcAft>
                <a:spcPts val="600"/>
              </a:spcAft>
              <a:buFont typeface="Arial" panose="020B0604020202020204" pitchFamily="34" charset="0"/>
              <a:buChar char="•"/>
            </a:pPr>
            <a:r>
              <a:rPr lang="sv-SE" sz="1200" dirty="0">
                <a:ea typeface="+mn-lt"/>
                <a:cs typeface="+mn-lt"/>
              </a:rPr>
              <a:t>Tidsåtgången att hantera inkommen remiss kommer att minska då nästan allt kommer att hanteras i remisshanteraren och behov för dagens extra steg med bevakningslista kommer utgå.</a:t>
            </a:r>
          </a:p>
          <a:p>
            <a:pPr marL="251460" indent="-251460">
              <a:spcAft>
                <a:spcPts val="600"/>
              </a:spcAft>
              <a:buFont typeface="Arial" panose="020B0604020202020204" pitchFamily="34" charset="0"/>
              <a:buChar char="•"/>
            </a:pPr>
            <a:r>
              <a:rPr lang="sv-SE" sz="1200" dirty="0">
                <a:ea typeface="+mn-lt"/>
                <a:cs typeface="+mn-lt"/>
              </a:rPr>
              <a:t>Remissbedömning görs i Remisshanteraren och informationen blir mer lättillgänglig och effektiv för kliniker </a:t>
            </a:r>
            <a:endParaRPr lang="en-US" dirty="0"/>
          </a:p>
          <a:p>
            <a:pPr marL="251460" indent="-251460">
              <a:spcAft>
                <a:spcPts val="600"/>
              </a:spcAft>
              <a:buFont typeface="Arial" panose="020B0604020202020204" pitchFamily="34" charset="0"/>
              <a:buChar char="•"/>
            </a:pPr>
            <a:r>
              <a:rPr lang="sv-SE" sz="1200" dirty="0">
                <a:ea typeface="+mn-lt"/>
                <a:cs typeface="+mn-lt"/>
              </a:rPr>
              <a:t>Specialistvården har krav på sig att mäta och rapportera på tillgänglighet genom remissflödets olika steg och remissen förblir öppen tills patient avslutas på enheten. Detta innebär mer omfattande och manuell administrativ hantering.</a:t>
            </a:r>
          </a:p>
          <a:p>
            <a:pPr marL="503555" lvl="1" indent="-251460">
              <a:spcAft>
                <a:spcPts val="600"/>
              </a:spcAft>
              <a:buFont typeface="Arial" panose="020B0604020202020204" pitchFamily="34" charset="0"/>
              <a:buChar char="•"/>
            </a:pPr>
            <a:r>
              <a:rPr lang="sv-SE" sz="1000" dirty="0">
                <a:ea typeface="+mn-lt"/>
                <a:cs typeface="+mn-lt"/>
              </a:rPr>
              <a:t>Remissbekräftelse: kräver manuell </a:t>
            </a:r>
            <a:r>
              <a:rPr lang="sv-SE" sz="1000" dirty="0" err="1">
                <a:ea typeface="+mn-lt"/>
                <a:cs typeface="+mn-lt"/>
              </a:rPr>
              <a:t>substatus</a:t>
            </a:r>
            <a:r>
              <a:rPr lang="sv-SE" sz="1000" dirty="0">
                <a:ea typeface="+mn-lt"/>
                <a:cs typeface="+mn-lt"/>
              </a:rPr>
              <a:t> uppdatering</a:t>
            </a:r>
          </a:p>
          <a:p>
            <a:pPr marL="503555" lvl="1" indent="-251460">
              <a:spcAft>
                <a:spcPts val="600"/>
              </a:spcAft>
              <a:buFont typeface="Arial" panose="020B0604020202020204" pitchFamily="34" charset="0"/>
              <a:buChar char="•"/>
            </a:pPr>
            <a:r>
              <a:rPr lang="sv-SE" sz="1000" dirty="0">
                <a:ea typeface="+mn-lt"/>
                <a:cs typeface="+mn-lt"/>
              </a:rPr>
              <a:t>Samordning: kräver nu olika åtgärder beroende på om samordning ska ske inom eller utanför SDV</a:t>
            </a:r>
          </a:p>
          <a:p>
            <a:pPr marL="503555" lvl="1" indent="-251460">
              <a:spcAft>
                <a:spcPts val="600"/>
              </a:spcAft>
              <a:buFont typeface="Arial" panose="020B0604020202020204" pitchFamily="34" charset="0"/>
              <a:buChar char="•"/>
            </a:pPr>
            <a:r>
              <a:rPr lang="sv-SE" sz="1000" dirty="0">
                <a:ea typeface="+mn-lt"/>
                <a:cs typeface="+mn-lt"/>
              </a:rPr>
              <a:t>Vidareskicka remiss: Manuellt två olika sätt att hanteras beroende på om mottagaren av remissen är inom Millennium eller extern. </a:t>
            </a:r>
          </a:p>
          <a:p>
            <a:pPr marL="251460" indent="-251460">
              <a:spcAft>
                <a:spcPts val="600"/>
              </a:spcAft>
              <a:buFont typeface="Arial" panose="020B0604020202020204" pitchFamily="34" charset="0"/>
              <a:buChar char="•"/>
            </a:pPr>
            <a:r>
              <a:rPr lang="sv-SE" sz="1200" dirty="0">
                <a:ea typeface="+mn-lt"/>
                <a:cs typeface="+mn-lt"/>
              </a:rPr>
              <a:t>Primärvården har inte samma krav på rapportering av remissflödets olika steg och remissen avslutas automatiskt direkt efter första kontakt.</a:t>
            </a:r>
            <a:endParaRPr lang="sv-SE" sz="1200" dirty="0">
              <a:cs typeface="Arial"/>
            </a:endParaRPr>
          </a:p>
          <a:p>
            <a:pPr marL="251460" indent="-251460">
              <a:spcAft>
                <a:spcPts val="600"/>
              </a:spcAft>
              <a:buFont typeface="Arial" panose="020B0604020202020204" pitchFamily="34" charset="0"/>
              <a:buChar char="•"/>
            </a:pPr>
            <a:r>
              <a:rPr lang="sv-SE" sz="1200" dirty="0">
                <a:ea typeface="+mn-lt"/>
                <a:cs typeface="+mn-lt"/>
              </a:rPr>
              <a:t>Aktiviteter som idag är automatiska i </a:t>
            </a:r>
            <a:r>
              <a:rPr lang="sv-SE" sz="1200" dirty="0" err="1">
                <a:ea typeface="+mn-lt"/>
                <a:cs typeface="+mn-lt"/>
              </a:rPr>
              <a:t>PASiS</a:t>
            </a:r>
            <a:r>
              <a:rPr lang="sv-SE" sz="1200" dirty="0">
                <a:ea typeface="+mn-lt"/>
                <a:cs typeface="+mn-lt"/>
              </a:rPr>
              <a:t>, t ex avlidna patienter med öppen remiss som inte haft ett första besök, hamnar i framtiden på en lista för att åtgärda (se arbetslistor).</a:t>
            </a:r>
          </a:p>
          <a:p>
            <a:pPr marL="251460" indent="-251460">
              <a:spcAft>
                <a:spcPts val="600"/>
              </a:spcAft>
              <a:buFont typeface="Arial" panose="020B0604020202020204" pitchFamily="34" charset="0"/>
              <a:buChar char="•"/>
            </a:pPr>
            <a:r>
              <a:rPr lang="sv-SE" sz="1200" dirty="0">
                <a:ea typeface="+mn-lt"/>
                <a:cs typeface="+mn-lt"/>
              </a:rPr>
              <a:t>Kliniker kommer kunna följa aktiva remisser i en översikt i huvudjournalen </a:t>
            </a:r>
            <a:r>
              <a:rPr lang="sv-SE" sz="1200" dirty="0" err="1">
                <a:ea typeface="+mn-lt"/>
                <a:cs typeface="+mn-lt"/>
              </a:rPr>
              <a:t>PowerChart</a:t>
            </a:r>
            <a:r>
              <a:rPr lang="sv-SE" sz="1200" dirty="0">
                <a:ea typeface="+mn-lt"/>
                <a:cs typeface="+mn-lt"/>
              </a:rPr>
              <a:t>.</a:t>
            </a:r>
            <a:endParaRPr lang="sv-SE" sz="1200" dirty="0">
              <a:solidFill>
                <a:srgbClr val="000000"/>
              </a:solidFill>
              <a:ea typeface="+mn-lt"/>
              <a:cs typeface="+mn-lt"/>
            </a:endParaRPr>
          </a:p>
          <a:p>
            <a:pPr marL="251460" indent="-251460">
              <a:spcAft>
                <a:spcPts val="600"/>
              </a:spcAft>
              <a:buFont typeface="Arial" panose="020B0604020202020204" pitchFamily="34" charset="0"/>
              <a:buChar char="•"/>
            </a:pPr>
            <a:r>
              <a:rPr lang="sv-SE" sz="1200" dirty="0">
                <a:solidFill>
                  <a:srgbClr val="000000"/>
                </a:solidFill>
                <a:ea typeface="+mn-lt"/>
                <a:cs typeface="+mn-lt"/>
              </a:rPr>
              <a:t>Möjlighet att koppla olika typer av dokument till remissen vilken är en förbättring jämfört med idag men det krävs aktiv manuell koppling i remisshanteraren. För endoskopi och barnhälsovård finns fördefinierade underlag/mallar som bifogas remissen</a:t>
            </a:r>
          </a:p>
          <a:p>
            <a:pPr marL="251460" indent="-251460">
              <a:spcAft>
                <a:spcPts val="600"/>
              </a:spcAft>
              <a:buFont typeface="Arial" panose="020B0604020202020204" pitchFamily="34" charset="0"/>
              <a:buChar char="•"/>
            </a:pPr>
            <a:r>
              <a:rPr lang="sv-SE" sz="1200" dirty="0">
                <a:solidFill>
                  <a:srgbClr val="000000"/>
                </a:solidFill>
                <a:ea typeface="+mn-lt"/>
                <a:cs typeface="+mn-lt"/>
              </a:rPr>
              <a:t>I remisshanteraren kan användaren skapa olika typer av listor utifrån olika behov av översikter, se arbetslistor</a:t>
            </a:r>
          </a:p>
          <a:p>
            <a:pPr marL="0" indent="0">
              <a:spcAft>
                <a:spcPts val="600"/>
              </a:spcAft>
              <a:buFont typeface="Arial" panose="020B0604020202020204" pitchFamily="34" charset="0"/>
              <a:buNone/>
            </a:pPr>
            <a:r>
              <a:rPr lang="sv-SE" sz="1200" b="1" dirty="0">
                <a:solidFill>
                  <a:srgbClr val="000000"/>
                </a:solidFill>
                <a:ea typeface="+mn-lt"/>
                <a:cs typeface="+mn-lt"/>
              </a:rPr>
              <a:t>Vårdhändelser</a:t>
            </a:r>
            <a:endParaRPr lang="sv-SE" sz="1000" b="1" dirty="0">
              <a:solidFill>
                <a:srgbClr val="FF0000"/>
              </a:solidFill>
              <a:ea typeface="+mn-lt"/>
              <a:cs typeface="+mn-lt"/>
            </a:endParaRPr>
          </a:p>
          <a:p>
            <a:pPr marL="251460" indent="-251460">
              <a:buFont typeface="Arial" panose="020B0604020202020204" pitchFamily="34" charset="0"/>
              <a:buChar char="•"/>
            </a:pPr>
            <a:r>
              <a:rPr lang="sv-SE" sz="1200" dirty="0">
                <a:cs typeface="Arial"/>
              </a:rPr>
              <a:t>Vårdhändelser ligger till grund till alla arbetsflöden i SDV inklusive dokumentation och ordination.</a:t>
            </a:r>
            <a:endParaRPr lang="en-US" sz="1200" dirty="0">
              <a:cs typeface="Arial"/>
            </a:endParaRPr>
          </a:p>
          <a:p>
            <a:pPr marL="251460" indent="-251460">
              <a:spcAft>
                <a:spcPts val="300"/>
              </a:spcAft>
              <a:buFont typeface="Arial" panose="020B0604020202020204" pitchFamily="34" charset="0"/>
              <a:buChar char="•"/>
            </a:pPr>
            <a:r>
              <a:rPr lang="sv-SE" sz="1200" dirty="0">
                <a:cs typeface="Arial"/>
              </a:rPr>
              <a:t>Varje kontakt, 'händelse' i patientresan, </a:t>
            </a:r>
            <a:r>
              <a:rPr lang="sv-SE" sz="1200" b="1" dirty="0">
                <a:cs typeface="Arial"/>
              </a:rPr>
              <a:t>kräver</a:t>
            </a:r>
            <a:r>
              <a:rPr lang="sv-SE" sz="1200" dirty="0">
                <a:cs typeface="Arial"/>
              </a:rPr>
              <a:t> en vårdhändelse för att man ska kunna dokumentera i journalen. </a:t>
            </a:r>
          </a:p>
          <a:p>
            <a:pPr marL="251460" indent="-251460">
              <a:spcAft>
                <a:spcPts val="300"/>
              </a:spcAft>
              <a:buFont typeface="Arial" panose="020B0604020202020204" pitchFamily="34" charset="0"/>
              <a:buChar char="•"/>
            </a:pPr>
            <a:r>
              <a:rPr lang="sv-SE" sz="1200" dirty="0">
                <a:ea typeface="+mn-lt"/>
                <a:cs typeface="+mn-lt"/>
              </a:rPr>
              <a:t>För kliniker i specialiserad öppenvård presenteras vårdhändelser som separata för varje kontakt. </a:t>
            </a:r>
            <a:br>
              <a:rPr lang="sv-SE" sz="1200" dirty="0">
                <a:ea typeface="+mn-lt"/>
                <a:cs typeface="+mn-lt"/>
              </a:rPr>
            </a:br>
            <a:r>
              <a:rPr lang="sv-SE" sz="1200" dirty="0">
                <a:cs typeface="Arial"/>
              </a:rPr>
              <a:t>Detta innebär </a:t>
            </a:r>
            <a:r>
              <a:rPr lang="sv-SE" sz="1200" dirty="0" err="1">
                <a:cs typeface="Arial"/>
              </a:rPr>
              <a:t>bl</a:t>
            </a:r>
            <a:r>
              <a:rPr lang="sv-SE" sz="1200" dirty="0">
                <a:cs typeface="Arial"/>
              </a:rPr>
              <a:t> a att dagens 1-års </a:t>
            </a:r>
            <a:r>
              <a:rPr lang="sv-SE" sz="1200" dirty="0" err="1">
                <a:cs typeface="Arial"/>
              </a:rPr>
              <a:t>Meliorkontakter</a:t>
            </a:r>
            <a:r>
              <a:rPr lang="sv-SE" sz="1200" dirty="0">
                <a:cs typeface="Arial"/>
              </a:rPr>
              <a:t> blir enskilda vårdhändelser för varje tillfälle, men för PMO-användare blir mer likt som idag. </a:t>
            </a:r>
            <a:endParaRPr lang="sv-SE" dirty="0">
              <a:cs typeface="Arial"/>
            </a:endParaRPr>
          </a:p>
          <a:p>
            <a:pPr marL="251460" indent="-251460">
              <a:spcAft>
                <a:spcPts val="300"/>
              </a:spcAft>
              <a:buFont typeface="Arial" panose="020B0604020202020204" pitchFamily="34" charset="0"/>
              <a:buChar char="•"/>
            </a:pPr>
            <a:r>
              <a:rPr lang="sv-SE" sz="1200" dirty="0">
                <a:cs typeface="Arial"/>
              </a:rPr>
              <a:t>Alla vårdprofessioner kommer behöva arbeta med vårdhändelser, inte bara administrativ personal.</a:t>
            </a:r>
          </a:p>
          <a:p>
            <a:pPr marL="251460" indent="-251460">
              <a:spcAft>
                <a:spcPts val="300"/>
              </a:spcAft>
              <a:buFont typeface="Arial" panose="020B0604020202020204" pitchFamily="34" charset="0"/>
              <a:buChar char="•"/>
            </a:pPr>
            <a:r>
              <a:rPr lang="sv-SE" sz="1200" dirty="0">
                <a:ea typeface="+mn-lt"/>
                <a:cs typeface="+mn-lt"/>
              </a:rPr>
              <a:t>I ett slutenvårdstillfälle som spänner över flera medicinska ansvar presenteras vårdhändelse som sammanhängande för kliniker men för administrativa professioner skapas det separata administrativa vårdhändelser för respektive medicinskt ansvar för uppföljning och rapportering. </a:t>
            </a:r>
          </a:p>
          <a:p>
            <a:pPr marL="503555" lvl="1" indent="-251460">
              <a:spcAft>
                <a:spcPts val="300"/>
              </a:spcAft>
              <a:buFont typeface="Arial" panose="020B0604020202020204" pitchFamily="34" charset="0"/>
              <a:buChar char="•"/>
            </a:pPr>
            <a:r>
              <a:rPr lang="sv-SE" sz="1000" dirty="0">
                <a:ea typeface="+mn-lt"/>
                <a:cs typeface="+mn-lt"/>
              </a:rPr>
              <a:t>Detta</a:t>
            </a:r>
            <a:r>
              <a:rPr lang="sv-SE" sz="1000" dirty="0">
                <a:solidFill>
                  <a:srgbClr val="000000"/>
                </a:solidFill>
                <a:ea typeface="+mn-lt"/>
                <a:cs typeface="+mn-lt"/>
              </a:rPr>
              <a:t> </a:t>
            </a:r>
            <a:r>
              <a:rPr lang="sv-SE" sz="1000" dirty="0" err="1">
                <a:solidFill>
                  <a:srgbClr val="000000"/>
                </a:solidFill>
                <a:ea typeface="+mn-lt"/>
                <a:cs typeface="+mn-lt"/>
              </a:rPr>
              <a:t>gälller</a:t>
            </a:r>
            <a:r>
              <a:rPr lang="sv-SE" sz="1000" dirty="0">
                <a:solidFill>
                  <a:srgbClr val="000000"/>
                </a:solidFill>
                <a:ea typeface="+mn-lt"/>
                <a:cs typeface="+mn-lt"/>
              </a:rPr>
              <a:t> </a:t>
            </a:r>
            <a:r>
              <a:rPr lang="sv-SE" sz="1000" u="sng" dirty="0">
                <a:solidFill>
                  <a:srgbClr val="000000"/>
                </a:solidFill>
                <a:ea typeface="+mn-lt"/>
                <a:cs typeface="+mn-lt"/>
              </a:rPr>
              <a:t>inte</a:t>
            </a:r>
            <a:r>
              <a:rPr lang="sv-SE" sz="1000" dirty="0">
                <a:solidFill>
                  <a:srgbClr val="000000"/>
                </a:solidFill>
                <a:ea typeface="+mn-lt"/>
                <a:cs typeface="+mn-lt"/>
              </a:rPr>
              <a:t> mellan </a:t>
            </a:r>
            <a:r>
              <a:rPr lang="sv-SE" sz="1000" dirty="0" err="1">
                <a:solidFill>
                  <a:srgbClr val="000000"/>
                </a:solidFill>
                <a:ea typeface="+mn-lt"/>
                <a:cs typeface="+mn-lt"/>
              </a:rPr>
              <a:t>somatik</a:t>
            </a:r>
            <a:r>
              <a:rPr lang="sv-SE" sz="1000" dirty="0">
                <a:solidFill>
                  <a:srgbClr val="000000"/>
                </a:solidFill>
                <a:ea typeface="+mn-lt"/>
                <a:cs typeface="+mn-lt"/>
              </a:rPr>
              <a:t>-psykiatri, </a:t>
            </a:r>
            <a:r>
              <a:rPr lang="sv-SE" sz="1000" dirty="0">
                <a:ea typeface="+mn-lt"/>
                <a:cs typeface="+mn-lt"/>
              </a:rPr>
              <a:t>mellan olika vårdgivare och generellt inte från öppenvård, se kommande Förändringsbehov vårdhändelser.</a:t>
            </a:r>
            <a:br>
              <a:rPr lang="sv-SE" sz="600" dirty="0">
                <a:solidFill>
                  <a:schemeClr val="accent2">
                    <a:lumMod val="50000"/>
                  </a:schemeClr>
                </a:solidFill>
                <a:ea typeface="+mn-lt"/>
                <a:cs typeface="+mn-lt"/>
              </a:rPr>
            </a:br>
            <a:r>
              <a:rPr lang="sv-SE" sz="1200" dirty="0">
                <a:cs typeface="Arial"/>
              </a:rPr>
              <a:t>Dessa vårdövergångar drivs med ordinationer och ägarskapet av informationen flyttar med vid respektive medicinska övergång i det kliniska flödet. </a:t>
            </a:r>
          </a:p>
          <a:p>
            <a:pPr marL="251460" indent="-251460">
              <a:spcAft>
                <a:spcPts val="300"/>
              </a:spcAft>
              <a:buFont typeface="Arial" panose="020B0604020202020204" pitchFamily="34" charset="0"/>
              <a:buChar char="•"/>
            </a:pPr>
            <a:r>
              <a:rPr lang="sv-SE" sz="1200" dirty="0">
                <a:cs typeface="Arial"/>
              </a:rPr>
              <a:t>Även access till NPÖ (nationella patientöversikten) kräver vårdhändelse såsom idag, men det finns flera vårdhändelsetyper jämfört med dagens kontakttyper</a:t>
            </a:r>
            <a:r>
              <a:rPr lang="sv-SE" sz="1200" dirty="0">
                <a:solidFill>
                  <a:srgbClr val="000000"/>
                </a:solidFill>
                <a:cs typeface="Arial"/>
              </a:rPr>
              <a:t> så möjligheter åtkomst till NPÖ.</a:t>
            </a:r>
            <a:br>
              <a:rPr lang="sv-SE" sz="1200" dirty="0">
                <a:cs typeface="Arial"/>
              </a:rPr>
            </a:br>
            <a:r>
              <a:rPr lang="sv-SE" sz="1200" dirty="0">
                <a:cs typeface="Arial"/>
              </a:rPr>
              <a:t>Finns olika typer av vårdhändelser som används vid olika typer av kontakter, t ex "</a:t>
            </a:r>
            <a:r>
              <a:rPr lang="sv-SE" sz="1200" dirty="0">
                <a:ea typeface="+mn-lt"/>
                <a:cs typeface="+mn-lt"/>
              </a:rPr>
              <a:t>kontakt utan besök"-vårdhändelse, där kliniker inte behöver hantera en fullständig registreringsprocess för en distanskontakt. </a:t>
            </a:r>
            <a:r>
              <a:rPr lang="sv-SE" sz="1200" dirty="0">
                <a:solidFill>
                  <a:srgbClr val="000000"/>
                </a:solidFill>
                <a:ea typeface="+mn-lt"/>
                <a:cs typeface="+mn-lt"/>
              </a:rPr>
              <a:t>se förändringsbehov vårdhändelser.</a:t>
            </a:r>
            <a:endParaRPr lang="sv-SE" sz="800" dirty="0">
              <a:solidFill>
                <a:srgbClr val="FF0000"/>
              </a:solidFill>
              <a:ea typeface="+mn-lt"/>
              <a:cs typeface="+mn-lt"/>
            </a:endParaRPr>
          </a:p>
          <a:p>
            <a:pPr marL="503460" lvl="1" indent="-251460">
              <a:spcAft>
                <a:spcPts val="300"/>
              </a:spcAft>
              <a:buFont typeface="Arial" panose="020B0604020202020204" pitchFamily="34" charset="0"/>
              <a:buChar char="•"/>
            </a:pPr>
            <a:r>
              <a:rPr lang="sv-SE" sz="1000" dirty="0">
                <a:ea typeface="+mn-lt"/>
                <a:cs typeface="+mn-lt"/>
              </a:rPr>
              <a:t>Oplanerad kontakt mellan besök, t ex administrativ alt telefonkontakt</a:t>
            </a:r>
          </a:p>
          <a:p>
            <a:pPr marL="252000" lvl="1" indent="0">
              <a:spcAft>
                <a:spcPts val="300"/>
              </a:spcAft>
              <a:buFont typeface="Arial" panose="020B0604020202020204" pitchFamily="34" charset="0"/>
              <a:buNone/>
            </a:pPr>
            <a:endParaRPr lang="sv-SE" sz="1000" dirty="0">
              <a:ea typeface="+mn-lt"/>
              <a:cs typeface="+mn-lt"/>
            </a:endParaRPr>
          </a:p>
          <a:p>
            <a:r>
              <a:rPr lang="sv-SE" b="1" dirty="0"/>
              <a:t>Tidbokning och schema</a:t>
            </a:r>
          </a:p>
          <a:p>
            <a:pPr marL="251460" indent="-251460">
              <a:spcAft>
                <a:spcPts val="300"/>
              </a:spcAft>
              <a:buFont typeface="Arial" panose="020B0604020202020204" pitchFamily="34" charset="0"/>
              <a:buChar char="•"/>
            </a:pPr>
            <a:r>
              <a:rPr lang="sv-SE" sz="1100" dirty="0">
                <a:cs typeface="Arial"/>
              </a:rPr>
              <a:t>Tidsbokningsfunktionaliteten ger förutsättningar att lägga tydligare, automatiserade och mer tillgängliga scheman</a:t>
            </a:r>
          </a:p>
          <a:p>
            <a:pPr marL="502920" lvl="1" indent="-251460">
              <a:spcAft>
                <a:spcPts val="300"/>
              </a:spcAft>
              <a:buFont typeface="Arial" panose="020B0604020202020204" pitchFamily="34" charset="0"/>
              <a:buChar char="•"/>
            </a:pPr>
            <a:r>
              <a:rPr lang="sv-SE" sz="1000" dirty="0">
                <a:ea typeface="+mn-lt"/>
                <a:cs typeface="+mn-lt"/>
              </a:rPr>
              <a:t>Möjligt att bygga årsscheman som automatiskt förlängs</a:t>
            </a:r>
          </a:p>
          <a:p>
            <a:pPr marL="502920" lvl="1" indent="-251460">
              <a:spcAft>
                <a:spcPts val="300"/>
              </a:spcAft>
              <a:buFont typeface="Arial" panose="020B0604020202020204" pitchFamily="34" charset="0"/>
              <a:buChar char="•"/>
            </a:pPr>
            <a:r>
              <a:rPr lang="sv-SE" sz="1000" dirty="0">
                <a:cs typeface="Arial"/>
              </a:rPr>
              <a:t>Möjligt med temporär semesterschema ovanpå årsschemat</a:t>
            </a:r>
            <a:endParaRPr lang="sv-SE" sz="1000" dirty="0">
              <a:ea typeface="+mn-lt"/>
              <a:cs typeface="+mn-lt"/>
            </a:endParaRPr>
          </a:p>
          <a:p>
            <a:pPr marL="251460" indent="-251460">
              <a:spcAft>
                <a:spcPts val="300"/>
              </a:spcAft>
              <a:buFont typeface="Arial" panose="020B0604020202020204" pitchFamily="34" charset="0"/>
              <a:buChar char="•"/>
            </a:pPr>
            <a:r>
              <a:rPr lang="sv-SE" sz="1100" dirty="0">
                <a:solidFill>
                  <a:schemeClr val="tx2"/>
                </a:solidFill>
                <a:cs typeface="Arial"/>
              </a:rPr>
              <a:t>Behörighet att lägga </a:t>
            </a:r>
            <a:r>
              <a:rPr lang="sv-SE" sz="1100" dirty="0">
                <a:cs typeface="Arial"/>
              </a:rPr>
              <a:t>tidbokningsscheman (den som lägger schemat i Millennium) på hälso- och sjukvårdspersonal begränsas till färre antal personer. Däremot kan justeringar hanteras kontinuerligt lokalt av alla medarbetare i sitt dagliga schema. </a:t>
            </a:r>
          </a:p>
          <a:p>
            <a:pPr marL="251460" marR="0" lvl="0" indent="-25146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Arial"/>
                <a:ea typeface="+mn-ea"/>
                <a:cs typeface="Arial"/>
              </a:rPr>
              <a:t>För nybesökstider i specialistvården krävs en remissordination (gäller inte för akutsjukvård), som då ger möjlighet att </a:t>
            </a:r>
          </a:p>
          <a:p>
            <a:pPr marL="502920" marR="0" lvl="1" indent="-25146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sv-SE" sz="1000" b="0" i="0" u="none" strike="noStrike" kern="1200" cap="none" spc="0" normalizeH="0" baseline="0" noProof="0" dirty="0">
                <a:ln>
                  <a:noFill/>
                </a:ln>
                <a:solidFill>
                  <a:prstClr val="black"/>
                </a:solidFill>
                <a:effectLst/>
                <a:uLnTx/>
                <a:uFillTx/>
                <a:latin typeface="Arial"/>
                <a:ea typeface="+mn-ea"/>
                <a:cs typeface="Arial"/>
              </a:rPr>
              <a:t>Knyta ihop alla tillhörande vårdhändelser för en helhetsbild av patientresan utifrån administrativt perspektiv</a:t>
            </a:r>
          </a:p>
          <a:p>
            <a:pPr marL="251460" marR="0" lvl="0" indent="-25146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Arial"/>
                <a:ea typeface="+mn-ea"/>
                <a:cs typeface="Arial"/>
              </a:rPr>
              <a:t>Tider kan fortsatt vara direkt kopplade till 1177 där patienten kan boka in tider direkt om verksamheten väljer att lägga ut tider, som då underlättar nödvändiga realtidsregistreringen. </a:t>
            </a:r>
          </a:p>
          <a:p>
            <a:pPr marL="251460" marR="0" lvl="0" indent="-25146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Arial"/>
                <a:ea typeface="+mn-ea"/>
                <a:cs typeface="Arial"/>
              </a:rPr>
              <a:t>Systemet varnar om patienten redan har en uppbokat tid inom SDV</a:t>
            </a:r>
          </a:p>
          <a:p>
            <a:pPr marL="251460" marR="0" lvl="0" indent="-25146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Arial"/>
                <a:ea typeface="+mn-ea"/>
                <a:cs typeface="Arial"/>
              </a:rPr>
              <a:t>Efter varje besök tar kliniker ställning till nästa steg i Uppföljningskomponenten – om patienten ska ha en uppföljning, om patienten ska avslutas eller om klinikern själv vill boka in uppföljning. </a:t>
            </a:r>
          </a:p>
          <a:p>
            <a:pPr marL="251460" indent="-251460">
              <a:spcAft>
                <a:spcPts val="300"/>
              </a:spcAft>
              <a:buFont typeface="Arial" panose="020B0604020202020204" pitchFamily="34" charset="0"/>
              <a:buChar char="•"/>
            </a:pPr>
            <a:r>
              <a:rPr lang="sv-SE" sz="1200" dirty="0">
                <a:ea typeface="+mn-lt"/>
                <a:cs typeface="+mn-lt"/>
              </a:rPr>
              <a:t>Kallelser och </a:t>
            </a:r>
            <a:r>
              <a:rPr lang="sv-SE" sz="1200" dirty="0" err="1">
                <a:ea typeface="+mn-lt"/>
                <a:cs typeface="+mn-lt"/>
              </a:rPr>
              <a:t>väntelistebrev</a:t>
            </a:r>
            <a:r>
              <a:rPr lang="sv-SE" sz="1200" dirty="0">
                <a:ea typeface="+mn-lt"/>
                <a:cs typeface="+mn-lt"/>
              </a:rPr>
              <a:t> kan fås både digitalt och på papper. Kallelser kommer innehålla mer besöksinformation, vara helt standardiserade och inte ge möjlighet till fritext vilket gör det enklare t ex för patienten att checka in digitalt längre fram efter driftsättning.</a:t>
            </a:r>
            <a:endParaRPr lang="sv-SE" sz="1200" dirty="0">
              <a:solidFill>
                <a:srgbClr val="FF0000"/>
              </a:solidFill>
              <a:ea typeface="+mn-lt"/>
              <a:cs typeface="+mn-lt"/>
            </a:endParaRPr>
          </a:p>
          <a:p>
            <a:pPr marL="251460" indent="-251460">
              <a:spcAft>
                <a:spcPts val="300"/>
              </a:spcAft>
              <a:buFont typeface="Arial" panose="020B0604020202020204" pitchFamily="34" charset="0"/>
              <a:buChar char="•"/>
            </a:pPr>
            <a:r>
              <a:rPr lang="sv-SE" sz="1200" dirty="0">
                <a:ea typeface="+mn-lt"/>
                <a:cs typeface="+mn-lt"/>
              </a:rPr>
              <a:t>Vid framtida ordination för t ex provtagning skrivs ordinationen ut på papper och ges till patienten.</a:t>
            </a:r>
            <a:r>
              <a:rPr lang="sv-SE" sz="1200" dirty="0">
                <a:solidFill>
                  <a:srgbClr val="000000"/>
                </a:solidFill>
                <a:ea typeface="+mn-lt"/>
                <a:cs typeface="+mn-lt"/>
              </a:rPr>
              <a:t> Bokning för provtagning på provtagningsenhet hanteras som bokningsförfrågan som andra bokningar och då skickas kallelse till patienten digitalt.</a:t>
            </a:r>
            <a:r>
              <a:rPr lang="sv-SE" sz="1200" dirty="0">
                <a:solidFill>
                  <a:srgbClr val="FF0000"/>
                </a:solidFill>
                <a:ea typeface="+mn-lt"/>
                <a:cs typeface="+mn-lt"/>
              </a:rPr>
              <a:t> </a:t>
            </a:r>
          </a:p>
          <a:p>
            <a:pPr marL="251460" indent="-251460">
              <a:spcAft>
                <a:spcPts val="300"/>
              </a:spcAft>
              <a:buFont typeface="Arial" panose="020B0604020202020204" pitchFamily="34" charset="0"/>
              <a:buChar char="•"/>
            </a:pPr>
            <a:r>
              <a:rPr lang="sv-SE" sz="1200" dirty="0">
                <a:ea typeface="+mn-lt"/>
                <a:cs typeface="+mn-lt"/>
              </a:rPr>
              <a:t>För provtagningsordination kommer varken verksamhet eller patient behöva en pappersremiss längre för att en framtida digital ordination (och en bevakning) ligger i botten</a:t>
            </a:r>
          </a:p>
          <a:p>
            <a:pPr marL="251460" marR="0" lvl="0" indent="-25146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lt"/>
                <a:cs typeface="Arial"/>
              </a:rPr>
              <a:t>Det kommer gå att boka en hel seriebehandling på en gång där systemet föreslår </a:t>
            </a:r>
            <a:br>
              <a:rPr kumimoji="0" lang="sv-SE" sz="1200" b="0" i="0" u="none" strike="noStrike" kern="1200" cap="none" spc="0" normalizeH="0" baseline="0" noProof="0" dirty="0">
                <a:ln>
                  <a:noFill/>
                </a:ln>
                <a:solidFill>
                  <a:prstClr val="black"/>
                </a:solidFill>
                <a:effectLst/>
                <a:uLnTx/>
                <a:uFillTx/>
                <a:latin typeface="Arial"/>
                <a:ea typeface="+mn-lt"/>
                <a:cs typeface="Arial"/>
              </a:rPr>
            </a:br>
            <a:r>
              <a:rPr kumimoji="0" lang="sv-SE" sz="1200" b="0" i="0" u="none" strike="noStrike" kern="1200" cap="none" spc="0" normalizeH="0" baseline="0" noProof="0" dirty="0">
                <a:ln>
                  <a:noFill/>
                </a:ln>
                <a:solidFill>
                  <a:prstClr val="black"/>
                </a:solidFill>
                <a:effectLst/>
                <a:uLnTx/>
                <a:uFillTx/>
                <a:latin typeface="Arial"/>
                <a:ea typeface="+mn-lt"/>
                <a:cs typeface="Arial"/>
              </a:rPr>
              <a:t>tider och kontakter</a:t>
            </a:r>
          </a:p>
          <a:p>
            <a:pPr marL="251460" marR="0" lvl="0" indent="-251460" algn="l" defTabSz="914400" rtl="0" eaLnBrk="1" fontAlgn="auto" latinLnBrk="0" hangingPunct="1">
              <a:lnSpc>
                <a:spcPct val="9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dirty="0">
                <a:ln>
                  <a:noFill/>
                </a:ln>
                <a:solidFill>
                  <a:prstClr val="black"/>
                </a:solidFill>
                <a:effectLst/>
                <a:uLnTx/>
                <a:uFillTx/>
                <a:latin typeface="Arial"/>
                <a:ea typeface="+mn-lt"/>
                <a:cs typeface="Arial"/>
              </a:rPr>
              <a:t>Efter driftsättning går det också att avboka enstaka kontakter i en serie</a:t>
            </a:r>
          </a:p>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endParaRPr kumimoji="0" lang="sv-SE" sz="1200" b="0" i="0" u="none" strike="noStrike" kern="1200" cap="none" spc="0" normalizeH="0" baseline="0" noProof="0" dirty="0">
              <a:ln>
                <a:noFill/>
              </a:ln>
              <a:solidFill>
                <a:prstClr val="black"/>
              </a:solidFill>
              <a:effectLst/>
              <a:uLnTx/>
              <a:uFillTx/>
              <a:latin typeface="Arial"/>
              <a:ea typeface="+mn-lt"/>
              <a:cs typeface="Arial"/>
            </a:endParaRPr>
          </a:p>
          <a:p>
            <a:r>
              <a:rPr lang="sv-SE" b="1" dirty="0"/>
              <a:t>Registrering</a:t>
            </a:r>
          </a:p>
          <a:p>
            <a:pPr marL="251460" indent="-251460">
              <a:spcAft>
                <a:spcPts val="600"/>
              </a:spcAft>
              <a:buFont typeface="Arial" panose="020B0604020202020204" pitchFamily="34" charset="0"/>
              <a:buChar char="•"/>
            </a:pPr>
            <a:r>
              <a:rPr lang="sv-SE" sz="1100" dirty="0">
                <a:ea typeface="+mn-lt"/>
                <a:cs typeface="+mn-lt"/>
              </a:rPr>
              <a:t>Realtidsregistrering: Eftersom kliniska och administrativa flöden sker i samma system och måste ske i realtid (istället för i efterhand) för att generera en vårdhändelse och kunna starta dokumentation på patienten, så krävs:</a:t>
            </a:r>
            <a:endParaRPr lang="en-US" dirty="0">
              <a:cs typeface="Arial"/>
            </a:endParaRPr>
          </a:p>
          <a:p>
            <a:pPr marL="503555" lvl="1" indent="-251460">
              <a:spcAft>
                <a:spcPts val="600"/>
              </a:spcAft>
              <a:buFont typeface="Arial" panose="020B0604020202020204" pitchFamily="34" charset="0"/>
              <a:buChar char="•"/>
            </a:pPr>
            <a:r>
              <a:rPr lang="sv-SE" sz="900" dirty="0">
                <a:ea typeface="+mn-lt"/>
                <a:cs typeface="+mn-lt"/>
              </a:rPr>
              <a:t>Ökad insats av och kunskap hos kliniker för att förstå och starta upp flöden: exempelvis vid varje</a:t>
            </a:r>
            <a:r>
              <a:rPr lang="sv-SE" sz="900" dirty="0">
                <a:solidFill>
                  <a:srgbClr val="000000"/>
                </a:solidFill>
                <a:ea typeface="+mn-lt"/>
                <a:cs typeface="+mn-lt"/>
              </a:rPr>
              <a:t> ordination av t ex vårdövergång krävs ifyllande av rätt medicinskt ansvar, avdelning och tidpunkt för att resten av registreringen ska fungera </a:t>
            </a:r>
            <a:endParaRPr lang="sv-SE" sz="900" dirty="0">
              <a:ea typeface="+mn-lt"/>
              <a:cs typeface="+mn-lt"/>
            </a:endParaRPr>
          </a:p>
          <a:p>
            <a:pPr marL="503555" lvl="1" indent="-251460">
              <a:spcAft>
                <a:spcPts val="600"/>
              </a:spcAft>
              <a:buFont typeface="Arial" panose="020B0604020202020204" pitchFamily="34" charset="0"/>
              <a:buChar char="•"/>
            </a:pPr>
            <a:r>
              <a:rPr lang="sv-SE" sz="900" dirty="0">
                <a:ea typeface="+mn-lt"/>
                <a:cs typeface="+mn-lt"/>
              </a:rPr>
              <a:t>Ökad kunskap hos ett antal specifika personer (administrativ kompetens), </a:t>
            </a:r>
            <a:r>
              <a:rPr lang="sv-SE" sz="900" dirty="0">
                <a:cs typeface="Arial"/>
              </a:rPr>
              <a:t>flöden skiljer sig större mellan öppen- och slutenvård: exempelvis</a:t>
            </a:r>
            <a:r>
              <a:rPr lang="sv-SE" sz="900" dirty="0">
                <a:solidFill>
                  <a:srgbClr val="000000"/>
                </a:solidFill>
                <a:cs typeface="Arial"/>
              </a:rPr>
              <a:t> specialistöppenvård </a:t>
            </a:r>
            <a:endParaRPr lang="sv-SE" dirty="0">
              <a:solidFill>
                <a:schemeClr val="accent1"/>
              </a:solidFill>
            </a:endParaRPr>
          </a:p>
          <a:p>
            <a:pPr marL="251460" indent="-251460">
              <a:spcAft>
                <a:spcPts val="600"/>
              </a:spcAft>
              <a:buFont typeface="Arial" panose="020B0604020202020204" pitchFamily="34" charset="0"/>
              <a:buChar char="•"/>
            </a:pPr>
            <a:r>
              <a:rPr lang="sv-SE" sz="1100" dirty="0">
                <a:solidFill>
                  <a:srgbClr val="000000"/>
                </a:solidFill>
                <a:cs typeface="Arial"/>
              </a:rPr>
              <a:t>I öppenvård behöver alla bokade patienter checkas in och i det flödet kommer det finnas möjlighet att generera uppgifter för t ex registrering och betalning</a:t>
            </a:r>
          </a:p>
          <a:p>
            <a:pPr marL="251460" indent="-251460">
              <a:spcAft>
                <a:spcPts val="600"/>
              </a:spcAft>
              <a:buFont typeface="Arial" panose="020B0604020202020204" pitchFamily="34" charset="0"/>
              <a:buChar char="•"/>
            </a:pPr>
            <a:r>
              <a:rPr lang="sv-SE" sz="1100" dirty="0">
                <a:solidFill>
                  <a:srgbClr val="000000"/>
                </a:solidFill>
                <a:cs typeface="Arial"/>
              </a:rPr>
              <a:t>I specialistvård behöver alla patienter aktivt checkas ut för att generera en uppföljning eller ett avslut</a:t>
            </a:r>
          </a:p>
          <a:p>
            <a:pPr marL="251460" indent="-251460">
              <a:spcAft>
                <a:spcPts val="600"/>
              </a:spcAft>
              <a:buFont typeface="Arial" panose="020B0604020202020204" pitchFamily="34" charset="0"/>
              <a:buChar char="•"/>
            </a:pPr>
            <a:r>
              <a:rPr lang="sv-SE" sz="1100" dirty="0">
                <a:solidFill>
                  <a:srgbClr val="000000"/>
                </a:solidFill>
                <a:cs typeface="Arial"/>
              </a:rPr>
              <a:t>För all öppenvård förutom Specialiserad</a:t>
            </a:r>
            <a:r>
              <a:rPr lang="sv-SE" sz="1800" dirty="0">
                <a:effectLst/>
                <a:latin typeface="Calibri" panose="020F0502020204030204" pitchFamily="34" charset="0"/>
                <a:ea typeface="Times New Roman" panose="02020603050405020304" pitchFamily="18" charset="0"/>
              </a:rPr>
              <a:t> </a:t>
            </a:r>
            <a:r>
              <a:rPr lang="sv-SE" sz="1100" dirty="0">
                <a:solidFill>
                  <a:srgbClr val="000000"/>
                </a:solidFill>
                <a:cs typeface="Arial"/>
              </a:rPr>
              <a:t>öppenvård (rum/säng/stol), akutsjukvård eller </a:t>
            </a:r>
            <a:r>
              <a:rPr lang="sv-SE" sz="1100" i="1" dirty="0">
                <a:solidFill>
                  <a:srgbClr val="000000"/>
                </a:solidFill>
                <a:cs typeface="Arial"/>
              </a:rPr>
              <a:t>observation</a:t>
            </a:r>
            <a:r>
              <a:rPr lang="sv-SE" sz="1100" dirty="0">
                <a:solidFill>
                  <a:srgbClr val="000000"/>
                </a:solidFill>
                <a:cs typeface="Arial"/>
              </a:rPr>
              <a:t> sköts avslut av vårdhändelse automatiskt</a:t>
            </a:r>
            <a:r>
              <a:rPr lang="sv-SE" sz="1100" dirty="0">
                <a:solidFill>
                  <a:srgbClr val="000000"/>
                </a:solidFill>
                <a:ea typeface="+mn-lt"/>
                <a:cs typeface="+mn-lt"/>
              </a:rPr>
              <a:t>. </a:t>
            </a:r>
            <a:br>
              <a:rPr lang="sv-SE" sz="1100" dirty="0">
                <a:solidFill>
                  <a:srgbClr val="000000"/>
                </a:solidFill>
                <a:ea typeface="+mn-lt"/>
                <a:cs typeface="+mn-lt"/>
              </a:rPr>
            </a:br>
            <a:r>
              <a:rPr lang="sv-SE" sz="1100" dirty="0">
                <a:solidFill>
                  <a:srgbClr val="000000"/>
                </a:solidFill>
                <a:ea typeface="+mn-lt"/>
                <a:cs typeface="+mn-lt"/>
              </a:rPr>
              <a:t>För </a:t>
            </a:r>
            <a:r>
              <a:rPr lang="sv-SE" sz="1100" dirty="0">
                <a:solidFill>
                  <a:srgbClr val="000000"/>
                </a:solidFill>
                <a:cs typeface="Arial"/>
              </a:rPr>
              <a:t>Specialiserad</a:t>
            </a:r>
            <a:r>
              <a:rPr lang="sv-SE" sz="1800" dirty="0">
                <a:effectLst/>
                <a:latin typeface="Calibri" panose="020F0502020204030204" pitchFamily="34" charset="0"/>
                <a:ea typeface="Times New Roman" panose="02020603050405020304" pitchFamily="18" charset="0"/>
              </a:rPr>
              <a:t> </a:t>
            </a:r>
            <a:r>
              <a:rPr lang="sv-SE" sz="1100" dirty="0">
                <a:solidFill>
                  <a:srgbClr val="000000"/>
                </a:solidFill>
                <a:cs typeface="Arial"/>
              </a:rPr>
              <a:t>öppenvård (rum/säng/stol), akutsjukvård  eller observation </a:t>
            </a:r>
            <a:r>
              <a:rPr lang="sv-SE" sz="1100" dirty="0">
                <a:solidFill>
                  <a:srgbClr val="000000"/>
                </a:solidFill>
                <a:ea typeface="+mn-lt"/>
                <a:cs typeface="+mn-lt"/>
              </a:rPr>
              <a:t>krävs manuellt avslut av vårdhändelse.</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sv-SE" sz="1100" b="1" dirty="0">
              <a:solidFill>
                <a:srgbClr val="000000"/>
              </a:solidFill>
              <a:ea typeface="+mn-lt"/>
              <a:cs typeface="+mn-lt"/>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sv-SE" sz="1100" b="1" dirty="0">
                <a:solidFill>
                  <a:srgbClr val="000000"/>
                </a:solidFill>
                <a:ea typeface="+mn-lt"/>
                <a:cs typeface="+mn-lt"/>
              </a:rPr>
              <a:t>Arbetslistor</a:t>
            </a:r>
          </a:p>
          <a:p>
            <a:pPr marL="171450" indent="-171450">
              <a:spcAft>
                <a:spcPts val="600"/>
              </a:spcAft>
              <a:buFont typeface="Arial" panose="020B0604020202020204" pitchFamily="34" charset="0"/>
              <a:buChar char="•"/>
            </a:pPr>
            <a:r>
              <a:rPr lang="sv-SE" sz="1100" dirty="0">
                <a:ea typeface="+mn-lt"/>
                <a:cs typeface="+mn-lt"/>
              </a:rPr>
              <a:t>Olika typer av listor kommer finnas beroende på aktivitet. Aktiviteterna flyttas mellan listor beroende på var i flödet patienten befinner sig.</a:t>
            </a:r>
          </a:p>
          <a:p>
            <a:pPr marL="251460" indent="-251460">
              <a:spcAft>
                <a:spcPts val="600"/>
              </a:spcAft>
              <a:buFont typeface="Arial" panose="020B0604020202020204" pitchFamily="34" charset="0"/>
              <a:buChar char="•"/>
            </a:pPr>
            <a:r>
              <a:rPr lang="sv-SE" sz="1100" dirty="0">
                <a:ea typeface="+mn-lt"/>
                <a:cs typeface="+mn-lt"/>
              </a:rPr>
              <a:t>Exempelvis utebliven patient hamnar först på arbetslista för </a:t>
            </a:r>
            <a:r>
              <a:rPr lang="sv-SE" sz="1100" dirty="0" err="1">
                <a:ea typeface="+mn-lt"/>
                <a:cs typeface="+mn-lt"/>
              </a:rPr>
              <a:t>ev</a:t>
            </a:r>
            <a:r>
              <a:rPr lang="sv-SE" sz="1100" dirty="0">
                <a:ea typeface="+mn-lt"/>
                <a:cs typeface="+mn-lt"/>
              </a:rPr>
              <a:t> patientavgift (arbetslista för icke-hanterade patienter), sedan till en två olika listor: den ena för hantering av patientavgifter, den andra för </a:t>
            </a:r>
            <a:r>
              <a:rPr lang="sv-SE" sz="1100" dirty="0" err="1">
                <a:ea typeface="+mn-lt"/>
                <a:cs typeface="+mn-lt"/>
              </a:rPr>
              <a:t>ev</a:t>
            </a:r>
            <a:r>
              <a:rPr lang="sv-SE" sz="1100" dirty="0">
                <a:ea typeface="+mn-lt"/>
                <a:cs typeface="+mn-lt"/>
              </a:rPr>
              <a:t> ombokning eller avslut.</a:t>
            </a:r>
          </a:p>
          <a:p>
            <a:pPr marL="251460" indent="-251460">
              <a:spcAft>
                <a:spcPts val="600"/>
              </a:spcAft>
              <a:buFont typeface="Arial" panose="020B0604020202020204" pitchFamily="34" charset="0"/>
              <a:buChar char="•"/>
            </a:pPr>
            <a:r>
              <a:rPr lang="sv-SE" sz="1100" dirty="0">
                <a:ea typeface="+mn-lt"/>
                <a:cs typeface="+mn-lt"/>
              </a:rPr>
              <a:t>Exempelvis för kliniskt driven dokumentation som avgör om distanskontakt ersätter besök eller inte, som då hamnar på en arbetslista. </a:t>
            </a:r>
          </a:p>
          <a:p>
            <a:pPr marL="171450" indent="-171450">
              <a:spcAft>
                <a:spcPts val="600"/>
              </a:spcAft>
              <a:buFont typeface="Arial" panose="020B0604020202020204" pitchFamily="34" charset="0"/>
              <a:buChar char="•"/>
            </a:pPr>
            <a:endParaRPr lang="sv-SE" sz="1100" dirty="0">
              <a:ea typeface="+mn-lt"/>
              <a:cs typeface="+mn-lt"/>
            </a:endParaRPr>
          </a:p>
          <a:p>
            <a:pPr marL="0" indent="0">
              <a:spcAft>
                <a:spcPts val="600"/>
              </a:spcAft>
              <a:buFont typeface="Arial" panose="020B0604020202020204" pitchFamily="34" charset="0"/>
              <a:buNone/>
            </a:pPr>
            <a:r>
              <a:rPr lang="sv-SE" sz="1100" dirty="0">
                <a:ea typeface="+mn-lt"/>
                <a:cs typeface="+mn-lt"/>
              </a:rPr>
              <a:t>Exempelvis: Logistik</a:t>
            </a:r>
          </a:p>
          <a:p>
            <a:pPr marL="251460" indent="-251460">
              <a:buFont typeface="Arial" panose="020B0604020202020204" pitchFamily="34" charset="0"/>
              <a:buChar char="•"/>
            </a:pPr>
            <a:r>
              <a:rPr lang="sv-SE" sz="1100" dirty="0">
                <a:ea typeface="+mn-lt"/>
                <a:cs typeface="+mn-lt"/>
              </a:rPr>
              <a:t>Om behov av vårdplats föreligger vid en vårdhändelser så skapas aktiviteter på listor för vårdplatshantering i logistikverktyget </a:t>
            </a:r>
            <a:r>
              <a:rPr lang="sv-SE" sz="1100" dirty="0" err="1">
                <a:ea typeface="+mn-lt"/>
                <a:cs typeface="+mn-lt"/>
              </a:rPr>
              <a:t>Capacity</a:t>
            </a:r>
            <a:r>
              <a:rPr lang="sv-SE" sz="1100" dirty="0">
                <a:ea typeface="+mn-lt"/>
                <a:cs typeface="+mn-lt"/>
              </a:rPr>
              <a:t> Management</a:t>
            </a:r>
          </a:p>
          <a:p>
            <a:pPr marL="0" indent="0">
              <a:spcAft>
                <a:spcPts val="600"/>
              </a:spcAft>
              <a:buFont typeface="Arial" panose="020B0604020202020204" pitchFamily="34" charset="0"/>
              <a:buNone/>
            </a:pPr>
            <a:r>
              <a:rPr lang="sv-SE" sz="1100" dirty="0">
                <a:ea typeface="+mn-lt"/>
                <a:cs typeface="+mn-lt"/>
              </a:rPr>
              <a:t>Exempelvis: Operation och anestesi:</a:t>
            </a:r>
            <a:endParaRPr lang="sv-SE" sz="1100" dirty="0">
              <a:cs typeface="Arial"/>
            </a:endParaRPr>
          </a:p>
          <a:p>
            <a:pPr marL="251460" indent="-251460">
              <a:spcAft>
                <a:spcPts val="600"/>
              </a:spcAft>
              <a:buFont typeface="Arial" panose="020B0604020202020204" pitchFamily="34" charset="0"/>
              <a:buChar char="•"/>
            </a:pPr>
            <a:r>
              <a:rPr lang="sv-SE" sz="1100" dirty="0" err="1"/>
              <a:t>Orbit</a:t>
            </a:r>
            <a:r>
              <a:rPr lang="sv-SE" sz="1100" dirty="0"/>
              <a:t> – väntelistor för planering av kirurgi och interventioner i narkos (</a:t>
            </a:r>
            <a:r>
              <a:rPr lang="sv-SE" sz="1100" dirty="0" err="1"/>
              <a:t>bl</a:t>
            </a:r>
            <a:r>
              <a:rPr lang="sv-SE" sz="1100" dirty="0"/>
              <a:t> a endoskopi och ECT) kommer hanteras i </a:t>
            </a:r>
            <a:r>
              <a:rPr lang="sv-SE" sz="1100" dirty="0" err="1"/>
              <a:t>Orbit</a:t>
            </a:r>
            <a:endParaRPr lang="sv-SE" sz="1100" dirty="0"/>
          </a:p>
          <a:p>
            <a:pPr marL="251460" indent="-251460">
              <a:buFont typeface="Arial" panose="020B0604020202020204" pitchFamily="34" charset="0"/>
              <a:buChar char="•"/>
            </a:pPr>
            <a:r>
              <a:rPr lang="sv-SE" sz="1100" dirty="0"/>
              <a:t>Vårdhändelse krävs även i förväg i </a:t>
            </a:r>
            <a:r>
              <a:rPr lang="sv-SE" sz="1100" dirty="0" err="1"/>
              <a:t>RevenueCycle</a:t>
            </a:r>
            <a:r>
              <a:rPr lang="sv-SE" sz="1100" dirty="0"/>
              <a:t> för planering, bokning dagkirurgi, förinskrivning, reservera vårdplatser och sängplatser. </a:t>
            </a:r>
            <a:endParaRPr lang="sv-SE" sz="1100" dirty="0">
              <a:cs typeface="Arial"/>
            </a:endParaRPr>
          </a:p>
          <a:p>
            <a:pPr marL="0" indent="0">
              <a:spcAft>
                <a:spcPts val="600"/>
              </a:spcAft>
              <a:buFont typeface="Arial" panose="020B0604020202020204" pitchFamily="34" charset="0"/>
              <a:buNone/>
            </a:pPr>
            <a:r>
              <a:rPr lang="sv-SE" sz="1100" dirty="0"/>
              <a:t>Exempelvis: Öppenvård</a:t>
            </a:r>
            <a:endParaRPr lang="sv-SE" sz="1100" dirty="0">
              <a:cs typeface="Arial"/>
            </a:endParaRPr>
          </a:p>
          <a:p>
            <a:pPr marL="251460" indent="-251460">
              <a:spcAft>
                <a:spcPts val="600"/>
              </a:spcAft>
              <a:buFont typeface="Arial" panose="020B0604020202020204" pitchFamily="34" charset="0"/>
              <a:buChar char="•"/>
            </a:pPr>
            <a:r>
              <a:rPr lang="sv-SE" sz="1100" dirty="0"/>
              <a:t>Bokningsbegäran kommer att genereras med hjälp av Uppföljningskomponenten och hanteras i patientjournalen. I samband med utcheckning av patient från ett öppenvårdsbesök anger man om och när patienten ska komma på återbesök. Flera fält fylls i (specialitet, yrkesprofession, kontakttyp, mottagning, tidsspann och anledning till besök) som hamnar på en lista. </a:t>
            </a:r>
            <a:endParaRPr lang="sv-SE" sz="1100" dirty="0">
              <a:cs typeface="Arial"/>
            </a:endParaRPr>
          </a:p>
          <a:p>
            <a:pPr marL="251460" indent="-251460">
              <a:spcAft>
                <a:spcPts val="600"/>
              </a:spcAft>
              <a:buFont typeface="Arial" panose="020B0604020202020204" pitchFamily="34" charset="0"/>
              <a:buChar char="•"/>
            </a:pPr>
            <a:r>
              <a:rPr lang="sv-SE" sz="1100" dirty="0"/>
              <a:t>I </a:t>
            </a:r>
            <a:r>
              <a:rPr lang="sv-SE" sz="1100" dirty="0" err="1"/>
              <a:t>RevenueCycle</a:t>
            </a:r>
            <a:r>
              <a:rPr lang="sv-SE" sz="1100" dirty="0"/>
              <a:t> finns funktion för att filtrera och sortera i olika arbetslistor. </a:t>
            </a:r>
          </a:p>
          <a:p>
            <a:pPr marL="251460" indent="-251460">
              <a:spcAft>
                <a:spcPts val="600"/>
              </a:spcAft>
              <a:buFont typeface="Arial" panose="020B0604020202020204" pitchFamily="34" charset="0"/>
              <a:buChar char="•"/>
            </a:pPr>
            <a:r>
              <a:rPr lang="sv-SE" sz="1100" dirty="0">
                <a:solidFill>
                  <a:schemeClr val="tx2"/>
                </a:solidFill>
                <a:cs typeface="Arial"/>
              </a:rPr>
              <a:t>Dagens arbetssätt med skuggbevakning</a:t>
            </a:r>
            <a:r>
              <a:rPr lang="sv-SE" sz="1100" dirty="0">
                <a:solidFill>
                  <a:schemeClr val="tx2"/>
                </a:solidFill>
              </a:rPr>
              <a:t> i specialistvården kommer fortsatt att kunna hanteras </a:t>
            </a:r>
            <a:br>
              <a:rPr lang="sv-SE" sz="1100" dirty="0">
                <a:solidFill>
                  <a:schemeClr val="tx2"/>
                </a:solidFill>
              </a:rPr>
            </a:br>
            <a:r>
              <a:rPr lang="sv-SE" sz="1100" dirty="0">
                <a:solidFill>
                  <a:schemeClr val="tx2"/>
                </a:solidFill>
              </a:rPr>
              <a:t>i samband med Uppföljningskomponenten genom en skjuta fram uppföljning. </a:t>
            </a:r>
          </a:p>
          <a:p>
            <a:pPr marL="0" indent="0">
              <a:spcAft>
                <a:spcPts val="600"/>
              </a:spcAft>
              <a:buFont typeface="Arial" panose="020B0604020202020204" pitchFamily="34" charset="0"/>
              <a:buNone/>
            </a:pPr>
            <a:endParaRPr lang="sv-SE" sz="1100" dirty="0">
              <a:solidFill>
                <a:schemeClr val="tx2"/>
              </a:solidFill>
              <a:cs typeface="Arial"/>
            </a:endParaRPr>
          </a:p>
          <a:p>
            <a:pPr marL="0" indent="0">
              <a:spcAft>
                <a:spcPts val="600"/>
              </a:spcAft>
              <a:buFont typeface="Arial" panose="020B0604020202020204" pitchFamily="34" charset="0"/>
              <a:buNone/>
            </a:pPr>
            <a:r>
              <a:rPr lang="sv-SE" sz="1100" b="1" dirty="0">
                <a:solidFill>
                  <a:schemeClr val="tx2"/>
                </a:solidFill>
                <a:cs typeface="Arial"/>
              </a:rPr>
              <a:t>Klinisk kodning</a:t>
            </a:r>
          </a:p>
          <a:p>
            <a:pPr marL="251460" indent="-251460">
              <a:buFont typeface="Arial" panose="020B0604020202020204" pitchFamily="34" charset="0"/>
              <a:buChar char="•"/>
            </a:pPr>
            <a:r>
              <a:rPr lang="sv-SE" sz="1100" dirty="0">
                <a:ea typeface="+mn-lt"/>
                <a:cs typeface="+mn-lt"/>
              </a:rPr>
              <a:t>Klinisk och patientadministrativ dokumentation integreras. Underlaget till klinisk kodning, t ex epikris och mottagningsanteckning, kommer att fångas och skapas som en del av den kliniska dokumentationen och ligga till grund för hantering vidare i kodningsverktygen.</a:t>
            </a:r>
          </a:p>
          <a:p>
            <a:pPr marL="251460" indent="-251460">
              <a:buFont typeface="Arial" panose="020B0604020202020204" pitchFamily="34" charset="0"/>
              <a:buChar char="•"/>
            </a:pPr>
            <a:r>
              <a:rPr lang="sv-SE" sz="1100" dirty="0">
                <a:ea typeface="+mn-lt"/>
                <a:cs typeface="+mn-lt"/>
              </a:rPr>
              <a:t>För all verksamhet ska det i samband med varje vårdkontakt registreras diagnoser (huvud- och bidiagnoser), diagnoskoder, kategori och andra eventuella kopplingar till t ex ATC-kod vid läkemedelsbiverkan, NASS-koder vid rehabilitering.  ICD-10-SE kommer vara det enda </a:t>
            </a:r>
            <a:r>
              <a:rPr lang="sv-SE" sz="1100" dirty="0" err="1">
                <a:ea typeface="+mn-lt"/>
                <a:cs typeface="+mn-lt"/>
              </a:rPr>
              <a:t>kodverk</a:t>
            </a:r>
            <a:r>
              <a:rPr lang="sv-SE" sz="1100" dirty="0">
                <a:ea typeface="+mn-lt"/>
                <a:cs typeface="+mn-lt"/>
              </a:rPr>
              <a:t> för diagnoskoder som stöds i SDV.</a:t>
            </a:r>
            <a:endParaRPr lang="sv-SE" sz="2000" dirty="0"/>
          </a:p>
          <a:p>
            <a:pPr marL="251460" indent="-251460">
              <a:buFont typeface="Arial" panose="020B0604020202020204" pitchFamily="34" charset="0"/>
              <a:buChar char="•"/>
            </a:pPr>
            <a:r>
              <a:rPr lang="sv-SE" sz="1100" dirty="0">
                <a:ea typeface="+mn-lt"/>
                <a:cs typeface="+mn-lt"/>
              </a:rPr>
              <a:t>KVÅ-koder kommer registreras på olika sätt, automatiskt via dokumentationen, via en snabbvalsfunktion, via en order, via ett formulär eller att man registrerar den manuellt och hamnar i </a:t>
            </a:r>
            <a:r>
              <a:rPr lang="sv-SE" sz="1100" dirty="0" err="1">
                <a:ea typeface="+mn-lt"/>
                <a:cs typeface="+mn-lt"/>
              </a:rPr>
              <a:t>ChargeViewer</a:t>
            </a:r>
            <a:endParaRPr lang="sv-SE" sz="1100" dirty="0">
              <a:ea typeface="+mn-lt"/>
              <a:cs typeface="+mn-lt"/>
            </a:endParaRPr>
          </a:p>
          <a:p>
            <a:pPr marL="251460" indent="-251460">
              <a:buFont typeface="Arial" panose="020B0604020202020204" pitchFamily="34" charset="0"/>
              <a:buChar char="•"/>
            </a:pPr>
            <a:r>
              <a:rPr lang="sv-SE" sz="1100" dirty="0">
                <a:ea typeface="+mn-lt"/>
                <a:cs typeface="+mn-lt"/>
              </a:rPr>
              <a:t>För de verksamheter som har ett rapporteringskrav och därmed behöver ett DRG, dvs specialistvården i öppen- och slutenvård, kommer det även innebära manuella kodningsaktiviteter i </a:t>
            </a:r>
            <a:r>
              <a:rPr lang="sv-SE" sz="1100" dirty="0" err="1">
                <a:ea typeface="+mn-lt"/>
                <a:cs typeface="+mn-lt"/>
              </a:rPr>
              <a:t>AccessHIM</a:t>
            </a:r>
            <a:r>
              <a:rPr lang="sv-SE" sz="1100" dirty="0">
                <a:ea typeface="+mn-lt"/>
                <a:cs typeface="+mn-lt"/>
              </a:rPr>
              <a:t> och </a:t>
            </a:r>
            <a:r>
              <a:rPr lang="sv-SE" sz="1100" dirty="0" err="1">
                <a:ea typeface="+mn-lt"/>
                <a:cs typeface="+mn-lt"/>
              </a:rPr>
              <a:t>ICDplus</a:t>
            </a:r>
            <a:r>
              <a:rPr lang="sv-SE" sz="1100" dirty="0">
                <a:ea typeface="+mn-lt"/>
                <a:cs typeface="+mn-lt"/>
              </a:rPr>
              <a:t> och på Skånes universitetssjukhus även i </a:t>
            </a:r>
            <a:r>
              <a:rPr lang="sv-SE" sz="1100" dirty="0" err="1">
                <a:ea typeface="+mn-lt"/>
                <a:cs typeface="+mn-lt"/>
              </a:rPr>
              <a:t>Batch</a:t>
            </a:r>
            <a:r>
              <a:rPr lang="sv-SE" sz="1100" dirty="0">
                <a:ea typeface="+mn-lt"/>
                <a:cs typeface="+mn-lt"/>
              </a:rPr>
              <a:t> Charge </a:t>
            </a:r>
            <a:r>
              <a:rPr lang="sv-SE" sz="1100" dirty="0" err="1">
                <a:ea typeface="+mn-lt"/>
                <a:cs typeface="+mn-lt"/>
              </a:rPr>
              <a:t>Entry</a:t>
            </a:r>
            <a:r>
              <a:rPr lang="sv-SE" sz="1100" dirty="0">
                <a:ea typeface="+mn-lt"/>
                <a:cs typeface="+mn-lt"/>
              </a:rPr>
              <a:t>.</a:t>
            </a:r>
            <a:endParaRPr lang="sv-SE" sz="2000" dirty="0"/>
          </a:p>
          <a:p>
            <a:pPr marL="251460" indent="-251460">
              <a:buFont typeface="Arial" panose="020B0604020202020204" pitchFamily="34" charset="0"/>
              <a:buChar char="•"/>
            </a:pPr>
            <a:r>
              <a:rPr lang="sv-SE" sz="1100" dirty="0">
                <a:ea typeface="+mn-lt"/>
                <a:cs typeface="+mn-lt"/>
              </a:rPr>
              <a:t>Då eventuella fel eller brister som härrör från den kliniska dokumentationen måste rättas upp ”vid källan”  i Power </a:t>
            </a:r>
            <a:r>
              <a:rPr lang="sv-SE" sz="1100" dirty="0" err="1">
                <a:ea typeface="+mn-lt"/>
                <a:cs typeface="+mn-lt"/>
              </a:rPr>
              <a:t>Chart</a:t>
            </a:r>
            <a:r>
              <a:rPr lang="sv-SE" sz="1100" dirty="0">
                <a:ea typeface="+mn-lt"/>
                <a:cs typeface="+mn-lt"/>
              </a:rPr>
              <a:t> för att ge effekt i hela kedjan ökar behovet av samarbete och stöd för kvalitetssäkring i realtid av medicinska sekreterare/kodare</a:t>
            </a:r>
            <a:r>
              <a:rPr lang="sv-SE" sz="1100" dirty="0">
                <a:solidFill>
                  <a:srgbClr val="FF0000"/>
                </a:solidFill>
                <a:ea typeface="+mn-lt"/>
                <a:cs typeface="+mn-lt"/>
              </a:rPr>
              <a:t>.</a:t>
            </a:r>
            <a:endParaRPr lang="sv-SE" sz="2000" dirty="0">
              <a:solidFill>
                <a:srgbClr val="FF0000"/>
              </a:solidFill>
            </a:endParaRPr>
          </a:p>
          <a:p>
            <a:pPr marL="0" indent="0">
              <a:spcAft>
                <a:spcPts val="600"/>
              </a:spcAft>
              <a:buFont typeface="Arial" panose="020B0604020202020204" pitchFamily="34" charset="0"/>
              <a:buNone/>
            </a:pPr>
            <a:endParaRPr lang="sv-SE" sz="1100" b="1" dirty="0">
              <a:solidFill>
                <a:schemeClr val="tx2"/>
              </a:solidFill>
              <a:cs typeface="Arial"/>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sv-SE" sz="1100" b="1" dirty="0">
              <a:solidFill>
                <a:srgbClr val="000000"/>
              </a:solidFill>
              <a:cs typeface="Arial"/>
            </a:endParaRPr>
          </a:p>
          <a:p>
            <a:pPr marL="0" indent="0">
              <a:spcAft>
                <a:spcPts val="600"/>
              </a:spcAft>
              <a:buFont typeface="Arial" panose="020B0604020202020204" pitchFamily="34" charset="0"/>
              <a:buNone/>
            </a:pPr>
            <a:endParaRPr lang="sv-SE" sz="1100" dirty="0">
              <a:solidFill>
                <a:srgbClr val="000000"/>
              </a:solidFill>
              <a:ea typeface="+mn-lt"/>
              <a:cs typeface="+mn-lt"/>
            </a:endParaRPr>
          </a:p>
          <a:p>
            <a:endParaRPr lang="sv-SE" b="1"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268C92-E5A6-47A4-8319-C3033040A77D}"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0617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Begreppet ordination får en utökad innebörd. Omfattas av de flesta </a:t>
            </a:r>
            <a:r>
              <a:rPr lang="sv-SE" b="1" dirty="0" err="1"/>
              <a:t>aktivieter</a:t>
            </a:r>
            <a:r>
              <a:rPr lang="sv-SE" b="1" dirty="0"/>
              <a:t> som gäller patienten, både kliniska och administrativa. Driver vården framåt. Skapar spårbarhet och översikt </a:t>
            </a:r>
            <a:r>
              <a:rPr lang="sv-SE" b="1" dirty="0" err="1"/>
              <a:t>kriv</a:t>
            </a:r>
            <a:r>
              <a:rPr lang="sv-SE" b="1" dirty="0"/>
              <a:t> vad som har gjorts och ska göras. Alla kan skapa ordination utifrån sin kompetens, kan lägga ordinationen i annan klinikers namn om man själv inte är behörig.</a:t>
            </a:r>
          </a:p>
          <a:p>
            <a:r>
              <a:rPr lang="sv-SE" b="1" dirty="0"/>
              <a:t>Ordinationerna kan aktiveras omedelbart eller läggas till framtiden, de kan läggas som enstaka eller i en ordinationsplan. Ordinationer kommer bli ett arbetsverktyg för att stödja oss kring vad som ska utföras samt när och hur.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i="0" dirty="0">
                <a:solidFill>
                  <a:srgbClr val="333333"/>
                </a:solidFill>
                <a:effectLst/>
                <a:latin typeface="Segoe UI" panose="020B0502040204020203" pitchFamily="34" charset="0"/>
              </a:rPr>
              <a:t>Precis som nämndes under dokumentation så I akuta situationer går naturligtvis alltid omhändertagandet av patienten först, "Livet före dokumentation". Det går att ta hand om patienten utan att det finns ordinationer i systemet och det går fortfarande att ge muntliga ordinationer. Även i framtiden kan man göra snabba bedömningar och göra en del av dokumentationen något senare. </a:t>
            </a:r>
          </a:p>
          <a:p>
            <a:endParaRPr lang="sv-SE" b="1" dirty="0"/>
          </a:p>
          <a:p>
            <a:r>
              <a:rPr lang="sv-SE" b="1" dirty="0"/>
              <a:t>Exempel på ordinationer:</a:t>
            </a:r>
          </a:p>
          <a:p>
            <a:endParaRPr lang="sv-SE" b="1" dirty="0"/>
          </a:p>
          <a:p>
            <a:r>
              <a:rPr lang="sv-SE" b="1" dirty="0"/>
              <a:t>Remissordination</a:t>
            </a:r>
          </a:p>
          <a:p>
            <a:pPr marL="171450" indent="-171450">
              <a:spcAft>
                <a:spcPts val="300"/>
              </a:spcAft>
              <a:buFont typeface="Arial" panose="020B0604020202020204" pitchFamily="34" charset="0"/>
              <a:buChar char="•"/>
            </a:pPr>
            <a:r>
              <a:rPr lang="sv-SE" sz="1200" dirty="0"/>
              <a:t>Remissflödet mellan vårdenheter blir nu helt digitalt. </a:t>
            </a:r>
          </a:p>
          <a:p>
            <a:pPr marL="171450" indent="-171450">
              <a:spcAft>
                <a:spcPts val="300"/>
              </a:spcAft>
              <a:buFont typeface="Arial" panose="020B0604020202020204" pitchFamily="34" charset="0"/>
              <a:buChar char="•"/>
            </a:pPr>
            <a:endParaRPr lang="sv-SE" sz="1200" dirty="0"/>
          </a:p>
          <a:p>
            <a:pPr marL="0" indent="0">
              <a:spcAft>
                <a:spcPts val="300"/>
              </a:spcAft>
              <a:buFont typeface="Arial" panose="020B0604020202020204" pitchFamily="34" charset="0"/>
              <a:buNone/>
            </a:pPr>
            <a:r>
              <a:rPr lang="sv-SE" sz="1200" b="1" dirty="0"/>
              <a:t>Konsultordination</a:t>
            </a:r>
          </a:p>
          <a:p>
            <a:pPr marL="251460" indent="-251460">
              <a:spcAft>
                <a:spcPts val="600"/>
              </a:spcAft>
              <a:buFont typeface="Arial" panose="020B0604020202020204" pitchFamily="34" charset="0"/>
              <a:buChar char="•"/>
            </a:pPr>
            <a:r>
              <a:rPr lang="sv-SE" sz="1200" dirty="0"/>
              <a:t>Vid begäran om konsultation av annan specialitet under pågående slutenvård, samt internt på akutmottagningarna, skall remissflödet inte användas utan istället hanteras via konsultationsordinationer.</a:t>
            </a:r>
          </a:p>
          <a:p>
            <a:pPr marL="251460" indent="-251460">
              <a:spcAft>
                <a:spcPts val="600"/>
              </a:spcAft>
              <a:buFont typeface="Arial" panose="020B0604020202020204" pitchFamily="34" charset="0"/>
              <a:buChar char="•"/>
            </a:pPr>
            <a:r>
              <a:rPr lang="sv-SE" sz="1200" dirty="0"/>
              <a:t>Syftet är att förenkla flödet samt skapa tydlighet för vad som planeras. </a:t>
            </a:r>
          </a:p>
          <a:p>
            <a:pPr marL="251460" indent="-251460">
              <a:spcAft>
                <a:spcPts val="600"/>
              </a:spcAft>
              <a:buFont typeface="Arial" panose="020B0604020202020204" pitchFamily="34" charset="0"/>
              <a:buChar char="•"/>
            </a:pPr>
            <a:endParaRPr lang="sv-SE" sz="1200" dirty="0"/>
          </a:p>
          <a:p>
            <a:pPr marL="0" indent="0">
              <a:spcAft>
                <a:spcPts val="600"/>
              </a:spcAft>
              <a:buFont typeface="Arial" panose="020B0604020202020204" pitchFamily="34" charset="0"/>
              <a:buNone/>
            </a:pPr>
            <a:r>
              <a:rPr lang="sv-SE" sz="1200" b="1" dirty="0">
                <a:cs typeface="Arial"/>
              </a:rPr>
              <a:t>Omvårdnads</a:t>
            </a:r>
          </a:p>
          <a:p>
            <a:pPr marL="171450" indent="-171450">
              <a:spcAft>
                <a:spcPts val="300"/>
              </a:spcAft>
              <a:buFont typeface="Arial" panose="020B0604020202020204" pitchFamily="34" charset="0"/>
              <a:buChar char="•"/>
            </a:pPr>
            <a:r>
              <a:rPr lang="sv-SE" sz="1200" dirty="0"/>
              <a:t>Ordination av omvårdnadsåtgärder, t.ex. kontroll av vitalparameterar eller inläggning av urinvägskateter, genererar aktiviteter i omvårdnadspersonalens aktivitetslista. </a:t>
            </a:r>
          </a:p>
          <a:p>
            <a:pPr marL="171450" indent="-171450">
              <a:spcAft>
                <a:spcPts val="300"/>
              </a:spcAft>
              <a:buFont typeface="Arial" panose="020B0604020202020204" pitchFamily="34" charset="0"/>
              <a:buChar char="•"/>
            </a:pPr>
            <a:r>
              <a:rPr lang="sv-SE" sz="1200" dirty="0"/>
              <a:t>När en åtgärd dokumenteras ändras ordinationen automatiskt som utförd, synligt för alla i vårdteamet.</a:t>
            </a:r>
          </a:p>
          <a:p>
            <a:pPr marL="0" indent="0">
              <a:spcAft>
                <a:spcPts val="300"/>
              </a:spcAft>
              <a:buFont typeface="Arial" panose="020B0604020202020204" pitchFamily="34" charset="0"/>
              <a:buNone/>
            </a:pPr>
            <a:endParaRPr lang="sv-SE" sz="1200" dirty="0"/>
          </a:p>
          <a:p>
            <a:pPr marL="0" indent="0">
              <a:spcAft>
                <a:spcPts val="300"/>
              </a:spcAft>
              <a:buFont typeface="Arial" panose="020B0604020202020204" pitchFamily="34" charset="0"/>
              <a:buNone/>
            </a:pPr>
            <a:r>
              <a:rPr lang="sv-SE" sz="1200" b="1" dirty="0" err="1"/>
              <a:t>Admin</a:t>
            </a:r>
            <a:r>
              <a:rPr lang="sv-SE" sz="1200" b="1" dirty="0"/>
              <a:t> </a:t>
            </a:r>
          </a:p>
          <a:p>
            <a:pPr marL="171450" indent="-171450">
              <a:spcAft>
                <a:spcPts val="300"/>
              </a:spcAft>
              <a:buFont typeface="Arial" panose="020B0604020202020204" pitchFamily="34" charset="0"/>
              <a:buChar char="•"/>
            </a:pPr>
            <a:r>
              <a:rPr lang="sv-SE" sz="1200" dirty="0"/>
              <a:t>Åtgärder av mer administrativ karaktär styrs även med ordinationer. </a:t>
            </a:r>
          </a:p>
          <a:p>
            <a:pPr marL="171450" indent="-171450">
              <a:spcAft>
                <a:spcPts val="300"/>
              </a:spcAft>
              <a:buFont typeface="Arial" panose="020B0604020202020204" pitchFamily="34" charset="0"/>
              <a:buChar char="•"/>
            </a:pPr>
            <a:r>
              <a:rPr lang="sv-SE" sz="1200" dirty="0"/>
              <a:t>T.ex. beslut om in- och utskrivning, uppföljning eller permission, vilket då genererar aktiviteter såsom att vårdplatsöversikten automatiskt uppdateras eller att lokalvård beställs. </a:t>
            </a:r>
          </a:p>
          <a:p>
            <a:pPr marL="0" indent="0">
              <a:spcAft>
                <a:spcPts val="300"/>
              </a:spcAft>
              <a:buFont typeface="Arial" panose="020B0604020202020204" pitchFamily="34" charset="0"/>
              <a:buNone/>
            </a:pPr>
            <a:endParaRPr lang="sv-SE" sz="1200" dirty="0"/>
          </a:p>
          <a:p>
            <a:pPr marL="0" indent="0">
              <a:spcAft>
                <a:spcPts val="300"/>
              </a:spcAft>
              <a:buFont typeface="Arial" panose="020B0604020202020204" pitchFamily="34" charset="0"/>
              <a:buNone/>
            </a:pPr>
            <a:r>
              <a:rPr lang="sv-SE" sz="1200" b="1" dirty="0"/>
              <a:t>Provtagning</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sv-SE" sz="1200" dirty="0"/>
              <a:t>Fullständigt digitalt flöde, dvs. inga pappersremisser, </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endParaRPr lang="sv-SE" sz="1200" b="1" dirty="0"/>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sv-SE" sz="1200" b="1" dirty="0"/>
              <a:t>Läkemedel</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sv-SE" sz="1200" b="0" dirty="0"/>
              <a:t>Egen HNS</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endParaRPr lang="sv-SE" sz="1200" dirty="0"/>
          </a:p>
          <a:p>
            <a:pPr marL="0" indent="0">
              <a:buFont typeface="Arial" panose="020B0604020202020204" pitchFamily="34" charset="0"/>
              <a:buNone/>
            </a:pPr>
            <a:r>
              <a:rPr lang="sv-SE" sz="1200" b="1" dirty="0"/>
              <a:t>Bild- och funktion</a:t>
            </a:r>
          </a:p>
          <a:p>
            <a:pPr marL="251460" indent="-251460">
              <a:buFont typeface="Arial" panose="020B0604020202020204" pitchFamily="34" charset="0"/>
              <a:buChar char="•"/>
            </a:pPr>
            <a:r>
              <a:rPr lang="sv-SE" sz="1200" dirty="0"/>
              <a:t>Det som förr benämnts som en remiss till Bild- och funktionsmedicin utgörs nu av en ordination för önskad undersökning, med sedvanlig remissinformation.</a:t>
            </a:r>
          </a:p>
          <a:p>
            <a:pPr marL="0" indent="0">
              <a:buFont typeface="Arial" panose="020B0604020202020204" pitchFamily="34" charset="0"/>
              <a:buNone/>
            </a:pPr>
            <a:endParaRPr lang="sv-SE" sz="1200" dirty="0"/>
          </a:p>
          <a:p>
            <a:pPr marL="0" indent="0">
              <a:buFont typeface="Arial" panose="020B0604020202020204" pitchFamily="34" charset="0"/>
              <a:buNone/>
            </a:pPr>
            <a:r>
              <a:rPr lang="sv-SE" sz="1200" b="1" dirty="0"/>
              <a:t>Tvångsvård</a:t>
            </a:r>
          </a:p>
          <a:p>
            <a:pPr marL="171450" indent="-171450">
              <a:buFont typeface="Arial" panose="020B0604020202020204" pitchFamily="34" charset="0"/>
              <a:buChar char="•"/>
            </a:pPr>
            <a:r>
              <a:rPr lang="sv-SE" sz="1200" dirty="0"/>
              <a:t>Psykiatrisk vårdform, frivillig eller tvångsvård, styrs och dokumenteras via ordinationer som driver processen framåt och gör det möjligt följa processen på ett tydligt vis.</a:t>
            </a:r>
          </a:p>
          <a:p>
            <a:pPr marL="0" indent="0">
              <a:buFont typeface="Arial" panose="020B0604020202020204" pitchFamily="34" charset="0"/>
              <a:buNone/>
            </a:pPr>
            <a:endParaRPr lang="sv-SE" sz="1200" dirty="0"/>
          </a:p>
          <a:p>
            <a:pPr marL="0" indent="0">
              <a:buFont typeface="Arial" panose="020B0604020202020204" pitchFamily="34" charset="0"/>
              <a:buNone/>
            </a:pPr>
            <a:endParaRPr lang="sv-SE" sz="1200" dirty="0"/>
          </a:p>
          <a:p>
            <a:pPr marL="0" indent="0">
              <a:spcAft>
                <a:spcPts val="300"/>
              </a:spcAft>
              <a:buFont typeface="Arial" panose="020B0604020202020204" pitchFamily="34" charset="0"/>
              <a:buNone/>
            </a:pPr>
            <a:r>
              <a:rPr lang="sv-SE" sz="1200" dirty="0"/>
              <a:t>Remiss</a:t>
            </a:r>
          </a:p>
          <a:p>
            <a:pPr marL="171450" indent="-171450">
              <a:spcAft>
                <a:spcPts val="300"/>
              </a:spcAft>
              <a:buFont typeface="Arial" panose="020B0604020202020204" pitchFamily="34" charset="0"/>
              <a:buChar char="•"/>
            </a:pPr>
            <a:r>
              <a:rPr lang="sv-SE" sz="1200" dirty="0"/>
              <a:t>Remisserna kommer att hanteras med ett verktyg där varje vårdenhet kan fördela, remissgranska och planera in sina inkommande remisser samt dirigera och följa sina utgående. </a:t>
            </a:r>
          </a:p>
          <a:p>
            <a:pPr marL="171450" indent="-171450">
              <a:spcAft>
                <a:spcPts val="300"/>
              </a:spcAft>
              <a:buFont typeface="Arial" panose="020B0604020202020204" pitchFamily="34" charset="0"/>
              <a:buChar char="•"/>
            </a:pPr>
            <a:r>
              <a:rPr lang="sv-SE" sz="1200" dirty="0"/>
              <a:t>Status går att följa i realtid vilket ger en transparent och mer patientsäker remissgång.</a:t>
            </a:r>
          </a:p>
          <a:p>
            <a:pPr marL="171450" indent="-171450">
              <a:spcAft>
                <a:spcPts val="300"/>
              </a:spcAft>
              <a:buFont typeface="Arial" panose="020B0604020202020204" pitchFamily="34" charset="0"/>
              <a:buChar char="•"/>
            </a:pPr>
            <a:r>
              <a:rPr lang="sv-SE" sz="1200" dirty="0"/>
              <a:t>En remiss avses att användas dels vid begäran om övertagande av vårdansvar för en patient och dels vid begäran om en skriftlig rekommendation, utan besök, avseende en patient.</a:t>
            </a:r>
          </a:p>
          <a:p>
            <a:pPr marL="171450" indent="-171450">
              <a:spcAft>
                <a:spcPts val="300"/>
              </a:spcAft>
              <a:buFont typeface="Arial" panose="020B0604020202020204" pitchFamily="34" charset="0"/>
              <a:buChar char="•"/>
            </a:pPr>
            <a:endParaRPr lang="sv-SE" sz="1200" dirty="0"/>
          </a:p>
          <a:p>
            <a:pPr marL="0" indent="0">
              <a:spcAft>
                <a:spcPts val="600"/>
              </a:spcAft>
              <a:buFont typeface="Arial" panose="020B0604020202020204" pitchFamily="34" charset="0"/>
              <a:buNone/>
            </a:pPr>
            <a:r>
              <a:rPr lang="sv-SE" sz="1200" b="0" dirty="0">
                <a:cs typeface="Arial"/>
              </a:rPr>
              <a:t>Omvårdnad</a:t>
            </a:r>
          </a:p>
          <a:p>
            <a:pPr marL="171450" indent="-171450">
              <a:spcAft>
                <a:spcPts val="300"/>
              </a:spcAft>
              <a:buFont typeface="Arial" panose="020B0604020202020204" pitchFamily="34" charset="0"/>
              <a:buChar char="•"/>
            </a:pPr>
            <a:r>
              <a:rPr lang="sv-SE" sz="1200" dirty="0"/>
              <a:t>Omvårdnadsordinationer bidrar med en tydlighet för vad som genomförts och planeras för patienten</a:t>
            </a:r>
          </a:p>
          <a:p>
            <a:pPr marL="171450" indent="-171450">
              <a:spcAft>
                <a:spcPts val="300"/>
              </a:spcAft>
              <a:buFont typeface="Arial" panose="020B0604020202020204" pitchFamily="34" charset="0"/>
              <a:buChar char="•"/>
            </a:pPr>
            <a:r>
              <a:rPr lang="sv-SE" sz="1200" dirty="0"/>
              <a:t>Syftet är att skapa tydlighet och effektivisera vårdprocessen</a:t>
            </a:r>
          </a:p>
          <a:p>
            <a:pPr marL="171450" indent="-171450">
              <a:spcAft>
                <a:spcPts val="300"/>
              </a:spcAft>
              <a:buFont typeface="Arial" panose="020B0604020202020204" pitchFamily="34" charset="0"/>
              <a:buChar char="•"/>
            </a:pPr>
            <a:endParaRPr lang="sv-SE" sz="1200" b="1" dirty="0"/>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sv-SE" sz="1200" b="0" dirty="0"/>
              <a:t>Läkemedel</a:t>
            </a:r>
          </a:p>
          <a:p>
            <a:pPr marL="171450" indent="-171450">
              <a:buFont typeface="Arial" panose="020B0604020202020204" pitchFamily="34" charset="0"/>
              <a:buChar char="•"/>
            </a:pPr>
            <a:r>
              <a:rPr lang="sv-SE" sz="1200" dirty="0"/>
              <a:t>Ordination görs av generiskt läkemedelsnamn, dvs. </a:t>
            </a:r>
            <a:r>
              <a:rPr lang="sv-SE" sz="1200" dirty="0" err="1"/>
              <a:t>paracetamol</a:t>
            </a:r>
            <a:r>
              <a:rPr lang="sv-SE" sz="1200" dirty="0"/>
              <a:t> istället för Alvedon.</a:t>
            </a:r>
          </a:p>
          <a:p>
            <a:pPr marL="171450" indent="-171450">
              <a:buFont typeface="Arial" panose="020B0604020202020204" pitchFamily="34" charset="0"/>
              <a:buChar char="•"/>
            </a:pPr>
            <a:r>
              <a:rPr lang="sv-SE" sz="1200" dirty="0"/>
              <a:t>En ordination gäller tills vidare om inte den tidsbegränsas. Inom slutenvård blir det i praktiken omvänt jämfört med hur det i dagsläget fungerar med ”</a:t>
            </a:r>
            <a:r>
              <a:rPr lang="sv-SE" sz="1200" dirty="0" err="1"/>
              <a:t>pilning</a:t>
            </a:r>
            <a:r>
              <a:rPr lang="sv-SE" sz="1200" dirty="0"/>
              <a:t>”. </a:t>
            </a:r>
          </a:p>
          <a:p>
            <a:pPr marL="171450" indent="-171450">
              <a:buFont typeface="Arial" panose="020B0604020202020204" pitchFamily="34" charset="0"/>
              <a:buChar char="•"/>
            </a:pPr>
            <a:r>
              <a:rPr lang="sv-SE" sz="1200" dirty="0"/>
              <a:t>Alla aktuella läkemedelsordinationer är synliga för alla genom en gemensam läkemedelslista</a:t>
            </a:r>
          </a:p>
          <a:p>
            <a:pPr marL="0" indent="0">
              <a:buFont typeface="Arial" panose="020B0604020202020204" pitchFamily="34" charset="0"/>
              <a:buNone/>
            </a:pPr>
            <a:endParaRPr lang="sv-SE"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dirty="0"/>
              <a:t>Bild- och funktion</a:t>
            </a:r>
          </a:p>
          <a:p>
            <a:pPr marL="251460" indent="-251460">
              <a:buFont typeface="Arial" panose="020B0604020202020204" pitchFamily="34" charset="0"/>
              <a:buChar char="•"/>
            </a:pPr>
            <a:r>
              <a:rPr lang="sv-SE" sz="1200" dirty="0"/>
              <a:t>Integration med SECTRA (informationssystem inom Bild- och funktionsmedicin) gör att </a:t>
            </a:r>
            <a:r>
              <a:rPr lang="sv-SE" sz="1200" dirty="0">
                <a:solidFill>
                  <a:srgbClr val="FF0000"/>
                </a:solidFill>
              </a:rPr>
              <a:t>(status också syns, dvs. inbokad osv. Pos förändring?)</a:t>
            </a:r>
            <a:r>
              <a:rPr lang="sv-SE" sz="1200" dirty="0"/>
              <a:t> utlåtande från genomförd undersökning inkommer som svar på ordinationen</a:t>
            </a:r>
          </a:p>
          <a:p>
            <a:pPr marL="0" indent="0">
              <a:buFont typeface="Arial" panose="020B0604020202020204" pitchFamily="34" charset="0"/>
              <a:buNone/>
            </a:pPr>
            <a:endParaRPr lang="sv-SE"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dirty="0"/>
              <a:t>Tvångsvård</a:t>
            </a:r>
          </a:p>
          <a:p>
            <a:pPr marL="171450" indent="-171450">
              <a:buFont typeface="Arial" panose="020B0604020202020204" pitchFamily="34" charset="0"/>
              <a:buChar char="•"/>
            </a:pPr>
            <a:r>
              <a:rPr lang="sv-SE" sz="1200" b="0" dirty="0"/>
              <a:t>Beslut </a:t>
            </a:r>
            <a:r>
              <a:rPr lang="sv-SE" sz="1200" dirty="0"/>
              <a:t>om tvångsåtgärder, såsom tvångsmedicinering, fastspänning eller avskiljning dokumenteras också via ordinationer</a:t>
            </a:r>
          </a:p>
          <a:p>
            <a:pPr marL="0" indent="0">
              <a:spcAft>
                <a:spcPts val="300"/>
              </a:spcAft>
              <a:buFont typeface="Arial" panose="020B0604020202020204" pitchFamily="34" charset="0"/>
              <a:buNone/>
            </a:pPr>
            <a:endParaRPr lang="sv-SE" b="1" dirty="0"/>
          </a:p>
        </p:txBody>
      </p:sp>
      <p:sp>
        <p:nvSpPr>
          <p:cNvPr id="4" name="Platshållare för bildnummer 3"/>
          <p:cNvSpPr>
            <a:spLocks noGrp="1"/>
          </p:cNvSpPr>
          <p:nvPr>
            <p:ph type="sldNum" sz="quarter" idx="5"/>
          </p:nvPr>
        </p:nvSpPr>
        <p:spPr/>
        <p:txBody>
          <a:bodyPr/>
          <a:lstStyle/>
          <a:p>
            <a:fld id="{7727E24C-2B11-4DB4-A544-9963AD9D345E}" type="slidenum">
              <a:rPr lang="sv-SE" smtClean="0"/>
              <a:t>6</a:t>
            </a:fld>
            <a:endParaRPr lang="sv-SE"/>
          </a:p>
        </p:txBody>
      </p:sp>
    </p:spTree>
    <p:extLst>
      <p:ext uri="{BB962C8B-B14F-4D97-AF65-F5344CB8AC3E}">
        <p14:creationId xmlns:p14="http://schemas.microsoft.com/office/powerpoint/2010/main" val="233464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1460" indent="-251460">
              <a:spcAft>
                <a:spcPts val="600"/>
              </a:spcAft>
              <a:buFont typeface="Arial" panose="020B0604020202020204" pitchFamily="34" charset="0"/>
              <a:buChar char="•"/>
            </a:pPr>
            <a:r>
              <a:rPr lang="sv-SE" sz="1200" dirty="0"/>
              <a:t>Ett digitalt arbetsverktyg. Utgör</a:t>
            </a:r>
            <a:r>
              <a:rPr lang="sv-SE" sz="1200" b="0" i="0" u="none" strike="noStrike" dirty="0">
                <a:effectLst/>
                <a:latin typeface="Arial"/>
                <a:cs typeface="Arial"/>
              </a:rPr>
              <a:t> notifikations- och signeringskorg där all inkommande information samlas</a:t>
            </a:r>
            <a:endParaRPr lang="sv-SE" sz="1600" dirty="0">
              <a:latin typeface="Arial"/>
              <a:cs typeface="Arial"/>
            </a:endParaRPr>
          </a:p>
          <a:p>
            <a:pPr marL="251460" indent="-251460">
              <a:spcAft>
                <a:spcPts val="600"/>
              </a:spcAft>
              <a:buFont typeface="Arial" panose="020B0604020202020204" pitchFamily="34" charset="0"/>
              <a:buChar char="•"/>
            </a:pPr>
            <a:r>
              <a:rPr lang="sv-SE" sz="1200" dirty="0"/>
              <a:t>Funktion som kommer användas av alla medarbetare</a:t>
            </a:r>
            <a:r>
              <a:rPr lang="sv-SE" sz="1200" dirty="0">
                <a:solidFill>
                  <a:schemeClr val="accent1"/>
                </a:solidFill>
              </a:rPr>
              <a:t>, </a:t>
            </a:r>
            <a:r>
              <a:rPr lang="sv-SE" sz="1200" dirty="0"/>
              <a:t>framförallt läkare</a:t>
            </a:r>
            <a:endParaRPr lang="sv-SE" sz="1200" dirty="0">
              <a:cs typeface="Arial"/>
            </a:endParaRPr>
          </a:p>
          <a:p>
            <a:pPr marL="251460" indent="-251460">
              <a:spcAft>
                <a:spcPts val="600"/>
              </a:spcAft>
              <a:buFont typeface="Arial" panose="020B0604020202020204" pitchFamily="34" charset="0"/>
              <a:buChar char="•"/>
            </a:pPr>
            <a:r>
              <a:rPr lang="sv-SE" sz="1200" dirty="0"/>
              <a:t>Ersätter dagens signeringskorg i PMO och </a:t>
            </a:r>
            <a:r>
              <a:rPr lang="sv-SE" sz="1200" dirty="0" err="1"/>
              <a:t>Melior</a:t>
            </a:r>
            <a:r>
              <a:rPr lang="sv-SE" sz="1200" dirty="0"/>
              <a:t>, papperskopior, internpost i PMO </a:t>
            </a:r>
          </a:p>
          <a:p>
            <a:pPr marL="251460" indent="-251460">
              <a:spcAft>
                <a:spcPts val="600"/>
              </a:spcAft>
              <a:buFont typeface="Arial" panose="020B0604020202020204" pitchFamily="34" charset="0"/>
              <a:buChar char="•"/>
            </a:pPr>
            <a:r>
              <a:rPr lang="sv-SE" sz="1200" dirty="0">
                <a:ea typeface="+mn-lt"/>
                <a:cs typeface="+mn-lt"/>
              </a:rPr>
              <a:t>Dokumentation som görs i meddelandecenter kan sparas till patientens journal. </a:t>
            </a:r>
          </a:p>
          <a:p>
            <a:pPr marL="251460" indent="-251460">
              <a:spcAft>
                <a:spcPts val="600"/>
              </a:spcAft>
              <a:buFont typeface="Arial" panose="020B0604020202020204" pitchFamily="34" charset="0"/>
              <a:buChar char="•"/>
            </a:pPr>
            <a:r>
              <a:rPr lang="sv-SE" sz="1200" dirty="0">
                <a:ea typeface="+mn-lt"/>
                <a:cs typeface="+mn-lt"/>
              </a:rPr>
              <a:t>Meddelande mellan medarbetare sker i meddelandecenter, kan lägga till patientens uppgifter i meddelandet. Rekommenderar att inte chatta om icke patientrelaterade ärende.</a:t>
            </a:r>
          </a:p>
          <a:p>
            <a:pPr marL="251460" indent="-251460">
              <a:spcAft>
                <a:spcPts val="600"/>
              </a:spcAft>
              <a:buFont typeface="Arial" panose="020B0604020202020204" pitchFamily="34" charset="0"/>
              <a:buChar char="•"/>
            </a:pPr>
            <a:r>
              <a:rPr lang="sv-SE" sz="1200" dirty="0">
                <a:ea typeface="+mn-lt"/>
                <a:cs typeface="+mn-lt"/>
              </a:rPr>
              <a:t>För dem med flera positioner och behörigheter visas samma meddelandecenter och inkorg. Informationen följer personen, inte lokalisation</a:t>
            </a:r>
          </a:p>
          <a:p>
            <a:pPr marL="251460" indent="-251460">
              <a:spcAft>
                <a:spcPts val="300"/>
              </a:spcAft>
              <a:buFont typeface="Arial" panose="020B0604020202020204" pitchFamily="34" charset="0"/>
              <a:buChar char="•"/>
            </a:pPr>
            <a:r>
              <a:rPr lang="sv-SE" sz="1200" dirty="0">
                <a:ea typeface="+mn-lt"/>
                <a:cs typeface="+mn-lt"/>
              </a:rPr>
              <a:t>Meddelandecenter består av en inkorgsöversikt med tre olika flikar</a:t>
            </a:r>
          </a:p>
          <a:p>
            <a:pPr marL="251460" indent="-251460">
              <a:spcAft>
                <a:spcPts val="300"/>
              </a:spcAft>
              <a:buFont typeface="Arial" panose="020B0604020202020204" pitchFamily="34" charset="0"/>
              <a:buChar char="•"/>
            </a:pPr>
            <a:r>
              <a:rPr lang="sv-SE" b="0" i="0" dirty="0">
                <a:solidFill>
                  <a:srgbClr val="333333"/>
                </a:solidFill>
                <a:effectLst/>
                <a:latin typeface="Segoe UI" panose="020B0502040204020203" pitchFamily="34" charset="0"/>
              </a:rPr>
              <a:t>Det finns möjlighet att vidarebefordra provsvar till annan läkare, men att det finns  fortfarande utestående frågor om provsvaret får status signerat när den mottagandet signerat vidarebefordran.</a:t>
            </a:r>
            <a:endParaRPr lang="sv-SE" sz="1200" dirty="0">
              <a:ea typeface="+mn-lt"/>
              <a:cs typeface="+mn-lt"/>
            </a:endParaRPr>
          </a:p>
          <a:p>
            <a:pPr marL="0" indent="0">
              <a:spcAft>
                <a:spcPts val="300"/>
              </a:spcAft>
              <a:buFont typeface="Arial" panose="020B0604020202020204" pitchFamily="34" charset="0"/>
              <a:buNone/>
            </a:pPr>
            <a:endParaRPr lang="sv-SE" sz="1200" dirty="0">
              <a:ea typeface="+mn-lt"/>
              <a:cs typeface="+mn-lt"/>
            </a:endParaRPr>
          </a:p>
          <a:p>
            <a:endParaRPr lang="en-US" b="1" dirty="0"/>
          </a:p>
          <a:p>
            <a:r>
              <a:rPr lang="en-US" b="1" dirty="0" err="1"/>
              <a:t>Inkorg</a:t>
            </a:r>
            <a:endParaRPr lang="en-US"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cs typeface="Arial"/>
              </a:rPr>
              <a:t>Användarens personliga inkorg för signering av bl.a. journalinformation, resultat samt internkommunikation, se föregående </a:t>
            </a:r>
            <a:r>
              <a:rPr lang="sv-SE" sz="1200" dirty="0" err="1">
                <a:cs typeface="Arial"/>
              </a:rPr>
              <a:t>slide</a:t>
            </a:r>
            <a:r>
              <a:rPr lang="sv-SE" sz="1200" dirty="0">
                <a:cs typeface="Arial"/>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cs typeface="Arial"/>
              </a:rPr>
              <a:t>Finns olika </a:t>
            </a:r>
            <a:r>
              <a:rPr lang="sv-SE" sz="1200" dirty="0" err="1">
                <a:cs typeface="Arial"/>
              </a:rPr>
              <a:t>sk</a:t>
            </a:r>
            <a:r>
              <a:rPr lang="sv-SE" sz="1200" dirty="0">
                <a:cs typeface="Arial"/>
              </a:rPr>
              <a:t> objekt där olika saker landar – se höger!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cs typeface="Arial"/>
            </a:endParaRPr>
          </a:p>
          <a:p>
            <a:r>
              <a:rPr lang="en-US" b="1" dirty="0"/>
              <a:t>Ombud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a typeface="+mn-lt"/>
                <a:cs typeface="+mn-lt"/>
              </a:rPr>
              <a:t>PDL påverkar ombudsfunktionen i meddelandecenter och man håller i nuläget på att arbeta med detta flöde.</a:t>
            </a:r>
            <a:endParaRPr lang="sv-SE" sz="2400" dirty="0">
              <a:ea typeface="+mn-lt"/>
              <a:cs typeface="+mn-lt"/>
            </a:endParaRPr>
          </a:p>
          <a:p>
            <a:endParaRPr lang="en-US" b="1" dirty="0"/>
          </a:p>
          <a:p>
            <a:pPr marL="251460" indent="-251460">
              <a:spcAft>
                <a:spcPts val="600"/>
              </a:spcAft>
              <a:buFont typeface="Arial" panose="020B0604020202020204" pitchFamily="34" charset="0"/>
              <a:buChar char="•"/>
            </a:pPr>
            <a:r>
              <a:rPr lang="sv-SE" sz="1200" dirty="0">
                <a:ea typeface="+mn-lt"/>
                <a:cs typeface="+mn-lt"/>
              </a:rPr>
              <a:t>En användare kan ge tillgång till sin inkorg genom att utse någon till ombud.</a:t>
            </a:r>
          </a:p>
          <a:p>
            <a:pPr marL="251460" indent="-251460">
              <a:spcAft>
                <a:spcPts val="600"/>
              </a:spcAft>
              <a:buFont typeface="Arial" panose="020B0604020202020204" pitchFamily="34" charset="0"/>
              <a:buChar char="•"/>
            </a:pPr>
            <a:r>
              <a:rPr lang="sv-SE" sz="1200" dirty="0">
                <a:ea typeface="+mn-lt"/>
                <a:cs typeface="+mn-lt"/>
              </a:rPr>
              <a:t>Ombudet som bevakar inkorgen får då behörighet för att ta del av och signera material i inkorgen.</a:t>
            </a:r>
          </a:p>
          <a:p>
            <a:pPr marL="251460" indent="-251460">
              <a:spcAft>
                <a:spcPts val="600"/>
              </a:spcAft>
              <a:buFont typeface="Arial" panose="020B0604020202020204" pitchFamily="34" charset="0"/>
              <a:buChar char="•"/>
            </a:pPr>
            <a:r>
              <a:rPr lang="sv-SE" sz="1200" dirty="0">
                <a:ea typeface="+mn-lt"/>
                <a:cs typeface="+mn-lt"/>
              </a:rPr>
              <a:t>Utsedd behörig person på vårdenheten, t.ex. administratör, kan utse ombud å någons vägnar vid t.ex. akut sjukdom eller </a:t>
            </a:r>
            <a:r>
              <a:rPr lang="sv-SE" sz="1200" dirty="0">
                <a:cs typeface="Arial"/>
              </a:rPr>
              <a:t>annan oplanerad frånvaro. </a:t>
            </a:r>
          </a:p>
          <a:p>
            <a:pPr marL="251460" indent="-251460">
              <a:spcAft>
                <a:spcPts val="600"/>
              </a:spcAft>
              <a:buFont typeface="Arial" panose="020B0604020202020204" pitchFamily="34" charset="0"/>
              <a:buChar char="•"/>
            </a:pPr>
            <a:r>
              <a:rPr lang="sv-SE" sz="1200" dirty="0">
                <a:solidFill>
                  <a:srgbClr val="000000"/>
                </a:solidFill>
                <a:ea typeface="+mn-lt"/>
                <a:cs typeface="+mn-lt"/>
              </a:rPr>
              <a:t>Ombud motsvarar dagens bevakningsfunktionalitet som används för att bevaka en annan användares signeringskorg.</a:t>
            </a:r>
          </a:p>
          <a:p>
            <a:pPr marL="0" indent="0">
              <a:spcAft>
                <a:spcPts val="600"/>
              </a:spcAft>
              <a:buFont typeface="Arial" panose="020B0604020202020204" pitchFamily="34" charset="0"/>
              <a:buNone/>
            </a:pPr>
            <a:endParaRPr lang="sv-SE" sz="1200" dirty="0">
              <a:solidFill>
                <a:srgbClr val="000000"/>
              </a:solidFill>
              <a:ea typeface="+mn-lt"/>
              <a:cs typeface="+mn-lt"/>
            </a:endParaRPr>
          </a:p>
          <a:p>
            <a:pPr marL="0" indent="0">
              <a:spcAft>
                <a:spcPts val="600"/>
              </a:spcAft>
              <a:buFont typeface="Arial" panose="020B0604020202020204" pitchFamily="34" charset="0"/>
              <a:buNone/>
            </a:pPr>
            <a:r>
              <a:rPr lang="sv-SE" sz="1200" b="1" dirty="0">
                <a:solidFill>
                  <a:srgbClr val="000000"/>
                </a:solidFill>
                <a:ea typeface="+mn-lt"/>
                <a:cs typeface="+mn-lt"/>
              </a:rPr>
              <a:t>Delade inkorgar</a:t>
            </a:r>
          </a:p>
          <a:p>
            <a:pPr marL="171450" indent="-171450">
              <a:buFont typeface="Arial" panose="020B0604020202020204" pitchFamily="34" charset="0"/>
              <a:buChar char="•"/>
            </a:pPr>
            <a:r>
              <a:rPr lang="sv-SE" dirty="0"/>
              <a:t>En slags "digital </a:t>
            </a:r>
            <a:r>
              <a:rPr lang="sv-SE" dirty="0" err="1"/>
              <a:t>faxlåda</a:t>
            </a:r>
            <a:r>
              <a:rPr lang="sv-SE" dirty="0"/>
              <a:t>".</a:t>
            </a:r>
            <a:endParaRPr lang="en-US" dirty="0"/>
          </a:p>
          <a:p>
            <a:pPr marL="171450" indent="-171450">
              <a:buFont typeface="Arial" panose="020B0604020202020204" pitchFamily="34" charset="0"/>
              <a:buChar char="•"/>
            </a:pPr>
            <a:r>
              <a:rPr lang="sv-SE" dirty="0"/>
              <a:t>Ny funktionalitet som kommer att användas dels för att hantera inneliggande konsultationer och dels användas i är t.ex. flöden för multidisciplinär konferens (MDK).</a:t>
            </a:r>
          </a:p>
          <a:p>
            <a:pPr marL="171450" indent="-171450">
              <a:buFont typeface="Arial" panose="020B0604020202020204" pitchFamily="34" charset="0"/>
              <a:buChar char="•"/>
            </a:pPr>
            <a:r>
              <a:rPr lang="sv-SE" dirty="0"/>
              <a:t>Delade inkorgar, är en slags funktionsbrevlåda. En ny typ av funktionalitet som, via en delad inkorg, ger möjlighet att tillsammans hantera förfrågningar riktade till ens vårdenhet eller funktion. </a:t>
            </a:r>
          </a:p>
          <a:p>
            <a:pPr marL="171450" indent="-171450">
              <a:buFont typeface="Arial" panose="020B0604020202020204" pitchFamily="34" charset="0"/>
              <a:buChar char="•"/>
            </a:pPr>
            <a:r>
              <a:rPr lang="sv-SE" sz="1000" dirty="0">
                <a:solidFill>
                  <a:srgbClr val="000000"/>
                </a:solidFill>
                <a:ea typeface="+mn-lt"/>
                <a:cs typeface="+mn-lt"/>
              </a:rPr>
              <a:t>Särskild behörighet krävs för att administrera såväl bevakning av tredje persons inkorg som för att administrera medlemskap i en delad inkorg.</a:t>
            </a:r>
            <a:endParaRPr lang="sv-SE" sz="1000" dirty="0">
              <a:cs typeface="Arial"/>
            </a:endParaRPr>
          </a:p>
          <a:p>
            <a:endParaRPr lang="en-US" b="1" dirty="0"/>
          </a:p>
        </p:txBody>
      </p:sp>
      <p:sp>
        <p:nvSpPr>
          <p:cNvPr id="4" name="Slide Number Placeholder 3"/>
          <p:cNvSpPr>
            <a:spLocks noGrp="1"/>
          </p:cNvSpPr>
          <p:nvPr>
            <p:ph type="sldNum" sz="quarter" idx="5"/>
          </p:nvPr>
        </p:nvSpPr>
        <p:spPr/>
        <p:txBody>
          <a:bodyPr/>
          <a:lstStyle/>
          <a:p>
            <a:fld id="{6B268C92-E5A6-47A4-8319-C3033040A77D}" type="slidenum">
              <a:rPr lang="sv-SE" smtClean="0"/>
              <a:t>7</a:t>
            </a:fld>
            <a:endParaRPr lang="sv-SE"/>
          </a:p>
        </p:txBody>
      </p:sp>
    </p:spTree>
    <p:extLst>
      <p:ext uri="{BB962C8B-B14F-4D97-AF65-F5344CB8AC3E}">
        <p14:creationId xmlns:p14="http://schemas.microsoft.com/office/powerpoint/2010/main" val="4179273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b="1" dirty="0">
              <a:ea typeface="+mn-lt"/>
              <a:cs typeface="+mn-lt"/>
            </a:endParaRPr>
          </a:p>
          <a:p>
            <a:pPr algn="l" rtl="0" fontAlgn="base">
              <a:buFont typeface="Arial" panose="020B0604020202020204" pitchFamily="34" charset="0"/>
              <a:buNone/>
            </a:pPr>
            <a:r>
              <a:rPr lang="sv-SE" sz="1200" b="0" i="0" u="none" strike="noStrike" dirty="0">
                <a:solidFill>
                  <a:srgbClr val="000000"/>
                </a:solidFill>
                <a:effectLst/>
                <a:latin typeface="+mn-lt"/>
              </a:rPr>
              <a:t>En ordination gäller tills vidare om inte den tidsbegränsas. Inom slutenvård blir det i praktiken omvänt jämfört med hur det i dagsläget fungerar med ”</a:t>
            </a:r>
            <a:r>
              <a:rPr lang="sv-SE" sz="1200" b="0" i="0" u="none" strike="noStrike" dirty="0" err="1">
                <a:solidFill>
                  <a:srgbClr val="000000"/>
                </a:solidFill>
                <a:effectLst/>
                <a:latin typeface="+mn-lt"/>
              </a:rPr>
              <a:t>pilning</a:t>
            </a:r>
            <a:r>
              <a:rPr lang="sv-SE" sz="1200" b="0" i="0" u="none" strike="noStrike" dirty="0">
                <a:solidFill>
                  <a:srgbClr val="000000"/>
                </a:solidFill>
                <a:effectLst/>
                <a:latin typeface="+mn-lt"/>
              </a:rPr>
              <a:t>”. </a:t>
            </a:r>
            <a:r>
              <a:rPr lang="en-US" sz="1200" b="0" i="0" dirty="0">
                <a:solidFill>
                  <a:srgbClr val="000000"/>
                </a:solidFill>
                <a:effectLst/>
                <a:latin typeface="+mn-lt"/>
              </a:rPr>
              <a:t>​</a:t>
            </a:r>
          </a:p>
          <a:p>
            <a:pPr algn="l" rtl="0" fontAlgn="base">
              <a:buFont typeface="Arial" panose="020B0604020202020204" pitchFamily="34" charset="0"/>
              <a:buNone/>
            </a:pPr>
            <a:r>
              <a:rPr lang="sv-SE" sz="1200" b="0" i="0" dirty="0">
                <a:solidFill>
                  <a:srgbClr val="000000"/>
                </a:solidFill>
                <a:effectLst/>
                <a:latin typeface="+mn-lt"/>
              </a:rPr>
              <a:t>Det finns 6000 ordinationsmallar i systemet, Håller på att bygga skelett för de läkemedel där det saknas ordinationsmallar. Skeletten kommer att innehålla mindre information än de utbyggda ordinationsmallarna, men kommer att underlätta så att grundinformationen blir korrekt i läkemedelsordinationen blir korrekt.  Allt för att underlätta ordination av läkemedel.</a:t>
            </a:r>
            <a:endParaRPr lang="en-US" sz="1200" b="0" i="0" dirty="0">
              <a:solidFill>
                <a:srgbClr val="000000"/>
              </a:solidFill>
              <a:effectLst/>
              <a:latin typeface="+mn-lt"/>
            </a:endParaRPr>
          </a:p>
          <a:p>
            <a:pPr algn="l" rtl="0" fontAlgn="base">
              <a:buFont typeface="Arial" panose="020B0604020202020204" pitchFamily="34" charset="0"/>
              <a:buNone/>
            </a:pPr>
            <a:endParaRPr lang="sv-SE" sz="1200" b="1" i="0" u="none" strike="noStrike" dirty="0">
              <a:solidFill>
                <a:srgbClr val="000000"/>
              </a:solidFill>
              <a:effectLst/>
              <a:latin typeface="Arial" panose="020B0604020202020204" pitchFamily="34" charset="0"/>
              <a:ea typeface="+mn-lt"/>
              <a:cs typeface="+mn-lt"/>
            </a:endParaRPr>
          </a:p>
          <a:p>
            <a:pPr algn="l" rtl="0" fontAlgn="base">
              <a:buFont typeface="Arial" panose="020B0604020202020204" pitchFamily="34" charset="0"/>
              <a:buNone/>
            </a:pPr>
            <a:r>
              <a:rPr lang="sv-SE" sz="1200" b="1" dirty="0">
                <a:ea typeface="+mn-lt"/>
                <a:cs typeface="+mn-lt"/>
              </a:rPr>
              <a:t>Generisk ordination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ea typeface="+mn-lt"/>
                <a:cs typeface="+mn-lt"/>
              </a:rPr>
              <a:t>Med generisk ordination avses att läkemedel ordineras med substansnamn.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ea typeface="+mn-lt"/>
                <a:cs typeface="+mn-lt"/>
              </a:rPr>
              <a:t>Att läkemedel ordineras generiskt påverkar samtliga arbetsflöden involverande läkemedel; ordination av läkemedel, produkttilldelning, iordningställande av läkemedel samt administrering av läkemedel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b="1" dirty="0">
              <a:ea typeface="+mn-lt"/>
              <a:cs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1" dirty="0">
                <a:ea typeface="+mn-lt"/>
                <a:cs typeface="+mn-lt"/>
              </a:rPr>
              <a:t>Gemensam läkemedelslista</a:t>
            </a:r>
            <a:endParaRPr lang="sv-SE" sz="1200" b="1" dirty="0">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En ny viktig funktion utgörs av den gemensamma vyn ”</a:t>
            </a:r>
            <a:r>
              <a:rPr lang="sv-SE" sz="1200" i="1" dirty="0"/>
              <a:t>Förskrivna och receptfria läkemedel”</a:t>
            </a:r>
            <a:r>
              <a:rPr lang="sv-SE" sz="1200" dirty="0"/>
              <a:t>. Vyn är gemensam för alla användare och visar vilka läkemedel patienten tar hemma. Både läkare, farmaceuter och sjuksköterska har möjlighet att dokumentera här..</a:t>
            </a:r>
            <a:r>
              <a:rPr lang="sv-SE" sz="1100" dirty="0">
                <a:cs typeface="Arial"/>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100" dirty="0">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050" b="1" dirty="0">
                <a:cs typeface="Arial"/>
              </a:rPr>
              <a:t>Läkemedelsavstämning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100" dirty="0">
                <a:ea typeface="+mn-lt"/>
                <a:cs typeface="+mn-lt"/>
              </a:rPr>
              <a:t>Vid ny vårdkontakt görs en läkemedelsavstämning, dvs både vid in/utskrivning och vid läkarbesök / mottagningsbesök. Avstämning är ett viktigt moment för att hålla den gemensamma läkemedelslistan uppdaterad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100" dirty="0">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100" b="1" dirty="0">
                <a:cs typeface="Arial"/>
              </a:rPr>
              <a:t>Läkemedelsvyer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100" dirty="0">
                <a:cs typeface="Arial"/>
              </a:rPr>
              <a:t>I SDV hanteras alla läkemedel i ett system. Beroende på vilka aktiviteter som ska utföras används flera olika läkemedelsvyer. Vyerna utgör tillsammans ett komplett stöd för att på ett säkert sätt hantera alla steg i läkemedelsprocessen; ordination, iordningställande och administrering.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100" b="0" i="0" dirty="0">
                <a:solidFill>
                  <a:srgbClr val="000000"/>
                </a:solidFill>
                <a:effectLst/>
                <a:latin typeface="Times New Roman" panose="02020603050405020304" pitchFamily="18" charset="0"/>
              </a:rPr>
              <a:t>Det är möjligt att se läkemedelsordinationer 48 timmar åt gången, men det är möjligt att gå längre tillbaka. Region Skåne har lämnat in ett önskemål om att kunna se 7 dagar åt gången. Det är något man ser över just nu men ingen bekräftelse. </a:t>
            </a:r>
            <a:endParaRPr lang="sv-SE" sz="900" dirty="0">
              <a:solidFill>
                <a:srgbClr val="FF0000"/>
              </a:solidFill>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100" dirty="0">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100" dirty="0">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100" b="1" dirty="0">
                <a:cs typeface="Arial"/>
              </a:rPr>
              <a:t>Digitalt läkemedelsflöde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100" dirty="0">
                <a:cs typeface="Arial"/>
              </a:rPr>
              <a:t>Dagens mix av ordinationer på papper och elektroniskt i olika journalsystem ersätts till största del av digital ordination i ett system (SDV)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100" dirty="0">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100" b="1" dirty="0">
                <a:cs typeface="Arial"/>
              </a:rPr>
              <a:t>Hantering av läkemedel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100" dirty="0"/>
              <a:t>Obruten digital läkemedelskedja innebär en elektronisk verifiering av att det som administreras stämmer överens med det som ordinerats. Vid administrering ska såväl patientens id-armband som det läkemedel som patienten ska ta skannas. Detta innebär att rätt patient, får rätt läkemedel, i rätt dos, via rätt administreringsväg och i rätt tid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100" b="1" dirty="0">
                <a:cs typeface="Arial"/>
              </a:rPr>
              <a:t>Beslutstöd och referenssidor</a:t>
            </a:r>
          </a:p>
          <a:p>
            <a:pPr marL="251460" indent="-251460">
              <a:spcAft>
                <a:spcPts val="300"/>
              </a:spcAft>
              <a:buFont typeface="Arial" panose="020B0604020202020204" pitchFamily="34" charset="0"/>
              <a:buChar char="•"/>
            </a:pPr>
            <a:r>
              <a:rPr lang="sv-SE" sz="1100" dirty="0"/>
              <a:t>SDV kommer erbjuda beslutsstöd både aktivt (till exempel genom pop-</a:t>
            </a:r>
            <a:r>
              <a:rPr lang="sv-SE" sz="1100" dirty="0" err="1"/>
              <a:t>up</a:t>
            </a:r>
            <a:r>
              <a:rPr lang="sv-SE" sz="1100" dirty="0"/>
              <a:t> vid krockande läkemedel) och passivt (till exempel pågående </a:t>
            </a:r>
            <a:r>
              <a:rPr lang="sv-SE" sz="1100" dirty="0" err="1"/>
              <a:t>antikoagulans</a:t>
            </a:r>
            <a:r>
              <a:rPr lang="sv-SE" sz="1100" dirty="0"/>
              <a:t>) för att underlätta för förskrivaren att göra patientsäker förskrivning av automatiska beslutsstöd</a:t>
            </a:r>
          </a:p>
          <a:p>
            <a:pPr marL="251460" indent="-251460">
              <a:spcAft>
                <a:spcPts val="300"/>
              </a:spcAft>
            </a:pPr>
            <a:r>
              <a:rPr lang="sv-SE" sz="1100" dirty="0" err="1"/>
              <a:t>ePed</a:t>
            </a:r>
            <a:r>
              <a:rPr lang="sv-SE" sz="1100" dirty="0"/>
              <a:t> kommer finnas i tillgängligt i anslutning till ordination</a:t>
            </a:r>
          </a:p>
          <a:p>
            <a:pPr marL="251460" indent="-251460">
              <a:spcAft>
                <a:spcPts val="300"/>
              </a:spcAft>
            </a:pPr>
            <a:endParaRPr lang="sv-SE" sz="1100" dirty="0">
              <a:cs typeface="Aria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ea typeface="+mn-lt"/>
              <a:cs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1" dirty="0"/>
              <a:t>Cytostatika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Berörda verksamheter </a:t>
            </a:r>
            <a:r>
              <a:rPr lang="sv-SE" sz="1200" dirty="0">
                <a:ea typeface="+mn-lt"/>
                <a:cs typeface="+mn-lt"/>
              </a:rPr>
              <a:t>går från dagens ordination i de två systemen </a:t>
            </a:r>
            <a:r>
              <a:rPr lang="sv-SE" sz="1200" dirty="0" err="1">
                <a:ea typeface="+mn-lt"/>
                <a:cs typeface="+mn-lt"/>
              </a:rPr>
              <a:t>CytoDos</a:t>
            </a:r>
            <a:r>
              <a:rPr lang="sv-SE" sz="1200" dirty="0">
                <a:ea typeface="+mn-lt"/>
                <a:cs typeface="+mn-lt"/>
              </a:rPr>
              <a:t> och </a:t>
            </a:r>
            <a:r>
              <a:rPr lang="sv-SE" sz="1200" dirty="0" err="1">
                <a:ea typeface="+mn-lt"/>
                <a:cs typeface="+mn-lt"/>
              </a:rPr>
              <a:t>CytoBase</a:t>
            </a:r>
            <a:r>
              <a:rPr lang="sv-SE" sz="1200" dirty="0">
                <a:ea typeface="+mn-lt"/>
                <a:cs typeface="+mn-lt"/>
              </a:rPr>
              <a:t> till att ordinera i SDV.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dirty="0">
              <a:solidFill>
                <a:srgbClr val="FF0000"/>
              </a:solidFill>
              <a:ea typeface="+mn-lt"/>
              <a:cs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1" dirty="0">
                <a:solidFill>
                  <a:srgbClr val="FF0000"/>
                </a:solidFill>
                <a:ea typeface="+mn-lt"/>
                <a:cs typeface="+mn-lt"/>
              </a:rPr>
              <a:t>Generella ordinationer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solidFill>
                  <a:srgbClr val="FF0000"/>
                </a:solidFill>
                <a:ea typeface="+mn-lt"/>
                <a:cs typeface="+mn-lt"/>
              </a:rPr>
              <a:t>Finns inlagda i systemet. Regionaliserat och standardiserat.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sz="1200" dirty="0">
              <a:solidFill>
                <a:srgbClr val="FF0000"/>
              </a:solidFill>
              <a:ea typeface="+mn-lt"/>
              <a:cs typeface="+mn-lt"/>
            </a:endParaRPr>
          </a:p>
          <a:p>
            <a:endParaRPr lang="en-US" dirty="0"/>
          </a:p>
        </p:txBody>
      </p:sp>
      <p:sp>
        <p:nvSpPr>
          <p:cNvPr id="4" name="Slide Number Placeholder 3"/>
          <p:cNvSpPr>
            <a:spLocks noGrp="1"/>
          </p:cNvSpPr>
          <p:nvPr>
            <p:ph type="sldNum" sz="quarter" idx="5"/>
          </p:nvPr>
        </p:nvSpPr>
        <p:spPr/>
        <p:txBody>
          <a:bodyPr/>
          <a:lstStyle/>
          <a:p>
            <a:fld id="{6B268C92-E5A6-47A4-8319-C3033040A77D}" type="slidenum">
              <a:rPr lang="sv-SE" smtClean="0"/>
              <a:t>8</a:t>
            </a:fld>
            <a:endParaRPr lang="sv-SE"/>
          </a:p>
        </p:txBody>
      </p:sp>
    </p:spTree>
    <p:extLst>
      <p:ext uri="{BB962C8B-B14F-4D97-AF65-F5344CB8AC3E}">
        <p14:creationId xmlns:p14="http://schemas.microsoft.com/office/powerpoint/2010/main" val="1831034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z="1200" b="1" dirty="0"/>
              <a:t>Vårdplatskoordinering</a:t>
            </a:r>
          </a:p>
          <a:p>
            <a:pPr marL="251460" indent="-251460">
              <a:buFont typeface="Arial" panose="020B0604020202020204" pitchFamily="34" charset="0"/>
              <a:buChar char="•"/>
            </a:pPr>
            <a:r>
              <a:rPr lang="sv-SE" sz="1200" dirty="0"/>
              <a:t>Vårdplatsöversikt tillhandahålls i </a:t>
            </a:r>
            <a:r>
              <a:rPr lang="sv-SE" sz="1200" b="1" dirty="0"/>
              <a:t>realtid</a:t>
            </a:r>
            <a:r>
              <a:rPr lang="sv-SE" sz="1200" dirty="0"/>
              <a:t> med information om en enskild vårdplats är ledig, reserverad, belagd eller ostädad, dvs. behov av lokalvård.</a:t>
            </a:r>
          </a:p>
          <a:p>
            <a:pPr marL="251460" indent="-251460">
              <a:buFont typeface="Arial" panose="020B0604020202020204" pitchFamily="34" charset="0"/>
              <a:buChar char="•"/>
            </a:pPr>
            <a:r>
              <a:rPr lang="sv-SE" sz="1200" dirty="0"/>
              <a:t>Behörig vårdpersonal lägger en ordination innehållande relevant information. Denna ordination leder till att patienten syns på en överflyttningslista varpå vårdplatskoordinator, eller motsvarande, kan tilldela lämplig vårdplats.</a:t>
            </a:r>
          </a:p>
          <a:p>
            <a:pPr marL="708660" lvl="1" indent="-251460">
              <a:buFont typeface="Arial" panose="020B0604020202020204" pitchFamily="34" charset="0"/>
              <a:buChar char="•"/>
            </a:pPr>
            <a:r>
              <a:rPr lang="sv-SE" sz="1800" b="0" i="0" dirty="0">
                <a:solidFill>
                  <a:srgbClr val="000000"/>
                </a:solidFill>
                <a:effectLst/>
                <a:latin typeface="Times New Roman" panose="02020603050405020304" pitchFamily="18" charset="0"/>
              </a:rPr>
              <a:t>De som i nuläget kan göra beställning är undersköterskor och sjuksköterskor och medicinsk sekreterare. Läkare och studenter kan inte just nu.  </a:t>
            </a:r>
            <a:endParaRPr lang="sv-SE" sz="1200" dirty="0"/>
          </a:p>
          <a:p>
            <a:pPr marL="251460" indent="-251460">
              <a:buFont typeface="Arial" panose="020B0604020202020204" pitchFamily="34" charset="0"/>
              <a:buChar char="•"/>
            </a:pPr>
            <a:r>
              <a:rPr lang="sv-SE" sz="1200" dirty="0"/>
              <a:t>Det medicinska ansvaret behöver vara definierat för varje inskriven patient vilket görs genom att välja en ”Medicinskt ansvarig enhet”, vilket tydliggör ansvaret för utlokaliserade patienter.</a:t>
            </a:r>
          </a:p>
          <a:p>
            <a:pPr marL="251460" indent="-251460">
              <a:buFont typeface="Arial" panose="020B0604020202020204" pitchFamily="34" charset="0"/>
              <a:buChar char="•"/>
            </a:pPr>
            <a:r>
              <a:rPr lang="sv-SE" sz="1200" dirty="0"/>
              <a:t>Status för en vårdplats uppdateras automatiskt beroende på olika aktiviteter eller händelser, till exempel utskrivning. </a:t>
            </a:r>
          </a:p>
          <a:p>
            <a:pPr marL="251460" indent="-251460">
              <a:buFont typeface="Arial" panose="020B0604020202020204" pitchFamily="34" charset="0"/>
              <a:buChar char="•"/>
            </a:pPr>
            <a:r>
              <a:rPr lang="sv-SE" sz="1200" dirty="0"/>
              <a:t>Vårdplatsläget kommer harmoniera mer med verkligheten och arbetsflödet blir mer effektivt och transparent. I händelse av vårdplatsbrist ges nu ett stöd med realtidsinformation om vårdplatsläget, väntande </a:t>
            </a:r>
            <a:r>
              <a:rPr lang="sv-SE" sz="1200" dirty="0">
                <a:solidFill>
                  <a:schemeClr val="tx2"/>
                </a:solidFill>
              </a:rPr>
              <a:t>inskrivningar samt </a:t>
            </a:r>
            <a:r>
              <a:rPr lang="sv-SE" sz="1200" dirty="0"/>
              <a:t>hur överbeläggningarna är fördelade.</a:t>
            </a:r>
          </a:p>
          <a:p>
            <a:pPr marL="251460" indent="-251460">
              <a:buFont typeface="Arial" panose="020B0604020202020204" pitchFamily="34" charset="0"/>
              <a:buChar char="•"/>
            </a:pPr>
            <a:r>
              <a:rPr lang="sv-SE" sz="1200" dirty="0">
                <a:solidFill>
                  <a:schemeClr val="tx2"/>
                </a:solidFill>
              </a:rPr>
              <a:t>Liknande flöden används under slutenvårdstillfället om patienten behöver byta avdelning, antingen inom eller mellan sjukhus</a:t>
            </a:r>
          </a:p>
          <a:p>
            <a:pPr marL="0" indent="0">
              <a:buFont typeface="Arial" panose="020B0604020202020204" pitchFamily="34" charset="0"/>
              <a:buNone/>
            </a:pPr>
            <a:endParaRPr lang="sv-SE" sz="1200" dirty="0">
              <a:solidFill>
                <a:schemeClr val="tx2"/>
              </a:solidFill>
            </a:endParaRPr>
          </a:p>
          <a:p>
            <a:pPr marL="0" indent="0">
              <a:buFont typeface="Arial" panose="020B0604020202020204" pitchFamily="34" charset="0"/>
              <a:buNone/>
            </a:pPr>
            <a:r>
              <a:rPr lang="sv-SE" sz="1200" b="1" dirty="0">
                <a:solidFill>
                  <a:schemeClr val="tx2"/>
                </a:solidFill>
              </a:rPr>
              <a:t>Interna transporter och Lokalvård</a:t>
            </a:r>
          </a:p>
          <a:p>
            <a:pPr marL="251460" indent="-251460">
              <a:spcAft>
                <a:spcPts val="600"/>
              </a:spcAft>
              <a:buFont typeface="Arial" panose="020B0604020202020204" pitchFamily="34" charset="0"/>
              <a:buChar char="•"/>
            </a:pPr>
            <a:r>
              <a:rPr lang="sv-SE" sz="1200" dirty="0">
                <a:cs typeface="Arial"/>
              </a:rPr>
              <a:t>Beställning av transport sker nu via logistikverktyget istället för via telefon. Transportören tar emot förfrågan via sin </a:t>
            </a:r>
            <a:r>
              <a:rPr lang="sv-SE" sz="1200" dirty="0" err="1">
                <a:cs typeface="Arial"/>
              </a:rPr>
              <a:t>handenhet</a:t>
            </a:r>
            <a:r>
              <a:rPr lang="sv-SE" sz="1200" dirty="0">
                <a:cs typeface="Arial"/>
              </a:rPr>
              <a:t>. </a:t>
            </a:r>
          </a:p>
          <a:p>
            <a:pPr marL="251460" indent="-251460">
              <a:spcAft>
                <a:spcPts val="600"/>
              </a:spcAft>
              <a:buFont typeface="Arial" panose="020B0604020202020204" pitchFamily="34" charset="0"/>
              <a:buChar char="•"/>
            </a:pPr>
            <a:r>
              <a:rPr lang="sv-SE" sz="1200" dirty="0">
                <a:cs typeface="Arial"/>
              </a:rPr>
              <a:t>Transportförfrågan kan aktiveras antingen i samband med beställningen eller automatiskt senare när t.ex. vårdplatsen blivit tillgänglig efter slutförd lokalvård. </a:t>
            </a:r>
          </a:p>
          <a:p>
            <a:pPr marL="251460" indent="-251460">
              <a:spcAft>
                <a:spcPts val="600"/>
              </a:spcAft>
              <a:buFont typeface="Arial" panose="020B0604020202020204" pitchFamily="34" charset="0"/>
              <a:buChar char="•"/>
            </a:pPr>
            <a:r>
              <a:rPr lang="sv-SE" sz="1200" dirty="0">
                <a:cs typeface="Arial"/>
              </a:rPr>
              <a:t>Även budtransporter av t.ex. medicinsk utrustning eller prover kan beställas via logistikverktyget</a:t>
            </a:r>
          </a:p>
          <a:p>
            <a:pPr marL="251460" indent="-251460">
              <a:spcAft>
                <a:spcPts val="600"/>
              </a:spcAft>
              <a:buFont typeface="Arial" panose="020B0604020202020204" pitchFamily="34" charset="0"/>
              <a:buChar char="•"/>
            </a:pPr>
            <a:r>
              <a:rPr lang="sv-SE" sz="1200" dirty="0"/>
              <a:t>Lokalvårdsuppdrag i form av akut-, smitt- och </a:t>
            </a:r>
            <a:r>
              <a:rPr lang="sv-SE" sz="1200" dirty="0" err="1"/>
              <a:t>slutstäd</a:t>
            </a:r>
            <a:r>
              <a:rPr lang="sv-SE" sz="1200" dirty="0"/>
              <a:t> kan beställas via logistikverktyget. Lokalvårdaren tar emot förfrågan i sin </a:t>
            </a:r>
            <a:r>
              <a:rPr lang="sv-SE" sz="1200" dirty="0" err="1"/>
              <a:t>handenhet</a:t>
            </a:r>
            <a:r>
              <a:rPr lang="sv-SE" sz="1200" dirty="0"/>
              <a:t>.</a:t>
            </a:r>
          </a:p>
          <a:p>
            <a:pPr marL="251460" indent="-251460">
              <a:spcAft>
                <a:spcPts val="600"/>
              </a:spcAft>
              <a:buFont typeface="Arial" panose="020B0604020202020204" pitchFamily="34" charset="0"/>
              <a:buChar char="•"/>
            </a:pPr>
            <a:r>
              <a:rPr lang="sv-SE" sz="1200" dirty="0"/>
              <a:t>Uppdrag om </a:t>
            </a:r>
            <a:r>
              <a:rPr lang="sv-SE" sz="1200" dirty="0" err="1"/>
              <a:t>slutstäd</a:t>
            </a:r>
            <a:r>
              <a:rPr lang="sv-SE" sz="1200" dirty="0"/>
              <a:t> skapas automatiskt i samband med utskrivning eller överflyttning.</a:t>
            </a:r>
            <a:endParaRPr lang="sv-SE" sz="1200" dirty="0">
              <a:cs typeface="Arial"/>
            </a:endParaRPr>
          </a:p>
          <a:p>
            <a:pPr marL="251460" indent="-251460">
              <a:spcAft>
                <a:spcPts val="300"/>
              </a:spcAft>
              <a:buFont typeface="Arial" panose="020B0604020202020204" pitchFamily="34" charset="0"/>
              <a:buChar char="•"/>
            </a:pPr>
            <a:r>
              <a:rPr lang="sv-SE" sz="1200" dirty="0"/>
              <a:t>När lokalvårdsuppdrag slutförts uppdateras vårdplatsens status automatiskt till tillgänglig.</a:t>
            </a:r>
          </a:p>
          <a:p>
            <a:pPr marL="0" indent="0">
              <a:buFont typeface="Arial" panose="020B0604020202020204" pitchFamily="34" charset="0"/>
              <a:buNone/>
            </a:pPr>
            <a:endParaRPr lang="sv-S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cs typeface="Arial"/>
              </a:rPr>
              <a:t>Vid transport mellan sjukhus används andra rutiner såsom beställning av sjukresa eller ambulans. </a:t>
            </a:r>
          </a:p>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268C92-E5A6-47A4-8319-C3033040A77D}"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2208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mall för rubrikformat</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228847525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Halvsides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a:xfrm>
            <a:off x="609600" y="274638"/>
            <a:ext cx="5181600" cy="1143000"/>
          </a:xfrm>
        </p:spPr>
        <p:txBody>
          <a:bodyPr/>
          <a:lstStyle>
            <a:lvl1pPr>
              <a:defRPr sz="3200"/>
            </a:lvl1p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nSpc>
                <a:spcPct val="140000"/>
              </a:lnSpc>
              <a:buFontTx/>
              <a:buNone/>
              <a:defRPr sz="2000"/>
            </a:lvl1pPr>
          </a:lstStyle>
          <a:p>
            <a:r>
              <a:rPr lang="sv-SE"/>
              <a:t>Klicka på bildikonen och infoga bild, den fyller ut platshållaren med rundat hörn</a:t>
            </a:r>
            <a:endParaRPr lang="en-US"/>
          </a:p>
        </p:txBody>
      </p:sp>
    </p:spTree>
    <p:extLst>
      <p:ext uri="{BB962C8B-B14F-4D97-AF65-F5344CB8AC3E}">
        <p14:creationId xmlns:p14="http://schemas.microsoft.com/office/powerpoint/2010/main" val="351990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684189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5652440-C592-4A93-8685-C39895AE5F28}"/>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3" name="Platshållare för sidfot 2">
            <a:extLst>
              <a:ext uri="{FF2B5EF4-FFF2-40B4-BE49-F238E27FC236}">
                <a16:creationId xmlns:a16="http://schemas.microsoft.com/office/drawing/2014/main" id="{DFD48E40-3050-4C22-9774-9FCE32204BE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F3786E9-BBDD-431B-94DD-E3718E997FFE}"/>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0431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ild med bildtext">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360000"/>
            <a:ext cx="6947669" cy="617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nSpc>
                <a:spcPct val="180000"/>
              </a:lnSpc>
              <a:buFontTx/>
              <a:buNone/>
              <a:defRPr sz="2000"/>
            </a:lvl1pPr>
          </a:lstStyle>
          <a:p>
            <a:r>
              <a:rPr lang="sv-SE"/>
              <a:t>Klicka på ikonen för att lägga till en bild, den fyller </a:t>
            </a:r>
            <a:br>
              <a:rPr lang="sv-SE"/>
            </a:br>
            <a:r>
              <a:rPr lang="sv-SE"/>
              <a:t>ut 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p:nvPr>
        </p:nvSpPr>
        <p:spPr>
          <a:xfrm>
            <a:off x="609600" y="360000"/>
            <a:ext cx="3932237" cy="1600200"/>
          </a:xfrm>
        </p:spPr>
        <p:txBody>
          <a:bodyPr anchor="t" anchorCtr="0"/>
          <a:lstStyle>
            <a:lvl1pPr>
              <a:defRPr sz="3200"/>
            </a:lvl1pPr>
          </a:lstStyle>
          <a:p>
            <a:r>
              <a:rPr lang="sv-SE"/>
              <a:t>Klicka här för att ändra mall för rubrikformat</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p:nvPr>
        </p:nvSpPr>
        <p:spPr>
          <a:xfrm>
            <a:off x="609600" y="1972919"/>
            <a:ext cx="3932237" cy="4262781"/>
          </a:xfrm>
        </p:spPr>
        <p:txBody>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5887BAF-EE00-4485-8F3B-9963DB69C339}"/>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6" name="Platshållare för sidfot 5">
            <a:extLst>
              <a:ext uri="{FF2B5EF4-FFF2-40B4-BE49-F238E27FC236}">
                <a16:creationId xmlns:a16="http://schemas.microsoft.com/office/drawing/2014/main" id="{C88BDE05-485E-4AB9-B501-0D51D70E5D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8D94035-9302-4429-B749-DC9613F50DB8}"/>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985582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vå delar Halv färg">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0"/>
            <a:ext cx="5983357" cy="694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a:xfrm>
            <a:off x="609600" y="360000"/>
            <a:ext cx="5111750" cy="1143000"/>
          </a:xfrm>
        </p:spPr>
        <p:txBody>
          <a:bodyPr/>
          <a:lstStyle>
            <a:lvl1pPr>
              <a:defRPr>
                <a:solidFill>
                  <a:schemeClr val="bg2"/>
                </a:solidFill>
              </a:defRPr>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solidFill>
                  <a:schemeClr val="bg2"/>
                </a:solidFill>
              </a:defRPr>
            </a:lvl1pPr>
            <a:lvl2pPr>
              <a:spcBef>
                <a:spcPts val="1000"/>
              </a:spcBef>
              <a:defRPr>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99231089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58EF10-607E-443F-9A2B-8E0CCA88DDA4}"/>
              </a:ext>
            </a:extLst>
          </p:cNvPr>
          <p:cNvSpPr>
            <a:spLocks noGrp="1"/>
          </p:cNvSpPr>
          <p:nvPr>
            <p:ph type="title"/>
          </p:nvPr>
        </p:nvSpPr>
        <p:spPr>
          <a:xfrm>
            <a:off x="609600" y="360000"/>
            <a:ext cx="3932237" cy="1600200"/>
          </a:xfrm>
        </p:spPr>
        <p:txBody>
          <a:bodyPr anchor="t" anchorCtr="0"/>
          <a:lstStyle>
            <a:lvl1pPr>
              <a:defRPr sz="3200"/>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21D38C20-00FE-457A-BE28-DF515DC716F9}"/>
              </a:ext>
            </a:extLst>
          </p:cNvPr>
          <p:cNvSpPr>
            <a:spLocks noGrp="1"/>
          </p:cNvSpPr>
          <p:nvPr>
            <p:ph idx="1"/>
          </p:nvPr>
        </p:nvSpPr>
        <p:spPr>
          <a:xfrm>
            <a:off x="4904893" y="360000"/>
            <a:ext cx="5997150" cy="5186271"/>
          </a:xfrm>
        </p:spPr>
        <p:txBody>
          <a:bodyPr/>
          <a:lstStyle>
            <a:lvl1pPr>
              <a:lnSpc>
                <a:spcPct val="110000"/>
              </a:lnSpc>
              <a:spcBef>
                <a:spcPts val="1600"/>
              </a:spcBef>
              <a:defRPr sz="3200"/>
            </a:lvl1pPr>
            <a:lvl2pPr>
              <a:lnSpc>
                <a:spcPct val="110000"/>
              </a:lnSpc>
              <a:spcBef>
                <a:spcPts val="1000"/>
              </a:spcBef>
              <a:defRPr sz="2800"/>
            </a:lvl2pPr>
            <a:lvl3pPr>
              <a:lnSpc>
                <a:spcPct val="110000"/>
              </a:lnSpc>
              <a:defRPr sz="2400"/>
            </a:lvl3pPr>
            <a:lvl4pPr>
              <a:lnSpc>
                <a:spcPct val="110000"/>
              </a:lnSpc>
              <a:defRPr sz="2000"/>
            </a:lvl4pPr>
            <a:lvl5pPr>
              <a:lnSpc>
                <a:spcPct val="110000"/>
              </a:lnSpc>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text 3">
            <a:extLst>
              <a:ext uri="{FF2B5EF4-FFF2-40B4-BE49-F238E27FC236}">
                <a16:creationId xmlns:a16="http://schemas.microsoft.com/office/drawing/2014/main" id="{9411AA42-BF89-4282-B410-A24FF3FD62E0}"/>
              </a:ext>
            </a:extLst>
          </p:cNvPr>
          <p:cNvSpPr>
            <a:spLocks noGrp="1"/>
          </p:cNvSpPr>
          <p:nvPr>
            <p:ph type="body" sz="half" idx="2"/>
          </p:nvPr>
        </p:nvSpPr>
        <p:spPr>
          <a:xfrm>
            <a:off x="609600" y="1972920"/>
            <a:ext cx="3932237" cy="3573352"/>
          </a:xfrm>
        </p:spPr>
        <p:txBody>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92E6BC3-D697-4291-AD7F-D9344F72EE10}"/>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6" name="Platshållare för sidfot 5">
            <a:extLst>
              <a:ext uri="{FF2B5EF4-FFF2-40B4-BE49-F238E27FC236}">
                <a16:creationId xmlns:a16="http://schemas.microsoft.com/office/drawing/2014/main" id="{1CE3CC86-22E2-427D-ABE9-662DB6754D4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2A25E17-3393-4F80-B950-DA398AE31309}"/>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57518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AF462B-7C8A-4EC2-9A86-754718BC7D02}"/>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lodrät text 2">
            <a:extLst>
              <a:ext uri="{FF2B5EF4-FFF2-40B4-BE49-F238E27FC236}">
                <a16:creationId xmlns:a16="http://schemas.microsoft.com/office/drawing/2014/main" id="{A21A1C40-F691-4CC5-83A6-5B0A1689B75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6187DD35-D714-4303-964A-38DDA8D022A4}"/>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6E4A3F55-60A9-43F9-B11A-500A9EBBC0B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FB3C420-137E-419B-A4B1-6D7DDA032FDB}"/>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003246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819ED1B-8FA7-4CA8-8308-66D786E373F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a:p>
        </p:txBody>
      </p:sp>
      <p:sp>
        <p:nvSpPr>
          <p:cNvPr id="3" name="Platshållare för lodrät text 2">
            <a:extLst>
              <a:ext uri="{FF2B5EF4-FFF2-40B4-BE49-F238E27FC236}">
                <a16:creationId xmlns:a16="http://schemas.microsoft.com/office/drawing/2014/main" id="{BDD152F3-FF17-474D-A5EA-0456353B6C2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C71A49F8-BA16-414D-8C48-95EA85431E89}"/>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B7DC6E67-21EC-4BD6-A546-4175E072BD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22F75D8-00D5-4A7F-84FF-AE4D46287B28}"/>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884331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userDrawn="1"/>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3408454906"/>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userDrawn="1"/>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userDrawn="1"/>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userDrawn="1"/>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userDrawn="1"/>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435321921"/>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bild Invertera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mall för rubrikformat</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pic>
        <p:nvPicPr>
          <p:cNvPr id="8" name="Bildobjekt 7">
            <a:extLst>
              <a:ext uri="{FF2B5EF4-FFF2-40B4-BE49-F238E27FC236}">
                <a16:creationId xmlns:a16="http://schemas.microsoft.com/office/drawing/2014/main" id="{5841A27E-EBFD-43BF-902B-FBFCD18690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9" y="5848346"/>
            <a:ext cx="746613" cy="691200"/>
          </a:xfrm>
          <a:prstGeom prst="rect">
            <a:avLst/>
          </a:prstGeom>
        </p:spPr>
      </p:pic>
    </p:spTree>
    <p:extLst>
      <p:ext uri="{BB962C8B-B14F-4D97-AF65-F5344CB8AC3E}">
        <p14:creationId xmlns:p14="http://schemas.microsoft.com/office/powerpoint/2010/main" val="22700971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261990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486010243"/>
      </p:ext>
    </p:extLst>
  </p:cSld>
  <p:clrMapOvr>
    <a:masterClrMapping/>
  </p:clrMapOvr>
  <p:extLst>
    <p:ext uri="{DCECCB84-F9BA-43D5-87BE-67443E8EF086}">
      <p15:sldGuideLst xmlns:p15="http://schemas.microsoft.com/office/powerpoint/2012/main">
        <p15:guide id="3" pos="3704">
          <p15:clr>
            <a:srgbClr val="FBAE40"/>
          </p15:clr>
        </p15:guide>
        <p15:guide id="4" pos="397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pic>
        <p:nvPicPr>
          <p:cNvPr id="3" name="Bildobjekt 2"/>
          <p:cNvPicPr>
            <a:picLocks noChangeAspect="1"/>
          </p:cNvPicPr>
          <p:nvPr userDrawn="1"/>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userDrawn="1"/>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3453763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Tree>
    <p:extLst>
      <p:ext uri="{BB962C8B-B14F-4D97-AF65-F5344CB8AC3E}">
        <p14:creationId xmlns:p14="http://schemas.microsoft.com/office/powerpoint/2010/main" val="24086247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userDrawn="1"/>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2525248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userDrawn="1"/>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3802333606"/>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userDrawn="1"/>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userDrawn="1"/>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userDrawn="1"/>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userDrawn="1"/>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635783262"/>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lvl1pPr>
            <a:lvl2pPr>
              <a:lnSpc>
                <a:spcPct val="110000"/>
              </a:lnSpc>
              <a:spcBef>
                <a:spcPts val="800"/>
              </a:spcBef>
              <a:defRPr/>
            </a:lvl2pPr>
            <a:lvl3pPr>
              <a:lnSpc>
                <a:spcPct val="110000"/>
              </a:lnSpc>
              <a:spcBef>
                <a:spcPts val="800"/>
              </a:spcBef>
              <a:defRPr/>
            </a:lvl3pPr>
            <a:lvl4pPr>
              <a:lnSpc>
                <a:spcPct val="110000"/>
              </a:lnSpc>
              <a:spcBef>
                <a:spcPts val="800"/>
              </a:spcBef>
              <a:defRPr/>
            </a:lvl4pPr>
            <a:lvl5pPr>
              <a:lnSpc>
                <a:spcPct val="110000"/>
              </a:lnSpc>
              <a:spcBef>
                <a:spcPts val="800"/>
              </a:spcBef>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679600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Hav">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lvl1pPr>
              <a:defRPr>
                <a:solidFill>
                  <a:schemeClr val="tx2"/>
                </a:solidFill>
              </a:defRPr>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solidFill>
                  <a:schemeClr val="tx2"/>
                </a:solidFill>
              </a:defRPr>
            </a:lvl1pPr>
            <a:lvl2pPr>
              <a:lnSpc>
                <a:spcPct val="110000"/>
              </a:lnSpc>
              <a:spcBef>
                <a:spcPts val="800"/>
              </a:spcBef>
              <a:defRPr>
                <a:solidFill>
                  <a:schemeClr val="tx2"/>
                </a:solidFill>
              </a:defRPr>
            </a:lvl2pPr>
            <a:lvl3pPr>
              <a:lnSpc>
                <a:spcPct val="110000"/>
              </a:lnSpc>
              <a:spcBef>
                <a:spcPts val="800"/>
              </a:spcBef>
              <a:defRPr>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03336492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lvl1pPr>
              <a:defRPr>
                <a:solidFill>
                  <a:schemeClr val="tx2"/>
                </a:solidFill>
              </a:defRPr>
            </a:lvl1p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solidFill>
                  <a:schemeClr val="tx2"/>
                </a:solidFill>
              </a:defRPr>
            </a:lvl1pPr>
            <a:lvl2pPr>
              <a:lnSpc>
                <a:spcPct val="110000"/>
              </a:lnSpc>
              <a:spcBef>
                <a:spcPts val="800"/>
              </a:spcBef>
              <a:defRPr>
                <a:solidFill>
                  <a:schemeClr val="tx2"/>
                </a:solidFill>
              </a:defRPr>
            </a:lvl2pPr>
            <a:lvl3pPr>
              <a:lnSpc>
                <a:spcPct val="110000"/>
              </a:lnSpc>
              <a:spcBef>
                <a:spcPts val="800"/>
              </a:spcBef>
              <a:defRPr>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0268817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vsnittsrubrik">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p:nvPr>
        </p:nvSpPr>
        <p:spPr>
          <a:xfrm>
            <a:off x="831850" y="1709738"/>
            <a:ext cx="10515600" cy="2852737"/>
          </a:xfrm>
        </p:spPr>
        <p:txBody>
          <a:bodyPr anchor="b"/>
          <a:lstStyle>
            <a:lvl1pPr>
              <a:defRPr sz="5000">
                <a:solidFill>
                  <a:schemeClr val="tx2"/>
                </a:solidFill>
              </a:defRPr>
            </a:lvl1p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46963795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40683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p:nvPr>
        </p:nvSpPr>
        <p:spPr>
          <a:xfrm>
            <a:off x="609600" y="360000"/>
            <a:ext cx="10972800" cy="1143000"/>
          </a:xfrm>
        </p:spPr>
        <p:txBody>
          <a:body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p:nvPr>
        </p:nvSpPr>
        <p:spPr>
          <a:xfrm>
            <a:off x="609600" y="15494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p:nvPr>
        </p:nvSpPr>
        <p:spPr>
          <a:xfrm>
            <a:off x="609600" y="2505075"/>
            <a:ext cx="5157787"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p:nvPr>
        </p:nvSpPr>
        <p:spPr>
          <a:xfrm>
            <a:off x="6382650" y="15494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p:nvPr>
        </p:nvSpPr>
        <p:spPr>
          <a:xfrm>
            <a:off x="6399212" y="2505074"/>
            <a:ext cx="5183188"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Platshållare för datum 6">
            <a:extLst>
              <a:ext uri="{FF2B5EF4-FFF2-40B4-BE49-F238E27FC236}">
                <a16:creationId xmlns:a16="http://schemas.microsoft.com/office/drawing/2014/main" id="{C1B20FEC-AC6C-4185-9558-FF62052651D4}"/>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8" name="Platshållare för sidfot 7">
            <a:extLst>
              <a:ext uri="{FF2B5EF4-FFF2-40B4-BE49-F238E27FC236}">
                <a16:creationId xmlns:a16="http://schemas.microsoft.com/office/drawing/2014/main" id="{C32B6478-60E6-4DB5-8AD9-C74836F5560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966DAE3-5F86-48E0-A3B9-18884EA4F6F3}"/>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991789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lsidesbild">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a:lvl1pPr>
          </a:lstStyle>
          <a:p>
            <a:r>
              <a:rPr lang="sv-SE"/>
              <a:t>Klicka på bildikonen och infoga bild, den fyller ut platshållaren med rundat hörn</a:t>
            </a:r>
            <a:endParaRPr lang="en-US"/>
          </a:p>
        </p:txBody>
      </p:sp>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mall för rubrikformat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2024-10-02</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98218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4.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3.png"/><Relationship Id="rId5" Type="http://schemas.openxmlformats.org/officeDocument/2006/relationships/slideLayout" Target="../slideLayouts/slideLayout22.xml"/><Relationship Id="rId10" Type="http://schemas.openxmlformats.org/officeDocument/2006/relationships/theme" Target="../theme/theme2.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1143000"/>
          </a:xfrm>
          <a:prstGeom prst="rect">
            <a:avLst/>
          </a:prstGeom>
        </p:spPr>
        <p:txBody>
          <a:bodyPr vert="horz" lIns="91440" tIns="45720" rIns="91440" bIns="45720" rtlCol="0" anchor="t" anchorCtr="0">
            <a:noAutofit/>
          </a:bodyPr>
          <a:lstStyle/>
          <a:p>
            <a:r>
              <a:rPr lang="en-US"/>
              <a:t>Klicka här för att ändra mall för rubrikformat</a:t>
            </a:r>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p:nvPicPr>
        <p:blipFill>
          <a:blip r:embed="rId19" cstate="screen">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600201"/>
            <a:ext cx="10972800" cy="4525963"/>
          </a:xfrm>
          <a:prstGeom prst="rect">
            <a:avLst/>
          </a:prstGeom>
        </p:spPr>
        <p:txBody>
          <a:bodyPr vert="horz" lIns="91440" tIns="45720" rIns="91440" bIns="45720" rtlCol="0">
            <a:noAutofit/>
          </a:bodyPr>
          <a:lstStyle/>
          <a:p>
            <a:pPr lvl="0"/>
            <a:r>
              <a:rPr lang="en-US"/>
              <a:t>Klicka här för att ändra format på bakgrundstexten</a:t>
            </a:r>
          </a:p>
          <a:p>
            <a:pPr lvl="1"/>
            <a:r>
              <a:rPr lang="en-US"/>
              <a:t>Nivå två</a:t>
            </a:r>
          </a:p>
          <a:p>
            <a:pPr lvl="2"/>
            <a:r>
              <a:rPr lang="en-US"/>
              <a:t>Nivå tre</a:t>
            </a:r>
          </a:p>
          <a:p>
            <a:pPr lvl="3"/>
            <a:r>
              <a:rPr lang="en-US"/>
              <a:t>Nivå fyra</a:t>
            </a:r>
          </a:p>
          <a:p>
            <a:pPr lvl="4"/>
            <a:r>
              <a:rPr lang="en-US"/>
              <a:t>Nivå fem</a:t>
            </a:r>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1E74-C129-49CC-A8E9-55F17C697E65}" type="datetimeFigureOut">
              <a:rPr lang="sv-SE" smtClean="0"/>
              <a:t>2024-10-02</a:t>
            </a:fld>
            <a:endParaRPr lang="sv-SE"/>
          </a:p>
        </p:txBody>
      </p:sp>
      <p:sp>
        <p:nvSpPr>
          <p:cNvPr id="5" name="Platshållare för sidfot 4">
            <a:extLst>
              <a:ext uri="{FF2B5EF4-FFF2-40B4-BE49-F238E27FC236}">
                <a16:creationId xmlns:a16="http://schemas.microsoft.com/office/drawing/2014/main" id="{AA75777A-8889-41C5-9B21-1D01DDBB0F41}"/>
              </a:ext>
            </a:extLst>
          </p:cNvPr>
          <p:cNvSpPr>
            <a:spLocks noGrp="1"/>
          </p:cNvSpPr>
          <p:nvPr>
            <p:ph type="ftr" sz="quarter" idx="3"/>
          </p:nvPr>
        </p:nvSpPr>
        <p:spPr>
          <a:xfrm>
            <a:off x="1669775" y="6525320"/>
            <a:ext cx="936763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2262516603"/>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62" r:id="rId3"/>
    <p:sldLayoutId id="2147483677" r:id="rId4"/>
    <p:sldLayoutId id="2147483676"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Lst>
  <p:txStyles>
    <p:titleStyle>
      <a:lvl1pPr algn="l" defTabSz="914400" rtl="0" eaLnBrk="1" latinLnBrk="0" hangingPunct="1">
        <a:lnSpc>
          <a:spcPct val="11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userDrawn="1"/>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4166390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Lst>
  <p:hf sldNum="0" hdr="0" ftr="0" dt="0"/>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orient="horz" pos="300">
          <p15:clr>
            <a:srgbClr val="F26B43"/>
          </p15:clr>
        </p15:guide>
        <p15:guide id="11" pos="7129">
          <p15:clr>
            <a:srgbClr val="F26B43"/>
          </p15:clr>
        </p15:guide>
        <p15:guide id="12" pos="3840">
          <p15:clr>
            <a:srgbClr val="F26B43"/>
          </p15:clr>
        </p15:guide>
        <p15:guide id="13" pos="551">
          <p15:clr>
            <a:srgbClr val="F26B43"/>
          </p15:clr>
        </p15:guide>
        <p15:guide id="14" orient="horz" pos="890">
          <p15:clr>
            <a:srgbClr val="F26B43"/>
          </p15:clr>
        </p15:guide>
        <p15:guide id="15" orient="horz" pos="343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9.emf"/><Relationship Id="rId5" Type="http://schemas.openxmlformats.org/officeDocument/2006/relationships/oleObject" Target="../embeddings/oleObject1.bin"/><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B4AB70-C4FB-4E59-9946-0F44BE9414B1}"/>
              </a:ext>
            </a:extLst>
          </p:cNvPr>
          <p:cNvSpPr>
            <a:spLocks noGrp="1"/>
          </p:cNvSpPr>
          <p:nvPr>
            <p:ph type="ctrTitle"/>
          </p:nvPr>
        </p:nvSpPr>
        <p:spPr/>
        <p:txBody>
          <a:bodyPr/>
          <a:lstStyle/>
          <a:p>
            <a:r>
              <a:rPr lang="sv-SE"/>
              <a:t>Sammanfattning Högnivåsummeringar SDV</a:t>
            </a:r>
          </a:p>
        </p:txBody>
      </p:sp>
      <p:grpSp>
        <p:nvGrpSpPr>
          <p:cNvPr id="7" name="Grupp 6" descr="Logotyp för Region Skåne">
            <a:extLst>
              <a:ext uri="{FF2B5EF4-FFF2-40B4-BE49-F238E27FC236}">
                <a16:creationId xmlns:a16="http://schemas.microsoft.com/office/drawing/2014/main" id="{91745122-F1F4-406D-9915-564572F96D66}"/>
              </a:ext>
            </a:extLst>
          </p:cNvPr>
          <p:cNvGrpSpPr/>
          <p:nvPr/>
        </p:nvGrpSpPr>
        <p:grpSpPr>
          <a:xfrm>
            <a:off x="11032836" y="5830454"/>
            <a:ext cx="949036" cy="894773"/>
            <a:chOff x="11032836" y="5830454"/>
            <a:chExt cx="949036" cy="894773"/>
          </a:xfrm>
        </p:grpSpPr>
        <p:sp>
          <p:nvSpPr>
            <p:cNvPr id="5" name="Ellips 4">
              <a:extLst>
                <a:ext uri="{FF2B5EF4-FFF2-40B4-BE49-F238E27FC236}">
                  <a16:creationId xmlns:a16="http://schemas.microsoft.com/office/drawing/2014/main" id="{3ECB80DB-3FDA-4623-8036-F3FCA8671E06}"/>
                </a:ext>
              </a:extLst>
            </p:cNvPr>
            <p:cNvSpPr/>
            <p:nvPr/>
          </p:nvSpPr>
          <p:spPr>
            <a:xfrm>
              <a:off x="11032836" y="5830454"/>
              <a:ext cx="949036" cy="89477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35749E1A-28CA-42F2-B71A-7D8DF071C13E}"/>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9" y="5848346"/>
              <a:ext cx="746613" cy="691200"/>
            </a:xfrm>
            <a:prstGeom prst="rect">
              <a:avLst/>
            </a:prstGeom>
          </p:spPr>
        </p:pic>
      </p:grpSp>
    </p:spTree>
    <p:extLst>
      <p:ext uri="{BB962C8B-B14F-4D97-AF65-F5344CB8AC3E}">
        <p14:creationId xmlns:p14="http://schemas.microsoft.com/office/powerpoint/2010/main" val="3501079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lIns="91440" tIns="45720" rIns="91440" bIns="45720" anchor="t"/>
          <a:lstStyle/>
          <a:p>
            <a:r>
              <a:rPr lang="sv-SE" b="1"/>
              <a:t>Slutenvård</a:t>
            </a:r>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5842352" y="531298"/>
            <a:ext cx="2196839"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Inskrivning</a:t>
            </a:r>
          </a:p>
        </p:txBody>
      </p:sp>
      <p:sp>
        <p:nvSpPr>
          <p:cNvPr id="24" name="Rektangel: rundade hörn 36">
            <a:extLst>
              <a:ext uri="{FF2B5EF4-FFF2-40B4-BE49-F238E27FC236}">
                <a16:creationId xmlns:a16="http://schemas.microsoft.com/office/drawing/2014/main" id="{A6FCB767-BCBC-439E-9526-35628E035873}"/>
              </a:ext>
            </a:extLst>
          </p:cNvPr>
          <p:cNvSpPr/>
          <p:nvPr/>
        </p:nvSpPr>
        <p:spPr>
          <a:xfrm>
            <a:off x="5842352" y="2647592"/>
            <a:ext cx="2196838"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Heldygnsvård</a:t>
            </a:r>
          </a:p>
        </p:txBody>
      </p:sp>
      <p:sp>
        <p:nvSpPr>
          <p:cNvPr id="28" name="Rektangel: rundade hörn 36">
            <a:extLst>
              <a:ext uri="{FF2B5EF4-FFF2-40B4-BE49-F238E27FC236}">
                <a16:creationId xmlns:a16="http://schemas.microsoft.com/office/drawing/2014/main" id="{A3D3A02E-2516-4105-B5D7-C7EC95EDE1B1}"/>
              </a:ext>
            </a:extLst>
          </p:cNvPr>
          <p:cNvSpPr/>
          <p:nvPr/>
        </p:nvSpPr>
        <p:spPr>
          <a:xfrm>
            <a:off x="1067770" y="2644880"/>
            <a:ext cx="1062926"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a:ln>
                  <a:noFill/>
                </a:ln>
                <a:solidFill>
                  <a:prstClr val="black"/>
                </a:solidFill>
                <a:effectLst/>
                <a:uLnTx/>
                <a:uFillTx/>
                <a:latin typeface="Arial"/>
                <a:ea typeface="+mn-ea"/>
                <a:cs typeface="+mn-cs"/>
              </a:rPr>
              <a:t>Slutenvård</a:t>
            </a:r>
          </a:p>
        </p:txBody>
      </p:sp>
      <p:cxnSp>
        <p:nvCxnSpPr>
          <p:cNvPr id="56" name="Koppling: vinklad 19">
            <a:extLst>
              <a:ext uri="{FF2B5EF4-FFF2-40B4-BE49-F238E27FC236}">
                <a16:creationId xmlns:a16="http://schemas.microsoft.com/office/drawing/2014/main" id="{3B4CF50B-DF2F-4C15-868F-99ED06F80168}"/>
              </a:ext>
            </a:extLst>
          </p:cNvPr>
          <p:cNvCxnSpPr>
            <a:cxnSpLocks/>
            <a:stCxn id="28" idx="3"/>
            <a:endCxn id="11" idx="1"/>
          </p:cNvCxnSpPr>
          <p:nvPr/>
        </p:nvCxnSpPr>
        <p:spPr>
          <a:xfrm flipV="1">
            <a:off x="2130696" y="684256"/>
            <a:ext cx="3711656" cy="2113582"/>
          </a:xfrm>
          <a:prstGeom prst="bentConnector3">
            <a:avLst>
              <a:gd name="adj1" fmla="val 8964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96" name="Rektangel: rundade hörn 36">
            <a:extLst>
              <a:ext uri="{FF2B5EF4-FFF2-40B4-BE49-F238E27FC236}">
                <a16:creationId xmlns:a16="http://schemas.microsoft.com/office/drawing/2014/main" id="{A5C10296-1325-432B-B775-193677F981F2}"/>
              </a:ext>
            </a:extLst>
          </p:cNvPr>
          <p:cNvSpPr/>
          <p:nvPr/>
        </p:nvSpPr>
        <p:spPr>
          <a:xfrm>
            <a:off x="5832445" y="5882320"/>
            <a:ext cx="2206745"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err="1">
                <a:ln>
                  <a:noFill/>
                </a:ln>
                <a:solidFill>
                  <a:prstClr val="black"/>
                </a:solidFill>
                <a:effectLst/>
                <a:uLnTx/>
                <a:uFillTx/>
                <a:latin typeface="Arial"/>
                <a:ea typeface="+mn-ea"/>
                <a:cs typeface="+mn-cs"/>
              </a:rPr>
              <a:t>Överflytt</a:t>
            </a:r>
            <a:r>
              <a:rPr kumimoji="0" lang="sv-SE" sz="1200" b="0" i="0" u="none" strike="noStrike" kern="1200" cap="none" spc="0" normalizeH="0" baseline="0" noProof="0">
                <a:ln>
                  <a:noFill/>
                </a:ln>
                <a:solidFill>
                  <a:prstClr val="black"/>
                </a:solidFill>
                <a:effectLst/>
                <a:uLnTx/>
                <a:uFillTx/>
                <a:latin typeface="Arial"/>
                <a:ea typeface="+mn-ea"/>
                <a:cs typeface="+mn-cs"/>
              </a:rPr>
              <a:t> och utskrivning</a:t>
            </a:r>
          </a:p>
        </p:txBody>
      </p:sp>
      <p:cxnSp>
        <p:nvCxnSpPr>
          <p:cNvPr id="97" name="Koppling: vinklad 19">
            <a:extLst>
              <a:ext uri="{FF2B5EF4-FFF2-40B4-BE49-F238E27FC236}">
                <a16:creationId xmlns:a16="http://schemas.microsoft.com/office/drawing/2014/main" id="{B1529EBE-1226-4CEC-8E97-F10711B10321}"/>
              </a:ext>
            </a:extLst>
          </p:cNvPr>
          <p:cNvCxnSpPr>
            <a:cxnSpLocks/>
            <a:stCxn id="28" idx="3"/>
            <a:endCxn id="96" idx="1"/>
          </p:cNvCxnSpPr>
          <p:nvPr/>
        </p:nvCxnSpPr>
        <p:spPr>
          <a:xfrm>
            <a:off x="2130696" y="2797838"/>
            <a:ext cx="3701749" cy="3237440"/>
          </a:xfrm>
          <a:prstGeom prst="bentConnector3">
            <a:avLst>
              <a:gd name="adj1" fmla="val 89755"/>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6" name="Platshållare för innehåll 5">
            <a:extLst>
              <a:ext uri="{FF2B5EF4-FFF2-40B4-BE49-F238E27FC236}">
                <a16:creationId xmlns:a16="http://schemas.microsoft.com/office/drawing/2014/main" id="{7199CD22-4E23-49EA-ADBF-6724C3C101F3}"/>
              </a:ext>
            </a:extLst>
          </p:cNvPr>
          <p:cNvSpPr txBox="1">
            <a:spLocks/>
          </p:cNvSpPr>
          <p:nvPr/>
        </p:nvSpPr>
        <p:spPr>
          <a:xfrm>
            <a:off x="1067770" y="2959645"/>
            <a:ext cx="3219004" cy="654460"/>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srgbClr val="000000"/>
              </a:solidFill>
              <a:effectLst/>
              <a:uLnTx/>
              <a:uFillTx/>
              <a:latin typeface="Arial"/>
              <a:ea typeface="+mn-ea"/>
              <a:cs typeface="Arial"/>
            </a:endParaRPr>
          </a:p>
        </p:txBody>
      </p:sp>
      <p:sp>
        <p:nvSpPr>
          <p:cNvPr id="39" name="Platshållare för innehåll 5">
            <a:extLst>
              <a:ext uri="{FF2B5EF4-FFF2-40B4-BE49-F238E27FC236}">
                <a16:creationId xmlns:a16="http://schemas.microsoft.com/office/drawing/2014/main" id="{7DFDCC7D-1AC0-1546-838E-AD1D31CF35B7}"/>
              </a:ext>
            </a:extLst>
          </p:cNvPr>
          <p:cNvSpPr txBox="1">
            <a:spLocks/>
          </p:cNvSpPr>
          <p:nvPr/>
        </p:nvSpPr>
        <p:spPr>
          <a:xfrm>
            <a:off x="1098349" y="3033578"/>
            <a:ext cx="3219004" cy="593256"/>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En gemensam och obruten journal och läkemedelslista genom hela slutenvårdstillfället.</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SDV är ordinationsdrivet vilket ger ökad tydlighet för vad som gjorts och vad som planeras.</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Den kliniska dokumentationen och de patientadministrativa verktygen sammanlänkas nu.</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Vårdplatskoordinering, interna transporter och lokalvård kommer att hanteras med logistikverktyget </a:t>
            </a:r>
            <a:r>
              <a:rPr kumimoji="0" lang="sv-SE" sz="1200" b="0" i="0" u="none" strike="noStrike" kern="1200" cap="none" spc="0" normalizeH="0" baseline="0" noProof="0" err="1">
                <a:ln>
                  <a:noFill/>
                </a:ln>
                <a:solidFill>
                  <a:prstClr val="black"/>
                </a:solidFill>
                <a:effectLst/>
                <a:uLnTx/>
                <a:uFillTx/>
                <a:latin typeface="Arial"/>
                <a:ea typeface="+mn-ea"/>
                <a:cs typeface="Arial"/>
              </a:rPr>
              <a:t>Capacity</a:t>
            </a:r>
            <a:r>
              <a:rPr kumimoji="0" lang="sv-SE" sz="1200" b="0" i="0" u="none" strike="noStrike" kern="1200" cap="none" spc="0" normalizeH="0" baseline="0" noProof="0">
                <a:ln>
                  <a:noFill/>
                </a:ln>
                <a:solidFill>
                  <a:prstClr val="black"/>
                </a:solidFill>
                <a:effectLst/>
                <a:uLnTx/>
                <a:uFillTx/>
                <a:latin typeface="Arial"/>
                <a:ea typeface="+mn-ea"/>
                <a:cs typeface="Arial"/>
              </a:rPr>
              <a:t> Management.</a:t>
            </a: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srgbClr val="000000"/>
              </a:solidFill>
              <a:effectLst/>
              <a:uLnTx/>
              <a:uFillTx/>
              <a:latin typeface="Arial"/>
              <a:ea typeface="+mn-ea"/>
              <a:cs typeface="Arial"/>
            </a:endParaRPr>
          </a:p>
        </p:txBody>
      </p:sp>
      <p:cxnSp>
        <p:nvCxnSpPr>
          <p:cNvPr id="54" name="Koppling: vinklad 19">
            <a:extLst>
              <a:ext uri="{FF2B5EF4-FFF2-40B4-BE49-F238E27FC236}">
                <a16:creationId xmlns:a16="http://schemas.microsoft.com/office/drawing/2014/main" id="{CF6D0B16-8C00-2642-B63D-B482761F4EFB}"/>
              </a:ext>
            </a:extLst>
          </p:cNvPr>
          <p:cNvCxnSpPr>
            <a:cxnSpLocks/>
            <a:stCxn id="28" idx="3"/>
            <a:endCxn id="24" idx="1"/>
          </p:cNvCxnSpPr>
          <p:nvPr/>
        </p:nvCxnSpPr>
        <p:spPr>
          <a:xfrm>
            <a:off x="2130696" y="2797838"/>
            <a:ext cx="3711656" cy="271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Vinklad  109">
            <a:extLst>
              <a:ext uri="{FF2B5EF4-FFF2-40B4-BE49-F238E27FC236}">
                <a16:creationId xmlns:a16="http://schemas.microsoft.com/office/drawing/2014/main" id="{FC0225BE-77D7-0649-B147-F1E91F7D0E44}"/>
              </a:ext>
            </a:extLst>
          </p:cNvPr>
          <p:cNvCxnSpPr>
            <a:cxnSpLocks/>
            <a:stCxn id="24" idx="3"/>
            <a:endCxn id="47" idx="1"/>
          </p:cNvCxnSpPr>
          <p:nvPr/>
        </p:nvCxnSpPr>
        <p:spPr>
          <a:xfrm>
            <a:off x="8039190" y="2800550"/>
            <a:ext cx="1219533" cy="532485"/>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Vinklad  113">
            <a:extLst>
              <a:ext uri="{FF2B5EF4-FFF2-40B4-BE49-F238E27FC236}">
                <a16:creationId xmlns:a16="http://schemas.microsoft.com/office/drawing/2014/main" id="{63A5F54B-FF54-004B-B8B7-AB56C1A81A1C}"/>
              </a:ext>
            </a:extLst>
          </p:cNvPr>
          <p:cNvCxnSpPr>
            <a:cxnSpLocks/>
            <a:stCxn id="24" idx="3"/>
            <a:endCxn id="44" idx="1"/>
          </p:cNvCxnSpPr>
          <p:nvPr/>
        </p:nvCxnSpPr>
        <p:spPr>
          <a:xfrm>
            <a:off x="8039190" y="2800550"/>
            <a:ext cx="1219533" cy="982827"/>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Vinklad  115">
            <a:extLst>
              <a:ext uri="{FF2B5EF4-FFF2-40B4-BE49-F238E27FC236}">
                <a16:creationId xmlns:a16="http://schemas.microsoft.com/office/drawing/2014/main" id="{244F5CF5-9E93-DD47-A549-50A9E4D767EC}"/>
              </a:ext>
            </a:extLst>
          </p:cNvPr>
          <p:cNvCxnSpPr>
            <a:cxnSpLocks/>
            <a:stCxn id="24" idx="3"/>
            <a:endCxn id="46" idx="1"/>
          </p:cNvCxnSpPr>
          <p:nvPr/>
        </p:nvCxnSpPr>
        <p:spPr>
          <a:xfrm>
            <a:off x="8039190" y="2800550"/>
            <a:ext cx="1219533" cy="1430172"/>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Vinklad  117">
            <a:extLst>
              <a:ext uri="{FF2B5EF4-FFF2-40B4-BE49-F238E27FC236}">
                <a16:creationId xmlns:a16="http://schemas.microsoft.com/office/drawing/2014/main" id="{D92EA7BB-24D3-2740-8022-E31BD07E9B6E}"/>
              </a:ext>
            </a:extLst>
          </p:cNvPr>
          <p:cNvCxnSpPr>
            <a:cxnSpLocks/>
            <a:stCxn id="24" idx="3"/>
            <a:endCxn id="48" idx="1"/>
          </p:cNvCxnSpPr>
          <p:nvPr/>
        </p:nvCxnSpPr>
        <p:spPr>
          <a:xfrm>
            <a:off x="8039190" y="2800550"/>
            <a:ext cx="1219533" cy="1889039"/>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Vinklad  119">
            <a:extLst>
              <a:ext uri="{FF2B5EF4-FFF2-40B4-BE49-F238E27FC236}">
                <a16:creationId xmlns:a16="http://schemas.microsoft.com/office/drawing/2014/main" id="{FC215E7A-12A3-2B43-92BB-61AF5729BE65}"/>
              </a:ext>
            </a:extLst>
          </p:cNvPr>
          <p:cNvCxnSpPr>
            <a:cxnSpLocks/>
            <a:stCxn id="24" idx="3"/>
            <a:endCxn id="45" idx="1"/>
          </p:cNvCxnSpPr>
          <p:nvPr/>
        </p:nvCxnSpPr>
        <p:spPr>
          <a:xfrm>
            <a:off x="8039190" y="2800550"/>
            <a:ext cx="1219533" cy="2323601"/>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Vinklad  121">
            <a:extLst>
              <a:ext uri="{FF2B5EF4-FFF2-40B4-BE49-F238E27FC236}">
                <a16:creationId xmlns:a16="http://schemas.microsoft.com/office/drawing/2014/main" id="{23DF4535-46CB-144B-B67F-DED925C36613}"/>
              </a:ext>
            </a:extLst>
          </p:cNvPr>
          <p:cNvCxnSpPr>
            <a:cxnSpLocks/>
            <a:stCxn id="24" idx="3"/>
            <a:endCxn id="52" idx="1"/>
          </p:cNvCxnSpPr>
          <p:nvPr/>
        </p:nvCxnSpPr>
        <p:spPr>
          <a:xfrm>
            <a:off x="8039190" y="2800550"/>
            <a:ext cx="1219533" cy="82143"/>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Vinklad  123">
            <a:extLst>
              <a:ext uri="{FF2B5EF4-FFF2-40B4-BE49-F238E27FC236}">
                <a16:creationId xmlns:a16="http://schemas.microsoft.com/office/drawing/2014/main" id="{99BA3447-ED95-D441-A4DC-4374933EAE52}"/>
              </a:ext>
            </a:extLst>
          </p:cNvPr>
          <p:cNvCxnSpPr>
            <a:cxnSpLocks/>
            <a:stCxn id="24" idx="3"/>
            <a:endCxn id="51" idx="1"/>
          </p:cNvCxnSpPr>
          <p:nvPr/>
        </p:nvCxnSpPr>
        <p:spPr>
          <a:xfrm flipV="1">
            <a:off x="8039190" y="2446059"/>
            <a:ext cx="1219533" cy="354491"/>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Vinklad  125">
            <a:extLst>
              <a:ext uri="{FF2B5EF4-FFF2-40B4-BE49-F238E27FC236}">
                <a16:creationId xmlns:a16="http://schemas.microsoft.com/office/drawing/2014/main" id="{945860B3-B917-104F-9A1D-A9793D4C00D8}"/>
              </a:ext>
            </a:extLst>
          </p:cNvPr>
          <p:cNvCxnSpPr>
            <a:cxnSpLocks/>
            <a:stCxn id="24" idx="3"/>
            <a:endCxn id="49" idx="1"/>
          </p:cNvCxnSpPr>
          <p:nvPr/>
        </p:nvCxnSpPr>
        <p:spPr>
          <a:xfrm flipV="1">
            <a:off x="8039190" y="2007802"/>
            <a:ext cx="1219533" cy="792748"/>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Vinklad  127">
            <a:extLst>
              <a:ext uri="{FF2B5EF4-FFF2-40B4-BE49-F238E27FC236}">
                <a16:creationId xmlns:a16="http://schemas.microsoft.com/office/drawing/2014/main" id="{6ED57EA5-B95F-4240-97FE-D2889849092B}"/>
              </a:ext>
            </a:extLst>
          </p:cNvPr>
          <p:cNvCxnSpPr>
            <a:cxnSpLocks/>
            <a:stCxn id="24" idx="3"/>
            <a:endCxn id="53" idx="1"/>
          </p:cNvCxnSpPr>
          <p:nvPr/>
        </p:nvCxnSpPr>
        <p:spPr>
          <a:xfrm flipV="1">
            <a:off x="8039190" y="1575252"/>
            <a:ext cx="1219533" cy="1225298"/>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4" name="Rektangel: rundade hörn 36">
            <a:extLst>
              <a:ext uri="{FF2B5EF4-FFF2-40B4-BE49-F238E27FC236}">
                <a16:creationId xmlns:a16="http://schemas.microsoft.com/office/drawing/2014/main" id="{632F9875-0BAF-A042-A2F4-6EF98127C6D5}"/>
              </a:ext>
            </a:extLst>
          </p:cNvPr>
          <p:cNvSpPr/>
          <p:nvPr/>
        </p:nvSpPr>
        <p:spPr>
          <a:xfrm>
            <a:off x="9258723" y="3626834"/>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Uppkopplad utrustning</a:t>
            </a:r>
          </a:p>
        </p:txBody>
      </p:sp>
      <p:sp>
        <p:nvSpPr>
          <p:cNvPr id="45" name="Rektangel: rundade hörn 36">
            <a:extLst>
              <a:ext uri="{FF2B5EF4-FFF2-40B4-BE49-F238E27FC236}">
                <a16:creationId xmlns:a16="http://schemas.microsoft.com/office/drawing/2014/main" id="{F483F886-0054-4B44-946E-099C2A207EE6}"/>
              </a:ext>
            </a:extLst>
          </p:cNvPr>
          <p:cNvSpPr/>
          <p:nvPr/>
        </p:nvSpPr>
        <p:spPr>
          <a:xfrm>
            <a:off x="9258723" y="4967608"/>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Samordning med annan huvudman</a:t>
            </a:r>
          </a:p>
        </p:txBody>
      </p:sp>
      <p:sp>
        <p:nvSpPr>
          <p:cNvPr id="46" name="Rektangel: rundade hörn 36">
            <a:extLst>
              <a:ext uri="{FF2B5EF4-FFF2-40B4-BE49-F238E27FC236}">
                <a16:creationId xmlns:a16="http://schemas.microsoft.com/office/drawing/2014/main" id="{AD68B102-3FB5-7A46-A28F-048C57902CA5}"/>
              </a:ext>
            </a:extLst>
          </p:cNvPr>
          <p:cNvSpPr/>
          <p:nvPr/>
        </p:nvSpPr>
        <p:spPr>
          <a:xfrm>
            <a:off x="9258723" y="4074179"/>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Intensivvård</a:t>
            </a:r>
          </a:p>
        </p:txBody>
      </p:sp>
      <p:sp>
        <p:nvSpPr>
          <p:cNvPr id="47" name="Rektangel: rundade hörn 36">
            <a:extLst>
              <a:ext uri="{FF2B5EF4-FFF2-40B4-BE49-F238E27FC236}">
                <a16:creationId xmlns:a16="http://schemas.microsoft.com/office/drawing/2014/main" id="{EBF0DB07-8CF2-734B-AEA8-D2F35C60E678}"/>
              </a:ext>
            </a:extLst>
          </p:cNvPr>
          <p:cNvSpPr/>
          <p:nvPr/>
        </p:nvSpPr>
        <p:spPr>
          <a:xfrm>
            <a:off x="9258723" y="3176492"/>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Utredning och diagnostik</a:t>
            </a:r>
          </a:p>
        </p:txBody>
      </p:sp>
      <p:sp>
        <p:nvSpPr>
          <p:cNvPr id="48" name="Rektangel: rundade hörn 36">
            <a:extLst>
              <a:ext uri="{FF2B5EF4-FFF2-40B4-BE49-F238E27FC236}">
                <a16:creationId xmlns:a16="http://schemas.microsoft.com/office/drawing/2014/main" id="{C4A9597D-C3AC-3040-8644-1F23652CBA84}"/>
              </a:ext>
            </a:extLst>
          </p:cNvPr>
          <p:cNvSpPr/>
          <p:nvPr/>
        </p:nvSpPr>
        <p:spPr>
          <a:xfrm>
            <a:off x="9258723" y="4533046"/>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Vårdplatshantering, interntransport, lokalvård</a:t>
            </a:r>
          </a:p>
        </p:txBody>
      </p:sp>
      <p:sp>
        <p:nvSpPr>
          <p:cNvPr id="49" name="Rektangel: rundade hörn 36">
            <a:extLst>
              <a:ext uri="{FF2B5EF4-FFF2-40B4-BE49-F238E27FC236}">
                <a16:creationId xmlns:a16="http://schemas.microsoft.com/office/drawing/2014/main" id="{240C0CF6-CC25-3A4A-994A-0DADED3798DA}"/>
              </a:ext>
            </a:extLst>
          </p:cNvPr>
          <p:cNvSpPr/>
          <p:nvPr/>
        </p:nvSpPr>
        <p:spPr>
          <a:xfrm>
            <a:off x="9258723" y="1851259"/>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Rondarbete och beslutsstöd</a:t>
            </a:r>
          </a:p>
        </p:txBody>
      </p:sp>
      <p:sp>
        <p:nvSpPr>
          <p:cNvPr id="50" name="Rektangel: rundade hörn 36">
            <a:extLst>
              <a:ext uri="{FF2B5EF4-FFF2-40B4-BE49-F238E27FC236}">
                <a16:creationId xmlns:a16="http://schemas.microsoft.com/office/drawing/2014/main" id="{7C901F2D-61D0-DC43-973C-3E24020896EA}"/>
              </a:ext>
            </a:extLst>
          </p:cNvPr>
          <p:cNvSpPr/>
          <p:nvPr/>
        </p:nvSpPr>
        <p:spPr>
          <a:xfrm>
            <a:off x="9258998" y="974633"/>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Översikter</a:t>
            </a:r>
          </a:p>
        </p:txBody>
      </p:sp>
      <p:sp>
        <p:nvSpPr>
          <p:cNvPr id="51" name="Rektangel: rundade hörn 36">
            <a:extLst>
              <a:ext uri="{FF2B5EF4-FFF2-40B4-BE49-F238E27FC236}">
                <a16:creationId xmlns:a16="http://schemas.microsoft.com/office/drawing/2014/main" id="{F56D4A74-2A09-4447-95F0-CE86CAF9A28A}"/>
              </a:ext>
            </a:extLst>
          </p:cNvPr>
          <p:cNvSpPr/>
          <p:nvPr/>
        </p:nvSpPr>
        <p:spPr>
          <a:xfrm>
            <a:off x="9258723" y="2289516"/>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Läkemedelshantering</a:t>
            </a:r>
          </a:p>
        </p:txBody>
      </p:sp>
      <p:sp>
        <p:nvSpPr>
          <p:cNvPr id="52" name="Rektangel: rundade hörn 36">
            <a:extLst>
              <a:ext uri="{FF2B5EF4-FFF2-40B4-BE49-F238E27FC236}">
                <a16:creationId xmlns:a16="http://schemas.microsoft.com/office/drawing/2014/main" id="{AF41BEEC-76FC-7446-8980-5E5E1978AB92}"/>
              </a:ext>
            </a:extLst>
          </p:cNvPr>
          <p:cNvSpPr/>
          <p:nvPr/>
        </p:nvSpPr>
        <p:spPr>
          <a:xfrm>
            <a:off x="9258723" y="2726150"/>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Provtagningsflödet</a:t>
            </a:r>
          </a:p>
        </p:txBody>
      </p:sp>
      <p:sp>
        <p:nvSpPr>
          <p:cNvPr id="53" name="Rektangel: rundade hörn 36">
            <a:extLst>
              <a:ext uri="{FF2B5EF4-FFF2-40B4-BE49-F238E27FC236}">
                <a16:creationId xmlns:a16="http://schemas.microsoft.com/office/drawing/2014/main" id="{CDC6C865-0F8D-CE42-A4B4-584FB6D85E9E}"/>
              </a:ext>
            </a:extLst>
          </p:cNvPr>
          <p:cNvSpPr/>
          <p:nvPr/>
        </p:nvSpPr>
        <p:spPr>
          <a:xfrm>
            <a:off x="9258723" y="1418709"/>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Patientnära arbete</a:t>
            </a:r>
          </a:p>
        </p:txBody>
      </p:sp>
      <p:cxnSp>
        <p:nvCxnSpPr>
          <p:cNvPr id="64" name="Vinklad  63">
            <a:extLst>
              <a:ext uri="{FF2B5EF4-FFF2-40B4-BE49-F238E27FC236}">
                <a16:creationId xmlns:a16="http://schemas.microsoft.com/office/drawing/2014/main" id="{80DA0867-05D2-5945-B189-34362ED2F08C}"/>
              </a:ext>
            </a:extLst>
          </p:cNvPr>
          <p:cNvCxnSpPr>
            <a:cxnSpLocks/>
            <a:stCxn id="24" idx="3"/>
            <a:endCxn id="50" idx="1"/>
          </p:cNvCxnSpPr>
          <p:nvPr/>
        </p:nvCxnSpPr>
        <p:spPr>
          <a:xfrm flipV="1">
            <a:off x="8039190" y="1131176"/>
            <a:ext cx="1219808" cy="1669374"/>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68" name="Rektangel: rundade hörn 36">
            <a:extLst>
              <a:ext uri="{FF2B5EF4-FFF2-40B4-BE49-F238E27FC236}">
                <a16:creationId xmlns:a16="http://schemas.microsoft.com/office/drawing/2014/main" id="{ECABA801-CBE3-2041-AC25-0F74FFF977C0}"/>
              </a:ext>
            </a:extLst>
          </p:cNvPr>
          <p:cNvSpPr/>
          <p:nvPr/>
        </p:nvSpPr>
        <p:spPr>
          <a:xfrm>
            <a:off x="9258723" y="5402170"/>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Vårdadministration</a:t>
            </a:r>
          </a:p>
        </p:txBody>
      </p:sp>
      <p:cxnSp>
        <p:nvCxnSpPr>
          <p:cNvPr id="69" name="Vinklad  68">
            <a:extLst>
              <a:ext uri="{FF2B5EF4-FFF2-40B4-BE49-F238E27FC236}">
                <a16:creationId xmlns:a16="http://schemas.microsoft.com/office/drawing/2014/main" id="{B84F2DA1-B014-6D46-A077-E539E5E6CE80}"/>
              </a:ext>
            </a:extLst>
          </p:cNvPr>
          <p:cNvCxnSpPr>
            <a:cxnSpLocks/>
            <a:stCxn id="24" idx="3"/>
            <a:endCxn id="68" idx="1"/>
          </p:cNvCxnSpPr>
          <p:nvPr/>
        </p:nvCxnSpPr>
        <p:spPr>
          <a:xfrm>
            <a:off x="8039190" y="2800550"/>
            <a:ext cx="1219533" cy="2758163"/>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 name="Rektangel: rundade hörn 36">
            <a:extLst>
              <a:ext uri="{FF2B5EF4-FFF2-40B4-BE49-F238E27FC236}">
                <a16:creationId xmlns:a16="http://schemas.microsoft.com/office/drawing/2014/main" id="{EBC81A4F-0196-E863-3F5D-62DFDC317724}"/>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2766167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lIns="91440" tIns="45720" rIns="91440" bIns="45720" anchor="t"/>
          <a:lstStyle/>
          <a:p>
            <a:r>
              <a:rPr lang="sv-SE"/>
              <a:t>Slutenvård 2.0</a:t>
            </a:r>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5842352" y="531298"/>
            <a:ext cx="2196839"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Vårdövergångar</a:t>
            </a:r>
          </a:p>
        </p:txBody>
      </p:sp>
      <p:sp>
        <p:nvSpPr>
          <p:cNvPr id="24" name="Rektangel: rundade hörn 36">
            <a:extLst>
              <a:ext uri="{FF2B5EF4-FFF2-40B4-BE49-F238E27FC236}">
                <a16:creationId xmlns:a16="http://schemas.microsoft.com/office/drawing/2014/main" id="{A6FCB767-BCBC-439E-9526-35628E035873}"/>
              </a:ext>
            </a:extLst>
          </p:cNvPr>
          <p:cNvSpPr/>
          <p:nvPr/>
        </p:nvSpPr>
        <p:spPr>
          <a:xfrm>
            <a:off x="5842352" y="2647592"/>
            <a:ext cx="2196838"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Läkemedelshantering</a:t>
            </a:r>
            <a:endParaRPr kumimoji="0" lang="sv-SE" sz="1200" b="0" i="0" u="none" strike="noStrike" kern="1200" cap="none" spc="0" normalizeH="0" baseline="0" noProof="0">
              <a:ln>
                <a:noFill/>
              </a:ln>
              <a:solidFill>
                <a:prstClr val="black"/>
              </a:solidFill>
              <a:effectLst/>
              <a:uLnTx/>
              <a:uFillTx/>
              <a:latin typeface="Arial"/>
              <a:ea typeface="+mn-ea"/>
              <a:cs typeface="Arial"/>
            </a:endParaRPr>
          </a:p>
        </p:txBody>
      </p:sp>
      <p:sp>
        <p:nvSpPr>
          <p:cNvPr id="28" name="Rektangel: rundade hörn 36">
            <a:extLst>
              <a:ext uri="{FF2B5EF4-FFF2-40B4-BE49-F238E27FC236}">
                <a16:creationId xmlns:a16="http://schemas.microsoft.com/office/drawing/2014/main" id="{A3D3A02E-2516-4105-B5D7-C7EC95EDE1B1}"/>
              </a:ext>
            </a:extLst>
          </p:cNvPr>
          <p:cNvSpPr/>
          <p:nvPr/>
        </p:nvSpPr>
        <p:spPr>
          <a:xfrm>
            <a:off x="1067770" y="2644880"/>
            <a:ext cx="1062926"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a:ln>
                  <a:noFill/>
                </a:ln>
                <a:solidFill>
                  <a:prstClr val="black"/>
                </a:solidFill>
                <a:effectLst/>
                <a:uLnTx/>
                <a:uFillTx/>
                <a:latin typeface="Arial"/>
                <a:ea typeface="+mn-ea"/>
                <a:cs typeface="+mn-cs"/>
              </a:rPr>
              <a:t>Slutenvård</a:t>
            </a:r>
          </a:p>
        </p:txBody>
      </p:sp>
      <p:cxnSp>
        <p:nvCxnSpPr>
          <p:cNvPr id="56" name="Koppling: vinklad 19">
            <a:extLst>
              <a:ext uri="{FF2B5EF4-FFF2-40B4-BE49-F238E27FC236}">
                <a16:creationId xmlns:a16="http://schemas.microsoft.com/office/drawing/2014/main" id="{3B4CF50B-DF2F-4C15-868F-99ED06F80168}"/>
              </a:ext>
            </a:extLst>
          </p:cNvPr>
          <p:cNvCxnSpPr>
            <a:cxnSpLocks/>
            <a:stCxn id="28" idx="3"/>
            <a:endCxn id="11" idx="1"/>
          </p:cNvCxnSpPr>
          <p:nvPr/>
        </p:nvCxnSpPr>
        <p:spPr>
          <a:xfrm flipV="1">
            <a:off x="2130696" y="684256"/>
            <a:ext cx="3711656" cy="2113582"/>
          </a:xfrm>
          <a:prstGeom prst="bentConnector3">
            <a:avLst>
              <a:gd name="adj1" fmla="val 8964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96" name="Rektangel: rundade hörn 36">
            <a:extLst>
              <a:ext uri="{FF2B5EF4-FFF2-40B4-BE49-F238E27FC236}">
                <a16:creationId xmlns:a16="http://schemas.microsoft.com/office/drawing/2014/main" id="{A5C10296-1325-432B-B775-193677F981F2}"/>
              </a:ext>
            </a:extLst>
          </p:cNvPr>
          <p:cNvSpPr/>
          <p:nvPr/>
        </p:nvSpPr>
        <p:spPr>
          <a:xfrm>
            <a:off x="5832445" y="5882320"/>
            <a:ext cx="2206745"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Kirurgi / operation</a:t>
            </a:r>
          </a:p>
        </p:txBody>
      </p:sp>
      <p:cxnSp>
        <p:nvCxnSpPr>
          <p:cNvPr id="97" name="Koppling: vinklad 19">
            <a:extLst>
              <a:ext uri="{FF2B5EF4-FFF2-40B4-BE49-F238E27FC236}">
                <a16:creationId xmlns:a16="http://schemas.microsoft.com/office/drawing/2014/main" id="{B1529EBE-1226-4CEC-8E97-F10711B10321}"/>
              </a:ext>
            </a:extLst>
          </p:cNvPr>
          <p:cNvCxnSpPr>
            <a:cxnSpLocks/>
            <a:stCxn id="28" idx="3"/>
            <a:endCxn id="96" idx="1"/>
          </p:cNvCxnSpPr>
          <p:nvPr/>
        </p:nvCxnSpPr>
        <p:spPr>
          <a:xfrm>
            <a:off x="2130696" y="2797838"/>
            <a:ext cx="3701749" cy="3237440"/>
          </a:xfrm>
          <a:prstGeom prst="bentConnector3">
            <a:avLst>
              <a:gd name="adj1" fmla="val 89755"/>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6" name="Platshållare för innehåll 5">
            <a:extLst>
              <a:ext uri="{FF2B5EF4-FFF2-40B4-BE49-F238E27FC236}">
                <a16:creationId xmlns:a16="http://schemas.microsoft.com/office/drawing/2014/main" id="{7199CD22-4E23-49EA-ADBF-6724C3C101F3}"/>
              </a:ext>
            </a:extLst>
          </p:cNvPr>
          <p:cNvSpPr txBox="1">
            <a:spLocks/>
          </p:cNvSpPr>
          <p:nvPr/>
        </p:nvSpPr>
        <p:spPr>
          <a:xfrm>
            <a:off x="1067770" y="2959645"/>
            <a:ext cx="3219004" cy="654460"/>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srgbClr val="000000"/>
              </a:solidFill>
              <a:effectLst/>
              <a:uLnTx/>
              <a:uFillTx/>
              <a:latin typeface="Arial"/>
              <a:ea typeface="+mn-ea"/>
              <a:cs typeface="Arial"/>
            </a:endParaRPr>
          </a:p>
        </p:txBody>
      </p:sp>
      <p:sp>
        <p:nvSpPr>
          <p:cNvPr id="39" name="Platshållare för innehåll 5">
            <a:extLst>
              <a:ext uri="{FF2B5EF4-FFF2-40B4-BE49-F238E27FC236}">
                <a16:creationId xmlns:a16="http://schemas.microsoft.com/office/drawing/2014/main" id="{7DFDCC7D-1AC0-1546-838E-AD1D31CF35B7}"/>
              </a:ext>
            </a:extLst>
          </p:cNvPr>
          <p:cNvSpPr txBox="1">
            <a:spLocks/>
          </p:cNvSpPr>
          <p:nvPr/>
        </p:nvSpPr>
        <p:spPr>
          <a:xfrm>
            <a:off x="1098349" y="3033578"/>
            <a:ext cx="3219004" cy="654460"/>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En gemensam och obruten journal och läkemedelslista genom hela slutenvårdstillfället.</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SDV är ordinationsdrivet vilket ger ökad tydlighet för vad som gjorts och vad som planeras.</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Den kliniska dokumentationen och de patientadministrativa verktygen sammanlänkas nu.</a:t>
            </a: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Vårdplatskoordinering, interna transporter och lokalvård kommer att hanteras med logistikverktyget </a:t>
            </a:r>
            <a:r>
              <a:rPr kumimoji="0" lang="sv-SE" sz="1200" b="0" i="0" u="none" strike="noStrike" kern="1200" cap="none" spc="0" normalizeH="0" baseline="0" noProof="0" err="1">
                <a:ln>
                  <a:noFill/>
                </a:ln>
                <a:solidFill>
                  <a:prstClr val="black"/>
                </a:solidFill>
                <a:effectLst/>
                <a:uLnTx/>
                <a:uFillTx/>
                <a:latin typeface="Arial"/>
                <a:ea typeface="+mn-ea"/>
                <a:cs typeface="Arial"/>
              </a:rPr>
              <a:t>Capacity</a:t>
            </a:r>
            <a:r>
              <a:rPr kumimoji="0" lang="sv-SE" sz="1200" b="0" i="0" u="none" strike="noStrike" kern="1200" cap="none" spc="0" normalizeH="0" baseline="0" noProof="0">
                <a:ln>
                  <a:noFill/>
                </a:ln>
                <a:solidFill>
                  <a:prstClr val="black"/>
                </a:solidFill>
                <a:effectLst/>
                <a:uLnTx/>
                <a:uFillTx/>
                <a:latin typeface="Arial"/>
                <a:ea typeface="+mn-ea"/>
                <a:cs typeface="Arial"/>
              </a:rPr>
              <a:t> Management.</a:t>
            </a: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prstClr val="black"/>
              </a:solidFill>
              <a:effectLst/>
              <a:uLnTx/>
              <a:uFillTx/>
              <a:latin typeface="Arial"/>
              <a:ea typeface="+mn-ea"/>
              <a:cs typeface="+mn-cs"/>
            </a:endParaRPr>
          </a:p>
          <a:p>
            <a:pPr marL="251460" marR="0" lvl="0" indent="-25146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200" b="0" i="0" u="none" strike="noStrike" kern="1200" cap="none" spc="0" normalizeH="0" baseline="0" noProof="0">
              <a:ln>
                <a:noFill/>
              </a:ln>
              <a:solidFill>
                <a:srgbClr val="000000"/>
              </a:solidFill>
              <a:effectLst/>
              <a:uLnTx/>
              <a:uFillTx/>
              <a:latin typeface="Arial"/>
              <a:ea typeface="+mn-ea"/>
              <a:cs typeface="Arial"/>
            </a:endParaRPr>
          </a:p>
        </p:txBody>
      </p:sp>
      <p:cxnSp>
        <p:nvCxnSpPr>
          <p:cNvPr id="54" name="Koppling: vinklad 19">
            <a:extLst>
              <a:ext uri="{FF2B5EF4-FFF2-40B4-BE49-F238E27FC236}">
                <a16:creationId xmlns:a16="http://schemas.microsoft.com/office/drawing/2014/main" id="{CF6D0B16-8C00-2642-B63D-B482761F4EFB}"/>
              </a:ext>
            </a:extLst>
          </p:cNvPr>
          <p:cNvCxnSpPr>
            <a:cxnSpLocks/>
            <a:stCxn id="28" idx="3"/>
            <a:endCxn id="24" idx="1"/>
          </p:cNvCxnSpPr>
          <p:nvPr/>
        </p:nvCxnSpPr>
        <p:spPr>
          <a:xfrm>
            <a:off x="2130696" y="2797838"/>
            <a:ext cx="3711656" cy="271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2" name="Rektangel: rundade hörn 36">
            <a:extLst>
              <a:ext uri="{FF2B5EF4-FFF2-40B4-BE49-F238E27FC236}">
                <a16:creationId xmlns:a16="http://schemas.microsoft.com/office/drawing/2014/main" id="{09CB395F-DC4A-43CB-9A7F-100E2DD0114A}"/>
              </a:ext>
            </a:extLst>
          </p:cNvPr>
          <p:cNvSpPr/>
          <p:nvPr/>
        </p:nvSpPr>
        <p:spPr>
          <a:xfrm>
            <a:off x="5842352" y="1584802"/>
            <a:ext cx="2196838"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Avdelningsarbetet</a:t>
            </a:r>
          </a:p>
        </p:txBody>
      </p:sp>
      <p:sp>
        <p:nvSpPr>
          <p:cNvPr id="13" name="Rektangel: rundade hörn 36">
            <a:extLst>
              <a:ext uri="{FF2B5EF4-FFF2-40B4-BE49-F238E27FC236}">
                <a16:creationId xmlns:a16="http://schemas.microsoft.com/office/drawing/2014/main" id="{B02D0311-6710-42E4-8D2F-08552506E02B}"/>
              </a:ext>
            </a:extLst>
          </p:cNvPr>
          <p:cNvSpPr/>
          <p:nvPr/>
        </p:nvSpPr>
        <p:spPr>
          <a:xfrm>
            <a:off x="5842351" y="3790591"/>
            <a:ext cx="2196838"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Utredning och diagnostik</a:t>
            </a:r>
          </a:p>
        </p:txBody>
      </p:sp>
      <p:sp>
        <p:nvSpPr>
          <p:cNvPr id="3" name="Rektangel: rundade hörn 36">
            <a:extLst>
              <a:ext uri="{FF2B5EF4-FFF2-40B4-BE49-F238E27FC236}">
                <a16:creationId xmlns:a16="http://schemas.microsoft.com/office/drawing/2014/main" id="{8F6B0E98-7CD5-ACA6-BAF1-43790B74C883}"/>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266322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785942" y="392439"/>
            <a:ext cx="10442575" cy="428625"/>
          </a:xfrm>
        </p:spPr>
        <p:txBody>
          <a:bodyPr lIns="91440" tIns="45720" rIns="91440" bIns="45720" anchor="t"/>
          <a:lstStyle/>
          <a:p>
            <a:r>
              <a:rPr lang="sv-SE" b="1"/>
              <a:t>Primärvård</a:t>
            </a:r>
            <a:br>
              <a:rPr lang="sv-SE" b="1"/>
            </a:br>
            <a:endParaRPr lang="sv-SE"/>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927999" y="1666439"/>
            <a:ext cx="1313584" cy="30591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Primärvård</a:t>
            </a:r>
          </a:p>
        </p:txBody>
      </p:sp>
      <p:sp>
        <p:nvSpPr>
          <p:cNvPr id="15" name="Rektangel: rundade hörn 36">
            <a:extLst>
              <a:ext uri="{FF2B5EF4-FFF2-40B4-BE49-F238E27FC236}">
                <a16:creationId xmlns:a16="http://schemas.microsoft.com/office/drawing/2014/main" id="{C1340964-6C60-44AB-B54B-A8A08C89B2E5}"/>
              </a:ext>
            </a:extLst>
          </p:cNvPr>
          <p:cNvSpPr/>
          <p:nvPr/>
        </p:nvSpPr>
        <p:spPr>
          <a:xfrm>
            <a:off x="5374735" y="2020187"/>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Innan/mellan besöket</a:t>
            </a:r>
          </a:p>
        </p:txBody>
      </p:sp>
      <p:sp>
        <p:nvSpPr>
          <p:cNvPr id="16" name="Rektangel: rundade hörn 36">
            <a:extLst>
              <a:ext uri="{FF2B5EF4-FFF2-40B4-BE49-F238E27FC236}">
                <a16:creationId xmlns:a16="http://schemas.microsoft.com/office/drawing/2014/main" id="{A3F9E91B-BB91-4C3A-95E5-A58AD62DB5D2}"/>
              </a:ext>
            </a:extLst>
          </p:cNvPr>
          <p:cNvSpPr/>
          <p:nvPr/>
        </p:nvSpPr>
        <p:spPr>
          <a:xfrm>
            <a:off x="5374735" y="4044036"/>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cs typeface="Arial"/>
              </a:rPr>
              <a:t>Under besöket</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a:endCxn id="15" idx="1"/>
          </p:cNvCxnSpPr>
          <p:nvPr/>
        </p:nvCxnSpPr>
        <p:spPr>
          <a:xfrm>
            <a:off x="2241583" y="1819397"/>
            <a:ext cx="3133152" cy="357333"/>
          </a:xfrm>
          <a:prstGeom prst="bentConnector3">
            <a:avLst>
              <a:gd name="adj1" fmla="val 81735"/>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Koppling: vinklad 18">
            <a:extLst>
              <a:ext uri="{FF2B5EF4-FFF2-40B4-BE49-F238E27FC236}">
                <a16:creationId xmlns:a16="http://schemas.microsoft.com/office/drawing/2014/main" id="{63914928-9179-4A07-A360-64C167905153}"/>
              </a:ext>
            </a:extLst>
          </p:cNvPr>
          <p:cNvCxnSpPr>
            <a:cxnSpLocks/>
            <a:stCxn id="16" idx="3"/>
            <a:endCxn id="55" idx="1"/>
          </p:cNvCxnSpPr>
          <p:nvPr/>
        </p:nvCxnSpPr>
        <p:spPr>
          <a:xfrm flipV="1">
            <a:off x="7383873" y="4057608"/>
            <a:ext cx="431160" cy="14297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Koppling: vinklad 19">
            <a:extLst>
              <a:ext uri="{FF2B5EF4-FFF2-40B4-BE49-F238E27FC236}">
                <a16:creationId xmlns:a16="http://schemas.microsoft.com/office/drawing/2014/main" id="{AE8D8AA2-4B62-4BDA-BF98-B904D5563BE5}"/>
              </a:ext>
            </a:extLst>
          </p:cNvPr>
          <p:cNvCxnSpPr>
            <a:cxnSpLocks/>
            <a:stCxn id="11" idx="3"/>
            <a:endCxn id="16" idx="1"/>
          </p:cNvCxnSpPr>
          <p:nvPr/>
        </p:nvCxnSpPr>
        <p:spPr>
          <a:xfrm>
            <a:off x="2241583" y="1819397"/>
            <a:ext cx="3133152" cy="2381182"/>
          </a:xfrm>
          <a:prstGeom prst="bentConnector3">
            <a:avLst>
              <a:gd name="adj1" fmla="val 81469"/>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0" name="textruta 74">
            <a:extLst>
              <a:ext uri="{FF2B5EF4-FFF2-40B4-BE49-F238E27FC236}">
                <a16:creationId xmlns:a16="http://schemas.microsoft.com/office/drawing/2014/main" id="{91432806-CE1E-4EB5-B4A8-C392F0CD8A3B}"/>
              </a:ext>
            </a:extLst>
          </p:cNvPr>
          <p:cNvSpPr txBox="1"/>
          <p:nvPr/>
        </p:nvSpPr>
        <p:spPr>
          <a:xfrm>
            <a:off x="925671" y="1372710"/>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31" name="textruta 74">
            <a:extLst>
              <a:ext uri="{FF2B5EF4-FFF2-40B4-BE49-F238E27FC236}">
                <a16:creationId xmlns:a16="http://schemas.microsoft.com/office/drawing/2014/main" id="{63A703F9-841C-41E4-A277-44F936FC2525}"/>
              </a:ext>
            </a:extLst>
          </p:cNvPr>
          <p:cNvSpPr txBox="1"/>
          <p:nvPr/>
        </p:nvSpPr>
        <p:spPr>
          <a:xfrm>
            <a:off x="5374735" y="1387847"/>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a:t>
            </a:r>
            <a:endParaRPr lang="sv-SE" sz="1100" b="1">
              <a:solidFill>
                <a:schemeClr val="accent3">
                  <a:lumMod val="75000"/>
                </a:schemeClr>
              </a:solidFill>
              <a:cs typeface="Arial"/>
            </a:endParaRPr>
          </a:p>
        </p:txBody>
      </p:sp>
      <p:cxnSp>
        <p:nvCxnSpPr>
          <p:cNvPr id="49" name="Koppling: vinklad 48">
            <a:extLst>
              <a:ext uri="{FF2B5EF4-FFF2-40B4-BE49-F238E27FC236}">
                <a16:creationId xmlns:a16="http://schemas.microsoft.com/office/drawing/2014/main" id="{3BD56A6D-843B-41CC-A548-3DC20194D74A}"/>
              </a:ext>
            </a:extLst>
          </p:cNvPr>
          <p:cNvCxnSpPr>
            <a:cxnSpLocks/>
            <a:stCxn id="16" idx="3"/>
            <a:endCxn id="56" idx="1"/>
          </p:cNvCxnSpPr>
          <p:nvPr/>
        </p:nvCxnSpPr>
        <p:spPr>
          <a:xfrm>
            <a:off x="7383873" y="4200579"/>
            <a:ext cx="431160" cy="23926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3" name="Koppling: vinklad 62">
            <a:extLst>
              <a:ext uri="{FF2B5EF4-FFF2-40B4-BE49-F238E27FC236}">
                <a16:creationId xmlns:a16="http://schemas.microsoft.com/office/drawing/2014/main" id="{CF0450EB-2378-4A99-A9B8-C8172B26378E}"/>
              </a:ext>
            </a:extLst>
          </p:cNvPr>
          <p:cNvCxnSpPr>
            <a:cxnSpLocks/>
            <a:stCxn id="11" idx="3"/>
            <a:endCxn id="67" idx="1"/>
          </p:cNvCxnSpPr>
          <p:nvPr/>
        </p:nvCxnSpPr>
        <p:spPr>
          <a:xfrm>
            <a:off x="2241583" y="1819397"/>
            <a:ext cx="3155901" cy="4017728"/>
          </a:xfrm>
          <a:prstGeom prst="bentConnector3">
            <a:avLst>
              <a:gd name="adj1" fmla="val 8073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5" name="Koppling: vinklad 74">
            <a:extLst>
              <a:ext uri="{FF2B5EF4-FFF2-40B4-BE49-F238E27FC236}">
                <a16:creationId xmlns:a16="http://schemas.microsoft.com/office/drawing/2014/main" id="{0090FEBD-4767-446E-82C4-EF33A6096FF7}"/>
              </a:ext>
            </a:extLst>
          </p:cNvPr>
          <p:cNvCxnSpPr>
            <a:cxnSpLocks/>
            <a:stCxn id="16" idx="3"/>
            <a:endCxn id="58" idx="1"/>
          </p:cNvCxnSpPr>
          <p:nvPr/>
        </p:nvCxnSpPr>
        <p:spPr>
          <a:xfrm>
            <a:off x="7383873" y="4200579"/>
            <a:ext cx="431160" cy="64898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6" name="Platshållare för innehåll 5"/>
          <p:cNvSpPr>
            <a:spLocks noGrp="1"/>
          </p:cNvSpPr>
          <p:nvPr>
            <p:ph idx="1"/>
          </p:nvPr>
        </p:nvSpPr>
        <p:spPr>
          <a:xfrm>
            <a:off x="892287" y="2150291"/>
            <a:ext cx="3575970" cy="3496923"/>
          </a:xfrm>
        </p:spPr>
        <p:txBody>
          <a:bodyPr lIns="91440" tIns="45720" rIns="91440" bIns="45720" anchor="t"/>
          <a:lstStyle/>
          <a:p>
            <a:pPr marL="251460" indent="-251460"/>
            <a:r>
              <a:rPr lang="sv-SE" sz="1100"/>
              <a:t>Förändringar inom primärvård täcker hälsoval, barnhälsovård, kvälls- och helgmottagning, ungdomsmottagning. </a:t>
            </a:r>
            <a:endParaRPr lang="sv-SE"/>
          </a:p>
          <a:p>
            <a:pPr marL="251460" indent="-251460"/>
            <a:r>
              <a:rPr lang="sv-SE" sz="1100">
                <a:cs typeface="Arial"/>
              </a:rPr>
              <a:t>Klinikern arbetar huvudsakligen i huvudjournalen </a:t>
            </a:r>
            <a:r>
              <a:rPr lang="sv-SE" sz="1100" err="1">
                <a:cs typeface="Arial"/>
              </a:rPr>
              <a:t>Powerchart</a:t>
            </a:r>
            <a:r>
              <a:rPr lang="sv-SE" sz="1100">
                <a:cs typeface="Arial"/>
              </a:rPr>
              <a:t>. Startsidan ger en överblick över bokade patienter</a:t>
            </a:r>
            <a:endParaRPr lang="sv-SE"/>
          </a:p>
          <a:p>
            <a:pPr marL="251460" indent="-251460"/>
            <a:r>
              <a:rPr lang="sv-SE" sz="1100">
                <a:cs typeface="Arial"/>
              </a:rPr>
              <a:t>Patientadministrations relaterade ärende inkl. tidbokning och väntelistor sker via patientadministrationsverktyget Revenue </a:t>
            </a:r>
            <a:r>
              <a:rPr lang="sv-SE" sz="1100" err="1">
                <a:cs typeface="Arial"/>
              </a:rPr>
              <a:t>Cycle</a:t>
            </a:r>
            <a:endParaRPr lang="sv-SE" sz="1100">
              <a:cs typeface="Arial"/>
            </a:endParaRPr>
          </a:p>
          <a:p>
            <a:pPr marL="251460" indent="-251460"/>
            <a:r>
              <a:rPr lang="sv-SE" sz="1100">
                <a:cs typeface="Arial"/>
              </a:rPr>
              <a:t>Fyra KHM enheter i regionen kommer använda KHM </a:t>
            </a:r>
            <a:r>
              <a:rPr lang="sv-SE" sz="1100" err="1">
                <a:cs typeface="Arial"/>
              </a:rPr>
              <a:t>Launchpoint</a:t>
            </a:r>
            <a:endParaRPr lang="sv-SE" sz="1100">
              <a:cs typeface="Arial"/>
            </a:endParaRPr>
          </a:p>
        </p:txBody>
      </p:sp>
      <p:sp>
        <p:nvSpPr>
          <p:cNvPr id="41" name="Rektangel: rundade hörn 36">
            <a:extLst>
              <a:ext uri="{FF2B5EF4-FFF2-40B4-BE49-F238E27FC236}">
                <a16:creationId xmlns:a16="http://schemas.microsoft.com/office/drawing/2014/main" id="{F5A5CB7C-56BD-40C3-99DA-F9F1E2DF9CAA}"/>
              </a:ext>
            </a:extLst>
          </p:cNvPr>
          <p:cNvSpPr/>
          <p:nvPr/>
        </p:nvSpPr>
        <p:spPr>
          <a:xfrm>
            <a:off x="7815033" y="2892065"/>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Begäran om öppenvårdsåtgärd</a:t>
            </a:r>
          </a:p>
        </p:txBody>
      </p:sp>
      <p:cxnSp>
        <p:nvCxnSpPr>
          <p:cNvPr id="44" name="Koppling: vinklad 74">
            <a:extLst>
              <a:ext uri="{FF2B5EF4-FFF2-40B4-BE49-F238E27FC236}">
                <a16:creationId xmlns:a16="http://schemas.microsoft.com/office/drawing/2014/main" id="{F6675ED7-7371-4CC5-B817-DF669FA83805}"/>
              </a:ext>
            </a:extLst>
          </p:cNvPr>
          <p:cNvCxnSpPr>
            <a:cxnSpLocks/>
            <a:stCxn id="16" idx="3"/>
            <a:endCxn id="64" idx="1"/>
          </p:cNvCxnSpPr>
          <p:nvPr/>
        </p:nvCxnSpPr>
        <p:spPr>
          <a:xfrm>
            <a:off x="7383873" y="4200579"/>
            <a:ext cx="431160" cy="104125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2" name="Rektangel: rundade hörn 36">
            <a:extLst>
              <a:ext uri="{FF2B5EF4-FFF2-40B4-BE49-F238E27FC236}">
                <a16:creationId xmlns:a16="http://schemas.microsoft.com/office/drawing/2014/main" id="{7754CAFB-31DA-4C7C-8AAA-200206EE3A42}"/>
              </a:ext>
            </a:extLst>
          </p:cNvPr>
          <p:cNvSpPr/>
          <p:nvPr/>
        </p:nvSpPr>
        <p:spPr>
          <a:xfrm>
            <a:off x="7815033" y="2065512"/>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Vårdadministration</a:t>
            </a:r>
          </a:p>
        </p:txBody>
      </p:sp>
      <p:sp>
        <p:nvSpPr>
          <p:cNvPr id="33" name="Rektangel: rundade hörn 36">
            <a:extLst>
              <a:ext uri="{FF2B5EF4-FFF2-40B4-BE49-F238E27FC236}">
                <a16:creationId xmlns:a16="http://schemas.microsoft.com/office/drawing/2014/main" id="{D17290F5-9844-4D32-8962-66E23CD45709}"/>
              </a:ext>
            </a:extLst>
          </p:cNvPr>
          <p:cNvSpPr/>
          <p:nvPr/>
        </p:nvSpPr>
        <p:spPr>
          <a:xfrm>
            <a:off x="7815033" y="2483037"/>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Telefonrådgivning</a:t>
            </a:r>
          </a:p>
        </p:txBody>
      </p:sp>
      <p:sp>
        <p:nvSpPr>
          <p:cNvPr id="35" name="Rektangel: rundade hörn 36">
            <a:extLst>
              <a:ext uri="{FF2B5EF4-FFF2-40B4-BE49-F238E27FC236}">
                <a16:creationId xmlns:a16="http://schemas.microsoft.com/office/drawing/2014/main" id="{F9F9790C-D57F-49DB-9871-E679B70347EE}"/>
              </a:ext>
            </a:extLst>
          </p:cNvPr>
          <p:cNvSpPr/>
          <p:nvPr/>
        </p:nvSpPr>
        <p:spPr>
          <a:xfrm>
            <a:off x="7815033" y="1657817"/>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E-Tjänster</a:t>
            </a:r>
          </a:p>
        </p:txBody>
      </p:sp>
      <p:cxnSp>
        <p:nvCxnSpPr>
          <p:cNvPr id="36" name="Koppling: vinklad 35">
            <a:extLst>
              <a:ext uri="{FF2B5EF4-FFF2-40B4-BE49-F238E27FC236}">
                <a16:creationId xmlns:a16="http://schemas.microsoft.com/office/drawing/2014/main" id="{1394903D-5F83-4AD8-AE07-4446E9C7CAA9}"/>
              </a:ext>
            </a:extLst>
          </p:cNvPr>
          <p:cNvCxnSpPr>
            <a:cxnSpLocks/>
            <a:stCxn id="15" idx="3"/>
            <a:endCxn id="35" idx="1"/>
          </p:cNvCxnSpPr>
          <p:nvPr/>
        </p:nvCxnSpPr>
        <p:spPr>
          <a:xfrm flipV="1">
            <a:off x="7383873" y="1814360"/>
            <a:ext cx="431160" cy="36237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Koppling: vinklad 36">
            <a:extLst>
              <a:ext uri="{FF2B5EF4-FFF2-40B4-BE49-F238E27FC236}">
                <a16:creationId xmlns:a16="http://schemas.microsoft.com/office/drawing/2014/main" id="{E49AFF5B-32B1-4F5D-A3B6-CC686E443013}"/>
              </a:ext>
            </a:extLst>
          </p:cNvPr>
          <p:cNvCxnSpPr>
            <a:cxnSpLocks/>
            <a:stCxn id="15" idx="3"/>
            <a:endCxn id="32" idx="1"/>
          </p:cNvCxnSpPr>
          <p:nvPr/>
        </p:nvCxnSpPr>
        <p:spPr>
          <a:xfrm>
            <a:off x="7383873" y="2176730"/>
            <a:ext cx="431160" cy="45325"/>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8" name="Koppling: vinklad 37">
            <a:extLst>
              <a:ext uri="{FF2B5EF4-FFF2-40B4-BE49-F238E27FC236}">
                <a16:creationId xmlns:a16="http://schemas.microsoft.com/office/drawing/2014/main" id="{FA1D93CC-DE72-4AC0-BD34-B7372247363A}"/>
              </a:ext>
            </a:extLst>
          </p:cNvPr>
          <p:cNvCxnSpPr>
            <a:cxnSpLocks/>
            <a:stCxn id="15" idx="3"/>
            <a:endCxn id="33" idx="1"/>
          </p:cNvCxnSpPr>
          <p:nvPr/>
        </p:nvCxnSpPr>
        <p:spPr>
          <a:xfrm>
            <a:off x="7383873" y="2176730"/>
            <a:ext cx="431160" cy="46285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5" name="Koppling: vinklad 74">
            <a:extLst>
              <a:ext uri="{FF2B5EF4-FFF2-40B4-BE49-F238E27FC236}">
                <a16:creationId xmlns:a16="http://schemas.microsoft.com/office/drawing/2014/main" id="{3B1DC048-C817-4201-A3E6-88E7D4C45A2E}"/>
              </a:ext>
            </a:extLst>
          </p:cNvPr>
          <p:cNvCxnSpPr>
            <a:cxnSpLocks/>
            <a:stCxn id="15" idx="3"/>
            <a:endCxn id="41" idx="1"/>
          </p:cNvCxnSpPr>
          <p:nvPr/>
        </p:nvCxnSpPr>
        <p:spPr>
          <a:xfrm>
            <a:off x="7383873" y="2176730"/>
            <a:ext cx="431160" cy="87187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5" name="Rektangel: rundade hörn 36">
            <a:extLst>
              <a:ext uri="{FF2B5EF4-FFF2-40B4-BE49-F238E27FC236}">
                <a16:creationId xmlns:a16="http://schemas.microsoft.com/office/drawing/2014/main" id="{F1BB68D3-E024-4B09-9AA8-61D4BE01C192}"/>
              </a:ext>
            </a:extLst>
          </p:cNvPr>
          <p:cNvSpPr/>
          <p:nvPr/>
        </p:nvSpPr>
        <p:spPr>
          <a:xfrm>
            <a:off x="7815033" y="3901065"/>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Incheckning</a:t>
            </a:r>
          </a:p>
        </p:txBody>
      </p:sp>
      <p:sp>
        <p:nvSpPr>
          <p:cNvPr id="56" name="Rektangel: rundade hörn 36">
            <a:extLst>
              <a:ext uri="{FF2B5EF4-FFF2-40B4-BE49-F238E27FC236}">
                <a16:creationId xmlns:a16="http://schemas.microsoft.com/office/drawing/2014/main" id="{B1096D09-9922-4BBA-A6A5-1F94066C734C}"/>
              </a:ext>
            </a:extLst>
          </p:cNvPr>
          <p:cNvSpPr/>
          <p:nvPr/>
        </p:nvSpPr>
        <p:spPr>
          <a:xfrm>
            <a:off x="7815033" y="4283304"/>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Dokumentation</a:t>
            </a:r>
          </a:p>
        </p:txBody>
      </p:sp>
      <p:sp>
        <p:nvSpPr>
          <p:cNvPr id="58" name="Rektangel: rundade hörn 36">
            <a:extLst>
              <a:ext uri="{FF2B5EF4-FFF2-40B4-BE49-F238E27FC236}">
                <a16:creationId xmlns:a16="http://schemas.microsoft.com/office/drawing/2014/main" id="{90746B74-89A5-4061-83C9-56B5F21D2437}"/>
              </a:ext>
            </a:extLst>
          </p:cNvPr>
          <p:cNvSpPr/>
          <p:nvPr/>
        </p:nvSpPr>
        <p:spPr>
          <a:xfrm>
            <a:off x="7815033" y="4693024"/>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Intyg</a:t>
            </a:r>
          </a:p>
        </p:txBody>
      </p:sp>
      <p:sp>
        <p:nvSpPr>
          <p:cNvPr id="64" name="Rektangel: rundade hörn 36">
            <a:extLst>
              <a:ext uri="{FF2B5EF4-FFF2-40B4-BE49-F238E27FC236}">
                <a16:creationId xmlns:a16="http://schemas.microsoft.com/office/drawing/2014/main" id="{9AA29D0C-FAA0-42CA-9C4C-85D0CE8C05D9}"/>
              </a:ext>
            </a:extLst>
          </p:cNvPr>
          <p:cNvSpPr/>
          <p:nvPr/>
        </p:nvSpPr>
        <p:spPr>
          <a:xfrm>
            <a:off x="7815033" y="5085294"/>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Ordination</a:t>
            </a:r>
          </a:p>
        </p:txBody>
      </p:sp>
      <p:sp>
        <p:nvSpPr>
          <p:cNvPr id="67" name="Rektangel: rundade hörn 36">
            <a:extLst>
              <a:ext uri="{FF2B5EF4-FFF2-40B4-BE49-F238E27FC236}">
                <a16:creationId xmlns:a16="http://schemas.microsoft.com/office/drawing/2014/main" id="{3BE1DFD7-D7AB-4729-B4E1-9CE60163E00B}"/>
              </a:ext>
            </a:extLst>
          </p:cNvPr>
          <p:cNvSpPr/>
          <p:nvPr/>
        </p:nvSpPr>
        <p:spPr>
          <a:xfrm>
            <a:off x="5397484" y="5680582"/>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cs typeface="Arial"/>
              </a:rPr>
              <a:t>Efter besöket</a:t>
            </a:r>
          </a:p>
        </p:txBody>
      </p:sp>
      <p:sp>
        <p:nvSpPr>
          <p:cNvPr id="68" name="Rektangel: rundade hörn 36">
            <a:extLst>
              <a:ext uri="{FF2B5EF4-FFF2-40B4-BE49-F238E27FC236}">
                <a16:creationId xmlns:a16="http://schemas.microsoft.com/office/drawing/2014/main" id="{568B66DA-90A4-452F-AC9D-389691928A3C}"/>
              </a:ext>
            </a:extLst>
          </p:cNvPr>
          <p:cNvSpPr/>
          <p:nvPr/>
        </p:nvSpPr>
        <p:spPr>
          <a:xfrm>
            <a:off x="7815033" y="5760305"/>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Uppföljning</a:t>
            </a:r>
          </a:p>
        </p:txBody>
      </p:sp>
      <p:sp>
        <p:nvSpPr>
          <p:cNvPr id="69" name="Rektangel: rundade hörn 36">
            <a:extLst>
              <a:ext uri="{FF2B5EF4-FFF2-40B4-BE49-F238E27FC236}">
                <a16:creationId xmlns:a16="http://schemas.microsoft.com/office/drawing/2014/main" id="{D678C186-1F79-470D-A932-1F0F5CB73239}"/>
              </a:ext>
            </a:extLst>
          </p:cNvPr>
          <p:cNvSpPr/>
          <p:nvPr/>
        </p:nvSpPr>
        <p:spPr>
          <a:xfrm>
            <a:off x="7815033" y="6230054"/>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Meddelandecenter</a:t>
            </a:r>
          </a:p>
        </p:txBody>
      </p:sp>
      <p:cxnSp>
        <p:nvCxnSpPr>
          <p:cNvPr id="70" name="Koppling: vinklad 74">
            <a:extLst>
              <a:ext uri="{FF2B5EF4-FFF2-40B4-BE49-F238E27FC236}">
                <a16:creationId xmlns:a16="http://schemas.microsoft.com/office/drawing/2014/main" id="{9493BA10-73DF-47C3-B08A-0A397E8A1AD0}"/>
              </a:ext>
            </a:extLst>
          </p:cNvPr>
          <p:cNvCxnSpPr>
            <a:cxnSpLocks/>
            <a:stCxn id="67" idx="3"/>
            <a:endCxn id="69" idx="1"/>
          </p:cNvCxnSpPr>
          <p:nvPr/>
        </p:nvCxnSpPr>
        <p:spPr>
          <a:xfrm>
            <a:off x="7406622" y="5837125"/>
            <a:ext cx="408411" cy="54947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6" name="Koppling: vinklad 74">
            <a:extLst>
              <a:ext uri="{FF2B5EF4-FFF2-40B4-BE49-F238E27FC236}">
                <a16:creationId xmlns:a16="http://schemas.microsoft.com/office/drawing/2014/main" id="{9D591E5F-27A7-4678-AFE3-C626EF1FC20E}"/>
              </a:ext>
            </a:extLst>
          </p:cNvPr>
          <p:cNvCxnSpPr>
            <a:cxnSpLocks/>
            <a:stCxn id="67" idx="3"/>
            <a:endCxn id="68" idx="1"/>
          </p:cNvCxnSpPr>
          <p:nvPr/>
        </p:nvCxnSpPr>
        <p:spPr>
          <a:xfrm>
            <a:off x="7406622" y="5837125"/>
            <a:ext cx="408411" cy="79723"/>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0" name="Rektangel: rundade hörn 36">
            <a:extLst>
              <a:ext uri="{FF2B5EF4-FFF2-40B4-BE49-F238E27FC236}">
                <a16:creationId xmlns:a16="http://schemas.microsoft.com/office/drawing/2014/main" id="{CC9D33DC-57EC-47CD-8CA2-E7745A15920C}"/>
              </a:ext>
            </a:extLst>
          </p:cNvPr>
          <p:cNvSpPr/>
          <p:nvPr/>
        </p:nvSpPr>
        <p:spPr>
          <a:xfrm>
            <a:off x="7815033" y="3309649"/>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Kommun</a:t>
            </a:r>
          </a:p>
        </p:txBody>
      </p:sp>
      <p:cxnSp>
        <p:nvCxnSpPr>
          <p:cNvPr id="51" name="Koppling: vinklad 74">
            <a:extLst>
              <a:ext uri="{FF2B5EF4-FFF2-40B4-BE49-F238E27FC236}">
                <a16:creationId xmlns:a16="http://schemas.microsoft.com/office/drawing/2014/main" id="{8E680A5D-B2CE-4E33-B8B6-1098F3D7A4B8}"/>
              </a:ext>
            </a:extLst>
          </p:cNvPr>
          <p:cNvCxnSpPr>
            <a:cxnSpLocks/>
            <a:stCxn id="15" idx="3"/>
            <a:endCxn id="50" idx="1"/>
          </p:cNvCxnSpPr>
          <p:nvPr/>
        </p:nvCxnSpPr>
        <p:spPr>
          <a:xfrm>
            <a:off x="7383873" y="2176730"/>
            <a:ext cx="431160" cy="128946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 name="Rektangel: rundade hörn 36">
            <a:extLst>
              <a:ext uri="{FF2B5EF4-FFF2-40B4-BE49-F238E27FC236}">
                <a16:creationId xmlns:a16="http://schemas.microsoft.com/office/drawing/2014/main" id="{60338843-5CEF-9D52-75A0-975E6E65943B}"/>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4232941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874200" y="661134"/>
            <a:ext cx="10443600" cy="694900"/>
          </a:xfrm>
        </p:spPr>
        <p:txBody>
          <a:bodyPr lIns="91440" tIns="45720" rIns="91440" bIns="45720" anchor="t"/>
          <a:lstStyle/>
          <a:p>
            <a:r>
              <a:rPr lang="sv-SE" b="1"/>
              <a:t>Behörigheter</a:t>
            </a:r>
            <a:br>
              <a:rPr lang="sv-SE" b="1"/>
            </a:br>
            <a:endParaRPr lang="sv-SE" sz="2800">
              <a:cs typeface="Arial"/>
            </a:endParaRPr>
          </a:p>
        </p:txBody>
      </p:sp>
      <p:sp>
        <p:nvSpPr>
          <p:cNvPr id="4" name="Rektangel: rundade hörn 36">
            <a:extLst>
              <a:ext uri="{FF2B5EF4-FFF2-40B4-BE49-F238E27FC236}">
                <a16:creationId xmlns:a16="http://schemas.microsoft.com/office/drawing/2014/main" id="{65DEA60D-A7F0-4345-B831-B1C5C531696D}"/>
              </a:ext>
            </a:extLst>
          </p:cNvPr>
          <p:cNvSpPr/>
          <p:nvPr/>
        </p:nvSpPr>
        <p:spPr>
          <a:xfrm>
            <a:off x="8077800" y="1917711"/>
            <a:ext cx="1620000" cy="380778"/>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Rollprofil och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Behörighetstilldelning*</a:t>
            </a:r>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874200" y="1917710"/>
            <a:ext cx="1620000" cy="380779"/>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a:ln>
                  <a:noFill/>
                </a:ln>
                <a:solidFill>
                  <a:prstClr val="black"/>
                </a:solidFill>
                <a:effectLst/>
                <a:uLnTx/>
                <a:uFillTx/>
                <a:latin typeface="Arial"/>
                <a:ea typeface="+mn-ea"/>
                <a:cs typeface="+mn-cs"/>
              </a:rPr>
              <a:t>Behörigheter</a:t>
            </a:r>
            <a:endParaRPr kumimoji="0" lang="sv-SE" sz="1200" b="1" i="0" u="none" strike="noStrike" kern="1200" cap="none" spc="0" normalizeH="0" baseline="0" noProof="0">
              <a:ln>
                <a:noFill/>
              </a:ln>
              <a:solidFill>
                <a:prstClr val="black"/>
              </a:solidFill>
              <a:effectLst/>
              <a:uLnTx/>
              <a:uFillTx/>
              <a:latin typeface="Arial"/>
              <a:ea typeface="+mn-ea"/>
              <a:cs typeface="Arial"/>
            </a:endParaRPr>
          </a:p>
        </p:txBody>
      </p:sp>
      <p:sp>
        <p:nvSpPr>
          <p:cNvPr id="21" name="Rektangel: rundade hörn 36">
            <a:extLst>
              <a:ext uri="{FF2B5EF4-FFF2-40B4-BE49-F238E27FC236}">
                <a16:creationId xmlns:a16="http://schemas.microsoft.com/office/drawing/2014/main" id="{6351AD3C-B85B-7B48-B880-0A4A07919938}"/>
              </a:ext>
            </a:extLst>
          </p:cNvPr>
          <p:cNvSpPr/>
          <p:nvPr/>
        </p:nvSpPr>
        <p:spPr>
          <a:xfrm>
            <a:off x="8077800" y="2965296"/>
            <a:ext cx="1620000" cy="380778"/>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SITHS-kort</a:t>
            </a: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7" name="textruta 31">
            <a:extLst>
              <a:ext uri="{FF2B5EF4-FFF2-40B4-BE49-F238E27FC236}">
                <a16:creationId xmlns:a16="http://schemas.microsoft.com/office/drawing/2014/main" id="{BEC6786E-CC65-488C-8A7D-B4F8DA70842F}"/>
              </a:ext>
            </a:extLst>
          </p:cNvPr>
          <p:cNvSpPr txBox="1"/>
          <p:nvPr/>
        </p:nvSpPr>
        <p:spPr>
          <a:xfrm>
            <a:off x="874200" y="2479389"/>
            <a:ext cx="5964750" cy="2423740"/>
          </a:xfrm>
          <a:prstGeom prst="rect">
            <a:avLst/>
          </a:prstGeom>
          <a:noFill/>
        </p:spPr>
        <p:txBody>
          <a:bodyPr wrap="square" lIns="91440" tIns="45720" rIns="91440" bIns="45720" rtlCol="0" anchor="t">
            <a:spAutoFit/>
          </a:bodyPr>
          <a:lstStyle/>
          <a:p>
            <a:pPr marL="171450" marR="0" lvl="0" indent="-171450" algn="l" defTabSz="914400" rtl="0" eaLnBrk="1" fontAlgn="auto" latinLnBrk="0" hangingPunct="1">
              <a:lnSpc>
                <a:spcPct val="100000"/>
              </a:lnSpc>
              <a:spcBef>
                <a:spcPts val="0"/>
              </a:spcBef>
              <a:spcAft>
                <a:spcPts val="300"/>
              </a:spcAft>
              <a:buClrTx/>
              <a:buSzTx/>
              <a:buFont typeface="Arial,Sans-Serif"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mn-cs"/>
              </a:rPr>
              <a:t>I SDV kommer behörigheter i större grad att styra vad användaren kan göra och hur informationen i systemet är tillgänglig för användaren. Detta leder till att man lättare hittar korrekt information kopplat till ens yrkesutövande och bättre</a:t>
            </a:r>
            <a:r>
              <a:rPr kumimoji="0" lang="sv-SE" sz="1200" b="0" i="0" u="none" strike="noStrike" kern="1200" cap="none" spc="0" normalizeH="0" baseline="0" noProof="0">
                <a:ln>
                  <a:noFill/>
                </a:ln>
                <a:solidFill>
                  <a:prstClr val="black"/>
                </a:solidFill>
                <a:effectLst/>
                <a:uLnTx/>
                <a:uFillTx/>
                <a:latin typeface="Arial"/>
                <a:ea typeface="+mn-lt"/>
                <a:cs typeface="Arial"/>
              </a:rPr>
              <a:t> en uppfyllelse av informationssäkerhetskrav.</a:t>
            </a:r>
            <a:br>
              <a:rPr kumimoji="0" lang="sv-SE" sz="1200" b="0" i="0" u="none" strike="noStrike" kern="1200" cap="none" spc="0" normalizeH="0" baseline="0" noProof="0">
                <a:ln>
                  <a:noFill/>
                </a:ln>
                <a:solidFill>
                  <a:prstClr val="black"/>
                </a:solidFill>
                <a:effectLst/>
                <a:uLnTx/>
                <a:uFillTx/>
                <a:latin typeface="Arial"/>
                <a:ea typeface="+mn-lt"/>
                <a:cs typeface="Arial"/>
              </a:rPr>
            </a:br>
            <a:endParaRPr kumimoji="0" lang="sv-SE" sz="1200" b="0" i="0" u="none" strike="noStrike" kern="1200" cap="none" spc="0" normalizeH="0" baseline="0" noProof="0">
              <a:ln>
                <a:noFill/>
              </a:ln>
              <a:solidFill>
                <a:prstClr val="black"/>
              </a:solidFill>
              <a:effectLst/>
              <a:uLnTx/>
              <a:uFillTx/>
              <a:latin typeface="Arial"/>
              <a:ea typeface="+mn-lt"/>
              <a:cs typeface="Arial"/>
            </a:endParaRPr>
          </a:p>
          <a:p>
            <a:pPr marL="171450" marR="0" lvl="0" indent="-171450" algn="l" defTabSz="914400" rtl="0" eaLnBrk="1" fontAlgn="auto" latinLnBrk="0" hangingPunct="1">
              <a:lnSpc>
                <a:spcPct val="100000"/>
              </a:lnSpc>
              <a:spcBef>
                <a:spcPts val="0"/>
              </a:spcBef>
              <a:spcAft>
                <a:spcPts val="300"/>
              </a:spcAft>
              <a:buClrTx/>
              <a:buSzTx/>
              <a:buFont typeface="Arial,Sans-Serif"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En användare och dess användaruppgifter kommer från HR-systemet och Skånekatalogen. Därför är korrekta uppgifter i dessa två system en förutsättning </a:t>
            </a:r>
            <a:br>
              <a:rPr kumimoji="0" lang="sv-SE" sz="1200" b="0" i="0" u="none" strike="noStrike" kern="1200" cap="none" spc="0" normalizeH="0" baseline="0" noProof="0">
                <a:ln>
                  <a:noFill/>
                </a:ln>
                <a:solidFill>
                  <a:prstClr val="black"/>
                </a:solidFill>
                <a:effectLst/>
                <a:uLnTx/>
                <a:uFillTx/>
                <a:latin typeface="Arial"/>
                <a:ea typeface="+mn-ea"/>
                <a:cs typeface="Arial"/>
              </a:rPr>
            </a:br>
            <a:r>
              <a:rPr kumimoji="0" lang="sv-SE" sz="1200" b="0" i="0" u="none" strike="noStrike" kern="1200" cap="none" spc="0" normalizeH="0" baseline="0" noProof="0">
                <a:ln>
                  <a:noFill/>
                </a:ln>
                <a:solidFill>
                  <a:prstClr val="black"/>
                </a:solidFill>
                <a:effectLst/>
                <a:uLnTx/>
                <a:uFillTx/>
                <a:latin typeface="Arial"/>
                <a:ea typeface="+mn-ea"/>
                <a:cs typeface="Arial"/>
              </a:rPr>
              <a:t>för att användaren ska kunna använda SDV.</a:t>
            </a:r>
            <a:br>
              <a:rPr kumimoji="0" lang="sv-SE" sz="1200" b="0" i="0" u="none" strike="noStrike" kern="1200" cap="none" spc="0" normalizeH="0" baseline="0" noProof="0">
                <a:ln>
                  <a:noFill/>
                </a:ln>
                <a:solidFill>
                  <a:prstClr val="black"/>
                </a:solidFill>
                <a:effectLst/>
                <a:uLnTx/>
                <a:uFillTx/>
                <a:latin typeface="Arial"/>
                <a:ea typeface="+mn-ea"/>
                <a:cs typeface="Arial"/>
              </a:rPr>
            </a:br>
            <a:endParaRPr kumimoji="0" lang="sv-SE" sz="1200" b="0" i="0" u="none" strike="noStrike" kern="1200" cap="none" spc="0" normalizeH="0" baseline="0" noProof="0">
              <a:ln>
                <a:noFill/>
              </a:ln>
              <a:solidFill>
                <a:prstClr val="black"/>
              </a:solidFill>
              <a:effectLst/>
              <a:uLnTx/>
              <a:uFillTx/>
              <a:latin typeface="Arial"/>
              <a:ea typeface="+mn-ea"/>
              <a:cs typeface="Arial"/>
            </a:endParaRP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SITHS-kort kommer alltid behövas för åtkomst till SDV.</a:t>
            </a:r>
            <a:br>
              <a:rPr kumimoji="0" lang="sv-SE" sz="1200" b="0" i="0" u="none" strike="noStrike" kern="1200" cap="none" spc="0" normalizeH="0" baseline="0" noProof="0">
                <a:ln>
                  <a:noFill/>
                </a:ln>
                <a:solidFill>
                  <a:prstClr val="black"/>
                </a:solidFill>
                <a:effectLst/>
                <a:uLnTx/>
                <a:uFillTx/>
                <a:latin typeface="Arial"/>
                <a:ea typeface="+mn-ea"/>
                <a:cs typeface="Arial"/>
              </a:rPr>
            </a:br>
            <a:endParaRPr kumimoji="0" lang="sv-SE" sz="1200" b="0" i="0" u="none" strike="noStrike" kern="1200" cap="none" spc="0" normalizeH="0" baseline="0" noProof="0">
              <a:ln>
                <a:noFill/>
              </a:ln>
              <a:solidFill>
                <a:srgbClr val="00ABC0"/>
              </a:solidFill>
              <a:effectLst/>
              <a:uLnTx/>
              <a:uFillTx/>
              <a:latin typeface="Arial"/>
              <a:ea typeface="+mn-ea"/>
              <a:cs typeface="Arial"/>
            </a:endParaRP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sv-SE" sz="1200" b="0" i="0" u="none" strike="noStrike" kern="1200" cap="none" spc="0" normalizeH="0" baseline="0" noProof="0">
                <a:ln>
                  <a:noFill/>
                </a:ln>
                <a:solidFill>
                  <a:prstClr val="black"/>
                </a:solidFill>
                <a:effectLst/>
                <a:uLnTx/>
                <a:uFillTx/>
                <a:latin typeface="Arial"/>
                <a:ea typeface="+mn-ea"/>
                <a:cs typeface="Arial"/>
              </a:rPr>
              <a:t>Behörighetstilldelning hanteras som regionalt gap (nr 18).</a:t>
            </a:r>
          </a:p>
        </p:txBody>
      </p:sp>
      <p:cxnSp>
        <p:nvCxnSpPr>
          <p:cNvPr id="25" name="Connector: Elbow 24">
            <a:extLst>
              <a:ext uri="{FF2B5EF4-FFF2-40B4-BE49-F238E27FC236}">
                <a16:creationId xmlns:a16="http://schemas.microsoft.com/office/drawing/2014/main" id="{D0BCD5CB-2792-4DC2-99D7-812F900FC784}"/>
              </a:ext>
            </a:extLst>
          </p:cNvPr>
          <p:cNvCxnSpPr>
            <a:cxnSpLocks/>
            <a:stCxn id="11" idx="3"/>
            <a:endCxn id="21" idx="1"/>
          </p:cNvCxnSpPr>
          <p:nvPr/>
        </p:nvCxnSpPr>
        <p:spPr>
          <a:xfrm>
            <a:off x="2494200" y="2108100"/>
            <a:ext cx="5583600" cy="1047585"/>
          </a:xfrm>
          <a:prstGeom prst="bentConnector3">
            <a:avLst>
              <a:gd name="adj1" fmla="val 8138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3" name="textruta 74">
            <a:extLst>
              <a:ext uri="{FF2B5EF4-FFF2-40B4-BE49-F238E27FC236}">
                <a16:creationId xmlns:a16="http://schemas.microsoft.com/office/drawing/2014/main" id="{00074C9E-FC1C-42DB-A2B5-9D86C073DA20}"/>
              </a:ext>
            </a:extLst>
          </p:cNvPr>
          <p:cNvSpPr txBox="1"/>
          <p:nvPr/>
        </p:nvSpPr>
        <p:spPr>
          <a:xfrm>
            <a:off x="760323" y="1537262"/>
            <a:ext cx="1847754" cy="38077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Huvudgrupper – </a:t>
            </a:r>
          </a:p>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Övergripande förändring</a:t>
            </a:r>
            <a:endParaRPr kumimoji="0" lang="sv-SE" sz="1100" b="1" i="0" u="none" strike="noStrike" kern="1200" cap="none" spc="0" normalizeH="0" baseline="0" noProof="0">
              <a:ln>
                <a:noFill/>
              </a:ln>
              <a:solidFill>
                <a:srgbClr val="00ABC0">
                  <a:lumMod val="75000"/>
                </a:srgbClr>
              </a:solidFill>
              <a:effectLst/>
              <a:uLnTx/>
              <a:uFillTx/>
              <a:latin typeface="Arial"/>
              <a:ea typeface="+mn-ea"/>
              <a:cs typeface="Arial"/>
            </a:endParaRPr>
          </a:p>
        </p:txBody>
      </p:sp>
      <p:sp>
        <p:nvSpPr>
          <p:cNvPr id="26" name="textruta 74">
            <a:extLst>
              <a:ext uri="{FF2B5EF4-FFF2-40B4-BE49-F238E27FC236}">
                <a16:creationId xmlns:a16="http://schemas.microsoft.com/office/drawing/2014/main" id="{7F93599E-DB97-42ED-81D3-35BD392A1947}"/>
              </a:ext>
            </a:extLst>
          </p:cNvPr>
          <p:cNvSpPr txBox="1"/>
          <p:nvPr/>
        </p:nvSpPr>
        <p:spPr>
          <a:xfrm>
            <a:off x="7963923" y="1536933"/>
            <a:ext cx="1847754" cy="38077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Undergrupper – </a:t>
            </a:r>
          </a:p>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viktiga delar i förändringen</a:t>
            </a:r>
            <a:endParaRPr kumimoji="0" lang="sv-SE" sz="1100" b="1" i="0" u="none" strike="noStrike" kern="1200" cap="none" spc="0" normalizeH="0" baseline="0" noProof="0">
              <a:ln>
                <a:noFill/>
              </a:ln>
              <a:solidFill>
                <a:srgbClr val="00ABC0">
                  <a:lumMod val="75000"/>
                </a:srgbClr>
              </a:solidFill>
              <a:effectLst/>
              <a:uLnTx/>
              <a:uFillTx/>
              <a:latin typeface="Arial"/>
              <a:ea typeface="+mn-ea"/>
              <a:cs typeface="Arial"/>
            </a:endParaRPr>
          </a:p>
        </p:txBody>
      </p:sp>
      <p:sp>
        <p:nvSpPr>
          <p:cNvPr id="17" name="Rektangel: rundade hörn 36">
            <a:extLst>
              <a:ext uri="{FF2B5EF4-FFF2-40B4-BE49-F238E27FC236}">
                <a16:creationId xmlns:a16="http://schemas.microsoft.com/office/drawing/2014/main" id="{EAC0DD03-DB66-4B47-B674-E5400F2BCFD1}"/>
              </a:ext>
            </a:extLst>
          </p:cNvPr>
          <p:cNvSpPr/>
          <p:nvPr/>
        </p:nvSpPr>
        <p:spPr>
          <a:xfrm>
            <a:off x="55575" y="37245"/>
            <a:ext cx="1187299" cy="249182"/>
          </a:xfrm>
          <a:prstGeom prst="roundRect">
            <a:avLst/>
          </a:prstGeom>
          <a:noFill/>
          <a:ln>
            <a:solidFill>
              <a:schemeClr val="accent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1" u="none" strike="noStrike" kern="1200" cap="none" spc="0" normalizeH="0" baseline="0" noProof="0">
                <a:ln>
                  <a:noFill/>
                </a:ln>
                <a:solidFill>
                  <a:srgbClr val="000000">
                    <a:lumMod val="65000"/>
                    <a:lumOff val="35000"/>
                  </a:srgbClr>
                </a:solidFill>
                <a:effectLst/>
                <a:uLnTx/>
                <a:uFillTx/>
                <a:latin typeface="Arial"/>
                <a:ea typeface="+mn-ea"/>
                <a:cs typeface="+mn-cs"/>
              </a:rPr>
              <a:t>Arbetsmaterial</a:t>
            </a:r>
          </a:p>
        </p:txBody>
      </p:sp>
      <p:cxnSp>
        <p:nvCxnSpPr>
          <p:cNvPr id="80" name="Rak pilkoppling 79">
            <a:extLst>
              <a:ext uri="{FF2B5EF4-FFF2-40B4-BE49-F238E27FC236}">
                <a16:creationId xmlns:a16="http://schemas.microsoft.com/office/drawing/2014/main" id="{1803DDD8-1EE3-88AD-75F2-250297F2DD38}"/>
              </a:ext>
            </a:extLst>
          </p:cNvPr>
          <p:cNvCxnSpPr>
            <a:cxnSpLocks/>
            <a:stCxn id="11" idx="3"/>
            <a:endCxn id="4" idx="1"/>
          </p:cNvCxnSpPr>
          <p:nvPr/>
        </p:nvCxnSpPr>
        <p:spPr>
          <a:xfrm>
            <a:off x="2494200" y="2108100"/>
            <a:ext cx="5583600" cy="0"/>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BC0D777-5D70-3184-424A-B0D404A439D4}"/>
              </a:ext>
            </a:extLst>
          </p:cNvPr>
          <p:cNvSpPr txBox="1"/>
          <p:nvPr/>
        </p:nvSpPr>
        <p:spPr>
          <a:xfrm>
            <a:off x="8428673" y="4012881"/>
            <a:ext cx="2538253" cy="2554545"/>
          </a:xfrm>
          <a:prstGeom prst="rect">
            <a:avLst/>
          </a:prstGeom>
          <a:noFill/>
          <a:ln>
            <a:solidFill>
              <a:schemeClr val="bg1"/>
            </a:solidFill>
          </a:ln>
        </p:spPr>
        <p:txBody>
          <a:bodyPr wrap="square" lIns="91440" tIns="45720" rIns="91440" bIns="45720" rtlCol="0" anchor="t">
            <a:spAutoFit/>
          </a:bodyPr>
          <a:lstStyle/>
          <a:p>
            <a:r>
              <a:rPr lang="sv-SE" sz="1000">
                <a:ea typeface="+mn-lt"/>
                <a:cs typeface="+mn-lt"/>
              </a:rPr>
              <a:t>* En </a:t>
            </a:r>
            <a:r>
              <a:rPr lang="sv-SE" sz="1000" i="1">
                <a:ea typeface="+mn-lt"/>
                <a:cs typeface="+mn-lt"/>
              </a:rPr>
              <a:t>rollprofil </a:t>
            </a:r>
            <a:r>
              <a:rPr lang="sv-SE" sz="1000">
                <a:ea typeface="+mn-lt"/>
                <a:cs typeface="+mn-lt"/>
              </a:rPr>
              <a:t>motsvarar den ”inloggning” man har i systemet. </a:t>
            </a:r>
            <a:r>
              <a:rPr lang="en-US" sz="1000">
                <a:ea typeface="+mn-lt"/>
                <a:cs typeface="+mn-lt"/>
              </a:rPr>
              <a:t>Det </a:t>
            </a:r>
            <a:r>
              <a:rPr lang="en-US" sz="1000" err="1">
                <a:ea typeface="+mn-lt"/>
                <a:cs typeface="+mn-lt"/>
              </a:rPr>
              <a:t>är</a:t>
            </a:r>
            <a:r>
              <a:rPr lang="sv-SE" sz="1000">
                <a:ea typeface="+mn-lt"/>
                <a:cs typeface="+mn-lt"/>
              </a:rPr>
              <a:t> en kombination av en position och ett vårdmedarbetaruppdrag:</a:t>
            </a:r>
            <a:endParaRPr lang="en-US" sz="1000">
              <a:ea typeface="+mn-lt"/>
              <a:cs typeface="+mn-lt"/>
            </a:endParaRPr>
          </a:p>
          <a:p>
            <a:endParaRPr lang="en-US" sz="1000">
              <a:ea typeface="+mn-lt"/>
              <a:cs typeface="+mn-lt"/>
            </a:endParaRPr>
          </a:p>
          <a:p>
            <a:pPr marL="171450" indent="-171450">
              <a:buFont typeface="Arial" panose="020B0604020202020204" pitchFamily="34" charset="0"/>
              <a:buChar char="•"/>
            </a:pPr>
            <a:r>
              <a:rPr lang="sv-SE" sz="1000">
                <a:ea typeface="+mn-lt"/>
                <a:cs typeface="+mn-lt"/>
              </a:rPr>
              <a:t>En </a:t>
            </a:r>
            <a:r>
              <a:rPr lang="sv-SE" sz="1000" i="1">
                <a:ea typeface="+mn-lt"/>
                <a:cs typeface="+mn-lt"/>
              </a:rPr>
              <a:t>position</a:t>
            </a:r>
            <a:r>
              <a:rPr lang="sv-SE" sz="1000">
                <a:ea typeface="+mn-lt"/>
                <a:cs typeface="+mn-lt"/>
              </a:rPr>
              <a:t> anger vad varje medarbetare kan göra i SDV. Vilka applikationer och funktioner hen har tillgång till, samt vilka rättigheter hen har i form av att läsa, skriva och uppdatera journalinformation.</a:t>
            </a:r>
            <a:br>
              <a:rPr lang="sv-SE" sz="1000">
                <a:ea typeface="+mn-lt"/>
                <a:cs typeface="+mn-lt"/>
              </a:rPr>
            </a:br>
            <a:endParaRPr lang="sv-SE" sz="1000">
              <a:ea typeface="+mn-lt"/>
              <a:cs typeface="+mn-lt"/>
            </a:endParaRPr>
          </a:p>
          <a:p>
            <a:pPr marL="171450" indent="-171450">
              <a:buFont typeface="Arial" panose="020B0604020202020204" pitchFamily="34" charset="0"/>
              <a:buChar char="•"/>
            </a:pPr>
            <a:r>
              <a:rPr lang="sv-SE" sz="1000">
                <a:ea typeface="+mn-lt"/>
                <a:cs typeface="+mn-lt"/>
              </a:rPr>
              <a:t>Ett </a:t>
            </a:r>
            <a:r>
              <a:rPr lang="sv-SE" sz="1000" i="1">
                <a:ea typeface="+mn-lt"/>
                <a:cs typeface="+mn-lt"/>
              </a:rPr>
              <a:t>vårdmedarbetaruppdrag</a:t>
            </a:r>
            <a:r>
              <a:rPr lang="sv-SE" sz="1000">
                <a:ea typeface="+mn-lt"/>
                <a:cs typeface="+mn-lt"/>
              </a:rPr>
              <a:t> styr en medarbetares rätt att ta del av patient-information i enlighet med patientdatalagen</a:t>
            </a:r>
          </a:p>
        </p:txBody>
      </p:sp>
      <p:sp>
        <p:nvSpPr>
          <p:cNvPr id="3" name="Rektangel: rundade hörn 36">
            <a:extLst>
              <a:ext uri="{FF2B5EF4-FFF2-40B4-BE49-F238E27FC236}">
                <a16:creationId xmlns:a16="http://schemas.microsoft.com/office/drawing/2014/main" id="{EE0AC727-D4D5-DF11-F06C-F1A817AFE7E2}"/>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1216069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lIns="91440" tIns="45720" rIns="91440" bIns="45720" anchor="t"/>
          <a:lstStyle/>
          <a:p>
            <a:r>
              <a:rPr lang="sv-SE" b="1"/>
              <a:t>IT och medicinteknisk utrustning</a:t>
            </a:r>
            <a:br>
              <a:rPr lang="sv-SE" b="1"/>
            </a:br>
            <a:endParaRPr lang="sv-SE" b="1"/>
          </a:p>
        </p:txBody>
      </p:sp>
      <p:sp>
        <p:nvSpPr>
          <p:cNvPr id="6" name="Platshållare för innehåll 5"/>
          <p:cNvSpPr>
            <a:spLocks noGrp="1"/>
          </p:cNvSpPr>
          <p:nvPr>
            <p:ph idx="1"/>
          </p:nvPr>
        </p:nvSpPr>
        <p:spPr>
          <a:xfrm>
            <a:off x="988410" y="2329931"/>
            <a:ext cx="4190259" cy="2284238"/>
          </a:xfrm>
        </p:spPr>
        <p:txBody>
          <a:bodyPr lIns="91440" tIns="45720" rIns="91440" bIns="45720" anchor="t"/>
          <a:lstStyle/>
          <a:p>
            <a:pPr marL="251460" indent="-251460"/>
            <a:r>
              <a:rPr lang="sv-SE" sz="1200"/>
              <a:t>Med införande av SDV förändras behovet av IT- och MT-utrustning. </a:t>
            </a:r>
          </a:p>
          <a:p>
            <a:pPr marL="251460" indent="-251460"/>
            <a:r>
              <a:rPr lang="sv-SE" sz="1200"/>
              <a:t>Befintlig utrustning stöds i stor utsträckning men måste verifieras lokalt inom verksamheterna. </a:t>
            </a:r>
          </a:p>
          <a:p>
            <a:pPr marL="251460" indent="-251460"/>
            <a:r>
              <a:rPr lang="sv-SE" sz="1200"/>
              <a:t>All MT-utrustning kan inte kopplas upp till det nya systemet, och all uppkoppling kommer inte att ske till första </a:t>
            </a:r>
            <a:r>
              <a:rPr lang="sv-SE" sz="1200" err="1"/>
              <a:t>driftstart</a:t>
            </a:r>
            <a:r>
              <a:rPr lang="sv-SE" sz="1200"/>
              <a:t>, utan detta sker i flera etapper.</a:t>
            </a:r>
          </a:p>
          <a:p>
            <a:pPr marL="251460" indent="-251460"/>
            <a:r>
              <a:rPr lang="sv-SE" sz="1200"/>
              <a:t>Utrustning som kommer att kopplas upp först är sådan utrustning som genererar mycket data, där informationen idag hanteras pappersbaserat och som används mycket. </a:t>
            </a:r>
          </a:p>
        </p:txBody>
      </p:sp>
      <p:sp>
        <p:nvSpPr>
          <p:cNvPr id="4" name="Rektangel: rundade hörn 36">
            <a:extLst>
              <a:ext uri="{FF2B5EF4-FFF2-40B4-BE49-F238E27FC236}">
                <a16:creationId xmlns:a16="http://schemas.microsoft.com/office/drawing/2014/main" id="{65DEA60D-A7F0-4345-B831-B1C5C531696D}"/>
              </a:ext>
            </a:extLst>
          </p:cNvPr>
          <p:cNvSpPr/>
          <p:nvPr/>
        </p:nvSpPr>
        <p:spPr>
          <a:xfrm>
            <a:off x="8318236" y="1920208"/>
            <a:ext cx="2001675"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Arbetsstationer</a:t>
            </a:r>
          </a:p>
        </p:txBody>
      </p:sp>
      <p:sp>
        <p:nvSpPr>
          <p:cNvPr id="7" name="Rektangel: rundade hörn 36">
            <a:extLst>
              <a:ext uri="{FF2B5EF4-FFF2-40B4-BE49-F238E27FC236}">
                <a16:creationId xmlns:a16="http://schemas.microsoft.com/office/drawing/2014/main" id="{083887DC-7202-42BA-9BA7-D71C22D6A540}"/>
              </a:ext>
            </a:extLst>
          </p:cNvPr>
          <p:cNvSpPr/>
          <p:nvPr/>
        </p:nvSpPr>
        <p:spPr>
          <a:xfrm>
            <a:off x="8318235" y="2333098"/>
            <a:ext cx="2001675"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Etikettskrivare</a:t>
            </a:r>
          </a:p>
        </p:txBody>
      </p:sp>
      <p:sp>
        <p:nvSpPr>
          <p:cNvPr id="8" name="Rektangel: rundade hörn 36">
            <a:extLst>
              <a:ext uri="{FF2B5EF4-FFF2-40B4-BE49-F238E27FC236}">
                <a16:creationId xmlns:a16="http://schemas.microsoft.com/office/drawing/2014/main" id="{49DDAC52-78EF-45B8-B544-D3D6FAD44938}"/>
              </a:ext>
            </a:extLst>
          </p:cNvPr>
          <p:cNvSpPr/>
          <p:nvPr/>
        </p:nvSpPr>
        <p:spPr>
          <a:xfrm>
            <a:off x="8310772" y="3168305"/>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Patientarmbandsskrivare</a:t>
            </a:r>
            <a:endParaRPr lang="sv-SE" sz="1200">
              <a:solidFill>
                <a:schemeClr val="bg1"/>
              </a:solidFill>
              <a:cs typeface="Arial"/>
            </a:endParaRPr>
          </a:p>
        </p:txBody>
      </p:sp>
      <p:sp>
        <p:nvSpPr>
          <p:cNvPr id="9" name="Rektangel: rundade hörn 36">
            <a:extLst>
              <a:ext uri="{FF2B5EF4-FFF2-40B4-BE49-F238E27FC236}">
                <a16:creationId xmlns:a16="http://schemas.microsoft.com/office/drawing/2014/main" id="{B6E81B37-A789-4CBC-AE02-EB6C8041A152}"/>
              </a:ext>
            </a:extLst>
          </p:cNvPr>
          <p:cNvSpPr/>
          <p:nvPr/>
        </p:nvSpPr>
        <p:spPr>
          <a:xfrm>
            <a:off x="8310771" y="4012939"/>
            <a:ext cx="200913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Diktafon</a:t>
            </a:r>
            <a:endParaRPr lang="sv-SE"/>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1062223" y="1919557"/>
            <a:ext cx="1490793" cy="30591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Teknisk utrustning</a:t>
            </a:r>
            <a:endParaRPr lang="en-US">
              <a:solidFill>
                <a:schemeClr val="bg1"/>
              </a:solidFill>
            </a:endParaRPr>
          </a:p>
        </p:txBody>
      </p:sp>
      <p:sp>
        <p:nvSpPr>
          <p:cNvPr id="15" name="Rektangel: rundade hörn 36">
            <a:extLst>
              <a:ext uri="{FF2B5EF4-FFF2-40B4-BE49-F238E27FC236}">
                <a16:creationId xmlns:a16="http://schemas.microsoft.com/office/drawing/2014/main" id="{C1340964-6C60-44AB-B54B-A8A08C89B2E5}"/>
              </a:ext>
            </a:extLst>
          </p:cNvPr>
          <p:cNvSpPr/>
          <p:nvPr/>
        </p:nvSpPr>
        <p:spPr>
          <a:xfrm>
            <a:off x="8318235" y="2745988"/>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Streckkodsläsare</a:t>
            </a:r>
          </a:p>
        </p:txBody>
      </p:sp>
      <p:sp>
        <p:nvSpPr>
          <p:cNvPr id="16" name="Rektangel: rundade hörn 36">
            <a:extLst>
              <a:ext uri="{FF2B5EF4-FFF2-40B4-BE49-F238E27FC236}">
                <a16:creationId xmlns:a16="http://schemas.microsoft.com/office/drawing/2014/main" id="{A3F9E91B-BB91-4C3A-95E5-A58AD62DB5D2}"/>
              </a:ext>
            </a:extLst>
          </p:cNvPr>
          <p:cNvSpPr/>
          <p:nvPr/>
        </p:nvSpPr>
        <p:spPr>
          <a:xfrm>
            <a:off x="8310772" y="3590622"/>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Digital översiktstavla</a:t>
            </a:r>
            <a:endParaRPr lang="sv-SE" sz="1200">
              <a:solidFill>
                <a:schemeClr val="bg1"/>
              </a:solidFill>
              <a:cs typeface="Arial"/>
            </a:endParaRPr>
          </a:p>
        </p:txBody>
      </p:sp>
      <p:cxnSp>
        <p:nvCxnSpPr>
          <p:cNvPr id="17" name="Koppling: vinklad 16">
            <a:extLst>
              <a:ext uri="{FF2B5EF4-FFF2-40B4-BE49-F238E27FC236}">
                <a16:creationId xmlns:a16="http://schemas.microsoft.com/office/drawing/2014/main" id="{4FDDDB27-84BE-4BDB-AE9D-AA5B2726D27F}"/>
              </a:ext>
            </a:extLst>
          </p:cNvPr>
          <p:cNvCxnSpPr>
            <a:cxnSpLocks/>
            <a:stCxn id="34" idx="3"/>
            <a:endCxn id="4" idx="1"/>
          </p:cNvCxnSpPr>
          <p:nvPr/>
        </p:nvCxnSpPr>
        <p:spPr>
          <a:xfrm>
            <a:off x="7569209" y="2075024"/>
            <a:ext cx="749027" cy="1727"/>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Koppling: vinklad 17">
            <a:extLst>
              <a:ext uri="{FF2B5EF4-FFF2-40B4-BE49-F238E27FC236}">
                <a16:creationId xmlns:a16="http://schemas.microsoft.com/office/drawing/2014/main" id="{4E6A9712-AAA5-4E95-BB17-D280255EF144}"/>
              </a:ext>
            </a:extLst>
          </p:cNvPr>
          <p:cNvCxnSpPr>
            <a:cxnSpLocks/>
            <a:stCxn id="34" idx="3"/>
            <a:endCxn id="7" idx="1"/>
          </p:cNvCxnSpPr>
          <p:nvPr/>
        </p:nvCxnSpPr>
        <p:spPr>
          <a:xfrm>
            <a:off x="7569209" y="2075024"/>
            <a:ext cx="749026" cy="414617"/>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Koppling: vinklad 18">
            <a:extLst>
              <a:ext uri="{FF2B5EF4-FFF2-40B4-BE49-F238E27FC236}">
                <a16:creationId xmlns:a16="http://schemas.microsoft.com/office/drawing/2014/main" id="{63914928-9179-4A07-A360-64C167905153}"/>
              </a:ext>
            </a:extLst>
          </p:cNvPr>
          <p:cNvCxnSpPr>
            <a:cxnSpLocks/>
            <a:stCxn id="34" idx="3"/>
            <a:endCxn id="8" idx="1"/>
          </p:cNvCxnSpPr>
          <p:nvPr/>
        </p:nvCxnSpPr>
        <p:spPr>
          <a:xfrm>
            <a:off x="7569209" y="2075024"/>
            <a:ext cx="741563" cy="124982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Koppling: vinklad 19">
            <a:extLst>
              <a:ext uri="{FF2B5EF4-FFF2-40B4-BE49-F238E27FC236}">
                <a16:creationId xmlns:a16="http://schemas.microsoft.com/office/drawing/2014/main" id="{AE8D8AA2-4B62-4BDA-BF98-B904D5563BE5}"/>
              </a:ext>
            </a:extLst>
          </p:cNvPr>
          <p:cNvCxnSpPr>
            <a:cxnSpLocks/>
            <a:stCxn id="34" idx="3"/>
            <a:endCxn id="16" idx="1"/>
          </p:cNvCxnSpPr>
          <p:nvPr/>
        </p:nvCxnSpPr>
        <p:spPr>
          <a:xfrm>
            <a:off x="7569209" y="2075024"/>
            <a:ext cx="741563" cy="167214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3" name="Koppling: vinklad 22">
            <a:extLst>
              <a:ext uri="{FF2B5EF4-FFF2-40B4-BE49-F238E27FC236}">
                <a16:creationId xmlns:a16="http://schemas.microsoft.com/office/drawing/2014/main" id="{421C0B34-DB79-4A9F-A6A3-6381F6DDE965}"/>
              </a:ext>
            </a:extLst>
          </p:cNvPr>
          <p:cNvCxnSpPr>
            <a:cxnSpLocks/>
            <a:stCxn id="34" idx="3"/>
            <a:endCxn id="15" idx="1"/>
          </p:cNvCxnSpPr>
          <p:nvPr/>
        </p:nvCxnSpPr>
        <p:spPr>
          <a:xfrm>
            <a:off x="7569209" y="2075024"/>
            <a:ext cx="749026" cy="827507"/>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2" name="Rektangel: rundade hörn 36">
            <a:extLst>
              <a:ext uri="{FF2B5EF4-FFF2-40B4-BE49-F238E27FC236}">
                <a16:creationId xmlns:a16="http://schemas.microsoft.com/office/drawing/2014/main" id="{EEC30D3C-BD54-416D-88E7-556C167AD613}"/>
              </a:ext>
            </a:extLst>
          </p:cNvPr>
          <p:cNvSpPr/>
          <p:nvPr/>
        </p:nvSpPr>
        <p:spPr>
          <a:xfrm>
            <a:off x="8318236" y="4425829"/>
            <a:ext cx="200913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724 Klient</a:t>
            </a:r>
            <a:endParaRPr lang="sv-SE"/>
          </a:p>
        </p:txBody>
      </p:sp>
      <p:sp>
        <p:nvSpPr>
          <p:cNvPr id="25" name="Rektangel: rundade hörn 36">
            <a:extLst>
              <a:ext uri="{FF2B5EF4-FFF2-40B4-BE49-F238E27FC236}">
                <a16:creationId xmlns:a16="http://schemas.microsoft.com/office/drawing/2014/main" id="{30751075-12E2-4B8A-849E-7434B0A8A107}"/>
              </a:ext>
            </a:extLst>
          </p:cNvPr>
          <p:cNvSpPr/>
          <p:nvPr/>
        </p:nvSpPr>
        <p:spPr>
          <a:xfrm>
            <a:off x="8318236" y="4829292"/>
            <a:ext cx="200913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rgbClr val="FF0000"/>
                </a:solidFill>
              </a:rPr>
              <a:t>Dokumentscanner (TBD)</a:t>
            </a:r>
            <a:endParaRPr lang="sv-SE">
              <a:solidFill>
                <a:srgbClr val="FF0000"/>
              </a:solidFill>
            </a:endParaRPr>
          </a:p>
        </p:txBody>
      </p:sp>
      <p:cxnSp>
        <p:nvCxnSpPr>
          <p:cNvPr id="27" name="Koppling: vinklad 19">
            <a:extLst>
              <a:ext uri="{FF2B5EF4-FFF2-40B4-BE49-F238E27FC236}">
                <a16:creationId xmlns:a16="http://schemas.microsoft.com/office/drawing/2014/main" id="{76DF9143-A194-4FE0-9B1E-B2D6EFC83C03}"/>
              </a:ext>
            </a:extLst>
          </p:cNvPr>
          <p:cNvCxnSpPr>
            <a:cxnSpLocks/>
            <a:stCxn id="34" idx="3"/>
            <a:endCxn id="9" idx="1"/>
          </p:cNvCxnSpPr>
          <p:nvPr/>
        </p:nvCxnSpPr>
        <p:spPr>
          <a:xfrm>
            <a:off x="7569209" y="2075024"/>
            <a:ext cx="741562" cy="209445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Koppling: vinklad 19">
            <a:extLst>
              <a:ext uri="{FF2B5EF4-FFF2-40B4-BE49-F238E27FC236}">
                <a16:creationId xmlns:a16="http://schemas.microsoft.com/office/drawing/2014/main" id="{614765F2-8B90-4F9E-A4BF-A32347F035D2}"/>
              </a:ext>
            </a:extLst>
          </p:cNvPr>
          <p:cNvCxnSpPr>
            <a:cxnSpLocks/>
            <a:stCxn id="34" idx="3"/>
            <a:endCxn id="22" idx="1"/>
          </p:cNvCxnSpPr>
          <p:nvPr/>
        </p:nvCxnSpPr>
        <p:spPr>
          <a:xfrm>
            <a:off x="7569209" y="2075024"/>
            <a:ext cx="749027" cy="250734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0" name="textruta 74">
            <a:extLst>
              <a:ext uri="{FF2B5EF4-FFF2-40B4-BE49-F238E27FC236}">
                <a16:creationId xmlns:a16="http://schemas.microsoft.com/office/drawing/2014/main" id="{91432806-CE1E-4EB5-B4A8-C392F0CD8A3B}"/>
              </a:ext>
            </a:extLst>
          </p:cNvPr>
          <p:cNvSpPr txBox="1"/>
          <p:nvPr/>
        </p:nvSpPr>
        <p:spPr>
          <a:xfrm>
            <a:off x="1059895" y="1671185"/>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31" name="textruta 74">
            <a:extLst>
              <a:ext uri="{FF2B5EF4-FFF2-40B4-BE49-F238E27FC236}">
                <a16:creationId xmlns:a16="http://schemas.microsoft.com/office/drawing/2014/main" id="{63A703F9-841C-41E4-A277-44F936FC2525}"/>
              </a:ext>
            </a:extLst>
          </p:cNvPr>
          <p:cNvSpPr txBox="1"/>
          <p:nvPr/>
        </p:nvSpPr>
        <p:spPr>
          <a:xfrm>
            <a:off x="7433560" y="1671185"/>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a:t>
            </a:r>
            <a:endParaRPr lang="sv-SE" sz="1100" b="1">
              <a:solidFill>
                <a:schemeClr val="accent3">
                  <a:lumMod val="75000"/>
                </a:schemeClr>
              </a:solidFill>
              <a:cs typeface="Arial"/>
            </a:endParaRPr>
          </a:p>
        </p:txBody>
      </p:sp>
      <p:sp>
        <p:nvSpPr>
          <p:cNvPr id="24" name="Rektangel: rundade hörn 36">
            <a:extLst>
              <a:ext uri="{FF2B5EF4-FFF2-40B4-BE49-F238E27FC236}">
                <a16:creationId xmlns:a16="http://schemas.microsoft.com/office/drawing/2014/main" id="{49F18FD8-06E4-486B-8402-DDE5191F949C}"/>
              </a:ext>
            </a:extLst>
          </p:cNvPr>
          <p:cNvSpPr/>
          <p:nvPr/>
        </p:nvSpPr>
        <p:spPr>
          <a:xfrm>
            <a:off x="8318236" y="5303265"/>
            <a:ext cx="200913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err="1">
                <a:solidFill>
                  <a:schemeClr val="bg1"/>
                </a:solidFill>
              </a:rPr>
              <a:t>Spotcheckmonitor</a:t>
            </a:r>
            <a:endParaRPr lang="sv-SE"/>
          </a:p>
        </p:txBody>
      </p:sp>
      <p:cxnSp>
        <p:nvCxnSpPr>
          <p:cNvPr id="26" name="Koppling: vinklad 19">
            <a:extLst>
              <a:ext uri="{FF2B5EF4-FFF2-40B4-BE49-F238E27FC236}">
                <a16:creationId xmlns:a16="http://schemas.microsoft.com/office/drawing/2014/main" id="{8DDE11CD-066B-49F2-8A1C-A2B928BF2D3A}"/>
              </a:ext>
            </a:extLst>
          </p:cNvPr>
          <p:cNvCxnSpPr>
            <a:cxnSpLocks/>
            <a:stCxn id="34" idx="3"/>
            <a:endCxn id="25" idx="1"/>
          </p:cNvCxnSpPr>
          <p:nvPr/>
        </p:nvCxnSpPr>
        <p:spPr>
          <a:xfrm>
            <a:off x="7569209" y="2075024"/>
            <a:ext cx="749027" cy="2910811"/>
          </a:xfrm>
          <a:prstGeom prst="bentConnector3">
            <a:avLst>
              <a:gd name="adj1" fmla="val 50000"/>
            </a:avLst>
          </a:prstGeom>
          <a:ln w="9525">
            <a:solidFill>
              <a:schemeClr val="accent1">
                <a:alpha val="39329"/>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Koppling: vinklad 19">
            <a:extLst>
              <a:ext uri="{FF2B5EF4-FFF2-40B4-BE49-F238E27FC236}">
                <a16:creationId xmlns:a16="http://schemas.microsoft.com/office/drawing/2014/main" id="{DA1BD1AA-C17B-46B7-ADE2-4CAC76EB42FD}"/>
              </a:ext>
            </a:extLst>
          </p:cNvPr>
          <p:cNvCxnSpPr>
            <a:cxnSpLocks/>
            <a:stCxn id="35" idx="3"/>
            <a:endCxn id="24" idx="1"/>
          </p:cNvCxnSpPr>
          <p:nvPr/>
        </p:nvCxnSpPr>
        <p:spPr>
          <a:xfrm flipV="1">
            <a:off x="7569209" y="5459808"/>
            <a:ext cx="749027" cy="69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2" name="Rektangel: rundade hörn 36">
            <a:extLst>
              <a:ext uri="{FF2B5EF4-FFF2-40B4-BE49-F238E27FC236}">
                <a16:creationId xmlns:a16="http://schemas.microsoft.com/office/drawing/2014/main" id="{A6964F1E-C239-3346-B88C-210774540CC7}"/>
              </a:ext>
            </a:extLst>
          </p:cNvPr>
          <p:cNvSpPr/>
          <p:nvPr/>
        </p:nvSpPr>
        <p:spPr>
          <a:xfrm>
            <a:off x="8318236" y="6132473"/>
            <a:ext cx="200913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Övrig MT-utrustning</a:t>
            </a:r>
            <a:endParaRPr lang="sv-SE"/>
          </a:p>
        </p:txBody>
      </p:sp>
      <p:sp>
        <p:nvSpPr>
          <p:cNvPr id="33" name="Rektangel: rundade hörn 36">
            <a:extLst>
              <a:ext uri="{FF2B5EF4-FFF2-40B4-BE49-F238E27FC236}">
                <a16:creationId xmlns:a16="http://schemas.microsoft.com/office/drawing/2014/main" id="{B2D90331-8DA7-F44A-B0DA-FFD659D02A14}"/>
              </a:ext>
            </a:extLst>
          </p:cNvPr>
          <p:cNvSpPr/>
          <p:nvPr/>
        </p:nvSpPr>
        <p:spPr>
          <a:xfrm>
            <a:off x="8318236" y="5717869"/>
            <a:ext cx="200913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Patientövervakning</a:t>
            </a:r>
            <a:endParaRPr lang="sv-SE"/>
          </a:p>
        </p:txBody>
      </p:sp>
      <p:sp>
        <p:nvSpPr>
          <p:cNvPr id="34" name="Rektangel: rundade hörn 36">
            <a:extLst>
              <a:ext uri="{FF2B5EF4-FFF2-40B4-BE49-F238E27FC236}">
                <a16:creationId xmlns:a16="http://schemas.microsoft.com/office/drawing/2014/main" id="{C6ABABF7-3EF3-7F4B-BBB6-1BC9B1D65171}"/>
              </a:ext>
            </a:extLst>
          </p:cNvPr>
          <p:cNvSpPr/>
          <p:nvPr/>
        </p:nvSpPr>
        <p:spPr>
          <a:xfrm>
            <a:off x="6255625" y="1922066"/>
            <a:ext cx="1313584" cy="30591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IT</a:t>
            </a:r>
          </a:p>
        </p:txBody>
      </p:sp>
      <p:sp>
        <p:nvSpPr>
          <p:cNvPr id="35" name="Rektangel: rundade hörn 36">
            <a:extLst>
              <a:ext uri="{FF2B5EF4-FFF2-40B4-BE49-F238E27FC236}">
                <a16:creationId xmlns:a16="http://schemas.microsoft.com/office/drawing/2014/main" id="{FC2DA21A-96A7-F241-A26D-3FB42179F5FE}"/>
              </a:ext>
            </a:extLst>
          </p:cNvPr>
          <p:cNvSpPr/>
          <p:nvPr/>
        </p:nvSpPr>
        <p:spPr>
          <a:xfrm>
            <a:off x="6255625" y="5303959"/>
            <a:ext cx="1313584"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MT</a:t>
            </a:r>
          </a:p>
        </p:txBody>
      </p:sp>
      <p:cxnSp>
        <p:nvCxnSpPr>
          <p:cNvPr id="54" name="Koppling: vinklad 19">
            <a:extLst>
              <a:ext uri="{FF2B5EF4-FFF2-40B4-BE49-F238E27FC236}">
                <a16:creationId xmlns:a16="http://schemas.microsoft.com/office/drawing/2014/main" id="{258A4877-5966-E649-AEC4-F488563C4A1D}"/>
              </a:ext>
            </a:extLst>
          </p:cNvPr>
          <p:cNvCxnSpPr>
            <a:cxnSpLocks/>
            <a:stCxn id="35" idx="3"/>
            <a:endCxn id="33" idx="1"/>
          </p:cNvCxnSpPr>
          <p:nvPr/>
        </p:nvCxnSpPr>
        <p:spPr>
          <a:xfrm>
            <a:off x="7569209" y="5460502"/>
            <a:ext cx="749027" cy="41391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7" name="Koppling: vinklad 19">
            <a:extLst>
              <a:ext uri="{FF2B5EF4-FFF2-40B4-BE49-F238E27FC236}">
                <a16:creationId xmlns:a16="http://schemas.microsoft.com/office/drawing/2014/main" id="{93CDF919-5A77-F04D-AAB3-FE18E76527DC}"/>
              </a:ext>
            </a:extLst>
          </p:cNvPr>
          <p:cNvCxnSpPr>
            <a:cxnSpLocks/>
            <a:stCxn id="35" idx="3"/>
            <a:endCxn id="32" idx="1"/>
          </p:cNvCxnSpPr>
          <p:nvPr/>
        </p:nvCxnSpPr>
        <p:spPr>
          <a:xfrm>
            <a:off x="7569209" y="5460502"/>
            <a:ext cx="749027" cy="82851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0" name="Koppling: vinklad 19">
            <a:extLst>
              <a:ext uri="{FF2B5EF4-FFF2-40B4-BE49-F238E27FC236}">
                <a16:creationId xmlns:a16="http://schemas.microsoft.com/office/drawing/2014/main" id="{E6181FE3-539B-5943-8F41-58B3BBF66572}"/>
              </a:ext>
            </a:extLst>
          </p:cNvPr>
          <p:cNvCxnSpPr>
            <a:cxnSpLocks/>
            <a:stCxn id="11" idx="3"/>
            <a:endCxn id="35" idx="1"/>
          </p:cNvCxnSpPr>
          <p:nvPr/>
        </p:nvCxnSpPr>
        <p:spPr>
          <a:xfrm>
            <a:off x="2553016" y="2072515"/>
            <a:ext cx="3702609" cy="3387987"/>
          </a:xfrm>
          <a:prstGeom prst="bentConnector3">
            <a:avLst>
              <a:gd name="adj1" fmla="val 9116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3" name="Koppling: vinklad 19">
            <a:extLst>
              <a:ext uri="{FF2B5EF4-FFF2-40B4-BE49-F238E27FC236}">
                <a16:creationId xmlns:a16="http://schemas.microsoft.com/office/drawing/2014/main" id="{CD827D19-0214-5145-A422-B0999F94BB2F}"/>
              </a:ext>
            </a:extLst>
          </p:cNvPr>
          <p:cNvCxnSpPr>
            <a:cxnSpLocks/>
            <a:stCxn id="11" idx="3"/>
            <a:endCxn id="34" idx="1"/>
          </p:cNvCxnSpPr>
          <p:nvPr/>
        </p:nvCxnSpPr>
        <p:spPr>
          <a:xfrm>
            <a:off x="2553016" y="2072515"/>
            <a:ext cx="3702609" cy="2509"/>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6" name="Rektangel: rundade hörn 36">
            <a:extLst>
              <a:ext uri="{FF2B5EF4-FFF2-40B4-BE49-F238E27FC236}">
                <a16:creationId xmlns:a16="http://schemas.microsoft.com/office/drawing/2014/main" id="{D0BA7FF0-38E0-43A9-9F51-0CF74C238000}"/>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63801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lIns="91440" tIns="45720" rIns="91440" bIns="45720" anchor="t"/>
          <a:lstStyle/>
          <a:p>
            <a:r>
              <a:rPr lang="sv-SE" b="1"/>
              <a:t>Vårdproduktion och ekonomi</a:t>
            </a:r>
            <a:br>
              <a:rPr lang="sv-SE" b="1"/>
            </a:br>
            <a:endParaRPr lang="sv-SE"/>
          </a:p>
        </p:txBody>
      </p:sp>
      <p:sp>
        <p:nvSpPr>
          <p:cNvPr id="6" name="Platshållare för innehåll 5"/>
          <p:cNvSpPr>
            <a:spLocks noGrp="1"/>
          </p:cNvSpPr>
          <p:nvPr>
            <p:ph idx="1"/>
          </p:nvPr>
        </p:nvSpPr>
        <p:spPr>
          <a:xfrm>
            <a:off x="451750" y="2480251"/>
            <a:ext cx="4688873" cy="2284238"/>
          </a:xfrm>
        </p:spPr>
        <p:txBody>
          <a:bodyPr lIns="91440" tIns="45720" rIns="91440" bIns="45720" anchor="t"/>
          <a:lstStyle/>
          <a:p>
            <a:pPr marL="0" indent="0">
              <a:buNone/>
            </a:pPr>
            <a:r>
              <a:rPr lang="sv-SE" sz="1200"/>
              <a:t>Förändringar inom uppföljning av vårdproduktion och vårdekonomi är främst beroende av förändringar inom </a:t>
            </a:r>
          </a:p>
          <a:p>
            <a:pPr marL="251460" indent="-251460">
              <a:buFont typeface="+mj-lt"/>
              <a:buAutoNum type="alphaLcParenR"/>
            </a:pPr>
            <a:r>
              <a:rPr lang="sv-SE" sz="1200"/>
              <a:t>Det vårdadministrativa flödet (se särskild högnivåsummering)</a:t>
            </a:r>
          </a:p>
          <a:p>
            <a:pPr marL="251460" indent="-251460">
              <a:buFont typeface="+mj-lt"/>
              <a:buAutoNum type="alphaLcParenR"/>
            </a:pPr>
            <a:r>
              <a:rPr lang="sv-SE" sz="1200" err="1"/>
              <a:t>Capacity</a:t>
            </a:r>
            <a:r>
              <a:rPr lang="sv-SE" sz="1200"/>
              <a:t> Management (vårdplatser)</a:t>
            </a:r>
          </a:p>
          <a:p>
            <a:pPr marL="251460" indent="-251460">
              <a:buFont typeface="+mj-lt"/>
              <a:buAutoNum type="alphaLcParenR"/>
            </a:pPr>
            <a:r>
              <a:rPr lang="sv-SE" sz="1200">
                <a:cs typeface="Arial"/>
              </a:rPr>
              <a:t>Den organisatoriska strukturen inom anpassad vårdgivarstruktur</a:t>
            </a:r>
          </a:p>
          <a:p>
            <a:pPr marL="0" indent="0">
              <a:buNone/>
            </a:pPr>
            <a:endParaRPr lang="sv-SE" sz="1200">
              <a:cs typeface="Arial"/>
            </a:endParaRPr>
          </a:p>
          <a:p>
            <a:pPr marL="0" indent="0">
              <a:buNone/>
            </a:pPr>
            <a:endParaRPr lang="sv-SE" sz="1200">
              <a:cs typeface="Arial"/>
            </a:endParaRPr>
          </a:p>
          <a:p>
            <a:pPr marL="0" indent="0">
              <a:buNone/>
            </a:pPr>
            <a:endParaRPr lang="sv-SE" sz="1200">
              <a:cs typeface="Arial"/>
            </a:endParaRPr>
          </a:p>
        </p:txBody>
      </p:sp>
      <p:sp>
        <p:nvSpPr>
          <p:cNvPr id="4" name="Rektangel: rundade hörn 36">
            <a:extLst>
              <a:ext uri="{FF2B5EF4-FFF2-40B4-BE49-F238E27FC236}">
                <a16:creationId xmlns:a16="http://schemas.microsoft.com/office/drawing/2014/main" id="{65DEA60D-A7F0-4345-B831-B1C5C531696D}"/>
              </a:ext>
            </a:extLst>
          </p:cNvPr>
          <p:cNvSpPr/>
          <p:nvPr/>
        </p:nvSpPr>
        <p:spPr>
          <a:xfrm>
            <a:off x="8318236" y="1920208"/>
            <a:ext cx="2117785"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Produktionsuppföljning</a:t>
            </a:r>
          </a:p>
        </p:txBody>
      </p:sp>
      <p:sp>
        <p:nvSpPr>
          <p:cNvPr id="7" name="Rektangel: rundade hörn 36">
            <a:extLst>
              <a:ext uri="{FF2B5EF4-FFF2-40B4-BE49-F238E27FC236}">
                <a16:creationId xmlns:a16="http://schemas.microsoft.com/office/drawing/2014/main" id="{083887DC-7202-42BA-9BA7-D71C22D6A540}"/>
              </a:ext>
            </a:extLst>
          </p:cNvPr>
          <p:cNvSpPr/>
          <p:nvPr/>
        </p:nvSpPr>
        <p:spPr>
          <a:xfrm>
            <a:off x="8318235" y="2408514"/>
            <a:ext cx="2117786"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Tillgänglighetsuppföljning</a:t>
            </a:r>
          </a:p>
        </p:txBody>
      </p:sp>
      <p:sp>
        <p:nvSpPr>
          <p:cNvPr id="8" name="Rektangel: rundade hörn 36">
            <a:extLst>
              <a:ext uri="{FF2B5EF4-FFF2-40B4-BE49-F238E27FC236}">
                <a16:creationId xmlns:a16="http://schemas.microsoft.com/office/drawing/2014/main" id="{49DDAC52-78EF-45B8-B544-D3D6FAD44938}"/>
              </a:ext>
            </a:extLst>
          </p:cNvPr>
          <p:cNvSpPr/>
          <p:nvPr/>
        </p:nvSpPr>
        <p:spPr>
          <a:xfrm>
            <a:off x="8310772" y="3331618"/>
            <a:ext cx="2125250" cy="366594"/>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Myndighetsrapportering</a:t>
            </a:r>
            <a:endParaRPr lang="sv-SE" sz="1200">
              <a:solidFill>
                <a:schemeClr val="bg1"/>
              </a:solidFill>
              <a:cs typeface="Arial"/>
            </a:endParaRPr>
          </a:p>
        </p:txBody>
      </p:sp>
      <p:sp>
        <p:nvSpPr>
          <p:cNvPr id="9" name="Rektangel: rundade hörn 36">
            <a:extLst>
              <a:ext uri="{FF2B5EF4-FFF2-40B4-BE49-F238E27FC236}">
                <a16:creationId xmlns:a16="http://schemas.microsoft.com/office/drawing/2014/main" id="{B6E81B37-A789-4CBC-AE02-EB6C8041A152}"/>
              </a:ext>
            </a:extLst>
          </p:cNvPr>
          <p:cNvSpPr/>
          <p:nvPr/>
        </p:nvSpPr>
        <p:spPr>
          <a:xfrm>
            <a:off x="8251180" y="4833619"/>
            <a:ext cx="212525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Fakturering och debitering</a:t>
            </a:r>
            <a:endParaRPr lang="sv-SE"/>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1062223" y="1919556"/>
            <a:ext cx="1313584" cy="475833"/>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Vårdproduktion och ekonomi</a:t>
            </a:r>
          </a:p>
        </p:txBody>
      </p:sp>
      <p:sp>
        <p:nvSpPr>
          <p:cNvPr id="15" name="Rektangel: rundade hörn 36">
            <a:extLst>
              <a:ext uri="{FF2B5EF4-FFF2-40B4-BE49-F238E27FC236}">
                <a16:creationId xmlns:a16="http://schemas.microsoft.com/office/drawing/2014/main" id="{C1340964-6C60-44AB-B54B-A8A08C89B2E5}"/>
              </a:ext>
            </a:extLst>
          </p:cNvPr>
          <p:cNvSpPr/>
          <p:nvPr/>
        </p:nvSpPr>
        <p:spPr>
          <a:xfrm>
            <a:off x="8318234" y="2896820"/>
            <a:ext cx="211778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Vårdplatser - uppföljning</a:t>
            </a:r>
          </a:p>
        </p:txBody>
      </p:sp>
      <p:sp>
        <p:nvSpPr>
          <p:cNvPr id="16" name="Rektangel: rundade hörn 36">
            <a:extLst>
              <a:ext uri="{FF2B5EF4-FFF2-40B4-BE49-F238E27FC236}">
                <a16:creationId xmlns:a16="http://schemas.microsoft.com/office/drawing/2014/main" id="{A3F9E91B-BB91-4C3A-95E5-A58AD62DB5D2}"/>
              </a:ext>
            </a:extLst>
          </p:cNvPr>
          <p:cNvSpPr/>
          <p:nvPr/>
        </p:nvSpPr>
        <p:spPr>
          <a:xfrm>
            <a:off x="8310771" y="3873432"/>
            <a:ext cx="2125251"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Produktionsplanering</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a:endCxn id="50" idx="1"/>
          </p:cNvCxnSpPr>
          <p:nvPr/>
        </p:nvCxnSpPr>
        <p:spPr>
          <a:xfrm flipV="1">
            <a:off x="2375807" y="2157472"/>
            <a:ext cx="3204460" cy="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2" name="Rektangel: rundade hörn 36">
            <a:extLst>
              <a:ext uri="{FF2B5EF4-FFF2-40B4-BE49-F238E27FC236}">
                <a16:creationId xmlns:a16="http://schemas.microsoft.com/office/drawing/2014/main" id="{EEC30D3C-BD54-416D-88E7-556C167AD613}"/>
              </a:ext>
            </a:extLst>
          </p:cNvPr>
          <p:cNvSpPr/>
          <p:nvPr/>
        </p:nvSpPr>
        <p:spPr>
          <a:xfrm>
            <a:off x="8251180" y="5338080"/>
            <a:ext cx="212525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Underlag ersättningsmodeller</a:t>
            </a:r>
            <a:endParaRPr lang="sv-SE" sz="1200"/>
          </a:p>
        </p:txBody>
      </p:sp>
      <p:sp>
        <p:nvSpPr>
          <p:cNvPr id="25" name="Rektangel: rundade hörn 36">
            <a:extLst>
              <a:ext uri="{FF2B5EF4-FFF2-40B4-BE49-F238E27FC236}">
                <a16:creationId xmlns:a16="http://schemas.microsoft.com/office/drawing/2014/main" id="{30751075-12E2-4B8A-849E-7434B0A8A107}"/>
              </a:ext>
            </a:extLst>
          </p:cNvPr>
          <p:cNvSpPr/>
          <p:nvPr/>
        </p:nvSpPr>
        <p:spPr>
          <a:xfrm>
            <a:off x="8251180" y="5871728"/>
            <a:ext cx="212525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t>Ersättning privata vårdgivare</a:t>
            </a:r>
          </a:p>
        </p:txBody>
      </p:sp>
      <p:cxnSp>
        <p:nvCxnSpPr>
          <p:cNvPr id="27" name="Koppling: vinklad 19">
            <a:extLst>
              <a:ext uri="{FF2B5EF4-FFF2-40B4-BE49-F238E27FC236}">
                <a16:creationId xmlns:a16="http://schemas.microsoft.com/office/drawing/2014/main" id="{76DF9143-A194-4FE0-9B1E-B2D6EFC83C03}"/>
              </a:ext>
            </a:extLst>
          </p:cNvPr>
          <p:cNvCxnSpPr>
            <a:cxnSpLocks/>
            <a:stCxn id="51" idx="3"/>
            <a:endCxn id="9" idx="1"/>
          </p:cNvCxnSpPr>
          <p:nvPr/>
        </p:nvCxnSpPr>
        <p:spPr>
          <a:xfrm>
            <a:off x="7051378" y="4526670"/>
            <a:ext cx="1199802" cy="46349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Koppling: vinklad 19">
            <a:extLst>
              <a:ext uri="{FF2B5EF4-FFF2-40B4-BE49-F238E27FC236}">
                <a16:creationId xmlns:a16="http://schemas.microsoft.com/office/drawing/2014/main" id="{614765F2-8B90-4F9E-A4BF-A32347F035D2}"/>
              </a:ext>
            </a:extLst>
          </p:cNvPr>
          <p:cNvCxnSpPr>
            <a:cxnSpLocks/>
            <a:stCxn id="51" idx="3"/>
            <a:endCxn id="22" idx="1"/>
          </p:cNvCxnSpPr>
          <p:nvPr/>
        </p:nvCxnSpPr>
        <p:spPr>
          <a:xfrm>
            <a:off x="7051378" y="4526670"/>
            <a:ext cx="1199802" cy="967953"/>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0" name="textruta 74">
            <a:extLst>
              <a:ext uri="{FF2B5EF4-FFF2-40B4-BE49-F238E27FC236}">
                <a16:creationId xmlns:a16="http://schemas.microsoft.com/office/drawing/2014/main" id="{91432806-CE1E-4EB5-B4A8-C392F0CD8A3B}"/>
              </a:ext>
            </a:extLst>
          </p:cNvPr>
          <p:cNvSpPr txBox="1"/>
          <p:nvPr/>
        </p:nvSpPr>
        <p:spPr>
          <a:xfrm>
            <a:off x="1059895" y="1671185"/>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31" name="textruta 74">
            <a:extLst>
              <a:ext uri="{FF2B5EF4-FFF2-40B4-BE49-F238E27FC236}">
                <a16:creationId xmlns:a16="http://schemas.microsoft.com/office/drawing/2014/main" id="{63A703F9-841C-41E4-A277-44F936FC2525}"/>
              </a:ext>
            </a:extLst>
          </p:cNvPr>
          <p:cNvSpPr txBox="1"/>
          <p:nvPr/>
        </p:nvSpPr>
        <p:spPr>
          <a:xfrm>
            <a:off x="7433560" y="1671185"/>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a:t>
            </a:r>
            <a:endParaRPr lang="sv-SE" sz="1100" b="1">
              <a:solidFill>
                <a:schemeClr val="accent3">
                  <a:lumMod val="75000"/>
                </a:schemeClr>
              </a:solidFill>
              <a:cs typeface="Arial"/>
            </a:endParaRPr>
          </a:p>
        </p:txBody>
      </p:sp>
      <p:sp>
        <p:nvSpPr>
          <p:cNvPr id="24" name="Rektangel: rundade hörn 36">
            <a:extLst>
              <a:ext uri="{FF2B5EF4-FFF2-40B4-BE49-F238E27FC236}">
                <a16:creationId xmlns:a16="http://schemas.microsoft.com/office/drawing/2014/main" id="{49F18FD8-06E4-486B-8402-DDE5191F949C}"/>
              </a:ext>
            </a:extLst>
          </p:cNvPr>
          <p:cNvSpPr/>
          <p:nvPr/>
        </p:nvSpPr>
        <p:spPr>
          <a:xfrm>
            <a:off x="8251180" y="6341357"/>
            <a:ext cx="212525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Betalning, patientavgifter</a:t>
            </a:r>
            <a:endParaRPr lang="sv-SE" sz="1200"/>
          </a:p>
        </p:txBody>
      </p:sp>
      <p:cxnSp>
        <p:nvCxnSpPr>
          <p:cNvPr id="26" name="Koppling: vinklad 19">
            <a:extLst>
              <a:ext uri="{FF2B5EF4-FFF2-40B4-BE49-F238E27FC236}">
                <a16:creationId xmlns:a16="http://schemas.microsoft.com/office/drawing/2014/main" id="{8DDE11CD-066B-49F2-8A1C-A2B928BF2D3A}"/>
              </a:ext>
            </a:extLst>
          </p:cNvPr>
          <p:cNvCxnSpPr>
            <a:cxnSpLocks/>
            <a:stCxn id="51" idx="3"/>
            <a:endCxn id="25" idx="1"/>
          </p:cNvCxnSpPr>
          <p:nvPr/>
        </p:nvCxnSpPr>
        <p:spPr>
          <a:xfrm>
            <a:off x="7051378" y="4526670"/>
            <a:ext cx="1199802" cy="150160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8" name="Koppling: vinklad 19">
            <a:extLst>
              <a:ext uri="{FF2B5EF4-FFF2-40B4-BE49-F238E27FC236}">
                <a16:creationId xmlns:a16="http://schemas.microsoft.com/office/drawing/2014/main" id="{DA1BD1AA-C17B-46B7-ADE2-4CAC76EB42FD}"/>
              </a:ext>
            </a:extLst>
          </p:cNvPr>
          <p:cNvCxnSpPr>
            <a:cxnSpLocks/>
            <a:stCxn id="11" idx="3"/>
            <a:endCxn id="51" idx="1"/>
          </p:cNvCxnSpPr>
          <p:nvPr/>
        </p:nvCxnSpPr>
        <p:spPr>
          <a:xfrm>
            <a:off x="2375807" y="2157473"/>
            <a:ext cx="3361987" cy="2369197"/>
          </a:xfrm>
          <a:prstGeom prst="bentConnector3">
            <a:avLst>
              <a:gd name="adj1" fmla="val 8661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0" name="Rektangel: rundade hörn 36">
            <a:extLst>
              <a:ext uri="{FF2B5EF4-FFF2-40B4-BE49-F238E27FC236}">
                <a16:creationId xmlns:a16="http://schemas.microsoft.com/office/drawing/2014/main" id="{D981BB69-B06C-4649-B479-B3BDE99522A3}"/>
              </a:ext>
            </a:extLst>
          </p:cNvPr>
          <p:cNvSpPr/>
          <p:nvPr/>
        </p:nvSpPr>
        <p:spPr>
          <a:xfrm>
            <a:off x="5580267" y="1981733"/>
            <a:ext cx="1313584" cy="351477"/>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Vårdproduktion</a:t>
            </a:r>
          </a:p>
        </p:txBody>
      </p:sp>
      <p:sp>
        <p:nvSpPr>
          <p:cNvPr id="51" name="Rektangel: rundade hörn 36">
            <a:extLst>
              <a:ext uri="{FF2B5EF4-FFF2-40B4-BE49-F238E27FC236}">
                <a16:creationId xmlns:a16="http://schemas.microsoft.com/office/drawing/2014/main" id="{F6C0441B-68D5-4363-8701-71F5412EDD95}"/>
              </a:ext>
            </a:extLst>
          </p:cNvPr>
          <p:cNvSpPr/>
          <p:nvPr/>
        </p:nvSpPr>
        <p:spPr>
          <a:xfrm>
            <a:off x="5737794" y="4350931"/>
            <a:ext cx="1313584" cy="351477"/>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Vårdekonomi</a:t>
            </a:r>
          </a:p>
        </p:txBody>
      </p:sp>
      <p:cxnSp>
        <p:nvCxnSpPr>
          <p:cNvPr id="78" name="Koppling: vinklad 19">
            <a:extLst>
              <a:ext uri="{FF2B5EF4-FFF2-40B4-BE49-F238E27FC236}">
                <a16:creationId xmlns:a16="http://schemas.microsoft.com/office/drawing/2014/main" id="{DCAA3B3E-49AA-4BEA-873D-D3AF91E7BA52}"/>
              </a:ext>
            </a:extLst>
          </p:cNvPr>
          <p:cNvCxnSpPr>
            <a:cxnSpLocks/>
            <a:stCxn id="51" idx="3"/>
            <a:endCxn id="24" idx="1"/>
          </p:cNvCxnSpPr>
          <p:nvPr/>
        </p:nvCxnSpPr>
        <p:spPr>
          <a:xfrm>
            <a:off x="7051378" y="4526670"/>
            <a:ext cx="1199802" cy="197123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 name="Rektangel: rundade hörn 36">
            <a:extLst>
              <a:ext uri="{FF2B5EF4-FFF2-40B4-BE49-F238E27FC236}">
                <a16:creationId xmlns:a16="http://schemas.microsoft.com/office/drawing/2014/main" id="{3915BD2F-8E58-4224-2F6C-4F8EE8316C02}"/>
              </a:ext>
            </a:extLst>
          </p:cNvPr>
          <p:cNvSpPr/>
          <p:nvPr/>
        </p:nvSpPr>
        <p:spPr>
          <a:xfrm>
            <a:off x="8249645" y="4386884"/>
            <a:ext cx="2247501"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Kostnadsbeskrivning och KPP</a:t>
            </a:r>
            <a:endParaRPr lang="sv-SE" sz="1200"/>
          </a:p>
        </p:txBody>
      </p:sp>
      <p:cxnSp>
        <p:nvCxnSpPr>
          <p:cNvPr id="14" name="Koppling: vinklad 19">
            <a:extLst>
              <a:ext uri="{FF2B5EF4-FFF2-40B4-BE49-F238E27FC236}">
                <a16:creationId xmlns:a16="http://schemas.microsoft.com/office/drawing/2014/main" id="{3EBDADFA-DF0E-8569-CD84-71CD446C0911}"/>
              </a:ext>
            </a:extLst>
          </p:cNvPr>
          <p:cNvCxnSpPr>
            <a:cxnSpLocks/>
            <a:stCxn id="51" idx="3"/>
          </p:cNvCxnSpPr>
          <p:nvPr/>
        </p:nvCxnSpPr>
        <p:spPr>
          <a:xfrm>
            <a:off x="7051378" y="4526670"/>
            <a:ext cx="1213104" cy="2002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4" name="Koppling: vinklad 19">
            <a:extLst>
              <a:ext uri="{FF2B5EF4-FFF2-40B4-BE49-F238E27FC236}">
                <a16:creationId xmlns:a16="http://schemas.microsoft.com/office/drawing/2014/main" id="{373397C8-5B0F-1534-C79E-523BF816EFE6}"/>
              </a:ext>
            </a:extLst>
          </p:cNvPr>
          <p:cNvCxnSpPr>
            <a:cxnSpLocks/>
            <a:endCxn id="4" idx="1"/>
          </p:cNvCxnSpPr>
          <p:nvPr/>
        </p:nvCxnSpPr>
        <p:spPr>
          <a:xfrm flipV="1">
            <a:off x="6893851" y="2076751"/>
            <a:ext cx="1424385" cy="5090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7" name="Koppling: vinklad 19">
            <a:extLst>
              <a:ext uri="{FF2B5EF4-FFF2-40B4-BE49-F238E27FC236}">
                <a16:creationId xmlns:a16="http://schemas.microsoft.com/office/drawing/2014/main" id="{A0DE55EC-5056-AE1A-5032-6DD0A9E02045}"/>
              </a:ext>
            </a:extLst>
          </p:cNvPr>
          <p:cNvCxnSpPr>
            <a:cxnSpLocks/>
          </p:cNvCxnSpPr>
          <p:nvPr/>
        </p:nvCxnSpPr>
        <p:spPr>
          <a:xfrm>
            <a:off x="6909360" y="2131747"/>
            <a:ext cx="1408874" cy="420601"/>
          </a:xfrm>
          <a:prstGeom prst="bentConnector3">
            <a:avLst>
              <a:gd name="adj1" fmla="val 49324"/>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9" name="Koppling: vinklad 19">
            <a:extLst>
              <a:ext uri="{FF2B5EF4-FFF2-40B4-BE49-F238E27FC236}">
                <a16:creationId xmlns:a16="http://schemas.microsoft.com/office/drawing/2014/main" id="{708FE8D7-CEF8-965D-3423-DF4C45A4F2DF}"/>
              </a:ext>
            </a:extLst>
          </p:cNvPr>
          <p:cNvCxnSpPr>
            <a:cxnSpLocks/>
            <a:endCxn id="15" idx="1"/>
          </p:cNvCxnSpPr>
          <p:nvPr/>
        </p:nvCxnSpPr>
        <p:spPr>
          <a:xfrm>
            <a:off x="6909358" y="2134838"/>
            <a:ext cx="1408876" cy="918525"/>
          </a:xfrm>
          <a:prstGeom prst="bentConnector3">
            <a:avLst>
              <a:gd name="adj1" fmla="val 49155"/>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3" name="Koppling: vinklad 19">
            <a:extLst>
              <a:ext uri="{FF2B5EF4-FFF2-40B4-BE49-F238E27FC236}">
                <a16:creationId xmlns:a16="http://schemas.microsoft.com/office/drawing/2014/main" id="{68DE6082-A44E-8D31-25A9-B7C0B8B3320D}"/>
              </a:ext>
            </a:extLst>
          </p:cNvPr>
          <p:cNvCxnSpPr>
            <a:cxnSpLocks/>
            <a:endCxn id="8" idx="1"/>
          </p:cNvCxnSpPr>
          <p:nvPr/>
        </p:nvCxnSpPr>
        <p:spPr>
          <a:xfrm>
            <a:off x="6909358" y="2130974"/>
            <a:ext cx="1401414" cy="1383941"/>
          </a:xfrm>
          <a:prstGeom prst="bentConnector3">
            <a:avLst>
              <a:gd name="adj1" fmla="val 4966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6" name="Koppling: vinklad 19">
            <a:extLst>
              <a:ext uri="{FF2B5EF4-FFF2-40B4-BE49-F238E27FC236}">
                <a16:creationId xmlns:a16="http://schemas.microsoft.com/office/drawing/2014/main" id="{E2869DA4-FE84-CC50-3C3B-D2ABCE668789}"/>
              </a:ext>
            </a:extLst>
          </p:cNvPr>
          <p:cNvCxnSpPr>
            <a:cxnSpLocks/>
            <a:endCxn id="16" idx="1"/>
          </p:cNvCxnSpPr>
          <p:nvPr/>
        </p:nvCxnSpPr>
        <p:spPr>
          <a:xfrm rot="16200000" flipH="1">
            <a:off x="6996945" y="2716149"/>
            <a:ext cx="1919708" cy="707944"/>
          </a:xfrm>
          <a:prstGeom prst="bentConnector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 name="Rektangel: rundade hörn 36">
            <a:extLst>
              <a:ext uri="{FF2B5EF4-FFF2-40B4-BE49-F238E27FC236}">
                <a16:creationId xmlns:a16="http://schemas.microsoft.com/office/drawing/2014/main" id="{E236EBA4-170B-4935-999B-77358FFBC524}"/>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361957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785942" y="392439"/>
            <a:ext cx="10442575" cy="428625"/>
          </a:xfrm>
        </p:spPr>
        <p:txBody>
          <a:bodyPr lIns="91440" tIns="45720" rIns="91440" bIns="45720" anchor="t"/>
          <a:lstStyle/>
          <a:p>
            <a:r>
              <a:rPr lang="sv-SE" b="1"/>
              <a:t>Specialiserad öppenvård</a:t>
            </a:r>
            <a:br>
              <a:rPr lang="sv-SE" b="1"/>
            </a:br>
            <a:endParaRPr lang="sv-SE"/>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918473" y="1571189"/>
            <a:ext cx="2045789"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tx1"/>
                </a:solidFill>
              </a:rPr>
              <a:t>Specialiserad öppenvård</a:t>
            </a:r>
          </a:p>
        </p:txBody>
      </p:sp>
      <p:sp>
        <p:nvSpPr>
          <p:cNvPr id="15" name="Rektangel: rundade hörn 36">
            <a:extLst>
              <a:ext uri="{FF2B5EF4-FFF2-40B4-BE49-F238E27FC236}">
                <a16:creationId xmlns:a16="http://schemas.microsoft.com/office/drawing/2014/main" id="{C1340964-6C60-44AB-B54B-A8A08C89B2E5}"/>
              </a:ext>
            </a:extLst>
          </p:cNvPr>
          <p:cNvSpPr/>
          <p:nvPr/>
        </p:nvSpPr>
        <p:spPr>
          <a:xfrm>
            <a:off x="8149618" y="3362252"/>
            <a:ext cx="1573740" cy="355194"/>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Besök</a:t>
            </a:r>
          </a:p>
        </p:txBody>
      </p:sp>
      <p:sp>
        <p:nvSpPr>
          <p:cNvPr id="16" name="Rektangel: rundade hörn 36">
            <a:extLst>
              <a:ext uri="{FF2B5EF4-FFF2-40B4-BE49-F238E27FC236}">
                <a16:creationId xmlns:a16="http://schemas.microsoft.com/office/drawing/2014/main" id="{A3F9E91B-BB91-4C3A-95E5-A58AD62DB5D2}"/>
              </a:ext>
            </a:extLst>
          </p:cNvPr>
          <p:cNvSpPr/>
          <p:nvPr/>
        </p:nvSpPr>
        <p:spPr>
          <a:xfrm>
            <a:off x="8149618" y="4943246"/>
            <a:ext cx="1573740" cy="355194"/>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Teknisk utrustning</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a:endCxn id="15" idx="1"/>
          </p:cNvCxnSpPr>
          <p:nvPr/>
        </p:nvCxnSpPr>
        <p:spPr>
          <a:xfrm>
            <a:off x="2964262" y="1727732"/>
            <a:ext cx="5185356" cy="1812117"/>
          </a:xfrm>
          <a:prstGeom prst="bentConnector3">
            <a:avLst>
              <a:gd name="adj1" fmla="val 90979"/>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Koppling: vinklad 19">
            <a:extLst>
              <a:ext uri="{FF2B5EF4-FFF2-40B4-BE49-F238E27FC236}">
                <a16:creationId xmlns:a16="http://schemas.microsoft.com/office/drawing/2014/main" id="{AE8D8AA2-4B62-4BDA-BF98-B904D5563BE5}"/>
              </a:ext>
            </a:extLst>
          </p:cNvPr>
          <p:cNvCxnSpPr>
            <a:cxnSpLocks/>
            <a:stCxn id="11" idx="3"/>
            <a:endCxn id="16" idx="1"/>
          </p:cNvCxnSpPr>
          <p:nvPr/>
        </p:nvCxnSpPr>
        <p:spPr>
          <a:xfrm>
            <a:off x="2964262" y="1727732"/>
            <a:ext cx="5185356" cy="3393111"/>
          </a:xfrm>
          <a:prstGeom prst="bentConnector3">
            <a:avLst>
              <a:gd name="adj1" fmla="val 9096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0" name="textruta 74">
            <a:extLst>
              <a:ext uri="{FF2B5EF4-FFF2-40B4-BE49-F238E27FC236}">
                <a16:creationId xmlns:a16="http://schemas.microsoft.com/office/drawing/2014/main" id="{91432806-CE1E-4EB5-B4A8-C392F0CD8A3B}"/>
              </a:ext>
            </a:extLst>
          </p:cNvPr>
          <p:cNvSpPr txBox="1"/>
          <p:nvPr/>
        </p:nvSpPr>
        <p:spPr>
          <a:xfrm>
            <a:off x="916146" y="1277460"/>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31" name="textruta 74">
            <a:extLst>
              <a:ext uri="{FF2B5EF4-FFF2-40B4-BE49-F238E27FC236}">
                <a16:creationId xmlns:a16="http://schemas.microsoft.com/office/drawing/2014/main" id="{63A703F9-841C-41E4-A277-44F936FC2525}"/>
              </a:ext>
            </a:extLst>
          </p:cNvPr>
          <p:cNvSpPr txBox="1"/>
          <p:nvPr/>
        </p:nvSpPr>
        <p:spPr>
          <a:xfrm>
            <a:off x="7760943" y="1330343"/>
            <a:ext cx="4032858" cy="187718"/>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 och perspektiv</a:t>
            </a:r>
            <a:endParaRPr lang="sv-SE" sz="1100" b="1">
              <a:solidFill>
                <a:schemeClr val="accent3">
                  <a:lumMod val="75000"/>
                </a:schemeClr>
              </a:solidFill>
              <a:cs typeface="Arial"/>
            </a:endParaRPr>
          </a:p>
        </p:txBody>
      </p:sp>
      <p:sp>
        <p:nvSpPr>
          <p:cNvPr id="6" name="Platshållare för innehåll 5"/>
          <p:cNvSpPr>
            <a:spLocks noGrp="1"/>
          </p:cNvSpPr>
          <p:nvPr>
            <p:ph idx="1"/>
          </p:nvPr>
        </p:nvSpPr>
        <p:spPr>
          <a:xfrm>
            <a:off x="876532" y="1961391"/>
            <a:ext cx="6497589" cy="4324794"/>
          </a:xfrm>
        </p:spPr>
        <p:txBody>
          <a:bodyPr lIns="91440" tIns="45720" rIns="91440" bIns="45720" anchor="t"/>
          <a:lstStyle/>
          <a:p>
            <a:pPr marL="0" indent="0">
              <a:spcAft>
                <a:spcPts val="600"/>
              </a:spcAft>
              <a:buNone/>
            </a:pPr>
            <a:r>
              <a:rPr lang="sv-SE" sz="1000"/>
              <a:t>Inom specialiserad öppenvård innebär förändringen utifrån ett regionalt perspektiv att:</a:t>
            </a:r>
          </a:p>
          <a:p>
            <a:pPr marL="251460" indent="-251460">
              <a:spcAft>
                <a:spcPts val="600"/>
              </a:spcAft>
            </a:pPr>
            <a:r>
              <a:rPr lang="sv-SE" sz="1000"/>
              <a:t>Digitala arbetsflöden för dokumentation, administration och logistik används gemensamt i SDV.</a:t>
            </a:r>
            <a:endParaRPr lang="sv-SE" sz="1000">
              <a:cs typeface="Arial"/>
            </a:endParaRPr>
          </a:p>
          <a:p>
            <a:pPr marL="251460" indent="-251460">
              <a:spcAft>
                <a:spcPts val="600"/>
              </a:spcAft>
            </a:pPr>
            <a:r>
              <a:rPr lang="sv-SE" sz="1000"/>
              <a:t>Kliniska, administrativa och logistiska arbetsflöden är integrerade.</a:t>
            </a:r>
          </a:p>
          <a:p>
            <a:pPr marL="251460" indent="-251460">
              <a:spcAft>
                <a:spcPts val="600"/>
              </a:spcAft>
            </a:pPr>
            <a:r>
              <a:rPr lang="sv-SE" sz="1000">
                <a:ea typeface="+mn-lt"/>
                <a:cs typeface="+mn-lt"/>
              </a:rPr>
              <a:t>Klinisk dokumentation sker på ett standardiserat och strukturerat sätt med stora fördelar för vårdens effektivitet och patientsäkerhet.</a:t>
            </a:r>
          </a:p>
          <a:p>
            <a:pPr marL="251460" indent="-251460">
              <a:spcAft>
                <a:spcPts val="600"/>
              </a:spcAft>
            </a:pPr>
            <a:r>
              <a:rPr lang="sv-SE" sz="1000">
                <a:ea typeface="+mn-lt"/>
                <a:cs typeface="+mn-lt"/>
              </a:rPr>
              <a:t>Klinisk dokumentation utgör grunden för hantering av administrativa och logistiska arbetsflöden vilket ställer högre krav på att dokumentationen genomförs i realtid och är korrekt.</a:t>
            </a:r>
          </a:p>
          <a:p>
            <a:pPr marL="251460" indent="-251460">
              <a:spcAft>
                <a:spcPts val="600"/>
              </a:spcAft>
            </a:pPr>
            <a:r>
              <a:rPr lang="sv-SE" sz="1000"/>
              <a:t>Vårdprocesserna är ordinationsdrivna av nya digitala arbetssätt kring ordinationer och åtgärder.</a:t>
            </a:r>
            <a:endParaRPr lang="sv-SE" sz="1000">
              <a:cs typeface="Arial"/>
            </a:endParaRPr>
          </a:p>
          <a:p>
            <a:pPr marL="251460" indent="-251460">
              <a:spcAft>
                <a:spcPts val="600"/>
              </a:spcAft>
            </a:pPr>
            <a:r>
              <a:rPr lang="sv-SE" sz="1000">
                <a:ea typeface="+mn-lt"/>
                <a:cs typeface="+mn-lt"/>
              </a:rPr>
              <a:t>Vårdprofessionerna använder specifika och rollstyrda dokumentationsvyer utifrån tilldelade positioner och behörigheter i systemet.</a:t>
            </a:r>
          </a:p>
          <a:p>
            <a:pPr marL="251460" indent="-251460">
              <a:spcAft>
                <a:spcPts val="600"/>
              </a:spcAft>
            </a:pPr>
            <a:endParaRPr lang="sv-SE" sz="1000"/>
          </a:p>
          <a:p>
            <a:pPr marL="0" indent="0">
              <a:spcAft>
                <a:spcPts val="600"/>
              </a:spcAft>
              <a:buNone/>
            </a:pPr>
            <a:endParaRPr lang="sv-SE" sz="1000"/>
          </a:p>
          <a:p>
            <a:pPr marL="251460" indent="-251460">
              <a:spcAft>
                <a:spcPts val="600"/>
              </a:spcAft>
            </a:pPr>
            <a:r>
              <a:rPr lang="sv-SE" sz="1000" b="1" err="1"/>
              <a:t>Ambulatory</a:t>
            </a:r>
            <a:r>
              <a:rPr lang="sv-SE" sz="1000" b="1"/>
              <a:t> </a:t>
            </a:r>
            <a:r>
              <a:rPr lang="sv-SE" sz="1000" b="1" err="1"/>
              <a:t>Organizer</a:t>
            </a:r>
            <a:r>
              <a:rPr lang="sv-SE" sz="1000" b="1"/>
              <a:t> - </a:t>
            </a:r>
            <a:r>
              <a:rPr lang="sv-SE" sz="1000"/>
              <a:t>Startsidan för öppenvården</a:t>
            </a:r>
            <a:endParaRPr lang="sv-SE" sz="1000">
              <a:cs typeface="Arial"/>
            </a:endParaRPr>
          </a:p>
          <a:p>
            <a:pPr marL="251460" lvl="1" indent="-251460">
              <a:spcAft>
                <a:spcPts val="600"/>
              </a:spcAft>
              <a:buFont typeface="Arial" panose="020B0604020202020204" pitchFamily="34" charset="0"/>
              <a:buChar char="•"/>
            </a:pPr>
            <a:r>
              <a:rPr lang="sv-SE" sz="1000" b="1"/>
              <a:t>PowerChart - </a:t>
            </a:r>
            <a:r>
              <a:rPr lang="sv-SE" sz="1000"/>
              <a:t>Huvudjournalen </a:t>
            </a:r>
            <a:endParaRPr lang="sv-SE" sz="1000">
              <a:cs typeface="Arial"/>
            </a:endParaRPr>
          </a:p>
          <a:p>
            <a:pPr marL="251460" indent="-251460">
              <a:spcAft>
                <a:spcPts val="600"/>
              </a:spcAft>
            </a:pPr>
            <a:r>
              <a:rPr lang="sv-SE" sz="1000" b="1"/>
              <a:t>RevenueCycle - </a:t>
            </a:r>
            <a:r>
              <a:rPr lang="sv-SE" sz="1000"/>
              <a:t>Verktyg för patientadministration</a:t>
            </a:r>
            <a:endParaRPr lang="sv-SE" sz="1000">
              <a:cs typeface="Arial"/>
            </a:endParaRPr>
          </a:p>
          <a:p>
            <a:pPr marL="251460" indent="-251460">
              <a:spcAft>
                <a:spcPts val="600"/>
              </a:spcAft>
            </a:pPr>
            <a:r>
              <a:rPr lang="sv-SE" sz="1000" b="1" err="1"/>
              <a:t>AccessHIM</a:t>
            </a:r>
            <a:r>
              <a:rPr lang="sv-SE" sz="1000" b="1"/>
              <a:t> / </a:t>
            </a:r>
            <a:r>
              <a:rPr lang="sv-SE" sz="1000" b="1">
                <a:solidFill>
                  <a:srgbClr val="000000"/>
                </a:solidFill>
              </a:rPr>
              <a:t>Charge Services -</a:t>
            </a:r>
            <a:r>
              <a:rPr lang="sv-SE" sz="1000">
                <a:solidFill>
                  <a:srgbClr val="000000"/>
                </a:solidFill>
              </a:rPr>
              <a:t> V</a:t>
            </a:r>
            <a:r>
              <a:rPr lang="sv-SE" sz="1000"/>
              <a:t>erktyg för klinisk kodning</a:t>
            </a:r>
            <a:endParaRPr lang="sv-SE" sz="1000">
              <a:cs typeface="Arial"/>
            </a:endParaRPr>
          </a:p>
          <a:p>
            <a:pPr marL="251460" lvl="1" indent="-251460">
              <a:spcAft>
                <a:spcPts val="600"/>
              </a:spcAft>
              <a:buFont typeface="Arial" panose="020B0604020202020204" pitchFamily="34" charset="0"/>
              <a:buChar char="•"/>
            </a:pPr>
            <a:r>
              <a:rPr lang="sv-SE" sz="1000" b="1"/>
              <a:t>Remisshanteraren - </a:t>
            </a:r>
            <a:r>
              <a:rPr lang="sv-SE" sz="1000"/>
              <a:t>Verktyg för remisshantering</a:t>
            </a:r>
            <a:endParaRPr lang="sv-SE" sz="1000">
              <a:cs typeface="Arial"/>
            </a:endParaRPr>
          </a:p>
          <a:p>
            <a:pPr marL="251460" lvl="1" indent="-251460">
              <a:spcAft>
                <a:spcPts val="600"/>
              </a:spcAft>
              <a:buFont typeface="Arial" panose="020B0604020202020204" pitchFamily="34" charset="0"/>
              <a:buChar char="•"/>
            </a:pPr>
            <a:r>
              <a:rPr lang="sv-SE" sz="1000" b="1"/>
              <a:t>Meddelandecenter -</a:t>
            </a:r>
            <a:r>
              <a:rPr lang="sv-SE" sz="1000"/>
              <a:t> Notifikations- och signeringskorg</a:t>
            </a:r>
          </a:p>
          <a:p>
            <a:pPr marL="251460" lvl="1" indent="-251460">
              <a:spcAft>
                <a:spcPts val="600"/>
              </a:spcAft>
              <a:buFont typeface="Arial" panose="020B0604020202020204" pitchFamily="34" charset="0"/>
              <a:buChar char="•"/>
            </a:pPr>
            <a:r>
              <a:rPr lang="sv-SE" sz="1000" b="1"/>
              <a:t>Uppföljningsbegäran - </a:t>
            </a:r>
            <a:r>
              <a:rPr lang="sv-SE" sz="1000"/>
              <a:t>Verktyg för hantering av uppföljningsordinationer</a:t>
            </a:r>
            <a:endParaRPr lang="sv-SE" sz="1000">
              <a:solidFill>
                <a:srgbClr val="000000"/>
              </a:solidFill>
              <a:cs typeface="Arial"/>
            </a:endParaRPr>
          </a:p>
        </p:txBody>
      </p:sp>
      <p:sp>
        <p:nvSpPr>
          <p:cNvPr id="41" name="Rektangel: rundade hörn 36">
            <a:extLst>
              <a:ext uri="{FF2B5EF4-FFF2-40B4-BE49-F238E27FC236}">
                <a16:creationId xmlns:a16="http://schemas.microsoft.com/office/drawing/2014/main" id="{F5A5CB7C-56BD-40C3-99DA-F9F1E2DF9CAA}"/>
              </a:ext>
            </a:extLst>
          </p:cNvPr>
          <p:cNvSpPr/>
          <p:nvPr/>
        </p:nvSpPr>
        <p:spPr>
          <a:xfrm>
            <a:off x="10154518" y="4234130"/>
            <a:ext cx="1618654" cy="313086"/>
          </a:xfrm>
          <a:prstGeom prst="roundRect">
            <a:avLst/>
          </a:prstGeom>
          <a:solidFill>
            <a:srgbClr val="C5B79F"/>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Mellan besök</a:t>
            </a:r>
          </a:p>
        </p:txBody>
      </p:sp>
      <p:sp>
        <p:nvSpPr>
          <p:cNvPr id="32" name="Rektangel: rundade hörn 36">
            <a:extLst>
              <a:ext uri="{FF2B5EF4-FFF2-40B4-BE49-F238E27FC236}">
                <a16:creationId xmlns:a16="http://schemas.microsoft.com/office/drawing/2014/main" id="{7754CAFB-31DA-4C7C-8AAA-200206EE3A42}"/>
              </a:ext>
            </a:extLst>
          </p:cNvPr>
          <p:cNvSpPr/>
          <p:nvPr/>
        </p:nvSpPr>
        <p:spPr>
          <a:xfrm>
            <a:off x="10154518" y="3407577"/>
            <a:ext cx="1618654" cy="313086"/>
          </a:xfrm>
          <a:prstGeom prst="roundRect">
            <a:avLst/>
          </a:prstGeom>
          <a:solidFill>
            <a:srgbClr val="E8C08E"/>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Under besök</a:t>
            </a:r>
          </a:p>
        </p:txBody>
      </p:sp>
      <p:sp>
        <p:nvSpPr>
          <p:cNvPr id="33" name="Rektangel: rundade hörn 36">
            <a:extLst>
              <a:ext uri="{FF2B5EF4-FFF2-40B4-BE49-F238E27FC236}">
                <a16:creationId xmlns:a16="http://schemas.microsoft.com/office/drawing/2014/main" id="{D17290F5-9844-4D32-8962-66E23CD45709}"/>
              </a:ext>
            </a:extLst>
          </p:cNvPr>
          <p:cNvSpPr/>
          <p:nvPr/>
        </p:nvSpPr>
        <p:spPr>
          <a:xfrm>
            <a:off x="10154518" y="3825102"/>
            <a:ext cx="1618654" cy="313086"/>
          </a:xfrm>
          <a:prstGeom prst="roundRect">
            <a:avLst/>
          </a:prstGeom>
          <a:solidFill>
            <a:srgbClr val="B6DF89"/>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Efter besök</a:t>
            </a:r>
          </a:p>
        </p:txBody>
      </p:sp>
      <p:sp>
        <p:nvSpPr>
          <p:cNvPr id="35" name="Rektangel: rundade hörn 36">
            <a:extLst>
              <a:ext uri="{FF2B5EF4-FFF2-40B4-BE49-F238E27FC236}">
                <a16:creationId xmlns:a16="http://schemas.microsoft.com/office/drawing/2014/main" id="{F9F9790C-D57F-49DB-9871-E679B70347EE}"/>
              </a:ext>
            </a:extLst>
          </p:cNvPr>
          <p:cNvSpPr/>
          <p:nvPr/>
        </p:nvSpPr>
        <p:spPr>
          <a:xfrm>
            <a:off x="10154518" y="3000017"/>
            <a:ext cx="1618654" cy="313086"/>
          </a:xfrm>
          <a:prstGeom prst="roundRect">
            <a:avLst>
              <a:gd name="adj" fmla="val 16667"/>
            </a:avLst>
          </a:prstGeom>
          <a:solidFill>
            <a:srgbClr val="B9F7FF"/>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Före besök</a:t>
            </a:r>
          </a:p>
        </p:txBody>
      </p:sp>
      <p:cxnSp>
        <p:nvCxnSpPr>
          <p:cNvPr id="36" name="Koppling: vinklad 35">
            <a:extLst>
              <a:ext uri="{FF2B5EF4-FFF2-40B4-BE49-F238E27FC236}">
                <a16:creationId xmlns:a16="http://schemas.microsoft.com/office/drawing/2014/main" id="{1394903D-5F83-4AD8-AE07-4446E9C7CAA9}"/>
              </a:ext>
            </a:extLst>
          </p:cNvPr>
          <p:cNvCxnSpPr>
            <a:cxnSpLocks/>
            <a:stCxn id="15" idx="3"/>
            <a:endCxn id="35" idx="1"/>
          </p:cNvCxnSpPr>
          <p:nvPr/>
        </p:nvCxnSpPr>
        <p:spPr>
          <a:xfrm flipV="1">
            <a:off x="9723358" y="3156560"/>
            <a:ext cx="431160" cy="383289"/>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Koppling: vinklad 36">
            <a:extLst>
              <a:ext uri="{FF2B5EF4-FFF2-40B4-BE49-F238E27FC236}">
                <a16:creationId xmlns:a16="http://schemas.microsoft.com/office/drawing/2014/main" id="{E49AFF5B-32B1-4F5D-A3B6-CC686E443013}"/>
              </a:ext>
            </a:extLst>
          </p:cNvPr>
          <p:cNvCxnSpPr>
            <a:cxnSpLocks/>
            <a:stCxn id="15" idx="3"/>
            <a:endCxn id="32" idx="1"/>
          </p:cNvCxnSpPr>
          <p:nvPr/>
        </p:nvCxnSpPr>
        <p:spPr>
          <a:xfrm>
            <a:off x="9723358" y="3539849"/>
            <a:ext cx="431160" cy="2427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8" name="Koppling: vinklad 37">
            <a:extLst>
              <a:ext uri="{FF2B5EF4-FFF2-40B4-BE49-F238E27FC236}">
                <a16:creationId xmlns:a16="http://schemas.microsoft.com/office/drawing/2014/main" id="{FA1D93CC-DE72-4AC0-BD34-B7372247363A}"/>
              </a:ext>
            </a:extLst>
          </p:cNvPr>
          <p:cNvCxnSpPr>
            <a:cxnSpLocks/>
            <a:stCxn id="15" idx="3"/>
            <a:endCxn id="33" idx="1"/>
          </p:cNvCxnSpPr>
          <p:nvPr/>
        </p:nvCxnSpPr>
        <p:spPr>
          <a:xfrm>
            <a:off x="9723358" y="3539849"/>
            <a:ext cx="431160" cy="44179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5" name="Koppling: vinklad 74">
            <a:extLst>
              <a:ext uri="{FF2B5EF4-FFF2-40B4-BE49-F238E27FC236}">
                <a16:creationId xmlns:a16="http://schemas.microsoft.com/office/drawing/2014/main" id="{3B1DC048-C817-4201-A3E6-88E7D4C45A2E}"/>
              </a:ext>
            </a:extLst>
          </p:cNvPr>
          <p:cNvCxnSpPr>
            <a:cxnSpLocks/>
            <a:stCxn id="15" idx="3"/>
            <a:endCxn id="41" idx="1"/>
          </p:cNvCxnSpPr>
          <p:nvPr/>
        </p:nvCxnSpPr>
        <p:spPr>
          <a:xfrm>
            <a:off x="9723358" y="3539849"/>
            <a:ext cx="431160" cy="85082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 name="Rektangel: rundade hörn 36">
            <a:extLst>
              <a:ext uri="{FF2B5EF4-FFF2-40B4-BE49-F238E27FC236}">
                <a16:creationId xmlns:a16="http://schemas.microsoft.com/office/drawing/2014/main" id="{42A69B6C-01FE-688D-52EA-3E7A7A47966B}"/>
              </a:ext>
            </a:extLst>
          </p:cNvPr>
          <p:cNvSpPr/>
          <p:nvPr/>
        </p:nvSpPr>
        <p:spPr>
          <a:xfrm>
            <a:off x="21428" y="83050"/>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
        <p:nvSpPr>
          <p:cNvPr id="2" name="Rektangel: rundade hörn 36">
            <a:extLst>
              <a:ext uri="{FF2B5EF4-FFF2-40B4-BE49-F238E27FC236}">
                <a16:creationId xmlns:a16="http://schemas.microsoft.com/office/drawing/2014/main" id="{3D29DA7D-C534-10FD-0E3F-A3A423F7A22B}"/>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3591902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lIns="91440" tIns="45720" rIns="91440" bIns="45720" anchor="t"/>
          <a:lstStyle/>
          <a:p>
            <a:r>
              <a:rPr lang="sv-SE" b="1"/>
              <a:t>Psykiatri</a:t>
            </a:r>
            <a:br>
              <a:rPr lang="sv-SE" b="1"/>
            </a:br>
            <a:endParaRPr lang="sv-SE"/>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1005073" y="1800956"/>
            <a:ext cx="1313584"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Psykiatri</a:t>
            </a:r>
            <a:endParaRPr lang="en-US"/>
          </a:p>
        </p:txBody>
      </p:sp>
      <p:cxnSp>
        <p:nvCxnSpPr>
          <p:cNvPr id="20" name="Koppling: vinklad 19">
            <a:extLst>
              <a:ext uri="{FF2B5EF4-FFF2-40B4-BE49-F238E27FC236}">
                <a16:creationId xmlns:a16="http://schemas.microsoft.com/office/drawing/2014/main" id="{AE8D8AA2-4B62-4BDA-BF98-B904D5563BE5}"/>
              </a:ext>
            </a:extLst>
          </p:cNvPr>
          <p:cNvCxnSpPr>
            <a:cxnSpLocks/>
            <a:stCxn id="24" idx="3"/>
            <a:endCxn id="25" idx="1"/>
          </p:cNvCxnSpPr>
          <p:nvPr/>
        </p:nvCxnSpPr>
        <p:spPr>
          <a:xfrm>
            <a:off x="6998735" y="1980956"/>
            <a:ext cx="1036311" cy="689317"/>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0" name="textruta 74">
            <a:extLst>
              <a:ext uri="{FF2B5EF4-FFF2-40B4-BE49-F238E27FC236}">
                <a16:creationId xmlns:a16="http://schemas.microsoft.com/office/drawing/2014/main" id="{91432806-CE1E-4EB5-B4A8-C392F0CD8A3B}"/>
              </a:ext>
            </a:extLst>
          </p:cNvPr>
          <p:cNvSpPr txBox="1"/>
          <p:nvPr/>
        </p:nvSpPr>
        <p:spPr>
          <a:xfrm>
            <a:off x="988411" y="1520813"/>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31" name="textruta 74">
            <a:extLst>
              <a:ext uri="{FF2B5EF4-FFF2-40B4-BE49-F238E27FC236}">
                <a16:creationId xmlns:a16="http://schemas.microsoft.com/office/drawing/2014/main" id="{63A703F9-841C-41E4-A277-44F936FC2525}"/>
              </a:ext>
            </a:extLst>
          </p:cNvPr>
          <p:cNvSpPr txBox="1"/>
          <p:nvPr/>
        </p:nvSpPr>
        <p:spPr>
          <a:xfrm>
            <a:off x="5685152" y="1501667"/>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a:t>
            </a:r>
            <a:endParaRPr lang="sv-SE" sz="1100" b="1">
              <a:solidFill>
                <a:schemeClr val="accent3">
                  <a:lumMod val="75000"/>
                </a:schemeClr>
              </a:solidFill>
              <a:cs typeface="Arial"/>
            </a:endParaRPr>
          </a:p>
        </p:txBody>
      </p:sp>
      <p:sp>
        <p:nvSpPr>
          <p:cNvPr id="6" name="Platshållare för innehåll 5"/>
          <p:cNvSpPr>
            <a:spLocks noGrp="1"/>
          </p:cNvSpPr>
          <p:nvPr>
            <p:ph idx="1"/>
          </p:nvPr>
        </p:nvSpPr>
        <p:spPr>
          <a:xfrm>
            <a:off x="988411" y="2365727"/>
            <a:ext cx="4335856" cy="3418410"/>
          </a:xfrm>
        </p:spPr>
        <p:txBody>
          <a:bodyPr lIns="91440" tIns="45720" rIns="91440" bIns="45720" anchor="t"/>
          <a:lstStyle/>
          <a:p>
            <a:pPr marL="251460" indent="-251460"/>
            <a:r>
              <a:rPr lang="sv-SE" sz="1200">
                <a:cs typeface="Arial"/>
              </a:rPr>
              <a:t>Psykiatrin kommer arbeta i </a:t>
            </a:r>
            <a:r>
              <a:rPr lang="sv-SE" sz="1200"/>
              <a:t>Huvudjournalen </a:t>
            </a:r>
            <a:r>
              <a:rPr lang="sv-SE" sz="1200" err="1"/>
              <a:t>PowerChart</a:t>
            </a:r>
            <a:r>
              <a:rPr lang="sv-SE" sz="1200"/>
              <a:t> Logistikverktyget </a:t>
            </a:r>
            <a:r>
              <a:rPr lang="sv-SE" sz="1200" err="1"/>
              <a:t>Capacity</a:t>
            </a:r>
            <a:r>
              <a:rPr lang="sv-SE" sz="1200"/>
              <a:t> Management och Patientadministrationsverktyget Revenue </a:t>
            </a:r>
            <a:r>
              <a:rPr lang="sv-SE" sz="1200" err="1"/>
              <a:t>Cycle</a:t>
            </a:r>
            <a:r>
              <a:rPr lang="sv-SE" sz="1200"/>
              <a:t>. Akutmottagningarna kommer även arbeta i Akutliggaren </a:t>
            </a:r>
            <a:r>
              <a:rPr lang="sv-SE" sz="1200" err="1"/>
              <a:t>Launchpoint</a:t>
            </a:r>
            <a:endParaRPr lang="sv-SE" sz="1200"/>
          </a:p>
          <a:p>
            <a:pPr marL="251460" indent="-251460"/>
            <a:r>
              <a:rPr lang="sv-SE" sz="1200"/>
              <a:t>Högnivåsummering Psykiatri ska läsas tillsammans med övriga övergripande högnivåsummeringar. </a:t>
            </a:r>
            <a:endParaRPr lang="sv-SE" sz="1200">
              <a:cs typeface="Arial"/>
            </a:endParaRPr>
          </a:p>
          <a:p>
            <a:pPr marL="251460" indent="-251460"/>
            <a:r>
              <a:rPr lang="sv-SE" sz="1200"/>
              <a:t>Högnivåsummering Psykiatri beskriver förändringarna för de psykiatriska flödena uppdelad i andra specialiteter och psykiatrisk vård.</a:t>
            </a:r>
            <a:endParaRPr lang="sv-SE" sz="1200">
              <a:cs typeface="Arial"/>
            </a:endParaRPr>
          </a:p>
          <a:p>
            <a:pPr marL="251460" indent="-251460"/>
            <a:endParaRPr lang="sv-SE" sz="1200">
              <a:highlight>
                <a:srgbClr val="FFFF00"/>
              </a:highlight>
              <a:cs typeface="Arial"/>
            </a:endParaRPr>
          </a:p>
          <a:p>
            <a:pPr marL="251460" indent="-251460"/>
            <a:endParaRPr lang="sv-SE" sz="1200">
              <a:highlight>
                <a:srgbClr val="FFFF00"/>
              </a:highlight>
            </a:endParaRPr>
          </a:p>
          <a:p>
            <a:pPr marL="251460" indent="-251460"/>
            <a:endParaRPr lang="sv-SE" sz="1200">
              <a:highlight>
                <a:srgbClr val="FFFF00"/>
              </a:highlight>
            </a:endParaRPr>
          </a:p>
          <a:p>
            <a:pPr marL="251460" indent="-251460"/>
            <a:endParaRPr lang="sv-SE" sz="1200">
              <a:highlight>
                <a:srgbClr val="FFFF00"/>
              </a:highlight>
            </a:endParaRPr>
          </a:p>
          <a:p>
            <a:pPr marL="251460" indent="-251460"/>
            <a:endParaRPr lang="sv-SE">
              <a:solidFill>
                <a:srgbClr val="000000"/>
              </a:solidFill>
              <a:highlight>
                <a:srgbClr val="FFFF00"/>
              </a:highlight>
              <a:cs typeface="Arial"/>
            </a:endParaRPr>
          </a:p>
        </p:txBody>
      </p:sp>
      <p:sp>
        <p:nvSpPr>
          <p:cNvPr id="21" name="Rektangel: rundade hörn 36">
            <a:extLst>
              <a:ext uri="{FF2B5EF4-FFF2-40B4-BE49-F238E27FC236}">
                <a16:creationId xmlns:a16="http://schemas.microsoft.com/office/drawing/2014/main" id="{27D554CE-4BD1-42B4-B64B-8C1EF2B85215}"/>
              </a:ext>
            </a:extLst>
          </p:cNvPr>
          <p:cNvSpPr/>
          <p:nvPr/>
        </p:nvSpPr>
        <p:spPr>
          <a:xfrm>
            <a:off x="8035046" y="3256862"/>
            <a:ext cx="2364565"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Suicidriskbedömning och andra skattningsinstrument</a:t>
            </a:r>
          </a:p>
        </p:txBody>
      </p:sp>
      <p:sp>
        <p:nvSpPr>
          <p:cNvPr id="25" name="Rektangel: rundade hörn 36">
            <a:extLst>
              <a:ext uri="{FF2B5EF4-FFF2-40B4-BE49-F238E27FC236}">
                <a16:creationId xmlns:a16="http://schemas.microsoft.com/office/drawing/2014/main" id="{F818C773-1EEA-46B8-B8FB-F09D9485FC7E}"/>
              </a:ext>
            </a:extLst>
          </p:cNvPr>
          <p:cNvSpPr/>
          <p:nvPr/>
        </p:nvSpPr>
        <p:spPr>
          <a:xfrm>
            <a:off x="8035046" y="2490273"/>
            <a:ext cx="2364565"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Tvångsvård</a:t>
            </a:r>
          </a:p>
        </p:txBody>
      </p:sp>
      <p:cxnSp>
        <p:nvCxnSpPr>
          <p:cNvPr id="43" name="Koppling: vinklad 19">
            <a:extLst>
              <a:ext uri="{FF2B5EF4-FFF2-40B4-BE49-F238E27FC236}">
                <a16:creationId xmlns:a16="http://schemas.microsoft.com/office/drawing/2014/main" id="{B7D7F3FB-6209-4506-8469-FABE7C6EE0F3}"/>
              </a:ext>
            </a:extLst>
          </p:cNvPr>
          <p:cNvCxnSpPr>
            <a:cxnSpLocks/>
            <a:stCxn id="24" idx="3"/>
            <a:endCxn id="21" idx="1"/>
          </p:cNvCxnSpPr>
          <p:nvPr/>
        </p:nvCxnSpPr>
        <p:spPr>
          <a:xfrm>
            <a:off x="6998735" y="1980956"/>
            <a:ext cx="1036311" cy="145590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7" name="Rektangel: rundade hörn 36">
            <a:extLst>
              <a:ext uri="{FF2B5EF4-FFF2-40B4-BE49-F238E27FC236}">
                <a16:creationId xmlns:a16="http://schemas.microsoft.com/office/drawing/2014/main" id="{C64994F5-1DD4-4F2B-8A05-4AC78C0BB7A0}"/>
              </a:ext>
            </a:extLst>
          </p:cNvPr>
          <p:cNvSpPr/>
          <p:nvPr/>
        </p:nvSpPr>
        <p:spPr>
          <a:xfrm>
            <a:off x="8035046" y="1805866"/>
            <a:ext cx="2364565"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err="1">
                <a:solidFill>
                  <a:schemeClr val="bg1"/>
                </a:solidFill>
              </a:rPr>
              <a:t>Överflytt</a:t>
            </a:r>
            <a:r>
              <a:rPr lang="sv-SE" sz="1200">
                <a:solidFill>
                  <a:schemeClr val="bg1"/>
                </a:solidFill>
              </a:rPr>
              <a:t> mellan psykiatrisk och annan heldygnsvård</a:t>
            </a:r>
          </a:p>
        </p:txBody>
      </p:sp>
      <p:sp>
        <p:nvSpPr>
          <p:cNvPr id="24" name="Rektangel: rundade hörn 36">
            <a:extLst>
              <a:ext uri="{FF2B5EF4-FFF2-40B4-BE49-F238E27FC236}">
                <a16:creationId xmlns:a16="http://schemas.microsoft.com/office/drawing/2014/main" id="{B642F1B7-4D3A-4682-A907-D09750903334}"/>
              </a:ext>
            </a:extLst>
          </p:cNvPr>
          <p:cNvSpPr/>
          <p:nvPr/>
        </p:nvSpPr>
        <p:spPr>
          <a:xfrm>
            <a:off x="5685152" y="1800956"/>
            <a:ext cx="1313583"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Inom andra specialiteter</a:t>
            </a:r>
          </a:p>
        </p:txBody>
      </p:sp>
      <p:sp>
        <p:nvSpPr>
          <p:cNvPr id="29" name="Rektangel: rundade hörn 36">
            <a:extLst>
              <a:ext uri="{FF2B5EF4-FFF2-40B4-BE49-F238E27FC236}">
                <a16:creationId xmlns:a16="http://schemas.microsoft.com/office/drawing/2014/main" id="{A078CBD8-633B-4BD1-9260-9D9D79010EBD}"/>
              </a:ext>
            </a:extLst>
          </p:cNvPr>
          <p:cNvSpPr/>
          <p:nvPr/>
        </p:nvSpPr>
        <p:spPr>
          <a:xfrm>
            <a:off x="5685152" y="4074932"/>
            <a:ext cx="1314000"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Inom psykiatri</a:t>
            </a:r>
          </a:p>
        </p:txBody>
      </p:sp>
      <p:sp>
        <p:nvSpPr>
          <p:cNvPr id="45" name="Rektangel: rundade hörn 36">
            <a:extLst>
              <a:ext uri="{FF2B5EF4-FFF2-40B4-BE49-F238E27FC236}">
                <a16:creationId xmlns:a16="http://schemas.microsoft.com/office/drawing/2014/main" id="{CB841C22-57FC-4216-9BCA-12107D373AF4}"/>
              </a:ext>
            </a:extLst>
          </p:cNvPr>
          <p:cNvSpPr/>
          <p:nvPr/>
        </p:nvSpPr>
        <p:spPr>
          <a:xfrm>
            <a:off x="8035046" y="5547713"/>
            <a:ext cx="2364565"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Slutenvård</a:t>
            </a:r>
          </a:p>
        </p:txBody>
      </p:sp>
      <p:sp>
        <p:nvSpPr>
          <p:cNvPr id="46" name="Rektangel: rundade hörn 36">
            <a:extLst>
              <a:ext uri="{FF2B5EF4-FFF2-40B4-BE49-F238E27FC236}">
                <a16:creationId xmlns:a16="http://schemas.microsoft.com/office/drawing/2014/main" id="{BD0246A1-1DD3-4598-AEED-5E361D1E7898}"/>
              </a:ext>
            </a:extLst>
          </p:cNvPr>
          <p:cNvSpPr/>
          <p:nvPr/>
        </p:nvSpPr>
        <p:spPr>
          <a:xfrm>
            <a:off x="8035046" y="4812690"/>
            <a:ext cx="2364565"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Akutmottagning</a:t>
            </a:r>
          </a:p>
        </p:txBody>
      </p:sp>
      <p:sp>
        <p:nvSpPr>
          <p:cNvPr id="49" name="Rektangel: rundade hörn 36">
            <a:extLst>
              <a:ext uri="{FF2B5EF4-FFF2-40B4-BE49-F238E27FC236}">
                <a16:creationId xmlns:a16="http://schemas.microsoft.com/office/drawing/2014/main" id="{FFF4C075-FF30-4699-AB33-E58D9C3C2867}"/>
              </a:ext>
            </a:extLst>
          </p:cNvPr>
          <p:cNvSpPr/>
          <p:nvPr/>
        </p:nvSpPr>
        <p:spPr>
          <a:xfrm>
            <a:off x="8035046" y="4077667"/>
            <a:ext cx="2364565" cy="360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Öppenvård</a:t>
            </a:r>
          </a:p>
        </p:txBody>
      </p:sp>
      <p:cxnSp>
        <p:nvCxnSpPr>
          <p:cNvPr id="50" name="Koppling: vinklad 49">
            <a:extLst>
              <a:ext uri="{FF2B5EF4-FFF2-40B4-BE49-F238E27FC236}">
                <a16:creationId xmlns:a16="http://schemas.microsoft.com/office/drawing/2014/main" id="{13EF55D8-0F2B-48F7-B6BC-ED68DEEF72EF}"/>
              </a:ext>
            </a:extLst>
          </p:cNvPr>
          <p:cNvCxnSpPr>
            <a:cxnSpLocks/>
            <a:stCxn id="29" idx="3"/>
            <a:endCxn id="46" idx="1"/>
          </p:cNvCxnSpPr>
          <p:nvPr/>
        </p:nvCxnSpPr>
        <p:spPr>
          <a:xfrm>
            <a:off x="6999152" y="4254932"/>
            <a:ext cx="1035894" cy="73775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1" name="Koppling: vinklad 19">
            <a:extLst>
              <a:ext uri="{FF2B5EF4-FFF2-40B4-BE49-F238E27FC236}">
                <a16:creationId xmlns:a16="http://schemas.microsoft.com/office/drawing/2014/main" id="{53D255FF-238B-4697-8BAC-9D970B640273}"/>
              </a:ext>
            </a:extLst>
          </p:cNvPr>
          <p:cNvCxnSpPr>
            <a:cxnSpLocks/>
            <a:stCxn id="29" idx="3"/>
            <a:endCxn id="45" idx="1"/>
          </p:cNvCxnSpPr>
          <p:nvPr/>
        </p:nvCxnSpPr>
        <p:spPr>
          <a:xfrm>
            <a:off x="6999152" y="4254932"/>
            <a:ext cx="1035894" cy="147278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9" name="Rak pilkoppling 8">
            <a:extLst>
              <a:ext uri="{FF2B5EF4-FFF2-40B4-BE49-F238E27FC236}">
                <a16:creationId xmlns:a16="http://schemas.microsoft.com/office/drawing/2014/main" id="{CFF6583E-9ECC-4291-AF83-A78BC1C2E30A}"/>
              </a:ext>
            </a:extLst>
          </p:cNvPr>
          <p:cNvCxnSpPr>
            <a:cxnSpLocks/>
            <a:stCxn id="11" idx="3"/>
            <a:endCxn id="24" idx="1"/>
          </p:cNvCxnSpPr>
          <p:nvPr/>
        </p:nvCxnSpPr>
        <p:spPr>
          <a:xfrm>
            <a:off x="2318657" y="1980956"/>
            <a:ext cx="3366495" cy="0"/>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7" name="Rak pilkoppling 56">
            <a:extLst>
              <a:ext uri="{FF2B5EF4-FFF2-40B4-BE49-F238E27FC236}">
                <a16:creationId xmlns:a16="http://schemas.microsoft.com/office/drawing/2014/main" id="{631D4E61-BD6C-4B48-864B-1FF8D4949676}"/>
              </a:ext>
            </a:extLst>
          </p:cNvPr>
          <p:cNvCxnSpPr>
            <a:cxnSpLocks/>
            <a:stCxn id="24" idx="3"/>
            <a:endCxn id="47" idx="1"/>
          </p:cNvCxnSpPr>
          <p:nvPr/>
        </p:nvCxnSpPr>
        <p:spPr>
          <a:xfrm>
            <a:off x="6998735" y="1980956"/>
            <a:ext cx="1036311" cy="4910"/>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0" name="Rak pilkoppling 59">
            <a:extLst>
              <a:ext uri="{FF2B5EF4-FFF2-40B4-BE49-F238E27FC236}">
                <a16:creationId xmlns:a16="http://schemas.microsoft.com/office/drawing/2014/main" id="{3D3DBAA7-5719-487D-AE4F-13520E186E56}"/>
              </a:ext>
            </a:extLst>
          </p:cNvPr>
          <p:cNvCxnSpPr>
            <a:cxnSpLocks/>
            <a:stCxn id="29" idx="3"/>
            <a:endCxn id="49" idx="1"/>
          </p:cNvCxnSpPr>
          <p:nvPr/>
        </p:nvCxnSpPr>
        <p:spPr>
          <a:xfrm>
            <a:off x="6999152" y="4254932"/>
            <a:ext cx="1035894" cy="2735"/>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3" name="Koppling: vinklad 22">
            <a:extLst>
              <a:ext uri="{FF2B5EF4-FFF2-40B4-BE49-F238E27FC236}">
                <a16:creationId xmlns:a16="http://schemas.microsoft.com/office/drawing/2014/main" id="{61F9D9B8-5AE1-498A-84F2-C46518B2E19B}"/>
              </a:ext>
            </a:extLst>
          </p:cNvPr>
          <p:cNvCxnSpPr>
            <a:cxnSpLocks/>
            <a:stCxn id="11" idx="3"/>
            <a:endCxn id="29" idx="1"/>
          </p:cNvCxnSpPr>
          <p:nvPr/>
        </p:nvCxnSpPr>
        <p:spPr>
          <a:xfrm>
            <a:off x="2318657" y="1980956"/>
            <a:ext cx="3366495" cy="2273976"/>
          </a:xfrm>
          <a:prstGeom prst="bentConnector3">
            <a:avLst>
              <a:gd name="adj1" fmla="val 90177"/>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 name="Rektangel: rundade hörn 36">
            <a:extLst>
              <a:ext uri="{FF2B5EF4-FFF2-40B4-BE49-F238E27FC236}">
                <a16:creationId xmlns:a16="http://schemas.microsoft.com/office/drawing/2014/main" id="{BA28B19D-51D6-787F-A184-FCA50EA9934C}"/>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2603240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lIns="91440" tIns="45720" rIns="91440" bIns="45720" anchor="t"/>
          <a:lstStyle/>
          <a:p>
            <a:r>
              <a:rPr lang="sv-SE" b="1"/>
              <a:t>Akutmottagningar</a:t>
            </a:r>
          </a:p>
        </p:txBody>
      </p:sp>
      <p:sp>
        <p:nvSpPr>
          <p:cNvPr id="6" name="Platshållare för innehåll 5"/>
          <p:cNvSpPr>
            <a:spLocks noGrp="1"/>
          </p:cNvSpPr>
          <p:nvPr>
            <p:ph idx="1"/>
          </p:nvPr>
        </p:nvSpPr>
        <p:spPr>
          <a:xfrm>
            <a:off x="1028356" y="1884196"/>
            <a:ext cx="5494344" cy="3511904"/>
          </a:xfrm>
        </p:spPr>
        <p:txBody>
          <a:bodyPr lIns="91440" tIns="45720" rIns="91440" bIns="45720" anchor="t"/>
          <a:lstStyle/>
          <a:p>
            <a:pPr marL="0" indent="0">
              <a:spcAft>
                <a:spcPts val="600"/>
              </a:spcAft>
              <a:buNone/>
            </a:pPr>
            <a:r>
              <a:rPr lang="sv-SE" sz="1100" b="1"/>
              <a:t>Ny sammanhållen IT-struktur</a:t>
            </a:r>
            <a:r>
              <a:rPr lang="sv-SE" sz="1100"/>
              <a:t> - ersätter bland annat akutjournal, patientliggare, Melior och PASIS</a:t>
            </a:r>
            <a:endParaRPr lang="sv-SE" sz="1100">
              <a:cs typeface="Arial"/>
            </a:endParaRPr>
          </a:p>
          <a:p>
            <a:pPr marL="251460" indent="-251460">
              <a:spcAft>
                <a:spcPts val="600"/>
              </a:spcAft>
            </a:pPr>
            <a:r>
              <a:rPr lang="sv-SE" sz="1100">
                <a:cs typeface="Arial"/>
              </a:rPr>
              <a:t>Journalsystemet </a:t>
            </a:r>
            <a:r>
              <a:rPr lang="sv-SE" sz="1100" b="1">
                <a:cs typeface="Arial"/>
              </a:rPr>
              <a:t>Millennium</a:t>
            </a:r>
          </a:p>
          <a:p>
            <a:pPr marL="251460" indent="-251460">
              <a:spcAft>
                <a:spcPts val="600"/>
              </a:spcAft>
            </a:pPr>
            <a:r>
              <a:rPr lang="sv-SE" sz="1100">
                <a:cs typeface="Arial"/>
              </a:rPr>
              <a:t>Patientliggaren</a:t>
            </a:r>
            <a:r>
              <a:rPr lang="sv-SE" sz="1100" b="1">
                <a:cs typeface="Arial"/>
              </a:rPr>
              <a:t> </a:t>
            </a:r>
            <a:r>
              <a:rPr lang="sv-SE" sz="1100" b="1" err="1">
                <a:cs typeface="Arial"/>
              </a:rPr>
              <a:t>Launchpoint</a:t>
            </a:r>
            <a:r>
              <a:rPr lang="sv-SE" sz="1100">
                <a:cs typeface="Arial"/>
              </a:rPr>
              <a:t>  -med journaluppgifter, ordinationer och logistikmarkörer</a:t>
            </a:r>
            <a:endParaRPr lang="sv-SE"/>
          </a:p>
          <a:p>
            <a:pPr marL="251460" indent="-251460">
              <a:spcAft>
                <a:spcPts val="600"/>
              </a:spcAft>
            </a:pPr>
            <a:r>
              <a:rPr lang="sv-SE" sz="1100">
                <a:cs typeface="Arial"/>
              </a:rPr>
              <a:t>Logistikverktyget </a:t>
            </a:r>
            <a:r>
              <a:rPr lang="sv-SE" sz="1100" b="1">
                <a:cs typeface="Arial"/>
              </a:rPr>
              <a:t>Capacity Management</a:t>
            </a:r>
            <a:r>
              <a:rPr lang="sv-SE" sz="1100">
                <a:cs typeface="Arial"/>
              </a:rPr>
              <a:t> (CapMan)</a:t>
            </a:r>
            <a:br>
              <a:rPr lang="en-US" sz="1100"/>
            </a:br>
            <a:r>
              <a:rPr lang="sv-SE" sz="1100">
                <a:cs typeface="Arial"/>
              </a:rPr>
              <a:t>-Assisterar transporter och vårdplatshantering</a:t>
            </a:r>
          </a:p>
          <a:p>
            <a:pPr marL="251460" indent="-251460"/>
            <a:r>
              <a:rPr lang="sv-SE" sz="1100">
                <a:ea typeface="+mn-lt"/>
                <a:cs typeface="+mn-lt"/>
              </a:rPr>
              <a:t>Patientadministrationsverktyget </a:t>
            </a:r>
            <a:r>
              <a:rPr lang="sv-SE" sz="1100" b="1">
                <a:ea typeface="+mn-lt"/>
                <a:cs typeface="+mn-lt"/>
              </a:rPr>
              <a:t>RevenueCycle </a:t>
            </a:r>
            <a:r>
              <a:rPr lang="sv-SE" sz="1100">
                <a:ea typeface="+mn-lt"/>
                <a:cs typeface="+mn-lt"/>
              </a:rPr>
              <a:t> </a:t>
            </a:r>
            <a:br>
              <a:rPr lang="sv-SE" sz="1100">
                <a:ea typeface="+mn-lt"/>
                <a:cs typeface="+mn-lt"/>
              </a:rPr>
            </a:br>
            <a:r>
              <a:rPr lang="sv-SE" sz="1100">
                <a:ea typeface="+mn-lt"/>
                <a:cs typeface="+mn-lt"/>
              </a:rPr>
              <a:t>-Patientadministrativa åtgärder främst gällande patientavgifter</a:t>
            </a:r>
          </a:p>
          <a:p>
            <a:pPr marL="0" indent="0">
              <a:spcAft>
                <a:spcPts val="600"/>
              </a:spcAft>
              <a:buNone/>
            </a:pPr>
            <a:r>
              <a:rPr lang="sv-SE" sz="1100" b="1">
                <a:cs typeface="Arial"/>
              </a:rPr>
              <a:t>Nya möjligheter:</a:t>
            </a:r>
            <a:endParaRPr lang="sv-SE" sz="1100" b="1">
              <a:ea typeface="+mn-lt"/>
              <a:cs typeface="+mn-lt"/>
            </a:endParaRPr>
          </a:p>
          <a:p>
            <a:pPr marL="251460" indent="-251460">
              <a:spcAft>
                <a:spcPts val="600"/>
              </a:spcAft>
            </a:pPr>
            <a:r>
              <a:rPr lang="sv-SE" sz="1100">
                <a:ea typeface="+mn-lt"/>
                <a:cs typeface="+mn-lt"/>
              </a:rPr>
              <a:t>Realtidsdokumentation</a:t>
            </a:r>
            <a:endParaRPr lang="sv-SE"/>
          </a:p>
          <a:p>
            <a:pPr marL="251460" indent="-251460">
              <a:spcAft>
                <a:spcPts val="600"/>
              </a:spcAft>
            </a:pPr>
            <a:r>
              <a:rPr lang="sv-SE" sz="1100">
                <a:cs typeface="Arial"/>
              </a:rPr>
              <a:t>Stöd för automatisk mätvärdesinhämtning</a:t>
            </a:r>
          </a:p>
          <a:p>
            <a:pPr marL="251460" indent="-251460">
              <a:spcAft>
                <a:spcPts val="600"/>
              </a:spcAft>
            </a:pPr>
            <a:r>
              <a:rPr lang="sv-SE" sz="1100">
                <a:cs typeface="Arial"/>
              </a:rPr>
              <a:t>Ny läkemedelshantering och regiongemensam läkemedelslista</a:t>
            </a:r>
          </a:p>
          <a:p>
            <a:pPr marL="251460" indent="-251460">
              <a:spcAft>
                <a:spcPts val="600"/>
              </a:spcAft>
            </a:pPr>
            <a:r>
              <a:rPr lang="sv-SE" sz="1100">
                <a:cs typeface="Arial"/>
              </a:rPr>
              <a:t>Ordinationsdrivet system - papperslöst</a:t>
            </a:r>
          </a:p>
          <a:p>
            <a:pPr marL="251460" indent="-251460"/>
            <a:r>
              <a:rPr lang="sv-SE" sz="1100">
                <a:cs typeface="Arial"/>
              </a:rPr>
              <a:t>En patientregistrering istället för dagens tre</a:t>
            </a:r>
          </a:p>
          <a:p>
            <a:pPr marL="0" indent="0">
              <a:spcAft>
                <a:spcPts val="600"/>
              </a:spcAft>
              <a:buNone/>
            </a:pPr>
            <a:r>
              <a:rPr lang="sv-SE" sz="1100" b="1">
                <a:cs typeface="Arial"/>
              </a:rPr>
              <a:t>Nya möjligheter: Nya behov</a:t>
            </a:r>
            <a:r>
              <a:rPr lang="sv-SE" sz="1100" b="1">
                <a:ea typeface="+mn-lt"/>
                <a:cs typeface="+mn-lt"/>
              </a:rPr>
              <a:t> </a:t>
            </a:r>
            <a:endParaRPr lang="sv-SE" sz="1100" b="1">
              <a:cs typeface="Arial"/>
            </a:endParaRPr>
          </a:p>
          <a:p>
            <a:pPr marL="251460" indent="-251460">
              <a:spcAft>
                <a:spcPts val="600"/>
              </a:spcAft>
            </a:pPr>
            <a:r>
              <a:rPr lang="sv-SE" sz="1100">
                <a:cs typeface="Arial"/>
              </a:rPr>
              <a:t>Förändrad dokumentation – behov av nya rutiner</a:t>
            </a:r>
            <a:endParaRPr lang="sv-SE"/>
          </a:p>
          <a:p>
            <a:pPr marL="251460" indent="-251460"/>
            <a:r>
              <a:rPr lang="sv-SE" sz="1100">
                <a:cs typeface="Arial"/>
              </a:rPr>
              <a:t>Förändrat arbetsinnehåll - översyn av resurser (kompetenser och utrustning)</a:t>
            </a:r>
          </a:p>
          <a:p>
            <a:pPr marL="0" indent="0">
              <a:buNone/>
            </a:pPr>
            <a:endParaRPr lang="sv-SE" sz="1100">
              <a:cs typeface="Arial"/>
            </a:endParaRPr>
          </a:p>
          <a:p>
            <a:pPr marL="503555" lvl="1" indent="-251460"/>
            <a:endParaRPr lang="sv-SE" sz="1100">
              <a:cs typeface="Arial"/>
            </a:endParaRPr>
          </a:p>
          <a:p>
            <a:pPr marL="251460" indent="-251460"/>
            <a:endParaRPr lang="sv-SE" sz="1200">
              <a:cs typeface="Arial"/>
            </a:endParaRPr>
          </a:p>
          <a:p>
            <a:pPr marL="251460" indent="-251460"/>
            <a:endParaRPr lang="sv-SE" sz="1200">
              <a:cs typeface="Arial"/>
            </a:endParaRPr>
          </a:p>
          <a:p>
            <a:pPr marL="251460" indent="-251460"/>
            <a:endParaRPr lang="sv-SE" sz="1200">
              <a:cs typeface="Arial"/>
            </a:endParaRPr>
          </a:p>
        </p:txBody>
      </p:sp>
      <p:sp>
        <p:nvSpPr>
          <p:cNvPr id="4" name="Rektangel: rundade hörn 36">
            <a:extLst>
              <a:ext uri="{FF2B5EF4-FFF2-40B4-BE49-F238E27FC236}">
                <a16:creationId xmlns:a16="http://schemas.microsoft.com/office/drawing/2014/main" id="{65DEA60D-A7F0-4345-B831-B1C5C531696D}"/>
              </a:ext>
            </a:extLst>
          </p:cNvPr>
          <p:cNvSpPr/>
          <p:nvPr/>
        </p:nvSpPr>
        <p:spPr>
          <a:xfrm>
            <a:off x="8310298" y="1555937"/>
            <a:ext cx="2001675"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Larm och snabbspår</a:t>
            </a:r>
          </a:p>
        </p:txBody>
      </p:sp>
      <p:sp>
        <p:nvSpPr>
          <p:cNvPr id="7" name="Rektangel: rundade hörn 36">
            <a:extLst>
              <a:ext uri="{FF2B5EF4-FFF2-40B4-BE49-F238E27FC236}">
                <a16:creationId xmlns:a16="http://schemas.microsoft.com/office/drawing/2014/main" id="{083887DC-7202-42BA-9BA7-D71C22D6A540}"/>
              </a:ext>
            </a:extLst>
          </p:cNvPr>
          <p:cNvSpPr/>
          <p:nvPr/>
        </p:nvSpPr>
        <p:spPr>
          <a:xfrm>
            <a:off x="8318234" y="2158507"/>
            <a:ext cx="2001675"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Triageprocesser</a:t>
            </a:r>
          </a:p>
        </p:txBody>
      </p:sp>
      <p:sp>
        <p:nvSpPr>
          <p:cNvPr id="8" name="Rektangel: rundade hörn 36">
            <a:extLst>
              <a:ext uri="{FF2B5EF4-FFF2-40B4-BE49-F238E27FC236}">
                <a16:creationId xmlns:a16="http://schemas.microsoft.com/office/drawing/2014/main" id="{49DDAC52-78EF-45B8-B544-D3D6FAD44938}"/>
              </a:ext>
            </a:extLst>
          </p:cNvPr>
          <p:cNvSpPr/>
          <p:nvPr/>
        </p:nvSpPr>
        <p:spPr>
          <a:xfrm>
            <a:off x="8342521" y="2768333"/>
            <a:ext cx="200913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Ambulansmottagande</a:t>
            </a:r>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1028356" y="1399924"/>
            <a:ext cx="1545526" cy="322848"/>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tx1"/>
                </a:solidFill>
              </a:rPr>
              <a:t>Akutmottagningar</a:t>
            </a:r>
          </a:p>
        </p:txBody>
      </p:sp>
      <p:sp>
        <p:nvSpPr>
          <p:cNvPr id="15" name="Rektangel: rundade hörn 36">
            <a:extLst>
              <a:ext uri="{FF2B5EF4-FFF2-40B4-BE49-F238E27FC236}">
                <a16:creationId xmlns:a16="http://schemas.microsoft.com/office/drawing/2014/main" id="{C1340964-6C60-44AB-B54B-A8A08C89B2E5}"/>
              </a:ext>
            </a:extLst>
          </p:cNvPr>
          <p:cNvSpPr/>
          <p:nvPr/>
        </p:nvSpPr>
        <p:spPr>
          <a:xfrm>
            <a:off x="8325038" y="3430815"/>
            <a:ext cx="1994397" cy="311953"/>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Akutmottagningsarbetet</a:t>
            </a:r>
            <a:endParaRPr lang="sv-SE" sz="1200">
              <a:solidFill>
                <a:schemeClr val="tx1"/>
              </a:solidFill>
              <a:cs typeface="Arial"/>
            </a:endParaRPr>
          </a:p>
        </p:txBody>
      </p:sp>
      <p:sp>
        <p:nvSpPr>
          <p:cNvPr id="16" name="Rektangel: rundade hörn 36">
            <a:extLst>
              <a:ext uri="{FF2B5EF4-FFF2-40B4-BE49-F238E27FC236}">
                <a16:creationId xmlns:a16="http://schemas.microsoft.com/office/drawing/2014/main" id="{A3F9E91B-BB91-4C3A-95E5-A58AD62DB5D2}"/>
              </a:ext>
            </a:extLst>
          </p:cNvPr>
          <p:cNvSpPr/>
          <p:nvPr/>
        </p:nvSpPr>
        <p:spPr>
          <a:xfrm>
            <a:off x="8326646" y="4148776"/>
            <a:ext cx="1993264" cy="803368"/>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Specialiserade akutmottagningar, </a:t>
            </a:r>
            <a:br>
              <a:rPr lang="sv-SE" sz="1200">
                <a:solidFill>
                  <a:schemeClr val="tx1"/>
                </a:solidFill>
              </a:rPr>
            </a:br>
            <a:r>
              <a:rPr lang="sv-SE" sz="1200">
                <a:solidFill>
                  <a:schemeClr val="tx1"/>
                </a:solidFill>
              </a:rPr>
              <a:t>observationsenheter &amp; primärvårdsfilialer</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p:cNvCxnSpPr>
          <p:nvPr/>
        </p:nvCxnSpPr>
        <p:spPr>
          <a:xfrm>
            <a:off x="2573882" y="1561348"/>
            <a:ext cx="5768167" cy="857570"/>
          </a:xfrm>
          <a:prstGeom prst="bentConnector3">
            <a:avLst>
              <a:gd name="adj1" fmla="val 75827"/>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Koppling: vinklad 18">
            <a:extLst>
              <a:ext uri="{FF2B5EF4-FFF2-40B4-BE49-F238E27FC236}">
                <a16:creationId xmlns:a16="http://schemas.microsoft.com/office/drawing/2014/main" id="{63914928-9179-4A07-A360-64C167905153}"/>
              </a:ext>
            </a:extLst>
          </p:cNvPr>
          <p:cNvCxnSpPr>
            <a:cxnSpLocks/>
            <a:stCxn id="11" idx="3"/>
            <a:endCxn id="8" idx="1"/>
          </p:cNvCxnSpPr>
          <p:nvPr/>
        </p:nvCxnSpPr>
        <p:spPr>
          <a:xfrm>
            <a:off x="2573882" y="1561348"/>
            <a:ext cx="5768639" cy="1363528"/>
          </a:xfrm>
          <a:prstGeom prst="bentConnector3">
            <a:avLst>
              <a:gd name="adj1" fmla="val 75647"/>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Koppling: vinklad 19">
            <a:extLst>
              <a:ext uri="{FF2B5EF4-FFF2-40B4-BE49-F238E27FC236}">
                <a16:creationId xmlns:a16="http://schemas.microsoft.com/office/drawing/2014/main" id="{AE8D8AA2-4B62-4BDA-BF98-B904D5563BE5}"/>
              </a:ext>
            </a:extLst>
          </p:cNvPr>
          <p:cNvCxnSpPr>
            <a:cxnSpLocks/>
            <a:stCxn id="11" idx="3"/>
            <a:endCxn id="15" idx="1"/>
          </p:cNvCxnSpPr>
          <p:nvPr/>
        </p:nvCxnSpPr>
        <p:spPr>
          <a:xfrm>
            <a:off x="2573882" y="1561348"/>
            <a:ext cx="5751156" cy="2025444"/>
          </a:xfrm>
          <a:prstGeom prst="bentConnector3">
            <a:avLst>
              <a:gd name="adj1" fmla="val 75624"/>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3" name="Koppling: vinklad 22">
            <a:extLst>
              <a:ext uri="{FF2B5EF4-FFF2-40B4-BE49-F238E27FC236}">
                <a16:creationId xmlns:a16="http://schemas.microsoft.com/office/drawing/2014/main" id="{421C0B34-DB79-4A9F-A6A3-6381F6DDE965}"/>
              </a:ext>
            </a:extLst>
          </p:cNvPr>
          <p:cNvCxnSpPr>
            <a:cxnSpLocks/>
            <a:stCxn id="11" idx="3"/>
          </p:cNvCxnSpPr>
          <p:nvPr/>
        </p:nvCxnSpPr>
        <p:spPr>
          <a:xfrm>
            <a:off x="2573882" y="1561348"/>
            <a:ext cx="5759698" cy="1362091"/>
          </a:xfrm>
          <a:prstGeom prst="bentConnector3">
            <a:avLst>
              <a:gd name="adj1" fmla="val 7550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Koppling: vinklad 19">
            <a:extLst>
              <a:ext uri="{FF2B5EF4-FFF2-40B4-BE49-F238E27FC236}">
                <a16:creationId xmlns:a16="http://schemas.microsoft.com/office/drawing/2014/main" id="{76DF9143-A194-4FE0-9B1E-B2D6EFC83C03}"/>
              </a:ext>
            </a:extLst>
          </p:cNvPr>
          <p:cNvCxnSpPr>
            <a:cxnSpLocks/>
            <a:stCxn id="11" idx="3"/>
            <a:endCxn id="16" idx="1"/>
          </p:cNvCxnSpPr>
          <p:nvPr/>
        </p:nvCxnSpPr>
        <p:spPr>
          <a:xfrm>
            <a:off x="2573882" y="1561348"/>
            <a:ext cx="5752764" cy="2989112"/>
          </a:xfrm>
          <a:prstGeom prst="bentConnector3">
            <a:avLst>
              <a:gd name="adj1" fmla="val 7571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2" name="Koppling: vinklad 31">
            <a:extLst>
              <a:ext uri="{FF2B5EF4-FFF2-40B4-BE49-F238E27FC236}">
                <a16:creationId xmlns:a16="http://schemas.microsoft.com/office/drawing/2014/main" id="{D894754B-C851-4097-AEFD-89CAB3184386}"/>
              </a:ext>
            </a:extLst>
          </p:cNvPr>
          <p:cNvCxnSpPr>
            <a:cxnSpLocks/>
            <a:stCxn id="11" idx="3"/>
            <a:endCxn id="4" idx="1"/>
          </p:cNvCxnSpPr>
          <p:nvPr/>
        </p:nvCxnSpPr>
        <p:spPr>
          <a:xfrm>
            <a:off x="2573882" y="1561348"/>
            <a:ext cx="5736416" cy="151132"/>
          </a:xfrm>
          <a:prstGeom prst="bentConnector3">
            <a:avLst>
              <a:gd name="adj1" fmla="val 7597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 name="Rektangel: rundade hörn 36">
            <a:extLst>
              <a:ext uri="{FF2B5EF4-FFF2-40B4-BE49-F238E27FC236}">
                <a16:creationId xmlns:a16="http://schemas.microsoft.com/office/drawing/2014/main" id="{8A285188-CB72-5587-A986-15275F887A5B}"/>
              </a:ext>
            </a:extLst>
          </p:cNvPr>
          <p:cNvSpPr/>
          <p:nvPr/>
        </p:nvSpPr>
        <p:spPr>
          <a:xfrm>
            <a:off x="10697592" y="26998"/>
            <a:ext cx="1485530" cy="313086"/>
          </a:xfrm>
          <a:prstGeom prst="roundRect">
            <a:avLst/>
          </a:prstGeom>
          <a:noFill/>
          <a:ln>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
        <p:nvSpPr>
          <p:cNvPr id="3" name="textruta 74">
            <a:extLst>
              <a:ext uri="{FF2B5EF4-FFF2-40B4-BE49-F238E27FC236}">
                <a16:creationId xmlns:a16="http://schemas.microsoft.com/office/drawing/2014/main" id="{BD7FDE26-5127-E455-6359-3E452708EEFC}"/>
              </a:ext>
            </a:extLst>
          </p:cNvPr>
          <p:cNvSpPr txBox="1"/>
          <p:nvPr/>
        </p:nvSpPr>
        <p:spPr>
          <a:xfrm>
            <a:off x="1028356" y="1111734"/>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9" name="textruta 74">
            <a:extLst>
              <a:ext uri="{FF2B5EF4-FFF2-40B4-BE49-F238E27FC236}">
                <a16:creationId xmlns:a16="http://schemas.microsoft.com/office/drawing/2014/main" id="{6142BC43-5765-FAC2-8448-523CFD30E59E}"/>
              </a:ext>
            </a:extLst>
          </p:cNvPr>
          <p:cNvSpPr txBox="1"/>
          <p:nvPr/>
        </p:nvSpPr>
        <p:spPr>
          <a:xfrm>
            <a:off x="5477420" y="1126871"/>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a:t>
            </a:r>
            <a:endParaRPr lang="sv-SE" sz="1100" b="1">
              <a:solidFill>
                <a:schemeClr val="accent3">
                  <a:lumMod val="75000"/>
                </a:schemeClr>
              </a:solidFill>
              <a:cs typeface="Arial"/>
            </a:endParaRPr>
          </a:p>
        </p:txBody>
      </p:sp>
    </p:spTree>
    <p:extLst>
      <p:ext uri="{BB962C8B-B14F-4D97-AF65-F5344CB8AC3E}">
        <p14:creationId xmlns:p14="http://schemas.microsoft.com/office/powerpoint/2010/main" val="576034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lIns="91440" tIns="45720" rIns="91440" bIns="45720" anchor="t"/>
          <a:lstStyle/>
          <a:p>
            <a:r>
              <a:rPr lang="sv-SE" b="1"/>
              <a:t>Barnsjukvård (pediatrik)</a:t>
            </a:r>
            <a:endParaRPr lang="sv-SE"/>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1062223" y="1645670"/>
            <a:ext cx="1313584" cy="30591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Barnsjukvård</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a:endCxn id="26" idx="1"/>
          </p:cNvCxnSpPr>
          <p:nvPr/>
        </p:nvCxnSpPr>
        <p:spPr>
          <a:xfrm>
            <a:off x="2375807" y="1798628"/>
            <a:ext cx="5193605" cy="648352"/>
          </a:xfrm>
          <a:prstGeom prst="bentConnector3">
            <a:avLst>
              <a:gd name="adj1" fmla="val 8842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Koppling: vinklad 19">
            <a:extLst>
              <a:ext uri="{FF2B5EF4-FFF2-40B4-BE49-F238E27FC236}">
                <a16:creationId xmlns:a16="http://schemas.microsoft.com/office/drawing/2014/main" id="{AE8D8AA2-4B62-4BDA-BF98-B904D5563BE5}"/>
              </a:ext>
            </a:extLst>
          </p:cNvPr>
          <p:cNvCxnSpPr>
            <a:cxnSpLocks/>
            <a:stCxn id="11" idx="3"/>
            <a:endCxn id="25" idx="1"/>
          </p:cNvCxnSpPr>
          <p:nvPr/>
        </p:nvCxnSpPr>
        <p:spPr>
          <a:xfrm>
            <a:off x="2375807" y="1798628"/>
            <a:ext cx="5193605" cy="2462893"/>
          </a:xfrm>
          <a:prstGeom prst="bentConnector3">
            <a:avLst>
              <a:gd name="adj1" fmla="val 8858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3" name="Koppling: vinklad 22">
            <a:extLst>
              <a:ext uri="{FF2B5EF4-FFF2-40B4-BE49-F238E27FC236}">
                <a16:creationId xmlns:a16="http://schemas.microsoft.com/office/drawing/2014/main" id="{421C0B34-DB79-4A9F-A6A3-6381F6DDE965}"/>
              </a:ext>
            </a:extLst>
          </p:cNvPr>
          <p:cNvCxnSpPr>
            <a:cxnSpLocks/>
            <a:stCxn id="11" idx="3"/>
            <a:endCxn id="18" idx="1"/>
          </p:cNvCxnSpPr>
          <p:nvPr/>
        </p:nvCxnSpPr>
        <p:spPr>
          <a:xfrm>
            <a:off x="2375807" y="1798628"/>
            <a:ext cx="5197337" cy="1253199"/>
          </a:xfrm>
          <a:prstGeom prst="bentConnector3">
            <a:avLst>
              <a:gd name="adj1" fmla="val 884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Koppling: vinklad 19">
            <a:extLst>
              <a:ext uri="{FF2B5EF4-FFF2-40B4-BE49-F238E27FC236}">
                <a16:creationId xmlns:a16="http://schemas.microsoft.com/office/drawing/2014/main" id="{614765F2-8B90-4F9E-A4BF-A32347F035D2}"/>
              </a:ext>
            </a:extLst>
          </p:cNvPr>
          <p:cNvCxnSpPr>
            <a:cxnSpLocks/>
            <a:stCxn id="11" idx="3"/>
            <a:endCxn id="19" idx="1"/>
          </p:cNvCxnSpPr>
          <p:nvPr/>
        </p:nvCxnSpPr>
        <p:spPr>
          <a:xfrm>
            <a:off x="2375807" y="1798628"/>
            <a:ext cx="5193605" cy="3067740"/>
          </a:xfrm>
          <a:prstGeom prst="bentConnector3">
            <a:avLst>
              <a:gd name="adj1" fmla="val 8842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0" name="textruta 74">
            <a:extLst>
              <a:ext uri="{FF2B5EF4-FFF2-40B4-BE49-F238E27FC236}">
                <a16:creationId xmlns:a16="http://schemas.microsoft.com/office/drawing/2014/main" id="{91432806-CE1E-4EB5-B4A8-C392F0CD8A3B}"/>
              </a:ext>
            </a:extLst>
          </p:cNvPr>
          <p:cNvSpPr txBox="1"/>
          <p:nvPr/>
        </p:nvSpPr>
        <p:spPr>
          <a:xfrm>
            <a:off x="988411" y="1358888"/>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31" name="textruta 74">
            <a:extLst>
              <a:ext uri="{FF2B5EF4-FFF2-40B4-BE49-F238E27FC236}">
                <a16:creationId xmlns:a16="http://schemas.microsoft.com/office/drawing/2014/main" id="{63A703F9-841C-41E4-A277-44F936FC2525}"/>
              </a:ext>
            </a:extLst>
          </p:cNvPr>
          <p:cNvSpPr txBox="1"/>
          <p:nvPr/>
        </p:nvSpPr>
        <p:spPr>
          <a:xfrm>
            <a:off x="7433560" y="1358888"/>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a:t>
            </a:r>
            <a:endParaRPr lang="sv-SE" sz="1100" b="1">
              <a:solidFill>
                <a:schemeClr val="accent3">
                  <a:lumMod val="75000"/>
                </a:schemeClr>
              </a:solidFill>
              <a:cs typeface="Arial"/>
            </a:endParaRPr>
          </a:p>
        </p:txBody>
      </p:sp>
      <p:sp>
        <p:nvSpPr>
          <p:cNvPr id="6" name="Platshållare för innehåll 5"/>
          <p:cNvSpPr>
            <a:spLocks noGrp="1"/>
          </p:cNvSpPr>
          <p:nvPr>
            <p:ph idx="1"/>
          </p:nvPr>
        </p:nvSpPr>
        <p:spPr>
          <a:xfrm>
            <a:off x="1062223" y="2072581"/>
            <a:ext cx="5055605" cy="3930653"/>
          </a:xfrm>
        </p:spPr>
        <p:txBody>
          <a:bodyPr lIns="91440" tIns="45720" rIns="91440" bIns="45720" anchor="t"/>
          <a:lstStyle/>
          <a:p>
            <a:pPr marL="251460" indent="-251460"/>
            <a:r>
              <a:rPr lang="sv-SE" sz="1200">
                <a:cs typeface="Arial"/>
              </a:rPr>
              <a:t>Denna högnivåsummering ska läsas som en bilaga till de övriga högnivåsummeringar utifrån ett barnsjukvårdsperspektiv</a:t>
            </a:r>
            <a:endParaRPr lang="sv-SE">
              <a:cs typeface="Arial"/>
            </a:endParaRPr>
          </a:p>
          <a:p>
            <a:pPr marL="251460" indent="-251460"/>
            <a:r>
              <a:rPr lang="sv-SE" sz="1200">
                <a:cs typeface="Arial"/>
              </a:rPr>
              <a:t>SDV</a:t>
            </a:r>
            <a:r>
              <a:rPr lang="sv-SE" sz="1200"/>
              <a:t> är ett sammanhållet vårdinformationssystem där kliniska (</a:t>
            </a:r>
            <a:r>
              <a:rPr lang="sv-SE" sz="1200" err="1"/>
              <a:t>bl</a:t>
            </a:r>
            <a:r>
              <a:rPr lang="sv-SE" sz="1200"/>
              <a:t> a Melior och PMO) och administrativa flöden (PASiS) integrerats.</a:t>
            </a:r>
            <a:endParaRPr lang="sv-SE">
              <a:cs typeface="Arial"/>
            </a:endParaRPr>
          </a:p>
          <a:p>
            <a:pPr marL="251460" indent="-251460"/>
            <a:r>
              <a:rPr lang="sv-SE" sz="1200"/>
              <a:t>Systemet stödjer barn- och vuxensjukvård på lika sätt. Funktion och utseende är rollstyrt varför medarbetare i barnsjukvården arbetar i barnanpassade vyer.</a:t>
            </a:r>
            <a:endParaRPr lang="sv-SE" sz="1200">
              <a:cs typeface="Arial"/>
            </a:endParaRPr>
          </a:p>
          <a:p>
            <a:pPr marL="251460" indent="-251460"/>
            <a:r>
              <a:rPr lang="sv-SE" sz="1200"/>
              <a:t>Det sammanhållna systemet medför att patientdata från t ex barnsjukvård, primärvård och BVC nu följer patienten, inte organisationen.</a:t>
            </a:r>
          </a:p>
          <a:p>
            <a:pPr marL="251460" indent="-251460"/>
            <a:endParaRPr lang="sv-SE" sz="1200" i="1">
              <a:solidFill>
                <a:srgbClr val="FF0000"/>
              </a:solidFill>
              <a:cs typeface="Arial"/>
            </a:endParaRPr>
          </a:p>
        </p:txBody>
      </p:sp>
      <p:sp>
        <p:nvSpPr>
          <p:cNvPr id="18" name="Rektangel: rundade hörn 36">
            <a:extLst>
              <a:ext uri="{FF2B5EF4-FFF2-40B4-BE49-F238E27FC236}">
                <a16:creationId xmlns:a16="http://schemas.microsoft.com/office/drawing/2014/main" id="{BCCFEE48-4EC5-4293-A73B-7261B26C6BB7}"/>
              </a:ext>
            </a:extLst>
          </p:cNvPr>
          <p:cNvSpPr/>
          <p:nvPr/>
        </p:nvSpPr>
        <p:spPr>
          <a:xfrm>
            <a:off x="7573144" y="2895284"/>
            <a:ext cx="2001675"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Neonatologi</a:t>
            </a:r>
            <a:endParaRPr lang="sv-SE">
              <a:solidFill>
                <a:schemeClr val="bg1"/>
              </a:solidFill>
            </a:endParaRPr>
          </a:p>
        </p:txBody>
      </p:sp>
      <p:sp>
        <p:nvSpPr>
          <p:cNvPr id="19" name="Rektangel: rundade hörn 36">
            <a:extLst>
              <a:ext uri="{FF2B5EF4-FFF2-40B4-BE49-F238E27FC236}">
                <a16:creationId xmlns:a16="http://schemas.microsoft.com/office/drawing/2014/main" id="{ACDF218B-6BD3-4549-B87F-7416F5F483F4}"/>
              </a:ext>
            </a:extLst>
          </p:cNvPr>
          <p:cNvSpPr/>
          <p:nvPr/>
        </p:nvSpPr>
        <p:spPr>
          <a:xfrm>
            <a:off x="7569412" y="4709825"/>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Läkemedel och nutrition</a:t>
            </a:r>
          </a:p>
        </p:txBody>
      </p:sp>
      <p:sp>
        <p:nvSpPr>
          <p:cNvPr id="21" name="Rektangel: rundade hörn 36">
            <a:extLst>
              <a:ext uri="{FF2B5EF4-FFF2-40B4-BE49-F238E27FC236}">
                <a16:creationId xmlns:a16="http://schemas.microsoft.com/office/drawing/2014/main" id="{27D554CE-4BD1-42B4-B64B-8C1EF2B85215}"/>
              </a:ext>
            </a:extLst>
          </p:cNvPr>
          <p:cNvSpPr/>
          <p:nvPr/>
        </p:nvSpPr>
        <p:spPr>
          <a:xfrm>
            <a:off x="7569412" y="5919517"/>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Spärr och skydd av journal</a:t>
            </a:r>
          </a:p>
        </p:txBody>
      </p:sp>
      <p:sp>
        <p:nvSpPr>
          <p:cNvPr id="22" name="Rektangel: rundade hörn 36">
            <a:extLst>
              <a:ext uri="{FF2B5EF4-FFF2-40B4-BE49-F238E27FC236}">
                <a16:creationId xmlns:a16="http://schemas.microsoft.com/office/drawing/2014/main" id="{8F90B01D-3377-47C9-AE3B-DCF52F206341}"/>
              </a:ext>
            </a:extLst>
          </p:cNvPr>
          <p:cNvSpPr/>
          <p:nvPr/>
        </p:nvSpPr>
        <p:spPr>
          <a:xfrm>
            <a:off x="7569412" y="3500131"/>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Kirurgi och anestesi</a:t>
            </a:r>
          </a:p>
        </p:txBody>
      </p:sp>
      <p:sp>
        <p:nvSpPr>
          <p:cNvPr id="24" name="Rektangel: rundade hörn 36">
            <a:extLst>
              <a:ext uri="{FF2B5EF4-FFF2-40B4-BE49-F238E27FC236}">
                <a16:creationId xmlns:a16="http://schemas.microsoft.com/office/drawing/2014/main" id="{261904A6-BDEF-48B8-91F6-851102A7CFF9}"/>
              </a:ext>
            </a:extLst>
          </p:cNvPr>
          <p:cNvSpPr/>
          <p:nvPr/>
        </p:nvSpPr>
        <p:spPr>
          <a:xfrm>
            <a:off x="7569412" y="5314672"/>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cs typeface="Arial"/>
              </a:rPr>
              <a:t>Tillväxtkurvan</a:t>
            </a:r>
          </a:p>
        </p:txBody>
      </p:sp>
      <p:sp>
        <p:nvSpPr>
          <p:cNvPr id="25" name="Rektangel: rundade hörn 36">
            <a:extLst>
              <a:ext uri="{FF2B5EF4-FFF2-40B4-BE49-F238E27FC236}">
                <a16:creationId xmlns:a16="http://schemas.microsoft.com/office/drawing/2014/main" id="{F818C773-1EEA-46B8-B8FB-F09D9485FC7E}"/>
              </a:ext>
            </a:extLst>
          </p:cNvPr>
          <p:cNvSpPr/>
          <p:nvPr/>
        </p:nvSpPr>
        <p:spPr>
          <a:xfrm>
            <a:off x="7569412" y="4104978"/>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Intensivvård</a:t>
            </a:r>
          </a:p>
        </p:txBody>
      </p:sp>
      <p:sp>
        <p:nvSpPr>
          <p:cNvPr id="26" name="Rektangel: rundade hörn 36">
            <a:extLst>
              <a:ext uri="{FF2B5EF4-FFF2-40B4-BE49-F238E27FC236}">
                <a16:creationId xmlns:a16="http://schemas.microsoft.com/office/drawing/2014/main" id="{C242D0CF-B6E9-4ADE-B1F9-6ECD20F14650}"/>
              </a:ext>
            </a:extLst>
          </p:cNvPr>
          <p:cNvSpPr/>
          <p:nvPr/>
        </p:nvSpPr>
        <p:spPr>
          <a:xfrm>
            <a:off x="7569412" y="2290437"/>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Barnakutsjukvård</a:t>
            </a:r>
          </a:p>
        </p:txBody>
      </p:sp>
      <p:cxnSp>
        <p:nvCxnSpPr>
          <p:cNvPr id="28" name="Koppling: vinklad 19">
            <a:extLst>
              <a:ext uri="{FF2B5EF4-FFF2-40B4-BE49-F238E27FC236}">
                <a16:creationId xmlns:a16="http://schemas.microsoft.com/office/drawing/2014/main" id="{1A909E37-CC16-42EE-BED2-E87A048CA7AD}"/>
              </a:ext>
            </a:extLst>
          </p:cNvPr>
          <p:cNvCxnSpPr>
            <a:cxnSpLocks/>
            <a:stCxn id="11" idx="3"/>
            <a:endCxn id="22" idx="1"/>
          </p:cNvCxnSpPr>
          <p:nvPr/>
        </p:nvCxnSpPr>
        <p:spPr>
          <a:xfrm>
            <a:off x="2375807" y="1798628"/>
            <a:ext cx="5193605" cy="1858046"/>
          </a:xfrm>
          <a:prstGeom prst="bentConnector3">
            <a:avLst>
              <a:gd name="adj1" fmla="val 88734"/>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0" name="Koppling: vinklad 19">
            <a:extLst>
              <a:ext uri="{FF2B5EF4-FFF2-40B4-BE49-F238E27FC236}">
                <a16:creationId xmlns:a16="http://schemas.microsoft.com/office/drawing/2014/main" id="{00DF375B-EF84-43BB-BFE6-A41CB2E24314}"/>
              </a:ext>
            </a:extLst>
          </p:cNvPr>
          <p:cNvCxnSpPr>
            <a:cxnSpLocks/>
            <a:stCxn id="11" idx="3"/>
            <a:endCxn id="24" idx="1"/>
          </p:cNvCxnSpPr>
          <p:nvPr/>
        </p:nvCxnSpPr>
        <p:spPr>
          <a:xfrm>
            <a:off x="2375807" y="1798628"/>
            <a:ext cx="5193605" cy="3672587"/>
          </a:xfrm>
          <a:prstGeom prst="bentConnector3">
            <a:avLst>
              <a:gd name="adj1" fmla="val 8858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Koppling: vinklad 19">
            <a:extLst>
              <a:ext uri="{FF2B5EF4-FFF2-40B4-BE49-F238E27FC236}">
                <a16:creationId xmlns:a16="http://schemas.microsoft.com/office/drawing/2014/main" id="{B7D7F3FB-6209-4506-8469-FABE7C6EE0F3}"/>
              </a:ext>
            </a:extLst>
          </p:cNvPr>
          <p:cNvCxnSpPr>
            <a:cxnSpLocks/>
            <a:stCxn id="11" idx="3"/>
            <a:endCxn id="21" idx="1"/>
          </p:cNvCxnSpPr>
          <p:nvPr/>
        </p:nvCxnSpPr>
        <p:spPr>
          <a:xfrm>
            <a:off x="2375807" y="1798628"/>
            <a:ext cx="5193605" cy="4277432"/>
          </a:xfrm>
          <a:prstGeom prst="bentConnector3">
            <a:avLst>
              <a:gd name="adj1" fmla="val 88734"/>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7" name="Rektangel: rundade hörn 36">
            <a:extLst>
              <a:ext uri="{FF2B5EF4-FFF2-40B4-BE49-F238E27FC236}">
                <a16:creationId xmlns:a16="http://schemas.microsoft.com/office/drawing/2014/main" id="{C64994F5-1DD4-4F2B-8A05-4AC78C0BB7A0}"/>
              </a:ext>
            </a:extLst>
          </p:cNvPr>
          <p:cNvSpPr/>
          <p:nvPr/>
        </p:nvSpPr>
        <p:spPr>
          <a:xfrm>
            <a:off x="7569412" y="1685590"/>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Dokumentation, ordination och skattningsskalor</a:t>
            </a:r>
          </a:p>
        </p:txBody>
      </p:sp>
      <p:cxnSp>
        <p:nvCxnSpPr>
          <p:cNvPr id="48" name="Koppling: vinklad 16">
            <a:extLst>
              <a:ext uri="{FF2B5EF4-FFF2-40B4-BE49-F238E27FC236}">
                <a16:creationId xmlns:a16="http://schemas.microsoft.com/office/drawing/2014/main" id="{2DA79A04-3CB2-4BC6-9E72-54748B7979D7}"/>
              </a:ext>
            </a:extLst>
          </p:cNvPr>
          <p:cNvCxnSpPr>
            <a:cxnSpLocks/>
            <a:stCxn id="11" idx="3"/>
            <a:endCxn id="47" idx="1"/>
          </p:cNvCxnSpPr>
          <p:nvPr/>
        </p:nvCxnSpPr>
        <p:spPr>
          <a:xfrm>
            <a:off x="2375807" y="1798628"/>
            <a:ext cx="5193605" cy="43505"/>
          </a:xfrm>
          <a:prstGeom prst="bentConnector3">
            <a:avLst>
              <a:gd name="adj1" fmla="val 88734"/>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7" name="Rektangel: rundade hörn 36">
            <a:extLst>
              <a:ext uri="{FF2B5EF4-FFF2-40B4-BE49-F238E27FC236}">
                <a16:creationId xmlns:a16="http://schemas.microsoft.com/office/drawing/2014/main" id="{8E1248A8-533D-4422-B89F-5C1104ED24F8}"/>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322601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860BB3B7-F30D-D466-96C9-A399C2B254EC}"/>
              </a:ext>
            </a:extLst>
          </p:cNvPr>
          <p:cNvPicPr>
            <a:picLocks noChangeAspect="1"/>
          </p:cNvPicPr>
          <p:nvPr/>
        </p:nvPicPr>
        <p:blipFill>
          <a:blip r:embed="rId3"/>
          <a:stretch>
            <a:fillRect/>
          </a:stretch>
        </p:blipFill>
        <p:spPr>
          <a:xfrm>
            <a:off x="997779" y="461451"/>
            <a:ext cx="11092626" cy="6239599"/>
          </a:xfrm>
          <a:prstGeom prst="rect">
            <a:avLst/>
          </a:prstGeom>
          <a:noFill/>
        </p:spPr>
      </p:pic>
      <p:sp>
        <p:nvSpPr>
          <p:cNvPr id="4" name="textruta 3">
            <a:extLst>
              <a:ext uri="{FF2B5EF4-FFF2-40B4-BE49-F238E27FC236}">
                <a16:creationId xmlns:a16="http://schemas.microsoft.com/office/drawing/2014/main" id="{8A435DCC-CC9A-314E-0E38-ADE30B31BD67}"/>
              </a:ext>
            </a:extLst>
          </p:cNvPr>
          <p:cNvSpPr txBox="1"/>
          <p:nvPr/>
        </p:nvSpPr>
        <p:spPr>
          <a:xfrm>
            <a:off x="997779" y="723331"/>
            <a:ext cx="2659821" cy="584775"/>
          </a:xfrm>
          <a:prstGeom prst="rect">
            <a:avLst/>
          </a:prstGeom>
          <a:noFill/>
        </p:spPr>
        <p:txBody>
          <a:bodyPr wrap="square" rtlCol="0">
            <a:spAutoFit/>
          </a:bodyPr>
          <a:lstStyle/>
          <a:p>
            <a:r>
              <a:rPr lang="sv-SE" sz="3200" b="1"/>
              <a:t>Trädet</a:t>
            </a:r>
          </a:p>
        </p:txBody>
      </p:sp>
    </p:spTree>
    <p:extLst>
      <p:ext uri="{BB962C8B-B14F-4D97-AF65-F5344CB8AC3E}">
        <p14:creationId xmlns:p14="http://schemas.microsoft.com/office/powerpoint/2010/main" val="2215163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785942" y="392439"/>
            <a:ext cx="10442575" cy="428625"/>
          </a:xfrm>
        </p:spPr>
        <p:txBody>
          <a:bodyPr lIns="91440" tIns="45720" rIns="91440" bIns="45720" anchor="t"/>
          <a:lstStyle/>
          <a:p>
            <a:r>
              <a:rPr lang="sv-SE" b="1"/>
              <a:t>Vård i hemmet</a:t>
            </a:r>
            <a:br>
              <a:rPr lang="sv-SE" b="1"/>
            </a:br>
            <a:endParaRPr lang="sv-SE"/>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909077" y="1817414"/>
            <a:ext cx="1313584" cy="30591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a:ln>
                  <a:noFill/>
                </a:ln>
                <a:solidFill>
                  <a:prstClr val="white"/>
                </a:solidFill>
                <a:effectLst/>
                <a:uLnTx/>
                <a:uFillTx/>
                <a:latin typeface="Arial"/>
                <a:ea typeface="+mn-ea"/>
                <a:cs typeface="+mn-cs"/>
              </a:rPr>
              <a:t>Vård i hemmet</a:t>
            </a:r>
          </a:p>
        </p:txBody>
      </p:sp>
      <p:sp>
        <p:nvSpPr>
          <p:cNvPr id="41" name="Rektangel: rundade hörn 36">
            <a:extLst>
              <a:ext uri="{FF2B5EF4-FFF2-40B4-BE49-F238E27FC236}">
                <a16:creationId xmlns:a16="http://schemas.microsoft.com/office/drawing/2014/main" id="{F5A5CB7C-56BD-40C3-99DA-F9F1E2DF9CAA}"/>
              </a:ext>
            </a:extLst>
          </p:cNvPr>
          <p:cNvSpPr/>
          <p:nvPr/>
        </p:nvSpPr>
        <p:spPr>
          <a:xfrm>
            <a:off x="7198780" y="2121177"/>
            <a:ext cx="1811962" cy="40161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bg1"/>
                </a:solidFill>
                <a:latin typeface="Arial"/>
              </a:rPr>
              <a:t>”</a:t>
            </a:r>
            <a:r>
              <a:rPr kumimoji="0" lang="sv-SE" sz="1200" b="0" i="0" u="none" strike="noStrike" kern="1200" cap="none" spc="0" normalizeH="0" baseline="0" noProof="0">
                <a:ln>
                  <a:noFill/>
                </a:ln>
                <a:solidFill>
                  <a:schemeClr val="bg1"/>
                </a:solidFill>
                <a:effectLst/>
                <a:uLnTx/>
                <a:uFillTx/>
                <a:latin typeface="Arial"/>
                <a:ea typeface="+mn-ea"/>
                <a:cs typeface="+mn-cs"/>
              </a:rPr>
              <a:t>Akut </a:t>
            </a:r>
            <a:r>
              <a:rPr kumimoji="0" lang="sv-SE" sz="1200" b="0" i="0" u="none" strike="noStrike" kern="1200" cap="none" spc="0" normalizeH="0" baseline="0" noProof="0">
                <a:ln>
                  <a:noFill/>
                </a:ln>
                <a:solidFill>
                  <a:prstClr val="white"/>
                </a:solidFill>
                <a:effectLst/>
                <a:uLnTx/>
                <a:uFillTx/>
                <a:latin typeface="Arial"/>
                <a:ea typeface="+mn-ea"/>
                <a:cs typeface="+mn-cs"/>
              </a:rPr>
              <a:t>sjukhusvård i hemmet”</a:t>
            </a:r>
          </a:p>
        </p:txBody>
      </p:sp>
      <p:sp>
        <p:nvSpPr>
          <p:cNvPr id="32" name="Rektangel: rundade hörn 36">
            <a:extLst>
              <a:ext uri="{FF2B5EF4-FFF2-40B4-BE49-F238E27FC236}">
                <a16:creationId xmlns:a16="http://schemas.microsoft.com/office/drawing/2014/main" id="{7754CAFB-31DA-4C7C-8AAA-200206EE3A42}"/>
              </a:ext>
            </a:extLst>
          </p:cNvPr>
          <p:cNvSpPr/>
          <p:nvPr/>
        </p:nvSpPr>
        <p:spPr>
          <a:xfrm>
            <a:off x="4611235" y="3859863"/>
            <a:ext cx="1836043" cy="391017"/>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defRPr/>
            </a:pPr>
            <a:r>
              <a:rPr kumimoji="0" lang="sv-SE" sz="1200" b="0" i="0" u="none" strike="noStrike" kern="1200" cap="none" spc="0" normalizeH="0" baseline="0" noProof="0">
                <a:ln>
                  <a:noFill/>
                </a:ln>
                <a:effectLst/>
                <a:uLnTx/>
                <a:uFillTx/>
                <a:latin typeface="Arial"/>
                <a:ea typeface="+mn-ea"/>
                <a:cs typeface="+mn-cs"/>
              </a:rPr>
              <a:t>Slutenvård</a:t>
            </a:r>
            <a:r>
              <a:rPr lang="sv-SE" sz="1200">
                <a:latin typeface="Arial"/>
              </a:rPr>
              <a:t> i hemmet</a:t>
            </a:r>
            <a:endParaRPr lang="en-US">
              <a:ea typeface="+mn-ea"/>
              <a:cs typeface="+mn-cs"/>
            </a:endParaRPr>
          </a:p>
        </p:txBody>
      </p:sp>
      <p:sp>
        <p:nvSpPr>
          <p:cNvPr id="33" name="Rektangel: rundade hörn 36">
            <a:extLst>
              <a:ext uri="{FF2B5EF4-FFF2-40B4-BE49-F238E27FC236}">
                <a16:creationId xmlns:a16="http://schemas.microsoft.com/office/drawing/2014/main" id="{D17290F5-9844-4D32-8962-66E23CD45709}"/>
              </a:ext>
            </a:extLst>
          </p:cNvPr>
          <p:cNvSpPr/>
          <p:nvPr/>
        </p:nvSpPr>
        <p:spPr>
          <a:xfrm>
            <a:off x="7198780" y="1657286"/>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white"/>
                </a:solidFill>
                <a:effectLst/>
                <a:uLnTx/>
                <a:uFillTx/>
                <a:latin typeface="Arial"/>
                <a:ea typeface="+mn-ea"/>
                <a:cs typeface="+mn-cs"/>
              </a:rPr>
              <a:t>Mobila team</a:t>
            </a:r>
          </a:p>
        </p:txBody>
      </p:sp>
      <p:sp>
        <p:nvSpPr>
          <p:cNvPr id="35" name="Rektangel: rundade hörn 36">
            <a:extLst>
              <a:ext uri="{FF2B5EF4-FFF2-40B4-BE49-F238E27FC236}">
                <a16:creationId xmlns:a16="http://schemas.microsoft.com/office/drawing/2014/main" id="{F9F9790C-D57F-49DB-9871-E679B70347EE}"/>
              </a:ext>
            </a:extLst>
          </p:cNvPr>
          <p:cNvSpPr/>
          <p:nvPr/>
        </p:nvSpPr>
        <p:spPr>
          <a:xfrm>
            <a:off x="4604966" y="1813829"/>
            <a:ext cx="1844702" cy="347722"/>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defRPr/>
            </a:pPr>
            <a:r>
              <a:rPr kumimoji="0" lang="sv-SE" sz="1200" b="0" i="0" u="none" strike="noStrike" kern="1200" cap="none" spc="0" normalizeH="0" baseline="0" noProof="0">
                <a:ln>
                  <a:noFill/>
                </a:ln>
                <a:effectLst/>
                <a:uLnTx/>
                <a:uFillTx/>
                <a:latin typeface="Arial"/>
                <a:ea typeface="+mn-ea"/>
                <a:cs typeface="+mn-cs"/>
              </a:rPr>
              <a:t>Öppenvård</a:t>
            </a:r>
            <a:r>
              <a:rPr lang="sv-SE" sz="1200">
                <a:latin typeface="Arial"/>
              </a:rPr>
              <a:t> i hemmet</a:t>
            </a:r>
            <a:endParaRPr kumimoji="0" lang="sv-SE" sz="1200" b="0" i="0" u="none" strike="noStrike" kern="1200" cap="none" spc="0" normalizeH="0" baseline="0" noProof="0">
              <a:ln>
                <a:noFill/>
              </a:ln>
              <a:solidFill>
                <a:prstClr val="white"/>
              </a:solidFill>
              <a:effectLst/>
              <a:uLnTx/>
              <a:uFillTx/>
              <a:latin typeface="Arial"/>
              <a:ea typeface="+mn-ea"/>
              <a:cs typeface="+mn-cs"/>
            </a:endParaRPr>
          </a:p>
        </p:txBody>
      </p:sp>
      <p:cxnSp>
        <p:nvCxnSpPr>
          <p:cNvPr id="37" name="Koppling: vinklad 36">
            <a:extLst>
              <a:ext uri="{FF2B5EF4-FFF2-40B4-BE49-F238E27FC236}">
                <a16:creationId xmlns:a16="http://schemas.microsoft.com/office/drawing/2014/main" id="{E49AFF5B-32B1-4F5D-A3B6-CC686E443013}"/>
              </a:ext>
            </a:extLst>
          </p:cNvPr>
          <p:cNvCxnSpPr>
            <a:cxnSpLocks/>
            <a:endCxn id="32" idx="1"/>
          </p:cNvCxnSpPr>
          <p:nvPr/>
        </p:nvCxnSpPr>
        <p:spPr>
          <a:xfrm rot="16200000" flipH="1">
            <a:off x="3355650" y="2799787"/>
            <a:ext cx="2085000" cy="426170"/>
          </a:xfrm>
          <a:prstGeom prst="bentConnector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0" name="Rektangel: rundade hörn 36">
            <a:extLst>
              <a:ext uri="{FF2B5EF4-FFF2-40B4-BE49-F238E27FC236}">
                <a16:creationId xmlns:a16="http://schemas.microsoft.com/office/drawing/2014/main" id="{CC9D33DC-57EC-47CD-8CA2-E7745A15920C}"/>
              </a:ext>
            </a:extLst>
          </p:cNvPr>
          <p:cNvSpPr/>
          <p:nvPr/>
        </p:nvSpPr>
        <p:spPr>
          <a:xfrm>
            <a:off x="7198780" y="2682573"/>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white"/>
                </a:solidFill>
                <a:effectLst/>
                <a:uLnTx/>
                <a:uFillTx/>
                <a:latin typeface="Arial"/>
                <a:ea typeface="+mn-ea"/>
                <a:cs typeface="+mn-cs"/>
              </a:rPr>
              <a:t>ASIH</a:t>
            </a:r>
          </a:p>
        </p:txBody>
      </p:sp>
      <p:sp>
        <p:nvSpPr>
          <p:cNvPr id="52" name="Rektangel: rundade hörn 36">
            <a:extLst>
              <a:ext uri="{FF2B5EF4-FFF2-40B4-BE49-F238E27FC236}">
                <a16:creationId xmlns:a16="http://schemas.microsoft.com/office/drawing/2014/main" id="{E66B1F31-45F4-4BF5-89F2-B09F8E45C77A}"/>
              </a:ext>
            </a:extLst>
          </p:cNvPr>
          <p:cNvSpPr/>
          <p:nvPr/>
        </p:nvSpPr>
        <p:spPr>
          <a:xfrm>
            <a:off x="7198780" y="3777625"/>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white"/>
                </a:solidFill>
                <a:effectLst/>
                <a:uLnTx/>
                <a:uFillTx/>
                <a:latin typeface="Arial"/>
                <a:ea typeface="+mn-ea"/>
                <a:cs typeface="+mn-cs"/>
              </a:rPr>
              <a:t>ASIH</a:t>
            </a:r>
          </a:p>
        </p:txBody>
      </p:sp>
      <p:sp>
        <p:nvSpPr>
          <p:cNvPr id="53" name="Rektangel: rundade hörn 36">
            <a:extLst>
              <a:ext uri="{FF2B5EF4-FFF2-40B4-BE49-F238E27FC236}">
                <a16:creationId xmlns:a16="http://schemas.microsoft.com/office/drawing/2014/main" id="{FD8B6CFE-7273-4524-988D-56F6509E0B1D}"/>
              </a:ext>
            </a:extLst>
          </p:cNvPr>
          <p:cNvSpPr/>
          <p:nvPr/>
        </p:nvSpPr>
        <p:spPr>
          <a:xfrm>
            <a:off x="7198780" y="4350385"/>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defRPr/>
            </a:pPr>
            <a:r>
              <a:rPr lang="sv-SE" sz="1200" i="1">
                <a:solidFill>
                  <a:srgbClr val="E7E6E6"/>
                </a:solidFill>
                <a:latin typeface="Arial"/>
              </a:rPr>
              <a:t>Neonatal hemsjukvård</a:t>
            </a:r>
            <a:endParaRPr lang="en-US" i="1">
              <a:solidFill>
                <a:srgbClr val="E7E6E6"/>
              </a:solidFill>
            </a:endParaRPr>
          </a:p>
        </p:txBody>
      </p:sp>
      <p:sp>
        <p:nvSpPr>
          <p:cNvPr id="54" name="Rektangel: rundade hörn 36">
            <a:extLst>
              <a:ext uri="{FF2B5EF4-FFF2-40B4-BE49-F238E27FC236}">
                <a16:creationId xmlns:a16="http://schemas.microsoft.com/office/drawing/2014/main" id="{B1E4706D-52ED-4A96-A1FF-28607D8634CD}"/>
              </a:ext>
            </a:extLst>
          </p:cNvPr>
          <p:cNvSpPr/>
          <p:nvPr/>
        </p:nvSpPr>
        <p:spPr>
          <a:xfrm>
            <a:off x="7198780" y="4922940"/>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defRPr/>
            </a:pPr>
            <a:r>
              <a:rPr lang="sv-SE" sz="1200" i="1">
                <a:solidFill>
                  <a:srgbClr val="E7E6E6"/>
                </a:solidFill>
                <a:latin typeface="Arial"/>
                <a:cs typeface="Arial"/>
              </a:rPr>
              <a:t>BB Hemma</a:t>
            </a:r>
            <a:endParaRPr lang="sv-SE" sz="1200" b="0" i="1" u="none" strike="noStrike" kern="1200" cap="none" spc="0" normalizeH="0" baseline="0" noProof="0">
              <a:ln>
                <a:noFill/>
              </a:ln>
              <a:solidFill>
                <a:srgbClr val="E7E6E6"/>
              </a:solidFill>
              <a:effectLst/>
              <a:uLnTx/>
              <a:uFillTx/>
              <a:latin typeface="Arial"/>
              <a:cs typeface="Arial"/>
            </a:endParaRPr>
          </a:p>
        </p:txBody>
      </p:sp>
      <p:cxnSp>
        <p:nvCxnSpPr>
          <p:cNvPr id="57" name="Koppling: vinklad 56">
            <a:extLst>
              <a:ext uri="{FF2B5EF4-FFF2-40B4-BE49-F238E27FC236}">
                <a16:creationId xmlns:a16="http://schemas.microsoft.com/office/drawing/2014/main" id="{0D92CD86-2C90-4D7B-835D-EC4ACE953DAB}"/>
              </a:ext>
            </a:extLst>
          </p:cNvPr>
          <p:cNvCxnSpPr>
            <a:cxnSpLocks/>
            <a:stCxn id="35" idx="3"/>
            <a:endCxn id="33" idx="1"/>
          </p:cNvCxnSpPr>
          <p:nvPr/>
        </p:nvCxnSpPr>
        <p:spPr>
          <a:xfrm flipV="1">
            <a:off x="6449668" y="1813829"/>
            <a:ext cx="749112" cy="17386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9" name="Koppling: vinklad 58">
            <a:extLst>
              <a:ext uri="{FF2B5EF4-FFF2-40B4-BE49-F238E27FC236}">
                <a16:creationId xmlns:a16="http://schemas.microsoft.com/office/drawing/2014/main" id="{A7C0BD2A-25ED-4001-8C85-865D36B60F8E}"/>
              </a:ext>
            </a:extLst>
          </p:cNvPr>
          <p:cNvCxnSpPr>
            <a:cxnSpLocks/>
            <a:stCxn id="35" idx="3"/>
            <a:endCxn id="41" idx="1"/>
          </p:cNvCxnSpPr>
          <p:nvPr/>
        </p:nvCxnSpPr>
        <p:spPr>
          <a:xfrm>
            <a:off x="6449668" y="1987690"/>
            <a:ext cx="749112" cy="33429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0" name="Koppling: vinklad 59">
            <a:extLst>
              <a:ext uri="{FF2B5EF4-FFF2-40B4-BE49-F238E27FC236}">
                <a16:creationId xmlns:a16="http://schemas.microsoft.com/office/drawing/2014/main" id="{E44E152A-AB8B-4998-893C-38878609BA4F}"/>
              </a:ext>
            </a:extLst>
          </p:cNvPr>
          <p:cNvCxnSpPr>
            <a:cxnSpLocks/>
            <a:stCxn id="35" idx="3"/>
            <a:endCxn id="50" idx="1"/>
          </p:cNvCxnSpPr>
          <p:nvPr/>
        </p:nvCxnSpPr>
        <p:spPr>
          <a:xfrm>
            <a:off x="6449668" y="1987690"/>
            <a:ext cx="749112" cy="85142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2" name="Koppling: vinklad 61">
            <a:extLst>
              <a:ext uri="{FF2B5EF4-FFF2-40B4-BE49-F238E27FC236}">
                <a16:creationId xmlns:a16="http://schemas.microsoft.com/office/drawing/2014/main" id="{DCB582FB-5008-4251-AB83-C95AA5CBAB0D}"/>
              </a:ext>
            </a:extLst>
          </p:cNvPr>
          <p:cNvCxnSpPr>
            <a:cxnSpLocks/>
            <a:stCxn id="32" idx="3"/>
            <a:endCxn id="52" idx="1"/>
          </p:cNvCxnSpPr>
          <p:nvPr/>
        </p:nvCxnSpPr>
        <p:spPr>
          <a:xfrm flipV="1">
            <a:off x="6447278" y="3934168"/>
            <a:ext cx="751502" cy="12120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Koppling: vinklad 64">
            <a:extLst>
              <a:ext uri="{FF2B5EF4-FFF2-40B4-BE49-F238E27FC236}">
                <a16:creationId xmlns:a16="http://schemas.microsoft.com/office/drawing/2014/main" id="{58B7268A-10A0-426C-BDDC-369A460A4626}"/>
              </a:ext>
            </a:extLst>
          </p:cNvPr>
          <p:cNvCxnSpPr>
            <a:cxnSpLocks/>
            <a:stCxn id="32" idx="3"/>
            <a:endCxn id="53" idx="1"/>
          </p:cNvCxnSpPr>
          <p:nvPr/>
        </p:nvCxnSpPr>
        <p:spPr>
          <a:xfrm>
            <a:off x="6447278" y="4055372"/>
            <a:ext cx="751502" cy="45155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1" name="Koppling: vinklad 70">
            <a:extLst>
              <a:ext uri="{FF2B5EF4-FFF2-40B4-BE49-F238E27FC236}">
                <a16:creationId xmlns:a16="http://schemas.microsoft.com/office/drawing/2014/main" id="{A7E5698B-E688-43BB-A003-82F2E05359F7}"/>
              </a:ext>
            </a:extLst>
          </p:cNvPr>
          <p:cNvCxnSpPr>
            <a:cxnSpLocks/>
            <a:stCxn id="32" idx="3"/>
            <a:endCxn id="54" idx="1"/>
          </p:cNvCxnSpPr>
          <p:nvPr/>
        </p:nvCxnSpPr>
        <p:spPr>
          <a:xfrm>
            <a:off x="6447278" y="4055372"/>
            <a:ext cx="751502" cy="102411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4" name="Rektangel: rundade hörn 36">
            <a:extLst>
              <a:ext uri="{FF2B5EF4-FFF2-40B4-BE49-F238E27FC236}">
                <a16:creationId xmlns:a16="http://schemas.microsoft.com/office/drawing/2014/main" id="{B25567BD-5B57-4AE1-AB74-954F1C2D84D3}"/>
              </a:ext>
            </a:extLst>
          </p:cNvPr>
          <p:cNvSpPr/>
          <p:nvPr/>
        </p:nvSpPr>
        <p:spPr>
          <a:xfrm>
            <a:off x="9682944" y="1642992"/>
            <a:ext cx="1849030" cy="228319"/>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white"/>
                </a:solidFill>
                <a:effectLst/>
                <a:uLnTx/>
                <a:uFillTx/>
                <a:latin typeface="Arial"/>
                <a:ea typeface="+mn-ea"/>
                <a:cs typeface="+mn-cs"/>
              </a:rPr>
              <a:t>Mindre, utgående från </a:t>
            </a:r>
            <a:r>
              <a:rPr kumimoji="0" lang="sv-SE" sz="1200" b="0" i="0" u="none" strike="noStrike" kern="1200" cap="none" spc="0" normalizeH="0" baseline="0" noProof="0" err="1">
                <a:ln>
                  <a:noFill/>
                </a:ln>
                <a:solidFill>
                  <a:prstClr val="white"/>
                </a:solidFill>
                <a:effectLst/>
                <a:uLnTx/>
                <a:uFillTx/>
                <a:latin typeface="Arial"/>
                <a:ea typeface="+mn-ea"/>
                <a:cs typeface="+mn-cs"/>
              </a:rPr>
              <a:t>vc</a:t>
            </a:r>
            <a:endParaRPr kumimoji="0" lang="sv-SE" sz="1200" b="0" i="0" u="none" strike="noStrike" kern="1200" cap="none" spc="0" normalizeH="0" baseline="0" noProof="0">
              <a:ln>
                <a:noFill/>
              </a:ln>
              <a:solidFill>
                <a:prstClr val="white"/>
              </a:solidFill>
              <a:effectLst/>
              <a:uLnTx/>
              <a:uFillTx/>
              <a:latin typeface="Arial"/>
              <a:ea typeface="+mn-ea"/>
              <a:cs typeface="+mn-cs"/>
            </a:endParaRPr>
          </a:p>
        </p:txBody>
      </p:sp>
      <p:cxnSp>
        <p:nvCxnSpPr>
          <p:cNvPr id="39" name="Koppling: vinklad 38">
            <a:extLst>
              <a:ext uri="{FF2B5EF4-FFF2-40B4-BE49-F238E27FC236}">
                <a16:creationId xmlns:a16="http://schemas.microsoft.com/office/drawing/2014/main" id="{18A607C3-2D13-455A-BAAB-F5C34ECBECA9}"/>
              </a:ext>
            </a:extLst>
          </p:cNvPr>
          <p:cNvCxnSpPr>
            <a:cxnSpLocks/>
            <a:stCxn id="33" idx="3"/>
            <a:endCxn id="34" idx="1"/>
          </p:cNvCxnSpPr>
          <p:nvPr/>
        </p:nvCxnSpPr>
        <p:spPr>
          <a:xfrm flipV="1">
            <a:off x="9043482" y="1757152"/>
            <a:ext cx="639462" cy="56677"/>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0" name="Koppling: vinklad 39">
            <a:extLst>
              <a:ext uri="{FF2B5EF4-FFF2-40B4-BE49-F238E27FC236}">
                <a16:creationId xmlns:a16="http://schemas.microsoft.com/office/drawing/2014/main" id="{D14C3651-BA01-4BB8-B205-08C899955ECF}"/>
              </a:ext>
            </a:extLst>
          </p:cNvPr>
          <p:cNvCxnSpPr>
            <a:cxnSpLocks/>
            <a:stCxn id="33" idx="3"/>
            <a:endCxn id="42" idx="1"/>
          </p:cNvCxnSpPr>
          <p:nvPr/>
        </p:nvCxnSpPr>
        <p:spPr>
          <a:xfrm>
            <a:off x="9043482" y="1813829"/>
            <a:ext cx="639462" cy="36544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2" name="Rektangel: rundade hörn 36">
            <a:extLst>
              <a:ext uri="{FF2B5EF4-FFF2-40B4-BE49-F238E27FC236}">
                <a16:creationId xmlns:a16="http://schemas.microsoft.com/office/drawing/2014/main" id="{EB8987A4-EA40-4665-9789-A647863F0475}"/>
              </a:ext>
            </a:extLst>
          </p:cNvPr>
          <p:cNvSpPr/>
          <p:nvPr/>
        </p:nvSpPr>
        <p:spPr>
          <a:xfrm>
            <a:off x="9682944" y="2056976"/>
            <a:ext cx="1849030" cy="244597"/>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white"/>
                </a:solidFill>
                <a:effectLst/>
                <a:uLnTx/>
                <a:uFillTx/>
                <a:latin typeface="Arial"/>
                <a:ea typeface="+mn-ea"/>
                <a:cs typeface="+mn-cs"/>
              </a:rPr>
              <a:t>Större mobila team</a:t>
            </a:r>
          </a:p>
        </p:txBody>
      </p:sp>
      <p:sp>
        <p:nvSpPr>
          <p:cNvPr id="26" name="Rektangel: rundade hörn 36">
            <a:extLst>
              <a:ext uri="{FF2B5EF4-FFF2-40B4-BE49-F238E27FC236}">
                <a16:creationId xmlns:a16="http://schemas.microsoft.com/office/drawing/2014/main" id="{2A7DBADD-78CC-4CBA-AEE1-14F1CCE18D41}"/>
              </a:ext>
            </a:extLst>
          </p:cNvPr>
          <p:cNvSpPr/>
          <p:nvPr/>
        </p:nvSpPr>
        <p:spPr>
          <a:xfrm>
            <a:off x="865079" y="2580908"/>
            <a:ext cx="2843890" cy="2948926"/>
          </a:xfrm>
          <a:prstGeom prst="rect">
            <a:avLst/>
          </a:prstGeom>
          <a:no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t"/>
          <a:lstStyle/>
          <a:p>
            <a:pPr>
              <a:spcAft>
                <a:spcPts val="1200"/>
              </a:spcAft>
              <a:defRPr/>
            </a:pPr>
            <a:r>
              <a:rPr kumimoji="0" lang="sv-SE" sz="1200" b="0" i="0" u="none" strike="noStrike" kern="1200" cap="none" spc="0" normalizeH="0" baseline="0" noProof="0">
                <a:ln>
                  <a:noFill/>
                </a:ln>
                <a:solidFill>
                  <a:srgbClr val="000000"/>
                </a:solidFill>
                <a:effectLst/>
                <a:uLnTx/>
                <a:uFillTx/>
                <a:latin typeface="Arial"/>
                <a:cs typeface="Arial"/>
              </a:rPr>
              <a:t>Denna högnivåsummering ska läsas som en bilaga till övriga högnivåsummeringar (Primärvård, </a:t>
            </a:r>
            <a:r>
              <a:rPr lang="sv-SE" sz="1200">
                <a:solidFill>
                  <a:srgbClr val="000000"/>
                </a:solidFill>
                <a:latin typeface="Arial"/>
                <a:cs typeface="Arial"/>
              </a:rPr>
              <a:t>Specialiserad Öppenvård, </a:t>
            </a:r>
            <a:r>
              <a:rPr kumimoji="0" lang="sv-SE" sz="1200" b="0" i="0" u="none" strike="noStrike" kern="1200" cap="none" spc="0" normalizeH="0" baseline="0" noProof="0">
                <a:ln>
                  <a:noFill/>
                </a:ln>
                <a:solidFill>
                  <a:srgbClr val="000000"/>
                </a:solidFill>
                <a:effectLst/>
                <a:uLnTx/>
                <a:uFillTx/>
                <a:latin typeface="Arial"/>
                <a:cs typeface="Arial"/>
              </a:rPr>
              <a:t>Slutenvård</a:t>
            </a:r>
            <a:r>
              <a:rPr lang="sv-SE" sz="1200">
                <a:solidFill>
                  <a:srgbClr val="000000"/>
                </a:solidFill>
                <a:latin typeface="Arial"/>
                <a:cs typeface="Arial"/>
              </a:rPr>
              <a:t>, Barnsjukvård och Obstetrik)</a:t>
            </a:r>
            <a:r>
              <a:rPr kumimoji="0" lang="sv-SE" sz="1200" b="0" i="0" u="none" strike="noStrike" kern="1200" cap="none" spc="0" normalizeH="0" baseline="0" noProof="0">
                <a:ln>
                  <a:noFill/>
                </a:ln>
                <a:solidFill>
                  <a:srgbClr val="000000"/>
                </a:solidFill>
                <a:effectLst/>
                <a:uLnTx/>
                <a:uFillTx/>
                <a:latin typeface="Arial"/>
                <a:cs typeface="Arial"/>
              </a:rPr>
              <a:t> utifrån ett Vård i hemmet-perspektiv</a:t>
            </a:r>
            <a:r>
              <a:rPr lang="sv-SE" sz="1200">
                <a:solidFill>
                  <a:srgbClr val="000000"/>
                </a:solidFill>
                <a:latin typeface="Arial"/>
                <a:cs typeface="Arial"/>
              </a:rPr>
              <a:t>. </a:t>
            </a:r>
          </a:p>
          <a:p>
            <a:pPr>
              <a:spcAft>
                <a:spcPts val="1200"/>
              </a:spcAft>
              <a:defRPr/>
            </a:pPr>
            <a:r>
              <a:rPr lang="sv-SE" sz="1200">
                <a:solidFill>
                  <a:schemeClr val="tx1"/>
                </a:solidFill>
                <a:cs typeface="Arial"/>
              </a:rPr>
              <a:t>Kursiverade boxar kan anses som vård i hemmet men beskrivs i andra </a:t>
            </a:r>
            <a:r>
              <a:rPr lang="sv-SE" sz="1200">
                <a:solidFill>
                  <a:srgbClr val="000000"/>
                </a:solidFill>
                <a:cs typeface="Arial"/>
              </a:rPr>
              <a:t>högnivåsummeringar där de kopplas till relevant förändring (t ex Specialiserad öppenvård).</a:t>
            </a:r>
          </a:p>
        </p:txBody>
      </p:sp>
      <p:cxnSp>
        <p:nvCxnSpPr>
          <p:cNvPr id="28" name="Koppling: vinklad 27">
            <a:extLst>
              <a:ext uri="{FF2B5EF4-FFF2-40B4-BE49-F238E27FC236}">
                <a16:creationId xmlns:a16="http://schemas.microsoft.com/office/drawing/2014/main" id="{E804931A-1D8E-4A5C-AB6B-0FC431335E4D}"/>
              </a:ext>
            </a:extLst>
          </p:cNvPr>
          <p:cNvCxnSpPr>
            <a:cxnSpLocks/>
            <a:stCxn id="11" idx="3"/>
            <a:endCxn id="35" idx="1"/>
          </p:cNvCxnSpPr>
          <p:nvPr/>
        </p:nvCxnSpPr>
        <p:spPr>
          <a:xfrm>
            <a:off x="2222661" y="1970372"/>
            <a:ext cx="2382305" cy="17318"/>
          </a:xfrm>
          <a:prstGeom prst="bentConnector3">
            <a:avLst>
              <a:gd name="adj1" fmla="val 81914"/>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8" name="Rektangel: rundade hörn 36">
            <a:extLst>
              <a:ext uri="{FF2B5EF4-FFF2-40B4-BE49-F238E27FC236}">
                <a16:creationId xmlns:a16="http://schemas.microsoft.com/office/drawing/2014/main" id="{4D164A09-EF4B-43EB-B65F-4D2FF618803E}"/>
              </a:ext>
            </a:extLst>
          </p:cNvPr>
          <p:cNvSpPr/>
          <p:nvPr/>
        </p:nvSpPr>
        <p:spPr>
          <a:xfrm>
            <a:off x="4601209" y="5741792"/>
            <a:ext cx="1849865" cy="383288"/>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defRPr/>
            </a:pPr>
            <a:r>
              <a:rPr kumimoji="0" lang="sv-SE" sz="1200" i="0" u="none" strike="noStrike" kern="1200" cap="none" spc="0" normalizeH="0" baseline="0" noProof="0">
                <a:ln>
                  <a:noFill/>
                </a:ln>
                <a:effectLst/>
                <a:uLnTx/>
                <a:uFillTx/>
                <a:latin typeface="Arial"/>
                <a:ea typeface="+mn-ea"/>
                <a:cs typeface="+mn-cs"/>
              </a:rPr>
              <a:t>Öppen- och slutenvård</a:t>
            </a:r>
            <a:r>
              <a:rPr lang="sv-SE" sz="1200">
                <a:latin typeface="Arial"/>
              </a:rPr>
              <a:t> i hemmet</a:t>
            </a:r>
            <a:endParaRPr kumimoji="0" lang="sv-SE" sz="1200" i="0" u="none" strike="noStrike" kern="1200" cap="none" spc="0" normalizeH="0" baseline="0" noProof="0">
              <a:ln>
                <a:noFill/>
              </a:ln>
              <a:effectLst/>
              <a:uLnTx/>
              <a:uFillTx/>
              <a:latin typeface="Arial"/>
              <a:ea typeface="+mn-ea"/>
              <a:cs typeface="+mn-cs"/>
            </a:endParaRPr>
          </a:p>
        </p:txBody>
      </p:sp>
      <p:cxnSp>
        <p:nvCxnSpPr>
          <p:cNvPr id="43" name="Koppling: vinklad 42">
            <a:extLst>
              <a:ext uri="{FF2B5EF4-FFF2-40B4-BE49-F238E27FC236}">
                <a16:creationId xmlns:a16="http://schemas.microsoft.com/office/drawing/2014/main" id="{B7A0B692-F8D2-4B57-9CC6-64DD7B5417DB}"/>
              </a:ext>
            </a:extLst>
          </p:cNvPr>
          <p:cNvCxnSpPr>
            <a:cxnSpLocks/>
            <a:stCxn id="11" idx="3"/>
            <a:endCxn id="38" idx="1"/>
          </p:cNvCxnSpPr>
          <p:nvPr/>
        </p:nvCxnSpPr>
        <p:spPr>
          <a:xfrm>
            <a:off x="2222661" y="1970372"/>
            <a:ext cx="2378548" cy="3963064"/>
          </a:xfrm>
          <a:prstGeom prst="bentConnector3">
            <a:avLst>
              <a:gd name="adj1" fmla="val 82396"/>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4" name="Rektangel: rundade hörn 36">
            <a:extLst>
              <a:ext uri="{FF2B5EF4-FFF2-40B4-BE49-F238E27FC236}">
                <a16:creationId xmlns:a16="http://schemas.microsoft.com/office/drawing/2014/main" id="{F7B547EB-9C98-4925-92B4-82AB87BDBFD7}"/>
              </a:ext>
            </a:extLst>
          </p:cNvPr>
          <p:cNvSpPr/>
          <p:nvPr/>
        </p:nvSpPr>
        <p:spPr>
          <a:xfrm>
            <a:off x="7198780" y="5578711"/>
            <a:ext cx="1849030" cy="330582"/>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white"/>
                </a:solidFill>
                <a:effectLst/>
                <a:uLnTx/>
                <a:uFillTx/>
                <a:latin typeface="Arial"/>
                <a:ea typeface="+mn-ea"/>
                <a:cs typeface="+mn-cs"/>
              </a:rPr>
              <a:t>Provtagning</a:t>
            </a:r>
          </a:p>
        </p:txBody>
      </p:sp>
      <p:cxnSp>
        <p:nvCxnSpPr>
          <p:cNvPr id="45" name="Koppling: vinklad 44">
            <a:extLst>
              <a:ext uri="{FF2B5EF4-FFF2-40B4-BE49-F238E27FC236}">
                <a16:creationId xmlns:a16="http://schemas.microsoft.com/office/drawing/2014/main" id="{C39EA279-1217-43CA-A7F0-C63DDAACF739}"/>
              </a:ext>
            </a:extLst>
          </p:cNvPr>
          <p:cNvCxnSpPr>
            <a:cxnSpLocks/>
            <a:stCxn id="38" idx="3"/>
            <a:endCxn id="44" idx="1"/>
          </p:cNvCxnSpPr>
          <p:nvPr/>
        </p:nvCxnSpPr>
        <p:spPr>
          <a:xfrm flipV="1">
            <a:off x="6451074" y="5744002"/>
            <a:ext cx="747706" cy="189434"/>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6" name="Koppling: vinklad 45">
            <a:extLst>
              <a:ext uri="{FF2B5EF4-FFF2-40B4-BE49-F238E27FC236}">
                <a16:creationId xmlns:a16="http://schemas.microsoft.com/office/drawing/2014/main" id="{7DEB9948-0481-4D6D-8AC1-E65EB2EB17F3}"/>
              </a:ext>
            </a:extLst>
          </p:cNvPr>
          <p:cNvCxnSpPr>
            <a:cxnSpLocks/>
            <a:stCxn id="38" idx="3"/>
            <a:endCxn id="47" idx="1"/>
          </p:cNvCxnSpPr>
          <p:nvPr/>
        </p:nvCxnSpPr>
        <p:spPr>
          <a:xfrm>
            <a:off x="6451074" y="5933436"/>
            <a:ext cx="747706" cy="263447"/>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7" name="Rektangel: rundade hörn 36">
            <a:extLst>
              <a:ext uri="{FF2B5EF4-FFF2-40B4-BE49-F238E27FC236}">
                <a16:creationId xmlns:a16="http://schemas.microsoft.com/office/drawing/2014/main" id="{AC5B91EC-3EF5-4818-B12E-0700BE13837F}"/>
              </a:ext>
            </a:extLst>
          </p:cNvPr>
          <p:cNvSpPr/>
          <p:nvPr/>
        </p:nvSpPr>
        <p:spPr>
          <a:xfrm>
            <a:off x="7198780" y="6031591"/>
            <a:ext cx="1849030" cy="330583"/>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a:ln>
                  <a:noFill/>
                </a:ln>
                <a:solidFill>
                  <a:prstClr val="white"/>
                </a:solidFill>
                <a:effectLst/>
                <a:uLnTx/>
                <a:uFillTx/>
                <a:latin typeface="Arial"/>
                <a:ea typeface="+mn-ea"/>
                <a:cs typeface="+mn-cs"/>
              </a:rPr>
              <a:t>IT/MT</a:t>
            </a:r>
          </a:p>
        </p:txBody>
      </p:sp>
      <p:sp>
        <p:nvSpPr>
          <p:cNvPr id="31" name="Rektangel: rundade hörn 36">
            <a:extLst>
              <a:ext uri="{FF2B5EF4-FFF2-40B4-BE49-F238E27FC236}">
                <a16:creationId xmlns:a16="http://schemas.microsoft.com/office/drawing/2014/main" id="{4C3FA774-1FE9-BE4D-D47B-A7866B240937}"/>
              </a:ext>
            </a:extLst>
          </p:cNvPr>
          <p:cNvSpPr/>
          <p:nvPr/>
        </p:nvSpPr>
        <p:spPr>
          <a:xfrm>
            <a:off x="9210917" y="4311465"/>
            <a:ext cx="2386473" cy="255962"/>
          </a:xfrm>
          <a:prstGeom prst="roundRect">
            <a:avLst>
              <a:gd name="adj" fmla="val 6689"/>
            </a:avLst>
          </a:prstGeom>
          <a:solidFill>
            <a:schemeClr val="bg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t"/>
          <a:lstStyle/>
          <a:p>
            <a:pPr>
              <a:spcAft>
                <a:spcPts val="1200"/>
              </a:spcAft>
              <a:defRPr/>
            </a:pPr>
            <a:r>
              <a:rPr kumimoji="0" lang="sv-SE" sz="1200" b="0" i="1" u="none" strike="noStrike" kern="1200" cap="none" spc="0" normalizeH="0" baseline="0" noProof="0">
                <a:ln>
                  <a:noFill/>
                </a:ln>
                <a:solidFill>
                  <a:srgbClr val="000000"/>
                </a:solidFill>
                <a:effectLst/>
                <a:uLnTx/>
                <a:uFillTx/>
                <a:latin typeface="Arial"/>
                <a:cs typeface="Arial"/>
              </a:rPr>
              <a:t>(</a:t>
            </a:r>
            <a:r>
              <a:rPr lang="sv-SE" sz="1200" i="1">
                <a:solidFill>
                  <a:srgbClr val="000000"/>
                </a:solidFill>
                <a:latin typeface="Arial"/>
                <a:cs typeface="Arial"/>
              </a:rPr>
              <a:t>se högnivåsummering Barnsjukvård)</a:t>
            </a:r>
            <a:endParaRPr lang="sv-SE" sz="1200" b="0" i="1" u="none" strike="noStrike" kern="1200" cap="none" spc="0" normalizeH="0" baseline="0" noProof="0">
              <a:ln>
                <a:noFill/>
              </a:ln>
              <a:solidFill>
                <a:srgbClr val="000000"/>
              </a:solidFill>
              <a:effectLst/>
              <a:uLnTx/>
              <a:uFillTx/>
              <a:latin typeface="Arial" panose="020B0604020202020204" pitchFamily="34" charset="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1"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6" name="Rektangel: rundade hörn 36">
            <a:extLst>
              <a:ext uri="{FF2B5EF4-FFF2-40B4-BE49-F238E27FC236}">
                <a16:creationId xmlns:a16="http://schemas.microsoft.com/office/drawing/2014/main" id="{459AB079-DAE3-3FA8-18A6-8C53BED51A9E}"/>
              </a:ext>
            </a:extLst>
          </p:cNvPr>
          <p:cNvSpPr/>
          <p:nvPr/>
        </p:nvSpPr>
        <p:spPr>
          <a:xfrm>
            <a:off x="9210917" y="4950534"/>
            <a:ext cx="2386473" cy="255962"/>
          </a:xfrm>
          <a:prstGeom prst="roundRect">
            <a:avLst>
              <a:gd name="adj" fmla="val 6689"/>
            </a:avLst>
          </a:prstGeom>
          <a:no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t"/>
          <a:lstStyle/>
          <a:p>
            <a:pPr>
              <a:spcAft>
                <a:spcPts val="1200"/>
              </a:spcAft>
              <a:defRPr/>
            </a:pPr>
            <a:r>
              <a:rPr kumimoji="0" lang="sv-SE" sz="1200" b="0" i="1" u="none" strike="noStrike" kern="1200" cap="none" spc="0" normalizeH="0" baseline="0" noProof="0">
                <a:ln>
                  <a:noFill/>
                </a:ln>
                <a:solidFill>
                  <a:srgbClr val="000000"/>
                </a:solidFill>
                <a:effectLst/>
                <a:uLnTx/>
                <a:uFillTx/>
                <a:latin typeface="Arial"/>
                <a:cs typeface="Arial"/>
              </a:rPr>
              <a:t>(</a:t>
            </a:r>
            <a:r>
              <a:rPr lang="sv-SE" sz="1200" i="1">
                <a:solidFill>
                  <a:srgbClr val="000000"/>
                </a:solidFill>
                <a:latin typeface="Arial"/>
                <a:cs typeface="Arial"/>
              </a:rPr>
              <a:t>se högnivåsummering </a:t>
            </a:r>
            <a:r>
              <a:rPr lang="sv-SE" sz="1200" i="1">
                <a:solidFill>
                  <a:schemeClr val="tx1"/>
                </a:solidFill>
                <a:latin typeface="Arial"/>
                <a:cs typeface="Arial"/>
              </a:rPr>
              <a:t>Obstetrik</a:t>
            </a:r>
            <a:r>
              <a:rPr lang="sv-SE" sz="1200" i="1">
                <a:solidFill>
                  <a:srgbClr val="000000"/>
                </a:solidFill>
                <a:latin typeface="Arial"/>
                <a:cs typeface="Arial"/>
              </a:rPr>
              <a:t>)</a:t>
            </a:r>
            <a:endParaRPr lang="sv-SE" sz="1200" b="0" i="1" u="none" strike="noStrike" kern="1200" cap="none" spc="0" normalizeH="0" baseline="0" noProof="0">
              <a:ln>
                <a:noFill/>
              </a:ln>
              <a:solidFill>
                <a:srgbClr val="000000"/>
              </a:solidFill>
              <a:effectLst/>
              <a:uLnTx/>
              <a:uFillTx/>
              <a:latin typeface="Arial" panose="020B0604020202020204" pitchFamily="34" charset="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1"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9" name="Rektangel: rundade hörn 36">
            <a:extLst>
              <a:ext uri="{FF2B5EF4-FFF2-40B4-BE49-F238E27FC236}">
                <a16:creationId xmlns:a16="http://schemas.microsoft.com/office/drawing/2014/main" id="{D8A6954C-1991-D116-99DE-22FFF98FB503}"/>
              </a:ext>
            </a:extLst>
          </p:cNvPr>
          <p:cNvSpPr/>
          <p:nvPr/>
        </p:nvSpPr>
        <p:spPr>
          <a:xfrm>
            <a:off x="7198780" y="3133757"/>
            <a:ext cx="1844702"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defRPr/>
            </a:pPr>
            <a:r>
              <a:rPr lang="sv-SE" sz="1200" i="1">
                <a:solidFill>
                  <a:srgbClr val="E7E6E6"/>
                </a:solidFill>
                <a:latin typeface="Arial"/>
              </a:rPr>
              <a:t>Övriga hembesök</a:t>
            </a:r>
            <a:endParaRPr lang="sv-SE" sz="1200" i="1">
              <a:solidFill>
                <a:srgbClr val="E7E6E6"/>
              </a:solidFill>
              <a:cs typeface="Arial"/>
            </a:endParaRPr>
          </a:p>
        </p:txBody>
      </p:sp>
      <p:sp>
        <p:nvSpPr>
          <p:cNvPr id="51" name="Rektangel: rundade hörn 36">
            <a:extLst>
              <a:ext uri="{FF2B5EF4-FFF2-40B4-BE49-F238E27FC236}">
                <a16:creationId xmlns:a16="http://schemas.microsoft.com/office/drawing/2014/main" id="{08E88150-ACC9-9192-2793-FA3F8F0178D1}"/>
              </a:ext>
            </a:extLst>
          </p:cNvPr>
          <p:cNvSpPr/>
          <p:nvPr/>
        </p:nvSpPr>
        <p:spPr>
          <a:xfrm>
            <a:off x="9682944" y="2458028"/>
            <a:ext cx="1849030" cy="409119"/>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defRPr/>
            </a:pPr>
            <a:r>
              <a:rPr lang="sv-SE" sz="1200" i="1">
                <a:solidFill>
                  <a:srgbClr val="E7E6E6"/>
                </a:solidFill>
                <a:latin typeface="Arial"/>
              </a:rPr>
              <a:t>Övriga team (t ex syrgas eller övervakning)</a:t>
            </a:r>
            <a:endParaRPr lang="en-US" i="1">
              <a:solidFill>
                <a:srgbClr val="E7E6E6"/>
              </a:solidFill>
              <a:cs typeface="Arial"/>
            </a:endParaRPr>
          </a:p>
        </p:txBody>
      </p:sp>
      <p:cxnSp>
        <p:nvCxnSpPr>
          <p:cNvPr id="48" name="Koppling: vinklad 59">
            <a:extLst>
              <a:ext uri="{FF2B5EF4-FFF2-40B4-BE49-F238E27FC236}">
                <a16:creationId xmlns:a16="http://schemas.microsoft.com/office/drawing/2014/main" id="{E6651A49-EE0A-6B14-D625-1BB3BC6EF6FE}"/>
              </a:ext>
            </a:extLst>
          </p:cNvPr>
          <p:cNvCxnSpPr>
            <a:cxnSpLocks/>
            <a:stCxn id="35" idx="3"/>
            <a:endCxn id="49" idx="1"/>
          </p:cNvCxnSpPr>
          <p:nvPr/>
        </p:nvCxnSpPr>
        <p:spPr>
          <a:xfrm>
            <a:off x="6449668" y="1987690"/>
            <a:ext cx="749112" cy="130261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6" name="Koppling: vinklad 39">
            <a:extLst>
              <a:ext uri="{FF2B5EF4-FFF2-40B4-BE49-F238E27FC236}">
                <a16:creationId xmlns:a16="http://schemas.microsoft.com/office/drawing/2014/main" id="{D70FDC68-0E52-3BC9-6F66-11B47B77400A}"/>
              </a:ext>
            </a:extLst>
          </p:cNvPr>
          <p:cNvCxnSpPr>
            <a:cxnSpLocks/>
            <a:stCxn id="33" idx="3"/>
            <a:endCxn id="51" idx="1"/>
          </p:cNvCxnSpPr>
          <p:nvPr/>
        </p:nvCxnSpPr>
        <p:spPr>
          <a:xfrm>
            <a:off x="9043482" y="1813829"/>
            <a:ext cx="639462" cy="848759"/>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61" name="Rektangel: rundade hörn 36">
            <a:extLst>
              <a:ext uri="{FF2B5EF4-FFF2-40B4-BE49-F238E27FC236}">
                <a16:creationId xmlns:a16="http://schemas.microsoft.com/office/drawing/2014/main" id="{6BB70E5A-E751-4272-B817-D3E3243204B0}"/>
              </a:ext>
            </a:extLst>
          </p:cNvPr>
          <p:cNvSpPr/>
          <p:nvPr/>
        </p:nvSpPr>
        <p:spPr>
          <a:xfrm>
            <a:off x="9210917" y="3067789"/>
            <a:ext cx="2386473" cy="472439"/>
          </a:xfrm>
          <a:prstGeom prst="roundRect">
            <a:avLst>
              <a:gd name="adj" fmla="val 6689"/>
            </a:avLst>
          </a:prstGeom>
          <a:no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t"/>
          <a:lstStyle/>
          <a:p>
            <a:pPr>
              <a:spcAft>
                <a:spcPts val="1200"/>
              </a:spcAft>
              <a:defRPr/>
            </a:pPr>
            <a:r>
              <a:rPr kumimoji="0" lang="sv-SE" sz="1200" b="0" i="1" u="none" strike="noStrike" kern="1200" cap="none" spc="0" normalizeH="0" baseline="0" noProof="0">
                <a:ln>
                  <a:noFill/>
                </a:ln>
                <a:solidFill>
                  <a:srgbClr val="000000"/>
                </a:solidFill>
                <a:effectLst/>
                <a:uLnTx/>
                <a:uFillTx/>
                <a:latin typeface="Arial"/>
                <a:cs typeface="Arial"/>
              </a:rPr>
              <a:t>(</a:t>
            </a:r>
            <a:r>
              <a:rPr lang="sv-SE" sz="1200" i="1">
                <a:solidFill>
                  <a:srgbClr val="000000"/>
                </a:solidFill>
                <a:latin typeface="Arial"/>
                <a:cs typeface="Arial"/>
              </a:rPr>
              <a:t>se </a:t>
            </a:r>
            <a:r>
              <a:rPr lang="sv-SE" sz="1200" i="1" err="1">
                <a:solidFill>
                  <a:srgbClr val="000000"/>
                </a:solidFill>
                <a:latin typeface="Arial"/>
                <a:cs typeface="Arial"/>
              </a:rPr>
              <a:t>bl</a:t>
            </a:r>
            <a:r>
              <a:rPr lang="sv-SE" sz="1200" i="1">
                <a:solidFill>
                  <a:srgbClr val="000000"/>
                </a:solidFill>
                <a:latin typeface="Arial"/>
                <a:cs typeface="Arial"/>
              </a:rPr>
              <a:t> a högnivåsummering Specialiserad öppenvård)</a:t>
            </a:r>
            <a:endParaRPr lang="sv-SE" sz="1200" b="0" i="1" u="none" strike="noStrike" kern="1200" cap="none" spc="0" normalizeH="0" baseline="0" noProof="0">
              <a:ln>
                <a:noFill/>
              </a:ln>
              <a:solidFill>
                <a:srgbClr val="000000"/>
              </a:solidFill>
              <a:effectLst/>
              <a:uLnTx/>
              <a:uFillTx/>
              <a:latin typeface="Arial" panose="020B0604020202020204" pitchFamily="34" charset="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1"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3" name="textruta 74">
            <a:extLst>
              <a:ext uri="{FF2B5EF4-FFF2-40B4-BE49-F238E27FC236}">
                <a16:creationId xmlns:a16="http://schemas.microsoft.com/office/drawing/2014/main" id="{1FF2C701-3233-4F02-B188-BDBF8A88263F}"/>
              </a:ext>
            </a:extLst>
          </p:cNvPr>
          <p:cNvSpPr txBox="1"/>
          <p:nvPr/>
        </p:nvSpPr>
        <p:spPr>
          <a:xfrm>
            <a:off x="910982" y="1379053"/>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cs typeface="Arial"/>
              </a:rPr>
              <a:t>Huvudgrupp – övergripande förändring</a:t>
            </a:r>
            <a:endParaRPr lang="sv-SE" sz="1100">
              <a:solidFill>
                <a:schemeClr val="accent3">
                  <a:lumMod val="75000"/>
                </a:schemeClr>
              </a:solidFill>
              <a:cs typeface="Arial"/>
            </a:endParaRPr>
          </a:p>
        </p:txBody>
      </p:sp>
      <p:sp>
        <p:nvSpPr>
          <p:cNvPr id="64" name="textruta 74">
            <a:extLst>
              <a:ext uri="{FF2B5EF4-FFF2-40B4-BE49-F238E27FC236}">
                <a16:creationId xmlns:a16="http://schemas.microsoft.com/office/drawing/2014/main" id="{C254851F-1094-4DA5-8DBB-A8F180DBBBB8}"/>
              </a:ext>
            </a:extLst>
          </p:cNvPr>
          <p:cNvSpPr txBox="1"/>
          <p:nvPr/>
        </p:nvSpPr>
        <p:spPr>
          <a:xfrm>
            <a:off x="4601209" y="1378632"/>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sv-SE" sz="1100" b="1">
                <a:solidFill>
                  <a:schemeClr val="accent3">
                    <a:lumMod val="75000"/>
                  </a:schemeClr>
                </a:solidFill>
              </a:rPr>
              <a:t>Undergrupper – viktiga delar i förändringen</a:t>
            </a:r>
            <a:endParaRPr lang="sv-SE" sz="1100" b="1">
              <a:solidFill>
                <a:schemeClr val="accent3">
                  <a:lumMod val="75000"/>
                </a:schemeClr>
              </a:solidFill>
              <a:cs typeface="Arial"/>
            </a:endParaRPr>
          </a:p>
        </p:txBody>
      </p:sp>
      <p:sp>
        <p:nvSpPr>
          <p:cNvPr id="2" name="Rektangel: rundade hörn 36">
            <a:extLst>
              <a:ext uri="{FF2B5EF4-FFF2-40B4-BE49-F238E27FC236}">
                <a16:creationId xmlns:a16="http://schemas.microsoft.com/office/drawing/2014/main" id="{D973CA85-C41D-0C1A-40A6-508A8C0EE1F2}"/>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306848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 name="Rektangel: rundade hörn 36">
            <a:extLst>
              <a:ext uri="{FF2B5EF4-FFF2-40B4-BE49-F238E27FC236}">
                <a16:creationId xmlns:a16="http://schemas.microsoft.com/office/drawing/2014/main" id="{D17290F5-9844-4D32-8962-66E23CD45709}"/>
              </a:ext>
            </a:extLst>
          </p:cNvPr>
          <p:cNvSpPr/>
          <p:nvPr/>
        </p:nvSpPr>
        <p:spPr>
          <a:xfrm>
            <a:off x="3734982" y="1527211"/>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Dokumentation</a:t>
            </a:r>
            <a:endParaRPr lang="sv-SE" sz="1200">
              <a:solidFill>
                <a:schemeClr val="bg1"/>
              </a:solidFill>
              <a:cs typeface="Arial"/>
            </a:endParaRPr>
          </a:p>
        </p:txBody>
      </p:sp>
      <p:sp>
        <p:nvSpPr>
          <p:cNvPr id="50" name="Rektangel: rundade hörn 36">
            <a:extLst>
              <a:ext uri="{FF2B5EF4-FFF2-40B4-BE49-F238E27FC236}">
                <a16:creationId xmlns:a16="http://schemas.microsoft.com/office/drawing/2014/main" id="{CC9D33DC-57EC-47CD-8CA2-E7745A15920C}"/>
              </a:ext>
            </a:extLst>
          </p:cNvPr>
          <p:cNvSpPr/>
          <p:nvPr/>
        </p:nvSpPr>
        <p:spPr>
          <a:xfrm>
            <a:off x="3734982" y="4309068"/>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Vårdadministration</a:t>
            </a:r>
          </a:p>
        </p:txBody>
      </p:sp>
      <p:sp>
        <p:nvSpPr>
          <p:cNvPr id="5" name="Rubrik 4"/>
          <p:cNvSpPr>
            <a:spLocks noGrp="1"/>
          </p:cNvSpPr>
          <p:nvPr>
            <p:ph type="title"/>
          </p:nvPr>
        </p:nvSpPr>
        <p:spPr>
          <a:xfrm>
            <a:off x="785942" y="392439"/>
            <a:ext cx="10442575" cy="428625"/>
          </a:xfrm>
        </p:spPr>
        <p:txBody>
          <a:bodyPr lIns="91440" tIns="45720" rIns="91440" bIns="45720" anchor="t"/>
          <a:lstStyle/>
          <a:p>
            <a:r>
              <a:rPr lang="sv-SE" sz="2400" b="1"/>
              <a:t>Förändring inom öppenvård i hemmet</a:t>
            </a:r>
            <a:endParaRPr lang="sv-SE" sz="2400"/>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701749" y="1510690"/>
            <a:ext cx="1497889" cy="461665"/>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Öppenvård i hemmet</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a:endCxn id="33" idx="1"/>
          </p:cNvCxnSpPr>
          <p:nvPr/>
        </p:nvCxnSpPr>
        <p:spPr>
          <a:xfrm flipV="1">
            <a:off x="2199638" y="1671211"/>
            <a:ext cx="1535344" cy="70312"/>
          </a:xfrm>
          <a:prstGeom prst="bentConnector3">
            <a:avLst>
              <a:gd name="adj1" fmla="val 77436"/>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9" name="Koppling: vinklad 58">
            <a:extLst>
              <a:ext uri="{FF2B5EF4-FFF2-40B4-BE49-F238E27FC236}">
                <a16:creationId xmlns:a16="http://schemas.microsoft.com/office/drawing/2014/main" id="{A7C0BD2A-25ED-4001-8C85-865D36B60F8E}"/>
              </a:ext>
            </a:extLst>
          </p:cNvPr>
          <p:cNvCxnSpPr>
            <a:cxnSpLocks/>
            <a:stCxn id="11" idx="3"/>
            <a:endCxn id="39" idx="1"/>
          </p:cNvCxnSpPr>
          <p:nvPr/>
        </p:nvCxnSpPr>
        <p:spPr>
          <a:xfrm>
            <a:off x="2199638" y="1741523"/>
            <a:ext cx="1535344" cy="629296"/>
          </a:xfrm>
          <a:prstGeom prst="bentConnector3">
            <a:avLst>
              <a:gd name="adj1" fmla="val 77436"/>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0" name="Koppling: vinklad 59">
            <a:extLst>
              <a:ext uri="{FF2B5EF4-FFF2-40B4-BE49-F238E27FC236}">
                <a16:creationId xmlns:a16="http://schemas.microsoft.com/office/drawing/2014/main" id="{E44E152A-AB8B-4998-893C-38878609BA4F}"/>
              </a:ext>
            </a:extLst>
          </p:cNvPr>
          <p:cNvCxnSpPr>
            <a:cxnSpLocks/>
            <a:stCxn id="11" idx="3"/>
            <a:endCxn id="50" idx="1"/>
          </p:cNvCxnSpPr>
          <p:nvPr/>
        </p:nvCxnSpPr>
        <p:spPr>
          <a:xfrm>
            <a:off x="2199638" y="1741523"/>
            <a:ext cx="1535344" cy="2711545"/>
          </a:xfrm>
          <a:prstGeom prst="bentConnector3">
            <a:avLst>
              <a:gd name="adj1" fmla="val 76767"/>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 name="textruta 3">
            <a:extLst>
              <a:ext uri="{FF2B5EF4-FFF2-40B4-BE49-F238E27FC236}">
                <a16:creationId xmlns:a16="http://schemas.microsoft.com/office/drawing/2014/main" id="{DB5393A2-A489-43B3-9F3D-1425155E04C4}"/>
              </a:ext>
            </a:extLst>
          </p:cNvPr>
          <p:cNvSpPr txBox="1"/>
          <p:nvPr/>
        </p:nvSpPr>
        <p:spPr>
          <a:xfrm>
            <a:off x="3791274" y="5538600"/>
            <a:ext cx="184731" cy="215444"/>
          </a:xfrm>
          <a:prstGeom prst="rect">
            <a:avLst/>
          </a:prstGeom>
          <a:noFill/>
        </p:spPr>
        <p:txBody>
          <a:bodyPr wrap="none" rtlCol="0">
            <a:spAutoFit/>
          </a:bodyPr>
          <a:lstStyle/>
          <a:p>
            <a:r>
              <a:rPr lang="sv-SE" sz="800" b="0" i="0">
                <a:solidFill>
                  <a:srgbClr val="000000"/>
                </a:solidFill>
                <a:effectLst/>
                <a:latin typeface="Arial" panose="020B0604020202020204" pitchFamily="34" charset="0"/>
              </a:rPr>
              <a:t>​</a:t>
            </a:r>
            <a:endParaRPr lang="sv-SE" sz="800"/>
          </a:p>
        </p:txBody>
      </p:sp>
      <p:sp>
        <p:nvSpPr>
          <p:cNvPr id="28" name="Rektangel: rundade hörn 36">
            <a:extLst>
              <a:ext uri="{FF2B5EF4-FFF2-40B4-BE49-F238E27FC236}">
                <a16:creationId xmlns:a16="http://schemas.microsoft.com/office/drawing/2014/main" id="{F79AEBE1-7828-4E2D-905D-8B41441D1841}"/>
              </a:ext>
            </a:extLst>
          </p:cNvPr>
          <p:cNvSpPr/>
          <p:nvPr/>
        </p:nvSpPr>
        <p:spPr>
          <a:xfrm>
            <a:off x="674382" y="2226819"/>
            <a:ext cx="2333969" cy="2048136"/>
          </a:xfrm>
          <a:prstGeom prst="rect">
            <a:avLst/>
          </a:prstGeom>
          <a:no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t"/>
          <a:lstStyle/>
          <a:p>
            <a:r>
              <a:rPr lang="sv-SE" sz="1200" b="0" i="0" u="none" strike="noStrike">
                <a:solidFill>
                  <a:srgbClr val="000000"/>
                </a:solidFill>
                <a:effectLst/>
                <a:latin typeface="Arial" panose="020B0604020202020204" pitchFamily="34" charset="0"/>
              </a:rPr>
              <a:t>Oförändrat arbetssätt vid samverkan vid utskrivning och SIP med IT-stödet Mina Planer. </a:t>
            </a:r>
            <a:endParaRPr lang="en-US" sz="1200" b="0" i="0">
              <a:solidFill>
                <a:srgbClr val="000000"/>
              </a:solidFill>
              <a:effectLst/>
              <a:latin typeface="Arial" panose="020B0604020202020204" pitchFamily="34" charset="0"/>
            </a:endParaRPr>
          </a:p>
          <a:p>
            <a:endParaRPr lang="sv-SE" sz="1200">
              <a:solidFill>
                <a:schemeClr val="tx1"/>
              </a:solidFill>
            </a:endParaRPr>
          </a:p>
          <a:p>
            <a:r>
              <a:rPr lang="sv-SE" sz="1200" err="1">
                <a:solidFill>
                  <a:schemeClr val="tx1"/>
                </a:solidFill>
              </a:rPr>
              <a:t>ItACiH</a:t>
            </a:r>
            <a:r>
              <a:rPr lang="sv-SE" sz="1200">
                <a:solidFill>
                  <a:schemeClr val="tx1"/>
                </a:solidFill>
              </a:rPr>
              <a:t> finns kvar som fristående planeringsverktyg och kommer att kunna användas som komplement till RevenueCycle.</a:t>
            </a:r>
            <a:endParaRPr lang="sv-SE" sz="1200">
              <a:solidFill>
                <a:schemeClr val="tx1"/>
              </a:solidFill>
              <a:latin typeface="Arial" panose="020B0604020202020204" pitchFamily="34" charset="0"/>
            </a:endParaRPr>
          </a:p>
          <a:p>
            <a:endParaRPr lang="sv-SE" sz="1100">
              <a:solidFill>
                <a:schemeClr val="tx1"/>
              </a:solidFill>
              <a:latin typeface="Arial" panose="020B0604020202020204" pitchFamily="34" charset="0"/>
            </a:endParaRPr>
          </a:p>
        </p:txBody>
      </p:sp>
      <p:sp>
        <p:nvSpPr>
          <p:cNvPr id="44" name="textruta 43">
            <a:extLst>
              <a:ext uri="{FF2B5EF4-FFF2-40B4-BE49-F238E27FC236}">
                <a16:creationId xmlns:a16="http://schemas.microsoft.com/office/drawing/2014/main" id="{4750F53A-B788-449A-A638-5DCB03942CEF}"/>
              </a:ext>
            </a:extLst>
          </p:cNvPr>
          <p:cNvSpPr txBox="1"/>
          <p:nvPr/>
        </p:nvSpPr>
        <p:spPr>
          <a:xfrm>
            <a:off x="5260238" y="1496389"/>
            <a:ext cx="6637236" cy="461665"/>
          </a:xfrm>
          <a:prstGeom prst="rect">
            <a:avLst/>
          </a:prstGeom>
          <a:noFill/>
        </p:spPr>
        <p:txBody>
          <a:bodyPr wrap="square" lIns="91440" tIns="45720" rIns="91440" bIns="45720" anchor="t">
            <a:spAutoFit/>
          </a:bodyPr>
          <a:lstStyle/>
          <a:p>
            <a:pPr marL="171450" indent="-171450" fontAlgn="base">
              <a:buFont typeface="Arial" panose="020B0604020202020204" pitchFamily="34" charset="0"/>
              <a:buChar char="•"/>
            </a:pPr>
            <a:r>
              <a:rPr lang="en-US" sz="1200" b="0" i="0" err="1">
                <a:effectLst/>
                <a:latin typeface="Arial"/>
                <a:cs typeface="Arial"/>
              </a:rPr>
              <a:t>Dokumentation</a:t>
            </a:r>
            <a:r>
              <a:rPr lang="en-US" sz="1200" b="0" i="0">
                <a:effectLst/>
                <a:latin typeface="Arial"/>
                <a:cs typeface="Arial"/>
              </a:rPr>
              <a:t> </a:t>
            </a:r>
            <a:r>
              <a:rPr lang="en-US" sz="1200" b="0" i="0" err="1">
                <a:effectLst/>
                <a:latin typeface="Arial"/>
                <a:cs typeface="Arial"/>
              </a:rPr>
              <a:t>sker</a:t>
            </a:r>
            <a:r>
              <a:rPr lang="en-US" sz="1200" b="0" i="0">
                <a:effectLst/>
                <a:latin typeface="Arial"/>
                <a:cs typeface="Arial"/>
              </a:rPr>
              <a:t> </a:t>
            </a:r>
            <a:r>
              <a:rPr lang="en-US" sz="1200" b="0" i="0" err="1">
                <a:effectLst/>
                <a:latin typeface="Arial"/>
                <a:cs typeface="Arial"/>
              </a:rPr>
              <a:t>i</a:t>
            </a:r>
            <a:r>
              <a:rPr lang="en-US" sz="1200" b="0" i="0">
                <a:effectLst/>
                <a:latin typeface="Arial"/>
                <a:cs typeface="Arial"/>
              </a:rPr>
              <a:t> </a:t>
            </a:r>
            <a:r>
              <a:rPr lang="en-US" sz="1200" b="0" i="0" err="1">
                <a:effectLst/>
                <a:latin typeface="Arial"/>
                <a:cs typeface="Arial"/>
              </a:rPr>
              <a:t>samband</a:t>
            </a:r>
            <a:r>
              <a:rPr lang="en-US" sz="1200" b="0" i="0">
                <a:effectLst/>
                <a:latin typeface="Arial"/>
                <a:cs typeface="Arial"/>
              </a:rPr>
              <a:t> med </a:t>
            </a:r>
            <a:r>
              <a:rPr lang="en-US" sz="1200" b="0" i="0" err="1">
                <a:effectLst/>
                <a:latin typeface="Arial"/>
                <a:cs typeface="Arial"/>
              </a:rPr>
              <a:t>eller</a:t>
            </a:r>
            <a:r>
              <a:rPr lang="en-US" sz="1200" b="0" i="0">
                <a:effectLst/>
                <a:latin typeface="Arial"/>
                <a:cs typeface="Arial"/>
              </a:rPr>
              <a:t>, o</a:t>
            </a:r>
            <a:r>
              <a:rPr lang="en-US" sz="1200">
                <a:latin typeface="Arial"/>
                <a:cs typeface="Arial"/>
              </a:rPr>
              <a:t>m det </a:t>
            </a:r>
            <a:r>
              <a:rPr lang="en-US" sz="1200" err="1">
                <a:latin typeface="Arial"/>
                <a:cs typeface="Arial"/>
              </a:rPr>
              <a:t>inte</a:t>
            </a:r>
            <a:r>
              <a:rPr lang="en-US" sz="1200">
                <a:latin typeface="Arial"/>
                <a:cs typeface="Arial"/>
              </a:rPr>
              <a:t> </a:t>
            </a:r>
            <a:r>
              <a:rPr lang="en-US" sz="1200" err="1">
                <a:latin typeface="Arial"/>
                <a:cs typeface="Arial"/>
              </a:rPr>
              <a:t>finns</a:t>
            </a:r>
            <a:r>
              <a:rPr lang="en-US" sz="1200">
                <a:latin typeface="Arial"/>
                <a:cs typeface="Arial"/>
              </a:rPr>
              <a:t> </a:t>
            </a:r>
            <a:r>
              <a:rPr lang="en-US" sz="1200" err="1">
                <a:latin typeface="Arial"/>
                <a:cs typeface="Arial"/>
              </a:rPr>
              <a:t>möjlighet</a:t>
            </a:r>
            <a:r>
              <a:rPr lang="en-US" sz="1200">
                <a:latin typeface="Arial"/>
                <a:cs typeface="Arial"/>
              </a:rPr>
              <a:t> till </a:t>
            </a:r>
            <a:r>
              <a:rPr lang="en-US" sz="1200" err="1">
                <a:latin typeface="Arial"/>
                <a:cs typeface="Arial"/>
              </a:rPr>
              <a:t>internetuppkoppling</a:t>
            </a:r>
            <a:r>
              <a:rPr lang="en-US" sz="1200">
                <a:latin typeface="Arial"/>
                <a:cs typeface="Arial"/>
              </a:rPr>
              <a:t> </a:t>
            </a:r>
            <a:r>
              <a:rPr lang="en-US" sz="1200" err="1">
                <a:latin typeface="Arial"/>
                <a:cs typeface="Arial"/>
              </a:rPr>
              <a:t>i</a:t>
            </a:r>
            <a:r>
              <a:rPr lang="en-US" sz="1200">
                <a:latin typeface="Arial"/>
                <a:cs typeface="Arial"/>
              </a:rPr>
              <a:t> </a:t>
            </a:r>
            <a:r>
              <a:rPr lang="en-US" sz="1200" err="1">
                <a:latin typeface="Arial"/>
                <a:cs typeface="Arial"/>
              </a:rPr>
              <a:t>hemmet</a:t>
            </a:r>
            <a:r>
              <a:rPr lang="en-US" sz="1200">
                <a:latin typeface="Arial"/>
                <a:cs typeface="Arial"/>
              </a:rPr>
              <a:t>, </a:t>
            </a:r>
            <a:r>
              <a:rPr lang="en-US" sz="1200" b="0" i="0" err="1">
                <a:effectLst/>
                <a:latin typeface="Arial"/>
                <a:cs typeface="Arial"/>
              </a:rPr>
              <a:t>i</a:t>
            </a:r>
            <a:r>
              <a:rPr lang="en-US" sz="1200" b="0" i="0">
                <a:effectLst/>
                <a:latin typeface="Arial"/>
                <a:cs typeface="Arial"/>
              </a:rPr>
              <a:t> </a:t>
            </a:r>
            <a:r>
              <a:rPr lang="en-US" sz="1200" b="0" i="0" err="1">
                <a:effectLst/>
                <a:latin typeface="Arial"/>
                <a:cs typeface="Arial"/>
              </a:rPr>
              <a:t>nära</a:t>
            </a:r>
            <a:r>
              <a:rPr lang="en-US" sz="1200" b="0" i="0">
                <a:effectLst/>
                <a:latin typeface="Arial"/>
                <a:cs typeface="Arial"/>
              </a:rPr>
              <a:t> </a:t>
            </a:r>
            <a:r>
              <a:rPr lang="en-US" sz="1200" b="0" i="0" err="1">
                <a:effectLst/>
                <a:latin typeface="Arial"/>
                <a:cs typeface="Arial"/>
              </a:rPr>
              <a:t>anslutning</a:t>
            </a:r>
            <a:r>
              <a:rPr lang="en-US" sz="1200" b="0" i="0">
                <a:effectLst/>
                <a:latin typeface="Arial"/>
                <a:cs typeface="Arial"/>
              </a:rPr>
              <a:t> till </a:t>
            </a:r>
            <a:r>
              <a:rPr lang="en-US" sz="1200" err="1"/>
              <a:t>besöket</a:t>
            </a:r>
            <a:r>
              <a:rPr lang="en-US" sz="1200" b="0" i="0">
                <a:effectLst/>
                <a:latin typeface="Arial"/>
                <a:cs typeface="Arial"/>
              </a:rPr>
              <a:t> hos </a:t>
            </a:r>
            <a:r>
              <a:rPr lang="en-US" sz="1200" b="0" i="0" err="1">
                <a:effectLst/>
                <a:latin typeface="Arial"/>
                <a:cs typeface="Arial"/>
              </a:rPr>
              <a:t>patienten</a:t>
            </a:r>
            <a:r>
              <a:rPr lang="en-US" sz="1200" b="0" i="0">
                <a:effectLst/>
                <a:latin typeface="Arial"/>
                <a:cs typeface="Arial"/>
              </a:rPr>
              <a:t>.</a:t>
            </a:r>
            <a:r>
              <a:rPr lang="en-US" sz="1200">
                <a:latin typeface="Arial"/>
                <a:cs typeface="Arial"/>
              </a:rPr>
              <a:t> </a:t>
            </a:r>
            <a:endParaRPr lang="en-US" sz="1200" b="0" i="0">
              <a:effectLst/>
              <a:latin typeface="Arial" panose="020B0604020202020204" pitchFamily="34" charset="0"/>
            </a:endParaRPr>
          </a:p>
        </p:txBody>
      </p:sp>
      <p:sp>
        <p:nvSpPr>
          <p:cNvPr id="14" name="textruta 13">
            <a:extLst>
              <a:ext uri="{FF2B5EF4-FFF2-40B4-BE49-F238E27FC236}">
                <a16:creationId xmlns:a16="http://schemas.microsoft.com/office/drawing/2014/main" id="{635D8674-D5EA-49E9-BF48-40B17B8B303E}"/>
              </a:ext>
            </a:extLst>
          </p:cNvPr>
          <p:cNvSpPr txBox="1"/>
          <p:nvPr/>
        </p:nvSpPr>
        <p:spPr>
          <a:xfrm>
            <a:off x="5260238" y="4277576"/>
            <a:ext cx="6524428" cy="2308324"/>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sv-SE" sz="1200">
                <a:latin typeface="Arial"/>
                <a:cs typeface="Arial"/>
              </a:rPr>
              <a:t>Tidbokning görs via Revenue </a:t>
            </a:r>
            <a:r>
              <a:rPr lang="sv-SE" sz="1200" err="1">
                <a:latin typeface="Arial"/>
                <a:cs typeface="Arial"/>
              </a:rPr>
              <a:t>Cycle</a:t>
            </a:r>
            <a:r>
              <a:rPr lang="sv-SE" sz="1200">
                <a:latin typeface="Arial"/>
                <a:cs typeface="Arial"/>
              </a:rPr>
              <a:t>. En bokning och vårdhändelse per dag om ett eller flera hembesök görs den aktuella dagen. </a:t>
            </a:r>
            <a:endParaRPr lang="sv-SE" sz="1200">
              <a:latin typeface="Arial" panose="020B0604020202020204" pitchFamily="34" charset="0"/>
              <a:cs typeface="Arial"/>
            </a:endParaRPr>
          </a:p>
          <a:p>
            <a:pPr marL="171450" indent="-171450">
              <a:buFont typeface="Arial" panose="020B0604020202020204" pitchFamily="34" charset="0"/>
              <a:buChar char="•"/>
            </a:pPr>
            <a:r>
              <a:rPr lang="sv-SE" sz="1200">
                <a:latin typeface="Arial"/>
                <a:cs typeface="Arial"/>
              </a:rPr>
              <a:t>Om flera hembesök planeras kan dessa bokas i en serie som återkommande besök, med olika upprepningsmönster och för en eller flera vårdutförare. Vårdhändelser registreras då i förväg vilket möjliggör att ordinationer och andra aktiviteter kan kopplas till det aktuella framtida hembesöket.</a:t>
            </a:r>
          </a:p>
          <a:p>
            <a:pPr marL="171450" indent="-171450">
              <a:buFont typeface="Arial" panose="020B0604020202020204" pitchFamily="34" charset="0"/>
              <a:buChar char="•"/>
            </a:pPr>
            <a:r>
              <a:rPr lang="sv-SE" sz="1200">
                <a:latin typeface="Arial"/>
                <a:cs typeface="Arial"/>
              </a:rPr>
              <a:t>Vid akut sjukhusvård i hemmet görs ingen tidbokning då besöken </a:t>
            </a:r>
            <a:r>
              <a:rPr lang="sv-SE" sz="1200" err="1">
                <a:latin typeface="Arial"/>
                <a:cs typeface="Arial"/>
              </a:rPr>
              <a:t>direktregistreras</a:t>
            </a:r>
            <a:r>
              <a:rPr lang="sv-SE" sz="1200">
                <a:latin typeface="Arial"/>
                <a:cs typeface="Arial"/>
              </a:rPr>
              <a:t> som en observationshändelse. För klinikern möjliggör detta en sammanhängande vård-</a:t>
            </a:r>
            <a:br>
              <a:rPr lang="sv-SE" sz="1200">
                <a:latin typeface="Arial"/>
                <a:cs typeface="Arial"/>
              </a:rPr>
            </a:br>
            <a:r>
              <a:rPr lang="sv-SE" sz="1200">
                <a:latin typeface="Arial"/>
                <a:cs typeface="Arial"/>
              </a:rPr>
              <a:t>händelse över ett antal dagar, liknande en slutenvårdssituation. Upprepade besöks-bokningar behövs då inte. Om patienten övergår från slutenvård till akut </a:t>
            </a:r>
            <a:br>
              <a:rPr lang="sv-SE" sz="1200">
                <a:latin typeface="Arial"/>
                <a:cs typeface="Arial"/>
              </a:rPr>
            </a:br>
            <a:r>
              <a:rPr lang="sv-SE" sz="1200">
                <a:latin typeface="Arial"/>
                <a:cs typeface="Arial"/>
              </a:rPr>
              <a:t>sjukhusvård i hemmet måste slutenvårdstillfället avslutas och en observations-vårdhändelse skapas.</a:t>
            </a:r>
          </a:p>
        </p:txBody>
      </p:sp>
      <p:sp>
        <p:nvSpPr>
          <p:cNvPr id="16" name="textruta 15">
            <a:extLst>
              <a:ext uri="{FF2B5EF4-FFF2-40B4-BE49-F238E27FC236}">
                <a16:creationId xmlns:a16="http://schemas.microsoft.com/office/drawing/2014/main" id="{C2A5D0E1-421A-48FB-904F-3CDFBDB7DB7B}"/>
              </a:ext>
            </a:extLst>
          </p:cNvPr>
          <p:cNvSpPr txBox="1"/>
          <p:nvPr/>
        </p:nvSpPr>
        <p:spPr>
          <a:xfrm>
            <a:off x="5260238" y="2172904"/>
            <a:ext cx="6616896" cy="2100575"/>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sv-SE" sz="1200">
                <a:latin typeface="Arial"/>
                <a:cs typeface="Arial"/>
              </a:rPr>
              <a:t>Läkemedelsavstämning genomförs vid läkarkontakt i öppenvård då förändringar görs i läkemedelslistan.</a:t>
            </a:r>
          </a:p>
          <a:p>
            <a:pPr marL="171450" indent="-171450">
              <a:buFont typeface="Arial" panose="020B0604020202020204" pitchFamily="34" charset="0"/>
              <a:buChar char="•"/>
            </a:pPr>
            <a:r>
              <a:rPr lang="sv-SE" sz="1200">
                <a:latin typeface="Arial"/>
                <a:cs typeface="Arial"/>
              </a:rPr>
              <a:t>Läkemedelslistan är gemensam för primärvård och specialistvård </a:t>
            </a:r>
            <a:r>
              <a:rPr lang="sv-SE" sz="1200" err="1">
                <a:latin typeface="Arial"/>
                <a:cs typeface="Arial"/>
              </a:rPr>
              <a:t>inkl</a:t>
            </a:r>
            <a:r>
              <a:rPr lang="sv-SE" sz="1200">
                <a:latin typeface="Arial"/>
                <a:cs typeface="Arial"/>
              </a:rPr>
              <a:t> ASIH. Den gemensamma läkemedelslistan minskar risken för fel i läkemedelsbehandlingen och bidrar till ökad tydlighet även för den kommunala hemsjukvården.  </a:t>
            </a:r>
          </a:p>
          <a:p>
            <a:pPr marL="171450" indent="-171450">
              <a:buFont typeface="Arial" panose="020B0604020202020204" pitchFamily="34" charset="0"/>
              <a:buChar char="•"/>
            </a:pPr>
            <a:r>
              <a:rPr lang="sv-SE" sz="1200">
                <a:latin typeface="Arial"/>
                <a:cs typeface="Arial"/>
              </a:rPr>
              <a:t>Läkemedel som ska administreras av ASIH och mobila team ordineras som en öppenvårdsordination. Mallar finns byggda för de vanligaste läkemedelsordinationerna. Om patienten ska ha upprepad behandling av läkemedel kan dessa ordineras vid ett och samma tillfälle. Ordinationen aktiveras och signeras i samband med att läkemedlet administreras. </a:t>
            </a:r>
          </a:p>
          <a:p>
            <a:pPr marL="171450" indent="-171450">
              <a:buFont typeface="Arial" panose="020B0604020202020204" pitchFamily="34" charset="0"/>
              <a:buChar char="•"/>
            </a:pPr>
            <a:r>
              <a:rPr lang="sv-SE" sz="1200">
                <a:latin typeface="Arial"/>
                <a:cs typeface="Arial"/>
              </a:rPr>
              <a:t>För vårdgivare som inte använder SDV tillämpas samma arbetssätt som idag.  </a:t>
            </a:r>
          </a:p>
          <a:p>
            <a:endParaRPr lang="sv-SE" sz="1050">
              <a:latin typeface="Arial"/>
              <a:cs typeface="Arial"/>
            </a:endParaRPr>
          </a:p>
        </p:txBody>
      </p:sp>
      <p:sp>
        <p:nvSpPr>
          <p:cNvPr id="39" name="Rektangel: rundade hörn 36">
            <a:extLst>
              <a:ext uri="{FF2B5EF4-FFF2-40B4-BE49-F238E27FC236}">
                <a16:creationId xmlns:a16="http://schemas.microsoft.com/office/drawing/2014/main" id="{3F583191-DC63-495E-A570-2145BE9C457A}"/>
              </a:ext>
            </a:extLst>
          </p:cNvPr>
          <p:cNvSpPr/>
          <p:nvPr/>
        </p:nvSpPr>
        <p:spPr>
          <a:xfrm>
            <a:off x="3734982" y="2226819"/>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Läkemedel</a:t>
            </a:r>
          </a:p>
        </p:txBody>
      </p:sp>
      <p:sp>
        <p:nvSpPr>
          <p:cNvPr id="3" name="Rektangel: rundade hörn 36">
            <a:extLst>
              <a:ext uri="{FF2B5EF4-FFF2-40B4-BE49-F238E27FC236}">
                <a16:creationId xmlns:a16="http://schemas.microsoft.com/office/drawing/2014/main" id="{D346578D-49D9-5832-F95A-AE470E5460BA}"/>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2968046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 name="Rektangel: rundade hörn 36">
            <a:extLst>
              <a:ext uri="{FF2B5EF4-FFF2-40B4-BE49-F238E27FC236}">
                <a16:creationId xmlns:a16="http://schemas.microsoft.com/office/drawing/2014/main" id="{F5A5CB7C-56BD-40C3-99DA-F9F1E2DF9CAA}"/>
              </a:ext>
            </a:extLst>
          </p:cNvPr>
          <p:cNvSpPr/>
          <p:nvPr/>
        </p:nvSpPr>
        <p:spPr>
          <a:xfrm>
            <a:off x="3756680" y="2624057"/>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Läkemedel</a:t>
            </a:r>
          </a:p>
        </p:txBody>
      </p:sp>
      <p:sp>
        <p:nvSpPr>
          <p:cNvPr id="33" name="Rektangel: rundade hörn 36">
            <a:extLst>
              <a:ext uri="{FF2B5EF4-FFF2-40B4-BE49-F238E27FC236}">
                <a16:creationId xmlns:a16="http://schemas.microsoft.com/office/drawing/2014/main" id="{D17290F5-9844-4D32-8962-66E23CD45709}"/>
              </a:ext>
            </a:extLst>
          </p:cNvPr>
          <p:cNvSpPr/>
          <p:nvPr/>
        </p:nvSpPr>
        <p:spPr>
          <a:xfrm>
            <a:off x="3756680" y="1617893"/>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Dokumentation</a:t>
            </a:r>
          </a:p>
        </p:txBody>
      </p:sp>
      <p:sp>
        <p:nvSpPr>
          <p:cNvPr id="50" name="Rektangel: rundade hörn 36">
            <a:extLst>
              <a:ext uri="{FF2B5EF4-FFF2-40B4-BE49-F238E27FC236}">
                <a16:creationId xmlns:a16="http://schemas.microsoft.com/office/drawing/2014/main" id="{CC9D33DC-57EC-47CD-8CA2-E7745A15920C}"/>
              </a:ext>
            </a:extLst>
          </p:cNvPr>
          <p:cNvSpPr/>
          <p:nvPr/>
        </p:nvSpPr>
        <p:spPr>
          <a:xfrm>
            <a:off x="3756680" y="3914265"/>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Vårdadministration</a:t>
            </a:r>
          </a:p>
        </p:txBody>
      </p:sp>
      <p:sp>
        <p:nvSpPr>
          <p:cNvPr id="53" name="Rektangel: rundade hörn 36">
            <a:extLst>
              <a:ext uri="{FF2B5EF4-FFF2-40B4-BE49-F238E27FC236}">
                <a16:creationId xmlns:a16="http://schemas.microsoft.com/office/drawing/2014/main" id="{FD8B6CFE-7273-4524-988D-56F6509E0B1D}"/>
              </a:ext>
            </a:extLst>
          </p:cNvPr>
          <p:cNvSpPr/>
          <p:nvPr/>
        </p:nvSpPr>
        <p:spPr>
          <a:xfrm>
            <a:off x="3756680" y="4959823"/>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Logistikverktyget</a:t>
            </a:r>
          </a:p>
        </p:txBody>
      </p:sp>
      <p:sp>
        <p:nvSpPr>
          <p:cNvPr id="5" name="Rubrik 4"/>
          <p:cNvSpPr>
            <a:spLocks noGrp="1"/>
          </p:cNvSpPr>
          <p:nvPr>
            <p:ph type="title"/>
          </p:nvPr>
        </p:nvSpPr>
        <p:spPr>
          <a:xfrm>
            <a:off x="785942" y="392439"/>
            <a:ext cx="10442575" cy="428625"/>
          </a:xfrm>
        </p:spPr>
        <p:txBody>
          <a:bodyPr lIns="91440" tIns="45720" rIns="91440" bIns="45720" anchor="t"/>
          <a:lstStyle/>
          <a:p>
            <a:r>
              <a:rPr lang="sv-SE" sz="2400" b="1"/>
              <a:t>Förändring inom slutenvård i hemmet</a:t>
            </a:r>
            <a:endParaRPr lang="sv-SE" sz="2400"/>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680484" y="1543730"/>
            <a:ext cx="1519154" cy="428625"/>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Slutenvård i hemmet</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a:endCxn id="33" idx="1"/>
          </p:cNvCxnSpPr>
          <p:nvPr/>
        </p:nvCxnSpPr>
        <p:spPr>
          <a:xfrm>
            <a:off x="2199638" y="1758043"/>
            <a:ext cx="1557042" cy="385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9" name="Koppling: vinklad 58">
            <a:extLst>
              <a:ext uri="{FF2B5EF4-FFF2-40B4-BE49-F238E27FC236}">
                <a16:creationId xmlns:a16="http://schemas.microsoft.com/office/drawing/2014/main" id="{A7C0BD2A-25ED-4001-8C85-865D36B60F8E}"/>
              </a:ext>
            </a:extLst>
          </p:cNvPr>
          <p:cNvCxnSpPr>
            <a:cxnSpLocks/>
            <a:stCxn id="11" idx="3"/>
            <a:endCxn id="41" idx="1"/>
          </p:cNvCxnSpPr>
          <p:nvPr/>
        </p:nvCxnSpPr>
        <p:spPr>
          <a:xfrm>
            <a:off x="2199638" y="1758043"/>
            <a:ext cx="1557042" cy="1010014"/>
          </a:xfrm>
          <a:prstGeom prst="bentConnector3">
            <a:avLst>
              <a:gd name="adj1" fmla="val 8365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0" name="Koppling: vinklad 59">
            <a:extLst>
              <a:ext uri="{FF2B5EF4-FFF2-40B4-BE49-F238E27FC236}">
                <a16:creationId xmlns:a16="http://schemas.microsoft.com/office/drawing/2014/main" id="{E44E152A-AB8B-4998-893C-38878609BA4F}"/>
              </a:ext>
            </a:extLst>
          </p:cNvPr>
          <p:cNvCxnSpPr>
            <a:cxnSpLocks/>
            <a:stCxn id="11" idx="3"/>
            <a:endCxn id="50" idx="1"/>
          </p:cNvCxnSpPr>
          <p:nvPr/>
        </p:nvCxnSpPr>
        <p:spPr>
          <a:xfrm>
            <a:off x="2199638" y="1758043"/>
            <a:ext cx="1557042" cy="2300222"/>
          </a:xfrm>
          <a:prstGeom prst="bentConnector3">
            <a:avLst>
              <a:gd name="adj1" fmla="val 8431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Koppling: vinklad 64">
            <a:extLst>
              <a:ext uri="{FF2B5EF4-FFF2-40B4-BE49-F238E27FC236}">
                <a16:creationId xmlns:a16="http://schemas.microsoft.com/office/drawing/2014/main" id="{58B7268A-10A0-426C-BDDC-369A460A4626}"/>
              </a:ext>
            </a:extLst>
          </p:cNvPr>
          <p:cNvCxnSpPr>
            <a:cxnSpLocks/>
            <a:stCxn id="11" idx="3"/>
            <a:endCxn id="53" idx="1"/>
          </p:cNvCxnSpPr>
          <p:nvPr/>
        </p:nvCxnSpPr>
        <p:spPr>
          <a:xfrm>
            <a:off x="2199638" y="1758043"/>
            <a:ext cx="1557042" cy="3345780"/>
          </a:xfrm>
          <a:prstGeom prst="bentConnector3">
            <a:avLst>
              <a:gd name="adj1" fmla="val 8431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8" name="Rektangel: rundade hörn 36">
            <a:extLst>
              <a:ext uri="{FF2B5EF4-FFF2-40B4-BE49-F238E27FC236}">
                <a16:creationId xmlns:a16="http://schemas.microsoft.com/office/drawing/2014/main" id="{F79AEBE1-7828-4E2D-905D-8B41441D1841}"/>
              </a:ext>
            </a:extLst>
          </p:cNvPr>
          <p:cNvSpPr/>
          <p:nvPr/>
        </p:nvSpPr>
        <p:spPr>
          <a:xfrm>
            <a:off x="644190" y="2304185"/>
            <a:ext cx="2474930" cy="2124590"/>
          </a:xfrm>
          <a:prstGeom prst="rect">
            <a:avLst/>
          </a:prstGeom>
          <a:no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t"/>
          <a:lstStyle/>
          <a:p>
            <a:r>
              <a:rPr lang="sv-SE" sz="1200" b="0" i="0" u="none" strike="noStrike">
                <a:solidFill>
                  <a:srgbClr val="000000"/>
                </a:solidFill>
                <a:effectLst/>
                <a:latin typeface="Arial" panose="020B0604020202020204" pitchFamily="34" charset="0"/>
              </a:rPr>
              <a:t>Oförändrat arbetssätt vid samverkan vid utskrivning och SIP med IT-stödet Mina Planer. </a:t>
            </a:r>
            <a:endParaRPr lang="en-US" sz="1200" b="0" i="0">
              <a:solidFill>
                <a:srgbClr val="000000"/>
              </a:solidFill>
              <a:effectLst/>
              <a:latin typeface="Arial" panose="020B0604020202020204" pitchFamily="34" charset="0"/>
            </a:endParaRPr>
          </a:p>
          <a:p>
            <a:endParaRPr lang="sv-SE" sz="1100">
              <a:solidFill>
                <a:srgbClr val="FF0000"/>
              </a:solidFill>
              <a:latin typeface="Arial" panose="020B0604020202020204" pitchFamily="34" charset="0"/>
            </a:endParaRPr>
          </a:p>
          <a:p>
            <a:r>
              <a:rPr lang="sv-SE" sz="1200" err="1">
                <a:solidFill>
                  <a:schemeClr val="tx1"/>
                </a:solidFill>
              </a:rPr>
              <a:t>ItACiH</a:t>
            </a:r>
            <a:r>
              <a:rPr lang="sv-SE" sz="1200">
                <a:solidFill>
                  <a:schemeClr val="tx1"/>
                </a:solidFill>
              </a:rPr>
              <a:t> finns kvar som fristående planeringsverktyg och kommer att kunna användas som komplement till Omvårdnadskompassen.</a:t>
            </a:r>
            <a:endParaRPr lang="sv-SE" sz="1200">
              <a:solidFill>
                <a:schemeClr val="tx1"/>
              </a:solidFill>
              <a:latin typeface="Arial" panose="020B0604020202020204" pitchFamily="34" charset="0"/>
            </a:endParaRPr>
          </a:p>
        </p:txBody>
      </p:sp>
      <p:sp>
        <p:nvSpPr>
          <p:cNvPr id="56" name="textruta 55">
            <a:extLst>
              <a:ext uri="{FF2B5EF4-FFF2-40B4-BE49-F238E27FC236}">
                <a16:creationId xmlns:a16="http://schemas.microsoft.com/office/drawing/2014/main" id="{1B239844-D0E6-41AC-BAC1-4F2F239911B3}"/>
              </a:ext>
            </a:extLst>
          </p:cNvPr>
          <p:cNvSpPr txBox="1"/>
          <p:nvPr/>
        </p:nvSpPr>
        <p:spPr>
          <a:xfrm>
            <a:off x="5342892" y="4965202"/>
            <a:ext cx="5204870" cy="461665"/>
          </a:xfrm>
          <a:prstGeom prst="rect">
            <a:avLst/>
          </a:prstGeom>
          <a:noFill/>
        </p:spPr>
        <p:txBody>
          <a:bodyPr wrap="square" lIns="91440" tIns="45720" rIns="91440" bIns="45720" anchor="t">
            <a:spAutoFit/>
          </a:bodyPr>
          <a:lstStyle/>
          <a:p>
            <a:pPr marL="171450" indent="-171450">
              <a:buFont typeface="Arial" panose="020B0604020202020204" pitchFamily="34" charset="0"/>
              <a:buChar char="•"/>
            </a:pPr>
            <a:r>
              <a:rPr lang="sv-SE" sz="1200"/>
              <a:t>Vårdplatser som används vid slutenvård i hemmet kommer också synas i logistikverktyget </a:t>
            </a:r>
            <a:r>
              <a:rPr lang="sv-SE" sz="1200" err="1"/>
              <a:t>Capacity</a:t>
            </a:r>
            <a:r>
              <a:rPr lang="sv-SE" sz="1200"/>
              <a:t> Management genom </a:t>
            </a:r>
            <a:r>
              <a:rPr lang="sv-SE" sz="1200" err="1"/>
              <a:t>sk</a:t>
            </a:r>
            <a:r>
              <a:rPr lang="sv-SE" sz="1200"/>
              <a:t> virtuella vårdplatser.</a:t>
            </a:r>
            <a:endParaRPr lang="sv-SE" sz="1200">
              <a:cs typeface="Arial"/>
            </a:endParaRPr>
          </a:p>
        </p:txBody>
      </p:sp>
      <p:sp>
        <p:nvSpPr>
          <p:cNvPr id="44" name="textruta 43">
            <a:extLst>
              <a:ext uri="{FF2B5EF4-FFF2-40B4-BE49-F238E27FC236}">
                <a16:creationId xmlns:a16="http://schemas.microsoft.com/office/drawing/2014/main" id="{4750F53A-B788-449A-A638-5DCB03942CEF}"/>
              </a:ext>
            </a:extLst>
          </p:cNvPr>
          <p:cNvSpPr txBox="1"/>
          <p:nvPr/>
        </p:nvSpPr>
        <p:spPr>
          <a:xfrm>
            <a:off x="5342892" y="1563175"/>
            <a:ext cx="6250587" cy="830997"/>
          </a:xfrm>
          <a:prstGeom prst="rect">
            <a:avLst/>
          </a:prstGeom>
          <a:noFill/>
        </p:spPr>
        <p:txBody>
          <a:bodyPr wrap="square">
            <a:spAutoFit/>
          </a:bodyPr>
          <a:lstStyle/>
          <a:p>
            <a:pPr marL="171450" indent="-171450" fontAlgn="base">
              <a:buFont typeface="Arial" panose="020B0604020202020204" pitchFamily="34" charset="0"/>
              <a:buChar char="•"/>
            </a:pPr>
            <a:r>
              <a:rPr lang="sv-SE" sz="1200" b="0" i="0">
                <a:effectLst/>
              </a:rPr>
              <a:t>Dokumentation sker i samband med eller, o</a:t>
            </a:r>
            <a:r>
              <a:rPr lang="sv-SE" sz="1200"/>
              <a:t>m det inte finns möjlighet till internetuppkoppling i hemmet, </a:t>
            </a:r>
            <a:r>
              <a:rPr lang="sv-SE" sz="1200" b="0" i="0">
                <a:effectLst/>
              </a:rPr>
              <a:t>i nära anslutning till besöket hos patienten. </a:t>
            </a:r>
          </a:p>
          <a:p>
            <a:pPr marL="171450" indent="-171450" fontAlgn="base">
              <a:buFont typeface="Arial" panose="020B0604020202020204" pitchFamily="34" charset="0"/>
              <a:buChar char="•"/>
            </a:pPr>
            <a:r>
              <a:rPr lang="sv-SE" sz="1200" b="0" i="0">
                <a:effectLst/>
              </a:rPr>
              <a:t>Vård växelvis på palliativvårdsavdelning oc</a:t>
            </a:r>
            <a:r>
              <a:rPr lang="sv-SE" sz="1200"/>
              <a:t>h i </a:t>
            </a:r>
            <a:r>
              <a:rPr lang="sv-SE" sz="1200" b="0" i="0">
                <a:effectLst/>
              </a:rPr>
              <a:t>hemmet kommer liksom idag för klinisk personal att upplevas som ett sammanhållet vår</a:t>
            </a:r>
            <a:r>
              <a:rPr lang="sv-SE" sz="1200"/>
              <a:t>dtillfälle.</a:t>
            </a:r>
            <a:endParaRPr lang="sv-SE" sz="1200" b="0" i="0">
              <a:effectLst/>
            </a:endParaRPr>
          </a:p>
        </p:txBody>
      </p:sp>
      <p:sp>
        <p:nvSpPr>
          <p:cNvPr id="14" name="textruta 13">
            <a:extLst>
              <a:ext uri="{FF2B5EF4-FFF2-40B4-BE49-F238E27FC236}">
                <a16:creationId xmlns:a16="http://schemas.microsoft.com/office/drawing/2014/main" id="{635D8674-D5EA-49E9-BF48-40B17B8B303E}"/>
              </a:ext>
            </a:extLst>
          </p:cNvPr>
          <p:cNvSpPr txBox="1"/>
          <p:nvPr/>
        </p:nvSpPr>
        <p:spPr>
          <a:xfrm>
            <a:off x="5342892" y="3885700"/>
            <a:ext cx="6086102" cy="830997"/>
          </a:xfrm>
          <a:prstGeom prst="rect">
            <a:avLst/>
          </a:prstGeom>
          <a:noFill/>
        </p:spPr>
        <p:txBody>
          <a:bodyPr wrap="square" rtlCol="0">
            <a:spAutoFit/>
          </a:bodyPr>
          <a:lstStyle/>
          <a:p>
            <a:pPr marL="171450" indent="-171450">
              <a:buFont typeface="Arial" panose="020B0604020202020204" pitchFamily="34" charset="0"/>
              <a:buChar char="•"/>
            </a:pPr>
            <a:r>
              <a:rPr lang="sv-SE" sz="1200">
                <a:solidFill>
                  <a:srgbClr val="000000"/>
                </a:solidFill>
                <a:effectLst/>
                <a:ea typeface="Calibri" panose="020F0502020204030204" pitchFamily="34" charset="0"/>
                <a:cs typeface="Times New Roman" panose="02020603050405020304" pitchFamily="18" charset="0"/>
              </a:rPr>
              <a:t>I bakgrunden av ett ASIH-slutenvårdstillfälle där patienten tidvis vårdas i hemmet och tidvis på palliativvårdsavdelning </a:t>
            </a:r>
            <a:r>
              <a:rPr lang="sv-SE" sz="1200">
                <a:solidFill>
                  <a:srgbClr val="000000"/>
                </a:solidFill>
                <a:ea typeface="Calibri" panose="020F0502020204030204" pitchFamily="34" charset="0"/>
                <a:cs typeface="Times New Roman" panose="02020603050405020304" pitchFamily="18" charset="0"/>
              </a:rPr>
              <a:t>är det liksom idag</a:t>
            </a:r>
            <a:r>
              <a:rPr lang="sv-SE" sz="1200">
                <a:solidFill>
                  <a:srgbClr val="000000"/>
                </a:solidFill>
                <a:effectLst/>
                <a:ea typeface="Calibri" panose="020F0502020204030204" pitchFamily="34" charset="0"/>
                <a:cs typeface="Times New Roman" panose="02020603050405020304" pitchFamily="18" charset="0"/>
              </a:rPr>
              <a:t> administrativt flera vårdtillfällen. Dessa vårdtillfällen skapas genom en ordination vilket gör att </a:t>
            </a:r>
            <a:r>
              <a:rPr lang="sv-SE" sz="1200" err="1">
                <a:solidFill>
                  <a:srgbClr val="000000"/>
                </a:solidFill>
                <a:effectLst/>
                <a:ea typeface="Calibri" panose="020F0502020204030204" pitchFamily="34" charset="0"/>
                <a:cs typeface="Times New Roman" panose="02020603050405020304" pitchFamily="18" charset="0"/>
              </a:rPr>
              <a:t>ut-och</a:t>
            </a:r>
            <a:r>
              <a:rPr lang="sv-SE" sz="1200">
                <a:solidFill>
                  <a:srgbClr val="000000"/>
                </a:solidFill>
                <a:effectLst/>
                <a:ea typeface="Calibri" panose="020F0502020204030204" pitchFamily="34" charset="0"/>
                <a:cs typeface="Times New Roman" panose="02020603050405020304" pitchFamily="18" charset="0"/>
              </a:rPr>
              <a:t> inskrivning sker utan manuell hantering.</a:t>
            </a:r>
            <a:endParaRPr lang="sv-SE" sz="1000">
              <a:solidFill>
                <a:schemeClr val="accent1"/>
              </a:solidFill>
            </a:endParaRPr>
          </a:p>
        </p:txBody>
      </p:sp>
      <p:sp>
        <p:nvSpPr>
          <p:cNvPr id="16" name="textruta 15">
            <a:extLst>
              <a:ext uri="{FF2B5EF4-FFF2-40B4-BE49-F238E27FC236}">
                <a16:creationId xmlns:a16="http://schemas.microsoft.com/office/drawing/2014/main" id="{C2A5D0E1-421A-48FB-904F-3CDFBDB7DB7B}"/>
              </a:ext>
            </a:extLst>
          </p:cNvPr>
          <p:cNvSpPr txBox="1"/>
          <p:nvPr/>
        </p:nvSpPr>
        <p:spPr>
          <a:xfrm>
            <a:off x="5342892" y="2598195"/>
            <a:ext cx="6408595" cy="1200329"/>
          </a:xfrm>
          <a:prstGeom prst="rect">
            <a:avLst/>
          </a:prstGeom>
          <a:noFill/>
        </p:spPr>
        <p:txBody>
          <a:bodyPr wrap="square" rtlCol="0">
            <a:spAutoFit/>
          </a:bodyPr>
          <a:lstStyle/>
          <a:p>
            <a:pPr marL="171450" indent="-171450">
              <a:buFont typeface="Arial" panose="020B0604020202020204" pitchFamily="34" charset="0"/>
              <a:buChar char="•"/>
            </a:pPr>
            <a:r>
              <a:rPr lang="sv-SE" sz="1200"/>
              <a:t>Läkemedelslistan är sammanhängande under den tid patienten är inskriven i sluten palliativ vård oavsett om patienten vårdas på sjukhuset eller i hemmet.</a:t>
            </a:r>
          </a:p>
          <a:p>
            <a:pPr marL="171450" indent="-171450">
              <a:buFont typeface="Arial" panose="020B0604020202020204" pitchFamily="34" charset="0"/>
              <a:buChar char="•"/>
            </a:pPr>
            <a:r>
              <a:rPr lang="sv-SE" sz="1200"/>
              <a:t>Till skillnad från slutenvård på sjukhuset är en obruten digital läkemedelskedja i hemmet inte möjlig att upprätthålla.</a:t>
            </a:r>
          </a:p>
          <a:p>
            <a:pPr marL="171450" indent="-171450">
              <a:buFont typeface="Arial" panose="020B0604020202020204" pitchFamily="34" charset="0"/>
              <a:buChar char="•"/>
            </a:pPr>
            <a:r>
              <a:rPr lang="sv-SE" sz="1200"/>
              <a:t>Flöde för iordningställande och administration av läkemedel är under arbete.</a:t>
            </a:r>
            <a:endParaRPr lang="sv-SE" sz="1200">
              <a:solidFill>
                <a:schemeClr val="accent1"/>
              </a:solidFill>
            </a:endParaRPr>
          </a:p>
          <a:p>
            <a:endParaRPr lang="sv-SE" sz="1200">
              <a:solidFill>
                <a:srgbClr val="FF0000"/>
              </a:solidFill>
            </a:endParaRPr>
          </a:p>
        </p:txBody>
      </p:sp>
      <p:sp>
        <p:nvSpPr>
          <p:cNvPr id="2" name="Rektangel: rundade hörn 36">
            <a:extLst>
              <a:ext uri="{FF2B5EF4-FFF2-40B4-BE49-F238E27FC236}">
                <a16:creationId xmlns:a16="http://schemas.microsoft.com/office/drawing/2014/main" id="{FEEC2194-084F-D43F-B788-AD043DDE09A1}"/>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2820779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E35DDD4-2B63-49B4-A6D7-23277FB3918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98" imgH="499" progId="TCLayout.ActiveDocument.1">
                  <p:embed/>
                </p:oleObj>
              </mc:Choice>
              <mc:Fallback>
                <p:oleObj name="think-cell Slide" r:id="rId5" imgW="498" imgH="499" progId="TCLayout.ActiveDocument.1">
                  <p:embed/>
                  <p:pic>
                    <p:nvPicPr>
                      <p:cNvPr id="5" name="Object 4" hidden="1">
                        <a:extLst>
                          <a:ext uri="{FF2B5EF4-FFF2-40B4-BE49-F238E27FC236}">
                            <a16:creationId xmlns:a16="http://schemas.microsoft.com/office/drawing/2014/main" id="{2E35DDD4-2B63-49B4-A6D7-23277FB3918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DCC2CE03-E9F1-4AF6-86E7-F41B0EB858E1}"/>
              </a:ext>
            </a:extLst>
          </p:cNvPr>
          <p:cNvSpPr/>
          <p:nvPr>
            <p:custDataLst>
              <p:tags r:id="rId2"/>
            </p:custDataLst>
          </p:nvPr>
        </p:nvSpPr>
        <p:spPr>
          <a:xfrm>
            <a:off x="0" y="0"/>
            <a:ext cx="158750" cy="15875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vert="horz" wrap="none" lIns="0" tIns="0" rIns="0" bIns="0" numCol="1" spcCol="0" rtlCol="0" anchor="ctr" anchorCtr="0">
            <a:noAutofit/>
          </a:bodyPr>
          <a:lstStyle/>
          <a:p>
            <a:pPr algn="ctr"/>
            <a:endParaRPr lang="sv-SE" sz="3200">
              <a:solidFill>
                <a:schemeClr val="tx1"/>
              </a:solidFill>
              <a:latin typeface="Arial" panose="020B0604020202020204" pitchFamily="34" charset="0"/>
              <a:ea typeface="+mj-ea"/>
              <a:cs typeface="+mj-cs"/>
              <a:sym typeface="Arial" panose="020B0604020202020204" pitchFamily="34" charset="0"/>
            </a:endParaRPr>
          </a:p>
        </p:txBody>
      </p:sp>
      <p:sp>
        <p:nvSpPr>
          <p:cNvPr id="51" name="Rektangel: rundade hörn 36">
            <a:extLst>
              <a:ext uri="{FF2B5EF4-FFF2-40B4-BE49-F238E27FC236}">
                <a16:creationId xmlns:a16="http://schemas.microsoft.com/office/drawing/2014/main" id="{AED9D593-FDE4-4E0B-B611-83AFCCCAB448}"/>
              </a:ext>
            </a:extLst>
          </p:cNvPr>
          <p:cNvSpPr/>
          <p:nvPr/>
        </p:nvSpPr>
        <p:spPr>
          <a:xfrm>
            <a:off x="2748996" y="1281698"/>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Provtagning</a:t>
            </a:r>
          </a:p>
        </p:txBody>
      </p:sp>
      <p:sp>
        <p:nvSpPr>
          <p:cNvPr id="55" name="Rektangel: rundade hörn 36">
            <a:extLst>
              <a:ext uri="{FF2B5EF4-FFF2-40B4-BE49-F238E27FC236}">
                <a16:creationId xmlns:a16="http://schemas.microsoft.com/office/drawing/2014/main" id="{B1B55C17-6998-45C0-9619-CBB15B6C70FD}"/>
              </a:ext>
            </a:extLst>
          </p:cNvPr>
          <p:cNvSpPr/>
          <p:nvPr/>
        </p:nvSpPr>
        <p:spPr>
          <a:xfrm>
            <a:off x="697536" y="1271023"/>
            <a:ext cx="1507183" cy="428625"/>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Öppen- och </a:t>
            </a:r>
          </a:p>
          <a:p>
            <a:pPr algn="ctr"/>
            <a:r>
              <a:rPr lang="sv-SE" sz="1200" b="1">
                <a:solidFill>
                  <a:schemeClr val="bg1"/>
                </a:solidFill>
              </a:rPr>
              <a:t>slutenvård</a:t>
            </a:r>
          </a:p>
        </p:txBody>
      </p:sp>
      <p:cxnSp>
        <p:nvCxnSpPr>
          <p:cNvPr id="63" name="Koppling: vinklad 62">
            <a:extLst>
              <a:ext uri="{FF2B5EF4-FFF2-40B4-BE49-F238E27FC236}">
                <a16:creationId xmlns:a16="http://schemas.microsoft.com/office/drawing/2014/main" id="{2839A47D-AEAF-4B26-81D8-6FCFCDEE94CA}"/>
              </a:ext>
            </a:extLst>
          </p:cNvPr>
          <p:cNvCxnSpPr>
            <a:cxnSpLocks/>
            <a:stCxn id="55" idx="3"/>
            <a:endCxn id="51" idx="1"/>
          </p:cNvCxnSpPr>
          <p:nvPr/>
        </p:nvCxnSpPr>
        <p:spPr>
          <a:xfrm flipV="1">
            <a:off x="2204719" y="1425698"/>
            <a:ext cx="544277" cy="59638"/>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4" name="Koppling: vinklad 63">
            <a:extLst>
              <a:ext uri="{FF2B5EF4-FFF2-40B4-BE49-F238E27FC236}">
                <a16:creationId xmlns:a16="http://schemas.microsoft.com/office/drawing/2014/main" id="{55ACCCAA-5BDB-4899-B615-F9BDE7FF03D9}"/>
              </a:ext>
            </a:extLst>
          </p:cNvPr>
          <p:cNvCxnSpPr>
            <a:cxnSpLocks/>
            <a:stCxn id="55" idx="3"/>
            <a:endCxn id="22" idx="1"/>
          </p:cNvCxnSpPr>
          <p:nvPr/>
        </p:nvCxnSpPr>
        <p:spPr>
          <a:xfrm>
            <a:off x="2204719" y="1485336"/>
            <a:ext cx="544278" cy="341191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2" name="Platshållare för innehåll 5">
            <a:extLst>
              <a:ext uri="{FF2B5EF4-FFF2-40B4-BE49-F238E27FC236}">
                <a16:creationId xmlns:a16="http://schemas.microsoft.com/office/drawing/2014/main" id="{04F86C8E-2286-4183-B281-094FC213287C}"/>
              </a:ext>
            </a:extLst>
          </p:cNvPr>
          <p:cNvSpPr txBox="1">
            <a:spLocks/>
          </p:cNvSpPr>
          <p:nvPr/>
        </p:nvSpPr>
        <p:spPr>
          <a:xfrm>
            <a:off x="4300076" y="1271023"/>
            <a:ext cx="7373937" cy="3343800"/>
          </a:xfrm>
          <a:prstGeom prst="rect">
            <a:avLst/>
          </a:prstGeom>
        </p:spPr>
        <p:txBody>
          <a:bodyPr lIns="91440" tIns="45720" rIns="91440" bIns="45720" anchor="t"/>
          <a:lstStyle>
            <a:defPPr>
              <a:defRPr lang="sv-SE"/>
            </a:defPPr>
            <a:lvl1pPr marL="251460" indent="-251460">
              <a:lnSpc>
                <a:spcPct val="90000"/>
              </a:lnSpc>
              <a:spcBef>
                <a:spcPts val="0"/>
              </a:spcBef>
              <a:spcAft>
                <a:spcPts val="300"/>
              </a:spcAft>
              <a:buFont typeface="Arial" panose="020B0604020202020204" pitchFamily="34" charset="0"/>
              <a:buChar char="•"/>
              <a:defRPr sz="11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sv-SE" sz="1200"/>
              <a:t>För provtagning inför laboratorieanalys behövs en ordination i SDV. Varje provbehållare ska ha en unik etikett och provtagningen måste i systemet registreras som utförd.</a:t>
            </a:r>
          </a:p>
          <a:p>
            <a:r>
              <a:rPr lang="sv-SE" sz="1200"/>
              <a:t>För att underlätta processen ska provtagning planeras och etiketter bör skrivas ut innan provtagning. För oplanerad provtagning behöver det dessutom finnas generiska etiketter (namn/personnummer) hemma hos patienten. </a:t>
            </a:r>
          </a:p>
          <a:p>
            <a:r>
              <a:rPr lang="sv-SE" sz="1200"/>
              <a:t>I de fall provbehållaren är märkt med generisk etikett ska den märkas om med etikett som kopplas till den provbeställning som finns i SDV. </a:t>
            </a:r>
          </a:p>
          <a:p>
            <a:r>
              <a:rPr lang="sv-SE" sz="1200"/>
              <a:t>Datorer för registrering av ”provtagning utförd” innan inlämning kommer finnas i anslutning till laboratorier på sjukhusen. Beroende på lokalgeografiska förutsättningar och arbetssätt kan mobila team och ASIH i vissa fall behöva ha möjlighet att använda vårdcentraler</a:t>
            </a:r>
            <a:r>
              <a:rPr lang="sv-SE" sz="1200">
                <a:solidFill>
                  <a:srgbClr val="FF0000"/>
                </a:solidFill>
              </a:rPr>
              <a:t> </a:t>
            </a:r>
            <a:r>
              <a:rPr lang="sv-SE" sz="1200"/>
              <a:t>för att utföranderegistrera prover. </a:t>
            </a:r>
          </a:p>
          <a:p>
            <a:r>
              <a:rPr lang="sv-SE" sz="1200"/>
              <a:t>I det fall kommunsjuksköterska, som inte har tillgång till SDV, har utfört provtagning måste personal på vårdcentral ta fram beställningen i SDV och ombesörja den administrativa hanteringen att registrera ”provtagning utförd”.</a:t>
            </a:r>
          </a:p>
          <a:p>
            <a:r>
              <a:rPr lang="sv-SE" sz="1200"/>
              <a:t>Mobila patientnära analysinstrument kommer liksom idag att vara uppkopplade och analysresultat överförs till SDV under förutsättning att en provbeställning finns.</a:t>
            </a:r>
          </a:p>
          <a:p>
            <a:pPr marL="0" indent="0">
              <a:buNone/>
            </a:pPr>
            <a:endParaRPr lang="sv-SE" sz="1200"/>
          </a:p>
          <a:p>
            <a:pPr marL="0" indent="0">
              <a:buNone/>
            </a:pPr>
            <a:endParaRPr lang="sv-SE" sz="1200"/>
          </a:p>
        </p:txBody>
      </p:sp>
      <p:sp>
        <p:nvSpPr>
          <p:cNvPr id="19" name="Platshållare för innehåll 5">
            <a:extLst>
              <a:ext uri="{FF2B5EF4-FFF2-40B4-BE49-F238E27FC236}">
                <a16:creationId xmlns:a16="http://schemas.microsoft.com/office/drawing/2014/main" id="{2045BBD6-CA19-4023-BE91-FB71CC8BB87F}"/>
              </a:ext>
            </a:extLst>
          </p:cNvPr>
          <p:cNvSpPr txBox="1">
            <a:spLocks/>
          </p:cNvSpPr>
          <p:nvPr/>
        </p:nvSpPr>
        <p:spPr>
          <a:xfrm>
            <a:off x="4300076" y="4750026"/>
            <a:ext cx="6950846" cy="383029"/>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indent="-251460">
              <a:spcAft>
                <a:spcPts val="300"/>
              </a:spcAft>
            </a:pPr>
            <a:r>
              <a:rPr lang="sv-SE" sz="1200" u="none" strike="noStrike">
                <a:solidFill>
                  <a:srgbClr val="000000"/>
                </a:solidFill>
                <a:effectLst/>
              </a:rPr>
              <a:t>All MT-utrustning kan inte kopplas upp till </a:t>
            </a:r>
            <a:r>
              <a:rPr lang="sv-SE" sz="1200">
                <a:solidFill>
                  <a:srgbClr val="000000"/>
                </a:solidFill>
              </a:rPr>
              <a:t>SDV </a:t>
            </a:r>
            <a:r>
              <a:rPr lang="sv-SE" sz="1200" u="none" strike="noStrike">
                <a:solidFill>
                  <a:srgbClr val="000000"/>
                </a:solidFill>
                <a:effectLst/>
              </a:rPr>
              <a:t>och av den uppkoppling som är möjlig kommer en del att ha gjorts till första driftstart, </a:t>
            </a:r>
            <a:r>
              <a:rPr lang="sv-SE" sz="1200">
                <a:solidFill>
                  <a:srgbClr val="000000"/>
                </a:solidFill>
              </a:rPr>
              <a:t>annat att ske i </a:t>
            </a:r>
            <a:r>
              <a:rPr lang="sv-SE" sz="1200" u="none" strike="noStrike">
                <a:solidFill>
                  <a:srgbClr val="000000"/>
                </a:solidFill>
                <a:effectLst/>
              </a:rPr>
              <a:t>etapper därefter.</a:t>
            </a:r>
          </a:p>
          <a:p>
            <a:pPr marL="251460" indent="-251460">
              <a:spcAft>
                <a:spcPts val="300"/>
              </a:spcAft>
            </a:pPr>
            <a:r>
              <a:rPr lang="sv-SE" sz="1200">
                <a:solidFill>
                  <a:srgbClr val="000000"/>
                </a:solidFill>
              </a:rPr>
              <a:t>För vård i hemmet behöver vi under piloten testa oss fram och se vilken utrustning som kan vara av värde att koppla upp. </a:t>
            </a:r>
            <a:endParaRPr lang="sv-SE" sz="1200">
              <a:solidFill>
                <a:srgbClr val="FF0000"/>
              </a:solidFill>
            </a:endParaRPr>
          </a:p>
          <a:p>
            <a:pPr marL="251460" indent="-251460">
              <a:spcAft>
                <a:spcPts val="300"/>
              </a:spcAft>
            </a:pPr>
            <a:r>
              <a:rPr lang="sv-SE" sz="1200"/>
              <a:t>Enskilda verktyg och plattformar för distansmonitorering är inte integrerade med SDV.</a:t>
            </a:r>
            <a:endParaRPr lang="sv-SE" sz="1200">
              <a:solidFill>
                <a:srgbClr val="FF0000"/>
              </a:solidFill>
            </a:endParaRPr>
          </a:p>
        </p:txBody>
      </p:sp>
      <p:sp>
        <p:nvSpPr>
          <p:cNvPr id="22" name="Rektangel: rundade hörn 36">
            <a:extLst>
              <a:ext uri="{FF2B5EF4-FFF2-40B4-BE49-F238E27FC236}">
                <a16:creationId xmlns:a16="http://schemas.microsoft.com/office/drawing/2014/main" id="{02090D11-33FA-425D-8FDF-5C3F081819C6}"/>
              </a:ext>
            </a:extLst>
          </p:cNvPr>
          <p:cNvSpPr/>
          <p:nvPr/>
        </p:nvSpPr>
        <p:spPr>
          <a:xfrm>
            <a:off x="2748997" y="4753254"/>
            <a:ext cx="1476000" cy="288000"/>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1"/>
                </a:solidFill>
              </a:rPr>
              <a:t>IT/MT</a:t>
            </a:r>
          </a:p>
        </p:txBody>
      </p:sp>
      <p:sp>
        <p:nvSpPr>
          <p:cNvPr id="7" name="Title 6">
            <a:extLst>
              <a:ext uri="{FF2B5EF4-FFF2-40B4-BE49-F238E27FC236}">
                <a16:creationId xmlns:a16="http://schemas.microsoft.com/office/drawing/2014/main" id="{3C195CDD-B330-4B59-A446-6D9D076BD32E}"/>
              </a:ext>
            </a:extLst>
          </p:cNvPr>
          <p:cNvSpPr>
            <a:spLocks noGrp="1"/>
          </p:cNvSpPr>
          <p:nvPr>
            <p:ph type="title"/>
          </p:nvPr>
        </p:nvSpPr>
        <p:spPr/>
        <p:txBody>
          <a:bodyPr lIns="91440" tIns="45720" rIns="91440" bIns="45720" anchor="t"/>
          <a:lstStyle/>
          <a:p>
            <a:r>
              <a:rPr lang="en-US" sz="2400" b="1" err="1"/>
              <a:t>Provtagning</a:t>
            </a:r>
            <a:r>
              <a:rPr lang="en-US" sz="2400" b="1"/>
              <a:t> </a:t>
            </a:r>
            <a:r>
              <a:rPr lang="en-US" sz="2400" b="1" err="1"/>
              <a:t>och</a:t>
            </a:r>
            <a:r>
              <a:rPr lang="en-US" sz="2400" b="1"/>
              <a:t> IT/MT vid </a:t>
            </a:r>
            <a:r>
              <a:rPr lang="en-US" sz="2400" b="1" err="1"/>
              <a:t>Vård</a:t>
            </a:r>
            <a:r>
              <a:rPr lang="en-US" sz="2400" b="1"/>
              <a:t> </a:t>
            </a:r>
            <a:r>
              <a:rPr lang="en-US" sz="2400" b="1" err="1"/>
              <a:t>i</a:t>
            </a:r>
            <a:r>
              <a:rPr lang="en-US" sz="2400" b="1"/>
              <a:t> </a:t>
            </a:r>
            <a:r>
              <a:rPr lang="en-US" sz="2400" b="1" err="1"/>
              <a:t>hemmet</a:t>
            </a:r>
            <a:endParaRPr lang="en-US" sz="2400" b="1"/>
          </a:p>
        </p:txBody>
      </p:sp>
      <p:sp>
        <p:nvSpPr>
          <p:cNvPr id="2" name="Rektangel: rundade hörn 36">
            <a:extLst>
              <a:ext uri="{FF2B5EF4-FFF2-40B4-BE49-F238E27FC236}">
                <a16:creationId xmlns:a16="http://schemas.microsoft.com/office/drawing/2014/main" id="{B2C96492-BF65-5F9D-6E57-6EFCF754CE9E}"/>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148538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Platshållare för innehåll 5">
            <a:extLst>
              <a:ext uri="{FF2B5EF4-FFF2-40B4-BE49-F238E27FC236}">
                <a16:creationId xmlns:a16="http://schemas.microsoft.com/office/drawing/2014/main" id="{64791A0E-FCED-4AAE-9CB0-61DA898A22FF}"/>
              </a:ext>
            </a:extLst>
          </p:cNvPr>
          <p:cNvSpPr>
            <a:spLocks noGrp="1"/>
          </p:cNvSpPr>
          <p:nvPr/>
        </p:nvSpPr>
        <p:spPr>
          <a:xfrm>
            <a:off x="4452495" y="2833935"/>
            <a:ext cx="7101006" cy="364752"/>
          </a:xfrm>
          <a:prstGeom prst="rect">
            <a:avLst/>
          </a:prstGeom>
        </p:spPr>
        <p:txBody>
          <a:bodyPr lIns="0" tIns="0" rIns="0" bIns="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indent="-251460">
              <a:spcAft>
                <a:spcPts val="300"/>
              </a:spcAft>
            </a:pPr>
            <a:r>
              <a:rPr lang="sv-SE" sz="1100">
                <a:cs typeface="Arial"/>
              </a:rPr>
              <a:t>Anestesibedömningen dokumenteras i </a:t>
            </a:r>
            <a:r>
              <a:rPr lang="sv-SE" sz="1100">
                <a:solidFill>
                  <a:schemeClr val="accent5">
                    <a:lumMod val="75000"/>
                  </a:schemeClr>
                </a:solidFill>
                <a:cs typeface="Arial"/>
              </a:rPr>
              <a:t>SDV </a:t>
            </a:r>
            <a:r>
              <a:rPr lang="sv-SE" sz="1100">
                <a:cs typeface="Arial"/>
              </a:rPr>
              <a:t>och behöver märkas med planerad operation. ”ASA-klass” och ”Godkänd för anestesi (J/N)” dubbeldokumenteras i </a:t>
            </a:r>
            <a:r>
              <a:rPr lang="sv-SE" sz="1100">
                <a:solidFill>
                  <a:schemeClr val="accent1">
                    <a:lumMod val="60000"/>
                    <a:lumOff val="40000"/>
                  </a:schemeClr>
                </a:solidFill>
                <a:cs typeface="Arial"/>
              </a:rPr>
              <a:t>Orbit</a:t>
            </a:r>
            <a:r>
              <a:rPr lang="sv-SE" sz="1100">
                <a:cs typeface="Arial"/>
              </a:rPr>
              <a:t>.</a:t>
            </a:r>
            <a:endParaRPr lang="sv-SE" sz="1100">
              <a:solidFill>
                <a:srgbClr val="000000"/>
              </a:solidFill>
              <a:ea typeface="+mn-lt"/>
              <a:cs typeface="+mn-lt"/>
            </a:endParaRPr>
          </a:p>
        </p:txBody>
      </p:sp>
      <p:sp>
        <p:nvSpPr>
          <p:cNvPr id="45" name="Platshållare för innehåll 5">
            <a:extLst>
              <a:ext uri="{FF2B5EF4-FFF2-40B4-BE49-F238E27FC236}">
                <a16:creationId xmlns:a16="http://schemas.microsoft.com/office/drawing/2014/main" id="{7592FD83-680B-4521-B999-2BE4EBE4607F}"/>
              </a:ext>
            </a:extLst>
          </p:cNvPr>
          <p:cNvSpPr txBox="1">
            <a:spLocks/>
          </p:cNvSpPr>
          <p:nvPr/>
        </p:nvSpPr>
        <p:spPr>
          <a:xfrm>
            <a:off x="4444302" y="3584939"/>
            <a:ext cx="7101007" cy="409458"/>
          </a:xfrm>
          <a:prstGeom prst="rect">
            <a:avLst/>
          </a:prstGeom>
        </p:spPr>
        <p:txBody>
          <a:bodyPr lIns="0" tIns="0" rIns="0" bIns="0" anchor="t"/>
          <a:lstStyle>
            <a:defPPr>
              <a:defRPr lang="sv-SE"/>
            </a:defPPr>
            <a:lvl1pPr marL="251460" indent="-251460">
              <a:lnSpc>
                <a:spcPct val="90000"/>
              </a:lnSpc>
              <a:spcBef>
                <a:spcPts val="0"/>
              </a:spcBef>
              <a:spcAft>
                <a:spcPts val="300"/>
              </a:spcAft>
              <a:buFont typeface="Arial" panose="020B0604020202020204" pitchFamily="34" charset="0"/>
              <a:buChar char="•"/>
              <a:defRPr sz="1100">
                <a:cs typeface="Arial"/>
              </a:defRPr>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sv-SE"/>
              <a:t>Preoperativa checklistor och övrig omvårdnadsdokumentation sker i </a:t>
            </a:r>
            <a:r>
              <a:rPr lang="sv-SE" err="1">
                <a:solidFill>
                  <a:schemeClr val="accent5">
                    <a:lumMod val="75000"/>
                  </a:schemeClr>
                </a:solidFill>
              </a:rPr>
              <a:t>SDVs</a:t>
            </a:r>
            <a:r>
              <a:rPr lang="sv-SE"/>
              <a:t> omvårdnadskompass</a:t>
            </a:r>
          </a:p>
          <a:p>
            <a:r>
              <a:rPr lang="sv-SE"/>
              <a:t>Preoperativa läkemedel och infusioner dokumenteras i  </a:t>
            </a:r>
            <a:r>
              <a:rPr lang="sv-SE">
                <a:solidFill>
                  <a:schemeClr val="accent5">
                    <a:lumMod val="75000"/>
                  </a:schemeClr>
                </a:solidFill>
              </a:rPr>
              <a:t>SDV</a:t>
            </a:r>
          </a:p>
        </p:txBody>
      </p:sp>
      <p:sp>
        <p:nvSpPr>
          <p:cNvPr id="22" name="Platshållare för innehåll 5">
            <a:extLst>
              <a:ext uri="{FF2B5EF4-FFF2-40B4-BE49-F238E27FC236}">
                <a16:creationId xmlns:a16="http://schemas.microsoft.com/office/drawing/2014/main" id="{AEBFC855-D321-420C-BD82-2117AE3A9BBD}"/>
              </a:ext>
            </a:extLst>
          </p:cNvPr>
          <p:cNvSpPr>
            <a:spLocks noGrp="1"/>
          </p:cNvSpPr>
          <p:nvPr/>
        </p:nvSpPr>
        <p:spPr>
          <a:xfrm>
            <a:off x="4452495" y="2082932"/>
            <a:ext cx="7101006" cy="336287"/>
          </a:xfrm>
          <a:prstGeom prst="rect">
            <a:avLst/>
          </a:prstGeom>
        </p:spPr>
        <p:txBody>
          <a:bodyPr lIns="0" tIns="0" rIns="0" bIns="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indent="-251460">
              <a:spcAft>
                <a:spcPts val="300"/>
              </a:spcAft>
            </a:pPr>
            <a:r>
              <a:rPr lang="sv-SE" sz="1100">
                <a:cs typeface="Arial"/>
              </a:rPr>
              <a:t>Operationsplanering inkluderande väntelistor och kallelser sker liksom tidigare i </a:t>
            </a:r>
            <a:r>
              <a:rPr lang="sv-SE" sz="1100">
                <a:solidFill>
                  <a:schemeClr val="accent1">
                    <a:lumMod val="60000"/>
                    <a:lumOff val="40000"/>
                  </a:schemeClr>
                </a:solidFill>
                <a:cs typeface="Arial"/>
              </a:rPr>
              <a:t>Orbit</a:t>
            </a:r>
            <a:r>
              <a:rPr lang="sv-SE" sz="1100">
                <a:cs typeface="Arial"/>
              </a:rPr>
              <a:t>. Vid planeringen behöver en vårdhändelse skapas i </a:t>
            </a:r>
            <a:r>
              <a:rPr lang="sv-SE" sz="1100">
                <a:solidFill>
                  <a:schemeClr val="accent5">
                    <a:lumMod val="75000"/>
                  </a:schemeClr>
                </a:solidFill>
                <a:cs typeface="Arial"/>
              </a:rPr>
              <a:t>SDV</a:t>
            </a:r>
            <a:r>
              <a:rPr lang="sv-SE" sz="1100">
                <a:cs typeface="Arial"/>
              </a:rPr>
              <a:t>.</a:t>
            </a:r>
            <a:endParaRPr lang="sv-SE"/>
          </a:p>
        </p:txBody>
      </p:sp>
      <p:sp>
        <p:nvSpPr>
          <p:cNvPr id="25" name="Platshållare för innehåll 5">
            <a:extLst>
              <a:ext uri="{FF2B5EF4-FFF2-40B4-BE49-F238E27FC236}">
                <a16:creationId xmlns:a16="http://schemas.microsoft.com/office/drawing/2014/main" id="{EA5A9745-909C-4D20-995A-F1EF6A8065D2}"/>
              </a:ext>
            </a:extLst>
          </p:cNvPr>
          <p:cNvSpPr>
            <a:spLocks noGrp="1"/>
          </p:cNvSpPr>
          <p:nvPr/>
        </p:nvSpPr>
        <p:spPr>
          <a:xfrm>
            <a:off x="4444874" y="1326595"/>
            <a:ext cx="7101006" cy="476799"/>
          </a:xfrm>
          <a:prstGeom prst="rect">
            <a:avLst/>
          </a:prstGeom>
        </p:spPr>
        <p:txBody>
          <a:bodyPr lIns="0" tIns="0" rIns="0" bIns="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indent="-251460">
              <a:spcAft>
                <a:spcPts val="300"/>
              </a:spcAft>
            </a:pPr>
            <a:r>
              <a:rPr lang="sv-SE" sz="1100">
                <a:cs typeface="Arial"/>
              </a:rPr>
              <a:t>Anmälan till operation görs "på vanligt sätt" i </a:t>
            </a:r>
            <a:r>
              <a:rPr lang="sv-SE" sz="1100">
                <a:solidFill>
                  <a:schemeClr val="accent1">
                    <a:lumMod val="60000"/>
                    <a:lumOff val="40000"/>
                  </a:schemeClr>
                </a:solidFill>
                <a:cs typeface="Arial"/>
              </a:rPr>
              <a:t>Orbit</a:t>
            </a:r>
            <a:r>
              <a:rPr lang="sv-SE" sz="1100">
                <a:cs typeface="Arial"/>
              </a:rPr>
              <a:t>. Utöver detta läggs en ordinationsplan i </a:t>
            </a:r>
            <a:r>
              <a:rPr lang="sv-SE" sz="1100">
                <a:solidFill>
                  <a:schemeClr val="accent5">
                    <a:lumMod val="75000"/>
                  </a:schemeClr>
                </a:solidFill>
                <a:cs typeface="Arial"/>
              </a:rPr>
              <a:t>SDV</a:t>
            </a:r>
            <a:r>
              <a:rPr lang="sv-SE" sz="1100">
                <a:cs typeface="Arial"/>
              </a:rPr>
              <a:t>, vilken innehåller ordinationer i fyra faser: planeringsfas – preoperativ fas – intraoperativ fas – postoperativ fas. De olika faserna aktiveras efter hand.</a:t>
            </a:r>
            <a:endParaRPr lang="sv-SE" sz="1100">
              <a:ea typeface="+mn-lt"/>
              <a:cs typeface="+mn-lt"/>
            </a:endParaRPr>
          </a:p>
          <a:p>
            <a:pPr marL="251460" indent="-251460">
              <a:spcAft>
                <a:spcPts val="300"/>
              </a:spcAft>
            </a:pPr>
            <a:endParaRPr lang="sv-SE" sz="1100">
              <a:solidFill>
                <a:schemeClr val="accent5">
                  <a:lumMod val="75000"/>
                </a:schemeClr>
              </a:solidFill>
              <a:cs typeface="Arial"/>
            </a:endParaRPr>
          </a:p>
        </p:txBody>
      </p:sp>
      <p:sp>
        <p:nvSpPr>
          <p:cNvPr id="29" name="Rektangel: rundade hörn 36">
            <a:extLst>
              <a:ext uri="{FF2B5EF4-FFF2-40B4-BE49-F238E27FC236}">
                <a16:creationId xmlns:a16="http://schemas.microsoft.com/office/drawing/2014/main" id="{E9B005F0-5D17-45BC-B242-96DC4B94B605}"/>
              </a:ext>
            </a:extLst>
          </p:cNvPr>
          <p:cNvSpPr/>
          <p:nvPr/>
        </p:nvSpPr>
        <p:spPr>
          <a:xfrm>
            <a:off x="2333770" y="4335943"/>
            <a:ext cx="2009138" cy="31831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Intraoperativt</a:t>
            </a:r>
            <a:endParaRPr lang="en-US">
              <a:solidFill>
                <a:schemeClr val="tx1"/>
              </a:solidFill>
            </a:endParaRPr>
          </a:p>
        </p:txBody>
      </p:sp>
      <p:sp>
        <p:nvSpPr>
          <p:cNvPr id="32" name="Platshållare för innehåll 5">
            <a:extLst>
              <a:ext uri="{FF2B5EF4-FFF2-40B4-BE49-F238E27FC236}">
                <a16:creationId xmlns:a16="http://schemas.microsoft.com/office/drawing/2014/main" id="{8F811208-7376-440B-BC60-C48D30C35DBE}"/>
              </a:ext>
            </a:extLst>
          </p:cNvPr>
          <p:cNvSpPr txBox="1">
            <a:spLocks/>
          </p:cNvSpPr>
          <p:nvPr/>
        </p:nvSpPr>
        <p:spPr>
          <a:xfrm>
            <a:off x="4454399" y="4335943"/>
            <a:ext cx="7085766" cy="602878"/>
          </a:xfrm>
          <a:prstGeom prst="rect">
            <a:avLst/>
          </a:prstGeom>
        </p:spPr>
        <p:txBody>
          <a:bodyPr lIns="0" tIns="0" rIns="0" bIns="0" anchor="t"/>
          <a:lstStyle>
            <a:defPPr>
              <a:defRPr lang="sv-SE"/>
            </a:defPPr>
            <a:lvl1pPr marL="171450" indent="-171450">
              <a:buFont typeface="Arial" panose="020B0604020202020204" pitchFamily="34" charset="0"/>
              <a:buChar char="•"/>
              <a:defRPr sz="1100"/>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2000" indent="-252000">
              <a:lnSpc>
                <a:spcPct val="90000"/>
              </a:lnSpc>
              <a:spcAft>
                <a:spcPts val="300"/>
              </a:spcAft>
            </a:pPr>
            <a:r>
              <a:rPr lang="sv-SE"/>
              <a:t>Digital anestesijournal i </a:t>
            </a:r>
            <a:r>
              <a:rPr lang="sv-SE">
                <a:solidFill>
                  <a:schemeClr val="accent5">
                    <a:lumMod val="75000"/>
                  </a:schemeClr>
                </a:solidFill>
              </a:rPr>
              <a:t>SDV.</a:t>
            </a:r>
            <a:r>
              <a:rPr lang="sv-SE"/>
              <a:t> Pappersjournal endast reservalternativ </a:t>
            </a:r>
          </a:p>
          <a:p>
            <a:pPr marL="252000" indent="-252000">
              <a:lnSpc>
                <a:spcPct val="90000"/>
              </a:lnSpc>
              <a:spcAft>
                <a:spcPts val="300"/>
              </a:spcAft>
            </a:pPr>
            <a:r>
              <a:rPr lang="sv-SE"/>
              <a:t>Implantatdata direktöverförs in i </a:t>
            </a:r>
            <a:r>
              <a:rPr lang="sv-SE">
                <a:solidFill>
                  <a:schemeClr val="accent5">
                    <a:lumMod val="75000"/>
                  </a:schemeClr>
                </a:solidFill>
              </a:rPr>
              <a:t>SDV</a:t>
            </a:r>
            <a:r>
              <a:rPr lang="sv-SE"/>
              <a:t> via handscanning</a:t>
            </a:r>
            <a:endParaRPr lang="sv-SE">
              <a:cs typeface="Arial"/>
            </a:endParaRPr>
          </a:p>
          <a:p>
            <a:pPr marL="252000" indent="-252000">
              <a:lnSpc>
                <a:spcPct val="90000"/>
              </a:lnSpc>
              <a:spcAft>
                <a:spcPts val="300"/>
              </a:spcAft>
            </a:pPr>
            <a:r>
              <a:rPr lang="sv-SE">
                <a:cs typeface="Arial"/>
              </a:rPr>
              <a:t>Tider, personal och artiklar dokumenteras i </a:t>
            </a:r>
            <a:r>
              <a:rPr lang="sv-SE">
                <a:solidFill>
                  <a:schemeClr val="accent1">
                    <a:lumMod val="60000"/>
                    <a:lumOff val="40000"/>
                  </a:schemeClr>
                </a:solidFill>
                <a:cs typeface="Arial"/>
              </a:rPr>
              <a:t>Orbit</a:t>
            </a:r>
          </a:p>
        </p:txBody>
      </p:sp>
      <p:sp>
        <p:nvSpPr>
          <p:cNvPr id="36" name="Rektangel: rundade hörn 36">
            <a:extLst>
              <a:ext uri="{FF2B5EF4-FFF2-40B4-BE49-F238E27FC236}">
                <a16:creationId xmlns:a16="http://schemas.microsoft.com/office/drawing/2014/main" id="{93D79F43-7970-4B46-B6C5-ACBC50C0B950}"/>
              </a:ext>
            </a:extLst>
          </p:cNvPr>
          <p:cNvSpPr/>
          <p:nvPr/>
        </p:nvSpPr>
        <p:spPr>
          <a:xfrm>
            <a:off x="2333767" y="3584939"/>
            <a:ext cx="2001675" cy="31831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Preoperativt</a:t>
            </a:r>
            <a:endParaRPr lang="en-US"/>
          </a:p>
        </p:txBody>
      </p:sp>
      <p:sp>
        <p:nvSpPr>
          <p:cNvPr id="38" name="Rektangel: rundade hörn 36">
            <a:extLst>
              <a:ext uri="{FF2B5EF4-FFF2-40B4-BE49-F238E27FC236}">
                <a16:creationId xmlns:a16="http://schemas.microsoft.com/office/drawing/2014/main" id="{66166337-BB43-4E55-BB4A-88166D64F0DB}"/>
              </a:ext>
            </a:extLst>
          </p:cNvPr>
          <p:cNvSpPr/>
          <p:nvPr/>
        </p:nvSpPr>
        <p:spPr>
          <a:xfrm>
            <a:off x="2333770" y="5086947"/>
            <a:ext cx="200913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Postoperativt</a:t>
            </a:r>
            <a:endParaRPr lang="en-US"/>
          </a:p>
        </p:txBody>
      </p:sp>
      <p:sp>
        <p:nvSpPr>
          <p:cNvPr id="42" name="Platshållare för innehåll 5">
            <a:extLst>
              <a:ext uri="{FF2B5EF4-FFF2-40B4-BE49-F238E27FC236}">
                <a16:creationId xmlns:a16="http://schemas.microsoft.com/office/drawing/2014/main" id="{EF115344-8E2C-47DE-AB19-34ED1B655E8B}"/>
              </a:ext>
            </a:extLst>
          </p:cNvPr>
          <p:cNvSpPr txBox="1">
            <a:spLocks/>
          </p:cNvSpPr>
          <p:nvPr/>
        </p:nvSpPr>
        <p:spPr>
          <a:xfrm>
            <a:off x="4444873" y="5086947"/>
            <a:ext cx="7101007" cy="520682"/>
          </a:xfrm>
          <a:prstGeom prst="rect">
            <a:avLst/>
          </a:prstGeom>
        </p:spPr>
        <p:txBody>
          <a:bodyPr lIns="0" tIns="0" rIns="0" bIns="0" anchor="t"/>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2000" indent="-252000">
              <a:lnSpc>
                <a:spcPct val="90000"/>
              </a:lnSpc>
              <a:spcAft>
                <a:spcPts val="300"/>
              </a:spcAft>
              <a:buFont typeface="Arial" panose="020B0604020202020204" pitchFamily="34" charset="0"/>
              <a:buChar char="•"/>
            </a:pPr>
            <a:r>
              <a:rPr lang="sv-SE" sz="1100"/>
              <a:t>Operationen kodas och signeras i </a:t>
            </a:r>
            <a:r>
              <a:rPr lang="sv-SE" sz="1100">
                <a:solidFill>
                  <a:schemeClr val="accent1">
                    <a:lumMod val="60000"/>
                    <a:lumOff val="40000"/>
                  </a:schemeClr>
                </a:solidFill>
                <a:cs typeface="Arial"/>
              </a:rPr>
              <a:t>Orbit</a:t>
            </a:r>
            <a:r>
              <a:rPr lang="sv-SE" sz="1100">
                <a:cs typeface="Arial"/>
              </a:rPr>
              <a:t>. Koderna dubbeldokumenteras i </a:t>
            </a:r>
            <a:r>
              <a:rPr lang="sv-SE" sz="1100">
                <a:solidFill>
                  <a:schemeClr val="accent5">
                    <a:lumMod val="75000"/>
                  </a:schemeClr>
                </a:solidFill>
                <a:ea typeface="+mn-lt"/>
                <a:cs typeface="+mn-lt"/>
              </a:rPr>
              <a:t>SDV</a:t>
            </a:r>
          </a:p>
          <a:p>
            <a:pPr marL="252000" indent="-252000">
              <a:lnSpc>
                <a:spcPct val="90000"/>
              </a:lnSpc>
              <a:spcAft>
                <a:spcPts val="300"/>
              </a:spcAft>
              <a:buFont typeface="Arial" panose="020B0604020202020204" pitchFamily="34" charset="0"/>
              <a:buChar char="•"/>
            </a:pPr>
            <a:r>
              <a:rPr lang="sv-SE" sz="1100">
                <a:ea typeface="+mn-lt"/>
                <a:cs typeface="+mn-lt"/>
              </a:rPr>
              <a:t>Postoperativa ordinationer kontrolleras och operationsberättelse skrivs i </a:t>
            </a:r>
            <a:r>
              <a:rPr lang="sv-SE" sz="1100">
                <a:solidFill>
                  <a:schemeClr val="accent5">
                    <a:lumMod val="75000"/>
                  </a:schemeClr>
                </a:solidFill>
                <a:ea typeface="+mn-lt"/>
                <a:cs typeface="+mn-lt"/>
              </a:rPr>
              <a:t>SDV </a:t>
            </a:r>
            <a:r>
              <a:rPr lang="sv-SE" sz="1100">
                <a:ea typeface="+mn-lt"/>
                <a:cs typeface="+mn-lt"/>
              </a:rPr>
              <a:t>varefter allt signeras</a:t>
            </a:r>
          </a:p>
          <a:p>
            <a:pPr marL="252000" indent="-252000">
              <a:lnSpc>
                <a:spcPct val="90000"/>
              </a:lnSpc>
              <a:spcAft>
                <a:spcPts val="300"/>
              </a:spcAft>
              <a:buFont typeface="Arial" panose="020B0604020202020204" pitchFamily="34" charset="0"/>
              <a:buChar char="•"/>
            </a:pPr>
            <a:r>
              <a:rPr lang="sv-SE" sz="1100">
                <a:cs typeface="Arial"/>
              </a:rPr>
              <a:t>All data till kvalitetsregistret SPOR hämtas från </a:t>
            </a:r>
            <a:r>
              <a:rPr lang="sv-SE" sz="1100">
                <a:solidFill>
                  <a:schemeClr val="accent1">
                    <a:lumMod val="60000"/>
                    <a:lumOff val="40000"/>
                  </a:schemeClr>
                </a:solidFill>
                <a:cs typeface="Arial"/>
              </a:rPr>
              <a:t>Orbit</a:t>
            </a:r>
          </a:p>
          <a:p>
            <a:pPr marL="171450" indent="-171450">
              <a:buFont typeface="Arial" panose="020B0604020202020204" pitchFamily="34" charset="0"/>
              <a:buChar char="•"/>
            </a:pPr>
            <a:endParaRPr lang="sv-SE" sz="1100"/>
          </a:p>
          <a:p>
            <a:pPr marL="171450" indent="-171450">
              <a:buFont typeface="Arial" panose="020B0604020202020204" pitchFamily="34" charset="0"/>
              <a:buChar char="•"/>
            </a:pPr>
            <a:endParaRPr lang="sv-SE" sz="1100" i="1"/>
          </a:p>
        </p:txBody>
      </p:sp>
      <p:sp>
        <p:nvSpPr>
          <p:cNvPr id="43" name="Rektangel: rundade hörn 36">
            <a:extLst>
              <a:ext uri="{FF2B5EF4-FFF2-40B4-BE49-F238E27FC236}">
                <a16:creationId xmlns:a16="http://schemas.microsoft.com/office/drawing/2014/main" id="{CF1D9540-ACF7-47EE-8226-0B6934B7327A}"/>
              </a:ext>
            </a:extLst>
          </p:cNvPr>
          <p:cNvSpPr/>
          <p:nvPr/>
        </p:nvSpPr>
        <p:spPr>
          <a:xfrm>
            <a:off x="2333767" y="2833935"/>
            <a:ext cx="2001675" cy="31831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Anestesibedömning</a:t>
            </a:r>
            <a:endParaRPr lang="sv-SE">
              <a:solidFill>
                <a:schemeClr val="tx1"/>
              </a:solidFill>
            </a:endParaRPr>
          </a:p>
        </p:txBody>
      </p:sp>
      <p:sp>
        <p:nvSpPr>
          <p:cNvPr id="48" name="Rektangel: rundade hörn 36">
            <a:extLst>
              <a:ext uri="{FF2B5EF4-FFF2-40B4-BE49-F238E27FC236}">
                <a16:creationId xmlns:a16="http://schemas.microsoft.com/office/drawing/2014/main" id="{C5C4C63A-0BBC-49CF-9AB9-D551DF78F568}"/>
              </a:ext>
            </a:extLst>
          </p:cNvPr>
          <p:cNvSpPr/>
          <p:nvPr/>
        </p:nvSpPr>
        <p:spPr>
          <a:xfrm>
            <a:off x="2333768" y="1331929"/>
            <a:ext cx="2001675" cy="318309"/>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Operationsanmälan</a:t>
            </a:r>
            <a:endParaRPr lang="sv-SE">
              <a:solidFill>
                <a:schemeClr val="tx1"/>
              </a:solidFill>
            </a:endParaRPr>
          </a:p>
        </p:txBody>
      </p:sp>
      <p:sp>
        <p:nvSpPr>
          <p:cNvPr id="49" name="Rektangel: rundade hörn 36">
            <a:extLst>
              <a:ext uri="{FF2B5EF4-FFF2-40B4-BE49-F238E27FC236}">
                <a16:creationId xmlns:a16="http://schemas.microsoft.com/office/drawing/2014/main" id="{DDF7A910-9819-4AB6-80B8-32EE1E95C146}"/>
              </a:ext>
            </a:extLst>
          </p:cNvPr>
          <p:cNvSpPr/>
          <p:nvPr/>
        </p:nvSpPr>
        <p:spPr>
          <a:xfrm>
            <a:off x="2333768" y="2082932"/>
            <a:ext cx="2001675" cy="318309"/>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Operationsplanering</a:t>
            </a:r>
            <a:endParaRPr lang="sv-SE">
              <a:solidFill>
                <a:schemeClr val="tx1"/>
              </a:solidFill>
              <a:cs typeface="Arial"/>
            </a:endParaRPr>
          </a:p>
        </p:txBody>
      </p:sp>
      <p:sp>
        <p:nvSpPr>
          <p:cNvPr id="50" name="Rektangel: rundade hörn 36">
            <a:extLst>
              <a:ext uri="{FF2B5EF4-FFF2-40B4-BE49-F238E27FC236}">
                <a16:creationId xmlns:a16="http://schemas.microsoft.com/office/drawing/2014/main" id="{9C1AACA5-B835-47F5-A4DF-5AE99743FAEE}"/>
              </a:ext>
            </a:extLst>
          </p:cNvPr>
          <p:cNvSpPr/>
          <p:nvPr/>
        </p:nvSpPr>
        <p:spPr>
          <a:xfrm>
            <a:off x="2333770" y="5832728"/>
            <a:ext cx="200913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Interventioner i narkos</a:t>
            </a:r>
            <a:endParaRPr lang="sv-SE"/>
          </a:p>
        </p:txBody>
      </p:sp>
      <p:sp>
        <p:nvSpPr>
          <p:cNvPr id="51" name="Platshållare för innehåll 5">
            <a:extLst>
              <a:ext uri="{FF2B5EF4-FFF2-40B4-BE49-F238E27FC236}">
                <a16:creationId xmlns:a16="http://schemas.microsoft.com/office/drawing/2014/main" id="{BB594DB6-19EA-412E-A081-33F8D9BD3C3D}"/>
              </a:ext>
            </a:extLst>
          </p:cNvPr>
          <p:cNvSpPr txBox="1">
            <a:spLocks/>
          </p:cNvSpPr>
          <p:nvPr/>
        </p:nvSpPr>
        <p:spPr>
          <a:xfrm>
            <a:off x="4444874" y="5832728"/>
            <a:ext cx="7085766" cy="330107"/>
          </a:xfrm>
          <a:prstGeom prst="rect">
            <a:avLst/>
          </a:prstGeom>
        </p:spPr>
        <p:txBody>
          <a:bodyPr lIns="0" tIns="0" rIns="0" bIns="0" anchor="t"/>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2000" indent="-252000">
              <a:lnSpc>
                <a:spcPct val="90000"/>
              </a:lnSpc>
              <a:buFont typeface="Arial" panose="020B0604020202020204" pitchFamily="34" charset="0"/>
              <a:buChar char="•"/>
            </a:pPr>
            <a:r>
              <a:rPr lang="sv-SE" sz="1100">
                <a:ea typeface="+mn-lt"/>
                <a:cs typeface="+mn-lt"/>
              </a:rPr>
              <a:t>Interventioner och </a:t>
            </a:r>
            <a:r>
              <a:rPr lang="sv-SE" sz="1100" err="1">
                <a:ea typeface="+mn-lt"/>
                <a:cs typeface="+mn-lt"/>
              </a:rPr>
              <a:t>skopier</a:t>
            </a:r>
            <a:r>
              <a:rPr lang="sv-SE" sz="1100">
                <a:ea typeface="+mn-lt"/>
                <a:cs typeface="+mn-lt"/>
              </a:rPr>
              <a:t> som kräver narkos anmäls i </a:t>
            </a:r>
            <a:r>
              <a:rPr lang="sv-SE" sz="1100">
                <a:solidFill>
                  <a:schemeClr val="accent1">
                    <a:lumMod val="60000"/>
                    <a:lumOff val="40000"/>
                  </a:schemeClr>
                </a:solidFill>
                <a:ea typeface="+mn-lt"/>
                <a:cs typeface="+mn-lt"/>
              </a:rPr>
              <a:t>Orbit</a:t>
            </a:r>
            <a:endParaRPr lang="sv-SE" sz="1100">
              <a:solidFill>
                <a:schemeClr val="accent1">
                  <a:lumMod val="60000"/>
                  <a:lumOff val="40000"/>
                </a:schemeClr>
              </a:solidFill>
              <a:cs typeface="Arial"/>
            </a:endParaRPr>
          </a:p>
        </p:txBody>
      </p:sp>
      <p:sp>
        <p:nvSpPr>
          <p:cNvPr id="34" name="Rektangel: rundade hörn 36">
            <a:extLst>
              <a:ext uri="{FF2B5EF4-FFF2-40B4-BE49-F238E27FC236}">
                <a16:creationId xmlns:a16="http://schemas.microsoft.com/office/drawing/2014/main" id="{7238B4D6-B439-43FC-B2E3-2F30F2B020ED}"/>
              </a:ext>
            </a:extLst>
          </p:cNvPr>
          <p:cNvSpPr/>
          <p:nvPr/>
        </p:nvSpPr>
        <p:spPr>
          <a:xfrm>
            <a:off x="842379" y="1060453"/>
            <a:ext cx="1062926" cy="1036165"/>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b="1">
                <a:solidFill>
                  <a:schemeClr val="tx1"/>
                </a:solidFill>
              </a:rPr>
              <a:t>Operation &amp; anestesi</a:t>
            </a:r>
            <a:endParaRPr lang="sv-SE" sz="1200" b="1">
              <a:solidFill>
                <a:schemeClr val="tx1"/>
              </a:solidFill>
              <a:cs typeface="Arial"/>
            </a:endParaRPr>
          </a:p>
        </p:txBody>
      </p:sp>
      <p:sp>
        <p:nvSpPr>
          <p:cNvPr id="2" name="Rubrik 1">
            <a:extLst>
              <a:ext uri="{FF2B5EF4-FFF2-40B4-BE49-F238E27FC236}">
                <a16:creationId xmlns:a16="http://schemas.microsoft.com/office/drawing/2014/main" id="{F308E963-2030-4D4C-A617-38CC29C73AE6}"/>
              </a:ext>
            </a:extLst>
          </p:cNvPr>
          <p:cNvSpPr>
            <a:spLocks noGrp="1"/>
          </p:cNvSpPr>
          <p:nvPr>
            <p:ph type="title"/>
          </p:nvPr>
        </p:nvSpPr>
        <p:spPr/>
        <p:txBody>
          <a:bodyPr lIns="91440" tIns="45720" rIns="91440" bIns="45720" anchor="t"/>
          <a:lstStyle/>
          <a:p>
            <a:r>
              <a:rPr lang="sv-SE" b="1"/>
              <a:t>Kirurgi - operation &amp; anestesi</a:t>
            </a:r>
          </a:p>
        </p:txBody>
      </p:sp>
      <p:cxnSp>
        <p:nvCxnSpPr>
          <p:cNvPr id="5" name="Koppling: vinklad 4">
            <a:extLst>
              <a:ext uri="{FF2B5EF4-FFF2-40B4-BE49-F238E27FC236}">
                <a16:creationId xmlns:a16="http://schemas.microsoft.com/office/drawing/2014/main" id="{B45D742A-4EFE-4333-A9EF-72E1F4401987}"/>
              </a:ext>
            </a:extLst>
          </p:cNvPr>
          <p:cNvCxnSpPr>
            <a:stCxn id="34" idx="3"/>
            <a:endCxn id="48" idx="1"/>
          </p:cNvCxnSpPr>
          <p:nvPr/>
        </p:nvCxnSpPr>
        <p:spPr>
          <a:xfrm flipV="1">
            <a:off x="1905305" y="1491084"/>
            <a:ext cx="428463" cy="87452"/>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0" name="Koppling: vinklad 29">
            <a:extLst>
              <a:ext uri="{FF2B5EF4-FFF2-40B4-BE49-F238E27FC236}">
                <a16:creationId xmlns:a16="http://schemas.microsoft.com/office/drawing/2014/main" id="{B73A54D4-5A36-45BB-AFDA-2FB62FB98BF6}"/>
              </a:ext>
            </a:extLst>
          </p:cNvPr>
          <p:cNvCxnSpPr>
            <a:cxnSpLocks/>
            <a:stCxn id="34" idx="3"/>
            <a:endCxn id="49" idx="1"/>
          </p:cNvCxnSpPr>
          <p:nvPr/>
        </p:nvCxnSpPr>
        <p:spPr>
          <a:xfrm>
            <a:off x="1905305" y="1578536"/>
            <a:ext cx="428463" cy="663551"/>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Koppling: vinklad 32">
            <a:extLst>
              <a:ext uri="{FF2B5EF4-FFF2-40B4-BE49-F238E27FC236}">
                <a16:creationId xmlns:a16="http://schemas.microsoft.com/office/drawing/2014/main" id="{1D671ABA-1415-4930-B60F-2416539A812E}"/>
              </a:ext>
            </a:extLst>
          </p:cNvPr>
          <p:cNvCxnSpPr>
            <a:cxnSpLocks/>
            <a:stCxn id="34" idx="3"/>
            <a:endCxn id="43" idx="1"/>
          </p:cNvCxnSpPr>
          <p:nvPr/>
        </p:nvCxnSpPr>
        <p:spPr>
          <a:xfrm>
            <a:off x="1905305" y="1578536"/>
            <a:ext cx="428462" cy="141455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Koppling: vinklad 36">
            <a:extLst>
              <a:ext uri="{FF2B5EF4-FFF2-40B4-BE49-F238E27FC236}">
                <a16:creationId xmlns:a16="http://schemas.microsoft.com/office/drawing/2014/main" id="{80300BEB-EC93-4924-8547-A71309461EE4}"/>
              </a:ext>
            </a:extLst>
          </p:cNvPr>
          <p:cNvCxnSpPr>
            <a:cxnSpLocks/>
            <a:stCxn id="34" idx="3"/>
            <a:endCxn id="36" idx="1"/>
          </p:cNvCxnSpPr>
          <p:nvPr/>
        </p:nvCxnSpPr>
        <p:spPr>
          <a:xfrm>
            <a:off x="1905305" y="1578536"/>
            <a:ext cx="428462" cy="216555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0" name="Koppling: vinklad 39">
            <a:extLst>
              <a:ext uri="{FF2B5EF4-FFF2-40B4-BE49-F238E27FC236}">
                <a16:creationId xmlns:a16="http://schemas.microsoft.com/office/drawing/2014/main" id="{3EA6B0EB-CCD3-4E4D-9121-CB5677785909}"/>
              </a:ext>
            </a:extLst>
          </p:cNvPr>
          <p:cNvCxnSpPr>
            <a:cxnSpLocks/>
            <a:stCxn id="34" idx="3"/>
            <a:endCxn id="29" idx="1"/>
          </p:cNvCxnSpPr>
          <p:nvPr/>
        </p:nvCxnSpPr>
        <p:spPr>
          <a:xfrm>
            <a:off x="1905305" y="1578536"/>
            <a:ext cx="428465" cy="291656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6" name="Koppling: vinklad 45">
            <a:extLst>
              <a:ext uri="{FF2B5EF4-FFF2-40B4-BE49-F238E27FC236}">
                <a16:creationId xmlns:a16="http://schemas.microsoft.com/office/drawing/2014/main" id="{A0739BF5-EAB7-41BE-B87A-31FF260FF4DD}"/>
              </a:ext>
            </a:extLst>
          </p:cNvPr>
          <p:cNvCxnSpPr>
            <a:cxnSpLocks/>
            <a:stCxn id="34" idx="3"/>
            <a:endCxn id="38" idx="1"/>
          </p:cNvCxnSpPr>
          <p:nvPr/>
        </p:nvCxnSpPr>
        <p:spPr>
          <a:xfrm>
            <a:off x="1905305" y="1578536"/>
            <a:ext cx="428465" cy="366495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7" name="Koppling: vinklad 46">
            <a:extLst>
              <a:ext uri="{FF2B5EF4-FFF2-40B4-BE49-F238E27FC236}">
                <a16:creationId xmlns:a16="http://schemas.microsoft.com/office/drawing/2014/main" id="{A87083CC-27D3-470C-A142-F9416027DB24}"/>
              </a:ext>
            </a:extLst>
          </p:cNvPr>
          <p:cNvCxnSpPr>
            <a:cxnSpLocks/>
            <a:stCxn id="34" idx="3"/>
            <a:endCxn id="50" idx="1"/>
          </p:cNvCxnSpPr>
          <p:nvPr/>
        </p:nvCxnSpPr>
        <p:spPr>
          <a:xfrm>
            <a:off x="1905305" y="1578536"/>
            <a:ext cx="428465" cy="4410735"/>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6" name="Rektangel: rundade hörn 25">
            <a:extLst>
              <a:ext uri="{FF2B5EF4-FFF2-40B4-BE49-F238E27FC236}">
                <a16:creationId xmlns:a16="http://schemas.microsoft.com/office/drawing/2014/main" id="{03F6510D-FF13-427D-8E3F-D2422C5BF69B}"/>
              </a:ext>
            </a:extLst>
          </p:cNvPr>
          <p:cNvSpPr/>
          <p:nvPr/>
        </p:nvSpPr>
        <p:spPr>
          <a:xfrm rot="16200000">
            <a:off x="11319442" y="-410819"/>
            <a:ext cx="324000" cy="1268954"/>
          </a:xfrm>
          <a:prstGeom prst="roundRect">
            <a:avLst/>
          </a:prstGeom>
          <a:solidFill>
            <a:schemeClr val="bg1"/>
          </a:solidFill>
          <a:ln>
            <a:solidFill>
              <a:schemeClr val="accent1">
                <a:alpha val="60000"/>
              </a:schemeClr>
            </a:solidFill>
          </a:ln>
        </p:spPr>
        <p:style>
          <a:lnRef idx="2">
            <a:schemeClr val="accent4">
              <a:shade val="50000"/>
            </a:schemeClr>
          </a:lnRef>
          <a:fillRef idx="1">
            <a:schemeClr val="accent4"/>
          </a:fillRef>
          <a:effectRef idx="0">
            <a:schemeClr val="accent4"/>
          </a:effectRef>
          <a:fontRef idx="minor">
            <a:schemeClr val="lt1"/>
          </a:fontRef>
        </p:style>
        <p:txBody>
          <a:bodyPr vert="vert" rtlCol="0" anchor="ctr"/>
          <a:lstStyle/>
          <a:p>
            <a:pPr algn="ctr"/>
            <a:r>
              <a:rPr lang="sv-SE" sz="1200">
                <a:solidFill>
                  <a:schemeClr val="accent1">
                    <a:alpha val="60000"/>
                  </a:schemeClr>
                </a:solidFill>
              </a:rPr>
              <a:t>Arbetsmaterial</a:t>
            </a:r>
          </a:p>
        </p:txBody>
      </p:sp>
    </p:spTree>
    <p:extLst>
      <p:ext uri="{BB962C8B-B14F-4D97-AF65-F5344CB8AC3E}">
        <p14:creationId xmlns:p14="http://schemas.microsoft.com/office/powerpoint/2010/main" val="1366969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ktangel: rundade hörn 36">
            <a:extLst>
              <a:ext uri="{FF2B5EF4-FFF2-40B4-BE49-F238E27FC236}">
                <a16:creationId xmlns:a16="http://schemas.microsoft.com/office/drawing/2014/main" id="{27E1DEF7-9145-4F0E-842D-C2F8FCEFC773}"/>
              </a:ext>
            </a:extLst>
          </p:cNvPr>
          <p:cNvSpPr/>
          <p:nvPr/>
        </p:nvSpPr>
        <p:spPr>
          <a:xfrm>
            <a:off x="6566500" y="3301197"/>
            <a:ext cx="2001675" cy="31831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Stamcellstransplantation</a:t>
            </a:r>
            <a:endParaRPr lang="sv-SE">
              <a:solidFill>
                <a:schemeClr val="tx1"/>
              </a:solidFill>
            </a:endParaRPr>
          </a:p>
        </p:txBody>
      </p:sp>
      <p:sp>
        <p:nvSpPr>
          <p:cNvPr id="19" name="Rektangel: rundade hörn 36">
            <a:extLst>
              <a:ext uri="{FF2B5EF4-FFF2-40B4-BE49-F238E27FC236}">
                <a16:creationId xmlns:a16="http://schemas.microsoft.com/office/drawing/2014/main" id="{67AC9ABF-B4DC-4CF5-81EE-0B7F60BF13B8}"/>
              </a:ext>
            </a:extLst>
          </p:cNvPr>
          <p:cNvSpPr/>
          <p:nvPr/>
        </p:nvSpPr>
        <p:spPr>
          <a:xfrm>
            <a:off x="6557671" y="2529081"/>
            <a:ext cx="2001675" cy="318309"/>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Strålbehandling</a:t>
            </a:r>
            <a:endParaRPr lang="sv-SE">
              <a:solidFill>
                <a:schemeClr val="tx1"/>
              </a:solidFill>
              <a:cs typeface="Arial"/>
            </a:endParaRPr>
          </a:p>
        </p:txBody>
      </p:sp>
      <p:sp>
        <p:nvSpPr>
          <p:cNvPr id="3" name="Platshållare för innehåll 5">
            <a:extLst>
              <a:ext uri="{FF2B5EF4-FFF2-40B4-BE49-F238E27FC236}">
                <a16:creationId xmlns:a16="http://schemas.microsoft.com/office/drawing/2014/main" id="{D81469FD-C185-4C50-A222-0C91344C3BF2}"/>
              </a:ext>
            </a:extLst>
          </p:cNvPr>
          <p:cNvSpPr>
            <a:spLocks noGrp="1"/>
          </p:cNvSpPr>
          <p:nvPr/>
        </p:nvSpPr>
        <p:spPr>
          <a:xfrm>
            <a:off x="965461" y="2457251"/>
            <a:ext cx="4893461" cy="1853489"/>
          </a:xfrm>
          <a:prstGeom prst="rect">
            <a:avLst/>
          </a:prstGeom>
        </p:spPr>
        <p:txBody>
          <a:bodyPr lIns="0" tIns="0" rIns="0" bIns="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300"/>
              </a:spcAft>
              <a:buNone/>
            </a:pPr>
            <a:r>
              <a:rPr lang="sv-SE" sz="1100" b="1">
                <a:solidFill>
                  <a:srgbClr val="000000"/>
                </a:solidFill>
                <a:cs typeface="Arial"/>
              </a:rPr>
              <a:t>Patient har fått cancerdiagnos och ska påbörja onkologisk behandling</a:t>
            </a:r>
            <a:br>
              <a:rPr lang="sv-SE" sz="1100">
                <a:solidFill>
                  <a:srgbClr val="000000"/>
                </a:solidFill>
                <a:cs typeface="Arial"/>
              </a:rPr>
            </a:br>
            <a:br>
              <a:rPr lang="sv-SE" sz="1100">
                <a:solidFill>
                  <a:srgbClr val="000000"/>
                </a:solidFill>
                <a:cs typeface="Arial"/>
              </a:rPr>
            </a:br>
            <a:endParaRPr lang="sv-SE" sz="1100">
              <a:solidFill>
                <a:srgbClr val="000000"/>
              </a:solidFill>
              <a:cs typeface="Arial"/>
            </a:endParaRPr>
          </a:p>
          <a:p>
            <a:pPr>
              <a:spcAft>
                <a:spcPts val="300"/>
              </a:spcAft>
            </a:pPr>
            <a:r>
              <a:rPr lang="sv-SE" sz="1100">
                <a:solidFill>
                  <a:srgbClr val="000000"/>
                </a:solidFill>
                <a:cs typeface="Arial"/>
              </a:rPr>
              <a:t>Nytt arbetssätt för ordination av medicinsk antitumoral behandling</a:t>
            </a:r>
          </a:p>
          <a:p>
            <a:pPr>
              <a:spcAft>
                <a:spcPts val="300"/>
              </a:spcAft>
            </a:pPr>
            <a:r>
              <a:rPr lang="sv-SE" sz="1100"/>
              <a:t>Strålbehandlingsprogram (Aria) är integrerat med SDV</a:t>
            </a:r>
          </a:p>
          <a:p>
            <a:pPr>
              <a:spcAft>
                <a:spcPts val="300"/>
              </a:spcAft>
            </a:pPr>
            <a:endParaRPr lang="sv-SE" sz="1100"/>
          </a:p>
        </p:txBody>
      </p:sp>
      <p:sp>
        <p:nvSpPr>
          <p:cNvPr id="36" name="Rektangel: rundade hörn 36">
            <a:extLst>
              <a:ext uri="{FF2B5EF4-FFF2-40B4-BE49-F238E27FC236}">
                <a16:creationId xmlns:a16="http://schemas.microsoft.com/office/drawing/2014/main" id="{F6A11450-8C85-415A-A519-99CF46F4662C}"/>
              </a:ext>
            </a:extLst>
          </p:cNvPr>
          <p:cNvSpPr/>
          <p:nvPr/>
        </p:nvSpPr>
        <p:spPr>
          <a:xfrm>
            <a:off x="6566500" y="1719430"/>
            <a:ext cx="2001675" cy="355844"/>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Medicinsk antitumoral behandling</a:t>
            </a:r>
            <a:endParaRPr lang="sv-SE">
              <a:solidFill>
                <a:schemeClr val="tx1"/>
              </a:solidFill>
            </a:endParaRPr>
          </a:p>
        </p:txBody>
      </p:sp>
      <p:sp>
        <p:nvSpPr>
          <p:cNvPr id="34" name="Rektangel: rundade hörn 36">
            <a:extLst>
              <a:ext uri="{FF2B5EF4-FFF2-40B4-BE49-F238E27FC236}">
                <a16:creationId xmlns:a16="http://schemas.microsoft.com/office/drawing/2014/main" id="{7238B4D6-B439-43FC-B2E3-2F30F2B020ED}"/>
              </a:ext>
            </a:extLst>
          </p:cNvPr>
          <p:cNvSpPr/>
          <p:nvPr/>
        </p:nvSpPr>
        <p:spPr>
          <a:xfrm>
            <a:off x="965461" y="1687038"/>
            <a:ext cx="1569915" cy="427398"/>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b="1">
                <a:solidFill>
                  <a:schemeClr val="tx1"/>
                </a:solidFill>
              </a:rPr>
              <a:t>Cancerbehandling</a:t>
            </a:r>
          </a:p>
        </p:txBody>
      </p:sp>
      <p:sp>
        <p:nvSpPr>
          <p:cNvPr id="4" name="Rubrik 3">
            <a:extLst>
              <a:ext uri="{FF2B5EF4-FFF2-40B4-BE49-F238E27FC236}">
                <a16:creationId xmlns:a16="http://schemas.microsoft.com/office/drawing/2014/main" id="{51019AC7-F2EC-4B76-B7C0-0D7D24E00E71}"/>
              </a:ext>
            </a:extLst>
          </p:cNvPr>
          <p:cNvSpPr>
            <a:spLocks noGrp="1"/>
          </p:cNvSpPr>
          <p:nvPr>
            <p:ph type="title"/>
          </p:nvPr>
        </p:nvSpPr>
        <p:spPr/>
        <p:txBody>
          <a:bodyPr lIns="91440" tIns="45720" rIns="91440" bIns="45720" anchor="t"/>
          <a:lstStyle/>
          <a:p>
            <a:r>
              <a:rPr lang="sv-SE" b="1"/>
              <a:t>Cancerbehandling</a:t>
            </a:r>
            <a:br>
              <a:rPr lang="sv-SE" b="1"/>
            </a:br>
            <a:endParaRPr lang="sv-SE"/>
          </a:p>
        </p:txBody>
      </p:sp>
      <p:cxnSp>
        <p:nvCxnSpPr>
          <p:cNvPr id="39" name="Koppling: vinklad 38">
            <a:extLst>
              <a:ext uri="{FF2B5EF4-FFF2-40B4-BE49-F238E27FC236}">
                <a16:creationId xmlns:a16="http://schemas.microsoft.com/office/drawing/2014/main" id="{C3C05FD0-E9D5-409C-A87C-506CE35BCA54}"/>
              </a:ext>
            </a:extLst>
          </p:cNvPr>
          <p:cNvCxnSpPr>
            <a:cxnSpLocks/>
            <a:stCxn id="34" idx="3"/>
            <a:endCxn id="36" idx="1"/>
          </p:cNvCxnSpPr>
          <p:nvPr/>
        </p:nvCxnSpPr>
        <p:spPr>
          <a:xfrm flipV="1">
            <a:off x="2535376" y="1897352"/>
            <a:ext cx="4031124" cy="3385"/>
          </a:xfrm>
          <a:prstGeom prst="bentConnector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1" name="Koppling: vinklad 40">
            <a:extLst>
              <a:ext uri="{FF2B5EF4-FFF2-40B4-BE49-F238E27FC236}">
                <a16:creationId xmlns:a16="http://schemas.microsoft.com/office/drawing/2014/main" id="{C44DC92E-F468-4C59-98BE-D39BA494575B}"/>
              </a:ext>
            </a:extLst>
          </p:cNvPr>
          <p:cNvCxnSpPr>
            <a:cxnSpLocks/>
            <a:stCxn id="34" idx="3"/>
            <a:endCxn id="19" idx="1"/>
          </p:cNvCxnSpPr>
          <p:nvPr/>
        </p:nvCxnSpPr>
        <p:spPr>
          <a:xfrm>
            <a:off x="2535376" y="1900737"/>
            <a:ext cx="4022295" cy="787499"/>
          </a:xfrm>
          <a:prstGeom prst="bentConnector3">
            <a:avLst>
              <a:gd name="adj1" fmla="val 91969"/>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Koppling: vinklad 42">
            <a:extLst>
              <a:ext uri="{FF2B5EF4-FFF2-40B4-BE49-F238E27FC236}">
                <a16:creationId xmlns:a16="http://schemas.microsoft.com/office/drawing/2014/main" id="{CB408783-1B57-4804-8339-6AA979A450D5}"/>
              </a:ext>
            </a:extLst>
          </p:cNvPr>
          <p:cNvCxnSpPr>
            <a:cxnSpLocks/>
            <a:stCxn id="34" idx="3"/>
            <a:endCxn id="30" idx="1"/>
          </p:cNvCxnSpPr>
          <p:nvPr/>
        </p:nvCxnSpPr>
        <p:spPr>
          <a:xfrm>
            <a:off x="2535376" y="1900737"/>
            <a:ext cx="4031124" cy="1559615"/>
          </a:xfrm>
          <a:prstGeom prst="bentConnector3">
            <a:avLst>
              <a:gd name="adj1" fmla="val 9207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4" name="Koppling: vinklad 23">
            <a:extLst>
              <a:ext uri="{FF2B5EF4-FFF2-40B4-BE49-F238E27FC236}">
                <a16:creationId xmlns:a16="http://schemas.microsoft.com/office/drawing/2014/main" id="{8D3FB729-78E5-4A0D-ADB2-D624158C6FB6}"/>
              </a:ext>
            </a:extLst>
          </p:cNvPr>
          <p:cNvCxnSpPr>
            <a:cxnSpLocks/>
            <a:stCxn id="34" idx="3"/>
            <a:endCxn id="22" idx="1"/>
          </p:cNvCxnSpPr>
          <p:nvPr/>
        </p:nvCxnSpPr>
        <p:spPr>
          <a:xfrm>
            <a:off x="2535376" y="1900737"/>
            <a:ext cx="4031124" cy="3873356"/>
          </a:xfrm>
          <a:prstGeom prst="bentConnector3">
            <a:avLst>
              <a:gd name="adj1" fmla="val 91877"/>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1" name="Rektangel: rundade hörn 36">
            <a:extLst>
              <a:ext uri="{FF2B5EF4-FFF2-40B4-BE49-F238E27FC236}">
                <a16:creationId xmlns:a16="http://schemas.microsoft.com/office/drawing/2014/main" id="{506C47E3-186D-487C-A985-E7F38E99D81B}"/>
              </a:ext>
            </a:extLst>
          </p:cNvPr>
          <p:cNvSpPr/>
          <p:nvPr/>
        </p:nvSpPr>
        <p:spPr>
          <a:xfrm>
            <a:off x="6566500" y="4073314"/>
            <a:ext cx="2001675" cy="31831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sv-SE" sz="1200">
                <a:solidFill>
                  <a:schemeClr val="tx1"/>
                </a:solidFill>
              </a:rPr>
              <a:t>Öppenvård</a:t>
            </a:r>
            <a:endParaRPr lang="en-US"/>
          </a:p>
        </p:txBody>
      </p:sp>
      <p:sp>
        <p:nvSpPr>
          <p:cNvPr id="22" name="Rektangel: rundade hörn 36">
            <a:extLst>
              <a:ext uri="{FF2B5EF4-FFF2-40B4-BE49-F238E27FC236}">
                <a16:creationId xmlns:a16="http://schemas.microsoft.com/office/drawing/2014/main" id="{E11C7DEF-CDB3-45D0-A632-9F70311998EA}"/>
              </a:ext>
            </a:extLst>
          </p:cNvPr>
          <p:cNvSpPr/>
          <p:nvPr/>
        </p:nvSpPr>
        <p:spPr>
          <a:xfrm>
            <a:off x="6566500" y="5617550"/>
            <a:ext cx="200913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err="1">
                <a:solidFill>
                  <a:schemeClr val="tx1"/>
                </a:solidFill>
              </a:rPr>
              <a:t>Barnsjukvård</a:t>
            </a:r>
            <a:endParaRPr lang="en-US" sz="1200">
              <a:solidFill>
                <a:schemeClr val="tx1"/>
              </a:solidFill>
            </a:endParaRPr>
          </a:p>
        </p:txBody>
      </p:sp>
      <p:sp>
        <p:nvSpPr>
          <p:cNvPr id="25" name="Rektangel: rundade hörn 36">
            <a:extLst>
              <a:ext uri="{FF2B5EF4-FFF2-40B4-BE49-F238E27FC236}">
                <a16:creationId xmlns:a16="http://schemas.microsoft.com/office/drawing/2014/main" id="{CA50BAD5-3AE4-446B-A5C0-4F12E771F956}"/>
              </a:ext>
            </a:extLst>
          </p:cNvPr>
          <p:cNvSpPr/>
          <p:nvPr/>
        </p:nvSpPr>
        <p:spPr>
          <a:xfrm>
            <a:off x="6566500" y="4845431"/>
            <a:ext cx="2009138" cy="31831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err="1">
                <a:solidFill>
                  <a:schemeClr val="tx1"/>
                </a:solidFill>
              </a:rPr>
              <a:t>Isotopbehandling</a:t>
            </a:r>
            <a:endParaRPr lang="en-US" sz="1200">
              <a:solidFill>
                <a:schemeClr val="tx1"/>
              </a:solidFill>
            </a:endParaRPr>
          </a:p>
        </p:txBody>
      </p:sp>
      <p:cxnSp>
        <p:nvCxnSpPr>
          <p:cNvPr id="27" name="Koppling: vinklad 23">
            <a:extLst>
              <a:ext uri="{FF2B5EF4-FFF2-40B4-BE49-F238E27FC236}">
                <a16:creationId xmlns:a16="http://schemas.microsoft.com/office/drawing/2014/main" id="{B39EA752-BBB6-489A-A38C-65A8BE7328DA}"/>
              </a:ext>
            </a:extLst>
          </p:cNvPr>
          <p:cNvCxnSpPr>
            <a:cxnSpLocks/>
            <a:stCxn id="34" idx="3"/>
            <a:endCxn id="25" idx="1"/>
          </p:cNvCxnSpPr>
          <p:nvPr/>
        </p:nvCxnSpPr>
        <p:spPr>
          <a:xfrm>
            <a:off x="2535376" y="1900737"/>
            <a:ext cx="4031124" cy="3103849"/>
          </a:xfrm>
          <a:prstGeom prst="bentConnector3">
            <a:avLst>
              <a:gd name="adj1" fmla="val 91877"/>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Koppling: vinklad 23">
            <a:extLst>
              <a:ext uri="{FF2B5EF4-FFF2-40B4-BE49-F238E27FC236}">
                <a16:creationId xmlns:a16="http://schemas.microsoft.com/office/drawing/2014/main" id="{51F02463-516F-41DE-A15C-3504A3B02C63}"/>
              </a:ext>
            </a:extLst>
          </p:cNvPr>
          <p:cNvCxnSpPr>
            <a:cxnSpLocks/>
            <a:stCxn id="34" idx="3"/>
            <a:endCxn id="21" idx="1"/>
          </p:cNvCxnSpPr>
          <p:nvPr/>
        </p:nvCxnSpPr>
        <p:spPr>
          <a:xfrm>
            <a:off x="2535376" y="1900737"/>
            <a:ext cx="4031124" cy="2331732"/>
          </a:xfrm>
          <a:prstGeom prst="bentConnector3">
            <a:avLst>
              <a:gd name="adj1" fmla="val 91877"/>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2" name="textruta 74">
            <a:extLst>
              <a:ext uri="{FF2B5EF4-FFF2-40B4-BE49-F238E27FC236}">
                <a16:creationId xmlns:a16="http://schemas.microsoft.com/office/drawing/2014/main" id="{9BE680BB-9375-4AD1-A504-054679A95FE5}"/>
              </a:ext>
            </a:extLst>
          </p:cNvPr>
          <p:cNvSpPr txBox="1"/>
          <p:nvPr/>
        </p:nvSpPr>
        <p:spPr>
          <a:xfrm>
            <a:off x="965461" y="1403492"/>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Arial"/>
              </a:rPr>
              <a:t>Huvudgrupp – övergripande förändring</a:t>
            </a:r>
            <a:endParaRPr kumimoji="0" lang="sv-SE" sz="1100" b="0"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44" name="textruta 74">
            <a:extLst>
              <a:ext uri="{FF2B5EF4-FFF2-40B4-BE49-F238E27FC236}">
                <a16:creationId xmlns:a16="http://schemas.microsoft.com/office/drawing/2014/main" id="{A8DF2436-6DAD-4DA5-98E1-813F073BDE1E}"/>
              </a:ext>
            </a:extLst>
          </p:cNvPr>
          <p:cNvSpPr txBox="1"/>
          <p:nvPr/>
        </p:nvSpPr>
        <p:spPr>
          <a:xfrm>
            <a:off x="6557671" y="1451918"/>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mn-cs"/>
              </a:rPr>
              <a:t>Undergrupper – viktiga delar i förändringen</a:t>
            </a:r>
            <a:endParaRPr kumimoji="0" lang="sv-SE" sz="1100" b="1"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20" name="Rektangel: rundade hörn 36">
            <a:extLst>
              <a:ext uri="{FF2B5EF4-FFF2-40B4-BE49-F238E27FC236}">
                <a16:creationId xmlns:a16="http://schemas.microsoft.com/office/drawing/2014/main" id="{4E623DEA-67FD-4B5A-872B-6BDF7660F975}"/>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2130143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ubrik 1"/>
          <p:cNvSpPr>
            <a:spLocks noGrp="1"/>
          </p:cNvSpPr>
          <p:nvPr>
            <p:ph type="title"/>
          </p:nvPr>
        </p:nvSpPr>
        <p:spPr/>
        <p:txBody>
          <a:bodyPr/>
          <a:lstStyle/>
          <a:p>
            <a:r>
              <a:rPr lang="sv-SE" altLang="sv-SE" sz="3600"/>
              <a:t>Så kommer vi att arbeta</a:t>
            </a:r>
            <a:endParaRPr lang="sv-SE" altLang="sv-SE" sz="3600" dirty="0"/>
          </a:p>
        </p:txBody>
      </p:sp>
      <p:grpSp>
        <p:nvGrpSpPr>
          <p:cNvPr id="4" name="Grupp 3"/>
          <p:cNvGrpSpPr/>
          <p:nvPr/>
        </p:nvGrpSpPr>
        <p:grpSpPr>
          <a:xfrm>
            <a:off x="226039" y="1053932"/>
            <a:ext cx="11099260" cy="4866734"/>
            <a:chOff x="501630" y="1172757"/>
            <a:chExt cx="11099260" cy="4866734"/>
          </a:xfrm>
          <a:effectLst>
            <a:outerShdw blurRad="50800" dist="38100" dir="2700000" algn="tl" rotWithShape="0">
              <a:prstClr val="black">
                <a:alpha val="40000"/>
              </a:prstClr>
            </a:outerShdw>
          </a:effectLst>
        </p:grpSpPr>
        <p:sp>
          <p:nvSpPr>
            <p:cNvPr id="19" name="Rektangel med rundade hörn 18"/>
            <p:cNvSpPr/>
            <p:nvPr/>
          </p:nvSpPr>
          <p:spPr>
            <a:xfrm>
              <a:off x="6109629" y="1291932"/>
              <a:ext cx="3592675" cy="2266277"/>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l" defTabSz="533400" rtl="0" eaLnBrk="1" fontAlgn="auto" latinLnBrk="0" hangingPunct="1">
                <a:lnSpc>
                  <a:spcPct val="90000"/>
                </a:lnSpc>
                <a:spcBef>
                  <a:spcPts val="0"/>
                </a:spcBef>
                <a:spcAft>
                  <a:spcPts val="600"/>
                </a:spcAft>
                <a:buClrTx/>
                <a:buSzTx/>
                <a:buFontTx/>
                <a:buNone/>
                <a:tabLst/>
                <a:defRPr/>
              </a:pPr>
              <a:r>
                <a:rPr kumimoji="0" lang="sv-SE" sz="1600" b="1" i="0" u="none" strike="noStrike" kern="1200" cap="none" spc="0" normalizeH="0" baseline="0" noProof="0">
                  <a:ln>
                    <a:noFill/>
                  </a:ln>
                  <a:solidFill>
                    <a:prstClr val="black"/>
                  </a:solidFill>
                  <a:effectLst/>
                  <a:uLnTx/>
                  <a:uFillTx/>
                  <a:latin typeface="Arial" panose="020B0604020202020204"/>
                  <a:ea typeface="+mn-ea"/>
                  <a:cs typeface="+mn-cs"/>
                </a:rPr>
                <a:t>Fler mallar, mindre fritext och mindre dubbeldokumentation. </a:t>
              </a:r>
            </a:p>
            <a:p>
              <a:pPr marL="182563" marR="0" lvl="1" indent="-182563" algn="l" defTabSz="533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a:ln>
                    <a:noFill/>
                  </a:ln>
                  <a:solidFill>
                    <a:prstClr val="black"/>
                  </a:solidFill>
                  <a:effectLst/>
                  <a:uLnTx/>
                  <a:uFillTx/>
                  <a:latin typeface="Arial" panose="020B0604020202020204"/>
                  <a:ea typeface="+mn-ea"/>
                  <a:cs typeface="+mn-cs"/>
                </a:rPr>
                <a:t>Den strukturerade informationen kan återanvändas.</a:t>
              </a:r>
            </a:p>
            <a:p>
              <a:pPr marL="182563" marR="0" lvl="1" indent="-182563" algn="l" defTabSz="533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a:ln>
                    <a:noFill/>
                  </a:ln>
                  <a:solidFill>
                    <a:prstClr val="black"/>
                  </a:solidFill>
                  <a:effectLst/>
                  <a:uLnTx/>
                  <a:uFillTx/>
                  <a:latin typeface="Arial" panose="020B0604020202020204"/>
                  <a:ea typeface="+mn-ea"/>
                  <a:cs typeface="+mn-cs"/>
                </a:rPr>
                <a:t>Informationen mer lättillgänglig. </a:t>
              </a:r>
            </a:p>
            <a:p>
              <a:pPr marL="0" marR="0" lvl="1" indent="0" algn="l" defTabSz="533400" rtl="0" eaLnBrk="1" fontAlgn="auto" latinLnBrk="0" hangingPunct="1">
                <a:lnSpc>
                  <a:spcPct val="90000"/>
                </a:lnSpc>
                <a:spcBef>
                  <a:spcPts val="0"/>
                </a:spcBef>
                <a:spcAft>
                  <a:spcPts val="600"/>
                </a:spcAft>
                <a:buClrTx/>
                <a:buSzTx/>
                <a:buFontTx/>
                <a:buNone/>
                <a:tabLst/>
                <a:defRPr/>
              </a:pPr>
              <a:endParaRPr kumimoji="0" lang="sv-SE" sz="16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3" name="Rektangel med rundade hörn 22"/>
            <p:cNvSpPr/>
            <p:nvPr/>
          </p:nvSpPr>
          <p:spPr>
            <a:xfrm>
              <a:off x="6109416" y="1172757"/>
              <a:ext cx="3592675" cy="504001"/>
            </a:xfrm>
            <a:prstGeom prst="roundRect">
              <a:avLst>
                <a:gd name="adj" fmla="val 27614"/>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72000" rIns="36000" bIns="72000" rtlCol="0" anchor="ctr"/>
            <a:lstStyle/>
            <a:p>
              <a:pPr marL="0" marR="0" lvl="0" indent="0" algn="ctr" defTabSz="1155700" rtl="0" eaLnBrk="1" fontAlgn="auto" latinLnBrk="0" hangingPunct="1">
                <a:lnSpc>
                  <a:spcPct val="90000"/>
                </a:lnSpc>
                <a:spcBef>
                  <a:spcPts val="0"/>
                </a:spcBef>
                <a:spcAft>
                  <a:spcPct val="35000"/>
                </a:spcAft>
                <a:buClrTx/>
                <a:buSzTx/>
                <a:buFontTx/>
                <a:buNone/>
                <a:tabLst/>
                <a:defRPr/>
              </a:pPr>
              <a:r>
                <a:rPr kumimoji="0" lang="sv-SE" sz="1800" b="1" i="0" u="none" strike="noStrike" kern="1200" cap="none" spc="0" normalizeH="0" baseline="0" noProof="0">
                  <a:ln>
                    <a:noFill/>
                  </a:ln>
                  <a:solidFill>
                    <a:prstClr val="white"/>
                  </a:solidFill>
                  <a:effectLst/>
                  <a:uLnTx/>
                  <a:uFillTx/>
                  <a:latin typeface="Arial" panose="020B0604020202020204"/>
                  <a:ea typeface="+mn-ea"/>
                  <a:cs typeface="+mn-cs"/>
                </a:rPr>
                <a:t>Strukturerad dokumentation</a:t>
              </a:r>
            </a:p>
          </p:txBody>
        </p:sp>
        <p:sp>
          <p:nvSpPr>
            <p:cNvPr id="20" name="Rektangel med rundade hörn 19"/>
            <p:cNvSpPr/>
            <p:nvPr/>
          </p:nvSpPr>
          <p:spPr>
            <a:xfrm>
              <a:off x="2356341" y="1291932"/>
              <a:ext cx="3592675" cy="2268000"/>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l" defTabSz="533400" rtl="0" eaLnBrk="1" fontAlgn="auto" latinLnBrk="0" hangingPunct="1">
                <a:lnSpc>
                  <a:spcPct val="90000"/>
                </a:lnSpc>
                <a:spcBef>
                  <a:spcPts val="0"/>
                </a:spcBef>
                <a:spcAft>
                  <a:spcPts val="60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Arial" panose="020B0604020202020204"/>
                  <a:ea typeface="+mn-ea"/>
                  <a:cs typeface="+mn-cs"/>
                </a:rPr>
                <a:t>Gemensam digital miljö, enhetliga arbetssätt, samsyn kring dokumentation</a:t>
              </a:r>
            </a:p>
            <a:p>
              <a:pPr marL="182563" marR="0" lvl="1" indent="-182563" algn="l" defTabSz="533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dirty="0">
                  <a:ln>
                    <a:noFill/>
                  </a:ln>
                  <a:solidFill>
                    <a:prstClr val="black"/>
                  </a:solidFill>
                  <a:effectLst/>
                  <a:uLnTx/>
                  <a:uFillTx/>
                  <a:latin typeface="Arial" panose="020B0604020202020204"/>
                  <a:ea typeface="+mn-ea"/>
                  <a:cs typeface="+mn-cs"/>
                </a:rPr>
                <a:t>Mer jämlik och säker hälso- och sjukvård över hela Skåne. </a:t>
              </a:r>
            </a:p>
            <a:p>
              <a:pPr marL="182563" marR="0" lvl="1" indent="-182563" algn="l" defTabSz="533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dirty="0">
                  <a:ln>
                    <a:noFill/>
                  </a:ln>
                  <a:solidFill>
                    <a:prstClr val="black"/>
                  </a:solidFill>
                  <a:effectLst/>
                  <a:uLnTx/>
                  <a:uFillTx/>
                  <a:latin typeface="Arial" panose="020B0604020202020204"/>
                  <a:ea typeface="+mn-ea"/>
                  <a:cs typeface="+mn-cs"/>
                </a:rPr>
                <a:t>Smidig övergång för patienten mellan olika typer av vård.</a:t>
              </a:r>
            </a:p>
            <a:p>
              <a:pPr marL="0" marR="0" lvl="1" indent="0" algn="l" defTabSz="533400" rtl="0" eaLnBrk="1" fontAlgn="auto" latinLnBrk="0" hangingPunct="1">
                <a:lnSpc>
                  <a:spcPct val="90000"/>
                </a:lnSpc>
                <a:spcBef>
                  <a:spcPts val="0"/>
                </a:spcBef>
                <a:spcAft>
                  <a:spcPts val="600"/>
                </a:spcAft>
                <a:buClrTx/>
                <a:buSzTx/>
                <a:buFontTx/>
                <a:buNone/>
                <a:tabLst/>
                <a:defRPr/>
              </a:pPr>
              <a:endParaRPr kumimoji="0" lang="sv-SE" sz="16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182563" marR="0" lvl="1" indent="-182563" algn="l" defTabSz="533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sv-SE"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28" name="Rektangel med rundade hörn 27"/>
            <p:cNvSpPr/>
            <p:nvPr/>
          </p:nvSpPr>
          <p:spPr>
            <a:xfrm>
              <a:off x="2356123" y="1172757"/>
              <a:ext cx="3592675" cy="504001"/>
            </a:xfrm>
            <a:prstGeom prst="roundRect">
              <a:avLst>
                <a:gd name="adj" fmla="val 29586"/>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72000" rIns="36000" bIns="72000" rtlCol="0" anchor="ctr"/>
            <a:lstStyle/>
            <a:p>
              <a:pPr marL="0" marR="0" lvl="0" indent="0" algn="ctr" defTabSz="1155700" rtl="0" eaLnBrk="1" fontAlgn="auto" latinLnBrk="0" hangingPunct="1">
                <a:lnSpc>
                  <a:spcPct val="90000"/>
                </a:lnSpc>
                <a:spcBef>
                  <a:spcPts val="0"/>
                </a:spcBef>
                <a:spcAft>
                  <a:spcPct val="35000"/>
                </a:spcAft>
                <a:buClrTx/>
                <a:buSzTx/>
                <a:buFontTx/>
                <a:buNone/>
                <a:tabLst/>
                <a:defRPr/>
              </a:pPr>
              <a:r>
                <a:rPr kumimoji="0" lang="sv-SE" sz="1800" b="1" i="0" u="none" strike="noStrike" kern="1200" cap="none" spc="0" normalizeH="0" baseline="0" noProof="0">
                  <a:ln>
                    <a:noFill/>
                  </a:ln>
                  <a:solidFill>
                    <a:prstClr val="white"/>
                  </a:solidFill>
                  <a:effectLst/>
                  <a:uLnTx/>
                  <a:uFillTx/>
                  <a:latin typeface="Arial" panose="020B0604020202020204"/>
                  <a:ea typeface="+mn-ea"/>
                  <a:cs typeface="+mn-cs"/>
                </a:rPr>
                <a:t>Standardisering</a:t>
              </a:r>
            </a:p>
          </p:txBody>
        </p:sp>
        <p:sp>
          <p:nvSpPr>
            <p:cNvPr id="29" name="Rektangel med rundade hörn 28"/>
            <p:cNvSpPr/>
            <p:nvPr/>
          </p:nvSpPr>
          <p:spPr>
            <a:xfrm>
              <a:off x="501841" y="3771491"/>
              <a:ext cx="3592675" cy="2268000"/>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l" defTabSz="533400" rtl="0" eaLnBrk="1" fontAlgn="auto" latinLnBrk="0" hangingPunct="1">
                <a:lnSpc>
                  <a:spcPct val="90000"/>
                </a:lnSpc>
                <a:spcBef>
                  <a:spcPts val="0"/>
                </a:spcBef>
                <a:spcAft>
                  <a:spcPts val="60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Arial" panose="020B0604020202020204"/>
                  <a:ea typeface="+mn-ea"/>
                  <a:cs typeface="+mn-cs"/>
                </a:rPr>
                <a:t>Ordination – de flesta åtgärder som gäller en patient.</a:t>
              </a:r>
            </a:p>
            <a:p>
              <a:pPr marL="182563" marR="0" lvl="1" indent="-182563" algn="l" defTabSz="533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dirty="0">
                  <a:ln>
                    <a:noFill/>
                  </a:ln>
                  <a:solidFill>
                    <a:prstClr val="black"/>
                  </a:solidFill>
                  <a:effectLst/>
                  <a:uLnTx/>
                  <a:uFillTx/>
                  <a:latin typeface="Arial" panose="020B0604020202020204"/>
                  <a:ea typeface="+mn-ea"/>
                  <a:cs typeface="+mn-cs"/>
                </a:rPr>
                <a:t>Tydligt stöd för att hålla ordning på vad som har gjorts och är kvar att göra. </a:t>
              </a:r>
            </a:p>
          </p:txBody>
        </p:sp>
        <p:sp>
          <p:nvSpPr>
            <p:cNvPr id="33" name="Rektangel med rundade hörn 32"/>
            <p:cNvSpPr/>
            <p:nvPr/>
          </p:nvSpPr>
          <p:spPr>
            <a:xfrm>
              <a:off x="501630" y="3652317"/>
              <a:ext cx="3592675" cy="504000"/>
            </a:xfrm>
            <a:prstGeom prst="roundRect">
              <a:avLst>
                <a:gd name="adj" fmla="val 25642"/>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prstClr val="white"/>
                  </a:solidFill>
                  <a:effectLst/>
                  <a:uLnTx/>
                  <a:uFillTx/>
                  <a:latin typeface="Arial" panose="020B0604020202020204"/>
                  <a:ea typeface="+mn-ea"/>
                  <a:cs typeface="+mn-cs"/>
                </a:rPr>
                <a:t>Ordinationsdriven vårdprocess</a:t>
              </a:r>
              <a:endParaRPr kumimoji="0" lang="sv-SE"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30" name="Rektangel med rundade hörn 29"/>
            <p:cNvSpPr/>
            <p:nvPr/>
          </p:nvSpPr>
          <p:spPr>
            <a:xfrm>
              <a:off x="4254924" y="3771491"/>
              <a:ext cx="3592675" cy="2268000"/>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l" defTabSz="533400" rtl="0" eaLnBrk="1" fontAlgn="auto" latinLnBrk="0" hangingPunct="1">
                <a:lnSpc>
                  <a:spcPct val="90000"/>
                </a:lnSpc>
                <a:spcBef>
                  <a:spcPts val="0"/>
                </a:spcBef>
                <a:spcAft>
                  <a:spcPts val="600"/>
                </a:spcAft>
                <a:buClrTx/>
                <a:buSzTx/>
                <a:buFontTx/>
                <a:buNone/>
                <a:tabLst/>
                <a:defRPr/>
              </a:pPr>
              <a:r>
                <a:rPr kumimoji="0" lang="sv-SE" sz="1600" b="1" i="0" u="none" strike="noStrike" kern="1200" cap="none" spc="0" normalizeH="0" baseline="0" noProof="0">
                  <a:ln>
                    <a:noFill/>
                  </a:ln>
                  <a:solidFill>
                    <a:prstClr val="black"/>
                  </a:solidFill>
                  <a:effectLst/>
                  <a:uLnTx/>
                  <a:uFillTx/>
                  <a:latin typeface="Arial" panose="020B0604020202020204"/>
                  <a:ea typeface="+mn-ea"/>
                  <a:cs typeface="+mn-cs"/>
                </a:rPr>
                <a:t>Så nära vårdhändelsen som möjligt. </a:t>
              </a:r>
            </a:p>
            <a:p>
              <a:pPr marL="182563" marR="0" lvl="1" indent="-182563" algn="l" defTabSz="533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a:ln>
                    <a:noFill/>
                  </a:ln>
                  <a:solidFill>
                    <a:prstClr val="black"/>
                  </a:solidFill>
                  <a:effectLst/>
                  <a:uLnTx/>
                  <a:uFillTx/>
                  <a:latin typeface="Arial" panose="020B0604020202020204"/>
                  <a:ea typeface="+mn-ea"/>
                  <a:cs typeface="+mn-cs"/>
                </a:rPr>
                <a:t>Alla i vårdteamet får uppdaterad information, den som ska utföra nästa aktivitet i vårdkedjan kan genomföra sin uppgift.</a:t>
              </a:r>
            </a:p>
          </p:txBody>
        </p:sp>
        <p:sp>
          <p:nvSpPr>
            <p:cNvPr id="34" name="Rektangel med rundade hörn 33"/>
            <p:cNvSpPr/>
            <p:nvPr/>
          </p:nvSpPr>
          <p:spPr>
            <a:xfrm>
              <a:off x="4254924" y="3652320"/>
              <a:ext cx="3592675" cy="503998"/>
            </a:xfrm>
            <a:prstGeom prst="roundRect">
              <a:avLst>
                <a:gd name="adj" fmla="val 25642"/>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11557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prstClr val="white"/>
                  </a:solidFill>
                  <a:effectLst/>
                  <a:uLnTx/>
                  <a:uFillTx/>
                  <a:latin typeface="Arial" panose="020B0604020202020204"/>
                  <a:ea typeface="+mn-ea"/>
                  <a:cs typeface="+mn-cs"/>
                </a:rPr>
                <a:t>Realtidsdokumentation</a:t>
              </a:r>
              <a:endParaRPr kumimoji="0" lang="sv-SE" sz="1800" b="1"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2" name="Rektangel med rundade hörn 31"/>
            <p:cNvSpPr/>
            <p:nvPr/>
          </p:nvSpPr>
          <p:spPr>
            <a:xfrm>
              <a:off x="8008006" y="3771491"/>
              <a:ext cx="3592675" cy="2268000"/>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sv-SE" sz="1600" b="1" i="0" u="none" strike="noStrike" kern="1200" cap="none" spc="0" normalizeH="0" baseline="0" noProof="0">
                  <a:ln>
                    <a:noFill/>
                  </a:ln>
                  <a:solidFill>
                    <a:prstClr val="black"/>
                  </a:solidFill>
                  <a:effectLst/>
                  <a:uLnTx/>
                  <a:uFillTx/>
                  <a:latin typeface="Arial" panose="020B0604020202020204"/>
                  <a:ea typeface="+mn-ea"/>
                  <a:cs typeface="+mn-cs"/>
                </a:rPr>
                <a:t>Tillgänglig information anpassas till roll och situation, med olika behörighet och inställningar. </a:t>
              </a:r>
            </a:p>
            <a:p>
              <a:pPr marL="182563" marR="0" lvl="0" indent="-182563"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a:ln>
                    <a:noFill/>
                  </a:ln>
                  <a:solidFill>
                    <a:prstClr val="black"/>
                  </a:solidFill>
                  <a:effectLst/>
                  <a:uLnTx/>
                  <a:uFillTx/>
                  <a:latin typeface="Arial" panose="020B0604020202020204"/>
                  <a:ea typeface="+mn-ea"/>
                  <a:cs typeface="+mn-cs"/>
                </a:rPr>
                <a:t>Enklare hitta rätt. </a:t>
              </a:r>
            </a:p>
            <a:p>
              <a:pPr marL="182563" marR="0" lvl="0" indent="-182563"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sv-SE" sz="1600" b="0" i="0" u="none" strike="noStrike" kern="1200" cap="none" spc="0" normalizeH="0" baseline="0" noProof="0">
                  <a:ln>
                    <a:noFill/>
                  </a:ln>
                  <a:solidFill>
                    <a:prstClr val="black"/>
                  </a:solidFill>
                  <a:effectLst/>
                  <a:uLnTx/>
                  <a:uFillTx/>
                  <a:latin typeface="Arial" panose="020B0604020202020204"/>
                  <a:ea typeface="+mn-ea"/>
                  <a:cs typeface="+mn-cs"/>
                </a:rPr>
                <a:t>Medarbetaren vet bättre vad hen ska och får göra. </a:t>
              </a:r>
            </a:p>
          </p:txBody>
        </p:sp>
        <p:sp>
          <p:nvSpPr>
            <p:cNvPr id="36" name="Rektangel med rundade hörn 35"/>
            <p:cNvSpPr/>
            <p:nvPr/>
          </p:nvSpPr>
          <p:spPr>
            <a:xfrm>
              <a:off x="8008215" y="3652311"/>
              <a:ext cx="3592675" cy="504006"/>
            </a:xfrm>
            <a:prstGeom prst="roundRect">
              <a:avLst>
                <a:gd name="adj" fmla="val 23670"/>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11557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prstClr val="white"/>
                  </a:solidFill>
                  <a:effectLst/>
                  <a:uLnTx/>
                  <a:uFillTx/>
                  <a:latin typeface="Arial" panose="020B0604020202020204"/>
                  <a:ea typeface="+mn-ea"/>
                  <a:cs typeface="+mn-cs"/>
                </a:rPr>
                <a:t>Rollstyrda vyer</a:t>
              </a:r>
            </a:p>
          </p:txBody>
        </p:sp>
      </p:grpSp>
    </p:spTree>
    <p:extLst>
      <p:ext uri="{BB962C8B-B14F-4D97-AF65-F5344CB8AC3E}">
        <p14:creationId xmlns:p14="http://schemas.microsoft.com/office/powerpoint/2010/main" val="414142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ktangel: rundade hörn 36">
            <a:extLst>
              <a:ext uri="{FF2B5EF4-FFF2-40B4-BE49-F238E27FC236}">
                <a16:creationId xmlns:a16="http://schemas.microsoft.com/office/drawing/2014/main" id="{A3D3A02E-2516-4105-B5D7-C7EC95EDE1B1}"/>
              </a:ext>
            </a:extLst>
          </p:cNvPr>
          <p:cNvSpPr/>
          <p:nvPr/>
        </p:nvSpPr>
        <p:spPr>
          <a:xfrm>
            <a:off x="962495" y="1343938"/>
            <a:ext cx="2443253" cy="318065"/>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tx1"/>
                </a:solidFill>
              </a:rPr>
              <a:t>Information &amp; Dokumentation</a:t>
            </a:r>
            <a:endParaRPr lang="en-US">
              <a:solidFill>
                <a:schemeClr val="tx1"/>
              </a:solidFill>
            </a:endParaRPr>
          </a:p>
        </p:txBody>
      </p:sp>
      <p:cxnSp>
        <p:nvCxnSpPr>
          <p:cNvPr id="56" name="Koppling: vinklad 19">
            <a:extLst>
              <a:ext uri="{FF2B5EF4-FFF2-40B4-BE49-F238E27FC236}">
                <a16:creationId xmlns:a16="http://schemas.microsoft.com/office/drawing/2014/main" id="{3B4CF50B-DF2F-4C15-868F-99ED06F80168}"/>
              </a:ext>
            </a:extLst>
          </p:cNvPr>
          <p:cNvCxnSpPr>
            <a:cxnSpLocks/>
            <a:stCxn id="28" idx="3"/>
            <a:endCxn id="76" idx="1"/>
          </p:cNvCxnSpPr>
          <p:nvPr/>
        </p:nvCxnSpPr>
        <p:spPr>
          <a:xfrm>
            <a:off x="3405748" y="1502971"/>
            <a:ext cx="1178986" cy="432492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1" name="Koppling: vinklad 19">
            <a:extLst>
              <a:ext uri="{FF2B5EF4-FFF2-40B4-BE49-F238E27FC236}">
                <a16:creationId xmlns:a16="http://schemas.microsoft.com/office/drawing/2014/main" id="{B1B6D8BB-F6C9-4A2D-8045-7264932F72A4}"/>
              </a:ext>
            </a:extLst>
          </p:cNvPr>
          <p:cNvCxnSpPr>
            <a:cxnSpLocks/>
            <a:stCxn id="28" idx="3"/>
            <a:endCxn id="16" idx="1"/>
          </p:cNvCxnSpPr>
          <p:nvPr/>
        </p:nvCxnSpPr>
        <p:spPr>
          <a:xfrm>
            <a:off x="3405748" y="1502971"/>
            <a:ext cx="1180031" cy="746709"/>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79" name="Rektangel: rundade hörn 36">
            <a:extLst>
              <a:ext uri="{FF2B5EF4-FFF2-40B4-BE49-F238E27FC236}">
                <a16:creationId xmlns:a16="http://schemas.microsoft.com/office/drawing/2014/main" id="{DE6969C7-CD38-45EB-BCA9-72A60976D9F2}"/>
              </a:ext>
            </a:extLst>
          </p:cNvPr>
          <p:cNvSpPr/>
          <p:nvPr/>
        </p:nvSpPr>
        <p:spPr>
          <a:xfrm>
            <a:off x="4584734" y="3043550"/>
            <a:ext cx="1865232" cy="351894"/>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Strukturerad och standardiserad</a:t>
            </a:r>
          </a:p>
        </p:txBody>
      </p:sp>
      <p:sp>
        <p:nvSpPr>
          <p:cNvPr id="25" name="Rektangel: rundade hörn 36">
            <a:extLst>
              <a:ext uri="{FF2B5EF4-FFF2-40B4-BE49-F238E27FC236}">
                <a16:creationId xmlns:a16="http://schemas.microsoft.com/office/drawing/2014/main" id="{12CDD833-5236-40F8-977D-BD8A74F4BADE}"/>
              </a:ext>
            </a:extLst>
          </p:cNvPr>
          <p:cNvSpPr/>
          <p:nvPr/>
        </p:nvSpPr>
        <p:spPr>
          <a:xfrm>
            <a:off x="7567855" y="5552833"/>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Översikter</a:t>
            </a:r>
            <a:endParaRPr lang="en-US">
              <a:solidFill>
                <a:schemeClr val="tx1"/>
              </a:solidFill>
            </a:endParaRPr>
          </a:p>
        </p:txBody>
      </p:sp>
      <p:sp>
        <p:nvSpPr>
          <p:cNvPr id="26" name="Rektangel: rundade hörn 36">
            <a:extLst>
              <a:ext uri="{FF2B5EF4-FFF2-40B4-BE49-F238E27FC236}">
                <a16:creationId xmlns:a16="http://schemas.microsoft.com/office/drawing/2014/main" id="{274CEA79-3528-4770-9DB1-C2D6790A3816}"/>
              </a:ext>
            </a:extLst>
          </p:cNvPr>
          <p:cNvSpPr/>
          <p:nvPr/>
        </p:nvSpPr>
        <p:spPr>
          <a:xfrm>
            <a:off x="4584734" y="4368620"/>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I realtid</a:t>
            </a:r>
          </a:p>
        </p:txBody>
      </p:sp>
      <p:sp>
        <p:nvSpPr>
          <p:cNvPr id="30" name="Rektangel: rundade hörn 36">
            <a:extLst>
              <a:ext uri="{FF2B5EF4-FFF2-40B4-BE49-F238E27FC236}">
                <a16:creationId xmlns:a16="http://schemas.microsoft.com/office/drawing/2014/main" id="{EE9895A5-F343-4784-94BD-018E5FAA962F}"/>
              </a:ext>
            </a:extLst>
          </p:cNvPr>
          <p:cNvSpPr/>
          <p:nvPr/>
        </p:nvSpPr>
        <p:spPr>
          <a:xfrm>
            <a:off x="7567855" y="2356349"/>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Tvärprofessionell dokumentation</a:t>
            </a:r>
            <a:endParaRPr lang="en-US">
              <a:solidFill>
                <a:schemeClr val="tx1"/>
              </a:solidFill>
            </a:endParaRPr>
          </a:p>
        </p:txBody>
      </p:sp>
      <p:sp>
        <p:nvSpPr>
          <p:cNvPr id="31" name="Rektangel: rundade hörn 36">
            <a:extLst>
              <a:ext uri="{FF2B5EF4-FFF2-40B4-BE49-F238E27FC236}">
                <a16:creationId xmlns:a16="http://schemas.microsoft.com/office/drawing/2014/main" id="{F4AE4E50-0053-4815-B583-D6BE5739E1E1}"/>
              </a:ext>
            </a:extLst>
          </p:cNvPr>
          <p:cNvSpPr/>
          <p:nvPr/>
        </p:nvSpPr>
        <p:spPr>
          <a:xfrm>
            <a:off x="7567855" y="6206553"/>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Stöd till vårdprocesser</a:t>
            </a:r>
            <a:endParaRPr lang="en-US">
              <a:solidFill>
                <a:schemeClr val="tx1"/>
              </a:solidFill>
            </a:endParaRPr>
          </a:p>
        </p:txBody>
      </p:sp>
      <p:cxnSp>
        <p:nvCxnSpPr>
          <p:cNvPr id="14" name="Koppling: vinklad 19">
            <a:extLst>
              <a:ext uri="{FF2B5EF4-FFF2-40B4-BE49-F238E27FC236}">
                <a16:creationId xmlns:a16="http://schemas.microsoft.com/office/drawing/2014/main" id="{99440860-5278-4907-88CF-31E4EBF53794}"/>
              </a:ext>
            </a:extLst>
          </p:cNvPr>
          <p:cNvCxnSpPr>
            <a:cxnSpLocks/>
            <a:stCxn id="28" idx="3"/>
            <a:endCxn id="26" idx="1"/>
          </p:cNvCxnSpPr>
          <p:nvPr/>
        </p:nvCxnSpPr>
        <p:spPr>
          <a:xfrm>
            <a:off x="3405748" y="1502971"/>
            <a:ext cx="1178986" cy="3022192"/>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7" name="Rektangel: rundade hörn 36">
            <a:extLst>
              <a:ext uri="{FF2B5EF4-FFF2-40B4-BE49-F238E27FC236}">
                <a16:creationId xmlns:a16="http://schemas.microsoft.com/office/drawing/2014/main" id="{78E05A3E-CF3E-4D5D-9E7B-179B957DFB48}"/>
              </a:ext>
            </a:extLst>
          </p:cNvPr>
          <p:cNvSpPr/>
          <p:nvPr/>
        </p:nvSpPr>
        <p:spPr>
          <a:xfrm>
            <a:off x="7567855" y="2039810"/>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Gruppdokumentation</a:t>
            </a:r>
            <a:endParaRPr lang="en-US">
              <a:solidFill>
                <a:srgbClr val="FFFFFF"/>
              </a:solidFill>
              <a:cs typeface="Arial"/>
            </a:endParaRPr>
          </a:p>
        </p:txBody>
      </p:sp>
      <p:sp>
        <p:nvSpPr>
          <p:cNvPr id="16" name="Rektangel: rundade hörn 36">
            <a:extLst>
              <a:ext uri="{FF2B5EF4-FFF2-40B4-BE49-F238E27FC236}">
                <a16:creationId xmlns:a16="http://schemas.microsoft.com/office/drawing/2014/main" id="{3DE651A1-6FFC-469E-B818-2289556997B8}"/>
              </a:ext>
            </a:extLst>
          </p:cNvPr>
          <p:cNvSpPr/>
          <p:nvPr/>
        </p:nvSpPr>
        <p:spPr>
          <a:xfrm>
            <a:off x="4585779" y="2093137"/>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Personcentrerad</a:t>
            </a:r>
          </a:p>
        </p:txBody>
      </p:sp>
      <p:cxnSp>
        <p:nvCxnSpPr>
          <p:cNvPr id="20" name="Koppling: vinklad 19">
            <a:extLst>
              <a:ext uri="{FF2B5EF4-FFF2-40B4-BE49-F238E27FC236}">
                <a16:creationId xmlns:a16="http://schemas.microsoft.com/office/drawing/2014/main" id="{98ECE63A-C2CD-415C-8DAF-44A9169F64F2}"/>
              </a:ext>
            </a:extLst>
          </p:cNvPr>
          <p:cNvCxnSpPr>
            <a:cxnSpLocks/>
            <a:stCxn id="28" idx="3"/>
            <a:endCxn id="79" idx="1"/>
          </p:cNvCxnSpPr>
          <p:nvPr/>
        </p:nvCxnSpPr>
        <p:spPr>
          <a:xfrm>
            <a:off x="3405748" y="1502971"/>
            <a:ext cx="1178986" cy="171652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 name="Rubrik 2">
            <a:extLst>
              <a:ext uri="{FF2B5EF4-FFF2-40B4-BE49-F238E27FC236}">
                <a16:creationId xmlns:a16="http://schemas.microsoft.com/office/drawing/2014/main" id="{FCE66CC0-1A0C-42BB-856C-D59AFBE8E966}"/>
              </a:ext>
            </a:extLst>
          </p:cNvPr>
          <p:cNvSpPr>
            <a:spLocks noGrp="1"/>
          </p:cNvSpPr>
          <p:nvPr>
            <p:ph type="title"/>
          </p:nvPr>
        </p:nvSpPr>
        <p:spPr/>
        <p:txBody>
          <a:bodyPr lIns="91440" tIns="45720" rIns="91440" bIns="45720" anchor="t"/>
          <a:lstStyle/>
          <a:p>
            <a:r>
              <a:rPr lang="sv-SE" b="1"/>
              <a:t>Information</a:t>
            </a:r>
            <a:r>
              <a:rPr lang="sv-SE"/>
              <a:t> </a:t>
            </a:r>
            <a:r>
              <a:rPr lang="sv-SE" b="1"/>
              <a:t>&amp; Dokumentation </a:t>
            </a:r>
          </a:p>
        </p:txBody>
      </p:sp>
      <p:sp>
        <p:nvSpPr>
          <p:cNvPr id="42" name="Rektangel: rundade hörn 36">
            <a:extLst>
              <a:ext uri="{FF2B5EF4-FFF2-40B4-BE49-F238E27FC236}">
                <a16:creationId xmlns:a16="http://schemas.microsoft.com/office/drawing/2014/main" id="{A1A21B1B-4B22-4EFB-B78E-B76388931CF3}"/>
              </a:ext>
            </a:extLst>
          </p:cNvPr>
          <p:cNvSpPr/>
          <p:nvPr/>
        </p:nvSpPr>
        <p:spPr>
          <a:xfrm>
            <a:off x="7567855" y="4475320"/>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Taligenkänning</a:t>
            </a:r>
            <a:endParaRPr lang="en-US">
              <a:solidFill>
                <a:srgbClr val="FF0000"/>
              </a:solidFill>
              <a:cs typeface="Arial"/>
            </a:endParaRPr>
          </a:p>
        </p:txBody>
      </p:sp>
      <p:sp>
        <p:nvSpPr>
          <p:cNvPr id="27" name="Rektangel: rundade hörn 36">
            <a:extLst>
              <a:ext uri="{FF2B5EF4-FFF2-40B4-BE49-F238E27FC236}">
                <a16:creationId xmlns:a16="http://schemas.microsoft.com/office/drawing/2014/main" id="{083F0D1B-65E0-4DDE-82FD-F0CAEDF6A5C8}"/>
              </a:ext>
            </a:extLst>
          </p:cNvPr>
          <p:cNvSpPr/>
          <p:nvPr/>
        </p:nvSpPr>
        <p:spPr>
          <a:xfrm>
            <a:off x="4587331" y="1343938"/>
            <a:ext cx="1865232"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En gemensam journal</a:t>
            </a:r>
            <a:endParaRPr lang="en-US"/>
          </a:p>
        </p:txBody>
      </p:sp>
      <p:cxnSp>
        <p:nvCxnSpPr>
          <p:cNvPr id="29" name="Koppling: vinklad 19">
            <a:extLst>
              <a:ext uri="{FF2B5EF4-FFF2-40B4-BE49-F238E27FC236}">
                <a16:creationId xmlns:a16="http://schemas.microsoft.com/office/drawing/2014/main" id="{7664F9A1-5A9A-492A-8F05-A960DB18EECE}"/>
              </a:ext>
            </a:extLst>
          </p:cNvPr>
          <p:cNvCxnSpPr>
            <a:cxnSpLocks/>
            <a:stCxn id="28" idx="3"/>
            <a:endCxn id="27" idx="1"/>
          </p:cNvCxnSpPr>
          <p:nvPr/>
        </p:nvCxnSpPr>
        <p:spPr>
          <a:xfrm flipV="1">
            <a:off x="3405748" y="1500481"/>
            <a:ext cx="1181583" cy="249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2" name="Rektangel: rundade hörn 36">
            <a:extLst>
              <a:ext uri="{FF2B5EF4-FFF2-40B4-BE49-F238E27FC236}">
                <a16:creationId xmlns:a16="http://schemas.microsoft.com/office/drawing/2014/main" id="{2AF86044-BFCD-4E01-828C-93CCD61DE426}"/>
              </a:ext>
            </a:extLst>
          </p:cNvPr>
          <p:cNvSpPr/>
          <p:nvPr/>
        </p:nvSpPr>
        <p:spPr>
          <a:xfrm>
            <a:off x="7567855" y="2988333"/>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2"/>
                </a:solidFill>
                <a:cs typeface="Arial"/>
              </a:rPr>
              <a:t>Kvalitetsregister</a:t>
            </a:r>
          </a:p>
        </p:txBody>
      </p:sp>
      <p:sp>
        <p:nvSpPr>
          <p:cNvPr id="32" name="Rektangel: rundade hörn 36">
            <a:extLst>
              <a:ext uri="{FF2B5EF4-FFF2-40B4-BE49-F238E27FC236}">
                <a16:creationId xmlns:a16="http://schemas.microsoft.com/office/drawing/2014/main" id="{E3B294DE-067B-4010-87A5-95CAC6A1537B}"/>
              </a:ext>
            </a:extLst>
          </p:cNvPr>
          <p:cNvSpPr/>
          <p:nvPr/>
        </p:nvSpPr>
        <p:spPr>
          <a:xfrm>
            <a:off x="7567855" y="3621412"/>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Patientproducerad information</a:t>
            </a:r>
          </a:p>
        </p:txBody>
      </p:sp>
      <p:sp>
        <p:nvSpPr>
          <p:cNvPr id="39" name="Rektangel: rundade hörn 36">
            <a:extLst>
              <a:ext uri="{FF2B5EF4-FFF2-40B4-BE49-F238E27FC236}">
                <a16:creationId xmlns:a16="http://schemas.microsoft.com/office/drawing/2014/main" id="{3361CE91-AE79-4066-BFD3-546FFA321517}"/>
              </a:ext>
            </a:extLst>
          </p:cNvPr>
          <p:cNvSpPr/>
          <p:nvPr/>
        </p:nvSpPr>
        <p:spPr>
          <a:xfrm>
            <a:off x="7567855" y="3304872"/>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Intyg</a:t>
            </a:r>
            <a:endParaRPr lang="en-US">
              <a:solidFill>
                <a:schemeClr val="tx1"/>
              </a:solidFill>
            </a:endParaRPr>
          </a:p>
        </p:txBody>
      </p:sp>
      <p:sp>
        <p:nvSpPr>
          <p:cNvPr id="33" name="Rektangel: rundade hörn 36">
            <a:extLst>
              <a:ext uri="{FF2B5EF4-FFF2-40B4-BE49-F238E27FC236}">
                <a16:creationId xmlns:a16="http://schemas.microsoft.com/office/drawing/2014/main" id="{05FCBB4B-15ED-4D0E-A033-3967E361F2DB}"/>
              </a:ext>
            </a:extLst>
          </p:cNvPr>
          <p:cNvSpPr/>
          <p:nvPr/>
        </p:nvSpPr>
        <p:spPr>
          <a:xfrm>
            <a:off x="7567855" y="5879693"/>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Beslutsstöd, uppmärksamhetsinformation</a:t>
            </a:r>
            <a:endParaRPr lang="en-US">
              <a:solidFill>
                <a:schemeClr val="tx1"/>
              </a:solidFill>
            </a:endParaRPr>
          </a:p>
        </p:txBody>
      </p:sp>
      <p:cxnSp>
        <p:nvCxnSpPr>
          <p:cNvPr id="47" name="Koppling: vinklad 46">
            <a:extLst>
              <a:ext uri="{FF2B5EF4-FFF2-40B4-BE49-F238E27FC236}">
                <a16:creationId xmlns:a16="http://schemas.microsoft.com/office/drawing/2014/main" id="{4904335C-FE75-4A2C-8684-7C884F691CA4}"/>
              </a:ext>
            </a:extLst>
          </p:cNvPr>
          <p:cNvCxnSpPr>
            <a:cxnSpLocks/>
            <a:stCxn id="79" idx="3"/>
            <a:endCxn id="17" idx="1"/>
          </p:cNvCxnSpPr>
          <p:nvPr/>
        </p:nvCxnSpPr>
        <p:spPr>
          <a:xfrm flipV="1">
            <a:off x="6449966" y="2167610"/>
            <a:ext cx="1117889" cy="1051887"/>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8" name="Koppling: vinklad 47">
            <a:extLst>
              <a:ext uri="{FF2B5EF4-FFF2-40B4-BE49-F238E27FC236}">
                <a16:creationId xmlns:a16="http://schemas.microsoft.com/office/drawing/2014/main" id="{7620B1FE-3F70-42B5-8AD1-53BFA2B17516}"/>
              </a:ext>
            </a:extLst>
          </p:cNvPr>
          <p:cNvCxnSpPr>
            <a:cxnSpLocks/>
            <a:stCxn id="79" idx="3"/>
            <a:endCxn id="30" idx="1"/>
          </p:cNvCxnSpPr>
          <p:nvPr/>
        </p:nvCxnSpPr>
        <p:spPr>
          <a:xfrm flipV="1">
            <a:off x="6449966" y="2484149"/>
            <a:ext cx="1117889" cy="73534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9" name="Koppling: vinklad 48">
            <a:extLst>
              <a:ext uri="{FF2B5EF4-FFF2-40B4-BE49-F238E27FC236}">
                <a16:creationId xmlns:a16="http://schemas.microsoft.com/office/drawing/2014/main" id="{AD875845-79D4-4271-BDBB-07C48E555B5B}"/>
              </a:ext>
            </a:extLst>
          </p:cNvPr>
          <p:cNvCxnSpPr>
            <a:cxnSpLocks/>
            <a:stCxn id="79" idx="3"/>
            <a:endCxn id="52" idx="1"/>
          </p:cNvCxnSpPr>
          <p:nvPr/>
        </p:nvCxnSpPr>
        <p:spPr>
          <a:xfrm flipV="1">
            <a:off x="6449966" y="3116133"/>
            <a:ext cx="1117889" cy="10336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6" name="Koppling: vinklad 19">
            <a:extLst>
              <a:ext uri="{FF2B5EF4-FFF2-40B4-BE49-F238E27FC236}">
                <a16:creationId xmlns:a16="http://schemas.microsoft.com/office/drawing/2014/main" id="{247AC8A2-84CD-408C-A369-66813D5DE967}"/>
              </a:ext>
            </a:extLst>
          </p:cNvPr>
          <p:cNvCxnSpPr>
            <a:cxnSpLocks/>
            <a:stCxn id="26" idx="3"/>
            <a:endCxn id="42" idx="1"/>
          </p:cNvCxnSpPr>
          <p:nvPr/>
        </p:nvCxnSpPr>
        <p:spPr>
          <a:xfrm>
            <a:off x="6449966" y="4525163"/>
            <a:ext cx="1117889" cy="77957"/>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76" name="Rektangel: rundade hörn 36">
            <a:extLst>
              <a:ext uri="{FF2B5EF4-FFF2-40B4-BE49-F238E27FC236}">
                <a16:creationId xmlns:a16="http://schemas.microsoft.com/office/drawing/2014/main" id="{1F61AF58-834C-4898-A26F-68A2B2494E71}"/>
              </a:ext>
            </a:extLst>
          </p:cNvPr>
          <p:cNvSpPr/>
          <p:nvPr/>
        </p:nvSpPr>
        <p:spPr>
          <a:xfrm>
            <a:off x="4584734" y="5654881"/>
            <a:ext cx="1865232" cy="346031"/>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Situationsanpassad</a:t>
            </a:r>
            <a:endParaRPr lang="en-US">
              <a:solidFill>
                <a:schemeClr val="tx1"/>
              </a:solidFill>
            </a:endParaRPr>
          </a:p>
        </p:txBody>
      </p:sp>
      <p:sp>
        <p:nvSpPr>
          <p:cNvPr id="77" name="Rektangel: rundade hörn 36">
            <a:extLst>
              <a:ext uri="{FF2B5EF4-FFF2-40B4-BE49-F238E27FC236}">
                <a16:creationId xmlns:a16="http://schemas.microsoft.com/office/drawing/2014/main" id="{10F7BCBE-ECA8-4476-B84A-31DBAD8954BF}"/>
              </a:ext>
            </a:extLst>
          </p:cNvPr>
          <p:cNvSpPr/>
          <p:nvPr/>
        </p:nvSpPr>
        <p:spPr>
          <a:xfrm>
            <a:off x="7567855" y="2672888"/>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ea typeface="+mn-lt"/>
                <a:cs typeface="+mn-lt"/>
              </a:rPr>
              <a:t>Multidisciplinär dokumentation</a:t>
            </a:r>
            <a:endParaRPr lang="sv-SE">
              <a:solidFill>
                <a:schemeClr val="tx1"/>
              </a:solidFill>
            </a:endParaRPr>
          </a:p>
        </p:txBody>
      </p:sp>
      <p:cxnSp>
        <p:nvCxnSpPr>
          <p:cNvPr id="78" name="Koppling: vinklad 77">
            <a:extLst>
              <a:ext uri="{FF2B5EF4-FFF2-40B4-BE49-F238E27FC236}">
                <a16:creationId xmlns:a16="http://schemas.microsoft.com/office/drawing/2014/main" id="{533B43DD-EADC-448F-83AE-D091E756D228}"/>
              </a:ext>
            </a:extLst>
          </p:cNvPr>
          <p:cNvCxnSpPr>
            <a:cxnSpLocks/>
            <a:stCxn id="79" idx="3"/>
            <a:endCxn id="77" idx="1"/>
          </p:cNvCxnSpPr>
          <p:nvPr/>
        </p:nvCxnSpPr>
        <p:spPr>
          <a:xfrm flipV="1">
            <a:off x="6449966" y="2800688"/>
            <a:ext cx="1117889" cy="418809"/>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87" name="Koppling: vinklad 86">
            <a:extLst>
              <a:ext uri="{FF2B5EF4-FFF2-40B4-BE49-F238E27FC236}">
                <a16:creationId xmlns:a16="http://schemas.microsoft.com/office/drawing/2014/main" id="{23DC8FEE-2566-4ADA-9E5E-AB4ACAEF27CB}"/>
              </a:ext>
            </a:extLst>
          </p:cNvPr>
          <p:cNvCxnSpPr>
            <a:cxnSpLocks/>
            <a:stCxn id="79" idx="3"/>
            <a:endCxn id="39" idx="1"/>
          </p:cNvCxnSpPr>
          <p:nvPr/>
        </p:nvCxnSpPr>
        <p:spPr>
          <a:xfrm>
            <a:off x="6449966" y="3219497"/>
            <a:ext cx="1117889" cy="213175"/>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95" name="Rektangel: rundade hörn 36">
            <a:extLst>
              <a:ext uri="{FF2B5EF4-FFF2-40B4-BE49-F238E27FC236}">
                <a16:creationId xmlns:a16="http://schemas.microsoft.com/office/drawing/2014/main" id="{58A9BF7F-0315-4B41-863D-64981CCB87F7}"/>
              </a:ext>
            </a:extLst>
          </p:cNvPr>
          <p:cNvSpPr/>
          <p:nvPr/>
        </p:nvSpPr>
        <p:spPr>
          <a:xfrm>
            <a:off x="7567855" y="5097483"/>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Realtidsregistrering</a:t>
            </a:r>
            <a:endParaRPr lang="en-US">
              <a:solidFill>
                <a:srgbClr val="FF0000"/>
              </a:solidFill>
              <a:cs typeface="Arial"/>
            </a:endParaRPr>
          </a:p>
        </p:txBody>
      </p:sp>
      <p:cxnSp>
        <p:nvCxnSpPr>
          <p:cNvPr id="97" name="Koppling: vinklad 19">
            <a:extLst>
              <a:ext uri="{FF2B5EF4-FFF2-40B4-BE49-F238E27FC236}">
                <a16:creationId xmlns:a16="http://schemas.microsoft.com/office/drawing/2014/main" id="{4B758E40-2C9E-4894-8E52-3399AB499868}"/>
              </a:ext>
            </a:extLst>
          </p:cNvPr>
          <p:cNvCxnSpPr>
            <a:cxnSpLocks/>
            <a:stCxn id="26" idx="3"/>
            <a:endCxn id="95" idx="1"/>
          </p:cNvCxnSpPr>
          <p:nvPr/>
        </p:nvCxnSpPr>
        <p:spPr>
          <a:xfrm>
            <a:off x="6449966" y="4525163"/>
            <a:ext cx="1117889" cy="70012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Koppling: vinklad 19">
            <a:extLst>
              <a:ext uri="{FF2B5EF4-FFF2-40B4-BE49-F238E27FC236}">
                <a16:creationId xmlns:a16="http://schemas.microsoft.com/office/drawing/2014/main" id="{73AB29AE-5645-4809-A7A4-C2BB2C76D98A}"/>
              </a:ext>
            </a:extLst>
          </p:cNvPr>
          <p:cNvCxnSpPr>
            <a:cxnSpLocks/>
            <a:stCxn id="76" idx="3"/>
            <a:endCxn id="25" idx="1"/>
          </p:cNvCxnSpPr>
          <p:nvPr/>
        </p:nvCxnSpPr>
        <p:spPr>
          <a:xfrm flipV="1">
            <a:off x="6449966" y="5680633"/>
            <a:ext cx="1117889" cy="14726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Koppling: vinklad 19">
            <a:extLst>
              <a:ext uri="{FF2B5EF4-FFF2-40B4-BE49-F238E27FC236}">
                <a16:creationId xmlns:a16="http://schemas.microsoft.com/office/drawing/2014/main" id="{465A68DA-F8AF-4906-926F-B1F66617BB93}"/>
              </a:ext>
            </a:extLst>
          </p:cNvPr>
          <p:cNvCxnSpPr>
            <a:cxnSpLocks/>
            <a:stCxn id="76" idx="3"/>
            <a:endCxn id="33" idx="1"/>
          </p:cNvCxnSpPr>
          <p:nvPr/>
        </p:nvCxnSpPr>
        <p:spPr>
          <a:xfrm>
            <a:off x="6449966" y="5827897"/>
            <a:ext cx="1117889" cy="17959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Koppling: vinklad 19">
            <a:extLst>
              <a:ext uri="{FF2B5EF4-FFF2-40B4-BE49-F238E27FC236}">
                <a16:creationId xmlns:a16="http://schemas.microsoft.com/office/drawing/2014/main" id="{A9015E7C-5B3A-4A52-8E4D-4365BE9A3B29}"/>
              </a:ext>
            </a:extLst>
          </p:cNvPr>
          <p:cNvCxnSpPr>
            <a:cxnSpLocks/>
            <a:stCxn id="76" idx="3"/>
            <a:endCxn id="31" idx="1"/>
          </p:cNvCxnSpPr>
          <p:nvPr/>
        </p:nvCxnSpPr>
        <p:spPr>
          <a:xfrm>
            <a:off x="6449966" y="5827897"/>
            <a:ext cx="1117889" cy="50645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1" name="Rektangel: rundade hörn 36">
            <a:extLst>
              <a:ext uri="{FF2B5EF4-FFF2-40B4-BE49-F238E27FC236}">
                <a16:creationId xmlns:a16="http://schemas.microsoft.com/office/drawing/2014/main" id="{F44815FA-2D35-4096-880C-2C65958E0631}"/>
              </a:ext>
            </a:extLst>
          </p:cNvPr>
          <p:cNvSpPr/>
          <p:nvPr/>
        </p:nvSpPr>
        <p:spPr>
          <a:xfrm>
            <a:off x="7567855" y="4786402"/>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Diktering</a:t>
            </a:r>
            <a:endParaRPr lang="en-US">
              <a:solidFill>
                <a:srgbClr val="FF0000"/>
              </a:solidFill>
              <a:cs typeface="Arial"/>
            </a:endParaRPr>
          </a:p>
        </p:txBody>
      </p:sp>
      <p:sp>
        <p:nvSpPr>
          <p:cNvPr id="53" name="Rektangel: rundade hörn 36">
            <a:extLst>
              <a:ext uri="{FF2B5EF4-FFF2-40B4-BE49-F238E27FC236}">
                <a16:creationId xmlns:a16="http://schemas.microsoft.com/office/drawing/2014/main" id="{2E306D9F-3208-4E03-9482-EAB45F5DA507}"/>
              </a:ext>
            </a:extLst>
          </p:cNvPr>
          <p:cNvSpPr/>
          <p:nvPr/>
        </p:nvSpPr>
        <p:spPr>
          <a:xfrm>
            <a:off x="7567855" y="4164238"/>
            <a:ext cx="2952000" cy="255600"/>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Direktdokumentation</a:t>
            </a:r>
            <a:endParaRPr lang="en-US">
              <a:solidFill>
                <a:srgbClr val="FF0000"/>
              </a:solidFill>
              <a:cs typeface="Arial"/>
            </a:endParaRPr>
          </a:p>
        </p:txBody>
      </p:sp>
      <p:cxnSp>
        <p:nvCxnSpPr>
          <p:cNvPr id="54" name="Koppling: vinklad 19">
            <a:extLst>
              <a:ext uri="{FF2B5EF4-FFF2-40B4-BE49-F238E27FC236}">
                <a16:creationId xmlns:a16="http://schemas.microsoft.com/office/drawing/2014/main" id="{BF4510E1-7EE3-4B0B-907D-2E0AB28EC653}"/>
              </a:ext>
            </a:extLst>
          </p:cNvPr>
          <p:cNvCxnSpPr>
            <a:cxnSpLocks/>
            <a:stCxn id="26" idx="3"/>
            <a:endCxn id="53" idx="1"/>
          </p:cNvCxnSpPr>
          <p:nvPr/>
        </p:nvCxnSpPr>
        <p:spPr>
          <a:xfrm flipV="1">
            <a:off x="6449966" y="4292038"/>
            <a:ext cx="1117889" cy="233125"/>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92" name="Koppling: vinklad 91">
            <a:extLst>
              <a:ext uri="{FF2B5EF4-FFF2-40B4-BE49-F238E27FC236}">
                <a16:creationId xmlns:a16="http://schemas.microsoft.com/office/drawing/2014/main" id="{07890A2D-73D2-4F0D-9256-C756A643ED73}"/>
              </a:ext>
            </a:extLst>
          </p:cNvPr>
          <p:cNvCxnSpPr>
            <a:cxnSpLocks/>
            <a:stCxn id="79" idx="3"/>
            <a:endCxn id="32" idx="1"/>
          </p:cNvCxnSpPr>
          <p:nvPr/>
        </p:nvCxnSpPr>
        <p:spPr>
          <a:xfrm>
            <a:off x="6449966" y="3219497"/>
            <a:ext cx="1117889" cy="529715"/>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Koppling: vinklad 19">
            <a:extLst>
              <a:ext uri="{FF2B5EF4-FFF2-40B4-BE49-F238E27FC236}">
                <a16:creationId xmlns:a16="http://schemas.microsoft.com/office/drawing/2014/main" id="{0D162E20-C220-4952-81AF-561CE9E6970D}"/>
              </a:ext>
            </a:extLst>
          </p:cNvPr>
          <p:cNvCxnSpPr>
            <a:cxnSpLocks/>
            <a:stCxn id="26" idx="3"/>
            <a:endCxn id="51" idx="1"/>
          </p:cNvCxnSpPr>
          <p:nvPr/>
        </p:nvCxnSpPr>
        <p:spPr>
          <a:xfrm>
            <a:off x="6449966" y="4525163"/>
            <a:ext cx="1117889" cy="389039"/>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4" name="Rektangel: rundade hörn 36">
            <a:extLst>
              <a:ext uri="{FF2B5EF4-FFF2-40B4-BE49-F238E27FC236}">
                <a16:creationId xmlns:a16="http://schemas.microsoft.com/office/drawing/2014/main" id="{41766F21-A627-4041-8842-54F1170052EF}"/>
              </a:ext>
            </a:extLst>
          </p:cNvPr>
          <p:cNvSpPr/>
          <p:nvPr/>
        </p:nvSpPr>
        <p:spPr>
          <a:xfrm>
            <a:off x="10697592" y="26998"/>
            <a:ext cx="1485530" cy="313086"/>
          </a:xfrm>
          <a:prstGeom prst="roundRect">
            <a:avLst/>
          </a:prstGeom>
          <a:noFill/>
          <a:ln>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
        <p:nvSpPr>
          <p:cNvPr id="45" name="Rektangel: rundade hörn 36">
            <a:extLst>
              <a:ext uri="{FF2B5EF4-FFF2-40B4-BE49-F238E27FC236}">
                <a16:creationId xmlns:a16="http://schemas.microsoft.com/office/drawing/2014/main" id="{4DE99869-25A7-473C-970F-B4C7773BD7F6}"/>
              </a:ext>
            </a:extLst>
          </p:cNvPr>
          <p:cNvSpPr/>
          <p:nvPr/>
        </p:nvSpPr>
        <p:spPr>
          <a:xfrm>
            <a:off x="7567855" y="1347194"/>
            <a:ext cx="2952001" cy="215495"/>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cs typeface="Arial"/>
              </a:rPr>
              <a:t>PDL</a:t>
            </a:r>
            <a:endParaRPr lang="en-US"/>
          </a:p>
        </p:txBody>
      </p:sp>
      <p:cxnSp>
        <p:nvCxnSpPr>
          <p:cNvPr id="46" name="Koppling: vinklad 19">
            <a:extLst>
              <a:ext uri="{FF2B5EF4-FFF2-40B4-BE49-F238E27FC236}">
                <a16:creationId xmlns:a16="http://schemas.microsoft.com/office/drawing/2014/main" id="{2C8B25F3-1289-4479-8A14-81C1792D06BD}"/>
              </a:ext>
            </a:extLst>
          </p:cNvPr>
          <p:cNvCxnSpPr>
            <a:cxnSpLocks/>
            <a:endCxn id="45" idx="1"/>
          </p:cNvCxnSpPr>
          <p:nvPr/>
        </p:nvCxnSpPr>
        <p:spPr>
          <a:xfrm flipV="1">
            <a:off x="6483826" y="1454942"/>
            <a:ext cx="1084029" cy="2797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 name="textruta 74">
            <a:extLst>
              <a:ext uri="{FF2B5EF4-FFF2-40B4-BE49-F238E27FC236}">
                <a16:creationId xmlns:a16="http://schemas.microsoft.com/office/drawing/2014/main" id="{800197F7-24E1-354F-36A4-486F1AB4A6CC}"/>
              </a:ext>
            </a:extLst>
          </p:cNvPr>
          <p:cNvSpPr txBox="1"/>
          <p:nvPr/>
        </p:nvSpPr>
        <p:spPr>
          <a:xfrm>
            <a:off x="1161316" y="963159"/>
            <a:ext cx="1733364" cy="38077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Huvudgrupper – </a:t>
            </a:r>
          </a:p>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Övergripande förändring</a:t>
            </a:r>
            <a:endParaRPr kumimoji="0" lang="sv-SE" sz="1100" b="1" i="0" u="none" strike="noStrike" kern="1200" cap="none" spc="0" normalizeH="0" baseline="0" noProof="0">
              <a:ln>
                <a:noFill/>
              </a:ln>
              <a:solidFill>
                <a:srgbClr val="00ABC0">
                  <a:lumMod val="75000"/>
                </a:srgbClr>
              </a:solidFill>
              <a:effectLst/>
              <a:uLnTx/>
              <a:uFillTx/>
              <a:latin typeface="Arial"/>
              <a:ea typeface="+mn-ea"/>
              <a:cs typeface="Arial"/>
            </a:endParaRPr>
          </a:p>
        </p:txBody>
      </p:sp>
      <p:sp>
        <p:nvSpPr>
          <p:cNvPr id="4" name="textruta 74">
            <a:extLst>
              <a:ext uri="{FF2B5EF4-FFF2-40B4-BE49-F238E27FC236}">
                <a16:creationId xmlns:a16="http://schemas.microsoft.com/office/drawing/2014/main" id="{8980A4F3-0680-CE14-7089-57C28D024F76}"/>
              </a:ext>
            </a:extLst>
          </p:cNvPr>
          <p:cNvSpPr txBox="1"/>
          <p:nvPr/>
        </p:nvSpPr>
        <p:spPr>
          <a:xfrm>
            <a:off x="4584734" y="910315"/>
            <a:ext cx="1847754" cy="38077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Undergrupper – </a:t>
            </a:r>
          </a:p>
          <a:p>
            <a:pPr marL="0" marR="0" lvl="0" indent="0" algn="ctr"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00ABC0">
                    <a:lumMod val="75000"/>
                  </a:srgbClr>
                </a:solidFill>
                <a:effectLst/>
                <a:uLnTx/>
                <a:uFillTx/>
                <a:latin typeface="Arial"/>
                <a:ea typeface="+mn-ea"/>
                <a:cs typeface="+mn-cs"/>
              </a:rPr>
              <a:t>viktiga delar i förändringen</a:t>
            </a:r>
            <a:endParaRPr kumimoji="0" lang="sv-SE" sz="1100" b="1" i="0" u="none" strike="noStrike" kern="1200" cap="none" spc="0" normalizeH="0" baseline="0" noProof="0">
              <a:ln>
                <a:noFill/>
              </a:ln>
              <a:solidFill>
                <a:srgbClr val="00ABC0">
                  <a:lumMod val="75000"/>
                </a:srgbClr>
              </a:solidFill>
              <a:effectLst/>
              <a:uLnTx/>
              <a:uFillTx/>
              <a:latin typeface="Arial"/>
              <a:ea typeface="+mn-ea"/>
              <a:cs typeface="Arial"/>
            </a:endParaRPr>
          </a:p>
        </p:txBody>
      </p:sp>
    </p:spTree>
    <p:extLst>
      <p:ext uri="{BB962C8B-B14F-4D97-AF65-F5344CB8AC3E}">
        <p14:creationId xmlns:p14="http://schemas.microsoft.com/office/powerpoint/2010/main" val="372908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785942" y="392439"/>
            <a:ext cx="10442575" cy="428625"/>
          </a:xfrm>
        </p:spPr>
        <p:txBody>
          <a:bodyPr lIns="91440" tIns="45720" rIns="91440" bIns="45720" anchor="t"/>
          <a:lstStyle/>
          <a:p>
            <a:r>
              <a:rPr lang="sv-SE" b="1"/>
              <a:t>Vårdadministration</a:t>
            </a:r>
            <a:br>
              <a:rPr lang="sv-SE" b="1"/>
            </a:br>
            <a:endParaRPr lang="sv-SE"/>
          </a:p>
        </p:txBody>
      </p:sp>
      <p:sp>
        <p:nvSpPr>
          <p:cNvPr id="30" name="textruta 74">
            <a:extLst>
              <a:ext uri="{FF2B5EF4-FFF2-40B4-BE49-F238E27FC236}">
                <a16:creationId xmlns:a16="http://schemas.microsoft.com/office/drawing/2014/main" id="{91432806-CE1E-4EB5-B4A8-C392F0CD8A3B}"/>
              </a:ext>
            </a:extLst>
          </p:cNvPr>
          <p:cNvSpPr txBox="1"/>
          <p:nvPr/>
        </p:nvSpPr>
        <p:spPr>
          <a:xfrm>
            <a:off x="925671" y="1381099"/>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Arial"/>
              </a:rPr>
              <a:t>Huvudgrupp – övergripande förändring</a:t>
            </a:r>
            <a:endParaRPr kumimoji="0" lang="sv-SE" sz="1100" b="0"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31" name="textruta 74">
            <a:extLst>
              <a:ext uri="{FF2B5EF4-FFF2-40B4-BE49-F238E27FC236}">
                <a16:creationId xmlns:a16="http://schemas.microsoft.com/office/drawing/2014/main" id="{63A703F9-841C-41E4-A277-44F936FC2525}"/>
              </a:ext>
            </a:extLst>
          </p:cNvPr>
          <p:cNvSpPr txBox="1"/>
          <p:nvPr/>
        </p:nvSpPr>
        <p:spPr>
          <a:xfrm>
            <a:off x="6708585" y="1381099"/>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mn-cs"/>
              </a:rPr>
              <a:t>Undergrupper – viktiga delar i förändringen</a:t>
            </a:r>
            <a:endParaRPr kumimoji="0" lang="sv-SE" sz="1100" b="1"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39" name="Platshållare för innehåll 5">
            <a:extLst>
              <a:ext uri="{FF2B5EF4-FFF2-40B4-BE49-F238E27FC236}">
                <a16:creationId xmlns:a16="http://schemas.microsoft.com/office/drawing/2014/main" id="{9A255563-318D-4928-884F-7C8DDA3D6725}"/>
              </a:ext>
            </a:extLst>
          </p:cNvPr>
          <p:cNvSpPr>
            <a:spLocks noGrp="1"/>
          </p:cNvSpPr>
          <p:nvPr>
            <p:ph idx="1"/>
          </p:nvPr>
        </p:nvSpPr>
        <p:spPr>
          <a:xfrm>
            <a:off x="848426" y="2071707"/>
            <a:ext cx="5571416" cy="4101243"/>
          </a:xfrm>
        </p:spPr>
        <p:txBody>
          <a:bodyPr lIns="91440" tIns="45720" rIns="91440" bIns="45720" anchor="t"/>
          <a:lstStyle/>
          <a:p>
            <a:pPr marL="171450" indent="-171450">
              <a:buFont typeface="Arial"/>
              <a:buChar char="•"/>
            </a:pPr>
            <a:r>
              <a:rPr lang="sv-SE" sz="1100">
                <a:solidFill>
                  <a:schemeClr val="tx1"/>
                </a:solidFill>
                <a:cs typeface="Arial"/>
              </a:rPr>
              <a:t>Klinisk och patientadministrativ dokumentation integreras</a:t>
            </a:r>
          </a:p>
          <a:p>
            <a:pPr marL="171450" indent="-171450">
              <a:buFont typeface="Arial"/>
              <a:buChar char="•"/>
            </a:pPr>
            <a:r>
              <a:rPr lang="sv-SE" sz="1100">
                <a:cs typeface="Arial"/>
              </a:rPr>
              <a:t>Ordinationer är det som driver vårdprocessen framåt i systemet och får en förändrad innebörd och kommer att omfatta allt från omvårdnads- och läkemedelsordinationer till remisser och andra patientadministrativa åtgärder. </a:t>
            </a:r>
          </a:p>
          <a:p>
            <a:pPr marL="171450" indent="-171450">
              <a:buFont typeface="Arial"/>
              <a:buChar char="•"/>
            </a:pPr>
            <a:r>
              <a:rPr lang="sv-SE" sz="1100">
                <a:cs typeface="Arial"/>
              </a:rPr>
              <a:t>Vårdhändelse är själva kärnan i SDV. Inget kan dokumenteras, beställas eller planeras i systemet utan att det finns en vårdhändelse att hänga upp aktiviteten på</a:t>
            </a:r>
          </a:p>
          <a:p>
            <a:pPr marL="171450" indent="-171450">
              <a:buFont typeface="Arial"/>
              <a:buChar char="•"/>
            </a:pPr>
            <a:r>
              <a:rPr lang="sv-SE" sz="1100">
                <a:cs typeface="Arial"/>
              </a:rPr>
              <a:t>Realtidsregistrering är förutsättning för all dokumentation</a:t>
            </a:r>
          </a:p>
          <a:p>
            <a:pPr marL="171450" indent="-171450">
              <a:buFont typeface="Arial"/>
              <a:buChar char="•"/>
            </a:pPr>
            <a:r>
              <a:rPr lang="sv-SE" sz="1100">
                <a:cs typeface="Arial"/>
              </a:rPr>
              <a:t>Större delen av registreringen sker redan vid bokningstillfället</a:t>
            </a:r>
          </a:p>
          <a:p>
            <a:pPr marL="171450" indent="-171450">
              <a:buFont typeface="Arial"/>
              <a:buChar char="•"/>
            </a:pPr>
            <a:r>
              <a:rPr lang="sv-SE" sz="1100">
                <a:cs typeface="Arial"/>
              </a:rPr>
              <a:t>Olika typer av arbetslistor kommer finnas beroende på aktivitet</a:t>
            </a:r>
          </a:p>
          <a:p>
            <a:pPr marL="172800" indent="-172800"/>
            <a:r>
              <a:rPr lang="sv-SE" sz="1100" b="1"/>
              <a:t>Patientadministrationsverketyget RevenueCycle</a:t>
            </a:r>
            <a:r>
              <a:rPr lang="sv-SE" sz="1100"/>
              <a:t>, verktyg för patientadministration</a:t>
            </a:r>
          </a:p>
          <a:p>
            <a:pPr marL="172800" indent="-172800"/>
            <a:r>
              <a:rPr lang="sv-SE" sz="1100" b="1"/>
              <a:t>Remisshanteraren </a:t>
            </a:r>
            <a:r>
              <a:rPr lang="sv-SE" sz="1100" b="1" err="1"/>
              <a:t>Referral</a:t>
            </a:r>
            <a:r>
              <a:rPr lang="sv-SE" sz="1100" b="1"/>
              <a:t> Management </a:t>
            </a:r>
            <a:r>
              <a:rPr lang="sv-SE" sz="1100"/>
              <a:t>- verktyg för hantering av remisshantering</a:t>
            </a:r>
          </a:p>
          <a:p>
            <a:pPr marL="172800" indent="-172800"/>
            <a:r>
              <a:rPr lang="sv-SE" sz="1100" b="1"/>
              <a:t>Kodningsverktyget </a:t>
            </a:r>
            <a:r>
              <a:rPr lang="sv-SE" sz="1100" b="1" err="1"/>
              <a:t>AccessHIM</a:t>
            </a:r>
            <a:r>
              <a:rPr lang="sv-SE" sz="1100" b="1"/>
              <a:t> och Kodhanteringsverktyget </a:t>
            </a:r>
            <a:r>
              <a:rPr lang="sv-SE" sz="1100" b="1" err="1"/>
              <a:t>ChargeServices</a:t>
            </a:r>
            <a:r>
              <a:rPr lang="sv-SE" sz="1100" b="1"/>
              <a:t> </a:t>
            </a:r>
            <a:r>
              <a:rPr lang="sv-SE" sz="1100"/>
              <a:t>– Två verktyg för kodhantering</a:t>
            </a:r>
          </a:p>
          <a:p>
            <a:pPr marL="172800" indent="-172800"/>
            <a:r>
              <a:rPr lang="sv-SE" sz="1100" b="1"/>
              <a:t>Logistikverktyget Capacity Management</a:t>
            </a:r>
            <a:r>
              <a:rPr lang="sv-SE" sz="1100"/>
              <a:t> - hanterar transporter och vårdplatshantering</a:t>
            </a:r>
          </a:p>
          <a:p>
            <a:pPr marL="251460" indent="-251460"/>
            <a:endParaRPr lang="sv-SE" sz="1100"/>
          </a:p>
          <a:p>
            <a:pPr marL="251460" indent="-251460"/>
            <a:endParaRPr lang="en-US" sz="2000"/>
          </a:p>
        </p:txBody>
      </p:sp>
      <p:sp>
        <p:nvSpPr>
          <p:cNvPr id="40" name="Rektangel: rundade hörn 36">
            <a:extLst>
              <a:ext uri="{FF2B5EF4-FFF2-40B4-BE49-F238E27FC236}">
                <a16:creationId xmlns:a16="http://schemas.microsoft.com/office/drawing/2014/main" id="{62AFC8FF-F6D5-4191-AAC1-52DFDE6F1886}"/>
              </a:ext>
            </a:extLst>
          </p:cNvPr>
          <p:cNvSpPr/>
          <p:nvPr/>
        </p:nvSpPr>
        <p:spPr>
          <a:xfrm>
            <a:off x="7218386" y="3351417"/>
            <a:ext cx="1798886"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Tidsbokning</a:t>
            </a:r>
            <a:endParaRPr lang="en-US" sz="1200" b="1">
              <a:solidFill>
                <a:schemeClr val="bg1"/>
              </a:solidFill>
            </a:endParaRPr>
          </a:p>
        </p:txBody>
      </p:sp>
      <p:sp>
        <p:nvSpPr>
          <p:cNvPr id="42" name="Rektangel: rundade hörn 36">
            <a:extLst>
              <a:ext uri="{FF2B5EF4-FFF2-40B4-BE49-F238E27FC236}">
                <a16:creationId xmlns:a16="http://schemas.microsoft.com/office/drawing/2014/main" id="{9AE39E88-5DFC-44DC-82B5-422013A48AFA}"/>
              </a:ext>
            </a:extLst>
          </p:cNvPr>
          <p:cNvSpPr/>
          <p:nvPr/>
        </p:nvSpPr>
        <p:spPr>
          <a:xfrm>
            <a:off x="7218385" y="4172487"/>
            <a:ext cx="1798886"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Registrering</a:t>
            </a:r>
            <a:endParaRPr lang="en-US" sz="1200" b="1">
              <a:solidFill>
                <a:schemeClr val="bg1"/>
              </a:solidFill>
            </a:endParaRPr>
          </a:p>
        </p:txBody>
      </p:sp>
      <p:sp>
        <p:nvSpPr>
          <p:cNvPr id="43" name="Rektangel: rundade hörn 36">
            <a:extLst>
              <a:ext uri="{FF2B5EF4-FFF2-40B4-BE49-F238E27FC236}">
                <a16:creationId xmlns:a16="http://schemas.microsoft.com/office/drawing/2014/main" id="{02769903-BD31-4047-9015-67B9A3DC005A}"/>
              </a:ext>
            </a:extLst>
          </p:cNvPr>
          <p:cNvSpPr/>
          <p:nvPr/>
        </p:nvSpPr>
        <p:spPr>
          <a:xfrm>
            <a:off x="962240" y="1716970"/>
            <a:ext cx="1597087" cy="30591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Vårdadministration</a:t>
            </a:r>
            <a:endParaRPr lang="en-US" sz="1200" b="1">
              <a:solidFill>
                <a:schemeClr val="bg1"/>
              </a:solidFill>
            </a:endParaRPr>
          </a:p>
        </p:txBody>
      </p:sp>
      <p:cxnSp>
        <p:nvCxnSpPr>
          <p:cNvPr id="46" name="Koppling: vinklad 45">
            <a:extLst>
              <a:ext uri="{FF2B5EF4-FFF2-40B4-BE49-F238E27FC236}">
                <a16:creationId xmlns:a16="http://schemas.microsoft.com/office/drawing/2014/main" id="{A2C3003E-1983-4495-9F66-A659E4C31BBD}"/>
              </a:ext>
            </a:extLst>
          </p:cNvPr>
          <p:cNvCxnSpPr>
            <a:cxnSpLocks/>
            <a:stCxn id="43" idx="3"/>
            <a:endCxn id="40" idx="1"/>
          </p:cNvCxnSpPr>
          <p:nvPr/>
        </p:nvCxnSpPr>
        <p:spPr>
          <a:xfrm>
            <a:off x="2559327" y="1869928"/>
            <a:ext cx="4659059" cy="1638032"/>
          </a:xfrm>
          <a:prstGeom prst="bentConnector3">
            <a:avLst>
              <a:gd name="adj1" fmla="val 8925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7" name="Koppling: vinklad 46">
            <a:extLst>
              <a:ext uri="{FF2B5EF4-FFF2-40B4-BE49-F238E27FC236}">
                <a16:creationId xmlns:a16="http://schemas.microsoft.com/office/drawing/2014/main" id="{7E46D624-CDB5-4BEE-B9EB-AE196636346A}"/>
              </a:ext>
            </a:extLst>
          </p:cNvPr>
          <p:cNvCxnSpPr>
            <a:cxnSpLocks/>
            <a:stCxn id="43" idx="3"/>
            <a:endCxn id="42" idx="1"/>
          </p:cNvCxnSpPr>
          <p:nvPr/>
        </p:nvCxnSpPr>
        <p:spPr>
          <a:xfrm>
            <a:off x="2559327" y="1869928"/>
            <a:ext cx="4659058" cy="2459102"/>
          </a:xfrm>
          <a:prstGeom prst="bentConnector3">
            <a:avLst>
              <a:gd name="adj1" fmla="val 8906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8" name="Rektangel: rundade hörn 36">
            <a:extLst>
              <a:ext uri="{FF2B5EF4-FFF2-40B4-BE49-F238E27FC236}">
                <a16:creationId xmlns:a16="http://schemas.microsoft.com/office/drawing/2014/main" id="{E25693F8-E891-43D5-840E-43CC4E47205D}"/>
              </a:ext>
            </a:extLst>
          </p:cNvPr>
          <p:cNvSpPr/>
          <p:nvPr/>
        </p:nvSpPr>
        <p:spPr>
          <a:xfrm>
            <a:off x="7218385" y="2530347"/>
            <a:ext cx="1798886"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Vårdhändelser</a:t>
            </a:r>
          </a:p>
        </p:txBody>
      </p:sp>
      <p:cxnSp>
        <p:nvCxnSpPr>
          <p:cNvPr id="52" name="Koppling: vinklad 19">
            <a:extLst>
              <a:ext uri="{FF2B5EF4-FFF2-40B4-BE49-F238E27FC236}">
                <a16:creationId xmlns:a16="http://schemas.microsoft.com/office/drawing/2014/main" id="{58321B75-280F-4414-B44C-6B7DCA0A0D52}"/>
              </a:ext>
            </a:extLst>
          </p:cNvPr>
          <p:cNvCxnSpPr>
            <a:cxnSpLocks/>
            <a:stCxn id="43" idx="3"/>
            <a:endCxn id="48" idx="1"/>
          </p:cNvCxnSpPr>
          <p:nvPr/>
        </p:nvCxnSpPr>
        <p:spPr>
          <a:xfrm>
            <a:off x="2559327" y="1869928"/>
            <a:ext cx="4659058" cy="816962"/>
          </a:xfrm>
          <a:prstGeom prst="bentConnector3">
            <a:avLst>
              <a:gd name="adj1" fmla="val 8925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3" name="Rektangel: rundade hörn 36">
            <a:extLst>
              <a:ext uri="{FF2B5EF4-FFF2-40B4-BE49-F238E27FC236}">
                <a16:creationId xmlns:a16="http://schemas.microsoft.com/office/drawing/2014/main" id="{C509ECE0-8A6F-4933-82AE-A84E444BF70D}"/>
              </a:ext>
            </a:extLst>
          </p:cNvPr>
          <p:cNvSpPr/>
          <p:nvPr/>
        </p:nvSpPr>
        <p:spPr>
          <a:xfrm>
            <a:off x="7218386" y="4993557"/>
            <a:ext cx="179888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en-US" sz="1200" b="1">
                <a:solidFill>
                  <a:schemeClr val="bg1"/>
                </a:solidFill>
              </a:rPr>
              <a:t>Arbetslistor</a:t>
            </a:r>
          </a:p>
        </p:txBody>
      </p:sp>
      <p:cxnSp>
        <p:nvCxnSpPr>
          <p:cNvPr id="54" name="Koppling: vinklad 53">
            <a:extLst>
              <a:ext uri="{FF2B5EF4-FFF2-40B4-BE49-F238E27FC236}">
                <a16:creationId xmlns:a16="http://schemas.microsoft.com/office/drawing/2014/main" id="{A5E3E1DE-2ED7-4694-A106-AE64B690C88B}"/>
              </a:ext>
            </a:extLst>
          </p:cNvPr>
          <p:cNvCxnSpPr>
            <a:cxnSpLocks/>
            <a:stCxn id="43" idx="3"/>
            <a:endCxn id="53" idx="1"/>
          </p:cNvCxnSpPr>
          <p:nvPr/>
        </p:nvCxnSpPr>
        <p:spPr>
          <a:xfrm>
            <a:off x="2559327" y="1869928"/>
            <a:ext cx="4659059" cy="3280172"/>
          </a:xfrm>
          <a:prstGeom prst="bentConnector3">
            <a:avLst>
              <a:gd name="adj1" fmla="val 8906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7" name="Rektangel: rundade hörn 56">
            <a:extLst>
              <a:ext uri="{FF2B5EF4-FFF2-40B4-BE49-F238E27FC236}">
                <a16:creationId xmlns:a16="http://schemas.microsoft.com/office/drawing/2014/main" id="{F8DB88BC-0D01-424F-B247-F81D04689ABA}"/>
              </a:ext>
            </a:extLst>
          </p:cNvPr>
          <p:cNvSpPr/>
          <p:nvPr/>
        </p:nvSpPr>
        <p:spPr>
          <a:xfrm>
            <a:off x="7218385" y="5814628"/>
            <a:ext cx="1798887"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en-US" sz="1200" b="1">
                <a:solidFill>
                  <a:schemeClr val="bg1"/>
                </a:solidFill>
              </a:rPr>
              <a:t>Klinisk kodning</a:t>
            </a:r>
          </a:p>
        </p:txBody>
      </p:sp>
      <p:cxnSp>
        <p:nvCxnSpPr>
          <p:cNvPr id="59" name="Koppling: vinklad 58">
            <a:extLst>
              <a:ext uri="{FF2B5EF4-FFF2-40B4-BE49-F238E27FC236}">
                <a16:creationId xmlns:a16="http://schemas.microsoft.com/office/drawing/2014/main" id="{970A736F-C6E9-45C0-B9A7-BB9F297AA135}"/>
              </a:ext>
            </a:extLst>
          </p:cNvPr>
          <p:cNvCxnSpPr>
            <a:cxnSpLocks/>
            <a:stCxn id="43" idx="3"/>
            <a:endCxn id="57" idx="1"/>
          </p:cNvCxnSpPr>
          <p:nvPr/>
        </p:nvCxnSpPr>
        <p:spPr>
          <a:xfrm>
            <a:off x="2559327" y="1869928"/>
            <a:ext cx="4659058" cy="4101243"/>
          </a:xfrm>
          <a:prstGeom prst="bentConnector3">
            <a:avLst>
              <a:gd name="adj1" fmla="val 8891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60" name="Rektangel: rundade hörn 36">
            <a:extLst>
              <a:ext uri="{FF2B5EF4-FFF2-40B4-BE49-F238E27FC236}">
                <a16:creationId xmlns:a16="http://schemas.microsoft.com/office/drawing/2014/main" id="{5C68D9CC-F4E6-4090-8635-709EBFDA881E}"/>
              </a:ext>
            </a:extLst>
          </p:cNvPr>
          <p:cNvSpPr/>
          <p:nvPr/>
        </p:nvSpPr>
        <p:spPr>
          <a:xfrm>
            <a:off x="7218385" y="1709277"/>
            <a:ext cx="1798886"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bg1"/>
                </a:solidFill>
              </a:rPr>
              <a:t>Remissflödet</a:t>
            </a:r>
            <a:endParaRPr lang="en-US" sz="1200" b="1">
              <a:solidFill>
                <a:schemeClr val="bg1"/>
              </a:solidFill>
            </a:endParaRPr>
          </a:p>
        </p:txBody>
      </p:sp>
      <p:cxnSp>
        <p:nvCxnSpPr>
          <p:cNvPr id="61" name="Koppling: vinklad 19">
            <a:extLst>
              <a:ext uri="{FF2B5EF4-FFF2-40B4-BE49-F238E27FC236}">
                <a16:creationId xmlns:a16="http://schemas.microsoft.com/office/drawing/2014/main" id="{7DA744CF-CD84-406B-91C9-36E33F0E8067}"/>
              </a:ext>
            </a:extLst>
          </p:cNvPr>
          <p:cNvCxnSpPr>
            <a:cxnSpLocks/>
            <a:stCxn id="43" idx="3"/>
            <a:endCxn id="60" idx="1"/>
          </p:cNvCxnSpPr>
          <p:nvPr/>
        </p:nvCxnSpPr>
        <p:spPr>
          <a:xfrm flipV="1">
            <a:off x="2559327" y="1865820"/>
            <a:ext cx="4659058" cy="4108"/>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9" name="Rektangel: rundade hörn 36">
            <a:extLst>
              <a:ext uri="{FF2B5EF4-FFF2-40B4-BE49-F238E27FC236}">
                <a16:creationId xmlns:a16="http://schemas.microsoft.com/office/drawing/2014/main" id="{DE94D517-88E7-4577-B069-051E45365684}"/>
              </a:ext>
            </a:extLst>
          </p:cNvPr>
          <p:cNvSpPr/>
          <p:nvPr/>
        </p:nvSpPr>
        <p:spPr>
          <a:xfrm>
            <a:off x="10023950" y="2023819"/>
            <a:ext cx="1259243" cy="201809"/>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000" b="1">
                <a:solidFill>
                  <a:schemeClr val="bg1"/>
                </a:solidFill>
              </a:rPr>
              <a:t>Remiss</a:t>
            </a:r>
            <a:endParaRPr lang="en-US" sz="1000" b="1">
              <a:solidFill>
                <a:schemeClr val="bg1"/>
              </a:solidFill>
            </a:endParaRPr>
          </a:p>
        </p:txBody>
      </p:sp>
      <p:sp>
        <p:nvSpPr>
          <p:cNvPr id="20" name="Rektangel: rundade hörn 36">
            <a:extLst>
              <a:ext uri="{FF2B5EF4-FFF2-40B4-BE49-F238E27FC236}">
                <a16:creationId xmlns:a16="http://schemas.microsoft.com/office/drawing/2014/main" id="{00815B6B-A665-4B41-9550-D7ACD451B4B2}"/>
              </a:ext>
            </a:extLst>
          </p:cNvPr>
          <p:cNvSpPr/>
          <p:nvPr/>
        </p:nvSpPr>
        <p:spPr>
          <a:xfrm>
            <a:off x="10023950" y="2265353"/>
            <a:ext cx="1259243" cy="201809"/>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000" b="1">
                <a:solidFill>
                  <a:schemeClr val="bg1"/>
                </a:solidFill>
              </a:rPr>
              <a:t>Vårdbegäran</a:t>
            </a:r>
            <a:endParaRPr lang="en-US" sz="1000" b="1">
              <a:solidFill>
                <a:schemeClr val="bg1"/>
              </a:solidFill>
            </a:endParaRPr>
          </a:p>
        </p:txBody>
      </p:sp>
      <p:cxnSp>
        <p:nvCxnSpPr>
          <p:cNvPr id="22" name="Koppling: vinklad 21">
            <a:extLst>
              <a:ext uri="{FF2B5EF4-FFF2-40B4-BE49-F238E27FC236}">
                <a16:creationId xmlns:a16="http://schemas.microsoft.com/office/drawing/2014/main" id="{D7F8A483-71C8-4FE6-876C-ABF14D913E2B}"/>
              </a:ext>
            </a:extLst>
          </p:cNvPr>
          <p:cNvCxnSpPr>
            <a:cxnSpLocks/>
            <a:stCxn id="60" idx="2"/>
            <a:endCxn id="19" idx="1"/>
          </p:cNvCxnSpPr>
          <p:nvPr/>
        </p:nvCxnSpPr>
        <p:spPr>
          <a:xfrm rot="16200000" flipH="1">
            <a:off x="9019709" y="1120482"/>
            <a:ext cx="102361" cy="1906122"/>
          </a:xfrm>
          <a:prstGeom prst="bentConnector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5" name="Koppling: vinklad 24">
            <a:extLst>
              <a:ext uri="{FF2B5EF4-FFF2-40B4-BE49-F238E27FC236}">
                <a16:creationId xmlns:a16="http://schemas.microsoft.com/office/drawing/2014/main" id="{E467ACDA-FD1F-4891-8182-BBC57DB6B3EF}"/>
              </a:ext>
            </a:extLst>
          </p:cNvPr>
          <p:cNvCxnSpPr>
            <a:cxnSpLocks/>
            <a:stCxn id="60" idx="2"/>
            <a:endCxn id="20" idx="1"/>
          </p:cNvCxnSpPr>
          <p:nvPr/>
        </p:nvCxnSpPr>
        <p:spPr>
          <a:xfrm rot="16200000" flipH="1">
            <a:off x="8898942" y="1241249"/>
            <a:ext cx="343895" cy="1906122"/>
          </a:xfrm>
          <a:prstGeom prst="bentConnector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8" name="Rektangel: rundade hörn 36">
            <a:extLst>
              <a:ext uri="{FF2B5EF4-FFF2-40B4-BE49-F238E27FC236}">
                <a16:creationId xmlns:a16="http://schemas.microsoft.com/office/drawing/2014/main" id="{BC7461FF-A4BC-4EB5-AD18-531C7D3C177B}"/>
              </a:ext>
            </a:extLst>
          </p:cNvPr>
          <p:cNvSpPr/>
          <p:nvPr/>
        </p:nvSpPr>
        <p:spPr>
          <a:xfrm>
            <a:off x="10023950" y="3673188"/>
            <a:ext cx="1259243" cy="201809"/>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000" b="1">
                <a:solidFill>
                  <a:schemeClr val="bg1"/>
                </a:solidFill>
              </a:rPr>
              <a:t>Schema</a:t>
            </a:r>
            <a:endParaRPr lang="en-US" sz="1000" b="1">
              <a:solidFill>
                <a:schemeClr val="bg1"/>
              </a:solidFill>
            </a:endParaRPr>
          </a:p>
        </p:txBody>
      </p:sp>
      <p:sp>
        <p:nvSpPr>
          <p:cNvPr id="29" name="Rektangel: rundade hörn 36">
            <a:extLst>
              <a:ext uri="{FF2B5EF4-FFF2-40B4-BE49-F238E27FC236}">
                <a16:creationId xmlns:a16="http://schemas.microsoft.com/office/drawing/2014/main" id="{D10FA7D6-ED98-41BE-8A21-97C3990235B5}"/>
              </a:ext>
            </a:extLst>
          </p:cNvPr>
          <p:cNvSpPr/>
          <p:nvPr/>
        </p:nvSpPr>
        <p:spPr>
          <a:xfrm>
            <a:off x="10023950" y="3914722"/>
            <a:ext cx="1259243" cy="201809"/>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en-US" sz="1000" b="1" err="1">
                <a:solidFill>
                  <a:schemeClr val="bg1"/>
                </a:solidFill>
              </a:rPr>
              <a:t>Kallelser</a:t>
            </a:r>
            <a:endParaRPr lang="en-US" sz="1000" b="1">
              <a:solidFill>
                <a:schemeClr val="bg1"/>
              </a:solidFill>
            </a:endParaRPr>
          </a:p>
        </p:txBody>
      </p:sp>
      <p:cxnSp>
        <p:nvCxnSpPr>
          <p:cNvPr id="32" name="Koppling: vinklad 31">
            <a:extLst>
              <a:ext uri="{FF2B5EF4-FFF2-40B4-BE49-F238E27FC236}">
                <a16:creationId xmlns:a16="http://schemas.microsoft.com/office/drawing/2014/main" id="{20A1B775-63BE-4FE3-BA64-002759BE892D}"/>
              </a:ext>
            </a:extLst>
          </p:cNvPr>
          <p:cNvCxnSpPr>
            <a:cxnSpLocks/>
            <a:stCxn id="40" idx="2"/>
            <a:endCxn id="28" idx="1"/>
          </p:cNvCxnSpPr>
          <p:nvPr/>
        </p:nvCxnSpPr>
        <p:spPr>
          <a:xfrm rot="16200000" flipH="1">
            <a:off x="9016094" y="2766237"/>
            <a:ext cx="109590" cy="1906121"/>
          </a:xfrm>
          <a:prstGeom prst="bentConnector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Koppling: vinklad 32">
            <a:extLst>
              <a:ext uri="{FF2B5EF4-FFF2-40B4-BE49-F238E27FC236}">
                <a16:creationId xmlns:a16="http://schemas.microsoft.com/office/drawing/2014/main" id="{BAB58D3B-3539-4FEC-B276-57605548441C}"/>
              </a:ext>
            </a:extLst>
          </p:cNvPr>
          <p:cNvCxnSpPr>
            <a:cxnSpLocks/>
            <a:stCxn id="40" idx="2"/>
            <a:endCxn id="29" idx="1"/>
          </p:cNvCxnSpPr>
          <p:nvPr/>
        </p:nvCxnSpPr>
        <p:spPr>
          <a:xfrm rot="16200000" flipH="1">
            <a:off x="8895327" y="2887004"/>
            <a:ext cx="351124" cy="1906121"/>
          </a:xfrm>
          <a:prstGeom prst="bentConnector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4" name="Rektangel: rundade hörn 36">
            <a:extLst>
              <a:ext uri="{FF2B5EF4-FFF2-40B4-BE49-F238E27FC236}">
                <a16:creationId xmlns:a16="http://schemas.microsoft.com/office/drawing/2014/main" id="{FF91272A-432F-420A-B4F9-2BDBD9E20572}"/>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2130738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550431" y="243221"/>
            <a:ext cx="10442575" cy="428625"/>
          </a:xfrm>
        </p:spPr>
        <p:txBody>
          <a:bodyPr/>
          <a:lstStyle/>
          <a:p>
            <a:r>
              <a:rPr lang="sv-SE" b="1"/>
              <a:t>Ordinationer</a:t>
            </a:r>
          </a:p>
        </p:txBody>
      </p:sp>
      <p:sp>
        <p:nvSpPr>
          <p:cNvPr id="6" name="Platshållare för innehåll 5"/>
          <p:cNvSpPr>
            <a:spLocks noGrp="1"/>
          </p:cNvSpPr>
          <p:nvPr>
            <p:ph idx="1"/>
          </p:nvPr>
        </p:nvSpPr>
        <p:spPr>
          <a:xfrm>
            <a:off x="988410" y="2652184"/>
            <a:ext cx="4783309" cy="2284238"/>
          </a:xfrm>
        </p:spPr>
        <p:txBody>
          <a:bodyPr lIns="91440" tIns="45720" rIns="91440" bIns="45720" anchor="t"/>
          <a:lstStyle/>
          <a:p>
            <a:pPr marL="251460" indent="-251460"/>
            <a:r>
              <a:rPr lang="sv-SE" sz="1200"/>
              <a:t>Begreppet får en förändrad innebörd och kommer att omfatta allt från omvårdnads- och läkemedelsordinationer till remisser och patientadministrativa åtgärder. </a:t>
            </a:r>
            <a:endParaRPr lang="en-US"/>
          </a:p>
          <a:p>
            <a:pPr marL="251460" indent="-251460"/>
            <a:r>
              <a:rPr lang="sv-SE" sz="1200"/>
              <a:t>Ordinationerna är det som driver vårdprocessen framåt i SDV. </a:t>
            </a:r>
          </a:p>
          <a:p>
            <a:pPr marL="251460" indent="-251460"/>
            <a:r>
              <a:rPr lang="sv-SE" sz="1200"/>
              <a:t>Samtliga yrkeskategorier kommer att lägga ordinationer utifrån sitt kompetensområde. </a:t>
            </a:r>
          </a:p>
          <a:p>
            <a:pPr marL="251460" indent="-251460"/>
            <a:r>
              <a:rPr lang="sv-SE" sz="1200"/>
              <a:t>Ordinationer kan aktiveras omedelbart eller läggas för framtiden, de kan vara enstaka eller som del i en ordinationsplan. Det går även att lägga förslag på ordination som ansvarig omvårdnadspersonal då kan aktivera.</a:t>
            </a:r>
          </a:p>
          <a:p>
            <a:pPr marL="251460" indent="-251460"/>
            <a:r>
              <a:rPr lang="sv-SE" sz="1200"/>
              <a:t>Ordinationer kommer således utgöra ett arbetsverktyg för att stödja oss kring vad som ska utföras samt när och hur, vilket ger en säkrare vårdkedja genom ökad tydlighet med minskad risk att något missas.</a:t>
            </a:r>
          </a:p>
        </p:txBody>
      </p:sp>
      <p:sp>
        <p:nvSpPr>
          <p:cNvPr id="4" name="Rektangel: rundade hörn 36">
            <a:extLst>
              <a:ext uri="{FF2B5EF4-FFF2-40B4-BE49-F238E27FC236}">
                <a16:creationId xmlns:a16="http://schemas.microsoft.com/office/drawing/2014/main" id="{65DEA60D-A7F0-4345-B831-B1C5C531696D}"/>
              </a:ext>
            </a:extLst>
          </p:cNvPr>
          <p:cNvSpPr/>
          <p:nvPr/>
        </p:nvSpPr>
        <p:spPr>
          <a:xfrm>
            <a:off x="8318236" y="1357500"/>
            <a:ext cx="2001675"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Remissordination</a:t>
            </a:r>
          </a:p>
        </p:txBody>
      </p:sp>
      <p:sp>
        <p:nvSpPr>
          <p:cNvPr id="7" name="Rektangel: rundade hörn 36">
            <a:extLst>
              <a:ext uri="{FF2B5EF4-FFF2-40B4-BE49-F238E27FC236}">
                <a16:creationId xmlns:a16="http://schemas.microsoft.com/office/drawing/2014/main" id="{083887DC-7202-42BA-9BA7-D71C22D6A540}"/>
              </a:ext>
            </a:extLst>
          </p:cNvPr>
          <p:cNvSpPr/>
          <p:nvPr/>
        </p:nvSpPr>
        <p:spPr>
          <a:xfrm>
            <a:off x="8318235" y="1845806"/>
            <a:ext cx="2001675"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Konsultationsordination</a:t>
            </a:r>
          </a:p>
        </p:txBody>
      </p:sp>
      <p:sp>
        <p:nvSpPr>
          <p:cNvPr id="8" name="Rektangel: rundade hörn 36">
            <a:extLst>
              <a:ext uri="{FF2B5EF4-FFF2-40B4-BE49-F238E27FC236}">
                <a16:creationId xmlns:a16="http://schemas.microsoft.com/office/drawing/2014/main" id="{49DDAC52-78EF-45B8-B544-D3D6FAD44938}"/>
              </a:ext>
            </a:extLst>
          </p:cNvPr>
          <p:cNvSpPr/>
          <p:nvPr/>
        </p:nvSpPr>
        <p:spPr>
          <a:xfrm>
            <a:off x="8310772" y="2822418"/>
            <a:ext cx="200913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Administrativ ordination</a:t>
            </a:r>
          </a:p>
        </p:txBody>
      </p:sp>
      <p:sp>
        <p:nvSpPr>
          <p:cNvPr id="9" name="Rektangel: rundade hörn 36">
            <a:extLst>
              <a:ext uri="{FF2B5EF4-FFF2-40B4-BE49-F238E27FC236}">
                <a16:creationId xmlns:a16="http://schemas.microsoft.com/office/drawing/2014/main" id="{B6E81B37-A789-4CBC-AE02-EB6C8041A152}"/>
              </a:ext>
            </a:extLst>
          </p:cNvPr>
          <p:cNvSpPr/>
          <p:nvPr/>
        </p:nvSpPr>
        <p:spPr>
          <a:xfrm>
            <a:off x="8310771" y="3799030"/>
            <a:ext cx="2009137"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Läkemedelsordination</a:t>
            </a:r>
          </a:p>
        </p:txBody>
      </p:sp>
      <p:sp>
        <p:nvSpPr>
          <p:cNvPr id="11" name="Rektangel: rundade hörn 36">
            <a:extLst>
              <a:ext uri="{FF2B5EF4-FFF2-40B4-BE49-F238E27FC236}">
                <a16:creationId xmlns:a16="http://schemas.microsoft.com/office/drawing/2014/main" id="{966CFB63-F69C-4ED0-A5AC-AF8F83A8D528}"/>
              </a:ext>
            </a:extLst>
          </p:cNvPr>
          <p:cNvSpPr/>
          <p:nvPr/>
        </p:nvSpPr>
        <p:spPr>
          <a:xfrm>
            <a:off x="1062223" y="2262994"/>
            <a:ext cx="1062926"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tx1"/>
                </a:solidFill>
              </a:rPr>
              <a:t>Ordination</a:t>
            </a:r>
          </a:p>
        </p:txBody>
      </p:sp>
      <p:sp>
        <p:nvSpPr>
          <p:cNvPr id="15" name="Rektangel: rundade hörn 36">
            <a:extLst>
              <a:ext uri="{FF2B5EF4-FFF2-40B4-BE49-F238E27FC236}">
                <a16:creationId xmlns:a16="http://schemas.microsoft.com/office/drawing/2014/main" id="{C1340964-6C60-44AB-B54B-A8A08C89B2E5}"/>
              </a:ext>
            </a:extLst>
          </p:cNvPr>
          <p:cNvSpPr/>
          <p:nvPr/>
        </p:nvSpPr>
        <p:spPr>
          <a:xfrm>
            <a:off x="8318235" y="2334112"/>
            <a:ext cx="200913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Omvårdnadsordination</a:t>
            </a:r>
          </a:p>
        </p:txBody>
      </p:sp>
      <p:sp>
        <p:nvSpPr>
          <p:cNvPr id="16" name="Rektangel: rundade hörn 36">
            <a:extLst>
              <a:ext uri="{FF2B5EF4-FFF2-40B4-BE49-F238E27FC236}">
                <a16:creationId xmlns:a16="http://schemas.microsoft.com/office/drawing/2014/main" id="{A3F9E91B-BB91-4C3A-95E5-A58AD62DB5D2}"/>
              </a:ext>
            </a:extLst>
          </p:cNvPr>
          <p:cNvSpPr/>
          <p:nvPr/>
        </p:nvSpPr>
        <p:spPr>
          <a:xfrm>
            <a:off x="8310772" y="3310724"/>
            <a:ext cx="200913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Provtagningsordination</a:t>
            </a:r>
          </a:p>
        </p:txBody>
      </p:sp>
      <p:cxnSp>
        <p:nvCxnSpPr>
          <p:cNvPr id="17" name="Koppling: vinklad 16">
            <a:extLst>
              <a:ext uri="{FF2B5EF4-FFF2-40B4-BE49-F238E27FC236}">
                <a16:creationId xmlns:a16="http://schemas.microsoft.com/office/drawing/2014/main" id="{4FDDDB27-84BE-4BDB-AE9D-AA5B2726D27F}"/>
              </a:ext>
            </a:extLst>
          </p:cNvPr>
          <p:cNvCxnSpPr>
            <a:cxnSpLocks/>
            <a:stCxn id="11" idx="3"/>
          </p:cNvCxnSpPr>
          <p:nvPr/>
        </p:nvCxnSpPr>
        <p:spPr>
          <a:xfrm flipV="1">
            <a:off x="2125149" y="1514044"/>
            <a:ext cx="6193087" cy="901908"/>
          </a:xfrm>
          <a:prstGeom prst="bentConnector3">
            <a:avLst>
              <a:gd name="adj1" fmla="val 791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Koppling: vinklad 17">
            <a:extLst>
              <a:ext uri="{FF2B5EF4-FFF2-40B4-BE49-F238E27FC236}">
                <a16:creationId xmlns:a16="http://schemas.microsoft.com/office/drawing/2014/main" id="{4E6A9712-AAA5-4E95-BB17-D280255EF144}"/>
              </a:ext>
            </a:extLst>
          </p:cNvPr>
          <p:cNvCxnSpPr>
            <a:cxnSpLocks/>
            <a:stCxn id="11" idx="3"/>
          </p:cNvCxnSpPr>
          <p:nvPr/>
        </p:nvCxnSpPr>
        <p:spPr>
          <a:xfrm flipV="1">
            <a:off x="2125149" y="2002350"/>
            <a:ext cx="6193086" cy="413602"/>
          </a:xfrm>
          <a:prstGeom prst="bentConnector3">
            <a:avLst>
              <a:gd name="adj1" fmla="val 791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Koppling: vinklad 18">
            <a:extLst>
              <a:ext uri="{FF2B5EF4-FFF2-40B4-BE49-F238E27FC236}">
                <a16:creationId xmlns:a16="http://schemas.microsoft.com/office/drawing/2014/main" id="{63914928-9179-4A07-A360-64C167905153}"/>
              </a:ext>
            </a:extLst>
          </p:cNvPr>
          <p:cNvCxnSpPr>
            <a:cxnSpLocks/>
            <a:stCxn id="11" idx="3"/>
          </p:cNvCxnSpPr>
          <p:nvPr/>
        </p:nvCxnSpPr>
        <p:spPr>
          <a:xfrm>
            <a:off x="2125149" y="2415952"/>
            <a:ext cx="6185623" cy="563009"/>
          </a:xfrm>
          <a:prstGeom prst="bentConnector3">
            <a:avLst>
              <a:gd name="adj1" fmla="val 7927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Koppling: vinklad 19">
            <a:extLst>
              <a:ext uri="{FF2B5EF4-FFF2-40B4-BE49-F238E27FC236}">
                <a16:creationId xmlns:a16="http://schemas.microsoft.com/office/drawing/2014/main" id="{AE8D8AA2-4B62-4BDA-BF98-B904D5563BE5}"/>
              </a:ext>
            </a:extLst>
          </p:cNvPr>
          <p:cNvCxnSpPr>
            <a:cxnSpLocks/>
            <a:stCxn id="11" idx="3"/>
          </p:cNvCxnSpPr>
          <p:nvPr/>
        </p:nvCxnSpPr>
        <p:spPr>
          <a:xfrm>
            <a:off x="2125149" y="2415952"/>
            <a:ext cx="6185623" cy="1051315"/>
          </a:xfrm>
          <a:prstGeom prst="bentConnector3">
            <a:avLst>
              <a:gd name="adj1" fmla="val 7927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3" name="Koppling: vinklad 22">
            <a:extLst>
              <a:ext uri="{FF2B5EF4-FFF2-40B4-BE49-F238E27FC236}">
                <a16:creationId xmlns:a16="http://schemas.microsoft.com/office/drawing/2014/main" id="{421C0B34-DB79-4A9F-A6A3-6381F6DDE965}"/>
              </a:ext>
            </a:extLst>
          </p:cNvPr>
          <p:cNvCxnSpPr>
            <a:cxnSpLocks/>
            <a:stCxn id="11" idx="3"/>
          </p:cNvCxnSpPr>
          <p:nvPr/>
        </p:nvCxnSpPr>
        <p:spPr>
          <a:xfrm>
            <a:off x="2125149" y="2415952"/>
            <a:ext cx="6193086" cy="74703"/>
          </a:xfrm>
          <a:prstGeom prst="bentConnector3">
            <a:avLst>
              <a:gd name="adj1" fmla="val 79243"/>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2" name="Rektangel: rundade hörn 36">
            <a:extLst>
              <a:ext uri="{FF2B5EF4-FFF2-40B4-BE49-F238E27FC236}">
                <a16:creationId xmlns:a16="http://schemas.microsoft.com/office/drawing/2014/main" id="{EEC30D3C-BD54-416D-88E7-556C167AD613}"/>
              </a:ext>
            </a:extLst>
          </p:cNvPr>
          <p:cNvSpPr/>
          <p:nvPr/>
        </p:nvSpPr>
        <p:spPr>
          <a:xfrm>
            <a:off x="8318236" y="4287336"/>
            <a:ext cx="2009137"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Bild- och funktionsmedicins-ordination</a:t>
            </a:r>
          </a:p>
        </p:txBody>
      </p:sp>
      <p:sp>
        <p:nvSpPr>
          <p:cNvPr id="25" name="Rektangel: rundade hörn 36">
            <a:extLst>
              <a:ext uri="{FF2B5EF4-FFF2-40B4-BE49-F238E27FC236}">
                <a16:creationId xmlns:a16="http://schemas.microsoft.com/office/drawing/2014/main" id="{30751075-12E2-4B8A-849E-7434B0A8A107}"/>
              </a:ext>
            </a:extLst>
          </p:cNvPr>
          <p:cNvSpPr/>
          <p:nvPr/>
        </p:nvSpPr>
        <p:spPr>
          <a:xfrm>
            <a:off x="8318236" y="4775642"/>
            <a:ext cx="2009137"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Tvångsvård</a:t>
            </a:r>
          </a:p>
        </p:txBody>
      </p:sp>
      <p:cxnSp>
        <p:nvCxnSpPr>
          <p:cNvPr id="27" name="Koppling: vinklad 19">
            <a:extLst>
              <a:ext uri="{FF2B5EF4-FFF2-40B4-BE49-F238E27FC236}">
                <a16:creationId xmlns:a16="http://schemas.microsoft.com/office/drawing/2014/main" id="{76DF9143-A194-4FE0-9B1E-B2D6EFC83C03}"/>
              </a:ext>
            </a:extLst>
          </p:cNvPr>
          <p:cNvCxnSpPr>
            <a:cxnSpLocks/>
            <a:stCxn id="11" idx="3"/>
          </p:cNvCxnSpPr>
          <p:nvPr/>
        </p:nvCxnSpPr>
        <p:spPr>
          <a:xfrm>
            <a:off x="2125149" y="2415952"/>
            <a:ext cx="6185622" cy="1539621"/>
          </a:xfrm>
          <a:prstGeom prst="bentConnector3">
            <a:avLst>
              <a:gd name="adj1" fmla="val 7927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Koppling: vinklad 19">
            <a:extLst>
              <a:ext uri="{FF2B5EF4-FFF2-40B4-BE49-F238E27FC236}">
                <a16:creationId xmlns:a16="http://schemas.microsoft.com/office/drawing/2014/main" id="{614765F2-8B90-4F9E-A4BF-A32347F035D2}"/>
              </a:ext>
            </a:extLst>
          </p:cNvPr>
          <p:cNvCxnSpPr>
            <a:cxnSpLocks/>
            <a:stCxn id="11" idx="3"/>
          </p:cNvCxnSpPr>
          <p:nvPr/>
        </p:nvCxnSpPr>
        <p:spPr>
          <a:xfrm>
            <a:off x="2125149" y="2415952"/>
            <a:ext cx="6193087" cy="2027927"/>
          </a:xfrm>
          <a:prstGeom prst="bentConnector3">
            <a:avLst>
              <a:gd name="adj1" fmla="val 791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Koppling: vinklad 19">
            <a:extLst>
              <a:ext uri="{FF2B5EF4-FFF2-40B4-BE49-F238E27FC236}">
                <a16:creationId xmlns:a16="http://schemas.microsoft.com/office/drawing/2014/main" id="{8DDE11CD-066B-49F2-8A1C-A2B928BF2D3A}"/>
              </a:ext>
            </a:extLst>
          </p:cNvPr>
          <p:cNvCxnSpPr>
            <a:cxnSpLocks/>
            <a:stCxn id="11" idx="3"/>
            <a:endCxn id="25" idx="1"/>
          </p:cNvCxnSpPr>
          <p:nvPr/>
        </p:nvCxnSpPr>
        <p:spPr>
          <a:xfrm>
            <a:off x="2125149" y="2415952"/>
            <a:ext cx="6193087" cy="2516233"/>
          </a:xfrm>
          <a:prstGeom prst="bentConnector3">
            <a:avLst>
              <a:gd name="adj1" fmla="val 78988"/>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 name="Rektangel: rundade hörn 36">
            <a:extLst>
              <a:ext uri="{FF2B5EF4-FFF2-40B4-BE49-F238E27FC236}">
                <a16:creationId xmlns:a16="http://schemas.microsoft.com/office/drawing/2014/main" id="{4F7F4ED2-9D00-B072-0A17-1F50A9308CD5}"/>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
        <p:nvSpPr>
          <p:cNvPr id="3" name="textruta 74">
            <a:extLst>
              <a:ext uri="{FF2B5EF4-FFF2-40B4-BE49-F238E27FC236}">
                <a16:creationId xmlns:a16="http://schemas.microsoft.com/office/drawing/2014/main" id="{2CAA0783-BA87-BFC5-9CC4-DCAB7BA0DA83}"/>
              </a:ext>
            </a:extLst>
          </p:cNvPr>
          <p:cNvSpPr txBox="1"/>
          <p:nvPr/>
        </p:nvSpPr>
        <p:spPr>
          <a:xfrm>
            <a:off x="988410" y="1024068"/>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Arial"/>
              </a:rPr>
              <a:t>Huvudgrupp – övergripande förändring</a:t>
            </a:r>
            <a:endParaRPr kumimoji="0" lang="sv-SE" sz="1100" b="0"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10" name="textruta 74">
            <a:extLst>
              <a:ext uri="{FF2B5EF4-FFF2-40B4-BE49-F238E27FC236}">
                <a16:creationId xmlns:a16="http://schemas.microsoft.com/office/drawing/2014/main" id="{AFFC1473-D163-6189-5106-6F12B9398D3F}"/>
              </a:ext>
            </a:extLst>
          </p:cNvPr>
          <p:cNvSpPr txBox="1"/>
          <p:nvPr/>
        </p:nvSpPr>
        <p:spPr>
          <a:xfrm>
            <a:off x="7176177" y="1024068"/>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mn-cs"/>
              </a:rPr>
              <a:t>Undergrupper – viktiga delar i förändringen</a:t>
            </a:r>
            <a:endParaRPr kumimoji="0" lang="sv-SE" sz="1100" b="1" i="0" u="none" strike="noStrike" kern="1200" cap="none" spc="0" normalizeH="0" baseline="0" noProof="0">
              <a:ln>
                <a:noFill/>
              </a:ln>
              <a:solidFill>
                <a:srgbClr val="61B9BD">
                  <a:lumMod val="75000"/>
                </a:srgbClr>
              </a:solidFill>
              <a:effectLst/>
              <a:uLnTx/>
              <a:uFillTx/>
              <a:latin typeface="Arial"/>
              <a:ea typeface="+mn-ea"/>
              <a:cs typeface="Arial"/>
            </a:endParaRPr>
          </a:p>
        </p:txBody>
      </p:sp>
    </p:spTree>
    <p:extLst>
      <p:ext uri="{BB962C8B-B14F-4D97-AF65-F5344CB8AC3E}">
        <p14:creationId xmlns:p14="http://schemas.microsoft.com/office/powerpoint/2010/main" val="188443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601699" y="125771"/>
            <a:ext cx="11581423" cy="428625"/>
          </a:xfrm>
        </p:spPr>
        <p:txBody>
          <a:bodyPr lIns="91440" tIns="45720" rIns="91440" bIns="45720" anchor="t"/>
          <a:lstStyle/>
          <a:p>
            <a:r>
              <a:rPr lang="sv-SE" b="1"/>
              <a:t>Meddelandecenter</a:t>
            </a:r>
            <a:endParaRPr lang="sv-SE" b="1">
              <a:cs typeface="Arial"/>
            </a:endParaRPr>
          </a:p>
        </p:txBody>
      </p:sp>
      <p:sp>
        <p:nvSpPr>
          <p:cNvPr id="24" name="Rektangel: rundade hörn 36">
            <a:extLst>
              <a:ext uri="{FF2B5EF4-FFF2-40B4-BE49-F238E27FC236}">
                <a16:creationId xmlns:a16="http://schemas.microsoft.com/office/drawing/2014/main" id="{A6FCB767-BCBC-439E-9526-35628E035873}"/>
              </a:ext>
            </a:extLst>
          </p:cNvPr>
          <p:cNvSpPr/>
          <p:nvPr/>
        </p:nvSpPr>
        <p:spPr>
          <a:xfrm>
            <a:off x="5071503" y="3517466"/>
            <a:ext cx="2196838"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Dokument</a:t>
            </a:r>
          </a:p>
        </p:txBody>
      </p:sp>
      <p:sp>
        <p:nvSpPr>
          <p:cNvPr id="28" name="Rektangel: rundade hörn 36">
            <a:extLst>
              <a:ext uri="{FF2B5EF4-FFF2-40B4-BE49-F238E27FC236}">
                <a16:creationId xmlns:a16="http://schemas.microsoft.com/office/drawing/2014/main" id="{A3D3A02E-2516-4105-B5D7-C7EC95EDE1B1}"/>
              </a:ext>
            </a:extLst>
          </p:cNvPr>
          <p:cNvSpPr/>
          <p:nvPr/>
        </p:nvSpPr>
        <p:spPr>
          <a:xfrm>
            <a:off x="704468" y="1110490"/>
            <a:ext cx="1459810"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tx1"/>
                </a:solidFill>
              </a:rPr>
              <a:t>Meddelandecenter</a:t>
            </a:r>
          </a:p>
        </p:txBody>
      </p:sp>
      <p:cxnSp>
        <p:nvCxnSpPr>
          <p:cNvPr id="56" name="Koppling: vinklad 19">
            <a:extLst>
              <a:ext uri="{FF2B5EF4-FFF2-40B4-BE49-F238E27FC236}">
                <a16:creationId xmlns:a16="http://schemas.microsoft.com/office/drawing/2014/main" id="{3B4CF50B-DF2F-4C15-868F-99ED06F80168}"/>
              </a:ext>
            </a:extLst>
          </p:cNvPr>
          <p:cNvCxnSpPr>
            <a:cxnSpLocks/>
            <a:stCxn id="28" idx="3"/>
            <a:endCxn id="23" idx="1"/>
          </p:cNvCxnSpPr>
          <p:nvPr/>
        </p:nvCxnSpPr>
        <p:spPr>
          <a:xfrm>
            <a:off x="2164278" y="1263448"/>
            <a:ext cx="2907225" cy="305916"/>
          </a:xfrm>
          <a:prstGeom prst="bentConnector3">
            <a:avLst>
              <a:gd name="adj1" fmla="val 5183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96" name="Rektangel: rundade hörn 36">
            <a:extLst>
              <a:ext uri="{FF2B5EF4-FFF2-40B4-BE49-F238E27FC236}">
                <a16:creationId xmlns:a16="http://schemas.microsoft.com/office/drawing/2014/main" id="{A5C10296-1325-432B-B775-193677F981F2}"/>
              </a:ext>
            </a:extLst>
          </p:cNvPr>
          <p:cNvSpPr/>
          <p:nvPr/>
        </p:nvSpPr>
        <p:spPr>
          <a:xfrm>
            <a:off x="5124728" y="4274611"/>
            <a:ext cx="2206745"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Meddelanden</a:t>
            </a:r>
          </a:p>
        </p:txBody>
      </p:sp>
      <p:cxnSp>
        <p:nvCxnSpPr>
          <p:cNvPr id="97" name="Koppling: vinklad 19">
            <a:extLst>
              <a:ext uri="{FF2B5EF4-FFF2-40B4-BE49-F238E27FC236}">
                <a16:creationId xmlns:a16="http://schemas.microsoft.com/office/drawing/2014/main" id="{B1529EBE-1226-4CEC-8E97-F10711B10321}"/>
              </a:ext>
            </a:extLst>
          </p:cNvPr>
          <p:cNvCxnSpPr>
            <a:cxnSpLocks/>
            <a:stCxn id="28" idx="3"/>
            <a:endCxn id="96" idx="1"/>
          </p:cNvCxnSpPr>
          <p:nvPr/>
        </p:nvCxnSpPr>
        <p:spPr>
          <a:xfrm>
            <a:off x="2164278" y="1263448"/>
            <a:ext cx="2960450" cy="316412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6" name="Platshållare för innehåll 5">
            <a:extLst>
              <a:ext uri="{FF2B5EF4-FFF2-40B4-BE49-F238E27FC236}">
                <a16:creationId xmlns:a16="http://schemas.microsoft.com/office/drawing/2014/main" id="{7199CD22-4E23-49EA-ADBF-6724C3C101F3}"/>
              </a:ext>
            </a:extLst>
          </p:cNvPr>
          <p:cNvSpPr txBox="1">
            <a:spLocks/>
          </p:cNvSpPr>
          <p:nvPr/>
        </p:nvSpPr>
        <p:spPr>
          <a:xfrm>
            <a:off x="854413" y="2941450"/>
            <a:ext cx="3219004" cy="654460"/>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indent="-251460">
              <a:spcAft>
                <a:spcPts val="600"/>
              </a:spcAft>
            </a:pPr>
            <a:endParaRPr lang="sv-SE" sz="1200">
              <a:solidFill>
                <a:srgbClr val="000000"/>
              </a:solidFill>
              <a:cs typeface="Arial"/>
            </a:endParaRPr>
          </a:p>
        </p:txBody>
      </p:sp>
      <p:cxnSp>
        <p:nvCxnSpPr>
          <p:cNvPr id="54" name="Koppling: vinklad 19">
            <a:extLst>
              <a:ext uri="{FF2B5EF4-FFF2-40B4-BE49-F238E27FC236}">
                <a16:creationId xmlns:a16="http://schemas.microsoft.com/office/drawing/2014/main" id="{CF6D0B16-8C00-2642-B63D-B482761F4EFB}"/>
              </a:ext>
            </a:extLst>
          </p:cNvPr>
          <p:cNvCxnSpPr>
            <a:cxnSpLocks/>
            <a:stCxn id="28" idx="3"/>
            <a:endCxn id="24" idx="1"/>
          </p:cNvCxnSpPr>
          <p:nvPr/>
        </p:nvCxnSpPr>
        <p:spPr>
          <a:xfrm>
            <a:off x="2164278" y="1263448"/>
            <a:ext cx="2907225" cy="2406976"/>
          </a:xfrm>
          <a:prstGeom prst="bentConnector3">
            <a:avLst>
              <a:gd name="adj1" fmla="val 51832"/>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1" name="Rektangel: rundade hörn 36">
            <a:extLst>
              <a:ext uri="{FF2B5EF4-FFF2-40B4-BE49-F238E27FC236}">
                <a16:creationId xmlns:a16="http://schemas.microsoft.com/office/drawing/2014/main" id="{9E9B4AF7-2689-4F8F-93FE-006699997834}"/>
              </a:ext>
            </a:extLst>
          </p:cNvPr>
          <p:cNvSpPr/>
          <p:nvPr/>
        </p:nvSpPr>
        <p:spPr>
          <a:xfrm>
            <a:off x="5071503" y="2055742"/>
            <a:ext cx="2206745"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Ordinationer</a:t>
            </a:r>
          </a:p>
        </p:txBody>
      </p:sp>
      <p:sp>
        <p:nvSpPr>
          <p:cNvPr id="23" name="Rektangel: rundade hörn 36">
            <a:extLst>
              <a:ext uri="{FF2B5EF4-FFF2-40B4-BE49-F238E27FC236}">
                <a16:creationId xmlns:a16="http://schemas.microsoft.com/office/drawing/2014/main" id="{A4403B06-C88C-48FA-B9FC-3ADB62F5F369}"/>
              </a:ext>
            </a:extLst>
          </p:cNvPr>
          <p:cNvSpPr/>
          <p:nvPr/>
        </p:nvSpPr>
        <p:spPr>
          <a:xfrm>
            <a:off x="5071503" y="1416406"/>
            <a:ext cx="2206745"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Prioritetsobjekt</a:t>
            </a:r>
          </a:p>
        </p:txBody>
      </p:sp>
      <p:sp>
        <p:nvSpPr>
          <p:cNvPr id="27" name="Rektangel: rundade hörn 36">
            <a:extLst>
              <a:ext uri="{FF2B5EF4-FFF2-40B4-BE49-F238E27FC236}">
                <a16:creationId xmlns:a16="http://schemas.microsoft.com/office/drawing/2014/main" id="{08FF4B01-A68E-4964-9405-9846A2B70421}"/>
              </a:ext>
            </a:extLst>
          </p:cNvPr>
          <p:cNvSpPr/>
          <p:nvPr/>
        </p:nvSpPr>
        <p:spPr>
          <a:xfrm>
            <a:off x="5151763" y="4945725"/>
            <a:ext cx="2206745"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Arbetsobjekt</a:t>
            </a:r>
          </a:p>
        </p:txBody>
      </p:sp>
      <p:sp>
        <p:nvSpPr>
          <p:cNvPr id="29" name="Rektangel: rundade hörn 36">
            <a:extLst>
              <a:ext uri="{FF2B5EF4-FFF2-40B4-BE49-F238E27FC236}">
                <a16:creationId xmlns:a16="http://schemas.microsoft.com/office/drawing/2014/main" id="{0BFA81BB-C25F-4F07-BBCF-189F421E2B03}"/>
              </a:ext>
            </a:extLst>
          </p:cNvPr>
          <p:cNvSpPr/>
          <p:nvPr/>
        </p:nvSpPr>
        <p:spPr>
          <a:xfrm>
            <a:off x="5141855" y="5689811"/>
            <a:ext cx="2206745"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Aviseringar</a:t>
            </a:r>
          </a:p>
        </p:txBody>
      </p:sp>
      <p:cxnSp>
        <p:nvCxnSpPr>
          <p:cNvPr id="46" name="Koppling: vinklad 19">
            <a:extLst>
              <a:ext uri="{FF2B5EF4-FFF2-40B4-BE49-F238E27FC236}">
                <a16:creationId xmlns:a16="http://schemas.microsoft.com/office/drawing/2014/main" id="{62F6CEA8-F3FE-4A6A-A32E-DAFA4A3670E9}"/>
              </a:ext>
            </a:extLst>
          </p:cNvPr>
          <p:cNvCxnSpPr>
            <a:cxnSpLocks/>
            <a:stCxn id="28" idx="3"/>
          </p:cNvCxnSpPr>
          <p:nvPr/>
        </p:nvCxnSpPr>
        <p:spPr>
          <a:xfrm>
            <a:off x="2164278" y="1263448"/>
            <a:ext cx="2885143" cy="995337"/>
          </a:xfrm>
          <a:prstGeom prst="bentConnector3">
            <a:avLst>
              <a:gd name="adj1" fmla="val 5123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3" name="Koppling: vinklad 19">
            <a:extLst>
              <a:ext uri="{FF2B5EF4-FFF2-40B4-BE49-F238E27FC236}">
                <a16:creationId xmlns:a16="http://schemas.microsoft.com/office/drawing/2014/main" id="{4699C0E8-BBA6-4EBE-9CE8-047EBC87F5DA}"/>
              </a:ext>
            </a:extLst>
          </p:cNvPr>
          <p:cNvCxnSpPr>
            <a:cxnSpLocks/>
            <a:stCxn id="28" idx="3"/>
            <a:endCxn id="27" idx="1"/>
          </p:cNvCxnSpPr>
          <p:nvPr/>
        </p:nvCxnSpPr>
        <p:spPr>
          <a:xfrm>
            <a:off x="2164278" y="1263448"/>
            <a:ext cx="2987485" cy="3835235"/>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Koppling: vinklad 19">
            <a:extLst>
              <a:ext uri="{FF2B5EF4-FFF2-40B4-BE49-F238E27FC236}">
                <a16:creationId xmlns:a16="http://schemas.microsoft.com/office/drawing/2014/main" id="{EA3DFDB9-9C4E-4CD4-AECD-075BB659F45E}"/>
              </a:ext>
            </a:extLst>
          </p:cNvPr>
          <p:cNvCxnSpPr>
            <a:cxnSpLocks/>
            <a:stCxn id="28" idx="3"/>
            <a:endCxn id="29" idx="1"/>
          </p:cNvCxnSpPr>
          <p:nvPr/>
        </p:nvCxnSpPr>
        <p:spPr>
          <a:xfrm>
            <a:off x="2164278" y="1263448"/>
            <a:ext cx="2977577" cy="4579321"/>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09" name="Rektangel: rundade hörn 36">
            <a:extLst>
              <a:ext uri="{FF2B5EF4-FFF2-40B4-BE49-F238E27FC236}">
                <a16:creationId xmlns:a16="http://schemas.microsoft.com/office/drawing/2014/main" id="{C0ECA700-4F8F-4ABB-9BF4-44A598180235}"/>
              </a:ext>
            </a:extLst>
          </p:cNvPr>
          <p:cNvSpPr/>
          <p:nvPr/>
        </p:nvSpPr>
        <p:spPr>
          <a:xfrm>
            <a:off x="5049421" y="2686901"/>
            <a:ext cx="2196838"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Resultat</a:t>
            </a:r>
          </a:p>
        </p:txBody>
      </p:sp>
      <p:cxnSp>
        <p:nvCxnSpPr>
          <p:cNvPr id="74" name="Koppling: vinklad 19">
            <a:extLst>
              <a:ext uri="{FF2B5EF4-FFF2-40B4-BE49-F238E27FC236}">
                <a16:creationId xmlns:a16="http://schemas.microsoft.com/office/drawing/2014/main" id="{E9D89EA3-C714-4192-9109-BF61461DAAAF}"/>
              </a:ext>
            </a:extLst>
          </p:cNvPr>
          <p:cNvCxnSpPr>
            <a:cxnSpLocks/>
            <a:stCxn id="28" idx="3"/>
            <a:endCxn id="109" idx="1"/>
          </p:cNvCxnSpPr>
          <p:nvPr/>
        </p:nvCxnSpPr>
        <p:spPr>
          <a:xfrm>
            <a:off x="2164278" y="1263448"/>
            <a:ext cx="2885143" cy="1576411"/>
          </a:xfrm>
          <a:prstGeom prst="bentConnector3">
            <a:avLst>
              <a:gd name="adj1" fmla="val 51539"/>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81" name="textruta 80">
            <a:extLst>
              <a:ext uri="{FF2B5EF4-FFF2-40B4-BE49-F238E27FC236}">
                <a16:creationId xmlns:a16="http://schemas.microsoft.com/office/drawing/2014/main" id="{144FA4DD-FD28-4457-A5F9-24CEEBB9DD85}"/>
              </a:ext>
            </a:extLst>
          </p:cNvPr>
          <p:cNvSpPr txBox="1"/>
          <p:nvPr/>
        </p:nvSpPr>
        <p:spPr>
          <a:xfrm>
            <a:off x="7335292" y="1266350"/>
            <a:ext cx="5224022" cy="430887"/>
          </a:xfrm>
          <a:prstGeom prst="rect">
            <a:avLst/>
          </a:prstGeom>
          <a:noFill/>
        </p:spPr>
        <p:txBody>
          <a:bodyPr wrap="square">
            <a:spAutoFit/>
          </a:bodyPr>
          <a:lstStyle/>
          <a:p>
            <a:pPr marL="171450" indent="-171450">
              <a:buFont typeface="Arial" panose="020B0604020202020204" pitchFamily="34" charset="0"/>
              <a:buChar char="•"/>
            </a:pPr>
            <a:r>
              <a:rPr lang="sv-SE" sz="1100">
                <a:ea typeface="+mn-lt"/>
                <a:cs typeface="+mn-lt"/>
              </a:rPr>
              <a:t>Personliga påminnelser både med och utan koppling till patient samt Prioriterade meddelanden skickade av kollega</a:t>
            </a:r>
          </a:p>
        </p:txBody>
      </p:sp>
      <p:sp>
        <p:nvSpPr>
          <p:cNvPr id="83" name="textruta 82">
            <a:extLst>
              <a:ext uri="{FF2B5EF4-FFF2-40B4-BE49-F238E27FC236}">
                <a16:creationId xmlns:a16="http://schemas.microsoft.com/office/drawing/2014/main" id="{FE42C28D-C6C9-438B-BC94-055906657D6F}"/>
              </a:ext>
            </a:extLst>
          </p:cNvPr>
          <p:cNvSpPr txBox="1"/>
          <p:nvPr/>
        </p:nvSpPr>
        <p:spPr>
          <a:xfrm>
            <a:off x="7331473" y="2009244"/>
            <a:ext cx="4332124" cy="261610"/>
          </a:xfrm>
          <a:prstGeom prst="rect">
            <a:avLst/>
          </a:prstGeom>
          <a:noFill/>
        </p:spPr>
        <p:txBody>
          <a:bodyPr wrap="square">
            <a:spAutoFit/>
          </a:bodyPr>
          <a:lstStyle/>
          <a:p>
            <a:pPr marL="171450" indent="-171450">
              <a:buFont typeface="Arial" panose="020B0604020202020204" pitchFamily="34" charset="0"/>
              <a:buChar char="•"/>
            </a:pPr>
            <a:r>
              <a:rPr lang="sv-SE" sz="1100">
                <a:ea typeface="+mn-lt"/>
                <a:cs typeface="+mn-lt"/>
              </a:rPr>
              <a:t>Hantering av föreslagna ordinationer från kollegor och studenter </a:t>
            </a:r>
            <a:endParaRPr lang="sv-SE" sz="1100"/>
          </a:p>
        </p:txBody>
      </p:sp>
      <p:sp>
        <p:nvSpPr>
          <p:cNvPr id="84" name="textruta 83">
            <a:extLst>
              <a:ext uri="{FF2B5EF4-FFF2-40B4-BE49-F238E27FC236}">
                <a16:creationId xmlns:a16="http://schemas.microsoft.com/office/drawing/2014/main" id="{6A970BD5-5D4C-48F7-AEC9-ACDF136344AB}"/>
              </a:ext>
            </a:extLst>
          </p:cNvPr>
          <p:cNvSpPr txBox="1"/>
          <p:nvPr/>
        </p:nvSpPr>
        <p:spPr>
          <a:xfrm>
            <a:off x="7331473" y="2651302"/>
            <a:ext cx="4074221" cy="769441"/>
          </a:xfrm>
          <a:prstGeom prst="rect">
            <a:avLst/>
          </a:prstGeom>
          <a:noFill/>
        </p:spPr>
        <p:txBody>
          <a:bodyPr wrap="square">
            <a:spAutoFit/>
          </a:bodyPr>
          <a:lstStyle/>
          <a:p>
            <a:pPr marL="171450" indent="-171450">
              <a:buFont typeface="Arial" panose="020B0604020202020204" pitchFamily="34" charset="0"/>
              <a:buChar char="•"/>
            </a:pPr>
            <a:r>
              <a:rPr lang="sv-SE" sz="1100">
                <a:ea typeface="+mn-lt"/>
                <a:cs typeface="+mn-lt"/>
              </a:rPr>
              <a:t>Alla resultat från laboratoriemedicinska undersökningar, såsom tex prover och bild och funktionsdiagnostik, som klinikern ordinerat.</a:t>
            </a:r>
          </a:p>
          <a:p>
            <a:pPr marL="171450" indent="-171450">
              <a:buFont typeface="Arial" panose="020B0604020202020204" pitchFamily="34" charset="0"/>
              <a:buChar char="•"/>
            </a:pPr>
            <a:r>
              <a:rPr lang="sv-SE" sz="1100">
                <a:ea typeface="+mn-lt"/>
                <a:cs typeface="+mn-lt"/>
              </a:rPr>
              <a:t>All signering sker digitalt</a:t>
            </a:r>
            <a:endParaRPr lang="sv-SE" sz="1100"/>
          </a:p>
        </p:txBody>
      </p:sp>
      <p:sp>
        <p:nvSpPr>
          <p:cNvPr id="89" name="textruta 88">
            <a:extLst>
              <a:ext uri="{FF2B5EF4-FFF2-40B4-BE49-F238E27FC236}">
                <a16:creationId xmlns:a16="http://schemas.microsoft.com/office/drawing/2014/main" id="{430EFE24-6B1F-45E3-A991-B2E8DCF2F03B}"/>
              </a:ext>
            </a:extLst>
          </p:cNvPr>
          <p:cNvSpPr txBox="1"/>
          <p:nvPr/>
        </p:nvSpPr>
        <p:spPr>
          <a:xfrm>
            <a:off x="7299908" y="3493861"/>
            <a:ext cx="4332124" cy="430887"/>
          </a:xfrm>
          <a:prstGeom prst="rect">
            <a:avLst/>
          </a:prstGeom>
          <a:noFill/>
        </p:spPr>
        <p:txBody>
          <a:bodyPr wrap="square">
            <a:spAutoFit/>
          </a:bodyPr>
          <a:lstStyle/>
          <a:p>
            <a:pPr marL="171450" indent="-171450">
              <a:buFont typeface="Arial" panose="020B0604020202020204" pitchFamily="34" charset="0"/>
              <a:buChar char="•"/>
            </a:pPr>
            <a:r>
              <a:rPr lang="sv-SE" sz="1100">
                <a:ea typeface="+mn-lt"/>
                <a:cs typeface="+mn-lt"/>
              </a:rPr>
              <a:t>Dokument för signering och granskning, tex dokumentation från student, via </a:t>
            </a:r>
            <a:r>
              <a:rPr lang="sv-SE" sz="1100" err="1">
                <a:ea typeface="+mn-lt"/>
                <a:cs typeface="+mn-lt"/>
              </a:rPr>
              <a:t>medspeach</a:t>
            </a:r>
            <a:endParaRPr lang="sv-SE" sz="1100">
              <a:ea typeface="+mn-lt"/>
              <a:cs typeface="+mn-lt"/>
            </a:endParaRPr>
          </a:p>
        </p:txBody>
      </p:sp>
      <p:sp>
        <p:nvSpPr>
          <p:cNvPr id="98" name="textruta 97">
            <a:extLst>
              <a:ext uri="{FF2B5EF4-FFF2-40B4-BE49-F238E27FC236}">
                <a16:creationId xmlns:a16="http://schemas.microsoft.com/office/drawing/2014/main" id="{07E4AFFB-21EF-4AA5-9789-8981C3C5437C}"/>
              </a:ext>
            </a:extLst>
          </p:cNvPr>
          <p:cNvSpPr txBox="1"/>
          <p:nvPr/>
        </p:nvSpPr>
        <p:spPr>
          <a:xfrm>
            <a:off x="7358508" y="4210159"/>
            <a:ext cx="4062050" cy="600164"/>
          </a:xfrm>
          <a:prstGeom prst="rect">
            <a:avLst/>
          </a:prstGeom>
          <a:noFill/>
        </p:spPr>
        <p:txBody>
          <a:bodyPr wrap="square">
            <a:spAutoFit/>
          </a:bodyPr>
          <a:lstStyle/>
          <a:p>
            <a:pPr marL="285750" indent="-285750">
              <a:buFont typeface="Arial" panose="020B0604020202020204" pitchFamily="34" charset="0"/>
              <a:buChar char="•"/>
            </a:pPr>
            <a:r>
              <a:rPr lang="sv-SE" sz="1100">
                <a:solidFill>
                  <a:srgbClr val="000000"/>
                </a:solidFill>
                <a:cs typeface="Arial"/>
              </a:rPr>
              <a:t>Patientrelaterade meddelande från kollegor</a:t>
            </a:r>
          </a:p>
          <a:p>
            <a:pPr marL="285750" indent="-285750">
              <a:buFont typeface="Arial" panose="020B0604020202020204" pitchFamily="34" charset="0"/>
              <a:buChar char="•"/>
            </a:pPr>
            <a:r>
              <a:rPr lang="sv-SE" sz="1100">
                <a:ea typeface="+mn-lt"/>
                <a:cs typeface="+mn-lt"/>
              </a:rPr>
              <a:t>Kan ta emot, svara på, vidarebefordra eller skapa meddelanden</a:t>
            </a:r>
            <a:endParaRPr lang="sv-SE" sz="1100"/>
          </a:p>
        </p:txBody>
      </p:sp>
      <p:sp>
        <p:nvSpPr>
          <p:cNvPr id="100" name="textruta 99">
            <a:extLst>
              <a:ext uri="{FF2B5EF4-FFF2-40B4-BE49-F238E27FC236}">
                <a16:creationId xmlns:a16="http://schemas.microsoft.com/office/drawing/2014/main" id="{A111AC0D-06A7-40A3-890C-E6FDC1B460CA}"/>
              </a:ext>
            </a:extLst>
          </p:cNvPr>
          <p:cNvSpPr txBox="1"/>
          <p:nvPr/>
        </p:nvSpPr>
        <p:spPr>
          <a:xfrm>
            <a:off x="7368416" y="4940079"/>
            <a:ext cx="3815180" cy="600164"/>
          </a:xfrm>
          <a:prstGeom prst="rect">
            <a:avLst/>
          </a:prstGeom>
          <a:noFill/>
        </p:spPr>
        <p:txBody>
          <a:bodyPr wrap="square">
            <a:spAutoFit/>
          </a:bodyPr>
          <a:lstStyle/>
          <a:p>
            <a:pPr marL="171450" indent="-171450">
              <a:buFont typeface="Arial" panose="020B0604020202020204" pitchFamily="34" charset="0"/>
              <a:buChar char="•"/>
            </a:pPr>
            <a:r>
              <a:rPr lang="sv-SE" sz="1100">
                <a:cs typeface="Arial"/>
              </a:rPr>
              <a:t>Skapa ny påminnelse</a:t>
            </a:r>
          </a:p>
          <a:p>
            <a:pPr marL="171450" indent="-171450">
              <a:buFont typeface="Arial" panose="020B0604020202020204" pitchFamily="34" charset="0"/>
              <a:buChar char="•"/>
            </a:pPr>
            <a:r>
              <a:rPr lang="sv-SE" sz="1100">
                <a:cs typeface="Arial"/>
              </a:rPr>
              <a:t>Påbörjade Anteckningar som inte är signerade och klara</a:t>
            </a:r>
            <a:endParaRPr lang="sv-SE" sz="1100"/>
          </a:p>
        </p:txBody>
      </p:sp>
      <p:sp>
        <p:nvSpPr>
          <p:cNvPr id="102" name="textruta 101">
            <a:extLst>
              <a:ext uri="{FF2B5EF4-FFF2-40B4-BE49-F238E27FC236}">
                <a16:creationId xmlns:a16="http://schemas.microsoft.com/office/drawing/2014/main" id="{F77A0299-2370-4E66-A7AB-96CD946A3DBF}"/>
              </a:ext>
            </a:extLst>
          </p:cNvPr>
          <p:cNvSpPr txBox="1"/>
          <p:nvPr/>
        </p:nvSpPr>
        <p:spPr>
          <a:xfrm>
            <a:off x="7368416" y="5711964"/>
            <a:ext cx="3815180" cy="261610"/>
          </a:xfrm>
          <a:prstGeom prst="rect">
            <a:avLst/>
          </a:prstGeom>
          <a:noFill/>
        </p:spPr>
        <p:txBody>
          <a:bodyPr wrap="square">
            <a:spAutoFit/>
          </a:bodyPr>
          <a:lstStyle/>
          <a:p>
            <a:pPr marL="171450" indent="-171450">
              <a:buFont typeface="Arial" panose="020B0604020202020204" pitchFamily="34" charset="0"/>
              <a:buChar char="•"/>
            </a:pPr>
            <a:r>
              <a:rPr lang="sv-SE" sz="1100">
                <a:cs typeface="Arial"/>
              </a:rPr>
              <a:t>Skickade objekt, papperskorg och läskvitto</a:t>
            </a:r>
          </a:p>
        </p:txBody>
      </p:sp>
      <p:sp>
        <p:nvSpPr>
          <p:cNvPr id="108" name="Platshållare för innehåll 5">
            <a:extLst>
              <a:ext uri="{FF2B5EF4-FFF2-40B4-BE49-F238E27FC236}">
                <a16:creationId xmlns:a16="http://schemas.microsoft.com/office/drawing/2014/main" id="{0EEFF799-115A-458E-8E47-5637942BD43E}"/>
              </a:ext>
            </a:extLst>
          </p:cNvPr>
          <p:cNvSpPr txBox="1">
            <a:spLocks/>
          </p:cNvSpPr>
          <p:nvPr/>
        </p:nvSpPr>
        <p:spPr>
          <a:xfrm>
            <a:off x="321498" y="1601271"/>
            <a:ext cx="3219004" cy="4308972"/>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indent="-251460">
              <a:spcAft>
                <a:spcPts val="600"/>
              </a:spcAft>
            </a:pPr>
            <a:r>
              <a:rPr lang="sv-SE" sz="1050" dirty="0"/>
              <a:t>Ett digitalt arbetsverktyg. Utgör</a:t>
            </a:r>
            <a:r>
              <a:rPr lang="sv-SE" sz="1050" b="0" i="0" u="none" strike="noStrike" dirty="0">
                <a:effectLst/>
                <a:latin typeface="Arial"/>
                <a:cs typeface="Arial"/>
              </a:rPr>
              <a:t> notifikations- och signeringskorg där all inkommande information samlas</a:t>
            </a:r>
            <a:endParaRPr lang="sv-SE" sz="1200" dirty="0">
              <a:latin typeface="Arial"/>
              <a:cs typeface="Arial"/>
            </a:endParaRPr>
          </a:p>
          <a:p>
            <a:pPr marL="251460" indent="-251460">
              <a:spcAft>
                <a:spcPts val="600"/>
              </a:spcAft>
            </a:pPr>
            <a:r>
              <a:rPr lang="sv-SE" sz="1050" dirty="0"/>
              <a:t>Funktion som kommer användas av alla medarbetare</a:t>
            </a:r>
            <a:r>
              <a:rPr lang="sv-SE" sz="1050" dirty="0">
                <a:solidFill>
                  <a:schemeClr val="accent1"/>
                </a:solidFill>
              </a:rPr>
              <a:t>, </a:t>
            </a:r>
            <a:r>
              <a:rPr lang="sv-SE" sz="1050" dirty="0"/>
              <a:t>framförallt läkare</a:t>
            </a:r>
            <a:endParaRPr lang="sv-SE" sz="1050" dirty="0">
              <a:cs typeface="Arial"/>
            </a:endParaRPr>
          </a:p>
          <a:p>
            <a:pPr marL="251460" indent="-251460">
              <a:spcAft>
                <a:spcPts val="600"/>
              </a:spcAft>
            </a:pPr>
            <a:r>
              <a:rPr lang="sv-SE" sz="1050" dirty="0"/>
              <a:t>Ersätter dagens signeringskorg i PMO och </a:t>
            </a:r>
            <a:r>
              <a:rPr lang="sv-SE" sz="1050" dirty="0" err="1"/>
              <a:t>Melior</a:t>
            </a:r>
            <a:r>
              <a:rPr lang="sv-SE" sz="1050" dirty="0"/>
              <a:t>, papperskopior, internpost i PMO osv</a:t>
            </a:r>
            <a:endParaRPr lang="sv-SE" sz="1050" dirty="0">
              <a:cs typeface="Arial"/>
            </a:endParaRPr>
          </a:p>
          <a:p>
            <a:pPr marL="251460" indent="-251460">
              <a:spcAft>
                <a:spcPts val="600"/>
              </a:spcAft>
            </a:pPr>
            <a:r>
              <a:rPr lang="sv-SE" sz="1050" dirty="0"/>
              <a:t>Förfrågan om receptförnyser</a:t>
            </a:r>
            <a:endParaRPr lang="sv-SE" sz="1050" dirty="0">
              <a:cs typeface="Arial"/>
            </a:endParaRPr>
          </a:p>
          <a:p>
            <a:pPr marL="251460" indent="-251460">
              <a:spcAft>
                <a:spcPts val="600"/>
              </a:spcAft>
            </a:pPr>
            <a:r>
              <a:rPr lang="sv-SE" sz="1050" dirty="0">
                <a:ea typeface="+mn-lt"/>
                <a:cs typeface="+mn-lt"/>
              </a:rPr>
              <a:t>Meddelanden kan markeras som olästa igen</a:t>
            </a:r>
          </a:p>
          <a:p>
            <a:pPr marL="251460" indent="-251460">
              <a:spcAft>
                <a:spcPts val="600"/>
              </a:spcAft>
            </a:pPr>
            <a:r>
              <a:rPr lang="sv-SE" sz="1050" dirty="0">
                <a:ea typeface="+mn-lt"/>
                <a:cs typeface="+mn-lt"/>
              </a:rPr>
              <a:t>Dokumentation som görs i meddelandecenter kan sparas till patientens journal.</a:t>
            </a:r>
          </a:p>
          <a:p>
            <a:pPr marL="251460" indent="-251460">
              <a:spcAft>
                <a:spcPts val="600"/>
              </a:spcAft>
            </a:pPr>
            <a:r>
              <a:rPr lang="sv-SE" sz="1050" dirty="0">
                <a:ea typeface="+mn-lt"/>
                <a:cs typeface="+mn-lt"/>
              </a:rPr>
              <a:t>För dem med flera positioner och behörigheter visas samma meddelandecenter och inkorg. Informationen följer personen, inte lokalisation</a:t>
            </a:r>
          </a:p>
          <a:p>
            <a:pPr marL="251460" indent="-251460">
              <a:spcAft>
                <a:spcPts val="300"/>
              </a:spcAft>
            </a:pPr>
            <a:r>
              <a:rPr lang="sv-SE" sz="1050" dirty="0">
                <a:ea typeface="+mn-lt"/>
                <a:cs typeface="+mn-lt"/>
              </a:rPr>
              <a:t>Meddelandecenter består av en inkorgsöversikt med tre olika flikar</a:t>
            </a:r>
            <a:endParaRPr lang="sv-SE" sz="1800" dirty="0">
              <a:ea typeface="+mn-lt"/>
              <a:cs typeface="+mn-lt"/>
            </a:endParaRPr>
          </a:p>
          <a:p>
            <a:pPr marL="503555" lvl="1" indent="-251460">
              <a:spcAft>
                <a:spcPts val="0"/>
              </a:spcAft>
            </a:pPr>
            <a:r>
              <a:rPr lang="sv-SE" sz="900" dirty="0">
                <a:cs typeface="Arial"/>
              </a:rPr>
              <a:t>Inkorg</a:t>
            </a:r>
          </a:p>
          <a:p>
            <a:pPr marL="503555" lvl="1" indent="-251460">
              <a:spcAft>
                <a:spcPts val="0"/>
              </a:spcAft>
            </a:pPr>
            <a:r>
              <a:rPr lang="sv-SE" sz="900" dirty="0">
                <a:cs typeface="Arial"/>
              </a:rPr>
              <a:t>Ombud</a:t>
            </a:r>
          </a:p>
          <a:p>
            <a:pPr marL="503555" lvl="1" indent="-251460">
              <a:spcAft>
                <a:spcPts val="0"/>
              </a:spcAft>
            </a:pPr>
            <a:r>
              <a:rPr lang="sv-SE" sz="900" dirty="0">
                <a:ea typeface="+mn-lt"/>
                <a:cs typeface="+mn-lt"/>
              </a:rPr>
              <a:t>Delade inkorgar</a:t>
            </a:r>
          </a:p>
        </p:txBody>
      </p:sp>
      <p:sp>
        <p:nvSpPr>
          <p:cNvPr id="2" name="textruta 74">
            <a:extLst>
              <a:ext uri="{FF2B5EF4-FFF2-40B4-BE49-F238E27FC236}">
                <a16:creationId xmlns:a16="http://schemas.microsoft.com/office/drawing/2014/main" id="{1EDCF0EC-FA9D-9149-CD33-DB2D72E91332}"/>
              </a:ext>
            </a:extLst>
          </p:cNvPr>
          <p:cNvSpPr txBox="1"/>
          <p:nvPr/>
        </p:nvSpPr>
        <p:spPr>
          <a:xfrm>
            <a:off x="780778" y="805142"/>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Arial"/>
              </a:rPr>
              <a:t>Huvudgrupp – övergripande förändring</a:t>
            </a:r>
            <a:endParaRPr kumimoji="0" lang="sv-SE" sz="1100" b="0"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3" name="textruta 74">
            <a:extLst>
              <a:ext uri="{FF2B5EF4-FFF2-40B4-BE49-F238E27FC236}">
                <a16:creationId xmlns:a16="http://schemas.microsoft.com/office/drawing/2014/main" id="{97BE8DB2-9F26-B9C6-C27E-6DAEE11D38F7}"/>
              </a:ext>
            </a:extLst>
          </p:cNvPr>
          <p:cNvSpPr txBox="1"/>
          <p:nvPr/>
        </p:nvSpPr>
        <p:spPr>
          <a:xfrm>
            <a:off x="4471005" y="804721"/>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mn-cs"/>
              </a:rPr>
              <a:t>Undergrupper – viktiga delar i förändringen</a:t>
            </a:r>
            <a:endParaRPr kumimoji="0" lang="sv-SE" sz="1100" b="1"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4" name="Rektangel: rundade hörn 36">
            <a:extLst>
              <a:ext uri="{FF2B5EF4-FFF2-40B4-BE49-F238E27FC236}">
                <a16:creationId xmlns:a16="http://schemas.microsoft.com/office/drawing/2014/main" id="{91FCFCA0-3ED0-A4B8-91BE-97B173AB9B0D}"/>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Tree>
    <p:extLst>
      <p:ext uri="{BB962C8B-B14F-4D97-AF65-F5344CB8AC3E}">
        <p14:creationId xmlns:p14="http://schemas.microsoft.com/office/powerpoint/2010/main" val="1052979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b="1"/>
              <a:t>Läkemedel</a:t>
            </a:r>
          </a:p>
        </p:txBody>
      </p:sp>
      <p:sp>
        <p:nvSpPr>
          <p:cNvPr id="6" name="Platshållare för innehåll 5"/>
          <p:cNvSpPr>
            <a:spLocks noGrp="1"/>
          </p:cNvSpPr>
          <p:nvPr>
            <p:ph idx="1"/>
          </p:nvPr>
        </p:nvSpPr>
        <p:spPr>
          <a:xfrm>
            <a:off x="930628" y="2330148"/>
            <a:ext cx="3124556" cy="2266309"/>
          </a:xfrm>
        </p:spPr>
        <p:txBody>
          <a:bodyPr lIns="91440" tIns="45720" rIns="91440" bIns="45720" anchor="t"/>
          <a:lstStyle/>
          <a:p>
            <a:pPr algn="l" rtl="0" fontAlgn="base">
              <a:buFont typeface="Arial" panose="020B0604020202020204" pitchFamily="34" charset="0"/>
              <a:buChar char="•"/>
            </a:pPr>
            <a:r>
              <a:rPr lang="sv-SE" sz="1200" b="0" i="0" u="none" strike="noStrike" dirty="0">
                <a:solidFill>
                  <a:srgbClr val="000000"/>
                </a:solidFill>
                <a:effectLst/>
                <a:latin typeface="Arial" panose="020B0604020202020204" pitchFamily="34" charset="0"/>
              </a:rPr>
              <a:t>Ordination görs av generiskt läkemedelsnamn, dvs. </a:t>
            </a:r>
            <a:r>
              <a:rPr lang="sv-SE" sz="1200" b="0" i="0" u="none" strike="noStrike" dirty="0" err="1">
                <a:solidFill>
                  <a:srgbClr val="000000"/>
                </a:solidFill>
                <a:effectLst/>
                <a:latin typeface="Arial" panose="020B0604020202020204" pitchFamily="34" charset="0"/>
              </a:rPr>
              <a:t>paracetamol</a:t>
            </a:r>
            <a:r>
              <a:rPr lang="sv-SE" sz="1200" b="0" i="0" u="none" strike="noStrike" dirty="0">
                <a:solidFill>
                  <a:srgbClr val="000000"/>
                </a:solidFill>
                <a:effectLst/>
                <a:latin typeface="Arial" panose="020B0604020202020204" pitchFamily="34" charset="0"/>
              </a:rPr>
              <a:t> istället för Alvedon.</a:t>
            </a:r>
            <a:r>
              <a:rPr lang="en-US" sz="1200"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sv-SE" sz="1200" b="0" i="0" u="none" strike="noStrike" dirty="0">
                <a:solidFill>
                  <a:srgbClr val="000000"/>
                </a:solidFill>
                <a:effectLst/>
                <a:latin typeface="Arial" panose="020B0604020202020204" pitchFamily="34" charset="0"/>
              </a:rPr>
              <a:t>En ordination gäller tills vidare om inte den tidsbegränsas. Inom slutenvård blir det i praktiken omvänt jämfört med hur det i dagsläget fungerar med ”</a:t>
            </a:r>
            <a:r>
              <a:rPr lang="sv-SE" sz="1200" b="0" i="0" u="none" strike="noStrike" dirty="0" err="1">
                <a:solidFill>
                  <a:srgbClr val="000000"/>
                </a:solidFill>
                <a:effectLst/>
                <a:latin typeface="Arial" panose="020B0604020202020204" pitchFamily="34" charset="0"/>
              </a:rPr>
              <a:t>pilning</a:t>
            </a:r>
            <a:r>
              <a:rPr lang="sv-SE" sz="1200" b="0" i="0" u="none" strike="noStrike" dirty="0">
                <a:solidFill>
                  <a:srgbClr val="000000"/>
                </a:solidFill>
                <a:effectLst/>
                <a:latin typeface="Arial" panose="020B0604020202020204" pitchFamily="34" charset="0"/>
              </a:rPr>
              <a:t>”. </a:t>
            </a:r>
            <a:r>
              <a:rPr lang="en-US" sz="1200"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sv-SE" sz="1200" b="0" i="0" u="none" strike="noStrike" dirty="0">
                <a:solidFill>
                  <a:srgbClr val="000000"/>
                </a:solidFill>
                <a:effectLst/>
                <a:latin typeface="Arial" panose="020B0604020202020204" pitchFamily="34" charset="0"/>
              </a:rPr>
              <a:t>Alla aktuella läkemedelsordinationer är synliga för alla genom en, aktuell läkemedelslista</a:t>
            </a:r>
            <a:r>
              <a:rPr lang="en-US" sz="1200" b="0" i="0" dirty="0">
                <a:solidFill>
                  <a:srgbClr val="000000"/>
                </a:solidFill>
                <a:effectLst/>
                <a:latin typeface="Arial" panose="020B0604020202020204" pitchFamily="34" charset="0"/>
              </a:rPr>
              <a:t>​</a:t>
            </a:r>
          </a:p>
        </p:txBody>
      </p:sp>
      <p:sp>
        <p:nvSpPr>
          <p:cNvPr id="4" name="Rektangel: rundade hörn 36">
            <a:extLst>
              <a:ext uri="{FF2B5EF4-FFF2-40B4-BE49-F238E27FC236}">
                <a16:creationId xmlns:a16="http://schemas.microsoft.com/office/drawing/2014/main" id="{65DEA60D-A7F0-4345-B831-B1C5C531696D}"/>
              </a:ext>
            </a:extLst>
          </p:cNvPr>
          <p:cNvSpPr/>
          <p:nvPr/>
        </p:nvSpPr>
        <p:spPr>
          <a:xfrm>
            <a:off x="6591007" y="1742982"/>
            <a:ext cx="4128886"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Generisk ordination</a:t>
            </a:r>
          </a:p>
        </p:txBody>
      </p:sp>
      <p:sp>
        <p:nvSpPr>
          <p:cNvPr id="7" name="Rektangel: rundade hörn 36">
            <a:extLst>
              <a:ext uri="{FF2B5EF4-FFF2-40B4-BE49-F238E27FC236}">
                <a16:creationId xmlns:a16="http://schemas.microsoft.com/office/drawing/2014/main" id="{083887DC-7202-42BA-9BA7-D71C22D6A540}"/>
              </a:ext>
            </a:extLst>
          </p:cNvPr>
          <p:cNvSpPr/>
          <p:nvPr/>
        </p:nvSpPr>
        <p:spPr>
          <a:xfrm>
            <a:off x="6606399" y="2719595"/>
            <a:ext cx="4128886"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Läkemedelsvyer</a:t>
            </a:r>
            <a:endParaRPr lang="sv-SE" sz="1200" i="1">
              <a:solidFill>
                <a:schemeClr val="tx1"/>
              </a:solidFill>
            </a:endParaRPr>
          </a:p>
        </p:txBody>
      </p:sp>
      <p:sp>
        <p:nvSpPr>
          <p:cNvPr id="8" name="Rektangel: rundade hörn 36">
            <a:extLst>
              <a:ext uri="{FF2B5EF4-FFF2-40B4-BE49-F238E27FC236}">
                <a16:creationId xmlns:a16="http://schemas.microsoft.com/office/drawing/2014/main" id="{49DDAC52-78EF-45B8-B544-D3D6FAD44938}"/>
              </a:ext>
            </a:extLst>
          </p:cNvPr>
          <p:cNvSpPr/>
          <p:nvPr/>
        </p:nvSpPr>
        <p:spPr>
          <a:xfrm>
            <a:off x="6568147" y="4669596"/>
            <a:ext cx="4106027"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Läkemedelsavstämning</a:t>
            </a:r>
          </a:p>
        </p:txBody>
      </p:sp>
      <p:sp>
        <p:nvSpPr>
          <p:cNvPr id="9" name="Rektangel: rundade hörn 36">
            <a:extLst>
              <a:ext uri="{FF2B5EF4-FFF2-40B4-BE49-F238E27FC236}">
                <a16:creationId xmlns:a16="http://schemas.microsoft.com/office/drawing/2014/main" id="{B6E81B37-A789-4CBC-AE02-EB6C8041A152}"/>
              </a:ext>
            </a:extLst>
          </p:cNvPr>
          <p:cNvSpPr/>
          <p:nvPr/>
        </p:nvSpPr>
        <p:spPr>
          <a:xfrm>
            <a:off x="6591685" y="2226242"/>
            <a:ext cx="414427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En gemensam läkemedelslista</a:t>
            </a:r>
          </a:p>
        </p:txBody>
      </p:sp>
      <p:sp>
        <p:nvSpPr>
          <p:cNvPr id="15" name="Rektangel: rundade hörn 36">
            <a:extLst>
              <a:ext uri="{FF2B5EF4-FFF2-40B4-BE49-F238E27FC236}">
                <a16:creationId xmlns:a16="http://schemas.microsoft.com/office/drawing/2014/main" id="{C1340964-6C60-44AB-B54B-A8A08C89B2E5}"/>
              </a:ext>
            </a:extLst>
          </p:cNvPr>
          <p:cNvSpPr/>
          <p:nvPr/>
        </p:nvSpPr>
        <p:spPr>
          <a:xfrm>
            <a:off x="6606399" y="3204313"/>
            <a:ext cx="4144279"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Digitalt läkemedelsflöde</a:t>
            </a:r>
          </a:p>
        </p:txBody>
      </p:sp>
      <p:sp>
        <p:nvSpPr>
          <p:cNvPr id="16" name="Rektangel: rundade hörn 36">
            <a:extLst>
              <a:ext uri="{FF2B5EF4-FFF2-40B4-BE49-F238E27FC236}">
                <a16:creationId xmlns:a16="http://schemas.microsoft.com/office/drawing/2014/main" id="{A3F9E91B-BB91-4C3A-95E5-A58AD62DB5D2}"/>
              </a:ext>
            </a:extLst>
          </p:cNvPr>
          <p:cNvSpPr/>
          <p:nvPr/>
        </p:nvSpPr>
        <p:spPr>
          <a:xfrm>
            <a:off x="6598702" y="4165836"/>
            <a:ext cx="4144279"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Beslutsstöd och referenssidor</a:t>
            </a:r>
          </a:p>
        </p:txBody>
      </p:sp>
      <p:cxnSp>
        <p:nvCxnSpPr>
          <p:cNvPr id="17" name="Koppling: vinklad 16">
            <a:extLst>
              <a:ext uri="{FF2B5EF4-FFF2-40B4-BE49-F238E27FC236}">
                <a16:creationId xmlns:a16="http://schemas.microsoft.com/office/drawing/2014/main" id="{4FDDDB27-84BE-4BDB-AE9D-AA5B2726D27F}"/>
              </a:ext>
            </a:extLst>
          </p:cNvPr>
          <p:cNvCxnSpPr>
            <a:cxnSpLocks/>
            <a:endCxn id="4" idx="1"/>
          </p:cNvCxnSpPr>
          <p:nvPr/>
        </p:nvCxnSpPr>
        <p:spPr>
          <a:xfrm flipV="1">
            <a:off x="2093120" y="1899525"/>
            <a:ext cx="4497887" cy="3585"/>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Koppling: vinklad 17">
            <a:extLst>
              <a:ext uri="{FF2B5EF4-FFF2-40B4-BE49-F238E27FC236}">
                <a16:creationId xmlns:a16="http://schemas.microsoft.com/office/drawing/2014/main" id="{4E6A9712-AAA5-4E95-BB17-D280255EF144}"/>
              </a:ext>
            </a:extLst>
          </p:cNvPr>
          <p:cNvCxnSpPr>
            <a:cxnSpLocks/>
            <a:stCxn id="28" idx="3"/>
            <a:endCxn id="7" idx="1"/>
          </p:cNvCxnSpPr>
          <p:nvPr/>
        </p:nvCxnSpPr>
        <p:spPr>
          <a:xfrm>
            <a:off x="2003570" y="1895940"/>
            <a:ext cx="4602829" cy="980198"/>
          </a:xfrm>
          <a:prstGeom prst="bentConnector3">
            <a:avLst>
              <a:gd name="adj1" fmla="val 49655"/>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Koppling: vinklad 18">
            <a:extLst>
              <a:ext uri="{FF2B5EF4-FFF2-40B4-BE49-F238E27FC236}">
                <a16:creationId xmlns:a16="http://schemas.microsoft.com/office/drawing/2014/main" id="{63914928-9179-4A07-A360-64C167905153}"/>
              </a:ext>
            </a:extLst>
          </p:cNvPr>
          <p:cNvCxnSpPr>
            <a:cxnSpLocks/>
            <a:stCxn id="28" idx="3"/>
            <a:endCxn id="37" idx="1"/>
          </p:cNvCxnSpPr>
          <p:nvPr/>
        </p:nvCxnSpPr>
        <p:spPr>
          <a:xfrm>
            <a:off x="2003570" y="1895940"/>
            <a:ext cx="4564577" cy="3433960"/>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Koppling: vinklad 19">
            <a:extLst>
              <a:ext uri="{FF2B5EF4-FFF2-40B4-BE49-F238E27FC236}">
                <a16:creationId xmlns:a16="http://schemas.microsoft.com/office/drawing/2014/main" id="{AE8D8AA2-4B62-4BDA-BF98-B904D5563BE5}"/>
              </a:ext>
            </a:extLst>
          </p:cNvPr>
          <p:cNvCxnSpPr>
            <a:cxnSpLocks/>
            <a:stCxn id="28" idx="3"/>
            <a:endCxn id="16" idx="1"/>
          </p:cNvCxnSpPr>
          <p:nvPr/>
        </p:nvCxnSpPr>
        <p:spPr>
          <a:xfrm>
            <a:off x="2003570" y="1895940"/>
            <a:ext cx="4595132" cy="2426439"/>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3" name="Koppling: vinklad 22">
            <a:extLst>
              <a:ext uri="{FF2B5EF4-FFF2-40B4-BE49-F238E27FC236}">
                <a16:creationId xmlns:a16="http://schemas.microsoft.com/office/drawing/2014/main" id="{421C0B34-DB79-4A9F-A6A3-6381F6DDE965}"/>
              </a:ext>
            </a:extLst>
          </p:cNvPr>
          <p:cNvCxnSpPr>
            <a:cxnSpLocks/>
            <a:stCxn id="28" idx="3"/>
            <a:endCxn id="15" idx="1"/>
          </p:cNvCxnSpPr>
          <p:nvPr/>
        </p:nvCxnSpPr>
        <p:spPr>
          <a:xfrm>
            <a:off x="2003570" y="1895940"/>
            <a:ext cx="4602829" cy="1464916"/>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2" name="Rektangel: rundade hörn 36">
            <a:extLst>
              <a:ext uri="{FF2B5EF4-FFF2-40B4-BE49-F238E27FC236}">
                <a16:creationId xmlns:a16="http://schemas.microsoft.com/office/drawing/2014/main" id="{EEC30D3C-BD54-416D-88E7-556C167AD613}"/>
              </a:ext>
            </a:extLst>
          </p:cNvPr>
          <p:cNvSpPr/>
          <p:nvPr/>
        </p:nvSpPr>
        <p:spPr>
          <a:xfrm>
            <a:off x="6606400" y="3689031"/>
            <a:ext cx="4144278"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Hantering av läkemedel</a:t>
            </a:r>
          </a:p>
        </p:txBody>
      </p:sp>
      <p:cxnSp>
        <p:nvCxnSpPr>
          <p:cNvPr id="29" name="Koppling: vinklad 19">
            <a:extLst>
              <a:ext uri="{FF2B5EF4-FFF2-40B4-BE49-F238E27FC236}">
                <a16:creationId xmlns:a16="http://schemas.microsoft.com/office/drawing/2014/main" id="{614765F2-8B90-4F9E-A4BF-A32347F035D2}"/>
              </a:ext>
            </a:extLst>
          </p:cNvPr>
          <p:cNvCxnSpPr>
            <a:cxnSpLocks/>
            <a:stCxn id="28" idx="3"/>
            <a:endCxn id="22" idx="1"/>
          </p:cNvCxnSpPr>
          <p:nvPr/>
        </p:nvCxnSpPr>
        <p:spPr>
          <a:xfrm>
            <a:off x="2003570" y="1895940"/>
            <a:ext cx="4602830" cy="1949634"/>
          </a:xfrm>
          <a:prstGeom prst="bentConnector3">
            <a:avLst>
              <a:gd name="adj1" fmla="val 5000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8" name="Rektangel: rundade hörn 36">
            <a:extLst>
              <a:ext uri="{FF2B5EF4-FFF2-40B4-BE49-F238E27FC236}">
                <a16:creationId xmlns:a16="http://schemas.microsoft.com/office/drawing/2014/main" id="{742C5425-7BD0-4834-8E0F-172AB261542D}"/>
              </a:ext>
            </a:extLst>
          </p:cNvPr>
          <p:cNvSpPr/>
          <p:nvPr/>
        </p:nvSpPr>
        <p:spPr>
          <a:xfrm>
            <a:off x="940644" y="1742982"/>
            <a:ext cx="1062926" cy="30591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b="1">
                <a:solidFill>
                  <a:schemeClr val="tx1"/>
                </a:solidFill>
              </a:rPr>
              <a:t>Läkemedel</a:t>
            </a:r>
            <a:endParaRPr lang="en-US"/>
          </a:p>
        </p:txBody>
      </p:sp>
      <p:cxnSp>
        <p:nvCxnSpPr>
          <p:cNvPr id="21" name="Koppling: vinklad 17">
            <a:extLst>
              <a:ext uri="{FF2B5EF4-FFF2-40B4-BE49-F238E27FC236}">
                <a16:creationId xmlns:a16="http://schemas.microsoft.com/office/drawing/2014/main" id="{B2E16595-C626-4B64-82A1-7086ECC7F4C5}"/>
              </a:ext>
            </a:extLst>
          </p:cNvPr>
          <p:cNvCxnSpPr>
            <a:cxnSpLocks/>
            <a:stCxn id="28" idx="3"/>
            <a:endCxn id="9" idx="1"/>
          </p:cNvCxnSpPr>
          <p:nvPr/>
        </p:nvCxnSpPr>
        <p:spPr>
          <a:xfrm>
            <a:off x="2003570" y="1895940"/>
            <a:ext cx="4588115" cy="486845"/>
          </a:xfrm>
          <a:prstGeom prst="bentConnector3">
            <a:avLst>
              <a:gd name="adj1" fmla="val 50520"/>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7" name="Rektangel: rundade hörn 36">
            <a:extLst>
              <a:ext uri="{FF2B5EF4-FFF2-40B4-BE49-F238E27FC236}">
                <a16:creationId xmlns:a16="http://schemas.microsoft.com/office/drawing/2014/main" id="{4F2E2604-BBB3-4E63-96E1-7FBBB95B9672}"/>
              </a:ext>
            </a:extLst>
          </p:cNvPr>
          <p:cNvSpPr/>
          <p:nvPr/>
        </p:nvSpPr>
        <p:spPr>
          <a:xfrm>
            <a:off x="6568147" y="5173357"/>
            <a:ext cx="4144279" cy="313086"/>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tx1"/>
                </a:solidFill>
              </a:rPr>
              <a:t>Cytostatika</a:t>
            </a:r>
          </a:p>
        </p:txBody>
      </p:sp>
      <p:sp>
        <p:nvSpPr>
          <p:cNvPr id="3" name="Rektangel: rundade hörn 36">
            <a:extLst>
              <a:ext uri="{FF2B5EF4-FFF2-40B4-BE49-F238E27FC236}">
                <a16:creationId xmlns:a16="http://schemas.microsoft.com/office/drawing/2014/main" id="{D050570B-778A-0550-DDEA-7BACB0A42062}"/>
              </a:ext>
            </a:extLst>
          </p:cNvPr>
          <p:cNvSpPr/>
          <p:nvPr/>
        </p:nvSpPr>
        <p:spPr>
          <a:xfrm>
            <a:off x="10697592" y="26998"/>
            <a:ext cx="1485530" cy="313086"/>
          </a:xfrm>
          <a:prstGeom prst="roundRect">
            <a:avLst/>
          </a:prstGeom>
          <a:no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schemeClr val="bg2">
                    <a:lumMod val="75000"/>
                  </a:schemeClr>
                </a:solidFill>
                <a:cs typeface="Arial"/>
              </a:rPr>
              <a:t>Arbetsmaterial</a:t>
            </a:r>
            <a:endParaRPr lang="en-US">
              <a:solidFill>
                <a:schemeClr val="bg2">
                  <a:lumMod val="75000"/>
                </a:schemeClr>
              </a:solidFill>
            </a:endParaRPr>
          </a:p>
        </p:txBody>
      </p:sp>
      <p:sp>
        <p:nvSpPr>
          <p:cNvPr id="2" name="textruta 74">
            <a:extLst>
              <a:ext uri="{FF2B5EF4-FFF2-40B4-BE49-F238E27FC236}">
                <a16:creationId xmlns:a16="http://schemas.microsoft.com/office/drawing/2014/main" id="{225622AC-6891-624E-82FA-4A3629522D67}"/>
              </a:ext>
            </a:extLst>
          </p:cNvPr>
          <p:cNvSpPr txBox="1"/>
          <p:nvPr/>
        </p:nvSpPr>
        <p:spPr>
          <a:xfrm>
            <a:off x="910982" y="1379053"/>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Arial"/>
              </a:rPr>
              <a:t>Huvudgrupp – övergripande förändring</a:t>
            </a:r>
            <a:endParaRPr kumimoji="0" lang="sv-SE" sz="1100" b="0"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10" name="textruta 74">
            <a:extLst>
              <a:ext uri="{FF2B5EF4-FFF2-40B4-BE49-F238E27FC236}">
                <a16:creationId xmlns:a16="http://schemas.microsoft.com/office/drawing/2014/main" id="{60960D58-B6D7-14E5-9501-339B82785F5C}"/>
              </a:ext>
            </a:extLst>
          </p:cNvPr>
          <p:cNvSpPr txBox="1"/>
          <p:nvPr/>
        </p:nvSpPr>
        <p:spPr>
          <a:xfrm>
            <a:off x="4601209" y="1378632"/>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mn-cs"/>
              </a:rPr>
              <a:t>Undergrupper – viktiga delar i förändringen</a:t>
            </a:r>
            <a:endParaRPr kumimoji="0" lang="sv-SE" sz="1100" b="1" i="0" u="none" strike="noStrike" kern="1200" cap="none" spc="0" normalizeH="0" baseline="0" noProof="0">
              <a:ln>
                <a:noFill/>
              </a:ln>
              <a:solidFill>
                <a:srgbClr val="61B9BD">
                  <a:lumMod val="75000"/>
                </a:srgbClr>
              </a:solidFill>
              <a:effectLst/>
              <a:uLnTx/>
              <a:uFillTx/>
              <a:latin typeface="Arial"/>
              <a:ea typeface="+mn-ea"/>
              <a:cs typeface="Arial"/>
            </a:endParaRPr>
          </a:p>
        </p:txBody>
      </p:sp>
    </p:spTree>
    <p:extLst>
      <p:ext uri="{BB962C8B-B14F-4D97-AF65-F5344CB8AC3E}">
        <p14:creationId xmlns:p14="http://schemas.microsoft.com/office/powerpoint/2010/main" val="296194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736348" y="374754"/>
            <a:ext cx="10442575" cy="428625"/>
          </a:xfrm>
        </p:spPr>
        <p:txBody>
          <a:bodyPr lIns="91440" tIns="45720" rIns="91440" bIns="45720" anchor="t"/>
          <a:lstStyle/>
          <a:p>
            <a:r>
              <a:rPr lang="sv-SE" b="1"/>
              <a:t>Logistikverktyget Capacity Management</a:t>
            </a:r>
            <a:br>
              <a:rPr lang="sv-SE" b="1"/>
            </a:br>
            <a:endParaRPr lang="sv-SE"/>
          </a:p>
        </p:txBody>
      </p:sp>
      <p:sp>
        <p:nvSpPr>
          <p:cNvPr id="63" name="textruta 74">
            <a:extLst>
              <a:ext uri="{FF2B5EF4-FFF2-40B4-BE49-F238E27FC236}">
                <a16:creationId xmlns:a16="http://schemas.microsoft.com/office/drawing/2014/main" id="{1FF2C701-3233-4F02-B188-BDBF8A88263F}"/>
              </a:ext>
            </a:extLst>
          </p:cNvPr>
          <p:cNvSpPr txBox="1"/>
          <p:nvPr/>
        </p:nvSpPr>
        <p:spPr>
          <a:xfrm>
            <a:off x="910982" y="1379053"/>
            <a:ext cx="3169205" cy="187717"/>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Arial"/>
              </a:rPr>
              <a:t>Huvudgrupp – övergripande förändring</a:t>
            </a:r>
            <a:endParaRPr kumimoji="0" lang="sv-SE" sz="1100" b="0"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64" name="textruta 74">
            <a:extLst>
              <a:ext uri="{FF2B5EF4-FFF2-40B4-BE49-F238E27FC236}">
                <a16:creationId xmlns:a16="http://schemas.microsoft.com/office/drawing/2014/main" id="{C254851F-1094-4DA5-8DBB-A8F180DBBBB8}"/>
              </a:ext>
            </a:extLst>
          </p:cNvPr>
          <p:cNvSpPr txBox="1"/>
          <p:nvPr/>
        </p:nvSpPr>
        <p:spPr>
          <a:xfrm>
            <a:off x="4601209" y="1378632"/>
            <a:ext cx="3009928" cy="201809"/>
          </a:xfrm>
          <a:prstGeom prst="rect">
            <a:avLst/>
          </a:prstGeom>
        </p:spPr>
        <p:txBody>
          <a:bodyPr lIns="0" tIns="0" rIns="0" bIns="0" anchor="t"/>
          <a:lstStyle>
            <a:defPPr>
              <a:defRPr lang="sv-SE"/>
            </a:defPPr>
            <a:lvl1pPr marL="252000" indent="-252000">
              <a:lnSpc>
                <a:spcPct val="90000"/>
              </a:lnSpc>
              <a:spcBef>
                <a:spcPts val="0"/>
              </a:spcBef>
              <a:spcAft>
                <a:spcPts val="300"/>
              </a:spcAft>
              <a:buFont typeface="Arial" panose="020B0604020202020204" pitchFamily="34" charset="0"/>
              <a:buChar char="•"/>
              <a:defRPr sz="1200"/>
            </a:lvl1pPr>
            <a:lvl2pPr marL="504000" indent="-252000">
              <a:lnSpc>
                <a:spcPct val="90000"/>
              </a:lnSpc>
              <a:spcBef>
                <a:spcPts val="0"/>
              </a:spcBef>
              <a:spcAft>
                <a:spcPts val="1200"/>
              </a:spcAft>
              <a:buFont typeface="Arial" panose="020B0604020202020204" pitchFamily="34" charset="0"/>
              <a:buChar char="–"/>
            </a:lvl2pPr>
            <a:lvl3pPr marL="756000" indent="-252000">
              <a:lnSpc>
                <a:spcPct val="90000"/>
              </a:lnSpc>
              <a:spcBef>
                <a:spcPts val="0"/>
              </a:spcBef>
              <a:spcAft>
                <a:spcPts val="1200"/>
              </a:spcAft>
              <a:buFont typeface="Arial" panose="020B0604020202020204" pitchFamily="34" charset="0"/>
              <a:buChar char="•"/>
              <a:defRPr sz="1400"/>
            </a:lvl3pPr>
            <a:lvl4pPr marL="756000" indent="-252000">
              <a:lnSpc>
                <a:spcPct val="90000"/>
              </a:lnSpc>
              <a:spcBef>
                <a:spcPts val="0"/>
              </a:spcBef>
              <a:spcAft>
                <a:spcPts val="1200"/>
              </a:spcAft>
              <a:buFont typeface="Arial" panose="020B0604020202020204" pitchFamily="34" charset="0"/>
              <a:buChar char="•"/>
              <a:defRPr sz="1400"/>
            </a:lvl4pPr>
            <a:lvl5pPr marL="756000" indent="-252000">
              <a:lnSpc>
                <a:spcPct val="90000"/>
              </a:lnSpc>
              <a:spcBef>
                <a:spcPts val="0"/>
              </a:spcBef>
              <a:spcAft>
                <a:spcPts val="1200"/>
              </a:spcAft>
              <a:buFont typeface="Arial" panose="020B0604020202020204" pitchFamily="34" charset="0"/>
              <a:buChar char="•"/>
              <a:defRPr sz="14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marR="0" lvl="0" indent="0" algn="l" defTabSz="914400" rtl="0" eaLnBrk="1" fontAlgn="auto" latinLnBrk="0" hangingPunct="1">
              <a:lnSpc>
                <a:spcPct val="90000"/>
              </a:lnSpc>
              <a:spcBef>
                <a:spcPts val="0"/>
              </a:spcBef>
              <a:spcAft>
                <a:spcPts val="300"/>
              </a:spcAft>
              <a:buClrTx/>
              <a:buSzTx/>
              <a:buFont typeface="Arial" panose="020B0604020202020204" pitchFamily="34" charset="0"/>
              <a:buNone/>
              <a:tabLst/>
              <a:defRPr/>
            </a:pPr>
            <a:r>
              <a:rPr kumimoji="0" lang="sv-SE" sz="1100" b="1" i="0" u="none" strike="noStrike" kern="1200" cap="none" spc="0" normalizeH="0" baseline="0" noProof="0">
                <a:ln>
                  <a:noFill/>
                </a:ln>
                <a:solidFill>
                  <a:srgbClr val="61B9BD">
                    <a:lumMod val="75000"/>
                  </a:srgbClr>
                </a:solidFill>
                <a:effectLst/>
                <a:uLnTx/>
                <a:uFillTx/>
                <a:latin typeface="Arial"/>
                <a:ea typeface="+mn-ea"/>
                <a:cs typeface="+mn-cs"/>
              </a:rPr>
              <a:t>Undergrupper – viktiga delar i förändringen</a:t>
            </a:r>
            <a:endParaRPr kumimoji="0" lang="sv-SE" sz="1100" b="1" i="0" u="none" strike="noStrike" kern="1200" cap="none" spc="0" normalizeH="0" baseline="0" noProof="0">
              <a:ln>
                <a:noFill/>
              </a:ln>
              <a:solidFill>
                <a:srgbClr val="61B9BD">
                  <a:lumMod val="75000"/>
                </a:srgbClr>
              </a:solidFill>
              <a:effectLst/>
              <a:uLnTx/>
              <a:uFillTx/>
              <a:latin typeface="Arial"/>
              <a:ea typeface="+mn-ea"/>
              <a:cs typeface="Arial"/>
            </a:endParaRPr>
          </a:p>
        </p:txBody>
      </p:sp>
      <p:sp>
        <p:nvSpPr>
          <p:cNvPr id="55" name="Rektangel: rundade hörn 36">
            <a:extLst>
              <a:ext uri="{FF2B5EF4-FFF2-40B4-BE49-F238E27FC236}">
                <a16:creationId xmlns:a16="http://schemas.microsoft.com/office/drawing/2014/main" id="{52A6795E-5ECB-4536-A2DF-51517D2BC45D}"/>
              </a:ext>
            </a:extLst>
          </p:cNvPr>
          <p:cNvSpPr/>
          <p:nvPr/>
        </p:nvSpPr>
        <p:spPr>
          <a:xfrm>
            <a:off x="10667101" y="61668"/>
            <a:ext cx="1440000" cy="313086"/>
          </a:xfrm>
          <a:prstGeom prst="roundRect">
            <a:avLst/>
          </a:prstGeom>
          <a:noFill/>
          <a:ln>
            <a:solidFill>
              <a:schemeClr val="accent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1" u="none" strike="noStrike" kern="1200" cap="none" spc="0" normalizeH="0" baseline="0" noProof="0">
                <a:ln>
                  <a:noFill/>
                </a:ln>
                <a:solidFill>
                  <a:srgbClr val="FF0000"/>
                </a:solidFill>
                <a:effectLst/>
                <a:uLnTx/>
                <a:uFillTx/>
                <a:latin typeface="Arial"/>
                <a:ea typeface="+mn-ea"/>
                <a:cs typeface="+mn-cs"/>
              </a:rPr>
              <a:t>Arbetsmaterial</a:t>
            </a:r>
          </a:p>
        </p:txBody>
      </p:sp>
      <p:sp>
        <p:nvSpPr>
          <p:cNvPr id="74" name="Platshållare för innehåll 5">
            <a:extLst>
              <a:ext uri="{FF2B5EF4-FFF2-40B4-BE49-F238E27FC236}">
                <a16:creationId xmlns:a16="http://schemas.microsoft.com/office/drawing/2014/main" id="{E391408A-1A22-6291-41E4-C9063756B80F}"/>
              </a:ext>
            </a:extLst>
          </p:cNvPr>
          <p:cNvSpPr txBox="1">
            <a:spLocks/>
          </p:cNvSpPr>
          <p:nvPr/>
        </p:nvSpPr>
        <p:spPr>
          <a:xfrm>
            <a:off x="923858" y="2285162"/>
            <a:ext cx="5033778" cy="3076316"/>
          </a:xfrm>
          <a:prstGeom prst="rect">
            <a:avLst/>
          </a:prstGeom>
        </p:spPr>
        <p:txBody>
          <a:bodyPr lIns="91440" tIns="45720" rIns="91440" bIns="45720" anchor="t"/>
          <a:lst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1460" marR="0" lvl="0" indent="-251460" algn="l" defTabSz="914400" rtl="0" eaLnBrk="1" fontAlgn="auto" latinLnBrk="0" hangingPunct="1">
              <a:lnSpc>
                <a:spcPct val="90000"/>
              </a:lnSpc>
              <a:spcBef>
                <a:spcPts val="0"/>
              </a:spcBef>
              <a:spcAft>
                <a:spcPts val="1200"/>
              </a:spcAft>
              <a:buClrTx/>
              <a:buSzTx/>
              <a:buFont typeface="Arial" panose="020B0604020202020204" pitchFamily="34" charset="0"/>
              <a:buChar char="•"/>
              <a:tabLst/>
              <a:defRPr/>
            </a:pPr>
            <a:r>
              <a:rPr kumimoji="0" lang="sv-SE" sz="1200" b="0" i="0" u="none" strike="noStrike" kern="1200" cap="none" spc="0" normalizeH="0" baseline="0" noProof="0">
                <a:ln>
                  <a:noFill/>
                </a:ln>
                <a:solidFill>
                  <a:sysClr val="windowText" lastClr="000000"/>
                </a:solidFill>
                <a:effectLst/>
                <a:uLnTx/>
                <a:uFillTx/>
                <a:latin typeface="Arial"/>
                <a:ea typeface="+mn-ea"/>
                <a:cs typeface="+mn-cs"/>
              </a:rPr>
              <a:t>Logistikverktyget </a:t>
            </a:r>
            <a:r>
              <a:rPr kumimoji="0" lang="sv-SE" sz="1200" b="0" i="0" u="none" strike="noStrike" kern="1200" cap="none" spc="0" normalizeH="0" baseline="0" noProof="0" err="1">
                <a:ln>
                  <a:noFill/>
                </a:ln>
                <a:solidFill>
                  <a:sysClr val="windowText" lastClr="000000"/>
                </a:solidFill>
                <a:effectLst/>
                <a:uLnTx/>
                <a:uFillTx/>
                <a:latin typeface="Arial"/>
                <a:ea typeface="+mn-ea"/>
                <a:cs typeface="+mn-cs"/>
              </a:rPr>
              <a:t>Capacity</a:t>
            </a:r>
            <a:r>
              <a:rPr kumimoji="0" lang="sv-SE" sz="1200" b="0" i="0" u="none" strike="noStrike" kern="1200" cap="none" spc="0" normalizeH="0" baseline="0" noProof="0">
                <a:ln>
                  <a:noFill/>
                </a:ln>
                <a:solidFill>
                  <a:sysClr val="windowText" lastClr="000000"/>
                </a:solidFill>
                <a:effectLst/>
                <a:uLnTx/>
                <a:uFillTx/>
                <a:latin typeface="Arial"/>
                <a:ea typeface="+mn-ea"/>
                <a:cs typeface="+mn-cs"/>
              </a:rPr>
              <a:t> Management är ett digitalt verktyg för vårdplatskoordinering, interna transporter och viss lokalvård. Dessa flöden är relevant inom sjukhusområdena.</a:t>
            </a:r>
          </a:p>
          <a:p>
            <a:pPr marL="251460" marR="0" lvl="0" indent="-251460" algn="l" defTabSz="914400" rtl="0" eaLnBrk="1" fontAlgn="auto" latinLnBrk="0" hangingPunct="1">
              <a:lnSpc>
                <a:spcPct val="90000"/>
              </a:lnSpc>
              <a:spcBef>
                <a:spcPts val="0"/>
              </a:spcBef>
              <a:spcAft>
                <a:spcPts val="1200"/>
              </a:spcAft>
              <a:buClrTx/>
              <a:buSzTx/>
              <a:buFont typeface="Arial" panose="020B0604020202020204" pitchFamily="34" charset="0"/>
              <a:buChar char="•"/>
              <a:tabLst/>
              <a:defRPr/>
            </a:pPr>
            <a:r>
              <a:rPr kumimoji="0" lang="sv-SE" sz="1200" b="0" i="0" u="none" strike="noStrike" kern="1200" cap="none" spc="0" normalizeH="0" baseline="0" noProof="0">
                <a:ln>
                  <a:noFill/>
                </a:ln>
                <a:solidFill>
                  <a:sysClr val="windowText" lastClr="000000"/>
                </a:solidFill>
                <a:effectLst/>
                <a:uLnTx/>
                <a:uFillTx/>
                <a:latin typeface="Arial"/>
                <a:ea typeface="+mn-ea"/>
                <a:cs typeface="+mn-cs"/>
              </a:rPr>
              <a:t>Telefonkommunikation ersätts nu med digital överföring av information vilket kommer att frigöra tid för patientnära arbete.</a:t>
            </a:r>
            <a:endParaRPr kumimoji="0" lang="sv-SE" sz="1200" b="0" i="0" u="none" strike="noStrike" kern="1200" cap="none" spc="0" normalizeH="0" baseline="0" noProof="0">
              <a:ln>
                <a:noFill/>
              </a:ln>
              <a:solidFill>
                <a:sysClr val="windowText" lastClr="000000"/>
              </a:solidFill>
              <a:effectLst/>
              <a:uLnTx/>
              <a:uFillTx/>
              <a:latin typeface="Arial"/>
              <a:ea typeface="+mn-ea"/>
              <a:cs typeface="Arial"/>
            </a:endParaRPr>
          </a:p>
          <a:p>
            <a:pPr marL="251460" marR="0" lvl="0" indent="-251460" algn="l" defTabSz="914400" rtl="0" eaLnBrk="1" fontAlgn="auto" latinLnBrk="0" hangingPunct="1">
              <a:lnSpc>
                <a:spcPct val="90000"/>
              </a:lnSpc>
              <a:spcBef>
                <a:spcPts val="0"/>
              </a:spcBef>
              <a:spcAft>
                <a:spcPts val="1200"/>
              </a:spcAft>
              <a:buClrTx/>
              <a:buSzTx/>
              <a:buFont typeface="Arial" panose="020B0604020202020204" pitchFamily="34" charset="0"/>
              <a:buChar char="•"/>
              <a:tabLst/>
              <a:defRPr/>
            </a:pPr>
            <a:r>
              <a:rPr kumimoji="0" lang="sv-SE" sz="1200" b="0" i="0" u="none" strike="noStrike" kern="1200" cap="none" spc="0" normalizeH="0" baseline="0" noProof="0">
                <a:ln>
                  <a:noFill/>
                </a:ln>
                <a:solidFill>
                  <a:sysClr val="windowText" lastClr="000000"/>
                </a:solidFill>
                <a:effectLst/>
                <a:uLnTx/>
                <a:uFillTx/>
                <a:latin typeface="Arial"/>
                <a:ea typeface="+mn-ea"/>
                <a:cs typeface="+mn-cs"/>
              </a:rPr>
              <a:t>Personal inom transport och lokalvård kommer att använda </a:t>
            </a:r>
            <a:r>
              <a:rPr kumimoji="0" lang="sv-SE" sz="1200" b="0" i="0" u="none" strike="noStrike" kern="1200" cap="none" spc="0" normalizeH="0" baseline="0" noProof="0" err="1">
                <a:ln>
                  <a:noFill/>
                </a:ln>
                <a:solidFill>
                  <a:sysClr val="windowText" lastClr="000000"/>
                </a:solidFill>
                <a:effectLst/>
                <a:uLnTx/>
                <a:uFillTx/>
                <a:latin typeface="Arial"/>
                <a:ea typeface="+mn-ea"/>
                <a:cs typeface="+mn-cs"/>
              </a:rPr>
              <a:t>handenheter</a:t>
            </a:r>
            <a:r>
              <a:rPr kumimoji="0" lang="sv-SE" sz="1200" b="0" i="0" u="none" strike="noStrike" kern="1200" cap="none" spc="0" normalizeH="0" baseline="0" noProof="0">
                <a:ln>
                  <a:noFill/>
                </a:ln>
                <a:solidFill>
                  <a:sysClr val="windowText" lastClr="000000"/>
                </a:solidFill>
                <a:effectLst/>
                <a:uLnTx/>
                <a:uFillTx/>
                <a:latin typeface="Arial"/>
                <a:ea typeface="+mn-ea"/>
                <a:cs typeface="+mn-cs"/>
              </a:rPr>
              <a:t> för hantering av uppdrag.</a:t>
            </a:r>
            <a:endParaRPr kumimoji="0" lang="sv-SE" sz="1200" b="0" i="0" u="none" strike="noStrike" kern="1200" cap="none" spc="0" normalizeH="0" baseline="0" noProof="0">
              <a:ln>
                <a:noFill/>
              </a:ln>
              <a:solidFill>
                <a:sysClr val="windowText" lastClr="000000"/>
              </a:solidFill>
              <a:effectLst/>
              <a:uLnTx/>
              <a:uFillTx/>
              <a:latin typeface="Arial"/>
              <a:ea typeface="+mn-ea"/>
              <a:cs typeface="Arial"/>
            </a:endParaRPr>
          </a:p>
          <a:p>
            <a:pPr marL="251460" marR="0" lvl="0" indent="-251460" algn="l" defTabSz="914400" rtl="0" eaLnBrk="1" fontAlgn="auto" latinLnBrk="0" hangingPunct="1">
              <a:lnSpc>
                <a:spcPct val="90000"/>
              </a:lnSpc>
              <a:spcBef>
                <a:spcPts val="0"/>
              </a:spcBef>
              <a:spcAft>
                <a:spcPts val="1200"/>
              </a:spcAft>
              <a:buClrTx/>
              <a:buSzTx/>
              <a:buFont typeface="Arial" panose="020B0604020202020204" pitchFamily="34" charset="0"/>
              <a:buChar char="•"/>
              <a:tabLst/>
              <a:defRPr/>
            </a:pPr>
            <a:r>
              <a:rPr kumimoji="0" lang="sv-SE" sz="1200" b="0" i="0" u="none" strike="noStrike" kern="1200" cap="none" spc="0" normalizeH="0" baseline="0" noProof="0">
                <a:ln>
                  <a:noFill/>
                </a:ln>
                <a:solidFill>
                  <a:sysClr val="windowText" lastClr="000000"/>
                </a:solidFill>
                <a:effectLst/>
                <a:uLnTx/>
                <a:uFillTx/>
                <a:latin typeface="Arial"/>
                <a:ea typeface="+mn-ea"/>
                <a:cs typeface="+mn-cs"/>
              </a:rPr>
              <a:t>Sammankopplingen mellan vårdplats, interntransporter och lokalvård leder till en mer detaljerad överblick eftersom vårdplatsinformationen uppdateras i realtid när ett</a:t>
            </a:r>
            <a:r>
              <a:rPr kumimoji="0" lang="sv-SE" sz="1200" b="0" i="0" u="none" strike="noStrike" kern="1200" cap="none" spc="0" normalizeH="0" baseline="0" noProof="0">
                <a:ln>
                  <a:noFill/>
                </a:ln>
                <a:solidFill>
                  <a:srgbClr val="FF0000"/>
                </a:solidFill>
                <a:effectLst/>
                <a:uLnTx/>
                <a:uFillTx/>
                <a:latin typeface="Arial"/>
                <a:ea typeface="+mn-ea"/>
                <a:cs typeface="+mn-cs"/>
              </a:rPr>
              <a:t> </a:t>
            </a:r>
            <a:r>
              <a:rPr kumimoji="0" lang="sv-SE" sz="1200" b="0" i="0" u="none" strike="noStrike" kern="1200" cap="none" spc="0" normalizeH="0" baseline="0" noProof="0">
                <a:ln>
                  <a:noFill/>
                </a:ln>
                <a:solidFill>
                  <a:sysClr val="windowText" lastClr="000000"/>
                </a:solidFill>
                <a:effectLst/>
                <a:uLnTx/>
                <a:uFillTx/>
                <a:latin typeface="Arial"/>
                <a:ea typeface="+mn-ea"/>
                <a:cs typeface="+mn-cs"/>
              </a:rPr>
              <a:t>ärendet slutförts.</a:t>
            </a:r>
            <a:endParaRPr kumimoji="0" lang="sv-SE" sz="1200" b="0" i="0" u="none" strike="noStrike" kern="1200" cap="none" spc="0" normalizeH="0" baseline="0" noProof="0">
              <a:ln>
                <a:noFill/>
              </a:ln>
              <a:solidFill>
                <a:sysClr val="windowText" lastClr="000000"/>
              </a:solidFill>
              <a:effectLst/>
              <a:uLnTx/>
              <a:uFillTx/>
              <a:latin typeface="Arial"/>
              <a:ea typeface="+mn-ea"/>
              <a:cs typeface="Arial"/>
            </a:endParaRPr>
          </a:p>
          <a:p>
            <a:pPr marL="251460" marR="0" lvl="0" indent="-251460" algn="l" defTabSz="914400" rtl="0" eaLnBrk="1" fontAlgn="auto" latinLnBrk="0" hangingPunct="1">
              <a:lnSpc>
                <a:spcPct val="90000"/>
              </a:lnSpc>
              <a:spcBef>
                <a:spcPts val="0"/>
              </a:spcBef>
              <a:spcAft>
                <a:spcPts val="1200"/>
              </a:spcAft>
              <a:buClrTx/>
              <a:buSzTx/>
              <a:buFont typeface="Arial" panose="020B0604020202020204" pitchFamily="34" charset="0"/>
              <a:buChar char="•"/>
              <a:tabLst/>
              <a:defRPr/>
            </a:pPr>
            <a:r>
              <a:rPr kumimoji="0" lang="sv-SE" sz="1200" b="0" i="0" u="none" strike="noStrike" kern="1200" cap="none" spc="0" normalizeH="0" baseline="0" noProof="0">
                <a:ln>
                  <a:noFill/>
                </a:ln>
                <a:solidFill>
                  <a:sysClr val="windowText" lastClr="000000"/>
                </a:solidFill>
                <a:effectLst/>
                <a:uLnTx/>
                <a:uFillTx/>
                <a:latin typeface="Arial"/>
                <a:ea typeface="+mn-ea"/>
                <a:cs typeface="Arial"/>
              </a:rPr>
              <a:t>Koppling mellan logistikverktyget och andra applikationer, t.ex. till akutliggaren </a:t>
            </a:r>
            <a:r>
              <a:rPr kumimoji="0" lang="sv-SE" sz="1200" b="0" i="0" u="none" strike="noStrike" kern="1200" cap="none" spc="0" normalizeH="0" baseline="0" noProof="0" err="1">
                <a:ln>
                  <a:noFill/>
                </a:ln>
                <a:solidFill>
                  <a:sysClr val="windowText" lastClr="000000"/>
                </a:solidFill>
                <a:effectLst/>
                <a:uLnTx/>
                <a:uFillTx/>
                <a:latin typeface="Arial"/>
                <a:ea typeface="+mn-ea"/>
                <a:cs typeface="Arial"/>
              </a:rPr>
              <a:t>Launchpoint</a:t>
            </a:r>
            <a:r>
              <a:rPr kumimoji="0" lang="sv-SE" sz="1200" b="0" i="0" u="none" strike="noStrike" kern="1200" cap="none" spc="0" normalizeH="0" baseline="0" noProof="0">
                <a:ln>
                  <a:noFill/>
                </a:ln>
                <a:solidFill>
                  <a:sysClr val="windowText" lastClr="000000"/>
                </a:solidFill>
                <a:effectLst/>
                <a:uLnTx/>
                <a:uFillTx/>
                <a:latin typeface="Arial"/>
                <a:ea typeface="+mn-ea"/>
                <a:cs typeface="Arial"/>
              </a:rPr>
              <a:t> och översiktstavlan </a:t>
            </a:r>
            <a:r>
              <a:rPr kumimoji="0" lang="sv-SE" sz="1200" b="0" i="0" u="none" strike="noStrike" kern="1200" cap="none" spc="0" normalizeH="0" baseline="0" noProof="0" err="1">
                <a:ln>
                  <a:noFill/>
                </a:ln>
                <a:solidFill>
                  <a:sysClr val="windowText" lastClr="000000"/>
                </a:solidFill>
                <a:effectLst/>
                <a:uLnTx/>
                <a:uFillTx/>
                <a:latin typeface="Arial"/>
                <a:ea typeface="+mn-ea"/>
                <a:cs typeface="Arial"/>
              </a:rPr>
              <a:t>CareView</a:t>
            </a:r>
            <a:r>
              <a:rPr kumimoji="0" lang="sv-SE" sz="1200" b="0" i="0" u="none" strike="noStrike" kern="1200" cap="none" spc="0" normalizeH="0" baseline="0" noProof="0">
                <a:ln>
                  <a:noFill/>
                </a:ln>
                <a:solidFill>
                  <a:sysClr val="windowText" lastClr="000000"/>
                </a:solidFill>
                <a:effectLst/>
                <a:uLnTx/>
                <a:uFillTx/>
                <a:latin typeface="Arial"/>
                <a:ea typeface="+mn-ea"/>
                <a:cs typeface="Arial"/>
              </a:rPr>
              <a:t>, vilket möjliggör uppdaterad information i realtid.</a:t>
            </a:r>
          </a:p>
        </p:txBody>
      </p:sp>
      <p:sp>
        <p:nvSpPr>
          <p:cNvPr id="75" name="Rektangel: rundade hörn 36">
            <a:extLst>
              <a:ext uri="{FF2B5EF4-FFF2-40B4-BE49-F238E27FC236}">
                <a16:creationId xmlns:a16="http://schemas.microsoft.com/office/drawing/2014/main" id="{34AC12C1-00E9-6F2F-8B1D-C0A084C9DCE2}"/>
              </a:ext>
            </a:extLst>
          </p:cNvPr>
          <p:cNvSpPr/>
          <p:nvPr/>
        </p:nvSpPr>
        <p:spPr>
          <a:xfrm>
            <a:off x="7725618" y="1859911"/>
            <a:ext cx="2001675"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prstClr val="white"/>
                </a:solidFill>
                <a:latin typeface="Arial"/>
              </a:rPr>
              <a:t>Vårdplatskoordinering</a:t>
            </a:r>
            <a:endParaRPr lang="en-US" sz="1200">
              <a:solidFill>
                <a:prstClr val="white"/>
              </a:solidFill>
              <a:latin typeface="Arial"/>
            </a:endParaRPr>
          </a:p>
        </p:txBody>
      </p:sp>
      <p:sp>
        <p:nvSpPr>
          <p:cNvPr id="76" name="Rektangel: rundade hörn 36">
            <a:extLst>
              <a:ext uri="{FF2B5EF4-FFF2-40B4-BE49-F238E27FC236}">
                <a16:creationId xmlns:a16="http://schemas.microsoft.com/office/drawing/2014/main" id="{8AFDE2B0-E08C-06D1-B873-304A69452751}"/>
              </a:ext>
            </a:extLst>
          </p:cNvPr>
          <p:cNvSpPr/>
          <p:nvPr/>
        </p:nvSpPr>
        <p:spPr>
          <a:xfrm>
            <a:off x="923858" y="1863496"/>
            <a:ext cx="1576899" cy="30591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prstClr val="white"/>
                </a:solidFill>
                <a:latin typeface="Arial"/>
              </a:rPr>
              <a:t>Logistikverktyget</a:t>
            </a:r>
          </a:p>
        </p:txBody>
      </p:sp>
      <p:sp>
        <p:nvSpPr>
          <p:cNvPr id="77" name="Rektangel: rundade hörn 36">
            <a:extLst>
              <a:ext uri="{FF2B5EF4-FFF2-40B4-BE49-F238E27FC236}">
                <a16:creationId xmlns:a16="http://schemas.microsoft.com/office/drawing/2014/main" id="{0BBDB701-B027-0899-2742-EB80EB936455}"/>
              </a:ext>
            </a:extLst>
          </p:cNvPr>
          <p:cNvSpPr/>
          <p:nvPr/>
        </p:nvSpPr>
        <p:spPr>
          <a:xfrm>
            <a:off x="7725618" y="2934745"/>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prstClr val="white"/>
                </a:solidFill>
                <a:latin typeface="Arial"/>
              </a:rPr>
              <a:t>Lokalvård</a:t>
            </a:r>
            <a:endParaRPr lang="en-US" sz="1200">
              <a:solidFill>
                <a:prstClr val="white"/>
              </a:solidFill>
              <a:latin typeface="Arial"/>
            </a:endParaRPr>
          </a:p>
        </p:txBody>
      </p:sp>
      <p:sp>
        <p:nvSpPr>
          <p:cNvPr id="78" name="Rektangel: rundade hörn 36">
            <a:extLst>
              <a:ext uri="{FF2B5EF4-FFF2-40B4-BE49-F238E27FC236}">
                <a16:creationId xmlns:a16="http://schemas.microsoft.com/office/drawing/2014/main" id="{4CB8FB39-5947-DBC3-2DCD-1D76BB7D6043}"/>
              </a:ext>
            </a:extLst>
          </p:cNvPr>
          <p:cNvSpPr/>
          <p:nvPr/>
        </p:nvSpPr>
        <p:spPr>
          <a:xfrm>
            <a:off x="7725618" y="2397328"/>
            <a:ext cx="2009138" cy="313086"/>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algn="ctr"/>
            <a:r>
              <a:rPr lang="sv-SE" sz="1200">
                <a:solidFill>
                  <a:prstClr val="white"/>
                </a:solidFill>
                <a:latin typeface="Arial"/>
              </a:rPr>
              <a:t>Interna transporter</a:t>
            </a:r>
            <a:endParaRPr lang="en-US" sz="1200">
              <a:solidFill>
                <a:prstClr val="white"/>
              </a:solidFill>
              <a:latin typeface="Arial"/>
            </a:endParaRPr>
          </a:p>
        </p:txBody>
      </p:sp>
      <p:cxnSp>
        <p:nvCxnSpPr>
          <p:cNvPr id="79" name="Rak pil 15">
            <a:extLst>
              <a:ext uri="{FF2B5EF4-FFF2-40B4-BE49-F238E27FC236}">
                <a16:creationId xmlns:a16="http://schemas.microsoft.com/office/drawing/2014/main" id="{7D78132E-B228-247E-AC50-DCA82D18D52D}"/>
              </a:ext>
            </a:extLst>
          </p:cNvPr>
          <p:cNvCxnSpPr>
            <a:cxnSpLocks/>
            <a:stCxn id="76" idx="3"/>
            <a:endCxn id="75" idx="1"/>
          </p:cNvCxnSpPr>
          <p:nvPr/>
        </p:nvCxnSpPr>
        <p:spPr>
          <a:xfrm>
            <a:off x="2500757" y="2016454"/>
            <a:ext cx="5224861" cy="0"/>
          </a:xfrm>
          <a:prstGeom prst="straightConnector1">
            <a:avLst/>
          </a:prstGeom>
          <a:noFill/>
          <a:ln w="19050" cap="flat" cmpd="sng" algn="ctr">
            <a:solidFill>
              <a:srgbClr val="00ABC0"/>
            </a:solidFill>
            <a:prstDash val="solid"/>
            <a:miter lim="800000"/>
            <a:tailEnd type="triangle"/>
          </a:ln>
          <a:effectLst/>
        </p:spPr>
      </p:cxnSp>
      <p:cxnSp>
        <p:nvCxnSpPr>
          <p:cNvPr id="80" name="Rak pil 21">
            <a:extLst>
              <a:ext uri="{FF2B5EF4-FFF2-40B4-BE49-F238E27FC236}">
                <a16:creationId xmlns:a16="http://schemas.microsoft.com/office/drawing/2014/main" id="{F452057B-B043-3ECA-778C-F1F203A30522}"/>
              </a:ext>
            </a:extLst>
          </p:cNvPr>
          <p:cNvCxnSpPr>
            <a:cxnSpLocks/>
            <a:stCxn id="76" idx="3"/>
            <a:endCxn id="78" idx="1"/>
          </p:cNvCxnSpPr>
          <p:nvPr/>
        </p:nvCxnSpPr>
        <p:spPr>
          <a:xfrm>
            <a:off x="2500757" y="2016454"/>
            <a:ext cx="5224861" cy="537417"/>
          </a:xfrm>
          <a:prstGeom prst="bentConnector3">
            <a:avLst>
              <a:gd name="adj1" fmla="val 78324"/>
            </a:avLst>
          </a:prstGeom>
          <a:noFill/>
          <a:ln w="19050" cap="flat" cmpd="sng" algn="ctr">
            <a:solidFill>
              <a:srgbClr val="00ABC0"/>
            </a:solidFill>
            <a:prstDash val="solid"/>
            <a:miter lim="800000"/>
            <a:tailEnd type="triangle"/>
          </a:ln>
          <a:effectLst/>
        </p:spPr>
      </p:cxnSp>
      <p:cxnSp>
        <p:nvCxnSpPr>
          <p:cNvPr id="81" name="Rak pil 25">
            <a:extLst>
              <a:ext uri="{FF2B5EF4-FFF2-40B4-BE49-F238E27FC236}">
                <a16:creationId xmlns:a16="http://schemas.microsoft.com/office/drawing/2014/main" id="{3A3240C0-F602-1340-3890-832295831805}"/>
              </a:ext>
            </a:extLst>
          </p:cNvPr>
          <p:cNvCxnSpPr>
            <a:cxnSpLocks/>
            <a:stCxn id="76" idx="3"/>
            <a:endCxn id="77" idx="1"/>
          </p:cNvCxnSpPr>
          <p:nvPr/>
        </p:nvCxnSpPr>
        <p:spPr>
          <a:xfrm>
            <a:off x="2500757" y="2016454"/>
            <a:ext cx="5224861" cy="1074834"/>
          </a:xfrm>
          <a:prstGeom prst="bentConnector3">
            <a:avLst>
              <a:gd name="adj1" fmla="val 78209"/>
            </a:avLst>
          </a:prstGeom>
          <a:noFill/>
          <a:ln w="19050" cap="flat" cmpd="sng" algn="ctr">
            <a:solidFill>
              <a:srgbClr val="00ABC0"/>
            </a:solidFill>
            <a:prstDash val="solid"/>
            <a:miter lim="800000"/>
            <a:tailEnd type="triangle"/>
          </a:ln>
          <a:effectLst/>
        </p:spPr>
      </p:cxnSp>
    </p:spTree>
    <p:extLst>
      <p:ext uri="{BB962C8B-B14F-4D97-AF65-F5344CB8AC3E}">
        <p14:creationId xmlns:p14="http://schemas.microsoft.com/office/powerpoint/2010/main" val="21812445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j9KZ83QOwnMZWPeVO.vpUA"/>
</p:tagLst>
</file>

<file path=ppt/theme/theme1.xml><?xml version="1.0" encoding="utf-8"?>
<a:theme xmlns:a="http://schemas.openxmlformats.org/drawingml/2006/main" name="Region Skåne">
  <a:themeElements>
    <a:clrScheme name="Region Skåne Strand">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Region Skåne">
      <a:majorFont>
        <a:latin typeface="Arial" panose="020B0604020202020204"/>
        <a:ea typeface=""/>
        <a:cs typeface=""/>
      </a:majorFont>
      <a:minorFont>
        <a:latin typeface="Arial" panose="020B0604020202020204"/>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NS sammanfattning_facklig referensgrupp 230512" id="{F08E7FC6-568E-48EA-99DE-03D861BAA7A9}" vid="{B37CEA0B-300A-413D-96B8-2B52E2F9EC6B}"/>
    </a:ext>
  </a:extLst>
</a:theme>
</file>

<file path=ppt/theme/theme2.xml><?xml version="1.0" encoding="utf-8"?>
<a:theme xmlns:a="http://schemas.openxmlformats.org/drawingml/2006/main" name="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HNS sammanfattning_facklig referensgrupp 230512" id="{F08E7FC6-568E-48EA-99DE-03D861BAA7A9}" vid="{8FD6BB4E-155C-4EB1-A749-0AF33140B237}"/>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17" ma:contentTypeDescription="Skapa ett nytt dokument." ma:contentTypeScope="" ma:versionID="d1e33d8ffaa77e5d0397c776499ddd1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abc4c3a91adf33b0a1ff439d28022b05"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e68ab6b-79c8-43ea-b178-dccb9842d64a">
      <UserInfo>
        <DisplayName/>
        <AccountId xsi:nil="true"/>
        <AccountType/>
      </UserInfo>
    </SharedWithUsers>
    <lcf76f155ced4ddcb4097134ff3c332f xmlns="b9481cc7-f7fc-4d3a-a93a-4be4fcbf4595">
      <Terms xmlns="http://schemas.microsoft.com/office/infopath/2007/PartnerControls"/>
    </lcf76f155ced4ddcb4097134ff3c332f>
    <TaxCatchAll xmlns="2e68ab6b-79c8-43ea-b178-dccb9842d64a" xsi:nil="true"/>
  </documentManagement>
</p:properties>
</file>

<file path=customXml/itemProps1.xml><?xml version="1.0" encoding="utf-8"?>
<ds:datastoreItem xmlns:ds="http://schemas.openxmlformats.org/officeDocument/2006/customXml" ds:itemID="{0120448F-3951-415A-927D-7B51345FFA48}">
  <ds:schemaRefs>
    <ds:schemaRef ds:uri="http://schemas.microsoft.com/sharepoint/v3/contenttype/forms"/>
  </ds:schemaRefs>
</ds:datastoreItem>
</file>

<file path=customXml/itemProps2.xml><?xml version="1.0" encoding="utf-8"?>
<ds:datastoreItem xmlns:ds="http://schemas.openxmlformats.org/officeDocument/2006/customXml" ds:itemID="{CD60106D-1C83-4CC2-AA44-BA82AF3D4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5B806C-DF68-48E5-AE8A-D4AF3F6B0017}">
  <ds:schemaRefs>
    <ds:schemaRef ds:uri="http://purl.org/dc/elements/1.1/"/>
    <ds:schemaRef ds:uri="b9481cc7-f7fc-4d3a-a93a-4be4fcbf4595"/>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2e68ab6b-79c8-43ea-b178-dccb9842d64a"/>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HNS sammanfattning_facklig referensgrupp 230512</Template>
  <TotalTime>0</TotalTime>
  <Words>10154</Words>
  <Application>Microsoft Office PowerPoint</Application>
  <PresentationFormat>Bredbild</PresentationFormat>
  <Paragraphs>1039</Paragraphs>
  <Slides>25</Slides>
  <Notes>25</Notes>
  <HiddenSlides>3</HiddenSlides>
  <MMClips>0</MMClips>
  <ScaleCrop>false</ScaleCrop>
  <HeadingPairs>
    <vt:vector size="8" baseType="variant">
      <vt:variant>
        <vt:lpstr>Använt teckensnitt</vt:lpstr>
      </vt:variant>
      <vt:variant>
        <vt:i4>5</vt:i4>
      </vt:variant>
      <vt:variant>
        <vt:lpstr>Tema</vt:lpstr>
      </vt:variant>
      <vt:variant>
        <vt:i4>2</vt:i4>
      </vt:variant>
      <vt:variant>
        <vt:lpstr>Serverprogram för OLE-inbäddning</vt:lpstr>
      </vt:variant>
      <vt:variant>
        <vt:i4>1</vt:i4>
      </vt:variant>
      <vt:variant>
        <vt:lpstr>Bildrubriker</vt:lpstr>
      </vt:variant>
      <vt:variant>
        <vt:i4>25</vt:i4>
      </vt:variant>
    </vt:vector>
  </HeadingPairs>
  <TitlesOfParts>
    <vt:vector size="33" baseType="lpstr">
      <vt:lpstr>Arial</vt:lpstr>
      <vt:lpstr>Arial,Sans-Serif</vt:lpstr>
      <vt:lpstr>Calibri</vt:lpstr>
      <vt:lpstr>Segoe UI</vt:lpstr>
      <vt:lpstr>Times New Roman</vt:lpstr>
      <vt:lpstr>Region Skåne</vt:lpstr>
      <vt:lpstr>Tema1</vt:lpstr>
      <vt:lpstr>think-cell Slide</vt:lpstr>
      <vt:lpstr>Sammanfattning Högnivåsummeringar SDV</vt:lpstr>
      <vt:lpstr>PowerPoint-presentation</vt:lpstr>
      <vt:lpstr>Så kommer vi att arbeta</vt:lpstr>
      <vt:lpstr>Information &amp; Dokumentation </vt:lpstr>
      <vt:lpstr>Vårdadministration </vt:lpstr>
      <vt:lpstr>Ordinationer</vt:lpstr>
      <vt:lpstr>Meddelandecenter</vt:lpstr>
      <vt:lpstr>Läkemedel</vt:lpstr>
      <vt:lpstr>Logistikverktyget Capacity Management </vt:lpstr>
      <vt:lpstr>Slutenvård</vt:lpstr>
      <vt:lpstr>Slutenvård 2.0</vt:lpstr>
      <vt:lpstr>Primärvård </vt:lpstr>
      <vt:lpstr>Behörigheter </vt:lpstr>
      <vt:lpstr>IT och medicinteknisk utrustning </vt:lpstr>
      <vt:lpstr>Vårdproduktion och ekonomi </vt:lpstr>
      <vt:lpstr>Specialiserad öppenvård </vt:lpstr>
      <vt:lpstr>Psykiatri </vt:lpstr>
      <vt:lpstr>Akutmottagningar</vt:lpstr>
      <vt:lpstr>Barnsjukvård (pediatrik)</vt:lpstr>
      <vt:lpstr>Vård i hemmet </vt:lpstr>
      <vt:lpstr>Förändring inom öppenvård i hemmet</vt:lpstr>
      <vt:lpstr>Förändring inom slutenvård i hemmet</vt:lpstr>
      <vt:lpstr>Provtagning och IT/MT vid Vård i hemmet</vt:lpstr>
      <vt:lpstr>Kirurgi - operation &amp; anestesi</vt:lpstr>
      <vt:lpstr>Cancerbehandling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Sammanfattning Högnivåsummeringar SDV</dc:title>
  <dc:creator>Berntsson Kristina</dc:creator>
  <cp:lastModifiedBy>Södergren Lisa</cp:lastModifiedBy>
  <cp:revision>25</cp:revision>
  <dcterms:created xsi:type="dcterms:W3CDTF">2023-04-28T13:51:32Z</dcterms:created>
  <dcterms:modified xsi:type="dcterms:W3CDTF">2024-10-02T11:09:32Z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_dlc_DocIdItemGuid">
    <vt:lpwstr>119dcc4e-d537-4a9a-94d2-82389261d5d7</vt:lpwstr>
  </property>
  <property fmtid="{D5CDD505-2E9C-101B-9397-08002B2CF9AE}" pid="4" name="Dokumentagandeenhet">
    <vt:lpwstr>3319;#Kommunikation|9daa9f5a-0c0d-427a-a8e5-a42deff6fd30</vt:lpwstr>
  </property>
  <property fmtid="{D5CDD505-2E9C-101B-9397-08002B2CF9AE}" pid="5" name="Taggning">
    <vt:lpwstr>2458;#Informationsmaterial|6564bb37-7519-47b5-a28d-bbe0dd5c58f7</vt:lpwstr>
  </property>
  <property fmtid="{D5CDD505-2E9C-101B-9397-08002B2CF9AE}" pid="6" name="Gallerfor">
    <vt:lpwstr>3319;#Kommunikation|9daa9f5a-0c0d-427a-a8e5-a42deff6fd30</vt:lpwstr>
  </property>
  <property fmtid="{D5CDD505-2E9C-101B-9397-08002B2CF9AE}" pid="7" name="f704ae44dfee48309a4736a767fe9886">
    <vt:lpwstr/>
  </property>
  <property fmtid="{D5CDD505-2E9C-101B-9397-08002B2CF9AE}" pid="8" name="Forfattarensenhet">
    <vt:lpwstr/>
  </property>
  <property fmtid="{D5CDD505-2E9C-101B-9397-08002B2CF9AE}" pid="9" name="Order">
    <vt:r8>10297500</vt:r8>
  </property>
  <property fmtid="{D5CDD505-2E9C-101B-9397-08002B2CF9AE}" pid="10" name="xd_Signature">
    <vt:bool>false</vt:bool>
  </property>
  <property fmtid="{D5CDD505-2E9C-101B-9397-08002B2CF9AE}" pid="11" name="xd_ProgID">
    <vt:lpwstr/>
  </property>
  <property fmtid="{D5CDD505-2E9C-101B-9397-08002B2CF9AE}" pid="12" name="SharedWithUsers">
    <vt:lpwstr/>
  </property>
  <property fmtid="{D5CDD505-2E9C-101B-9397-08002B2CF9AE}" pid="13" name="TemplateUrl">
    <vt:lpwstr/>
  </property>
  <property fmtid="{D5CDD505-2E9C-101B-9397-08002B2CF9AE}" pid="14" name="Overgripande">
    <vt:bool>false</vt:bool>
  </property>
</Properties>
</file>