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96"/>
  </p:notesMasterIdLst>
  <p:handoutMasterIdLst>
    <p:handoutMasterId r:id="rId97"/>
  </p:handoutMasterIdLst>
  <p:sldIdLst>
    <p:sldId id="504" r:id="rId5"/>
    <p:sldId id="2147480979" r:id="rId6"/>
    <p:sldId id="2147480991" r:id="rId7"/>
    <p:sldId id="2147480971" r:id="rId8"/>
    <p:sldId id="2147480972" r:id="rId9"/>
    <p:sldId id="2147480966" r:id="rId10"/>
    <p:sldId id="2147480990" r:id="rId11"/>
    <p:sldId id="2147480989" r:id="rId12"/>
    <p:sldId id="2147480967" r:id="rId13"/>
    <p:sldId id="2147479785" r:id="rId14"/>
    <p:sldId id="2147479804" r:id="rId15"/>
    <p:sldId id="2147479803" r:id="rId16"/>
    <p:sldId id="2147479805" r:id="rId17"/>
    <p:sldId id="2147479806" r:id="rId18"/>
    <p:sldId id="2147479810" r:id="rId19"/>
    <p:sldId id="2147479814" r:id="rId20"/>
    <p:sldId id="2147479817" r:id="rId21"/>
    <p:sldId id="2147479729" r:id="rId22"/>
    <p:sldId id="2147479819" r:id="rId23"/>
    <p:sldId id="2147480921" r:id="rId24"/>
    <p:sldId id="2147480969" r:id="rId25"/>
    <p:sldId id="2147480970" r:id="rId26"/>
    <p:sldId id="2147480918" r:id="rId27"/>
    <p:sldId id="2147480876" r:id="rId28"/>
    <p:sldId id="2147480815" r:id="rId29"/>
    <p:sldId id="2147480919" r:id="rId30"/>
    <p:sldId id="2147480956" r:id="rId31"/>
    <p:sldId id="2147480983" r:id="rId32"/>
    <p:sldId id="418" r:id="rId33"/>
    <p:sldId id="495" r:id="rId34"/>
    <p:sldId id="256" r:id="rId35"/>
    <p:sldId id="419" r:id="rId36"/>
    <p:sldId id="2147480890" r:id="rId37"/>
    <p:sldId id="2147480960" r:id="rId38"/>
    <p:sldId id="2147480930" r:id="rId39"/>
    <p:sldId id="2147480992" r:id="rId40"/>
    <p:sldId id="409" r:id="rId41"/>
    <p:sldId id="2147480939" r:id="rId42"/>
    <p:sldId id="2147480867" r:id="rId43"/>
    <p:sldId id="2147480958" r:id="rId44"/>
    <p:sldId id="2147480984" r:id="rId45"/>
    <p:sldId id="2147480789" r:id="rId46"/>
    <p:sldId id="2147480874" r:id="rId47"/>
    <p:sldId id="2147480973" r:id="rId48"/>
    <p:sldId id="2147480974" r:id="rId49"/>
    <p:sldId id="2147480975" r:id="rId50"/>
    <p:sldId id="2147480976" r:id="rId51"/>
    <p:sldId id="2147480977" r:id="rId52"/>
    <p:sldId id="2147480916" r:id="rId53"/>
    <p:sldId id="2147480824" r:id="rId54"/>
    <p:sldId id="2147480858" r:id="rId55"/>
    <p:sldId id="2147480957" r:id="rId56"/>
    <p:sldId id="2147480880" r:id="rId57"/>
    <p:sldId id="506" r:id="rId58"/>
    <p:sldId id="260" r:id="rId59"/>
    <p:sldId id="2147480952" r:id="rId60"/>
    <p:sldId id="2147480823" r:id="rId61"/>
    <p:sldId id="507" r:id="rId62"/>
    <p:sldId id="2147480854" r:id="rId63"/>
    <p:sldId id="2147480985" r:id="rId64"/>
    <p:sldId id="468" r:id="rId65"/>
    <p:sldId id="463" r:id="rId66"/>
    <p:sldId id="2147480936" r:id="rId67"/>
    <p:sldId id="2147480938" r:id="rId68"/>
    <p:sldId id="2147480953" r:id="rId69"/>
    <p:sldId id="2147480863" r:id="rId70"/>
    <p:sldId id="2147480893" r:id="rId71"/>
    <p:sldId id="2147480864" r:id="rId72"/>
    <p:sldId id="2147480831" r:id="rId73"/>
    <p:sldId id="2147480987" r:id="rId74"/>
    <p:sldId id="484" r:id="rId75"/>
    <p:sldId id="479" r:id="rId76"/>
    <p:sldId id="2147480986" r:id="rId77"/>
    <p:sldId id="2147480896" r:id="rId78"/>
    <p:sldId id="2147480903" r:id="rId79"/>
    <p:sldId id="296" r:id="rId80"/>
    <p:sldId id="2147480904" r:id="rId81"/>
    <p:sldId id="2147480899" r:id="rId82"/>
    <p:sldId id="2147480900" r:id="rId83"/>
    <p:sldId id="2147480945" r:id="rId84"/>
    <p:sldId id="453" r:id="rId85"/>
    <p:sldId id="2147480962" r:id="rId86"/>
    <p:sldId id="2147480963" r:id="rId87"/>
    <p:sldId id="2147480964" r:id="rId88"/>
    <p:sldId id="494" r:id="rId89"/>
    <p:sldId id="2147480902" r:id="rId90"/>
    <p:sldId id="2147480909" r:id="rId91"/>
    <p:sldId id="2147480988" r:id="rId92"/>
    <p:sldId id="2147480981" r:id="rId93"/>
    <p:sldId id="2147480982" r:id="rId94"/>
    <p:sldId id="2147480980" r:id="rId95"/>
  </p:sldIdLst>
  <p:sldSz cx="12192000" cy="6858000"/>
  <p:notesSz cx="6858000" cy="9144000"/>
  <p:embeddedFontLst>
    <p:embeddedFont>
      <p:font typeface="Public Sans" pitchFamily="2" charset="0"/>
      <p:regular r:id="rId98"/>
      <p:bold r:id="rId99"/>
      <p:italic r:id="rId100"/>
      <p:boldItalic r:id="rId101"/>
    </p:embeddedFont>
  </p:embeddedFontLst>
  <p:custDataLst>
    <p:tags r:id="rId10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D5359B4A-7B36-4531-98E7-52A83CDA85E3}">
          <p14:sldIdLst>
            <p14:sldId id="504"/>
            <p14:sldId id="2147480979"/>
          </p14:sldIdLst>
        </p14:section>
        <p14:section name="Vårdadministration" id="{0D156B1A-BC05-4010-8748-D4E9DDC2FFC3}">
          <p14:sldIdLst>
            <p14:sldId id="2147480991"/>
            <p14:sldId id="2147480971"/>
            <p14:sldId id="2147480972"/>
            <p14:sldId id="2147480966"/>
            <p14:sldId id="2147480990"/>
          </p14:sldIdLst>
        </p14:section>
        <p14:section name="Rollen medicinsk sekreterare" id="{5D75C40E-983F-41A8-8272-1DE8344304DF}">
          <p14:sldIdLst>
            <p14:sldId id="2147480989"/>
            <p14:sldId id="2147480967"/>
            <p14:sldId id="2147479785"/>
            <p14:sldId id="2147479804"/>
            <p14:sldId id="2147479803"/>
            <p14:sldId id="2147479805"/>
            <p14:sldId id="2147479806"/>
            <p14:sldId id="2147479810"/>
            <p14:sldId id="2147479814"/>
            <p14:sldId id="2147479817"/>
            <p14:sldId id="2147479729"/>
            <p14:sldId id="2147479819"/>
            <p14:sldId id="2147480921"/>
            <p14:sldId id="2147480969"/>
            <p14:sldId id="2147480970"/>
            <p14:sldId id="2147480918"/>
            <p14:sldId id="2147480876"/>
            <p14:sldId id="2147480815"/>
            <p14:sldId id="2147480919"/>
            <p14:sldId id="2147480956"/>
          </p14:sldIdLst>
        </p14:section>
        <p14:section name="Vårdhändelser" id="{D5972FD5-0E2C-4338-AF14-47E9C7865437}">
          <p14:sldIdLst>
            <p14:sldId id="2147480983"/>
            <p14:sldId id="418"/>
            <p14:sldId id="495"/>
            <p14:sldId id="256"/>
            <p14:sldId id="419"/>
            <p14:sldId id="2147480890"/>
            <p14:sldId id="2147480960"/>
            <p14:sldId id="2147480930"/>
            <p14:sldId id="2147480992"/>
            <p14:sldId id="409"/>
            <p14:sldId id="2147480939"/>
            <p14:sldId id="2147480867"/>
            <p14:sldId id="2147480958"/>
          </p14:sldIdLst>
        </p14:section>
        <p14:section name="Remissflödet" id="{48AC5FC6-39DD-49F5-9E2B-AE8FD34370CA}">
          <p14:sldIdLst>
            <p14:sldId id="2147480984"/>
            <p14:sldId id="2147480789"/>
            <p14:sldId id="2147480874"/>
            <p14:sldId id="2147480973"/>
            <p14:sldId id="2147480974"/>
            <p14:sldId id="2147480975"/>
            <p14:sldId id="2147480976"/>
            <p14:sldId id="2147480977"/>
            <p14:sldId id="2147480916"/>
            <p14:sldId id="2147480824"/>
            <p14:sldId id="2147480858"/>
            <p14:sldId id="2147480957"/>
            <p14:sldId id="2147480880"/>
            <p14:sldId id="506"/>
            <p14:sldId id="260"/>
            <p14:sldId id="2147480952"/>
            <p14:sldId id="2147480823"/>
            <p14:sldId id="507"/>
            <p14:sldId id="2147480854"/>
          </p14:sldIdLst>
        </p14:section>
        <p14:section name="Tidbokning registrering och arbetsflöden" id="{1A5F13FC-DD7B-4C51-BCE4-5746D8E04354}">
          <p14:sldIdLst>
            <p14:sldId id="2147480985"/>
            <p14:sldId id="468"/>
            <p14:sldId id="463"/>
            <p14:sldId id="2147480936"/>
            <p14:sldId id="2147480938"/>
            <p14:sldId id="2147480953"/>
            <p14:sldId id="2147480863"/>
            <p14:sldId id="2147480893"/>
            <p14:sldId id="2147480864"/>
            <p14:sldId id="2147480831"/>
          </p14:sldIdLst>
        </p14:section>
        <p14:section name="Schemaläggning" id="{0CB558F8-BCDA-4FF8-A776-9B8FAD644E15}">
          <p14:sldIdLst>
            <p14:sldId id="2147480987"/>
            <p14:sldId id="484"/>
            <p14:sldId id="479"/>
          </p14:sldIdLst>
        </p14:section>
        <p14:section name="Medicinsk klassificering" id="{4D75B8D0-700F-49DC-A8CB-D4A57B75A586}">
          <p14:sldIdLst>
            <p14:sldId id="2147480986"/>
            <p14:sldId id="2147480896"/>
            <p14:sldId id="2147480903"/>
            <p14:sldId id="296"/>
            <p14:sldId id="2147480904"/>
            <p14:sldId id="2147480899"/>
            <p14:sldId id="2147480900"/>
            <p14:sldId id="2147480945"/>
            <p14:sldId id="453"/>
            <p14:sldId id="2147480962"/>
            <p14:sldId id="2147480963"/>
            <p14:sldId id="2147480964"/>
            <p14:sldId id="494"/>
            <p14:sldId id="2147480902"/>
            <p14:sldId id="2147480909"/>
          </p14:sldIdLst>
        </p14:section>
        <p14:section name="Frågor och kontakt" id="{9582567A-1111-4048-8B3C-D81CFCDE4C5C}">
          <p14:sldIdLst>
            <p14:sldId id="2147480988"/>
            <p14:sldId id="2147480981"/>
            <p14:sldId id="2147480982"/>
            <p14:sldId id="2147480980"/>
          </p14:sldIdLst>
        </p14:section>
      </p14:sectionLst>
    </p:ext>
    <p:ext uri="{EFAFB233-063F-42B5-8137-9DF3F51BA10A}">
      <p15:sldGuideLst xmlns:p15="http://schemas.microsoft.com/office/powerpoint/2012/main">
        <p15:guide id="1" orient="horz" pos="822" userDrawn="1">
          <p15:clr>
            <a:srgbClr val="A4A3A4"/>
          </p15:clr>
        </p15:guide>
        <p15:guide id="2" pos="69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FAF0DF-6D43-DC04-6FFB-7F4AC2A946AA}" name="Merö Linnéa" initials="LM" userId="S::247887@skane.se::516d9b54-894d-4f7d-9fee-b6464671e9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C7D38E-CBD5-4E09-B36E-E1A3FD00977B}" v="25" dt="2025-02-04T19:46:59.16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autoAdjust="0"/>
    <p:restoredTop sz="84774" autoAdjust="0"/>
  </p:normalViewPr>
  <p:slideViewPr>
    <p:cSldViewPr snapToGrid="0">
      <p:cViewPr varScale="1">
        <p:scale>
          <a:sx n="55" d="100"/>
          <a:sy n="55" d="100"/>
        </p:scale>
        <p:origin x="160" y="64"/>
      </p:cViewPr>
      <p:guideLst>
        <p:guide orient="horz" pos="822"/>
        <p:guide pos="69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44"/>
    </p:cViewPr>
  </p:sorterViewPr>
  <p:notesViewPr>
    <p:cSldViewPr snapToGrid="0" showGuides="1">
      <p:cViewPr varScale="1">
        <p:scale>
          <a:sx n="51" d="100"/>
          <a:sy n="51" d="100"/>
        </p:scale>
        <p:origin x="1836" y="2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microsoft.com/office/2016/11/relationships/changesInfo" Target="changesInfos/changesInfo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gs" Target="tags/tag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presProps" Target="presProps.xml"/><Relationship Id="rId108" Type="http://schemas.microsoft.com/office/2015/10/relationships/revisionInfo" Target="revisionInfo.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font" Target="fonts/font2.fntdata"/><Relationship Id="rId10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microsoft.com/office/2018/10/relationships/authors" Target="author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10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3.fntdata"/><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font" Target="fonts/font1.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ö Linnéa" userId="516d9b54-894d-4f7d-9fee-b6464671e94f" providerId="ADAL" clId="{73C7D38E-CBD5-4E09-B36E-E1A3FD00977B}"/>
    <pc:docChg chg="undo redo custSel addSld delSld modSld modSection">
      <pc:chgData name="Merö Linnéa" userId="516d9b54-894d-4f7d-9fee-b6464671e94f" providerId="ADAL" clId="{73C7D38E-CBD5-4E09-B36E-E1A3FD00977B}" dt="2025-02-05T09:42:53.852" v="2138"/>
      <pc:docMkLst>
        <pc:docMk/>
      </pc:docMkLst>
      <pc:sldChg chg="addSp delSp modSp mod">
        <pc:chgData name="Merö Linnéa" userId="516d9b54-894d-4f7d-9fee-b6464671e94f" providerId="ADAL" clId="{73C7D38E-CBD5-4E09-B36E-E1A3FD00977B}" dt="2025-02-03T17:52:42.041" v="586" actId="1038"/>
        <pc:sldMkLst>
          <pc:docMk/>
          <pc:sldMk cId="507133351" sldId="256"/>
        </pc:sldMkLst>
        <pc:spChg chg="del mod">
          <ac:chgData name="Merö Linnéa" userId="516d9b54-894d-4f7d-9fee-b6464671e94f" providerId="ADAL" clId="{73C7D38E-CBD5-4E09-B36E-E1A3FD00977B}" dt="2025-02-03T17:46:37.514" v="496" actId="478"/>
          <ac:spMkLst>
            <pc:docMk/>
            <pc:sldMk cId="507133351" sldId="256"/>
            <ac:spMk id="2" creationId="{33DAAC77-67E4-F82B-B524-FD593532C590}"/>
          </ac:spMkLst>
        </pc:spChg>
        <pc:spChg chg="mod">
          <ac:chgData name="Merö Linnéa" userId="516d9b54-894d-4f7d-9fee-b6464671e94f" providerId="ADAL" clId="{73C7D38E-CBD5-4E09-B36E-E1A3FD00977B}" dt="2025-02-03T17:43:02.488" v="478" actId="20577"/>
          <ac:spMkLst>
            <pc:docMk/>
            <pc:sldMk cId="507133351" sldId="256"/>
            <ac:spMk id="4" creationId="{5CBF0327-CB0A-EC70-6006-00C6D87710CF}"/>
          </ac:spMkLst>
        </pc:spChg>
        <pc:spChg chg="mod">
          <ac:chgData name="Merö Linnéa" userId="516d9b54-894d-4f7d-9fee-b6464671e94f" providerId="ADAL" clId="{73C7D38E-CBD5-4E09-B36E-E1A3FD00977B}" dt="2025-02-03T17:50:06.826" v="537" actId="1076"/>
          <ac:spMkLst>
            <pc:docMk/>
            <pc:sldMk cId="507133351" sldId="256"/>
            <ac:spMk id="5" creationId="{02EEF945-DEEE-ED3C-60E6-BF959A30FDF0}"/>
          </ac:spMkLst>
        </pc:spChg>
        <pc:spChg chg="del">
          <ac:chgData name="Merö Linnéa" userId="516d9b54-894d-4f7d-9fee-b6464671e94f" providerId="ADAL" clId="{73C7D38E-CBD5-4E09-B36E-E1A3FD00977B}" dt="2025-02-03T17:43:57.054" v="479" actId="478"/>
          <ac:spMkLst>
            <pc:docMk/>
            <pc:sldMk cId="507133351" sldId="256"/>
            <ac:spMk id="6" creationId="{8907238F-0D2A-41A8-5110-E231F9B7CEFE}"/>
          </ac:spMkLst>
        </pc:spChg>
        <pc:spChg chg="mod">
          <ac:chgData name="Merö Linnéa" userId="516d9b54-894d-4f7d-9fee-b6464671e94f" providerId="ADAL" clId="{73C7D38E-CBD5-4E09-B36E-E1A3FD00977B}" dt="2025-02-03T17:51:46.420" v="539" actId="20577"/>
          <ac:spMkLst>
            <pc:docMk/>
            <pc:sldMk cId="507133351" sldId="256"/>
            <ac:spMk id="7" creationId="{5C7F8EF4-7567-4F3B-131B-BE03AC5FF5C6}"/>
          </ac:spMkLst>
        </pc:spChg>
        <pc:spChg chg="mod">
          <ac:chgData name="Merö Linnéa" userId="516d9b54-894d-4f7d-9fee-b6464671e94f" providerId="ADAL" clId="{73C7D38E-CBD5-4E09-B36E-E1A3FD00977B}" dt="2025-02-03T17:52:42.041" v="586" actId="1038"/>
          <ac:spMkLst>
            <pc:docMk/>
            <pc:sldMk cId="507133351" sldId="256"/>
            <ac:spMk id="8" creationId="{6E528B15-4F7F-5EE0-74DB-DD463A99A884}"/>
          </ac:spMkLst>
        </pc:spChg>
        <pc:spChg chg="add mod">
          <ac:chgData name="Merö Linnéa" userId="516d9b54-894d-4f7d-9fee-b6464671e94f" providerId="ADAL" clId="{73C7D38E-CBD5-4E09-B36E-E1A3FD00977B}" dt="2025-02-03T17:44:01.125" v="481"/>
          <ac:spMkLst>
            <pc:docMk/>
            <pc:sldMk cId="507133351" sldId="256"/>
            <ac:spMk id="9" creationId="{7426DFC8-CB0C-DE15-A49D-BED76DCCCFD1}"/>
          </ac:spMkLst>
        </pc:spChg>
        <pc:spChg chg="add mod">
          <ac:chgData name="Merö Linnéa" userId="516d9b54-894d-4f7d-9fee-b6464671e94f" providerId="ADAL" clId="{73C7D38E-CBD5-4E09-B36E-E1A3FD00977B}" dt="2025-02-03T17:45:25.471" v="489" actId="1076"/>
          <ac:spMkLst>
            <pc:docMk/>
            <pc:sldMk cId="507133351" sldId="256"/>
            <ac:spMk id="10" creationId="{5FA4BFCF-40B7-4362-0AA1-5E096E19A9FC}"/>
          </ac:spMkLst>
        </pc:spChg>
        <pc:spChg chg="add del mod">
          <ac:chgData name="Merö Linnéa" userId="516d9b54-894d-4f7d-9fee-b6464671e94f" providerId="ADAL" clId="{73C7D38E-CBD5-4E09-B36E-E1A3FD00977B}" dt="2025-02-03T17:46:41.638" v="497" actId="478"/>
          <ac:spMkLst>
            <pc:docMk/>
            <pc:sldMk cId="507133351" sldId="256"/>
            <ac:spMk id="12" creationId="{E8A7D230-1592-E858-E1A3-7F54A7719CF3}"/>
          </ac:spMkLst>
        </pc:spChg>
        <pc:spChg chg="add mod">
          <ac:chgData name="Merö Linnéa" userId="516d9b54-894d-4f7d-9fee-b6464671e94f" providerId="ADAL" clId="{73C7D38E-CBD5-4E09-B36E-E1A3FD00977B}" dt="2025-02-03T17:48:33.595" v="515" actId="14100"/>
          <ac:spMkLst>
            <pc:docMk/>
            <pc:sldMk cId="507133351" sldId="256"/>
            <ac:spMk id="14" creationId="{2B9E8B19-FA8F-2E92-C6E4-FA955490FB40}"/>
          </ac:spMkLst>
        </pc:spChg>
        <pc:picChg chg="mod ord">
          <ac:chgData name="Merö Linnéa" userId="516d9b54-894d-4f7d-9fee-b6464671e94f" providerId="ADAL" clId="{73C7D38E-CBD5-4E09-B36E-E1A3FD00977B}" dt="2025-02-03T17:46:53.212" v="498" actId="1076"/>
          <ac:picMkLst>
            <pc:docMk/>
            <pc:sldMk cId="507133351" sldId="256"/>
            <ac:picMk id="3" creationId="{FEADB05F-7DD0-A784-2C1E-E9BEB5D9ABB9}"/>
          </ac:picMkLst>
        </pc:picChg>
      </pc:sldChg>
      <pc:sldChg chg="delSp modSp mod">
        <pc:chgData name="Merö Linnéa" userId="516d9b54-894d-4f7d-9fee-b6464671e94f" providerId="ADAL" clId="{73C7D38E-CBD5-4E09-B36E-E1A3FD00977B}" dt="2025-02-03T18:54:29.514" v="1051" actId="113"/>
        <pc:sldMkLst>
          <pc:docMk/>
          <pc:sldMk cId="3529759158" sldId="260"/>
        </pc:sldMkLst>
        <pc:spChg chg="mod">
          <ac:chgData name="Merö Linnéa" userId="516d9b54-894d-4f7d-9fee-b6464671e94f" providerId="ADAL" clId="{73C7D38E-CBD5-4E09-B36E-E1A3FD00977B}" dt="2025-02-03T18:54:29.514" v="1051" actId="113"/>
          <ac:spMkLst>
            <pc:docMk/>
            <pc:sldMk cId="3529759158" sldId="260"/>
            <ac:spMk id="3" creationId="{E1C2E465-B19A-DB41-F3AB-0F5FE0BB4DC5}"/>
          </ac:spMkLst>
        </pc:spChg>
        <pc:spChg chg="del">
          <ac:chgData name="Merö Linnéa" userId="516d9b54-894d-4f7d-9fee-b6464671e94f" providerId="ADAL" clId="{73C7D38E-CBD5-4E09-B36E-E1A3FD00977B}" dt="2025-02-03T18:53:38.366" v="1045" actId="478"/>
          <ac:spMkLst>
            <pc:docMk/>
            <pc:sldMk cId="3529759158" sldId="260"/>
            <ac:spMk id="27" creationId="{B55F054A-CB1B-F14A-554A-33DB2FDBDB99}"/>
          </ac:spMkLst>
        </pc:spChg>
      </pc:sldChg>
      <pc:sldChg chg="delSp modSp mod">
        <pc:chgData name="Merö Linnéa" userId="516d9b54-894d-4f7d-9fee-b6464671e94f" providerId="ADAL" clId="{73C7D38E-CBD5-4E09-B36E-E1A3FD00977B}" dt="2025-02-04T18:33:28.364" v="1177" actId="478"/>
        <pc:sldMkLst>
          <pc:docMk/>
          <pc:sldMk cId="2991364588" sldId="296"/>
        </pc:sldMkLst>
        <pc:spChg chg="del">
          <ac:chgData name="Merö Linnéa" userId="516d9b54-894d-4f7d-9fee-b6464671e94f" providerId="ADAL" clId="{73C7D38E-CBD5-4E09-B36E-E1A3FD00977B}" dt="2025-02-04T18:33:28.364" v="1177" actId="478"/>
          <ac:spMkLst>
            <pc:docMk/>
            <pc:sldMk cId="2991364588" sldId="296"/>
            <ac:spMk id="4" creationId="{5A134117-B979-AC09-E012-0BC7AC6669FC}"/>
          </ac:spMkLst>
        </pc:spChg>
        <pc:picChg chg="mod">
          <ac:chgData name="Merö Linnéa" userId="516d9b54-894d-4f7d-9fee-b6464671e94f" providerId="ADAL" clId="{73C7D38E-CBD5-4E09-B36E-E1A3FD00977B}" dt="2025-02-04T18:33:18.214" v="1176" actId="14861"/>
          <ac:picMkLst>
            <pc:docMk/>
            <pc:sldMk cId="2991364588" sldId="296"/>
            <ac:picMk id="1027" creationId="{76FD184E-1DB0-7095-676B-679C9B4DD89A}"/>
          </ac:picMkLst>
        </pc:picChg>
      </pc:sldChg>
      <pc:sldChg chg="add del">
        <pc:chgData name="Merö Linnéa" userId="516d9b54-894d-4f7d-9fee-b6464671e94f" providerId="ADAL" clId="{73C7D38E-CBD5-4E09-B36E-E1A3FD00977B}" dt="2025-02-03T18:05:08.264" v="666" actId="47"/>
        <pc:sldMkLst>
          <pc:docMk/>
          <pc:sldMk cId="2440905202" sldId="403"/>
        </pc:sldMkLst>
      </pc:sldChg>
      <pc:sldChg chg="modSp mod">
        <pc:chgData name="Merö Linnéa" userId="516d9b54-894d-4f7d-9fee-b6464671e94f" providerId="ADAL" clId="{73C7D38E-CBD5-4E09-B36E-E1A3FD00977B}" dt="2025-02-03T18:08:06.742" v="714" actId="1036"/>
        <pc:sldMkLst>
          <pc:docMk/>
          <pc:sldMk cId="1351151769" sldId="409"/>
        </pc:sldMkLst>
        <pc:spChg chg="mod">
          <ac:chgData name="Merö Linnéa" userId="516d9b54-894d-4f7d-9fee-b6464671e94f" providerId="ADAL" clId="{73C7D38E-CBD5-4E09-B36E-E1A3FD00977B}" dt="2025-02-03T18:07:41.223" v="687" actId="404"/>
          <ac:spMkLst>
            <pc:docMk/>
            <pc:sldMk cId="1351151769" sldId="409"/>
            <ac:spMk id="3" creationId="{46073FB0-6F00-6086-D697-E109499EF5B1}"/>
          </ac:spMkLst>
        </pc:spChg>
        <pc:spChg chg="mod">
          <ac:chgData name="Merö Linnéa" userId="516d9b54-894d-4f7d-9fee-b6464671e94f" providerId="ADAL" clId="{73C7D38E-CBD5-4E09-B36E-E1A3FD00977B}" dt="2025-02-03T18:08:06.742" v="714" actId="1036"/>
          <ac:spMkLst>
            <pc:docMk/>
            <pc:sldMk cId="1351151769" sldId="409"/>
            <ac:spMk id="4" creationId="{65CE0D84-BC7B-83D3-3E0B-03A379C8098A}"/>
          </ac:spMkLst>
        </pc:spChg>
        <pc:picChg chg="mod">
          <ac:chgData name="Merö Linnéa" userId="516d9b54-894d-4f7d-9fee-b6464671e94f" providerId="ADAL" clId="{73C7D38E-CBD5-4E09-B36E-E1A3FD00977B}" dt="2025-02-03T18:07:57.496" v="712" actId="1038"/>
          <ac:picMkLst>
            <pc:docMk/>
            <pc:sldMk cId="1351151769" sldId="409"/>
            <ac:picMk id="2" creationId="{51CBF30F-2000-A57A-5C1A-3EFD0A75D8B6}"/>
          </ac:picMkLst>
        </pc:picChg>
      </pc:sldChg>
      <pc:sldChg chg="modSp mod">
        <pc:chgData name="Merö Linnéa" userId="516d9b54-894d-4f7d-9fee-b6464671e94f" providerId="ADAL" clId="{73C7D38E-CBD5-4E09-B36E-E1A3FD00977B}" dt="2025-02-03T17:37:11.566" v="410" actId="1037"/>
        <pc:sldMkLst>
          <pc:docMk/>
          <pc:sldMk cId="1379600266" sldId="418"/>
        </pc:sldMkLst>
        <pc:spChg chg="mod">
          <ac:chgData name="Merö Linnéa" userId="516d9b54-894d-4f7d-9fee-b6464671e94f" providerId="ADAL" clId="{73C7D38E-CBD5-4E09-B36E-E1A3FD00977B}" dt="2025-02-03T17:36:44.282" v="398" actId="20577"/>
          <ac:spMkLst>
            <pc:docMk/>
            <pc:sldMk cId="1379600266" sldId="418"/>
            <ac:spMk id="4" creationId="{36B428DA-C666-D5AA-76E0-175412E550C8}"/>
          </ac:spMkLst>
        </pc:spChg>
        <pc:picChg chg="mod">
          <ac:chgData name="Merö Linnéa" userId="516d9b54-894d-4f7d-9fee-b6464671e94f" providerId="ADAL" clId="{73C7D38E-CBD5-4E09-B36E-E1A3FD00977B}" dt="2025-02-03T17:37:11.566" v="410" actId="1037"/>
          <ac:picMkLst>
            <pc:docMk/>
            <pc:sldMk cId="1379600266" sldId="418"/>
            <ac:picMk id="2" creationId="{A82888DB-F841-7D94-61A0-911811C15834}"/>
          </ac:picMkLst>
        </pc:picChg>
      </pc:sldChg>
      <pc:sldChg chg="modSp mod">
        <pc:chgData name="Merö Linnéa" userId="516d9b54-894d-4f7d-9fee-b6464671e94f" providerId="ADAL" clId="{73C7D38E-CBD5-4E09-B36E-E1A3FD00977B}" dt="2025-02-03T17:53:48.382" v="613" actId="20577"/>
        <pc:sldMkLst>
          <pc:docMk/>
          <pc:sldMk cId="401974700" sldId="419"/>
        </pc:sldMkLst>
        <pc:spChg chg="mod">
          <ac:chgData name="Merö Linnéa" userId="516d9b54-894d-4f7d-9fee-b6464671e94f" providerId="ADAL" clId="{73C7D38E-CBD5-4E09-B36E-E1A3FD00977B}" dt="2025-02-03T17:53:48.382" v="613" actId="20577"/>
          <ac:spMkLst>
            <pc:docMk/>
            <pc:sldMk cId="401974700" sldId="419"/>
            <ac:spMk id="4" creationId="{7C3F69F0-0232-8F4A-0FA2-BBA6EDDE5DDD}"/>
          </ac:spMkLst>
        </pc:spChg>
      </pc:sldChg>
      <pc:sldChg chg="modSp mod">
        <pc:chgData name="Merö Linnéa" userId="516d9b54-894d-4f7d-9fee-b6464671e94f" providerId="ADAL" clId="{73C7D38E-CBD5-4E09-B36E-E1A3FD00977B}" dt="2025-02-04T19:21:21.597" v="1330" actId="20577"/>
        <pc:sldMkLst>
          <pc:docMk/>
          <pc:sldMk cId="2177113219" sldId="453"/>
        </pc:sldMkLst>
        <pc:spChg chg="mod">
          <ac:chgData name="Merö Linnéa" userId="516d9b54-894d-4f7d-9fee-b6464671e94f" providerId="ADAL" clId="{73C7D38E-CBD5-4E09-B36E-E1A3FD00977B}" dt="2025-02-04T19:21:21.597" v="1330" actId="20577"/>
          <ac:spMkLst>
            <pc:docMk/>
            <pc:sldMk cId="2177113219" sldId="453"/>
            <ac:spMk id="3" creationId="{407E3B9B-5AA5-44C9-9E55-636E4CD2C567}"/>
          </ac:spMkLst>
        </pc:spChg>
      </pc:sldChg>
      <pc:sldChg chg="modSp mod">
        <pc:chgData name="Merö Linnéa" userId="516d9b54-894d-4f7d-9fee-b6464671e94f" providerId="ADAL" clId="{73C7D38E-CBD5-4E09-B36E-E1A3FD00977B}" dt="2025-02-04T18:16:21.289" v="1084" actId="20577"/>
        <pc:sldMkLst>
          <pc:docMk/>
          <pc:sldMk cId="808511132" sldId="468"/>
        </pc:sldMkLst>
        <pc:spChg chg="mod">
          <ac:chgData name="Merö Linnéa" userId="516d9b54-894d-4f7d-9fee-b6464671e94f" providerId="ADAL" clId="{73C7D38E-CBD5-4E09-B36E-E1A3FD00977B}" dt="2025-02-04T18:16:21.289" v="1084" actId="20577"/>
          <ac:spMkLst>
            <pc:docMk/>
            <pc:sldMk cId="808511132" sldId="468"/>
            <ac:spMk id="8" creationId="{B52B61BE-C0DC-C6F2-73F6-7526BCE71EF3}"/>
          </ac:spMkLst>
        </pc:spChg>
      </pc:sldChg>
      <pc:sldChg chg="modSp mod">
        <pc:chgData name="Merö Linnéa" userId="516d9b54-894d-4f7d-9fee-b6464671e94f" providerId="ADAL" clId="{73C7D38E-CBD5-4E09-B36E-E1A3FD00977B}" dt="2025-02-04T18:27:36.506" v="1171" actId="20577"/>
        <pc:sldMkLst>
          <pc:docMk/>
          <pc:sldMk cId="1281914906" sldId="479"/>
        </pc:sldMkLst>
        <pc:spChg chg="mod">
          <ac:chgData name="Merö Linnéa" userId="516d9b54-894d-4f7d-9fee-b6464671e94f" providerId="ADAL" clId="{73C7D38E-CBD5-4E09-B36E-E1A3FD00977B}" dt="2025-02-04T18:27:36.506" v="1171" actId="20577"/>
          <ac:spMkLst>
            <pc:docMk/>
            <pc:sldMk cId="1281914906" sldId="479"/>
            <ac:spMk id="4" creationId="{29ED9ED0-7AA5-6851-93C6-4EF591D7D7C3}"/>
          </ac:spMkLst>
        </pc:spChg>
      </pc:sldChg>
      <pc:sldChg chg="modSp mod">
        <pc:chgData name="Merö Linnéa" userId="516d9b54-894d-4f7d-9fee-b6464671e94f" providerId="ADAL" clId="{73C7D38E-CBD5-4E09-B36E-E1A3FD00977B}" dt="2025-02-04T18:23:05.164" v="1159" actId="207"/>
        <pc:sldMkLst>
          <pc:docMk/>
          <pc:sldMk cId="4268025449" sldId="484"/>
        </pc:sldMkLst>
        <pc:spChg chg="mod">
          <ac:chgData name="Merö Linnéa" userId="516d9b54-894d-4f7d-9fee-b6464671e94f" providerId="ADAL" clId="{73C7D38E-CBD5-4E09-B36E-E1A3FD00977B}" dt="2025-02-04T18:23:05.164" v="1159" actId="207"/>
          <ac:spMkLst>
            <pc:docMk/>
            <pc:sldMk cId="4268025449" sldId="484"/>
            <ac:spMk id="3" creationId="{9DB3078F-D7D6-16E1-8542-12B990E239DD}"/>
          </ac:spMkLst>
        </pc:spChg>
        <pc:spChg chg="mod">
          <ac:chgData name="Merö Linnéa" userId="516d9b54-894d-4f7d-9fee-b6464671e94f" providerId="ADAL" clId="{73C7D38E-CBD5-4E09-B36E-E1A3FD00977B}" dt="2025-02-04T18:23:00.226" v="1158" actId="207"/>
          <ac:spMkLst>
            <pc:docMk/>
            <pc:sldMk cId="4268025449" sldId="484"/>
            <ac:spMk id="4" creationId="{5E1D5D7A-5BD1-AB8F-F440-C6438930293E}"/>
          </ac:spMkLst>
        </pc:spChg>
        <pc:picChg chg="mod modCrop">
          <ac:chgData name="Merö Linnéa" userId="516d9b54-894d-4f7d-9fee-b6464671e94f" providerId="ADAL" clId="{73C7D38E-CBD5-4E09-B36E-E1A3FD00977B}" dt="2025-02-04T18:22:08.205" v="1151" actId="1035"/>
          <ac:picMkLst>
            <pc:docMk/>
            <pc:sldMk cId="4268025449" sldId="484"/>
            <ac:picMk id="7" creationId="{E65273CE-5FDA-F602-CB60-E90023361427}"/>
          </ac:picMkLst>
        </pc:picChg>
      </pc:sldChg>
      <pc:sldChg chg="modSp mod">
        <pc:chgData name="Merö Linnéa" userId="516d9b54-894d-4f7d-9fee-b6464671e94f" providerId="ADAL" clId="{73C7D38E-CBD5-4E09-B36E-E1A3FD00977B}" dt="2025-02-04T19:24:51.586" v="1379" actId="20577"/>
        <pc:sldMkLst>
          <pc:docMk/>
          <pc:sldMk cId="2720736794" sldId="494"/>
        </pc:sldMkLst>
        <pc:spChg chg="mod">
          <ac:chgData name="Merö Linnéa" userId="516d9b54-894d-4f7d-9fee-b6464671e94f" providerId="ADAL" clId="{73C7D38E-CBD5-4E09-B36E-E1A3FD00977B}" dt="2025-02-04T19:24:51.586" v="1379" actId="20577"/>
          <ac:spMkLst>
            <pc:docMk/>
            <pc:sldMk cId="2720736794" sldId="494"/>
            <ac:spMk id="4" creationId="{BC3C8359-7A0A-469F-AC48-4C4B4CB9BA43}"/>
          </ac:spMkLst>
        </pc:spChg>
      </pc:sldChg>
      <pc:sldChg chg="modSp mod">
        <pc:chgData name="Merö Linnéa" userId="516d9b54-894d-4f7d-9fee-b6464671e94f" providerId="ADAL" clId="{73C7D38E-CBD5-4E09-B36E-E1A3FD00977B}" dt="2025-02-03T17:40:24.381" v="468" actId="1036"/>
        <pc:sldMkLst>
          <pc:docMk/>
          <pc:sldMk cId="3427762350" sldId="495"/>
        </pc:sldMkLst>
        <pc:spChg chg="mod">
          <ac:chgData name="Merö Linnéa" userId="516d9b54-894d-4f7d-9fee-b6464671e94f" providerId="ADAL" clId="{73C7D38E-CBD5-4E09-B36E-E1A3FD00977B}" dt="2025-02-03T17:40:16.177" v="456" actId="1036"/>
          <ac:spMkLst>
            <pc:docMk/>
            <pc:sldMk cId="3427762350" sldId="495"/>
            <ac:spMk id="3" creationId="{5C196B25-5484-7139-1956-16B0ECD152B0}"/>
          </ac:spMkLst>
        </pc:spChg>
        <pc:spChg chg="mod">
          <ac:chgData name="Merö Linnéa" userId="516d9b54-894d-4f7d-9fee-b6464671e94f" providerId="ADAL" clId="{73C7D38E-CBD5-4E09-B36E-E1A3FD00977B}" dt="2025-02-03T17:40:24.381" v="468" actId="1036"/>
          <ac:spMkLst>
            <pc:docMk/>
            <pc:sldMk cId="3427762350" sldId="495"/>
            <ac:spMk id="4" creationId="{CC40FE31-428D-6134-31C3-FF792A7DE742}"/>
          </ac:spMkLst>
        </pc:spChg>
      </pc:sldChg>
      <pc:sldChg chg="delSp modSp mod">
        <pc:chgData name="Merö Linnéa" userId="516d9b54-894d-4f7d-9fee-b6464671e94f" providerId="ADAL" clId="{73C7D38E-CBD5-4E09-B36E-E1A3FD00977B}" dt="2025-02-03T18:53:25.299" v="1044" actId="1076"/>
        <pc:sldMkLst>
          <pc:docMk/>
          <pc:sldMk cId="76051134" sldId="506"/>
        </pc:sldMkLst>
        <pc:spChg chg="mod">
          <ac:chgData name="Merö Linnéa" userId="516d9b54-894d-4f7d-9fee-b6464671e94f" providerId="ADAL" clId="{73C7D38E-CBD5-4E09-B36E-E1A3FD00977B}" dt="2025-02-03T18:53:25.299" v="1044" actId="1076"/>
          <ac:spMkLst>
            <pc:docMk/>
            <pc:sldMk cId="76051134" sldId="506"/>
            <ac:spMk id="2" creationId="{CBB0D1AE-D658-4B96-4BE8-2CDD55DBF9BC}"/>
          </ac:spMkLst>
        </pc:spChg>
        <pc:spChg chg="mod">
          <ac:chgData name="Merö Linnéa" userId="516d9b54-894d-4f7d-9fee-b6464671e94f" providerId="ADAL" clId="{73C7D38E-CBD5-4E09-B36E-E1A3FD00977B}" dt="2025-02-03T18:53:13.495" v="1042" actId="20577"/>
          <ac:spMkLst>
            <pc:docMk/>
            <pc:sldMk cId="76051134" sldId="506"/>
            <ac:spMk id="4" creationId="{CEAA379B-35C6-C7E2-482B-B1D29D266ED6}"/>
          </ac:spMkLst>
        </pc:spChg>
        <pc:spChg chg="del">
          <ac:chgData name="Merö Linnéa" userId="516d9b54-894d-4f7d-9fee-b6464671e94f" providerId="ADAL" clId="{73C7D38E-CBD5-4E09-B36E-E1A3FD00977B}" dt="2025-02-03T18:52:26.556" v="1026" actId="478"/>
          <ac:spMkLst>
            <pc:docMk/>
            <pc:sldMk cId="76051134" sldId="506"/>
            <ac:spMk id="27" creationId="{EA1DCAAF-8BD5-1D02-1627-D48182A9DD7F}"/>
          </ac:spMkLst>
        </pc:spChg>
      </pc:sldChg>
      <pc:sldChg chg="delSp modSp mod">
        <pc:chgData name="Merö Linnéa" userId="516d9b54-894d-4f7d-9fee-b6464671e94f" providerId="ADAL" clId="{73C7D38E-CBD5-4E09-B36E-E1A3FD00977B}" dt="2025-02-03T19:03:41.171" v="1072" actId="14100"/>
        <pc:sldMkLst>
          <pc:docMk/>
          <pc:sldMk cId="2282895690" sldId="507"/>
        </pc:sldMkLst>
        <pc:spChg chg="mod">
          <ac:chgData name="Merö Linnéa" userId="516d9b54-894d-4f7d-9fee-b6464671e94f" providerId="ADAL" clId="{73C7D38E-CBD5-4E09-B36E-E1A3FD00977B}" dt="2025-02-03T19:03:41.171" v="1072" actId="14100"/>
          <ac:spMkLst>
            <pc:docMk/>
            <pc:sldMk cId="2282895690" sldId="507"/>
            <ac:spMk id="4" creationId="{14ED7911-023C-3A49-14BE-1B61445A7A1E}"/>
          </ac:spMkLst>
        </pc:spChg>
        <pc:spChg chg="del">
          <ac:chgData name="Merö Linnéa" userId="516d9b54-894d-4f7d-9fee-b6464671e94f" providerId="ADAL" clId="{73C7D38E-CBD5-4E09-B36E-E1A3FD00977B}" dt="2025-02-03T19:01:54.074" v="1057" actId="478"/>
          <ac:spMkLst>
            <pc:docMk/>
            <pc:sldMk cId="2282895690" sldId="507"/>
            <ac:spMk id="27" creationId="{3DFB2858-724B-241B-D93D-4A41EE6ED8CE}"/>
          </ac:spMkLst>
        </pc:spChg>
      </pc:sldChg>
      <pc:sldChg chg="modSp mod">
        <pc:chgData name="Merö Linnéa" userId="516d9b54-894d-4f7d-9fee-b6464671e94f" providerId="ADAL" clId="{73C7D38E-CBD5-4E09-B36E-E1A3FD00977B}" dt="2025-01-30T13:04:46.432" v="11" actId="20577"/>
        <pc:sldMkLst>
          <pc:docMk/>
          <pc:sldMk cId="2495148210" sldId="2147479729"/>
        </pc:sldMkLst>
        <pc:spChg chg="mod">
          <ac:chgData name="Merö Linnéa" userId="516d9b54-894d-4f7d-9fee-b6464671e94f" providerId="ADAL" clId="{73C7D38E-CBD5-4E09-B36E-E1A3FD00977B}" dt="2025-01-30T13:04:46.432" v="11" actId="20577"/>
          <ac:spMkLst>
            <pc:docMk/>
            <pc:sldMk cId="2495148210" sldId="2147479729"/>
            <ac:spMk id="8" creationId="{B567B4BB-D6ED-4C02-327B-05474A75C461}"/>
          </ac:spMkLst>
        </pc:spChg>
      </pc:sldChg>
      <pc:sldChg chg="delSp mod">
        <pc:chgData name="Merö Linnéa" userId="516d9b54-894d-4f7d-9fee-b6464671e94f" providerId="ADAL" clId="{73C7D38E-CBD5-4E09-B36E-E1A3FD00977B}" dt="2025-01-30T12:45:10.064" v="2" actId="478"/>
        <pc:sldMkLst>
          <pc:docMk/>
          <pc:sldMk cId="1317497474" sldId="2147479785"/>
        </pc:sldMkLst>
        <pc:spChg chg="del">
          <ac:chgData name="Merö Linnéa" userId="516d9b54-894d-4f7d-9fee-b6464671e94f" providerId="ADAL" clId="{73C7D38E-CBD5-4E09-B36E-E1A3FD00977B}" dt="2025-01-30T12:45:10.064" v="2" actId="478"/>
          <ac:spMkLst>
            <pc:docMk/>
            <pc:sldMk cId="1317497474" sldId="2147479785"/>
            <ac:spMk id="5" creationId="{3A9A8259-60D3-3F80-C1A0-1ABFC7149243}"/>
          </ac:spMkLst>
        </pc:spChg>
      </pc:sldChg>
      <pc:sldChg chg="delSp mod">
        <pc:chgData name="Merö Linnéa" userId="516d9b54-894d-4f7d-9fee-b6464671e94f" providerId="ADAL" clId="{73C7D38E-CBD5-4E09-B36E-E1A3FD00977B}" dt="2025-01-30T12:45:17.557" v="4" actId="478"/>
        <pc:sldMkLst>
          <pc:docMk/>
          <pc:sldMk cId="651490034" sldId="2147479803"/>
        </pc:sldMkLst>
        <pc:spChg chg="del">
          <ac:chgData name="Merö Linnéa" userId="516d9b54-894d-4f7d-9fee-b6464671e94f" providerId="ADAL" clId="{73C7D38E-CBD5-4E09-B36E-E1A3FD00977B}" dt="2025-01-30T12:45:17.557" v="4" actId="478"/>
          <ac:spMkLst>
            <pc:docMk/>
            <pc:sldMk cId="651490034" sldId="2147479803"/>
            <ac:spMk id="8" creationId="{807B0B69-15C9-D1C7-F2FE-6F911A13B95B}"/>
          </ac:spMkLst>
        </pc:spChg>
      </pc:sldChg>
      <pc:sldChg chg="delSp mod">
        <pc:chgData name="Merö Linnéa" userId="516d9b54-894d-4f7d-9fee-b6464671e94f" providerId="ADAL" clId="{73C7D38E-CBD5-4E09-B36E-E1A3FD00977B}" dt="2025-01-30T12:45:14.105" v="3" actId="478"/>
        <pc:sldMkLst>
          <pc:docMk/>
          <pc:sldMk cId="821476827" sldId="2147479804"/>
        </pc:sldMkLst>
        <pc:spChg chg="del">
          <ac:chgData name="Merö Linnéa" userId="516d9b54-894d-4f7d-9fee-b6464671e94f" providerId="ADAL" clId="{73C7D38E-CBD5-4E09-B36E-E1A3FD00977B}" dt="2025-01-30T12:45:14.105" v="3" actId="478"/>
          <ac:spMkLst>
            <pc:docMk/>
            <pc:sldMk cId="821476827" sldId="2147479804"/>
            <ac:spMk id="2" creationId="{7B9DD4AF-7A29-5E9A-A7D8-4B0941F22061}"/>
          </ac:spMkLst>
        </pc:spChg>
      </pc:sldChg>
      <pc:sldChg chg="delSp mod">
        <pc:chgData name="Merö Linnéa" userId="516d9b54-894d-4f7d-9fee-b6464671e94f" providerId="ADAL" clId="{73C7D38E-CBD5-4E09-B36E-E1A3FD00977B}" dt="2025-01-30T12:45:20.687" v="5" actId="478"/>
        <pc:sldMkLst>
          <pc:docMk/>
          <pc:sldMk cId="3536904928" sldId="2147479805"/>
        </pc:sldMkLst>
        <pc:spChg chg="del">
          <ac:chgData name="Merö Linnéa" userId="516d9b54-894d-4f7d-9fee-b6464671e94f" providerId="ADAL" clId="{73C7D38E-CBD5-4E09-B36E-E1A3FD00977B}" dt="2025-01-30T12:45:20.687" v="5" actId="478"/>
          <ac:spMkLst>
            <pc:docMk/>
            <pc:sldMk cId="3536904928" sldId="2147479805"/>
            <ac:spMk id="7" creationId="{D00FBE99-62A1-2388-530F-B0927ACF098B}"/>
          </ac:spMkLst>
        </pc:spChg>
      </pc:sldChg>
      <pc:sldChg chg="delSp modSp mod">
        <pc:chgData name="Merö Linnéa" userId="516d9b54-894d-4f7d-9fee-b6464671e94f" providerId="ADAL" clId="{73C7D38E-CBD5-4E09-B36E-E1A3FD00977B}" dt="2025-01-30T12:45:24.025" v="6" actId="478"/>
        <pc:sldMkLst>
          <pc:docMk/>
          <pc:sldMk cId="374472051" sldId="2147479806"/>
        </pc:sldMkLst>
        <pc:spChg chg="del mod">
          <ac:chgData name="Merö Linnéa" userId="516d9b54-894d-4f7d-9fee-b6464671e94f" providerId="ADAL" clId="{73C7D38E-CBD5-4E09-B36E-E1A3FD00977B}" dt="2025-01-30T12:45:24.025" v="6" actId="478"/>
          <ac:spMkLst>
            <pc:docMk/>
            <pc:sldMk cId="374472051" sldId="2147479806"/>
            <ac:spMk id="7" creationId="{A84A1D62-C6BF-4879-BDD9-B72957932F38}"/>
          </ac:spMkLst>
        </pc:spChg>
      </pc:sldChg>
      <pc:sldChg chg="delSp modSp mod">
        <pc:chgData name="Merö Linnéa" userId="516d9b54-894d-4f7d-9fee-b6464671e94f" providerId="ADAL" clId="{73C7D38E-CBD5-4E09-B36E-E1A3FD00977B}" dt="2025-01-30T12:45:28.303" v="7" actId="478"/>
        <pc:sldMkLst>
          <pc:docMk/>
          <pc:sldMk cId="2168888845" sldId="2147479810"/>
        </pc:sldMkLst>
        <pc:spChg chg="del mod">
          <ac:chgData name="Merö Linnéa" userId="516d9b54-894d-4f7d-9fee-b6464671e94f" providerId="ADAL" clId="{73C7D38E-CBD5-4E09-B36E-E1A3FD00977B}" dt="2025-01-30T12:45:28.303" v="7" actId="478"/>
          <ac:spMkLst>
            <pc:docMk/>
            <pc:sldMk cId="2168888845" sldId="2147479810"/>
            <ac:spMk id="7" creationId="{836A813B-C3F3-CCBA-D685-CBC3FB506E97}"/>
          </ac:spMkLst>
        </pc:spChg>
      </pc:sldChg>
      <pc:sldChg chg="addSp modSp mod">
        <pc:chgData name="Merö Linnéa" userId="516d9b54-894d-4f7d-9fee-b6464671e94f" providerId="ADAL" clId="{73C7D38E-CBD5-4E09-B36E-E1A3FD00977B}" dt="2025-01-30T12:49:19.136" v="10"/>
        <pc:sldMkLst>
          <pc:docMk/>
          <pc:sldMk cId="247800605" sldId="2147479814"/>
        </pc:sldMkLst>
        <pc:spChg chg="add mod">
          <ac:chgData name="Merö Linnéa" userId="516d9b54-894d-4f7d-9fee-b6464671e94f" providerId="ADAL" clId="{73C7D38E-CBD5-4E09-B36E-E1A3FD00977B}" dt="2025-01-30T12:49:19.136" v="10"/>
          <ac:spMkLst>
            <pc:docMk/>
            <pc:sldMk cId="247800605" sldId="2147479814"/>
            <ac:spMk id="3" creationId="{C0290EAA-2F9D-8456-FBFF-3C109B27539F}"/>
          </ac:spMkLst>
        </pc:spChg>
      </pc:sldChg>
      <pc:sldChg chg="modSp mod">
        <pc:chgData name="Merö Linnéa" userId="516d9b54-894d-4f7d-9fee-b6464671e94f" providerId="ADAL" clId="{73C7D38E-CBD5-4E09-B36E-E1A3FD00977B}" dt="2025-01-30T12:46:32.288" v="9" actId="20577"/>
        <pc:sldMkLst>
          <pc:docMk/>
          <pc:sldMk cId="3047466296" sldId="2147479817"/>
        </pc:sldMkLst>
        <pc:spChg chg="mod">
          <ac:chgData name="Merö Linnéa" userId="516d9b54-894d-4f7d-9fee-b6464671e94f" providerId="ADAL" clId="{73C7D38E-CBD5-4E09-B36E-E1A3FD00977B}" dt="2025-01-30T12:46:32.288" v="9" actId="20577"/>
          <ac:spMkLst>
            <pc:docMk/>
            <pc:sldMk cId="3047466296" sldId="2147479817"/>
            <ac:spMk id="3" creationId="{D591DF06-8CA4-BBCA-DC1B-D6352E021390}"/>
          </ac:spMkLst>
        </pc:spChg>
      </pc:sldChg>
      <pc:sldChg chg="modSp mod">
        <pc:chgData name="Merö Linnéa" userId="516d9b54-894d-4f7d-9fee-b6464671e94f" providerId="ADAL" clId="{73C7D38E-CBD5-4E09-B36E-E1A3FD00977B}" dt="2025-01-30T13:04:54.975" v="12" actId="20577"/>
        <pc:sldMkLst>
          <pc:docMk/>
          <pc:sldMk cId="2921645416" sldId="2147479819"/>
        </pc:sldMkLst>
        <pc:spChg chg="mod">
          <ac:chgData name="Merö Linnéa" userId="516d9b54-894d-4f7d-9fee-b6464671e94f" providerId="ADAL" clId="{73C7D38E-CBD5-4E09-B36E-E1A3FD00977B}" dt="2025-01-30T13:04:54.975" v="12" actId="20577"/>
          <ac:spMkLst>
            <pc:docMk/>
            <pc:sldMk cId="2921645416" sldId="2147479819"/>
            <ac:spMk id="2" creationId="{B75E60F5-4496-D983-EFD3-54BA6FF0783F}"/>
          </ac:spMkLst>
        </pc:spChg>
      </pc:sldChg>
      <pc:sldChg chg="modSp mod">
        <pc:chgData name="Merö Linnéa" userId="516d9b54-894d-4f7d-9fee-b6464671e94f" providerId="ADAL" clId="{73C7D38E-CBD5-4E09-B36E-E1A3FD00977B}" dt="2025-02-03T18:16:35.087" v="783" actId="1076"/>
        <pc:sldMkLst>
          <pc:docMk/>
          <pc:sldMk cId="1715961776" sldId="2147480789"/>
        </pc:sldMkLst>
        <pc:spChg chg="mod">
          <ac:chgData name="Merö Linnéa" userId="516d9b54-894d-4f7d-9fee-b6464671e94f" providerId="ADAL" clId="{73C7D38E-CBD5-4E09-B36E-E1A3FD00977B}" dt="2025-02-03T18:16:35.087" v="783" actId="1076"/>
          <ac:spMkLst>
            <pc:docMk/>
            <pc:sldMk cId="1715961776" sldId="2147480789"/>
            <ac:spMk id="2" creationId="{2A9E3FF8-5971-28CF-B0A2-C47CF2B30A38}"/>
          </ac:spMkLst>
        </pc:spChg>
        <pc:spChg chg="mod">
          <ac:chgData name="Merö Linnéa" userId="516d9b54-894d-4f7d-9fee-b6464671e94f" providerId="ADAL" clId="{73C7D38E-CBD5-4E09-B36E-E1A3FD00977B}" dt="2025-02-03T18:15:54.270" v="780" actId="20577"/>
          <ac:spMkLst>
            <pc:docMk/>
            <pc:sldMk cId="1715961776" sldId="2147480789"/>
            <ac:spMk id="3" creationId="{5FCA3F0D-FE8B-C0F3-3BDF-A96971D84D8D}"/>
          </ac:spMkLst>
        </pc:spChg>
      </pc:sldChg>
      <pc:sldChg chg="delSp mod">
        <pc:chgData name="Merö Linnéa" userId="516d9b54-894d-4f7d-9fee-b6464671e94f" providerId="ADAL" clId="{73C7D38E-CBD5-4E09-B36E-E1A3FD00977B}" dt="2025-01-30T13:40:13.076" v="269" actId="478"/>
        <pc:sldMkLst>
          <pc:docMk/>
          <pc:sldMk cId="28989065" sldId="2147480815"/>
        </pc:sldMkLst>
        <pc:spChg chg="del">
          <ac:chgData name="Merö Linnéa" userId="516d9b54-894d-4f7d-9fee-b6464671e94f" providerId="ADAL" clId="{73C7D38E-CBD5-4E09-B36E-E1A3FD00977B}" dt="2025-01-30T13:40:13.076" v="269" actId="478"/>
          <ac:spMkLst>
            <pc:docMk/>
            <pc:sldMk cId="28989065" sldId="2147480815"/>
            <ac:spMk id="2" creationId="{E5775F14-F3A7-A7D8-A8BE-0D19EDD302B9}"/>
          </ac:spMkLst>
        </pc:spChg>
      </pc:sldChg>
      <pc:sldChg chg="delSp mod">
        <pc:chgData name="Merö Linnéa" userId="516d9b54-894d-4f7d-9fee-b6464671e94f" providerId="ADAL" clId="{73C7D38E-CBD5-4E09-B36E-E1A3FD00977B}" dt="2025-02-03T19:00:26.972" v="1052" actId="478"/>
        <pc:sldMkLst>
          <pc:docMk/>
          <pc:sldMk cId="2921045101" sldId="2147480823"/>
        </pc:sldMkLst>
        <pc:spChg chg="del">
          <ac:chgData name="Merö Linnéa" userId="516d9b54-894d-4f7d-9fee-b6464671e94f" providerId="ADAL" clId="{73C7D38E-CBD5-4E09-B36E-E1A3FD00977B}" dt="2025-02-03T19:00:26.972" v="1052" actId="478"/>
          <ac:spMkLst>
            <pc:docMk/>
            <pc:sldMk cId="2921045101" sldId="2147480823"/>
            <ac:spMk id="2" creationId="{A358C9EB-AE5D-3643-F94C-0F39248FF23E}"/>
          </ac:spMkLst>
        </pc:spChg>
      </pc:sldChg>
      <pc:sldChg chg="delSp modSp mod">
        <pc:chgData name="Merö Linnéa" userId="516d9b54-894d-4f7d-9fee-b6464671e94f" providerId="ADAL" clId="{73C7D38E-CBD5-4E09-B36E-E1A3FD00977B}" dt="2025-02-03T18:40:40.450" v="978" actId="207"/>
        <pc:sldMkLst>
          <pc:docMk/>
          <pc:sldMk cId="71592184" sldId="2147480824"/>
        </pc:sldMkLst>
        <pc:spChg chg="mod">
          <ac:chgData name="Merö Linnéa" userId="516d9b54-894d-4f7d-9fee-b6464671e94f" providerId="ADAL" clId="{73C7D38E-CBD5-4E09-B36E-E1A3FD00977B}" dt="2025-02-03T18:40:40.450" v="978" actId="207"/>
          <ac:spMkLst>
            <pc:docMk/>
            <pc:sldMk cId="71592184" sldId="2147480824"/>
            <ac:spMk id="2" creationId="{ACE0A161-3C1B-1C67-5390-47066B9FF29F}"/>
          </ac:spMkLst>
        </pc:spChg>
        <pc:spChg chg="del">
          <ac:chgData name="Merö Linnéa" userId="516d9b54-894d-4f7d-9fee-b6464671e94f" providerId="ADAL" clId="{73C7D38E-CBD5-4E09-B36E-E1A3FD00977B}" dt="2025-02-03T18:33:54.164" v="977" actId="478"/>
          <ac:spMkLst>
            <pc:docMk/>
            <pc:sldMk cId="71592184" sldId="2147480824"/>
            <ac:spMk id="3" creationId="{175580BF-D87B-4523-6DF1-4EF6DCBDDFA9}"/>
          </ac:spMkLst>
        </pc:spChg>
      </pc:sldChg>
      <pc:sldChg chg="modSp mod">
        <pc:chgData name="Merö Linnéa" userId="516d9b54-894d-4f7d-9fee-b6464671e94f" providerId="ADAL" clId="{73C7D38E-CBD5-4E09-B36E-E1A3FD00977B}" dt="2025-02-04T18:19:33.336" v="1096" actId="1035"/>
        <pc:sldMkLst>
          <pc:docMk/>
          <pc:sldMk cId="513413544" sldId="2147480831"/>
        </pc:sldMkLst>
        <pc:spChg chg="mod">
          <ac:chgData name="Merö Linnéa" userId="516d9b54-894d-4f7d-9fee-b6464671e94f" providerId="ADAL" clId="{73C7D38E-CBD5-4E09-B36E-E1A3FD00977B}" dt="2025-02-04T18:19:21.605" v="1091" actId="20577"/>
          <ac:spMkLst>
            <pc:docMk/>
            <pc:sldMk cId="513413544" sldId="2147480831"/>
            <ac:spMk id="6" creationId="{47EE6C10-A0A2-AA3C-E087-E4B949F9575C}"/>
          </ac:spMkLst>
        </pc:spChg>
        <pc:picChg chg="mod">
          <ac:chgData name="Merö Linnéa" userId="516d9b54-894d-4f7d-9fee-b6464671e94f" providerId="ADAL" clId="{73C7D38E-CBD5-4E09-B36E-E1A3FD00977B}" dt="2025-02-04T18:19:33.336" v="1096" actId="1035"/>
          <ac:picMkLst>
            <pc:docMk/>
            <pc:sldMk cId="513413544" sldId="2147480831"/>
            <ac:picMk id="1026" creationId="{59AFE8A5-1B48-2BE2-0FE3-2108AC252CDE}"/>
          </ac:picMkLst>
        </pc:picChg>
      </pc:sldChg>
      <pc:sldChg chg="delSp modSp mod addCm delCm">
        <pc:chgData name="Merö Linnéa" userId="516d9b54-894d-4f7d-9fee-b6464671e94f" providerId="ADAL" clId="{73C7D38E-CBD5-4E09-B36E-E1A3FD00977B}" dt="2025-02-05T09:42:53.852" v="2138"/>
        <pc:sldMkLst>
          <pc:docMk/>
          <pc:sldMk cId="619788704" sldId="2147480854"/>
        </pc:sldMkLst>
        <pc:spChg chg="mod">
          <ac:chgData name="Merö Linnéa" userId="516d9b54-894d-4f7d-9fee-b6464671e94f" providerId="ADAL" clId="{73C7D38E-CBD5-4E09-B36E-E1A3FD00977B}" dt="2025-02-03T19:04:34.928" v="1078" actId="114"/>
          <ac:spMkLst>
            <pc:docMk/>
            <pc:sldMk cId="619788704" sldId="2147480854"/>
            <ac:spMk id="3" creationId="{F9B4FABE-18B5-E2A0-FC7C-0D767CA87987}"/>
          </ac:spMkLst>
        </pc:spChg>
        <pc:spChg chg="del">
          <ac:chgData name="Merö Linnéa" userId="516d9b54-894d-4f7d-9fee-b6464671e94f" providerId="ADAL" clId="{73C7D38E-CBD5-4E09-B36E-E1A3FD00977B}" dt="2025-02-03T19:04:40.606" v="1079" actId="478"/>
          <ac:spMkLst>
            <pc:docMk/>
            <pc:sldMk cId="619788704" sldId="2147480854"/>
            <ac:spMk id="27" creationId="{47132ECE-FA40-C12C-27D6-9C2F867DFAD9}"/>
          </ac:spMkLst>
        </pc:spChg>
        <pc:extLst>
          <p:ext xmlns:p="http://schemas.openxmlformats.org/presentationml/2006/main" uri="{D6D511B9-2390-475A-947B-AFAB55BFBCF1}">
            <pc226:cmChg xmlns:pc226="http://schemas.microsoft.com/office/powerpoint/2022/06/main/command" chg="add del">
              <pc226:chgData name="Merö Linnéa" userId="516d9b54-894d-4f7d-9fee-b6464671e94f" providerId="ADAL" clId="{73C7D38E-CBD5-4E09-B36E-E1A3FD00977B}" dt="2025-02-05T09:42:53.852" v="2138"/>
              <pc2:cmMkLst xmlns:pc2="http://schemas.microsoft.com/office/powerpoint/2019/9/main/command">
                <pc:docMk/>
                <pc:sldMk cId="619788704" sldId="2147480854"/>
                <pc2:cmMk id="{F7D96154-95F6-4098-BC87-0F1C42AA48B8}"/>
              </pc2:cmMkLst>
            </pc226:cmChg>
          </p:ext>
        </pc:extLst>
      </pc:sldChg>
      <pc:sldChg chg="modSp mod">
        <pc:chgData name="Merö Linnéa" userId="516d9b54-894d-4f7d-9fee-b6464671e94f" providerId="ADAL" clId="{73C7D38E-CBD5-4E09-B36E-E1A3FD00977B}" dt="2025-02-03T18:42:29.053" v="998" actId="6549"/>
        <pc:sldMkLst>
          <pc:docMk/>
          <pc:sldMk cId="3919633714" sldId="2147480858"/>
        </pc:sldMkLst>
        <pc:spChg chg="mod">
          <ac:chgData name="Merö Linnéa" userId="516d9b54-894d-4f7d-9fee-b6464671e94f" providerId="ADAL" clId="{73C7D38E-CBD5-4E09-B36E-E1A3FD00977B}" dt="2025-02-03T18:42:29.053" v="998" actId="6549"/>
          <ac:spMkLst>
            <pc:docMk/>
            <pc:sldMk cId="3919633714" sldId="2147480858"/>
            <ac:spMk id="9" creationId="{E1FDCD51-E5C4-F795-C2D2-8E867B1AA10F}"/>
          </ac:spMkLst>
        </pc:spChg>
        <pc:spChg chg="mod">
          <ac:chgData name="Merö Linnéa" userId="516d9b54-894d-4f7d-9fee-b6464671e94f" providerId="ADAL" clId="{73C7D38E-CBD5-4E09-B36E-E1A3FD00977B}" dt="2025-02-03T18:41:49.426" v="997" actId="1076"/>
          <ac:spMkLst>
            <pc:docMk/>
            <pc:sldMk cId="3919633714" sldId="2147480858"/>
            <ac:spMk id="14" creationId="{D823550B-DDE3-566D-7FFF-D958756BC3F2}"/>
          </ac:spMkLst>
        </pc:spChg>
        <pc:cxnChg chg="mod">
          <ac:chgData name="Merö Linnéa" userId="516d9b54-894d-4f7d-9fee-b6464671e94f" providerId="ADAL" clId="{73C7D38E-CBD5-4E09-B36E-E1A3FD00977B}" dt="2025-02-03T18:41:39.005" v="996" actId="1076"/>
          <ac:cxnSpMkLst>
            <pc:docMk/>
            <pc:sldMk cId="3919633714" sldId="2147480858"/>
            <ac:cxnSpMk id="15" creationId="{6191D132-0237-550E-3520-11F60FCA8E6D}"/>
          </ac:cxnSpMkLst>
        </pc:cxnChg>
      </pc:sldChg>
      <pc:sldChg chg="modSp mod">
        <pc:chgData name="Merö Linnéa" userId="516d9b54-894d-4f7d-9fee-b6464671e94f" providerId="ADAL" clId="{73C7D38E-CBD5-4E09-B36E-E1A3FD00977B}" dt="2025-02-04T18:19:00.449" v="1089" actId="14861"/>
        <pc:sldMkLst>
          <pc:docMk/>
          <pc:sldMk cId="1808780909" sldId="2147480864"/>
        </pc:sldMkLst>
        <pc:picChg chg="mod">
          <ac:chgData name="Merö Linnéa" userId="516d9b54-894d-4f7d-9fee-b6464671e94f" providerId="ADAL" clId="{73C7D38E-CBD5-4E09-B36E-E1A3FD00977B}" dt="2025-02-04T18:19:00.449" v="1089" actId="14861"/>
          <ac:picMkLst>
            <pc:docMk/>
            <pc:sldMk cId="1808780909" sldId="2147480864"/>
            <ac:picMk id="7" creationId="{630601F2-F34F-179B-9498-D68C35AFA302}"/>
          </ac:picMkLst>
        </pc:picChg>
      </pc:sldChg>
      <pc:sldChg chg="modSp mod">
        <pc:chgData name="Merö Linnéa" userId="516d9b54-894d-4f7d-9fee-b6464671e94f" providerId="ADAL" clId="{73C7D38E-CBD5-4E09-B36E-E1A3FD00977B}" dt="2025-02-03T18:13:32.091" v="761" actId="20577"/>
        <pc:sldMkLst>
          <pc:docMk/>
          <pc:sldMk cId="110487689" sldId="2147480867"/>
        </pc:sldMkLst>
        <pc:spChg chg="mod">
          <ac:chgData name="Merö Linnéa" userId="516d9b54-894d-4f7d-9fee-b6464671e94f" providerId="ADAL" clId="{73C7D38E-CBD5-4E09-B36E-E1A3FD00977B}" dt="2025-02-03T18:11:51.009" v="742" actId="1076"/>
          <ac:spMkLst>
            <pc:docMk/>
            <pc:sldMk cId="110487689" sldId="2147480867"/>
            <ac:spMk id="3" creationId="{9B2C8E91-DDB9-ECBC-2974-58BB98D0A43C}"/>
          </ac:spMkLst>
        </pc:spChg>
        <pc:spChg chg="mod">
          <ac:chgData name="Merö Linnéa" userId="516d9b54-894d-4f7d-9fee-b6464671e94f" providerId="ADAL" clId="{73C7D38E-CBD5-4E09-B36E-E1A3FD00977B}" dt="2025-02-03T18:13:32.091" v="761" actId="20577"/>
          <ac:spMkLst>
            <pc:docMk/>
            <pc:sldMk cId="110487689" sldId="2147480867"/>
            <ac:spMk id="4" creationId="{5EFAB070-B4CF-5B23-C872-D341EB2B9201}"/>
          </ac:spMkLst>
        </pc:spChg>
      </pc:sldChg>
      <pc:sldChg chg="delSp modSp mod">
        <pc:chgData name="Merö Linnéa" userId="516d9b54-894d-4f7d-9fee-b6464671e94f" providerId="ADAL" clId="{73C7D38E-CBD5-4E09-B36E-E1A3FD00977B}" dt="2025-02-03T18:19:22.520" v="808" actId="20577"/>
        <pc:sldMkLst>
          <pc:docMk/>
          <pc:sldMk cId="3053936385" sldId="2147480874"/>
        </pc:sldMkLst>
        <pc:spChg chg="mod">
          <ac:chgData name="Merö Linnéa" userId="516d9b54-894d-4f7d-9fee-b6464671e94f" providerId="ADAL" clId="{73C7D38E-CBD5-4E09-B36E-E1A3FD00977B}" dt="2025-02-03T18:16:46.730" v="784" actId="403"/>
          <ac:spMkLst>
            <pc:docMk/>
            <pc:sldMk cId="3053936385" sldId="2147480874"/>
            <ac:spMk id="2" creationId="{ECBD2824-7917-CA0B-A784-4776EEEA3143}"/>
          </ac:spMkLst>
        </pc:spChg>
        <pc:spChg chg="mod">
          <ac:chgData name="Merö Linnéa" userId="516d9b54-894d-4f7d-9fee-b6464671e94f" providerId="ADAL" clId="{73C7D38E-CBD5-4E09-B36E-E1A3FD00977B}" dt="2025-02-03T18:19:22.520" v="808" actId="20577"/>
          <ac:spMkLst>
            <pc:docMk/>
            <pc:sldMk cId="3053936385" sldId="2147480874"/>
            <ac:spMk id="3" creationId="{9F0ABEC5-2716-79D6-1830-5E6B15B04FD2}"/>
          </ac:spMkLst>
        </pc:spChg>
        <pc:spChg chg="del">
          <ac:chgData name="Merö Linnéa" userId="516d9b54-894d-4f7d-9fee-b6464671e94f" providerId="ADAL" clId="{73C7D38E-CBD5-4E09-B36E-E1A3FD00977B}" dt="2025-02-03T18:18:27.875" v="799" actId="478"/>
          <ac:spMkLst>
            <pc:docMk/>
            <pc:sldMk cId="3053936385" sldId="2147480874"/>
            <ac:spMk id="4" creationId="{D5B7F235-8C83-E616-0FAF-9AF3F68CDF7B}"/>
          </ac:spMkLst>
        </pc:spChg>
      </pc:sldChg>
      <pc:sldChg chg="delSp modSp mod">
        <pc:chgData name="Merö Linnéa" userId="516d9b54-894d-4f7d-9fee-b6464671e94f" providerId="ADAL" clId="{73C7D38E-CBD5-4E09-B36E-E1A3FD00977B}" dt="2025-01-30T13:40:05.181" v="268" actId="478"/>
        <pc:sldMkLst>
          <pc:docMk/>
          <pc:sldMk cId="3488848047" sldId="2147480876"/>
        </pc:sldMkLst>
        <pc:spChg chg="mod">
          <ac:chgData name="Merö Linnéa" userId="516d9b54-894d-4f7d-9fee-b6464671e94f" providerId="ADAL" clId="{73C7D38E-CBD5-4E09-B36E-E1A3FD00977B}" dt="2025-01-30T13:39:09.913" v="266" actId="14100"/>
          <ac:spMkLst>
            <pc:docMk/>
            <pc:sldMk cId="3488848047" sldId="2147480876"/>
            <ac:spMk id="2" creationId="{C1BD0BED-D232-5ADD-2E16-FEBC5B9FE395}"/>
          </ac:spMkLst>
        </pc:spChg>
        <pc:spChg chg="del">
          <ac:chgData name="Merö Linnéa" userId="516d9b54-894d-4f7d-9fee-b6464671e94f" providerId="ADAL" clId="{73C7D38E-CBD5-4E09-B36E-E1A3FD00977B}" dt="2025-01-30T13:40:05.181" v="268" actId="478"/>
          <ac:spMkLst>
            <pc:docMk/>
            <pc:sldMk cId="3488848047" sldId="2147480876"/>
            <ac:spMk id="4" creationId="{996804CF-B5BC-D99B-82B1-6158862CE770}"/>
          </ac:spMkLst>
        </pc:spChg>
      </pc:sldChg>
      <pc:sldChg chg="delSp modSp mod">
        <pc:chgData name="Merö Linnéa" userId="516d9b54-894d-4f7d-9fee-b6464671e94f" providerId="ADAL" clId="{73C7D38E-CBD5-4E09-B36E-E1A3FD00977B}" dt="2025-02-03T18:52:20.856" v="1025" actId="478"/>
        <pc:sldMkLst>
          <pc:docMk/>
          <pc:sldMk cId="2105225425" sldId="2147480880"/>
        </pc:sldMkLst>
        <pc:spChg chg="mod">
          <ac:chgData name="Merö Linnéa" userId="516d9b54-894d-4f7d-9fee-b6464671e94f" providerId="ADAL" clId="{73C7D38E-CBD5-4E09-B36E-E1A3FD00977B}" dt="2025-02-03T18:51:59.469" v="1024" actId="20577"/>
          <ac:spMkLst>
            <pc:docMk/>
            <pc:sldMk cId="2105225425" sldId="2147480880"/>
            <ac:spMk id="4" creationId="{73779FE7-8B6E-139F-B032-CC40D7894654}"/>
          </ac:spMkLst>
        </pc:spChg>
        <pc:spChg chg="del">
          <ac:chgData name="Merö Linnéa" userId="516d9b54-894d-4f7d-9fee-b6464671e94f" providerId="ADAL" clId="{73C7D38E-CBD5-4E09-B36E-E1A3FD00977B}" dt="2025-02-03T18:52:20.856" v="1025" actId="478"/>
          <ac:spMkLst>
            <pc:docMk/>
            <pc:sldMk cId="2105225425" sldId="2147480880"/>
            <ac:spMk id="27" creationId="{84C07E2D-F3BF-8CF9-8A56-F068BBBFCAAF}"/>
          </ac:spMkLst>
        </pc:spChg>
      </pc:sldChg>
      <pc:sldChg chg="modSp mod">
        <pc:chgData name="Merö Linnéa" userId="516d9b54-894d-4f7d-9fee-b6464671e94f" providerId="ADAL" clId="{73C7D38E-CBD5-4E09-B36E-E1A3FD00977B}" dt="2025-02-03T17:58:16.813" v="634" actId="1076"/>
        <pc:sldMkLst>
          <pc:docMk/>
          <pc:sldMk cId="1252422169" sldId="2147480890"/>
        </pc:sldMkLst>
        <pc:spChg chg="mod">
          <ac:chgData name="Merö Linnéa" userId="516d9b54-894d-4f7d-9fee-b6464671e94f" providerId="ADAL" clId="{73C7D38E-CBD5-4E09-B36E-E1A3FD00977B}" dt="2025-02-03T17:58:16.813" v="634" actId="1076"/>
          <ac:spMkLst>
            <pc:docMk/>
            <pc:sldMk cId="1252422169" sldId="2147480890"/>
            <ac:spMk id="5" creationId="{D3705F13-3CE3-2074-2E8F-927462E248E1}"/>
          </ac:spMkLst>
        </pc:spChg>
        <pc:picChg chg="mod modCrop">
          <ac:chgData name="Merö Linnéa" userId="516d9b54-894d-4f7d-9fee-b6464671e94f" providerId="ADAL" clId="{73C7D38E-CBD5-4E09-B36E-E1A3FD00977B}" dt="2025-02-03T17:58:03.353" v="633" actId="1076"/>
          <ac:picMkLst>
            <pc:docMk/>
            <pc:sldMk cId="1252422169" sldId="2147480890"/>
            <ac:picMk id="3" creationId="{194FB7BF-86AD-AD83-1C09-EED5FADD781B}"/>
          </ac:picMkLst>
        </pc:picChg>
      </pc:sldChg>
      <pc:sldChg chg="modSp mod">
        <pc:chgData name="Merö Linnéa" userId="516d9b54-894d-4f7d-9fee-b6464671e94f" providerId="ADAL" clId="{73C7D38E-CBD5-4E09-B36E-E1A3FD00977B}" dt="2025-02-04T18:18:41.962" v="1088" actId="14861"/>
        <pc:sldMkLst>
          <pc:docMk/>
          <pc:sldMk cId="1326009439" sldId="2147480893"/>
        </pc:sldMkLst>
        <pc:picChg chg="mod">
          <ac:chgData name="Merö Linnéa" userId="516d9b54-894d-4f7d-9fee-b6464671e94f" providerId="ADAL" clId="{73C7D38E-CBD5-4E09-B36E-E1A3FD00977B}" dt="2025-02-04T18:18:41.962" v="1088" actId="14861"/>
          <ac:picMkLst>
            <pc:docMk/>
            <pc:sldMk cId="1326009439" sldId="2147480893"/>
            <ac:picMk id="3" creationId="{382A300F-23CF-146F-7A62-9A968EC75F55}"/>
          </ac:picMkLst>
        </pc:picChg>
      </pc:sldChg>
      <pc:sldChg chg="delSp mod">
        <pc:chgData name="Merö Linnéa" userId="516d9b54-894d-4f7d-9fee-b6464671e94f" providerId="ADAL" clId="{73C7D38E-CBD5-4E09-B36E-E1A3FD00977B}" dt="2025-02-04T18:32:40.316" v="1172" actId="478"/>
        <pc:sldMkLst>
          <pc:docMk/>
          <pc:sldMk cId="1781141087" sldId="2147480896"/>
        </pc:sldMkLst>
        <pc:spChg chg="del">
          <ac:chgData name="Merö Linnéa" userId="516d9b54-894d-4f7d-9fee-b6464671e94f" providerId="ADAL" clId="{73C7D38E-CBD5-4E09-B36E-E1A3FD00977B}" dt="2025-02-04T18:32:40.316" v="1172" actId="478"/>
          <ac:spMkLst>
            <pc:docMk/>
            <pc:sldMk cId="1781141087" sldId="2147480896"/>
            <ac:spMk id="4" creationId="{901CF2C1-70B4-2524-F0A2-764591D3B332}"/>
          </ac:spMkLst>
        </pc:spChg>
      </pc:sldChg>
      <pc:sldChg chg="addSp delSp modSp mod">
        <pc:chgData name="Merö Linnéa" userId="516d9b54-894d-4f7d-9fee-b6464671e94f" providerId="ADAL" clId="{73C7D38E-CBD5-4E09-B36E-E1A3FD00977B}" dt="2025-02-04T19:18:00.130" v="1286" actId="1076"/>
        <pc:sldMkLst>
          <pc:docMk/>
          <pc:sldMk cId="3240019995" sldId="2147480899"/>
        </pc:sldMkLst>
        <pc:spChg chg="mod">
          <ac:chgData name="Merö Linnéa" userId="516d9b54-894d-4f7d-9fee-b6464671e94f" providerId="ADAL" clId="{73C7D38E-CBD5-4E09-B36E-E1A3FD00977B}" dt="2025-02-04T18:37:22.854" v="1201" actId="1076"/>
          <ac:spMkLst>
            <pc:docMk/>
            <pc:sldMk cId="3240019995" sldId="2147480899"/>
            <ac:spMk id="2" creationId="{FADA10CE-35B9-EE0B-1122-154DCDED5A4C}"/>
          </ac:spMkLst>
        </pc:spChg>
        <pc:spChg chg="mod">
          <ac:chgData name="Merö Linnéa" userId="516d9b54-894d-4f7d-9fee-b6464671e94f" providerId="ADAL" clId="{73C7D38E-CBD5-4E09-B36E-E1A3FD00977B}" dt="2025-02-04T19:14:51.412" v="1260" actId="14100"/>
          <ac:spMkLst>
            <pc:docMk/>
            <pc:sldMk cId="3240019995" sldId="2147480899"/>
            <ac:spMk id="3" creationId="{B894BD35-18BC-C505-5A35-E83C6FAF045E}"/>
          </ac:spMkLst>
        </pc:spChg>
        <pc:spChg chg="del">
          <ac:chgData name="Merö Linnéa" userId="516d9b54-894d-4f7d-9fee-b6464671e94f" providerId="ADAL" clId="{73C7D38E-CBD5-4E09-B36E-E1A3FD00977B}" dt="2025-02-04T18:37:07.432" v="1198" actId="478"/>
          <ac:spMkLst>
            <pc:docMk/>
            <pc:sldMk cId="3240019995" sldId="2147480899"/>
            <ac:spMk id="4" creationId="{01F79CA0-A26B-CEF5-5F44-44B0D39E2DB7}"/>
          </ac:spMkLst>
        </pc:spChg>
        <pc:picChg chg="del mod">
          <ac:chgData name="Merö Linnéa" userId="516d9b54-894d-4f7d-9fee-b6464671e94f" providerId="ADAL" clId="{73C7D38E-CBD5-4E09-B36E-E1A3FD00977B}" dt="2025-02-04T19:04:43.839" v="1239" actId="478"/>
          <ac:picMkLst>
            <pc:docMk/>
            <pc:sldMk cId="3240019995" sldId="2147480899"/>
            <ac:picMk id="5" creationId="{E58630B7-00F8-14EA-68A9-E71758D45576}"/>
          </ac:picMkLst>
        </pc:picChg>
        <pc:picChg chg="add del mod">
          <ac:chgData name="Merö Linnéa" userId="516d9b54-894d-4f7d-9fee-b6464671e94f" providerId="ADAL" clId="{73C7D38E-CBD5-4E09-B36E-E1A3FD00977B}" dt="2025-02-04T19:17:35.006" v="1281" actId="478"/>
          <ac:picMkLst>
            <pc:docMk/>
            <pc:sldMk cId="3240019995" sldId="2147480899"/>
            <ac:picMk id="6" creationId="{4D9F0A3D-0A79-9B48-1B3B-CED4EE7339D5}"/>
          </ac:picMkLst>
        </pc:picChg>
        <pc:picChg chg="add del mod">
          <ac:chgData name="Merö Linnéa" userId="516d9b54-894d-4f7d-9fee-b6464671e94f" providerId="ADAL" clId="{73C7D38E-CBD5-4E09-B36E-E1A3FD00977B}" dt="2025-02-04T19:17:35.006" v="1281" actId="478"/>
          <ac:picMkLst>
            <pc:docMk/>
            <pc:sldMk cId="3240019995" sldId="2147480899"/>
            <ac:picMk id="7" creationId="{A1178234-96DE-B6F0-5DE1-1DB324CFBD60}"/>
          </ac:picMkLst>
        </pc:picChg>
        <pc:picChg chg="add mod">
          <ac:chgData name="Merö Linnéa" userId="516d9b54-894d-4f7d-9fee-b6464671e94f" providerId="ADAL" clId="{73C7D38E-CBD5-4E09-B36E-E1A3FD00977B}" dt="2025-02-04T19:18:00.130" v="1286" actId="1076"/>
          <ac:picMkLst>
            <pc:docMk/>
            <pc:sldMk cId="3240019995" sldId="2147480899"/>
            <ac:picMk id="8" creationId="{BFF59974-29F9-C3AC-2918-28FC4551C3FC}"/>
          </ac:picMkLst>
        </pc:picChg>
      </pc:sldChg>
      <pc:sldChg chg="addSp delSp modSp mod">
        <pc:chgData name="Merö Linnéa" userId="516d9b54-894d-4f7d-9fee-b6464671e94f" providerId="ADAL" clId="{73C7D38E-CBD5-4E09-B36E-E1A3FD00977B}" dt="2025-02-04T19:18:23.684" v="1290" actId="20577"/>
        <pc:sldMkLst>
          <pc:docMk/>
          <pc:sldMk cId="3444975753" sldId="2147480900"/>
        </pc:sldMkLst>
        <pc:spChg chg="del">
          <ac:chgData name="Merö Linnéa" userId="516d9b54-894d-4f7d-9fee-b6464671e94f" providerId="ADAL" clId="{73C7D38E-CBD5-4E09-B36E-E1A3FD00977B}" dt="2025-02-04T18:40:41.780" v="1216" actId="478"/>
          <ac:spMkLst>
            <pc:docMk/>
            <pc:sldMk cId="3444975753" sldId="2147480900"/>
            <ac:spMk id="2" creationId="{2A68E9DA-7451-C918-6B6B-B76D62CFC2B0}"/>
          </ac:spMkLst>
        </pc:spChg>
        <pc:spChg chg="mod">
          <ac:chgData name="Merö Linnéa" userId="516d9b54-894d-4f7d-9fee-b6464671e94f" providerId="ADAL" clId="{73C7D38E-CBD5-4E09-B36E-E1A3FD00977B}" dt="2025-02-04T19:18:23.684" v="1290" actId="20577"/>
          <ac:spMkLst>
            <pc:docMk/>
            <pc:sldMk cId="3444975753" sldId="2147480900"/>
            <ac:spMk id="3" creationId="{7C905145-6DAD-EE47-1C97-6CEB1EC957ED}"/>
          </ac:spMkLst>
        </pc:spChg>
        <pc:spChg chg="del">
          <ac:chgData name="Merö Linnéa" userId="516d9b54-894d-4f7d-9fee-b6464671e94f" providerId="ADAL" clId="{73C7D38E-CBD5-4E09-B36E-E1A3FD00977B}" dt="2025-02-04T18:41:07.282" v="1220" actId="478"/>
          <ac:spMkLst>
            <pc:docMk/>
            <pc:sldMk cId="3444975753" sldId="2147480900"/>
            <ac:spMk id="4" creationId="{D9E38584-49AF-253E-73BE-DD48FF00E474}"/>
          </ac:spMkLst>
        </pc:spChg>
        <pc:spChg chg="add del mod">
          <ac:chgData name="Merö Linnéa" userId="516d9b54-894d-4f7d-9fee-b6464671e94f" providerId="ADAL" clId="{73C7D38E-CBD5-4E09-B36E-E1A3FD00977B}" dt="2025-02-04T18:40:46.149" v="1217" actId="478"/>
          <ac:spMkLst>
            <pc:docMk/>
            <pc:sldMk cId="3444975753" sldId="2147480900"/>
            <ac:spMk id="7" creationId="{34F45E14-1F61-EC52-EE8E-A235513F24CD}"/>
          </ac:spMkLst>
        </pc:spChg>
        <pc:spChg chg="add mod">
          <ac:chgData name="Merö Linnéa" userId="516d9b54-894d-4f7d-9fee-b6464671e94f" providerId="ADAL" clId="{73C7D38E-CBD5-4E09-B36E-E1A3FD00977B}" dt="2025-02-04T18:40:46.997" v="1218"/>
          <ac:spMkLst>
            <pc:docMk/>
            <pc:sldMk cId="3444975753" sldId="2147480900"/>
            <ac:spMk id="8" creationId="{A3E04E34-B3BE-4063-1715-1964F6B6E31C}"/>
          </ac:spMkLst>
        </pc:spChg>
        <pc:picChg chg="del mod">
          <ac:chgData name="Merö Linnéa" userId="516d9b54-894d-4f7d-9fee-b6464671e94f" providerId="ADAL" clId="{73C7D38E-CBD5-4E09-B36E-E1A3FD00977B}" dt="2025-02-04T19:16:09.880" v="1268" actId="478"/>
          <ac:picMkLst>
            <pc:docMk/>
            <pc:sldMk cId="3444975753" sldId="2147480900"/>
            <ac:picMk id="5" creationId="{3A65F25E-6FD7-89F4-23C0-61FCEA6B950A}"/>
          </ac:picMkLst>
        </pc:picChg>
        <pc:picChg chg="add del mod">
          <ac:chgData name="Merö Linnéa" userId="516d9b54-894d-4f7d-9fee-b6464671e94f" providerId="ADAL" clId="{73C7D38E-CBD5-4E09-B36E-E1A3FD00977B}" dt="2025-02-04T19:18:09.401" v="1287" actId="478"/>
          <ac:picMkLst>
            <pc:docMk/>
            <pc:sldMk cId="3444975753" sldId="2147480900"/>
            <ac:picMk id="10" creationId="{BF4FA019-2CD2-0860-2BD4-D39DC595F8A5}"/>
          </ac:picMkLst>
        </pc:picChg>
        <pc:picChg chg="add mod">
          <ac:chgData name="Merö Linnéa" userId="516d9b54-894d-4f7d-9fee-b6464671e94f" providerId="ADAL" clId="{73C7D38E-CBD5-4E09-B36E-E1A3FD00977B}" dt="2025-02-04T19:17:02.210" v="1277" actId="1076"/>
          <ac:picMkLst>
            <pc:docMk/>
            <pc:sldMk cId="3444975753" sldId="2147480900"/>
            <ac:picMk id="12" creationId="{855DFD3E-B94C-0790-C24E-955BBE09AA55}"/>
          </ac:picMkLst>
        </pc:picChg>
        <pc:picChg chg="add del mod">
          <ac:chgData name="Merö Linnéa" userId="516d9b54-894d-4f7d-9fee-b6464671e94f" providerId="ADAL" clId="{73C7D38E-CBD5-4E09-B36E-E1A3FD00977B}" dt="2025-02-04T19:16:09.880" v="1268" actId="478"/>
          <ac:picMkLst>
            <pc:docMk/>
            <pc:sldMk cId="3444975753" sldId="2147480900"/>
            <ac:picMk id="14" creationId="{818B2304-2368-51CE-C60A-693680E6314F}"/>
          </ac:picMkLst>
        </pc:picChg>
        <pc:picChg chg="add mod">
          <ac:chgData name="Merö Linnéa" userId="516d9b54-894d-4f7d-9fee-b6464671e94f" providerId="ADAL" clId="{73C7D38E-CBD5-4E09-B36E-E1A3FD00977B}" dt="2025-02-04T19:17:16.976" v="1279"/>
          <ac:picMkLst>
            <pc:docMk/>
            <pc:sldMk cId="3444975753" sldId="2147480900"/>
            <ac:picMk id="15" creationId="{8F83AA39-9C5B-5DB6-C62F-845A42BFEF9D}"/>
          </ac:picMkLst>
        </pc:picChg>
      </pc:sldChg>
      <pc:sldChg chg="addSp delSp modSp mod">
        <pc:chgData name="Merö Linnéa" userId="516d9b54-894d-4f7d-9fee-b6464671e94f" providerId="ADAL" clId="{73C7D38E-CBD5-4E09-B36E-E1A3FD00977B}" dt="2025-02-04T19:26:47.892" v="1391" actId="14734"/>
        <pc:sldMkLst>
          <pc:docMk/>
          <pc:sldMk cId="3746491724" sldId="2147480902"/>
        </pc:sldMkLst>
        <pc:spChg chg="mod">
          <ac:chgData name="Merö Linnéa" userId="516d9b54-894d-4f7d-9fee-b6464671e94f" providerId="ADAL" clId="{73C7D38E-CBD5-4E09-B36E-E1A3FD00977B}" dt="2025-02-04T19:26:18.948" v="1389" actId="1076"/>
          <ac:spMkLst>
            <pc:docMk/>
            <pc:sldMk cId="3746491724" sldId="2147480902"/>
            <ac:spMk id="2" creationId="{5E025DBD-3BF4-46F1-83C9-73F7AB234B7B}"/>
          </ac:spMkLst>
        </pc:spChg>
        <pc:spChg chg="add del">
          <ac:chgData name="Merö Linnéa" userId="516d9b54-894d-4f7d-9fee-b6464671e94f" providerId="ADAL" clId="{73C7D38E-CBD5-4E09-B36E-E1A3FD00977B}" dt="2025-02-04T19:25:39.185" v="1382" actId="478"/>
          <ac:spMkLst>
            <pc:docMk/>
            <pc:sldMk cId="3746491724" sldId="2147480902"/>
            <ac:spMk id="3" creationId="{5448E857-A55B-8E35-94E1-82A53929EB48}"/>
          </ac:spMkLst>
        </pc:spChg>
        <pc:spChg chg="del">
          <ac:chgData name="Merö Linnéa" userId="516d9b54-894d-4f7d-9fee-b6464671e94f" providerId="ADAL" clId="{73C7D38E-CBD5-4E09-B36E-E1A3FD00977B}" dt="2025-02-04T19:25:59.012" v="1384" actId="478"/>
          <ac:spMkLst>
            <pc:docMk/>
            <pc:sldMk cId="3746491724" sldId="2147480902"/>
            <ac:spMk id="4" creationId="{5B3A4FA4-A9CF-B801-7B08-A6E434D132F6}"/>
          </ac:spMkLst>
        </pc:spChg>
        <pc:graphicFrameChg chg="mod modGraphic">
          <ac:chgData name="Merö Linnéa" userId="516d9b54-894d-4f7d-9fee-b6464671e94f" providerId="ADAL" clId="{73C7D38E-CBD5-4E09-B36E-E1A3FD00977B}" dt="2025-02-04T19:26:47.892" v="1391" actId="14734"/>
          <ac:graphicFrameMkLst>
            <pc:docMk/>
            <pc:sldMk cId="3746491724" sldId="2147480902"/>
            <ac:graphicFrameMk id="5" creationId="{77D4AB2A-18C7-7B25-50C4-7AE54C1BFFB8}"/>
          </ac:graphicFrameMkLst>
        </pc:graphicFrameChg>
      </pc:sldChg>
      <pc:sldChg chg="delSp modSp mod">
        <pc:chgData name="Merö Linnéa" userId="516d9b54-894d-4f7d-9fee-b6464671e94f" providerId="ADAL" clId="{73C7D38E-CBD5-4E09-B36E-E1A3FD00977B}" dt="2025-02-04T18:32:57.137" v="1175" actId="20577"/>
        <pc:sldMkLst>
          <pc:docMk/>
          <pc:sldMk cId="1357372011" sldId="2147480903"/>
        </pc:sldMkLst>
        <pc:spChg chg="mod">
          <ac:chgData name="Merö Linnéa" userId="516d9b54-894d-4f7d-9fee-b6464671e94f" providerId="ADAL" clId="{73C7D38E-CBD5-4E09-B36E-E1A3FD00977B}" dt="2025-02-04T18:32:57.137" v="1175" actId="20577"/>
          <ac:spMkLst>
            <pc:docMk/>
            <pc:sldMk cId="1357372011" sldId="2147480903"/>
            <ac:spMk id="4" creationId="{450252D8-631B-FC01-092F-4E1D842AC89E}"/>
          </ac:spMkLst>
        </pc:spChg>
        <pc:spChg chg="del">
          <ac:chgData name="Merö Linnéa" userId="516d9b54-894d-4f7d-9fee-b6464671e94f" providerId="ADAL" clId="{73C7D38E-CBD5-4E09-B36E-E1A3FD00977B}" dt="2025-02-04T18:32:46.868" v="1173" actId="478"/>
          <ac:spMkLst>
            <pc:docMk/>
            <pc:sldMk cId="1357372011" sldId="2147480903"/>
            <ac:spMk id="27" creationId="{00000000-0000-0000-0000-000000000000}"/>
          </ac:spMkLst>
        </pc:spChg>
      </pc:sldChg>
      <pc:sldChg chg="addSp delSp modSp mod">
        <pc:chgData name="Merö Linnéa" userId="516d9b54-894d-4f7d-9fee-b6464671e94f" providerId="ADAL" clId="{73C7D38E-CBD5-4E09-B36E-E1A3FD00977B}" dt="2025-02-04T18:36:27.769" v="1192" actId="14861"/>
        <pc:sldMkLst>
          <pc:docMk/>
          <pc:sldMk cId="3887963372" sldId="2147480904"/>
        </pc:sldMkLst>
        <pc:spChg chg="mod">
          <ac:chgData name="Merö Linnéa" userId="516d9b54-894d-4f7d-9fee-b6464671e94f" providerId="ADAL" clId="{73C7D38E-CBD5-4E09-B36E-E1A3FD00977B}" dt="2025-02-04T18:35:16.462" v="1183" actId="20577"/>
          <ac:spMkLst>
            <pc:docMk/>
            <pc:sldMk cId="3887963372" sldId="2147480904"/>
            <ac:spMk id="4" creationId="{A5CADD33-80F7-34E4-0185-740831448F8E}"/>
          </ac:spMkLst>
        </pc:spChg>
        <pc:spChg chg="add del">
          <ac:chgData name="Merö Linnéa" userId="516d9b54-894d-4f7d-9fee-b6464671e94f" providerId="ADAL" clId="{73C7D38E-CBD5-4E09-B36E-E1A3FD00977B}" dt="2025-02-04T18:33:57.765" v="1180" actId="478"/>
          <ac:spMkLst>
            <pc:docMk/>
            <pc:sldMk cId="3887963372" sldId="2147480904"/>
            <ac:spMk id="27" creationId="{00000000-0000-0000-0000-000000000000}"/>
          </ac:spMkLst>
        </pc:spChg>
        <pc:picChg chg="mod modCrop">
          <ac:chgData name="Merö Linnéa" userId="516d9b54-894d-4f7d-9fee-b6464671e94f" providerId="ADAL" clId="{73C7D38E-CBD5-4E09-B36E-E1A3FD00977B}" dt="2025-02-04T18:36:09.145" v="1189" actId="1076"/>
          <ac:picMkLst>
            <pc:docMk/>
            <pc:sldMk cId="3887963372" sldId="2147480904"/>
            <ac:picMk id="3" creationId="{474377A1-0816-9250-CF7B-68323FC9D36E}"/>
          </ac:picMkLst>
        </pc:picChg>
        <pc:picChg chg="mod">
          <ac:chgData name="Merö Linnéa" userId="516d9b54-894d-4f7d-9fee-b6464671e94f" providerId="ADAL" clId="{73C7D38E-CBD5-4E09-B36E-E1A3FD00977B}" dt="2025-02-04T18:36:27.769" v="1192" actId="14861"/>
          <ac:picMkLst>
            <pc:docMk/>
            <pc:sldMk cId="3887963372" sldId="2147480904"/>
            <ac:picMk id="5" creationId="{B2EDD469-C2BE-004A-A412-7E3C1743A395}"/>
          </ac:picMkLst>
        </pc:picChg>
      </pc:sldChg>
      <pc:sldChg chg="modSp mod">
        <pc:chgData name="Merö Linnéa" userId="516d9b54-894d-4f7d-9fee-b6464671e94f" providerId="ADAL" clId="{73C7D38E-CBD5-4E09-B36E-E1A3FD00977B}" dt="2025-02-04T19:30:27.436" v="1447" actId="1076"/>
        <pc:sldMkLst>
          <pc:docMk/>
          <pc:sldMk cId="1325417193" sldId="2147480909"/>
        </pc:sldMkLst>
        <pc:spChg chg="mod">
          <ac:chgData name="Merö Linnéa" userId="516d9b54-894d-4f7d-9fee-b6464671e94f" providerId="ADAL" clId="{73C7D38E-CBD5-4E09-B36E-E1A3FD00977B}" dt="2025-02-04T19:28:02.041" v="1443" actId="20577"/>
          <ac:spMkLst>
            <pc:docMk/>
            <pc:sldMk cId="1325417193" sldId="2147480909"/>
            <ac:spMk id="2" creationId="{770D6E5E-0B84-42FF-9D19-F669C04CBEE0}"/>
          </ac:spMkLst>
        </pc:spChg>
        <pc:spChg chg="mod">
          <ac:chgData name="Merö Linnéa" userId="516d9b54-894d-4f7d-9fee-b6464671e94f" providerId="ADAL" clId="{73C7D38E-CBD5-4E09-B36E-E1A3FD00977B}" dt="2025-02-04T19:28:28.200" v="1445" actId="20577"/>
          <ac:spMkLst>
            <pc:docMk/>
            <pc:sldMk cId="1325417193" sldId="2147480909"/>
            <ac:spMk id="8" creationId="{3AAB3F42-DFDD-0142-5626-31757C8CB78E}"/>
          </ac:spMkLst>
        </pc:spChg>
        <pc:picChg chg="mod">
          <ac:chgData name="Merö Linnéa" userId="516d9b54-894d-4f7d-9fee-b6464671e94f" providerId="ADAL" clId="{73C7D38E-CBD5-4E09-B36E-E1A3FD00977B}" dt="2025-02-04T19:30:27.436" v="1447" actId="1076"/>
          <ac:picMkLst>
            <pc:docMk/>
            <pc:sldMk cId="1325417193" sldId="2147480909"/>
            <ac:picMk id="7" creationId="{B48756F7-3573-EC9B-B5D6-96090C950795}"/>
          </ac:picMkLst>
        </pc:picChg>
      </pc:sldChg>
      <pc:sldChg chg="delSp modSp mod">
        <pc:chgData name="Merö Linnéa" userId="516d9b54-894d-4f7d-9fee-b6464671e94f" providerId="ADAL" clId="{73C7D38E-CBD5-4E09-B36E-E1A3FD00977B}" dt="2025-02-03T18:33:43.267" v="976" actId="404"/>
        <pc:sldMkLst>
          <pc:docMk/>
          <pc:sldMk cId="536175732" sldId="2147480916"/>
        </pc:sldMkLst>
        <pc:spChg chg="mod">
          <ac:chgData name="Merö Linnéa" userId="516d9b54-894d-4f7d-9fee-b6464671e94f" providerId="ADAL" clId="{73C7D38E-CBD5-4E09-B36E-E1A3FD00977B}" dt="2025-02-03T18:33:43.267" v="976" actId="404"/>
          <ac:spMkLst>
            <pc:docMk/>
            <pc:sldMk cId="536175732" sldId="2147480916"/>
            <ac:spMk id="3" creationId="{9F0ABEC5-2716-79D6-1830-5E6B15B04FD2}"/>
          </ac:spMkLst>
        </pc:spChg>
        <pc:spChg chg="del">
          <ac:chgData name="Merö Linnéa" userId="516d9b54-894d-4f7d-9fee-b6464671e94f" providerId="ADAL" clId="{73C7D38E-CBD5-4E09-B36E-E1A3FD00977B}" dt="2025-02-03T18:32:56.850" v="964" actId="478"/>
          <ac:spMkLst>
            <pc:docMk/>
            <pc:sldMk cId="536175732" sldId="2147480916"/>
            <ac:spMk id="4" creationId="{1CBB1283-64E0-8F7D-6905-BCA37463D327}"/>
          </ac:spMkLst>
        </pc:spChg>
      </pc:sldChg>
      <pc:sldChg chg="addSp delSp modSp mod">
        <pc:chgData name="Merö Linnéa" userId="516d9b54-894d-4f7d-9fee-b6464671e94f" providerId="ADAL" clId="{73C7D38E-CBD5-4E09-B36E-E1A3FD00977B}" dt="2025-01-30T13:32:17.387" v="264" actId="14100"/>
        <pc:sldMkLst>
          <pc:docMk/>
          <pc:sldMk cId="933560101" sldId="2147480918"/>
        </pc:sldMkLst>
        <pc:spChg chg="del">
          <ac:chgData name="Merö Linnéa" userId="516d9b54-894d-4f7d-9fee-b6464671e94f" providerId="ADAL" clId="{73C7D38E-CBD5-4E09-B36E-E1A3FD00977B}" dt="2025-01-30T13:09:08.165" v="15" actId="478"/>
          <ac:spMkLst>
            <pc:docMk/>
            <pc:sldMk cId="933560101" sldId="2147480918"/>
            <ac:spMk id="2" creationId="{97707B74-3288-494B-8FD7-33C98B4730CB}"/>
          </ac:spMkLst>
        </pc:spChg>
        <pc:spChg chg="del mod">
          <ac:chgData name="Merö Linnéa" userId="516d9b54-894d-4f7d-9fee-b6464671e94f" providerId="ADAL" clId="{73C7D38E-CBD5-4E09-B36E-E1A3FD00977B}" dt="2025-01-30T13:17:26.812" v="54" actId="478"/>
          <ac:spMkLst>
            <pc:docMk/>
            <pc:sldMk cId="933560101" sldId="2147480918"/>
            <ac:spMk id="7" creationId="{97A50AC5-74B4-C2E2-2803-FD9CF1D1688B}"/>
          </ac:spMkLst>
        </pc:spChg>
        <pc:spChg chg="mod">
          <ac:chgData name="Merö Linnéa" userId="516d9b54-894d-4f7d-9fee-b6464671e94f" providerId="ADAL" clId="{73C7D38E-CBD5-4E09-B36E-E1A3FD00977B}" dt="2025-01-30T13:29:32.345" v="210" actId="122"/>
          <ac:spMkLst>
            <pc:docMk/>
            <pc:sldMk cId="933560101" sldId="2147480918"/>
            <ac:spMk id="14" creationId="{A3290B65-9D2D-01FB-C600-40FF2082D766}"/>
          </ac:spMkLst>
        </pc:spChg>
        <pc:spChg chg="mod">
          <ac:chgData name="Merö Linnéa" userId="516d9b54-894d-4f7d-9fee-b6464671e94f" providerId="ADAL" clId="{73C7D38E-CBD5-4E09-B36E-E1A3FD00977B}" dt="2025-01-30T13:32:17.387" v="264" actId="14100"/>
          <ac:spMkLst>
            <pc:docMk/>
            <pc:sldMk cId="933560101" sldId="2147480918"/>
            <ac:spMk id="16" creationId="{1E1B13CF-C061-B16F-41CE-1C8543FB2E5E}"/>
          </ac:spMkLst>
        </pc:spChg>
        <pc:spChg chg="mod">
          <ac:chgData name="Merö Linnéa" userId="516d9b54-894d-4f7d-9fee-b6464671e94f" providerId="ADAL" clId="{73C7D38E-CBD5-4E09-B36E-E1A3FD00977B}" dt="2025-01-30T13:28:57.297" v="209" actId="1037"/>
          <ac:spMkLst>
            <pc:docMk/>
            <pc:sldMk cId="933560101" sldId="2147480918"/>
            <ac:spMk id="17" creationId="{DDF6589D-900A-005A-24B6-B7E9239435D1}"/>
          </ac:spMkLst>
        </pc:spChg>
        <pc:spChg chg="mod">
          <ac:chgData name="Merö Linnéa" userId="516d9b54-894d-4f7d-9fee-b6464671e94f" providerId="ADAL" clId="{73C7D38E-CBD5-4E09-B36E-E1A3FD00977B}" dt="2025-01-30T13:28:11.482" v="190" actId="1076"/>
          <ac:spMkLst>
            <pc:docMk/>
            <pc:sldMk cId="933560101" sldId="2147480918"/>
            <ac:spMk id="18" creationId="{90A62AD2-904E-7AFD-87DD-7020ED6C19CB}"/>
          </ac:spMkLst>
        </pc:spChg>
        <pc:grpChg chg="add mod">
          <ac:chgData name="Merö Linnéa" userId="516d9b54-894d-4f7d-9fee-b6464671e94f" providerId="ADAL" clId="{73C7D38E-CBD5-4E09-B36E-E1A3FD00977B}" dt="2025-01-30T13:30:43.511" v="214" actId="164"/>
          <ac:grpSpMkLst>
            <pc:docMk/>
            <pc:sldMk cId="933560101" sldId="2147480918"/>
            <ac:grpSpMk id="6" creationId="{0FCC2869-FAF5-2453-8F80-2929E6F4C3B9}"/>
          </ac:grpSpMkLst>
        </pc:grpChg>
        <pc:grpChg chg="add mod">
          <ac:chgData name="Merö Linnéa" userId="516d9b54-894d-4f7d-9fee-b6464671e94f" providerId="ADAL" clId="{73C7D38E-CBD5-4E09-B36E-E1A3FD00977B}" dt="2025-01-30T13:31:43.554" v="263" actId="1035"/>
          <ac:grpSpMkLst>
            <pc:docMk/>
            <pc:sldMk cId="933560101" sldId="2147480918"/>
            <ac:grpSpMk id="19" creationId="{A3A905D7-1610-EFB2-9C10-4796106D7723}"/>
          </ac:grpSpMkLst>
        </pc:grpChg>
        <pc:picChg chg="mod ord">
          <ac:chgData name="Merö Linnéa" userId="516d9b54-894d-4f7d-9fee-b6464671e94f" providerId="ADAL" clId="{73C7D38E-CBD5-4E09-B36E-E1A3FD00977B}" dt="2025-01-30T13:30:32.255" v="213" actId="164"/>
          <ac:picMkLst>
            <pc:docMk/>
            <pc:sldMk cId="933560101" sldId="2147480918"/>
            <ac:picMk id="8" creationId="{3945288F-93B7-D2EF-2411-AA5C6991B940}"/>
          </ac:picMkLst>
        </pc:picChg>
        <pc:picChg chg="mod">
          <ac:chgData name="Merö Linnéa" userId="516d9b54-894d-4f7d-9fee-b6464671e94f" providerId="ADAL" clId="{73C7D38E-CBD5-4E09-B36E-E1A3FD00977B}" dt="2025-01-30T13:30:32.255" v="213" actId="164"/>
          <ac:picMkLst>
            <pc:docMk/>
            <pc:sldMk cId="933560101" sldId="2147480918"/>
            <ac:picMk id="9" creationId="{4D4EF5CE-2EB8-DE31-D97E-64C6C7309F59}"/>
          </ac:picMkLst>
        </pc:picChg>
        <pc:picChg chg="mod">
          <ac:chgData name="Merö Linnéa" userId="516d9b54-894d-4f7d-9fee-b6464671e94f" providerId="ADAL" clId="{73C7D38E-CBD5-4E09-B36E-E1A3FD00977B}" dt="2025-01-30T13:30:32.255" v="213" actId="164"/>
          <ac:picMkLst>
            <pc:docMk/>
            <pc:sldMk cId="933560101" sldId="2147480918"/>
            <ac:picMk id="10" creationId="{33CE8E25-DD90-284E-6378-C3DC6E75351D}"/>
          </ac:picMkLst>
        </pc:picChg>
        <pc:picChg chg="mod modCrop">
          <ac:chgData name="Merö Linnéa" userId="516d9b54-894d-4f7d-9fee-b6464671e94f" providerId="ADAL" clId="{73C7D38E-CBD5-4E09-B36E-E1A3FD00977B}" dt="2025-01-30T13:30:32.255" v="213" actId="164"/>
          <ac:picMkLst>
            <pc:docMk/>
            <pc:sldMk cId="933560101" sldId="2147480918"/>
            <ac:picMk id="11" creationId="{3E2C5BE9-BA8B-ADDF-4202-A547F7FA46BF}"/>
          </ac:picMkLst>
        </pc:picChg>
        <pc:picChg chg="mod">
          <ac:chgData name="Merö Linnéa" userId="516d9b54-894d-4f7d-9fee-b6464671e94f" providerId="ADAL" clId="{73C7D38E-CBD5-4E09-B36E-E1A3FD00977B}" dt="2025-01-30T13:30:32.255" v="213" actId="164"/>
          <ac:picMkLst>
            <pc:docMk/>
            <pc:sldMk cId="933560101" sldId="2147480918"/>
            <ac:picMk id="12" creationId="{F6D16B78-738C-4A3B-8476-CF7C07C6777A}"/>
          </ac:picMkLst>
        </pc:picChg>
        <pc:picChg chg="del mod ord">
          <ac:chgData name="Merö Linnéa" userId="516d9b54-894d-4f7d-9fee-b6464671e94f" providerId="ADAL" clId="{73C7D38E-CBD5-4E09-B36E-E1A3FD00977B}" dt="2025-01-30T13:21:24.999" v="103" actId="478"/>
          <ac:picMkLst>
            <pc:docMk/>
            <pc:sldMk cId="933560101" sldId="2147480918"/>
            <ac:picMk id="13" creationId="{813EADD8-BE8A-DA8A-F0FA-6F71C453A1A3}"/>
          </ac:picMkLst>
        </pc:picChg>
        <pc:picChg chg="mod">
          <ac:chgData name="Merö Linnéa" userId="516d9b54-894d-4f7d-9fee-b6464671e94f" providerId="ADAL" clId="{73C7D38E-CBD5-4E09-B36E-E1A3FD00977B}" dt="2025-01-30T13:25:12.848" v="176" actId="1076"/>
          <ac:picMkLst>
            <pc:docMk/>
            <pc:sldMk cId="933560101" sldId="2147480918"/>
            <ac:picMk id="15" creationId="{E3AA16B7-9007-F3EA-9EE1-765E0B01179C}"/>
          </ac:picMkLst>
        </pc:picChg>
        <pc:cxnChg chg="add mod">
          <ac:chgData name="Merö Linnéa" userId="516d9b54-894d-4f7d-9fee-b6464671e94f" providerId="ADAL" clId="{73C7D38E-CBD5-4E09-B36E-E1A3FD00977B}" dt="2025-01-30T13:31:28.753" v="248" actId="1037"/>
          <ac:cxnSpMkLst>
            <pc:docMk/>
            <pc:sldMk cId="933560101" sldId="2147480918"/>
            <ac:cxnSpMk id="4" creationId="{45DD9C7F-39D9-E9BE-A8B2-E6EC1006A029}"/>
          </ac:cxnSpMkLst>
        </pc:cxnChg>
      </pc:sldChg>
      <pc:sldChg chg="addSp delSp modSp mod">
        <pc:chgData name="Merö Linnéa" userId="516d9b54-894d-4f7d-9fee-b6464671e94f" providerId="ADAL" clId="{73C7D38E-CBD5-4E09-B36E-E1A3FD00977B}" dt="2025-02-03T17:41:41.179" v="477" actId="14861"/>
        <pc:sldMkLst>
          <pc:docMk/>
          <pc:sldMk cId="2717456729" sldId="2147480919"/>
        </pc:sldMkLst>
        <pc:spChg chg="mod">
          <ac:chgData name="Merö Linnéa" userId="516d9b54-894d-4f7d-9fee-b6464671e94f" providerId="ADAL" clId="{73C7D38E-CBD5-4E09-B36E-E1A3FD00977B}" dt="2025-01-30T13:39:38.396" v="267" actId="113"/>
          <ac:spMkLst>
            <pc:docMk/>
            <pc:sldMk cId="2717456729" sldId="2147480919"/>
            <ac:spMk id="2" creationId="{C1BD0BED-D232-5ADD-2E16-FEBC5B9FE395}"/>
          </ac:spMkLst>
        </pc:spChg>
        <pc:spChg chg="add del">
          <ac:chgData name="Merö Linnéa" userId="516d9b54-894d-4f7d-9fee-b6464671e94f" providerId="ADAL" clId="{73C7D38E-CBD5-4E09-B36E-E1A3FD00977B}" dt="2025-01-30T13:40:58.895" v="274" actId="478"/>
          <ac:spMkLst>
            <pc:docMk/>
            <pc:sldMk cId="2717456729" sldId="2147480919"/>
            <ac:spMk id="3" creationId="{2E14541E-D1A5-56BB-218C-1DBF2F80981F}"/>
          </ac:spMkLst>
        </pc:spChg>
        <pc:spChg chg="mod">
          <ac:chgData name="Merö Linnéa" userId="516d9b54-894d-4f7d-9fee-b6464671e94f" providerId="ADAL" clId="{73C7D38E-CBD5-4E09-B36E-E1A3FD00977B}" dt="2025-02-03T17:40:59.914" v="471" actId="14100"/>
          <ac:spMkLst>
            <pc:docMk/>
            <pc:sldMk cId="2717456729" sldId="2147480919"/>
            <ac:spMk id="12" creationId="{7C4129E8-32E8-01E5-B93D-BBE40B1F71BA}"/>
          </ac:spMkLst>
        </pc:spChg>
        <pc:picChg chg="mod">
          <ac:chgData name="Merö Linnéa" userId="516d9b54-894d-4f7d-9fee-b6464671e94f" providerId="ADAL" clId="{73C7D38E-CBD5-4E09-B36E-E1A3FD00977B}" dt="2025-02-03T17:41:41.179" v="477" actId="14861"/>
          <ac:picMkLst>
            <pc:docMk/>
            <pc:sldMk cId="2717456729" sldId="2147480919"/>
            <ac:picMk id="5" creationId="{769457C9-8860-763B-251F-BAAC362EA519}"/>
          </ac:picMkLst>
        </pc:picChg>
        <pc:picChg chg="mod">
          <ac:chgData name="Merö Linnéa" userId="516d9b54-894d-4f7d-9fee-b6464671e94f" providerId="ADAL" clId="{73C7D38E-CBD5-4E09-B36E-E1A3FD00977B}" dt="2025-02-03T17:41:41.179" v="477" actId="14861"/>
          <ac:picMkLst>
            <pc:docMk/>
            <pc:sldMk cId="2717456729" sldId="2147480919"/>
            <ac:picMk id="10" creationId="{4208B2BB-2FE6-661E-4CAD-65F9BBE7C43B}"/>
          </ac:picMkLst>
        </pc:picChg>
      </pc:sldChg>
      <pc:sldChg chg="delSp mod">
        <pc:chgData name="Merö Linnéa" userId="516d9b54-894d-4f7d-9fee-b6464671e94f" providerId="ADAL" clId="{73C7D38E-CBD5-4E09-B36E-E1A3FD00977B}" dt="2025-01-30T13:05:33.601" v="13" actId="478"/>
        <pc:sldMkLst>
          <pc:docMk/>
          <pc:sldMk cId="1838213908" sldId="2147480921"/>
        </pc:sldMkLst>
        <pc:spChg chg="del">
          <ac:chgData name="Merö Linnéa" userId="516d9b54-894d-4f7d-9fee-b6464671e94f" providerId="ADAL" clId="{73C7D38E-CBD5-4E09-B36E-E1A3FD00977B}" dt="2025-01-30T13:05:33.601" v="13" actId="478"/>
          <ac:spMkLst>
            <pc:docMk/>
            <pc:sldMk cId="1838213908" sldId="2147480921"/>
            <ac:spMk id="2" creationId="{2A6FC3B8-0A36-2693-287C-AB1385BA9AF5}"/>
          </ac:spMkLst>
        </pc:spChg>
      </pc:sldChg>
      <pc:sldChg chg="modSp mod">
        <pc:chgData name="Merö Linnéa" userId="516d9b54-894d-4f7d-9fee-b6464671e94f" providerId="ADAL" clId="{73C7D38E-CBD5-4E09-B36E-E1A3FD00977B}" dt="2025-02-03T18:02:42.481" v="652" actId="20577"/>
        <pc:sldMkLst>
          <pc:docMk/>
          <pc:sldMk cId="679049011" sldId="2147480930"/>
        </pc:sldMkLst>
        <pc:spChg chg="mod">
          <ac:chgData name="Merö Linnéa" userId="516d9b54-894d-4f7d-9fee-b6464671e94f" providerId="ADAL" clId="{73C7D38E-CBD5-4E09-B36E-E1A3FD00977B}" dt="2025-02-03T18:02:42.481" v="652" actId="20577"/>
          <ac:spMkLst>
            <pc:docMk/>
            <pc:sldMk cId="679049011" sldId="2147480930"/>
            <ac:spMk id="2" creationId="{0F7898AA-65F3-8E03-2C65-DF3FBA5BFE6B}"/>
          </ac:spMkLst>
        </pc:spChg>
        <pc:picChg chg="mod modCrop">
          <ac:chgData name="Merö Linnéa" userId="516d9b54-894d-4f7d-9fee-b6464671e94f" providerId="ADAL" clId="{73C7D38E-CBD5-4E09-B36E-E1A3FD00977B}" dt="2025-02-03T18:02:03.035" v="644" actId="14861"/>
          <ac:picMkLst>
            <pc:docMk/>
            <pc:sldMk cId="679049011" sldId="2147480930"/>
            <ac:picMk id="7" creationId="{59D77AA7-F581-17FC-CADE-E8E207FDCE37}"/>
          </ac:picMkLst>
        </pc:picChg>
      </pc:sldChg>
      <pc:sldChg chg="modSp mod">
        <pc:chgData name="Merö Linnéa" userId="516d9b54-894d-4f7d-9fee-b6464671e94f" providerId="ADAL" clId="{73C7D38E-CBD5-4E09-B36E-E1A3FD00977B}" dt="2025-02-03T18:11:07.657" v="740" actId="1076"/>
        <pc:sldMkLst>
          <pc:docMk/>
          <pc:sldMk cId="3454896601" sldId="2147480939"/>
        </pc:sldMkLst>
        <pc:spChg chg="mod">
          <ac:chgData name="Merö Linnéa" userId="516d9b54-894d-4f7d-9fee-b6464671e94f" providerId="ADAL" clId="{73C7D38E-CBD5-4E09-B36E-E1A3FD00977B}" dt="2025-02-03T18:11:04.180" v="739" actId="1035"/>
          <ac:spMkLst>
            <pc:docMk/>
            <pc:sldMk cId="3454896601" sldId="2147480939"/>
            <ac:spMk id="2" creationId="{FC193CD4-6331-D755-1F9B-1253A297BF98}"/>
          </ac:spMkLst>
        </pc:spChg>
        <pc:picChg chg="mod">
          <ac:chgData name="Merö Linnéa" userId="516d9b54-894d-4f7d-9fee-b6464671e94f" providerId="ADAL" clId="{73C7D38E-CBD5-4E09-B36E-E1A3FD00977B}" dt="2025-02-03T18:11:07.657" v="740" actId="1076"/>
          <ac:picMkLst>
            <pc:docMk/>
            <pc:sldMk cId="3454896601" sldId="2147480939"/>
            <ac:picMk id="3" creationId="{20AB435E-6E1F-ADEE-5FF9-40F2AB15D4E5}"/>
          </ac:picMkLst>
        </pc:picChg>
      </pc:sldChg>
      <pc:sldChg chg="modSp mod">
        <pc:chgData name="Merö Linnéa" userId="516d9b54-894d-4f7d-9fee-b6464671e94f" providerId="ADAL" clId="{73C7D38E-CBD5-4E09-B36E-E1A3FD00977B}" dt="2025-02-04T19:18:41.122" v="1291" actId="14861"/>
        <pc:sldMkLst>
          <pc:docMk/>
          <pc:sldMk cId="3312564441" sldId="2147480945"/>
        </pc:sldMkLst>
        <pc:picChg chg="mod">
          <ac:chgData name="Merö Linnéa" userId="516d9b54-894d-4f7d-9fee-b6464671e94f" providerId="ADAL" clId="{73C7D38E-CBD5-4E09-B36E-E1A3FD00977B}" dt="2025-02-04T19:18:41.122" v="1291" actId="14861"/>
          <ac:picMkLst>
            <pc:docMk/>
            <pc:sldMk cId="3312564441" sldId="2147480945"/>
            <ac:picMk id="5" creationId="{DFC99E6A-A2FC-94AA-5493-BD515B6B51D0}"/>
          </ac:picMkLst>
        </pc:picChg>
      </pc:sldChg>
      <pc:sldChg chg="modSp mod">
        <pc:chgData name="Merö Linnéa" userId="516d9b54-894d-4f7d-9fee-b6464671e94f" providerId="ADAL" clId="{73C7D38E-CBD5-4E09-B36E-E1A3FD00977B}" dt="2025-02-04T18:17:08.711" v="1087" actId="20577"/>
        <pc:sldMkLst>
          <pc:docMk/>
          <pc:sldMk cId="1734276160" sldId="2147480953"/>
        </pc:sldMkLst>
        <pc:spChg chg="mod">
          <ac:chgData name="Merö Linnéa" userId="516d9b54-894d-4f7d-9fee-b6464671e94f" providerId="ADAL" clId="{73C7D38E-CBD5-4E09-B36E-E1A3FD00977B}" dt="2025-02-04T18:17:08.711" v="1087" actId="20577"/>
          <ac:spMkLst>
            <pc:docMk/>
            <pc:sldMk cId="1734276160" sldId="2147480953"/>
            <ac:spMk id="5" creationId="{E6096214-0D3C-5707-BBBF-C0C0183E28C8}"/>
          </ac:spMkLst>
        </pc:spChg>
      </pc:sldChg>
      <pc:sldChg chg="modSp mod">
        <pc:chgData name="Merö Linnéa" userId="516d9b54-894d-4f7d-9fee-b6464671e94f" providerId="ADAL" clId="{73C7D38E-CBD5-4E09-B36E-E1A3FD00977B}" dt="2025-02-03T17:34:32.436" v="382" actId="1076"/>
        <pc:sldMkLst>
          <pc:docMk/>
          <pc:sldMk cId="68822270" sldId="2147480956"/>
        </pc:sldMkLst>
        <pc:spChg chg="mod">
          <ac:chgData name="Merö Linnéa" userId="516d9b54-894d-4f7d-9fee-b6464671e94f" providerId="ADAL" clId="{73C7D38E-CBD5-4E09-B36E-E1A3FD00977B}" dt="2025-02-03T17:33:52.855" v="380" actId="1076"/>
          <ac:spMkLst>
            <pc:docMk/>
            <pc:sldMk cId="68822270" sldId="2147480956"/>
            <ac:spMk id="2" creationId="{4A31D862-A86A-A7B9-8F11-A5FB8F6CAB76}"/>
          </ac:spMkLst>
        </pc:spChg>
        <pc:spChg chg="mod">
          <ac:chgData name="Merö Linnéa" userId="516d9b54-894d-4f7d-9fee-b6464671e94f" providerId="ADAL" clId="{73C7D38E-CBD5-4E09-B36E-E1A3FD00977B}" dt="2025-02-03T17:34:32.436" v="382" actId="1076"/>
          <ac:spMkLst>
            <pc:docMk/>
            <pc:sldMk cId="68822270" sldId="2147480956"/>
            <ac:spMk id="3" creationId="{2246CBA0-137A-E9F7-E320-7A35478BFC77}"/>
          </ac:spMkLst>
        </pc:spChg>
        <pc:spChg chg="mod">
          <ac:chgData name="Merö Linnéa" userId="516d9b54-894d-4f7d-9fee-b6464671e94f" providerId="ADAL" clId="{73C7D38E-CBD5-4E09-B36E-E1A3FD00977B}" dt="2025-01-30T13:47:33.523" v="377" actId="20577"/>
          <ac:spMkLst>
            <pc:docMk/>
            <pc:sldMk cId="68822270" sldId="2147480956"/>
            <ac:spMk id="6" creationId="{E661B064-5C71-670B-3E33-27EF4B16C459}"/>
          </ac:spMkLst>
        </pc:spChg>
        <pc:spChg chg="mod">
          <ac:chgData name="Merö Linnéa" userId="516d9b54-894d-4f7d-9fee-b6464671e94f" providerId="ADAL" clId="{73C7D38E-CBD5-4E09-B36E-E1A3FD00977B}" dt="2025-01-30T13:43:51.005" v="325" actId="1076"/>
          <ac:spMkLst>
            <pc:docMk/>
            <pc:sldMk cId="68822270" sldId="2147480956"/>
            <ac:spMk id="13" creationId="{16B9EC74-CE0B-6C82-0D68-D0048FD29A4D}"/>
          </ac:spMkLst>
        </pc:spChg>
        <pc:picChg chg="mod">
          <ac:chgData name="Merö Linnéa" userId="516d9b54-894d-4f7d-9fee-b6464671e94f" providerId="ADAL" clId="{73C7D38E-CBD5-4E09-B36E-E1A3FD00977B}" dt="2025-01-30T13:46:26.597" v="354" actId="1036"/>
          <ac:picMkLst>
            <pc:docMk/>
            <pc:sldMk cId="68822270" sldId="2147480956"/>
            <ac:picMk id="5" creationId="{11A53055-27C3-7457-9A29-07A3834D30F9}"/>
          </ac:picMkLst>
        </pc:picChg>
        <pc:picChg chg="mod">
          <ac:chgData name="Merö Linnéa" userId="516d9b54-894d-4f7d-9fee-b6464671e94f" providerId="ADAL" clId="{73C7D38E-CBD5-4E09-B36E-E1A3FD00977B}" dt="2025-02-03T17:34:00.506" v="381" actId="1076"/>
          <ac:picMkLst>
            <pc:docMk/>
            <pc:sldMk cId="68822270" sldId="2147480956"/>
            <ac:picMk id="11" creationId="{7483B0B8-2375-70CF-1B77-554558BE6962}"/>
          </ac:picMkLst>
        </pc:picChg>
      </pc:sldChg>
      <pc:sldChg chg="modSp mod">
        <pc:chgData name="Merö Linnéa" userId="516d9b54-894d-4f7d-9fee-b6464671e94f" providerId="ADAL" clId="{73C7D38E-CBD5-4E09-B36E-E1A3FD00977B}" dt="2025-02-03T18:49:52.502" v="999" actId="20577"/>
        <pc:sldMkLst>
          <pc:docMk/>
          <pc:sldMk cId="2045408245" sldId="2147480957"/>
        </pc:sldMkLst>
        <pc:spChg chg="mod">
          <ac:chgData name="Merö Linnéa" userId="516d9b54-894d-4f7d-9fee-b6464671e94f" providerId="ADAL" clId="{73C7D38E-CBD5-4E09-B36E-E1A3FD00977B}" dt="2025-02-03T18:49:52.502" v="999" actId="20577"/>
          <ac:spMkLst>
            <pc:docMk/>
            <pc:sldMk cId="2045408245" sldId="2147480957"/>
            <ac:spMk id="4" creationId="{8151A57F-DA45-F133-884E-28DB78EEE842}"/>
          </ac:spMkLst>
        </pc:spChg>
      </pc:sldChg>
      <pc:sldChg chg="delSp mod">
        <pc:chgData name="Merö Linnéa" userId="516d9b54-894d-4f7d-9fee-b6464671e94f" providerId="ADAL" clId="{73C7D38E-CBD5-4E09-B36E-E1A3FD00977B}" dt="2025-02-03T17:59:13.324" v="635" actId="478"/>
        <pc:sldMkLst>
          <pc:docMk/>
          <pc:sldMk cId="3474757703" sldId="2147480960"/>
        </pc:sldMkLst>
        <pc:spChg chg="del">
          <ac:chgData name="Merö Linnéa" userId="516d9b54-894d-4f7d-9fee-b6464671e94f" providerId="ADAL" clId="{73C7D38E-CBD5-4E09-B36E-E1A3FD00977B}" dt="2025-02-03T17:59:13.324" v="635" actId="478"/>
          <ac:spMkLst>
            <pc:docMk/>
            <pc:sldMk cId="3474757703" sldId="2147480960"/>
            <ac:spMk id="13" creationId="{407091E6-787A-3749-D478-3BB4BD641A59}"/>
          </ac:spMkLst>
        </pc:spChg>
      </pc:sldChg>
      <pc:sldChg chg="delSp modSp mod">
        <pc:chgData name="Merö Linnéa" userId="516d9b54-894d-4f7d-9fee-b6464671e94f" providerId="ADAL" clId="{73C7D38E-CBD5-4E09-B36E-E1A3FD00977B}" dt="2025-02-04T19:23:07.824" v="1364" actId="1036"/>
        <pc:sldMkLst>
          <pc:docMk/>
          <pc:sldMk cId="90597194" sldId="2147480962"/>
        </pc:sldMkLst>
        <pc:spChg chg="mod">
          <ac:chgData name="Merö Linnéa" userId="516d9b54-894d-4f7d-9fee-b6464671e94f" providerId="ADAL" clId="{73C7D38E-CBD5-4E09-B36E-E1A3FD00977B}" dt="2025-02-04T19:23:07.824" v="1364" actId="1036"/>
          <ac:spMkLst>
            <pc:docMk/>
            <pc:sldMk cId="90597194" sldId="2147480962"/>
            <ac:spMk id="4" creationId="{BC969057-F6B5-B1E9-7371-6FEEC914C190}"/>
          </ac:spMkLst>
        </pc:spChg>
        <pc:spChg chg="del">
          <ac:chgData name="Merö Linnéa" userId="516d9b54-894d-4f7d-9fee-b6464671e94f" providerId="ADAL" clId="{73C7D38E-CBD5-4E09-B36E-E1A3FD00977B}" dt="2025-02-04T19:22:55.988" v="1352" actId="478"/>
          <ac:spMkLst>
            <pc:docMk/>
            <pc:sldMk cId="90597194" sldId="2147480962"/>
            <ac:spMk id="27" creationId="{00000000-0000-0000-0000-000000000000}"/>
          </ac:spMkLst>
        </pc:spChg>
      </pc:sldChg>
      <pc:sldChg chg="delSp modSp mod">
        <pc:chgData name="Merö Linnéa" userId="516d9b54-894d-4f7d-9fee-b6464671e94f" providerId="ADAL" clId="{73C7D38E-CBD5-4E09-B36E-E1A3FD00977B}" dt="2025-02-04T19:23:27.241" v="1368" actId="20577"/>
        <pc:sldMkLst>
          <pc:docMk/>
          <pc:sldMk cId="2523050113" sldId="2147480963"/>
        </pc:sldMkLst>
        <pc:spChg chg="mod">
          <ac:chgData name="Merö Linnéa" userId="516d9b54-894d-4f7d-9fee-b6464671e94f" providerId="ADAL" clId="{73C7D38E-CBD5-4E09-B36E-E1A3FD00977B}" dt="2025-02-04T19:23:27.241" v="1368" actId="20577"/>
          <ac:spMkLst>
            <pc:docMk/>
            <pc:sldMk cId="2523050113" sldId="2147480963"/>
            <ac:spMk id="4" creationId="{BC969057-F6B5-B1E9-7371-6FEEC914C190}"/>
          </ac:spMkLst>
        </pc:spChg>
        <pc:spChg chg="del">
          <ac:chgData name="Merö Linnéa" userId="516d9b54-894d-4f7d-9fee-b6464671e94f" providerId="ADAL" clId="{73C7D38E-CBD5-4E09-B36E-E1A3FD00977B}" dt="2025-02-04T19:23:18.380" v="1366" actId="478"/>
          <ac:spMkLst>
            <pc:docMk/>
            <pc:sldMk cId="2523050113" sldId="2147480963"/>
            <ac:spMk id="27" creationId="{00000000-0000-0000-0000-000000000000}"/>
          </ac:spMkLst>
        </pc:spChg>
      </pc:sldChg>
      <pc:sldChg chg="delSp modSp mod">
        <pc:chgData name="Merö Linnéa" userId="516d9b54-894d-4f7d-9fee-b6464671e94f" providerId="ADAL" clId="{73C7D38E-CBD5-4E09-B36E-E1A3FD00977B}" dt="2025-02-04T19:24:00.783" v="1373" actId="478"/>
        <pc:sldMkLst>
          <pc:docMk/>
          <pc:sldMk cId="3823885003" sldId="2147480964"/>
        </pc:sldMkLst>
        <pc:spChg chg="mod">
          <ac:chgData name="Merö Linnéa" userId="516d9b54-894d-4f7d-9fee-b6464671e94f" providerId="ADAL" clId="{73C7D38E-CBD5-4E09-B36E-E1A3FD00977B}" dt="2025-02-04T19:23:55.625" v="1372" actId="1076"/>
          <ac:spMkLst>
            <pc:docMk/>
            <pc:sldMk cId="3823885003" sldId="2147480964"/>
            <ac:spMk id="4" creationId="{BC969057-F6B5-B1E9-7371-6FEEC914C190}"/>
          </ac:spMkLst>
        </pc:spChg>
        <pc:spChg chg="del">
          <ac:chgData name="Merö Linnéa" userId="516d9b54-894d-4f7d-9fee-b6464671e94f" providerId="ADAL" clId="{73C7D38E-CBD5-4E09-B36E-E1A3FD00977B}" dt="2025-02-04T19:24:00.783" v="1373" actId="478"/>
          <ac:spMkLst>
            <pc:docMk/>
            <pc:sldMk cId="3823885003" sldId="2147480964"/>
            <ac:spMk id="27" creationId="{00000000-0000-0000-0000-000000000000}"/>
          </ac:spMkLst>
        </pc:spChg>
      </pc:sldChg>
      <pc:sldChg chg="modSp mod">
        <pc:chgData name="Merö Linnéa" userId="516d9b54-894d-4f7d-9fee-b6464671e94f" providerId="ADAL" clId="{73C7D38E-CBD5-4E09-B36E-E1A3FD00977B}" dt="2025-02-04T19:41:24.799" v="1993" actId="1035"/>
        <pc:sldMkLst>
          <pc:docMk/>
          <pc:sldMk cId="3115546591" sldId="2147480966"/>
        </pc:sldMkLst>
        <pc:picChg chg="mod modCrop">
          <ac:chgData name="Merö Linnéa" userId="516d9b54-894d-4f7d-9fee-b6464671e94f" providerId="ADAL" clId="{73C7D38E-CBD5-4E09-B36E-E1A3FD00977B}" dt="2025-02-04T19:41:24.799" v="1993" actId="1035"/>
          <ac:picMkLst>
            <pc:docMk/>
            <pc:sldMk cId="3115546591" sldId="2147480966"/>
            <ac:picMk id="8" creationId="{96625234-5351-0FAF-6F60-E841FD4C79B2}"/>
          </ac:picMkLst>
        </pc:picChg>
      </pc:sldChg>
      <pc:sldChg chg="modSp mod">
        <pc:chgData name="Merö Linnéa" userId="516d9b54-894d-4f7d-9fee-b6464671e94f" providerId="ADAL" clId="{73C7D38E-CBD5-4E09-B36E-E1A3FD00977B}" dt="2025-01-30T13:06:43.798" v="14" actId="120"/>
        <pc:sldMkLst>
          <pc:docMk/>
          <pc:sldMk cId="2711281519" sldId="2147480970"/>
        </pc:sldMkLst>
        <pc:spChg chg="mod">
          <ac:chgData name="Merö Linnéa" userId="516d9b54-894d-4f7d-9fee-b6464671e94f" providerId="ADAL" clId="{73C7D38E-CBD5-4E09-B36E-E1A3FD00977B}" dt="2025-01-30T13:06:43.798" v="14" actId="120"/>
          <ac:spMkLst>
            <pc:docMk/>
            <pc:sldMk cId="2711281519" sldId="2147480970"/>
            <ac:spMk id="3" creationId="{29274FC8-60A9-CF93-9974-1921E0009C81}"/>
          </ac:spMkLst>
        </pc:spChg>
      </pc:sldChg>
      <pc:sldChg chg="modSp mod">
        <pc:chgData name="Merö Linnéa" userId="516d9b54-894d-4f7d-9fee-b6464671e94f" providerId="ADAL" clId="{73C7D38E-CBD5-4E09-B36E-E1A3FD00977B}" dt="2025-02-04T19:39:32.078" v="1970" actId="1076"/>
        <pc:sldMkLst>
          <pc:docMk/>
          <pc:sldMk cId="3056468953" sldId="2147480971"/>
        </pc:sldMkLst>
        <pc:picChg chg="mod">
          <ac:chgData name="Merö Linnéa" userId="516d9b54-894d-4f7d-9fee-b6464671e94f" providerId="ADAL" clId="{73C7D38E-CBD5-4E09-B36E-E1A3FD00977B}" dt="2025-02-04T19:39:32.078" v="1970" actId="1076"/>
          <ac:picMkLst>
            <pc:docMk/>
            <pc:sldMk cId="3056468953" sldId="2147480971"/>
            <ac:picMk id="14" creationId="{402B7E40-94C9-AA15-DD33-AC0891EFDAD6}"/>
          </ac:picMkLst>
        </pc:picChg>
      </pc:sldChg>
      <pc:sldChg chg="addSp delSp modSp mod">
        <pc:chgData name="Merö Linnéa" userId="516d9b54-894d-4f7d-9fee-b6464671e94f" providerId="ADAL" clId="{73C7D38E-CBD5-4E09-B36E-E1A3FD00977B}" dt="2025-02-04T19:40:37.758" v="1981" actId="1076"/>
        <pc:sldMkLst>
          <pc:docMk/>
          <pc:sldMk cId="556201051" sldId="2147480972"/>
        </pc:sldMkLst>
        <pc:spChg chg="mod">
          <ac:chgData name="Merö Linnéa" userId="516d9b54-894d-4f7d-9fee-b6464671e94f" providerId="ADAL" clId="{73C7D38E-CBD5-4E09-B36E-E1A3FD00977B}" dt="2025-02-04T19:40:20.857" v="1979" actId="1076"/>
          <ac:spMkLst>
            <pc:docMk/>
            <pc:sldMk cId="556201051" sldId="2147480972"/>
            <ac:spMk id="4" creationId="{DC3B173A-40FD-5E6D-D69C-D2FF65BFF2B3}"/>
          </ac:spMkLst>
        </pc:spChg>
        <pc:spChg chg="mod">
          <ac:chgData name="Merö Linnéa" userId="516d9b54-894d-4f7d-9fee-b6464671e94f" providerId="ADAL" clId="{73C7D38E-CBD5-4E09-B36E-E1A3FD00977B}" dt="2025-02-04T19:40:27.828" v="1980" actId="1076"/>
          <ac:spMkLst>
            <pc:docMk/>
            <pc:sldMk cId="556201051" sldId="2147480972"/>
            <ac:spMk id="5" creationId="{0E5B3A1D-C1DB-83B5-086B-073A827D745B}"/>
          </ac:spMkLst>
        </pc:spChg>
        <pc:spChg chg="mod">
          <ac:chgData name="Merö Linnéa" userId="516d9b54-894d-4f7d-9fee-b6464671e94f" providerId="ADAL" clId="{73C7D38E-CBD5-4E09-B36E-E1A3FD00977B}" dt="2025-02-04T19:40:15.917" v="1978" actId="1076"/>
          <ac:spMkLst>
            <pc:docMk/>
            <pc:sldMk cId="556201051" sldId="2147480972"/>
            <ac:spMk id="6" creationId="{B3AD6B2F-23F7-EE53-B74F-26B82201FCE8}"/>
          </ac:spMkLst>
        </pc:spChg>
        <pc:picChg chg="mod">
          <ac:chgData name="Merö Linnéa" userId="516d9b54-894d-4f7d-9fee-b6464671e94f" providerId="ADAL" clId="{73C7D38E-CBD5-4E09-B36E-E1A3FD00977B}" dt="2025-02-04T19:40:37.758" v="1981" actId="1076"/>
          <ac:picMkLst>
            <pc:docMk/>
            <pc:sldMk cId="556201051" sldId="2147480972"/>
            <ac:picMk id="2" creationId="{DA85CC8C-343A-CE43-2270-A282194A68FF}"/>
          </ac:picMkLst>
        </pc:picChg>
        <pc:picChg chg="add mod">
          <ac:chgData name="Merö Linnéa" userId="516d9b54-894d-4f7d-9fee-b6464671e94f" providerId="ADAL" clId="{73C7D38E-CBD5-4E09-B36E-E1A3FD00977B}" dt="2025-02-04T19:39:54.732" v="1973" actId="1076"/>
          <ac:picMkLst>
            <pc:docMk/>
            <pc:sldMk cId="556201051" sldId="2147480972"/>
            <ac:picMk id="3" creationId="{E15AB5CB-BE04-22D2-5CFD-72C17BF8E249}"/>
          </ac:picMkLst>
        </pc:picChg>
        <pc:picChg chg="del">
          <ac:chgData name="Merö Linnéa" userId="516d9b54-894d-4f7d-9fee-b6464671e94f" providerId="ADAL" clId="{73C7D38E-CBD5-4E09-B36E-E1A3FD00977B}" dt="2025-02-04T19:39:48.523" v="1971" actId="478"/>
          <ac:picMkLst>
            <pc:docMk/>
            <pc:sldMk cId="556201051" sldId="2147480972"/>
            <ac:picMk id="7" creationId="{72AEB422-06BE-43CC-3B0E-6185909A6106}"/>
          </ac:picMkLst>
        </pc:picChg>
      </pc:sldChg>
      <pc:sldChg chg="delSp modSp mod">
        <pc:chgData name="Merö Linnéa" userId="516d9b54-894d-4f7d-9fee-b6464671e94f" providerId="ADAL" clId="{73C7D38E-CBD5-4E09-B36E-E1A3FD00977B}" dt="2025-02-03T18:26:11.882" v="890" actId="115"/>
        <pc:sldMkLst>
          <pc:docMk/>
          <pc:sldMk cId="949896814" sldId="2147480973"/>
        </pc:sldMkLst>
        <pc:spChg chg="mod">
          <ac:chgData name="Merö Linnéa" userId="516d9b54-894d-4f7d-9fee-b6464671e94f" providerId="ADAL" clId="{73C7D38E-CBD5-4E09-B36E-E1A3FD00977B}" dt="2025-02-03T18:19:37.873" v="809" actId="403"/>
          <ac:spMkLst>
            <pc:docMk/>
            <pc:sldMk cId="949896814" sldId="2147480973"/>
            <ac:spMk id="2" creationId="{ECBD2824-7917-CA0B-A784-4776EEEA3143}"/>
          </ac:spMkLst>
        </pc:spChg>
        <pc:spChg chg="mod">
          <ac:chgData name="Merö Linnéa" userId="516d9b54-894d-4f7d-9fee-b6464671e94f" providerId="ADAL" clId="{73C7D38E-CBD5-4E09-B36E-E1A3FD00977B}" dt="2025-02-03T18:26:11.882" v="890" actId="115"/>
          <ac:spMkLst>
            <pc:docMk/>
            <pc:sldMk cId="949896814" sldId="2147480973"/>
            <ac:spMk id="3" creationId="{9F0ABEC5-2716-79D6-1830-5E6B15B04FD2}"/>
          </ac:spMkLst>
        </pc:spChg>
        <pc:spChg chg="del">
          <ac:chgData name="Merö Linnéa" userId="516d9b54-894d-4f7d-9fee-b6464671e94f" providerId="ADAL" clId="{73C7D38E-CBD5-4E09-B36E-E1A3FD00977B}" dt="2025-02-03T18:20:45.315" v="825" actId="478"/>
          <ac:spMkLst>
            <pc:docMk/>
            <pc:sldMk cId="949896814" sldId="2147480973"/>
            <ac:spMk id="4" creationId="{DEA76BF8-6A66-9265-EF76-D17D5E8F28A9}"/>
          </ac:spMkLst>
        </pc:spChg>
      </pc:sldChg>
      <pc:sldChg chg="delSp modSp mod">
        <pc:chgData name="Merö Linnéa" userId="516d9b54-894d-4f7d-9fee-b6464671e94f" providerId="ADAL" clId="{73C7D38E-CBD5-4E09-B36E-E1A3FD00977B}" dt="2025-02-03T18:24:31.437" v="877" actId="1036"/>
        <pc:sldMkLst>
          <pc:docMk/>
          <pc:sldMk cId="1994379923" sldId="2147480974"/>
        </pc:sldMkLst>
        <pc:spChg chg="mod">
          <ac:chgData name="Merö Linnéa" userId="516d9b54-894d-4f7d-9fee-b6464671e94f" providerId="ADAL" clId="{73C7D38E-CBD5-4E09-B36E-E1A3FD00977B}" dt="2025-02-03T18:24:24.746" v="868" actId="1076"/>
          <ac:spMkLst>
            <pc:docMk/>
            <pc:sldMk cId="1994379923" sldId="2147480974"/>
            <ac:spMk id="2" creationId="{ECBD2824-7917-CA0B-A784-4776EEEA3143}"/>
          </ac:spMkLst>
        </pc:spChg>
        <pc:spChg chg="mod">
          <ac:chgData name="Merö Linnéa" userId="516d9b54-894d-4f7d-9fee-b6464671e94f" providerId="ADAL" clId="{73C7D38E-CBD5-4E09-B36E-E1A3FD00977B}" dt="2025-02-03T18:24:31.437" v="877" actId="1036"/>
          <ac:spMkLst>
            <pc:docMk/>
            <pc:sldMk cId="1994379923" sldId="2147480974"/>
            <ac:spMk id="3" creationId="{9F0ABEC5-2716-79D6-1830-5E6B15B04FD2}"/>
          </ac:spMkLst>
        </pc:spChg>
        <pc:spChg chg="del">
          <ac:chgData name="Merö Linnéa" userId="516d9b54-894d-4f7d-9fee-b6464671e94f" providerId="ADAL" clId="{73C7D38E-CBD5-4E09-B36E-E1A3FD00977B}" dt="2025-02-03T18:24:16.287" v="866" actId="478"/>
          <ac:spMkLst>
            <pc:docMk/>
            <pc:sldMk cId="1994379923" sldId="2147480974"/>
            <ac:spMk id="4" creationId="{5A084F76-4C2D-512E-1E68-AD33AD34D7F1}"/>
          </ac:spMkLst>
        </pc:spChg>
      </pc:sldChg>
      <pc:sldChg chg="delSp modSp mod">
        <pc:chgData name="Merö Linnéa" userId="516d9b54-894d-4f7d-9fee-b6464671e94f" providerId="ADAL" clId="{73C7D38E-CBD5-4E09-B36E-E1A3FD00977B}" dt="2025-02-03T18:29:57.625" v="949" actId="404"/>
        <pc:sldMkLst>
          <pc:docMk/>
          <pc:sldMk cId="2842647194" sldId="2147480975"/>
        </pc:sldMkLst>
        <pc:spChg chg="mod">
          <ac:chgData name="Merö Linnéa" userId="516d9b54-894d-4f7d-9fee-b6464671e94f" providerId="ADAL" clId="{73C7D38E-CBD5-4E09-B36E-E1A3FD00977B}" dt="2025-02-03T18:26:34.141" v="893" actId="1076"/>
          <ac:spMkLst>
            <pc:docMk/>
            <pc:sldMk cId="2842647194" sldId="2147480975"/>
            <ac:spMk id="2" creationId="{ECBD2824-7917-CA0B-A784-4776EEEA3143}"/>
          </ac:spMkLst>
        </pc:spChg>
        <pc:spChg chg="mod">
          <ac:chgData name="Merö Linnéa" userId="516d9b54-894d-4f7d-9fee-b6464671e94f" providerId="ADAL" clId="{73C7D38E-CBD5-4E09-B36E-E1A3FD00977B}" dt="2025-02-03T18:29:57.625" v="949" actId="404"/>
          <ac:spMkLst>
            <pc:docMk/>
            <pc:sldMk cId="2842647194" sldId="2147480975"/>
            <ac:spMk id="3" creationId="{9F0ABEC5-2716-79D6-1830-5E6B15B04FD2}"/>
          </ac:spMkLst>
        </pc:spChg>
        <pc:spChg chg="del">
          <ac:chgData name="Merö Linnéa" userId="516d9b54-894d-4f7d-9fee-b6464671e94f" providerId="ADAL" clId="{73C7D38E-CBD5-4E09-B36E-E1A3FD00977B}" dt="2025-02-03T18:24:58.985" v="878" actId="478"/>
          <ac:spMkLst>
            <pc:docMk/>
            <pc:sldMk cId="2842647194" sldId="2147480975"/>
            <ac:spMk id="4" creationId="{FB5253B1-4E37-09FE-83C3-946FF8CBA835}"/>
          </ac:spMkLst>
        </pc:spChg>
      </pc:sldChg>
      <pc:sldChg chg="delSp modSp mod">
        <pc:chgData name="Merö Linnéa" userId="516d9b54-894d-4f7d-9fee-b6464671e94f" providerId="ADAL" clId="{73C7D38E-CBD5-4E09-B36E-E1A3FD00977B}" dt="2025-02-03T18:32:10.417" v="961" actId="12"/>
        <pc:sldMkLst>
          <pc:docMk/>
          <pc:sldMk cId="3436698822" sldId="2147480976"/>
        </pc:sldMkLst>
        <pc:spChg chg="mod">
          <ac:chgData name="Merö Linnéa" userId="516d9b54-894d-4f7d-9fee-b6464671e94f" providerId="ADAL" clId="{73C7D38E-CBD5-4E09-B36E-E1A3FD00977B}" dt="2025-02-03T18:32:10.417" v="961" actId="12"/>
          <ac:spMkLst>
            <pc:docMk/>
            <pc:sldMk cId="3436698822" sldId="2147480976"/>
            <ac:spMk id="3" creationId="{9F0ABEC5-2716-79D6-1830-5E6B15B04FD2}"/>
          </ac:spMkLst>
        </pc:spChg>
        <pc:spChg chg="del">
          <ac:chgData name="Merö Linnéa" userId="516d9b54-894d-4f7d-9fee-b6464671e94f" providerId="ADAL" clId="{73C7D38E-CBD5-4E09-B36E-E1A3FD00977B}" dt="2025-02-03T18:31:45.734" v="959" actId="478"/>
          <ac:spMkLst>
            <pc:docMk/>
            <pc:sldMk cId="3436698822" sldId="2147480976"/>
            <ac:spMk id="4" creationId="{5DDEF6F1-25A8-82B6-A59F-168D7780A6F6}"/>
          </ac:spMkLst>
        </pc:spChg>
      </pc:sldChg>
      <pc:sldChg chg="delSp modSp mod">
        <pc:chgData name="Merö Linnéa" userId="516d9b54-894d-4f7d-9fee-b6464671e94f" providerId="ADAL" clId="{73C7D38E-CBD5-4E09-B36E-E1A3FD00977B}" dt="2025-02-03T18:32:47.270" v="963" actId="14100"/>
        <pc:sldMkLst>
          <pc:docMk/>
          <pc:sldMk cId="3031067264" sldId="2147480977"/>
        </pc:sldMkLst>
        <pc:spChg chg="mod">
          <ac:chgData name="Merö Linnéa" userId="516d9b54-894d-4f7d-9fee-b6464671e94f" providerId="ADAL" clId="{73C7D38E-CBD5-4E09-B36E-E1A3FD00977B}" dt="2025-02-03T18:32:47.270" v="963" actId="14100"/>
          <ac:spMkLst>
            <pc:docMk/>
            <pc:sldMk cId="3031067264" sldId="2147480977"/>
            <ac:spMk id="3" creationId="{9F0ABEC5-2716-79D6-1830-5E6B15B04FD2}"/>
          </ac:spMkLst>
        </pc:spChg>
        <pc:spChg chg="del">
          <ac:chgData name="Merö Linnéa" userId="516d9b54-894d-4f7d-9fee-b6464671e94f" providerId="ADAL" clId="{73C7D38E-CBD5-4E09-B36E-E1A3FD00977B}" dt="2025-02-03T18:31:52.707" v="960" actId="478"/>
          <ac:spMkLst>
            <pc:docMk/>
            <pc:sldMk cId="3031067264" sldId="2147480977"/>
            <ac:spMk id="4" creationId="{3C39426C-C445-2430-89FE-C72936657C63}"/>
          </ac:spMkLst>
        </pc:spChg>
      </pc:sldChg>
      <pc:sldChg chg="modSp mod">
        <pc:chgData name="Merö Linnéa" userId="516d9b54-894d-4f7d-9fee-b6464671e94f" providerId="ADAL" clId="{73C7D38E-CBD5-4E09-B36E-E1A3FD00977B}" dt="2025-02-04T19:38:20.128" v="1962" actId="20577"/>
        <pc:sldMkLst>
          <pc:docMk/>
          <pc:sldMk cId="1504602531" sldId="2147480979"/>
        </pc:sldMkLst>
        <pc:spChg chg="mod">
          <ac:chgData name="Merö Linnéa" userId="516d9b54-894d-4f7d-9fee-b6464671e94f" providerId="ADAL" clId="{73C7D38E-CBD5-4E09-B36E-E1A3FD00977B}" dt="2025-02-04T19:37:49.680" v="1957" actId="1037"/>
          <ac:spMkLst>
            <pc:docMk/>
            <pc:sldMk cId="1504602531" sldId="2147480979"/>
            <ac:spMk id="2" creationId="{17632CD1-7D59-87D1-7FCC-D955E130129F}"/>
          </ac:spMkLst>
        </pc:spChg>
        <pc:spChg chg="mod">
          <ac:chgData name="Merö Linnéa" userId="516d9b54-894d-4f7d-9fee-b6464671e94f" providerId="ADAL" clId="{73C7D38E-CBD5-4E09-B36E-E1A3FD00977B}" dt="2025-02-04T19:38:20.128" v="1962" actId="20577"/>
          <ac:spMkLst>
            <pc:docMk/>
            <pc:sldMk cId="1504602531" sldId="2147480979"/>
            <ac:spMk id="3" creationId="{88659E73-BA7C-4AF1-4E78-B2B6B2F3B543}"/>
          </ac:spMkLst>
        </pc:spChg>
      </pc:sldChg>
      <pc:sldChg chg="modSp mod">
        <pc:chgData name="Merö Linnéa" userId="516d9b54-894d-4f7d-9fee-b6464671e94f" providerId="ADAL" clId="{73C7D38E-CBD5-4E09-B36E-E1A3FD00977B}" dt="2025-02-04T19:29:46.902" v="1446" actId="122"/>
        <pc:sldMkLst>
          <pc:docMk/>
          <pc:sldMk cId="1705770613" sldId="2147480981"/>
        </pc:sldMkLst>
        <pc:spChg chg="mod">
          <ac:chgData name="Merö Linnéa" userId="516d9b54-894d-4f7d-9fee-b6464671e94f" providerId="ADAL" clId="{73C7D38E-CBD5-4E09-B36E-E1A3FD00977B}" dt="2025-02-04T19:29:46.902" v="1446" actId="122"/>
          <ac:spMkLst>
            <pc:docMk/>
            <pc:sldMk cId="1705770613" sldId="2147480981"/>
            <ac:spMk id="3" creationId="{B3B0F353-BAB5-59E6-7289-5BE13410A6CE}"/>
          </ac:spMkLst>
        </pc:spChg>
      </pc:sldChg>
      <pc:sldChg chg="addSp modSp mod">
        <pc:chgData name="Merö Linnéa" userId="516d9b54-894d-4f7d-9fee-b6464671e94f" providerId="ADAL" clId="{73C7D38E-CBD5-4E09-B36E-E1A3FD00977B}" dt="2025-02-04T19:50:37.513" v="2137" actId="1036"/>
        <pc:sldMkLst>
          <pc:docMk/>
          <pc:sldMk cId="2382155879" sldId="2147480990"/>
        </pc:sldMkLst>
        <pc:spChg chg="mod">
          <ac:chgData name="Merö Linnéa" userId="516d9b54-894d-4f7d-9fee-b6464671e94f" providerId="ADAL" clId="{73C7D38E-CBD5-4E09-B36E-E1A3FD00977B}" dt="2025-02-04T19:49:42.007" v="2128" actId="20577"/>
          <ac:spMkLst>
            <pc:docMk/>
            <pc:sldMk cId="2382155879" sldId="2147480990"/>
            <ac:spMk id="2" creationId="{4683CC2E-342E-3D3A-EB07-8B2DC5A40065}"/>
          </ac:spMkLst>
        </pc:spChg>
        <pc:spChg chg="mod">
          <ac:chgData name="Merö Linnéa" userId="516d9b54-894d-4f7d-9fee-b6464671e94f" providerId="ADAL" clId="{73C7D38E-CBD5-4E09-B36E-E1A3FD00977B}" dt="2025-02-04T19:50:37.513" v="2137" actId="1036"/>
          <ac:spMkLst>
            <pc:docMk/>
            <pc:sldMk cId="2382155879" sldId="2147480990"/>
            <ac:spMk id="3" creationId="{06945CBB-78E4-A826-186F-5624AF4A4F28}"/>
          </ac:spMkLst>
        </pc:spChg>
        <pc:spChg chg="add mod">
          <ac:chgData name="Merö Linnéa" userId="516d9b54-894d-4f7d-9fee-b6464671e94f" providerId="ADAL" clId="{73C7D38E-CBD5-4E09-B36E-E1A3FD00977B}" dt="2025-02-04T19:50:04.828" v="2129" actId="1076"/>
          <ac:spMkLst>
            <pc:docMk/>
            <pc:sldMk cId="2382155879" sldId="2147480990"/>
            <ac:spMk id="4" creationId="{AE960EB4-B69E-A81A-C8FA-0F115DFC939B}"/>
          </ac:spMkLst>
        </pc:spChg>
      </pc:sldChg>
      <pc:sldChg chg="modSp new mod">
        <pc:chgData name="Merö Linnéa" userId="516d9b54-894d-4f7d-9fee-b6464671e94f" providerId="ADAL" clId="{73C7D38E-CBD5-4E09-B36E-E1A3FD00977B}" dt="2025-02-03T18:04:42.249" v="663" actId="113"/>
        <pc:sldMkLst>
          <pc:docMk/>
          <pc:sldMk cId="1677680821" sldId="2147480992"/>
        </pc:sldMkLst>
        <pc:spChg chg="mod">
          <ac:chgData name="Merö Linnéa" userId="516d9b54-894d-4f7d-9fee-b6464671e94f" providerId="ADAL" clId="{73C7D38E-CBD5-4E09-B36E-E1A3FD00977B}" dt="2025-02-03T18:04:42.249" v="663" actId="113"/>
          <ac:spMkLst>
            <pc:docMk/>
            <pc:sldMk cId="1677680821" sldId="2147480992"/>
            <ac:spMk id="2" creationId="{08DE837D-4C15-4D5E-6C1F-310080D4957B}"/>
          </ac:spMkLst>
        </pc:spChg>
        <pc:spChg chg="mod">
          <ac:chgData name="Merö Linnéa" userId="516d9b54-894d-4f7d-9fee-b6464671e94f" providerId="ADAL" clId="{73C7D38E-CBD5-4E09-B36E-E1A3FD00977B}" dt="2025-02-03T18:04:26.231" v="661" actId="20577"/>
          <ac:spMkLst>
            <pc:docMk/>
            <pc:sldMk cId="1677680821" sldId="2147480992"/>
            <ac:spMk id="3" creationId="{D913BA6F-2A45-DED9-4A13-DA0ABF80F1B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D511D94-4E64-1EAA-0D43-EAEE53FDC9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5195A2E-B3CC-C0AE-5A1F-1A1E7AB3A8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1340DC-1509-4221-AED0-908333A2814C}" type="datetimeFigureOut">
              <a:rPr lang="sv-SE" smtClean="0"/>
              <a:t>2025-02-05</a:t>
            </a:fld>
            <a:endParaRPr lang="sv-SE"/>
          </a:p>
        </p:txBody>
      </p:sp>
      <p:sp>
        <p:nvSpPr>
          <p:cNvPr id="4" name="Platshållare för sidfot 3">
            <a:extLst>
              <a:ext uri="{FF2B5EF4-FFF2-40B4-BE49-F238E27FC236}">
                <a16:creationId xmlns:a16="http://schemas.microsoft.com/office/drawing/2014/main" id="{C921803D-7FAC-F3DE-8A61-40FCB00C4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1384B36-BE09-A54C-B7BD-BFFF79D0F8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A6F1E-1E10-4A31-B5A8-8E4E14FF7C9E}" type="slidenum">
              <a:rPr lang="sv-SE" smtClean="0"/>
              <a:t>‹#›</a:t>
            </a:fld>
            <a:endParaRPr lang="sv-SE"/>
          </a:p>
        </p:txBody>
      </p:sp>
    </p:spTree>
    <p:extLst>
      <p:ext uri="{BB962C8B-B14F-4D97-AF65-F5344CB8AC3E}">
        <p14:creationId xmlns:p14="http://schemas.microsoft.com/office/powerpoint/2010/main" val="8977385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5CAF2-EA02-4D7B-96AC-EC2C828EEDBF}" type="datetimeFigureOut">
              <a:rPr lang="sv-SE" smtClean="0"/>
              <a:t>2025-02-05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B30ED-5BE4-4B01-A895-9FD01F2DFD3F}" type="slidenum">
              <a:rPr lang="sv-SE" smtClean="0"/>
              <a:t>‹#›</a:t>
            </a:fld>
            <a:endParaRPr lang="sv-SE"/>
          </a:p>
        </p:txBody>
      </p:sp>
    </p:spTree>
    <p:extLst>
      <p:ext uri="{BB962C8B-B14F-4D97-AF65-F5344CB8AC3E}">
        <p14:creationId xmlns:p14="http://schemas.microsoft.com/office/powerpoint/2010/main" val="273267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Moduler som kommer att användas i SDV</a:t>
            </a:r>
          </a:p>
        </p:txBody>
      </p:sp>
      <p:sp>
        <p:nvSpPr>
          <p:cNvPr id="4" name="Platshållare för bildnummer 3"/>
          <p:cNvSpPr>
            <a:spLocks noGrp="1"/>
          </p:cNvSpPr>
          <p:nvPr>
            <p:ph type="sldNum" sz="quarter" idx="5"/>
          </p:nvPr>
        </p:nvSpPr>
        <p:spPr/>
        <p:txBody>
          <a:bodyPr/>
          <a:lstStyle/>
          <a:p>
            <a:fld id="{98893BC8-F241-4EC6-86E8-6BC98679B0F3}" type="slidenum">
              <a:rPr lang="sv-SE" smtClean="0"/>
              <a:t>6</a:t>
            </a:fld>
            <a:endParaRPr lang="sv-SE"/>
          </a:p>
        </p:txBody>
      </p:sp>
    </p:spTree>
    <p:extLst>
      <p:ext uri="{BB962C8B-B14F-4D97-AF65-F5344CB8AC3E}">
        <p14:creationId xmlns:p14="http://schemas.microsoft.com/office/powerpoint/2010/main" val="3043963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Ytterligare förtydligande på vad som finns under området Administration. </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D13257-678C-40BA-B4F6-899C38C4DC6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633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9CB6C-8249-E9F9-8810-CF08F1A7866F}"/>
            </a:ext>
          </a:extLst>
        </p:cNvPr>
        <p:cNvGrpSpPr/>
        <p:nvPr/>
      </p:nvGrpSpPr>
      <p:grpSpPr>
        <a:xfrm>
          <a:off x="0" y="0"/>
          <a:ext cx="0" cy="0"/>
          <a:chOff x="0" y="0"/>
          <a:chExt cx="0" cy="0"/>
        </a:xfrm>
      </p:grpSpPr>
      <p:sp>
        <p:nvSpPr>
          <p:cNvPr id="14338" name="Platshållare för bildobjekt 1">
            <a:extLst>
              <a:ext uri="{FF2B5EF4-FFF2-40B4-BE49-F238E27FC236}">
                <a16:creationId xmlns:a16="http://schemas.microsoft.com/office/drawing/2014/main" id="{99A7C592-FCF0-73B2-D722-2DD511ED1A4A}"/>
              </a:ext>
            </a:extLst>
          </p:cNvPr>
          <p:cNvSpPr>
            <a:spLocks noGrp="1" noRot="1" noChangeAspect="1" noTextEdit="1"/>
          </p:cNvSpPr>
          <p:nvPr>
            <p:ph type="sldImg"/>
          </p:nvPr>
        </p:nvSpPr>
        <p:spPr>
          <a:ln/>
        </p:spPr>
      </p:sp>
      <p:sp>
        <p:nvSpPr>
          <p:cNvPr id="14339" name="Platshållare för anteckningar 2">
            <a:extLst>
              <a:ext uri="{FF2B5EF4-FFF2-40B4-BE49-F238E27FC236}">
                <a16:creationId xmlns:a16="http://schemas.microsoft.com/office/drawing/2014/main" id="{39079C94-D966-E32E-525C-12EBA1F82B06}"/>
              </a:ext>
            </a:extLst>
          </p:cNvPr>
          <p:cNvSpPr>
            <a:spLocks noGrp="1"/>
          </p:cNvSpPr>
          <p:nvPr>
            <p:ph type="body" idx="1"/>
          </p:nvPr>
        </p:nvSpPr>
        <p:spPr>
          <a:noFill/>
        </p:spPr>
        <p:txBody>
          <a:bodyPr/>
          <a:lstStyle/>
          <a:p>
            <a:pPr>
              <a:defRPr/>
            </a:pPr>
            <a:r>
              <a:rPr lang="sv-SE" altLang="sv-SE" baseline="0" dirty="0">
                <a:latin typeface="Arial"/>
                <a:ea typeface="ヒラギノ角ゴ Pro W3"/>
                <a:cs typeface="Arial"/>
              </a:rPr>
              <a:t>Förändringsbehov som är framtagna för Vårdadministration och som kommer att beröras i denna presentation. </a:t>
            </a:r>
          </a:p>
        </p:txBody>
      </p:sp>
      <p:sp>
        <p:nvSpPr>
          <p:cNvPr id="14340" name="Platshållare för bildnummer 3">
            <a:extLst>
              <a:ext uri="{FF2B5EF4-FFF2-40B4-BE49-F238E27FC236}">
                <a16:creationId xmlns:a16="http://schemas.microsoft.com/office/drawing/2014/main" id="{062C0A30-199E-77F7-EA71-E0C83417F813}"/>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2841A40-B168-4592-AA28-EDEF6F5FF8ED}"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altLang="sv-SE" sz="1200" b="0" i="0" u="none" strike="noStrike" kern="1200" cap="none" spc="0" normalizeH="0" baseline="0" noProof="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3304906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8893BC8-F241-4EC6-86E8-6BC98679B0F3}" type="slidenum">
              <a:rPr lang="sv-SE" smtClean="0"/>
              <a:t>21</a:t>
            </a:fld>
            <a:endParaRPr lang="sv-SE"/>
          </a:p>
        </p:txBody>
      </p:sp>
    </p:spTree>
    <p:extLst>
      <p:ext uri="{BB962C8B-B14F-4D97-AF65-F5344CB8AC3E}">
        <p14:creationId xmlns:p14="http://schemas.microsoft.com/office/powerpoint/2010/main" val="397815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vårdhändelse som är kärnan i SDV behövs för att dokumentation, beställning eller planering ska kunna göras kommer det att kräva förändring av arbetssätt. Idag utför medicinska sekreterare mycket efterregistreringar vilket inte längre kommer att vara möjligt med SDV. Här behöver- verksamheten ser över hur man jobbar med att säkerställa att vårdhändelser finns när det finns behov innan patientens planerade kontakt. </a:t>
            </a:r>
          </a:p>
        </p:txBody>
      </p:sp>
      <p:sp>
        <p:nvSpPr>
          <p:cNvPr id="4" name="Platshållare för bildnummer 3"/>
          <p:cNvSpPr>
            <a:spLocks noGrp="1"/>
          </p:cNvSpPr>
          <p:nvPr>
            <p:ph type="sldNum" sz="quarter" idx="5"/>
          </p:nvPr>
        </p:nvSpPr>
        <p:spPr/>
        <p:txBody>
          <a:bodyPr/>
          <a:lstStyle/>
          <a:p>
            <a:fld id="{98893BC8-F241-4EC6-86E8-6BC98679B0F3}" type="slidenum">
              <a:rPr lang="sv-SE" smtClean="0"/>
              <a:t>22</a:t>
            </a:fld>
            <a:endParaRPr lang="sv-SE"/>
          </a:p>
        </p:txBody>
      </p:sp>
    </p:spTree>
    <p:extLst>
      <p:ext uri="{BB962C8B-B14F-4D97-AF65-F5344CB8AC3E}">
        <p14:creationId xmlns:p14="http://schemas.microsoft.com/office/powerpoint/2010/main" val="736157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stor förändring är hur flödet av aktiviteter kommer att ske. Idag får medicinska sekreterare remisser via post, fax </a:t>
            </a:r>
            <a:r>
              <a:rPr lang="sv-SE" dirty="0" err="1"/>
              <a:t>etc</a:t>
            </a:r>
            <a:r>
              <a:rPr lang="sv-SE" dirty="0"/>
              <a:t>, behov t ex återbesök kommer via diktat, lappar </a:t>
            </a:r>
            <a:r>
              <a:rPr lang="sv-SE" dirty="0" err="1"/>
              <a:t>etc</a:t>
            </a:r>
            <a:r>
              <a:rPr lang="sv-SE" dirty="0"/>
              <a:t>, efterregistreringslistor etc. Medicinska sekreterare hanterar dessa aktiviteter efterhand, en del via t ex  bevakningar i PASiS, vårdåtagande i PASiS, väntelista i PMO. </a:t>
            </a:r>
          </a:p>
          <a:p>
            <a:r>
              <a:rPr lang="sv-SE" dirty="0"/>
              <a:t>I SDV kommer en del av denna information via olika aktiviteter och hamnar på olika typer av arbetslistor ¨t ex: </a:t>
            </a:r>
          </a:p>
          <a:p>
            <a:r>
              <a:rPr lang="sv-SE" dirty="0"/>
              <a:t>Mitt arbetsflöde i Revenue Cycle där t ex bokningsbegäran kommer in när kliniker digitalt efter ett besök fyller i utcheckningskomponent eller uppföljningsbegäran med uppgifter om när t ex patienten ska ha återbesök. Idag lägger medicinska sekreterare upp en bevakning i PASiS eller lägger patient på väntelista i PMO. </a:t>
            </a:r>
          </a:p>
          <a:p>
            <a:r>
              <a:rPr lang="sv-SE" dirty="0"/>
              <a:t>En remiss kommer in i remisshanteraren digitalt så fort klinikern skrivit remissen i journalen och skickat iväg den. Det innebär att i SDV kommer dessa aktiviteter in på olika ställen i olika delar av systemet som medicinska sekreterare behöver bevaka. </a:t>
            </a:r>
          </a:p>
        </p:txBody>
      </p:sp>
      <p:sp>
        <p:nvSpPr>
          <p:cNvPr id="4" name="Platshållare för bildnummer 3"/>
          <p:cNvSpPr>
            <a:spLocks noGrp="1"/>
          </p:cNvSpPr>
          <p:nvPr>
            <p:ph type="sldNum" sz="quarter" idx="5"/>
          </p:nvPr>
        </p:nvSpPr>
        <p:spPr/>
        <p:txBody>
          <a:bodyPr/>
          <a:lstStyle/>
          <a:p>
            <a:fld id="{98893BC8-F241-4EC6-86E8-6BC98679B0F3}" type="slidenum">
              <a:rPr lang="sv-SE" smtClean="0"/>
              <a:t>23</a:t>
            </a:fld>
            <a:endParaRPr lang="sv-SE"/>
          </a:p>
        </p:txBody>
      </p:sp>
    </p:spTree>
    <p:extLst>
      <p:ext uri="{BB962C8B-B14F-4D97-AF65-F5344CB8AC3E}">
        <p14:creationId xmlns:p14="http://schemas.microsoft.com/office/powerpoint/2010/main" val="2460912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Exempel på Arbetsköer med en kort beskrivning som behöver ”triggas” igång av användaren. </a:t>
            </a:r>
          </a:p>
          <a:p>
            <a:endParaRPr lang="sv-SE" dirty="0"/>
          </a:p>
          <a:p>
            <a:r>
              <a:rPr lang="sv-SE" dirty="0"/>
              <a:t>Vissa köer behöver köras varje dag medan andra kan köras med olika intervall beroende på vad det är för typ av </a:t>
            </a:r>
            <a:r>
              <a:rPr lang="sv-SE" dirty="0" err="1"/>
              <a:t>arbestkö</a:t>
            </a:r>
            <a:r>
              <a:rPr lang="sv-SE" dirty="0"/>
              <a:t>. </a:t>
            </a:r>
            <a:br>
              <a:rPr lang="sv-SE" dirty="0"/>
            </a:br>
            <a:r>
              <a:rPr lang="sv-SE" dirty="0"/>
              <a:t>T ex måste köerna som har med </a:t>
            </a:r>
            <a:r>
              <a:rPr lang="sv-SE" dirty="0" err="1"/>
              <a:t>obokad</a:t>
            </a:r>
            <a:r>
              <a:rPr lang="sv-SE" dirty="0"/>
              <a:t> distanskontakt och bokade distanskonsterna, ersätter besök köras varje dag. Detta beror på att då kontroll av registrerad information mot dokumenterad information görs och vårdhändelser måste uppdateras i de fall de inte stämmer överens. Om man inte gör detta varje dag får det konsekvenser för den medicinska klassificeringen. T ex en distanskontakt där klinikern  haft telefonkontakt med patient blir från början standard. Om dokumentationen faller ut som ersätter besök måste vårdhändelsen uppdateras. Detta behöver göras samma dag då det går ett obs-</a:t>
            </a:r>
            <a:r>
              <a:rPr lang="sv-SE" dirty="0" err="1"/>
              <a:t>job</a:t>
            </a:r>
            <a:r>
              <a:rPr lang="sv-SE" dirty="0"/>
              <a:t> på natten som gör att avslutade vårdhändelser förs över till AccessHIM för medicinsk klassificering. Om inte vårdhändelser som ska ha utfallet ersätter besök är gjorde innan obs-jobbet körs så kommer inte vårdhändelser över till </a:t>
            </a:r>
            <a:r>
              <a:rPr lang="sv-SE" dirty="0" err="1"/>
              <a:t>kodningskön</a:t>
            </a:r>
            <a:r>
              <a:rPr lang="sv-SE" dirty="0"/>
              <a:t> automatiskt och kodare kommer senare att behöva lägga till kodningsuppgiften manuellt i AccessHIM. </a:t>
            </a:r>
          </a:p>
          <a:p>
            <a:endParaRPr lang="sv-SE"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Betalningsförbindelse - </a:t>
            </a:r>
            <a:r>
              <a:rPr kumimoji="0" lang="sv-SE" sz="1200" b="0" i="0" u="none" strike="noStrike" kern="1200" cap="none" spc="0" normalizeH="0" baseline="0" noProof="0" dirty="0">
                <a:ln>
                  <a:noFill/>
                </a:ln>
                <a:solidFill>
                  <a:prstClr val="black"/>
                </a:solidFill>
                <a:effectLst/>
                <a:uLnTx/>
                <a:uFillTx/>
                <a:latin typeface="Arial"/>
                <a:ea typeface="+mn-ea"/>
                <a:cs typeface="+mn-cs"/>
              </a:rPr>
              <a:t>vårdhändelser som behöver en betalningsförbindelse från hemsjukhuset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Betalningsförbindelse riskera förfalla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1" i="0" u="none" strike="noStrike" kern="1200" cap="none" spc="0" normalizeH="0" baseline="0" noProof="0" dirty="0" err="1">
                <a:ln>
                  <a:noFill/>
                </a:ln>
                <a:solidFill>
                  <a:prstClr val="black"/>
                </a:solidFill>
                <a:effectLst/>
                <a:uLnTx/>
                <a:uFillTx/>
                <a:latin typeface="Arial"/>
                <a:ea typeface="+mn-ea"/>
                <a:cs typeface="+mn-cs"/>
              </a:rPr>
              <a:t>Obokad</a:t>
            </a:r>
            <a:r>
              <a:rPr kumimoji="0" lang="sv-SE" sz="1200" b="1" i="0" u="none" strike="noStrike" kern="1200" cap="none" spc="0" normalizeH="0" baseline="0" noProof="0" dirty="0">
                <a:ln>
                  <a:noFill/>
                </a:ln>
                <a:solidFill>
                  <a:prstClr val="black"/>
                </a:solidFill>
                <a:effectLst/>
                <a:uLnTx/>
                <a:uFillTx/>
                <a:latin typeface="Arial"/>
                <a:ea typeface="+mn-ea"/>
                <a:cs typeface="+mn-cs"/>
              </a:rPr>
              <a:t> distanskontakt, ersätter besök </a:t>
            </a:r>
            <a:r>
              <a:rPr kumimoji="0" lang="sv-SE" sz="1200" b="0" i="0" u="none" strike="noStrike" kern="1200" cap="none" spc="0" normalizeH="0" baseline="0" noProof="0" dirty="0">
                <a:ln>
                  <a:noFill/>
                </a:ln>
                <a:solidFill>
                  <a:prstClr val="black"/>
                </a:solidFill>
                <a:effectLst/>
                <a:uLnTx/>
                <a:uFillTx/>
                <a:latin typeface="Arial"/>
                <a:ea typeface="+mn-ea"/>
                <a:cs typeface="+mn-cs"/>
              </a:rPr>
              <a:t>– obokade vårdhändelser av typen Kontakt utan besök som behöver uppdateras då registreringen av vårdhändelsen inte överensstämmer med ifyllt och signerat formulär i PowerChart.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Bokade distanskontakter, ersätter besök </a:t>
            </a:r>
            <a:r>
              <a:rPr kumimoji="0" lang="sv-SE" sz="1200" b="0" i="0" u="none" strike="noStrike" kern="1200" cap="none" spc="0" normalizeH="0" baseline="0" noProof="0" dirty="0">
                <a:ln>
                  <a:noFill/>
                </a:ln>
                <a:solidFill>
                  <a:prstClr val="black"/>
                </a:solidFill>
                <a:effectLst/>
                <a:uLnTx/>
                <a:uFillTx/>
                <a:latin typeface="Arial"/>
                <a:ea typeface="+mn-ea"/>
                <a:cs typeface="+mn-cs"/>
              </a:rPr>
              <a:t>– bokade telefon- och videokontakter som behöver uppdateras då registreringen av vårdhändelsen inte överensstämmer med ifyllt och signerat formulär i PowerChart.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Permissioner – </a:t>
            </a:r>
            <a:r>
              <a:rPr kumimoji="0" lang="sv-SE" sz="1200" b="0" i="0" u="none" strike="noStrike" kern="1200" cap="none" spc="0" normalizeH="0" baseline="0" noProof="0" dirty="0">
                <a:ln>
                  <a:noFill/>
                </a:ln>
                <a:solidFill>
                  <a:prstClr val="black"/>
                </a:solidFill>
                <a:effectLst/>
                <a:uLnTx/>
                <a:uFillTx/>
                <a:latin typeface="Arial"/>
                <a:ea typeface="+mn-ea"/>
                <a:cs typeface="+mn-cs"/>
              </a:rPr>
              <a:t>patienter som är på permission och inte har ett slutdatum för permissionen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Ej hanterad patientavgift öppenvård </a:t>
            </a:r>
            <a:r>
              <a:rPr kumimoji="0" lang="sv-SE" sz="1200" b="1" i="0" u="none" strike="noStrike" kern="1200" cap="none" spc="0" normalizeH="0" baseline="0" noProof="0" dirty="0">
                <a:ln>
                  <a:noFill/>
                </a:ln>
                <a:solidFill>
                  <a:prstClr val="black"/>
                </a:solidFill>
                <a:effectLst/>
                <a:uLnTx/>
                <a:uFillTx/>
                <a:latin typeface="Arial"/>
                <a:ea typeface="+mn-ea"/>
                <a:cs typeface="+mn-cs"/>
              </a:rPr>
              <a:t>–</a:t>
            </a:r>
            <a:r>
              <a:rPr kumimoji="0" lang="sv-SE" sz="1200" b="0" i="0" u="none" strike="noStrike" kern="1200" cap="none" spc="0" normalizeH="0" baseline="0" noProof="0" dirty="0">
                <a:ln>
                  <a:noFill/>
                </a:ln>
                <a:solidFill>
                  <a:prstClr val="black"/>
                </a:solidFill>
                <a:effectLst/>
                <a:uLnTx/>
                <a:uFillTx/>
                <a:latin typeface="Arial"/>
                <a:ea typeface="+mn-ea"/>
                <a:cs typeface="+mn-cs"/>
              </a:rPr>
              <a:t> vårdhändelser där hantering i kassan inte blivit slutförd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Avgifter för uteblivna besök </a:t>
            </a:r>
            <a:r>
              <a:rPr kumimoji="0" lang="sv-SE" sz="1200" b="0" i="0" u="none" strike="noStrike" kern="1200" cap="none" spc="0" normalizeH="0" baseline="0" noProof="0" dirty="0">
                <a:ln>
                  <a:noFill/>
                </a:ln>
                <a:solidFill>
                  <a:prstClr val="black"/>
                </a:solidFill>
                <a:effectLst/>
                <a:uLnTx/>
                <a:uFillTx/>
                <a:latin typeface="Arial"/>
                <a:ea typeface="+mn-ea"/>
                <a:cs typeface="+mn-cs"/>
              </a:rPr>
              <a:t>– uteblivit eller blivit registrerade som sent avbokade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Ej hanterad patientavgift akutvård – </a:t>
            </a:r>
            <a:r>
              <a:rPr kumimoji="0" lang="sv-SE" sz="1200" b="0" i="0" u="none" strike="noStrike" kern="1200" cap="none" spc="0" normalizeH="0" baseline="0" noProof="0" dirty="0">
                <a:ln>
                  <a:noFill/>
                </a:ln>
                <a:solidFill>
                  <a:prstClr val="black"/>
                </a:solidFill>
                <a:effectLst/>
                <a:uLnTx/>
                <a:uFillTx/>
                <a:latin typeface="Arial"/>
                <a:ea typeface="+mn-ea"/>
                <a:cs typeface="+mn-cs"/>
              </a:rPr>
              <a:t>vårdhändelser av typen Akutsjukvård där hanteringen i kassan inte blivit slutförd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Ställningstagande om utskrivning/avslut – </a:t>
            </a:r>
            <a:r>
              <a:rPr kumimoji="0" lang="sv-SE" sz="1200" b="0" i="0" u="none" strike="noStrike" kern="1200" cap="none" spc="0" normalizeH="0" baseline="0" noProof="0" dirty="0">
                <a:ln>
                  <a:noFill/>
                </a:ln>
                <a:solidFill>
                  <a:prstClr val="black"/>
                </a:solidFill>
                <a:effectLst/>
                <a:uLnTx/>
                <a:uFillTx/>
                <a:latin typeface="Arial"/>
                <a:ea typeface="+mn-ea"/>
                <a:cs typeface="+mn-cs"/>
              </a:rPr>
              <a:t>till om vårdhändelser av typen förhandsregistrering med passerat ankomstdatum ska avslutas eller få ett annat ankomstdatum. </a:t>
            </a:r>
          </a:p>
          <a:p>
            <a:endParaRPr lang="sv-SE" dirty="0"/>
          </a:p>
        </p:txBody>
      </p:sp>
      <p:sp>
        <p:nvSpPr>
          <p:cNvPr id="4" name="Platshållare för bildnummer 3"/>
          <p:cNvSpPr>
            <a:spLocks noGrp="1"/>
          </p:cNvSpPr>
          <p:nvPr>
            <p:ph type="sldNum" sz="quarter" idx="5"/>
          </p:nvPr>
        </p:nvSpPr>
        <p:spPr/>
        <p:txBody>
          <a:bodyPr/>
          <a:lstStyle/>
          <a:p>
            <a:fld id="{98893BC8-F241-4EC6-86E8-6BC98679B0F3}" type="slidenum">
              <a:rPr lang="sv-SE" smtClean="0"/>
              <a:t>26</a:t>
            </a:fld>
            <a:endParaRPr lang="sv-SE"/>
          </a:p>
        </p:txBody>
      </p:sp>
    </p:spTree>
    <p:extLst>
      <p:ext uri="{BB962C8B-B14F-4D97-AF65-F5344CB8AC3E}">
        <p14:creationId xmlns:p14="http://schemas.microsoft.com/office/powerpoint/2010/main" val="1123330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7B17A-639A-663A-835F-47816EBC36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8097DFE-21F4-7B5F-C8CA-5CC20ED6C23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738E8EC-5C54-EBE5-0700-7D1D388F49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Några exempel på vad meddelandecenter kommer att användas till för den medicinska sekreteraren: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Aktiviteter såsom inkomna konsultationsordinationer bevakas via konsultationspooler som medicinska sekreterare kommer bl a kommer att </a:t>
            </a:r>
            <a:r>
              <a:rPr lang="sv-SE" dirty="0" err="1"/>
              <a:t>hanrtera</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kommer t ex även t ex SVF-koordinatorerna jobba med aktiviteter som behövs för att säkra registrering av SVF-koderna.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Används till att skicka aktiviteter till andra i systemet, t ex avsaknad av dokumentation för att medicinsk klassificering ska kunna ske.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a:extLst>
              <a:ext uri="{FF2B5EF4-FFF2-40B4-BE49-F238E27FC236}">
                <a16:creationId xmlns:a16="http://schemas.microsoft.com/office/drawing/2014/main" id="{9093A332-29E3-2F65-760C-69D85A7CAC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F5209D-1115-4649-AD52-EC8DE12A992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105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071EB-3C9F-AF01-AC63-1651C38C35C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7B466D0-8EEF-8CBE-EAF5-A43BE777FBC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29897F7-C55A-045F-6A55-05C4E5AF63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Alla vårdkontakter är vårdhändelser, men alla vårdhändelser är inte vårdkontakter.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Införandet av vårdhändelser kommer att ha stor påverkan på alla former av vårdadministrativt arbete för alla medarbetare i sjukvården, även de som idag inte har några direkta vårdadministrativa arbetsuppgifter.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dirty="0"/>
          </a:p>
        </p:txBody>
      </p:sp>
      <p:sp>
        <p:nvSpPr>
          <p:cNvPr id="4" name="Platshållare för bildnummer 3">
            <a:extLst>
              <a:ext uri="{FF2B5EF4-FFF2-40B4-BE49-F238E27FC236}">
                <a16:creationId xmlns:a16="http://schemas.microsoft.com/office/drawing/2014/main" id="{809DD41B-1CF3-6921-9D9C-C0E607049A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F5209D-1115-4649-AD52-EC8DE12A992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059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i="1" dirty="0"/>
              <a:t>Kontakt utan besök</a:t>
            </a:r>
            <a:br>
              <a:rPr lang="sv-SE" sz="1200" i="1" dirty="0"/>
            </a:br>
            <a:r>
              <a:rPr lang="sv-SE" sz="1200" dirty="0"/>
              <a:t>Vårdhändelse Kontakt utan besök används för obokade kontakter där inget fysiskt möte sker med patienten. I begreppet ingår obokade telefonsamtal, obokade videokontakter, skriftlig kommunikation av olika slag, kontakt med annan sjukvårdspersonal kring patienten, administrativa anteckningar mm.</a:t>
            </a:r>
          </a:p>
          <a:p>
            <a:pPr marL="0" indent="0">
              <a:buNone/>
            </a:pPr>
            <a:r>
              <a:rPr lang="sv-SE" sz="1200" dirty="0"/>
              <a:t>Vårdhändelse behöver skapas av klinisk personal  – när dokumentation sker finns regler som avgör om denna distanskontakt ersätter besök och då läggs vårdhändelsen i en kö för komplettering av information </a:t>
            </a:r>
          </a:p>
          <a:p>
            <a:pPr marL="0" indent="0">
              <a:buNone/>
            </a:pPr>
            <a:r>
              <a:rPr lang="sv-SE" sz="1200" dirty="0"/>
              <a:t>Detsamma gäller bokade distanskontakter – här finns regler som tittar på registreringen av själva vårdhändelsen och vad som dokumenteras och </a:t>
            </a:r>
            <a:r>
              <a:rPr lang="sv-SE" sz="1200" dirty="0" err="1"/>
              <a:t>ev</a:t>
            </a:r>
            <a:r>
              <a:rPr lang="sv-SE" sz="1200" dirty="0"/>
              <a:t> lägger till kö för ändring där avvikelser finns</a:t>
            </a:r>
            <a:endParaRPr lang="sv-SE" sz="1600" dirty="0"/>
          </a:p>
          <a:p>
            <a:endParaRPr lang="sv-SE" dirty="0"/>
          </a:p>
          <a:p>
            <a:r>
              <a:rPr lang="sv-SE" sz="1800" b="0" i="1" u="none" strike="noStrike" baseline="0" dirty="0">
                <a:solidFill>
                  <a:srgbClr val="000000"/>
                </a:solidFill>
                <a:latin typeface="Arial" panose="020B0604020202020204" pitchFamily="34" charset="0"/>
              </a:rPr>
              <a:t>Förhandsregistrering </a:t>
            </a:r>
            <a:endParaRPr lang="sv-SE" sz="1800" b="0" i="0" u="none" strike="noStrike" baseline="0" dirty="0">
              <a:solidFill>
                <a:srgbClr val="000000"/>
              </a:solidFill>
              <a:latin typeface="Arial" panose="020B0604020202020204" pitchFamily="34" charset="0"/>
            </a:endParaRPr>
          </a:p>
          <a:p>
            <a:r>
              <a:rPr lang="sv-SE" sz="1800" b="0" i="0" u="none" strike="noStrike" baseline="0" dirty="0">
                <a:solidFill>
                  <a:srgbClr val="000000"/>
                </a:solidFill>
                <a:latin typeface="Times New Roman" panose="02020603050405020304" pitchFamily="18" charset="0"/>
              </a:rPr>
              <a:t>En vårdhändelse skapas i förväg för att förbereda inför en planerad kontakt. På så sätt kan ordinationer, klinisk dokumentation eller vårdplatstilldelning i förväg knytas till den planerade kontakten. När patienten ankommer för att få vård omvandlar personalen den förhandsregistrerade vårdhändelsen till en komplett vårdhändelse. Ordinationer och dokumentation som redan skapats för vårdhändelsen kommer då följa med och kan utföras när patienten ankommit. </a:t>
            </a:r>
            <a:endParaRPr lang="sv-SE" sz="1800" b="0" i="0" u="none" strike="noStrike" baseline="0" dirty="0">
              <a:solidFill>
                <a:srgbClr val="000000"/>
              </a:solidFill>
              <a:latin typeface="Arial" panose="020B0604020202020204" pitchFamily="34" charset="0"/>
            </a:endParaRPr>
          </a:p>
          <a:p>
            <a:endParaRPr lang="sv-SE" sz="1800" b="0" i="1" u="none" strike="noStrike" baseline="0" dirty="0">
              <a:solidFill>
                <a:srgbClr val="000000"/>
              </a:solidFill>
              <a:latin typeface="Arial" panose="020B0604020202020204" pitchFamily="34" charset="0"/>
            </a:endParaRPr>
          </a:p>
          <a:p>
            <a:r>
              <a:rPr lang="sv-SE" sz="1800" b="0" i="1" u="none" strike="noStrike" baseline="0" dirty="0">
                <a:solidFill>
                  <a:srgbClr val="000000"/>
                </a:solidFill>
                <a:latin typeface="Arial" panose="020B0604020202020204" pitchFamily="34" charset="0"/>
              </a:rPr>
              <a:t>Specialiserad öppenvård (rum/säng/stol) </a:t>
            </a:r>
            <a:endParaRPr lang="sv-SE" sz="1800" b="0" i="0" u="none" strike="noStrike" baseline="0" dirty="0">
              <a:solidFill>
                <a:srgbClr val="000000"/>
              </a:solidFill>
              <a:latin typeface="Arial" panose="020B0604020202020204" pitchFamily="34" charset="0"/>
            </a:endParaRPr>
          </a:p>
          <a:p>
            <a:r>
              <a:rPr lang="sv-SE" sz="1800" b="0" i="0" u="none" strike="noStrike" baseline="0" dirty="0">
                <a:solidFill>
                  <a:srgbClr val="000000"/>
                </a:solidFill>
                <a:latin typeface="Times New Roman" panose="02020603050405020304" pitchFamily="18" charset="0"/>
              </a:rPr>
              <a:t>I stort fungerar denna vårdhändelse som ett vanligt besök i specialiserad sjukvård, men med finessen att det går att koppla besöksbokningen till bokning av en fysisk vårdplats (rum/säng/stol) i logistikverktyget Capacity Management. Denna vårdhändelsetyp används för besök i specialiserad öppenvård där patienten behöver tilldelas en behandlingsplats, så som exempelvis </a:t>
            </a:r>
            <a:r>
              <a:rPr lang="sv-SE" sz="1800" b="0" i="0" u="none" strike="noStrike" baseline="0" dirty="0" err="1">
                <a:solidFill>
                  <a:srgbClr val="000000"/>
                </a:solidFill>
                <a:latin typeface="Times New Roman" panose="02020603050405020304" pitchFamily="18" charset="0"/>
              </a:rPr>
              <a:t>cytostatikamottagningar</a:t>
            </a:r>
            <a:r>
              <a:rPr lang="sv-SE" sz="1800" b="0" i="0" u="none" strike="noStrike" baseline="0" dirty="0">
                <a:solidFill>
                  <a:srgbClr val="000000"/>
                </a:solidFill>
                <a:latin typeface="Times New Roman" panose="02020603050405020304" pitchFamily="18" charset="0"/>
              </a:rPr>
              <a:t> och dagkirurgi. </a:t>
            </a:r>
            <a:endParaRPr lang="sv-SE" sz="1800" b="0" i="0" u="none" strike="noStrike" baseline="0" dirty="0">
              <a:solidFill>
                <a:srgbClr val="000000"/>
              </a:solidFill>
              <a:latin typeface="Arial" panose="020B0604020202020204" pitchFamily="34" charset="0"/>
            </a:endParaRPr>
          </a:p>
          <a:p>
            <a:endParaRPr lang="sv-SE" sz="1800" b="0" i="1" u="none" strike="noStrike" baseline="0" dirty="0">
              <a:solidFill>
                <a:srgbClr val="000000"/>
              </a:solidFill>
              <a:latin typeface="Arial" panose="020B0604020202020204" pitchFamily="34" charset="0"/>
            </a:endParaRPr>
          </a:p>
          <a:p>
            <a:r>
              <a:rPr lang="sv-SE" sz="1800" b="0" i="1" u="none" strike="noStrike" baseline="0" dirty="0">
                <a:solidFill>
                  <a:srgbClr val="000000"/>
                </a:solidFill>
                <a:latin typeface="Arial" panose="020B0604020202020204" pitchFamily="34" charset="0"/>
              </a:rPr>
              <a:t>Nyfödd </a:t>
            </a:r>
            <a:endParaRPr lang="sv-SE" sz="1800" b="0" i="0" u="none" strike="noStrike" baseline="0" dirty="0">
              <a:solidFill>
                <a:srgbClr val="000000"/>
              </a:solidFill>
              <a:latin typeface="Arial" panose="020B0604020202020204" pitchFamily="34" charset="0"/>
            </a:endParaRPr>
          </a:p>
          <a:p>
            <a:r>
              <a:rPr lang="sv-SE" sz="1800" b="0" i="0" u="none" strike="noStrike" baseline="0" dirty="0">
                <a:solidFill>
                  <a:srgbClr val="000000"/>
                </a:solidFill>
                <a:latin typeface="Times New Roman" panose="02020603050405020304" pitchFamily="18" charset="0"/>
              </a:rPr>
              <a:t>Vårdhändelsen </a:t>
            </a:r>
            <a:r>
              <a:rPr lang="sv-SE" sz="1800" b="0" i="1" u="none" strike="noStrike" baseline="0" dirty="0">
                <a:solidFill>
                  <a:srgbClr val="000000"/>
                </a:solidFill>
                <a:latin typeface="Times New Roman" panose="02020603050405020304" pitchFamily="18" charset="0"/>
              </a:rPr>
              <a:t>Nyfödd </a:t>
            </a:r>
            <a:r>
              <a:rPr lang="sv-SE" sz="1800" b="0" i="0" u="none" strike="noStrike" baseline="0" dirty="0">
                <a:solidFill>
                  <a:srgbClr val="000000"/>
                </a:solidFill>
                <a:latin typeface="Times New Roman" panose="02020603050405020304" pitchFamily="18" charset="0"/>
              </a:rPr>
              <a:t>används för att registrera friska nyfödda som medföljer moder på sjukhuset. </a:t>
            </a:r>
            <a:endParaRPr lang="sv-SE" sz="1800" b="0" i="0" u="none" strike="noStrike" baseline="0" dirty="0">
              <a:solidFill>
                <a:srgbClr val="000000"/>
              </a:solidFill>
              <a:latin typeface="Arial" panose="020B0604020202020204" pitchFamily="34" charset="0"/>
            </a:endParaRPr>
          </a:p>
          <a:p>
            <a:r>
              <a:rPr lang="sv-SE" sz="1800" b="0" i="0" u="none" strike="noStrike" baseline="0" dirty="0">
                <a:solidFill>
                  <a:srgbClr val="000000"/>
                </a:solidFill>
                <a:latin typeface="Times New Roman" panose="02020603050405020304" pitchFamily="18" charset="0"/>
              </a:rPr>
              <a:t>I PASiS har det inte funnits krav på att registrera friska nyfödda som medföljer modern, men i SDV är det nödvändigt för att kunna registrera barnet på en vårdplats (säng) och för att barnet ska ha en egen journal. Man får också en översikt över alla individer som vistas på en enhet. Ett nyfött barn som insjuknar och behöver vård skrivs in i slutenvård via ordination.</a:t>
            </a:r>
            <a:endParaRPr lang="sv-SE" sz="1800" b="0" i="0" u="none" strike="noStrike" baseline="0" dirty="0">
              <a:solidFill>
                <a:srgbClr val="000000"/>
              </a:solidFill>
              <a:latin typeface="Arial" panose="020B0604020202020204" pitchFamily="34" charset="0"/>
            </a:endParaRPr>
          </a:p>
          <a:p>
            <a:endParaRPr lang="sv-SE" sz="1800" b="0" i="1" u="none" strike="noStrike" baseline="0" dirty="0">
              <a:solidFill>
                <a:srgbClr val="000000"/>
              </a:solidFill>
              <a:latin typeface="Arial" panose="020B0604020202020204" pitchFamily="34" charset="0"/>
            </a:endParaRPr>
          </a:p>
          <a:p>
            <a:r>
              <a:rPr lang="sv-SE" sz="1800" b="0" i="1" u="none" strike="noStrike" baseline="0" dirty="0">
                <a:solidFill>
                  <a:srgbClr val="000000"/>
                </a:solidFill>
                <a:latin typeface="Arial" panose="020B0604020202020204" pitchFamily="34" charset="0"/>
              </a:rPr>
              <a:t>Diagnostik </a:t>
            </a:r>
            <a:endParaRPr lang="sv-SE" sz="1800" b="0" i="0" u="none" strike="noStrike" baseline="0" dirty="0">
              <a:solidFill>
                <a:srgbClr val="000000"/>
              </a:solidFill>
              <a:latin typeface="Arial" panose="020B0604020202020204" pitchFamily="34" charset="0"/>
            </a:endParaRPr>
          </a:p>
          <a:p>
            <a:r>
              <a:rPr lang="sv-SE" sz="1800" b="0" i="0" u="none" strike="noStrike" baseline="0" dirty="0">
                <a:solidFill>
                  <a:srgbClr val="000000"/>
                </a:solidFill>
                <a:latin typeface="Times New Roman" panose="02020603050405020304" pitchFamily="18" charset="0"/>
              </a:rPr>
              <a:t>Vårdhändelsetypen </a:t>
            </a:r>
            <a:r>
              <a:rPr lang="sv-SE" sz="1800" b="0" i="1" u="none" strike="noStrike" baseline="0" dirty="0">
                <a:solidFill>
                  <a:srgbClr val="000000"/>
                </a:solidFill>
                <a:latin typeface="Times New Roman" panose="02020603050405020304" pitchFamily="18" charset="0"/>
              </a:rPr>
              <a:t>Diagnostik </a:t>
            </a:r>
            <a:r>
              <a:rPr lang="sv-SE" sz="1800" b="0" i="0" u="none" strike="noStrike" baseline="0" dirty="0">
                <a:solidFill>
                  <a:srgbClr val="000000"/>
                </a:solidFill>
                <a:latin typeface="Times New Roman" panose="02020603050405020304" pitchFamily="18" charset="0"/>
              </a:rPr>
              <a:t>har skapats för situationer där det saknas annan aktuell vårdhändelse som kan användas för dokumentation av diagnostisk åtgärd. Detta är aktuellt vid kontakter vars enda syfte är diagnostik/utredning, och där det inte fattas några behandlingsbeslut, exempelvis provtagning och annan undersökning. 10 </a:t>
            </a:r>
          </a:p>
          <a:p>
            <a:endParaRPr lang="sv-SE" sz="1800" b="0" i="0" u="none" strike="noStrike" baseline="0" dirty="0">
              <a:latin typeface="Times New Roman" panose="02020603050405020304" pitchFamily="18" charset="0"/>
            </a:endParaRPr>
          </a:p>
          <a:p>
            <a:r>
              <a:rPr lang="sv-SE" sz="1800" b="0" i="1" u="none" strike="noStrike" baseline="0" dirty="0">
                <a:latin typeface="Arial" panose="020B0604020202020204" pitchFamily="34" charset="0"/>
              </a:rPr>
              <a:t>Akutsjukvård </a:t>
            </a:r>
            <a:endParaRPr lang="sv-SE" sz="1800" b="0" i="0" u="none" strike="noStrike" baseline="0" dirty="0">
              <a:latin typeface="Arial" panose="020B0604020202020204" pitchFamily="34" charset="0"/>
            </a:endParaRPr>
          </a:p>
          <a:p>
            <a:r>
              <a:rPr lang="sv-SE" sz="1800" b="0" i="0" u="none" strike="noStrike" baseline="0" dirty="0">
                <a:latin typeface="Times New Roman" panose="02020603050405020304" pitchFamily="18" charset="0"/>
              </a:rPr>
              <a:t>Tidigare har besök vid akutmottagningar registrerats på respektive behandlande specialitet. I SDV får akutsjukvården en helt egen vårdhändelsetyp som används vid alla akutmottagningar som använder akutliggaren </a:t>
            </a:r>
            <a:r>
              <a:rPr lang="sv-SE" sz="1800" b="0" i="0" u="none" strike="noStrike" baseline="0" dirty="0" err="1">
                <a:latin typeface="Times New Roman" panose="02020603050405020304" pitchFamily="18" charset="0"/>
              </a:rPr>
              <a:t>LaunchPoint</a:t>
            </a:r>
            <a:r>
              <a:rPr lang="sv-SE" sz="1800" b="0" i="0" u="none" strike="noStrike" baseline="0" dirty="0">
                <a:latin typeface="Times New Roman" panose="02020603050405020304" pitchFamily="18" charset="0"/>
              </a:rPr>
              <a:t>. Det kommer i SDV således inte att utläsa direkt i den vårdadministrativa registreringen om patienten har träffat ortoped, kirurg eller medicinare. Informationen om vilken specialitet som handlagt patienten finns givetvis tillgänglig i den kliniska dokumentationen. Övergången från grenindelad till mer generell akutmedicinsk handläggning speglar utvecklingen mot akutsjukvård som egen specialitet generellt. </a:t>
            </a:r>
            <a:endParaRPr lang="sv-SE" sz="1800" b="0" i="0" u="none" strike="noStrike" baseline="0" dirty="0">
              <a:latin typeface="Arial" panose="020B0604020202020204" pitchFamily="34" charset="0"/>
            </a:endParaRPr>
          </a:p>
          <a:p>
            <a:r>
              <a:rPr lang="sv-SE" sz="1800" b="0" i="0" u="none" strike="noStrike" baseline="0" dirty="0">
                <a:latin typeface="Times New Roman" panose="02020603050405020304" pitchFamily="18" charset="0"/>
              </a:rPr>
              <a:t>Akutmottagningar som inte använder akutliggaren </a:t>
            </a:r>
            <a:r>
              <a:rPr lang="sv-SE" sz="1800" b="0" i="0" u="none" strike="noStrike" baseline="0" dirty="0" err="1">
                <a:latin typeface="Times New Roman" panose="02020603050405020304" pitchFamily="18" charset="0"/>
              </a:rPr>
              <a:t>LaunchPoint</a:t>
            </a:r>
            <a:r>
              <a:rPr lang="sv-SE" sz="1800" b="0" i="0" u="none" strike="noStrike" baseline="0" dirty="0">
                <a:latin typeface="Times New Roman" panose="02020603050405020304" pitchFamily="18" charset="0"/>
              </a:rPr>
              <a:t> (vissa specialistakutmottagningar) bokar in sina akutbesök på samma sätt som man bokar in planerade mottagningsbesök inom respektive specialitet. </a:t>
            </a:r>
            <a:endParaRPr lang="sv-SE" sz="1800" b="0" i="0" u="none" strike="noStrike" baseline="0" dirty="0">
              <a:latin typeface="Arial" panose="020B0604020202020204" pitchFamily="34" charset="0"/>
            </a:endParaRPr>
          </a:p>
          <a:p>
            <a:endParaRPr lang="sv-SE" sz="1800" b="0" i="1" u="none" strike="noStrike" baseline="0" dirty="0">
              <a:latin typeface="Arial" panose="020B0604020202020204" pitchFamily="34" charset="0"/>
            </a:endParaRPr>
          </a:p>
          <a:p>
            <a:r>
              <a:rPr lang="sv-SE" sz="1800" b="0" i="1" u="none" strike="noStrike" baseline="0" dirty="0">
                <a:latin typeface="Arial" panose="020B0604020202020204" pitchFamily="34" charset="0"/>
              </a:rPr>
              <a:t>Observation </a:t>
            </a:r>
            <a:endParaRPr lang="sv-SE" sz="1800" b="0" i="0" u="none" strike="noStrike" baseline="0" dirty="0">
              <a:latin typeface="Arial" panose="020B0604020202020204" pitchFamily="34" charset="0"/>
            </a:endParaRPr>
          </a:p>
          <a:p>
            <a:r>
              <a:rPr lang="sv-SE" sz="1800" b="0" i="0" u="none" strike="noStrike" baseline="0" dirty="0">
                <a:latin typeface="Times New Roman" panose="02020603050405020304" pitchFamily="18" charset="0"/>
              </a:rPr>
              <a:t>Inom projektet har det tagits fram förslag på en vårdhändelse som kan användas vid observationstillfällen som sträcker sig utanför tidsramarna för ett ordinärt besök, men som inte är så långvariga att det blir ett regelrätt slutenvårdstillfälle. Syftet med vårdhändelse observation är att få tillgång till slutenvårdens verktyg för patientövervakning och läkemedelsutdelning utan att behöva skriva in patienten formellt. Beslut är ännu ej fattat (2023-02-09) om och när denna vårdhändelse ska användas. </a:t>
            </a:r>
            <a:endParaRPr lang="sv-SE" sz="1800" b="0" i="0" u="none" strike="noStrike" baseline="0" dirty="0">
              <a:latin typeface="Arial" panose="020B0604020202020204" pitchFamily="34" charset="0"/>
            </a:endParaRPr>
          </a:p>
          <a:p>
            <a:endParaRPr lang="sv-SE" sz="1800" b="0" i="1" u="none" strike="noStrike" baseline="0" dirty="0">
              <a:latin typeface="Arial" panose="020B0604020202020204" pitchFamily="34" charset="0"/>
            </a:endParaRPr>
          </a:p>
          <a:p>
            <a:r>
              <a:rPr lang="sv-SE" sz="1800" b="0" i="1" u="none" strike="noStrike" baseline="0" dirty="0">
                <a:latin typeface="Arial" panose="020B0604020202020204" pitchFamily="34" charset="0"/>
              </a:rPr>
              <a:t>Slutenvård </a:t>
            </a:r>
            <a:endParaRPr lang="sv-SE" sz="1800" b="0" i="0" u="none" strike="noStrike" baseline="0" dirty="0">
              <a:latin typeface="Arial" panose="020B0604020202020204" pitchFamily="34" charset="0"/>
            </a:endParaRPr>
          </a:p>
          <a:p>
            <a:r>
              <a:rPr lang="sv-SE" sz="1800" b="0" i="0" u="none" strike="noStrike" baseline="0" dirty="0">
                <a:latin typeface="Times New Roman" panose="02020603050405020304" pitchFamily="18" charset="0"/>
              </a:rPr>
              <a:t>Vårdhändelse </a:t>
            </a:r>
            <a:r>
              <a:rPr lang="sv-SE" sz="1800" b="0" i="1" u="none" strike="noStrike" baseline="0" dirty="0">
                <a:latin typeface="Times New Roman" panose="02020603050405020304" pitchFamily="18" charset="0"/>
              </a:rPr>
              <a:t>Slutenvård </a:t>
            </a:r>
            <a:r>
              <a:rPr lang="sv-SE" sz="1800" b="0" i="0" u="none" strike="noStrike" baseline="0" dirty="0">
                <a:latin typeface="Times New Roman" panose="02020603050405020304" pitchFamily="18" charset="0"/>
              </a:rPr>
              <a:t>används för nästan samtliga slutenvårdstillfällen och beskrivs mer ingående i avsnittet nedan om sammanhängande vårdhändelse. </a:t>
            </a:r>
            <a:endParaRPr lang="sv-SE" sz="1800" b="0" i="0" u="none" strike="noStrike" baseline="0" dirty="0">
              <a:latin typeface="Arial" panose="020B0604020202020204" pitchFamily="34" charset="0"/>
            </a:endParaRPr>
          </a:p>
          <a:p>
            <a:endParaRPr lang="sv-SE" sz="1800" b="0" i="1" u="none" strike="noStrike" baseline="0" dirty="0">
              <a:latin typeface="Arial" panose="020B0604020202020204" pitchFamily="34" charset="0"/>
            </a:endParaRPr>
          </a:p>
          <a:p>
            <a:r>
              <a:rPr lang="sv-SE" sz="1800" b="0" i="1" u="none" strike="noStrike" baseline="0" dirty="0" err="1">
                <a:latin typeface="Arial" panose="020B0604020202020204" pitchFamily="34" charset="0"/>
              </a:rPr>
              <a:t>Admin</a:t>
            </a:r>
            <a:r>
              <a:rPr lang="sv-SE" sz="1800" b="0" i="1" u="none" strike="noStrike" baseline="0" dirty="0">
                <a:latin typeface="Arial" panose="020B0604020202020204" pitchFamily="34" charset="0"/>
              </a:rPr>
              <a:t> </a:t>
            </a:r>
            <a:endParaRPr lang="sv-SE" sz="1800" b="0" i="0" u="none" strike="noStrike" baseline="0" dirty="0">
              <a:latin typeface="Arial" panose="020B0604020202020204" pitchFamily="34" charset="0"/>
            </a:endParaRPr>
          </a:p>
          <a:p>
            <a:r>
              <a:rPr lang="sv-SE" sz="1800" b="0" i="0" u="none" strike="noStrike" baseline="0" dirty="0">
                <a:latin typeface="Times New Roman" panose="02020603050405020304" pitchFamily="18" charset="0"/>
              </a:rPr>
              <a:t>Administrativa vårdhändelser betecknas </a:t>
            </a:r>
            <a:r>
              <a:rPr lang="sv-SE" sz="1800" b="0" i="1" u="none" strike="noStrike" baseline="0" dirty="0" err="1">
                <a:latin typeface="Times New Roman" panose="02020603050405020304" pitchFamily="18" charset="0"/>
              </a:rPr>
              <a:t>Admin</a:t>
            </a:r>
            <a:r>
              <a:rPr lang="sv-SE" sz="1800" b="0" i="1" u="none" strike="noStrike" baseline="0" dirty="0">
                <a:latin typeface="Times New Roman" panose="02020603050405020304" pitchFamily="18" charset="0"/>
              </a:rPr>
              <a:t> </a:t>
            </a:r>
            <a:r>
              <a:rPr lang="sv-SE" sz="1800" b="0" i="0" u="none" strike="noStrike" baseline="0" dirty="0">
                <a:latin typeface="Times New Roman" panose="02020603050405020304" pitchFamily="18" charset="0"/>
              </a:rPr>
              <a:t>och används enbart av kliniska kodare för rent vårdadministrativa ändamål. Vårdhändelsetypen </a:t>
            </a:r>
            <a:r>
              <a:rPr lang="sv-SE" sz="1800" b="0" i="1" u="none" strike="noStrike" baseline="0" dirty="0" err="1">
                <a:latin typeface="Times New Roman" panose="02020603050405020304" pitchFamily="18" charset="0"/>
              </a:rPr>
              <a:t>Admin</a:t>
            </a:r>
            <a:r>
              <a:rPr lang="sv-SE" sz="1800" b="0" i="1" u="none" strike="noStrike" baseline="0" dirty="0">
                <a:latin typeface="Times New Roman" panose="02020603050405020304" pitchFamily="18" charset="0"/>
              </a:rPr>
              <a:t> </a:t>
            </a:r>
            <a:r>
              <a:rPr lang="sv-SE" sz="1800" b="0" i="0" u="none" strike="noStrike" baseline="0" dirty="0">
                <a:latin typeface="Times New Roman" panose="02020603050405020304" pitchFamily="18" charset="0"/>
              </a:rPr>
              <a:t>ska aldrig öppnas eller användas av vårdpersonal som dokumenterar kliniskt. Om vårdpersonal försöker öppnar en </a:t>
            </a:r>
            <a:r>
              <a:rPr lang="sv-SE" sz="1800" b="0" i="1" u="none" strike="noStrike" baseline="0" dirty="0" err="1">
                <a:latin typeface="Times New Roman" panose="02020603050405020304" pitchFamily="18" charset="0"/>
              </a:rPr>
              <a:t>Admin</a:t>
            </a:r>
            <a:r>
              <a:rPr lang="sv-SE" sz="1800" b="0" i="1" u="none" strike="noStrike" baseline="0" dirty="0">
                <a:latin typeface="Times New Roman" panose="02020603050405020304" pitchFamily="18" charset="0"/>
              </a:rPr>
              <a:t> </a:t>
            </a:r>
            <a:r>
              <a:rPr lang="sv-SE" sz="1800" b="0" i="0" u="none" strike="noStrike" baseline="0" dirty="0">
                <a:latin typeface="Times New Roman" panose="02020603050405020304" pitchFamily="18" charset="0"/>
              </a:rPr>
              <a:t>vårdhändelse får de ett meddelande om att de inte ska använda den. </a:t>
            </a:r>
            <a:endParaRPr lang="sv-SE" sz="1800" b="0" i="0" u="none" strike="noStrike" baseline="0" dirty="0">
              <a:latin typeface="Arial" panose="020B0604020202020204" pitchFamily="34" charset="0"/>
            </a:endParaRPr>
          </a:p>
          <a:p>
            <a:r>
              <a:rPr lang="sv-SE" sz="1800" b="0" i="0" u="none" strike="noStrike" baseline="0" dirty="0">
                <a:latin typeface="Arial" panose="020B0604020202020204" pitchFamily="34" charset="0"/>
              </a:rPr>
              <a:t>Sammanhängande vårdhändelse i slutenvård </a:t>
            </a:r>
          </a:p>
          <a:p>
            <a:r>
              <a:rPr lang="sv-SE" sz="1800" b="0" i="0" u="none" strike="noStrike" baseline="0" dirty="0">
                <a:latin typeface="Times New Roman" panose="02020603050405020304" pitchFamily="18" charset="0"/>
              </a:rPr>
              <a:t>I SDV kommer begreppet </a:t>
            </a:r>
            <a:r>
              <a:rPr lang="sv-SE" sz="1800" b="0" i="1" u="none" strike="noStrike" baseline="0" dirty="0">
                <a:latin typeface="Times New Roman" panose="02020603050405020304" pitchFamily="18" charset="0"/>
              </a:rPr>
              <a:t>sammanhängande vårdhändelse </a:t>
            </a:r>
            <a:r>
              <a:rPr lang="sv-SE" sz="1800" b="0" i="0" u="none" strike="noStrike" baseline="0" dirty="0">
                <a:latin typeface="Times New Roman" panose="02020603050405020304" pitchFamily="18" charset="0"/>
              </a:rPr>
              <a:t>införas, vilket innebär att ett slutenvårdstillfälle får ett större omfång än tidigare. Som tidigare kan ett slutenvårdstillfälle innefatta vårddygn inom olika specialiteter (exempel: patienten ligger först som ortopedpatient och blir sedan medicinpatient). Det nya i SDV är att en vårdhändelse även inkluderar tiden på akutmottagningen samt vårddygn vid olika sjukhus inom regionen, förutsatt att patienten flyttas mellan enheterna utan att passera hemmet. 11 </a:t>
            </a:r>
          </a:p>
          <a:p>
            <a:r>
              <a:rPr lang="sv-SE" sz="1800" b="0" i="0" u="none" strike="noStrike" baseline="0" dirty="0">
                <a:latin typeface="Times New Roman" panose="02020603050405020304" pitchFamily="18" charset="0"/>
              </a:rPr>
              <a:t>Den sammanhängande vårdhändelsen innebär en stor förändring jämfört med tidigare praxis och gör att alla delar av slutenvårdstillfället hänger ihop på ett sätt som vi inte har varit vana vid. </a:t>
            </a:r>
            <a:endParaRPr lang="sv-SE" dirty="0"/>
          </a:p>
        </p:txBody>
      </p:sp>
      <p:sp>
        <p:nvSpPr>
          <p:cNvPr id="4" name="Platshållare för bildnummer 3"/>
          <p:cNvSpPr>
            <a:spLocks noGrp="1"/>
          </p:cNvSpPr>
          <p:nvPr>
            <p:ph type="sldNum" sz="quarter" idx="5"/>
          </p:nvPr>
        </p:nvSpPr>
        <p:spPr/>
        <p:txBody>
          <a:bodyPr/>
          <a:lstStyle/>
          <a:p>
            <a:fld id="{98893BC8-F241-4EC6-86E8-6BC98679B0F3}" type="slidenum">
              <a:rPr lang="sv-SE" smtClean="0"/>
              <a:t>31</a:t>
            </a:fld>
            <a:endParaRPr lang="sv-SE"/>
          </a:p>
        </p:txBody>
      </p:sp>
    </p:spTree>
    <p:extLst>
      <p:ext uri="{BB962C8B-B14F-4D97-AF65-F5344CB8AC3E}">
        <p14:creationId xmlns:p14="http://schemas.microsoft.com/office/powerpoint/2010/main" val="1732413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E4CB0-CC52-1050-EFDC-E1368293E8F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85BE1FE-0D59-A034-2014-169A4197969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0F36A70-F3BA-E64A-35BD-E6D5A54E8D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ea typeface="Calibri" panose="020F0502020204030204" pitchFamily="34" charset="0"/>
              </a:rPr>
              <a:t>Besöksregistrering kommer till stor del vara automatiskt förifylld redan vid bokning i SDV. Incheckning av patientens besök sker i realtid i SDV, antingen via självincheckning eller reception. </a:t>
            </a:r>
            <a:endParaRPr lang="sv-SE" dirty="0"/>
          </a:p>
        </p:txBody>
      </p:sp>
      <p:sp>
        <p:nvSpPr>
          <p:cNvPr id="4" name="Platshållare för bildnummer 3">
            <a:extLst>
              <a:ext uri="{FF2B5EF4-FFF2-40B4-BE49-F238E27FC236}">
                <a16:creationId xmlns:a16="http://schemas.microsoft.com/office/drawing/2014/main" id="{A6F45F93-98C2-9CF2-A138-87BD8CA812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F5209D-1115-4649-AD52-EC8DE12A992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027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Användare har en roll när man loggar in i SDV, t ex medicinsk sekreterare</a:t>
            </a:r>
          </a:p>
          <a:p>
            <a:r>
              <a:rPr lang="sv-SE" dirty="0"/>
              <a:t>När det gäller positioner lägger man på detta för att kunna utföra olika typer av arbetsuppgifter. T ex position kodare kommer användare att behöva som ska jobba med kodning i AccessHIM. </a:t>
            </a:r>
          </a:p>
        </p:txBody>
      </p:sp>
      <p:sp>
        <p:nvSpPr>
          <p:cNvPr id="4" name="Platshållare för bildnummer 3"/>
          <p:cNvSpPr>
            <a:spLocks noGrp="1"/>
          </p:cNvSpPr>
          <p:nvPr>
            <p:ph type="sldNum" sz="quarter" idx="5"/>
          </p:nvPr>
        </p:nvSpPr>
        <p:spPr/>
        <p:txBody>
          <a:bodyPr/>
          <a:lstStyle/>
          <a:p>
            <a:fld id="{98893BC8-F241-4EC6-86E8-6BC98679B0F3}" type="slidenum">
              <a:rPr lang="sv-SE" smtClean="0"/>
              <a:t>9</a:t>
            </a:fld>
            <a:endParaRPr lang="sv-SE"/>
          </a:p>
        </p:txBody>
      </p:sp>
    </p:spTree>
    <p:extLst>
      <p:ext uri="{BB962C8B-B14F-4D97-AF65-F5344CB8AC3E}">
        <p14:creationId xmlns:p14="http://schemas.microsoft.com/office/powerpoint/2010/main" val="750513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Times New Roman" panose="02020603050405020304" pitchFamily="18" charset="0"/>
                <a:ea typeface="Calibri" panose="020F0502020204030204" pitchFamily="34" charset="0"/>
              </a:rPr>
              <a:t>I utcheckning och planering behöver fyllas i för specialiserad öppenvård och information som behöver fyllas i är : bokningstyp, bokningsresurs, tidsspann, vårdkontaktsorsak med mera i.</a:t>
            </a:r>
            <a:r>
              <a:rPr lang="sv-SE" sz="1200" dirty="0">
                <a:solidFill>
                  <a:srgbClr val="FF0000"/>
                </a:solidFill>
                <a:effectLst/>
                <a:latin typeface="Times New Roman" panose="02020603050405020304" pitchFamily="18" charset="0"/>
                <a:ea typeface="Calibri" panose="020F0502020204030204" pitchFamily="34" charset="0"/>
              </a:rPr>
              <a:t> </a:t>
            </a:r>
            <a:r>
              <a:rPr lang="sv-SE" sz="1200" dirty="0">
                <a:effectLst/>
                <a:latin typeface="Times New Roman" panose="02020603050405020304" pitchFamily="18" charset="0"/>
                <a:ea typeface="Calibri" panose="020F0502020204030204" pitchFamily="34" charset="0"/>
              </a:rPr>
              <a:t>Denna begäran hamnar i ett arbetsflöde i Revenue Cycle som en bokningsbegäran.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Times New Roman" panose="02020603050405020304" pitchFamily="18" charset="0"/>
                <a:ea typeface="Calibri" panose="020F0502020204030204" pitchFamily="34" charset="0"/>
              </a:rPr>
              <a:t>Inom primärvården använder man uppföljningsbegäran. </a:t>
            </a:r>
          </a:p>
          <a:p>
            <a:endParaRPr lang="sv-SE" dirty="0"/>
          </a:p>
          <a:p>
            <a:r>
              <a:rPr lang="sv-SE" b="1" dirty="0"/>
              <a:t>De olika utfallen och när används de: </a:t>
            </a:r>
          </a:p>
          <a:p>
            <a:r>
              <a:rPr lang="sv-SE" sz="1800" dirty="0">
                <a:effectLst/>
                <a:latin typeface="Calibri" panose="020F0502020204030204" pitchFamily="34" charset="0"/>
                <a:ea typeface="Aptos" panose="020B0004020202020204" pitchFamily="34" charset="0"/>
                <a:cs typeface="Aptos" panose="020B0004020202020204" pitchFamily="34" charset="0"/>
              </a:rPr>
              <a:t>Avsluta vårdåtagande på enhet: Väljs när remissen ska avslutas (inget mer behöver göras i remisshanteraren?)</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effectLst/>
                <a:latin typeface="Calibri" panose="020F0502020204030204" pitchFamily="34" charset="0"/>
                <a:ea typeface="Aptos" panose="020B0004020202020204" pitchFamily="34" charset="0"/>
                <a:cs typeface="Aptos" panose="020B0004020202020204" pitchFamily="34" charset="0"/>
              </a:rPr>
              <a:t>Uppföljning: Väljs när man vill ha ett uppföljningsbesök och begäran om uppföljningsbesök hamnar i arbetsflöde i </a:t>
            </a:r>
            <a:r>
              <a:rPr lang="sv-SE" sz="1800" dirty="0" err="1">
                <a:effectLst/>
                <a:latin typeface="Calibri" panose="020F0502020204030204" pitchFamily="34" charset="0"/>
                <a:ea typeface="Aptos" panose="020B0004020202020204" pitchFamily="34" charset="0"/>
                <a:cs typeface="Aptos" panose="020B0004020202020204" pitchFamily="34" charset="0"/>
              </a:rPr>
              <a:t>revenue</a:t>
            </a:r>
            <a:r>
              <a:rPr lang="sv-SE" sz="1800" dirty="0">
                <a:effectLst/>
                <a:latin typeface="Calibri" panose="020F0502020204030204" pitchFamily="34" charset="0"/>
                <a:ea typeface="Aptos" panose="020B0004020202020204" pitchFamily="34" charset="0"/>
                <a:cs typeface="Aptos" panose="020B0004020202020204" pitchFamily="34" charset="0"/>
              </a:rPr>
              <a:t> </a:t>
            </a:r>
            <a:r>
              <a:rPr lang="sv-SE" sz="1800" dirty="0" err="1">
                <a:effectLst/>
                <a:latin typeface="Calibri" panose="020F0502020204030204" pitchFamily="34" charset="0"/>
                <a:ea typeface="Aptos" panose="020B0004020202020204" pitchFamily="34" charset="0"/>
                <a:cs typeface="Aptos" panose="020B0004020202020204" pitchFamily="34" charset="0"/>
              </a:rPr>
              <a:t>cycle</a:t>
            </a:r>
            <a:r>
              <a:rPr lang="sv-SE" sz="1800" dirty="0">
                <a:effectLst/>
                <a:latin typeface="Calibri" panose="020F0502020204030204" pitchFamily="34" charset="0"/>
                <a:ea typeface="Aptos" panose="020B0004020202020204" pitchFamily="34" charset="0"/>
                <a:cs typeface="Aptos" panose="020B0004020202020204" pitchFamily="34" charset="0"/>
              </a:rPr>
              <a:t> </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effectLst/>
                <a:latin typeface="Calibri" panose="020F0502020204030204" pitchFamily="34" charset="0"/>
                <a:ea typeface="Aptos" panose="020B0004020202020204" pitchFamily="34" charset="0"/>
                <a:cs typeface="Aptos" panose="020B0004020202020204" pitchFamily="34" charset="0"/>
              </a:rPr>
              <a:t>Avvakta: Välj när man behöver avvakta, och exempel ..??</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effectLst/>
                <a:latin typeface="Calibri" panose="020F0502020204030204" pitchFamily="34" charset="0"/>
                <a:ea typeface="Aptos" panose="020B0004020202020204" pitchFamily="34" charset="0"/>
                <a:cs typeface="Aptos" panose="020B0004020202020204" pitchFamily="34" charset="0"/>
              </a:rPr>
              <a:t>Ingen ytterligare planering: Väljs när man tillexempel redan har flera bokade besök. </a:t>
            </a:r>
            <a:endParaRPr lang="sv-SE" sz="1800" dirty="0">
              <a:effectLst/>
              <a:latin typeface="Aptos" panose="020B0004020202020204" pitchFamily="34" charset="0"/>
              <a:ea typeface="Aptos" panose="020B0004020202020204" pitchFamily="34" charset="0"/>
              <a:cs typeface="Aptos" panose="020B00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98893BC8-F241-4EC6-86E8-6BC98679B0F3}" type="slidenum">
              <a:rPr lang="sv-SE" smtClean="0"/>
              <a:t>34</a:t>
            </a:fld>
            <a:endParaRPr lang="sv-SE"/>
          </a:p>
        </p:txBody>
      </p:sp>
    </p:spTree>
    <p:extLst>
      <p:ext uri="{BB962C8B-B14F-4D97-AF65-F5344CB8AC3E}">
        <p14:creationId xmlns:p14="http://schemas.microsoft.com/office/powerpoint/2010/main" val="2386655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7B17A-639A-663A-835F-47816EBC36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8097DFE-21F4-7B5F-C8CA-5CC20ED6C23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738E8EC-5C54-EBE5-0700-7D1D388F49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översikt hur vårdhändelseöversikten ser ut i Revenue Cycle. Denna kan likställas med översikten som idag finns i PASiS för vårdkontakter som patienten haft. </a:t>
            </a:r>
            <a:endParaRPr lang="sv-SE"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a:extLst>
              <a:ext uri="{FF2B5EF4-FFF2-40B4-BE49-F238E27FC236}">
                <a16:creationId xmlns:a16="http://schemas.microsoft.com/office/drawing/2014/main" id="{9093A332-29E3-2F65-760C-69D85A7CAC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F5209D-1115-4649-AD52-EC8DE12A992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701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13FE5-A255-1379-1029-2D542AE08BC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57F4D70-490B-340B-BBB9-2B5574FC9E5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013BF4F-5AE3-6A36-064F-4F7EB91E82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Alla förflyttning inom slutenvård görs med hjälp av ordinationer. T ex inskrivning från akutmottagning, överflyttning mellan avdelning, sjukhus och kliniker.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Idag skriver man in och ut patienterna i PASiS. I SDV skapas registreringsunderlaget upp automatiskt när inskrivning från akuten görs eller en överflyttning till annan medicinskt ansvarig vårdenhet.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Exempel på slutenvårdhändelser och hur de skapas: </a:t>
            </a:r>
          </a:p>
          <a:p>
            <a:r>
              <a:rPr lang="sv-SE" sz="1200" dirty="0"/>
              <a:t>Slutenvård inskrivning från akutmottagning</a:t>
            </a:r>
            <a:br>
              <a:rPr lang="sv-SE" sz="1200" dirty="0"/>
            </a:br>
            <a:r>
              <a:rPr lang="sv-SE" sz="1200" dirty="0"/>
              <a:t>- från akutmottagning sker inskrivning via en </a:t>
            </a:r>
            <a:r>
              <a:rPr lang="sv-SE" sz="1200" b="1" i="1" dirty="0"/>
              <a:t>ordination</a:t>
            </a:r>
            <a:br>
              <a:rPr lang="sv-SE" sz="1200" dirty="0"/>
            </a:br>
            <a:endParaRPr lang="sv-SE" sz="1200" dirty="0"/>
          </a:p>
          <a:p>
            <a:r>
              <a:rPr lang="sv-SE" sz="1200" dirty="0"/>
              <a:t>Slutenvård överflyttning mellan avdelningar, byte av medicinskt ansvar, överflyttning mellan sjukhus sker via </a:t>
            </a:r>
            <a:r>
              <a:rPr lang="sv-SE" sz="1200" b="1" i="1" dirty="0"/>
              <a:t>ordination</a:t>
            </a:r>
            <a:br>
              <a:rPr lang="sv-SE" sz="1200" dirty="0"/>
            </a:br>
            <a:endParaRPr lang="sv-SE" sz="1200" dirty="0"/>
          </a:p>
          <a:p>
            <a:r>
              <a:rPr lang="sv-SE" sz="1200" dirty="0"/>
              <a:t>Slutenvård planerad inskrivning för t ex en operation i slutenvård</a:t>
            </a:r>
            <a:br>
              <a:rPr lang="sv-SE" sz="1200" dirty="0"/>
            </a:br>
            <a:r>
              <a:rPr lang="sv-SE" sz="1200" dirty="0"/>
              <a:t>- vårdhändelse skapas </a:t>
            </a:r>
            <a:r>
              <a:rPr lang="sv-SE" sz="1200" b="1" i="1" dirty="0"/>
              <a:t>manuellt</a:t>
            </a:r>
            <a:r>
              <a:rPr lang="sv-SE" sz="1200" dirty="0"/>
              <a:t> så snart man har ett datum för operation</a:t>
            </a:r>
            <a:br>
              <a:rPr lang="sv-SE" sz="1200" dirty="0"/>
            </a:br>
            <a:endParaRPr lang="sv-SE" sz="1200" dirty="0"/>
          </a:p>
          <a:p>
            <a:r>
              <a:rPr lang="sv-SE" sz="1200" dirty="0"/>
              <a:t>Slutenvård inskrivning från annan öppenvårdsmottagning inom samma vårdenhet</a:t>
            </a:r>
            <a:br>
              <a:rPr lang="sv-SE" sz="1200" dirty="0"/>
            </a:br>
            <a:r>
              <a:rPr lang="sv-SE" sz="1200" dirty="0"/>
              <a:t>- utskrivning av öppenvårdskontakten</a:t>
            </a:r>
            <a:br>
              <a:rPr lang="sv-SE" sz="1200" dirty="0"/>
            </a:br>
            <a:r>
              <a:rPr lang="sv-SE" sz="1200" dirty="0"/>
              <a:t>- en förhandsregistrerad inskrivning skapas </a:t>
            </a:r>
            <a:r>
              <a:rPr lang="sv-SE" sz="1200" b="1" i="1" dirty="0"/>
              <a:t>manuellt</a:t>
            </a:r>
            <a:br>
              <a:rPr lang="sv-SE" sz="1200" b="1" i="1" dirty="0"/>
            </a:br>
            <a:r>
              <a:rPr lang="sv-SE" sz="1200" dirty="0"/>
              <a:t>Dvs här kan man inte använda ordinationen </a:t>
            </a:r>
          </a:p>
          <a:p>
            <a:r>
              <a:rPr lang="sv-SE" sz="1200" dirty="0"/>
              <a:t>Logistikverktyget Capacity Management används för all hantering av vårdplats</a:t>
            </a:r>
          </a:p>
          <a:p>
            <a:endParaRPr lang="sv-SE" sz="1200" dirty="0"/>
          </a:p>
          <a:p>
            <a:r>
              <a:rPr lang="sv-SE" sz="1200" dirty="0"/>
              <a:t>Utskrivning till privat vårdgivare, t ex till Simrishamn måste göras vilket också leder till att ordination för överflyttning till Simrishamn inte kan användas utan man måste skapa vårdhändelsen för inskrivning.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a:extLst>
              <a:ext uri="{FF2B5EF4-FFF2-40B4-BE49-F238E27FC236}">
                <a16:creationId xmlns:a16="http://schemas.microsoft.com/office/drawing/2014/main" id="{09E377D2-04AA-4B4C-5364-57CB2FD970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F5209D-1115-4649-AD52-EC8DE12A992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823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7B17A-639A-663A-835F-47816EBC36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8097DFE-21F4-7B5F-C8CA-5CC20ED6C23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738E8EC-5C54-EBE5-0700-7D1D388F49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ea typeface="Calibri" panose="020F0502020204030204" pitchFamily="34" charset="0"/>
              </a:rPr>
              <a:t>Registreringsbilden av slutenvårdshändelse i Revenue Cycle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a:extLst>
              <a:ext uri="{FF2B5EF4-FFF2-40B4-BE49-F238E27FC236}">
                <a16:creationId xmlns:a16="http://schemas.microsoft.com/office/drawing/2014/main" id="{9093A332-29E3-2F65-760C-69D85A7CAC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F5209D-1115-4649-AD52-EC8DE12A992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930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en ordination är lagd från Akutmottagningen att patienten ska skrivas in hamnar den på överflyttningslistan i </a:t>
            </a:r>
            <a:r>
              <a:rPr lang="sv-SE" dirty="0" err="1"/>
              <a:t>CapMan</a:t>
            </a:r>
            <a:r>
              <a:rPr lang="sv-SE" dirty="0"/>
              <a:t>. När plats är tilldelas och man flyttar patienten fysiskt till vårdplatsen så skapas också en inskrivning i slutenvård automatiskt. </a:t>
            </a:r>
          </a:p>
          <a:p>
            <a:endParaRPr lang="sv-SE" dirty="0"/>
          </a:p>
        </p:txBody>
      </p:sp>
      <p:sp>
        <p:nvSpPr>
          <p:cNvPr id="4" name="Platshållare för bildnummer 3"/>
          <p:cNvSpPr>
            <a:spLocks noGrp="1"/>
          </p:cNvSpPr>
          <p:nvPr>
            <p:ph type="sldNum" sz="quarter" idx="5"/>
          </p:nvPr>
        </p:nvSpPr>
        <p:spPr/>
        <p:txBody>
          <a:bodyPr/>
          <a:lstStyle/>
          <a:p>
            <a:fld id="{98893BC8-F241-4EC6-86E8-6BC98679B0F3}" type="slidenum">
              <a:rPr lang="sv-SE" smtClean="0"/>
              <a:t>39</a:t>
            </a:fld>
            <a:endParaRPr lang="sv-SE"/>
          </a:p>
        </p:txBody>
      </p:sp>
    </p:spTree>
    <p:extLst>
      <p:ext uri="{BB962C8B-B14F-4D97-AF65-F5344CB8AC3E}">
        <p14:creationId xmlns:p14="http://schemas.microsoft.com/office/powerpoint/2010/main" val="2225054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7B17A-639A-663A-835F-47816EBC36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8097DFE-21F4-7B5F-C8CA-5CC20ED6C23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738E8EC-5C54-EBE5-0700-7D1D388F49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Logistikverktyget Capacity management finns alla vårdplatserna och här flyttar man patienten till sängen på avdelningen. Så snart en ordination för t ex inskrivning från akutmottagning är gjord hamnar den på en inskrivningslista i Capacity management tills man hittar en vårdplats och flyttar patienten. </a:t>
            </a:r>
            <a:endParaRPr lang="sv-SE"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a:extLst>
              <a:ext uri="{FF2B5EF4-FFF2-40B4-BE49-F238E27FC236}">
                <a16:creationId xmlns:a16="http://schemas.microsoft.com/office/drawing/2014/main" id="{9093A332-29E3-2F65-760C-69D85A7CAC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F5209D-1115-4649-AD52-EC8DE12A992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443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Konsultationsremisser används idag som en vanlig remiss. I SDV kommer inte remisshanteraren att användas för konsultationer utan detta görs via en ordination som skickas via meddelandecenter till en pool som bevakas av t ex medicinska sekreterare på respektive enhet. </a:t>
            </a:r>
          </a:p>
          <a:p>
            <a:endParaRPr lang="sv-SE" dirty="0"/>
          </a:p>
          <a:p>
            <a:r>
              <a:rPr lang="sv-SE" dirty="0"/>
              <a:t>Lättare åtgärder såsom att ta bort stygn efter en operation används i SDV en ordination som heter begäran om öppenvårdsåtgärd istället för remiss. </a:t>
            </a:r>
          </a:p>
        </p:txBody>
      </p:sp>
      <p:sp>
        <p:nvSpPr>
          <p:cNvPr id="4" name="Platshållare för bildnummer 3"/>
          <p:cNvSpPr>
            <a:spLocks noGrp="1"/>
          </p:cNvSpPr>
          <p:nvPr>
            <p:ph type="sldNum" sz="quarter" idx="5"/>
          </p:nvPr>
        </p:nvSpPr>
        <p:spPr/>
        <p:txBody>
          <a:bodyPr/>
          <a:lstStyle/>
          <a:p>
            <a:fld id="{98893BC8-F241-4EC6-86E8-6BC98679B0F3}" type="slidenum">
              <a:rPr lang="sv-SE" smtClean="0"/>
              <a:t>42</a:t>
            </a:fld>
            <a:endParaRPr lang="sv-SE"/>
          </a:p>
        </p:txBody>
      </p:sp>
    </p:spTree>
    <p:extLst>
      <p:ext uri="{BB962C8B-B14F-4D97-AF65-F5344CB8AC3E}">
        <p14:creationId xmlns:p14="http://schemas.microsoft.com/office/powerpoint/2010/main" val="597541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Remissflödet kommer att digitaliseras i och med införandet av SDV . -  mindre bevakningar (så snart remissen är skriven i journalen och skickad hamnar den i remisshanteraren och därmed behöver inte medicinsk sekreterare lägga upp ett vårdåtagande som man gör i PASiS  Remissen är redan skapad och inkommen direkt.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 remisshanteraren sköts allt kring remissen fram tills första kontakt genomförts. </a:t>
            </a:r>
            <a:br>
              <a:rPr lang="sv-SE" sz="1200" dirty="0"/>
            </a:br>
            <a:br>
              <a:rPr lang="sv-SE" sz="1200" dirty="0"/>
            </a:br>
            <a:r>
              <a:rPr lang="sv-SE" sz="1200" dirty="0"/>
              <a:t>- pappersremisser kan läggas upp manuellt i remisshanteraren</a:t>
            </a:r>
          </a:p>
          <a:p>
            <a:endParaRPr lang="sv-SE" sz="1200" dirty="0"/>
          </a:p>
          <a:p>
            <a:r>
              <a:rPr lang="sv-SE" sz="1200" dirty="0"/>
              <a:t>Remiss ska skrivas i av remittenten direkt när beslut fattats – samma dag, går inte att bakåtdatera manuell remiss i remisshanteraren. Om inte remissen skrivs samma dag som beslut  tags om remiss blir väntetiden enligt lagreglering fel för patienten. </a:t>
            </a:r>
          </a:p>
          <a:p>
            <a:endParaRPr lang="sv-SE" sz="1200" dirty="0"/>
          </a:p>
          <a:p>
            <a:r>
              <a:rPr lang="sv-SE" sz="1200" dirty="0"/>
              <a:t>Arbetet utifrån olika status  och </a:t>
            </a:r>
            <a:r>
              <a:rPr lang="sv-SE" sz="1200" dirty="0" err="1"/>
              <a:t>delstatus</a:t>
            </a:r>
            <a:r>
              <a:rPr lang="sv-SE" sz="1200" dirty="0"/>
              <a:t> på remiss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prstClr val="black"/>
                </a:solidFill>
                <a:latin typeface="Arial"/>
              </a:rPr>
              <a:t>Var remisser befinner sig beroende på aktivitet, dvs status uppdateras beroende på aktivitet automatiskt. Status uppdateras automatiskt beroende på aktivitet medan </a:t>
            </a:r>
            <a:r>
              <a:rPr lang="sv-SE" sz="1200" dirty="0" err="1">
                <a:solidFill>
                  <a:prstClr val="black"/>
                </a:solidFill>
                <a:latin typeface="Arial"/>
              </a:rPr>
              <a:t>delstatus</a:t>
            </a:r>
            <a:r>
              <a:rPr lang="sv-SE" sz="1200" dirty="0">
                <a:solidFill>
                  <a:prstClr val="black"/>
                </a:solidFill>
                <a:latin typeface="Arial"/>
              </a:rPr>
              <a:t> sättas manuellt av användare beroende på vad man har gjort med remissen. </a:t>
            </a:r>
          </a:p>
          <a:p>
            <a:endParaRPr lang="sv-SE" sz="1200" dirty="0"/>
          </a:p>
          <a:p>
            <a:endParaRPr lang="sv-SE" sz="1200" dirty="0"/>
          </a:p>
          <a:p>
            <a:r>
              <a:rPr lang="sv-SE" sz="1200" dirty="0"/>
              <a:t>En remiss per hälsoproblem/problemkod inom vårdenheten som är aktiv så länge patienten är aktuell på enheten, regionala problemkoder inom respektive specialitet</a:t>
            </a:r>
          </a:p>
          <a:p>
            <a:endParaRPr lang="sv-SE" dirty="0"/>
          </a:p>
        </p:txBody>
      </p:sp>
      <p:sp>
        <p:nvSpPr>
          <p:cNvPr id="4" name="Platshållare för bildnummer 3"/>
          <p:cNvSpPr>
            <a:spLocks noGrp="1"/>
          </p:cNvSpPr>
          <p:nvPr>
            <p:ph type="sldNum" sz="quarter" idx="5"/>
          </p:nvPr>
        </p:nvSpPr>
        <p:spPr/>
        <p:txBody>
          <a:bodyPr/>
          <a:lstStyle/>
          <a:p>
            <a:fld id="{98893BC8-F241-4EC6-86E8-6BC98679B0F3}" type="slidenum">
              <a:rPr lang="sv-SE" smtClean="0"/>
              <a:t>43</a:t>
            </a:fld>
            <a:endParaRPr lang="sv-SE"/>
          </a:p>
        </p:txBody>
      </p:sp>
    </p:spTree>
    <p:extLst>
      <p:ext uri="{BB962C8B-B14F-4D97-AF65-F5344CB8AC3E}">
        <p14:creationId xmlns:p14="http://schemas.microsoft.com/office/powerpoint/2010/main" val="3972266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Arbetet utifrån olika status</a:t>
            </a:r>
          </a:p>
          <a:p>
            <a:endParaRPr lang="sv-SE" sz="1200" dirty="0"/>
          </a:p>
          <a:p>
            <a:endParaRPr lang="sv-SE" dirty="0"/>
          </a:p>
        </p:txBody>
      </p:sp>
      <p:sp>
        <p:nvSpPr>
          <p:cNvPr id="4" name="Platshållare för bildnummer 3"/>
          <p:cNvSpPr>
            <a:spLocks noGrp="1"/>
          </p:cNvSpPr>
          <p:nvPr>
            <p:ph type="sldNum" sz="quarter" idx="5"/>
          </p:nvPr>
        </p:nvSpPr>
        <p:spPr/>
        <p:txBody>
          <a:bodyPr/>
          <a:lstStyle/>
          <a:p>
            <a:fld id="{98893BC8-F241-4EC6-86E8-6BC98679B0F3}" type="slidenum">
              <a:rPr lang="sv-SE" smtClean="0"/>
              <a:t>44</a:t>
            </a:fld>
            <a:endParaRPr lang="sv-SE"/>
          </a:p>
        </p:txBody>
      </p:sp>
    </p:spTree>
    <p:extLst>
      <p:ext uri="{BB962C8B-B14F-4D97-AF65-F5344CB8AC3E}">
        <p14:creationId xmlns:p14="http://schemas.microsoft.com/office/powerpoint/2010/main" val="2394692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8893BC8-F241-4EC6-86E8-6BC98679B0F3}" type="slidenum">
              <a:rPr lang="sv-SE" smtClean="0"/>
              <a:t>45</a:t>
            </a:fld>
            <a:endParaRPr lang="sv-SE"/>
          </a:p>
        </p:txBody>
      </p:sp>
    </p:spTree>
    <p:extLst>
      <p:ext uri="{BB962C8B-B14F-4D97-AF65-F5344CB8AC3E}">
        <p14:creationId xmlns:p14="http://schemas.microsoft.com/office/powerpoint/2010/main" val="99142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buFont typeface="Arial" panose="020B0604020202020204" pitchFamily="34" charset="0"/>
              <a:buChar char="•"/>
            </a:pPr>
            <a:r>
              <a:rPr lang="sv-SE" sz="1200" b="0" i="0" u="none" strike="noStrike" dirty="0">
                <a:solidFill>
                  <a:srgbClr val="000000"/>
                </a:solidFill>
                <a:effectLst/>
                <a:highlight>
                  <a:srgbClr val="F5F5F5"/>
                </a:highlight>
                <a:latin typeface="Arial" panose="020B0604020202020204" pitchFamily="34" charset="0"/>
              </a:rPr>
              <a:t>Medicinska sekreterare kommer att ha många viktiga arbetsuppgifter i SDV kopplat till realtidsinformation, som t ex kvalitetssäkring, bevakning av remissflöden och provsvar, tidbok och medicinsk klassificering. Dessutom kommer det att finnas många viktiga arbetsuppgifter kvar som ligger utanför SDV, som t ex 1177, administration, beställningar och arbete med andra system/tjänster än SDV. I vissa fall även journaldokumentation i SDV exempelvis vid larmsituationer inom akutverksamhet.</a:t>
            </a:r>
            <a:r>
              <a:rPr lang="en-US" sz="1200" b="0" i="0" dirty="0">
                <a:solidFill>
                  <a:srgbClr val="000000"/>
                </a:solidFill>
                <a:effectLst/>
                <a:highlight>
                  <a:srgbClr val="F5F5F5"/>
                </a:highlight>
                <a:latin typeface="Arial" panose="020B0604020202020204" pitchFamily="34" charset="0"/>
              </a:rPr>
              <a:t>​</a:t>
            </a:r>
          </a:p>
          <a:p>
            <a:pPr algn="l" rtl="0" fontAlgn="base">
              <a:buFont typeface="Arial" panose="020B0604020202020204" pitchFamily="34" charset="0"/>
              <a:buChar char="•"/>
            </a:pPr>
            <a:endParaRPr lang="en-US"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sv-SE" sz="1200" b="0" i="0" u="none" strike="noStrike" dirty="0">
                <a:solidFill>
                  <a:srgbClr val="000000"/>
                </a:solidFill>
                <a:effectLst/>
                <a:highlight>
                  <a:srgbClr val="F5F5F5"/>
                </a:highlight>
                <a:latin typeface="Arial" panose="020B0604020202020204" pitchFamily="34" charset="0"/>
              </a:rPr>
              <a:t>Även arbetsuppgifter som vissa ordinationer, in- och utskrivningar, kommer att kunna utföras i systemet av medicinsk sekreterare. Detta leder till att medicinsk sekreterare kommer att arbeta mer teambaserat. </a:t>
            </a:r>
            <a:r>
              <a:rPr lang="en-US" sz="1200" b="0" i="0" dirty="0">
                <a:solidFill>
                  <a:srgbClr val="000000"/>
                </a:solidFill>
                <a:effectLst/>
                <a:highlight>
                  <a:srgbClr val="F5F5F5"/>
                </a:highlight>
                <a:latin typeface="Arial" panose="020B0604020202020204" pitchFamily="34" charset="0"/>
              </a:rPr>
              <a:t>​</a:t>
            </a:r>
          </a:p>
          <a:p>
            <a:pPr algn="l" rtl="0" fontAlgn="base">
              <a:buFont typeface="Arial" panose="020B0604020202020204" pitchFamily="34" charset="0"/>
              <a:buChar char="•"/>
            </a:pPr>
            <a:endParaRPr lang="en-US"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sv-SE" sz="1200" b="0" i="0" u="none" strike="noStrike" dirty="0">
                <a:solidFill>
                  <a:srgbClr val="000000"/>
                </a:solidFill>
                <a:effectLst/>
                <a:highlight>
                  <a:srgbClr val="F5F5F5"/>
                </a:highlight>
                <a:latin typeface="Arial" panose="020B0604020202020204" pitchFamily="34" charset="0"/>
              </a:rPr>
              <a:t>En av förändringarna för den medicinska sekreteraren på akutmottagningarna i Region Skåne är att vi många gånger kommer arbeta mer patientnära, allt från registrering av patienterna, delta i teamet kring larm (nytt på vissa akutmottagningar) till att vid behov medverka inne på patientrummet med dokumentation/ordinationer. Allt arbete kring fysiska papper kommer i stort sett försvinna - patientsäkerheten kommer att öka. Patientens ”resa” kan följas från registrering till hemgång. </a:t>
            </a:r>
            <a:r>
              <a:rPr lang="en-US" sz="1200" b="0" i="0" dirty="0">
                <a:solidFill>
                  <a:srgbClr val="000000"/>
                </a:solidFill>
                <a:effectLst/>
                <a:highlight>
                  <a:srgbClr val="F5F5F5"/>
                </a:highlight>
                <a:latin typeface="Arial" panose="020B0604020202020204" pitchFamily="34" charset="0"/>
              </a:rPr>
              <a:t>​</a:t>
            </a:r>
            <a:endParaRPr lang="en-US" b="0" i="0" dirty="0">
              <a:solidFill>
                <a:srgbClr val="000000"/>
              </a:solidFill>
              <a:effectLst/>
              <a:highlight>
                <a:srgbClr val="F5F5F5"/>
              </a:highligh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98893BC8-F241-4EC6-86E8-6BC98679B0F3}" type="slidenum">
              <a:rPr lang="sv-SE" smtClean="0"/>
              <a:t>10</a:t>
            </a:fld>
            <a:endParaRPr lang="sv-SE"/>
          </a:p>
        </p:txBody>
      </p:sp>
    </p:spTree>
    <p:extLst>
      <p:ext uri="{BB962C8B-B14F-4D97-AF65-F5344CB8AC3E}">
        <p14:creationId xmlns:p14="http://schemas.microsoft.com/office/powerpoint/2010/main" val="397324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8893BC8-F241-4EC6-86E8-6BC98679B0F3}" type="slidenum">
              <a:rPr lang="sv-SE" smtClean="0"/>
              <a:t>46</a:t>
            </a:fld>
            <a:endParaRPr lang="sv-SE"/>
          </a:p>
        </p:txBody>
      </p:sp>
    </p:spTree>
    <p:extLst>
      <p:ext uri="{BB962C8B-B14F-4D97-AF65-F5344CB8AC3E}">
        <p14:creationId xmlns:p14="http://schemas.microsoft.com/office/powerpoint/2010/main" val="2866031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8893BC8-F241-4EC6-86E8-6BC98679B0F3}" type="slidenum">
              <a:rPr lang="sv-SE" smtClean="0"/>
              <a:t>47</a:t>
            </a:fld>
            <a:endParaRPr lang="sv-SE"/>
          </a:p>
        </p:txBody>
      </p:sp>
    </p:spTree>
    <p:extLst>
      <p:ext uri="{BB962C8B-B14F-4D97-AF65-F5344CB8AC3E}">
        <p14:creationId xmlns:p14="http://schemas.microsoft.com/office/powerpoint/2010/main" val="2128675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8893BC8-F241-4EC6-86E8-6BC98679B0F3}" type="slidenum">
              <a:rPr lang="sv-SE" smtClean="0"/>
              <a:t>48</a:t>
            </a:fld>
            <a:endParaRPr lang="sv-SE"/>
          </a:p>
        </p:txBody>
      </p:sp>
    </p:spTree>
    <p:extLst>
      <p:ext uri="{BB962C8B-B14F-4D97-AF65-F5344CB8AC3E}">
        <p14:creationId xmlns:p14="http://schemas.microsoft.com/office/powerpoint/2010/main" val="3492010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från </a:t>
            </a:r>
            <a:r>
              <a:rPr lang="sv-SE" dirty="0" err="1"/>
              <a:t>remisshantearen</a:t>
            </a:r>
            <a:r>
              <a:rPr lang="sv-SE" dirty="0"/>
              <a:t> – remiss som är accepterad. Visualisering var man bokar patienten ifrån direkt från remiss.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4D428-A36D-4B9F-8DBC-6F6D3092D82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017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D8929-D4AB-C764-8934-AEF4E712238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8C009EA-6AA2-7CEE-F011-5658623852C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C24765A-E6C5-4699-C834-1980D9ED661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4329795C-01F2-BD96-6C7F-AFA1FB42133D}"/>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3240053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DEBFB-4B13-D787-809C-65AF610AADE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5A27F4-A556-824A-1A2A-DCA9B872A00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FBA45E6-EFE9-1A31-3001-4EB7E55DE3E4}"/>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FEEB81D8-25A0-0BA9-F46E-03700CD7388F}"/>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3901214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B5F60-3467-24C1-D7ED-55F3DAFFE0F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35FA92C-04BB-CCDA-8711-CC3BA07EBD1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E4AEAF3-BEC0-F175-D25A-BABD08DCCF9A}"/>
              </a:ext>
            </a:extLst>
          </p:cNvPr>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Exempel på arbetslistor mottagande enhet i remisshanteraren</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Inkomna remisser (bevaka inkommande remisser, kontroll av komplettering vårdbegärantyp, problemkod</a:t>
            </a:r>
            <a:r>
              <a:rPr lang="sv-SE" dirty="0">
                <a:solidFill>
                  <a:prstClr val="black"/>
                </a:solidFill>
                <a:latin typeface="Arial"/>
              </a:rPr>
              <a:t>, prioritet</a:t>
            </a:r>
            <a:r>
              <a:rPr kumimoji="0" lang="sv-SE" sz="1200" b="0" i="0" u="none" strike="noStrike" kern="1200" cap="none" spc="0" normalizeH="0" baseline="0" noProof="0" dirty="0">
                <a:ln>
                  <a:noFill/>
                </a:ln>
                <a:solidFill>
                  <a:prstClr val="black"/>
                </a:solidFill>
                <a:effectLst/>
                <a:uLnTx/>
                <a:uFillTx/>
                <a:latin typeface="Arial"/>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Accepterade och säkerställa att medicinskt måldatum och andra viktiga fält är rätt ifyllda</a:t>
            </a:r>
          </a:p>
          <a:p>
            <a:pPr marL="285750" indent="-285750">
              <a:buFont typeface="Arial" panose="020B0604020202020204" pitchFamily="34" charset="0"/>
              <a:buChar char="•"/>
            </a:pPr>
            <a:r>
              <a:rPr kumimoji="0" lang="sv-SE" sz="1200" b="0" i="0" u="none" strike="noStrike" kern="1200" cap="none" spc="0" normalizeH="0" baseline="0" noProof="0" dirty="0">
                <a:ln>
                  <a:noFill/>
                </a:ln>
                <a:solidFill>
                  <a:prstClr val="black"/>
                </a:solidFill>
                <a:effectLst/>
                <a:uLnTx/>
                <a:uFillTx/>
                <a:latin typeface="Arial"/>
                <a:ea typeface="+mn-ea"/>
                <a:cs typeface="+mn-cs"/>
              </a:rPr>
              <a:t>Efter granskning av remisser skicka remissbekräftelse via </a:t>
            </a:r>
            <a:r>
              <a:rPr kumimoji="0" lang="sv-SE" sz="1200" b="0" i="0" u="none" strike="noStrike" kern="1200" cap="none" spc="0" normalizeH="0" baseline="0" noProof="0" dirty="0" err="1">
                <a:ln>
                  <a:noFill/>
                </a:ln>
                <a:solidFill>
                  <a:prstClr val="black"/>
                </a:solidFill>
                <a:effectLst/>
                <a:uLnTx/>
                <a:uFillTx/>
                <a:latin typeface="Arial"/>
                <a:ea typeface="+mn-ea"/>
                <a:cs typeface="+mn-cs"/>
              </a:rPr>
              <a:t>delstatus</a:t>
            </a:r>
            <a:r>
              <a:rPr kumimoji="0" lang="sv-SE" sz="1200" b="0" i="0" u="none" strike="noStrike" kern="1200" cap="none" spc="0" normalizeH="0" baseline="0" noProof="0" dirty="0">
                <a:ln>
                  <a:noFill/>
                </a:ln>
                <a:solidFill>
                  <a:prstClr val="black"/>
                </a:solidFill>
                <a:effectLst/>
                <a:uLnTx/>
                <a:uFillTx/>
                <a:latin typeface="Arial"/>
                <a:ea typeface="+mn-ea"/>
                <a:cs typeface="+mn-cs"/>
              </a:rPr>
              <a:t> och fylla i yrkeskategori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Väntande (accepterade, väntar på ombokning) utifrån medicinsk måldatum för att boka rätt patient i rätt tid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Bokade patienter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Avvisade remisser, avbrutna remisser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Exempel arbetslistor remittent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Påbörjade, förbereder avsändning av remisser som ska skickas men saknar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Stänga remisser där patienten är klar hos mottagaren med rätt status och </a:t>
            </a:r>
            <a:r>
              <a:rPr kumimoji="0" lang="sv-SE" sz="1200" b="0" i="0" u="none" strike="noStrike" kern="1200" cap="none" spc="0" normalizeH="0" baseline="0" noProof="0" dirty="0" err="1">
                <a:ln>
                  <a:noFill/>
                </a:ln>
                <a:solidFill>
                  <a:prstClr val="black"/>
                </a:solidFill>
                <a:effectLst/>
                <a:uLnTx/>
                <a:uFillTx/>
                <a:latin typeface="Arial"/>
                <a:ea typeface="+mn-ea"/>
                <a:cs typeface="+mn-cs"/>
              </a:rPr>
              <a:t>delstatus</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285750" indent="-285750">
              <a:buFont typeface="Arial" panose="020B0604020202020204" pitchFamily="34" charset="0"/>
              <a:buChar char="•"/>
            </a:pPr>
            <a:r>
              <a:rPr kumimoji="0" lang="sv-SE" sz="1200" b="0" i="0" u="none" strike="noStrike" kern="1200" cap="none" spc="0" normalizeH="0" baseline="0" noProof="0" dirty="0">
                <a:ln>
                  <a:noFill/>
                </a:ln>
                <a:solidFill>
                  <a:prstClr val="black"/>
                </a:solidFill>
                <a:effectLst/>
                <a:uLnTx/>
                <a:uFillTx/>
                <a:latin typeface="Arial"/>
                <a:ea typeface="+mn-ea"/>
                <a:cs typeface="+mn-cs"/>
              </a:rPr>
              <a:t>Avvisade eller avbrutna remisser från mottagaren</a:t>
            </a:r>
            <a:br>
              <a:rPr kumimoji="0" lang="sv-SE" sz="1200" b="0" i="0" u="none" strike="noStrike" kern="1200" cap="none" spc="0" normalizeH="0" baseline="0" noProof="0" dirty="0">
                <a:ln>
                  <a:noFill/>
                </a:ln>
                <a:solidFill>
                  <a:prstClr val="black"/>
                </a:solidFill>
                <a:effectLst/>
                <a:uLnTx/>
                <a:uFillTx/>
                <a:latin typeface="Arial"/>
                <a:ea typeface="+mn-ea"/>
                <a:cs typeface="+mn-cs"/>
              </a:rPr>
            </a:b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r>
              <a:rPr lang="sv-SE" b="1" dirty="0">
                <a:solidFill>
                  <a:prstClr val="black"/>
                </a:solidFill>
                <a:latin typeface="Arial"/>
              </a:rPr>
              <a:t>Exempel</a:t>
            </a:r>
            <a:r>
              <a:rPr lang="sv-SE" dirty="0">
                <a:solidFill>
                  <a:prstClr val="black"/>
                </a:solidFill>
                <a:latin typeface="Arial"/>
              </a:rPr>
              <a:t> a</a:t>
            </a:r>
            <a:r>
              <a:rPr lang="sv-SE" b="1" dirty="0">
                <a:solidFill>
                  <a:prstClr val="black"/>
                </a:solidFill>
              </a:rPr>
              <a:t>rbetslistor Utgående remisser</a:t>
            </a:r>
            <a:endParaRPr lang="sv-SE" dirty="0">
              <a:solidFill>
                <a:prstClr val="black"/>
              </a:solidFill>
              <a:latin typeface="Arial"/>
            </a:endParaRPr>
          </a:p>
          <a:p>
            <a:pPr marL="285750" indent="-285750">
              <a:buFont typeface="Arial" panose="020B0604020202020204" pitchFamily="34" charset="0"/>
              <a:buChar char="•"/>
            </a:pPr>
            <a:r>
              <a:rPr kumimoji="0" lang="sv-SE" sz="1200" b="0" i="0" u="none" strike="noStrike" kern="1200" cap="none" spc="0" normalizeH="0" baseline="0" noProof="0" dirty="0">
                <a:ln>
                  <a:noFill/>
                </a:ln>
                <a:solidFill>
                  <a:prstClr val="black"/>
                </a:solidFill>
                <a:effectLst/>
                <a:uLnTx/>
                <a:uFillTx/>
                <a:latin typeface="Arial"/>
                <a:ea typeface="+mn-ea"/>
                <a:cs typeface="+mn-cs"/>
              </a:rPr>
              <a:t>Skickade remisser</a:t>
            </a:r>
          </a:p>
          <a:p>
            <a:pPr marL="285750" indent="-285750">
              <a:buFont typeface="Arial" panose="020B0604020202020204" pitchFamily="34" charset="0"/>
              <a:buChar char="•"/>
            </a:pPr>
            <a:r>
              <a:rPr lang="sv-SE" dirty="0">
                <a:solidFill>
                  <a:prstClr val="black"/>
                </a:solidFill>
                <a:latin typeface="Arial"/>
              </a:rPr>
              <a:t>B</a:t>
            </a:r>
            <a:r>
              <a:rPr kumimoji="0" lang="sv-SE" sz="1200" b="0" i="0" u="none" strike="noStrike" kern="1200" cap="none" spc="0" normalizeH="0" baseline="0" noProof="0" dirty="0" err="1">
                <a:ln>
                  <a:noFill/>
                </a:ln>
                <a:solidFill>
                  <a:prstClr val="black"/>
                </a:solidFill>
                <a:effectLst/>
                <a:uLnTx/>
                <a:uFillTx/>
                <a:latin typeface="Arial"/>
                <a:ea typeface="+mn-ea"/>
                <a:cs typeface="+mn-cs"/>
              </a:rPr>
              <a:t>evaka</a:t>
            </a:r>
            <a:r>
              <a:rPr kumimoji="0" lang="sv-SE" sz="1200" b="0" i="0" u="none" strike="noStrike" kern="1200" cap="none" spc="0" normalizeH="0" baseline="0" noProof="0" dirty="0">
                <a:ln>
                  <a:noFill/>
                </a:ln>
                <a:solidFill>
                  <a:prstClr val="black"/>
                </a:solidFill>
                <a:effectLst/>
                <a:uLnTx/>
                <a:uFillTx/>
                <a:latin typeface="Arial"/>
                <a:ea typeface="+mn-ea"/>
                <a:cs typeface="+mn-cs"/>
              </a:rPr>
              <a:t> remissvar</a:t>
            </a:r>
          </a:p>
          <a:p>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endParaRPr lang="sv-SE" dirty="0"/>
          </a:p>
        </p:txBody>
      </p:sp>
      <p:sp>
        <p:nvSpPr>
          <p:cNvPr id="4" name="Platshållare för bildnummer 3">
            <a:extLst>
              <a:ext uri="{FF2B5EF4-FFF2-40B4-BE49-F238E27FC236}">
                <a16:creationId xmlns:a16="http://schemas.microsoft.com/office/drawing/2014/main" id="{B4A7A09D-673E-460D-5C9D-A59F0790E492}"/>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934742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28179-1265-C70F-3FBA-1C341943F1F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6FC44DF-6812-2D05-BD8C-E3E43AD9D31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B98C4C6-8593-0C66-3D33-BEBF2E7CE5C3}"/>
              </a:ext>
            </a:extLst>
          </p:cNvPr>
          <p:cNvSpPr>
            <a:spLocks noGrp="1"/>
          </p:cNvSpPr>
          <p:nvPr>
            <p:ph type="body" idx="1"/>
          </p:nvPr>
        </p:nvSpPr>
        <p:spPr/>
        <p:txBody>
          <a:bodyPr/>
          <a:lstStyle/>
          <a:p>
            <a:r>
              <a:rPr lang="sv-SE" dirty="0"/>
              <a:t>Bild från remisshanteraren </a:t>
            </a:r>
          </a:p>
        </p:txBody>
      </p:sp>
      <p:sp>
        <p:nvSpPr>
          <p:cNvPr id="4" name="Platshållare för bildnummer 3">
            <a:extLst>
              <a:ext uri="{FF2B5EF4-FFF2-40B4-BE49-F238E27FC236}">
                <a16:creationId xmlns:a16="http://schemas.microsoft.com/office/drawing/2014/main" id="{F8A08BB4-BB96-0118-B08B-7AA5342DD7EA}"/>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1936251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Olika vårdbegärantyper som finns i remisshanteraren. </a:t>
            </a:r>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4D428-A36D-4B9F-8DBC-6F6D3092D82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5530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57937-FFD1-170B-D365-22F1B77A8F5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168E2E1-AB30-FF22-74D7-BA4126992C7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2B1E4E1-944B-B6FF-0315-C51242C8B271}"/>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2854BD36-797E-3EC6-096C-87E80AD381EA}"/>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284342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D13257-678C-40BA-B4F6-899C38C4DC6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1239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28179-1265-C70F-3FBA-1C341943F1F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6FC44DF-6812-2D05-BD8C-E3E43AD9D31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B98C4C6-8593-0C66-3D33-BEBF2E7CE5C3}"/>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F8A08BB4-BB96-0118-B08B-7AA5342DD7EA}"/>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1482927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1C9B0-B8C5-0F6A-8006-C40BEE3C67D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FDD52D9-CB44-1816-D099-FDA92660874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2AC1938-DCBD-69AE-52B5-6DB4E4529B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a:extLst>
              <a:ext uri="{FF2B5EF4-FFF2-40B4-BE49-F238E27FC236}">
                <a16:creationId xmlns:a16="http://schemas.microsoft.com/office/drawing/2014/main" id="{A3DAD496-BB44-E064-A5AD-60FEE03185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F5209D-1115-4649-AD52-EC8DE12A992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8338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63C8A-4341-AF82-33AE-0F5530516D4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8C6758D-D84D-1114-5B2A-BDE291CCCD0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D6C55DC-6695-12F4-E204-C6D7C7474B8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ea typeface="Calibri" panose="020F0502020204030204" pitchFamily="34" charset="0"/>
              </a:rPr>
              <a:t>De verksamheter inom dagens hälso-och sjukvård i Skåne som arbetar med att boka tider, besöksregistrera och hantera bevaknings-och väntelistor</a:t>
            </a:r>
            <a:r>
              <a:rPr lang="sv-SE" sz="1800" i="1" dirty="0">
                <a:effectLst/>
                <a:latin typeface="Times New Roman" panose="02020603050405020304" pitchFamily="18" charset="0"/>
                <a:ea typeface="Calibri" panose="020F0502020204030204" pitchFamily="34" charset="0"/>
              </a:rPr>
              <a:t> </a:t>
            </a:r>
            <a:r>
              <a:rPr lang="sv-SE" sz="1800" dirty="0">
                <a:effectLst/>
                <a:latin typeface="Times New Roman" panose="02020603050405020304" pitchFamily="18" charset="0"/>
                <a:ea typeface="Calibri" panose="020F0502020204030204" pitchFamily="34" charset="0"/>
              </a:rPr>
              <a:t>i PASiS och PMO kommer i samband med SDV att behöva ta hänsyn till ett förändrat arbetssätt.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rgbClr val="000000"/>
                </a:solidFill>
                <a:effectLst/>
                <a:latin typeface="Times New Roman" panose="02020603050405020304" pitchFamily="18" charset="0"/>
                <a:ea typeface="Calibri" panose="020F0502020204030204" pitchFamily="34" charset="0"/>
              </a:rPr>
              <a:t>I SDV standardiseras tidbokstyperna med färre tidboksfärger och namn som är gemensamma för Region Skåne. Vid bokning kan flera olika sorters bokningar till samma patient att kopplas samman till en kallelse. Idag skrivs dessa kallelser i brevform i Melior eller som fritexttillägg till kallelse i PMO. </a:t>
            </a:r>
          </a:p>
          <a:p>
            <a:pPr>
              <a:spcAft>
                <a:spcPts val="800"/>
              </a:spcAft>
            </a:pPr>
            <a:endParaRPr lang="sv-S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sv-SE" sz="1800" dirty="0">
                <a:effectLst/>
                <a:latin typeface="Times New Roman" panose="02020603050405020304" pitchFamily="18" charset="0"/>
                <a:ea typeface="Calibri" panose="020F0502020204030204" pitchFamily="34" charset="0"/>
              </a:rPr>
              <a:t>Besöksregistrering kommer till stor del redan vara gjord vid bokning i SDV och incheckning sker i realtid, antingen via självincheckning eller reception. </a:t>
            </a:r>
          </a:p>
          <a:p>
            <a:pPr marL="0" marR="0" lvl="0" indent="0" algn="l" defTabSz="914400" rtl="0" eaLnBrk="1" fontAlgn="auto" latinLnBrk="0" hangingPunct="1">
              <a:lnSpc>
                <a:spcPct val="100000"/>
              </a:lnSpc>
              <a:spcBef>
                <a:spcPts val="0"/>
              </a:spcBef>
              <a:spcAft>
                <a:spcPts val="800"/>
              </a:spcAft>
              <a:buClrTx/>
              <a:buSzTx/>
              <a:buFontTx/>
              <a:buNone/>
              <a:tabLst/>
              <a:defRPr/>
            </a:pPr>
            <a:endParaRPr lang="sv-SE" sz="1800" dirty="0">
              <a:solidFill>
                <a:srgbClr val="000000"/>
              </a:solidFill>
              <a:effectLst/>
              <a:latin typeface="Times New Roman" panose="02020603050405020304" pitchFamily="18" charset="0"/>
              <a:ea typeface="Calibri" panose="020F0502020204030204" pitchFamily="34" charset="0"/>
            </a:endParaRPr>
          </a:p>
          <a:p>
            <a:pPr>
              <a:spcAft>
                <a:spcPts val="800"/>
              </a:spcAft>
            </a:pP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sv-SE" dirty="0"/>
          </a:p>
        </p:txBody>
      </p:sp>
      <p:sp>
        <p:nvSpPr>
          <p:cNvPr id="4" name="Platshållare för bildnummer 3">
            <a:extLst>
              <a:ext uri="{FF2B5EF4-FFF2-40B4-BE49-F238E27FC236}">
                <a16:creationId xmlns:a16="http://schemas.microsoft.com/office/drawing/2014/main" id="{AC201527-7C6B-1FD6-FAAC-AEBB096815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F5209D-1115-4649-AD52-EC8DE12A992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4942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Exempel på bokningstyper som finns, ovan är från Ortopedin i  Region Skåne. </a:t>
            </a:r>
          </a:p>
          <a:p>
            <a:endParaRPr lang="sv-SE" dirty="0"/>
          </a:p>
          <a:p>
            <a:r>
              <a:rPr lang="sv-SE" dirty="0"/>
              <a:t>Till höger finns de fält som man kan fylla i </a:t>
            </a:r>
            <a:r>
              <a:rPr lang="sv-SE" dirty="0" err="1"/>
              <a:t>i</a:t>
            </a:r>
            <a:r>
              <a:rPr lang="sv-SE" dirty="0"/>
              <a:t> samband med </a:t>
            </a:r>
            <a:r>
              <a:rPr lang="sv-SE" dirty="0" err="1"/>
              <a:t>tidbokning</a:t>
            </a:r>
            <a:r>
              <a:rPr lang="sv-SE" dirty="0"/>
              <a:t>. Vissa fält är obligatoriska och andra inte. </a:t>
            </a:r>
          </a:p>
        </p:txBody>
      </p:sp>
      <p:sp>
        <p:nvSpPr>
          <p:cNvPr id="4" name="Platshållare för bildnummer 3"/>
          <p:cNvSpPr>
            <a:spLocks noGrp="1"/>
          </p:cNvSpPr>
          <p:nvPr>
            <p:ph type="sldNum" sz="quarter" idx="5"/>
          </p:nvPr>
        </p:nvSpPr>
        <p:spPr/>
        <p:txBody>
          <a:bodyPr/>
          <a:lstStyle/>
          <a:p>
            <a:fld id="{98893BC8-F241-4EC6-86E8-6BC98679B0F3}" type="slidenum">
              <a:rPr lang="sv-SE" smtClean="0"/>
              <a:t>63</a:t>
            </a:fld>
            <a:endParaRPr lang="sv-SE"/>
          </a:p>
        </p:txBody>
      </p:sp>
    </p:spTree>
    <p:extLst>
      <p:ext uri="{BB962C8B-B14F-4D97-AF65-F5344CB8AC3E}">
        <p14:creationId xmlns:p14="http://schemas.microsoft.com/office/powerpoint/2010/main" val="29048490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på hur registreringskonversationen ser ut i SDV inom öppenvården. </a:t>
            </a:r>
          </a:p>
        </p:txBody>
      </p:sp>
      <p:sp>
        <p:nvSpPr>
          <p:cNvPr id="4" name="Platshållare för bildnummer 3"/>
          <p:cNvSpPr>
            <a:spLocks noGrp="1"/>
          </p:cNvSpPr>
          <p:nvPr>
            <p:ph type="sldNum" sz="quarter" idx="5"/>
          </p:nvPr>
        </p:nvSpPr>
        <p:spPr/>
        <p:txBody>
          <a:bodyPr/>
          <a:lstStyle/>
          <a:p>
            <a:fld id="{98893BC8-F241-4EC6-86E8-6BC98679B0F3}" type="slidenum">
              <a:rPr lang="sv-SE" smtClean="0"/>
              <a:t>64</a:t>
            </a:fld>
            <a:endParaRPr lang="sv-SE"/>
          </a:p>
        </p:txBody>
      </p:sp>
    </p:spTree>
    <p:extLst>
      <p:ext uri="{BB962C8B-B14F-4D97-AF65-F5344CB8AC3E}">
        <p14:creationId xmlns:p14="http://schemas.microsoft.com/office/powerpoint/2010/main" val="3347239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63C8A-4341-AF82-33AE-0F5530516D4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8C6758D-D84D-1114-5B2A-BDE291CCCD0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D6C55DC-6695-12F4-E204-C6D7C7474B86}"/>
              </a:ext>
            </a:extLst>
          </p:cNvPr>
          <p:cNvSpPr>
            <a:spLocks noGrp="1"/>
          </p:cNvSpPr>
          <p:nvPr>
            <p:ph type="body" idx="1"/>
          </p:nvPr>
        </p:nvSpPr>
        <p:spPr/>
        <p:txBody>
          <a:bodyPr/>
          <a:lstStyle/>
          <a:p>
            <a:pPr>
              <a:spcAft>
                <a:spcPts val="800"/>
              </a:spcAft>
            </a:pP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sv-SE" dirty="0"/>
          </a:p>
        </p:txBody>
      </p:sp>
      <p:sp>
        <p:nvSpPr>
          <p:cNvPr id="4" name="Platshållare för bildnummer 3">
            <a:extLst>
              <a:ext uri="{FF2B5EF4-FFF2-40B4-BE49-F238E27FC236}">
                <a16:creationId xmlns:a16="http://schemas.microsoft.com/office/drawing/2014/main" id="{AC201527-7C6B-1FD6-FAAC-AEBB096815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F5209D-1115-4649-AD52-EC8DE12A992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35761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dirty="0">
                <a:effectLst/>
                <a:latin typeface="Aptos" panose="020B0004020202020204" pitchFamily="34" charset="0"/>
                <a:ea typeface="Aptos" panose="020B0004020202020204" pitchFamily="34" charset="0"/>
                <a:cs typeface="Aptos" panose="020B0004020202020204" pitchFamily="34" charset="0"/>
              </a:rPr>
              <a:t>En </a:t>
            </a:r>
            <a:r>
              <a:rPr lang="sv-SE" sz="1800" b="1" dirty="0" err="1">
                <a:effectLst/>
                <a:latin typeface="Aptos" panose="020B0004020202020204" pitchFamily="34" charset="0"/>
                <a:ea typeface="Aptos" panose="020B0004020202020204" pitchFamily="34" charset="0"/>
                <a:cs typeface="Aptos" panose="020B0004020202020204" pitchFamily="34" charset="0"/>
              </a:rPr>
              <a:t>slot</a:t>
            </a:r>
            <a:r>
              <a:rPr lang="sv-SE" sz="1800" b="1" dirty="0">
                <a:effectLst/>
                <a:latin typeface="Aptos" panose="020B0004020202020204" pitchFamily="34" charset="0"/>
                <a:ea typeface="Aptos" panose="020B0004020202020204" pitchFamily="34" charset="0"/>
                <a:cs typeface="Aptos" panose="020B0004020202020204" pitchFamily="34" charset="0"/>
              </a:rPr>
              <a:t> är en tidsruta i ett resursschema</a:t>
            </a:r>
            <a:r>
              <a:rPr lang="sv-SE" sz="1800" dirty="0">
                <a:effectLst/>
                <a:latin typeface="Aptos" panose="020B0004020202020204" pitchFamily="34" charset="0"/>
                <a:ea typeface="Aptos" panose="020B0004020202020204" pitchFamily="34" charset="0"/>
                <a:cs typeface="Aptos" panose="020B0004020202020204" pitchFamily="34" charset="0"/>
              </a:rPr>
              <a:t>. En resurs kan vara en medarbetare, ett rum eller en utrustning, som man bokar patienter på. Besökstyperna som finns är anpassar till </a:t>
            </a:r>
            <a:r>
              <a:rPr lang="sv-SE" sz="1800" dirty="0" err="1">
                <a:effectLst/>
                <a:latin typeface="Aptos" panose="020B0004020202020204" pitchFamily="34" charset="0"/>
                <a:ea typeface="Aptos" panose="020B0004020202020204" pitchFamily="34" charset="0"/>
                <a:cs typeface="Aptos" panose="020B0004020202020204" pitchFamily="34" charset="0"/>
              </a:rPr>
              <a:t>slotarna</a:t>
            </a:r>
            <a:r>
              <a:rPr lang="sv-SE" sz="1800" dirty="0">
                <a:effectLst/>
                <a:latin typeface="Aptos" panose="020B0004020202020204" pitchFamily="34" charset="0"/>
                <a:ea typeface="Aptos" panose="020B0004020202020204" pitchFamily="34" charset="0"/>
                <a:cs typeface="Aptos" panose="020B0004020202020204" pitchFamily="34" charset="0"/>
              </a:rPr>
              <a:t>, men vi har även byggt in så att </a:t>
            </a:r>
            <a:r>
              <a:rPr lang="sv-SE" sz="1800" dirty="0" err="1">
                <a:effectLst/>
                <a:latin typeface="Aptos" panose="020B0004020202020204" pitchFamily="34" charset="0"/>
                <a:ea typeface="Aptos" panose="020B0004020202020204" pitchFamily="34" charset="0"/>
                <a:cs typeface="Aptos" panose="020B0004020202020204" pitchFamily="34" charset="0"/>
              </a:rPr>
              <a:t>slotarna</a:t>
            </a:r>
            <a:r>
              <a:rPr lang="sv-SE" sz="1800" dirty="0">
                <a:effectLst/>
                <a:latin typeface="Aptos" panose="020B0004020202020204" pitchFamily="34" charset="0"/>
                <a:ea typeface="Aptos" panose="020B0004020202020204" pitchFamily="34" charset="0"/>
                <a:cs typeface="Aptos" panose="020B0004020202020204" pitchFamily="34" charset="0"/>
              </a:rPr>
              <a:t> ska kunna överbokas med ”fel” besökstyp om det behövs. Funktionaliteten Första lediga tid letar dock efter de </a:t>
            </a:r>
            <a:r>
              <a:rPr lang="sv-SE" sz="1800" dirty="0" err="1">
                <a:effectLst/>
                <a:latin typeface="Aptos" panose="020B0004020202020204" pitchFamily="34" charset="0"/>
                <a:ea typeface="Aptos" panose="020B0004020202020204" pitchFamily="34" charset="0"/>
                <a:cs typeface="Aptos" panose="020B0004020202020204" pitchFamily="34" charset="0"/>
              </a:rPr>
              <a:t>slotar</a:t>
            </a:r>
            <a:r>
              <a:rPr lang="sv-SE" sz="1800" dirty="0">
                <a:effectLst/>
                <a:latin typeface="Aptos" panose="020B0004020202020204" pitchFamily="34" charset="0"/>
                <a:ea typeface="Aptos" panose="020B0004020202020204" pitchFamily="34" charset="0"/>
                <a:cs typeface="Aptos" panose="020B0004020202020204" pitchFamily="34" charset="0"/>
              </a:rPr>
              <a:t> som helt överensstämmer med Besökstyperna (Nybesök på Nybesök, Telefon på Telefon o.s.v.). </a:t>
            </a:r>
          </a:p>
          <a:p>
            <a:r>
              <a:rPr lang="sv-SE" sz="1800" dirty="0">
                <a:effectLst/>
                <a:latin typeface="Aptos" panose="020B0004020202020204" pitchFamily="34" charset="0"/>
                <a:ea typeface="Aptos" panose="020B0004020202020204" pitchFamily="34" charset="0"/>
                <a:cs typeface="Aptos" panose="020B0004020202020204" pitchFamily="34" charset="0"/>
              </a:rPr>
              <a:t> </a:t>
            </a:r>
          </a:p>
          <a:p>
            <a:r>
              <a:rPr lang="sv-SE" sz="1800" b="1" dirty="0" err="1">
                <a:effectLst/>
                <a:latin typeface="Aptos" panose="020B0004020202020204" pitchFamily="34" charset="0"/>
                <a:ea typeface="Aptos" panose="020B0004020202020204" pitchFamily="34" charset="0"/>
                <a:cs typeface="Aptos" panose="020B0004020202020204" pitchFamily="34" charset="0"/>
              </a:rPr>
              <a:t>Slottyp</a:t>
            </a:r>
            <a:r>
              <a:rPr lang="sv-SE" sz="1800" b="1" dirty="0">
                <a:effectLst/>
                <a:latin typeface="Aptos" panose="020B0004020202020204" pitchFamily="34" charset="0"/>
                <a:ea typeface="Aptos" panose="020B0004020202020204" pitchFamily="34" charset="0"/>
                <a:cs typeface="Aptos" panose="020B0004020202020204" pitchFamily="34" charset="0"/>
              </a:rPr>
              <a:t> är den kategori som </a:t>
            </a:r>
            <a:r>
              <a:rPr lang="sv-SE" sz="1800" b="1" dirty="0" err="1">
                <a:effectLst/>
                <a:latin typeface="Aptos" panose="020B0004020202020204" pitchFamily="34" charset="0"/>
                <a:ea typeface="Aptos" panose="020B0004020202020204" pitchFamily="34" charset="0"/>
                <a:cs typeface="Aptos" panose="020B0004020202020204" pitchFamily="34" charset="0"/>
              </a:rPr>
              <a:t>sloten</a:t>
            </a:r>
            <a:r>
              <a:rPr lang="sv-SE" sz="1800" b="1" dirty="0">
                <a:effectLst/>
                <a:latin typeface="Aptos" panose="020B0004020202020204" pitchFamily="34" charset="0"/>
                <a:ea typeface="Aptos" panose="020B0004020202020204" pitchFamily="34" charset="0"/>
                <a:cs typeface="Aptos" panose="020B0004020202020204" pitchFamily="34" charset="0"/>
              </a:rPr>
              <a:t> har</a:t>
            </a:r>
            <a:r>
              <a:rPr lang="sv-SE" sz="1800" dirty="0">
                <a:effectLst/>
                <a:latin typeface="Aptos" panose="020B0004020202020204" pitchFamily="34" charset="0"/>
                <a:ea typeface="Aptos" panose="020B0004020202020204" pitchFamily="34" charset="0"/>
                <a:cs typeface="Aptos" panose="020B0004020202020204" pitchFamily="34" charset="0"/>
              </a:rPr>
              <a:t> t. ex. Nybesök, Återbesök, Telefon bokningsbar, Video eller Akutbesök. Alla </a:t>
            </a:r>
            <a:r>
              <a:rPr lang="sv-SE" sz="1800" dirty="0" err="1">
                <a:effectLst/>
                <a:latin typeface="Aptos" panose="020B0004020202020204" pitchFamily="34" charset="0"/>
                <a:ea typeface="Aptos" panose="020B0004020202020204" pitchFamily="34" charset="0"/>
                <a:cs typeface="Aptos" panose="020B0004020202020204" pitchFamily="34" charset="0"/>
              </a:rPr>
              <a:t>slotar</a:t>
            </a:r>
            <a:r>
              <a:rPr lang="sv-SE" sz="1800" dirty="0">
                <a:effectLst/>
                <a:latin typeface="Aptos" panose="020B0004020202020204" pitchFamily="34" charset="0"/>
                <a:ea typeface="Aptos" panose="020B0004020202020204" pitchFamily="34" charset="0"/>
                <a:cs typeface="Aptos" panose="020B0004020202020204" pitchFamily="34" charset="0"/>
              </a:rPr>
              <a:t> är uppbyggda med den vårdutförande enhetens kortnamn i början av sitt namn p.g.a. att de resurser/medarbetare som jobbar på mer än en mottagning endast får ett schema i SDV för att undvika att de bokas i två separat uppdaterade scheman och därmed blir dubbelbokade, som kan ske idag. </a:t>
            </a:r>
          </a:p>
          <a:p>
            <a:endParaRPr lang="sv-SE" dirty="0"/>
          </a:p>
        </p:txBody>
      </p:sp>
      <p:sp>
        <p:nvSpPr>
          <p:cNvPr id="4" name="Platshållare för bildnummer 3"/>
          <p:cNvSpPr>
            <a:spLocks noGrp="1"/>
          </p:cNvSpPr>
          <p:nvPr>
            <p:ph type="sldNum" sz="quarter" idx="5"/>
          </p:nvPr>
        </p:nvSpPr>
        <p:spPr/>
        <p:txBody>
          <a:bodyPr/>
          <a:lstStyle/>
          <a:p>
            <a:fld id="{98893BC8-F241-4EC6-86E8-6BC98679B0F3}" type="slidenum">
              <a:rPr lang="sv-SE" smtClean="0"/>
              <a:t>66</a:t>
            </a:fld>
            <a:endParaRPr lang="sv-SE"/>
          </a:p>
        </p:txBody>
      </p:sp>
    </p:spTree>
    <p:extLst>
      <p:ext uri="{BB962C8B-B14F-4D97-AF65-F5344CB8AC3E}">
        <p14:creationId xmlns:p14="http://schemas.microsoft.com/office/powerpoint/2010/main" val="11177510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16229267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Komponenten diagnoser och hälsoproblem som finns i Journalen PowerChart. </a:t>
            </a:r>
          </a:p>
        </p:txBody>
      </p:sp>
      <p:sp>
        <p:nvSpPr>
          <p:cNvPr id="4" name="Platshållare för bildnummer 3"/>
          <p:cNvSpPr>
            <a:spLocks noGrp="1"/>
          </p:cNvSpPr>
          <p:nvPr>
            <p:ph type="sldNum" sz="quarter" idx="5"/>
          </p:nvPr>
        </p:nvSpPr>
        <p:spPr/>
        <p:txBody>
          <a:bodyPr/>
          <a:lstStyle/>
          <a:p>
            <a:fld id="{98893BC8-F241-4EC6-86E8-6BC98679B0F3}" type="slidenum">
              <a:rPr lang="sv-SE" smtClean="0"/>
              <a:t>76</a:t>
            </a:fld>
            <a:endParaRPr lang="sv-SE"/>
          </a:p>
        </p:txBody>
      </p:sp>
    </p:spTree>
    <p:extLst>
      <p:ext uri="{BB962C8B-B14F-4D97-AF65-F5344CB8AC3E}">
        <p14:creationId xmlns:p14="http://schemas.microsoft.com/office/powerpoint/2010/main" val="10861182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211552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D13257-678C-40BA-B4F6-899C38C4DC6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68371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9828D6-480F-4F33-B110-51944AC57C0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1365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9828D6-480F-4F33-B110-51944AC57C0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3581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7B17A-639A-663A-835F-47816EBC36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8097DFE-21F4-7B5F-C8CA-5CC20ED6C23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738E8EC-5C54-EBE5-0700-7D1D388F49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 från AccessHIM på en öppenvårdspatient. </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dirty="0"/>
            </a:br>
            <a:r>
              <a:rPr lang="sv-SE" dirty="0"/>
              <a:t>Koder som behövs för grupperingen som anger vilken yrkeskategori och vilken kontakttyp det gäller kommer från vårdhändelsen och hamnar i AccessHIM via ett obs-</a:t>
            </a:r>
            <a:r>
              <a:rPr lang="sv-SE" dirty="0" err="1"/>
              <a:t>job</a:t>
            </a:r>
            <a:r>
              <a:rPr lang="sv-SE" dirty="0"/>
              <a:t> (automatiskt)  som körs varje natt. </a:t>
            </a:r>
          </a:p>
        </p:txBody>
      </p:sp>
      <p:sp>
        <p:nvSpPr>
          <p:cNvPr id="4" name="Platshållare för bildnummer 3">
            <a:extLst>
              <a:ext uri="{FF2B5EF4-FFF2-40B4-BE49-F238E27FC236}">
                <a16:creationId xmlns:a16="http://schemas.microsoft.com/office/drawing/2014/main" id="{9093A332-29E3-2F65-760C-69D85A7CAC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F5209D-1115-4649-AD52-EC8DE12A992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330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24391827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rPr>
              <a:t>Om kodare gör ändringar – måste även ändringarna uppdateras i anteckningen och skickas för signering via meddelandecenter.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rPr>
              <a:t>Medför att förändring av arbetssätt främst inom slutenvården behöver göras – koda i nära anslutning till vårdhändelsen. Idag kommer kodaren in först efter att patienten gått hem och blivit utskriven. I och med att epikrisen skapas redan när patienten går hem bör säkring av den medicinska klassificeringen vara gjord. Idag jobbar kodaren reaktivt. Förflyttning behöver göras till proaktivt arbetssätt.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2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rPr>
            </a:br>
            <a:endParaRPr kumimoji="0" lang="sv-SE" sz="12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23232565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12262606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Sammanfattning om vad som är nytt i SDV. Läs vad som står på bilderna, (inte det engelska fulla namnet).</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9828D6-480F-4F33-B110-51944AC57C0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8930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rPr>
              <a:t>Medför att förändring av arbetssätt främst inom slutenvården behöver göras – koda i nära anslutning till vårdhändelsen. Idag kommer kodaren in först efter att patienten gått hem och blivit utskriven. I och med att epikrisen skapas redan när patienten går hem bör säkring av den medicinska klassificeringen vara gjord. Idag jobbar kodaren reaktivt. Förflyttning behöver göras till proaktivt arbetssätt.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rPr>
              <a:t>Större utmaning vid medicinsk klassificering av administrativa vårdhändelser. Då koderna hämtas från den kliniska vårdhändelse, dvs den som löper hela tiden patienten är inskriven inom slutenvården.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rPr>
              <a:t>Vid förflyttning mellan olika medicinska ansvar är det viktigt att medicinsk klassificering sker så snart som möjligt efter att patienten bytt medicinskt ansvar. Blir utmaningar på ett långt kliniskt vårdtillfälle att identifiera vilka koder som hör till vilken administrativa vårdhändelse. </a:t>
            </a:r>
          </a:p>
          <a:p>
            <a:endParaRPr lang="sv-SE" dirty="0"/>
          </a:p>
        </p:txBody>
      </p:sp>
      <p:sp>
        <p:nvSpPr>
          <p:cNvPr id="4" name="Platshållare för bildnummer 3"/>
          <p:cNvSpPr>
            <a:spLocks noGrp="1"/>
          </p:cNvSpPr>
          <p:nvPr>
            <p:ph type="sldNum" sz="quarter" idx="5"/>
          </p:nvPr>
        </p:nvSpPr>
        <p:spPr/>
        <p:txBody>
          <a:bodyPr/>
          <a:lstStyle/>
          <a:p>
            <a:fld id="{98893BC8-F241-4EC6-86E8-6BC98679B0F3}" type="slidenum">
              <a:rPr lang="sv-SE" smtClean="0"/>
              <a:t>87</a:t>
            </a:fld>
            <a:endParaRPr lang="sv-SE"/>
          </a:p>
        </p:txBody>
      </p:sp>
    </p:spTree>
    <p:extLst>
      <p:ext uri="{BB962C8B-B14F-4D97-AF65-F5344CB8AC3E}">
        <p14:creationId xmlns:p14="http://schemas.microsoft.com/office/powerpoint/2010/main" val="3490596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Arbetsuppgift att börja med </a:t>
            </a:r>
          </a:p>
          <a:p>
            <a:r>
              <a:rPr lang="sv-SE" dirty="0"/>
              <a:t>Realtidsdokumentation vid konferens under förutsättning att signering av ansvarig personal kan ske direkt vid dokumentationstillfället. Detta är en ny arbetsuppgift i SDV då MDK hantering </a:t>
            </a:r>
            <a:r>
              <a:rPr lang="sv-SE" dirty="0" err="1"/>
              <a:t>vårdaministrativt</a:t>
            </a:r>
            <a:r>
              <a:rPr lang="sv-SE" dirty="0"/>
              <a:t> är nytt som inte görs idag och leder till bättre uppföljning av MDK. </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D13257-678C-40BA-B4F6-899C38C4DC6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45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D13257-678C-40BA-B4F6-899C38C4DC6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39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D13257-678C-40BA-B4F6-899C38C4DC6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129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Många arbetsuppgifter som medicinska sekreterare gör är inte relaterat till SDV, se exempel på områden. </a:t>
            </a:r>
          </a:p>
        </p:txBody>
      </p:sp>
      <p:sp>
        <p:nvSpPr>
          <p:cNvPr id="4" name="Platshållare för bildnummer 3"/>
          <p:cNvSpPr>
            <a:spLocks noGrp="1"/>
          </p:cNvSpPr>
          <p:nvPr>
            <p:ph type="sldNum" sz="quarter" idx="5"/>
          </p:nvPr>
        </p:nvSpPr>
        <p:spPr/>
        <p:txBody>
          <a:bodyPr/>
          <a:lstStyle/>
          <a:p>
            <a:fld id="{98893BC8-F241-4EC6-86E8-6BC98679B0F3}" type="slidenum">
              <a:rPr lang="sv-SE" smtClean="0"/>
              <a:t>18</a:t>
            </a:fld>
            <a:endParaRPr lang="sv-SE"/>
          </a:p>
        </p:txBody>
      </p:sp>
    </p:spTree>
    <p:extLst>
      <p:ext uri="{BB962C8B-B14F-4D97-AF65-F5344CB8AC3E}">
        <p14:creationId xmlns:p14="http://schemas.microsoft.com/office/powerpoint/2010/main" val="1506348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dirty="0"/>
              <a:t>Klicka här för att ändra rubrik</a:t>
            </a:r>
            <a:endParaRPr lang="en-US" dirty="0"/>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fld id="{BE60FA1F-B6CA-4B46-9597-56F4530F7420}" type="datetime1">
              <a:rPr lang="sv-SE" smtClean="0"/>
              <a:t>2025-02-05</a:t>
            </a:fld>
            <a:endParaRPr lang="sv-SE" dirty="0"/>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406839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fld id="{BAD0E7A6-AE29-4828-8EED-037A6B9009EA}" type="datetime1">
              <a:rPr lang="sv-SE" smtClean="0"/>
              <a:t>2025-02-05</a:t>
            </a:fld>
            <a:endParaRPr lang="sv-SE" dirty="0"/>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5205359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r>
              <a:rPr lang="sv-SE" dirty="0"/>
              <a:t>Klicka på bildikonen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dirty="0"/>
              <a:t>Klicka här för att ändra rubrik </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CF06F227-57FA-49A3-97BD-1B27E993ACBD}" type="datetime1">
              <a:rPr lang="sv-SE" smtClean="0"/>
              <a:t>2025-02-05</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982186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fld id="{0D69891F-7F43-4EBC-87CA-86C37D690BD4}" type="datetime1">
              <a:rPr lang="sv-SE" smtClean="0"/>
              <a:t>2025-02-05</a:t>
            </a:fld>
            <a:endParaRPr lang="sv-SE" dirty="0"/>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fld id="{FE586BAB-9EEF-4B06-B77F-822919DD1E7D}" type="datetime1">
              <a:rPr lang="sv-SE" smtClean="0"/>
              <a:t>2025-02-05</a:t>
            </a:fld>
            <a:endParaRPr lang="sv-SE" dirty="0"/>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2305125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fld id="{3001A785-8427-4ACF-8D68-053FEA8D152B}" type="datetime1">
              <a:rPr lang="sv-SE" smtClean="0"/>
              <a:t>2025-02-05</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371744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fld id="{71FCD157-0A2C-4AAC-962C-4319DA53B03C}" type="datetime1">
              <a:rPr lang="sv-SE" smtClean="0"/>
              <a:t>2025-02-05</a:t>
            </a:fld>
            <a:endParaRPr lang="sv-SE" dirty="0"/>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14885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fld id="{88171146-AEE4-4C35-B459-B938E6802B17}" type="datetime1">
              <a:rPr lang="sv-SE" smtClean="0"/>
              <a:t>2025-02-05</a:t>
            </a:fld>
            <a:endParaRPr lang="sv-SE" dirty="0"/>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375281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fld id="{C5AEBDB0-46AE-40AB-B6F1-75EEA8B6B06E}" type="datetime1">
              <a:rPr lang="sv-SE" smtClean="0"/>
              <a:t>2025-02-05</a:t>
            </a:fld>
            <a:endParaRPr lang="sv-SE" dirty="0"/>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393132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fld id="{AA5BADEF-8F84-45D8-AB78-79E0427D4A12}" type="datetime1">
              <a:rPr lang="sv-SE" smtClean="0"/>
              <a:t>2025-02-05</a:t>
            </a:fld>
            <a:endParaRPr lang="sv-SE" dirty="0"/>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91789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dirty="0"/>
              <a:t>Klicka här för att ändra rubrik</a:t>
            </a:r>
            <a:endParaRPr lang="en-US" dirty="0"/>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fld id="{4D73F0A0-3A2F-4832-BE53-6B8B6864E3E5}" type="datetime1">
              <a:rPr lang="sv-SE" smtClean="0"/>
              <a:t>2025-02-05</a:t>
            </a:fld>
            <a:endParaRPr lang="sv-SE" dirty="0"/>
          </a:p>
        </p:txBody>
      </p:sp>
      <p:sp>
        <p:nvSpPr>
          <p:cNvPr id="7" name="Platshållare för sidfot 4">
            <a:extLst>
              <a:ext uri="{FF2B5EF4-FFF2-40B4-BE49-F238E27FC236}">
                <a16:creationId xmlns:a16="http://schemas.microsoft.com/office/drawing/2014/main" id="{CCC1B95F-8FF6-795C-71C7-EF6DB9AB23D5}"/>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fld id="{056C4D66-1807-4776-9F16-AA3C32A246C1}" type="datetime1">
              <a:rPr lang="sv-SE" smtClean="0"/>
              <a:t>2025-02-05</a:t>
            </a:fld>
            <a:endParaRPr lang="sv-SE" dirty="0"/>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4047209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br>
              <a:rPr lang="sv-SE" dirty="0"/>
            </a:br>
            <a:endParaRPr lang="en-US" dirty="0"/>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fld id="{738A8468-28CB-4E66-9D43-5E9BC9263E51}" type="datetime1">
              <a:rPr lang="sv-SE" smtClean="0"/>
              <a:t>2025-02-05</a:t>
            </a:fld>
            <a:endParaRPr lang="sv-SE" dirty="0"/>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691916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fld id="{2832F019-68C5-4A37-B2E1-1C87E0510245}" type="datetime1">
              <a:rPr lang="sv-SE" smtClean="0"/>
              <a:t>2025-02-05</a:t>
            </a:fld>
            <a:endParaRPr lang="sv-SE" dirty="0"/>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519901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dirty="0"/>
            </a:br>
            <a:br>
              <a:rPr lang="sv-SE" dirty="0"/>
            </a:br>
            <a:endParaRPr lang="sv-SE" dirty="0"/>
          </a:p>
          <a:p>
            <a:endParaRPr lang="sv-SE" dirty="0"/>
          </a:p>
          <a:p>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fld id="{89B2D01C-7309-43AD-BB51-C03D02FBFE6F}" type="datetime1">
              <a:rPr lang="sv-SE" smtClean="0"/>
              <a:t>2025-02-05</a:t>
            </a:fld>
            <a:endParaRPr lang="sv-SE" dirty="0"/>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985582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1" y="6530791"/>
            <a:ext cx="995364" cy="273555"/>
          </a:xfrm>
          <a:prstGeom prst="rect">
            <a:avLst/>
          </a:prstGeom>
        </p:spPr>
        <p:txBody>
          <a:bodyPr/>
          <a:lstStyle/>
          <a:p>
            <a:fld id="{3EE0776E-56C1-4163-BBDC-05D27C5158B9}" type="datetime1">
              <a:rPr lang="sv-SE" smtClean="0"/>
              <a:t>2025-02-05</a:t>
            </a:fld>
            <a:endParaRPr lang="sv-SE" dirty="0"/>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77872960"/>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fld id="{BBB410BE-CF1F-4E5F-9DCA-D51FBE5FB1D3}" type="datetime1">
              <a:rPr lang="sv-SE" smtClean="0"/>
              <a:t>2025-02-05</a:t>
            </a:fld>
            <a:endParaRPr lang="sv-SE" dirty="0"/>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7324999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Tree>
    <p:extLst>
      <p:ext uri="{BB962C8B-B14F-4D97-AF65-F5344CB8AC3E}">
        <p14:creationId xmlns:p14="http://schemas.microsoft.com/office/powerpoint/2010/main" val="812532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2025-02-05</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700116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2025-02-05</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07340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2025-02-05</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910781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dirty="0"/>
              <a:t>Klicka här för att ändra rubrik</a:t>
            </a:r>
            <a:endParaRPr lang="en-US" dirty="0"/>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fld id="{38300729-9120-4936-A615-CF043BDAE2EC}" type="datetime1">
              <a:rPr lang="sv-SE" smtClean="0"/>
              <a:t>2025-02-05</a:t>
            </a:fld>
            <a:endParaRPr lang="sv-SE" dirty="0"/>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dirty="0"/>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42054463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9F7A6B-1C37-4247-B8A9-995E6DC08D5B}"/>
              </a:ext>
            </a:extLst>
          </p:cNvPr>
          <p:cNvSpPr>
            <a:spLocks noGrp="1"/>
          </p:cNvSpPr>
          <p:nvPr>
            <p:ph type="title"/>
          </p:nvPr>
        </p:nvSpPr>
        <p:spPr>
          <a:xfrm>
            <a:off x="874713" y="397594"/>
            <a:ext cx="10442575" cy="428625"/>
          </a:xfrm>
          <a:prstGeom prst="rect">
            <a:avLst/>
          </a:prstGeom>
        </p:spPr>
        <p:txBody>
          <a:bodyPr/>
          <a:lstStyle/>
          <a:p>
            <a:r>
              <a:rPr lang="sv-SE"/>
              <a:t>Klicka här för att ändra format</a:t>
            </a:r>
            <a:endParaRPr lang="sv-SE" dirty="0"/>
          </a:p>
        </p:txBody>
      </p:sp>
    </p:spTree>
    <p:extLst>
      <p:ext uri="{BB962C8B-B14F-4D97-AF65-F5344CB8AC3E}">
        <p14:creationId xmlns:p14="http://schemas.microsoft.com/office/powerpoint/2010/main" val="3734161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D5B3A8-2CB1-4AE7-9F5E-54767E59811B}"/>
              </a:ext>
            </a:extLst>
          </p:cNvPr>
          <p:cNvSpPr>
            <a:spLocks noGrp="1"/>
          </p:cNvSpPr>
          <p:nvPr>
            <p:ph type="title"/>
          </p:nvPr>
        </p:nvSpPr>
        <p:spPr>
          <a:xfrm>
            <a:off x="874713" y="397594"/>
            <a:ext cx="10442575" cy="428625"/>
          </a:xfrm>
          <a:prstGeom prst="rect">
            <a:avLst/>
          </a:prstGeom>
        </p:spPr>
        <p:txBody>
          <a:bodyPr/>
          <a:lstStyle/>
          <a:p>
            <a:r>
              <a:rPr lang="en-US"/>
              <a:t>Click to edit Master title style</a:t>
            </a:r>
            <a:endParaRPr lang="sv-SE" dirty="0"/>
          </a:p>
        </p:txBody>
      </p:sp>
      <p:sp>
        <p:nvSpPr>
          <p:cNvPr id="3" name="Platshållare för innehåll 2">
            <a:extLst>
              <a:ext uri="{FF2B5EF4-FFF2-40B4-BE49-F238E27FC236}">
                <a16:creationId xmlns:a16="http://schemas.microsoft.com/office/drawing/2014/main" id="{A9A3BDFC-5A91-4831-9577-3AEFB05841E8}"/>
              </a:ext>
            </a:extLst>
          </p:cNvPr>
          <p:cNvSpPr>
            <a:spLocks noGrp="1"/>
          </p:cNvSpPr>
          <p:nvPr>
            <p:ph idx="1"/>
          </p:nvPr>
        </p:nvSpPr>
        <p:spPr>
          <a:xfrm>
            <a:off x="874713" y="1412875"/>
            <a:ext cx="10442575" cy="403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63844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937F31-A240-DE85-8C94-6075B20564E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E2DEBD5-E246-D9A7-0FE9-FEECBEEEDE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AB80059-20D0-555A-391B-26A69B3F23E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4F805BA6-E2B4-CAFD-56FE-A6DD8B8FBB8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2024-06-20</a:t>
            </a:r>
          </a:p>
        </p:txBody>
      </p:sp>
      <p:sp>
        <p:nvSpPr>
          <p:cNvPr id="6" name="Platshållare för bildnummer 5">
            <a:extLst>
              <a:ext uri="{FF2B5EF4-FFF2-40B4-BE49-F238E27FC236}">
                <a16:creationId xmlns:a16="http://schemas.microsoft.com/office/drawing/2014/main" id="{4D01661F-9C19-8653-142F-43A9AA29840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45FCF3-8404-48DF-B3D9-7D20E6D33AA0}" type="slidenum">
              <a:rPr kumimoji="0" lang="sv-SE"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33449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5652440-C592-4A93-8685-C39895AE5F28}"/>
              </a:ext>
            </a:extLst>
          </p:cNvPr>
          <p:cNvSpPr>
            <a:spLocks noGrp="1"/>
          </p:cNvSpPr>
          <p:nvPr>
            <p:ph type="dt" sz="half" idx="10"/>
          </p:nvPr>
        </p:nvSpPr>
        <p:spPr/>
        <p:txBody>
          <a:bodyPr/>
          <a:lstStyle/>
          <a:p>
            <a:endParaRPr lang="sv-SE"/>
          </a:p>
        </p:txBody>
      </p:sp>
      <p:sp>
        <p:nvSpPr>
          <p:cNvPr id="3" name="Platshållare för sidfot 2">
            <a:extLst>
              <a:ext uri="{FF2B5EF4-FFF2-40B4-BE49-F238E27FC236}">
                <a16:creationId xmlns:a16="http://schemas.microsoft.com/office/drawing/2014/main" id="{DFD48E40-3050-4C22-9774-9FCE32204BE2}"/>
              </a:ext>
            </a:extLst>
          </p:cNvPr>
          <p:cNvSpPr>
            <a:spLocks noGrp="1"/>
          </p:cNvSpPr>
          <p:nvPr>
            <p:ph type="ftr" sz="quarter" idx="11"/>
          </p:nvPr>
        </p:nvSpPr>
        <p:spPr/>
        <p:txBody>
          <a:bodyPr/>
          <a:lstStyle/>
          <a:p>
            <a:r>
              <a:rPr lang="sv-SE"/>
              <a:t>2024-06-20</a:t>
            </a:r>
          </a:p>
        </p:txBody>
      </p:sp>
      <p:sp>
        <p:nvSpPr>
          <p:cNvPr id="4" name="Platshållare för bildnummer 3">
            <a:extLst>
              <a:ext uri="{FF2B5EF4-FFF2-40B4-BE49-F238E27FC236}">
                <a16:creationId xmlns:a16="http://schemas.microsoft.com/office/drawing/2014/main" id="{6F3786E9-BBDD-431B-94DD-E3718E997FFE}"/>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4466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a:xfrm>
            <a:off x="609600" y="6530791"/>
            <a:ext cx="1060175" cy="354182"/>
          </a:xfrm>
          <a:prstGeom prst="rect">
            <a:avLst/>
          </a:prstGeom>
        </p:spPr>
        <p:txBody>
          <a:bodyPr/>
          <a:lstStyle/>
          <a:p>
            <a:fld id="{56F01782-C5A9-40B6-AB6E-8DE9881C3C7C}" type="datetime1">
              <a:rPr lang="sv-SE" smtClean="0"/>
              <a:t>2025-02-05</a:t>
            </a:fld>
            <a:endParaRPr lang="sv-SE" dirty="0"/>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9647228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940BFD82-33C4-3884-7512-07CF043CCB21}"/>
              </a:ext>
            </a:extLst>
          </p:cNvPr>
          <p:cNvSpPr>
            <a:spLocks noGrp="1"/>
          </p:cNvSpPr>
          <p:nvPr>
            <p:ph type="dt" sz="half" idx="10"/>
          </p:nvPr>
        </p:nvSpPr>
        <p:spPr/>
        <p:txBody>
          <a:bodyPr/>
          <a:lstStyle/>
          <a:p>
            <a:fld id="{C09CA4B8-A0BB-4502-821F-7B06CCF7898B}" type="datetime1">
              <a:rPr lang="sv-SE" smtClean="0"/>
              <a:t>2025-02-05</a:t>
            </a:fld>
            <a:endParaRPr lang="sv-SE"/>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7" name="Platshållare för datum 3">
            <a:extLst>
              <a:ext uri="{FF2B5EF4-FFF2-40B4-BE49-F238E27FC236}">
                <a16:creationId xmlns:a16="http://schemas.microsoft.com/office/drawing/2014/main" id="{286F81BD-23A4-14C0-EED6-2E592018971D}"/>
              </a:ext>
            </a:extLst>
          </p:cNvPr>
          <p:cNvSpPr>
            <a:spLocks noGrp="1"/>
          </p:cNvSpPr>
          <p:nvPr>
            <p:ph type="dt" sz="half" idx="10"/>
          </p:nvPr>
        </p:nvSpPr>
        <p:spPr>
          <a:xfrm>
            <a:off x="609600" y="6530791"/>
            <a:ext cx="1060175" cy="354182"/>
          </a:xfrm>
          <a:prstGeom prst="rect">
            <a:avLst/>
          </a:prstGeom>
        </p:spPr>
        <p:txBody>
          <a:bodyPr/>
          <a:lstStyle/>
          <a:p>
            <a:fld id="{92A9DB68-DDFE-43CD-983D-4BE2E622E370}" type="datetime1">
              <a:rPr lang="sv-SE" smtClean="0"/>
              <a:t>2025-02-05</a:t>
            </a:fld>
            <a:endParaRPr lang="sv-SE" dirty="0"/>
          </a:p>
        </p:txBody>
      </p:sp>
      <p:sp>
        <p:nvSpPr>
          <p:cNvPr id="8" name="Platshållare för sidfot 4">
            <a:extLst>
              <a:ext uri="{FF2B5EF4-FFF2-40B4-BE49-F238E27FC236}">
                <a16:creationId xmlns:a16="http://schemas.microsoft.com/office/drawing/2014/main" id="{E2194FC6-79A2-A4A8-930C-D8014F0C30E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834455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dirty="0"/>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r>
              <a:rPr lang="sv-SE" dirty="0"/>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fld id="{E0FE638B-B983-49DA-8849-8ECEE52DAC0E}" type="datetime1">
              <a:rPr lang="sv-SE" smtClean="0"/>
              <a:t>2025-02-05</a:t>
            </a:fld>
            <a:endParaRPr lang="sv-SE" dirty="0"/>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dirty="0"/>
            </a:br>
            <a:br>
              <a:rPr lang="sv-SE" dirty="0"/>
            </a:br>
            <a:br>
              <a:rPr lang="sv-SE" dirty="0"/>
            </a:br>
            <a:br>
              <a:rPr lang="sv-SE" dirty="0"/>
            </a:br>
            <a:r>
              <a:rPr lang="sv-SE" dirty="0"/>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a:p>
            <a:pPr lvl="2"/>
            <a:endParaRPr lang="en-US" dirty="0"/>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fld id="{EE2A05A5-1053-4521-A641-398E3840E3CC}" type="datetime1">
              <a:rPr lang="sv-SE" smtClean="0"/>
              <a:t>2025-02-05</a:t>
            </a:fld>
            <a:endParaRPr lang="sv-SE" dirty="0"/>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3259756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dirty="0"/>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dirty="0"/>
          </a:p>
        </p:txBody>
      </p:sp>
      <p:sp>
        <p:nvSpPr>
          <p:cNvPr id="8" name="Platshållare för datum 4">
            <a:extLst>
              <a:ext uri="{FF2B5EF4-FFF2-40B4-BE49-F238E27FC236}">
                <a16:creationId xmlns:a16="http://schemas.microsoft.com/office/drawing/2014/main" id="{977FB61D-B955-2B9F-074D-81DF54168375}"/>
              </a:ext>
            </a:extLst>
          </p:cNvPr>
          <p:cNvSpPr>
            <a:spLocks noGrp="1"/>
          </p:cNvSpPr>
          <p:nvPr>
            <p:ph type="dt" sz="half" idx="10"/>
          </p:nvPr>
        </p:nvSpPr>
        <p:spPr>
          <a:xfrm>
            <a:off x="584754" y="6525320"/>
            <a:ext cx="1085021" cy="365125"/>
          </a:xfrm>
          <a:prstGeom prst="rect">
            <a:avLst/>
          </a:prstGeom>
        </p:spPr>
        <p:txBody>
          <a:bodyPr/>
          <a:lstStyle/>
          <a:p>
            <a:fld id="{3556A118-873A-4B52-9003-0908E6B2540D}" type="datetime1">
              <a:rPr lang="sv-SE" smtClean="0"/>
              <a:t>2025-02-05</a:t>
            </a:fld>
            <a:endParaRPr lang="sv-SE" dirty="0"/>
          </a:p>
        </p:txBody>
      </p:sp>
      <p:sp>
        <p:nvSpPr>
          <p:cNvPr id="9" name="Platshållare för datum 3">
            <a:extLst>
              <a:ext uri="{FF2B5EF4-FFF2-40B4-BE49-F238E27FC236}">
                <a16:creationId xmlns:a16="http://schemas.microsoft.com/office/drawing/2014/main" id="{8FC0B61D-7C97-F933-FE5D-D75EED9056F8}"/>
              </a:ext>
            </a:extLst>
          </p:cNvPr>
          <p:cNvSpPr txBox="1">
            <a:spLocks/>
          </p:cNvSpPr>
          <p:nvPr userDrawn="1"/>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2025-02-05</a:t>
            </a:fld>
            <a:endParaRPr lang="sv-SE" dirty="0"/>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userDrawn="1"/>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dirty="0"/>
          </a:p>
        </p:txBody>
      </p:sp>
    </p:spTree>
    <p:extLst>
      <p:ext uri="{BB962C8B-B14F-4D97-AF65-F5344CB8AC3E}">
        <p14:creationId xmlns:p14="http://schemas.microsoft.com/office/powerpoint/2010/main" val="476687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dirty="0"/>
              <a:t>Klicka här för </a:t>
            </a:r>
            <a:r>
              <a:rPr lang="en-US" dirty="0" err="1"/>
              <a:t>att</a:t>
            </a:r>
            <a:r>
              <a:rPr lang="en-US" dirty="0"/>
              <a:t> </a:t>
            </a:r>
            <a:r>
              <a:rPr lang="en-US" dirty="0" err="1"/>
              <a:t>ändra</a:t>
            </a:r>
            <a:r>
              <a:rPr lang="en-US" dirty="0"/>
              <a:t> </a:t>
            </a:r>
            <a:r>
              <a:rPr lang="en-US" dirty="0" err="1"/>
              <a:t>rubrikformat</a:t>
            </a:r>
            <a:endParaRPr lang="en-US" dirty="0"/>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dirty="0"/>
              <a:t>Klicka här för att ändra format på bakgrundstexten</a:t>
            </a:r>
          </a:p>
          <a:p>
            <a:pPr lvl="1"/>
            <a:r>
              <a:rPr lang="en-US" dirty="0"/>
              <a:t>Nivå två</a:t>
            </a:r>
          </a:p>
          <a:p>
            <a:pPr lvl="2"/>
            <a:r>
              <a:rPr lang="en-US" dirty="0" err="1"/>
              <a:t>Nivå</a:t>
            </a:r>
            <a:r>
              <a:rPr lang="en-US" dirty="0"/>
              <a:t> </a:t>
            </a:r>
            <a:r>
              <a:rPr lang="en-US" dirty="0" err="1"/>
              <a:t>tre</a:t>
            </a:r>
            <a:endParaRPr lang="en-US" dirty="0"/>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A4B8-A0BB-4502-821F-7B06CCF7898B}" type="datetime1">
              <a:rPr lang="sv-SE" smtClean="0"/>
              <a:t>2025-02-05</a:t>
            </a:fld>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userDrawn="1"/>
        </p:nvPicPr>
        <p:blipFill>
          <a:blip r:embed="rId35"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93" r:id="rId3"/>
    <p:sldLayoutId id="2147483685" r:id="rId4"/>
    <p:sldLayoutId id="2147483676" r:id="rId5"/>
    <p:sldLayoutId id="2147483686" r:id="rId6"/>
    <p:sldLayoutId id="2147483671" r:id="rId7"/>
    <p:sldLayoutId id="2147483679" r:id="rId8"/>
    <p:sldLayoutId id="2147483688" r:id="rId9"/>
    <p:sldLayoutId id="2147483664" r:id="rId10"/>
    <p:sldLayoutId id="2147483689" r:id="rId11"/>
    <p:sldLayoutId id="2147483666" r:id="rId12"/>
    <p:sldLayoutId id="2147483663" r:id="rId13"/>
    <p:sldLayoutId id="2147483682" r:id="rId14"/>
    <p:sldLayoutId id="2147483687" r:id="rId15"/>
    <p:sldLayoutId id="2147483692" r:id="rId16"/>
    <p:sldLayoutId id="2147483690" r:id="rId17"/>
    <p:sldLayoutId id="2147483691" r:id="rId18"/>
    <p:sldLayoutId id="2147483665" r:id="rId19"/>
    <p:sldLayoutId id="2147483681" r:id="rId20"/>
    <p:sldLayoutId id="2147483680" r:id="rId21"/>
    <p:sldLayoutId id="2147483667" r:id="rId22"/>
    <p:sldLayoutId id="2147483670" r:id="rId23"/>
    <p:sldLayoutId id="2147483683" r:id="rId24"/>
    <p:sldLayoutId id="2147483684"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Lst>
  <p:hf sldNum="0" hdr="0" ftr="0" dt="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31.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31.xml"/><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8" Type="http://schemas.openxmlformats.org/officeDocument/2006/relationships/slide" Target="slide88.xml"/><Relationship Id="rId3" Type="http://schemas.openxmlformats.org/officeDocument/2006/relationships/slide" Target="slide28.xml"/><Relationship Id="rId7" Type="http://schemas.openxmlformats.org/officeDocument/2006/relationships/slide" Target="slide73.xml"/><Relationship Id="rId2" Type="http://schemas.openxmlformats.org/officeDocument/2006/relationships/slide" Target="slide8.xml"/><Relationship Id="rId1" Type="http://schemas.openxmlformats.org/officeDocument/2006/relationships/slideLayout" Target="../slideLayouts/slideLayout5.xml"/><Relationship Id="rId6" Type="http://schemas.openxmlformats.org/officeDocument/2006/relationships/slide" Target="slide70.xml"/><Relationship Id="rId5" Type="http://schemas.openxmlformats.org/officeDocument/2006/relationships/slide" Target="slide60.xml"/><Relationship Id="rId4" Type="http://schemas.openxmlformats.org/officeDocument/2006/relationships/slide" Target="slide4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30.xml"/><Relationship Id="rId4" Type="http://schemas.openxmlformats.org/officeDocument/2006/relationships/image" Target="../media/image50.png"/></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31.xml"/></Relationships>
</file>

<file path=ppt/slides/_rels/slide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3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1.xml"/></Relationships>
</file>

<file path=ppt/slides/_rels/slide8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3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8A39E-DC93-A3D0-82AF-1FE405425260}"/>
              </a:ext>
            </a:extLst>
          </p:cNvPr>
          <p:cNvSpPr>
            <a:spLocks noGrp="1"/>
          </p:cNvSpPr>
          <p:nvPr>
            <p:ph type="ctrTitle"/>
          </p:nvPr>
        </p:nvSpPr>
        <p:spPr/>
        <p:txBody>
          <a:bodyPr/>
          <a:lstStyle/>
          <a:p>
            <a:r>
              <a:rPr lang="sv-SE" dirty="0"/>
              <a:t>Vårdadministration SDV</a:t>
            </a:r>
          </a:p>
        </p:txBody>
      </p:sp>
      <p:sp>
        <p:nvSpPr>
          <p:cNvPr id="3" name="Underrubrik 2">
            <a:extLst>
              <a:ext uri="{FF2B5EF4-FFF2-40B4-BE49-F238E27FC236}">
                <a16:creationId xmlns:a16="http://schemas.microsoft.com/office/drawing/2014/main" id="{2979C0DF-CD99-0DB5-0CC8-8C71DBBDD1CA}"/>
              </a:ext>
            </a:extLst>
          </p:cNvPr>
          <p:cNvSpPr>
            <a:spLocks noGrp="1"/>
          </p:cNvSpPr>
          <p:nvPr>
            <p:ph type="subTitle" idx="1"/>
          </p:nvPr>
        </p:nvSpPr>
        <p:spPr/>
        <p:txBody>
          <a:bodyPr/>
          <a:lstStyle/>
          <a:p>
            <a:r>
              <a:rPr lang="sv-SE" dirty="0"/>
              <a:t>Arbetsuppgifter och förändrat arbetssätt för medicinska sekreterare</a:t>
            </a:r>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6" name="textruta 5">
            <a:extLst>
              <a:ext uri="{FF2B5EF4-FFF2-40B4-BE49-F238E27FC236}">
                <a16:creationId xmlns:a16="http://schemas.microsoft.com/office/drawing/2014/main" id="{434C4559-4D95-DB5E-0CFA-AC1FEA13FAA8}"/>
              </a:ext>
            </a:extLst>
          </p:cNvPr>
          <p:cNvSpPr txBox="1"/>
          <p:nvPr/>
        </p:nvSpPr>
        <p:spPr>
          <a:xfrm>
            <a:off x="0" y="4746764"/>
            <a:ext cx="11858090" cy="369332"/>
          </a:xfrm>
          <a:prstGeom prst="rect">
            <a:avLst/>
          </a:prstGeom>
          <a:noFill/>
        </p:spPr>
        <p:txBody>
          <a:bodyPr wrap="square">
            <a:spAutoFit/>
          </a:bodyPr>
          <a:lstStyle/>
          <a:p>
            <a:pPr algn="ctr"/>
            <a:r>
              <a:rPr lang="sv-SE" dirty="0">
                <a:solidFill>
                  <a:schemeClr val="accent2"/>
                </a:solidFill>
              </a:rPr>
              <a:t>Version oktober 2024</a:t>
            </a:r>
          </a:p>
        </p:txBody>
      </p:sp>
    </p:spTree>
    <p:extLst>
      <p:ext uri="{BB962C8B-B14F-4D97-AF65-F5344CB8AC3E}">
        <p14:creationId xmlns:p14="http://schemas.microsoft.com/office/powerpoint/2010/main" val="180446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
            <a:extLst>
              <a:ext uri="{FF2B5EF4-FFF2-40B4-BE49-F238E27FC236}">
                <a16:creationId xmlns:a16="http://schemas.microsoft.com/office/drawing/2014/main" id="{A80BB9C4-2716-2452-5D3B-581470363106}"/>
              </a:ext>
            </a:extLst>
          </p:cNvPr>
          <p:cNvSpPr>
            <a:spLocks noGrp="1"/>
          </p:cNvSpPr>
          <p:nvPr>
            <p:ph type="title"/>
          </p:nvPr>
        </p:nvSpPr>
        <p:spPr/>
        <p:txBody>
          <a:bodyPr/>
          <a:lstStyle/>
          <a:p>
            <a:r>
              <a:rPr lang="sv-SE" sz="3200"/>
              <a:t>Medicinska sekreterarens roll</a:t>
            </a:r>
            <a:endParaRPr lang="sv-SE" sz="3200">
              <a:highlight>
                <a:srgbClr val="FFFF00"/>
              </a:highlight>
            </a:endParaRPr>
          </a:p>
        </p:txBody>
      </p:sp>
      <p:sp>
        <p:nvSpPr>
          <p:cNvPr id="4" name="Ellips 3">
            <a:extLst>
              <a:ext uri="{FF2B5EF4-FFF2-40B4-BE49-F238E27FC236}">
                <a16:creationId xmlns:a16="http://schemas.microsoft.com/office/drawing/2014/main" id="{84E802AF-BB66-4972-DA29-1E50BC94D581}"/>
              </a:ext>
            </a:extLst>
          </p:cNvPr>
          <p:cNvSpPr/>
          <p:nvPr/>
        </p:nvSpPr>
        <p:spPr>
          <a:xfrm>
            <a:off x="2601780" y="1095153"/>
            <a:ext cx="5938323" cy="5656584"/>
          </a:xfrm>
          <a:prstGeom prst="ellipse">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black"/>
              </a:solidFill>
              <a:effectLst/>
              <a:uLnTx/>
              <a:uFillTx/>
              <a:latin typeface="Public Sans"/>
              <a:ea typeface="+mn-ea"/>
              <a:cs typeface="+mn-cs"/>
            </a:endParaRPr>
          </a:p>
        </p:txBody>
      </p:sp>
      <p:sp>
        <p:nvSpPr>
          <p:cNvPr id="3" name="Ellips 2">
            <a:extLst>
              <a:ext uri="{FF2B5EF4-FFF2-40B4-BE49-F238E27FC236}">
                <a16:creationId xmlns:a16="http://schemas.microsoft.com/office/drawing/2014/main" id="{9DB84341-9E71-9B64-97D5-38D66E54A1D6}"/>
              </a:ext>
            </a:extLst>
          </p:cNvPr>
          <p:cNvSpPr/>
          <p:nvPr/>
        </p:nvSpPr>
        <p:spPr>
          <a:xfrm>
            <a:off x="3261042" y="1364184"/>
            <a:ext cx="4619799" cy="4400616"/>
          </a:xfrm>
          <a:prstGeom prst="ellipse">
            <a:avLst/>
          </a:prstGeom>
          <a:solidFill>
            <a:schemeClr val="accent1">
              <a:lumMod val="40000"/>
              <a:lumOff val="6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black"/>
              </a:solidFill>
              <a:effectLst/>
              <a:uLnTx/>
              <a:uFillTx/>
              <a:latin typeface="Public Sans"/>
              <a:ea typeface="+mn-ea"/>
              <a:cs typeface="+mn-cs"/>
            </a:endParaRPr>
          </a:p>
        </p:txBody>
      </p:sp>
      <p:sp>
        <p:nvSpPr>
          <p:cNvPr id="2" name="Ellips 1">
            <a:extLst>
              <a:ext uri="{FF2B5EF4-FFF2-40B4-BE49-F238E27FC236}">
                <a16:creationId xmlns:a16="http://schemas.microsoft.com/office/drawing/2014/main" id="{8E2D0C61-2A25-C100-20C1-2210517294BA}"/>
              </a:ext>
            </a:extLst>
          </p:cNvPr>
          <p:cNvSpPr/>
          <p:nvPr/>
        </p:nvSpPr>
        <p:spPr>
          <a:xfrm>
            <a:off x="4135604" y="1677720"/>
            <a:ext cx="2870674" cy="2734482"/>
          </a:xfrm>
          <a:prstGeom prst="ellipse">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Public Sans"/>
                <a:ea typeface="+mn-ea"/>
                <a:cs typeface="+mn-cs"/>
              </a:rPr>
              <a:t>Arbetsuppgifter </a:t>
            </a:r>
            <a:br>
              <a:rPr kumimoji="0" lang="sv-SE" sz="1800" b="0" i="0" u="none" strike="noStrike" kern="1200" cap="none" spc="0" normalizeH="0" baseline="0" noProof="0">
                <a:ln>
                  <a:noFill/>
                </a:ln>
                <a:solidFill>
                  <a:prstClr val="white"/>
                </a:solidFill>
                <a:effectLst/>
                <a:uLnTx/>
                <a:uFillTx/>
                <a:latin typeface="Public Sans"/>
                <a:ea typeface="+mn-ea"/>
                <a:cs typeface="+mn-cs"/>
              </a:rPr>
            </a:br>
            <a:r>
              <a:rPr kumimoji="0" lang="sv-SE" sz="1800" b="0" i="0" u="none" strike="noStrike" kern="1200" cap="none" spc="0" normalizeH="0" baseline="0" noProof="0">
                <a:ln>
                  <a:noFill/>
                </a:ln>
                <a:solidFill>
                  <a:prstClr val="white"/>
                </a:solidFill>
                <a:effectLst/>
                <a:uLnTx/>
                <a:uFillTx/>
                <a:latin typeface="Public Sans"/>
                <a:ea typeface="+mn-ea"/>
                <a:cs typeface="+mn-cs"/>
              </a:rPr>
              <a:t>i SDV </a:t>
            </a:r>
            <a:r>
              <a:rPr kumimoji="0" lang="sv-SE" sz="1800" b="1" i="0" u="none" strike="noStrike" kern="1200" cap="none" spc="0" normalizeH="0" baseline="0" noProof="0">
                <a:ln>
                  <a:noFill/>
                </a:ln>
                <a:solidFill>
                  <a:prstClr val="white"/>
                </a:solidFill>
                <a:effectLst/>
                <a:uLnTx/>
                <a:uFillTx/>
                <a:latin typeface="Public Sans"/>
                <a:ea typeface="+mn-ea"/>
                <a:cs typeface="+mn-cs"/>
              </a:rPr>
              <a:t>kopplat</a:t>
            </a:r>
            <a:r>
              <a:rPr kumimoji="0" lang="sv-SE" sz="1800" b="0" i="0" u="none" strike="noStrike" kern="1200" cap="none" spc="0" normalizeH="0" baseline="0" noProof="0">
                <a:ln>
                  <a:noFill/>
                </a:ln>
                <a:solidFill>
                  <a:prstClr val="white"/>
                </a:solidFill>
                <a:effectLst/>
                <a:uLnTx/>
                <a:uFillTx/>
                <a:latin typeface="Public Sans"/>
                <a:ea typeface="+mn-ea"/>
                <a:cs typeface="+mn-cs"/>
              </a:rPr>
              <a:t> till realtidsinformation</a:t>
            </a:r>
          </a:p>
        </p:txBody>
      </p:sp>
      <p:sp>
        <p:nvSpPr>
          <p:cNvPr id="7" name="textruta 6">
            <a:extLst>
              <a:ext uri="{FF2B5EF4-FFF2-40B4-BE49-F238E27FC236}">
                <a16:creationId xmlns:a16="http://schemas.microsoft.com/office/drawing/2014/main" id="{91784F5B-644D-B547-E1E2-6178180BC3F8}"/>
              </a:ext>
            </a:extLst>
          </p:cNvPr>
          <p:cNvSpPr txBox="1"/>
          <p:nvPr/>
        </p:nvSpPr>
        <p:spPr>
          <a:xfrm>
            <a:off x="3962327" y="4487535"/>
            <a:ext cx="3217229"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Arbetsuppgifter </a:t>
            </a:r>
            <a:br>
              <a:rPr kumimoji="0" lang="sv-SE" sz="1800" b="0" i="0" u="none" strike="noStrike" kern="1200" cap="none" spc="0" normalizeH="0" baseline="0" noProof="0">
                <a:ln>
                  <a:noFill/>
                </a:ln>
                <a:solidFill>
                  <a:prstClr val="black"/>
                </a:solidFill>
                <a:effectLst/>
                <a:uLnTx/>
                <a:uFillTx/>
                <a:latin typeface="Public Sans"/>
                <a:ea typeface="+mn-ea"/>
                <a:cs typeface="+mn-cs"/>
              </a:rPr>
            </a:br>
            <a:r>
              <a:rPr kumimoji="0" lang="sv-SE" sz="1800" b="0" i="0" u="none" strike="noStrike" kern="1200" cap="none" spc="0" normalizeH="0" baseline="0" noProof="0">
                <a:ln>
                  <a:noFill/>
                </a:ln>
                <a:solidFill>
                  <a:prstClr val="black"/>
                </a:solidFill>
                <a:effectLst/>
                <a:uLnTx/>
                <a:uFillTx/>
                <a:latin typeface="Public Sans"/>
                <a:ea typeface="+mn-ea"/>
                <a:cs typeface="+mn-cs"/>
              </a:rPr>
              <a:t>i SDV </a:t>
            </a:r>
            <a:r>
              <a:rPr kumimoji="0" lang="sv-SE" sz="1800" b="1" i="0" u="none" strike="noStrike" kern="1200" cap="none" spc="0" normalizeH="0" baseline="0" noProof="0">
                <a:ln>
                  <a:noFill/>
                </a:ln>
                <a:solidFill>
                  <a:prstClr val="black"/>
                </a:solidFill>
                <a:effectLst/>
                <a:uLnTx/>
                <a:uFillTx/>
                <a:latin typeface="Public Sans"/>
                <a:ea typeface="+mn-ea"/>
                <a:cs typeface="+mn-cs"/>
              </a:rPr>
              <a:t>utan koppling </a:t>
            </a:r>
            <a:r>
              <a:rPr kumimoji="0" lang="sv-SE" sz="1800" b="0" i="0" u="none" strike="noStrike" kern="1200" cap="none" spc="0" normalizeH="0" baseline="0" noProof="0">
                <a:ln>
                  <a:noFill/>
                </a:ln>
                <a:solidFill>
                  <a:prstClr val="black"/>
                </a:solidFill>
                <a:effectLst/>
                <a:uLnTx/>
                <a:uFillTx/>
                <a:latin typeface="Public Sans"/>
                <a:ea typeface="+mn-ea"/>
                <a:cs typeface="+mn-cs"/>
              </a:rPr>
              <a:t>till realtidsinformation</a:t>
            </a:r>
          </a:p>
        </p:txBody>
      </p:sp>
      <p:sp>
        <p:nvSpPr>
          <p:cNvPr id="8" name="textruta 7">
            <a:extLst>
              <a:ext uri="{FF2B5EF4-FFF2-40B4-BE49-F238E27FC236}">
                <a16:creationId xmlns:a16="http://schemas.microsoft.com/office/drawing/2014/main" id="{7635772C-4FDB-225E-B21E-DC02C6A90E7D}"/>
              </a:ext>
            </a:extLst>
          </p:cNvPr>
          <p:cNvSpPr txBox="1"/>
          <p:nvPr/>
        </p:nvSpPr>
        <p:spPr>
          <a:xfrm>
            <a:off x="3962327" y="5889341"/>
            <a:ext cx="3217229"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Arbetsuppgifter </a:t>
            </a:r>
            <a:br>
              <a:rPr kumimoji="0" lang="sv-SE" sz="1800" b="0" i="0" u="none" strike="noStrike" kern="1200" cap="none" spc="0" normalizeH="0" baseline="0" noProof="0">
                <a:ln>
                  <a:noFill/>
                </a:ln>
                <a:solidFill>
                  <a:prstClr val="black"/>
                </a:solidFill>
                <a:effectLst/>
                <a:uLnTx/>
                <a:uFillTx/>
                <a:latin typeface="Public Sans"/>
                <a:ea typeface="+mn-ea"/>
                <a:cs typeface="+mn-cs"/>
              </a:rPr>
            </a:br>
            <a:r>
              <a:rPr kumimoji="0" lang="sv-SE" sz="1800" b="1" i="0" u="none" strike="noStrike" kern="1200" cap="none" spc="0" normalizeH="0" baseline="0" noProof="0">
                <a:ln>
                  <a:noFill/>
                </a:ln>
                <a:solidFill>
                  <a:prstClr val="black"/>
                </a:solidFill>
                <a:effectLst/>
                <a:uLnTx/>
                <a:uFillTx/>
                <a:latin typeface="Public Sans"/>
                <a:ea typeface="+mn-ea"/>
                <a:cs typeface="+mn-cs"/>
              </a:rPr>
              <a:t>utanför</a:t>
            </a:r>
            <a:r>
              <a:rPr kumimoji="0" lang="sv-SE" sz="1800" b="0" i="0" u="none" strike="noStrike" kern="1200" cap="none" spc="0" normalizeH="0" baseline="0" noProof="0">
                <a:ln>
                  <a:noFill/>
                </a:ln>
                <a:solidFill>
                  <a:prstClr val="black"/>
                </a:solidFill>
                <a:effectLst/>
                <a:uLnTx/>
                <a:uFillTx/>
                <a:latin typeface="Public Sans"/>
                <a:ea typeface="+mn-ea"/>
                <a:cs typeface="+mn-cs"/>
              </a:rPr>
              <a:t> SDV</a:t>
            </a:r>
          </a:p>
        </p:txBody>
      </p:sp>
    </p:spTree>
    <p:extLst>
      <p:ext uri="{BB962C8B-B14F-4D97-AF65-F5344CB8AC3E}">
        <p14:creationId xmlns:p14="http://schemas.microsoft.com/office/powerpoint/2010/main" val="1317497474"/>
      </p:ext>
    </p:extLst>
  </p:cSld>
  <p:clrMapOvr>
    <a:masterClrMapping/>
  </p:clrMapOvr>
  <mc:AlternateContent xmlns:mc="http://schemas.openxmlformats.org/markup-compatibility/2006" xmlns:p14="http://schemas.microsoft.com/office/powerpoint/2010/main">
    <mc:Choice Requires="p14">
      <p:transition spd="slow" p14:dur="2000" advTm="30474"/>
    </mc:Choice>
    <mc:Fallback xmlns="">
      <p:transition spd="slow" advTm="3047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
            <a:extLst>
              <a:ext uri="{FF2B5EF4-FFF2-40B4-BE49-F238E27FC236}">
                <a16:creationId xmlns:a16="http://schemas.microsoft.com/office/drawing/2014/main" id="{A80BB9C4-2716-2452-5D3B-581470363106}"/>
              </a:ext>
            </a:extLst>
          </p:cNvPr>
          <p:cNvSpPr>
            <a:spLocks noGrp="1"/>
          </p:cNvSpPr>
          <p:nvPr>
            <p:ph type="title"/>
          </p:nvPr>
        </p:nvSpPr>
        <p:spPr/>
        <p:txBody>
          <a:bodyPr/>
          <a:lstStyle/>
          <a:p>
            <a:r>
              <a:rPr lang="sv-SE" sz="3200"/>
              <a:t>Medicinska sekreterarens roll</a:t>
            </a:r>
          </a:p>
        </p:txBody>
      </p:sp>
      <p:sp>
        <p:nvSpPr>
          <p:cNvPr id="3" name="Rektangel: rundade hörn 2">
            <a:extLst>
              <a:ext uri="{FF2B5EF4-FFF2-40B4-BE49-F238E27FC236}">
                <a16:creationId xmlns:a16="http://schemas.microsoft.com/office/drawing/2014/main" id="{15BC0BFE-D08D-991C-160A-4E66E1058215}"/>
              </a:ext>
            </a:extLst>
          </p:cNvPr>
          <p:cNvSpPr/>
          <p:nvPr/>
        </p:nvSpPr>
        <p:spPr>
          <a:xfrm>
            <a:off x="609600" y="1794248"/>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Registrering </a:t>
            </a:r>
            <a:br>
              <a:rPr kumimoji="0" lang="sv-SE" sz="1800" b="0" i="0" u="none" strike="noStrike" kern="1200" cap="none" spc="0" normalizeH="0" baseline="0" noProof="0">
                <a:ln>
                  <a:noFill/>
                </a:ln>
                <a:solidFill>
                  <a:srgbClr val="FDF9E4"/>
                </a:solidFill>
                <a:effectLst/>
                <a:uLnTx/>
                <a:uFillTx/>
                <a:latin typeface="Public Sans"/>
                <a:ea typeface="+mn-ea"/>
                <a:cs typeface="+mn-cs"/>
              </a:rPr>
            </a:br>
            <a:r>
              <a:rPr kumimoji="0" lang="sv-SE" sz="1800" b="0" i="0" u="none" strike="noStrike" kern="1200" cap="none" spc="0" normalizeH="0" baseline="0" noProof="0">
                <a:ln>
                  <a:noFill/>
                </a:ln>
                <a:solidFill>
                  <a:srgbClr val="FDF9E4"/>
                </a:solidFill>
                <a:effectLst/>
                <a:uLnTx/>
                <a:uFillTx/>
                <a:latin typeface="Public Sans"/>
                <a:ea typeface="+mn-ea"/>
                <a:cs typeface="+mn-cs"/>
              </a:rPr>
              <a:t>och kassa</a:t>
            </a:r>
          </a:p>
        </p:txBody>
      </p:sp>
      <p:sp>
        <p:nvSpPr>
          <p:cNvPr id="4" name="Rektangel: rundade hörn 3">
            <a:extLst>
              <a:ext uri="{FF2B5EF4-FFF2-40B4-BE49-F238E27FC236}">
                <a16:creationId xmlns:a16="http://schemas.microsoft.com/office/drawing/2014/main" id="{3E8595CA-12F4-CC92-7478-20275A5F8506}"/>
              </a:ext>
            </a:extLst>
          </p:cNvPr>
          <p:cNvSpPr/>
          <p:nvPr/>
        </p:nvSpPr>
        <p:spPr>
          <a:xfrm>
            <a:off x="3333959" y="1794248"/>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Dokumentation</a:t>
            </a:r>
          </a:p>
        </p:txBody>
      </p:sp>
      <p:sp>
        <p:nvSpPr>
          <p:cNvPr id="6" name="Rektangel: rundade hörn 5">
            <a:extLst>
              <a:ext uri="{FF2B5EF4-FFF2-40B4-BE49-F238E27FC236}">
                <a16:creationId xmlns:a16="http://schemas.microsoft.com/office/drawing/2014/main" id="{7491833B-F75F-29F0-971E-B1999E768846}"/>
              </a:ext>
            </a:extLst>
          </p:cNvPr>
          <p:cNvSpPr/>
          <p:nvPr/>
        </p:nvSpPr>
        <p:spPr>
          <a:xfrm>
            <a:off x="6041310" y="1794248"/>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Medicinsk klassificering</a:t>
            </a:r>
          </a:p>
        </p:txBody>
      </p:sp>
      <p:sp>
        <p:nvSpPr>
          <p:cNvPr id="9" name="Rektangel: rundade hörn 8">
            <a:extLst>
              <a:ext uri="{FF2B5EF4-FFF2-40B4-BE49-F238E27FC236}">
                <a16:creationId xmlns:a16="http://schemas.microsoft.com/office/drawing/2014/main" id="{1280B4E6-2824-CBCC-021C-3E54B7799F9B}"/>
              </a:ext>
            </a:extLst>
          </p:cNvPr>
          <p:cNvSpPr/>
          <p:nvPr/>
        </p:nvSpPr>
        <p:spPr>
          <a:xfrm>
            <a:off x="626608" y="3054669"/>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Meddelandecenter och Mitt arbetsflöde</a:t>
            </a:r>
          </a:p>
        </p:txBody>
      </p:sp>
      <p:sp>
        <p:nvSpPr>
          <p:cNvPr id="10" name="Rektangel: rundade hörn 9">
            <a:extLst>
              <a:ext uri="{FF2B5EF4-FFF2-40B4-BE49-F238E27FC236}">
                <a16:creationId xmlns:a16="http://schemas.microsoft.com/office/drawing/2014/main" id="{5007641C-2A88-FA1D-4B73-C2CD06F1EAF5}"/>
              </a:ext>
            </a:extLst>
          </p:cNvPr>
          <p:cNvSpPr/>
          <p:nvPr/>
        </p:nvSpPr>
        <p:spPr>
          <a:xfrm>
            <a:off x="3333959" y="3054669"/>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Remisshantering</a:t>
            </a:r>
          </a:p>
        </p:txBody>
      </p:sp>
      <p:sp>
        <p:nvSpPr>
          <p:cNvPr id="15" name="Rektangel: rundade hörn 14">
            <a:extLst>
              <a:ext uri="{FF2B5EF4-FFF2-40B4-BE49-F238E27FC236}">
                <a16:creationId xmlns:a16="http://schemas.microsoft.com/office/drawing/2014/main" id="{5E5A3B9A-9288-7AB9-88A8-27C35A733B1F}"/>
              </a:ext>
            </a:extLst>
          </p:cNvPr>
          <p:cNvSpPr/>
          <p:nvPr/>
        </p:nvSpPr>
        <p:spPr>
          <a:xfrm>
            <a:off x="6041309" y="3054669"/>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Tidbok</a:t>
            </a:r>
          </a:p>
        </p:txBody>
      </p:sp>
      <p:sp>
        <p:nvSpPr>
          <p:cNvPr id="16" name="Rektangel: rundade hörn 15">
            <a:extLst>
              <a:ext uri="{FF2B5EF4-FFF2-40B4-BE49-F238E27FC236}">
                <a16:creationId xmlns:a16="http://schemas.microsoft.com/office/drawing/2014/main" id="{661EB6F2-F285-8F63-A35E-AB92752ED25E}"/>
              </a:ext>
            </a:extLst>
          </p:cNvPr>
          <p:cNvSpPr/>
          <p:nvPr/>
        </p:nvSpPr>
        <p:spPr>
          <a:xfrm>
            <a:off x="626608" y="4327011"/>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Hantera rapporter</a:t>
            </a:r>
          </a:p>
        </p:txBody>
      </p:sp>
      <p:sp>
        <p:nvSpPr>
          <p:cNvPr id="17" name="Rektangel: rundade hörn 16">
            <a:extLst>
              <a:ext uri="{FF2B5EF4-FFF2-40B4-BE49-F238E27FC236}">
                <a16:creationId xmlns:a16="http://schemas.microsoft.com/office/drawing/2014/main" id="{28E51672-FECE-334F-7404-172E6C9F0EE1}"/>
              </a:ext>
            </a:extLst>
          </p:cNvPr>
          <p:cNvSpPr/>
          <p:nvPr/>
        </p:nvSpPr>
        <p:spPr>
          <a:xfrm>
            <a:off x="3333958" y="4319942"/>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Ordination</a:t>
            </a:r>
          </a:p>
        </p:txBody>
      </p:sp>
      <p:sp>
        <p:nvSpPr>
          <p:cNvPr id="18" name="Rektangel: rundade hörn 17">
            <a:extLst>
              <a:ext uri="{FF2B5EF4-FFF2-40B4-BE49-F238E27FC236}">
                <a16:creationId xmlns:a16="http://schemas.microsoft.com/office/drawing/2014/main" id="{F31A66B2-AC69-EC54-9D82-26EE8F5D23A9}"/>
              </a:ext>
            </a:extLst>
          </p:cNvPr>
          <p:cNvSpPr/>
          <p:nvPr/>
        </p:nvSpPr>
        <p:spPr>
          <a:xfrm>
            <a:off x="6041308" y="4319942"/>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Vårdplats-koordinering</a:t>
            </a:r>
          </a:p>
        </p:txBody>
      </p:sp>
      <p:pic>
        <p:nvPicPr>
          <p:cNvPr id="5" name="Bildobjekt 4">
            <a:extLst>
              <a:ext uri="{FF2B5EF4-FFF2-40B4-BE49-F238E27FC236}">
                <a16:creationId xmlns:a16="http://schemas.microsoft.com/office/drawing/2014/main" id="{B8656871-89ED-13DB-ADDD-FADCCCADC2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0619" y="1360902"/>
            <a:ext cx="2076362" cy="4097374"/>
          </a:xfrm>
          <a:prstGeom prst="rect">
            <a:avLst/>
          </a:prstGeom>
          <a:effectLst>
            <a:outerShdw blurRad="50800" dist="38100" dir="2700000" algn="tl" rotWithShape="0">
              <a:prstClr val="black">
                <a:alpha val="40000"/>
              </a:prstClr>
            </a:outerShdw>
          </a:effectLst>
        </p:spPr>
      </p:pic>
      <p:sp>
        <p:nvSpPr>
          <p:cNvPr id="7" name="textruta 6">
            <a:extLst>
              <a:ext uri="{FF2B5EF4-FFF2-40B4-BE49-F238E27FC236}">
                <a16:creationId xmlns:a16="http://schemas.microsoft.com/office/drawing/2014/main" id="{0DAA1800-C7EE-FC81-3C8B-BA8DFC98C5FE}"/>
              </a:ext>
            </a:extLst>
          </p:cNvPr>
          <p:cNvSpPr txBox="1"/>
          <p:nvPr/>
        </p:nvSpPr>
        <p:spPr>
          <a:xfrm>
            <a:off x="609599" y="1357912"/>
            <a:ext cx="5920455"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Arbetsuppgifter i SDV kopplat till realtidsinformation</a:t>
            </a:r>
          </a:p>
        </p:txBody>
      </p:sp>
    </p:spTree>
    <p:extLst>
      <p:ext uri="{BB962C8B-B14F-4D97-AF65-F5344CB8AC3E}">
        <p14:creationId xmlns:p14="http://schemas.microsoft.com/office/powerpoint/2010/main" val="821476827"/>
      </p:ext>
    </p:extLst>
  </p:cSld>
  <p:clrMapOvr>
    <a:masterClrMapping/>
  </p:clrMapOvr>
  <mc:AlternateContent xmlns:mc="http://schemas.openxmlformats.org/markup-compatibility/2006" xmlns:p14="http://schemas.microsoft.com/office/powerpoint/2010/main">
    <mc:Choice Requires="p14">
      <p:transition spd="slow" p14:dur="2000" advTm="31170"/>
    </mc:Choice>
    <mc:Fallback xmlns="">
      <p:transition spd="slow" advTm="3117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
            <a:extLst>
              <a:ext uri="{FF2B5EF4-FFF2-40B4-BE49-F238E27FC236}">
                <a16:creationId xmlns:a16="http://schemas.microsoft.com/office/drawing/2014/main" id="{A80BB9C4-2716-2452-5D3B-581470363106}"/>
              </a:ext>
            </a:extLst>
          </p:cNvPr>
          <p:cNvSpPr>
            <a:spLocks noGrp="1"/>
          </p:cNvSpPr>
          <p:nvPr>
            <p:ph type="title"/>
          </p:nvPr>
        </p:nvSpPr>
        <p:spPr/>
        <p:txBody>
          <a:bodyPr/>
          <a:lstStyle/>
          <a:p>
            <a:r>
              <a:rPr lang="sv-SE" sz="3200"/>
              <a:t>Medicinska sekreterarens roll</a:t>
            </a:r>
          </a:p>
        </p:txBody>
      </p:sp>
      <p:sp>
        <p:nvSpPr>
          <p:cNvPr id="3" name="Rektangel: rundade hörn 2">
            <a:extLst>
              <a:ext uri="{FF2B5EF4-FFF2-40B4-BE49-F238E27FC236}">
                <a16:creationId xmlns:a16="http://schemas.microsoft.com/office/drawing/2014/main" id="{15BC0BFE-D08D-991C-160A-4E66E1058215}"/>
              </a:ext>
            </a:extLst>
          </p:cNvPr>
          <p:cNvSpPr/>
          <p:nvPr/>
        </p:nvSpPr>
        <p:spPr>
          <a:xfrm>
            <a:off x="609600" y="1794248"/>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Registrering </a:t>
            </a:r>
            <a:br>
              <a:rPr kumimoji="0" lang="sv-SE" sz="1800" b="0" i="0" u="none" strike="noStrike" kern="1200" cap="none" spc="0" normalizeH="0" baseline="0" noProof="0">
                <a:ln>
                  <a:noFill/>
                </a:ln>
                <a:solidFill>
                  <a:srgbClr val="FDF9E4"/>
                </a:solidFill>
                <a:effectLst/>
                <a:uLnTx/>
                <a:uFillTx/>
                <a:latin typeface="Public Sans"/>
                <a:ea typeface="+mn-ea"/>
                <a:cs typeface="+mn-cs"/>
              </a:rPr>
            </a:br>
            <a:r>
              <a:rPr kumimoji="0" lang="sv-SE" sz="1800" b="0" i="0" u="none" strike="noStrike" kern="1200" cap="none" spc="0" normalizeH="0" baseline="0" noProof="0">
                <a:ln>
                  <a:noFill/>
                </a:ln>
                <a:solidFill>
                  <a:srgbClr val="FDF9E4"/>
                </a:solidFill>
                <a:effectLst/>
                <a:uLnTx/>
                <a:uFillTx/>
                <a:latin typeface="Public Sans"/>
                <a:ea typeface="+mn-ea"/>
                <a:cs typeface="+mn-cs"/>
              </a:rPr>
              <a:t>och kassa</a:t>
            </a:r>
          </a:p>
        </p:txBody>
      </p:sp>
      <p:sp>
        <p:nvSpPr>
          <p:cNvPr id="4" name="Rektangel: rundade hörn 3">
            <a:extLst>
              <a:ext uri="{FF2B5EF4-FFF2-40B4-BE49-F238E27FC236}">
                <a16:creationId xmlns:a16="http://schemas.microsoft.com/office/drawing/2014/main" id="{3E8595CA-12F4-CC92-7478-20275A5F8506}"/>
              </a:ext>
            </a:extLst>
          </p:cNvPr>
          <p:cNvSpPr/>
          <p:nvPr/>
        </p:nvSpPr>
        <p:spPr>
          <a:xfrm>
            <a:off x="3333959" y="1794248"/>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Dokumentation</a:t>
            </a:r>
          </a:p>
        </p:txBody>
      </p:sp>
      <p:sp>
        <p:nvSpPr>
          <p:cNvPr id="6" name="Rektangel: rundade hörn 5">
            <a:extLst>
              <a:ext uri="{FF2B5EF4-FFF2-40B4-BE49-F238E27FC236}">
                <a16:creationId xmlns:a16="http://schemas.microsoft.com/office/drawing/2014/main" id="{7491833B-F75F-29F0-971E-B1999E768846}"/>
              </a:ext>
            </a:extLst>
          </p:cNvPr>
          <p:cNvSpPr/>
          <p:nvPr/>
        </p:nvSpPr>
        <p:spPr>
          <a:xfrm>
            <a:off x="6041310" y="1794248"/>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Medicinsk klassificering</a:t>
            </a:r>
          </a:p>
        </p:txBody>
      </p:sp>
      <p:sp>
        <p:nvSpPr>
          <p:cNvPr id="9" name="Rektangel: rundade hörn 8">
            <a:extLst>
              <a:ext uri="{FF2B5EF4-FFF2-40B4-BE49-F238E27FC236}">
                <a16:creationId xmlns:a16="http://schemas.microsoft.com/office/drawing/2014/main" id="{1280B4E6-2824-CBCC-021C-3E54B7799F9B}"/>
              </a:ext>
            </a:extLst>
          </p:cNvPr>
          <p:cNvSpPr/>
          <p:nvPr/>
        </p:nvSpPr>
        <p:spPr>
          <a:xfrm>
            <a:off x="626608" y="3054669"/>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Meddelandecenter och Mitt arbetsflöde</a:t>
            </a:r>
          </a:p>
        </p:txBody>
      </p:sp>
      <p:sp>
        <p:nvSpPr>
          <p:cNvPr id="10" name="Rektangel: rundade hörn 9">
            <a:extLst>
              <a:ext uri="{FF2B5EF4-FFF2-40B4-BE49-F238E27FC236}">
                <a16:creationId xmlns:a16="http://schemas.microsoft.com/office/drawing/2014/main" id="{5007641C-2A88-FA1D-4B73-C2CD06F1EAF5}"/>
              </a:ext>
            </a:extLst>
          </p:cNvPr>
          <p:cNvSpPr/>
          <p:nvPr/>
        </p:nvSpPr>
        <p:spPr>
          <a:xfrm>
            <a:off x="3333959" y="3054669"/>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Remisshantering</a:t>
            </a:r>
          </a:p>
        </p:txBody>
      </p:sp>
      <p:sp>
        <p:nvSpPr>
          <p:cNvPr id="15" name="Rektangel: rundade hörn 14">
            <a:extLst>
              <a:ext uri="{FF2B5EF4-FFF2-40B4-BE49-F238E27FC236}">
                <a16:creationId xmlns:a16="http://schemas.microsoft.com/office/drawing/2014/main" id="{5E5A3B9A-9288-7AB9-88A8-27C35A733B1F}"/>
              </a:ext>
            </a:extLst>
          </p:cNvPr>
          <p:cNvSpPr/>
          <p:nvPr/>
        </p:nvSpPr>
        <p:spPr>
          <a:xfrm>
            <a:off x="6041309" y="3054669"/>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Tidbok</a:t>
            </a:r>
          </a:p>
        </p:txBody>
      </p:sp>
      <p:sp>
        <p:nvSpPr>
          <p:cNvPr id="16" name="Rektangel: rundade hörn 15">
            <a:extLst>
              <a:ext uri="{FF2B5EF4-FFF2-40B4-BE49-F238E27FC236}">
                <a16:creationId xmlns:a16="http://schemas.microsoft.com/office/drawing/2014/main" id="{661EB6F2-F285-8F63-A35E-AB92752ED25E}"/>
              </a:ext>
            </a:extLst>
          </p:cNvPr>
          <p:cNvSpPr/>
          <p:nvPr/>
        </p:nvSpPr>
        <p:spPr>
          <a:xfrm>
            <a:off x="626608" y="4327011"/>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Hantera rapporter</a:t>
            </a:r>
          </a:p>
        </p:txBody>
      </p:sp>
      <p:sp>
        <p:nvSpPr>
          <p:cNvPr id="17" name="Rektangel: rundade hörn 16">
            <a:extLst>
              <a:ext uri="{FF2B5EF4-FFF2-40B4-BE49-F238E27FC236}">
                <a16:creationId xmlns:a16="http://schemas.microsoft.com/office/drawing/2014/main" id="{28E51672-FECE-334F-7404-172E6C9F0EE1}"/>
              </a:ext>
            </a:extLst>
          </p:cNvPr>
          <p:cNvSpPr/>
          <p:nvPr/>
        </p:nvSpPr>
        <p:spPr>
          <a:xfrm>
            <a:off x="3333958" y="4319942"/>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Ordination</a:t>
            </a:r>
          </a:p>
        </p:txBody>
      </p:sp>
      <p:sp>
        <p:nvSpPr>
          <p:cNvPr id="18" name="Rektangel: rundade hörn 17">
            <a:extLst>
              <a:ext uri="{FF2B5EF4-FFF2-40B4-BE49-F238E27FC236}">
                <a16:creationId xmlns:a16="http://schemas.microsoft.com/office/drawing/2014/main" id="{F31A66B2-AC69-EC54-9D82-26EE8F5D23A9}"/>
              </a:ext>
            </a:extLst>
          </p:cNvPr>
          <p:cNvSpPr/>
          <p:nvPr/>
        </p:nvSpPr>
        <p:spPr>
          <a:xfrm>
            <a:off x="6041308" y="4319942"/>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Vårdplats-koordinering</a:t>
            </a:r>
          </a:p>
        </p:txBody>
      </p:sp>
      <p:sp>
        <p:nvSpPr>
          <p:cNvPr id="2" name="Pratbubbla: rektangel med rundade hörn 1">
            <a:extLst>
              <a:ext uri="{FF2B5EF4-FFF2-40B4-BE49-F238E27FC236}">
                <a16:creationId xmlns:a16="http://schemas.microsoft.com/office/drawing/2014/main" id="{F76B7ABA-16F9-F803-9B25-1DEE9CC14EED}"/>
              </a:ext>
            </a:extLst>
          </p:cNvPr>
          <p:cNvSpPr/>
          <p:nvPr/>
        </p:nvSpPr>
        <p:spPr>
          <a:xfrm>
            <a:off x="3057172" y="2454924"/>
            <a:ext cx="4320171" cy="2544143"/>
          </a:xfrm>
          <a:prstGeom prst="wedgeRoundRectCallout">
            <a:avLst>
              <a:gd name="adj1" fmla="val -60082"/>
              <a:gd name="adj2" fmla="val -41137"/>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black"/>
                </a:solidFill>
                <a:effectLst/>
                <a:uLnTx/>
                <a:uFillTx/>
                <a:latin typeface="Public Sans"/>
                <a:ea typeface="+mn-ea"/>
                <a:cs typeface="+mn-cs"/>
              </a:rPr>
              <a:t>Upprätta vårdhändelse i SDV</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Public Sans"/>
                <a:ea typeface="+mn-ea"/>
                <a:cs typeface="+mn-cs"/>
              </a:rPr>
              <a:t>Skapa reservnummer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Public Sans"/>
                <a:ea typeface="+mn-ea"/>
                <a:cs typeface="+mn-cs"/>
              </a:rPr>
              <a:t>Sammanslagning av journaler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Public Sans"/>
                <a:ea typeface="+mn-ea"/>
                <a:cs typeface="+mn-cs"/>
              </a:rPr>
              <a:t>Receptionsarbete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Public Sans"/>
                <a:ea typeface="+mn-ea"/>
                <a:cs typeface="+mn-cs"/>
              </a:rPr>
              <a:t>Patientavgifter/fakturor samt Patientavgifter utländska patienter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Public Sans"/>
                <a:ea typeface="+mn-ea"/>
                <a:cs typeface="+mn-cs"/>
              </a:rPr>
              <a:t>Skriva ut patient i </a:t>
            </a:r>
            <a:r>
              <a:rPr kumimoji="0" lang="sv-SE" sz="1800" b="0" i="0" u="none" strike="noStrike" kern="1200" cap="none" spc="0" normalizeH="0" baseline="0" noProof="0" dirty="0" err="1">
                <a:ln>
                  <a:noFill/>
                </a:ln>
                <a:solidFill>
                  <a:prstClr val="black"/>
                </a:solidFill>
                <a:effectLst/>
                <a:uLnTx/>
                <a:uFillTx/>
                <a:latin typeface="Public Sans"/>
                <a:ea typeface="+mn-ea"/>
                <a:cs typeface="+mn-cs"/>
              </a:rPr>
              <a:t>CapMan</a:t>
            </a:r>
            <a:endParaRPr kumimoji="0" lang="sv-SE" sz="1800" b="0" i="0" u="none" strike="noStrike" kern="1200" cap="none" spc="0" normalizeH="0" baseline="0" noProof="0" dirty="0">
              <a:ln>
                <a:noFill/>
              </a:ln>
              <a:solidFill>
                <a:prstClr val="black"/>
              </a:solidFill>
              <a:effectLst/>
              <a:uLnTx/>
              <a:uFillTx/>
              <a:latin typeface="Public Sans"/>
              <a:ea typeface="+mn-ea"/>
              <a:cs typeface="+mn-cs"/>
            </a:endParaRPr>
          </a:p>
        </p:txBody>
      </p:sp>
      <p:pic>
        <p:nvPicPr>
          <p:cNvPr id="5" name="Bildobjekt 4">
            <a:extLst>
              <a:ext uri="{FF2B5EF4-FFF2-40B4-BE49-F238E27FC236}">
                <a16:creationId xmlns:a16="http://schemas.microsoft.com/office/drawing/2014/main" id="{C0C56296-CA77-67E9-37EC-58BF82570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0619" y="1360902"/>
            <a:ext cx="2076362" cy="4097374"/>
          </a:xfrm>
          <a:prstGeom prst="rect">
            <a:avLst/>
          </a:prstGeom>
          <a:effectLst>
            <a:outerShdw blurRad="50800" dist="38100" dir="2700000" algn="tl" rotWithShape="0">
              <a:prstClr val="black">
                <a:alpha val="40000"/>
              </a:prstClr>
            </a:outerShdw>
          </a:effectLst>
        </p:spPr>
      </p:pic>
      <p:sp>
        <p:nvSpPr>
          <p:cNvPr id="7" name="textruta 6">
            <a:extLst>
              <a:ext uri="{FF2B5EF4-FFF2-40B4-BE49-F238E27FC236}">
                <a16:creationId xmlns:a16="http://schemas.microsoft.com/office/drawing/2014/main" id="{62BDA4C4-A63F-6642-2B6F-5062430F1E49}"/>
              </a:ext>
            </a:extLst>
          </p:cNvPr>
          <p:cNvSpPr txBox="1"/>
          <p:nvPr/>
        </p:nvSpPr>
        <p:spPr>
          <a:xfrm>
            <a:off x="609599" y="1357912"/>
            <a:ext cx="5920455"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Arbetsuppgifter i SDV kopplat till realtidsinformation</a:t>
            </a:r>
          </a:p>
        </p:txBody>
      </p:sp>
    </p:spTree>
    <p:extLst>
      <p:ext uri="{BB962C8B-B14F-4D97-AF65-F5344CB8AC3E}">
        <p14:creationId xmlns:p14="http://schemas.microsoft.com/office/powerpoint/2010/main" val="651490034"/>
      </p:ext>
    </p:extLst>
  </p:cSld>
  <p:clrMapOvr>
    <a:masterClrMapping/>
  </p:clrMapOvr>
  <mc:AlternateContent xmlns:mc="http://schemas.openxmlformats.org/markup-compatibility/2006" xmlns:p14="http://schemas.microsoft.com/office/powerpoint/2010/main">
    <mc:Choice Requires="p14">
      <p:transition spd="slow" p14:dur="2000" advTm="56386"/>
    </mc:Choice>
    <mc:Fallback xmlns="">
      <p:transition spd="slow" advTm="5638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
            <a:extLst>
              <a:ext uri="{FF2B5EF4-FFF2-40B4-BE49-F238E27FC236}">
                <a16:creationId xmlns:a16="http://schemas.microsoft.com/office/drawing/2014/main" id="{A80BB9C4-2716-2452-5D3B-581470363106}"/>
              </a:ext>
            </a:extLst>
          </p:cNvPr>
          <p:cNvSpPr>
            <a:spLocks noGrp="1"/>
          </p:cNvSpPr>
          <p:nvPr>
            <p:ph type="title"/>
          </p:nvPr>
        </p:nvSpPr>
        <p:spPr/>
        <p:txBody>
          <a:bodyPr/>
          <a:lstStyle/>
          <a:p>
            <a:r>
              <a:rPr lang="sv-SE" sz="3200"/>
              <a:t>Medicinska sekreterarens roll</a:t>
            </a:r>
          </a:p>
        </p:txBody>
      </p:sp>
      <p:sp>
        <p:nvSpPr>
          <p:cNvPr id="3" name="Rektangel: rundade hörn 2">
            <a:extLst>
              <a:ext uri="{FF2B5EF4-FFF2-40B4-BE49-F238E27FC236}">
                <a16:creationId xmlns:a16="http://schemas.microsoft.com/office/drawing/2014/main" id="{15BC0BFE-D08D-991C-160A-4E66E1058215}"/>
              </a:ext>
            </a:extLst>
          </p:cNvPr>
          <p:cNvSpPr/>
          <p:nvPr/>
        </p:nvSpPr>
        <p:spPr>
          <a:xfrm>
            <a:off x="609600" y="1794248"/>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Registrering </a:t>
            </a:r>
            <a:br>
              <a:rPr kumimoji="0" lang="sv-SE" sz="1800" b="0" i="0" u="none" strike="noStrike" kern="1200" cap="none" spc="0" normalizeH="0" baseline="0" noProof="0">
                <a:ln>
                  <a:noFill/>
                </a:ln>
                <a:solidFill>
                  <a:srgbClr val="FDF9E4"/>
                </a:solidFill>
                <a:effectLst/>
                <a:uLnTx/>
                <a:uFillTx/>
                <a:latin typeface="Public Sans"/>
                <a:ea typeface="+mn-ea"/>
                <a:cs typeface="+mn-cs"/>
              </a:rPr>
            </a:br>
            <a:r>
              <a:rPr kumimoji="0" lang="sv-SE" sz="1800" b="0" i="0" u="none" strike="noStrike" kern="1200" cap="none" spc="0" normalizeH="0" baseline="0" noProof="0">
                <a:ln>
                  <a:noFill/>
                </a:ln>
                <a:solidFill>
                  <a:srgbClr val="FDF9E4"/>
                </a:solidFill>
                <a:effectLst/>
                <a:uLnTx/>
                <a:uFillTx/>
                <a:latin typeface="Public Sans"/>
                <a:ea typeface="+mn-ea"/>
                <a:cs typeface="+mn-cs"/>
              </a:rPr>
              <a:t>och kassa</a:t>
            </a:r>
          </a:p>
        </p:txBody>
      </p:sp>
      <p:sp>
        <p:nvSpPr>
          <p:cNvPr id="4" name="Rektangel: rundade hörn 3">
            <a:extLst>
              <a:ext uri="{FF2B5EF4-FFF2-40B4-BE49-F238E27FC236}">
                <a16:creationId xmlns:a16="http://schemas.microsoft.com/office/drawing/2014/main" id="{3E8595CA-12F4-CC92-7478-20275A5F8506}"/>
              </a:ext>
            </a:extLst>
          </p:cNvPr>
          <p:cNvSpPr/>
          <p:nvPr/>
        </p:nvSpPr>
        <p:spPr>
          <a:xfrm>
            <a:off x="3333959" y="1794248"/>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Dokumentation</a:t>
            </a:r>
          </a:p>
        </p:txBody>
      </p:sp>
      <p:sp>
        <p:nvSpPr>
          <p:cNvPr id="6" name="Rektangel: rundade hörn 5">
            <a:extLst>
              <a:ext uri="{FF2B5EF4-FFF2-40B4-BE49-F238E27FC236}">
                <a16:creationId xmlns:a16="http://schemas.microsoft.com/office/drawing/2014/main" id="{7491833B-F75F-29F0-971E-B1999E768846}"/>
              </a:ext>
            </a:extLst>
          </p:cNvPr>
          <p:cNvSpPr/>
          <p:nvPr/>
        </p:nvSpPr>
        <p:spPr>
          <a:xfrm>
            <a:off x="6041310" y="1794248"/>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Medicinsk klassificering</a:t>
            </a:r>
          </a:p>
        </p:txBody>
      </p:sp>
      <p:sp>
        <p:nvSpPr>
          <p:cNvPr id="9" name="Rektangel: rundade hörn 8">
            <a:extLst>
              <a:ext uri="{FF2B5EF4-FFF2-40B4-BE49-F238E27FC236}">
                <a16:creationId xmlns:a16="http://schemas.microsoft.com/office/drawing/2014/main" id="{1280B4E6-2824-CBCC-021C-3E54B7799F9B}"/>
              </a:ext>
            </a:extLst>
          </p:cNvPr>
          <p:cNvSpPr/>
          <p:nvPr/>
        </p:nvSpPr>
        <p:spPr>
          <a:xfrm>
            <a:off x="626608" y="3054669"/>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Meddelandecenter och Mitt arbetsflöde</a:t>
            </a:r>
          </a:p>
        </p:txBody>
      </p:sp>
      <p:sp>
        <p:nvSpPr>
          <p:cNvPr id="10" name="Rektangel: rundade hörn 9">
            <a:extLst>
              <a:ext uri="{FF2B5EF4-FFF2-40B4-BE49-F238E27FC236}">
                <a16:creationId xmlns:a16="http://schemas.microsoft.com/office/drawing/2014/main" id="{5007641C-2A88-FA1D-4B73-C2CD06F1EAF5}"/>
              </a:ext>
            </a:extLst>
          </p:cNvPr>
          <p:cNvSpPr/>
          <p:nvPr/>
        </p:nvSpPr>
        <p:spPr>
          <a:xfrm>
            <a:off x="3333959" y="3054669"/>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Remisshantering</a:t>
            </a:r>
          </a:p>
        </p:txBody>
      </p:sp>
      <p:sp>
        <p:nvSpPr>
          <p:cNvPr id="15" name="Rektangel: rundade hörn 14">
            <a:extLst>
              <a:ext uri="{FF2B5EF4-FFF2-40B4-BE49-F238E27FC236}">
                <a16:creationId xmlns:a16="http://schemas.microsoft.com/office/drawing/2014/main" id="{5E5A3B9A-9288-7AB9-88A8-27C35A733B1F}"/>
              </a:ext>
            </a:extLst>
          </p:cNvPr>
          <p:cNvSpPr/>
          <p:nvPr/>
        </p:nvSpPr>
        <p:spPr>
          <a:xfrm>
            <a:off x="6041309" y="3054669"/>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Tidbok</a:t>
            </a:r>
          </a:p>
        </p:txBody>
      </p:sp>
      <p:sp>
        <p:nvSpPr>
          <p:cNvPr id="16" name="Rektangel: rundade hörn 15">
            <a:extLst>
              <a:ext uri="{FF2B5EF4-FFF2-40B4-BE49-F238E27FC236}">
                <a16:creationId xmlns:a16="http://schemas.microsoft.com/office/drawing/2014/main" id="{661EB6F2-F285-8F63-A35E-AB92752ED25E}"/>
              </a:ext>
            </a:extLst>
          </p:cNvPr>
          <p:cNvSpPr/>
          <p:nvPr/>
        </p:nvSpPr>
        <p:spPr>
          <a:xfrm>
            <a:off x="626608" y="4327011"/>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Hantera rapporter</a:t>
            </a:r>
          </a:p>
        </p:txBody>
      </p:sp>
      <p:sp>
        <p:nvSpPr>
          <p:cNvPr id="17" name="Rektangel: rundade hörn 16">
            <a:extLst>
              <a:ext uri="{FF2B5EF4-FFF2-40B4-BE49-F238E27FC236}">
                <a16:creationId xmlns:a16="http://schemas.microsoft.com/office/drawing/2014/main" id="{28E51672-FECE-334F-7404-172E6C9F0EE1}"/>
              </a:ext>
            </a:extLst>
          </p:cNvPr>
          <p:cNvSpPr/>
          <p:nvPr/>
        </p:nvSpPr>
        <p:spPr>
          <a:xfrm>
            <a:off x="3333958" y="4319942"/>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Ordination</a:t>
            </a:r>
          </a:p>
        </p:txBody>
      </p:sp>
      <p:sp>
        <p:nvSpPr>
          <p:cNvPr id="18" name="Rektangel: rundade hörn 17">
            <a:extLst>
              <a:ext uri="{FF2B5EF4-FFF2-40B4-BE49-F238E27FC236}">
                <a16:creationId xmlns:a16="http://schemas.microsoft.com/office/drawing/2014/main" id="{F31A66B2-AC69-EC54-9D82-26EE8F5D23A9}"/>
              </a:ext>
            </a:extLst>
          </p:cNvPr>
          <p:cNvSpPr/>
          <p:nvPr/>
        </p:nvSpPr>
        <p:spPr>
          <a:xfrm>
            <a:off x="6041308" y="4319942"/>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Vårdplats-koordinering</a:t>
            </a:r>
          </a:p>
        </p:txBody>
      </p:sp>
      <p:sp>
        <p:nvSpPr>
          <p:cNvPr id="24" name="textruta 23">
            <a:extLst>
              <a:ext uri="{FF2B5EF4-FFF2-40B4-BE49-F238E27FC236}">
                <a16:creationId xmlns:a16="http://schemas.microsoft.com/office/drawing/2014/main" id="{2A68357B-EEAF-3A94-7341-CAA214F861B8}"/>
              </a:ext>
            </a:extLst>
          </p:cNvPr>
          <p:cNvSpPr txBox="1"/>
          <p:nvPr/>
        </p:nvSpPr>
        <p:spPr>
          <a:xfrm>
            <a:off x="609599" y="1357912"/>
            <a:ext cx="5920455"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Arbetsuppgifter i SDV kopplat till realtidsinformation</a:t>
            </a:r>
          </a:p>
        </p:txBody>
      </p:sp>
      <p:sp>
        <p:nvSpPr>
          <p:cNvPr id="2" name="Pratbubbla: rektangel med rundade hörn 1">
            <a:extLst>
              <a:ext uri="{FF2B5EF4-FFF2-40B4-BE49-F238E27FC236}">
                <a16:creationId xmlns:a16="http://schemas.microsoft.com/office/drawing/2014/main" id="{F76B7ABA-16F9-F803-9B25-1DEE9CC14EED}"/>
              </a:ext>
            </a:extLst>
          </p:cNvPr>
          <p:cNvSpPr/>
          <p:nvPr/>
        </p:nvSpPr>
        <p:spPr>
          <a:xfrm>
            <a:off x="3096081" y="3287624"/>
            <a:ext cx="4320171" cy="2054932"/>
          </a:xfrm>
          <a:prstGeom prst="wedgeRoundRectCallout">
            <a:avLst>
              <a:gd name="adj1" fmla="val -22476"/>
              <a:gd name="adj2" fmla="val -82179"/>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Akutliggaren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Larmsekreterare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Triagesekreterare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Rondgenomgång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MDK + Röntgen konferens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Foton till skanning</a:t>
            </a:r>
          </a:p>
        </p:txBody>
      </p:sp>
      <p:pic>
        <p:nvPicPr>
          <p:cNvPr id="5" name="Bildobjekt 4">
            <a:extLst>
              <a:ext uri="{FF2B5EF4-FFF2-40B4-BE49-F238E27FC236}">
                <a16:creationId xmlns:a16="http://schemas.microsoft.com/office/drawing/2014/main" id="{C0C56296-CA77-67E9-37EC-58BF82570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0619" y="1360902"/>
            <a:ext cx="2076362" cy="40973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36904928"/>
      </p:ext>
    </p:extLst>
  </p:cSld>
  <p:clrMapOvr>
    <a:masterClrMapping/>
  </p:clrMapOvr>
  <mc:AlternateContent xmlns:mc="http://schemas.openxmlformats.org/markup-compatibility/2006" xmlns:p14="http://schemas.microsoft.com/office/powerpoint/2010/main">
    <mc:Choice Requires="p14">
      <p:transition spd="slow" p14:dur="2000" advTm="66162"/>
    </mc:Choice>
    <mc:Fallback xmlns="">
      <p:transition spd="slow" advTm="6616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
            <a:extLst>
              <a:ext uri="{FF2B5EF4-FFF2-40B4-BE49-F238E27FC236}">
                <a16:creationId xmlns:a16="http://schemas.microsoft.com/office/drawing/2014/main" id="{A80BB9C4-2716-2452-5D3B-581470363106}"/>
              </a:ext>
            </a:extLst>
          </p:cNvPr>
          <p:cNvSpPr>
            <a:spLocks noGrp="1"/>
          </p:cNvSpPr>
          <p:nvPr>
            <p:ph type="title"/>
          </p:nvPr>
        </p:nvSpPr>
        <p:spPr/>
        <p:txBody>
          <a:bodyPr/>
          <a:lstStyle/>
          <a:p>
            <a:r>
              <a:rPr lang="sv-SE" sz="3200"/>
              <a:t>Medicinska sekreterarens roll</a:t>
            </a:r>
          </a:p>
        </p:txBody>
      </p:sp>
      <p:sp>
        <p:nvSpPr>
          <p:cNvPr id="3" name="Rektangel: rundade hörn 2">
            <a:extLst>
              <a:ext uri="{FF2B5EF4-FFF2-40B4-BE49-F238E27FC236}">
                <a16:creationId xmlns:a16="http://schemas.microsoft.com/office/drawing/2014/main" id="{15BC0BFE-D08D-991C-160A-4E66E1058215}"/>
              </a:ext>
            </a:extLst>
          </p:cNvPr>
          <p:cNvSpPr/>
          <p:nvPr/>
        </p:nvSpPr>
        <p:spPr>
          <a:xfrm>
            <a:off x="609600" y="1794248"/>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Registrering </a:t>
            </a:r>
            <a:br>
              <a:rPr kumimoji="0" lang="sv-SE" sz="1800" b="0" i="0" u="none" strike="noStrike" kern="1200" cap="none" spc="0" normalizeH="0" baseline="0" noProof="0">
                <a:ln>
                  <a:noFill/>
                </a:ln>
                <a:solidFill>
                  <a:srgbClr val="FDF9E4"/>
                </a:solidFill>
                <a:effectLst/>
                <a:uLnTx/>
                <a:uFillTx/>
                <a:latin typeface="Public Sans"/>
                <a:ea typeface="+mn-ea"/>
                <a:cs typeface="+mn-cs"/>
              </a:rPr>
            </a:br>
            <a:r>
              <a:rPr kumimoji="0" lang="sv-SE" sz="1800" b="0" i="0" u="none" strike="noStrike" kern="1200" cap="none" spc="0" normalizeH="0" baseline="0" noProof="0">
                <a:ln>
                  <a:noFill/>
                </a:ln>
                <a:solidFill>
                  <a:srgbClr val="FDF9E4"/>
                </a:solidFill>
                <a:effectLst/>
                <a:uLnTx/>
                <a:uFillTx/>
                <a:latin typeface="Public Sans"/>
                <a:ea typeface="+mn-ea"/>
                <a:cs typeface="+mn-cs"/>
              </a:rPr>
              <a:t>och kassa</a:t>
            </a:r>
          </a:p>
        </p:txBody>
      </p:sp>
      <p:sp>
        <p:nvSpPr>
          <p:cNvPr id="4" name="Rektangel: rundade hörn 3">
            <a:extLst>
              <a:ext uri="{FF2B5EF4-FFF2-40B4-BE49-F238E27FC236}">
                <a16:creationId xmlns:a16="http://schemas.microsoft.com/office/drawing/2014/main" id="{3E8595CA-12F4-CC92-7478-20275A5F8506}"/>
              </a:ext>
            </a:extLst>
          </p:cNvPr>
          <p:cNvSpPr/>
          <p:nvPr/>
        </p:nvSpPr>
        <p:spPr>
          <a:xfrm>
            <a:off x="3333959" y="1794248"/>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Dokumentation</a:t>
            </a:r>
          </a:p>
        </p:txBody>
      </p:sp>
      <p:sp>
        <p:nvSpPr>
          <p:cNvPr id="6" name="Rektangel: rundade hörn 5">
            <a:extLst>
              <a:ext uri="{FF2B5EF4-FFF2-40B4-BE49-F238E27FC236}">
                <a16:creationId xmlns:a16="http://schemas.microsoft.com/office/drawing/2014/main" id="{7491833B-F75F-29F0-971E-B1999E768846}"/>
              </a:ext>
            </a:extLst>
          </p:cNvPr>
          <p:cNvSpPr/>
          <p:nvPr/>
        </p:nvSpPr>
        <p:spPr>
          <a:xfrm>
            <a:off x="6041310" y="1794248"/>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Medicinsk klassificering</a:t>
            </a:r>
          </a:p>
        </p:txBody>
      </p:sp>
      <p:sp>
        <p:nvSpPr>
          <p:cNvPr id="9" name="Rektangel: rundade hörn 8">
            <a:extLst>
              <a:ext uri="{FF2B5EF4-FFF2-40B4-BE49-F238E27FC236}">
                <a16:creationId xmlns:a16="http://schemas.microsoft.com/office/drawing/2014/main" id="{1280B4E6-2824-CBCC-021C-3E54B7799F9B}"/>
              </a:ext>
            </a:extLst>
          </p:cNvPr>
          <p:cNvSpPr/>
          <p:nvPr/>
        </p:nvSpPr>
        <p:spPr>
          <a:xfrm>
            <a:off x="626608" y="3054669"/>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Meddelandecenter och Mitt arbetsflöde</a:t>
            </a:r>
          </a:p>
        </p:txBody>
      </p:sp>
      <p:sp>
        <p:nvSpPr>
          <p:cNvPr id="10" name="Rektangel: rundade hörn 9">
            <a:extLst>
              <a:ext uri="{FF2B5EF4-FFF2-40B4-BE49-F238E27FC236}">
                <a16:creationId xmlns:a16="http://schemas.microsoft.com/office/drawing/2014/main" id="{5007641C-2A88-FA1D-4B73-C2CD06F1EAF5}"/>
              </a:ext>
            </a:extLst>
          </p:cNvPr>
          <p:cNvSpPr/>
          <p:nvPr/>
        </p:nvSpPr>
        <p:spPr>
          <a:xfrm>
            <a:off x="3333959" y="3054669"/>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Remisshantering</a:t>
            </a:r>
          </a:p>
        </p:txBody>
      </p:sp>
      <p:sp>
        <p:nvSpPr>
          <p:cNvPr id="15" name="Rektangel: rundade hörn 14">
            <a:extLst>
              <a:ext uri="{FF2B5EF4-FFF2-40B4-BE49-F238E27FC236}">
                <a16:creationId xmlns:a16="http://schemas.microsoft.com/office/drawing/2014/main" id="{5E5A3B9A-9288-7AB9-88A8-27C35A733B1F}"/>
              </a:ext>
            </a:extLst>
          </p:cNvPr>
          <p:cNvSpPr/>
          <p:nvPr/>
        </p:nvSpPr>
        <p:spPr>
          <a:xfrm>
            <a:off x="6041309" y="3054669"/>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Tidbok</a:t>
            </a:r>
          </a:p>
        </p:txBody>
      </p:sp>
      <p:sp>
        <p:nvSpPr>
          <p:cNvPr id="16" name="Rektangel: rundade hörn 15">
            <a:extLst>
              <a:ext uri="{FF2B5EF4-FFF2-40B4-BE49-F238E27FC236}">
                <a16:creationId xmlns:a16="http://schemas.microsoft.com/office/drawing/2014/main" id="{661EB6F2-F285-8F63-A35E-AB92752ED25E}"/>
              </a:ext>
            </a:extLst>
          </p:cNvPr>
          <p:cNvSpPr/>
          <p:nvPr/>
        </p:nvSpPr>
        <p:spPr>
          <a:xfrm>
            <a:off x="626608" y="4327011"/>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Hantera rapporter</a:t>
            </a:r>
          </a:p>
        </p:txBody>
      </p:sp>
      <p:sp>
        <p:nvSpPr>
          <p:cNvPr id="17" name="Rektangel: rundade hörn 16">
            <a:extLst>
              <a:ext uri="{FF2B5EF4-FFF2-40B4-BE49-F238E27FC236}">
                <a16:creationId xmlns:a16="http://schemas.microsoft.com/office/drawing/2014/main" id="{28E51672-FECE-334F-7404-172E6C9F0EE1}"/>
              </a:ext>
            </a:extLst>
          </p:cNvPr>
          <p:cNvSpPr/>
          <p:nvPr/>
        </p:nvSpPr>
        <p:spPr>
          <a:xfrm>
            <a:off x="3333958" y="4319942"/>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Ordination</a:t>
            </a:r>
          </a:p>
        </p:txBody>
      </p:sp>
      <p:sp>
        <p:nvSpPr>
          <p:cNvPr id="18" name="Rektangel: rundade hörn 17">
            <a:extLst>
              <a:ext uri="{FF2B5EF4-FFF2-40B4-BE49-F238E27FC236}">
                <a16:creationId xmlns:a16="http://schemas.microsoft.com/office/drawing/2014/main" id="{F31A66B2-AC69-EC54-9D82-26EE8F5D23A9}"/>
              </a:ext>
            </a:extLst>
          </p:cNvPr>
          <p:cNvSpPr/>
          <p:nvPr/>
        </p:nvSpPr>
        <p:spPr>
          <a:xfrm>
            <a:off x="6041308" y="4319942"/>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Vårdplats-koordinering</a:t>
            </a:r>
          </a:p>
        </p:txBody>
      </p:sp>
      <p:sp>
        <p:nvSpPr>
          <p:cNvPr id="24" name="textruta 23">
            <a:extLst>
              <a:ext uri="{FF2B5EF4-FFF2-40B4-BE49-F238E27FC236}">
                <a16:creationId xmlns:a16="http://schemas.microsoft.com/office/drawing/2014/main" id="{2A68357B-EEAF-3A94-7341-CAA214F861B8}"/>
              </a:ext>
            </a:extLst>
          </p:cNvPr>
          <p:cNvSpPr txBox="1"/>
          <p:nvPr/>
        </p:nvSpPr>
        <p:spPr>
          <a:xfrm>
            <a:off x="609599" y="1357912"/>
            <a:ext cx="5920455"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Arbetsuppgifter i SDV kopplat till realtidsinformation</a:t>
            </a:r>
          </a:p>
        </p:txBody>
      </p:sp>
      <p:sp>
        <p:nvSpPr>
          <p:cNvPr id="2" name="Pratbubbla: rektangel med rundade hörn 1">
            <a:extLst>
              <a:ext uri="{FF2B5EF4-FFF2-40B4-BE49-F238E27FC236}">
                <a16:creationId xmlns:a16="http://schemas.microsoft.com/office/drawing/2014/main" id="{F76B7ABA-16F9-F803-9B25-1DEE9CC14EED}"/>
              </a:ext>
            </a:extLst>
          </p:cNvPr>
          <p:cNvSpPr/>
          <p:nvPr/>
        </p:nvSpPr>
        <p:spPr>
          <a:xfrm>
            <a:off x="3690532" y="3108522"/>
            <a:ext cx="4320171" cy="1138334"/>
          </a:xfrm>
          <a:prstGeom prst="wedgeRoundRectCallout">
            <a:avLst>
              <a:gd name="adj1" fmla="val 30871"/>
              <a:gd name="adj2" fmla="val -83818"/>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black"/>
                </a:solidFill>
                <a:effectLst/>
                <a:uLnTx/>
                <a:uFillTx/>
                <a:latin typeface="Public Sans"/>
                <a:ea typeface="+mn-ea"/>
                <a:cs typeface="+mn-cs"/>
              </a:rPr>
              <a:t>Medicinsk klassificering i </a:t>
            </a:r>
            <a:r>
              <a:rPr kumimoji="0" lang="sv-SE" sz="1800" b="1" i="0" u="none" strike="noStrike" kern="1200" cap="none" spc="0" normalizeH="0" baseline="0" noProof="0" dirty="0" err="1">
                <a:ln>
                  <a:noFill/>
                </a:ln>
                <a:solidFill>
                  <a:prstClr val="black"/>
                </a:solidFill>
                <a:effectLst/>
                <a:uLnTx/>
                <a:uFillTx/>
                <a:latin typeface="Public Sans"/>
                <a:ea typeface="+mn-ea"/>
                <a:cs typeface="+mn-cs"/>
              </a:rPr>
              <a:t>AccessHIM</a:t>
            </a:r>
            <a:r>
              <a:rPr kumimoji="0" lang="sv-SE" sz="1800" b="1" i="0" u="none" strike="noStrike" kern="1200" cap="none" spc="0" normalizeH="0" baseline="0" noProof="0" dirty="0">
                <a:ln>
                  <a:noFill/>
                </a:ln>
                <a:solidFill>
                  <a:prstClr val="black"/>
                </a:solidFill>
                <a:effectLst/>
                <a:uLnTx/>
                <a:uFillTx/>
                <a:latin typeface="Public Sans"/>
                <a:ea typeface="+mn-ea"/>
                <a:cs typeface="+mn-cs"/>
              </a:rPr>
              <a:t> och </a:t>
            </a:r>
            <a:r>
              <a:rPr kumimoji="0" lang="sv-SE" sz="1800" b="1" i="0" u="none" strike="noStrike" kern="1200" cap="none" spc="0" normalizeH="0" baseline="0" noProof="0" dirty="0" err="1">
                <a:ln>
                  <a:noFill/>
                </a:ln>
                <a:solidFill>
                  <a:prstClr val="black"/>
                </a:solidFill>
                <a:effectLst/>
                <a:uLnTx/>
                <a:uFillTx/>
                <a:latin typeface="Public Sans"/>
                <a:ea typeface="+mn-ea"/>
                <a:cs typeface="+mn-cs"/>
              </a:rPr>
              <a:t>ICDPlus</a:t>
            </a:r>
            <a:r>
              <a:rPr kumimoji="0" lang="sv-SE" sz="1800" b="1" i="0" u="none" strike="noStrike" kern="1200" cap="none" spc="0" normalizeH="0" baseline="0" noProof="0" dirty="0">
                <a:ln>
                  <a:noFill/>
                </a:ln>
                <a:solidFill>
                  <a:prstClr val="black"/>
                </a:solidFill>
                <a:effectLst/>
                <a:uLnTx/>
                <a:uFillTx/>
                <a:latin typeface="Public Sans"/>
                <a:ea typeface="+mn-ea"/>
                <a:cs typeface="+mn-cs"/>
              </a:rPr>
              <a:t> samt i journalen för position Kodare. </a:t>
            </a:r>
          </a:p>
        </p:txBody>
      </p:sp>
      <p:pic>
        <p:nvPicPr>
          <p:cNvPr id="5" name="Bildobjekt 4">
            <a:extLst>
              <a:ext uri="{FF2B5EF4-FFF2-40B4-BE49-F238E27FC236}">
                <a16:creationId xmlns:a16="http://schemas.microsoft.com/office/drawing/2014/main" id="{C0C56296-CA77-67E9-37EC-58BF82570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0619" y="1360902"/>
            <a:ext cx="2076362" cy="40973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472051"/>
      </p:ext>
    </p:extLst>
  </p:cSld>
  <p:clrMapOvr>
    <a:masterClrMapping/>
  </p:clrMapOvr>
  <mc:AlternateContent xmlns:mc="http://schemas.openxmlformats.org/markup-compatibility/2006" xmlns:p14="http://schemas.microsoft.com/office/powerpoint/2010/main">
    <mc:Choice Requires="p14">
      <p:transition spd="slow" p14:dur="2000" advTm="24738"/>
    </mc:Choice>
    <mc:Fallback xmlns="">
      <p:transition spd="slow" advTm="2473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
            <a:extLst>
              <a:ext uri="{FF2B5EF4-FFF2-40B4-BE49-F238E27FC236}">
                <a16:creationId xmlns:a16="http://schemas.microsoft.com/office/drawing/2014/main" id="{A80BB9C4-2716-2452-5D3B-581470363106}"/>
              </a:ext>
            </a:extLst>
          </p:cNvPr>
          <p:cNvSpPr>
            <a:spLocks noGrp="1"/>
          </p:cNvSpPr>
          <p:nvPr>
            <p:ph type="title"/>
          </p:nvPr>
        </p:nvSpPr>
        <p:spPr/>
        <p:txBody>
          <a:bodyPr/>
          <a:lstStyle/>
          <a:p>
            <a:r>
              <a:rPr lang="sv-SE" sz="3200"/>
              <a:t>Medicinska sekreterarens roll</a:t>
            </a:r>
          </a:p>
        </p:txBody>
      </p:sp>
      <p:sp>
        <p:nvSpPr>
          <p:cNvPr id="3" name="Rektangel: rundade hörn 2">
            <a:extLst>
              <a:ext uri="{FF2B5EF4-FFF2-40B4-BE49-F238E27FC236}">
                <a16:creationId xmlns:a16="http://schemas.microsoft.com/office/drawing/2014/main" id="{15BC0BFE-D08D-991C-160A-4E66E1058215}"/>
              </a:ext>
            </a:extLst>
          </p:cNvPr>
          <p:cNvSpPr/>
          <p:nvPr/>
        </p:nvSpPr>
        <p:spPr>
          <a:xfrm>
            <a:off x="609600" y="1794248"/>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Registrering </a:t>
            </a:r>
            <a:br>
              <a:rPr kumimoji="0" lang="sv-SE" sz="1800" b="0" i="0" u="none" strike="noStrike" kern="1200" cap="none" spc="0" normalizeH="0" baseline="0" noProof="0">
                <a:ln>
                  <a:noFill/>
                </a:ln>
                <a:solidFill>
                  <a:srgbClr val="FDF9E4"/>
                </a:solidFill>
                <a:effectLst/>
                <a:uLnTx/>
                <a:uFillTx/>
                <a:latin typeface="Public Sans"/>
                <a:ea typeface="+mn-ea"/>
                <a:cs typeface="+mn-cs"/>
              </a:rPr>
            </a:br>
            <a:r>
              <a:rPr kumimoji="0" lang="sv-SE" sz="1800" b="0" i="0" u="none" strike="noStrike" kern="1200" cap="none" spc="0" normalizeH="0" baseline="0" noProof="0">
                <a:ln>
                  <a:noFill/>
                </a:ln>
                <a:solidFill>
                  <a:srgbClr val="FDF9E4"/>
                </a:solidFill>
                <a:effectLst/>
                <a:uLnTx/>
                <a:uFillTx/>
                <a:latin typeface="Public Sans"/>
                <a:ea typeface="+mn-ea"/>
                <a:cs typeface="+mn-cs"/>
              </a:rPr>
              <a:t>och kassa</a:t>
            </a:r>
          </a:p>
        </p:txBody>
      </p:sp>
      <p:sp>
        <p:nvSpPr>
          <p:cNvPr id="4" name="Rektangel: rundade hörn 3">
            <a:extLst>
              <a:ext uri="{FF2B5EF4-FFF2-40B4-BE49-F238E27FC236}">
                <a16:creationId xmlns:a16="http://schemas.microsoft.com/office/drawing/2014/main" id="{3E8595CA-12F4-CC92-7478-20275A5F8506}"/>
              </a:ext>
            </a:extLst>
          </p:cNvPr>
          <p:cNvSpPr/>
          <p:nvPr/>
        </p:nvSpPr>
        <p:spPr>
          <a:xfrm>
            <a:off x="3333959" y="1794248"/>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Dokumentation</a:t>
            </a:r>
          </a:p>
        </p:txBody>
      </p:sp>
      <p:sp>
        <p:nvSpPr>
          <p:cNvPr id="6" name="Rektangel: rundade hörn 5">
            <a:extLst>
              <a:ext uri="{FF2B5EF4-FFF2-40B4-BE49-F238E27FC236}">
                <a16:creationId xmlns:a16="http://schemas.microsoft.com/office/drawing/2014/main" id="{7491833B-F75F-29F0-971E-B1999E768846}"/>
              </a:ext>
            </a:extLst>
          </p:cNvPr>
          <p:cNvSpPr/>
          <p:nvPr/>
        </p:nvSpPr>
        <p:spPr>
          <a:xfrm>
            <a:off x="6041310" y="1794248"/>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Medicinsk klassificering</a:t>
            </a:r>
          </a:p>
        </p:txBody>
      </p:sp>
      <p:sp>
        <p:nvSpPr>
          <p:cNvPr id="9" name="Rektangel: rundade hörn 8">
            <a:extLst>
              <a:ext uri="{FF2B5EF4-FFF2-40B4-BE49-F238E27FC236}">
                <a16:creationId xmlns:a16="http://schemas.microsoft.com/office/drawing/2014/main" id="{1280B4E6-2824-CBCC-021C-3E54B7799F9B}"/>
              </a:ext>
            </a:extLst>
          </p:cNvPr>
          <p:cNvSpPr/>
          <p:nvPr/>
        </p:nvSpPr>
        <p:spPr>
          <a:xfrm>
            <a:off x="626608" y="3054669"/>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Meddelandecenter och Mitt arbetsflöde</a:t>
            </a:r>
          </a:p>
        </p:txBody>
      </p:sp>
      <p:sp>
        <p:nvSpPr>
          <p:cNvPr id="10" name="Rektangel: rundade hörn 9">
            <a:extLst>
              <a:ext uri="{FF2B5EF4-FFF2-40B4-BE49-F238E27FC236}">
                <a16:creationId xmlns:a16="http://schemas.microsoft.com/office/drawing/2014/main" id="{5007641C-2A88-FA1D-4B73-C2CD06F1EAF5}"/>
              </a:ext>
            </a:extLst>
          </p:cNvPr>
          <p:cNvSpPr/>
          <p:nvPr/>
        </p:nvSpPr>
        <p:spPr>
          <a:xfrm>
            <a:off x="3333959" y="3054669"/>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Remisshantering</a:t>
            </a:r>
          </a:p>
        </p:txBody>
      </p:sp>
      <p:sp>
        <p:nvSpPr>
          <p:cNvPr id="15" name="Rektangel: rundade hörn 14">
            <a:extLst>
              <a:ext uri="{FF2B5EF4-FFF2-40B4-BE49-F238E27FC236}">
                <a16:creationId xmlns:a16="http://schemas.microsoft.com/office/drawing/2014/main" id="{5E5A3B9A-9288-7AB9-88A8-27C35A733B1F}"/>
              </a:ext>
            </a:extLst>
          </p:cNvPr>
          <p:cNvSpPr/>
          <p:nvPr/>
        </p:nvSpPr>
        <p:spPr>
          <a:xfrm>
            <a:off x="6041309" y="3054669"/>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Tidbok</a:t>
            </a:r>
          </a:p>
        </p:txBody>
      </p:sp>
      <p:sp>
        <p:nvSpPr>
          <p:cNvPr id="16" name="Rektangel: rundade hörn 15">
            <a:extLst>
              <a:ext uri="{FF2B5EF4-FFF2-40B4-BE49-F238E27FC236}">
                <a16:creationId xmlns:a16="http://schemas.microsoft.com/office/drawing/2014/main" id="{661EB6F2-F285-8F63-A35E-AB92752ED25E}"/>
              </a:ext>
            </a:extLst>
          </p:cNvPr>
          <p:cNvSpPr/>
          <p:nvPr/>
        </p:nvSpPr>
        <p:spPr>
          <a:xfrm>
            <a:off x="626608" y="4327011"/>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Hantera rapporter</a:t>
            </a:r>
          </a:p>
        </p:txBody>
      </p:sp>
      <p:sp>
        <p:nvSpPr>
          <p:cNvPr id="17" name="Rektangel: rundade hörn 16">
            <a:extLst>
              <a:ext uri="{FF2B5EF4-FFF2-40B4-BE49-F238E27FC236}">
                <a16:creationId xmlns:a16="http://schemas.microsoft.com/office/drawing/2014/main" id="{28E51672-FECE-334F-7404-172E6C9F0EE1}"/>
              </a:ext>
            </a:extLst>
          </p:cNvPr>
          <p:cNvSpPr/>
          <p:nvPr/>
        </p:nvSpPr>
        <p:spPr>
          <a:xfrm>
            <a:off x="3333958" y="4319942"/>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Ordination</a:t>
            </a:r>
          </a:p>
        </p:txBody>
      </p:sp>
      <p:sp>
        <p:nvSpPr>
          <p:cNvPr id="18" name="Rektangel: rundade hörn 17">
            <a:extLst>
              <a:ext uri="{FF2B5EF4-FFF2-40B4-BE49-F238E27FC236}">
                <a16:creationId xmlns:a16="http://schemas.microsoft.com/office/drawing/2014/main" id="{F31A66B2-AC69-EC54-9D82-26EE8F5D23A9}"/>
              </a:ext>
            </a:extLst>
          </p:cNvPr>
          <p:cNvSpPr/>
          <p:nvPr/>
        </p:nvSpPr>
        <p:spPr>
          <a:xfrm>
            <a:off x="6041308" y="4319942"/>
            <a:ext cx="2537927" cy="1138334"/>
          </a:xfrm>
          <a:prstGeom prst="roundRect">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DF9E4"/>
                </a:solidFill>
                <a:effectLst/>
                <a:uLnTx/>
                <a:uFillTx/>
                <a:latin typeface="Public Sans"/>
                <a:ea typeface="+mn-ea"/>
                <a:cs typeface="+mn-cs"/>
              </a:rPr>
              <a:t>Vårdplats-koordinering</a:t>
            </a:r>
          </a:p>
        </p:txBody>
      </p:sp>
      <p:sp>
        <p:nvSpPr>
          <p:cNvPr id="24" name="textruta 23">
            <a:extLst>
              <a:ext uri="{FF2B5EF4-FFF2-40B4-BE49-F238E27FC236}">
                <a16:creationId xmlns:a16="http://schemas.microsoft.com/office/drawing/2014/main" id="{2A68357B-EEAF-3A94-7341-CAA214F861B8}"/>
              </a:ext>
            </a:extLst>
          </p:cNvPr>
          <p:cNvSpPr txBox="1"/>
          <p:nvPr/>
        </p:nvSpPr>
        <p:spPr>
          <a:xfrm>
            <a:off x="609599" y="1357912"/>
            <a:ext cx="5920455"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Arbetsuppgifter i SDV kopplat till realtidsinformation</a:t>
            </a:r>
          </a:p>
        </p:txBody>
      </p:sp>
      <p:sp>
        <p:nvSpPr>
          <p:cNvPr id="2" name="Pratbubbla: rektangel med rundade hörn 1">
            <a:extLst>
              <a:ext uri="{FF2B5EF4-FFF2-40B4-BE49-F238E27FC236}">
                <a16:creationId xmlns:a16="http://schemas.microsoft.com/office/drawing/2014/main" id="{F76B7ABA-16F9-F803-9B25-1DEE9CC14EED}"/>
              </a:ext>
            </a:extLst>
          </p:cNvPr>
          <p:cNvSpPr/>
          <p:nvPr/>
        </p:nvSpPr>
        <p:spPr>
          <a:xfrm>
            <a:off x="714027" y="3117810"/>
            <a:ext cx="4320171" cy="1012052"/>
          </a:xfrm>
          <a:prstGeom prst="wedgeRoundRectCallout">
            <a:avLst>
              <a:gd name="adj1" fmla="val -22044"/>
              <a:gd name="adj2" fmla="val 107050"/>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Public Sans"/>
                <a:ea typeface="+mn-ea"/>
                <a:cs typeface="+mn-cs"/>
              </a:rPr>
              <a:t>Kvalitetssäkring via rapporter, arbetsköer och kodningsköer</a:t>
            </a:r>
          </a:p>
        </p:txBody>
      </p:sp>
      <p:pic>
        <p:nvPicPr>
          <p:cNvPr id="5" name="Bildobjekt 4">
            <a:extLst>
              <a:ext uri="{FF2B5EF4-FFF2-40B4-BE49-F238E27FC236}">
                <a16:creationId xmlns:a16="http://schemas.microsoft.com/office/drawing/2014/main" id="{C0C56296-CA77-67E9-37EC-58BF82570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0619" y="1360902"/>
            <a:ext cx="2076362" cy="40973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68888845"/>
      </p:ext>
    </p:extLst>
  </p:cSld>
  <p:clrMapOvr>
    <a:masterClrMapping/>
  </p:clrMapOvr>
  <mc:AlternateContent xmlns:mc="http://schemas.openxmlformats.org/markup-compatibility/2006" xmlns:p14="http://schemas.microsoft.com/office/powerpoint/2010/main">
    <mc:Choice Requires="p14">
      <p:transition spd="slow" p14:dur="2000" advTm="17146"/>
    </mc:Choice>
    <mc:Fallback xmlns="">
      <p:transition spd="slow" advTm="1714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AA1829EE-0275-38D4-600E-0B25067DA385}"/>
              </a:ext>
            </a:extLst>
          </p:cNvPr>
          <p:cNvSpPr>
            <a:spLocks noGrp="1"/>
          </p:cNvSpPr>
          <p:nvPr>
            <p:ph idx="1"/>
          </p:nvPr>
        </p:nvSpPr>
        <p:spPr>
          <a:xfrm>
            <a:off x="702873" y="1431536"/>
            <a:ext cx="8011919" cy="4032250"/>
          </a:xfrm>
        </p:spPr>
        <p:txBody>
          <a:bodyPr/>
          <a:lstStyle/>
          <a:p>
            <a:pPr marL="0" indent="0">
              <a:buNone/>
            </a:pPr>
            <a:endParaRPr lang="sv-SE" sz="1800" dirty="0"/>
          </a:p>
          <a:p>
            <a:endParaRPr lang="sv-SE" sz="1800" dirty="0"/>
          </a:p>
        </p:txBody>
      </p:sp>
      <p:sp>
        <p:nvSpPr>
          <p:cNvPr id="10" name="textruta 9">
            <a:extLst>
              <a:ext uri="{FF2B5EF4-FFF2-40B4-BE49-F238E27FC236}">
                <a16:creationId xmlns:a16="http://schemas.microsoft.com/office/drawing/2014/main" id="{0375A72E-E83F-FD46-CA25-89C38C4F3768}"/>
              </a:ext>
            </a:extLst>
          </p:cNvPr>
          <p:cNvSpPr txBox="1"/>
          <p:nvPr/>
        </p:nvSpPr>
        <p:spPr>
          <a:xfrm>
            <a:off x="348704" y="1094205"/>
            <a:ext cx="6499567"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Public Sans"/>
                <a:ea typeface="+mn-ea"/>
                <a:cs typeface="+mn-cs"/>
              </a:rPr>
              <a:t>Arbetsuppgifter i SDV ej kopplat till realtidsinformation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Public Sans"/>
              <a:ea typeface="+mn-ea"/>
              <a:cs typeface="+mn-cs"/>
            </a:endParaRPr>
          </a:p>
        </p:txBody>
      </p:sp>
      <p:pic>
        <p:nvPicPr>
          <p:cNvPr id="2" name="Bildobjekt 1">
            <a:extLst>
              <a:ext uri="{FF2B5EF4-FFF2-40B4-BE49-F238E27FC236}">
                <a16:creationId xmlns:a16="http://schemas.microsoft.com/office/drawing/2014/main" id="{FB7545F9-C820-6551-BA51-11CAEA01FF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0619" y="1360902"/>
            <a:ext cx="2076362" cy="4097374"/>
          </a:xfrm>
          <a:prstGeom prst="rect">
            <a:avLst/>
          </a:prstGeom>
          <a:effectLst>
            <a:outerShdw blurRad="50800" dist="38100" dir="2700000" algn="tl" rotWithShape="0">
              <a:prstClr val="black">
                <a:alpha val="40000"/>
              </a:prstClr>
            </a:outerShdw>
          </a:effectLst>
        </p:spPr>
      </p:pic>
      <p:sp>
        <p:nvSpPr>
          <p:cNvPr id="11" name="Rubrik 1">
            <a:extLst>
              <a:ext uri="{FF2B5EF4-FFF2-40B4-BE49-F238E27FC236}">
                <a16:creationId xmlns:a16="http://schemas.microsoft.com/office/drawing/2014/main" id="{BEF0D462-2BCC-420B-85DB-D34367D74046}"/>
              </a:ext>
            </a:extLst>
          </p:cNvPr>
          <p:cNvSpPr>
            <a:spLocks noGrp="1"/>
          </p:cNvSpPr>
          <p:nvPr>
            <p:ph type="title"/>
          </p:nvPr>
        </p:nvSpPr>
        <p:spPr>
          <a:xfrm>
            <a:off x="609600" y="360000"/>
            <a:ext cx="10972800" cy="735153"/>
          </a:xfrm>
        </p:spPr>
        <p:txBody>
          <a:bodyPr/>
          <a:lstStyle/>
          <a:p>
            <a:r>
              <a:rPr lang="sv-SE" sz="3200"/>
              <a:t>Medicinska sekreterarens roll</a:t>
            </a:r>
          </a:p>
        </p:txBody>
      </p:sp>
      <p:sp>
        <p:nvSpPr>
          <p:cNvPr id="19" name="Rektangel: rundade hörn 18">
            <a:extLst>
              <a:ext uri="{FF2B5EF4-FFF2-40B4-BE49-F238E27FC236}">
                <a16:creationId xmlns:a16="http://schemas.microsoft.com/office/drawing/2014/main" id="{F2931627-CCCB-4E80-654B-58089E395B45}"/>
              </a:ext>
            </a:extLst>
          </p:cNvPr>
          <p:cNvSpPr/>
          <p:nvPr/>
        </p:nvSpPr>
        <p:spPr>
          <a:xfrm>
            <a:off x="609599" y="1789938"/>
            <a:ext cx="2537927" cy="1138334"/>
          </a:xfrm>
          <a:prstGeom prst="roundRect">
            <a:avLst/>
          </a:prstGeom>
          <a:solidFill>
            <a:schemeClr val="tx2">
              <a:lumMod val="40000"/>
              <a:lumOff val="6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Beställning</a:t>
            </a:r>
          </a:p>
        </p:txBody>
      </p:sp>
      <p:sp>
        <p:nvSpPr>
          <p:cNvPr id="20" name="Rektangel: rundade hörn 19">
            <a:extLst>
              <a:ext uri="{FF2B5EF4-FFF2-40B4-BE49-F238E27FC236}">
                <a16:creationId xmlns:a16="http://schemas.microsoft.com/office/drawing/2014/main" id="{D0FC7919-13C8-4F7B-46F4-1A2A16F3A770}"/>
              </a:ext>
            </a:extLst>
          </p:cNvPr>
          <p:cNvSpPr/>
          <p:nvPr/>
        </p:nvSpPr>
        <p:spPr>
          <a:xfrm>
            <a:off x="3333958" y="1791822"/>
            <a:ext cx="2537927" cy="1138334"/>
          </a:xfrm>
          <a:prstGeom prst="roundRect">
            <a:avLst/>
          </a:prstGeom>
          <a:solidFill>
            <a:schemeClr val="tx2">
              <a:lumMod val="40000"/>
              <a:lumOff val="6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Schemaläggning</a:t>
            </a:r>
          </a:p>
        </p:txBody>
      </p:sp>
      <p:sp>
        <p:nvSpPr>
          <p:cNvPr id="21" name="Rektangel: rundade hörn 20">
            <a:extLst>
              <a:ext uri="{FF2B5EF4-FFF2-40B4-BE49-F238E27FC236}">
                <a16:creationId xmlns:a16="http://schemas.microsoft.com/office/drawing/2014/main" id="{69080925-3CD6-DFF9-B11F-3CC495C7DF85}"/>
              </a:ext>
            </a:extLst>
          </p:cNvPr>
          <p:cNvSpPr/>
          <p:nvPr/>
        </p:nvSpPr>
        <p:spPr>
          <a:xfrm>
            <a:off x="6041308" y="1791588"/>
            <a:ext cx="2537927" cy="1138334"/>
          </a:xfrm>
          <a:prstGeom prst="roundRect">
            <a:avLst/>
          </a:prstGeom>
          <a:solidFill>
            <a:schemeClr val="tx2">
              <a:lumMod val="40000"/>
              <a:lumOff val="6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På-platsen support</a:t>
            </a:r>
          </a:p>
        </p:txBody>
      </p:sp>
      <p:sp>
        <p:nvSpPr>
          <p:cNvPr id="22" name="Rektangel: rundade hörn 21">
            <a:extLst>
              <a:ext uri="{FF2B5EF4-FFF2-40B4-BE49-F238E27FC236}">
                <a16:creationId xmlns:a16="http://schemas.microsoft.com/office/drawing/2014/main" id="{FF972EBA-613F-4B75-2AB4-D6C5542E6F35}"/>
              </a:ext>
            </a:extLst>
          </p:cNvPr>
          <p:cNvSpPr/>
          <p:nvPr/>
        </p:nvSpPr>
        <p:spPr>
          <a:xfrm>
            <a:off x="609598" y="3050359"/>
            <a:ext cx="2537927" cy="1138334"/>
          </a:xfrm>
          <a:prstGeom prst="roundRect">
            <a:avLst/>
          </a:prstGeom>
          <a:solidFill>
            <a:schemeClr val="tx2">
              <a:lumMod val="40000"/>
              <a:lumOff val="6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Tidbok</a:t>
            </a:r>
          </a:p>
        </p:txBody>
      </p:sp>
      <p:sp>
        <p:nvSpPr>
          <p:cNvPr id="3" name="Platshållare för sidfot 2">
            <a:extLst>
              <a:ext uri="{FF2B5EF4-FFF2-40B4-BE49-F238E27FC236}">
                <a16:creationId xmlns:a16="http://schemas.microsoft.com/office/drawing/2014/main" id="{C0290EAA-2F9D-8456-FBFF-3C109B27539F}"/>
              </a:ext>
            </a:extLst>
          </p:cNvPr>
          <p:cNvSpPr>
            <a:spLocks noGrp="1"/>
          </p:cNvSpPr>
          <p:nvPr>
            <p:ph type="ftr" sz="quarter" idx="11"/>
          </p:nvPr>
        </p:nvSpPr>
        <p:spPr>
          <a:xfrm>
            <a:off x="0" y="0"/>
            <a:ext cx="0" cy="0"/>
          </a:xfr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247800605"/>
      </p:ext>
    </p:extLst>
  </p:cSld>
  <p:clrMapOvr>
    <a:masterClrMapping/>
  </p:clrMapOvr>
  <mc:AlternateContent xmlns:mc="http://schemas.openxmlformats.org/markup-compatibility/2006" xmlns:p14="http://schemas.microsoft.com/office/powerpoint/2010/main">
    <mc:Choice Requires="p14">
      <p:transition spd="slow" p14:dur="2000" advTm="11805"/>
    </mc:Choice>
    <mc:Fallback xmlns="">
      <p:transition spd="slow" advTm="1180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rundade hörn 7">
            <a:extLst>
              <a:ext uri="{FF2B5EF4-FFF2-40B4-BE49-F238E27FC236}">
                <a16:creationId xmlns:a16="http://schemas.microsoft.com/office/drawing/2014/main" id="{0A295D9D-389B-CB3D-1F54-D69C1566E518}"/>
              </a:ext>
            </a:extLst>
          </p:cNvPr>
          <p:cNvSpPr/>
          <p:nvPr/>
        </p:nvSpPr>
        <p:spPr>
          <a:xfrm>
            <a:off x="609599" y="1789938"/>
            <a:ext cx="2537927" cy="1138334"/>
          </a:xfrm>
          <a:prstGeom prst="roundRect">
            <a:avLst/>
          </a:prstGeom>
          <a:solidFill>
            <a:schemeClr val="tx2">
              <a:lumMod val="40000"/>
              <a:lumOff val="6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Beställning</a:t>
            </a:r>
          </a:p>
        </p:txBody>
      </p:sp>
      <p:sp>
        <p:nvSpPr>
          <p:cNvPr id="9" name="Rektangel: rundade hörn 8">
            <a:extLst>
              <a:ext uri="{FF2B5EF4-FFF2-40B4-BE49-F238E27FC236}">
                <a16:creationId xmlns:a16="http://schemas.microsoft.com/office/drawing/2014/main" id="{5C9E19B7-B83A-FEBA-6611-BA5D806E848F}"/>
              </a:ext>
            </a:extLst>
          </p:cNvPr>
          <p:cNvSpPr/>
          <p:nvPr/>
        </p:nvSpPr>
        <p:spPr>
          <a:xfrm>
            <a:off x="3333958" y="1791822"/>
            <a:ext cx="2537927" cy="1138334"/>
          </a:xfrm>
          <a:prstGeom prst="roundRect">
            <a:avLst/>
          </a:prstGeom>
          <a:solidFill>
            <a:schemeClr val="tx2">
              <a:lumMod val="40000"/>
              <a:lumOff val="6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Schemaläggning</a:t>
            </a:r>
          </a:p>
        </p:txBody>
      </p:sp>
      <p:sp>
        <p:nvSpPr>
          <p:cNvPr id="10" name="Rektangel: rundade hörn 9">
            <a:extLst>
              <a:ext uri="{FF2B5EF4-FFF2-40B4-BE49-F238E27FC236}">
                <a16:creationId xmlns:a16="http://schemas.microsoft.com/office/drawing/2014/main" id="{D5CA1F17-F4C1-3B70-5C6A-3A7B15D02507}"/>
              </a:ext>
            </a:extLst>
          </p:cNvPr>
          <p:cNvSpPr/>
          <p:nvPr/>
        </p:nvSpPr>
        <p:spPr>
          <a:xfrm>
            <a:off x="6041308" y="1791588"/>
            <a:ext cx="2537927" cy="1138334"/>
          </a:xfrm>
          <a:prstGeom prst="roundRect">
            <a:avLst/>
          </a:prstGeom>
          <a:solidFill>
            <a:schemeClr val="tx2">
              <a:lumMod val="40000"/>
              <a:lumOff val="6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På-platsen support</a:t>
            </a:r>
          </a:p>
        </p:txBody>
      </p:sp>
      <p:sp>
        <p:nvSpPr>
          <p:cNvPr id="13" name="Rektangel: rundade hörn 12">
            <a:extLst>
              <a:ext uri="{FF2B5EF4-FFF2-40B4-BE49-F238E27FC236}">
                <a16:creationId xmlns:a16="http://schemas.microsoft.com/office/drawing/2014/main" id="{DEA388BF-23AD-9528-ABC9-96EF3F29E17D}"/>
              </a:ext>
            </a:extLst>
          </p:cNvPr>
          <p:cNvSpPr/>
          <p:nvPr/>
        </p:nvSpPr>
        <p:spPr>
          <a:xfrm>
            <a:off x="609598" y="3050359"/>
            <a:ext cx="2537927" cy="1138334"/>
          </a:xfrm>
          <a:prstGeom prst="roundRect">
            <a:avLst/>
          </a:prstGeom>
          <a:solidFill>
            <a:schemeClr val="tx2">
              <a:lumMod val="40000"/>
              <a:lumOff val="6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Tidbok</a:t>
            </a:r>
          </a:p>
        </p:txBody>
      </p:sp>
      <p:sp>
        <p:nvSpPr>
          <p:cNvPr id="5" name="Platshållare för innehåll 4">
            <a:extLst>
              <a:ext uri="{FF2B5EF4-FFF2-40B4-BE49-F238E27FC236}">
                <a16:creationId xmlns:a16="http://schemas.microsoft.com/office/drawing/2014/main" id="{AA1829EE-0275-38D4-600E-0B25067DA385}"/>
              </a:ext>
            </a:extLst>
          </p:cNvPr>
          <p:cNvSpPr>
            <a:spLocks noGrp="1"/>
          </p:cNvSpPr>
          <p:nvPr>
            <p:ph idx="1"/>
          </p:nvPr>
        </p:nvSpPr>
        <p:spPr>
          <a:xfrm>
            <a:off x="702873" y="1431536"/>
            <a:ext cx="8011919" cy="4032250"/>
          </a:xfrm>
        </p:spPr>
        <p:txBody>
          <a:bodyPr/>
          <a:lstStyle/>
          <a:p>
            <a:pPr marL="0" indent="0">
              <a:buNone/>
            </a:pPr>
            <a:endParaRPr lang="sv-SE" sz="1800" dirty="0"/>
          </a:p>
          <a:p>
            <a:endParaRPr lang="sv-SE" sz="1800" dirty="0"/>
          </a:p>
        </p:txBody>
      </p:sp>
      <p:pic>
        <p:nvPicPr>
          <p:cNvPr id="2" name="Bildobjekt 1">
            <a:extLst>
              <a:ext uri="{FF2B5EF4-FFF2-40B4-BE49-F238E27FC236}">
                <a16:creationId xmlns:a16="http://schemas.microsoft.com/office/drawing/2014/main" id="{FB7545F9-C820-6551-BA51-11CAEA01FF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0619" y="1360902"/>
            <a:ext cx="2076362" cy="4097374"/>
          </a:xfrm>
          <a:prstGeom prst="rect">
            <a:avLst/>
          </a:prstGeom>
          <a:effectLst>
            <a:outerShdw blurRad="50800" dist="38100" dir="2700000" algn="tl" rotWithShape="0">
              <a:prstClr val="black">
                <a:alpha val="40000"/>
              </a:prstClr>
            </a:outerShdw>
          </a:effectLst>
        </p:spPr>
      </p:pic>
      <p:sp>
        <p:nvSpPr>
          <p:cNvPr id="11" name="Rubrik 1">
            <a:extLst>
              <a:ext uri="{FF2B5EF4-FFF2-40B4-BE49-F238E27FC236}">
                <a16:creationId xmlns:a16="http://schemas.microsoft.com/office/drawing/2014/main" id="{BEF0D462-2BCC-420B-85DB-D34367D74046}"/>
              </a:ext>
            </a:extLst>
          </p:cNvPr>
          <p:cNvSpPr>
            <a:spLocks noGrp="1"/>
          </p:cNvSpPr>
          <p:nvPr>
            <p:ph type="title"/>
          </p:nvPr>
        </p:nvSpPr>
        <p:spPr>
          <a:xfrm>
            <a:off x="609600" y="360000"/>
            <a:ext cx="10972800" cy="735153"/>
          </a:xfrm>
        </p:spPr>
        <p:txBody>
          <a:bodyPr/>
          <a:lstStyle/>
          <a:p>
            <a:r>
              <a:rPr lang="sv-SE" sz="3200"/>
              <a:t>Medicinska sekreterarens roll</a:t>
            </a:r>
          </a:p>
        </p:txBody>
      </p:sp>
      <p:sp>
        <p:nvSpPr>
          <p:cNvPr id="12" name="Pratbubbla: rektangel med rundade hörn 11">
            <a:extLst>
              <a:ext uri="{FF2B5EF4-FFF2-40B4-BE49-F238E27FC236}">
                <a16:creationId xmlns:a16="http://schemas.microsoft.com/office/drawing/2014/main" id="{49484D53-1056-5FB4-356A-0BD55EC029F1}"/>
              </a:ext>
            </a:extLst>
          </p:cNvPr>
          <p:cNvSpPr/>
          <p:nvPr/>
        </p:nvSpPr>
        <p:spPr>
          <a:xfrm>
            <a:off x="4627949" y="3472433"/>
            <a:ext cx="4180117" cy="2042405"/>
          </a:xfrm>
          <a:prstGeom prst="wedgeRoundRectCallout">
            <a:avLst>
              <a:gd name="adj1" fmla="val 19511"/>
              <a:gd name="adj2" fmla="val -92789"/>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Public Sans"/>
                <a:ea typeface="+mn-ea"/>
                <a:cs typeface="+mn-cs"/>
              </a:rPr>
              <a:t>Handleda nya medarbetare i journalsystemet (SDV-Coach)</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Public Sans"/>
                <a:ea typeface="+mn-ea"/>
                <a:cs typeface="+mn-cs"/>
              </a:rPr>
              <a:t>IT-kontaktperson journalsystem (övergång från SDV-Coach)</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Public Sans"/>
                <a:ea typeface="+mn-ea"/>
                <a:cs typeface="+mn-cs"/>
              </a:rPr>
              <a:t>Utbilda/införa taligenkänning (TIK), skapa kommandon och autotexter</a:t>
            </a:r>
          </a:p>
        </p:txBody>
      </p:sp>
      <p:sp>
        <p:nvSpPr>
          <p:cNvPr id="7" name="textruta 6">
            <a:extLst>
              <a:ext uri="{FF2B5EF4-FFF2-40B4-BE49-F238E27FC236}">
                <a16:creationId xmlns:a16="http://schemas.microsoft.com/office/drawing/2014/main" id="{75B3A92B-C759-C50F-0E41-7B24710BC401}"/>
              </a:ext>
            </a:extLst>
          </p:cNvPr>
          <p:cNvSpPr txBox="1"/>
          <p:nvPr/>
        </p:nvSpPr>
        <p:spPr>
          <a:xfrm>
            <a:off x="348704" y="1094205"/>
            <a:ext cx="6499567"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Arbetsuppgifter i SDV ej kopplat till realtidsinformation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Public Sans"/>
              <a:ea typeface="+mn-ea"/>
              <a:cs typeface="+mn-cs"/>
            </a:endParaRPr>
          </a:p>
        </p:txBody>
      </p:sp>
      <p:sp>
        <p:nvSpPr>
          <p:cNvPr id="3" name="Platshållare för sidfot 2">
            <a:extLst>
              <a:ext uri="{FF2B5EF4-FFF2-40B4-BE49-F238E27FC236}">
                <a16:creationId xmlns:a16="http://schemas.microsoft.com/office/drawing/2014/main" id="{D591DF06-8CA4-BBCA-DC1B-D6352E021390}"/>
              </a:ext>
            </a:extLst>
          </p:cNvPr>
          <p:cNvSpPr>
            <a:spLocks noGrp="1"/>
          </p:cNvSpPr>
          <p:nvPr>
            <p:ph type="ftr" sz="quarter" idx="11"/>
          </p:nvPr>
        </p:nvSpPr>
        <p:spPr>
          <a:xfrm>
            <a:off x="0" y="0"/>
            <a:ext cx="0" cy="0"/>
          </a:xfr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3047466296"/>
      </p:ext>
    </p:extLst>
  </p:cSld>
  <p:clrMapOvr>
    <a:masterClrMapping/>
  </p:clrMapOvr>
  <mc:AlternateContent xmlns:mc="http://schemas.openxmlformats.org/markup-compatibility/2006" xmlns:p14="http://schemas.microsoft.com/office/powerpoint/2010/main">
    <mc:Choice Requires="p14">
      <p:transition spd="slow" p14:dur="2000" advTm="44684"/>
    </mc:Choice>
    <mc:Fallback xmlns="">
      <p:transition spd="slow" advTm="4468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ktangel: rundade hörn 26">
            <a:extLst>
              <a:ext uri="{FF2B5EF4-FFF2-40B4-BE49-F238E27FC236}">
                <a16:creationId xmlns:a16="http://schemas.microsoft.com/office/drawing/2014/main" id="{6CA0312D-F3E5-3C21-928B-ED862DB073C8}"/>
              </a:ext>
            </a:extLst>
          </p:cNvPr>
          <p:cNvSpPr/>
          <p:nvPr/>
        </p:nvSpPr>
        <p:spPr>
          <a:xfrm>
            <a:off x="646890" y="5333851"/>
            <a:ext cx="2537927" cy="1138334"/>
          </a:xfrm>
          <a:prstGeom prst="roundRect">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Handledning/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Utbildning</a:t>
            </a:r>
          </a:p>
        </p:txBody>
      </p:sp>
      <p:sp>
        <p:nvSpPr>
          <p:cNvPr id="3" name="Rektangel: rundade hörn 2">
            <a:extLst>
              <a:ext uri="{FF2B5EF4-FFF2-40B4-BE49-F238E27FC236}">
                <a16:creationId xmlns:a16="http://schemas.microsoft.com/office/drawing/2014/main" id="{15BC0BFE-D08D-991C-160A-4E66E1058215}"/>
              </a:ext>
            </a:extLst>
          </p:cNvPr>
          <p:cNvSpPr/>
          <p:nvPr/>
        </p:nvSpPr>
        <p:spPr>
          <a:xfrm>
            <a:off x="609600" y="1516825"/>
            <a:ext cx="2537927" cy="1138334"/>
          </a:xfrm>
          <a:prstGeom prst="roundRect">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1177</a:t>
            </a:r>
            <a:endParaRPr kumimoji="0" lang="sv-SE" sz="1400" b="0" i="0" u="none" strike="noStrike" kern="1200" cap="none" spc="0" normalizeH="0" baseline="0" noProof="0">
              <a:ln>
                <a:noFill/>
              </a:ln>
              <a:solidFill>
                <a:prstClr val="black"/>
              </a:solidFill>
              <a:effectLst/>
              <a:uLnTx/>
              <a:uFillTx/>
              <a:latin typeface="Public Sans"/>
              <a:ea typeface="+mn-ea"/>
              <a:cs typeface="+mn-cs"/>
            </a:endParaRPr>
          </a:p>
        </p:txBody>
      </p:sp>
      <p:sp>
        <p:nvSpPr>
          <p:cNvPr id="4" name="Rektangel: rundade hörn 3">
            <a:extLst>
              <a:ext uri="{FF2B5EF4-FFF2-40B4-BE49-F238E27FC236}">
                <a16:creationId xmlns:a16="http://schemas.microsoft.com/office/drawing/2014/main" id="{3E8595CA-12F4-CC92-7478-20275A5F8506}"/>
              </a:ext>
            </a:extLst>
          </p:cNvPr>
          <p:cNvSpPr/>
          <p:nvPr/>
        </p:nvSpPr>
        <p:spPr>
          <a:xfrm>
            <a:off x="3326165" y="1504383"/>
            <a:ext cx="2537927" cy="1138334"/>
          </a:xfrm>
          <a:prstGeom prst="roundRect">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Administration</a:t>
            </a:r>
          </a:p>
        </p:txBody>
      </p:sp>
      <p:sp>
        <p:nvSpPr>
          <p:cNvPr id="15" name="Rektangel: rundade hörn 14">
            <a:extLst>
              <a:ext uri="{FF2B5EF4-FFF2-40B4-BE49-F238E27FC236}">
                <a16:creationId xmlns:a16="http://schemas.microsoft.com/office/drawing/2014/main" id="{5E5A3B9A-9288-7AB9-88A8-27C35A733B1F}"/>
              </a:ext>
            </a:extLst>
          </p:cNvPr>
          <p:cNvSpPr/>
          <p:nvPr/>
        </p:nvSpPr>
        <p:spPr>
          <a:xfrm>
            <a:off x="615648" y="2788244"/>
            <a:ext cx="2537927" cy="1138334"/>
          </a:xfrm>
          <a:prstGeom prst="roundRect">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Beställning</a:t>
            </a:r>
          </a:p>
        </p:txBody>
      </p:sp>
      <p:sp>
        <p:nvSpPr>
          <p:cNvPr id="2" name="Rektangel: rundade hörn 1">
            <a:extLst>
              <a:ext uri="{FF2B5EF4-FFF2-40B4-BE49-F238E27FC236}">
                <a16:creationId xmlns:a16="http://schemas.microsoft.com/office/drawing/2014/main" id="{A7C1C03A-EDC7-1F46-74BC-484A8FDEE5C8}"/>
              </a:ext>
            </a:extLst>
          </p:cNvPr>
          <p:cNvSpPr/>
          <p:nvPr/>
        </p:nvSpPr>
        <p:spPr>
          <a:xfrm>
            <a:off x="3317037" y="2785355"/>
            <a:ext cx="2537927" cy="1138334"/>
          </a:xfrm>
          <a:prstGeom prst="roundRect">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Säkerhetstjänster</a:t>
            </a:r>
          </a:p>
        </p:txBody>
      </p:sp>
      <p:sp>
        <p:nvSpPr>
          <p:cNvPr id="7" name="Rektangel: rundade hörn 6">
            <a:extLst>
              <a:ext uri="{FF2B5EF4-FFF2-40B4-BE49-F238E27FC236}">
                <a16:creationId xmlns:a16="http://schemas.microsoft.com/office/drawing/2014/main" id="{9E4804E2-63AD-8616-0085-38D039B7C8F5}"/>
              </a:ext>
            </a:extLst>
          </p:cNvPr>
          <p:cNvSpPr/>
          <p:nvPr/>
        </p:nvSpPr>
        <p:spPr>
          <a:xfrm>
            <a:off x="6038658" y="1526320"/>
            <a:ext cx="2537927" cy="1138334"/>
          </a:xfrm>
          <a:prstGeom prst="roundRect">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Intyg</a:t>
            </a:r>
          </a:p>
        </p:txBody>
      </p:sp>
      <p:sp>
        <p:nvSpPr>
          <p:cNvPr id="9" name="Rektangel: rundade hörn 8">
            <a:extLst>
              <a:ext uri="{FF2B5EF4-FFF2-40B4-BE49-F238E27FC236}">
                <a16:creationId xmlns:a16="http://schemas.microsoft.com/office/drawing/2014/main" id="{72D0D1ED-E13F-CF35-0FE8-18706178725E}"/>
              </a:ext>
            </a:extLst>
          </p:cNvPr>
          <p:cNvSpPr/>
          <p:nvPr/>
        </p:nvSpPr>
        <p:spPr>
          <a:xfrm>
            <a:off x="626608" y="4070080"/>
            <a:ext cx="2537927" cy="1138334"/>
          </a:xfrm>
          <a:prstGeom prst="roundRect">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Kommunikation</a:t>
            </a:r>
          </a:p>
        </p:txBody>
      </p:sp>
      <p:sp>
        <p:nvSpPr>
          <p:cNvPr id="10" name="Rektangel: rundade hörn 9">
            <a:extLst>
              <a:ext uri="{FF2B5EF4-FFF2-40B4-BE49-F238E27FC236}">
                <a16:creationId xmlns:a16="http://schemas.microsoft.com/office/drawing/2014/main" id="{7D8972A1-3AC7-C364-AD6B-C99991649600}"/>
              </a:ext>
            </a:extLst>
          </p:cNvPr>
          <p:cNvSpPr/>
          <p:nvPr/>
        </p:nvSpPr>
        <p:spPr>
          <a:xfrm>
            <a:off x="3326164" y="4070080"/>
            <a:ext cx="2537927" cy="1138334"/>
          </a:xfrm>
          <a:prstGeom prst="roundRect">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Kvalitetsregister</a:t>
            </a:r>
          </a:p>
        </p:txBody>
      </p:sp>
      <p:sp>
        <p:nvSpPr>
          <p:cNvPr id="11" name="Rektangel: rundade hörn 10">
            <a:extLst>
              <a:ext uri="{FF2B5EF4-FFF2-40B4-BE49-F238E27FC236}">
                <a16:creationId xmlns:a16="http://schemas.microsoft.com/office/drawing/2014/main" id="{C4A3BB6C-2E9F-72AC-ABE5-EEA3C1CC7AFA}"/>
              </a:ext>
            </a:extLst>
          </p:cNvPr>
          <p:cNvSpPr/>
          <p:nvPr/>
        </p:nvSpPr>
        <p:spPr>
          <a:xfrm>
            <a:off x="6038658" y="2787085"/>
            <a:ext cx="2537927" cy="1138334"/>
          </a:xfrm>
          <a:prstGeom prst="roundRect">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Operations-koordinator</a:t>
            </a:r>
          </a:p>
        </p:txBody>
      </p:sp>
      <p:sp>
        <p:nvSpPr>
          <p:cNvPr id="12" name="Rektangel: rundade hörn 11">
            <a:extLst>
              <a:ext uri="{FF2B5EF4-FFF2-40B4-BE49-F238E27FC236}">
                <a16:creationId xmlns:a16="http://schemas.microsoft.com/office/drawing/2014/main" id="{F5160635-FA86-2975-B603-59560C170959}"/>
              </a:ext>
            </a:extLst>
          </p:cNvPr>
          <p:cNvSpPr/>
          <p:nvPr/>
        </p:nvSpPr>
        <p:spPr>
          <a:xfrm>
            <a:off x="6041308" y="4061509"/>
            <a:ext cx="2537927" cy="1138334"/>
          </a:xfrm>
          <a:prstGeom prst="roundRect">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Registrering/</a:t>
            </a:r>
            <a:br>
              <a:rPr kumimoji="0" lang="sv-SE" sz="1800" b="0" i="0" u="none" strike="noStrike" kern="1200" cap="none" spc="0" normalizeH="0" baseline="0" noProof="0">
                <a:ln>
                  <a:noFill/>
                </a:ln>
                <a:solidFill>
                  <a:prstClr val="black"/>
                </a:solidFill>
                <a:effectLst/>
                <a:uLnTx/>
                <a:uFillTx/>
                <a:latin typeface="Public Sans"/>
                <a:ea typeface="+mn-ea"/>
                <a:cs typeface="+mn-cs"/>
              </a:rPr>
            </a:br>
            <a:r>
              <a:rPr kumimoji="0" lang="sv-SE" sz="1800" b="0" i="0" u="none" strike="noStrike" kern="1200" cap="none" spc="0" normalizeH="0" baseline="0" noProof="0">
                <a:ln>
                  <a:noFill/>
                </a:ln>
                <a:solidFill>
                  <a:prstClr val="black"/>
                </a:solidFill>
                <a:effectLst/>
                <a:uLnTx/>
                <a:uFillTx/>
                <a:latin typeface="Public Sans"/>
                <a:ea typeface="+mn-ea"/>
                <a:cs typeface="+mn-cs"/>
              </a:rPr>
              <a:t>Dokumentation </a:t>
            </a:r>
            <a:br>
              <a:rPr kumimoji="0" lang="sv-SE" sz="1800" b="0" i="0" u="none" strike="noStrike" kern="1200" cap="none" spc="0" normalizeH="0" baseline="0" noProof="0">
                <a:ln>
                  <a:noFill/>
                </a:ln>
                <a:solidFill>
                  <a:prstClr val="black"/>
                </a:solidFill>
                <a:effectLst/>
                <a:uLnTx/>
                <a:uFillTx/>
                <a:latin typeface="Public Sans"/>
                <a:ea typeface="+mn-ea"/>
                <a:cs typeface="+mn-cs"/>
              </a:rPr>
            </a:br>
            <a:r>
              <a:rPr kumimoji="0" lang="sv-SE" sz="1800" b="0" i="0" u="none" strike="noStrike" kern="1200" cap="none" spc="0" normalizeH="0" baseline="0" noProof="0">
                <a:ln>
                  <a:noFill/>
                </a:ln>
                <a:solidFill>
                  <a:prstClr val="black"/>
                </a:solidFill>
                <a:effectLst/>
                <a:uLnTx/>
                <a:uFillTx/>
                <a:latin typeface="Public Sans"/>
                <a:ea typeface="+mn-ea"/>
                <a:cs typeface="+mn-cs"/>
              </a:rPr>
              <a:t>(ej SDV)</a:t>
            </a:r>
          </a:p>
        </p:txBody>
      </p:sp>
      <p:sp>
        <p:nvSpPr>
          <p:cNvPr id="5" name="Platshållare för innehåll 4">
            <a:extLst>
              <a:ext uri="{FF2B5EF4-FFF2-40B4-BE49-F238E27FC236}">
                <a16:creationId xmlns:a16="http://schemas.microsoft.com/office/drawing/2014/main" id="{AA1829EE-0275-38D4-600E-0B25067DA385}"/>
              </a:ext>
            </a:extLst>
          </p:cNvPr>
          <p:cNvSpPr>
            <a:spLocks noGrp="1"/>
          </p:cNvSpPr>
          <p:nvPr>
            <p:ph idx="1"/>
          </p:nvPr>
        </p:nvSpPr>
        <p:spPr>
          <a:xfrm>
            <a:off x="646890" y="1143071"/>
            <a:ext cx="8011919" cy="4032250"/>
          </a:xfrm>
        </p:spPr>
        <p:txBody>
          <a:bodyPr/>
          <a:lstStyle/>
          <a:p>
            <a:pPr marL="0" indent="0">
              <a:buNone/>
            </a:pPr>
            <a:endParaRPr lang="sv-SE" sz="1800"/>
          </a:p>
          <a:p>
            <a:endParaRPr lang="sv-SE" sz="1800"/>
          </a:p>
        </p:txBody>
      </p:sp>
      <p:sp>
        <p:nvSpPr>
          <p:cNvPr id="16" name="textruta 15">
            <a:extLst>
              <a:ext uri="{FF2B5EF4-FFF2-40B4-BE49-F238E27FC236}">
                <a16:creationId xmlns:a16="http://schemas.microsoft.com/office/drawing/2014/main" id="{E713B19B-81DB-718C-5A2E-0CA6DE0FB2FD}"/>
              </a:ext>
            </a:extLst>
          </p:cNvPr>
          <p:cNvSpPr txBox="1"/>
          <p:nvPr/>
        </p:nvSpPr>
        <p:spPr>
          <a:xfrm>
            <a:off x="494388" y="872649"/>
            <a:ext cx="6106886"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 Arbetsuppgifter utanför SDV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Public Sans"/>
              <a:ea typeface="+mn-ea"/>
              <a:cs typeface="+mn-cs"/>
            </a:endParaRPr>
          </a:p>
        </p:txBody>
      </p:sp>
      <p:pic>
        <p:nvPicPr>
          <p:cNvPr id="6" name="Bildobjekt 5">
            <a:extLst>
              <a:ext uri="{FF2B5EF4-FFF2-40B4-BE49-F238E27FC236}">
                <a16:creationId xmlns:a16="http://schemas.microsoft.com/office/drawing/2014/main" id="{7DB4FD05-01E0-56FE-BD60-DFEF91F65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0619" y="1360902"/>
            <a:ext cx="2076362" cy="4097374"/>
          </a:xfrm>
          <a:prstGeom prst="rect">
            <a:avLst/>
          </a:prstGeom>
          <a:effectLst>
            <a:outerShdw blurRad="50800" dist="38100" dir="2700000" algn="tl" rotWithShape="0">
              <a:prstClr val="black">
                <a:alpha val="40000"/>
              </a:prstClr>
            </a:outerShdw>
          </a:effectLst>
        </p:spPr>
      </p:pic>
      <p:sp>
        <p:nvSpPr>
          <p:cNvPr id="18" name="Rubrik 1">
            <a:extLst>
              <a:ext uri="{FF2B5EF4-FFF2-40B4-BE49-F238E27FC236}">
                <a16:creationId xmlns:a16="http://schemas.microsoft.com/office/drawing/2014/main" id="{DAD785E4-4579-1BE0-C70C-F45CEDEFED00}"/>
              </a:ext>
            </a:extLst>
          </p:cNvPr>
          <p:cNvSpPr>
            <a:spLocks noGrp="1"/>
          </p:cNvSpPr>
          <p:nvPr>
            <p:ph type="title"/>
          </p:nvPr>
        </p:nvSpPr>
        <p:spPr>
          <a:xfrm>
            <a:off x="609600" y="360000"/>
            <a:ext cx="10972800" cy="735153"/>
          </a:xfrm>
        </p:spPr>
        <p:txBody>
          <a:bodyPr/>
          <a:lstStyle/>
          <a:p>
            <a:r>
              <a:rPr lang="sv-SE" sz="3200"/>
              <a:t>Medicinska sekreterarens roll</a:t>
            </a:r>
          </a:p>
        </p:txBody>
      </p:sp>
      <p:sp>
        <p:nvSpPr>
          <p:cNvPr id="8" name="Platshållare för sidfot 7">
            <a:extLst>
              <a:ext uri="{FF2B5EF4-FFF2-40B4-BE49-F238E27FC236}">
                <a16:creationId xmlns:a16="http://schemas.microsoft.com/office/drawing/2014/main" id="{B567B4BB-D6ED-4C02-327B-05474A75C461}"/>
              </a:ext>
            </a:extLst>
          </p:cNvPr>
          <p:cNvSpPr>
            <a:spLocks noGrp="1"/>
          </p:cNvSpPr>
          <p:nvPr>
            <p:ph type="ftr" sz="quarter" idx="11"/>
          </p:nvPr>
        </p:nvSpPr>
        <p:spPr>
          <a:xfrm>
            <a:off x="0" y="0"/>
            <a:ext cx="0" cy="0"/>
          </a:xfr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2495148210"/>
      </p:ext>
    </p:extLst>
  </p:cSld>
  <p:clrMapOvr>
    <a:masterClrMapping/>
  </p:clrMapOvr>
  <mc:AlternateContent xmlns:mc="http://schemas.openxmlformats.org/markup-compatibility/2006" xmlns:p14="http://schemas.microsoft.com/office/powerpoint/2010/main">
    <mc:Choice Requires="p14">
      <p:transition spd="slow" p14:dur="2000" advTm="24529"/>
    </mc:Choice>
    <mc:Fallback xmlns="">
      <p:transition spd="slow" advTm="2452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rundade hörn 16">
            <a:extLst>
              <a:ext uri="{FF2B5EF4-FFF2-40B4-BE49-F238E27FC236}">
                <a16:creationId xmlns:a16="http://schemas.microsoft.com/office/drawing/2014/main" id="{B477FCC8-FADE-B76B-B26D-B73B0CDBE1DE}"/>
              </a:ext>
            </a:extLst>
          </p:cNvPr>
          <p:cNvSpPr/>
          <p:nvPr/>
        </p:nvSpPr>
        <p:spPr>
          <a:xfrm>
            <a:off x="646890" y="5333851"/>
            <a:ext cx="2537927" cy="1138334"/>
          </a:xfrm>
          <a:prstGeom prst="roundRect">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Handledning/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Utbildning</a:t>
            </a:r>
          </a:p>
        </p:txBody>
      </p:sp>
      <p:sp>
        <p:nvSpPr>
          <p:cNvPr id="19" name="Rektangel: rundade hörn 18">
            <a:extLst>
              <a:ext uri="{FF2B5EF4-FFF2-40B4-BE49-F238E27FC236}">
                <a16:creationId xmlns:a16="http://schemas.microsoft.com/office/drawing/2014/main" id="{59D876FD-D813-200A-E59F-1F3DF904FCDE}"/>
              </a:ext>
            </a:extLst>
          </p:cNvPr>
          <p:cNvSpPr/>
          <p:nvPr/>
        </p:nvSpPr>
        <p:spPr>
          <a:xfrm>
            <a:off x="609600" y="1516825"/>
            <a:ext cx="2537927" cy="1138334"/>
          </a:xfrm>
          <a:prstGeom prst="roundRect">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1177</a:t>
            </a:r>
            <a:endParaRPr kumimoji="0" lang="sv-SE" sz="1400" b="0" i="0" u="none" strike="noStrike" kern="1200" cap="none" spc="0" normalizeH="0" baseline="0" noProof="0">
              <a:ln>
                <a:noFill/>
              </a:ln>
              <a:solidFill>
                <a:prstClr val="black"/>
              </a:solidFill>
              <a:effectLst/>
              <a:uLnTx/>
              <a:uFillTx/>
              <a:latin typeface="Public Sans"/>
              <a:ea typeface="+mn-ea"/>
              <a:cs typeface="+mn-cs"/>
            </a:endParaRPr>
          </a:p>
        </p:txBody>
      </p:sp>
      <p:sp>
        <p:nvSpPr>
          <p:cNvPr id="20" name="Rektangel: rundade hörn 19">
            <a:extLst>
              <a:ext uri="{FF2B5EF4-FFF2-40B4-BE49-F238E27FC236}">
                <a16:creationId xmlns:a16="http://schemas.microsoft.com/office/drawing/2014/main" id="{F59D3E1B-E700-FD35-A782-D4C041E4DA47}"/>
              </a:ext>
            </a:extLst>
          </p:cNvPr>
          <p:cNvSpPr/>
          <p:nvPr/>
        </p:nvSpPr>
        <p:spPr>
          <a:xfrm>
            <a:off x="3326165" y="1504383"/>
            <a:ext cx="2537927" cy="1138334"/>
          </a:xfrm>
          <a:prstGeom prst="roundRect">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Administration</a:t>
            </a:r>
          </a:p>
        </p:txBody>
      </p:sp>
      <p:sp>
        <p:nvSpPr>
          <p:cNvPr id="21" name="Rektangel: rundade hörn 20">
            <a:extLst>
              <a:ext uri="{FF2B5EF4-FFF2-40B4-BE49-F238E27FC236}">
                <a16:creationId xmlns:a16="http://schemas.microsoft.com/office/drawing/2014/main" id="{EB82A38D-0EEF-2E19-0861-A0C0695FA797}"/>
              </a:ext>
            </a:extLst>
          </p:cNvPr>
          <p:cNvSpPr/>
          <p:nvPr/>
        </p:nvSpPr>
        <p:spPr>
          <a:xfrm>
            <a:off x="615648" y="2788244"/>
            <a:ext cx="2537927" cy="1138334"/>
          </a:xfrm>
          <a:prstGeom prst="roundRect">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Beställning</a:t>
            </a:r>
          </a:p>
        </p:txBody>
      </p:sp>
      <p:sp>
        <p:nvSpPr>
          <p:cNvPr id="22" name="Rektangel: rundade hörn 21">
            <a:extLst>
              <a:ext uri="{FF2B5EF4-FFF2-40B4-BE49-F238E27FC236}">
                <a16:creationId xmlns:a16="http://schemas.microsoft.com/office/drawing/2014/main" id="{9C855E76-59FE-FE62-AD19-E974B5713DA1}"/>
              </a:ext>
            </a:extLst>
          </p:cNvPr>
          <p:cNvSpPr/>
          <p:nvPr/>
        </p:nvSpPr>
        <p:spPr>
          <a:xfrm>
            <a:off x="3317037" y="2785355"/>
            <a:ext cx="2537927" cy="1138334"/>
          </a:xfrm>
          <a:prstGeom prst="roundRect">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Säkerhetstjänster</a:t>
            </a:r>
          </a:p>
        </p:txBody>
      </p:sp>
      <p:sp>
        <p:nvSpPr>
          <p:cNvPr id="23" name="Rektangel: rundade hörn 22">
            <a:extLst>
              <a:ext uri="{FF2B5EF4-FFF2-40B4-BE49-F238E27FC236}">
                <a16:creationId xmlns:a16="http://schemas.microsoft.com/office/drawing/2014/main" id="{728A8B44-D2DA-38DE-3136-D7DEBB61C34D}"/>
              </a:ext>
            </a:extLst>
          </p:cNvPr>
          <p:cNvSpPr/>
          <p:nvPr/>
        </p:nvSpPr>
        <p:spPr>
          <a:xfrm>
            <a:off x="6038658" y="1526320"/>
            <a:ext cx="2537927" cy="1138334"/>
          </a:xfrm>
          <a:prstGeom prst="roundRect">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Intyg</a:t>
            </a:r>
          </a:p>
        </p:txBody>
      </p:sp>
      <p:sp>
        <p:nvSpPr>
          <p:cNvPr id="24" name="Rektangel: rundade hörn 23">
            <a:extLst>
              <a:ext uri="{FF2B5EF4-FFF2-40B4-BE49-F238E27FC236}">
                <a16:creationId xmlns:a16="http://schemas.microsoft.com/office/drawing/2014/main" id="{888291FD-7C24-BE86-2120-0D9B34963AF1}"/>
              </a:ext>
            </a:extLst>
          </p:cNvPr>
          <p:cNvSpPr/>
          <p:nvPr/>
        </p:nvSpPr>
        <p:spPr>
          <a:xfrm>
            <a:off x="626608" y="4070080"/>
            <a:ext cx="2537927" cy="1138334"/>
          </a:xfrm>
          <a:prstGeom prst="roundRect">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Kommunikation</a:t>
            </a:r>
          </a:p>
        </p:txBody>
      </p:sp>
      <p:sp>
        <p:nvSpPr>
          <p:cNvPr id="25" name="Rektangel: rundade hörn 24">
            <a:extLst>
              <a:ext uri="{FF2B5EF4-FFF2-40B4-BE49-F238E27FC236}">
                <a16:creationId xmlns:a16="http://schemas.microsoft.com/office/drawing/2014/main" id="{64C2C486-EE87-E133-7CD5-BF1959FC6699}"/>
              </a:ext>
            </a:extLst>
          </p:cNvPr>
          <p:cNvSpPr/>
          <p:nvPr/>
        </p:nvSpPr>
        <p:spPr>
          <a:xfrm>
            <a:off x="3326164" y="4070080"/>
            <a:ext cx="2537927" cy="1138334"/>
          </a:xfrm>
          <a:prstGeom prst="roundRect">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Kvalitetsregister</a:t>
            </a:r>
          </a:p>
        </p:txBody>
      </p:sp>
      <p:sp>
        <p:nvSpPr>
          <p:cNvPr id="26" name="Rektangel: rundade hörn 25">
            <a:extLst>
              <a:ext uri="{FF2B5EF4-FFF2-40B4-BE49-F238E27FC236}">
                <a16:creationId xmlns:a16="http://schemas.microsoft.com/office/drawing/2014/main" id="{CB83BD14-FBD6-1261-EFBB-5475CCB4933F}"/>
              </a:ext>
            </a:extLst>
          </p:cNvPr>
          <p:cNvSpPr/>
          <p:nvPr/>
        </p:nvSpPr>
        <p:spPr>
          <a:xfrm>
            <a:off x="6038658" y="2787085"/>
            <a:ext cx="2537927" cy="1138334"/>
          </a:xfrm>
          <a:prstGeom prst="roundRect">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Operations-koordinator</a:t>
            </a:r>
          </a:p>
        </p:txBody>
      </p:sp>
      <p:sp>
        <p:nvSpPr>
          <p:cNvPr id="28" name="Rektangel: rundade hörn 27">
            <a:extLst>
              <a:ext uri="{FF2B5EF4-FFF2-40B4-BE49-F238E27FC236}">
                <a16:creationId xmlns:a16="http://schemas.microsoft.com/office/drawing/2014/main" id="{61783C33-BBC3-A7DB-242B-932AE3923376}"/>
              </a:ext>
            </a:extLst>
          </p:cNvPr>
          <p:cNvSpPr/>
          <p:nvPr/>
        </p:nvSpPr>
        <p:spPr>
          <a:xfrm>
            <a:off x="6041308" y="4061509"/>
            <a:ext cx="2537927" cy="1138334"/>
          </a:xfrm>
          <a:prstGeom prst="roundRect">
            <a:avLst/>
          </a:prstGeom>
          <a:solidFill>
            <a:schemeClr val="accent5">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Registrering/</a:t>
            </a:r>
            <a:br>
              <a:rPr kumimoji="0" lang="sv-SE" sz="1800" b="0" i="0" u="none" strike="noStrike" kern="1200" cap="none" spc="0" normalizeH="0" baseline="0" noProof="0">
                <a:ln>
                  <a:noFill/>
                </a:ln>
                <a:solidFill>
                  <a:prstClr val="black"/>
                </a:solidFill>
                <a:effectLst/>
                <a:uLnTx/>
                <a:uFillTx/>
                <a:latin typeface="Public Sans"/>
                <a:ea typeface="+mn-ea"/>
                <a:cs typeface="+mn-cs"/>
              </a:rPr>
            </a:br>
            <a:r>
              <a:rPr kumimoji="0" lang="sv-SE" sz="1800" b="0" i="0" u="none" strike="noStrike" kern="1200" cap="none" spc="0" normalizeH="0" baseline="0" noProof="0">
                <a:ln>
                  <a:noFill/>
                </a:ln>
                <a:solidFill>
                  <a:prstClr val="black"/>
                </a:solidFill>
                <a:effectLst/>
                <a:uLnTx/>
                <a:uFillTx/>
                <a:latin typeface="Public Sans"/>
                <a:ea typeface="+mn-ea"/>
                <a:cs typeface="+mn-cs"/>
              </a:rPr>
              <a:t>Dokumentation </a:t>
            </a:r>
            <a:br>
              <a:rPr kumimoji="0" lang="sv-SE" sz="1800" b="0" i="0" u="none" strike="noStrike" kern="1200" cap="none" spc="0" normalizeH="0" baseline="0" noProof="0">
                <a:ln>
                  <a:noFill/>
                </a:ln>
                <a:solidFill>
                  <a:prstClr val="black"/>
                </a:solidFill>
                <a:effectLst/>
                <a:uLnTx/>
                <a:uFillTx/>
                <a:latin typeface="Public Sans"/>
                <a:ea typeface="+mn-ea"/>
                <a:cs typeface="+mn-cs"/>
              </a:rPr>
            </a:br>
            <a:r>
              <a:rPr kumimoji="0" lang="sv-SE" sz="1800" b="0" i="0" u="none" strike="noStrike" kern="1200" cap="none" spc="0" normalizeH="0" baseline="0" noProof="0">
                <a:ln>
                  <a:noFill/>
                </a:ln>
                <a:solidFill>
                  <a:prstClr val="black"/>
                </a:solidFill>
                <a:effectLst/>
                <a:uLnTx/>
                <a:uFillTx/>
                <a:latin typeface="Public Sans"/>
                <a:ea typeface="+mn-ea"/>
                <a:cs typeface="+mn-cs"/>
              </a:rPr>
              <a:t>(ej SDV)</a:t>
            </a:r>
          </a:p>
        </p:txBody>
      </p:sp>
      <p:sp>
        <p:nvSpPr>
          <p:cNvPr id="16" name="textruta 15">
            <a:extLst>
              <a:ext uri="{FF2B5EF4-FFF2-40B4-BE49-F238E27FC236}">
                <a16:creationId xmlns:a16="http://schemas.microsoft.com/office/drawing/2014/main" id="{E713B19B-81DB-718C-5A2E-0CA6DE0FB2FD}"/>
              </a:ext>
            </a:extLst>
          </p:cNvPr>
          <p:cNvSpPr txBox="1"/>
          <p:nvPr/>
        </p:nvSpPr>
        <p:spPr>
          <a:xfrm>
            <a:off x="494388" y="872649"/>
            <a:ext cx="6106886"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 Arbetsuppgifter utanför SDV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Public Sans"/>
              <a:ea typeface="+mn-ea"/>
              <a:cs typeface="+mn-cs"/>
            </a:endParaRPr>
          </a:p>
        </p:txBody>
      </p:sp>
      <p:pic>
        <p:nvPicPr>
          <p:cNvPr id="6" name="Bildobjekt 5">
            <a:extLst>
              <a:ext uri="{FF2B5EF4-FFF2-40B4-BE49-F238E27FC236}">
                <a16:creationId xmlns:a16="http://schemas.microsoft.com/office/drawing/2014/main" id="{7DB4FD05-01E0-56FE-BD60-DFEF91F65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0619" y="1360902"/>
            <a:ext cx="2076362" cy="4097374"/>
          </a:xfrm>
          <a:prstGeom prst="rect">
            <a:avLst/>
          </a:prstGeom>
          <a:effectLst>
            <a:outerShdw blurRad="50800" dist="38100" dir="2700000" algn="tl" rotWithShape="0">
              <a:prstClr val="black">
                <a:alpha val="40000"/>
              </a:prstClr>
            </a:outerShdw>
          </a:effectLst>
        </p:spPr>
      </p:pic>
      <p:sp>
        <p:nvSpPr>
          <p:cNvPr id="18" name="Rubrik 1">
            <a:extLst>
              <a:ext uri="{FF2B5EF4-FFF2-40B4-BE49-F238E27FC236}">
                <a16:creationId xmlns:a16="http://schemas.microsoft.com/office/drawing/2014/main" id="{DAD785E4-4579-1BE0-C70C-F45CEDEFED00}"/>
              </a:ext>
            </a:extLst>
          </p:cNvPr>
          <p:cNvSpPr>
            <a:spLocks noGrp="1"/>
          </p:cNvSpPr>
          <p:nvPr>
            <p:ph type="title"/>
          </p:nvPr>
        </p:nvSpPr>
        <p:spPr>
          <a:xfrm>
            <a:off x="609600" y="360000"/>
            <a:ext cx="10972800" cy="735153"/>
          </a:xfrm>
        </p:spPr>
        <p:txBody>
          <a:bodyPr/>
          <a:lstStyle/>
          <a:p>
            <a:r>
              <a:rPr lang="sv-SE" sz="3200"/>
              <a:t>Medicinska sekreterarens roll</a:t>
            </a:r>
          </a:p>
        </p:txBody>
      </p:sp>
      <p:sp>
        <p:nvSpPr>
          <p:cNvPr id="8" name="Pratbubbla: rektangel med rundade hörn 7">
            <a:extLst>
              <a:ext uri="{FF2B5EF4-FFF2-40B4-BE49-F238E27FC236}">
                <a16:creationId xmlns:a16="http://schemas.microsoft.com/office/drawing/2014/main" id="{C6C0A18C-726B-2120-2BB5-BD8B68DA17CB}"/>
              </a:ext>
            </a:extLst>
          </p:cNvPr>
          <p:cNvSpPr/>
          <p:nvPr/>
        </p:nvSpPr>
        <p:spPr>
          <a:xfrm>
            <a:off x="6949652" y="68838"/>
            <a:ext cx="4180117" cy="6619042"/>
          </a:xfrm>
          <a:prstGeom prst="wedgeRoundRectCallout">
            <a:avLst>
              <a:gd name="adj1" fmla="val -84283"/>
              <a:gd name="adj2" fmla="val -21121"/>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Diarieföring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Digital klagomålshantering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Skånekatalogen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Behörighetsportalen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Handläggare NOAK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KLARA registrering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Posthantering/Hämta rekommenderad post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Registrera ST-läkare för ersättning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Efterdebitera ortopedtekniska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Chefsstöd HR-fönster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Fakturahantering/sakattest Raindance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Funktionsbrevlåda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Nyckel och larmansvarig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Kassaansvarig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Cykel/ Bilansvarig – kontaktperson Regionservice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Jourlisa – lägga upp ansvarig läkare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Weblord – felanmälan lokal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Administrativt stöd till rehabkoordinator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Information TV-monitor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Arkivansvarig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Kontaktperson för infosäk/dataskydd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Telefoniansvarig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Miljöombud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Brand och säkerhetsansvarig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Beställare RITZ</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AVIC-koordinator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Lissy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Chefsstöd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Sammankallande till olika möten samt minnesanteckningar/protokollskrivning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Journalbeställning utomlänspatienter / NPÖ</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Ledningssekreterare/ Drift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Katastrofplan/ombud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Public Sans"/>
                <a:ea typeface="+mn-ea"/>
                <a:cs typeface="+mn-cs"/>
              </a:rPr>
              <a:t>Telefonarbete</a:t>
            </a:r>
          </a:p>
        </p:txBody>
      </p:sp>
      <p:sp>
        <p:nvSpPr>
          <p:cNvPr id="2" name="Platshållare för sidfot 1">
            <a:extLst>
              <a:ext uri="{FF2B5EF4-FFF2-40B4-BE49-F238E27FC236}">
                <a16:creationId xmlns:a16="http://schemas.microsoft.com/office/drawing/2014/main" id="{B75E60F5-4496-D983-EFD3-54BA6FF0783F}"/>
              </a:ext>
            </a:extLst>
          </p:cNvPr>
          <p:cNvSpPr>
            <a:spLocks noGrp="1"/>
          </p:cNvSpPr>
          <p:nvPr>
            <p:ph type="ftr" sz="quarter" idx="11"/>
          </p:nvPr>
        </p:nvSpPr>
        <p:spPr>
          <a:xfrm>
            <a:off x="0" y="0"/>
            <a:ext cx="0" cy="0"/>
          </a:xfr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2921645416"/>
      </p:ext>
    </p:extLst>
  </p:cSld>
  <p:clrMapOvr>
    <a:masterClrMapping/>
  </p:clrMapOvr>
  <mc:AlternateContent xmlns:mc="http://schemas.openxmlformats.org/markup-compatibility/2006" xmlns:p14="http://schemas.microsoft.com/office/powerpoint/2010/main">
    <mc:Choice Requires="p14">
      <p:transition spd="slow" p14:dur="2000" advTm="16890"/>
    </mc:Choice>
    <mc:Fallback xmlns="">
      <p:transition spd="slow" advTm="1689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632CD1-7D59-87D1-7FCC-D955E130129F}"/>
              </a:ext>
            </a:extLst>
          </p:cNvPr>
          <p:cNvSpPr>
            <a:spLocks noGrp="1"/>
          </p:cNvSpPr>
          <p:nvPr>
            <p:ph type="title"/>
          </p:nvPr>
        </p:nvSpPr>
        <p:spPr>
          <a:xfrm>
            <a:off x="493850" y="278975"/>
            <a:ext cx="10972800" cy="745786"/>
          </a:xfrm>
        </p:spPr>
        <p:txBody>
          <a:bodyPr/>
          <a:lstStyle/>
          <a:p>
            <a:r>
              <a:rPr lang="sv-SE" dirty="0"/>
              <a:t>Om detta material</a:t>
            </a:r>
          </a:p>
        </p:txBody>
      </p:sp>
      <p:sp>
        <p:nvSpPr>
          <p:cNvPr id="3" name="Platshållare för innehåll 2">
            <a:extLst>
              <a:ext uri="{FF2B5EF4-FFF2-40B4-BE49-F238E27FC236}">
                <a16:creationId xmlns:a16="http://schemas.microsoft.com/office/drawing/2014/main" id="{88659E73-BA7C-4AF1-4E78-B2B6B2F3B543}"/>
              </a:ext>
            </a:extLst>
          </p:cNvPr>
          <p:cNvSpPr>
            <a:spLocks noGrp="1"/>
          </p:cNvSpPr>
          <p:nvPr>
            <p:ph idx="1"/>
          </p:nvPr>
        </p:nvSpPr>
        <p:spPr>
          <a:xfrm>
            <a:off x="505425" y="992821"/>
            <a:ext cx="11370197" cy="5713529"/>
          </a:xfrm>
        </p:spPr>
        <p:txBody>
          <a:bodyPr/>
          <a:lstStyle/>
          <a:p>
            <a:r>
              <a:rPr lang="sv-SE" sz="2000" dirty="0"/>
              <a:t>Denna presentation har tagits fram av SDV-programmets sakkunniga inom vårdadministration, med specialisering mot rollen som medicinsk sekreterare.</a:t>
            </a:r>
          </a:p>
          <a:p>
            <a:r>
              <a:rPr lang="sv-SE" sz="2000" dirty="0"/>
              <a:t>Presentationen har under 2024 använts som underlag vid regionala workshops om SDV, riktade till de medicinska sekreterarna inom hela Region Skåne, samt hos privata vårdgivare.</a:t>
            </a:r>
          </a:p>
          <a:p>
            <a:r>
              <a:rPr lang="sv-SE" sz="2000" dirty="0"/>
              <a:t>Du som är medicinsk sekreterare, eller chef för den yrkesrollen, kan här bekanta dig med </a:t>
            </a:r>
            <a:br>
              <a:rPr lang="sv-SE" sz="2000" dirty="0"/>
            </a:br>
            <a:r>
              <a:rPr lang="sv-SE" sz="2000" dirty="0"/>
              <a:t>de förändringar som SDV kommer medföra. Se även anteckningsfältet för mer information.</a:t>
            </a:r>
          </a:p>
          <a:p>
            <a:r>
              <a:rPr lang="sv-SE" sz="2000" dirty="0"/>
              <a:t>Förutom denna presentation finns det (from mars/april 2025) även filmer att ta del av, som visar upp hur olika flöden/områden faktiskt kommer att bli i det nya systemet. De kan vara ett komplement för att förstå denna presentation bättre.</a:t>
            </a:r>
          </a:p>
          <a:p>
            <a:r>
              <a:rPr lang="sv-SE" sz="2000" dirty="0"/>
              <a:t>Hur förändringarna blir för just dig, i din verksamhet, kommer ni att gå igenom på din arbetsplats, under ledning av chef och med stöd från ert lokala SDV-projekt.</a:t>
            </a:r>
          </a:p>
          <a:p>
            <a:r>
              <a:rPr lang="sv-SE" sz="2000" dirty="0"/>
              <a:t>Kontaktuppgifter till oss som gjort presentationen hittar du på sista bilden.</a:t>
            </a:r>
          </a:p>
        </p:txBody>
      </p:sp>
    </p:spTree>
    <p:extLst>
      <p:ext uri="{BB962C8B-B14F-4D97-AF65-F5344CB8AC3E}">
        <p14:creationId xmlns:p14="http://schemas.microsoft.com/office/powerpoint/2010/main" val="1504602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7AD38-5DE2-0964-4D23-2CE3D11C4F1A}"/>
            </a:ext>
          </a:extLst>
        </p:cNvPr>
        <p:cNvGrpSpPr/>
        <p:nvPr/>
      </p:nvGrpSpPr>
      <p:grpSpPr>
        <a:xfrm>
          <a:off x="0" y="0"/>
          <a:ext cx="0" cy="0"/>
          <a:chOff x="0" y="0"/>
          <a:chExt cx="0" cy="0"/>
        </a:xfrm>
      </p:grpSpPr>
      <p:sp>
        <p:nvSpPr>
          <p:cNvPr id="13314" name="Rubrik 1">
            <a:extLst>
              <a:ext uri="{FF2B5EF4-FFF2-40B4-BE49-F238E27FC236}">
                <a16:creationId xmlns:a16="http://schemas.microsoft.com/office/drawing/2014/main" id="{18DAFC7D-0045-80A6-B049-BD286011FBD9}"/>
              </a:ext>
            </a:extLst>
          </p:cNvPr>
          <p:cNvSpPr>
            <a:spLocks noGrp="1"/>
          </p:cNvSpPr>
          <p:nvPr>
            <p:ph type="title"/>
          </p:nvPr>
        </p:nvSpPr>
        <p:spPr>
          <a:xfrm>
            <a:off x="635541" y="207599"/>
            <a:ext cx="9806849" cy="1233130"/>
          </a:xfrm>
        </p:spPr>
        <p:txBody>
          <a:bodyPr/>
          <a:lstStyle/>
          <a:p>
            <a:r>
              <a:rPr lang="sv-SE" altLang="sv-SE" sz="3200"/>
              <a:t>Förändringsbehov: </a:t>
            </a:r>
            <a:endParaRPr lang="sv-SE" altLang="sv-SE" sz="3200" b="0"/>
          </a:p>
        </p:txBody>
      </p:sp>
      <p:pic>
        <p:nvPicPr>
          <p:cNvPr id="11" name="Bildobjekt 10">
            <a:extLst>
              <a:ext uri="{FF2B5EF4-FFF2-40B4-BE49-F238E27FC236}">
                <a16:creationId xmlns:a16="http://schemas.microsoft.com/office/drawing/2014/main" id="{13DD7B18-8277-BD05-CEF0-BEB96B40EE57}"/>
              </a:ext>
            </a:extLst>
          </p:cNvPr>
          <p:cNvPicPr>
            <a:picLocks noChangeAspect="1"/>
          </p:cNvPicPr>
          <p:nvPr/>
        </p:nvPicPr>
        <p:blipFill>
          <a:blip r:embed="rId3"/>
          <a:stretch>
            <a:fillRect/>
          </a:stretch>
        </p:blipFill>
        <p:spPr>
          <a:xfrm>
            <a:off x="769953" y="814049"/>
            <a:ext cx="9672437" cy="5797454"/>
          </a:xfrm>
          <a:prstGeom prst="rect">
            <a:avLst/>
          </a:prstGeom>
        </p:spPr>
      </p:pic>
      <p:pic>
        <p:nvPicPr>
          <p:cNvPr id="12" name="Bildobjekt 11">
            <a:extLst>
              <a:ext uri="{FF2B5EF4-FFF2-40B4-BE49-F238E27FC236}">
                <a16:creationId xmlns:a16="http://schemas.microsoft.com/office/drawing/2014/main" id="{F22D11D7-C2DE-25E8-00FE-B209F99E3AFC}"/>
              </a:ext>
            </a:extLst>
          </p:cNvPr>
          <p:cNvPicPr>
            <a:picLocks noChangeAspect="1"/>
          </p:cNvPicPr>
          <p:nvPr/>
        </p:nvPicPr>
        <p:blipFill>
          <a:blip r:embed="rId4"/>
          <a:stretch>
            <a:fillRect/>
          </a:stretch>
        </p:blipFill>
        <p:spPr>
          <a:xfrm>
            <a:off x="2591330" y="3429000"/>
            <a:ext cx="1455056" cy="605725"/>
          </a:xfrm>
          <a:prstGeom prst="rect">
            <a:avLst/>
          </a:prstGeom>
        </p:spPr>
      </p:pic>
    </p:spTree>
    <p:extLst>
      <p:ext uri="{BB962C8B-B14F-4D97-AF65-F5344CB8AC3E}">
        <p14:creationId xmlns:p14="http://schemas.microsoft.com/office/powerpoint/2010/main" val="1838213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E7E24-521F-DF01-5CD3-BA61E3ADA098}"/>
            </a:ext>
          </a:extLst>
        </p:cNvPr>
        <p:cNvGrpSpPr/>
        <p:nvPr/>
      </p:nvGrpSpPr>
      <p:grpSpPr>
        <a:xfrm>
          <a:off x="0" y="0"/>
          <a:ext cx="0" cy="0"/>
          <a:chOff x="0" y="0"/>
          <a:chExt cx="0" cy="0"/>
        </a:xfrm>
      </p:grpSpPr>
      <p:pic>
        <p:nvPicPr>
          <p:cNvPr id="4" name="Bildobjekt 3">
            <a:extLst>
              <a:ext uri="{FF2B5EF4-FFF2-40B4-BE49-F238E27FC236}">
                <a16:creationId xmlns:a16="http://schemas.microsoft.com/office/drawing/2014/main" id="{248304E8-2533-1EB6-7FB1-A0A2FC28E74C}"/>
              </a:ext>
            </a:extLst>
          </p:cNvPr>
          <p:cNvPicPr>
            <a:picLocks noChangeAspect="1"/>
          </p:cNvPicPr>
          <p:nvPr/>
        </p:nvPicPr>
        <p:blipFill>
          <a:blip r:embed="rId3"/>
          <a:stretch>
            <a:fillRect/>
          </a:stretch>
        </p:blipFill>
        <p:spPr>
          <a:xfrm>
            <a:off x="1223962" y="1147762"/>
            <a:ext cx="9744075" cy="4562475"/>
          </a:xfrm>
          <a:prstGeom prst="rect">
            <a:avLst/>
          </a:prstGeom>
        </p:spPr>
      </p:pic>
      <p:sp>
        <p:nvSpPr>
          <p:cNvPr id="5" name="Rubrik 1">
            <a:extLst>
              <a:ext uri="{FF2B5EF4-FFF2-40B4-BE49-F238E27FC236}">
                <a16:creationId xmlns:a16="http://schemas.microsoft.com/office/drawing/2014/main" id="{A0E3F0F9-9B2A-F25F-9077-A60F3B208E9C}"/>
              </a:ext>
            </a:extLst>
          </p:cNvPr>
          <p:cNvSpPr>
            <a:spLocks noGrp="1"/>
          </p:cNvSpPr>
          <p:nvPr>
            <p:ph type="title"/>
          </p:nvPr>
        </p:nvSpPr>
        <p:spPr>
          <a:xfrm>
            <a:off x="635541" y="207599"/>
            <a:ext cx="9806849" cy="1233130"/>
          </a:xfrm>
        </p:spPr>
        <p:txBody>
          <a:bodyPr/>
          <a:lstStyle/>
          <a:p>
            <a:r>
              <a:rPr lang="sv-SE" altLang="sv-SE" sz="3200" b="1" dirty="0"/>
              <a:t>Förändringsbehov: </a:t>
            </a:r>
          </a:p>
        </p:txBody>
      </p:sp>
    </p:spTree>
    <p:extLst>
      <p:ext uri="{BB962C8B-B14F-4D97-AF65-F5344CB8AC3E}">
        <p14:creationId xmlns:p14="http://schemas.microsoft.com/office/powerpoint/2010/main" val="2041793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E7E24-521F-DF01-5CD3-BA61E3ADA098}"/>
            </a:ext>
          </a:extLst>
        </p:cNvPr>
        <p:cNvGrpSpPr/>
        <p:nvPr/>
      </p:nvGrpSpPr>
      <p:grpSpPr>
        <a:xfrm>
          <a:off x="0" y="0"/>
          <a:ext cx="0" cy="0"/>
          <a:chOff x="0" y="0"/>
          <a:chExt cx="0" cy="0"/>
        </a:xfrm>
      </p:grpSpPr>
      <p:sp>
        <p:nvSpPr>
          <p:cNvPr id="2" name="Platshållare för innehåll 2">
            <a:extLst>
              <a:ext uri="{FF2B5EF4-FFF2-40B4-BE49-F238E27FC236}">
                <a16:creationId xmlns:a16="http://schemas.microsoft.com/office/drawing/2014/main" id="{C504C942-8E92-4C24-9850-66B1E735DB2F}"/>
              </a:ext>
            </a:extLst>
          </p:cNvPr>
          <p:cNvSpPr>
            <a:spLocks noGrp="1"/>
          </p:cNvSpPr>
          <p:nvPr>
            <p:ph idx="1"/>
          </p:nvPr>
        </p:nvSpPr>
        <p:spPr>
          <a:xfrm>
            <a:off x="726216" y="1372738"/>
            <a:ext cx="10025743" cy="4525963"/>
          </a:xfrm>
        </p:spPr>
        <p:txBody>
          <a:bodyPr vert="horz" lIns="91440" tIns="45720" rIns="91440" bIns="45720" rtlCol="0" anchor="t">
            <a:normAutofit lnSpcReduction="10000"/>
          </a:bodyPr>
          <a:lstStyle/>
          <a:p>
            <a:pPr marL="228600" indent="-228600">
              <a:lnSpc>
                <a:spcPct val="110000"/>
              </a:lnSpc>
              <a:spcBef>
                <a:spcPts val="1600"/>
              </a:spcBef>
            </a:pPr>
            <a:r>
              <a:rPr lang="sv-SE" sz="2000" dirty="0"/>
              <a:t>Vårdhändelse är själva kärnan i SDV. Inget kan dokumenteras, beställas eller planeras i systemet utan att det finns en vårdhändelse att hänga upp aktiviteten på</a:t>
            </a:r>
          </a:p>
          <a:p>
            <a:pPr marL="228600" indent="-228600">
              <a:lnSpc>
                <a:spcPct val="110000"/>
              </a:lnSpc>
              <a:spcBef>
                <a:spcPts val="1600"/>
              </a:spcBef>
            </a:pPr>
            <a:r>
              <a:rPr lang="sv-SE" sz="2000" dirty="0"/>
              <a:t>Sammankoppling av kliniska system och vårdadministrativa system kräver att alla medarbetare har god kunskap om hur systemen fungerar tillsammans, och förstår konsekvenserna av olika registreringar</a:t>
            </a:r>
          </a:p>
          <a:p>
            <a:pPr marL="228600" indent="-228600">
              <a:lnSpc>
                <a:spcPct val="110000"/>
              </a:lnSpc>
              <a:spcBef>
                <a:spcPts val="1600"/>
              </a:spcBef>
            </a:pPr>
            <a:r>
              <a:rPr lang="sv-SE" sz="2000" dirty="0"/>
              <a:t>Kraven på realtidsdokumentation gör att vårdadministrativa registreringar behöver kunna utföras under alla tider på dygnet då verksamheten pågår. Inga efterregistreringar av vårdhändelser</a:t>
            </a:r>
          </a:p>
          <a:p>
            <a:pPr marL="228600" indent="-228600">
              <a:lnSpc>
                <a:spcPct val="110000"/>
              </a:lnSpc>
              <a:spcBef>
                <a:spcPts val="1600"/>
              </a:spcBef>
            </a:pPr>
            <a:r>
              <a:rPr lang="sv-SE" sz="2000" dirty="0"/>
              <a:t>Ordinationer används i ett antal situationer användas för att driva vårdadministrativa flöden, t ex byte medicinskt ansvarig enhet eller avdelning, bokningsbegäran etc. </a:t>
            </a:r>
          </a:p>
          <a:p>
            <a:pPr marL="228600" indent="-228600">
              <a:lnSpc>
                <a:spcPct val="110000"/>
              </a:lnSpc>
              <a:spcBef>
                <a:spcPts val="1600"/>
              </a:spcBef>
            </a:pPr>
            <a:endParaRPr lang="sv-SE" sz="2000" dirty="0"/>
          </a:p>
          <a:p>
            <a:pPr marL="0" indent="0">
              <a:buNone/>
            </a:pPr>
            <a:endParaRPr lang="sv-SE" sz="1800" dirty="0">
              <a:cs typeface="Arial"/>
            </a:endParaRPr>
          </a:p>
        </p:txBody>
      </p:sp>
      <p:sp>
        <p:nvSpPr>
          <p:cNvPr id="3" name="Rubrik 1">
            <a:extLst>
              <a:ext uri="{FF2B5EF4-FFF2-40B4-BE49-F238E27FC236}">
                <a16:creationId xmlns:a16="http://schemas.microsoft.com/office/drawing/2014/main" id="{29274FC8-60A9-CF93-9974-1921E0009C81}"/>
              </a:ext>
            </a:extLst>
          </p:cNvPr>
          <p:cNvSpPr>
            <a:spLocks noGrp="1"/>
          </p:cNvSpPr>
          <p:nvPr>
            <p:ph type="title"/>
          </p:nvPr>
        </p:nvSpPr>
        <p:spPr>
          <a:xfrm>
            <a:off x="609600" y="360000"/>
            <a:ext cx="10972800" cy="1143000"/>
          </a:xfrm>
        </p:spPr>
        <p:txBody>
          <a:bodyPr lIns="91440" tIns="45720" rIns="91440" bIns="45720" anchor="t"/>
          <a:lstStyle/>
          <a:p>
            <a:r>
              <a:rPr lang="sv-SE" sz="3200" b="1" dirty="0"/>
              <a:t>Vårdadministration – förändringar</a:t>
            </a:r>
          </a:p>
        </p:txBody>
      </p:sp>
    </p:spTree>
    <p:extLst>
      <p:ext uri="{BB962C8B-B14F-4D97-AF65-F5344CB8AC3E}">
        <p14:creationId xmlns:p14="http://schemas.microsoft.com/office/powerpoint/2010/main" val="2711281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0FFEC-8A1F-BA67-757D-B5D11C935649}"/>
            </a:ext>
          </a:extLst>
        </p:cNvPr>
        <p:cNvGrpSpPr/>
        <p:nvPr/>
      </p:nvGrpSpPr>
      <p:grpSpPr>
        <a:xfrm>
          <a:off x="0" y="0"/>
          <a:ext cx="0" cy="0"/>
          <a:chOff x="0" y="0"/>
          <a:chExt cx="0" cy="0"/>
        </a:xfrm>
      </p:grpSpPr>
      <p:sp>
        <p:nvSpPr>
          <p:cNvPr id="14" name="Rubrik 1">
            <a:extLst>
              <a:ext uri="{FF2B5EF4-FFF2-40B4-BE49-F238E27FC236}">
                <a16:creationId xmlns:a16="http://schemas.microsoft.com/office/drawing/2014/main" id="{A3290B65-9D2D-01FB-C600-40FF2082D766}"/>
              </a:ext>
            </a:extLst>
          </p:cNvPr>
          <p:cNvSpPr txBox="1">
            <a:spLocks/>
          </p:cNvSpPr>
          <p:nvPr/>
        </p:nvSpPr>
        <p:spPr>
          <a:xfrm>
            <a:off x="609600" y="106999"/>
            <a:ext cx="10972800" cy="1143000"/>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a:lstStyle>
          <a:p>
            <a:pPr algn="ctr"/>
            <a:r>
              <a:rPr lang="sv-SE" sz="3600" dirty="0"/>
              <a:t>Exempel förändrat arbetssätt </a:t>
            </a:r>
          </a:p>
        </p:txBody>
      </p:sp>
      <p:pic>
        <p:nvPicPr>
          <p:cNvPr id="15" name="Bildobjekt 14">
            <a:extLst>
              <a:ext uri="{FF2B5EF4-FFF2-40B4-BE49-F238E27FC236}">
                <a16:creationId xmlns:a16="http://schemas.microsoft.com/office/drawing/2014/main" id="{E3AA16B7-9007-F3EA-9EE1-765E0B01179C}"/>
              </a:ext>
            </a:extLst>
          </p:cNvPr>
          <p:cNvPicPr>
            <a:picLocks noChangeAspect="1"/>
          </p:cNvPicPr>
          <p:nvPr/>
        </p:nvPicPr>
        <p:blipFill>
          <a:blip r:embed="rId3"/>
          <a:stretch>
            <a:fillRect/>
          </a:stretch>
        </p:blipFill>
        <p:spPr>
          <a:xfrm>
            <a:off x="7798583" y="4272088"/>
            <a:ext cx="2881653" cy="1767414"/>
          </a:xfrm>
          <a:prstGeom prst="rect">
            <a:avLst/>
          </a:prstGeom>
        </p:spPr>
      </p:pic>
      <p:sp>
        <p:nvSpPr>
          <p:cNvPr id="16" name="Pil: höger 15">
            <a:extLst>
              <a:ext uri="{FF2B5EF4-FFF2-40B4-BE49-F238E27FC236}">
                <a16:creationId xmlns:a16="http://schemas.microsoft.com/office/drawing/2014/main" id="{1E1B13CF-C061-B16F-41CE-1C8543FB2E5E}"/>
              </a:ext>
            </a:extLst>
          </p:cNvPr>
          <p:cNvSpPr/>
          <p:nvPr/>
        </p:nvSpPr>
        <p:spPr>
          <a:xfrm>
            <a:off x="1837946" y="4424718"/>
            <a:ext cx="5901994" cy="1710519"/>
          </a:xfrm>
          <a:prstGeom prst="rightArrow">
            <a:avLst>
              <a:gd name="adj1" fmla="val 50000"/>
              <a:gd name="adj2" fmla="val 42363"/>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b="1" dirty="0"/>
              <a:t>Förändrat arbetssätt</a:t>
            </a:r>
          </a:p>
        </p:txBody>
      </p:sp>
      <p:sp>
        <p:nvSpPr>
          <p:cNvPr id="17" name="textruta 16">
            <a:extLst>
              <a:ext uri="{FF2B5EF4-FFF2-40B4-BE49-F238E27FC236}">
                <a16:creationId xmlns:a16="http://schemas.microsoft.com/office/drawing/2014/main" id="{DDF6589D-900A-005A-24B6-B7E9239435D1}"/>
              </a:ext>
            </a:extLst>
          </p:cNvPr>
          <p:cNvSpPr txBox="1"/>
          <p:nvPr/>
        </p:nvSpPr>
        <p:spPr>
          <a:xfrm>
            <a:off x="7399625" y="1065760"/>
            <a:ext cx="4121173" cy="2554545"/>
          </a:xfrm>
          <a:prstGeom prst="rect">
            <a:avLst/>
          </a:prstGeom>
          <a:noFill/>
        </p:spPr>
        <p:txBody>
          <a:bodyPr wrap="square" rtlCol="0">
            <a:spAutoFit/>
          </a:bodyPr>
          <a:lstStyle/>
          <a:p>
            <a:pPr>
              <a:lnSpc>
                <a:spcPct val="300000"/>
              </a:lnSpc>
            </a:pPr>
            <a:r>
              <a:rPr lang="sv-SE" sz="2000" b="1" dirty="0">
                <a:latin typeface="+mj-lt"/>
                <a:ea typeface="+mj-ea"/>
                <a:cs typeface="Arial"/>
              </a:rPr>
              <a:t>Framtida läge: </a:t>
            </a:r>
          </a:p>
          <a:p>
            <a:pPr marL="171450" indent="-171450">
              <a:spcAft>
                <a:spcPts val="600"/>
              </a:spcAft>
              <a:buFont typeface="Arial" panose="020B0604020202020204" pitchFamily="34" charset="0"/>
              <a:buChar char="•"/>
            </a:pPr>
            <a:r>
              <a:rPr lang="sv-SE" sz="1600" dirty="0">
                <a:latin typeface="+mj-lt"/>
                <a:ea typeface="+mj-ea"/>
                <a:cs typeface="Arial"/>
              </a:rPr>
              <a:t>Mitt arbetsflöde – Revenue Cycle</a:t>
            </a:r>
          </a:p>
          <a:p>
            <a:pPr marL="171450" indent="-171450">
              <a:spcAft>
                <a:spcPts val="600"/>
              </a:spcAft>
              <a:buFont typeface="Arial" panose="020B0604020202020204" pitchFamily="34" charset="0"/>
              <a:buChar char="•"/>
            </a:pPr>
            <a:r>
              <a:rPr lang="sv-SE" sz="1600" dirty="0">
                <a:latin typeface="+mj-lt"/>
                <a:ea typeface="+mj-ea"/>
                <a:cs typeface="Arial"/>
              </a:rPr>
              <a:t>Arbetsköer – Revenue Cycle</a:t>
            </a:r>
          </a:p>
          <a:p>
            <a:pPr marL="171450" indent="-171450">
              <a:spcAft>
                <a:spcPts val="600"/>
              </a:spcAft>
              <a:buFont typeface="Arial" panose="020B0604020202020204" pitchFamily="34" charset="0"/>
              <a:buChar char="•"/>
            </a:pPr>
            <a:r>
              <a:rPr lang="sv-SE" sz="1600" dirty="0">
                <a:latin typeface="+mj-lt"/>
                <a:ea typeface="+mj-ea"/>
                <a:cs typeface="Arial"/>
              </a:rPr>
              <a:t>Arbetslistor – Remisshanteraren</a:t>
            </a:r>
          </a:p>
          <a:p>
            <a:pPr marL="171450" indent="-171450">
              <a:spcAft>
                <a:spcPts val="600"/>
              </a:spcAft>
              <a:buFont typeface="Arial" panose="020B0604020202020204" pitchFamily="34" charset="0"/>
              <a:buChar char="•"/>
            </a:pPr>
            <a:r>
              <a:rPr lang="sv-SE" sz="1600" dirty="0">
                <a:latin typeface="+mj-lt"/>
                <a:ea typeface="+mj-ea"/>
                <a:cs typeface="Arial"/>
              </a:rPr>
              <a:t>Uppgiftskö (kodningskö) - AccessHIM</a:t>
            </a:r>
          </a:p>
          <a:p>
            <a:pPr marL="171450" indent="-171450">
              <a:spcAft>
                <a:spcPts val="600"/>
              </a:spcAft>
              <a:buFont typeface="Arial" panose="020B0604020202020204" pitchFamily="34" charset="0"/>
              <a:buChar char="•"/>
            </a:pPr>
            <a:r>
              <a:rPr lang="sv-SE" sz="1600" dirty="0">
                <a:latin typeface="+mj-lt"/>
                <a:ea typeface="+mj-ea"/>
                <a:cs typeface="Arial"/>
              </a:rPr>
              <a:t>Meddelandecenter</a:t>
            </a:r>
            <a:endParaRPr lang="sv-SE" sz="1400" dirty="0">
              <a:latin typeface="+mj-lt"/>
              <a:ea typeface="+mj-ea"/>
              <a:cs typeface="Arial"/>
            </a:endParaRPr>
          </a:p>
        </p:txBody>
      </p:sp>
      <p:sp>
        <p:nvSpPr>
          <p:cNvPr id="18" name="textruta 17">
            <a:extLst>
              <a:ext uri="{FF2B5EF4-FFF2-40B4-BE49-F238E27FC236}">
                <a16:creationId xmlns:a16="http://schemas.microsoft.com/office/drawing/2014/main" id="{90A62AD2-904E-7AFD-87DD-7020ED6C19CB}"/>
              </a:ext>
            </a:extLst>
          </p:cNvPr>
          <p:cNvSpPr txBox="1"/>
          <p:nvPr/>
        </p:nvSpPr>
        <p:spPr>
          <a:xfrm>
            <a:off x="2232341" y="1065760"/>
            <a:ext cx="3863659" cy="3370153"/>
          </a:xfrm>
          <a:prstGeom prst="rect">
            <a:avLst/>
          </a:prstGeom>
          <a:noFill/>
        </p:spPr>
        <p:txBody>
          <a:bodyPr wrap="square" rtlCol="0">
            <a:spAutoFit/>
          </a:bodyPr>
          <a:lstStyle/>
          <a:p>
            <a:pPr>
              <a:lnSpc>
                <a:spcPct val="300000"/>
              </a:lnSpc>
            </a:pPr>
            <a:r>
              <a:rPr lang="sv-SE" sz="2000" b="1" dirty="0">
                <a:latin typeface="+mj-lt"/>
                <a:ea typeface="+mj-ea"/>
                <a:cs typeface="Arial"/>
              </a:rPr>
              <a:t>Nuläge</a:t>
            </a:r>
            <a:r>
              <a:rPr lang="sv-SE" sz="1600" b="1" dirty="0">
                <a:latin typeface="+mj-lt"/>
                <a:ea typeface="+mj-ea"/>
                <a:cs typeface="Arial"/>
              </a:rPr>
              <a:t>: </a:t>
            </a:r>
          </a:p>
          <a:p>
            <a:pPr marL="171450" indent="-171450">
              <a:spcAft>
                <a:spcPts val="600"/>
              </a:spcAft>
              <a:buFont typeface="Arial" panose="020B0604020202020204" pitchFamily="34" charset="0"/>
              <a:buChar char="•"/>
            </a:pPr>
            <a:r>
              <a:rPr lang="sv-SE" sz="1600" dirty="0">
                <a:cs typeface="Arial"/>
              </a:rPr>
              <a:t>Remisser (diktat, post, fax </a:t>
            </a:r>
            <a:r>
              <a:rPr lang="sv-SE" sz="1600" dirty="0" err="1">
                <a:cs typeface="Arial"/>
              </a:rPr>
              <a:t>etc</a:t>
            </a:r>
            <a:r>
              <a:rPr lang="sv-SE" sz="1600" dirty="0">
                <a:cs typeface="Arial"/>
              </a:rPr>
              <a:t>)</a:t>
            </a:r>
          </a:p>
          <a:p>
            <a:pPr marL="171450" indent="-171450">
              <a:spcAft>
                <a:spcPts val="600"/>
              </a:spcAft>
              <a:buFont typeface="Arial" panose="020B0604020202020204" pitchFamily="34" charset="0"/>
              <a:buChar char="•"/>
            </a:pPr>
            <a:r>
              <a:rPr lang="sv-SE" sz="1600" dirty="0">
                <a:cs typeface="Arial"/>
              </a:rPr>
              <a:t>Bokningar (diktat, underlag från t ex avdelning, mottagning, telefon från kliniker </a:t>
            </a:r>
            <a:r>
              <a:rPr lang="sv-SE" sz="1600" dirty="0" err="1">
                <a:cs typeface="Arial"/>
              </a:rPr>
              <a:t>etc</a:t>
            </a:r>
            <a:r>
              <a:rPr lang="sv-SE" sz="1600" dirty="0">
                <a:cs typeface="Arial"/>
              </a:rPr>
              <a:t>) </a:t>
            </a:r>
            <a:endParaRPr lang="sv-SE" sz="1600" dirty="0">
              <a:latin typeface="+mj-lt"/>
              <a:ea typeface="+mj-ea"/>
              <a:cs typeface="Arial"/>
            </a:endParaRPr>
          </a:p>
          <a:p>
            <a:pPr marL="171450" indent="-171450">
              <a:spcAft>
                <a:spcPts val="600"/>
              </a:spcAft>
              <a:buFont typeface="Arial" panose="020B0604020202020204" pitchFamily="34" charset="0"/>
              <a:buChar char="•"/>
            </a:pPr>
            <a:r>
              <a:rPr lang="sv-SE" sz="1600" dirty="0">
                <a:cs typeface="Arial"/>
              </a:rPr>
              <a:t>Remissvar (papper via t ex post)</a:t>
            </a:r>
          </a:p>
          <a:p>
            <a:pPr marL="171450" indent="-171450">
              <a:spcAft>
                <a:spcPts val="600"/>
              </a:spcAft>
              <a:buFont typeface="Arial" panose="020B0604020202020204" pitchFamily="34" charset="0"/>
              <a:buChar char="•"/>
            </a:pPr>
            <a:r>
              <a:rPr lang="sv-SE" sz="1600" dirty="0">
                <a:cs typeface="Arial"/>
              </a:rPr>
              <a:t>Efterregisteringslistor </a:t>
            </a:r>
          </a:p>
          <a:p>
            <a:pPr marL="171450" indent="-171450">
              <a:spcAft>
                <a:spcPts val="600"/>
              </a:spcAft>
              <a:buFont typeface="Arial" panose="020B0604020202020204" pitchFamily="34" charset="0"/>
              <a:buChar char="•"/>
            </a:pPr>
            <a:r>
              <a:rPr lang="sv-SE" sz="1600" dirty="0">
                <a:cs typeface="Arial"/>
              </a:rPr>
              <a:t>Uteblivna (dialog med t ex reception)</a:t>
            </a:r>
          </a:p>
          <a:p>
            <a:pPr marL="171450" indent="-171450">
              <a:spcAft>
                <a:spcPts val="600"/>
              </a:spcAft>
              <a:buFont typeface="Arial" panose="020B0604020202020204" pitchFamily="34" charset="0"/>
              <a:buChar char="•"/>
            </a:pPr>
            <a:r>
              <a:rPr lang="sv-SE" sz="1600" dirty="0">
                <a:cs typeface="Arial"/>
              </a:rPr>
              <a:t>Bevakningslistor </a:t>
            </a:r>
            <a:endParaRPr lang="sv-SE" sz="1600" dirty="0">
              <a:latin typeface="+mj-lt"/>
              <a:ea typeface="+mj-ea"/>
              <a:cs typeface="Arial"/>
            </a:endParaRPr>
          </a:p>
        </p:txBody>
      </p:sp>
      <p:grpSp>
        <p:nvGrpSpPr>
          <p:cNvPr id="19" name="Grupp 18">
            <a:extLst>
              <a:ext uri="{FF2B5EF4-FFF2-40B4-BE49-F238E27FC236}">
                <a16:creationId xmlns:a16="http://schemas.microsoft.com/office/drawing/2014/main" id="{A3A905D7-1610-EFB2-9C10-4796106D7723}"/>
              </a:ext>
            </a:extLst>
          </p:cNvPr>
          <p:cNvGrpSpPr/>
          <p:nvPr/>
        </p:nvGrpSpPr>
        <p:grpSpPr>
          <a:xfrm>
            <a:off x="-6896" y="731906"/>
            <a:ext cx="1794042" cy="5872094"/>
            <a:chOff x="-19326" y="866162"/>
            <a:chExt cx="1794042" cy="5872094"/>
          </a:xfrm>
        </p:grpSpPr>
        <p:grpSp>
          <p:nvGrpSpPr>
            <p:cNvPr id="6" name="Grupp 5">
              <a:extLst>
                <a:ext uri="{FF2B5EF4-FFF2-40B4-BE49-F238E27FC236}">
                  <a16:creationId xmlns:a16="http://schemas.microsoft.com/office/drawing/2014/main" id="{0FCC2869-FAF5-2453-8F80-2929E6F4C3B9}"/>
                </a:ext>
              </a:extLst>
            </p:cNvPr>
            <p:cNvGrpSpPr/>
            <p:nvPr/>
          </p:nvGrpSpPr>
          <p:grpSpPr>
            <a:xfrm>
              <a:off x="-19326" y="877048"/>
              <a:ext cx="1758662" cy="5861208"/>
              <a:chOff x="-19326" y="877048"/>
              <a:chExt cx="1758662" cy="5861208"/>
            </a:xfrm>
          </p:grpSpPr>
          <p:pic>
            <p:nvPicPr>
              <p:cNvPr id="9" name="Bildobjekt 8">
                <a:extLst>
                  <a:ext uri="{FF2B5EF4-FFF2-40B4-BE49-F238E27FC236}">
                    <a16:creationId xmlns:a16="http://schemas.microsoft.com/office/drawing/2014/main" id="{4D4EF5CE-2EB8-DE31-D97E-64C6C7309F59}"/>
                  </a:ext>
                </a:extLst>
              </p:cNvPr>
              <p:cNvPicPr>
                <a:picLocks noChangeAspect="1"/>
              </p:cNvPicPr>
              <p:nvPr/>
            </p:nvPicPr>
            <p:blipFill>
              <a:blip r:embed="rId4"/>
              <a:stretch>
                <a:fillRect/>
              </a:stretch>
            </p:blipFill>
            <p:spPr>
              <a:xfrm>
                <a:off x="-7663" y="4418231"/>
                <a:ext cx="1734482" cy="1684309"/>
              </a:xfrm>
              <a:prstGeom prst="rect">
                <a:avLst/>
              </a:prstGeom>
            </p:spPr>
          </p:pic>
          <p:pic>
            <p:nvPicPr>
              <p:cNvPr id="10" name="Bildobjekt 9">
                <a:extLst>
                  <a:ext uri="{FF2B5EF4-FFF2-40B4-BE49-F238E27FC236}">
                    <a16:creationId xmlns:a16="http://schemas.microsoft.com/office/drawing/2014/main" id="{33CE8E25-DD90-284E-6378-C3DC6E75351D}"/>
                  </a:ext>
                </a:extLst>
              </p:cNvPr>
              <p:cNvPicPr>
                <a:picLocks noChangeAspect="1"/>
              </p:cNvPicPr>
              <p:nvPr/>
            </p:nvPicPr>
            <p:blipFill>
              <a:blip r:embed="rId5"/>
              <a:stretch>
                <a:fillRect/>
              </a:stretch>
            </p:blipFill>
            <p:spPr>
              <a:xfrm>
                <a:off x="198451" y="1803913"/>
                <a:ext cx="1505960" cy="1294379"/>
              </a:xfrm>
              <a:prstGeom prst="rect">
                <a:avLst/>
              </a:prstGeom>
            </p:spPr>
          </p:pic>
          <p:pic>
            <p:nvPicPr>
              <p:cNvPr id="11" name="Bildobjekt 10">
                <a:extLst>
                  <a:ext uri="{FF2B5EF4-FFF2-40B4-BE49-F238E27FC236}">
                    <a16:creationId xmlns:a16="http://schemas.microsoft.com/office/drawing/2014/main" id="{3E2C5BE9-BA8B-ADDF-4202-A547F7FA46BF}"/>
                  </a:ext>
                </a:extLst>
              </p:cNvPr>
              <p:cNvPicPr>
                <a:picLocks noChangeAspect="1"/>
              </p:cNvPicPr>
              <p:nvPr/>
            </p:nvPicPr>
            <p:blipFill rotWithShape="1">
              <a:blip r:embed="rId6"/>
              <a:srcRect b="19593"/>
              <a:stretch/>
            </p:blipFill>
            <p:spPr>
              <a:xfrm>
                <a:off x="0" y="3041808"/>
                <a:ext cx="1739336" cy="1376423"/>
              </a:xfrm>
              <a:prstGeom prst="rect">
                <a:avLst/>
              </a:prstGeom>
            </p:spPr>
          </p:pic>
          <p:pic>
            <p:nvPicPr>
              <p:cNvPr id="12" name="Bildobjekt 11">
                <a:extLst>
                  <a:ext uri="{FF2B5EF4-FFF2-40B4-BE49-F238E27FC236}">
                    <a16:creationId xmlns:a16="http://schemas.microsoft.com/office/drawing/2014/main" id="{F6D16B78-738C-4A3B-8476-CF7C07C6777A}"/>
                  </a:ext>
                </a:extLst>
              </p:cNvPr>
              <p:cNvPicPr>
                <a:picLocks noChangeAspect="1"/>
              </p:cNvPicPr>
              <p:nvPr/>
            </p:nvPicPr>
            <p:blipFill>
              <a:blip r:embed="rId7"/>
              <a:stretch>
                <a:fillRect/>
              </a:stretch>
            </p:blipFill>
            <p:spPr>
              <a:xfrm>
                <a:off x="-7663" y="5532219"/>
                <a:ext cx="1723737" cy="1206037"/>
              </a:xfrm>
              <a:prstGeom prst="rect">
                <a:avLst/>
              </a:prstGeom>
            </p:spPr>
          </p:pic>
          <p:pic>
            <p:nvPicPr>
              <p:cNvPr id="8" name="Bildobjekt 7">
                <a:extLst>
                  <a:ext uri="{FF2B5EF4-FFF2-40B4-BE49-F238E27FC236}">
                    <a16:creationId xmlns:a16="http://schemas.microsoft.com/office/drawing/2014/main" id="{3945288F-93B7-D2EF-2411-AA5C6991B940}"/>
                  </a:ext>
                </a:extLst>
              </p:cNvPr>
              <p:cNvPicPr>
                <a:picLocks noChangeAspect="1"/>
              </p:cNvPicPr>
              <p:nvPr/>
            </p:nvPicPr>
            <p:blipFill>
              <a:blip r:embed="rId8"/>
              <a:stretch>
                <a:fillRect/>
              </a:stretch>
            </p:blipFill>
            <p:spPr>
              <a:xfrm>
                <a:off x="-19326" y="877048"/>
                <a:ext cx="1747066" cy="983348"/>
              </a:xfrm>
              <a:prstGeom prst="rect">
                <a:avLst/>
              </a:prstGeom>
            </p:spPr>
          </p:pic>
        </p:grpSp>
        <p:cxnSp>
          <p:nvCxnSpPr>
            <p:cNvPr id="4" name="Rak koppling 3">
              <a:extLst>
                <a:ext uri="{FF2B5EF4-FFF2-40B4-BE49-F238E27FC236}">
                  <a16:creationId xmlns:a16="http://schemas.microsoft.com/office/drawing/2014/main" id="{45DD9C7F-39D9-E9BE-A8B2-E6EC1006A029}"/>
                </a:ext>
              </a:extLst>
            </p:cNvPr>
            <p:cNvCxnSpPr>
              <a:cxnSpLocks/>
            </p:cNvCxnSpPr>
            <p:nvPr/>
          </p:nvCxnSpPr>
          <p:spPr>
            <a:xfrm>
              <a:off x="1774716" y="866162"/>
              <a:ext cx="0" cy="5872094"/>
            </a:xfrm>
            <a:prstGeom prst="line">
              <a:avLst/>
            </a:prstGeom>
            <a:ln w="139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3560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BD0BED-D232-5ADD-2E16-FEBC5B9FE395}"/>
              </a:ext>
            </a:extLst>
          </p:cNvPr>
          <p:cNvSpPr>
            <a:spLocks noGrp="1"/>
          </p:cNvSpPr>
          <p:nvPr>
            <p:ph type="title"/>
          </p:nvPr>
        </p:nvSpPr>
        <p:spPr>
          <a:xfrm>
            <a:off x="874713" y="397594"/>
            <a:ext cx="10707687" cy="495714"/>
          </a:xfrm>
        </p:spPr>
        <p:txBody>
          <a:bodyPr/>
          <a:lstStyle/>
          <a:p>
            <a:r>
              <a:rPr lang="sv-SE" dirty="0"/>
              <a:t>Mitt arbetsflöde </a:t>
            </a:r>
            <a:r>
              <a:rPr lang="sv-SE" sz="2400" b="0" dirty="0"/>
              <a:t>(patientadministrativa modulen Revenue </a:t>
            </a:r>
            <a:r>
              <a:rPr lang="sv-SE" sz="2400" b="0" dirty="0" err="1"/>
              <a:t>cycle</a:t>
            </a:r>
            <a:r>
              <a:rPr lang="sv-SE" sz="2400" b="0" dirty="0"/>
              <a:t>) </a:t>
            </a:r>
            <a:endParaRPr lang="sv-SE" b="0" dirty="0"/>
          </a:p>
        </p:txBody>
      </p:sp>
      <p:sp>
        <p:nvSpPr>
          <p:cNvPr id="3" name="Platshållare för innehåll 2">
            <a:extLst>
              <a:ext uri="{FF2B5EF4-FFF2-40B4-BE49-F238E27FC236}">
                <a16:creationId xmlns:a16="http://schemas.microsoft.com/office/drawing/2014/main" id="{730A0E6A-9C59-F41D-580C-28FFC2EF1FE2}"/>
              </a:ext>
            </a:extLst>
          </p:cNvPr>
          <p:cNvSpPr>
            <a:spLocks noGrp="1"/>
          </p:cNvSpPr>
          <p:nvPr>
            <p:ph idx="1"/>
          </p:nvPr>
        </p:nvSpPr>
        <p:spPr>
          <a:xfrm>
            <a:off x="609600" y="1600201"/>
            <a:ext cx="4701886" cy="4525963"/>
          </a:xfrm>
        </p:spPr>
        <p:txBody>
          <a:bodyPr/>
          <a:lstStyle/>
          <a:p>
            <a:pPr marL="0" indent="0" algn="l">
              <a:lnSpc>
                <a:spcPct val="107000"/>
              </a:lnSpc>
              <a:spcBef>
                <a:spcPts val="0"/>
              </a:spcBef>
              <a:buNone/>
            </a:pPr>
            <a:r>
              <a:rPr lang="sv-SE" sz="1800" dirty="0">
                <a:effectLst/>
                <a:latin typeface="+mj-lt"/>
                <a:ea typeface="Calibri" panose="020F0502020204030204" pitchFamily="34" charset="0"/>
                <a:cs typeface="Times New Roman" panose="02020603050405020304" pitchFamily="18" charset="0"/>
              </a:rPr>
              <a:t>Exempel på mitt arbetsflödeslistor: </a:t>
            </a:r>
            <a:br>
              <a:rPr lang="sv-SE" sz="1800" dirty="0">
                <a:effectLst/>
                <a:latin typeface="+mj-lt"/>
                <a:ea typeface="Calibri" panose="020F0502020204030204" pitchFamily="34" charset="0"/>
                <a:cs typeface="Times New Roman" panose="02020603050405020304" pitchFamily="18" charset="0"/>
              </a:rPr>
            </a:br>
            <a:endParaRPr lang="sv-SE" sz="1800" dirty="0">
              <a:effectLst/>
              <a:latin typeface="+mj-lt"/>
              <a:ea typeface="Calibri" panose="020F0502020204030204" pitchFamily="34" charset="0"/>
              <a:cs typeface="Times New Roman" panose="02020603050405020304" pitchFamily="18" charset="0"/>
            </a:endParaRPr>
          </a:p>
          <a:p>
            <a:pPr marL="457200" indent="-457200" algn="l">
              <a:lnSpc>
                <a:spcPct val="107000"/>
              </a:lnSpc>
              <a:spcBef>
                <a:spcPts val="0"/>
              </a:spcBef>
              <a:buFont typeface="Arial" panose="020B0604020202020204" pitchFamily="34" charset="0"/>
              <a:buChar char="•"/>
            </a:pPr>
            <a:r>
              <a:rPr lang="sv-SE" sz="1800" dirty="0">
                <a:effectLst/>
                <a:latin typeface="+mj-lt"/>
                <a:ea typeface="Calibri" panose="020F0502020204030204" pitchFamily="34" charset="0"/>
                <a:cs typeface="Times New Roman" panose="02020603050405020304" pitchFamily="18" charset="0"/>
              </a:rPr>
              <a:t>Bokningsbegäran</a:t>
            </a:r>
          </a:p>
          <a:p>
            <a:pPr marL="457200" indent="-457200" algn="l">
              <a:lnSpc>
                <a:spcPct val="107000"/>
              </a:lnSpc>
              <a:spcBef>
                <a:spcPts val="0"/>
              </a:spcBef>
              <a:buFont typeface="Arial" panose="020B0604020202020204" pitchFamily="34" charset="0"/>
              <a:buChar char="•"/>
            </a:pPr>
            <a:r>
              <a:rPr lang="sv-SE" sz="1800" dirty="0">
                <a:latin typeface="+mj-lt"/>
                <a:ea typeface="Calibri" panose="020F0502020204030204" pitchFamily="34" charset="0"/>
                <a:cs typeface="Times New Roman" panose="02020603050405020304" pitchFamily="18" charset="0"/>
              </a:rPr>
              <a:t>Öppen kallelse </a:t>
            </a:r>
          </a:p>
          <a:p>
            <a:pPr marL="457200" indent="-457200" algn="l">
              <a:lnSpc>
                <a:spcPct val="107000"/>
              </a:lnSpc>
              <a:spcBef>
                <a:spcPts val="0"/>
              </a:spcBef>
              <a:buFont typeface="Arial" panose="020B0604020202020204" pitchFamily="34" charset="0"/>
              <a:buChar char="•"/>
            </a:pPr>
            <a:r>
              <a:rPr lang="sv-SE" sz="1800" dirty="0">
                <a:effectLst/>
                <a:latin typeface="+mj-lt"/>
                <a:ea typeface="Calibri" panose="020F0502020204030204" pitchFamily="34" charset="0"/>
                <a:cs typeface="Times New Roman" panose="02020603050405020304" pitchFamily="18" charset="0"/>
              </a:rPr>
              <a:t>Avvaktar svar/beslut</a:t>
            </a:r>
          </a:p>
          <a:p>
            <a:pPr marL="457200" indent="-457200" algn="l">
              <a:lnSpc>
                <a:spcPct val="107000"/>
              </a:lnSpc>
              <a:spcBef>
                <a:spcPts val="0"/>
              </a:spcBef>
              <a:buFont typeface="Arial" panose="020B0604020202020204" pitchFamily="34" charset="0"/>
              <a:buChar char="•"/>
            </a:pPr>
            <a:r>
              <a:rPr lang="sv-SE" sz="1800" dirty="0">
                <a:latin typeface="+mj-lt"/>
                <a:ea typeface="Calibri" panose="020F0502020204030204" pitchFamily="34" charset="0"/>
                <a:cs typeface="Times New Roman" panose="02020603050405020304" pitchFamily="18" charset="0"/>
              </a:rPr>
              <a:t>Saknar återbesök</a:t>
            </a:r>
          </a:p>
          <a:p>
            <a:pPr marL="457200" indent="-457200" algn="l">
              <a:lnSpc>
                <a:spcPct val="107000"/>
              </a:lnSpc>
              <a:spcBef>
                <a:spcPts val="0"/>
              </a:spcBef>
              <a:buFont typeface="Arial" panose="020B0604020202020204" pitchFamily="34" charset="0"/>
              <a:buChar char="•"/>
            </a:pPr>
            <a:r>
              <a:rPr lang="sv-SE" sz="1800" dirty="0">
                <a:effectLst/>
                <a:latin typeface="+mj-lt"/>
                <a:ea typeface="Calibri" panose="020F0502020204030204" pitchFamily="34" charset="0"/>
                <a:cs typeface="Times New Roman" panose="02020603050405020304" pitchFamily="18" charset="0"/>
              </a:rPr>
              <a:t>Patientlista – åtgärdas – t ex besök som inte checkats in</a:t>
            </a:r>
          </a:p>
          <a:p>
            <a:pPr marL="457200" indent="-457200" algn="l">
              <a:lnSpc>
                <a:spcPct val="107000"/>
              </a:lnSpc>
              <a:spcBef>
                <a:spcPts val="0"/>
              </a:spcBef>
              <a:buFont typeface="Arial" panose="020B0604020202020204" pitchFamily="34" charset="0"/>
              <a:buChar char="•"/>
            </a:pPr>
            <a:r>
              <a:rPr lang="sv-SE" sz="1800" dirty="0">
                <a:latin typeface="+mj-lt"/>
                <a:ea typeface="Calibri" panose="020F0502020204030204" pitchFamily="34" charset="0"/>
                <a:cs typeface="Times New Roman" panose="02020603050405020304" pitchFamily="18" charset="0"/>
              </a:rPr>
              <a:t>Återbud och uteblivande</a:t>
            </a:r>
          </a:p>
          <a:p>
            <a:pPr marL="457200" indent="-457200" algn="l">
              <a:lnSpc>
                <a:spcPct val="107000"/>
              </a:lnSpc>
              <a:spcBef>
                <a:spcPts val="0"/>
              </a:spcBef>
              <a:buFont typeface="Arial" panose="020B0604020202020204" pitchFamily="34" charset="0"/>
              <a:buChar char="•"/>
            </a:pPr>
            <a:r>
              <a:rPr lang="sv-SE" sz="1800" dirty="0">
                <a:effectLst/>
                <a:latin typeface="+mj-lt"/>
                <a:ea typeface="Calibri" panose="020F0502020204030204" pitchFamily="34" charset="0"/>
                <a:cs typeface="Times New Roman" panose="02020603050405020304" pitchFamily="18" charset="0"/>
              </a:rPr>
              <a:t>Utspärrat – ombokas</a:t>
            </a:r>
            <a:endParaRPr lang="sv-SE" sz="1800" dirty="0"/>
          </a:p>
        </p:txBody>
      </p:sp>
      <p:pic>
        <p:nvPicPr>
          <p:cNvPr id="5" name="Bildobjekt 4">
            <a:extLst>
              <a:ext uri="{FF2B5EF4-FFF2-40B4-BE49-F238E27FC236}">
                <a16:creationId xmlns:a16="http://schemas.microsoft.com/office/drawing/2014/main" id="{910F492A-C107-3637-7B93-B249438B0E88}"/>
              </a:ext>
            </a:extLst>
          </p:cNvPr>
          <p:cNvPicPr>
            <a:picLocks noChangeAspect="1"/>
          </p:cNvPicPr>
          <p:nvPr/>
        </p:nvPicPr>
        <p:blipFill>
          <a:blip r:embed="rId2"/>
          <a:stretch>
            <a:fillRect/>
          </a:stretch>
        </p:blipFill>
        <p:spPr>
          <a:xfrm>
            <a:off x="5311486" y="1503000"/>
            <a:ext cx="5622403" cy="4461692"/>
          </a:xfrm>
          <a:prstGeom prst="rect">
            <a:avLst/>
          </a:prstGeom>
        </p:spPr>
      </p:pic>
    </p:spTree>
    <p:extLst>
      <p:ext uri="{BB962C8B-B14F-4D97-AF65-F5344CB8AC3E}">
        <p14:creationId xmlns:p14="http://schemas.microsoft.com/office/powerpoint/2010/main" val="3488848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84A3F50-5216-9C01-8362-62E107F3D755}"/>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ruta 3">
            <a:extLst>
              <a:ext uri="{FF2B5EF4-FFF2-40B4-BE49-F238E27FC236}">
                <a16:creationId xmlns:a16="http://schemas.microsoft.com/office/drawing/2014/main" id="{E58C9216-08F4-8BEC-62A7-930454092A9A}"/>
              </a:ext>
            </a:extLst>
          </p:cNvPr>
          <p:cNvSpPr txBox="1"/>
          <p:nvPr/>
        </p:nvSpPr>
        <p:spPr>
          <a:xfrm>
            <a:off x="3203393" y="2382473"/>
            <a:ext cx="1434518" cy="707886"/>
          </a:xfrm>
          <a:prstGeom prst="rect">
            <a:avLst/>
          </a:prstGeom>
          <a:solidFill>
            <a:schemeClr val="bg1"/>
          </a:solid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Patientlista - åtgärdas</a:t>
            </a:r>
            <a:r>
              <a:rPr kumimoji="0" lang="sv-SE" sz="1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Besök som inte checkats in och behöver hanteras.</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Pil: vänster 4">
            <a:extLst>
              <a:ext uri="{FF2B5EF4-FFF2-40B4-BE49-F238E27FC236}">
                <a16:creationId xmlns:a16="http://schemas.microsoft.com/office/drawing/2014/main" id="{9AF62667-3C5A-54EE-1D7C-041CCC91A5FD}"/>
              </a:ext>
            </a:extLst>
          </p:cNvPr>
          <p:cNvSpPr/>
          <p:nvPr/>
        </p:nvSpPr>
        <p:spPr>
          <a:xfrm>
            <a:off x="3204594" y="1249960"/>
            <a:ext cx="939567" cy="142612"/>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Pil: vänster 5">
            <a:extLst>
              <a:ext uri="{FF2B5EF4-FFF2-40B4-BE49-F238E27FC236}">
                <a16:creationId xmlns:a16="http://schemas.microsoft.com/office/drawing/2014/main" id="{AB78A0C6-C519-07E2-B7CF-D67148224A17}"/>
              </a:ext>
            </a:extLst>
          </p:cNvPr>
          <p:cNvSpPr/>
          <p:nvPr/>
        </p:nvSpPr>
        <p:spPr>
          <a:xfrm flipH="1">
            <a:off x="696287" y="1388378"/>
            <a:ext cx="939567" cy="142612"/>
          </a:xfrm>
          <a:prstGeom prst="lef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ruta 6">
            <a:extLst>
              <a:ext uri="{FF2B5EF4-FFF2-40B4-BE49-F238E27FC236}">
                <a16:creationId xmlns:a16="http://schemas.microsoft.com/office/drawing/2014/main" id="{8AF09F98-6B04-F036-2901-3B550518C4C1}"/>
              </a:ext>
            </a:extLst>
          </p:cNvPr>
          <p:cNvSpPr txBox="1"/>
          <p:nvPr/>
        </p:nvSpPr>
        <p:spPr>
          <a:xfrm>
            <a:off x="4772133" y="2382473"/>
            <a:ext cx="1434518" cy="861774"/>
          </a:xfrm>
          <a:prstGeom prst="rect">
            <a:avLst/>
          </a:prstGeom>
          <a:solidFill>
            <a:schemeClr val="bg1"/>
          </a:solidFill>
          <a:ln w="38100">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Saknar återbesök </a:t>
            </a:r>
            <a:r>
              <a:rPr kumimoji="0" lang="sv-SE" sz="1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Patienter i specialiserad öppenvård som saknar både bokat återbesök och bokningsbegäran.</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Pil: vänster 7">
            <a:extLst>
              <a:ext uri="{FF2B5EF4-FFF2-40B4-BE49-F238E27FC236}">
                <a16:creationId xmlns:a16="http://schemas.microsoft.com/office/drawing/2014/main" id="{12B3AFEC-1E06-C16A-570D-4F9DDD7DA3DE}"/>
              </a:ext>
            </a:extLst>
          </p:cNvPr>
          <p:cNvSpPr/>
          <p:nvPr/>
        </p:nvSpPr>
        <p:spPr>
          <a:xfrm>
            <a:off x="3205992" y="1503028"/>
            <a:ext cx="939567" cy="142612"/>
          </a:xfrm>
          <a:prstGeom prst="left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ruta 8">
            <a:extLst>
              <a:ext uri="{FF2B5EF4-FFF2-40B4-BE49-F238E27FC236}">
                <a16:creationId xmlns:a16="http://schemas.microsoft.com/office/drawing/2014/main" id="{39FAC274-BC99-E725-0C4C-C1A6AB7A82BE}"/>
              </a:ext>
            </a:extLst>
          </p:cNvPr>
          <p:cNvSpPr txBox="1"/>
          <p:nvPr/>
        </p:nvSpPr>
        <p:spPr>
          <a:xfrm>
            <a:off x="6340873" y="2382473"/>
            <a:ext cx="1434518" cy="707886"/>
          </a:xfrm>
          <a:prstGeom prst="rect">
            <a:avLst/>
          </a:prstGeom>
          <a:solidFill>
            <a:schemeClr val="bg1"/>
          </a:solidFill>
          <a:ln w="3810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Utspärrat - ombokas</a:t>
            </a:r>
            <a:r>
              <a:rPr kumimoji="0" lang="sv-SE" sz="1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Patienter som spärrats ut ur resursscheman och behöver bokas om.</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Pil: vänster 9">
            <a:extLst>
              <a:ext uri="{FF2B5EF4-FFF2-40B4-BE49-F238E27FC236}">
                <a16:creationId xmlns:a16="http://schemas.microsoft.com/office/drawing/2014/main" id="{F9EE73CF-5695-B71D-4039-3B0C5B6B89DD}"/>
              </a:ext>
            </a:extLst>
          </p:cNvPr>
          <p:cNvSpPr/>
          <p:nvPr/>
        </p:nvSpPr>
        <p:spPr>
          <a:xfrm flipH="1">
            <a:off x="697685" y="1599501"/>
            <a:ext cx="939567" cy="142612"/>
          </a:xfrm>
          <a:prstGeom prst="leftArrow">
            <a:avLst/>
          </a:prstGeom>
          <a:solidFill>
            <a:srgbClr val="CC00CC"/>
          </a:solidFill>
          <a:ln>
            <a:solidFill>
              <a:srgbClr val="CC0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11" name="textruta 10">
            <a:extLst>
              <a:ext uri="{FF2B5EF4-FFF2-40B4-BE49-F238E27FC236}">
                <a16:creationId xmlns:a16="http://schemas.microsoft.com/office/drawing/2014/main" id="{69AD3903-810F-7B88-5D77-369D3391EB2C}"/>
              </a:ext>
            </a:extLst>
          </p:cNvPr>
          <p:cNvSpPr txBox="1"/>
          <p:nvPr/>
        </p:nvSpPr>
        <p:spPr>
          <a:xfrm>
            <a:off x="7909612" y="2382473"/>
            <a:ext cx="1500431" cy="1015663"/>
          </a:xfrm>
          <a:prstGeom prst="rect">
            <a:avLst/>
          </a:prstGeom>
          <a:solidFill>
            <a:schemeClr val="bg1"/>
          </a:solidFill>
          <a:ln w="38100">
            <a:solidFill>
              <a:srgbClr val="CC00CC"/>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Återbud och </a:t>
            </a:r>
            <a:r>
              <a:rPr kumimoji="0" lang="sv-SE" sz="1000" b="1"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uteblivanden</a:t>
            </a:r>
            <a:r>
              <a:rPr kumimoji="0" lang="sv-SE" sz="1000" b="1"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 ombokas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highlight>
                  <a:srgbClr val="FFFFFF"/>
                </a:highlight>
                <a:uLnTx/>
                <a:uFillTx/>
                <a:latin typeface="Times New Roman"/>
                <a:ea typeface="+mn-ea"/>
                <a:cs typeface="Times New Roman"/>
              </a:rPr>
              <a:t>Patienter som behöver ombokas eller på annat sätt hanteras </a:t>
            </a:r>
            <a:r>
              <a:rPr kumimoji="0" lang="sv-SE" sz="1000" b="0" i="0" u="none" strike="noStrike" kern="1200" cap="none" spc="0" normalizeH="0" baseline="0" noProof="0" err="1">
                <a:ln>
                  <a:noFill/>
                </a:ln>
                <a:solidFill>
                  <a:srgbClr val="000000"/>
                </a:solidFill>
                <a:effectLst/>
                <a:highlight>
                  <a:srgbClr val="FFFFFF"/>
                </a:highlight>
                <a:uLnTx/>
                <a:uFillTx/>
                <a:latin typeface="Times New Roman"/>
                <a:ea typeface="+mn-ea"/>
                <a:cs typeface="Times New Roman"/>
              </a:rPr>
              <a:t>pga</a:t>
            </a:r>
            <a:r>
              <a:rPr kumimoji="0" lang="sv-SE" sz="1000" b="0" i="0" u="none" strike="noStrike" kern="1200" cap="none" spc="0" normalizeH="0" baseline="0" noProof="0" dirty="0">
                <a:ln>
                  <a:noFill/>
                </a:ln>
                <a:solidFill>
                  <a:srgbClr val="000000"/>
                </a:solidFill>
                <a:effectLst/>
                <a:highlight>
                  <a:srgbClr val="FFFFFF"/>
                </a:highlight>
                <a:uLnTx/>
                <a:uFillTx/>
                <a:latin typeface="Times New Roman"/>
                <a:ea typeface="+mn-ea"/>
                <a:cs typeface="Times New Roman"/>
              </a:rPr>
              <a:t> detta. </a:t>
            </a:r>
            <a:endParaRPr kumimoji="0" lang="sv-SE" sz="1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highlight>
                <a:srgbClr val="FFFFFF"/>
              </a:highlight>
              <a:uLnTx/>
              <a:uFillTx/>
              <a:latin typeface="Times New Roman"/>
              <a:ea typeface="+mn-ea"/>
              <a:cs typeface="Times New Roman"/>
            </a:endParaRPr>
          </a:p>
        </p:txBody>
      </p:sp>
      <p:sp>
        <p:nvSpPr>
          <p:cNvPr id="12" name="textruta 11">
            <a:extLst>
              <a:ext uri="{FF2B5EF4-FFF2-40B4-BE49-F238E27FC236}">
                <a16:creationId xmlns:a16="http://schemas.microsoft.com/office/drawing/2014/main" id="{52E0F90C-70A1-1A40-1471-443F42B57930}"/>
              </a:ext>
            </a:extLst>
          </p:cNvPr>
          <p:cNvSpPr txBox="1"/>
          <p:nvPr/>
        </p:nvSpPr>
        <p:spPr>
          <a:xfrm>
            <a:off x="9545464" y="2382472"/>
            <a:ext cx="1500431" cy="707886"/>
          </a:xfrm>
          <a:prstGeom prst="rect">
            <a:avLst/>
          </a:prstGeom>
          <a:solidFill>
            <a:schemeClr val="bg1"/>
          </a:solidFill>
          <a:ln w="38100">
            <a:solidFill>
              <a:srgbClr val="FF860D"/>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Öppen kallelse</a:t>
            </a:r>
            <a:r>
              <a:rPr kumimoji="0" lang="sv-SE" sz="1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Patienter som fått en Öppen kallelse och själva kan boka sin tid på 1177. </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Pil: vänster 12">
            <a:extLst>
              <a:ext uri="{FF2B5EF4-FFF2-40B4-BE49-F238E27FC236}">
                <a16:creationId xmlns:a16="http://schemas.microsoft.com/office/drawing/2014/main" id="{A127D14D-9AD6-2BA2-EBFC-83E025C0BD4A}"/>
              </a:ext>
            </a:extLst>
          </p:cNvPr>
          <p:cNvSpPr/>
          <p:nvPr/>
        </p:nvSpPr>
        <p:spPr>
          <a:xfrm>
            <a:off x="3207390" y="1739318"/>
            <a:ext cx="939567" cy="142612"/>
          </a:xfrm>
          <a:prstGeom prst="leftArrow">
            <a:avLst/>
          </a:prstGeom>
          <a:solidFill>
            <a:srgbClr val="FF860D"/>
          </a:solidFill>
          <a:ln>
            <a:solidFill>
              <a:srgbClr val="FF86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textruta 23">
            <a:extLst>
              <a:ext uri="{FF2B5EF4-FFF2-40B4-BE49-F238E27FC236}">
                <a16:creationId xmlns:a16="http://schemas.microsoft.com/office/drawing/2014/main" id="{24668C73-478F-8422-C084-291A322B3A95}"/>
              </a:ext>
            </a:extLst>
          </p:cNvPr>
          <p:cNvSpPr txBox="1"/>
          <p:nvPr/>
        </p:nvSpPr>
        <p:spPr>
          <a:xfrm>
            <a:off x="1620671" y="2382472"/>
            <a:ext cx="1434518" cy="707886"/>
          </a:xfrm>
          <a:prstGeom prst="rect">
            <a:avLst/>
          </a:prstGeom>
          <a:solidFill>
            <a:schemeClr val="bg1"/>
          </a:solidFill>
          <a:ln w="38100">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Avvaktar svar/beslut </a:t>
            </a:r>
            <a:r>
              <a:rPr kumimoji="0" lang="sv-SE" sz="1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Patienter som väntar på medicinsk bedömning efter t ex provsvar. </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 name="Pil: vänster 24">
            <a:extLst>
              <a:ext uri="{FF2B5EF4-FFF2-40B4-BE49-F238E27FC236}">
                <a16:creationId xmlns:a16="http://schemas.microsoft.com/office/drawing/2014/main" id="{0E9312B9-1A71-C3ED-5C58-AEB62E679AC1}"/>
              </a:ext>
            </a:extLst>
          </p:cNvPr>
          <p:cNvSpPr/>
          <p:nvPr/>
        </p:nvSpPr>
        <p:spPr>
          <a:xfrm flipH="1">
            <a:off x="697685" y="1003882"/>
            <a:ext cx="939567" cy="142612"/>
          </a:xfrm>
          <a:prstGeom prst="lef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989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BD0BED-D232-5ADD-2E16-FEBC5B9FE395}"/>
              </a:ext>
            </a:extLst>
          </p:cNvPr>
          <p:cNvSpPr>
            <a:spLocks noGrp="1"/>
          </p:cNvSpPr>
          <p:nvPr>
            <p:ph type="title"/>
          </p:nvPr>
        </p:nvSpPr>
        <p:spPr/>
        <p:txBody>
          <a:bodyPr/>
          <a:lstStyle/>
          <a:p>
            <a:r>
              <a:rPr lang="sv-SE" dirty="0"/>
              <a:t>Arbetsköer </a:t>
            </a:r>
            <a:r>
              <a:rPr lang="sv-SE" sz="2400" b="0" dirty="0"/>
              <a:t>(patientadministrativa modulen Revenue </a:t>
            </a:r>
            <a:r>
              <a:rPr lang="sv-SE" sz="2400" b="0" dirty="0" err="1"/>
              <a:t>cycle</a:t>
            </a:r>
            <a:r>
              <a:rPr lang="sv-SE" sz="2400" b="0" dirty="0"/>
              <a:t>)</a:t>
            </a:r>
            <a:endParaRPr lang="sv-SE" b="0" dirty="0"/>
          </a:p>
        </p:txBody>
      </p:sp>
      <p:pic>
        <p:nvPicPr>
          <p:cNvPr id="5" name="Bildobjekt 4">
            <a:extLst>
              <a:ext uri="{FF2B5EF4-FFF2-40B4-BE49-F238E27FC236}">
                <a16:creationId xmlns:a16="http://schemas.microsoft.com/office/drawing/2014/main" id="{769457C9-8860-763B-251F-BAAC362EA519}"/>
              </a:ext>
            </a:extLst>
          </p:cNvPr>
          <p:cNvPicPr>
            <a:picLocks noChangeAspect="1"/>
          </p:cNvPicPr>
          <p:nvPr/>
        </p:nvPicPr>
        <p:blipFill>
          <a:blip r:embed="rId3"/>
          <a:stretch>
            <a:fillRect/>
          </a:stretch>
        </p:blipFill>
        <p:spPr>
          <a:xfrm>
            <a:off x="1417461" y="1645163"/>
            <a:ext cx="4358306" cy="5064543"/>
          </a:xfrm>
          <a:prstGeom prst="rect">
            <a:avLst/>
          </a:prstGeom>
          <a:effectLst>
            <a:outerShdw blurRad="50800" dist="38100" dir="2700000" algn="tl" rotWithShape="0">
              <a:prstClr val="black">
                <a:alpha val="40000"/>
              </a:prstClr>
            </a:outerShdw>
          </a:effectLst>
        </p:spPr>
      </p:pic>
      <p:pic>
        <p:nvPicPr>
          <p:cNvPr id="10" name="Bildobjekt 9">
            <a:extLst>
              <a:ext uri="{FF2B5EF4-FFF2-40B4-BE49-F238E27FC236}">
                <a16:creationId xmlns:a16="http://schemas.microsoft.com/office/drawing/2014/main" id="{4208B2BB-2FE6-661E-4CAD-65F9BBE7C43B}"/>
              </a:ext>
            </a:extLst>
          </p:cNvPr>
          <p:cNvPicPr>
            <a:picLocks noChangeAspect="1"/>
          </p:cNvPicPr>
          <p:nvPr/>
        </p:nvPicPr>
        <p:blipFill>
          <a:blip r:embed="rId4"/>
          <a:stretch>
            <a:fillRect/>
          </a:stretch>
        </p:blipFill>
        <p:spPr>
          <a:xfrm>
            <a:off x="6894521" y="1653026"/>
            <a:ext cx="4222193" cy="3986939"/>
          </a:xfrm>
          <a:prstGeom prst="rect">
            <a:avLst/>
          </a:prstGeom>
          <a:effectLst>
            <a:outerShdw blurRad="50800" dist="38100" dir="2700000" algn="tl" rotWithShape="0">
              <a:prstClr val="black">
                <a:alpha val="40000"/>
              </a:prstClr>
            </a:outerShdw>
          </a:effectLst>
        </p:spPr>
      </p:pic>
      <p:sp>
        <p:nvSpPr>
          <p:cNvPr id="11" name="textruta 10">
            <a:extLst>
              <a:ext uri="{FF2B5EF4-FFF2-40B4-BE49-F238E27FC236}">
                <a16:creationId xmlns:a16="http://schemas.microsoft.com/office/drawing/2014/main" id="{5FFD1891-DC23-60B5-1F6E-0A2C04A0C238}"/>
              </a:ext>
            </a:extLst>
          </p:cNvPr>
          <p:cNvSpPr txBox="1"/>
          <p:nvPr/>
        </p:nvSpPr>
        <p:spPr>
          <a:xfrm>
            <a:off x="1266092" y="1225899"/>
            <a:ext cx="3386295" cy="369332"/>
          </a:xfrm>
          <a:prstGeom prst="rect">
            <a:avLst/>
          </a:prstGeom>
          <a:noFill/>
        </p:spPr>
        <p:txBody>
          <a:bodyPr wrap="square" rtlCol="0">
            <a:spAutoFit/>
          </a:bodyPr>
          <a:lstStyle/>
          <a:p>
            <a:r>
              <a:rPr lang="sv-SE" dirty="0"/>
              <a:t>Medicinsk sekreterare </a:t>
            </a:r>
          </a:p>
        </p:txBody>
      </p:sp>
      <p:sp>
        <p:nvSpPr>
          <p:cNvPr id="12" name="textruta 11">
            <a:extLst>
              <a:ext uri="{FF2B5EF4-FFF2-40B4-BE49-F238E27FC236}">
                <a16:creationId xmlns:a16="http://schemas.microsoft.com/office/drawing/2014/main" id="{7C4129E8-32E8-01E5-B93D-BBE40B1F71BA}"/>
              </a:ext>
            </a:extLst>
          </p:cNvPr>
          <p:cNvSpPr txBox="1"/>
          <p:nvPr/>
        </p:nvSpPr>
        <p:spPr>
          <a:xfrm>
            <a:off x="6894521" y="1225899"/>
            <a:ext cx="4633864" cy="369332"/>
          </a:xfrm>
          <a:prstGeom prst="rect">
            <a:avLst/>
          </a:prstGeom>
          <a:noFill/>
        </p:spPr>
        <p:txBody>
          <a:bodyPr wrap="square" rtlCol="0">
            <a:spAutoFit/>
          </a:bodyPr>
          <a:lstStyle/>
          <a:p>
            <a:r>
              <a:rPr lang="sv-SE" dirty="0"/>
              <a:t>Medicinsk sekreterare akutmottagning</a:t>
            </a:r>
          </a:p>
        </p:txBody>
      </p:sp>
    </p:spTree>
    <p:extLst>
      <p:ext uri="{BB962C8B-B14F-4D97-AF65-F5344CB8AC3E}">
        <p14:creationId xmlns:p14="http://schemas.microsoft.com/office/powerpoint/2010/main" val="2717456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A71D9-519F-4F1C-766C-497E7EC2FEB9}"/>
            </a:ext>
          </a:extLst>
        </p:cNvPr>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FD9D9E69-3594-7BFA-0685-E3B865E94232}"/>
              </a:ext>
            </a:extLst>
          </p:cNvPr>
          <p:cNvSpPr>
            <a:spLocks noGrp="1"/>
          </p:cNvSpPr>
          <p:nvPr>
            <p:ph idx="1"/>
          </p:nvPr>
        </p:nvSpPr>
        <p:spPr/>
        <p:txBody>
          <a:bodyPr/>
          <a:lstStyle/>
          <a:p>
            <a:endParaRPr lang="sv-SE" dirty="0"/>
          </a:p>
          <a:p>
            <a:endParaRPr lang="sv-SE" dirty="0"/>
          </a:p>
          <a:p>
            <a:endParaRPr lang="sv-SE" dirty="0"/>
          </a:p>
        </p:txBody>
      </p:sp>
      <p:pic>
        <p:nvPicPr>
          <p:cNvPr id="5" name="Bildobjekt 4">
            <a:extLst>
              <a:ext uri="{FF2B5EF4-FFF2-40B4-BE49-F238E27FC236}">
                <a16:creationId xmlns:a16="http://schemas.microsoft.com/office/drawing/2014/main" id="{11A53055-27C3-7457-9A29-07A3834D30F9}"/>
              </a:ext>
            </a:extLst>
          </p:cNvPr>
          <p:cNvPicPr>
            <a:picLocks noChangeAspect="1"/>
          </p:cNvPicPr>
          <p:nvPr/>
        </p:nvPicPr>
        <p:blipFill>
          <a:blip r:embed="rId3"/>
          <a:stretch>
            <a:fillRect/>
          </a:stretch>
        </p:blipFill>
        <p:spPr>
          <a:xfrm>
            <a:off x="201755" y="1550035"/>
            <a:ext cx="5980265" cy="5148943"/>
          </a:xfrm>
          <a:prstGeom prst="rect">
            <a:avLst/>
          </a:prstGeom>
          <a:effectLst>
            <a:outerShdw blurRad="63500" sx="102000" sy="102000" algn="ctr" rotWithShape="0">
              <a:prstClr val="black">
                <a:alpha val="40000"/>
              </a:prstClr>
            </a:outerShdw>
          </a:effectLst>
        </p:spPr>
      </p:pic>
      <p:pic>
        <p:nvPicPr>
          <p:cNvPr id="11" name="Bildobjekt 10">
            <a:extLst>
              <a:ext uri="{FF2B5EF4-FFF2-40B4-BE49-F238E27FC236}">
                <a16:creationId xmlns:a16="http://schemas.microsoft.com/office/drawing/2014/main" id="{7483B0B8-2375-70CF-1B77-554558BE6962}"/>
              </a:ext>
            </a:extLst>
          </p:cNvPr>
          <p:cNvPicPr>
            <a:picLocks noChangeAspect="1"/>
          </p:cNvPicPr>
          <p:nvPr/>
        </p:nvPicPr>
        <p:blipFill>
          <a:blip r:embed="rId4"/>
          <a:stretch>
            <a:fillRect/>
          </a:stretch>
        </p:blipFill>
        <p:spPr>
          <a:xfrm>
            <a:off x="5448954" y="1497945"/>
            <a:ext cx="6601401" cy="5253121"/>
          </a:xfrm>
          <a:prstGeom prst="rect">
            <a:avLst/>
          </a:prstGeom>
          <a:effectLst>
            <a:outerShdw blurRad="63500" sx="102000" sy="102000" algn="ctr" rotWithShape="0">
              <a:prstClr val="black">
                <a:alpha val="40000"/>
              </a:prstClr>
            </a:outerShdw>
          </a:effectLst>
        </p:spPr>
      </p:pic>
      <p:sp>
        <p:nvSpPr>
          <p:cNvPr id="13" name="textruta 12">
            <a:extLst>
              <a:ext uri="{FF2B5EF4-FFF2-40B4-BE49-F238E27FC236}">
                <a16:creationId xmlns:a16="http://schemas.microsoft.com/office/drawing/2014/main" id="{16B9EC74-CE0B-6C82-0D68-D0048FD29A4D}"/>
              </a:ext>
            </a:extLst>
          </p:cNvPr>
          <p:cNvSpPr txBox="1"/>
          <p:nvPr/>
        </p:nvSpPr>
        <p:spPr>
          <a:xfrm>
            <a:off x="270170" y="211544"/>
            <a:ext cx="4795157" cy="584775"/>
          </a:xfrm>
          <a:prstGeom prst="rect">
            <a:avLst/>
          </a:prstGeom>
          <a:noFill/>
        </p:spPr>
        <p:txBody>
          <a:bodyPr wrap="square">
            <a:spAutoFit/>
          </a:bodyPr>
          <a:lstStyle/>
          <a:p>
            <a:r>
              <a:rPr lang="sv-SE" sz="3200" b="1" dirty="0"/>
              <a:t>Meddelandecenter</a:t>
            </a:r>
          </a:p>
        </p:txBody>
      </p:sp>
      <p:sp>
        <p:nvSpPr>
          <p:cNvPr id="2" name="textruta 1">
            <a:extLst>
              <a:ext uri="{FF2B5EF4-FFF2-40B4-BE49-F238E27FC236}">
                <a16:creationId xmlns:a16="http://schemas.microsoft.com/office/drawing/2014/main" id="{4A31D862-A86A-A7B9-8F11-A5FB8F6CAB76}"/>
              </a:ext>
            </a:extLst>
          </p:cNvPr>
          <p:cNvSpPr txBox="1"/>
          <p:nvPr/>
        </p:nvSpPr>
        <p:spPr>
          <a:xfrm>
            <a:off x="1997340" y="5358643"/>
            <a:ext cx="3104269" cy="584775"/>
          </a:xfrm>
          <a:prstGeom prst="rect">
            <a:avLst/>
          </a:prstGeom>
          <a:solidFill>
            <a:schemeClr val="tx2">
              <a:lumMod val="20000"/>
              <a:lumOff val="80000"/>
            </a:schemeClr>
          </a:solidFill>
        </p:spPr>
        <p:txBody>
          <a:bodyPr wrap="square" rtlCol="0">
            <a:spAutoFit/>
          </a:bodyPr>
          <a:lstStyle/>
          <a:p>
            <a:pPr algn="ctr"/>
            <a:r>
              <a:rPr lang="sv-SE" sz="1600" dirty="0"/>
              <a:t>Meddelandecenter </a:t>
            </a:r>
          </a:p>
          <a:p>
            <a:pPr algn="ctr"/>
            <a:r>
              <a:rPr lang="sv-SE" sz="1600" dirty="0"/>
              <a:t>från Revenue Cycle</a:t>
            </a:r>
          </a:p>
        </p:txBody>
      </p:sp>
      <p:sp>
        <p:nvSpPr>
          <p:cNvPr id="3" name="textruta 2">
            <a:extLst>
              <a:ext uri="{FF2B5EF4-FFF2-40B4-BE49-F238E27FC236}">
                <a16:creationId xmlns:a16="http://schemas.microsoft.com/office/drawing/2014/main" id="{2246CBA0-137A-E9F7-E320-7A35478BFC77}"/>
              </a:ext>
            </a:extLst>
          </p:cNvPr>
          <p:cNvSpPr txBox="1"/>
          <p:nvPr/>
        </p:nvSpPr>
        <p:spPr>
          <a:xfrm>
            <a:off x="8946177" y="5358642"/>
            <a:ext cx="2805262" cy="584775"/>
          </a:xfrm>
          <a:prstGeom prst="rect">
            <a:avLst/>
          </a:prstGeom>
          <a:solidFill>
            <a:schemeClr val="tx2">
              <a:lumMod val="20000"/>
              <a:lumOff val="80000"/>
            </a:schemeClr>
          </a:solidFill>
        </p:spPr>
        <p:txBody>
          <a:bodyPr wrap="square" rtlCol="0">
            <a:spAutoFit/>
          </a:bodyPr>
          <a:lstStyle/>
          <a:p>
            <a:pPr algn="ctr"/>
            <a:r>
              <a:rPr lang="sv-SE" sz="1600" dirty="0"/>
              <a:t>Meddelandecenter </a:t>
            </a:r>
          </a:p>
          <a:p>
            <a:pPr algn="ctr"/>
            <a:r>
              <a:rPr lang="sv-SE" sz="1600" dirty="0"/>
              <a:t>från PowerChart</a:t>
            </a:r>
          </a:p>
        </p:txBody>
      </p:sp>
      <p:sp>
        <p:nvSpPr>
          <p:cNvPr id="6" name="textruta 5">
            <a:extLst>
              <a:ext uri="{FF2B5EF4-FFF2-40B4-BE49-F238E27FC236}">
                <a16:creationId xmlns:a16="http://schemas.microsoft.com/office/drawing/2014/main" id="{E661B064-5C71-670B-3E33-27EF4B16C459}"/>
              </a:ext>
            </a:extLst>
          </p:cNvPr>
          <p:cNvSpPr txBox="1"/>
          <p:nvPr/>
        </p:nvSpPr>
        <p:spPr>
          <a:xfrm>
            <a:off x="270170" y="759354"/>
            <a:ext cx="11823700" cy="584775"/>
          </a:xfrm>
          <a:prstGeom prst="rect">
            <a:avLst/>
          </a:prstGeom>
          <a:noFill/>
        </p:spPr>
        <p:txBody>
          <a:bodyPr wrap="square" rtlCol="0">
            <a:spAutoFit/>
          </a:bodyPr>
          <a:lstStyle/>
          <a:p>
            <a:pPr lvl="0"/>
            <a:r>
              <a:rPr lang="sv-SE" sz="1600" dirty="0"/>
              <a:t>Medicinsk sekreterare/administratör kommer mest att använda sig av meddelandecenter i Revenue </a:t>
            </a:r>
            <a:r>
              <a:rPr lang="sv-SE" sz="1600" dirty="0" err="1"/>
              <a:t>Cycle</a:t>
            </a:r>
            <a:r>
              <a:rPr lang="sv-SE" sz="1600" dirty="0"/>
              <a:t>, medan vårdpersonal kommer använda sig av meddelandecenter i PowerChart. Det är samma information som finns i båda vyerna. </a:t>
            </a:r>
          </a:p>
        </p:txBody>
      </p:sp>
    </p:spTree>
    <p:extLst>
      <p:ext uri="{BB962C8B-B14F-4D97-AF65-F5344CB8AC3E}">
        <p14:creationId xmlns:p14="http://schemas.microsoft.com/office/powerpoint/2010/main" val="68822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06D713-12E4-427F-1FEE-ED91002A3B3B}"/>
              </a:ext>
            </a:extLst>
          </p:cNvPr>
          <p:cNvSpPr>
            <a:spLocks noGrp="1"/>
          </p:cNvSpPr>
          <p:nvPr>
            <p:ph type="title"/>
          </p:nvPr>
        </p:nvSpPr>
        <p:spPr/>
        <p:txBody>
          <a:bodyPr/>
          <a:lstStyle/>
          <a:p>
            <a:r>
              <a:rPr lang="sv-SE" dirty="0"/>
              <a:t>Vårdhändelse</a:t>
            </a:r>
          </a:p>
        </p:txBody>
      </p:sp>
      <p:sp>
        <p:nvSpPr>
          <p:cNvPr id="3" name="Platshållare för text 2">
            <a:extLst>
              <a:ext uri="{FF2B5EF4-FFF2-40B4-BE49-F238E27FC236}">
                <a16:creationId xmlns:a16="http://schemas.microsoft.com/office/drawing/2014/main" id="{2D131CBD-649A-FC86-0697-80EBED16CFFC}"/>
              </a:ext>
            </a:extLst>
          </p:cNvPr>
          <p:cNvSpPr>
            <a:spLocks noGrp="1"/>
          </p:cNvSpPr>
          <p:nvPr>
            <p:ph type="body" idx="1"/>
          </p:nvPr>
        </p:nvSpPr>
        <p:spPr/>
        <p:txBody>
          <a:bodyPr/>
          <a:lstStyle/>
          <a:p>
            <a:r>
              <a:rPr lang="sv-SE" dirty="0"/>
              <a:t>- Ett helt nytt begrepp</a:t>
            </a:r>
          </a:p>
        </p:txBody>
      </p:sp>
    </p:spTree>
    <p:extLst>
      <p:ext uri="{BB962C8B-B14F-4D97-AF65-F5344CB8AC3E}">
        <p14:creationId xmlns:p14="http://schemas.microsoft.com/office/powerpoint/2010/main" val="451967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5EC27-CACB-D6E2-0CEA-C2A2EB56241F}"/>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F7541090-DC52-7ECA-5865-DEDEB415D98A}"/>
              </a:ext>
            </a:extLst>
          </p:cNvPr>
          <p:cNvSpPr>
            <a:spLocks noGrp="1"/>
          </p:cNvSpPr>
          <p:nvPr>
            <p:ph type="title"/>
          </p:nvPr>
        </p:nvSpPr>
        <p:spPr>
          <a:xfrm>
            <a:off x="874712" y="356163"/>
            <a:ext cx="10442575" cy="428625"/>
          </a:xfrm>
        </p:spPr>
        <p:txBody>
          <a:bodyPr/>
          <a:lstStyle/>
          <a:p>
            <a:r>
              <a:rPr lang="sv-SE" dirty="0"/>
              <a:t>Vårdhändelser</a:t>
            </a:r>
          </a:p>
        </p:txBody>
      </p:sp>
      <p:sp>
        <p:nvSpPr>
          <p:cNvPr id="4" name="Platshållare för innehåll 3">
            <a:extLst>
              <a:ext uri="{FF2B5EF4-FFF2-40B4-BE49-F238E27FC236}">
                <a16:creationId xmlns:a16="http://schemas.microsoft.com/office/drawing/2014/main" id="{36B428DA-C666-D5AA-76E0-175412E550C8}"/>
              </a:ext>
            </a:extLst>
          </p:cNvPr>
          <p:cNvSpPr>
            <a:spLocks noGrp="1"/>
          </p:cNvSpPr>
          <p:nvPr>
            <p:ph idx="1"/>
          </p:nvPr>
        </p:nvSpPr>
        <p:spPr>
          <a:xfrm>
            <a:off x="661474" y="1171931"/>
            <a:ext cx="10442575" cy="3769364"/>
          </a:xfrm>
        </p:spPr>
        <p:txBody>
          <a:bodyPr/>
          <a:lstStyle/>
          <a:p>
            <a:r>
              <a:rPr lang="sv-SE" sz="2000" dirty="0"/>
              <a:t>Vårdpersonal är vana vid att dokumentera kliniska uppgifter i patientjournalen, och administrativ personal utför arbetsuppgifter i PASiS, ofta i efterhand.</a:t>
            </a:r>
            <a:br>
              <a:rPr lang="sv-SE" sz="2000" dirty="0"/>
            </a:br>
            <a:endParaRPr lang="sv-SE" sz="2000" dirty="0"/>
          </a:p>
          <a:p>
            <a:r>
              <a:rPr lang="sv-SE" sz="2000" dirty="0"/>
              <a:t>Efter införandet av SDV kommer det inte längre vara möjligt att frikoppla de kliniska registreringarna från de vårdadministrativa registreringarna och att lägga vissa  arbetsuppgifter åt sidan och förlita sig på att administrativ personal kan lösa registreringsfrågan vid en senare tidpunkt.</a:t>
            </a:r>
            <a:br>
              <a:rPr lang="sv-SE" sz="2000" dirty="0"/>
            </a:br>
            <a:endParaRPr lang="sv-SE" sz="2000" dirty="0"/>
          </a:p>
          <a:p>
            <a:r>
              <a:rPr lang="sv-SE" sz="2000" dirty="0"/>
              <a:t>Sammankoppling av kliniska system och vårdadministrativa system kräver att alla medarbetare har god kunskap om hur systemen fungerar tillsammans, och förstår konsekvenserna av olika aktiviteter kopplat till registrering. </a:t>
            </a:r>
            <a:br>
              <a:rPr lang="sv-SE" sz="2000" dirty="0"/>
            </a:br>
            <a:endParaRPr lang="sv-SE" sz="2000" dirty="0"/>
          </a:p>
        </p:txBody>
      </p:sp>
      <p:pic>
        <p:nvPicPr>
          <p:cNvPr id="2" name="Bildobjekt 1">
            <a:extLst>
              <a:ext uri="{FF2B5EF4-FFF2-40B4-BE49-F238E27FC236}">
                <a16:creationId xmlns:a16="http://schemas.microsoft.com/office/drawing/2014/main" id="{A82888DB-F841-7D94-61A0-911811C15834}"/>
              </a:ext>
            </a:extLst>
          </p:cNvPr>
          <p:cNvPicPr>
            <a:picLocks noChangeAspect="1"/>
          </p:cNvPicPr>
          <p:nvPr/>
        </p:nvPicPr>
        <p:blipFill>
          <a:blip r:embed="rId2"/>
          <a:stretch>
            <a:fillRect/>
          </a:stretch>
        </p:blipFill>
        <p:spPr>
          <a:xfrm>
            <a:off x="7298555" y="4477496"/>
            <a:ext cx="3443068" cy="2118341"/>
          </a:xfrm>
          <a:prstGeom prst="rect">
            <a:avLst/>
          </a:prstGeom>
        </p:spPr>
      </p:pic>
    </p:spTree>
    <p:extLst>
      <p:ext uri="{BB962C8B-B14F-4D97-AF65-F5344CB8AC3E}">
        <p14:creationId xmlns:p14="http://schemas.microsoft.com/office/powerpoint/2010/main" val="137960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87DDC9-91B1-670F-A814-398AB7CDDC3D}"/>
              </a:ext>
            </a:extLst>
          </p:cNvPr>
          <p:cNvSpPr>
            <a:spLocks noGrp="1"/>
          </p:cNvSpPr>
          <p:nvPr>
            <p:ph type="title"/>
          </p:nvPr>
        </p:nvSpPr>
        <p:spPr/>
        <p:txBody>
          <a:bodyPr/>
          <a:lstStyle/>
          <a:p>
            <a:r>
              <a:rPr lang="sv-SE" dirty="0"/>
              <a:t>Introduktion och innehåll</a:t>
            </a:r>
          </a:p>
        </p:txBody>
      </p:sp>
      <p:sp>
        <p:nvSpPr>
          <p:cNvPr id="3" name="Platshållare för text 2">
            <a:extLst>
              <a:ext uri="{FF2B5EF4-FFF2-40B4-BE49-F238E27FC236}">
                <a16:creationId xmlns:a16="http://schemas.microsoft.com/office/drawing/2014/main" id="{1E0875A8-6227-54F9-199E-0241C9FBC7F8}"/>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477441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7095F-47B6-03A2-881B-2DBCBE1317CB}"/>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5C196B25-5484-7139-1956-16B0ECD152B0}"/>
              </a:ext>
            </a:extLst>
          </p:cNvPr>
          <p:cNvSpPr>
            <a:spLocks noGrp="1"/>
          </p:cNvSpPr>
          <p:nvPr>
            <p:ph type="title"/>
          </p:nvPr>
        </p:nvSpPr>
        <p:spPr>
          <a:xfrm>
            <a:off x="735376" y="308566"/>
            <a:ext cx="10442575" cy="765817"/>
          </a:xfrm>
        </p:spPr>
        <p:txBody>
          <a:bodyPr/>
          <a:lstStyle/>
          <a:p>
            <a:r>
              <a:rPr lang="sv-SE" dirty="0"/>
              <a:t>Vårdhändelser</a:t>
            </a:r>
          </a:p>
        </p:txBody>
      </p:sp>
      <p:sp>
        <p:nvSpPr>
          <p:cNvPr id="4" name="Platshållare för innehåll 3">
            <a:extLst>
              <a:ext uri="{FF2B5EF4-FFF2-40B4-BE49-F238E27FC236}">
                <a16:creationId xmlns:a16="http://schemas.microsoft.com/office/drawing/2014/main" id="{CC40FE31-428D-6134-31C3-FF792A7DE742}"/>
              </a:ext>
            </a:extLst>
          </p:cNvPr>
          <p:cNvSpPr>
            <a:spLocks noGrp="1"/>
          </p:cNvSpPr>
          <p:nvPr>
            <p:ph idx="1"/>
          </p:nvPr>
        </p:nvSpPr>
        <p:spPr>
          <a:xfrm>
            <a:off x="735376" y="1283990"/>
            <a:ext cx="10215653" cy="4996634"/>
          </a:xfrm>
        </p:spPr>
        <p:txBody>
          <a:bodyPr/>
          <a:lstStyle/>
          <a:p>
            <a:r>
              <a:rPr lang="sv-SE" sz="2000" dirty="0"/>
              <a:t>I dagens sjukvård använder vi begrepp som vårdkontakt, besök och vårdtillfälle. Efter införandet av SDV kommer vi dessutom använda det nya begreppet vårdhändelse.</a:t>
            </a:r>
            <a:br>
              <a:rPr lang="sv-SE" sz="2000" dirty="0"/>
            </a:br>
            <a:endParaRPr lang="sv-SE" sz="2000" dirty="0"/>
          </a:p>
          <a:p>
            <a:r>
              <a:rPr lang="sv-SE" sz="2000" dirty="0"/>
              <a:t>Kraven på realtidsdokumentation gör att vissa vårdadministrativa registreringar behöver kunna utföras under alla tider på dygnet då verksamheten pågår.</a:t>
            </a:r>
            <a:br>
              <a:rPr lang="sv-SE" sz="2000" dirty="0"/>
            </a:br>
            <a:endParaRPr lang="sv-SE" sz="2000" dirty="0"/>
          </a:p>
          <a:p>
            <a:r>
              <a:rPr lang="sv-SE" sz="2000" dirty="0"/>
              <a:t>Omfördelning av vissa arbetsuppgifter och/eller kompetensutveckling hos vårdpersonal inom området vårdadministration kan bli nödvändigt för att säkra att registrering sker i realtid.</a:t>
            </a:r>
            <a:br>
              <a:rPr lang="sv-SE" sz="2000" dirty="0"/>
            </a:br>
            <a:endParaRPr lang="sv-SE" sz="2000" dirty="0"/>
          </a:p>
          <a:p>
            <a:r>
              <a:rPr lang="sv-SE" sz="2000" dirty="0">
                <a:cs typeface="Arial"/>
              </a:rPr>
              <a:t>Ordinationsdriven vårdadministration skapar vårdhändelser. Till exempel inskrivning av patient från akutmottagning, överflyttning av patient till annan medicinskt ansvarig vårdenhet, </a:t>
            </a:r>
            <a:r>
              <a:rPr lang="sv-SE" sz="2000" dirty="0"/>
              <a:t>överflyttning av patienter till annat sjukhus, ”ad hoc” telefonkontakter</a:t>
            </a:r>
          </a:p>
          <a:p>
            <a:pPr marL="0" indent="0">
              <a:buNone/>
            </a:pPr>
            <a:endParaRPr lang="sv-SE" sz="2000" dirty="0"/>
          </a:p>
          <a:p>
            <a:endParaRPr lang="sv-SE" dirty="0"/>
          </a:p>
          <a:p>
            <a:endParaRPr lang="sv-SE" dirty="0"/>
          </a:p>
          <a:p>
            <a:endParaRPr lang="sv-SE" dirty="0"/>
          </a:p>
          <a:p>
            <a:endParaRPr lang="sv-SE" sz="2800" dirty="0"/>
          </a:p>
        </p:txBody>
      </p:sp>
    </p:spTree>
    <p:extLst>
      <p:ext uri="{BB962C8B-B14F-4D97-AF65-F5344CB8AC3E}">
        <p14:creationId xmlns:p14="http://schemas.microsoft.com/office/powerpoint/2010/main" val="342776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7B77F-DA77-9E3E-BEDD-5E38B9CAE954}"/>
            </a:ext>
          </a:extLst>
        </p:cNvPr>
        <p:cNvGrpSpPr/>
        <p:nvPr/>
      </p:nvGrpSpPr>
      <p:grpSpPr>
        <a:xfrm>
          <a:off x="0" y="0"/>
          <a:ext cx="0" cy="0"/>
          <a:chOff x="0" y="0"/>
          <a:chExt cx="0" cy="0"/>
        </a:xfrm>
      </p:grpSpPr>
      <p:pic>
        <p:nvPicPr>
          <p:cNvPr id="3" name="Picture 14" descr="En bild som visar diagram&#10;&#10;Automatiskt genererad beskrivning">
            <a:extLst>
              <a:ext uri="{FF2B5EF4-FFF2-40B4-BE49-F238E27FC236}">
                <a16:creationId xmlns:a16="http://schemas.microsoft.com/office/drawing/2014/main" id="{FEADB05F-7DD0-A784-2C1E-E9BEB5D9A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955" y="1668398"/>
            <a:ext cx="7965263" cy="5060183"/>
          </a:xfrm>
          <a:prstGeom prst="rect">
            <a:avLst/>
          </a:prstGeom>
        </p:spPr>
      </p:pic>
      <p:sp>
        <p:nvSpPr>
          <p:cNvPr id="5" name="textruta 4">
            <a:extLst>
              <a:ext uri="{FF2B5EF4-FFF2-40B4-BE49-F238E27FC236}">
                <a16:creationId xmlns:a16="http://schemas.microsoft.com/office/drawing/2014/main" id="{02EEF945-DEEE-ED3C-60E6-BF959A30FDF0}"/>
              </a:ext>
            </a:extLst>
          </p:cNvPr>
          <p:cNvSpPr txBox="1"/>
          <p:nvPr/>
        </p:nvSpPr>
        <p:spPr>
          <a:xfrm>
            <a:off x="668323" y="892058"/>
            <a:ext cx="1053657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Typ av vårdhändelse är i de flesta fall inget som man väljer själv som användare utan detta drivs med aktiviteter som görs i systemet.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xtruta 7">
            <a:extLst>
              <a:ext uri="{FF2B5EF4-FFF2-40B4-BE49-F238E27FC236}">
                <a16:creationId xmlns:a16="http://schemas.microsoft.com/office/drawing/2014/main" id="{6E528B15-4F7F-5EE0-74DB-DD463A99A884}"/>
              </a:ext>
            </a:extLst>
          </p:cNvPr>
          <p:cNvSpPr txBox="1"/>
          <p:nvPr/>
        </p:nvSpPr>
        <p:spPr>
          <a:xfrm>
            <a:off x="9205732" y="2050528"/>
            <a:ext cx="2785373" cy="1169551"/>
          </a:xfrm>
          <a:prstGeom prst="rect">
            <a:avLst/>
          </a:prstGeom>
          <a:noFill/>
        </p:spPr>
        <p:txBody>
          <a:bodyPr wrap="square">
            <a:spAutoFit/>
          </a:bodyPr>
          <a:lstStyle/>
          <a:p>
            <a:r>
              <a:rPr lang="sv-SE" sz="1800" i="1" dirty="0">
                <a:solidFill>
                  <a:srgbClr val="00B050"/>
                </a:solidFill>
              </a:rPr>
              <a:t>”Förhandsregistrering”</a:t>
            </a:r>
            <a:br>
              <a:rPr lang="sv-SE" sz="1800" i="1" dirty="0">
                <a:solidFill>
                  <a:srgbClr val="000000"/>
                </a:solidFill>
                <a:latin typeface="Times New Roman" panose="02020603050405020304" pitchFamily="18" charset="0"/>
              </a:rPr>
            </a:br>
            <a:r>
              <a:rPr lang="sv-SE" sz="1700" dirty="0"/>
              <a:t>En vårdhändelse skapas </a:t>
            </a:r>
            <a:br>
              <a:rPr lang="sv-SE" sz="1700" dirty="0"/>
            </a:br>
            <a:r>
              <a:rPr lang="sv-SE" sz="1700" dirty="0"/>
              <a:t>i förväg för att förbereda inför en planerad kontakt</a:t>
            </a:r>
            <a:r>
              <a:rPr lang="sv-SE" sz="1800" dirty="0"/>
              <a:t>. </a:t>
            </a:r>
            <a:endParaRPr lang="sv-SE" dirty="0"/>
          </a:p>
        </p:txBody>
      </p:sp>
      <p:sp>
        <p:nvSpPr>
          <p:cNvPr id="7" name="textruta 6">
            <a:extLst>
              <a:ext uri="{FF2B5EF4-FFF2-40B4-BE49-F238E27FC236}">
                <a16:creationId xmlns:a16="http://schemas.microsoft.com/office/drawing/2014/main" id="{5C7F8EF4-7567-4F3B-131B-BE03AC5FF5C6}"/>
              </a:ext>
            </a:extLst>
          </p:cNvPr>
          <p:cNvSpPr txBox="1"/>
          <p:nvPr/>
        </p:nvSpPr>
        <p:spPr>
          <a:xfrm>
            <a:off x="247194" y="2418859"/>
            <a:ext cx="1789950" cy="2970044"/>
          </a:xfrm>
          <a:prstGeom prst="rect">
            <a:avLst/>
          </a:prstGeom>
          <a:noFill/>
        </p:spPr>
        <p:txBody>
          <a:bodyPr wrap="square">
            <a:spAutoFit/>
          </a:bodyPr>
          <a:lstStyle/>
          <a:p>
            <a:r>
              <a:rPr lang="sv-SE" sz="1700" dirty="0"/>
              <a:t>Vårdhändelse </a:t>
            </a:r>
            <a:r>
              <a:rPr lang="sv-SE" sz="1700" i="1" dirty="0"/>
              <a:t>Kontakt utan besök </a:t>
            </a:r>
            <a:r>
              <a:rPr lang="sv-SE" sz="1700" dirty="0"/>
              <a:t>används för obokade kontakter där inget fysiskt möte sker med patienten. </a:t>
            </a:r>
          </a:p>
          <a:p>
            <a:r>
              <a:rPr lang="sv-SE" sz="1700" dirty="0"/>
              <a:t>Skapas av klinisk </a:t>
            </a:r>
          </a:p>
          <a:p>
            <a:r>
              <a:rPr lang="sv-SE" sz="1700" dirty="0"/>
              <a:t>personal.</a:t>
            </a:r>
          </a:p>
        </p:txBody>
      </p:sp>
      <p:sp>
        <p:nvSpPr>
          <p:cNvPr id="4" name="Platshållare för sidfot 3">
            <a:extLst>
              <a:ext uri="{FF2B5EF4-FFF2-40B4-BE49-F238E27FC236}">
                <a16:creationId xmlns:a16="http://schemas.microsoft.com/office/drawing/2014/main" id="{5CBF0327-CB0A-EC70-6006-00C6D87710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ubrik 2">
            <a:extLst>
              <a:ext uri="{FF2B5EF4-FFF2-40B4-BE49-F238E27FC236}">
                <a16:creationId xmlns:a16="http://schemas.microsoft.com/office/drawing/2014/main" id="{5FA4BFCF-40B7-4362-0AA1-5E096E19A9FC}"/>
              </a:ext>
            </a:extLst>
          </p:cNvPr>
          <p:cNvSpPr txBox="1">
            <a:spLocks/>
          </p:cNvSpPr>
          <p:nvPr/>
        </p:nvSpPr>
        <p:spPr>
          <a:xfrm>
            <a:off x="668323" y="61145"/>
            <a:ext cx="10442575" cy="765817"/>
          </a:xfrm>
          <a:prstGeom prst="rect">
            <a:avLst/>
          </a:prstGeom>
        </p:spPr>
        <p:txBody>
          <a:bodyPr vert="horz" lIns="91440" tIns="45720" rIns="91440" bIns="45720" rtlCol="0" anchor="b" anchorCtr="0">
            <a:noAutofit/>
          </a:bodyPr>
          <a:lstStyle>
            <a:lvl1pPr algn="ctr" defTabSz="914400" rtl="0" eaLnBrk="1" latinLnBrk="0" hangingPunct="1">
              <a:lnSpc>
                <a:spcPct val="110000"/>
              </a:lnSpc>
              <a:spcBef>
                <a:spcPct val="0"/>
              </a:spcBef>
              <a:buNone/>
              <a:defRPr sz="6000" b="1" kern="1200">
                <a:solidFill>
                  <a:schemeClr val="tx1"/>
                </a:solidFill>
                <a:latin typeface="+mj-lt"/>
                <a:ea typeface="+mj-ea"/>
                <a:cs typeface="+mj-cs"/>
              </a:defRPr>
            </a:lvl1pPr>
          </a:lstStyle>
          <a:p>
            <a:pPr algn="l"/>
            <a:r>
              <a:rPr lang="sv-SE" sz="3600" dirty="0"/>
              <a:t>Vårdhändelser</a:t>
            </a:r>
          </a:p>
        </p:txBody>
      </p:sp>
      <p:sp>
        <p:nvSpPr>
          <p:cNvPr id="14" name="textruta 13">
            <a:extLst>
              <a:ext uri="{FF2B5EF4-FFF2-40B4-BE49-F238E27FC236}">
                <a16:creationId xmlns:a16="http://schemas.microsoft.com/office/drawing/2014/main" id="{2B9E8B19-FA8F-2E92-C6E4-FA955490FB40}"/>
              </a:ext>
            </a:extLst>
          </p:cNvPr>
          <p:cNvSpPr txBox="1"/>
          <p:nvPr/>
        </p:nvSpPr>
        <p:spPr>
          <a:xfrm>
            <a:off x="247194" y="2037423"/>
            <a:ext cx="2507581" cy="369332"/>
          </a:xfrm>
          <a:prstGeom prst="rect">
            <a:avLst/>
          </a:prstGeom>
          <a:noFill/>
        </p:spPr>
        <p:txBody>
          <a:bodyPr wrap="square">
            <a:spAutoFit/>
          </a:bodyPr>
          <a:lstStyle/>
          <a:p>
            <a:r>
              <a:rPr lang="sv-SE" sz="1800" i="1" dirty="0">
                <a:solidFill>
                  <a:srgbClr val="00B050"/>
                </a:solidFill>
              </a:rPr>
              <a:t>”Kontakt utan besök”</a:t>
            </a:r>
            <a:endParaRPr lang="sv-SE" dirty="0"/>
          </a:p>
        </p:txBody>
      </p:sp>
    </p:spTree>
    <p:extLst>
      <p:ext uri="{BB962C8B-B14F-4D97-AF65-F5344CB8AC3E}">
        <p14:creationId xmlns:p14="http://schemas.microsoft.com/office/powerpoint/2010/main" val="507133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E7E24-521F-DF01-5CD3-BA61E3ADA098}"/>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D56F0AB8-1AD8-2055-DAAB-217E7B96E64B}"/>
              </a:ext>
            </a:extLst>
          </p:cNvPr>
          <p:cNvSpPr>
            <a:spLocks noGrp="1"/>
          </p:cNvSpPr>
          <p:nvPr>
            <p:ph type="title"/>
          </p:nvPr>
        </p:nvSpPr>
        <p:spPr>
          <a:xfrm>
            <a:off x="874712" y="283294"/>
            <a:ext cx="10442575" cy="428625"/>
          </a:xfrm>
        </p:spPr>
        <p:txBody>
          <a:bodyPr/>
          <a:lstStyle/>
          <a:p>
            <a:r>
              <a:rPr lang="sv-SE" dirty="0"/>
              <a:t>Vårdhändelser</a:t>
            </a:r>
          </a:p>
        </p:txBody>
      </p:sp>
      <p:sp>
        <p:nvSpPr>
          <p:cNvPr id="4" name="Platshållare för innehåll 3">
            <a:extLst>
              <a:ext uri="{FF2B5EF4-FFF2-40B4-BE49-F238E27FC236}">
                <a16:creationId xmlns:a16="http://schemas.microsoft.com/office/drawing/2014/main" id="{7C3F69F0-0232-8F4A-0FA2-BBA6EDDE5DDD}"/>
              </a:ext>
            </a:extLst>
          </p:cNvPr>
          <p:cNvSpPr>
            <a:spLocks noGrp="1"/>
          </p:cNvSpPr>
          <p:nvPr>
            <p:ph idx="1"/>
          </p:nvPr>
        </p:nvSpPr>
        <p:spPr>
          <a:xfrm>
            <a:off x="874713" y="1136649"/>
            <a:ext cx="10442575" cy="4621893"/>
          </a:xfrm>
        </p:spPr>
        <p:txBody>
          <a:bodyPr/>
          <a:lstStyle/>
          <a:p>
            <a:pPr marL="0" indent="0">
              <a:buNone/>
            </a:pPr>
            <a:r>
              <a:rPr lang="sv-SE" sz="2000" b="1" dirty="0"/>
              <a:t>Incheckning, utcheckning, utskrivning av vårdhändelse</a:t>
            </a:r>
          </a:p>
          <a:p>
            <a:r>
              <a:rPr lang="sv-SE" sz="2000" dirty="0"/>
              <a:t>Alla bokade vårdhändelser behöver </a:t>
            </a:r>
            <a:r>
              <a:rPr lang="sv-SE" sz="2000" b="1" dirty="0"/>
              <a:t>checkas in</a:t>
            </a:r>
            <a:r>
              <a:rPr lang="sv-SE" sz="2000" dirty="0"/>
              <a:t>. Ska ske i realtid – inte dagen efter – konsekvens på själva starttiden för vårdhändelsen som i sin tur påverkar utdata i stor omfattning.</a:t>
            </a:r>
            <a:br>
              <a:rPr lang="sv-SE" sz="2000" dirty="0"/>
            </a:br>
            <a:endParaRPr lang="sv-SE" sz="2000" dirty="0"/>
          </a:p>
          <a:p>
            <a:r>
              <a:rPr lang="sv-SE" sz="2000" dirty="0"/>
              <a:t>Utcheckning är obligatoriskt inom specialiserad öppenvård - används för att besluta om uppföljning (eller avslut) inom enheten. Inom primärvården checkas vårdhändelsen automatiskt ut vid midnatt.</a:t>
            </a:r>
            <a:br>
              <a:rPr lang="sv-SE" sz="2000" dirty="0"/>
            </a:br>
            <a:endParaRPr lang="sv-SE" sz="2000" dirty="0"/>
          </a:p>
          <a:p>
            <a:r>
              <a:rPr lang="sv-SE" sz="2000" dirty="0"/>
              <a:t>Utöver utcheckningen behöver alla vårdhändelser även skrivas ut när de är avslutade. Utskrivningen innebär att själva vårdhändelsen avslutas i systemet och sker för det mesta automatiskt vid midnatt. Utskrivningen kan i vissa lägen behöva göras manuellt, till exempel vårdhändelse akutsjukvård och specialiserad öppenvård rum/säng/stol (dagkirurgi/dagmedicin), slutenvård.</a:t>
            </a:r>
          </a:p>
        </p:txBody>
      </p:sp>
    </p:spTree>
    <p:extLst>
      <p:ext uri="{BB962C8B-B14F-4D97-AF65-F5344CB8AC3E}">
        <p14:creationId xmlns:p14="http://schemas.microsoft.com/office/powerpoint/2010/main" val="401974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CD211-DD15-1028-D162-3BB9F4F786AD}"/>
            </a:ext>
          </a:extLst>
        </p:cNvPr>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5F9A3E3F-BDDE-2C92-D147-83AE69703730}"/>
              </a:ext>
            </a:extLst>
          </p:cNvPr>
          <p:cNvSpPr>
            <a:spLocks noGrp="1"/>
          </p:cNvSpPr>
          <p:nvPr>
            <p:ph idx="1"/>
          </p:nvPr>
        </p:nvSpPr>
        <p:spPr/>
        <p:txBody>
          <a:bodyPr/>
          <a:lstStyle/>
          <a:p>
            <a:endParaRPr lang="sv-SE" dirty="0"/>
          </a:p>
          <a:p>
            <a:endParaRPr lang="sv-SE" dirty="0"/>
          </a:p>
          <a:p>
            <a:endParaRPr lang="sv-SE" dirty="0"/>
          </a:p>
        </p:txBody>
      </p:sp>
      <p:pic>
        <p:nvPicPr>
          <p:cNvPr id="3" name="Bildobjekt 2">
            <a:extLst>
              <a:ext uri="{FF2B5EF4-FFF2-40B4-BE49-F238E27FC236}">
                <a16:creationId xmlns:a16="http://schemas.microsoft.com/office/drawing/2014/main" id="{194FB7BF-86AD-AD83-1C09-EED5FADD781B}"/>
              </a:ext>
            </a:extLst>
          </p:cNvPr>
          <p:cNvPicPr>
            <a:picLocks noChangeAspect="1"/>
          </p:cNvPicPr>
          <p:nvPr/>
        </p:nvPicPr>
        <p:blipFill rotWithShape="1">
          <a:blip r:embed="rId3"/>
          <a:srcRect r="5256"/>
          <a:stretch/>
        </p:blipFill>
        <p:spPr>
          <a:xfrm>
            <a:off x="152407" y="1354239"/>
            <a:ext cx="11943137" cy="5211180"/>
          </a:xfrm>
          <a:prstGeom prst="rect">
            <a:avLst/>
          </a:prstGeom>
          <a:effectLst>
            <a:outerShdw blurRad="63500" sx="102000" sy="102000" algn="ctr" rotWithShape="0">
              <a:prstClr val="black">
                <a:alpha val="40000"/>
              </a:prstClr>
            </a:outerShdw>
          </a:effectLst>
        </p:spPr>
      </p:pic>
      <p:sp>
        <p:nvSpPr>
          <p:cNvPr id="5" name="textruta 4">
            <a:extLst>
              <a:ext uri="{FF2B5EF4-FFF2-40B4-BE49-F238E27FC236}">
                <a16:creationId xmlns:a16="http://schemas.microsoft.com/office/drawing/2014/main" id="{D3705F13-3CE3-2074-2E8F-927462E248E1}"/>
              </a:ext>
            </a:extLst>
          </p:cNvPr>
          <p:cNvSpPr txBox="1"/>
          <p:nvPr/>
        </p:nvSpPr>
        <p:spPr>
          <a:xfrm>
            <a:off x="393539" y="292581"/>
            <a:ext cx="8467630" cy="646331"/>
          </a:xfrm>
          <a:prstGeom prst="rect">
            <a:avLst/>
          </a:prstGeom>
          <a:noFill/>
        </p:spPr>
        <p:txBody>
          <a:bodyPr wrap="square" rtlCol="0">
            <a:spAutoFit/>
          </a:bodyPr>
          <a:lstStyle/>
          <a:p>
            <a:r>
              <a:rPr lang="sv-SE" sz="3600" b="1" dirty="0"/>
              <a:t>Dagens besökslista:</a:t>
            </a:r>
          </a:p>
        </p:txBody>
      </p:sp>
    </p:spTree>
    <p:extLst>
      <p:ext uri="{BB962C8B-B14F-4D97-AF65-F5344CB8AC3E}">
        <p14:creationId xmlns:p14="http://schemas.microsoft.com/office/powerpoint/2010/main" val="1252422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9D0CC-F9C6-BF38-F74E-C215397BE98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700739C-CCA6-8682-6E91-A6F428A3CFF7}"/>
              </a:ext>
            </a:extLst>
          </p:cNvPr>
          <p:cNvPicPr>
            <a:picLocks noChangeAspect="1"/>
          </p:cNvPicPr>
          <p:nvPr/>
        </p:nvPicPr>
        <p:blipFill>
          <a:blip r:embed="rId3"/>
          <a:stretch>
            <a:fillRect/>
          </a:stretch>
        </p:blipFill>
        <p:spPr>
          <a:xfrm>
            <a:off x="0" y="3588"/>
            <a:ext cx="12192000" cy="2259031"/>
          </a:xfrm>
          <a:prstGeom prst="rect">
            <a:avLst/>
          </a:prstGeom>
        </p:spPr>
      </p:pic>
      <p:sp>
        <p:nvSpPr>
          <p:cNvPr id="3" name="Rectangle: Rounded Corners 2">
            <a:extLst>
              <a:ext uri="{FF2B5EF4-FFF2-40B4-BE49-F238E27FC236}">
                <a16:creationId xmlns:a16="http://schemas.microsoft.com/office/drawing/2014/main" id="{57BA920D-5000-9ACA-B970-323E0B8B4E31}"/>
              </a:ext>
            </a:extLst>
          </p:cNvPr>
          <p:cNvSpPr/>
          <p:nvPr/>
        </p:nvSpPr>
        <p:spPr>
          <a:xfrm>
            <a:off x="8184077" y="742207"/>
            <a:ext cx="2958935" cy="1504207"/>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Oval 3">
            <a:extLst>
              <a:ext uri="{FF2B5EF4-FFF2-40B4-BE49-F238E27FC236}">
                <a16:creationId xmlns:a16="http://schemas.microsoft.com/office/drawing/2014/main" id="{95E8D4C1-C1E4-54AF-4114-F3E4D1A7B36F}"/>
              </a:ext>
            </a:extLst>
          </p:cNvPr>
          <p:cNvSpPr/>
          <p:nvPr/>
        </p:nvSpPr>
        <p:spPr>
          <a:xfrm>
            <a:off x="-118753" y="-39584"/>
            <a:ext cx="2196935" cy="49480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62762478-35CC-1C68-909E-591C6361A34D}"/>
              </a:ext>
            </a:extLst>
          </p:cNvPr>
          <p:cNvPicPr>
            <a:picLocks noChangeAspect="1"/>
          </p:cNvPicPr>
          <p:nvPr/>
        </p:nvPicPr>
        <p:blipFill>
          <a:blip r:embed="rId4"/>
          <a:stretch>
            <a:fillRect/>
          </a:stretch>
        </p:blipFill>
        <p:spPr>
          <a:xfrm>
            <a:off x="2078740" y="2190750"/>
            <a:ext cx="2314575" cy="2476500"/>
          </a:xfrm>
          <a:prstGeom prst="rect">
            <a:avLst/>
          </a:prstGeom>
        </p:spPr>
      </p:pic>
      <p:pic>
        <p:nvPicPr>
          <p:cNvPr id="6" name="Picture 5">
            <a:extLst>
              <a:ext uri="{FF2B5EF4-FFF2-40B4-BE49-F238E27FC236}">
                <a16:creationId xmlns:a16="http://schemas.microsoft.com/office/drawing/2014/main" id="{4706A3B2-C7FA-F3D8-E540-87623BADC0E6}"/>
              </a:ext>
            </a:extLst>
          </p:cNvPr>
          <p:cNvPicPr>
            <a:picLocks noChangeAspect="1"/>
          </p:cNvPicPr>
          <p:nvPr/>
        </p:nvPicPr>
        <p:blipFill>
          <a:blip r:embed="rId5"/>
          <a:stretch>
            <a:fillRect/>
          </a:stretch>
        </p:blipFill>
        <p:spPr>
          <a:xfrm>
            <a:off x="5029200" y="2495550"/>
            <a:ext cx="2133600" cy="1866900"/>
          </a:xfrm>
          <a:prstGeom prst="rect">
            <a:avLst/>
          </a:prstGeom>
        </p:spPr>
      </p:pic>
      <p:pic>
        <p:nvPicPr>
          <p:cNvPr id="7" name="Picture 6">
            <a:extLst>
              <a:ext uri="{FF2B5EF4-FFF2-40B4-BE49-F238E27FC236}">
                <a16:creationId xmlns:a16="http://schemas.microsoft.com/office/drawing/2014/main" id="{1A6DC005-4665-3275-4323-C98EC98C5F00}"/>
              </a:ext>
            </a:extLst>
          </p:cNvPr>
          <p:cNvPicPr>
            <a:picLocks noChangeAspect="1"/>
          </p:cNvPicPr>
          <p:nvPr/>
        </p:nvPicPr>
        <p:blipFill>
          <a:blip r:embed="rId6"/>
          <a:stretch>
            <a:fillRect/>
          </a:stretch>
        </p:blipFill>
        <p:spPr>
          <a:xfrm>
            <a:off x="0" y="4835524"/>
            <a:ext cx="12192000" cy="1798536"/>
          </a:xfrm>
          <a:prstGeom prst="rect">
            <a:avLst/>
          </a:prstGeom>
        </p:spPr>
      </p:pic>
      <p:cxnSp>
        <p:nvCxnSpPr>
          <p:cNvPr id="8" name="Straight Arrow Connector 7">
            <a:extLst>
              <a:ext uri="{FF2B5EF4-FFF2-40B4-BE49-F238E27FC236}">
                <a16:creationId xmlns:a16="http://schemas.microsoft.com/office/drawing/2014/main" id="{DCFC8E0E-2826-29A0-E6C7-AAC52F670153}"/>
              </a:ext>
            </a:extLst>
          </p:cNvPr>
          <p:cNvCxnSpPr/>
          <p:nvPr/>
        </p:nvCxnSpPr>
        <p:spPr>
          <a:xfrm flipH="1">
            <a:off x="3238006" y="1358735"/>
            <a:ext cx="5102430" cy="9935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CBD1CB5-E5C8-7B0B-27E8-759519F4E8ED}"/>
              </a:ext>
            </a:extLst>
          </p:cNvPr>
          <p:cNvCxnSpPr>
            <a:cxnSpLocks/>
          </p:cNvCxnSpPr>
          <p:nvPr/>
        </p:nvCxnSpPr>
        <p:spPr>
          <a:xfrm flipH="1">
            <a:off x="6216733" y="1903020"/>
            <a:ext cx="2123703" cy="7560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50C73B7-2625-F3EA-07C7-68E39E47F9FC}"/>
              </a:ext>
            </a:extLst>
          </p:cNvPr>
          <p:cNvSpPr/>
          <p:nvPr/>
        </p:nvSpPr>
        <p:spPr>
          <a:xfrm>
            <a:off x="59376" y="4878779"/>
            <a:ext cx="12053454" cy="177140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11" name="Straight Arrow Connector 10">
            <a:extLst>
              <a:ext uri="{FF2B5EF4-FFF2-40B4-BE49-F238E27FC236}">
                <a16:creationId xmlns:a16="http://schemas.microsoft.com/office/drawing/2014/main" id="{EC4C3FAC-E007-DC87-7312-650FD65F1606}"/>
              </a:ext>
            </a:extLst>
          </p:cNvPr>
          <p:cNvCxnSpPr/>
          <p:nvPr/>
        </p:nvCxnSpPr>
        <p:spPr>
          <a:xfrm>
            <a:off x="9017701" y="1610467"/>
            <a:ext cx="983672" cy="13855"/>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D47DC38-5272-FACC-7FA6-20703DDF30EC}"/>
              </a:ext>
            </a:extLst>
          </p:cNvPr>
          <p:cNvCxnSpPr>
            <a:cxnSpLocks/>
          </p:cNvCxnSpPr>
          <p:nvPr/>
        </p:nvCxnSpPr>
        <p:spPr>
          <a:xfrm>
            <a:off x="10002981" y="1596241"/>
            <a:ext cx="3960" cy="31113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757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A71D9-519F-4F1C-766C-497E7EC2FEB9}"/>
            </a:ext>
          </a:extLst>
        </p:cNvPr>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FD9D9E69-3594-7BFA-0685-E3B865E94232}"/>
              </a:ext>
            </a:extLst>
          </p:cNvPr>
          <p:cNvSpPr>
            <a:spLocks noGrp="1"/>
          </p:cNvSpPr>
          <p:nvPr>
            <p:ph idx="1"/>
          </p:nvPr>
        </p:nvSpPr>
        <p:spPr/>
        <p:txBody>
          <a:bodyPr/>
          <a:lstStyle/>
          <a:p>
            <a:endParaRPr lang="sv-SE" dirty="0"/>
          </a:p>
          <a:p>
            <a:endParaRPr lang="sv-SE" dirty="0"/>
          </a:p>
          <a:p>
            <a:endParaRPr lang="sv-SE" dirty="0"/>
          </a:p>
        </p:txBody>
      </p:sp>
      <p:sp>
        <p:nvSpPr>
          <p:cNvPr id="2" name="textruta 1">
            <a:extLst>
              <a:ext uri="{FF2B5EF4-FFF2-40B4-BE49-F238E27FC236}">
                <a16:creationId xmlns:a16="http://schemas.microsoft.com/office/drawing/2014/main" id="{0F7898AA-65F3-8E03-2C65-DF3FBA5BFE6B}"/>
              </a:ext>
            </a:extLst>
          </p:cNvPr>
          <p:cNvSpPr txBox="1"/>
          <p:nvPr/>
        </p:nvSpPr>
        <p:spPr>
          <a:xfrm>
            <a:off x="344488" y="121280"/>
            <a:ext cx="10972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Arial"/>
                <a:ea typeface="+mn-ea"/>
                <a:cs typeface="+mn-cs"/>
              </a:rPr>
              <a:t>Översikt vårdhändelser i Revenue </a:t>
            </a:r>
            <a:r>
              <a:rPr kumimoji="0" lang="sv-SE" sz="2800" b="1" i="0" u="none" strike="noStrike" kern="1200" cap="none" spc="0" normalizeH="0" baseline="0" noProof="0" dirty="0" err="1">
                <a:ln>
                  <a:noFill/>
                </a:ln>
                <a:solidFill>
                  <a:prstClr val="black"/>
                </a:solidFill>
                <a:effectLst/>
                <a:uLnTx/>
                <a:uFillTx/>
                <a:latin typeface="Arial"/>
                <a:ea typeface="+mn-ea"/>
                <a:cs typeface="+mn-cs"/>
              </a:rPr>
              <a:t>Cycle</a:t>
            </a:r>
            <a:r>
              <a:rPr kumimoji="0" lang="sv-SE" sz="2800" b="1" i="0" u="none" strike="noStrike" kern="1200" cap="none" spc="0" normalizeH="0" baseline="0" noProof="0" dirty="0">
                <a:ln>
                  <a:noFill/>
                </a:ln>
                <a:solidFill>
                  <a:prstClr val="black"/>
                </a:solidFill>
                <a:effectLst/>
                <a:uLnTx/>
                <a:uFillTx/>
                <a:latin typeface="Arial"/>
                <a:ea typeface="+mn-ea"/>
                <a:cs typeface="+mn-cs"/>
              </a:rPr>
              <a:t>:</a:t>
            </a:r>
          </a:p>
        </p:txBody>
      </p:sp>
      <p:pic>
        <p:nvPicPr>
          <p:cNvPr id="7" name="Bildobjekt 6">
            <a:extLst>
              <a:ext uri="{FF2B5EF4-FFF2-40B4-BE49-F238E27FC236}">
                <a16:creationId xmlns:a16="http://schemas.microsoft.com/office/drawing/2014/main" id="{59D77AA7-F581-17FC-CADE-E8E207FDCE37}"/>
              </a:ext>
            </a:extLst>
          </p:cNvPr>
          <p:cNvPicPr>
            <a:picLocks noChangeAspect="1"/>
          </p:cNvPicPr>
          <p:nvPr/>
        </p:nvPicPr>
        <p:blipFill rotWithShape="1">
          <a:blip r:embed="rId3"/>
          <a:srcRect b="9339"/>
          <a:stretch/>
        </p:blipFill>
        <p:spPr>
          <a:xfrm>
            <a:off x="445347" y="775505"/>
            <a:ext cx="11511301" cy="592623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79049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DE837D-4C15-4D5E-6C1F-310080D4957B}"/>
              </a:ext>
            </a:extLst>
          </p:cNvPr>
          <p:cNvSpPr>
            <a:spLocks noGrp="1"/>
          </p:cNvSpPr>
          <p:nvPr>
            <p:ph type="title"/>
          </p:nvPr>
        </p:nvSpPr>
        <p:spPr/>
        <p:txBody>
          <a:bodyPr/>
          <a:lstStyle/>
          <a:p>
            <a:r>
              <a:rPr lang="sv-SE" dirty="0"/>
              <a:t>Sammanhängande vårdhändelse</a:t>
            </a:r>
            <a:br>
              <a:rPr lang="sv-SE" dirty="0"/>
            </a:br>
            <a:r>
              <a:rPr lang="sv-SE" dirty="0"/>
              <a:t>i slutenvården</a:t>
            </a:r>
          </a:p>
        </p:txBody>
      </p:sp>
      <p:sp>
        <p:nvSpPr>
          <p:cNvPr id="3" name="Platshållare för text 2">
            <a:extLst>
              <a:ext uri="{FF2B5EF4-FFF2-40B4-BE49-F238E27FC236}">
                <a16:creationId xmlns:a16="http://schemas.microsoft.com/office/drawing/2014/main" id="{D913BA6F-2A45-DED9-4A13-DA0ABF80F1BD}"/>
              </a:ext>
            </a:extLst>
          </p:cNvPr>
          <p:cNvSpPr>
            <a:spLocks noGrp="1"/>
          </p:cNvSpPr>
          <p:nvPr>
            <p:ph type="body" idx="1"/>
          </p:nvPr>
        </p:nvSpPr>
        <p:spPr/>
        <p:txBody>
          <a:bodyPr/>
          <a:lstStyle/>
          <a:p>
            <a:r>
              <a:rPr lang="sv-SE" dirty="0"/>
              <a:t>”</a:t>
            </a:r>
            <a:r>
              <a:rPr lang="sv-SE" dirty="0" err="1"/>
              <a:t>Admin</a:t>
            </a:r>
            <a:r>
              <a:rPr lang="sv-SE" dirty="0"/>
              <a:t>” skapas vid byte av medicinskt ansvarig vårdenhet</a:t>
            </a:r>
          </a:p>
        </p:txBody>
      </p:sp>
    </p:spTree>
    <p:extLst>
      <p:ext uri="{BB962C8B-B14F-4D97-AF65-F5344CB8AC3E}">
        <p14:creationId xmlns:p14="http://schemas.microsoft.com/office/powerpoint/2010/main" val="1677680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A753A-4ED5-C291-9777-15B967CC7357}"/>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46073FB0-6F00-6086-D697-E109499EF5B1}"/>
              </a:ext>
            </a:extLst>
          </p:cNvPr>
          <p:cNvSpPr>
            <a:spLocks noGrp="1"/>
          </p:cNvSpPr>
          <p:nvPr>
            <p:ph type="title"/>
          </p:nvPr>
        </p:nvSpPr>
        <p:spPr>
          <a:xfrm>
            <a:off x="874713" y="183281"/>
            <a:ext cx="10442575" cy="636975"/>
          </a:xfrm>
        </p:spPr>
        <p:txBody>
          <a:bodyPr/>
          <a:lstStyle/>
          <a:p>
            <a:r>
              <a:rPr lang="sv-SE" sz="3200" dirty="0"/>
              <a:t>Exempel på sammanhängande vårdhändelse</a:t>
            </a:r>
          </a:p>
        </p:txBody>
      </p:sp>
      <p:sp>
        <p:nvSpPr>
          <p:cNvPr id="4" name="Platshållare för innehåll 3">
            <a:extLst>
              <a:ext uri="{FF2B5EF4-FFF2-40B4-BE49-F238E27FC236}">
                <a16:creationId xmlns:a16="http://schemas.microsoft.com/office/drawing/2014/main" id="{65CE0D84-BC7B-83D3-3E0B-03A379C8098A}"/>
              </a:ext>
            </a:extLst>
          </p:cNvPr>
          <p:cNvSpPr>
            <a:spLocks noGrp="1"/>
          </p:cNvSpPr>
          <p:nvPr>
            <p:ph idx="1"/>
          </p:nvPr>
        </p:nvSpPr>
        <p:spPr>
          <a:xfrm>
            <a:off x="874713" y="5250669"/>
            <a:ext cx="10284930" cy="1526306"/>
          </a:xfrm>
        </p:spPr>
        <p:txBody>
          <a:bodyPr/>
          <a:lstStyle/>
          <a:p>
            <a:pPr marL="0" indent="0">
              <a:buNone/>
            </a:pPr>
            <a:r>
              <a:rPr lang="sv-SE" sz="1600" dirty="0">
                <a:effectLst/>
                <a:ea typeface="Calibri" panose="020F0502020204030204" pitchFamily="34" charset="0"/>
              </a:rPr>
              <a:t>Förflyttning sker med ordinationer – idag ny inskrivning, utskrivning</a:t>
            </a:r>
          </a:p>
          <a:p>
            <a:pPr marL="0" lvl="0" indent="0">
              <a:buNone/>
            </a:pPr>
            <a:r>
              <a:rPr lang="sv-SE" sz="1600" dirty="0"/>
              <a:t>I situationer där sammanhängande vårdhändelse inte kan användas får patienten skrivas ut fullständigt innan hen skrivs in på nästa enhet.</a:t>
            </a:r>
          </a:p>
          <a:p>
            <a:pPr marL="0" lvl="0" indent="0">
              <a:buNone/>
            </a:pPr>
            <a:r>
              <a:rPr lang="sv-SE" sz="1600" dirty="0"/>
              <a:t>En slutenvårdshändelse där byte av medicinskt ansvar kan rättas via Revenue Cycle i patienthändelse-hanteraren</a:t>
            </a:r>
          </a:p>
          <a:p>
            <a:pPr marL="0" indent="0">
              <a:buNone/>
            </a:pPr>
            <a:endParaRPr lang="sv-SE" sz="1600" dirty="0">
              <a:cs typeface="Times New Roman" panose="02020603050405020304" pitchFamily="18" charset="0"/>
            </a:endParaRPr>
          </a:p>
        </p:txBody>
      </p:sp>
      <p:pic>
        <p:nvPicPr>
          <p:cNvPr id="2" name="Picture 22" descr="En bild som visar diagram&#10;&#10;Automatiskt genererad beskrivning">
            <a:extLst>
              <a:ext uri="{FF2B5EF4-FFF2-40B4-BE49-F238E27FC236}">
                <a16:creationId xmlns:a16="http://schemas.microsoft.com/office/drawing/2014/main" id="{51CBF30F-2000-A57A-5C1A-3EFD0A75D8B6}"/>
              </a:ext>
            </a:extLst>
          </p:cNvPr>
          <p:cNvPicPr>
            <a:picLocks noChangeAspect="1"/>
          </p:cNvPicPr>
          <p:nvPr/>
        </p:nvPicPr>
        <p:blipFill>
          <a:blip r:embed="rId3"/>
          <a:stretch>
            <a:fillRect/>
          </a:stretch>
        </p:blipFill>
        <p:spPr>
          <a:xfrm>
            <a:off x="986622" y="899556"/>
            <a:ext cx="7854216" cy="4260238"/>
          </a:xfrm>
          <a:prstGeom prst="rect">
            <a:avLst/>
          </a:prstGeom>
        </p:spPr>
      </p:pic>
    </p:spTree>
    <p:extLst>
      <p:ext uri="{BB962C8B-B14F-4D97-AF65-F5344CB8AC3E}">
        <p14:creationId xmlns:p14="http://schemas.microsoft.com/office/powerpoint/2010/main" val="1351151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A71D9-519F-4F1C-766C-497E7EC2FEB9}"/>
            </a:ext>
          </a:extLst>
        </p:cNvPr>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FD9D9E69-3594-7BFA-0685-E3B865E94232}"/>
              </a:ext>
            </a:extLst>
          </p:cNvPr>
          <p:cNvSpPr>
            <a:spLocks noGrp="1"/>
          </p:cNvSpPr>
          <p:nvPr>
            <p:ph idx="1"/>
          </p:nvPr>
        </p:nvSpPr>
        <p:spPr/>
        <p:txBody>
          <a:bodyPr/>
          <a:lstStyle/>
          <a:p>
            <a:endParaRPr lang="sv-SE" dirty="0"/>
          </a:p>
          <a:p>
            <a:endParaRPr lang="sv-SE" dirty="0"/>
          </a:p>
          <a:p>
            <a:endParaRPr lang="sv-SE" dirty="0"/>
          </a:p>
        </p:txBody>
      </p:sp>
      <p:pic>
        <p:nvPicPr>
          <p:cNvPr id="3" name="Bildobjekt 2">
            <a:extLst>
              <a:ext uri="{FF2B5EF4-FFF2-40B4-BE49-F238E27FC236}">
                <a16:creationId xmlns:a16="http://schemas.microsoft.com/office/drawing/2014/main" id="{20AB435E-6E1F-ADEE-5FF9-40F2AB15D4E5}"/>
              </a:ext>
            </a:extLst>
          </p:cNvPr>
          <p:cNvPicPr>
            <a:picLocks noChangeAspect="1"/>
          </p:cNvPicPr>
          <p:nvPr/>
        </p:nvPicPr>
        <p:blipFill>
          <a:blip r:embed="rId3"/>
          <a:stretch>
            <a:fillRect/>
          </a:stretch>
        </p:blipFill>
        <p:spPr>
          <a:xfrm>
            <a:off x="0" y="228113"/>
            <a:ext cx="13282084" cy="6401773"/>
          </a:xfrm>
          <a:prstGeom prst="rect">
            <a:avLst/>
          </a:prstGeom>
        </p:spPr>
      </p:pic>
      <p:sp>
        <p:nvSpPr>
          <p:cNvPr id="2" name="textruta 1">
            <a:extLst>
              <a:ext uri="{FF2B5EF4-FFF2-40B4-BE49-F238E27FC236}">
                <a16:creationId xmlns:a16="http://schemas.microsoft.com/office/drawing/2014/main" id="{FC193CD4-6331-D755-1F9B-1253A297BF98}"/>
              </a:ext>
            </a:extLst>
          </p:cNvPr>
          <p:cNvSpPr txBox="1"/>
          <p:nvPr/>
        </p:nvSpPr>
        <p:spPr>
          <a:xfrm>
            <a:off x="3325068" y="5998811"/>
            <a:ext cx="5830507" cy="584775"/>
          </a:xfrm>
          <a:prstGeom prst="rect">
            <a:avLst/>
          </a:prstGeom>
          <a:solidFill>
            <a:schemeClr val="accent1">
              <a:lumMod val="20000"/>
              <a:lumOff val="80000"/>
            </a:schemeClr>
          </a:solidFill>
        </p:spPr>
        <p:txBody>
          <a:bodyPr wrap="square" rtlCol="0">
            <a:spAutoFit/>
          </a:bodyPr>
          <a:lstStyle/>
          <a:p>
            <a:r>
              <a:rPr lang="sv-SE" sz="1600" dirty="0"/>
              <a:t>Utskrivning kommer att göras från Capacity Management och då avslutas vårdhändelsen automatiskt </a:t>
            </a:r>
          </a:p>
        </p:txBody>
      </p:sp>
    </p:spTree>
    <p:extLst>
      <p:ext uri="{BB962C8B-B14F-4D97-AF65-F5344CB8AC3E}">
        <p14:creationId xmlns:p14="http://schemas.microsoft.com/office/powerpoint/2010/main" val="3454896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3B75D-50E4-66C7-8CC0-A66390B06736}"/>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9B2C8E91-DDB9-ECBC-2974-58BB98D0A43C}"/>
              </a:ext>
            </a:extLst>
          </p:cNvPr>
          <p:cNvSpPr>
            <a:spLocks noGrp="1"/>
          </p:cNvSpPr>
          <p:nvPr>
            <p:ph type="title"/>
          </p:nvPr>
        </p:nvSpPr>
        <p:spPr>
          <a:xfrm>
            <a:off x="874712" y="281847"/>
            <a:ext cx="10442575" cy="755557"/>
          </a:xfrm>
        </p:spPr>
        <p:txBody>
          <a:bodyPr/>
          <a:lstStyle/>
          <a:p>
            <a:r>
              <a:rPr lang="sv-SE" dirty="0"/>
              <a:t>Vårdhändelser slutenvård</a:t>
            </a:r>
          </a:p>
        </p:txBody>
      </p:sp>
      <p:sp>
        <p:nvSpPr>
          <p:cNvPr id="4" name="Platshållare för innehåll 3">
            <a:extLst>
              <a:ext uri="{FF2B5EF4-FFF2-40B4-BE49-F238E27FC236}">
                <a16:creationId xmlns:a16="http://schemas.microsoft.com/office/drawing/2014/main" id="{5EFAB070-B4CF-5B23-C872-D341EB2B9201}"/>
              </a:ext>
            </a:extLst>
          </p:cNvPr>
          <p:cNvSpPr>
            <a:spLocks noGrp="1"/>
          </p:cNvSpPr>
          <p:nvPr>
            <p:ph idx="1"/>
          </p:nvPr>
        </p:nvSpPr>
        <p:spPr>
          <a:xfrm>
            <a:off x="874712" y="1153151"/>
            <a:ext cx="10442575" cy="5615639"/>
          </a:xfrm>
        </p:spPr>
        <p:txBody>
          <a:bodyPr/>
          <a:lstStyle/>
          <a:p>
            <a:r>
              <a:rPr lang="sv-SE" sz="2000" dirty="0"/>
              <a:t>Slutenvård inskrivning från akutmottagning</a:t>
            </a:r>
            <a:br>
              <a:rPr lang="sv-SE" sz="2000" dirty="0"/>
            </a:br>
            <a:r>
              <a:rPr lang="sv-SE" sz="2000" dirty="0"/>
              <a:t>- från akutmottagning sker inskrivning via en </a:t>
            </a:r>
            <a:r>
              <a:rPr lang="sv-SE" sz="2000" b="1" i="1" dirty="0"/>
              <a:t>ordination</a:t>
            </a:r>
            <a:r>
              <a:rPr lang="sv-SE" sz="2000" dirty="0"/>
              <a:t> </a:t>
            </a:r>
            <a:br>
              <a:rPr lang="sv-SE" sz="2000" dirty="0"/>
            </a:br>
            <a:endParaRPr lang="sv-SE" sz="2000" dirty="0"/>
          </a:p>
          <a:p>
            <a:r>
              <a:rPr lang="sv-SE" sz="2000" dirty="0"/>
              <a:t>Slutenvård överflyttning mellan avdelningar, byte av medicinskt ansvar, överflyttning mellan sjukhus sker via </a:t>
            </a:r>
            <a:r>
              <a:rPr lang="sv-SE" sz="2000" b="1" i="1" dirty="0"/>
              <a:t>ordination</a:t>
            </a:r>
            <a:br>
              <a:rPr lang="sv-SE" sz="2000" b="1" i="1" dirty="0"/>
            </a:br>
            <a:br>
              <a:rPr lang="sv-SE" sz="300" b="1" i="1" dirty="0"/>
            </a:br>
            <a:r>
              <a:rPr lang="sv-SE" sz="2000" i="1" dirty="0"/>
              <a:t>Vid överflyttning till privat vårdgivare kan inte ordinationen användas, här får man skriva ut patienten. </a:t>
            </a:r>
            <a:br>
              <a:rPr lang="sv-SE" sz="2000" dirty="0"/>
            </a:br>
            <a:endParaRPr lang="sv-SE" sz="2000" dirty="0"/>
          </a:p>
          <a:p>
            <a:r>
              <a:rPr lang="sv-SE" sz="2000" dirty="0"/>
              <a:t>Slutenvård planerad inskrivning för t ex en operation i slutenvård</a:t>
            </a:r>
            <a:br>
              <a:rPr lang="sv-SE" sz="2000" dirty="0"/>
            </a:br>
            <a:r>
              <a:rPr lang="sv-SE" sz="2000" dirty="0"/>
              <a:t>- skapar vårdhändelse </a:t>
            </a:r>
            <a:r>
              <a:rPr lang="sv-SE" sz="2000" b="1" i="1" dirty="0"/>
              <a:t>manuellt</a:t>
            </a:r>
            <a:br>
              <a:rPr lang="sv-SE" sz="2000" dirty="0"/>
            </a:br>
            <a:endParaRPr lang="sv-SE" sz="2000" dirty="0"/>
          </a:p>
          <a:p>
            <a:r>
              <a:rPr lang="sv-SE" sz="2000" dirty="0"/>
              <a:t>Slutenvård inskrivning från annan öppenvårdsmottagning inom samma vårdenhet</a:t>
            </a:r>
            <a:br>
              <a:rPr lang="sv-SE" sz="2000" dirty="0"/>
            </a:br>
            <a:r>
              <a:rPr lang="sv-SE" sz="2000" dirty="0"/>
              <a:t>- utskrivning av öppenvårdskontakten</a:t>
            </a:r>
            <a:br>
              <a:rPr lang="sv-SE" sz="2000" dirty="0"/>
            </a:br>
            <a:r>
              <a:rPr lang="sv-SE" sz="2000" dirty="0"/>
              <a:t>- skapar förhandsregistrerad inskrivning </a:t>
            </a:r>
            <a:r>
              <a:rPr lang="sv-SE" sz="2000" b="1" i="1" dirty="0"/>
              <a:t>manuellt</a:t>
            </a:r>
            <a:br>
              <a:rPr lang="sv-SE" sz="2000" dirty="0"/>
            </a:br>
            <a:r>
              <a:rPr lang="sv-SE" sz="2000" dirty="0"/>
              <a:t>  ( dvs här kan man inte använda ordinationen) </a:t>
            </a:r>
          </a:p>
          <a:p>
            <a:r>
              <a:rPr lang="sv-SE" sz="2000" dirty="0"/>
              <a:t>Logistikverktyget Capacity Management används för all hantering av vårdplats</a:t>
            </a:r>
          </a:p>
        </p:txBody>
      </p:sp>
    </p:spTree>
    <p:extLst>
      <p:ext uri="{BB962C8B-B14F-4D97-AF65-F5344CB8AC3E}">
        <p14:creationId xmlns:p14="http://schemas.microsoft.com/office/powerpoint/2010/main" val="11048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E7E24-521F-DF01-5CD3-BA61E3ADA098}"/>
            </a:ext>
          </a:extLst>
        </p:cNvPr>
        <p:cNvGrpSpPr/>
        <p:nvPr/>
      </p:nvGrpSpPr>
      <p:grpSpPr>
        <a:xfrm>
          <a:off x="0" y="0"/>
          <a:ext cx="0" cy="0"/>
          <a:chOff x="0" y="0"/>
          <a:chExt cx="0" cy="0"/>
        </a:xfrm>
      </p:grpSpPr>
      <p:pic>
        <p:nvPicPr>
          <p:cNvPr id="14" name="Bildobjekt 13">
            <a:extLst>
              <a:ext uri="{FF2B5EF4-FFF2-40B4-BE49-F238E27FC236}">
                <a16:creationId xmlns:a16="http://schemas.microsoft.com/office/drawing/2014/main" id="{402B7E40-94C9-AA15-DD33-AC0891EFDA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6929" y="360000"/>
            <a:ext cx="2529378" cy="4929373"/>
          </a:xfrm>
          <a:prstGeom prst="rect">
            <a:avLst/>
          </a:prstGeom>
          <a:effectLst>
            <a:outerShdw blurRad="50800" dist="38100" dir="2700000" algn="tl" rotWithShape="0">
              <a:prstClr val="black">
                <a:alpha val="40000"/>
              </a:prstClr>
            </a:outerShdw>
          </a:effectLst>
        </p:spPr>
      </p:pic>
      <p:sp>
        <p:nvSpPr>
          <p:cNvPr id="2" name="Rubrik 1">
            <a:extLst>
              <a:ext uri="{FF2B5EF4-FFF2-40B4-BE49-F238E27FC236}">
                <a16:creationId xmlns:a16="http://schemas.microsoft.com/office/drawing/2014/main" id="{3C9B2ADE-2AC6-2727-BC97-0C81EAC52BB5}"/>
              </a:ext>
            </a:extLst>
          </p:cNvPr>
          <p:cNvSpPr>
            <a:spLocks noGrp="1"/>
          </p:cNvSpPr>
          <p:nvPr>
            <p:ph type="title"/>
          </p:nvPr>
        </p:nvSpPr>
        <p:spPr>
          <a:xfrm>
            <a:off x="609600" y="360000"/>
            <a:ext cx="10972800" cy="1143000"/>
          </a:xfrm>
        </p:spPr>
        <p:txBody>
          <a:bodyPr/>
          <a:lstStyle/>
          <a:p>
            <a:r>
              <a:rPr lang="sv-SE" altLang="sv-SE" sz="3200" b="1" dirty="0"/>
              <a:t>Så kommer vi att arbeta</a:t>
            </a:r>
          </a:p>
        </p:txBody>
      </p:sp>
      <p:grpSp>
        <p:nvGrpSpPr>
          <p:cNvPr id="3" name="Grupp 2">
            <a:extLst>
              <a:ext uri="{FF2B5EF4-FFF2-40B4-BE49-F238E27FC236}">
                <a16:creationId xmlns:a16="http://schemas.microsoft.com/office/drawing/2014/main" id="{A02452E3-D6E3-BF9A-C63D-E1B6915EFEB6}"/>
              </a:ext>
            </a:extLst>
          </p:cNvPr>
          <p:cNvGrpSpPr/>
          <p:nvPr/>
        </p:nvGrpSpPr>
        <p:grpSpPr>
          <a:xfrm>
            <a:off x="226038" y="1053932"/>
            <a:ext cx="11356361" cy="4866734"/>
            <a:chOff x="501630" y="1172757"/>
            <a:chExt cx="11099260" cy="4866734"/>
          </a:xfrm>
          <a:effectLst>
            <a:outerShdw blurRad="50800" dist="38100" dir="2700000" algn="tl" rotWithShape="0">
              <a:prstClr val="black">
                <a:alpha val="40000"/>
              </a:prstClr>
            </a:outerShdw>
          </a:effectLst>
        </p:grpSpPr>
        <p:sp>
          <p:nvSpPr>
            <p:cNvPr id="4" name="Rektangel med rundade hörn 18">
              <a:extLst>
                <a:ext uri="{FF2B5EF4-FFF2-40B4-BE49-F238E27FC236}">
                  <a16:creationId xmlns:a16="http://schemas.microsoft.com/office/drawing/2014/main" id="{1316A919-DF12-625E-9546-9678D8E23E75}"/>
                </a:ext>
              </a:extLst>
            </p:cNvPr>
            <p:cNvSpPr/>
            <p:nvPr/>
          </p:nvSpPr>
          <p:spPr>
            <a:xfrm>
              <a:off x="6109629" y="1291932"/>
              <a:ext cx="3592675" cy="2266277"/>
            </a:xfrm>
            <a:prstGeom prst="roundRect">
              <a:avLst>
                <a:gd name="adj" fmla="val 8046"/>
              </a:avLst>
            </a:prstGeom>
            <a:solidFill>
              <a:srgbClr val="307C8E">
                <a:lumMod val="20000"/>
                <a:lumOff val="80000"/>
              </a:srgbClr>
            </a:solidFill>
            <a:ln w="12700" cap="flat" cmpd="sng" algn="ctr">
              <a:noFill/>
              <a:prstDash val="solid"/>
              <a:miter lim="800000"/>
            </a:ln>
            <a:effectLst/>
          </p:spPr>
          <p:txBody>
            <a:bodyPr lIns="108000" tIns="468000" rIns="36000" bIns="72000" rtlCol="0" anchor="t"/>
            <a:lstStyle/>
            <a:p>
              <a:pPr marL="0" marR="0" lvl="1" indent="0" defTabSz="533400" eaLnBrk="1" fontAlgn="auto" latinLnBrk="0" hangingPunct="1">
                <a:lnSpc>
                  <a:spcPct val="90000"/>
                </a:lnSpc>
                <a:spcBef>
                  <a:spcPts val="0"/>
                </a:spcBef>
                <a:spcAft>
                  <a:spcPts val="600"/>
                </a:spcAft>
                <a:buClrTx/>
                <a:buSzTx/>
                <a:buFontTx/>
                <a:buNone/>
                <a:tabLst/>
                <a:defRPr/>
              </a:pPr>
              <a:r>
                <a:rPr kumimoji="0" lang="sv-SE" sz="1600" b="1" i="0" u="none" strike="noStrike" kern="0" cap="none" spc="0" normalizeH="0" baseline="0" noProof="0" dirty="0">
                  <a:ln>
                    <a:noFill/>
                  </a:ln>
                  <a:solidFill>
                    <a:prstClr val="black"/>
                  </a:solidFill>
                  <a:effectLst/>
                  <a:uLnTx/>
                  <a:uFillTx/>
                  <a:latin typeface="Arial" panose="020B0604020202020204"/>
                  <a:ea typeface="+mn-ea"/>
                  <a:cs typeface="+mn-cs"/>
                </a:rPr>
                <a:t>Fler mallar, mindre fritext och mindre dubbeldokumentation. </a:t>
              </a:r>
            </a:p>
            <a:p>
              <a:pPr marL="182563" marR="0" lvl="1" indent="-182563" defTabSz="533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sv-SE" sz="1600" b="0" i="0" u="none" strike="noStrike" kern="0" cap="none" spc="0" normalizeH="0" baseline="0" noProof="0" dirty="0">
                  <a:ln>
                    <a:noFill/>
                  </a:ln>
                  <a:solidFill>
                    <a:prstClr val="black"/>
                  </a:solidFill>
                  <a:effectLst/>
                  <a:uLnTx/>
                  <a:uFillTx/>
                  <a:latin typeface="Arial" panose="020B0604020202020204"/>
                  <a:ea typeface="+mn-ea"/>
                  <a:cs typeface="+mn-cs"/>
                </a:rPr>
                <a:t>Informationen mer enhetlig och lättillgänglig. </a:t>
              </a:r>
            </a:p>
            <a:p>
              <a:pPr marL="182563" marR="0" lvl="1" indent="-182563" defTabSz="533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sv-SE" sz="1600" b="0" i="0" u="none" strike="noStrike" kern="0" cap="none" spc="0" normalizeH="0" baseline="0" noProof="0" dirty="0">
                  <a:ln>
                    <a:noFill/>
                  </a:ln>
                  <a:solidFill>
                    <a:prstClr val="black"/>
                  </a:solidFill>
                  <a:effectLst/>
                  <a:uLnTx/>
                  <a:uFillTx/>
                  <a:latin typeface="Arial" panose="020B0604020202020204"/>
                  <a:ea typeface="+mn-ea"/>
                  <a:cs typeface="+mn-cs"/>
                </a:rPr>
                <a:t>Strukturerad information kan återanvändas som underlag för beslutsstöd, kvalitetsregister etc.</a:t>
              </a:r>
            </a:p>
            <a:p>
              <a:pPr marL="0" marR="0" lvl="1" indent="0" defTabSz="533400" eaLnBrk="1" fontAlgn="auto" latinLnBrk="0" hangingPunct="1">
                <a:lnSpc>
                  <a:spcPct val="90000"/>
                </a:lnSpc>
                <a:spcBef>
                  <a:spcPts val="0"/>
                </a:spcBef>
                <a:spcAft>
                  <a:spcPts val="600"/>
                </a:spcAft>
                <a:buClrTx/>
                <a:buSzTx/>
                <a:buFontTx/>
                <a:buNone/>
                <a:tabLst/>
                <a:defRPr/>
              </a:pPr>
              <a:endParaRPr kumimoji="0" lang="sv-SE" sz="16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5" name="Rektangel med rundade hörn 22">
              <a:extLst>
                <a:ext uri="{FF2B5EF4-FFF2-40B4-BE49-F238E27FC236}">
                  <a16:creationId xmlns:a16="http://schemas.microsoft.com/office/drawing/2014/main" id="{54D3E23A-04EB-062E-F88B-40376775027C}"/>
                </a:ext>
              </a:extLst>
            </p:cNvPr>
            <p:cNvSpPr/>
            <p:nvPr/>
          </p:nvSpPr>
          <p:spPr>
            <a:xfrm>
              <a:off x="6109416" y="1172757"/>
              <a:ext cx="3592675" cy="504001"/>
            </a:xfrm>
            <a:prstGeom prst="roundRect">
              <a:avLst>
                <a:gd name="adj" fmla="val 27614"/>
              </a:avLst>
            </a:prstGeom>
            <a:solidFill>
              <a:srgbClr val="307C8E"/>
            </a:solidFill>
            <a:ln w="12700" cap="flat" cmpd="sng" algn="ctr">
              <a:noFill/>
              <a:prstDash val="solid"/>
              <a:miter lim="800000"/>
            </a:ln>
            <a:effectLst/>
          </p:spPr>
          <p:txBody>
            <a:bodyPr lIns="36000" tIns="72000" rIns="36000" bIns="72000" rtlCol="0" anchor="ctr"/>
            <a:lstStyle/>
            <a:p>
              <a:pPr marL="0" marR="0" lvl="0" indent="0" algn="ctr" defTabSz="1155700" eaLnBrk="1" fontAlgn="auto" latinLnBrk="0" hangingPunct="1">
                <a:lnSpc>
                  <a:spcPct val="90000"/>
                </a:lnSpc>
                <a:spcBef>
                  <a:spcPts val="0"/>
                </a:spcBef>
                <a:spcAft>
                  <a:spcPct val="35000"/>
                </a:spcAft>
                <a:buClrTx/>
                <a:buSzTx/>
                <a:buFontTx/>
                <a:buNone/>
                <a:tabLst/>
                <a:defRPr/>
              </a:pPr>
              <a:r>
                <a:rPr kumimoji="0" lang="sv-SE" sz="1800" b="1" i="0" u="none" strike="noStrike" kern="0" cap="none" spc="0" normalizeH="0" baseline="0" noProof="0">
                  <a:ln>
                    <a:noFill/>
                  </a:ln>
                  <a:solidFill>
                    <a:prstClr val="white"/>
                  </a:solidFill>
                  <a:effectLst/>
                  <a:uLnTx/>
                  <a:uFillTx/>
                  <a:latin typeface="Arial" panose="020B0604020202020204"/>
                  <a:ea typeface="+mn-ea"/>
                  <a:cs typeface="+mn-cs"/>
                </a:rPr>
                <a:t>Strukturerad dokumentation</a:t>
              </a:r>
            </a:p>
          </p:txBody>
        </p:sp>
        <p:sp>
          <p:nvSpPr>
            <p:cNvPr id="6" name="Rektangel med rundade hörn 19">
              <a:extLst>
                <a:ext uri="{FF2B5EF4-FFF2-40B4-BE49-F238E27FC236}">
                  <a16:creationId xmlns:a16="http://schemas.microsoft.com/office/drawing/2014/main" id="{5A7FCED4-F3F6-FC46-EFBB-B415E7A1F519}"/>
                </a:ext>
              </a:extLst>
            </p:cNvPr>
            <p:cNvSpPr/>
            <p:nvPr/>
          </p:nvSpPr>
          <p:spPr>
            <a:xfrm>
              <a:off x="2356341" y="1291932"/>
              <a:ext cx="3592675" cy="2268000"/>
            </a:xfrm>
            <a:prstGeom prst="roundRect">
              <a:avLst>
                <a:gd name="adj" fmla="val 8046"/>
              </a:avLst>
            </a:prstGeom>
            <a:solidFill>
              <a:srgbClr val="307C8E">
                <a:lumMod val="20000"/>
                <a:lumOff val="80000"/>
              </a:srgbClr>
            </a:solidFill>
            <a:ln w="12700" cap="flat" cmpd="sng" algn="ctr">
              <a:noFill/>
              <a:prstDash val="solid"/>
              <a:miter lim="800000"/>
            </a:ln>
            <a:effectLst/>
          </p:spPr>
          <p:txBody>
            <a:bodyPr lIns="108000" tIns="468000" rIns="36000" bIns="72000" rtlCol="0" anchor="t"/>
            <a:lstStyle/>
            <a:p>
              <a:pPr marL="0" marR="0" lvl="1" indent="0" defTabSz="533400" eaLnBrk="1" fontAlgn="auto" latinLnBrk="0" hangingPunct="1">
                <a:lnSpc>
                  <a:spcPct val="90000"/>
                </a:lnSpc>
                <a:spcBef>
                  <a:spcPts val="0"/>
                </a:spcBef>
                <a:spcAft>
                  <a:spcPts val="600"/>
                </a:spcAft>
                <a:buClrTx/>
                <a:buSzTx/>
                <a:buFontTx/>
                <a:buNone/>
                <a:tabLst/>
                <a:defRPr/>
              </a:pPr>
              <a:r>
                <a:rPr kumimoji="0" lang="sv-SE" sz="1600" b="1" i="0" u="none" strike="noStrike" kern="0" cap="none" spc="0" normalizeH="0" baseline="0" noProof="0" dirty="0">
                  <a:ln>
                    <a:noFill/>
                  </a:ln>
                  <a:solidFill>
                    <a:prstClr val="black"/>
                  </a:solidFill>
                  <a:effectLst/>
                  <a:uLnTx/>
                  <a:uFillTx/>
                  <a:latin typeface="Arial" panose="020B0604020202020204"/>
                  <a:ea typeface="+mn-ea"/>
                  <a:cs typeface="+mn-cs"/>
                </a:rPr>
                <a:t>Gemensam digital miljö, enhetliga arbetssätt, samsyn kring dokumentation</a:t>
              </a:r>
            </a:p>
            <a:p>
              <a:pPr marL="182563" marR="0" lvl="1" indent="-182563" defTabSz="533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sv-SE" sz="1600" b="0" i="0" u="none" strike="noStrike" kern="0" cap="none" spc="0" normalizeH="0" baseline="0" noProof="0" dirty="0">
                  <a:ln>
                    <a:noFill/>
                  </a:ln>
                  <a:solidFill>
                    <a:prstClr val="black"/>
                  </a:solidFill>
                  <a:effectLst/>
                  <a:uLnTx/>
                  <a:uFillTx/>
                  <a:latin typeface="Arial" panose="020B0604020202020204"/>
                  <a:ea typeface="+mn-ea"/>
                  <a:cs typeface="+mn-cs"/>
                </a:rPr>
                <a:t>Mer jämlik och säker hälso- och sjukvård över hela Skåne. </a:t>
              </a:r>
            </a:p>
            <a:p>
              <a:pPr marL="182563" marR="0" lvl="1" indent="-182563" defTabSz="533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sv-SE" sz="1600" b="0" i="0" u="none" strike="noStrike" kern="0" cap="none" spc="0" normalizeH="0" baseline="0" noProof="0" dirty="0">
                  <a:ln>
                    <a:noFill/>
                  </a:ln>
                  <a:solidFill>
                    <a:prstClr val="black"/>
                  </a:solidFill>
                  <a:effectLst/>
                  <a:uLnTx/>
                  <a:uFillTx/>
                  <a:latin typeface="Arial" panose="020B0604020202020204"/>
                  <a:ea typeface="+mn-ea"/>
                  <a:cs typeface="+mn-cs"/>
                </a:rPr>
                <a:t>Bidrar till smidig övergång för patienten mellan olika vårdformer.</a:t>
              </a:r>
            </a:p>
            <a:p>
              <a:pPr marL="0" marR="0" lvl="1" indent="0" defTabSz="533400" eaLnBrk="1" fontAlgn="auto" latinLnBrk="0" hangingPunct="1">
                <a:lnSpc>
                  <a:spcPct val="90000"/>
                </a:lnSpc>
                <a:spcBef>
                  <a:spcPts val="0"/>
                </a:spcBef>
                <a:spcAft>
                  <a:spcPts val="600"/>
                </a:spcAft>
                <a:buClrTx/>
                <a:buSzTx/>
                <a:buFontTx/>
                <a:buNone/>
                <a:tabLst/>
                <a:defRPr/>
              </a:pPr>
              <a:endParaRPr kumimoji="0" lang="sv-SE" sz="1600" b="0" i="0" u="none" strike="noStrike" kern="0" cap="none" spc="0" normalizeH="0" baseline="0" noProof="0" dirty="0">
                <a:ln>
                  <a:noFill/>
                </a:ln>
                <a:solidFill>
                  <a:prstClr val="black"/>
                </a:solidFill>
                <a:effectLst/>
                <a:uLnTx/>
                <a:uFillTx/>
                <a:latin typeface="Arial" panose="020B0604020202020204"/>
                <a:ea typeface="+mn-ea"/>
                <a:cs typeface="+mn-cs"/>
              </a:endParaRPr>
            </a:p>
            <a:p>
              <a:pPr marL="182563" marR="0" lvl="1" indent="-182563" defTabSz="533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sv-SE" sz="16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7" name="Rektangel med rundade hörn 27">
              <a:extLst>
                <a:ext uri="{FF2B5EF4-FFF2-40B4-BE49-F238E27FC236}">
                  <a16:creationId xmlns:a16="http://schemas.microsoft.com/office/drawing/2014/main" id="{C565840C-FCA4-FFE0-4714-45275D0829C8}"/>
                </a:ext>
              </a:extLst>
            </p:cNvPr>
            <p:cNvSpPr/>
            <p:nvPr/>
          </p:nvSpPr>
          <p:spPr>
            <a:xfrm>
              <a:off x="2356123" y="1172757"/>
              <a:ext cx="3592675" cy="504001"/>
            </a:xfrm>
            <a:prstGeom prst="roundRect">
              <a:avLst>
                <a:gd name="adj" fmla="val 29586"/>
              </a:avLst>
            </a:prstGeom>
            <a:solidFill>
              <a:srgbClr val="307C8E"/>
            </a:solidFill>
            <a:ln w="12700" cap="flat" cmpd="sng" algn="ctr">
              <a:noFill/>
              <a:prstDash val="solid"/>
              <a:miter lim="800000"/>
            </a:ln>
            <a:effectLst/>
          </p:spPr>
          <p:txBody>
            <a:bodyPr lIns="36000" tIns="72000" rIns="36000" bIns="72000" rtlCol="0" anchor="ctr"/>
            <a:lstStyle/>
            <a:p>
              <a:pPr marL="0" marR="0" lvl="0" indent="0" algn="ctr" defTabSz="1155700" eaLnBrk="1" fontAlgn="auto" latinLnBrk="0" hangingPunct="1">
                <a:lnSpc>
                  <a:spcPct val="90000"/>
                </a:lnSpc>
                <a:spcBef>
                  <a:spcPts val="0"/>
                </a:spcBef>
                <a:spcAft>
                  <a:spcPct val="35000"/>
                </a:spcAft>
                <a:buClrTx/>
                <a:buSzTx/>
                <a:buFontTx/>
                <a:buNone/>
                <a:tabLst/>
                <a:defRPr/>
              </a:pPr>
              <a:r>
                <a:rPr kumimoji="0" lang="sv-SE" sz="1800" b="1" i="0" u="none" strike="noStrike" kern="0" cap="none" spc="0" normalizeH="0" baseline="0" noProof="0">
                  <a:ln>
                    <a:noFill/>
                  </a:ln>
                  <a:solidFill>
                    <a:prstClr val="white"/>
                  </a:solidFill>
                  <a:effectLst/>
                  <a:uLnTx/>
                  <a:uFillTx/>
                  <a:latin typeface="Arial" panose="020B0604020202020204"/>
                  <a:ea typeface="+mn-ea"/>
                  <a:cs typeface="+mn-cs"/>
                </a:rPr>
                <a:t>Standardisering</a:t>
              </a:r>
            </a:p>
          </p:txBody>
        </p:sp>
        <p:sp>
          <p:nvSpPr>
            <p:cNvPr id="8" name="Rektangel med rundade hörn 28">
              <a:extLst>
                <a:ext uri="{FF2B5EF4-FFF2-40B4-BE49-F238E27FC236}">
                  <a16:creationId xmlns:a16="http://schemas.microsoft.com/office/drawing/2014/main" id="{72C8C7A0-2FEC-8CFD-BAD7-FF67CB5F163F}"/>
                </a:ext>
              </a:extLst>
            </p:cNvPr>
            <p:cNvSpPr/>
            <p:nvPr/>
          </p:nvSpPr>
          <p:spPr>
            <a:xfrm>
              <a:off x="501841" y="3771491"/>
              <a:ext cx="3592675" cy="2268000"/>
            </a:xfrm>
            <a:prstGeom prst="roundRect">
              <a:avLst>
                <a:gd name="adj" fmla="val 8046"/>
              </a:avLst>
            </a:prstGeom>
            <a:solidFill>
              <a:srgbClr val="307C8E">
                <a:lumMod val="20000"/>
                <a:lumOff val="80000"/>
              </a:srgbClr>
            </a:solidFill>
            <a:ln w="12700" cap="flat" cmpd="sng" algn="ctr">
              <a:noFill/>
              <a:prstDash val="solid"/>
              <a:miter lim="800000"/>
            </a:ln>
            <a:effectLst/>
          </p:spPr>
          <p:txBody>
            <a:bodyPr lIns="108000" tIns="468000" rIns="36000" bIns="72000" rtlCol="0" anchor="t"/>
            <a:lstStyle/>
            <a:p>
              <a:pPr marL="0" marR="0" lvl="1" indent="0" defTabSz="533400" eaLnBrk="1" fontAlgn="auto" latinLnBrk="0" hangingPunct="1">
                <a:lnSpc>
                  <a:spcPct val="90000"/>
                </a:lnSpc>
                <a:spcBef>
                  <a:spcPts val="0"/>
                </a:spcBef>
                <a:spcAft>
                  <a:spcPts val="600"/>
                </a:spcAft>
                <a:buClrTx/>
                <a:buSzTx/>
                <a:buFontTx/>
                <a:buNone/>
                <a:tabLst/>
                <a:defRPr/>
              </a:pPr>
              <a:r>
                <a:rPr kumimoji="0" lang="sv-SE" sz="1600" b="1" i="0" u="none" strike="noStrike" kern="0" cap="none" spc="0" normalizeH="0" baseline="0" noProof="0" dirty="0">
                  <a:ln>
                    <a:noFill/>
                  </a:ln>
                  <a:solidFill>
                    <a:prstClr val="black"/>
                  </a:solidFill>
                  <a:effectLst/>
                  <a:uLnTx/>
                  <a:uFillTx/>
                  <a:latin typeface="Arial" panose="020B0604020202020204"/>
                  <a:ea typeface="+mn-ea"/>
                  <a:cs typeface="+mn-cs"/>
                </a:rPr>
                <a:t>Ordination – de flesta aktiviteter som gäller en patient.</a:t>
              </a:r>
            </a:p>
            <a:p>
              <a:pPr marL="182563" marR="0" lvl="1" indent="-182563" defTabSz="533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sv-SE" sz="1600" b="0" i="0" u="none" strike="noStrike" kern="0" cap="none" spc="0" normalizeH="0" baseline="0" noProof="0" dirty="0">
                  <a:ln>
                    <a:noFill/>
                  </a:ln>
                  <a:solidFill>
                    <a:prstClr val="black"/>
                  </a:solidFill>
                  <a:effectLst/>
                  <a:uLnTx/>
                  <a:uFillTx/>
                  <a:latin typeface="Arial" panose="020B0604020202020204"/>
                  <a:ea typeface="+mn-ea"/>
                  <a:cs typeface="+mn-cs"/>
                </a:rPr>
                <a:t>Tydligt stöd för att hålla ordning på vad som har gjorts och återstår att göra. </a:t>
              </a:r>
            </a:p>
          </p:txBody>
        </p:sp>
        <p:sp>
          <p:nvSpPr>
            <p:cNvPr id="9" name="Rektangel med rundade hörn 32">
              <a:extLst>
                <a:ext uri="{FF2B5EF4-FFF2-40B4-BE49-F238E27FC236}">
                  <a16:creationId xmlns:a16="http://schemas.microsoft.com/office/drawing/2014/main" id="{01D55905-1C10-E3EC-3BF8-FC096B74A128}"/>
                </a:ext>
              </a:extLst>
            </p:cNvPr>
            <p:cNvSpPr/>
            <p:nvPr/>
          </p:nvSpPr>
          <p:spPr>
            <a:xfrm>
              <a:off x="501630" y="3652317"/>
              <a:ext cx="3592675" cy="504000"/>
            </a:xfrm>
            <a:prstGeom prst="roundRect">
              <a:avLst>
                <a:gd name="adj" fmla="val 25642"/>
              </a:avLst>
            </a:prstGeom>
            <a:solidFill>
              <a:srgbClr val="307C8E"/>
            </a:solidFill>
            <a:ln w="12700" cap="flat" cmpd="sng" algn="ctr">
              <a:noFill/>
              <a:prstDash val="solid"/>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1" i="0" u="none" strike="noStrike" kern="0" cap="none" spc="0" normalizeH="0" baseline="0" noProof="0">
                  <a:ln>
                    <a:noFill/>
                  </a:ln>
                  <a:solidFill>
                    <a:prstClr val="white"/>
                  </a:solidFill>
                  <a:effectLst/>
                  <a:uLnTx/>
                  <a:uFillTx/>
                  <a:latin typeface="Arial" panose="020B0604020202020204"/>
                  <a:ea typeface="+mn-ea"/>
                  <a:cs typeface="+mn-cs"/>
                </a:rPr>
                <a:t>Ordinationsdriven vårdprocess</a:t>
              </a:r>
              <a:endParaRPr kumimoji="0" lang="sv-SE"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0" name="Rektangel med rundade hörn 29">
              <a:extLst>
                <a:ext uri="{FF2B5EF4-FFF2-40B4-BE49-F238E27FC236}">
                  <a16:creationId xmlns:a16="http://schemas.microsoft.com/office/drawing/2014/main" id="{4C261B27-896A-858C-E732-FC164CC17051}"/>
                </a:ext>
              </a:extLst>
            </p:cNvPr>
            <p:cNvSpPr/>
            <p:nvPr/>
          </p:nvSpPr>
          <p:spPr>
            <a:xfrm>
              <a:off x="4254924" y="3771491"/>
              <a:ext cx="3592675" cy="2268000"/>
            </a:xfrm>
            <a:prstGeom prst="roundRect">
              <a:avLst>
                <a:gd name="adj" fmla="val 8046"/>
              </a:avLst>
            </a:prstGeom>
            <a:solidFill>
              <a:srgbClr val="307C8E">
                <a:lumMod val="20000"/>
                <a:lumOff val="80000"/>
              </a:srgbClr>
            </a:solidFill>
            <a:ln w="12700" cap="flat" cmpd="sng" algn="ctr">
              <a:noFill/>
              <a:prstDash val="solid"/>
              <a:miter lim="800000"/>
            </a:ln>
            <a:effectLst/>
          </p:spPr>
          <p:txBody>
            <a:bodyPr lIns="108000" tIns="468000" rIns="36000" bIns="72000" rtlCol="0" anchor="t"/>
            <a:lstStyle/>
            <a:p>
              <a:pPr marL="0" marR="0" lvl="1" indent="0" defTabSz="533400" eaLnBrk="1" fontAlgn="auto" latinLnBrk="0" hangingPunct="1">
                <a:lnSpc>
                  <a:spcPct val="90000"/>
                </a:lnSpc>
                <a:spcBef>
                  <a:spcPts val="0"/>
                </a:spcBef>
                <a:spcAft>
                  <a:spcPts val="600"/>
                </a:spcAft>
                <a:buClrTx/>
                <a:buSzTx/>
                <a:buFontTx/>
                <a:buNone/>
                <a:tabLst/>
                <a:defRPr/>
              </a:pPr>
              <a:r>
                <a:rPr kumimoji="0" lang="sv-SE" sz="1600" b="1" i="0" u="none" strike="noStrike" kern="0" cap="none" spc="0" normalizeH="0" baseline="0" noProof="0">
                  <a:ln>
                    <a:noFill/>
                  </a:ln>
                  <a:solidFill>
                    <a:prstClr val="black"/>
                  </a:solidFill>
                  <a:effectLst/>
                  <a:uLnTx/>
                  <a:uFillTx/>
                  <a:latin typeface="Arial" panose="020B0604020202020204"/>
                  <a:ea typeface="+mn-ea"/>
                  <a:cs typeface="+mn-cs"/>
                </a:rPr>
                <a:t>Så nära vårdhändelsen som möjligt. </a:t>
              </a:r>
            </a:p>
            <a:p>
              <a:pPr marL="182563" marR="0" lvl="1" indent="-182563" defTabSz="533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sv-SE" sz="1600" b="0" i="0" u="none" strike="noStrike" kern="0" cap="none" spc="0" normalizeH="0" baseline="0" noProof="0">
                  <a:ln>
                    <a:noFill/>
                  </a:ln>
                  <a:solidFill>
                    <a:prstClr val="black"/>
                  </a:solidFill>
                  <a:effectLst/>
                  <a:uLnTx/>
                  <a:uFillTx/>
                  <a:latin typeface="Arial" panose="020B0604020202020204"/>
                  <a:ea typeface="+mn-ea"/>
                  <a:cs typeface="+mn-cs"/>
                </a:rPr>
                <a:t>Alla i vårdteamet får uppdaterad information, kan driva vårdprocessen vidare sömlöst med hjälp av systemet.</a:t>
              </a:r>
            </a:p>
          </p:txBody>
        </p:sp>
        <p:sp>
          <p:nvSpPr>
            <p:cNvPr id="11" name="Rektangel med rundade hörn 33">
              <a:extLst>
                <a:ext uri="{FF2B5EF4-FFF2-40B4-BE49-F238E27FC236}">
                  <a16:creationId xmlns:a16="http://schemas.microsoft.com/office/drawing/2014/main" id="{7C8ACE5E-6449-9110-4054-40EDC5F3F9AE}"/>
                </a:ext>
              </a:extLst>
            </p:cNvPr>
            <p:cNvSpPr/>
            <p:nvPr/>
          </p:nvSpPr>
          <p:spPr>
            <a:xfrm>
              <a:off x="4254924" y="3652320"/>
              <a:ext cx="3592675" cy="503998"/>
            </a:xfrm>
            <a:prstGeom prst="roundRect">
              <a:avLst>
                <a:gd name="adj" fmla="val 25642"/>
              </a:avLst>
            </a:prstGeom>
            <a:solidFill>
              <a:srgbClr val="307C8E"/>
            </a:solidFill>
            <a:ln w="12700" cap="flat" cmpd="sng" algn="ctr">
              <a:noFill/>
              <a:prstDash val="solid"/>
              <a:miter lim="800000"/>
            </a:ln>
            <a:effectLst/>
          </p:spPr>
          <p:txBody>
            <a:bodyPr lIns="36000" tIns="36000" rIns="36000" bIns="36000" rtlCol="0" anchor="ctr"/>
            <a:lstStyle/>
            <a:p>
              <a:pPr marL="0" marR="0" lvl="0" indent="0" algn="ctr" defTabSz="1155700" eaLnBrk="1" fontAlgn="auto" latinLnBrk="0" hangingPunct="1">
                <a:lnSpc>
                  <a:spcPct val="100000"/>
                </a:lnSpc>
                <a:spcBef>
                  <a:spcPts val="0"/>
                </a:spcBef>
                <a:spcAft>
                  <a:spcPts val="0"/>
                </a:spcAft>
                <a:buClrTx/>
                <a:buSzTx/>
                <a:buFontTx/>
                <a:buNone/>
                <a:tabLst/>
                <a:defRPr/>
              </a:pPr>
              <a:r>
                <a:rPr kumimoji="0" lang="sv-SE" sz="1800" b="1" i="0" u="none" strike="noStrike" kern="0" cap="none" spc="0" normalizeH="0" baseline="0" noProof="0">
                  <a:ln>
                    <a:noFill/>
                  </a:ln>
                  <a:solidFill>
                    <a:prstClr val="white"/>
                  </a:solidFill>
                  <a:effectLst/>
                  <a:uLnTx/>
                  <a:uFillTx/>
                  <a:latin typeface="Arial" panose="020B0604020202020204"/>
                  <a:ea typeface="+mn-ea"/>
                  <a:cs typeface="+mn-cs"/>
                </a:rPr>
                <a:t>Realtidsdokumentation</a:t>
              </a:r>
            </a:p>
          </p:txBody>
        </p:sp>
        <p:sp>
          <p:nvSpPr>
            <p:cNvPr id="12" name="Rektangel med rundade hörn 31">
              <a:extLst>
                <a:ext uri="{FF2B5EF4-FFF2-40B4-BE49-F238E27FC236}">
                  <a16:creationId xmlns:a16="http://schemas.microsoft.com/office/drawing/2014/main" id="{D2C5DAA4-07B7-2414-ED15-4624D783C1F2}"/>
                </a:ext>
              </a:extLst>
            </p:cNvPr>
            <p:cNvSpPr/>
            <p:nvPr/>
          </p:nvSpPr>
          <p:spPr>
            <a:xfrm>
              <a:off x="8008006" y="3771491"/>
              <a:ext cx="3592675" cy="2268000"/>
            </a:xfrm>
            <a:prstGeom prst="roundRect">
              <a:avLst>
                <a:gd name="adj" fmla="val 8046"/>
              </a:avLst>
            </a:prstGeom>
            <a:solidFill>
              <a:srgbClr val="307C8E">
                <a:lumMod val="20000"/>
                <a:lumOff val="80000"/>
              </a:srgbClr>
            </a:solidFill>
            <a:ln w="12700" cap="flat" cmpd="sng" algn="ctr">
              <a:noFill/>
              <a:prstDash val="solid"/>
              <a:miter lim="800000"/>
            </a:ln>
            <a:effectLst/>
          </p:spPr>
          <p:txBody>
            <a:bodyPr lIns="108000" tIns="468000" rIns="36000" bIns="72000" rtlCol="0" anchor="t"/>
            <a:lstStyle/>
            <a:p>
              <a:pPr marL="0" marR="0" lvl="0" indent="0" defTabSz="914400" eaLnBrk="1" fontAlgn="auto" latinLnBrk="0" hangingPunct="1">
                <a:lnSpc>
                  <a:spcPct val="100000"/>
                </a:lnSpc>
                <a:spcBef>
                  <a:spcPts val="0"/>
                </a:spcBef>
                <a:spcAft>
                  <a:spcPts val="600"/>
                </a:spcAft>
                <a:buClrTx/>
                <a:buSzTx/>
                <a:buFontTx/>
                <a:buNone/>
                <a:tabLst/>
                <a:defRPr/>
              </a:pPr>
              <a:r>
                <a:rPr kumimoji="0" lang="sv-SE" sz="1600" b="1" i="0" u="none" strike="noStrike" kern="0" cap="none" spc="0" normalizeH="0" baseline="0" noProof="0">
                  <a:ln>
                    <a:noFill/>
                  </a:ln>
                  <a:solidFill>
                    <a:prstClr val="black"/>
                  </a:solidFill>
                  <a:effectLst/>
                  <a:uLnTx/>
                  <a:uFillTx/>
                  <a:latin typeface="Arial" panose="020B0604020202020204"/>
                  <a:ea typeface="+mn-ea"/>
                  <a:cs typeface="+mn-cs"/>
                </a:rPr>
                <a:t>Tillgänglig information anpassas till roll och situation, med olika behörighet och inställningar. </a:t>
              </a:r>
            </a:p>
            <a:p>
              <a:pPr marL="182563" marR="0" lvl="0" indent="-182563"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600" b="0" i="0" u="none" strike="noStrike" kern="0" cap="none" spc="0" normalizeH="0" baseline="0" noProof="0">
                  <a:ln>
                    <a:noFill/>
                  </a:ln>
                  <a:solidFill>
                    <a:prstClr val="black"/>
                  </a:solidFill>
                  <a:effectLst/>
                  <a:uLnTx/>
                  <a:uFillTx/>
                  <a:latin typeface="Arial" panose="020B0604020202020204"/>
                  <a:ea typeface="+mn-ea"/>
                  <a:cs typeface="+mn-cs"/>
                </a:rPr>
                <a:t>Enklare hitta rätt. </a:t>
              </a:r>
            </a:p>
            <a:p>
              <a:pPr marL="182563" marR="0" lvl="0" indent="-182563"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600" b="0" i="0" u="none" strike="noStrike" kern="0" cap="none" spc="0" normalizeH="0" baseline="0" noProof="0">
                  <a:ln>
                    <a:noFill/>
                  </a:ln>
                  <a:solidFill>
                    <a:prstClr val="black"/>
                  </a:solidFill>
                  <a:effectLst/>
                  <a:uLnTx/>
                  <a:uFillTx/>
                  <a:latin typeface="Arial" panose="020B0604020202020204"/>
                  <a:ea typeface="+mn-ea"/>
                  <a:cs typeface="+mn-cs"/>
                </a:rPr>
                <a:t>Medarbetaren vet bättre vad hen ska och får göra. </a:t>
              </a:r>
            </a:p>
          </p:txBody>
        </p:sp>
        <p:sp>
          <p:nvSpPr>
            <p:cNvPr id="13" name="Rektangel med rundade hörn 35">
              <a:extLst>
                <a:ext uri="{FF2B5EF4-FFF2-40B4-BE49-F238E27FC236}">
                  <a16:creationId xmlns:a16="http://schemas.microsoft.com/office/drawing/2014/main" id="{E0CDB0EF-8405-B7B7-46A4-FE50A41963D5}"/>
                </a:ext>
              </a:extLst>
            </p:cNvPr>
            <p:cNvSpPr/>
            <p:nvPr/>
          </p:nvSpPr>
          <p:spPr>
            <a:xfrm>
              <a:off x="8008215" y="3652311"/>
              <a:ext cx="3592675" cy="504006"/>
            </a:xfrm>
            <a:prstGeom prst="roundRect">
              <a:avLst>
                <a:gd name="adj" fmla="val 23670"/>
              </a:avLst>
            </a:prstGeom>
            <a:solidFill>
              <a:srgbClr val="307C8E"/>
            </a:solidFill>
            <a:ln w="12700" cap="flat" cmpd="sng" algn="ctr">
              <a:noFill/>
              <a:prstDash val="solid"/>
              <a:miter lim="800000"/>
            </a:ln>
            <a:effectLst/>
          </p:spPr>
          <p:txBody>
            <a:bodyPr lIns="36000" tIns="36000" rIns="36000" bIns="36000" rtlCol="0" anchor="ctr"/>
            <a:lstStyle/>
            <a:p>
              <a:pPr marL="0" marR="0" lvl="0" indent="0" algn="ctr" defTabSz="1155700" eaLnBrk="1" fontAlgn="auto" latinLnBrk="0" hangingPunct="1">
                <a:lnSpc>
                  <a:spcPct val="100000"/>
                </a:lnSpc>
                <a:spcBef>
                  <a:spcPts val="0"/>
                </a:spcBef>
                <a:spcAft>
                  <a:spcPts val="0"/>
                </a:spcAft>
                <a:buClrTx/>
                <a:buSzTx/>
                <a:buFontTx/>
                <a:buNone/>
                <a:tabLst/>
                <a:defRPr/>
              </a:pPr>
              <a:r>
                <a:rPr kumimoji="0" lang="sv-SE" sz="1800" b="1" i="0" u="none" strike="noStrike" kern="0" cap="none" spc="0" normalizeH="0" baseline="0" noProof="0">
                  <a:ln>
                    <a:noFill/>
                  </a:ln>
                  <a:solidFill>
                    <a:prstClr val="white"/>
                  </a:solidFill>
                  <a:effectLst/>
                  <a:uLnTx/>
                  <a:uFillTx/>
                  <a:latin typeface="Arial" panose="020B0604020202020204"/>
                  <a:ea typeface="+mn-ea"/>
                  <a:cs typeface="+mn-cs"/>
                </a:rPr>
                <a:t>Rollstyrda vyer</a:t>
              </a:r>
            </a:p>
          </p:txBody>
        </p:sp>
      </p:grpSp>
    </p:spTree>
    <p:extLst>
      <p:ext uri="{BB962C8B-B14F-4D97-AF65-F5344CB8AC3E}">
        <p14:creationId xmlns:p14="http://schemas.microsoft.com/office/powerpoint/2010/main" val="3056468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A71D9-519F-4F1C-766C-497E7EC2FEB9}"/>
            </a:ext>
          </a:extLst>
        </p:cNvPr>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FD9D9E69-3594-7BFA-0685-E3B865E94232}"/>
              </a:ext>
            </a:extLst>
          </p:cNvPr>
          <p:cNvSpPr>
            <a:spLocks noGrp="1"/>
          </p:cNvSpPr>
          <p:nvPr>
            <p:ph idx="1"/>
          </p:nvPr>
        </p:nvSpPr>
        <p:spPr/>
        <p:txBody>
          <a:bodyPr/>
          <a:lstStyle/>
          <a:p>
            <a:endParaRPr lang="sv-SE" dirty="0"/>
          </a:p>
          <a:p>
            <a:endParaRPr lang="sv-SE" dirty="0"/>
          </a:p>
          <a:p>
            <a:endParaRPr lang="sv-SE" dirty="0"/>
          </a:p>
        </p:txBody>
      </p:sp>
      <p:pic>
        <p:nvPicPr>
          <p:cNvPr id="5" name="Bildobjekt 4">
            <a:extLst>
              <a:ext uri="{FF2B5EF4-FFF2-40B4-BE49-F238E27FC236}">
                <a16:creationId xmlns:a16="http://schemas.microsoft.com/office/drawing/2014/main" id="{1EEE6B99-D729-54AC-6919-B2393AB771E4}"/>
              </a:ext>
            </a:extLst>
          </p:cNvPr>
          <p:cNvPicPr>
            <a:picLocks noChangeAspect="1"/>
          </p:cNvPicPr>
          <p:nvPr/>
        </p:nvPicPr>
        <p:blipFill>
          <a:blip r:embed="rId3"/>
          <a:stretch>
            <a:fillRect/>
          </a:stretch>
        </p:blipFill>
        <p:spPr>
          <a:xfrm>
            <a:off x="0" y="219704"/>
            <a:ext cx="12192000" cy="6418592"/>
          </a:xfrm>
          <a:prstGeom prst="rect">
            <a:avLst/>
          </a:prstGeom>
        </p:spPr>
      </p:pic>
    </p:spTree>
    <p:extLst>
      <p:ext uri="{BB962C8B-B14F-4D97-AF65-F5344CB8AC3E}">
        <p14:creationId xmlns:p14="http://schemas.microsoft.com/office/powerpoint/2010/main" val="147422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5D7A85-A381-3107-424D-785A31DF02CB}"/>
              </a:ext>
            </a:extLst>
          </p:cNvPr>
          <p:cNvSpPr>
            <a:spLocks noGrp="1"/>
          </p:cNvSpPr>
          <p:nvPr>
            <p:ph type="title"/>
          </p:nvPr>
        </p:nvSpPr>
        <p:spPr/>
        <p:txBody>
          <a:bodyPr/>
          <a:lstStyle/>
          <a:p>
            <a:r>
              <a:rPr lang="sv-SE" dirty="0"/>
              <a:t>Remisshantering</a:t>
            </a:r>
          </a:p>
        </p:txBody>
      </p:sp>
      <p:sp>
        <p:nvSpPr>
          <p:cNvPr id="3" name="Platshållare för text 2">
            <a:extLst>
              <a:ext uri="{FF2B5EF4-FFF2-40B4-BE49-F238E27FC236}">
                <a16:creationId xmlns:a16="http://schemas.microsoft.com/office/drawing/2014/main" id="{287115A5-C543-EC2A-87B0-D4013A05021A}"/>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64259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9E3FF8-5971-28CF-B0A2-C47CF2B30A38}"/>
              </a:ext>
            </a:extLst>
          </p:cNvPr>
          <p:cNvSpPr>
            <a:spLocks noGrp="1"/>
          </p:cNvSpPr>
          <p:nvPr>
            <p:ph type="title"/>
          </p:nvPr>
        </p:nvSpPr>
        <p:spPr>
          <a:xfrm>
            <a:off x="633274" y="397594"/>
            <a:ext cx="10442575" cy="678852"/>
          </a:xfrm>
        </p:spPr>
        <p:txBody>
          <a:bodyPr lIns="91440" tIns="45720" rIns="91440" bIns="45720" anchor="t"/>
          <a:lstStyle/>
          <a:p>
            <a:r>
              <a:rPr lang="sv-SE" dirty="0"/>
              <a:t>Begrepp  </a:t>
            </a:r>
          </a:p>
        </p:txBody>
      </p:sp>
      <p:sp>
        <p:nvSpPr>
          <p:cNvPr id="3" name="Platshållare för innehåll 2">
            <a:extLst>
              <a:ext uri="{FF2B5EF4-FFF2-40B4-BE49-F238E27FC236}">
                <a16:creationId xmlns:a16="http://schemas.microsoft.com/office/drawing/2014/main" id="{5FCA3F0D-FE8B-C0F3-3BDF-A96971D84D8D}"/>
              </a:ext>
            </a:extLst>
          </p:cNvPr>
          <p:cNvSpPr>
            <a:spLocks noGrp="1"/>
          </p:cNvSpPr>
          <p:nvPr>
            <p:ph idx="1"/>
          </p:nvPr>
        </p:nvSpPr>
        <p:spPr>
          <a:xfrm>
            <a:off x="633274" y="1396015"/>
            <a:ext cx="9957561" cy="4525963"/>
          </a:xfrm>
        </p:spPr>
        <p:txBody>
          <a:bodyPr vert="horz" lIns="91440" tIns="45720" rIns="91440" bIns="45720" rtlCol="0" anchor="t">
            <a:normAutofit/>
          </a:bodyPr>
          <a:lstStyle/>
          <a:p>
            <a:pPr marL="251460" indent="-251460"/>
            <a:r>
              <a:rPr lang="sv-SE" sz="2000" b="1" dirty="0"/>
              <a:t>Vårdbegäran/Remiss </a:t>
            </a:r>
            <a:r>
              <a:rPr lang="sv-SE" sz="2000" dirty="0"/>
              <a:t>– används från både öppen- och slutenvårdsenhet som begär hälso- och sjukvård från annan öppenvårdsenhet</a:t>
            </a:r>
            <a:br>
              <a:rPr lang="sv-SE" sz="2000" dirty="0"/>
            </a:br>
            <a:endParaRPr lang="sv-SE" sz="2000" dirty="0"/>
          </a:p>
          <a:p>
            <a:pPr marL="0" indent="0">
              <a:buNone/>
            </a:pPr>
            <a:r>
              <a:rPr lang="sv-SE" sz="2000" dirty="0"/>
              <a:t>Angränsande begrepp där remisshanteraren inte kommer att användas: </a:t>
            </a:r>
          </a:p>
          <a:p>
            <a:pPr marL="251460" indent="-251460"/>
            <a:r>
              <a:rPr lang="sv-SE" sz="2000" b="1" dirty="0"/>
              <a:t>Konsultation</a:t>
            </a:r>
            <a:r>
              <a:rPr lang="sv-SE" sz="2000" dirty="0"/>
              <a:t> - bedömning av patient under pågående vårdhändelse (finns vissa undantag, remiss skickas i de fall man förväntar sig ett omfattande svar)</a:t>
            </a:r>
          </a:p>
          <a:p>
            <a:pPr marL="251460" indent="-251460"/>
            <a:r>
              <a:rPr lang="sv-SE" sz="2000" b="1" dirty="0"/>
              <a:t>Begäran om öppenvårdsåtgärd </a:t>
            </a:r>
            <a:r>
              <a:rPr lang="sv-SE" sz="2000" dirty="0"/>
              <a:t>– till exempel borttagning av stygn till primärvården efter operation</a:t>
            </a:r>
            <a:br>
              <a:rPr lang="sv-SE" sz="2000" dirty="0"/>
            </a:br>
            <a:br>
              <a:rPr lang="sv-SE" sz="2000" dirty="0"/>
            </a:br>
            <a:endParaRPr lang="sv-SE" sz="2000" dirty="0"/>
          </a:p>
          <a:p>
            <a:pPr marL="251460" indent="-251460"/>
            <a:endParaRPr lang="sv-SE" sz="2000" dirty="0">
              <a:cs typeface="Arial"/>
            </a:endParaRPr>
          </a:p>
          <a:p>
            <a:pPr marL="0" indent="0">
              <a:buNone/>
            </a:pPr>
            <a:endParaRPr lang="sv-SE" dirty="0">
              <a:cs typeface="Arial"/>
            </a:endParaRPr>
          </a:p>
        </p:txBody>
      </p:sp>
      <p:sp>
        <p:nvSpPr>
          <p:cNvPr id="4" name="Platshållare för sidfot 3">
            <a:extLst>
              <a:ext uri="{FF2B5EF4-FFF2-40B4-BE49-F238E27FC236}">
                <a16:creationId xmlns:a16="http://schemas.microsoft.com/office/drawing/2014/main" id="{950CF146-3DFA-5A19-B745-300505B3310E}"/>
              </a:ext>
            </a:extLst>
          </p:cNvPr>
          <p:cNvSpPr>
            <a:spLocks noGrp="1"/>
          </p:cNvSpPr>
          <p:nvPr>
            <p:ph type="ftr" sz="quarter" idx="11"/>
          </p:nvPr>
        </p:nvSpPr>
        <p:spPr>
          <a:xfrm>
            <a:off x="1669775" y="6525320"/>
            <a:ext cx="9367630" cy="365125"/>
          </a:xfrm>
          <a:prstGeom prst="rect">
            <a:avLst/>
          </a:prstGeom>
        </p:spPr>
        <p:txBody>
          <a:bodyPr vert="horz" lIns="91440" tIns="45720" rIns="91440" bIns="45720" rtlCol="0" anchor="ct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2024-06-20</a:t>
            </a:r>
          </a:p>
        </p:txBody>
      </p:sp>
    </p:spTree>
    <p:extLst>
      <p:ext uri="{BB962C8B-B14F-4D97-AF65-F5344CB8AC3E}">
        <p14:creationId xmlns:p14="http://schemas.microsoft.com/office/powerpoint/2010/main" val="1715961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BF6D8-2F1F-6101-3944-F2381495E32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CBD2824-7917-CA0B-A784-4776EEEA3143}"/>
              </a:ext>
            </a:extLst>
          </p:cNvPr>
          <p:cNvSpPr>
            <a:spLocks noGrp="1"/>
          </p:cNvSpPr>
          <p:nvPr>
            <p:ph type="title"/>
          </p:nvPr>
        </p:nvSpPr>
        <p:spPr>
          <a:xfrm>
            <a:off x="609600" y="270619"/>
            <a:ext cx="10972800" cy="740600"/>
          </a:xfrm>
        </p:spPr>
        <p:txBody>
          <a:bodyPr lIns="91440" tIns="45720" rIns="91440" bIns="45720" anchor="t"/>
          <a:lstStyle/>
          <a:p>
            <a:r>
              <a:rPr lang="sv-SE" dirty="0"/>
              <a:t>Förändrat arbetssätt - Remisshanteraren</a:t>
            </a:r>
          </a:p>
        </p:txBody>
      </p:sp>
      <p:sp>
        <p:nvSpPr>
          <p:cNvPr id="3" name="Platshållare för innehåll 2">
            <a:extLst>
              <a:ext uri="{FF2B5EF4-FFF2-40B4-BE49-F238E27FC236}">
                <a16:creationId xmlns:a16="http://schemas.microsoft.com/office/drawing/2014/main" id="{9F0ABEC5-2716-79D6-1830-5E6B15B04FD2}"/>
              </a:ext>
            </a:extLst>
          </p:cNvPr>
          <p:cNvSpPr>
            <a:spLocks noGrp="1"/>
          </p:cNvSpPr>
          <p:nvPr>
            <p:ph idx="1"/>
          </p:nvPr>
        </p:nvSpPr>
        <p:spPr>
          <a:xfrm>
            <a:off x="609601" y="1241800"/>
            <a:ext cx="9448799" cy="5092937"/>
          </a:xfrm>
        </p:spPr>
        <p:txBody>
          <a:bodyPr vert="horz" lIns="91440" tIns="45720" rIns="91440" bIns="45720" rtlCol="0" anchor="t">
            <a:normAutofit/>
          </a:bodyPr>
          <a:lstStyle/>
          <a:p>
            <a:r>
              <a:rPr lang="sv-SE" sz="2000" dirty="0"/>
              <a:t>Remissflödet kommer att digitaliseras i och med införandet av SDV </a:t>
            </a:r>
            <a:br>
              <a:rPr lang="sv-SE" sz="2000" dirty="0"/>
            </a:br>
            <a:r>
              <a:rPr lang="sv-SE" sz="2000" dirty="0"/>
              <a:t>- färre bevakningar</a:t>
            </a:r>
            <a:br>
              <a:rPr lang="sv-SE" sz="2000" dirty="0"/>
            </a:br>
            <a:r>
              <a:rPr lang="sv-SE" sz="2000" dirty="0"/>
              <a:t>- pappersremisser kan läggas upp manuellt i remisshanteraren</a:t>
            </a:r>
          </a:p>
          <a:p>
            <a:r>
              <a:rPr lang="sv-SE" sz="2000" dirty="0"/>
              <a:t>Remiss ska skrivas i av remittenten direkt när beslut fattats – samma dag, går inte att bakåtdatera manuell remiss i remisshanteraren.</a:t>
            </a:r>
          </a:p>
          <a:p>
            <a:r>
              <a:rPr lang="sv-SE" sz="2000" dirty="0"/>
              <a:t>Remiss avslutas automatiskt när man avslutar patienten på enheten, idag manuellt. Avlidna patienter avslutas med ett jobb när listor från Skatteverket inkommer.</a:t>
            </a:r>
          </a:p>
          <a:p>
            <a:r>
              <a:rPr lang="sv-SE" sz="2000" dirty="0"/>
              <a:t>Arbetet utifrån olika status  och </a:t>
            </a:r>
            <a:r>
              <a:rPr lang="sv-SE" sz="2000" dirty="0" err="1"/>
              <a:t>delstatus</a:t>
            </a:r>
            <a:r>
              <a:rPr lang="sv-SE" sz="2000" dirty="0"/>
              <a:t> på remiss.</a:t>
            </a:r>
          </a:p>
          <a:p>
            <a:r>
              <a:rPr lang="sv-SE" sz="2000" dirty="0"/>
              <a:t>En remiss per hälsoproblem/problemkod inom vårdenheten som är aktiv så länge patienten är aktuell på enheten, regionala problemkoder inom respektive specialitet.</a:t>
            </a:r>
          </a:p>
        </p:txBody>
      </p:sp>
    </p:spTree>
    <p:extLst>
      <p:ext uri="{BB962C8B-B14F-4D97-AF65-F5344CB8AC3E}">
        <p14:creationId xmlns:p14="http://schemas.microsoft.com/office/powerpoint/2010/main" val="3053936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BF6D8-2F1F-6101-3944-F2381495E32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CBD2824-7917-CA0B-A784-4776EEEA3143}"/>
              </a:ext>
            </a:extLst>
          </p:cNvPr>
          <p:cNvSpPr>
            <a:spLocks noGrp="1"/>
          </p:cNvSpPr>
          <p:nvPr>
            <p:ph type="title"/>
          </p:nvPr>
        </p:nvSpPr>
        <p:spPr>
          <a:xfrm>
            <a:off x="609600" y="260165"/>
            <a:ext cx="10972800" cy="858631"/>
          </a:xfrm>
        </p:spPr>
        <p:txBody>
          <a:bodyPr lIns="91440" tIns="45720" rIns="91440" bIns="45720" anchor="t"/>
          <a:lstStyle/>
          <a:p>
            <a:r>
              <a:rPr lang="sv-SE" dirty="0"/>
              <a:t>Remisshanteraren – status</a:t>
            </a:r>
          </a:p>
        </p:txBody>
      </p:sp>
      <p:sp>
        <p:nvSpPr>
          <p:cNvPr id="3" name="Platshållare för innehåll 2">
            <a:extLst>
              <a:ext uri="{FF2B5EF4-FFF2-40B4-BE49-F238E27FC236}">
                <a16:creationId xmlns:a16="http://schemas.microsoft.com/office/drawing/2014/main" id="{9F0ABEC5-2716-79D6-1830-5E6B15B04FD2}"/>
              </a:ext>
            </a:extLst>
          </p:cNvPr>
          <p:cNvSpPr>
            <a:spLocks noGrp="1"/>
          </p:cNvSpPr>
          <p:nvPr>
            <p:ph idx="1"/>
          </p:nvPr>
        </p:nvSpPr>
        <p:spPr>
          <a:xfrm>
            <a:off x="725347" y="1230225"/>
            <a:ext cx="10154856" cy="5092937"/>
          </a:xfrm>
        </p:spPr>
        <p:txBody>
          <a:bodyPr vert="horz" lIns="91440" tIns="45720" rIns="91440" bIns="45720" rtlCol="0" anchor="t">
            <a:normAutofit/>
          </a:bodyPr>
          <a:lstStyle/>
          <a:p>
            <a:pPr marL="0" indent="0">
              <a:buNone/>
            </a:pPr>
            <a:r>
              <a:rPr lang="sv-SE" sz="2400" b="1" u="sng" dirty="0">
                <a:effectLst/>
                <a:ea typeface="Times New Roman" panose="02020603050405020304" pitchFamily="18" charset="0"/>
              </a:rPr>
              <a:t>Remittenten</a:t>
            </a:r>
            <a:r>
              <a:rPr lang="sv-SE" sz="2400" b="1" dirty="0">
                <a:effectLst/>
                <a:ea typeface="Times New Roman" panose="02020603050405020304" pitchFamily="18" charset="0"/>
              </a:rPr>
              <a:t>:</a:t>
            </a:r>
            <a:endParaRPr lang="sv-SE" sz="2000" b="1" dirty="0">
              <a:effectLst/>
              <a:ea typeface="Times New Roman" panose="02020603050405020304" pitchFamily="18" charset="0"/>
            </a:endParaRPr>
          </a:p>
          <a:p>
            <a:pPr marL="0" indent="0">
              <a:buNone/>
            </a:pPr>
            <a:endParaRPr lang="sv-SE" sz="1050" u="sng" dirty="0">
              <a:effectLst/>
              <a:ea typeface="Times New Roman" panose="02020603050405020304" pitchFamily="18" charset="0"/>
            </a:endParaRPr>
          </a:p>
          <a:p>
            <a:r>
              <a:rPr lang="sv-SE" sz="2000" b="1" i="1" dirty="0">
                <a:effectLst/>
                <a:ea typeface="Times New Roman" panose="02020603050405020304" pitchFamily="18" charset="0"/>
              </a:rPr>
              <a:t>Påbörjad</a:t>
            </a:r>
            <a:r>
              <a:rPr lang="sv-SE" sz="2000" dirty="0">
                <a:effectLst/>
                <a:ea typeface="Times New Roman" panose="02020603050405020304" pitchFamily="18" charset="0"/>
              </a:rPr>
              <a:t> – när klinikern skrivit en remiss men inte fyllt i vart den ska från </a:t>
            </a:r>
            <a:r>
              <a:rPr lang="sv-SE" sz="2000" dirty="0" err="1">
                <a:effectLst/>
                <a:ea typeface="Times New Roman" panose="02020603050405020304" pitchFamily="18" charset="0"/>
              </a:rPr>
              <a:t>PowerChart</a:t>
            </a:r>
            <a:r>
              <a:rPr lang="sv-SE" sz="2000" dirty="0">
                <a:effectLst/>
                <a:ea typeface="Times New Roman" panose="02020603050405020304" pitchFamily="18" charset="0"/>
              </a:rPr>
              <a:t>. Då får den status påbörjad. </a:t>
            </a:r>
          </a:p>
          <a:p>
            <a:r>
              <a:rPr lang="sv-SE" sz="2000" b="1" i="1" dirty="0">
                <a:effectLst/>
                <a:ea typeface="Times New Roman" panose="02020603050405020304" pitchFamily="18" charset="0"/>
              </a:rPr>
              <a:t>Förbereder avsändning</a:t>
            </a:r>
            <a:r>
              <a:rPr lang="sv-SE" sz="2000" dirty="0">
                <a:effectLst/>
                <a:ea typeface="Times New Roman" panose="02020603050405020304" pitchFamily="18" charset="0"/>
              </a:rPr>
              <a:t> – Sekreterare har lagt </a:t>
            </a:r>
            <a:r>
              <a:rPr lang="sv-SE" sz="2000" dirty="0" err="1">
                <a:effectLst/>
                <a:ea typeface="Times New Roman" panose="02020603050405020304" pitchFamily="18" charset="0"/>
              </a:rPr>
              <a:t>ill</a:t>
            </a:r>
            <a:r>
              <a:rPr lang="sv-SE" sz="2000" dirty="0">
                <a:effectLst/>
                <a:ea typeface="Times New Roman" panose="02020603050405020304" pitchFamily="18" charset="0"/>
              </a:rPr>
              <a:t> t ex vart den ska skickas och sparat. Då ändras status till förbereder avsändning. Detta kvarstår tills remissen skickas. När sekreteraren är klar, klicka på knappen skapa och sedan skicka. Då uppdateras status till Inkommen om den skickas inom SDV. </a:t>
            </a:r>
          </a:p>
          <a:p>
            <a:r>
              <a:rPr lang="sv-SE" sz="2000" b="1" i="1" dirty="0">
                <a:effectLst/>
                <a:ea typeface="Times New Roman" panose="02020603050405020304" pitchFamily="18" charset="0"/>
              </a:rPr>
              <a:t>Skickad</a:t>
            </a:r>
            <a:r>
              <a:rPr lang="sv-SE" sz="2000" dirty="0">
                <a:effectLst/>
                <a:ea typeface="Times New Roman" panose="02020603050405020304" pitchFamily="18" charset="0"/>
              </a:rPr>
              <a:t> – status för skickad när man skickar remiss externt, den går inte vidare inom Millennium. </a:t>
            </a:r>
          </a:p>
          <a:p>
            <a:r>
              <a:rPr lang="sv-SE" sz="2000" b="1" i="1" dirty="0">
                <a:effectLst/>
                <a:ea typeface="Times New Roman" panose="02020603050405020304" pitchFamily="18" charset="0"/>
              </a:rPr>
              <a:t>Stängd</a:t>
            </a:r>
            <a:r>
              <a:rPr lang="sv-SE" sz="2000" dirty="0">
                <a:effectLst/>
                <a:ea typeface="Times New Roman" panose="02020603050405020304" pitchFamily="18" charset="0"/>
              </a:rPr>
              <a:t> – Kan endast användas av remittent (kan inte göras på mottagarsidan i dagsläget, När status är slutförd av mottagaren, inte tidigare. Gäller också när status är avbruten, avvisad.</a:t>
            </a:r>
            <a:endParaRPr lang="sv-SE" sz="2000" dirty="0"/>
          </a:p>
        </p:txBody>
      </p:sp>
    </p:spTree>
    <p:extLst>
      <p:ext uri="{BB962C8B-B14F-4D97-AF65-F5344CB8AC3E}">
        <p14:creationId xmlns:p14="http://schemas.microsoft.com/office/powerpoint/2010/main" val="949896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CDBF6D8-2F1F-6101-3944-F2381495E32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CBD2824-7917-CA0B-A784-4776EEEA3143}"/>
              </a:ext>
            </a:extLst>
          </p:cNvPr>
          <p:cNvSpPr>
            <a:spLocks noGrp="1"/>
          </p:cNvSpPr>
          <p:nvPr>
            <p:ph type="title"/>
          </p:nvPr>
        </p:nvSpPr>
        <p:spPr>
          <a:xfrm>
            <a:off x="499210" y="165445"/>
            <a:ext cx="10972800" cy="682906"/>
          </a:xfrm>
        </p:spPr>
        <p:txBody>
          <a:bodyPr lIns="91440" tIns="45720" rIns="91440" bIns="45720" anchor="t"/>
          <a:lstStyle/>
          <a:p>
            <a:r>
              <a:rPr lang="sv-SE" sz="3200" dirty="0"/>
              <a:t>Remisshanteraren – status och </a:t>
            </a:r>
            <a:r>
              <a:rPr lang="sv-SE" sz="3200" dirty="0" err="1"/>
              <a:t>delstatus</a:t>
            </a:r>
            <a:endParaRPr lang="sv-SE" sz="3200" dirty="0"/>
          </a:p>
        </p:txBody>
      </p:sp>
      <p:sp>
        <p:nvSpPr>
          <p:cNvPr id="3" name="Platshållare för innehåll 2">
            <a:extLst>
              <a:ext uri="{FF2B5EF4-FFF2-40B4-BE49-F238E27FC236}">
                <a16:creationId xmlns:a16="http://schemas.microsoft.com/office/drawing/2014/main" id="{9F0ABEC5-2716-79D6-1830-5E6B15B04FD2}"/>
              </a:ext>
            </a:extLst>
          </p:cNvPr>
          <p:cNvSpPr>
            <a:spLocks noGrp="1"/>
          </p:cNvSpPr>
          <p:nvPr>
            <p:ph idx="1"/>
          </p:nvPr>
        </p:nvSpPr>
        <p:spPr>
          <a:xfrm>
            <a:off x="719990" y="1033546"/>
            <a:ext cx="10056040" cy="5676969"/>
          </a:xfrm>
        </p:spPr>
        <p:txBody>
          <a:bodyPr vert="horz" lIns="91440" tIns="45720" rIns="91440" bIns="45720" rtlCol="0" anchor="t">
            <a:noAutofit/>
          </a:bodyPr>
          <a:lstStyle/>
          <a:p>
            <a:pPr marL="0" indent="0">
              <a:buNone/>
            </a:pPr>
            <a:r>
              <a:rPr lang="sv-SE" sz="2000" b="1" dirty="0">
                <a:effectLst/>
                <a:ea typeface="Times New Roman" panose="02020603050405020304" pitchFamily="18" charset="0"/>
              </a:rPr>
              <a:t>Status och substatus</a:t>
            </a:r>
            <a:endParaRPr lang="sv-SE" sz="2000" b="1" dirty="0">
              <a:ea typeface="Times New Roman" panose="02020603050405020304" pitchFamily="18" charset="0"/>
            </a:endParaRPr>
          </a:p>
          <a:p>
            <a:pPr marL="0" indent="0">
              <a:buNone/>
            </a:pPr>
            <a:r>
              <a:rPr lang="sv-SE" sz="2000" b="1" u="sng" dirty="0">
                <a:effectLst/>
                <a:ea typeface="Times New Roman" panose="02020603050405020304" pitchFamily="18" charset="0"/>
              </a:rPr>
              <a:t>Mottagaren</a:t>
            </a:r>
            <a:r>
              <a:rPr lang="sv-SE" sz="2000" dirty="0">
                <a:effectLst/>
                <a:ea typeface="Times New Roman" panose="02020603050405020304" pitchFamily="18" charset="0"/>
              </a:rPr>
              <a:t> </a:t>
            </a:r>
          </a:p>
          <a:p>
            <a:r>
              <a:rPr lang="sv-SE" sz="2000" b="1" i="1" dirty="0">
                <a:effectLst/>
                <a:ea typeface="Times New Roman" panose="02020603050405020304" pitchFamily="18" charset="0"/>
              </a:rPr>
              <a:t>Status Inkommen</a:t>
            </a:r>
            <a:r>
              <a:rPr lang="sv-SE" sz="2000" dirty="0">
                <a:effectLst/>
                <a:ea typeface="Times New Roman" panose="02020603050405020304" pitchFamily="18" charset="0"/>
              </a:rPr>
              <a:t> – mottagaren får in remissen om den skrivs i PowerChart. Läggs remissen upp manuellt hamnar den i inkommen status när man skrivit remissen i remisshanteraren. </a:t>
            </a:r>
            <a:br>
              <a:rPr lang="sv-SE" sz="2000" dirty="0">
                <a:effectLst/>
                <a:ea typeface="Times New Roman" panose="02020603050405020304" pitchFamily="18" charset="0"/>
              </a:rPr>
            </a:br>
            <a:endParaRPr lang="sv-SE" sz="2000" dirty="0">
              <a:effectLst/>
              <a:ea typeface="Times New Roman" panose="02020603050405020304" pitchFamily="18" charset="0"/>
            </a:endParaRPr>
          </a:p>
          <a:p>
            <a:pPr marL="0" indent="0">
              <a:buNone/>
            </a:pPr>
            <a:r>
              <a:rPr lang="sv-SE" sz="2000" b="1" dirty="0">
                <a:effectLst/>
                <a:ea typeface="Times New Roman" panose="02020603050405020304" pitchFamily="18" charset="0"/>
              </a:rPr>
              <a:t>Exempel på </a:t>
            </a:r>
            <a:r>
              <a:rPr lang="sv-SE" sz="2000" b="1" dirty="0" err="1">
                <a:ea typeface="Times New Roman" panose="02020603050405020304" pitchFamily="18" charset="0"/>
              </a:rPr>
              <a:t>del</a:t>
            </a:r>
            <a:r>
              <a:rPr lang="sv-SE" sz="2000" b="1" dirty="0" err="1">
                <a:effectLst/>
                <a:ea typeface="Times New Roman" panose="02020603050405020304" pitchFamily="18" charset="0"/>
              </a:rPr>
              <a:t>status</a:t>
            </a:r>
            <a:r>
              <a:rPr lang="sv-SE" sz="2000" b="1" dirty="0">
                <a:effectLst/>
                <a:ea typeface="Times New Roman" panose="02020603050405020304" pitchFamily="18" charset="0"/>
              </a:rPr>
              <a:t>: </a:t>
            </a:r>
          </a:p>
          <a:p>
            <a:pPr>
              <a:spcBef>
                <a:spcPts val="600"/>
              </a:spcBef>
            </a:pPr>
            <a:r>
              <a:rPr lang="sv-SE" sz="2000" dirty="0">
                <a:effectLst/>
                <a:ea typeface="Times New Roman" panose="02020603050405020304" pitchFamily="18" charset="0"/>
              </a:rPr>
              <a:t>Inväntar remissbedömning</a:t>
            </a:r>
          </a:p>
          <a:p>
            <a:pPr>
              <a:spcBef>
                <a:spcPts val="600"/>
              </a:spcBef>
            </a:pPr>
            <a:r>
              <a:rPr lang="sv-SE" sz="2000" dirty="0">
                <a:effectLst/>
                <a:ea typeface="Times New Roman" panose="02020603050405020304" pitchFamily="18" charset="0"/>
              </a:rPr>
              <a:t>Skickad till lämpligare VE (specialitet)</a:t>
            </a:r>
          </a:p>
          <a:p>
            <a:pPr>
              <a:spcBef>
                <a:spcPts val="600"/>
              </a:spcBef>
            </a:pPr>
            <a:r>
              <a:rPr lang="sv-SE" sz="2000" dirty="0">
                <a:effectLst/>
                <a:ea typeface="Times New Roman" panose="02020603050405020304" pitchFamily="18" charset="0"/>
              </a:rPr>
              <a:t>Skickad till lämpligare VUE inom egen VE</a:t>
            </a:r>
          </a:p>
          <a:p>
            <a:pPr>
              <a:spcBef>
                <a:spcPts val="600"/>
              </a:spcBef>
            </a:pPr>
            <a:r>
              <a:rPr lang="sv-SE" sz="2000" dirty="0">
                <a:effectLst/>
                <a:ea typeface="Times New Roman" panose="02020603050405020304" pitchFamily="18" charset="0"/>
              </a:rPr>
              <a:t>Vidareskickad, uppdrag saknas</a:t>
            </a:r>
          </a:p>
          <a:p>
            <a:pPr>
              <a:spcBef>
                <a:spcPts val="600"/>
              </a:spcBef>
            </a:pPr>
            <a:r>
              <a:rPr lang="sv-SE" sz="2000" dirty="0">
                <a:effectLst/>
                <a:ea typeface="Times New Roman" panose="02020603050405020304" pitchFamily="18" charset="0"/>
              </a:rPr>
              <a:t>Skickad till annan enhet för granskning</a:t>
            </a:r>
          </a:p>
          <a:p>
            <a:pPr>
              <a:spcBef>
                <a:spcPts val="600"/>
              </a:spcBef>
            </a:pPr>
            <a:r>
              <a:rPr lang="sv-SE" sz="2000" dirty="0">
                <a:effectLst/>
                <a:ea typeface="Times New Roman" panose="02020603050405020304" pitchFamily="18" charset="0"/>
              </a:rPr>
              <a:t>Inväntar kompletterande information</a:t>
            </a:r>
          </a:p>
          <a:p>
            <a:pPr>
              <a:spcBef>
                <a:spcPts val="600"/>
              </a:spcBef>
            </a:pPr>
            <a:r>
              <a:rPr lang="sv-SE" sz="2000" dirty="0">
                <a:effectLst/>
                <a:ea typeface="Times New Roman" panose="02020603050405020304" pitchFamily="18" charset="0"/>
              </a:rPr>
              <a:t>Godkänd på akutmottagningen – Akutmottagningarna accepterar inte remissen, funkar inte med deras registreringsflöde. De sätter substatus och sedan sätter den i slutförd om de hanterar patienten.  </a:t>
            </a:r>
          </a:p>
        </p:txBody>
      </p:sp>
    </p:spTree>
    <p:extLst>
      <p:ext uri="{BB962C8B-B14F-4D97-AF65-F5344CB8AC3E}">
        <p14:creationId xmlns:p14="http://schemas.microsoft.com/office/powerpoint/2010/main" val="1994379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BF6D8-2F1F-6101-3944-F2381495E32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CBD2824-7917-CA0B-A784-4776EEEA3143}"/>
              </a:ext>
            </a:extLst>
          </p:cNvPr>
          <p:cNvSpPr>
            <a:spLocks noGrp="1"/>
          </p:cNvSpPr>
          <p:nvPr>
            <p:ph type="title"/>
          </p:nvPr>
        </p:nvSpPr>
        <p:spPr>
          <a:xfrm>
            <a:off x="459129" y="347240"/>
            <a:ext cx="10972800" cy="879676"/>
          </a:xfrm>
        </p:spPr>
        <p:txBody>
          <a:bodyPr lIns="91440" tIns="45720" rIns="91440" bIns="45720" anchor="t"/>
          <a:lstStyle/>
          <a:p>
            <a:r>
              <a:rPr lang="sv-SE" sz="3200" dirty="0"/>
              <a:t>Remisshanteraren – status och </a:t>
            </a:r>
            <a:r>
              <a:rPr lang="sv-SE" sz="3200" dirty="0" err="1"/>
              <a:t>delstatus</a:t>
            </a:r>
            <a:endParaRPr lang="sv-SE" sz="3200" dirty="0"/>
          </a:p>
        </p:txBody>
      </p:sp>
      <p:sp>
        <p:nvSpPr>
          <p:cNvPr id="3" name="Platshållare för innehåll 2">
            <a:extLst>
              <a:ext uri="{FF2B5EF4-FFF2-40B4-BE49-F238E27FC236}">
                <a16:creationId xmlns:a16="http://schemas.microsoft.com/office/drawing/2014/main" id="{9F0ABEC5-2716-79D6-1830-5E6B15B04FD2}"/>
              </a:ext>
            </a:extLst>
          </p:cNvPr>
          <p:cNvSpPr>
            <a:spLocks noGrp="1"/>
          </p:cNvSpPr>
          <p:nvPr>
            <p:ph idx="1"/>
          </p:nvPr>
        </p:nvSpPr>
        <p:spPr>
          <a:xfrm>
            <a:off x="609600" y="1143000"/>
            <a:ext cx="11123271" cy="5939585"/>
          </a:xfrm>
        </p:spPr>
        <p:txBody>
          <a:bodyPr vert="horz" lIns="91440" tIns="45720" rIns="91440" bIns="45720" rtlCol="0" anchor="t">
            <a:normAutofit/>
          </a:bodyPr>
          <a:lstStyle/>
          <a:p>
            <a:pPr marL="0" indent="0">
              <a:buNone/>
            </a:pPr>
            <a:r>
              <a:rPr lang="sv-SE" sz="2400" b="1" u="sng" dirty="0">
                <a:effectLst/>
                <a:ea typeface="Times New Roman" panose="02020603050405020304" pitchFamily="18" charset="0"/>
              </a:rPr>
              <a:t>Mottagaren</a:t>
            </a:r>
            <a:r>
              <a:rPr lang="sv-SE" sz="2000" dirty="0">
                <a:effectLst/>
                <a:ea typeface="Times New Roman" panose="02020603050405020304" pitchFamily="18" charset="0"/>
              </a:rPr>
              <a:t> </a:t>
            </a:r>
          </a:p>
          <a:p>
            <a:pPr marL="0" indent="0">
              <a:buNone/>
            </a:pPr>
            <a:endParaRPr lang="sv-SE" sz="400" b="1" i="1" dirty="0"/>
          </a:p>
          <a:p>
            <a:pPr marL="0" indent="0">
              <a:buNone/>
            </a:pPr>
            <a:r>
              <a:rPr lang="sv-SE" sz="2000" b="1" i="1" dirty="0"/>
              <a:t>Status Accepterad </a:t>
            </a:r>
            <a:r>
              <a:rPr lang="sv-SE" sz="2000" dirty="0">
                <a:effectLst/>
                <a:ea typeface="Times New Roman" panose="02020603050405020304" pitchFamily="18" charset="0"/>
              </a:rPr>
              <a:t>– </a:t>
            </a:r>
            <a:r>
              <a:rPr lang="sv-SE" sz="2000" dirty="0"/>
              <a:t>mottagaren godkänner remissen om patienten ska komma på besök.</a:t>
            </a:r>
          </a:p>
          <a:p>
            <a:pPr marL="0" indent="0">
              <a:buNone/>
            </a:pPr>
            <a:r>
              <a:rPr lang="sv-SE" sz="2000" b="1" dirty="0">
                <a:effectLst/>
                <a:ea typeface="Times New Roman" panose="02020603050405020304" pitchFamily="18" charset="0"/>
              </a:rPr>
              <a:t>Exempel på </a:t>
            </a:r>
            <a:r>
              <a:rPr lang="sv-SE" sz="2000" b="1" dirty="0" err="1">
                <a:ea typeface="Times New Roman" panose="02020603050405020304" pitchFamily="18" charset="0"/>
              </a:rPr>
              <a:t>del</a:t>
            </a:r>
            <a:r>
              <a:rPr lang="sv-SE" sz="2000" b="1" dirty="0" err="1">
                <a:effectLst/>
                <a:ea typeface="Times New Roman" panose="02020603050405020304" pitchFamily="18" charset="0"/>
              </a:rPr>
              <a:t>status</a:t>
            </a:r>
            <a:r>
              <a:rPr lang="sv-SE" sz="2000" b="1" dirty="0">
                <a:effectLst/>
                <a:ea typeface="Times New Roman" panose="02020603050405020304" pitchFamily="18" charset="0"/>
              </a:rPr>
              <a:t>: </a:t>
            </a:r>
            <a:endParaRPr lang="sv-SE" sz="2000" b="1" dirty="0">
              <a:ea typeface="Times New Roman" panose="02020603050405020304" pitchFamily="18" charset="0"/>
            </a:endParaRPr>
          </a:p>
          <a:p>
            <a:pPr>
              <a:spcBef>
                <a:spcPts val="600"/>
              </a:spcBef>
              <a:spcAft>
                <a:spcPts val="600"/>
              </a:spcAft>
            </a:pPr>
            <a:r>
              <a:rPr lang="sv-SE" sz="2000" dirty="0">
                <a:effectLst/>
                <a:ea typeface="Times New Roman" panose="02020603050405020304" pitchFamily="18" charset="0"/>
              </a:rPr>
              <a:t>MDK/behandlingskonferens </a:t>
            </a:r>
            <a:br>
              <a:rPr lang="sv-SE" sz="2000" dirty="0">
                <a:effectLst/>
                <a:ea typeface="Times New Roman" panose="02020603050405020304" pitchFamily="18" charset="0"/>
              </a:rPr>
            </a:br>
            <a:r>
              <a:rPr lang="sv-SE" sz="1800" dirty="0">
                <a:effectLst/>
                <a:ea typeface="Times New Roman" panose="02020603050405020304" pitchFamily="18" charset="0"/>
              </a:rPr>
              <a:t>Ska skapas vårdhändelse för MDK/behandlingskonferens – byta namn till medicinsk konferens? Kolla med PAS-</a:t>
            </a:r>
            <a:r>
              <a:rPr lang="sv-SE" sz="1800" dirty="0" err="1">
                <a:effectLst/>
                <a:ea typeface="Times New Roman" panose="02020603050405020304" pitchFamily="18" charset="0"/>
              </a:rPr>
              <a:t>reg</a:t>
            </a:r>
            <a:r>
              <a:rPr lang="sv-SE" sz="1800" dirty="0">
                <a:effectLst/>
                <a:ea typeface="Times New Roman" panose="02020603050405020304" pitchFamily="18" charset="0"/>
              </a:rPr>
              <a:t>!</a:t>
            </a:r>
          </a:p>
          <a:p>
            <a:pPr>
              <a:spcBef>
                <a:spcPts val="600"/>
              </a:spcBef>
              <a:spcAft>
                <a:spcPts val="600"/>
              </a:spcAft>
            </a:pPr>
            <a:r>
              <a:rPr lang="sv-SE" sz="2000" dirty="0">
                <a:effectLst/>
                <a:ea typeface="Times New Roman" panose="02020603050405020304" pitchFamily="18" charset="0"/>
              </a:rPr>
              <a:t>Alla bekräftelsebrev som ska skickas till remittent och patient. Det finns flera olika brev. </a:t>
            </a:r>
          </a:p>
          <a:p>
            <a:pPr>
              <a:spcBef>
                <a:spcPts val="600"/>
              </a:spcBef>
              <a:spcAft>
                <a:spcPts val="600"/>
              </a:spcAft>
            </a:pPr>
            <a:r>
              <a:rPr lang="sv-SE" sz="2000" dirty="0">
                <a:effectLst/>
                <a:ea typeface="Times New Roman" panose="02020603050405020304" pitchFamily="18" charset="0"/>
              </a:rPr>
              <a:t>Patient vill inte bli samordnad</a:t>
            </a:r>
          </a:p>
          <a:p>
            <a:pPr>
              <a:spcBef>
                <a:spcPts val="600"/>
              </a:spcBef>
              <a:spcAft>
                <a:spcPts val="600"/>
              </a:spcAft>
            </a:pPr>
            <a:r>
              <a:rPr lang="sv-SE" sz="2000" dirty="0">
                <a:effectLst/>
                <a:ea typeface="Times New Roman" panose="02020603050405020304" pitchFamily="18" charset="0"/>
              </a:rPr>
              <a:t>Vidareskickad för t ex samordning VG</a:t>
            </a:r>
          </a:p>
          <a:p>
            <a:pPr>
              <a:spcBef>
                <a:spcPts val="600"/>
              </a:spcBef>
              <a:spcAft>
                <a:spcPts val="600"/>
              </a:spcAft>
            </a:pPr>
            <a:r>
              <a:rPr lang="sv-SE" sz="2000" dirty="0">
                <a:effectLst/>
                <a:ea typeface="Times New Roman" panose="02020603050405020304" pitchFamily="18" charset="0"/>
              </a:rPr>
              <a:t>Accepterad igen för t ex samordning VG</a:t>
            </a:r>
          </a:p>
          <a:p>
            <a:pPr>
              <a:spcBef>
                <a:spcPts val="600"/>
              </a:spcBef>
              <a:spcAft>
                <a:spcPts val="600"/>
              </a:spcAft>
            </a:pPr>
            <a:r>
              <a:rPr lang="sv-SE" sz="2000" dirty="0" err="1">
                <a:effectLst/>
                <a:ea typeface="Times New Roman" panose="02020603050405020304" pitchFamily="18" charset="0"/>
              </a:rPr>
              <a:t>Återskickad</a:t>
            </a:r>
            <a:r>
              <a:rPr lang="sv-SE" sz="2000" dirty="0">
                <a:ea typeface="Times New Roman" panose="02020603050405020304" pitchFamily="18" charset="0"/>
              </a:rPr>
              <a:t> för t ex </a:t>
            </a:r>
            <a:r>
              <a:rPr lang="sv-SE" sz="2000" dirty="0">
                <a:effectLst/>
                <a:ea typeface="Times New Roman" panose="02020603050405020304" pitchFamily="18" charset="0"/>
              </a:rPr>
              <a:t>ej accept samordning VG</a:t>
            </a:r>
          </a:p>
          <a:p>
            <a:pPr>
              <a:spcBef>
                <a:spcPts val="600"/>
              </a:spcBef>
              <a:spcAft>
                <a:spcPts val="600"/>
              </a:spcAft>
            </a:pPr>
            <a:r>
              <a:rPr lang="sv-SE" sz="2000" dirty="0">
                <a:effectLst/>
                <a:ea typeface="Times New Roman" panose="02020603050405020304" pitchFamily="18" charset="0"/>
              </a:rPr>
              <a:t>Inväntar betalningsförbindelse</a:t>
            </a:r>
          </a:p>
          <a:p>
            <a:pPr>
              <a:spcBef>
                <a:spcPts val="600"/>
              </a:spcBef>
              <a:spcAft>
                <a:spcPts val="600"/>
              </a:spcAft>
            </a:pPr>
            <a:r>
              <a:rPr lang="sv-SE" sz="2000" dirty="0">
                <a:effectLst/>
                <a:ea typeface="Times New Roman" panose="02020603050405020304" pitchFamily="18" charset="0"/>
              </a:rPr>
              <a:t>Inväntar utlandsunderlag</a:t>
            </a:r>
            <a:endParaRPr lang="sv-SE"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2647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BF6D8-2F1F-6101-3944-F2381495E32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CBD2824-7917-CA0B-A784-4776EEEA3143}"/>
              </a:ext>
            </a:extLst>
          </p:cNvPr>
          <p:cNvSpPr>
            <a:spLocks noGrp="1"/>
          </p:cNvSpPr>
          <p:nvPr>
            <p:ph type="title"/>
          </p:nvPr>
        </p:nvSpPr>
        <p:spPr>
          <a:xfrm>
            <a:off x="609600" y="272876"/>
            <a:ext cx="10972800" cy="753035"/>
          </a:xfrm>
        </p:spPr>
        <p:txBody>
          <a:bodyPr lIns="91440" tIns="45720" rIns="91440" bIns="45720" anchor="t"/>
          <a:lstStyle/>
          <a:p>
            <a:r>
              <a:rPr lang="sv-SE" sz="3200" dirty="0"/>
              <a:t>Remisshanteraren – status</a:t>
            </a:r>
          </a:p>
        </p:txBody>
      </p:sp>
      <p:sp>
        <p:nvSpPr>
          <p:cNvPr id="3" name="Platshållare för innehåll 2">
            <a:extLst>
              <a:ext uri="{FF2B5EF4-FFF2-40B4-BE49-F238E27FC236}">
                <a16:creationId xmlns:a16="http://schemas.microsoft.com/office/drawing/2014/main" id="{9F0ABEC5-2716-79D6-1830-5E6B15B04FD2}"/>
              </a:ext>
            </a:extLst>
          </p:cNvPr>
          <p:cNvSpPr>
            <a:spLocks noGrp="1"/>
          </p:cNvSpPr>
          <p:nvPr>
            <p:ph idx="1"/>
          </p:nvPr>
        </p:nvSpPr>
        <p:spPr>
          <a:xfrm>
            <a:off x="609600" y="1331011"/>
            <a:ext cx="10427805" cy="4501078"/>
          </a:xfrm>
        </p:spPr>
        <p:txBody>
          <a:bodyPr vert="horz" lIns="91440" tIns="45720" rIns="91440" bIns="45720" rtlCol="0" anchor="t">
            <a:normAutofit/>
          </a:bodyPr>
          <a:lstStyle/>
          <a:p>
            <a:pPr marL="0" indent="0">
              <a:buNone/>
            </a:pPr>
            <a:r>
              <a:rPr lang="sv-SE" sz="2400" b="1" u="sng" dirty="0">
                <a:effectLst/>
                <a:ea typeface="Times New Roman" panose="02020603050405020304" pitchFamily="18" charset="0"/>
              </a:rPr>
              <a:t>Mottagaren</a:t>
            </a:r>
            <a:r>
              <a:rPr lang="sv-SE" sz="2400" dirty="0">
                <a:effectLst/>
                <a:ea typeface="Times New Roman" panose="02020603050405020304" pitchFamily="18" charset="0"/>
              </a:rPr>
              <a:t> </a:t>
            </a:r>
          </a:p>
          <a:p>
            <a:pPr marL="0" indent="0">
              <a:buNone/>
            </a:pPr>
            <a:endParaRPr lang="sv-SE" sz="2000" b="1" i="1" dirty="0">
              <a:effectLst/>
              <a:ea typeface="Times New Roman" panose="02020603050405020304" pitchFamily="18" charset="0"/>
            </a:endParaRPr>
          </a:p>
          <a:p>
            <a:pPr marL="0" indent="0">
              <a:buNone/>
            </a:pPr>
            <a:r>
              <a:rPr lang="sv-SE" sz="2000" b="1" i="1" dirty="0">
                <a:effectLst/>
                <a:ea typeface="Times New Roman" panose="02020603050405020304" pitchFamily="18" charset="0"/>
              </a:rPr>
              <a:t>Status Avvisad</a:t>
            </a:r>
            <a:r>
              <a:rPr lang="sv-SE" sz="2000" dirty="0">
                <a:effectLst/>
                <a:ea typeface="Times New Roman" panose="02020603050405020304" pitchFamily="18" charset="0"/>
              </a:rPr>
              <a:t> – om mottagaren avvisar remissen</a:t>
            </a:r>
            <a:endParaRPr lang="sv-SE" sz="2000" dirty="0">
              <a:ea typeface="Times New Roman" panose="02020603050405020304" pitchFamily="18" charset="0"/>
            </a:endParaRPr>
          </a:p>
          <a:p>
            <a:pPr marL="0" indent="0">
              <a:buNone/>
            </a:pPr>
            <a:r>
              <a:rPr lang="sv-SE" sz="2000" b="1" i="1" dirty="0"/>
              <a:t>Status Bokad</a:t>
            </a:r>
            <a:r>
              <a:rPr lang="sv-SE" sz="2000" dirty="0">
                <a:effectLst/>
                <a:ea typeface="Times New Roman" panose="02020603050405020304" pitchFamily="18" charset="0"/>
              </a:rPr>
              <a:t> – mottagaren bokat patienten på en tid</a:t>
            </a:r>
          </a:p>
          <a:p>
            <a:pPr marL="0" indent="0">
              <a:buNone/>
            </a:pPr>
            <a:r>
              <a:rPr lang="sv-SE" sz="2000" b="1" i="1" dirty="0"/>
              <a:t>Status Väntar på ombokning </a:t>
            </a:r>
            <a:r>
              <a:rPr lang="sv-SE" sz="2000" dirty="0">
                <a:effectLst/>
                <a:ea typeface="Times New Roman" panose="02020603050405020304" pitchFamily="18" charset="0"/>
              </a:rPr>
              <a:t> – mottagaren har avbokat en tidigare bokad tid och ny tid kan inte bokas direkt utan patienten hamnar som väntande i remisshanteraren</a:t>
            </a:r>
          </a:p>
          <a:p>
            <a:pPr marL="0" indent="0">
              <a:buNone/>
            </a:pPr>
            <a:r>
              <a:rPr lang="sv-SE" sz="2000" b="1" i="1" dirty="0"/>
              <a:t>Status Avbruten</a:t>
            </a:r>
            <a:r>
              <a:rPr lang="sv-SE" sz="2000" dirty="0">
                <a:effectLst/>
                <a:ea typeface="Times New Roman" panose="02020603050405020304" pitchFamily="18" charset="0"/>
              </a:rPr>
              <a:t> – inte längre aktuell för besök</a:t>
            </a:r>
            <a:endParaRPr lang="sv-SE"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6698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BF6D8-2F1F-6101-3944-F2381495E32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CBD2824-7917-CA0B-A784-4776EEEA3143}"/>
              </a:ext>
            </a:extLst>
          </p:cNvPr>
          <p:cNvSpPr>
            <a:spLocks noGrp="1"/>
          </p:cNvSpPr>
          <p:nvPr>
            <p:ph type="title"/>
          </p:nvPr>
        </p:nvSpPr>
        <p:spPr>
          <a:xfrm>
            <a:off x="609600" y="144966"/>
            <a:ext cx="10972800" cy="666974"/>
          </a:xfrm>
        </p:spPr>
        <p:txBody>
          <a:bodyPr lIns="91440" tIns="45720" rIns="91440" bIns="45720" anchor="t"/>
          <a:lstStyle/>
          <a:p>
            <a:r>
              <a:rPr lang="sv-SE" sz="3200" dirty="0"/>
              <a:t>Remisshanteraren – status och </a:t>
            </a:r>
            <a:r>
              <a:rPr lang="sv-SE" sz="3200" dirty="0" err="1"/>
              <a:t>delstatus</a:t>
            </a:r>
            <a:endParaRPr lang="sv-SE" sz="3200" dirty="0"/>
          </a:p>
        </p:txBody>
      </p:sp>
      <p:sp>
        <p:nvSpPr>
          <p:cNvPr id="3" name="Platshållare för innehåll 2">
            <a:extLst>
              <a:ext uri="{FF2B5EF4-FFF2-40B4-BE49-F238E27FC236}">
                <a16:creationId xmlns:a16="http://schemas.microsoft.com/office/drawing/2014/main" id="{9F0ABEC5-2716-79D6-1830-5E6B15B04FD2}"/>
              </a:ext>
            </a:extLst>
          </p:cNvPr>
          <p:cNvSpPr>
            <a:spLocks noGrp="1"/>
          </p:cNvSpPr>
          <p:nvPr>
            <p:ph idx="1"/>
          </p:nvPr>
        </p:nvSpPr>
        <p:spPr>
          <a:xfrm>
            <a:off x="609599" y="773449"/>
            <a:ext cx="11266025" cy="5939585"/>
          </a:xfrm>
        </p:spPr>
        <p:txBody>
          <a:bodyPr vert="horz" lIns="91440" tIns="45720" rIns="91440" bIns="45720" rtlCol="0" anchor="t">
            <a:noAutofit/>
          </a:bodyPr>
          <a:lstStyle/>
          <a:p>
            <a:pPr marL="0" indent="0">
              <a:buNone/>
            </a:pPr>
            <a:r>
              <a:rPr lang="sv-SE" sz="2000" b="1" dirty="0">
                <a:effectLst/>
                <a:ea typeface="Times New Roman" panose="02020603050405020304" pitchFamily="18" charset="0"/>
              </a:rPr>
              <a:t>Status och substatus</a:t>
            </a:r>
            <a:endParaRPr lang="sv-SE" sz="2000" b="1" dirty="0">
              <a:ea typeface="Times New Roman" panose="02020603050405020304" pitchFamily="18" charset="0"/>
            </a:endParaRPr>
          </a:p>
          <a:p>
            <a:pPr marL="0" indent="0">
              <a:buNone/>
            </a:pPr>
            <a:r>
              <a:rPr lang="sv-SE" sz="2400" b="1" u="sng" dirty="0">
                <a:effectLst/>
                <a:ea typeface="Times New Roman" panose="02020603050405020304" pitchFamily="18" charset="0"/>
              </a:rPr>
              <a:t>Mottagaren</a:t>
            </a:r>
            <a:r>
              <a:rPr lang="sv-SE" sz="2400" dirty="0">
                <a:effectLst/>
                <a:ea typeface="Times New Roman" panose="02020603050405020304" pitchFamily="18" charset="0"/>
              </a:rPr>
              <a:t> </a:t>
            </a:r>
          </a:p>
          <a:p>
            <a:pPr marL="0" indent="0">
              <a:buNone/>
            </a:pPr>
            <a:r>
              <a:rPr lang="sv-SE" sz="2000" b="1" i="1" dirty="0">
                <a:effectLst/>
                <a:ea typeface="Times New Roman" panose="02020603050405020304" pitchFamily="18" charset="0"/>
              </a:rPr>
              <a:t>Status besök </a:t>
            </a:r>
            <a:r>
              <a:rPr lang="sv-SE" sz="2000" b="1" i="1" dirty="0">
                <a:ea typeface="Times New Roman" panose="02020603050405020304" pitchFamily="18" charset="0"/>
              </a:rPr>
              <a:t>ge</a:t>
            </a:r>
            <a:r>
              <a:rPr lang="sv-SE" sz="2000" b="1" i="1" dirty="0">
                <a:effectLst/>
                <a:ea typeface="Times New Roman" panose="02020603050405020304" pitchFamily="18" charset="0"/>
              </a:rPr>
              <a:t>nomfört </a:t>
            </a:r>
            <a:r>
              <a:rPr lang="sv-SE" sz="2000" dirty="0">
                <a:effectLst/>
                <a:ea typeface="Times New Roman" panose="02020603050405020304" pitchFamily="18" charset="0"/>
              </a:rPr>
              <a:t>– När en bokad patient haft första kontakt inom specialiserad vård. </a:t>
            </a:r>
          </a:p>
          <a:p>
            <a:pPr marL="0" indent="0">
              <a:buNone/>
            </a:pPr>
            <a:r>
              <a:rPr lang="sv-SE" sz="2000" b="1" dirty="0">
                <a:effectLst/>
                <a:ea typeface="Times New Roman" panose="02020603050405020304" pitchFamily="18" charset="0"/>
              </a:rPr>
              <a:t>Exempel på </a:t>
            </a:r>
            <a:r>
              <a:rPr lang="sv-SE" sz="2000" b="1" dirty="0" err="1">
                <a:effectLst/>
                <a:ea typeface="Times New Roman" panose="02020603050405020304" pitchFamily="18" charset="0"/>
              </a:rPr>
              <a:t>delstatus</a:t>
            </a:r>
            <a:r>
              <a:rPr lang="sv-SE" sz="2000" b="1" dirty="0">
                <a:effectLst/>
                <a:ea typeface="Times New Roman" panose="02020603050405020304" pitchFamily="18" charset="0"/>
              </a:rPr>
              <a:t>:                              </a:t>
            </a:r>
            <a:endParaRPr lang="sv-SE" sz="2000" dirty="0">
              <a:effectLst/>
              <a:ea typeface="Times New Roman" panose="02020603050405020304" pitchFamily="18" charset="0"/>
            </a:endParaRPr>
          </a:p>
          <a:p>
            <a:pPr>
              <a:spcBef>
                <a:spcPts val="0"/>
              </a:spcBef>
            </a:pPr>
            <a:r>
              <a:rPr lang="sv-SE" sz="2000" dirty="0">
                <a:effectLst/>
                <a:ea typeface="Times New Roman" panose="02020603050405020304" pitchFamily="18" charset="0"/>
              </a:rPr>
              <a:t>Avvaktar dokumentation</a:t>
            </a:r>
          </a:p>
          <a:p>
            <a:pPr>
              <a:spcBef>
                <a:spcPts val="0"/>
              </a:spcBef>
            </a:pPr>
            <a:r>
              <a:rPr lang="sv-SE" sz="2000" dirty="0">
                <a:effectLst/>
                <a:ea typeface="Times New Roman" panose="02020603050405020304" pitchFamily="18" charset="0"/>
              </a:rPr>
              <a:t>Remissvar erhållits – remittenten sätter detta när remissvar inkommit. </a:t>
            </a:r>
            <a:endParaRPr lang="sv-SE" sz="2000" dirty="0">
              <a:ea typeface="Times New Roman" panose="02020603050405020304" pitchFamily="18" charset="0"/>
            </a:endParaRPr>
          </a:p>
          <a:p>
            <a:pPr marL="0" indent="0">
              <a:buNone/>
            </a:pPr>
            <a:br>
              <a:rPr lang="sv-SE" sz="2000" b="1" i="1" dirty="0"/>
            </a:br>
            <a:r>
              <a:rPr lang="sv-SE" sz="2000" b="1" i="1" dirty="0"/>
              <a:t>Status Slutförd</a:t>
            </a:r>
            <a:r>
              <a:rPr lang="sv-SE" sz="2000" dirty="0">
                <a:effectLst/>
                <a:ea typeface="Times New Roman" panose="02020603050405020304" pitchFamily="18" charset="0"/>
              </a:rPr>
              <a:t> –när behandling är klar. Inom PV blir den slutförd direkt vid första kontakt. </a:t>
            </a:r>
          </a:p>
          <a:p>
            <a:pPr marL="0" indent="0">
              <a:buNone/>
            </a:pPr>
            <a:r>
              <a:rPr lang="sv-SE" sz="2000" b="1" dirty="0">
                <a:effectLst/>
                <a:ea typeface="Times New Roman" panose="02020603050405020304" pitchFamily="18" charset="0"/>
              </a:rPr>
              <a:t>Exempel på </a:t>
            </a:r>
            <a:r>
              <a:rPr lang="sv-SE" sz="2000" b="1" dirty="0" err="1">
                <a:effectLst/>
                <a:ea typeface="Times New Roman" panose="02020603050405020304" pitchFamily="18" charset="0"/>
              </a:rPr>
              <a:t>delstatus</a:t>
            </a:r>
            <a:r>
              <a:rPr lang="sv-SE" sz="2000" b="1" dirty="0">
                <a:effectLst/>
                <a:ea typeface="Times New Roman" panose="02020603050405020304" pitchFamily="18" charset="0"/>
              </a:rPr>
              <a:t>:                              </a:t>
            </a:r>
            <a:endParaRPr lang="sv-SE" sz="2000" dirty="0">
              <a:effectLst/>
              <a:ea typeface="Times New Roman" panose="02020603050405020304" pitchFamily="18" charset="0"/>
            </a:endParaRPr>
          </a:p>
          <a:p>
            <a:pPr>
              <a:spcBef>
                <a:spcPts val="0"/>
              </a:spcBef>
            </a:pPr>
            <a:r>
              <a:rPr lang="sv-SE" sz="2000" dirty="0">
                <a:effectLst/>
                <a:ea typeface="Times New Roman" panose="02020603050405020304" pitchFamily="18" charset="0"/>
              </a:rPr>
              <a:t>Avvaktar dokumentation</a:t>
            </a:r>
          </a:p>
          <a:p>
            <a:pPr>
              <a:spcBef>
                <a:spcPts val="0"/>
              </a:spcBef>
            </a:pPr>
            <a:r>
              <a:rPr lang="sv-SE" sz="2000" dirty="0">
                <a:effectLst/>
                <a:ea typeface="Times New Roman" panose="02020603050405020304" pitchFamily="18" charset="0"/>
              </a:rPr>
              <a:t>Remissvar erhållits – remittenten sätter detta när remissvar inkommit. </a:t>
            </a:r>
          </a:p>
          <a:p>
            <a:pPr>
              <a:spcBef>
                <a:spcPts val="0"/>
              </a:spcBef>
            </a:pPr>
            <a:r>
              <a:rPr lang="sv-SE" sz="2000" dirty="0">
                <a:effectLst/>
                <a:ea typeface="Times New Roman" panose="02020603050405020304" pitchFamily="18" charset="0"/>
              </a:rPr>
              <a:t>Patient avliden</a:t>
            </a:r>
          </a:p>
        </p:txBody>
      </p:sp>
    </p:spTree>
    <p:extLst>
      <p:ext uri="{BB962C8B-B14F-4D97-AF65-F5344CB8AC3E}">
        <p14:creationId xmlns:p14="http://schemas.microsoft.com/office/powerpoint/2010/main" val="3031067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BF6D8-2F1F-6101-3944-F2381495E32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CBD2824-7917-CA0B-A784-4776EEEA3143}"/>
              </a:ext>
            </a:extLst>
          </p:cNvPr>
          <p:cNvSpPr>
            <a:spLocks noGrp="1"/>
          </p:cNvSpPr>
          <p:nvPr>
            <p:ph type="title"/>
          </p:nvPr>
        </p:nvSpPr>
        <p:spPr>
          <a:xfrm>
            <a:off x="609600" y="183913"/>
            <a:ext cx="10972800" cy="730487"/>
          </a:xfrm>
        </p:spPr>
        <p:txBody>
          <a:bodyPr lIns="91440" tIns="45720" rIns="91440" bIns="45720" anchor="t"/>
          <a:lstStyle/>
          <a:p>
            <a:r>
              <a:rPr lang="sv-SE" sz="3200" dirty="0"/>
              <a:t>Förändrat arbetssätt - Remisshanteraren</a:t>
            </a:r>
          </a:p>
        </p:txBody>
      </p:sp>
      <p:sp>
        <p:nvSpPr>
          <p:cNvPr id="3" name="Platshållare för innehåll 2">
            <a:extLst>
              <a:ext uri="{FF2B5EF4-FFF2-40B4-BE49-F238E27FC236}">
                <a16:creationId xmlns:a16="http://schemas.microsoft.com/office/drawing/2014/main" id="{9F0ABEC5-2716-79D6-1830-5E6B15B04FD2}"/>
              </a:ext>
            </a:extLst>
          </p:cNvPr>
          <p:cNvSpPr>
            <a:spLocks noGrp="1"/>
          </p:cNvSpPr>
          <p:nvPr>
            <p:ph idx="1"/>
          </p:nvPr>
        </p:nvSpPr>
        <p:spPr>
          <a:xfrm>
            <a:off x="466725" y="1326913"/>
            <a:ext cx="10972800" cy="5178662"/>
          </a:xfrm>
        </p:spPr>
        <p:txBody>
          <a:bodyPr vert="horz" lIns="91440" tIns="45720" rIns="91440" bIns="45720" rtlCol="0" anchor="t">
            <a:normAutofit/>
          </a:bodyPr>
          <a:lstStyle/>
          <a:p>
            <a:r>
              <a:rPr lang="sv-SE" sz="2000" dirty="0">
                <a:cs typeface="Times New Roman" panose="02020603050405020304" pitchFamily="18" charset="0"/>
              </a:rPr>
              <a:t>Remisshantering tills första kontakt är genomförd – alla aktiviteter sker i remisshanteraren.</a:t>
            </a:r>
          </a:p>
          <a:p>
            <a:r>
              <a:rPr lang="sv-SE" sz="2000" dirty="0">
                <a:cs typeface="Times New Roman" panose="02020603050405020304" pitchFamily="18" charset="0"/>
              </a:rPr>
              <a:t>Säkra att fält är ifyllda – yrkeskategori, vårdbegärantyp, problemkod, medicinskt måldatum </a:t>
            </a:r>
            <a:r>
              <a:rPr lang="sv-SE" sz="2000" dirty="0" err="1">
                <a:cs typeface="Times New Roman" panose="02020603050405020304" pitchFamily="18" charset="0"/>
              </a:rPr>
              <a:t>etc</a:t>
            </a:r>
            <a:endParaRPr lang="sv-SE" sz="2000" dirty="0">
              <a:cs typeface="Times New Roman" panose="02020603050405020304" pitchFamily="18" charset="0"/>
            </a:endParaRPr>
          </a:p>
          <a:p>
            <a:r>
              <a:rPr lang="sv-SE" sz="2000" dirty="0">
                <a:cs typeface="Times New Roman" panose="02020603050405020304" pitchFamily="18" charset="0"/>
              </a:rPr>
              <a:t>Kontroll/bevakning inkomna och utgående remisser och remissvar, koppla anteckningar och svar</a:t>
            </a:r>
          </a:p>
          <a:p>
            <a:r>
              <a:rPr lang="sv-SE" sz="2000" dirty="0">
                <a:cs typeface="Times New Roman" panose="02020603050405020304" pitchFamily="18" charset="0"/>
              </a:rPr>
              <a:t>Kontroll av väntande patient till första kontakt – boka rätt patient i rätt tid</a:t>
            </a:r>
          </a:p>
          <a:p>
            <a:r>
              <a:rPr lang="sv-SE" sz="2000" dirty="0">
                <a:cs typeface="Times New Roman" panose="02020603050405020304" pitchFamily="18" charset="0"/>
              </a:rPr>
              <a:t>Bokning första kontakt måste göras från remissen</a:t>
            </a:r>
          </a:p>
          <a:p>
            <a:endParaRPr lang="sv-SE" sz="1200" dirty="0">
              <a:cs typeface="Times New Roman" panose="02020603050405020304" pitchFamily="18" charset="0"/>
            </a:endParaRPr>
          </a:p>
          <a:p>
            <a:pPr marL="0" indent="0">
              <a:buNone/>
            </a:pPr>
            <a:r>
              <a:rPr lang="sv-SE" sz="2000" b="1" dirty="0">
                <a:solidFill>
                  <a:prstClr val="black"/>
                </a:solidFill>
                <a:cs typeface="Times New Roman" panose="02020603050405020304" pitchFamily="18" charset="0"/>
              </a:rPr>
              <a:t>Remisshanteraren blir ett arbetsredskap som kontinuerligt måste bevaka det som sker innan första kontakt och utgående remisser</a:t>
            </a:r>
            <a:br>
              <a:rPr lang="sv-SE" sz="2000" b="1" dirty="0">
                <a:solidFill>
                  <a:prstClr val="black"/>
                </a:solidFill>
                <a:cs typeface="Times New Roman" panose="02020603050405020304" pitchFamily="18" charset="0"/>
              </a:rPr>
            </a:br>
            <a:endParaRPr lang="sv-SE" sz="1000" b="1" dirty="0">
              <a:solidFill>
                <a:prstClr val="black"/>
              </a:solidFill>
              <a:cs typeface="Times New Roman" panose="02020603050405020304" pitchFamily="18" charset="0"/>
            </a:endParaRPr>
          </a:p>
          <a:p>
            <a:pPr marL="0" indent="0">
              <a:buNone/>
            </a:pPr>
            <a:r>
              <a:rPr lang="sv-SE" sz="2000" dirty="0">
                <a:cs typeface="Times New Roman" panose="02020603050405020304" pitchFamily="18" charset="0"/>
              </a:rPr>
              <a:t>Idag bevakning i PASiS – olika mottagningar, vårdgivarkategori/signatur, internkoder, kod, fritext </a:t>
            </a:r>
            <a:r>
              <a:rPr lang="sv-SE" sz="2000" dirty="0" err="1">
                <a:cs typeface="Times New Roman" panose="02020603050405020304" pitchFamily="18" charset="0"/>
              </a:rPr>
              <a:t>etc</a:t>
            </a:r>
            <a:endParaRPr lang="sv-SE" sz="2000" dirty="0">
              <a:cs typeface="Times New Roman" panose="02020603050405020304" pitchFamily="18" charset="0"/>
            </a:endParaRPr>
          </a:p>
        </p:txBody>
      </p:sp>
    </p:spTree>
    <p:extLst>
      <p:ext uri="{BB962C8B-B14F-4D97-AF65-F5344CB8AC3E}">
        <p14:creationId xmlns:p14="http://schemas.microsoft.com/office/powerpoint/2010/main" val="53617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E7E24-521F-DF01-5CD3-BA61E3ADA098}"/>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DA85CC8C-343A-CE43-2270-A282194A6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444" y="853097"/>
            <a:ext cx="2794806" cy="5151804"/>
          </a:xfrm>
          <a:prstGeom prst="rect">
            <a:avLst/>
          </a:prstGeom>
          <a:effectLst>
            <a:outerShdw blurRad="50800" dist="38100" dir="2700000" algn="tl" rotWithShape="0">
              <a:prstClr val="black">
                <a:alpha val="40000"/>
              </a:prstClr>
            </a:outerShdw>
          </a:effectLst>
        </p:spPr>
      </p:pic>
      <p:sp>
        <p:nvSpPr>
          <p:cNvPr id="4" name="textruta 3">
            <a:extLst>
              <a:ext uri="{FF2B5EF4-FFF2-40B4-BE49-F238E27FC236}">
                <a16:creationId xmlns:a16="http://schemas.microsoft.com/office/drawing/2014/main" id="{DC3B173A-40FD-5E6D-D69C-D2FF65BFF2B3}"/>
              </a:ext>
            </a:extLst>
          </p:cNvPr>
          <p:cNvSpPr txBox="1"/>
          <p:nvPr/>
        </p:nvSpPr>
        <p:spPr>
          <a:xfrm>
            <a:off x="2661354" y="1054239"/>
            <a:ext cx="313803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307C8E"/>
                </a:solidFill>
                <a:effectLst/>
                <a:uLnTx/>
                <a:uFillTx/>
                <a:latin typeface="Arial" panose="020B0604020202020204"/>
                <a:ea typeface="+mn-ea"/>
                <a:cs typeface="+mn-cs"/>
              </a:rPr>
              <a:t>Digitalisering innebär inte att vi ska översätta vårt nuvarande arbetssätt till </a:t>
            </a:r>
            <a:br>
              <a:rPr kumimoji="0" lang="sv-SE" sz="2000" b="0" i="0" u="none" strike="noStrike" kern="1200" cap="none" spc="0" normalizeH="0" baseline="0" noProof="0" dirty="0">
                <a:ln>
                  <a:noFill/>
                </a:ln>
                <a:solidFill>
                  <a:srgbClr val="307C8E"/>
                </a:solidFill>
                <a:effectLst/>
                <a:uLnTx/>
                <a:uFillTx/>
                <a:latin typeface="Arial" panose="020B0604020202020204"/>
                <a:ea typeface="+mn-ea"/>
                <a:cs typeface="+mn-cs"/>
              </a:rPr>
            </a:br>
            <a:r>
              <a:rPr kumimoji="0" lang="sv-SE" sz="2000" b="0" i="0" u="none" strike="noStrike" kern="1200" cap="none" spc="0" normalizeH="0" baseline="0" noProof="0" dirty="0">
                <a:ln>
                  <a:noFill/>
                </a:ln>
                <a:solidFill>
                  <a:srgbClr val="307C8E"/>
                </a:solidFill>
                <a:effectLst/>
                <a:uLnTx/>
                <a:uFillTx/>
                <a:latin typeface="Arial" panose="020B0604020202020204"/>
                <a:ea typeface="+mn-ea"/>
                <a:cs typeface="+mn-cs"/>
              </a:rPr>
              <a:t>”något digitalt”.</a:t>
            </a:r>
            <a:endParaRPr kumimoji="0" lang="en-US" sz="2000" b="0" i="0" u="none" strike="noStrike" kern="1200" cap="none" spc="0" normalizeH="0" baseline="0" noProof="0" dirty="0">
              <a:ln>
                <a:noFill/>
              </a:ln>
              <a:solidFill>
                <a:srgbClr val="307C8E"/>
              </a:solidFill>
              <a:effectLst/>
              <a:uLnTx/>
              <a:uFillTx/>
              <a:latin typeface="Arial" panose="020B0604020202020204"/>
              <a:ea typeface="+mn-ea"/>
              <a:cs typeface="+mn-cs"/>
            </a:endParaRPr>
          </a:p>
        </p:txBody>
      </p:sp>
      <p:sp>
        <p:nvSpPr>
          <p:cNvPr id="5" name="textruta 4">
            <a:extLst>
              <a:ext uri="{FF2B5EF4-FFF2-40B4-BE49-F238E27FC236}">
                <a16:creationId xmlns:a16="http://schemas.microsoft.com/office/drawing/2014/main" id="{0E5B3A1D-C1DB-83B5-086B-073A827D745B}"/>
              </a:ext>
            </a:extLst>
          </p:cNvPr>
          <p:cNvSpPr txBox="1"/>
          <p:nvPr/>
        </p:nvSpPr>
        <p:spPr>
          <a:xfrm>
            <a:off x="5855272" y="1859339"/>
            <a:ext cx="297309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307C8E"/>
                </a:solidFill>
                <a:effectLst/>
                <a:uLnTx/>
                <a:uFillTx/>
                <a:latin typeface="Arial" panose="020B0604020202020204"/>
                <a:ea typeface="+mn-ea"/>
                <a:cs typeface="+mn-cs"/>
              </a:rPr>
              <a:t>Det innebär att vi </a:t>
            </a:r>
            <a:br>
              <a:rPr kumimoji="0" lang="sv-SE" sz="2400" b="1" i="0" u="none" strike="noStrike" kern="1200" cap="none" spc="0" normalizeH="0" baseline="0" noProof="0" dirty="0">
                <a:ln>
                  <a:noFill/>
                </a:ln>
                <a:solidFill>
                  <a:srgbClr val="307C8E"/>
                </a:solidFill>
                <a:effectLst/>
                <a:uLnTx/>
                <a:uFillTx/>
                <a:latin typeface="Arial" panose="020B0604020202020204"/>
                <a:ea typeface="+mn-ea"/>
                <a:cs typeface="+mn-cs"/>
              </a:rPr>
            </a:br>
            <a:r>
              <a:rPr kumimoji="0" lang="sv-SE" sz="2400" b="1" i="0" u="none" strike="noStrike" kern="1200" cap="none" spc="0" normalizeH="0" baseline="0" noProof="0" dirty="0">
                <a:ln>
                  <a:noFill/>
                </a:ln>
                <a:solidFill>
                  <a:srgbClr val="307C8E"/>
                </a:solidFill>
                <a:effectLst/>
                <a:uLnTx/>
                <a:uFillTx/>
                <a:latin typeface="Arial" panose="020B0604020202020204"/>
                <a:ea typeface="+mn-ea"/>
                <a:cs typeface="+mn-cs"/>
              </a:rPr>
              <a:t>måste förändra </a:t>
            </a:r>
            <a:br>
              <a:rPr kumimoji="0" lang="sv-SE" sz="2400" b="1" i="0" u="none" strike="noStrike" kern="1200" cap="none" spc="0" normalizeH="0" baseline="0" noProof="0" dirty="0">
                <a:ln>
                  <a:noFill/>
                </a:ln>
                <a:solidFill>
                  <a:srgbClr val="307C8E"/>
                </a:solidFill>
                <a:effectLst/>
                <a:uLnTx/>
                <a:uFillTx/>
                <a:latin typeface="Arial" panose="020B0604020202020204"/>
                <a:ea typeface="+mn-ea"/>
                <a:cs typeface="+mn-cs"/>
              </a:rPr>
            </a:br>
            <a:r>
              <a:rPr kumimoji="0" lang="sv-SE" sz="2400" b="1" i="0" u="none" strike="noStrike" kern="1200" cap="none" spc="0" normalizeH="0" baseline="0" noProof="0" dirty="0">
                <a:ln>
                  <a:noFill/>
                </a:ln>
                <a:solidFill>
                  <a:srgbClr val="307C8E"/>
                </a:solidFill>
                <a:effectLst/>
                <a:uLnTx/>
                <a:uFillTx/>
                <a:latin typeface="Arial" panose="020B0604020202020204"/>
                <a:ea typeface="+mn-ea"/>
                <a:cs typeface="+mn-cs"/>
              </a:rPr>
              <a:t>hur vi tänker </a:t>
            </a:r>
            <a:br>
              <a:rPr kumimoji="0" lang="sv-SE" sz="2400" b="1" i="0" u="none" strike="noStrike" kern="1200" cap="none" spc="0" normalizeH="0" baseline="0" noProof="0" dirty="0">
                <a:ln>
                  <a:noFill/>
                </a:ln>
                <a:solidFill>
                  <a:srgbClr val="307C8E"/>
                </a:solidFill>
                <a:effectLst/>
                <a:uLnTx/>
                <a:uFillTx/>
                <a:latin typeface="Arial" panose="020B0604020202020204"/>
                <a:ea typeface="+mn-ea"/>
                <a:cs typeface="+mn-cs"/>
              </a:rPr>
            </a:br>
            <a:r>
              <a:rPr kumimoji="0" lang="sv-SE" sz="2400" b="1" i="0" u="none" strike="noStrike" kern="1200" cap="none" spc="0" normalizeH="0" baseline="0" noProof="0" dirty="0">
                <a:ln>
                  <a:noFill/>
                </a:ln>
                <a:solidFill>
                  <a:srgbClr val="307C8E"/>
                </a:solidFill>
                <a:effectLst/>
                <a:uLnTx/>
                <a:uFillTx/>
                <a:latin typeface="Arial" panose="020B0604020202020204"/>
                <a:ea typeface="+mn-ea"/>
                <a:cs typeface="+mn-cs"/>
              </a:rPr>
              <a:t>och arbetar!</a:t>
            </a:r>
            <a:endParaRPr kumimoji="0" lang="en-US" sz="2400" b="1" i="0" u="none" strike="noStrike" kern="1200" cap="none" spc="0" normalizeH="0" baseline="0" noProof="0" dirty="0">
              <a:ln>
                <a:noFill/>
              </a:ln>
              <a:solidFill>
                <a:srgbClr val="307C8E"/>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B3AD6B2F-23F7-EE53-B74F-26B82201FCE8}"/>
              </a:ext>
            </a:extLst>
          </p:cNvPr>
          <p:cNvSpPr/>
          <p:nvPr/>
        </p:nvSpPr>
        <p:spPr>
          <a:xfrm>
            <a:off x="3245352" y="4398736"/>
            <a:ext cx="5108066" cy="1708160"/>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a:ea typeface="+mn-ea"/>
                <a:cs typeface="+mn-cs"/>
              </a:rPr>
              <a:t>Låt oss granska allt vi gör, och se </a:t>
            </a:r>
            <a:br>
              <a:rPr kumimoji="0" lang="sv-SE" sz="20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sv-SE" sz="2000" b="1" i="0" u="none" strike="noStrike" kern="1200" cap="none" spc="0" normalizeH="0" baseline="0" noProof="0" dirty="0">
                <a:ln>
                  <a:noFill/>
                </a:ln>
                <a:solidFill>
                  <a:prstClr val="black"/>
                </a:solidFill>
                <a:effectLst/>
                <a:uLnTx/>
                <a:uFillTx/>
                <a:latin typeface="Arial" panose="020B0604020202020204"/>
                <a:ea typeface="+mn-ea"/>
                <a:cs typeface="+mn-cs"/>
              </a:rPr>
              <a:t>hur vi kan göra saker och ting bättre med hjälp av digitala resurser.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a:ea typeface="+mn-ea"/>
                <a:cs typeface="+mn-cs"/>
              </a:rPr>
              <a:t>Annars riskerar vi att överföra gamla problem till nya system. </a:t>
            </a:r>
            <a:endParaRPr kumimoji="0" lang="sv-SE" sz="20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pic>
        <p:nvPicPr>
          <p:cNvPr id="3" name="Bildobjekt 2">
            <a:extLst>
              <a:ext uri="{FF2B5EF4-FFF2-40B4-BE49-F238E27FC236}">
                <a16:creationId xmlns:a16="http://schemas.microsoft.com/office/drawing/2014/main" id="{E15AB5CB-BE04-22D2-5CFD-72C17BF8E2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3738" y="964313"/>
            <a:ext cx="2529378" cy="49293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6201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 17">
            <a:extLst>
              <a:ext uri="{FF2B5EF4-FFF2-40B4-BE49-F238E27FC236}">
                <a16:creationId xmlns:a16="http://schemas.microsoft.com/office/drawing/2014/main" id="{680A751E-5E23-CFD5-48A0-EE23DEA8842F}"/>
              </a:ext>
            </a:extLst>
          </p:cNvPr>
          <p:cNvGrpSpPr/>
          <p:nvPr/>
        </p:nvGrpSpPr>
        <p:grpSpPr>
          <a:xfrm>
            <a:off x="0" y="80683"/>
            <a:ext cx="12192000" cy="6714564"/>
            <a:chOff x="0" y="80683"/>
            <a:chExt cx="12192000" cy="6714564"/>
          </a:xfrm>
        </p:grpSpPr>
        <p:pic>
          <p:nvPicPr>
            <p:cNvPr id="15" name="Bildobjekt 14" descr="En bild som visar text, skärmbild, programvara, nummer">
              <a:extLst>
                <a:ext uri="{FF2B5EF4-FFF2-40B4-BE49-F238E27FC236}">
                  <a16:creationId xmlns:a16="http://schemas.microsoft.com/office/drawing/2014/main" id="{2E15818F-5D75-B1A8-DEEE-F3C59810A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683"/>
              <a:ext cx="12192000" cy="6714564"/>
            </a:xfrm>
            <a:prstGeom prst="rect">
              <a:avLst/>
            </a:prstGeom>
          </p:spPr>
        </p:pic>
        <p:sp>
          <p:nvSpPr>
            <p:cNvPr id="16" name="Rektangel 15">
              <a:extLst>
                <a:ext uri="{FF2B5EF4-FFF2-40B4-BE49-F238E27FC236}">
                  <a16:creationId xmlns:a16="http://schemas.microsoft.com/office/drawing/2014/main" id="{4D381487-1354-EA0F-D440-DEC7EB28A5B4}"/>
                </a:ext>
              </a:extLst>
            </p:cNvPr>
            <p:cNvSpPr/>
            <p:nvPr/>
          </p:nvSpPr>
          <p:spPr>
            <a:xfrm>
              <a:off x="4383741" y="2232212"/>
              <a:ext cx="627530" cy="3048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ktangel 16">
              <a:extLst>
                <a:ext uri="{FF2B5EF4-FFF2-40B4-BE49-F238E27FC236}">
                  <a16:creationId xmlns:a16="http://schemas.microsoft.com/office/drawing/2014/main" id="{ED9533B9-8277-A722-2EF7-FAF0F1C39A45}"/>
                </a:ext>
              </a:extLst>
            </p:cNvPr>
            <p:cNvSpPr/>
            <p:nvPr/>
          </p:nvSpPr>
          <p:spPr>
            <a:xfrm>
              <a:off x="11421035" y="2922494"/>
              <a:ext cx="591671" cy="26894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2" name="textruta 1">
            <a:extLst>
              <a:ext uri="{FF2B5EF4-FFF2-40B4-BE49-F238E27FC236}">
                <a16:creationId xmlns:a16="http://schemas.microsoft.com/office/drawing/2014/main" id="{ACE0A161-3C1B-1C67-5390-47066B9FF29F}"/>
              </a:ext>
            </a:extLst>
          </p:cNvPr>
          <p:cNvSpPr txBox="1"/>
          <p:nvPr/>
        </p:nvSpPr>
        <p:spPr>
          <a:xfrm>
            <a:off x="4066390" y="4306631"/>
            <a:ext cx="6228678" cy="369332"/>
          </a:xfrm>
          <a:prstGeom prst="rect">
            <a:avLst/>
          </a:prstGeom>
          <a:solidFill>
            <a:srgbClr val="CFE9EF"/>
          </a:solidFill>
        </p:spPr>
        <p:txBody>
          <a:bodyPr wrap="square" rtlCol="0">
            <a:spAutoFit/>
          </a:bodyPr>
          <a:lstStyle/>
          <a:p>
            <a:r>
              <a:rPr lang="sv-SE" dirty="0"/>
              <a:t>Bokning av första kontakt via remissen i Revenue Cycle</a:t>
            </a:r>
          </a:p>
        </p:txBody>
      </p:sp>
    </p:spTree>
    <p:extLst>
      <p:ext uri="{BB962C8B-B14F-4D97-AF65-F5344CB8AC3E}">
        <p14:creationId xmlns:p14="http://schemas.microsoft.com/office/powerpoint/2010/main" val="71592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3EAC7-5256-BF34-8F4F-C54BC63241A4}"/>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5E38F12E-766D-B07C-7E5C-A8165992A94C}"/>
              </a:ext>
            </a:extLst>
          </p:cNvPr>
          <p:cNvSpPr txBox="1"/>
          <p:nvPr/>
        </p:nvSpPr>
        <p:spPr>
          <a:xfrm>
            <a:off x="545167" y="3319922"/>
            <a:ext cx="1595309"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a:ln>
                  <a:noFill/>
                </a:ln>
                <a:solidFill>
                  <a:prstClr val="black"/>
                </a:solidFill>
                <a:effectLst/>
                <a:uLnTx/>
                <a:uFillTx/>
                <a:latin typeface="Arial" panose="020B0604020202020204"/>
                <a:ea typeface="+mn-ea"/>
                <a:cs typeface="+mn-cs"/>
              </a:rPr>
              <a:t>Vårdbegäran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a:ln>
                  <a:noFill/>
                </a:ln>
                <a:solidFill>
                  <a:prstClr val="black"/>
                </a:solidFill>
                <a:effectLst/>
                <a:uLnTx/>
                <a:uFillTx/>
                <a:latin typeface="Arial" panose="020B0604020202020204"/>
                <a:ea typeface="+mn-ea"/>
                <a:cs typeface="+mn-cs"/>
              </a:rPr>
              <a:t>(Remiss)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prstClr val="black"/>
                </a:solidFill>
                <a:latin typeface="Arial" panose="020B0604020202020204"/>
              </a:rPr>
              <a:t>*Inkommen</a:t>
            </a:r>
            <a:endParaRPr kumimoji="0" lang="sv-SE" sz="180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ruta 2">
            <a:extLst>
              <a:ext uri="{FF2B5EF4-FFF2-40B4-BE49-F238E27FC236}">
                <a16:creationId xmlns:a16="http://schemas.microsoft.com/office/drawing/2014/main" id="{4B07F215-95A8-53FC-5426-E6E1B10471A8}"/>
              </a:ext>
            </a:extLst>
          </p:cNvPr>
          <p:cNvSpPr txBox="1"/>
          <p:nvPr/>
        </p:nvSpPr>
        <p:spPr>
          <a:xfrm>
            <a:off x="8095677" y="3191802"/>
            <a:ext cx="16081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prstClr val="black"/>
                </a:solidFill>
                <a:effectLst/>
                <a:uLnTx/>
                <a:uFillTx/>
                <a:latin typeface="Arial" panose="020B0604020202020204"/>
                <a:ea typeface="+mn-ea"/>
                <a:cs typeface="+mn-cs"/>
              </a:rPr>
              <a:t>Utcheckning och planering</a:t>
            </a:r>
          </a:p>
        </p:txBody>
      </p:sp>
      <p:sp>
        <p:nvSpPr>
          <p:cNvPr id="4" name="textruta 3">
            <a:extLst>
              <a:ext uri="{FF2B5EF4-FFF2-40B4-BE49-F238E27FC236}">
                <a16:creationId xmlns:a16="http://schemas.microsoft.com/office/drawing/2014/main" id="{9C877909-EB2D-2B05-2F02-9951BD8CE08F}"/>
              </a:ext>
            </a:extLst>
          </p:cNvPr>
          <p:cNvSpPr txBox="1"/>
          <p:nvPr/>
        </p:nvSpPr>
        <p:spPr>
          <a:xfrm>
            <a:off x="7370613" y="1924462"/>
            <a:ext cx="2876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a:ln>
                  <a:noFill/>
                </a:ln>
                <a:solidFill>
                  <a:prstClr val="black"/>
                </a:solidFill>
                <a:effectLst/>
                <a:uLnTx/>
                <a:uFillTx/>
                <a:latin typeface="Arial" panose="020B0604020202020204"/>
                <a:ea typeface="+mn-ea"/>
                <a:cs typeface="+mn-cs"/>
              </a:rPr>
              <a:t>Uppföljningsbegäran</a:t>
            </a:r>
          </a:p>
        </p:txBody>
      </p:sp>
      <p:sp>
        <p:nvSpPr>
          <p:cNvPr id="5" name="textruta 4">
            <a:extLst>
              <a:ext uri="{FF2B5EF4-FFF2-40B4-BE49-F238E27FC236}">
                <a16:creationId xmlns:a16="http://schemas.microsoft.com/office/drawing/2014/main" id="{7D1BB3BD-A5BB-D875-7926-263A8F7101F1}"/>
              </a:ext>
            </a:extLst>
          </p:cNvPr>
          <p:cNvSpPr txBox="1"/>
          <p:nvPr/>
        </p:nvSpPr>
        <p:spPr>
          <a:xfrm>
            <a:off x="5543751" y="3359775"/>
            <a:ext cx="20185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*Besök genomfört</a:t>
            </a:r>
          </a:p>
        </p:txBody>
      </p:sp>
      <p:sp>
        <p:nvSpPr>
          <p:cNvPr id="7" name="textruta 6">
            <a:extLst>
              <a:ext uri="{FF2B5EF4-FFF2-40B4-BE49-F238E27FC236}">
                <a16:creationId xmlns:a16="http://schemas.microsoft.com/office/drawing/2014/main" id="{DEE1CE82-3F7B-0652-B617-843BF5691F47}"/>
              </a:ext>
            </a:extLst>
          </p:cNvPr>
          <p:cNvSpPr txBox="1"/>
          <p:nvPr/>
        </p:nvSpPr>
        <p:spPr>
          <a:xfrm>
            <a:off x="3165046" y="3176284"/>
            <a:ext cx="2468473" cy="646331"/>
          </a:xfrm>
          <a:prstGeom prst="rect">
            <a:avLst/>
          </a:prstGeom>
          <a:noFill/>
          <a:ln w="57150">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*Bokning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prstClr val="black"/>
                </a:solidFill>
                <a:latin typeface="Arial" panose="020B0604020202020204"/>
              </a:rPr>
              <a:t>*Väntar på ombokning</a:t>
            </a: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0" name="Rak pilkoppling 9">
            <a:extLst>
              <a:ext uri="{FF2B5EF4-FFF2-40B4-BE49-F238E27FC236}">
                <a16:creationId xmlns:a16="http://schemas.microsoft.com/office/drawing/2014/main" id="{C8EA2311-F2CF-4F82-A8E3-55EAADF63148}"/>
              </a:ext>
            </a:extLst>
          </p:cNvPr>
          <p:cNvCxnSpPr>
            <a:cxnSpLocks/>
          </p:cNvCxnSpPr>
          <p:nvPr/>
        </p:nvCxnSpPr>
        <p:spPr>
          <a:xfrm>
            <a:off x="2151351" y="3507929"/>
            <a:ext cx="826979"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a:extLst>
              <a:ext uri="{FF2B5EF4-FFF2-40B4-BE49-F238E27FC236}">
                <a16:creationId xmlns:a16="http://schemas.microsoft.com/office/drawing/2014/main" id="{FE02C525-F123-00E4-E640-50BB80C875DD}"/>
              </a:ext>
            </a:extLst>
          </p:cNvPr>
          <p:cNvCxnSpPr>
            <a:cxnSpLocks/>
          </p:cNvCxnSpPr>
          <p:nvPr/>
        </p:nvCxnSpPr>
        <p:spPr>
          <a:xfrm>
            <a:off x="4524992" y="3467566"/>
            <a:ext cx="78996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ak pilkoppling 12">
            <a:extLst>
              <a:ext uri="{FF2B5EF4-FFF2-40B4-BE49-F238E27FC236}">
                <a16:creationId xmlns:a16="http://schemas.microsoft.com/office/drawing/2014/main" id="{88445AB5-21EE-07FA-ADC8-6C9E8390FF51}"/>
              </a:ext>
            </a:extLst>
          </p:cNvPr>
          <p:cNvCxnSpPr>
            <a:cxnSpLocks/>
          </p:cNvCxnSpPr>
          <p:nvPr/>
        </p:nvCxnSpPr>
        <p:spPr>
          <a:xfrm>
            <a:off x="7472484" y="3544441"/>
            <a:ext cx="612269"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D823550B-DDE3-566D-7FFF-D958756BC3F2}"/>
              </a:ext>
            </a:extLst>
          </p:cNvPr>
          <p:cNvSpPr txBox="1"/>
          <p:nvPr/>
        </p:nvSpPr>
        <p:spPr>
          <a:xfrm>
            <a:off x="10197524" y="3181422"/>
            <a:ext cx="183896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prstClr val="black"/>
                </a:solidFill>
                <a:effectLst/>
                <a:uLnTx/>
                <a:uFillTx/>
                <a:latin typeface="Arial" panose="020B0604020202020204"/>
                <a:ea typeface="+mn-ea"/>
                <a:cs typeface="+mn-cs"/>
              </a:rPr>
              <a:t>Avsluta remiss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prstClr val="black"/>
                </a:solidFill>
                <a:latin typeface="Arial" panose="020B0604020202020204"/>
              </a:rPr>
              <a:t>= *slutförd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prstClr val="black"/>
                </a:solidFill>
                <a:effectLst/>
                <a:uLnTx/>
                <a:uFillTx/>
                <a:latin typeface="Arial" panose="020B0604020202020204"/>
                <a:ea typeface="+mn-ea"/>
                <a:cs typeface="+mn-cs"/>
              </a:rPr>
              <a:t>När patient är </a:t>
            </a:r>
            <a:endParaRPr lang="sv-SE" i="1" dirty="0">
              <a:solidFill>
                <a:prstClr val="black"/>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prstClr val="black"/>
                </a:solidFill>
                <a:effectLst/>
                <a:uLnTx/>
                <a:uFillTx/>
                <a:latin typeface="Arial" panose="020B0604020202020204"/>
                <a:ea typeface="+mn-ea"/>
                <a:cs typeface="+mn-cs"/>
              </a:rPr>
              <a:t>färdigbehandlad</a:t>
            </a:r>
          </a:p>
        </p:txBody>
      </p:sp>
      <p:cxnSp>
        <p:nvCxnSpPr>
          <p:cNvPr id="15" name="Rak pilkoppling 14">
            <a:extLst>
              <a:ext uri="{FF2B5EF4-FFF2-40B4-BE49-F238E27FC236}">
                <a16:creationId xmlns:a16="http://schemas.microsoft.com/office/drawing/2014/main" id="{6191D132-0237-550E-3520-11F60FCA8E6D}"/>
              </a:ext>
            </a:extLst>
          </p:cNvPr>
          <p:cNvCxnSpPr>
            <a:cxnSpLocks/>
          </p:cNvCxnSpPr>
          <p:nvPr/>
        </p:nvCxnSpPr>
        <p:spPr>
          <a:xfrm>
            <a:off x="9623524" y="3527662"/>
            <a:ext cx="623194"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E5B89C58-8851-F2EE-DE41-2EE2A6B67613}"/>
              </a:ext>
            </a:extLst>
          </p:cNvPr>
          <p:cNvCxnSpPr>
            <a:cxnSpLocks/>
          </p:cNvCxnSpPr>
          <p:nvPr/>
        </p:nvCxnSpPr>
        <p:spPr>
          <a:xfrm flipV="1">
            <a:off x="9016170" y="2293794"/>
            <a:ext cx="0" cy="86586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Koppling: böjd 21">
            <a:extLst>
              <a:ext uri="{FF2B5EF4-FFF2-40B4-BE49-F238E27FC236}">
                <a16:creationId xmlns:a16="http://schemas.microsoft.com/office/drawing/2014/main" id="{75117A2C-B8AA-812F-7CE2-0E3E40DFEA25}"/>
              </a:ext>
            </a:extLst>
          </p:cNvPr>
          <p:cNvCxnSpPr>
            <a:cxnSpLocks/>
          </p:cNvCxnSpPr>
          <p:nvPr/>
        </p:nvCxnSpPr>
        <p:spPr>
          <a:xfrm rot="10800000" flipV="1">
            <a:off x="4140853" y="2097435"/>
            <a:ext cx="3192507" cy="912988"/>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Rubrik 1">
            <a:extLst>
              <a:ext uri="{FF2B5EF4-FFF2-40B4-BE49-F238E27FC236}">
                <a16:creationId xmlns:a16="http://schemas.microsoft.com/office/drawing/2014/main" id="{20FDEC75-DAD0-82EA-D5F4-5B2F4EEE371C}"/>
              </a:ext>
            </a:extLst>
          </p:cNvPr>
          <p:cNvSpPr txBox="1">
            <a:spLocks/>
          </p:cNvSpPr>
          <p:nvPr/>
        </p:nvSpPr>
        <p:spPr>
          <a:xfrm>
            <a:off x="632260" y="202841"/>
            <a:ext cx="11404229" cy="1143000"/>
          </a:xfrm>
          <a:prstGeom prst="rect">
            <a:avLst/>
          </a:prstGeom>
        </p:spPr>
        <p:txBody>
          <a:bodyPr lIns="91440" tIns="45720" rIns="91440" bIns="45720" anchor="t"/>
          <a:lst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sv-SE" sz="3600" b="1" i="0" u="none" strike="noStrike" kern="1200" cap="none" spc="0" normalizeH="0" baseline="0" noProof="0" dirty="0">
                <a:ln>
                  <a:noFill/>
                </a:ln>
                <a:solidFill>
                  <a:prstClr val="black"/>
                </a:solidFill>
                <a:effectLst/>
                <a:uLnTx/>
                <a:uFillTx/>
                <a:latin typeface="Arial" panose="020B0604020202020204"/>
                <a:ea typeface="+mj-ea"/>
                <a:cs typeface="+mj-cs"/>
              </a:rPr>
              <a:t>Remissens flöde hos mottagande enhet specialiserad vård</a:t>
            </a:r>
          </a:p>
        </p:txBody>
      </p:sp>
      <p:sp>
        <p:nvSpPr>
          <p:cNvPr id="6" name="textruta 5">
            <a:extLst>
              <a:ext uri="{FF2B5EF4-FFF2-40B4-BE49-F238E27FC236}">
                <a16:creationId xmlns:a16="http://schemas.microsoft.com/office/drawing/2014/main" id="{26ADCBF6-6AA8-A8FD-697D-237132C35628}"/>
              </a:ext>
            </a:extLst>
          </p:cNvPr>
          <p:cNvSpPr txBox="1"/>
          <p:nvPr/>
        </p:nvSpPr>
        <p:spPr>
          <a:xfrm>
            <a:off x="1349577" y="2066326"/>
            <a:ext cx="2574847" cy="646331"/>
          </a:xfrm>
          <a:prstGeom prst="rect">
            <a:avLst/>
          </a:prstGeom>
          <a:noFill/>
          <a:ln w="57150">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*Acceptera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*Avvisa </a:t>
            </a:r>
          </a:p>
        </p:txBody>
      </p:sp>
      <p:cxnSp>
        <p:nvCxnSpPr>
          <p:cNvPr id="8" name="Rak pilkoppling 7">
            <a:extLst>
              <a:ext uri="{FF2B5EF4-FFF2-40B4-BE49-F238E27FC236}">
                <a16:creationId xmlns:a16="http://schemas.microsoft.com/office/drawing/2014/main" id="{46201421-5174-C7BA-55A5-34B0A38E5F4D}"/>
              </a:ext>
            </a:extLst>
          </p:cNvPr>
          <p:cNvCxnSpPr>
            <a:cxnSpLocks/>
          </p:cNvCxnSpPr>
          <p:nvPr/>
        </p:nvCxnSpPr>
        <p:spPr>
          <a:xfrm flipV="1">
            <a:off x="1301218" y="2770528"/>
            <a:ext cx="449205" cy="58924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a:extLst>
              <a:ext uri="{FF2B5EF4-FFF2-40B4-BE49-F238E27FC236}">
                <a16:creationId xmlns:a16="http://schemas.microsoft.com/office/drawing/2014/main" id="{889667E7-19A1-8C6F-E45A-6AED4D7C2711}"/>
              </a:ext>
            </a:extLst>
          </p:cNvPr>
          <p:cNvCxnSpPr>
            <a:cxnSpLocks/>
          </p:cNvCxnSpPr>
          <p:nvPr/>
        </p:nvCxnSpPr>
        <p:spPr>
          <a:xfrm>
            <a:off x="1239135" y="4243252"/>
            <a:ext cx="789963" cy="24951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3FCA3A41-EE2D-2B37-1192-6419A285B0CC}"/>
              </a:ext>
            </a:extLst>
          </p:cNvPr>
          <p:cNvSpPr txBox="1"/>
          <p:nvPr/>
        </p:nvSpPr>
        <p:spPr>
          <a:xfrm>
            <a:off x="1349577" y="4538934"/>
            <a:ext cx="3083430" cy="646331"/>
          </a:xfrm>
          <a:prstGeom prst="rect">
            <a:avLst/>
          </a:prstGeom>
          <a:noFill/>
          <a:ln w="57150">
            <a:solidFill>
              <a:schemeClr val="bg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Vidareskicka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v-SE" dirty="0">
                <a:solidFill>
                  <a:prstClr val="black"/>
                </a:solidFill>
                <a:latin typeface="Arial" panose="020B0604020202020204"/>
              </a:rPr>
              <a:t>Inväntar komplettering</a:t>
            </a: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 name="textruta 18">
            <a:extLst>
              <a:ext uri="{FF2B5EF4-FFF2-40B4-BE49-F238E27FC236}">
                <a16:creationId xmlns:a16="http://schemas.microsoft.com/office/drawing/2014/main" id="{9B61CF0C-E7E6-E4FA-4701-D1347FB0E2A4}"/>
              </a:ext>
            </a:extLst>
          </p:cNvPr>
          <p:cNvSpPr txBox="1"/>
          <p:nvPr/>
        </p:nvSpPr>
        <p:spPr>
          <a:xfrm>
            <a:off x="2809328" y="1641523"/>
            <a:ext cx="2012060" cy="646331"/>
          </a:xfrm>
          <a:prstGeom prst="rect">
            <a:avLst/>
          </a:prstGeom>
          <a:noFill/>
          <a:ln w="57150">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prstClr val="black"/>
                </a:solidFill>
                <a:latin typeface="Arial" panose="020B0604020202020204"/>
              </a:rPr>
              <a:t>*Avbryta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 Samordning</a:t>
            </a:r>
          </a:p>
        </p:txBody>
      </p:sp>
      <p:cxnSp>
        <p:nvCxnSpPr>
          <p:cNvPr id="27" name="Rak pilkoppling 26">
            <a:extLst>
              <a:ext uri="{FF2B5EF4-FFF2-40B4-BE49-F238E27FC236}">
                <a16:creationId xmlns:a16="http://schemas.microsoft.com/office/drawing/2014/main" id="{7A6401F5-AB02-37F7-3996-CCEA81B1246E}"/>
              </a:ext>
            </a:extLst>
          </p:cNvPr>
          <p:cNvCxnSpPr>
            <a:cxnSpLocks/>
          </p:cNvCxnSpPr>
          <p:nvPr/>
        </p:nvCxnSpPr>
        <p:spPr>
          <a:xfrm flipV="1">
            <a:off x="2169890" y="1842985"/>
            <a:ext cx="620811" cy="29774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 name="textruta 32">
            <a:extLst>
              <a:ext uri="{FF2B5EF4-FFF2-40B4-BE49-F238E27FC236}">
                <a16:creationId xmlns:a16="http://schemas.microsoft.com/office/drawing/2014/main" id="{3AC7A282-CD7F-9886-17B4-8C88B040292F}"/>
              </a:ext>
            </a:extLst>
          </p:cNvPr>
          <p:cNvSpPr txBox="1"/>
          <p:nvPr/>
        </p:nvSpPr>
        <p:spPr>
          <a:xfrm>
            <a:off x="3358836" y="5567881"/>
            <a:ext cx="4736841" cy="646331"/>
          </a:xfrm>
          <a:prstGeom prst="rect">
            <a:avLst/>
          </a:prstGeom>
          <a:noFill/>
        </p:spPr>
        <p:txBody>
          <a:bodyPr wrap="square" rtlCol="0">
            <a:spAutoFit/>
          </a:bodyPr>
          <a:lstStyle/>
          <a:p>
            <a:r>
              <a:rPr lang="sv-SE" dirty="0"/>
              <a:t>*Status</a:t>
            </a:r>
          </a:p>
          <a:p>
            <a:r>
              <a:rPr lang="sv-SE" dirty="0"/>
              <a:t>-</a:t>
            </a:r>
            <a:r>
              <a:rPr lang="sv-SE" dirty="0" err="1"/>
              <a:t>Delstatus</a:t>
            </a:r>
            <a:endParaRPr lang="sv-SE" dirty="0"/>
          </a:p>
        </p:txBody>
      </p:sp>
      <p:sp>
        <p:nvSpPr>
          <p:cNvPr id="9" name="Platshållare för sidfot 8">
            <a:extLst>
              <a:ext uri="{FF2B5EF4-FFF2-40B4-BE49-F238E27FC236}">
                <a16:creationId xmlns:a16="http://schemas.microsoft.com/office/drawing/2014/main" id="{E1FDCD51-E5C4-F795-C2D2-8E867B1AA10F}"/>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9196337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3EAC7-5256-BF34-8F4F-C54BC63241A4}"/>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5E38F12E-766D-B07C-7E5C-A8165992A94C}"/>
              </a:ext>
            </a:extLst>
          </p:cNvPr>
          <p:cNvSpPr txBox="1"/>
          <p:nvPr/>
        </p:nvSpPr>
        <p:spPr>
          <a:xfrm>
            <a:off x="545167" y="3319922"/>
            <a:ext cx="160813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panose="020B0604020202020204"/>
                <a:ea typeface="+mn-ea"/>
                <a:cs typeface="+mn-cs"/>
              </a:rPr>
              <a:t>Vårdbegäran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panose="020B0604020202020204"/>
                <a:ea typeface="+mn-ea"/>
                <a:cs typeface="+mn-cs"/>
              </a:rPr>
              <a:t>(Remiss)</a:t>
            </a:r>
          </a:p>
        </p:txBody>
      </p:sp>
      <p:sp>
        <p:nvSpPr>
          <p:cNvPr id="3" name="textruta 2">
            <a:extLst>
              <a:ext uri="{FF2B5EF4-FFF2-40B4-BE49-F238E27FC236}">
                <a16:creationId xmlns:a16="http://schemas.microsoft.com/office/drawing/2014/main" id="{4B07F215-95A8-53FC-5426-E6E1B10471A8}"/>
              </a:ext>
            </a:extLst>
          </p:cNvPr>
          <p:cNvSpPr txBox="1"/>
          <p:nvPr/>
        </p:nvSpPr>
        <p:spPr>
          <a:xfrm>
            <a:off x="8285516" y="3292063"/>
            <a:ext cx="16081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Kontroll remissvar</a:t>
            </a:r>
          </a:p>
        </p:txBody>
      </p:sp>
      <p:sp>
        <p:nvSpPr>
          <p:cNvPr id="5" name="textruta 4">
            <a:extLst>
              <a:ext uri="{FF2B5EF4-FFF2-40B4-BE49-F238E27FC236}">
                <a16:creationId xmlns:a16="http://schemas.microsoft.com/office/drawing/2014/main" id="{7D1BB3BD-A5BB-D875-7926-263A8F7101F1}"/>
              </a:ext>
            </a:extLst>
          </p:cNvPr>
          <p:cNvSpPr txBox="1"/>
          <p:nvPr/>
        </p:nvSpPr>
        <p:spPr>
          <a:xfrm>
            <a:off x="5782030" y="3292063"/>
            <a:ext cx="192873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Besök genomfört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prstClr val="black"/>
                </a:solidFill>
                <a:latin typeface="Arial" panose="020B0604020202020204"/>
              </a:rPr>
              <a:t>Slutförd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hos mottagare</a:t>
            </a:r>
          </a:p>
        </p:txBody>
      </p:sp>
      <p:sp>
        <p:nvSpPr>
          <p:cNvPr id="7" name="textruta 6">
            <a:extLst>
              <a:ext uri="{FF2B5EF4-FFF2-40B4-BE49-F238E27FC236}">
                <a16:creationId xmlns:a16="http://schemas.microsoft.com/office/drawing/2014/main" id="{DEE1CE82-3F7B-0652-B617-843BF5691F47}"/>
              </a:ext>
            </a:extLst>
          </p:cNvPr>
          <p:cNvSpPr txBox="1"/>
          <p:nvPr/>
        </p:nvSpPr>
        <p:spPr>
          <a:xfrm>
            <a:off x="2993158" y="3035488"/>
            <a:ext cx="2365635" cy="923330"/>
          </a:xfrm>
          <a:prstGeom prst="rect">
            <a:avLst/>
          </a:prstGeom>
          <a:noFill/>
          <a:ln w="57150">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Skickad externt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prstClr val="black"/>
                </a:solidFill>
                <a:latin typeface="Arial" panose="020B0604020202020204"/>
              </a:rPr>
              <a:t>Inkommen hos mottagare</a:t>
            </a: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0" name="Rak pilkoppling 9">
            <a:extLst>
              <a:ext uri="{FF2B5EF4-FFF2-40B4-BE49-F238E27FC236}">
                <a16:creationId xmlns:a16="http://schemas.microsoft.com/office/drawing/2014/main" id="{C8EA2311-F2CF-4F82-A8E3-55EAADF63148}"/>
              </a:ext>
            </a:extLst>
          </p:cNvPr>
          <p:cNvCxnSpPr>
            <a:cxnSpLocks/>
          </p:cNvCxnSpPr>
          <p:nvPr/>
        </p:nvCxnSpPr>
        <p:spPr>
          <a:xfrm>
            <a:off x="2151351" y="3507929"/>
            <a:ext cx="826979"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a:extLst>
              <a:ext uri="{FF2B5EF4-FFF2-40B4-BE49-F238E27FC236}">
                <a16:creationId xmlns:a16="http://schemas.microsoft.com/office/drawing/2014/main" id="{FE02C525-F123-00E4-E640-50BB80C875DD}"/>
              </a:ext>
            </a:extLst>
          </p:cNvPr>
          <p:cNvCxnSpPr>
            <a:cxnSpLocks/>
          </p:cNvCxnSpPr>
          <p:nvPr/>
        </p:nvCxnSpPr>
        <p:spPr>
          <a:xfrm>
            <a:off x="4963811" y="3497153"/>
            <a:ext cx="78996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ak pilkoppling 12">
            <a:extLst>
              <a:ext uri="{FF2B5EF4-FFF2-40B4-BE49-F238E27FC236}">
                <a16:creationId xmlns:a16="http://schemas.microsoft.com/office/drawing/2014/main" id="{88445AB5-21EE-07FA-ADC8-6C9E8390FF51}"/>
              </a:ext>
            </a:extLst>
          </p:cNvPr>
          <p:cNvCxnSpPr>
            <a:cxnSpLocks/>
          </p:cNvCxnSpPr>
          <p:nvPr/>
        </p:nvCxnSpPr>
        <p:spPr>
          <a:xfrm>
            <a:off x="7495553" y="3643087"/>
            <a:ext cx="78996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D823550B-DDE3-566D-7FFF-D958756BC3F2}"/>
              </a:ext>
            </a:extLst>
          </p:cNvPr>
          <p:cNvSpPr txBox="1"/>
          <p:nvPr/>
        </p:nvSpPr>
        <p:spPr>
          <a:xfrm>
            <a:off x="10551183" y="3384396"/>
            <a:ext cx="9156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Stängd</a:t>
            </a:r>
          </a:p>
        </p:txBody>
      </p:sp>
      <p:cxnSp>
        <p:nvCxnSpPr>
          <p:cNvPr id="15" name="Rak pilkoppling 14">
            <a:extLst>
              <a:ext uri="{FF2B5EF4-FFF2-40B4-BE49-F238E27FC236}">
                <a16:creationId xmlns:a16="http://schemas.microsoft.com/office/drawing/2014/main" id="{6191D132-0237-550E-3520-11F60FCA8E6D}"/>
              </a:ext>
            </a:extLst>
          </p:cNvPr>
          <p:cNvCxnSpPr>
            <a:cxnSpLocks/>
          </p:cNvCxnSpPr>
          <p:nvPr/>
        </p:nvCxnSpPr>
        <p:spPr>
          <a:xfrm flipV="1">
            <a:off x="9604029" y="3593563"/>
            <a:ext cx="864373" cy="279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Rubrik 1">
            <a:extLst>
              <a:ext uri="{FF2B5EF4-FFF2-40B4-BE49-F238E27FC236}">
                <a16:creationId xmlns:a16="http://schemas.microsoft.com/office/drawing/2014/main" id="{20FDEC75-DAD0-82EA-D5F4-5B2F4EEE371C}"/>
              </a:ext>
            </a:extLst>
          </p:cNvPr>
          <p:cNvSpPr txBox="1">
            <a:spLocks/>
          </p:cNvSpPr>
          <p:nvPr/>
        </p:nvSpPr>
        <p:spPr>
          <a:xfrm>
            <a:off x="609600" y="190411"/>
            <a:ext cx="10972800" cy="826626"/>
          </a:xfrm>
          <a:prstGeom prst="rect">
            <a:avLst/>
          </a:prstGeom>
        </p:spPr>
        <p:txBody>
          <a:bodyPr lIns="91440" tIns="45720" rIns="91440" bIns="45720" anchor="t"/>
          <a:lst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sv-SE" sz="3600" b="1" i="0" u="none" strike="noStrike" kern="1200" cap="none" spc="0" normalizeH="0" baseline="0" noProof="0" dirty="0">
                <a:ln>
                  <a:noFill/>
                </a:ln>
                <a:solidFill>
                  <a:prstClr val="black"/>
                </a:solidFill>
                <a:effectLst/>
                <a:uLnTx/>
                <a:uFillTx/>
                <a:latin typeface="Arial" panose="020B0604020202020204"/>
                <a:ea typeface="+mj-ea"/>
                <a:cs typeface="+mj-cs"/>
              </a:rPr>
              <a:t>Remissens flöde hos skickande enhet </a:t>
            </a:r>
          </a:p>
        </p:txBody>
      </p:sp>
      <p:sp>
        <p:nvSpPr>
          <p:cNvPr id="6" name="textruta 5">
            <a:extLst>
              <a:ext uri="{FF2B5EF4-FFF2-40B4-BE49-F238E27FC236}">
                <a16:creationId xmlns:a16="http://schemas.microsoft.com/office/drawing/2014/main" id="{26ADCBF6-6AA8-A8FD-697D-237132C35628}"/>
              </a:ext>
            </a:extLst>
          </p:cNvPr>
          <p:cNvSpPr txBox="1"/>
          <p:nvPr/>
        </p:nvSpPr>
        <p:spPr>
          <a:xfrm>
            <a:off x="1349577" y="2066326"/>
            <a:ext cx="2574847" cy="646331"/>
          </a:xfrm>
          <a:prstGeom prst="rect">
            <a:avLst/>
          </a:prstGeom>
          <a:noFill/>
          <a:ln w="57150">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Förbereder avsändning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Påbörjad</a:t>
            </a:r>
          </a:p>
        </p:txBody>
      </p:sp>
      <p:cxnSp>
        <p:nvCxnSpPr>
          <p:cNvPr id="8" name="Rak pilkoppling 7">
            <a:extLst>
              <a:ext uri="{FF2B5EF4-FFF2-40B4-BE49-F238E27FC236}">
                <a16:creationId xmlns:a16="http://schemas.microsoft.com/office/drawing/2014/main" id="{46201421-5174-C7BA-55A5-34B0A38E5F4D}"/>
              </a:ext>
            </a:extLst>
          </p:cNvPr>
          <p:cNvCxnSpPr>
            <a:cxnSpLocks/>
          </p:cNvCxnSpPr>
          <p:nvPr/>
        </p:nvCxnSpPr>
        <p:spPr>
          <a:xfrm flipV="1">
            <a:off x="1301218" y="2770528"/>
            <a:ext cx="449205" cy="58924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 name="Platshållare för sidfot 3">
            <a:extLst>
              <a:ext uri="{FF2B5EF4-FFF2-40B4-BE49-F238E27FC236}">
                <a16:creationId xmlns:a16="http://schemas.microsoft.com/office/drawing/2014/main" id="{8151A57F-DA45-F133-884E-28DB78EEE842}"/>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045408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99A5B-B96C-F132-F763-A8536E8EEC1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60B576B-B627-31D4-4463-622F4DE0D899}"/>
              </a:ext>
            </a:extLst>
          </p:cNvPr>
          <p:cNvSpPr>
            <a:spLocks noGrp="1"/>
          </p:cNvSpPr>
          <p:nvPr>
            <p:ph type="title"/>
          </p:nvPr>
        </p:nvSpPr>
        <p:spPr>
          <a:xfrm>
            <a:off x="493168" y="264239"/>
            <a:ext cx="10442575" cy="428625"/>
          </a:xfrm>
        </p:spPr>
        <p:txBody>
          <a:bodyPr/>
          <a:lstStyle/>
          <a:p>
            <a:r>
              <a:rPr lang="sv-SE" b="1" dirty="0"/>
              <a:t>Remisshantering - olika status</a:t>
            </a:r>
          </a:p>
        </p:txBody>
      </p:sp>
      <p:sp>
        <p:nvSpPr>
          <p:cNvPr id="28" name="textruta 27">
            <a:extLst>
              <a:ext uri="{FF2B5EF4-FFF2-40B4-BE49-F238E27FC236}">
                <a16:creationId xmlns:a16="http://schemas.microsoft.com/office/drawing/2014/main" id="{B4690BE0-8FF4-E146-78F6-A6C1A78AE3CF}"/>
              </a:ext>
            </a:extLst>
          </p:cNvPr>
          <p:cNvSpPr txBox="1"/>
          <p:nvPr/>
        </p:nvSpPr>
        <p:spPr>
          <a:xfrm>
            <a:off x="10972364" y="-649346"/>
            <a:ext cx="138179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lumMod val="65000"/>
                  </a:prstClr>
                </a:solidFill>
                <a:effectLst/>
                <a:uLnTx/>
                <a:uFillTx/>
                <a:latin typeface="Arial"/>
                <a:ea typeface="+mn-ea"/>
                <a:cs typeface="Arial"/>
              </a:rPr>
              <a:t>Arbetsmaterial</a:t>
            </a:r>
            <a:endParaRPr kumimoji="0" lang="sv-SE" sz="1400" b="0" i="0" u="none" strike="noStrike" kern="1200" cap="none" spc="0" normalizeH="0" baseline="0" noProof="0">
              <a:ln>
                <a:noFill/>
              </a:ln>
              <a:solidFill>
                <a:prstClr val="white">
                  <a:lumMod val="65000"/>
                </a:prstClr>
              </a:solidFill>
              <a:effectLst/>
              <a:uLnTx/>
              <a:uFillTx/>
              <a:latin typeface="Arial"/>
              <a:ea typeface="+mn-ea"/>
              <a:cs typeface="+mn-cs"/>
            </a:endParaRPr>
          </a:p>
        </p:txBody>
      </p:sp>
      <p:sp>
        <p:nvSpPr>
          <p:cNvPr id="4" name="textruta 3">
            <a:extLst>
              <a:ext uri="{FF2B5EF4-FFF2-40B4-BE49-F238E27FC236}">
                <a16:creationId xmlns:a16="http://schemas.microsoft.com/office/drawing/2014/main" id="{73779FE7-8B6E-139F-B032-CC40D7894654}"/>
              </a:ext>
            </a:extLst>
          </p:cNvPr>
          <p:cNvSpPr txBox="1"/>
          <p:nvPr/>
        </p:nvSpPr>
        <p:spPr>
          <a:xfrm>
            <a:off x="303045" y="1228397"/>
            <a:ext cx="10322513" cy="4708981"/>
          </a:xfrm>
          <a:prstGeom prst="rect">
            <a:avLst/>
          </a:prstGeom>
          <a:noFill/>
        </p:spPr>
        <p:txBody>
          <a:bodyPr wrap="square" rtlCol="0">
            <a:spAutoFit/>
          </a:bodyPr>
          <a:lstStyle/>
          <a:p>
            <a:pPr marL="285750" indent="-285750">
              <a:buFont typeface="Arial" panose="020B0604020202020204" pitchFamily="34" charset="0"/>
              <a:buChar char="•"/>
            </a:pPr>
            <a:r>
              <a:rPr lang="sv-SE" sz="2000" dirty="0"/>
              <a:t>Remissflödet kan följas via status: </a:t>
            </a:r>
            <a:r>
              <a:rPr lang="sv-SE" sz="2000" i="1" dirty="0"/>
              <a:t>påbörjad, förbereder avsändning, inkommen, accepterad, bokad, väntar på ombokning, besök genomfört, slutförd, stängd, skickad.</a:t>
            </a:r>
            <a:r>
              <a:rPr lang="sv-SE" sz="2000" dirty="0"/>
              <a:t> Kan också ha andra status </a:t>
            </a:r>
            <a:r>
              <a:rPr lang="sv-SE" sz="2000" i="1" dirty="0"/>
              <a:t>– avvisad, avbruten</a:t>
            </a:r>
            <a:r>
              <a:rPr lang="sv-SE" sz="2000" dirty="0"/>
              <a:t>.</a:t>
            </a:r>
            <a:br>
              <a:rPr lang="sv-SE" sz="2000" dirty="0"/>
            </a:br>
            <a:endParaRPr lang="sv-SE" sz="2000" dirty="0"/>
          </a:p>
          <a:p>
            <a:pPr marL="285750" indent="-285750">
              <a:buFont typeface="Arial" panose="020B0604020202020204" pitchFamily="34" charset="0"/>
              <a:buChar char="•"/>
            </a:pPr>
            <a:r>
              <a:rPr lang="sv-SE" sz="2000" dirty="0"/>
              <a:t>Status växlar automatiskt beroende på vilken aktivitet som tas med remissen. Status sätts inte manuellt.</a:t>
            </a:r>
            <a:br>
              <a:rPr lang="sv-SE" sz="2000" dirty="0"/>
            </a:br>
            <a:endParaRPr lang="sv-SE" sz="2000" dirty="0"/>
          </a:p>
          <a:p>
            <a:pPr marL="285750" indent="-285750">
              <a:buFont typeface="Arial" panose="020B0604020202020204" pitchFamily="34" charset="0"/>
              <a:buChar char="•"/>
            </a:pPr>
            <a:r>
              <a:rPr lang="sv-SE" sz="2000" dirty="0"/>
              <a:t>Arbete i remisshanteraren av remisser behöver ske för att få ett effektivt flöde </a:t>
            </a:r>
            <a:br>
              <a:rPr lang="sv-SE" sz="2000" dirty="0"/>
            </a:br>
            <a:r>
              <a:rPr lang="sv-SE" sz="2000" dirty="0"/>
              <a:t>och omhändertagande av remisser. </a:t>
            </a:r>
            <a:br>
              <a:rPr lang="sv-SE" sz="2000" dirty="0"/>
            </a:br>
            <a:br>
              <a:rPr lang="sv-SE" sz="1050" dirty="0"/>
            </a:br>
            <a:r>
              <a:rPr lang="sv-SE" sz="2000" dirty="0"/>
              <a:t>Ingen extra bevakning som det görs idag, utan remissen finns i systemet och bevakning startar direkt i remisshanteraren.</a:t>
            </a:r>
            <a:br>
              <a:rPr lang="sv-SE" sz="2000" dirty="0"/>
            </a:br>
            <a:br>
              <a:rPr lang="sv-SE" sz="2000" dirty="0"/>
            </a:br>
            <a:endParaRPr lang="sv-SE" sz="2000" dirty="0"/>
          </a:p>
          <a:p>
            <a:pPr marL="285750" indent="-285750">
              <a:buFont typeface="Arial" panose="020B0604020202020204" pitchFamily="34" charset="0"/>
              <a:buChar char="•"/>
            </a:pPr>
            <a:endParaRPr lang="sv-SE" sz="2000" dirty="0"/>
          </a:p>
        </p:txBody>
      </p:sp>
    </p:spTree>
    <p:extLst>
      <p:ext uri="{BB962C8B-B14F-4D97-AF65-F5344CB8AC3E}">
        <p14:creationId xmlns:p14="http://schemas.microsoft.com/office/powerpoint/2010/main" val="2105225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34A07-DB2D-6E54-E9D8-82E1DB5DCB1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BB0D1AE-D658-4B96-4BE8-2CDD55DBF9BC}"/>
              </a:ext>
            </a:extLst>
          </p:cNvPr>
          <p:cNvSpPr>
            <a:spLocks noGrp="1"/>
          </p:cNvSpPr>
          <p:nvPr>
            <p:ph type="title"/>
          </p:nvPr>
        </p:nvSpPr>
        <p:spPr>
          <a:xfrm>
            <a:off x="444781" y="333687"/>
            <a:ext cx="10259468" cy="835356"/>
          </a:xfrm>
        </p:spPr>
        <p:txBody>
          <a:bodyPr/>
          <a:lstStyle/>
          <a:p>
            <a:r>
              <a:rPr lang="sv-SE" b="1" dirty="0"/>
              <a:t>Remisshantering - </a:t>
            </a:r>
            <a:r>
              <a:rPr lang="sv-SE" b="1" dirty="0" err="1"/>
              <a:t>delstatus</a:t>
            </a:r>
            <a:r>
              <a:rPr lang="sv-SE" b="1" dirty="0"/>
              <a:t> – anges manuellt </a:t>
            </a:r>
          </a:p>
        </p:txBody>
      </p:sp>
      <p:sp>
        <p:nvSpPr>
          <p:cNvPr id="28" name="textruta 27">
            <a:extLst>
              <a:ext uri="{FF2B5EF4-FFF2-40B4-BE49-F238E27FC236}">
                <a16:creationId xmlns:a16="http://schemas.microsoft.com/office/drawing/2014/main" id="{D528AF75-B6F9-6EAB-BA52-58823A70B7A8}"/>
              </a:ext>
            </a:extLst>
          </p:cNvPr>
          <p:cNvSpPr txBox="1"/>
          <p:nvPr/>
        </p:nvSpPr>
        <p:spPr>
          <a:xfrm>
            <a:off x="10972364" y="-649346"/>
            <a:ext cx="138179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lumMod val="65000"/>
                  </a:prstClr>
                </a:solidFill>
                <a:effectLst/>
                <a:uLnTx/>
                <a:uFillTx/>
                <a:latin typeface="Arial"/>
                <a:ea typeface="+mn-ea"/>
                <a:cs typeface="Arial"/>
              </a:rPr>
              <a:t>Arbetsmaterial</a:t>
            </a:r>
            <a:endParaRPr kumimoji="0" lang="sv-SE" sz="1400" b="0" i="0" u="none" strike="noStrike" kern="1200" cap="none" spc="0" normalizeH="0" baseline="0" noProof="0">
              <a:ln>
                <a:noFill/>
              </a:ln>
              <a:solidFill>
                <a:prstClr val="white">
                  <a:lumMod val="65000"/>
                </a:prstClr>
              </a:solidFill>
              <a:effectLst/>
              <a:uLnTx/>
              <a:uFillTx/>
              <a:latin typeface="Arial"/>
              <a:ea typeface="+mn-ea"/>
              <a:cs typeface="+mn-cs"/>
            </a:endParaRPr>
          </a:p>
        </p:txBody>
      </p:sp>
      <p:sp>
        <p:nvSpPr>
          <p:cNvPr id="4" name="textruta 3">
            <a:extLst>
              <a:ext uri="{FF2B5EF4-FFF2-40B4-BE49-F238E27FC236}">
                <a16:creationId xmlns:a16="http://schemas.microsoft.com/office/drawing/2014/main" id="{CEAA379B-35C6-C7E2-482B-B1D29D266ED6}"/>
              </a:ext>
            </a:extLst>
          </p:cNvPr>
          <p:cNvSpPr txBox="1"/>
          <p:nvPr/>
        </p:nvSpPr>
        <p:spPr>
          <a:xfrm>
            <a:off x="562570" y="1259747"/>
            <a:ext cx="10491254" cy="4093428"/>
          </a:xfrm>
          <a:prstGeom prst="rect">
            <a:avLst/>
          </a:prstGeom>
          <a:noFill/>
        </p:spPr>
        <p:txBody>
          <a:bodyPr wrap="square" rtlCol="0">
            <a:spAutoFit/>
          </a:bodyPr>
          <a:lstStyle/>
          <a:p>
            <a:r>
              <a:rPr lang="sv-SE" sz="2000" dirty="0" err="1"/>
              <a:t>Delstatus</a:t>
            </a:r>
            <a:r>
              <a:rPr lang="sv-SE" sz="2000" dirty="0"/>
              <a:t> används för olika syften (sätts manuellt till skillnad från status) till exempel:</a:t>
            </a:r>
          </a:p>
          <a:p>
            <a:endParaRPr lang="sv-SE" sz="2000" dirty="0"/>
          </a:p>
          <a:p>
            <a:pPr marL="285750" indent="-285750">
              <a:buFont typeface="Arial" panose="020B0604020202020204" pitchFamily="34" charset="0"/>
              <a:buChar char="•"/>
            </a:pPr>
            <a:r>
              <a:rPr lang="sv-SE" sz="2000" dirty="0" err="1"/>
              <a:t>Delstatus</a:t>
            </a:r>
            <a:r>
              <a:rPr lang="sv-SE" sz="2000" dirty="0"/>
              <a:t> - inväntar kompletterande information </a:t>
            </a:r>
          </a:p>
          <a:p>
            <a:endParaRPr lang="sv-SE" sz="2000" dirty="0"/>
          </a:p>
          <a:p>
            <a:pPr marL="285750" indent="-285750">
              <a:buFont typeface="Arial" panose="020B0604020202020204" pitchFamily="34" charset="0"/>
              <a:buChar char="•"/>
            </a:pPr>
            <a:r>
              <a:rPr lang="sv-SE" sz="2000" dirty="0" err="1"/>
              <a:t>Delstatus</a:t>
            </a:r>
            <a:r>
              <a:rPr lang="sv-SE" sz="2000" dirty="0"/>
              <a:t> för olika brev – remissbekräftelse skickas till både patient och remittent via olika </a:t>
            </a:r>
            <a:r>
              <a:rPr lang="sv-SE" sz="2000" dirty="0" err="1"/>
              <a:t>delstatus</a:t>
            </a:r>
            <a:r>
              <a:rPr lang="sv-SE" sz="2000" dirty="0"/>
              <a:t>.</a:t>
            </a:r>
            <a:br>
              <a:rPr lang="sv-SE" sz="2000" dirty="0"/>
            </a:br>
            <a:endParaRPr lang="sv-SE" sz="2000" dirty="0"/>
          </a:p>
          <a:p>
            <a:pPr marL="285750" indent="-285750">
              <a:buFont typeface="Arial" panose="020B0604020202020204" pitchFamily="34" charset="0"/>
              <a:buChar char="•"/>
            </a:pPr>
            <a:r>
              <a:rPr lang="sv-SE" sz="2000" dirty="0" err="1"/>
              <a:t>Delstatus</a:t>
            </a:r>
            <a:r>
              <a:rPr lang="sv-SE" sz="2000" dirty="0"/>
              <a:t> för samordning – om patient ska samordnas gör detta med </a:t>
            </a:r>
            <a:r>
              <a:rPr lang="sv-SE" sz="2000" dirty="0" err="1"/>
              <a:t>delstatus</a:t>
            </a:r>
            <a:r>
              <a:rPr lang="sv-SE" sz="2000" dirty="0"/>
              <a:t>. </a:t>
            </a:r>
            <a:br>
              <a:rPr lang="sv-SE" sz="2000" dirty="0"/>
            </a:br>
            <a:r>
              <a:rPr lang="sv-SE" sz="2000" dirty="0"/>
              <a:t>Internt inom SDV – </a:t>
            </a:r>
            <a:r>
              <a:rPr lang="sv-SE" sz="2000" dirty="0" err="1"/>
              <a:t>vidareskickar</a:t>
            </a:r>
            <a:r>
              <a:rPr lang="sv-SE" sz="2000" dirty="0"/>
              <a:t> remiss med </a:t>
            </a:r>
            <a:r>
              <a:rPr lang="sv-SE" sz="2000" dirty="0" err="1"/>
              <a:t>delstatus</a:t>
            </a:r>
            <a:r>
              <a:rPr lang="sv-SE" sz="2000" dirty="0"/>
              <a:t>.</a:t>
            </a:r>
            <a:br>
              <a:rPr lang="sv-SE" sz="2000" dirty="0"/>
            </a:br>
            <a:r>
              <a:rPr lang="sv-SE" sz="2000" dirty="0"/>
              <a:t>Externt utanför SDV – avbryter remissen med olika orsaker.</a:t>
            </a:r>
            <a:br>
              <a:rPr lang="sv-SE" sz="2000" dirty="0"/>
            </a:br>
            <a:endParaRPr lang="sv-SE" sz="2000" dirty="0"/>
          </a:p>
          <a:p>
            <a:pPr marL="285750" indent="-285750">
              <a:buFont typeface="Arial" panose="020B0604020202020204" pitchFamily="34" charset="0"/>
              <a:buChar char="•"/>
            </a:pPr>
            <a:r>
              <a:rPr lang="sv-SE" sz="2000" dirty="0" err="1"/>
              <a:t>Delstatus</a:t>
            </a:r>
            <a:r>
              <a:rPr lang="sv-SE" sz="2000" dirty="0"/>
              <a:t> används för att remissvar inkommit.</a:t>
            </a:r>
            <a:br>
              <a:rPr lang="sv-SE" sz="2000" dirty="0"/>
            </a:br>
            <a:endParaRPr lang="sv-SE" sz="2000" dirty="0">
              <a:highlight>
                <a:srgbClr val="FFFF00"/>
              </a:highlight>
            </a:endParaRPr>
          </a:p>
        </p:txBody>
      </p:sp>
    </p:spTree>
    <p:extLst>
      <p:ext uri="{BB962C8B-B14F-4D97-AF65-F5344CB8AC3E}">
        <p14:creationId xmlns:p14="http://schemas.microsoft.com/office/powerpoint/2010/main" val="76051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ADA89-F358-5B32-7A06-0A040C86A42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CAADD63-FDEA-5B56-611A-8F282B557C18}"/>
              </a:ext>
            </a:extLst>
          </p:cNvPr>
          <p:cNvSpPr>
            <a:spLocks noGrp="1"/>
          </p:cNvSpPr>
          <p:nvPr>
            <p:ph type="title"/>
          </p:nvPr>
        </p:nvSpPr>
        <p:spPr>
          <a:xfrm>
            <a:off x="117696" y="264239"/>
            <a:ext cx="11923414" cy="428625"/>
          </a:xfrm>
        </p:spPr>
        <p:txBody>
          <a:bodyPr/>
          <a:lstStyle/>
          <a:p>
            <a:r>
              <a:rPr lang="sv-SE" sz="2800" b="1" dirty="0"/>
              <a:t>Remisshantering exempel arbetslistor –idag t ex bevakningslistor </a:t>
            </a:r>
          </a:p>
        </p:txBody>
      </p:sp>
      <p:sp>
        <p:nvSpPr>
          <p:cNvPr id="28" name="textruta 27">
            <a:extLst>
              <a:ext uri="{FF2B5EF4-FFF2-40B4-BE49-F238E27FC236}">
                <a16:creationId xmlns:a16="http://schemas.microsoft.com/office/drawing/2014/main" id="{A7207C82-EF6B-6F68-4F68-250F948E5128}"/>
              </a:ext>
            </a:extLst>
          </p:cNvPr>
          <p:cNvSpPr txBox="1"/>
          <p:nvPr/>
        </p:nvSpPr>
        <p:spPr>
          <a:xfrm>
            <a:off x="10972364" y="-649346"/>
            <a:ext cx="138179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lumMod val="65000"/>
                  </a:prstClr>
                </a:solidFill>
                <a:effectLst/>
                <a:uLnTx/>
                <a:uFillTx/>
                <a:latin typeface="Arial"/>
                <a:ea typeface="+mn-ea"/>
                <a:cs typeface="Arial"/>
              </a:rPr>
              <a:t>Arbetsmaterial</a:t>
            </a:r>
            <a:endParaRPr kumimoji="0" lang="sv-SE" sz="1400" b="0" i="0" u="none" strike="noStrike" kern="1200" cap="none" spc="0" normalizeH="0" baseline="0" noProof="0">
              <a:ln>
                <a:noFill/>
              </a:ln>
              <a:solidFill>
                <a:prstClr val="white">
                  <a:lumMod val="65000"/>
                </a:prstClr>
              </a:solidFill>
              <a:effectLst/>
              <a:uLnTx/>
              <a:uFillTx/>
              <a:latin typeface="Arial"/>
              <a:ea typeface="+mn-ea"/>
              <a:cs typeface="+mn-cs"/>
            </a:endParaRPr>
          </a:p>
        </p:txBody>
      </p:sp>
      <p:sp>
        <p:nvSpPr>
          <p:cNvPr id="3" name="textruta 2">
            <a:extLst>
              <a:ext uri="{FF2B5EF4-FFF2-40B4-BE49-F238E27FC236}">
                <a16:creationId xmlns:a16="http://schemas.microsoft.com/office/drawing/2014/main" id="{E1C2E465-B19A-DB41-F3AB-0F5FE0BB4DC5}"/>
              </a:ext>
            </a:extLst>
          </p:cNvPr>
          <p:cNvSpPr txBox="1"/>
          <p:nvPr/>
        </p:nvSpPr>
        <p:spPr>
          <a:xfrm>
            <a:off x="491138" y="917979"/>
            <a:ext cx="9740882" cy="569386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sv-SE" sz="2000" b="1" i="0" u="none" strike="noStrike" kern="1200" cap="none" spc="0" normalizeH="0" baseline="0" noProof="0" dirty="0">
                <a:ln>
                  <a:noFill/>
                </a:ln>
                <a:solidFill>
                  <a:prstClr val="black"/>
                </a:solidFill>
                <a:effectLst/>
                <a:uLnTx/>
                <a:uFillTx/>
                <a:latin typeface="Arial"/>
                <a:ea typeface="+mn-ea"/>
                <a:cs typeface="+mn-cs"/>
              </a:rPr>
              <a:t>Exempel på arbetslistor mottagande enhet i remisshanteraren</a:t>
            </a: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Inkomna remisser (kontroll av komplettering vårdbegärantyp, problemkod</a:t>
            </a:r>
            <a:r>
              <a:rPr lang="sv-SE" dirty="0">
                <a:solidFill>
                  <a:prstClr val="black"/>
                </a:solidFill>
                <a:latin typeface="Arial"/>
              </a:rPr>
              <a:t>, prioritet</a:t>
            </a:r>
            <a:r>
              <a:rPr kumimoji="0" lang="sv-SE" sz="1800" b="0" i="0" u="none" strike="noStrike" kern="1200" cap="none" spc="0" normalizeH="0" baseline="0" noProof="0" dirty="0">
                <a:ln>
                  <a:noFill/>
                </a:ln>
                <a:solidFill>
                  <a:prstClr val="black"/>
                </a:solidFill>
                <a:effectLst/>
                <a:uLnTx/>
                <a:uFillTx/>
                <a:latin typeface="Arial"/>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Accepterade och säkerställa att medicinskt måldatum och andra viktiga fält är rätt ifyllda</a:t>
            </a:r>
          </a:p>
          <a:p>
            <a:pPr marL="285750" indent="-285750">
              <a:buFont typeface="Arial" panose="020B0604020202020204" pitchFamily="34" charset="0"/>
              <a:buChar char="•"/>
            </a:pPr>
            <a:r>
              <a:rPr kumimoji="0" lang="sv-SE" sz="1800" b="0" i="0" u="none" strike="noStrike" kern="1200" cap="none" spc="0" normalizeH="0" baseline="0" noProof="0" dirty="0">
                <a:ln>
                  <a:noFill/>
                </a:ln>
                <a:solidFill>
                  <a:prstClr val="black"/>
                </a:solidFill>
                <a:effectLst/>
                <a:uLnTx/>
                <a:uFillTx/>
                <a:latin typeface="Arial"/>
                <a:ea typeface="+mn-ea"/>
                <a:cs typeface="+mn-cs"/>
              </a:rPr>
              <a:t>Efter granskning av remisser skicka remissbekräftelse via </a:t>
            </a:r>
            <a:r>
              <a:rPr kumimoji="0" lang="sv-SE" sz="1800" b="0" i="0" u="none" strike="noStrike" kern="1200" cap="none" spc="0" normalizeH="0" baseline="0" noProof="0" dirty="0" err="1">
                <a:ln>
                  <a:noFill/>
                </a:ln>
                <a:solidFill>
                  <a:prstClr val="black"/>
                </a:solidFill>
                <a:effectLst/>
                <a:uLnTx/>
                <a:uFillTx/>
                <a:latin typeface="Arial"/>
                <a:ea typeface="+mn-ea"/>
                <a:cs typeface="+mn-cs"/>
              </a:rPr>
              <a:t>delstatus</a:t>
            </a:r>
            <a:r>
              <a:rPr kumimoji="0" lang="sv-SE" sz="1800" b="0" i="0" u="none" strike="noStrike" kern="1200" cap="none" spc="0" normalizeH="0" baseline="0" noProof="0" dirty="0">
                <a:ln>
                  <a:noFill/>
                </a:ln>
                <a:solidFill>
                  <a:prstClr val="black"/>
                </a:solidFill>
                <a:effectLst/>
                <a:uLnTx/>
                <a:uFillTx/>
                <a:latin typeface="Arial"/>
                <a:ea typeface="+mn-ea"/>
                <a:cs typeface="+mn-cs"/>
              </a:rPr>
              <a:t> och fylla i yrkeskategori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Väntande (accepterade, väntar på ombokning) utifrån medicinsk måldatum för att boka rätt patient i rätt tid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Bokade patienter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Avvisade remisser, avbrutna remisser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a:ea typeface="+mn-ea"/>
                <a:cs typeface="+mn-cs"/>
              </a:rPr>
              <a:t>Exempel arbetslistor remittent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Påbörjade, förbereder avsändning av remisser som ska skickas men saknar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Stänga remisser där patienten är klar hos mottagaren med rätt status och </a:t>
            </a:r>
            <a:r>
              <a:rPr kumimoji="0" lang="sv-SE" sz="1800" b="0" i="0" u="none" strike="noStrike" kern="1200" cap="none" spc="0" normalizeH="0" baseline="0" noProof="0" dirty="0" err="1">
                <a:ln>
                  <a:noFill/>
                </a:ln>
                <a:solidFill>
                  <a:prstClr val="black"/>
                </a:solidFill>
                <a:effectLst/>
                <a:uLnTx/>
                <a:uFillTx/>
                <a:latin typeface="Arial"/>
                <a:ea typeface="+mn-ea"/>
                <a:cs typeface="+mn-cs"/>
              </a:rPr>
              <a:t>delstatus</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285750" indent="-285750">
              <a:buFont typeface="Arial" panose="020B0604020202020204" pitchFamily="34" charset="0"/>
              <a:buChar char="•"/>
            </a:pPr>
            <a:r>
              <a:rPr kumimoji="0" lang="sv-SE" sz="1800" b="0" i="0" u="none" strike="noStrike" kern="1200" cap="none" spc="0" normalizeH="0" baseline="0" noProof="0" dirty="0">
                <a:ln>
                  <a:noFill/>
                </a:ln>
                <a:solidFill>
                  <a:prstClr val="black"/>
                </a:solidFill>
                <a:effectLst/>
                <a:uLnTx/>
                <a:uFillTx/>
                <a:latin typeface="Arial"/>
                <a:ea typeface="+mn-ea"/>
                <a:cs typeface="+mn-cs"/>
              </a:rPr>
              <a:t>Avvisade eller avbrutna remisser från mottagaren</a:t>
            </a:r>
            <a:br>
              <a:rPr kumimoji="0" lang="sv-SE" sz="1800" b="0" i="0" u="none" strike="noStrike" kern="1200" cap="none" spc="0" normalizeH="0" baseline="0" noProof="0" dirty="0">
                <a:ln>
                  <a:noFill/>
                </a:ln>
                <a:solidFill>
                  <a:prstClr val="black"/>
                </a:solidFill>
                <a:effectLst/>
                <a:uLnTx/>
                <a:uFillTx/>
                <a:latin typeface="Arial"/>
                <a:ea typeface="+mn-ea"/>
                <a:cs typeface="+mn-cs"/>
              </a:rPr>
            </a:b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r>
              <a:rPr lang="sv-SE" sz="2000" b="1" dirty="0">
                <a:solidFill>
                  <a:prstClr val="black"/>
                </a:solidFill>
                <a:latin typeface="Arial"/>
              </a:rPr>
              <a:t>Exempel a</a:t>
            </a:r>
            <a:r>
              <a:rPr lang="sv-SE" sz="2000" b="1" dirty="0">
                <a:solidFill>
                  <a:prstClr val="black"/>
                </a:solidFill>
              </a:rPr>
              <a:t>rbetslistor Utgående remisser</a:t>
            </a:r>
            <a:endParaRPr lang="sv-SE" sz="2000" b="1" dirty="0">
              <a:solidFill>
                <a:prstClr val="black"/>
              </a:solidFill>
              <a:latin typeface="Arial"/>
            </a:endParaRPr>
          </a:p>
          <a:p>
            <a:pPr marL="285750" indent="-285750">
              <a:buFont typeface="Arial" panose="020B0604020202020204" pitchFamily="34" charset="0"/>
              <a:buChar char="•"/>
            </a:pPr>
            <a:r>
              <a:rPr kumimoji="0" lang="sv-SE" sz="1800" b="0" i="0" u="none" strike="noStrike" kern="1200" cap="none" spc="0" normalizeH="0" baseline="0" noProof="0" dirty="0">
                <a:ln>
                  <a:noFill/>
                </a:ln>
                <a:solidFill>
                  <a:prstClr val="black"/>
                </a:solidFill>
                <a:effectLst/>
                <a:uLnTx/>
                <a:uFillTx/>
                <a:latin typeface="Arial"/>
                <a:ea typeface="+mn-ea"/>
                <a:cs typeface="+mn-cs"/>
              </a:rPr>
              <a:t>Skickade remisser</a:t>
            </a:r>
          </a:p>
          <a:p>
            <a:pPr marL="285750" indent="-285750">
              <a:buFont typeface="Arial" panose="020B0604020202020204" pitchFamily="34" charset="0"/>
              <a:buChar char="•"/>
            </a:pPr>
            <a:r>
              <a:rPr lang="sv-SE" dirty="0">
                <a:solidFill>
                  <a:prstClr val="black"/>
                </a:solidFill>
                <a:latin typeface="Arial"/>
              </a:rPr>
              <a:t>B</a:t>
            </a:r>
            <a:r>
              <a:rPr kumimoji="0" lang="sv-SE" sz="1800" b="0" i="0" u="none" strike="noStrike" kern="1200" cap="none" spc="0" normalizeH="0" baseline="0" noProof="0" dirty="0" err="1">
                <a:ln>
                  <a:noFill/>
                </a:ln>
                <a:solidFill>
                  <a:prstClr val="black"/>
                </a:solidFill>
                <a:effectLst/>
                <a:uLnTx/>
                <a:uFillTx/>
                <a:latin typeface="Arial"/>
                <a:ea typeface="+mn-ea"/>
                <a:cs typeface="+mn-cs"/>
              </a:rPr>
              <a:t>evaka</a:t>
            </a:r>
            <a:r>
              <a:rPr kumimoji="0" lang="sv-SE" sz="1800" b="0" i="0" u="none" strike="noStrike" kern="1200" cap="none" spc="0" normalizeH="0" baseline="0" noProof="0" dirty="0">
                <a:ln>
                  <a:noFill/>
                </a:ln>
                <a:solidFill>
                  <a:prstClr val="black"/>
                </a:solidFill>
                <a:effectLst/>
                <a:uLnTx/>
                <a:uFillTx/>
                <a:latin typeface="Arial"/>
                <a:ea typeface="+mn-ea"/>
                <a:cs typeface="+mn-cs"/>
              </a:rPr>
              <a:t> remissvar</a:t>
            </a:r>
          </a:p>
          <a:p>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29759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FF4B7-8852-C7CA-4AD2-CEE4E58A1E15}"/>
            </a:ext>
          </a:extLst>
        </p:cNvPr>
        <p:cNvGrpSpPr/>
        <p:nvPr/>
      </p:nvGrpSpPr>
      <p:grpSpPr>
        <a:xfrm>
          <a:off x="0" y="0"/>
          <a:ext cx="0" cy="0"/>
          <a:chOff x="0" y="0"/>
          <a:chExt cx="0" cy="0"/>
        </a:xfrm>
      </p:grpSpPr>
      <p:sp>
        <p:nvSpPr>
          <p:cNvPr id="27" name="textruta 26">
            <a:extLst>
              <a:ext uri="{FF2B5EF4-FFF2-40B4-BE49-F238E27FC236}">
                <a16:creationId xmlns:a16="http://schemas.microsoft.com/office/drawing/2014/main" id="{47132ECE-FA40-C12C-27D6-9C2F867DFAD9}"/>
              </a:ext>
            </a:extLst>
          </p:cNvPr>
          <p:cNvSpPr txBox="1"/>
          <p:nvPr/>
        </p:nvSpPr>
        <p:spPr>
          <a:xfrm>
            <a:off x="828480" y="6498406"/>
            <a:ext cx="181291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prstClr val="white">
                    <a:lumMod val="65000"/>
                  </a:prstClr>
                </a:solidFill>
                <a:effectLst/>
                <a:uLnTx/>
                <a:uFillTx/>
                <a:latin typeface="Arial"/>
                <a:ea typeface="+mn-ea"/>
                <a:cs typeface="+mn-cs"/>
              </a:rPr>
              <a:t>2022-09-20</a:t>
            </a:r>
          </a:p>
        </p:txBody>
      </p:sp>
      <p:sp>
        <p:nvSpPr>
          <p:cNvPr id="28" name="textruta 27">
            <a:extLst>
              <a:ext uri="{FF2B5EF4-FFF2-40B4-BE49-F238E27FC236}">
                <a16:creationId xmlns:a16="http://schemas.microsoft.com/office/drawing/2014/main" id="{972A5A63-BBBE-4924-BBD8-65FEA6DD16F5}"/>
              </a:ext>
            </a:extLst>
          </p:cNvPr>
          <p:cNvSpPr txBox="1"/>
          <p:nvPr/>
        </p:nvSpPr>
        <p:spPr>
          <a:xfrm>
            <a:off x="10972364" y="-649346"/>
            <a:ext cx="138179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lumMod val="65000"/>
                  </a:prstClr>
                </a:solidFill>
                <a:effectLst/>
                <a:uLnTx/>
                <a:uFillTx/>
                <a:latin typeface="Arial"/>
                <a:ea typeface="+mn-ea"/>
                <a:cs typeface="Arial"/>
              </a:rPr>
              <a:t>Arbetsmaterial</a:t>
            </a:r>
            <a:endParaRPr kumimoji="0" lang="sv-SE" sz="1400" b="0" i="0" u="none" strike="noStrike" kern="1200" cap="none" spc="0" normalizeH="0" baseline="0" noProof="0">
              <a:ln>
                <a:noFill/>
              </a:ln>
              <a:solidFill>
                <a:prstClr val="white">
                  <a:lumMod val="65000"/>
                </a:prstClr>
              </a:solidFill>
              <a:effectLst/>
              <a:uLnTx/>
              <a:uFillTx/>
              <a:latin typeface="Arial"/>
              <a:ea typeface="+mn-ea"/>
              <a:cs typeface="+mn-cs"/>
            </a:endParaRPr>
          </a:p>
        </p:txBody>
      </p:sp>
      <p:pic>
        <p:nvPicPr>
          <p:cNvPr id="7" name="Bildobjekt 6">
            <a:extLst>
              <a:ext uri="{FF2B5EF4-FFF2-40B4-BE49-F238E27FC236}">
                <a16:creationId xmlns:a16="http://schemas.microsoft.com/office/drawing/2014/main" id="{76FDFCE8-2255-5BB7-79B6-07C1BCECA46F}"/>
              </a:ext>
            </a:extLst>
          </p:cNvPr>
          <p:cNvPicPr>
            <a:picLocks noChangeAspect="1"/>
          </p:cNvPicPr>
          <p:nvPr/>
        </p:nvPicPr>
        <p:blipFill>
          <a:blip r:embed="rId3"/>
          <a:stretch>
            <a:fillRect/>
          </a:stretch>
        </p:blipFill>
        <p:spPr>
          <a:xfrm>
            <a:off x="301932" y="0"/>
            <a:ext cx="11588136" cy="6858000"/>
          </a:xfrm>
          <a:prstGeom prst="rect">
            <a:avLst/>
          </a:prstGeom>
        </p:spPr>
      </p:pic>
    </p:spTree>
    <p:extLst>
      <p:ext uri="{BB962C8B-B14F-4D97-AF65-F5344CB8AC3E}">
        <p14:creationId xmlns:p14="http://schemas.microsoft.com/office/powerpoint/2010/main" val="1792486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 9">
            <a:extLst>
              <a:ext uri="{FF2B5EF4-FFF2-40B4-BE49-F238E27FC236}">
                <a16:creationId xmlns:a16="http://schemas.microsoft.com/office/drawing/2014/main" id="{CC4909A4-3189-BF61-4FB7-7869797EDD5B}"/>
              </a:ext>
            </a:extLst>
          </p:cNvPr>
          <p:cNvGrpSpPr/>
          <p:nvPr/>
        </p:nvGrpSpPr>
        <p:grpSpPr>
          <a:xfrm>
            <a:off x="1" y="80682"/>
            <a:ext cx="12192000" cy="6714565"/>
            <a:chOff x="1" y="80682"/>
            <a:chExt cx="12192000" cy="6714565"/>
          </a:xfrm>
        </p:grpSpPr>
        <p:grpSp>
          <p:nvGrpSpPr>
            <p:cNvPr id="8" name="Grupp 7">
              <a:extLst>
                <a:ext uri="{FF2B5EF4-FFF2-40B4-BE49-F238E27FC236}">
                  <a16:creationId xmlns:a16="http://schemas.microsoft.com/office/drawing/2014/main" id="{22946F2F-5FE2-E34C-355C-43BCA9F71A29}"/>
                </a:ext>
              </a:extLst>
            </p:cNvPr>
            <p:cNvGrpSpPr/>
            <p:nvPr/>
          </p:nvGrpSpPr>
          <p:grpSpPr>
            <a:xfrm>
              <a:off x="1" y="80682"/>
              <a:ext cx="12192000" cy="6714565"/>
              <a:chOff x="1" y="80682"/>
              <a:chExt cx="12192000" cy="6714565"/>
            </a:xfrm>
          </p:grpSpPr>
          <p:pic>
            <p:nvPicPr>
              <p:cNvPr id="3" name="Bildobjekt 2">
                <a:extLst>
                  <a:ext uri="{FF2B5EF4-FFF2-40B4-BE49-F238E27FC236}">
                    <a16:creationId xmlns:a16="http://schemas.microsoft.com/office/drawing/2014/main" id="{C3A593D5-1963-649C-2066-7D63C0CC0A08}"/>
                  </a:ext>
                </a:extLst>
              </p:cNvPr>
              <p:cNvPicPr>
                <a:picLocks noChangeAspect="1"/>
              </p:cNvPicPr>
              <p:nvPr/>
            </p:nvPicPr>
            <p:blipFill>
              <a:blip r:embed="rId3"/>
              <a:stretch>
                <a:fillRect/>
              </a:stretch>
            </p:blipFill>
            <p:spPr>
              <a:xfrm>
                <a:off x="1" y="80682"/>
                <a:ext cx="12192000" cy="6714565"/>
              </a:xfrm>
              <a:prstGeom prst="rect">
                <a:avLst/>
              </a:prstGeom>
            </p:spPr>
          </p:pic>
          <p:pic>
            <p:nvPicPr>
              <p:cNvPr id="5" name="Bildobjekt 4">
                <a:extLst>
                  <a:ext uri="{FF2B5EF4-FFF2-40B4-BE49-F238E27FC236}">
                    <a16:creationId xmlns:a16="http://schemas.microsoft.com/office/drawing/2014/main" id="{C60B1BAC-2DEC-0BCB-0479-B9FB300A36B4}"/>
                  </a:ext>
                </a:extLst>
              </p:cNvPr>
              <p:cNvPicPr>
                <a:picLocks noChangeAspect="1"/>
              </p:cNvPicPr>
              <p:nvPr/>
            </p:nvPicPr>
            <p:blipFill>
              <a:blip r:embed="rId4"/>
              <a:stretch>
                <a:fillRect/>
              </a:stretch>
            </p:blipFill>
            <p:spPr>
              <a:xfrm>
                <a:off x="2662517" y="2447365"/>
                <a:ext cx="9374883" cy="3790887"/>
              </a:xfrm>
              <a:prstGeom prst="rect">
                <a:avLst/>
              </a:prstGeom>
            </p:spPr>
          </p:pic>
        </p:grpSp>
        <p:sp>
          <p:nvSpPr>
            <p:cNvPr id="9" name="Rektangel 8">
              <a:extLst>
                <a:ext uri="{FF2B5EF4-FFF2-40B4-BE49-F238E27FC236}">
                  <a16:creationId xmlns:a16="http://schemas.microsoft.com/office/drawing/2014/main" id="{3566921A-8ADE-DCD3-692A-9D94661C7DAA}"/>
                </a:ext>
              </a:extLst>
            </p:cNvPr>
            <p:cNvSpPr/>
            <p:nvPr/>
          </p:nvSpPr>
          <p:spPr>
            <a:xfrm>
              <a:off x="10076329" y="3003176"/>
              <a:ext cx="1891553" cy="158675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9210451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4AACC-7908-35E1-489C-AC435F430A6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94C5A3A-7202-A00B-DE1A-E96822622278}"/>
              </a:ext>
            </a:extLst>
          </p:cNvPr>
          <p:cNvSpPr>
            <a:spLocks noGrp="1"/>
          </p:cNvSpPr>
          <p:nvPr>
            <p:ph type="title"/>
          </p:nvPr>
        </p:nvSpPr>
        <p:spPr>
          <a:xfrm>
            <a:off x="493168" y="264239"/>
            <a:ext cx="10442575" cy="428625"/>
          </a:xfrm>
        </p:spPr>
        <p:txBody>
          <a:bodyPr/>
          <a:lstStyle/>
          <a:p>
            <a:r>
              <a:rPr lang="sv-SE" b="1" dirty="0"/>
              <a:t>Remissgranskning</a:t>
            </a:r>
          </a:p>
        </p:txBody>
      </p:sp>
      <p:sp>
        <p:nvSpPr>
          <p:cNvPr id="28" name="textruta 27">
            <a:extLst>
              <a:ext uri="{FF2B5EF4-FFF2-40B4-BE49-F238E27FC236}">
                <a16:creationId xmlns:a16="http://schemas.microsoft.com/office/drawing/2014/main" id="{E6CC266C-3418-ADAF-4750-A9D76EE72C16}"/>
              </a:ext>
            </a:extLst>
          </p:cNvPr>
          <p:cNvSpPr txBox="1"/>
          <p:nvPr/>
        </p:nvSpPr>
        <p:spPr>
          <a:xfrm>
            <a:off x="10972364" y="-649346"/>
            <a:ext cx="138179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lumMod val="65000"/>
                  </a:prstClr>
                </a:solidFill>
                <a:effectLst/>
                <a:uLnTx/>
                <a:uFillTx/>
                <a:latin typeface="Arial"/>
                <a:ea typeface="+mn-ea"/>
                <a:cs typeface="Arial"/>
              </a:rPr>
              <a:t>Arbetsmaterial</a:t>
            </a:r>
            <a:endParaRPr kumimoji="0" lang="sv-SE" sz="1400" b="0" i="0" u="none" strike="noStrike" kern="1200" cap="none" spc="0" normalizeH="0" baseline="0" noProof="0">
              <a:ln>
                <a:noFill/>
              </a:ln>
              <a:solidFill>
                <a:prstClr val="white">
                  <a:lumMod val="65000"/>
                </a:prstClr>
              </a:solidFill>
              <a:effectLst/>
              <a:uLnTx/>
              <a:uFillTx/>
              <a:latin typeface="Arial"/>
              <a:ea typeface="+mn-ea"/>
              <a:cs typeface="+mn-cs"/>
            </a:endParaRPr>
          </a:p>
        </p:txBody>
      </p:sp>
      <p:sp>
        <p:nvSpPr>
          <p:cNvPr id="4" name="textruta 3">
            <a:extLst>
              <a:ext uri="{FF2B5EF4-FFF2-40B4-BE49-F238E27FC236}">
                <a16:creationId xmlns:a16="http://schemas.microsoft.com/office/drawing/2014/main" id="{14ED7911-023C-3A49-14BE-1B61445A7A1E}"/>
              </a:ext>
            </a:extLst>
          </p:cNvPr>
          <p:cNvSpPr txBox="1"/>
          <p:nvPr/>
        </p:nvSpPr>
        <p:spPr>
          <a:xfrm>
            <a:off x="493169" y="1107347"/>
            <a:ext cx="10988918" cy="4708981"/>
          </a:xfrm>
          <a:prstGeom prst="rect">
            <a:avLst/>
          </a:prstGeom>
          <a:noFill/>
        </p:spPr>
        <p:txBody>
          <a:bodyPr wrap="square" rtlCol="0">
            <a:spAutoFit/>
          </a:bodyPr>
          <a:lstStyle/>
          <a:p>
            <a:pPr marL="285750" indent="-285750">
              <a:buFont typeface="Arial" panose="020B0604020202020204" pitchFamily="34" charset="0"/>
              <a:buChar char="•"/>
            </a:pPr>
            <a:r>
              <a:rPr lang="sv-SE" sz="2000" dirty="0"/>
              <a:t>Kliniker som granskar remisser har arbetslista i remisshanteraren för inkomna remisser.</a:t>
            </a:r>
            <a:br>
              <a:rPr lang="sv-SE" sz="2000" dirty="0"/>
            </a:br>
            <a:r>
              <a:rPr lang="sv-SE" sz="2000" i="1" dirty="0"/>
              <a:t>- kan vara tilldelade till specifik person eller uppdelade på t ex problemkoder om så behövs.</a:t>
            </a:r>
            <a:br>
              <a:rPr lang="sv-SE" sz="2000" i="1" dirty="0"/>
            </a:br>
            <a:r>
              <a:rPr lang="sv-SE" sz="2000" i="1" dirty="0"/>
              <a:t>- fyller i medicinskt måldatum och </a:t>
            </a:r>
            <a:r>
              <a:rPr lang="sv-SE" sz="2000" i="1" dirty="0" err="1"/>
              <a:t>ev</a:t>
            </a:r>
            <a:r>
              <a:rPr lang="sv-SE" sz="2000" i="1" dirty="0"/>
              <a:t> instruktioner till personal.</a:t>
            </a:r>
            <a:br>
              <a:rPr lang="sv-SE" sz="2000" i="1" dirty="0"/>
            </a:br>
            <a:endParaRPr lang="sv-SE" sz="2000" i="1" dirty="0"/>
          </a:p>
          <a:p>
            <a:pPr marL="285750" indent="-285750">
              <a:buFont typeface="Arial" panose="020B0604020202020204" pitchFamily="34" charset="0"/>
              <a:buChar char="•"/>
            </a:pPr>
            <a:r>
              <a:rPr lang="sv-SE" sz="2000" dirty="0"/>
              <a:t>När kliniker sparar remiss och </a:t>
            </a:r>
            <a:r>
              <a:rPr lang="sv-SE" sz="2000" dirty="0" err="1"/>
              <a:t>ev</a:t>
            </a:r>
            <a:r>
              <a:rPr lang="sv-SE" sz="2000" dirty="0"/>
              <a:t> fyller i problemkod om inte detta är gjort skapas en vårdhändelse som sedan används för att boka patienten. I och med att en vårdhändelse är skapad kan också ordinationer som behövs inför besöket läggas på denna vårdhändelse, t ex prover inför besök, röntgen innan besök.</a:t>
            </a:r>
            <a:br>
              <a:rPr lang="sv-SE" sz="2000" dirty="0"/>
            </a:br>
            <a:endParaRPr lang="sv-SE" sz="2000" dirty="0"/>
          </a:p>
          <a:p>
            <a:pPr marL="285750" indent="-285750">
              <a:buFont typeface="Arial" panose="020B0604020202020204" pitchFamily="34" charset="0"/>
              <a:buChar char="•"/>
            </a:pPr>
            <a:r>
              <a:rPr lang="sv-SE" sz="2000" dirty="0"/>
              <a:t>När kliniker accepterar remissen ändras dess status till ”Accepterad”.</a:t>
            </a:r>
            <a:br>
              <a:rPr lang="sv-SE" sz="2000" dirty="0"/>
            </a:br>
            <a:endParaRPr lang="sv-SE" sz="2000" dirty="0"/>
          </a:p>
          <a:p>
            <a:pPr marL="285750" indent="-285750">
              <a:buFont typeface="Arial" panose="020B0604020202020204" pitchFamily="34" charset="0"/>
              <a:buChar char="•"/>
            </a:pPr>
            <a:r>
              <a:rPr lang="sv-SE" sz="2000" b="1" dirty="0"/>
              <a:t>Medicinsk sekreterare kompletterar remissen efter accepterande av kliniker vem som ska träffa patienten vid första kontakt, dvs yrkeskategori.</a:t>
            </a:r>
            <a:br>
              <a:rPr lang="sv-SE" sz="2000" i="1" dirty="0"/>
            </a:br>
            <a:endParaRPr lang="sv-SE" sz="2000" i="1" dirty="0"/>
          </a:p>
          <a:p>
            <a:pPr marL="285750" indent="-285750">
              <a:buFont typeface="Arial" panose="020B0604020202020204" pitchFamily="34" charset="0"/>
              <a:buChar char="•"/>
            </a:pPr>
            <a:endParaRPr lang="sv-SE" sz="2000" dirty="0"/>
          </a:p>
        </p:txBody>
      </p:sp>
    </p:spTree>
    <p:extLst>
      <p:ext uri="{BB962C8B-B14F-4D97-AF65-F5344CB8AC3E}">
        <p14:creationId xmlns:p14="http://schemas.microsoft.com/office/powerpoint/2010/main" val="22828956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FF4B7-8852-C7CA-4AD2-CEE4E58A1E1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9591AE2-ADD2-01E4-56C0-F0D3C134FF6D}"/>
              </a:ext>
            </a:extLst>
          </p:cNvPr>
          <p:cNvSpPr>
            <a:spLocks noGrp="1"/>
          </p:cNvSpPr>
          <p:nvPr>
            <p:ph type="title"/>
          </p:nvPr>
        </p:nvSpPr>
        <p:spPr>
          <a:xfrm>
            <a:off x="493168" y="264239"/>
            <a:ext cx="10442575" cy="428625"/>
          </a:xfrm>
        </p:spPr>
        <p:txBody>
          <a:bodyPr/>
          <a:lstStyle/>
          <a:p>
            <a:r>
              <a:rPr lang="sv-SE" b="1" dirty="0"/>
              <a:t>Remissvar</a:t>
            </a:r>
          </a:p>
        </p:txBody>
      </p:sp>
      <p:sp>
        <p:nvSpPr>
          <p:cNvPr id="28" name="textruta 27">
            <a:extLst>
              <a:ext uri="{FF2B5EF4-FFF2-40B4-BE49-F238E27FC236}">
                <a16:creationId xmlns:a16="http://schemas.microsoft.com/office/drawing/2014/main" id="{972A5A63-BBBE-4924-BBD8-65FEA6DD16F5}"/>
              </a:ext>
            </a:extLst>
          </p:cNvPr>
          <p:cNvSpPr txBox="1"/>
          <p:nvPr/>
        </p:nvSpPr>
        <p:spPr>
          <a:xfrm>
            <a:off x="10972364" y="-649346"/>
            <a:ext cx="138179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lumMod val="65000"/>
                  </a:prstClr>
                </a:solidFill>
                <a:effectLst/>
                <a:uLnTx/>
                <a:uFillTx/>
                <a:latin typeface="Arial"/>
                <a:ea typeface="+mn-ea"/>
                <a:cs typeface="Arial"/>
              </a:rPr>
              <a:t>Arbetsmaterial</a:t>
            </a:r>
            <a:endParaRPr kumimoji="0" lang="sv-SE" sz="1400" b="0" i="0" u="none" strike="noStrike" kern="1200" cap="none" spc="0" normalizeH="0" baseline="0" noProof="0">
              <a:ln>
                <a:noFill/>
              </a:ln>
              <a:solidFill>
                <a:prstClr val="white">
                  <a:lumMod val="65000"/>
                </a:prstClr>
              </a:solidFill>
              <a:effectLst/>
              <a:uLnTx/>
              <a:uFillTx/>
              <a:latin typeface="Arial"/>
              <a:ea typeface="+mn-ea"/>
              <a:cs typeface="+mn-cs"/>
            </a:endParaRPr>
          </a:p>
        </p:txBody>
      </p:sp>
      <p:sp>
        <p:nvSpPr>
          <p:cNvPr id="3" name="textruta 2">
            <a:extLst>
              <a:ext uri="{FF2B5EF4-FFF2-40B4-BE49-F238E27FC236}">
                <a16:creationId xmlns:a16="http://schemas.microsoft.com/office/drawing/2014/main" id="{F9B4FABE-18B5-E2A0-FC7C-0D767CA87987}"/>
              </a:ext>
            </a:extLst>
          </p:cNvPr>
          <p:cNvSpPr txBox="1"/>
          <p:nvPr/>
        </p:nvSpPr>
        <p:spPr>
          <a:xfrm>
            <a:off x="493168" y="1453736"/>
            <a:ext cx="11359308"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Remissvar skrivs efter första kontakt och skickas vid meddelandecenter till mottagare inom SDV. </a:t>
            </a:r>
            <a:br>
              <a:rPr kumimoji="0" lang="sv-SE" sz="2000" b="0" i="0" u="none" strike="noStrike" kern="1200" cap="none" spc="0" normalizeH="0" baseline="0" noProof="0" dirty="0">
                <a:ln>
                  <a:noFill/>
                </a:ln>
                <a:solidFill>
                  <a:prstClr val="black"/>
                </a:solidFill>
                <a:effectLst/>
                <a:uLnTx/>
                <a:uFillTx/>
                <a:latin typeface="Arial"/>
                <a:ea typeface="+mn-ea"/>
                <a:cs typeface="+mn-cs"/>
              </a:rPr>
            </a:br>
            <a:r>
              <a:rPr lang="sv-SE" sz="2000" dirty="0">
                <a:solidFill>
                  <a:prstClr val="black"/>
                </a:solidFill>
                <a:latin typeface="Arial"/>
              </a:rPr>
              <a:t>- </a:t>
            </a:r>
            <a:r>
              <a:rPr kumimoji="0" lang="sv-SE" sz="2000" b="0" i="0" u="none" strike="noStrike" kern="1200" cap="none" spc="0" normalizeH="0" baseline="0" noProof="0" dirty="0">
                <a:ln>
                  <a:noFill/>
                </a:ln>
                <a:solidFill>
                  <a:prstClr val="black"/>
                </a:solidFill>
                <a:effectLst/>
                <a:uLnTx/>
                <a:uFillTx/>
                <a:latin typeface="Arial"/>
                <a:ea typeface="+mn-ea"/>
                <a:cs typeface="+mn-cs"/>
              </a:rPr>
              <a:t>Remissvar som behöver skickas externt printas ut på papper.</a:t>
            </a:r>
            <a:br>
              <a:rPr kumimoji="0" lang="sv-SE" sz="2000" b="0" i="0" u="none" strike="noStrike" kern="1200" cap="none" spc="0" normalizeH="0" baseline="0" noProof="0" dirty="0">
                <a:ln>
                  <a:noFill/>
                </a:ln>
                <a:solidFill>
                  <a:prstClr val="black"/>
                </a:solidFill>
                <a:effectLst/>
                <a:uLnTx/>
                <a:uFillTx/>
                <a:latin typeface="Arial"/>
                <a:ea typeface="+mn-ea"/>
                <a:cs typeface="+mn-cs"/>
              </a:rPr>
            </a:b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000" dirty="0">
                <a:solidFill>
                  <a:prstClr val="black"/>
                </a:solidFill>
                <a:latin typeface="Arial"/>
              </a:rPr>
              <a:t>Flöde för hur medicinsk sekreterare jobbar med remissvar – </a:t>
            </a:r>
            <a:r>
              <a:rPr lang="sv-SE" sz="2000" i="1" dirty="0">
                <a:solidFill>
                  <a:prstClr val="black"/>
                </a:solidFill>
                <a:latin typeface="Arial"/>
              </a:rPr>
              <a:t>flöde ej klart</a:t>
            </a:r>
            <a:br>
              <a:rPr lang="sv-SE" sz="2000" i="1" dirty="0">
                <a:solidFill>
                  <a:prstClr val="black"/>
                </a:solidFill>
                <a:latin typeface="Arial"/>
              </a:rPr>
            </a:br>
            <a:endParaRPr lang="sv-SE" sz="2000" i="1"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Påminnelse om remissvar skickas via meddelandecenter – </a:t>
            </a:r>
            <a:r>
              <a:rPr kumimoji="0" lang="sv-SE" sz="2000" b="0" i="1" u="none" strike="noStrike" kern="1200" cap="none" spc="0" normalizeH="0" baseline="0" noProof="0" dirty="0">
                <a:ln>
                  <a:noFill/>
                </a:ln>
                <a:solidFill>
                  <a:prstClr val="black"/>
                </a:solidFill>
                <a:effectLst/>
                <a:uLnTx/>
                <a:uFillTx/>
                <a:latin typeface="Arial"/>
                <a:ea typeface="+mn-ea"/>
                <a:cs typeface="+mn-cs"/>
              </a:rPr>
              <a:t>flöde ej klart</a:t>
            </a:r>
            <a:br>
              <a:rPr kumimoji="0" lang="sv-SE" sz="2000" b="0" i="0" u="none" strike="noStrike" kern="1200" cap="none" spc="0" normalizeH="0" baseline="0" noProof="0" dirty="0">
                <a:ln>
                  <a:noFill/>
                </a:ln>
                <a:solidFill>
                  <a:prstClr val="black"/>
                </a:solidFill>
                <a:effectLst/>
                <a:uLnTx/>
                <a:uFillTx/>
                <a:latin typeface="Arial"/>
                <a:ea typeface="+mn-ea"/>
                <a:cs typeface="+mn-cs"/>
              </a:rPr>
            </a:b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19788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E7E24-521F-DF01-5CD3-BA61E3ADA098}"/>
            </a:ext>
          </a:extLst>
        </p:cNvPr>
        <p:cNvGrpSpPr/>
        <p:nvPr/>
      </p:nvGrpSpPr>
      <p:grpSpPr>
        <a:xfrm>
          <a:off x="0" y="0"/>
          <a:ext cx="0" cy="0"/>
          <a:chOff x="0" y="0"/>
          <a:chExt cx="0" cy="0"/>
        </a:xfrm>
      </p:grpSpPr>
      <p:pic>
        <p:nvPicPr>
          <p:cNvPr id="8" name="Bildobjekt 7">
            <a:extLst>
              <a:ext uri="{FF2B5EF4-FFF2-40B4-BE49-F238E27FC236}">
                <a16:creationId xmlns:a16="http://schemas.microsoft.com/office/drawing/2014/main" id="{96625234-5351-0FAF-6F60-E841FD4C79B2}"/>
              </a:ext>
            </a:extLst>
          </p:cNvPr>
          <p:cNvPicPr>
            <a:picLocks noChangeAspect="1"/>
          </p:cNvPicPr>
          <p:nvPr/>
        </p:nvPicPr>
        <p:blipFill rotWithShape="1">
          <a:blip r:embed="rId3"/>
          <a:srcRect t="2539"/>
          <a:stretch/>
        </p:blipFill>
        <p:spPr>
          <a:xfrm>
            <a:off x="1475564" y="126034"/>
            <a:ext cx="8721732" cy="6205315"/>
          </a:xfrm>
          <a:prstGeom prst="rect">
            <a:avLst/>
          </a:prstGeom>
        </p:spPr>
      </p:pic>
    </p:spTree>
    <p:extLst>
      <p:ext uri="{BB962C8B-B14F-4D97-AF65-F5344CB8AC3E}">
        <p14:creationId xmlns:p14="http://schemas.microsoft.com/office/powerpoint/2010/main" val="31155465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F73D9B-94A5-E349-C00F-9973BC9028BA}"/>
              </a:ext>
            </a:extLst>
          </p:cNvPr>
          <p:cNvSpPr>
            <a:spLocks noGrp="1"/>
          </p:cNvSpPr>
          <p:nvPr>
            <p:ph type="title"/>
          </p:nvPr>
        </p:nvSpPr>
        <p:spPr/>
        <p:txBody>
          <a:bodyPr/>
          <a:lstStyle/>
          <a:p>
            <a:r>
              <a:rPr lang="sv-SE" dirty="0"/>
              <a:t>Tidbokning och registrering</a:t>
            </a:r>
          </a:p>
        </p:txBody>
      </p:sp>
      <p:sp>
        <p:nvSpPr>
          <p:cNvPr id="3" name="Platshållare för text 2">
            <a:extLst>
              <a:ext uri="{FF2B5EF4-FFF2-40B4-BE49-F238E27FC236}">
                <a16:creationId xmlns:a16="http://schemas.microsoft.com/office/drawing/2014/main" id="{369C9F6B-E4D7-C76D-6021-03203C9E848E}"/>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17127934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77A3B-E895-54F8-E453-21AE51E50F60}"/>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96BA0BC4-1FD4-8BC4-B40D-5A2C0392A653}"/>
              </a:ext>
            </a:extLst>
          </p:cNvPr>
          <p:cNvSpPr>
            <a:spLocks noGrp="1"/>
          </p:cNvSpPr>
          <p:nvPr>
            <p:ph type="title"/>
          </p:nvPr>
        </p:nvSpPr>
        <p:spPr/>
        <p:txBody>
          <a:bodyPr/>
          <a:lstStyle/>
          <a:p>
            <a:r>
              <a:rPr lang="sv-SE" b="1" dirty="0"/>
              <a:t>Registrering patient och kassan</a:t>
            </a:r>
          </a:p>
        </p:txBody>
      </p:sp>
      <p:sp>
        <p:nvSpPr>
          <p:cNvPr id="4" name="Platshållare för innehåll 3">
            <a:extLst>
              <a:ext uri="{FF2B5EF4-FFF2-40B4-BE49-F238E27FC236}">
                <a16:creationId xmlns:a16="http://schemas.microsoft.com/office/drawing/2014/main" id="{B4E50678-17E6-33ED-688D-0176B407C493}"/>
              </a:ext>
            </a:extLst>
          </p:cNvPr>
          <p:cNvSpPr>
            <a:spLocks noGrp="1"/>
          </p:cNvSpPr>
          <p:nvPr>
            <p:ph idx="1"/>
          </p:nvPr>
        </p:nvSpPr>
        <p:spPr/>
        <p:txBody>
          <a:bodyPr/>
          <a:lstStyle/>
          <a:p>
            <a:endParaRPr lang="sv-SE" dirty="0"/>
          </a:p>
          <a:p>
            <a:endParaRPr lang="sv-SE" dirty="0"/>
          </a:p>
          <a:p>
            <a:endParaRPr lang="sv-SE" dirty="0"/>
          </a:p>
        </p:txBody>
      </p:sp>
      <p:sp>
        <p:nvSpPr>
          <p:cNvPr id="8" name="textruta 7">
            <a:extLst>
              <a:ext uri="{FF2B5EF4-FFF2-40B4-BE49-F238E27FC236}">
                <a16:creationId xmlns:a16="http://schemas.microsoft.com/office/drawing/2014/main" id="{B52B61BE-C0DC-C6F2-73F6-7526BCE71EF3}"/>
              </a:ext>
            </a:extLst>
          </p:cNvPr>
          <p:cNvSpPr txBox="1"/>
          <p:nvPr/>
        </p:nvSpPr>
        <p:spPr>
          <a:xfrm>
            <a:off x="762000" y="1191961"/>
            <a:ext cx="10759440" cy="4708981"/>
          </a:xfrm>
          <a:prstGeom prst="rect">
            <a:avLst/>
          </a:prstGeom>
          <a:noFill/>
        </p:spPr>
        <p:txBody>
          <a:bodyPr wrap="square">
            <a:spAutoFit/>
          </a:bodyPr>
          <a:lstStyle/>
          <a:p>
            <a:pPr marL="285750" indent="-285750">
              <a:buFont typeface="Arial" panose="020B0604020202020204" pitchFamily="34" charset="0"/>
              <a:buChar char="•"/>
            </a:pPr>
            <a:r>
              <a:rPr lang="sv-SE" sz="2000" b="0" i="0" dirty="0">
                <a:solidFill>
                  <a:srgbClr val="000000"/>
                </a:solidFill>
                <a:effectLst/>
                <a:latin typeface="+mj-lt"/>
              </a:rPr>
              <a:t>Personuppgiftstjänsten som är kopplad till folkbokföringen hos Skatteverket. Patientens namn- och adressuppgifter uppdateras därför automatiskt. Namn och folkbokföringsadress är inte längre </a:t>
            </a:r>
            <a:r>
              <a:rPr lang="sv-SE" sz="2000" b="0" i="0" dirty="0" err="1">
                <a:solidFill>
                  <a:srgbClr val="000000"/>
                </a:solidFill>
                <a:effectLst/>
                <a:latin typeface="+mj-lt"/>
              </a:rPr>
              <a:t>redigerbara</a:t>
            </a:r>
            <a:r>
              <a:rPr lang="sv-SE" sz="2000" b="0" i="0" dirty="0">
                <a:solidFill>
                  <a:srgbClr val="000000"/>
                </a:solidFill>
                <a:effectLst/>
                <a:latin typeface="+mj-lt"/>
              </a:rPr>
              <a:t> i systemet. Om adressen inte stämmer får patienten hänvisas till Skatteverket.</a:t>
            </a:r>
          </a:p>
          <a:p>
            <a:pPr marL="285750" indent="-285750">
              <a:buFont typeface="Arial" panose="020B0604020202020204" pitchFamily="34" charset="0"/>
              <a:buChar char="•"/>
            </a:pPr>
            <a:endParaRPr lang="sv-SE" sz="2000" b="0" i="0" dirty="0">
              <a:solidFill>
                <a:srgbClr val="000000"/>
              </a:solidFill>
              <a:effectLst/>
              <a:latin typeface="+mj-lt"/>
            </a:endParaRPr>
          </a:p>
          <a:p>
            <a:pPr marL="285750" indent="-285750">
              <a:buFont typeface="Arial" panose="020B0604020202020204" pitchFamily="34" charset="0"/>
              <a:buChar char="•"/>
            </a:pPr>
            <a:r>
              <a:rPr lang="sv-SE" sz="2000" b="0" i="0" dirty="0">
                <a:solidFill>
                  <a:srgbClr val="000000"/>
                </a:solidFill>
                <a:effectLst/>
                <a:latin typeface="+mj-lt"/>
              </a:rPr>
              <a:t>Om patienten är folkbokförd i Sverige kommer fältet för huvudman automatiskt vara ifyllt precis som i dag. För patienter som inte har svenskt personnummer behöver huvudman anges vid varje vårdhändelse. </a:t>
            </a:r>
          </a:p>
          <a:p>
            <a:endParaRPr lang="sv-SE" sz="2000" b="0" i="0" dirty="0">
              <a:solidFill>
                <a:srgbClr val="000000"/>
              </a:solidFill>
              <a:effectLst/>
              <a:latin typeface="+mj-lt"/>
            </a:endParaRPr>
          </a:p>
          <a:p>
            <a:pPr marL="285750" indent="-285750">
              <a:buFont typeface="Arial" panose="020B0604020202020204" pitchFamily="34" charset="0"/>
              <a:buChar char="•"/>
            </a:pPr>
            <a:r>
              <a:rPr lang="sv-SE" sz="2000" dirty="0">
                <a:solidFill>
                  <a:srgbClr val="000000"/>
                </a:solidFill>
                <a:latin typeface="+mj-lt"/>
              </a:rPr>
              <a:t>Produkter kan läggas till i kassabilden för t ex kryckor – idag en separat registrering.</a:t>
            </a:r>
            <a:br>
              <a:rPr lang="sv-SE" sz="2000" dirty="0">
                <a:solidFill>
                  <a:srgbClr val="000000"/>
                </a:solidFill>
                <a:latin typeface="+mj-lt"/>
              </a:rPr>
            </a:br>
            <a:endParaRPr lang="sv-SE" sz="2000" dirty="0">
              <a:solidFill>
                <a:srgbClr val="000000"/>
              </a:solidFill>
              <a:latin typeface="+mj-lt"/>
            </a:endParaRPr>
          </a:p>
          <a:p>
            <a:pPr marL="285750" indent="-285750">
              <a:buFont typeface="Arial" panose="020B0604020202020204" pitchFamily="34" charset="0"/>
              <a:buChar char="•"/>
            </a:pPr>
            <a:r>
              <a:rPr lang="sv-SE" sz="2000" b="0" i="0" dirty="0">
                <a:solidFill>
                  <a:srgbClr val="000000"/>
                </a:solidFill>
                <a:effectLst/>
                <a:latin typeface="+mj-lt"/>
              </a:rPr>
              <a:t>Precis som i de gamla systemen är </a:t>
            </a:r>
            <a:r>
              <a:rPr lang="sv-SE" sz="2000" b="0" i="0" dirty="0" err="1">
                <a:solidFill>
                  <a:srgbClr val="000000"/>
                </a:solidFill>
                <a:effectLst/>
                <a:latin typeface="+mj-lt"/>
              </a:rPr>
              <a:t>eFrikorten</a:t>
            </a:r>
            <a:r>
              <a:rPr lang="sv-SE" sz="2000" b="0" i="0" dirty="0">
                <a:solidFill>
                  <a:srgbClr val="000000"/>
                </a:solidFill>
                <a:effectLst/>
                <a:latin typeface="+mj-lt"/>
              </a:rPr>
              <a:t> i SDV kopplade till nationell e-frikortstjänst. Däremot kan du inte längre lägga till kvitton från andra regioner eller privata vårdgivare till beloppet för </a:t>
            </a:r>
            <a:r>
              <a:rPr lang="sv-SE" sz="2000" b="0" i="0" dirty="0" err="1">
                <a:solidFill>
                  <a:srgbClr val="000000"/>
                </a:solidFill>
                <a:effectLst/>
                <a:latin typeface="+mj-lt"/>
              </a:rPr>
              <a:t>eFrikort</a:t>
            </a:r>
            <a:r>
              <a:rPr lang="sv-SE" sz="2000" b="0" i="0" dirty="0">
                <a:solidFill>
                  <a:srgbClr val="000000"/>
                </a:solidFill>
                <a:effectLst/>
                <a:latin typeface="+mj-lt"/>
              </a:rPr>
              <a:t>, i dessa fall  får patienten hänvisas till den enhet som tagit betalt.</a:t>
            </a:r>
            <a:endParaRPr lang="sv-SE" sz="2000" dirty="0">
              <a:solidFill>
                <a:srgbClr val="000000"/>
              </a:solidFill>
              <a:latin typeface="+mj-lt"/>
            </a:endParaRPr>
          </a:p>
        </p:txBody>
      </p:sp>
    </p:spTree>
    <p:extLst>
      <p:ext uri="{BB962C8B-B14F-4D97-AF65-F5344CB8AC3E}">
        <p14:creationId xmlns:p14="http://schemas.microsoft.com/office/powerpoint/2010/main" val="808511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8B206-B332-4102-8329-0A0A6ECA950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D643615-871F-6B68-193D-3943371F785F}"/>
              </a:ext>
            </a:extLst>
          </p:cNvPr>
          <p:cNvSpPr>
            <a:spLocks noGrp="1"/>
          </p:cNvSpPr>
          <p:nvPr>
            <p:ph type="title"/>
          </p:nvPr>
        </p:nvSpPr>
        <p:spPr/>
        <p:txBody>
          <a:bodyPr/>
          <a:lstStyle/>
          <a:p>
            <a:r>
              <a:rPr lang="sv-SE" b="1" dirty="0"/>
              <a:t>Tidbokning och registrering</a:t>
            </a:r>
          </a:p>
        </p:txBody>
      </p:sp>
      <p:sp>
        <p:nvSpPr>
          <p:cNvPr id="3" name="Platshållare för innehåll 2">
            <a:extLst>
              <a:ext uri="{FF2B5EF4-FFF2-40B4-BE49-F238E27FC236}">
                <a16:creationId xmlns:a16="http://schemas.microsoft.com/office/drawing/2014/main" id="{4618C563-BB88-D92B-52A0-DE8B0EB08D8D}"/>
              </a:ext>
            </a:extLst>
          </p:cNvPr>
          <p:cNvSpPr>
            <a:spLocks noGrp="1"/>
          </p:cNvSpPr>
          <p:nvPr>
            <p:ph idx="1"/>
          </p:nvPr>
        </p:nvSpPr>
        <p:spPr/>
        <p:txBody>
          <a:bodyPr/>
          <a:lstStyle/>
          <a:p>
            <a:endParaRPr lang="sv-SE" dirty="0"/>
          </a:p>
          <a:p>
            <a:endParaRPr lang="sv-SE" dirty="0"/>
          </a:p>
          <a:p>
            <a:endParaRPr lang="sv-SE" dirty="0"/>
          </a:p>
          <a:p>
            <a:endParaRPr lang="sv-SE" dirty="0"/>
          </a:p>
        </p:txBody>
      </p:sp>
      <p:sp>
        <p:nvSpPr>
          <p:cNvPr id="5" name="textruta 4">
            <a:extLst>
              <a:ext uri="{FF2B5EF4-FFF2-40B4-BE49-F238E27FC236}">
                <a16:creationId xmlns:a16="http://schemas.microsoft.com/office/drawing/2014/main" id="{E6096214-0D3C-5707-BBBF-C0C0183E28C8}"/>
              </a:ext>
            </a:extLst>
          </p:cNvPr>
          <p:cNvSpPr txBox="1"/>
          <p:nvPr/>
        </p:nvSpPr>
        <p:spPr>
          <a:xfrm>
            <a:off x="654957" y="1351508"/>
            <a:ext cx="10334394" cy="415498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t>I SDV standardiseras tidbokstyperna med färre tidboksfärger och namn som är gemensamma för Region Skåne. </a:t>
            </a:r>
          </a:p>
          <a:p>
            <a:pPr marR="0" lvl="0" algn="l" defTabSz="914400" rtl="0" eaLnBrk="1" fontAlgn="auto" latinLnBrk="0" hangingPunct="1">
              <a:lnSpc>
                <a:spcPct val="100000"/>
              </a:lnSpc>
              <a:spcBef>
                <a:spcPts val="0"/>
              </a:spcBef>
              <a:spcAft>
                <a:spcPts val="0"/>
              </a:spcAft>
              <a:buClrTx/>
              <a:buSzTx/>
              <a:tabLst/>
              <a:defRPr/>
            </a:pPr>
            <a:endParaRPr lang="sv-SE" sz="2400" dirty="0"/>
          </a:p>
          <a:p>
            <a:pPr marL="285750" indent="-285750">
              <a:buFont typeface="Arial" panose="020B0604020202020204" pitchFamily="34" charset="0"/>
              <a:buChar char="•"/>
              <a:defRPr/>
            </a:pPr>
            <a:r>
              <a:rPr lang="sv-SE" sz="2400" dirty="0"/>
              <a:t>Besök ska vara bokade i förväg, dvs ingen efterhandsregistrering. </a:t>
            </a:r>
            <a:br>
              <a:rPr lang="sv-SE" sz="2400" dirty="0"/>
            </a:br>
            <a:endParaRPr lang="sv-SE" sz="2400" dirty="0"/>
          </a:p>
          <a:p>
            <a:pPr marL="285750" indent="-285750">
              <a:buFont typeface="Arial" panose="020B0604020202020204" pitchFamily="34" charset="0"/>
              <a:buChar char="•"/>
              <a:defRPr/>
            </a:pPr>
            <a:r>
              <a:rPr lang="sv-SE" sz="2400" dirty="0"/>
              <a:t>Besöksregistrering kommer till stor del redan vara gjord vid bokning i SDV och regiongemensamt innehåll och automation av både förberedelseinformation och bilagor i kallelser genom vårdkontaktsorsaken.</a:t>
            </a:r>
            <a:br>
              <a:rPr lang="en-US" sz="2400" dirty="0"/>
            </a:br>
            <a:endParaRPr lang="en-US" sz="2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2400" dirty="0"/>
          </a:p>
        </p:txBody>
      </p:sp>
    </p:spTree>
    <p:extLst>
      <p:ext uri="{BB962C8B-B14F-4D97-AF65-F5344CB8AC3E}">
        <p14:creationId xmlns:p14="http://schemas.microsoft.com/office/powerpoint/2010/main" val="39097323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96AAE-A523-AD51-5083-6E6332AED08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7A211DF-5C5F-F269-8B39-1C72AC87CAC9}"/>
              </a:ext>
            </a:extLst>
          </p:cNvPr>
          <p:cNvPicPr>
            <a:picLocks noChangeAspect="1"/>
          </p:cNvPicPr>
          <p:nvPr/>
        </p:nvPicPr>
        <p:blipFill>
          <a:blip r:embed="rId3"/>
          <a:stretch>
            <a:fillRect/>
          </a:stretch>
        </p:blipFill>
        <p:spPr>
          <a:xfrm>
            <a:off x="0" y="2674"/>
            <a:ext cx="12192000" cy="6852652"/>
          </a:xfrm>
          <a:prstGeom prst="rect">
            <a:avLst/>
          </a:prstGeom>
        </p:spPr>
      </p:pic>
      <p:sp>
        <p:nvSpPr>
          <p:cNvPr id="5" name="Rectangle 4">
            <a:extLst>
              <a:ext uri="{FF2B5EF4-FFF2-40B4-BE49-F238E27FC236}">
                <a16:creationId xmlns:a16="http://schemas.microsoft.com/office/drawing/2014/main" id="{D876AD75-0291-7EB0-B6B3-10A22CE93E92}"/>
              </a:ext>
            </a:extLst>
          </p:cNvPr>
          <p:cNvSpPr/>
          <p:nvPr/>
        </p:nvSpPr>
        <p:spPr>
          <a:xfrm>
            <a:off x="4275117" y="1484415"/>
            <a:ext cx="7877298" cy="412667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4" name="Bildobjekt 3">
            <a:extLst>
              <a:ext uri="{FF2B5EF4-FFF2-40B4-BE49-F238E27FC236}">
                <a16:creationId xmlns:a16="http://schemas.microsoft.com/office/drawing/2014/main" id="{9C4F7B72-1820-E4CB-7704-8943850AF383}"/>
              </a:ext>
            </a:extLst>
          </p:cNvPr>
          <p:cNvPicPr>
            <a:picLocks noChangeAspect="1"/>
          </p:cNvPicPr>
          <p:nvPr/>
        </p:nvPicPr>
        <p:blipFill>
          <a:blip r:embed="rId4"/>
          <a:stretch>
            <a:fillRect/>
          </a:stretch>
        </p:blipFill>
        <p:spPr>
          <a:xfrm>
            <a:off x="207508" y="2149929"/>
            <a:ext cx="3590925" cy="4191000"/>
          </a:xfrm>
          <a:prstGeom prst="rect">
            <a:avLst/>
          </a:prstGeom>
        </p:spPr>
      </p:pic>
    </p:spTree>
    <p:extLst>
      <p:ext uri="{BB962C8B-B14F-4D97-AF65-F5344CB8AC3E}">
        <p14:creationId xmlns:p14="http://schemas.microsoft.com/office/powerpoint/2010/main" val="18107646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F41B1D-CCF6-4C64-EE7D-41F08EB81F8C}"/>
              </a:ext>
            </a:extLst>
          </p:cNvPr>
          <p:cNvPicPr>
            <a:picLocks noChangeAspect="1"/>
          </p:cNvPicPr>
          <p:nvPr/>
        </p:nvPicPr>
        <p:blipFill>
          <a:blip r:embed="rId3"/>
          <a:stretch>
            <a:fillRect/>
          </a:stretch>
        </p:blipFill>
        <p:spPr>
          <a:xfrm>
            <a:off x="0" y="3537"/>
            <a:ext cx="12192000" cy="6850927"/>
          </a:xfrm>
          <a:prstGeom prst="rect">
            <a:avLst/>
          </a:prstGeom>
        </p:spPr>
      </p:pic>
    </p:spTree>
    <p:extLst>
      <p:ext uri="{BB962C8B-B14F-4D97-AF65-F5344CB8AC3E}">
        <p14:creationId xmlns:p14="http://schemas.microsoft.com/office/powerpoint/2010/main" val="5432463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8B206-B332-4102-8329-0A0A6ECA950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D643615-871F-6B68-193D-3943371F785F}"/>
              </a:ext>
            </a:extLst>
          </p:cNvPr>
          <p:cNvSpPr>
            <a:spLocks noGrp="1"/>
          </p:cNvSpPr>
          <p:nvPr>
            <p:ph type="title"/>
          </p:nvPr>
        </p:nvSpPr>
        <p:spPr>
          <a:xfrm>
            <a:off x="636850" y="267814"/>
            <a:ext cx="10442575" cy="428625"/>
          </a:xfrm>
        </p:spPr>
        <p:txBody>
          <a:bodyPr/>
          <a:lstStyle/>
          <a:p>
            <a:r>
              <a:rPr lang="sv-SE" b="1" dirty="0"/>
              <a:t>Tidbokning och registrering</a:t>
            </a:r>
          </a:p>
        </p:txBody>
      </p:sp>
      <p:sp>
        <p:nvSpPr>
          <p:cNvPr id="3" name="Platshållare för innehåll 2">
            <a:extLst>
              <a:ext uri="{FF2B5EF4-FFF2-40B4-BE49-F238E27FC236}">
                <a16:creationId xmlns:a16="http://schemas.microsoft.com/office/drawing/2014/main" id="{4618C563-BB88-D92B-52A0-DE8B0EB08D8D}"/>
              </a:ext>
            </a:extLst>
          </p:cNvPr>
          <p:cNvSpPr>
            <a:spLocks noGrp="1"/>
          </p:cNvSpPr>
          <p:nvPr>
            <p:ph idx="1"/>
          </p:nvPr>
        </p:nvSpPr>
        <p:spPr/>
        <p:txBody>
          <a:bodyPr/>
          <a:lstStyle/>
          <a:p>
            <a:endParaRPr lang="sv-SE" dirty="0"/>
          </a:p>
          <a:p>
            <a:endParaRPr lang="sv-SE" dirty="0"/>
          </a:p>
          <a:p>
            <a:endParaRPr lang="sv-SE" dirty="0"/>
          </a:p>
          <a:p>
            <a:endParaRPr lang="sv-SE" dirty="0"/>
          </a:p>
        </p:txBody>
      </p:sp>
      <p:sp>
        <p:nvSpPr>
          <p:cNvPr id="5" name="textruta 4">
            <a:extLst>
              <a:ext uri="{FF2B5EF4-FFF2-40B4-BE49-F238E27FC236}">
                <a16:creationId xmlns:a16="http://schemas.microsoft.com/office/drawing/2014/main" id="{E6096214-0D3C-5707-BBBF-C0C0183E28C8}"/>
              </a:ext>
            </a:extLst>
          </p:cNvPr>
          <p:cNvSpPr txBox="1"/>
          <p:nvPr/>
        </p:nvSpPr>
        <p:spPr>
          <a:xfrm>
            <a:off x="636850" y="1078126"/>
            <a:ext cx="11326550" cy="5755422"/>
          </a:xfrm>
          <a:prstGeom prst="rect">
            <a:avLst/>
          </a:prstGeom>
          <a:noFill/>
        </p:spPr>
        <p:txBody>
          <a:bodyPr wrap="square">
            <a:spAutoFit/>
          </a:bodyPr>
          <a:lstStyle/>
          <a:p>
            <a:pPr marL="285750" indent="-285750">
              <a:buFont typeface="Arial" panose="020B0604020202020204" pitchFamily="34" charset="0"/>
              <a:buChar char="•"/>
              <a:defRPr/>
            </a:pPr>
            <a:r>
              <a:rPr lang="sv-SE" sz="2400" dirty="0"/>
              <a:t>I SDV har en medarbetare ett schema, även om man arbetar på olika ställen.​</a:t>
            </a:r>
            <a:br>
              <a:rPr lang="sv-SE" sz="2400" dirty="0"/>
            </a:br>
            <a:endParaRPr lang="sv-SE" sz="2400" dirty="0"/>
          </a:p>
          <a:p>
            <a:pPr marL="285750" indent="-285750">
              <a:buFont typeface="Arial" panose="020B0604020202020204" pitchFamily="34" charset="0"/>
              <a:buChar char="•"/>
              <a:defRPr/>
            </a:pPr>
            <a:r>
              <a:rPr lang="sv-SE" sz="2400" dirty="0"/>
              <a:t>Flera olika sorters bokningar på samma enhet kan i SDV att kopplas samman till en samlad kallelse.</a:t>
            </a:r>
            <a:br>
              <a:rPr lang="sv-SE" sz="2400" dirty="0"/>
            </a:br>
            <a:endParaRPr lang="sv-SE" sz="2400" dirty="0"/>
          </a:p>
          <a:p>
            <a:pPr marL="285750" indent="-285750">
              <a:buFont typeface="Arial" panose="020B0604020202020204" pitchFamily="34" charset="0"/>
              <a:buChar char="•"/>
              <a:defRPr/>
            </a:pPr>
            <a:r>
              <a:rPr lang="sv-SE" sz="2400" dirty="0"/>
              <a:t>I SDV finns möjlighet att använda Öppen kallelse som idag.</a:t>
            </a:r>
            <a:br>
              <a:rPr lang="sv-SE" sz="2400" dirty="0"/>
            </a:br>
            <a:endParaRPr lang="sv-SE" sz="2400" dirty="0"/>
          </a:p>
          <a:p>
            <a:pPr marL="285750" indent="-285750">
              <a:buFont typeface="Arial" panose="020B0604020202020204" pitchFamily="34" charset="0"/>
              <a:buChar char="•"/>
              <a:defRPr/>
            </a:pPr>
            <a:r>
              <a:rPr lang="sv-SE" sz="2400" dirty="0"/>
              <a:t>Direktbokningsbara tider läggas upp i schema för direktbokning på 1177 utan att medborgaren behöver ha haft tidigare kontakt med enheten.  </a:t>
            </a:r>
          </a:p>
          <a:p>
            <a:pPr fontAlgn="base">
              <a:lnSpc>
                <a:spcPct val="100000"/>
              </a:lnSpc>
              <a:spcAft>
                <a:spcPts val="0"/>
              </a:spcAft>
            </a:pPr>
            <a:endParaRPr lang="sv-SE" sz="2400" dirty="0"/>
          </a:p>
          <a:p>
            <a:pPr marL="285750" indent="-285750" algn="l" rtl="0" fontAlgn="base">
              <a:spcAft>
                <a:spcPts val="0"/>
              </a:spcAft>
              <a:buFont typeface="Arial" panose="020B0604020202020204" pitchFamily="34" charset="0"/>
              <a:buChar char="•"/>
            </a:pPr>
            <a:r>
              <a:rPr lang="sv-SE" sz="2400" dirty="0"/>
              <a:t>Patienter kan som idag även av- eller omboka sina tider på 1177. Dock finns möjlighet att undanta av- eller ombokning om du vid bokningen angett detta. </a:t>
            </a:r>
            <a:r>
              <a:rPr lang="sv-SE" sz="3200" dirty="0"/>
              <a:t> </a:t>
            </a:r>
          </a:p>
          <a:p>
            <a:pPr marL="285750" indent="-285750">
              <a:buFont typeface="Arial" panose="020B0604020202020204" pitchFamily="34" charset="0"/>
              <a:buChar char="•"/>
              <a:defRPr/>
            </a:pPr>
            <a:endParaRPr lang="sv-SE" sz="2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2400" dirty="0"/>
          </a:p>
        </p:txBody>
      </p:sp>
    </p:spTree>
    <p:extLst>
      <p:ext uri="{BB962C8B-B14F-4D97-AF65-F5344CB8AC3E}">
        <p14:creationId xmlns:p14="http://schemas.microsoft.com/office/powerpoint/2010/main" val="17342761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5908D-6A5F-812E-BB8A-3E65548A495D}"/>
            </a:ext>
          </a:extLst>
        </p:cNvPr>
        <p:cNvGrpSpPr/>
        <p:nvPr/>
      </p:nvGrpSpPr>
      <p:grpSpPr>
        <a:xfrm>
          <a:off x="0" y="0"/>
          <a:ext cx="0" cy="0"/>
          <a:chOff x="0" y="0"/>
          <a:chExt cx="0" cy="0"/>
        </a:xfrm>
      </p:grpSpPr>
      <p:pic>
        <p:nvPicPr>
          <p:cNvPr id="7" name="Bildobjekt 9">
            <a:extLst>
              <a:ext uri="{FF2B5EF4-FFF2-40B4-BE49-F238E27FC236}">
                <a16:creationId xmlns:a16="http://schemas.microsoft.com/office/drawing/2014/main" id="{DBE467F2-EADB-1B12-2200-57947BB4E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878" y="312687"/>
            <a:ext cx="7029016" cy="6033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0692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5908D-6A5F-812E-BB8A-3E65548A495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A04CBF5-5156-3E9F-85E1-9464FAE7294A}"/>
              </a:ext>
            </a:extLst>
          </p:cNvPr>
          <p:cNvSpPr>
            <a:spLocks noGrp="1"/>
          </p:cNvSpPr>
          <p:nvPr>
            <p:ph type="title"/>
          </p:nvPr>
        </p:nvSpPr>
        <p:spPr>
          <a:xfrm>
            <a:off x="874712" y="160595"/>
            <a:ext cx="10442575" cy="428625"/>
          </a:xfrm>
        </p:spPr>
        <p:txBody>
          <a:bodyPr/>
          <a:lstStyle/>
          <a:p>
            <a:r>
              <a:rPr lang="sv-SE" dirty="0"/>
              <a:t>Olika schemavyer</a:t>
            </a:r>
          </a:p>
        </p:txBody>
      </p:sp>
      <p:sp>
        <p:nvSpPr>
          <p:cNvPr id="4" name="textruta 3">
            <a:extLst>
              <a:ext uri="{FF2B5EF4-FFF2-40B4-BE49-F238E27FC236}">
                <a16:creationId xmlns:a16="http://schemas.microsoft.com/office/drawing/2014/main" id="{9276018A-70ED-1F2A-4051-0941B5DD534D}"/>
              </a:ext>
            </a:extLst>
          </p:cNvPr>
          <p:cNvSpPr txBox="1"/>
          <p:nvPr/>
        </p:nvSpPr>
        <p:spPr>
          <a:xfrm>
            <a:off x="771610" y="826247"/>
            <a:ext cx="8714770" cy="36933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Resursschema – överblick över enhetens medarbetare</a:t>
            </a:r>
          </a:p>
        </p:txBody>
      </p:sp>
      <p:pic>
        <p:nvPicPr>
          <p:cNvPr id="3" name="Content Placeholder 8">
            <a:extLst>
              <a:ext uri="{FF2B5EF4-FFF2-40B4-BE49-F238E27FC236}">
                <a16:creationId xmlns:a16="http://schemas.microsoft.com/office/drawing/2014/main" id="{382A300F-23CF-146F-7A62-9A968EC75F55}"/>
              </a:ext>
            </a:extLst>
          </p:cNvPr>
          <p:cNvPicPr>
            <a:picLocks noGrp="1" noChangeAspect="1"/>
          </p:cNvPicPr>
          <p:nvPr>
            <p:ph idx="1"/>
          </p:nvPr>
        </p:nvPicPr>
        <p:blipFill>
          <a:blip r:embed="rId2"/>
          <a:stretch>
            <a:fillRect/>
          </a:stretch>
        </p:blipFill>
        <p:spPr>
          <a:xfrm>
            <a:off x="1266204" y="1195579"/>
            <a:ext cx="9401795" cy="5217431"/>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260094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27ED9-8CB5-5224-35B5-0932E18086A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70C3394-E359-08EE-7F11-05E6EFF281D3}"/>
              </a:ext>
            </a:extLst>
          </p:cNvPr>
          <p:cNvSpPr>
            <a:spLocks noGrp="1"/>
          </p:cNvSpPr>
          <p:nvPr>
            <p:ph type="title"/>
          </p:nvPr>
        </p:nvSpPr>
        <p:spPr>
          <a:xfrm>
            <a:off x="874712" y="66668"/>
            <a:ext cx="10442575" cy="428625"/>
          </a:xfrm>
        </p:spPr>
        <p:txBody>
          <a:bodyPr/>
          <a:lstStyle/>
          <a:p>
            <a:r>
              <a:rPr lang="sv-SE" dirty="0"/>
              <a:t>Olika schemavyer</a:t>
            </a:r>
          </a:p>
        </p:txBody>
      </p:sp>
      <p:sp>
        <p:nvSpPr>
          <p:cNvPr id="4" name="textruta 3">
            <a:extLst>
              <a:ext uri="{FF2B5EF4-FFF2-40B4-BE49-F238E27FC236}">
                <a16:creationId xmlns:a16="http://schemas.microsoft.com/office/drawing/2014/main" id="{ED36DA95-63E5-E3BF-A00D-E55E8F27C503}"/>
              </a:ext>
            </a:extLst>
          </p:cNvPr>
          <p:cNvSpPr txBox="1"/>
          <p:nvPr/>
        </p:nvSpPr>
        <p:spPr>
          <a:xfrm>
            <a:off x="655359" y="677278"/>
            <a:ext cx="10661928" cy="36933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err="1">
                <a:ln>
                  <a:noFill/>
                </a:ln>
                <a:solidFill>
                  <a:prstClr val="black"/>
                </a:solidFill>
                <a:effectLst/>
                <a:uLnTx/>
                <a:uFillTx/>
                <a:latin typeface="Arial"/>
                <a:ea typeface="+mn-ea"/>
                <a:cs typeface="+mn-cs"/>
              </a:rPr>
              <a:t>Resursvy</a:t>
            </a:r>
            <a:r>
              <a:rPr kumimoji="0" lang="sv-SE" sz="1800" b="1" i="0" u="none" strike="noStrike" kern="1200" cap="none" spc="0" normalizeH="0" baseline="0" noProof="0" dirty="0">
                <a:ln>
                  <a:noFill/>
                </a:ln>
                <a:solidFill>
                  <a:prstClr val="black"/>
                </a:solidFill>
                <a:effectLst/>
                <a:uLnTx/>
                <a:uFillTx/>
                <a:latin typeface="Arial"/>
                <a:ea typeface="+mn-ea"/>
                <a:cs typeface="+mn-cs"/>
              </a:rPr>
              <a:t> – 4 medarbetare</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Picture 1">
            <a:extLst>
              <a:ext uri="{FF2B5EF4-FFF2-40B4-BE49-F238E27FC236}">
                <a16:creationId xmlns:a16="http://schemas.microsoft.com/office/drawing/2014/main" id="{630601F2-F34F-179B-9498-D68C35AFA302}"/>
              </a:ext>
            </a:extLst>
          </p:cNvPr>
          <p:cNvPicPr>
            <a:picLocks noChangeAspect="1"/>
          </p:cNvPicPr>
          <p:nvPr/>
        </p:nvPicPr>
        <p:blipFill>
          <a:blip r:embed="rId2"/>
          <a:stretch>
            <a:fillRect/>
          </a:stretch>
        </p:blipFill>
        <p:spPr>
          <a:xfrm>
            <a:off x="874712" y="1113048"/>
            <a:ext cx="9701349" cy="54360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087809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9AFE8A5-1B48-2BE2-0FE3-2108AC252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84" y="1136743"/>
            <a:ext cx="9937509" cy="51946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47EE6C10-A0A2-AA3C-E087-E4B949F9575C}"/>
              </a:ext>
            </a:extLst>
          </p:cNvPr>
          <p:cNvSpPr txBox="1"/>
          <p:nvPr/>
        </p:nvSpPr>
        <p:spPr>
          <a:xfrm>
            <a:off x="655359" y="677278"/>
            <a:ext cx="10661928" cy="36933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err="1">
                <a:ln>
                  <a:noFill/>
                </a:ln>
                <a:solidFill>
                  <a:prstClr val="black"/>
                </a:solidFill>
                <a:effectLst/>
                <a:uLnTx/>
                <a:uFillTx/>
                <a:latin typeface="Arial"/>
                <a:ea typeface="+mn-ea"/>
                <a:cs typeface="+mn-cs"/>
              </a:rPr>
              <a:t>Resursvy</a:t>
            </a:r>
            <a:r>
              <a:rPr kumimoji="0" lang="sv-SE" sz="1800" b="1" i="0" u="none" strike="noStrike" kern="1200" cap="none" spc="0" normalizeH="0" baseline="0" noProof="0" dirty="0">
                <a:ln>
                  <a:noFill/>
                </a:ln>
                <a:solidFill>
                  <a:prstClr val="black"/>
                </a:solidFill>
                <a:effectLst/>
                <a:uLnTx/>
                <a:uFillTx/>
                <a:latin typeface="Arial"/>
                <a:ea typeface="+mn-ea"/>
                <a:cs typeface="+mn-cs"/>
              </a:rPr>
              <a:t> –</a:t>
            </a:r>
            <a:r>
              <a:rPr kumimoji="0" lang="sv-SE" sz="1800" b="1" i="0" u="none" strike="noStrike" kern="1200" cap="none" spc="0" normalizeH="0" baseline="0" noProof="0" dirty="0" err="1">
                <a:ln>
                  <a:noFill/>
                </a:ln>
                <a:solidFill>
                  <a:prstClr val="black"/>
                </a:solidFill>
                <a:effectLst/>
                <a:uLnTx/>
                <a:uFillTx/>
                <a:latin typeface="Arial"/>
                <a:ea typeface="+mn-ea"/>
                <a:cs typeface="+mn-cs"/>
              </a:rPr>
              <a:t>flerdagarsvy</a:t>
            </a:r>
            <a:r>
              <a:rPr kumimoji="0" lang="sv-SE" sz="1800" b="1" i="0" u="none" strike="noStrike" kern="1200" cap="none" spc="0" normalizeH="0" baseline="0" noProof="0" dirty="0">
                <a:ln>
                  <a:noFill/>
                </a:ln>
                <a:solidFill>
                  <a:prstClr val="black"/>
                </a:solidFill>
                <a:effectLst/>
                <a:uLnTx/>
                <a:uFillTx/>
                <a:latin typeface="Arial"/>
                <a:ea typeface="+mn-ea"/>
                <a:cs typeface="+mn-cs"/>
              </a:rPr>
              <a:t> där 4 dagar för en medarbetare kan ses. </a:t>
            </a:r>
          </a:p>
        </p:txBody>
      </p:sp>
      <p:sp>
        <p:nvSpPr>
          <p:cNvPr id="7" name="Rubrik 1">
            <a:extLst>
              <a:ext uri="{FF2B5EF4-FFF2-40B4-BE49-F238E27FC236}">
                <a16:creationId xmlns:a16="http://schemas.microsoft.com/office/drawing/2014/main" id="{15507C2C-7D04-CAFE-632F-83F6C0E681FC}"/>
              </a:ext>
            </a:extLst>
          </p:cNvPr>
          <p:cNvSpPr>
            <a:spLocks noGrp="1"/>
          </p:cNvSpPr>
          <p:nvPr>
            <p:ph type="title"/>
          </p:nvPr>
        </p:nvSpPr>
        <p:spPr>
          <a:xfrm>
            <a:off x="874712" y="66668"/>
            <a:ext cx="10442575" cy="428625"/>
          </a:xfrm>
        </p:spPr>
        <p:txBody>
          <a:bodyPr/>
          <a:lstStyle/>
          <a:p>
            <a:r>
              <a:rPr lang="sv-SE" dirty="0"/>
              <a:t>Olika schemavyer</a:t>
            </a:r>
          </a:p>
        </p:txBody>
      </p:sp>
    </p:spTree>
    <p:extLst>
      <p:ext uri="{BB962C8B-B14F-4D97-AF65-F5344CB8AC3E}">
        <p14:creationId xmlns:p14="http://schemas.microsoft.com/office/powerpoint/2010/main" val="51341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83CC2E-342E-3D3A-EB07-8B2DC5A40065}"/>
              </a:ext>
            </a:extLst>
          </p:cNvPr>
          <p:cNvSpPr>
            <a:spLocks noGrp="1"/>
          </p:cNvSpPr>
          <p:nvPr>
            <p:ph type="title"/>
          </p:nvPr>
        </p:nvSpPr>
        <p:spPr>
          <a:xfrm>
            <a:off x="609600" y="290550"/>
            <a:ext cx="10972800" cy="745786"/>
          </a:xfrm>
        </p:spPr>
        <p:txBody>
          <a:bodyPr/>
          <a:lstStyle/>
          <a:p>
            <a:r>
              <a:rPr lang="sv-SE" dirty="0"/>
              <a:t>Ämnen i denna presentation:</a:t>
            </a:r>
          </a:p>
        </p:txBody>
      </p:sp>
      <p:sp>
        <p:nvSpPr>
          <p:cNvPr id="3" name="Platshållare för innehåll 2">
            <a:extLst>
              <a:ext uri="{FF2B5EF4-FFF2-40B4-BE49-F238E27FC236}">
                <a16:creationId xmlns:a16="http://schemas.microsoft.com/office/drawing/2014/main" id="{06945CBB-78E4-A826-186F-5624AF4A4F28}"/>
              </a:ext>
            </a:extLst>
          </p:cNvPr>
          <p:cNvSpPr>
            <a:spLocks noGrp="1"/>
          </p:cNvSpPr>
          <p:nvPr>
            <p:ph idx="1"/>
          </p:nvPr>
        </p:nvSpPr>
        <p:spPr>
          <a:xfrm>
            <a:off x="609600" y="1368507"/>
            <a:ext cx="10972800" cy="4850257"/>
          </a:xfrm>
        </p:spPr>
        <p:txBody>
          <a:bodyPr/>
          <a:lstStyle/>
          <a:p>
            <a:pPr marL="285750" indent="-285750">
              <a:buFont typeface="Arial" panose="020B0604020202020204" pitchFamily="34" charset="0"/>
              <a:buChar char="•"/>
            </a:pPr>
            <a:r>
              <a:rPr lang="sv-SE" sz="2800" dirty="0">
                <a:solidFill>
                  <a:schemeClr val="accent1"/>
                </a:solidFill>
                <a:hlinkClick r:id="rId2" action="ppaction://hlinksldjump">
                  <a:extLst>
                    <a:ext uri="{A12FA001-AC4F-418D-AE19-62706E023703}">
                      <ahyp:hlinkClr xmlns:ahyp="http://schemas.microsoft.com/office/drawing/2018/hyperlinkcolor" val="tx"/>
                    </a:ext>
                  </a:extLst>
                </a:hlinkClick>
              </a:rPr>
              <a:t>Rollen medicinsk sekreterare</a:t>
            </a:r>
            <a:endParaRPr lang="sv-SE" sz="2800" dirty="0">
              <a:solidFill>
                <a:schemeClr val="accent1"/>
              </a:solidFill>
            </a:endParaRPr>
          </a:p>
          <a:p>
            <a:pPr marL="285750" indent="-285750">
              <a:buFont typeface="Arial" panose="020B0604020202020204" pitchFamily="34" charset="0"/>
              <a:buChar char="•"/>
            </a:pPr>
            <a:r>
              <a:rPr lang="sv-SE" sz="2800" dirty="0">
                <a:solidFill>
                  <a:schemeClr val="accent1"/>
                </a:solidFill>
                <a:hlinkClick r:id="rId3" action="ppaction://hlinksldjump">
                  <a:extLst>
                    <a:ext uri="{A12FA001-AC4F-418D-AE19-62706E023703}">
                      <ahyp:hlinkClr xmlns:ahyp="http://schemas.microsoft.com/office/drawing/2018/hyperlinkcolor" val="tx"/>
                    </a:ext>
                  </a:extLst>
                </a:hlinkClick>
              </a:rPr>
              <a:t>Vårdhändelser</a:t>
            </a:r>
            <a:endParaRPr lang="sv-SE" sz="2800" dirty="0">
              <a:solidFill>
                <a:schemeClr val="accent1"/>
              </a:solidFill>
            </a:endParaRPr>
          </a:p>
          <a:p>
            <a:pPr marL="285750" indent="-285750">
              <a:buFont typeface="Arial" panose="020B0604020202020204" pitchFamily="34" charset="0"/>
              <a:buChar char="•"/>
            </a:pPr>
            <a:r>
              <a:rPr lang="sv-SE" sz="2800" dirty="0">
                <a:solidFill>
                  <a:schemeClr val="accent1"/>
                </a:solidFill>
                <a:hlinkClick r:id="rId4" action="ppaction://hlinksldjump">
                  <a:extLst>
                    <a:ext uri="{A12FA001-AC4F-418D-AE19-62706E023703}">
                      <ahyp:hlinkClr xmlns:ahyp="http://schemas.microsoft.com/office/drawing/2018/hyperlinkcolor" val="tx"/>
                    </a:ext>
                  </a:extLst>
                </a:hlinkClick>
              </a:rPr>
              <a:t>Remisshantering</a:t>
            </a:r>
            <a:endParaRPr lang="sv-SE" sz="2800" dirty="0">
              <a:solidFill>
                <a:schemeClr val="accent1"/>
              </a:solidFill>
            </a:endParaRPr>
          </a:p>
          <a:p>
            <a:pPr marL="285750" indent="-285750">
              <a:buFont typeface="Arial" panose="020B0604020202020204" pitchFamily="34" charset="0"/>
              <a:buChar char="•"/>
            </a:pPr>
            <a:r>
              <a:rPr lang="sv-SE" sz="2800" dirty="0">
                <a:solidFill>
                  <a:schemeClr val="accent1"/>
                </a:solidFill>
                <a:hlinkClick r:id="rId5" action="ppaction://hlinksldjump">
                  <a:extLst>
                    <a:ext uri="{A12FA001-AC4F-418D-AE19-62706E023703}">
                      <ahyp:hlinkClr xmlns:ahyp="http://schemas.microsoft.com/office/drawing/2018/hyperlinkcolor" val="tx"/>
                    </a:ext>
                  </a:extLst>
                </a:hlinkClick>
              </a:rPr>
              <a:t>Tidbokning och registrering</a:t>
            </a:r>
            <a:endParaRPr lang="sv-SE" sz="2800" dirty="0">
              <a:solidFill>
                <a:schemeClr val="accent1"/>
              </a:solidFill>
            </a:endParaRPr>
          </a:p>
          <a:p>
            <a:pPr marL="285750" indent="-285750">
              <a:buFont typeface="Arial" panose="020B0604020202020204" pitchFamily="34" charset="0"/>
              <a:buChar char="•"/>
            </a:pPr>
            <a:r>
              <a:rPr lang="sv-SE" sz="2800" dirty="0">
                <a:solidFill>
                  <a:schemeClr val="accent1"/>
                </a:solidFill>
                <a:hlinkClick r:id="rId6" action="ppaction://hlinksldjump">
                  <a:extLst>
                    <a:ext uri="{A12FA001-AC4F-418D-AE19-62706E023703}">
                      <ahyp:hlinkClr xmlns:ahyp="http://schemas.microsoft.com/office/drawing/2018/hyperlinkcolor" val="tx"/>
                    </a:ext>
                  </a:extLst>
                </a:hlinkClick>
              </a:rPr>
              <a:t>Schemaläggning</a:t>
            </a:r>
            <a:endParaRPr lang="sv-SE" sz="2800" dirty="0">
              <a:solidFill>
                <a:schemeClr val="accent1"/>
              </a:solidFill>
            </a:endParaRPr>
          </a:p>
          <a:p>
            <a:pPr marL="285750" indent="-285750">
              <a:buFont typeface="Arial" panose="020B0604020202020204" pitchFamily="34" charset="0"/>
              <a:buChar char="•"/>
            </a:pPr>
            <a:r>
              <a:rPr lang="sv-SE" sz="2800" dirty="0">
                <a:solidFill>
                  <a:schemeClr val="accent1"/>
                </a:solidFill>
                <a:hlinkClick r:id="rId7" action="ppaction://hlinksldjump">
                  <a:extLst>
                    <a:ext uri="{A12FA001-AC4F-418D-AE19-62706E023703}">
                      <ahyp:hlinkClr xmlns:ahyp="http://schemas.microsoft.com/office/drawing/2018/hyperlinkcolor" val="tx"/>
                    </a:ext>
                  </a:extLst>
                </a:hlinkClick>
              </a:rPr>
              <a:t>Medicinsk klassificering</a:t>
            </a:r>
            <a:endParaRPr lang="sv-SE" sz="2800" dirty="0">
              <a:solidFill>
                <a:schemeClr val="accent1"/>
              </a:solidFill>
            </a:endParaRPr>
          </a:p>
          <a:p>
            <a:pPr marL="285750" indent="-285750">
              <a:buFont typeface="Arial" panose="020B0604020202020204" pitchFamily="34" charset="0"/>
              <a:buChar char="•"/>
            </a:pPr>
            <a:r>
              <a:rPr lang="sv-SE" sz="2800" dirty="0">
                <a:solidFill>
                  <a:schemeClr val="accent1"/>
                </a:solidFill>
                <a:hlinkClick r:id="rId8" action="ppaction://hlinksldjump">
                  <a:extLst>
                    <a:ext uri="{A12FA001-AC4F-418D-AE19-62706E023703}">
                      <ahyp:hlinkClr xmlns:ahyp="http://schemas.microsoft.com/office/drawing/2018/hyperlinkcolor" val="tx"/>
                    </a:ext>
                  </a:extLst>
                </a:hlinkClick>
              </a:rPr>
              <a:t>Frågor och kontakt</a:t>
            </a:r>
            <a:endParaRPr lang="sv-SE" sz="2800" dirty="0">
              <a:solidFill>
                <a:schemeClr val="accent1"/>
              </a:solidFill>
            </a:endParaRPr>
          </a:p>
        </p:txBody>
      </p:sp>
      <p:sp>
        <p:nvSpPr>
          <p:cNvPr id="4" name="textruta 3">
            <a:extLst>
              <a:ext uri="{FF2B5EF4-FFF2-40B4-BE49-F238E27FC236}">
                <a16:creationId xmlns:a16="http://schemas.microsoft.com/office/drawing/2014/main" id="{AE960EB4-B69E-A81A-C8FA-0F115DFC939B}"/>
              </a:ext>
            </a:extLst>
          </p:cNvPr>
          <p:cNvSpPr txBox="1"/>
          <p:nvPr/>
        </p:nvSpPr>
        <p:spPr>
          <a:xfrm>
            <a:off x="609600" y="924523"/>
            <a:ext cx="7917083" cy="307777"/>
          </a:xfrm>
          <a:prstGeom prst="rect">
            <a:avLst/>
          </a:prstGeom>
          <a:noFill/>
        </p:spPr>
        <p:txBody>
          <a:bodyPr wrap="square" rtlCol="0">
            <a:spAutoFit/>
          </a:bodyPr>
          <a:lstStyle/>
          <a:p>
            <a:r>
              <a:rPr lang="sv-SE" sz="1400" dirty="0"/>
              <a:t>Använd läkarna för att enkelt navigera mellan olika avsnitt</a:t>
            </a:r>
          </a:p>
        </p:txBody>
      </p:sp>
    </p:spTree>
    <p:extLst>
      <p:ext uri="{BB962C8B-B14F-4D97-AF65-F5344CB8AC3E}">
        <p14:creationId xmlns:p14="http://schemas.microsoft.com/office/powerpoint/2010/main" val="23821558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24A4FA-ADEA-4613-7282-2FF6F33923D4}"/>
              </a:ext>
            </a:extLst>
          </p:cNvPr>
          <p:cNvSpPr>
            <a:spLocks noGrp="1"/>
          </p:cNvSpPr>
          <p:nvPr>
            <p:ph type="title"/>
          </p:nvPr>
        </p:nvSpPr>
        <p:spPr/>
        <p:txBody>
          <a:bodyPr/>
          <a:lstStyle/>
          <a:p>
            <a:r>
              <a:rPr lang="sv-SE" dirty="0"/>
              <a:t>Schemaläggning</a:t>
            </a:r>
          </a:p>
        </p:txBody>
      </p:sp>
      <p:sp>
        <p:nvSpPr>
          <p:cNvPr id="3" name="Platshållare för text 2">
            <a:extLst>
              <a:ext uri="{FF2B5EF4-FFF2-40B4-BE49-F238E27FC236}">
                <a16:creationId xmlns:a16="http://schemas.microsoft.com/office/drawing/2014/main" id="{59D5C8F5-5EEF-BF73-FF23-08099C7B25C8}"/>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18805913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BC810-D576-3260-9291-DA8D145454B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03856F9-05D1-E808-826C-7FB863F7DADD}"/>
              </a:ext>
            </a:extLst>
          </p:cNvPr>
          <p:cNvSpPr>
            <a:spLocks noGrp="1"/>
          </p:cNvSpPr>
          <p:nvPr>
            <p:ph type="title"/>
          </p:nvPr>
        </p:nvSpPr>
        <p:spPr>
          <a:xfrm>
            <a:off x="757017" y="158300"/>
            <a:ext cx="10442575" cy="428625"/>
          </a:xfrm>
        </p:spPr>
        <p:txBody>
          <a:bodyPr/>
          <a:lstStyle/>
          <a:p>
            <a:r>
              <a:rPr lang="sv-SE" b="1" dirty="0"/>
              <a:t>Schemaläggning tidsboksschema</a:t>
            </a:r>
          </a:p>
        </p:txBody>
      </p:sp>
      <p:pic>
        <p:nvPicPr>
          <p:cNvPr id="7" name="Bildobjekt 6">
            <a:extLst>
              <a:ext uri="{FF2B5EF4-FFF2-40B4-BE49-F238E27FC236}">
                <a16:creationId xmlns:a16="http://schemas.microsoft.com/office/drawing/2014/main" id="{E65273CE-5FDA-F602-CB60-E90023361427}"/>
              </a:ext>
            </a:extLst>
          </p:cNvPr>
          <p:cNvPicPr>
            <a:picLocks noChangeAspect="1"/>
          </p:cNvPicPr>
          <p:nvPr/>
        </p:nvPicPr>
        <p:blipFill rotWithShape="1">
          <a:blip r:embed="rId2"/>
          <a:srcRect l="2183" t="9777" r="5633" b="6679"/>
          <a:stretch/>
        </p:blipFill>
        <p:spPr>
          <a:xfrm>
            <a:off x="428264" y="1076443"/>
            <a:ext cx="11239017" cy="3402957"/>
          </a:xfrm>
          <a:prstGeom prst="rect">
            <a:avLst/>
          </a:prstGeom>
        </p:spPr>
      </p:pic>
      <p:sp>
        <p:nvSpPr>
          <p:cNvPr id="4" name="textruta 3">
            <a:extLst>
              <a:ext uri="{FF2B5EF4-FFF2-40B4-BE49-F238E27FC236}">
                <a16:creationId xmlns:a16="http://schemas.microsoft.com/office/drawing/2014/main" id="{5E1D5D7A-5BD1-AB8F-F440-C6438930293E}"/>
              </a:ext>
            </a:extLst>
          </p:cNvPr>
          <p:cNvSpPr txBox="1"/>
          <p:nvPr/>
        </p:nvSpPr>
        <p:spPr>
          <a:xfrm>
            <a:off x="524719" y="4658322"/>
            <a:ext cx="3735740" cy="1754326"/>
          </a:xfrm>
          <a:prstGeom prst="rect">
            <a:avLst/>
          </a:prstGeom>
          <a:noFill/>
        </p:spPr>
        <p:txBody>
          <a:bodyPr wrap="square">
            <a:spAutoFit/>
          </a:bodyPr>
          <a:lstStyle/>
          <a:p>
            <a:r>
              <a:rPr lang="sv-SE" dirty="0">
                <a:solidFill>
                  <a:schemeClr val="tx2">
                    <a:lumMod val="75000"/>
                  </a:schemeClr>
                </a:solidFill>
              </a:rPr>
              <a:t>Koppling av resurs, besökstid, besökstyp och plats är en förutsättning för att boka en patient i SDV. Systemet tillåter inte bokning av patient om kopplingen inte finns.</a:t>
            </a:r>
          </a:p>
        </p:txBody>
      </p:sp>
      <p:sp>
        <p:nvSpPr>
          <p:cNvPr id="3" name="textruta 2">
            <a:extLst>
              <a:ext uri="{FF2B5EF4-FFF2-40B4-BE49-F238E27FC236}">
                <a16:creationId xmlns:a16="http://schemas.microsoft.com/office/drawing/2014/main" id="{9DB3078F-D7D6-16E1-8542-12B990E239DD}"/>
              </a:ext>
            </a:extLst>
          </p:cNvPr>
          <p:cNvSpPr txBox="1"/>
          <p:nvPr/>
        </p:nvSpPr>
        <p:spPr>
          <a:xfrm>
            <a:off x="4614441" y="4658322"/>
            <a:ext cx="2963118" cy="646331"/>
          </a:xfrm>
          <a:prstGeom prst="rect">
            <a:avLst/>
          </a:prstGeom>
          <a:noFill/>
        </p:spPr>
        <p:txBody>
          <a:bodyPr wrap="square" rtlCol="0">
            <a:spAutoFit/>
          </a:bodyPr>
          <a:lstStyle/>
          <a:p>
            <a:r>
              <a:rPr lang="sv-SE" dirty="0">
                <a:solidFill>
                  <a:schemeClr val="tx2">
                    <a:lumMod val="75000"/>
                  </a:schemeClr>
                </a:solidFill>
              </a:rPr>
              <a:t>Enhetens schemaläggare skapar själva schemat.</a:t>
            </a:r>
          </a:p>
        </p:txBody>
      </p:sp>
    </p:spTree>
    <p:extLst>
      <p:ext uri="{BB962C8B-B14F-4D97-AF65-F5344CB8AC3E}">
        <p14:creationId xmlns:p14="http://schemas.microsoft.com/office/powerpoint/2010/main" val="42680254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7490A-4C3F-361B-F185-E9151AE4DE4C}"/>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341BDBE4-B5E7-7DC5-CAF7-595901FF7306}"/>
              </a:ext>
            </a:extLst>
          </p:cNvPr>
          <p:cNvSpPr>
            <a:spLocks noGrp="1"/>
          </p:cNvSpPr>
          <p:nvPr>
            <p:ph type="title"/>
          </p:nvPr>
        </p:nvSpPr>
        <p:spPr>
          <a:xfrm>
            <a:off x="874712" y="372427"/>
            <a:ext cx="10442575" cy="428625"/>
          </a:xfrm>
        </p:spPr>
        <p:txBody>
          <a:bodyPr/>
          <a:lstStyle/>
          <a:p>
            <a:r>
              <a:rPr lang="sv-SE" b="1" dirty="0"/>
              <a:t>Schemaläggning tidsboksschema</a:t>
            </a:r>
          </a:p>
        </p:txBody>
      </p:sp>
      <p:sp>
        <p:nvSpPr>
          <p:cNvPr id="4" name="Platshållare för innehåll 3">
            <a:extLst>
              <a:ext uri="{FF2B5EF4-FFF2-40B4-BE49-F238E27FC236}">
                <a16:creationId xmlns:a16="http://schemas.microsoft.com/office/drawing/2014/main" id="{29ED9ED0-7AA5-6851-93C6-4EF591D7D7C3}"/>
              </a:ext>
            </a:extLst>
          </p:cNvPr>
          <p:cNvSpPr>
            <a:spLocks noGrp="1"/>
          </p:cNvSpPr>
          <p:nvPr>
            <p:ph idx="1"/>
          </p:nvPr>
        </p:nvSpPr>
        <p:spPr>
          <a:xfrm>
            <a:off x="874713" y="1459175"/>
            <a:ext cx="10442575" cy="4032250"/>
          </a:xfrm>
        </p:spPr>
        <p:txBody>
          <a:bodyPr/>
          <a:lstStyle/>
          <a:p>
            <a:pPr marL="0" indent="0">
              <a:buNone/>
            </a:pPr>
            <a:r>
              <a:rPr lang="sv-SE" sz="2400" dirty="0">
                <a:effectLst/>
                <a:ea typeface="Times New Roman" panose="02020603050405020304" pitchFamily="18" charset="0"/>
                <a:cs typeface="Calibri" panose="020F0502020204030204" pitchFamily="34" charset="0"/>
              </a:rPr>
              <a:t>I SDV har en resurs ett schema, även om man arbetar på olika ställen. </a:t>
            </a:r>
          </a:p>
          <a:p>
            <a:pPr marL="0" indent="0">
              <a:buNone/>
            </a:pPr>
            <a:endParaRPr lang="sv-SE" dirty="0">
              <a:ea typeface="Times New Roman" panose="02020603050405020304" pitchFamily="18" charset="0"/>
              <a:cs typeface="Calibri" panose="020F0502020204030204" pitchFamily="34" charset="0"/>
            </a:endParaRPr>
          </a:p>
          <a:p>
            <a:pPr marL="0" indent="0">
              <a:lnSpc>
                <a:spcPct val="120000"/>
              </a:lnSpc>
              <a:buNone/>
            </a:pPr>
            <a:r>
              <a:rPr lang="sv-SE" sz="2400" dirty="0">
                <a:effectLst/>
                <a:ea typeface="Times New Roman" panose="02020603050405020304" pitchFamily="18" charset="0"/>
                <a:cs typeface="Calibri" panose="020F0502020204030204" pitchFamily="34" charset="0"/>
              </a:rPr>
              <a:t>I samband med denna förändring behöver schemaläggare som </a:t>
            </a:r>
            <a:br>
              <a:rPr lang="sv-SE" sz="2400" dirty="0">
                <a:effectLst/>
                <a:ea typeface="Times New Roman" panose="02020603050405020304" pitchFamily="18" charset="0"/>
                <a:cs typeface="Calibri" panose="020F0502020204030204" pitchFamily="34" charset="0"/>
              </a:rPr>
            </a:br>
            <a:r>
              <a:rPr lang="sv-SE" sz="2400" dirty="0">
                <a:effectLst/>
                <a:ea typeface="Times New Roman" panose="02020603050405020304" pitchFamily="18" charset="0"/>
                <a:cs typeface="Calibri" panose="020F0502020204030204" pitchFamily="34" charset="0"/>
              </a:rPr>
              <a:t>har medarbetare som arbetar på olika enheter beakta ett utökat samarbete, till exempel när det gäller vilken enhet som gör vad med schemaläggningen och ansvarar för uppdateringar.</a:t>
            </a:r>
            <a:endParaRPr lang="sv-SE" sz="2400" dirty="0">
              <a:effectLst/>
              <a:ea typeface="Calibri" panose="020F0502020204030204" pitchFamily="34" charset="0"/>
              <a:cs typeface="Times New Roman" panose="02020603050405020304" pitchFamily="18" charset="0"/>
            </a:endParaRPr>
          </a:p>
          <a:p>
            <a:endParaRPr lang="sv-SE" dirty="0"/>
          </a:p>
          <a:p>
            <a:endParaRPr lang="sv-SE" dirty="0"/>
          </a:p>
        </p:txBody>
      </p:sp>
    </p:spTree>
    <p:extLst>
      <p:ext uri="{BB962C8B-B14F-4D97-AF65-F5344CB8AC3E}">
        <p14:creationId xmlns:p14="http://schemas.microsoft.com/office/powerpoint/2010/main" val="12819149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D8ECB7-90F3-3ADA-EE18-EC0331BC0F36}"/>
              </a:ext>
            </a:extLst>
          </p:cNvPr>
          <p:cNvSpPr>
            <a:spLocks noGrp="1"/>
          </p:cNvSpPr>
          <p:nvPr>
            <p:ph type="title"/>
          </p:nvPr>
        </p:nvSpPr>
        <p:spPr/>
        <p:txBody>
          <a:bodyPr/>
          <a:lstStyle/>
          <a:p>
            <a:r>
              <a:rPr lang="sv-SE" dirty="0"/>
              <a:t>Medicinsk klassificering</a:t>
            </a:r>
          </a:p>
        </p:txBody>
      </p:sp>
      <p:sp>
        <p:nvSpPr>
          <p:cNvPr id="3" name="Platshållare för text 2">
            <a:extLst>
              <a:ext uri="{FF2B5EF4-FFF2-40B4-BE49-F238E27FC236}">
                <a16:creationId xmlns:a16="http://schemas.microsoft.com/office/drawing/2014/main" id="{C31DFF30-6F39-5332-F1C3-0E49A47B5148}"/>
              </a:ext>
            </a:extLst>
          </p:cNvPr>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2115775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B6534A-F907-3000-1535-57039C73A702}"/>
              </a:ext>
            </a:extLst>
          </p:cNvPr>
          <p:cNvSpPr>
            <a:spLocks noGrp="1"/>
          </p:cNvSpPr>
          <p:nvPr>
            <p:ph type="title"/>
          </p:nvPr>
        </p:nvSpPr>
        <p:spPr>
          <a:xfrm>
            <a:off x="609600" y="279484"/>
            <a:ext cx="10972800" cy="1143000"/>
          </a:xfrm>
        </p:spPr>
        <p:txBody>
          <a:bodyPr/>
          <a:lstStyle/>
          <a:p>
            <a:r>
              <a:rPr lang="sv-SE" sz="3200" dirty="0"/>
              <a:t>Begrepp och termer </a:t>
            </a:r>
            <a:endParaRPr lang="en-US" sz="3200" dirty="0"/>
          </a:p>
        </p:txBody>
      </p:sp>
      <p:sp>
        <p:nvSpPr>
          <p:cNvPr id="3" name="Platshållare för innehåll 2">
            <a:extLst>
              <a:ext uri="{FF2B5EF4-FFF2-40B4-BE49-F238E27FC236}">
                <a16:creationId xmlns:a16="http://schemas.microsoft.com/office/drawing/2014/main" id="{5350B158-01BA-88F8-B6FC-AF0A37023981}"/>
              </a:ext>
            </a:extLst>
          </p:cNvPr>
          <p:cNvSpPr>
            <a:spLocks noGrp="1"/>
          </p:cNvSpPr>
          <p:nvPr>
            <p:ph idx="1"/>
          </p:nvPr>
        </p:nvSpPr>
        <p:spPr/>
        <p:txBody>
          <a:bodyPr vert="horz" lIns="91440" tIns="45720" rIns="91440" bIns="45720" rtlCol="0" anchor="t">
            <a:noAutofit/>
          </a:bodyPr>
          <a:lstStyle/>
          <a:p>
            <a:endParaRPr lang="sv-SE">
              <a:cs typeface="Arial"/>
            </a:endParaRPr>
          </a:p>
          <a:p>
            <a:pPr marL="0" indent="0">
              <a:buNone/>
            </a:pPr>
            <a:endParaRPr lang="sv-SE"/>
          </a:p>
          <a:p>
            <a:endParaRPr lang="sv-SE"/>
          </a:p>
        </p:txBody>
      </p:sp>
      <p:sp>
        <p:nvSpPr>
          <p:cNvPr id="5" name="textruta 4">
            <a:extLst>
              <a:ext uri="{FF2B5EF4-FFF2-40B4-BE49-F238E27FC236}">
                <a16:creationId xmlns:a16="http://schemas.microsoft.com/office/drawing/2014/main" id="{955BEF3B-8452-99CE-C6B1-C622A198D3F4}"/>
              </a:ext>
            </a:extLst>
          </p:cNvPr>
          <p:cNvSpPr txBox="1"/>
          <p:nvPr/>
        </p:nvSpPr>
        <p:spPr>
          <a:xfrm>
            <a:off x="629683" y="1244766"/>
            <a:ext cx="10407722" cy="421653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cs typeface="Times New Roman" panose="02020603050405020304" pitchFamily="18" charset="0"/>
              </a:rPr>
              <a:t>Klinisk kodning = Medicinsk klassificering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cs typeface="Times New Roman" panose="02020603050405020304" pitchFamily="18" charset="0"/>
              </a:rPr>
              <a:t>All vårdpersonal ställer diagnos och väljer ICD-10/KVÅ i journalen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cs typeface="Times New Roman" panose="02020603050405020304" pitchFamily="18" charset="0"/>
              </a:rPr>
              <a:t>Medicinsk klassificering – kodaren kvalitetssäkrar koderna och uppdaterar vid behov enligt regelverk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cs typeface="Times New Roman" panose="02020603050405020304" pitchFamily="18" charset="0"/>
              </a:rPr>
              <a:t>Kodaren överför relevanta koder till AccessHIM via ordination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cs typeface="Times New Roman" panose="02020603050405020304" pitchFamily="18" charset="0"/>
              </a:rPr>
              <a:t>Kodaren hanterar och grupperar i kodhanteraren </a:t>
            </a:r>
            <a:r>
              <a:rPr kumimoji="0" lang="sv-SE" sz="2400" b="0" i="0" u="none" strike="noStrike" kern="1200" cap="none" spc="0" normalizeH="0" baseline="0" noProof="0" dirty="0" err="1">
                <a:ln>
                  <a:noFill/>
                </a:ln>
                <a:solidFill>
                  <a:prstClr val="black"/>
                </a:solidFill>
                <a:effectLst/>
                <a:uLnTx/>
                <a:uFillTx/>
                <a:cs typeface="Times New Roman" panose="02020603050405020304" pitchFamily="18" charset="0"/>
              </a:rPr>
              <a:t>ICDPlus</a:t>
            </a:r>
            <a:r>
              <a:rPr kumimoji="0" lang="sv-SE" sz="2400" b="0" i="0" u="none" strike="noStrike" kern="1200" cap="none" spc="0" normalizeH="0" baseline="0" noProof="0" dirty="0">
                <a:ln>
                  <a:noFill/>
                </a:ln>
                <a:solidFill>
                  <a:prstClr val="black"/>
                </a:solidFill>
                <a:effectLst/>
                <a:uLnTx/>
                <a:uFillTx/>
                <a:cs typeface="Times New Roman" panose="02020603050405020304" pitchFamily="18" charset="0"/>
              </a:rPr>
              <a:t> (kodregistrerar)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811410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63E7CE-C324-49F9-8E15-90690EF432EF}"/>
              </a:ext>
            </a:extLst>
          </p:cNvPr>
          <p:cNvSpPr>
            <a:spLocks noGrp="1"/>
          </p:cNvSpPr>
          <p:nvPr>
            <p:ph type="title"/>
          </p:nvPr>
        </p:nvSpPr>
        <p:spPr>
          <a:xfrm>
            <a:off x="493168" y="264239"/>
            <a:ext cx="10442575" cy="428625"/>
          </a:xfrm>
        </p:spPr>
        <p:txBody>
          <a:bodyPr/>
          <a:lstStyle/>
          <a:p>
            <a:r>
              <a:rPr lang="sv-SE" b="1" dirty="0"/>
              <a:t>Medicinsk klassificering</a:t>
            </a:r>
          </a:p>
        </p:txBody>
      </p:sp>
      <p:sp>
        <p:nvSpPr>
          <p:cNvPr id="28" name="textruta 27">
            <a:extLst>
              <a:ext uri="{FF2B5EF4-FFF2-40B4-BE49-F238E27FC236}">
                <a16:creationId xmlns:a16="http://schemas.microsoft.com/office/drawing/2014/main" id="{5A813CF9-E2FA-E2AD-D79F-9D0881D55CD5}"/>
              </a:ext>
            </a:extLst>
          </p:cNvPr>
          <p:cNvSpPr txBox="1"/>
          <p:nvPr/>
        </p:nvSpPr>
        <p:spPr>
          <a:xfrm>
            <a:off x="10972364" y="-649346"/>
            <a:ext cx="138179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lumMod val="65000"/>
                  </a:prstClr>
                </a:solidFill>
                <a:effectLst/>
                <a:uLnTx/>
                <a:uFillTx/>
                <a:latin typeface="Arial"/>
                <a:ea typeface="+mn-ea"/>
                <a:cs typeface="Arial"/>
              </a:rPr>
              <a:t>Arbetsmaterial</a:t>
            </a:r>
            <a:endParaRPr kumimoji="0" lang="sv-SE" sz="1400" b="0" i="0" u="none" strike="noStrike" kern="1200" cap="none" spc="0" normalizeH="0" baseline="0" noProof="0">
              <a:ln>
                <a:noFill/>
              </a:ln>
              <a:solidFill>
                <a:prstClr val="white">
                  <a:lumMod val="65000"/>
                </a:prstClr>
              </a:solidFill>
              <a:effectLst/>
              <a:uLnTx/>
              <a:uFillTx/>
              <a:latin typeface="Arial"/>
              <a:ea typeface="+mn-ea"/>
              <a:cs typeface="+mn-cs"/>
            </a:endParaRPr>
          </a:p>
        </p:txBody>
      </p:sp>
      <p:sp>
        <p:nvSpPr>
          <p:cNvPr id="4" name="textruta 3">
            <a:extLst>
              <a:ext uri="{FF2B5EF4-FFF2-40B4-BE49-F238E27FC236}">
                <a16:creationId xmlns:a16="http://schemas.microsoft.com/office/drawing/2014/main" id="{450252D8-631B-FC01-092F-4E1D842AC89E}"/>
              </a:ext>
            </a:extLst>
          </p:cNvPr>
          <p:cNvSpPr txBox="1"/>
          <p:nvPr/>
        </p:nvSpPr>
        <p:spPr>
          <a:xfrm>
            <a:off x="663080" y="1341982"/>
            <a:ext cx="10605782" cy="483209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Klassificeringen beskriver anledningen till en patients vårdkontakt - använder ICD-10-SE som är diagnoskoderna och KVÅ - för att beskriva åtgärderna som utförs i samband med vårdkontakten. Andra kodverk som används är ATC för läkemedel och NASS-koder (rehabiliteringskoder) för rehabilitering.</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
            </a:pPr>
            <a: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Klassificeringen som utförs grundar sig på ställd diagnos i dokumentation, att ställa en diagnos kräver att man har en klinisk kunskap om patienten. Den medicinskt ställda diagnosen anges med en statistiskt diagnoskod. Klassificeringen utgår också från åtgärder som utförts i samband med vårdkontakten som ska vara beskrivna i dokumentationen.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sv-SE"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3573720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167049-902A-2264-56FE-3E66EF07D7ED}"/>
              </a:ext>
            </a:extLst>
          </p:cNvPr>
          <p:cNvSpPr>
            <a:spLocks noGrp="1"/>
          </p:cNvSpPr>
          <p:nvPr>
            <p:ph type="title"/>
          </p:nvPr>
        </p:nvSpPr>
        <p:spPr/>
        <p:txBody>
          <a:bodyPr/>
          <a:lstStyle/>
          <a:p>
            <a:r>
              <a:rPr lang="sv-SE" sz="3200" dirty="0"/>
              <a:t>Diagnoser och hälsoproblem</a:t>
            </a:r>
          </a:p>
        </p:txBody>
      </p:sp>
      <p:pic>
        <p:nvPicPr>
          <p:cNvPr id="1027" name="Bildobjekt 2">
            <a:extLst>
              <a:ext uri="{FF2B5EF4-FFF2-40B4-BE49-F238E27FC236}">
                <a16:creationId xmlns:a16="http://schemas.microsoft.com/office/drawing/2014/main" id="{76FD184E-1DB0-7095-676B-679C9B4DD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62689"/>
            <a:ext cx="11955248" cy="2712492"/>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3645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63E7CE-C324-49F9-8E15-90690EF432EF}"/>
              </a:ext>
            </a:extLst>
          </p:cNvPr>
          <p:cNvSpPr>
            <a:spLocks noGrp="1"/>
          </p:cNvSpPr>
          <p:nvPr>
            <p:ph type="title"/>
          </p:nvPr>
        </p:nvSpPr>
        <p:spPr>
          <a:xfrm>
            <a:off x="493168" y="264239"/>
            <a:ext cx="10730602" cy="676872"/>
          </a:xfrm>
        </p:spPr>
        <p:txBody>
          <a:bodyPr/>
          <a:lstStyle/>
          <a:p>
            <a:r>
              <a:rPr lang="sv-SE" b="1" dirty="0"/>
              <a:t>Uppgiftskö i AccessHIM</a:t>
            </a:r>
          </a:p>
        </p:txBody>
      </p:sp>
      <p:sp>
        <p:nvSpPr>
          <p:cNvPr id="28" name="textruta 27">
            <a:extLst>
              <a:ext uri="{FF2B5EF4-FFF2-40B4-BE49-F238E27FC236}">
                <a16:creationId xmlns:a16="http://schemas.microsoft.com/office/drawing/2014/main" id="{5A813CF9-E2FA-E2AD-D79F-9D0881D55CD5}"/>
              </a:ext>
            </a:extLst>
          </p:cNvPr>
          <p:cNvSpPr txBox="1"/>
          <p:nvPr/>
        </p:nvSpPr>
        <p:spPr>
          <a:xfrm>
            <a:off x="10972364" y="-649346"/>
            <a:ext cx="138179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lumMod val="65000"/>
                  </a:prstClr>
                </a:solidFill>
                <a:effectLst/>
                <a:uLnTx/>
                <a:uFillTx/>
                <a:latin typeface="Arial"/>
                <a:ea typeface="+mn-ea"/>
                <a:cs typeface="Arial"/>
              </a:rPr>
              <a:t>Arbetsmaterial</a:t>
            </a:r>
            <a:endParaRPr kumimoji="0" lang="sv-SE" sz="1400" b="0" i="0" u="none" strike="noStrike" kern="1200" cap="none" spc="0" normalizeH="0" baseline="0" noProof="0">
              <a:ln>
                <a:noFill/>
              </a:ln>
              <a:solidFill>
                <a:prstClr val="white">
                  <a:lumMod val="65000"/>
                </a:prstClr>
              </a:solidFill>
              <a:effectLst/>
              <a:uLnTx/>
              <a:uFillTx/>
              <a:latin typeface="Arial"/>
              <a:ea typeface="+mn-ea"/>
              <a:cs typeface="+mn-cs"/>
            </a:endParaRPr>
          </a:p>
        </p:txBody>
      </p:sp>
      <p:sp>
        <p:nvSpPr>
          <p:cNvPr id="4" name="textruta 3">
            <a:extLst>
              <a:ext uri="{FF2B5EF4-FFF2-40B4-BE49-F238E27FC236}">
                <a16:creationId xmlns:a16="http://schemas.microsoft.com/office/drawing/2014/main" id="{A5CADD33-80F7-34E4-0185-740831448F8E}"/>
              </a:ext>
            </a:extLst>
          </p:cNvPr>
          <p:cNvSpPr txBox="1"/>
          <p:nvPr/>
        </p:nvSpPr>
        <p:spPr>
          <a:xfrm>
            <a:off x="659933" y="955441"/>
            <a:ext cx="10563837" cy="224676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sv-SE" sz="20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rPr>
              <a:t>Klassificeringen beskriver vården enhetligt och strukturerat och används bl a till: </a:t>
            </a:r>
            <a:endParaRPr lang="sv-SE" sz="2000" dirty="0">
              <a:solidFill>
                <a:prstClr val="black"/>
              </a:solidFill>
              <a:latin typeface="+mj-lt"/>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rPr>
              <a:t>Verksamhetsbeskrivning</a:t>
            </a:r>
            <a:endParaRPr lang="sv-SE" sz="2000" dirty="0">
              <a:solidFill>
                <a:prstClr val="black"/>
              </a:solidFill>
              <a:latin typeface="+mj-lt"/>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rPr>
              <a:t>Nationell rapportering bl a Patientregistret, Socialstyrelsen, Sveriges kommuner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rPr>
              <a:t>och regioner</a:t>
            </a:r>
            <a:endParaRPr lang="sv-SE" sz="2000" dirty="0">
              <a:solidFill>
                <a:prstClr val="black"/>
              </a:solidFill>
              <a:latin typeface="+mj-lt"/>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rPr>
              <a:t>Fakturering</a:t>
            </a:r>
            <a:endParaRPr lang="sv-SE" sz="2000" dirty="0">
              <a:solidFill>
                <a:prstClr val="black"/>
              </a:solidFill>
              <a:latin typeface="+mj-lt"/>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rPr>
              <a:t>Ersättning</a:t>
            </a:r>
            <a:endParaRPr lang="sv-SE" sz="2000" dirty="0">
              <a:solidFill>
                <a:prstClr val="black"/>
              </a:solidFill>
              <a:latin typeface="+mj-lt"/>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rPr>
              <a:t>Forskning</a:t>
            </a:r>
          </a:p>
        </p:txBody>
      </p:sp>
      <p:pic>
        <p:nvPicPr>
          <p:cNvPr id="3" name="Bildobjekt 2">
            <a:extLst>
              <a:ext uri="{FF2B5EF4-FFF2-40B4-BE49-F238E27FC236}">
                <a16:creationId xmlns:a16="http://schemas.microsoft.com/office/drawing/2014/main" id="{474377A1-0816-9250-CF7B-68323FC9D36E}"/>
              </a:ext>
            </a:extLst>
          </p:cNvPr>
          <p:cNvPicPr>
            <a:picLocks noChangeAspect="1"/>
          </p:cNvPicPr>
          <p:nvPr/>
        </p:nvPicPr>
        <p:blipFill rotWithShape="1">
          <a:blip r:embed="rId3"/>
          <a:srcRect l="4006" r="12944"/>
          <a:stretch/>
        </p:blipFill>
        <p:spPr>
          <a:xfrm>
            <a:off x="3541852" y="2320242"/>
            <a:ext cx="5632911" cy="3364135"/>
          </a:xfrm>
          <a:prstGeom prst="rect">
            <a:avLst/>
          </a:prstGeom>
        </p:spPr>
      </p:pic>
      <p:pic>
        <p:nvPicPr>
          <p:cNvPr id="5" name="Bildobjekt 4">
            <a:extLst>
              <a:ext uri="{FF2B5EF4-FFF2-40B4-BE49-F238E27FC236}">
                <a16:creationId xmlns:a16="http://schemas.microsoft.com/office/drawing/2014/main" id="{B2EDD469-C2BE-004A-A412-7E3C1743A395}"/>
              </a:ext>
            </a:extLst>
          </p:cNvPr>
          <p:cNvPicPr>
            <a:picLocks noChangeAspect="1"/>
          </p:cNvPicPr>
          <p:nvPr/>
        </p:nvPicPr>
        <p:blipFill>
          <a:blip r:embed="rId4"/>
          <a:stretch>
            <a:fillRect/>
          </a:stretch>
        </p:blipFill>
        <p:spPr>
          <a:xfrm>
            <a:off x="513768" y="941111"/>
            <a:ext cx="10458596" cy="50777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79633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DA10CE-35B9-EE0B-1122-154DCDED5A4C}"/>
              </a:ext>
            </a:extLst>
          </p:cNvPr>
          <p:cNvSpPr>
            <a:spLocks noGrp="1"/>
          </p:cNvSpPr>
          <p:nvPr>
            <p:ph type="title"/>
          </p:nvPr>
        </p:nvSpPr>
        <p:spPr>
          <a:xfrm>
            <a:off x="583268" y="331462"/>
            <a:ext cx="10515600" cy="643356"/>
          </a:xfrm>
        </p:spPr>
        <p:txBody>
          <a:bodyPr/>
          <a:lstStyle/>
          <a:p>
            <a:r>
              <a:rPr lang="sv-SE" sz="3200" b="1" dirty="0">
                <a:latin typeface="Arial" panose="020B0604020202020204" pitchFamily="34" charset="0"/>
                <a:cs typeface="Arial" panose="020B0604020202020204" pitchFamily="34" charset="0"/>
              </a:rPr>
              <a:t>Medicinsk klassificering</a:t>
            </a:r>
          </a:p>
        </p:txBody>
      </p:sp>
      <p:sp>
        <p:nvSpPr>
          <p:cNvPr id="3" name="Platshållare för innehåll 2">
            <a:extLst>
              <a:ext uri="{FF2B5EF4-FFF2-40B4-BE49-F238E27FC236}">
                <a16:creationId xmlns:a16="http://schemas.microsoft.com/office/drawing/2014/main" id="{B894BD35-18BC-C505-5A35-E83C6FAF045E}"/>
              </a:ext>
            </a:extLst>
          </p:cNvPr>
          <p:cNvSpPr>
            <a:spLocks noGrp="1"/>
          </p:cNvSpPr>
          <p:nvPr>
            <p:ph idx="1"/>
          </p:nvPr>
        </p:nvSpPr>
        <p:spPr>
          <a:xfrm>
            <a:off x="583268" y="1475974"/>
            <a:ext cx="9035294" cy="4878528"/>
          </a:xfrm>
        </p:spPr>
        <p:txBody>
          <a:bodyPr vert="horz" lIns="91440" tIns="45720" rIns="91440" bIns="45720" rtlCol="0" anchor="t">
            <a:normAutofit/>
          </a:bodyPr>
          <a:lstStyle/>
          <a:p>
            <a:pPr>
              <a:lnSpc>
                <a:spcPct val="100000"/>
              </a:lnSpc>
              <a:spcBef>
                <a:spcPts val="0"/>
              </a:spcBef>
              <a:defRPr/>
            </a:pPr>
            <a:r>
              <a:rPr lang="sv-SE" sz="2400" dirty="0">
                <a:solidFill>
                  <a:prstClr val="black"/>
                </a:solidFill>
                <a:latin typeface="Arial" panose="020B0604020202020204" pitchFamily="34" charset="0"/>
                <a:cs typeface="Arial" panose="020B0604020202020204" pitchFamily="34" charset="0"/>
              </a:rPr>
              <a:t>All personal med självständiga vårdkontakter behöver dokumentera diagnoser (ICD-10-SE) och åtgärdskoder i samband med vårdkontakten i journalen och formulera ställd diagnos. </a:t>
            </a:r>
            <a:br>
              <a:rPr lang="sv-SE" sz="2400" dirty="0">
                <a:solidFill>
                  <a:prstClr val="black"/>
                </a:solidFill>
                <a:latin typeface="Arial" panose="020B0604020202020204" pitchFamily="34" charset="0"/>
                <a:cs typeface="Arial" panose="020B0604020202020204" pitchFamily="34" charset="0"/>
              </a:rPr>
            </a:br>
            <a:endParaRPr lang="sv-SE" sz="2400" dirty="0">
              <a:solidFill>
                <a:prstClr val="black"/>
              </a:solidFill>
              <a:latin typeface="Arial" panose="020B0604020202020204" pitchFamily="34" charset="0"/>
              <a:cs typeface="Arial" panose="020B0604020202020204" pitchFamily="34" charset="0"/>
            </a:endParaRPr>
          </a:p>
          <a:p>
            <a:pPr>
              <a:lnSpc>
                <a:spcPct val="100000"/>
              </a:lnSpc>
              <a:spcBef>
                <a:spcPts val="0"/>
              </a:spcBef>
              <a:defRPr/>
            </a:pPr>
            <a:r>
              <a:rPr lang="sv-SE" sz="2400" dirty="0">
                <a:solidFill>
                  <a:prstClr val="black"/>
                </a:solidFill>
                <a:latin typeface="Arial" panose="020B0604020202020204" pitchFamily="34" charset="0"/>
                <a:cs typeface="Arial" panose="020B0604020202020204" pitchFamily="34" charset="0"/>
              </a:rPr>
              <a:t>Långvariga (kroniska) diagnoser går att "återanvända" och bidrar till en enhetlig registrering.</a:t>
            </a:r>
            <a:br>
              <a:rPr lang="sv-SE" sz="2400" dirty="0">
                <a:solidFill>
                  <a:prstClr val="black"/>
                </a:solidFill>
                <a:latin typeface="Arial" panose="020B0604020202020204" pitchFamily="34" charset="0"/>
                <a:cs typeface="Arial" panose="020B0604020202020204" pitchFamily="34" charset="0"/>
              </a:rPr>
            </a:br>
            <a:endParaRPr lang="sv-SE" sz="2400" dirty="0">
              <a:solidFill>
                <a:prstClr val="black"/>
              </a:solidFill>
              <a:latin typeface="Arial" panose="020B0604020202020204" pitchFamily="34" charset="0"/>
              <a:cs typeface="Arial" panose="020B0604020202020204" pitchFamily="34" charset="0"/>
            </a:endParaRPr>
          </a:p>
          <a:p>
            <a:pPr>
              <a:lnSpc>
                <a:spcPct val="100000"/>
              </a:lnSpc>
              <a:spcBef>
                <a:spcPts val="0"/>
              </a:spcBef>
              <a:defRPr/>
            </a:pPr>
            <a:r>
              <a:rPr lang="sv-SE" sz="2400" dirty="0">
                <a:solidFill>
                  <a:prstClr val="black"/>
                </a:solidFill>
                <a:latin typeface="Arial" panose="020B0604020202020204" pitchFamily="34" charset="0"/>
                <a:cs typeface="Arial" panose="020B0604020202020204" pitchFamily="34" charset="0"/>
              </a:rPr>
              <a:t>Information till användaren om koder används felaktigt.</a:t>
            </a:r>
            <a:br>
              <a:rPr lang="sv-SE" sz="2400" dirty="0">
                <a:solidFill>
                  <a:prstClr val="black"/>
                </a:solidFill>
                <a:latin typeface="Arial" panose="020B0604020202020204" pitchFamily="34" charset="0"/>
                <a:cs typeface="Arial" panose="020B0604020202020204" pitchFamily="34" charset="0"/>
              </a:rPr>
            </a:br>
            <a:endParaRPr lang="sv-SE" sz="2400" dirty="0">
              <a:solidFill>
                <a:prstClr val="black"/>
              </a:solidFill>
              <a:latin typeface="Arial" panose="020B0604020202020204" pitchFamily="34" charset="0"/>
              <a:cs typeface="Arial" panose="020B0604020202020204" pitchFamily="34" charset="0"/>
            </a:endParaRPr>
          </a:p>
          <a:p>
            <a:pPr>
              <a:lnSpc>
                <a:spcPct val="100000"/>
              </a:lnSpc>
              <a:spcBef>
                <a:spcPts val="0"/>
              </a:spcBef>
              <a:defRPr/>
            </a:pPr>
            <a:r>
              <a:rPr lang="sv-SE" sz="2400" dirty="0">
                <a:solidFill>
                  <a:prstClr val="black"/>
                </a:solidFill>
                <a:latin typeface="Arial" panose="020B0604020202020204" pitchFamily="34" charset="0"/>
                <a:cs typeface="Arial" panose="020B0604020202020204" pitchFamily="34" charset="0"/>
              </a:rPr>
              <a:t>Klassificering av vissa vårdhändelser kan inte göras förrän dagen efter besöket, då utcheckning sker automatiskt på natten och hamnar då i uppgiftskön i </a:t>
            </a:r>
            <a:r>
              <a:rPr lang="sv-SE" sz="2400" dirty="0" err="1">
                <a:solidFill>
                  <a:prstClr val="black"/>
                </a:solidFill>
                <a:latin typeface="Arial" panose="020B0604020202020204" pitchFamily="34" charset="0"/>
                <a:cs typeface="Arial" panose="020B0604020202020204" pitchFamily="34" charset="0"/>
              </a:rPr>
              <a:t>AccessHIM</a:t>
            </a:r>
            <a:r>
              <a:rPr lang="sv-SE" sz="2400" dirty="0">
                <a:solidFill>
                  <a:prstClr val="black"/>
                </a:solidFill>
                <a:latin typeface="Arial" panose="020B0604020202020204" pitchFamily="34" charset="0"/>
                <a:cs typeface="Arial" panose="020B0604020202020204" pitchFamily="34" charset="0"/>
              </a:rPr>
              <a:t>.</a:t>
            </a:r>
          </a:p>
          <a:p>
            <a:endParaRPr lang="sv-SE" sz="2400" dirty="0">
              <a:latin typeface="Arial" panose="020B0604020202020204" pitchFamily="34" charset="0"/>
              <a:cs typeface="Arial" panose="020B0604020202020204" pitchFamily="34" charset="0"/>
            </a:endParaRPr>
          </a:p>
          <a:p>
            <a:endParaRPr lang="sv-SE" sz="2400" dirty="0"/>
          </a:p>
          <a:p>
            <a:endParaRPr lang="sv-SE" sz="2400" dirty="0">
              <a:cs typeface="Calibri" panose="020F0502020204030204"/>
            </a:endParaRPr>
          </a:p>
        </p:txBody>
      </p:sp>
      <p:pic>
        <p:nvPicPr>
          <p:cNvPr id="8" name="Bildobjekt 7" descr="En bild som visar tecknad serie, fotbeklädnader, illustration, klädsel&#10;&#10;Automatiskt genererad beskrivning">
            <a:extLst>
              <a:ext uri="{FF2B5EF4-FFF2-40B4-BE49-F238E27FC236}">
                <a16:creationId xmlns:a16="http://schemas.microsoft.com/office/drawing/2014/main" id="{BFF59974-29F9-C3AC-2918-28FC4551C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2290" y="835326"/>
            <a:ext cx="1796578" cy="4878528"/>
          </a:xfrm>
          <a:prstGeom prst="rect">
            <a:avLst/>
          </a:prstGeom>
        </p:spPr>
      </p:pic>
    </p:spTree>
    <p:extLst>
      <p:ext uri="{BB962C8B-B14F-4D97-AF65-F5344CB8AC3E}">
        <p14:creationId xmlns:p14="http://schemas.microsoft.com/office/powerpoint/2010/main" val="3240019995"/>
      </p:ext>
    </p:extLst>
  </p:cSld>
  <p:clrMapOvr>
    <a:masterClrMapping/>
  </p:clrMapOvr>
  <mc:AlternateContent xmlns:mc="http://schemas.openxmlformats.org/markup-compatibility/2006" xmlns:p14="http://schemas.microsoft.com/office/powerpoint/2010/main">
    <mc:Choice Requires="p14">
      <p:transition spd="slow" p14:dur="2000" advTm="53240"/>
    </mc:Choice>
    <mc:Fallback xmlns="">
      <p:transition spd="slow" advTm="5324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C905145-6DAD-EE47-1C97-6CEB1EC957ED}"/>
              </a:ext>
            </a:extLst>
          </p:cNvPr>
          <p:cNvSpPr>
            <a:spLocks noGrp="1"/>
          </p:cNvSpPr>
          <p:nvPr>
            <p:ph idx="1"/>
          </p:nvPr>
        </p:nvSpPr>
        <p:spPr>
          <a:xfrm>
            <a:off x="583268" y="1592675"/>
            <a:ext cx="8282940" cy="3638254"/>
          </a:xfrm>
        </p:spPr>
        <p:txBody>
          <a:bodyPr vert="horz" lIns="91440" tIns="45720" rIns="91440" bIns="45720" rtlCol="0" anchor="t">
            <a:normAutofit/>
          </a:bodyPr>
          <a:lstStyle/>
          <a:p>
            <a:r>
              <a:rPr lang="sv-SE" sz="2400" dirty="0">
                <a:solidFill>
                  <a:prstClr val="black"/>
                </a:solidFill>
                <a:latin typeface="Arial" panose="020B0604020202020204"/>
              </a:rPr>
              <a:t>En del KVÅ-koder skapas automatiskt baserat på strukturerad klinisk dokumentation. </a:t>
            </a:r>
            <a:endParaRPr lang="en-US" sz="2400" dirty="0">
              <a:solidFill>
                <a:prstClr val="black"/>
              </a:solidFill>
              <a:latin typeface="Arial" panose="020B0604020202020204"/>
            </a:endParaRPr>
          </a:p>
          <a:p>
            <a:r>
              <a:rPr lang="sv-SE" sz="2400" dirty="0">
                <a:solidFill>
                  <a:prstClr val="black"/>
                </a:solidFill>
                <a:latin typeface="Arial" panose="020B0604020202020204"/>
              </a:rPr>
              <a:t>Läkare behöver i vissa fall lägga till KVÅ-koder manuellt, till exempel större kirurgiska ingrepp.</a:t>
            </a:r>
          </a:p>
          <a:p>
            <a:r>
              <a:rPr lang="sv-SE" sz="2400" dirty="0">
                <a:solidFill>
                  <a:prstClr val="black"/>
                </a:solidFill>
                <a:latin typeface="Arial" panose="020B0604020202020204"/>
              </a:rPr>
              <a:t>Kodaren använder en ordination "Redo att kodas" för att överföra koder som är angivna för aktuell vårdhändelse från PowerChart till AccessHIM (undantaget administrativa vårdhändelser där koderna får läggas upp manuellt).</a:t>
            </a:r>
          </a:p>
          <a:p>
            <a:pPr marL="0" indent="0">
              <a:buNone/>
            </a:pPr>
            <a:endParaRPr lang="sv-SE" dirty="0">
              <a:highlight>
                <a:srgbClr val="FFFF00"/>
              </a:highlight>
            </a:endParaRPr>
          </a:p>
          <a:p>
            <a:pPr marL="0" indent="0">
              <a:buNone/>
            </a:pPr>
            <a:endParaRPr lang="sv-SE" dirty="0">
              <a:cs typeface="Calibri"/>
            </a:endParaRPr>
          </a:p>
          <a:p>
            <a:pPr marL="0" indent="0">
              <a:buNone/>
            </a:pPr>
            <a:endParaRPr lang="sv-SE" dirty="0"/>
          </a:p>
        </p:txBody>
      </p:sp>
      <p:sp>
        <p:nvSpPr>
          <p:cNvPr id="8" name="Rubrik 1">
            <a:extLst>
              <a:ext uri="{FF2B5EF4-FFF2-40B4-BE49-F238E27FC236}">
                <a16:creationId xmlns:a16="http://schemas.microsoft.com/office/drawing/2014/main" id="{A3E04E34-B3BE-4063-1715-1964F6B6E31C}"/>
              </a:ext>
            </a:extLst>
          </p:cNvPr>
          <p:cNvSpPr>
            <a:spLocks noGrp="1"/>
          </p:cNvSpPr>
          <p:nvPr>
            <p:ph type="title"/>
          </p:nvPr>
        </p:nvSpPr>
        <p:spPr>
          <a:xfrm>
            <a:off x="583268" y="331462"/>
            <a:ext cx="10515600" cy="643356"/>
          </a:xfrm>
        </p:spPr>
        <p:txBody>
          <a:bodyPr/>
          <a:lstStyle/>
          <a:p>
            <a:r>
              <a:rPr lang="sv-SE" sz="3200" b="1" dirty="0">
                <a:latin typeface="Arial" panose="020B0604020202020204" pitchFamily="34" charset="0"/>
                <a:cs typeface="Arial" panose="020B0604020202020204" pitchFamily="34" charset="0"/>
              </a:rPr>
              <a:t>Medicinsk klassificering</a:t>
            </a:r>
          </a:p>
        </p:txBody>
      </p:sp>
      <p:pic>
        <p:nvPicPr>
          <p:cNvPr id="12" name="Bildobjekt 11" descr="En bild som visar klädsel, Människoansikte, pojke, tecknad serie&#10;&#10;Automatiskt genererad beskrivning">
            <a:extLst>
              <a:ext uri="{FF2B5EF4-FFF2-40B4-BE49-F238E27FC236}">
                <a16:creationId xmlns:a16="http://schemas.microsoft.com/office/drawing/2014/main" id="{855DFD3E-B94C-0790-C24E-955BBE09A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634" y="580189"/>
            <a:ext cx="2092234" cy="5275812"/>
          </a:xfrm>
          <a:prstGeom prst="rect">
            <a:avLst/>
          </a:prstGeom>
        </p:spPr>
      </p:pic>
    </p:spTree>
    <p:extLst>
      <p:ext uri="{BB962C8B-B14F-4D97-AF65-F5344CB8AC3E}">
        <p14:creationId xmlns:p14="http://schemas.microsoft.com/office/powerpoint/2010/main" val="3444975753"/>
      </p:ext>
    </p:extLst>
  </p:cSld>
  <p:clrMapOvr>
    <a:masterClrMapping/>
  </p:clrMapOvr>
  <mc:AlternateContent xmlns:mc="http://schemas.openxmlformats.org/markup-compatibility/2006" xmlns:p14="http://schemas.microsoft.com/office/powerpoint/2010/main">
    <mc:Choice Requires="p14">
      <p:transition spd="slow" p14:dur="2000" advTm="32179"/>
    </mc:Choice>
    <mc:Fallback xmlns="">
      <p:transition spd="slow" advTm="3217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60D7C4-89DD-1244-A3B4-A06446F5D7F3}"/>
              </a:ext>
            </a:extLst>
          </p:cNvPr>
          <p:cNvSpPr>
            <a:spLocks noGrp="1"/>
          </p:cNvSpPr>
          <p:nvPr>
            <p:ph type="title"/>
          </p:nvPr>
        </p:nvSpPr>
        <p:spPr/>
        <p:txBody>
          <a:bodyPr/>
          <a:lstStyle/>
          <a:p>
            <a:r>
              <a:rPr lang="sv-SE" dirty="0"/>
              <a:t>Rollen medicinsk sekreterare</a:t>
            </a:r>
          </a:p>
        </p:txBody>
      </p:sp>
      <p:sp>
        <p:nvSpPr>
          <p:cNvPr id="3" name="Platshållare för text 2">
            <a:extLst>
              <a:ext uri="{FF2B5EF4-FFF2-40B4-BE49-F238E27FC236}">
                <a16:creationId xmlns:a16="http://schemas.microsoft.com/office/drawing/2014/main" id="{A1F554D3-C03A-F89E-916E-38DB1A70DD03}"/>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28480161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A71D9-519F-4F1C-766C-497E7EC2FEB9}"/>
            </a:ext>
          </a:extLst>
        </p:cNvPr>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FD9D9E69-3594-7BFA-0685-E3B865E94232}"/>
              </a:ext>
            </a:extLst>
          </p:cNvPr>
          <p:cNvSpPr>
            <a:spLocks noGrp="1"/>
          </p:cNvSpPr>
          <p:nvPr>
            <p:ph idx="1"/>
          </p:nvPr>
        </p:nvSpPr>
        <p:spPr/>
        <p:txBody>
          <a:bodyPr/>
          <a:lstStyle/>
          <a:p>
            <a:endParaRPr lang="sv-SE" dirty="0"/>
          </a:p>
          <a:p>
            <a:endParaRPr lang="sv-SE" dirty="0"/>
          </a:p>
          <a:p>
            <a:endParaRPr lang="sv-SE" dirty="0"/>
          </a:p>
        </p:txBody>
      </p:sp>
      <p:sp>
        <p:nvSpPr>
          <p:cNvPr id="2" name="textruta 1">
            <a:extLst>
              <a:ext uri="{FF2B5EF4-FFF2-40B4-BE49-F238E27FC236}">
                <a16:creationId xmlns:a16="http://schemas.microsoft.com/office/drawing/2014/main" id="{0F7898AA-65F3-8E03-2C65-DF3FBA5BFE6B}"/>
              </a:ext>
            </a:extLst>
          </p:cNvPr>
          <p:cNvSpPr txBox="1"/>
          <p:nvPr/>
        </p:nvSpPr>
        <p:spPr>
          <a:xfrm>
            <a:off x="729465" y="277402"/>
            <a:ext cx="10972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prstClr val="black"/>
                </a:solidFill>
                <a:effectLst/>
                <a:uLnTx/>
                <a:uFillTx/>
                <a:latin typeface="Arial"/>
                <a:ea typeface="+mn-ea"/>
                <a:cs typeface="+mn-cs"/>
              </a:rPr>
              <a:t>Medicinsk klassificering öppenvård</a:t>
            </a:r>
          </a:p>
        </p:txBody>
      </p:sp>
      <p:pic>
        <p:nvPicPr>
          <p:cNvPr id="5" name="Bildobjekt 4">
            <a:extLst>
              <a:ext uri="{FF2B5EF4-FFF2-40B4-BE49-F238E27FC236}">
                <a16:creationId xmlns:a16="http://schemas.microsoft.com/office/drawing/2014/main" id="{DFC99E6A-A2FC-94AA-5493-BD515B6B51D0}"/>
              </a:ext>
            </a:extLst>
          </p:cNvPr>
          <p:cNvPicPr>
            <a:picLocks noChangeAspect="1"/>
          </p:cNvPicPr>
          <p:nvPr/>
        </p:nvPicPr>
        <p:blipFill>
          <a:blip r:embed="rId3"/>
          <a:stretch>
            <a:fillRect/>
          </a:stretch>
        </p:blipFill>
        <p:spPr>
          <a:xfrm>
            <a:off x="381740" y="982647"/>
            <a:ext cx="10738022" cy="489270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125644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CEE7F1-7C5A-4A2A-A849-4EB085161E0A}"/>
              </a:ext>
            </a:extLst>
          </p:cNvPr>
          <p:cNvSpPr>
            <a:spLocks noGrp="1"/>
          </p:cNvSpPr>
          <p:nvPr>
            <p:ph type="title"/>
          </p:nvPr>
        </p:nvSpPr>
        <p:spPr>
          <a:xfrm>
            <a:off x="874712" y="266965"/>
            <a:ext cx="10442575" cy="428625"/>
          </a:xfrm>
        </p:spPr>
        <p:txBody>
          <a:bodyPr/>
          <a:lstStyle/>
          <a:p>
            <a:r>
              <a:rPr lang="sv-SE" b="1" dirty="0"/>
              <a:t>Medicinsk klassificering</a:t>
            </a:r>
          </a:p>
        </p:txBody>
      </p:sp>
      <p:sp>
        <p:nvSpPr>
          <p:cNvPr id="3" name="Platshållare för innehåll 2">
            <a:extLst>
              <a:ext uri="{FF2B5EF4-FFF2-40B4-BE49-F238E27FC236}">
                <a16:creationId xmlns:a16="http://schemas.microsoft.com/office/drawing/2014/main" id="{407E3B9B-5AA5-44C9-9E55-636E4CD2C567}"/>
              </a:ext>
            </a:extLst>
          </p:cNvPr>
          <p:cNvSpPr>
            <a:spLocks noGrp="1"/>
          </p:cNvSpPr>
          <p:nvPr>
            <p:ph idx="1"/>
          </p:nvPr>
        </p:nvSpPr>
        <p:spPr>
          <a:xfrm>
            <a:off x="602002" y="1234394"/>
            <a:ext cx="10715285" cy="4759325"/>
          </a:xfrm>
        </p:spPr>
        <p:txBody>
          <a:bodyPr anchor="t"/>
          <a:lstStyle/>
          <a:p>
            <a:pPr fontAlgn="base"/>
            <a:r>
              <a:rPr lang="sv-SE" sz="2800" dirty="0">
                <a:solidFill>
                  <a:prstClr val="black"/>
                </a:solidFill>
              </a:rPr>
              <a:t>Uppgiftsköer skapas automatiskt när patienten blivit utskriven och kodregistrering/gruppering utförs i grupperingsverktyget </a:t>
            </a:r>
            <a:r>
              <a:rPr lang="sv-SE" sz="2800" dirty="0" err="1">
                <a:solidFill>
                  <a:prstClr val="black"/>
                </a:solidFill>
              </a:rPr>
              <a:t>ICDPlus</a:t>
            </a:r>
            <a:r>
              <a:rPr lang="sv-SE" sz="2800" dirty="0">
                <a:solidFill>
                  <a:prstClr val="black"/>
                </a:solidFill>
              </a:rPr>
              <a:t>.</a:t>
            </a:r>
            <a:br>
              <a:rPr lang="en-US" sz="2800" dirty="0">
                <a:solidFill>
                  <a:prstClr val="black"/>
                </a:solidFill>
              </a:rPr>
            </a:br>
            <a:endParaRPr lang="sv-SE" sz="2800" dirty="0">
              <a:solidFill>
                <a:prstClr val="black"/>
              </a:solidFill>
            </a:endParaRPr>
          </a:p>
          <a:p>
            <a:pPr fontAlgn="base"/>
            <a:r>
              <a:rPr lang="sv-SE" sz="2800" dirty="0">
                <a:solidFill>
                  <a:prstClr val="black"/>
                </a:solidFill>
              </a:rPr>
              <a:t>Position medicinsk sekreterare kan inte ändra klassificeringen i journalen, det är endast de medicinska sekreterare som har position kodare som kan ändra och lägga till diagnoser i komponenten diagnoser och hälsoproblem.</a:t>
            </a:r>
            <a:br>
              <a:rPr lang="sv-SE" sz="2800" dirty="0">
                <a:solidFill>
                  <a:prstClr val="black"/>
                </a:solidFill>
              </a:rPr>
            </a:br>
            <a:endParaRPr lang="sv-SE" sz="2800" dirty="0">
              <a:solidFill>
                <a:prstClr val="black"/>
              </a:solidFill>
            </a:endParaRPr>
          </a:p>
          <a:p>
            <a:pPr fontAlgn="base"/>
            <a:r>
              <a:rPr lang="sv-SE" sz="2800" dirty="0">
                <a:solidFill>
                  <a:prstClr val="black"/>
                </a:solidFill>
              </a:rPr>
              <a:t>Kodare utför kodregistreringen i klassificeringsmodulen AccessHIM/</a:t>
            </a:r>
            <a:r>
              <a:rPr lang="sv-SE" sz="2800" dirty="0" err="1">
                <a:solidFill>
                  <a:prstClr val="black"/>
                </a:solidFill>
              </a:rPr>
              <a:t>ICDPlus</a:t>
            </a:r>
            <a:r>
              <a:rPr lang="en-US" sz="2800" dirty="0">
                <a:solidFill>
                  <a:prstClr val="black"/>
                </a:solidFill>
              </a:rPr>
              <a:t>​.</a:t>
            </a:r>
          </a:p>
          <a:p>
            <a:pPr fontAlgn="base"/>
            <a:endParaRPr lang="en-US" sz="2800" dirty="0">
              <a:solidFill>
                <a:prstClr val="black"/>
              </a:solidFill>
              <a:latin typeface="+mj-lt"/>
            </a:endParaRPr>
          </a:p>
          <a:p>
            <a:pPr marL="0" indent="0" algn="l" rtl="0" fontAlgn="base">
              <a:buNone/>
            </a:pPr>
            <a:endParaRPr lang="en-US" sz="1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1771132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63E7CE-C324-49F9-8E15-90690EF432EF}"/>
              </a:ext>
            </a:extLst>
          </p:cNvPr>
          <p:cNvSpPr>
            <a:spLocks noGrp="1"/>
          </p:cNvSpPr>
          <p:nvPr>
            <p:ph type="title"/>
          </p:nvPr>
        </p:nvSpPr>
        <p:spPr>
          <a:xfrm>
            <a:off x="529789" y="144150"/>
            <a:ext cx="10442575" cy="428625"/>
          </a:xfrm>
        </p:spPr>
        <p:txBody>
          <a:bodyPr/>
          <a:lstStyle/>
          <a:p>
            <a:r>
              <a:rPr lang="sv-SE" b="1" dirty="0"/>
              <a:t>Medicinsk klassificering - kodarens arbete</a:t>
            </a:r>
          </a:p>
        </p:txBody>
      </p:sp>
      <p:sp>
        <p:nvSpPr>
          <p:cNvPr id="28" name="textruta 27">
            <a:extLst>
              <a:ext uri="{FF2B5EF4-FFF2-40B4-BE49-F238E27FC236}">
                <a16:creationId xmlns:a16="http://schemas.microsoft.com/office/drawing/2014/main" id="{5A813CF9-E2FA-E2AD-D79F-9D0881D55CD5}"/>
              </a:ext>
            </a:extLst>
          </p:cNvPr>
          <p:cNvSpPr txBox="1"/>
          <p:nvPr/>
        </p:nvSpPr>
        <p:spPr>
          <a:xfrm>
            <a:off x="10972364" y="-649346"/>
            <a:ext cx="138179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lumMod val="65000"/>
                  </a:prstClr>
                </a:solidFill>
                <a:effectLst/>
                <a:uLnTx/>
                <a:uFillTx/>
                <a:latin typeface="Arial"/>
                <a:ea typeface="+mn-ea"/>
                <a:cs typeface="Arial"/>
              </a:rPr>
              <a:t>Arbetsmaterial</a:t>
            </a:r>
            <a:endParaRPr kumimoji="0" lang="sv-SE" sz="1400" b="0" i="0" u="none" strike="noStrike" kern="1200" cap="none" spc="0" normalizeH="0" baseline="0" noProof="0">
              <a:ln>
                <a:noFill/>
              </a:ln>
              <a:solidFill>
                <a:prstClr val="white">
                  <a:lumMod val="65000"/>
                </a:prstClr>
              </a:solidFill>
              <a:effectLst/>
              <a:uLnTx/>
              <a:uFillTx/>
              <a:latin typeface="Arial"/>
              <a:ea typeface="+mn-ea"/>
              <a:cs typeface="+mn-cs"/>
            </a:endParaRPr>
          </a:p>
        </p:txBody>
      </p:sp>
      <p:sp>
        <p:nvSpPr>
          <p:cNvPr id="4" name="textruta 3">
            <a:extLst>
              <a:ext uri="{FF2B5EF4-FFF2-40B4-BE49-F238E27FC236}">
                <a16:creationId xmlns:a16="http://schemas.microsoft.com/office/drawing/2014/main" id="{BC969057-F6B5-B1E9-7371-6FEEC914C190}"/>
              </a:ext>
            </a:extLst>
          </p:cNvPr>
          <p:cNvSpPr txBox="1"/>
          <p:nvPr/>
        </p:nvSpPr>
        <p:spPr>
          <a:xfrm>
            <a:off x="330098" y="904501"/>
            <a:ext cx="11531804" cy="563231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Kodaren arbetar i en komponent i journalen som heter diagnoser och hälsoproblem. </a:t>
            </a:r>
            <a:r>
              <a:rPr lang="sv-SE" sz="2400" dirty="0">
                <a:solidFill>
                  <a:prstClr val="black"/>
                </a:solidFill>
                <a:ea typeface="Times New Roman" panose="02020603050405020304" pitchFamily="18" charset="0"/>
                <a:cs typeface="Arial" panose="020B0604020202020204" pitchFamily="34" charset="0"/>
              </a:rPr>
              <a:t>L</a:t>
            </a:r>
            <a:r>
              <a:rPr kumimoji="0" lang="sv-SE" sz="2400" b="0" i="0" u="none" strike="noStrike" kern="1200" cap="none" spc="0" normalizeH="0" baseline="0" noProof="0" dirty="0" err="1">
                <a:ln>
                  <a:noFill/>
                </a:ln>
                <a:solidFill>
                  <a:prstClr val="black"/>
                </a:solidFill>
                <a:effectLst/>
                <a:uLnTx/>
                <a:uFillTx/>
                <a:ea typeface="Times New Roman" panose="02020603050405020304" pitchFamily="18" charset="0"/>
                <a:cs typeface="Arial" panose="020B0604020202020204" pitchFamily="34" charset="0"/>
              </a:rPr>
              <a:t>ägger</a:t>
            </a:r>
            <a: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 till diagnoskoder utifrån dokumentation, ta bort eller ändra felaktigt angiven kod.</a:t>
            </a:r>
            <a:b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sv-SE"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 </a:t>
            </a:r>
            <a:endParaRPr kumimoji="0" lang="sv-SE" sz="12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Kodaren lägger till ATC-koder när det är relevant för diagnoskodningen, t ex läkarmedelsreaktion.</a:t>
            </a:r>
            <a:b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endParaRPr kumimoji="0" lang="sv-SE"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Kodaren arbetar i en komponent ingrepp och åtgärder – här kommer främst KVÅ-koder att registreras för större ingrepp som utförs i samband med kirurgi. </a:t>
            </a:r>
            <a:b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endParaRPr kumimoji="0" lang="sv-SE"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Kodaren arbetar i en modul som heter kostnadskodshantering kodmodulen Charge </a:t>
            </a:r>
            <a:r>
              <a:rPr lang="sv-SE" sz="2400" dirty="0">
                <a:solidFill>
                  <a:prstClr val="black"/>
                </a:solidFill>
                <a:ea typeface="Times New Roman" panose="02020603050405020304" pitchFamily="18" charset="0"/>
                <a:cs typeface="Arial" panose="020B0604020202020204" pitchFamily="34" charset="0"/>
              </a:rPr>
              <a:t>V</a:t>
            </a:r>
            <a:r>
              <a:rPr kumimoji="0" lang="sv-SE" sz="2400" b="0" i="0" u="none" strike="noStrike" kern="1200" cap="none" spc="0" normalizeH="0" baseline="0" noProof="0" dirty="0" err="1">
                <a:ln>
                  <a:noFill/>
                </a:ln>
                <a:solidFill>
                  <a:prstClr val="black"/>
                </a:solidFill>
                <a:effectLst/>
                <a:uLnTx/>
                <a:uFillTx/>
                <a:ea typeface="Times New Roman" panose="02020603050405020304" pitchFamily="18" charset="0"/>
                <a:cs typeface="Arial" panose="020B0604020202020204" pitchFamily="34" charset="0"/>
              </a:rPr>
              <a:t>iewer</a:t>
            </a:r>
            <a: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 här fångas via dokumentationen automatgenererade KVÅ-koder.</a:t>
            </a:r>
            <a:b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endParaRPr kumimoji="0" lang="sv-SE"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Behöver ibland lägga till KVÅ-koder i en komponent ordinationer .</a:t>
            </a:r>
            <a:endParaRPr kumimoji="0" lang="sv-SE"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05971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63E7CE-C324-49F9-8E15-90690EF432EF}"/>
              </a:ext>
            </a:extLst>
          </p:cNvPr>
          <p:cNvSpPr>
            <a:spLocks noGrp="1"/>
          </p:cNvSpPr>
          <p:nvPr>
            <p:ph type="title"/>
          </p:nvPr>
        </p:nvSpPr>
        <p:spPr>
          <a:xfrm>
            <a:off x="493168" y="264239"/>
            <a:ext cx="10442575" cy="428625"/>
          </a:xfrm>
        </p:spPr>
        <p:txBody>
          <a:bodyPr/>
          <a:lstStyle/>
          <a:p>
            <a:r>
              <a:rPr lang="sv-SE" b="1" dirty="0"/>
              <a:t>Medicinsk klassificering - kodarens arbete</a:t>
            </a:r>
          </a:p>
        </p:txBody>
      </p:sp>
      <p:sp>
        <p:nvSpPr>
          <p:cNvPr id="28" name="textruta 27">
            <a:extLst>
              <a:ext uri="{FF2B5EF4-FFF2-40B4-BE49-F238E27FC236}">
                <a16:creationId xmlns:a16="http://schemas.microsoft.com/office/drawing/2014/main" id="{5A813CF9-E2FA-E2AD-D79F-9D0881D55CD5}"/>
              </a:ext>
            </a:extLst>
          </p:cNvPr>
          <p:cNvSpPr txBox="1"/>
          <p:nvPr/>
        </p:nvSpPr>
        <p:spPr>
          <a:xfrm>
            <a:off x="10972364" y="-649346"/>
            <a:ext cx="138179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lumMod val="65000"/>
                  </a:prstClr>
                </a:solidFill>
                <a:effectLst/>
                <a:uLnTx/>
                <a:uFillTx/>
                <a:latin typeface="Arial"/>
                <a:ea typeface="+mn-ea"/>
                <a:cs typeface="Arial"/>
              </a:rPr>
              <a:t>Arbetsmaterial</a:t>
            </a:r>
            <a:endParaRPr kumimoji="0" lang="sv-SE" sz="1400" b="0" i="0" u="none" strike="noStrike" kern="1200" cap="none" spc="0" normalizeH="0" baseline="0" noProof="0">
              <a:ln>
                <a:noFill/>
              </a:ln>
              <a:solidFill>
                <a:prstClr val="white">
                  <a:lumMod val="65000"/>
                </a:prstClr>
              </a:solidFill>
              <a:effectLst/>
              <a:uLnTx/>
              <a:uFillTx/>
              <a:latin typeface="Arial"/>
              <a:ea typeface="+mn-ea"/>
              <a:cs typeface="+mn-cs"/>
            </a:endParaRPr>
          </a:p>
        </p:txBody>
      </p:sp>
      <p:sp>
        <p:nvSpPr>
          <p:cNvPr id="4" name="textruta 3">
            <a:extLst>
              <a:ext uri="{FF2B5EF4-FFF2-40B4-BE49-F238E27FC236}">
                <a16:creationId xmlns:a16="http://schemas.microsoft.com/office/drawing/2014/main" id="{BC969057-F6B5-B1E9-7371-6FEEC914C190}"/>
              </a:ext>
            </a:extLst>
          </p:cNvPr>
          <p:cNvSpPr txBox="1"/>
          <p:nvPr/>
        </p:nvSpPr>
        <p:spPr>
          <a:xfrm>
            <a:off x="375407" y="1013337"/>
            <a:ext cx="11385958" cy="4801314"/>
          </a:xfrm>
          <a:prstGeom prst="rect">
            <a:avLst/>
          </a:prstGeom>
          <a:noFill/>
        </p:spPr>
        <p:txBody>
          <a:bodyPr wrap="square">
            <a:spAutoFit/>
          </a:bodyPr>
          <a:lstStyle/>
          <a:p>
            <a:pPr marL="342900" indent="-342900">
              <a:buFont typeface="Arial" panose="020B0604020202020204" pitchFamily="34" charset="0"/>
              <a:buChar char="•"/>
            </a:pPr>
            <a: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Ordination ”Redo att kodas” används. Funktionalitet som fungerar på öppenvård och slutenvård där patienten inte kommer via akuten eller flyttar mellan olika medicinskt ansvariga </a:t>
            </a:r>
            <a:r>
              <a:rPr lang="sv-SE" sz="2400" dirty="0">
                <a:solidFill>
                  <a:prstClr val="black"/>
                </a:solidFill>
                <a:ea typeface="Times New Roman" panose="02020603050405020304" pitchFamily="18" charset="0"/>
                <a:cs typeface="Arial" panose="020B0604020202020204" pitchFamily="34" charset="0"/>
              </a:rPr>
              <a:t>vårdenheter</a:t>
            </a:r>
            <a: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 Funktion som för över diagnoskoder och KVÅ-koder från PowerChart till AccessHIM – minskar det manuella arbetet.</a:t>
            </a:r>
            <a:br>
              <a:rPr lang="sv-SE" sz="2400" dirty="0">
                <a:solidFill>
                  <a:prstClr val="black"/>
                </a:solidFill>
                <a:ea typeface="Times New Roman" panose="02020603050405020304" pitchFamily="18" charset="0"/>
              </a:rPr>
            </a:br>
            <a:endParaRPr lang="sv-SE" sz="2400" dirty="0">
              <a:solidFill>
                <a:prstClr val="black"/>
              </a:solidFill>
              <a:ea typeface="Times New Roman" panose="02020603050405020304" pitchFamily="18" charset="0"/>
            </a:endParaRPr>
          </a:p>
          <a:p>
            <a:pPr marL="342900" indent="-342900">
              <a:buFont typeface="Arial" panose="020B0604020202020204" pitchFamily="34" charset="0"/>
              <a:buChar char="•"/>
            </a:pPr>
            <a: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mn-cs"/>
              </a:rPr>
              <a:t>Om kodare gör ändringar – måste även ändringarna uppdateras i anteckningen och skickas för signering via meddelandecenter.</a:t>
            </a:r>
            <a:b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mn-cs"/>
              </a:rPr>
            </a:br>
            <a:endPar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342900" indent="-342900">
              <a:buFont typeface="Arial" panose="020B0604020202020204" pitchFamily="34" charset="0"/>
              <a:buChar char="•"/>
            </a:pPr>
            <a: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mn-cs"/>
              </a:rPr>
              <a:t>Koderna i AccessHIM förs över till </a:t>
            </a:r>
            <a:r>
              <a:rPr kumimoji="0" lang="sv-SE" sz="2400" b="0" i="0" u="none" strike="noStrike" kern="1200" cap="none" spc="0" normalizeH="0" baseline="0" noProof="0" dirty="0" err="1">
                <a:ln>
                  <a:noFill/>
                </a:ln>
                <a:solidFill>
                  <a:prstClr val="black"/>
                </a:solidFill>
                <a:effectLst/>
                <a:uLnTx/>
                <a:uFillTx/>
                <a:ea typeface="Times New Roman" panose="02020603050405020304" pitchFamily="18" charset="0"/>
                <a:cs typeface="+mn-cs"/>
              </a:rPr>
              <a:t>ICDPlus</a:t>
            </a:r>
            <a: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mn-cs"/>
              </a:rPr>
              <a:t> när grupperaren öppnas. I </a:t>
            </a:r>
            <a:r>
              <a:rPr kumimoji="0" lang="sv-SE" sz="2400" b="0" i="0" u="none" strike="noStrike" kern="1200" cap="none" spc="0" normalizeH="0" baseline="0" noProof="0" dirty="0" err="1">
                <a:ln>
                  <a:noFill/>
                </a:ln>
                <a:solidFill>
                  <a:prstClr val="black"/>
                </a:solidFill>
                <a:effectLst/>
                <a:uLnTx/>
                <a:uFillTx/>
                <a:ea typeface="Times New Roman" panose="02020603050405020304" pitchFamily="18" charset="0"/>
                <a:cs typeface="+mn-cs"/>
              </a:rPr>
              <a:t>ICDPlus</a:t>
            </a:r>
            <a: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mn-cs"/>
              </a:rPr>
              <a:t> kopplas diagnoser, KVÅ innan gruppering görs. Efter gruppering sparas kodningen i </a:t>
            </a:r>
            <a:r>
              <a:rPr kumimoji="0" lang="sv-SE" sz="2400" b="0" i="0" u="none" strike="noStrike" kern="1200" cap="none" spc="0" normalizeH="0" baseline="0" noProof="0" dirty="0" err="1">
                <a:ln>
                  <a:noFill/>
                </a:ln>
                <a:solidFill>
                  <a:prstClr val="black"/>
                </a:solidFill>
                <a:effectLst/>
                <a:uLnTx/>
                <a:uFillTx/>
                <a:ea typeface="Times New Roman" panose="02020603050405020304" pitchFamily="18" charset="0"/>
                <a:cs typeface="+mn-cs"/>
              </a:rPr>
              <a:t>AccessHIM</a:t>
            </a:r>
            <a: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230501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63E7CE-C324-49F9-8E15-90690EF432EF}"/>
              </a:ext>
            </a:extLst>
          </p:cNvPr>
          <p:cNvSpPr>
            <a:spLocks noGrp="1"/>
          </p:cNvSpPr>
          <p:nvPr>
            <p:ph type="title"/>
          </p:nvPr>
        </p:nvSpPr>
        <p:spPr>
          <a:xfrm>
            <a:off x="493168" y="264239"/>
            <a:ext cx="10442575" cy="428625"/>
          </a:xfrm>
        </p:spPr>
        <p:txBody>
          <a:bodyPr/>
          <a:lstStyle/>
          <a:p>
            <a:r>
              <a:rPr lang="sv-SE" b="1" dirty="0"/>
              <a:t>Medicinsk klassificering - kodarens arbete</a:t>
            </a:r>
          </a:p>
        </p:txBody>
      </p:sp>
      <p:sp>
        <p:nvSpPr>
          <p:cNvPr id="28" name="textruta 27">
            <a:extLst>
              <a:ext uri="{FF2B5EF4-FFF2-40B4-BE49-F238E27FC236}">
                <a16:creationId xmlns:a16="http://schemas.microsoft.com/office/drawing/2014/main" id="{5A813CF9-E2FA-E2AD-D79F-9D0881D55CD5}"/>
              </a:ext>
            </a:extLst>
          </p:cNvPr>
          <p:cNvSpPr txBox="1"/>
          <p:nvPr/>
        </p:nvSpPr>
        <p:spPr>
          <a:xfrm>
            <a:off x="10972364" y="-649346"/>
            <a:ext cx="138179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lumMod val="65000"/>
                  </a:prstClr>
                </a:solidFill>
                <a:effectLst/>
                <a:uLnTx/>
                <a:uFillTx/>
                <a:latin typeface="Arial"/>
                <a:ea typeface="+mn-ea"/>
                <a:cs typeface="Arial"/>
              </a:rPr>
              <a:t>Arbetsmaterial</a:t>
            </a:r>
            <a:endParaRPr kumimoji="0" lang="sv-SE" sz="1400" b="0" i="0" u="none" strike="noStrike" kern="1200" cap="none" spc="0" normalizeH="0" baseline="0" noProof="0">
              <a:ln>
                <a:noFill/>
              </a:ln>
              <a:solidFill>
                <a:prstClr val="white">
                  <a:lumMod val="65000"/>
                </a:prstClr>
              </a:solidFill>
              <a:effectLst/>
              <a:uLnTx/>
              <a:uFillTx/>
              <a:latin typeface="Arial"/>
              <a:ea typeface="+mn-ea"/>
              <a:cs typeface="+mn-cs"/>
            </a:endParaRPr>
          </a:p>
        </p:txBody>
      </p:sp>
      <p:sp>
        <p:nvSpPr>
          <p:cNvPr id="4" name="textruta 3">
            <a:extLst>
              <a:ext uri="{FF2B5EF4-FFF2-40B4-BE49-F238E27FC236}">
                <a16:creationId xmlns:a16="http://schemas.microsoft.com/office/drawing/2014/main" id="{BC969057-F6B5-B1E9-7371-6FEEC914C190}"/>
              </a:ext>
            </a:extLst>
          </p:cNvPr>
          <p:cNvSpPr txBox="1"/>
          <p:nvPr/>
        </p:nvSpPr>
        <p:spPr>
          <a:xfrm>
            <a:off x="375407" y="1198532"/>
            <a:ext cx="10596957" cy="295465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solidFill>
                  <a:prstClr val="black"/>
                </a:solidFill>
                <a:ea typeface="Times New Roman" panose="02020603050405020304" pitchFamily="18" charset="0"/>
              </a:rPr>
              <a:t>D</a:t>
            </a:r>
            <a:r>
              <a:rPr kumimoji="0" lang="sv-SE" sz="2400" b="0" i="0" u="none" strike="noStrike" kern="1200" cap="none" spc="0" normalizeH="0" baseline="0" noProof="0" dirty="0" err="1">
                <a:ln>
                  <a:noFill/>
                </a:ln>
                <a:solidFill>
                  <a:prstClr val="black"/>
                </a:solidFill>
                <a:effectLst/>
                <a:uLnTx/>
                <a:uFillTx/>
                <a:ea typeface="Times New Roman" panose="02020603050405020304" pitchFamily="18" charset="0"/>
                <a:cs typeface="+mn-cs"/>
              </a:rPr>
              <a:t>atum</a:t>
            </a:r>
            <a: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mn-cs"/>
              </a:rPr>
              <a:t> behöver läggas till för vissa KVÅ-koder, om man lagt till något manuellt.</a:t>
            </a:r>
            <a:b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mn-cs"/>
              </a:rPr>
            </a:br>
            <a: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mn-cs"/>
              </a:rPr>
              <a:t> </a:t>
            </a:r>
            <a:endParaRPr lang="sv-SE" sz="2400" dirty="0">
              <a:solidFill>
                <a:prstClr val="black"/>
              </a:solidFill>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mn-cs"/>
              </a:rPr>
              <a:t>När allt är klart – spara slutgiltigt. Då skapas ett dokument i PowerChart, en kodsammanfattning som i journalen som sammanställer de koder som registrerats i </a:t>
            </a:r>
            <a:r>
              <a:rPr kumimoji="0" lang="sv-SE" sz="2400" b="0" i="0" u="none" strike="noStrike" kern="1200" cap="none" spc="0" normalizeH="0" baseline="0" noProof="0" dirty="0" err="1">
                <a:ln>
                  <a:noFill/>
                </a:ln>
                <a:solidFill>
                  <a:prstClr val="black"/>
                </a:solidFill>
                <a:effectLst/>
                <a:uLnTx/>
                <a:uFillTx/>
                <a:ea typeface="Times New Roman" panose="02020603050405020304" pitchFamily="18" charset="0"/>
                <a:cs typeface="+mn-cs"/>
              </a:rPr>
              <a:t>AccessHIM</a:t>
            </a:r>
            <a:r>
              <a:rPr kumimoji="0" lang="sv-SE" sz="2400" b="0" i="0" u="none" strike="noStrike" kern="1200" cap="none" spc="0" normalizeH="0" baseline="0" noProof="0" dirty="0">
                <a:ln>
                  <a:noFill/>
                </a:ln>
                <a:solidFill>
                  <a:prstClr val="black"/>
                </a:solidFill>
                <a:effectLst/>
                <a:uLnTx/>
                <a:uFillTx/>
                <a:ea typeface="Times New Roman" panose="02020603050405020304" pitchFamily="18"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238850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CDDA8F8-8BBE-4E74-97BA-A53D98CF2B92}"/>
              </a:ext>
            </a:extLst>
          </p:cNvPr>
          <p:cNvSpPr>
            <a:spLocks noGrp="1"/>
          </p:cNvSpPr>
          <p:nvPr>
            <p:ph type="title"/>
          </p:nvPr>
        </p:nvSpPr>
        <p:spPr>
          <a:xfrm>
            <a:off x="960438" y="273769"/>
            <a:ext cx="10442575" cy="428625"/>
          </a:xfrm>
        </p:spPr>
        <p:txBody>
          <a:bodyPr/>
          <a:lstStyle/>
          <a:p>
            <a:r>
              <a:rPr lang="sv-SE" b="1" dirty="0"/>
              <a:t>Medicinsk klassificering kodare</a:t>
            </a:r>
          </a:p>
        </p:txBody>
      </p:sp>
      <p:sp>
        <p:nvSpPr>
          <p:cNvPr id="4" name="Platshållare för innehåll 3">
            <a:extLst>
              <a:ext uri="{FF2B5EF4-FFF2-40B4-BE49-F238E27FC236}">
                <a16:creationId xmlns:a16="http://schemas.microsoft.com/office/drawing/2014/main" id="{BC3C8359-7A0A-469F-AC48-4C4B4CB9BA43}"/>
              </a:ext>
            </a:extLst>
          </p:cNvPr>
          <p:cNvSpPr>
            <a:spLocks noGrp="1"/>
          </p:cNvSpPr>
          <p:nvPr>
            <p:ph idx="1"/>
          </p:nvPr>
        </p:nvSpPr>
        <p:spPr>
          <a:xfrm>
            <a:off x="767217" y="1174750"/>
            <a:ext cx="10442575" cy="4855936"/>
          </a:xfrm>
        </p:spPr>
        <p:txBody>
          <a:bodyPr/>
          <a:lstStyle/>
          <a:p>
            <a:pPr algn="l" rtl="0" fontAlgn="base">
              <a:buFont typeface="Arial" panose="020B0604020202020204" pitchFamily="34" charset="0"/>
              <a:buChar char="•"/>
            </a:pPr>
            <a:r>
              <a:rPr lang="sv-SE" sz="2400" dirty="0">
                <a:solidFill>
                  <a:prstClr val="black"/>
                </a:solidFill>
              </a:rPr>
              <a:t>Rutiner behövs för att kunna arbeta med uppgiftsköer i AccessHIM och utföra medicinsk klassificering och kodregistrering i nära anslutning till vårdhändelsen.</a:t>
            </a:r>
          </a:p>
          <a:p>
            <a:pPr fontAlgn="base"/>
            <a:r>
              <a:rPr lang="sv-SE" sz="2400" dirty="0">
                <a:solidFill>
                  <a:prstClr val="black"/>
                </a:solidFill>
              </a:rPr>
              <a:t>Rutiner behövs för att komplettera slutenvårdstillfällen löpande i realtid och inte vänta till utskrivning.</a:t>
            </a:r>
          </a:p>
          <a:p>
            <a:pPr algn="l" rtl="0" fontAlgn="base">
              <a:buFont typeface="Arial" panose="020B0604020202020204" pitchFamily="34" charset="0"/>
              <a:buChar char="•"/>
            </a:pPr>
            <a:r>
              <a:rPr lang="sv-SE" sz="2400" dirty="0">
                <a:solidFill>
                  <a:prstClr val="black"/>
                </a:solidFill>
              </a:rPr>
              <a:t>Patienter som överflyttas till annan medicinskt ansvarig vårdenhet eller skrivs in i slutenvården via akutmottagning har en gemensam klinisk vårdhändelse som delas upp i administrativa vårdhändelser. Medicinsk klassificering bör ske när patienten lämnar avdelningen.</a:t>
            </a:r>
          </a:p>
          <a:p>
            <a:pPr fontAlgn="base"/>
            <a:r>
              <a:rPr lang="sv-SE" sz="2400" dirty="0">
                <a:solidFill>
                  <a:prstClr val="black"/>
                </a:solidFill>
              </a:rPr>
              <a:t>Utbilda medicinska sekreterare i sjukdomsklassificering för att de ska kunna utföra den medicinska klassificeringen på både ett korrekt sätt och i nära anslutning till vårdhändelsen.</a:t>
            </a:r>
            <a:endParaRPr lang="sv-SE" sz="2400" dirty="0"/>
          </a:p>
        </p:txBody>
      </p:sp>
    </p:spTree>
    <p:extLst>
      <p:ext uri="{BB962C8B-B14F-4D97-AF65-F5344CB8AC3E}">
        <p14:creationId xmlns:p14="http://schemas.microsoft.com/office/powerpoint/2010/main" val="27207367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025DBD-3BF4-46F1-83C9-73F7AB234B7B}"/>
              </a:ext>
            </a:extLst>
          </p:cNvPr>
          <p:cNvSpPr>
            <a:spLocks noGrp="1"/>
          </p:cNvSpPr>
          <p:nvPr>
            <p:ph type="title"/>
          </p:nvPr>
        </p:nvSpPr>
        <p:spPr>
          <a:xfrm>
            <a:off x="874713" y="177675"/>
            <a:ext cx="10442575" cy="784765"/>
          </a:xfrm>
        </p:spPr>
        <p:txBody>
          <a:bodyPr>
            <a:normAutofit/>
          </a:bodyPr>
          <a:lstStyle/>
          <a:p>
            <a:r>
              <a:rPr lang="sv-SE" sz="4000" b="1" dirty="0">
                <a:latin typeface="Arial" panose="020B0604020202020204" pitchFamily="34" charset="0"/>
                <a:cs typeface="Arial" panose="020B0604020202020204" pitchFamily="34" charset="0"/>
              </a:rPr>
              <a:t>Vilka kodverk kommer användas:</a:t>
            </a:r>
          </a:p>
        </p:txBody>
      </p:sp>
      <p:graphicFrame>
        <p:nvGraphicFramePr>
          <p:cNvPr id="5" name="Tabell 4">
            <a:extLst>
              <a:ext uri="{FF2B5EF4-FFF2-40B4-BE49-F238E27FC236}">
                <a16:creationId xmlns:a16="http://schemas.microsoft.com/office/drawing/2014/main" id="{77D4AB2A-18C7-7B25-50C4-7AE54C1BFFB8}"/>
              </a:ext>
            </a:extLst>
          </p:cNvPr>
          <p:cNvGraphicFramePr>
            <a:graphicFrameLocks noGrp="1"/>
          </p:cNvGraphicFramePr>
          <p:nvPr>
            <p:extLst>
              <p:ext uri="{D42A27DB-BD31-4B8C-83A1-F6EECF244321}">
                <p14:modId xmlns:p14="http://schemas.microsoft.com/office/powerpoint/2010/main" val="520806465"/>
              </p:ext>
            </p:extLst>
          </p:nvPr>
        </p:nvGraphicFramePr>
        <p:xfrm>
          <a:off x="978885" y="962440"/>
          <a:ext cx="9727697" cy="5343106"/>
        </p:xfrm>
        <a:graphic>
          <a:graphicData uri="http://schemas.openxmlformats.org/drawingml/2006/table">
            <a:tbl>
              <a:tblPr firstRow="1" bandRow="1">
                <a:tableStyleId>{5C22544A-7EE6-4342-B048-85BDC9FD1C3A}</a:tableStyleId>
              </a:tblPr>
              <a:tblGrid>
                <a:gridCol w="1895340">
                  <a:extLst>
                    <a:ext uri="{9D8B030D-6E8A-4147-A177-3AD203B41FA5}">
                      <a16:colId xmlns:a16="http://schemas.microsoft.com/office/drawing/2014/main" val="56371550"/>
                    </a:ext>
                  </a:extLst>
                </a:gridCol>
                <a:gridCol w="2091314">
                  <a:extLst>
                    <a:ext uri="{9D8B030D-6E8A-4147-A177-3AD203B41FA5}">
                      <a16:colId xmlns:a16="http://schemas.microsoft.com/office/drawing/2014/main" val="887203707"/>
                    </a:ext>
                  </a:extLst>
                </a:gridCol>
                <a:gridCol w="5741043">
                  <a:extLst>
                    <a:ext uri="{9D8B030D-6E8A-4147-A177-3AD203B41FA5}">
                      <a16:colId xmlns:a16="http://schemas.microsoft.com/office/drawing/2014/main" val="21394800"/>
                    </a:ext>
                  </a:extLst>
                </a:gridCol>
              </a:tblGrid>
              <a:tr h="575613">
                <a:tc>
                  <a:txBody>
                    <a:bodyPr/>
                    <a:lstStyle/>
                    <a:p>
                      <a:r>
                        <a:rPr lang="sv-SE" err="1"/>
                        <a:t>Kodverk</a:t>
                      </a:r>
                    </a:p>
                  </a:txBody>
                  <a:tcPr/>
                </a:tc>
                <a:tc>
                  <a:txBody>
                    <a:bodyPr/>
                    <a:lstStyle/>
                    <a:p>
                      <a:r>
                        <a:rPr lang="sv-SE"/>
                        <a:t>Myndighetskrav </a:t>
                      </a:r>
                    </a:p>
                    <a:p>
                      <a:r>
                        <a:rPr lang="sv-SE"/>
                        <a:t>i Sverige</a:t>
                      </a:r>
                    </a:p>
                  </a:txBody>
                  <a:tcPr/>
                </a:tc>
                <a:tc>
                  <a:txBody>
                    <a:bodyPr/>
                    <a:lstStyle/>
                    <a:p>
                      <a:r>
                        <a:rPr lang="sv-SE"/>
                        <a:t>Fullt namn</a:t>
                      </a:r>
                    </a:p>
                  </a:txBody>
                  <a:tcPr/>
                </a:tc>
                <a:extLst>
                  <a:ext uri="{0D108BD9-81ED-4DB2-BD59-A6C34878D82A}">
                    <a16:rowId xmlns:a16="http://schemas.microsoft.com/office/drawing/2014/main" val="2977515561"/>
                  </a:ext>
                </a:extLst>
              </a:tr>
              <a:tr h="377452">
                <a:tc>
                  <a:txBody>
                    <a:bodyPr/>
                    <a:lstStyle/>
                    <a:p>
                      <a:pPr marL="0" indent="0">
                        <a:buNone/>
                      </a:pPr>
                      <a:r>
                        <a:rPr lang="sv-SE"/>
                        <a:t>ICD-10-SE</a:t>
                      </a:r>
                    </a:p>
                  </a:txBody>
                  <a:tcPr/>
                </a:tc>
                <a:tc>
                  <a:txBody>
                    <a:bodyPr/>
                    <a:lstStyle/>
                    <a:p>
                      <a:r>
                        <a:rPr lang="sv-SE" b="1"/>
                        <a:t>Ja</a:t>
                      </a:r>
                    </a:p>
                  </a:txBody>
                  <a:tcPr/>
                </a:tc>
                <a:tc>
                  <a:txBody>
                    <a:bodyPr/>
                    <a:lstStyle/>
                    <a:p>
                      <a:r>
                        <a:rPr lang="sv-SE" sz="1800" b="0" i="0" kern="1200">
                          <a:solidFill>
                            <a:schemeClr val="dk1"/>
                          </a:solidFill>
                          <a:effectLst/>
                          <a:latin typeface="+mn-lt"/>
                          <a:ea typeface="+mn-ea"/>
                          <a:cs typeface="+mn-cs"/>
                        </a:rPr>
                        <a:t>International </a:t>
                      </a:r>
                      <a:r>
                        <a:rPr lang="sv-SE" sz="1800" b="0" i="0" kern="1200" err="1">
                          <a:solidFill>
                            <a:schemeClr val="dk1"/>
                          </a:solidFill>
                          <a:effectLst/>
                          <a:latin typeface="+mn-lt"/>
                          <a:ea typeface="+mn-ea"/>
                          <a:cs typeface="+mn-cs"/>
                        </a:rPr>
                        <a:t>Classification</a:t>
                      </a:r>
                      <a:r>
                        <a:rPr lang="sv-SE" sz="1800" b="0" i="0" kern="1200">
                          <a:solidFill>
                            <a:schemeClr val="dk1"/>
                          </a:solidFill>
                          <a:effectLst/>
                          <a:latin typeface="+mn-lt"/>
                          <a:ea typeface="+mn-ea"/>
                          <a:cs typeface="+mn-cs"/>
                        </a:rPr>
                        <a:t> </a:t>
                      </a:r>
                      <a:r>
                        <a:rPr lang="sv-SE" sz="1800" b="0" i="0" kern="1200" err="1">
                          <a:solidFill>
                            <a:schemeClr val="dk1"/>
                          </a:solidFill>
                          <a:effectLst/>
                          <a:latin typeface="+mn-lt"/>
                          <a:ea typeface="+mn-ea"/>
                          <a:cs typeface="+mn-cs"/>
                        </a:rPr>
                        <a:t>of</a:t>
                      </a:r>
                      <a:r>
                        <a:rPr lang="sv-SE" sz="1800" b="0" i="0" kern="1200">
                          <a:solidFill>
                            <a:schemeClr val="dk1"/>
                          </a:solidFill>
                          <a:effectLst/>
                          <a:latin typeface="+mn-lt"/>
                          <a:ea typeface="+mn-ea"/>
                          <a:cs typeface="+mn-cs"/>
                        </a:rPr>
                        <a:t> </a:t>
                      </a:r>
                      <a:r>
                        <a:rPr lang="sv-SE" sz="1800" b="0" i="0" kern="1200" err="1">
                          <a:solidFill>
                            <a:schemeClr val="dk1"/>
                          </a:solidFill>
                          <a:effectLst/>
                          <a:latin typeface="+mn-lt"/>
                          <a:ea typeface="+mn-ea"/>
                          <a:cs typeface="+mn-cs"/>
                        </a:rPr>
                        <a:t>Diseases</a:t>
                      </a:r>
                      <a:endParaRPr lang="sv-SE" err="1"/>
                    </a:p>
                  </a:txBody>
                  <a:tcPr/>
                </a:tc>
                <a:extLst>
                  <a:ext uri="{0D108BD9-81ED-4DB2-BD59-A6C34878D82A}">
                    <a16:rowId xmlns:a16="http://schemas.microsoft.com/office/drawing/2014/main" val="1343639046"/>
                  </a:ext>
                </a:extLst>
              </a:tr>
              <a:tr h="575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mn-lt"/>
                          <a:cs typeface="+mn-lt"/>
                        </a:rPr>
                        <a:t>KVÅ</a:t>
                      </a:r>
                    </a:p>
                  </a:txBody>
                  <a:tcPr/>
                </a:tc>
                <a:tc>
                  <a:txBody>
                    <a:bodyPr/>
                    <a:lstStyle/>
                    <a:p>
                      <a:r>
                        <a:rPr lang="sv-SE" b="1" dirty="0"/>
                        <a:t>Ja</a:t>
                      </a:r>
                    </a:p>
                  </a:txBody>
                  <a:tcPr/>
                </a:tc>
                <a:tc>
                  <a:txBody>
                    <a:bodyPr/>
                    <a:lstStyle/>
                    <a:p>
                      <a:r>
                        <a:rPr lang="sv-SE" sz="1800" b="0" i="0" kern="1200">
                          <a:solidFill>
                            <a:schemeClr val="dk1"/>
                          </a:solidFill>
                          <a:effectLst/>
                          <a:latin typeface="+mn-lt"/>
                          <a:ea typeface="+mn-ea"/>
                          <a:cs typeface="+mn-cs"/>
                        </a:rPr>
                        <a:t>Klassifikation av vårdåtgärder. Klassifikation av kirurgiska åtgärder (KKÅ) och Klassifikation av medicinska åtgärder (KMÅ)</a:t>
                      </a:r>
                      <a:endParaRPr lang="sv-SE"/>
                    </a:p>
                  </a:txBody>
                  <a:tcPr/>
                </a:tc>
                <a:extLst>
                  <a:ext uri="{0D108BD9-81ED-4DB2-BD59-A6C34878D82A}">
                    <a16:rowId xmlns:a16="http://schemas.microsoft.com/office/drawing/2014/main" val="374078013"/>
                  </a:ext>
                </a:extLst>
              </a:tr>
              <a:tr h="377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mn-lt"/>
                          <a:cs typeface="+mn-lt"/>
                        </a:rPr>
                        <a:t>ATC</a:t>
                      </a:r>
                    </a:p>
                  </a:txBody>
                  <a:tcPr/>
                </a:tc>
                <a:tc>
                  <a:txBody>
                    <a:bodyPr/>
                    <a:lstStyle/>
                    <a:p>
                      <a:r>
                        <a:rPr lang="sv-SE" b="1"/>
                        <a:t>Ja</a:t>
                      </a:r>
                    </a:p>
                  </a:txBody>
                  <a:tcPr/>
                </a:tc>
                <a:tc>
                  <a:txBody>
                    <a:bodyPr/>
                    <a:lstStyle/>
                    <a:p>
                      <a:r>
                        <a:rPr lang="en-US" sz="1800" b="0" i="0" kern="1200">
                          <a:solidFill>
                            <a:schemeClr val="dk1"/>
                          </a:solidFill>
                          <a:effectLst/>
                          <a:latin typeface="+mn-lt"/>
                          <a:ea typeface="+mn-ea"/>
                          <a:cs typeface="+mn-cs"/>
                        </a:rPr>
                        <a:t>Anatomical Therapeutic Chemical Classification System</a:t>
                      </a:r>
                      <a:endParaRPr lang="sv-SE"/>
                    </a:p>
                  </a:txBody>
                  <a:tcPr/>
                </a:tc>
                <a:extLst>
                  <a:ext uri="{0D108BD9-81ED-4DB2-BD59-A6C34878D82A}">
                    <a16:rowId xmlns:a16="http://schemas.microsoft.com/office/drawing/2014/main" val="363198131"/>
                  </a:ext>
                </a:extLst>
              </a:tr>
              <a:tr h="377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mn-lt"/>
                          <a:cs typeface="+mn-lt"/>
                        </a:rPr>
                        <a:t>NASS</a:t>
                      </a:r>
                      <a:endParaRPr lang="sv-SE"/>
                    </a:p>
                  </a:txBody>
                  <a:tcPr/>
                </a:tc>
                <a:tc>
                  <a:txBody>
                    <a:bodyPr/>
                    <a:lstStyle/>
                    <a:p>
                      <a:r>
                        <a:rPr lang="sv-SE" b="1"/>
                        <a:t>Ja</a:t>
                      </a:r>
                    </a:p>
                  </a:txBody>
                  <a:tcPr/>
                </a:tc>
                <a:tc>
                  <a:txBody>
                    <a:bodyPr/>
                    <a:lstStyle/>
                    <a:p>
                      <a:r>
                        <a:rPr lang="sv-SE"/>
                        <a:t>Nordic </a:t>
                      </a:r>
                      <a:r>
                        <a:rPr lang="sv-SE" err="1"/>
                        <a:t>Assessment</a:t>
                      </a:r>
                      <a:r>
                        <a:rPr lang="sv-SE"/>
                        <a:t> Score</a:t>
                      </a:r>
                    </a:p>
                  </a:txBody>
                  <a:tcPr/>
                </a:tc>
                <a:extLst>
                  <a:ext uri="{0D108BD9-81ED-4DB2-BD59-A6C34878D82A}">
                    <a16:rowId xmlns:a16="http://schemas.microsoft.com/office/drawing/2014/main" val="564654551"/>
                  </a:ext>
                </a:extLst>
              </a:tr>
              <a:tr h="575613">
                <a:tc>
                  <a:txBody>
                    <a:bodyPr/>
                    <a:lstStyle/>
                    <a:p>
                      <a:pPr marL="0" marR="0" lvl="0" indent="0" algn="l" defTabSz="914400" rtl="0">
                        <a:lnSpc>
                          <a:spcPct val="100000"/>
                        </a:lnSpc>
                        <a:spcBef>
                          <a:spcPts val="0"/>
                        </a:spcBef>
                        <a:spcAft>
                          <a:spcPts val="0"/>
                        </a:spcAft>
                        <a:buClrTx/>
                        <a:buSzTx/>
                        <a:buFontTx/>
                        <a:buNone/>
                        <a:tabLst/>
                        <a:defRPr/>
                      </a:pPr>
                      <a:r>
                        <a:rPr lang="sv-SE" dirty="0"/>
                        <a:t>ICF</a:t>
                      </a:r>
                      <a:endParaRPr lang="en-US" dirty="0"/>
                    </a:p>
                  </a:txBody>
                  <a:tcPr/>
                </a:tc>
                <a:tc>
                  <a:txBody>
                    <a:bodyPr/>
                    <a:lstStyle/>
                    <a:p>
                      <a:pPr lvl="0">
                        <a:buNone/>
                      </a:pPr>
                      <a:r>
                        <a:rPr lang="sv-SE"/>
                        <a:t>Nej</a:t>
                      </a:r>
                      <a:endParaRPr lang="en-US"/>
                    </a:p>
                  </a:txBody>
                  <a:tcPr/>
                </a:tc>
                <a:tc>
                  <a:txBody>
                    <a:bodyPr/>
                    <a:lstStyle/>
                    <a:p>
                      <a:pPr lvl="0">
                        <a:buNone/>
                      </a:pPr>
                      <a:r>
                        <a:rPr lang="en-US" sz="1800" b="0" i="0" kern="1200">
                          <a:solidFill>
                            <a:schemeClr val="dk1"/>
                          </a:solidFill>
                          <a:effectLst/>
                          <a:latin typeface="+mn-lt"/>
                          <a:ea typeface="+mn-ea"/>
                          <a:cs typeface="+mn-cs"/>
                        </a:rPr>
                        <a:t>The International Classification of Functioning, Disability and Health</a:t>
                      </a:r>
                      <a:endParaRPr lang="sv-SE"/>
                    </a:p>
                  </a:txBody>
                  <a:tcPr/>
                </a:tc>
                <a:extLst>
                  <a:ext uri="{0D108BD9-81ED-4DB2-BD59-A6C34878D82A}">
                    <a16:rowId xmlns:a16="http://schemas.microsoft.com/office/drawing/2014/main" val="852823117"/>
                  </a:ext>
                </a:extLst>
              </a:tr>
              <a:tr h="377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err="1"/>
                        <a:t>Snomed</a:t>
                      </a:r>
                      <a:r>
                        <a:rPr lang="sv-SE"/>
                        <a:t> CT</a:t>
                      </a:r>
                    </a:p>
                  </a:txBody>
                  <a:tcPr/>
                </a:tc>
                <a:tc>
                  <a:txBody>
                    <a:bodyPr/>
                    <a:lstStyle/>
                    <a:p>
                      <a:r>
                        <a:rPr lang="sv-SE"/>
                        <a:t>Nej</a:t>
                      </a:r>
                    </a:p>
                  </a:txBody>
                  <a:tcPr/>
                </a:tc>
                <a:tc>
                  <a:txBody>
                    <a:bodyPr/>
                    <a:lstStyle/>
                    <a:p>
                      <a:r>
                        <a:rPr lang="en-US" sz="1800" b="0" i="0" kern="1200">
                          <a:solidFill>
                            <a:schemeClr val="dk1"/>
                          </a:solidFill>
                          <a:effectLst/>
                          <a:latin typeface="+mn-lt"/>
                          <a:ea typeface="+mn-ea"/>
                          <a:cs typeface="+mn-cs"/>
                        </a:rPr>
                        <a:t>Systematized Nomenclature of Medicine Clinical Terms</a:t>
                      </a:r>
                      <a:endParaRPr lang="sv-SE"/>
                    </a:p>
                  </a:txBody>
                  <a:tcPr/>
                </a:tc>
                <a:extLst>
                  <a:ext uri="{0D108BD9-81ED-4DB2-BD59-A6C34878D82A}">
                    <a16:rowId xmlns:a16="http://schemas.microsoft.com/office/drawing/2014/main" val="4097913342"/>
                  </a:ext>
                </a:extLst>
              </a:tr>
              <a:tr h="556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ICNP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Nej</a:t>
                      </a:r>
                    </a:p>
                  </a:txBody>
                  <a:tcPr/>
                </a:tc>
                <a:tc>
                  <a:txBody>
                    <a:bodyPr/>
                    <a:lstStyle/>
                    <a:p>
                      <a:r>
                        <a:rPr lang="en-US" sz="1800" b="0" i="0" kern="1200">
                          <a:solidFill>
                            <a:schemeClr val="dk1"/>
                          </a:solidFill>
                          <a:effectLst/>
                          <a:latin typeface="+mn-lt"/>
                          <a:ea typeface="+mn-ea"/>
                          <a:cs typeface="+mn-cs"/>
                        </a:rPr>
                        <a:t>International Classification of Nursing Practice</a:t>
                      </a:r>
                      <a:endParaRPr lang="sv-SE"/>
                    </a:p>
                  </a:txBody>
                  <a:tcPr/>
                </a:tc>
                <a:extLst>
                  <a:ext uri="{0D108BD9-81ED-4DB2-BD59-A6C34878D82A}">
                    <a16:rowId xmlns:a16="http://schemas.microsoft.com/office/drawing/2014/main" val="56359640"/>
                  </a:ext>
                </a:extLst>
              </a:tr>
              <a:tr h="556741">
                <a:tc>
                  <a:txBody>
                    <a:bodyPr/>
                    <a:lstStyle/>
                    <a:p>
                      <a:pPr marL="0" indent="0">
                        <a:buNone/>
                      </a:pPr>
                      <a:endParaRPr lang="sv-SE">
                        <a:ea typeface="+mn-lt"/>
                        <a:cs typeface="+mn-lt"/>
                      </a:endParaRPr>
                    </a:p>
                  </a:txBody>
                  <a:tcPr/>
                </a:tc>
                <a:tc>
                  <a:txBody>
                    <a:bodyPr/>
                    <a:lstStyle/>
                    <a:p>
                      <a:endParaRPr lang="sv-SE"/>
                    </a:p>
                  </a:txBody>
                  <a:tcPr/>
                </a:tc>
                <a:tc>
                  <a:txBody>
                    <a:bodyPr/>
                    <a:lstStyle/>
                    <a:p>
                      <a:endParaRPr lang="en-US" sz="1800" b="0" i="0" kern="1200" dirty="0">
                        <a:solidFill>
                          <a:schemeClr val="dk1"/>
                        </a:solidFill>
                        <a:effectLst/>
                        <a:latin typeface="+mn-lt"/>
                        <a:ea typeface="+mn-ea"/>
                        <a:cs typeface="+mn-cs"/>
                      </a:endParaRPr>
                    </a:p>
                  </a:txBody>
                  <a:tcPr/>
                </a:tc>
                <a:extLst>
                  <a:ext uri="{0D108BD9-81ED-4DB2-BD59-A6C34878D82A}">
                    <a16:rowId xmlns:a16="http://schemas.microsoft.com/office/drawing/2014/main" val="2838465039"/>
                  </a:ext>
                </a:extLst>
              </a:tr>
            </a:tbl>
          </a:graphicData>
        </a:graphic>
      </p:graphicFrame>
    </p:spTree>
    <p:extLst>
      <p:ext uri="{BB962C8B-B14F-4D97-AF65-F5344CB8AC3E}">
        <p14:creationId xmlns:p14="http://schemas.microsoft.com/office/powerpoint/2010/main" val="3746491724"/>
      </p:ext>
    </p:extLst>
  </p:cSld>
  <p:clrMapOvr>
    <a:masterClrMapping/>
  </p:clrMapOvr>
  <mc:AlternateContent xmlns:mc="http://schemas.openxmlformats.org/markup-compatibility/2006" xmlns:p14="http://schemas.microsoft.com/office/powerpoint/2010/main">
    <mc:Choice Requires="p14">
      <p:transition spd="slow" p14:dur="2000" advTm="15388"/>
    </mc:Choice>
    <mc:Fallback xmlns="">
      <p:transition spd="slow" advTm="15388"/>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0D6E5E-0B84-42FF-9D19-F669C04CBEE0}"/>
              </a:ext>
            </a:extLst>
          </p:cNvPr>
          <p:cNvSpPr>
            <a:spLocks noGrp="1"/>
          </p:cNvSpPr>
          <p:nvPr>
            <p:ph type="title"/>
          </p:nvPr>
        </p:nvSpPr>
        <p:spPr>
          <a:xfrm>
            <a:off x="874713" y="397594"/>
            <a:ext cx="10749937" cy="1018096"/>
          </a:xfrm>
        </p:spPr>
        <p:txBody>
          <a:bodyPr anchor="t"/>
          <a:lstStyle/>
          <a:p>
            <a:r>
              <a:rPr lang="sv-SE" b="1" dirty="0"/>
              <a:t>Utmaningar med medicinsk klassificering </a:t>
            </a:r>
            <a:br>
              <a:rPr lang="sv-SE" b="1" dirty="0"/>
            </a:br>
            <a:r>
              <a:rPr lang="sv-SE" b="1" dirty="0"/>
              <a:t>på ”</a:t>
            </a:r>
            <a:r>
              <a:rPr lang="sv-SE" b="1" dirty="0" err="1"/>
              <a:t>Admin</a:t>
            </a:r>
            <a:r>
              <a:rPr lang="sv-SE" b="1" dirty="0"/>
              <a:t>”</a:t>
            </a:r>
          </a:p>
        </p:txBody>
      </p:sp>
      <p:pic>
        <p:nvPicPr>
          <p:cNvPr id="7" name="Bildobjekt 6">
            <a:extLst>
              <a:ext uri="{FF2B5EF4-FFF2-40B4-BE49-F238E27FC236}">
                <a16:creationId xmlns:a16="http://schemas.microsoft.com/office/drawing/2014/main" id="{B48756F7-3573-EC9B-B5D6-96090C950795}"/>
              </a:ext>
            </a:extLst>
          </p:cNvPr>
          <p:cNvPicPr>
            <a:picLocks noChangeAspect="1"/>
          </p:cNvPicPr>
          <p:nvPr/>
        </p:nvPicPr>
        <p:blipFill>
          <a:blip r:embed="rId3"/>
          <a:stretch>
            <a:fillRect/>
          </a:stretch>
        </p:blipFill>
        <p:spPr>
          <a:xfrm>
            <a:off x="1159986" y="1802233"/>
            <a:ext cx="9342344" cy="1923126"/>
          </a:xfrm>
          <a:prstGeom prst="rect">
            <a:avLst/>
          </a:prstGeom>
        </p:spPr>
      </p:pic>
      <p:sp>
        <p:nvSpPr>
          <p:cNvPr id="8" name="Platshållare för innehåll 2">
            <a:extLst>
              <a:ext uri="{FF2B5EF4-FFF2-40B4-BE49-F238E27FC236}">
                <a16:creationId xmlns:a16="http://schemas.microsoft.com/office/drawing/2014/main" id="{3AAB3F42-DFDD-0142-5626-31757C8CB78E}"/>
              </a:ext>
            </a:extLst>
          </p:cNvPr>
          <p:cNvSpPr>
            <a:spLocks noGrp="1"/>
          </p:cNvSpPr>
          <p:nvPr>
            <p:ph idx="1"/>
          </p:nvPr>
        </p:nvSpPr>
        <p:spPr>
          <a:xfrm>
            <a:off x="874712" y="4111903"/>
            <a:ext cx="9912893" cy="2066109"/>
          </a:xfrm>
        </p:spPr>
        <p:txBody>
          <a:bodyPr anchor="t"/>
          <a:lstStyle/>
          <a:p>
            <a:r>
              <a:rPr lang="sv-SE" sz="2000" dirty="0">
                <a:effectLst/>
                <a:latin typeface="+mj-lt"/>
                <a:ea typeface="Calibri" panose="020F0502020204030204" pitchFamily="34" charset="0"/>
                <a:cs typeface="Times New Roman" panose="02020603050405020304" pitchFamily="18" charset="0"/>
              </a:rPr>
              <a:t>Patienter som överflyttas till annan vårdenhet eller skrivs in i slutenvården via akutmottagning har en gemensam klinisk vårdhändelse som delas upp i administrativa vårdhändelse.</a:t>
            </a:r>
          </a:p>
          <a:p>
            <a:endParaRPr lang="sv-SE" sz="1050" dirty="0">
              <a:effectLst/>
              <a:latin typeface="+mj-lt"/>
              <a:ea typeface="Calibri" panose="020F0502020204030204" pitchFamily="34" charset="0"/>
              <a:cs typeface="Times New Roman" panose="02020603050405020304" pitchFamily="18" charset="0"/>
            </a:endParaRPr>
          </a:p>
          <a:p>
            <a:pPr marL="251460" indent="-251460"/>
            <a:r>
              <a:rPr lang="sv-SE" sz="2000" dirty="0">
                <a:effectLst/>
                <a:latin typeface="+mj-lt"/>
                <a:ea typeface="Calibri" panose="020F0502020204030204" pitchFamily="34" charset="0"/>
                <a:cs typeface="Times New Roman" panose="02020603050405020304" pitchFamily="18" charset="0"/>
              </a:rPr>
              <a:t>Dokumentation i journalen sker i den kliniska vårdhändelsen medan </a:t>
            </a:r>
            <a:r>
              <a:rPr lang="sv-SE" sz="2000" dirty="0">
                <a:latin typeface="+mj-lt"/>
                <a:ea typeface="Calibri" panose="020F0502020204030204" pitchFamily="34" charset="0"/>
                <a:cs typeface="Times New Roman" panose="02020603050405020304" pitchFamily="18" charset="0"/>
              </a:rPr>
              <a:t>kodregistrering</a:t>
            </a:r>
            <a:r>
              <a:rPr lang="sv-SE" sz="2000" dirty="0">
                <a:effectLst/>
                <a:latin typeface="+mj-lt"/>
                <a:ea typeface="Calibri" panose="020F0502020204030204" pitchFamily="34" charset="0"/>
                <a:cs typeface="Times New Roman" panose="02020603050405020304" pitchFamily="18" charset="0"/>
              </a:rPr>
              <a:t> i AccessHIM utförs i de administrativa vårdhändelserna för respektive vårdenhet.</a:t>
            </a:r>
            <a:endParaRPr lang="sv-SE" sz="2000" dirty="0">
              <a:latin typeface="+mj-lt"/>
              <a:cs typeface="Arial"/>
            </a:endParaRPr>
          </a:p>
        </p:txBody>
      </p:sp>
    </p:spTree>
    <p:extLst>
      <p:ext uri="{BB962C8B-B14F-4D97-AF65-F5344CB8AC3E}">
        <p14:creationId xmlns:p14="http://schemas.microsoft.com/office/powerpoint/2010/main" val="13254171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DCAEB7-4788-ED9A-8316-C4271319E4D0}"/>
              </a:ext>
            </a:extLst>
          </p:cNvPr>
          <p:cNvSpPr>
            <a:spLocks noGrp="1"/>
          </p:cNvSpPr>
          <p:nvPr>
            <p:ph type="title"/>
          </p:nvPr>
        </p:nvSpPr>
        <p:spPr/>
        <p:txBody>
          <a:bodyPr/>
          <a:lstStyle/>
          <a:p>
            <a:r>
              <a:rPr lang="sv-SE" dirty="0"/>
              <a:t>Avslutning, frågor och kontakt</a:t>
            </a:r>
          </a:p>
        </p:txBody>
      </p:sp>
      <p:sp>
        <p:nvSpPr>
          <p:cNvPr id="3" name="Platshållare för text 2">
            <a:extLst>
              <a:ext uri="{FF2B5EF4-FFF2-40B4-BE49-F238E27FC236}">
                <a16:creationId xmlns:a16="http://schemas.microsoft.com/office/drawing/2014/main" id="{C911A612-F5C4-A4FA-E57D-69089A8981EB}"/>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2488037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96F471-3BE0-FFF4-E00E-9C7546F67FE3}"/>
              </a:ext>
            </a:extLst>
          </p:cNvPr>
          <p:cNvSpPr>
            <a:spLocks noGrp="1"/>
          </p:cNvSpPr>
          <p:nvPr>
            <p:ph type="title"/>
          </p:nvPr>
        </p:nvSpPr>
        <p:spPr/>
        <p:txBody>
          <a:bodyPr/>
          <a:lstStyle/>
          <a:p>
            <a:r>
              <a:rPr lang="sv-SE" dirty="0"/>
              <a:t>Frågor om hur det blir just hos dig/er?</a:t>
            </a:r>
          </a:p>
        </p:txBody>
      </p:sp>
      <p:sp>
        <p:nvSpPr>
          <p:cNvPr id="3" name="Platshållare för innehåll 2">
            <a:extLst>
              <a:ext uri="{FF2B5EF4-FFF2-40B4-BE49-F238E27FC236}">
                <a16:creationId xmlns:a16="http://schemas.microsoft.com/office/drawing/2014/main" id="{B3B0F353-BAB5-59E6-7289-5BE13410A6CE}"/>
              </a:ext>
            </a:extLst>
          </p:cNvPr>
          <p:cNvSpPr>
            <a:spLocks noGrp="1"/>
          </p:cNvSpPr>
          <p:nvPr>
            <p:ph idx="1"/>
          </p:nvPr>
        </p:nvSpPr>
        <p:spPr/>
        <p:txBody>
          <a:bodyPr/>
          <a:lstStyle/>
          <a:p>
            <a:r>
              <a:rPr lang="sv-SE" sz="2000" dirty="0"/>
              <a:t>I god tid innan SDV införs i din verksamhet kommer du tillsammans med din chef och ditt team ha dialoger om hur förändringarna med SDV blir för just er. Vad ska ni börja göra, vad ska ni sluta göra, och vad blir samma som idag? Sådant kommer alla att få möjlighet att diskutera, tillsammans.</a:t>
            </a:r>
          </a:p>
          <a:p>
            <a:r>
              <a:rPr lang="sv-SE" sz="2000" dirty="0"/>
              <a:t>I förberedelserna inför SDV ingår också att få se systemet, och testa själv.</a:t>
            </a:r>
          </a:p>
          <a:p>
            <a:r>
              <a:rPr lang="sv-SE" sz="2000" dirty="0"/>
              <a:t>Alla medarbetare kommer dessutom att genomgå utbildning, innan arbete i systemet.</a:t>
            </a:r>
          </a:p>
          <a:p>
            <a:pPr marL="0" indent="0">
              <a:buNone/>
            </a:pPr>
            <a:endParaRPr lang="sv-SE" sz="2000" b="1" dirty="0"/>
          </a:p>
          <a:p>
            <a:pPr marL="0" indent="0" algn="ctr">
              <a:buNone/>
            </a:pPr>
            <a:r>
              <a:rPr lang="sv-SE" sz="2000" b="1" dirty="0"/>
              <a:t>Ditt lokala utrullningsprojekt har mer information om förberedelserna inför SDV </a:t>
            </a:r>
            <a:br>
              <a:rPr lang="sv-SE" sz="2000" b="1" dirty="0"/>
            </a:br>
            <a:r>
              <a:rPr lang="sv-SE" sz="2000" b="1" dirty="0"/>
              <a:t>på just din arbetsplats. Hör med dem, eller din chef vid frågor!</a:t>
            </a:r>
          </a:p>
        </p:txBody>
      </p:sp>
    </p:spTree>
    <p:extLst>
      <p:ext uri="{BB962C8B-B14F-4D97-AF65-F5344CB8AC3E}">
        <p14:creationId xmlns:p14="http://schemas.microsoft.com/office/powerpoint/2010/main" val="170577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E7E24-521F-DF01-5CD3-BA61E3ADA098}"/>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F466CE0B-4518-CC9F-B0B7-065615FFDC0F}"/>
              </a:ext>
            </a:extLst>
          </p:cNvPr>
          <p:cNvPicPr>
            <a:picLocks noChangeAspect="1"/>
          </p:cNvPicPr>
          <p:nvPr/>
        </p:nvPicPr>
        <p:blipFill>
          <a:blip r:embed="rId3"/>
          <a:stretch>
            <a:fillRect/>
          </a:stretch>
        </p:blipFill>
        <p:spPr>
          <a:xfrm>
            <a:off x="713987" y="241244"/>
            <a:ext cx="11126164" cy="1396105"/>
          </a:xfrm>
          <a:prstGeom prst="rect">
            <a:avLst/>
          </a:prstGeom>
        </p:spPr>
      </p:pic>
      <p:sp>
        <p:nvSpPr>
          <p:cNvPr id="4" name="textruta 3">
            <a:extLst>
              <a:ext uri="{FF2B5EF4-FFF2-40B4-BE49-F238E27FC236}">
                <a16:creationId xmlns:a16="http://schemas.microsoft.com/office/drawing/2014/main" id="{D88044FC-755E-4920-D817-191FAC5FECFB}"/>
              </a:ext>
            </a:extLst>
          </p:cNvPr>
          <p:cNvSpPr txBox="1"/>
          <p:nvPr/>
        </p:nvSpPr>
        <p:spPr>
          <a:xfrm>
            <a:off x="713987" y="1865240"/>
            <a:ext cx="9424721" cy="3906198"/>
          </a:xfrm>
          <a:prstGeom prst="rect">
            <a:avLst/>
          </a:prstGeom>
          <a:noFill/>
        </p:spPr>
        <p:txBody>
          <a:bodyPr wrap="square">
            <a:spAutoFit/>
          </a:bodyPr>
          <a:lstStyle/>
          <a:p>
            <a:pPr marL="228600" marR="0" lvl="0" indent="-228600" algn="l" defTabSz="914400" rtl="0" eaLnBrk="1" fontAlgn="auto" latinLnBrk="0" hangingPunct="1">
              <a:lnSpc>
                <a:spcPct val="110000"/>
              </a:lnSpc>
              <a:spcBef>
                <a:spcPts val="16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Arial" panose="020B0604020202020204"/>
                <a:ea typeface="+mn-ea"/>
                <a:cs typeface="+mn-cs"/>
              </a:rPr>
              <a:t>Yrkesrollen medicinsk sekreterare</a:t>
            </a:r>
          </a:p>
          <a:p>
            <a:pPr marL="685800" marR="0" lvl="1"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a:ea typeface="+mn-ea"/>
                <a:cs typeface="+mn-cs"/>
              </a:rPr>
              <a:t>Eftergymnasial utbildning</a:t>
            </a:r>
          </a:p>
          <a:p>
            <a:pPr marL="685800" marR="0" lvl="1"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a:ea typeface="+mn-ea"/>
                <a:cs typeface="+mn-cs"/>
              </a:rPr>
              <a:t>Specifik AID-kod</a:t>
            </a:r>
          </a:p>
          <a:p>
            <a:pPr marL="685800" marR="0" lvl="1"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a:ea typeface="+mn-ea"/>
                <a:cs typeface="+mn-cs"/>
              </a:rPr>
              <a:t>2 års erfarenhet och får då gå Södra sjukvårdsregionens utbildning i sjukdomsklassificering </a:t>
            </a:r>
            <a:endParaRPr kumimoji="0" lang="sv-SE"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600" marR="0" lvl="0" indent="-228600" algn="l" defTabSz="914400" rtl="0" eaLnBrk="1" fontAlgn="auto" latinLnBrk="0" hangingPunct="1">
              <a:lnSpc>
                <a:spcPct val="110000"/>
              </a:lnSpc>
              <a:spcBef>
                <a:spcPts val="16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Arial" panose="020B0604020202020204"/>
                <a:ea typeface="+mn-ea"/>
                <a:cs typeface="+mn-cs"/>
              </a:rPr>
              <a:t>I din rollprofil kan du få behörighet till olika positioner i SDV </a:t>
            </a:r>
            <a:r>
              <a:rPr lang="sv-SE" sz="2000" dirty="0">
                <a:solidFill>
                  <a:prstClr val="black"/>
                </a:solidFill>
                <a:latin typeface="Arial" panose="020B0604020202020204"/>
              </a:rPr>
              <a:t>– exempel på några </a:t>
            </a:r>
            <a:r>
              <a:rPr kumimoji="0" lang="sv-SE" sz="2000" b="0" i="0" u="none" strike="noStrike" kern="1200" cap="none" spc="0" normalizeH="0" baseline="0" noProof="0" dirty="0">
                <a:ln>
                  <a:noFill/>
                </a:ln>
                <a:solidFill>
                  <a:prstClr val="black"/>
                </a:solidFill>
                <a:effectLst/>
                <a:uLnTx/>
                <a:uFillTx/>
                <a:latin typeface="Arial" panose="020B0604020202020204"/>
                <a:ea typeface="+mn-ea"/>
                <a:cs typeface="+mn-cs"/>
              </a:rPr>
              <a:t>positioner som har olika behörigheter (chefen beslutar)</a:t>
            </a:r>
          </a:p>
          <a:p>
            <a:pPr marL="685800" marR="0" lvl="1"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a:ea typeface="+mn-ea"/>
                <a:cs typeface="+mn-cs"/>
              </a:rPr>
              <a:t>Position ”Medicinsk sekreterare – Primärvård”</a:t>
            </a:r>
          </a:p>
          <a:p>
            <a:pPr marL="685800" marR="0" lvl="1"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a:ea typeface="+mn-ea"/>
                <a:cs typeface="+mn-cs"/>
              </a:rPr>
              <a:t>Position ”Medicinsk sekreterare”</a:t>
            </a:r>
          </a:p>
          <a:p>
            <a:pPr marL="685800" marR="0" lvl="1"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a:ea typeface="+mn-ea"/>
                <a:cs typeface="+mn-cs"/>
              </a:rPr>
              <a:t>Position ”Receptionist”</a:t>
            </a:r>
          </a:p>
          <a:p>
            <a:pPr marL="685800" marR="0" lvl="1"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a:ea typeface="+mn-ea"/>
                <a:cs typeface="+mn-cs"/>
              </a:rPr>
              <a:t>Position ”Kodare”</a:t>
            </a:r>
          </a:p>
        </p:txBody>
      </p:sp>
      <p:pic>
        <p:nvPicPr>
          <p:cNvPr id="5" name="Bildobjekt 4">
            <a:extLst>
              <a:ext uri="{FF2B5EF4-FFF2-40B4-BE49-F238E27FC236}">
                <a16:creationId xmlns:a16="http://schemas.microsoft.com/office/drawing/2014/main" id="{EED04DC5-B79C-AE95-65EC-EBAD5AC6FFF3}"/>
              </a:ext>
            </a:extLst>
          </p:cNvPr>
          <p:cNvPicPr>
            <a:picLocks noChangeAspect="1"/>
          </p:cNvPicPr>
          <p:nvPr/>
        </p:nvPicPr>
        <p:blipFill>
          <a:blip r:embed="rId4"/>
          <a:stretch>
            <a:fillRect/>
          </a:stretch>
        </p:blipFill>
        <p:spPr>
          <a:xfrm>
            <a:off x="10138708" y="446638"/>
            <a:ext cx="1030313" cy="2609314"/>
          </a:xfrm>
          <a:prstGeom prst="rect">
            <a:avLst/>
          </a:prstGeom>
        </p:spPr>
      </p:pic>
    </p:spTree>
    <p:extLst>
      <p:ext uri="{BB962C8B-B14F-4D97-AF65-F5344CB8AC3E}">
        <p14:creationId xmlns:p14="http://schemas.microsoft.com/office/powerpoint/2010/main" val="38656974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ubrik 1">
            <a:extLst>
              <a:ext uri="{FF2B5EF4-FFF2-40B4-BE49-F238E27FC236}">
                <a16:creationId xmlns:a16="http://schemas.microsoft.com/office/drawing/2014/main" id="{45AD185C-2251-0FD3-2B27-1FA813FC4ABB}"/>
              </a:ext>
            </a:extLst>
          </p:cNvPr>
          <p:cNvSpPr>
            <a:spLocks noGrp="1"/>
          </p:cNvSpPr>
          <p:nvPr>
            <p:ph type="title"/>
          </p:nvPr>
        </p:nvSpPr>
        <p:spPr>
          <a:xfrm>
            <a:off x="407475" y="360000"/>
            <a:ext cx="10972800" cy="735153"/>
          </a:xfrm>
        </p:spPr>
        <p:txBody>
          <a:bodyPr/>
          <a:lstStyle/>
          <a:p>
            <a:r>
              <a:rPr lang="sv-SE" dirty="0"/>
              <a:t>Förändringsresan innan arbete i SDV</a:t>
            </a:r>
          </a:p>
        </p:txBody>
      </p:sp>
      <p:sp>
        <p:nvSpPr>
          <p:cNvPr id="29" name="Pil: höger 28">
            <a:extLst>
              <a:ext uri="{FF2B5EF4-FFF2-40B4-BE49-F238E27FC236}">
                <a16:creationId xmlns:a16="http://schemas.microsoft.com/office/drawing/2014/main" id="{05899EC0-1E4A-40F7-7145-69EA28F5548C}"/>
              </a:ext>
            </a:extLst>
          </p:cNvPr>
          <p:cNvSpPr/>
          <p:nvPr/>
        </p:nvSpPr>
        <p:spPr>
          <a:xfrm>
            <a:off x="492217" y="1542995"/>
            <a:ext cx="9449557" cy="4222538"/>
          </a:xfrm>
          <a:prstGeom prst="rightArrow">
            <a:avLst>
              <a:gd name="adj1" fmla="val 64445"/>
              <a:gd name="adj2" fmla="val 50420"/>
            </a:avLst>
          </a:prstGeom>
          <a:solidFill>
            <a:srgbClr val="CDD7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Public Sans"/>
              <a:ea typeface="+mn-ea"/>
              <a:cs typeface="+mn-cs"/>
            </a:endParaRPr>
          </a:p>
        </p:txBody>
      </p:sp>
      <p:grpSp>
        <p:nvGrpSpPr>
          <p:cNvPr id="30" name="Grupp 29">
            <a:extLst>
              <a:ext uri="{FF2B5EF4-FFF2-40B4-BE49-F238E27FC236}">
                <a16:creationId xmlns:a16="http://schemas.microsoft.com/office/drawing/2014/main" id="{1CD4DF98-391A-C1FE-7E18-8D9CB4AAE065}"/>
              </a:ext>
            </a:extLst>
          </p:cNvPr>
          <p:cNvGrpSpPr/>
          <p:nvPr/>
        </p:nvGrpSpPr>
        <p:grpSpPr>
          <a:xfrm>
            <a:off x="9959060" y="2631183"/>
            <a:ext cx="1805853" cy="1805853"/>
            <a:chOff x="10003536" y="2377440"/>
            <a:chExt cx="1805853" cy="1805853"/>
          </a:xfrm>
          <a:effectLst>
            <a:outerShdw blurRad="50800" dist="38100" dir="2700000" algn="tl" rotWithShape="0">
              <a:prstClr val="black">
                <a:alpha val="40000"/>
              </a:prstClr>
            </a:outerShdw>
          </a:effectLst>
        </p:grpSpPr>
        <p:sp>
          <p:nvSpPr>
            <p:cNvPr id="31" name="Ellips 30">
              <a:extLst>
                <a:ext uri="{FF2B5EF4-FFF2-40B4-BE49-F238E27FC236}">
                  <a16:creationId xmlns:a16="http://schemas.microsoft.com/office/drawing/2014/main" id="{F77159D0-1F9C-3362-6DE7-0C1A39B3A5B1}"/>
                </a:ext>
              </a:extLst>
            </p:cNvPr>
            <p:cNvSpPr/>
            <p:nvPr/>
          </p:nvSpPr>
          <p:spPr>
            <a:xfrm>
              <a:off x="10003536" y="2377440"/>
              <a:ext cx="1805853" cy="1805853"/>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Public Sans"/>
                <a:ea typeface="+mn-ea"/>
                <a:cs typeface="+mn-cs"/>
              </a:endParaRPr>
            </a:p>
          </p:txBody>
        </p:sp>
        <p:sp>
          <p:nvSpPr>
            <p:cNvPr id="32" name="textruta 31">
              <a:extLst>
                <a:ext uri="{FF2B5EF4-FFF2-40B4-BE49-F238E27FC236}">
                  <a16:creationId xmlns:a16="http://schemas.microsoft.com/office/drawing/2014/main" id="{18BD3E62-ACB5-407A-B8B0-0EB0E16DBF11}"/>
                </a:ext>
              </a:extLst>
            </p:cNvPr>
            <p:cNvSpPr txBox="1"/>
            <p:nvPr/>
          </p:nvSpPr>
          <p:spPr>
            <a:xfrm>
              <a:off x="10068665" y="2862776"/>
              <a:ext cx="1675594"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Public Sans"/>
                  <a:ea typeface="+mn-ea"/>
                  <a:cs typeface="+mn-cs"/>
                </a:rPr>
                <a:t>Första arbetsdagen i SDV</a:t>
              </a:r>
              <a:endParaRPr kumimoji="0" lang="sv-SE" sz="1800" b="0" i="0" u="none" strike="noStrike" kern="1200" cap="none" spc="0" normalizeH="0" baseline="0" noProof="0" dirty="0">
                <a:ln>
                  <a:noFill/>
                </a:ln>
                <a:solidFill>
                  <a:prstClr val="white"/>
                </a:solidFill>
                <a:effectLst/>
                <a:uLnTx/>
                <a:uFillTx/>
                <a:latin typeface="Public Sans"/>
                <a:ea typeface="+mn-ea"/>
                <a:cs typeface="+mn-cs"/>
              </a:endParaRPr>
            </a:p>
          </p:txBody>
        </p:sp>
      </p:grpSp>
      <p:grpSp>
        <p:nvGrpSpPr>
          <p:cNvPr id="33" name="Grupp 32">
            <a:extLst>
              <a:ext uri="{FF2B5EF4-FFF2-40B4-BE49-F238E27FC236}">
                <a16:creationId xmlns:a16="http://schemas.microsoft.com/office/drawing/2014/main" id="{CD3C94E3-744D-A107-4B05-AFE533257EAB}"/>
              </a:ext>
            </a:extLst>
          </p:cNvPr>
          <p:cNvGrpSpPr/>
          <p:nvPr/>
        </p:nvGrpSpPr>
        <p:grpSpPr>
          <a:xfrm>
            <a:off x="7861647" y="2450396"/>
            <a:ext cx="1559319" cy="1957208"/>
            <a:chOff x="8265971" y="2080243"/>
            <a:chExt cx="1559319" cy="1957208"/>
          </a:xfrm>
        </p:grpSpPr>
        <p:sp>
          <p:nvSpPr>
            <p:cNvPr id="34" name="Rektangel: rundade hörn 33">
              <a:extLst>
                <a:ext uri="{FF2B5EF4-FFF2-40B4-BE49-F238E27FC236}">
                  <a16:creationId xmlns:a16="http://schemas.microsoft.com/office/drawing/2014/main" id="{0BED2744-2AD5-988A-9338-AE4851F29F37}"/>
                </a:ext>
              </a:extLst>
            </p:cNvPr>
            <p:cNvSpPr/>
            <p:nvPr/>
          </p:nvSpPr>
          <p:spPr>
            <a:xfrm>
              <a:off x="8265971" y="2080243"/>
              <a:ext cx="1559319" cy="404329"/>
            </a:xfrm>
            <a:prstGeom prst="round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white"/>
                  </a:solidFill>
                  <a:effectLst/>
                  <a:uLnTx/>
                  <a:uFillTx/>
                  <a:latin typeface="Public Sans"/>
                  <a:ea typeface="+mn-ea"/>
                  <a:cs typeface="+mn-cs"/>
                </a:rPr>
                <a:t>Självstudier</a:t>
              </a:r>
              <a:endParaRPr kumimoji="0" lang="sv-SE" sz="1400" b="0" i="0" u="none" strike="noStrike" kern="1200" cap="none" spc="0" normalizeH="0" baseline="0" noProof="0">
                <a:ln>
                  <a:noFill/>
                </a:ln>
                <a:solidFill>
                  <a:prstClr val="white"/>
                </a:solidFill>
                <a:effectLst/>
                <a:uLnTx/>
                <a:uFillTx/>
                <a:latin typeface="Public Sans"/>
                <a:ea typeface="+mn-ea"/>
                <a:cs typeface="+mn-cs"/>
              </a:endParaRPr>
            </a:p>
          </p:txBody>
        </p:sp>
        <p:sp>
          <p:nvSpPr>
            <p:cNvPr id="35" name="Rektangel: rundade hörn 34">
              <a:extLst>
                <a:ext uri="{FF2B5EF4-FFF2-40B4-BE49-F238E27FC236}">
                  <a16:creationId xmlns:a16="http://schemas.microsoft.com/office/drawing/2014/main" id="{CB4C99E5-252C-0740-39F6-B16D3BDB1859}"/>
                </a:ext>
              </a:extLst>
            </p:cNvPr>
            <p:cNvSpPr/>
            <p:nvPr/>
          </p:nvSpPr>
          <p:spPr>
            <a:xfrm>
              <a:off x="8265971" y="2531417"/>
              <a:ext cx="1559319" cy="404329"/>
            </a:xfrm>
            <a:prstGeom prst="round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white"/>
                  </a:solidFill>
                  <a:effectLst/>
                  <a:uLnTx/>
                  <a:uFillTx/>
                  <a:latin typeface="Public Sans"/>
                  <a:ea typeface="+mn-ea"/>
                  <a:cs typeface="+mn-cs"/>
                </a:rPr>
                <a:t>Teamträning</a:t>
              </a:r>
              <a:endParaRPr kumimoji="0" lang="sv-SE" sz="1400" b="0" i="0" u="none" strike="noStrike" kern="1200" cap="none" spc="0" normalizeH="0" baseline="0" noProof="0">
                <a:ln>
                  <a:noFill/>
                </a:ln>
                <a:solidFill>
                  <a:prstClr val="white"/>
                </a:solidFill>
                <a:effectLst/>
                <a:uLnTx/>
                <a:uFillTx/>
                <a:latin typeface="Public Sans"/>
                <a:ea typeface="+mn-ea"/>
                <a:cs typeface="+mn-cs"/>
              </a:endParaRPr>
            </a:p>
          </p:txBody>
        </p:sp>
        <p:sp>
          <p:nvSpPr>
            <p:cNvPr id="36" name="Rektangel: rundade hörn 35">
              <a:extLst>
                <a:ext uri="{FF2B5EF4-FFF2-40B4-BE49-F238E27FC236}">
                  <a16:creationId xmlns:a16="http://schemas.microsoft.com/office/drawing/2014/main" id="{9C85145D-3DEF-F528-4489-484AE8E7FA18}"/>
                </a:ext>
              </a:extLst>
            </p:cNvPr>
            <p:cNvSpPr/>
            <p:nvPr/>
          </p:nvSpPr>
          <p:spPr>
            <a:xfrm>
              <a:off x="8265971" y="2975429"/>
              <a:ext cx="1559319" cy="1062022"/>
            </a:xfrm>
            <a:prstGeom prst="roundRect">
              <a:avLst>
                <a:gd name="adj" fmla="val 8024"/>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Public Sans"/>
                  <a:ea typeface="+mn-ea"/>
                  <a:cs typeface="+mn-cs"/>
                </a:rPr>
                <a:t>Inloggning och personliga inställningar</a:t>
              </a:r>
              <a:endParaRPr kumimoji="0" lang="sv-SE" sz="1400" b="0" i="0" u="none" strike="noStrike" kern="1200" cap="none" spc="0" normalizeH="0" baseline="0" noProof="0" dirty="0">
                <a:ln>
                  <a:noFill/>
                </a:ln>
                <a:solidFill>
                  <a:prstClr val="white"/>
                </a:solidFill>
                <a:effectLst/>
                <a:uLnTx/>
                <a:uFillTx/>
                <a:latin typeface="Public Sans"/>
                <a:ea typeface="+mn-ea"/>
                <a:cs typeface="+mn-cs"/>
              </a:endParaRPr>
            </a:p>
          </p:txBody>
        </p:sp>
      </p:grpSp>
      <p:sp>
        <p:nvSpPr>
          <p:cNvPr id="37" name="Rektangel: rundade hörn 36">
            <a:extLst>
              <a:ext uri="{FF2B5EF4-FFF2-40B4-BE49-F238E27FC236}">
                <a16:creationId xmlns:a16="http://schemas.microsoft.com/office/drawing/2014/main" id="{06AD52A0-9585-37D0-7CEC-02EC9EA72474}"/>
              </a:ext>
            </a:extLst>
          </p:cNvPr>
          <p:cNvSpPr/>
          <p:nvPr/>
        </p:nvSpPr>
        <p:spPr>
          <a:xfrm>
            <a:off x="6068568" y="2431851"/>
            <a:ext cx="1659687" cy="1975753"/>
          </a:xfrm>
          <a:prstGeom prst="roundRect">
            <a:avLst>
              <a:gd name="adj" fmla="val 3995"/>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white"/>
                </a:solidFill>
                <a:effectLst/>
                <a:uLnTx/>
                <a:uFillTx/>
                <a:latin typeface="Public Sans"/>
                <a:ea typeface="+mn-ea"/>
                <a:cs typeface="+mn-cs"/>
              </a:rPr>
              <a:t>Utbildning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white"/>
                </a:solidFill>
                <a:effectLst/>
                <a:uLnTx/>
                <a:uFillTx/>
                <a:latin typeface="Public Sans"/>
                <a:ea typeface="+mn-ea"/>
                <a:cs typeface="+mn-cs"/>
              </a:rPr>
              <a:t>i systemet</a:t>
            </a:r>
            <a:endParaRPr kumimoji="0" lang="sv-SE" sz="2000" b="0" i="0" u="none" strike="noStrike" kern="1200" cap="none" spc="0" normalizeH="0" baseline="0" noProof="0">
              <a:ln>
                <a:noFill/>
              </a:ln>
              <a:solidFill>
                <a:prstClr val="white"/>
              </a:solidFill>
              <a:effectLst/>
              <a:uLnTx/>
              <a:uFillTx/>
              <a:latin typeface="Public Sans"/>
              <a:ea typeface="+mn-ea"/>
              <a:cs typeface="+mn-cs"/>
            </a:endParaRPr>
          </a:p>
        </p:txBody>
      </p:sp>
      <p:sp>
        <p:nvSpPr>
          <p:cNvPr id="38" name="Rektangel: rundade hörn 37">
            <a:extLst>
              <a:ext uri="{FF2B5EF4-FFF2-40B4-BE49-F238E27FC236}">
                <a16:creationId xmlns:a16="http://schemas.microsoft.com/office/drawing/2014/main" id="{8A978696-BDB0-D1D9-22E7-D21D6F802EA5}"/>
              </a:ext>
            </a:extLst>
          </p:cNvPr>
          <p:cNvSpPr/>
          <p:nvPr/>
        </p:nvSpPr>
        <p:spPr>
          <a:xfrm>
            <a:off x="788553" y="2441123"/>
            <a:ext cx="5146623" cy="1975753"/>
          </a:xfrm>
          <a:prstGeom prst="roundRect">
            <a:avLst>
              <a:gd name="adj" fmla="val 5560"/>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200" b="1" i="0" u="none" strike="noStrike" kern="1200" cap="none" spc="0" normalizeH="0" baseline="0" noProof="0">
                <a:ln>
                  <a:noFill/>
                </a:ln>
                <a:solidFill>
                  <a:prstClr val="white"/>
                </a:solidFill>
                <a:effectLst/>
                <a:uLnTx/>
                <a:uFillTx/>
                <a:latin typeface="Public Sans"/>
                <a:ea typeface="+mn-ea"/>
                <a:cs typeface="+mn-cs"/>
              </a:rPr>
              <a:t>Förberedelser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200" b="1" i="0" u="none" strike="noStrike" kern="1200" cap="none" spc="0" normalizeH="0" baseline="0" noProof="0">
                <a:ln>
                  <a:noFill/>
                </a:ln>
                <a:solidFill>
                  <a:prstClr val="white"/>
                </a:solidFill>
                <a:effectLst/>
                <a:uLnTx/>
                <a:uFillTx/>
                <a:latin typeface="Public Sans"/>
                <a:ea typeface="+mn-ea"/>
                <a:cs typeface="+mn-cs"/>
              </a:rPr>
              <a:t>för förändring</a:t>
            </a:r>
            <a:endParaRPr kumimoji="0" lang="sv-SE" sz="2200" b="0" i="0" u="none" strike="noStrike" kern="1200" cap="none" spc="0" normalizeH="0" baseline="0" noProof="0">
              <a:ln>
                <a:noFill/>
              </a:ln>
              <a:solidFill>
                <a:prstClr val="white"/>
              </a:solidFill>
              <a:effectLst/>
              <a:uLnTx/>
              <a:uFillTx/>
              <a:latin typeface="Public Sans"/>
              <a:ea typeface="+mn-ea"/>
              <a:cs typeface="+mn-cs"/>
            </a:endParaRPr>
          </a:p>
        </p:txBody>
      </p:sp>
      <p:sp>
        <p:nvSpPr>
          <p:cNvPr id="39" name="Ellips 38">
            <a:extLst>
              <a:ext uri="{FF2B5EF4-FFF2-40B4-BE49-F238E27FC236}">
                <a16:creationId xmlns:a16="http://schemas.microsoft.com/office/drawing/2014/main" id="{92587EF7-A142-8A9F-9B30-284477A99217}"/>
              </a:ext>
            </a:extLst>
          </p:cNvPr>
          <p:cNvSpPr/>
          <p:nvPr/>
        </p:nvSpPr>
        <p:spPr>
          <a:xfrm>
            <a:off x="788553" y="2148202"/>
            <a:ext cx="504357" cy="504357"/>
          </a:xfrm>
          <a:prstGeom prst="ellips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Public Sans"/>
                <a:ea typeface="+mn-ea"/>
                <a:cs typeface="+mn-cs"/>
              </a:rPr>
              <a:t>1</a:t>
            </a:r>
          </a:p>
        </p:txBody>
      </p:sp>
      <p:sp>
        <p:nvSpPr>
          <p:cNvPr id="40" name="Ellips 39">
            <a:extLst>
              <a:ext uri="{FF2B5EF4-FFF2-40B4-BE49-F238E27FC236}">
                <a16:creationId xmlns:a16="http://schemas.microsoft.com/office/drawing/2014/main" id="{EE582C10-0146-8718-7490-50DD5F94EA3D}"/>
              </a:ext>
            </a:extLst>
          </p:cNvPr>
          <p:cNvSpPr/>
          <p:nvPr/>
        </p:nvSpPr>
        <p:spPr>
          <a:xfrm>
            <a:off x="5929622" y="2148203"/>
            <a:ext cx="504357" cy="504357"/>
          </a:xfrm>
          <a:prstGeom prst="ellips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Public Sans"/>
                <a:ea typeface="+mn-ea"/>
                <a:cs typeface="+mn-cs"/>
              </a:rPr>
              <a:t>2</a:t>
            </a:r>
          </a:p>
        </p:txBody>
      </p:sp>
      <p:sp>
        <p:nvSpPr>
          <p:cNvPr id="41" name="Ellips 40">
            <a:extLst>
              <a:ext uri="{FF2B5EF4-FFF2-40B4-BE49-F238E27FC236}">
                <a16:creationId xmlns:a16="http://schemas.microsoft.com/office/drawing/2014/main" id="{09E44F71-C07D-BE62-E939-B1B184577CBA}"/>
              </a:ext>
            </a:extLst>
          </p:cNvPr>
          <p:cNvSpPr/>
          <p:nvPr/>
        </p:nvSpPr>
        <p:spPr>
          <a:xfrm>
            <a:off x="7652608" y="2151372"/>
            <a:ext cx="504357" cy="504357"/>
          </a:xfrm>
          <a:prstGeom prst="ellips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Public Sans"/>
                <a:ea typeface="+mn-ea"/>
                <a:cs typeface="+mn-cs"/>
              </a:rPr>
              <a:t>3</a:t>
            </a:r>
          </a:p>
        </p:txBody>
      </p:sp>
      <p:grpSp>
        <p:nvGrpSpPr>
          <p:cNvPr id="46" name="Grupp 45">
            <a:extLst>
              <a:ext uri="{FF2B5EF4-FFF2-40B4-BE49-F238E27FC236}">
                <a16:creationId xmlns:a16="http://schemas.microsoft.com/office/drawing/2014/main" id="{33B97ABA-7EC5-516B-96A5-40CE1C998827}"/>
              </a:ext>
            </a:extLst>
          </p:cNvPr>
          <p:cNvGrpSpPr/>
          <p:nvPr/>
        </p:nvGrpSpPr>
        <p:grpSpPr>
          <a:xfrm>
            <a:off x="655161" y="4399667"/>
            <a:ext cx="8637879" cy="492443"/>
            <a:chOff x="780732" y="4570025"/>
            <a:chExt cx="8637879" cy="492443"/>
          </a:xfrm>
        </p:grpSpPr>
        <p:sp>
          <p:nvSpPr>
            <p:cNvPr id="47" name="textruta 46">
              <a:extLst>
                <a:ext uri="{FF2B5EF4-FFF2-40B4-BE49-F238E27FC236}">
                  <a16:creationId xmlns:a16="http://schemas.microsoft.com/office/drawing/2014/main" id="{F0CC1760-05CD-D51C-66FF-72F4FAA09FBF}"/>
                </a:ext>
              </a:extLst>
            </p:cNvPr>
            <p:cNvSpPr txBox="1"/>
            <p:nvPr/>
          </p:nvSpPr>
          <p:spPr>
            <a:xfrm>
              <a:off x="780732" y="4570025"/>
              <a:ext cx="1673352" cy="4924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307C8E">
                      <a:lumMod val="75000"/>
                    </a:srgbClr>
                  </a:solidFill>
                  <a:effectLst/>
                  <a:uLnTx/>
                  <a:uFillTx/>
                  <a:latin typeface="Public Sans"/>
                  <a:ea typeface="+mn-ea"/>
                  <a:cs typeface="+mn-cs"/>
                </a:rPr>
                <a:t>- 8 månader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307C8E">
                      <a:lumMod val="75000"/>
                    </a:srgbClr>
                  </a:solidFill>
                  <a:effectLst/>
                  <a:uLnTx/>
                  <a:uFillTx/>
                  <a:latin typeface="Public Sans"/>
                  <a:ea typeface="+mn-ea"/>
                  <a:cs typeface="+mn-cs"/>
                </a:rPr>
                <a:t>innan start (cirka)</a:t>
              </a:r>
            </a:p>
          </p:txBody>
        </p:sp>
        <p:sp>
          <p:nvSpPr>
            <p:cNvPr id="48" name="textruta 47">
              <a:extLst>
                <a:ext uri="{FF2B5EF4-FFF2-40B4-BE49-F238E27FC236}">
                  <a16:creationId xmlns:a16="http://schemas.microsoft.com/office/drawing/2014/main" id="{064B01BA-C633-20AE-C6F1-329B2C09E58A}"/>
                </a:ext>
              </a:extLst>
            </p:cNvPr>
            <p:cNvSpPr txBox="1"/>
            <p:nvPr/>
          </p:nvSpPr>
          <p:spPr>
            <a:xfrm>
              <a:off x="6104827" y="4570025"/>
              <a:ext cx="1673352" cy="4924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307C8E">
                      <a:lumMod val="75000"/>
                    </a:srgbClr>
                  </a:solidFill>
                  <a:effectLst/>
                  <a:uLnTx/>
                  <a:uFillTx/>
                  <a:latin typeface="Public Sans"/>
                  <a:ea typeface="+mn-ea"/>
                  <a:cs typeface="+mn-cs"/>
                </a:rPr>
                <a:t>- 6 veckor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307C8E">
                      <a:lumMod val="75000"/>
                    </a:srgbClr>
                  </a:solidFill>
                  <a:effectLst/>
                  <a:uLnTx/>
                  <a:uFillTx/>
                  <a:latin typeface="Public Sans"/>
                  <a:ea typeface="+mn-ea"/>
                  <a:cs typeface="+mn-cs"/>
                </a:rPr>
                <a:t>innan start (cirka)</a:t>
              </a:r>
            </a:p>
          </p:txBody>
        </p:sp>
        <p:sp>
          <p:nvSpPr>
            <p:cNvPr id="49" name="textruta 48">
              <a:extLst>
                <a:ext uri="{FF2B5EF4-FFF2-40B4-BE49-F238E27FC236}">
                  <a16:creationId xmlns:a16="http://schemas.microsoft.com/office/drawing/2014/main" id="{11796204-AD52-F443-6C5F-12B6DB6619B2}"/>
                </a:ext>
              </a:extLst>
            </p:cNvPr>
            <p:cNvSpPr txBox="1"/>
            <p:nvPr/>
          </p:nvSpPr>
          <p:spPr>
            <a:xfrm>
              <a:off x="7745259" y="4570025"/>
              <a:ext cx="1673352" cy="4924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307C8E">
                      <a:lumMod val="75000"/>
                    </a:srgbClr>
                  </a:solidFill>
                  <a:effectLst/>
                  <a:uLnTx/>
                  <a:uFillTx/>
                  <a:latin typeface="Public Sans"/>
                  <a:ea typeface="+mn-ea"/>
                  <a:cs typeface="+mn-cs"/>
                </a:rPr>
                <a:t>- några veckor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307C8E">
                      <a:lumMod val="75000"/>
                    </a:srgbClr>
                  </a:solidFill>
                  <a:effectLst/>
                  <a:uLnTx/>
                  <a:uFillTx/>
                  <a:latin typeface="Public Sans"/>
                  <a:ea typeface="+mn-ea"/>
                  <a:cs typeface="+mn-cs"/>
                </a:rPr>
                <a:t>innan start</a:t>
              </a:r>
            </a:p>
          </p:txBody>
        </p:sp>
      </p:grpSp>
    </p:spTree>
    <p:extLst>
      <p:ext uri="{BB962C8B-B14F-4D97-AF65-F5344CB8AC3E}">
        <p14:creationId xmlns:p14="http://schemas.microsoft.com/office/powerpoint/2010/main" val="40478135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E60E3D-3D7F-DE48-ED71-72B3F463B505}"/>
              </a:ext>
            </a:extLst>
          </p:cNvPr>
          <p:cNvSpPr>
            <a:spLocks noGrp="1"/>
          </p:cNvSpPr>
          <p:nvPr>
            <p:ph type="title"/>
          </p:nvPr>
        </p:nvSpPr>
        <p:spPr>
          <a:xfrm>
            <a:off x="490888" y="2196909"/>
            <a:ext cx="4384966" cy="1471543"/>
          </a:xfrm>
        </p:spPr>
        <p:txBody>
          <a:bodyPr/>
          <a:lstStyle/>
          <a:p>
            <a:r>
              <a:rPr lang="sv-SE" dirty="0"/>
              <a:t>Tack!</a:t>
            </a:r>
          </a:p>
        </p:txBody>
      </p:sp>
      <p:sp>
        <p:nvSpPr>
          <p:cNvPr id="4" name="textruta 3">
            <a:extLst>
              <a:ext uri="{FF2B5EF4-FFF2-40B4-BE49-F238E27FC236}">
                <a16:creationId xmlns:a16="http://schemas.microsoft.com/office/drawing/2014/main" id="{0D60744B-969A-1342-2EB4-D4842E8889D4}"/>
              </a:ext>
            </a:extLst>
          </p:cNvPr>
          <p:cNvSpPr txBox="1"/>
          <p:nvPr/>
        </p:nvSpPr>
        <p:spPr>
          <a:xfrm>
            <a:off x="490888" y="4262203"/>
            <a:ext cx="5024388" cy="338554"/>
          </a:xfrm>
          <a:prstGeom prst="rect">
            <a:avLst/>
          </a:prstGeom>
          <a:noFill/>
        </p:spPr>
        <p:txBody>
          <a:bodyPr wrap="square">
            <a:spAutoFit/>
          </a:bodyPr>
          <a:lstStyle/>
          <a:p>
            <a:r>
              <a:rPr lang="sv-SE" sz="1600" dirty="0">
                <a:solidFill>
                  <a:schemeClr val="accent2"/>
                </a:solidFill>
              </a:rPr>
              <a:t>Vi som gjort detta bildspel:</a:t>
            </a:r>
          </a:p>
        </p:txBody>
      </p:sp>
      <p:sp>
        <p:nvSpPr>
          <p:cNvPr id="8" name="textruta 7">
            <a:extLst>
              <a:ext uri="{FF2B5EF4-FFF2-40B4-BE49-F238E27FC236}">
                <a16:creationId xmlns:a16="http://schemas.microsoft.com/office/drawing/2014/main" id="{2AABE2DA-37C8-6A3E-1554-F5737833E930}"/>
              </a:ext>
            </a:extLst>
          </p:cNvPr>
          <p:cNvSpPr txBox="1"/>
          <p:nvPr/>
        </p:nvSpPr>
        <p:spPr>
          <a:xfrm>
            <a:off x="490888" y="4736571"/>
            <a:ext cx="6107228" cy="153888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DF9E4"/>
                </a:solidFill>
                <a:effectLst/>
                <a:uLnTx/>
                <a:uFillTx/>
                <a:latin typeface="Public Sans"/>
                <a:ea typeface="+mn-ea"/>
                <a:cs typeface="+mn-cs"/>
              </a:rPr>
              <a:t>Ingela Fröjdh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DF9E4"/>
                </a:solidFill>
                <a:effectLst/>
                <a:uLnTx/>
                <a:uFillTx/>
                <a:latin typeface="Public Sans"/>
                <a:ea typeface="+mn-ea"/>
                <a:cs typeface="+mn-cs"/>
              </a:rPr>
              <a:t>Vårdadministrativ införandeledare SDV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DF9E4"/>
                </a:solidFill>
                <a:effectLst/>
                <a:uLnTx/>
                <a:uFillTx/>
                <a:latin typeface="Public Sans"/>
                <a:ea typeface="+mn-ea"/>
                <a:cs typeface="+mn-cs"/>
              </a:rPr>
              <a:t>Flödesägare vårdadministration SDV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300" b="0" i="0" u="none" strike="noStrike" kern="1200" cap="none" spc="0" normalizeH="0" baseline="0" noProof="0" dirty="0">
              <a:ln>
                <a:noFill/>
              </a:ln>
              <a:solidFill>
                <a:srgbClr val="FDF9E4"/>
              </a:solidFill>
              <a:effectLst/>
              <a:uLnTx/>
              <a:uFillTx/>
              <a:latin typeface="Public San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DF9E4"/>
                </a:solidFill>
                <a:effectLst/>
                <a:uLnTx/>
                <a:uFillTx/>
                <a:latin typeface="Public Sans"/>
                <a:ea typeface="+mn-ea"/>
                <a:cs typeface="+mn-cs"/>
              </a:rPr>
              <a:t>Regional vårdadministrativ funktion, koncernkontoret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DF9E4"/>
                </a:solidFill>
                <a:effectLst/>
                <a:uLnTx/>
                <a:uFillTx/>
                <a:latin typeface="Public Sans"/>
                <a:ea typeface="+mn-ea"/>
                <a:cs typeface="+mn-cs"/>
              </a:rPr>
              <a:t>Hälso- och sjukvårdsstrateg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300" b="0" i="0" u="none" strike="noStrike" kern="1200" cap="none" spc="0" normalizeH="0" baseline="0" noProof="0" dirty="0">
              <a:ln>
                <a:noFill/>
              </a:ln>
              <a:solidFill>
                <a:srgbClr val="FDF9E4"/>
              </a:solidFill>
              <a:effectLst/>
              <a:uLnTx/>
              <a:uFillTx/>
              <a:latin typeface="Public San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DF9E4"/>
                </a:solidFill>
                <a:effectLst/>
                <a:uLnTx/>
                <a:uFillTx/>
                <a:latin typeface="Public Sans"/>
                <a:ea typeface="+mn-ea"/>
                <a:cs typeface="+mn-cs"/>
              </a:rPr>
              <a:t>Avdelningen för hälso- och sjukvårdsstyrning, koncernkontoret, samt SDV-programmet, </a:t>
            </a:r>
            <a:r>
              <a:rPr kumimoji="0" lang="sv-SE" sz="1200" b="0" i="0" u="none" strike="noStrike" kern="1200" cap="none" spc="0" normalizeH="0" baseline="0" noProof="0" dirty="0" err="1">
                <a:ln>
                  <a:noFill/>
                </a:ln>
                <a:solidFill>
                  <a:srgbClr val="FDF9E4"/>
                </a:solidFill>
                <a:effectLst/>
                <a:uLnTx/>
                <a:uFillTx/>
                <a:latin typeface="Public Sans"/>
                <a:ea typeface="+mn-ea"/>
                <a:cs typeface="+mn-cs"/>
              </a:rPr>
              <a:t>Medicon</a:t>
            </a:r>
            <a:r>
              <a:rPr kumimoji="0" lang="sv-SE" sz="1200" b="0" i="0" u="none" strike="noStrike" kern="1200" cap="none" spc="0" normalizeH="0" baseline="0" noProof="0" dirty="0">
                <a:ln>
                  <a:noFill/>
                </a:ln>
                <a:solidFill>
                  <a:srgbClr val="FDF9E4"/>
                </a:solidFill>
                <a:effectLst/>
                <a:uLnTx/>
                <a:uFillTx/>
                <a:latin typeface="Public Sans"/>
                <a:ea typeface="+mn-ea"/>
                <a:cs typeface="+mn-cs"/>
              </a:rPr>
              <a:t> </a:t>
            </a:r>
            <a:r>
              <a:rPr kumimoji="0" lang="sv-SE" sz="1200" b="0" i="0" u="none" strike="noStrike" kern="1200" cap="none" spc="0" normalizeH="0" baseline="0" noProof="0" dirty="0" err="1">
                <a:ln>
                  <a:noFill/>
                </a:ln>
                <a:solidFill>
                  <a:srgbClr val="FDF9E4"/>
                </a:solidFill>
                <a:effectLst/>
                <a:uLnTx/>
                <a:uFillTx/>
                <a:latin typeface="Public Sans"/>
                <a:ea typeface="+mn-ea"/>
                <a:cs typeface="+mn-cs"/>
              </a:rPr>
              <a:t>Village</a:t>
            </a:r>
            <a:endParaRPr kumimoji="0" lang="sv-SE" sz="1200" b="0" i="0" u="none" strike="noStrike" kern="1200" cap="none" spc="0" normalizeH="0" baseline="0" noProof="0" dirty="0">
              <a:ln>
                <a:noFill/>
              </a:ln>
              <a:solidFill>
                <a:srgbClr val="FDF9E4"/>
              </a:solidFill>
              <a:effectLst/>
              <a:uLnTx/>
              <a:uFillTx/>
              <a:latin typeface="Public Sans"/>
              <a:ea typeface="+mn-ea"/>
              <a:cs typeface="+mn-cs"/>
            </a:endParaRPr>
          </a:p>
        </p:txBody>
      </p:sp>
      <p:sp>
        <p:nvSpPr>
          <p:cNvPr id="10" name="textruta 9">
            <a:extLst>
              <a:ext uri="{FF2B5EF4-FFF2-40B4-BE49-F238E27FC236}">
                <a16:creationId xmlns:a16="http://schemas.microsoft.com/office/drawing/2014/main" id="{A98A3B97-B352-B64A-9E82-56827E86E6BC}"/>
              </a:ext>
            </a:extLst>
          </p:cNvPr>
          <p:cNvSpPr txBox="1"/>
          <p:nvPr/>
        </p:nvSpPr>
        <p:spPr>
          <a:xfrm>
            <a:off x="7267072" y="4875071"/>
            <a:ext cx="4100362" cy="1400383"/>
          </a:xfrm>
          <a:prstGeom prst="rect">
            <a:avLst/>
          </a:prstGeom>
          <a:noFill/>
        </p:spPr>
        <p:txBody>
          <a:bodyPr wrap="square">
            <a:spAutoFit/>
          </a:bodyPr>
          <a:lstStyle/>
          <a:p>
            <a:pPr>
              <a:defRPr/>
            </a:pPr>
            <a:r>
              <a:rPr lang="sv-SE" sz="1600" b="1" dirty="0">
                <a:solidFill>
                  <a:srgbClr val="FDF9E4"/>
                </a:solidFill>
                <a:latin typeface="Public Sans"/>
              </a:rPr>
              <a:t>Gunilla Palmqvist</a:t>
            </a:r>
          </a:p>
          <a:p>
            <a:pPr>
              <a:defRPr/>
            </a:pPr>
            <a:r>
              <a:rPr lang="sv-SE" sz="1200" dirty="0">
                <a:solidFill>
                  <a:srgbClr val="FDF9E4"/>
                </a:solidFill>
                <a:latin typeface="Public Sans"/>
              </a:rPr>
              <a:t>SDV-expert vårdadministration</a:t>
            </a:r>
          </a:p>
          <a:p>
            <a:pPr>
              <a:defRPr/>
            </a:pPr>
            <a:r>
              <a:rPr lang="sv-SE" sz="1200" dirty="0">
                <a:solidFill>
                  <a:srgbClr val="FDF9E4"/>
                </a:solidFill>
                <a:latin typeface="Public Sans"/>
              </a:rPr>
              <a:t>Utrullning SDV</a:t>
            </a:r>
          </a:p>
          <a:p>
            <a:pPr>
              <a:defRPr/>
            </a:pPr>
            <a:endParaRPr lang="sv-SE" sz="300" dirty="0">
              <a:solidFill>
                <a:srgbClr val="FDF9E4"/>
              </a:solidFill>
              <a:latin typeface="Public Sans"/>
            </a:endParaRPr>
          </a:p>
          <a:p>
            <a:pPr>
              <a:defRPr/>
            </a:pPr>
            <a:r>
              <a:rPr lang="sv-SE" sz="1200" dirty="0">
                <a:solidFill>
                  <a:srgbClr val="FDF9E4"/>
                </a:solidFill>
                <a:latin typeface="Public Sans"/>
              </a:rPr>
              <a:t>VO Kirurgi, Helsingborgs lasarett</a:t>
            </a:r>
          </a:p>
          <a:p>
            <a:pPr>
              <a:defRPr/>
            </a:pPr>
            <a:r>
              <a:rPr lang="sv-SE" sz="1200" dirty="0">
                <a:solidFill>
                  <a:srgbClr val="FDF9E4"/>
                </a:solidFill>
                <a:latin typeface="Public Sans"/>
              </a:rPr>
              <a:t>Medicinsk sekreterare</a:t>
            </a:r>
          </a:p>
          <a:p>
            <a:pPr>
              <a:defRPr/>
            </a:pPr>
            <a:endParaRPr lang="sv-SE" sz="300" dirty="0">
              <a:solidFill>
                <a:srgbClr val="FDF9E4"/>
              </a:solidFill>
              <a:latin typeface="Public Sans"/>
            </a:endParaRPr>
          </a:p>
          <a:p>
            <a:pPr>
              <a:defRPr/>
            </a:pPr>
            <a:r>
              <a:rPr lang="sv-SE" sz="1200" dirty="0">
                <a:solidFill>
                  <a:srgbClr val="FDF9E4"/>
                </a:solidFill>
                <a:latin typeface="Public Sans"/>
              </a:rPr>
              <a:t>SDV-programmet, </a:t>
            </a:r>
            <a:r>
              <a:rPr lang="sv-SE" sz="1200" dirty="0" err="1">
                <a:solidFill>
                  <a:srgbClr val="FDF9E4"/>
                </a:solidFill>
                <a:latin typeface="Public Sans"/>
              </a:rPr>
              <a:t>Medicon</a:t>
            </a:r>
            <a:r>
              <a:rPr lang="sv-SE" sz="1200" dirty="0">
                <a:solidFill>
                  <a:srgbClr val="FDF9E4"/>
                </a:solidFill>
                <a:latin typeface="Public Sans"/>
              </a:rPr>
              <a:t> </a:t>
            </a:r>
            <a:r>
              <a:rPr lang="sv-SE" sz="1200" dirty="0" err="1">
                <a:solidFill>
                  <a:srgbClr val="FDF9E4"/>
                </a:solidFill>
                <a:latin typeface="Public Sans"/>
              </a:rPr>
              <a:t>Village</a:t>
            </a:r>
            <a:endParaRPr lang="sv-SE" sz="1200" dirty="0">
              <a:solidFill>
                <a:srgbClr val="FDF9E4"/>
              </a:solidFill>
              <a:latin typeface="Public Sans"/>
            </a:endParaRPr>
          </a:p>
        </p:txBody>
      </p:sp>
    </p:spTree>
    <p:extLst>
      <p:ext uri="{BB962C8B-B14F-4D97-AF65-F5344CB8AC3E}">
        <p14:creationId xmlns:p14="http://schemas.microsoft.com/office/powerpoint/2010/main" val="14052524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4329790-5bba-4c64-af43-8ec12da731fe" xsi:nil="true"/>
    <lcf76f155ced4ddcb4097134ff3c332f xmlns="5b81e3f1-4a15-43de-98b7-c814a2cf50f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66D08728B20F84D81835F179E91734C" ma:contentTypeVersion="15" ma:contentTypeDescription="Skapa ett nytt dokument." ma:contentTypeScope="" ma:versionID="88d48d86eebbddf7e9a09c8ad8c6fdfd">
  <xsd:schema xmlns:xsd="http://www.w3.org/2001/XMLSchema" xmlns:xs="http://www.w3.org/2001/XMLSchema" xmlns:p="http://schemas.microsoft.com/office/2006/metadata/properties" xmlns:ns2="5b81e3f1-4a15-43de-98b7-c814a2cf50fb" xmlns:ns3="54329790-5bba-4c64-af43-8ec12da731fe" targetNamespace="http://schemas.microsoft.com/office/2006/metadata/properties" ma:root="true" ma:fieldsID="5be07e1708028ff28e706c606f176150" ns2:_="" ns3:_="">
    <xsd:import namespace="5b81e3f1-4a15-43de-98b7-c814a2cf50fb"/>
    <xsd:import namespace="54329790-5bba-4c64-af43-8ec12da731f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81e3f1-4a15-43de-98b7-c814a2cf50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0712f857-838a-48cf-af71-0d5f19c87c4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329790-5bba-4c64-af43-8ec12da731f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2e2af4f-1752-4842-b1b0-20d1a6c35c97}" ma:internalName="TaxCatchAll" ma:showField="CatchAllData" ma:web="54329790-5bba-4c64-af43-8ec12da731f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6D8E6A-A2E3-4EB9-9C0B-055BEF04DF30}">
  <ds:schemaRefs>
    <ds:schemaRef ds:uri="http://schemas.microsoft.com/sharepoint/v3/contenttype/forms"/>
  </ds:schemaRefs>
</ds:datastoreItem>
</file>

<file path=customXml/itemProps2.xml><?xml version="1.0" encoding="utf-8"?>
<ds:datastoreItem xmlns:ds="http://schemas.openxmlformats.org/officeDocument/2006/customXml" ds:itemID="{4502705A-ACAD-401E-93ED-73DDB42A0BAF}">
  <ds:schemaRefs>
    <ds:schemaRef ds:uri="http://schemas.microsoft.com/office/2006/metadata/properties"/>
    <ds:schemaRef ds:uri="http://schemas.microsoft.com/office/infopath/2007/PartnerControls"/>
    <ds:schemaRef ds:uri="54329790-5bba-4c64-af43-8ec12da731fe"/>
    <ds:schemaRef ds:uri="5b81e3f1-4a15-43de-98b7-c814a2cf50fb"/>
  </ds:schemaRefs>
</ds:datastoreItem>
</file>

<file path=customXml/itemProps3.xml><?xml version="1.0" encoding="utf-8"?>
<ds:datastoreItem xmlns:ds="http://schemas.openxmlformats.org/officeDocument/2006/customXml" ds:itemID="{518BFA7F-E2B1-47C8-96E1-281CF44CB0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81e3f1-4a15-43de-98b7-c814a2cf50fb"/>
    <ds:schemaRef ds:uri="54329790-5bba-4c64-af43-8ec12da731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2f52389-3f0f-4623-9a3b-957c32d194e5}" enabled="0" method="" siteId="{92f52389-3f0f-4623-9a3b-957c32d194e5}" removed="1"/>
</clbl:labelList>
</file>

<file path=docProps/app.xml><?xml version="1.0" encoding="utf-8"?>
<Properties xmlns="http://schemas.openxmlformats.org/officeDocument/2006/extended-properties" xmlns:vt="http://schemas.openxmlformats.org/officeDocument/2006/docPropsVTypes">
  <Template>Region Skånes presentationsmall</Template>
  <TotalTime>0</TotalTime>
  <Words>8034</Words>
  <Application>Microsoft Office PowerPoint</Application>
  <PresentationFormat>Bredbild</PresentationFormat>
  <Paragraphs>834</Paragraphs>
  <Slides>91</Slides>
  <Notes>57</Notes>
  <HiddenSlides>1</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91</vt:i4>
      </vt:variant>
    </vt:vector>
  </HeadingPairs>
  <TitlesOfParts>
    <vt:vector size="98" baseType="lpstr">
      <vt:lpstr>Times New Roman</vt:lpstr>
      <vt:lpstr>Aptos</vt:lpstr>
      <vt:lpstr>Public Sans</vt:lpstr>
      <vt:lpstr>Arial</vt:lpstr>
      <vt:lpstr>Symbol</vt:lpstr>
      <vt:lpstr>Calibri</vt:lpstr>
      <vt:lpstr>Region Skåne presentation</vt:lpstr>
      <vt:lpstr>Vårdadministration SDV</vt:lpstr>
      <vt:lpstr>Om detta material</vt:lpstr>
      <vt:lpstr>Introduktion och innehåll</vt:lpstr>
      <vt:lpstr>Så kommer vi att arbeta</vt:lpstr>
      <vt:lpstr>PowerPoint-presentation</vt:lpstr>
      <vt:lpstr>PowerPoint-presentation</vt:lpstr>
      <vt:lpstr>Ämnen i denna presentation:</vt:lpstr>
      <vt:lpstr>Rollen medicinsk sekreterare</vt:lpstr>
      <vt:lpstr>PowerPoint-presentation</vt:lpstr>
      <vt:lpstr>Medicinska sekreterarens roll</vt:lpstr>
      <vt:lpstr>Medicinska sekreterarens roll</vt:lpstr>
      <vt:lpstr>Medicinska sekreterarens roll</vt:lpstr>
      <vt:lpstr>Medicinska sekreterarens roll</vt:lpstr>
      <vt:lpstr>Medicinska sekreterarens roll</vt:lpstr>
      <vt:lpstr>Medicinska sekreterarens roll</vt:lpstr>
      <vt:lpstr>Medicinska sekreterarens roll</vt:lpstr>
      <vt:lpstr>Medicinska sekreterarens roll</vt:lpstr>
      <vt:lpstr>Medicinska sekreterarens roll</vt:lpstr>
      <vt:lpstr>Medicinska sekreterarens roll</vt:lpstr>
      <vt:lpstr>Förändringsbehov: </vt:lpstr>
      <vt:lpstr>Förändringsbehov: </vt:lpstr>
      <vt:lpstr>Vårdadministration – förändringar</vt:lpstr>
      <vt:lpstr>PowerPoint-presentation</vt:lpstr>
      <vt:lpstr>Mitt arbetsflöde (patientadministrativa modulen Revenue cycle) </vt:lpstr>
      <vt:lpstr>PowerPoint-presentation</vt:lpstr>
      <vt:lpstr>Arbetsköer (patientadministrativa modulen Revenue cycle)</vt:lpstr>
      <vt:lpstr>PowerPoint-presentation</vt:lpstr>
      <vt:lpstr>Vårdhändelse</vt:lpstr>
      <vt:lpstr>Vårdhändelser</vt:lpstr>
      <vt:lpstr>Vårdhändelser</vt:lpstr>
      <vt:lpstr>PowerPoint-presentation</vt:lpstr>
      <vt:lpstr>Vårdhändelser</vt:lpstr>
      <vt:lpstr>PowerPoint-presentation</vt:lpstr>
      <vt:lpstr>PowerPoint-presentation</vt:lpstr>
      <vt:lpstr>PowerPoint-presentation</vt:lpstr>
      <vt:lpstr>Sammanhängande vårdhändelse i slutenvården</vt:lpstr>
      <vt:lpstr>Exempel på sammanhängande vårdhändelse</vt:lpstr>
      <vt:lpstr>PowerPoint-presentation</vt:lpstr>
      <vt:lpstr>Vårdhändelser slutenvård</vt:lpstr>
      <vt:lpstr>PowerPoint-presentation</vt:lpstr>
      <vt:lpstr>Remisshantering</vt:lpstr>
      <vt:lpstr>Begrepp  </vt:lpstr>
      <vt:lpstr>Förändrat arbetssätt - Remisshanteraren</vt:lpstr>
      <vt:lpstr>Remisshanteraren – status</vt:lpstr>
      <vt:lpstr>Remisshanteraren – status och delstatus</vt:lpstr>
      <vt:lpstr>Remisshanteraren – status och delstatus</vt:lpstr>
      <vt:lpstr>Remisshanteraren – status</vt:lpstr>
      <vt:lpstr>Remisshanteraren – status och delstatus</vt:lpstr>
      <vt:lpstr>Förändrat arbetssätt - Remisshanteraren</vt:lpstr>
      <vt:lpstr>PowerPoint-presentation</vt:lpstr>
      <vt:lpstr>PowerPoint-presentation</vt:lpstr>
      <vt:lpstr>PowerPoint-presentation</vt:lpstr>
      <vt:lpstr>Remisshantering - olika status</vt:lpstr>
      <vt:lpstr>Remisshantering - delstatus – anges manuellt </vt:lpstr>
      <vt:lpstr>Remisshantering exempel arbetslistor –idag t ex bevakningslistor </vt:lpstr>
      <vt:lpstr>PowerPoint-presentation</vt:lpstr>
      <vt:lpstr>PowerPoint-presentation</vt:lpstr>
      <vt:lpstr>Remissgranskning</vt:lpstr>
      <vt:lpstr>Remissvar</vt:lpstr>
      <vt:lpstr>Tidbokning och registrering</vt:lpstr>
      <vt:lpstr>Registrering patient och kassan</vt:lpstr>
      <vt:lpstr>Tidbokning och registrering</vt:lpstr>
      <vt:lpstr>PowerPoint-presentation</vt:lpstr>
      <vt:lpstr>PowerPoint-presentation</vt:lpstr>
      <vt:lpstr>Tidbokning och registrering</vt:lpstr>
      <vt:lpstr>PowerPoint-presentation</vt:lpstr>
      <vt:lpstr>Olika schemavyer</vt:lpstr>
      <vt:lpstr>Olika schemavyer</vt:lpstr>
      <vt:lpstr>Olika schemavyer</vt:lpstr>
      <vt:lpstr>Schemaläggning</vt:lpstr>
      <vt:lpstr>Schemaläggning tidsboksschema</vt:lpstr>
      <vt:lpstr>Schemaläggning tidsboksschema</vt:lpstr>
      <vt:lpstr>Medicinsk klassificering</vt:lpstr>
      <vt:lpstr>Begrepp och termer </vt:lpstr>
      <vt:lpstr>Medicinsk klassificering</vt:lpstr>
      <vt:lpstr>Diagnoser och hälsoproblem</vt:lpstr>
      <vt:lpstr>Uppgiftskö i AccessHIM</vt:lpstr>
      <vt:lpstr>Medicinsk klassificering</vt:lpstr>
      <vt:lpstr>Medicinsk klassificering</vt:lpstr>
      <vt:lpstr>PowerPoint-presentation</vt:lpstr>
      <vt:lpstr>Medicinsk klassificering</vt:lpstr>
      <vt:lpstr>Medicinsk klassificering - kodarens arbete</vt:lpstr>
      <vt:lpstr>Medicinsk klassificering - kodarens arbete</vt:lpstr>
      <vt:lpstr>Medicinsk klassificering - kodarens arbete</vt:lpstr>
      <vt:lpstr>Medicinsk klassificering kodare</vt:lpstr>
      <vt:lpstr>Vilka kodverk kommer användas:</vt:lpstr>
      <vt:lpstr>Utmaningar med medicinsk klassificering  på ”Admin”</vt:lpstr>
      <vt:lpstr>Avslutning, frågor och kontakt</vt:lpstr>
      <vt:lpstr>Frågor om hur det blir just hos dig/er?</vt:lpstr>
      <vt:lpstr>Förändringsresan innan arbete i SDV</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Vårdadministration SDV</dc:title>
  <dc:subject>Medicinsk sekreterare; vårdadministration i SDV</dc:subject>
  <dc:creator>Merö Linnéa;Ingela Fröjdh;Gunilla Palmqvist</dc:creator>
  <cp:keywords>Medicinsk sekreterare</cp:keywords>
  <cp:lastModifiedBy>Merö Linnéa</cp:lastModifiedBy>
  <cp:revision>1</cp:revision>
  <dcterms:created xsi:type="dcterms:W3CDTF">2025-01-29T15:25:02Z</dcterms:created>
  <dcterms:modified xsi:type="dcterms:W3CDTF">2025-02-05T09:43:05Z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3D0126CF-E299-4EA6-B5B5-949059109E94</vt:lpwstr>
  </property>
  <property fmtid="{D5CDD505-2E9C-101B-9397-08002B2CF9AE}" pid="3" name="ArticulatePath">
    <vt:lpwstr>Presentation5</vt:lpwstr>
  </property>
  <property fmtid="{D5CDD505-2E9C-101B-9397-08002B2CF9AE}" pid="4" name="ContentTypeId">
    <vt:lpwstr>0x010100A66D08728B20F84D81835F179E91734C</vt:lpwstr>
  </property>
  <property fmtid="{D5CDD505-2E9C-101B-9397-08002B2CF9AE}" pid="5" name="MediaServiceImageTags">
    <vt:lpwstr/>
  </property>
</Properties>
</file>