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63" r:id="rId5"/>
    <p:sldId id="265" r:id="rId6"/>
    <p:sldId id="301" r:id="rId7"/>
    <p:sldId id="266" r:id="rId8"/>
    <p:sldId id="271" r:id="rId9"/>
    <p:sldId id="27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03" userDrawn="1">
          <p15:clr>
            <a:srgbClr val="A4A3A4"/>
          </p15:clr>
        </p15:guide>
        <p15:guide id="2" pos="699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7595AEF-1438-0009-5B89-EF71A97C91A1}" name="Jarl Sandra" initials="JS" userId="S::165901@skane.se::10f0f852-e660-49e9-9414-a12c266e749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77DDF4-8C81-449F-AC36-E887BF595B93}" v="1" dt="2023-10-18T12:49:32.7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3100" autoAdjust="0"/>
  </p:normalViewPr>
  <p:slideViewPr>
    <p:cSldViewPr snapToGrid="0">
      <p:cViewPr varScale="1">
        <p:scale>
          <a:sx n="62" d="100"/>
          <a:sy n="62" d="100"/>
        </p:scale>
        <p:origin x="592" y="44"/>
      </p:cViewPr>
      <p:guideLst>
        <p:guide orient="horz" pos="1003"/>
        <p:guide pos="6992"/>
      </p:guideLst>
    </p:cSldViewPr>
  </p:slideViewPr>
  <p:outlineViewPr>
    <p:cViewPr>
      <p:scale>
        <a:sx n="33" d="100"/>
        <a:sy n="33" d="100"/>
      </p:scale>
      <p:origin x="0" y="-799"/>
    </p:cViewPr>
  </p:outlineViewPr>
  <p:notesTextViewPr>
    <p:cViewPr>
      <p:scale>
        <a:sx n="1" d="1"/>
        <a:sy n="1" d="1"/>
      </p:scale>
      <p:origin x="0" y="0"/>
    </p:cViewPr>
  </p:notesTextViewPr>
  <p:sorterViewPr>
    <p:cViewPr>
      <p:scale>
        <a:sx n="100" d="100"/>
        <a:sy n="100" d="100"/>
      </p:scale>
      <p:origin x="0" y="-35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FAB8FC-1136-435B-B2B1-C1944558CB73}" type="datetimeFigureOut">
              <a:rPr lang="sv-SE" smtClean="0"/>
              <a:t>2024-09-30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E8A362-6CB9-4C1B-9C59-F3590FFD7D9C}" type="slidenum">
              <a:rPr lang="sv-SE" smtClean="0"/>
              <a:t>‹#›</a:t>
            </a:fld>
            <a:endParaRPr lang="sv-SE"/>
          </a:p>
        </p:txBody>
      </p:sp>
    </p:spTree>
    <p:extLst>
      <p:ext uri="{BB962C8B-B14F-4D97-AF65-F5344CB8AC3E}">
        <p14:creationId xmlns:p14="http://schemas.microsoft.com/office/powerpoint/2010/main" val="1258938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EDE8A362-6CB9-4C1B-9C59-F3590FFD7D9C}" type="slidenum">
              <a:rPr lang="sv-SE" smtClean="0"/>
              <a:t>1</a:t>
            </a:fld>
            <a:endParaRPr lang="sv-SE"/>
          </a:p>
        </p:txBody>
      </p:sp>
    </p:spTree>
    <p:extLst>
      <p:ext uri="{BB962C8B-B14F-4D97-AF65-F5344CB8AC3E}">
        <p14:creationId xmlns:p14="http://schemas.microsoft.com/office/powerpoint/2010/main" val="2809449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Platshållare för bildobjekt 1"/>
          <p:cNvSpPr>
            <a:spLocks noGrp="1" noRot="1" noChangeAspect="1" noTextEdit="1"/>
          </p:cNvSpPr>
          <p:nvPr>
            <p:ph type="sldImg"/>
          </p:nvPr>
        </p:nvSpPr>
        <p:spPr>
          <a:ln/>
        </p:spPr>
      </p:sp>
      <p:sp>
        <p:nvSpPr>
          <p:cNvPr id="14339" name="Platshållare för anteckningar 2"/>
          <p:cNvSpPr>
            <a:spLocks noGrp="1"/>
          </p:cNvSpPr>
          <p:nvPr>
            <p:ph type="body" idx="1"/>
          </p:nvPr>
        </p:nvSpPr>
        <p:spPr>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a:latin typeface="Arial" panose="020B0604020202020204" pitchFamily="34" charset="0"/>
                <a:ea typeface="ヒラギノ角ゴ Pro W3"/>
              </a:rPr>
              <a:t>Detta är principerna för hur vi ska arbeta i vår </a:t>
            </a:r>
            <a:r>
              <a:rPr lang="sv-SE" altLang="sv-SE" baseline="0" dirty="0" err="1">
                <a:latin typeface="Arial" panose="020B0604020202020204" pitchFamily="34" charset="0"/>
                <a:ea typeface="ヒラギノ角ゴ Pro W3"/>
              </a:rPr>
              <a:t>vår</a:t>
            </a:r>
            <a:r>
              <a:rPr lang="sv-SE" altLang="sv-SE" baseline="0" dirty="0">
                <a:latin typeface="Arial" panose="020B0604020202020204" pitchFamily="34" charset="0"/>
                <a:ea typeface="ヒラギノ角ゴ Pro W3"/>
              </a:rPr>
              <a:t> nya gemensamma IT-miljö. </a:t>
            </a:r>
            <a:r>
              <a:rPr lang="sv-SE" altLang="sv-SE" dirty="0">
                <a:latin typeface="Arial" panose="020B0604020202020204" pitchFamily="34" charset="0"/>
                <a:ea typeface="ヒラギノ角ゴ Pro W3"/>
              </a:rPr>
              <a:t>Det är de övergripande förändringarna som det nya patientjournalsystemet kommer att medföra</a:t>
            </a:r>
            <a:r>
              <a:rPr lang="sv-SE" altLang="sv-SE" baseline="0" dirty="0">
                <a:latin typeface="Arial" panose="020B0604020202020204" pitchFamily="34" charset="0"/>
                <a:ea typeface="ヒラギノ角ゴ Pro W3"/>
              </a:rPr>
              <a:t>, och som möter den situation man såg vid nulägesanalysen 2018. Om vi arbetar så här kan vårt arbetssätt bli mer effektivt och patientsäkert. </a:t>
            </a:r>
          </a:p>
          <a:p>
            <a:endParaRPr lang="sv-SE" altLang="sv-SE" baseline="0" dirty="0">
              <a:latin typeface="Arial" panose="020B0604020202020204" pitchFamily="34" charset="0"/>
              <a:ea typeface="ヒラギノ角ゴ Pro W3"/>
            </a:endParaRPr>
          </a:p>
          <a:p>
            <a:r>
              <a:rPr lang="sv-SE" altLang="sv-SE" b="1" baseline="0" dirty="0">
                <a:latin typeface="Arial" panose="020B0604020202020204" pitchFamily="34" charset="0"/>
                <a:ea typeface="ヒラギノ角ゴ Pro W3"/>
              </a:rPr>
              <a:t>Standardisering</a:t>
            </a:r>
          </a:p>
          <a:p>
            <a:r>
              <a:rPr lang="sv-SE" altLang="sv-SE" baseline="0" dirty="0">
                <a:latin typeface="Arial" panose="020B0604020202020204" pitchFamily="34" charset="0"/>
                <a:ea typeface="ヒラギノ角ゴ Pro W3"/>
              </a:rPr>
              <a:t>Att vi alla arbetar enhetligt och i samma digitala miljö, liksom en smidig övergång mellan olika vårdnivåer, är en viktig förutsättning för jämlik och säker hälso- och sjukvård över hela Skåne. Då kan vi också dra nytta av systemets möjligheter. Utgångspunkten är enhetliga arbetssätt, gemensamma termer och begrepp och samsyn kring vad som ska dokumenteras i olika situationer. </a:t>
            </a:r>
          </a:p>
          <a:p>
            <a:endParaRPr lang="sv-SE" altLang="sv-SE" baseline="0" dirty="0">
              <a:latin typeface="Arial" panose="020B0604020202020204" pitchFamily="34" charset="0"/>
              <a:ea typeface="ヒラギノ角ゴ Pro W3"/>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1" baseline="0" dirty="0">
                <a:latin typeface="Arial" panose="020B0604020202020204" pitchFamily="34" charset="0"/>
                <a:ea typeface="ヒラギノ角ゴ Pro W3"/>
              </a:rPr>
              <a:t>Strukturerad dokumentation</a:t>
            </a:r>
          </a:p>
          <a:p>
            <a:r>
              <a:rPr lang="sv-SE" altLang="sv-SE" baseline="0" dirty="0">
                <a:latin typeface="Arial" panose="020B0604020202020204" pitchFamily="34" charset="0"/>
                <a:ea typeface="ヒラギノ角ゴ Pro W3"/>
              </a:rPr>
              <a:t>Med hjälp av olika mallar kommer du att dokumentera information om patienten på ett mer strukturerat och enhetligt sätt än tidigare. Genom att vi kan återanvända den strukturerade informationen får vi mindre dubbeldokumentation och informationen blir mer lättillgänglig. </a:t>
            </a:r>
          </a:p>
          <a:p>
            <a:endParaRPr lang="sv-SE" altLang="sv-SE" baseline="0" dirty="0">
              <a:latin typeface="Arial" panose="020B0604020202020204" pitchFamily="34" charset="0"/>
              <a:ea typeface="ヒラギノ角ゴ Pro W3"/>
            </a:endParaRPr>
          </a:p>
          <a:p>
            <a:r>
              <a:rPr lang="sv-SE" altLang="sv-SE" b="1" baseline="0" dirty="0">
                <a:latin typeface="Arial" panose="020B0604020202020204" pitchFamily="34" charset="0"/>
                <a:ea typeface="ヒラギノ角ゴ Pro W3"/>
              </a:rPr>
              <a:t>Ordinationsdriven vårdprocess</a:t>
            </a:r>
          </a:p>
          <a:p>
            <a:r>
              <a:rPr lang="sv-SE" altLang="sv-SE" baseline="0" dirty="0">
                <a:latin typeface="Arial" panose="020B0604020202020204" pitchFamily="34" charset="0"/>
                <a:ea typeface="ヒラギノ角ゴ Pro W3"/>
              </a:rPr>
              <a:t>I vårt nya arbetssätt omfattar begreppet ordination de flesta åtgärder som gäller en patient, och inkluderar allt från omvårdnad, patientadministration, olika typer av undersökningar, läkemedel, beställningar av labprover, bedömningar till annan åtgärd som utförs av dig eller någon annan. Det ger ett tydligt stöd för att hålla ordning på vad som har gjorts och vad som finns kvar att göra.  </a:t>
            </a:r>
          </a:p>
          <a:p>
            <a:endParaRPr lang="sv-SE" altLang="sv-SE" baseline="0" dirty="0">
              <a:latin typeface="Arial" panose="020B0604020202020204" pitchFamily="34" charset="0"/>
              <a:ea typeface="ヒラギノ角ゴ Pro W3"/>
            </a:endParaRPr>
          </a:p>
          <a:p>
            <a:r>
              <a:rPr lang="sv-SE" altLang="sv-SE" b="1" baseline="0" dirty="0">
                <a:latin typeface="Arial" panose="020B0604020202020204" pitchFamily="34" charset="0"/>
                <a:ea typeface="ヒラギノ角ゴ Pro W3"/>
              </a:rPr>
              <a:t>Realtidsdokumentation</a:t>
            </a:r>
          </a:p>
          <a:p>
            <a:r>
              <a:rPr lang="sv-SE" altLang="sv-SE" baseline="0" dirty="0">
                <a:latin typeface="Arial" panose="020B0604020202020204" pitchFamily="34" charset="0"/>
                <a:ea typeface="ヒラギノ角ゴ Pro W3"/>
              </a:rPr>
              <a:t>När du dokumenterar behöver det ske i realtid eller så nära </a:t>
            </a:r>
            <a:r>
              <a:rPr lang="sv-SE" altLang="sv-SE" baseline="0" dirty="0" err="1">
                <a:latin typeface="Arial" panose="020B0604020202020204" pitchFamily="34" charset="0"/>
                <a:ea typeface="ヒラギノ角ゴ Pro W3"/>
              </a:rPr>
              <a:t>vårdmötet</a:t>
            </a:r>
            <a:r>
              <a:rPr lang="sv-SE" altLang="sv-SE" baseline="0" dirty="0">
                <a:latin typeface="Arial" panose="020B0604020202020204" pitchFamily="34" charset="0"/>
                <a:ea typeface="ヒラギノ角ゴ Pro W3"/>
              </a:rPr>
              <a:t> som möjligt. Då får alla i vårdteamet uppdaterad information och din kollega som förväntas utföra nästa aktivitet får direkt tillgång till informationen och kan utföra sin uppgift. På så sätt drivs vårdprocessen vidare. </a:t>
            </a:r>
          </a:p>
          <a:p>
            <a:endParaRPr lang="sv-SE" altLang="sv-SE" baseline="0" dirty="0">
              <a:latin typeface="Arial" panose="020B0604020202020204" pitchFamily="34" charset="0"/>
              <a:ea typeface="ヒラギノ角ゴ Pro W3"/>
            </a:endParaRPr>
          </a:p>
          <a:p>
            <a:r>
              <a:rPr lang="sv-SE" altLang="sv-SE" b="1" baseline="0" dirty="0">
                <a:latin typeface="Arial" panose="020B0604020202020204" pitchFamily="34" charset="0"/>
                <a:ea typeface="ヒラギノ角ゴ Pro W3"/>
              </a:rPr>
              <a:t>Rollstyrda vyer</a:t>
            </a:r>
          </a:p>
          <a:p>
            <a:r>
              <a:rPr lang="sv-SE" altLang="sv-SE" baseline="0" dirty="0">
                <a:latin typeface="Arial" panose="020B0604020202020204" pitchFamily="34" charset="0"/>
                <a:ea typeface="ヒラギノ角ゴ Pro W3"/>
              </a:rPr>
              <a:t>Den information du får på skärmen anpassas till den roll du har och den situation som du befinner dig i, med olika behörighet och inställningar för att underlätta för dig. </a:t>
            </a:r>
          </a:p>
          <a:p>
            <a:endParaRPr lang="sv-SE" altLang="sv-SE" baseline="0" dirty="0">
              <a:latin typeface="Arial" panose="020B0604020202020204" pitchFamily="34" charset="0"/>
              <a:ea typeface="ヒラギノ角ゴ Pro W3"/>
            </a:endParaRPr>
          </a:p>
          <a:p>
            <a:endParaRPr lang="sv-SE" altLang="sv-SE" dirty="0">
              <a:latin typeface="Arial" panose="020B0604020202020204" pitchFamily="34" charset="0"/>
              <a:ea typeface="ヒラギノ角ゴ Pro W3"/>
            </a:endParaRPr>
          </a:p>
        </p:txBody>
      </p:sp>
      <p:sp>
        <p:nvSpPr>
          <p:cNvPr id="14340" name="Platshållare för bildnummer 3"/>
          <p:cNvSpPr>
            <a:spLocks noGrp="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82841A40-B168-4592-AA28-EDEF6F5FF8ED}"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ヒラギノ角ゴ Pro W3"/>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ヒラギノ角ゴ Pro W3"/>
            </a:endParaRPr>
          </a:p>
        </p:txBody>
      </p:sp>
    </p:spTree>
    <p:extLst>
      <p:ext uri="{BB962C8B-B14F-4D97-AF65-F5344CB8AC3E}">
        <p14:creationId xmlns:p14="http://schemas.microsoft.com/office/powerpoint/2010/main" val="955956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Rubrikbild">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p:nvPr>
        </p:nvSpPr>
        <p:spPr>
          <a:xfrm>
            <a:off x="914400" y="1700809"/>
            <a:ext cx="10363200" cy="1470025"/>
          </a:xfrm>
        </p:spPr>
        <p:txBody>
          <a:bodyPr anchor="b"/>
          <a:lstStyle>
            <a:lvl1pPr algn="ctr">
              <a:lnSpc>
                <a:spcPct val="110000"/>
              </a:lnSpc>
              <a:defRPr sz="4000">
                <a:solidFill>
                  <a:schemeClr val="tx2"/>
                </a:solidFill>
              </a:defRPr>
            </a:lvl1pPr>
          </a:lstStyle>
          <a:p>
            <a:r>
              <a:rPr lang="sv-SE"/>
              <a:t>Klicka här för att ändra mall för rubrikformat</a:t>
            </a:r>
            <a:endParaRPr lang="en-US" dirty="0"/>
          </a:p>
        </p:txBody>
      </p:sp>
      <p:sp>
        <p:nvSpPr>
          <p:cNvPr id="3" name="Underrubrik 2">
            <a:extLst>
              <a:ext uri="{FF2B5EF4-FFF2-40B4-BE49-F238E27FC236}">
                <a16:creationId xmlns:a16="http://schemas.microsoft.com/office/drawing/2014/main" id="{74B17208-3F22-4DF6-B2AB-2683AB098CC7}"/>
              </a:ext>
            </a:extLst>
          </p:cNvPr>
          <p:cNvSpPr>
            <a:spLocks noGrp="1"/>
          </p:cNvSpPr>
          <p:nvPr>
            <p:ph type="subTitle" idx="1"/>
          </p:nvPr>
        </p:nvSpPr>
        <p:spPr>
          <a:xfrm>
            <a:off x="1828800" y="3404592"/>
            <a:ext cx="8534400" cy="1752600"/>
          </a:xfrm>
        </p:spPr>
        <p:txBody>
          <a:bodyPr/>
          <a:lstStyle>
            <a:lvl1pPr marL="0" indent="0" algn="ctr">
              <a:lnSpc>
                <a:spcPct val="110000"/>
              </a:lnSpc>
              <a:buNone/>
              <a:defRPr sz="32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Platshållare för datum 3">
            <a:extLst>
              <a:ext uri="{FF2B5EF4-FFF2-40B4-BE49-F238E27FC236}">
                <a16:creationId xmlns:a16="http://schemas.microsoft.com/office/drawing/2014/main" id="{10461F43-B2CB-4520-900E-F3955BA56D3D}"/>
              </a:ext>
            </a:extLst>
          </p:cNvPr>
          <p:cNvSpPr>
            <a:spLocks noGrp="1"/>
          </p:cNvSpPr>
          <p:nvPr>
            <p:ph type="dt" sz="half" idx="10"/>
          </p:nvPr>
        </p:nvSpPr>
        <p:spPr/>
        <p:txBody>
          <a:bodyPr/>
          <a:lstStyle>
            <a:lvl1pPr>
              <a:defRPr>
                <a:solidFill>
                  <a:schemeClr val="bg2"/>
                </a:solidFill>
              </a:defRPr>
            </a:lvl1pPr>
          </a:lstStyle>
          <a:p>
            <a:fld id="{A6E01E74-C129-49CC-A8E9-55F17C697E65}" type="datetimeFigureOut">
              <a:rPr lang="sv-SE" smtClean="0"/>
              <a:t>2024-09-30</a:t>
            </a:fld>
            <a:endParaRPr lang="sv-SE"/>
          </a:p>
        </p:txBody>
      </p:sp>
      <p:sp>
        <p:nvSpPr>
          <p:cNvPr id="5" name="Platshållare för sidfot 4">
            <a:extLst>
              <a:ext uri="{FF2B5EF4-FFF2-40B4-BE49-F238E27FC236}">
                <a16:creationId xmlns:a16="http://schemas.microsoft.com/office/drawing/2014/main" id="{719AC333-F4E3-40BB-A65E-53AF712E71AF}"/>
              </a:ext>
            </a:extLst>
          </p:cNvPr>
          <p:cNvSpPr>
            <a:spLocks noGrp="1"/>
          </p:cNvSpPr>
          <p:nvPr>
            <p:ph type="ftr" sz="quarter" idx="11"/>
          </p:nvPr>
        </p:nvSpPr>
        <p:spPr/>
        <p:txBody>
          <a:bodyPr/>
          <a:lstStyle>
            <a:lvl1pPr>
              <a:defRPr>
                <a:solidFill>
                  <a:schemeClr val="bg2"/>
                </a:solidFill>
              </a:defRPr>
            </a:lvl1pPr>
          </a:lstStyle>
          <a:p>
            <a:endParaRPr lang="sv-SE"/>
          </a:p>
        </p:txBody>
      </p:sp>
      <p:sp>
        <p:nvSpPr>
          <p:cNvPr id="6" name="Platshållare för bildnummer 5">
            <a:extLst>
              <a:ext uri="{FF2B5EF4-FFF2-40B4-BE49-F238E27FC236}">
                <a16:creationId xmlns:a16="http://schemas.microsoft.com/office/drawing/2014/main" id="{0425F725-9A08-4697-93A3-92578D977A93}"/>
              </a:ext>
            </a:extLst>
          </p:cNvPr>
          <p:cNvSpPr>
            <a:spLocks noGrp="1"/>
          </p:cNvSpPr>
          <p:nvPr>
            <p:ph type="sldNum" sz="quarter" idx="12"/>
          </p:nvPr>
        </p:nvSpPr>
        <p:spPr/>
        <p:txBody>
          <a:bodyPr/>
          <a:lstStyle>
            <a:lvl1pPr>
              <a:defRPr>
                <a:solidFill>
                  <a:schemeClr val="bg2"/>
                </a:solidFill>
              </a:defRPr>
            </a:lvl1pPr>
          </a:lstStyle>
          <a:p>
            <a:fld id="{B4730AA7-F777-4CAC-8CCC-AEA20B9348DC}" type="slidenum">
              <a:rPr lang="sv-SE" smtClean="0"/>
              <a:t>‹#›</a:t>
            </a:fld>
            <a:endParaRPr lang="sv-SE"/>
          </a:p>
        </p:txBody>
      </p:sp>
    </p:spTree>
    <p:extLst>
      <p:ext uri="{BB962C8B-B14F-4D97-AF65-F5344CB8AC3E}">
        <p14:creationId xmlns:p14="http://schemas.microsoft.com/office/powerpoint/2010/main" val="228847525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Halvsides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p:nvPr>
        </p:nvSpPr>
        <p:spPr>
          <a:xfrm>
            <a:off x="609600" y="274638"/>
            <a:ext cx="5181600" cy="1143000"/>
          </a:xfrm>
        </p:spPr>
        <p:txBody>
          <a:bodyPr/>
          <a:lstStyle>
            <a:lvl1pPr>
              <a:defRPr sz="3200"/>
            </a:lvl1pPr>
          </a:lstStyle>
          <a:p>
            <a:r>
              <a:rPr lang="sv-SE"/>
              <a:t>Klicka här för att ändra mall för rubrikformat</a:t>
            </a:r>
            <a:endParaRPr lang="en-US" dirty="0"/>
          </a:p>
        </p:txBody>
      </p:sp>
      <p:sp>
        <p:nvSpPr>
          <p:cNvPr id="3" name="Platshållare för datum 2">
            <a:extLst>
              <a:ext uri="{FF2B5EF4-FFF2-40B4-BE49-F238E27FC236}">
                <a16:creationId xmlns:a16="http://schemas.microsoft.com/office/drawing/2014/main" id="{E52497BE-5C99-4235-BD47-33F28688C66C}"/>
              </a:ext>
            </a:extLst>
          </p:cNvPr>
          <p:cNvSpPr>
            <a:spLocks noGrp="1"/>
          </p:cNvSpPr>
          <p:nvPr>
            <p:ph type="dt" sz="half" idx="10"/>
          </p:nvPr>
        </p:nvSpPr>
        <p:spPr/>
        <p:txBody>
          <a:bodyPr/>
          <a:lstStyle/>
          <a:p>
            <a:fld id="{A6E01E74-C129-49CC-A8E9-55F17C697E65}" type="datetimeFigureOut">
              <a:rPr lang="sv-SE" smtClean="0"/>
              <a:t>2024-09-30</a:t>
            </a:fld>
            <a:endParaRPr lang="sv-SE"/>
          </a:p>
        </p:txBody>
      </p:sp>
      <p:sp>
        <p:nvSpPr>
          <p:cNvPr id="4" name="Platshållare för sidfot 3">
            <a:extLst>
              <a:ext uri="{FF2B5EF4-FFF2-40B4-BE49-F238E27FC236}">
                <a16:creationId xmlns:a16="http://schemas.microsoft.com/office/drawing/2014/main" id="{3540FD78-70B7-424E-A375-6D9ACFF741C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B14F48D-2FBD-4D25-8D1C-1F2C62904A80}"/>
              </a:ext>
            </a:extLst>
          </p:cNvPr>
          <p:cNvSpPr>
            <a:spLocks noGrp="1"/>
          </p:cNvSpPr>
          <p:nvPr>
            <p:ph type="sldNum" sz="quarter" idx="12"/>
          </p:nvPr>
        </p:nvSpPr>
        <p:spPr/>
        <p:txBody>
          <a:bodyPr/>
          <a:lstStyle/>
          <a:p>
            <a:fld id="{B4730AA7-F777-4CAC-8CCC-AEA20B9348DC}" type="slidenum">
              <a:rPr lang="sv-SE" smtClean="0"/>
              <a:t>‹#›</a:t>
            </a:fld>
            <a:endParaRPr lang="sv-SE"/>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p:nvPr>
        </p:nvSpPr>
        <p:spPr>
          <a:xfrm>
            <a:off x="609600" y="1600201"/>
            <a:ext cx="5181600" cy="4525963"/>
          </a:xfrm>
        </p:spPr>
        <p:txBody>
          <a:bodyPr/>
          <a:lstStyle>
            <a:lvl1pPr>
              <a:lnSpc>
                <a:spcPct val="110000"/>
              </a:lnSpc>
              <a:spcBef>
                <a:spcPts val="1600"/>
              </a:spcBef>
              <a:defRPr/>
            </a:lvl1pPr>
            <a:lvl2pPr>
              <a:spcBef>
                <a:spcPts val="1000"/>
              </a:spcBef>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0"/>
            <a:ext cx="5880100" cy="6557963"/>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nSpc>
                <a:spcPct val="140000"/>
              </a:lnSpc>
              <a:buFontTx/>
              <a:buNone/>
              <a:defRPr sz="2000"/>
            </a:lvl1pPr>
          </a:lstStyle>
          <a:p>
            <a:r>
              <a:rPr lang="sv-SE" dirty="0"/>
              <a:t>Klicka på bildikonen och infoga bild, den fyller ut platshållaren med rundat hörn</a:t>
            </a:r>
            <a:endParaRPr lang="en-US" dirty="0"/>
          </a:p>
        </p:txBody>
      </p:sp>
    </p:spTree>
    <p:extLst>
      <p:ext uri="{BB962C8B-B14F-4D97-AF65-F5344CB8AC3E}">
        <p14:creationId xmlns:p14="http://schemas.microsoft.com/office/powerpoint/2010/main" val="3519901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p:nvPr>
        </p:nvSpPr>
        <p:spPr/>
        <p:txBody>
          <a:bodyPr/>
          <a:lstStyle/>
          <a:p>
            <a:r>
              <a:rPr lang="sv-SE"/>
              <a:t>Klicka här för att ändra mall för rubrikformat</a:t>
            </a:r>
            <a:endParaRPr lang="en-US" dirty="0"/>
          </a:p>
        </p:txBody>
      </p:sp>
      <p:sp>
        <p:nvSpPr>
          <p:cNvPr id="3" name="Platshållare för datum 2">
            <a:extLst>
              <a:ext uri="{FF2B5EF4-FFF2-40B4-BE49-F238E27FC236}">
                <a16:creationId xmlns:a16="http://schemas.microsoft.com/office/drawing/2014/main" id="{E52497BE-5C99-4235-BD47-33F28688C66C}"/>
              </a:ext>
            </a:extLst>
          </p:cNvPr>
          <p:cNvSpPr>
            <a:spLocks noGrp="1"/>
          </p:cNvSpPr>
          <p:nvPr>
            <p:ph type="dt" sz="half" idx="10"/>
          </p:nvPr>
        </p:nvSpPr>
        <p:spPr/>
        <p:txBody>
          <a:bodyPr/>
          <a:lstStyle/>
          <a:p>
            <a:fld id="{A6E01E74-C129-49CC-A8E9-55F17C697E65}" type="datetimeFigureOut">
              <a:rPr lang="sv-SE" smtClean="0"/>
              <a:t>2024-09-30</a:t>
            </a:fld>
            <a:endParaRPr lang="sv-SE"/>
          </a:p>
        </p:txBody>
      </p:sp>
      <p:sp>
        <p:nvSpPr>
          <p:cNvPr id="4" name="Platshållare för sidfot 3">
            <a:extLst>
              <a:ext uri="{FF2B5EF4-FFF2-40B4-BE49-F238E27FC236}">
                <a16:creationId xmlns:a16="http://schemas.microsoft.com/office/drawing/2014/main" id="{3540FD78-70B7-424E-A375-6D9ACFF741C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B14F48D-2FBD-4D25-8D1C-1F2C62904A80}"/>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684189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5652440-C592-4A93-8685-C39895AE5F28}"/>
              </a:ext>
            </a:extLst>
          </p:cNvPr>
          <p:cNvSpPr>
            <a:spLocks noGrp="1"/>
          </p:cNvSpPr>
          <p:nvPr>
            <p:ph type="dt" sz="half" idx="10"/>
          </p:nvPr>
        </p:nvSpPr>
        <p:spPr/>
        <p:txBody>
          <a:bodyPr/>
          <a:lstStyle/>
          <a:p>
            <a:fld id="{A6E01E74-C129-49CC-A8E9-55F17C697E65}" type="datetimeFigureOut">
              <a:rPr lang="sv-SE" smtClean="0"/>
              <a:t>2024-09-30</a:t>
            </a:fld>
            <a:endParaRPr lang="sv-SE"/>
          </a:p>
        </p:txBody>
      </p:sp>
      <p:sp>
        <p:nvSpPr>
          <p:cNvPr id="3" name="Platshållare för sidfot 2">
            <a:extLst>
              <a:ext uri="{FF2B5EF4-FFF2-40B4-BE49-F238E27FC236}">
                <a16:creationId xmlns:a16="http://schemas.microsoft.com/office/drawing/2014/main" id="{DFD48E40-3050-4C22-9774-9FCE32204BE2}"/>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6F3786E9-BBDD-431B-94DD-E3718E997FFE}"/>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0431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ild med bildtext">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360000"/>
            <a:ext cx="6947669" cy="617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nSpc>
                <a:spcPct val="180000"/>
              </a:lnSpc>
              <a:buFontTx/>
              <a:buNone/>
              <a:defRPr sz="2000"/>
            </a:lvl1pPr>
          </a:lstStyle>
          <a:p>
            <a:r>
              <a:rPr lang="sv-SE" dirty="0"/>
              <a:t>Klicka på ikonen för att lägga till en bild, den fyller </a:t>
            </a:r>
            <a:br>
              <a:rPr lang="sv-SE" dirty="0"/>
            </a:br>
            <a:r>
              <a:rPr lang="sv-SE" dirty="0"/>
              <a:t>ut platshållaren med rundat hörn</a:t>
            </a:r>
            <a:endParaRPr lang="en-US" dirty="0"/>
          </a:p>
        </p:txBody>
      </p:sp>
      <p:sp>
        <p:nvSpPr>
          <p:cNvPr id="2" name="Rubrik 1">
            <a:extLst>
              <a:ext uri="{FF2B5EF4-FFF2-40B4-BE49-F238E27FC236}">
                <a16:creationId xmlns:a16="http://schemas.microsoft.com/office/drawing/2014/main" id="{9EBF9E0C-BEB5-4F8D-9A18-C5E7E941A86E}"/>
              </a:ext>
            </a:extLst>
          </p:cNvPr>
          <p:cNvSpPr>
            <a:spLocks noGrp="1"/>
          </p:cNvSpPr>
          <p:nvPr>
            <p:ph type="title"/>
          </p:nvPr>
        </p:nvSpPr>
        <p:spPr>
          <a:xfrm>
            <a:off x="609600" y="360000"/>
            <a:ext cx="3932237" cy="1600200"/>
          </a:xfrm>
        </p:spPr>
        <p:txBody>
          <a:bodyPr anchor="t" anchorCtr="0"/>
          <a:lstStyle>
            <a:lvl1pPr>
              <a:defRPr sz="3200"/>
            </a:lvl1pPr>
          </a:lstStyle>
          <a:p>
            <a:r>
              <a:rPr lang="sv-SE"/>
              <a:t>Klicka här för att ändra mall för rubrikformat</a:t>
            </a:r>
            <a:endParaRPr lang="en-US" dirty="0"/>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p:nvPr>
        </p:nvSpPr>
        <p:spPr>
          <a:xfrm>
            <a:off x="609600" y="1972919"/>
            <a:ext cx="3932237" cy="4262781"/>
          </a:xfrm>
        </p:spPr>
        <p:txBody>
          <a:bodyPr/>
          <a:lstStyle>
            <a:lvl1pPr marL="0" indent="0">
              <a:lnSpc>
                <a:spcPct val="11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5887BAF-EE00-4485-8F3B-9963DB69C339}"/>
              </a:ext>
            </a:extLst>
          </p:cNvPr>
          <p:cNvSpPr>
            <a:spLocks noGrp="1"/>
          </p:cNvSpPr>
          <p:nvPr>
            <p:ph type="dt" sz="half" idx="10"/>
          </p:nvPr>
        </p:nvSpPr>
        <p:spPr/>
        <p:txBody>
          <a:bodyPr/>
          <a:lstStyle/>
          <a:p>
            <a:fld id="{A6E01E74-C129-49CC-A8E9-55F17C697E65}" type="datetimeFigureOut">
              <a:rPr lang="sv-SE" smtClean="0"/>
              <a:t>2024-09-30</a:t>
            </a:fld>
            <a:endParaRPr lang="sv-SE"/>
          </a:p>
        </p:txBody>
      </p:sp>
      <p:sp>
        <p:nvSpPr>
          <p:cNvPr id="6" name="Platshållare för sidfot 5">
            <a:extLst>
              <a:ext uri="{FF2B5EF4-FFF2-40B4-BE49-F238E27FC236}">
                <a16:creationId xmlns:a16="http://schemas.microsoft.com/office/drawing/2014/main" id="{C88BDE05-485E-4AB9-B501-0D51D70E5D0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8D94035-9302-4429-B749-DC9613F50DB8}"/>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985582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vå delar Halv färg">
    <p:bg>
      <p:bgRef idx="1001">
        <a:schemeClr val="bg2"/>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0"/>
            <a:ext cx="5983357" cy="69469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Rubrik 1">
            <a:extLst>
              <a:ext uri="{FF2B5EF4-FFF2-40B4-BE49-F238E27FC236}">
                <a16:creationId xmlns:a16="http://schemas.microsoft.com/office/drawing/2014/main" id="{8386BA53-80CA-499D-B273-3926ACA41EDA}"/>
              </a:ext>
            </a:extLst>
          </p:cNvPr>
          <p:cNvSpPr>
            <a:spLocks noGrp="1"/>
          </p:cNvSpPr>
          <p:nvPr>
            <p:ph type="title"/>
          </p:nvPr>
        </p:nvSpPr>
        <p:spPr>
          <a:xfrm>
            <a:off x="609600" y="360000"/>
            <a:ext cx="5111750" cy="1143000"/>
          </a:xfrm>
        </p:spPr>
        <p:txBody>
          <a:bodyPr/>
          <a:lstStyle>
            <a:lvl1pPr>
              <a:defRPr>
                <a:solidFill>
                  <a:schemeClr val="bg2"/>
                </a:solidFill>
              </a:defRPr>
            </a:lvl1pPr>
          </a:lstStyle>
          <a:p>
            <a:r>
              <a:rPr lang="sv-SE"/>
              <a:t>Klicka här för att ändra mall för rubrikformat</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p:nvPr>
        </p:nvSpPr>
        <p:spPr>
          <a:xfrm>
            <a:off x="609600" y="1600201"/>
            <a:ext cx="5181600" cy="4525963"/>
          </a:xfrm>
        </p:spPr>
        <p:txBody>
          <a:bodyPr/>
          <a:lstStyle>
            <a:lvl1pPr>
              <a:lnSpc>
                <a:spcPct val="110000"/>
              </a:lnSpc>
              <a:spcBef>
                <a:spcPts val="1600"/>
              </a:spcBef>
              <a:defRPr>
                <a:solidFill>
                  <a:schemeClr val="bg2"/>
                </a:solidFill>
              </a:defRPr>
            </a:lvl1pPr>
            <a:lvl2pPr>
              <a:spcBef>
                <a:spcPts val="1000"/>
              </a:spcBef>
              <a:defRPr>
                <a:solidFill>
                  <a:schemeClr val="bg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p:nvPr>
        </p:nvSpPr>
        <p:spPr>
          <a:xfrm>
            <a:off x="6172200" y="1600200"/>
            <a:ext cx="5181600" cy="4525963"/>
          </a:xfrm>
        </p:spPr>
        <p:txBody>
          <a:bodyPr/>
          <a:lstStyle>
            <a:lvl1pPr>
              <a:lnSpc>
                <a:spcPct val="110000"/>
              </a:lnSpc>
              <a:spcBef>
                <a:spcPts val="1600"/>
              </a:spcBef>
              <a:defRPr/>
            </a:lvl1pPr>
            <a:lvl2pPr>
              <a:lnSpc>
                <a:spcPct val="110000"/>
              </a:lnSpc>
              <a:spcBef>
                <a:spcPts val="1000"/>
              </a:spcBef>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Platshållare för datum 4">
            <a:extLst>
              <a:ext uri="{FF2B5EF4-FFF2-40B4-BE49-F238E27FC236}">
                <a16:creationId xmlns:a16="http://schemas.microsoft.com/office/drawing/2014/main" id="{CB1C50E5-8128-40E2-AE11-9CDB6525B05B}"/>
              </a:ext>
            </a:extLst>
          </p:cNvPr>
          <p:cNvSpPr>
            <a:spLocks noGrp="1"/>
          </p:cNvSpPr>
          <p:nvPr>
            <p:ph type="dt" sz="half" idx="10"/>
          </p:nvPr>
        </p:nvSpPr>
        <p:spPr/>
        <p:txBody>
          <a:bodyPr/>
          <a:lstStyle/>
          <a:p>
            <a:fld id="{A6E01E74-C129-49CC-A8E9-55F17C697E65}" type="datetimeFigureOut">
              <a:rPr lang="sv-SE" smtClean="0"/>
              <a:t>2024-09-30</a:t>
            </a:fld>
            <a:endParaRPr lang="sv-SE"/>
          </a:p>
        </p:txBody>
      </p:sp>
      <p:sp>
        <p:nvSpPr>
          <p:cNvPr id="6" name="Platshållare för sidfot 5">
            <a:extLst>
              <a:ext uri="{FF2B5EF4-FFF2-40B4-BE49-F238E27FC236}">
                <a16:creationId xmlns:a16="http://schemas.microsoft.com/office/drawing/2014/main" id="{F8D02EC5-E67C-4775-9C2D-C859085834C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CAE321A-11E3-462D-8B66-93319761E135}"/>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99231089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58EF10-607E-443F-9A2B-8E0CCA88DDA4}"/>
              </a:ext>
            </a:extLst>
          </p:cNvPr>
          <p:cNvSpPr>
            <a:spLocks noGrp="1"/>
          </p:cNvSpPr>
          <p:nvPr>
            <p:ph type="title"/>
          </p:nvPr>
        </p:nvSpPr>
        <p:spPr>
          <a:xfrm>
            <a:off x="609600" y="360000"/>
            <a:ext cx="3932237" cy="1600200"/>
          </a:xfrm>
        </p:spPr>
        <p:txBody>
          <a:bodyPr anchor="t" anchorCtr="0"/>
          <a:lstStyle>
            <a:lvl1pPr>
              <a:defRPr sz="3200"/>
            </a:lvl1pPr>
          </a:lstStyle>
          <a:p>
            <a:r>
              <a:rPr lang="sv-SE"/>
              <a:t>Klicka här för att ändra mall för rubrikformat</a:t>
            </a:r>
            <a:endParaRPr lang="en-US" dirty="0"/>
          </a:p>
        </p:txBody>
      </p:sp>
      <p:sp>
        <p:nvSpPr>
          <p:cNvPr id="3" name="Platshållare för innehåll 2">
            <a:extLst>
              <a:ext uri="{FF2B5EF4-FFF2-40B4-BE49-F238E27FC236}">
                <a16:creationId xmlns:a16="http://schemas.microsoft.com/office/drawing/2014/main" id="{21D38C20-00FE-457A-BE28-DF515DC716F9}"/>
              </a:ext>
            </a:extLst>
          </p:cNvPr>
          <p:cNvSpPr>
            <a:spLocks noGrp="1"/>
          </p:cNvSpPr>
          <p:nvPr>
            <p:ph idx="1"/>
          </p:nvPr>
        </p:nvSpPr>
        <p:spPr>
          <a:xfrm>
            <a:off x="4904893" y="360000"/>
            <a:ext cx="5997150" cy="5186271"/>
          </a:xfrm>
        </p:spPr>
        <p:txBody>
          <a:bodyPr/>
          <a:lstStyle>
            <a:lvl1pPr>
              <a:lnSpc>
                <a:spcPct val="110000"/>
              </a:lnSpc>
              <a:spcBef>
                <a:spcPts val="1600"/>
              </a:spcBef>
              <a:defRPr sz="3200"/>
            </a:lvl1pPr>
            <a:lvl2pPr>
              <a:lnSpc>
                <a:spcPct val="110000"/>
              </a:lnSpc>
              <a:spcBef>
                <a:spcPts val="1000"/>
              </a:spcBef>
              <a:defRPr sz="2800"/>
            </a:lvl2pPr>
            <a:lvl3pPr>
              <a:lnSpc>
                <a:spcPct val="110000"/>
              </a:lnSpc>
              <a:defRPr sz="2400"/>
            </a:lvl3pPr>
            <a:lvl4pPr>
              <a:lnSpc>
                <a:spcPct val="110000"/>
              </a:lnSpc>
              <a:defRPr sz="2000"/>
            </a:lvl4pPr>
            <a:lvl5pPr>
              <a:lnSpc>
                <a:spcPct val="110000"/>
              </a:lnSpc>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Platshållare för text 3">
            <a:extLst>
              <a:ext uri="{FF2B5EF4-FFF2-40B4-BE49-F238E27FC236}">
                <a16:creationId xmlns:a16="http://schemas.microsoft.com/office/drawing/2014/main" id="{9411AA42-BF89-4282-B410-A24FF3FD62E0}"/>
              </a:ext>
            </a:extLst>
          </p:cNvPr>
          <p:cNvSpPr>
            <a:spLocks noGrp="1"/>
          </p:cNvSpPr>
          <p:nvPr>
            <p:ph type="body" sz="half" idx="2"/>
          </p:nvPr>
        </p:nvSpPr>
        <p:spPr>
          <a:xfrm>
            <a:off x="609600" y="1972920"/>
            <a:ext cx="3932237" cy="3573352"/>
          </a:xfrm>
        </p:spPr>
        <p:txBody>
          <a:bodyPr/>
          <a:lstStyle>
            <a:lvl1pPr marL="0" indent="0">
              <a:lnSpc>
                <a:spcPct val="11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92E6BC3-D697-4291-AD7F-D9344F72EE10}"/>
              </a:ext>
            </a:extLst>
          </p:cNvPr>
          <p:cNvSpPr>
            <a:spLocks noGrp="1"/>
          </p:cNvSpPr>
          <p:nvPr>
            <p:ph type="dt" sz="half" idx="10"/>
          </p:nvPr>
        </p:nvSpPr>
        <p:spPr/>
        <p:txBody>
          <a:bodyPr/>
          <a:lstStyle/>
          <a:p>
            <a:fld id="{A6E01E74-C129-49CC-A8E9-55F17C697E65}" type="datetimeFigureOut">
              <a:rPr lang="sv-SE" smtClean="0"/>
              <a:t>2024-09-30</a:t>
            </a:fld>
            <a:endParaRPr lang="sv-SE"/>
          </a:p>
        </p:txBody>
      </p:sp>
      <p:sp>
        <p:nvSpPr>
          <p:cNvPr id="6" name="Platshållare för sidfot 5">
            <a:extLst>
              <a:ext uri="{FF2B5EF4-FFF2-40B4-BE49-F238E27FC236}">
                <a16:creationId xmlns:a16="http://schemas.microsoft.com/office/drawing/2014/main" id="{1CE3CC86-22E2-427D-ABE9-662DB6754D4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2A25E17-3393-4F80-B950-DA398AE31309}"/>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575183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AF462B-7C8A-4EC2-9A86-754718BC7D02}"/>
              </a:ext>
            </a:extLst>
          </p:cNvPr>
          <p:cNvSpPr>
            <a:spLocks noGrp="1"/>
          </p:cNvSpPr>
          <p:nvPr>
            <p:ph type="title"/>
          </p:nvPr>
        </p:nvSpPr>
        <p:spPr/>
        <p:txBody>
          <a:bodyPr/>
          <a:lstStyle/>
          <a:p>
            <a:r>
              <a:rPr lang="sv-SE"/>
              <a:t>Klicka här för att ändra mall för rubrikformat</a:t>
            </a:r>
            <a:endParaRPr lang="en-US" dirty="0"/>
          </a:p>
        </p:txBody>
      </p:sp>
      <p:sp>
        <p:nvSpPr>
          <p:cNvPr id="3" name="Platshållare för lodrät text 2">
            <a:extLst>
              <a:ext uri="{FF2B5EF4-FFF2-40B4-BE49-F238E27FC236}">
                <a16:creationId xmlns:a16="http://schemas.microsoft.com/office/drawing/2014/main" id="{A21A1C40-F691-4CC5-83A6-5B0A1689B754}"/>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Platshållare för datum 3">
            <a:extLst>
              <a:ext uri="{FF2B5EF4-FFF2-40B4-BE49-F238E27FC236}">
                <a16:creationId xmlns:a16="http://schemas.microsoft.com/office/drawing/2014/main" id="{6187DD35-D714-4303-964A-38DDA8D022A4}"/>
              </a:ext>
            </a:extLst>
          </p:cNvPr>
          <p:cNvSpPr>
            <a:spLocks noGrp="1"/>
          </p:cNvSpPr>
          <p:nvPr>
            <p:ph type="dt" sz="half" idx="10"/>
          </p:nvPr>
        </p:nvSpPr>
        <p:spPr/>
        <p:txBody>
          <a:bodyPr/>
          <a:lstStyle/>
          <a:p>
            <a:fld id="{A6E01E74-C129-49CC-A8E9-55F17C697E65}" type="datetimeFigureOut">
              <a:rPr lang="sv-SE" smtClean="0"/>
              <a:t>2024-09-30</a:t>
            </a:fld>
            <a:endParaRPr lang="sv-SE"/>
          </a:p>
        </p:txBody>
      </p:sp>
      <p:sp>
        <p:nvSpPr>
          <p:cNvPr id="5" name="Platshållare för sidfot 4">
            <a:extLst>
              <a:ext uri="{FF2B5EF4-FFF2-40B4-BE49-F238E27FC236}">
                <a16:creationId xmlns:a16="http://schemas.microsoft.com/office/drawing/2014/main" id="{6E4A3F55-60A9-43F9-B11A-500A9EBBC0B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FB3C420-137E-419B-A4B1-6D7DDA032FDB}"/>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40032460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1819ED1B-8FA7-4CA8-8308-66D786E373F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dirty="0"/>
          </a:p>
        </p:txBody>
      </p:sp>
      <p:sp>
        <p:nvSpPr>
          <p:cNvPr id="3" name="Platshållare för lodrät text 2">
            <a:extLst>
              <a:ext uri="{FF2B5EF4-FFF2-40B4-BE49-F238E27FC236}">
                <a16:creationId xmlns:a16="http://schemas.microsoft.com/office/drawing/2014/main" id="{BDD152F3-FF17-474D-A5EA-0456353B6C2B}"/>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Platshållare för datum 3">
            <a:extLst>
              <a:ext uri="{FF2B5EF4-FFF2-40B4-BE49-F238E27FC236}">
                <a16:creationId xmlns:a16="http://schemas.microsoft.com/office/drawing/2014/main" id="{C71A49F8-BA16-414D-8C48-95EA85431E89}"/>
              </a:ext>
            </a:extLst>
          </p:cNvPr>
          <p:cNvSpPr>
            <a:spLocks noGrp="1"/>
          </p:cNvSpPr>
          <p:nvPr>
            <p:ph type="dt" sz="half" idx="10"/>
          </p:nvPr>
        </p:nvSpPr>
        <p:spPr/>
        <p:txBody>
          <a:bodyPr/>
          <a:lstStyle/>
          <a:p>
            <a:fld id="{A6E01E74-C129-49CC-A8E9-55F17C697E65}" type="datetimeFigureOut">
              <a:rPr lang="sv-SE" smtClean="0"/>
              <a:t>2024-09-30</a:t>
            </a:fld>
            <a:endParaRPr lang="sv-SE"/>
          </a:p>
        </p:txBody>
      </p:sp>
      <p:sp>
        <p:nvSpPr>
          <p:cNvPr id="5" name="Platshållare för sidfot 4">
            <a:extLst>
              <a:ext uri="{FF2B5EF4-FFF2-40B4-BE49-F238E27FC236}">
                <a16:creationId xmlns:a16="http://schemas.microsoft.com/office/drawing/2014/main" id="{B7DC6E67-21EC-4BD6-A546-4175E072BD8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22F75D8-00D5-4A7F-84FF-AE4D46287B28}"/>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88433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Rubrikbild Inverterad">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p:nvPr>
        </p:nvSpPr>
        <p:spPr>
          <a:xfrm>
            <a:off x="914400" y="1700809"/>
            <a:ext cx="10363200" cy="1470025"/>
          </a:xfrm>
        </p:spPr>
        <p:txBody>
          <a:bodyPr anchor="b"/>
          <a:lstStyle>
            <a:lvl1pPr algn="ctr">
              <a:lnSpc>
                <a:spcPct val="110000"/>
              </a:lnSpc>
              <a:defRPr sz="4000">
                <a:solidFill>
                  <a:schemeClr val="tx2"/>
                </a:solidFill>
              </a:defRPr>
            </a:lvl1pPr>
          </a:lstStyle>
          <a:p>
            <a:r>
              <a:rPr lang="sv-SE"/>
              <a:t>Klicka här för att ändra mall för rubrikformat</a:t>
            </a:r>
            <a:endParaRPr lang="en-US" dirty="0"/>
          </a:p>
        </p:txBody>
      </p:sp>
      <p:sp>
        <p:nvSpPr>
          <p:cNvPr id="3" name="Underrubrik 2">
            <a:extLst>
              <a:ext uri="{FF2B5EF4-FFF2-40B4-BE49-F238E27FC236}">
                <a16:creationId xmlns:a16="http://schemas.microsoft.com/office/drawing/2014/main" id="{74B17208-3F22-4DF6-B2AB-2683AB098CC7}"/>
              </a:ext>
            </a:extLst>
          </p:cNvPr>
          <p:cNvSpPr>
            <a:spLocks noGrp="1"/>
          </p:cNvSpPr>
          <p:nvPr>
            <p:ph type="subTitle" idx="1"/>
          </p:nvPr>
        </p:nvSpPr>
        <p:spPr>
          <a:xfrm>
            <a:off x="1828800" y="3404592"/>
            <a:ext cx="8534400" cy="1752600"/>
          </a:xfrm>
        </p:spPr>
        <p:txBody>
          <a:bodyPr/>
          <a:lstStyle>
            <a:lvl1pPr marL="0" indent="0" algn="ctr">
              <a:lnSpc>
                <a:spcPct val="110000"/>
              </a:lnSpc>
              <a:buNone/>
              <a:defRPr sz="32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Platshållare för datum 3">
            <a:extLst>
              <a:ext uri="{FF2B5EF4-FFF2-40B4-BE49-F238E27FC236}">
                <a16:creationId xmlns:a16="http://schemas.microsoft.com/office/drawing/2014/main" id="{10461F43-B2CB-4520-900E-F3955BA56D3D}"/>
              </a:ext>
            </a:extLst>
          </p:cNvPr>
          <p:cNvSpPr>
            <a:spLocks noGrp="1"/>
          </p:cNvSpPr>
          <p:nvPr>
            <p:ph type="dt" sz="half" idx="10"/>
          </p:nvPr>
        </p:nvSpPr>
        <p:spPr/>
        <p:txBody>
          <a:bodyPr/>
          <a:lstStyle>
            <a:lvl1pPr>
              <a:defRPr>
                <a:solidFill>
                  <a:schemeClr val="bg2"/>
                </a:solidFill>
              </a:defRPr>
            </a:lvl1pPr>
          </a:lstStyle>
          <a:p>
            <a:fld id="{A6E01E74-C129-49CC-A8E9-55F17C697E65}" type="datetimeFigureOut">
              <a:rPr lang="sv-SE" smtClean="0"/>
              <a:t>2024-09-30</a:t>
            </a:fld>
            <a:endParaRPr lang="sv-SE"/>
          </a:p>
        </p:txBody>
      </p:sp>
      <p:sp>
        <p:nvSpPr>
          <p:cNvPr id="5" name="Platshållare för sidfot 4">
            <a:extLst>
              <a:ext uri="{FF2B5EF4-FFF2-40B4-BE49-F238E27FC236}">
                <a16:creationId xmlns:a16="http://schemas.microsoft.com/office/drawing/2014/main" id="{719AC333-F4E3-40BB-A65E-53AF712E71AF}"/>
              </a:ext>
            </a:extLst>
          </p:cNvPr>
          <p:cNvSpPr>
            <a:spLocks noGrp="1"/>
          </p:cNvSpPr>
          <p:nvPr>
            <p:ph type="ftr" sz="quarter" idx="11"/>
          </p:nvPr>
        </p:nvSpPr>
        <p:spPr/>
        <p:txBody>
          <a:bodyPr/>
          <a:lstStyle>
            <a:lvl1pPr>
              <a:defRPr>
                <a:solidFill>
                  <a:schemeClr val="bg2"/>
                </a:solidFill>
              </a:defRPr>
            </a:lvl1pPr>
          </a:lstStyle>
          <a:p>
            <a:endParaRPr lang="sv-SE"/>
          </a:p>
        </p:txBody>
      </p:sp>
      <p:sp>
        <p:nvSpPr>
          <p:cNvPr id="6" name="Platshållare för bildnummer 5">
            <a:extLst>
              <a:ext uri="{FF2B5EF4-FFF2-40B4-BE49-F238E27FC236}">
                <a16:creationId xmlns:a16="http://schemas.microsoft.com/office/drawing/2014/main" id="{0425F725-9A08-4697-93A3-92578D977A93}"/>
              </a:ext>
            </a:extLst>
          </p:cNvPr>
          <p:cNvSpPr>
            <a:spLocks noGrp="1"/>
          </p:cNvSpPr>
          <p:nvPr>
            <p:ph type="sldNum" sz="quarter" idx="12"/>
          </p:nvPr>
        </p:nvSpPr>
        <p:spPr/>
        <p:txBody>
          <a:bodyPr/>
          <a:lstStyle>
            <a:lvl1pPr>
              <a:defRPr>
                <a:solidFill>
                  <a:schemeClr val="bg2"/>
                </a:solidFill>
              </a:defRPr>
            </a:lvl1pPr>
          </a:lstStyle>
          <a:p>
            <a:fld id="{B4730AA7-F777-4CAC-8CCC-AEA20B9348DC}" type="slidenum">
              <a:rPr lang="sv-SE" smtClean="0"/>
              <a:t>‹#›</a:t>
            </a:fld>
            <a:endParaRPr lang="sv-SE"/>
          </a:p>
        </p:txBody>
      </p:sp>
      <p:pic>
        <p:nvPicPr>
          <p:cNvPr id="8" name="Bildobjekt 7">
            <a:extLst>
              <a:ext uri="{FF2B5EF4-FFF2-40B4-BE49-F238E27FC236}">
                <a16:creationId xmlns:a16="http://schemas.microsoft.com/office/drawing/2014/main" id="{5841A27E-EBFD-43BF-902B-FBFCD18690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1479" y="5848346"/>
            <a:ext cx="746613" cy="691200"/>
          </a:xfrm>
          <a:prstGeom prst="rect">
            <a:avLst/>
          </a:prstGeom>
        </p:spPr>
      </p:pic>
    </p:spTree>
    <p:extLst>
      <p:ext uri="{BB962C8B-B14F-4D97-AF65-F5344CB8AC3E}">
        <p14:creationId xmlns:p14="http://schemas.microsoft.com/office/powerpoint/2010/main" val="22700971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p:nvPr>
        </p:nvSpPr>
        <p:spPr>
          <a:xfrm>
            <a:off x="609600" y="360000"/>
            <a:ext cx="10972800" cy="1143000"/>
          </a:xfrm>
        </p:spPr>
        <p:txBody>
          <a:bodyPr anchor="t" anchorCtr="0"/>
          <a:lstStyle/>
          <a:p>
            <a:r>
              <a:rPr lang="sv-SE"/>
              <a:t>Klicka här för att ändra mall för rubrikformat</a:t>
            </a:r>
            <a:endParaRPr lang="en-US" dirty="0"/>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p:nvPr>
        </p:nvSpPr>
        <p:spPr/>
        <p:txBody>
          <a:bodyPr/>
          <a:lstStyle>
            <a:lvl1pPr>
              <a:lnSpc>
                <a:spcPct val="110000"/>
              </a:lnSpc>
              <a:spcBef>
                <a:spcPts val="1600"/>
              </a:spcBef>
              <a:defRPr/>
            </a:lvl1pPr>
            <a:lvl2pPr>
              <a:lnSpc>
                <a:spcPct val="110000"/>
              </a:lnSpc>
              <a:spcBef>
                <a:spcPts val="800"/>
              </a:spcBef>
              <a:defRPr/>
            </a:lvl2pPr>
            <a:lvl3pPr>
              <a:lnSpc>
                <a:spcPct val="110000"/>
              </a:lnSpc>
              <a:spcBef>
                <a:spcPts val="800"/>
              </a:spcBef>
              <a:defRPr/>
            </a:lvl3pPr>
            <a:lvl4pPr>
              <a:lnSpc>
                <a:spcPct val="110000"/>
              </a:lnSpc>
              <a:spcBef>
                <a:spcPts val="800"/>
              </a:spcBef>
              <a:defRPr/>
            </a:lvl4pPr>
            <a:lvl5pPr>
              <a:lnSpc>
                <a:spcPct val="110000"/>
              </a:lnSpc>
              <a:spcBef>
                <a:spcPts val="800"/>
              </a:spcBef>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p:txBody>
          <a:bodyPr/>
          <a:lstStyle/>
          <a:p>
            <a:fld id="{A6E01E74-C129-49CC-A8E9-55F17C697E65}" type="datetimeFigureOut">
              <a:rPr lang="sv-SE" smtClean="0"/>
              <a:t>2024-09-30</a:t>
            </a:fld>
            <a:endParaRPr lang="sv-SE"/>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679600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innehåll Hav">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p:nvPr>
        </p:nvSpPr>
        <p:spPr>
          <a:xfrm>
            <a:off x="609600" y="360000"/>
            <a:ext cx="10972800" cy="1143000"/>
          </a:xfrm>
        </p:spPr>
        <p:txBody>
          <a:bodyPr anchor="t" anchorCtr="0"/>
          <a:lstStyle>
            <a:lvl1pPr>
              <a:defRPr>
                <a:solidFill>
                  <a:schemeClr val="tx2"/>
                </a:solidFill>
              </a:defRPr>
            </a:lvl1pPr>
          </a:lstStyle>
          <a:p>
            <a:r>
              <a:rPr lang="sv-SE"/>
              <a:t>Klicka här för att ändra mall för rubrikformat</a:t>
            </a:r>
            <a:endParaRPr lang="en-US" dirty="0"/>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p:nvPr>
        </p:nvSpPr>
        <p:spPr/>
        <p:txBody>
          <a:bodyPr/>
          <a:lstStyle>
            <a:lvl1pPr>
              <a:lnSpc>
                <a:spcPct val="110000"/>
              </a:lnSpc>
              <a:spcBef>
                <a:spcPts val="1600"/>
              </a:spcBef>
              <a:defRPr>
                <a:solidFill>
                  <a:schemeClr val="tx2"/>
                </a:solidFill>
              </a:defRPr>
            </a:lvl1pPr>
            <a:lvl2pPr>
              <a:lnSpc>
                <a:spcPct val="110000"/>
              </a:lnSpc>
              <a:spcBef>
                <a:spcPts val="800"/>
              </a:spcBef>
              <a:defRPr>
                <a:solidFill>
                  <a:schemeClr val="tx2"/>
                </a:solidFill>
              </a:defRPr>
            </a:lvl2pPr>
            <a:lvl3pPr>
              <a:lnSpc>
                <a:spcPct val="110000"/>
              </a:lnSpc>
              <a:spcBef>
                <a:spcPts val="800"/>
              </a:spcBef>
              <a:defRPr>
                <a:solidFill>
                  <a:schemeClr val="tx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p:txBody>
          <a:bodyPr/>
          <a:lstStyle/>
          <a:p>
            <a:fld id="{A6E01E74-C129-49CC-A8E9-55F17C697E65}" type="datetimeFigureOut">
              <a:rPr lang="sv-SE" smtClean="0"/>
              <a:t>2024-09-30</a:t>
            </a:fld>
            <a:endParaRPr lang="sv-SE"/>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033364922"/>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Rubrik och innehåll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p:nvPr>
        </p:nvSpPr>
        <p:spPr>
          <a:xfrm>
            <a:off x="609600" y="360000"/>
            <a:ext cx="10972800" cy="1143000"/>
          </a:xfrm>
        </p:spPr>
        <p:txBody>
          <a:bodyPr anchor="t" anchorCtr="0"/>
          <a:lstStyle>
            <a:lvl1pPr>
              <a:defRPr>
                <a:solidFill>
                  <a:schemeClr val="tx2"/>
                </a:solidFill>
              </a:defRPr>
            </a:lvl1pPr>
          </a:lstStyle>
          <a:p>
            <a:r>
              <a:rPr lang="sv-SE"/>
              <a:t>Klicka här för att ändra mall för rubrikformat</a:t>
            </a:r>
            <a:endParaRPr lang="en-US" dirty="0"/>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p:nvPr>
        </p:nvSpPr>
        <p:spPr/>
        <p:txBody>
          <a:bodyPr/>
          <a:lstStyle>
            <a:lvl1pPr>
              <a:lnSpc>
                <a:spcPct val="110000"/>
              </a:lnSpc>
              <a:spcBef>
                <a:spcPts val="1600"/>
              </a:spcBef>
              <a:defRPr>
                <a:solidFill>
                  <a:schemeClr val="tx2"/>
                </a:solidFill>
              </a:defRPr>
            </a:lvl1pPr>
            <a:lvl2pPr>
              <a:lnSpc>
                <a:spcPct val="110000"/>
              </a:lnSpc>
              <a:spcBef>
                <a:spcPts val="800"/>
              </a:spcBef>
              <a:defRPr>
                <a:solidFill>
                  <a:schemeClr val="tx2"/>
                </a:solidFill>
              </a:defRPr>
            </a:lvl2pPr>
            <a:lvl3pPr>
              <a:lnSpc>
                <a:spcPct val="110000"/>
              </a:lnSpc>
              <a:spcBef>
                <a:spcPts val="800"/>
              </a:spcBef>
              <a:defRPr>
                <a:solidFill>
                  <a:schemeClr val="tx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p:txBody>
          <a:bodyPr/>
          <a:lstStyle/>
          <a:p>
            <a:fld id="{A6E01E74-C129-49CC-A8E9-55F17C697E65}" type="datetimeFigureOut">
              <a:rPr lang="sv-SE" smtClean="0"/>
              <a:t>2024-09-30</a:t>
            </a:fld>
            <a:endParaRPr lang="sv-SE"/>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70268817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vsnittsrubrik">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p:nvPr>
        </p:nvSpPr>
        <p:spPr>
          <a:xfrm>
            <a:off x="831850" y="1709738"/>
            <a:ext cx="10515600" cy="2852737"/>
          </a:xfrm>
        </p:spPr>
        <p:txBody>
          <a:bodyPr anchor="b"/>
          <a:lstStyle>
            <a:lvl1pPr>
              <a:defRPr sz="5000">
                <a:solidFill>
                  <a:schemeClr val="tx2"/>
                </a:solidFill>
              </a:defRPr>
            </a:lvl1pPr>
          </a:lstStyle>
          <a:p>
            <a:r>
              <a:rPr lang="sv-SE"/>
              <a:t>Klicka här för att ändra mall för rubrikformat</a:t>
            </a:r>
            <a:endParaRPr lang="en-US" dirty="0"/>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B9AA0B6B-7AF9-4DB1-9AD8-B53FE065E15E}"/>
              </a:ext>
            </a:extLst>
          </p:cNvPr>
          <p:cNvSpPr>
            <a:spLocks noGrp="1"/>
          </p:cNvSpPr>
          <p:nvPr>
            <p:ph type="dt" sz="half" idx="10"/>
          </p:nvPr>
        </p:nvSpPr>
        <p:spPr/>
        <p:txBody>
          <a:bodyPr/>
          <a:lstStyle/>
          <a:p>
            <a:fld id="{A6E01E74-C129-49CC-A8E9-55F17C697E65}" type="datetimeFigureOut">
              <a:rPr lang="sv-SE" smtClean="0"/>
              <a:t>2024-09-30</a:t>
            </a:fld>
            <a:endParaRPr lang="sv-SE"/>
          </a:p>
        </p:txBody>
      </p:sp>
      <p:sp>
        <p:nvSpPr>
          <p:cNvPr id="5" name="Platshållare för sidfot 4">
            <a:extLst>
              <a:ext uri="{FF2B5EF4-FFF2-40B4-BE49-F238E27FC236}">
                <a16:creationId xmlns:a16="http://schemas.microsoft.com/office/drawing/2014/main" id="{A173734F-9E81-4EBF-828B-55E450247C8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B4E38FE-8DC6-480D-A933-4F56F2E69512}"/>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469637950"/>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p:nvPr>
        </p:nvSpPr>
        <p:spPr/>
        <p:txBody>
          <a:bodyPr/>
          <a:lstStyle/>
          <a:p>
            <a:r>
              <a:rPr lang="sv-SE"/>
              <a:t>Klicka här för att ändra mall för rubrikformat</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p:nvPr>
        </p:nvSpPr>
        <p:spPr>
          <a:xfrm>
            <a:off x="609600" y="1600201"/>
            <a:ext cx="5181600" cy="4525963"/>
          </a:xfrm>
        </p:spPr>
        <p:txBody>
          <a:bodyPr/>
          <a:lstStyle>
            <a:lvl1pPr>
              <a:lnSpc>
                <a:spcPct val="110000"/>
              </a:lnSpc>
              <a:spcBef>
                <a:spcPts val="1600"/>
              </a:spcBef>
              <a:defRPr/>
            </a:lvl1pPr>
            <a:lvl2pPr>
              <a:spcBef>
                <a:spcPts val="1000"/>
              </a:spcBef>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p:nvPr>
        </p:nvSpPr>
        <p:spPr>
          <a:xfrm>
            <a:off x="6172200" y="1600200"/>
            <a:ext cx="5181600" cy="4525963"/>
          </a:xfrm>
        </p:spPr>
        <p:txBody>
          <a:bodyPr/>
          <a:lstStyle>
            <a:lvl1pPr>
              <a:lnSpc>
                <a:spcPct val="110000"/>
              </a:lnSpc>
              <a:spcBef>
                <a:spcPts val="1600"/>
              </a:spcBef>
              <a:defRPr/>
            </a:lvl1pPr>
            <a:lvl2pPr>
              <a:lnSpc>
                <a:spcPct val="110000"/>
              </a:lnSpc>
              <a:spcBef>
                <a:spcPts val="1000"/>
              </a:spcBef>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Platshållare för datum 4">
            <a:extLst>
              <a:ext uri="{FF2B5EF4-FFF2-40B4-BE49-F238E27FC236}">
                <a16:creationId xmlns:a16="http://schemas.microsoft.com/office/drawing/2014/main" id="{CB1C50E5-8128-40E2-AE11-9CDB6525B05B}"/>
              </a:ext>
            </a:extLst>
          </p:cNvPr>
          <p:cNvSpPr>
            <a:spLocks noGrp="1"/>
          </p:cNvSpPr>
          <p:nvPr>
            <p:ph type="dt" sz="half" idx="10"/>
          </p:nvPr>
        </p:nvSpPr>
        <p:spPr/>
        <p:txBody>
          <a:bodyPr/>
          <a:lstStyle/>
          <a:p>
            <a:fld id="{A6E01E74-C129-49CC-A8E9-55F17C697E65}" type="datetimeFigureOut">
              <a:rPr lang="sv-SE" smtClean="0"/>
              <a:t>2024-09-30</a:t>
            </a:fld>
            <a:endParaRPr lang="sv-SE"/>
          </a:p>
        </p:txBody>
      </p:sp>
      <p:sp>
        <p:nvSpPr>
          <p:cNvPr id="6" name="Platshållare för sidfot 5">
            <a:extLst>
              <a:ext uri="{FF2B5EF4-FFF2-40B4-BE49-F238E27FC236}">
                <a16:creationId xmlns:a16="http://schemas.microsoft.com/office/drawing/2014/main" id="{F8D02EC5-E67C-4775-9C2D-C859085834C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CAE321A-11E3-462D-8B66-93319761E135}"/>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406839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109971-4745-4ECE-8A5C-4E00F03AC096}"/>
              </a:ext>
            </a:extLst>
          </p:cNvPr>
          <p:cNvSpPr>
            <a:spLocks noGrp="1"/>
          </p:cNvSpPr>
          <p:nvPr>
            <p:ph type="title"/>
          </p:nvPr>
        </p:nvSpPr>
        <p:spPr>
          <a:xfrm>
            <a:off x="609600" y="360000"/>
            <a:ext cx="10972800" cy="1143000"/>
          </a:xfrm>
        </p:spPr>
        <p:txBody>
          <a:bodyPr/>
          <a:lstStyle/>
          <a:p>
            <a:r>
              <a:rPr lang="sv-SE"/>
              <a:t>Klicka här för att ändra mall för rubrikformat</a:t>
            </a:r>
            <a:endParaRPr lang="en-US" dirty="0"/>
          </a:p>
        </p:txBody>
      </p:sp>
      <p:sp>
        <p:nvSpPr>
          <p:cNvPr id="3" name="Platshållare för text 2">
            <a:extLst>
              <a:ext uri="{FF2B5EF4-FFF2-40B4-BE49-F238E27FC236}">
                <a16:creationId xmlns:a16="http://schemas.microsoft.com/office/drawing/2014/main" id="{596A0ADB-768E-4380-A0DC-DA924401FB73}"/>
              </a:ext>
            </a:extLst>
          </p:cNvPr>
          <p:cNvSpPr>
            <a:spLocks noGrp="1"/>
          </p:cNvSpPr>
          <p:nvPr>
            <p:ph type="body" idx="1"/>
          </p:nvPr>
        </p:nvSpPr>
        <p:spPr>
          <a:xfrm>
            <a:off x="609600" y="15494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5419755C-5DBD-4541-AA01-2558E5D30508}"/>
              </a:ext>
            </a:extLst>
          </p:cNvPr>
          <p:cNvSpPr>
            <a:spLocks noGrp="1"/>
          </p:cNvSpPr>
          <p:nvPr>
            <p:ph sz="half" idx="2"/>
          </p:nvPr>
        </p:nvSpPr>
        <p:spPr>
          <a:xfrm>
            <a:off x="609600" y="2505075"/>
            <a:ext cx="5157787" cy="3684588"/>
          </a:xfrm>
        </p:spPr>
        <p:txBody>
          <a:bodyPr/>
          <a:lstStyle>
            <a:lvl1pPr>
              <a:lnSpc>
                <a:spcPct val="110000"/>
              </a:lnSpc>
              <a:spcBef>
                <a:spcPts val="1600"/>
              </a:spcBef>
              <a:defRPr sz="2800"/>
            </a:lvl1pPr>
            <a:lvl2pPr>
              <a:lnSpc>
                <a:spcPct val="110000"/>
              </a:lnSpc>
              <a:spcBef>
                <a:spcPts val="1000"/>
              </a:spcBef>
              <a:defRPr sz="2400"/>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Platshållare för text 4">
            <a:extLst>
              <a:ext uri="{FF2B5EF4-FFF2-40B4-BE49-F238E27FC236}">
                <a16:creationId xmlns:a16="http://schemas.microsoft.com/office/drawing/2014/main" id="{C84B153F-E910-4E67-86A0-0C4BB4976259}"/>
              </a:ext>
            </a:extLst>
          </p:cNvPr>
          <p:cNvSpPr>
            <a:spLocks noGrp="1"/>
          </p:cNvSpPr>
          <p:nvPr>
            <p:ph type="body" sz="quarter" idx="3"/>
          </p:nvPr>
        </p:nvSpPr>
        <p:spPr>
          <a:xfrm>
            <a:off x="6382650" y="15494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5E39F378-447A-4833-854F-DDA68DE37968}"/>
              </a:ext>
            </a:extLst>
          </p:cNvPr>
          <p:cNvSpPr>
            <a:spLocks noGrp="1"/>
          </p:cNvSpPr>
          <p:nvPr>
            <p:ph sz="quarter" idx="4"/>
          </p:nvPr>
        </p:nvSpPr>
        <p:spPr>
          <a:xfrm>
            <a:off x="6399212" y="2505074"/>
            <a:ext cx="5183188" cy="3684588"/>
          </a:xfrm>
        </p:spPr>
        <p:txBody>
          <a:bodyPr/>
          <a:lstStyle>
            <a:lvl1pPr>
              <a:lnSpc>
                <a:spcPct val="110000"/>
              </a:lnSpc>
              <a:spcBef>
                <a:spcPts val="1600"/>
              </a:spcBef>
              <a:defRPr sz="2800"/>
            </a:lvl1pPr>
            <a:lvl2pPr>
              <a:lnSpc>
                <a:spcPct val="110000"/>
              </a:lnSpc>
              <a:spcBef>
                <a:spcPts val="1000"/>
              </a:spcBef>
              <a:defRPr sz="2400"/>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Platshållare för datum 6">
            <a:extLst>
              <a:ext uri="{FF2B5EF4-FFF2-40B4-BE49-F238E27FC236}">
                <a16:creationId xmlns:a16="http://schemas.microsoft.com/office/drawing/2014/main" id="{C1B20FEC-AC6C-4185-9558-FF62052651D4}"/>
              </a:ext>
            </a:extLst>
          </p:cNvPr>
          <p:cNvSpPr>
            <a:spLocks noGrp="1"/>
          </p:cNvSpPr>
          <p:nvPr>
            <p:ph type="dt" sz="half" idx="10"/>
          </p:nvPr>
        </p:nvSpPr>
        <p:spPr/>
        <p:txBody>
          <a:bodyPr/>
          <a:lstStyle/>
          <a:p>
            <a:fld id="{A6E01E74-C129-49CC-A8E9-55F17C697E65}" type="datetimeFigureOut">
              <a:rPr lang="sv-SE" smtClean="0"/>
              <a:t>2024-09-30</a:t>
            </a:fld>
            <a:endParaRPr lang="sv-SE"/>
          </a:p>
        </p:txBody>
      </p:sp>
      <p:sp>
        <p:nvSpPr>
          <p:cNvPr id="8" name="Platshållare för sidfot 7">
            <a:extLst>
              <a:ext uri="{FF2B5EF4-FFF2-40B4-BE49-F238E27FC236}">
                <a16:creationId xmlns:a16="http://schemas.microsoft.com/office/drawing/2014/main" id="{C32B6478-60E6-4DB5-8AD9-C74836F55600}"/>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966DAE3-5F86-48E0-A3B9-18884EA4F6F3}"/>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991789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Helsidesbild">
    <p:spTree>
      <p:nvGrpSpPr>
        <p:cNvPr id="1" name=""/>
        <p:cNvGrpSpPr/>
        <p:nvPr/>
      </p:nvGrpSpPr>
      <p:grpSpPr>
        <a:xfrm>
          <a:off x="0" y="0"/>
          <a:ext cx="0" cy="0"/>
          <a:chOff x="0" y="0"/>
          <a:chExt cx="0" cy="0"/>
        </a:xfrm>
      </p:grpSpPr>
      <p:sp>
        <p:nvSpPr>
          <p:cNvPr id="10" name="Platshållare för bild 9">
            <a:extLst>
              <a:ext uri="{FF2B5EF4-FFF2-40B4-BE49-F238E27FC236}">
                <a16:creationId xmlns:a16="http://schemas.microsoft.com/office/drawing/2014/main" id="{16386569-DA0D-4783-86EC-67A11FBDDEE2}"/>
              </a:ext>
            </a:extLst>
          </p:cNvPr>
          <p:cNvSpPr>
            <a:spLocks noGrp="1" noChangeAspect="1"/>
          </p:cNvSpPr>
          <p:nvPr>
            <p:ph type="pic" sz="quarter" idx="13" hasCustomPrompt="1"/>
          </p:nvPr>
        </p:nvSpPr>
        <p:spPr>
          <a:xfrm>
            <a:off x="0" y="0"/>
            <a:ext cx="11862000" cy="6552000"/>
          </a:xfrm>
          <a:custGeom>
            <a:avLst/>
            <a:gdLst/>
            <a:ahLst/>
            <a:cxnLst/>
            <a:rect l="l" t="t" r="r" b="b"/>
            <a:pathLst>
              <a:path w="11862000" h="6552000">
                <a:moveTo>
                  <a:pt x="0" y="0"/>
                </a:moveTo>
                <a:lnTo>
                  <a:pt x="11862000" y="0"/>
                </a:lnTo>
                <a:lnTo>
                  <a:pt x="11862000" y="5414062"/>
                </a:lnTo>
                <a:lnTo>
                  <a:pt x="11780700" y="5418167"/>
                </a:lnTo>
                <a:cubicBezTo>
                  <a:pt x="11269385" y="5470094"/>
                  <a:pt x="10855402" y="5851263"/>
                  <a:pt x="10754096" y="6346330"/>
                </a:cubicBezTo>
                <a:lnTo>
                  <a:pt x="10733363" y="6552000"/>
                </a:lnTo>
                <a:lnTo>
                  <a:pt x="0" y="6552000"/>
                </a:lnTo>
                <a:close/>
              </a:path>
            </a:pathLst>
          </a:custGeom>
        </p:spPr>
        <p:txBody>
          <a:bodyPr wrap="square" anchor="ctr" anchorCtr="1">
            <a:noAutofit/>
          </a:bodyPr>
          <a:lstStyle>
            <a:lvl1pPr marL="0" indent="0" algn="ctr">
              <a:lnSpc>
                <a:spcPct val="200000"/>
              </a:lnSpc>
              <a:buFontTx/>
              <a:buNone/>
              <a:defRPr/>
            </a:lvl1pPr>
          </a:lstStyle>
          <a:p>
            <a:r>
              <a:rPr lang="sv-SE" dirty="0"/>
              <a:t>Klicka på bildikonen och infoga bild, den fyller ut platshållaren med rundat hörn</a:t>
            </a:r>
            <a:endParaRPr lang="en-US" dirty="0"/>
          </a:p>
        </p:txBody>
      </p:sp>
      <p:sp>
        <p:nvSpPr>
          <p:cNvPr id="2" name="Rubrik 1">
            <a:extLst>
              <a:ext uri="{FF2B5EF4-FFF2-40B4-BE49-F238E27FC236}">
                <a16:creationId xmlns:a16="http://schemas.microsoft.com/office/drawing/2014/main" id="{7C30C2DA-4F3E-427C-8338-E3FE1B9EBD00}"/>
              </a:ext>
            </a:extLst>
          </p:cNvPr>
          <p:cNvSpPr>
            <a:spLocks noGrp="1"/>
          </p:cNvSpPr>
          <p:nvPr>
            <p:ph type="title"/>
          </p:nvPr>
        </p:nvSpPr>
        <p:spPr/>
        <p:txBody>
          <a:bodyPr/>
          <a:lstStyle/>
          <a:p>
            <a:r>
              <a:rPr lang="sv-SE"/>
              <a:t>Klicka här för att ändra mall för rubrikformat</a:t>
            </a:r>
            <a:endParaRPr lang="en-US" dirty="0"/>
          </a:p>
        </p:txBody>
      </p:sp>
      <p:sp>
        <p:nvSpPr>
          <p:cNvPr id="3" name="Platshållare för datum 2">
            <a:extLst>
              <a:ext uri="{FF2B5EF4-FFF2-40B4-BE49-F238E27FC236}">
                <a16:creationId xmlns:a16="http://schemas.microsoft.com/office/drawing/2014/main" id="{E52497BE-5C99-4235-BD47-33F28688C66C}"/>
              </a:ext>
            </a:extLst>
          </p:cNvPr>
          <p:cNvSpPr>
            <a:spLocks noGrp="1"/>
          </p:cNvSpPr>
          <p:nvPr>
            <p:ph type="dt" sz="half" idx="10"/>
          </p:nvPr>
        </p:nvSpPr>
        <p:spPr/>
        <p:txBody>
          <a:bodyPr/>
          <a:lstStyle/>
          <a:p>
            <a:fld id="{A6E01E74-C129-49CC-A8E9-55F17C697E65}" type="datetimeFigureOut">
              <a:rPr lang="sv-SE" smtClean="0"/>
              <a:t>2024-09-30</a:t>
            </a:fld>
            <a:endParaRPr lang="sv-SE"/>
          </a:p>
        </p:txBody>
      </p:sp>
      <p:sp>
        <p:nvSpPr>
          <p:cNvPr id="4" name="Platshållare för sidfot 3">
            <a:extLst>
              <a:ext uri="{FF2B5EF4-FFF2-40B4-BE49-F238E27FC236}">
                <a16:creationId xmlns:a16="http://schemas.microsoft.com/office/drawing/2014/main" id="{3540FD78-70B7-424E-A375-6D9ACFF741C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B14F48D-2FBD-4D25-8D1C-1F2C62904A80}"/>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982186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D2AB036-DCCD-4091-86D3-9356430B4B4E}"/>
              </a:ext>
            </a:extLst>
          </p:cNvPr>
          <p:cNvSpPr>
            <a:spLocks noGrp="1"/>
          </p:cNvSpPr>
          <p:nvPr>
            <p:ph type="title"/>
          </p:nvPr>
        </p:nvSpPr>
        <p:spPr>
          <a:xfrm>
            <a:off x="609600" y="360000"/>
            <a:ext cx="10972800" cy="1143000"/>
          </a:xfrm>
          <a:prstGeom prst="rect">
            <a:avLst/>
          </a:prstGeom>
        </p:spPr>
        <p:txBody>
          <a:bodyPr vert="horz" lIns="91440" tIns="45720" rIns="91440" bIns="45720" rtlCol="0" anchor="t" anchorCtr="0">
            <a:noAutofit/>
          </a:bodyPr>
          <a:lstStyle/>
          <a:p>
            <a:r>
              <a:rPr lang="en-US" dirty="0"/>
              <a:t>Klicka här för att ändra mall för rubrikformat</a:t>
            </a:r>
          </a:p>
        </p:txBody>
      </p:sp>
      <p:pic>
        <p:nvPicPr>
          <p:cNvPr id="7" name="Bildobjekt 5">
            <a:extLst>
              <a:ext uri="{FF2B5EF4-FFF2-40B4-BE49-F238E27FC236}">
                <a16:creationId xmlns:a16="http://schemas.microsoft.com/office/drawing/2014/main" id="{F7A0A58A-FC56-47DC-BCC8-CE51EE2570FE}"/>
              </a:ext>
            </a:extLst>
          </p:cNvPr>
          <p:cNvPicPr>
            <a:picLocks noChangeAspect="1" noChangeArrowheads="1"/>
          </p:cNvPicPr>
          <p:nvPr/>
        </p:nvPicPr>
        <p:blipFill>
          <a:blip r:embed="rId19" cstate="screen">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latshållare för text 2">
            <a:extLst>
              <a:ext uri="{FF2B5EF4-FFF2-40B4-BE49-F238E27FC236}">
                <a16:creationId xmlns:a16="http://schemas.microsoft.com/office/drawing/2014/main" id="{71996A95-48E2-4F6F-83D8-7449B280FD95}"/>
              </a:ext>
            </a:extLst>
          </p:cNvPr>
          <p:cNvSpPr>
            <a:spLocks noGrp="1"/>
          </p:cNvSpPr>
          <p:nvPr>
            <p:ph type="body" idx="1"/>
          </p:nvPr>
        </p:nvSpPr>
        <p:spPr>
          <a:xfrm>
            <a:off x="609600" y="1600201"/>
            <a:ext cx="10972800" cy="4525963"/>
          </a:xfrm>
          <a:prstGeom prst="rect">
            <a:avLst/>
          </a:prstGeom>
        </p:spPr>
        <p:txBody>
          <a:bodyPr vert="horz" lIns="91440" tIns="45720" rIns="91440" bIns="45720" rtlCol="0">
            <a:noAutofit/>
          </a:bodyPr>
          <a:lstStyle/>
          <a:p>
            <a:pPr lvl="0"/>
            <a:r>
              <a:rPr lang="en-US" dirty="0"/>
              <a:t>Klicka här för att ändra format på bakgrundstexten</a:t>
            </a:r>
          </a:p>
          <a:p>
            <a:pPr lvl="1"/>
            <a:r>
              <a:rPr lang="en-US" dirty="0"/>
              <a:t>Nivå två</a:t>
            </a:r>
          </a:p>
          <a:p>
            <a:pPr lvl="2"/>
            <a:r>
              <a:rPr lang="en-US" dirty="0"/>
              <a:t>Nivå tre</a:t>
            </a:r>
          </a:p>
          <a:p>
            <a:pPr lvl="3"/>
            <a:r>
              <a:rPr lang="en-US" dirty="0"/>
              <a:t>Nivå fyra</a:t>
            </a:r>
          </a:p>
          <a:p>
            <a:pPr lvl="4"/>
            <a:r>
              <a:rPr lang="en-US" dirty="0"/>
              <a:t>Nivå fem</a:t>
            </a:r>
          </a:p>
        </p:txBody>
      </p:sp>
      <p:sp>
        <p:nvSpPr>
          <p:cNvPr id="4" name="Platshållare för datum 3">
            <a:extLst>
              <a:ext uri="{FF2B5EF4-FFF2-40B4-BE49-F238E27FC236}">
                <a16:creationId xmlns:a16="http://schemas.microsoft.com/office/drawing/2014/main" id="{AA9493F9-282B-4097-A7AF-FB6F8D34651D}"/>
              </a:ext>
            </a:extLst>
          </p:cNvPr>
          <p:cNvSpPr>
            <a:spLocks noGrp="1"/>
          </p:cNvSpPr>
          <p:nvPr>
            <p:ph type="dt" sz="half" idx="2"/>
          </p:nvPr>
        </p:nvSpPr>
        <p:spPr>
          <a:xfrm>
            <a:off x="584754" y="6525320"/>
            <a:ext cx="96078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01E74-C129-49CC-A8E9-55F17C697E65}" type="datetimeFigureOut">
              <a:rPr lang="sv-SE" smtClean="0"/>
              <a:t>2024-09-30</a:t>
            </a:fld>
            <a:endParaRPr lang="sv-SE"/>
          </a:p>
        </p:txBody>
      </p:sp>
      <p:sp>
        <p:nvSpPr>
          <p:cNvPr id="5" name="Platshållare för sidfot 4">
            <a:extLst>
              <a:ext uri="{FF2B5EF4-FFF2-40B4-BE49-F238E27FC236}">
                <a16:creationId xmlns:a16="http://schemas.microsoft.com/office/drawing/2014/main" id="{AA75777A-8889-41C5-9B21-1D01DDBB0F41}"/>
              </a:ext>
            </a:extLst>
          </p:cNvPr>
          <p:cNvSpPr>
            <a:spLocks noGrp="1"/>
          </p:cNvSpPr>
          <p:nvPr>
            <p:ph type="ftr" sz="quarter" idx="3"/>
          </p:nvPr>
        </p:nvSpPr>
        <p:spPr>
          <a:xfrm>
            <a:off x="1669775" y="6525320"/>
            <a:ext cx="936763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BE3D0A82-13FD-4CDE-95C7-C0163891E983}"/>
              </a:ext>
            </a:extLst>
          </p:cNvPr>
          <p:cNvSpPr>
            <a:spLocks noGrp="1"/>
          </p:cNvSpPr>
          <p:nvPr>
            <p:ph type="sldNum" sz="quarter" idx="4"/>
          </p:nvPr>
        </p:nvSpPr>
        <p:spPr>
          <a:xfrm>
            <a:off x="11226248" y="6525320"/>
            <a:ext cx="67918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30AA7-F777-4CAC-8CCC-AEA20B9348DC}" type="slidenum">
              <a:rPr lang="sv-SE" smtClean="0"/>
              <a:t>‹#›</a:t>
            </a:fld>
            <a:endParaRPr lang="sv-SE"/>
          </a:p>
        </p:txBody>
      </p:sp>
    </p:spTree>
    <p:extLst>
      <p:ext uri="{BB962C8B-B14F-4D97-AF65-F5344CB8AC3E}">
        <p14:creationId xmlns:p14="http://schemas.microsoft.com/office/powerpoint/2010/main" val="2262516603"/>
      </p:ext>
    </p:extLst>
  </p:cSld>
  <p:clrMap bg1="lt1" tx1="dk1" bg2="lt2" tx2="dk2" accent1="accent1" accent2="accent2" accent3="accent3" accent4="accent4" accent5="accent5" accent6="accent6" hlink="hlink" folHlink="folHlink"/>
  <p:sldLayoutIdLst>
    <p:sldLayoutId id="2147483661" r:id="rId1"/>
    <p:sldLayoutId id="2147483675" r:id="rId2"/>
    <p:sldLayoutId id="2147483662" r:id="rId3"/>
    <p:sldLayoutId id="2147483677" r:id="rId4"/>
    <p:sldLayoutId id="2147483676"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2" r:id="rId15"/>
    <p:sldLayoutId id="2147483673" r:id="rId16"/>
    <p:sldLayoutId id="2147483674" r:id="rId17"/>
  </p:sldLayoutIdLst>
  <p:txStyles>
    <p:titleStyle>
      <a:lvl1pPr algn="l" defTabSz="914400" rtl="0" eaLnBrk="1" latinLnBrk="0" hangingPunct="1">
        <a:lnSpc>
          <a:spcPct val="11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B4AB70-C4FB-4E59-9946-0F44BE9414B1}"/>
              </a:ext>
            </a:extLst>
          </p:cNvPr>
          <p:cNvSpPr>
            <a:spLocks noGrp="1"/>
          </p:cNvSpPr>
          <p:nvPr>
            <p:ph type="ctrTitle"/>
          </p:nvPr>
        </p:nvSpPr>
        <p:spPr/>
        <p:txBody>
          <a:bodyPr/>
          <a:lstStyle/>
          <a:p>
            <a:r>
              <a:rPr lang="sv-SE" dirty="0"/>
              <a:t>Förändring till regiongemensamma arbetssätt med anledning av SDV</a:t>
            </a:r>
          </a:p>
        </p:txBody>
      </p:sp>
      <p:sp>
        <p:nvSpPr>
          <p:cNvPr id="3" name="Underrubrik 2">
            <a:extLst>
              <a:ext uri="{FF2B5EF4-FFF2-40B4-BE49-F238E27FC236}">
                <a16:creationId xmlns:a16="http://schemas.microsoft.com/office/drawing/2014/main" id="{C6560FF4-1697-441F-8FEF-3B8E45E2795D}"/>
              </a:ext>
            </a:extLst>
          </p:cNvPr>
          <p:cNvSpPr>
            <a:spLocks noGrp="1"/>
          </p:cNvSpPr>
          <p:nvPr>
            <p:ph type="subTitle" idx="1"/>
          </p:nvPr>
        </p:nvSpPr>
        <p:spPr/>
        <p:txBody>
          <a:bodyPr/>
          <a:lstStyle/>
          <a:p>
            <a:r>
              <a:rPr lang="sv-SE" dirty="0"/>
              <a:t>Regionövergripande beslut 2023-10-17</a:t>
            </a:r>
          </a:p>
        </p:txBody>
      </p:sp>
      <p:grpSp>
        <p:nvGrpSpPr>
          <p:cNvPr id="7" name="Grupp 6" descr="Logotyp för Region Skåne">
            <a:extLst>
              <a:ext uri="{FF2B5EF4-FFF2-40B4-BE49-F238E27FC236}">
                <a16:creationId xmlns:a16="http://schemas.microsoft.com/office/drawing/2014/main" id="{91745122-F1F4-406D-9915-564572F96D66}"/>
              </a:ext>
            </a:extLst>
          </p:cNvPr>
          <p:cNvGrpSpPr/>
          <p:nvPr/>
        </p:nvGrpSpPr>
        <p:grpSpPr>
          <a:xfrm>
            <a:off x="11032836" y="5830454"/>
            <a:ext cx="949036" cy="894773"/>
            <a:chOff x="11032836" y="5830454"/>
            <a:chExt cx="949036" cy="894773"/>
          </a:xfrm>
        </p:grpSpPr>
        <p:sp>
          <p:nvSpPr>
            <p:cNvPr id="5" name="Ellips 4">
              <a:extLst>
                <a:ext uri="{FF2B5EF4-FFF2-40B4-BE49-F238E27FC236}">
                  <a16:creationId xmlns:a16="http://schemas.microsoft.com/office/drawing/2014/main" id="{3ECB80DB-3FDA-4623-8036-F3FCA8671E06}"/>
                </a:ext>
              </a:extLst>
            </p:cNvPr>
            <p:cNvSpPr/>
            <p:nvPr/>
          </p:nvSpPr>
          <p:spPr>
            <a:xfrm>
              <a:off x="11032836" y="5830454"/>
              <a:ext cx="949036" cy="89477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4" name="Bildobjekt 3">
              <a:extLst>
                <a:ext uri="{FF2B5EF4-FFF2-40B4-BE49-F238E27FC236}">
                  <a16:creationId xmlns:a16="http://schemas.microsoft.com/office/drawing/2014/main" id="{35749E1A-28CA-42F2-B71A-7D8DF071C13E}"/>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1479" y="5848346"/>
              <a:ext cx="746613" cy="691200"/>
            </a:xfrm>
            <a:prstGeom prst="rect">
              <a:avLst/>
            </a:prstGeom>
          </p:spPr>
        </p:pic>
      </p:grpSp>
    </p:spTree>
    <p:extLst>
      <p:ext uri="{BB962C8B-B14F-4D97-AF65-F5344CB8AC3E}">
        <p14:creationId xmlns:p14="http://schemas.microsoft.com/office/powerpoint/2010/main" val="3501079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F90D95-E564-B673-0AA2-E5DEDE29448A}"/>
              </a:ext>
            </a:extLst>
          </p:cNvPr>
          <p:cNvSpPr>
            <a:spLocks noGrp="1"/>
          </p:cNvSpPr>
          <p:nvPr>
            <p:ph type="title"/>
          </p:nvPr>
        </p:nvSpPr>
        <p:spPr/>
        <p:txBody>
          <a:bodyPr/>
          <a:lstStyle/>
          <a:p>
            <a:r>
              <a:rPr lang="sv-SE" sz="2800" dirty="0"/>
              <a:t>Regiongemensamma arbetssätt blir utgångspunkt </a:t>
            </a:r>
            <a:br>
              <a:rPr lang="sv-SE" sz="2800" dirty="0"/>
            </a:br>
            <a:r>
              <a:rPr lang="sv-SE" sz="2800" dirty="0"/>
              <a:t>vid beslut inom hälso- och sjukvården</a:t>
            </a:r>
          </a:p>
        </p:txBody>
      </p:sp>
      <p:sp>
        <p:nvSpPr>
          <p:cNvPr id="3" name="Platshållare för innehåll 2">
            <a:extLst>
              <a:ext uri="{FF2B5EF4-FFF2-40B4-BE49-F238E27FC236}">
                <a16:creationId xmlns:a16="http://schemas.microsoft.com/office/drawing/2014/main" id="{014C7B66-65F0-00D0-6156-630A0407761C}"/>
              </a:ext>
            </a:extLst>
          </p:cNvPr>
          <p:cNvSpPr>
            <a:spLocks noGrp="1"/>
          </p:cNvSpPr>
          <p:nvPr>
            <p:ph idx="1"/>
          </p:nvPr>
        </p:nvSpPr>
        <p:spPr>
          <a:xfrm>
            <a:off x="609599" y="1600201"/>
            <a:ext cx="7249065" cy="4525963"/>
          </a:xfrm>
        </p:spPr>
        <p:txBody>
          <a:bodyPr/>
          <a:lstStyle/>
          <a:p>
            <a:pPr>
              <a:spcBef>
                <a:spcPts val="1200"/>
              </a:spcBef>
            </a:pPr>
            <a:r>
              <a:rPr lang="sv-SE" sz="2000" dirty="0"/>
              <a:t>Grundläggande princip för ett gemensamt system är </a:t>
            </a:r>
            <a:br>
              <a:rPr lang="sv-SE" sz="2000" dirty="0"/>
            </a:br>
            <a:r>
              <a:rPr lang="sv-SE" sz="2000" b="1" dirty="0">
                <a:solidFill>
                  <a:schemeClr val="tx2"/>
                </a:solidFill>
              </a:rPr>
              <a:t>enhetligt arbete</a:t>
            </a:r>
            <a:r>
              <a:rPr lang="sv-SE" sz="2000" dirty="0"/>
              <a:t>. </a:t>
            </a:r>
          </a:p>
          <a:p>
            <a:pPr>
              <a:spcBef>
                <a:spcPts val="1200"/>
              </a:spcBef>
            </a:pPr>
            <a:r>
              <a:rPr lang="sv-SE" sz="2000" dirty="0"/>
              <a:t>För att </a:t>
            </a:r>
            <a:r>
              <a:rPr lang="sv-SE" sz="2000" b="1" dirty="0">
                <a:solidFill>
                  <a:schemeClr val="tx2"/>
                </a:solidFill>
              </a:rPr>
              <a:t>nyttja systemets möjligheter så väl som möjligt </a:t>
            </a:r>
            <a:r>
              <a:rPr lang="sv-SE" sz="2000" dirty="0"/>
              <a:t>har medarbetare från Region Skånes hälso- och sjukvårdsverksamheter under flera års tid arbetat med att anpassa det nya systemet till skånska förhållanden, och enats om </a:t>
            </a:r>
            <a:r>
              <a:rPr lang="sv-SE" sz="2000" b="1" dirty="0">
                <a:solidFill>
                  <a:schemeClr val="tx2"/>
                </a:solidFill>
              </a:rPr>
              <a:t>regiongemensamma arbetssätt utifrån fem övergripande principer</a:t>
            </a:r>
            <a:r>
              <a:rPr lang="sv-SE" sz="2000" dirty="0"/>
              <a:t>. </a:t>
            </a:r>
          </a:p>
          <a:p>
            <a:pPr>
              <a:spcBef>
                <a:spcPts val="1200"/>
              </a:spcBef>
            </a:pPr>
            <a:r>
              <a:rPr lang="sv-SE" sz="2000" dirty="0"/>
              <a:t>Under arbetets gång har </a:t>
            </a:r>
            <a:r>
              <a:rPr lang="sv-SE" sz="2000" b="1" dirty="0">
                <a:solidFill>
                  <a:schemeClr val="tx2"/>
                </a:solidFill>
              </a:rPr>
              <a:t>dialoger</a:t>
            </a:r>
            <a:r>
              <a:rPr lang="sv-SE" sz="2000" dirty="0"/>
              <a:t> hållits med mottagande organisationer och fackliga representanter.</a:t>
            </a:r>
          </a:p>
          <a:p>
            <a:pPr>
              <a:spcBef>
                <a:spcPts val="1200"/>
              </a:spcBef>
            </a:pPr>
            <a:endParaRPr lang="sv-SE" sz="2000" dirty="0"/>
          </a:p>
          <a:p>
            <a:pPr>
              <a:spcBef>
                <a:spcPts val="1200"/>
              </a:spcBef>
            </a:pPr>
            <a:endParaRPr lang="sv-SE" sz="2000" dirty="0"/>
          </a:p>
        </p:txBody>
      </p:sp>
      <p:sp>
        <p:nvSpPr>
          <p:cNvPr id="7" name="Rektangel: rundade hörn 6">
            <a:extLst>
              <a:ext uri="{FF2B5EF4-FFF2-40B4-BE49-F238E27FC236}">
                <a16:creationId xmlns:a16="http://schemas.microsoft.com/office/drawing/2014/main" id="{9AC22FEB-BBD5-6FDE-6E8F-9C9B0D26E139}"/>
              </a:ext>
            </a:extLst>
          </p:cNvPr>
          <p:cNvSpPr/>
          <p:nvPr/>
        </p:nvSpPr>
        <p:spPr>
          <a:xfrm>
            <a:off x="8031192" y="1688621"/>
            <a:ext cx="3450566" cy="3480757"/>
          </a:xfrm>
          <a:prstGeom prst="roundRect">
            <a:avLst>
              <a:gd name="adj" fmla="val 98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b="1" dirty="0"/>
              <a:t>Regiongemensamma arbetssätt </a:t>
            </a:r>
          </a:p>
          <a:p>
            <a:pPr algn="ctr"/>
            <a:endParaRPr lang="sv-SE" sz="2000" dirty="0"/>
          </a:p>
          <a:p>
            <a:pPr algn="ctr"/>
            <a:r>
              <a:rPr lang="sv-SE" sz="2000" dirty="0"/>
              <a:t>En förutsättning för </a:t>
            </a:r>
            <a:br>
              <a:rPr lang="sv-SE" sz="2000" dirty="0"/>
            </a:br>
            <a:r>
              <a:rPr lang="sv-SE" sz="2000" b="1" dirty="0"/>
              <a:t>jämlik vård</a:t>
            </a:r>
            <a:r>
              <a:rPr lang="sv-SE" sz="2000" dirty="0"/>
              <a:t>, </a:t>
            </a:r>
            <a:br>
              <a:rPr lang="sv-SE" sz="2000" dirty="0"/>
            </a:br>
            <a:r>
              <a:rPr lang="sv-SE" sz="2000" dirty="0"/>
              <a:t>och ett verktyg </a:t>
            </a:r>
            <a:br>
              <a:rPr lang="sv-SE" sz="2000" dirty="0"/>
            </a:br>
            <a:r>
              <a:rPr lang="sv-SE" sz="2000" dirty="0"/>
              <a:t>för att uppnå </a:t>
            </a:r>
            <a:br>
              <a:rPr lang="sv-SE" sz="2000" dirty="0"/>
            </a:br>
            <a:r>
              <a:rPr lang="sv-SE" sz="2000" b="1" dirty="0"/>
              <a:t>ökad tillgänglighet och säkerhet </a:t>
            </a:r>
            <a:r>
              <a:rPr lang="sv-SE" sz="2000" dirty="0"/>
              <a:t>i våra system. </a:t>
            </a:r>
          </a:p>
        </p:txBody>
      </p:sp>
    </p:spTree>
    <p:extLst>
      <p:ext uri="{BB962C8B-B14F-4D97-AF65-F5344CB8AC3E}">
        <p14:creationId xmlns:p14="http://schemas.microsoft.com/office/powerpoint/2010/main" val="3744618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ubrik 1"/>
          <p:cNvSpPr>
            <a:spLocks noGrp="1"/>
          </p:cNvSpPr>
          <p:nvPr>
            <p:ph type="title"/>
          </p:nvPr>
        </p:nvSpPr>
        <p:spPr>
          <a:xfrm>
            <a:off x="627888" y="332568"/>
            <a:ext cx="10972800" cy="1143000"/>
          </a:xfrm>
        </p:spPr>
        <p:txBody>
          <a:bodyPr/>
          <a:lstStyle/>
          <a:p>
            <a:r>
              <a:rPr lang="sv-SE" altLang="sv-SE" sz="3200"/>
              <a:t>Verksamhetsomställning – fem principer</a:t>
            </a:r>
            <a:endParaRPr lang="sv-SE" altLang="sv-SE" sz="3200" dirty="0"/>
          </a:p>
        </p:txBody>
      </p:sp>
      <p:sp>
        <p:nvSpPr>
          <p:cNvPr id="19" name="Rektangel med rundade hörn 18"/>
          <p:cNvSpPr/>
          <p:nvPr/>
        </p:nvSpPr>
        <p:spPr>
          <a:xfrm>
            <a:off x="6096332" y="1376018"/>
            <a:ext cx="3592675" cy="1365336"/>
          </a:xfrm>
          <a:prstGeom prst="roundRect">
            <a:avLst>
              <a:gd name="adj" fmla="val 8046"/>
            </a:avLst>
          </a:prstGeom>
          <a:solidFill>
            <a:schemeClr val="accent1">
              <a:lumMod val="20000"/>
              <a:lumOff val="80000"/>
            </a:schemeClr>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108000" tIns="468000" rIns="36000" bIns="72000" rtlCol="0" anchor="t"/>
          <a:lstStyle/>
          <a:p>
            <a:pPr marL="0" marR="0" lvl="1" indent="0" algn="ctr" defTabSz="533400" rtl="0" eaLnBrk="1" fontAlgn="auto" latinLnBrk="0" hangingPunct="1">
              <a:lnSpc>
                <a:spcPct val="90000"/>
              </a:lnSpc>
              <a:spcBef>
                <a:spcPts val="0"/>
              </a:spcBef>
              <a:spcAft>
                <a:spcPts val="600"/>
              </a:spcAft>
              <a:buClrTx/>
              <a:buSzTx/>
              <a:buFontTx/>
              <a:buNone/>
              <a:tabLst/>
              <a:defRPr/>
            </a:pPr>
            <a:r>
              <a:rPr kumimoji="0" lang="sv-SE" sz="1600" i="0" u="none" strike="noStrike" kern="1200" cap="none" spc="0" normalizeH="0" baseline="0" noProof="0" dirty="0">
                <a:ln>
                  <a:noFill/>
                </a:ln>
                <a:solidFill>
                  <a:prstClr val="black"/>
                </a:solidFill>
                <a:effectLst/>
                <a:uLnTx/>
                <a:uFillTx/>
                <a:latin typeface="Arial" panose="020B0604020202020204"/>
                <a:ea typeface="+mn-ea"/>
                <a:cs typeface="+mn-cs"/>
              </a:rPr>
              <a:t>Fler mallar, mindre fritext </a:t>
            </a:r>
            <a:br>
              <a:rPr kumimoji="0" lang="sv-SE" sz="1600" i="0" u="none" strike="noStrike" kern="1200" cap="none" spc="0" normalizeH="0" baseline="0" noProof="0" dirty="0">
                <a:ln>
                  <a:noFill/>
                </a:ln>
                <a:solidFill>
                  <a:prstClr val="black"/>
                </a:solidFill>
                <a:effectLst/>
                <a:uLnTx/>
                <a:uFillTx/>
                <a:latin typeface="Arial" panose="020B0604020202020204"/>
                <a:ea typeface="+mn-ea"/>
                <a:cs typeface="+mn-cs"/>
              </a:rPr>
            </a:br>
            <a:r>
              <a:rPr kumimoji="0" lang="sv-SE" sz="1600" i="0" u="none" strike="noStrike" kern="1200" cap="none" spc="0" normalizeH="0" baseline="0" noProof="0" dirty="0">
                <a:ln>
                  <a:noFill/>
                </a:ln>
                <a:solidFill>
                  <a:prstClr val="black"/>
                </a:solidFill>
                <a:effectLst/>
                <a:uLnTx/>
                <a:uFillTx/>
                <a:latin typeface="Arial" panose="020B0604020202020204"/>
                <a:ea typeface="+mn-ea"/>
                <a:cs typeface="+mn-cs"/>
              </a:rPr>
              <a:t>och mindre dubbeldokumentation. </a:t>
            </a:r>
          </a:p>
          <a:p>
            <a:pPr marL="0" marR="0" lvl="1" indent="0" algn="ctr" defTabSz="533400" rtl="0" eaLnBrk="1" fontAlgn="auto" latinLnBrk="0" hangingPunct="1">
              <a:lnSpc>
                <a:spcPct val="90000"/>
              </a:lnSpc>
              <a:spcBef>
                <a:spcPts val="0"/>
              </a:spcBef>
              <a:spcAft>
                <a:spcPts val="600"/>
              </a:spcAft>
              <a:buClrTx/>
              <a:buSzTx/>
              <a:buFontTx/>
              <a:buNone/>
              <a:tabLst/>
              <a:defRPr/>
            </a:pPr>
            <a:endParaRPr kumimoji="0" lang="sv-SE" sz="160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23" name="Rektangel med rundade hörn 22"/>
          <p:cNvSpPr/>
          <p:nvPr/>
        </p:nvSpPr>
        <p:spPr>
          <a:xfrm>
            <a:off x="6096119" y="1256842"/>
            <a:ext cx="3592675" cy="504001"/>
          </a:xfrm>
          <a:prstGeom prst="roundRect">
            <a:avLst>
              <a:gd name="adj" fmla="val 27614"/>
            </a:avLst>
          </a:prstGeom>
          <a:solidFill>
            <a:schemeClr val="accent1"/>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36000" tIns="72000" rIns="36000" bIns="72000" rtlCol="0" anchor="ctr"/>
          <a:lstStyle/>
          <a:p>
            <a:pPr marL="0" marR="0" lvl="0" indent="0" algn="ctr" defTabSz="1155700" rtl="0" eaLnBrk="1" fontAlgn="auto" latinLnBrk="0" hangingPunct="1">
              <a:lnSpc>
                <a:spcPct val="90000"/>
              </a:lnSpc>
              <a:spcBef>
                <a:spcPts val="0"/>
              </a:spcBef>
              <a:spcAft>
                <a:spcPct val="35000"/>
              </a:spcAft>
              <a:buClrTx/>
              <a:buSzTx/>
              <a:buFontTx/>
              <a:buNone/>
              <a:tabLst/>
              <a:defRPr/>
            </a:pPr>
            <a:r>
              <a:rPr kumimoji="0" lang="sv-SE" sz="1800" b="1" i="0" u="none" strike="noStrike" kern="1200" cap="none" spc="0" normalizeH="0" baseline="0" noProof="0" dirty="0">
                <a:ln>
                  <a:noFill/>
                </a:ln>
                <a:solidFill>
                  <a:prstClr val="white"/>
                </a:solidFill>
                <a:effectLst/>
                <a:uLnTx/>
                <a:uFillTx/>
                <a:latin typeface="Arial" panose="020B0604020202020204"/>
                <a:ea typeface="+mn-ea"/>
                <a:cs typeface="+mn-cs"/>
              </a:rPr>
              <a:t>Strukturerad dokumentation</a:t>
            </a:r>
          </a:p>
        </p:txBody>
      </p:sp>
      <p:sp>
        <p:nvSpPr>
          <p:cNvPr id="20" name="Rektangel med rundade hörn 19"/>
          <p:cNvSpPr/>
          <p:nvPr/>
        </p:nvSpPr>
        <p:spPr>
          <a:xfrm>
            <a:off x="2343044" y="1376017"/>
            <a:ext cx="3592675" cy="1366374"/>
          </a:xfrm>
          <a:prstGeom prst="roundRect">
            <a:avLst>
              <a:gd name="adj" fmla="val 8046"/>
            </a:avLst>
          </a:prstGeom>
          <a:solidFill>
            <a:schemeClr val="accent1">
              <a:lumMod val="20000"/>
              <a:lumOff val="80000"/>
            </a:schemeClr>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108000" tIns="468000" rIns="36000" bIns="72000" rtlCol="0" anchor="t"/>
          <a:lstStyle/>
          <a:p>
            <a:pPr marL="0" marR="0" lvl="1" indent="0" algn="ctr" defTabSz="533400" rtl="0" eaLnBrk="1" fontAlgn="auto" latinLnBrk="0" hangingPunct="1">
              <a:lnSpc>
                <a:spcPct val="90000"/>
              </a:lnSpc>
              <a:spcBef>
                <a:spcPts val="0"/>
              </a:spcBef>
              <a:spcAft>
                <a:spcPts val="600"/>
              </a:spcAft>
              <a:buClrTx/>
              <a:buSzTx/>
              <a:buFontTx/>
              <a:buNone/>
              <a:tabLst/>
              <a:defRPr/>
            </a:pPr>
            <a:r>
              <a:rPr kumimoji="0" lang="sv-SE" sz="1600" i="0" u="none" strike="noStrike" kern="1200" cap="none" spc="0" normalizeH="0" baseline="0" noProof="0" dirty="0">
                <a:ln>
                  <a:noFill/>
                </a:ln>
                <a:solidFill>
                  <a:prstClr val="black"/>
                </a:solidFill>
                <a:effectLst/>
                <a:uLnTx/>
                <a:uFillTx/>
                <a:latin typeface="Arial" panose="020B0604020202020204"/>
                <a:ea typeface="+mn-ea"/>
                <a:cs typeface="+mn-cs"/>
              </a:rPr>
              <a:t>Gemensam digital miljö, enhetliga arbetssätt, samsyn kring dokumentation.</a:t>
            </a:r>
          </a:p>
          <a:p>
            <a:pPr marL="0" marR="0" lvl="1" indent="0" algn="ctr" defTabSz="533400" rtl="0" eaLnBrk="1" fontAlgn="auto" latinLnBrk="0" hangingPunct="1">
              <a:lnSpc>
                <a:spcPct val="90000"/>
              </a:lnSpc>
              <a:spcBef>
                <a:spcPts val="0"/>
              </a:spcBef>
              <a:spcAft>
                <a:spcPts val="600"/>
              </a:spcAft>
              <a:buClrTx/>
              <a:buSzTx/>
              <a:buFontTx/>
              <a:buNone/>
              <a:tabLst/>
              <a:defRPr/>
            </a:pPr>
            <a:endParaRPr kumimoji="0" lang="sv-SE" sz="160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1" indent="0" algn="ctr" defTabSz="533400" rtl="0" eaLnBrk="1" fontAlgn="auto" latinLnBrk="0" hangingPunct="1">
              <a:lnSpc>
                <a:spcPct val="90000"/>
              </a:lnSpc>
              <a:spcBef>
                <a:spcPts val="0"/>
              </a:spcBef>
              <a:spcAft>
                <a:spcPts val="600"/>
              </a:spcAft>
              <a:buClrTx/>
              <a:buSzTx/>
              <a:buFontTx/>
              <a:buNone/>
              <a:tabLst/>
              <a:defRPr/>
            </a:pPr>
            <a:endParaRPr kumimoji="0" lang="sv-SE" sz="160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28" name="Rektangel med rundade hörn 27"/>
          <p:cNvSpPr/>
          <p:nvPr/>
        </p:nvSpPr>
        <p:spPr>
          <a:xfrm>
            <a:off x="2342826" y="1256842"/>
            <a:ext cx="3592675" cy="504001"/>
          </a:xfrm>
          <a:prstGeom prst="roundRect">
            <a:avLst>
              <a:gd name="adj" fmla="val 29586"/>
            </a:avLst>
          </a:prstGeom>
          <a:solidFill>
            <a:schemeClr val="accent1"/>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36000" tIns="72000" rIns="36000" bIns="72000" rtlCol="0" anchor="ctr"/>
          <a:lstStyle/>
          <a:p>
            <a:pPr marL="0" marR="0" lvl="0" indent="0" algn="ctr" defTabSz="1155700" rtl="0" eaLnBrk="1" fontAlgn="auto" latinLnBrk="0" hangingPunct="1">
              <a:lnSpc>
                <a:spcPct val="90000"/>
              </a:lnSpc>
              <a:spcBef>
                <a:spcPts val="0"/>
              </a:spcBef>
              <a:spcAft>
                <a:spcPct val="35000"/>
              </a:spcAft>
              <a:buClrTx/>
              <a:buSzTx/>
              <a:buFontTx/>
              <a:buNone/>
              <a:tabLst/>
              <a:defRPr/>
            </a:pPr>
            <a:r>
              <a:rPr kumimoji="0" lang="sv-SE" sz="1800" b="1" i="0" u="none" strike="noStrike" kern="1200" cap="none" spc="0" normalizeH="0" baseline="0" noProof="0">
                <a:ln>
                  <a:noFill/>
                </a:ln>
                <a:solidFill>
                  <a:prstClr val="white"/>
                </a:solidFill>
                <a:effectLst/>
                <a:uLnTx/>
                <a:uFillTx/>
                <a:latin typeface="Arial" panose="020B0604020202020204"/>
                <a:ea typeface="+mn-ea"/>
                <a:cs typeface="+mn-cs"/>
              </a:rPr>
              <a:t>Standardisering</a:t>
            </a:r>
          </a:p>
        </p:txBody>
      </p:sp>
      <p:sp>
        <p:nvSpPr>
          <p:cNvPr id="29" name="Rektangel med rundade hörn 28"/>
          <p:cNvSpPr/>
          <p:nvPr/>
        </p:nvSpPr>
        <p:spPr>
          <a:xfrm>
            <a:off x="488544" y="3022456"/>
            <a:ext cx="3592675" cy="1366374"/>
          </a:xfrm>
          <a:prstGeom prst="roundRect">
            <a:avLst>
              <a:gd name="adj" fmla="val 8046"/>
            </a:avLst>
          </a:prstGeom>
          <a:solidFill>
            <a:schemeClr val="accent1">
              <a:lumMod val="20000"/>
              <a:lumOff val="80000"/>
            </a:schemeClr>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108000" tIns="468000" rIns="36000" bIns="72000" rtlCol="0" anchor="t"/>
          <a:lstStyle/>
          <a:p>
            <a:pPr marL="0" marR="0" lvl="1" indent="0" algn="ctr" defTabSz="533400" rtl="0" eaLnBrk="1" fontAlgn="auto" latinLnBrk="0" hangingPunct="1">
              <a:lnSpc>
                <a:spcPct val="90000"/>
              </a:lnSpc>
              <a:spcBef>
                <a:spcPts val="0"/>
              </a:spcBef>
              <a:spcAft>
                <a:spcPts val="600"/>
              </a:spcAft>
              <a:buClrTx/>
              <a:buSzTx/>
              <a:buFontTx/>
              <a:buNone/>
              <a:tabLst/>
              <a:defRPr/>
            </a:pPr>
            <a:r>
              <a:rPr kumimoji="0" lang="sv-SE" sz="1600" i="0" u="none" strike="noStrike" kern="1200" cap="none" spc="0" normalizeH="0" baseline="0" noProof="0" dirty="0">
                <a:ln>
                  <a:noFill/>
                </a:ln>
                <a:solidFill>
                  <a:prstClr val="black"/>
                </a:solidFill>
                <a:effectLst/>
                <a:uLnTx/>
                <a:uFillTx/>
                <a:latin typeface="Arial" panose="020B0604020202020204"/>
                <a:ea typeface="+mn-ea"/>
                <a:cs typeface="+mn-cs"/>
              </a:rPr>
              <a:t>Ordination – de flesta åtgärder som gäller en patient.</a:t>
            </a:r>
          </a:p>
        </p:txBody>
      </p:sp>
      <p:sp>
        <p:nvSpPr>
          <p:cNvPr id="33" name="Rektangel med rundade hörn 32"/>
          <p:cNvSpPr/>
          <p:nvPr/>
        </p:nvSpPr>
        <p:spPr>
          <a:xfrm>
            <a:off x="488333" y="2903282"/>
            <a:ext cx="3592675" cy="504000"/>
          </a:xfrm>
          <a:prstGeom prst="roundRect">
            <a:avLst>
              <a:gd name="adj" fmla="val 25642"/>
            </a:avLst>
          </a:prstGeom>
          <a:solidFill>
            <a:schemeClr val="accent1"/>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prstClr val="white"/>
                </a:solidFill>
                <a:effectLst/>
                <a:uLnTx/>
                <a:uFillTx/>
                <a:latin typeface="Arial" panose="020B0604020202020204"/>
                <a:ea typeface="+mn-ea"/>
                <a:cs typeface="+mn-cs"/>
              </a:rPr>
              <a:t>Ordinationsdriven vårdprocess</a:t>
            </a:r>
            <a:endParaRPr kumimoji="0" lang="sv-SE"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30" name="Rektangel med rundade hörn 29"/>
          <p:cNvSpPr/>
          <p:nvPr/>
        </p:nvSpPr>
        <p:spPr>
          <a:xfrm>
            <a:off x="4241627" y="3022456"/>
            <a:ext cx="3592675" cy="1366374"/>
          </a:xfrm>
          <a:prstGeom prst="roundRect">
            <a:avLst>
              <a:gd name="adj" fmla="val 8046"/>
            </a:avLst>
          </a:prstGeom>
          <a:solidFill>
            <a:schemeClr val="accent1">
              <a:lumMod val="20000"/>
              <a:lumOff val="80000"/>
            </a:schemeClr>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108000" tIns="468000" rIns="36000" bIns="72000" rtlCol="0" anchor="t"/>
          <a:lstStyle/>
          <a:p>
            <a:pPr marL="0" marR="0" lvl="1" indent="0" algn="ctr" defTabSz="533400" rtl="0" eaLnBrk="1" fontAlgn="auto" latinLnBrk="0" hangingPunct="1">
              <a:lnSpc>
                <a:spcPct val="90000"/>
              </a:lnSpc>
              <a:spcBef>
                <a:spcPts val="0"/>
              </a:spcBef>
              <a:spcAft>
                <a:spcPts val="600"/>
              </a:spcAft>
              <a:buClrTx/>
              <a:buSzTx/>
              <a:buFontTx/>
              <a:buNone/>
              <a:tabLst/>
              <a:defRPr/>
            </a:pPr>
            <a:r>
              <a:rPr kumimoji="0" lang="sv-SE" sz="1600" i="0" u="none" strike="noStrike" kern="1200" cap="none" spc="0" normalizeH="0" baseline="0" noProof="0" dirty="0">
                <a:ln>
                  <a:noFill/>
                </a:ln>
                <a:solidFill>
                  <a:prstClr val="black"/>
                </a:solidFill>
                <a:effectLst/>
                <a:uLnTx/>
                <a:uFillTx/>
                <a:latin typeface="Arial" panose="020B0604020202020204"/>
                <a:ea typeface="+mn-ea"/>
                <a:cs typeface="+mn-cs"/>
              </a:rPr>
              <a:t>Så nära </a:t>
            </a:r>
            <a:r>
              <a:rPr kumimoji="0" lang="sv-SE" sz="1600" i="0" u="none" strike="noStrike" kern="1200" cap="none" spc="0" normalizeH="0" baseline="0" noProof="0">
                <a:ln>
                  <a:noFill/>
                </a:ln>
                <a:solidFill>
                  <a:prstClr val="black"/>
                </a:solidFill>
                <a:effectLst/>
                <a:uLnTx/>
                <a:uFillTx/>
                <a:latin typeface="Arial" panose="020B0604020202020204"/>
                <a:ea typeface="+mn-ea"/>
                <a:cs typeface="+mn-cs"/>
              </a:rPr>
              <a:t>vårdhändelsen </a:t>
            </a:r>
            <a:br>
              <a:rPr kumimoji="0" lang="sv-SE" sz="1600" i="0" u="none" strike="noStrike" kern="1200" cap="none" spc="0" normalizeH="0" baseline="0" noProof="0">
                <a:ln>
                  <a:noFill/>
                </a:ln>
                <a:solidFill>
                  <a:prstClr val="black"/>
                </a:solidFill>
                <a:effectLst/>
                <a:uLnTx/>
                <a:uFillTx/>
                <a:latin typeface="Arial" panose="020B0604020202020204"/>
                <a:ea typeface="+mn-ea"/>
                <a:cs typeface="+mn-cs"/>
              </a:rPr>
            </a:br>
            <a:r>
              <a:rPr kumimoji="0" lang="sv-SE" sz="1600" i="0" u="none" strike="noStrike" kern="1200" cap="none" spc="0" normalizeH="0" baseline="0" noProof="0">
                <a:ln>
                  <a:noFill/>
                </a:ln>
                <a:solidFill>
                  <a:prstClr val="black"/>
                </a:solidFill>
                <a:effectLst/>
                <a:uLnTx/>
                <a:uFillTx/>
                <a:latin typeface="Arial" panose="020B0604020202020204"/>
                <a:ea typeface="+mn-ea"/>
                <a:cs typeface="+mn-cs"/>
              </a:rPr>
              <a:t>som </a:t>
            </a:r>
            <a:r>
              <a:rPr kumimoji="0" lang="sv-SE" sz="1600" i="0" u="none" strike="noStrike" kern="1200" cap="none" spc="0" normalizeH="0" baseline="0" noProof="0" dirty="0">
                <a:ln>
                  <a:noFill/>
                </a:ln>
                <a:solidFill>
                  <a:prstClr val="black"/>
                </a:solidFill>
                <a:effectLst/>
                <a:uLnTx/>
                <a:uFillTx/>
                <a:latin typeface="Arial" panose="020B0604020202020204"/>
                <a:ea typeface="+mn-ea"/>
                <a:cs typeface="+mn-cs"/>
              </a:rPr>
              <a:t>möjligt. </a:t>
            </a:r>
          </a:p>
        </p:txBody>
      </p:sp>
      <p:sp>
        <p:nvSpPr>
          <p:cNvPr id="34" name="Rektangel med rundade hörn 33"/>
          <p:cNvSpPr/>
          <p:nvPr/>
        </p:nvSpPr>
        <p:spPr>
          <a:xfrm>
            <a:off x="4241627" y="2903285"/>
            <a:ext cx="3592675" cy="503998"/>
          </a:xfrm>
          <a:prstGeom prst="roundRect">
            <a:avLst>
              <a:gd name="adj" fmla="val 25642"/>
            </a:avLst>
          </a:prstGeom>
          <a:solidFill>
            <a:schemeClr val="accent1"/>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11557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prstClr val="white"/>
                </a:solidFill>
                <a:effectLst/>
                <a:uLnTx/>
                <a:uFillTx/>
                <a:latin typeface="Arial" panose="020B0604020202020204"/>
                <a:ea typeface="+mn-ea"/>
                <a:cs typeface="+mn-cs"/>
              </a:rPr>
              <a:t>Realtidsdokumentation</a:t>
            </a:r>
          </a:p>
        </p:txBody>
      </p:sp>
      <p:sp>
        <p:nvSpPr>
          <p:cNvPr id="32" name="Rektangel med rundade hörn 31"/>
          <p:cNvSpPr/>
          <p:nvPr/>
        </p:nvSpPr>
        <p:spPr>
          <a:xfrm>
            <a:off x="7994709" y="3022456"/>
            <a:ext cx="3592675" cy="1366374"/>
          </a:xfrm>
          <a:prstGeom prst="roundRect">
            <a:avLst>
              <a:gd name="adj" fmla="val 8046"/>
            </a:avLst>
          </a:prstGeom>
          <a:solidFill>
            <a:schemeClr val="accent1">
              <a:lumMod val="20000"/>
              <a:lumOff val="80000"/>
            </a:schemeClr>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108000" tIns="468000" rIns="36000" bIns="72000" rtlCol="0" anchor="t"/>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sv-SE" sz="1600" i="0" u="none" strike="noStrike" kern="1200" cap="none" spc="0" normalizeH="0" baseline="0" noProof="0" dirty="0">
                <a:ln>
                  <a:noFill/>
                </a:ln>
                <a:solidFill>
                  <a:prstClr val="black"/>
                </a:solidFill>
                <a:effectLst/>
                <a:uLnTx/>
                <a:uFillTx/>
                <a:latin typeface="Arial" panose="020B0604020202020204"/>
                <a:ea typeface="+mn-ea"/>
                <a:cs typeface="+mn-cs"/>
              </a:rPr>
              <a:t>Tillgänglig information </a:t>
            </a:r>
            <a:r>
              <a:rPr kumimoji="0" lang="sv-SE" sz="1600" i="0" u="none" strike="noStrike" kern="1200" cap="none" spc="0" normalizeH="0" baseline="0" noProof="0">
                <a:ln>
                  <a:noFill/>
                </a:ln>
                <a:solidFill>
                  <a:prstClr val="black"/>
                </a:solidFill>
                <a:effectLst/>
                <a:uLnTx/>
                <a:uFillTx/>
                <a:latin typeface="Arial" panose="020B0604020202020204"/>
                <a:ea typeface="+mn-ea"/>
                <a:cs typeface="+mn-cs"/>
              </a:rPr>
              <a:t>anpassas </a:t>
            </a:r>
            <a:br>
              <a:rPr kumimoji="0" lang="sv-SE" sz="1600" i="0" u="none" strike="noStrike" kern="1200" cap="none" spc="0" normalizeH="0" baseline="0" noProof="0">
                <a:ln>
                  <a:noFill/>
                </a:ln>
                <a:solidFill>
                  <a:prstClr val="black"/>
                </a:solidFill>
                <a:effectLst/>
                <a:uLnTx/>
                <a:uFillTx/>
                <a:latin typeface="Arial" panose="020B0604020202020204"/>
                <a:ea typeface="+mn-ea"/>
                <a:cs typeface="+mn-cs"/>
              </a:rPr>
            </a:br>
            <a:r>
              <a:rPr kumimoji="0" lang="sv-SE" sz="1600" i="0" u="none" strike="noStrike" kern="1200" cap="none" spc="0" normalizeH="0" baseline="0" noProof="0">
                <a:ln>
                  <a:noFill/>
                </a:ln>
                <a:solidFill>
                  <a:prstClr val="black"/>
                </a:solidFill>
                <a:effectLst/>
                <a:uLnTx/>
                <a:uFillTx/>
                <a:latin typeface="Arial" panose="020B0604020202020204"/>
                <a:ea typeface="+mn-ea"/>
                <a:cs typeface="+mn-cs"/>
              </a:rPr>
              <a:t>till </a:t>
            </a:r>
            <a:r>
              <a:rPr kumimoji="0" lang="sv-SE" sz="1600" i="0" u="none" strike="noStrike" kern="1200" cap="none" spc="0" normalizeH="0" baseline="0" noProof="0" dirty="0">
                <a:ln>
                  <a:noFill/>
                </a:ln>
                <a:solidFill>
                  <a:prstClr val="black"/>
                </a:solidFill>
                <a:effectLst/>
                <a:uLnTx/>
                <a:uFillTx/>
                <a:latin typeface="Arial" panose="020B0604020202020204"/>
                <a:ea typeface="+mn-ea"/>
                <a:cs typeface="+mn-cs"/>
              </a:rPr>
              <a:t>roll och situation, med olika behörighet och inställningar. </a:t>
            </a:r>
          </a:p>
        </p:txBody>
      </p:sp>
      <p:sp>
        <p:nvSpPr>
          <p:cNvPr id="36" name="Rektangel med rundade hörn 35"/>
          <p:cNvSpPr/>
          <p:nvPr/>
        </p:nvSpPr>
        <p:spPr>
          <a:xfrm>
            <a:off x="7994918" y="2903276"/>
            <a:ext cx="3592675" cy="504006"/>
          </a:xfrm>
          <a:prstGeom prst="roundRect">
            <a:avLst>
              <a:gd name="adj" fmla="val 23670"/>
            </a:avLst>
          </a:prstGeom>
          <a:solidFill>
            <a:schemeClr val="accent1"/>
          </a:solidFill>
          <a:ln>
            <a:noFill/>
          </a:ln>
          <a:effectLst/>
        </p:spPr>
        <p:style>
          <a:lnRef idx="2">
            <a:schemeClr val="accent4">
              <a:shade val="50000"/>
            </a:schemeClr>
          </a:lnRef>
          <a:fillRef idx="1">
            <a:schemeClr val="accent4"/>
          </a:fillRef>
          <a:effectRef idx="0">
            <a:schemeClr val="accent4"/>
          </a:effectRef>
          <a:fontRef idx="minor">
            <a:schemeClr val="lt1"/>
          </a:fontRef>
        </p:style>
        <p:txBody>
          <a:bodyPr lIns="36000" tIns="36000" rIns="36000" bIns="36000" rtlCol="0" anchor="ctr"/>
          <a:lstStyle/>
          <a:p>
            <a:pPr marL="0" marR="0" lvl="0" indent="0" algn="ctr" defTabSz="11557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prstClr val="white"/>
                </a:solidFill>
                <a:effectLst/>
                <a:uLnTx/>
                <a:uFillTx/>
                <a:latin typeface="Arial" panose="020B0604020202020204"/>
                <a:ea typeface="+mn-ea"/>
                <a:cs typeface="+mn-cs"/>
              </a:rPr>
              <a:t>Rollstyrda vyer</a:t>
            </a:r>
          </a:p>
        </p:txBody>
      </p:sp>
      <p:sp>
        <p:nvSpPr>
          <p:cNvPr id="2" name="textruta 1">
            <a:extLst>
              <a:ext uri="{FF2B5EF4-FFF2-40B4-BE49-F238E27FC236}">
                <a16:creationId xmlns:a16="http://schemas.microsoft.com/office/drawing/2014/main" id="{3A07EFF4-6F76-B05D-6796-05CE23F51B65}"/>
              </a:ext>
            </a:extLst>
          </p:cNvPr>
          <p:cNvSpPr txBox="1"/>
          <p:nvPr/>
        </p:nvSpPr>
        <p:spPr>
          <a:xfrm>
            <a:off x="885123" y="4922180"/>
            <a:ext cx="10305682" cy="1015663"/>
          </a:xfrm>
          <a:prstGeom prst="rect">
            <a:avLst/>
          </a:prstGeom>
          <a:noFill/>
          <a:effectLst/>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srgbClr val="000000"/>
                </a:solidFill>
                <a:uLnTx/>
                <a:uFillTx/>
                <a:latin typeface="+mj-lt"/>
                <a:ea typeface="+mn-ea"/>
                <a:cs typeface="+mn-cs"/>
              </a:rPr>
              <a:t>Utgångspunkten är att </a:t>
            </a:r>
            <a:r>
              <a:rPr kumimoji="0" lang="sv-SE" sz="2000" b="1" i="0" u="none" strike="noStrike" kern="1200" cap="none" spc="0" normalizeH="0" baseline="0" noProof="0" dirty="0">
                <a:ln>
                  <a:noFill/>
                </a:ln>
                <a:solidFill>
                  <a:srgbClr val="000000"/>
                </a:solidFill>
                <a:uLnTx/>
                <a:uFillTx/>
                <a:latin typeface="+mj-lt"/>
                <a:ea typeface="+mn-ea"/>
                <a:cs typeface="+mn-cs"/>
              </a:rPr>
              <a:t>ta vara på digitaliseringens möjligheter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srgbClr val="000000"/>
                </a:solidFill>
                <a:uLnTx/>
                <a:uFillTx/>
                <a:latin typeface="+mj-lt"/>
                <a:ea typeface="+mn-ea"/>
                <a:cs typeface="+mn-cs"/>
              </a:rPr>
              <a:t>för att kunna </a:t>
            </a:r>
            <a:r>
              <a:rPr kumimoji="0" lang="sv-SE" sz="2000" b="1" i="0" u="none" strike="noStrike" kern="1200" cap="none" spc="0" normalizeH="0" baseline="0" noProof="0" dirty="0">
                <a:ln>
                  <a:noFill/>
                </a:ln>
                <a:solidFill>
                  <a:srgbClr val="000000"/>
                </a:solidFill>
                <a:uLnTx/>
                <a:uFillTx/>
                <a:latin typeface="+mj-lt"/>
                <a:ea typeface="+mn-ea"/>
                <a:cs typeface="+mn-cs"/>
              </a:rPr>
              <a:t>förbättra kvalitet, patientsäkerhet och tillgänglighet</a:t>
            </a:r>
            <a:r>
              <a:rPr kumimoji="0" lang="sv-SE" sz="2000" b="0" i="0" u="none" strike="noStrike" kern="1200" cap="none" spc="0" normalizeH="0" baseline="0" noProof="0" dirty="0">
                <a:ln>
                  <a:noFill/>
                </a:ln>
                <a:solidFill>
                  <a:srgbClr val="000000"/>
                </a:solidFill>
                <a:uLnTx/>
                <a:uFillTx/>
                <a:latin typeface="+mj-lt"/>
                <a:ea typeface="+mn-ea"/>
                <a:cs typeface="+mn-cs"/>
              </a:rPr>
              <a:t>, </a:t>
            </a:r>
            <a:br>
              <a:rPr kumimoji="0" lang="sv-SE" sz="2000" b="0" i="0" u="none" strike="noStrike" kern="1200" cap="none" spc="0" normalizeH="0" baseline="0" noProof="0" dirty="0">
                <a:ln>
                  <a:noFill/>
                </a:ln>
                <a:solidFill>
                  <a:srgbClr val="000000"/>
                </a:solidFill>
                <a:uLnTx/>
                <a:uFillTx/>
                <a:latin typeface="+mj-lt"/>
                <a:ea typeface="+mn-ea"/>
                <a:cs typeface="+mn-cs"/>
              </a:rPr>
            </a:br>
            <a:r>
              <a:rPr kumimoji="0" lang="sv-SE" sz="2000" b="0" i="0" u="none" strike="noStrike" kern="1200" cap="none" spc="0" normalizeH="0" baseline="0" noProof="0" dirty="0">
                <a:ln>
                  <a:noFill/>
                </a:ln>
                <a:solidFill>
                  <a:srgbClr val="000000"/>
                </a:solidFill>
                <a:uLnTx/>
                <a:uFillTx/>
                <a:latin typeface="+mj-lt"/>
                <a:ea typeface="+mn-ea"/>
                <a:cs typeface="+mn-cs"/>
              </a:rPr>
              <a:t>samtidigt som </a:t>
            </a:r>
            <a:r>
              <a:rPr kumimoji="0" lang="sv-SE" sz="2000" b="1" i="0" u="none" strike="noStrike" kern="1200" cap="none" spc="0" normalizeH="0" baseline="0" noProof="0" dirty="0">
                <a:ln>
                  <a:noFill/>
                </a:ln>
                <a:solidFill>
                  <a:srgbClr val="000000"/>
                </a:solidFill>
                <a:uLnTx/>
                <a:uFillTx/>
                <a:latin typeface="+mj-lt"/>
                <a:ea typeface="+mn-ea"/>
                <a:cs typeface="+mn-cs"/>
              </a:rPr>
              <a:t>vården blir mer jämlik och resurserna utnyttjas mer effektivt</a:t>
            </a:r>
            <a:r>
              <a:rPr kumimoji="0" lang="sv-SE" sz="2000" b="0" i="0" u="none" strike="noStrike" kern="1200" cap="none" spc="0" normalizeH="0" baseline="0" noProof="0" dirty="0">
                <a:ln>
                  <a:noFill/>
                </a:ln>
                <a:solidFill>
                  <a:srgbClr val="000000"/>
                </a:solidFill>
                <a:uLnTx/>
                <a:uFillTx/>
                <a:latin typeface="+mj-lt"/>
                <a:ea typeface="+mn-ea"/>
                <a:cs typeface="+mn-cs"/>
              </a:rPr>
              <a:t>. </a:t>
            </a:r>
            <a:endParaRPr kumimoji="0" lang="sv-SE" sz="2000" b="0" i="0" u="none" strike="noStrike" kern="1200" cap="none" spc="0" normalizeH="0" baseline="0" noProof="0" dirty="0">
              <a:ln>
                <a:noFill/>
              </a:ln>
              <a:solidFill>
                <a:prstClr val="black"/>
              </a:solidFill>
              <a:uLnTx/>
              <a:uFillTx/>
              <a:latin typeface="+mj-lt"/>
              <a:ea typeface="+mn-ea"/>
              <a:cs typeface="+mn-cs"/>
            </a:endParaRPr>
          </a:p>
        </p:txBody>
      </p:sp>
    </p:spTree>
    <p:extLst>
      <p:ext uri="{BB962C8B-B14F-4D97-AF65-F5344CB8AC3E}">
        <p14:creationId xmlns:p14="http://schemas.microsoft.com/office/powerpoint/2010/main" val="4080484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239ECF-D006-C5F1-B0FC-BA2C65F90DEB}"/>
              </a:ext>
            </a:extLst>
          </p:cNvPr>
          <p:cNvSpPr>
            <a:spLocks noGrp="1"/>
          </p:cNvSpPr>
          <p:nvPr>
            <p:ph type="title"/>
          </p:nvPr>
        </p:nvSpPr>
        <p:spPr/>
        <p:txBody>
          <a:bodyPr/>
          <a:lstStyle/>
          <a:p>
            <a:r>
              <a:rPr lang="sv-SE" dirty="0"/>
              <a:t>Samarbete krävs vid införandet</a:t>
            </a:r>
          </a:p>
        </p:txBody>
      </p:sp>
      <p:sp>
        <p:nvSpPr>
          <p:cNvPr id="3" name="Platshållare för innehåll 2">
            <a:extLst>
              <a:ext uri="{FF2B5EF4-FFF2-40B4-BE49-F238E27FC236}">
                <a16:creationId xmlns:a16="http://schemas.microsoft.com/office/drawing/2014/main" id="{63ABEA98-7801-A2B8-F977-6EF5080E122C}"/>
              </a:ext>
            </a:extLst>
          </p:cNvPr>
          <p:cNvSpPr>
            <a:spLocks noGrp="1"/>
          </p:cNvSpPr>
          <p:nvPr>
            <p:ph idx="1"/>
          </p:nvPr>
        </p:nvSpPr>
        <p:spPr>
          <a:xfrm>
            <a:off x="609600" y="1600201"/>
            <a:ext cx="7188679" cy="4525963"/>
          </a:xfrm>
        </p:spPr>
        <p:txBody>
          <a:bodyPr/>
          <a:lstStyle/>
          <a:p>
            <a:r>
              <a:rPr lang="sv-SE" sz="2400" dirty="0"/>
              <a:t>Den regionala verksamhetsledningen ska beskriva en </a:t>
            </a:r>
            <a:r>
              <a:rPr lang="sv-SE" sz="2400" b="1" dirty="0">
                <a:solidFill>
                  <a:schemeClr val="tx2"/>
                </a:solidFill>
              </a:rPr>
              <a:t>modell för samarbete</a:t>
            </a:r>
            <a:r>
              <a:rPr lang="sv-SE" sz="2400" dirty="0"/>
              <a:t>.</a:t>
            </a:r>
          </a:p>
          <a:p>
            <a:r>
              <a:rPr lang="sv-SE" sz="2400" b="1" dirty="0">
                <a:solidFill>
                  <a:schemeClr val="tx2"/>
                </a:solidFill>
              </a:rPr>
              <a:t>Chefer </a:t>
            </a:r>
            <a:r>
              <a:rPr lang="sv-SE" sz="2400" dirty="0"/>
              <a:t>har en viktig roll. </a:t>
            </a:r>
          </a:p>
          <a:p>
            <a:r>
              <a:rPr lang="sv-SE" sz="2400" b="1" dirty="0">
                <a:solidFill>
                  <a:schemeClr val="tx2"/>
                </a:solidFill>
              </a:rPr>
              <a:t>Befintlig metodik ska användas </a:t>
            </a:r>
            <a:r>
              <a:rPr lang="sv-SE" sz="2400" dirty="0"/>
              <a:t>i förbättrings- och förändringsledning samt systematiskt arbetsmiljöarbete och samverkansprocess/ förhandling som samordnas av Koncernstab HR. </a:t>
            </a:r>
          </a:p>
          <a:p>
            <a:r>
              <a:rPr lang="sv-SE" sz="2400" dirty="0"/>
              <a:t>Programorganisationen för SDV bidrar genom att </a:t>
            </a:r>
            <a:r>
              <a:rPr lang="sv-SE" sz="2400" b="1" dirty="0">
                <a:solidFill>
                  <a:schemeClr val="tx2"/>
                </a:solidFill>
              </a:rPr>
              <a:t>beskriva de regiongemensamma arbetssätten</a:t>
            </a:r>
            <a:r>
              <a:rPr lang="sv-SE" sz="2400" dirty="0"/>
              <a:t>.</a:t>
            </a:r>
          </a:p>
          <a:p>
            <a:endParaRPr lang="sv-SE" sz="2400" dirty="0"/>
          </a:p>
        </p:txBody>
      </p:sp>
      <p:sp>
        <p:nvSpPr>
          <p:cNvPr id="4" name="Platshållare för innehåll 3">
            <a:extLst>
              <a:ext uri="{FF2B5EF4-FFF2-40B4-BE49-F238E27FC236}">
                <a16:creationId xmlns:a16="http://schemas.microsoft.com/office/drawing/2014/main" id="{5603D6E0-3430-334A-F7B0-1331C508685C}"/>
              </a:ext>
            </a:extLst>
          </p:cNvPr>
          <p:cNvSpPr>
            <a:spLocks noGrp="1"/>
          </p:cNvSpPr>
          <p:nvPr>
            <p:ph sz="half" idx="4294967295"/>
          </p:nvPr>
        </p:nvSpPr>
        <p:spPr>
          <a:xfrm>
            <a:off x="7010400" y="1600200"/>
            <a:ext cx="5181600" cy="4525963"/>
          </a:xfrm>
        </p:spPr>
        <p:txBody>
          <a:bodyPr/>
          <a:lstStyle/>
          <a:p>
            <a:pPr marL="228600" marR="0" lvl="0" indent="-228600" algn="l" defTabSz="914400" rtl="0" eaLnBrk="1" fontAlgn="auto" latinLnBrk="0" hangingPunct="1">
              <a:lnSpc>
                <a:spcPct val="110000"/>
              </a:lnSpc>
              <a:spcBef>
                <a:spcPts val="1600"/>
              </a:spcBef>
              <a:spcAft>
                <a:spcPts val="0"/>
              </a:spcAft>
              <a:buClrTx/>
              <a:buSzTx/>
              <a:buFont typeface="Arial" panose="020B0604020202020204" pitchFamily="34" charset="0"/>
              <a:buChar char="•"/>
              <a:tabLst/>
              <a:defRPr/>
            </a:pPr>
            <a:endParaRPr kumimoji="0" lang="sv-SE" sz="1800" b="0" i="0" u="none" strike="noStrike" kern="1200" cap="none" spc="0" normalizeH="0" baseline="0" noProof="0" dirty="0">
              <a:ln>
                <a:noFill/>
              </a:ln>
              <a:solidFill>
                <a:prstClr val="black"/>
              </a:solidFill>
              <a:effectLst/>
              <a:uLnTx/>
              <a:uFillTx/>
              <a:latin typeface="Arial" panose="020B0604020202020204"/>
              <a:ea typeface="+mn-ea"/>
              <a:cs typeface="+mn-cs"/>
            </a:endParaRPr>
          </a:p>
          <a:p>
            <a:endParaRPr lang="sv-SE" sz="2800" dirty="0"/>
          </a:p>
        </p:txBody>
      </p:sp>
      <p:sp>
        <p:nvSpPr>
          <p:cNvPr id="5" name="Rektangel: rundade hörn 4">
            <a:extLst>
              <a:ext uri="{FF2B5EF4-FFF2-40B4-BE49-F238E27FC236}">
                <a16:creationId xmlns:a16="http://schemas.microsoft.com/office/drawing/2014/main" id="{B43C692D-5DC7-5090-9111-A5F679884541}"/>
              </a:ext>
            </a:extLst>
          </p:cNvPr>
          <p:cNvSpPr/>
          <p:nvPr/>
        </p:nvSpPr>
        <p:spPr>
          <a:xfrm>
            <a:off x="7910423" y="1600199"/>
            <a:ext cx="3597215" cy="3062378"/>
          </a:xfrm>
          <a:prstGeom prst="roundRect">
            <a:avLst>
              <a:gd name="adj" fmla="val 8623"/>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b="1" dirty="0">
                <a:solidFill>
                  <a:schemeClr val="tx2"/>
                </a:solidFill>
              </a:rPr>
              <a:t>Samarbete och respekt för varandras kompetenser </a:t>
            </a:r>
          </a:p>
          <a:p>
            <a:pPr algn="ctr"/>
            <a:r>
              <a:rPr lang="sv-SE" sz="2400" dirty="0">
                <a:solidFill>
                  <a:schemeClr val="tx2"/>
                </a:solidFill>
              </a:rPr>
              <a:t>inom och över enhets-, verksamhets- och förvaltningsgränserna.</a:t>
            </a:r>
          </a:p>
        </p:txBody>
      </p:sp>
    </p:spTree>
    <p:extLst>
      <p:ext uri="{BB962C8B-B14F-4D97-AF65-F5344CB8AC3E}">
        <p14:creationId xmlns:p14="http://schemas.microsoft.com/office/powerpoint/2010/main" val="495839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CA3AEF9-42A3-5949-3206-134D337039F2}"/>
              </a:ext>
            </a:extLst>
          </p:cNvPr>
          <p:cNvSpPr>
            <a:spLocks noGrp="1"/>
          </p:cNvSpPr>
          <p:nvPr>
            <p:ph type="title"/>
          </p:nvPr>
        </p:nvSpPr>
        <p:spPr/>
        <p:txBody>
          <a:bodyPr/>
          <a:lstStyle/>
          <a:p>
            <a:r>
              <a:rPr lang="sv-SE" dirty="0"/>
              <a:t>Nästa steg</a:t>
            </a:r>
          </a:p>
        </p:txBody>
      </p:sp>
      <p:sp>
        <p:nvSpPr>
          <p:cNvPr id="3" name="Platshållare för innehåll 2">
            <a:extLst>
              <a:ext uri="{FF2B5EF4-FFF2-40B4-BE49-F238E27FC236}">
                <a16:creationId xmlns:a16="http://schemas.microsoft.com/office/drawing/2014/main" id="{5ABA5042-B074-0DBA-13CF-D73C5486BB7B}"/>
              </a:ext>
            </a:extLst>
          </p:cNvPr>
          <p:cNvSpPr>
            <a:spLocks noGrp="1"/>
          </p:cNvSpPr>
          <p:nvPr>
            <p:ph idx="1"/>
          </p:nvPr>
        </p:nvSpPr>
        <p:spPr/>
        <p:txBody>
          <a:bodyPr/>
          <a:lstStyle/>
          <a:p>
            <a:pPr marL="228600" marR="0" lvl="0" indent="-228600" algn="l" defTabSz="914400" rtl="0" eaLnBrk="1" fontAlgn="auto" latinLnBrk="0" hangingPunct="1">
              <a:lnSpc>
                <a:spcPct val="110000"/>
              </a:lnSpc>
              <a:spcBef>
                <a:spcPts val="1600"/>
              </a:spcBef>
              <a:spcAft>
                <a:spcPts val="0"/>
              </a:spcAft>
              <a:buClrTx/>
              <a:buSzTx/>
              <a:buFont typeface="Arial" panose="020B0604020202020204" pitchFamily="34" charset="0"/>
              <a:buChar char="•"/>
              <a:tabLst/>
              <a:defRPr/>
            </a:pPr>
            <a:r>
              <a:rPr kumimoji="0" lang="sv-SE" sz="2400" b="0" i="0" u="none" strike="noStrike" kern="1200" cap="none" spc="0" normalizeH="0" baseline="0" noProof="0" dirty="0">
                <a:ln>
                  <a:noFill/>
                </a:ln>
                <a:solidFill>
                  <a:prstClr val="black"/>
                </a:solidFill>
                <a:effectLst/>
                <a:uLnTx/>
                <a:uFillTx/>
                <a:latin typeface="Arial" panose="020B0604020202020204"/>
                <a:ea typeface="+mn-ea"/>
                <a:cs typeface="+mn-cs"/>
              </a:rPr>
              <a:t>De mottagande verksamheterna behöver nu </a:t>
            </a:r>
            <a:r>
              <a:rPr kumimoji="0" lang="sv-SE" sz="2400" b="1" i="0" u="none" strike="noStrike" kern="1200" cap="none" spc="0" normalizeH="0" baseline="0" noProof="0" dirty="0">
                <a:ln>
                  <a:noFill/>
                </a:ln>
                <a:solidFill>
                  <a:srgbClr val="307C8E"/>
                </a:solidFill>
                <a:effectLst/>
                <a:uLnTx/>
                <a:uFillTx/>
                <a:latin typeface="Arial" panose="020B0604020202020204"/>
                <a:ea typeface="+mn-ea"/>
                <a:cs typeface="+mn-cs"/>
              </a:rPr>
              <a:t>se över hur de arbetar idag </a:t>
            </a:r>
            <a:r>
              <a:rPr kumimoji="0" lang="sv-SE" sz="2400" b="0" i="0" u="none" strike="noStrike" kern="1200" cap="none" spc="0" normalizeH="0" baseline="0" noProof="0" dirty="0">
                <a:ln>
                  <a:noFill/>
                </a:ln>
                <a:solidFill>
                  <a:prstClr val="black"/>
                </a:solidFill>
                <a:effectLst/>
                <a:uLnTx/>
                <a:uFillTx/>
                <a:latin typeface="Arial" panose="020B0604020202020204"/>
                <a:ea typeface="+mn-ea"/>
                <a:cs typeface="+mn-cs"/>
              </a:rPr>
              <a:t>gentemot de nya arbetssätten, och göra en plan för hur övergången till det nya ska gå till inklusive behov av samverkan. </a:t>
            </a:r>
          </a:p>
          <a:p>
            <a:pPr marL="228600" marR="0" lvl="0" indent="-228600" algn="l" defTabSz="914400" rtl="0" eaLnBrk="1" fontAlgn="auto" latinLnBrk="0" hangingPunct="1">
              <a:lnSpc>
                <a:spcPct val="110000"/>
              </a:lnSpc>
              <a:spcBef>
                <a:spcPts val="1600"/>
              </a:spcBef>
              <a:spcAft>
                <a:spcPts val="0"/>
              </a:spcAft>
              <a:buClrTx/>
              <a:buSzTx/>
              <a:buFont typeface="Arial" panose="020B0604020202020204" pitchFamily="34" charset="0"/>
              <a:buChar char="•"/>
              <a:tabLst/>
              <a:defRPr/>
            </a:pPr>
            <a:r>
              <a:rPr kumimoji="0" lang="sv-SE" sz="2400" b="1" i="0" u="none" strike="noStrike" kern="1200" cap="none" spc="0" normalizeH="0" baseline="0" noProof="0" dirty="0">
                <a:ln>
                  <a:noFill/>
                </a:ln>
                <a:solidFill>
                  <a:srgbClr val="307C8E"/>
                </a:solidFill>
                <a:effectLst/>
                <a:uLnTx/>
                <a:uFillTx/>
                <a:latin typeface="Arial" panose="020B0604020202020204"/>
                <a:ea typeface="+mn-ea"/>
                <a:cs typeface="+mn-cs"/>
              </a:rPr>
              <a:t>Stöd inför planering av detta kommer att finnas </a:t>
            </a:r>
            <a:r>
              <a:rPr kumimoji="0" lang="sv-SE" sz="2400" b="0" i="0" u="none" strike="noStrike" kern="1200" cap="none" spc="0" normalizeH="0" baseline="0" noProof="0" dirty="0">
                <a:ln>
                  <a:noFill/>
                </a:ln>
                <a:solidFill>
                  <a:prstClr val="black"/>
                </a:solidFill>
                <a:effectLst/>
                <a:uLnTx/>
                <a:uFillTx/>
                <a:latin typeface="Arial" panose="020B0604020202020204"/>
                <a:ea typeface="+mn-ea"/>
                <a:cs typeface="+mn-cs"/>
              </a:rPr>
              <a:t>genom respektive förvaltnings utrullningsprojekt</a:t>
            </a:r>
            <a:r>
              <a:rPr kumimoji="0" lang="sv-SE" sz="2400" b="0" i="0" u="none" strike="noStrike" kern="1200" cap="none" spc="0" normalizeH="0" baseline="0" noProof="0">
                <a:ln>
                  <a:noFill/>
                </a:ln>
                <a:solidFill>
                  <a:prstClr val="black"/>
                </a:solidFill>
                <a:effectLst/>
                <a:uLnTx/>
                <a:uFillTx/>
                <a:latin typeface="Arial" panose="020B0604020202020204"/>
                <a:ea typeface="+mn-ea"/>
                <a:cs typeface="+mn-cs"/>
              </a:rPr>
              <a:t>. Regiongemensamt </a:t>
            </a:r>
            <a:r>
              <a:rPr kumimoji="0" lang="sv-SE" sz="2400" b="0" i="0" u="none" strike="noStrike" kern="1200" cap="none" spc="0" normalizeH="0" baseline="0" noProof="0" dirty="0">
                <a:ln>
                  <a:noFill/>
                </a:ln>
                <a:solidFill>
                  <a:prstClr val="black"/>
                </a:solidFill>
                <a:effectLst/>
                <a:uLnTx/>
                <a:uFillTx/>
                <a:latin typeface="Arial" panose="020B0604020202020204"/>
                <a:ea typeface="+mn-ea"/>
                <a:cs typeface="+mn-cs"/>
              </a:rPr>
              <a:t>stöd från Koncernstab HR kommer att finnas till chefer och ledningsgrupper gällande förändringsledning och organisationsutveckling. </a:t>
            </a:r>
          </a:p>
          <a:p>
            <a:pPr marL="228600" marR="0" lvl="0" indent="-228600" algn="l" defTabSz="914400" rtl="0" eaLnBrk="1" fontAlgn="auto" latinLnBrk="0" hangingPunct="1">
              <a:lnSpc>
                <a:spcPct val="110000"/>
              </a:lnSpc>
              <a:spcBef>
                <a:spcPts val="1600"/>
              </a:spcBef>
              <a:spcAft>
                <a:spcPts val="0"/>
              </a:spcAft>
              <a:buClrTx/>
              <a:buSzTx/>
              <a:buFont typeface="Arial" panose="020B0604020202020204" pitchFamily="34" charset="0"/>
              <a:buChar char="•"/>
              <a:tabLst/>
              <a:defRPr/>
            </a:pPr>
            <a:r>
              <a:rPr kumimoji="0" lang="sv-SE" sz="2400" b="0" i="0" u="none" strike="noStrike" kern="1200" cap="none" spc="0" normalizeH="0" baseline="0" noProof="0" dirty="0">
                <a:ln>
                  <a:noFill/>
                </a:ln>
                <a:solidFill>
                  <a:prstClr val="black"/>
                </a:solidFill>
                <a:effectLst/>
                <a:uLnTx/>
                <a:uFillTx/>
                <a:latin typeface="Arial" panose="020B0604020202020204"/>
                <a:ea typeface="+mn-ea"/>
                <a:cs typeface="+mn-cs"/>
              </a:rPr>
              <a:t>På förvaltningarna utbildas nu personer i att </a:t>
            </a:r>
            <a:r>
              <a:rPr kumimoji="0" lang="sv-SE" sz="2400" b="1" i="0" u="none" strike="noStrike" kern="1200" cap="none" spc="0" normalizeH="0" baseline="0" noProof="0" dirty="0">
                <a:ln>
                  <a:noFill/>
                </a:ln>
                <a:solidFill>
                  <a:srgbClr val="307C8E"/>
                </a:solidFill>
                <a:effectLst/>
                <a:uLnTx/>
                <a:uFillTx/>
                <a:latin typeface="Arial" panose="020B0604020202020204"/>
                <a:ea typeface="+mn-ea"/>
                <a:cs typeface="+mn-cs"/>
              </a:rPr>
              <a:t>demonstrera systemet</a:t>
            </a:r>
            <a:r>
              <a:rPr kumimoji="0" lang="sv-SE" sz="2400" b="0" i="0" u="none" strike="noStrike" kern="1200" cap="none" spc="0" normalizeH="0" baseline="0" noProof="0" dirty="0">
                <a:ln>
                  <a:noFill/>
                </a:ln>
                <a:solidFill>
                  <a:prstClr val="black"/>
                </a:solidFill>
                <a:effectLst/>
                <a:uLnTx/>
                <a:uFillTx/>
                <a:latin typeface="Arial" panose="020B0604020202020204"/>
                <a:ea typeface="+mn-ea"/>
                <a:cs typeface="+mn-cs"/>
              </a:rPr>
              <a:t>, så att de framöver kan organisera visningar.</a:t>
            </a:r>
          </a:p>
          <a:p>
            <a:endParaRPr lang="sv-SE" dirty="0"/>
          </a:p>
        </p:txBody>
      </p:sp>
    </p:spTree>
    <p:extLst>
      <p:ext uri="{BB962C8B-B14F-4D97-AF65-F5344CB8AC3E}">
        <p14:creationId xmlns:p14="http://schemas.microsoft.com/office/powerpoint/2010/main" val="1535255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22F762-0965-F8EC-2FE3-EF76863607D9}"/>
              </a:ext>
            </a:extLst>
          </p:cNvPr>
          <p:cNvSpPr>
            <a:spLocks noGrp="1"/>
          </p:cNvSpPr>
          <p:nvPr>
            <p:ph type="title"/>
          </p:nvPr>
        </p:nvSpPr>
        <p:spPr/>
        <p:txBody>
          <a:bodyPr/>
          <a:lstStyle/>
          <a:p>
            <a:r>
              <a:rPr lang="sv-SE" sz="3200" dirty="0"/>
              <a:t>Fakta: Region Skånes samverkansavtal </a:t>
            </a:r>
            <a:br>
              <a:rPr lang="sv-SE" sz="3200" dirty="0"/>
            </a:br>
            <a:r>
              <a:rPr lang="sv-SE" sz="3200" dirty="0"/>
              <a:t>– ett flöde genom organisationen</a:t>
            </a:r>
          </a:p>
        </p:txBody>
      </p:sp>
      <p:sp>
        <p:nvSpPr>
          <p:cNvPr id="3" name="Platshållare för innehåll 2">
            <a:extLst>
              <a:ext uri="{FF2B5EF4-FFF2-40B4-BE49-F238E27FC236}">
                <a16:creationId xmlns:a16="http://schemas.microsoft.com/office/drawing/2014/main" id="{9E648A59-F459-F91D-C5E9-CD5F402C280C}"/>
              </a:ext>
            </a:extLst>
          </p:cNvPr>
          <p:cNvSpPr>
            <a:spLocks noGrp="1"/>
          </p:cNvSpPr>
          <p:nvPr>
            <p:ph idx="1"/>
          </p:nvPr>
        </p:nvSpPr>
        <p:spPr>
          <a:xfrm>
            <a:off x="609599" y="1600201"/>
            <a:ext cx="11381117" cy="4525963"/>
          </a:xfrm>
        </p:spPr>
        <p:txBody>
          <a:bodyPr/>
          <a:lstStyle/>
          <a:p>
            <a:r>
              <a:rPr lang="sv-SE" sz="2000" dirty="0"/>
              <a:t>Slutsamverkan ska ske på den organisatoriska nivå som omfattar alla berörda medarbetare.</a:t>
            </a:r>
          </a:p>
          <a:p>
            <a:r>
              <a:rPr lang="sv-SE" sz="2000" dirty="0"/>
              <a:t>Information och dialog måste genomföras på samtliga underliggande nivåer.</a:t>
            </a:r>
          </a:p>
          <a:p>
            <a:r>
              <a:rPr lang="sv-SE" sz="2000" dirty="0"/>
              <a:t>När samverkan berör flera förvaltningar behöver samarbete och koordinering ske över förvaltningsgränserna, så att man får en likartad samverkansprocess/förhandling. </a:t>
            </a:r>
          </a:p>
          <a:p>
            <a:r>
              <a:rPr lang="sv-SE" sz="2000" dirty="0"/>
              <a:t>För SDV sker beredning av regional samverkan genom information och dialog i en facklig referensgrupp.</a:t>
            </a:r>
          </a:p>
          <a:p>
            <a:r>
              <a:rPr lang="sv-SE" sz="2000" dirty="0"/>
              <a:t>Koncernstab HR, samordnar den fackliga referensgruppen samt regional samverkan/förhandling. </a:t>
            </a:r>
          </a:p>
          <a:p>
            <a:r>
              <a:rPr lang="sv-SE" sz="2000" dirty="0"/>
              <a:t>Respektive förvaltnings HR-chef ansvarar för stöd till verksamhetens chefer.</a:t>
            </a:r>
          </a:p>
          <a:p>
            <a:r>
              <a:rPr lang="sv-SE" sz="2000" dirty="0"/>
              <a:t>Respektive chef ansvarar för samverkan/förhandling utifrån sitt linjeansvar. </a:t>
            </a:r>
          </a:p>
        </p:txBody>
      </p:sp>
    </p:spTree>
    <p:extLst>
      <p:ext uri="{BB962C8B-B14F-4D97-AF65-F5344CB8AC3E}">
        <p14:creationId xmlns:p14="http://schemas.microsoft.com/office/powerpoint/2010/main" val="2405932103"/>
      </p:ext>
    </p:extLst>
  </p:cSld>
  <p:clrMapOvr>
    <a:masterClrMapping/>
  </p:clrMapOvr>
</p:sld>
</file>

<file path=ppt/theme/theme1.xml><?xml version="1.0" encoding="utf-8"?>
<a:theme xmlns:a="http://schemas.openxmlformats.org/drawingml/2006/main" name="Region Skåne">
  <a:themeElements>
    <a:clrScheme name="Region Skåne Strand">
      <a:dk1>
        <a:sysClr val="windowText" lastClr="000000"/>
      </a:dk1>
      <a:lt1>
        <a:sysClr val="window" lastClr="FFFFFF"/>
      </a:lt1>
      <a:dk2>
        <a:srgbClr val="307C8E"/>
      </a:dk2>
      <a:lt2>
        <a:srgbClr val="FDF9E4"/>
      </a:lt2>
      <a:accent1>
        <a:srgbClr val="307C8E"/>
      </a:accent1>
      <a:accent2>
        <a:srgbClr val="FDF9E4"/>
      </a:accent2>
      <a:accent3>
        <a:srgbClr val="E40135"/>
      </a:accent3>
      <a:accent4>
        <a:srgbClr val="FDF9E4"/>
      </a:accent4>
      <a:accent5>
        <a:srgbClr val="5F5236"/>
      </a:accent5>
      <a:accent6>
        <a:srgbClr val="FDD32F"/>
      </a:accent6>
      <a:hlink>
        <a:srgbClr val="0563C1"/>
      </a:hlink>
      <a:folHlink>
        <a:srgbClr val="954F72"/>
      </a:folHlink>
    </a:clrScheme>
    <a:fontScheme name="Region Skåne">
      <a:majorFont>
        <a:latin typeface="Arial" panose="020B0604020202020204"/>
        <a:ea typeface=""/>
        <a:cs typeface=""/>
      </a:majorFont>
      <a:minorFont>
        <a:latin typeface="Arial" panose="020B0604020202020204"/>
        <a:ea typeface=""/>
        <a:cs typeface=""/>
      </a:minorFont>
    </a:fontScheme>
    <a:fmtScheme name="Region Skån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small.pptx" id="{88460739-6362-4056-B988-7081FD6A069E}" vid="{46CE6A57-FD1B-4633-8BEF-9456AD78462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A66D08728B20F84D81835F179E91734C" ma:contentTypeVersion="11" ma:contentTypeDescription="Skapa ett nytt dokument." ma:contentTypeScope="" ma:versionID="df40786f10e65b91129e17d0df6771f7">
  <xsd:schema xmlns:xsd="http://www.w3.org/2001/XMLSchema" xmlns:xs="http://www.w3.org/2001/XMLSchema" xmlns:p="http://schemas.microsoft.com/office/2006/metadata/properties" xmlns:ns2="5b81e3f1-4a15-43de-98b7-c814a2cf50fb" xmlns:ns3="54329790-5bba-4c64-af43-8ec12da731fe" targetNamespace="http://schemas.microsoft.com/office/2006/metadata/properties" ma:root="true" ma:fieldsID="fb1812826a604242712844dd1b7f9764" ns2:_="" ns3:_="">
    <xsd:import namespace="5b81e3f1-4a15-43de-98b7-c814a2cf50fb"/>
    <xsd:import namespace="54329790-5bba-4c64-af43-8ec12da731f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81e3f1-4a15-43de-98b7-c814a2cf50f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Bildmarkeringar" ma:readOnly="false" ma:fieldId="{5cf76f15-5ced-4ddc-b409-7134ff3c332f}" ma:taxonomyMulti="true" ma:sspId="0712f857-838a-48cf-af71-0d5f19c87c4b"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329790-5bba-4c64-af43-8ec12da731fe"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82e2af4f-1752-4842-b1b0-20d1a6c35c97}" ma:internalName="TaxCatchAll" ma:showField="CatchAllData" ma:web="54329790-5bba-4c64-af43-8ec12da731fe">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54329790-5bba-4c64-af43-8ec12da731fe" xsi:nil="true"/>
    <lcf76f155ced4ddcb4097134ff3c332f xmlns="5b81e3f1-4a15-43de-98b7-c814a2cf50f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8EB6184-F7BF-4AB9-A37D-EF0AA57EA45A}">
  <ds:schemaRefs>
    <ds:schemaRef ds:uri="http://schemas.microsoft.com/sharepoint/v3/contenttype/forms"/>
  </ds:schemaRefs>
</ds:datastoreItem>
</file>

<file path=customXml/itemProps2.xml><?xml version="1.0" encoding="utf-8"?>
<ds:datastoreItem xmlns:ds="http://schemas.openxmlformats.org/officeDocument/2006/customXml" ds:itemID="{ABA1D703-230F-4D34-97C3-A17B8170CC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81e3f1-4a15-43de-98b7-c814a2cf50fb"/>
    <ds:schemaRef ds:uri="54329790-5bba-4c64-af43-8ec12da731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B8AE26E-4C80-4219-8124-7A66600E1D06}">
  <ds:schemaRefs>
    <ds:schemaRef ds:uri="http://schemas.openxmlformats.org/package/2006/metadata/core-properties"/>
    <ds:schemaRef ds:uri="http://schemas.microsoft.com/office/2006/documentManagement/types"/>
    <ds:schemaRef ds:uri="http://purl.org/dc/terms/"/>
    <ds:schemaRef ds:uri="http://schemas.microsoft.com/office/2006/metadata/properties"/>
    <ds:schemaRef ds:uri="http://purl.org/dc/elements/1.1/"/>
    <ds:schemaRef ds:uri="54329790-5bba-4c64-af43-8ec12da731fe"/>
    <ds:schemaRef ds:uri="http://schemas.microsoft.com/office/infopath/2007/PartnerControls"/>
    <ds:schemaRef ds:uri="http://purl.org/dc/dcmitype/"/>
    <ds:schemaRef ds:uri="5b81e3f1-4a15-43de-98b7-c814a2cf50f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Presentationsmall</Template>
  <TotalTime>0</TotalTime>
  <Words>783</Words>
  <Application>Microsoft Office PowerPoint</Application>
  <PresentationFormat>Bredbild</PresentationFormat>
  <Paragraphs>59</Paragraphs>
  <Slides>6</Slides>
  <Notes>2</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6</vt:i4>
      </vt:variant>
    </vt:vector>
  </HeadingPairs>
  <TitlesOfParts>
    <vt:vector size="9" baseType="lpstr">
      <vt:lpstr>Arial</vt:lpstr>
      <vt:lpstr>Calibri</vt:lpstr>
      <vt:lpstr>Region Skåne</vt:lpstr>
      <vt:lpstr>Förändring till regiongemensamma arbetssätt med anledning av SDV</vt:lpstr>
      <vt:lpstr>Regiongemensamma arbetssätt blir utgångspunkt  vid beslut inom hälso- och sjukvården</vt:lpstr>
      <vt:lpstr>Verksamhetsomställning – fem principer</vt:lpstr>
      <vt:lpstr>Samarbete krävs vid införandet</vt:lpstr>
      <vt:lpstr>Nästa steg</vt:lpstr>
      <vt:lpstr>Fakta: Region Skånes samverkansavtal  – ett flöde genom organisationen</vt:lpstr>
    </vt:vector>
  </TitlesOfParts>
  <Company>Region Skåne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Förändring till regiongemensamma arbetssätt med anledning av SDV</dc:title>
  <dc:creator>Fröjd Christina</dc:creator>
  <cp:lastModifiedBy>Södergren Lisa</cp:lastModifiedBy>
  <cp:revision>10</cp:revision>
  <dcterms:created xsi:type="dcterms:W3CDTF">2023-09-13T16:11:07Z</dcterms:created>
  <dcterms:modified xsi:type="dcterms:W3CDTF">2024-09-30T08:23:46Z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0x010100A66D08728B20F84D81835F179E91734C</vt:lpwstr>
  </property>
  <property fmtid="{D5CDD505-2E9C-101B-9397-08002B2CF9AE}" pid="3" name="MediaServiceImageTags">
    <vt:lpwstr/>
  </property>
</Properties>
</file>