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504" r:id="rId5"/>
    <p:sldId id="507" r:id="rId6"/>
    <p:sldId id="517" r:id="rId7"/>
    <p:sldId id="509" r:id="rId8"/>
    <p:sldId id="510" r:id="rId9"/>
    <p:sldId id="523" r:id="rId10"/>
    <p:sldId id="520" r:id="rId11"/>
    <p:sldId id="519" r:id="rId12"/>
    <p:sldId id="501" r:id="rId13"/>
  </p:sldIdLst>
  <p:sldSz cx="12192000" cy="6858000"/>
  <p:notesSz cx="6858000" cy="9144000"/>
  <p:embeddedFontLst>
    <p:embeddedFont>
      <p:font typeface="Public Sans" panose="020B0604020202020204" charset="0"/>
      <p:regular r:id="rId16"/>
      <p:bold r:id="rId17"/>
      <p:italic r:id="rId18"/>
      <p:boldItalic r:id="rId19"/>
    </p:embeddedFont>
  </p:embeddedFontLst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2" userDrawn="1">
          <p15:clr>
            <a:srgbClr val="A4A3A4"/>
          </p15:clr>
        </p15:guide>
        <p15:guide id="2" pos="69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791FC7-B42C-4BDF-99BE-642E13F9274A}" v="2" dt="2024-09-10T06:57:50.5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DF18680-E054-41AD-8BC1-D1AEF772440D}" styleName="Mellanmörkt format 2 - Dekorfärg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just format 2 - Dekorfärg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>
        <p:guide orient="horz" pos="822"/>
        <p:guide pos="699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3.fntdata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2.fntdata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font" Target="fonts/font1.fntdata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D4F585-4861-4351-AA53-96CE91D91F4F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7DFF3877-F17E-4906-A000-E5B388BFC412}">
      <dgm:prSet phldrT="[Text]"/>
      <dgm:spPr/>
      <dgm:t>
        <a:bodyPr/>
        <a:lstStyle/>
        <a:p>
          <a:r>
            <a:rPr lang="sv-SE"/>
            <a:t>- 8 mån</a:t>
          </a:r>
        </a:p>
      </dgm:t>
    </dgm:pt>
    <dgm:pt modelId="{3AD662FA-9440-4014-BA4A-9DC32F1DE1D4}" type="parTrans" cxnId="{B3631D17-0811-45D1-9CB7-D11AAC3FC00C}">
      <dgm:prSet/>
      <dgm:spPr/>
      <dgm:t>
        <a:bodyPr/>
        <a:lstStyle/>
        <a:p>
          <a:endParaRPr lang="sv-SE"/>
        </a:p>
      </dgm:t>
    </dgm:pt>
    <dgm:pt modelId="{A98C2931-E5BD-42E3-94AA-2C0B0F0E19E9}" type="sibTrans" cxnId="{B3631D17-0811-45D1-9CB7-D11AAC3FC00C}">
      <dgm:prSet/>
      <dgm:spPr/>
      <dgm:t>
        <a:bodyPr/>
        <a:lstStyle/>
        <a:p>
          <a:endParaRPr lang="sv-SE"/>
        </a:p>
      </dgm:t>
    </dgm:pt>
    <dgm:pt modelId="{DA6DA779-CC2C-469F-B0CF-2A1ABB074A1D}">
      <dgm:prSet phldrT="[Text]"/>
      <dgm:spPr/>
      <dgm:t>
        <a:bodyPr/>
        <a:lstStyle/>
        <a:p>
          <a:r>
            <a:rPr lang="sv-SE"/>
            <a:t>- 7 mån</a:t>
          </a:r>
        </a:p>
      </dgm:t>
    </dgm:pt>
    <dgm:pt modelId="{8A838D30-9253-4790-AA2D-591DC6306090}" type="parTrans" cxnId="{3E372B10-CE51-4BCF-9559-C6D046243DBF}">
      <dgm:prSet/>
      <dgm:spPr/>
      <dgm:t>
        <a:bodyPr/>
        <a:lstStyle/>
        <a:p>
          <a:endParaRPr lang="sv-SE"/>
        </a:p>
      </dgm:t>
    </dgm:pt>
    <dgm:pt modelId="{5B9A4173-6534-4AC1-AEB0-E48552E06F25}" type="sibTrans" cxnId="{3E372B10-CE51-4BCF-9559-C6D046243DBF}">
      <dgm:prSet/>
      <dgm:spPr/>
      <dgm:t>
        <a:bodyPr/>
        <a:lstStyle/>
        <a:p>
          <a:endParaRPr lang="sv-SE"/>
        </a:p>
      </dgm:t>
    </dgm:pt>
    <dgm:pt modelId="{B636E171-9E3C-44E2-BEBE-A38FF9888AE5}">
      <dgm:prSet phldrT="[Text]"/>
      <dgm:spPr/>
      <dgm:t>
        <a:bodyPr/>
        <a:lstStyle/>
        <a:p>
          <a:r>
            <a:rPr lang="sv-SE"/>
            <a:t>- 6 mån</a:t>
          </a:r>
        </a:p>
      </dgm:t>
    </dgm:pt>
    <dgm:pt modelId="{036E7226-A80B-4B00-9F62-0006A7780239}" type="parTrans" cxnId="{5B7AA0E0-F589-4789-A537-02BDA462C0A1}">
      <dgm:prSet/>
      <dgm:spPr/>
      <dgm:t>
        <a:bodyPr/>
        <a:lstStyle/>
        <a:p>
          <a:endParaRPr lang="sv-SE"/>
        </a:p>
      </dgm:t>
    </dgm:pt>
    <dgm:pt modelId="{F60B9D16-D89A-436B-80A1-03CB40FE31BC}" type="sibTrans" cxnId="{5B7AA0E0-F589-4789-A537-02BDA462C0A1}">
      <dgm:prSet/>
      <dgm:spPr/>
      <dgm:t>
        <a:bodyPr/>
        <a:lstStyle/>
        <a:p>
          <a:endParaRPr lang="sv-SE"/>
        </a:p>
      </dgm:t>
    </dgm:pt>
    <dgm:pt modelId="{EAD43D4D-CA2C-401F-83D5-EE4B0C45E159}">
      <dgm:prSet phldrT="[Text]"/>
      <dgm:spPr/>
      <dgm:t>
        <a:bodyPr/>
        <a:lstStyle/>
        <a:p>
          <a:r>
            <a:rPr lang="sv-SE"/>
            <a:t>- 5 mån</a:t>
          </a:r>
        </a:p>
      </dgm:t>
    </dgm:pt>
    <dgm:pt modelId="{D6E39330-FF5E-4C70-96A2-23207C014438}" type="parTrans" cxnId="{4BEF221B-9B8F-4093-8EA7-B24A2B430F50}">
      <dgm:prSet/>
      <dgm:spPr/>
      <dgm:t>
        <a:bodyPr/>
        <a:lstStyle/>
        <a:p>
          <a:endParaRPr lang="sv-SE"/>
        </a:p>
      </dgm:t>
    </dgm:pt>
    <dgm:pt modelId="{F1C60BAA-9D7B-4F91-B09C-D5C8558378F3}" type="sibTrans" cxnId="{4BEF221B-9B8F-4093-8EA7-B24A2B430F50}">
      <dgm:prSet/>
      <dgm:spPr/>
      <dgm:t>
        <a:bodyPr/>
        <a:lstStyle/>
        <a:p>
          <a:endParaRPr lang="sv-SE"/>
        </a:p>
      </dgm:t>
    </dgm:pt>
    <dgm:pt modelId="{A7EB281A-9F06-48E2-9F81-25E40E3320DA}">
      <dgm:prSet phldrT="[Text]"/>
      <dgm:spPr/>
      <dgm:t>
        <a:bodyPr/>
        <a:lstStyle/>
        <a:p>
          <a:r>
            <a:rPr lang="sv-SE"/>
            <a:t>- 4 mån</a:t>
          </a:r>
        </a:p>
      </dgm:t>
    </dgm:pt>
    <dgm:pt modelId="{A11400C2-7949-47E3-BDB3-4612F28C9E5C}" type="parTrans" cxnId="{2F58E944-DA12-41EC-8FEB-DA66163E3FCA}">
      <dgm:prSet/>
      <dgm:spPr/>
      <dgm:t>
        <a:bodyPr/>
        <a:lstStyle/>
        <a:p>
          <a:endParaRPr lang="sv-SE"/>
        </a:p>
      </dgm:t>
    </dgm:pt>
    <dgm:pt modelId="{30AC0F23-E62D-4BC0-8B84-E5E4C261123D}" type="sibTrans" cxnId="{2F58E944-DA12-41EC-8FEB-DA66163E3FCA}">
      <dgm:prSet/>
      <dgm:spPr/>
      <dgm:t>
        <a:bodyPr/>
        <a:lstStyle/>
        <a:p>
          <a:endParaRPr lang="sv-SE"/>
        </a:p>
      </dgm:t>
    </dgm:pt>
    <dgm:pt modelId="{A952C198-185E-455B-A1D2-6201EF3BEBA2}">
      <dgm:prSet phldrT="[Text]"/>
      <dgm:spPr/>
      <dgm:t>
        <a:bodyPr/>
        <a:lstStyle/>
        <a:p>
          <a:r>
            <a:rPr lang="sv-SE"/>
            <a:t>- 3 mån</a:t>
          </a:r>
        </a:p>
      </dgm:t>
    </dgm:pt>
    <dgm:pt modelId="{BD79685E-BACD-45FE-8AB7-A934C9B86989}" type="parTrans" cxnId="{3A497983-600D-4232-B6E3-75D90883EEB3}">
      <dgm:prSet/>
      <dgm:spPr/>
      <dgm:t>
        <a:bodyPr/>
        <a:lstStyle/>
        <a:p>
          <a:endParaRPr lang="sv-SE"/>
        </a:p>
      </dgm:t>
    </dgm:pt>
    <dgm:pt modelId="{F3997E4E-48E7-483B-AEFC-3BD80D031AF1}" type="sibTrans" cxnId="{3A497983-600D-4232-B6E3-75D90883EEB3}">
      <dgm:prSet/>
      <dgm:spPr/>
      <dgm:t>
        <a:bodyPr/>
        <a:lstStyle/>
        <a:p>
          <a:endParaRPr lang="sv-SE"/>
        </a:p>
      </dgm:t>
    </dgm:pt>
    <dgm:pt modelId="{309649B5-C7E4-477A-A051-B482646216BE}">
      <dgm:prSet phldrT="[Text]"/>
      <dgm:spPr/>
      <dgm:t>
        <a:bodyPr/>
        <a:lstStyle/>
        <a:p>
          <a:r>
            <a:rPr lang="sv-SE"/>
            <a:t>- 2 mån</a:t>
          </a:r>
        </a:p>
      </dgm:t>
    </dgm:pt>
    <dgm:pt modelId="{5BC9FF0B-D135-49E8-968D-58CAB5B037DD}" type="parTrans" cxnId="{3B94D16F-0D11-49A9-9910-436D707DB9C6}">
      <dgm:prSet/>
      <dgm:spPr/>
      <dgm:t>
        <a:bodyPr/>
        <a:lstStyle/>
        <a:p>
          <a:endParaRPr lang="sv-SE"/>
        </a:p>
      </dgm:t>
    </dgm:pt>
    <dgm:pt modelId="{9E2175CE-6CE7-495A-B319-EFC782195800}" type="sibTrans" cxnId="{3B94D16F-0D11-49A9-9910-436D707DB9C6}">
      <dgm:prSet/>
      <dgm:spPr/>
      <dgm:t>
        <a:bodyPr/>
        <a:lstStyle/>
        <a:p>
          <a:endParaRPr lang="sv-SE"/>
        </a:p>
      </dgm:t>
    </dgm:pt>
    <dgm:pt modelId="{6C23284A-CBC0-4AE2-9137-F3F2DAA61FB4}">
      <dgm:prSet phldrT="[Text]"/>
      <dgm:spPr/>
      <dgm:t>
        <a:bodyPr/>
        <a:lstStyle/>
        <a:p>
          <a:r>
            <a:rPr lang="sv-SE"/>
            <a:t>- 1 mån</a:t>
          </a:r>
        </a:p>
      </dgm:t>
    </dgm:pt>
    <dgm:pt modelId="{334AF9A7-46AE-4099-AE1B-976DA69ADF28}" type="parTrans" cxnId="{312E56E9-B5A3-4C75-B765-E5B61A5A768C}">
      <dgm:prSet/>
      <dgm:spPr/>
      <dgm:t>
        <a:bodyPr/>
        <a:lstStyle/>
        <a:p>
          <a:endParaRPr lang="sv-SE"/>
        </a:p>
      </dgm:t>
    </dgm:pt>
    <dgm:pt modelId="{994502C8-E901-4051-AAF4-DE3908E44FC5}" type="sibTrans" cxnId="{312E56E9-B5A3-4C75-B765-E5B61A5A768C}">
      <dgm:prSet/>
      <dgm:spPr/>
      <dgm:t>
        <a:bodyPr/>
        <a:lstStyle/>
        <a:p>
          <a:endParaRPr lang="sv-SE"/>
        </a:p>
      </dgm:t>
    </dgm:pt>
    <dgm:pt modelId="{00017C87-CB76-4EA4-8E5D-9B8301903A0F}">
      <dgm:prSet phldrT="[Text]"/>
      <dgm:spPr/>
      <dgm:t>
        <a:bodyPr/>
        <a:lstStyle/>
        <a:p>
          <a:r>
            <a:rPr lang="sv-SE"/>
            <a:t>+  1 mån</a:t>
          </a:r>
        </a:p>
      </dgm:t>
    </dgm:pt>
    <dgm:pt modelId="{9C144AE1-EA4F-4EE8-8770-27801BECFC2F}" type="parTrans" cxnId="{D65C308A-46D6-473C-931B-F87235CD4149}">
      <dgm:prSet/>
      <dgm:spPr/>
      <dgm:t>
        <a:bodyPr/>
        <a:lstStyle/>
        <a:p>
          <a:endParaRPr lang="sv-SE"/>
        </a:p>
      </dgm:t>
    </dgm:pt>
    <dgm:pt modelId="{D012B7F0-BECA-4F3A-A2A4-8D9C1308D249}" type="sibTrans" cxnId="{D65C308A-46D6-473C-931B-F87235CD4149}">
      <dgm:prSet/>
      <dgm:spPr/>
      <dgm:t>
        <a:bodyPr/>
        <a:lstStyle/>
        <a:p>
          <a:endParaRPr lang="sv-SE"/>
        </a:p>
      </dgm:t>
    </dgm:pt>
    <dgm:pt modelId="{073E3023-D04B-47E5-962D-E534F970CB8C}">
      <dgm:prSet phldrT="[Text]"/>
      <dgm:spPr/>
      <dgm:t>
        <a:bodyPr/>
        <a:lstStyle/>
        <a:p>
          <a:r>
            <a:rPr lang="sv-SE"/>
            <a:t>+ 2 mån</a:t>
          </a:r>
        </a:p>
      </dgm:t>
    </dgm:pt>
    <dgm:pt modelId="{382CA0F4-9C40-4E58-83B8-C14B2AFD04B3}" type="parTrans" cxnId="{0C8CC430-68C8-4583-90EF-392000AB498A}">
      <dgm:prSet/>
      <dgm:spPr/>
      <dgm:t>
        <a:bodyPr/>
        <a:lstStyle/>
        <a:p>
          <a:endParaRPr lang="sv-SE"/>
        </a:p>
      </dgm:t>
    </dgm:pt>
    <dgm:pt modelId="{04277F30-2D1C-4920-83AE-0ADCE5ECBDA7}" type="sibTrans" cxnId="{0C8CC430-68C8-4583-90EF-392000AB498A}">
      <dgm:prSet/>
      <dgm:spPr/>
      <dgm:t>
        <a:bodyPr/>
        <a:lstStyle/>
        <a:p>
          <a:endParaRPr lang="sv-SE"/>
        </a:p>
      </dgm:t>
    </dgm:pt>
    <dgm:pt modelId="{93238148-362D-47C9-939E-714F1A03D478}" type="pres">
      <dgm:prSet presAssocID="{21D4F585-4861-4351-AA53-96CE91D91F4F}" presName="Name0" presStyleCnt="0">
        <dgm:presLayoutVars>
          <dgm:dir/>
          <dgm:animLvl val="lvl"/>
          <dgm:resizeHandles val="exact"/>
        </dgm:presLayoutVars>
      </dgm:prSet>
      <dgm:spPr/>
    </dgm:pt>
    <dgm:pt modelId="{A60B1BFD-7581-4F7D-9477-1109AA48381A}" type="pres">
      <dgm:prSet presAssocID="{7DFF3877-F17E-4906-A000-E5B388BFC412}" presName="parTxOnly" presStyleLbl="node1" presStyleIdx="0" presStyleCnt="10">
        <dgm:presLayoutVars>
          <dgm:chMax val="0"/>
          <dgm:chPref val="0"/>
          <dgm:bulletEnabled val="1"/>
        </dgm:presLayoutVars>
      </dgm:prSet>
      <dgm:spPr/>
    </dgm:pt>
    <dgm:pt modelId="{24DD37E8-1C0E-4FC0-B5FF-CE22AD10834A}" type="pres">
      <dgm:prSet presAssocID="{A98C2931-E5BD-42E3-94AA-2C0B0F0E19E9}" presName="parTxOnlySpace" presStyleCnt="0"/>
      <dgm:spPr/>
    </dgm:pt>
    <dgm:pt modelId="{F738CAFD-55F9-4AFB-970C-12DB38DED009}" type="pres">
      <dgm:prSet presAssocID="{DA6DA779-CC2C-469F-B0CF-2A1ABB074A1D}" presName="parTxOnly" presStyleLbl="node1" presStyleIdx="1" presStyleCnt="10">
        <dgm:presLayoutVars>
          <dgm:chMax val="0"/>
          <dgm:chPref val="0"/>
          <dgm:bulletEnabled val="1"/>
        </dgm:presLayoutVars>
      </dgm:prSet>
      <dgm:spPr/>
    </dgm:pt>
    <dgm:pt modelId="{C495E1FC-9F8C-4B69-9BD6-EB2EA37B3316}" type="pres">
      <dgm:prSet presAssocID="{5B9A4173-6534-4AC1-AEB0-E48552E06F25}" presName="parTxOnlySpace" presStyleCnt="0"/>
      <dgm:spPr/>
    </dgm:pt>
    <dgm:pt modelId="{DCA23CB0-8577-4360-BBAF-E41FDA1513FC}" type="pres">
      <dgm:prSet presAssocID="{B636E171-9E3C-44E2-BEBE-A38FF9888AE5}" presName="parTxOnly" presStyleLbl="node1" presStyleIdx="2" presStyleCnt="10">
        <dgm:presLayoutVars>
          <dgm:chMax val="0"/>
          <dgm:chPref val="0"/>
          <dgm:bulletEnabled val="1"/>
        </dgm:presLayoutVars>
      </dgm:prSet>
      <dgm:spPr/>
    </dgm:pt>
    <dgm:pt modelId="{925D239A-A22B-4CBE-BE2C-C41AAF318C38}" type="pres">
      <dgm:prSet presAssocID="{F60B9D16-D89A-436B-80A1-03CB40FE31BC}" presName="parTxOnlySpace" presStyleCnt="0"/>
      <dgm:spPr/>
    </dgm:pt>
    <dgm:pt modelId="{E5A484DC-BDD3-465D-96AE-3172126BF3FF}" type="pres">
      <dgm:prSet presAssocID="{EAD43D4D-CA2C-401F-83D5-EE4B0C45E159}" presName="parTxOnly" presStyleLbl="node1" presStyleIdx="3" presStyleCnt="10">
        <dgm:presLayoutVars>
          <dgm:chMax val="0"/>
          <dgm:chPref val="0"/>
          <dgm:bulletEnabled val="1"/>
        </dgm:presLayoutVars>
      </dgm:prSet>
      <dgm:spPr/>
    </dgm:pt>
    <dgm:pt modelId="{960A16F8-C09E-4353-839C-4D4EAE9D9D7C}" type="pres">
      <dgm:prSet presAssocID="{F1C60BAA-9D7B-4F91-B09C-D5C8558378F3}" presName="parTxOnlySpace" presStyleCnt="0"/>
      <dgm:spPr/>
    </dgm:pt>
    <dgm:pt modelId="{E56E4F82-E056-42C0-A300-5C20A680AB06}" type="pres">
      <dgm:prSet presAssocID="{A7EB281A-9F06-48E2-9F81-25E40E3320DA}" presName="parTxOnly" presStyleLbl="node1" presStyleIdx="4" presStyleCnt="10">
        <dgm:presLayoutVars>
          <dgm:chMax val="0"/>
          <dgm:chPref val="0"/>
          <dgm:bulletEnabled val="1"/>
        </dgm:presLayoutVars>
      </dgm:prSet>
      <dgm:spPr/>
    </dgm:pt>
    <dgm:pt modelId="{97EF377B-0DB2-44FA-B454-099E9E3A95B5}" type="pres">
      <dgm:prSet presAssocID="{30AC0F23-E62D-4BC0-8B84-E5E4C261123D}" presName="parTxOnlySpace" presStyleCnt="0"/>
      <dgm:spPr/>
    </dgm:pt>
    <dgm:pt modelId="{C3AC4CF4-BE03-40DF-BF14-9C302F6E95BD}" type="pres">
      <dgm:prSet presAssocID="{A952C198-185E-455B-A1D2-6201EF3BEBA2}" presName="parTxOnly" presStyleLbl="node1" presStyleIdx="5" presStyleCnt="10">
        <dgm:presLayoutVars>
          <dgm:chMax val="0"/>
          <dgm:chPref val="0"/>
          <dgm:bulletEnabled val="1"/>
        </dgm:presLayoutVars>
      </dgm:prSet>
      <dgm:spPr/>
    </dgm:pt>
    <dgm:pt modelId="{165852D7-ACE4-4315-8964-5E332E47630E}" type="pres">
      <dgm:prSet presAssocID="{F3997E4E-48E7-483B-AEFC-3BD80D031AF1}" presName="parTxOnlySpace" presStyleCnt="0"/>
      <dgm:spPr/>
    </dgm:pt>
    <dgm:pt modelId="{14C0256F-B594-4C6E-AA2B-111015B038AC}" type="pres">
      <dgm:prSet presAssocID="{309649B5-C7E4-477A-A051-B482646216BE}" presName="parTxOnly" presStyleLbl="node1" presStyleIdx="6" presStyleCnt="10">
        <dgm:presLayoutVars>
          <dgm:chMax val="0"/>
          <dgm:chPref val="0"/>
          <dgm:bulletEnabled val="1"/>
        </dgm:presLayoutVars>
      </dgm:prSet>
      <dgm:spPr/>
    </dgm:pt>
    <dgm:pt modelId="{A143732F-DECB-4CCF-8FD0-CE931095B7E5}" type="pres">
      <dgm:prSet presAssocID="{9E2175CE-6CE7-495A-B319-EFC782195800}" presName="parTxOnlySpace" presStyleCnt="0"/>
      <dgm:spPr/>
    </dgm:pt>
    <dgm:pt modelId="{3CA78AF0-A200-4668-A570-66EE264E7286}" type="pres">
      <dgm:prSet presAssocID="{6C23284A-CBC0-4AE2-9137-F3F2DAA61FB4}" presName="parTxOnly" presStyleLbl="node1" presStyleIdx="7" presStyleCnt="10">
        <dgm:presLayoutVars>
          <dgm:chMax val="0"/>
          <dgm:chPref val="0"/>
          <dgm:bulletEnabled val="1"/>
        </dgm:presLayoutVars>
      </dgm:prSet>
      <dgm:spPr/>
    </dgm:pt>
    <dgm:pt modelId="{AB0E4FB8-D454-4EAF-AECB-565B8079E734}" type="pres">
      <dgm:prSet presAssocID="{994502C8-E901-4051-AAF4-DE3908E44FC5}" presName="parTxOnlySpace" presStyleCnt="0"/>
      <dgm:spPr/>
    </dgm:pt>
    <dgm:pt modelId="{E4737E33-2DEB-486B-BBF3-DA78C3FF39FA}" type="pres">
      <dgm:prSet presAssocID="{00017C87-CB76-4EA4-8E5D-9B8301903A0F}" presName="parTxOnly" presStyleLbl="node1" presStyleIdx="8" presStyleCnt="10">
        <dgm:presLayoutVars>
          <dgm:chMax val="0"/>
          <dgm:chPref val="0"/>
          <dgm:bulletEnabled val="1"/>
        </dgm:presLayoutVars>
      </dgm:prSet>
      <dgm:spPr/>
    </dgm:pt>
    <dgm:pt modelId="{CE62BF18-1BE0-4B3E-802F-9F5E97CC87BA}" type="pres">
      <dgm:prSet presAssocID="{D012B7F0-BECA-4F3A-A2A4-8D9C1308D249}" presName="parTxOnlySpace" presStyleCnt="0"/>
      <dgm:spPr/>
    </dgm:pt>
    <dgm:pt modelId="{22081BE5-7AD3-411B-83CA-8B89C0A61CA8}" type="pres">
      <dgm:prSet presAssocID="{073E3023-D04B-47E5-962D-E534F970CB8C}" presName="parTxOnly" presStyleLbl="node1" presStyleIdx="9" presStyleCnt="10">
        <dgm:presLayoutVars>
          <dgm:chMax val="0"/>
          <dgm:chPref val="0"/>
          <dgm:bulletEnabled val="1"/>
        </dgm:presLayoutVars>
      </dgm:prSet>
      <dgm:spPr/>
    </dgm:pt>
  </dgm:ptLst>
  <dgm:cxnLst>
    <dgm:cxn modelId="{3E372B10-CE51-4BCF-9559-C6D046243DBF}" srcId="{21D4F585-4861-4351-AA53-96CE91D91F4F}" destId="{DA6DA779-CC2C-469F-B0CF-2A1ABB074A1D}" srcOrd="1" destOrd="0" parTransId="{8A838D30-9253-4790-AA2D-591DC6306090}" sibTransId="{5B9A4173-6534-4AC1-AEB0-E48552E06F25}"/>
    <dgm:cxn modelId="{3B46D316-4726-42EE-9693-63A99CFCC91C}" type="presOf" srcId="{21D4F585-4861-4351-AA53-96CE91D91F4F}" destId="{93238148-362D-47C9-939E-714F1A03D478}" srcOrd="0" destOrd="0" presId="urn:microsoft.com/office/officeart/2005/8/layout/chevron1"/>
    <dgm:cxn modelId="{B3631D17-0811-45D1-9CB7-D11AAC3FC00C}" srcId="{21D4F585-4861-4351-AA53-96CE91D91F4F}" destId="{7DFF3877-F17E-4906-A000-E5B388BFC412}" srcOrd="0" destOrd="0" parTransId="{3AD662FA-9440-4014-BA4A-9DC32F1DE1D4}" sibTransId="{A98C2931-E5BD-42E3-94AA-2C0B0F0E19E9}"/>
    <dgm:cxn modelId="{4BEF221B-9B8F-4093-8EA7-B24A2B430F50}" srcId="{21D4F585-4861-4351-AA53-96CE91D91F4F}" destId="{EAD43D4D-CA2C-401F-83D5-EE4B0C45E159}" srcOrd="3" destOrd="0" parTransId="{D6E39330-FF5E-4C70-96A2-23207C014438}" sibTransId="{F1C60BAA-9D7B-4F91-B09C-D5C8558378F3}"/>
    <dgm:cxn modelId="{0C8CC430-68C8-4583-90EF-392000AB498A}" srcId="{21D4F585-4861-4351-AA53-96CE91D91F4F}" destId="{073E3023-D04B-47E5-962D-E534F970CB8C}" srcOrd="9" destOrd="0" parTransId="{382CA0F4-9C40-4E58-83B8-C14B2AFD04B3}" sibTransId="{04277F30-2D1C-4920-83AE-0ADCE5ECBDA7}"/>
    <dgm:cxn modelId="{4439AA34-6141-4957-A526-AF15A50405A7}" type="presOf" srcId="{DA6DA779-CC2C-469F-B0CF-2A1ABB074A1D}" destId="{F738CAFD-55F9-4AFB-970C-12DB38DED009}" srcOrd="0" destOrd="0" presId="urn:microsoft.com/office/officeart/2005/8/layout/chevron1"/>
    <dgm:cxn modelId="{A92D6840-04DB-4FA5-A185-B199137ED692}" type="presOf" srcId="{7DFF3877-F17E-4906-A000-E5B388BFC412}" destId="{A60B1BFD-7581-4F7D-9477-1109AA48381A}" srcOrd="0" destOrd="0" presId="urn:microsoft.com/office/officeart/2005/8/layout/chevron1"/>
    <dgm:cxn modelId="{2F58E944-DA12-41EC-8FEB-DA66163E3FCA}" srcId="{21D4F585-4861-4351-AA53-96CE91D91F4F}" destId="{A7EB281A-9F06-48E2-9F81-25E40E3320DA}" srcOrd="4" destOrd="0" parTransId="{A11400C2-7949-47E3-BDB3-4612F28C9E5C}" sibTransId="{30AC0F23-E62D-4BC0-8B84-E5E4C261123D}"/>
    <dgm:cxn modelId="{931C6566-BCB2-4FA1-BC7D-4A69795C664C}" type="presOf" srcId="{A952C198-185E-455B-A1D2-6201EF3BEBA2}" destId="{C3AC4CF4-BE03-40DF-BF14-9C302F6E95BD}" srcOrd="0" destOrd="0" presId="urn:microsoft.com/office/officeart/2005/8/layout/chevron1"/>
    <dgm:cxn modelId="{89BF5E47-0A02-493B-9E95-9E2667CB7A45}" type="presOf" srcId="{00017C87-CB76-4EA4-8E5D-9B8301903A0F}" destId="{E4737E33-2DEB-486B-BBF3-DA78C3FF39FA}" srcOrd="0" destOrd="0" presId="urn:microsoft.com/office/officeart/2005/8/layout/chevron1"/>
    <dgm:cxn modelId="{94705F4A-6998-42C3-808B-5982C146ED56}" type="presOf" srcId="{A7EB281A-9F06-48E2-9F81-25E40E3320DA}" destId="{E56E4F82-E056-42C0-A300-5C20A680AB06}" srcOrd="0" destOrd="0" presId="urn:microsoft.com/office/officeart/2005/8/layout/chevron1"/>
    <dgm:cxn modelId="{3B94D16F-0D11-49A9-9910-436D707DB9C6}" srcId="{21D4F585-4861-4351-AA53-96CE91D91F4F}" destId="{309649B5-C7E4-477A-A051-B482646216BE}" srcOrd="6" destOrd="0" parTransId="{5BC9FF0B-D135-49E8-968D-58CAB5B037DD}" sibTransId="{9E2175CE-6CE7-495A-B319-EFC782195800}"/>
    <dgm:cxn modelId="{1EE6D378-3C01-4F2E-8965-F76AE50A8CE9}" type="presOf" srcId="{073E3023-D04B-47E5-962D-E534F970CB8C}" destId="{22081BE5-7AD3-411B-83CA-8B89C0A61CA8}" srcOrd="0" destOrd="0" presId="urn:microsoft.com/office/officeart/2005/8/layout/chevron1"/>
    <dgm:cxn modelId="{3A497983-600D-4232-B6E3-75D90883EEB3}" srcId="{21D4F585-4861-4351-AA53-96CE91D91F4F}" destId="{A952C198-185E-455B-A1D2-6201EF3BEBA2}" srcOrd="5" destOrd="0" parTransId="{BD79685E-BACD-45FE-8AB7-A934C9B86989}" sibTransId="{F3997E4E-48E7-483B-AEFC-3BD80D031AF1}"/>
    <dgm:cxn modelId="{D65C308A-46D6-473C-931B-F87235CD4149}" srcId="{21D4F585-4861-4351-AA53-96CE91D91F4F}" destId="{00017C87-CB76-4EA4-8E5D-9B8301903A0F}" srcOrd="8" destOrd="0" parTransId="{9C144AE1-EA4F-4EE8-8770-27801BECFC2F}" sibTransId="{D012B7F0-BECA-4F3A-A2A4-8D9C1308D249}"/>
    <dgm:cxn modelId="{73AE859C-404F-4F36-91CD-BFD8CF6DD280}" type="presOf" srcId="{309649B5-C7E4-477A-A051-B482646216BE}" destId="{14C0256F-B594-4C6E-AA2B-111015B038AC}" srcOrd="0" destOrd="0" presId="urn:microsoft.com/office/officeart/2005/8/layout/chevron1"/>
    <dgm:cxn modelId="{466585A2-89BD-4511-8E51-987573AEC82E}" type="presOf" srcId="{6C23284A-CBC0-4AE2-9137-F3F2DAA61FB4}" destId="{3CA78AF0-A200-4668-A570-66EE264E7286}" srcOrd="0" destOrd="0" presId="urn:microsoft.com/office/officeart/2005/8/layout/chevron1"/>
    <dgm:cxn modelId="{9C3836CB-DEF0-48A7-9F95-00C18F4381CB}" type="presOf" srcId="{EAD43D4D-CA2C-401F-83D5-EE4B0C45E159}" destId="{E5A484DC-BDD3-465D-96AE-3172126BF3FF}" srcOrd="0" destOrd="0" presId="urn:microsoft.com/office/officeart/2005/8/layout/chevron1"/>
    <dgm:cxn modelId="{B78B8BD0-F4AF-41F5-874B-E88F0A7D8561}" type="presOf" srcId="{B636E171-9E3C-44E2-BEBE-A38FF9888AE5}" destId="{DCA23CB0-8577-4360-BBAF-E41FDA1513FC}" srcOrd="0" destOrd="0" presId="urn:microsoft.com/office/officeart/2005/8/layout/chevron1"/>
    <dgm:cxn modelId="{5B7AA0E0-F589-4789-A537-02BDA462C0A1}" srcId="{21D4F585-4861-4351-AA53-96CE91D91F4F}" destId="{B636E171-9E3C-44E2-BEBE-A38FF9888AE5}" srcOrd="2" destOrd="0" parTransId="{036E7226-A80B-4B00-9F62-0006A7780239}" sibTransId="{F60B9D16-D89A-436B-80A1-03CB40FE31BC}"/>
    <dgm:cxn modelId="{312E56E9-B5A3-4C75-B765-E5B61A5A768C}" srcId="{21D4F585-4861-4351-AA53-96CE91D91F4F}" destId="{6C23284A-CBC0-4AE2-9137-F3F2DAA61FB4}" srcOrd="7" destOrd="0" parTransId="{334AF9A7-46AE-4099-AE1B-976DA69ADF28}" sibTransId="{994502C8-E901-4051-AAF4-DE3908E44FC5}"/>
    <dgm:cxn modelId="{D9A67D09-A89B-4783-BE1E-9CC959A3FD6C}" type="presParOf" srcId="{93238148-362D-47C9-939E-714F1A03D478}" destId="{A60B1BFD-7581-4F7D-9477-1109AA48381A}" srcOrd="0" destOrd="0" presId="urn:microsoft.com/office/officeart/2005/8/layout/chevron1"/>
    <dgm:cxn modelId="{D7D238D8-25D2-4894-A95B-F8FD39B1D78A}" type="presParOf" srcId="{93238148-362D-47C9-939E-714F1A03D478}" destId="{24DD37E8-1C0E-4FC0-B5FF-CE22AD10834A}" srcOrd="1" destOrd="0" presId="urn:microsoft.com/office/officeart/2005/8/layout/chevron1"/>
    <dgm:cxn modelId="{5921692E-ED1C-47E0-9463-4E3DACFAFE9E}" type="presParOf" srcId="{93238148-362D-47C9-939E-714F1A03D478}" destId="{F738CAFD-55F9-4AFB-970C-12DB38DED009}" srcOrd="2" destOrd="0" presId="urn:microsoft.com/office/officeart/2005/8/layout/chevron1"/>
    <dgm:cxn modelId="{0E92461D-7E5F-4602-AFAB-26FBEDBD396B}" type="presParOf" srcId="{93238148-362D-47C9-939E-714F1A03D478}" destId="{C495E1FC-9F8C-4B69-9BD6-EB2EA37B3316}" srcOrd="3" destOrd="0" presId="urn:microsoft.com/office/officeart/2005/8/layout/chevron1"/>
    <dgm:cxn modelId="{B77E7727-A802-4489-A26C-C344AF222EEB}" type="presParOf" srcId="{93238148-362D-47C9-939E-714F1A03D478}" destId="{DCA23CB0-8577-4360-BBAF-E41FDA1513FC}" srcOrd="4" destOrd="0" presId="urn:microsoft.com/office/officeart/2005/8/layout/chevron1"/>
    <dgm:cxn modelId="{A78C4144-9137-460A-B21A-8F7C872A4FAD}" type="presParOf" srcId="{93238148-362D-47C9-939E-714F1A03D478}" destId="{925D239A-A22B-4CBE-BE2C-C41AAF318C38}" srcOrd="5" destOrd="0" presId="urn:microsoft.com/office/officeart/2005/8/layout/chevron1"/>
    <dgm:cxn modelId="{057EF73A-1FD1-442C-93F7-990A63F1173B}" type="presParOf" srcId="{93238148-362D-47C9-939E-714F1A03D478}" destId="{E5A484DC-BDD3-465D-96AE-3172126BF3FF}" srcOrd="6" destOrd="0" presId="urn:microsoft.com/office/officeart/2005/8/layout/chevron1"/>
    <dgm:cxn modelId="{29E50F56-1922-4C07-BC17-22BA51C1BE2C}" type="presParOf" srcId="{93238148-362D-47C9-939E-714F1A03D478}" destId="{960A16F8-C09E-4353-839C-4D4EAE9D9D7C}" srcOrd="7" destOrd="0" presId="urn:microsoft.com/office/officeart/2005/8/layout/chevron1"/>
    <dgm:cxn modelId="{63204D83-FF09-499B-ABBA-01B8A0E745D5}" type="presParOf" srcId="{93238148-362D-47C9-939E-714F1A03D478}" destId="{E56E4F82-E056-42C0-A300-5C20A680AB06}" srcOrd="8" destOrd="0" presId="urn:microsoft.com/office/officeart/2005/8/layout/chevron1"/>
    <dgm:cxn modelId="{3C3D542D-B3C0-4B63-8BEA-84E2D1D3780D}" type="presParOf" srcId="{93238148-362D-47C9-939E-714F1A03D478}" destId="{97EF377B-0DB2-44FA-B454-099E9E3A95B5}" srcOrd="9" destOrd="0" presId="urn:microsoft.com/office/officeart/2005/8/layout/chevron1"/>
    <dgm:cxn modelId="{7FABDE99-FDB4-42D0-BF54-0208797F711B}" type="presParOf" srcId="{93238148-362D-47C9-939E-714F1A03D478}" destId="{C3AC4CF4-BE03-40DF-BF14-9C302F6E95BD}" srcOrd="10" destOrd="0" presId="urn:microsoft.com/office/officeart/2005/8/layout/chevron1"/>
    <dgm:cxn modelId="{D1BB0036-333C-4A7E-9B2E-0ABD26E4E726}" type="presParOf" srcId="{93238148-362D-47C9-939E-714F1A03D478}" destId="{165852D7-ACE4-4315-8964-5E332E47630E}" srcOrd="11" destOrd="0" presId="urn:microsoft.com/office/officeart/2005/8/layout/chevron1"/>
    <dgm:cxn modelId="{FA1597D1-B358-401F-B1BA-3DA59D5FE365}" type="presParOf" srcId="{93238148-362D-47C9-939E-714F1A03D478}" destId="{14C0256F-B594-4C6E-AA2B-111015B038AC}" srcOrd="12" destOrd="0" presId="urn:microsoft.com/office/officeart/2005/8/layout/chevron1"/>
    <dgm:cxn modelId="{9E0C6919-76EF-4475-9F3D-4E6EC406A5D4}" type="presParOf" srcId="{93238148-362D-47C9-939E-714F1A03D478}" destId="{A143732F-DECB-4CCF-8FD0-CE931095B7E5}" srcOrd="13" destOrd="0" presId="urn:microsoft.com/office/officeart/2005/8/layout/chevron1"/>
    <dgm:cxn modelId="{A3491BAF-6CFF-4E30-A763-C696CFCB69D3}" type="presParOf" srcId="{93238148-362D-47C9-939E-714F1A03D478}" destId="{3CA78AF0-A200-4668-A570-66EE264E7286}" srcOrd="14" destOrd="0" presId="urn:microsoft.com/office/officeart/2005/8/layout/chevron1"/>
    <dgm:cxn modelId="{F786A595-BAA7-4BA3-9E28-84748ED14152}" type="presParOf" srcId="{93238148-362D-47C9-939E-714F1A03D478}" destId="{AB0E4FB8-D454-4EAF-AECB-565B8079E734}" srcOrd="15" destOrd="0" presId="urn:microsoft.com/office/officeart/2005/8/layout/chevron1"/>
    <dgm:cxn modelId="{21DAB34F-0BD5-4E01-877E-575C6B77081E}" type="presParOf" srcId="{93238148-362D-47C9-939E-714F1A03D478}" destId="{E4737E33-2DEB-486B-BBF3-DA78C3FF39FA}" srcOrd="16" destOrd="0" presId="urn:microsoft.com/office/officeart/2005/8/layout/chevron1"/>
    <dgm:cxn modelId="{0AEDEE36-F3BA-41B3-BEED-21B3F3C6C154}" type="presParOf" srcId="{93238148-362D-47C9-939E-714F1A03D478}" destId="{CE62BF18-1BE0-4B3E-802F-9F5E97CC87BA}" srcOrd="17" destOrd="0" presId="urn:microsoft.com/office/officeart/2005/8/layout/chevron1"/>
    <dgm:cxn modelId="{FC995EA4-88A3-425D-BB3A-D3A50062D9ED}" type="presParOf" srcId="{93238148-362D-47C9-939E-714F1A03D478}" destId="{22081BE5-7AD3-411B-83CA-8B89C0A61CA8}" srcOrd="1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0B1BFD-7581-4F7D-9477-1109AA48381A}">
      <dsp:nvSpPr>
        <dsp:cNvPr id="0" name=""/>
        <dsp:cNvSpPr/>
      </dsp:nvSpPr>
      <dsp:spPr>
        <a:xfrm>
          <a:off x="1200" y="0"/>
          <a:ext cx="1080492" cy="3701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300" kern="1200"/>
            <a:t>- 8 mån</a:t>
          </a:r>
        </a:p>
      </dsp:txBody>
      <dsp:txXfrm>
        <a:off x="186297" y="0"/>
        <a:ext cx="710298" cy="370194"/>
      </dsp:txXfrm>
    </dsp:sp>
    <dsp:sp modelId="{F738CAFD-55F9-4AFB-970C-12DB38DED009}">
      <dsp:nvSpPr>
        <dsp:cNvPr id="0" name=""/>
        <dsp:cNvSpPr/>
      </dsp:nvSpPr>
      <dsp:spPr>
        <a:xfrm>
          <a:off x="973643" y="0"/>
          <a:ext cx="1080492" cy="3701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300" kern="1200"/>
            <a:t>- 7 mån</a:t>
          </a:r>
        </a:p>
      </dsp:txBody>
      <dsp:txXfrm>
        <a:off x="1158740" y="0"/>
        <a:ext cx="710298" cy="370194"/>
      </dsp:txXfrm>
    </dsp:sp>
    <dsp:sp modelId="{DCA23CB0-8577-4360-BBAF-E41FDA1513FC}">
      <dsp:nvSpPr>
        <dsp:cNvPr id="0" name=""/>
        <dsp:cNvSpPr/>
      </dsp:nvSpPr>
      <dsp:spPr>
        <a:xfrm>
          <a:off x="1946086" y="0"/>
          <a:ext cx="1080492" cy="3701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300" kern="1200"/>
            <a:t>- 6 mån</a:t>
          </a:r>
        </a:p>
      </dsp:txBody>
      <dsp:txXfrm>
        <a:off x="2131183" y="0"/>
        <a:ext cx="710298" cy="370194"/>
      </dsp:txXfrm>
    </dsp:sp>
    <dsp:sp modelId="{E5A484DC-BDD3-465D-96AE-3172126BF3FF}">
      <dsp:nvSpPr>
        <dsp:cNvPr id="0" name=""/>
        <dsp:cNvSpPr/>
      </dsp:nvSpPr>
      <dsp:spPr>
        <a:xfrm>
          <a:off x="2918529" y="0"/>
          <a:ext cx="1080492" cy="3701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300" kern="1200"/>
            <a:t>- 5 mån</a:t>
          </a:r>
        </a:p>
      </dsp:txBody>
      <dsp:txXfrm>
        <a:off x="3103626" y="0"/>
        <a:ext cx="710298" cy="370194"/>
      </dsp:txXfrm>
    </dsp:sp>
    <dsp:sp modelId="{E56E4F82-E056-42C0-A300-5C20A680AB06}">
      <dsp:nvSpPr>
        <dsp:cNvPr id="0" name=""/>
        <dsp:cNvSpPr/>
      </dsp:nvSpPr>
      <dsp:spPr>
        <a:xfrm>
          <a:off x="3890972" y="0"/>
          <a:ext cx="1080492" cy="3701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300" kern="1200"/>
            <a:t>- 4 mån</a:t>
          </a:r>
        </a:p>
      </dsp:txBody>
      <dsp:txXfrm>
        <a:off x="4076069" y="0"/>
        <a:ext cx="710298" cy="370194"/>
      </dsp:txXfrm>
    </dsp:sp>
    <dsp:sp modelId="{C3AC4CF4-BE03-40DF-BF14-9C302F6E95BD}">
      <dsp:nvSpPr>
        <dsp:cNvPr id="0" name=""/>
        <dsp:cNvSpPr/>
      </dsp:nvSpPr>
      <dsp:spPr>
        <a:xfrm>
          <a:off x="4863415" y="0"/>
          <a:ext cx="1080492" cy="3701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300" kern="1200"/>
            <a:t>- 3 mån</a:t>
          </a:r>
        </a:p>
      </dsp:txBody>
      <dsp:txXfrm>
        <a:off x="5048512" y="0"/>
        <a:ext cx="710298" cy="370194"/>
      </dsp:txXfrm>
    </dsp:sp>
    <dsp:sp modelId="{14C0256F-B594-4C6E-AA2B-111015B038AC}">
      <dsp:nvSpPr>
        <dsp:cNvPr id="0" name=""/>
        <dsp:cNvSpPr/>
      </dsp:nvSpPr>
      <dsp:spPr>
        <a:xfrm>
          <a:off x="5835858" y="0"/>
          <a:ext cx="1080492" cy="3701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300" kern="1200"/>
            <a:t>- 2 mån</a:t>
          </a:r>
        </a:p>
      </dsp:txBody>
      <dsp:txXfrm>
        <a:off x="6020955" y="0"/>
        <a:ext cx="710298" cy="370194"/>
      </dsp:txXfrm>
    </dsp:sp>
    <dsp:sp modelId="{3CA78AF0-A200-4668-A570-66EE264E7286}">
      <dsp:nvSpPr>
        <dsp:cNvPr id="0" name=""/>
        <dsp:cNvSpPr/>
      </dsp:nvSpPr>
      <dsp:spPr>
        <a:xfrm>
          <a:off x="6808301" y="0"/>
          <a:ext cx="1080492" cy="3701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300" kern="1200"/>
            <a:t>- 1 mån</a:t>
          </a:r>
        </a:p>
      </dsp:txBody>
      <dsp:txXfrm>
        <a:off x="6993398" y="0"/>
        <a:ext cx="710298" cy="370194"/>
      </dsp:txXfrm>
    </dsp:sp>
    <dsp:sp modelId="{E4737E33-2DEB-486B-BBF3-DA78C3FF39FA}">
      <dsp:nvSpPr>
        <dsp:cNvPr id="0" name=""/>
        <dsp:cNvSpPr/>
      </dsp:nvSpPr>
      <dsp:spPr>
        <a:xfrm>
          <a:off x="7780744" y="0"/>
          <a:ext cx="1080492" cy="3701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300" kern="1200"/>
            <a:t>+  1 mån</a:t>
          </a:r>
        </a:p>
      </dsp:txBody>
      <dsp:txXfrm>
        <a:off x="7965841" y="0"/>
        <a:ext cx="710298" cy="370194"/>
      </dsp:txXfrm>
    </dsp:sp>
    <dsp:sp modelId="{22081BE5-7AD3-411B-83CA-8B89C0A61CA8}">
      <dsp:nvSpPr>
        <dsp:cNvPr id="0" name=""/>
        <dsp:cNvSpPr/>
      </dsp:nvSpPr>
      <dsp:spPr>
        <a:xfrm>
          <a:off x="8753187" y="0"/>
          <a:ext cx="1080492" cy="37019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17336" rIns="17336" bIns="1733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300" kern="1200"/>
            <a:t>+ 2 mån</a:t>
          </a:r>
        </a:p>
      </dsp:txBody>
      <dsp:txXfrm>
        <a:off x="8938284" y="0"/>
        <a:ext cx="710298" cy="3701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4D511D94-4E64-1EAA-0D43-EAEE53FDC9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5195A2E-B3CC-C0AE-5A1F-1A1E7AB3A8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340DC-1509-4221-AED0-908333A2814C}" type="datetimeFigureOut">
              <a:rPr lang="sv-SE" smtClean="0"/>
              <a:t>2024-10-09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21803D-7FAC-F3DE-8A61-40FCB00C45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384B36-BE09-A54C-B7BD-BFFF79D0F8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A6F1E-1E10-4A31-B5A8-8E4E14FF7C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773850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5CAF2-EA02-4D7B-96AC-EC2C828EEDBF}" type="datetimeFigureOut">
              <a:rPr lang="sv-SE" smtClean="0"/>
              <a:t>2024-10-09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B30ED-5BE4-4B01-A895-9FD01F2DFD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2673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30148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03B0E4-60D0-7DEC-4626-626E6B8673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3702D4FC-029F-490A-91D7-F6BFD94070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8AF66763-C352-9101-F77D-85B8D1A1E2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FEBB2FA-9EB0-C1DF-05D5-817B90A5EFA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43138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32936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DF1C25-9BFD-6314-0F2A-238CBC5FF8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C3976B1E-ECD2-391F-F663-75AAB90FCD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6560C0DC-ABF4-D935-927E-56DF3329F14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EB596A1C-ED11-24DE-90C8-EEC627109D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7590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7BD5A7-27FB-18C0-5FC2-29D33C379B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87875DB7-822A-D0DC-464E-E06EF46304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356E3D25-28EB-65C4-3AFF-3AC69F7337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ED3FEA6-77B0-A201-4D19-EFBE924F14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2993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3ADD08-E144-1050-D218-58208C6FBF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6510F21D-F5B1-11B7-BCBA-1D712EF1C7E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B003908E-C642-5774-EE3F-3D7681AB643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26F72E1B-1E80-A851-830E-574CF9CAE5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06027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19D932-B476-2292-9A69-DC2724A458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>
            <a:extLst>
              <a:ext uri="{FF2B5EF4-FFF2-40B4-BE49-F238E27FC236}">
                <a16:creationId xmlns:a16="http://schemas.microsoft.com/office/drawing/2014/main" id="{942A0D5E-97C1-EA1C-7021-6388325C27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>
            <a:extLst>
              <a:ext uri="{FF2B5EF4-FFF2-40B4-BE49-F238E27FC236}">
                <a16:creationId xmlns:a16="http://schemas.microsoft.com/office/drawing/2014/main" id="{8F74F72C-E269-FA48-D192-5F10EDDB5D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672C0CF-C529-1008-F88D-2A99BCAED8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23292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5501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A5194270-83B6-A55F-D3FF-A126547510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underrubrik</a:t>
            </a:r>
            <a:endParaRPr lang="en-US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244F8B15-58B1-2E90-1802-6F4E92C084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75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12B957DE-64F3-C89A-39F1-D0291AD1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3833004-7A99-4867-BD18-8F15F47B6155}" type="datetime1">
              <a:rPr lang="sv-SE" smtClean="0"/>
              <a:t>2024-10-09</a:t>
            </a:fld>
            <a:endParaRPr lang="sv-SE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D0CD91E-220E-4904-A1F0-F78096E9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9AE31B5-5254-4A74-6724-44C627CB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6839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DA706DCF-9171-8087-EC6A-D9FACA0C1E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56BFF6C-5EDB-4A0D-AD9E-F289D7F5F260}" type="datetime1">
              <a:rPr lang="sv-SE" smtClean="0"/>
              <a:t>2024-10-09</a:t>
            </a:fld>
            <a:endParaRPr lang="sv-SE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A71FC9C-1584-8A2F-C4EF-0B37FFE0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C2C239C-E658-7070-C0BC-E778536E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05359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6386569-DA0D-4783-86EC-67A11FBDDEE2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0"/>
            <a:ext cx="11862000" cy="6552000"/>
          </a:xfrm>
          <a:custGeom>
            <a:avLst/>
            <a:gdLst/>
            <a:ahLst/>
            <a:cxnLst/>
            <a:rect l="l" t="t" r="r" b="b"/>
            <a:pathLst>
              <a:path w="11862000" h="6552000">
                <a:moveTo>
                  <a:pt x="0" y="0"/>
                </a:moveTo>
                <a:lnTo>
                  <a:pt x="11862000" y="0"/>
                </a:lnTo>
                <a:lnTo>
                  <a:pt x="11862000" y="5414062"/>
                </a:lnTo>
                <a:lnTo>
                  <a:pt x="11780700" y="5418167"/>
                </a:lnTo>
                <a:cubicBezTo>
                  <a:pt x="11269385" y="5470094"/>
                  <a:pt x="10855402" y="5851263"/>
                  <a:pt x="10754096" y="6346330"/>
                </a:cubicBezTo>
                <a:lnTo>
                  <a:pt x="10733363" y="6552000"/>
                </a:lnTo>
                <a:lnTo>
                  <a:pt x="0" y="6552000"/>
                </a:ln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indent="0" algn="ctr">
              <a:lnSpc>
                <a:spcPct val="200000"/>
              </a:lnSpc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bildikonen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 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91134B43-9CF1-4DCD-8F2C-DD748B7993CB}" type="datetime1">
              <a:rPr lang="sv-SE" smtClean="0"/>
              <a:t>2024-10-09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2186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C45A6C9D-C2F9-BEA7-4EAE-7948F072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2647FA62-97A8-4165-8C7D-4B41F4A1B66D}" type="datetime1">
              <a:rPr lang="sv-SE" smtClean="0"/>
              <a:t>2024-10-09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9E2DCE60-FD3E-95E2-4A9B-287FAAE2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E68585F-58CF-FC4B-FD92-86898C95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9637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00068579-9080-EE29-D9A4-3E56BF8550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5346C9D5-A209-4167-9B8F-C0C3F1C5BBA4}" type="datetime1">
              <a:rPr lang="sv-SE" smtClean="0"/>
              <a:t>2024-10-09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CE7776F5-8B54-2D91-99C9-B11E98F9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723668E9-8B04-52B3-F7CA-27B4B4D4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051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vi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AA0B6B-7AF9-4DB1-9AD8-B53FE065E1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/>
          <a:lstStyle/>
          <a:p>
            <a:fld id="{32634DBF-EBCE-4856-BBCD-FAD130031EA5}" type="datetime1">
              <a:rPr lang="sv-SE" smtClean="0"/>
              <a:t>2024-10-09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73734F-9E81-4EBF-828B-55E45024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4E38FE-8DC6-480D-A933-4F56F2E69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7174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C713A04-296D-4A5E-4FD1-2789A0A7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923C347-E885-49BF-819C-9580F0F1929F}" type="datetime1">
              <a:rPr lang="sv-SE" smtClean="0"/>
              <a:t>2024-10-09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8395FDC-DEF1-0B01-E4BC-720A0E39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D5DDAFD-3E9D-0E37-16AE-9E369BFC5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4885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778A0B9-2D69-0ABE-7F68-813023F5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5E530766-524F-42BF-A722-CE5F45B478E5}" type="datetime1">
              <a:rPr lang="sv-SE" smtClean="0"/>
              <a:t>2024-10-09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553A5AA-2251-BCEF-BA4A-5055B3BF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F48269D-D5CC-FFEA-8A05-8CB6B03F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5281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 yta utan logotyp neutra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00ECA7-AE51-F08E-9F74-11BB66F2A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5C43E44-399B-AD66-852B-6FBB2BFD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ABFA4D88-037F-43C8-A3EF-8F7C255E1C75}" type="datetime1">
              <a:rPr lang="sv-SE" smtClean="0"/>
              <a:t>2024-10-09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0723245D-44EA-5763-8400-5C566DC9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AD75F367-E644-E422-4C41-32675F04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3132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109971-4745-4ECE-8A5C-4E00F03AC0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24521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6A0ADB-768E-4380-A0DC-DA924401FB7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" y="124105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19755C-5DBD-4541-AA01-2558E5D305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9600" y="2221492"/>
            <a:ext cx="5157787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84B153F-E910-4E67-86A0-0C4BB497625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82650" y="124105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E39F378-447A-4833-854F-DDA68DE3796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99212" y="2221492"/>
            <a:ext cx="5183188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C8557A-39E5-2439-2E43-5C8D9564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23932CA2-42F3-4895-B22F-AC26907FEDD3}" type="datetime1">
              <a:rPr lang="sv-SE" smtClean="0"/>
              <a:t>2024-10-09</a:t>
            </a:fld>
            <a:endParaRPr lang="sv-SE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876B45AE-5CCD-6B94-7A25-A15B3FF33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5478B75-428F-A1D7-E746-ADC77527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1789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bild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4B17208-3F22-4DF6-B2AB-2683AB098C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underrubrik</a:t>
            </a:r>
            <a:endParaRPr lang="en-US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AFE24852-164B-CFDE-B769-790BC326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2D0F64AC-F234-4A90-BCFA-186CDF64BBC2}" type="datetime1">
              <a:rPr lang="sv-SE" smtClean="0"/>
              <a:t>2024-10-09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CC1B95F-8FF6-795C-71C7-EF6DB9AB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6D013B1D-5E77-D5A6-6127-FB27ABDC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268180F-B84D-0F44-B4B5-93A7D7845B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9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accent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accent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0"/>
            <a:ext cx="5880100" cy="6557963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6BE9932-6652-2F68-1034-24E5E465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5F72B8D6-65EB-47DA-926B-7E57D98D5C98}" type="datetime1">
              <a:rPr lang="sv-SE" smtClean="0"/>
              <a:t>2024-10-09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163ED8F1-3338-F67C-7AF6-F651A8C4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EA0CF44F-A949-73AD-6632-4E606E57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7209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grädde 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17758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</a:t>
            </a:r>
            <a:br>
              <a:rPr lang="sv-SE"/>
            </a:b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3E7D6E2E-8A4F-D98F-225B-724A74A0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98E58B59-229D-4104-892E-B29A5DE93353}" type="datetime1">
              <a:rPr lang="sv-SE" smtClean="0"/>
              <a:t>2024-10-09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4339C906-0FFF-0D74-2AA4-386DD03B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50559915-C442-FFF4-7F3F-17BD4998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1916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25320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BAF8B48-190A-CD33-0203-CB9E94B0B9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6833767-77E6-457C-940B-274A2423CC83}" type="datetime1">
              <a:rPr lang="sv-SE" smtClean="0"/>
              <a:t>2024-10-09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21C96D5D-12A1-49BC-3215-73D03C7C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292DD92-F84D-6372-5A07-8F06DBCC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9901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blå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br>
              <a:rPr lang="sv-SE"/>
            </a:br>
            <a:br>
              <a:rPr lang="sv-SE"/>
            </a:br>
            <a:endParaRPr lang="sv-SE"/>
          </a:p>
          <a:p>
            <a:endParaRPr lang="sv-SE"/>
          </a:p>
          <a:p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711843"/>
            <a:ext cx="3932237" cy="4523858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78BE36-5D03-B947-50CF-2E825EAA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33A512CB-BF63-455C-A897-40100A7E8BC7}" type="datetime1">
              <a:rPr lang="sv-SE" smtClean="0"/>
              <a:t>2024-10-09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09C34CAE-7C61-6971-4E6A-D3B61E05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E9808DA3-999C-3634-67E5-C32D4F1EE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55829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1088"/>
          </a:xfrm>
        </p:spPr>
        <p:txBody>
          <a:bodyPr anchor="t" anchorCtr="0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5288"/>
            <a:ext cx="3932237" cy="4570413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EC997379-AA57-FFC0-C67C-2D47D22C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411" y="6530791"/>
            <a:ext cx="995364" cy="273555"/>
          </a:xfrm>
          <a:prstGeom prst="rect">
            <a:avLst/>
          </a:prstGeom>
        </p:spPr>
        <p:txBody>
          <a:bodyPr/>
          <a:lstStyle/>
          <a:p>
            <a:fld id="{CFDB0820-36C5-4F04-B459-7E6E12D7AD9D}" type="datetime1">
              <a:rPr lang="sv-SE" smtClean="0"/>
              <a:t>2024-10-09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0EE9DDD-8D27-BD71-D6BB-11AB844D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42441" y="6513520"/>
            <a:ext cx="8794963" cy="300235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03F8E2E3-7B29-03BC-3B15-8990B1284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7768" y="6513520"/>
            <a:ext cx="637660" cy="300235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8729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9313"/>
            <a:ext cx="3932237" cy="4587654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37D1B6-089F-FE4A-553A-91F3A00480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0D66D8C-A84F-4714-8231-E32D41D96EA3}" type="datetime1">
              <a:rPr lang="sv-SE" smtClean="0"/>
              <a:t>2024-10-09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2C55B8E2-0B30-8F03-4864-C893D054A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3F34B608-4D46-FA27-659B-1A66156B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2499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_med 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32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utbild_med bil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89DC4A8-CF41-4889-9DBB-98A9B359B030}" type="datetime1">
              <a:rPr lang="sv-SE" smtClean="0"/>
              <a:t>2024-10-09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01166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utbild_med 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2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9693EBF8-EEDE-4301-8749-8E205A5D51DB}" type="datetime1">
              <a:rPr lang="sv-SE" smtClean="0"/>
              <a:t>2024-10-09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340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utbild_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1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A3D2B3F0-A518-46A1-AAF0-50A0DA19C917}" type="datetime1">
              <a:rPr lang="sv-SE" smtClean="0"/>
              <a:t>2024-10-09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0781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neutra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7504EE9F-131D-EFB7-2A79-B3DD8BF9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0952" y="6486545"/>
            <a:ext cx="1060175" cy="354182"/>
          </a:xfrm>
          <a:prstGeom prst="rect">
            <a:avLst/>
          </a:prstGeom>
        </p:spPr>
        <p:txBody>
          <a:bodyPr/>
          <a:lstStyle/>
          <a:p>
            <a:fld id="{2F819724-0BA6-4424-BF2D-6278578C060E}" type="datetime1">
              <a:rPr lang="sv-SE" smtClean="0"/>
              <a:t>2024-10-09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53945A83-9CF5-D3E1-4AC0-51BF060AD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1127" y="6469274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7E25ADB-6596-015B-3496-5779FCC5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7600" y="6469274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95E7C8D-E10A-96EA-A696-E14A4D299E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underrubrik</a:t>
            </a:r>
            <a:endParaRPr lang="en-US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E3E256-BBF3-D765-FDC4-A130C5C5C9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46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30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369186-E3DF-440E-977F-FB2B3216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07BF894-1A10-4E35-888C-89531C9997C0}" type="datetime1">
              <a:rPr lang="sv-SE" smtClean="0"/>
              <a:t>2024-10-09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2A9194-8EFD-4250-AB50-26F4F10D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D05CBE-4A1F-49DC-8E48-BBEEB3E6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4722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30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0BFD82-33C4-3884-7512-07CF043CC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929D6-74BF-4905-BA74-26548A2B0CCC}" type="datetime1">
              <a:rPr lang="sv-SE" smtClean="0"/>
              <a:t>2024-10-09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827E4A-6513-E2F8-83CE-0D930C8FBE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2688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58943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30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286F81BD-23A4-14C0-EED6-2E592018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0579376-D6FE-4E12-AC64-76E8FD779B64}" type="datetime1">
              <a:rPr lang="sv-SE" smtClean="0"/>
              <a:t>2024-10-09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2194FC6-79A2-A4A8-930C-D8014F0C3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D89DBB4E-248F-B506-05F9-B9F15222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4455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Två delar två färg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5181600" cy="1143000"/>
          </a:xfr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tx2"/>
                </a:solidFill>
              </a:defRPr>
            </a:lvl2pPr>
            <a:lvl3pPr marL="86400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	      </a:t>
            </a:r>
          </a:p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       </a:t>
            </a:r>
            <a:br>
              <a:rPr lang="sv-SE"/>
            </a:br>
            <a:r>
              <a:rPr lang="sv-SE"/>
              <a:t>         Välj ikon och infoga </a:t>
            </a:r>
            <a:endParaRPr lang="en-US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4E0B0FE2-E5A1-BE14-1AD7-F11C3D70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A011D00B-4A94-4E73-8793-BA2D67B3FA98}" type="datetime1">
              <a:rPr lang="sv-SE" smtClean="0"/>
              <a:t>2024-10-09</a:t>
            </a:fld>
            <a:endParaRPr lang="sv-SE"/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F8DA2FBF-EA5B-22FE-04EC-31E4FD70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303A1DB8-A381-F782-B96A-BEBB198BF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2310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vå delar två fär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" y="360000"/>
            <a:ext cx="5181599" cy="1143000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bg2"/>
                </a:solidFill>
              </a:defRPr>
            </a:lvl2pPr>
            <a:lvl3pPr marL="914400" indent="0">
              <a:lnSpc>
                <a:spcPct val="110000"/>
              </a:lnSpc>
              <a:buNone/>
              <a:defRPr sz="20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 </a:t>
            </a:r>
          </a:p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    </a:t>
            </a:r>
            <a:br>
              <a:rPr lang="sv-SE"/>
            </a:br>
            <a:r>
              <a:rPr lang="sv-SE"/>
              <a:t>        Välj ikon och infoga </a:t>
            </a:r>
            <a:endParaRPr lang="en-US"/>
          </a:p>
          <a:p>
            <a:pPr lvl="2"/>
            <a:endParaRPr lang="en-US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88D03FBB-21E9-F008-E283-AC075F2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3CECF67-BAE6-4B52-8B5F-A637BAFA7013}" type="datetime1">
              <a:rPr lang="sv-SE" smtClean="0"/>
              <a:t>2024-10-09</a:t>
            </a:fld>
            <a:endParaRPr lang="sv-SE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F51FF841-B022-4350-1DDE-49C4EA07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04A3BADF-81F6-BE5B-EF7B-1C79884E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5975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D02EC5-E67C-4775-9C2D-C8590858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CAE321A-11E3-462D-8B66-93319761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datum 4">
            <a:extLst>
              <a:ext uri="{FF2B5EF4-FFF2-40B4-BE49-F238E27FC236}">
                <a16:creationId xmlns:a16="http://schemas.microsoft.com/office/drawing/2014/main" id="{977FB61D-B955-2B9F-074D-81DF5416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1085021" cy="365125"/>
          </a:xfrm>
          <a:prstGeom prst="rect">
            <a:avLst/>
          </a:prstGeom>
        </p:spPr>
        <p:txBody>
          <a:bodyPr/>
          <a:lstStyle/>
          <a:p>
            <a:fld id="{9182F824-D068-4D55-B1AF-A6C8BC539201}" type="datetime1">
              <a:rPr lang="sv-SE" smtClean="0"/>
              <a:t>2024-10-09</a:t>
            </a:fld>
            <a:endParaRPr lang="sv-SE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8FC0B61D-7C97-F933-FE5D-D75EED9056F8}"/>
              </a:ext>
            </a:extLst>
          </p:cNvPr>
          <p:cNvSpPr txBox="1">
            <a:spLocks/>
          </p:cNvSpPr>
          <p:nvPr userDrawn="1"/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317976-8A7C-4CAB-BF0F-0DC203C803A3}" type="datetime1">
              <a:rPr lang="sv-SE" smtClean="0"/>
              <a:pPr/>
              <a:t>2024-10-09</a:t>
            </a:fld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225F7BBE-36A5-C806-7DFF-266F0BB893C6}"/>
              </a:ext>
            </a:extLst>
          </p:cNvPr>
          <p:cNvSpPr txBox="1">
            <a:spLocks/>
          </p:cNvSpPr>
          <p:nvPr userDrawn="1"/>
        </p:nvSpPr>
        <p:spPr>
          <a:xfrm>
            <a:off x="11226248" y="6513520"/>
            <a:ext cx="679180" cy="388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730AA7-F777-4CAC-8CCC-AEA20B9348D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66876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D2AB036-DCCD-4091-86D3-9356430B4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Klicka här för </a:t>
            </a:r>
            <a:r>
              <a:rPr lang="en-US" err="1"/>
              <a:t>att</a:t>
            </a:r>
            <a:r>
              <a:rPr lang="en-US"/>
              <a:t> </a:t>
            </a:r>
            <a:r>
              <a:rPr lang="en-US" err="1"/>
              <a:t>ändra</a:t>
            </a:r>
            <a:r>
              <a:rPr lang="en-US"/>
              <a:t> </a:t>
            </a:r>
            <a:r>
              <a:rPr lang="en-US" err="1"/>
              <a:t>rubrikformat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996A95-48E2-4F6F-83D8-7449B280F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201479"/>
            <a:ext cx="10972800" cy="49246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Klicka här för att ändra format på bakgrundstexten</a:t>
            </a:r>
          </a:p>
          <a:p>
            <a:pPr lvl="1"/>
            <a:r>
              <a:rPr lang="en-US"/>
              <a:t>Nivå två</a:t>
            </a:r>
          </a:p>
          <a:p>
            <a:pPr lvl="2"/>
            <a:r>
              <a:rPr lang="en-US" err="1"/>
              <a:t>Nivå</a:t>
            </a:r>
            <a:r>
              <a:rPr lang="en-US"/>
              <a:t> </a:t>
            </a:r>
            <a:r>
              <a:rPr lang="en-US" err="1"/>
              <a:t>tre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9493F9-282B-4097-A7AF-FB6F8D346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F4E5D-DCF4-42BA-8189-02D5E2E778B4}" type="datetime1">
              <a:rPr lang="sv-SE" smtClean="0"/>
              <a:t>2024-10-09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3D0A82-13FD-4CDE-95C7-C0163891E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6248" y="6525320"/>
            <a:ext cx="679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5">
            <a:extLst>
              <a:ext uri="{FF2B5EF4-FFF2-40B4-BE49-F238E27FC236}">
                <a16:creationId xmlns:a16="http://schemas.microsoft.com/office/drawing/2014/main" id="{F7A0A58A-FC56-47DC-BCC8-CE51EE2570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5457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8D341EC8-D59E-2394-5413-AB70A2CA75C4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51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93" r:id="rId3"/>
    <p:sldLayoutId id="2147483685" r:id="rId4"/>
    <p:sldLayoutId id="2147483676" r:id="rId5"/>
    <p:sldLayoutId id="2147483686" r:id="rId6"/>
    <p:sldLayoutId id="2147483671" r:id="rId7"/>
    <p:sldLayoutId id="2147483679" r:id="rId8"/>
    <p:sldLayoutId id="2147483688" r:id="rId9"/>
    <p:sldLayoutId id="2147483664" r:id="rId10"/>
    <p:sldLayoutId id="2147483689" r:id="rId11"/>
    <p:sldLayoutId id="2147483666" r:id="rId12"/>
    <p:sldLayoutId id="2147483663" r:id="rId13"/>
    <p:sldLayoutId id="2147483682" r:id="rId14"/>
    <p:sldLayoutId id="2147483687" r:id="rId15"/>
    <p:sldLayoutId id="2147483692" r:id="rId16"/>
    <p:sldLayoutId id="2147483690" r:id="rId17"/>
    <p:sldLayoutId id="2147483691" r:id="rId18"/>
    <p:sldLayoutId id="2147483665" r:id="rId19"/>
    <p:sldLayoutId id="2147483681" r:id="rId20"/>
    <p:sldLayoutId id="2147483680" r:id="rId21"/>
    <p:sldLayoutId id="2147483667" r:id="rId22"/>
    <p:sldLayoutId id="2147483670" r:id="rId23"/>
    <p:sldLayoutId id="2147483683" r:id="rId24"/>
    <p:sldLayoutId id="2147483684" r:id="rId25"/>
    <p:sldLayoutId id="2147483694" r:id="rId26"/>
    <p:sldLayoutId id="2147483695" r:id="rId27"/>
    <p:sldLayoutId id="2147483696" r:id="rId28"/>
    <p:sldLayoutId id="2147483697" r:id="rId29"/>
  </p:sldLayoutIdLst>
  <p:hf hdr="0" ftr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slide" Target="slide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kane.se/namndshandlingar/9528972/" TargetMode="External"/><Relationship Id="rId7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1.xml"/><Relationship Id="rId6" Type="http://schemas.openxmlformats.org/officeDocument/2006/relationships/image" Target="../media/image4.png"/><Relationship Id="rId5" Type="http://schemas.openxmlformats.org/officeDocument/2006/relationships/image" Target="../media/image2.png"/><Relationship Id="rId4" Type="http://schemas.openxmlformats.org/officeDocument/2006/relationships/hyperlink" Target="https://www.skane.se/namndshandlingar/22585651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1.x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1.x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10" Type="http://schemas.openxmlformats.org/officeDocument/2006/relationships/image" Target="../media/image6.jpeg"/><Relationship Id="rId4" Type="http://schemas.openxmlformats.org/officeDocument/2006/relationships/diagramData" Target="../diagrams/data1.xml"/><Relationship Id="rId9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1.xml"/><Relationship Id="rId4" Type="http://schemas.openxmlformats.org/officeDocument/2006/relationships/slide" Target="slid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C8A39E-DC93-A3D0-82AF-1FE405425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650" y="1700809"/>
            <a:ext cx="11029950" cy="2628820"/>
          </a:xfrm>
        </p:spPr>
        <p:txBody>
          <a:bodyPr/>
          <a:lstStyle/>
          <a:p>
            <a:r>
              <a:rPr lang="sv-SE"/>
              <a:t>Förberedelsearbete i </a:t>
            </a:r>
            <a:r>
              <a:rPr lang="sv-SE" err="1"/>
              <a:t>PASiS</a:t>
            </a:r>
            <a:r>
              <a:rPr lang="sv-SE"/>
              <a:t> </a:t>
            </a:r>
            <a:br>
              <a:rPr lang="sv-SE"/>
            </a:br>
            <a:r>
              <a:rPr lang="sv-SE"/>
              <a:t>inför maskinell </a:t>
            </a:r>
            <a:r>
              <a:rPr lang="sv-SE" err="1"/>
              <a:t>migrering</a:t>
            </a:r>
            <a:r>
              <a:rPr lang="sv-SE"/>
              <a:t> till Millennium och </a:t>
            </a:r>
            <a:r>
              <a:rPr lang="sv-SE" err="1"/>
              <a:t>driftstart</a:t>
            </a:r>
            <a:r>
              <a:rPr lang="sv-SE"/>
              <a:t> av </a:t>
            </a:r>
            <a:br>
              <a:rPr lang="sv-SE"/>
            </a:br>
            <a:r>
              <a:rPr lang="sv-SE"/>
              <a:t>Skånes Digitala Vårdsystem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79C0DF-CD99-0DB5-0CC8-8C71DBBDD1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4704582"/>
            <a:ext cx="8534400" cy="1108414"/>
          </a:xfrm>
        </p:spPr>
        <p:txBody>
          <a:bodyPr/>
          <a:lstStyle/>
          <a:p>
            <a:r>
              <a:rPr lang="sv-SE"/>
              <a:t>Information</a:t>
            </a:r>
          </a:p>
          <a:p>
            <a:endParaRPr lang="sv-SE"/>
          </a:p>
          <a:p>
            <a:endParaRPr lang="sv-SE"/>
          </a:p>
        </p:txBody>
      </p:sp>
      <p:pic>
        <p:nvPicPr>
          <p:cNvPr id="4" name="Bildobjekt 3" descr="Region Skånes logotyp - avsändarinformation ">
            <a:extLst>
              <a:ext uri="{FF2B5EF4-FFF2-40B4-BE49-F238E27FC236}">
                <a16:creationId xmlns:a16="http://schemas.microsoft.com/office/drawing/2014/main" id="{89EA138E-8602-7547-D632-B08E807144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465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2FFBE165-7C5B-9A19-166E-DF07948D3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18732"/>
            <a:ext cx="10972800" cy="475033"/>
          </a:xfrm>
        </p:spPr>
        <p:txBody>
          <a:bodyPr/>
          <a:lstStyle/>
          <a:p>
            <a:pPr marL="0" indent="0">
              <a:buNone/>
            </a:pPr>
            <a:r>
              <a:rPr lang="sv-SE" sz="160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Detta dokument beskriver de förberedelser som behöver göras inför </a:t>
            </a:r>
            <a:r>
              <a:rPr lang="sv-SE" sz="1600" err="1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driftstart</a:t>
            </a:r>
            <a:r>
              <a:rPr lang="sv-SE" sz="160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 av systemet Millennium och införandet av Skånes Digitala </a:t>
            </a:r>
            <a:r>
              <a:rPr lang="sv-SE" sz="1600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sv-SE" sz="160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Arial" panose="020B0604020202020204" pitchFamily="34" charset="0"/>
              </a:rPr>
              <a:t>årdsystem (SDV) gällande bevakningar och vårdåtaganden.</a:t>
            </a:r>
          </a:p>
        </p:txBody>
      </p:sp>
      <p:sp>
        <p:nvSpPr>
          <p:cNvPr id="22" name="Platshållare för innehåll 1">
            <a:extLst>
              <a:ext uri="{FF2B5EF4-FFF2-40B4-BE49-F238E27FC236}">
                <a16:creationId xmlns:a16="http://schemas.microsoft.com/office/drawing/2014/main" id="{18E98384-93F8-CF6A-42AE-12E6F3B1B8F1}"/>
              </a:ext>
            </a:extLst>
          </p:cNvPr>
          <p:cNvSpPr txBox="1">
            <a:spLocks/>
          </p:cNvSpPr>
          <p:nvPr/>
        </p:nvSpPr>
        <p:spPr>
          <a:xfrm>
            <a:off x="609600" y="1805261"/>
            <a:ext cx="5254487" cy="359451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1600" u="sng" dirty="0">
                <a:latin typeface="+mj-lt"/>
                <a:ea typeface="Calibri"/>
                <a:cs typeface="Arial"/>
              </a:rPr>
              <a:t>INNEHÅLL</a:t>
            </a:r>
            <a:endParaRPr lang="sv-SE" sz="1600" u="sng" dirty="0">
              <a:latin typeface="Public Sans" panose="020B0604020202020204" charset="0"/>
              <a:ea typeface="Calibri"/>
              <a:cs typeface="Arial"/>
            </a:endParaRPr>
          </a:p>
          <a:p>
            <a:pPr marL="800100" lvl="1" indent="-342900">
              <a:lnSpc>
                <a:spcPct val="120000"/>
              </a:lnSpc>
              <a:buFont typeface="Public Sans" panose="020B0604020202020204" charset="0"/>
              <a:buChar char="-"/>
            </a:pPr>
            <a:r>
              <a:rPr lang="sv-SE" sz="1600" dirty="0">
                <a:latin typeface="Public Sans"/>
                <a:cs typeface="Arial"/>
              </a:rPr>
              <a:t>Bakgrund</a:t>
            </a:r>
          </a:p>
          <a:p>
            <a:pPr marL="800100" lvl="1" indent="-342900">
              <a:lnSpc>
                <a:spcPct val="120000"/>
              </a:lnSpc>
              <a:buFont typeface="Public Sans" panose="020B0604020202020204" charset="0"/>
              <a:buChar char="-"/>
            </a:pPr>
            <a:r>
              <a:rPr lang="sv-SE" sz="1600" dirty="0">
                <a:latin typeface="Public Sans"/>
                <a:cs typeface="Arial"/>
              </a:rPr>
              <a:t>Maskinell </a:t>
            </a:r>
            <a:r>
              <a:rPr lang="sv-SE" sz="1600" dirty="0" err="1">
                <a:latin typeface="Public Sans"/>
                <a:cs typeface="Arial"/>
              </a:rPr>
              <a:t>migrering</a:t>
            </a:r>
            <a:r>
              <a:rPr lang="sv-SE" sz="1600" dirty="0">
                <a:latin typeface="Public Sans"/>
                <a:cs typeface="Arial"/>
              </a:rPr>
              <a:t> </a:t>
            </a:r>
            <a:endParaRPr lang="sv-SE" sz="1600" dirty="0">
              <a:latin typeface="Public Sans" panose="020B0604020202020204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120000"/>
              </a:lnSpc>
              <a:buFont typeface="Public Sans" panose="020B0604020202020204" charset="0"/>
              <a:buChar char="-"/>
            </a:pPr>
            <a:r>
              <a:rPr lang="sv-SE" sz="1600" dirty="0">
                <a:latin typeface="Public Sans"/>
                <a:ea typeface="Calibri"/>
                <a:cs typeface="Arial"/>
              </a:rPr>
              <a:t>Information som skall migreras</a:t>
            </a:r>
          </a:p>
          <a:p>
            <a:pPr marL="800100" lvl="1" indent="-342900">
              <a:lnSpc>
                <a:spcPct val="120000"/>
              </a:lnSpc>
              <a:buFont typeface="Public Sans" panose="020B0604020202020204" charset="0"/>
              <a:buChar char="-"/>
            </a:pPr>
            <a:r>
              <a:rPr lang="sv-SE" sz="1600" dirty="0">
                <a:latin typeface="Public Sans"/>
                <a:ea typeface="Calibri"/>
                <a:cs typeface="Arial"/>
              </a:rPr>
              <a:t>Tidslinjen</a:t>
            </a:r>
          </a:p>
          <a:p>
            <a:pPr marL="800100" lvl="1" indent="-342900">
              <a:lnSpc>
                <a:spcPct val="120000"/>
              </a:lnSpc>
              <a:buFont typeface="Public Sans" panose="020B0604020202020204" charset="0"/>
              <a:buChar char="-"/>
            </a:pPr>
            <a:r>
              <a:rPr lang="sv-SE" sz="1600" dirty="0">
                <a:solidFill>
                  <a:schemeClr val="accent1"/>
                </a:solidFill>
                <a:latin typeface="Public Sans"/>
                <a:ea typeface="Calibri"/>
                <a:cs typeface="Arial"/>
              </a:rPr>
              <a:t>Instr</a:t>
            </a:r>
            <a:r>
              <a:rPr lang="sv-SE" sz="1600" dirty="0">
                <a:latin typeface="Public Sans"/>
                <a:ea typeface="Calibri"/>
                <a:cs typeface="Arial"/>
              </a:rPr>
              <a:t>uktioner</a:t>
            </a:r>
          </a:p>
          <a:p>
            <a:pPr marL="800100" lvl="1" indent="-342900">
              <a:lnSpc>
                <a:spcPct val="120000"/>
              </a:lnSpc>
              <a:buFont typeface="Public Sans" panose="020B0604020202020204" charset="0"/>
              <a:buChar char="-"/>
            </a:pPr>
            <a:r>
              <a:rPr lang="sv-SE" sz="1600" dirty="0">
                <a:latin typeface="Public Sans"/>
                <a:ea typeface="Calibri"/>
                <a:cs typeface="Arial"/>
              </a:rPr>
              <a:t>Kontaktpersoner</a:t>
            </a:r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38216A32-2CFF-0F3B-298E-61F68E336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sv-SE">
                <a:solidFill>
                  <a:schemeClr val="tx2"/>
                </a:solidFill>
              </a:rPr>
              <a:t>Syfte och innehåll</a:t>
            </a:r>
          </a:p>
        </p:txBody>
      </p:sp>
      <p:sp>
        <p:nvSpPr>
          <p:cNvPr id="9" name="Platshållare för datum 8">
            <a:extLst>
              <a:ext uri="{FF2B5EF4-FFF2-40B4-BE49-F238E27FC236}">
                <a16:creationId xmlns:a16="http://schemas.microsoft.com/office/drawing/2014/main" id="{BC083F5A-9C57-E8F0-D9B0-2B5639C7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98583" y="6521266"/>
            <a:ext cx="1060175" cy="354182"/>
          </a:xfrm>
        </p:spPr>
        <p:txBody>
          <a:bodyPr/>
          <a:lstStyle/>
          <a:p>
            <a:fld id="{85923BE2-A59E-45EF-966E-4EB57E9B1C89}" type="datetime1">
              <a:rPr lang="sv-SE" smtClean="0"/>
              <a:t>2024-10-09</a:t>
            </a:fld>
            <a:endParaRPr lang="sv-SE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24C86FB2-4B6E-E11C-0123-40F0A7A8E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16031" y="6523875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2</a:t>
            </a:fld>
            <a:endParaRPr lang="sv-SE"/>
          </a:p>
        </p:txBody>
      </p:sp>
      <p:sp>
        <p:nvSpPr>
          <p:cNvPr id="7" name="Pil: höger 6">
            <a:hlinkClick r:id="rId3" action="ppaction://hlinksldjump"/>
            <a:extLst>
              <a:ext uri="{FF2B5EF4-FFF2-40B4-BE49-F238E27FC236}">
                <a16:creationId xmlns:a16="http://schemas.microsoft.com/office/drawing/2014/main" id="{2C2D0F28-1B77-4C43-9C3B-717497874579}"/>
              </a:ext>
            </a:extLst>
          </p:cNvPr>
          <p:cNvSpPr/>
          <p:nvPr/>
        </p:nvSpPr>
        <p:spPr>
          <a:xfrm>
            <a:off x="741416" y="2643929"/>
            <a:ext cx="716088" cy="3040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/>
              <a:t>Sida 4</a:t>
            </a:r>
          </a:p>
        </p:txBody>
      </p:sp>
      <p:sp>
        <p:nvSpPr>
          <p:cNvPr id="8" name="Pil: höger 7">
            <a:hlinkClick r:id="rId4" action="ppaction://hlinksldjump"/>
            <a:extLst>
              <a:ext uri="{FF2B5EF4-FFF2-40B4-BE49-F238E27FC236}">
                <a16:creationId xmlns:a16="http://schemas.microsoft.com/office/drawing/2014/main" id="{D01D24A7-3FB0-F774-7D56-FAA9C31DC677}"/>
              </a:ext>
            </a:extLst>
          </p:cNvPr>
          <p:cNvSpPr/>
          <p:nvPr/>
        </p:nvSpPr>
        <p:spPr>
          <a:xfrm>
            <a:off x="741416" y="3091023"/>
            <a:ext cx="716088" cy="3040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/>
              <a:t>Sida 5</a:t>
            </a:r>
          </a:p>
        </p:txBody>
      </p:sp>
      <p:sp>
        <p:nvSpPr>
          <p:cNvPr id="19" name="Pil: höger 18">
            <a:hlinkClick r:id="rId5" action="ppaction://hlinksldjump"/>
            <a:extLst>
              <a:ext uri="{FF2B5EF4-FFF2-40B4-BE49-F238E27FC236}">
                <a16:creationId xmlns:a16="http://schemas.microsoft.com/office/drawing/2014/main" id="{68451CCF-254A-57E4-1B22-B68BBF832AFE}"/>
              </a:ext>
            </a:extLst>
          </p:cNvPr>
          <p:cNvSpPr/>
          <p:nvPr/>
        </p:nvSpPr>
        <p:spPr>
          <a:xfrm>
            <a:off x="741416" y="4324138"/>
            <a:ext cx="716088" cy="3040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/>
              <a:t>Sida 8</a:t>
            </a:r>
          </a:p>
        </p:txBody>
      </p:sp>
      <p:sp>
        <p:nvSpPr>
          <p:cNvPr id="20" name="Pil: höger 19">
            <a:hlinkClick r:id="rId6" action="ppaction://hlinksldjump"/>
            <a:extLst>
              <a:ext uri="{FF2B5EF4-FFF2-40B4-BE49-F238E27FC236}">
                <a16:creationId xmlns:a16="http://schemas.microsoft.com/office/drawing/2014/main" id="{4006425F-36D8-ED20-B0EA-490FE03C7BDD}"/>
              </a:ext>
            </a:extLst>
          </p:cNvPr>
          <p:cNvSpPr/>
          <p:nvPr/>
        </p:nvSpPr>
        <p:spPr>
          <a:xfrm>
            <a:off x="736672" y="3519377"/>
            <a:ext cx="716088" cy="3040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/>
              <a:t>Sida 6</a:t>
            </a:r>
          </a:p>
        </p:txBody>
      </p:sp>
      <p:sp>
        <p:nvSpPr>
          <p:cNvPr id="21" name="Pil: höger 20">
            <a:hlinkClick r:id="rId5" action="ppaction://hlinksldjump"/>
            <a:extLst>
              <a:ext uri="{FF2B5EF4-FFF2-40B4-BE49-F238E27FC236}">
                <a16:creationId xmlns:a16="http://schemas.microsoft.com/office/drawing/2014/main" id="{918289F2-C207-8237-FB83-A65AE3ED2595}"/>
              </a:ext>
            </a:extLst>
          </p:cNvPr>
          <p:cNvSpPr/>
          <p:nvPr/>
        </p:nvSpPr>
        <p:spPr>
          <a:xfrm>
            <a:off x="736672" y="3920178"/>
            <a:ext cx="716088" cy="3040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/>
              <a:t>Sida 7</a:t>
            </a:r>
          </a:p>
        </p:txBody>
      </p:sp>
      <p:sp>
        <p:nvSpPr>
          <p:cNvPr id="3" name="Pil: höger 2">
            <a:hlinkClick r:id="rId7" action="ppaction://hlinksldjump"/>
            <a:extLst>
              <a:ext uri="{FF2B5EF4-FFF2-40B4-BE49-F238E27FC236}">
                <a16:creationId xmlns:a16="http://schemas.microsoft.com/office/drawing/2014/main" id="{E9A59599-5B9A-3B73-E5CE-4B1479EF3233}"/>
              </a:ext>
            </a:extLst>
          </p:cNvPr>
          <p:cNvSpPr/>
          <p:nvPr/>
        </p:nvSpPr>
        <p:spPr>
          <a:xfrm>
            <a:off x="728561" y="2227627"/>
            <a:ext cx="716088" cy="304091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000"/>
              <a:t>Sida 3</a:t>
            </a:r>
          </a:p>
        </p:txBody>
      </p:sp>
    </p:spTree>
    <p:extLst>
      <p:ext uri="{BB962C8B-B14F-4D97-AF65-F5344CB8AC3E}">
        <p14:creationId xmlns:p14="http://schemas.microsoft.com/office/powerpoint/2010/main" val="4280581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5E2CF9-446A-975E-C7B3-198460BF27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F12EC34F-6705-FC24-F3A0-AACE543E3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sv-SE">
                <a:solidFill>
                  <a:schemeClr val="tx2"/>
                </a:solidFill>
              </a:rPr>
              <a:t>Bakgrund</a:t>
            </a:r>
          </a:p>
        </p:txBody>
      </p:sp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7E7A9B7E-C4E5-4166-ACB8-4DCBAB5C1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5907"/>
            <a:ext cx="5486400" cy="485025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sv-SE" sz="1600">
                <a:cs typeface="Arial"/>
              </a:rPr>
              <a:t>Ett stort utredningsarbete har gjorts för att undersöka konsekvenserna av att göra en maskinell </a:t>
            </a:r>
            <a:r>
              <a:rPr lang="sv-SE" sz="1600" err="1">
                <a:cs typeface="Arial"/>
              </a:rPr>
              <a:t>migrering</a:t>
            </a:r>
            <a:r>
              <a:rPr lang="sv-SE" sz="1600">
                <a:cs typeface="Arial"/>
              </a:rPr>
              <a:t> av viss  information från befintliga system till det nya systemet Millennium. Det framkom att det är möjligt men det innebär att ett förberedelsearbete behöver genomföras av verksamheten. </a:t>
            </a:r>
          </a:p>
          <a:p>
            <a:pPr marL="0" indent="0">
              <a:buNone/>
            </a:pPr>
            <a:r>
              <a:rPr lang="sv-SE" sz="1600">
                <a:cs typeface="Arial"/>
              </a:rPr>
              <a:t>Styrgruppen för Regional Vårdadministrativ Funktion (RVF) gav i juni 2022 beskedet att arbetet med maskinell </a:t>
            </a:r>
            <a:r>
              <a:rPr lang="sv-SE" sz="1600" err="1">
                <a:cs typeface="Arial"/>
              </a:rPr>
              <a:t>migrering</a:t>
            </a:r>
            <a:r>
              <a:rPr lang="sv-SE" sz="1600">
                <a:cs typeface="Arial"/>
              </a:rPr>
              <a:t> skall genomföras. </a:t>
            </a:r>
          </a:p>
          <a:p>
            <a:pPr marL="0" indent="0">
              <a:buNone/>
            </a:pPr>
            <a:r>
              <a:rPr lang="sv-SE" sz="1600">
                <a:cs typeface="Arial"/>
              </a:rPr>
              <a:t>Utredningen visade att en stor del av arbete kan tidigareläggas genom att förberedda verksamheterna samt skapa mappningsfiler och instruktioner. </a:t>
            </a:r>
          </a:p>
          <a:p>
            <a:pPr marL="0" indent="0">
              <a:buNone/>
            </a:pPr>
            <a:r>
              <a:rPr lang="sv-SE" sz="1600">
                <a:cs typeface="Arial"/>
              </a:rPr>
              <a:t>Tidslinjen för arbetet är direkt kopplat till driftstartstidpunkten för respektive enhet.</a:t>
            </a:r>
          </a:p>
          <a:p>
            <a:pPr marL="0" indent="0">
              <a:buNone/>
            </a:pPr>
            <a:endParaRPr lang="sv-SE" sz="1600"/>
          </a:p>
          <a:p>
            <a:pPr marL="0" indent="0">
              <a:buNone/>
            </a:pPr>
            <a:endParaRPr lang="sv-SE" sz="1600">
              <a:latin typeface="Public Sans" panose="020B0604020202020204" charset="0"/>
              <a:cs typeface="Arial" panose="020B0604020202020204" pitchFamily="34" charset="0"/>
            </a:endParaRPr>
          </a:p>
          <a:p>
            <a:endParaRPr lang="sv-SE" sz="2400"/>
          </a:p>
        </p:txBody>
      </p:sp>
      <p:sp>
        <p:nvSpPr>
          <p:cNvPr id="9" name="Platshållare för datum 8">
            <a:extLst>
              <a:ext uri="{FF2B5EF4-FFF2-40B4-BE49-F238E27FC236}">
                <a16:creationId xmlns:a16="http://schemas.microsoft.com/office/drawing/2014/main" id="{CDFCC0EF-C418-73A0-0793-BC1B46282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923BE2-A59E-45EF-966E-4EB57E9B1C89}" type="datetime1">
              <a:rPr lang="sv-SE" smtClean="0"/>
              <a:t>2024-10-09</a:t>
            </a:fld>
            <a:endParaRPr lang="sv-SE"/>
          </a:p>
        </p:txBody>
      </p:sp>
      <p:sp>
        <p:nvSpPr>
          <p:cNvPr id="10" name="Platshållare för bildnummer 9">
            <a:extLst>
              <a:ext uri="{FF2B5EF4-FFF2-40B4-BE49-F238E27FC236}">
                <a16:creationId xmlns:a16="http://schemas.microsoft.com/office/drawing/2014/main" id="{7C28A07F-1F71-4EC4-C414-D8DDE0D12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3</a:t>
            </a:fld>
            <a:endParaRPr lang="sv-SE"/>
          </a:p>
        </p:txBody>
      </p:sp>
      <p:pic>
        <p:nvPicPr>
          <p:cNvPr id="6" name="Bildobjekt 5" descr="Region Skånes logotyp - avsändarinformation ">
            <a:extLst>
              <a:ext uri="{FF2B5EF4-FFF2-40B4-BE49-F238E27FC236}">
                <a16:creationId xmlns:a16="http://schemas.microsoft.com/office/drawing/2014/main" id="{4BAEF0E1-62DB-85A9-70AF-B403C53014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  <p:grpSp>
        <p:nvGrpSpPr>
          <p:cNvPr id="3" name="Grupp 2">
            <a:extLst>
              <a:ext uri="{FF2B5EF4-FFF2-40B4-BE49-F238E27FC236}">
                <a16:creationId xmlns:a16="http://schemas.microsoft.com/office/drawing/2014/main" id="{C0C11568-A53A-019B-A9B9-8A8A8F3B0860}"/>
              </a:ext>
            </a:extLst>
          </p:cNvPr>
          <p:cNvGrpSpPr/>
          <p:nvPr/>
        </p:nvGrpSpPr>
        <p:grpSpPr>
          <a:xfrm>
            <a:off x="7851506" y="2124300"/>
            <a:ext cx="1464393" cy="638524"/>
            <a:chOff x="970269" y="4675026"/>
            <a:chExt cx="2144019" cy="396472"/>
          </a:xfrm>
          <a:gradFill flip="none" rotWithShape="1">
            <a:gsLst>
              <a:gs pos="0">
                <a:schemeClr val="bg2"/>
              </a:gs>
              <a:gs pos="27000">
                <a:schemeClr val="accent6">
                  <a:lumMod val="20000"/>
                  <a:lumOff val="80000"/>
                </a:schemeClr>
              </a:gs>
              <a:gs pos="52000">
                <a:schemeClr val="accent6">
                  <a:lumMod val="40000"/>
                  <a:lumOff val="60000"/>
                </a:schemeClr>
              </a:gs>
              <a:gs pos="100000">
                <a:schemeClr val="accent6"/>
              </a:gs>
            </a:gsLst>
            <a:lin ang="0" scaled="1"/>
            <a:tileRect/>
          </a:gradFill>
        </p:grpSpPr>
        <p:sp>
          <p:nvSpPr>
            <p:cNvPr id="5" name="Flödesschema: Magnetskiva 4">
              <a:extLst>
                <a:ext uri="{FF2B5EF4-FFF2-40B4-BE49-F238E27FC236}">
                  <a16:creationId xmlns:a16="http://schemas.microsoft.com/office/drawing/2014/main" id="{E4D4F1D2-8606-8296-350E-F3EF1FD1C1A2}"/>
                </a:ext>
              </a:extLst>
            </p:cNvPr>
            <p:cNvSpPr/>
            <p:nvPr/>
          </p:nvSpPr>
          <p:spPr bwMode="auto">
            <a:xfrm>
              <a:off x="998348" y="4675026"/>
              <a:ext cx="2015919" cy="314213"/>
            </a:xfrm>
            <a:prstGeom prst="flowChartMagneticDisk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</a:schemeClr>
                </a:gs>
                <a:gs pos="53000">
                  <a:schemeClr val="accent5">
                    <a:lumMod val="20000"/>
                    <a:lumOff val="8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7" name="textruta 6">
              <a:extLst>
                <a:ext uri="{FF2B5EF4-FFF2-40B4-BE49-F238E27FC236}">
                  <a16:creationId xmlns:a16="http://schemas.microsoft.com/office/drawing/2014/main" id="{35576F38-6470-40FE-E854-2070EAA0D5E1}"/>
                </a:ext>
              </a:extLst>
            </p:cNvPr>
            <p:cNvSpPr txBox="1"/>
            <p:nvPr/>
          </p:nvSpPr>
          <p:spPr>
            <a:xfrm>
              <a:off x="970269" y="4817582"/>
              <a:ext cx="214401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050" b="1"/>
                <a:t>Vårdgivarstruktur</a:t>
              </a:r>
            </a:p>
          </p:txBody>
        </p:sp>
      </p:grpSp>
      <p:sp>
        <p:nvSpPr>
          <p:cNvPr id="8" name="Flödesschema: Magnetskiva 7">
            <a:extLst>
              <a:ext uri="{FF2B5EF4-FFF2-40B4-BE49-F238E27FC236}">
                <a16:creationId xmlns:a16="http://schemas.microsoft.com/office/drawing/2014/main" id="{5331B493-917B-B1A5-819A-2A8C208A0756}"/>
              </a:ext>
            </a:extLst>
          </p:cNvPr>
          <p:cNvSpPr/>
          <p:nvPr/>
        </p:nvSpPr>
        <p:spPr bwMode="auto">
          <a:xfrm>
            <a:off x="10009520" y="1309841"/>
            <a:ext cx="654618" cy="843417"/>
          </a:xfrm>
          <a:prstGeom prst="flowChartMagneticDisk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ED819603-B1AC-1EB7-6D35-0017065770B2}"/>
              </a:ext>
            </a:extLst>
          </p:cNvPr>
          <p:cNvSpPr txBox="1"/>
          <p:nvPr/>
        </p:nvSpPr>
        <p:spPr>
          <a:xfrm>
            <a:off x="9838998" y="1610893"/>
            <a:ext cx="1017249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1100" b="1"/>
              <a:t>Millennium</a:t>
            </a:r>
          </a:p>
        </p:txBody>
      </p:sp>
      <p:sp>
        <p:nvSpPr>
          <p:cNvPr id="16" name="Flödesschema: Magnetskiva 15">
            <a:extLst>
              <a:ext uri="{FF2B5EF4-FFF2-40B4-BE49-F238E27FC236}">
                <a16:creationId xmlns:a16="http://schemas.microsoft.com/office/drawing/2014/main" id="{C1B5E269-DDF5-E288-594A-C7E386591207}"/>
              </a:ext>
            </a:extLst>
          </p:cNvPr>
          <p:cNvSpPr/>
          <p:nvPr/>
        </p:nvSpPr>
        <p:spPr bwMode="auto">
          <a:xfrm>
            <a:off x="8213767" y="1380961"/>
            <a:ext cx="654618" cy="843417"/>
          </a:xfrm>
          <a:prstGeom prst="flowChartMagneticDisk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7" name="textruta 16">
            <a:extLst>
              <a:ext uri="{FF2B5EF4-FFF2-40B4-BE49-F238E27FC236}">
                <a16:creationId xmlns:a16="http://schemas.microsoft.com/office/drawing/2014/main" id="{14729B06-B161-7B40-F0CA-8DFAFD3BDF66}"/>
              </a:ext>
            </a:extLst>
          </p:cNvPr>
          <p:cNvSpPr txBox="1"/>
          <p:nvPr/>
        </p:nvSpPr>
        <p:spPr>
          <a:xfrm>
            <a:off x="8157662" y="1674319"/>
            <a:ext cx="801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err="1"/>
              <a:t>PASiS</a:t>
            </a:r>
            <a:endParaRPr lang="sv-SE" sz="1200" b="1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579DB71F-D329-C24F-AD85-DBA9BD415F52}"/>
              </a:ext>
            </a:extLst>
          </p:cNvPr>
          <p:cNvSpPr/>
          <p:nvPr/>
        </p:nvSpPr>
        <p:spPr bwMode="auto">
          <a:xfrm>
            <a:off x="7497628" y="883190"/>
            <a:ext cx="3728620" cy="199539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id="{4BBACA09-F532-1FDA-705A-7AF885445607}"/>
              </a:ext>
            </a:extLst>
          </p:cNvPr>
          <p:cNvSpPr txBox="1"/>
          <p:nvPr/>
        </p:nvSpPr>
        <p:spPr>
          <a:xfrm>
            <a:off x="7513136" y="889678"/>
            <a:ext cx="3697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/>
              <a:t>Maskinell </a:t>
            </a:r>
            <a:r>
              <a:rPr lang="sv-SE" sz="1200" err="1"/>
              <a:t>migrering</a:t>
            </a:r>
            <a:r>
              <a:rPr lang="sv-SE" sz="1200"/>
              <a:t> (kopiering) av vårdadministrativ information</a:t>
            </a:r>
          </a:p>
        </p:txBody>
      </p:sp>
      <p:pic>
        <p:nvPicPr>
          <p:cNvPr id="26" name="Bildobjekt 25">
            <a:extLst>
              <a:ext uri="{FF2B5EF4-FFF2-40B4-BE49-F238E27FC236}">
                <a16:creationId xmlns:a16="http://schemas.microsoft.com/office/drawing/2014/main" id="{2209EF22-1929-06E9-EFE0-DDCE396533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27872" y="1997081"/>
            <a:ext cx="341831" cy="330485"/>
          </a:xfrm>
          <a:prstGeom prst="rect">
            <a:avLst/>
          </a:prstGeom>
        </p:spPr>
      </p:pic>
      <p:grpSp>
        <p:nvGrpSpPr>
          <p:cNvPr id="40" name="Grupp 39">
            <a:extLst>
              <a:ext uri="{FF2B5EF4-FFF2-40B4-BE49-F238E27FC236}">
                <a16:creationId xmlns:a16="http://schemas.microsoft.com/office/drawing/2014/main" id="{391FA081-AE33-3A91-E93A-2672CF266507}"/>
              </a:ext>
            </a:extLst>
          </p:cNvPr>
          <p:cNvGrpSpPr/>
          <p:nvPr/>
        </p:nvGrpSpPr>
        <p:grpSpPr>
          <a:xfrm>
            <a:off x="9587523" y="2185664"/>
            <a:ext cx="1428761" cy="506040"/>
            <a:chOff x="1084099" y="4675026"/>
            <a:chExt cx="2217509" cy="314213"/>
          </a:xfrm>
          <a:gradFill flip="none" rotWithShape="1">
            <a:gsLst>
              <a:gs pos="0">
                <a:schemeClr val="bg2"/>
              </a:gs>
              <a:gs pos="27000">
                <a:schemeClr val="accent6">
                  <a:lumMod val="20000"/>
                  <a:lumOff val="80000"/>
                </a:schemeClr>
              </a:gs>
              <a:gs pos="52000">
                <a:schemeClr val="accent6">
                  <a:lumMod val="40000"/>
                  <a:lumOff val="60000"/>
                </a:schemeClr>
              </a:gs>
              <a:gs pos="100000">
                <a:schemeClr val="accent6"/>
              </a:gs>
            </a:gsLst>
            <a:lin ang="0" scaled="1"/>
            <a:tileRect/>
          </a:gradFill>
        </p:grpSpPr>
        <p:sp>
          <p:nvSpPr>
            <p:cNvPr id="41" name="Flödesschema: Magnetskiva 40">
              <a:extLst>
                <a:ext uri="{FF2B5EF4-FFF2-40B4-BE49-F238E27FC236}">
                  <a16:creationId xmlns:a16="http://schemas.microsoft.com/office/drawing/2014/main" id="{849448F0-C885-A1AF-EF75-7F3D813E8F62}"/>
                </a:ext>
              </a:extLst>
            </p:cNvPr>
            <p:cNvSpPr/>
            <p:nvPr/>
          </p:nvSpPr>
          <p:spPr bwMode="auto">
            <a:xfrm>
              <a:off x="1084099" y="4675026"/>
              <a:ext cx="2217509" cy="314213"/>
            </a:xfrm>
            <a:prstGeom prst="flowChartMagneticDisk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42" name="textruta 41">
              <a:extLst>
                <a:ext uri="{FF2B5EF4-FFF2-40B4-BE49-F238E27FC236}">
                  <a16:creationId xmlns:a16="http://schemas.microsoft.com/office/drawing/2014/main" id="{5EDEFFE9-0DD5-4B71-08AF-142E5074DE75}"/>
                </a:ext>
              </a:extLst>
            </p:cNvPr>
            <p:cNvSpPr txBox="1"/>
            <p:nvPr/>
          </p:nvSpPr>
          <p:spPr>
            <a:xfrm>
              <a:off x="1118103" y="4722956"/>
              <a:ext cx="2144019" cy="25799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sv-SE" sz="1050" b="1" dirty="0"/>
                <a:t>NY Vårdgivarstruktur</a:t>
              </a:r>
            </a:p>
          </p:txBody>
        </p:sp>
      </p:grpSp>
      <p:sp>
        <p:nvSpPr>
          <p:cNvPr id="24" name="Flödesschema: Magnetskiva 23">
            <a:extLst>
              <a:ext uri="{FF2B5EF4-FFF2-40B4-BE49-F238E27FC236}">
                <a16:creationId xmlns:a16="http://schemas.microsoft.com/office/drawing/2014/main" id="{49CAC653-2F34-4562-EABB-D431E04C0FED}"/>
              </a:ext>
            </a:extLst>
          </p:cNvPr>
          <p:cNvSpPr/>
          <p:nvPr/>
        </p:nvSpPr>
        <p:spPr bwMode="auto">
          <a:xfrm>
            <a:off x="10387348" y="1925376"/>
            <a:ext cx="491824" cy="357690"/>
          </a:xfrm>
          <a:prstGeom prst="flowChartMagneticDisk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25" name="textruta 24">
            <a:extLst>
              <a:ext uri="{FF2B5EF4-FFF2-40B4-BE49-F238E27FC236}">
                <a16:creationId xmlns:a16="http://schemas.microsoft.com/office/drawing/2014/main" id="{D37778B4-A931-2094-0106-F90F0D6BA8D7}"/>
              </a:ext>
            </a:extLst>
          </p:cNvPr>
          <p:cNvSpPr txBox="1"/>
          <p:nvPr/>
        </p:nvSpPr>
        <p:spPr>
          <a:xfrm>
            <a:off x="10340001" y="1998701"/>
            <a:ext cx="6093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100" b="1"/>
              <a:t>IAM</a:t>
            </a:r>
          </a:p>
        </p:txBody>
      </p:sp>
      <p:pic>
        <p:nvPicPr>
          <p:cNvPr id="30" name="Bildobjekt 29">
            <a:extLst>
              <a:ext uri="{FF2B5EF4-FFF2-40B4-BE49-F238E27FC236}">
                <a16:creationId xmlns:a16="http://schemas.microsoft.com/office/drawing/2014/main" id="{C7FF6A0B-B134-3035-6879-151AE0BC69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12990" y="1895481"/>
            <a:ext cx="341831" cy="330485"/>
          </a:xfrm>
          <a:prstGeom prst="rect">
            <a:avLst/>
          </a:prstGeom>
        </p:spPr>
      </p:pic>
      <p:cxnSp>
        <p:nvCxnSpPr>
          <p:cNvPr id="44" name="Rak pilkoppling 43">
            <a:extLst>
              <a:ext uri="{FF2B5EF4-FFF2-40B4-BE49-F238E27FC236}">
                <a16:creationId xmlns:a16="http://schemas.microsoft.com/office/drawing/2014/main" id="{3BA73D1F-CF65-41A4-5376-D9E67E255FD0}"/>
              </a:ext>
            </a:extLst>
          </p:cNvPr>
          <p:cNvCxnSpPr/>
          <p:nvPr/>
        </p:nvCxnSpPr>
        <p:spPr>
          <a:xfrm>
            <a:off x="9072880" y="1745439"/>
            <a:ext cx="751840" cy="0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l: vänster 11">
            <a:hlinkClick r:id="rId5" action="ppaction://hlinksldjump"/>
            <a:extLst>
              <a:ext uri="{FF2B5EF4-FFF2-40B4-BE49-F238E27FC236}">
                <a16:creationId xmlns:a16="http://schemas.microsoft.com/office/drawing/2014/main" id="{50B5FB28-6F1D-A447-24EE-5E2905983AFB}"/>
              </a:ext>
            </a:extLst>
          </p:cNvPr>
          <p:cNvSpPr/>
          <p:nvPr/>
        </p:nvSpPr>
        <p:spPr>
          <a:xfrm>
            <a:off x="9642530" y="5942950"/>
            <a:ext cx="1049715" cy="742921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/>
              <a:t>Syfte och innehåll</a:t>
            </a:r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1B157140-FC73-9AE7-B3A6-DF035089705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88174" y="4928054"/>
            <a:ext cx="5568700" cy="488043"/>
          </a:xfrm>
          <a:prstGeom prst="rect">
            <a:avLst/>
          </a:prstGeom>
        </p:spPr>
      </p:pic>
      <p:graphicFrame>
        <p:nvGraphicFramePr>
          <p:cNvPr id="15" name="Tabell 14">
            <a:extLst>
              <a:ext uri="{FF2B5EF4-FFF2-40B4-BE49-F238E27FC236}">
                <a16:creationId xmlns:a16="http://schemas.microsoft.com/office/drawing/2014/main" id="{7C13406A-8E65-B86A-6D1D-84C8B7C851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9223220"/>
              </p:ext>
            </p:extLst>
          </p:nvPr>
        </p:nvGraphicFramePr>
        <p:xfrm>
          <a:off x="8839200" y="3296866"/>
          <a:ext cx="1394882" cy="117894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97441">
                  <a:extLst>
                    <a:ext uri="{9D8B030D-6E8A-4147-A177-3AD203B41FA5}">
                      <a16:colId xmlns:a16="http://schemas.microsoft.com/office/drawing/2014/main" val="2360702795"/>
                    </a:ext>
                  </a:extLst>
                </a:gridCol>
                <a:gridCol w="697441">
                  <a:extLst>
                    <a:ext uri="{9D8B030D-6E8A-4147-A177-3AD203B41FA5}">
                      <a16:colId xmlns:a16="http://schemas.microsoft.com/office/drawing/2014/main" val="187507786"/>
                    </a:ext>
                  </a:extLst>
                </a:gridCol>
              </a:tblGrid>
              <a:tr h="181202">
                <a:tc>
                  <a:txBody>
                    <a:bodyPr/>
                    <a:lstStyle/>
                    <a:p>
                      <a:pPr algn="ctr"/>
                      <a:r>
                        <a:rPr lang="sv-SE" sz="900"/>
                        <a:t>”värde”</a:t>
                      </a:r>
                    </a:p>
                    <a:p>
                      <a:pPr algn="ctr"/>
                      <a:r>
                        <a:rPr lang="sv-SE" sz="900" err="1"/>
                        <a:t>PASiS</a:t>
                      </a:r>
                      <a:endParaRPr lang="sv-SE" sz="900"/>
                    </a:p>
                    <a:p>
                      <a:pPr algn="ctr"/>
                      <a:endParaRPr lang="sv-SE" sz="900"/>
                    </a:p>
                  </a:txBody>
                  <a:tcPr marT="21328" marB="2132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900"/>
                        <a:t>”värde” SDV</a:t>
                      </a:r>
                    </a:p>
                  </a:txBody>
                  <a:tcPr marT="21328" marB="21328"/>
                </a:tc>
                <a:extLst>
                  <a:ext uri="{0D108BD9-81ED-4DB2-BD59-A6C34878D82A}">
                    <a16:rowId xmlns:a16="http://schemas.microsoft.com/office/drawing/2014/main" val="3616979951"/>
                  </a:ext>
                </a:extLst>
              </a:tr>
              <a:tr h="181202">
                <a:tc>
                  <a:txBody>
                    <a:bodyPr/>
                    <a:lstStyle/>
                    <a:p>
                      <a:pPr algn="ctr"/>
                      <a:endParaRPr lang="sv-SE" sz="900"/>
                    </a:p>
                  </a:txBody>
                  <a:tcPr marT="21328" marB="21328"/>
                </a:tc>
                <a:tc>
                  <a:txBody>
                    <a:bodyPr/>
                    <a:lstStyle/>
                    <a:p>
                      <a:pPr algn="ctr"/>
                      <a:endParaRPr lang="sv-SE" sz="900"/>
                    </a:p>
                  </a:txBody>
                  <a:tcPr marT="21328" marB="21328"/>
                </a:tc>
                <a:extLst>
                  <a:ext uri="{0D108BD9-81ED-4DB2-BD59-A6C34878D82A}">
                    <a16:rowId xmlns:a16="http://schemas.microsoft.com/office/drawing/2014/main" val="76090927"/>
                  </a:ext>
                </a:extLst>
              </a:tr>
              <a:tr h="181202">
                <a:tc>
                  <a:txBody>
                    <a:bodyPr/>
                    <a:lstStyle/>
                    <a:p>
                      <a:pPr algn="ctr"/>
                      <a:endParaRPr lang="sv-SE" sz="900"/>
                    </a:p>
                  </a:txBody>
                  <a:tcPr marT="21328" marB="21328"/>
                </a:tc>
                <a:tc>
                  <a:txBody>
                    <a:bodyPr/>
                    <a:lstStyle/>
                    <a:p>
                      <a:pPr algn="ctr"/>
                      <a:endParaRPr lang="sv-SE" sz="900"/>
                    </a:p>
                  </a:txBody>
                  <a:tcPr marT="21328" marB="21328"/>
                </a:tc>
                <a:extLst>
                  <a:ext uri="{0D108BD9-81ED-4DB2-BD59-A6C34878D82A}">
                    <a16:rowId xmlns:a16="http://schemas.microsoft.com/office/drawing/2014/main" val="3398586959"/>
                  </a:ext>
                </a:extLst>
              </a:tr>
              <a:tr h="181202">
                <a:tc>
                  <a:txBody>
                    <a:bodyPr/>
                    <a:lstStyle/>
                    <a:p>
                      <a:pPr algn="ctr"/>
                      <a:endParaRPr lang="sv-SE" sz="900"/>
                    </a:p>
                  </a:txBody>
                  <a:tcPr marT="21328" marB="21328"/>
                </a:tc>
                <a:tc>
                  <a:txBody>
                    <a:bodyPr/>
                    <a:lstStyle/>
                    <a:p>
                      <a:pPr algn="ctr"/>
                      <a:endParaRPr lang="sv-SE" sz="900"/>
                    </a:p>
                  </a:txBody>
                  <a:tcPr marT="21328" marB="21328"/>
                </a:tc>
                <a:extLst>
                  <a:ext uri="{0D108BD9-81ED-4DB2-BD59-A6C34878D82A}">
                    <a16:rowId xmlns:a16="http://schemas.microsoft.com/office/drawing/2014/main" val="4232512800"/>
                  </a:ext>
                </a:extLst>
              </a:tr>
              <a:tr h="181202">
                <a:tc>
                  <a:txBody>
                    <a:bodyPr/>
                    <a:lstStyle/>
                    <a:p>
                      <a:pPr algn="ctr"/>
                      <a:endParaRPr lang="sv-SE" sz="900"/>
                    </a:p>
                  </a:txBody>
                  <a:tcPr marT="21328" marB="21328"/>
                </a:tc>
                <a:tc>
                  <a:txBody>
                    <a:bodyPr/>
                    <a:lstStyle/>
                    <a:p>
                      <a:pPr algn="ctr"/>
                      <a:endParaRPr lang="sv-SE" sz="900"/>
                    </a:p>
                  </a:txBody>
                  <a:tcPr marT="21328" marB="21328"/>
                </a:tc>
                <a:extLst>
                  <a:ext uri="{0D108BD9-81ED-4DB2-BD59-A6C34878D82A}">
                    <a16:rowId xmlns:a16="http://schemas.microsoft.com/office/drawing/2014/main" val="2254166020"/>
                  </a:ext>
                </a:extLst>
              </a:tr>
            </a:tbl>
          </a:graphicData>
        </a:graphic>
      </p:graphicFrame>
      <p:sp>
        <p:nvSpPr>
          <p:cNvPr id="13" name="textruta 12">
            <a:extLst>
              <a:ext uri="{FF2B5EF4-FFF2-40B4-BE49-F238E27FC236}">
                <a16:creationId xmlns:a16="http://schemas.microsoft.com/office/drawing/2014/main" id="{4C13C5DB-0B51-F6BE-52D2-B0850D111181}"/>
              </a:ext>
            </a:extLst>
          </p:cNvPr>
          <p:cNvSpPr txBox="1"/>
          <p:nvPr/>
        </p:nvSpPr>
        <p:spPr>
          <a:xfrm>
            <a:off x="8153880" y="3013753"/>
            <a:ext cx="27780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/>
              <a:t>Mappningstabeller (mappningsfiler)</a:t>
            </a: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145946CF-4C09-77E0-40BF-BC3595CA93B8}"/>
              </a:ext>
            </a:extLst>
          </p:cNvPr>
          <p:cNvSpPr txBox="1"/>
          <p:nvPr/>
        </p:nvSpPr>
        <p:spPr>
          <a:xfrm>
            <a:off x="8897931" y="4864163"/>
            <a:ext cx="14255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/>
              <a:t>Tidslinjen</a:t>
            </a:r>
          </a:p>
        </p:txBody>
      </p:sp>
    </p:spTree>
    <p:extLst>
      <p:ext uri="{BB962C8B-B14F-4D97-AF65-F5344CB8AC3E}">
        <p14:creationId xmlns:p14="http://schemas.microsoft.com/office/powerpoint/2010/main" val="336602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E555B8B-1EB9-000F-04CB-8D6AA7651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274638"/>
            <a:ext cx="11167035" cy="1143000"/>
          </a:xfrm>
        </p:spPr>
        <p:txBody>
          <a:bodyPr/>
          <a:lstStyle/>
          <a:p>
            <a:r>
              <a:rPr lang="sv-SE"/>
              <a:t>Maskinell  </a:t>
            </a:r>
            <a:r>
              <a:rPr lang="sv-SE" err="1"/>
              <a:t>migrering</a:t>
            </a:r>
            <a:r>
              <a:rPr lang="sv-SE"/>
              <a:t> – vad syftar vi på?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BEFFC29-87E8-7E76-3882-9DF82BA201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304926"/>
            <a:ext cx="4003040" cy="476870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sv-SE" sz="1600"/>
              <a:t>För att kunna använda Millennium vid </a:t>
            </a:r>
            <a:r>
              <a:rPr lang="sv-SE" sz="1600" err="1"/>
              <a:t>driftstart</a:t>
            </a:r>
            <a:r>
              <a:rPr lang="sv-SE" sz="1600"/>
              <a:t>, behöver viss information finnas i systemet vid start.</a:t>
            </a:r>
          </a:p>
          <a:p>
            <a:pPr marL="0" indent="0">
              <a:buNone/>
            </a:pPr>
            <a:r>
              <a:rPr lang="sv-SE" sz="1600"/>
              <a:t>En delmängd av denna information kommer att kopieras över maskinellt dvs med hjälp av tekniska lösningar.</a:t>
            </a:r>
          </a:p>
          <a:p>
            <a:pPr marL="0" indent="0">
              <a:buNone/>
            </a:pPr>
            <a:r>
              <a:rPr lang="sv-SE" sz="1600"/>
              <a:t>För att informationen skall gå att kopieras över, behöver den ha en given kvalitet, annars kommer </a:t>
            </a:r>
            <a:r>
              <a:rPr lang="sv-SE" sz="1600" err="1"/>
              <a:t>migreringen</a:t>
            </a:r>
            <a:r>
              <a:rPr lang="sv-SE" sz="1600"/>
              <a:t> av den inte att fungera. </a:t>
            </a:r>
          </a:p>
          <a:p>
            <a:pPr marL="0" indent="0">
              <a:buNone/>
            </a:pPr>
            <a:r>
              <a:rPr lang="sv-SE" sz="1600"/>
              <a:t>Den information som kommer att migreras är fastställd av regionstyrelsen </a:t>
            </a:r>
            <a:r>
              <a:rPr lang="sv-SE" sz="1400"/>
              <a:t>(se beslut </a:t>
            </a:r>
            <a:r>
              <a:rPr lang="sv-SE" sz="1400">
                <a:hlinkClick r:id="rId3"/>
              </a:rPr>
              <a:t>2023-04-23 §83</a:t>
            </a:r>
            <a:r>
              <a:rPr lang="sv-SE" sz="1400"/>
              <a:t> respektive </a:t>
            </a:r>
            <a:r>
              <a:rPr lang="sv-SE" sz="1400">
                <a:hlinkClick r:id="rId4"/>
              </a:rPr>
              <a:t>2023-12-12 §215</a:t>
            </a:r>
            <a:r>
              <a:rPr lang="sv-SE" sz="1400"/>
              <a:t>)</a:t>
            </a:r>
            <a:endParaRPr lang="sv-SE" sz="1600"/>
          </a:p>
          <a:p>
            <a:pPr marL="0" indent="0">
              <a:buNone/>
            </a:pPr>
            <a:endParaRPr lang="sv-SE" sz="1600"/>
          </a:p>
        </p:txBody>
      </p:sp>
      <p:pic>
        <p:nvPicPr>
          <p:cNvPr id="6" name="Bildobjekt 5" descr="Region Skånes logotyp - avsändarinformation ">
            <a:extLst>
              <a:ext uri="{FF2B5EF4-FFF2-40B4-BE49-F238E27FC236}">
                <a16:creationId xmlns:a16="http://schemas.microsoft.com/office/drawing/2014/main" id="{7C9D3C79-BDB6-FFA4-4DC9-025D86AED85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  <p:sp>
        <p:nvSpPr>
          <p:cNvPr id="15" name="Platshållare för datum 14">
            <a:extLst>
              <a:ext uri="{FF2B5EF4-FFF2-40B4-BE49-F238E27FC236}">
                <a16:creationId xmlns:a16="http://schemas.microsoft.com/office/drawing/2014/main" id="{42791689-CB88-9AB5-5EA1-C71C0BD28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26960-734B-45F4-A064-1517509D03DF}" type="datetime1">
              <a:rPr lang="sv-SE" smtClean="0"/>
              <a:t>2024-10-09</a:t>
            </a:fld>
            <a:endParaRPr lang="sv-SE"/>
          </a:p>
        </p:txBody>
      </p:sp>
      <p:sp>
        <p:nvSpPr>
          <p:cNvPr id="16" name="Platshållare för bildnummer 15">
            <a:extLst>
              <a:ext uri="{FF2B5EF4-FFF2-40B4-BE49-F238E27FC236}">
                <a16:creationId xmlns:a16="http://schemas.microsoft.com/office/drawing/2014/main" id="{C3ABEEFB-7915-6BC4-E58E-326265D7F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4</a:t>
            </a:fld>
            <a:endParaRPr lang="sv-SE"/>
          </a:p>
        </p:txBody>
      </p:sp>
      <p:grpSp>
        <p:nvGrpSpPr>
          <p:cNvPr id="4" name="Grupp 3">
            <a:extLst>
              <a:ext uri="{FF2B5EF4-FFF2-40B4-BE49-F238E27FC236}">
                <a16:creationId xmlns:a16="http://schemas.microsoft.com/office/drawing/2014/main" id="{5CAF96C4-53FE-EC45-CB02-5A9DF6C58FB2}"/>
              </a:ext>
            </a:extLst>
          </p:cNvPr>
          <p:cNvGrpSpPr/>
          <p:nvPr/>
        </p:nvGrpSpPr>
        <p:grpSpPr>
          <a:xfrm>
            <a:off x="4762866" y="2540860"/>
            <a:ext cx="1464393" cy="638524"/>
            <a:chOff x="970269" y="4675026"/>
            <a:chExt cx="2144019" cy="396472"/>
          </a:xfrm>
          <a:gradFill flip="none" rotWithShape="1">
            <a:gsLst>
              <a:gs pos="0">
                <a:schemeClr val="bg2"/>
              </a:gs>
              <a:gs pos="27000">
                <a:schemeClr val="accent6">
                  <a:lumMod val="20000"/>
                  <a:lumOff val="80000"/>
                </a:schemeClr>
              </a:gs>
              <a:gs pos="52000">
                <a:schemeClr val="accent6">
                  <a:lumMod val="40000"/>
                  <a:lumOff val="60000"/>
                </a:schemeClr>
              </a:gs>
              <a:gs pos="100000">
                <a:schemeClr val="accent6"/>
              </a:gs>
            </a:gsLst>
            <a:lin ang="0" scaled="1"/>
            <a:tileRect/>
          </a:gradFill>
        </p:grpSpPr>
        <p:sp>
          <p:nvSpPr>
            <p:cNvPr id="5" name="Flödesschema: Magnetskiva 4">
              <a:extLst>
                <a:ext uri="{FF2B5EF4-FFF2-40B4-BE49-F238E27FC236}">
                  <a16:creationId xmlns:a16="http://schemas.microsoft.com/office/drawing/2014/main" id="{34D46D94-4AEC-2C34-4208-E09B66BEAEEA}"/>
                </a:ext>
              </a:extLst>
            </p:cNvPr>
            <p:cNvSpPr/>
            <p:nvPr/>
          </p:nvSpPr>
          <p:spPr bwMode="auto">
            <a:xfrm>
              <a:off x="998348" y="4675026"/>
              <a:ext cx="2015919" cy="314213"/>
            </a:xfrm>
            <a:prstGeom prst="flowChartMagneticDisk">
              <a:avLst/>
            </a:prstGeom>
            <a:gradFill flip="none" rotWithShape="1">
              <a:gsLst>
                <a:gs pos="0">
                  <a:schemeClr val="accent6">
                    <a:lumMod val="20000"/>
                    <a:lumOff val="80000"/>
                  </a:schemeClr>
                </a:gs>
                <a:gs pos="53000">
                  <a:schemeClr val="accent5">
                    <a:lumMod val="20000"/>
                    <a:lumOff val="8000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7" name="textruta 6">
              <a:extLst>
                <a:ext uri="{FF2B5EF4-FFF2-40B4-BE49-F238E27FC236}">
                  <a16:creationId xmlns:a16="http://schemas.microsoft.com/office/drawing/2014/main" id="{D6B1AB43-8A08-1450-63B7-994700D739D0}"/>
                </a:ext>
              </a:extLst>
            </p:cNvPr>
            <p:cNvSpPr txBox="1"/>
            <p:nvPr/>
          </p:nvSpPr>
          <p:spPr>
            <a:xfrm>
              <a:off x="970269" y="4817582"/>
              <a:ext cx="2144019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050" b="1"/>
                <a:t>Vårdgivarstruktur</a:t>
              </a:r>
            </a:p>
          </p:txBody>
        </p:sp>
      </p:grpSp>
      <p:sp>
        <p:nvSpPr>
          <p:cNvPr id="8" name="Flödesschema: Magnetskiva 7">
            <a:extLst>
              <a:ext uri="{FF2B5EF4-FFF2-40B4-BE49-F238E27FC236}">
                <a16:creationId xmlns:a16="http://schemas.microsoft.com/office/drawing/2014/main" id="{C4991F1C-225A-4815-F3C3-DED5B02D86E9}"/>
              </a:ext>
            </a:extLst>
          </p:cNvPr>
          <p:cNvSpPr/>
          <p:nvPr/>
        </p:nvSpPr>
        <p:spPr bwMode="auto">
          <a:xfrm>
            <a:off x="6920880" y="1726401"/>
            <a:ext cx="654618" cy="843417"/>
          </a:xfrm>
          <a:prstGeom prst="flowChartMagneticDisk">
            <a:avLst/>
          </a:prstGeom>
          <a:solidFill>
            <a:schemeClr val="accent4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DEE5ECF9-BEDD-76C0-3990-B3003654131E}"/>
              </a:ext>
            </a:extLst>
          </p:cNvPr>
          <p:cNvSpPr txBox="1"/>
          <p:nvPr/>
        </p:nvSpPr>
        <p:spPr>
          <a:xfrm>
            <a:off x="6745098" y="2027453"/>
            <a:ext cx="994503" cy="2616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1100" b="1"/>
              <a:t>Millennium</a:t>
            </a:r>
          </a:p>
        </p:txBody>
      </p:sp>
      <p:sp>
        <p:nvSpPr>
          <p:cNvPr id="10" name="Flödesschema: Magnetskiva 9">
            <a:extLst>
              <a:ext uri="{FF2B5EF4-FFF2-40B4-BE49-F238E27FC236}">
                <a16:creationId xmlns:a16="http://schemas.microsoft.com/office/drawing/2014/main" id="{B909B491-C865-A3CA-C9F0-4C18C10E67D4}"/>
              </a:ext>
            </a:extLst>
          </p:cNvPr>
          <p:cNvSpPr/>
          <p:nvPr/>
        </p:nvSpPr>
        <p:spPr bwMode="auto">
          <a:xfrm>
            <a:off x="5125127" y="1797521"/>
            <a:ext cx="654618" cy="843417"/>
          </a:xfrm>
          <a:prstGeom prst="flowChartMagneticDisk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DB52C42B-3F75-A02F-5DFF-9690C7B39F69}"/>
              </a:ext>
            </a:extLst>
          </p:cNvPr>
          <p:cNvSpPr txBox="1"/>
          <p:nvPr/>
        </p:nvSpPr>
        <p:spPr>
          <a:xfrm>
            <a:off x="5069022" y="2090879"/>
            <a:ext cx="8017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200" b="1" err="1"/>
              <a:t>PASiS</a:t>
            </a:r>
            <a:endParaRPr lang="sv-SE" sz="1200" b="1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361C6381-AB05-F2C1-80F4-FC68E47CA232}"/>
              </a:ext>
            </a:extLst>
          </p:cNvPr>
          <p:cNvSpPr/>
          <p:nvPr/>
        </p:nvSpPr>
        <p:spPr bwMode="auto">
          <a:xfrm>
            <a:off x="4612640" y="1299750"/>
            <a:ext cx="3524968" cy="1995396"/>
          </a:xfrm>
          <a:prstGeom prst="rect">
            <a:avLst/>
          </a:prstGeom>
          <a:noFill/>
          <a:ln w="9525" cap="flat" cmpd="sng" algn="ctr">
            <a:solidFill>
              <a:schemeClr val="accent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18" name="textruta 17">
            <a:extLst>
              <a:ext uri="{FF2B5EF4-FFF2-40B4-BE49-F238E27FC236}">
                <a16:creationId xmlns:a16="http://schemas.microsoft.com/office/drawing/2014/main" id="{7713C1E4-5E5D-1631-B260-3AEF12D36E91}"/>
              </a:ext>
            </a:extLst>
          </p:cNvPr>
          <p:cNvSpPr txBox="1"/>
          <p:nvPr/>
        </p:nvSpPr>
        <p:spPr>
          <a:xfrm>
            <a:off x="4424496" y="1306238"/>
            <a:ext cx="3697603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1200"/>
              <a:t>Maskinell </a:t>
            </a:r>
            <a:r>
              <a:rPr lang="sv-SE" sz="1200" err="1"/>
              <a:t>migrering</a:t>
            </a:r>
            <a:r>
              <a:rPr lang="sv-SE" sz="1200"/>
              <a:t> (kopiering) av vårdadministrativ information</a:t>
            </a:r>
          </a:p>
        </p:txBody>
      </p:sp>
      <p:pic>
        <p:nvPicPr>
          <p:cNvPr id="19" name="Bildobjekt 18">
            <a:extLst>
              <a:ext uri="{FF2B5EF4-FFF2-40B4-BE49-F238E27FC236}">
                <a16:creationId xmlns:a16="http://schemas.microsoft.com/office/drawing/2014/main" id="{C0313B7C-4E1A-9DA2-DA39-A348E7349DB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39232" y="2413641"/>
            <a:ext cx="341831" cy="330485"/>
          </a:xfrm>
          <a:prstGeom prst="rect">
            <a:avLst/>
          </a:prstGeom>
        </p:spPr>
      </p:pic>
      <p:grpSp>
        <p:nvGrpSpPr>
          <p:cNvPr id="20" name="Grupp 19">
            <a:extLst>
              <a:ext uri="{FF2B5EF4-FFF2-40B4-BE49-F238E27FC236}">
                <a16:creationId xmlns:a16="http://schemas.microsoft.com/office/drawing/2014/main" id="{64EA20BF-3F37-2920-B790-138EA7EE1DFA}"/>
              </a:ext>
            </a:extLst>
          </p:cNvPr>
          <p:cNvGrpSpPr/>
          <p:nvPr/>
        </p:nvGrpSpPr>
        <p:grpSpPr>
          <a:xfrm>
            <a:off x="6498883" y="2602224"/>
            <a:ext cx="1428761" cy="506040"/>
            <a:chOff x="1084099" y="4675026"/>
            <a:chExt cx="2217509" cy="314213"/>
          </a:xfrm>
          <a:gradFill flip="none" rotWithShape="1">
            <a:gsLst>
              <a:gs pos="0">
                <a:schemeClr val="bg2"/>
              </a:gs>
              <a:gs pos="27000">
                <a:schemeClr val="accent6">
                  <a:lumMod val="20000"/>
                  <a:lumOff val="80000"/>
                </a:schemeClr>
              </a:gs>
              <a:gs pos="52000">
                <a:schemeClr val="accent6">
                  <a:lumMod val="40000"/>
                  <a:lumOff val="60000"/>
                </a:schemeClr>
              </a:gs>
              <a:gs pos="100000">
                <a:schemeClr val="accent6"/>
              </a:gs>
            </a:gsLst>
            <a:lin ang="0" scaled="1"/>
            <a:tileRect/>
          </a:gradFill>
        </p:grpSpPr>
        <p:sp>
          <p:nvSpPr>
            <p:cNvPr id="21" name="Flödesschema: Magnetskiva 20">
              <a:extLst>
                <a:ext uri="{FF2B5EF4-FFF2-40B4-BE49-F238E27FC236}">
                  <a16:creationId xmlns:a16="http://schemas.microsoft.com/office/drawing/2014/main" id="{17FBEF09-C0D1-BC16-E6D1-07697532B87C}"/>
                </a:ext>
              </a:extLst>
            </p:cNvPr>
            <p:cNvSpPr/>
            <p:nvPr/>
          </p:nvSpPr>
          <p:spPr bwMode="auto">
            <a:xfrm>
              <a:off x="1084099" y="4675026"/>
              <a:ext cx="2217509" cy="314213"/>
            </a:xfrm>
            <a:prstGeom prst="flowChartMagneticDisk">
              <a:avLst/>
            </a:prstGeom>
            <a:grp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sv-SE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ヒラギノ角ゴ Pro W3" pitchFamily="1" charset="-128"/>
              </a:endParaRPr>
            </a:p>
          </p:txBody>
        </p:sp>
        <p:sp>
          <p:nvSpPr>
            <p:cNvPr id="22" name="textruta 21">
              <a:extLst>
                <a:ext uri="{FF2B5EF4-FFF2-40B4-BE49-F238E27FC236}">
                  <a16:creationId xmlns:a16="http://schemas.microsoft.com/office/drawing/2014/main" id="{A30F538E-C831-DBEE-4D88-1E7FE8FBBB03}"/>
                </a:ext>
              </a:extLst>
            </p:cNvPr>
            <p:cNvSpPr txBox="1"/>
            <p:nvPr/>
          </p:nvSpPr>
          <p:spPr>
            <a:xfrm>
              <a:off x="1118103" y="4722956"/>
              <a:ext cx="2144019" cy="2579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sv-SE" sz="1050" b="1" dirty="0"/>
                <a:t>NY Vårdgivarstruktur</a:t>
              </a:r>
            </a:p>
          </p:txBody>
        </p:sp>
      </p:grpSp>
      <p:sp>
        <p:nvSpPr>
          <p:cNvPr id="23" name="Flödesschema: Magnetskiva 22">
            <a:extLst>
              <a:ext uri="{FF2B5EF4-FFF2-40B4-BE49-F238E27FC236}">
                <a16:creationId xmlns:a16="http://schemas.microsoft.com/office/drawing/2014/main" id="{20242AA1-B161-3E31-5178-31D7F34BC668}"/>
              </a:ext>
            </a:extLst>
          </p:cNvPr>
          <p:cNvSpPr/>
          <p:nvPr/>
        </p:nvSpPr>
        <p:spPr bwMode="auto">
          <a:xfrm>
            <a:off x="7298708" y="2341936"/>
            <a:ext cx="491824" cy="357690"/>
          </a:xfrm>
          <a:prstGeom prst="flowChartMagneticDisk">
            <a:avLst/>
          </a:prstGeom>
          <a:solidFill>
            <a:schemeClr val="accent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ヒラギノ角ゴ Pro W3" pitchFamily="1" charset="-128"/>
            </a:endParaRPr>
          </a:p>
        </p:txBody>
      </p:sp>
      <p:sp>
        <p:nvSpPr>
          <p:cNvPr id="24" name="textruta 23">
            <a:extLst>
              <a:ext uri="{FF2B5EF4-FFF2-40B4-BE49-F238E27FC236}">
                <a16:creationId xmlns:a16="http://schemas.microsoft.com/office/drawing/2014/main" id="{5642F772-D126-DA2F-BC5A-DAB2892FF9BC}"/>
              </a:ext>
            </a:extLst>
          </p:cNvPr>
          <p:cNvSpPr txBox="1"/>
          <p:nvPr/>
        </p:nvSpPr>
        <p:spPr>
          <a:xfrm>
            <a:off x="7251361" y="2415261"/>
            <a:ext cx="60934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100" b="1"/>
              <a:t>IAM</a:t>
            </a:r>
          </a:p>
        </p:txBody>
      </p:sp>
      <p:pic>
        <p:nvPicPr>
          <p:cNvPr id="25" name="Bildobjekt 24">
            <a:extLst>
              <a:ext uri="{FF2B5EF4-FFF2-40B4-BE49-F238E27FC236}">
                <a16:creationId xmlns:a16="http://schemas.microsoft.com/office/drawing/2014/main" id="{BF726A77-FBDB-EFF2-E766-476EF4276E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24350" y="2312041"/>
            <a:ext cx="341831" cy="330485"/>
          </a:xfrm>
          <a:prstGeom prst="rect">
            <a:avLst/>
          </a:prstGeom>
        </p:spPr>
      </p:pic>
      <p:cxnSp>
        <p:nvCxnSpPr>
          <p:cNvPr id="26" name="Rak pilkoppling 25">
            <a:extLst>
              <a:ext uri="{FF2B5EF4-FFF2-40B4-BE49-F238E27FC236}">
                <a16:creationId xmlns:a16="http://schemas.microsoft.com/office/drawing/2014/main" id="{661D8A78-3251-9DFA-D931-8232AA8C074B}"/>
              </a:ext>
            </a:extLst>
          </p:cNvPr>
          <p:cNvCxnSpPr/>
          <p:nvPr/>
        </p:nvCxnSpPr>
        <p:spPr>
          <a:xfrm>
            <a:off x="5984240" y="2161999"/>
            <a:ext cx="751840" cy="0"/>
          </a:xfrm>
          <a:prstGeom prst="straightConnector1">
            <a:avLst/>
          </a:prstGeom>
          <a:ln w="3810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Platshållare för innehåll 2">
            <a:extLst>
              <a:ext uri="{FF2B5EF4-FFF2-40B4-BE49-F238E27FC236}">
                <a16:creationId xmlns:a16="http://schemas.microsoft.com/office/drawing/2014/main" id="{74428D8B-3528-B118-C604-958261317A87}"/>
              </a:ext>
            </a:extLst>
          </p:cNvPr>
          <p:cNvSpPr txBox="1">
            <a:spLocks/>
          </p:cNvSpPr>
          <p:nvPr/>
        </p:nvSpPr>
        <p:spPr>
          <a:xfrm>
            <a:off x="8153288" y="1307584"/>
            <a:ext cx="3891055" cy="476870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1600"/>
              <a:t>Information som maskinellt migrerats kommer att avslutas i </a:t>
            </a:r>
            <a:r>
              <a:rPr lang="sv-SE" sz="1600" err="1"/>
              <a:t>PASiS</a:t>
            </a:r>
            <a:r>
              <a:rPr lang="sv-SE" sz="1600"/>
              <a:t> per automatik.</a:t>
            </a:r>
            <a:endParaRPr lang="sv-SE"/>
          </a:p>
          <a:p>
            <a:pPr marL="0" indent="0">
              <a:buNone/>
            </a:pPr>
            <a:r>
              <a:rPr lang="sv-SE" sz="1600"/>
              <a:t>När väl informationen finns i Millennium kommer man inte att kunna fortsätta att arbeta med den i </a:t>
            </a:r>
            <a:r>
              <a:rPr lang="sv-SE" sz="1600" err="1"/>
              <a:t>PASiS</a:t>
            </a:r>
            <a:r>
              <a:rPr lang="sv-SE" sz="1600"/>
              <a:t>, utan då är det Millennium som är rådande.  </a:t>
            </a:r>
            <a:endParaRPr lang="sv-SE"/>
          </a:p>
          <a:p>
            <a:pPr marL="0" indent="0">
              <a:buNone/>
            </a:pPr>
            <a:r>
              <a:rPr lang="sv-SE" sz="1600"/>
              <a:t>Instruktioner finns </a:t>
            </a:r>
            <a:r>
              <a:rPr lang="sv-SE" sz="1100"/>
              <a:t>(</a:t>
            </a:r>
            <a:r>
              <a:rPr lang="sv-SE" sz="1100" i="1"/>
              <a:t>ej klar ännu</a:t>
            </a:r>
            <a:r>
              <a:rPr lang="sv-SE" sz="1100"/>
              <a:t>) </a:t>
            </a:r>
            <a:r>
              <a:rPr lang="sv-SE" sz="1600"/>
              <a:t>för att hantera migrerad information till Millennium, till exempel bokning av patient, hantering då patient behöver tidigarelägga sitt besök och därmed återaktiveras i </a:t>
            </a:r>
            <a:r>
              <a:rPr lang="sv-SE" sz="1600" err="1"/>
              <a:t>PASiS</a:t>
            </a:r>
            <a:r>
              <a:rPr lang="sv-SE" sz="1600"/>
              <a:t>, hantering av eventuella felaktiga </a:t>
            </a:r>
            <a:r>
              <a:rPr lang="sv-SE" sz="1600" err="1"/>
              <a:t>migreringar</a:t>
            </a:r>
            <a:r>
              <a:rPr lang="sv-SE" sz="1600"/>
              <a:t>, med flera.</a:t>
            </a:r>
          </a:p>
        </p:txBody>
      </p:sp>
      <p:sp>
        <p:nvSpPr>
          <p:cNvPr id="13" name="Pil: vänster 12">
            <a:hlinkClick r:id="rId7" action="ppaction://hlinksldjump"/>
            <a:extLst>
              <a:ext uri="{FF2B5EF4-FFF2-40B4-BE49-F238E27FC236}">
                <a16:creationId xmlns:a16="http://schemas.microsoft.com/office/drawing/2014/main" id="{E104E9A4-B9C1-3C5D-A55E-36222C91F54B}"/>
              </a:ext>
            </a:extLst>
          </p:cNvPr>
          <p:cNvSpPr/>
          <p:nvPr/>
        </p:nvSpPr>
        <p:spPr>
          <a:xfrm>
            <a:off x="9642530" y="5942950"/>
            <a:ext cx="1049715" cy="742921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/>
              <a:t>Syfte och innehåll</a:t>
            </a:r>
          </a:p>
        </p:txBody>
      </p:sp>
    </p:spTree>
    <p:extLst>
      <p:ext uri="{BB962C8B-B14F-4D97-AF65-F5344CB8AC3E}">
        <p14:creationId xmlns:p14="http://schemas.microsoft.com/office/powerpoint/2010/main" val="2894714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32059F-ED6E-CC8C-C5CF-FC0ECF76C3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C65DCFCA-13F0-792D-79C2-9C87B1EBBD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5930" y="977740"/>
            <a:ext cx="11400421" cy="476870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sv-SE" sz="1600" dirty="0">
                <a:solidFill>
                  <a:schemeClr val="accent1"/>
                </a:solidFill>
                <a:latin typeface="Public Sans"/>
                <a:ea typeface="Calibri"/>
                <a:cs typeface="Arial"/>
              </a:rPr>
              <a:t>Öppna vårdåtagandeposter och bevakningsposter</a:t>
            </a:r>
            <a:r>
              <a:rPr lang="sv-SE" sz="1600" dirty="0">
                <a:solidFill>
                  <a:schemeClr val="accent1"/>
                </a:solidFill>
                <a:effectLst/>
                <a:latin typeface="Public Sans"/>
                <a:ea typeface="Calibri"/>
                <a:cs typeface="Arial"/>
              </a:rPr>
              <a:t> som väntar på </a:t>
            </a:r>
            <a:r>
              <a:rPr lang="sv-SE" sz="1600" dirty="0">
                <a:solidFill>
                  <a:schemeClr val="accent1"/>
                </a:solidFill>
                <a:latin typeface="Public Sans"/>
                <a:ea typeface="Calibri"/>
                <a:cs typeface="Arial"/>
              </a:rPr>
              <a:t>bokning (fysiskt besök eller distanskontakt) </a:t>
            </a:r>
            <a:r>
              <a:rPr lang="sv-SE" sz="1600" dirty="0">
                <a:solidFill>
                  <a:schemeClr val="accent1"/>
                </a:solidFill>
                <a:effectLst/>
                <a:latin typeface="Public Sans"/>
                <a:ea typeface="Calibri"/>
                <a:cs typeface="Arial"/>
              </a:rPr>
              <a:t>kommer att </a:t>
            </a:r>
            <a:r>
              <a:rPr lang="sv-SE" sz="1600" dirty="0">
                <a:solidFill>
                  <a:schemeClr val="accent1"/>
                </a:solidFill>
                <a:latin typeface="Public Sans"/>
                <a:ea typeface="Calibri"/>
                <a:cs typeface="Arial"/>
              </a:rPr>
              <a:t>maskinellt</a:t>
            </a:r>
            <a:r>
              <a:rPr lang="sv-SE" sz="1600" dirty="0">
                <a:solidFill>
                  <a:schemeClr val="accent1"/>
                </a:solidFill>
                <a:effectLst/>
                <a:latin typeface="Public Sans"/>
                <a:ea typeface="Calibri"/>
                <a:cs typeface="Arial"/>
              </a:rPr>
              <a:t> migreras från </a:t>
            </a:r>
            <a:r>
              <a:rPr lang="sv-SE" sz="1600" dirty="0" err="1">
                <a:solidFill>
                  <a:schemeClr val="accent1"/>
                </a:solidFill>
                <a:effectLst/>
                <a:latin typeface="Public Sans"/>
                <a:ea typeface="Calibri"/>
                <a:cs typeface="Arial"/>
              </a:rPr>
              <a:t>PASiS</a:t>
            </a:r>
            <a:r>
              <a:rPr lang="sv-SE" sz="1600" dirty="0">
                <a:solidFill>
                  <a:schemeClr val="accent1"/>
                </a:solidFill>
                <a:effectLst/>
                <a:latin typeface="Public Sans"/>
                <a:ea typeface="Calibri"/>
                <a:cs typeface="Arial"/>
              </a:rPr>
              <a:t> till </a:t>
            </a:r>
            <a:r>
              <a:rPr lang="sv-SE" sz="1600" dirty="0">
                <a:solidFill>
                  <a:schemeClr val="accent1"/>
                </a:solidFill>
                <a:latin typeface="Public Sans"/>
                <a:ea typeface="Calibri"/>
                <a:cs typeface="Arial"/>
              </a:rPr>
              <a:t>Millennium (BE, ÖK, KÖ samt VT för psykiatrin).</a:t>
            </a:r>
            <a:r>
              <a:rPr lang="sv-SE" sz="1600" dirty="0">
                <a:solidFill>
                  <a:schemeClr val="accent1"/>
                </a:solidFill>
                <a:effectLst/>
                <a:latin typeface="Public Sans"/>
                <a:ea typeface="Calibri"/>
                <a:cs typeface="Arial"/>
              </a:rPr>
              <a:t> Information utgörs av:</a:t>
            </a:r>
            <a:endParaRPr lang="sv-SE" sz="1600" dirty="0">
              <a:solidFill>
                <a:schemeClr val="accent1"/>
              </a:solidFill>
              <a:latin typeface="Public Sans"/>
              <a:ea typeface="Calibri"/>
              <a:cs typeface="Arial"/>
            </a:endParaRPr>
          </a:p>
          <a:p>
            <a:endParaRPr lang="sv-SE" sz="1600">
              <a:solidFill>
                <a:schemeClr val="tx1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73446F3-9BC3-4AB8-FF75-70D098B50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274638"/>
            <a:ext cx="11167035" cy="1143000"/>
          </a:xfrm>
        </p:spPr>
        <p:txBody>
          <a:bodyPr/>
          <a:lstStyle/>
          <a:p>
            <a:r>
              <a:rPr lang="sv-SE"/>
              <a:t>Information som skall migreras</a:t>
            </a:r>
          </a:p>
        </p:txBody>
      </p:sp>
      <p:pic>
        <p:nvPicPr>
          <p:cNvPr id="6" name="Bildobjekt 5" descr="Region Skånes logotyp - avsändarinformation ">
            <a:extLst>
              <a:ext uri="{FF2B5EF4-FFF2-40B4-BE49-F238E27FC236}">
                <a16:creationId xmlns:a16="http://schemas.microsoft.com/office/drawing/2014/main" id="{7A3E4CBC-4867-3F3F-6E02-F825680E5E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BF2A268-D061-83F6-6D05-74AC06B43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5EADC2-A706-4055-ABF6-D4FA92204618}" type="datetime1">
              <a:rPr lang="sv-SE" smtClean="0"/>
              <a:t>2024-10-09</a:t>
            </a:fld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D469BE1-3DE5-07A4-2AA6-3D709F5AE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5</a:t>
            </a:fld>
            <a:endParaRPr lang="sv-SE"/>
          </a:p>
        </p:txBody>
      </p:sp>
      <p:sp>
        <p:nvSpPr>
          <p:cNvPr id="21" name="Platshållare för innehåll 1">
            <a:extLst>
              <a:ext uri="{FF2B5EF4-FFF2-40B4-BE49-F238E27FC236}">
                <a16:creationId xmlns:a16="http://schemas.microsoft.com/office/drawing/2014/main" id="{7D1C38FA-C1C8-B84B-B607-3BFC370FC4B1}"/>
              </a:ext>
            </a:extLst>
          </p:cNvPr>
          <p:cNvSpPr txBox="1">
            <a:spLocks/>
          </p:cNvSpPr>
          <p:nvPr/>
        </p:nvSpPr>
        <p:spPr>
          <a:xfrm>
            <a:off x="573634" y="1733807"/>
            <a:ext cx="5522795" cy="38968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buFont typeface="Public Sans" panose="020B0604020202020204" charset="0"/>
              <a:buChar char="-"/>
            </a:pPr>
            <a:r>
              <a:rPr lang="sv-SE" sz="1600" dirty="0">
                <a:latin typeface="+mj-lt"/>
                <a:ea typeface="Calibri"/>
                <a:cs typeface="Arial"/>
              </a:rPr>
              <a:t>Patients</a:t>
            </a:r>
            <a:r>
              <a:rPr lang="sv-SE" sz="1600" dirty="0">
                <a:latin typeface="Public Sans"/>
                <a:cs typeface="Arial"/>
              </a:rPr>
              <a:t> personnummer </a:t>
            </a:r>
            <a:endParaRPr lang="sv-SE" dirty="0"/>
          </a:p>
          <a:p>
            <a:pPr marL="342900" indent="-342900">
              <a:lnSpc>
                <a:spcPct val="100000"/>
              </a:lnSpc>
              <a:buFont typeface="Public Sans" panose="020B0604020202020204" charset="0"/>
              <a:buChar char="-"/>
            </a:pPr>
            <a:r>
              <a:rPr lang="sv-SE" sz="1600" dirty="0">
                <a:latin typeface="Public Sans"/>
                <a:ea typeface="Calibri"/>
                <a:cs typeface="Arial"/>
              </a:rPr>
              <a:t>Patients för- och efternamn</a:t>
            </a:r>
          </a:p>
          <a:p>
            <a:pPr marL="342900" indent="-342900">
              <a:lnSpc>
                <a:spcPct val="100000"/>
              </a:lnSpc>
              <a:buFont typeface="Public Sans" panose="020B0604020202020204" charset="0"/>
              <a:buChar char="-"/>
            </a:pPr>
            <a:r>
              <a:rPr lang="sv-SE" sz="1600" dirty="0">
                <a:latin typeface="Public Sans"/>
                <a:ea typeface="Calibri"/>
                <a:cs typeface="Arial"/>
              </a:rPr>
              <a:t>Uppgifter om patientens hälsoproblem</a:t>
            </a:r>
          </a:p>
          <a:p>
            <a:pPr marL="342900" indent="-342900">
              <a:lnSpc>
                <a:spcPct val="100000"/>
              </a:lnSpc>
              <a:buFont typeface="Public Sans" panose="020B0604020202020204" charset="0"/>
              <a:buChar char="-"/>
            </a:pPr>
            <a:r>
              <a:rPr lang="sv-SE" sz="1600" dirty="0">
                <a:latin typeface="Public Sans"/>
                <a:ea typeface="Calibri"/>
                <a:cs typeface="Arial"/>
              </a:rPr>
              <a:t>Uppgifter om önskat besök</a:t>
            </a:r>
            <a:endParaRPr lang="sv-SE" sz="1600" dirty="0">
              <a:latin typeface="Public Sans" panose="020B0604020202020204" charset="0"/>
              <a:ea typeface="Calibri"/>
              <a:cs typeface="Arial" panose="020B0604020202020204" pitchFamily="34" charset="0"/>
            </a:endParaRPr>
          </a:p>
          <a:p>
            <a:pPr marL="800100" lvl="1" indent="-342900">
              <a:lnSpc>
                <a:spcPct val="100000"/>
              </a:lnSpc>
              <a:buFont typeface="Courier New" panose="020B0604020202020204" charset="0"/>
              <a:buChar char="o"/>
            </a:pPr>
            <a:r>
              <a:rPr lang="sv-SE" sz="1400" dirty="0">
                <a:latin typeface="Public Sans"/>
                <a:ea typeface="Calibri"/>
                <a:cs typeface="Arial"/>
              </a:rPr>
              <a:t>Var</a:t>
            </a:r>
          </a:p>
          <a:p>
            <a:pPr marL="800100" lvl="1" indent="-342900">
              <a:lnSpc>
                <a:spcPct val="100000"/>
              </a:lnSpc>
              <a:buFont typeface="Courier New" panose="020B0604020202020204" charset="0"/>
              <a:buChar char="o"/>
            </a:pPr>
            <a:r>
              <a:rPr lang="sv-SE" sz="1400" dirty="0">
                <a:latin typeface="Public Sans"/>
                <a:ea typeface="Calibri"/>
                <a:cs typeface="Arial"/>
              </a:rPr>
              <a:t>När i tid</a:t>
            </a:r>
          </a:p>
          <a:p>
            <a:pPr marL="800100" lvl="1" indent="-342900">
              <a:lnSpc>
                <a:spcPct val="100000"/>
              </a:lnSpc>
              <a:buFont typeface="Courier New" panose="020B0604020202020204" charset="0"/>
              <a:buChar char="o"/>
            </a:pPr>
            <a:r>
              <a:rPr lang="sv-SE" sz="1400" dirty="0">
                <a:latin typeface="Public Sans"/>
                <a:ea typeface="Calibri"/>
                <a:cs typeface="Arial"/>
              </a:rPr>
              <a:t>Vem</a:t>
            </a:r>
          </a:p>
          <a:p>
            <a:pPr marL="342900" indent="-342900">
              <a:lnSpc>
                <a:spcPct val="100000"/>
              </a:lnSpc>
              <a:buFont typeface="Public Sans,Sans-Serif" panose="020B0604020202020204" charset="0"/>
              <a:buChar char="-"/>
            </a:pPr>
            <a:r>
              <a:rPr lang="sv-SE" sz="1600" dirty="0">
                <a:latin typeface="Arial"/>
                <a:ea typeface="Calibri"/>
                <a:cs typeface="Arial"/>
              </a:rPr>
              <a:t>Uppgifter varifrån</a:t>
            </a:r>
            <a:endParaRPr lang="en-US" sz="1600" dirty="0">
              <a:solidFill>
                <a:srgbClr val="000000"/>
              </a:solidFill>
              <a:latin typeface="Arial"/>
              <a:ea typeface="Calibri"/>
              <a:cs typeface="Arial"/>
            </a:endParaRPr>
          </a:p>
          <a:p>
            <a:pPr marL="342900" indent="-342900">
              <a:lnSpc>
                <a:spcPct val="100000"/>
              </a:lnSpc>
              <a:buFont typeface="Public Sans" panose="020B0604020202020204" charset="0"/>
              <a:buChar char="-"/>
            </a:pPr>
            <a:r>
              <a:rPr lang="sv-SE" sz="1600" dirty="0">
                <a:latin typeface="Public Sans"/>
                <a:ea typeface="Calibri"/>
                <a:cs typeface="Arial"/>
              </a:rPr>
              <a:t>Kommentar som finns i bevakningsposten</a:t>
            </a:r>
          </a:p>
          <a:p>
            <a:endParaRPr lang="sv-SE" sz="1600"/>
          </a:p>
        </p:txBody>
      </p:sp>
      <p:sp>
        <p:nvSpPr>
          <p:cNvPr id="30" name="Pil: vänster 29">
            <a:hlinkClick r:id="rId4" action="ppaction://hlinksldjump"/>
            <a:extLst>
              <a:ext uri="{FF2B5EF4-FFF2-40B4-BE49-F238E27FC236}">
                <a16:creationId xmlns:a16="http://schemas.microsoft.com/office/drawing/2014/main" id="{1605F05F-D97A-DE8F-0868-57EFD1541D7E}"/>
              </a:ext>
            </a:extLst>
          </p:cNvPr>
          <p:cNvSpPr/>
          <p:nvPr/>
        </p:nvSpPr>
        <p:spPr>
          <a:xfrm>
            <a:off x="9642530" y="5942950"/>
            <a:ext cx="1049715" cy="742921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/>
              <a:t>Syfte och innehåll</a:t>
            </a:r>
          </a:p>
        </p:txBody>
      </p:sp>
    </p:spTree>
    <p:extLst>
      <p:ext uri="{BB962C8B-B14F-4D97-AF65-F5344CB8AC3E}">
        <p14:creationId xmlns:p14="http://schemas.microsoft.com/office/powerpoint/2010/main" val="3541650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7B2C18-3C0B-37D1-C3A9-ADF36A1782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030BA8F-01C8-C9E3-C1BE-8063EE02E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274638"/>
            <a:ext cx="11167035" cy="1143000"/>
          </a:xfrm>
        </p:spPr>
        <p:txBody>
          <a:bodyPr/>
          <a:lstStyle/>
          <a:p>
            <a:r>
              <a:rPr lang="sv-SE" sz="3200">
                <a:effectLst/>
                <a:latin typeface="Public Sans"/>
                <a:ea typeface="Calibri" panose="020F0502020204030204" pitchFamily="34" charset="0"/>
                <a:cs typeface="Arial"/>
              </a:rPr>
              <a:t>Bevakningar </a:t>
            </a:r>
            <a:r>
              <a:rPr lang="sv-SE" sz="2000">
                <a:effectLst/>
                <a:latin typeface="Public Sans"/>
                <a:ea typeface="Calibri" panose="020F0502020204030204" pitchFamily="34" charset="0"/>
                <a:cs typeface="Arial"/>
              </a:rPr>
              <a:t>(BE</a:t>
            </a:r>
            <a:r>
              <a:rPr lang="sv-SE" sz="2000">
                <a:latin typeface="Public Sans"/>
                <a:ea typeface="Calibri" panose="020F0502020204030204" pitchFamily="34" charset="0"/>
                <a:cs typeface="Arial"/>
              </a:rPr>
              <a:t>, ÖK, KÖ samt VT för psykiatrin)</a:t>
            </a:r>
            <a:endParaRPr lang="sv-SE">
              <a:latin typeface="Public Sans"/>
              <a:cs typeface="Arial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1F899BE-FD92-41C9-D737-241BD9EDB2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157439"/>
            <a:ext cx="8717280" cy="4768701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sv-SE" sz="1600" dirty="0">
                <a:solidFill>
                  <a:schemeClr val="accent1"/>
                </a:solidFill>
                <a:latin typeface="Public Sans"/>
                <a:cs typeface="Arial"/>
              </a:rPr>
              <a:t>Endast patienter som ska bokas in för en tid, antingen besök eller distanskontakt (telefon, video) ska ha bevakningstyper enligt tabellen till höger och kommer maskinellt migreras. </a:t>
            </a:r>
            <a:endParaRPr lang="sv-SE" sz="1600">
              <a:solidFill>
                <a:schemeClr val="accent1"/>
              </a:solidFill>
              <a:latin typeface="Public Sans" panose="020B060402020202020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v-SE" sz="1600" dirty="0">
                <a:solidFill>
                  <a:schemeClr val="accent1"/>
                </a:solidFill>
                <a:latin typeface="Public Sans"/>
                <a:cs typeface="Arial"/>
              </a:rPr>
              <a:t>I de fall verksamheten har använt bevakningstyper för andra syften, behöver en genomlysning göras av verksamheten för att fastställa eventuell behov av framtida hantering. Dialog med </a:t>
            </a:r>
            <a:r>
              <a:rPr lang="sv-SE" sz="1600" dirty="0" err="1">
                <a:solidFill>
                  <a:schemeClr val="accent1"/>
                </a:solidFill>
                <a:latin typeface="Public Sans"/>
                <a:cs typeface="Arial"/>
              </a:rPr>
              <a:t>Millenniumkompetens</a:t>
            </a:r>
            <a:r>
              <a:rPr lang="sv-SE" sz="1600" dirty="0">
                <a:solidFill>
                  <a:schemeClr val="accent1"/>
                </a:solidFill>
                <a:latin typeface="Public Sans"/>
                <a:cs typeface="Arial"/>
              </a:rPr>
              <a:t> kommer att vara möjlig.</a:t>
            </a:r>
            <a:endParaRPr lang="sv-SE" sz="1400" i="1" dirty="0">
              <a:solidFill>
                <a:schemeClr val="accent1"/>
              </a:solidFill>
              <a:latin typeface="Public Sans"/>
              <a:cs typeface="Arial"/>
            </a:endParaRPr>
          </a:p>
          <a:p>
            <a:pPr marL="0" indent="0">
              <a:buNone/>
            </a:pPr>
            <a:r>
              <a:rPr lang="sv-SE" sz="1600" dirty="0">
                <a:solidFill>
                  <a:schemeClr val="accent1"/>
                </a:solidFill>
                <a:latin typeface="Public Sans"/>
                <a:cs typeface="Arial"/>
              </a:rPr>
              <a:t>Instruktion är framtagen som anger vilken information som måste vara korrekt ifyllt per bevakning/vårdåtagande i </a:t>
            </a:r>
            <a:r>
              <a:rPr lang="sv-SE" sz="1600" dirty="0" err="1">
                <a:solidFill>
                  <a:schemeClr val="accent1"/>
                </a:solidFill>
                <a:latin typeface="Public Sans"/>
                <a:cs typeface="Arial"/>
              </a:rPr>
              <a:t>PASiS</a:t>
            </a:r>
            <a:r>
              <a:rPr lang="sv-SE" sz="1600" dirty="0">
                <a:solidFill>
                  <a:schemeClr val="accent1"/>
                </a:solidFill>
                <a:latin typeface="Public Sans"/>
                <a:cs typeface="Arial"/>
              </a:rPr>
              <a:t> för att den tekniska </a:t>
            </a:r>
            <a:r>
              <a:rPr lang="sv-SE" sz="1600" dirty="0" err="1">
                <a:solidFill>
                  <a:schemeClr val="accent1"/>
                </a:solidFill>
                <a:latin typeface="Public Sans"/>
                <a:cs typeface="Arial"/>
              </a:rPr>
              <a:t>migreringen</a:t>
            </a:r>
            <a:r>
              <a:rPr lang="sv-SE" sz="1600" dirty="0">
                <a:solidFill>
                  <a:schemeClr val="accent1"/>
                </a:solidFill>
                <a:latin typeface="Public Sans"/>
                <a:cs typeface="Arial"/>
              </a:rPr>
              <a:t> ska fungera. </a:t>
            </a:r>
            <a:endParaRPr lang="sv-SE" sz="1600" dirty="0">
              <a:solidFill>
                <a:schemeClr val="accent1"/>
              </a:solidFill>
              <a:latin typeface="Public Sans" panose="020B060402020202020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sv-SE" sz="1600" i="1" dirty="0">
                <a:solidFill>
                  <a:schemeClr val="accent1"/>
                </a:solidFill>
                <a:latin typeface="Public Sans"/>
                <a:cs typeface="Arial"/>
              </a:rPr>
              <a:t>Vidare kommer det att vara möjligt att nyttja </a:t>
            </a:r>
            <a:r>
              <a:rPr lang="sv-SE" sz="1600" i="1" err="1">
                <a:solidFill>
                  <a:schemeClr val="accent1"/>
                </a:solidFill>
                <a:latin typeface="Public Sans"/>
                <a:cs typeface="Arial"/>
              </a:rPr>
              <a:t>Qlik</a:t>
            </a:r>
            <a:r>
              <a:rPr lang="sv-SE" sz="1600" i="1" dirty="0">
                <a:solidFill>
                  <a:schemeClr val="accent1"/>
                </a:solidFill>
                <a:latin typeface="Public Sans"/>
                <a:cs typeface="Arial"/>
              </a:rPr>
              <a:t>-applikationer för att få fram information om kvalitet på informationen är korrekt innan den maskinella </a:t>
            </a:r>
            <a:r>
              <a:rPr lang="sv-SE" sz="1600" i="1" err="1">
                <a:solidFill>
                  <a:schemeClr val="accent1"/>
                </a:solidFill>
                <a:latin typeface="Public Sans"/>
                <a:cs typeface="Arial"/>
              </a:rPr>
              <a:t>migrering</a:t>
            </a:r>
            <a:r>
              <a:rPr lang="sv-SE" sz="1600" i="1" dirty="0">
                <a:solidFill>
                  <a:schemeClr val="accent1"/>
                </a:solidFill>
                <a:latin typeface="Public Sans"/>
                <a:cs typeface="Arial"/>
              </a:rPr>
              <a:t> påbörjas.</a:t>
            </a:r>
          </a:p>
        </p:txBody>
      </p:sp>
      <p:pic>
        <p:nvPicPr>
          <p:cNvPr id="6" name="Bildobjekt 5" descr="Region Skånes logotyp - avsändarinformation ">
            <a:extLst>
              <a:ext uri="{FF2B5EF4-FFF2-40B4-BE49-F238E27FC236}">
                <a16:creationId xmlns:a16="http://schemas.microsoft.com/office/drawing/2014/main" id="{622D6544-CBFD-ACB7-90F0-EDB3D7272C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03D07CB-FEC9-CBAB-330A-18D17B2C6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A72F-4155-45C0-8F4E-3EF75FB5AFAB}" type="datetime1">
              <a:rPr lang="sv-SE" smtClean="0"/>
              <a:t>2024-10-09</a:t>
            </a:fld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A53F2A2-F008-3181-9042-CE5C34D6F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6</a:t>
            </a:fld>
            <a:endParaRPr lang="sv-SE"/>
          </a:p>
        </p:txBody>
      </p:sp>
      <p:sp>
        <p:nvSpPr>
          <p:cNvPr id="4" name="Pil: vänster 3">
            <a:hlinkClick r:id="rId4" action="ppaction://hlinksldjump"/>
            <a:extLst>
              <a:ext uri="{FF2B5EF4-FFF2-40B4-BE49-F238E27FC236}">
                <a16:creationId xmlns:a16="http://schemas.microsoft.com/office/drawing/2014/main" id="{EF022F8F-ED2B-361F-E3FB-FA5ABFCF0649}"/>
              </a:ext>
            </a:extLst>
          </p:cNvPr>
          <p:cNvSpPr/>
          <p:nvPr/>
        </p:nvSpPr>
        <p:spPr>
          <a:xfrm>
            <a:off x="9642530" y="5942950"/>
            <a:ext cx="1049715" cy="742921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/>
              <a:t>Syfte och innehåll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7EEEA7B2-45C0-4502-E8FD-F59522097F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691795"/>
              </p:ext>
            </p:extLst>
          </p:nvPr>
        </p:nvGraphicFramePr>
        <p:xfrm>
          <a:off x="9140095" y="1417638"/>
          <a:ext cx="2636539" cy="1821180"/>
        </p:xfrm>
        <a:graphic>
          <a:graphicData uri="http://schemas.openxmlformats.org/drawingml/2006/table">
            <a:tbl>
              <a:tblPr/>
              <a:tblGrid>
                <a:gridCol w="1537430">
                  <a:extLst>
                    <a:ext uri="{9D8B030D-6E8A-4147-A177-3AD203B41FA5}">
                      <a16:colId xmlns:a16="http://schemas.microsoft.com/office/drawing/2014/main" val="186939749"/>
                    </a:ext>
                  </a:extLst>
                </a:gridCol>
                <a:gridCol w="1099109">
                  <a:extLst>
                    <a:ext uri="{9D8B030D-6E8A-4147-A177-3AD203B41FA5}">
                      <a16:colId xmlns:a16="http://schemas.microsoft.com/office/drawing/2014/main" val="1750063195"/>
                    </a:ext>
                  </a:extLst>
                </a:gridCol>
              </a:tblGrid>
              <a:tr h="356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Bevakningstyper som ska migreras från </a:t>
                      </a:r>
                      <a:r>
                        <a:rPr lang="sv-SE" sz="1100" b="1" i="0" u="none" strike="noStrike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PASiS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Beskrivning av bevakningstyp</a:t>
                      </a:r>
                    </a:p>
                  </a:txBody>
                  <a:tcPr marL="6350" marR="6350" marT="63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640679"/>
                  </a:ext>
                </a:extLst>
              </a:tr>
              <a:tr h="2024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 </a:t>
                      </a:r>
                    </a:p>
                  </a:txBody>
                  <a:tcPr marL="6350" marR="6350" marT="63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Bevakning</a:t>
                      </a:r>
                    </a:p>
                  </a:txBody>
                  <a:tcPr marL="6350" marR="6350" marT="63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883892"/>
                  </a:ext>
                </a:extLst>
              </a:tr>
              <a:tr h="2024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KÖ</a:t>
                      </a:r>
                    </a:p>
                  </a:txBody>
                  <a:tcPr marL="6350" marR="6350" marT="63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Kö</a:t>
                      </a:r>
                    </a:p>
                  </a:txBody>
                  <a:tcPr marL="6350" marR="6350" marT="63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4193774"/>
                  </a:ext>
                </a:extLst>
              </a:tr>
              <a:tr h="2024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ÖK</a:t>
                      </a:r>
                    </a:p>
                  </a:txBody>
                  <a:tcPr marL="6350" marR="6350" marT="63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Öppen kallelse</a:t>
                      </a:r>
                    </a:p>
                  </a:txBody>
                  <a:tcPr marL="6350" marR="6350" marT="63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038466"/>
                  </a:ext>
                </a:extLst>
              </a:tr>
              <a:tr h="5113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VT</a:t>
                      </a:r>
                    </a:p>
                  </a:txBody>
                  <a:tcPr marL="6350" marR="6350" marT="63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speciell mappningsflik för psykiatrin</a:t>
                      </a:r>
                    </a:p>
                  </a:txBody>
                  <a:tcPr marL="6350" marR="6350" marT="63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119076"/>
                  </a:ext>
                </a:extLst>
              </a:tr>
              <a:tr h="20243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1541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8791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18F0A4-FC16-9D1E-42A8-2E1454B575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l: sparr 15">
            <a:extLst>
              <a:ext uri="{FF2B5EF4-FFF2-40B4-BE49-F238E27FC236}">
                <a16:creationId xmlns:a16="http://schemas.microsoft.com/office/drawing/2014/main" id="{02F8559E-D70A-F04B-A6F0-2FFD7108CDC8}"/>
              </a:ext>
            </a:extLst>
          </p:cNvPr>
          <p:cNvSpPr/>
          <p:nvPr/>
        </p:nvSpPr>
        <p:spPr>
          <a:xfrm>
            <a:off x="6768593" y="698262"/>
            <a:ext cx="3004376" cy="261284"/>
          </a:xfrm>
          <a:prstGeom prst="chevron">
            <a:avLst/>
          </a:prstGeom>
          <a:solidFill>
            <a:schemeClr val="accent1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00">
              <a:solidFill>
                <a:schemeClr val="tx1"/>
              </a:solidFill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CDE7B3E-6C64-1B33-8101-E82A4DD18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274638"/>
            <a:ext cx="11167035" cy="1143000"/>
          </a:xfrm>
        </p:spPr>
        <p:txBody>
          <a:bodyPr/>
          <a:lstStyle/>
          <a:p>
            <a:r>
              <a:rPr lang="sv-SE" sz="3200">
                <a:effectLst/>
                <a:latin typeface="Public Sans" panose="020B0604020202020204" charset="0"/>
                <a:ea typeface="Calibri" panose="020F0502020204030204" pitchFamily="34" charset="0"/>
                <a:cs typeface="Arial" panose="020B0604020202020204" pitchFamily="34" charset="0"/>
              </a:rPr>
              <a:t>Tågordning/Tidslinje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1830A42-E12E-65DA-F06B-94B5D7C710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94014" y="3549679"/>
            <a:ext cx="11344276" cy="3136192"/>
          </a:xfrm>
        </p:spPr>
        <p:txBody>
          <a:bodyPr/>
          <a:lstStyle/>
          <a:p>
            <a:pPr marL="0" indent="0">
              <a:buNone/>
            </a:pPr>
            <a:r>
              <a:rPr lang="sv-SE" sz="1600"/>
              <a:t>Bilden visar en schematisering över den tågordning (beroendekedja) av aktiviteter som varje verksamhet behöver utföra inför </a:t>
            </a:r>
            <a:r>
              <a:rPr lang="sv-SE" sz="1600" err="1"/>
              <a:t>driftstart</a:t>
            </a:r>
            <a:r>
              <a:rPr lang="sv-SE" sz="1600"/>
              <a:t> av Millennium. Tidslinjen är ej exakt i denna bild, behöver identifieras inför driftstarten.</a:t>
            </a:r>
          </a:p>
          <a:p>
            <a:pPr marL="0" indent="0">
              <a:buNone/>
            </a:pPr>
            <a:r>
              <a:rPr lang="sv-SE" sz="1600"/>
              <a:t>Grundläggande förutsättning för maskinell </a:t>
            </a:r>
            <a:r>
              <a:rPr lang="sv-SE" sz="1600" err="1"/>
              <a:t>migrering</a:t>
            </a:r>
            <a:r>
              <a:rPr lang="sv-SE" sz="1600"/>
              <a:t> är att vårdgivarstrukturen är fastställd och mappning som behövs är gjord och finns tillgänglig i en mappningstabell (mappningsfil).</a:t>
            </a:r>
          </a:p>
          <a:p>
            <a:pPr marL="0" indent="0">
              <a:buNone/>
            </a:pPr>
            <a:r>
              <a:rPr lang="sv-SE" sz="1600"/>
              <a:t>Kvalitetssäkring enligt instruktion skall vara klar </a:t>
            </a:r>
            <a:r>
              <a:rPr lang="sv-SE" sz="1600" b="1" i="1"/>
              <a:t>senast</a:t>
            </a:r>
            <a:r>
              <a:rPr lang="sv-SE" sz="1600"/>
              <a:t> tre månader innan </a:t>
            </a:r>
            <a:r>
              <a:rPr lang="sv-SE" sz="1600" err="1"/>
              <a:t>driftstart</a:t>
            </a:r>
            <a:r>
              <a:rPr lang="sv-SE" sz="1600"/>
              <a:t> av Millennium.</a:t>
            </a:r>
          </a:p>
          <a:p>
            <a:pPr marL="0" indent="0">
              <a:buNone/>
            </a:pPr>
            <a:r>
              <a:rPr lang="sv-SE" sz="1600"/>
              <a:t>De medicinska sekreterare som skall hantera schemaläggning, bokningar och migrerad information i Millennium måste vara utbildade </a:t>
            </a:r>
            <a:r>
              <a:rPr lang="sv-SE" sz="1600" b="1" i="1"/>
              <a:t>senast</a:t>
            </a:r>
            <a:r>
              <a:rPr lang="sv-SE" sz="1600"/>
              <a:t> tre månader innan </a:t>
            </a:r>
            <a:r>
              <a:rPr lang="sv-SE" sz="1600" err="1"/>
              <a:t>driftstart</a:t>
            </a:r>
            <a:r>
              <a:rPr lang="sv-SE" sz="1600"/>
              <a:t> av Millennium.</a:t>
            </a:r>
            <a:endParaRPr lang="sv-SE" sz="1600" i="1"/>
          </a:p>
          <a:p>
            <a:endParaRPr lang="sv-SE" sz="1600" i="1"/>
          </a:p>
        </p:txBody>
      </p:sp>
      <p:pic>
        <p:nvPicPr>
          <p:cNvPr id="6" name="Bildobjekt 5" descr="Region Skånes logotyp - avsändarinformation ">
            <a:extLst>
              <a:ext uri="{FF2B5EF4-FFF2-40B4-BE49-F238E27FC236}">
                <a16:creationId xmlns:a16="http://schemas.microsoft.com/office/drawing/2014/main" id="{AB7970BA-1811-A3D4-EF7C-69BC8593FC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728A76F6-7B85-DE47-695B-972D83D86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11861-79F3-496C-8475-F5F284751404}" type="datetime1">
              <a:rPr lang="sv-SE" smtClean="0"/>
              <a:t>2024-10-09</a:t>
            </a:fld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D375AE5-82FD-FDB0-7CDB-F3D5FB6F3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7</a:t>
            </a:fld>
            <a:endParaRPr lang="sv-SE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939D099-0C26-D5A1-0A83-5E7A19B6E6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2972627"/>
              </p:ext>
            </p:extLst>
          </p:nvPr>
        </p:nvGraphicFramePr>
        <p:xfrm>
          <a:off x="1178560" y="1024468"/>
          <a:ext cx="9834880" cy="3701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textruta 11">
            <a:extLst>
              <a:ext uri="{FF2B5EF4-FFF2-40B4-BE49-F238E27FC236}">
                <a16:creationId xmlns:a16="http://schemas.microsoft.com/office/drawing/2014/main" id="{B67CF7C4-AB1F-AA43-8178-6CC9B0430985}"/>
              </a:ext>
            </a:extLst>
          </p:cNvPr>
          <p:cNvSpPr txBox="1"/>
          <p:nvPr/>
        </p:nvSpPr>
        <p:spPr>
          <a:xfrm>
            <a:off x="8543556" y="1423545"/>
            <a:ext cx="10497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100" i="1" err="1"/>
              <a:t>Driftstart</a:t>
            </a:r>
            <a:endParaRPr lang="sv-SE" sz="1100" i="1"/>
          </a:p>
        </p:txBody>
      </p:sp>
      <p:sp>
        <p:nvSpPr>
          <p:cNvPr id="13" name="Pil: vänster 12">
            <a:hlinkClick r:id="rId9" action="ppaction://hlinksldjump"/>
            <a:extLst>
              <a:ext uri="{FF2B5EF4-FFF2-40B4-BE49-F238E27FC236}">
                <a16:creationId xmlns:a16="http://schemas.microsoft.com/office/drawing/2014/main" id="{ECA17332-B17C-CFD1-7C3B-586A188ECB8C}"/>
              </a:ext>
            </a:extLst>
          </p:cNvPr>
          <p:cNvSpPr/>
          <p:nvPr/>
        </p:nvSpPr>
        <p:spPr>
          <a:xfrm>
            <a:off x="9642530" y="5942950"/>
            <a:ext cx="1049715" cy="742921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/>
              <a:t>Syfte och innehåll</a:t>
            </a:r>
          </a:p>
        </p:txBody>
      </p:sp>
      <p:pic>
        <p:nvPicPr>
          <p:cNvPr id="14" name="Bildobjekt 13" descr="En bild som visar skiss, mönster, svart och vit, konst&#10;&#10;Automatiskt genererad beskrivning">
            <a:extLst>
              <a:ext uri="{FF2B5EF4-FFF2-40B4-BE49-F238E27FC236}">
                <a16:creationId xmlns:a16="http://schemas.microsoft.com/office/drawing/2014/main" id="{92A2DD65-7FFB-0A13-A587-98D895BFB92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9161" y="251686"/>
            <a:ext cx="661987" cy="416373"/>
          </a:xfrm>
          <a:prstGeom prst="rect">
            <a:avLst/>
          </a:prstGeom>
        </p:spPr>
      </p:pic>
      <p:sp>
        <p:nvSpPr>
          <p:cNvPr id="4" name="Pil: nedåt 3">
            <a:extLst>
              <a:ext uri="{FF2B5EF4-FFF2-40B4-BE49-F238E27FC236}">
                <a16:creationId xmlns:a16="http://schemas.microsoft.com/office/drawing/2014/main" id="{CADF1563-972F-702E-5AA7-22759FA772D5}"/>
              </a:ext>
            </a:extLst>
          </p:cNvPr>
          <p:cNvSpPr/>
          <p:nvPr/>
        </p:nvSpPr>
        <p:spPr>
          <a:xfrm>
            <a:off x="6085293" y="684784"/>
            <a:ext cx="152400" cy="279095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E044B13-8431-96C6-D0CC-37E27FB5D00B}"/>
              </a:ext>
            </a:extLst>
          </p:cNvPr>
          <p:cNvSpPr txBox="1"/>
          <p:nvPr/>
        </p:nvSpPr>
        <p:spPr>
          <a:xfrm>
            <a:off x="5695950" y="78923"/>
            <a:ext cx="104971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1100" i="1"/>
              <a:t>Produktionsmiljö tillgänglig</a:t>
            </a:r>
          </a:p>
        </p:txBody>
      </p:sp>
      <p:sp>
        <p:nvSpPr>
          <p:cNvPr id="17" name="Pil: sparr 16">
            <a:extLst>
              <a:ext uri="{FF2B5EF4-FFF2-40B4-BE49-F238E27FC236}">
                <a16:creationId xmlns:a16="http://schemas.microsoft.com/office/drawing/2014/main" id="{8CC009DC-2A22-EDEF-CD4B-832103035A2F}"/>
              </a:ext>
            </a:extLst>
          </p:cNvPr>
          <p:cNvSpPr/>
          <p:nvPr/>
        </p:nvSpPr>
        <p:spPr>
          <a:xfrm>
            <a:off x="457" y="1745281"/>
            <a:ext cx="362107" cy="218433"/>
          </a:xfrm>
          <a:prstGeom prst="chevron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" name="Pil: sparr 17">
            <a:extLst>
              <a:ext uri="{FF2B5EF4-FFF2-40B4-BE49-F238E27FC236}">
                <a16:creationId xmlns:a16="http://schemas.microsoft.com/office/drawing/2014/main" id="{37BCA1C7-7371-8842-9B2F-2D421052599C}"/>
              </a:ext>
            </a:extLst>
          </p:cNvPr>
          <p:cNvSpPr/>
          <p:nvPr/>
        </p:nvSpPr>
        <p:spPr>
          <a:xfrm>
            <a:off x="305257" y="1745281"/>
            <a:ext cx="362107" cy="218433"/>
          </a:xfrm>
          <a:prstGeom prst="chevron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9" name="Pil: sparr 18">
            <a:extLst>
              <a:ext uri="{FF2B5EF4-FFF2-40B4-BE49-F238E27FC236}">
                <a16:creationId xmlns:a16="http://schemas.microsoft.com/office/drawing/2014/main" id="{E0DC0053-C39B-2CC3-9E57-9AE6F775FFE0}"/>
              </a:ext>
            </a:extLst>
          </p:cNvPr>
          <p:cNvSpPr/>
          <p:nvPr/>
        </p:nvSpPr>
        <p:spPr>
          <a:xfrm>
            <a:off x="972164" y="1774047"/>
            <a:ext cx="5251759" cy="186242"/>
          </a:xfrm>
          <a:prstGeom prst="chevron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tx1"/>
                </a:solidFill>
              </a:rPr>
              <a:t>3 och 4</a:t>
            </a:r>
          </a:p>
        </p:txBody>
      </p:sp>
      <p:sp>
        <p:nvSpPr>
          <p:cNvPr id="20" name="Pil: sparr 19">
            <a:extLst>
              <a:ext uri="{FF2B5EF4-FFF2-40B4-BE49-F238E27FC236}">
                <a16:creationId xmlns:a16="http://schemas.microsoft.com/office/drawing/2014/main" id="{DF51B04E-EDCC-BDEC-BFC2-231BE6764CE9}"/>
              </a:ext>
            </a:extLst>
          </p:cNvPr>
          <p:cNvSpPr/>
          <p:nvPr/>
        </p:nvSpPr>
        <p:spPr>
          <a:xfrm>
            <a:off x="5317310" y="2066074"/>
            <a:ext cx="1033137" cy="218433"/>
          </a:xfrm>
          <a:prstGeom prst="chevron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1" name="Pil: sparr 20">
            <a:extLst>
              <a:ext uri="{FF2B5EF4-FFF2-40B4-BE49-F238E27FC236}">
                <a16:creationId xmlns:a16="http://schemas.microsoft.com/office/drawing/2014/main" id="{9828E2A8-3ED1-571E-0AB9-54A14DC9F96A}"/>
              </a:ext>
            </a:extLst>
          </p:cNvPr>
          <p:cNvSpPr/>
          <p:nvPr/>
        </p:nvSpPr>
        <p:spPr>
          <a:xfrm>
            <a:off x="6275220" y="2067510"/>
            <a:ext cx="583178" cy="218433"/>
          </a:xfrm>
          <a:prstGeom prst="chevron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2" name="Pil: sparr 21">
            <a:extLst>
              <a:ext uri="{FF2B5EF4-FFF2-40B4-BE49-F238E27FC236}">
                <a16:creationId xmlns:a16="http://schemas.microsoft.com/office/drawing/2014/main" id="{7DECCD93-84C7-D3E7-2E6B-0801D7A9615E}"/>
              </a:ext>
            </a:extLst>
          </p:cNvPr>
          <p:cNvSpPr/>
          <p:nvPr/>
        </p:nvSpPr>
        <p:spPr>
          <a:xfrm>
            <a:off x="6780937" y="2066074"/>
            <a:ext cx="2013294" cy="218433"/>
          </a:xfrm>
          <a:prstGeom prst="chevron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F8336FEA-CAC4-90D6-83D0-C39281E4BA76}"/>
              </a:ext>
            </a:extLst>
          </p:cNvPr>
          <p:cNvSpPr/>
          <p:nvPr/>
        </p:nvSpPr>
        <p:spPr>
          <a:xfrm>
            <a:off x="1664619" y="6194140"/>
            <a:ext cx="781502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sv-SE" sz="2400" b="0" cap="none" spc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Tågordning för arbetet. Exakt tidslinje ska fastställas.</a:t>
            </a:r>
          </a:p>
        </p:txBody>
      </p:sp>
      <p:sp>
        <p:nvSpPr>
          <p:cNvPr id="15" name="Pil: sparr 14">
            <a:extLst>
              <a:ext uri="{FF2B5EF4-FFF2-40B4-BE49-F238E27FC236}">
                <a16:creationId xmlns:a16="http://schemas.microsoft.com/office/drawing/2014/main" id="{C38F3829-59C1-CBD3-56BE-B140C0486906}"/>
              </a:ext>
            </a:extLst>
          </p:cNvPr>
          <p:cNvSpPr/>
          <p:nvPr/>
        </p:nvSpPr>
        <p:spPr>
          <a:xfrm>
            <a:off x="6215878" y="696826"/>
            <a:ext cx="791145" cy="261284"/>
          </a:xfrm>
          <a:prstGeom prst="chevron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000">
              <a:solidFill>
                <a:schemeClr val="tx1"/>
              </a:solidFill>
            </a:endParaRPr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06A4E1C8-B1D1-DF4C-D5A0-3BAECFD0072F}"/>
              </a:ext>
            </a:extLst>
          </p:cNvPr>
          <p:cNvSpPr txBox="1"/>
          <p:nvPr/>
        </p:nvSpPr>
        <p:spPr>
          <a:xfrm>
            <a:off x="6664355" y="689607"/>
            <a:ext cx="187920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/>
              <a:t>Maskinell </a:t>
            </a:r>
            <a:r>
              <a:rPr lang="sv-SE" sz="1100" err="1"/>
              <a:t>migrering</a:t>
            </a:r>
            <a:endParaRPr lang="sv-SE" sz="1100"/>
          </a:p>
        </p:txBody>
      </p:sp>
      <p:sp>
        <p:nvSpPr>
          <p:cNvPr id="26" name="Pil: sparr 25">
            <a:extLst>
              <a:ext uri="{FF2B5EF4-FFF2-40B4-BE49-F238E27FC236}">
                <a16:creationId xmlns:a16="http://schemas.microsoft.com/office/drawing/2014/main" id="{310D38D0-9367-D35B-CB2E-EA24D8621431}"/>
              </a:ext>
            </a:extLst>
          </p:cNvPr>
          <p:cNvSpPr/>
          <p:nvPr/>
        </p:nvSpPr>
        <p:spPr>
          <a:xfrm>
            <a:off x="6899348" y="2333178"/>
            <a:ext cx="2214623" cy="198575"/>
          </a:xfrm>
          <a:prstGeom prst="chevron">
            <a:avLst/>
          </a:prstGeom>
          <a:solidFill>
            <a:schemeClr val="accent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>
                <a:solidFill>
                  <a:schemeClr val="tx1"/>
                </a:solidFill>
              </a:rPr>
              <a:t>8</a:t>
            </a:r>
          </a:p>
        </p:txBody>
      </p:sp>
      <p:grpSp>
        <p:nvGrpSpPr>
          <p:cNvPr id="27" name="Grupp 26">
            <a:extLst>
              <a:ext uri="{FF2B5EF4-FFF2-40B4-BE49-F238E27FC236}">
                <a16:creationId xmlns:a16="http://schemas.microsoft.com/office/drawing/2014/main" id="{416E600A-7D9F-CA89-66CA-F4F9EC3D6FC9}"/>
              </a:ext>
            </a:extLst>
          </p:cNvPr>
          <p:cNvGrpSpPr/>
          <p:nvPr/>
        </p:nvGrpSpPr>
        <p:grpSpPr>
          <a:xfrm>
            <a:off x="930676" y="1988749"/>
            <a:ext cx="4932264" cy="1480799"/>
            <a:chOff x="835426" y="2036374"/>
            <a:chExt cx="4932264" cy="1480799"/>
          </a:xfrm>
        </p:grpSpPr>
        <p:sp>
          <p:nvSpPr>
            <p:cNvPr id="10" name="textruta 9">
              <a:extLst>
                <a:ext uri="{FF2B5EF4-FFF2-40B4-BE49-F238E27FC236}">
                  <a16:creationId xmlns:a16="http://schemas.microsoft.com/office/drawing/2014/main" id="{7716A0DA-C602-DBEF-7B53-D76D7BC7F7CD}"/>
                </a:ext>
              </a:extLst>
            </p:cNvPr>
            <p:cNvSpPr txBox="1"/>
            <p:nvPr/>
          </p:nvSpPr>
          <p:spPr>
            <a:xfrm>
              <a:off x="835426" y="2036374"/>
              <a:ext cx="4932264" cy="144655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sv-SE" sz="1100">
                  <a:solidFill>
                    <a:schemeClr val="tx2"/>
                  </a:solidFill>
                </a:rPr>
                <a:t>1. Identifiera vårdgivarstruktur</a:t>
              </a:r>
            </a:p>
            <a:p>
              <a:r>
                <a:rPr lang="sv-SE" sz="1100">
                  <a:solidFill>
                    <a:schemeClr val="tx2"/>
                  </a:solidFill>
                </a:rPr>
                <a:t>2. Skapa den vårdgivarstruktur i Skånekatalogen (SKAT)</a:t>
              </a:r>
            </a:p>
            <a:p>
              <a:r>
                <a:rPr lang="sv-SE" sz="1100">
                  <a:solidFill>
                    <a:schemeClr val="tx2"/>
                  </a:solidFill>
                </a:rPr>
                <a:t>3. Kvalitetssäkra bevakningar inför maskinell </a:t>
              </a:r>
              <a:r>
                <a:rPr lang="sv-SE" sz="1100" err="1">
                  <a:solidFill>
                    <a:schemeClr val="tx2"/>
                  </a:solidFill>
                </a:rPr>
                <a:t>migrering</a:t>
              </a:r>
              <a:endParaRPr lang="sv-SE" sz="1100">
                <a:solidFill>
                  <a:schemeClr val="tx2"/>
                </a:solidFill>
              </a:endParaRPr>
            </a:p>
            <a:p>
              <a:r>
                <a:rPr lang="sv-SE" sz="1100">
                  <a:solidFill>
                    <a:schemeClr val="tx2"/>
                  </a:solidFill>
                </a:rPr>
                <a:t>4. Kvalitetssäkra vårdåtagande inför maskinell </a:t>
              </a:r>
              <a:r>
                <a:rPr lang="sv-SE" sz="1100" err="1">
                  <a:solidFill>
                    <a:schemeClr val="tx2"/>
                  </a:solidFill>
                </a:rPr>
                <a:t>migrering</a:t>
              </a:r>
              <a:endParaRPr lang="sv-SE" sz="1100">
                <a:solidFill>
                  <a:schemeClr val="tx2"/>
                </a:solidFill>
              </a:endParaRPr>
            </a:p>
            <a:p>
              <a:r>
                <a:rPr lang="sv-SE" sz="1100">
                  <a:solidFill>
                    <a:schemeClr val="tx2"/>
                  </a:solidFill>
                </a:rPr>
                <a:t>5. Utbilda medicinska sekreterare </a:t>
              </a:r>
            </a:p>
            <a:p>
              <a:r>
                <a:rPr lang="sv-SE" sz="1100">
                  <a:solidFill>
                    <a:schemeClr val="tx2"/>
                  </a:solidFill>
                </a:rPr>
                <a:t>6. Lägga scheman</a:t>
              </a:r>
            </a:p>
            <a:p>
              <a:r>
                <a:rPr lang="sv-SE" sz="1100">
                  <a:solidFill>
                    <a:schemeClr val="tx2"/>
                  </a:solidFill>
                </a:rPr>
                <a:t>7. Boka patienter i Millennium</a:t>
              </a:r>
            </a:p>
            <a:p>
              <a:r>
                <a:rPr lang="sv-SE" sz="1100">
                  <a:solidFill>
                    <a:schemeClr val="tx2"/>
                  </a:solidFill>
                </a:rPr>
                <a:t>8. Hantera migrerad information </a:t>
              </a:r>
              <a:r>
                <a:rPr lang="sv-SE" sz="1100" err="1">
                  <a:solidFill>
                    <a:schemeClr val="tx2"/>
                  </a:solidFill>
                </a:rPr>
                <a:t>inkl</a:t>
              </a:r>
              <a:r>
                <a:rPr lang="sv-SE" sz="1100">
                  <a:solidFill>
                    <a:schemeClr val="tx2"/>
                  </a:solidFill>
                </a:rPr>
                <a:t> felaktiga </a:t>
              </a:r>
              <a:r>
                <a:rPr lang="sv-SE" sz="1100" err="1">
                  <a:solidFill>
                    <a:schemeClr val="tx2"/>
                  </a:solidFill>
                </a:rPr>
                <a:t>migreringsposter</a:t>
              </a:r>
              <a:endParaRPr lang="sv-SE" sz="1100">
                <a:solidFill>
                  <a:schemeClr val="tx2"/>
                </a:solidFill>
              </a:endParaRPr>
            </a:p>
          </p:txBody>
        </p:sp>
        <p:sp>
          <p:nvSpPr>
            <p:cNvPr id="24" name="Rektangel 23">
              <a:extLst>
                <a:ext uri="{FF2B5EF4-FFF2-40B4-BE49-F238E27FC236}">
                  <a16:creationId xmlns:a16="http://schemas.microsoft.com/office/drawing/2014/main" id="{206B33C8-00FC-4FCF-BFA7-ECAA739FC78A}"/>
                </a:ext>
              </a:extLst>
            </p:cNvPr>
            <p:cNvSpPr/>
            <p:nvPr/>
          </p:nvSpPr>
          <p:spPr>
            <a:xfrm>
              <a:off x="885825" y="2066074"/>
              <a:ext cx="4276725" cy="1451099"/>
            </a:xfrm>
            <a:prstGeom prst="rect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</p:spTree>
    <p:extLst>
      <p:ext uri="{BB962C8B-B14F-4D97-AF65-F5344CB8AC3E}">
        <p14:creationId xmlns:p14="http://schemas.microsoft.com/office/powerpoint/2010/main" val="1141055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D5EB00-A5CB-523D-66DE-E550D28CEB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E5AF8E7-A1C6-1F6D-FD01-A1ACCD53E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274638"/>
            <a:ext cx="11167035" cy="373167"/>
          </a:xfrm>
        </p:spPr>
        <p:txBody>
          <a:bodyPr/>
          <a:lstStyle/>
          <a:p>
            <a:r>
              <a:rPr lang="sv-SE" sz="3200">
                <a:effectLst/>
                <a:latin typeface="Public Sans" panose="020B0604020202020204" charset="0"/>
                <a:ea typeface="Calibri" panose="020F0502020204030204" pitchFamily="34" charset="0"/>
                <a:cs typeface="Arial" panose="020B0604020202020204" pitchFamily="34" charset="0"/>
              </a:rPr>
              <a:t>Instruktioner 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715AFEF-0E27-8051-C184-AA007C9BC1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186315"/>
            <a:ext cx="11056219" cy="155688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sz="1600" dirty="0"/>
              <a:t>En detaljerad instruktion är framtagen som visar vad som behöver göras i </a:t>
            </a:r>
            <a:r>
              <a:rPr lang="sv-SE" sz="1600" dirty="0" err="1"/>
              <a:t>PASiS</a:t>
            </a:r>
            <a:r>
              <a:rPr lang="sv-SE" sz="1600" dirty="0"/>
              <a:t> för att kvalitetssäkra informationen för bevakningar och öppna vårdåtagande inför kommande maskinell </a:t>
            </a:r>
            <a:r>
              <a:rPr lang="sv-SE" sz="1600" dirty="0" err="1"/>
              <a:t>migrering</a:t>
            </a:r>
            <a:r>
              <a:rPr lang="sv-SE" sz="1600" dirty="0"/>
              <a:t> från </a:t>
            </a:r>
            <a:r>
              <a:rPr lang="sv-SE" sz="1600" dirty="0" err="1"/>
              <a:t>PASiS</a:t>
            </a:r>
            <a:r>
              <a:rPr lang="sv-SE" sz="1600" dirty="0"/>
              <a:t> till Millennium. </a:t>
            </a:r>
            <a:endParaRPr lang="sv-SE" sz="1600" i="1" dirty="0">
              <a:solidFill>
                <a:schemeClr val="accent1"/>
              </a:solidFill>
            </a:endParaRPr>
          </a:p>
          <a:p>
            <a:r>
              <a:rPr lang="sv-SE" sz="1600" dirty="0"/>
              <a:t>Ytterligare instruktion kommer att tas fram som beskriver hur man ska hantera den maskinellt </a:t>
            </a:r>
            <a:r>
              <a:rPr lang="sv-SE" sz="1600" dirty="0" err="1"/>
              <a:t>migreraed</a:t>
            </a:r>
            <a:r>
              <a:rPr lang="sv-SE" sz="1600" dirty="0"/>
              <a:t> information i Millennium. </a:t>
            </a:r>
            <a:endParaRPr lang="sv-SE" sz="1600" dirty="0">
              <a:solidFill>
                <a:schemeClr val="accent1"/>
              </a:solidFill>
            </a:endParaRPr>
          </a:p>
          <a:p>
            <a:endParaRPr lang="sv-SE" sz="1600" i="1" dirty="0"/>
          </a:p>
        </p:txBody>
      </p:sp>
      <p:pic>
        <p:nvPicPr>
          <p:cNvPr id="6" name="Bildobjekt 5" descr="Region Skånes logotyp - avsändarinformation ">
            <a:extLst>
              <a:ext uri="{FF2B5EF4-FFF2-40B4-BE49-F238E27FC236}">
                <a16:creationId xmlns:a16="http://schemas.microsoft.com/office/drawing/2014/main" id="{196DF96E-391C-E943-7DC4-E74D3B49D0C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EA9A1D7-DD7D-114E-EAD2-DE37C4695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4A72F-4155-45C0-8F4E-3EF75FB5AFAB}" type="datetime1">
              <a:rPr lang="sv-SE" smtClean="0"/>
              <a:t>2024-10-09</a:t>
            </a:fld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0847C341-305A-2807-541D-4D55F06C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8</a:t>
            </a:fld>
            <a:endParaRPr lang="sv-SE"/>
          </a:p>
        </p:txBody>
      </p:sp>
      <p:sp>
        <p:nvSpPr>
          <p:cNvPr id="4" name="Pil: vänster 3">
            <a:hlinkClick r:id="rId4" action="ppaction://hlinksldjump"/>
            <a:extLst>
              <a:ext uri="{FF2B5EF4-FFF2-40B4-BE49-F238E27FC236}">
                <a16:creationId xmlns:a16="http://schemas.microsoft.com/office/drawing/2014/main" id="{292028CB-3742-A029-6D62-6FC8411CE22C}"/>
              </a:ext>
            </a:extLst>
          </p:cNvPr>
          <p:cNvSpPr/>
          <p:nvPr/>
        </p:nvSpPr>
        <p:spPr>
          <a:xfrm>
            <a:off x="9642530" y="5942950"/>
            <a:ext cx="1049715" cy="742921"/>
          </a:xfrm>
          <a:prstGeom prst="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200"/>
              <a:t>Syfte och innehåll</a:t>
            </a:r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D4725AF4-FFD3-D2B2-7468-8F79D4C4E8CA}"/>
              </a:ext>
            </a:extLst>
          </p:cNvPr>
          <p:cNvSpPr txBox="1">
            <a:spLocks/>
          </p:cNvSpPr>
          <p:nvPr/>
        </p:nvSpPr>
        <p:spPr>
          <a:xfrm>
            <a:off x="623184" y="3700914"/>
            <a:ext cx="11167035" cy="37316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110000"/>
              </a:lnSpc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>
                <a:latin typeface="Public Sans" panose="020B0604020202020204" charset="0"/>
                <a:ea typeface="Calibri" panose="020F0502020204030204" pitchFamily="34" charset="0"/>
                <a:cs typeface="Arial" panose="020B0604020202020204" pitchFamily="34" charset="0"/>
              </a:rPr>
              <a:t>Kontaktpersoner </a:t>
            </a:r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974104C0-1EFB-487F-F98C-9DE1CFDD76D7}"/>
              </a:ext>
            </a:extLst>
          </p:cNvPr>
          <p:cNvSpPr txBox="1">
            <a:spLocks/>
          </p:cNvSpPr>
          <p:nvPr/>
        </p:nvSpPr>
        <p:spPr>
          <a:xfrm>
            <a:off x="623185" y="4333461"/>
            <a:ext cx="9275545" cy="15568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600" i="1" dirty="0"/>
              <a:t>Se skriftlig instruktion</a:t>
            </a:r>
          </a:p>
        </p:txBody>
      </p:sp>
    </p:spTree>
    <p:extLst>
      <p:ext uri="{BB962C8B-B14F-4D97-AF65-F5344CB8AC3E}">
        <p14:creationId xmlns:p14="http://schemas.microsoft.com/office/powerpoint/2010/main" val="54079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C31BE44-7E93-CA41-0F99-C1B2A5645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3" name="Bildobjekt 2" descr="Region Skånes logotyp - avsändarinformation ">
            <a:extLst>
              <a:ext uri="{FF2B5EF4-FFF2-40B4-BE49-F238E27FC236}">
                <a16:creationId xmlns:a16="http://schemas.microsoft.com/office/drawing/2014/main" id="{F4A21B7D-52F0-ABF1-80A9-7A99E01177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73520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egion Skåne presentation">
  <a:themeElements>
    <a:clrScheme name="Anpassat 1">
      <a:dk1>
        <a:sysClr val="windowText" lastClr="000000"/>
      </a:dk1>
      <a:lt1>
        <a:sysClr val="window" lastClr="FFFFFF"/>
      </a:lt1>
      <a:dk2>
        <a:srgbClr val="307C8E"/>
      </a:dk2>
      <a:lt2>
        <a:srgbClr val="FDF9E4"/>
      </a:lt2>
      <a:accent1>
        <a:srgbClr val="307C8E"/>
      </a:accent1>
      <a:accent2>
        <a:srgbClr val="FDF9E4"/>
      </a:accent2>
      <a:accent3>
        <a:srgbClr val="E40135"/>
      </a:accent3>
      <a:accent4>
        <a:srgbClr val="FDF9E4"/>
      </a:accent4>
      <a:accent5>
        <a:srgbClr val="5F5236"/>
      </a:accent5>
      <a:accent6>
        <a:srgbClr val="FDD32F"/>
      </a:accent6>
      <a:hlink>
        <a:srgbClr val="0563C1"/>
      </a:hlink>
      <a:folHlink>
        <a:srgbClr val="954F72"/>
      </a:folHlink>
    </a:clrScheme>
    <a:fontScheme name="Anpassat 1">
      <a:majorFont>
        <a:latin typeface="Public Sans"/>
        <a:ea typeface=""/>
        <a:cs typeface=""/>
      </a:majorFont>
      <a:minorFont>
        <a:latin typeface="Public Sans"/>
        <a:ea typeface=""/>
        <a:cs typeface=""/>
      </a:minorFont>
    </a:fontScheme>
    <a:fmtScheme name="Region Skån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ion Skånes prestentationsmall" id="{6234B990-46E4-4798-A7C9-795EC348AB7D}" vid="{E536645E-1CDF-4149-833A-B078DB4F462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5A3399D5EE6E2488DC9A4EF2CBDAD3F" ma:contentTypeVersion="15" ma:contentTypeDescription="Skapa ett nytt dokument." ma:contentTypeScope="" ma:versionID="21422c2e4edb700b17a472934ba460f2">
  <xsd:schema xmlns:xsd="http://www.w3.org/2001/XMLSchema" xmlns:xs="http://www.w3.org/2001/XMLSchema" xmlns:p="http://schemas.microsoft.com/office/2006/metadata/properties" xmlns:ns2="7503cc08-6e9b-4c90-8abc-bcb429f1c2c5" xmlns:ns3="ac2e8f61-46e0-490a-b0d0-03318a214569" targetNamespace="http://schemas.microsoft.com/office/2006/metadata/properties" ma:root="true" ma:fieldsID="37b1946100917542a5bfe994816b51a3" ns2:_="" ns3:_="">
    <xsd:import namespace="7503cc08-6e9b-4c90-8abc-bcb429f1c2c5"/>
    <xsd:import namespace="ac2e8f61-46e0-490a-b0d0-03318a2145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03cc08-6e9b-4c90-8abc-bcb429f1c2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2e8f61-46e0-490a-b0d0-03318a21456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8d481443-1b7f-45c3-92eb-c18e13355713}" ma:internalName="TaxCatchAll" ma:showField="CatchAllData" ma:web="ac2e8f61-46e0-490a-b0d0-03318a2145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2e8f61-46e0-490a-b0d0-03318a214569" xsi:nil="true"/>
    <lcf76f155ced4ddcb4097134ff3c332f xmlns="7503cc08-6e9b-4c90-8abc-bcb429f1c2c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BD2FA3E-2B6A-4F2E-878D-F5446A8F496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615D2E-497B-4775-AE27-869F11AFF13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03cc08-6e9b-4c90-8abc-bcb429f1c2c5"/>
    <ds:schemaRef ds:uri="ac2e8f61-46e0-490a-b0d0-03318a2145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139E99D-0A73-4AC0-B059-D50891F4CCD0}">
  <ds:schemaRefs>
    <ds:schemaRef ds:uri="http://purl.org/dc/terms/"/>
    <ds:schemaRef ds:uri="http://purl.org/dc/dcmitype/"/>
    <ds:schemaRef ds:uri="http://purl.org/dc/elements/1.1/"/>
    <ds:schemaRef ds:uri="http://www.w3.org/XML/1998/namespace"/>
    <ds:schemaRef ds:uri="http://schemas.microsoft.com/office/2006/metadata/properties"/>
    <ds:schemaRef ds:uri="7503cc08-6e9b-4c90-8abc-bcb429f1c2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ac2e8f61-46e0-490a-b0d0-03318a21456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Region Skånes prestentationsmall</Template>
  <TotalTime>0</TotalTime>
  <Words>898</Words>
  <Application>Microsoft Office PowerPoint</Application>
  <PresentationFormat>Bredbild</PresentationFormat>
  <Paragraphs>141</Paragraphs>
  <Slides>9</Slides>
  <Notes>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5" baseType="lpstr">
      <vt:lpstr>Calibri</vt:lpstr>
      <vt:lpstr>Public Sans</vt:lpstr>
      <vt:lpstr>Arial</vt:lpstr>
      <vt:lpstr>Courier New</vt:lpstr>
      <vt:lpstr>Public Sans,Sans-Serif</vt:lpstr>
      <vt:lpstr>Region Skåne presentation</vt:lpstr>
      <vt:lpstr>Förberedelsearbete i PASiS  inför maskinell migrering till Millennium och driftstart av  Skånes Digitala Vårdsystem</vt:lpstr>
      <vt:lpstr>Syfte och innehåll</vt:lpstr>
      <vt:lpstr>Bakgrund</vt:lpstr>
      <vt:lpstr>Maskinell  migrering – vad syftar vi på?</vt:lpstr>
      <vt:lpstr>Information som skall migreras</vt:lpstr>
      <vt:lpstr>Bevakningar (BE, ÖK, KÖ samt VT för psykiatrin)</vt:lpstr>
      <vt:lpstr>Tågordning/Tidslinje</vt:lpstr>
      <vt:lpstr>Instruktioner 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Kvalitetssäkra bevakningar i PASiS inför maskinell migrering till Millenium</dc:title>
  <dc:creator>Kirkhorn Pia</dc:creator>
  <cp:lastModifiedBy>Kirkhorn Pia</cp:lastModifiedBy>
  <cp:revision>61</cp:revision>
  <dcterms:created xsi:type="dcterms:W3CDTF">2024-04-18T12:35:20Z</dcterms:created>
  <dcterms:modified xsi:type="dcterms:W3CDTF">2024-10-09T13:54:11Z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3D0126CF-E299-4EA6-B5B5-949059109E94</vt:lpwstr>
  </property>
  <property fmtid="{D5CDD505-2E9C-101B-9397-08002B2CF9AE}" pid="3" name="ArticulatePath">
    <vt:lpwstr>Presentation5</vt:lpwstr>
  </property>
  <property fmtid="{D5CDD505-2E9C-101B-9397-08002B2CF9AE}" pid="4" name="ContentTypeId">
    <vt:lpwstr>0x01010005A3399D5EE6E2488DC9A4EF2CBDAD3F</vt:lpwstr>
  </property>
  <property fmtid="{D5CDD505-2E9C-101B-9397-08002B2CF9AE}" pid="5" name="MediaServiceImageTags">
    <vt:lpwstr/>
  </property>
</Properties>
</file>