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</p:sldMasterIdLst>
  <p:notesMasterIdLst>
    <p:notesMasterId r:id="rId20"/>
  </p:notesMasterIdLst>
  <p:handoutMasterIdLst>
    <p:handoutMasterId r:id="rId21"/>
  </p:handoutMasterIdLst>
  <p:sldIdLst>
    <p:sldId id="504" r:id="rId5"/>
    <p:sldId id="2147481267" r:id="rId6"/>
    <p:sldId id="2147481454" r:id="rId7"/>
    <p:sldId id="510" r:id="rId8"/>
    <p:sldId id="517" r:id="rId9"/>
    <p:sldId id="507" r:id="rId10"/>
    <p:sldId id="513" r:id="rId11"/>
    <p:sldId id="512" r:id="rId12"/>
    <p:sldId id="2147481455" r:id="rId13"/>
    <p:sldId id="2147481456" r:id="rId14"/>
    <p:sldId id="2147481449" r:id="rId15"/>
    <p:sldId id="2147481450" r:id="rId16"/>
    <p:sldId id="2147481451" r:id="rId17"/>
    <p:sldId id="2147481458" r:id="rId18"/>
    <p:sldId id="2147481457" r:id="rId19"/>
  </p:sldIdLst>
  <p:sldSz cx="12192000" cy="6858000"/>
  <p:notesSz cx="6858000" cy="9144000"/>
  <p:embeddedFontLst>
    <p:embeddedFont>
      <p:font typeface="Public Sans" pitchFamily="2" charset="0"/>
      <p:regular r:id="rId22"/>
      <p:bold r:id="rId23"/>
      <p:italic r:id="rId24"/>
      <p:boldItalic r:id="rId25"/>
    </p:embeddedFont>
  </p:embeddedFontLst>
  <p:custDataLst>
    <p:tags r:id="rId26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A372C07-053B-580F-68AA-99847D63C1C6}" name="Stridh Maria T" initials="ST" userId="S::157834@skane.se::0bc15a72-e0e6-4f7a-aece-e3ab781a9f41" providerId="AD"/>
  <p188:author id="{D7189324-25D5-9BA6-0088-D8E544C05EB8}" name="Melvanius Åsa" initials="MÅ" userId="S::262481@skane.se::f3d59e26-8ad5-4b4a-b1c5-50dadf8578f8" providerId="AD"/>
  <p188:author id="{C26DF746-46A2-C7D5-4608-F01ACD8E71DD}" name="Uttman Leif" initials="UL" userId="S::134680@skane.se::c561ac66-b571-47b9-aedf-ee228e107388" providerId="AD"/>
  <p188:author id="{7072359A-53A2-2CEC-B180-0695F725CDBA}" name="Fröjd Christina" initials="FC" userId="S::183798@skane.se::57292a27-5270-480f-acc0-df62f3876a98" providerId="AD"/>
  <p188:author id="{7D4A4F9C-947E-C02A-E3B5-450FD5232A31}" name="Magnus Isaksson" initials="MI" userId="Magnus Isaksson" providerId="None"/>
  <p188:author id="{C0AABBAE-C042-56A9-4B0E-D647069FB268}" name="Isaksson Magnus A" initials="IA" userId="S::193143@skane.se::33d663ca-7fcc-42d1-b47b-84513c472ad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6918E04-AE01-43CE-5D09-05EEDC67912A}" v="8" dt="2024-10-14T09:38:16.772"/>
    <p1510:client id="{EF5C485F-8E48-4416-8A6E-8953397879CA}" v="1129" dt="2024-10-14T13:51:58.6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868" y="60"/>
      </p:cViewPr>
      <p:guideLst>
        <p:guide orient="horz" pos="822"/>
        <p:guide pos="699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font" Target="fonts/font4.fntdata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font" Target="fonts/font3.fntdata"/><Relationship Id="rId32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font" Target="fonts/font2.fntdata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font" Target="fonts/font1.fntdata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2024-10-14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Denna bild ger det övergripande budskapet.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804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Denna bild svarar på frågan varför.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4166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PMO-användare kommer att uppleva den största förändringen med tidboken, och punkterna på den här bilden blir för dem tidskrävande eller på annat sätt negativa mot nuvarande system.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5102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Öppen kallelse i 1177: Allt förberett kommer triggas igång vid angiven tid, t ex 4 veckor innan besök får patienten utskick om att gå in och boka inom korrekt ram.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B30ED-5BE4-4B01-A895-9FD01F2DFD3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9294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Denna bild ger information om vad som kommer att hända i stort både inför driftstarten av SDV och gällande den kommande utvecklingen.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860014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85189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För att illustrera översikten är här en bild. I dagens PMO kan man se 5dagsvy men i första versionen kommer det se ut så här.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B30ED-5BE4-4B01-A895-9FD01F2DFD3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02506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Ett annat sätt att visualisera kan vara per dag, här ser vi alla vårdgivare på en mottagning och i det här fallet vilka bokningsbara tider vi har. Eller när en vårdgivare har lucka osv.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7B30ED-5BE4-4B01-A895-9FD01F2DFD3F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2758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3" name="Platshållare för datum 1">
            <a:extLst>
              <a:ext uri="{FF2B5EF4-FFF2-40B4-BE49-F238E27FC236}">
                <a16:creationId xmlns:a16="http://schemas.microsoft.com/office/drawing/2014/main" id="{D54D5B53-3C6F-F4F4-7611-2613A6B4B5D9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bildikonen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 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sv-SE"/>
              <a:t>2024-10-14</a:t>
            </a:r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478106"/>
            <a:ext cx="1085021" cy="41234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sv-SE"/>
              <a:t>2024-10-14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</a:t>
            </a:r>
            <a:br>
              <a:rPr lang="sv-SE"/>
            </a:b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E905F-D8A3-4E02-832B-4CF57B0165F5}" type="datetime1">
              <a:rPr lang="sv-SE" smtClean="0"/>
              <a:t>2024-10-14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D90516F-29F5-4D8C-846E-26AD06A9501C}" type="datetime1">
              <a:rPr lang="sv-SE" smtClean="0"/>
              <a:t>2024-10-14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endParaRPr lang="sv-SE"/>
          </a:p>
          <a:p>
            <a:endParaRPr lang="sv-SE"/>
          </a:p>
          <a:p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0" y="6530791"/>
            <a:ext cx="1035119" cy="282964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1684A07-2745-4189-9C81-A95D76CB95BF}" type="datetime1">
              <a:rPr lang="sv-SE" smtClean="0"/>
              <a:t>2024-10-14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39BA445-222E-4ADC-A4ED-F0C7F2D5B882}" type="datetime1">
              <a:rPr lang="sv-SE" smtClean="0"/>
              <a:t>2024-10-14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8FC2E54-BD4A-4884-9EDF-780FEA252E51}" type="datetime1">
              <a:rPr lang="sv-SE" smtClean="0"/>
              <a:t>2024-10-14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1"/>
            <a:ext cx="1035324" cy="332680"/>
          </a:xfr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   </a:t>
            </a:r>
            <a:br>
              <a:rPr lang="sv-SE"/>
            </a:br>
            <a:r>
              <a:rPr lang="sv-SE"/>
              <a:t>         Välj ikon och infoga </a:t>
            </a:r>
            <a:endParaRPr lang="en-US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</a:t>
            </a:r>
            <a:br>
              <a:rPr lang="sv-SE"/>
            </a:br>
            <a:r>
              <a:rPr lang="sv-SE"/>
              <a:t>        Välj ikon och infoga </a:t>
            </a:r>
            <a:endParaRPr lang="en-US"/>
          </a:p>
          <a:p>
            <a:pPr lvl="2"/>
            <a:endParaRPr lang="en-US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r>
              <a:rPr lang="sv-SE" sz="1200">
                <a:solidFill>
                  <a:schemeClr val="tx1">
                    <a:lumMod val="65000"/>
                  </a:schemeClr>
                </a:solidFill>
              </a:rPr>
              <a:t>2024-10-14</a:t>
            </a:r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Klicka här för </a:t>
            </a:r>
            <a:r>
              <a:rPr lang="en-US" err="1"/>
              <a:t>att</a:t>
            </a:r>
            <a:r>
              <a:rPr lang="en-US"/>
              <a:t> </a:t>
            </a:r>
            <a:r>
              <a:rPr lang="en-US" err="1"/>
              <a:t>ändra</a:t>
            </a:r>
            <a:r>
              <a:rPr lang="en-US"/>
              <a:t> </a:t>
            </a:r>
            <a:r>
              <a:rPr lang="en-US" err="1"/>
              <a:t>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 err="1"/>
              <a:t>Nivå</a:t>
            </a:r>
            <a:r>
              <a:rPr lang="en-US"/>
              <a:t> </a:t>
            </a:r>
            <a:r>
              <a:rPr lang="en-US" err="1"/>
              <a:t>tre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489438"/>
            <a:ext cx="1055203" cy="4010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/>
              <a:t>2024-10-14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8A39E-DC93-A3D0-82AF-1FE405425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Dröjsmål med uppgradering </a:t>
            </a:r>
            <a:br>
              <a:rPr lang="sv-SE"/>
            </a:br>
            <a:r>
              <a:rPr lang="sv-SE"/>
              <a:t>av tidboken i SDV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79C0DF-CD99-0DB5-0CC8-8C71DBBDD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Kommunikationsstödmaterial </a:t>
            </a:r>
            <a:br>
              <a:rPr lang="sv-SE"/>
            </a:br>
            <a:r>
              <a:rPr lang="sv-SE"/>
              <a:t>i samband med utrullningen av SDV​ </a:t>
            </a:r>
          </a:p>
          <a:p>
            <a:r>
              <a:rPr lang="sv-SE"/>
              <a:t>2024-10-14</a:t>
            </a:r>
            <a:endParaRPr lang="sv-SE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465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0EE8A-1547-BEF8-3340-B1A795037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Appendix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4FD0A7-7156-50F1-90BB-67EFC74EAB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/>
              <a:t>Skärmklipp från tidboken i första versionen av SDV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4DEC98E-A3A2-C6C9-8141-6BC4CEA66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4BA50-A5E6-478C-9E56-DA0552047E0F}" type="datetime1">
              <a:rPr lang="sv-SE" smtClean="0"/>
              <a:t>2024-10-14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46951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85C1A92F-F7FD-9BB3-FF19-C71ED9FF49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310" y="565756"/>
            <a:ext cx="11566236" cy="5719691"/>
          </a:xfrm>
          <a:prstGeom prst="rect">
            <a:avLst/>
          </a:prstGeom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0CC0D23F-3CC6-4596-A6AD-F63129F0A1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34810318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4D107A58-0A11-AB19-4FAE-4ECC0AB02D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9381" y="440522"/>
            <a:ext cx="11550677" cy="5678569"/>
          </a:xfrm>
          <a:prstGeom prst="rect">
            <a:avLst/>
          </a:prstGeom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15D0970E-9F44-0FE5-F482-30BCC3AD7FD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32166707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dobjekt 4">
            <a:extLst>
              <a:ext uri="{FF2B5EF4-FFF2-40B4-BE49-F238E27FC236}">
                <a16:creationId xmlns:a16="http://schemas.microsoft.com/office/drawing/2014/main" id="{BEEA9757-F5A2-5DC3-9C2F-1CC009522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651" y="158173"/>
            <a:ext cx="10605444" cy="6538535"/>
          </a:xfrm>
          <a:prstGeom prst="rect">
            <a:avLst/>
          </a:prstGeom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B7FF19A-D8B8-CCC0-3C39-FC63E59559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26653451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F60EE8A-1547-BEF8-3340-B1A795037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Kommunikationsplanering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6B4FD0A7-7156-50F1-90BB-67EFC74EAB3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BCC6BF7C-E9E0-0E60-F24E-5EF58CBFE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ACE408-496D-4CF4-975C-127C9CC7C1CF}" type="datetime1">
              <a:rPr lang="sv-SE" smtClean="0"/>
              <a:t>2024-10-14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648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A2C8AD3-3F02-6FCD-91D8-CBEA18EF7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Kommunikationsplanering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7878D53-DDDD-A44D-1FDA-E46C70DB1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 sz="2400" b="1"/>
              <a:t>2024-10-02: </a:t>
            </a:r>
            <a:r>
              <a:rPr lang="sv-SE" sz="2400"/>
              <a:t>Regionalt  utrullningsråd (RUR) </a:t>
            </a:r>
            <a:br>
              <a:rPr lang="sv-SE" sz="2400"/>
            </a:br>
            <a:r>
              <a:rPr lang="sv-SE" sz="2400"/>
              <a:t>– avstämning budskap och kommunikationsplanering</a:t>
            </a:r>
          </a:p>
          <a:p>
            <a:r>
              <a:rPr lang="sv-SE" sz="2400" b="1"/>
              <a:t>2024-10-07: </a:t>
            </a:r>
            <a:r>
              <a:rPr lang="sv-SE" sz="2400"/>
              <a:t>Koncernledning (KL)</a:t>
            </a:r>
          </a:p>
          <a:p>
            <a:r>
              <a:rPr lang="sv-SE" sz="2400" b="1"/>
              <a:t>Efter KL: </a:t>
            </a:r>
          </a:p>
          <a:p>
            <a:pPr lvl="1"/>
            <a:r>
              <a:rPr lang="sv-SE" sz="2400"/>
              <a:t>Förvaltningar enligt egen plan (kommunikationsstöd mejlas till förvaltningsrepresentanter, läggs i ”bokhyllan”)</a:t>
            </a:r>
          </a:p>
          <a:p>
            <a:pPr lvl="1"/>
            <a:r>
              <a:rPr lang="sv-SE" sz="2400"/>
              <a:t>Privata vårdgivare enligt egen plan (kommunikationsstöd mejlas till koordinatorer, läggs i ”bokhyllan”)</a:t>
            </a:r>
          </a:p>
          <a:p>
            <a:pPr lvl="1"/>
            <a:r>
              <a:rPr lang="sv-SE" sz="2400"/>
              <a:t>Regionala SDV-kvarten, SDV-programmets hemvist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72B543C-F17F-8FE8-20FC-B12BFBA0BC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fld id="{AB161402-79E9-4020-A7B5-84C54213A91B}" type="datetime1">
              <a:rPr lang="sv-SE" smtClean="0"/>
              <a:t>2024-10-14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3079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D5340ED-9E42-EE59-1706-AEC2F3FB2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Syftet med detta material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FD08B06-201B-D762-282B-69AF063426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8377" y="2073420"/>
            <a:ext cx="10176769" cy="351095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2000"/>
              <a:t>Som chef/ledningsperson behöver du ha insikt om att </a:t>
            </a:r>
            <a:r>
              <a:rPr lang="sv-SE" sz="2000" b="1"/>
              <a:t>tidboken i SDV ska moderniseras men att det dröjer</a:t>
            </a:r>
            <a:r>
              <a:rPr lang="sv-SE" sz="2000"/>
              <a:t>, och att </a:t>
            </a:r>
            <a:r>
              <a:rPr lang="sv-SE" sz="2000" b="1"/>
              <a:t>en del medarbetare kan komma att uppleva den första versionen av tidboken som mer omständlig </a:t>
            </a:r>
            <a:r>
              <a:rPr lang="sv-SE" sz="2000"/>
              <a:t>än idag. </a:t>
            </a:r>
          </a:p>
          <a:p>
            <a:r>
              <a:rPr lang="sv-SE" sz="2000"/>
              <a:t>Du kan behöva stå förberedd i resonemang och frågor som kan uppkomma om tidboken, och kunna förklara för medarbetare varför det dröjer. </a:t>
            </a:r>
          </a:p>
          <a:p>
            <a:r>
              <a:rPr lang="sv-SE" sz="2000"/>
              <a:t>I anteckningsfältet under en del av bilderna finns extra stöd.</a:t>
            </a:r>
          </a:p>
          <a:p>
            <a:r>
              <a:rPr lang="sv-SE" sz="2000"/>
              <a:t>Du kan behöva anpassa presentationen efter dina medarbetares behov. </a:t>
            </a:r>
          </a:p>
          <a:p>
            <a:endParaRPr lang="sv-SE" sz="200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20AED7E-4E1D-360A-EB08-110890F8C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2C7203EC-AD96-08A8-91EE-7B080BC8413B}"/>
              </a:ext>
            </a:extLst>
          </p:cNvPr>
          <p:cNvSpPr/>
          <p:nvPr/>
        </p:nvSpPr>
        <p:spPr>
          <a:xfrm>
            <a:off x="637902" y="1134576"/>
            <a:ext cx="10955884" cy="909214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r>
              <a:rPr lang="sv-SE" sz="2000">
                <a:solidFill>
                  <a:schemeClr val="bg2"/>
                </a:solidFill>
              </a:rPr>
              <a:t>Detta material är tänkt som ett stöd för dig som chef när du ska berätta för dina medarbetare om SDV. </a:t>
            </a:r>
          </a:p>
        </p:txBody>
      </p:sp>
    </p:spTree>
    <p:extLst>
      <p:ext uri="{BB962C8B-B14F-4D97-AF65-F5344CB8AC3E}">
        <p14:creationId xmlns:p14="http://schemas.microsoft.com/office/powerpoint/2010/main" val="529272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Tidboken i SDV moderniseras, men dröjer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FE38452-EABD-CBD8-E964-53C2D41E58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 sz="2200"/>
              <a:t>Med SDV följer en funktion för tidbok. Leverantören Oracle planerar nu att göra en total modernisering av patientadministrationsverktyget i SDV, där tidboken ingår.</a:t>
            </a:r>
          </a:p>
          <a:p>
            <a:r>
              <a:rPr lang="sv-SE" sz="2200"/>
              <a:t>Den nya tidboken kommer att ge en bättre översikt än vad vi i Region Skåne hade förväntat oss och det är vi glada för. Men den kommer att ta längre tid att få på plats än vi egentligen önskat. </a:t>
            </a:r>
          </a:p>
          <a:p>
            <a:r>
              <a:rPr lang="sv-SE" sz="2200"/>
              <a:t>Fram tills dess behöver vi därför använda en tidbok i SDV som framförallt </a:t>
            </a:r>
            <a:br>
              <a:rPr lang="sv-SE" sz="2200"/>
            </a:br>
            <a:r>
              <a:rPr lang="sv-SE" sz="2200"/>
              <a:t>PMO-användare kan uppleva som mer omständlig än idag. </a:t>
            </a:r>
            <a:r>
              <a:rPr lang="sv-SE" sz="2200" err="1"/>
              <a:t>Melioranvändare</a:t>
            </a:r>
            <a:r>
              <a:rPr lang="sv-SE" sz="2200"/>
              <a:t> kommer troligtvis inte att uppleva samma utmaningar. </a:t>
            </a:r>
            <a:endParaRPr lang="sv-SE" sz="2200">
              <a:solidFill>
                <a:srgbClr val="FF0000"/>
              </a:solidFill>
            </a:endParaRPr>
          </a:p>
          <a:p>
            <a:r>
              <a:rPr lang="sv-SE" sz="2200"/>
              <a:t>Dröjsmålet innebär en utmaning för oss i Region Skåne. Men när vi ser till helheten bedömer vi att fördelarna med en moderniserad version överväger nackdelarna med dröjsmålet.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9AD3A455-C483-D8E7-C068-87C0CD0C0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r>
              <a:rPr lang="sv-SE" sz="1200">
                <a:solidFill>
                  <a:schemeClr val="bg1">
                    <a:lumMod val="65000"/>
                  </a:schemeClr>
                </a:solidFill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30157163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87B5494-730C-7A5B-9307-4268F8B88B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800"/>
              <a:t>Varför kan inte tidboken uppgraderas direkt?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8C1CE0-2CD9-1BD7-693B-C86C51347E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503000"/>
            <a:ext cx="5181600" cy="4518401"/>
          </a:xfrm>
        </p:spPr>
        <p:txBody>
          <a:bodyPr/>
          <a:lstStyle/>
          <a:p>
            <a:r>
              <a:rPr lang="sv-SE" sz="2200"/>
              <a:t>SDV-programmet identifierade tidigt att utformningen av den tidbok som ingår i SDV inte mötte Region Skånes behov. En uppgradering väntades inför den andra driftstarten av SDV. </a:t>
            </a:r>
          </a:p>
          <a:p>
            <a:r>
              <a:rPr lang="sv-SE" sz="2200"/>
              <a:t>När Oracle köpte upp </a:t>
            </a:r>
            <a:r>
              <a:rPr lang="sv-SE" sz="2200" err="1"/>
              <a:t>Cerner</a:t>
            </a:r>
            <a:r>
              <a:rPr lang="sv-SE" sz="2200"/>
              <a:t> (som vi upphandlat systemen i SDV av) såg de dock att det var nödvändigt med en ordentlig modernisering av hela patientadministrationsverktyget där tidboken ingår.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EF68F0C6-33C5-67FD-F5D0-AC757DC1E8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8645" y="1510562"/>
            <a:ext cx="5181600" cy="4518401"/>
          </a:xfrm>
        </p:spPr>
        <p:txBody>
          <a:bodyPr/>
          <a:lstStyle/>
          <a:p>
            <a:pPr>
              <a:buClr>
                <a:schemeClr val="bg2"/>
              </a:buClr>
              <a:defRPr/>
            </a:pPr>
            <a:r>
              <a:rPr kumimoji="0" lang="sv-SE" sz="2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Public Sans"/>
                <a:ea typeface="+mn-ea"/>
                <a:cs typeface="+mn-cs"/>
              </a:rPr>
              <a:t>Region Skåne och Oracle tog därför gemensamt beslut att prioritera den nya lösningen istället för en mindre uppgradering av den gamla.</a:t>
            </a:r>
          </a:p>
          <a:p>
            <a:pPr>
              <a:buClr>
                <a:schemeClr val="bg2"/>
              </a:buClr>
              <a:defRPr/>
            </a:pPr>
            <a:r>
              <a:rPr kumimoji="0" lang="sv-SE" sz="2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Public Sans"/>
                <a:ea typeface="+mn-ea"/>
                <a:cs typeface="+mn-cs"/>
              </a:rPr>
              <a:t>Även om det medför att vi i Region Skåne under en tid får ett verktyg som inte motsvarar våra önskemål, bedömer vi att fördelarna med att få en riktigt bra tidbok överväger nackdelarna med dröjsmålet. </a:t>
            </a:r>
          </a:p>
          <a:p>
            <a:pPr>
              <a:buClr>
                <a:schemeClr val="bg2"/>
              </a:buClr>
            </a:pPr>
            <a:endParaRPr lang="sv-SE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80BFB270-4FE7-3928-6988-D55AACC33B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2423097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B249D59C-6743-EC50-64F6-B3578925F9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Vad blir annorlunda?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1AD22AA-4B6E-741E-2F53-2AB129596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599" y="1297173"/>
            <a:ext cx="5312229" cy="482899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sv-SE" sz="2400" b="1">
                <a:solidFill>
                  <a:schemeClr val="tx2"/>
                </a:solidFill>
              </a:rPr>
              <a:t>Exempel på förändrade arbetssätt i SDV:s tidbok</a:t>
            </a:r>
          </a:p>
          <a:p>
            <a:pPr>
              <a:spcBef>
                <a:spcPts val="1200"/>
              </a:spcBef>
            </a:pPr>
            <a:r>
              <a:rPr lang="sv-SE" sz="2400"/>
              <a:t>Patientregistrering görs vid bokning.</a:t>
            </a:r>
          </a:p>
          <a:p>
            <a:pPr>
              <a:spcBef>
                <a:spcPts val="1200"/>
              </a:spcBef>
            </a:pPr>
            <a:r>
              <a:rPr lang="sv-SE" sz="2400"/>
              <a:t>Administrativa uppgifter </a:t>
            </a:r>
            <a:br>
              <a:rPr lang="sv-SE" sz="2400"/>
            </a:br>
            <a:r>
              <a:rPr lang="sv-SE" sz="2400"/>
              <a:t>(t ex läkemedelsförskrivning) försvinner från tidboken och </a:t>
            </a:r>
            <a:br>
              <a:rPr lang="sv-SE" sz="2400"/>
            </a:br>
            <a:r>
              <a:rPr lang="sv-SE" sz="2400"/>
              <a:t>sköts via meddelandecenter </a:t>
            </a:r>
            <a:br>
              <a:rPr lang="sv-SE" sz="2400"/>
            </a:br>
            <a:r>
              <a:rPr lang="sv-SE" sz="2400"/>
              <a:t>eller aktivitetslista.</a:t>
            </a:r>
          </a:p>
          <a:p>
            <a:pPr>
              <a:spcBef>
                <a:spcPts val="1200"/>
              </a:spcBef>
            </a:pPr>
            <a:r>
              <a:rPr lang="sv-SE" sz="2400"/>
              <a:t>Nya integrationer med 1177 möjliggör t ex digitala kallelser.</a:t>
            </a:r>
            <a:endParaRPr lang="sv-SE" sz="280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90E47F31-3BD2-A361-E151-E314DFFD919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07C8E"/>
              </a:buClr>
              <a:buSzTx/>
              <a:buNone/>
              <a:tabLst/>
              <a:defRPr/>
            </a:pPr>
            <a:r>
              <a:rPr kumimoji="0" lang="sv-SE" sz="2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Försämringar i SDV:s tidbok jämfört med PMO, åtgärd har önskats i den uppgraderade versionen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07C8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Public Sans"/>
                <a:ea typeface="+mn-ea"/>
                <a:cs typeface="+mn-cs"/>
              </a:rPr>
              <a:t>Fler klick för många aktiviteter.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07C8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Public Sans"/>
                <a:ea typeface="+mn-ea"/>
                <a:cs typeface="+mn-cs"/>
              </a:rPr>
              <a:t>Färre dagar/kolumner visas vilket gör det svårare att få översikt.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07C8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Public Sans"/>
                <a:ea typeface="+mn-ea"/>
                <a:cs typeface="+mn-cs"/>
              </a:rPr>
              <a:t>Ombokning med ”klipp-ut-och- klistra-in” går inte att göra. </a:t>
            </a:r>
          </a:p>
          <a:p>
            <a:pPr marL="228600" marR="0" lvl="0" indent="-228600" algn="l" defTabSz="914400" rtl="0" eaLnBrk="1" fontAlgn="auto" latinLnBrk="0" hangingPunct="1">
              <a:lnSpc>
                <a:spcPct val="110000"/>
              </a:lnSpc>
              <a:spcBef>
                <a:spcPts val="1200"/>
              </a:spcBef>
              <a:spcAft>
                <a:spcPts val="0"/>
              </a:spcAft>
              <a:buClr>
                <a:srgbClr val="307C8E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SE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Public Sans"/>
                <a:ea typeface="+mn-ea"/>
                <a:cs typeface="+mn-cs"/>
              </a:rPr>
              <a:t>”Drag-and-</a:t>
            </a:r>
            <a:r>
              <a:rPr kumimoji="0" lang="sv-SE" sz="24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Public Sans"/>
                <a:ea typeface="+mn-ea"/>
                <a:cs typeface="+mn-cs"/>
              </a:rPr>
              <a:t>drop</a:t>
            </a:r>
            <a:r>
              <a:rPr kumimoji="0" lang="sv-SE" sz="2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Public Sans"/>
                <a:ea typeface="+mn-ea"/>
                <a:cs typeface="+mn-cs"/>
              </a:rPr>
              <a:t>” fungerar bara inom samma dag.</a:t>
            </a:r>
          </a:p>
        </p:txBody>
      </p:sp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B7C24008-73B2-39F7-7EE2-C9B0107DA5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41205654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38216A32-2CFF-0F3B-298E-61F68E3365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58943"/>
            <a:ext cx="10972800" cy="745786"/>
          </a:xfrm>
        </p:spPr>
        <p:txBody>
          <a:bodyPr/>
          <a:lstStyle/>
          <a:p>
            <a:r>
              <a:rPr lang="sv-SE"/>
              <a:t>Vilka vinster kan ändå ses redan från start?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5FE38452-EABD-CBD8-E964-53C2D41E5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5907"/>
            <a:ext cx="10972800" cy="485025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spcBef>
                <a:spcPts val="300"/>
              </a:spcBef>
            </a:pPr>
            <a:r>
              <a:rPr lang="sv-SE" sz="2400" b="1">
                <a:solidFill>
                  <a:schemeClr val="tx2"/>
                </a:solidFill>
              </a:rPr>
              <a:t>Tydligare strukturerad information till patienten</a:t>
            </a:r>
          </a:p>
          <a:p>
            <a:pPr lvl="1">
              <a:spcBef>
                <a:spcPts val="300"/>
              </a:spcBef>
            </a:pPr>
            <a:r>
              <a:rPr lang="sv-SE" sz="2000"/>
              <a:t> Förväntad tid  på besöket</a:t>
            </a:r>
          </a:p>
          <a:p>
            <a:pPr lvl="1">
              <a:spcBef>
                <a:spcPts val="300"/>
              </a:spcBef>
            </a:pPr>
            <a:r>
              <a:rPr lang="sv-SE" sz="2000"/>
              <a:t>Samlad kallelse från samma enhet</a:t>
            </a:r>
          </a:p>
          <a:p>
            <a:pPr lvl="1">
              <a:spcBef>
                <a:spcPts val="300"/>
              </a:spcBef>
            </a:pPr>
            <a:r>
              <a:rPr lang="sv-SE" sz="2000"/>
              <a:t>Digital regiongemensam förberedelseinformation </a:t>
            </a:r>
          </a:p>
          <a:p>
            <a:pPr>
              <a:spcBef>
                <a:spcPts val="300"/>
              </a:spcBef>
            </a:pPr>
            <a:r>
              <a:rPr lang="sv-SE" sz="2400" b="1">
                <a:solidFill>
                  <a:schemeClr val="tx2"/>
                </a:solidFill>
              </a:rPr>
              <a:t>Regiongemensam standardisering</a:t>
            </a:r>
          </a:p>
          <a:p>
            <a:pPr lvl="1">
              <a:spcBef>
                <a:spcPts val="300"/>
              </a:spcBef>
            </a:pPr>
            <a:r>
              <a:rPr lang="sv-SE" sz="2000" err="1"/>
              <a:t>Schemaslottar</a:t>
            </a:r>
            <a:r>
              <a:rPr lang="sv-SE" sz="2000"/>
              <a:t> har standardiserade färger</a:t>
            </a:r>
          </a:p>
          <a:p>
            <a:pPr lvl="1">
              <a:spcBef>
                <a:spcPts val="300"/>
              </a:spcBef>
            </a:pPr>
            <a:r>
              <a:rPr lang="sv-SE" sz="2000"/>
              <a:t>Vårdkontaktsorsaker</a:t>
            </a:r>
          </a:p>
          <a:p>
            <a:pPr>
              <a:spcBef>
                <a:spcPts val="300"/>
              </a:spcBef>
            </a:pPr>
            <a:r>
              <a:rPr lang="sv-SE" sz="2400" b="1">
                <a:solidFill>
                  <a:schemeClr val="tx2"/>
                </a:solidFill>
              </a:rPr>
              <a:t>Integration till 1177 som möjliggör förbättrade arbetssätt</a:t>
            </a:r>
          </a:p>
          <a:p>
            <a:pPr lvl="1">
              <a:spcBef>
                <a:spcPts val="300"/>
              </a:spcBef>
            </a:pPr>
            <a:r>
              <a:rPr lang="sv-SE" sz="2000"/>
              <a:t>Öppen kallelse i 1177 med fler tidboksalternativ och automatiska påminnelser till patienten </a:t>
            </a:r>
          </a:p>
          <a:p>
            <a:pPr lvl="1">
              <a:spcBef>
                <a:spcPts val="300"/>
              </a:spcBef>
            </a:pPr>
            <a:r>
              <a:rPr lang="sv-SE" sz="2000"/>
              <a:t>Digital kallelse</a:t>
            </a:r>
          </a:p>
          <a:p>
            <a:pPr>
              <a:spcBef>
                <a:spcPts val="300"/>
              </a:spcBef>
            </a:pPr>
            <a:r>
              <a:rPr lang="sv-SE" sz="2400" b="1">
                <a:solidFill>
                  <a:schemeClr val="tx2"/>
                </a:solidFill>
              </a:rPr>
              <a:t>Regional hantering av utgående papperskallelser</a:t>
            </a:r>
          </a:p>
          <a:p>
            <a:pPr lvl="1">
              <a:spcBef>
                <a:spcPts val="300"/>
              </a:spcBef>
            </a:pPr>
            <a:r>
              <a:rPr lang="sv-SE" sz="2000"/>
              <a:t>Papperskallelser sköts automatiserat av tredjepartsleverantör</a:t>
            </a:r>
          </a:p>
          <a:p>
            <a:pPr>
              <a:spcBef>
                <a:spcPts val="300"/>
              </a:spcBef>
            </a:pPr>
            <a:endParaRPr lang="sv-SE" sz="2400" b="1">
              <a:solidFill>
                <a:schemeClr val="tx2"/>
              </a:solidFill>
            </a:endParaRPr>
          </a:p>
          <a:p>
            <a:pPr>
              <a:spcBef>
                <a:spcPts val="300"/>
              </a:spcBef>
            </a:pPr>
            <a:endParaRPr lang="sv-SE" sz="2400">
              <a:sym typeface="Wingdings" panose="05000000000000000000" pitchFamily="2" charset="2"/>
            </a:endParaRPr>
          </a:p>
          <a:p>
            <a:pPr>
              <a:spcBef>
                <a:spcPts val="300"/>
              </a:spcBef>
            </a:pPr>
            <a:endParaRPr lang="sv-SE" sz="2400"/>
          </a:p>
          <a:p>
            <a:pPr>
              <a:spcBef>
                <a:spcPts val="300"/>
              </a:spcBef>
            </a:pPr>
            <a:endParaRPr lang="sv-SE" sz="2400"/>
          </a:p>
        </p:txBody>
      </p:sp>
      <p:pic>
        <p:nvPicPr>
          <p:cNvPr id="6" name="Bildobjekt 5" descr="Region Skånes logotyp - avsändarinformation ">
            <a:extLst>
              <a:ext uri="{FF2B5EF4-FFF2-40B4-BE49-F238E27FC236}">
                <a16:creationId xmlns:a16="http://schemas.microsoft.com/office/drawing/2014/main" id="{7C9D3C79-BDB6-FFA4-4DC9-025D86AED8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7EDB0B9-F072-9BC3-090E-E3C506278F7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3896738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DC6206C-6024-9EBB-071D-D180D550E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/>
              <a:t>Vad kommer att hända?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88388E9-8A78-A158-D1A6-4C92562843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169799"/>
            <a:ext cx="5486400" cy="451840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2200"/>
              <a:t>Inledningsvis får vi nöja oss med en tidbok som framförallt PMO-användare kan uppleva som omständlig. </a:t>
            </a:r>
          </a:p>
          <a:p>
            <a:r>
              <a:rPr lang="sv-SE" sz="2200"/>
              <a:t>Inför driftstarten kommer det</a:t>
            </a:r>
            <a:br>
              <a:rPr lang="sv-SE" sz="2200"/>
            </a:br>
            <a:r>
              <a:rPr lang="sv-SE" sz="2200"/>
              <a:t>att finnas </a:t>
            </a:r>
            <a:r>
              <a:rPr lang="sv-SE" sz="2200" b="1"/>
              <a:t>stöd </a:t>
            </a:r>
            <a:r>
              <a:rPr lang="sv-SE" sz="2200"/>
              <a:t>för hur det ska gå att arbeta så smidigt som möjligt. </a:t>
            </a:r>
          </a:p>
          <a:p>
            <a:r>
              <a:rPr lang="sv-SE" sz="2200"/>
              <a:t>Efter första driftstarten </a:t>
            </a:r>
            <a:r>
              <a:rPr lang="sv-SE" sz="2200" b="1"/>
              <a:t>följs det noga upp</a:t>
            </a:r>
            <a:r>
              <a:rPr lang="sv-SE" sz="2200"/>
              <a:t> hur det fungerar, för att förbättra och förtydliga rekommendationerna. Om möjligt blir det även mindre justeringar av funktionaliteten. 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0503AC07-3259-6C17-0413-EBED4B6F64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00801" y="1169799"/>
            <a:ext cx="4989443" cy="5064824"/>
          </a:xfrm>
        </p:spPr>
        <p:txBody>
          <a:bodyPr/>
          <a:lstStyle/>
          <a:p>
            <a:r>
              <a:rPr lang="sv-SE" sz="2200"/>
              <a:t>Samtidigt görs utvecklingen av den moderniserade tidboken.</a:t>
            </a:r>
          </a:p>
          <a:p>
            <a:r>
              <a:rPr lang="sv-SE" sz="2200"/>
              <a:t>Region Skåne är med och utformar. </a:t>
            </a:r>
          </a:p>
          <a:p>
            <a:r>
              <a:rPr lang="sv-SE" sz="2200"/>
              <a:t>Det är ännu inte klart när den nya tidboken kommer men planering pågår. </a:t>
            </a:r>
          </a:p>
          <a:p>
            <a:pPr marL="0" indent="0">
              <a:buNone/>
            </a:pPr>
            <a:endParaRPr lang="sv-SE" sz="220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E5DC5E5-03EB-65AB-7D54-A32A1B7E51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3899697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C90E3D2-DE8C-81A0-AB60-3D106855E8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Vad uppnår vi?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DD6BEF7-33D6-B82E-C9BE-F9ACC8264C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sv-SE" sz="2200"/>
              <a:t>Region Skånes ledning är väl medvetna om att en tidbok som inledningsvis inte är optimal innebär en utmaning för medarbetarna – att det kan komma att påverka </a:t>
            </a:r>
            <a:r>
              <a:rPr lang="sv-SE" sz="2200">
                <a:ea typeface="+mn-lt"/>
                <a:cs typeface="+mn-lt"/>
              </a:rPr>
              <a:t>tillgänglighetsmätningar och</a:t>
            </a:r>
            <a:r>
              <a:rPr lang="sv-SE" sz="2200"/>
              <a:t> det arbete som görs varje dag med att ta emot de skånska patienterna. </a:t>
            </a:r>
          </a:p>
          <a:p>
            <a:r>
              <a:rPr lang="sv-SE" sz="2200"/>
              <a:t>I detta läge får vi inte glömma bort att SDV ger oss många viktiga fördelar som påverkar vårt arbete positivt: </a:t>
            </a:r>
          </a:p>
          <a:p>
            <a:endParaRPr lang="sv-SE" sz="2200"/>
          </a:p>
          <a:p>
            <a:endParaRPr lang="sv-SE" sz="2200"/>
          </a:p>
          <a:p>
            <a:endParaRPr lang="sv-SE" sz="2200"/>
          </a:p>
        </p:txBody>
      </p:sp>
      <p:sp>
        <p:nvSpPr>
          <p:cNvPr id="5" name="Rektangel: rundade hörn 4">
            <a:extLst>
              <a:ext uri="{FF2B5EF4-FFF2-40B4-BE49-F238E27FC236}">
                <a16:creationId xmlns:a16="http://schemas.microsoft.com/office/drawing/2014/main" id="{9345DF8C-BA48-F518-1DF2-110198E45922}"/>
              </a:ext>
            </a:extLst>
          </p:cNvPr>
          <p:cNvSpPr/>
          <p:nvPr/>
        </p:nvSpPr>
        <p:spPr>
          <a:xfrm>
            <a:off x="798654" y="3981741"/>
            <a:ext cx="9848805" cy="2194675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200"/>
              <a:t>Vi får en journal och en läkemedelslista per patient/invånare.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200"/>
              <a:t>Rätt information när den behövs för medarbetare och patienter/invånare.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200"/>
              <a:t>Digitala remissflöden med kortare ledtider.</a:t>
            </a:r>
          </a:p>
          <a:p>
            <a:pPr marL="285750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sv-SE" sz="2200"/>
              <a:t>Koll på vårdplatssituationen i realtid, utan telefonsamtal.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06E3A95-46FA-5998-8043-E3EE13CEEA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r>
              <a:rPr lang="sv-SE" sz="1200">
                <a:solidFill>
                  <a:schemeClr val="bg1">
                    <a:lumMod val="65000"/>
                  </a:schemeClr>
                </a:solidFill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8962260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9BB46C-2181-AD30-F7FE-D1BF29DCC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3200"/>
              <a:t>Så här kommer det att bli för vår verksamhet i den första versionen av tidboken …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E24810A-53BB-F9F6-716E-375BDF0CC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21971"/>
            <a:ext cx="10972800" cy="4504193"/>
          </a:xfrm>
        </p:spPr>
        <p:txBody>
          <a:bodyPr/>
          <a:lstStyle/>
          <a:p>
            <a:r>
              <a:rPr lang="sv-SE">
                <a:solidFill>
                  <a:schemeClr val="accent3"/>
                </a:solidFill>
              </a:rPr>
              <a:t>[förvaltningens eget material]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0DC899B-DB91-C18E-2C53-A381C3163D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</p:spPr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2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Public Sans"/>
                <a:ea typeface="+mn-ea"/>
                <a:cs typeface="+mn-cs"/>
              </a:rPr>
              <a:t>2024-10-14</a:t>
            </a:r>
          </a:p>
        </p:txBody>
      </p:sp>
    </p:spTree>
    <p:extLst>
      <p:ext uri="{BB962C8B-B14F-4D97-AF65-F5344CB8AC3E}">
        <p14:creationId xmlns:p14="http://schemas.microsoft.com/office/powerpoint/2010/main" val="258697057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17" ma:contentTypeDescription="Skapa ett nytt dokument." ma:contentTypeScope="" ma:versionID="d1e33d8ffaa77e5d0397c776499ddd1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abc4c3a91adf33b0a1ff439d28022b05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B5F391E-0A40-4683-8954-826BC753E078}">
  <ds:schemaRefs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dcmitype/"/>
    <ds:schemaRef ds:uri="78cabeea-232f-406b-a804-f86c28ff15d1"/>
    <ds:schemaRef ds:uri="7ef5ba0e-403d-4c54-8a78-5552ffdf0ea0"/>
    <ds:schemaRef ds:uri="http://purl.org/dc/elements/1.1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4F78E723-C794-4B95-8D7F-F2E20F8907D6}"/>
</file>

<file path=customXml/itemProps3.xml><?xml version="1.0" encoding="utf-8"?>
<ds:datastoreItem xmlns:ds="http://schemas.openxmlformats.org/officeDocument/2006/customXml" ds:itemID="{CDFF28AC-9E2B-4AAA-B7AD-08EDEC2BA3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presentationsmall</Template>
  <TotalTime>0</TotalTime>
  <Words>1037</Words>
  <Application>Microsoft Office PowerPoint</Application>
  <PresentationFormat>Bredbild</PresentationFormat>
  <Paragraphs>99</Paragraphs>
  <Slides>15</Slides>
  <Notes>8</Notes>
  <HiddenSlides>3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20" baseType="lpstr">
      <vt:lpstr>Calibri</vt:lpstr>
      <vt:lpstr>Public Sans</vt:lpstr>
      <vt:lpstr>Wingdings</vt:lpstr>
      <vt:lpstr>Arial</vt:lpstr>
      <vt:lpstr>Region Skåne presentation</vt:lpstr>
      <vt:lpstr>Dröjsmål med uppgradering  av tidboken i SDV </vt:lpstr>
      <vt:lpstr>Syftet med detta material</vt:lpstr>
      <vt:lpstr>Tidboken i SDV moderniseras, men dröjer</vt:lpstr>
      <vt:lpstr>Varför kan inte tidboken uppgraderas direkt?</vt:lpstr>
      <vt:lpstr>Vad blir annorlunda?</vt:lpstr>
      <vt:lpstr>Vilka vinster kan ändå ses redan från start?</vt:lpstr>
      <vt:lpstr>Vad kommer att hända?</vt:lpstr>
      <vt:lpstr>Vad uppnår vi? </vt:lpstr>
      <vt:lpstr>Så här kommer det att bli för vår verksamhet i den första versionen av tidboken …</vt:lpstr>
      <vt:lpstr>Appendix</vt:lpstr>
      <vt:lpstr>PowerPoint-presentation</vt:lpstr>
      <vt:lpstr>PowerPoint-presentation</vt:lpstr>
      <vt:lpstr>PowerPoint-presentation</vt:lpstr>
      <vt:lpstr>Kommunikationsplanering</vt:lpstr>
      <vt:lpstr>Kommunikationsplanering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Fröjd Christina</dc:creator>
  <cp:lastModifiedBy>Fröjd Christina</cp:lastModifiedBy>
  <cp:revision>1</cp:revision>
  <dcterms:created xsi:type="dcterms:W3CDTF">2024-08-30T13:25:53Z</dcterms:created>
  <dcterms:modified xsi:type="dcterms:W3CDTF">2024-10-14T13:51:58Z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  <property fmtid="{D5CDD505-2E9C-101B-9397-08002B2CF9AE}" pid="4" name="ContentTypeId">
    <vt:lpwstr>0x010100E31EBBC7768F1E4A9E0C4E1A60879018</vt:lpwstr>
  </property>
</Properties>
</file>