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9"/>
  </p:notesMasterIdLst>
  <p:sldIdLst>
    <p:sldId id="263" r:id="rId5"/>
    <p:sldId id="2147481066" r:id="rId6"/>
    <p:sldId id="2147479575" r:id="rId7"/>
    <p:sldId id="2147481067"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6" userDrawn="1">
          <p15:clr>
            <a:srgbClr val="A4A3A4"/>
          </p15:clr>
        </p15:guide>
        <p15:guide id="2" pos="69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0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09" autoAdjust="0"/>
  </p:normalViewPr>
  <p:slideViewPr>
    <p:cSldViewPr snapToGrid="0">
      <p:cViewPr varScale="1">
        <p:scale>
          <a:sx n="54" d="100"/>
          <a:sy n="54" d="100"/>
        </p:scale>
        <p:origin x="1124" y="48"/>
      </p:cViewPr>
      <p:guideLst>
        <p:guide orient="horz" pos="1956"/>
        <p:guide pos="69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4-04T13:39:43.533"/>
    </inkml:context>
    <inkml:brush xml:id="br0">
      <inkml:brushProperty name="width" value="0.1" units="cm"/>
      <inkml:brushProperty name="height" value="0.1" units="cm"/>
    </inkml:brush>
  </inkml:definitions>
  <inkml:trace contextRef="#ctx0" brushRef="#br0">22983 7197 16383 0 0,'0'0'0'0'0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BF2FB-2D6D-4A5B-B5A4-FACF7D21F884}" type="datetimeFigureOut">
              <a:rPr lang="sv-SE" smtClean="0"/>
              <a:t>2024-10-08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2D737F-2FDE-4F99-B07E-37A1A3AB6212}" type="slidenum">
              <a:rPr lang="sv-SE" smtClean="0"/>
              <a:t>‹#›</a:t>
            </a:fld>
            <a:endParaRPr lang="sv-SE"/>
          </a:p>
        </p:txBody>
      </p:sp>
    </p:spTree>
    <p:extLst>
      <p:ext uri="{BB962C8B-B14F-4D97-AF65-F5344CB8AC3E}">
        <p14:creationId xmlns:p14="http://schemas.microsoft.com/office/powerpoint/2010/main" val="543672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(Stöd som gäller regelverk (offentliga vårdgivare) samt </a:t>
            </a:r>
            <a:r>
              <a:rPr lang="sv-SE" sz="1200" dirty="0"/>
              <a:t>avtal, vårdersättning, regelverk och registrering (privata vårdgivare) hanteras via (040-62) 39 000.)</a:t>
            </a:r>
            <a:endParaRPr lang="sv-SE" dirty="0"/>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A5855E82-C642-4A2A-B8E5-BCE02D4EF50E}" type="slidenum">
              <a:rPr lang="sv-SE" smtClean="0"/>
              <a:t>3</a:t>
            </a:fld>
            <a:endParaRPr lang="sv-SE"/>
          </a:p>
        </p:txBody>
      </p:sp>
    </p:spTree>
    <p:extLst>
      <p:ext uri="{BB962C8B-B14F-4D97-AF65-F5344CB8AC3E}">
        <p14:creationId xmlns:p14="http://schemas.microsoft.com/office/powerpoint/2010/main" val="417898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dirty="0"/>
              <a:t>Klicka här för att ändra rubrik</a:t>
            </a:r>
            <a:endParaRPr lang="en-US" dirty="0"/>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1570554553"/>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019561334"/>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925020094"/>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bildikonen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dirty="0"/>
              <a:t>Klicka här för att ändra rubrik </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51441983"/>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79744396"/>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176864964"/>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A6E01E74-C129-49CC-A8E9-55F17C697E65}" type="datetimeFigureOut">
              <a:rPr lang="sv-SE" smtClean="0"/>
              <a:t>2024-10-08</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38470092"/>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400405572"/>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753079636"/>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32708346"/>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039499333"/>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dirty="0"/>
              <a:t>Klicka här för att ändra rubrik</a:t>
            </a:r>
            <a:endParaRPr lang="en-US" dirty="0"/>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196080287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741116512"/>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br>
              <a:rPr lang="sv-SE" dirty="0"/>
            </a:br>
            <a:endParaRPr lang="en-US" dirty="0"/>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123293002"/>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012442126"/>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dirty="0"/>
            </a:br>
            <a:br>
              <a:rPr lang="sv-SE" dirty="0"/>
            </a:br>
            <a:endParaRPr lang="sv-SE" dirty="0"/>
          </a:p>
          <a:p>
            <a:endParaRPr lang="sv-SE" dirty="0"/>
          </a:p>
          <a:p>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454199339"/>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fld id="{A6E01E74-C129-49CC-A8E9-55F17C697E65}" type="datetimeFigureOut">
              <a:rPr lang="sv-SE" smtClean="0"/>
              <a:t>2024-10-08</a:t>
            </a:fld>
            <a:endParaRPr lang="sv-SE"/>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08819973"/>
      </p:ext>
    </p:extLst>
  </p:cSld>
  <p:clrMapOvr>
    <a:masterClrMapping/>
  </p:clrMapOvr>
  <p:hf sldNum="0" hdr="0" ftr="0" dt="0"/>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791425707"/>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Tree>
    <p:extLst>
      <p:ext uri="{BB962C8B-B14F-4D97-AF65-F5344CB8AC3E}">
        <p14:creationId xmlns:p14="http://schemas.microsoft.com/office/powerpoint/2010/main" val="1299068377"/>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64291505"/>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527824826"/>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14136034"/>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dirty="0"/>
              <a:t>Klicka här för att ändra rubrik</a:t>
            </a:r>
            <a:endParaRPr lang="en-US" dirty="0"/>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fld id="{A6E01E74-C129-49CC-A8E9-55F17C697E65}" type="datetimeFigureOut">
              <a:rPr lang="sv-SE" smtClean="0"/>
              <a:t>2024-10-08</a:t>
            </a:fld>
            <a:endParaRPr lang="sv-SE"/>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146136235"/>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Rubrikbil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2024-10-08</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252162270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lvl1pPr>
            <a:lvl2pPr>
              <a:lnSpc>
                <a:spcPct val="110000"/>
              </a:lnSpc>
              <a:spcBef>
                <a:spcPts val="800"/>
              </a:spcBef>
              <a:defRPr/>
            </a:lvl2pPr>
            <a:lvl3pPr>
              <a:lnSpc>
                <a:spcPct val="110000"/>
              </a:lnSpc>
              <a:spcBef>
                <a:spcPts val="800"/>
              </a:spcBef>
              <a:defRPr/>
            </a:lvl3pPr>
            <a:lvl4pPr>
              <a:lnSpc>
                <a:spcPct val="110000"/>
              </a:lnSpc>
              <a:spcBef>
                <a:spcPts val="800"/>
              </a:spcBef>
              <a:defRPr/>
            </a:lvl4pPr>
            <a:lvl5pPr>
              <a:lnSpc>
                <a:spcPct val="110000"/>
              </a:lnSpc>
              <a:spcBef>
                <a:spcPts val="800"/>
              </a:spcBef>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2024-10-08</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2729261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a:xfrm>
            <a:off x="584754" y="6525320"/>
            <a:ext cx="1154594" cy="365125"/>
          </a:xfrm>
        </p:spPr>
        <p:txBody>
          <a:bodyPr/>
          <a:lstStyle/>
          <a:p>
            <a:fld id="{A6E01E74-C129-49CC-A8E9-55F17C697E65}" type="datetimeFigureOut">
              <a:rPr lang="sv-SE" smtClean="0"/>
              <a:t>2024-10-08</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6709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2024-10-08</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10078516"/>
      </p:ext>
    </p:extLst>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Avsnittsrubrik">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p:nvPr>
        </p:nvSpPr>
        <p:spPr>
          <a:xfrm>
            <a:off x="831850" y="1709738"/>
            <a:ext cx="10515600" cy="2852737"/>
          </a:xfrm>
        </p:spPr>
        <p:txBody>
          <a:bodyPr anchor="b"/>
          <a:lstStyle>
            <a:lvl1pPr>
              <a:defRPr sz="5000">
                <a:solidFill>
                  <a:schemeClr val="tx2"/>
                </a:solidFill>
              </a:defRPr>
            </a:lvl1pPr>
          </a:lstStyle>
          <a:p>
            <a:r>
              <a:rPr lang="sv-SE"/>
              <a:t>Klicka här för att ändra format</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A6E01E74-C129-49CC-A8E9-55F17C697E65}" type="datetimeFigureOut">
              <a:rPr lang="sv-SE" smtClean="0"/>
              <a:t>2024-10-08</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06648970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1279809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fld id="{A6E01E74-C129-49CC-A8E9-55F17C697E65}" type="datetimeFigureOut">
              <a:rPr lang="sv-SE" smtClean="0"/>
              <a:t>2024-10-08</a:t>
            </a:fld>
            <a:endParaRPr lang="sv-SE"/>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54958575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106401124"/>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dirty="0"/>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dirty="0"/>
            </a:br>
            <a:br>
              <a:rPr lang="sv-SE" dirty="0"/>
            </a:br>
            <a:br>
              <a:rPr lang="sv-SE" dirty="0"/>
            </a:br>
            <a:br>
              <a:rPr lang="sv-SE" dirty="0"/>
            </a:br>
            <a:br>
              <a:rPr lang="sv-SE" dirty="0"/>
            </a:br>
            <a:r>
              <a:rPr lang="sv-SE" dirty="0"/>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754993176"/>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dirty="0"/>
            </a:br>
            <a:br>
              <a:rPr lang="sv-SE" dirty="0"/>
            </a:br>
            <a:br>
              <a:rPr lang="sv-SE" dirty="0"/>
            </a:br>
            <a:br>
              <a:rPr lang="sv-SE" dirty="0"/>
            </a:br>
            <a:r>
              <a:rPr lang="sv-SE" dirty="0"/>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a:p>
            <a:pPr lvl="2"/>
            <a:endParaRPr lang="en-US" dirty="0"/>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fld id="{A6E01E74-C129-49CC-A8E9-55F17C697E65}" type="datetimeFigureOut">
              <a:rPr lang="sv-SE" smtClean="0"/>
              <a:t>2024-10-08</a:t>
            </a:fld>
            <a:endParaRPr lang="sv-SE"/>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756268289"/>
      </p:ext>
    </p:extLst>
  </p:cSld>
  <p:clrMapOvr>
    <a:overrideClrMapping bg1="dk1" tx1="lt1" bg2="dk2" tx2="lt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fld id="{A6E01E74-C129-49CC-A8E9-55F17C697E65}" type="datetimeFigureOut">
              <a:rPr lang="sv-SE" smtClean="0"/>
              <a:t>2024-10-08</a:t>
            </a:fld>
            <a:endParaRPr lang="sv-SE"/>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2024-10-08</a:t>
            </a:fld>
            <a:endParaRPr lang="sv-SE" dirty="0"/>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dirty="0"/>
          </a:p>
        </p:txBody>
      </p:sp>
    </p:spTree>
    <p:extLst>
      <p:ext uri="{BB962C8B-B14F-4D97-AF65-F5344CB8AC3E}">
        <p14:creationId xmlns:p14="http://schemas.microsoft.com/office/powerpoint/2010/main" val="2026845074"/>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dirty="0"/>
              <a:t>Klicka här för </a:t>
            </a:r>
            <a:r>
              <a:rPr lang="en-US" dirty="0" err="1"/>
              <a:t>att</a:t>
            </a:r>
            <a:r>
              <a:rPr lang="en-US" dirty="0"/>
              <a:t> </a:t>
            </a:r>
            <a:r>
              <a:rPr lang="en-US" dirty="0" err="1"/>
              <a:t>ändra</a:t>
            </a:r>
            <a:r>
              <a:rPr lang="en-US" dirty="0"/>
              <a:t> </a:t>
            </a:r>
            <a:r>
              <a:rPr lang="en-US" dirty="0" err="1"/>
              <a:t>rubrikformat</a:t>
            </a:r>
            <a:endParaRPr lang="en-US" dirty="0"/>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dirty="0"/>
              <a:t>Klicka här för att ändra format på bakgrundstexten</a:t>
            </a:r>
          </a:p>
          <a:p>
            <a:pPr lvl="1"/>
            <a:r>
              <a:rPr lang="en-US" dirty="0"/>
              <a:t>Nivå två</a:t>
            </a:r>
          </a:p>
          <a:p>
            <a:pPr lvl="2"/>
            <a:r>
              <a:rPr lang="en-US" dirty="0" err="1"/>
              <a:t>Nivå</a:t>
            </a:r>
            <a:r>
              <a:rPr lang="en-US" dirty="0"/>
              <a:t> </a:t>
            </a:r>
            <a:r>
              <a:rPr lang="en-US" dirty="0" err="1"/>
              <a:t>tre</a:t>
            </a:r>
            <a:endParaRPr lang="en-US" dirty="0"/>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1E74-C129-49CC-A8E9-55F17C697E65}" type="datetimeFigureOut">
              <a:rPr lang="sv-SE" smtClean="0"/>
              <a:t>2024-10-08</a:t>
            </a:fld>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p:nvPicPr>
        <p:blipFill>
          <a:blip r:embed="rId36"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p:nvPicPr>
        <p:blipFill>
          <a:blip r:embed="rId37"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pic>
        <p:nvPicPr>
          <p:cNvPr id="5" name="Bildobjekt 5">
            <a:extLst>
              <a:ext uri="{FF2B5EF4-FFF2-40B4-BE49-F238E27FC236}">
                <a16:creationId xmlns:a16="http://schemas.microsoft.com/office/drawing/2014/main" id="{14A3BAC3-F73E-47E6-215D-B887BBB70588}"/>
              </a:ext>
            </a:extLst>
          </p:cNvPr>
          <p:cNvPicPr>
            <a:picLocks noChangeAspect="1" noChangeArrowheads="1"/>
          </p:cNvPicPr>
          <p:nvPr/>
        </p:nvPicPr>
        <p:blipFill>
          <a:blip r:embed="rId38"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Bildobjekt 5">
            <a:extLst>
              <a:ext uri="{FF2B5EF4-FFF2-40B4-BE49-F238E27FC236}">
                <a16:creationId xmlns:a16="http://schemas.microsoft.com/office/drawing/2014/main" id="{C1F4930C-CB65-1CA6-7225-1CDCC1894E2E}"/>
              </a:ext>
            </a:extLst>
          </p:cNvPr>
          <p:cNvPicPr>
            <a:picLocks noChangeAspect="1" noChangeArrowheads="1"/>
          </p:cNvPicPr>
          <p:nvPr/>
        </p:nvPicPr>
        <p:blipFill>
          <a:blip r:embed="rId38"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40243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 id="2147483717" r:id="rId21"/>
    <p:sldLayoutId id="2147483718" r:id="rId22"/>
    <p:sldLayoutId id="2147483719" r:id="rId23"/>
    <p:sldLayoutId id="2147483720" r:id="rId24"/>
    <p:sldLayoutId id="2147483721" r:id="rId25"/>
    <p:sldLayoutId id="2147483722" r:id="rId26"/>
    <p:sldLayoutId id="2147483723" r:id="rId27"/>
    <p:sldLayoutId id="2147483724" r:id="rId28"/>
    <p:sldLayoutId id="2147483725" r:id="rId29"/>
    <p:sldLayoutId id="2147483726" r:id="rId30"/>
    <p:sldLayoutId id="2147483727" r:id="rId31"/>
    <p:sldLayoutId id="2147483728" r:id="rId32"/>
    <p:sldLayoutId id="2147483729" r:id="rId33"/>
    <p:sldLayoutId id="2147483730" r:id="rId34"/>
  </p:sldLayoutIdLst>
  <p:hf sldNum="0" hdr="0" ftr="0" dt="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3" orient="horz" pos="300">
          <p15:clr>
            <a:srgbClr val="F26B43"/>
          </p15:clr>
        </p15:guide>
        <p15:guide id="4" pos="7129">
          <p15:clr>
            <a:srgbClr val="F26B43"/>
          </p15:clr>
        </p15:guide>
        <p15:guide id="5" pos="3840">
          <p15:clr>
            <a:srgbClr val="F26B43"/>
          </p15:clr>
        </p15:guide>
        <p15:guide id="6" pos="551">
          <p15:clr>
            <a:srgbClr val="F26B43"/>
          </p15:clr>
        </p15:guide>
        <p15:guide id="7" orient="horz" pos="890">
          <p15:clr>
            <a:srgbClr val="F26B43"/>
          </p15:clr>
        </p15:guide>
        <p15:guide id="8" orient="horz" pos="343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32.xml"/><Relationship Id="rId5" Type="http://schemas.openxmlformats.org/officeDocument/2006/relationships/image" Target="../media/image5.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B4AB70-C4FB-4E59-9946-0F44BE9414B1}"/>
              </a:ext>
            </a:extLst>
          </p:cNvPr>
          <p:cNvSpPr>
            <a:spLocks noGrp="1"/>
          </p:cNvSpPr>
          <p:nvPr>
            <p:ph type="title"/>
          </p:nvPr>
        </p:nvSpPr>
        <p:spPr/>
        <p:txBody>
          <a:bodyPr/>
          <a:lstStyle/>
          <a:p>
            <a:r>
              <a:rPr lang="sv-SE" sz="4400" dirty="0"/>
              <a:t>Stöd och support – så blir det </a:t>
            </a:r>
            <a:endParaRPr lang="sv-SE" sz="4400" dirty="0">
              <a:solidFill>
                <a:schemeClr val="bg2">
                  <a:lumMod val="20000"/>
                  <a:lumOff val="80000"/>
                </a:schemeClr>
              </a:solidFill>
            </a:endParaRPr>
          </a:p>
        </p:txBody>
      </p:sp>
      <p:sp>
        <p:nvSpPr>
          <p:cNvPr id="3" name="Underrubrik 2">
            <a:extLst>
              <a:ext uri="{FF2B5EF4-FFF2-40B4-BE49-F238E27FC236}">
                <a16:creationId xmlns:a16="http://schemas.microsoft.com/office/drawing/2014/main" id="{C6560FF4-1697-441F-8FEF-3B8E45E2795D}"/>
              </a:ext>
            </a:extLst>
          </p:cNvPr>
          <p:cNvSpPr>
            <a:spLocks noGrp="1"/>
          </p:cNvSpPr>
          <p:nvPr>
            <p:ph type="body" idx="1"/>
          </p:nvPr>
        </p:nvSpPr>
        <p:spPr/>
        <p:txBody>
          <a:bodyPr/>
          <a:lstStyle/>
          <a:p>
            <a:r>
              <a:rPr lang="sv-SE" dirty="0"/>
              <a:t>Kommunikationsstödmaterial för chefer </a:t>
            </a:r>
            <a:br>
              <a:rPr lang="sv-SE" dirty="0"/>
            </a:br>
            <a:r>
              <a:rPr lang="sv-SE" dirty="0"/>
              <a:t>i samband med utrullningen av SDV</a:t>
            </a:r>
          </a:p>
          <a:p>
            <a:r>
              <a:rPr lang="sv-SE" dirty="0"/>
              <a:t>2024-04-23</a:t>
            </a:r>
          </a:p>
        </p:txBody>
      </p:sp>
      <p:grpSp>
        <p:nvGrpSpPr>
          <p:cNvPr id="7" name="Grupp 6" descr="Logotyp för Region Skåne">
            <a:extLst>
              <a:ext uri="{FF2B5EF4-FFF2-40B4-BE49-F238E27FC236}">
                <a16:creationId xmlns:a16="http://schemas.microsoft.com/office/drawing/2014/main" id="{91745122-F1F4-406D-9915-564572F96D66}"/>
              </a:ext>
            </a:extLst>
          </p:cNvPr>
          <p:cNvGrpSpPr/>
          <p:nvPr/>
        </p:nvGrpSpPr>
        <p:grpSpPr>
          <a:xfrm>
            <a:off x="11032836" y="5830454"/>
            <a:ext cx="949036" cy="894773"/>
            <a:chOff x="11032836" y="5830454"/>
            <a:chExt cx="949036" cy="894773"/>
          </a:xfrm>
        </p:grpSpPr>
        <p:sp>
          <p:nvSpPr>
            <p:cNvPr id="5" name="Ellips 4">
              <a:extLst>
                <a:ext uri="{FF2B5EF4-FFF2-40B4-BE49-F238E27FC236}">
                  <a16:creationId xmlns:a16="http://schemas.microsoft.com/office/drawing/2014/main" id="{3ECB80DB-3FDA-4623-8036-F3FCA8671E06}"/>
                </a:ext>
              </a:extLst>
            </p:cNvPr>
            <p:cNvSpPr/>
            <p:nvPr/>
          </p:nvSpPr>
          <p:spPr>
            <a:xfrm>
              <a:off x="11032836" y="5830454"/>
              <a:ext cx="949036" cy="8947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35749E1A-28CA-42F2-B71A-7D8DF071C13E}"/>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9" y="5848346"/>
              <a:ext cx="746613" cy="691200"/>
            </a:xfrm>
            <a:prstGeom prst="rect">
              <a:avLst/>
            </a:prstGeom>
          </p:spPr>
        </p:pic>
      </p:grpSp>
    </p:spTree>
    <p:extLst>
      <p:ext uri="{BB962C8B-B14F-4D97-AF65-F5344CB8AC3E}">
        <p14:creationId xmlns:p14="http://schemas.microsoft.com/office/powerpoint/2010/main" val="350107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5340ED-9E42-EE59-1706-AEC2F3FB23B2}"/>
              </a:ext>
            </a:extLst>
          </p:cNvPr>
          <p:cNvSpPr>
            <a:spLocks noGrp="1"/>
          </p:cNvSpPr>
          <p:nvPr>
            <p:ph type="title"/>
          </p:nvPr>
        </p:nvSpPr>
        <p:spPr/>
        <p:txBody>
          <a:bodyPr/>
          <a:lstStyle/>
          <a:p>
            <a:r>
              <a:rPr lang="sv-SE"/>
              <a:t>Syftet med detta material</a:t>
            </a:r>
          </a:p>
        </p:txBody>
      </p:sp>
      <p:sp>
        <p:nvSpPr>
          <p:cNvPr id="3" name="Platshållare för innehåll 2">
            <a:extLst>
              <a:ext uri="{FF2B5EF4-FFF2-40B4-BE49-F238E27FC236}">
                <a16:creationId xmlns:a16="http://schemas.microsoft.com/office/drawing/2014/main" id="{FFD08B06-201B-D762-282B-69AF063426BC}"/>
              </a:ext>
            </a:extLst>
          </p:cNvPr>
          <p:cNvSpPr>
            <a:spLocks noGrp="1"/>
          </p:cNvSpPr>
          <p:nvPr>
            <p:ph idx="1"/>
          </p:nvPr>
        </p:nvSpPr>
        <p:spPr>
          <a:xfrm>
            <a:off x="698377" y="2073420"/>
            <a:ext cx="10176769" cy="4907131"/>
          </a:xfrm>
        </p:spPr>
        <p:txBody>
          <a:bodyPr/>
          <a:lstStyle/>
          <a:p>
            <a:r>
              <a:rPr lang="sv-SE" sz="2000" dirty="0"/>
              <a:t>Som chef behöver du ha insikt om vilket stöd som kommer att ges till dig och dina medarbetare vid övergången till SDV, och hjälpa dina medarbetare att förstå vart de ska vända sig. </a:t>
            </a:r>
          </a:p>
          <a:p>
            <a:r>
              <a:rPr lang="sv-SE" sz="2000" dirty="0"/>
              <a:t>Du kan behöva anpassa presentationen efter dina medarbetares behov. </a:t>
            </a:r>
          </a:p>
        </p:txBody>
      </p:sp>
      <p:sp>
        <p:nvSpPr>
          <p:cNvPr id="5" name="Rektangel: rundade hörn 4">
            <a:extLst>
              <a:ext uri="{FF2B5EF4-FFF2-40B4-BE49-F238E27FC236}">
                <a16:creationId xmlns:a16="http://schemas.microsoft.com/office/drawing/2014/main" id="{2C7203EC-AD96-08A8-91EE-7B080BC8413B}"/>
              </a:ext>
            </a:extLst>
          </p:cNvPr>
          <p:cNvSpPr/>
          <p:nvPr/>
        </p:nvSpPr>
        <p:spPr>
          <a:xfrm>
            <a:off x="637902" y="1134576"/>
            <a:ext cx="10955884" cy="909214"/>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sv-SE" sz="2000">
                <a:solidFill>
                  <a:schemeClr val="bg2"/>
                </a:solidFill>
              </a:rPr>
              <a:t>Detta material är tänkt som ett stöd för dig som chef när du ska berätta för dina medarbetare om SDV. </a:t>
            </a:r>
          </a:p>
        </p:txBody>
      </p:sp>
    </p:spTree>
    <p:extLst>
      <p:ext uri="{BB962C8B-B14F-4D97-AF65-F5344CB8AC3E}">
        <p14:creationId xmlns:p14="http://schemas.microsoft.com/office/powerpoint/2010/main" val="28435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latshållare för innehåll 3">
            <a:extLst>
              <a:ext uri="{FF2B5EF4-FFF2-40B4-BE49-F238E27FC236}">
                <a16:creationId xmlns:a16="http://schemas.microsoft.com/office/drawing/2014/main" id="{A0F8C5C4-EF03-7E2E-39FA-9C3A5009B2A2}"/>
              </a:ext>
            </a:extLst>
          </p:cNvPr>
          <p:cNvSpPr txBox="1">
            <a:spLocks/>
          </p:cNvSpPr>
          <p:nvPr/>
        </p:nvSpPr>
        <p:spPr>
          <a:xfrm>
            <a:off x="628789" y="5614217"/>
            <a:ext cx="10161208" cy="818119"/>
          </a:xfrm>
          <a:prstGeom prst="homePlate">
            <a:avLst>
              <a:gd name="adj" fmla="val 22398"/>
            </a:avLst>
          </a:prstGeom>
          <a:solidFill>
            <a:schemeClr val="accent5">
              <a:lumMod val="20000"/>
              <a:lumOff val="80000"/>
            </a:schemeClr>
          </a:solidFill>
        </p:spPr>
        <p:txBody>
          <a:bodyPr vert="horz" lIns="108000" tIns="108000" rIns="91440" bIns="45720" rtlCol="0" anchor="t">
            <a:noAutofit/>
          </a:bodyPr>
          <a:lstStyle>
            <a:lvl1pPr marL="228600" indent="-228600" algn="l" defTabSz="914400" rtl="0" eaLnBrk="1" latinLnBrk="0" hangingPunct="1">
              <a:lnSpc>
                <a:spcPct val="110000"/>
              </a:lnSpc>
              <a:spcBef>
                <a:spcPts val="16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300"/>
              </a:spcAft>
              <a:buNone/>
              <a:defRPr/>
            </a:pPr>
            <a:r>
              <a:rPr lang="sv-SE" sz="1600" b="1" dirty="0"/>
              <a:t>Ordinarie </a:t>
            </a:r>
            <a:r>
              <a:rPr lang="sv-SE" sz="1600" b="1"/>
              <a:t>support via </a:t>
            </a:r>
            <a:r>
              <a:rPr lang="sv-SE" sz="1600" b="1">
                <a:solidFill>
                  <a:schemeClr val="tx2"/>
                </a:solidFill>
              </a:rPr>
              <a:t>Servicedesk</a:t>
            </a:r>
            <a:r>
              <a:rPr lang="sv-SE" sz="1600" b="1"/>
              <a:t> </a:t>
            </a:r>
            <a:r>
              <a:rPr lang="sv-SE" sz="1600" b="1" dirty="0"/>
              <a:t>(077-67) 30 000</a:t>
            </a:r>
          </a:p>
          <a:p>
            <a:pPr>
              <a:lnSpc>
                <a:spcPct val="100000"/>
              </a:lnSpc>
              <a:spcBef>
                <a:spcPts val="0"/>
              </a:spcBef>
              <a:spcAft>
                <a:spcPts val="300"/>
              </a:spcAft>
              <a:defRPr/>
            </a:pPr>
            <a:r>
              <a:rPr lang="sv-SE" sz="1600" dirty="0"/>
              <a:t>Frågor om hur systemet fungerar eller teknikproblem, som med dator eller programvara.</a:t>
            </a:r>
          </a:p>
          <a:p>
            <a:pPr>
              <a:lnSpc>
                <a:spcPct val="100000"/>
              </a:lnSpc>
              <a:spcBef>
                <a:spcPts val="0"/>
              </a:spcBef>
              <a:spcAft>
                <a:spcPts val="300"/>
              </a:spcAft>
              <a:defRPr/>
            </a:pPr>
            <a:endParaRPr lang="sv-SE" sz="1600" dirty="0"/>
          </a:p>
          <a:p>
            <a:pPr>
              <a:lnSpc>
                <a:spcPct val="100000"/>
              </a:lnSpc>
              <a:spcBef>
                <a:spcPts val="0"/>
              </a:spcBef>
              <a:spcAft>
                <a:spcPts val="300"/>
              </a:spcAft>
              <a:defRPr/>
            </a:pPr>
            <a:endParaRPr lang="sv-SE" sz="1600" dirty="0"/>
          </a:p>
          <a:p>
            <a:pPr>
              <a:lnSpc>
                <a:spcPct val="100000"/>
              </a:lnSpc>
              <a:spcBef>
                <a:spcPts val="0"/>
              </a:spcBef>
              <a:spcAft>
                <a:spcPts val="300"/>
              </a:spcAft>
              <a:defRPr/>
            </a:pPr>
            <a:endParaRPr lang="sv-SE" sz="1600" dirty="0"/>
          </a:p>
          <a:p>
            <a:pPr marL="0" marR="0" lvl="0" indent="0" defTabSz="914400">
              <a:lnSpc>
                <a:spcPct val="100000"/>
              </a:lnSpc>
              <a:spcBef>
                <a:spcPts val="0"/>
              </a:spcBef>
              <a:spcAft>
                <a:spcPts val="300"/>
              </a:spcAft>
              <a:buNone/>
              <a:tabLst/>
              <a:defRPr/>
            </a:pPr>
            <a:endParaRPr lang="en-US" sz="1800" i="0" u="none" strike="noStrike" kern="1200" cap="none" spc="0" normalizeH="0" baseline="0" noProof="0" dirty="0">
              <a:ln>
                <a:noFill/>
              </a:ln>
              <a:solidFill>
                <a:srgbClr val="FFFFFF"/>
              </a:solidFill>
              <a:effectLst/>
              <a:uLnTx/>
              <a:uFillTx/>
              <a:cs typeface="Arial"/>
            </a:endParaRPr>
          </a:p>
        </p:txBody>
      </p:sp>
      <p:sp>
        <p:nvSpPr>
          <p:cNvPr id="4" name="Rubrik 3">
            <a:extLst>
              <a:ext uri="{FF2B5EF4-FFF2-40B4-BE49-F238E27FC236}">
                <a16:creationId xmlns:a16="http://schemas.microsoft.com/office/drawing/2014/main" id="{C08DA030-B611-B5D0-2387-E9BAC5B93FD2}"/>
              </a:ext>
            </a:extLst>
          </p:cNvPr>
          <p:cNvSpPr>
            <a:spLocks noGrp="1"/>
          </p:cNvSpPr>
          <p:nvPr>
            <p:ph type="title"/>
          </p:nvPr>
        </p:nvSpPr>
        <p:spPr/>
        <p:txBody>
          <a:bodyPr/>
          <a:lstStyle/>
          <a:p>
            <a:r>
              <a:rPr lang="sv-SE" sz="2800" dirty="0"/>
              <a:t>Vilket stöd får du i samband med utrullningen av SDV?</a:t>
            </a:r>
            <a:br>
              <a:rPr lang="sv-SE" sz="2800" dirty="0"/>
            </a:br>
            <a:br>
              <a:rPr lang="sv-SE" sz="2000" b="0" dirty="0">
                <a:cs typeface="Arial"/>
              </a:rPr>
            </a:br>
            <a:endParaRPr lang="sv-SE" sz="2800" dirty="0"/>
          </a:p>
        </p:txBody>
      </p:sp>
      <p:sp>
        <p:nvSpPr>
          <p:cNvPr id="5" name="Rubrik 1">
            <a:extLst>
              <a:ext uri="{FF2B5EF4-FFF2-40B4-BE49-F238E27FC236}">
                <a16:creationId xmlns:a16="http://schemas.microsoft.com/office/drawing/2014/main" id="{935988A3-4306-3F28-7A94-A7F452EEA8FD}"/>
              </a:ext>
            </a:extLst>
          </p:cNvPr>
          <p:cNvSpPr>
            <a:spLocks noGrp="1"/>
          </p:cNvSpPr>
          <p:nvPr/>
        </p:nvSpPr>
        <p:spPr>
          <a:xfrm>
            <a:off x="903016" y="392082"/>
            <a:ext cx="10900229" cy="707572"/>
          </a:xfrm>
          <a:prstGeom prst="rect">
            <a:avLst/>
          </a:prstGeom>
        </p:spPr>
        <p:txBody>
          <a:bodyPr vert="horz" lIns="91440" tIns="45720" rIns="91440" bIns="45720" rtlCol="0" anchor="t" anchorCtr="0">
            <a:noAutofit/>
          </a:bodyPr>
          <a:lstStyle>
            <a:lvl1pPr algn="l" defTabSz="914400" rtl="0" eaLnBrk="1" latinLnBrk="0" hangingPunct="1">
              <a:lnSpc>
                <a:spcPct val="110000"/>
              </a:lnSpc>
              <a:spcBef>
                <a:spcPct val="0"/>
              </a:spcBef>
              <a:buNone/>
              <a:defRPr sz="4000" b="1" kern="1200">
                <a:solidFill>
                  <a:schemeClr val="tx1"/>
                </a:solidFill>
                <a:latin typeface="+mj-lt"/>
                <a:ea typeface="+mj-ea"/>
                <a:cs typeface="+mj-cs"/>
              </a:defRPr>
            </a:lvl1pPr>
          </a:lstStyle>
          <a:p>
            <a:endParaRPr lang="sv-SE" sz="2000" b="0">
              <a:cs typeface="Arial"/>
            </a:endParaRPr>
          </a:p>
        </p:txBody>
      </p:sp>
      <p:sp>
        <p:nvSpPr>
          <p:cNvPr id="6" name="Pil: höger 6">
            <a:extLst>
              <a:ext uri="{FF2B5EF4-FFF2-40B4-BE49-F238E27FC236}">
                <a16:creationId xmlns:a16="http://schemas.microsoft.com/office/drawing/2014/main" id="{9A34112F-E869-EEA8-BDEE-1F1A5E4B797C}"/>
              </a:ext>
            </a:extLst>
          </p:cNvPr>
          <p:cNvSpPr/>
          <p:nvPr/>
        </p:nvSpPr>
        <p:spPr>
          <a:xfrm>
            <a:off x="623225" y="918232"/>
            <a:ext cx="10665759" cy="69749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 name="textruta 11">
            <a:extLst>
              <a:ext uri="{FF2B5EF4-FFF2-40B4-BE49-F238E27FC236}">
                <a16:creationId xmlns:a16="http://schemas.microsoft.com/office/drawing/2014/main" id="{F7975536-09B8-0C15-41FE-C264FAAC620F}"/>
              </a:ext>
            </a:extLst>
          </p:cNvPr>
          <p:cNvSpPr txBox="1"/>
          <p:nvPr/>
        </p:nvSpPr>
        <p:spPr>
          <a:xfrm>
            <a:off x="8220000" y="1113089"/>
            <a:ext cx="2661794" cy="307777"/>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1400" i="0" u="none" strike="noStrike" kern="1200" cap="none" spc="0" normalizeH="0" baseline="0" noProof="0">
                <a:ln>
                  <a:noFill/>
                </a:ln>
                <a:solidFill>
                  <a:schemeClr val="bg1"/>
                </a:solidFill>
                <a:effectLst/>
                <a:uLnTx/>
                <a:uFillTx/>
              </a:rPr>
              <a:t>EFTER  DRIFTSTART</a:t>
            </a:r>
            <a:endParaRPr lang="sv-SE" sz="1400" i="0" u="none" strike="noStrike" kern="1200" cap="none" spc="0" normalizeH="0" baseline="0" noProof="0">
              <a:ln>
                <a:noFill/>
              </a:ln>
              <a:solidFill>
                <a:schemeClr val="bg1"/>
              </a:solidFill>
              <a:effectLst/>
              <a:uLnTx/>
              <a:uFillTx/>
              <a:cs typeface="Arial"/>
            </a:endParaRPr>
          </a:p>
        </p:txBody>
      </p:sp>
      <p:sp>
        <p:nvSpPr>
          <p:cNvPr id="9" name="textruta 22">
            <a:extLst>
              <a:ext uri="{FF2B5EF4-FFF2-40B4-BE49-F238E27FC236}">
                <a16:creationId xmlns:a16="http://schemas.microsoft.com/office/drawing/2014/main" id="{8F15791F-932D-4723-4271-557BDF134F7F}"/>
              </a:ext>
            </a:extLst>
          </p:cNvPr>
          <p:cNvSpPr txBox="1"/>
          <p:nvPr/>
        </p:nvSpPr>
        <p:spPr>
          <a:xfrm>
            <a:off x="4565830" y="1113089"/>
            <a:ext cx="2661794" cy="307777"/>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1400">
                <a:solidFill>
                  <a:schemeClr val="bg1"/>
                </a:solidFill>
              </a:rPr>
              <a:t>UNDER </a:t>
            </a:r>
            <a:r>
              <a:rPr kumimoji="0" lang="sv-SE" sz="1400" i="0" u="none" strike="noStrike" kern="1200" cap="none" spc="0" normalizeH="0" baseline="0" noProof="0">
                <a:ln>
                  <a:noFill/>
                </a:ln>
                <a:solidFill>
                  <a:schemeClr val="bg1"/>
                </a:solidFill>
                <a:effectLst/>
                <a:uLnTx/>
                <a:uFillTx/>
              </a:rPr>
              <a:t>DRIFTSTART</a:t>
            </a:r>
          </a:p>
        </p:txBody>
      </p:sp>
      <p:sp>
        <p:nvSpPr>
          <p:cNvPr id="8" name="textruta 15">
            <a:extLst>
              <a:ext uri="{FF2B5EF4-FFF2-40B4-BE49-F238E27FC236}">
                <a16:creationId xmlns:a16="http://schemas.microsoft.com/office/drawing/2014/main" id="{B033FAAA-CD58-4AFC-211C-5BCFC101D5FE}"/>
              </a:ext>
            </a:extLst>
          </p:cNvPr>
          <p:cNvSpPr txBox="1"/>
          <p:nvPr/>
        </p:nvSpPr>
        <p:spPr>
          <a:xfrm>
            <a:off x="944403" y="1113089"/>
            <a:ext cx="2585510" cy="307777"/>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1400" i="0" u="none" strike="noStrike" kern="1200" cap="none" spc="0" normalizeH="0" baseline="0" noProof="0">
                <a:ln>
                  <a:noFill/>
                </a:ln>
                <a:solidFill>
                  <a:schemeClr val="bg1"/>
                </a:solidFill>
                <a:effectLst/>
                <a:uLnTx/>
                <a:uFillTx/>
                <a:ea typeface="+mn-ea"/>
                <a:cs typeface="+mn-cs"/>
              </a:rPr>
              <a:t>INFÖR DRIFTSTART</a:t>
            </a:r>
          </a:p>
        </p:txBody>
      </p:sp>
      <mc:AlternateContent xmlns:mc="http://schemas.openxmlformats.org/markup-compatibility/2006" xmlns:p14="http://schemas.microsoft.com/office/powerpoint/2010/main">
        <mc:Choice Requires="p14">
          <p:contentPart p14:bwMode="auto" r:id="rId3">
            <p14:nvContentPartPr>
              <p14:cNvPr id="27" name="Ink 26">
                <a:extLst>
                  <a:ext uri="{FF2B5EF4-FFF2-40B4-BE49-F238E27FC236}">
                    <a16:creationId xmlns:a16="http://schemas.microsoft.com/office/drawing/2014/main" id="{89F074DC-72FE-3D9B-1C51-C41968602994}"/>
                  </a:ext>
                </a:extLst>
              </p14:cNvPr>
              <p14:cNvContentPartPr/>
              <p14:nvPr/>
            </p14:nvContentPartPr>
            <p14:xfrm>
              <a:off x="14056180" y="4388303"/>
              <a:ext cx="20410" cy="20410"/>
            </p14:xfrm>
          </p:contentPart>
        </mc:Choice>
        <mc:Fallback xmlns="">
          <p:pic>
            <p:nvPicPr>
              <p:cNvPr id="27" name="Ink 26">
                <a:extLst>
                  <a:ext uri="{FF2B5EF4-FFF2-40B4-BE49-F238E27FC236}">
                    <a16:creationId xmlns:a16="http://schemas.microsoft.com/office/drawing/2014/main" id="{89F074DC-72FE-3D9B-1C51-C41968602994}"/>
                  </a:ext>
                </a:extLst>
              </p:cNvPr>
              <p:cNvPicPr/>
              <p:nvPr/>
            </p:nvPicPr>
            <p:blipFill>
              <a:blip r:embed="rId4"/>
              <a:stretch>
                <a:fillRect/>
              </a:stretch>
            </p:blipFill>
            <p:spPr>
              <a:xfrm>
                <a:off x="13035680" y="3367803"/>
                <a:ext cx="2041000" cy="2041000"/>
              </a:xfrm>
              <a:prstGeom prst="rect">
                <a:avLst/>
              </a:prstGeom>
            </p:spPr>
          </p:pic>
        </mc:Fallback>
      </mc:AlternateContent>
      <p:sp>
        <p:nvSpPr>
          <p:cNvPr id="3" name="Platshållare för innehåll 3">
            <a:extLst>
              <a:ext uri="{FF2B5EF4-FFF2-40B4-BE49-F238E27FC236}">
                <a16:creationId xmlns:a16="http://schemas.microsoft.com/office/drawing/2014/main" id="{8D436368-AB49-877B-E4B7-F7E62841E959}"/>
              </a:ext>
            </a:extLst>
          </p:cNvPr>
          <p:cNvSpPr txBox="1">
            <a:spLocks/>
          </p:cNvSpPr>
          <p:nvPr/>
        </p:nvSpPr>
        <p:spPr>
          <a:xfrm>
            <a:off x="628789" y="3941453"/>
            <a:ext cx="8508559" cy="1576479"/>
          </a:xfrm>
          <a:prstGeom prst="homePlate">
            <a:avLst>
              <a:gd name="adj" fmla="val 15786"/>
            </a:avLst>
          </a:prstGeom>
          <a:solidFill>
            <a:schemeClr val="accent5">
              <a:lumMod val="20000"/>
              <a:lumOff val="80000"/>
            </a:schemeClr>
          </a:solidFill>
        </p:spPr>
        <p:txBody>
          <a:bodyPr vert="horz" lIns="108000" tIns="108000" rIns="91440" bIns="45720" rtlCol="0" anchor="t">
            <a:noAutofit/>
          </a:bodyPr>
          <a:lstStyle>
            <a:lvl1pPr marL="228600" indent="-228600" algn="l" defTabSz="914400" rtl="0" eaLnBrk="1" latinLnBrk="0" hangingPunct="1">
              <a:lnSpc>
                <a:spcPct val="110000"/>
              </a:lnSpc>
              <a:spcBef>
                <a:spcPts val="16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300"/>
              </a:spcAft>
              <a:buNone/>
              <a:defRPr/>
            </a:pPr>
            <a:r>
              <a:rPr lang="sv-SE" sz="1600" b="1" dirty="0"/>
              <a:t>Löpande stöd i samband med driftstart från kollega på arbetsplatsen</a:t>
            </a:r>
          </a:p>
          <a:p>
            <a:pPr>
              <a:lnSpc>
                <a:spcPct val="100000"/>
              </a:lnSpc>
              <a:spcBef>
                <a:spcPts val="0"/>
              </a:spcBef>
              <a:spcAft>
                <a:spcPts val="300"/>
              </a:spcAft>
              <a:defRPr/>
            </a:pPr>
            <a:r>
              <a:rPr lang="sv-SE" sz="1600" dirty="0"/>
              <a:t>Frågor om funktionalitet och arbetsflöden (tar ärenden vidare vid behov).</a:t>
            </a:r>
          </a:p>
          <a:p>
            <a:pPr>
              <a:lnSpc>
                <a:spcPct val="100000"/>
              </a:lnSpc>
              <a:spcBef>
                <a:spcPts val="0"/>
              </a:spcBef>
              <a:spcAft>
                <a:spcPts val="300"/>
              </a:spcAft>
              <a:defRPr/>
            </a:pPr>
            <a:r>
              <a:rPr lang="sv-SE" sz="1600" dirty="0"/>
              <a:t>Teamträning. </a:t>
            </a:r>
          </a:p>
          <a:p>
            <a:pPr>
              <a:lnSpc>
                <a:spcPct val="100000"/>
              </a:lnSpc>
              <a:spcBef>
                <a:spcPts val="0"/>
              </a:spcBef>
              <a:spcAft>
                <a:spcPts val="300"/>
              </a:spcAft>
              <a:defRPr/>
            </a:pPr>
            <a:r>
              <a:rPr lang="sv-SE" sz="1600" dirty="0"/>
              <a:t>Utses  och utbildas ca sex månader före driftstart, blir efterhand ett stöd på arbetsplatsen. Kallas för </a:t>
            </a:r>
            <a:r>
              <a:rPr lang="sv-SE" sz="1600" b="1" dirty="0">
                <a:solidFill>
                  <a:schemeClr val="tx2"/>
                </a:solidFill>
              </a:rPr>
              <a:t>SDV-coach</a:t>
            </a:r>
            <a:r>
              <a:rPr lang="sv-SE" sz="1600" dirty="0">
                <a:solidFill>
                  <a:schemeClr val="tx2"/>
                </a:solidFill>
              </a:rPr>
              <a:t>.</a:t>
            </a:r>
          </a:p>
          <a:p>
            <a:pPr marL="0" marR="0" lvl="0" indent="0" defTabSz="914400">
              <a:lnSpc>
                <a:spcPct val="100000"/>
              </a:lnSpc>
              <a:spcBef>
                <a:spcPts val="0"/>
              </a:spcBef>
              <a:spcAft>
                <a:spcPts val="300"/>
              </a:spcAft>
              <a:buNone/>
              <a:tabLst/>
              <a:defRPr/>
            </a:pPr>
            <a:endParaRPr lang="en-US" sz="1800" i="0" u="none" strike="noStrike" kern="1200" cap="none" spc="0" normalizeH="0" baseline="0" noProof="0" dirty="0">
              <a:ln>
                <a:noFill/>
              </a:ln>
              <a:solidFill>
                <a:srgbClr val="FFFFFF"/>
              </a:solidFill>
              <a:effectLst/>
              <a:uLnTx/>
              <a:uFillTx/>
              <a:cs typeface="Arial"/>
            </a:endParaRPr>
          </a:p>
        </p:txBody>
      </p:sp>
      <p:sp>
        <p:nvSpPr>
          <p:cNvPr id="11" name="Platshållare för innehåll 3">
            <a:extLst>
              <a:ext uri="{FF2B5EF4-FFF2-40B4-BE49-F238E27FC236}">
                <a16:creationId xmlns:a16="http://schemas.microsoft.com/office/drawing/2014/main" id="{064DB60E-0D09-30EE-5163-EABA0AF92590}"/>
              </a:ext>
            </a:extLst>
          </p:cNvPr>
          <p:cNvSpPr txBox="1">
            <a:spLocks/>
          </p:cNvSpPr>
          <p:nvPr/>
        </p:nvSpPr>
        <p:spPr>
          <a:xfrm>
            <a:off x="623225" y="1539222"/>
            <a:ext cx="3366881" cy="2330402"/>
          </a:xfrm>
          <a:prstGeom prst="homePlate">
            <a:avLst>
              <a:gd name="adj" fmla="val 9574"/>
            </a:avLst>
          </a:prstGeom>
          <a:solidFill>
            <a:schemeClr val="accent5">
              <a:lumMod val="20000"/>
              <a:lumOff val="80000"/>
            </a:schemeClr>
          </a:solidFill>
        </p:spPr>
        <p:txBody>
          <a:bodyPr vert="horz" lIns="108000" tIns="108000" rIns="91440" bIns="45720" rtlCol="0" anchor="t">
            <a:noAutofit/>
          </a:bodyPr>
          <a:lstStyle>
            <a:lvl1pPr marL="228600" indent="-228600" algn="l" defTabSz="914400" rtl="0" eaLnBrk="1" latinLnBrk="0" hangingPunct="1">
              <a:lnSpc>
                <a:spcPct val="110000"/>
              </a:lnSpc>
              <a:spcBef>
                <a:spcPts val="16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300"/>
              </a:spcAft>
              <a:buNone/>
              <a:defRPr/>
            </a:pPr>
            <a:r>
              <a:rPr lang="sv-SE" sz="1600" b="1" dirty="0"/>
              <a:t>Under din digitala utbildning</a:t>
            </a:r>
          </a:p>
          <a:p>
            <a:pPr>
              <a:lnSpc>
                <a:spcPct val="100000"/>
              </a:lnSpc>
              <a:spcBef>
                <a:spcPts val="0"/>
              </a:spcBef>
              <a:spcAft>
                <a:spcPts val="300"/>
              </a:spcAft>
              <a:defRPr/>
            </a:pPr>
            <a:r>
              <a:rPr lang="sv-SE" sz="1600" dirty="0"/>
              <a:t>Frågor om utbildnings-material och arbetsbok. </a:t>
            </a:r>
          </a:p>
          <a:p>
            <a:pPr>
              <a:lnSpc>
                <a:spcPct val="100000"/>
              </a:lnSpc>
              <a:spcBef>
                <a:spcPts val="0"/>
              </a:spcBef>
              <a:spcAft>
                <a:spcPts val="300"/>
              </a:spcAft>
              <a:defRPr/>
            </a:pPr>
            <a:r>
              <a:rPr lang="sv-SE" sz="1600" dirty="0"/>
              <a:t>Frågor om teknik och funktioner. </a:t>
            </a:r>
          </a:p>
          <a:p>
            <a:pPr>
              <a:lnSpc>
                <a:spcPct val="100000"/>
              </a:lnSpc>
              <a:spcBef>
                <a:spcPts val="0"/>
              </a:spcBef>
              <a:spcAft>
                <a:spcPts val="300"/>
              </a:spcAft>
              <a:defRPr/>
            </a:pPr>
            <a:r>
              <a:rPr lang="sv-SE" sz="1600" dirty="0"/>
              <a:t>Kan hänvisa vidare vid behov. </a:t>
            </a:r>
          </a:p>
          <a:p>
            <a:pPr>
              <a:lnSpc>
                <a:spcPct val="100000"/>
              </a:lnSpc>
              <a:spcBef>
                <a:spcPts val="0"/>
              </a:spcBef>
              <a:spcAft>
                <a:spcPts val="300"/>
              </a:spcAft>
              <a:defRPr/>
            </a:pPr>
            <a:r>
              <a:rPr lang="sv-SE" sz="1600" dirty="0"/>
              <a:t>Kallas för </a:t>
            </a:r>
            <a:r>
              <a:rPr lang="sv-SE" sz="1600" b="1" dirty="0">
                <a:solidFill>
                  <a:schemeClr val="tx2"/>
                </a:solidFill>
              </a:rPr>
              <a:t>SDV-instruktör</a:t>
            </a:r>
            <a:r>
              <a:rPr lang="sv-SE" sz="1600" dirty="0"/>
              <a:t>.  </a:t>
            </a:r>
          </a:p>
          <a:p>
            <a:pPr marL="0" indent="0">
              <a:lnSpc>
                <a:spcPct val="100000"/>
              </a:lnSpc>
              <a:spcBef>
                <a:spcPts val="0"/>
              </a:spcBef>
              <a:spcAft>
                <a:spcPts val="300"/>
              </a:spcAft>
              <a:buNone/>
              <a:defRPr/>
            </a:pPr>
            <a:endParaRPr lang="sv-SE" sz="1600" b="1" dirty="0">
              <a:solidFill>
                <a:schemeClr val="tx2"/>
              </a:solidFill>
            </a:endParaRPr>
          </a:p>
          <a:p>
            <a:pPr marL="0" marR="0" lvl="0" indent="0" defTabSz="914400">
              <a:lnSpc>
                <a:spcPct val="100000"/>
              </a:lnSpc>
              <a:spcBef>
                <a:spcPts val="0"/>
              </a:spcBef>
              <a:spcAft>
                <a:spcPts val="300"/>
              </a:spcAft>
              <a:buNone/>
              <a:tabLst/>
              <a:defRPr/>
            </a:pPr>
            <a:endParaRPr lang="en-US" sz="1800" i="0" u="none" strike="noStrike" kern="1200" cap="none" spc="0" normalizeH="0" baseline="0" noProof="0" dirty="0">
              <a:ln>
                <a:noFill/>
              </a:ln>
              <a:solidFill>
                <a:srgbClr val="FFFFFF"/>
              </a:solidFill>
              <a:effectLst/>
              <a:uLnTx/>
              <a:uFillTx/>
              <a:cs typeface="Arial"/>
            </a:endParaRPr>
          </a:p>
        </p:txBody>
      </p:sp>
      <p:sp>
        <p:nvSpPr>
          <p:cNvPr id="14" name="Platshållare för innehåll 3">
            <a:extLst>
              <a:ext uri="{FF2B5EF4-FFF2-40B4-BE49-F238E27FC236}">
                <a16:creationId xmlns:a16="http://schemas.microsoft.com/office/drawing/2014/main" id="{39BF4762-B734-E3DE-2B9D-D2A2E23EA6E5}"/>
              </a:ext>
            </a:extLst>
          </p:cNvPr>
          <p:cNvSpPr txBox="1">
            <a:spLocks/>
          </p:cNvSpPr>
          <p:nvPr/>
        </p:nvSpPr>
        <p:spPr>
          <a:xfrm>
            <a:off x="4095982" y="1539222"/>
            <a:ext cx="3807047" cy="2331990"/>
          </a:xfrm>
          <a:prstGeom prst="homePlate">
            <a:avLst>
              <a:gd name="adj" fmla="val 10530"/>
            </a:avLst>
          </a:prstGeom>
          <a:solidFill>
            <a:schemeClr val="accent5">
              <a:lumMod val="20000"/>
              <a:lumOff val="80000"/>
            </a:schemeClr>
          </a:solidFill>
        </p:spPr>
        <p:txBody>
          <a:bodyPr vert="horz" lIns="108000" tIns="108000" rIns="91440" bIns="45720" rtlCol="0" anchor="t">
            <a:noAutofit/>
          </a:bodyPr>
          <a:lstStyle>
            <a:lvl1pPr marL="228600" indent="-228600" algn="l" defTabSz="914400" rtl="0" eaLnBrk="1" latinLnBrk="0" hangingPunct="1">
              <a:lnSpc>
                <a:spcPct val="110000"/>
              </a:lnSpc>
              <a:spcBef>
                <a:spcPts val="16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300"/>
              </a:spcAft>
              <a:buNone/>
              <a:defRPr/>
            </a:pPr>
            <a:r>
              <a:rPr lang="sv-SE" sz="1600" b="1" dirty="0"/>
              <a:t>Under driftstart på arbetsplatsen</a:t>
            </a:r>
          </a:p>
          <a:p>
            <a:pPr>
              <a:lnSpc>
                <a:spcPct val="100000"/>
              </a:lnSpc>
              <a:spcBef>
                <a:spcPts val="0"/>
              </a:spcBef>
              <a:spcAft>
                <a:spcPts val="300"/>
              </a:spcAft>
              <a:defRPr/>
            </a:pPr>
            <a:r>
              <a:rPr lang="sv-SE" sz="1600" dirty="0"/>
              <a:t>De vanligaste frågorna om SDV och driftstarten.</a:t>
            </a:r>
          </a:p>
          <a:p>
            <a:pPr>
              <a:lnSpc>
                <a:spcPct val="100000"/>
              </a:lnSpc>
              <a:spcBef>
                <a:spcPts val="0"/>
              </a:spcBef>
              <a:spcAft>
                <a:spcPts val="300"/>
              </a:spcAft>
              <a:defRPr/>
            </a:pPr>
            <a:r>
              <a:rPr lang="sv-SE" sz="1600" dirty="0"/>
              <a:t>Hur du hittar i användarmanualer.</a:t>
            </a:r>
          </a:p>
          <a:p>
            <a:pPr>
              <a:lnSpc>
                <a:spcPct val="100000"/>
              </a:lnSpc>
              <a:spcBef>
                <a:spcPts val="0"/>
              </a:spcBef>
              <a:spcAft>
                <a:spcPts val="300"/>
              </a:spcAft>
              <a:defRPr/>
            </a:pPr>
            <a:r>
              <a:rPr lang="sv-SE" sz="1600" dirty="0"/>
              <a:t>Teknikproblem, som med dator eller programvara.</a:t>
            </a:r>
          </a:p>
          <a:p>
            <a:pPr>
              <a:lnSpc>
                <a:spcPct val="100000"/>
              </a:lnSpc>
              <a:spcBef>
                <a:spcPts val="0"/>
              </a:spcBef>
              <a:spcAft>
                <a:spcPts val="300"/>
              </a:spcAft>
              <a:defRPr/>
            </a:pPr>
            <a:r>
              <a:rPr lang="sv-SE" sz="1600" dirty="0"/>
              <a:t>Extrainkallad personal, </a:t>
            </a:r>
            <a:br>
              <a:rPr lang="sv-SE" sz="1600" dirty="0"/>
            </a:br>
            <a:r>
              <a:rPr lang="sv-SE" sz="1600" dirty="0"/>
              <a:t>kallas för </a:t>
            </a:r>
            <a:r>
              <a:rPr lang="sv-SE" sz="1600" b="1" dirty="0">
                <a:solidFill>
                  <a:schemeClr val="tx2"/>
                </a:solidFill>
              </a:rPr>
              <a:t>SDV-guide</a:t>
            </a:r>
            <a:r>
              <a:rPr lang="sv-SE" sz="1600" dirty="0"/>
              <a:t>.</a:t>
            </a:r>
          </a:p>
          <a:p>
            <a:pPr>
              <a:lnSpc>
                <a:spcPct val="100000"/>
              </a:lnSpc>
              <a:spcBef>
                <a:spcPts val="0"/>
              </a:spcBef>
              <a:spcAft>
                <a:spcPts val="300"/>
              </a:spcAft>
              <a:defRPr/>
            </a:pPr>
            <a:endParaRPr lang="sv-SE" sz="1600" dirty="0"/>
          </a:p>
          <a:p>
            <a:pPr marL="0" indent="0">
              <a:lnSpc>
                <a:spcPct val="100000"/>
              </a:lnSpc>
              <a:spcBef>
                <a:spcPts val="0"/>
              </a:spcBef>
              <a:spcAft>
                <a:spcPts val="300"/>
              </a:spcAft>
              <a:buNone/>
              <a:defRPr/>
            </a:pPr>
            <a:endParaRPr lang="sv-SE" sz="1600" b="1" dirty="0">
              <a:solidFill>
                <a:schemeClr val="tx2"/>
              </a:solidFill>
            </a:endParaRPr>
          </a:p>
        </p:txBody>
      </p:sp>
      <p:cxnSp>
        <p:nvCxnSpPr>
          <p:cNvPr id="17" name="Rak koppling 16">
            <a:extLst>
              <a:ext uri="{FF2B5EF4-FFF2-40B4-BE49-F238E27FC236}">
                <a16:creationId xmlns:a16="http://schemas.microsoft.com/office/drawing/2014/main" id="{4028F9EF-9A8E-8029-78F0-A09510F81DD5}"/>
              </a:ext>
            </a:extLst>
          </p:cNvPr>
          <p:cNvCxnSpPr>
            <a:cxnSpLocks/>
          </p:cNvCxnSpPr>
          <p:nvPr/>
        </p:nvCxnSpPr>
        <p:spPr>
          <a:xfrm>
            <a:off x="4095984" y="1048956"/>
            <a:ext cx="0" cy="3924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5BE64F6A-A2B4-2461-D60B-EC1C1F6F084F}"/>
              </a:ext>
            </a:extLst>
          </p:cNvPr>
          <p:cNvCxnSpPr>
            <a:cxnSpLocks/>
          </p:cNvCxnSpPr>
          <p:nvPr/>
        </p:nvCxnSpPr>
        <p:spPr>
          <a:xfrm>
            <a:off x="7743959" y="1048956"/>
            <a:ext cx="0" cy="3924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2" name="Grupp 21">
            <a:extLst>
              <a:ext uri="{FF2B5EF4-FFF2-40B4-BE49-F238E27FC236}">
                <a16:creationId xmlns:a16="http://schemas.microsoft.com/office/drawing/2014/main" id="{CC5EF226-5D6A-CAEF-2B68-3B5BDE16BEF7}"/>
              </a:ext>
            </a:extLst>
          </p:cNvPr>
          <p:cNvGrpSpPr/>
          <p:nvPr/>
        </p:nvGrpSpPr>
        <p:grpSpPr>
          <a:xfrm>
            <a:off x="9137348" y="1908318"/>
            <a:ext cx="1789190" cy="3806682"/>
            <a:chOff x="4440839" y="3722009"/>
            <a:chExt cx="1316022" cy="2794567"/>
          </a:xfrm>
        </p:grpSpPr>
        <p:pic>
          <p:nvPicPr>
            <p:cNvPr id="28" name="Bildobjekt 27">
              <a:extLst>
                <a:ext uri="{FF2B5EF4-FFF2-40B4-BE49-F238E27FC236}">
                  <a16:creationId xmlns:a16="http://schemas.microsoft.com/office/drawing/2014/main" id="{C5F1C400-CE6F-4085-E319-93BF85DC81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40839" y="3722009"/>
              <a:ext cx="1316022" cy="2794567"/>
            </a:xfrm>
            <a:prstGeom prst="rect">
              <a:avLst/>
            </a:prstGeom>
          </p:spPr>
        </p:pic>
        <p:sp>
          <p:nvSpPr>
            <p:cNvPr id="29" name="Rektangel 28">
              <a:extLst>
                <a:ext uri="{FF2B5EF4-FFF2-40B4-BE49-F238E27FC236}">
                  <a16:creationId xmlns:a16="http://schemas.microsoft.com/office/drawing/2014/main" id="{175A00A3-7EBC-9C0E-9970-83D06671BD4F}"/>
                </a:ext>
              </a:extLst>
            </p:cNvPr>
            <p:cNvSpPr/>
            <p:nvPr/>
          </p:nvSpPr>
          <p:spPr>
            <a:xfrm>
              <a:off x="4990900" y="4773072"/>
              <a:ext cx="215900" cy="215900"/>
            </a:xfrm>
            <a:prstGeom prst="rect">
              <a:avLst/>
            </a:prstGeom>
            <a:solidFill>
              <a:srgbClr val="A6D2D7"/>
            </a:solidFill>
            <a:ln>
              <a:solidFill>
                <a:srgbClr val="A6D2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9838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64AFE4-44F9-9E75-DA4D-2981A901E29C}"/>
              </a:ext>
            </a:extLst>
          </p:cNvPr>
          <p:cNvSpPr>
            <a:spLocks noGrp="1"/>
          </p:cNvSpPr>
          <p:nvPr>
            <p:ph type="title"/>
          </p:nvPr>
        </p:nvSpPr>
        <p:spPr/>
        <p:txBody>
          <a:bodyPr/>
          <a:lstStyle/>
          <a:p>
            <a:endParaRPr lang="sv-SE"/>
          </a:p>
        </p:txBody>
      </p:sp>
    </p:spTree>
    <p:extLst>
      <p:ext uri="{BB962C8B-B14F-4D97-AF65-F5344CB8AC3E}">
        <p14:creationId xmlns:p14="http://schemas.microsoft.com/office/powerpoint/2010/main" val="1576760934"/>
      </p:ext>
    </p:extLst>
  </p:cSld>
  <p:clrMapOvr>
    <a:masterClrMapping/>
  </p:clrMapOvr>
</p:sld>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e68ab6b-79c8-43ea-b178-dccb9842d64a" xsi:nil="true"/>
    <lcf76f155ced4ddcb4097134ff3c332f xmlns="b9481cc7-f7fc-4d3a-a93a-4be4fcbf4595">
      <Terms xmlns="http://schemas.microsoft.com/office/infopath/2007/PartnerControls"/>
    </lcf76f155ced4ddcb4097134ff3c332f>
    <SharedWithUsers xmlns="2e68ab6b-79c8-43ea-b178-dccb9842d64a">
      <UserInfo>
        <DisplayName>Södergren Lisa</DisplayName>
        <AccountId>24</AccountId>
        <AccountType/>
      </UserInfo>
      <UserInfo>
        <DisplayName>Johnsson Mats G</DisplayName>
        <AccountId>84</AccountId>
        <AccountType/>
      </UserInfo>
      <UserInfo>
        <DisplayName>Helmander Elin</DisplayName>
        <AccountId>134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17" ma:contentTypeDescription="Skapa ett nytt dokument." ma:contentTypeScope="" ma:versionID="d1e33d8ffaa77e5d0397c776499ddd1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abc4c3a91adf33b0a1ff439d28022b05"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CE4A71-5962-4C9C-B97F-B8931626376B}">
  <ds:schemaRefs>
    <ds:schemaRef ds:uri="http://schemas.microsoft.com/sharepoint/v3/contenttype/forms"/>
  </ds:schemaRefs>
</ds:datastoreItem>
</file>

<file path=customXml/itemProps2.xml><?xml version="1.0" encoding="utf-8"?>
<ds:datastoreItem xmlns:ds="http://schemas.openxmlformats.org/officeDocument/2006/customXml" ds:itemID="{D985FEF5-C53B-4B21-80A7-8B622E445C81}">
  <ds:schemaRefs>
    <ds:schemaRef ds:uri="http://www.w3.org/XML/1998/namespace"/>
    <ds:schemaRef ds:uri="2e68ab6b-79c8-43ea-b178-dccb9842d64a"/>
    <ds:schemaRef ds:uri="http://schemas.microsoft.com/office/2006/documentManagement/types"/>
    <ds:schemaRef ds:uri="b9481cc7-f7fc-4d3a-a93a-4be4fcbf4595"/>
    <ds:schemaRef ds:uri="http://schemas.microsoft.com/office/infopath/2007/PartnerControls"/>
    <ds:schemaRef ds:uri="http://purl.org/dc/dcmitype/"/>
    <ds:schemaRef ds:uri="http://schemas.microsoft.com/office/2006/metadata/properties"/>
    <ds:schemaRef ds:uri="http://purl.org/dc/term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CD18A909-2410-4F43-8072-47F3DAD371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Demo läkemedel_infusioner - frågeställningar korta anteckningar 2024-04-12</Template>
  <TotalTime>0</TotalTime>
  <Words>264</Words>
  <Application>Microsoft Office PowerPoint</Application>
  <PresentationFormat>Bredbild</PresentationFormat>
  <Paragraphs>32</Paragraphs>
  <Slides>4</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Arial</vt:lpstr>
      <vt:lpstr>Calibri</vt:lpstr>
      <vt:lpstr>Public Sans</vt:lpstr>
      <vt:lpstr>Region Skåne presentation</vt:lpstr>
      <vt:lpstr>Stöd och support – så blir det </vt:lpstr>
      <vt:lpstr>Syftet med detta material</vt:lpstr>
      <vt:lpstr>Vilket stöd får du i samband med utrullningen av SDV?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Stöd</dc:title>
  <dc:creator>Fröjd Christina</dc:creator>
  <cp:lastModifiedBy>Södergren Lisa</cp:lastModifiedBy>
  <cp:revision>3</cp:revision>
  <dcterms:created xsi:type="dcterms:W3CDTF">2024-03-18T14:52:29Z</dcterms:created>
  <dcterms:modified xsi:type="dcterms:W3CDTF">2024-10-08T13:41:40Z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MediaServiceImageTags">
    <vt:lpwstr/>
  </property>
</Properties>
</file>