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98" r:id="rId5"/>
  </p:sldMasterIdLst>
  <p:notesMasterIdLst>
    <p:notesMasterId r:id="rId10"/>
  </p:notesMasterIdLst>
  <p:handoutMasterIdLst>
    <p:handoutMasterId r:id="rId11"/>
  </p:handoutMasterIdLst>
  <p:sldIdLst>
    <p:sldId id="504" r:id="rId6"/>
    <p:sldId id="2147481066" r:id="rId7"/>
    <p:sldId id="511" r:id="rId8"/>
    <p:sldId id="509" r:id="rId9"/>
  </p:sldIdLst>
  <p:sldSz cx="12192000" cy="6858000"/>
  <p:notesSz cx="6858000" cy="9144000"/>
  <p:embeddedFontLst>
    <p:embeddedFont>
      <p:font typeface="Aptos" panose="020B0004020202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Public Sans" pitchFamily="50"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006B7-9ABD-4E86-AA6D-BE12B9E694C2}" v="251" dt="2024-06-11T11:03:14.80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00" autoAdjust="0"/>
  </p:normalViewPr>
  <p:slideViewPr>
    <p:cSldViewPr snapToGrid="0">
      <p:cViewPr varScale="1">
        <p:scale>
          <a:sx n="52" d="100"/>
          <a:sy n="52" d="100"/>
        </p:scale>
        <p:origin x="1228" y="44"/>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font" Target="fonts/font10.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gs" Target="tags/tag1.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öjd Christina" userId="S::183798@skane.se::57292a27-5270-480f-acc0-df62f3876a98" providerId="AD" clId="Web-{B61DF689-2580-AA49-5090-6674661DF58A}"/>
    <pc:docChg chg="modSld">
      <pc:chgData name="Fröjd Christina" userId="S::183798@skane.se::57292a27-5270-480f-acc0-df62f3876a98" providerId="AD" clId="Web-{B61DF689-2580-AA49-5090-6674661DF58A}" dt="2024-06-10T13:48:37.788" v="14" actId="1076"/>
      <pc:docMkLst>
        <pc:docMk/>
      </pc:docMkLst>
      <pc:sldChg chg="addSp delSp modSp">
        <pc:chgData name="Fröjd Christina" userId="S::183798@skane.se::57292a27-5270-480f-acc0-df62f3876a98" providerId="AD" clId="Web-{B61DF689-2580-AA49-5090-6674661DF58A}" dt="2024-06-10T13:48:37.788" v="14" actId="1076"/>
        <pc:sldMkLst>
          <pc:docMk/>
          <pc:sldMk cId="2894714766" sldId="509"/>
        </pc:sldMkLst>
        <pc:spChg chg="add del mod">
          <ac:chgData name="Fröjd Christina" userId="S::183798@skane.se::57292a27-5270-480f-acc0-df62f3876a98" providerId="AD" clId="Web-{B61DF689-2580-AA49-5090-6674661DF58A}" dt="2024-06-10T13:43:12.166" v="8"/>
          <ac:spMkLst>
            <pc:docMk/>
            <pc:sldMk cId="2894714766" sldId="509"/>
            <ac:spMk id="2" creationId="{6B20AC01-8845-5852-C4E1-55C30E633780}"/>
          </ac:spMkLst>
        </pc:spChg>
        <pc:spChg chg="del mod">
          <ac:chgData name="Fröjd Christina" userId="S::183798@skane.se::57292a27-5270-480f-acc0-df62f3876a98" providerId="AD" clId="Web-{B61DF689-2580-AA49-5090-6674661DF58A}" dt="2024-06-10T13:43:03.854" v="4"/>
          <ac:spMkLst>
            <pc:docMk/>
            <pc:sldMk cId="2894714766" sldId="509"/>
            <ac:spMk id="7" creationId="{AACEF1B6-2399-0BAB-2B90-0700639FE067}"/>
          </ac:spMkLst>
        </pc:spChg>
        <pc:spChg chg="add mod">
          <ac:chgData name="Fröjd Christina" userId="S::183798@skane.se::57292a27-5270-480f-acc0-df62f3876a98" providerId="AD" clId="Web-{B61DF689-2580-AA49-5090-6674661DF58A}" dt="2024-06-10T13:48:37.788" v="14" actId="1076"/>
          <ac:spMkLst>
            <pc:docMk/>
            <pc:sldMk cId="2894714766" sldId="509"/>
            <ac:spMk id="8" creationId="{18FF92FA-827B-2FDC-464B-0A4C57290934}"/>
          </ac:spMkLst>
        </pc:spChg>
      </pc:sldChg>
      <pc:sldChg chg="modSp">
        <pc:chgData name="Fröjd Christina" userId="S::183798@skane.se::57292a27-5270-480f-acc0-df62f3876a98" providerId="AD" clId="Web-{B61DF689-2580-AA49-5090-6674661DF58A}" dt="2024-06-10T13:41:15.464" v="1" actId="20577"/>
        <pc:sldMkLst>
          <pc:docMk/>
          <pc:sldMk cId="284356864" sldId="2147481066"/>
        </pc:sldMkLst>
        <pc:spChg chg="mod">
          <ac:chgData name="Fröjd Christina" userId="S::183798@skane.se::57292a27-5270-480f-acc0-df62f3876a98" providerId="AD" clId="Web-{B61DF689-2580-AA49-5090-6674661DF58A}" dt="2024-06-10T13:41:15.464" v="1" actId="20577"/>
          <ac:spMkLst>
            <pc:docMk/>
            <pc:sldMk cId="284356864" sldId="2147481066"/>
            <ac:spMk id="5" creationId="{2C7203EC-AD96-08A8-91EE-7B080BC8413B}"/>
          </ac:spMkLst>
        </pc:spChg>
      </pc:sldChg>
    </pc:docChg>
  </pc:docChgLst>
  <pc:docChgLst>
    <pc:chgData name="Merö Linnéa" userId="516d9b54-894d-4f7d-9fee-b6464671e94f" providerId="ADAL" clId="{E6E006B7-9ABD-4E86-AA6D-BE12B9E694C2}"/>
    <pc:docChg chg="undo custSel delSld modSld sldOrd">
      <pc:chgData name="Merö Linnéa" userId="516d9b54-894d-4f7d-9fee-b6464671e94f" providerId="ADAL" clId="{E6E006B7-9ABD-4E86-AA6D-BE12B9E694C2}" dt="2024-06-13T08:25:54.363" v="964" actId="20577"/>
      <pc:docMkLst>
        <pc:docMk/>
      </pc:docMkLst>
      <pc:sldChg chg="addSp delSp modSp mod">
        <pc:chgData name="Merö Linnéa" userId="516d9b54-894d-4f7d-9fee-b6464671e94f" providerId="ADAL" clId="{E6E006B7-9ABD-4E86-AA6D-BE12B9E694C2}" dt="2024-06-13T08:24:53.149" v="919" actId="20577"/>
        <pc:sldMkLst>
          <pc:docMk/>
          <pc:sldMk cId="1804465771" sldId="504"/>
        </pc:sldMkLst>
        <pc:spChg chg="add del mod">
          <ac:chgData name="Merö Linnéa" userId="516d9b54-894d-4f7d-9fee-b6464671e94f" providerId="ADAL" clId="{E6E006B7-9ABD-4E86-AA6D-BE12B9E694C2}" dt="2024-06-13T08:24:53.149" v="919" actId="20577"/>
          <ac:spMkLst>
            <pc:docMk/>
            <pc:sldMk cId="1804465771" sldId="504"/>
            <ac:spMk id="3" creationId="{2979C0DF-CD99-0DB5-0CC8-8C71DBBDD1CA}"/>
          </ac:spMkLst>
        </pc:spChg>
        <pc:spChg chg="add del mod">
          <ac:chgData name="Merö Linnéa" userId="516d9b54-894d-4f7d-9fee-b6464671e94f" providerId="ADAL" clId="{E6E006B7-9ABD-4E86-AA6D-BE12B9E694C2}" dt="2024-06-13T08:24:46.863" v="917" actId="478"/>
          <ac:spMkLst>
            <pc:docMk/>
            <pc:sldMk cId="1804465771" sldId="504"/>
            <ac:spMk id="6" creationId="{B1B5C9E2-28B9-FE92-5059-0CBAB8ADCCFA}"/>
          </ac:spMkLst>
        </pc:spChg>
      </pc:sldChg>
      <pc:sldChg chg="modSp mod ord">
        <pc:chgData name="Merö Linnéa" userId="516d9b54-894d-4f7d-9fee-b6464671e94f" providerId="ADAL" clId="{E6E006B7-9ABD-4E86-AA6D-BE12B9E694C2}" dt="2024-06-12T06:06:30.608" v="277" actId="1076"/>
        <pc:sldMkLst>
          <pc:docMk/>
          <pc:sldMk cId="2894714766" sldId="509"/>
        </pc:sldMkLst>
        <pc:spChg chg="mod">
          <ac:chgData name="Merö Linnéa" userId="516d9b54-894d-4f7d-9fee-b6464671e94f" providerId="ADAL" clId="{E6E006B7-9ABD-4E86-AA6D-BE12B9E694C2}" dt="2024-06-12T06:06:17.462" v="275" actId="14100"/>
          <ac:spMkLst>
            <pc:docMk/>
            <pc:sldMk cId="2894714766" sldId="509"/>
            <ac:spMk id="4" creationId="{38216A32-2CFF-0F3B-298E-61F68E336543}"/>
          </ac:spMkLst>
        </pc:spChg>
        <pc:spChg chg="mod">
          <ac:chgData name="Merö Linnéa" userId="516d9b54-894d-4f7d-9fee-b6464671e94f" providerId="ADAL" clId="{E6E006B7-9ABD-4E86-AA6D-BE12B9E694C2}" dt="2024-06-12T06:06:30.608" v="277" actId="1076"/>
          <ac:spMkLst>
            <pc:docMk/>
            <pc:sldMk cId="2894714766" sldId="509"/>
            <ac:spMk id="8" creationId="{18FF92FA-827B-2FDC-464B-0A4C57290934}"/>
          </ac:spMkLst>
        </pc:spChg>
      </pc:sldChg>
      <pc:sldChg chg="modSp mod ord modNotesTx">
        <pc:chgData name="Merö Linnéa" userId="516d9b54-894d-4f7d-9fee-b6464671e94f" providerId="ADAL" clId="{E6E006B7-9ABD-4E86-AA6D-BE12B9E694C2}" dt="2024-06-13T08:25:54.363" v="964" actId="20577"/>
        <pc:sldMkLst>
          <pc:docMk/>
          <pc:sldMk cId="1663662144" sldId="511"/>
        </pc:sldMkLst>
        <pc:spChg chg="mod">
          <ac:chgData name="Merö Linnéa" userId="516d9b54-894d-4f7d-9fee-b6464671e94f" providerId="ADAL" clId="{E6E006B7-9ABD-4E86-AA6D-BE12B9E694C2}" dt="2024-06-12T06:19:41.330" v="840" actId="404"/>
          <ac:spMkLst>
            <pc:docMk/>
            <pc:sldMk cId="1663662144" sldId="511"/>
            <ac:spMk id="2" creationId="{EA2BAD77-B930-DC2F-759D-44269296EFB4}"/>
          </ac:spMkLst>
        </pc:spChg>
        <pc:spChg chg="mod">
          <ac:chgData name="Merö Linnéa" userId="516d9b54-894d-4f7d-9fee-b6464671e94f" providerId="ADAL" clId="{E6E006B7-9ABD-4E86-AA6D-BE12B9E694C2}" dt="2024-06-12T06:20:03.347" v="850" actId="1035"/>
          <ac:spMkLst>
            <pc:docMk/>
            <pc:sldMk cId="1663662144" sldId="511"/>
            <ac:spMk id="5" creationId="{89585B39-70F1-6741-18ED-719C3A1A01C2}"/>
          </ac:spMkLst>
        </pc:spChg>
        <pc:spChg chg="mod">
          <ac:chgData name="Merö Linnéa" userId="516d9b54-894d-4f7d-9fee-b6464671e94f" providerId="ADAL" clId="{E6E006B7-9ABD-4E86-AA6D-BE12B9E694C2}" dt="2024-06-12T06:20:22.235" v="863" actId="1036"/>
          <ac:spMkLst>
            <pc:docMk/>
            <pc:sldMk cId="1663662144" sldId="511"/>
            <ac:spMk id="12" creationId="{4880EA3D-03D9-942A-D597-CCC4AA0B2410}"/>
          </ac:spMkLst>
        </pc:spChg>
      </pc:sldChg>
      <pc:sldChg chg="del">
        <pc:chgData name="Merö Linnéa" userId="516d9b54-894d-4f7d-9fee-b6464671e94f" providerId="ADAL" clId="{E6E006B7-9ABD-4E86-AA6D-BE12B9E694C2}" dt="2024-06-11T08:28:01.782" v="3" actId="47"/>
        <pc:sldMkLst>
          <pc:docMk/>
          <pc:sldMk cId="3984319666" sldId="512"/>
        </pc:sldMkLst>
      </pc:sldChg>
      <pc:sldChg chg="del">
        <pc:chgData name="Merö Linnéa" userId="516d9b54-894d-4f7d-9fee-b6464671e94f" providerId="ADAL" clId="{E6E006B7-9ABD-4E86-AA6D-BE12B9E694C2}" dt="2024-06-11T08:27:34.696" v="2" actId="47"/>
        <pc:sldMkLst>
          <pc:docMk/>
          <pc:sldMk cId="1253931875" sldId="514"/>
        </pc:sldMkLst>
      </pc:sldChg>
      <pc:sldChg chg="modSp mod">
        <pc:chgData name="Merö Linnéa" userId="516d9b54-894d-4f7d-9fee-b6464671e94f" providerId="ADAL" clId="{E6E006B7-9ABD-4E86-AA6D-BE12B9E694C2}" dt="2024-06-12T06:14:25.570" v="686" actId="20577"/>
        <pc:sldMkLst>
          <pc:docMk/>
          <pc:sldMk cId="284356864" sldId="2147481066"/>
        </pc:sldMkLst>
        <pc:spChg chg="mod">
          <ac:chgData name="Merö Linnéa" userId="516d9b54-894d-4f7d-9fee-b6464671e94f" providerId="ADAL" clId="{E6E006B7-9ABD-4E86-AA6D-BE12B9E694C2}" dt="2024-06-12T06:14:25.570" v="686" actId="20577"/>
          <ac:spMkLst>
            <pc:docMk/>
            <pc:sldMk cId="284356864" sldId="2147481066"/>
            <ac:spMk id="3" creationId="{FFD08B06-201B-D762-282B-69AF063426BC}"/>
          </ac:spMkLst>
        </pc:spChg>
        <pc:spChg chg="mod">
          <ac:chgData name="Merö Linnéa" userId="516d9b54-894d-4f7d-9fee-b6464671e94f" providerId="ADAL" clId="{E6E006B7-9ABD-4E86-AA6D-BE12B9E694C2}" dt="2024-06-12T06:08:08.648" v="333" actId="20577"/>
          <ac:spMkLst>
            <pc:docMk/>
            <pc:sldMk cId="284356864" sldId="2147481066"/>
            <ac:spMk id="5" creationId="{2C7203EC-AD96-08A8-91EE-7B080BC841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2024-06-11</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2024-06-11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1</a:t>
            </a:fld>
            <a:endParaRPr lang="sv-SE"/>
          </a:p>
        </p:txBody>
      </p:sp>
    </p:spTree>
    <p:extLst>
      <p:ext uri="{BB962C8B-B14F-4D97-AF65-F5344CB8AC3E}">
        <p14:creationId xmlns:p14="http://schemas.microsoft.com/office/powerpoint/2010/main" val="428941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ppt-bild finns också som ett </a:t>
            </a:r>
            <a:r>
              <a:rPr lang="sv-SE" dirty="0" err="1"/>
              <a:t>kommunikationstödmaterial</a:t>
            </a:r>
            <a:r>
              <a:rPr lang="sv-SE" dirty="0"/>
              <a:t> för chefer att använda med medarbetare, se </a:t>
            </a:r>
            <a:r>
              <a:rPr lang="sv-SE" i="1" dirty="0"/>
              <a:t>”SDV – saker som blir säkrare”. </a:t>
            </a:r>
            <a:r>
              <a:rPr lang="sv-SE" dirty="0"/>
              <a:t>I det materialet finns också dialogstöd.</a:t>
            </a:r>
            <a:endParaRPr lang="sv-SE" i="1"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416626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Färdigt och tillräckligt testat system </a:t>
            </a:r>
            <a:r>
              <a:rPr lang="sv-SE" sz="1800" b="0" i="0" dirty="0">
                <a:solidFill>
                  <a:srgbClr val="000000"/>
                </a:solidFill>
                <a:effectLst/>
                <a:latin typeface="Aptos" panose="020B0004020202020204" pitchFamily="34" charset="0"/>
              </a:rPr>
              <a:t> </a:t>
            </a:r>
          </a:p>
          <a:p>
            <a:pPr algn="l" rtl="0" fontAlgn="base"/>
            <a:r>
              <a:rPr lang="sv-SE" sz="1800" b="0" i="0" dirty="0">
                <a:solidFill>
                  <a:srgbClr val="000000"/>
                </a:solidFill>
                <a:effectLst/>
                <a:latin typeface="Aptos" panose="020B0004020202020204" pitchFamily="34" charset="0"/>
              </a:rPr>
              <a:t>Efter sex års arbete har vi ett färdigbyggt system i sin första version. Tusentals tester har gjorts av olika funktioner. Systemet har testats i sin helhet och patientflödena testas nu grundligt. Efter sommaren kommer vi även att testa medarbetarnas arbetsflöden utifrån deras specifika roller. Detta för att säkra att medarbetarna verkligen kan utföra sina arbetsuppgifter på ett korrekt och säkert sätt med stöd av systemet.  </a:t>
            </a:r>
            <a:endParaRPr lang="sv-SE" sz="18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sv-SE" sz="1800" b="1"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Klinisk förankring</a:t>
            </a:r>
            <a:r>
              <a:rPr lang="sv-SE" sz="1800" b="0" i="0" dirty="0">
                <a:solidFill>
                  <a:srgbClr val="000000"/>
                </a:solidFill>
                <a:effectLst/>
                <a:latin typeface="Aptos" panose="020B00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sv-SE" sz="1800" b="0" i="0" dirty="0">
                <a:solidFill>
                  <a:srgbClr val="000000"/>
                </a:solidFill>
                <a:effectLst/>
                <a:latin typeface="Aptos" panose="020B0004020202020204" pitchFamily="34" charset="0"/>
              </a:rPr>
              <a:t>Runt 400 medarbetare från hälso- och sjukvården har anpassat och testat systemet för skånska förhållanden, och enats om gemensamma arbetssätt. </a:t>
            </a:r>
            <a:r>
              <a:rPr lang="sv-SE" sz="1200" b="0" i="0" dirty="0">
                <a:solidFill>
                  <a:srgbClr val="000000"/>
                </a:solidFill>
                <a:effectLst/>
                <a:latin typeface="Aptos" panose="020B0004020202020204" pitchFamily="34" charset="0"/>
              </a:rPr>
              <a:t>Säkerhetsexperter och jurister har sett över teknik och lagefterlevnad.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sv-SE" sz="1800" b="1"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Effektiv riskhantering </a:t>
            </a:r>
            <a:r>
              <a:rPr lang="sv-SE" sz="1800" b="0" i="0" dirty="0">
                <a:solidFill>
                  <a:srgbClr val="000000"/>
                </a:solidFill>
                <a:effectLst/>
                <a:latin typeface="Aptos" panose="020B0004020202020204" pitchFamily="34" charset="0"/>
              </a:rPr>
              <a:t>  </a:t>
            </a:r>
          </a:p>
          <a:p>
            <a:pPr algn="l" rtl="0" fontAlgn="base"/>
            <a:r>
              <a:rPr lang="sv-SE" sz="1800" b="0" i="0" dirty="0">
                <a:solidFill>
                  <a:srgbClr val="000000"/>
                </a:solidFill>
                <a:effectLst/>
                <a:latin typeface="Aptos" panose="020B0004020202020204" pitchFamily="34" charset="0"/>
              </a:rPr>
              <a:t>Under arbetet med att anpassa systemet har vi haft en genomarbetad process för att fånga upp och åtgärda olika typer av risker – patientsäkerhet, integritetsskydd, dataskydd och driftsäkerhet. Det handlar både om arbetssätten och själva systemet, och all teknik som påverkas. Genom åren har detta blivit tusentals risker på olika nivåer som har klassificerats, bedömts, prioriterats och hanterats.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sv-SE" sz="1800" b="1"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Väl planerat och genomfört förändringsarbete </a:t>
            </a:r>
            <a:r>
              <a:rPr lang="sv-SE" sz="1800" b="0" i="0" dirty="0">
                <a:solidFill>
                  <a:srgbClr val="000000"/>
                </a:solidFill>
                <a:effectLst/>
                <a:latin typeface="WordVisiCarriageReturn_MSFontService"/>
              </a:rPr>
              <a:t> </a:t>
            </a:r>
            <a:br>
              <a:rPr lang="sv-SE" sz="1800" b="0" i="0" dirty="0">
                <a:solidFill>
                  <a:srgbClr val="000000"/>
                </a:solidFill>
                <a:effectLst/>
                <a:latin typeface="WordVisiCarriageReturn_MSFontService"/>
              </a:rPr>
            </a:br>
            <a:r>
              <a:rPr lang="sv-SE" sz="1800" b="0" i="0" dirty="0">
                <a:solidFill>
                  <a:srgbClr val="000000"/>
                </a:solidFill>
                <a:effectLst/>
                <a:latin typeface="Aptos" panose="020B0004020202020204" pitchFamily="34" charset="0"/>
              </a:rPr>
              <a:t>De olika mottagande organisationerna har egna utrullningsprojekt som skräddarsyr förändringsarbetet för just deras verksamheter. Det handlar om att förbereda medarbetarna genom att noga gå igenom vad de ska börja, sluta och fortsätta göra. Den fackliga samverkansprocessen har en viktig roll på både regional och lokal nivå för att identifiera eventuella arbetsmiljörisker. </a:t>
            </a:r>
          </a:p>
          <a:p>
            <a:pPr algn="l" rtl="0" fontAlgn="base">
              <a:buFont typeface="Arial" panose="020B0604020202020204" pitchFamily="34" charset="0"/>
              <a:buNone/>
            </a:pPr>
            <a:endParaRPr lang="sv-SE" sz="1800" b="1"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Utbildning av alla</a:t>
            </a:r>
            <a:r>
              <a:rPr lang="sv-SE" sz="1800" b="0" i="0" dirty="0">
                <a:solidFill>
                  <a:srgbClr val="000000"/>
                </a:solidFill>
                <a:effectLst/>
                <a:latin typeface="Aptos" panose="020B0004020202020204" pitchFamily="34" charset="0"/>
              </a:rPr>
              <a:t> </a:t>
            </a:r>
          </a:p>
          <a:p>
            <a:pPr algn="l" rtl="0" fontAlgn="base"/>
            <a:r>
              <a:rPr lang="sv-SE" sz="1800" b="0" i="0" dirty="0">
                <a:solidFill>
                  <a:srgbClr val="000000"/>
                </a:solidFill>
                <a:effectLst/>
                <a:latin typeface="Aptos" panose="020B0004020202020204" pitchFamily="34" charset="0"/>
              </a:rPr>
              <a:t>Alla 38 000 medarbetare inom offentligt och privat driven vård måste få utbildning innan de får börja arbeta i den nya IT-miljön. Utbildningen, som är i genomsnitt 1-2 dagar lång, är skräddarsydd utifrån yrkesroll, arbetsplats och hur många av SDV:s olika applikationer man behöver kunna för att göra sitt arbete. Utbildningsupplägg och utbildningsmaterial är framtaget och testat av hälso- och sjukvårdens egna medarbetare, för att säkra att varje medarbetare får rätt utbildning.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sv-SE" sz="1800" b="1"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Genomtänkt och noga planerad driftstart</a:t>
            </a:r>
            <a:r>
              <a:rPr lang="sv-SE" sz="1800" b="0" i="0" dirty="0">
                <a:solidFill>
                  <a:srgbClr val="000000"/>
                </a:solidFill>
                <a:effectLst/>
                <a:latin typeface="Aptos" panose="020B0004020202020204" pitchFamily="34" charset="0"/>
              </a:rPr>
              <a:t> </a:t>
            </a:r>
          </a:p>
          <a:p>
            <a:pPr algn="l" rtl="0" fontAlgn="base"/>
            <a:r>
              <a:rPr lang="sv-SE" sz="1800" b="0" i="0" dirty="0">
                <a:solidFill>
                  <a:srgbClr val="000000"/>
                </a:solidFill>
                <a:effectLst/>
                <a:latin typeface="Aptos" panose="020B0004020202020204" pitchFamily="34" charset="0"/>
              </a:rPr>
              <a:t>Driftstarten sker i fyra omgångar under knappt två år, med start i sydöstra Skåne och en begränsad mängd enheter och 2500 medarbetare. Vid varje utrullning kommer erfarenheterna att samlas in och beaktas vid kommande utrullningsomgång.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Aptos" panose="020B0004020202020204" pitchFamily="34" charset="0"/>
              </a:rPr>
              <a:t>Innan driftstart blir det övning och genrep av olika moment för att vara säker på att alla vet vad de ska göra.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Aptos" panose="020B0004020202020204" pitchFamily="34" charset="0"/>
              </a:rPr>
              <a:t>Före, under och efter driftstarten kommer det att finnas olika roller som ger support, bland annat runt tvåtusen SDV-coacher som ska utbildas för att ge stöd åt sina egna kollegor.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sv-SE" sz="1800" b="1"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Fortsatt utveckling</a:t>
            </a:r>
            <a:r>
              <a:rPr lang="sv-SE" sz="1800" b="0" i="0" dirty="0">
                <a:solidFill>
                  <a:srgbClr val="000000"/>
                </a:solidFill>
                <a:effectLst/>
                <a:latin typeface="WordVisiCarriageReturn_MSFontService"/>
              </a:rPr>
              <a:t> </a:t>
            </a:r>
            <a:br>
              <a:rPr lang="sv-SE" sz="1800" b="0" i="0" dirty="0">
                <a:solidFill>
                  <a:srgbClr val="000000"/>
                </a:solidFill>
                <a:effectLst/>
                <a:latin typeface="WordVisiCarriageReturn_MSFontService"/>
              </a:rPr>
            </a:br>
            <a:r>
              <a:rPr lang="sv-SE" sz="1800" b="0" i="0" dirty="0">
                <a:solidFill>
                  <a:srgbClr val="000000"/>
                </a:solidFill>
                <a:effectLst/>
                <a:latin typeface="Aptos" panose="020B0004020202020204" pitchFamily="34" charset="0"/>
              </a:rPr>
              <a:t>Allt kommer inte att vara helt perfekt för alla från början. Det finns alltid något som kan bli bättre. Därför fortsätter vi att testa så mycket vi hinner och har resurser till, och vi arbetar även redan nu med kommande versioner av SDV. Varje utrullningsomgång innebär en viss uppgradering av systemet, och när det är klart kan vi tillsammans fortsätta vårt arbete med att utveckla och utforma det. Många som arbetat med utvecklingen stannar kvar i arbetet vilket skapar trygghet. </a:t>
            </a:r>
          </a:p>
          <a:p>
            <a:pPr algn="l" rtl="0" fontAlgn="base">
              <a:buFont typeface="Arial" panose="020B0604020202020204" pitchFamily="34" charset="0"/>
              <a:buNone/>
            </a:pPr>
            <a:endParaRPr lang="sv-SE" sz="1800" b="0" i="0" dirty="0">
              <a:solidFill>
                <a:srgbClr val="000000"/>
              </a:solidFill>
              <a:effectLst/>
              <a:latin typeface="Aptos" panose="020B0004020202020204" pitchFamily="34" charset="0"/>
            </a:endParaRPr>
          </a:p>
          <a:p>
            <a:pPr algn="l" rtl="0" fontAlgn="base">
              <a:buFont typeface="Arial" panose="020B0604020202020204" pitchFamily="34" charset="0"/>
              <a:buNone/>
            </a:pPr>
            <a:r>
              <a:rPr lang="sv-SE" sz="1800" b="1" i="0" dirty="0">
                <a:solidFill>
                  <a:srgbClr val="000000"/>
                </a:solidFill>
                <a:effectLst/>
                <a:latin typeface="Aptos" panose="020B0004020202020204" pitchFamily="34" charset="0"/>
              </a:rPr>
              <a:t>Omvärldsbevakning</a:t>
            </a:r>
          </a:p>
          <a:p>
            <a:pPr algn="l" rtl="0" fontAlgn="base">
              <a:buFont typeface="Arial" panose="020B0604020202020204" pitchFamily="34" charset="0"/>
              <a:buNone/>
            </a:pPr>
            <a:r>
              <a:rPr lang="sv-SE" sz="1800" b="0" i="0" dirty="0">
                <a:solidFill>
                  <a:srgbClr val="000000"/>
                </a:solidFill>
                <a:effectLst/>
                <a:latin typeface="Aptos" panose="020B0004020202020204" pitchFamily="34" charset="0"/>
              </a:rPr>
              <a:t>Vi bevakar vad som händer på andra ställen som har motsvarande system. Det gäller även när saker går fel och säkerställer då att vi har rutiner som gör att sådana situationer inte kan uppstå.  </a:t>
            </a:r>
          </a:p>
          <a:p>
            <a:pPr algn="l" rtl="0" fontAlgn="base">
              <a:buFont typeface="Arial" panose="020B0604020202020204" pitchFamily="34" charset="0"/>
              <a:buNone/>
            </a:pPr>
            <a:endParaRPr lang="sv-SE" sz="1800" b="0" i="0" dirty="0">
              <a:solidFill>
                <a:srgbClr val="000000"/>
              </a:solidFill>
              <a:effectLs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sv-SE" sz="1800" b="1" dirty="0"/>
              <a:t>Fokus på dataskydd och driftsäkerhet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sv-SE" sz="1800" dirty="0"/>
              <a:t>Cyberattacker och utpressning (</a:t>
            </a:r>
            <a:r>
              <a:rPr lang="sv-SE" sz="1800" dirty="0" err="1"/>
              <a:t>ransomware</a:t>
            </a:r>
            <a:r>
              <a:rPr lang="sv-SE" sz="1800" dirty="0"/>
              <a:t>) är ett växande problem inom hälso- och sjukvård. Det kan ha påverkan på liv och död, men också på tillgängligheten – och belastningen – på sjukhus och mottagningar inom geografiska områden. Därför arbetar våra säkerhetsexperter fokuserat på att förebygga attacker. Färre system ger färre ytor för intrång. </a:t>
            </a:r>
            <a:endParaRPr lang="sv-SE" sz="1800" b="0" i="0" dirty="0">
              <a:solidFill>
                <a:srgbClr val="000000"/>
              </a:solidFill>
              <a:effectLst/>
              <a:latin typeface="Aptos" panose="020B00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993293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2024-06-11</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2024-06-11</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2024-06-11</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2024-06-11</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2024-06-11</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2024-06-11</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2024-06-11</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2024-06-11</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2024-06-11</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2024-06-11</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2024-06-11</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2024-06-11</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2024-06-11</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2024-06-11</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2024-06-11</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2024-06-11</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2024-06-11</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2024-06-11</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2024-06-11</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2024-06-11</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2024-06-11</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68044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9928573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514647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571843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r>
              <a:rPr lang="sv-SE"/>
              <a:t>2024-05-02</a:t>
            </a:r>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56379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02692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2057044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358976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r>
              <a:rPr lang="sv-SE"/>
              <a:t>2024-05-02</a:t>
            </a:r>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2024-06-11</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110573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80247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2024-06-11</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07969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53451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029235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395965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r>
              <a:rPr lang="sv-SE"/>
              <a:t>2024-05-02</a:t>
            </a:r>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282900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13173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42050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74770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18584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10262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2024-06-11</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62221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3927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92743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r>
              <a:rPr lang="sv-SE"/>
              <a:t>2024-05-02</a:t>
            </a:r>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96310305"/>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84005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365446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66640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6417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2024-05-02</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0112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r>
              <a:rPr lang="sv-SE"/>
              <a:t>2024-05-02</a:t>
            </a:r>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80640504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2024-06-11</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r>
              <a:rPr lang="sv-SE"/>
              <a:t>2024-05-02</a:t>
            </a:r>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0194127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r>
              <a:rPr lang="sv-SE"/>
              <a:t>2024-05-02</a:t>
            </a:r>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91939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r>
              <a:rPr lang="sv-SE"/>
              <a:t>2024-05-02</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67180128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a:xfrm>
            <a:off x="584754" y="6525320"/>
            <a:ext cx="960781" cy="365125"/>
          </a:xfrm>
          <a:prstGeom prst="rect">
            <a:avLst/>
          </a:prstGeom>
        </p:spPr>
        <p:txBody>
          <a:bodyPr/>
          <a:lstStyle/>
          <a:p>
            <a:r>
              <a:rPr lang="sv-SE"/>
              <a:t>2024-05-02</a:t>
            </a:r>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35518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r>
              <a:rPr lang="sv-SE"/>
              <a:t>2024-05-02</a:t>
            </a:r>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139952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r>
              <a:rPr lang="sv-SE"/>
              <a:t>2024-05-02</a:t>
            </a:r>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2062907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r>
              <a:rPr lang="sv-SE"/>
              <a:t>2024-05-02</a:t>
            </a:r>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7988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2024-06-11</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2024-06-11</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2024-06-11</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2024-06-11</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image" Target="../media/image1.png"/><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image" Target="../media/image4.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image" Target="../media/image2.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2024-06-11</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2024-05-02</a:t>
            </a:r>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39"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5" name="Bildobjekt 5">
            <a:extLst>
              <a:ext uri="{FF2B5EF4-FFF2-40B4-BE49-F238E27FC236}">
                <a16:creationId xmlns:a16="http://schemas.microsoft.com/office/drawing/2014/main" id="{14A3BAC3-F73E-47E6-215D-B887BBB70588}"/>
              </a:ext>
            </a:extLst>
          </p:cNvPr>
          <p:cNvPicPr>
            <a:picLocks noChangeAspect="1" noChangeArrowheads="1"/>
          </p:cNvPicPr>
          <p:nvPr userDrawn="1"/>
        </p:nvPicPr>
        <p:blipFill>
          <a:blip r:embed="rId41"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1264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Lst>
  <p:hf sldNum="0" hdr="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SDV och säkerhet</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1828800" y="3404591"/>
            <a:ext cx="8534400" cy="1752599"/>
          </a:xfrm>
        </p:spPr>
        <p:txBody>
          <a:bodyPr vert="horz" lIns="91440" tIns="45720" rIns="91440" bIns="45720" rtlCol="0" anchor="t">
            <a:noAutofit/>
          </a:bodyPr>
          <a:lstStyle/>
          <a:p>
            <a:r>
              <a:rPr lang="sv-SE" dirty="0"/>
              <a:t>Stödmaterial för chefer och ledningspersoner</a:t>
            </a:r>
          </a:p>
          <a:p>
            <a:endParaRPr lang="sv-SE" sz="1800" dirty="0"/>
          </a:p>
          <a:p>
            <a:r>
              <a:rPr lang="sv-SE" sz="1800" dirty="0"/>
              <a:t>Version per 2024-06-07</a:t>
            </a:r>
          </a:p>
          <a:p>
            <a:endParaRPr lang="sv-SE" dirty="0"/>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a:xfrm>
            <a:off x="609600" y="205621"/>
            <a:ext cx="10972800" cy="1143000"/>
          </a:xfrm>
        </p:spPr>
        <p:txBody>
          <a:bodyPr/>
          <a:lstStyle/>
          <a:p>
            <a:r>
              <a:rPr lang="sv-SE" dirty="0"/>
              <a:t>Syftet med detta underlag</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853008" y="2326110"/>
            <a:ext cx="9885015" cy="3246788"/>
          </a:xfrm>
        </p:spPr>
        <p:txBody>
          <a:bodyPr/>
          <a:lstStyle/>
          <a:p>
            <a:r>
              <a:rPr lang="sv-SE" sz="1600" dirty="0"/>
              <a:t>Som chef och ledningsperson behöver du ha insikt om </a:t>
            </a:r>
            <a:r>
              <a:rPr lang="sv-SE" sz="1600" b="1" dirty="0"/>
              <a:t>vad som blir säkrare med SDV</a:t>
            </a:r>
            <a:r>
              <a:rPr lang="sv-SE" sz="1600" dirty="0"/>
              <a:t>, jämfört med dagens situation (bild 3). Just säkerhetsaspekten är ju en av de stora anledningarna till att vi behöver genomföra denna stora förändringen i skånsk vård.</a:t>
            </a:r>
          </a:p>
          <a:p>
            <a:r>
              <a:rPr lang="sv-SE" sz="1600" dirty="0"/>
              <a:t>Det kan även vara bra för dig att ha insikt i </a:t>
            </a:r>
            <a:r>
              <a:rPr lang="sv-SE" sz="1600" b="1" dirty="0"/>
              <a:t>hur vi jobbat och jobbar för att utforma SDV säkert </a:t>
            </a:r>
            <a:r>
              <a:rPr lang="sv-SE" sz="1600" dirty="0"/>
              <a:t>(bild 4 + anteckningsfält). Detta för att hjälpa dig stå förberedd och trygg i resonemang och frågor som kan uppkomma om </a:t>
            </a:r>
            <a:r>
              <a:rPr lang="sv-SE" sz="1600" dirty="0" err="1"/>
              <a:t>SDVs</a:t>
            </a:r>
            <a:r>
              <a:rPr lang="sv-SE" sz="1600" dirty="0"/>
              <a:t> säkerhet.</a:t>
            </a:r>
          </a:p>
          <a:p>
            <a:r>
              <a:rPr lang="sv-SE" sz="1600" b="1" dirty="0"/>
              <a:t>Det här materialet är tänkt för dig som chef/ledningsperson, för din egen inläsning eller visning i ledningsgrupper</a:t>
            </a:r>
            <a:r>
              <a:rPr lang="sv-SE" sz="1600" dirty="0"/>
              <a:t>. Vill du prata med medarbetare om fördelarna med SDV ur ett säkerhetsperspektiv så finns istället ppt-materialet </a:t>
            </a:r>
            <a:r>
              <a:rPr lang="sv-SE" sz="1600" i="1" dirty="0"/>
              <a:t>”SDV – saker som blir säkrare”. </a:t>
            </a:r>
            <a:r>
              <a:rPr lang="sv-SE" sz="1600" dirty="0"/>
              <a:t>I det materialet finns bilder du kan visa för medarbetarna, och stöd för dialog med din arbetsgrupp.</a:t>
            </a:r>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704726" y="935326"/>
            <a:ext cx="10758287" cy="11430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a:solidFill>
                  <a:srgbClr val="FDF9E4"/>
                </a:solidFill>
                <a:latin typeface="Public Sans"/>
              </a:rPr>
              <a:t>Underlaget</a:t>
            </a:r>
            <a:r>
              <a:rPr kumimoji="0" lang="sv-SE" sz="1600" b="0" i="0" u="none" strike="noStrike" kern="1200" cap="none" spc="0" normalizeH="0" baseline="0" noProof="0" dirty="0">
                <a:ln>
                  <a:noFill/>
                </a:ln>
                <a:solidFill>
                  <a:srgbClr val="FDF9E4"/>
                </a:solidFill>
                <a:effectLst/>
                <a:uLnTx/>
                <a:uFillTx/>
                <a:latin typeface="Public Sans"/>
                <a:ea typeface="+mn-ea"/>
                <a:cs typeface="+mn-cs"/>
              </a:rPr>
              <a:t> </a:t>
            </a:r>
            <a:r>
              <a:rPr kumimoji="0" lang="sv-SE" sz="1600" b="0" i="1" u="none" strike="noStrike" kern="1200" cap="none" spc="0" normalizeH="0" baseline="0" noProof="0" dirty="0">
                <a:ln>
                  <a:noFill/>
                </a:ln>
                <a:solidFill>
                  <a:srgbClr val="FDF9E4"/>
                </a:solidFill>
                <a:effectLst/>
                <a:uLnTx/>
                <a:uFillTx/>
                <a:latin typeface="Public Sans"/>
                <a:ea typeface="+mn-ea"/>
                <a:cs typeface="+mn-cs"/>
              </a:rPr>
              <a:t>”SDV och säkerhet” </a:t>
            </a:r>
            <a:r>
              <a:rPr kumimoji="0" lang="sv-SE" sz="1600" b="0" i="0" u="none" strike="noStrike" kern="1200" cap="none" spc="0" normalizeH="0" baseline="0" noProof="0" dirty="0">
                <a:ln>
                  <a:noFill/>
                </a:ln>
                <a:solidFill>
                  <a:srgbClr val="FDF9E4"/>
                </a:solidFill>
                <a:effectLst/>
                <a:uLnTx/>
                <a:uFillTx/>
                <a:latin typeface="Public Sans"/>
                <a:ea typeface="+mn-ea"/>
                <a:cs typeface="+mn-cs"/>
              </a:rPr>
              <a:t>är tänkt som ett stöd för dig som chef/ledningsperson</a:t>
            </a:r>
            <a:r>
              <a:rPr lang="sv-SE" sz="1600" dirty="0">
                <a:solidFill>
                  <a:srgbClr val="FDF9E4"/>
                </a:solidFill>
                <a:latin typeface="Public Sans"/>
              </a:rPr>
              <a:t>, eller för visning chef till chefer. </a:t>
            </a:r>
            <a:r>
              <a:rPr kumimoji="0" lang="sv-SE" sz="1600" b="0" i="0" u="none" strike="noStrike" kern="1200" cap="none" spc="0" normalizeH="0" baseline="0" noProof="0" dirty="0">
                <a:ln>
                  <a:noFill/>
                </a:ln>
                <a:solidFill>
                  <a:srgbClr val="FDF9E4"/>
                </a:solidFill>
                <a:effectLst/>
                <a:uLnTx/>
                <a:uFillTx/>
                <a:latin typeface="Public Sans"/>
                <a:ea typeface="+mn-ea"/>
                <a:cs typeface="+mn-cs"/>
              </a:rPr>
              <a:t>Vill du ha ett material för användning direkt till medarbetare så finns en annan variant på presentation.</a:t>
            </a:r>
            <a:endParaRPr lang="sv-SE" sz="1600" dirty="0">
              <a:solidFill>
                <a:srgbClr val="FDF9E4"/>
              </a:solidFill>
              <a:latin typeface="Public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DF9E4"/>
                </a:solidFill>
                <a:effectLst/>
                <a:uLnTx/>
                <a:uFillTx/>
                <a:latin typeface="Public Sans"/>
                <a:ea typeface="+mn-ea"/>
                <a:cs typeface="+mn-cs"/>
              </a:rPr>
              <a:t>Läs även i ant</a:t>
            </a:r>
            <a:r>
              <a:rPr lang="sv-SE" sz="1600" dirty="0">
                <a:solidFill>
                  <a:srgbClr val="FDF9E4"/>
                </a:solidFill>
                <a:latin typeface="Public Sans"/>
              </a:rPr>
              <a:t>eckningsfältet under bilderna, för extra stöd.</a:t>
            </a:r>
            <a:endParaRPr kumimoji="0" lang="sv-SE" sz="1600" b="0" i="0" u="none" strike="noStrike" kern="1200" cap="none" spc="0" normalizeH="0" baseline="0" noProof="0" dirty="0">
              <a:ln>
                <a:noFill/>
              </a:ln>
              <a:solidFill>
                <a:srgbClr val="FDF9E4"/>
              </a:solidFill>
              <a:effectLst/>
              <a:uLnTx/>
              <a:uFillTx/>
              <a:latin typeface="Public Sans"/>
              <a:ea typeface="+mn-ea"/>
              <a:cs typeface="+mn-cs"/>
            </a:endParaRPr>
          </a:p>
        </p:txBody>
      </p:sp>
    </p:spTree>
    <p:extLst>
      <p:ext uri="{BB962C8B-B14F-4D97-AF65-F5344CB8AC3E}">
        <p14:creationId xmlns:p14="http://schemas.microsoft.com/office/powerpoint/2010/main" val="28435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2BAD77-B930-DC2F-759D-44269296EFB4}"/>
              </a:ext>
            </a:extLst>
          </p:cNvPr>
          <p:cNvSpPr>
            <a:spLocks noGrp="1"/>
          </p:cNvSpPr>
          <p:nvPr>
            <p:ph type="title"/>
          </p:nvPr>
        </p:nvSpPr>
        <p:spPr>
          <a:xfrm>
            <a:off x="609600" y="358775"/>
            <a:ext cx="11376454" cy="746125"/>
          </a:xfrm>
        </p:spPr>
        <p:txBody>
          <a:bodyPr/>
          <a:lstStyle/>
          <a:p>
            <a:r>
              <a:rPr lang="sv-SE" dirty="0"/>
              <a:t>Vad blir säkrare med SDV </a:t>
            </a:r>
            <a:r>
              <a:rPr lang="sv-SE" sz="2000" b="0" dirty="0"/>
              <a:t>och en sammanhållen digital vårdmiljö? </a:t>
            </a:r>
            <a:endParaRPr lang="sv-SE" sz="3200" b="0" dirty="0"/>
          </a:p>
        </p:txBody>
      </p:sp>
      <p:sp>
        <p:nvSpPr>
          <p:cNvPr id="5" name="Platshållare för innehåll 4">
            <a:extLst>
              <a:ext uri="{FF2B5EF4-FFF2-40B4-BE49-F238E27FC236}">
                <a16:creationId xmlns:a16="http://schemas.microsoft.com/office/drawing/2014/main" id="{89585B39-70F1-6741-18ED-719C3A1A01C2}"/>
              </a:ext>
            </a:extLst>
          </p:cNvPr>
          <p:cNvSpPr>
            <a:spLocks noGrp="1"/>
          </p:cNvSpPr>
          <p:nvPr>
            <p:ph idx="1"/>
          </p:nvPr>
        </p:nvSpPr>
        <p:spPr>
          <a:xfrm>
            <a:off x="609600" y="1350495"/>
            <a:ext cx="10972800" cy="4849813"/>
          </a:xfrm>
        </p:spPr>
        <p:txBody>
          <a:bodyPr/>
          <a:lstStyle/>
          <a:p>
            <a:r>
              <a:rPr lang="sv-SE" sz="2000" b="1" dirty="0"/>
              <a:t>Säkrare hantering av patientens data och bättre integritetsskydd</a:t>
            </a:r>
            <a:r>
              <a:rPr lang="sv-SE" sz="2000" dirty="0"/>
              <a:t> när information inte ligger i och behöver flyttas mellan olika system.  </a:t>
            </a:r>
          </a:p>
          <a:p>
            <a:r>
              <a:rPr lang="sv-SE" sz="2000" b="1" dirty="0"/>
              <a:t>Säkrare övergång mellan olika vårdformer och vårdgivare </a:t>
            </a:r>
            <a:r>
              <a:rPr lang="sv-SE" sz="2000" dirty="0"/>
              <a:t>samt bättre kommunikation mellan vårdgivare med all information i samma system. </a:t>
            </a:r>
          </a:p>
          <a:p>
            <a:r>
              <a:rPr lang="sv-SE" sz="2000" b="1" dirty="0"/>
              <a:t>Säkrare läkemedelshantering </a:t>
            </a:r>
            <a:r>
              <a:rPr lang="sv-SE" sz="2000" dirty="0"/>
              <a:t>med en läkemedelslista och med obruten process.  </a:t>
            </a:r>
          </a:p>
          <a:p>
            <a:r>
              <a:rPr lang="sv-SE" sz="2000" b="1" dirty="0"/>
              <a:t>Bättre möjlighet att följa patientens trend </a:t>
            </a:r>
            <a:r>
              <a:rPr lang="sv-SE" sz="2000" dirty="0"/>
              <a:t>genom aktuell information till alla som använder systemet och med systeminbyggda beslutsstöd.</a:t>
            </a:r>
          </a:p>
          <a:p>
            <a:r>
              <a:rPr lang="sv-SE" sz="2000" b="1" dirty="0"/>
              <a:t>Ökat integritetsskydd </a:t>
            </a:r>
            <a:r>
              <a:rPr lang="sv-SE" sz="2000" dirty="0"/>
              <a:t>genom att det är enklare att följa lagar och regler som GDPR  </a:t>
            </a:r>
            <a:br>
              <a:rPr lang="sv-SE" sz="2000" dirty="0"/>
            </a:br>
            <a:r>
              <a:rPr lang="sv-SE" sz="2000" dirty="0"/>
              <a:t>och Patientdatalagen med mera i nyare system.   </a:t>
            </a:r>
          </a:p>
          <a:p>
            <a:r>
              <a:rPr lang="sv-SE" sz="2000" b="1" dirty="0"/>
              <a:t>Säkrare drift med ökad överskådlighet </a:t>
            </a:r>
            <a:r>
              <a:rPr lang="sv-SE" sz="2000" dirty="0"/>
              <a:t>på grund av färre system. </a:t>
            </a:r>
          </a:p>
          <a:p>
            <a:r>
              <a:rPr lang="sv-SE" sz="2000" b="1" dirty="0"/>
              <a:t>Färre ytor för intrång </a:t>
            </a:r>
            <a:r>
              <a:rPr lang="sv-SE" sz="2000" dirty="0"/>
              <a:t>när vi har färre system.  </a:t>
            </a:r>
          </a:p>
        </p:txBody>
      </p:sp>
      <p:sp>
        <p:nvSpPr>
          <p:cNvPr id="12" name="Båge 11">
            <a:extLst>
              <a:ext uri="{FF2B5EF4-FFF2-40B4-BE49-F238E27FC236}">
                <a16:creationId xmlns:a16="http://schemas.microsoft.com/office/drawing/2014/main" id="{4880EA3D-03D9-942A-D597-CCC4AA0B2410}"/>
              </a:ext>
            </a:extLst>
          </p:cNvPr>
          <p:cNvSpPr/>
          <p:nvPr/>
        </p:nvSpPr>
        <p:spPr>
          <a:xfrm>
            <a:off x="1397258" y="1002030"/>
            <a:ext cx="6280150" cy="289761"/>
          </a:xfrm>
          <a:custGeom>
            <a:avLst/>
            <a:gdLst>
              <a:gd name="connsiteX0" fmla="*/ 947707 w 6280150"/>
              <a:gd name="connsiteY0" fmla="*/ 41159 h 289761"/>
              <a:gd name="connsiteX1" fmla="*/ 3138080 w 6280150"/>
              <a:gd name="connsiteY1" fmla="*/ 0 h 289761"/>
              <a:gd name="connsiteX2" fmla="*/ 4785284 w 6280150"/>
              <a:gd name="connsiteY2" fmla="*/ 21478 h 289761"/>
              <a:gd name="connsiteX3" fmla="*/ 3140075 w 6280150"/>
              <a:gd name="connsiteY3" fmla="*/ 144881 h 289761"/>
              <a:gd name="connsiteX4" fmla="*/ 947707 w 6280150"/>
              <a:gd name="connsiteY4" fmla="*/ 41159 h 289761"/>
              <a:gd name="connsiteX0" fmla="*/ 947707 w 6280150"/>
              <a:gd name="connsiteY0" fmla="*/ 41159 h 289761"/>
              <a:gd name="connsiteX1" fmla="*/ 3138080 w 6280150"/>
              <a:gd name="connsiteY1" fmla="*/ 0 h 289761"/>
              <a:gd name="connsiteX2" fmla="*/ 4785284 w 6280150"/>
              <a:gd name="connsiteY2" fmla="*/ 21478 h 289761"/>
            </a:gdLst>
            <a:ahLst/>
            <a:cxnLst>
              <a:cxn ang="0">
                <a:pos x="connsiteX0" y="connsiteY0"/>
              </a:cxn>
              <a:cxn ang="0">
                <a:pos x="connsiteX1" y="connsiteY1"/>
              </a:cxn>
              <a:cxn ang="0">
                <a:pos x="connsiteX2" y="connsiteY2"/>
              </a:cxn>
            </a:cxnLst>
            <a:rect l="l" t="t" r="r" b="b"/>
            <a:pathLst>
              <a:path w="6280150" h="289761" stroke="0" extrusionOk="0">
                <a:moveTo>
                  <a:pt x="947707" y="41159"/>
                </a:moveTo>
                <a:cubicBezTo>
                  <a:pt x="1432556" y="-47576"/>
                  <a:pt x="2299227" y="7670"/>
                  <a:pt x="3138080" y="0"/>
                </a:cubicBezTo>
                <a:cubicBezTo>
                  <a:pt x="3783652" y="13455"/>
                  <a:pt x="4268115" y="8111"/>
                  <a:pt x="4785284" y="21478"/>
                </a:cubicBezTo>
                <a:cubicBezTo>
                  <a:pt x="4395570" y="64662"/>
                  <a:pt x="3703180" y="151307"/>
                  <a:pt x="3140075" y="144881"/>
                </a:cubicBezTo>
                <a:cubicBezTo>
                  <a:pt x="2651228" y="141963"/>
                  <a:pt x="1363433" y="213478"/>
                  <a:pt x="947707" y="41159"/>
                </a:cubicBezTo>
                <a:close/>
              </a:path>
              <a:path w="6280150" h="289761" fill="none" extrusionOk="0">
                <a:moveTo>
                  <a:pt x="947707" y="41159"/>
                </a:moveTo>
                <a:cubicBezTo>
                  <a:pt x="1526424" y="-54280"/>
                  <a:pt x="2308333" y="15680"/>
                  <a:pt x="3138080" y="0"/>
                </a:cubicBezTo>
                <a:cubicBezTo>
                  <a:pt x="3725602" y="3309"/>
                  <a:pt x="4303892" y="10778"/>
                  <a:pt x="4785284" y="21478"/>
                </a:cubicBezTo>
              </a:path>
              <a:path w="6280150" h="289761" fill="none" stroke="0" extrusionOk="0">
                <a:moveTo>
                  <a:pt x="947707" y="41159"/>
                </a:moveTo>
                <a:cubicBezTo>
                  <a:pt x="1580880" y="20393"/>
                  <a:pt x="2356326" y="-75559"/>
                  <a:pt x="3138080" y="0"/>
                </a:cubicBezTo>
                <a:cubicBezTo>
                  <a:pt x="3699990" y="-3029"/>
                  <a:pt x="4242696" y="51878"/>
                  <a:pt x="4785284" y="21478"/>
                </a:cubicBezTo>
              </a:path>
            </a:pathLst>
          </a:custGeom>
          <a:ln w="82550" cap="rnd">
            <a:solidFill>
              <a:schemeClr val="accent1">
                <a:lumMod val="40000"/>
                <a:lumOff val="60000"/>
              </a:schemeClr>
            </a:solidFill>
            <a:round/>
            <a:extLst>
              <a:ext uri="{C807C97D-BFC1-408E-A445-0C87EB9F89A2}">
                <ask:lineSketchStyleProps xmlns:ask="http://schemas.microsoft.com/office/drawing/2018/sketchyshapes" sd="1219033472">
                  <a:prstGeom prst="arc">
                    <a:avLst>
                      <a:gd name="adj1" fmla="val 10962520"/>
                      <a:gd name="adj2" fmla="val 21342624"/>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66366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609599" y="358943"/>
            <a:ext cx="11450595" cy="745786"/>
          </a:xfrm>
        </p:spPr>
        <p:txBody>
          <a:bodyPr/>
          <a:lstStyle/>
          <a:p>
            <a:r>
              <a:rPr lang="sv-SE" sz="3200" dirty="0"/>
              <a:t>Hur har vi arbetat för att SDV ska vara ett säkert system? </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275907"/>
            <a:ext cx="11139814" cy="4850257"/>
          </a:xfrm>
        </p:spPr>
        <p:txBody>
          <a:bodyPr vert="horz" lIns="91440" tIns="45720" rIns="91440" bIns="45720" rtlCol="0" anchor="t">
            <a:noAutofit/>
          </a:bodyPr>
          <a:lstStyle/>
          <a:p>
            <a:r>
              <a:rPr lang="sv-SE" sz="1800" b="1" dirty="0"/>
              <a:t>Färdigt och tillräckligt testat system </a:t>
            </a:r>
            <a:r>
              <a:rPr lang="sv-SE" sz="1800" dirty="0"/>
              <a:t>– har fått ta tid, tusentals tester, patient- och medarbetarflöden</a:t>
            </a:r>
          </a:p>
          <a:p>
            <a:r>
              <a:rPr lang="sv-SE" sz="1800" b="1" dirty="0"/>
              <a:t>Klinisk förankring </a:t>
            </a:r>
            <a:r>
              <a:rPr lang="sv-SE" sz="1800" dirty="0"/>
              <a:t> – medarbetare från hälso- och sjukvården i projektet</a:t>
            </a:r>
          </a:p>
          <a:p>
            <a:r>
              <a:rPr lang="sv-SE" sz="1800" b="1" dirty="0"/>
              <a:t>Effektiv riskhantering </a:t>
            </a:r>
            <a:r>
              <a:rPr lang="sv-SE" sz="1800" dirty="0"/>
              <a:t> – genomarbetad process, tusentals risker hanterade</a:t>
            </a:r>
          </a:p>
          <a:p>
            <a:r>
              <a:rPr lang="sv-SE" sz="1800" b="1" dirty="0"/>
              <a:t>Väl planerat och genomfört förändringsarbete </a:t>
            </a:r>
            <a:r>
              <a:rPr lang="sv-SE" sz="1800" dirty="0"/>
              <a:t>– egna utrullningsprojekt</a:t>
            </a:r>
          </a:p>
          <a:p>
            <a:r>
              <a:rPr lang="sv-SE" sz="1800" b="1" dirty="0"/>
              <a:t>Utbildning av alla </a:t>
            </a:r>
            <a:r>
              <a:rPr lang="sv-SE" sz="1800" dirty="0"/>
              <a:t>– skräddarsydd för roll och position, framtagen av medarbetare</a:t>
            </a:r>
          </a:p>
          <a:p>
            <a:r>
              <a:rPr lang="sv-SE" sz="1800" b="1" dirty="0"/>
              <a:t>Genomtänkt och noga planerad driftstart</a:t>
            </a:r>
            <a:r>
              <a:rPr lang="sv-SE" sz="1800" dirty="0"/>
              <a:t> – begränsad första driftstart, övning, support</a:t>
            </a:r>
          </a:p>
          <a:p>
            <a:r>
              <a:rPr lang="sv-SE" sz="1800" b="1" dirty="0"/>
              <a:t>Fortsatt utveckling </a:t>
            </a:r>
            <a:r>
              <a:rPr lang="sv-SE" sz="1800" dirty="0"/>
              <a:t>– planerade uppgraderingar, framåt arbete tillsammans, en del av de som arbetat med utvecklingen stannar kvar</a:t>
            </a:r>
          </a:p>
          <a:p>
            <a:r>
              <a:rPr lang="sv-SE" sz="1800" b="1" dirty="0"/>
              <a:t>Omvärldsbevakning</a:t>
            </a:r>
            <a:r>
              <a:rPr lang="sv-SE" sz="1800" dirty="0"/>
              <a:t> – även sådant som går fel hos andra, säkerställer då rutiner</a:t>
            </a:r>
          </a:p>
          <a:p>
            <a:r>
              <a:rPr lang="sv-SE" sz="1800" b="1" dirty="0"/>
              <a:t>Fokus på dataskydd och driftsäkerhet </a:t>
            </a:r>
            <a:r>
              <a:rPr lang="sv-SE" sz="1800" dirty="0"/>
              <a:t>– förebygga cyberattacker som är ett växande problem</a:t>
            </a:r>
            <a:endParaRPr lang="sv-SE" sz="1800" b="1" dirty="0"/>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8" name="Båge 7">
            <a:extLst>
              <a:ext uri="{FF2B5EF4-FFF2-40B4-BE49-F238E27FC236}">
                <a16:creationId xmlns:a16="http://schemas.microsoft.com/office/drawing/2014/main" id="{18FF92FA-827B-2FDC-464B-0A4C57290934}"/>
              </a:ext>
            </a:extLst>
          </p:cNvPr>
          <p:cNvSpPr/>
          <p:nvPr/>
        </p:nvSpPr>
        <p:spPr>
          <a:xfrm>
            <a:off x="8202400" y="937102"/>
            <a:ext cx="3380001" cy="335254"/>
          </a:xfrm>
          <a:custGeom>
            <a:avLst/>
            <a:gdLst>
              <a:gd name="connsiteX0" fmla="*/ 164633 w 3380001"/>
              <a:gd name="connsiteY0" fmla="*/ 95461 h 335254"/>
              <a:gd name="connsiteX1" fmla="*/ 1687209 w 3380001"/>
              <a:gd name="connsiteY1" fmla="*/ 0 h 335254"/>
              <a:gd name="connsiteX2" fmla="*/ 3000551 w 3380001"/>
              <a:gd name="connsiteY2" fmla="*/ 61790 h 335254"/>
              <a:gd name="connsiteX3" fmla="*/ 1690001 w 3380001"/>
              <a:gd name="connsiteY3" fmla="*/ 167627 h 335254"/>
              <a:gd name="connsiteX4" fmla="*/ 164633 w 3380001"/>
              <a:gd name="connsiteY4" fmla="*/ 95461 h 335254"/>
              <a:gd name="connsiteX0" fmla="*/ 164633 w 3380001"/>
              <a:gd name="connsiteY0" fmla="*/ 95461 h 335254"/>
              <a:gd name="connsiteX1" fmla="*/ 1687209 w 3380001"/>
              <a:gd name="connsiteY1" fmla="*/ 0 h 335254"/>
              <a:gd name="connsiteX2" fmla="*/ 3000551 w 3380001"/>
              <a:gd name="connsiteY2" fmla="*/ 61790 h 335254"/>
            </a:gdLst>
            <a:ahLst/>
            <a:cxnLst>
              <a:cxn ang="0">
                <a:pos x="connsiteX0" y="connsiteY0"/>
              </a:cxn>
              <a:cxn ang="0">
                <a:pos x="connsiteX1" y="connsiteY1"/>
              </a:cxn>
              <a:cxn ang="0">
                <a:pos x="connsiteX2" y="connsiteY2"/>
              </a:cxn>
            </a:cxnLst>
            <a:rect l="l" t="t" r="r" b="b"/>
            <a:pathLst>
              <a:path w="3380001" h="335254" stroke="0" extrusionOk="0">
                <a:moveTo>
                  <a:pt x="164633" y="95461"/>
                </a:moveTo>
                <a:cubicBezTo>
                  <a:pt x="423844" y="24391"/>
                  <a:pt x="1005938" y="11676"/>
                  <a:pt x="1687209" y="0"/>
                </a:cubicBezTo>
                <a:cubicBezTo>
                  <a:pt x="2217645" y="4370"/>
                  <a:pt x="2635340" y="24006"/>
                  <a:pt x="3000551" y="61790"/>
                </a:cubicBezTo>
                <a:cubicBezTo>
                  <a:pt x="2564828" y="25126"/>
                  <a:pt x="2244613" y="78534"/>
                  <a:pt x="1690001" y="167627"/>
                </a:cubicBezTo>
                <a:cubicBezTo>
                  <a:pt x="1311840" y="42427"/>
                  <a:pt x="480022" y="24689"/>
                  <a:pt x="164633" y="95461"/>
                </a:cubicBezTo>
                <a:close/>
              </a:path>
              <a:path w="3380001" h="335254" fill="none" extrusionOk="0">
                <a:moveTo>
                  <a:pt x="164633" y="95461"/>
                </a:moveTo>
                <a:cubicBezTo>
                  <a:pt x="439058" y="-16179"/>
                  <a:pt x="1014174" y="31500"/>
                  <a:pt x="1687209" y="0"/>
                </a:cubicBezTo>
                <a:cubicBezTo>
                  <a:pt x="2213924" y="9676"/>
                  <a:pt x="2721139" y="32750"/>
                  <a:pt x="3000551" y="61790"/>
                </a:cubicBezTo>
              </a:path>
              <a:path w="3380001" h="335254" fill="none" stroke="0" extrusionOk="0">
                <a:moveTo>
                  <a:pt x="164633" y="95461"/>
                </a:moveTo>
                <a:cubicBezTo>
                  <a:pt x="483897" y="41885"/>
                  <a:pt x="1054436" y="-36264"/>
                  <a:pt x="1687209" y="0"/>
                </a:cubicBezTo>
                <a:cubicBezTo>
                  <a:pt x="2176749" y="-3106"/>
                  <a:pt x="2653439" y="46682"/>
                  <a:pt x="3000551" y="61790"/>
                </a:cubicBezTo>
              </a:path>
            </a:pathLst>
          </a:custGeom>
          <a:ln w="82550" cap="rnd">
            <a:solidFill>
              <a:schemeClr val="accent1">
                <a:lumMod val="40000"/>
                <a:lumOff val="60000"/>
              </a:schemeClr>
            </a:solidFill>
            <a:round/>
            <a:extLst>
              <a:ext uri="{C807C97D-BFC1-408E-A445-0C87EB9F89A2}">
                <ask:lineSketchStyleProps xmlns:ask="http://schemas.microsoft.com/office/drawing/2018/sketchyshapes" sd="1219033472">
                  <a:prstGeom prst="arc">
                    <a:avLst>
                      <a:gd name="adj1" fmla="val 10962520"/>
                      <a:gd name="adj2" fmla="val 21322978"/>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894714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1_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C43F3C5382FC444B6CF63CF6F9A69E2" ma:contentTypeVersion="4" ma:contentTypeDescription="Skapa ett nytt dokument." ma:contentTypeScope="" ma:versionID="1827350ce4ebcfa5a28e3ac215d51029">
  <xsd:schema xmlns:xsd="http://www.w3.org/2001/XMLSchema" xmlns:xs="http://www.w3.org/2001/XMLSchema" xmlns:p="http://schemas.microsoft.com/office/2006/metadata/properties" xmlns:ns2="12bb1005-fbff-4f6d-ac89-1f79159fe8d6" targetNamespace="http://schemas.microsoft.com/office/2006/metadata/properties" ma:root="true" ma:fieldsID="d0dc038582e4d8ddc243330d6fcfa0e2" ns2:_="">
    <xsd:import namespace="12bb1005-fbff-4f6d-ac89-1f79159fe8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b1005-fbff-4f6d-ac89-1f79159fe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E56DEA-D6C4-44B7-B893-96F034DB651E}">
  <ds:schemaRefs>
    <ds:schemaRef ds:uri="http://schemas.microsoft.com/sharepoint/v3/contenttype/forms"/>
  </ds:schemaRefs>
</ds:datastoreItem>
</file>

<file path=customXml/itemProps2.xml><?xml version="1.0" encoding="utf-8"?>
<ds:datastoreItem xmlns:ds="http://schemas.openxmlformats.org/officeDocument/2006/customXml" ds:itemID="{7D3E029B-8BF9-40BD-BE9C-15061C7E3C48}"/>
</file>

<file path=customXml/itemProps3.xml><?xml version="1.0" encoding="utf-8"?>
<ds:datastoreItem xmlns:ds="http://schemas.openxmlformats.org/officeDocument/2006/customXml" ds:itemID="{5942B07E-7D0A-4803-8D0B-D943523CFB2A}">
  <ds:schemaRefs>
    <ds:schemaRef ds:uri="54329790-5bba-4c64-af43-8ec12da731fe"/>
    <ds:schemaRef ds:uri="5b81e3f1-4a15-43de-98b7-c814a2cf50fb"/>
    <ds:schemaRef ds:uri="78cabeea-232f-406b-a804-f86c28ff15d1"/>
    <ds:schemaRef ds:uri="7ef5ba0e-403d-4c54-8a78-5552ffdf0e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1121</Words>
  <Application>Microsoft Office PowerPoint</Application>
  <PresentationFormat>Bredbild</PresentationFormat>
  <Paragraphs>58</Paragraphs>
  <Slides>4</Slides>
  <Notes>3</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4</vt:i4>
      </vt:variant>
    </vt:vector>
  </HeadingPairs>
  <TitlesOfParts>
    <vt:vector size="12" baseType="lpstr">
      <vt:lpstr>Public Sans</vt:lpstr>
      <vt:lpstr>WordVisiCarriageReturn_MSFontService</vt:lpstr>
      <vt:lpstr>Arial</vt:lpstr>
      <vt:lpstr>Calibri</vt:lpstr>
      <vt:lpstr>Segoe UI</vt:lpstr>
      <vt:lpstr>Aptos</vt:lpstr>
      <vt:lpstr>Region Skåne presentation</vt:lpstr>
      <vt:lpstr>1_Region Skåne presentation</vt:lpstr>
      <vt:lpstr>SDV och säkerhet</vt:lpstr>
      <vt:lpstr>Syftet med detta underlag</vt:lpstr>
      <vt:lpstr>Vad blir säkrare med SDV och en sammanhållen digital vårdmiljö? </vt:lpstr>
      <vt:lpstr>Hur har vi arbetat för att SDV ska vara ett säkert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 och säkerhet</dc:title>
  <dc:creator>Fröjd Christina</dc:creator>
  <cp:lastModifiedBy>Merö Linnéa</cp:lastModifiedBy>
  <cp:revision>29</cp:revision>
  <dcterms:created xsi:type="dcterms:W3CDTF">2024-05-31T08:13:46Z</dcterms:created>
  <dcterms:modified xsi:type="dcterms:W3CDTF">2024-06-13T08:26:06Z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0x0101008C43F3C5382FC444B6CF63CF6F9A69E2</vt:lpwstr>
  </property>
  <property fmtid="{D5CDD505-2E9C-101B-9397-08002B2CF9AE}" pid="5" name="MediaServiceImageTags">
    <vt:lpwstr/>
  </property>
  <property fmtid="{D5CDD505-2E9C-101B-9397-08002B2CF9AE}" pid="6" name="Order">
    <vt:r8>261700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