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4"/>
  </p:sldMasterIdLst>
  <p:notesMasterIdLst>
    <p:notesMasterId r:id="rId27"/>
  </p:notesMasterIdLst>
  <p:sldIdLst>
    <p:sldId id="2147481082" r:id="rId5"/>
    <p:sldId id="2147481066" r:id="rId6"/>
    <p:sldId id="2147481102" r:id="rId7"/>
    <p:sldId id="2147481078" r:id="rId8"/>
    <p:sldId id="2147481096" r:id="rId9"/>
    <p:sldId id="2147481099" r:id="rId10"/>
    <p:sldId id="2147481101" r:id="rId11"/>
    <p:sldId id="2147481083" r:id="rId12"/>
    <p:sldId id="2147481084" r:id="rId13"/>
    <p:sldId id="2147481085" r:id="rId14"/>
    <p:sldId id="2147481086" r:id="rId15"/>
    <p:sldId id="2147481087" r:id="rId16"/>
    <p:sldId id="2147481088" r:id="rId17"/>
    <p:sldId id="2147481089" r:id="rId18"/>
    <p:sldId id="2147481090" r:id="rId19"/>
    <p:sldId id="2147481097" r:id="rId20"/>
    <p:sldId id="2147481098" r:id="rId21"/>
    <p:sldId id="2147481091" r:id="rId22"/>
    <p:sldId id="2147481092" r:id="rId23"/>
    <p:sldId id="2147481093" r:id="rId24"/>
    <p:sldId id="2147481094" r:id="rId25"/>
    <p:sldId id="2147481095"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3" userDrawn="1">
          <p15:clr>
            <a:srgbClr val="A4A3A4"/>
          </p15:clr>
        </p15:guide>
        <p15:guide id="2" pos="699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C37F72-C3C6-A0E0-CE99-54245F77F0BD}" name="Berntsson Kristina" initials="BK" userId="S::127155@skane.se::9405d457-7a39-448e-8f3c-8be1320b9cf1" providerId="AD"/>
  <p188:author id="{7072359A-53A2-2CEC-B180-0695F725CDBA}" name="Fröjd Christina" initials="FC" userId="S::183798@skane.se::57292a27-5270-480f-acc0-df62f3876a98" providerId="AD"/>
  <p188:author id="{AC257BB7-FAE4-470F-3076-BF39BFDA8D8C}" name="Roos Harald" initials="RH" userId="S::122175@skane.se::57d59182-778f-4eb0-8492-3716e20b866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183E47"/>
    <a:srgbClr val="A6D2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745" autoAdjust="0"/>
  </p:normalViewPr>
  <p:slideViewPr>
    <p:cSldViewPr snapToGrid="0">
      <p:cViewPr varScale="1">
        <p:scale>
          <a:sx n="68" d="100"/>
          <a:sy n="68" d="100"/>
        </p:scale>
        <p:origin x="592" y="48"/>
      </p:cViewPr>
      <p:guideLst>
        <p:guide orient="horz" pos="1003"/>
        <p:guide pos="699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DC6D31-E628-4EF9-B810-05C06BB0CD5E}" type="datetimeFigureOut">
              <a:rPr lang="sv-SE" smtClean="0"/>
              <a:t>2024-09-16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1FC07-C4E2-42A3-9E77-54D063154BA2}" type="slidenum">
              <a:rPr lang="sv-SE" smtClean="0"/>
              <a:t>‹#›</a:t>
            </a:fld>
            <a:endParaRPr lang="sv-SE"/>
          </a:p>
        </p:txBody>
      </p:sp>
    </p:spTree>
    <p:extLst>
      <p:ext uri="{BB962C8B-B14F-4D97-AF65-F5344CB8AC3E}">
        <p14:creationId xmlns:p14="http://schemas.microsoft.com/office/powerpoint/2010/main" val="2875879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2</a:t>
            </a:fld>
            <a:endParaRPr lang="sv-SE"/>
          </a:p>
        </p:txBody>
      </p:sp>
    </p:spTree>
    <p:extLst>
      <p:ext uri="{BB962C8B-B14F-4D97-AF65-F5344CB8AC3E}">
        <p14:creationId xmlns:p14="http://schemas.microsoft.com/office/powerpoint/2010/main" val="1329019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kern="0" dirty="0">
                <a:effectLst/>
                <a:latin typeface="Public Sans" pitchFamily="50" charset="0"/>
                <a:ea typeface="Times New Roman" panose="02020603050405020304" pitchFamily="18" charset="0"/>
                <a:cs typeface="Times New Roman" panose="02020603050405020304" pitchFamily="18" charset="0"/>
              </a:rPr>
              <a:t>Det stämmer. Så blir det. Vi kommer inte längre att diktera, och sedan lämna diktat och invänta att medicinsk sekreterare skriver ut det. Nu blir det istället tal till text – för att kunna få in allt i systemet med en gång och få ut nyttan med realtidsinformation. Nuvarande verktyg </a:t>
            </a:r>
            <a:r>
              <a:rPr lang="sv-SE" sz="1800" kern="0" dirty="0" err="1">
                <a:effectLst/>
                <a:latin typeface="Public Sans" pitchFamily="50" charset="0"/>
                <a:ea typeface="Times New Roman" panose="02020603050405020304" pitchFamily="18" charset="0"/>
                <a:cs typeface="Times New Roman" panose="02020603050405020304" pitchFamily="18" charset="0"/>
              </a:rPr>
              <a:t>MedSpeech</a:t>
            </a:r>
            <a:r>
              <a:rPr lang="sv-SE" sz="1800" kern="0" dirty="0">
                <a:effectLst/>
                <a:latin typeface="Public Sans" pitchFamily="50" charset="0"/>
                <a:ea typeface="Times New Roman" panose="02020603050405020304" pitchFamily="18" charset="0"/>
                <a:cs typeface="Times New Roman" panose="02020603050405020304" pitchFamily="18" charset="0"/>
              </a:rPr>
              <a:t> kommer därför inte att användas för dokumentation till Millennium, utan ersätts av TIK - om man inte väljer att skriva själv, såklart.</a:t>
            </a:r>
          </a:p>
        </p:txBody>
      </p:sp>
      <p:sp>
        <p:nvSpPr>
          <p:cNvPr id="4" name="Platshållare för bildnummer 3"/>
          <p:cNvSpPr>
            <a:spLocks noGrp="1"/>
          </p:cNvSpPr>
          <p:nvPr>
            <p:ph type="sldNum" sz="quarter" idx="5"/>
          </p:nvPr>
        </p:nvSpPr>
        <p:spPr/>
        <p:txBody>
          <a:bodyPr/>
          <a:lstStyle/>
          <a:p>
            <a:fld id="{E6E1FC07-C4E2-42A3-9E77-54D063154BA2}" type="slidenum">
              <a:rPr lang="sv-SE" smtClean="0"/>
              <a:t>11</a:t>
            </a:fld>
            <a:endParaRPr lang="sv-SE"/>
          </a:p>
        </p:txBody>
      </p:sp>
    </p:spTree>
    <p:extLst>
      <p:ext uri="{BB962C8B-B14F-4D97-AF65-F5344CB8AC3E}">
        <p14:creationId xmlns:p14="http://schemas.microsoft.com/office/powerpoint/2010/main" val="2173951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12</a:t>
            </a:fld>
            <a:endParaRPr lang="sv-SE"/>
          </a:p>
        </p:txBody>
      </p:sp>
    </p:spTree>
    <p:extLst>
      <p:ext uri="{BB962C8B-B14F-4D97-AF65-F5344CB8AC3E}">
        <p14:creationId xmlns:p14="http://schemas.microsoft.com/office/powerpoint/2010/main" val="2466338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Nejdå. </a:t>
            </a:r>
            <a:r>
              <a:rPr lang="sv-SE" sz="1800" kern="0" dirty="0">
                <a:effectLst/>
                <a:latin typeface="Public Sans" pitchFamily="50" charset="0"/>
                <a:ea typeface="Times New Roman" panose="02020603050405020304" pitchFamily="18" charset="0"/>
                <a:cs typeface="Times New Roman" panose="02020603050405020304" pitchFamily="18" charset="0"/>
              </a:rPr>
              <a:t>Vi behöver snarare vara extra bra på att vila upp oss och samla kraft inför första </a:t>
            </a:r>
            <a:r>
              <a:rPr lang="sv-SE" sz="1800" kern="0" dirty="0" err="1">
                <a:effectLst/>
                <a:latin typeface="Public Sans" pitchFamily="50" charset="0"/>
                <a:ea typeface="Times New Roman" panose="02020603050405020304" pitchFamily="18" charset="0"/>
                <a:cs typeface="Times New Roman" panose="02020603050405020304" pitchFamily="18" charset="0"/>
              </a:rPr>
              <a:t>driftstart</a:t>
            </a:r>
            <a:r>
              <a:rPr lang="sv-SE" sz="1800" kern="0" dirty="0">
                <a:effectLst/>
                <a:latin typeface="Public Sans" pitchFamily="50" charset="0"/>
                <a:ea typeface="Times New Roman" panose="02020603050405020304" pitchFamily="18" charset="0"/>
                <a:cs typeface="Times New Roman" panose="02020603050405020304" pitchFamily="18" charset="0"/>
              </a:rPr>
              <a:t>. Dessutom ska vi vara så pass väl förberedda när vi väl kommer dit, så det inte ska vara ett problem.</a:t>
            </a:r>
            <a:endParaRPr lang="sv-SE" sz="1800" kern="100" dirty="0">
              <a:effectLst/>
              <a:latin typeface="Calibri" panose="020F0502020204030204" pitchFamily="34" charset="0"/>
              <a:ea typeface="Calibri" panose="020F0502020204030204" pitchFamily="34" charset="0"/>
              <a:cs typeface="Arial" panose="020B0604020202020204" pitchFamily="34" charset="0"/>
            </a:endParaRPr>
          </a:p>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13</a:t>
            </a:fld>
            <a:endParaRPr lang="sv-SE"/>
          </a:p>
        </p:txBody>
      </p:sp>
    </p:spTree>
    <p:extLst>
      <p:ext uri="{BB962C8B-B14F-4D97-AF65-F5344CB8AC3E}">
        <p14:creationId xmlns:p14="http://schemas.microsoft.com/office/powerpoint/2010/main" val="2386186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14</a:t>
            </a:fld>
            <a:endParaRPr lang="sv-SE"/>
          </a:p>
        </p:txBody>
      </p:sp>
    </p:spTree>
    <p:extLst>
      <p:ext uri="{BB962C8B-B14F-4D97-AF65-F5344CB8AC3E}">
        <p14:creationId xmlns:p14="http://schemas.microsoft.com/office/powerpoint/2010/main" val="2866336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20000"/>
              </a:lnSpc>
              <a:spcAft>
                <a:spcPts val="1200"/>
              </a:spcAft>
            </a:pPr>
            <a:r>
              <a:rPr lang="sv-SE" sz="1800" kern="0" dirty="0">
                <a:effectLst/>
                <a:latin typeface="Public Sans" pitchFamily="50" charset="0"/>
                <a:ea typeface="Times New Roman" panose="02020603050405020304" pitchFamily="18" charset="0"/>
                <a:cs typeface="Times New Roman" panose="02020603050405020304" pitchFamily="18" charset="0"/>
              </a:rPr>
              <a:t>För att en ordination ska gå vidare i systemet så krävs det att du signerar. Det blir en av de stora poängerna med SDV; att informationen och ordinationerna flödar snabbare. Men det krävs alltså just en signering. När vi pratar ordinationer i SDV så gäller det inte bara läkemedel, utan även allt övrigt som rör patientens vård – så som provtagning, sjukgymnastik et cetera.</a:t>
            </a:r>
            <a:endParaRPr lang="sv-SE"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Platshållare för bildnummer 3"/>
          <p:cNvSpPr>
            <a:spLocks noGrp="1"/>
          </p:cNvSpPr>
          <p:nvPr>
            <p:ph type="sldNum" sz="quarter" idx="5"/>
          </p:nvPr>
        </p:nvSpPr>
        <p:spPr/>
        <p:txBody>
          <a:bodyPr/>
          <a:lstStyle/>
          <a:p>
            <a:fld id="{E6E1FC07-C4E2-42A3-9E77-54D063154BA2}" type="slidenum">
              <a:rPr lang="sv-SE" smtClean="0"/>
              <a:t>15</a:t>
            </a:fld>
            <a:endParaRPr lang="sv-SE"/>
          </a:p>
        </p:txBody>
      </p:sp>
    </p:spTree>
    <p:extLst>
      <p:ext uri="{BB962C8B-B14F-4D97-AF65-F5344CB8AC3E}">
        <p14:creationId xmlns:p14="http://schemas.microsoft.com/office/powerpoint/2010/main" val="1975192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pågår just nu en liknande utveckling för gemensam digital vårdmiljö, i regioner i hela Sverige. Här har olika regioner valt att arbeta med olika system – det stämmer. Vi Region Skåne, och Västra Götalandsregionen har båda valt Millennium, medan man till exempel i Örebro och den så kallade ”Sussa-gruppen” valt Cosmic. </a:t>
            </a:r>
          </a:p>
          <a:p>
            <a:endParaRPr lang="sv-SE" dirty="0"/>
          </a:p>
          <a:p>
            <a:r>
              <a:rPr lang="sv-SE" dirty="0"/>
              <a:t>Men är det då ett problem att inte alla har samma system? Inget egentligen, eftersom dessa olika system ändå har förutsättningar att ”prata” med varandra (till skillnad mot idag).  </a:t>
            </a:r>
          </a:p>
          <a:p>
            <a:endParaRPr lang="sv-SE" dirty="0"/>
          </a:p>
          <a:p>
            <a:r>
              <a:rPr lang="sv-SE" dirty="0"/>
              <a:t>Den stora och avgörande förändringen för skiftet mot nya vårdsystem är att de bygger på standardiserad data. Det är det som i sig är förutsättningen. Sedan kan olika system användas för att ”läsa” denna data.</a:t>
            </a:r>
          </a:p>
          <a:p>
            <a:endParaRPr lang="sv-SE" dirty="0"/>
          </a:p>
          <a:p>
            <a:r>
              <a:rPr lang="sv-SE" i="1" dirty="0"/>
              <a:t>[är detta en tillräckligt korrekt översättning, för att göra det hela begripligt på en förenklad nivå?]</a:t>
            </a:r>
          </a:p>
        </p:txBody>
      </p:sp>
      <p:sp>
        <p:nvSpPr>
          <p:cNvPr id="4" name="Platshållare för bildnummer 3"/>
          <p:cNvSpPr>
            <a:spLocks noGrp="1"/>
          </p:cNvSpPr>
          <p:nvPr>
            <p:ph type="sldNum" sz="quarter" idx="5"/>
          </p:nvPr>
        </p:nvSpPr>
        <p:spPr/>
        <p:txBody>
          <a:bodyPr/>
          <a:lstStyle/>
          <a:p>
            <a:fld id="{E6E1FC07-C4E2-42A3-9E77-54D063154BA2}" type="slidenum">
              <a:rPr lang="sv-SE" smtClean="0"/>
              <a:t>16</a:t>
            </a:fld>
            <a:endParaRPr lang="sv-SE"/>
          </a:p>
        </p:txBody>
      </p:sp>
    </p:spTree>
    <p:extLst>
      <p:ext uri="{BB962C8B-B14F-4D97-AF65-F5344CB8AC3E}">
        <p14:creationId xmlns:p14="http://schemas.microsoft.com/office/powerpoint/2010/main" val="4012431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pågår just nu en liknande utveckling för gemensam digital vårdmiljö, i regioner i hela Sverige. Här har olika regioner valt att arbeta med olika system – det stämmer. Vi Region Skåne, och Västra Götalandsregionen har båda valt Millennium, medan man till exempel i Örebro och den så kallade ”Sussa-gruppen” valt Cosmic. </a:t>
            </a:r>
          </a:p>
          <a:p>
            <a:endParaRPr lang="sv-SE" dirty="0"/>
          </a:p>
          <a:p>
            <a:r>
              <a:rPr lang="sv-SE" dirty="0"/>
              <a:t>Men är det då ett problem att inte alla har samma system? Inget egentligen, eftersom dessa olika system ändå har förutsättningar att ”prata” med varandra (till skillnad mot idag).  </a:t>
            </a:r>
          </a:p>
          <a:p>
            <a:endParaRPr lang="sv-SE" dirty="0"/>
          </a:p>
          <a:p>
            <a:r>
              <a:rPr lang="sv-SE" dirty="0"/>
              <a:t>Den stora och avgörande förändringen för skiftet mot nya vårdsystem är att de bygger på standardiserad och strukturerad data. Det är det som i sig är förutsättningen. Sedan kan olika system användas för att ”läsa” denna data. </a:t>
            </a:r>
          </a:p>
          <a:p>
            <a:endParaRPr lang="sv-SE" dirty="0"/>
          </a:p>
          <a:p>
            <a:r>
              <a:rPr lang="sv-SE" dirty="0"/>
              <a:t>(Att vi gjort regiongemensamma överenskommelser om digital infrastruktur, och standardiserad strukturerad data gör alltså att olika system kommer att kunna ”prata” med varandra.)</a:t>
            </a:r>
            <a:endParaRPr lang="sv-SE" i="1"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17</a:t>
            </a:fld>
            <a:endParaRPr lang="sv-SE"/>
          </a:p>
        </p:txBody>
      </p:sp>
    </p:spTree>
    <p:extLst>
      <p:ext uri="{BB962C8B-B14F-4D97-AF65-F5344CB8AC3E}">
        <p14:creationId xmlns:p14="http://schemas.microsoft.com/office/powerpoint/2010/main" val="1107620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20000"/>
              </a:lnSpc>
              <a:spcAft>
                <a:spcPts val="1200"/>
              </a:spcAft>
            </a:pPr>
            <a:r>
              <a:rPr lang="sv-SE" sz="1800" kern="0" dirty="0">
                <a:effectLst/>
                <a:latin typeface="Public Sans" pitchFamily="50" charset="0"/>
                <a:ea typeface="Times New Roman" panose="02020603050405020304" pitchFamily="18" charset="0"/>
                <a:cs typeface="Times New Roman" panose="02020603050405020304" pitchFamily="18" charset="0"/>
              </a:rPr>
              <a:t>Ja! SDV ger åtminstone förutsättningar för det…! [</a:t>
            </a:r>
            <a:r>
              <a:rPr lang="sv-SE" sz="1800" i="1" kern="0" dirty="0">
                <a:effectLst/>
                <a:latin typeface="Public Sans" pitchFamily="50" charset="0"/>
                <a:ea typeface="Times New Roman" panose="02020603050405020304" pitchFamily="18" charset="0"/>
                <a:cs typeface="Times New Roman" panose="02020603050405020304" pitchFamily="18" charset="0"/>
              </a:rPr>
              <a:t>detta påstående är de som drar mest skratt, enligt erfarenhet</a:t>
            </a:r>
            <a:r>
              <a:rPr lang="sv-SE" sz="1800" kern="0" dirty="0">
                <a:effectLst/>
                <a:latin typeface="Public Sans" pitchFamily="50" charset="0"/>
                <a:ea typeface="Times New Roman" panose="02020603050405020304" pitchFamily="18" charset="0"/>
                <a:cs typeface="Times New Roman" panose="02020603050405020304" pitchFamily="18" charset="0"/>
              </a:rPr>
              <a:t>]</a:t>
            </a:r>
          </a:p>
          <a:p>
            <a:pPr>
              <a:lnSpc>
                <a:spcPct val="120000"/>
              </a:lnSpc>
              <a:spcAft>
                <a:spcPts val="1200"/>
              </a:spcAft>
            </a:pPr>
            <a:endParaRPr lang="sv-SE" sz="1800" kern="0" dirty="0">
              <a:effectLst/>
              <a:latin typeface="Public Sans" pitchFamily="50" charset="0"/>
              <a:ea typeface="Times New Roman" panose="02020603050405020304" pitchFamily="18" charset="0"/>
              <a:cs typeface="Times New Roman" panose="02020603050405020304" pitchFamily="18" charset="0"/>
            </a:endParaRPr>
          </a:p>
          <a:p>
            <a:pPr>
              <a:lnSpc>
                <a:spcPct val="120000"/>
              </a:lnSpc>
              <a:spcAft>
                <a:spcPts val="1200"/>
              </a:spcAft>
            </a:pPr>
            <a:r>
              <a:rPr lang="sv-SE" sz="1800" kern="0" dirty="0">
                <a:effectLst/>
                <a:latin typeface="Public Sans" pitchFamily="50" charset="0"/>
                <a:ea typeface="Times New Roman" panose="02020603050405020304" pitchFamily="18" charset="0"/>
                <a:cs typeface="Times New Roman" panose="02020603050405020304" pitchFamily="18" charset="0"/>
              </a:rPr>
              <a:t>För att det ska bli verklighet till 100% så är det dock andra saker – bortanför SDV – som också måste lösas, rutiner som behöver förändras osv.</a:t>
            </a:r>
            <a:endParaRPr lang="sv-SE"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Platshållare för bildnummer 3"/>
          <p:cNvSpPr>
            <a:spLocks noGrp="1"/>
          </p:cNvSpPr>
          <p:nvPr>
            <p:ph type="sldNum" sz="quarter" idx="5"/>
          </p:nvPr>
        </p:nvSpPr>
        <p:spPr/>
        <p:txBody>
          <a:bodyPr/>
          <a:lstStyle/>
          <a:p>
            <a:fld id="{E6E1FC07-C4E2-42A3-9E77-54D063154BA2}" type="slidenum">
              <a:rPr lang="sv-SE" smtClean="0"/>
              <a:t>19</a:t>
            </a:fld>
            <a:endParaRPr lang="sv-SE"/>
          </a:p>
        </p:txBody>
      </p:sp>
    </p:spTree>
    <p:extLst>
      <p:ext uri="{BB962C8B-B14F-4D97-AF65-F5344CB8AC3E}">
        <p14:creationId xmlns:p14="http://schemas.microsoft.com/office/powerpoint/2010/main" val="24246562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20000"/>
              </a:lnSpc>
              <a:spcAft>
                <a:spcPts val="1200"/>
              </a:spcAft>
            </a:pPr>
            <a:r>
              <a:rPr lang="sv-SE" sz="1200" b="1" kern="0" dirty="0">
                <a:effectLst/>
                <a:latin typeface="Public Sans" pitchFamily="50" charset="0"/>
                <a:ea typeface="Times New Roman" panose="02020603050405020304" pitchFamily="18" charset="0"/>
                <a:cs typeface="Times New Roman" panose="02020603050405020304" pitchFamily="18" charset="0"/>
              </a:rPr>
              <a:t>Att fortsätta som idag är inget alternativ. </a:t>
            </a:r>
            <a:r>
              <a:rPr lang="sv-SE" sz="1200" b="0" i="1" kern="0" dirty="0">
                <a:effectLst/>
                <a:latin typeface="Public Sans" pitchFamily="50" charset="0"/>
                <a:ea typeface="Times New Roman" panose="02020603050405020304" pitchFamily="18" charset="0"/>
                <a:cs typeface="Times New Roman" panose="02020603050405020304" pitchFamily="18" charset="0"/>
              </a:rPr>
              <a:t>(viktigt, understryks)</a:t>
            </a:r>
          </a:p>
          <a:p>
            <a:pPr>
              <a:lnSpc>
                <a:spcPct val="120000"/>
              </a:lnSpc>
              <a:spcAft>
                <a:spcPts val="1200"/>
              </a:spcAft>
            </a:pPr>
            <a:r>
              <a:rPr lang="sv-SE" sz="1200" kern="0" dirty="0">
                <a:effectLst/>
                <a:latin typeface="Public Sans" pitchFamily="50" charset="0"/>
                <a:ea typeface="Times New Roman" panose="02020603050405020304" pitchFamily="18" charset="0"/>
                <a:cs typeface="Times New Roman" panose="02020603050405020304" pitchFamily="18" charset="0"/>
              </a:rPr>
              <a:t>Flera anledningar, inte minst säkerhet (både utifrån IT och patientsäkerhet på fler sätt). Dessutom behövs ju digitaliseringen för att kunna behålla tillgängligheten när vårdbehoven ökar redan nu, och </a:t>
            </a:r>
            <a:r>
              <a:rPr lang="sv-SE" sz="1200" kern="0" dirty="0" err="1">
                <a:effectLst/>
                <a:latin typeface="Public Sans" pitchFamily="50" charset="0"/>
                <a:ea typeface="Times New Roman" panose="02020603050405020304" pitchFamily="18" charset="0"/>
                <a:cs typeface="Times New Roman" panose="02020603050405020304" pitchFamily="18" charset="0"/>
              </a:rPr>
              <a:t>ffa</a:t>
            </a:r>
            <a:r>
              <a:rPr lang="sv-SE" sz="1200" kern="0" dirty="0">
                <a:effectLst/>
                <a:latin typeface="Public Sans" pitchFamily="50" charset="0"/>
                <a:ea typeface="Times New Roman" panose="02020603050405020304" pitchFamily="18" charset="0"/>
                <a:cs typeface="Times New Roman" panose="02020603050405020304" pitchFamily="18" charset="0"/>
              </a:rPr>
              <a:t> i framtiden. SDV är faktiskt bara en del av den stora digitala omställning vi gör nu. Men det är en otroligt viktig pusselbit för att kunna få allt annat på plats, med distansmonitorering och patientens möjlighet att bli mer delaktig i sin egen vård, AI-stöd osv. Så den myten slänger vi för evigt!</a:t>
            </a:r>
            <a:endParaRPr lang="sv-SE" sz="12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Platshållare för bildnummer 3"/>
          <p:cNvSpPr>
            <a:spLocks noGrp="1"/>
          </p:cNvSpPr>
          <p:nvPr>
            <p:ph type="sldNum" sz="quarter" idx="5"/>
          </p:nvPr>
        </p:nvSpPr>
        <p:spPr/>
        <p:txBody>
          <a:bodyPr/>
          <a:lstStyle/>
          <a:p>
            <a:fld id="{E6E1FC07-C4E2-42A3-9E77-54D063154BA2}" type="slidenum">
              <a:rPr lang="sv-SE" smtClean="0"/>
              <a:t>20</a:t>
            </a:fld>
            <a:endParaRPr lang="sv-SE"/>
          </a:p>
        </p:txBody>
      </p:sp>
    </p:spTree>
    <p:extLst>
      <p:ext uri="{BB962C8B-B14F-4D97-AF65-F5344CB8AC3E}">
        <p14:creationId xmlns:p14="http://schemas.microsoft.com/office/powerpoint/2010/main" val="26931799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20000"/>
              </a:lnSpc>
              <a:spcAft>
                <a:spcPts val="1200"/>
              </a:spcAft>
            </a:pPr>
            <a:r>
              <a:rPr lang="sv-SE" sz="1800" b="1" kern="0" dirty="0">
                <a:effectLst/>
                <a:latin typeface="Public Sans" pitchFamily="50" charset="0"/>
                <a:ea typeface="Times New Roman" panose="02020603050405020304" pitchFamily="18" charset="0"/>
                <a:cs typeface="Times New Roman" panose="02020603050405020304" pitchFamily="18" charset="0"/>
              </a:rPr>
              <a:t>Att fortsätta som idag är inget alternativ. </a:t>
            </a:r>
            <a:r>
              <a:rPr lang="sv-SE" sz="1800" b="0" i="1" kern="0" dirty="0">
                <a:effectLst/>
                <a:latin typeface="Public Sans" pitchFamily="50" charset="0"/>
                <a:ea typeface="Times New Roman" panose="02020603050405020304" pitchFamily="18" charset="0"/>
                <a:cs typeface="Times New Roman" panose="02020603050405020304" pitchFamily="18" charset="0"/>
              </a:rPr>
              <a:t>(viktigt, understryks)</a:t>
            </a:r>
          </a:p>
          <a:p>
            <a:pPr>
              <a:lnSpc>
                <a:spcPct val="120000"/>
              </a:lnSpc>
              <a:spcAft>
                <a:spcPts val="1200"/>
              </a:spcAft>
            </a:pPr>
            <a:r>
              <a:rPr lang="sv-SE" sz="1800" kern="0" dirty="0">
                <a:effectLst/>
                <a:latin typeface="Public Sans" pitchFamily="50" charset="0"/>
                <a:ea typeface="Times New Roman" panose="02020603050405020304" pitchFamily="18" charset="0"/>
                <a:cs typeface="Times New Roman" panose="02020603050405020304" pitchFamily="18" charset="0"/>
              </a:rPr>
              <a:t>Flera anledningar, inte minst säkerhet (både utifrån IT och patientsäkerhet på fler sätt). Dessutom behövs ju digitaliseringen för att kunna behålla tillgängligheten när vårdbehoven ökar redan nu, och </a:t>
            </a:r>
            <a:r>
              <a:rPr lang="sv-SE" sz="1800" kern="0" dirty="0" err="1">
                <a:effectLst/>
                <a:latin typeface="Public Sans" pitchFamily="50" charset="0"/>
                <a:ea typeface="Times New Roman" panose="02020603050405020304" pitchFamily="18" charset="0"/>
                <a:cs typeface="Times New Roman" panose="02020603050405020304" pitchFamily="18" charset="0"/>
              </a:rPr>
              <a:t>ffa</a:t>
            </a:r>
            <a:r>
              <a:rPr lang="sv-SE" sz="1800" kern="0" dirty="0">
                <a:effectLst/>
                <a:latin typeface="Public Sans" pitchFamily="50" charset="0"/>
                <a:ea typeface="Times New Roman" panose="02020603050405020304" pitchFamily="18" charset="0"/>
                <a:cs typeface="Times New Roman" panose="02020603050405020304" pitchFamily="18" charset="0"/>
              </a:rPr>
              <a:t> i framtiden. SDV är faktiskt bara en del av den stora digitala omställning vi gör nu. Men det är en otroligt viktig pusselbit för att kunna få allt annat på plats, med distansmonitorering och patientens möjlighet att bli mer delaktig i sin egen vård, AI-stöd osv. Så den myten slänger vi för evigt!</a:t>
            </a:r>
            <a:endParaRPr lang="sv-SE" sz="1800" kern="100" dirty="0">
              <a:effectLst/>
              <a:latin typeface="Calibri" panose="020F0502020204030204" pitchFamily="34" charset="0"/>
              <a:ea typeface="Calibri" panose="020F0502020204030204" pitchFamily="34" charset="0"/>
              <a:cs typeface="Arial" panose="020B0604020202020204" pitchFamily="34" charset="0"/>
            </a:endParaRPr>
          </a:p>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21</a:t>
            </a:fld>
            <a:endParaRPr lang="sv-SE"/>
          </a:p>
        </p:txBody>
      </p:sp>
    </p:spTree>
    <p:extLst>
      <p:ext uri="{BB962C8B-B14F-4D97-AF65-F5344CB8AC3E}">
        <p14:creationId xmlns:p14="http://schemas.microsoft.com/office/powerpoint/2010/main" val="2753183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3</a:t>
            </a:fld>
            <a:endParaRPr lang="sv-SE"/>
          </a:p>
        </p:txBody>
      </p:sp>
    </p:spTree>
    <p:extLst>
      <p:ext uri="{BB962C8B-B14F-4D97-AF65-F5344CB8AC3E}">
        <p14:creationId xmlns:p14="http://schemas.microsoft.com/office/powerpoint/2010/main" val="13799676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kan ni prata om fler rykten, farhågor eller spekulationer om SDV. Du som chef fyller på med fakta, och kan på så vis ta död på ryktesspridning. Om du inte har all fakta direkt – ta reda på svar tills nästa dialog. Utrullningsprojektet i din förvaltning kan hjälpa till, om du inte hittar </a:t>
            </a:r>
            <a:r>
              <a:rPr lang="sv-SE" dirty="0" err="1"/>
              <a:t>faktan</a:t>
            </a:r>
            <a:r>
              <a:rPr lang="sv-SE" dirty="0"/>
              <a:t> själv!</a:t>
            </a:r>
          </a:p>
          <a:p>
            <a:endParaRPr lang="sv-SE" dirty="0"/>
          </a:p>
          <a:p>
            <a:r>
              <a:rPr lang="sv-SE" dirty="0"/>
              <a:t>Behöver ni till exempel fortfarande bemöta </a:t>
            </a:r>
            <a:r>
              <a:rPr lang="sv-SE" b="1" i="1" dirty="0"/>
              <a:t>”Äsch, SDV, det kommer ändå aldrig bli nåt!”</a:t>
            </a:r>
            <a:r>
              <a:rPr lang="sv-SE" dirty="0"/>
              <a:t>? I så fall; gör gärna ett påstående om det – och avliva det som en stor MYT. ;-)</a:t>
            </a:r>
          </a:p>
        </p:txBody>
      </p:sp>
      <p:sp>
        <p:nvSpPr>
          <p:cNvPr id="4" name="Platshållare för bildnummer 3"/>
          <p:cNvSpPr>
            <a:spLocks noGrp="1"/>
          </p:cNvSpPr>
          <p:nvPr>
            <p:ph type="sldNum" sz="quarter" idx="5"/>
          </p:nvPr>
        </p:nvSpPr>
        <p:spPr/>
        <p:txBody>
          <a:bodyPr/>
          <a:lstStyle/>
          <a:p>
            <a:fld id="{E6E1FC07-C4E2-42A3-9E77-54D063154BA2}" type="slidenum">
              <a:rPr lang="sv-SE" smtClean="0"/>
              <a:t>22</a:t>
            </a:fld>
            <a:endParaRPr lang="sv-SE"/>
          </a:p>
        </p:txBody>
      </p:sp>
    </p:spTree>
    <p:extLst>
      <p:ext uri="{BB962C8B-B14F-4D97-AF65-F5344CB8AC3E}">
        <p14:creationId xmlns:p14="http://schemas.microsoft.com/office/powerpoint/2010/main" val="2991193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4</a:t>
            </a:fld>
            <a:endParaRPr lang="sv-SE"/>
          </a:p>
        </p:txBody>
      </p:sp>
    </p:spTree>
    <p:extLst>
      <p:ext uri="{BB962C8B-B14F-4D97-AF65-F5344CB8AC3E}">
        <p14:creationId xmlns:p14="http://schemas.microsoft.com/office/powerpoint/2010/main" val="92312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0" dirty="0">
                <a:effectLst/>
                <a:latin typeface="Public Sans" pitchFamily="50" charset="0"/>
                <a:ea typeface="Times New Roman" panose="02020603050405020304" pitchFamily="18" charset="0"/>
                <a:cs typeface="Times New Roman" panose="02020603050405020304" pitchFamily="18" charset="0"/>
              </a:rPr>
              <a:t>SDV bygger förvisso på ett amerikanskt system i grunden. Men nu har det blivit svenskt. Och det är en av anledningarna till att det tagit så pass lång tid. Nu har vi skräddarsytt det efter just våra skånska förhållanden och behov. Flera hundra av våra egna kliniker och medarbetare har jobbat med den här anpassningen de senaste åren. </a:t>
            </a:r>
            <a:br>
              <a:rPr lang="sv-SE" sz="1200" kern="0" dirty="0">
                <a:effectLst/>
                <a:latin typeface="Public Sans" pitchFamily="50" charset="0"/>
                <a:ea typeface="Times New Roman" panose="02020603050405020304" pitchFamily="18" charset="0"/>
                <a:cs typeface="Times New Roman" panose="02020603050405020304" pitchFamily="18" charset="0"/>
              </a:rPr>
            </a:br>
            <a:r>
              <a:rPr lang="sv-SE" sz="1200" kern="0" dirty="0">
                <a:effectLst/>
                <a:latin typeface="Public Sans" pitchFamily="50" charset="0"/>
                <a:ea typeface="Times New Roman" panose="02020603050405020304" pitchFamily="18" charset="0"/>
                <a:cs typeface="Times New Roman" panose="02020603050405020304" pitchFamily="18" charset="0"/>
              </a:rPr>
              <a:t>– Så snarare är det svenskt, och nytt! </a:t>
            </a:r>
          </a:p>
          <a:p>
            <a:endParaRPr lang="sv-SE" sz="1200" kern="0" dirty="0">
              <a:effectLst/>
              <a:latin typeface="Public Sans" pitchFamily="50" charset="0"/>
              <a:ea typeface="Times New Roman" panose="02020603050405020304" pitchFamily="18" charset="0"/>
              <a:cs typeface="Times New Roman" panose="02020603050405020304" pitchFamily="18" charset="0"/>
            </a:endParaRPr>
          </a:p>
          <a:p>
            <a:r>
              <a:rPr lang="sv-SE" sz="1200" kern="0" dirty="0">
                <a:effectLst/>
                <a:latin typeface="Public Sans" pitchFamily="50" charset="0"/>
                <a:ea typeface="Times New Roman" panose="02020603050405020304" pitchFamily="18" charset="0"/>
                <a:cs typeface="Times New Roman" panose="02020603050405020304" pitchFamily="18" charset="0"/>
              </a:rPr>
              <a:t>Namnet ”Millennium” säger ju något om när själva programmet ursprungligen togs fram… Ja, det var ju ett tag sedan – men det betyder inte att det är utdaterat! Det har snarare hunnit utvecklas och bli stabilt och uppdaterat. </a:t>
            </a:r>
          </a:p>
          <a:p>
            <a:endParaRPr lang="sv-SE" sz="1200" kern="0" dirty="0">
              <a:effectLst/>
              <a:latin typeface="Public Sans" pitchFamily="50" charset="0"/>
              <a:cs typeface="Times New Roman" panose="02020603050405020304" pitchFamily="18" charset="0"/>
            </a:endParaRPr>
          </a:p>
          <a:p>
            <a:r>
              <a:rPr lang="sv-SE" sz="1200" kern="0" dirty="0">
                <a:effectLst/>
                <a:latin typeface="Public Sans" pitchFamily="50" charset="0"/>
                <a:cs typeface="Times New Roman" panose="02020603050405020304" pitchFamily="18" charset="0"/>
              </a:rPr>
              <a:t>SDV – Skånes digitala vårdsystem – är också så mycket mer än bara ett program! Det är ett nytt arbetsverktyg i vardagen, som hjälper oss med vårdinformation och överblick på ett helt nytt sätt. Det är en av anledningarna till att vi inte säger att vi bara inför Millennium – vi inför SDV; ett nytt sätt att arbeta med vårdinformation.</a:t>
            </a:r>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5</a:t>
            </a:fld>
            <a:endParaRPr lang="sv-SE"/>
          </a:p>
        </p:txBody>
      </p:sp>
    </p:spTree>
    <p:extLst>
      <p:ext uri="{BB962C8B-B14F-4D97-AF65-F5344CB8AC3E}">
        <p14:creationId xmlns:p14="http://schemas.microsoft.com/office/powerpoint/2010/main" val="1562750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6</a:t>
            </a:fld>
            <a:endParaRPr lang="sv-SE"/>
          </a:p>
        </p:txBody>
      </p:sp>
    </p:spTree>
    <p:extLst>
      <p:ext uri="{BB962C8B-B14F-4D97-AF65-F5344CB8AC3E}">
        <p14:creationId xmlns:p14="http://schemas.microsoft.com/office/powerpoint/2010/main" val="134156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SDV är byggt för att vara ett säkert system, även vad gäller integritet och patientdata. Vi behöver följa PDL (bättre än vad som görs idag).</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Det gör att det </a:t>
            </a:r>
            <a:r>
              <a:rPr lang="sv-SE" sz="1200" i="0" dirty="0"/>
              <a:t>kommer</a:t>
            </a:r>
            <a:r>
              <a:rPr lang="sv-SE" sz="1200" dirty="0"/>
              <a:t> att krävas </a:t>
            </a:r>
            <a:r>
              <a:rPr lang="sv-SE" sz="1200" u="sng" dirty="0"/>
              <a:t>fler aktiva val </a:t>
            </a:r>
            <a:r>
              <a:rPr lang="sv-SE" sz="1200" dirty="0"/>
              <a:t>– det vill säga fler klick – ju mer information man vill se om patienten.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Bygger på att man ska fatta medvetna beslut om att klicka vidare för att se mer information. </a:t>
            </a:r>
            <a:r>
              <a:rPr lang="sv-SE" b="1" dirty="0"/>
              <a:t>Så ja; ibland blir det fler klick.</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Men kommer detta att ta mycket mer tid? Osäkert. Kan faktiskt bli så att det tar </a:t>
            </a:r>
            <a:r>
              <a:rPr lang="sv-SE" u="sng" dirty="0"/>
              <a:t>mindre tid</a:t>
            </a:r>
            <a:r>
              <a:rPr lang="sv-SE" dirty="0"/>
              <a:t>, eftersom man inte längre behöver sålla i lika stora informationsmängder. Och ju mer van man blir vid systemet, desto snabbare kommer det givetvis att gå.</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Om det upplevs som fler klick och omständligt så behöver vi ändå komma ihåg att: </a:t>
            </a:r>
            <a:br>
              <a:rPr lang="sv-SE" dirty="0"/>
            </a:br>
            <a:r>
              <a:rPr lang="sv-SE" dirty="0"/>
              <a:t>det beror inte på att något är fel/dåligt i systemet – utan på att vi MÅSTE ha en ökad följsamhet till Patientdatalagen (PDL) och bättre värna patientens integritetsskydd.</a:t>
            </a:r>
          </a:p>
        </p:txBody>
      </p:sp>
      <p:sp>
        <p:nvSpPr>
          <p:cNvPr id="4" name="Platshållare för bildnummer 3"/>
          <p:cNvSpPr>
            <a:spLocks noGrp="1"/>
          </p:cNvSpPr>
          <p:nvPr>
            <p:ph type="sldNum" sz="quarter" idx="5"/>
          </p:nvPr>
        </p:nvSpPr>
        <p:spPr/>
        <p:txBody>
          <a:bodyPr/>
          <a:lstStyle/>
          <a:p>
            <a:fld id="{E6E1FC07-C4E2-42A3-9E77-54D063154BA2}" type="slidenum">
              <a:rPr lang="sv-SE" smtClean="0"/>
              <a:t>7</a:t>
            </a:fld>
            <a:endParaRPr lang="sv-SE"/>
          </a:p>
        </p:txBody>
      </p:sp>
    </p:spTree>
    <p:extLst>
      <p:ext uri="{BB962C8B-B14F-4D97-AF65-F5344CB8AC3E}">
        <p14:creationId xmlns:p14="http://schemas.microsoft.com/office/powerpoint/2010/main" val="1447805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8</a:t>
            </a:fld>
            <a:endParaRPr lang="sv-SE"/>
          </a:p>
        </p:txBody>
      </p:sp>
    </p:spTree>
    <p:extLst>
      <p:ext uri="{BB962C8B-B14F-4D97-AF65-F5344CB8AC3E}">
        <p14:creationId xmlns:p14="http://schemas.microsoft.com/office/powerpoint/2010/main" val="477658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kern="0" dirty="0">
                <a:effectLst/>
                <a:latin typeface="Public Sans" pitchFamily="50" charset="0"/>
                <a:ea typeface="Times New Roman" panose="02020603050405020304" pitchFamily="18" charset="0"/>
                <a:cs typeface="Times New Roman" panose="02020603050405020304" pitchFamily="18" charset="0"/>
              </a:rPr>
              <a:t>Det stämmer. För att få ut kraften ur SDV måste vi lära oss hur vi använder det. Och där gäller det att vi använder det lika. När det närmar sig kommer alla medarbetare att få utbildning. Utbildning är obligatorisk för att man ska kunna arbeta i systemet. Utbildningen blir skräddarsydd utifrån ens egen roll.</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800" kern="0" dirty="0">
                <a:effectLst/>
                <a:latin typeface="Public Sans" pitchFamily="50" charset="0"/>
                <a:ea typeface="Times New Roman" panose="02020603050405020304" pitchFamily="18" charset="0"/>
                <a:cs typeface="Times New Roman" panose="02020603050405020304" pitchFamily="18" charset="0"/>
              </a:rPr>
              <a:t>[se annan ppt för fakta om utbildning] </a:t>
            </a:r>
            <a:endParaRPr lang="sv-SE" sz="1800" kern="100" dirty="0">
              <a:effectLst/>
              <a:latin typeface="Calibri" panose="020F0502020204030204" pitchFamily="34" charset="0"/>
              <a:ea typeface="Calibri" panose="020F0502020204030204" pitchFamily="34" charset="0"/>
              <a:cs typeface="Arial" panose="020B0604020202020204" pitchFamily="34" charset="0"/>
            </a:endParaRPr>
          </a:p>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9</a:t>
            </a:fld>
            <a:endParaRPr lang="sv-SE"/>
          </a:p>
        </p:txBody>
      </p:sp>
    </p:spTree>
    <p:extLst>
      <p:ext uri="{BB962C8B-B14F-4D97-AF65-F5344CB8AC3E}">
        <p14:creationId xmlns:p14="http://schemas.microsoft.com/office/powerpoint/2010/main" val="3418049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6E1FC07-C4E2-42A3-9E77-54D063154BA2}" type="slidenum">
              <a:rPr lang="sv-SE" smtClean="0"/>
              <a:t>10</a:t>
            </a:fld>
            <a:endParaRPr lang="sv-SE"/>
          </a:p>
        </p:txBody>
      </p:sp>
    </p:spTree>
    <p:extLst>
      <p:ext uri="{BB962C8B-B14F-4D97-AF65-F5344CB8AC3E}">
        <p14:creationId xmlns:p14="http://schemas.microsoft.com/office/powerpoint/2010/main" val="1826851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bild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latin typeface="+mj-lt"/>
              </a:defRPr>
            </a:lvl1pPr>
          </a:lstStyle>
          <a:p>
            <a:r>
              <a:rPr lang="sv-SE"/>
              <a:t>Klicka här för att ändra rubrik</a:t>
            </a:r>
            <a:endParaRPr lang="en-US"/>
          </a:p>
        </p:txBody>
      </p:sp>
      <p:sp>
        <p:nvSpPr>
          <p:cNvPr id="9" name="Underrubrik 2">
            <a:extLst>
              <a:ext uri="{FF2B5EF4-FFF2-40B4-BE49-F238E27FC236}">
                <a16:creationId xmlns:a16="http://schemas.microsoft.com/office/drawing/2014/main" id="{A5194270-83B6-A55F-D3FF-A1265475105B}"/>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pic>
        <p:nvPicPr>
          <p:cNvPr id="14" name="Bildobjekt 13">
            <a:extLst>
              <a:ext uri="{FF2B5EF4-FFF2-40B4-BE49-F238E27FC236}">
                <a16:creationId xmlns:a16="http://schemas.microsoft.com/office/drawing/2014/main" id="{244F8B15-58B1-2E90-1802-6F4E92C084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376513577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vå delar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2"/>
                </a:solidFill>
              </a:defRPr>
            </a:lvl1pPr>
          </a:lstStyle>
          <a:p>
            <a:r>
              <a:rPr lang="sv-SE"/>
              <a:t>Klicka här för att ändra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2"/>
              </a:buClr>
              <a:defRPr sz="2800">
                <a:solidFill>
                  <a:schemeClr val="tx2"/>
                </a:solidFill>
              </a:defRPr>
            </a:lvl1pPr>
            <a:lvl2pPr>
              <a:lnSpc>
                <a:spcPct val="110000"/>
              </a:lnSpc>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8" name="Platshållare för datum 3">
            <a:extLst>
              <a:ext uri="{FF2B5EF4-FFF2-40B4-BE49-F238E27FC236}">
                <a16:creationId xmlns:a16="http://schemas.microsoft.com/office/drawing/2014/main" id="{12B957DE-64F3-C89A-39F1-D0291AD12701}"/>
              </a:ext>
            </a:extLst>
          </p:cNvPr>
          <p:cNvSpPr>
            <a:spLocks noGrp="1"/>
          </p:cNvSpPr>
          <p:nvPr>
            <p:ph type="dt" sz="half" idx="10"/>
          </p:nvPr>
        </p:nvSpPr>
        <p:spPr>
          <a:xfrm>
            <a:off x="609600" y="6530791"/>
            <a:ext cx="1060175" cy="354182"/>
          </a:xfrm>
          <a:prstGeom prst="rect">
            <a:avLst/>
          </a:prstGeom>
        </p:spPr>
        <p:txBody>
          <a:bodyPr/>
          <a:lstStyle/>
          <a:p>
            <a:fld id="{A1AC41F5-C56F-49B3-8B95-50F52B6BE196}" type="datetime1">
              <a:rPr lang="sv-SE" smtClean="0"/>
              <a:t>2024-09-16</a:t>
            </a:fld>
            <a:endParaRPr lang="sv-SE"/>
          </a:p>
        </p:txBody>
      </p:sp>
      <p:sp>
        <p:nvSpPr>
          <p:cNvPr id="9" name="Platshållare för sidfot 4">
            <a:extLst>
              <a:ext uri="{FF2B5EF4-FFF2-40B4-BE49-F238E27FC236}">
                <a16:creationId xmlns:a16="http://schemas.microsoft.com/office/drawing/2014/main" id="{0D0CD91E-220E-4904-A1F0-F78096E9A10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10" name="Platshållare för bildnummer 5">
            <a:extLst>
              <a:ext uri="{FF2B5EF4-FFF2-40B4-BE49-F238E27FC236}">
                <a16:creationId xmlns:a16="http://schemas.microsoft.com/office/drawing/2014/main" id="{49AE31B5-5254-4A74-6724-44C627CB977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5263316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vå delar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1"/>
                </a:solidFill>
              </a:defRPr>
            </a:lvl1pPr>
          </a:lstStyle>
          <a:p>
            <a:r>
              <a:rPr lang="sv-SE"/>
              <a:t>Klicka här för att ändra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1"/>
              </a:buClr>
              <a:defRPr sz="2800">
                <a:solidFill>
                  <a:schemeClr val="tx1"/>
                </a:solidFill>
              </a:defRPr>
            </a:lvl1pPr>
            <a:lvl2pPr>
              <a:lnSpc>
                <a:spcPct val="110000"/>
              </a:lnSpc>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8" name="Platshållare för datum 3">
            <a:extLst>
              <a:ext uri="{FF2B5EF4-FFF2-40B4-BE49-F238E27FC236}">
                <a16:creationId xmlns:a16="http://schemas.microsoft.com/office/drawing/2014/main" id="{DA706DCF-9171-8087-EC6A-D9FACA0C1E39}"/>
              </a:ext>
            </a:extLst>
          </p:cNvPr>
          <p:cNvSpPr>
            <a:spLocks noGrp="1"/>
          </p:cNvSpPr>
          <p:nvPr>
            <p:ph type="dt" sz="half" idx="10"/>
          </p:nvPr>
        </p:nvSpPr>
        <p:spPr>
          <a:xfrm>
            <a:off x="609600" y="6530791"/>
            <a:ext cx="1060175" cy="354182"/>
          </a:xfrm>
          <a:prstGeom prst="rect">
            <a:avLst/>
          </a:prstGeom>
        </p:spPr>
        <p:txBody>
          <a:bodyPr/>
          <a:lstStyle/>
          <a:p>
            <a:fld id="{43E55AD6-8C92-43AE-8C90-3F7342B6B627}" type="datetime1">
              <a:rPr lang="sv-SE" smtClean="0"/>
              <a:t>2024-09-16</a:t>
            </a:fld>
            <a:endParaRPr lang="sv-SE"/>
          </a:p>
        </p:txBody>
      </p:sp>
      <p:sp>
        <p:nvSpPr>
          <p:cNvPr id="9" name="Platshållare för sidfot 4">
            <a:extLst>
              <a:ext uri="{FF2B5EF4-FFF2-40B4-BE49-F238E27FC236}">
                <a16:creationId xmlns:a16="http://schemas.microsoft.com/office/drawing/2014/main" id="{0A71FC9C-1584-8A2F-C4EF-0B37FFE0F71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10" name="Platshållare för bildnummer 5">
            <a:extLst>
              <a:ext uri="{FF2B5EF4-FFF2-40B4-BE49-F238E27FC236}">
                <a16:creationId xmlns:a16="http://schemas.microsoft.com/office/drawing/2014/main" id="{4C2C239C-E658-7070-C0BC-E778536E9A54}"/>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96822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lsidesbild neutral">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sz="2400">
                <a:solidFill>
                  <a:schemeClr val="tx1"/>
                </a:solidFill>
              </a:defRPr>
            </a:lvl1pPr>
          </a:lstStyle>
          <a:p>
            <a:pPr marL="0" marR="0" lvl="0" indent="0" algn="l"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r>
              <a:rPr lang="sv-SE"/>
              <a:t>Klicka på bildikonen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p:txBody>
          <a:bodyPr/>
          <a:lstStyle>
            <a:lvl1pPr>
              <a:defRPr sz="3600">
                <a:solidFill>
                  <a:schemeClr val="tx1"/>
                </a:solidFill>
              </a:defRPr>
            </a:lvl1pPr>
          </a:lstStyle>
          <a:p>
            <a:r>
              <a:rPr lang="sv-SE"/>
              <a:t>Klicka här för att ändra rubrik </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A9A6A76-8128-4489-90DC-5E056DFF80D1}" type="datetime1">
              <a:rPr lang="sv-SE" smtClean="0"/>
              <a:t>2024-09-16</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457033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srubrik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tx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7" name="Platshållare för datum 3">
            <a:extLst>
              <a:ext uri="{FF2B5EF4-FFF2-40B4-BE49-F238E27FC236}">
                <a16:creationId xmlns:a16="http://schemas.microsoft.com/office/drawing/2014/main" id="{C45A6C9D-C2F9-BEA7-4EAE-7948F072B555}"/>
              </a:ext>
            </a:extLst>
          </p:cNvPr>
          <p:cNvSpPr>
            <a:spLocks noGrp="1"/>
          </p:cNvSpPr>
          <p:nvPr>
            <p:ph type="dt" sz="half" idx="10"/>
          </p:nvPr>
        </p:nvSpPr>
        <p:spPr>
          <a:xfrm>
            <a:off x="609600" y="6530791"/>
            <a:ext cx="1060175" cy="354182"/>
          </a:xfrm>
          <a:prstGeom prst="rect">
            <a:avLst/>
          </a:prstGeom>
        </p:spPr>
        <p:txBody>
          <a:bodyPr/>
          <a:lstStyle/>
          <a:p>
            <a:fld id="{C4D0A42C-D9D2-4420-82DA-AC302AE82455}" type="datetime1">
              <a:rPr lang="sv-SE" smtClean="0"/>
              <a:t>2024-09-16</a:t>
            </a:fld>
            <a:endParaRPr lang="sv-SE"/>
          </a:p>
        </p:txBody>
      </p:sp>
      <p:sp>
        <p:nvSpPr>
          <p:cNvPr id="8" name="Platshållare för sidfot 4">
            <a:extLst>
              <a:ext uri="{FF2B5EF4-FFF2-40B4-BE49-F238E27FC236}">
                <a16:creationId xmlns:a16="http://schemas.microsoft.com/office/drawing/2014/main" id="{9E2DCE60-FD3E-95E2-4A9B-287FAAE29E6D}"/>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9" name="Platshållare för bildnummer 5">
            <a:extLst>
              <a:ext uri="{FF2B5EF4-FFF2-40B4-BE49-F238E27FC236}">
                <a16:creationId xmlns:a16="http://schemas.microsoft.com/office/drawing/2014/main" id="{1E68585F-58CF-FC4B-FD92-86898C95622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23289287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vsnittsrubrik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2"/>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7" name="Platshållare för datum 3">
            <a:extLst>
              <a:ext uri="{FF2B5EF4-FFF2-40B4-BE49-F238E27FC236}">
                <a16:creationId xmlns:a16="http://schemas.microsoft.com/office/drawing/2014/main" id="{00068579-9080-EE29-D9A4-3E56BF855044}"/>
              </a:ext>
            </a:extLst>
          </p:cNvPr>
          <p:cNvSpPr>
            <a:spLocks noGrp="1"/>
          </p:cNvSpPr>
          <p:nvPr>
            <p:ph type="dt" sz="half" idx="10"/>
          </p:nvPr>
        </p:nvSpPr>
        <p:spPr>
          <a:xfrm>
            <a:off x="609600" y="6530791"/>
            <a:ext cx="1060175" cy="354182"/>
          </a:xfrm>
          <a:prstGeom prst="rect">
            <a:avLst/>
          </a:prstGeom>
        </p:spPr>
        <p:txBody>
          <a:bodyPr/>
          <a:lstStyle/>
          <a:p>
            <a:fld id="{6B457123-4922-4843-8BF7-4112A8126449}" type="datetime1">
              <a:rPr lang="sv-SE" smtClean="0"/>
              <a:t>2024-09-16</a:t>
            </a:fld>
            <a:endParaRPr lang="sv-SE"/>
          </a:p>
        </p:txBody>
      </p:sp>
      <p:sp>
        <p:nvSpPr>
          <p:cNvPr id="8" name="Platshållare för sidfot 4">
            <a:extLst>
              <a:ext uri="{FF2B5EF4-FFF2-40B4-BE49-F238E27FC236}">
                <a16:creationId xmlns:a16="http://schemas.microsoft.com/office/drawing/2014/main" id="{CE7776F5-8B54-2D91-99C9-B11E98F95E3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9" name="Platshållare för bildnummer 5">
            <a:extLst>
              <a:ext uri="{FF2B5EF4-FFF2-40B4-BE49-F238E27FC236}">
                <a16:creationId xmlns:a16="http://schemas.microsoft.com/office/drawing/2014/main" id="{723668E9-8B04-52B3-F7CA-27B4B4D49E9F}"/>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6857785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vsnittsrubrik vi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a:xfrm>
            <a:off x="584754" y="6525320"/>
            <a:ext cx="960781" cy="365125"/>
          </a:xfrm>
          <a:prstGeom prst="rect">
            <a:avLst/>
          </a:prstGeom>
        </p:spPr>
        <p:txBody>
          <a:bodyPr/>
          <a:lstStyle/>
          <a:p>
            <a:fld id="{E231D93E-2C46-45B5-A6F2-293FC1A93123}" type="datetime1">
              <a:rPr lang="sv-SE" smtClean="0"/>
              <a:t>2024-09-16</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a:xfrm>
            <a:off x="1669775" y="6525320"/>
            <a:ext cx="9367630" cy="365125"/>
          </a:xfrm>
          <a:prstGeom prst="rect">
            <a:avLst/>
          </a:prstGeom>
        </p:spPr>
        <p:txBody>
          <a:bodyPr/>
          <a:lstStyle/>
          <a:p>
            <a:r>
              <a:rPr lang="sv-SE"/>
              <a:t>SDV – Skånes digitala vårdsystem</a:t>
            </a:r>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1827147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om yta grädde">
    <p:bg>
      <p:bgPr>
        <a:solidFill>
          <a:schemeClr val="accent2"/>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2"/>
                </a:solidFill>
              </a:defRPr>
            </a:lvl1pPr>
          </a:lstStyle>
          <a:p>
            <a:r>
              <a:rPr lang="sv-SE"/>
              <a:t>Klicka här för att ändra rubrik</a:t>
            </a:r>
            <a:endParaRPr lang="en-US"/>
          </a:p>
        </p:txBody>
      </p:sp>
      <p:sp>
        <p:nvSpPr>
          <p:cNvPr id="2" name="Platshållare för datum 3">
            <a:extLst>
              <a:ext uri="{FF2B5EF4-FFF2-40B4-BE49-F238E27FC236}">
                <a16:creationId xmlns:a16="http://schemas.microsoft.com/office/drawing/2014/main" id="{EC713A04-296D-4A5E-4FD1-2789A0A7A693}"/>
              </a:ext>
            </a:extLst>
          </p:cNvPr>
          <p:cNvSpPr>
            <a:spLocks noGrp="1"/>
          </p:cNvSpPr>
          <p:nvPr>
            <p:ph type="dt" sz="half" idx="10"/>
          </p:nvPr>
        </p:nvSpPr>
        <p:spPr>
          <a:xfrm>
            <a:off x="609600" y="6530791"/>
            <a:ext cx="1060175" cy="354182"/>
          </a:xfrm>
          <a:prstGeom prst="rect">
            <a:avLst/>
          </a:prstGeom>
        </p:spPr>
        <p:txBody>
          <a:bodyPr/>
          <a:lstStyle/>
          <a:p>
            <a:fld id="{7D2FA689-AFBD-4251-9D06-EC1E8FF8C2FA}" type="datetime1">
              <a:rPr lang="sv-SE" smtClean="0"/>
              <a:t>2024-09-16</a:t>
            </a:fld>
            <a:endParaRPr lang="sv-SE"/>
          </a:p>
        </p:txBody>
      </p:sp>
      <p:sp>
        <p:nvSpPr>
          <p:cNvPr id="7" name="Platshållare för sidfot 4">
            <a:extLst>
              <a:ext uri="{FF2B5EF4-FFF2-40B4-BE49-F238E27FC236}">
                <a16:creationId xmlns:a16="http://schemas.microsoft.com/office/drawing/2014/main" id="{98395FDC-DEF1-0B01-E4BC-720A0E39666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CD5DDAFD-3E9D-0E37-16AE-9E369BFC5E3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333853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om yta neutral">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a:t>Klicka här för att ändra rubrik</a:t>
            </a:r>
            <a:endParaRPr lang="en-US"/>
          </a:p>
        </p:txBody>
      </p:sp>
      <p:sp>
        <p:nvSpPr>
          <p:cNvPr id="2" name="Platshållare för datum 3">
            <a:extLst>
              <a:ext uri="{FF2B5EF4-FFF2-40B4-BE49-F238E27FC236}">
                <a16:creationId xmlns:a16="http://schemas.microsoft.com/office/drawing/2014/main" id="{E778A0B9-2D69-0ABE-7F68-813023F532D4}"/>
              </a:ext>
            </a:extLst>
          </p:cNvPr>
          <p:cNvSpPr>
            <a:spLocks noGrp="1"/>
          </p:cNvSpPr>
          <p:nvPr>
            <p:ph type="dt" sz="half" idx="10"/>
          </p:nvPr>
        </p:nvSpPr>
        <p:spPr>
          <a:xfrm>
            <a:off x="609600" y="6530791"/>
            <a:ext cx="1060175" cy="354182"/>
          </a:xfrm>
          <a:prstGeom prst="rect">
            <a:avLst/>
          </a:prstGeom>
        </p:spPr>
        <p:txBody>
          <a:bodyPr/>
          <a:lstStyle/>
          <a:p>
            <a:fld id="{9BD27035-7C47-40E5-9772-F11A5C66449B}" type="datetime1">
              <a:rPr lang="sv-SE" smtClean="0"/>
              <a:t>2024-09-16</a:t>
            </a:fld>
            <a:endParaRPr lang="sv-SE"/>
          </a:p>
        </p:txBody>
      </p:sp>
      <p:sp>
        <p:nvSpPr>
          <p:cNvPr id="7" name="Platshållare för sidfot 4">
            <a:extLst>
              <a:ext uri="{FF2B5EF4-FFF2-40B4-BE49-F238E27FC236}">
                <a16:creationId xmlns:a16="http://schemas.microsoft.com/office/drawing/2014/main" id="{C553A5AA-2251-BCEF-BA4A-5055B3BFDD16}"/>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4F48269D-D5CC-FFEA-8A05-8CB6B03F87D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1167911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om yta utan logotyp neutral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0ECA7-AE51-F08E-9F74-11BB66F2A089}"/>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a:t>Klicka här för att ändra rubrik</a:t>
            </a:r>
            <a:endParaRPr lang="en-US"/>
          </a:p>
        </p:txBody>
      </p:sp>
      <p:sp>
        <p:nvSpPr>
          <p:cNvPr id="6" name="Platshållare för datum 3">
            <a:extLst>
              <a:ext uri="{FF2B5EF4-FFF2-40B4-BE49-F238E27FC236}">
                <a16:creationId xmlns:a16="http://schemas.microsoft.com/office/drawing/2014/main" id="{A5C43E44-399B-AD66-852B-6FBB2BFD8E4F}"/>
              </a:ext>
            </a:extLst>
          </p:cNvPr>
          <p:cNvSpPr>
            <a:spLocks noGrp="1"/>
          </p:cNvSpPr>
          <p:nvPr>
            <p:ph type="dt" sz="half" idx="10"/>
          </p:nvPr>
        </p:nvSpPr>
        <p:spPr>
          <a:xfrm>
            <a:off x="609600" y="6530791"/>
            <a:ext cx="1060175" cy="354182"/>
          </a:xfrm>
          <a:prstGeom prst="rect">
            <a:avLst/>
          </a:prstGeom>
        </p:spPr>
        <p:txBody>
          <a:bodyPr/>
          <a:lstStyle/>
          <a:p>
            <a:fld id="{88DA1D77-ED2E-4569-8BC0-7EACBC1B4026}" type="datetime1">
              <a:rPr lang="sv-SE" smtClean="0"/>
              <a:t>2024-09-16</a:t>
            </a:fld>
            <a:endParaRPr lang="sv-SE"/>
          </a:p>
        </p:txBody>
      </p:sp>
      <p:sp>
        <p:nvSpPr>
          <p:cNvPr id="7" name="Platshållare för sidfot 4">
            <a:extLst>
              <a:ext uri="{FF2B5EF4-FFF2-40B4-BE49-F238E27FC236}">
                <a16:creationId xmlns:a16="http://schemas.microsoft.com/office/drawing/2014/main" id="{0723245D-44EA-5763-8400-5C566DC9CB6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AD75F367-E644-E422-4C41-32675F04AD35}"/>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7569872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Jämförelse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hasCustomPrompt="1"/>
          </p:nvPr>
        </p:nvSpPr>
        <p:spPr>
          <a:xfrm>
            <a:off x="609600" y="360000"/>
            <a:ext cx="10972800" cy="724521"/>
          </a:xfrm>
        </p:spPr>
        <p:txBody>
          <a:bodyPr/>
          <a:lstStyle>
            <a:lvl1pPr>
              <a:defRPr sz="3600">
                <a:solidFill>
                  <a:schemeClr val="tx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hasCustomPrompt="1"/>
          </p:nvPr>
        </p:nvSpPr>
        <p:spPr>
          <a:xfrm>
            <a:off x="609600" y="1241051"/>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underrubrik</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hasCustomPrompt="1"/>
          </p:nvPr>
        </p:nvSpPr>
        <p:spPr>
          <a:xfrm>
            <a:off x="609600" y="2221492"/>
            <a:ext cx="5157787"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a:t>Skriv text här</a:t>
            </a:r>
          </a:p>
          <a:p>
            <a:pPr lvl="1"/>
            <a:r>
              <a:rPr lang="sv-SE"/>
              <a:t>Nivå två</a:t>
            </a:r>
          </a:p>
          <a:p>
            <a:pPr lvl="2"/>
            <a:r>
              <a:rPr lang="sv-SE"/>
              <a:t>Nivå tre</a:t>
            </a:r>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hasCustomPrompt="1"/>
          </p:nvPr>
        </p:nvSpPr>
        <p:spPr>
          <a:xfrm>
            <a:off x="6382650" y="1241051"/>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underrubrik</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hasCustomPrompt="1"/>
          </p:nvPr>
        </p:nvSpPr>
        <p:spPr>
          <a:xfrm>
            <a:off x="6399212" y="2221492"/>
            <a:ext cx="5183188"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a:t>Skriv text här</a:t>
            </a:r>
          </a:p>
          <a:p>
            <a:pPr lvl="1"/>
            <a:r>
              <a:rPr lang="sv-SE"/>
              <a:t>Nivå två</a:t>
            </a:r>
          </a:p>
          <a:p>
            <a:pPr lvl="2"/>
            <a:r>
              <a:rPr lang="sv-SE"/>
              <a:t>Nivå tre</a:t>
            </a:r>
          </a:p>
        </p:txBody>
      </p:sp>
      <p:sp>
        <p:nvSpPr>
          <p:cNvPr id="10" name="Platshållare för datum 3">
            <a:extLst>
              <a:ext uri="{FF2B5EF4-FFF2-40B4-BE49-F238E27FC236}">
                <a16:creationId xmlns:a16="http://schemas.microsoft.com/office/drawing/2014/main" id="{5CC8557A-39E5-2439-2E43-5C8D95645E6D}"/>
              </a:ext>
            </a:extLst>
          </p:cNvPr>
          <p:cNvSpPr>
            <a:spLocks noGrp="1"/>
          </p:cNvSpPr>
          <p:nvPr>
            <p:ph type="dt" sz="half" idx="10"/>
          </p:nvPr>
        </p:nvSpPr>
        <p:spPr>
          <a:xfrm>
            <a:off x="609600" y="6530791"/>
            <a:ext cx="1060175" cy="354182"/>
          </a:xfrm>
          <a:prstGeom prst="rect">
            <a:avLst/>
          </a:prstGeom>
        </p:spPr>
        <p:txBody>
          <a:bodyPr/>
          <a:lstStyle/>
          <a:p>
            <a:fld id="{5954D0C7-7518-4E2E-BAF1-C3211A5391D3}" type="datetime1">
              <a:rPr lang="sv-SE" smtClean="0"/>
              <a:t>2024-09-16</a:t>
            </a:fld>
            <a:endParaRPr lang="sv-SE"/>
          </a:p>
        </p:txBody>
      </p:sp>
      <p:sp>
        <p:nvSpPr>
          <p:cNvPr id="11" name="Platshållare för sidfot 4">
            <a:extLst>
              <a:ext uri="{FF2B5EF4-FFF2-40B4-BE49-F238E27FC236}">
                <a16:creationId xmlns:a16="http://schemas.microsoft.com/office/drawing/2014/main" id="{876B45AE-5CCD-6B94-7A25-A15B3FF3373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12" name="Platshållare för bildnummer 5">
            <a:extLst>
              <a:ext uri="{FF2B5EF4-FFF2-40B4-BE49-F238E27FC236}">
                <a16:creationId xmlns:a16="http://schemas.microsoft.com/office/drawing/2014/main" id="{15478B75-428F-A1D7-E746-ADC7752774A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5499078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bild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defRPr>
            </a:lvl1pPr>
          </a:lstStyle>
          <a:p>
            <a:r>
              <a:rPr lang="sv-SE"/>
              <a:t>Klicka här för att ändra rubrik</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sp>
        <p:nvSpPr>
          <p:cNvPr id="5" name="Platshållare för datum 3">
            <a:extLst>
              <a:ext uri="{FF2B5EF4-FFF2-40B4-BE49-F238E27FC236}">
                <a16:creationId xmlns:a16="http://schemas.microsoft.com/office/drawing/2014/main" id="{AFE24852-164B-CFDE-B769-790BC3263B4F}"/>
              </a:ext>
            </a:extLst>
          </p:cNvPr>
          <p:cNvSpPr>
            <a:spLocks noGrp="1"/>
          </p:cNvSpPr>
          <p:nvPr>
            <p:ph type="dt" sz="half" idx="10"/>
          </p:nvPr>
        </p:nvSpPr>
        <p:spPr>
          <a:xfrm>
            <a:off x="609600" y="6530791"/>
            <a:ext cx="1060175" cy="354182"/>
          </a:xfrm>
          <a:prstGeom prst="rect">
            <a:avLst/>
          </a:prstGeom>
        </p:spPr>
        <p:txBody>
          <a:bodyPr/>
          <a:lstStyle/>
          <a:p>
            <a:fld id="{CE871A90-6089-4E75-A9A6-693BA3E68975}" type="datetime1">
              <a:rPr lang="sv-SE" smtClean="0"/>
              <a:t>2024-09-16</a:t>
            </a:fld>
            <a:endParaRPr lang="sv-SE"/>
          </a:p>
        </p:txBody>
      </p:sp>
      <p:sp>
        <p:nvSpPr>
          <p:cNvPr id="7" name="Platshållare för sidfot 4">
            <a:extLst>
              <a:ext uri="{FF2B5EF4-FFF2-40B4-BE49-F238E27FC236}">
                <a16:creationId xmlns:a16="http://schemas.microsoft.com/office/drawing/2014/main" id="{CCC1B95F-8FF6-795C-71C7-EF6DB9AB23D5}"/>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9" name="Platshållare för bildnummer 5">
            <a:extLst>
              <a:ext uri="{FF2B5EF4-FFF2-40B4-BE49-F238E27FC236}">
                <a16:creationId xmlns:a16="http://schemas.microsoft.com/office/drawing/2014/main" id="{6D013B1D-5E77-D5A6-6127-FB27ABDC7DB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pic>
        <p:nvPicPr>
          <p:cNvPr id="10" name="Bildobjekt 9">
            <a:extLst>
              <a:ext uri="{FF2B5EF4-FFF2-40B4-BE49-F238E27FC236}">
                <a16:creationId xmlns:a16="http://schemas.microsoft.com/office/drawing/2014/main" id="{5268180F-B84D-0F44-B4B5-93A7D7845B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3716278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Halvsides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bg2"/>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accent2"/>
              </a:buClr>
              <a:defRPr sz="2800">
                <a:solidFill>
                  <a:schemeClr val="bg2"/>
                </a:solidFill>
              </a:defRPr>
            </a:lvl1pPr>
            <a:lvl2pPr>
              <a:spcBef>
                <a:spcPts val="1000"/>
              </a:spcBef>
              <a:buClr>
                <a:schemeClr val="accent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6" name="Platshållare för datum 3">
            <a:extLst>
              <a:ext uri="{FF2B5EF4-FFF2-40B4-BE49-F238E27FC236}">
                <a16:creationId xmlns:a16="http://schemas.microsoft.com/office/drawing/2014/main" id="{86BE9932-6652-2F68-1034-24E5E46509CD}"/>
              </a:ext>
            </a:extLst>
          </p:cNvPr>
          <p:cNvSpPr>
            <a:spLocks noGrp="1"/>
          </p:cNvSpPr>
          <p:nvPr>
            <p:ph type="dt" sz="half" idx="10"/>
          </p:nvPr>
        </p:nvSpPr>
        <p:spPr>
          <a:xfrm>
            <a:off x="609600" y="6530791"/>
            <a:ext cx="1060175" cy="354182"/>
          </a:xfrm>
          <a:prstGeom prst="rect">
            <a:avLst/>
          </a:prstGeom>
        </p:spPr>
        <p:txBody>
          <a:bodyPr/>
          <a:lstStyle/>
          <a:p>
            <a:fld id="{AEB4ECB3-D69A-4EA6-844D-B8CFA4CE2711}" type="datetime1">
              <a:rPr lang="sv-SE" smtClean="0"/>
              <a:t>2024-09-16</a:t>
            </a:fld>
            <a:endParaRPr lang="sv-SE"/>
          </a:p>
        </p:txBody>
      </p:sp>
      <p:sp>
        <p:nvSpPr>
          <p:cNvPr id="7" name="Platshållare för sidfot 4">
            <a:extLst>
              <a:ext uri="{FF2B5EF4-FFF2-40B4-BE49-F238E27FC236}">
                <a16:creationId xmlns:a16="http://schemas.microsoft.com/office/drawing/2014/main" id="{163ED8F1-3338-F67C-7AF6-F651A8C4D86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EA0CF44F-A949-73AD-6632-4E606E57316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36420124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Halvsidesbild grädde ">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2"/>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17758"/>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0"/>
              </a:spcBef>
              <a:buFontTx/>
              <a:buNone/>
              <a:defRPr sz="2000">
                <a:solidFill>
                  <a:schemeClr val="tx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br>
              <a:rPr lang="sv-SE"/>
            </a:br>
            <a:endParaRPr lang="en-US"/>
          </a:p>
        </p:txBody>
      </p:sp>
      <p:sp>
        <p:nvSpPr>
          <p:cNvPr id="6" name="Platshållare för datum 3">
            <a:extLst>
              <a:ext uri="{FF2B5EF4-FFF2-40B4-BE49-F238E27FC236}">
                <a16:creationId xmlns:a16="http://schemas.microsoft.com/office/drawing/2014/main" id="{3E7D6E2E-8A4F-D98F-225B-724A74A076A8}"/>
              </a:ext>
            </a:extLst>
          </p:cNvPr>
          <p:cNvSpPr>
            <a:spLocks noGrp="1"/>
          </p:cNvSpPr>
          <p:nvPr>
            <p:ph type="dt" sz="half" idx="10"/>
          </p:nvPr>
        </p:nvSpPr>
        <p:spPr>
          <a:xfrm>
            <a:off x="609600" y="6530791"/>
            <a:ext cx="1060175" cy="354182"/>
          </a:xfrm>
          <a:prstGeom prst="rect">
            <a:avLst/>
          </a:prstGeom>
        </p:spPr>
        <p:txBody>
          <a:bodyPr/>
          <a:lstStyle/>
          <a:p>
            <a:fld id="{AE9052AD-75B2-4751-8E91-42179E7DC9AA}" type="datetime1">
              <a:rPr lang="sv-SE" smtClean="0"/>
              <a:t>2024-09-16</a:t>
            </a:fld>
            <a:endParaRPr lang="sv-SE"/>
          </a:p>
        </p:txBody>
      </p:sp>
      <p:sp>
        <p:nvSpPr>
          <p:cNvPr id="7" name="Platshållare för sidfot 4">
            <a:extLst>
              <a:ext uri="{FF2B5EF4-FFF2-40B4-BE49-F238E27FC236}">
                <a16:creationId xmlns:a16="http://schemas.microsoft.com/office/drawing/2014/main" id="{4339C906-0FFF-0D74-2AA4-386DD03BEAF9}"/>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50559915-C442-FFF4-7F3F-17BD499814E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4256080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alvsidesbild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1"/>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25320"/>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6" name="Platshållare för datum 3">
            <a:extLst>
              <a:ext uri="{FF2B5EF4-FFF2-40B4-BE49-F238E27FC236}">
                <a16:creationId xmlns:a16="http://schemas.microsoft.com/office/drawing/2014/main" id="{8BAF8B48-190A-CD33-0203-CB9E94B0B919}"/>
              </a:ext>
            </a:extLst>
          </p:cNvPr>
          <p:cNvSpPr>
            <a:spLocks noGrp="1"/>
          </p:cNvSpPr>
          <p:nvPr>
            <p:ph type="dt" sz="half" idx="10"/>
          </p:nvPr>
        </p:nvSpPr>
        <p:spPr>
          <a:xfrm>
            <a:off x="609600" y="6530791"/>
            <a:ext cx="1060175" cy="354182"/>
          </a:xfrm>
          <a:prstGeom prst="rect">
            <a:avLst/>
          </a:prstGeom>
        </p:spPr>
        <p:txBody>
          <a:bodyPr/>
          <a:lstStyle/>
          <a:p>
            <a:fld id="{E12A19E8-E61C-4BF9-92A3-5145D09EF649}" type="datetime1">
              <a:rPr lang="sv-SE" smtClean="0"/>
              <a:t>2024-09-16</a:t>
            </a:fld>
            <a:endParaRPr lang="sv-SE"/>
          </a:p>
        </p:txBody>
      </p:sp>
      <p:sp>
        <p:nvSpPr>
          <p:cNvPr id="7" name="Platshållare för sidfot 4">
            <a:extLst>
              <a:ext uri="{FF2B5EF4-FFF2-40B4-BE49-F238E27FC236}">
                <a16:creationId xmlns:a16="http://schemas.microsoft.com/office/drawing/2014/main" id="{21C96D5D-12A1-49BC-3215-73D03C7CA8F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4292DD92-F84D-6372-5A07-8F06DBCC08F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485134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ild med bildtext blå ">
    <p:bg>
      <p:bgPr>
        <a:solidFill>
          <a:schemeClr val="accent1"/>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br>
              <a:rPr lang="sv-SE"/>
            </a:br>
            <a:br>
              <a:rPr lang="sv-SE"/>
            </a:br>
            <a:endParaRPr lang="sv-SE"/>
          </a:p>
          <a:p>
            <a:endParaRPr lang="sv-SE"/>
          </a:p>
          <a:p>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bg2"/>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711843"/>
            <a:ext cx="3932237" cy="4523858"/>
          </a:xfrm>
        </p:spPr>
        <p:txBody>
          <a:bodyPr/>
          <a:lstStyle>
            <a:lvl1pPr marL="342900" indent="-342900">
              <a:lnSpc>
                <a:spcPct val="110000"/>
              </a:lnSpc>
              <a:buClr>
                <a:schemeClr val="bg2"/>
              </a:buClr>
              <a:buFont typeface="Arial" panose="020B0604020202020204" pitchFamily="34" charset="0"/>
              <a:buChar char="•"/>
              <a:defRPr sz="2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7278BE36-5D03-B947-50CF-2E825EAABC98}"/>
              </a:ext>
            </a:extLst>
          </p:cNvPr>
          <p:cNvSpPr>
            <a:spLocks noGrp="1"/>
          </p:cNvSpPr>
          <p:nvPr>
            <p:ph type="dt" sz="half" idx="10"/>
          </p:nvPr>
        </p:nvSpPr>
        <p:spPr>
          <a:xfrm>
            <a:off x="609600" y="6530791"/>
            <a:ext cx="1060175" cy="354182"/>
          </a:xfrm>
          <a:prstGeom prst="rect">
            <a:avLst/>
          </a:prstGeom>
        </p:spPr>
        <p:txBody>
          <a:bodyPr/>
          <a:lstStyle/>
          <a:p>
            <a:fld id="{0822B805-3926-433F-99D0-A972DB423516}" type="datetime1">
              <a:rPr lang="sv-SE" smtClean="0"/>
              <a:t>2024-09-16</a:t>
            </a:fld>
            <a:endParaRPr lang="sv-SE"/>
          </a:p>
        </p:txBody>
      </p:sp>
      <p:sp>
        <p:nvSpPr>
          <p:cNvPr id="8" name="Platshållare för sidfot 4">
            <a:extLst>
              <a:ext uri="{FF2B5EF4-FFF2-40B4-BE49-F238E27FC236}">
                <a16:creationId xmlns:a16="http://schemas.microsoft.com/office/drawing/2014/main" id="{09C34CAE-7C61-6971-4E6A-D3B61E05793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9" name="Platshållare för bildnummer 5">
            <a:extLst>
              <a:ext uri="{FF2B5EF4-FFF2-40B4-BE49-F238E27FC236}">
                <a16:creationId xmlns:a16="http://schemas.microsoft.com/office/drawing/2014/main" id="{E9808DA3-999C-3634-67E5-C32D4F1EE86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8072900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ild med bildtext grädde">
    <p:bg>
      <p:bgPr>
        <a:solidFill>
          <a:schemeClr val="accent2"/>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tx2"/>
                </a:solidFill>
              </a:defRPr>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1088"/>
          </a:xfrm>
        </p:spPr>
        <p:txBody>
          <a:bodyPr anchor="t" anchorCtr="0"/>
          <a:lstStyle>
            <a:lvl1pPr>
              <a:defRPr sz="3200">
                <a:solidFill>
                  <a:schemeClr val="tx2"/>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5288"/>
            <a:ext cx="3932237" cy="4570413"/>
          </a:xfrm>
        </p:spPr>
        <p:txBody>
          <a:bodyPr/>
          <a:lstStyle>
            <a:lvl1pPr marL="342900" indent="-342900">
              <a:lnSpc>
                <a:spcPct val="110000"/>
              </a:lnSpc>
              <a:buClr>
                <a:schemeClr val="tx2"/>
              </a:buClr>
              <a:buFont typeface="Arial" panose="020B0604020202020204" pitchFamily="34" charset="0"/>
              <a:buChar char="•"/>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EC997379-AA57-FFC0-C67C-2D47D22C2EB1}"/>
              </a:ext>
            </a:extLst>
          </p:cNvPr>
          <p:cNvSpPr>
            <a:spLocks noGrp="1"/>
          </p:cNvSpPr>
          <p:nvPr>
            <p:ph type="dt" sz="half" idx="10"/>
          </p:nvPr>
        </p:nvSpPr>
        <p:spPr>
          <a:xfrm>
            <a:off x="674411" y="6530791"/>
            <a:ext cx="995364" cy="273555"/>
          </a:xfrm>
          <a:prstGeom prst="rect">
            <a:avLst/>
          </a:prstGeom>
        </p:spPr>
        <p:txBody>
          <a:bodyPr/>
          <a:lstStyle/>
          <a:p>
            <a:fld id="{4DB03C78-5ECB-47C4-9590-37EA61FAC620}" type="datetime1">
              <a:rPr lang="sv-SE" smtClean="0"/>
              <a:t>2024-09-16</a:t>
            </a:fld>
            <a:endParaRPr lang="sv-SE"/>
          </a:p>
        </p:txBody>
      </p:sp>
      <p:sp>
        <p:nvSpPr>
          <p:cNvPr id="8" name="Platshållare för sidfot 4">
            <a:extLst>
              <a:ext uri="{FF2B5EF4-FFF2-40B4-BE49-F238E27FC236}">
                <a16:creationId xmlns:a16="http://schemas.microsoft.com/office/drawing/2014/main" id="{E0EE9DDD-8D27-BD71-D6BB-11AB844D7D72}"/>
              </a:ext>
            </a:extLst>
          </p:cNvPr>
          <p:cNvSpPr>
            <a:spLocks noGrp="1"/>
          </p:cNvSpPr>
          <p:nvPr>
            <p:ph type="ftr" sz="quarter" idx="11"/>
          </p:nvPr>
        </p:nvSpPr>
        <p:spPr>
          <a:xfrm>
            <a:off x="2242441" y="6513520"/>
            <a:ext cx="8794963" cy="300235"/>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9" name="Platshållare för bildnummer 5">
            <a:extLst>
              <a:ext uri="{FF2B5EF4-FFF2-40B4-BE49-F238E27FC236}">
                <a16:creationId xmlns:a16="http://schemas.microsoft.com/office/drawing/2014/main" id="{03F8E2E3-7B29-03BC-3B15-8990B12843CC}"/>
              </a:ext>
            </a:extLst>
          </p:cNvPr>
          <p:cNvSpPr>
            <a:spLocks noGrp="1"/>
          </p:cNvSpPr>
          <p:nvPr>
            <p:ph type="sldNum" sz="quarter" idx="12"/>
          </p:nvPr>
        </p:nvSpPr>
        <p:spPr>
          <a:xfrm>
            <a:off x="11267768" y="6513520"/>
            <a:ext cx="637660" cy="300235"/>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326257515"/>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ild med bildtext neutral">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tx1"/>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9313"/>
            <a:ext cx="3932237" cy="4587654"/>
          </a:xfrm>
        </p:spPr>
        <p:txBody>
          <a:bodyPr/>
          <a:lstStyle>
            <a:lvl1pPr marL="342900" indent="-342900">
              <a:lnSpc>
                <a:spcPct val="110000"/>
              </a:lnSpc>
              <a:buClr>
                <a:schemeClr val="tx1"/>
              </a:buClr>
              <a:buFont typeface="Arial" panose="020B0604020202020204" pitchFamily="34" charset="0"/>
              <a:buChar char="•"/>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7237D1B6-089F-FE4A-553A-91F3A0048050}"/>
              </a:ext>
            </a:extLst>
          </p:cNvPr>
          <p:cNvSpPr>
            <a:spLocks noGrp="1"/>
          </p:cNvSpPr>
          <p:nvPr>
            <p:ph type="dt" sz="half" idx="10"/>
          </p:nvPr>
        </p:nvSpPr>
        <p:spPr>
          <a:xfrm>
            <a:off x="609600" y="6530791"/>
            <a:ext cx="1060175" cy="354182"/>
          </a:xfrm>
          <a:prstGeom prst="rect">
            <a:avLst/>
          </a:prstGeom>
        </p:spPr>
        <p:txBody>
          <a:bodyPr/>
          <a:lstStyle/>
          <a:p>
            <a:fld id="{9A17A08A-3986-4196-8126-461DE95A1588}" type="datetime1">
              <a:rPr lang="sv-SE" smtClean="0"/>
              <a:t>2024-09-16</a:t>
            </a:fld>
            <a:endParaRPr lang="sv-SE"/>
          </a:p>
        </p:txBody>
      </p:sp>
      <p:sp>
        <p:nvSpPr>
          <p:cNvPr id="8" name="Platshållare för sidfot 4">
            <a:extLst>
              <a:ext uri="{FF2B5EF4-FFF2-40B4-BE49-F238E27FC236}">
                <a16:creationId xmlns:a16="http://schemas.microsoft.com/office/drawing/2014/main" id="{2C55B8E2-0B30-8F03-4864-C893D054A483}"/>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9" name="Platshållare för bildnummer 5">
            <a:extLst>
              <a:ext uri="{FF2B5EF4-FFF2-40B4-BE49-F238E27FC236}">
                <a16:creationId xmlns:a16="http://schemas.microsoft.com/office/drawing/2014/main" id="{3F34B608-4D46-FA27-659B-1A66156B2CC1}"/>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915095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lutbild_med 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a:t>TACK!</a:t>
            </a:r>
            <a:endParaRPr lang="en-US"/>
          </a:p>
        </p:txBody>
      </p:sp>
    </p:spTree>
    <p:extLst>
      <p:ext uri="{BB962C8B-B14F-4D97-AF65-F5344CB8AC3E}">
        <p14:creationId xmlns:p14="http://schemas.microsoft.com/office/powerpoint/2010/main" val="6577194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Slutbild_med bi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06AF8054-51E3-4A90-A8C7-3DA569DCDC23}" type="datetime1">
              <a:rPr lang="sv-SE" smtClean="0"/>
              <a:t>2024-09-16</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3038310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2_Slutbild_med bi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2"/>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2BB067DB-C8D8-4302-9AF3-53313F7FE669}" type="datetime1">
              <a:rPr lang="sv-SE" smtClean="0"/>
              <a:t>2024-09-16</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1992729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3_Slutbild_med bi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1"/>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5FB1CC46-A48E-450A-8E1C-E2094A437683}" type="datetime1">
              <a:rPr lang="sv-SE" smtClean="0"/>
              <a:t>2024-09-16</a:t>
            </a:fld>
            <a:endParaRPr lang="sv-SE"/>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0546068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artbild neutral">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bg1"/>
                </a:solidFill>
              </a:defRPr>
            </a:lvl1pPr>
          </a:lstStyle>
          <a:p>
            <a:r>
              <a:rPr lang="sv-SE"/>
              <a:t>Klicka här för att ändra rubrik</a:t>
            </a:r>
            <a:endParaRPr lang="en-US"/>
          </a:p>
        </p:txBody>
      </p:sp>
      <p:sp>
        <p:nvSpPr>
          <p:cNvPr id="5" name="Platshållare för datum 3">
            <a:extLst>
              <a:ext uri="{FF2B5EF4-FFF2-40B4-BE49-F238E27FC236}">
                <a16:creationId xmlns:a16="http://schemas.microsoft.com/office/drawing/2014/main" id="{7504EE9F-131D-EFB7-2A79-B3DD8BF9A109}"/>
              </a:ext>
            </a:extLst>
          </p:cNvPr>
          <p:cNvSpPr>
            <a:spLocks noGrp="1"/>
          </p:cNvSpPr>
          <p:nvPr>
            <p:ph type="dt" sz="half" idx="10"/>
          </p:nvPr>
        </p:nvSpPr>
        <p:spPr>
          <a:xfrm>
            <a:off x="660952" y="6486545"/>
            <a:ext cx="1060175" cy="354182"/>
          </a:xfrm>
          <a:prstGeom prst="rect">
            <a:avLst/>
          </a:prstGeom>
        </p:spPr>
        <p:txBody>
          <a:bodyPr/>
          <a:lstStyle/>
          <a:p>
            <a:fld id="{E48B7F6F-3411-4332-B417-67A28EC08466}" type="datetime1">
              <a:rPr lang="sv-SE" smtClean="0"/>
              <a:t>2024-09-16</a:t>
            </a:fld>
            <a:endParaRPr lang="sv-SE"/>
          </a:p>
        </p:txBody>
      </p:sp>
      <p:sp>
        <p:nvSpPr>
          <p:cNvPr id="7" name="Platshållare för sidfot 4">
            <a:extLst>
              <a:ext uri="{FF2B5EF4-FFF2-40B4-BE49-F238E27FC236}">
                <a16:creationId xmlns:a16="http://schemas.microsoft.com/office/drawing/2014/main" id="{53945A83-9CF5-D3E1-4AC0-51BF060AD957}"/>
              </a:ext>
            </a:extLst>
          </p:cNvPr>
          <p:cNvSpPr>
            <a:spLocks noGrp="1"/>
          </p:cNvSpPr>
          <p:nvPr>
            <p:ph type="ftr" sz="quarter" idx="11"/>
          </p:nvPr>
        </p:nvSpPr>
        <p:spPr>
          <a:xfrm>
            <a:off x="1721127" y="6469274"/>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8" name="Platshållare för bildnummer 5">
            <a:extLst>
              <a:ext uri="{FF2B5EF4-FFF2-40B4-BE49-F238E27FC236}">
                <a16:creationId xmlns:a16="http://schemas.microsoft.com/office/drawing/2014/main" id="{47E25ADB-6596-015B-3496-5779FCC53A78}"/>
              </a:ext>
            </a:extLst>
          </p:cNvPr>
          <p:cNvSpPr>
            <a:spLocks noGrp="1"/>
          </p:cNvSpPr>
          <p:nvPr>
            <p:ph type="sldNum" sz="quarter" idx="12"/>
          </p:nvPr>
        </p:nvSpPr>
        <p:spPr>
          <a:xfrm>
            <a:off x="11277600" y="6469274"/>
            <a:ext cx="679180" cy="388726"/>
          </a:xfrm>
        </p:spPr>
        <p:txBody>
          <a:bodyPr/>
          <a:lstStyle/>
          <a:p>
            <a:fld id="{B4730AA7-F777-4CAC-8CCC-AEA20B9348DC}" type="slidenum">
              <a:rPr lang="sv-SE" smtClean="0"/>
              <a:t>‹#›</a:t>
            </a:fld>
            <a:endParaRPr lang="sv-SE"/>
          </a:p>
        </p:txBody>
      </p:sp>
      <p:sp>
        <p:nvSpPr>
          <p:cNvPr id="10" name="Underrubrik 2">
            <a:extLst>
              <a:ext uri="{FF2B5EF4-FFF2-40B4-BE49-F238E27FC236}">
                <a16:creationId xmlns:a16="http://schemas.microsoft.com/office/drawing/2014/main" id="{A95E7C8D-E10A-96EA-A696-E14A4D299E68}"/>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pic>
        <p:nvPicPr>
          <p:cNvPr id="12" name="Bildobjekt 11">
            <a:extLst>
              <a:ext uri="{FF2B5EF4-FFF2-40B4-BE49-F238E27FC236}">
                <a16:creationId xmlns:a16="http://schemas.microsoft.com/office/drawing/2014/main" id="{C8E3E256-BBF3-D765-FDC4-A130C5C5C9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384440022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baseline="0">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bg2"/>
              </a:buClr>
              <a:defRPr sz="3000">
                <a:solidFill>
                  <a:schemeClr val="bg2"/>
                </a:solidFill>
              </a:defRPr>
            </a:lvl1pPr>
            <a:lvl2pPr>
              <a:lnSpc>
                <a:spcPct val="110000"/>
              </a:lnSpc>
              <a:spcBef>
                <a:spcPts val="800"/>
              </a:spcBef>
              <a:buClr>
                <a:schemeClr val="bg2"/>
              </a:buClr>
              <a:defRPr sz="2800">
                <a:solidFill>
                  <a:schemeClr val="bg2"/>
                </a:solidFill>
              </a:defRPr>
            </a:lvl2pPr>
            <a:lvl3pPr>
              <a:lnSpc>
                <a:spcPct val="110000"/>
              </a:lnSpc>
              <a:spcBef>
                <a:spcPts val="800"/>
              </a:spcBef>
              <a:buClr>
                <a:schemeClr val="bg2"/>
              </a:buClr>
              <a:defRPr sz="2400">
                <a:solidFill>
                  <a:schemeClr val="bg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a:xfrm>
            <a:off x="609600" y="6530791"/>
            <a:ext cx="1060175" cy="354182"/>
          </a:xfrm>
          <a:prstGeom prst="rect">
            <a:avLst/>
          </a:prstGeom>
        </p:spPr>
        <p:txBody>
          <a:bodyPr/>
          <a:lstStyle/>
          <a:p>
            <a:fld id="{2A46FC84-0FB9-41BC-8188-DCC298846CB0}" type="datetime1">
              <a:rPr lang="sv-SE" smtClean="0"/>
              <a:t>2024-09-16</a:t>
            </a:fld>
            <a:endParaRPr lang="sv-SE"/>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a:xfrm>
            <a:off x="1669775" y="6513520"/>
            <a:ext cx="9367630" cy="388726"/>
          </a:xfrm>
          <a:prstGeom prst="rect">
            <a:avLst/>
          </a:prstGeom>
        </p:spPr>
        <p:txBody>
          <a:bodyPr anchor="ctr"/>
          <a:lstStyle>
            <a:lvl1pPr>
              <a:defRPr lang="sv-SE" sz="1400" kern="1200" dirty="0">
                <a:solidFill>
                  <a:schemeClr val="accent1"/>
                </a:solidFill>
                <a:latin typeface="+mn-lt"/>
                <a:ea typeface="+mn-ea"/>
                <a:cs typeface="+mn-cs"/>
              </a:defRPr>
            </a:lvl1pPr>
          </a:lstStyle>
          <a:p>
            <a:pPr algn="r"/>
            <a:r>
              <a:rPr lang="sv-SE" b="1"/>
              <a:t>SDV</a:t>
            </a:r>
            <a:r>
              <a:rPr lang="sv-SE"/>
              <a:t> – Skånes digitala vårdsystem</a:t>
            </a:r>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619411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a:solidFill>
                  <a:schemeClr val="tx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2"/>
              </a:buClr>
              <a:defRPr sz="3000">
                <a:solidFill>
                  <a:schemeClr val="tx2"/>
                </a:solidFill>
              </a:defRPr>
            </a:lvl1pPr>
            <a:lvl2pPr>
              <a:lnSpc>
                <a:spcPct val="110000"/>
              </a:lnSpc>
              <a:spcBef>
                <a:spcPts val="800"/>
              </a:spcBef>
              <a:buClr>
                <a:schemeClr val="tx2"/>
              </a:buClr>
              <a:defRPr sz="2800">
                <a:solidFill>
                  <a:schemeClr val="tx2"/>
                </a:solidFill>
              </a:defRPr>
            </a:lvl2pPr>
            <a:lvl3pPr>
              <a:lnSpc>
                <a:spcPct val="110000"/>
              </a:lnSpc>
              <a:spcBef>
                <a:spcPts val="800"/>
              </a:spcBef>
              <a:buClr>
                <a:schemeClr val="tx2"/>
              </a:buClr>
              <a:defRPr sz="2400">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4" name="Platshållare för datum 3">
            <a:extLst>
              <a:ext uri="{FF2B5EF4-FFF2-40B4-BE49-F238E27FC236}">
                <a16:creationId xmlns:a16="http://schemas.microsoft.com/office/drawing/2014/main" id="{940BFD82-33C4-3884-7512-07CF043CCB21}"/>
              </a:ext>
            </a:extLst>
          </p:cNvPr>
          <p:cNvSpPr>
            <a:spLocks noGrp="1"/>
          </p:cNvSpPr>
          <p:nvPr>
            <p:ph type="dt" sz="half" idx="10"/>
          </p:nvPr>
        </p:nvSpPr>
        <p:spPr/>
        <p:txBody>
          <a:bodyPr/>
          <a:lstStyle/>
          <a:p>
            <a:fld id="{206D1B07-0995-4BEF-8CB1-0212063D6568}" type="datetime1">
              <a:rPr lang="sv-SE" smtClean="0"/>
              <a:t>2024-09-16</a:t>
            </a:fld>
            <a:endParaRPr lang="sv-SE"/>
          </a:p>
        </p:txBody>
      </p:sp>
      <p:sp>
        <p:nvSpPr>
          <p:cNvPr id="5" name="Platshållare för bildnummer 4">
            <a:extLst>
              <a:ext uri="{FF2B5EF4-FFF2-40B4-BE49-F238E27FC236}">
                <a16:creationId xmlns:a16="http://schemas.microsoft.com/office/drawing/2014/main" id="{E4827E4A-6513-E2F8-83CE-0D930C8FBECD}"/>
              </a:ext>
            </a:extLst>
          </p:cNvPr>
          <p:cNvSpPr>
            <a:spLocks noGrp="1"/>
          </p:cNvSpPr>
          <p:nvPr>
            <p:ph type="sldNum" sz="quarter" idx="11"/>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5193284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Rubrik och innehåll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58943"/>
            <a:ext cx="10972800" cy="745786"/>
          </a:xfrm>
        </p:spPr>
        <p:txBody>
          <a:bodyPr anchor="t" anchorCtr="0"/>
          <a:lstStyle>
            <a:lvl1pPr>
              <a:defRPr sz="3600">
                <a:solidFill>
                  <a:schemeClr val="tx1"/>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1"/>
              </a:buClr>
              <a:defRPr sz="3000">
                <a:solidFill>
                  <a:schemeClr val="tx1"/>
                </a:solidFill>
              </a:defRPr>
            </a:lvl1pPr>
            <a:lvl2pPr>
              <a:lnSpc>
                <a:spcPct val="110000"/>
              </a:lnSpc>
              <a:spcBef>
                <a:spcPts val="800"/>
              </a:spcBef>
              <a:buClr>
                <a:schemeClr val="tx1"/>
              </a:buClr>
              <a:defRPr sz="2800">
                <a:solidFill>
                  <a:schemeClr val="tx1"/>
                </a:solidFill>
              </a:defRPr>
            </a:lvl2pPr>
            <a:lvl3pPr>
              <a:lnSpc>
                <a:spcPct val="110000"/>
              </a:lnSpc>
              <a:spcBef>
                <a:spcPts val="800"/>
              </a:spcBef>
              <a:buClr>
                <a:schemeClr val="tx1"/>
              </a:buClr>
              <a:defRPr sz="2400">
                <a:solidFill>
                  <a:schemeClr val="tx1"/>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7" name="Platshållare för datum 3">
            <a:extLst>
              <a:ext uri="{FF2B5EF4-FFF2-40B4-BE49-F238E27FC236}">
                <a16:creationId xmlns:a16="http://schemas.microsoft.com/office/drawing/2014/main" id="{286F81BD-23A4-14C0-EED6-2E592018971D}"/>
              </a:ext>
            </a:extLst>
          </p:cNvPr>
          <p:cNvSpPr>
            <a:spLocks noGrp="1"/>
          </p:cNvSpPr>
          <p:nvPr>
            <p:ph type="dt" sz="half" idx="10"/>
          </p:nvPr>
        </p:nvSpPr>
        <p:spPr>
          <a:xfrm>
            <a:off x="609600" y="6530791"/>
            <a:ext cx="1060175" cy="354182"/>
          </a:xfrm>
          <a:prstGeom prst="rect">
            <a:avLst/>
          </a:prstGeom>
        </p:spPr>
        <p:txBody>
          <a:bodyPr/>
          <a:lstStyle/>
          <a:p>
            <a:fld id="{F7039140-0578-43B3-B2B4-08CD67163E57}" type="datetime1">
              <a:rPr lang="sv-SE" smtClean="0"/>
              <a:t>2024-09-16</a:t>
            </a:fld>
            <a:endParaRPr lang="sv-SE"/>
          </a:p>
        </p:txBody>
      </p:sp>
      <p:sp>
        <p:nvSpPr>
          <p:cNvPr id="8" name="Platshållare för sidfot 4">
            <a:extLst>
              <a:ext uri="{FF2B5EF4-FFF2-40B4-BE49-F238E27FC236}">
                <a16:creationId xmlns:a16="http://schemas.microsoft.com/office/drawing/2014/main" id="{E2194FC6-79A2-A4A8-930C-D8014F0C30E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9" name="Platshållare för bildnummer 5">
            <a:extLst>
              <a:ext uri="{FF2B5EF4-FFF2-40B4-BE49-F238E27FC236}">
                <a16:creationId xmlns:a16="http://schemas.microsoft.com/office/drawing/2014/main" id="{D89DBB4E-248F-B506-05F9-B9F1522260E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26174888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 Två delar två färger">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600" y="360000"/>
            <a:ext cx="5181600" cy="1143000"/>
          </a:xfrm>
        </p:spPr>
        <p:txBody>
          <a:bodyPr/>
          <a:lstStyle>
            <a:lvl1pPr>
              <a:defRPr sz="3600">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tx2"/>
                </a:solidFill>
              </a:defRPr>
            </a:lvl1pPr>
            <a:lvl2pPr>
              <a:lnSpc>
                <a:spcPct val="110000"/>
              </a:lnSpc>
              <a:spcBef>
                <a:spcPts val="1000"/>
              </a:spcBef>
              <a:defRPr sz="2400">
                <a:solidFill>
                  <a:schemeClr val="tx2"/>
                </a:solidFill>
              </a:defRPr>
            </a:lvl2pPr>
            <a:lvl3pPr marL="864000" indent="0" algn="ctr">
              <a:lnSpc>
                <a:spcPct val="100000"/>
              </a:lnSpc>
              <a:spcBef>
                <a:spcPts val="0"/>
              </a:spcBef>
              <a:buFont typeface="Arial" panose="020B0604020202020204" pitchFamily="34" charset="0"/>
              <a:buNone/>
              <a:defRPr sz="2000">
                <a:solidFill>
                  <a:schemeClr val="tx2"/>
                </a:solidFill>
              </a:defRPr>
            </a:lvl3pPr>
            <a:lvl4pPr>
              <a:lnSpc>
                <a:spcPct val="110000"/>
              </a:lnSpc>
              <a:defRPr/>
            </a:lvl4pPr>
            <a:lvl5pPr>
              <a:lnSpc>
                <a:spcPct val="110000"/>
              </a:lnSpc>
              <a:defRPr/>
            </a:lvl5pPr>
          </a:lstStyle>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sv-SE"/>
            </a:br>
            <a:br>
              <a:rPr lang="sv-SE"/>
            </a:br>
            <a:br>
              <a:rPr lang="sv-SE"/>
            </a:br>
            <a:br>
              <a:rPr lang="sv-SE"/>
            </a:br>
            <a:br>
              <a:rPr lang="sv-SE"/>
            </a:br>
            <a:r>
              <a:rPr lang="sv-SE"/>
              <a:t>	      </a:t>
            </a:r>
          </a:p>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a:t>       </a:t>
            </a:r>
            <a:br>
              <a:rPr lang="sv-SE"/>
            </a:br>
            <a:r>
              <a:rPr lang="sv-SE"/>
              <a:t>         Välj ikon och infoga </a:t>
            </a:r>
            <a:endParaRPr lang="en-US"/>
          </a:p>
        </p:txBody>
      </p:sp>
      <p:sp>
        <p:nvSpPr>
          <p:cNvPr id="9" name="Platshållare för datum 3">
            <a:extLst>
              <a:ext uri="{FF2B5EF4-FFF2-40B4-BE49-F238E27FC236}">
                <a16:creationId xmlns:a16="http://schemas.microsoft.com/office/drawing/2014/main" id="{4E0B0FE2-E5A1-BE14-1AD7-F11C3D70D296}"/>
              </a:ext>
            </a:extLst>
          </p:cNvPr>
          <p:cNvSpPr>
            <a:spLocks noGrp="1"/>
          </p:cNvSpPr>
          <p:nvPr>
            <p:ph type="dt" sz="half" idx="10"/>
          </p:nvPr>
        </p:nvSpPr>
        <p:spPr>
          <a:xfrm>
            <a:off x="609600" y="6530791"/>
            <a:ext cx="1060175" cy="354182"/>
          </a:xfrm>
          <a:prstGeom prst="rect">
            <a:avLst/>
          </a:prstGeom>
        </p:spPr>
        <p:txBody>
          <a:bodyPr/>
          <a:lstStyle/>
          <a:p>
            <a:fld id="{35CC91DD-3E76-4741-9E2F-91EF51EFE9D3}" type="datetime1">
              <a:rPr lang="sv-SE" smtClean="0"/>
              <a:t>2024-09-16</a:t>
            </a:fld>
            <a:endParaRPr lang="sv-SE"/>
          </a:p>
        </p:txBody>
      </p:sp>
      <p:sp>
        <p:nvSpPr>
          <p:cNvPr id="10" name="Platshållare för sidfot 4">
            <a:extLst>
              <a:ext uri="{FF2B5EF4-FFF2-40B4-BE49-F238E27FC236}">
                <a16:creationId xmlns:a16="http://schemas.microsoft.com/office/drawing/2014/main" id="{F8DA2FBF-EA5B-22FE-04EC-31E4FD70FCF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11" name="Platshållare för bildnummer 5">
            <a:extLst>
              <a:ext uri="{FF2B5EF4-FFF2-40B4-BE49-F238E27FC236}">
                <a16:creationId xmlns:a16="http://schemas.microsoft.com/office/drawing/2014/main" id="{303A1DB8-A381-F782-B96A-BEBB198BF873}"/>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4078603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Två delar två färger">
    <p:bg>
      <p:bgPr>
        <a:solidFill>
          <a:schemeClr val="accent2"/>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599" y="360000"/>
            <a:ext cx="5181599" cy="1143000"/>
          </a:xfrm>
        </p:spPr>
        <p:txBody>
          <a:bodyPr/>
          <a:lstStyle>
            <a:lvl1pPr>
              <a:defRPr sz="3600">
                <a:solidFill>
                  <a:schemeClr val="tx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bg2"/>
                </a:solidFill>
              </a:defRPr>
            </a:lvl1pPr>
            <a:lvl2pPr>
              <a:lnSpc>
                <a:spcPct val="110000"/>
              </a:lnSpc>
              <a:spcBef>
                <a:spcPts val="1000"/>
              </a:spcBef>
              <a:defRPr sz="2400">
                <a:solidFill>
                  <a:schemeClr val="bg2"/>
                </a:solidFill>
              </a:defRPr>
            </a:lvl2pPr>
            <a:lvl3pPr marL="914400" indent="0">
              <a:lnSpc>
                <a:spcPct val="110000"/>
              </a:lnSpc>
              <a:buNone/>
              <a:defRPr sz="2000">
                <a:solidFill>
                  <a:schemeClr val="bg2"/>
                </a:solidFill>
              </a:defRPr>
            </a:lvl3pPr>
            <a:lvl4pPr>
              <a:lnSpc>
                <a:spcPct val="110000"/>
              </a:lnSpc>
              <a:defRPr/>
            </a:lvl4pPr>
            <a:lvl5pPr>
              <a:lnSpc>
                <a:spcPct val="110000"/>
              </a:lnSpc>
              <a:defRPr/>
            </a:lvl5pPr>
          </a:lstStyle>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br>
              <a:rPr lang="sv-SE"/>
            </a:br>
            <a:br>
              <a:rPr lang="sv-SE"/>
            </a:br>
            <a:br>
              <a:rPr lang="sv-SE"/>
            </a:br>
            <a:br>
              <a:rPr lang="sv-SE"/>
            </a:br>
            <a:r>
              <a:rPr lang="sv-SE"/>
              <a:t> </a:t>
            </a:r>
          </a:p>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r>
              <a:rPr lang="sv-SE"/>
              <a:t>    </a:t>
            </a:r>
            <a:br>
              <a:rPr lang="sv-SE"/>
            </a:br>
            <a:r>
              <a:rPr lang="sv-SE"/>
              <a:t>        Välj ikon och infoga </a:t>
            </a:r>
            <a:endParaRPr lang="en-US"/>
          </a:p>
          <a:p>
            <a:pPr lvl="2"/>
            <a:endParaRPr lang="en-US"/>
          </a:p>
        </p:txBody>
      </p:sp>
      <p:sp>
        <p:nvSpPr>
          <p:cNvPr id="10" name="Platshållare för datum 3">
            <a:extLst>
              <a:ext uri="{FF2B5EF4-FFF2-40B4-BE49-F238E27FC236}">
                <a16:creationId xmlns:a16="http://schemas.microsoft.com/office/drawing/2014/main" id="{88D03FBB-21E9-F008-E283-AC075F25E477}"/>
              </a:ext>
            </a:extLst>
          </p:cNvPr>
          <p:cNvSpPr>
            <a:spLocks noGrp="1"/>
          </p:cNvSpPr>
          <p:nvPr>
            <p:ph type="dt" sz="half" idx="10"/>
          </p:nvPr>
        </p:nvSpPr>
        <p:spPr>
          <a:xfrm>
            <a:off x="609600" y="6530791"/>
            <a:ext cx="1060175" cy="354182"/>
          </a:xfrm>
          <a:prstGeom prst="rect">
            <a:avLst/>
          </a:prstGeom>
        </p:spPr>
        <p:txBody>
          <a:bodyPr/>
          <a:lstStyle/>
          <a:p>
            <a:fld id="{3B48B956-B5C7-4FA7-A42F-5C0125FD2BF1}" type="datetime1">
              <a:rPr lang="sv-SE" smtClean="0"/>
              <a:t>2024-09-16</a:t>
            </a:fld>
            <a:endParaRPr lang="sv-SE"/>
          </a:p>
        </p:txBody>
      </p:sp>
      <p:sp>
        <p:nvSpPr>
          <p:cNvPr id="11" name="Platshållare för sidfot 4">
            <a:extLst>
              <a:ext uri="{FF2B5EF4-FFF2-40B4-BE49-F238E27FC236}">
                <a16:creationId xmlns:a16="http://schemas.microsoft.com/office/drawing/2014/main" id="{F51FF841-B022-4350-1DDE-49C4EA07526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r>
              <a:rPr lang="sv-SE"/>
              <a:t>SDV – Skånes digitala vårdsystem</a:t>
            </a:r>
          </a:p>
        </p:txBody>
      </p:sp>
      <p:sp>
        <p:nvSpPr>
          <p:cNvPr id="12" name="Platshållare för bildnummer 5">
            <a:extLst>
              <a:ext uri="{FF2B5EF4-FFF2-40B4-BE49-F238E27FC236}">
                <a16:creationId xmlns:a16="http://schemas.microsoft.com/office/drawing/2014/main" id="{04A3BADF-81F6-BE5B-EF7B-1C79884EBE3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6799226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vå delar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bg2"/>
              </a:buClr>
              <a:defRPr sz="2800">
                <a:solidFill>
                  <a:schemeClr val="bg2"/>
                </a:solidFill>
              </a:defRPr>
            </a:lvl1pPr>
            <a:lvl2pPr>
              <a:lnSpc>
                <a:spcPct val="110000"/>
              </a:lnSpc>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a:xfrm>
            <a:off x="1669775" y="6525320"/>
            <a:ext cx="9367630" cy="365125"/>
          </a:xfrm>
          <a:prstGeom prst="rect">
            <a:avLst/>
          </a:prstGeom>
        </p:spPr>
        <p:txBody>
          <a:bodyPr/>
          <a:lstStyle/>
          <a:p>
            <a:r>
              <a:rPr lang="sv-SE"/>
              <a:t>SDV – Skånes digitala vårdsystem</a:t>
            </a:r>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
        <p:nvSpPr>
          <p:cNvPr id="8" name="Platshållare för datum 4">
            <a:extLst>
              <a:ext uri="{FF2B5EF4-FFF2-40B4-BE49-F238E27FC236}">
                <a16:creationId xmlns:a16="http://schemas.microsoft.com/office/drawing/2014/main" id="{977FB61D-B955-2B9F-074D-81DF54168375}"/>
              </a:ext>
            </a:extLst>
          </p:cNvPr>
          <p:cNvSpPr>
            <a:spLocks noGrp="1"/>
          </p:cNvSpPr>
          <p:nvPr>
            <p:ph type="dt" sz="half" idx="10"/>
          </p:nvPr>
        </p:nvSpPr>
        <p:spPr>
          <a:xfrm>
            <a:off x="584754" y="6525320"/>
            <a:ext cx="1085021" cy="365125"/>
          </a:xfrm>
          <a:prstGeom prst="rect">
            <a:avLst/>
          </a:prstGeom>
        </p:spPr>
        <p:txBody>
          <a:bodyPr/>
          <a:lstStyle/>
          <a:p>
            <a:fld id="{81DCB99E-9287-49FD-87F2-00E2BB193B76}" type="datetime1">
              <a:rPr lang="sv-SE" smtClean="0"/>
              <a:t>2024-09-16</a:t>
            </a:fld>
            <a:endParaRPr lang="sv-SE"/>
          </a:p>
        </p:txBody>
      </p:sp>
      <p:sp>
        <p:nvSpPr>
          <p:cNvPr id="9" name="Platshållare för datum 3">
            <a:extLst>
              <a:ext uri="{FF2B5EF4-FFF2-40B4-BE49-F238E27FC236}">
                <a16:creationId xmlns:a16="http://schemas.microsoft.com/office/drawing/2014/main" id="{8FC0B61D-7C97-F933-FE5D-D75EED9056F8}"/>
              </a:ext>
            </a:extLst>
          </p:cNvPr>
          <p:cNvSpPr txBox="1">
            <a:spLocks/>
          </p:cNvSpPr>
          <p:nvPr/>
        </p:nvSpPr>
        <p:spPr>
          <a:xfrm>
            <a:off x="609600" y="6530791"/>
            <a:ext cx="1060175" cy="354182"/>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17976-8A7C-4CAB-BF0F-0DC203C803A3}" type="datetime1">
              <a:rPr lang="sv-SE" smtClean="0"/>
              <a:pPr/>
              <a:t>2024-09-16</a:t>
            </a:fld>
            <a:endParaRPr lang="sv-SE"/>
          </a:p>
        </p:txBody>
      </p:sp>
      <p:sp>
        <p:nvSpPr>
          <p:cNvPr id="10" name="Platshållare för bildnummer 5">
            <a:extLst>
              <a:ext uri="{FF2B5EF4-FFF2-40B4-BE49-F238E27FC236}">
                <a16:creationId xmlns:a16="http://schemas.microsoft.com/office/drawing/2014/main" id="{225F7BBE-36A5-C806-7DFF-266F0BB893C6}"/>
              </a:ext>
            </a:extLst>
          </p:cNvPr>
          <p:cNvSpPr txBox="1">
            <a:spLocks/>
          </p:cNvSpPr>
          <p:nvPr/>
        </p:nvSpPr>
        <p:spPr>
          <a:xfrm>
            <a:off x="11226248" y="6513520"/>
            <a:ext cx="679180" cy="38872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4730AA7-F777-4CAC-8CCC-AEA20B9348DC}" type="slidenum">
              <a:rPr lang="sv-SE" smtClean="0"/>
              <a:pPr/>
              <a:t>‹#›</a:t>
            </a:fld>
            <a:endParaRPr lang="sv-SE"/>
          </a:p>
        </p:txBody>
      </p:sp>
    </p:spTree>
    <p:extLst>
      <p:ext uri="{BB962C8B-B14F-4D97-AF65-F5344CB8AC3E}">
        <p14:creationId xmlns:p14="http://schemas.microsoft.com/office/powerpoint/2010/main" val="22506102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735153"/>
          </a:xfrm>
          <a:prstGeom prst="rect">
            <a:avLst/>
          </a:prstGeom>
        </p:spPr>
        <p:txBody>
          <a:bodyPr vert="horz" lIns="91440" tIns="45720" rIns="91440" bIns="45720" rtlCol="0" anchor="t" anchorCtr="0">
            <a:noAutofit/>
          </a:bodyPr>
          <a:lstStyle/>
          <a:p>
            <a:r>
              <a:rPr lang="en-US"/>
              <a:t>Klicka här för </a:t>
            </a:r>
            <a:r>
              <a:rPr lang="en-US" err="1"/>
              <a:t>att</a:t>
            </a:r>
            <a:r>
              <a:rPr lang="en-US"/>
              <a:t> </a:t>
            </a:r>
            <a:r>
              <a:rPr lang="en-US" err="1"/>
              <a:t>ändra</a:t>
            </a:r>
            <a:r>
              <a:rPr lang="en-US"/>
              <a:t> </a:t>
            </a:r>
            <a:r>
              <a:rPr lang="en-US" err="1"/>
              <a:t>rubrikformat</a:t>
            </a:r>
            <a:endParaRPr lang="en-US"/>
          </a:p>
        </p:txBody>
      </p:sp>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201479"/>
            <a:ext cx="10972800" cy="4924685"/>
          </a:xfrm>
          <a:prstGeom prst="rect">
            <a:avLst/>
          </a:prstGeom>
        </p:spPr>
        <p:txBody>
          <a:bodyPr vert="horz" lIns="91440" tIns="45720" rIns="91440" bIns="45720" rtlCol="0">
            <a:noAutofit/>
          </a:bodyPr>
          <a:lstStyle/>
          <a:p>
            <a:pPr lvl="0"/>
            <a:r>
              <a:rPr lang="en-US"/>
              <a:t>Klicka här för att ändra format på bakgrundstexten</a:t>
            </a:r>
          </a:p>
          <a:p>
            <a:pPr lvl="1"/>
            <a:r>
              <a:rPr lang="en-US"/>
              <a:t>Nivå två</a:t>
            </a:r>
          </a:p>
          <a:p>
            <a:pPr lvl="2"/>
            <a:r>
              <a:rPr lang="en-US" err="1"/>
              <a:t>Nivå</a:t>
            </a:r>
            <a:r>
              <a:rPr lang="en-US"/>
              <a:t> </a:t>
            </a:r>
            <a:r>
              <a:rPr lang="en-US" err="1"/>
              <a:t>tre</a:t>
            </a:r>
            <a:endParaRPr lang="en-US"/>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2B289-BDC1-4535-A7E0-E03ADEAA629A}" type="datetime1">
              <a:rPr lang="sv-SE" smtClean="0"/>
              <a:t>2024-09-16</a:t>
            </a:fld>
            <a:endParaRPr lang="sv-SE"/>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p:nvPicPr>
        <p:blipFill>
          <a:blip r:embed="rId31" cstate="screen">
            <a:extLst>
              <a:ext uri="{28A0092B-C50C-407E-A947-70E740481C1C}">
                <a14:useLocalDpi xmlns:a14="http://schemas.microsoft.com/office/drawing/2010/main" val="0"/>
              </a:ext>
            </a:extLst>
          </a:blip>
          <a:srcRect l="2496" t="2553"/>
          <a:stretch>
            <a:fillRect/>
          </a:stretch>
        </p:blipFill>
        <p:spPr bwMode="auto">
          <a:xfrm>
            <a:off x="-12700" y="5457"/>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Bildobjekt 10">
            <a:extLst>
              <a:ext uri="{FF2B5EF4-FFF2-40B4-BE49-F238E27FC236}">
                <a16:creationId xmlns:a16="http://schemas.microsoft.com/office/drawing/2014/main" id="{8D341EC8-D59E-2394-5413-AB70A2CA75C4}"/>
              </a:ext>
            </a:extLst>
          </p:cNvPr>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pic>
        <p:nvPicPr>
          <p:cNvPr id="5" name="Bildobjekt 5">
            <a:extLst>
              <a:ext uri="{FF2B5EF4-FFF2-40B4-BE49-F238E27FC236}">
                <a16:creationId xmlns:a16="http://schemas.microsoft.com/office/drawing/2014/main" id="{14A3BAC3-F73E-47E6-215D-B887BBB70588}"/>
              </a:ext>
            </a:extLst>
          </p:cNvPr>
          <p:cNvPicPr>
            <a:picLocks noChangeAspect="1" noChangeArrowheads="1"/>
          </p:cNvPicPr>
          <p:nvPr userDrawn="1"/>
        </p:nvPicPr>
        <p:blipFill>
          <a:blip r:embed="rId33"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86347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716" r:id="rId19"/>
    <p:sldLayoutId id="2147483717" r:id="rId20"/>
    <p:sldLayoutId id="2147483718" r:id="rId21"/>
    <p:sldLayoutId id="2147483719" r:id="rId22"/>
    <p:sldLayoutId id="2147483720" r:id="rId23"/>
    <p:sldLayoutId id="2147483721" r:id="rId24"/>
    <p:sldLayoutId id="2147483722" r:id="rId25"/>
    <p:sldLayoutId id="2147483723" r:id="rId26"/>
    <p:sldLayoutId id="2147483724" r:id="rId27"/>
    <p:sldLayoutId id="2147483725" r:id="rId28"/>
    <p:sldLayoutId id="2147483726" r:id="rId29"/>
  </p:sldLayoutIdLst>
  <p:hf sldNum="0" hdr="0" ftr="0" dt="0"/>
  <p:txStyles>
    <p:titleStyle>
      <a:lvl1pPr algn="l" defTabSz="914400" rtl="0" eaLnBrk="1" latinLnBrk="0" hangingPunct="1">
        <a:lnSpc>
          <a:spcPct val="11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latshållare för innehåll 6" descr="En bild som visar rita, illustration, klädsel, clipart&#10;&#10;Automatiskt genererad beskrivning">
            <a:extLst>
              <a:ext uri="{FF2B5EF4-FFF2-40B4-BE49-F238E27FC236}">
                <a16:creationId xmlns:a16="http://schemas.microsoft.com/office/drawing/2014/main" id="{97674457-7BEA-828D-B121-7C66594179D8}"/>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t="3558" b="52667"/>
          <a:stretch/>
        </p:blipFill>
        <p:spPr>
          <a:xfrm>
            <a:off x="5969000" y="10"/>
            <a:ext cx="5880100" cy="6557953"/>
          </a:xfrm>
          <a:noFill/>
        </p:spPr>
      </p:pic>
      <p:sp>
        <p:nvSpPr>
          <p:cNvPr id="12" name="textruta 11">
            <a:extLst>
              <a:ext uri="{FF2B5EF4-FFF2-40B4-BE49-F238E27FC236}">
                <a16:creationId xmlns:a16="http://schemas.microsoft.com/office/drawing/2014/main" id="{8B4B6902-407D-23D9-AC3E-56C484805F2F}"/>
              </a:ext>
            </a:extLst>
          </p:cNvPr>
          <p:cNvSpPr txBox="1"/>
          <p:nvPr/>
        </p:nvSpPr>
        <p:spPr>
          <a:xfrm>
            <a:off x="1000473" y="4590861"/>
            <a:ext cx="5595257" cy="830997"/>
          </a:xfrm>
          <a:prstGeom prst="rect">
            <a:avLst/>
          </a:prstGeom>
          <a:noFill/>
        </p:spPr>
        <p:txBody>
          <a:bodyPr wrap="square">
            <a:spAutoFit/>
          </a:bodyPr>
          <a:lstStyle/>
          <a:p>
            <a:r>
              <a:rPr lang="sv-SE" sz="2400" dirty="0">
                <a:solidFill>
                  <a:schemeClr val="bg2"/>
                </a:solidFill>
              </a:rPr>
              <a:t>Material för att skapa engagemang </a:t>
            </a:r>
            <a:br>
              <a:rPr lang="sv-SE" sz="2400" dirty="0">
                <a:solidFill>
                  <a:schemeClr val="bg2"/>
                </a:solidFill>
              </a:rPr>
            </a:br>
            <a:r>
              <a:rPr lang="sv-SE" sz="2400" dirty="0">
                <a:solidFill>
                  <a:schemeClr val="bg2"/>
                </a:solidFill>
              </a:rPr>
              <a:t>och kunskap.</a:t>
            </a:r>
          </a:p>
        </p:txBody>
      </p:sp>
      <p:sp>
        <p:nvSpPr>
          <p:cNvPr id="13" name="Ellips 12">
            <a:extLst>
              <a:ext uri="{FF2B5EF4-FFF2-40B4-BE49-F238E27FC236}">
                <a16:creationId xmlns:a16="http://schemas.microsoft.com/office/drawing/2014/main" id="{0B290DDF-2410-858F-83DB-77ABE854F767}"/>
              </a:ext>
            </a:extLst>
          </p:cNvPr>
          <p:cNvSpPr/>
          <p:nvPr/>
        </p:nvSpPr>
        <p:spPr>
          <a:xfrm>
            <a:off x="9186530" y="4890977"/>
            <a:ext cx="824382" cy="937768"/>
          </a:xfrm>
          <a:prstGeom prst="ellipse">
            <a:avLst/>
          </a:prstGeom>
          <a:solidFill>
            <a:srgbClr val="A6D2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textruta 2">
            <a:extLst>
              <a:ext uri="{FF2B5EF4-FFF2-40B4-BE49-F238E27FC236}">
                <a16:creationId xmlns:a16="http://schemas.microsoft.com/office/drawing/2014/main" id="{43C92560-0A94-1A2B-42EA-20C737517D23}"/>
              </a:ext>
            </a:extLst>
          </p:cNvPr>
          <p:cNvSpPr txBox="1"/>
          <p:nvPr/>
        </p:nvSpPr>
        <p:spPr>
          <a:xfrm>
            <a:off x="2382252" y="6107866"/>
            <a:ext cx="7427495" cy="338554"/>
          </a:xfrm>
          <a:prstGeom prst="rect">
            <a:avLst/>
          </a:prstGeom>
          <a:solidFill>
            <a:schemeClr val="accent6"/>
          </a:solidFill>
        </p:spPr>
        <p:txBody>
          <a:bodyPr wrap="square">
            <a:spAutoFit/>
          </a:bodyPr>
          <a:lstStyle/>
          <a:p>
            <a:pPr algn="ctr"/>
            <a:r>
              <a:rPr lang="sv-SE" sz="1600" dirty="0">
                <a:solidFill>
                  <a:schemeClr val="accent1"/>
                </a:solidFill>
              </a:rPr>
              <a:t>Spara hem en egen kopia av filen innan du gör egna ändringar!</a:t>
            </a:r>
          </a:p>
        </p:txBody>
      </p:sp>
      <p:sp>
        <p:nvSpPr>
          <p:cNvPr id="5" name="Content Placeholder 2">
            <a:extLst>
              <a:ext uri="{FF2B5EF4-FFF2-40B4-BE49-F238E27FC236}">
                <a16:creationId xmlns:a16="http://schemas.microsoft.com/office/drawing/2014/main" id="{178B39E1-FD36-C097-6029-3001760093FE}"/>
              </a:ext>
            </a:extLst>
          </p:cNvPr>
          <p:cNvSpPr txBox="1">
            <a:spLocks/>
          </p:cNvSpPr>
          <p:nvPr/>
        </p:nvSpPr>
        <p:spPr>
          <a:xfrm>
            <a:off x="1000473" y="2196889"/>
            <a:ext cx="6202947" cy="2472069"/>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1600"/>
              </a:spcBef>
              <a:buClr>
                <a:schemeClr val="accent2"/>
              </a:buClr>
              <a:buFont typeface="Arial" panose="020B0604020202020204" pitchFamily="34" charset="0"/>
              <a:buChar char="•"/>
              <a:defRPr sz="2800" kern="1200">
                <a:solidFill>
                  <a:schemeClr val="bg2"/>
                </a:solidFill>
                <a:latin typeface="+mn-lt"/>
                <a:ea typeface="+mn-ea"/>
                <a:cs typeface="+mn-cs"/>
              </a:defRPr>
            </a:lvl1pPr>
            <a:lvl2pPr marL="685800" indent="-228600" algn="l" defTabSz="914400" rtl="0" eaLnBrk="1" latinLnBrk="0" hangingPunct="1">
              <a:lnSpc>
                <a:spcPct val="90000"/>
              </a:lnSpc>
              <a:spcBef>
                <a:spcPts val="1000"/>
              </a:spcBef>
              <a:buClr>
                <a:schemeClr val="accent2"/>
              </a:buClr>
              <a:buFont typeface="Arial" panose="020B0604020202020204" pitchFamily="34" charset="0"/>
              <a:buChar char="•"/>
              <a:defRPr sz="2400" kern="1200">
                <a:solidFill>
                  <a:schemeClr val="bg2"/>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5400" b="1" dirty="0"/>
              <a:t>SDV</a:t>
            </a:r>
            <a:br>
              <a:rPr lang="sv-SE" sz="5400" dirty="0"/>
            </a:br>
            <a:r>
              <a:rPr lang="sv-SE" sz="5400" b="1" dirty="0"/>
              <a:t>Myt eller fakta?</a:t>
            </a:r>
          </a:p>
          <a:p>
            <a:pPr marL="0" indent="0" algn="ctr">
              <a:buFont typeface="Arial" panose="020B0604020202020204" pitchFamily="34" charset="0"/>
              <a:buNone/>
            </a:pPr>
            <a:endParaRPr lang="en-US" sz="4800" dirty="0"/>
          </a:p>
        </p:txBody>
      </p:sp>
    </p:spTree>
    <p:extLst>
      <p:ext uri="{BB962C8B-B14F-4D97-AF65-F5344CB8AC3E}">
        <p14:creationId xmlns:p14="http://schemas.microsoft.com/office/powerpoint/2010/main" val="2725618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Diktering kommer att ersättas av andra arbetssätt.”</a:t>
            </a:r>
            <a:endParaRPr lang="sv-SE" sz="3200">
              <a:solidFill>
                <a:schemeClr val="accent1"/>
              </a:solidFill>
            </a:endParaRPr>
          </a:p>
        </p:txBody>
      </p:sp>
    </p:spTree>
    <p:extLst>
      <p:ext uri="{BB962C8B-B14F-4D97-AF65-F5344CB8AC3E}">
        <p14:creationId xmlns:p14="http://schemas.microsoft.com/office/powerpoint/2010/main" val="28780164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Diktering kommer att ersättas av andra arbetssätt.”</a:t>
            </a:r>
            <a:endParaRPr lang="sv-SE" sz="3200">
              <a:solidFill>
                <a:schemeClr val="accent1"/>
              </a:solidFill>
            </a:endParaRPr>
          </a:p>
        </p:txBody>
      </p:sp>
      <p:sp>
        <p:nvSpPr>
          <p:cNvPr id="2" name="Rektangel 1">
            <a:extLst>
              <a:ext uri="{FF2B5EF4-FFF2-40B4-BE49-F238E27FC236}">
                <a16:creationId xmlns:a16="http://schemas.microsoft.com/office/drawing/2014/main" id="{9096812F-BD5B-F109-AD5D-C5A9DEB5FEF4}"/>
              </a:ext>
            </a:extLst>
          </p:cNvPr>
          <p:cNvSpPr/>
          <p:nvPr/>
        </p:nvSpPr>
        <p:spPr>
          <a:xfrm rot="20930813">
            <a:off x="1296961" y="2490554"/>
            <a:ext cx="9598079" cy="1323439"/>
          </a:xfrm>
          <a:prstGeom prst="rect">
            <a:avLst/>
          </a:prstGeom>
          <a:solidFill>
            <a:srgbClr val="183E47">
              <a:alpha val="72157"/>
            </a:srgbClr>
          </a:solidFill>
          <a:effectLst>
            <a:outerShdw blurRad="50800" dist="38100" dir="2700000" algn="tl" rotWithShape="0">
              <a:prstClr val="black">
                <a:alpha val="40000"/>
              </a:prstClr>
            </a:outerShdw>
          </a:effectLst>
        </p:spPr>
        <p:txBody>
          <a:bodyPr wrap="square" lIns="91440" tIns="45720" rIns="91440" bIns="45720">
            <a:spAutoFit/>
          </a:bodyPr>
          <a:lstStyle/>
          <a:p>
            <a:pPr algn="ctr"/>
            <a:r>
              <a:rPr lang="sv-SE" sz="8000" b="1" cap="none" spc="0">
                <a:ln w="0"/>
                <a:solidFill>
                  <a:schemeClr val="bg2"/>
                </a:solidFill>
                <a:effectLst>
                  <a:outerShdw blurRad="38100" dist="19050" dir="2700000" algn="tl" rotWithShape="0">
                    <a:schemeClr val="dk1">
                      <a:alpha val="40000"/>
                    </a:schemeClr>
                  </a:outerShdw>
                </a:effectLst>
              </a:rPr>
              <a:t>Fakta!</a:t>
            </a:r>
            <a:endParaRPr lang="sv-SE" sz="10000" b="1" cap="none" spc="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683590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Vi kan glömma att det blir någon julledighet i år.”</a:t>
            </a:r>
            <a:endParaRPr lang="sv-SE" sz="3200">
              <a:solidFill>
                <a:schemeClr val="accent1"/>
              </a:solidFill>
            </a:endParaRPr>
          </a:p>
        </p:txBody>
      </p:sp>
    </p:spTree>
    <p:extLst>
      <p:ext uri="{BB962C8B-B14F-4D97-AF65-F5344CB8AC3E}">
        <p14:creationId xmlns:p14="http://schemas.microsoft.com/office/powerpoint/2010/main" val="24404589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Vi kan glömma att det blir någon julledighet i år.”</a:t>
            </a:r>
            <a:endParaRPr lang="sv-SE" sz="3200">
              <a:solidFill>
                <a:schemeClr val="accent1"/>
              </a:solidFill>
            </a:endParaRPr>
          </a:p>
        </p:txBody>
      </p:sp>
      <p:sp>
        <p:nvSpPr>
          <p:cNvPr id="2" name="Rektangel 1">
            <a:extLst>
              <a:ext uri="{FF2B5EF4-FFF2-40B4-BE49-F238E27FC236}">
                <a16:creationId xmlns:a16="http://schemas.microsoft.com/office/drawing/2014/main" id="{9096812F-BD5B-F109-AD5D-C5A9DEB5FEF4}"/>
              </a:ext>
            </a:extLst>
          </p:cNvPr>
          <p:cNvSpPr/>
          <p:nvPr/>
        </p:nvSpPr>
        <p:spPr>
          <a:xfrm rot="20930813">
            <a:off x="1296961" y="2490554"/>
            <a:ext cx="9598079" cy="1323439"/>
          </a:xfrm>
          <a:prstGeom prst="rect">
            <a:avLst/>
          </a:prstGeom>
          <a:solidFill>
            <a:srgbClr val="C00000">
              <a:alpha val="61961"/>
            </a:srgbClr>
          </a:solidFill>
          <a:effectLst>
            <a:outerShdw blurRad="50800" dist="38100" dir="2700000" algn="tl" rotWithShape="0">
              <a:prstClr val="black">
                <a:alpha val="40000"/>
              </a:prstClr>
            </a:outerShdw>
          </a:effectLst>
        </p:spPr>
        <p:txBody>
          <a:bodyPr wrap="square" lIns="91440" tIns="45720" rIns="91440" bIns="45720">
            <a:spAutoFit/>
          </a:bodyPr>
          <a:lstStyle/>
          <a:p>
            <a:pPr algn="ctr"/>
            <a:r>
              <a:rPr lang="sv-SE" sz="8000" b="1" cap="none" spc="0">
                <a:ln w="0"/>
                <a:solidFill>
                  <a:schemeClr val="bg2"/>
                </a:solidFill>
                <a:effectLst>
                  <a:outerShdw blurRad="38100" dist="19050" dir="2700000" algn="tl" rotWithShape="0">
                    <a:schemeClr val="dk1">
                      <a:alpha val="40000"/>
                    </a:schemeClr>
                  </a:outerShdw>
                </a:effectLst>
              </a:rPr>
              <a:t>Myt</a:t>
            </a:r>
            <a:endParaRPr lang="sv-SE" sz="10000" b="1" cap="none" spc="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38246066"/>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dirty="0">
                <a:solidFill>
                  <a:schemeClr val="accent1"/>
                </a:solidFill>
                <a:effectLst/>
                <a:latin typeface="Public Sans" pitchFamily="50" charset="0"/>
                <a:ea typeface="Times New Roman" panose="02020603050405020304" pitchFamily="18" charset="0"/>
                <a:cs typeface="Times New Roman" panose="02020603050405020304" pitchFamily="18" charset="0"/>
              </a:rPr>
              <a:t>” Man måste signera sin anteckning/ordination direkt.”</a:t>
            </a:r>
            <a:endParaRPr lang="sv-SE" sz="3200" dirty="0">
              <a:solidFill>
                <a:schemeClr val="accent1"/>
              </a:solidFill>
            </a:endParaRPr>
          </a:p>
        </p:txBody>
      </p:sp>
    </p:spTree>
    <p:extLst>
      <p:ext uri="{BB962C8B-B14F-4D97-AF65-F5344CB8AC3E}">
        <p14:creationId xmlns:p14="http://schemas.microsoft.com/office/powerpoint/2010/main" val="20200955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3600" i="1" kern="0" dirty="0">
                <a:solidFill>
                  <a:schemeClr val="accent1"/>
                </a:solidFill>
                <a:effectLst/>
                <a:latin typeface="Public Sans" pitchFamily="50" charset="0"/>
                <a:ea typeface="Times New Roman" panose="02020603050405020304" pitchFamily="18" charset="0"/>
                <a:cs typeface="Times New Roman" panose="02020603050405020304" pitchFamily="18" charset="0"/>
              </a:rPr>
              <a:t>” Man måste signera sin anteckning/ordination direkt.”</a:t>
            </a:r>
            <a:endParaRPr lang="sv-SE" sz="3200" dirty="0">
              <a:solidFill>
                <a:schemeClr val="accent1"/>
              </a:solidFill>
            </a:endParaRPr>
          </a:p>
        </p:txBody>
      </p:sp>
      <p:sp>
        <p:nvSpPr>
          <p:cNvPr id="3" name="Rektangel 2">
            <a:extLst>
              <a:ext uri="{FF2B5EF4-FFF2-40B4-BE49-F238E27FC236}">
                <a16:creationId xmlns:a16="http://schemas.microsoft.com/office/drawing/2014/main" id="{0C61E6E0-7745-2FF5-B32F-466F50639994}"/>
              </a:ext>
            </a:extLst>
          </p:cNvPr>
          <p:cNvSpPr/>
          <p:nvPr/>
        </p:nvSpPr>
        <p:spPr>
          <a:xfrm rot="20930813">
            <a:off x="1177049" y="2490554"/>
            <a:ext cx="9598079" cy="1323439"/>
          </a:xfrm>
          <a:prstGeom prst="rect">
            <a:avLst/>
          </a:prstGeom>
          <a:solidFill>
            <a:srgbClr val="183E47">
              <a:alpha val="65098"/>
            </a:srgbClr>
          </a:solidFill>
          <a:effectLst>
            <a:outerShdw blurRad="50800" dist="38100" dir="2700000" algn="tl" rotWithShape="0">
              <a:prstClr val="black">
                <a:alpha val="40000"/>
              </a:prstClr>
            </a:outerShdw>
          </a:effectLst>
        </p:spPr>
        <p:txBody>
          <a:bodyPr wrap="square" lIns="91440" tIns="45720" rIns="91440" bIns="45720">
            <a:spAutoFit/>
          </a:bodyPr>
          <a:lstStyle/>
          <a:p>
            <a:pPr algn="ctr"/>
            <a:r>
              <a:rPr lang="sv-SE" sz="8000" b="1" cap="none" spc="0">
                <a:ln w="0"/>
                <a:solidFill>
                  <a:schemeClr val="bg2"/>
                </a:solidFill>
                <a:effectLst>
                  <a:outerShdw blurRad="38100" dist="19050" dir="2700000" algn="tl" rotWithShape="0">
                    <a:schemeClr val="dk1">
                      <a:alpha val="40000"/>
                    </a:schemeClr>
                  </a:outerShdw>
                </a:effectLst>
              </a:rPr>
              <a:t>Fakta!</a:t>
            </a:r>
            <a:endParaRPr lang="sv-SE" sz="10000" b="1" cap="none" spc="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54544472"/>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dirty="0">
                <a:solidFill>
                  <a:schemeClr val="accent1"/>
                </a:solidFill>
                <a:effectLst/>
                <a:latin typeface="Public Sans" pitchFamily="50" charset="0"/>
                <a:ea typeface="Times New Roman" panose="02020603050405020304" pitchFamily="18" charset="0"/>
                <a:cs typeface="Times New Roman" panose="02020603050405020304" pitchFamily="18" charset="0"/>
              </a:rPr>
              <a:t>” Det finns ingen poäng med bytet eftersom andra regioner skaffat andra system än SDV/Millennium.”</a:t>
            </a:r>
            <a:endParaRPr lang="sv-SE" sz="3200" dirty="0">
              <a:solidFill>
                <a:schemeClr val="accent1"/>
              </a:solidFill>
            </a:endParaRPr>
          </a:p>
        </p:txBody>
      </p:sp>
    </p:spTree>
    <p:extLst>
      <p:ext uri="{BB962C8B-B14F-4D97-AF65-F5344CB8AC3E}">
        <p14:creationId xmlns:p14="http://schemas.microsoft.com/office/powerpoint/2010/main" val="11154346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dirty="0">
                <a:solidFill>
                  <a:schemeClr val="accent1"/>
                </a:solidFill>
                <a:effectLst/>
                <a:latin typeface="Public Sans" pitchFamily="50" charset="0"/>
                <a:ea typeface="Times New Roman" panose="02020603050405020304" pitchFamily="18" charset="0"/>
                <a:cs typeface="Times New Roman" panose="02020603050405020304" pitchFamily="18" charset="0"/>
              </a:rPr>
              <a:t>” Det finns ingen poäng med bytet eftersom andra regioner skaffat andra system än SDV/Millennium.”</a:t>
            </a:r>
            <a:endParaRPr lang="sv-SE" sz="3200" dirty="0">
              <a:solidFill>
                <a:schemeClr val="accent1"/>
              </a:solidFill>
            </a:endParaRPr>
          </a:p>
        </p:txBody>
      </p:sp>
      <p:sp>
        <p:nvSpPr>
          <p:cNvPr id="2" name="Rektangel 1">
            <a:extLst>
              <a:ext uri="{FF2B5EF4-FFF2-40B4-BE49-F238E27FC236}">
                <a16:creationId xmlns:a16="http://schemas.microsoft.com/office/drawing/2014/main" id="{9096812F-BD5B-F109-AD5D-C5A9DEB5FEF4}"/>
              </a:ext>
            </a:extLst>
          </p:cNvPr>
          <p:cNvSpPr/>
          <p:nvPr/>
        </p:nvSpPr>
        <p:spPr>
          <a:xfrm rot="20930813">
            <a:off x="1296961" y="2490554"/>
            <a:ext cx="9598079" cy="1323439"/>
          </a:xfrm>
          <a:prstGeom prst="rect">
            <a:avLst/>
          </a:prstGeom>
          <a:solidFill>
            <a:srgbClr val="C00000">
              <a:alpha val="60000"/>
            </a:srgbClr>
          </a:solidFill>
          <a:effectLst>
            <a:outerShdw blurRad="50800" dist="38100" dir="2700000" algn="tl" rotWithShape="0">
              <a:prstClr val="black">
                <a:alpha val="40000"/>
              </a:prstClr>
            </a:outerShdw>
          </a:effectLst>
        </p:spPr>
        <p:txBody>
          <a:bodyPr wrap="square" lIns="91440" tIns="45720" rIns="91440" bIns="45720">
            <a:spAutoFit/>
          </a:bodyPr>
          <a:lstStyle/>
          <a:p>
            <a:pPr algn="ctr"/>
            <a:r>
              <a:rPr lang="sv-SE" sz="8000" b="1" cap="none" spc="0">
                <a:ln w="0"/>
                <a:solidFill>
                  <a:schemeClr val="bg2"/>
                </a:solidFill>
                <a:effectLst>
                  <a:outerShdw blurRad="38100" dist="19050" dir="2700000" algn="tl" rotWithShape="0">
                    <a:schemeClr val="dk1">
                      <a:alpha val="40000"/>
                    </a:schemeClr>
                  </a:outerShdw>
                </a:effectLst>
              </a:rPr>
              <a:t>Myt</a:t>
            </a:r>
            <a:endParaRPr lang="sv-SE" sz="10000" b="1" cap="none" spc="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62957194"/>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Vi kommer att sluta använda faxen.”</a:t>
            </a:r>
            <a:endParaRPr lang="sv-SE" sz="3200">
              <a:solidFill>
                <a:schemeClr val="accent1"/>
              </a:solidFill>
            </a:endParaRPr>
          </a:p>
        </p:txBody>
      </p:sp>
    </p:spTree>
    <p:extLst>
      <p:ext uri="{BB962C8B-B14F-4D97-AF65-F5344CB8AC3E}">
        <p14:creationId xmlns:p14="http://schemas.microsoft.com/office/powerpoint/2010/main" val="28656978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”Vi kommer att sluta använda faxen.”</a:t>
            </a:r>
            <a:endParaRPr lang="sv-SE" sz="3200">
              <a:solidFill>
                <a:schemeClr val="accent1"/>
              </a:solidFill>
            </a:endParaRPr>
          </a:p>
        </p:txBody>
      </p:sp>
      <p:sp>
        <p:nvSpPr>
          <p:cNvPr id="2" name="Rektangel 1">
            <a:extLst>
              <a:ext uri="{FF2B5EF4-FFF2-40B4-BE49-F238E27FC236}">
                <a16:creationId xmlns:a16="http://schemas.microsoft.com/office/drawing/2014/main" id="{9096812F-BD5B-F109-AD5D-C5A9DEB5FEF4}"/>
              </a:ext>
            </a:extLst>
          </p:cNvPr>
          <p:cNvSpPr/>
          <p:nvPr/>
        </p:nvSpPr>
        <p:spPr>
          <a:xfrm rot="20930813">
            <a:off x="1296961" y="2490554"/>
            <a:ext cx="9598079" cy="1323439"/>
          </a:xfrm>
          <a:prstGeom prst="rect">
            <a:avLst/>
          </a:prstGeom>
          <a:solidFill>
            <a:srgbClr val="183E47">
              <a:alpha val="54902"/>
            </a:srgbClr>
          </a:solidFill>
          <a:effectLst>
            <a:outerShdw blurRad="50800" dist="38100" dir="2700000" algn="tl" rotWithShape="0">
              <a:prstClr val="black">
                <a:alpha val="40000"/>
              </a:prstClr>
            </a:outerShdw>
          </a:effectLst>
        </p:spPr>
        <p:txBody>
          <a:bodyPr wrap="square" lIns="91440" tIns="45720" rIns="91440" bIns="45720">
            <a:spAutoFit/>
          </a:bodyPr>
          <a:lstStyle/>
          <a:p>
            <a:pPr algn="ctr"/>
            <a:r>
              <a:rPr lang="sv-SE" sz="8000" b="1" cap="none" spc="0">
                <a:ln w="0"/>
                <a:solidFill>
                  <a:schemeClr val="bg2"/>
                </a:solidFill>
                <a:effectLst>
                  <a:outerShdw blurRad="38100" dist="19050" dir="2700000" algn="tl" rotWithShape="0">
                    <a:schemeClr val="dk1">
                      <a:alpha val="40000"/>
                    </a:schemeClr>
                  </a:outerShdw>
                </a:effectLst>
              </a:rPr>
              <a:t>Fakta!</a:t>
            </a:r>
            <a:endParaRPr lang="sv-SE" sz="10000" b="1" cap="none" spc="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37308967"/>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5340ED-9E42-EE59-1706-AEC2F3FB23B2}"/>
              </a:ext>
            </a:extLst>
          </p:cNvPr>
          <p:cNvSpPr>
            <a:spLocks noGrp="1"/>
          </p:cNvSpPr>
          <p:nvPr>
            <p:ph type="title"/>
          </p:nvPr>
        </p:nvSpPr>
        <p:spPr>
          <a:xfrm>
            <a:off x="609600" y="205621"/>
            <a:ext cx="10972800" cy="1143000"/>
          </a:xfrm>
        </p:spPr>
        <p:txBody>
          <a:bodyPr/>
          <a:lstStyle/>
          <a:p>
            <a:r>
              <a:rPr lang="sv-SE" dirty="0"/>
              <a:t>Syfte med ”SDV – myt eller fakta?”</a:t>
            </a:r>
          </a:p>
        </p:txBody>
      </p:sp>
      <p:sp>
        <p:nvSpPr>
          <p:cNvPr id="3" name="Platshållare för innehåll 2">
            <a:extLst>
              <a:ext uri="{FF2B5EF4-FFF2-40B4-BE49-F238E27FC236}">
                <a16:creationId xmlns:a16="http://schemas.microsoft.com/office/drawing/2014/main" id="{FFD08B06-201B-D762-282B-69AF063426BC}"/>
              </a:ext>
            </a:extLst>
          </p:cNvPr>
          <p:cNvSpPr>
            <a:spLocks noGrp="1"/>
          </p:cNvSpPr>
          <p:nvPr>
            <p:ph idx="1"/>
          </p:nvPr>
        </p:nvSpPr>
        <p:spPr>
          <a:xfrm>
            <a:off x="742379" y="2450315"/>
            <a:ext cx="10265932" cy="3941760"/>
          </a:xfrm>
        </p:spPr>
        <p:txBody>
          <a:bodyPr/>
          <a:lstStyle/>
          <a:p>
            <a:pPr>
              <a:spcBef>
                <a:spcPts val="1200"/>
              </a:spcBef>
            </a:pPr>
            <a:r>
              <a:rPr lang="sv-SE" sz="1700" dirty="0">
                <a:solidFill>
                  <a:schemeClr val="accent1"/>
                </a:solidFill>
              </a:rPr>
              <a:t>Det finns en del felaktiga föreställningar om SDV. Det kan skapa onödigt förändringsmotstånd.</a:t>
            </a:r>
          </a:p>
          <a:p>
            <a:pPr>
              <a:spcBef>
                <a:spcPts val="1200"/>
              </a:spcBef>
            </a:pPr>
            <a:r>
              <a:rPr lang="sv-SE" sz="1700" dirty="0">
                <a:solidFill>
                  <a:schemeClr val="accent1"/>
                </a:solidFill>
              </a:rPr>
              <a:t>Det finns också fakta om SDV som behöver befästas, för att man i nästa steg ska kunna börja fundera på vad det kan innebära för en själv och den egna arbetsgruppen.</a:t>
            </a:r>
          </a:p>
          <a:p>
            <a:pPr>
              <a:spcBef>
                <a:spcPts val="1200"/>
              </a:spcBef>
            </a:pPr>
            <a:r>
              <a:rPr lang="sv-SE" sz="1700" dirty="0">
                <a:solidFill>
                  <a:schemeClr val="accent1"/>
                </a:solidFill>
              </a:rPr>
              <a:t>Här ges några påståenden om SDV. Vissa sanna, andra falska. Några lite både- och. </a:t>
            </a:r>
            <a:br>
              <a:rPr lang="sv-SE" sz="1700" dirty="0">
                <a:solidFill>
                  <a:schemeClr val="accent1"/>
                </a:solidFill>
              </a:rPr>
            </a:br>
            <a:r>
              <a:rPr lang="sv-SE" sz="1700" dirty="0">
                <a:solidFill>
                  <a:schemeClr val="accent1"/>
                </a:solidFill>
              </a:rPr>
              <a:t>Använd de som passar bra för er! </a:t>
            </a:r>
          </a:p>
          <a:p>
            <a:pPr>
              <a:spcBef>
                <a:spcPts val="1200"/>
              </a:spcBef>
            </a:pPr>
            <a:r>
              <a:rPr lang="sv-SE" sz="1700" b="1" dirty="0">
                <a:solidFill>
                  <a:schemeClr val="accent1"/>
                </a:solidFill>
              </a:rPr>
              <a:t>Syftet med att gå igenom dessa påståenden är att avliva myter, och befästa fakta – på ett lite humoristiskt sätt som engagerar. </a:t>
            </a:r>
          </a:p>
          <a:p>
            <a:pPr>
              <a:spcBef>
                <a:spcPts val="1200"/>
              </a:spcBef>
            </a:pPr>
            <a:r>
              <a:rPr lang="sv-SE" sz="1700" dirty="0">
                <a:solidFill>
                  <a:schemeClr val="accent1"/>
                </a:solidFill>
              </a:rPr>
              <a:t>Har du hört fler rykten som kan göra förändringströskeln högre i onödan? </a:t>
            </a:r>
            <a:br>
              <a:rPr lang="sv-SE" sz="1700" dirty="0">
                <a:solidFill>
                  <a:schemeClr val="accent1"/>
                </a:solidFill>
              </a:rPr>
            </a:br>
            <a:r>
              <a:rPr lang="sv-SE" sz="1700" dirty="0">
                <a:solidFill>
                  <a:schemeClr val="accent1"/>
                </a:solidFill>
              </a:rPr>
              <a:t>Lägg gärna till om du har egna exempel; om frågor/surr/rykten/oro som finns hos just er.</a:t>
            </a:r>
          </a:p>
          <a:p>
            <a:pPr>
              <a:spcBef>
                <a:spcPts val="1200"/>
              </a:spcBef>
            </a:pPr>
            <a:r>
              <a:rPr lang="sv-SE" sz="1700" dirty="0">
                <a:solidFill>
                  <a:schemeClr val="accent1"/>
                </a:solidFill>
              </a:rPr>
              <a:t>Låt gärna de medverkande vrida och vända på argument, men se till att dialogen landar tydligt i vad som gäller. Därför bra med en väl insatt person som leder övningen, eller medverkar i den.</a:t>
            </a:r>
          </a:p>
        </p:txBody>
      </p:sp>
      <p:sp>
        <p:nvSpPr>
          <p:cNvPr id="5" name="Rektangel: rundade hörn 4">
            <a:extLst>
              <a:ext uri="{FF2B5EF4-FFF2-40B4-BE49-F238E27FC236}">
                <a16:creationId xmlns:a16="http://schemas.microsoft.com/office/drawing/2014/main" id="{2C7203EC-AD96-08A8-91EE-7B080BC8413B}"/>
              </a:ext>
            </a:extLst>
          </p:cNvPr>
          <p:cNvSpPr/>
          <p:nvPr/>
        </p:nvSpPr>
        <p:spPr>
          <a:xfrm>
            <a:off x="609600" y="947279"/>
            <a:ext cx="10676504" cy="1369792"/>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sv-SE" sz="1600" b="1" dirty="0">
                <a:solidFill>
                  <a:schemeClr val="bg2"/>
                </a:solidFill>
              </a:rPr>
              <a:t>Det här materialet är riktat till dig som driver förändringsarbete för SDV. </a:t>
            </a:r>
            <a:r>
              <a:rPr lang="sv-SE" sz="1600" dirty="0">
                <a:solidFill>
                  <a:schemeClr val="bg2"/>
                </a:solidFill>
              </a:rPr>
              <a:t>Antingen i rollen som om chef och/eller som person i en utrullningsorganisation.  Använd materialet till exempel som engagemangshöjare vid större möten, eller för att få igång dialog i en grupp. Någon med god kunskap om SDV behöver leda eller medverka i övningen. I anteckningsfältet finns stöd (ej facit) till bilderna för den som leder övningen. </a:t>
            </a:r>
          </a:p>
        </p:txBody>
      </p:sp>
    </p:spTree>
    <p:extLst>
      <p:ext uri="{BB962C8B-B14F-4D97-AF65-F5344CB8AC3E}">
        <p14:creationId xmlns:p14="http://schemas.microsoft.com/office/powerpoint/2010/main" val="2843568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Vi skulle väl bara kunna fortsätta med </a:t>
            </a:r>
            <a:r>
              <a:rPr lang="sv-SE" sz="3600" i="1" kern="0" err="1">
                <a:solidFill>
                  <a:schemeClr val="accent1"/>
                </a:solidFill>
                <a:effectLst/>
                <a:latin typeface="Public Sans" pitchFamily="50" charset="0"/>
                <a:ea typeface="Times New Roman" panose="02020603050405020304" pitchFamily="18" charset="0"/>
                <a:cs typeface="Times New Roman" panose="02020603050405020304" pitchFamily="18" charset="0"/>
              </a:rPr>
              <a:t>Melior</a:t>
            </a: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och de system vi har idag?”</a:t>
            </a:r>
            <a:endParaRPr lang="sv-SE" sz="3200">
              <a:solidFill>
                <a:schemeClr val="accent1"/>
              </a:solidFill>
            </a:endParaRPr>
          </a:p>
        </p:txBody>
      </p:sp>
    </p:spTree>
    <p:extLst>
      <p:ext uri="{BB962C8B-B14F-4D97-AF65-F5344CB8AC3E}">
        <p14:creationId xmlns:p14="http://schemas.microsoft.com/office/powerpoint/2010/main" val="6615106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Vi skulle väl bara kunna fortsätta med </a:t>
            </a:r>
            <a:r>
              <a:rPr lang="sv-SE" sz="3600" i="1" kern="0" err="1">
                <a:solidFill>
                  <a:schemeClr val="accent1"/>
                </a:solidFill>
                <a:effectLst/>
                <a:latin typeface="Public Sans" pitchFamily="50" charset="0"/>
                <a:ea typeface="Times New Roman" panose="02020603050405020304" pitchFamily="18" charset="0"/>
                <a:cs typeface="Times New Roman" panose="02020603050405020304" pitchFamily="18" charset="0"/>
              </a:rPr>
              <a:t>Melior</a:t>
            </a: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och de system vi har idag?”</a:t>
            </a:r>
            <a:endParaRPr lang="sv-SE" sz="3200">
              <a:solidFill>
                <a:schemeClr val="accent1"/>
              </a:solidFill>
            </a:endParaRPr>
          </a:p>
        </p:txBody>
      </p:sp>
      <p:sp>
        <p:nvSpPr>
          <p:cNvPr id="2" name="Rektangel 1">
            <a:extLst>
              <a:ext uri="{FF2B5EF4-FFF2-40B4-BE49-F238E27FC236}">
                <a16:creationId xmlns:a16="http://schemas.microsoft.com/office/drawing/2014/main" id="{9096812F-BD5B-F109-AD5D-C5A9DEB5FEF4}"/>
              </a:ext>
            </a:extLst>
          </p:cNvPr>
          <p:cNvSpPr/>
          <p:nvPr/>
        </p:nvSpPr>
        <p:spPr>
          <a:xfrm rot="20930813">
            <a:off x="1296961" y="2490554"/>
            <a:ext cx="9598079" cy="1323439"/>
          </a:xfrm>
          <a:prstGeom prst="rect">
            <a:avLst/>
          </a:prstGeom>
          <a:solidFill>
            <a:srgbClr val="C00000">
              <a:alpha val="60000"/>
            </a:srgbClr>
          </a:solidFill>
          <a:effectLst>
            <a:outerShdw blurRad="50800" dist="38100" dir="2700000" algn="tl" rotWithShape="0">
              <a:prstClr val="black">
                <a:alpha val="40000"/>
              </a:prstClr>
            </a:outerShdw>
          </a:effectLst>
        </p:spPr>
        <p:txBody>
          <a:bodyPr wrap="square" lIns="91440" tIns="45720" rIns="91440" bIns="45720">
            <a:spAutoFit/>
          </a:bodyPr>
          <a:lstStyle/>
          <a:p>
            <a:pPr algn="ctr"/>
            <a:r>
              <a:rPr lang="sv-SE" sz="8000" b="1" cap="none" spc="0" dirty="0">
                <a:ln w="0"/>
                <a:solidFill>
                  <a:schemeClr val="bg2"/>
                </a:solidFill>
                <a:effectLst>
                  <a:outerShdw blurRad="38100" dist="19050" dir="2700000" algn="tl" rotWithShape="0">
                    <a:schemeClr val="dk1">
                      <a:alpha val="40000"/>
                    </a:schemeClr>
                  </a:outerShdw>
                </a:effectLst>
              </a:rPr>
              <a:t>Myt</a:t>
            </a:r>
            <a:endParaRPr lang="sv-SE" sz="10000" b="1" cap="none" spc="0" dirty="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0401785"/>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a:t>
            </a:r>
            <a:r>
              <a:rPr lang="sv-SE" sz="3600" i="1" kern="0">
                <a:solidFill>
                  <a:schemeClr val="accent1"/>
                </a:solidFill>
                <a:latin typeface="Public Sans" pitchFamily="50" charset="0"/>
                <a:ea typeface="Times New Roman" panose="02020603050405020304" pitchFamily="18" charset="0"/>
                <a:cs typeface="Times New Roman" panose="02020603050405020304" pitchFamily="18" charset="0"/>
              </a:rPr>
              <a:t>Egna</a:t>
            </a: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exempel på myt/fakta om SDV?”</a:t>
            </a:r>
            <a:endParaRPr lang="sv-SE" sz="3200">
              <a:solidFill>
                <a:schemeClr val="accent1"/>
              </a:solidFill>
            </a:endParaRPr>
          </a:p>
        </p:txBody>
      </p:sp>
    </p:spTree>
    <p:extLst>
      <p:ext uri="{BB962C8B-B14F-4D97-AF65-F5344CB8AC3E}">
        <p14:creationId xmlns:p14="http://schemas.microsoft.com/office/powerpoint/2010/main" val="23395718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5340ED-9E42-EE59-1706-AEC2F3FB23B2}"/>
              </a:ext>
            </a:extLst>
          </p:cNvPr>
          <p:cNvSpPr>
            <a:spLocks noGrp="1"/>
          </p:cNvSpPr>
          <p:nvPr>
            <p:ph type="title"/>
          </p:nvPr>
        </p:nvSpPr>
        <p:spPr>
          <a:xfrm>
            <a:off x="609600" y="205621"/>
            <a:ext cx="10972800" cy="717657"/>
          </a:xfrm>
        </p:spPr>
        <p:txBody>
          <a:bodyPr/>
          <a:lstStyle/>
          <a:p>
            <a:r>
              <a:rPr lang="sv-SE" dirty="0"/>
              <a:t>Så här kan materialet kan användas</a:t>
            </a:r>
          </a:p>
        </p:txBody>
      </p:sp>
      <p:sp>
        <p:nvSpPr>
          <p:cNvPr id="3" name="Platshållare för innehåll 2">
            <a:extLst>
              <a:ext uri="{FF2B5EF4-FFF2-40B4-BE49-F238E27FC236}">
                <a16:creationId xmlns:a16="http://schemas.microsoft.com/office/drawing/2014/main" id="{FFD08B06-201B-D762-282B-69AF063426BC}"/>
              </a:ext>
            </a:extLst>
          </p:cNvPr>
          <p:cNvSpPr>
            <a:spLocks noGrp="1"/>
          </p:cNvSpPr>
          <p:nvPr>
            <p:ph idx="1"/>
          </p:nvPr>
        </p:nvSpPr>
        <p:spPr>
          <a:xfrm>
            <a:off x="633273" y="1619794"/>
            <a:ext cx="10592975" cy="4722762"/>
          </a:xfrm>
        </p:spPr>
        <p:txBody>
          <a:bodyPr/>
          <a:lstStyle/>
          <a:p>
            <a:pPr marL="0" indent="0">
              <a:spcBef>
                <a:spcPts val="1200"/>
              </a:spcBef>
              <a:buNone/>
            </a:pPr>
            <a:r>
              <a:rPr lang="sv-SE" sz="1800" u="sng" dirty="0">
                <a:solidFill>
                  <a:schemeClr val="accent1"/>
                </a:solidFill>
              </a:rPr>
              <a:t>Som övning på ett större möte:</a:t>
            </a:r>
          </a:p>
          <a:p>
            <a:pPr>
              <a:spcBef>
                <a:spcPts val="600"/>
              </a:spcBef>
            </a:pPr>
            <a:r>
              <a:rPr lang="sv-SE" sz="1500" dirty="0">
                <a:solidFill>
                  <a:schemeClr val="accent1"/>
                </a:solidFill>
              </a:rPr>
              <a:t>Skriv ut påståendena på papper (alternativt visa som ppt-bild). </a:t>
            </a:r>
          </a:p>
          <a:p>
            <a:pPr>
              <a:spcBef>
                <a:spcPts val="600"/>
              </a:spcBef>
            </a:pPr>
            <a:r>
              <a:rPr lang="sv-SE" sz="1500" dirty="0">
                <a:solidFill>
                  <a:schemeClr val="accent1"/>
                </a:solidFill>
              </a:rPr>
              <a:t>Moderatorn/mötesledaren håller upp ett påstående för publiken och ber dem fundera:  är detta en myt eller fakta?</a:t>
            </a:r>
          </a:p>
          <a:p>
            <a:pPr>
              <a:spcBef>
                <a:spcPts val="600"/>
              </a:spcBef>
            </a:pPr>
            <a:r>
              <a:rPr lang="sv-SE" sz="1500" dirty="0">
                <a:solidFill>
                  <a:schemeClr val="accent1"/>
                </a:solidFill>
              </a:rPr>
              <a:t>Publiken har fått utskrivna skyltar </a:t>
            </a:r>
            <a:r>
              <a:rPr lang="sv-SE" sz="1500" i="1" dirty="0">
                <a:solidFill>
                  <a:schemeClr val="accent1"/>
                </a:solidFill>
              </a:rPr>
              <a:t>Myt</a:t>
            </a:r>
            <a:r>
              <a:rPr lang="sv-SE" sz="1500" dirty="0">
                <a:solidFill>
                  <a:schemeClr val="accent1"/>
                </a:solidFill>
              </a:rPr>
              <a:t> respektive </a:t>
            </a:r>
            <a:r>
              <a:rPr lang="sv-SE" sz="1500" i="1" dirty="0">
                <a:solidFill>
                  <a:schemeClr val="accent1"/>
                </a:solidFill>
              </a:rPr>
              <a:t>Fakta</a:t>
            </a:r>
            <a:r>
              <a:rPr lang="sv-SE" sz="1500" dirty="0">
                <a:solidFill>
                  <a:schemeClr val="accent1"/>
                </a:solidFill>
              </a:rPr>
              <a:t>. Gärna att publiken sitter i öar, med en uppsättning </a:t>
            </a:r>
            <a:r>
              <a:rPr lang="sv-SE" sz="1500" i="1" dirty="0">
                <a:solidFill>
                  <a:schemeClr val="accent1"/>
                </a:solidFill>
              </a:rPr>
              <a:t>Myt/Fakta </a:t>
            </a:r>
            <a:r>
              <a:rPr lang="sv-SE" sz="1500" dirty="0">
                <a:solidFill>
                  <a:schemeClr val="accent1"/>
                </a:solidFill>
              </a:rPr>
              <a:t>per grupp, annars kanske två och två. Lite samtal i gruppen eller med grannen, och sedan hålla upp skylten man valt. </a:t>
            </a:r>
          </a:p>
          <a:p>
            <a:pPr>
              <a:spcBef>
                <a:spcPts val="600"/>
              </a:spcBef>
            </a:pPr>
            <a:r>
              <a:rPr lang="sv-SE" sz="1500" dirty="0">
                <a:solidFill>
                  <a:schemeClr val="accent1"/>
                </a:solidFill>
              </a:rPr>
              <a:t>Moderatorn berättar om påståendet är en myt eller fakta; antingen själv, eller genom att man tar in en ”expert” på plats som får resonera om vad och varför. Expert/experter extra bra eftersom de kan skifta beroende på ämne. Chans att visa upp trygga tillförlitliga ambassadörer.</a:t>
            </a:r>
          </a:p>
          <a:p>
            <a:pPr>
              <a:spcBef>
                <a:spcPts val="600"/>
              </a:spcBef>
            </a:pPr>
            <a:r>
              <a:rPr lang="sv-SE" sz="1500" dirty="0">
                <a:solidFill>
                  <a:schemeClr val="accent1"/>
                </a:solidFill>
              </a:rPr>
              <a:t>Om påståendet är en myt river man papperet och slänger i papperskorgen. Om det är fakta sätter man upp på en tavla/väggen </a:t>
            </a:r>
          </a:p>
          <a:p>
            <a:pPr>
              <a:spcBef>
                <a:spcPts val="600"/>
              </a:spcBef>
            </a:pPr>
            <a:r>
              <a:rPr lang="sv-SE" sz="1500" dirty="0">
                <a:solidFill>
                  <a:schemeClr val="accent1"/>
                </a:solidFill>
              </a:rPr>
              <a:t>Myt/Fakta kan med fördel läggas som lättsamt avbrott lite då och då i en längre mötesagenda. Dvs ta ett eller några påståenden åt gången – inte alla på en gång.</a:t>
            </a:r>
          </a:p>
          <a:p>
            <a:pPr>
              <a:spcBef>
                <a:spcPts val="600"/>
              </a:spcBef>
            </a:pPr>
            <a:r>
              <a:rPr lang="sv-SE" sz="1500" dirty="0">
                <a:solidFill>
                  <a:schemeClr val="accent1"/>
                </a:solidFill>
              </a:rPr>
              <a:t>Tanken är att det inte ska vara så allvarligt, utan även kunna locka till skratt!</a:t>
            </a:r>
          </a:p>
        </p:txBody>
      </p:sp>
      <p:sp>
        <p:nvSpPr>
          <p:cNvPr id="7" name="textruta 6">
            <a:extLst>
              <a:ext uri="{FF2B5EF4-FFF2-40B4-BE49-F238E27FC236}">
                <a16:creationId xmlns:a16="http://schemas.microsoft.com/office/drawing/2014/main" id="{6FFA5318-C429-8B5C-2B1F-AC58D1FC5193}"/>
              </a:ext>
            </a:extLst>
          </p:cNvPr>
          <p:cNvSpPr txBox="1"/>
          <p:nvPr/>
        </p:nvSpPr>
        <p:spPr>
          <a:xfrm>
            <a:off x="633273" y="923278"/>
            <a:ext cx="10972800" cy="584775"/>
          </a:xfrm>
          <a:prstGeom prst="rect">
            <a:avLst/>
          </a:prstGeom>
          <a:noFill/>
        </p:spPr>
        <p:txBody>
          <a:bodyPr wrap="square">
            <a:spAutoFit/>
          </a:bodyPr>
          <a:lstStyle/>
          <a:p>
            <a:r>
              <a:rPr lang="sv-SE" sz="1600" b="1" dirty="0">
                <a:solidFill>
                  <a:schemeClr val="accent1"/>
                </a:solidFill>
              </a:rPr>
              <a:t>Myt/Fakta-påståendena kan användas på många olika sätt. Hitta gärna på ert eget! </a:t>
            </a:r>
            <a:br>
              <a:rPr lang="sv-SE" sz="1600" b="1" dirty="0">
                <a:solidFill>
                  <a:schemeClr val="accent1"/>
                </a:solidFill>
              </a:rPr>
            </a:br>
            <a:r>
              <a:rPr lang="sv-SE" sz="1600" b="1" dirty="0">
                <a:solidFill>
                  <a:schemeClr val="accent1"/>
                </a:solidFill>
              </a:rPr>
              <a:t>Här ett exempel som inspiration.</a:t>
            </a:r>
          </a:p>
        </p:txBody>
      </p:sp>
    </p:spTree>
    <p:extLst>
      <p:ext uri="{BB962C8B-B14F-4D97-AF65-F5344CB8AC3E}">
        <p14:creationId xmlns:p14="http://schemas.microsoft.com/office/powerpoint/2010/main" val="25569209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403497" y="1780673"/>
            <a:ext cx="9199587"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”SDV är omodernt. </a:t>
            </a:r>
            <a:b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br>
            <a:r>
              <a:rPr lang="sv-SE" sz="3600" i="1" kern="0">
                <a:solidFill>
                  <a:schemeClr val="accent1"/>
                </a:solidFill>
                <a:latin typeface="Public Sans" pitchFamily="50" charset="0"/>
                <a:ea typeface="Times New Roman" panose="02020603050405020304" pitchFamily="18" charset="0"/>
                <a:cs typeface="Times New Roman" panose="02020603050405020304" pitchFamily="18" charset="0"/>
              </a:rPr>
              <a:t>D</a:t>
            </a: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essutom är det ett amerikanskt system.”</a:t>
            </a:r>
            <a:endParaRPr lang="sv-SE" sz="3200">
              <a:solidFill>
                <a:schemeClr val="accent1"/>
              </a:solidFill>
            </a:endParaRPr>
          </a:p>
        </p:txBody>
      </p:sp>
    </p:spTree>
    <p:extLst>
      <p:ext uri="{BB962C8B-B14F-4D97-AF65-F5344CB8AC3E}">
        <p14:creationId xmlns:p14="http://schemas.microsoft.com/office/powerpoint/2010/main" val="671940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403497" y="1780673"/>
            <a:ext cx="9199587"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”SDV är omodernt. </a:t>
            </a:r>
            <a:b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br>
            <a:r>
              <a:rPr lang="sv-SE" sz="3600" i="1" kern="0">
                <a:solidFill>
                  <a:schemeClr val="accent1"/>
                </a:solidFill>
                <a:latin typeface="Public Sans" pitchFamily="50" charset="0"/>
                <a:ea typeface="Times New Roman" panose="02020603050405020304" pitchFamily="18" charset="0"/>
                <a:cs typeface="Times New Roman" panose="02020603050405020304" pitchFamily="18" charset="0"/>
              </a:rPr>
              <a:t>D</a:t>
            </a: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essutom är det ett amerikanskt system.”</a:t>
            </a:r>
            <a:endParaRPr lang="sv-SE" sz="3200">
              <a:solidFill>
                <a:schemeClr val="accent1"/>
              </a:solidFill>
            </a:endParaRPr>
          </a:p>
        </p:txBody>
      </p:sp>
      <p:sp>
        <p:nvSpPr>
          <p:cNvPr id="2" name="Rektangel 1">
            <a:extLst>
              <a:ext uri="{FF2B5EF4-FFF2-40B4-BE49-F238E27FC236}">
                <a16:creationId xmlns:a16="http://schemas.microsoft.com/office/drawing/2014/main" id="{C9875A95-DF13-1BFB-3EF3-C59111FACFAA}"/>
              </a:ext>
            </a:extLst>
          </p:cNvPr>
          <p:cNvSpPr/>
          <p:nvPr/>
        </p:nvSpPr>
        <p:spPr>
          <a:xfrm rot="20930813">
            <a:off x="925001" y="2495457"/>
            <a:ext cx="10292256" cy="1323439"/>
          </a:xfrm>
          <a:prstGeom prst="rect">
            <a:avLst/>
          </a:prstGeom>
          <a:solidFill>
            <a:srgbClr val="C00000">
              <a:alpha val="54902"/>
            </a:srgbClr>
          </a:solidFill>
          <a:effectLst>
            <a:outerShdw blurRad="50800" dist="38100" dir="2700000" algn="tl" rotWithShape="0">
              <a:prstClr val="black">
                <a:alpha val="40000"/>
              </a:prstClr>
            </a:outerShdw>
          </a:effectLst>
        </p:spPr>
        <p:txBody>
          <a:bodyPr wrap="square" lIns="91440" tIns="45720" rIns="91440" bIns="45720">
            <a:spAutoFit/>
          </a:bodyPr>
          <a:lstStyle/>
          <a:p>
            <a:pPr algn="ctr"/>
            <a:r>
              <a:rPr lang="sv-SE" sz="8000" b="1" cap="none" spc="0">
                <a:ln w="0"/>
                <a:solidFill>
                  <a:schemeClr val="bg2"/>
                </a:solidFill>
                <a:effectLst>
                  <a:outerShdw blurRad="38100" dist="19050" dir="2700000" algn="tl" rotWithShape="0">
                    <a:schemeClr val="dk1">
                      <a:alpha val="40000"/>
                    </a:schemeClr>
                  </a:outerShdw>
                </a:effectLst>
              </a:rPr>
              <a:t>Myt</a:t>
            </a:r>
            <a:endParaRPr lang="sv-SE" sz="10000" b="1" cap="none" spc="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27978243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sv-SE" sz="3600" i="1" kern="0">
                <a:solidFill>
                  <a:schemeClr val="accent1"/>
                </a:solidFill>
                <a:effectLst/>
                <a:latin typeface="Public Sans"/>
                <a:ea typeface="Times New Roman" panose="02020603050405020304" pitchFamily="18" charset="0"/>
                <a:cs typeface="Times New Roman"/>
              </a:rPr>
              <a:t>” Det kommer bli mycket fler klick. </a:t>
            </a:r>
            <a:br>
              <a:rPr lang="sv-SE" sz="3600" i="1" kern="0">
                <a:latin typeface="Public Sans"/>
                <a:ea typeface="Times New Roman" panose="02020603050405020304" pitchFamily="18" charset="0"/>
                <a:cs typeface="Times New Roman"/>
              </a:rPr>
            </a:br>
            <a:r>
              <a:rPr lang="sv-SE" sz="3600" i="1" kern="0">
                <a:solidFill>
                  <a:schemeClr val="accent1"/>
                </a:solidFill>
                <a:effectLst/>
                <a:latin typeface="Public Sans"/>
                <a:ea typeface="Times New Roman" panose="02020603050405020304" pitchFamily="18" charset="0"/>
                <a:cs typeface="Times New Roman"/>
              </a:rPr>
              <a:t>Det kommer ta mycket mer tid.”</a:t>
            </a:r>
            <a:endParaRPr lang="sv-SE" sz="3200">
              <a:solidFill>
                <a:schemeClr val="accent1"/>
              </a:solidFill>
              <a:latin typeface="Public Sans"/>
              <a:cs typeface="Times New Roman"/>
            </a:endParaRPr>
          </a:p>
        </p:txBody>
      </p:sp>
    </p:spTree>
    <p:extLst>
      <p:ext uri="{BB962C8B-B14F-4D97-AF65-F5344CB8AC3E}">
        <p14:creationId xmlns:p14="http://schemas.microsoft.com/office/powerpoint/2010/main" val="16862145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Det kommer bli mycket fler klick. Det kommer ta mycket mer tid.”</a:t>
            </a:r>
            <a:endParaRPr lang="sv-SE" sz="3200">
              <a:solidFill>
                <a:schemeClr val="accent1"/>
              </a:solidFill>
            </a:endParaRPr>
          </a:p>
        </p:txBody>
      </p:sp>
      <p:sp>
        <p:nvSpPr>
          <p:cNvPr id="2" name="Rektangel 1">
            <a:extLst>
              <a:ext uri="{FF2B5EF4-FFF2-40B4-BE49-F238E27FC236}">
                <a16:creationId xmlns:a16="http://schemas.microsoft.com/office/drawing/2014/main" id="{BDAECC3E-815A-8A52-8491-B6A7FDD7F2E0}"/>
              </a:ext>
            </a:extLst>
          </p:cNvPr>
          <p:cNvSpPr/>
          <p:nvPr/>
        </p:nvSpPr>
        <p:spPr>
          <a:xfrm rot="20930813">
            <a:off x="1296961" y="2490554"/>
            <a:ext cx="9598079" cy="1323439"/>
          </a:xfrm>
          <a:prstGeom prst="rect">
            <a:avLst/>
          </a:prstGeom>
          <a:solidFill>
            <a:srgbClr val="183E47">
              <a:alpha val="47059"/>
            </a:srgbClr>
          </a:solidFill>
          <a:effectLst>
            <a:outerShdw blurRad="50800" dist="38100" dir="2700000" algn="tl" rotWithShape="0">
              <a:prstClr val="black">
                <a:alpha val="40000"/>
              </a:prstClr>
            </a:outerShdw>
          </a:effectLst>
        </p:spPr>
        <p:txBody>
          <a:bodyPr wrap="square" lIns="91440" tIns="45720" rIns="91440" bIns="45720">
            <a:spAutoFit/>
          </a:bodyPr>
          <a:lstStyle/>
          <a:p>
            <a:pPr algn="ctr"/>
            <a:r>
              <a:rPr lang="sv-SE" sz="8000" b="1" i="1" dirty="0">
                <a:ln w="0"/>
                <a:solidFill>
                  <a:schemeClr val="bg2"/>
                </a:solidFill>
                <a:effectLst>
                  <a:outerShdw blurRad="38100" dist="19050" dir="2700000" algn="tl" rotWithShape="0">
                    <a:schemeClr val="dk1">
                      <a:alpha val="40000"/>
                    </a:schemeClr>
                  </a:outerShdw>
                </a:effectLst>
              </a:rPr>
              <a:t>Både/och</a:t>
            </a:r>
            <a:endParaRPr lang="sv-SE" sz="10000" b="1" i="1" cap="none" spc="0" dirty="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9826450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Man måste ha genomgått utbildningen för att få behörighet till SDV.”</a:t>
            </a:r>
            <a:endParaRPr lang="sv-SE" sz="3200">
              <a:solidFill>
                <a:schemeClr val="accent1"/>
              </a:solidFill>
            </a:endParaRPr>
          </a:p>
        </p:txBody>
      </p:sp>
    </p:spTree>
    <p:extLst>
      <p:ext uri="{BB962C8B-B14F-4D97-AF65-F5344CB8AC3E}">
        <p14:creationId xmlns:p14="http://schemas.microsoft.com/office/powerpoint/2010/main" val="10217939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atbubbla: rektangel med rundade hörn 7">
            <a:extLst>
              <a:ext uri="{FF2B5EF4-FFF2-40B4-BE49-F238E27FC236}">
                <a16:creationId xmlns:a16="http://schemas.microsoft.com/office/drawing/2014/main" id="{3B602A80-0EF4-A0F1-1290-7B1952D19061}"/>
              </a:ext>
            </a:extLst>
          </p:cNvPr>
          <p:cNvSpPr/>
          <p:nvPr/>
        </p:nvSpPr>
        <p:spPr>
          <a:xfrm>
            <a:off x="1669775" y="1780673"/>
            <a:ext cx="8805719" cy="2743200"/>
          </a:xfrm>
          <a:prstGeom prst="wedgeRoundRectCallout">
            <a:avLst>
              <a:gd name="adj1" fmla="val -38621"/>
              <a:gd name="adj2" fmla="val 80177"/>
              <a:gd name="adj3" fmla="val 16667"/>
            </a:avLst>
          </a:prstGeom>
          <a:solidFill>
            <a:schemeClr val="bg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sv-SE" sz="3600" i="1" kern="0">
                <a:solidFill>
                  <a:schemeClr val="accent1"/>
                </a:solidFill>
                <a:effectLst/>
                <a:latin typeface="Public Sans" pitchFamily="50" charset="0"/>
                <a:ea typeface="Times New Roman" panose="02020603050405020304" pitchFamily="18" charset="0"/>
                <a:cs typeface="Times New Roman" panose="02020603050405020304" pitchFamily="18" charset="0"/>
              </a:rPr>
              <a:t>” Man måste ha genomgått utbildningen för att få behörighet till SDV.”</a:t>
            </a:r>
            <a:endParaRPr lang="sv-SE" sz="3200">
              <a:solidFill>
                <a:schemeClr val="accent1"/>
              </a:solidFill>
            </a:endParaRPr>
          </a:p>
        </p:txBody>
      </p:sp>
      <p:sp>
        <p:nvSpPr>
          <p:cNvPr id="2" name="Rektangel 1">
            <a:extLst>
              <a:ext uri="{FF2B5EF4-FFF2-40B4-BE49-F238E27FC236}">
                <a16:creationId xmlns:a16="http://schemas.microsoft.com/office/drawing/2014/main" id="{9096812F-BD5B-F109-AD5D-C5A9DEB5FEF4}"/>
              </a:ext>
            </a:extLst>
          </p:cNvPr>
          <p:cNvSpPr/>
          <p:nvPr/>
        </p:nvSpPr>
        <p:spPr>
          <a:xfrm rot="20930813">
            <a:off x="1296961" y="2490554"/>
            <a:ext cx="9598079" cy="1323439"/>
          </a:xfrm>
          <a:prstGeom prst="rect">
            <a:avLst/>
          </a:prstGeom>
          <a:solidFill>
            <a:srgbClr val="183E47">
              <a:alpha val="72157"/>
            </a:srgbClr>
          </a:solidFill>
          <a:effectLst>
            <a:outerShdw blurRad="50800" dist="38100" dir="2700000" algn="tl" rotWithShape="0">
              <a:prstClr val="black">
                <a:alpha val="40000"/>
              </a:prstClr>
            </a:outerShdw>
          </a:effectLst>
        </p:spPr>
        <p:txBody>
          <a:bodyPr wrap="square" lIns="91440" tIns="45720" rIns="91440" bIns="45720">
            <a:spAutoFit/>
          </a:bodyPr>
          <a:lstStyle/>
          <a:p>
            <a:pPr algn="ctr"/>
            <a:r>
              <a:rPr lang="sv-SE" sz="8000" b="1" cap="none" spc="0">
                <a:ln w="0"/>
                <a:solidFill>
                  <a:schemeClr val="bg2"/>
                </a:solidFill>
                <a:effectLst>
                  <a:outerShdw blurRad="38100" dist="19050" dir="2700000" algn="tl" rotWithShape="0">
                    <a:schemeClr val="dk1">
                      <a:alpha val="40000"/>
                    </a:schemeClr>
                  </a:outerShdw>
                </a:effectLst>
              </a:rPr>
              <a:t>Fakta!</a:t>
            </a:r>
            <a:endParaRPr lang="sv-SE" sz="10000" b="1" cap="none" spc="0">
              <a:ln w="0"/>
              <a:solidFill>
                <a:schemeClr val="bg2"/>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53804871"/>
      </p:ext>
    </p:extLst>
  </p:cSld>
  <p:clrMapOvr>
    <a:masterClrMapping/>
  </p:clrMapOvr>
  <p:transition spd="slow">
    <p:wipe/>
  </p:transition>
</p:sld>
</file>

<file path=ppt/theme/theme1.xml><?xml version="1.0" encoding="utf-8"?>
<a:theme xmlns:a="http://schemas.openxmlformats.org/drawingml/2006/main" name="Region Skåne presentation">
  <a:themeElements>
    <a:clrScheme name="Anpassat 1">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Anpassat 1">
      <a:majorFont>
        <a:latin typeface="Public Sans"/>
        <a:ea typeface=""/>
        <a:cs typeface=""/>
      </a:majorFont>
      <a:minorFont>
        <a:latin typeface="Public Sans"/>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 Skånes prestentationsmall" id="{6234B990-46E4-4798-A7C9-795EC348AB7D}" vid="{E536645E-1CDF-4149-833A-B078DB4F462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C43F3C5382FC444B6CF63CF6F9A69E2" ma:contentTypeVersion="4" ma:contentTypeDescription="Skapa ett nytt dokument." ma:contentTypeScope="" ma:versionID="1827350ce4ebcfa5a28e3ac215d51029">
  <xsd:schema xmlns:xsd="http://www.w3.org/2001/XMLSchema" xmlns:xs="http://www.w3.org/2001/XMLSchema" xmlns:p="http://schemas.microsoft.com/office/2006/metadata/properties" xmlns:ns2="12bb1005-fbff-4f6d-ac89-1f79159fe8d6" targetNamespace="http://schemas.microsoft.com/office/2006/metadata/properties" ma:root="true" ma:fieldsID="d0dc038582e4d8ddc243330d6fcfa0e2" ns2:_="">
    <xsd:import namespace="12bb1005-fbff-4f6d-ac89-1f79159fe8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bb1005-fbff-4f6d-ac89-1f79159fe8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6B0024-2BBD-4FBA-9158-6F220FB7DF67}">
  <ds:schemaRefs>
    <ds:schemaRef ds:uri="http://schemas.microsoft.com/sharepoint/v3/contenttype/forms"/>
  </ds:schemaRefs>
</ds:datastoreItem>
</file>

<file path=customXml/itemProps2.xml><?xml version="1.0" encoding="utf-8"?>
<ds:datastoreItem xmlns:ds="http://schemas.openxmlformats.org/officeDocument/2006/customXml" ds:itemID="{D063F1A2-5FB7-4985-BC1C-89FAB272FAA5}"/>
</file>

<file path=customXml/itemProps3.xml><?xml version="1.0" encoding="utf-8"?>
<ds:datastoreItem xmlns:ds="http://schemas.openxmlformats.org/officeDocument/2006/customXml" ds:itemID="{05A109D4-F377-4EAB-AAF9-7298D7A99FC1}">
  <ds:schemaRefs>
    <ds:schemaRef ds:uri="http://schemas.microsoft.com/office/infopath/2007/PartnerControls"/>
    <ds:schemaRef ds:uri="http://schemas.microsoft.com/office/2006/metadata/properties"/>
    <ds:schemaRef ds:uri="http://schemas.openxmlformats.org/package/2006/metadata/core-properties"/>
    <ds:schemaRef ds:uri="http://schemas.microsoft.com/office/2006/documentManagement/types"/>
    <ds:schemaRef ds:uri="5b81e3f1-4a15-43de-98b7-c814a2cf50fb"/>
    <ds:schemaRef ds:uri="http://purl.org/dc/terms/"/>
    <ds:schemaRef ds:uri="http://purl.org/dc/elements/1.1/"/>
    <ds:schemaRef ds:uri="http://purl.org/dc/dcmitype/"/>
    <ds:schemaRef ds:uri="54329790-5bba-4c64-af43-8ec12da731f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2116</Words>
  <Application>Microsoft Office PowerPoint</Application>
  <PresentationFormat>Bredbild</PresentationFormat>
  <Paragraphs>110</Paragraphs>
  <Slides>22</Slides>
  <Notes>20</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22</vt:i4>
      </vt:variant>
    </vt:vector>
  </HeadingPairs>
  <TitlesOfParts>
    <vt:vector size="26" baseType="lpstr">
      <vt:lpstr>Arial</vt:lpstr>
      <vt:lpstr>Calibri</vt:lpstr>
      <vt:lpstr>Public Sans</vt:lpstr>
      <vt:lpstr>Region Skåne presentation</vt:lpstr>
      <vt:lpstr>PowerPoint-presentation</vt:lpstr>
      <vt:lpstr>Syfte med ”SDV – myt eller fakta?”</vt:lpstr>
      <vt:lpstr>Så här kan materialet kan användas</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SDV: Myt eller fakta?</dc:title>
  <dc:creator>Linnea Merö</dc:creator>
  <cp:lastModifiedBy>Merö Linnéa</cp:lastModifiedBy>
  <cp:revision>6</cp:revision>
  <dcterms:created xsi:type="dcterms:W3CDTF">2024-03-15T11:53:54Z</dcterms:created>
  <dcterms:modified xsi:type="dcterms:W3CDTF">2024-09-16T12:40:58Z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0x0101008C43F3C5382FC444B6CF63CF6F9A69E2</vt:lpwstr>
  </property>
  <property fmtid="{D5CDD505-2E9C-101B-9397-08002B2CF9AE}" pid="3" name="MediaServiceImageTags">
    <vt:lpwstr/>
  </property>
  <property fmtid="{D5CDD505-2E9C-101B-9397-08002B2CF9AE}" pid="4" name="Order">
    <vt:r8>284000</vt:r8>
  </property>
  <property fmtid="{D5CDD505-2E9C-101B-9397-08002B2CF9AE}" pid="5" name="xd_Signature">
    <vt:bool>false</vt:bool>
  </property>
  <property fmtid="{D5CDD505-2E9C-101B-9397-08002B2CF9AE}" pid="6" name="SharedWithUsers">
    <vt:lpwstr>38;#SharingLinks.0eb0bc71-f900-4bdc-9db3-60e222ba2df5.OrganizationEdit.0d3c002e-a3c4-4a51-b0cc-364342d652c0;#87;#Fröjd Christina;#104;#Merö Linnéa;#12;#Roos Harald;#13;#Hilford Karin;#15;#Appelros Maria;#50;#Allert Lenander Therése;#18;#Börjesson Johan;#19;#Isaksson Magnus A;#155;#Andersson Johanna B</vt:lpwstr>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