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4"/>
  </p:sldMasterIdLst>
  <p:notesMasterIdLst>
    <p:notesMasterId r:id="rId23"/>
  </p:notesMasterIdLst>
  <p:sldIdLst>
    <p:sldId id="2147481310" r:id="rId5"/>
    <p:sldId id="2147481311" r:id="rId6"/>
    <p:sldId id="2147481312" r:id="rId7"/>
    <p:sldId id="2147481313" r:id="rId8"/>
    <p:sldId id="2147481314" r:id="rId9"/>
    <p:sldId id="2147481316" r:id="rId10"/>
    <p:sldId id="2147481317" r:id="rId11"/>
    <p:sldId id="2147481318" r:id="rId12"/>
    <p:sldId id="2147481319" r:id="rId13"/>
    <p:sldId id="2147481320" r:id="rId14"/>
    <p:sldId id="2147481321" r:id="rId15"/>
    <p:sldId id="2147481322" r:id="rId16"/>
    <p:sldId id="2147481323" r:id="rId17"/>
    <p:sldId id="2147481324" r:id="rId18"/>
    <p:sldId id="2147481325" r:id="rId19"/>
    <p:sldId id="2147481326" r:id="rId20"/>
    <p:sldId id="2147481327" r:id="rId21"/>
    <p:sldId id="2147481328" r:id="rId22"/>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3" userDrawn="1">
          <p15:clr>
            <a:srgbClr val="A4A3A4"/>
          </p15:clr>
        </p15:guide>
        <p15:guide id="2" pos="699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C37F72-C3C6-A0E0-CE99-54245F77F0BD}" name="Berntsson Kristina" initials="BK" userId="S::127155@skane.se::9405d457-7a39-448e-8f3c-8be1320b9cf1" providerId="AD"/>
  <p188:author id="{7072359A-53A2-2CEC-B180-0695F725CDBA}" name="Fröjd Christina" initials="FC" userId="S::183798@skane.se::57292a27-5270-480f-acc0-df62f3876a98" providerId="AD"/>
  <p188:author id="{AC257BB7-FAE4-470F-3076-BF39BFDA8D8C}" name="Roos Harald" initials="RH" userId="S::122175@skane.se::57d59182-778f-4eb0-8492-3716e20b8669" providerId="AD"/>
  <p188:author id="{61A2F5F2-FEA1-96A4-0D3D-CCE15DBC4D6A}" name="Perlkvist Agnetha" initials="PA" userId="S::128589@skane.se::021e5b96-874d-4e34-b48f-caa80b33f9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60" autoAdjust="0"/>
  </p:normalViewPr>
  <p:slideViewPr>
    <p:cSldViewPr snapToGrid="0">
      <p:cViewPr varScale="1">
        <p:scale>
          <a:sx n="51" d="100"/>
          <a:sy n="51" d="100"/>
        </p:scale>
        <p:origin x="1232" y="48"/>
      </p:cViewPr>
      <p:guideLst>
        <p:guide orient="horz" pos="1003"/>
        <p:guide pos="699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2DC6D31-E628-4EF9-B810-05C06BB0CD5E}" type="datetimeFigureOut">
              <a:rPr lang="sv-SE" smtClean="0"/>
              <a:t>2024-11-12</a:t>
            </a:fld>
            <a:endParaRPr lang="sv-SE"/>
          </a:p>
        </p:txBody>
      </p:sp>
      <p:sp>
        <p:nvSpPr>
          <p:cNvPr id="4" name="Platshållare för bildobjekt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E6E1FC07-C4E2-42A3-9E77-54D063154BA2}" type="slidenum">
              <a:rPr lang="sv-SE" smtClean="0"/>
              <a:t>‹#›</a:t>
            </a:fld>
            <a:endParaRPr lang="sv-SE"/>
          </a:p>
        </p:txBody>
      </p:sp>
    </p:spTree>
    <p:extLst>
      <p:ext uri="{BB962C8B-B14F-4D97-AF65-F5344CB8AC3E}">
        <p14:creationId xmlns:p14="http://schemas.microsoft.com/office/powerpoint/2010/main" val="287587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Allt som behöver vara med för ett ändamålsenligt system är med i det som är med i den första versionen som kommer i den första driftstarten i mars 2025, som sker i sydöstra Skåne. Mycket blir bättre redan från start, med första versionen av SDV. Det finns också saker som en del av oss kan uppleva som utmaningar.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Vissa saker är förändringar – i vyer och arbetssätt och det behöver vi vänja oss vid.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Sedan finns det sådant som kan vara omständligt nu men som blir mer användarvänligt efterhand.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För även om kollegorna i SDV-programmet arbetat länge med att anpassa systemet till våra skånska förhållanden, så finns det saker kvar som man önskar vore bättre. Men det är komplext, och leverantören måste hinna med att göra dessa förändringar på ett stabilt sätt. Därför har prioriteringar gjorts, för att vi komma igång med det nya systemet och få den hjälp till den skånska vården som vi så väl behöver. Uppgraderingar kommer att göras allteftersom. </a:t>
            </a:r>
          </a:p>
          <a:p>
            <a:endParaRPr lang="sv-SE"/>
          </a:p>
          <a:p>
            <a:endParaRPr lang="sv-SE"/>
          </a:p>
          <a:p>
            <a:endParaRPr lang="sv-SE"/>
          </a:p>
        </p:txBody>
      </p:sp>
      <p:sp>
        <p:nvSpPr>
          <p:cNvPr id="4" name="Platshållare för bildnummer 3"/>
          <p:cNvSpPr>
            <a:spLocks noGrp="1"/>
          </p:cNvSpPr>
          <p:nvPr>
            <p:ph type="sldNum" sz="quarter" idx="5"/>
          </p:nvPr>
        </p:nvSpPr>
        <p:spPr/>
        <p:txBody>
          <a:bodyPr/>
          <a:lstStyle/>
          <a:p>
            <a:fld id="{971BABAA-341C-44AE-9C54-0A2AFBCD37EE}" type="slidenum">
              <a:rPr lang="sv-SE" smtClean="0"/>
              <a:t>3</a:t>
            </a:fld>
            <a:endParaRPr lang="sv-SE"/>
          </a:p>
        </p:txBody>
      </p:sp>
    </p:spTree>
    <p:extLst>
      <p:ext uri="{BB962C8B-B14F-4D97-AF65-F5344CB8AC3E}">
        <p14:creationId xmlns:p14="http://schemas.microsoft.com/office/powerpoint/2010/main" val="6063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Enbart vissa målgrupper. Använd denna bild bara om den är relevant för dina medarbetare. Gör med fördel om så att den ännu bättre passar era behov.</a:t>
            </a:r>
          </a:p>
        </p:txBody>
      </p:sp>
      <p:sp>
        <p:nvSpPr>
          <p:cNvPr id="4" name="Platshållare för bildnummer 3"/>
          <p:cNvSpPr>
            <a:spLocks noGrp="1"/>
          </p:cNvSpPr>
          <p:nvPr>
            <p:ph type="sldNum" sz="quarter" idx="5"/>
          </p:nvPr>
        </p:nvSpPr>
        <p:spPr/>
        <p:txBody>
          <a:bodyPr/>
          <a:lstStyle/>
          <a:p>
            <a:fld id="{E6E1FC07-C4E2-42A3-9E77-54D063154BA2}" type="slidenum">
              <a:rPr lang="sv-SE" smtClean="0"/>
              <a:t>16</a:t>
            </a:fld>
            <a:endParaRPr lang="sv-SE"/>
          </a:p>
        </p:txBody>
      </p:sp>
    </p:spTree>
    <p:extLst>
      <p:ext uri="{BB962C8B-B14F-4D97-AF65-F5344CB8AC3E}">
        <p14:creationId xmlns:p14="http://schemas.microsoft.com/office/powerpoint/2010/main" val="787727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 viktigaste förbättringar redan från start är att vi kommer arbeta med </a:t>
            </a:r>
            <a:r>
              <a:rPr lang="sv-SE" b="1"/>
              <a:t>en journal </a:t>
            </a:r>
            <a:r>
              <a:rPr lang="sv-SE" b="0"/>
              <a:t>i ett och samma system</a:t>
            </a:r>
            <a:r>
              <a:rPr lang="sv-SE"/>
              <a:t>. All läkemedelsinformation finns också i samma system, med integration till den nationella läkemedelslistan.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kommer ha direkt </a:t>
            </a:r>
            <a:r>
              <a:rPr lang="sv-SE" b="1"/>
              <a:t>tillgång till den mest aktuella informationen </a:t>
            </a:r>
            <a:r>
              <a:rPr lang="sv-SE"/>
              <a:t>om patienterna (och invånaren/patienten får samma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Bättre för oss som jobbar i hälso- och sjukvården, och inte minst: mycket bättre och säkrare för invånare/patienter.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Ledtiderna förkortas betydligt och säkerheten ökar</a:t>
            </a:r>
            <a:r>
              <a:rPr lang="sv-SE"/>
              <a:t>, med digitala ordinations- och remissflöden.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a:t>Det blir lättare att följa vårdprogram och riktlinjer </a:t>
            </a:r>
            <a:r>
              <a:rPr lang="sv-SE"/>
              <a:t>genom ordinationsplaner och riktlinjer. Det gör i sin tur vården </a:t>
            </a:r>
            <a:r>
              <a:rPr lang="sv-SE" b="1"/>
              <a:t>mer jämlik</a:t>
            </a:r>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Digitala ordinationer ersätter ordination via exempelvis papperslappar.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Genom en helt digital läkemedelskedja så blir </a:t>
            </a:r>
            <a:r>
              <a:rPr lang="sv-SE" b="1"/>
              <a:t>läkemedelsadministreringen säkrare</a:t>
            </a:r>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Informationen finns på plats när patienten kommer från annan vårdform. </a:t>
            </a:r>
          </a:p>
          <a:p>
            <a:endParaRPr lang="sv-SE"/>
          </a:p>
        </p:txBody>
      </p:sp>
      <p:sp>
        <p:nvSpPr>
          <p:cNvPr id="4" name="Platshållare för bildnummer 3"/>
          <p:cNvSpPr>
            <a:spLocks noGrp="1"/>
          </p:cNvSpPr>
          <p:nvPr>
            <p:ph type="sldNum" sz="quarter" idx="5"/>
          </p:nvPr>
        </p:nvSpPr>
        <p:spPr/>
        <p:txBody>
          <a:bodyPr/>
          <a:lstStyle/>
          <a:p>
            <a:fld id="{E6E1FC07-C4E2-42A3-9E77-54D063154BA2}" type="slidenum">
              <a:rPr lang="sv-SE" smtClean="0"/>
              <a:t>4</a:t>
            </a:fld>
            <a:endParaRPr lang="sv-SE"/>
          </a:p>
        </p:txBody>
      </p:sp>
    </p:spTree>
    <p:extLst>
      <p:ext uri="{BB962C8B-B14F-4D97-AF65-F5344CB8AC3E}">
        <p14:creationId xmlns:p14="http://schemas.microsoft.com/office/powerpoint/2010/main" val="369971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 viktigaste förbättringar redan från start är att vi kommer arbeta med </a:t>
            </a:r>
            <a:r>
              <a:rPr lang="sv-SE" b="1"/>
              <a:t>en journal </a:t>
            </a:r>
            <a:r>
              <a:rPr lang="sv-SE" b="0"/>
              <a:t>i ett och samma system</a:t>
            </a:r>
            <a:r>
              <a:rPr lang="sv-SE"/>
              <a:t>. All läkemedelsinformation finns också i samma system, med integration till den nationella läkemedelslistan.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 kommer ha direkt </a:t>
            </a:r>
            <a:r>
              <a:rPr lang="sv-SE" b="1"/>
              <a:t>tillgång till den mest aktuella informationen </a:t>
            </a:r>
            <a:r>
              <a:rPr lang="sv-SE"/>
              <a:t>om patienterna (och invånaren/patienten får samma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Bättre för oss som jobbar i hälso- och sjukvården, och inte minst: mycket bättre och säkrare för invånare/patienter.</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b="1"/>
              <a:t>Ledtiderna förkortas betydligt och säkerheten ökar</a:t>
            </a:r>
            <a:r>
              <a:rPr lang="sv-SE"/>
              <a:t>, med digitala ordinations- och remissflöden.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a:t>Det blir lättare att följa vårdprogram och riktlinjer </a:t>
            </a:r>
            <a:r>
              <a:rPr lang="sv-SE"/>
              <a:t>genom ordinationsplaner och riktlinjer. Det gör i sin tur vården </a:t>
            </a:r>
            <a:r>
              <a:rPr lang="sv-SE" b="1"/>
              <a:t>mer jämlik</a:t>
            </a:r>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Digitala ordinationer ersätter ordination via exempelvis papperslappar.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Genom en helt digital läkemedelskedja så blir </a:t>
            </a:r>
            <a:r>
              <a:rPr lang="sv-SE" b="1"/>
              <a:t>läkemedelsadministreringen säkrare</a:t>
            </a:r>
            <a:r>
              <a:rPr lang="sv-SE"/>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a:t>Informationen finns på plats när patienten kommer från annan vårdform. </a:t>
            </a:r>
          </a:p>
          <a:p>
            <a:endParaRPr lang="sv-SE"/>
          </a:p>
        </p:txBody>
      </p:sp>
      <p:sp>
        <p:nvSpPr>
          <p:cNvPr id="4" name="Platshållare för bildnummer 3"/>
          <p:cNvSpPr>
            <a:spLocks noGrp="1"/>
          </p:cNvSpPr>
          <p:nvPr>
            <p:ph type="sldNum" sz="quarter" idx="5"/>
          </p:nvPr>
        </p:nvSpPr>
        <p:spPr/>
        <p:txBody>
          <a:bodyPr/>
          <a:lstStyle/>
          <a:p>
            <a:fld id="{E6E1FC07-C4E2-42A3-9E77-54D063154BA2}" type="slidenum">
              <a:rPr lang="sv-SE" smtClean="0"/>
              <a:t>5</a:t>
            </a:fld>
            <a:endParaRPr lang="sv-SE"/>
          </a:p>
        </p:txBody>
      </p:sp>
    </p:spTree>
    <p:extLst>
      <p:ext uri="{BB962C8B-B14F-4D97-AF65-F5344CB8AC3E}">
        <p14:creationId xmlns:p14="http://schemas.microsoft.com/office/powerpoint/2010/main" val="3113428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blir en hel del nytt att vänja sig vid i vyer och arbetssätt. Det kan bli en utmaning för oss, särskilt i början. Men i</a:t>
            </a:r>
            <a:r>
              <a:rPr lang="sv-SE" sz="1200" dirty="0"/>
              <a:t> många fall handlar utmaningarna om en ansträngning för att det ska bli en vinst i en annan ände.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E6E1FC07-C4E2-42A3-9E77-54D063154BA2}" type="slidenum">
              <a:rPr lang="sv-SE" smtClean="0"/>
              <a:t>6</a:t>
            </a:fld>
            <a:endParaRPr lang="sv-SE"/>
          </a:p>
        </p:txBody>
      </p:sp>
    </p:spTree>
    <p:extLst>
      <p:ext uri="{BB962C8B-B14F-4D97-AF65-F5344CB8AC3E}">
        <p14:creationId xmlns:p14="http://schemas.microsoft.com/office/powerpoint/2010/main" val="164893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En del av tekniken är inte optimal, och särskilt med taligenkänning finns det utmaningar. Men det kommer att ske vidareutveckling, både av det befintliga taligenkänningsverktyget och utifrån att tekniken just nu utvecklas väldigt fort på det här området. </a:t>
            </a:r>
          </a:p>
        </p:txBody>
      </p:sp>
      <p:sp>
        <p:nvSpPr>
          <p:cNvPr id="4" name="Platshållare för bildnummer 3"/>
          <p:cNvSpPr>
            <a:spLocks noGrp="1"/>
          </p:cNvSpPr>
          <p:nvPr>
            <p:ph type="sldNum" sz="quarter" idx="5"/>
          </p:nvPr>
        </p:nvSpPr>
        <p:spPr/>
        <p:txBody>
          <a:bodyPr/>
          <a:lstStyle/>
          <a:p>
            <a:fld id="{E6E1FC07-C4E2-42A3-9E77-54D063154BA2}" type="slidenum">
              <a:rPr lang="sv-SE" smtClean="0"/>
              <a:t>7</a:t>
            </a:fld>
            <a:endParaRPr lang="sv-SE"/>
          </a:p>
        </p:txBody>
      </p:sp>
    </p:spTree>
    <p:extLst>
      <p:ext uri="{BB962C8B-B14F-4D97-AF65-F5344CB8AC3E}">
        <p14:creationId xmlns:p14="http://schemas.microsoft.com/office/powerpoint/2010/main" val="2060507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Tidboken kan kännas omständlig för PMO-användare som är vana vid ett verktyg med många fördelar. En modernisering av hela patientadministrationsverktyget inklusive tidboken är på gång men kunde inte passas in innan första driftstarten. </a:t>
            </a:r>
          </a:p>
        </p:txBody>
      </p:sp>
      <p:sp>
        <p:nvSpPr>
          <p:cNvPr id="4" name="Platshållare för bildnummer 3"/>
          <p:cNvSpPr>
            <a:spLocks noGrp="1"/>
          </p:cNvSpPr>
          <p:nvPr>
            <p:ph type="sldNum" sz="quarter" idx="5"/>
          </p:nvPr>
        </p:nvSpPr>
        <p:spPr/>
        <p:txBody>
          <a:bodyPr/>
          <a:lstStyle/>
          <a:p>
            <a:fld id="{E6E1FC07-C4E2-42A3-9E77-54D063154BA2}" type="slidenum">
              <a:rPr lang="sv-SE" smtClean="0"/>
              <a:t>8</a:t>
            </a:fld>
            <a:endParaRPr lang="sv-SE"/>
          </a:p>
        </p:txBody>
      </p:sp>
    </p:spTree>
    <p:extLst>
      <p:ext uri="{BB962C8B-B14F-4D97-AF65-F5344CB8AC3E}">
        <p14:creationId xmlns:p14="http://schemas.microsoft.com/office/powerpoint/2010/main" val="100876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Den första versionen av SDV som införs våren 2025 kommer att följas av uppgraderingar under hela utrullningsperioden. Då får vi mer och mer funktionalitet. Men utvecklingen slutar inte där. </a:t>
            </a:r>
            <a:r>
              <a:rPr lang="sv-SE" sz="1200"/>
              <a:t>Men när vi alla fått </a:t>
            </a:r>
            <a:r>
              <a:rPr lang="sv-SE" altLang="sv-SE" sz="1200"/>
              <a:t>det nya systemet kan vi tillsammans fortsätta vårt arbete med </a:t>
            </a:r>
            <a:r>
              <a:rPr lang="sv-SE" sz="1200"/>
              <a:t>att utveckla och utforma det.</a:t>
            </a:r>
          </a:p>
          <a:p>
            <a:endParaRPr lang="sv-SE"/>
          </a:p>
        </p:txBody>
      </p:sp>
      <p:sp>
        <p:nvSpPr>
          <p:cNvPr id="4" name="Platshållare för bildnummer 3"/>
          <p:cNvSpPr>
            <a:spLocks noGrp="1"/>
          </p:cNvSpPr>
          <p:nvPr>
            <p:ph type="sldNum" sz="quarter" idx="5"/>
          </p:nvPr>
        </p:nvSpPr>
        <p:spPr/>
        <p:txBody>
          <a:bodyPr/>
          <a:lstStyle/>
          <a:p>
            <a:fld id="{971BABAA-341C-44AE-9C54-0A2AFBCD37EE}" type="slidenum">
              <a:rPr lang="sv-SE" smtClean="0"/>
              <a:t>9</a:t>
            </a:fld>
            <a:endParaRPr lang="sv-SE"/>
          </a:p>
        </p:txBody>
      </p:sp>
    </p:spTree>
    <p:extLst>
      <p:ext uri="{BB962C8B-B14F-4D97-AF65-F5344CB8AC3E}">
        <p14:creationId xmlns:p14="http://schemas.microsoft.com/office/powerpoint/2010/main" val="170007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t>Upplevelsen kommer att skilja sig åt mellan roller, funktioner, slutenvårds- och öppenvårdsflöden.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Vissa förändringar kan bli lite mer krävande – särskilt inledningsvis för att det är nytt.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Vissa utmaningar är rena inlärnings- och vanefrågor.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I många fall handlar det om ”två sidor av samma mynt”. Det vill säga, ansträngningen vi gör blir en investering för att det ska bli bättre i en annan ände.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t>Andra utmaningar försvinner i kommande versioner, allteftersom systemet uppgraderas.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marL="0" indent="0">
              <a:buNone/>
            </a:pPr>
            <a:r>
              <a:rPr lang="sv-SE" sz="1200"/>
              <a:t>Omställningen vi gör med SDV upplevs förhoppningsvis som underlättande. Men särskilt inledningsvis kan det bli krävande för oss. Vi behöver lära oss ett nytt system och hitta nya arbetssätt. Det kan ta tid att vänja sig.</a:t>
            </a:r>
          </a:p>
          <a:p>
            <a:pPr marL="0" indent="0">
              <a:buNone/>
            </a:pPr>
            <a:r>
              <a:rPr lang="sv-SE" sz="1400" b="1">
                <a:solidFill>
                  <a:schemeClr val="accent1"/>
                </a:solidFill>
              </a:rPr>
              <a:t>Men: vi gör detta för att förbättra för våra patienter och invånare. </a:t>
            </a:r>
          </a:p>
          <a:p>
            <a:pPr marL="0" indent="0">
              <a:buNone/>
            </a:pPr>
            <a:r>
              <a:rPr lang="sv-SE" sz="1200"/>
              <a:t>Omställningen är nödvändig för att vi ska klara framtidens vårdbehov, och kunna ge en säker och jämlik hälso- och sjukvård till Skånes invånare. Det innebär också att vi förbättrar förutsättningarna för oss själva. </a:t>
            </a:r>
          </a:p>
          <a:p>
            <a:pPr marL="0" indent="0">
              <a:buNone/>
            </a:pPr>
            <a:r>
              <a:rPr lang="sv-SE" sz="1200"/>
              <a:t>-------------------------------------------------------------</a:t>
            </a:r>
          </a:p>
          <a:p>
            <a:pPr marL="0" indent="0">
              <a:buNone/>
            </a:pPr>
            <a:r>
              <a:rPr lang="sv-SE" sz="1200" b="1"/>
              <a:t>Varför SDV?</a:t>
            </a:r>
          </a:p>
          <a:p>
            <a:pPr lvl="0"/>
            <a:r>
              <a:rPr lang="sv-SE" sz="1000"/>
              <a:t>Digitalisering är nödvändigt för Region Skåne och även alla andra regioner i Sverige. Med dagens arbetssätt kan vi inte tillräckligt bra täcka hälso- och sjukvårdens resursbehov. </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sv-SE" sz="1800" b="1">
                <a:solidFill>
                  <a:schemeClr val="tx2"/>
                </a:solidFill>
              </a:rPr>
              <a:t>Vi behöver öka säkerheten, hållbarheten och utvecklingsmöjligheterna. </a:t>
            </a:r>
            <a:br>
              <a:rPr lang="sv-SE" sz="1600" b="1">
                <a:solidFill>
                  <a:schemeClr val="tx2"/>
                </a:solidFill>
              </a:rPr>
            </a:br>
            <a:r>
              <a:rPr lang="sv-SE" sz="1200"/>
              <a:t>Idag har vi många äldre centrala IT-system i hälso- och sjukvården som inte kan kommunicera med varandra. Datahanteringen i några system innebär dessutom utmaningar när det gäller patientsäkerhet och integritetsskydd. Vi behöver även stärka Region Skånes förmåga att stå emot angrepp utifrån. </a:t>
            </a:r>
            <a:endParaRPr lang="sv-SE" sz="1400"/>
          </a:p>
          <a:p>
            <a:pPr marL="285750" indent="-285750">
              <a:lnSpc>
                <a:spcPct val="100000"/>
              </a:lnSpc>
              <a:spcBef>
                <a:spcPts val="1200"/>
              </a:spcBef>
              <a:buFont typeface="Arial" panose="020B0604020202020204" pitchFamily="34" charset="0"/>
              <a:buChar char="•"/>
            </a:pPr>
            <a:r>
              <a:rPr lang="sv-SE" sz="1200" b="1">
                <a:solidFill>
                  <a:schemeClr val="tx2"/>
                </a:solidFill>
              </a:rPr>
              <a:t>Vi behöver uppnå bättre tillgänglighet. </a:t>
            </a:r>
            <a:br>
              <a:rPr lang="sv-SE" sz="1100" b="1">
                <a:solidFill>
                  <a:schemeClr val="tx2"/>
                </a:solidFill>
              </a:rPr>
            </a:br>
            <a:r>
              <a:rPr lang="sv-SE" sz="1000"/>
              <a:t>Befolkningen ökar i vår region och människor lever allt längre. Varken pengar eller medarbetare räcker till för att ta hand om alla som behöver vård. För att alla ska få den vård de behöver måste vi använda våra resurser på ett bättre sätt.</a:t>
            </a:r>
          </a:p>
          <a:p>
            <a:pPr marL="285750" lvl="0" indent="-285750">
              <a:lnSpc>
                <a:spcPct val="100000"/>
              </a:lnSpc>
              <a:spcBef>
                <a:spcPts val="1200"/>
              </a:spcBef>
              <a:buFont typeface="Arial" panose="020B0604020202020204" pitchFamily="34" charset="0"/>
              <a:buChar char="•"/>
            </a:pPr>
            <a:r>
              <a:rPr lang="sv-SE" sz="1200" b="1">
                <a:solidFill>
                  <a:schemeClr val="tx2"/>
                </a:solidFill>
              </a:rPr>
              <a:t>Vi behöver ge jämlik hälso-och sjukvård. </a:t>
            </a:r>
            <a:r>
              <a:rPr lang="sv-SE" sz="1200"/>
              <a:t>Invånarna förväntar sig jämlik vård. Men eftersom vi många gånger har olika rutiner och tekniska förutsättningar inom den skånska hälso- och sjukvården, är det svårt att uppfylla dessa förväntningar. Standardisering och regiongemensamma arbetssätt hjälper oss att ge vård på enhetligt sätt. </a:t>
            </a:r>
            <a:br>
              <a:rPr lang="sv-SE" sz="1100" b="1">
                <a:solidFill>
                  <a:schemeClr val="tx2"/>
                </a:solidFill>
              </a:rPr>
            </a:br>
            <a:endParaRPr lang="sv-SE"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endParaRPr lang="sv-SE"/>
          </a:p>
        </p:txBody>
      </p:sp>
      <p:sp>
        <p:nvSpPr>
          <p:cNvPr id="4" name="Platshållare för bildnummer 3"/>
          <p:cNvSpPr>
            <a:spLocks noGrp="1"/>
          </p:cNvSpPr>
          <p:nvPr>
            <p:ph type="sldNum" sz="quarter" idx="5"/>
          </p:nvPr>
        </p:nvSpPr>
        <p:spPr/>
        <p:txBody>
          <a:bodyPr/>
          <a:lstStyle/>
          <a:p>
            <a:fld id="{E6E1FC07-C4E2-42A3-9E77-54D063154BA2}" type="slidenum">
              <a:rPr lang="sv-SE" smtClean="0"/>
              <a:t>10</a:t>
            </a:fld>
            <a:endParaRPr lang="sv-SE"/>
          </a:p>
        </p:txBody>
      </p:sp>
    </p:spTree>
    <p:extLst>
      <p:ext uri="{BB962C8B-B14F-4D97-AF65-F5344CB8AC3E}">
        <p14:creationId xmlns:p14="http://schemas.microsoft.com/office/powerpoint/2010/main" val="1310561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E6E1FC07-C4E2-42A3-9E77-54D063154BA2}" type="slidenum">
              <a:rPr lang="sv-SE" smtClean="0"/>
              <a:t>12</a:t>
            </a:fld>
            <a:endParaRPr lang="sv-SE"/>
          </a:p>
        </p:txBody>
      </p:sp>
    </p:spTree>
    <p:extLst>
      <p:ext uri="{BB962C8B-B14F-4D97-AF65-F5344CB8AC3E}">
        <p14:creationId xmlns:p14="http://schemas.microsoft.com/office/powerpoint/2010/main" val="7847671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bild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latin typeface="+mj-lt"/>
              </a:defRPr>
            </a:lvl1pPr>
          </a:lstStyle>
          <a:p>
            <a:r>
              <a:rPr lang="sv-SE"/>
              <a:t>Klicka här för att ändra rubrik</a:t>
            </a:r>
            <a:endParaRPr lang="en-US"/>
          </a:p>
        </p:txBody>
      </p:sp>
      <p:sp>
        <p:nvSpPr>
          <p:cNvPr id="9" name="Underrubrik 2">
            <a:extLst>
              <a:ext uri="{FF2B5EF4-FFF2-40B4-BE49-F238E27FC236}">
                <a16:creationId xmlns:a16="http://schemas.microsoft.com/office/drawing/2014/main" id="{A5194270-83B6-A55F-D3FF-A1265475105B}"/>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4" name="Bildobjekt 13">
            <a:extLst>
              <a:ext uri="{FF2B5EF4-FFF2-40B4-BE49-F238E27FC236}">
                <a16:creationId xmlns:a16="http://schemas.microsoft.com/office/drawing/2014/main" id="{244F8B15-58B1-2E90-1802-6F4E92C084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3" name="Platshållare för datum 3">
            <a:extLst>
              <a:ext uri="{FF2B5EF4-FFF2-40B4-BE49-F238E27FC236}">
                <a16:creationId xmlns:a16="http://schemas.microsoft.com/office/drawing/2014/main" id="{832C05DD-C438-DCB0-774A-82CB574ADFB5}"/>
              </a:ext>
            </a:extLst>
          </p:cNvPr>
          <p:cNvSpPr>
            <a:spLocks noGrp="1"/>
          </p:cNvSpPr>
          <p:nvPr>
            <p:ph type="dt" sz="half" idx="2"/>
          </p:nvPr>
        </p:nvSpPr>
        <p:spPr>
          <a:xfrm>
            <a:off x="597454" y="6550720"/>
            <a:ext cx="1155146" cy="327223"/>
          </a:xfrm>
          <a:prstGeom prst="rect">
            <a:avLst/>
          </a:prstGeom>
        </p:spPr>
        <p:txBody>
          <a:bodyPr vert="horz" lIns="91440" tIns="45720" rIns="91440" bIns="45720" rtlCol="0" anchor="ctr"/>
          <a:lstStyle>
            <a:lvl1pPr algn="l">
              <a:defRPr sz="1200">
                <a:solidFill>
                  <a:schemeClr val="tx1">
                    <a:lumMod val="50000"/>
                  </a:schemeClr>
                </a:solidFill>
              </a:defRPr>
            </a:lvl1pPr>
          </a:lstStyle>
          <a:p>
            <a:r>
              <a:rPr lang="sv-SE"/>
              <a:t>2024-10-24</a:t>
            </a:r>
          </a:p>
        </p:txBody>
      </p:sp>
    </p:spTree>
    <p:extLst>
      <p:ext uri="{BB962C8B-B14F-4D97-AF65-F5344CB8AC3E}">
        <p14:creationId xmlns:p14="http://schemas.microsoft.com/office/powerpoint/2010/main" val="37651357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vå delar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2"/>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2"/>
              </a:buClr>
              <a:defRPr sz="2800">
                <a:solidFill>
                  <a:schemeClr val="tx2"/>
                </a:solidFill>
              </a:defRPr>
            </a:lvl1pPr>
            <a:lvl2pPr>
              <a:lnSpc>
                <a:spcPct val="110000"/>
              </a:lnSpc>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12B957DE-64F3-C89A-39F1-D0291AD12701}"/>
              </a:ext>
            </a:extLst>
          </p:cNvPr>
          <p:cNvSpPr>
            <a:spLocks noGrp="1"/>
          </p:cNvSpPr>
          <p:nvPr>
            <p:ph type="dt" sz="half" idx="10"/>
          </p:nvPr>
        </p:nvSpPr>
        <p:spPr>
          <a:xfrm>
            <a:off x="609600" y="6530791"/>
            <a:ext cx="1060175" cy="354182"/>
          </a:xfrm>
          <a:prstGeom prst="rect">
            <a:avLst/>
          </a:prstGeom>
        </p:spPr>
        <p:txBody>
          <a:bodyPr/>
          <a:lstStyle/>
          <a:p>
            <a:fld id="{A8317976-8A7C-4CAB-BF0F-0DC203C803A3}" type="datetime1">
              <a:rPr lang="sv-SE" smtClean="0"/>
              <a:pPr/>
              <a:t>2024-11-12</a:t>
            </a:fld>
            <a:endParaRPr lang="sv-SE"/>
          </a:p>
        </p:txBody>
      </p:sp>
      <p:sp>
        <p:nvSpPr>
          <p:cNvPr id="9" name="Platshållare för sidfot 4">
            <a:extLst>
              <a:ext uri="{FF2B5EF4-FFF2-40B4-BE49-F238E27FC236}">
                <a16:creationId xmlns:a16="http://schemas.microsoft.com/office/drawing/2014/main" id="{0D0CD91E-220E-4904-A1F0-F78096E9A10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9AE31B5-5254-4A74-6724-44C627CB977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5263316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vå delar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tx1"/>
                </a:solidFill>
              </a:defRPr>
            </a:lvl1pPr>
          </a:lstStyle>
          <a:p>
            <a:r>
              <a:rPr lang="sv-SE"/>
              <a:t>Klicka här för att ändra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tx1"/>
              </a:buClr>
              <a:defRPr sz="2800">
                <a:solidFill>
                  <a:schemeClr val="tx1"/>
                </a:solidFill>
              </a:defRPr>
            </a:lvl1pPr>
            <a:lvl2pPr>
              <a:lnSpc>
                <a:spcPct val="110000"/>
              </a:lnSpc>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8" name="Platshållare för datum 3">
            <a:extLst>
              <a:ext uri="{FF2B5EF4-FFF2-40B4-BE49-F238E27FC236}">
                <a16:creationId xmlns:a16="http://schemas.microsoft.com/office/drawing/2014/main" id="{DA706DCF-9171-8087-EC6A-D9FACA0C1E39}"/>
              </a:ext>
            </a:extLst>
          </p:cNvPr>
          <p:cNvSpPr>
            <a:spLocks noGrp="1"/>
          </p:cNvSpPr>
          <p:nvPr>
            <p:ph type="dt" sz="half" idx="10"/>
          </p:nvPr>
        </p:nvSpPr>
        <p:spPr>
          <a:xfrm>
            <a:off x="609600" y="6530791"/>
            <a:ext cx="1060175" cy="354182"/>
          </a:xfrm>
          <a:prstGeom prst="rect">
            <a:avLst/>
          </a:prstGeom>
        </p:spPr>
        <p:txBody>
          <a:bodyPr/>
          <a:lstStyle/>
          <a:p>
            <a:fld id="{A8317976-8A7C-4CAB-BF0F-0DC203C803A3}" type="datetime1">
              <a:rPr lang="sv-SE" smtClean="0"/>
              <a:pPr/>
              <a:t>2024-11-12</a:t>
            </a:fld>
            <a:endParaRPr lang="sv-SE"/>
          </a:p>
        </p:txBody>
      </p:sp>
      <p:sp>
        <p:nvSpPr>
          <p:cNvPr id="9" name="Platshållare för sidfot 4">
            <a:extLst>
              <a:ext uri="{FF2B5EF4-FFF2-40B4-BE49-F238E27FC236}">
                <a16:creationId xmlns:a16="http://schemas.microsoft.com/office/drawing/2014/main" id="{0A71FC9C-1584-8A2F-C4EF-0B37FFE0F71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0" name="Platshållare för bildnummer 5">
            <a:extLst>
              <a:ext uri="{FF2B5EF4-FFF2-40B4-BE49-F238E27FC236}">
                <a16:creationId xmlns:a16="http://schemas.microsoft.com/office/drawing/2014/main" id="{4C2C239C-E658-7070-C0BC-E778536E9A54}"/>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96822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lsidesbild neutral">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sz="2400">
                <a:solidFill>
                  <a:schemeClr val="tx1"/>
                </a:solidFill>
              </a:defRPr>
            </a:lvl1pPr>
          </a:lstStyle>
          <a:p>
            <a:pPr marL="0" marR="0" lvl="0" indent="0" algn="l"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bildikonen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p:txBody>
          <a:bodyPr/>
          <a:lstStyle>
            <a:lvl1pPr>
              <a:defRPr sz="3600">
                <a:solidFill>
                  <a:schemeClr val="tx1"/>
                </a:solidFill>
              </a:defRPr>
            </a:lvl1pPr>
          </a:lstStyle>
          <a:p>
            <a:r>
              <a:rPr lang="sv-SE"/>
              <a:t>Klicka här för att ändra rubrik </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fld id="{A8317976-8A7C-4CAB-BF0F-0DC203C803A3}" type="datetime1">
              <a:rPr lang="sv-SE" smtClean="0"/>
              <a:pPr/>
              <a:t>2024-11-12</a:t>
            </a:fld>
            <a:endParaRPr lang="sv-SE"/>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457033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vsnittsrubrik blå">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C45A6C9D-C2F9-BEA7-4EAE-7948F072B555}"/>
              </a:ext>
            </a:extLst>
          </p:cNvPr>
          <p:cNvSpPr>
            <a:spLocks noGrp="1"/>
          </p:cNvSpPr>
          <p:nvPr>
            <p:ph type="dt" sz="half" idx="10"/>
          </p:nvPr>
        </p:nvSpPr>
        <p:spPr>
          <a:xfrm>
            <a:off x="609600" y="6530791"/>
            <a:ext cx="1060175" cy="354182"/>
          </a:xfrm>
          <a:prstGeom prst="rect">
            <a:avLst/>
          </a:prstGeom>
        </p:spPr>
        <p:txBody>
          <a:bodyPr/>
          <a:lstStyle>
            <a:lvl1pPr>
              <a:defRPr>
                <a:solidFill>
                  <a:schemeClr val="tx1">
                    <a:lumMod val="65000"/>
                  </a:schemeClr>
                </a:solidFill>
              </a:defRPr>
            </a:lvl1pPr>
          </a:lstStyle>
          <a:p>
            <a:fld id="{A8317976-8A7C-4CAB-BF0F-0DC203C803A3}" type="datetime1">
              <a:rPr lang="sv-SE" smtClean="0"/>
              <a:pPr/>
              <a:t>2024-11-12</a:t>
            </a:fld>
            <a:endParaRPr lang="sv-SE"/>
          </a:p>
        </p:txBody>
      </p:sp>
      <p:sp>
        <p:nvSpPr>
          <p:cNvPr id="8" name="Platshållare för sidfot 4">
            <a:extLst>
              <a:ext uri="{FF2B5EF4-FFF2-40B4-BE49-F238E27FC236}">
                <a16:creationId xmlns:a16="http://schemas.microsoft.com/office/drawing/2014/main" id="{9E2DCE60-FD3E-95E2-4A9B-287FAAE29E6D}"/>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1E68585F-58CF-FC4B-FD92-86898C95622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23289287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vsnittsrubrik grädde">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2"/>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7" name="Platshållare för datum 3">
            <a:extLst>
              <a:ext uri="{FF2B5EF4-FFF2-40B4-BE49-F238E27FC236}">
                <a16:creationId xmlns:a16="http://schemas.microsoft.com/office/drawing/2014/main" id="{00068579-9080-EE29-D9A4-3E56BF855044}"/>
              </a:ext>
            </a:extLst>
          </p:cNvPr>
          <p:cNvSpPr>
            <a:spLocks noGrp="1"/>
          </p:cNvSpPr>
          <p:nvPr>
            <p:ph type="dt" sz="half" idx="10"/>
          </p:nvPr>
        </p:nvSpPr>
        <p:spPr>
          <a:xfrm>
            <a:off x="609600" y="6530791"/>
            <a:ext cx="1060175" cy="354182"/>
          </a:xfrm>
          <a:prstGeom prst="rect">
            <a:avLst/>
          </a:prstGeom>
        </p:spPr>
        <p:txBody>
          <a:bodyPr/>
          <a:lstStyle>
            <a:lvl1pPr>
              <a:defRPr>
                <a:solidFill>
                  <a:schemeClr val="tx1">
                    <a:lumMod val="65000"/>
                  </a:schemeClr>
                </a:solidFill>
              </a:defRPr>
            </a:lvl1pPr>
          </a:lstStyle>
          <a:p>
            <a:r>
              <a:rPr lang="sv-SE"/>
              <a:t>2024-10-24</a:t>
            </a:r>
          </a:p>
        </p:txBody>
      </p:sp>
      <p:sp>
        <p:nvSpPr>
          <p:cNvPr id="8" name="Platshållare för sidfot 4">
            <a:extLst>
              <a:ext uri="{FF2B5EF4-FFF2-40B4-BE49-F238E27FC236}">
                <a16:creationId xmlns:a16="http://schemas.microsoft.com/office/drawing/2014/main" id="{CE7776F5-8B54-2D91-99C9-B11E98F95E3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723668E9-8B04-52B3-F7CA-27B4B4D49E9F}"/>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685778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vsnittsrubrik vit">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hasCustomPrompt="1"/>
          </p:nvPr>
        </p:nvSpPr>
        <p:spPr>
          <a:xfrm>
            <a:off x="831850" y="1709738"/>
            <a:ext cx="10515600" cy="2852737"/>
          </a:xfrm>
        </p:spPr>
        <p:txBody>
          <a:bodyPr anchor="b"/>
          <a:lstStyle>
            <a:lvl1pPr>
              <a:defRPr sz="4000">
                <a:solidFill>
                  <a:schemeClr val="bg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hasCustomPrompt="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underrubrik</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a:xfrm>
            <a:off x="584754" y="6525321"/>
            <a:ext cx="1085021" cy="332680"/>
          </a:xfrm>
          <a:prstGeom prst="rect">
            <a:avLst/>
          </a:prstGeom>
        </p:spPr>
        <p:txBody>
          <a:bodyPr/>
          <a:lstStyle>
            <a:lvl1pPr>
              <a:defRPr>
                <a:solidFill>
                  <a:schemeClr val="tx1">
                    <a:lumMod val="65000"/>
                  </a:schemeClr>
                </a:solidFill>
              </a:defRPr>
            </a:lvl1pPr>
          </a:lstStyle>
          <a:p>
            <a:r>
              <a:rPr lang="sv-SE"/>
              <a:t>2024-10-24</a:t>
            </a:r>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182714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om yta grädde">
    <p:bg>
      <p:bgPr>
        <a:solidFill>
          <a:schemeClr val="accent2"/>
        </a:solid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2"/>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C713A04-296D-4A5E-4FD1-2789A0A7A693}"/>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98395FDC-DEF1-0B01-E4BC-720A0E39666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CD5DDAFD-3E9D-0E37-16AE-9E369BFC5E3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733385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om yta neutral">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9A4AEAF6-85EC-150D-D807-A8F0E68C11C4}"/>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2" name="Platshållare för datum 3">
            <a:extLst>
              <a:ext uri="{FF2B5EF4-FFF2-40B4-BE49-F238E27FC236}">
                <a16:creationId xmlns:a16="http://schemas.microsoft.com/office/drawing/2014/main" id="{E778A0B9-2D69-0ABE-7F68-813023F532D4}"/>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C553A5AA-2251-BCEF-BA4A-5055B3BFDD16}"/>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F48269D-D5CC-FFEA-8A05-8CB6B03F87D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116791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om yta utan logotyp neutral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00ECA7-AE51-F08E-9F74-11BB66F2A089}"/>
              </a:ext>
            </a:extLst>
          </p:cNvPr>
          <p:cNvSpPr>
            <a:spLocks noGrp="1"/>
          </p:cNvSpPr>
          <p:nvPr>
            <p:ph type="title" hasCustomPrompt="1"/>
          </p:nvPr>
        </p:nvSpPr>
        <p:spPr>
          <a:xfrm>
            <a:off x="609600" y="360000"/>
            <a:ext cx="10972800" cy="735153"/>
          </a:xfrm>
        </p:spPr>
        <p:txBody>
          <a:bodyPr/>
          <a:lstStyle>
            <a:lvl1pPr>
              <a:defRPr sz="3600">
                <a:solidFill>
                  <a:schemeClr val="tx1"/>
                </a:solidFill>
              </a:defRPr>
            </a:lvl1pPr>
          </a:lstStyle>
          <a:p>
            <a:r>
              <a:rPr lang="sv-SE"/>
              <a:t>Klicka här för att ändra rubrik</a:t>
            </a:r>
            <a:endParaRPr lang="en-US"/>
          </a:p>
        </p:txBody>
      </p:sp>
      <p:sp>
        <p:nvSpPr>
          <p:cNvPr id="6" name="Platshållare för datum 3">
            <a:extLst>
              <a:ext uri="{FF2B5EF4-FFF2-40B4-BE49-F238E27FC236}">
                <a16:creationId xmlns:a16="http://schemas.microsoft.com/office/drawing/2014/main" id="{A5C43E44-399B-AD66-852B-6FBB2BFD8E4F}"/>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0723245D-44EA-5763-8400-5C566DC9CB61}"/>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AD75F367-E644-E422-4C41-32675F04AD35}"/>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56987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Jämförelse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hasCustomPrompt="1"/>
          </p:nvPr>
        </p:nvSpPr>
        <p:spPr>
          <a:xfrm>
            <a:off x="609600" y="360000"/>
            <a:ext cx="10972800" cy="724521"/>
          </a:xfrm>
        </p:spPr>
        <p:txBody>
          <a:bodyPr/>
          <a:lstStyle>
            <a:lvl1pPr>
              <a:defRPr sz="3600">
                <a:solidFill>
                  <a:schemeClr val="tx1"/>
                </a:solidFill>
              </a:defRPr>
            </a:lvl1pPr>
          </a:lstStyle>
          <a:p>
            <a:r>
              <a:rPr lang="sv-SE"/>
              <a:t>Klicka här för att ändra rubrik</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hasCustomPrompt="1"/>
          </p:nvPr>
        </p:nvSpPr>
        <p:spPr>
          <a:xfrm>
            <a:off x="609600" y="1241051"/>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hasCustomPrompt="1"/>
          </p:nvPr>
        </p:nvSpPr>
        <p:spPr>
          <a:xfrm>
            <a:off x="609600" y="2221492"/>
            <a:ext cx="5157787"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hasCustomPrompt="1"/>
          </p:nvPr>
        </p:nvSpPr>
        <p:spPr>
          <a:xfrm>
            <a:off x="6382650" y="1241051"/>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underrubrik</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hasCustomPrompt="1"/>
          </p:nvPr>
        </p:nvSpPr>
        <p:spPr>
          <a:xfrm>
            <a:off x="6399212" y="2221492"/>
            <a:ext cx="5183188" cy="3968170"/>
          </a:xfrm>
        </p:spPr>
        <p:txBody>
          <a:bodyPr/>
          <a:lstStyle>
            <a:lvl1pPr>
              <a:lnSpc>
                <a:spcPct val="110000"/>
              </a:lnSpc>
              <a:spcBef>
                <a:spcPts val="1600"/>
              </a:spcBef>
              <a:buClr>
                <a:schemeClr val="tx1"/>
              </a:buClr>
              <a:defRPr sz="2400">
                <a:solidFill>
                  <a:schemeClr val="tx1"/>
                </a:solidFill>
              </a:defRPr>
            </a:lvl1pPr>
            <a:lvl2pPr>
              <a:lnSpc>
                <a:spcPct val="110000"/>
              </a:lnSpc>
              <a:spcBef>
                <a:spcPts val="1000"/>
              </a:spcBef>
              <a:buClr>
                <a:schemeClr val="tx1"/>
              </a:buClr>
              <a:defRPr sz="2400">
                <a:solidFill>
                  <a:schemeClr val="tx1"/>
                </a:solidFill>
              </a:defRPr>
            </a:lvl2pPr>
            <a:lvl3pPr>
              <a:lnSpc>
                <a:spcPct val="110000"/>
              </a:lnSpc>
              <a:buClr>
                <a:schemeClr val="tx1"/>
              </a:buClr>
              <a:defRPr>
                <a:solidFill>
                  <a:schemeClr val="tx1"/>
                </a:solidFill>
              </a:defRPr>
            </a:lvl3pPr>
            <a:lvl4pPr>
              <a:lnSpc>
                <a:spcPct val="110000"/>
              </a:lnSpc>
              <a:defRPr/>
            </a:lvl4pPr>
            <a:lvl5pPr>
              <a:lnSpc>
                <a:spcPct val="110000"/>
              </a:lnSpc>
              <a:defRPr/>
            </a:lvl5pPr>
          </a:lstStyle>
          <a:p>
            <a:pPr lvl="0"/>
            <a:r>
              <a:rPr lang="sv-SE"/>
              <a:t>Skriv text här</a:t>
            </a:r>
          </a:p>
          <a:p>
            <a:pPr lvl="1"/>
            <a:r>
              <a:rPr lang="sv-SE"/>
              <a:t>Nivå två</a:t>
            </a:r>
          </a:p>
          <a:p>
            <a:pPr lvl="2"/>
            <a:r>
              <a:rPr lang="sv-SE"/>
              <a:t>Nivå tre</a:t>
            </a:r>
          </a:p>
        </p:txBody>
      </p:sp>
      <p:sp>
        <p:nvSpPr>
          <p:cNvPr id="10" name="Platshållare för datum 3">
            <a:extLst>
              <a:ext uri="{FF2B5EF4-FFF2-40B4-BE49-F238E27FC236}">
                <a16:creationId xmlns:a16="http://schemas.microsoft.com/office/drawing/2014/main" id="{5CC8557A-39E5-2439-2E43-5C8D95645E6D}"/>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11" name="Platshållare för sidfot 4">
            <a:extLst>
              <a:ext uri="{FF2B5EF4-FFF2-40B4-BE49-F238E27FC236}">
                <a16:creationId xmlns:a16="http://schemas.microsoft.com/office/drawing/2014/main" id="{876B45AE-5CCD-6B94-7A25-A15B3FF3373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15478B75-428F-A1D7-E746-ADC7752774A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49907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tartbild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tx2"/>
                </a:solidFill>
              </a:defRPr>
            </a:lvl1pPr>
          </a:lstStyle>
          <a:p>
            <a:r>
              <a:rPr lang="sv-SE"/>
              <a:t>Klicka här för att ändra rubrik</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sp>
        <p:nvSpPr>
          <p:cNvPr id="5" name="Platshållare för datum 3">
            <a:extLst>
              <a:ext uri="{FF2B5EF4-FFF2-40B4-BE49-F238E27FC236}">
                <a16:creationId xmlns:a16="http://schemas.microsoft.com/office/drawing/2014/main" id="{AFE24852-164B-CFDE-B769-790BC3263B4F}"/>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9" name="Platshållare för bildnummer 5">
            <a:extLst>
              <a:ext uri="{FF2B5EF4-FFF2-40B4-BE49-F238E27FC236}">
                <a16:creationId xmlns:a16="http://schemas.microsoft.com/office/drawing/2014/main" id="{6D013B1D-5E77-D5A6-6127-FB27ABDC7DB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pic>
        <p:nvPicPr>
          <p:cNvPr id="10" name="Bildobjekt 9">
            <a:extLst>
              <a:ext uri="{FF2B5EF4-FFF2-40B4-BE49-F238E27FC236}">
                <a16:creationId xmlns:a16="http://schemas.microsoft.com/office/drawing/2014/main" id="{5268180F-B84D-0F44-B4B5-93A7D7845B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Tree>
    <p:extLst>
      <p:ext uri="{BB962C8B-B14F-4D97-AF65-F5344CB8AC3E}">
        <p14:creationId xmlns:p14="http://schemas.microsoft.com/office/powerpoint/2010/main" val="3716278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alvsidesbild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bg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accent2"/>
              </a:buClr>
              <a:defRPr sz="2800">
                <a:solidFill>
                  <a:schemeClr val="bg2"/>
                </a:solidFill>
              </a:defRPr>
            </a:lvl1pPr>
            <a:lvl2pPr>
              <a:spcBef>
                <a:spcPts val="1000"/>
              </a:spcBef>
              <a:buClr>
                <a:schemeClr val="accent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6BE9932-6652-2F68-1034-24E5E46509CD}"/>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163ED8F1-3338-F67C-7AF6-F651A8C4D867}"/>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EA0CF44F-A949-73AD-6632-4E606E57316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64201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vsidesbild grädde ">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2"/>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17758"/>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0"/>
              </a:spcBef>
              <a:buFontTx/>
              <a:buNone/>
              <a:defRPr sz="2000">
                <a:solidFill>
                  <a:schemeClr val="tx2"/>
                </a:solidFill>
              </a:defRPr>
            </a:lvl1pPr>
          </a:lstStyle>
          <a:p>
            <a:pPr marL="0" marR="0" lvl="0" indent="0" algn="ctr" defTabSz="914400" rtl="0" eaLnBrk="1" fontAlgn="auto" latinLnBrk="0" hangingPunct="1">
              <a:lnSpc>
                <a:spcPct val="140000"/>
              </a:lnSpc>
              <a:spcBef>
                <a:spcPts val="1000"/>
              </a:spcBef>
              <a:spcAft>
                <a:spcPts val="0"/>
              </a:spcAft>
              <a:buClrTx/>
              <a:buSzTx/>
              <a:buFontTx/>
              <a:buNone/>
              <a:tabLst/>
              <a:defRPr/>
            </a:pPr>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br>
              <a:rPr lang="sv-SE"/>
            </a:br>
            <a:endParaRPr lang="en-US"/>
          </a:p>
        </p:txBody>
      </p:sp>
      <p:sp>
        <p:nvSpPr>
          <p:cNvPr id="6" name="Platshållare för datum 3">
            <a:extLst>
              <a:ext uri="{FF2B5EF4-FFF2-40B4-BE49-F238E27FC236}">
                <a16:creationId xmlns:a16="http://schemas.microsoft.com/office/drawing/2014/main" id="{3E7D6E2E-8A4F-D98F-225B-724A74A076A8}"/>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4339C906-0FFF-0D74-2AA4-386DD03BEAF9}"/>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50559915-C442-FFF4-7F3F-17BD499814E6}"/>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256080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alvsidesbild neutra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609600" y="274638"/>
            <a:ext cx="5181600" cy="1143000"/>
          </a:xfrm>
        </p:spPr>
        <p:txBody>
          <a:bodyPr/>
          <a:lstStyle>
            <a:lvl1pPr>
              <a:defRPr sz="3200">
                <a:solidFill>
                  <a:schemeClr val="tx1"/>
                </a:solidFill>
              </a:defRPr>
            </a:lvl1pPr>
          </a:lstStyle>
          <a:p>
            <a:r>
              <a:rPr lang="sv-SE"/>
              <a:t>Klicka här för att ändra rubrik</a:t>
            </a:r>
            <a:endParaRPr lang="en-US"/>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hasCustomPrompt="1"/>
          </p:nvPr>
        </p:nvSpPr>
        <p:spPr>
          <a:xfrm>
            <a:off x="609600" y="1600201"/>
            <a:ext cx="5181600" cy="4768701"/>
          </a:xfrm>
        </p:spPr>
        <p:txBody>
          <a:bodyPr/>
          <a:lstStyle>
            <a:lvl1pPr>
              <a:lnSpc>
                <a:spcPct val="110000"/>
              </a:lnSpc>
              <a:spcBef>
                <a:spcPts val="1600"/>
              </a:spcBef>
              <a:buClr>
                <a:schemeClr val="tx1"/>
              </a:buClr>
              <a:defRPr sz="2800">
                <a:solidFill>
                  <a:schemeClr val="tx1"/>
                </a:solidFill>
              </a:defRPr>
            </a:lvl1pPr>
            <a:lvl2pPr>
              <a:spcBef>
                <a:spcPts val="1000"/>
              </a:spcBef>
              <a:buClr>
                <a:schemeClr val="tx1"/>
              </a:buClr>
              <a:defRPr sz="2400">
                <a:solidFill>
                  <a:schemeClr val="tx1"/>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1"/>
            <a:ext cx="5880100" cy="6525320"/>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6" name="Platshållare för datum 3">
            <a:extLst>
              <a:ext uri="{FF2B5EF4-FFF2-40B4-BE49-F238E27FC236}">
                <a16:creationId xmlns:a16="http://schemas.microsoft.com/office/drawing/2014/main" id="{8BAF8B48-190A-CD33-0203-CB9E94B0B919}"/>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21C96D5D-12A1-49BC-3215-73D03C7CA8F4}"/>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4292DD92-F84D-6372-5A07-8F06DBCC08FC}"/>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485134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ld med bildtext blå ">
    <p:bg>
      <p:bgPr>
        <a:solidFill>
          <a:schemeClr val="accent1"/>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bg2"/>
                </a:solidFill>
              </a:defRPr>
            </a:lvl1pPr>
          </a:lstStyle>
          <a:p>
            <a:br>
              <a:rPr lang="sv-SE"/>
            </a:br>
            <a:br>
              <a:rPr lang="sv-SE"/>
            </a:br>
            <a:endParaRPr lang="sv-SE"/>
          </a:p>
          <a:p>
            <a:endParaRPr lang="sv-SE"/>
          </a:p>
          <a:p>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bg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711843"/>
            <a:ext cx="3932237" cy="4523858"/>
          </a:xfrm>
        </p:spPr>
        <p:txBody>
          <a:bodyPr/>
          <a:lstStyle>
            <a:lvl1pPr marL="342900" indent="-342900">
              <a:lnSpc>
                <a:spcPct val="110000"/>
              </a:lnSpc>
              <a:buClr>
                <a:schemeClr val="bg2"/>
              </a:buClr>
              <a:buFont typeface="Arial" panose="020B0604020202020204" pitchFamily="34" charset="0"/>
              <a:buChar char="•"/>
              <a:defRPr sz="20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78BE36-5D03-B947-50CF-2E825EAABC98}"/>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8" name="Platshållare för sidfot 4">
            <a:extLst>
              <a:ext uri="{FF2B5EF4-FFF2-40B4-BE49-F238E27FC236}">
                <a16:creationId xmlns:a16="http://schemas.microsoft.com/office/drawing/2014/main" id="{09C34CAE-7C61-6971-4E6A-D3B61E05793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E9808DA3-999C-3634-67E5-C32D4F1EE862}"/>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072900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ld med bildtext grädde">
    <p:bg>
      <p:bgPr>
        <a:solidFill>
          <a:schemeClr val="accent2"/>
        </a:solidFill>
        <a:effectLst/>
      </p:bgPr>
    </p:bg>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solidFill>
                  <a:schemeClr val="tx2"/>
                </a:solidFill>
              </a:defRPr>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1088"/>
          </a:xfrm>
        </p:spPr>
        <p:txBody>
          <a:bodyPr anchor="t" anchorCtr="0"/>
          <a:lstStyle>
            <a:lvl1pPr>
              <a:defRPr sz="3200">
                <a:solidFill>
                  <a:schemeClr val="tx2"/>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5288"/>
            <a:ext cx="3932237" cy="4570413"/>
          </a:xfrm>
        </p:spPr>
        <p:txBody>
          <a:bodyPr/>
          <a:lstStyle>
            <a:lvl1pPr marL="342900" indent="-342900">
              <a:lnSpc>
                <a:spcPct val="110000"/>
              </a:lnSpc>
              <a:buClr>
                <a:schemeClr val="tx2"/>
              </a:buClr>
              <a:buFont typeface="Arial" panose="020B0604020202020204" pitchFamily="34" charset="0"/>
              <a:buChar char="•"/>
              <a:defRPr sz="20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EC997379-AA57-FFC0-C67C-2D47D22C2EB1}"/>
              </a:ext>
            </a:extLst>
          </p:cNvPr>
          <p:cNvSpPr>
            <a:spLocks noGrp="1"/>
          </p:cNvSpPr>
          <p:nvPr>
            <p:ph type="dt" sz="half" idx="10"/>
          </p:nvPr>
        </p:nvSpPr>
        <p:spPr>
          <a:xfrm>
            <a:off x="674410" y="6530791"/>
            <a:ext cx="1078189" cy="282964"/>
          </a:xfrm>
          <a:prstGeom prst="rect">
            <a:avLst/>
          </a:prstGeom>
        </p:spPr>
        <p:txBody>
          <a:bodyPr/>
          <a:lstStyle/>
          <a:p>
            <a:r>
              <a:rPr lang="sv-SE"/>
              <a:t>2024-10-24</a:t>
            </a:r>
          </a:p>
        </p:txBody>
      </p:sp>
      <p:sp>
        <p:nvSpPr>
          <p:cNvPr id="8" name="Platshållare för sidfot 4">
            <a:extLst>
              <a:ext uri="{FF2B5EF4-FFF2-40B4-BE49-F238E27FC236}">
                <a16:creationId xmlns:a16="http://schemas.microsoft.com/office/drawing/2014/main" id="{E0EE9DDD-8D27-BD71-D6BB-11AB844D7D72}"/>
              </a:ext>
            </a:extLst>
          </p:cNvPr>
          <p:cNvSpPr>
            <a:spLocks noGrp="1"/>
          </p:cNvSpPr>
          <p:nvPr>
            <p:ph type="ftr" sz="quarter" idx="11"/>
          </p:nvPr>
        </p:nvSpPr>
        <p:spPr>
          <a:xfrm>
            <a:off x="2242441" y="6513520"/>
            <a:ext cx="8794963" cy="300235"/>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03F8E2E3-7B29-03BC-3B15-8990B12843CC}"/>
              </a:ext>
            </a:extLst>
          </p:cNvPr>
          <p:cNvSpPr>
            <a:spLocks noGrp="1"/>
          </p:cNvSpPr>
          <p:nvPr>
            <p:ph type="sldNum" sz="quarter" idx="12"/>
          </p:nvPr>
        </p:nvSpPr>
        <p:spPr>
          <a:xfrm>
            <a:off x="11267768" y="6513520"/>
            <a:ext cx="637660" cy="300235"/>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32625751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ild med bildtext neutral">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0"/>
            <a:ext cx="6947669" cy="653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gn="ctr">
              <a:lnSpc>
                <a:spcPct val="100000"/>
              </a:lnSpc>
              <a:spcBef>
                <a:spcPts val="600"/>
              </a:spcBef>
              <a:buFontTx/>
              <a:buNone/>
              <a:defRPr sz="2000"/>
            </a:lvl1pPr>
          </a:lstStyle>
          <a:p>
            <a:br>
              <a:rPr lang="sv-SE"/>
            </a:br>
            <a:br>
              <a:rPr lang="sv-SE"/>
            </a:br>
            <a:br>
              <a:rPr lang="sv-SE"/>
            </a:br>
            <a:br>
              <a:rPr lang="sv-SE"/>
            </a:br>
            <a:br>
              <a:rPr lang="sv-SE"/>
            </a:br>
            <a:r>
              <a:rPr lang="sv-SE"/>
              <a:t>Klicka på ikonen för att </a:t>
            </a:r>
            <a:br>
              <a:rPr lang="sv-SE"/>
            </a:br>
            <a:r>
              <a:rPr lang="sv-SE"/>
              <a:t>infoga en bild, som fyller ut </a:t>
            </a:r>
            <a:br>
              <a:rPr lang="sv-SE"/>
            </a:br>
            <a:r>
              <a:rPr lang="sv-SE"/>
              <a:t>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hasCustomPrompt="1"/>
          </p:nvPr>
        </p:nvSpPr>
        <p:spPr>
          <a:xfrm>
            <a:off x="609600" y="360000"/>
            <a:ext cx="3932237" cy="1170000"/>
          </a:xfrm>
        </p:spPr>
        <p:txBody>
          <a:bodyPr anchor="t" anchorCtr="0"/>
          <a:lstStyle>
            <a:lvl1pPr>
              <a:defRPr sz="3200">
                <a:solidFill>
                  <a:schemeClr val="tx1"/>
                </a:solidFill>
              </a:defRPr>
            </a:lvl1pPr>
          </a:lstStyle>
          <a:p>
            <a:r>
              <a:rPr lang="sv-SE"/>
              <a:t>Klicka här för att ändra rubrik</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hasCustomPrompt="1"/>
          </p:nvPr>
        </p:nvSpPr>
        <p:spPr>
          <a:xfrm>
            <a:off x="609600" y="1669313"/>
            <a:ext cx="3932237" cy="4587654"/>
          </a:xfrm>
        </p:spPr>
        <p:txBody>
          <a:bodyPr/>
          <a:lstStyle>
            <a:lvl1pPr marL="342900" indent="-342900">
              <a:lnSpc>
                <a:spcPct val="110000"/>
              </a:lnSpc>
              <a:buClr>
                <a:schemeClr val="tx1"/>
              </a:buClr>
              <a:buFont typeface="Arial" panose="020B0604020202020204" pitchFamily="34" charset="0"/>
              <a:buChar char="•"/>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Skriv text här</a:t>
            </a:r>
          </a:p>
        </p:txBody>
      </p:sp>
      <p:sp>
        <p:nvSpPr>
          <p:cNvPr id="3" name="Platshållare för datum 3">
            <a:extLst>
              <a:ext uri="{FF2B5EF4-FFF2-40B4-BE49-F238E27FC236}">
                <a16:creationId xmlns:a16="http://schemas.microsoft.com/office/drawing/2014/main" id="{7237D1B6-089F-FE4A-553A-91F3A0048050}"/>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8" name="Platshållare för sidfot 4">
            <a:extLst>
              <a:ext uri="{FF2B5EF4-FFF2-40B4-BE49-F238E27FC236}">
                <a16:creationId xmlns:a16="http://schemas.microsoft.com/office/drawing/2014/main" id="{2C55B8E2-0B30-8F03-4864-C893D054A483}"/>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9" name="Platshållare för bildnummer 5">
            <a:extLst>
              <a:ext uri="{FF2B5EF4-FFF2-40B4-BE49-F238E27FC236}">
                <a16:creationId xmlns:a16="http://schemas.microsoft.com/office/drawing/2014/main" id="{3F34B608-4D46-FA27-659B-1A66156B2CC1}"/>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91509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lutbild_med 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Tree>
    <p:extLst>
      <p:ext uri="{BB962C8B-B14F-4D97-AF65-F5344CB8AC3E}">
        <p14:creationId xmlns:p14="http://schemas.microsoft.com/office/powerpoint/2010/main" val="657719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Slutbild_med bild">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bg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038310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Slutbild_med bil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2"/>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992729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_Slutbild_med bi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hasCustomPrompt="1"/>
          </p:nvPr>
        </p:nvSpPr>
        <p:spPr>
          <a:xfrm>
            <a:off x="965772" y="4035405"/>
            <a:ext cx="4384966" cy="1471543"/>
          </a:xfrm>
        </p:spPr>
        <p:txBody>
          <a:bodyPr/>
          <a:lstStyle>
            <a:lvl1pPr algn="l">
              <a:defRPr sz="8000">
                <a:solidFill>
                  <a:schemeClr val="tx1"/>
                </a:solidFill>
              </a:defRPr>
            </a:lvl1pPr>
          </a:lstStyle>
          <a:p>
            <a:r>
              <a:rPr lang="sv-SE"/>
              <a:t>TACK!</a:t>
            </a:r>
            <a:endParaRPr lang="en-US"/>
          </a:p>
        </p:txBody>
      </p:sp>
      <p:sp>
        <p:nvSpPr>
          <p:cNvPr id="6" name="Platshållare för datum 3">
            <a:extLst>
              <a:ext uri="{FF2B5EF4-FFF2-40B4-BE49-F238E27FC236}">
                <a16:creationId xmlns:a16="http://schemas.microsoft.com/office/drawing/2014/main" id="{A0325C9A-5075-35A3-085F-FBE546D3B5D7}"/>
              </a:ext>
            </a:extLst>
          </p:cNvPr>
          <p:cNvSpPr>
            <a:spLocks noGrp="1"/>
          </p:cNvSpPr>
          <p:nvPr>
            <p:ph type="dt" sz="half" idx="10"/>
          </p:nvPr>
        </p:nvSpPr>
        <p:spPr>
          <a:xfrm>
            <a:off x="609600" y="6530791"/>
            <a:ext cx="1060175" cy="354182"/>
          </a:xfrm>
          <a:prstGeom prst="rect">
            <a:avLst/>
          </a:prstGeom>
        </p:spPr>
        <p:txBody>
          <a:bodyPr/>
          <a:lstStyle/>
          <a:p>
            <a:r>
              <a:rPr lang="sv-SE"/>
              <a:t>2024-10-24</a:t>
            </a:r>
          </a:p>
        </p:txBody>
      </p:sp>
      <p:sp>
        <p:nvSpPr>
          <p:cNvPr id="7" name="Platshållare för sidfot 4">
            <a:extLst>
              <a:ext uri="{FF2B5EF4-FFF2-40B4-BE49-F238E27FC236}">
                <a16:creationId xmlns:a16="http://schemas.microsoft.com/office/drawing/2014/main" id="{9DADDCC5-B712-C7AC-E5DD-CBF3BDEBB0C2}"/>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8" name="Platshållare för bildnummer 5">
            <a:extLst>
              <a:ext uri="{FF2B5EF4-FFF2-40B4-BE49-F238E27FC236}">
                <a16:creationId xmlns:a16="http://schemas.microsoft.com/office/drawing/2014/main" id="{90D32486-0131-CF98-3960-15D38D49F99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546068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artbild neutral">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hasCustomPrompt="1"/>
          </p:nvPr>
        </p:nvSpPr>
        <p:spPr>
          <a:xfrm>
            <a:off x="914400" y="1700809"/>
            <a:ext cx="10363200" cy="1470025"/>
          </a:xfrm>
        </p:spPr>
        <p:txBody>
          <a:bodyPr anchor="b"/>
          <a:lstStyle>
            <a:lvl1pPr algn="ctr">
              <a:lnSpc>
                <a:spcPct val="110000"/>
              </a:lnSpc>
              <a:defRPr sz="4400">
                <a:solidFill>
                  <a:schemeClr val="bg1"/>
                </a:solidFill>
              </a:defRPr>
            </a:lvl1pPr>
          </a:lstStyle>
          <a:p>
            <a:r>
              <a:rPr lang="sv-SE"/>
              <a:t>Klicka här för att ändra rubrik</a:t>
            </a:r>
            <a:endParaRPr lang="en-US"/>
          </a:p>
        </p:txBody>
      </p:sp>
      <p:sp>
        <p:nvSpPr>
          <p:cNvPr id="8" name="Platshållare för bildnummer 5">
            <a:extLst>
              <a:ext uri="{FF2B5EF4-FFF2-40B4-BE49-F238E27FC236}">
                <a16:creationId xmlns:a16="http://schemas.microsoft.com/office/drawing/2014/main" id="{47E25ADB-6596-015B-3496-5779FCC53A78}"/>
              </a:ext>
            </a:extLst>
          </p:cNvPr>
          <p:cNvSpPr>
            <a:spLocks noGrp="1"/>
          </p:cNvSpPr>
          <p:nvPr>
            <p:ph type="sldNum" sz="quarter" idx="12"/>
          </p:nvPr>
        </p:nvSpPr>
        <p:spPr>
          <a:xfrm>
            <a:off x="11277600" y="6469274"/>
            <a:ext cx="679180" cy="388726"/>
          </a:xfrm>
        </p:spPr>
        <p:txBody>
          <a:bodyPr/>
          <a:lstStyle/>
          <a:p>
            <a:fld id="{B4730AA7-F777-4CAC-8CCC-AEA20B9348DC}" type="slidenum">
              <a:rPr lang="sv-SE" smtClean="0"/>
              <a:t>‹#›</a:t>
            </a:fld>
            <a:endParaRPr lang="sv-SE"/>
          </a:p>
        </p:txBody>
      </p:sp>
      <p:sp>
        <p:nvSpPr>
          <p:cNvPr id="10" name="Underrubrik 2">
            <a:extLst>
              <a:ext uri="{FF2B5EF4-FFF2-40B4-BE49-F238E27FC236}">
                <a16:creationId xmlns:a16="http://schemas.microsoft.com/office/drawing/2014/main" id="{A95E7C8D-E10A-96EA-A696-E14A4D299E68}"/>
              </a:ext>
            </a:extLst>
          </p:cNvPr>
          <p:cNvSpPr>
            <a:spLocks noGrp="1"/>
          </p:cNvSpPr>
          <p:nvPr>
            <p:ph type="subTitle" idx="1" hasCustomPrompt="1"/>
          </p:nvPr>
        </p:nvSpPr>
        <p:spPr>
          <a:xfrm>
            <a:off x="1828800" y="3404592"/>
            <a:ext cx="8534400" cy="1108414"/>
          </a:xfrm>
        </p:spPr>
        <p:txBody>
          <a:bodyPr/>
          <a:lstStyle>
            <a:lvl1pPr marL="0" indent="0" algn="ctr">
              <a:lnSpc>
                <a:spcPct val="110000"/>
              </a:lnSpc>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underrubrik</a:t>
            </a:r>
            <a:endParaRPr lang="en-US"/>
          </a:p>
        </p:txBody>
      </p:sp>
      <p:pic>
        <p:nvPicPr>
          <p:cNvPr id="12" name="Bildobjekt 11">
            <a:extLst>
              <a:ext uri="{FF2B5EF4-FFF2-40B4-BE49-F238E27FC236}">
                <a16:creationId xmlns:a16="http://schemas.microsoft.com/office/drawing/2014/main" id="{C8E3E256-BBF3-D765-FDC4-A130C5C5C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4" name="Platshållare för datum 3">
            <a:extLst>
              <a:ext uri="{FF2B5EF4-FFF2-40B4-BE49-F238E27FC236}">
                <a16:creationId xmlns:a16="http://schemas.microsoft.com/office/drawing/2014/main" id="{9702F27A-1439-ED54-0744-B5BA0478E602}"/>
              </a:ext>
            </a:extLst>
          </p:cNvPr>
          <p:cNvSpPr>
            <a:spLocks noGrp="1"/>
          </p:cNvSpPr>
          <p:nvPr>
            <p:ph type="dt" sz="half" idx="2"/>
          </p:nvPr>
        </p:nvSpPr>
        <p:spPr>
          <a:xfrm>
            <a:off x="584754" y="6525320"/>
            <a:ext cx="1155146" cy="327223"/>
          </a:xfrm>
          <a:prstGeom prst="rect">
            <a:avLst/>
          </a:prstGeom>
        </p:spPr>
        <p:txBody>
          <a:bodyPr vert="horz" lIns="91440" tIns="45720" rIns="91440" bIns="45720" rtlCol="0" anchor="ctr"/>
          <a:lstStyle>
            <a:lvl1pPr algn="l">
              <a:defRPr sz="1200">
                <a:solidFill>
                  <a:schemeClr val="tx1">
                    <a:lumMod val="50000"/>
                  </a:schemeClr>
                </a:solidFill>
              </a:defRPr>
            </a:lvl1pPr>
          </a:lstStyle>
          <a:p>
            <a:r>
              <a:rPr lang="sv-SE"/>
              <a:t>2024-10-24</a:t>
            </a:r>
          </a:p>
        </p:txBody>
      </p:sp>
    </p:spTree>
    <p:extLst>
      <p:ext uri="{BB962C8B-B14F-4D97-AF65-F5344CB8AC3E}">
        <p14:creationId xmlns:p14="http://schemas.microsoft.com/office/powerpoint/2010/main" val="38444002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r>
              <a:rPr lang="sv-SE"/>
              <a:t>2024-10-24</a:t>
            </a:r>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886900732"/>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a:xfrm>
            <a:off x="584754" y="6525320"/>
            <a:ext cx="1078946" cy="365125"/>
          </a:xfrm>
          <a:prstGeom prst="rect">
            <a:avLst/>
          </a:prstGeom>
        </p:spPr>
        <p:txBody>
          <a:bodyPr/>
          <a:lstStyle/>
          <a:p>
            <a:r>
              <a:rPr lang="sv-SE"/>
              <a:t>2024-10-24</a:t>
            </a:r>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87875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r>
              <a:rPr lang="sv-SE"/>
              <a:t>2024-10-24</a:t>
            </a:r>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3199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baseline="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bg2"/>
              </a:buClr>
              <a:defRPr sz="3000">
                <a:solidFill>
                  <a:schemeClr val="bg2"/>
                </a:solidFill>
              </a:defRPr>
            </a:lvl1pPr>
            <a:lvl2pPr>
              <a:lnSpc>
                <a:spcPct val="110000"/>
              </a:lnSpc>
              <a:spcBef>
                <a:spcPts val="800"/>
              </a:spcBef>
              <a:buClr>
                <a:schemeClr val="bg2"/>
              </a:buClr>
              <a:defRPr sz="2800">
                <a:solidFill>
                  <a:schemeClr val="bg2"/>
                </a:solidFill>
              </a:defRPr>
            </a:lvl2pPr>
            <a:lvl3pPr>
              <a:lnSpc>
                <a:spcPct val="110000"/>
              </a:lnSpc>
              <a:spcBef>
                <a:spcPts val="800"/>
              </a:spcBef>
              <a:buClr>
                <a:schemeClr val="bg2"/>
              </a:buClr>
              <a:defRPr sz="2400">
                <a:solidFill>
                  <a:schemeClr val="bg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
        <p:nvSpPr>
          <p:cNvPr id="7" name="Platshållare för datum 3">
            <a:extLst>
              <a:ext uri="{FF2B5EF4-FFF2-40B4-BE49-F238E27FC236}">
                <a16:creationId xmlns:a16="http://schemas.microsoft.com/office/drawing/2014/main" id="{3E33041D-A0F6-8882-F3E2-DF2E757500AC}"/>
              </a:ext>
            </a:extLst>
          </p:cNvPr>
          <p:cNvSpPr>
            <a:spLocks noGrp="1"/>
          </p:cNvSpPr>
          <p:nvPr>
            <p:ph type="dt" sz="half" idx="2"/>
          </p:nvPr>
        </p:nvSpPr>
        <p:spPr>
          <a:xfrm>
            <a:off x="584754" y="6525320"/>
            <a:ext cx="1155146" cy="32722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2024-10-24</a:t>
            </a:r>
          </a:p>
        </p:txBody>
      </p:sp>
    </p:spTree>
    <p:extLst>
      <p:ext uri="{BB962C8B-B14F-4D97-AF65-F5344CB8AC3E}">
        <p14:creationId xmlns:p14="http://schemas.microsoft.com/office/powerpoint/2010/main" val="22619411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60000"/>
            <a:ext cx="10972800" cy="745786"/>
          </a:xfrm>
        </p:spPr>
        <p:txBody>
          <a:bodyPr anchor="t" anchorCtr="0"/>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2"/>
              </a:buClr>
              <a:defRPr sz="3000">
                <a:solidFill>
                  <a:schemeClr val="tx2"/>
                </a:solidFill>
              </a:defRPr>
            </a:lvl1pPr>
            <a:lvl2pPr>
              <a:lnSpc>
                <a:spcPct val="110000"/>
              </a:lnSpc>
              <a:spcBef>
                <a:spcPts val="800"/>
              </a:spcBef>
              <a:buClr>
                <a:schemeClr val="tx2"/>
              </a:buClr>
              <a:defRPr sz="2800">
                <a:solidFill>
                  <a:schemeClr val="tx2"/>
                </a:solidFill>
              </a:defRPr>
            </a:lvl2pPr>
            <a:lvl3pPr>
              <a:lnSpc>
                <a:spcPct val="110000"/>
              </a:lnSpc>
              <a:spcBef>
                <a:spcPts val="800"/>
              </a:spcBef>
              <a:buClr>
                <a:schemeClr val="tx2"/>
              </a:buClr>
              <a:defRPr sz="2400">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5" name="Platshållare för bildnummer 4">
            <a:extLst>
              <a:ext uri="{FF2B5EF4-FFF2-40B4-BE49-F238E27FC236}">
                <a16:creationId xmlns:a16="http://schemas.microsoft.com/office/drawing/2014/main" id="{E4827E4A-6513-E2F8-83CE-0D930C8FBECD}"/>
              </a:ext>
            </a:extLst>
          </p:cNvPr>
          <p:cNvSpPr>
            <a:spLocks noGrp="1"/>
          </p:cNvSpPr>
          <p:nvPr>
            <p:ph type="sldNum" sz="quarter" idx="11"/>
          </p:nvPr>
        </p:nvSpPr>
        <p:spPr/>
        <p:txBody>
          <a:bodyPr/>
          <a:lstStyle/>
          <a:p>
            <a:fld id="{B4730AA7-F777-4CAC-8CCC-AEA20B9348DC}" type="slidenum">
              <a:rPr lang="sv-SE" smtClean="0"/>
              <a:t>‹#›</a:t>
            </a:fld>
            <a:endParaRPr lang="sv-SE"/>
          </a:p>
        </p:txBody>
      </p:sp>
      <p:sp>
        <p:nvSpPr>
          <p:cNvPr id="6" name="Platshållare för datum 3">
            <a:extLst>
              <a:ext uri="{FF2B5EF4-FFF2-40B4-BE49-F238E27FC236}">
                <a16:creationId xmlns:a16="http://schemas.microsoft.com/office/drawing/2014/main" id="{DAC0EBE5-3E5C-07F6-04E3-A2AB855EB80A}"/>
              </a:ext>
            </a:extLst>
          </p:cNvPr>
          <p:cNvSpPr>
            <a:spLocks noGrp="1"/>
          </p:cNvSpPr>
          <p:nvPr>
            <p:ph type="dt" sz="half" idx="2"/>
          </p:nvPr>
        </p:nvSpPr>
        <p:spPr>
          <a:xfrm>
            <a:off x="584754" y="6525320"/>
            <a:ext cx="1155146" cy="32722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2024-10-24</a:t>
            </a:r>
          </a:p>
        </p:txBody>
      </p:sp>
    </p:spTree>
    <p:extLst>
      <p:ext uri="{BB962C8B-B14F-4D97-AF65-F5344CB8AC3E}">
        <p14:creationId xmlns:p14="http://schemas.microsoft.com/office/powerpoint/2010/main" val="35193284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Rubrik och innehåll neutral">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hasCustomPrompt="1"/>
          </p:nvPr>
        </p:nvSpPr>
        <p:spPr>
          <a:xfrm>
            <a:off x="609600" y="358943"/>
            <a:ext cx="10972800" cy="745786"/>
          </a:xfrm>
        </p:spPr>
        <p:txBody>
          <a:bodyPr anchor="t" anchorCtr="0"/>
          <a:lstStyle>
            <a:lvl1pPr>
              <a:defRPr sz="3600">
                <a:solidFill>
                  <a:schemeClr val="tx1"/>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hasCustomPrompt="1"/>
          </p:nvPr>
        </p:nvSpPr>
        <p:spPr>
          <a:xfrm>
            <a:off x="609600" y="1275907"/>
            <a:ext cx="10972800" cy="4850257"/>
          </a:xfrm>
        </p:spPr>
        <p:txBody>
          <a:bodyPr/>
          <a:lstStyle>
            <a:lvl1pPr>
              <a:lnSpc>
                <a:spcPct val="110000"/>
              </a:lnSpc>
              <a:spcBef>
                <a:spcPts val="1600"/>
              </a:spcBef>
              <a:buClr>
                <a:schemeClr val="tx1"/>
              </a:buClr>
              <a:defRPr sz="3000">
                <a:solidFill>
                  <a:schemeClr val="tx1"/>
                </a:solidFill>
              </a:defRPr>
            </a:lvl1pPr>
            <a:lvl2pPr>
              <a:lnSpc>
                <a:spcPct val="110000"/>
              </a:lnSpc>
              <a:spcBef>
                <a:spcPts val="800"/>
              </a:spcBef>
              <a:buClr>
                <a:schemeClr val="tx1"/>
              </a:buClr>
              <a:defRPr sz="2800">
                <a:solidFill>
                  <a:schemeClr val="tx1"/>
                </a:solidFill>
              </a:defRPr>
            </a:lvl2pPr>
            <a:lvl3pPr>
              <a:lnSpc>
                <a:spcPct val="110000"/>
              </a:lnSpc>
              <a:spcBef>
                <a:spcPts val="800"/>
              </a:spcBef>
              <a:buClr>
                <a:schemeClr val="tx1"/>
              </a:buClr>
              <a:defRPr sz="2400">
                <a:solidFill>
                  <a:schemeClr val="tx1"/>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Skriv text här</a:t>
            </a:r>
          </a:p>
          <a:p>
            <a:pPr lvl="1"/>
            <a:r>
              <a:rPr lang="sv-SE"/>
              <a:t>Nivå två</a:t>
            </a:r>
          </a:p>
          <a:p>
            <a:pPr lvl="2"/>
            <a:r>
              <a:rPr lang="sv-SE"/>
              <a:t>Nivå tre</a:t>
            </a:r>
          </a:p>
        </p:txBody>
      </p:sp>
      <p:sp>
        <p:nvSpPr>
          <p:cNvPr id="9" name="Platshållare för bildnummer 5">
            <a:extLst>
              <a:ext uri="{FF2B5EF4-FFF2-40B4-BE49-F238E27FC236}">
                <a16:creationId xmlns:a16="http://schemas.microsoft.com/office/drawing/2014/main" id="{D89DBB4E-248F-B506-05F9-B9F1522260E8}"/>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
        <p:nvSpPr>
          <p:cNvPr id="4" name="Platshållare för datum 3">
            <a:extLst>
              <a:ext uri="{FF2B5EF4-FFF2-40B4-BE49-F238E27FC236}">
                <a16:creationId xmlns:a16="http://schemas.microsoft.com/office/drawing/2014/main" id="{B6EE65F6-369B-88B7-AF05-9B63C9F5BD22}"/>
              </a:ext>
            </a:extLst>
          </p:cNvPr>
          <p:cNvSpPr>
            <a:spLocks noGrp="1"/>
          </p:cNvSpPr>
          <p:nvPr>
            <p:ph type="dt" sz="half" idx="2"/>
          </p:nvPr>
        </p:nvSpPr>
        <p:spPr>
          <a:xfrm>
            <a:off x="584754" y="6525320"/>
            <a:ext cx="1155146" cy="32722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2024-10-24</a:t>
            </a:r>
          </a:p>
        </p:txBody>
      </p:sp>
    </p:spTree>
    <p:extLst>
      <p:ext uri="{BB962C8B-B14F-4D97-AF65-F5344CB8AC3E}">
        <p14:creationId xmlns:p14="http://schemas.microsoft.com/office/powerpoint/2010/main" val="32617488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Två delar två färger">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sv-SE"/>
          </a:p>
        </p:txBody>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600" y="360000"/>
            <a:ext cx="5181600" cy="1143000"/>
          </a:xfrm>
        </p:spPr>
        <p:txBody>
          <a:bodyPr/>
          <a:lstStyle>
            <a:lvl1pPr>
              <a:defRPr sz="3600">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tx2"/>
                </a:solidFill>
              </a:defRPr>
            </a:lvl1pPr>
            <a:lvl2pPr>
              <a:lnSpc>
                <a:spcPct val="110000"/>
              </a:lnSpc>
              <a:spcBef>
                <a:spcPts val="1000"/>
              </a:spcBef>
              <a:defRPr sz="2400">
                <a:solidFill>
                  <a:schemeClr val="tx2"/>
                </a:solidFill>
              </a:defRPr>
            </a:lvl2pPr>
            <a:lvl3pPr marL="864000" indent="0" algn="ctr">
              <a:lnSpc>
                <a:spcPct val="100000"/>
              </a:lnSpc>
              <a:spcBef>
                <a:spcPts val="0"/>
              </a:spcBef>
              <a:buFont typeface="Arial" panose="020B0604020202020204" pitchFamily="34" charset="0"/>
              <a:buNone/>
              <a:defRPr sz="2000">
                <a:solidFill>
                  <a:schemeClr val="tx2"/>
                </a:solidFill>
              </a:defRPr>
            </a:lvl3pPr>
            <a:lvl4pPr>
              <a:lnSpc>
                <a:spcPct val="110000"/>
              </a:lnSpc>
              <a:defRPr/>
            </a:lvl4pPr>
            <a:lvl5pPr>
              <a:lnSpc>
                <a:spcPct val="110000"/>
              </a:lnSpc>
              <a:defRPr/>
            </a:lvl5pPr>
          </a:lstStyle>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lang="sv-SE"/>
            </a:br>
            <a:br>
              <a:rPr lang="sv-SE"/>
            </a:br>
            <a:br>
              <a:rPr lang="sv-SE"/>
            </a:br>
            <a:br>
              <a:rPr lang="sv-SE"/>
            </a:br>
            <a:br>
              <a:rPr lang="sv-SE"/>
            </a:br>
            <a:r>
              <a:rPr lang="sv-SE"/>
              <a:t>	      </a:t>
            </a:r>
          </a:p>
          <a:p>
            <a:pPr marL="8640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t>       </a:t>
            </a:r>
            <a:br>
              <a:rPr lang="sv-SE"/>
            </a:br>
            <a:r>
              <a:rPr lang="sv-SE"/>
              <a:t>         Välj ikon och infoga </a:t>
            </a:r>
            <a:endParaRPr lang="en-US"/>
          </a:p>
        </p:txBody>
      </p:sp>
      <p:sp>
        <p:nvSpPr>
          <p:cNvPr id="9" name="Platshållare för datum 3">
            <a:extLst>
              <a:ext uri="{FF2B5EF4-FFF2-40B4-BE49-F238E27FC236}">
                <a16:creationId xmlns:a16="http://schemas.microsoft.com/office/drawing/2014/main" id="{4E0B0FE2-E5A1-BE14-1AD7-F11C3D70D296}"/>
              </a:ext>
            </a:extLst>
          </p:cNvPr>
          <p:cNvSpPr>
            <a:spLocks noGrp="1"/>
          </p:cNvSpPr>
          <p:nvPr>
            <p:ph type="dt" sz="half" idx="10"/>
          </p:nvPr>
        </p:nvSpPr>
        <p:spPr>
          <a:xfrm>
            <a:off x="609600" y="6530791"/>
            <a:ext cx="1060175" cy="354182"/>
          </a:xfrm>
          <a:prstGeom prst="rect">
            <a:avLst/>
          </a:prstGeom>
        </p:spPr>
        <p:txBody>
          <a:bodyPr/>
          <a:lstStyle>
            <a:lvl1pPr>
              <a:defRPr>
                <a:solidFill>
                  <a:schemeClr val="tx1">
                    <a:lumMod val="65000"/>
                  </a:schemeClr>
                </a:solidFill>
              </a:defRPr>
            </a:lvl1pPr>
          </a:lstStyle>
          <a:p>
            <a:r>
              <a:rPr lang="sv-SE"/>
              <a:t>2024-10-24</a:t>
            </a:r>
          </a:p>
        </p:txBody>
      </p:sp>
      <p:sp>
        <p:nvSpPr>
          <p:cNvPr id="10" name="Platshållare för sidfot 4">
            <a:extLst>
              <a:ext uri="{FF2B5EF4-FFF2-40B4-BE49-F238E27FC236}">
                <a16:creationId xmlns:a16="http://schemas.microsoft.com/office/drawing/2014/main" id="{F8DA2FBF-EA5B-22FE-04EC-31E4FD70FCFF}"/>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1" name="Platshållare för bildnummer 5">
            <a:extLst>
              <a:ext uri="{FF2B5EF4-FFF2-40B4-BE49-F238E27FC236}">
                <a16:creationId xmlns:a16="http://schemas.microsoft.com/office/drawing/2014/main" id="{303A1DB8-A381-F782-B96A-BEBB198BF873}"/>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407860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Två delar två färger">
    <p:bg>
      <p:bgPr>
        <a:solidFill>
          <a:schemeClr val="accent2"/>
        </a:solidFill>
        <a:effectLst/>
      </p:bgPr>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116964"/>
            <a:ext cx="6096000" cy="6677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a:xfrm>
            <a:off x="609599" y="360000"/>
            <a:ext cx="5181599" cy="1143000"/>
          </a:xfrm>
        </p:spPr>
        <p:txBody>
          <a:bodyPr/>
          <a:lstStyle>
            <a:lvl1pPr>
              <a:defRPr sz="3600">
                <a:solidFill>
                  <a:schemeClr val="tx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708660"/>
            <a:ext cx="5181600" cy="4518401"/>
          </a:xfrm>
        </p:spPr>
        <p:txBody>
          <a:bodyPr/>
          <a:lstStyle>
            <a:lvl1pPr>
              <a:lnSpc>
                <a:spcPct val="110000"/>
              </a:lnSpc>
              <a:spcBef>
                <a:spcPts val="1600"/>
              </a:spcBef>
              <a:buClr>
                <a:schemeClr val="tx2"/>
              </a:buClr>
              <a:defRPr sz="2800">
                <a:solidFill>
                  <a:schemeClr val="tx2"/>
                </a:solidFill>
              </a:defRPr>
            </a:lvl1pPr>
            <a:lvl2pPr>
              <a:spcBef>
                <a:spcPts val="1000"/>
              </a:spcBef>
              <a:buClr>
                <a:schemeClr val="tx2"/>
              </a:buClr>
              <a:defRPr sz="2400">
                <a:solidFill>
                  <a:schemeClr val="tx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208645" y="360000"/>
            <a:ext cx="5181600" cy="5874623"/>
          </a:xfrm>
        </p:spPr>
        <p:txBody>
          <a:bodyPr/>
          <a:lstStyle>
            <a:lvl1pPr>
              <a:lnSpc>
                <a:spcPct val="110000"/>
              </a:lnSpc>
              <a:spcBef>
                <a:spcPts val="1600"/>
              </a:spcBef>
              <a:defRPr sz="2800">
                <a:solidFill>
                  <a:schemeClr val="bg2"/>
                </a:solidFill>
              </a:defRPr>
            </a:lvl1pPr>
            <a:lvl2pPr>
              <a:lnSpc>
                <a:spcPct val="110000"/>
              </a:lnSpc>
              <a:spcBef>
                <a:spcPts val="1000"/>
              </a:spcBef>
              <a:defRPr sz="2400">
                <a:solidFill>
                  <a:schemeClr val="bg2"/>
                </a:solidFill>
              </a:defRPr>
            </a:lvl2pPr>
            <a:lvl3pPr marL="914400" indent="0">
              <a:lnSpc>
                <a:spcPct val="110000"/>
              </a:lnSpc>
              <a:buNone/>
              <a:defRPr sz="2000">
                <a:solidFill>
                  <a:schemeClr val="bg2"/>
                </a:solidFill>
              </a:defRPr>
            </a:lvl3pPr>
            <a:lvl4pPr>
              <a:lnSpc>
                <a:spcPct val="110000"/>
              </a:lnSpc>
              <a:defRPr/>
            </a:lvl4pPr>
            <a:lvl5pPr>
              <a:lnSpc>
                <a:spcPct val="110000"/>
              </a:lnSpc>
              <a:defRPr/>
            </a:lvl5pPr>
          </a:lstStyle>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br>
              <a:rPr lang="sv-SE"/>
            </a:br>
            <a:br>
              <a:rPr lang="sv-SE"/>
            </a:br>
            <a:br>
              <a:rPr lang="sv-SE"/>
            </a:br>
            <a:br>
              <a:rPr lang="sv-SE"/>
            </a:br>
            <a:r>
              <a:rPr lang="sv-SE"/>
              <a:t> </a:t>
            </a:r>
          </a:p>
          <a:p>
            <a:pPr marL="91440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lang="sv-SE"/>
              <a:t>    </a:t>
            </a:r>
            <a:br>
              <a:rPr lang="sv-SE"/>
            </a:br>
            <a:r>
              <a:rPr lang="sv-SE"/>
              <a:t>        Välj ikon och infoga </a:t>
            </a:r>
            <a:endParaRPr lang="en-US"/>
          </a:p>
          <a:p>
            <a:pPr lvl="2"/>
            <a:endParaRPr lang="en-US"/>
          </a:p>
        </p:txBody>
      </p:sp>
      <p:sp>
        <p:nvSpPr>
          <p:cNvPr id="10" name="Platshållare för datum 3">
            <a:extLst>
              <a:ext uri="{FF2B5EF4-FFF2-40B4-BE49-F238E27FC236}">
                <a16:creationId xmlns:a16="http://schemas.microsoft.com/office/drawing/2014/main" id="{88D03FBB-21E9-F008-E283-AC075F25E477}"/>
              </a:ext>
            </a:extLst>
          </p:cNvPr>
          <p:cNvSpPr>
            <a:spLocks noGrp="1"/>
          </p:cNvSpPr>
          <p:nvPr>
            <p:ph type="dt" sz="half" idx="10"/>
          </p:nvPr>
        </p:nvSpPr>
        <p:spPr>
          <a:xfrm>
            <a:off x="609600" y="6530791"/>
            <a:ext cx="1060175" cy="354182"/>
          </a:xfrm>
          <a:prstGeom prst="rect">
            <a:avLst/>
          </a:prstGeom>
        </p:spPr>
        <p:txBody>
          <a:bodyPr/>
          <a:lstStyle>
            <a:lvl1pPr>
              <a:defRPr>
                <a:solidFill>
                  <a:schemeClr val="tx1">
                    <a:lumMod val="65000"/>
                  </a:schemeClr>
                </a:solidFill>
              </a:defRPr>
            </a:lvl1pPr>
          </a:lstStyle>
          <a:p>
            <a:r>
              <a:rPr lang="sv-SE"/>
              <a:t>2024-07-31</a:t>
            </a:r>
          </a:p>
        </p:txBody>
      </p:sp>
      <p:sp>
        <p:nvSpPr>
          <p:cNvPr id="11" name="Platshållare för sidfot 4">
            <a:extLst>
              <a:ext uri="{FF2B5EF4-FFF2-40B4-BE49-F238E27FC236}">
                <a16:creationId xmlns:a16="http://schemas.microsoft.com/office/drawing/2014/main" id="{F51FF841-B022-4350-1DDE-49C4EA07526E}"/>
              </a:ext>
            </a:extLst>
          </p:cNvPr>
          <p:cNvSpPr>
            <a:spLocks noGrp="1"/>
          </p:cNvSpPr>
          <p:nvPr>
            <p:ph type="ftr" sz="quarter" idx="11"/>
          </p:nvPr>
        </p:nvSpPr>
        <p:spPr>
          <a:xfrm>
            <a:off x="1669775" y="6513520"/>
            <a:ext cx="9367630" cy="388726"/>
          </a:xfrm>
          <a:prstGeom prst="rect">
            <a:avLst/>
          </a:prstGeom>
        </p:spPr>
        <p:txBody>
          <a:bodyPr anchor="ctr"/>
          <a:lstStyle>
            <a:lvl1pPr>
              <a:defRPr lang="sv-SE" sz="1200" kern="1200" dirty="0">
                <a:solidFill>
                  <a:schemeClr val="tx1">
                    <a:tint val="75000"/>
                  </a:schemeClr>
                </a:solidFill>
                <a:latin typeface="+mn-lt"/>
                <a:ea typeface="+mn-ea"/>
                <a:cs typeface="+mn-cs"/>
              </a:defRPr>
            </a:lvl1pPr>
          </a:lstStyle>
          <a:p>
            <a:endParaRPr lang="sv-SE"/>
          </a:p>
        </p:txBody>
      </p:sp>
      <p:sp>
        <p:nvSpPr>
          <p:cNvPr id="12" name="Platshållare för bildnummer 5">
            <a:extLst>
              <a:ext uri="{FF2B5EF4-FFF2-40B4-BE49-F238E27FC236}">
                <a16:creationId xmlns:a16="http://schemas.microsoft.com/office/drawing/2014/main" id="{04A3BADF-81F6-BE5B-EF7B-1C79884EBE3B}"/>
              </a:ext>
            </a:extLst>
          </p:cNvPr>
          <p:cNvSpPr>
            <a:spLocks noGrp="1"/>
          </p:cNvSpPr>
          <p:nvPr>
            <p:ph type="sldNum" sz="quarter" idx="12"/>
          </p:nvPr>
        </p:nvSpPr>
        <p:spPr>
          <a:xfrm>
            <a:off x="11226248" y="6513520"/>
            <a:ext cx="679180" cy="388726"/>
          </a:xfrm>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6799226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4133">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vå delar blå">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hasCustomPrompt="1"/>
          </p:nvPr>
        </p:nvSpPr>
        <p:spPr/>
        <p:txBody>
          <a:bodyPr/>
          <a:lstStyle>
            <a:lvl1pPr>
              <a:defRPr>
                <a:solidFill>
                  <a:schemeClr val="bg2"/>
                </a:solidFill>
              </a:defRPr>
            </a:lvl1pPr>
          </a:lstStyle>
          <a:p>
            <a:r>
              <a:rPr lang="sv-SE"/>
              <a:t>Klicka här för att ändra rubrik</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hasCustomPrompt="1"/>
          </p:nvPr>
        </p:nvSpPr>
        <p:spPr>
          <a:xfrm>
            <a:off x="609600" y="1297173"/>
            <a:ext cx="5181600" cy="4828992"/>
          </a:xfrm>
        </p:spPr>
        <p:txBody>
          <a:bodyPr/>
          <a:lstStyle>
            <a:lvl1pPr>
              <a:lnSpc>
                <a:spcPct val="110000"/>
              </a:lnSpc>
              <a:spcBef>
                <a:spcPts val="1600"/>
              </a:spcBef>
              <a:buClr>
                <a:schemeClr val="bg2"/>
              </a:buClr>
              <a:defRPr sz="2800">
                <a:solidFill>
                  <a:schemeClr val="bg2"/>
                </a:solidFill>
              </a:defRPr>
            </a:lvl1pPr>
            <a:lvl2pPr>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hasCustomPrompt="1"/>
          </p:nvPr>
        </p:nvSpPr>
        <p:spPr>
          <a:xfrm>
            <a:off x="6172200" y="1297172"/>
            <a:ext cx="5181600" cy="4828992"/>
          </a:xfrm>
        </p:spPr>
        <p:txBody>
          <a:bodyPr/>
          <a:lstStyle>
            <a:lvl1pPr>
              <a:lnSpc>
                <a:spcPct val="110000"/>
              </a:lnSpc>
              <a:spcBef>
                <a:spcPts val="1600"/>
              </a:spcBef>
              <a:buClr>
                <a:schemeClr val="bg2"/>
              </a:buClr>
              <a:defRPr sz="2800">
                <a:solidFill>
                  <a:schemeClr val="bg2"/>
                </a:solidFill>
              </a:defRPr>
            </a:lvl1pPr>
            <a:lvl2pPr>
              <a:lnSpc>
                <a:spcPct val="110000"/>
              </a:lnSpc>
              <a:spcBef>
                <a:spcPts val="1000"/>
              </a:spcBef>
              <a:buClr>
                <a:schemeClr val="bg2"/>
              </a:buClr>
              <a:defRPr sz="2400">
                <a:solidFill>
                  <a:schemeClr val="bg2"/>
                </a:solidFill>
              </a:defRPr>
            </a:lvl2pPr>
            <a:lvl3pPr>
              <a:lnSpc>
                <a:spcPct val="110000"/>
              </a:lnSpc>
              <a:defRPr sz="2400"/>
            </a:lvl3pPr>
            <a:lvl4pPr>
              <a:lnSpc>
                <a:spcPct val="110000"/>
              </a:lnSpc>
              <a:defRPr/>
            </a:lvl4pPr>
            <a:lvl5pPr>
              <a:lnSpc>
                <a:spcPct val="110000"/>
              </a:lnSpc>
              <a:defRPr/>
            </a:lvl5pPr>
          </a:lstStyle>
          <a:p>
            <a:pPr lvl="0"/>
            <a:r>
              <a:rPr lang="sv-SE"/>
              <a:t>Skriv text här</a:t>
            </a:r>
          </a:p>
          <a:p>
            <a:pPr lvl="1"/>
            <a:r>
              <a:rPr lang="sv-SE"/>
              <a:t>Nivå två</a:t>
            </a:r>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a:xfrm>
            <a:off x="1669775" y="6525320"/>
            <a:ext cx="936763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bildnummer 5">
            <a:extLst>
              <a:ext uri="{FF2B5EF4-FFF2-40B4-BE49-F238E27FC236}">
                <a16:creationId xmlns:a16="http://schemas.microsoft.com/office/drawing/2014/main" id="{225F7BBE-36A5-C806-7DFF-266F0BB893C6}"/>
              </a:ext>
            </a:extLst>
          </p:cNvPr>
          <p:cNvSpPr txBox="1">
            <a:spLocks/>
          </p:cNvSpPr>
          <p:nvPr/>
        </p:nvSpPr>
        <p:spPr>
          <a:xfrm>
            <a:off x="11226248" y="6513520"/>
            <a:ext cx="679180" cy="38872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30AA7-F777-4CAC-8CCC-AEA20B9348DC}" type="slidenum">
              <a:rPr lang="sv-SE" smtClean="0"/>
              <a:pPr/>
              <a:t>‹#›</a:t>
            </a:fld>
            <a:endParaRPr lang="sv-SE"/>
          </a:p>
        </p:txBody>
      </p:sp>
      <p:sp>
        <p:nvSpPr>
          <p:cNvPr id="5" name="Platshållare för datum 3">
            <a:extLst>
              <a:ext uri="{FF2B5EF4-FFF2-40B4-BE49-F238E27FC236}">
                <a16:creationId xmlns:a16="http://schemas.microsoft.com/office/drawing/2014/main" id="{8FC0B61D-7C97-F933-FE5D-D75EED9056F8}"/>
              </a:ext>
            </a:extLst>
          </p:cNvPr>
          <p:cNvSpPr txBox="1">
            <a:spLocks/>
          </p:cNvSpPr>
          <p:nvPr userDrawn="1"/>
        </p:nvSpPr>
        <p:spPr>
          <a:xfrm>
            <a:off x="609600" y="6530791"/>
            <a:ext cx="1060175" cy="35418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317976-8A7C-4CAB-BF0F-0DC203C803A3}" type="datetime1">
              <a:rPr lang="sv-SE" smtClean="0"/>
              <a:pPr/>
              <a:t>2024-11-12</a:t>
            </a:fld>
            <a:endParaRPr lang="sv-SE"/>
          </a:p>
        </p:txBody>
      </p:sp>
    </p:spTree>
    <p:extLst>
      <p:ext uri="{BB962C8B-B14F-4D97-AF65-F5344CB8AC3E}">
        <p14:creationId xmlns:p14="http://schemas.microsoft.com/office/powerpoint/2010/main" val="22506102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2.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735153"/>
          </a:xfrm>
          <a:prstGeom prst="rect">
            <a:avLst/>
          </a:prstGeom>
        </p:spPr>
        <p:txBody>
          <a:bodyPr vert="horz" lIns="91440" tIns="45720" rIns="91440" bIns="45720" rtlCol="0" anchor="t" anchorCtr="0">
            <a:noAutofit/>
          </a:bodyPr>
          <a:lstStyle/>
          <a:p>
            <a:r>
              <a:rPr lang="en-US"/>
              <a:t>Klicka här för </a:t>
            </a:r>
            <a:r>
              <a:rPr lang="en-US" err="1"/>
              <a:t>att</a:t>
            </a:r>
            <a:r>
              <a:rPr lang="en-US"/>
              <a:t> </a:t>
            </a:r>
            <a:r>
              <a:rPr lang="en-US" err="1"/>
              <a:t>ändra</a:t>
            </a:r>
            <a:r>
              <a:rPr lang="en-US"/>
              <a:t> </a:t>
            </a:r>
            <a:r>
              <a:rPr lang="en-US" err="1"/>
              <a:t>rubrikformat</a:t>
            </a:r>
            <a:endParaRPr lang="en-US"/>
          </a:p>
        </p:txBody>
      </p:sp>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201479"/>
            <a:ext cx="10972800" cy="4924685"/>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err="1"/>
              <a:t>Nivå</a:t>
            </a:r>
            <a:r>
              <a:rPr lang="en-US"/>
              <a:t> </a:t>
            </a:r>
            <a:r>
              <a:rPr lang="en-US" err="1"/>
              <a:t>tre</a:t>
            </a:r>
            <a:endParaRPr lang="en-US"/>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userDrawn="1"/>
        </p:nvPicPr>
        <p:blipFill>
          <a:blip r:embed="rId34" cstate="screen">
            <a:extLst>
              <a:ext uri="{28A0092B-C50C-407E-A947-70E740481C1C}">
                <a14:useLocalDpi xmlns:a14="http://schemas.microsoft.com/office/drawing/2010/main" val="0"/>
              </a:ext>
            </a:extLst>
          </a:blip>
          <a:srcRect l="2496" t="2553"/>
          <a:stretch>
            <a:fillRect/>
          </a:stretch>
        </p:blipFill>
        <p:spPr bwMode="auto">
          <a:xfrm>
            <a:off x="-12700" y="5457"/>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Bildobjekt 10">
            <a:extLst>
              <a:ext uri="{FF2B5EF4-FFF2-40B4-BE49-F238E27FC236}">
                <a16:creationId xmlns:a16="http://schemas.microsoft.com/office/drawing/2014/main" id="{8D341EC8-D59E-2394-5413-AB70A2CA75C4}"/>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1111477" y="5853106"/>
            <a:ext cx="746613" cy="691200"/>
          </a:xfrm>
          <a:prstGeom prst="rect">
            <a:avLst/>
          </a:prstGeom>
        </p:spPr>
      </p:pic>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1155146" cy="327223"/>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sv-SE"/>
              <a:t>2024-10-24</a:t>
            </a:r>
          </a:p>
        </p:txBody>
      </p:sp>
    </p:spTree>
    <p:extLst>
      <p:ext uri="{BB962C8B-B14F-4D97-AF65-F5344CB8AC3E}">
        <p14:creationId xmlns:p14="http://schemas.microsoft.com/office/powerpoint/2010/main" val="96386347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 id="2147483731" r:id="rId31"/>
    <p:sldLayoutId id="2147483737" r:id="rId32"/>
  </p:sldLayoutIdLst>
  <p:hf sldNum="0" hdr="0"/>
  <p:txStyles>
    <p:titleStyle>
      <a:lvl1pPr algn="l" defTabSz="914400" rtl="0" eaLnBrk="1" latinLnBrk="0" hangingPunct="1">
        <a:lnSpc>
          <a:spcPct val="11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EC89AB-239A-1292-87AE-1F19E6DA542A}"/>
              </a:ext>
            </a:extLst>
          </p:cNvPr>
          <p:cNvSpPr>
            <a:spLocks noGrp="1"/>
          </p:cNvSpPr>
          <p:nvPr>
            <p:ph type="title"/>
          </p:nvPr>
        </p:nvSpPr>
        <p:spPr/>
        <p:txBody>
          <a:bodyPr/>
          <a:lstStyle/>
          <a:p>
            <a:r>
              <a:rPr lang="sv-SE" sz="4800" b="1">
                <a:solidFill>
                  <a:schemeClr val="tx2"/>
                </a:solidFill>
              </a:rPr>
              <a:t>SDV – så blir första versionen, fördelar och utmaningar</a:t>
            </a:r>
            <a:endParaRPr lang="sv-SE" sz="4800">
              <a:solidFill>
                <a:schemeClr val="tx2"/>
              </a:solidFill>
            </a:endParaRPr>
          </a:p>
        </p:txBody>
      </p:sp>
      <p:sp>
        <p:nvSpPr>
          <p:cNvPr id="3" name="Underrubrik 2">
            <a:extLst>
              <a:ext uri="{FF2B5EF4-FFF2-40B4-BE49-F238E27FC236}">
                <a16:creationId xmlns:a16="http://schemas.microsoft.com/office/drawing/2014/main" id="{842ABE75-85C3-35D9-085A-50B7641B936F}"/>
              </a:ext>
            </a:extLst>
          </p:cNvPr>
          <p:cNvSpPr>
            <a:spLocks noGrp="1"/>
          </p:cNvSpPr>
          <p:nvPr>
            <p:ph type="body" idx="1"/>
          </p:nvPr>
        </p:nvSpPr>
        <p:spPr/>
        <p:txBody>
          <a:bodyPr/>
          <a:lstStyle/>
          <a:p>
            <a:pPr algn="l" rtl="0" fontAlgn="base"/>
            <a:r>
              <a:rPr lang="sv-SE" b="0" i="0" u="none" strike="noStrike" dirty="0">
                <a:solidFill>
                  <a:srgbClr val="FDF9E4"/>
                </a:solidFill>
                <a:effectLst/>
                <a:latin typeface="Public Sans" pitchFamily="50" charset="0"/>
              </a:rPr>
              <a:t>Kommunikationsstöd chef till medarbetare </a:t>
            </a:r>
            <a:br>
              <a:rPr lang="sv-SE" b="0" i="0" u="none" strike="noStrike" dirty="0">
                <a:solidFill>
                  <a:srgbClr val="FDF9E4"/>
                </a:solidFill>
                <a:effectLst/>
                <a:latin typeface="Public Sans" pitchFamily="50" charset="0"/>
              </a:rPr>
            </a:br>
            <a:r>
              <a:rPr lang="sv-SE" b="0" i="0" u="none" strike="noStrike" dirty="0">
                <a:solidFill>
                  <a:srgbClr val="FDF9E4"/>
                </a:solidFill>
                <a:effectLst/>
                <a:latin typeface="Public Sans" pitchFamily="50" charset="0"/>
              </a:rPr>
              <a:t>i samband med utrullningen av SDV</a:t>
            </a:r>
            <a:r>
              <a:rPr lang="en-US" b="0" i="0" dirty="0">
                <a:solidFill>
                  <a:srgbClr val="FFFFFF"/>
                </a:solidFill>
                <a:effectLst/>
                <a:latin typeface="Public Sans" pitchFamily="50" charset="0"/>
              </a:rPr>
              <a:t>​</a:t>
            </a:r>
            <a:endParaRPr lang="en-US" b="0" i="0" dirty="0">
              <a:solidFill>
                <a:srgbClr val="FFFFFF"/>
              </a:solidFill>
              <a:effectLst/>
              <a:latin typeface="Segoe UI" panose="020B0502040204020203" pitchFamily="34" charset="0"/>
            </a:endParaRPr>
          </a:p>
          <a:p>
            <a:pPr algn="l" rtl="0" fontAlgn="base"/>
            <a:endParaRPr lang="sv-SE" sz="1600" dirty="0">
              <a:solidFill>
                <a:srgbClr val="FDF9E4"/>
              </a:solidFill>
              <a:latin typeface="Public Sans" pitchFamily="50" charset="0"/>
            </a:endParaRPr>
          </a:p>
          <a:p>
            <a:pPr algn="l" rtl="0" fontAlgn="base"/>
            <a:r>
              <a:rPr lang="sv-SE" sz="1600" dirty="0">
                <a:solidFill>
                  <a:srgbClr val="FDF9E4"/>
                </a:solidFill>
                <a:latin typeface="Public Sans" pitchFamily="50" charset="0"/>
              </a:rPr>
              <a:t>Version </a:t>
            </a:r>
            <a:r>
              <a:rPr lang="sv-SE" sz="1600" b="0" i="0" u="none" strike="noStrike" dirty="0">
                <a:solidFill>
                  <a:srgbClr val="FDF9E4"/>
                </a:solidFill>
                <a:effectLst/>
                <a:latin typeface="Public Sans" pitchFamily="50" charset="0"/>
              </a:rPr>
              <a:t>2024-11-12</a:t>
            </a:r>
            <a:endParaRPr lang="en-US" sz="1600" b="0" i="0" dirty="0">
              <a:solidFill>
                <a:srgbClr val="FFFFFF"/>
              </a:solidFill>
              <a:effectLst/>
              <a:latin typeface="Segoe UI" panose="020B0502040204020203" pitchFamily="34" charset="0"/>
            </a:endParaRPr>
          </a:p>
        </p:txBody>
      </p:sp>
      <p:sp>
        <p:nvSpPr>
          <p:cNvPr id="5" name="Platshållare för datum 4">
            <a:extLst>
              <a:ext uri="{FF2B5EF4-FFF2-40B4-BE49-F238E27FC236}">
                <a16:creationId xmlns:a16="http://schemas.microsoft.com/office/drawing/2014/main" id="{2C193CD7-EC27-062D-4AB7-BC2758C5A620}"/>
              </a:ext>
            </a:extLst>
          </p:cNvPr>
          <p:cNvSpPr>
            <a:spLocks noGrp="1"/>
          </p:cNvSpPr>
          <p:nvPr>
            <p:ph type="dt" sz="half" idx="10"/>
          </p:nvPr>
        </p:nvSpPr>
        <p:spPr/>
        <p:txBody>
          <a:bodyPr/>
          <a:lstStyle/>
          <a:p>
            <a:r>
              <a:rPr lang="sv-SE"/>
              <a:t>2024-10-29</a:t>
            </a:r>
          </a:p>
        </p:txBody>
      </p:sp>
    </p:spTree>
    <p:extLst>
      <p:ext uri="{BB962C8B-B14F-4D97-AF65-F5344CB8AC3E}">
        <p14:creationId xmlns:p14="http://schemas.microsoft.com/office/powerpoint/2010/main" val="3133031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FAE00837-352B-B023-945C-7B459D6B554F}"/>
              </a:ext>
            </a:extLst>
          </p:cNvPr>
          <p:cNvSpPr>
            <a:spLocks noGrp="1"/>
          </p:cNvSpPr>
          <p:nvPr>
            <p:ph type="title"/>
          </p:nvPr>
        </p:nvSpPr>
        <p:spPr>
          <a:xfrm>
            <a:off x="342900" y="274638"/>
            <a:ext cx="5448300" cy="804654"/>
          </a:xfrm>
          <a:ln>
            <a:noFill/>
          </a:ln>
        </p:spPr>
        <p:txBody>
          <a:bodyPr/>
          <a:lstStyle/>
          <a:p>
            <a:r>
              <a:rPr lang="sv-SE" sz="3000"/>
              <a:t>Hur jobbig blir förändringen?</a:t>
            </a:r>
          </a:p>
        </p:txBody>
      </p:sp>
      <p:sp>
        <p:nvSpPr>
          <p:cNvPr id="19" name="Content Placeholder 2">
            <a:extLst>
              <a:ext uri="{FF2B5EF4-FFF2-40B4-BE49-F238E27FC236}">
                <a16:creationId xmlns:a16="http://schemas.microsoft.com/office/drawing/2014/main" id="{D85A8778-92D4-2D65-17B5-8DA250E1DC6F}"/>
              </a:ext>
            </a:extLst>
          </p:cNvPr>
          <p:cNvSpPr>
            <a:spLocks noGrp="1"/>
          </p:cNvSpPr>
          <p:nvPr>
            <p:ph sz="half" idx="1"/>
          </p:nvPr>
        </p:nvSpPr>
        <p:spPr>
          <a:xfrm>
            <a:off x="342900" y="1193801"/>
            <a:ext cx="5626100" cy="4768701"/>
          </a:xfrm>
        </p:spPr>
        <p:txBody>
          <a:bodyPr/>
          <a:lstStyle/>
          <a:p>
            <a:r>
              <a:rPr lang="sv-SE" sz="2200"/>
              <a:t>Upplevelsen kommer att skilja sig åt mellan roller, funktioner och flöden. </a:t>
            </a:r>
          </a:p>
          <a:p>
            <a:r>
              <a:rPr lang="sv-SE" sz="2200"/>
              <a:t>Det blir lättare när vi vant oss vid det nya sättet att jobba.</a:t>
            </a:r>
          </a:p>
          <a:p>
            <a:r>
              <a:rPr lang="sv-SE" sz="2200"/>
              <a:t>En del utmaningar försvinner när systemet uppgraderas – det blir mer användarvänligt för varje version. </a:t>
            </a:r>
          </a:p>
        </p:txBody>
      </p:sp>
      <p:pic>
        <p:nvPicPr>
          <p:cNvPr id="20" name="Platshållare för bild 19" descr="En bild som visar person, inomhus, klädsel, dator&#10;&#10;Automatiskt genererad beskrivning">
            <a:extLst>
              <a:ext uri="{FF2B5EF4-FFF2-40B4-BE49-F238E27FC236}">
                <a16:creationId xmlns:a16="http://schemas.microsoft.com/office/drawing/2014/main" id="{ECCB2C4D-29C2-2F82-6A0F-1F4CDED3568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180" r="21180"/>
          <a:stretch>
            <a:fillRect/>
          </a:stretch>
        </p:blipFill>
        <p:spPr/>
      </p:pic>
      <p:sp>
        <p:nvSpPr>
          <p:cNvPr id="24" name="Platshållare för datum 23">
            <a:extLst>
              <a:ext uri="{FF2B5EF4-FFF2-40B4-BE49-F238E27FC236}">
                <a16:creationId xmlns:a16="http://schemas.microsoft.com/office/drawing/2014/main" id="{523B0475-7E92-DD0F-FAC1-A960B610AB06}"/>
              </a:ext>
            </a:extLst>
          </p:cNvPr>
          <p:cNvSpPr>
            <a:spLocks noGrp="1"/>
          </p:cNvSpPr>
          <p:nvPr>
            <p:ph type="dt" sz="half" idx="10"/>
          </p:nvPr>
        </p:nvSpPr>
        <p:spPr/>
        <p:txBody>
          <a:bodyPr/>
          <a:lstStyle/>
          <a:p>
            <a:r>
              <a:rPr lang="sv-SE"/>
              <a:t>2024-10-29</a:t>
            </a:r>
          </a:p>
        </p:txBody>
      </p:sp>
      <p:sp>
        <p:nvSpPr>
          <p:cNvPr id="6" name="Content Placeholder 3">
            <a:extLst>
              <a:ext uri="{FF2B5EF4-FFF2-40B4-BE49-F238E27FC236}">
                <a16:creationId xmlns:a16="http://schemas.microsoft.com/office/drawing/2014/main" id="{E0DF1676-8A62-5102-876D-1824F391DAFD}"/>
              </a:ext>
            </a:extLst>
          </p:cNvPr>
          <p:cNvSpPr txBox="1">
            <a:spLocks/>
          </p:cNvSpPr>
          <p:nvPr/>
        </p:nvSpPr>
        <p:spPr>
          <a:xfrm>
            <a:off x="6217979" y="3996629"/>
            <a:ext cx="2246428"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sv-SE" sz="2000"/>
              <a:t>… ökad säkerhet, och </a:t>
            </a:r>
            <a:r>
              <a:rPr lang="sv-SE" sz="2000" err="1"/>
              <a:t>effektivi</a:t>
            </a:r>
            <a:r>
              <a:rPr lang="sv-SE" sz="2000"/>
              <a:t>,</a:t>
            </a:r>
          </a:p>
        </p:txBody>
      </p:sp>
      <p:sp>
        <p:nvSpPr>
          <p:cNvPr id="8" name="Content Placeholder 3">
            <a:extLst>
              <a:ext uri="{FF2B5EF4-FFF2-40B4-BE49-F238E27FC236}">
                <a16:creationId xmlns:a16="http://schemas.microsoft.com/office/drawing/2014/main" id="{DAC8E541-B5EB-80D7-4B07-A46E52455C91}"/>
              </a:ext>
            </a:extLst>
          </p:cNvPr>
          <p:cNvSpPr txBox="1">
            <a:spLocks/>
          </p:cNvSpPr>
          <p:nvPr/>
        </p:nvSpPr>
        <p:spPr>
          <a:xfrm>
            <a:off x="6217979" y="4916587"/>
            <a:ext cx="3033936"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sv-SE" sz="2000"/>
              <a:t>… bättre tillgänglighet.</a:t>
            </a:r>
          </a:p>
        </p:txBody>
      </p:sp>
      <p:sp>
        <p:nvSpPr>
          <p:cNvPr id="9" name="Content Placeholder 3">
            <a:extLst>
              <a:ext uri="{FF2B5EF4-FFF2-40B4-BE49-F238E27FC236}">
                <a16:creationId xmlns:a16="http://schemas.microsoft.com/office/drawing/2014/main" id="{6BC657B7-1AA8-45A0-4259-684806C52922}"/>
              </a:ext>
            </a:extLst>
          </p:cNvPr>
          <p:cNvSpPr txBox="1">
            <a:spLocks/>
          </p:cNvSpPr>
          <p:nvPr/>
        </p:nvSpPr>
        <p:spPr>
          <a:xfrm>
            <a:off x="6217979" y="4454962"/>
            <a:ext cx="5586671"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sv-SE" sz="2000"/>
              <a:t>… mer jämlik och effektiv hälso- och sjukvård,</a:t>
            </a:r>
          </a:p>
        </p:txBody>
      </p:sp>
      <p:sp>
        <p:nvSpPr>
          <p:cNvPr id="10" name="Content Placeholder 3">
            <a:extLst>
              <a:ext uri="{FF2B5EF4-FFF2-40B4-BE49-F238E27FC236}">
                <a16:creationId xmlns:a16="http://schemas.microsoft.com/office/drawing/2014/main" id="{5B43E64F-6F3C-6AF9-281D-8917656A11BD}"/>
              </a:ext>
            </a:extLst>
          </p:cNvPr>
          <p:cNvSpPr txBox="1">
            <a:spLocks/>
          </p:cNvSpPr>
          <p:nvPr/>
        </p:nvSpPr>
        <p:spPr>
          <a:xfrm>
            <a:off x="7029572" y="5527097"/>
            <a:ext cx="3613148"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sv-SE" sz="2000"/>
              <a:t>… Och bättre förutsättningar</a:t>
            </a:r>
          </a:p>
        </p:txBody>
      </p:sp>
      <p:sp>
        <p:nvSpPr>
          <p:cNvPr id="11" name="Content Placeholder 3">
            <a:extLst>
              <a:ext uri="{FF2B5EF4-FFF2-40B4-BE49-F238E27FC236}">
                <a16:creationId xmlns:a16="http://schemas.microsoft.com/office/drawing/2014/main" id="{0DDE7BE3-3859-B6B9-D619-7780D24A2C8C}"/>
              </a:ext>
            </a:extLst>
          </p:cNvPr>
          <p:cNvSpPr txBox="1">
            <a:spLocks/>
          </p:cNvSpPr>
          <p:nvPr/>
        </p:nvSpPr>
        <p:spPr>
          <a:xfrm>
            <a:off x="8180877" y="6006238"/>
            <a:ext cx="2461843"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sv-SE" sz="2000"/>
              <a:t>för oss som jobbar. </a:t>
            </a:r>
          </a:p>
        </p:txBody>
      </p:sp>
      <p:sp>
        <p:nvSpPr>
          <p:cNvPr id="12" name="Content Placeholder 3">
            <a:extLst>
              <a:ext uri="{FF2B5EF4-FFF2-40B4-BE49-F238E27FC236}">
                <a16:creationId xmlns:a16="http://schemas.microsoft.com/office/drawing/2014/main" id="{99D261B0-D535-FC05-1A4E-0D54CCA2C587}"/>
              </a:ext>
            </a:extLst>
          </p:cNvPr>
          <p:cNvSpPr txBox="1">
            <a:spLocks/>
          </p:cNvSpPr>
          <p:nvPr/>
        </p:nvSpPr>
        <p:spPr>
          <a:xfrm>
            <a:off x="6204072" y="3350300"/>
            <a:ext cx="2246429" cy="425806"/>
          </a:xfrm>
          <a:prstGeom prst="rect">
            <a:avLst/>
          </a:prstGeom>
          <a:solidFill>
            <a:schemeClr val="accent1"/>
          </a:solidFill>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accent2"/>
              </a:buClr>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1000"/>
              </a:spcBef>
              <a:buClr>
                <a:schemeClr val="accent2"/>
              </a:buClr>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None/>
            </a:pPr>
            <a:r>
              <a:rPr lang="sv-SE" sz="2000"/>
              <a:t>Vi gör detta för …</a:t>
            </a:r>
          </a:p>
        </p:txBody>
      </p:sp>
    </p:spTree>
    <p:extLst>
      <p:ext uri="{BB962C8B-B14F-4D97-AF65-F5344CB8AC3E}">
        <p14:creationId xmlns:p14="http://schemas.microsoft.com/office/powerpoint/2010/main" val="1890576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C1BB05E0-EA49-A0C5-69EE-F7DBF051A2C8}"/>
              </a:ext>
            </a:extLst>
          </p:cNvPr>
          <p:cNvSpPr>
            <a:spLocks noGrp="1"/>
          </p:cNvSpPr>
          <p:nvPr>
            <p:ph type="ctrTitle"/>
          </p:nvPr>
        </p:nvSpPr>
        <p:spPr>
          <a:xfrm>
            <a:off x="1115433" y="785191"/>
            <a:ext cx="9545114" cy="800631"/>
          </a:xfrm>
        </p:spPr>
        <p:txBody>
          <a:bodyPr/>
          <a:lstStyle/>
          <a:p>
            <a:pPr algn="l"/>
            <a:r>
              <a:rPr lang="sv-SE"/>
              <a:t>Dialog</a:t>
            </a:r>
          </a:p>
        </p:txBody>
      </p:sp>
      <p:sp>
        <p:nvSpPr>
          <p:cNvPr id="8" name="Underrubrik 7">
            <a:extLst>
              <a:ext uri="{FF2B5EF4-FFF2-40B4-BE49-F238E27FC236}">
                <a16:creationId xmlns:a16="http://schemas.microsoft.com/office/drawing/2014/main" id="{253F9C03-1D1B-56D7-70C1-C5B4B42DC20C}"/>
              </a:ext>
            </a:extLst>
          </p:cNvPr>
          <p:cNvSpPr>
            <a:spLocks noGrp="1"/>
          </p:cNvSpPr>
          <p:nvPr>
            <p:ph type="subTitle" idx="1"/>
          </p:nvPr>
        </p:nvSpPr>
        <p:spPr>
          <a:xfrm>
            <a:off x="1106905" y="1943539"/>
            <a:ext cx="9691962" cy="3721766"/>
          </a:xfrm>
        </p:spPr>
        <p:txBody>
          <a:bodyPr/>
          <a:lstStyle/>
          <a:p>
            <a:pPr algn="l"/>
            <a:r>
              <a:rPr lang="sv-SE" sz="2400"/>
              <a:t>Bästa sättet att ta till sig en förändring är att själv få prata om den, och att samtala med andra. </a:t>
            </a:r>
          </a:p>
          <a:p>
            <a:pPr algn="l"/>
            <a:r>
              <a:rPr lang="sv-SE" sz="2400"/>
              <a:t>Här förslag på frågor du kan använda för att få igång pratet i din arbetsgrupp! </a:t>
            </a:r>
          </a:p>
          <a:p>
            <a:pPr algn="l"/>
            <a:r>
              <a:rPr lang="sv-SE" sz="2400" b="1"/>
              <a:t>Anpassa gärna frågorna ännu mer till just din/er verksamhet! </a:t>
            </a:r>
            <a:r>
              <a:rPr lang="sv-SE" sz="2400"/>
              <a:t>Då kommer det kännas ännu mer angeläget för medarbetarna.</a:t>
            </a:r>
          </a:p>
        </p:txBody>
      </p:sp>
      <p:sp>
        <p:nvSpPr>
          <p:cNvPr id="5" name="Platshållare för datum 4">
            <a:extLst>
              <a:ext uri="{FF2B5EF4-FFF2-40B4-BE49-F238E27FC236}">
                <a16:creationId xmlns:a16="http://schemas.microsoft.com/office/drawing/2014/main" id="{796F8251-34CC-18F3-86F5-94D9A298A355}"/>
              </a:ext>
            </a:extLst>
          </p:cNvPr>
          <p:cNvSpPr>
            <a:spLocks noGrp="1"/>
          </p:cNvSpPr>
          <p:nvPr>
            <p:ph type="dt" sz="half" idx="10"/>
          </p:nvPr>
        </p:nvSpPr>
        <p:spPr/>
        <p:txBody>
          <a:bodyPr/>
          <a:lstStyle/>
          <a:p>
            <a:r>
              <a:rPr lang="sv-SE"/>
              <a:t>2024-10-29</a:t>
            </a:r>
          </a:p>
        </p:txBody>
      </p:sp>
    </p:spTree>
    <p:extLst>
      <p:ext uri="{BB962C8B-B14F-4D97-AF65-F5344CB8AC3E}">
        <p14:creationId xmlns:p14="http://schemas.microsoft.com/office/powerpoint/2010/main" val="4144996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a:xfrm>
            <a:off x="609600" y="253962"/>
            <a:ext cx="10972800" cy="735153"/>
          </a:xfrm>
        </p:spPr>
        <p:txBody>
          <a:bodyPr/>
          <a:lstStyle/>
          <a:p>
            <a:pPr algn="ctr"/>
            <a:r>
              <a:rPr lang="sv-SE"/>
              <a:t>Hur ser vi på detta? Diskutera.</a:t>
            </a: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851697" y="1762188"/>
            <a:ext cx="4145784" cy="2923016"/>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algn="ctr">
              <a:spcBef>
                <a:spcPts val="1800"/>
              </a:spcBef>
            </a:pPr>
            <a:r>
              <a:rPr lang="sv-SE" sz="2800" b="1" dirty="0"/>
              <a:t>Utmaning</a:t>
            </a:r>
            <a:endParaRPr lang="sv-SE" sz="2400" b="1" dirty="0"/>
          </a:p>
          <a:p>
            <a:pPr algn="ctr">
              <a:lnSpc>
                <a:spcPct val="100000"/>
              </a:lnSpc>
              <a:spcBef>
                <a:spcPts val="1800"/>
              </a:spcBef>
              <a:buClr>
                <a:schemeClr val="tx2"/>
              </a:buClr>
              <a:buSzPct val="120000"/>
            </a:pPr>
            <a:r>
              <a:rPr lang="sv-SE" sz="2400" dirty="0"/>
              <a:t>Striktare behörighetsstyrning kan innebära fler klick för att nå journalinformation. </a:t>
            </a:r>
          </a:p>
          <a:p>
            <a:pPr algn="ctr">
              <a:spcBef>
                <a:spcPts val="1800"/>
              </a:spcBef>
            </a:pPr>
            <a:endParaRPr lang="sv-SE" sz="2400" dirty="0"/>
          </a:p>
          <a:p>
            <a:pPr algn="ctr">
              <a:spcBef>
                <a:spcPts val="1800"/>
              </a:spcBef>
            </a:pPr>
            <a:endParaRPr lang="sv-SE" sz="2400" dirty="0"/>
          </a:p>
        </p:txBody>
      </p:sp>
      <p:sp>
        <p:nvSpPr>
          <p:cNvPr id="9" name="Flödesschema: Alternativ process 8">
            <a:extLst>
              <a:ext uri="{FF2B5EF4-FFF2-40B4-BE49-F238E27FC236}">
                <a16:creationId xmlns:a16="http://schemas.microsoft.com/office/drawing/2014/main" id="{CBE785F0-2CC2-66B7-EC72-B9222815314E}"/>
              </a:ext>
            </a:extLst>
          </p:cNvPr>
          <p:cNvSpPr/>
          <p:nvPr/>
        </p:nvSpPr>
        <p:spPr>
          <a:xfrm>
            <a:off x="7267405" y="1762188"/>
            <a:ext cx="4145784" cy="3039165"/>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dirty="0"/>
              <a:t>Fördel</a:t>
            </a:r>
            <a:endParaRPr lang="sv-SE" sz="2400" b="1" dirty="0"/>
          </a:p>
          <a:p>
            <a:pPr algn="ctr">
              <a:spcBef>
                <a:spcPts val="1800"/>
              </a:spcBef>
            </a:pPr>
            <a:r>
              <a:rPr lang="sv-SE" sz="2400" dirty="0"/>
              <a:t>Ökat integritetsskydd och ökad följsamhet till Patientdatalagen.</a:t>
            </a:r>
          </a:p>
        </p:txBody>
      </p:sp>
      <p:pic>
        <p:nvPicPr>
          <p:cNvPr id="10" name="Bildobjekt 9" descr="En bild som visar pojke, illustration, klädsel, tecknad serie&#10;&#10;Automatiskt genererad beskrivning">
            <a:extLst>
              <a:ext uri="{FF2B5EF4-FFF2-40B4-BE49-F238E27FC236}">
                <a16:creationId xmlns:a16="http://schemas.microsoft.com/office/drawing/2014/main" id="{886F36BD-62A8-FA3D-5349-592E8920ED1D}"/>
              </a:ext>
            </a:extLst>
          </p:cNvPr>
          <p:cNvPicPr>
            <a:picLocks noChangeAspect="1"/>
          </p:cNvPicPr>
          <p:nvPr/>
        </p:nvPicPr>
        <p:blipFill rotWithShape="1">
          <a:blip r:embed="rId3">
            <a:extLst>
              <a:ext uri="{28A0092B-C50C-407E-A947-70E740481C1C}">
                <a14:useLocalDpi xmlns:a14="http://schemas.microsoft.com/office/drawing/2010/main" val="0"/>
              </a:ext>
            </a:extLst>
          </a:blip>
          <a:srcRect l="19038" r="-1316"/>
          <a:stretch/>
        </p:blipFill>
        <p:spPr>
          <a:xfrm>
            <a:off x="4640881" y="1285484"/>
            <a:ext cx="2910238" cy="4948938"/>
          </a:xfrm>
          <a:prstGeom prst="rect">
            <a:avLst/>
          </a:prstGeom>
        </p:spPr>
      </p:pic>
      <p:sp>
        <p:nvSpPr>
          <p:cNvPr id="5" name="textruta 4">
            <a:extLst>
              <a:ext uri="{FF2B5EF4-FFF2-40B4-BE49-F238E27FC236}">
                <a16:creationId xmlns:a16="http://schemas.microsoft.com/office/drawing/2014/main" id="{ED79AF8C-FA4C-A7B7-DB75-49EDC1B3AC0F}"/>
              </a:ext>
            </a:extLst>
          </p:cNvPr>
          <p:cNvSpPr txBox="1"/>
          <p:nvPr/>
        </p:nvSpPr>
        <p:spPr>
          <a:xfrm>
            <a:off x="1139687" y="4767315"/>
            <a:ext cx="2686888" cy="461665"/>
          </a:xfrm>
          <a:prstGeom prst="rect">
            <a:avLst/>
          </a:prstGeom>
          <a:noFill/>
        </p:spPr>
        <p:txBody>
          <a:bodyPr wrap="square">
            <a:spAutoFit/>
          </a:bodyPr>
          <a:lstStyle/>
          <a:p>
            <a:r>
              <a:rPr lang="sv-SE" sz="1200" dirty="0"/>
              <a:t>* Medvetet beslut om att klicka vidare för att se mer information. </a:t>
            </a:r>
          </a:p>
        </p:txBody>
      </p:sp>
      <p:sp>
        <p:nvSpPr>
          <p:cNvPr id="6" name="Platshållare för datum 4">
            <a:extLst>
              <a:ext uri="{FF2B5EF4-FFF2-40B4-BE49-F238E27FC236}">
                <a16:creationId xmlns:a16="http://schemas.microsoft.com/office/drawing/2014/main" id="{16E939D8-8836-D786-B209-C23EA8501B8F}"/>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2338876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p:txBody>
          <a:bodyPr/>
          <a:lstStyle/>
          <a:p>
            <a:pPr algn="ctr"/>
            <a:r>
              <a:rPr lang="sv-SE"/>
              <a:t>Vad innebär det här för oss? Diskutera.</a:t>
            </a: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851697" y="1599239"/>
            <a:ext cx="4145784" cy="4026935"/>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Utmaning</a:t>
            </a:r>
            <a:endParaRPr lang="sv-SE" sz="2400" b="1"/>
          </a:p>
          <a:p>
            <a:pPr algn="ctr">
              <a:spcBef>
                <a:spcPts val="1800"/>
              </a:spcBef>
            </a:pPr>
            <a:r>
              <a:rPr lang="sv-SE" sz="2400"/>
              <a:t>Ordinationsdriven vårdprocess innebär </a:t>
            </a:r>
            <a:br>
              <a:rPr lang="sv-SE" sz="2400"/>
            </a:br>
            <a:r>
              <a:rPr lang="sv-SE" sz="2400"/>
              <a:t>ett ändrat arbetssätt som man behöver vänja sig vid. </a:t>
            </a:r>
          </a:p>
        </p:txBody>
      </p:sp>
      <p:sp>
        <p:nvSpPr>
          <p:cNvPr id="9" name="Flödesschema: Alternativ process 8">
            <a:extLst>
              <a:ext uri="{FF2B5EF4-FFF2-40B4-BE49-F238E27FC236}">
                <a16:creationId xmlns:a16="http://schemas.microsoft.com/office/drawing/2014/main" id="{CBE785F0-2CC2-66B7-EC72-B9222815314E}"/>
              </a:ext>
            </a:extLst>
          </p:cNvPr>
          <p:cNvSpPr/>
          <p:nvPr/>
        </p:nvSpPr>
        <p:spPr>
          <a:xfrm>
            <a:off x="7024867" y="1599239"/>
            <a:ext cx="4145784" cy="4026935"/>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Fördel</a:t>
            </a:r>
            <a:endParaRPr lang="sv-SE" sz="2400" b="1"/>
          </a:p>
          <a:p>
            <a:pPr algn="ctr">
              <a:spcBef>
                <a:spcPts val="1800"/>
              </a:spcBef>
            </a:pPr>
            <a:r>
              <a:rPr lang="sv-SE" sz="2400"/>
              <a:t>Vårdprocessen drivs framåt genom olika ordinationer i systemet.</a:t>
            </a:r>
          </a:p>
          <a:p>
            <a:pPr algn="ctr">
              <a:spcBef>
                <a:spcPts val="1800"/>
              </a:spcBef>
            </a:pPr>
            <a:r>
              <a:rPr lang="sv-SE" sz="2400"/>
              <a:t>Vi kan följa processen och får ett tydligt stöd kring vad som har gjorts och återstår att göra.</a:t>
            </a:r>
          </a:p>
        </p:txBody>
      </p:sp>
      <p:pic>
        <p:nvPicPr>
          <p:cNvPr id="3" name="Bildobjekt 2" descr="En bild som visar tecknad serie, fotbeklädnader, illustration, klädsel&#10;&#10;Automatiskt genererad beskrivning">
            <a:extLst>
              <a:ext uri="{FF2B5EF4-FFF2-40B4-BE49-F238E27FC236}">
                <a16:creationId xmlns:a16="http://schemas.microsoft.com/office/drawing/2014/main" id="{E31B390C-4FE1-FE8C-F8FB-94789B3601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4947" y="1379306"/>
            <a:ext cx="1792454" cy="4867332"/>
          </a:xfrm>
          <a:prstGeom prst="rect">
            <a:avLst/>
          </a:prstGeom>
        </p:spPr>
      </p:pic>
      <p:sp>
        <p:nvSpPr>
          <p:cNvPr id="4" name="Platshållare för datum 4">
            <a:extLst>
              <a:ext uri="{FF2B5EF4-FFF2-40B4-BE49-F238E27FC236}">
                <a16:creationId xmlns:a16="http://schemas.microsoft.com/office/drawing/2014/main" id="{926B29EF-41DA-526E-470F-2B95AE5AEBAB}"/>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240190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p:txBody>
          <a:bodyPr/>
          <a:lstStyle/>
          <a:p>
            <a:pPr algn="ctr"/>
            <a:r>
              <a:rPr lang="sv-SE"/>
              <a:t>Vad innebär det här för oss? Diskutera.</a:t>
            </a: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851697" y="1636644"/>
            <a:ext cx="4145784" cy="3400847"/>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Utmaning</a:t>
            </a:r>
            <a:endParaRPr lang="sv-SE" sz="2400" b="1"/>
          </a:p>
          <a:p>
            <a:pPr algn="ctr">
              <a:spcBef>
                <a:spcPts val="1800"/>
              </a:spcBef>
            </a:pPr>
            <a:r>
              <a:rPr lang="sv-SE" sz="2400"/>
              <a:t>Vi måste lägga in strukturerade data. </a:t>
            </a:r>
          </a:p>
          <a:p>
            <a:pPr algn="ctr">
              <a:spcBef>
                <a:spcPts val="1800"/>
              </a:spcBef>
            </a:pPr>
            <a:r>
              <a:rPr lang="sv-SE" sz="2400"/>
              <a:t>Det kräver ett nytt arbetssätt för den som dokumenterar.</a:t>
            </a:r>
          </a:p>
          <a:p>
            <a:pPr algn="ctr">
              <a:spcBef>
                <a:spcPts val="1800"/>
              </a:spcBef>
            </a:pPr>
            <a:endParaRPr lang="sv-SE" sz="2400"/>
          </a:p>
        </p:txBody>
      </p:sp>
      <p:sp>
        <p:nvSpPr>
          <p:cNvPr id="9" name="Flödesschema: Alternativ process 8">
            <a:extLst>
              <a:ext uri="{FF2B5EF4-FFF2-40B4-BE49-F238E27FC236}">
                <a16:creationId xmlns:a16="http://schemas.microsoft.com/office/drawing/2014/main" id="{CBE785F0-2CC2-66B7-EC72-B9222815314E}"/>
              </a:ext>
            </a:extLst>
          </p:cNvPr>
          <p:cNvSpPr/>
          <p:nvPr/>
        </p:nvSpPr>
        <p:spPr>
          <a:xfrm>
            <a:off x="7267405" y="1636644"/>
            <a:ext cx="4145784" cy="3400847"/>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dirty="0"/>
              <a:t>Fördel</a:t>
            </a:r>
            <a:endParaRPr lang="sv-SE" sz="2400" b="1" dirty="0"/>
          </a:p>
          <a:p>
            <a:pPr algn="ctr">
              <a:spcBef>
                <a:spcPts val="1800"/>
              </a:spcBef>
            </a:pPr>
            <a:r>
              <a:rPr lang="sv-SE" sz="2400" dirty="0"/>
              <a:t>Data kan återanvändas </a:t>
            </a:r>
            <a:r>
              <a:rPr lang="sv-SE" sz="2400" dirty="0">
                <a:solidFill>
                  <a:schemeClr val="bg2"/>
                </a:solidFill>
              </a:rPr>
              <a:t>av dig eller </a:t>
            </a:r>
            <a:br>
              <a:rPr lang="sv-SE" sz="2400" dirty="0">
                <a:solidFill>
                  <a:schemeClr val="bg2"/>
                </a:solidFill>
              </a:rPr>
            </a:br>
            <a:r>
              <a:rPr lang="sv-SE" sz="2400" dirty="0">
                <a:solidFill>
                  <a:schemeClr val="bg2"/>
                </a:solidFill>
              </a:rPr>
              <a:t>dina kollegor. </a:t>
            </a:r>
          </a:p>
          <a:p>
            <a:pPr algn="ctr">
              <a:spcBef>
                <a:spcPts val="1800"/>
              </a:spcBef>
            </a:pPr>
            <a:endParaRPr lang="sv-SE" sz="2400" dirty="0"/>
          </a:p>
        </p:txBody>
      </p:sp>
      <p:grpSp>
        <p:nvGrpSpPr>
          <p:cNvPr id="7" name="Grupp 6">
            <a:extLst>
              <a:ext uri="{FF2B5EF4-FFF2-40B4-BE49-F238E27FC236}">
                <a16:creationId xmlns:a16="http://schemas.microsoft.com/office/drawing/2014/main" id="{6EFCB50C-8A45-4024-F55D-41FB0676F4D6}"/>
              </a:ext>
            </a:extLst>
          </p:cNvPr>
          <p:cNvGrpSpPr/>
          <p:nvPr/>
        </p:nvGrpSpPr>
        <p:grpSpPr>
          <a:xfrm>
            <a:off x="4997481" y="1095153"/>
            <a:ext cx="2424088" cy="5147544"/>
            <a:chOff x="7539294" y="2775039"/>
            <a:chExt cx="3229580" cy="6858000"/>
          </a:xfrm>
        </p:grpSpPr>
        <p:pic>
          <p:nvPicPr>
            <p:cNvPr id="10" name="Bildobjekt 9">
              <a:extLst>
                <a:ext uri="{FF2B5EF4-FFF2-40B4-BE49-F238E27FC236}">
                  <a16:creationId xmlns:a16="http://schemas.microsoft.com/office/drawing/2014/main" id="{EE5AA847-A20E-B0AB-0D29-936C1D9EC7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294" y="2775039"/>
              <a:ext cx="3229580" cy="6858000"/>
            </a:xfrm>
            <a:prstGeom prst="rect">
              <a:avLst/>
            </a:prstGeom>
            <a:effectLst>
              <a:outerShdw blurRad="50800" dist="38100" dir="2700000" algn="tl" rotWithShape="0">
                <a:prstClr val="black">
                  <a:alpha val="40000"/>
                </a:prstClr>
              </a:outerShdw>
            </a:effectLst>
          </p:spPr>
        </p:pic>
        <p:sp>
          <p:nvSpPr>
            <p:cNvPr id="11" name="Rektangel 15">
              <a:extLst>
                <a:ext uri="{FF2B5EF4-FFF2-40B4-BE49-F238E27FC236}">
                  <a16:creationId xmlns:a16="http://schemas.microsoft.com/office/drawing/2014/main" id="{E5BE21B1-1247-A80D-7520-37CB5C8B93C1}"/>
                </a:ext>
              </a:extLst>
            </p:cNvPr>
            <p:cNvSpPr/>
            <p:nvPr/>
          </p:nvSpPr>
          <p:spPr>
            <a:xfrm>
              <a:off x="9018392" y="5306889"/>
              <a:ext cx="484697" cy="472119"/>
            </a:xfrm>
            <a:custGeom>
              <a:avLst/>
              <a:gdLst>
                <a:gd name="connsiteX0" fmla="*/ 0 w 393096"/>
                <a:gd name="connsiteY0" fmla="*/ 0 h 320512"/>
                <a:gd name="connsiteX1" fmla="*/ 393096 w 393096"/>
                <a:gd name="connsiteY1" fmla="*/ 0 h 320512"/>
                <a:gd name="connsiteX2" fmla="*/ 393096 w 393096"/>
                <a:gd name="connsiteY2" fmla="*/ 320512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54996 w 393096"/>
                <a:gd name="connsiteY2" fmla="*/ 290878 h 320512"/>
                <a:gd name="connsiteX3" fmla="*/ 0 w 393096"/>
                <a:gd name="connsiteY3" fmla="*/ 320512 h 320512"/>
                <a:gd name="connsiteX4" fmla="*/ 0 w 393096"/>
                <a:gd name="connsiteY4" fmla="*/ 0 h 320512"/>
                <a:gd name="connsiteX0" fmla="*/ 0 w 393096"/>
                <a:gd name="connsiteY0" fmla="*/ 0 h 324958"/>
                <a:gd name="connsiteX1" fmla="*/ 393096 w 393096"/>
                <a:gd name="connsiteY1" fmla="*/ 0 h 324958"/>
                <a:gd name="connsiteX2" fmla="*/ 354996 w 393096"/>
                <a:gd name="connsiteY2" fmla="*/ 290878 h 324958"/>
                <a:gd name="connsiteX3" fmla="*/ 0 w 393096"/>
                <a:gd name="connsiteY3" fmla="*/ 320512 h 324958"/>
                <a:gd name="connsiteX4" fmla="*/ 0 w 393096"/>
                <a:gd name="connsiteY4" fmla="*/ 0 h 324958"/>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20512"/>
                <a:gd name="connsiteX1" fmla="*/ 393096 w 393096"/>
                <a:gd name="connsiteY1" fmla="*/ 0 h 320512"/>
                <a:gd name="connsiteX2" fmla="*/ 340326 w 393096"/>
                <a:gd name="connsiteY2" fmla="*/ 272948 h 320512"/>
                <a:gd name="connsiteX3" fmla="*/ 0 w 393096"/>
                <a:gd name="connsiteY3" fmla="*/ 320512 h 320512"/>
                <a:gd name="connsiteX4" fmla="*/ 0 w 393096"/>
                <a:gd name="connsiteY4" fmla="*/ 0 h 320512"/>
                <a:gd name="connsiteX0" fmla="*/ 0 w 393096"/>
                <a:gd name="connsiteY0" fmla="*/ 0 h 359533"/>
                <a:gd name="connsiteX1" fmla="*/ 393096 w 393096"/>
                <a:gd name="connsiteY1" fmla="*/ 0 h 359533"/>
                <a:gd name="connsiteX2" fmla="*/ 340326 w 393096"/>
                <a:gd name="connsiteY2" fmla="*/ 272948 h 359533"/>
                <a:gd name="connsiteX3" fmla="*/ 0 w 393096"/>
                <a:gd name="connsiteY3" fmla="*/ 320512 h 359533"/>
                <a:gd name="connsiteX4" fmla="*/ 0 w 393096"/>
                <a:gd name="connsiteY4" fmla="*/ 0 h 359533"/>
                <a:gd name="connsiteX0" fmla="*/ 0 w 394853"/>
                <a:gd name="connsiteY0" fmla="*/ 0 h 359533"/>
                <a:gd name="connsiteX1" fmla="*/ 393096 w 394853"/>
                <a:gd name="connsiteY1" fmla="*/ 0 h 359533"/>
                <a:gd name="connsiteX2" fmla="*/ 340326 w 394853"/>
                <a:gd name="connsiteY2" fmla="*/ 272948 h 359533"/>
                <a:gd name="connsiteX3" fmla="*/ 0 w 394853"/>
                <a:gd name="connsiteY3" fmla="*/ 320512 h 359533"/>
                <a:gd name="connsiteX4" fmla="*/ 0 w 394853"/>
                <a:gd name="connsiteY4" fmla="*/ 0 h 359533"/>
                <a:gd name="connsiteX0" fmla="*/ 0 w 394853"/>
                <a:gd name="connsiteY0" fmla="*/ 0 h 378491"/>
                <a:gd name="connsiteX1" fmla="*/ 393096 w 394853"/>
                <a:gd name="connsiteY1" fmla="*/ 0 h 378491"/>
                <a:gd name="connsiteX2" fmla="*/ 340326 w 394853"/>
                <a:gd name="connsiteY2" fmla="*/ 272948 h 378491"/>
                <a:gd name="connsiteX3" fmla="*/ 258137 w 394853"/>
                <a:gd name="connsiteY3" fmla="*/ 375409 h 378491"/>
                <a:gd name="connsiteX4" fmla="*/ 0 w 394853"/>
                <a:gd name="connsiteY4" fmla="*/ 320512 h 378491"/>
                <a:gd name="connsiteX5" fmla="*/ 0 w 394853"/>
                <a:gd name="connsiteY5" fmla="*/ 0 h 37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853" h="378491">
                  <a:moveTo>
                    <a:pt x="0" y="0"/>
                  </a:moveTo>
                  <a:lnTo>
                    <a:pt x="393096" y="0"/>
                  </a:lnTo>
                  <a:cubicBezTo>
                    <a:pt x="375506" y="90983"/>
                    <a:pt x="432893" y="225974"/>
                    <a:pt x="340326" y="272948"/>
                  </a:cubicBezTo>
                  <a:cubicBezTo>
                    <a:pt x="316203" y="331984"/>
                    <a:pt x="314858" y="367482"/>
                    <a:pt x="258137" y="375409"/>
                  </a:cubicBezTo>
                  <a:cubicBezTo>
                    <a:pt x="201416" y="383336"/>
                    <a:pt x="41393" y="379549"/>
                    <a:pt x="0" y="320512"/>
                  </a:cubicBezTo>
                  <a:lnTo>
                    <a:pt x="0" y="0"/>
                  </a:lnTo>
                  <a:close/>
                </a:path>
              </a:pathLst>
            </a:custGeom>
            <a:solidFill>
              <a:srgbClr val="A6D2D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sp>
        <p:nvSpPr>
          <p:cNvPr id="3" name="Platshållare för datum 4">
            <a:extLst>
              <a:ext uri="{FF2B5EF4-FFF2-40B4-BE49-F238E27FC236}">
                <a16:creationId xmlns:a16="http://schemas.microsoft.com/office/drawing/2014/main" id="{847235F2-BDAC-0322-8EDD-CDB020984183}"/>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100784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p:txBody>
          <a:bodyPr/>
          <a:lstStyle/>
          <a:p>
            <a:pPr algn="ctr"/>
            <a:r>
              <a:rPr lang="sv-SE"/>
              <a:t>Vad innebär det här för oss? Diskutera.</a:t>
            </a: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365760" y="1208823"/>
            <a:ext cx="5819140" cy="4999534"/>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36000" tIns="0" rIns="36000" bIns="36000" rtlCol="0" anchor="t"/>
          <a:lstStyle/>
          <a:p>
            <a:pPr algn="ctr">
              <a:spcBef>
                <a:spcPts val="1800"/>
              </a:spcBef>
            </a:pPr>
            <a:r>
              <a:rPr lang="sv-SE" sz="2800" b="1"/>
              <a:t>Utmaning</a:t>
            </a:r>
            <a:endParaRPr lang="sv-SE" sz="2200" b="1"/>
          </a:p>
          <a:p>
            <a:pPr algn="ctr">
              <a:spcBef>
                <a:spcPts val="1800"/>
              </a:spcBef>
            </a:pPr>
            <a:r>
              <a:rPr kumimoji="0" lang="sv-SE" sz="2400" b="0" i="0" u="none" strike="noStrike" kern="1200" cap="none" spc="0" normalizeH="0" baseline="0" noProof="0">
                <a:ln>
                  <a:noFill/>
                </a:ln>
                <a:solidFill>
                  <a:schemeClr val="bg1"/>
                </a:solidFill>
                <a:effectLst/>
                <a:uLnTx/>
                <a:uFillTx/>
                <a:ea typeface="+mn-ea"/>
                <a:cs typeface="+mn-cs"/>
              </a:rPr>
              <a:t>Dokumentation måste ske i nära anslutning till vårdhändelsen.</a:t>
            </a:r>
          </a:p>
          <a:p>
            <a:pPr algn="ctr">
              <a:spcBef>
                <a:spcPts val="1800"/>
              </a:spcBef>
            </a:pPr>
            <a:r>
              <a:rPr kumimoji="0" lang="sv-SE" sz="2400" i="0" u="none" strike="noStrike" kern="1200" cap="none" spc="0" normalizeH="0" baseline="0" noProof="0">
                <a:ln>
                  <a:noFill/>
                </a:ln>
                <a:solidFill>
                  <a:schemeClr val="bg1"/>
                </a:solidFill>
                <a:effectLst/>
                <a:uLnTx/>
                <a:uFillTx/>
                <a:ea typeface="+mn-ea"/>
                <a:cs typeface="+mn-cs"/>
              </a:rPr>
              <a:t>Den som dokumenterar kliniskt behöver själv lägga in informationen med hjälp av tangentbord/mus och taligenkänning.</a:t>
            </a:r>
            <a:endParaRPr lang="sv-SE" sz="2400"/>
          </a:p>
        </p:txBody>
      </p:sp>
      <p:sp>
        <p:nvSpPr>
          <p:cNvPr id="9" name="Flödesschema: Alternativ process 8">
            <a:extLst>
              <a:ext uri="{FF2B5EF4-FFF2-40B4-BE49-F238E27FC236}">
                <a16:creationId xmlns:a16="http://schemas.microsoft.com/office/drawing/2014/main" id="{CBE785F0-2CC2-66B7-EC72-B9222815314E}"/>
              </a:ext>
            </a:extLst>
          </p:cNvPr>
          <p:cNvSpPr/>
          <p:nvPr/>
        </p:nvSpPr>
        <p:spPr>
          <a:xfrm>
            <a:off x="7546555" y="1208823"/>
            <a:ext cx="3512292" cy="4999534"/>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Fördel</a:t>
            </a:r>
            <a:endParaRPr lang="sv-SE" sz="2400" b="1"/>
          </a:p>
          <a:p>
            <a:pPr algn="ctr">
              <a:spcBef>
                <a:spcPts val="1800"/>
              </a:spcBef>
            </a:pPr>
            <a:r>
              <a:rPr lang="sv-SE" sz="2400"/>
              <a:t>Informationen finns där den behövs, </a:t>
            </a:r>
            <a:br>
              <a:rPr lang="sv-SE" sz="2400"/>
            </a:br>
            <a:r>
              <a:rPr lang="sv-SE" sz="2400"/>
              <a:t>när den behövs.</a:t>
            </a:r>
          </a:p>
        </p:txBody>
      </p:sp>
      <p:pic>
        <p:nvPicPr>
          <p:cNvPr id="4" name="Bildobjekt 3" descr="En bild som visar klädsel, Människoansikte, pojke, tecknad serie&#10;&#10;Automatiskt genererad beskrivning">
            <a:extLst>
              <a:ext uri="{FF2B5EF4-FFF2-40B4-BE49-F238E27FC236}">
                <a16:creationId xmlns:a16="http://schemas.microsoft.com/office/drawing/2014/main" id="{8A431E97-0FDD-E85F-86AD-37852568E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9537" y="962951"/>
            <a:ext cx="2125254" cy="5359076"/>
          </a:xfrm>
          <a:prstGeom prst="rect">
            <a:avLst/>
          </a:prstGeom>
        </p:spPr>
      </p:pic>
      <p:sp>
        <p:nvSpPr>
          <p:cNvPr id="3" name="Platshållare för datum 4">
            <a:extLst>
              <a:ext uri="{FF2B5EF4-FFF2-40B4-BE49-F238E27FC236}">
                <a16:creationId xmlns:a16="http://schemas.microsoft.com/office/drawing/2014/main" id="{B99DA607-3339-CCBA-0D7A-EFD59F21F9ED}"/>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3957499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p:txBody>
          <a:bodyPr/>
          <a:lstStyle/>
          <a:p>
            <a:pPr algn="ctr"/>
            <a:r>
              <a:rPr lang="sv-SE" dirty="0"/>
              <a:t>Vad innebär det här för oss? </a:t>
            </a:r>
            <a:endParaRPr lang="sv-SE" dirty="0">
              <a:solidFill>
                <a:srgbClr val="FF0000"/>
              </a:solidFill>
            </a:endParaRP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609600" y="1541961"/>
            <a:ext cx="5476179" cy="3323956"/>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Utmaning</a:t>
            </a:r>
            <a:endParaRPr lang="sv-SE" sz="2400" b="1"/>
          </a:p>
          <a:p>
            <a:pPr algn="ctr">
              <a:spcBef>
                <a:spcPts val="1800"/>
              </a:spcBef>
            </a:pPr>
            <a:r>
              <a:rPr lang="sv-SE" sz="2400"/>
              <a:t>Det blir en vårdhändelse för varje besök/vårdtillfälle i öppen och slutenvård. </a:t>
            </a:r>
          </a:p>
          <a:p>
            <a:pPr algn="ctr">
              <a:spcBef>
                <a:spcPts val="1800"/>
              </a:spcBef>
            </a:pPr>
            <a:r>
              <a:rPr lang="sv-SE" sz="2400"/>
              <a:t>Kodningsflödet blir tätare kopplat till vårddokumentationen. </a:t>
            </a:r>
            <a:br>
              <a:rPr lang="sv-SE" sz="2400"/>
            </a:br>
            <a:endParaRPr kumimoji="0" lang="sv-SE" sz="2400" i="0" u="none" strike="noStrike" kern="1200" cap="none" spc="0" normalizeH="0" baseline="0" noProof="0">
              <a:ln>
                <a:noFill/>
              </a:ln>
              <a:solidFill>
                <a:schemeClr val="bg1"/>
              </a:solidFill>
              <a:effectLst/>
              <a:uLnTx/>
              <a:uFillTx/>
              <a:ea typeface="+mn-ea"/>
              <a:cs typeface="+mn-cs"/>
            </a:endParaRPr>
          </a:p>
          <a:p>
            <a:pPr algn="ctr">
              <a:spcBef>
                <a:spcPts val="1800"/>
              </a:spcBef>
            </a:pPr>
            <a:endParaRPr lang="sv-SE" sz="2400"/>
          </a:p>
        </p:txBody>
      </p:sp>
      <p:sp>
        <p:nvSpPr>
          <p:cNvPr id="9" name="Flödesschema: Alternativ process 8">
            <a:extLst>
              <a:ext uri="{FF2B5EF4-FFF2-40B4-BE49-F238E27FC236}">
                <a16:creationId xmlns:a16="http://schemas.microsoft.com/office/drawing/2014/main" id="{CBE785F0-2CC2-66B7-EC72-B9222815314E}"/>
              </a:ext>
            </a:extLst>
          </p:cNvPr>
          <p:cNvSpPr/>
          <p:nvPr/>
        </p:nvSpPr>
        <p:spPr>
          <a:xfrm>
            <a:off x="7606570" y="1541960"/>
            <a:ext cx="3851050" cy="3323955"/>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bIns="0" rtlCol="0" anchor="t"/>
          <a:lstStyle/>
          <a:p>
            <a:pPr algn="ctr">
              <a:spcBef>
                <a:spcPts val="1800"/>
              </a:spcBef>
            </a:pPr>
            <a:r>
              <a:rPr lang="sv-SE" sz="2800" b="1"/>
              <a:t>Fördel</a:t>
            </a:r>
            <a:endParaRPr lang="sv-SE" sz="2400" b="1"/>
          </a:p>
          <a:p>
            <a:pPr algn="ctr">
              <a:spcBef>
                <a:spcPts val="1800"/>
              </a:spcBef>
            </a:pPr>
            <a:r>
              <a:rPr lang="sv-SE" sz="2400"/>
              <a:t>Man slipper leta upp koder, de syns direkt i journalen.</a:t>
            </a:r>
          </a:p>
          <a:p>
            <a:pPr algn="ctr">
              <a:spcBef>
                <a:spcPts val="1800"/>
              </a:spcBef>
            </a:pPr>
            <a:endParaRPr lang="sv-SE" sz="2400"/>
          </a:p>
        </p:txBody>
      </p:sp>
      <p:pic>
        <p:nvPicPr>
          <p:cNvPr id="7" name="Bildobjekt 6" descr="En bild som visar fotbeklädnader, klädsel, skiss, rita&#10;&#10;Automatiskt genererad beskrivning">
            <a:extLst>
              <a:ext uri="{FF2B5EF4-FFF2-40B4-BE49-F238E27FC236}">
                <a16:creationId xmlns:a16="http://schemas.microsoft.com/office/drawing/2014/main" id="{D8EE46BF-F958-2DE9-2DD8-A210F768F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81" y="1054657"/>
            <a:ext cx="2038008" cy="5231286"/>
          </a:xfrm>
          <a:prstGeom prst="rect">
            <a:avLst/>
          </a:prstGeom>
        </p:spPr>
      </p:pic>
      <p:sp>
        <p:nvSpPr>
          <p:cNvPr id="3" name="Platshållare för datum 4">
            <a:extLst>
              <a:ext uri="{FF2B5EF4-FFF2-40B4-BE49-F238E27FC236}">
                <a16:creationId xmlns:a16="http://schemas.microsoft.com/office/drawing/2014/main" id="{DA0663A2-55C3-ABBC-23B1-D366E075734E}"/>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347396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33D069-F7C6-319B-3BA1-336E2E203407}"/>
              </a:ext>
            </a:extLst>
          </p:cNvPr>
          <p:cNvSpPr>
            <a:spLocks noGrp="1"/>
          </p:cNvSpPr>
          <p:nvPr>
            <p:ph type="title"/>
          </p:nvPr>
        </p:nvSpPr>
        <p:spPr/>
        <p:txBody>
          <a:bodyPr/>
          <a:lstStyle/>
          <a:p>
            <a:pPr algn="ctr"/>
            <a:r>
              <a:rPr lang="sv-SE"/>
              <a:t>Hur klarar vi detta? Diskutera.</a:t>
            </a:r>
          </a:p>
        </p:txBody>
      </p:sp>
      <p:sp>
        <p:nvSpPr>
          <p:cNvPr id="8" name="Flödesschema: Alternativ process 7">
            <a:extLst>
              <a:ext uri="{FF2B5EF4-FFF2-40B4-BE49-F238E27FC236}">
                <a16:creationId xmlns:a16="http://schemas.microsoft.com/office/drawing/2014/main" id="{A6DC13C2-F52A-6593-159E-7211ECC5294F}"/>
              </a:ext>
            </a:extLst>
          </p:cNvPr>
          <p:cNvSpPr/>
          <p:nvPr/>
        </p:nvSpPr>
        <p:spPr>
          <a:xfrm>
            <a:off x="2776582" y="1699058"/>
            <a:ext cx="7328568" cy="3949933"/>
          </a:xfrm>
          <a:prstGeom prst="flowChartAlternateProcess">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Bef>
                <a:spcPts val="1800"/>
              </a:spcBef>
            </a:pPr>
            <a:r>
              <a:rPr lang="sv-SE" sz="2800" b="1"/>
              <a:t>Utmaning</a:t>
            </a:r>
            <a:endParaRPr lang="sv-SE" sz="2400" b="1"/>
          </a:p>
          <a:p>
            <a:pPr algn="ctr">
              <a:spcBef>
                <a:spcPts val="1800"/>
              </a:spcBef>
            </a:pPr>
            <a:r>
              <a:rPr lang="sv-SE" sz="2400"/>
              <a:t>Det tar nästan två år att rulla ut </a:t>
            </a:r>
            <a:br>
              <a:rPr lang="sv-SE" sz="2400"/>
            </a:br>
            <a:r>
              <a:rPr lang="sv-SE" sz="2400"/>
              <a:t>systemet i hela Skåne. </a:t>
            </a:r>
          </a:p>
          <a:p>
            <a:pPr algn="ctr">
              <a:spcBef>
                <a:spcPts val="1800"/>
              </a:spcBef>
            </a:pPr>
            <a:r>
              <a:rPr lang="sv-SE" sz="2400"/>
              <a:t>Då behöver vi ha koll på att alla ännu inte arbetar i samma system och inte har samma arbetssätt. </a:t>
            </a:r>
          </a:p>
          <a:p>
            <a:pPr algn="ctr">
              <a:spcBef>
                <a:spcPts val="1800"/>
              </a:spcBef>
            </a:pPr>
            <a:r>
              <a:rPr lang="sv-SE" sz="2400"/>
              <a:t>Vi behöver ha rutiner för hur vi hanterar detta. </a:t>
            </a:r>
          </a:p>
          <a:p>
            <a:pPr algn="ctr">
              <a:spcBef>
                <a:spcPts val="1800"/>
              </a:spcBef>
            </a:pPr>
            <a:endParaRPr lang="sv-SE" sz="2400"/>
          </a:p>
        </p:txBody>
      </p:sp>
      <p:pic>
        <p:nvPicPr>
          <p:cNvPr id="13" name="Bildobjekt 12" descr="En bild som visar person, tecknad serie, konst&#10;&#10;Automatiskt genererad beskrivning">
            <a:extLst>
              <a:ext uri="{FF2B5EF4-FFF2-40B4-BE49-F238E27FC236}">
                <a16:creationId xmlns:a16="http://schemas.microsoft.com/office/drawing/2014/main" id="{8C448672-8C6D-EB50-5767-D3600A19F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839" y="1414177"/>
            <a:ext cx="1724324" cy="4797590"/>
          </a:xfrm>
          <a:prstGeom prst="rect">
            <a:avLst/>
          </a:prstGeom>
        </p:spPr>
      </p:pic>
      <p:sp>
        <p:nvSpPr>
          <p:cNvPr id="3" name="Platshållare för datum 4">
            <a:extLst>
              <a:ext uri="{FF2B5EF4-FFF2-40B4-BE49-F238E27FC236}">
                <a16:creationId xmlns:a16="http://schemas.microsoft.com/office/drawing/2014/main" id="{B3C95856-D262-A52D-7D4C-C5A5FABE16DF}"/>
              </a:ext>
            </a:extLst>
          </p:cNvPr>
          <p:cNvSpPr>
            <a:spLocks noGrp="1"/>
          </p:cNvSpPr>
          <p:nvPr>
            <p:ph type="dt" sz="half" idx="10"/>
          </p:nvPr>
        </p:nvSpPr>
        <p:spPr>
          <a:xfrm>
            <a:off x="609600" y="6530791"/>
            <a:ext cx="1060175" cy="354182"/>
          </a:xfrm>
        </p:spPr>
        <p:txBody>
          <a:bodyPr/>
          <a:lstStyle/>
          <a:p>
            <a:r>
              <a:rPr lang="sv-SE"/>
              <a:t>2024-10-29</a:t>
            </a:r>
          </a:p>
        </p:txBody>
      </p:sp>
    </p:spTree>
    <p:extLst>
      <p:ext uri="{BB962C8B-B14F-4D97-AF65-F5344CB8AC3E}">
        <p14:creationId xmlns:p14="http://schemas.microsoft.com/office/powerpoint/2010/main" val="338620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2E098F2-AA90-97B4-9AAF-41E428A1C838}"/>
              </a:ext>
            </a:extLst>
          </p:cNvPr>
          <p:cNvSpPr>
            <a:spLocks noGrp="1"/>
          </p:cNvSpPr>
          <p:nvPr>
            <p:ph type="ctrTitle"/>
          </p:nvPr>
        </p:nvSpPr>
        <p:spPr/>
        <p:txBody>
          <a:bodyPr/>
          <a:lstStyle/>
          <a:p>
            <a:r>
              <a:rPr lang="sv-SE"/>
              <a:t>Tack!</a:t>
            </a:r>
          </a:p>
        </p:txBody>
      </p:sp>
      <p:sp>
        <p:nvSpPr>
          <p:cNvPr id="3" name="Platshållare för sidfot 2">
            <a:extLst>
              <a:ext uri="{FF2B5EF4-FFF2-40B4-BE49-F238E27FC236}">
                <a16:creationId xmlns:a16="http://schemas.microsoft.com/office/drawing/2014/main" id="{D4E575A2-9498-5C26-7433-86793C2C2440}"/>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802196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5340ED-9E42-EE59-1706-AEC2F3FB23B2}"/>
              </a:ext>
            </a:extLst>
          </p:cNvPr>
          <p:cNvSpPr>
            <a:spLocks noGrp="1"/>
          </p:cNvSpPr>
          <p:nvPr>
            <p:ph type="title"/>
          </p:nvPr>
        </p:nvSpPr>
        <p:spPr/>
        <p:txBody>
          <a:bodyPr/>
          <a:lstStyle/>
          <a:p>
            <a:r>
              <a:rPr lang="sv-SE"/>
              <a:t>Syftet med detta material</a:t>
            </a:r>
          </a:p>
        </p:txBody>
      </p:sp>
      <p:sp>
        <p:nvSpPr>
          <p:cNvPr id="3" name="Platshållare för innehåll 2">
            <a:extLst>
              <a:ext uri="{FF2B5EF4-FFF2-40B4-BE49-F238E27FC236}">
                <a16:creationId xmlns:a16="http://schemas.microsoft.com/office/drawing/2014/main" id="{FFD08B06-201B-D762-282B-69AF063426BC}"/>
              </a:ext>
            </a:extLst>
          </p:cNvPr>
          <p:cNvSpPr>
            <a:spLocks noGrp="1"/>
          </p:cNvSpPr>
          <p:nvPr>
            <p:ph idx="1"/>
          </p:nvPr>
        </p:nvSpPr>
        <p:spPr>
          <a:xfrm>
            <a:off x="637902" y="2359711"/>
            <a:ext cx="10664716" cy="4424580"/>
          </a:xfrm>
        </p:spPr>
        <p:txBody>
          <a:bodyPr vert="horz" lIns="91440" tIns="45720" rIns="91440" bIns="45720" rtlCol="0" anchor="t">
            <a:noAutofit/>
          </a:bodyPr>
          <a:lstStyle/>
          <a:p>
            <a:pPr>
              <a:spcBef>
                <a:spcPts val="1200"/>
              </a:spcBef>
            </a:pPr>
            <a:r>
              <a:rPr lang="sv-SE" sz="1700" dirty="0"/>
              <a:t>Som chef behöver du känna till vilka fördelar som det nya systemet och de nya arbetssätten medför och vad som kan vara utmanande när vi börjar arbeta med SDV.</a:t>
            </a:r>
          </a:p>
          <a:p>
            <a:pPr>
              <a:spcBef>
                <a:spcPts val="1200"/>
              </a:spcBef>
            </a:pPr>
            <a:r>
              <a:rPr lang="sv-SE" sz="1700" dirty="0"/>
              <a:t>Du behöver hjälpa dina medarbetare att förstå vad som kommer att hända och hur de påverkas. </a:t>
            </a:r>
          </a:p>
          <a:p>
            <a:pPr>
              <a:spcBef>
                <a:spcPts val="1200"/>
              </a:spcBef>
            </a:pPr>
            <a:r>
              <a:rPr lang="sv-SE" sz="1700" dirty="0"/>
              <a:t>Du kan behöva anpassa presentationen efter vad du tror att just dina medarbetare behöver. </a:t>
            </a:r>
          </a:p>
          <a:p>
            <a:pPr>
              <a:spcBef>
                <a:spcPts val="1200"/>
              </a:spcBef>
            </a:pPr>
            <a:r>
              <a:rPr lang="sv-SE" sz="1700" dirty="0"/>
              <a:t>För att göra informationen lättare att ta till sig är animeringar inlagda, så att texten stegas fram. </a:t>
            </a:r>
          </a:p>
          <a:p>
            <a:pPr>
              <a:spcBef>
                <a:spcPts val="1200"/>
              </a:spcBef>
            </a:pPr>
            <a:r>
              <a:rPr lang="sv-SE" sz="1700" dirty="0"/>
              <a:t>Om du använder presentationen för en APT; se till att skapa dialog, så att det inte bara blir envägs information från din sida! Dialog är grunden för djupare förståelse och samsyn. </a:t>
            </a:r>
            <a:r>
              <a:rPr lang="en-US" sz="1700" dirty="0"/>
              <a:t>​</a:t>
            </a:r>
            <a:r>
              <a:rPr lang="sv-SE" sz="1700" dirty="0"/>
              <a:t>Dialog är en viktig hörnsten för att en APT ska anses ha uppfyllt sitt syfte.</a:t>
            </a:r>
            <a:r>
              <a:rPr lang="en-US" sz="1700" dirty="0"/>
              <a:t>​</a:t>
            </a:r>
          </a:p>
          <a:p>
            <a:pPr algn="l" rtl="0" fontAlgn="base">
              <a:spcBef>
                <a:spcPts val="1200"/>
              </a:spcBef>
              <a:buFont typeface="Arial" panose="020B0604020202020204" pitchFamily="34" charset="0"/>
              <a:buChar char="•"/>
            </a:pPr>
            <a:r>
              <a:rPr lang="sv-SE" sz="1700" dirty="0"/>
              <a:t>Förslag på dialogövningar är inlagda sist i presentationen. Skapa gärna dina egna frågor/övningar, som passar just din grupp. Viktigt att medarbetarna får sätta ord på sina egna tankar, farhågor, förhoppningar. Det hjälper dig som chef att driva förändringsarbetet framåt</a:t>
            </a:r>
            <a:r>
              <a:rPr lang="sv-SE" sz="1800" dirty="0"/>
              <a:t>.</a:t>
            </a:r>
            <a:r>
              <a:rPr lang="en-US" sz="1800" dirty="0"/>
              <a:t>​</a:t>
            </a:r>
          </a:p>
          <a:p>
            <a:pPr>
              <a:spcBef>
                <a:spcPts val="1200"/>
              </a:spcBef>
            </a:pPr>
            <a:endParaRPr lang="sv-SE" sz="1800" dirty="0">
              <a:highlight>
                <a:srgbClr val="FFFF00"/>
              </a:highlight>
            </a:endParaRPr>
          </a:p>
        </p:txBody>
      </p:sp>
      <p:sp>
        <p:nvSpPr>
          <p:cNvPr id="5" name="Rektangel: rundade hörn 4">
            <a:extLst>
              <a:ext uri="{FF2B5EF4-FFF2-40B4-BE49-F238E27FC236}">
                <a16:creationId xmlns:a16="http://schemas.microsoft.com/office/drawing/2014/main" id="{2C7203EC-AD96-08A8-91EE-7B080BC8413B}"/>
              </a:ext>
            </a:extLst>
          </p:cNvPr>
          <p:cNvSpPr/>
          <p:nvPr/>
        </p:nvSpPr>
        <p:spPr>
          <a:xfrm>
            <a:off x="637902" y="1105786"/>
            <a:ext cx="10955884" cy="1180214"/>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1900" dirty="0">
                <a:solidFill>
                  <a:schemeClr val="bg2"/>
                </a:solidFill>
              </a:rPr>
              <a:t>Det här underlaget är tänkt som ett stöd för dig som chef när du ska berätta för dina medarbetare om fördelar och utmaningar med SDV. </a:t>
            </a:r>
            <a:r>
              <a:rPr lang="sv-SE" sz="1900" dirty="0">
                <a:solidFill>
                  <a:schemeClr val="accent3">
                    <a:lumMod val="40000"/>
                    <a:lumOff val="60000"/>
                  </a:schemeClr>
                </a:solidFill>
              </a:rPr>
              <a:t>Spara en egen kopia av filen innan </a:t>
            </a:r>
            <a:br>
              <a:rPr lang="sv-SE" sz="1900" dirty="0">
                <a:solidFill>
                  <a:schemeClr val="accent3">
                    <a:lumMod val="40000"/>
                    <a:lumOff val="60000"/>
                  </a:schemeClr>
                </a:solidFill>
              </a:rPr>
            </a:br>
            <a:r>
              <a:rPr lang="sv-SE" sz="1900" dirty="0">
                <a:solidFill>
                  <a:schemeClr val="accent3">
                    <a:lumMod val="40000"/>
                    <a:lumOff val="60000"/>
                  </a:schemeClr>
                </a:solidFill>
              </a:rPr>
              <a:t>du börjar göra dina anpassningar – tack!</a:t>
            </a:r>
          </a:p>
        </p:txBody>
      </p:sp>
      <p:sp>
        <p:nvSpPr>
          <p:cNvPr id="13" name="Platshållare för datum 4">
            <a:extLst>
              <a:ext uri="{FF2B5EF4-FFF2-40B4-BE49-F238E27FC236}">
                <a16:creationId xmlns:a16="http://schemas.microsoft.com/office/drawing/2014/main" id="{EAEA972D-4EFA-8819-D677-7614EF21136E}"/>
              </a:ext>
            </a:extLst>
          </p:cNvPr>
          <p:cNvSpPr txBox="1">
            <a:spLocks/>
          </p:cNvSpPr>
          <p:nvPr/>
        </p:nvSpPr>
        <p:spPr>
          <a:xfrm>
            <a:off x="609600" y="6530791"/>
            <a:ext cx="1549400" cy="35965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200">
                <a:solidFill>
                  <a:schemeClr val="bg1">
                    <a:lumMod val="65000"/>
                  </a:schemeClr>
                </a:solidFill>
              </a:rPr>
              <a:t>2024-10-29</a:t>
            </a:r>
          </a:p>
        </p:txBody>
      </p:sp>
    </p:spTree>
    <p:extLst>
      <p:ext uri="{BB962C8B-B14F-4D97-AF65-F5344CB8AC3E}">
        <p14:creationId xmlns:p14="http://schemas.microsoft.com/office/powerpoint/2010/main" val="174716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2A26E775-3E19-9BBE-DBB0-B9FAE6331492}"/>
              </a:ext>
            </a:extLst>
          </p:cNvPr>
          <p:cNvSpPr>
            <a:spLocks noGrp="1"/>
          </p:cNvSpPr>
          <p:nvPr>
            <p:ph type="title"/>
          </p:nvPr>
        </p:nvSpPr>
        <p:spPr/>
        <p:txBody>
          <a:bodyPr/>
          <a:lstStyle/>
          <a:p>
            <a:r>
              <a:rPr lang="sv-SE" sz="2800"/>
              <a:t>Våren 2025 införs första versionen av SDV i sydöstra Skåne</a:t>
            </a:r>
          </a:p>
        </p:txBody>
      </p:sp>
      <p:sp>
        <p:nvSpPr>
          <p:cNvPr id="11" name="Pratbubbla: rektangel med rundade hörn 10">
            <a:extLst>
              <a:ext uri="{FF2B5EF4-FFF2-40B4-BE49-F238E27FC236}">
                <a16:creationId xmlns:a16="http://schemas.microsoft.com/office/drawing/2014/main" id="{C35DF0D5-E6E2-9644-95FD-D7306CD37472}"/>
              </a:ext>
            </a:extLst>
          </p:cNvPr>
          <p:cNvSpPr/>
          <p:nvPr/>
        </p:nvSpPr>
        <p:spPr>
          <a:xfrm>
            <a:off x="3645268" y="2568487"/>
            <a:ext cx="5227296" cy="1776259"/>
          </a:xfrm>
          <a:prstGeom prst="wedgeRoundRectCallout">
            <a:avLst>
              <a:gd name="adj1" fmla="val 64783"/>
              <a:gd name="adj2" fmla="val -50127"/>
              <a:gd name="adj3" fmla="val 16667"/>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72000" rIns="144000" rtlCol="0" anchor="ctr"/>
          <a:lstStyle/>
          <a:p>
            <a:pPr>
              <a:lnSpc>
                <a:spcPct val="107000"/>
              </a:lnSpc>
              <a:spcBef>
                <a:spcPts val="1200"/>
              </a:spcBef>
            </a:pPr>
            <a:r>
              <a:rPr lang="sv-SE" sz="2000">
                <a:solidFill>
                  <a:schemeClr val="bg1"/>
                </a:solidFill>
                <a:ea typeface="Calibri" panose="020F0502020204030204" pitchFamily="34" charset="0"/>
                <a:cs typeface="Times New Roman" panose="02020603050405020304" pitchFamily="18" charset="0"/>
              </a:rPr>
              <a:t>Samtidigt kan vi som börjar jobba i SDV komma att uppleva </a:t>
            </a:r>
            <a:r>
              <a:rPr lang="sv-SE" sz="2000" b="1">
                <a:solidFill>
                  <a:schemeClr val="bg1"/>
                </a:solidFill>
                <a:ea typeface="Calibri" panose="020F0502020204030204" pitchFamily="34" charset="0"/>
                <a:cs typeface="Times New Roman" panose="02020603050405020304" pitchFamily="18" charset="0"/>
              </a:rPr>
              <a:t>utmaningar</a:t>
            </a:r>
            <a:r>
              <a:rPr lang="sv-SE" sz="2000">
                <a:solidFill>
                  <a:schemeClr val="bg1"/>
                </a:solidFill>
                <a:ea typeface="Calibri" panose="020F0502020204030204" pitchFamily="34" charset="0"/>
                <a:cs typeface="Times New Roman" panose="02020603050405020304" pitchFamily="18" charset="0"/>
              </a:rPr>
              <a:t>. Det blir mycket nytt, och en del planerade funktioner har ännu inte lagts till. </a:t>
            </a:r>
          </a:p>
        </p:txBody>
      </p:sp>
      <p:sp>
        <p:nvSpPr>
          <p:cNvPr id="2" name="Platshållare för datum 1">
            <a:extLst>
              <a:ext uri="{FF2B5EF4-FFF2-40B4-BE49-F238E27FC236}">
                <a16:creationId xmlns:a16="http://schemas.microsoft.com/office/drawing/2014/main" id="{B9E24755-12BD-CC4B-104B-420960058B7D}"/>
              </a:ext>
            </a:extLst>
          </p:cNvPr>
          <p:cNvSpPr>
            <a:spLocks noGrp="1"/>
          </p:cNvSpPr>
          <p:nvPr>
            <p:ph type="dt" sz="half" idx="10"/>
          </p:nvPr>
        </p:nvSpPr>
        <p:spPr/>
        <p:txBody>
          <a:bodyPr/>
          <a:lstStyle/>
          <a:p>
            <a:r>
              <a:rPr lang="sv-SE"/>
              <a:t>2024-10-29</a:t>
            </a:r>
          </a:p>
        </p:txBody>
      </p:sp>
      <p:grpSp>
        <p:nvGrpSpPr>
          <p:cNvPr id="17" name="Grupp 16">
            <a:extLst>
              <a:ext uri="{FF2B5EF4-FFF2-40B4-BE49-F238E27FC236}">
                <a16:creationId xmlns:a16="http://schemas.microsoft.com/office/drawing/2014/main" id="{334D650D-0E27-8993-B09B-051F54C1A482}"/>
              </a:ext>
            </a:extLst>
          </p:cNvPr>
          <p:cNvGrpSpPr/>
          <p:nvPr/>
        </p:nvGrpSpPr>
        <p:grpSpPr>
          <a:xfrm flipH="1">
            <a:off x="9199922" y="1051055"/>
            <a:ext cx="1961941" cy="5327564"/>
            <a:chOff x="5959667" y="2162870"/>
            <a:chExt cx="1596465" cy="4335130"/>
          </a:xfrm>
          <a:scene3d>
            <a:camera prst="orthographicFront">
              <a:rot lat="0" lon="0" rev="0"/>
            </a:camera>
            <a:lightRig rig="threePt" dir="t"/>
          </a:scene3d>
        </p:grpSpPr>
        <p:pic>
          <p:nvPicPr>
            <p:cNvPr id="6" name="Bildobjekt 5">
              <a:extLst>
                <a:ext uri="{FF2B5EF4-FFF2-40B4-BE49-F238E27FC236}">
                  <a16:creationId xmlns:a16="http://schemas.microsoft.com/office/drawing/2014/main" id="{5DAD0F75-0BAB-87BC-28CB-96797AB860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667" y="2162870"/>
              <a:ext cx="1596465" cy="4335130"/>
            </a:xfrm>
            <a:prstGeom prst="rect">
              <a:avLst/>
            </a:prstGeom>
            <a:effectLst>
              <a:outerShdw blurRad="50800" dist="38100" dir="2700000" algn="tl" rotWithShape="0">
                <a:prstClr val="black">
                  <a:alpha val="40000"/>
                </a:prstClr>
              </a:outerShdw>
            </a:effectLst>
          </p:spPr>
        </p:pic>
        <p:sp>
          <p:nvSpPr>
            <p:cNvPr id="7" name="Rektangel: rundade hörn 6">
              <a:extLst>
                <a:ext uri="{FF2B5EF4-FFF2-40B4-BE49-F238E27FC236}">
                  <a16:creationId xmlns:a16="http://schemas.microsoft.com/office/drawing/2014/main" id="{5C1A1EE8-13D1-44CE-2438-3A4C207F0BB0}"/>
                </a:ext>
              </a:extLst>
            </p:cNvPr>
            <p:cNvSpPr/>
            <p:nvPr/>
          </p:nvSpPr>
          <p:spPr>
            <a:xfrm rot="876302">
              <a:off x="6178549" y="3660140"/>
              <a:ext cx="215901" cy="19812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72418F88-478B-7ED0-395A-69AC30DBC06C}"/>
              </a:ext>
            </a:extLst>
          </p:cNvPr>
          <p:cNvGrpSpPr/>
          <p:nvPr/>
        </p:nvGrpSpPr>
        <p:grpSpPr>
          <a:xfrm>
            <a:off x="609600" y="1051054"/>
            <a:ext cx="1914802" cy="5327565"/>
            <a:chOff x="4300691" y="2162870"/>
            <a:chExt cx="1558107" cy="4335130"/>
          </a:xfrm>
        </p:grpSpPr>
        <p:pic>
          <p:nvPicPr>
            <p:cNvPr id="14" name="Bildobjekt 13">
              <a:extLst>
                <a:ext uri="{FF2B5EF4-FFF2-40B4-BE49-F238E27FC236}">
                  <a16:creationId xmlns:a16="http://schemas.microsoft.com/office/drawing/2014/main" id="{04D89A99-9010-0C34-02DC-0F69244239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0691" y="2162870"/>
              <a:ext cx="1558107" cy="4335130"/>
            </a:xfrm>
            <a:prstGeom prst="rect">
              <a:avLst/>
            </a:prstGeom>
            <a:effectLst>
              <a:outerShdw blurRad="50800" dist="38100" dir="2700000" algn="tl" rotWithShape="0">
                <a:prstClr val="black">
                  <a:alpha val="40000"/>
                </a:prstClr>
              </a:outerShdw>
            </a:effectLst>
          </p:spPr>
        </p:pic>
        <p:sp>
          <p:nvSpPr>
            <p:cNvPr id="8" name="Rektangel: rundade hörn 7">
              <a:extLst>
                <a:ext uri="{FF2B5EF4-FFF2-40B4-BE49-F238E27FC236}">
                  <a16:creationId xmlns:a16="http://schemas.microsoft.com/office/drawing/2014/main" id="{C734FF44-4D39-DEF6-C8E0-E4AD2561A3B6}"/>
                </a:ext>
              </a:extLst>
            </p:cNvPr>
            <p:cNvSpPr/>
            <p:nvPr/>
          </p:nvSpPr>
          <p:spPr>
            <a:xfrm>
              <a:off x="4466167" y="3657599"/>
              <a:ext cx="156633" cy="1863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ktangel: rundade hörn 14">
              <a:extLst>
                <a:ext uri="{FF2B5EF4-FFF2-40B4-BE49-F238E27FC236}">
                  <a16:creationId xmlns:a16="http://schemas.microsoft.com/office/drawing/2014/main" id="{82A44A47-F1B9-2B9A-C1E8-6375CEF05C8C}"/>
                </a:ext>
              </a:extLst>
            </p:cNvPr>
            <p:cNvSpPr/>
            <p:nvPr/>
          </p:nvSpPr>
          <p:spPr>
            <a:xfrm rot="824054">
              <a:off x="4443171" y="3643624"/>
              <a:ext cx="88043" cy="206085"/>
            </a:xfrm>
            <a:prstGeom prst="roundRect">
              <a:avLst/>
            </a:prstGeom>
            <a:solidFill>
              <a:srgbClr val="EBE8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ratbubbla: rektangel med rundade hörn 3">
            <a:extLst>
              <a:ext uri="{FF2B5EF4-FFF2-40B4-BE49-F238E27FC236}">
                <a16:creationId xmlns:a16="http://schemas.microsoft.com/office/drawing/2014/main" id="{E44E9889-1D92-54A8-3C8D-5BF77307D9DD}"/>
              </a:ext>
            </a:extLst>
          </p:cNvPr>
          <p:cNvSpPr/>
          <p:nvPr/>
        </p:nvSpPr>
        <p:spPr>
          <a:xfrm>
            <a:off x="3078348" y="4521292"/>
            <a:ext cx="4473669" cy="1857327"/>
          </a:xfrm>
          <a:prstGeom prst="wedgeRoundRectCallout">
            <a:avLst>
              <a:gd name="adj1" fmla="val -60850"/>
              <a:gd name="adj2" fmla="val -52124"/>
              <a:gd name="adj3" fmla="val 16667"/>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72000" rIns="144000" rtlCol="0" anchor="ctr"/>
          <a:lstStyle/>
          <a:p>
            <a:pPr>
              <a:lnSpc>
                <a:spcPct val="107000"/>
              </a:lnSpc>
              <a:spcBef>
                <a:spcPts val="1200"/>
              </a:spcBef>
            </a:pPr>
            <a:r>
              <a:rPr lang="sv-SE" sz="2000">
                <a:solidFill>
                  <a:schemeClr val="bg1"/>
                </a:solidFill>
                <a:cs typeface="Times New Roman" panose="02020603050405020304" pitchFamily="18" charset="0"/>
              </a:rPr>
              <a:t>Alla får inte heller SDV samtidigt – det tar nästan två år att införa i hela Skåne. Men alla påverkas genom att vi samarbetar över hela Skåne. </a:t>
            </a:r>
          </a:p>
        </p:txBody>
      </p:sp>
      <p:sp>
        <p:nvSpPr>
          <p:cNvPr id="12" name="Pratbubbla: rektangel med rundade hörn 11">
            <a:extLst>
              <a:ext uri="{FF2B5EF4-FFF2-40B4-BE49-F238E27FC236}">
                <a16:creationId xmlns:a16="http://schemas.microsoft.com/office/drawing/2014/main" id="{FD388233-3C36-06F8-87A2-EAB619C10955}"/>
              </a:ext>
            </a:extLst>
          </p:cNvPr>
          <p:cNvSpPr/>
          <p:nvPr/>
        </p:nvSpPr>
        <p:spPr>
          <a:xfrm>
            <a:off x="2448828" y="1183908"/>
            <a:ext cx="4473669" cy="1152801"/>
          </a:xfrm>
          <a:prstGeom prst="wedgeRoundRectCallout">
            <a:avLst>
              <a:gd name="adj1" fmla="val -57132"/>
              <a:gd name="adj2" fmla="val 97087"/>
              <a:gd name="adj3" fmla="val 16667"/>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44000" tIns="72000" rIns="144000" rtlCol="0" anchor="ctr"/>
          <a:lstStyle/>
          <a:p>
            <a:pPr>
              <a:lnSpc>
                <a:spcPct val="107000"/>
              </a:lnSpc>
              <a:spcBef>
                <a:spcPts val="1200"/>
              </a:spcBef>
            </a:pPr>
            <a:r>
              <a:rPr lang="sv-SE" sz="2000">
                <a:solidFill>
                  <a:schemeClr val="bg1"/>
                </a:solidFill>
                <a:cs typeface="Times New Roman" panose="02020603050405020304" pitchFamily="18" charset="0"/>
              </a:rPr>
              <a:t>Det blir ett </a:t>
            </a:r>
            <a:r>
              <a:rPr lang="sv-SE" sz="2000" b="1">
                <a:solidFill>
                  <a:schemeClr val="bg1"/>
                </a:solidFill>
                <a:cs typeface="Times New Roman" panose="02020603050405020304" pitchFamily="18" charset="0"/>
              </a:rPr>
              <a:t>säkert, stabilt </a:t>
            </a:r>
            <a:r>
              <a:rPr lang="sv-SE" sz="2000">
                <a:solidFill>
                  <a:schemeClr val="bg1"/>
                </a:solidFill>
                <a:cs typeface="Times New Roman" panose="02020603050405020304" pitchFamily="18" charset="0"/>
              </a:rPr>
              <a:t>system med många </a:t>
            </a:r>
            <a:r>
              <a:rPr lang="sv-SE" sz="2000" b="1">
                <a:solidFill>
                  <a:schemeClr val="bg1"/>
                </a:solidFill>
                <a:cs typeface="Times New Roman" panose="02020603050405020304" pitchFamily="18" charset="0"/>
              </a:rPr>
              <a:t>förbättringar</a:t>
            </a:r>
            <a:r>
              <a:rPr lang="sv-SE" sz="2000">
                <a:solidFill>
                  <a:schemeClr val="bg1"/>
                </a:solidFill>
                <a:cs typeface="Times New Roman" panose="02020603050405020304" pitchFamily="18" charset="0"/>
              </a:rPr>
              <a:t>. </a:t>
            </a:r>
          </a:p>
        </p:txBody>
      </p:sp>
    </p:spTree>
    <p:extLst>
      <p:ext uri="{BB962C8B-B14F-4D97-AF65-F5344CB8AC3E}">
        <p14:creationId xmlns:p14="http://schemas.microsoft.com/office/powerpoint/2010/main" val="6329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F8C90-39A2-1D6E-1E5F-47D6C69B4622}"/>
              </a:ext>
            </a:extLst>
          </p:cNvPr>
          <p:cNvSpPr>
            <a:spLocks noGrp="1"/>
          </p:cNvSpPr>
          <p:nvPr>
            <p:ph type="title"/>
          </p:nvPr>
        </p:nvSpPr>
        <p:spPr>
          <a:xfrm>
            <a:off x="609600" y="274638"/>
            <a:ext cx="5181600" cy="1143000"/>
          </a:xfrm>
        </p:spPr>
        <p:txBody>
          <a:bodyPr anchor="t">
            <a:noAutofit/>
          </a:bodyPr>
          <a:lstStyle/>
          <a:p>
            <a:r>
              <a:rPr lang="sv-SE"/>
              <a:t>Några viktiga saker </a:t>
            </a:r>
            <a:br>
              <a:rPr lang="sv-SE"/>
            </a:br>
            <a:r>
              <a:rPr lang="sv-SE"/>
              <a:t>som SDV medför</a:t>
            </a:r>
            <a:br>
              <a:rPr lang="sv-SE"/>
            </a:br>
            <a:endParaRPr lang="sv-SE"/>
          </a:p>
        </p:txBody>
      </p:sp>
      <p:sp>
        <p:nvSpPr>
          <p:cNvPr id="6" name="Platshållare för innehåll 5">
            <a:extLst>
              <a:ext uri="{FF2B5EF4-FFF2-40B4-BE49-F238E27FC236}">
                <a16:creationId xmlns:a16="http://schemas.microsoft.com/office/drawing/2014/main" id="{369BB3E4-649E-910B-2CEC-98E0A63A131D}"/>
              </a:ext>
            </a:extLst>
          </p:cNvPr>
          <p:cNvSpPr>
            <a:spLocks noGrp="1"/>
          </p:cNvSpPr>
          <p:nvPr>
            <p:ph sz="half" idx="1"/>
          </p:nvPr>
        </p:nvSpPr>
        <p:spPr>
          <a:xfrm>
            <a:off x="609600" y="1600200"/>
            <a:ext cx="5370286" cy="4752000"/>
          </a:xfrm>
        </p:spPr>
        <p:txBody>
          <a:bodyPr>
            <a:noAutofit/>
          </a:bodyPr>
          <a:lstStyle/>
          <a:p>
            <a:pPr marL="0" indent="0">
              <a:lnSpc>
                <a:spcPct val="100000"/>
              </a:lnSpc>
              <a:spcBef>
                <a:spcPts val="1200"/>
              </a:spcBef>
              <a:buClr>
                <a:schemeClr val="bg2"/>
              </a:buClr>
              <a:buSzPct val="120000"/>
              <a:buNone/>
            </a:pPr>
            <a:r>
              <a:rPr lang="sv-SE" sz="2200" b="1"/>
              <a:t>Aktuell information </a:t>
            </a:r>
            <a:br>
              <a:rPr lang="sv-SE" sz="2200" b="1"/>
            </a:br>
            <a:r>
              <a:rPr lang="sv-SE" sz="2200" b="1"/>
              <a:t>när du behöver den:</a:t>
            </a:r>
          </a:p>
          <a:p>
            <a:pPr marL="358775" indent="-358775">
              <a:lnSpc>
                <a:spcPct val="100000"/>
              </a:lnSpc>
              <a:spcBef>
                <a:spcPts val="1200"/>
              </a:spcBef>
              <a:buClr>
                <a:schemeClr val="bg2"/>
              </a:buClr>
              <a:buSzPct val="120000"/>
              <a:buFont typeface="Public Sans" pitchFamily="50" charset="0"/>
              <a:buChar char="+"/>
            </a:pPr>
            <a:r>
              <a:rPr lang="sv-SE" sz="2200"/>
              <a:t>En samlad journal och en läkemedelslista per patient.</a:t>
            </a:r>
          </a:p>
          <a:p>
            <a:pPr marL="358775" indent="-358775">
              <a:lnSpc>
                <a:spcPct val="100000"/>
              </a:lnSpc>
              <a:spcBef>
                <a:spcPts val="1200"/>
              </a:spcBef>
              <a:buClr>
                <a:schemeClr val="bg2"/>
              </a:buClr>
              <a:buSzPct val="120000"/>
              <a:buFont typeface="Public Sans" pitchFamily="50" charset="0"/>
              <a:buChar char="+"/>
            </a:pPr>
            <a:r>
              <a:rPr lang="sv-SE" sz="2200"/>
              <a:t>All uppmärksamhetsinformation (UMI) synlig på ett ställe.</a:t>
            </a:r>
          </a:p>
          <a:p>
            <a:pPr marL="358775" indent="-358775">
              <a:lnSpc>
                <a:spcPct val="100000"/>
              </a:lnSpc>
              <a:spcBef>
                <a:spcPts val="1200"/>
              </a:spcBef>
              <a:buClr>
                <a:schemeClr val="bg2"/>
              </a:buClr>
              <a:buSzPct val="120000"/>
              <a:buFont typeface="Public Sans" pitchFamily="50" charset="0"/>
              <a:buChar char="+"/>
            </a:pPr>
            <a:r>
              <a:rPr lang="sv-SE" sz="2200"/>
              <a:t>Smidigare informationsöverföring mellan olika vårdformer och vårdgivare.</a:t>
            </a:r>
          </a:p>
          <a:p>
            <a:pPr marL="358775" indent="-358775">
              <a:lnSpc>
                <a:spcPct val="100000"/>
              </a:lnSpc>
              <a:spcBef>
                <a:spcPts val="1200"/>
              </a:spcBef>
              <a:buClr>
                <a:schemeClr val="bg2"/>
              </a:buClr>
              <a:buSzPct val="120000"/>
              <a:buFont typeface="Public Sans" pitchFamily="50" charset="0"/>
              <a:buChar char="+"/>
            </a:pPr>
            <a:r>
              <a:rPr lang="sv-SE" sz="2200"/>
              <a:t>Remissflödet blir tydligare och säkrare när det är digitalt. </a:t>
            </a:r>
          </a:p>
          <a:p>
            <a:pPr marL="444500" indent="-444500">
              <a:lnSpc>
                <a:spcPct val="100000"/>
              </a:lnSpc>
              <a:spcBef>
                <a:spcPts val="1200"/>
              </a:spcBef>
              <a:buClr>
                <a:schemeClr val="bg2"/>
              </a:buClr>
              <a:buSzPct val="120000"/>
              <a:buFont typeface="Public Sans" pitchFamily="50" charset="0"/>
              <a:buChar char="+"/>
            </a:pPr>
            <a:endParaRPr lang="sv-SE" sz="2200"/>
          </a:p>
        </p:txBody>
      </p:sp>
      <p:pic>
        <p:nvPicPr>
          <p:cNvPr id="15" name="Platshållare för bild 14" descr="En bild som visar person, klädsel, Människoansikte, inomhus&#10;&#10;Automatiskt genererad beskrivning">
            <a:extLst>
              <a:ext uri="{FF2B5EF4-FFF2-40B4-BE49-F238E27FC236}">
                <a16:creationId xmlns:a16="http://schemas.microsoft.com/office/drawing/2014/main" id="{5564E11F-74A1-423D-C6D2-5CE88755D5D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180" r="21180"/>
          <a:stretch>
            <a:fillRect/>
          </a:stretch>
        </p:blipFill>
        <p:spPr>
          <a:xfrm>
            <a:off x="5979886" y="0"/>
            <a:ext cx="5880100" cy="6557963"/>
          </a:xfrm>
        </p:spPr>
      </p:pic>
      <p:sp>
        <p:nvSpPr>
          <p:cNvPr id="19" name="Platshållare för datum 18">
            <a:extLst>
              <a:ext uri="{FF2B5EF4-FFF2-40B4-BE49-F238E27FC236}">
                <a16:creationId xmlns:a16="http://schemas.microsoft.com/office/drawing/2014/main" id="{7C0AE420-A1EA-4415-9556-64A4BDE60D3A}"/>
              </a:ext>
            </a:extLst>
          </p:cNvPr>
          <p:cNvSpPr>
            <a:spLocks noGrp="1"/>
          </p:cNvSpPr>
          <p:nvPr>
            <p:ph type="dt" sz="half" idx="10"/>
          </p:nvPr>
        </p:nvSpPr>
        <p:spPr/>
        <p:txBody>
          <a:bodyPr/>
          <a:lstStyle/>
          <a:p>
            <a:r>
              <a:rPr lang="sv-SE"/>
              <a:t>2024-10-29</a:t>
            </a:r>
          </a:p>
        </p:txBody>
      </p:sp>
      <p:grpSp>
        <p:nvGrpSpPr>
          <p:cNvPr id="4" name="Grupp 3">
            <a:extLst>
              <a:ext uri="{FF2B5EF4-FFF2-40B4-BE49-F238E27FC236}">
                <a16:creationId xmlns:a16="http://schemas.microsoft.com/office/drawing/2014/main" id="{333C653F-E794-6B93-65A1-BEDAA9F7B310}"/>
              </a:ext>
            </a:extLst>
          </p:cNvPr>
          <p:cNvGrpSpPr/>
          <p:nvPr/>
        </p:nvGrpSpPr>
        <p:grpSpPr>
          <a:xfrm>
            <a:off x="7612706" y="3941843"/>
            <a:ext cx="3947922" cy="1571449"/>
            <a:chOff x="7887152" y="2232181"/>
            <a:chExt cx="3258951" cy="1195163"/>
          </a:xfrm>
        </p:grpSpPr>
        <p:sp>
          <p:nvSpPr>
            <p:cNvPr id="5" name="textruta 4">
              <a:extLst>
                <a:ext uri="{FF2B5EF4-FFF2-40B4-BE49-F238E27FC236}">
                  <a16:creationId xmlns:a16="http://schemas.microsoft.com/office/drawing/2014/main" id="{39D05024-82B2-8D2A-850B-435FD8422C3F}"/>
                </a:ext>
              </a:extLst>
            </p:cNvPr>
            <p:cNvSpPr txBox="1"/>
            <p:nvPr/>
          </p:nvSpPr>
          <p:spPr>
            <a:xfrm>
              <a:off x="7887152" y="3076225"/>
              <a:ext cx="3258951"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Bättre för oss som jobbar.</a:t>
              </a:r>
            </a:p>
          </p:txBody>
        </p:sp>
        <p:sp>
          <p:nvSpPr>
            <p:cNvPr id="7" name="textruta 6">
              <a:extLst>
                <a:ext uri="{FF2B5EF4-FFF2-40B4-BE49-F238E27FC236}">
                  <a16:creationId xmlns:a16="http://schemas.microsoft.com/office/drawing/2014/main" id="{107EBDD1-74DA-A5AF-BCC6-ED0252F98704}"/>
                </a:ext>
              </a:extLst>
            </p:cNvPr>
            <p:cNvSpPr txBox="1"/>
            <p:nvPr/>
          </p:nvSpPr>
          <p:spPr>
            <a:xfrm>
              <a:off x="8059823" y="2232181"/>
              <a:ext cx="2960875"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Bättre och säkrare vård</a:t>
              </a:r>
            </a:p>
          </p:txBody>
        </p:sp>
        <p:sp>
          <p:nvSpPr>
            <p:cNvPr id="8" name="textruta 7">
              <a:extLst>
                <a:ext uri="{FF2B5EF4-FFF2-40B4-BE49-F238E27FC236}">
                  <a16:creationId xmlns:a16="http://schemas.microsoft.com/office/drawing/2014/main" id="{AA00F0E7-34A5-3D00-D26C-73AF80982F15}"/>
                </a:ext>
              </a:extLst>
            </p:cNvPr>
            <p:cNvSpPr txBox="1"/>
            <p:nvPr/>
          </p:nvSpPr>
          <p:spPr>
            <a:xfrm>
              <a:off x="8754007" y="2634736"/>
              <a:ext cx="2005698"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för patienterna.</a:t>
              </a:r>
            </a:p>
          </p:txBody>
        </p:sp>
      </p:grpSp>
    </p:spTree>
    <p:extLst>
      <p:ext uri="{BB962C8B-B14F-4D97-AF65-F5344CB8AC3E}">
        <p14:creationId xmlns:p14="http://schemas.microsoft.com/office/powerpoint/2010/main" val="141373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F8C90-39A2-1D6E-1E5F-47D6C69B4622}"/>
              </a:ext>
            </a:extLst>
          </p:cNvPr>
          <p:cNvSpPr>
            <a:spLocks noGrp="1"/>
          </p:cNvSpPr>
          <p:nvPr>
            <p:ph type="title"/>
          </p:nvPr>
        </p:nvSpPr>
        <p:spPr>
          <a:xfrm>
            <a:off x="609600" y="274638"/>
            <a:ext cx="5181600" cy="1143000"/>
          </a:xfrm>
        </p:spPr>
        <p:txBody>
          <a:bodyPr anchor="t">
            <a:noAutofit/>
          </a:bodyPr>
          <a:lstStyle/>
          <a:p>
            <a:r>
              <a:rPr lang="sv-SE"/>
              <a:t>Några viktiga saker </a:t>
            </a:r>
            <a:br>
              <a:rPr lang="sv-SE"/>
            </a:br>
            <a:r>
              <a:rPr lang="sv-SE"/>
              <a:t>som SDV medför</a:t>
            </a:r>
            <a:br>
              <a:rPr lang="sv-SE"/>
            </a:br>
            <a:endParaRPr lang="sv-SE"/>
          </a:p>
        </p:txBody>
      </p:sp>
      <p:sp>
        <p:nvSpPr>
          <p:cNvPr id="6" name="Platshållare för innehåll 5">
            <a:extLst>
              <a:ext uri="{FF2B5EF4-FFF2-40B4-BE49-F238E27FC236}">
                <a16:creationId xmlns:a16="http://schemas.microsoft.com/office/drawing/2014/main" id="{369BB3E4-649E-910B-2CEC-98E0A63A131D}"/>
              </a:ext>
            </a:extLst>
          </p:cNvPr>
          <p:cNvSpPr>
            <a:spLocks noGrp="1"/>
          </p:cNvSpPr>
          <p:nvPr>
            <p:ph sz="half" idx="1"/>
          </p:nvPr>
        </p:nvSpPr>
        <p:spPr>
          <a:xfrm>
            <a:off x="609600" y="1600200"/>
            <a:ext cx="5370286" cy="4752000"/>
          </a:xfrm>
        </p:spPr>
        <p:txBody>
          <a:bodyPr>
            <a:noAutofit/>
          </a:bodyPr>
          <a:lstStyle/>
          <a:p>
            <a:pPr marL="0" indent="0">
              <a:lnSpc>
                <a:spcPct val="100000"/>
              </a:lnSpc>
              <a:spcBef>
                <a:spcPts val="1200"/>
              </a:spcBef>
              <a:buClr>
                <a:schemeClr val="bg2"/>
              </a:buClr>
              <a:buSzPct val="120000"/>
              <a:buNone/>
            </a:pPr>
            <a:r>
              <a:rPr lang="sv-SE" sz="2200" b="1"/>
              <a:t>Aktuell information </a:t>
            </a:r>
            <a:br>
              <a:rPr lang="sv-SE" sz="2200" b="1"/>
            </a:br>
            <a:r>
              <a:rPr lang="sv-SE" sz="2200" b="1"/>
              <a:t>när du behöver den:</a:t>
            </a:r>
          </a:p>
          <a:p>
            <a:pPr marL="358775" indent="-358775">
              <a:lnSpc>
                <a:spcPct val="100000"/>
              </a:lnSpc>
              <a:spcBef>
                <a:spcPts val="1200"/>
              </a:spcBef>
              <a:buClr>
                <a:schemeClr val="bg2"/>
              </a:buClr>
              <a:buSzPct val="120000"/>
              <a:buFont typeface="Public Sans" pitchFamily="50" charset="0"/>
              <a:buChar char="+"/>
            </a:pPr>
            <a:r>
              <a:rPr lang="sv-SE" sz="2200"/>
              <a:t>Ordinationsplaner och beslutsstöd </a:t>
            </a:r>
            <a:br>
              <a:rPr lang="sv-SE" sz="2200"/>
            </a:br>
            <a:r>
              <a:rPr lang="sv-SE" sz="2200"/>
              <a:t>gör det lättare att följa vårdprogram </a:t>
            </a:r>
            <a:br>
              <a:rPr lang="sv-SE" sz="2200"/>
            </a:br>
            <a:r>
              <a:rPr lang="sv-SE" sz="2200"/>
              <a:t>och riktlinjer – mer jämlik vård.</a:t>
            </a:r>
          </a:p>
          <a:p>
            <a:pPr marL="358775" indent="-358775">
              <a:lnSpc>
                <a:spcPct val="100000"/>
              </a:lnSpc>
              <a:spcBef>
                <a:spcPts val="1200"/>
              </a:spcBef>
              <a:buClr>
                <a:schemeClr val="bg2"/>
              </a:buClr>
              <a:buSzPct val="120000"/>
              <a:buFont typeface="Public Sans" pitchFamily="50" charset="0"/>
              <a:buChar char="+"/>
            </a:pPr>
            <a:r>
              <a:rPr lang="sv-SE" sz="2200"/>
              <a:t>Säkrare läkemedelsadministrering genom obruten digital läkemedelskedja.</a:t>
            </a:r>
          </a:p>
          <a:p>
            <a:pPr marL="358775" indent="-358775">
              <a:lnSpc>
                <a:spcPct val="100000"/>
              </a:lnSpc>
              <a:spcBef>
                <a:spcPts val="1200"/>
              </a:spcBef>
              <a:buClr>
                <a:schemeClr val="bg2"/>
              </a:buClr>
              <a:buSzPct val="120000"/>
              <a:buFont typeface="Public Sans" pitchFamily="50" charset="0"/>
              <a:buChar char="+"/>
            </a:pPr>
            <a:r>
              <a:rPr lang="sv-SE" sz="2200"/>
              <a:t>Koll på vårdplatssituationen </a:t>
            </a:r>
            <a:br>
              <a:rPr lang="sv-SE" sz="2200"/>
            </a:br>
            <a:r>
              <a:rPr lang="sv-SE" sz="2200"/>
              <a:t>i realtid, utan telefonsamtal.</a:t>
            </a:r>
          </a:p>
          <a:p>
            <a:pPr marL="358775" indent="-358775">
              <a:lnSpc>
                <a:spcPct val="100000"/>
              </a:lnSpc>
              <a:spcBef>
                <a:spcPts val="1200"/>
              </a:spcBef>
              <a:buClr>
                <a:schemeClr val="bg2"/>
              </a:buClr>
              <a:buSzPct val="120000"/>
              <a:buFont typeface="Public Sans" pitchFamily="50" charset="0"/>
              <a:buChar char="+"/>
            </a:pPr>
            <a:endParaRPr lang="sv-SE" sz="2200"/>
          </a:p>
          <a:p>
            <a:pPr marL="358775" indent="-358775">
              <a:lnSpc>
                <a:spcPct val="100000"/>
              </a:lnSpc>
              <a:spcBef>
                <a:spcPts val="1200"/>
              </a:spcBef>
              <a:buClr>
                <a:schemeClr val="bg2"/>
              </a:buClr>
              <a:buSzPct val="120000"/>
              <a:buFont typeface="Public Sans" pitchFamily="50" charset="0"/>
              <a:buChar char="+"/>
            </a:pPr>
            <a:endParaRPr lang="sv-SE" sz="2200"/>
          </a:p>
          <a:p>
            <a:pPr marL="358775" indent="-358775">
              <a:lnSpc>
                <a:spcPct val="100000"/>
              </a:lnSpc>
              <a:spcBef>
                <a:spcPts val="1200"/>
              </a:spcBef>
              <a:buClr>
                <a:schemeClr val="bg2"/>
              </a:buClr>
              <a:buSzPct val="120000"/>
              <a:buFont typeface="Public Sans" pitchFamily="50" charset="0"/>
              <a:buChar char="+"/>
            </a:pPr>
            <a:endParaRPr lang="sv-SE" sz="2200"/>
          </a:p>
          <a:p>
            <a:pPr marL="444500" indent="-444500">
              <a:lnSpc>
                <a:spcPct val="100000"/>
              </a:lnSpc>
              <a:spcBef>
                <a:spcPts val="1200"/>
              </a:spcBef>
              <a:buClr>
                <a:schemeClr val="bg2"/>
              </a:buClr>
              <a:buSzPct val="120000"/>
              <a:buFont typeface="Public Sans" pitchFamily="50" charset="0"/>
              <a:buChar char="+"/>
            </a:pPr>
            <a:endParaRPr lang="sv-SE" sz="2200"/>
          </a:p>
        </p:txBody>
      </p:sp>
      <p:pic>
        <p:nvPicPr>
          <p:cNvPr id="15" name="Platshållare för bild 14" descr="En bild som visar person, klädsel, Människoansikte, inomhus&#10;&#10;Automatiskt genererad beskrivning">
            <a:extLst>
              <a:ext uri="{FF2B5EF4-FFF2-40B4-BE49-F238E27FC236}">
                <a16:creationId xmlns:a16="http://schemas.microsoft.com/office/drawing/2014/main" id="{5564E11F-74A1-423D-C6D2-5CE88755D5D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180" r="21180"/>
          <a:stretch>
            <a:fillRect/>
          </a:stretch>
        </p:blipFill>
        <p:spPr>
          <a:xfrm>
            <a:off x="5979886" y="0"/>
            <a:ext cx="5880100" cy="6557963"/>
          </a:xfrm>
        </p:spPr>
      </p:pic>
      <p:sp>
        <p:nvSpPr>
          <p:cNvPr id="19" name="Platshållare för datum 18">
            <a:extLst>
              <a:ext uri="{FF2B5EF4-FFF2-40B4-BE49-F238E27FC236}">
                <a16:creationId xmlns:a16="http://schemas.microsoft.com/office/drawing/2014/main" id="{7C0AE420-A1EA-4415-9556-64A4BDE60D3A}"/>
              </a:ext>
            </a:extLst>
          </p:cNvPr>
          <p:cNvSpPr>
            <a:spLocks noGrp="1"/>
          </p:cNvSpPr>
          <p:nvPr>
            <p:ph type="dt" sz="half" idx="10"/>
          </p:nvPr>
        </p:nvSpPr>
        <p:spPr/>
        <p:txBody>
          <a:bodyPr/>
          <a:lstStyle/>
          <a:p>
            <a:r>
              <a:rPr lang="sv-SE"/>
              <a:t>2024-10-29</a:t>
            </a:r>
          </a:p>
        </p:txBody>
      </p:sp>
      <p:grpSp>
        <p:nvGrpSpPr>
          <p:cNvPr id="4" name="Grupp 3">
            <a:extLst>
              <a:ext uri="{FF2B5EF4-FFF2-40B4-BE49-F238E27FC236}">
                <a16:creationId xmlns:a16="http://schemas.microsoft.com/office/drawing/2014/main" id="{333C653F-E794-6B93-65A1-BEDAA9F7B310}"/>
              </a:ext>
            </a:extLst>
          </p:cNvPr>
          <p:cNvGrpSpPr/>
          <p:nvPr/>
        </p:nvGrpSpPr>
        <p:grpSpPr>
          <a:xfrm>
            <a:off x="7612706" y="3941843"/>
            <a:ext cx="3947922" cy="1571449"/>
            <a:chOff x="7887152" y="2232181"/>
            <a:chExt cx="3258951" cy="1195163"/>
          </a:xfrm>
        </p:grpSpPr>
        <p:sp>
          <p:nvSpPr>
            <p:cNvPr id="5" name="textruta 4">
              <a:extLst>
                <a:ext uri="{FF2B5EF4-FFF2-40B4-BE49-F238E27FC236}">
                  <a16:creationId xmlns:a16="http://schemas.microsoft.com/office/drawing/2014/main" id="{39D05024-82B2-8D2A-850B-435FD8422C3F}"/>
                </a:ext>
              </a:extLst>
            </p:cNvPr>
            <p:cNvSpPr txBox="1"/>
            <p:nvPr/>
          </p:nvSpPr>
          <p:spPr>
            <a:xfrm>
              <a:off x="7887152" y="3076225"/>
              <a:ext cx="3258951"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Bättre för oss som jobbar.</a:t>
              </a:r>
            </a:p>
          </p:txBody>
        </p:sp>
        <p:sp>
          <p:nvSpPr>
            <p:cNvPr id="7" name="textruta 6">
              <a:extLst>
                <a:ext uri="{FF2B5EF4-FFF2-40B4-BE49-F238E27FC236}">
                  <a16:creationId xmlns:a16="http://schemas.microsoft.com/office/drawing/2014/main" id="{107EBDD1-74DA-A5AF-BCC6-ED0252F98704}"/>
                </a:ext>
              </a:extLst>
            </p:cNvPr>
            <p:cNvSpPr txBox="1"/>
            <p:nvPr/>
          </p:nvSpPr>
          <p:spPr>
            <a:xfrm>
              <a:off x="8059823" y="2232181"/>
              <a:ext cx="2960875"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Bättre och säkrare vård</a:t>
              </a:r>
            </a:p>
          </p:txBody>
        </p:sp>
        <p:sp>
          <p:nvSpPr>
            <p:cNvPr id="8" name="textruta 7">
              <a:extLst>
                <a:ext uri="{FF2B5EF4-FFF2-40B4-BE49-F238E27FC236}">
                  <a16:creationId xmlns:a16="http://schemas.microsoft.com/office/drawing/2014/main" id="{AA00F0E7-34A5-3D00-D26C-73AF80982F15}"/>
                </a:ext>
              </a:extLst>
            </p:cNvPr>
            <p:cNvSpPr txBox="1"/>
            <p:nvPr/>
          </p:nvSpPr>
          <p:spPr>
            <a:xfrm>
              <a:off x="8754007" y="2634736"/>
              <a:ext cx="2005698" cy="351119"/>
            </a:xfrm>
            <a:prstGeom prst="rect">
              <a:avLst/>
            </a:prstGeom>
            <a:solidFill>
              <a:schemeClr val="accent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2400">
                  <a:solidFill>
                    <a:schemeClr val="bg1"/>
                  </a:solidFill>
                </a:rPr>
                <a:t>för patienterna.</a:t>
              </a:r>
            </a:p>
          </p:txBody>
        </p:sp>
      </p:grpSp>
    </p:spTree>
    <p:extLst>
      <p:ext uri="{BB962C8B-B14F-4D97-AF65-F5344CB8AC3E}">
        <p14:creationId xmlns:p14="http://schemas.microsoft.com/office/powerpoint/2010/main" val="161720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F8C90-39A2-1D6E-1E5F-47D6C69B4622}"/>
              </a:ext>
            </a:extLst>
          </p:cNvPr>
          <p:cNvSpPr>
            <a:spLocks noGrp="1"/>
          </p:cNvSpPr>
          <p:nvPr>
            <p:ph type="title"/>
          </p:nvPr>
        </p:nvSpPr>
        <p:spPr>
          <a:xfrm>
            <a:off x="609600" y="196581"/>
            <a:ext cx="5181600" cy="1143000"/>
          </a:xfrm>
        </p:spPr>
        <p:txBody>
          <a:bodyPr anchor="t">
            <a:normAutofit/>
          </a:bodyPr>
          <a:lstStyle/>
          <a:p>
            <a:r>
              <a:rPr lang="sv-SE" dirty="0">
                <a:solidFill>
                  <a:schemeClr val="tx2"/>
                </a:solidFill>
              </a:rPr>
              <a:t>Vi behöver vänja oss </a:t>
            </a:r>
            <a:br>
              <a:rPr lang="sv-SE" dirty="0">
                <a:solidFill>
                  <a:schemeClr val="tx2"/>
                </a:solidFill>
              </a:rPr>
            </a:br>
            <a:r>
              <a:rPr lang="sv-SE" dirty="0">
                <a:solidFill>
                  <a:schemeClr val="tx2"/>
                </a:solidFill>
              </a:rPr>
              <a:t>vid nya arbetssätt</a:t>
            </a:r>
          </a:p>
        </p:txBody>
      </p:sp>
      <p:sp>
        <p:nvSpPr>
          <p:cNvPr id="6" name="Platshållare för innehåll 5">
            <a:extLst>
              <a:ext uri="{FF2B5EF4-FFF2-40B4-BE49-F238E27FC236}">
                <a16:creationId xmlns:a16="http://schemas.microsoft.com/office/drawing/2014/main" id="{369BB3E4-649E-910B-2CEC-98E0A63A131D}"/>
              </a:ext>
            </a:extLst>
          </p:cNvPr>
          <p:cNvSpPr>
            <a:spLocks noGrp="1"/>
          </p:cNvSpPr>
          <p:nvPr>
            <p:ph sz="half" idx="1"/>
          </p:nvPr>
        </p:nvSpPr>
        <p:spPr>
          <a:xfrm>
            <a:off x="609600" y="1399484"/>
            <a:ext cx="5359400" cy="1124782"/>
          </a:xfrm>
        </p:spPr>
        <p:txBody>
          <a:bodyPr>
            <a:noAutofit/>
          </a:bodyPr>
          <a:lstStyle/>
          <a:p>
            <a:pPr>
              <a:lnSpc>
                <a:spcPct val="100000"/>
              </a:lnSpc>
              <a:spcBef>
                <a:spcPts val="1000"/>
              </a:spcBef>
              <a:buClr>
                <a:schemeClr val="tx2"/>
              </a:buClr>
              <a:buSzPct val="120000"/>
            </a:pPr>
            <a:r>
              <a:rPr lang="sv-SE" sz="2000" b="1" dirty="0">
                <a:solidFill>
                  <a:schemeClr val="tx2"/>
                </a:solidFill>
              </a:rPr>
              <a:t>Systemet ser annorlunda ut</a:t>
            </a:r>
          </a:p>
          <a:p>
            <a:pPr marL="533400" lvl="1" indent="-261938">
              <a:lnSpc>
                <a:spcPct val="100000"/>
              </a:lnSpc>
              <a:buSzPct val="120000"/>
              <a:buFont typeface="Courier New" panose="02070309020205020404" pitchFamily="49" charset="0"/>
              <a:buChar char="o"/>
            </a:pPr>
            <a:r>
              <a:rPr lang="sv-SE" sz="1600" dirty="0"/>
              <a:t>Till exempel förändras vyerna för läkemedelsordinationer och -översikter. </a:t>
            </a:r>
            <a:endParaRPr lang="sv-SE" sz="2000" b="1" dirty="0">
              <a:solidFill>
                <a:schemeClr val="tx2"/>
              </a:solidFill>
            </a:endParaRPr>
          </a:p>
        </p:txBody>
      </p:sp>
      <p:sp>
        <p:nvSpPr>
          <p:cNvPr id="19" name="Platshållare för datum 18">
            <a:extLst>
              <a:ext uri="{FF2B5EF4-FFF2-40B4-BE49-F238E27FC236}">
                <a16:creationId xmlns:a16="http://schemas.microsoft.com/office/drawing/2014/main" id="{7C0AE420-A1EA-4415-9556-64A4BDE60D3A}"/>
              </a:ext>
            </a:extLst>
          </p:cNvPr>
          <p:cNvSpPr>
            <a:spLocks noGrp="1"/>
          </p:cNvSpPr>
          <p:nvPr>
            <p:ph type="dt" sz="half" idx="10"/>
          </p:nvPr>
        </p:nvSpPr>
        <p:spPr>
          <a:xfrm>
            <a:off x="609600" y="6530791"/>
            <a:ext cx="1060175" cy="354182"/>
          </a:xfrm>
        </p:spPr>
        <p:txBody>
          <a:bodyPr anchor="ctr">
            <a:normAutofit/>
          </a:bodyPr>
          <a:lstStyle/>
          <a:p>
            <a:r>
              <a:rPr lang="sv-SE"/>
              <a:t>2024-10-29</a:t>
            </a:r>
          </a:p>
        </p:txBody>
      </p:sp>
      <p:sp>
        <p:nvSpPr>
          <p:cNvPr id="3" name="textruta 2">
            <a:extLst>
              <a:ext uri="{FF2B5EF4-FFF2-40B4-BE49-F238E27FC236}">
                <a16:creationId xmlns:a16="http://schemas.microsoft.com/office/drawing/2014/main" id="{47E602DA-982A-CB2A-679C-C48A56A230AA}"/>
              </a:ext>
            </a:extLst>
          </p:cNvPr>
          <p:cNvSpPr txBox="1"/>
          <p:nvPr/>
        </p:nvSpPr>
        <p:spPr>
          <a:xfrm>
            <a:off x="4827879" y="3483751"/>
            <a:ext cx="1695383" cy="600164"/>
          </a:xfrm>
          <a:prstGeom prst="rect">
            <a:avLst/>
          </a:prstGeom>
          <a:noFill/>
        </p:spPr>
        <p:txBody>
          <a:bodyPr wrap="square">
            <a:spAutoFit/>
          </a:bodyPr>
          <a:lstStyle/>
          <a:p>
            <a:pPr algn="r"/>
            <a:r>
              <a:rPr lang="sv-SE" sz="1100" dirty="0">
                <a:solidFill>
                  <a:schemeClr val="bg1">
                    <a:lumMod val="50000"/>
                  </a:schemeClr>
                </a:solidFill>
              </a:rPr>
              <a:t>* Medvetet beslut om att klicka vidare för att se mer information. </a:t>
            </a:r>
          </a:p>
        </p:txBody>
      </p:sp>
      <p:sp>
        <p:nvSpPr>
          <p:cNvPr id="4" name="Platshållare för innehåll 5">
            <a:extLst>
              <a:ext uri="{FF2B5EF4-FFF2-40B4-BE49-F238E27FC236}">
                <a16:creationId xmlns:a16="http://schemas.microsoft.com/office/drawing/2014/main" id="{3274C0CE-0807-E00B-32C4-CAF53000A4B7}"/>
              </a:ext>
            </a:extLst>
          </p:cNvPr>
          <p:cNvSpPr txBox="1">
            <a:spLocks/>
          </p:cNvSpPr>
          <p:nvPr/>
        </p:nvSpPr>
        <p:spPr>
          <a:xfrm>
            <a:off x="609600" y="3873041"/>
            <a:ext cx="5791200" cy="320798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Clr>
                <a:schemeClr val="tx2"/>
              </a:buClr>
              <a:buSzPct val="120000"/>
            </a:pPr>
            <a:r>
              <a:rPr lang="sv-SE" sz="2000" b="1" dirty="0">
                <a:solidFill>
                  <a:schemeClr val="tx2"/>
                </a:solidFill>
              </a:rPr>
              <a:t>Vi måste lägga in data på ett mer strukturerat sätt</a:t>
            </a:r>
          </a:p>
          <a:p>
            <a:pPr marL="533400" lvl="1" indent="-261938">
              <a:lnSpc>
                <a:spcPct val="100000"/>
              </a:lnSpc>
              <a:buSzPct val="120000"/>
              <a:buFont typeface="Courier New" panose="02070309020205020404" pitchFamily="49" charset="0"/>
              <a:buChar char="o"/>
            </a:pPr>
            <a:r>
              <a:rPr lang="sv-SE" sz="1600" dirty="0"/>
              <a:t>Med fördelen att informationen kan återanvändas av dig eller dina kollegor.</a:t>
            </a:r>
          </a:p>
          <a:p>
            <a:pPr>
              <a:lnSpc>
                <a:spcPct val="100000"/>
              </a:lnSpc>
              <a:spcBef>
                <a:spcPts val="1000"/>
              </a:spcBef>
              <a:buClr>
                <a:schemeClr val="tx2"/>
              </a:buClr>
              <a:buSzPct val="120000"/>
            </a:pPr>
            <a:r>
              <a:rPr lang="sv-SE" sz="2000" b="1" dirty="0">
                <a:solidFill>
                  <a:schemeClr val="tx2"/>
                </a:solidFill>
              </a:rPr>
              <a:t>Genom olika ordinationer i systemet driver vi vårdprocessen framåt</a:t>
            </a:r>
          </a:p>
          <a:p>
            <a:pPr marL="533400" lvl="1" indent="-261938">
              <a:lnSpc>
                <a:spcPct val="100000"/>
              </a:lnSpc>
              <a:buSzPct val="120000"/>
              <a:buFont typeface="Courier New" panose="02070309020205020404" pitchFamily="49" charset="0"/>
              <a:buChar char="o"/>
            </a:pPr>
            <a:r>
              <a:rPr lang="sv-SE" sz="1600" dirty="0"/>
              <a:t>Vi kan följa processen och får tydligt stöd kring vad som har gjorts och återstår att göra. </a:t>
            </a:r>
          </a:p>
        </p:txBody>
      </p:sp>
      <p:sp>
        <p:nvSpPr>
          <p:cNvPr id="5" name="Platshållare för innehåll 5">
            <a:extLst>
              <a:ext uri="{FF2B5EF4-FFF2-40B4-BE49-F238E27FC236}">
                <a16:creationId xmlns:a16="http://schemas.microsoft.com/office/drawing/2014/main" id="{F856F8ED-9352-66A1-0438-A2F394C00366}"/>
              </a:ext>
            </a:extLst>
          </p:cNvPr>
          <p:cNvSpPr txBox="1">
            <a:spLocks/>
          </p:cNvSpPr>
          <p:nvPr/>
        </p:nvSpPr>
        <p:spPr>
          <a:xfrm>
            <a:off x="609599" y="2442841"/>
            <a:ext cx="6029291" cy="1340992"/>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600"/>
              </a:spcBef>
              <a:buClr>
                <a:schemeClr val="tx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Clr>
                <a:schemeClr val="tx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1000"/>
              </a:spcBef>
              <a:buClr>
                <a:schemeClr val="tx2"/>
              </a:buClr>
              <a:buSzPct val="120000"/>
            </a:pPr>
            <a:r>
              <a:rPr lang="sv-SE" sz="2000" b="1" dirty="0">
                <a:solidFill>
                  <a:schemeClr val="tx2"/>
                </a:solidFill>
              </a:rPr>
              <a:t>Striktare behörighetsstyrning; </a:t>
            </a:r>
            <a:br>
              <a:rPr lang="sv-SE" sz="2000" b="1" dirty="0">
                <a:solidFill>
                  <a:schemeClr val="tx2"/>
                </a:solidFill>
              </a:rPr>
            </a:br>
            <a:r>
              <a:rPr lang="sv-SE" sz="2000" b="1" dirty="0">
                <a:solidFill>
                  <a:schemeClr val="tx2"/>
                </a:solidFill>
              </a:rPr>
              <a:t>kan bli fler klick för att nå journalinformation</a:t>
            </a:r>
            <a:r>
              <a:rPr lang="sv-SE" sz="1600" dirty="0"/>
              <a:t> </a:t>
            </a:r>
          </a:p>
          <a:p>
            <a:pPr marL="533400" lvl="1" indent="-261938">
              <a:lnSpc>
                <a:spcPct val="100000"/>
              </a:lnSpc>
              <a:buSzPct val="120000"/>
              <a:buFont typeface="Courier New" panose="02070309020205020404" pitchFamily="49" charset="0"/>
              <a:buChar char="o"/>
            </a:pPr>
            <a:r>
              <a:rPr lang="sv-SE" sz="1600" dirty="0"/>
              <a:t>Förbättrar integritetsskyddet och säkerställer bättre efterlevnad av Patientdatalagen.</a:t>
            </a:r>
          </a:p>
        </p:txBody>
      </p:sp>
      <p:pic>
        <p:nvPicPr>
          <p:cNvPr id="10" name="Platshållare för bild 9" descr="En bild som visar person, vägg, inomhus, klädsel&#10;&#10;Automatiskt genererad beskrivning">
            <a:extLst>
              <a:ext uri="{FF2B5EF4-FFF2-40B4-BE49-F238E27FC236}">
                <a16:creationId xmlns:a16="http://schemas.microsoft.com/office/drawing/2014/main" id="{14EBA1EC-A172-EA38-83DE-CABD287ADA1B}"/>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1031" r="27915"/>
          <a:stretch/>
        </p:blipFill>
        <p:spPr>
          <a:xfrm>
            <a:off x="6645724" y="16622"/>
            <a:ext cx="5181600" cy="6525320"/>
          </a:xfrm>
        </p:spPr>
      </p:pic>
    </p:spTree>
    <p:extLst>
      <p:ext uri="{BB962C8B-B14F-4D97-AF65-F5344CB8AC3E}">
        <p14:creationId xmlns:p14="http://schemas.microsoft.com/office/powerpoint/2010/main" val="292613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500"/>
                                        <p:tgtEl>
                                          <p:spTgt spid="4">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fade">
                                      <p:cBhvr>
                                        <p:cTn id="31" dur="500"/>
                                        <p:tgtEl>
                                          <p:spTgt spid="4">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animEffect transition="in" filter="fade">
                                      <p:cBhvr>
                                        <p:cTn id="3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F8C90-39A2-1D6E-1E5F-47D6C69B4622}"/>
              </a:ext>
            </a:extLst>
          </p:cNvPr>
          <p:cNvSpPr>
            <a:spLocks noGrp="1"/>
          </p:cNvSpPr>
          <p:nvPr>
            <p:ph type="title"/>
          </p:nvPr>
        </p:nvSpPr>
        <p:spPr>
          <a:xfrm>
            <a:off x="609600" y="274638"/>
            <a:ext cx="5181600" cy="1143000"/>
          </a:xfrm>
        </p:spPr>
        <p:txBody>
          <a:bodyPr anchor="t">
            <a:normAutofit/>
          </a:bodyPr>
          <a:lstStyle/>
          <a:p>
            <a:r>
              <a:rPr lang="sv-SE">
                <a:solidFill>
                  <a:schemeClr val="tx2"/>
                </a:solidFill>
              </a:rPr>
              <a:t>Vi behöver vänja oss </a:t>
            </a:r>
            <a:br>
              <a:rPr lang="sv-SE">
                <a:solidFill>
                  <a:schemeClr val="tx2"/>
                </a:solidFill>
              </a:rPr>
            </a:br>
            <a:r>
              <a:rPr lang="sv-SE">
                <a:solidFill>
                  <a:schemeClr val="tx2"/>
                </a:solidFill>
              </a:rPr>
              <a:t>vid nya arbetssätt</a:t>
            </a:r>
          </a:p>
        </p:txBody>
      </p:sp>
      <p:sp>
        <p:nvSpPr>
          <p:cNvPr id="6" name="Platshållare för innehåll 5">
            <a:extLst>
              <a:ext uri="{FF2B5EF4-FFF2-40B4-BE49-F238E27FC236}">
                <a16:creationId xmlns:a16="http://schemas.microsoft.com/office/drawing/2014/main" id="{369BB3E4-649E-910B-2CEC-98E0A63A131D}"/>
              </a:ext>
            </a:extLst>
          </p:cNvPr>
          <p:cNvSpPr>
            <a:spLocks noGrp="1"/>
          </p:cNvSpPr>
          <p:nvPr>
            <p:ph sz="half" idx="1"/>
          </p:nvPr>
        </p:nvSpPr>
        <p:spPr>
          <a:xfrm>
            <a:off x="609600" y="1600201"/>
            <a:ext cx="5359400" cy="4768701"/>
          </a:xfrm>
        </p:spPr>
        <p:txBody>
          <a:bodyPr>
            <a:noAutofit/>
          </a:bodyPr>
          <a:lstStyle/>
          <a:p>
            <a:pPr>
              <a:lnSpc>
                <a:spcPct val="100000"/>
              </a:lnSpc>
              <a:spcBef>
                <a:spcPts val="1000"/>
              </a:spcBef>
              <a:buClr>
                <a:schemeClr val="tx2"/>
              </a:buClr>
              <a:buSzPct val="120000"/>
            </a:pPr>
            <a:r>
              <a:rPr lang="sv-SE" sz="1800" b="1" dirty="0">
                <a:solidFill>
                  <a:schemeClr val="tx2"/>
                </a:solidFill>
              </a:rPr>
              <a:t>Dokumentation måste ske i nära anslutning till vårdhändelsen (realtid).</a:t>
            </a:r>
          </a:p>
          <a:p>
            <a:pPr marL="533400" lvl="1" indent="-261938">
              <a:lnSpc>
                <a:spcPct val="100000"/>
              </a:lnSpc>
              <a:buSzPct val="120000"/>
              <a:buFont typeface="Courier New" panose="02070309020205020404" pitchFamily="49" charset="0"/>
              <a:buChar char="o"/>
            </a:pPr>
            <a:r>
              <a:rPr lang="sv-SE" sz="1400" dirty="0"/>
              <a:t>Då finns informationen när den behövs.</a:t>
            </a:r>
          </a:p>
          <a:p>
            <a:pPr>
              <a:lnSpc>
                <a:spcPct val="100000"/>
              </a:lnSpc>
              <a:spcBef>
                <a:spcPts val="1000"/>
              </a:spcBef>
              <a:buClr>
                <a:schemeClr val="tx2"/>
              </a:buClr>
              <a:buSzPct val="120000"/>
            </a:pPr>
            <a:r>
              <a:rPr lang="sv-SE" sz="1800" b="1" dirty="0">
                <a:solidFill>
                  <a:schemeClr val="tx2"/>
                </a:solidFill>
              </a:rPr>
              <a:t>Du som dokumenterar kliniskt måste själv lägga in informationen.</a:t>
            </a:r>
          </a:p>
          <a:p>
            <a:pPr marL="533400" lvl="1" indent="-261938">
              <a:lnSpc>
                <a:spcPct val="100000"/>
              </a:lnSpc>
              <a:buSzPct val="120000"/>
              <a:buFont typeface="Courier New" panose="02070309020205020404" pitchFamily="49" charset="0"/>
              <a:buChar char="o"/>
            </a:pPr>
            <a:r>
              <a:rPr lang="sv-SE" sz="1400" dirty="0"/>
              <a:t>Metoderna blir tangentbord/ mus och taligenkänning.</a:t>
            </a:r>
          </a:p>
          <a:p>
            <a:pPr>
              <a:lnSpc>
                <a:spcPct val="100000"/>
              </a:lnSpc>
              <a:buClr>
                <a:schemeClr val="tx2"/>
              </a:buClr>
              <a:buSzPct val="120000"/>
            </a:pPr>
            <a:r>
              <a:rPr lang="sv-SE" sz="1800" b="1" dirty="0">
                <a:solidFill>
                  <a:schemeClr val="tx2"/>
                </a:solidFill>
              </a:rPr>
              <a:t>Taligenkänning är nytt arbetssätt för många. Nuvarande version har brister. </a:t>
            </a:r>
          </a:p>
          <a:p>
            <a:pPr marL="557212" lvl="1" indent="-285750">
              <a:lnSpc>
                <a:spcPct val="100000"/>
              </a:lnSpc>
              <a:buClr>
                <a:schemeClr val="tx2"/>
              </a:buClr>
              <a:buSzPct val="120000"/>
              <a:buFont typeface="Courier New" panose="02070309020205020404" pitchFamily="49" charset="0"/>
              <a:buChar char="o"/>
            </a:pPr>
            <a:r>
              <a:rPr lang="sv-SE" sz="1400" dirty="0"/>
              <a:t>Uppgradering pågår. Arbete med utökad och korrigerad ordbok och språkmodell görs 2025. Mer information om detta och om ännu mer avancerade dokumentationsverktyg kommer. </a:t>
            </a:r>
          </a:p>
          <a:p>
            <a:pPr>
              <a:lnSpc>
                <a:spcPct val="100000"/>
              </a:lnSpc>
              <a:buClr>
                <a:schemeClr val="tx2"/>
              </a:buClr>
              <a:buSzPct val="120000"/>
            </a:pPr>
            <a:r>
              <a:rPr lang="sv-SE" sz="1800" b="1" dirty="0">
                <a:solidFill>
                  <a:schemeClr val="tx2"/>
                </a:solidFill>
              </a:rPr>
              <a:t>Diktering för senare utskrift av medicinsk sekreterare kommer inte att kunna göras.</a:t>
            </a:r>
            <a:endParaRPr lang="sv-SE" sz="1400" dirty="0"/>
          </a:p>
          <a:p>
            <a:pPr marL="0" indent="0">
              <a:lnSpc>
                <a:spcPct val="100000"/>
              </a:lnSpc>
              <a:spcBef>
                <a:spcPts val="1000"/>
              </a:spcBef>
              <a:buClr>
                <a:schemeClr val="tx2"/>
              </a:buClr>
              <a:buSzPct val="120000"/>
              <a:buNone/>
            </a:pPr>
            <a:endParaRPr lang="sv-SE" sz="1800" b="1" dirty="0">
              <a:solidFill>
                <a:schemeClr val="tx2"/>
              </a:solidFill>
            </a:endParaRPr>
          </a:p>
        </p:txBody>
      </p:sp>
      <p:sp>
        <p:nvSpPr>
          <p:cNvPr id="19" name="Platshållare för datum 18">
            <a:extLst>
              <a:ext uri="{FF2B5EF4-FFF2-40B4-BE49-F238E27FC236}">
                <a16:creationId xmlns:a16="http://schemas.microsoft.com/office/drawing/2014/main" id="{7C0AE420-A1EA-4415-9556-64A4BDE60D3A}"/>
              </a:ext>
            </a:extLst>
          </p:cNvPr>
          <p:cNvSpPr>
            <a:spLocks noGrp="1"/>
          </p:cNvSpPr>
          <p:nvPr>
            <p:ph type="dt" sz="half" idx="10"/>
          </p:nvPr>
        </p:nvSpPr>
        <p:spPr>
          <a:xfrm>
            <a:off x="609600" y="6530791"/>
            <a:ext cx="1060175" cy="354182"/>
          </a:xfrm>
        </p:spPr>
        <p:txBody>
          <a:bodyPr anchor="ctr">
            <a:normAutofit/>
          </a:bodyPr>
          <a:lstStyle/>
          <a:p>
            <a:r>
              <a:rPr lang="sv-SE"/>
              <a:t>2024-10-29</a:t>
            </a:r>
          </a:p>
        </p:txBody>
      </p:sp>
      <p:pic>
        <p:nvPicPr>
          <p:cNvPr id="17" name="Platshållare för bild 16" descr="En bild som visar person, Människoansikte, vägg, inomhus&#10;&#10;Automatiskt genererad beskrivning">
            <a:extLst>
              <a:ext uri="{FF2B5EF4-FFF2-40B4-BE49-F238E27FC236}">
                <a16:creationId xmlns:a16="http://schemas.microsoft.com/office/drawing/2014/main" id="{AF8FA61C-03A6-9860-7139-650AD66DF76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1032" r="21032"/>
          <a:stretch>
            <a:fillRect/>
          </a:stretch>
        </p:blipFill>
        <p:spPr/>
      </p:pic>
    </p:spTree>
    <p:extLst>
      <p:ext uri="{BB962C8B-B14F-4D97-AF65-F5344CB8AC3E}">
        <p14:creationId xmlns:p14="http://schemas.microsoft.com/office/powerpoint/2010/main" val="123160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fade">
                                      <p:cBhvr>
                                        <p:cTn id="26" dur="500"/>
                                        <p:tgtEl>
                                          <p:spTgt spid="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F8C90-39A2-1D6E-1E5F-47D6C69B4622}"/>
              </a:ext>
            </a:extLst>
          </p:cNvPr>
          <p:cNvSpPr>
            <a:spLocks noGrp="1"/>
          </p:cNvSpPr>
          <p:nvPr>
            <p:ph type="title"/>
          </p:nvPr>
        </p:nvSpPr>
        <p:spPr>
          <a:xfrm>
            <a:off x="609600" y="274638"/>
            <a:ext cx="5181600" cy="1143000"/>
          </a:xfrm>
        </p:spPr>
        <p:txBody>
          <a:bodyPr anchor="t">
            <a:normAutofit/>
          </a:bodyPr>
          <a:lstStyle/>
          <a:p>
            <a:r>
              <a:rPr lang="sv-SE">
                <a:solidFill>
                  <a:schemeClr val="tx2"/>
                </a:solidFill>
              </a:rPr>
              <a:t>Vi behöver vänja oss </a:t>
            </a:r>
            <a:br>
              <a:rPr lang="sv-SE">
                <a:solidFill>
                  <a:schemeClr val="tx2"/>
                </a:solidFill>
              </a:rPr>
            </a:br>
            <a:r>
              <a:rPr lang="sv-SE">
                <a:solidFill>
                  <a:schemeClr val="tx2"/>
                </a:solidFill>
              </a:rPr>
              <a:t>vid nya arbetssätt</a:t>
            </a:r>
          </a:p>
        </p:txBody>
      </p:sp>
      <p:sp>
        <p:nvSpPr>
          <p:cNvPr id="6" name="Platshållare för innehåll 5">
            <a:extLst>
              <a:ext uri="{FF2B5EF4-FFF2-40B4-BE49-F238E27FC236}">
                <a16:creationId xmlns:a16="http://schemas.microsoft.com/office/drawing/2014/main" id="{369BB3E4-649E-910B-2CEC-98E0A63A131D}"/>
              </a:ext>
            </a:extLst>
          </p:cNvPr>
          <p:cNvSpPr>
            <a:spLocks noGrp="1"/>
          </p:cNvSpPr>
          <p:nvPr>
            <p:ph sz="half" idx="1"/>
          </p:nvPr>
        </p:nvSpPr>
        <p:spPr>
          <a:xfrm>
            <a:off x="609600" y="1584961"/>
            <a:ext cx="5359400" cy="4312796"/>
          </a:xfrm>
        </p:spPr>
        <p:txBody>
          <a:bodyPr>
            <a:noAutofit/>
          </a:bodyPr>
          <a:lstStyle/>
          <a:p>
            <a:pPr>
              <a:lnSpc>
                <a:spcPct val="100000"/>
              </a:lnSpc>
              <a:spcBef>
                <a:spcPts val="1000"/>
              </a:spcBef>
              <a:buClr>
                <a:schemeClr val="tx2"/>
              </a:buClr>
              <a:buSzPct val="120000"/>
            </a:pPr>
            <a:r>
              <a:rPr lang="sv-SE" sz="2000" b="1" dirty="0">
                <a:solidFill>
                  <a:schemeClr val="tx2"/>
                </a:solidFill>
              </a:rPr>
              <a:t>En  vårdhändelse i SDV kopplar samman patientadministration och klinisk dokumentation.</a:t>
            </a:r>
          </a:p>
          <a:p>
            <a:pPr marL="533400" lvl="1" indent="-261938">
              <a:lnSpc>
                <a:spcPct val="100000"/>
              </a:lnSpc>
              <a:buSzPct val="120000"/>
              <a:buFont typeface="Courier New" panose="02070309020205020404" pitchFamily="49" charset="0"/>
              <a:buChar char="o"/>
            </a:pPr>
            <a:r>
              <a:rPr lang="sv-SE" sz="1600" dirty="0"/>
              <a:t>Även öppenvården behöver ha en vårdhändelse per vårdkontakt. Det är viktigt att du alltid dokumenterar på rätt vårdhändelse.</a:t>
            </a:r>
          </a:p>
          <a:p>
            <a:pPr>
              <a:lnSpc>
                <a:spcPct val="100000"/>
              </a:lnSpc>
              <a:spcBef>
                <a:spcPts val="1000"/>
              </a:spcBef>
              <a:buClr>
                <a:schemeClr val="tx2"/>
              </a:buClr>
              <a:buSzPct val="120000"/>
            </a:pPr>
            <a:r>
              <a:rPr lang="sv-SE" sz="2000" b="1" dirty="0">
                <a:solidFill>
                  <a:schemeClr val="tx2"/>
                </a:solidFill>
              </a:rPr>
              <a:t>SDV-tidboken kan upplevas som omständlig, särskilt av PMO-användare. </a:t>
            </a:r>
          </a:p>
          <a:p>
            <a:pPr marL="533400" lvl="1" indent="-261938">
              <a:lnSpc>
                <a:spcPct val="100000"/>
              </a:lnSpc>
              <a:buSzPct val="120000"/>
              <a:buFont typeface="Courier New" panose="02070309020205020404" pitchFamily="49" charset="0"/>
              <a:buChar char="o"/>
            </a:pPr>
            <a:r>
              <a:rPr lang="sv-SE" sz="1600" dirty="0"/>
              <a:t>Modernisering kommer men tar längre tid att </a:t>
            </a:r>
            <a:br>
              <a:rPr lang="sv-SE" sz="1600" dirty="0"/>
            </a:br>
            <a:r>
              <a:rPr lang="sv-SE" sz="1600" dirty="0"/>
              <a:t>få på plats än önskat. </a:t>
            </a:r>
          </a:p>
        </p:txBody>
      </p:sp>
      <p:sp>
        <p:nvSpPr>
          <p:cNvPr id="19" name="Platshållare för datum 18">
            <a:extLst>
              <a:ext uri="{FF2B5EF4-FFF2-40B4-BE49-F238E27FC236}">
                <a16:creationId xmlns:a16="http://schemas.microsoft.com/office/drawing/2014/main" id="{7C0AE420-A1EA-4415-9556-64A4BDE60D3A}"/>
              </a:ext>
            </a:extLst>
          </p:cNvPr>
          <p:cNvSpPr>
            <a:spLocks noGrp="1"/>
          </p:cNvSpPr>
          <p:nvPr>
            <p:ph type="dt" sz="half" idx="10"/>
          </p:nvPr>
        </p:nvSpPr>
        <p:spPr>
          <a:xfrm>
            <a:off x="609600" y="6530791"/>
            <a:ext cx="1060175" cy="354182"/>
          </a:xfrm>
        </p:spPr>
        <p:txBody>
          <a:bodyPr anchor="ctr">
            <a:normAutofit/>
          </a:bodyPr>
          <a:lstStyle/>
          <a:p>
            <a:r>
              <a:rPr lang="sv-SE"/>
              <a:t>2024-10-29</a:t>
            </a:r>
          </a:p>
        </p:txBody>
      </p:sp>
      <p:pic>
        <p:nvPicPr>
          <p:cNvPr id="15" name="Platshållare för bild 14" descr="En bild som visar klädsel, person, Människoansikte, vägg&#10;&#10;Automatiskt genererad beskrivning">
            <a:extLst>
              <a:ext uri="{FF2B5EF4-FFF2-40B4-BE49-F238E27FC236}">
                <a16:creationId xmlns:a16="http://schemas.microsoft.com/office/drawing/2014/main" id="{27A6D8DB-07FE-A2D9-E2BA-C8E62065825E}"/>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23535" r="21032"/>
          <a:stretch/>
        </p:blipFill>
        <p:spPr>
          <a:xfrm>
            <a:off x="6223002" y="1"/>
            <a:ext cx="5626098" cy="6525320"/>
          </a:xfrm>
        </p:spPr>
      </p:pic>
    </p:spTree>
    <p:extLst>
      <p:ext uri="{BB962C8B-B14F-4D97-AF65-F5344CB8AC3E}">
        <p14:creationId xmlns:p14="http://schemas.microsoft.com/office/powerpoint/2010/main" val="60759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skärmbild, pixel&#10;&#10;Automatiskt genererad beskrivning">
            <a:extLst>
              <a:ext uri="{FF2B5EF4-FFF2-40B4-BE49-F238E27FC236}">
                <a16:creationId xmlns:a16="http://schemas.microsoft.com/office/drawing/2014/main" id="{2777582F-CEEA-AAC9-700E-E9F03291D9B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647" r="6647"/>
          <a:stretch>
            <a:fillRect/>
          </a:stretch>
        </p:blipFill>
        <p:spPr>
          <a:xfrm>
            <a:off x="0" y="-28687"/>
            <a:ext cx="11862000" cy="6552000"/>
          </a:xfrm>
        </p:spPr>
      </p:pic>
      <p:sp>
        <p:nvSpPr>
          <p:cNvPr id="3" name="Rubrik 2">
            <a:extLst>
              <a:ext uri="{FF2B5EF4-FFF2-40B4-BE49-F238E27FC236}">
                <a16:creationId xmlns:a16="http://schemas.microsoft.com/office/drawing/2014/main" id="{0BE88E52-6016-A764-3509-781201212C34}"/>
              </a:ext>
            </a:extLst>
          </p:cNvPr>
          <p:cNvSpPr>
            <a:spLocks noGrp="1"/>
          </p:cNvSpPr>
          <p:nvPr>
            <p:ph type="title"/>
          </p:nvPr>
        </p:nvSpPr>
        <p:spPr>
          <a:xfrm>
            <a:off x="609600" y="360000"/>
            <a:ext cx="8186782" cy="1143000"/>
          </a:xfrm>
        </p:spPr>
        <p:txBody>
          <a:bodyPr/>
          <a:lstStyle/>
          <a:p>
            <a:r>
              <a:rPr lang="sv-SE"/>
              <a:t>SDV 1.0 är det stora första klivet!</a:t>
            </a:r>
            <a:br>
              <a:rPr lang="sv-SE"/>
            </a:br>
            <a:endParaRPr lang="sv-SE"/>
          </a:p>
        </p:txBody>
      </p:sp>
      <p:sp>
        <p:nvSpPr>
          <p:cNvPr id="4" name="Platshållare för sidfot 3">
            <a:extLst>
              <a:ext uri="{FF2B5EF4-FFF2-40B4-BE49-F238E27FC236}">
                <a16:creationId xmlns:a16="http://schemas.microsoft.com/office/drawing/2014/main" id="{7648BDA9-C390-7498-76B8-BA459A68E97B}"/>
              </a:ext>
            </a:extLst>
          </p:cNvPr>
          <p:cNvSpPr>
            <a:spLocks noGrp="1"/>
          </p:cNvSpPr>
          <p:nvPr>
            <p:ph type="ftr" sz="quarter" idx="11"/>
          </p:nvPr>
        </p:nvSpPr>
        <p:spPr/>
        <p:txBody>
          <a:bodyPr/>
          <a:lstStyle/>
          <a:p>
            <a:r>
              <a:rPr lang="sv-SE"/>
              <a:t> </a:t>
            </a:r>
          </a:p>
        </p:txBody>
      </p:sp>
      <p:grpSp>
        <p:nvGrpSpPr>
          <p:cNvPr id="92" name="Grupp 91">
            <a:extLst>
              <a:ext uri="{FF2B5EF4-FFF2-40B4-BE49-F238E27FC236}">
                <a16:creationId xmlns:a16="http://schemas.microsoft.com/office/drawing/2014/main" id="{AAD4B9A6-948C-5A36-6031-CB6B7AC8BBE6}"/>
              </a:ext>
            </a:extLst>
          </p:cNvPr>
          <p:cNvGrpSpPr/>
          <p:nvPr/>
        </p:nvGrpSpPr>
        <p:grpSpPr>
          <a:xfrm>
            <a:off x="4873732" y="2754"/>
            <a:ext cx="8751575" cy="5195376"/>
            <a:chOff x="4875525" y="-32960"/>
            <a:chExt cx="7912405" cy="5228336"/>
          </a:xfrm>
          <a:solidFill>
            <a:schemeClr val="accent1"/>
          </a:solidFill>
        </p:grpSpPr>
        <p:grpSp>
          <p:nvGrpSpPr>
            <p:cNvPr id="85" name="Grupp 84">
              <a:extLst>
                <a:ext uri="{FF2B5EF4-FFF2-40B4-BE49-F238E27FC236}">
                  <a16:creationId xmlns:a16="http://schemas.microsoft.com/office/drawing/2014/main" id="{680175FC-A424-1306-11CD-874574E57020}"/>
                </a:ext>
              </a:extLst>
            </p:cNvPr>
            <p:cNvGrpSpPr/>
            <p:nvPr/>
          </p:nvGrpSpPr>
          <p:grpSpPr>
            <a:xfrm>
              <a:off x="10016268" y="-32960"/>
              <a:ext cx="2771662" cy="1495494"/>
              <a:chOff x="2609412" y="3309203"/>
              <a:chExt cx="2771662" cy="1495494"/>
            </a:xfrm>
            <a:grpFill/>
          </p:grpSpPr>
          <p:sp>
            <p:nvSpPr>
              <p:cNvPr id="86" name="Rektangel: rundade hörn 85">
                <a:extLst>
                  <a:ext uri="{FF2B5EF4-FFF2-40B4-BE49-F238E27FC236}">
                    <a16:creationId xmlns:a16="http://schemas.microsoft.com/office/drawing/2014/main" id="{B125379A-E139-F804-E92A-F1998986F607}"/>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7" name="Rektangel: rundade hörn 86">
                <a:extLst>
                  <a:ext uri="{FF2B5EF4-FFF2-40B4-BE49-F238E27FC236}">
                    <a16:creationId xmlns:a16="http://schemas.microsoft.com/office/drawing/2014/main" id="{CAA924EF-7CCA-2AB7-8B6F-81173F58D869}"/>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8" name="Rektangel: rundade hörn 87">
                <a:extLst>
                  <a:ext uri="{FF2B5EF4-FFF2-40B4-BE49-F238E27FC236}">
                    <a16:creationId xmlns:a16="http://schemas.microsoft.com/office/drawing/2014/main" id="{4F1CC9E6-439E-F545-D1EA-D5D5BF8C3FCD}"/>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9" name="Rektangel: rundade hörn 88">
                <a:extLst>
                  <a:ext uri="{FF2B5EF4-FFF2-40B4-BE49-F238E27FC236}">
                    <a16:creationId xmlns:a16="http://schemas.microsoft.com/office/drawing/2014/main" id="{82D8B4F0-5739-54F1-04E1-6F9BF7A09D3A}"/>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0" name="Rektangel: rundade hörn 89">
                <a:extLst>
                  <a:ext uri="{FF2B5EF4-FFF2-40B4-BE49-F238E27FC236}">
                    <a16:creationId xmlns:a16="http://schemas.microsoft.com/office/drawing/2014/main" id="{B09C8DB3-79F5-B026-07B0-78ADF0517834}"/>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1" name="Rektangel: rundade hörn 90">
                <a:extLst>
                  <a:ext uri="{FF2B5EF4-FFF2-40B4-BE49-F238E27FC236}">
                    <a16:creationId xmlns:a16="http://schemas.microsoft.com/office/drawing/2014/main" id="{50BBC708-0344-50B3-FDC1-755A9333418A}"/>
                  </a:ext>
                </a:extLst>
              </p:cNvPr>
              <p:cNvSpPr/>
              <p:nvPr/>
            </p:nvSpPr>
            <p:spPr>
              <a:xfrm>
                <a:off x="2609412" y="4110346"/>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78" name="Grupp 77">
              <a:extLst>
                <a:ext uri="{FF2B5EF4-FFF2-40B4-BE49-F238E27FC236}">
                  <a16:creationId xmlns:a16="http://schemas.microsoft.com/office/drawing/2014/main" id="{0D3317FE-BB81-DAE8-3641-19F632D7DF3B}"/>
                </a:ext>
              </a:extLst>
            </p:cNvPr>
            <p:cNvGrpSpPr/>
            <p:nvPr/>
          </p:nvGrpSpPr>
          <p:grpSpPr>
            <a:xfrm>
              <a:off x="8916493" y="768321"/>
              <a:ext cx="2771662" cy="1495494"/>
              <a:chOff x="2609412" y="3309203"/>
              <a:chExt cx="2771662" cy="1495494"/>
            </a:xfrm>
            <a:grpFill/>
          </p:grpSpPr>
          <p:sp>
            <p:nvSpPr>
              <p:cNvPr id="79" name="Rektangel: rundade hörn 78">
                <a:extLst>
                  <a:ext uri="{FF2B5EF4-FFF2-40B4-BE49-F238E27FC236}">
                    <a16:creationId xmlns:a16="http://schemas.microsoft.com/office/drawing/2014/main" id="{705CD53D-2045-C21F-6D1F-2B68E7CDFED9}"/>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0" name="Rektangel: rundade hörn 79">
                <a:extLst>
                  <a:ext uri="{FF2B5EF4-FFF2-40B4-BE49-F238E27FC236}">
                    <a16:creationId xmlns:a16="http://schemas.microsoft.com/office/drawing/2014/main" id="{712CC0DA-DC1A-F7CF-3DA3-7B58ECD5AE00}"/>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1" name="Rektangel: rundade hörn 80">
                <a:extLst>
                  <a:ext uri="{FF2B5EF4-FFF2-40B4-BE49-F238E27FC236}">
                    <a16:creationId xmlns:a16="http://schemas.microsoft.com/office/drawing/2014/main" id="{FAB2FA4C-E214-9E60-6044-BD7A7BE7FF1B}"/>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2" name="Rektangel: rundade hörn 81">
                <a:extLst>
                  <a:ext uri="{FF2B5EF4-FFF2-40B4-BE49-F238E27FC236}">
                    <a16:creationId xmlns:a16="http://schemas.microsoft.com/office/drawing/2014/main" id="{7DA77AB9-189C-16D7-0B55-D0653DAE49CD}"/>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3" name="Rektangel: rundade hörn 82">
                <a:extLst>
                  <a:ext uri="{FF2B5EF4-FFF2-40B4-BE49-F238E27FC236}">
                    <a16:creationId xmlns:a16="http://schemas.microsoft.com/office/drawing/2014/main" id="{78F8BFBD-0589-A1CF-2E6B-F06DFDD00982}"/>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4" name="Rektangel: rundade hörn 83">
                <a:extLst>
                  <a:ext uri="{FF2B5EF4-FFF2-40B4-BE49-F238E27FC236}">
                    <a16:creationId xmlns:a16="http://schemas.microsoft.com/office/drawing/2014/main" id="{FDDDE380-ED31-A7F7-4952-CD2A2B764F68}"/>
                  </a:ext>
                </a:extLst>
              </p:cNvPr>
              <p:cNvSpPr/>
              <p:nvPr/>
            </p:nvSpPr>
            <p:spPr>
              <a:xfrm>
                <a:off x="2609412" y="4110346"/>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35" name="Grupp 34">
              <a:extLst>
                <a:ext uri="{FF2B5EF4-FFF2-40B4-BE49-F238E27FC236}">
                  <a16:creationId xmlns:a16="http://schemas.microsoft.com/office/drawing/2014/main" id="{28539A6B-EFA6-2727-0BB8-C9C413B1ED12}"/>
                </a:ext>
              </a:extLst>
            </p:cNvPr>
            <p:cNvGrpSpPr/>
            <p:nvPr/>
          </p:nvGrpSpPr>
          <p:grpSpPr>
            <a:xfrm>
              <a:off x="7535943" y="1751489"/>
              <a:ext cx="2804968" cy="1480693"/>
              <a:chOff x="2576106" y="3309203"/>
              <a:chExt cx="2804968" cy="1480693"/>
            </a:xfrm>
            <a:grpFill/>
          </p:grpSpPr>
          <p:sp>
            <p:nvSpPr>
              <p:cNvPr id="36" name="Rektangel: rundade hörn 35">
                <a:extLst>
                  <a:ext uri="{FF2B5EF4-FFF2-40B4-BE49-F238E27FC236}">
                    <a16:creationId xmlns:a16="http://schemas.microsoft.com/office/drawing/2014/main" id="{161E8AC5-C944-C50B-A840-3CB3DAA7825B}"/>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rundade hörn 36">
                <a:extLst>
                  <a:ext uri="{FF2B5EF4-FFF2-40B4-BE49-F238E27FC236}">
                    <a16:creationId xmlns:a16="http://schemas.microsoft.com/office/drawing/2014/main" id="{056A3A09-8661-B856-57D7-A2FBE6E7179D}"/>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rundade hörn 37">
                <a:extLst>
                  <a:ext uri="{FF2B5EF4-FFF2-40B4-BE49-F238E27FC236}">
                    <a16:creationId xmlns:a16="http://schemas.microsoft.com/office/drawing/2014/main" id="{FB490442-5EA9-9939-A055-79333CFDD8A6}"/>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rundade hörn 38">
                <a:extLst>
                  <a:ext uri="{FF2B5EF4-FFF2-40B4-BE49-F238E27FC236}">
                    <a16:creationId xmlns:a16="http://schemas.microsoft.com/office/drawing/2014/main" id="{821F105B-F4DD-CE2E-8BE2-99E03DE9DFC4}"/>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rundade hörn 39">
                <a:extLst>
                  <a:ext uri="{FF2B5EF4-FFF2-40B4-BE49-F238E27FC236}">
                    <a16:creationId xmlns:a16="http://schemas.microsoft.com/office/drawing/2014/main" id="{73B14797-A348-C43C-30F7-407E8C91EFBB}"/>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rundade hörn 40">
                <a:extLst>
                  <a:ext uri="{FF2B5EF4-FFF2-40B4-BE49-F238E27FC236}">
                    <a16:creationId xmlns:a16="http://schemas.microsoft.com/office/drawing/2014/main" id="{44EE5F0A-37A2-77B6-38E9-C936BB707127}"/>
                  </a:ext>
                </a:extLst>
              </p:cNvPr>
              <p:cNvSpPr/>
              <p:nvPr/>
            </p:nvSpPr>
            <p:spPr>
              <a:xfrm>
                <a:off x="2576106" y="40955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43" name="Grupp 42">
              <a:extLst>
                <a:ext uri="{FF2B5EF4-FFF2-40B4-BE49-F238E27FC236}">
                  <a16:creationId xmlns:a16="http://schemas.microsoft.com/office/drawing/2014/main" id="{E51E0679-16B5-A1C1-7ABD-B4CBBDF4485F}"/>
                </a:ext>
              </a:extLst>
            </p:cNvPr>
            <p:cNvGrpSpPr/>
            <p:nvPr/>
          </p:nvGrpSpPr>
          <p:grpSpPr>
            <a:xfrm>
              <a:off x="6171909" y="2752411"/>
              <a:ext cx="2810818" cy="1495289"/>
              <a:chOff x="2570256" y="3309203"/>
              <a:chExt cx="2810818" cy="1495289"/>
            </a:xfrm>
            <a:grpFill/>
          </p:grpSpPr>
          <p:sp>
            <p:nvSpPr>
              <p:cNvPr id="44" name="Rektangel: rundade hörn 43">
                <a:extLst>
                  <a:ext uri="{FF2B5EF4-FFF2-40B4-BE49-F238E27FC236}">
                    <a16:creationId xmlns:a16="http://schemas.microsoft.com/office/drawing/2014/main" id="{1A97F61C-DE0A-16C8-3406-968D65AA5D09}"/>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rundade hörn 44">
                <a:extLst>
                  <a:ext uri="{FF2B5EF4-FFF2-40B4-BE49-F238E27FC236}">
                    <a16:creationId xmlns:a16="http://schemas.microsoft.com/office/drawing/2014/main" id="{A74DD304-435A-A57D-607B-EADC737BB313}"/>
                  </a:ext>
                </a:extLst>
              </p:cNvPr>
              <p:cNvSpPr/>
              <p:nvPr/>
            </p:nvSpPr>
            <p:spPr>
              <a:xfrm>
                <a:off x="3489622" y="3474354"/>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rundade hörn 45">
                <a:extLst>
                  <a:ext uri="{FF2B5EF4-FFF2-40B4-BE49-F238E27FC236}">
                    <a16:creationId xmlns:a16="http://schemas.microsoft.com/office/drawing/2014/main" id="{DACC2D37-F2FB-DF81-2206-8ED3B5C602ED}"/>
                  </a:ext>
                </a:extLst>
              </p:cNvPr>
              <p:cNvSpPr/>
              <p:nvPr/>
            </p:nvSpPr>
            <p:spPr>
              <a:xfrm>
                <a:off x="3242931" y="363950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rundade hörn 46">
                <a:extLst>
                  <a:ext uri="{FF2B5EF4-FFF2-40B4-BE49-F238E27FC236}">
                    <a16:creationId xmlns:a16="http://schemas.microsoft.com/office/drawing/2014/main" id="{53F969AA-7F55-B7F2-8A74-1B7CE01CAF4E}"/>
                  </a:ext>
                </a:extLst>
              </p:cNvPr>
              <p:cNvSpPr/>
              <p:nvPr/>
            </p:nvSpPr>
            <p:spPr>
              <a:xfrm>
                <a:off x="3005063" y="3789188"/>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rundade hörn 47">
                <a:extLst>
                  <a:ext uri="{FF2B5EF4-FFF2-40B4-BE49-F238E27FC236}">
                    <a16:creationId xmlns:a16="http://schemas.microsoft.com/office/drawing/2014/main" id="{406DB95A-5FFF-E9CC-3D52-3DD44F3AFCF8}"/>
                  </a:ext>
                </a:extLst>
              </p:cNvPr>
              <p:cNvSpPr/>
              <p:nvPr/>
            </p:nvSpPr>
            <p:spPr>
              <a:xfrm>
                <a:off x="2793274" y="3939945"/>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rundade hörn 48">
                <a:extLst>
                  <a:ext uri="{FF2B5EF4-FFF2-40B4-BE49-F238E27FC236}">
                    <a16:creationId xmlns:a16="http://schemas.microsoft.com/office/drawing/2014/main" id="{DFF9BB6F-A2E8-5AFA-8625-1C1C83827633}"/>
                  </a:ext>
                </a:extLst>
              </p:cNvPr>
              <p:cNvSpPr/>
              <p:nvPr/>
            </p:nvSpPr>
            <p:spPr>
              <a:xfrm>
                <a:off x="2570256" y="4110141"/>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50" name="Grupp 49">
              <a:extLst>
                <a:ext uri="{FF2B5EF4-FFF2-40B4-BE49-F238E27FC236}">
                  <a16:creationId xmlns:a16="http://schemas.microsoft.com/office/drawing/2014/main" id="{2BF85FFB-AD4B-0FBC-E456-D366EF1F7F52}"/>
                </a:ext>
              </a:extLst>
            </p:cNvPr>
            <p:cNvGrpSpPr/>
            <p:nvPr/>
          </p:nvGrpSpPr>
          <p:grpSpPr>
            <a:xfrm>
              <a:off x="4875525" y="3699882"/>
              <a:ext cx="2771662" cy="1495494"/>
              <a:chOff x="2609412" y="3309203"/>
              <a:chExt cx="2771662" cy="1495494"/>
            </a:xfrm>
            <a:grpFill/>
          </p:grpSpPr>
          <p:sp>
            <p:nvSpPr>
              <p:cNvPr id="51" name="Rektangel: rundade hörn 50">
                <a:extLst>
                  <a:ext uri="{FF2B5EF4-FFF2-40B4-BE49-F238E27FC236}">
                    <a16:creationId xmlns:a16="http://schemas.microsoft.com/office/drawing/2014/main" id="{95251AA8-616C-77D3-FDC1-B0AB4A72C292}"/>
                  </a:ext>
                </a:extLst>
              </p:cNvPr>
              <p:cNvSpPr/>
              <p:nvPr/>
            </p:nvSpPr>
            <p:spPr>
              <a:xfrm>
                <a:off x="3701131" y="3309203"/>
                <a:ext cx="1679943" cy="694351"/>
              </a:xfrm>
              <a:prstGeom prst="roundRect">
                <a:avLst/>
              </a:prstGeom>
              <a:grp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rundade hörn 51">
                <a:extLst>
                  <a:ext uri="{FF2B5EF4-FFF2-40B4-BE49-F238E27FC236}">
                    <a16:creationId xmlns:a16="http://schemas.microsoft.com/office/drawing/2014/main" id="{D739837A-6FEF-D1D0-E33E-7BBBC3BB4295}"/>
                  </a:ext>
                </a:extLst>
              </p:cNvPr>
              <p:cNvSpPr/>
              <p:nvPr/>
            </p:nvSpPr>
            <p:spPr>
              <a:xfrm>
                <a:off x="3489622" y="3474354"/>
                <a:ext cx="1679943" cy="694351"/>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rundade hörn 52">
                <a:extLst>
                  <a:ext uri="{FF2B5EF4-FFF2-40B4-BE49-F238E27FC236}">
                    <a16:creationId xmlns:a16="http://schemas.microsoft.com/office/drawing/2014/main" id="{43E81F69-3411-C7CE-B0EA-37EBCBDCA94D}"/>
                  </a:ext>
                </a:extLst>
              </p:cNvPr>
              <p:cNvSpPr/>
              <p:nvPr/>
            </p:nvSpPr>
            <p:spPr>
              <a:xfrm>
                <a:off x="3242931" y="3639505"/>
                <a:ext cx="1679943" cy="694351"/>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rundade hörn 53">
                <a:extLst>
                  <a:ext uri="{FF2B5EF4-FFF2-40B4-BE49-F238E27FC236}">
                    <a16:creationId xmlns:a16="http://schemas.microsoft.com/office/drawing/2014/main" id="{87B11F99-FFA6-BBFA-E0CF-0CED0C16063C}"/>
                  </a:ext>
                </a:extLst>
              </p:cNvPr>
              <p:cNvSpPr/>
              <p:nvPr/>
            </p:nvSpPr>
            <p:spPr>
              <a:xfrm>
                <a:off x="3005063" y="3789188"/>
                <a:ext cx="1679943" cy="694351"/>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rundade hörn 54">
                <a:extLst>
                  <a:ext uri="{FF2B5EF4-FFF2-40B4-BE49-F238E27FC236}">
                    <a16:creationId xmlns:a16="http://schemas.microsoft.com/office/drawing/2014/main" id="{25981815-EDB6-5301-E930-7246C93D20A6}"/>
                  </a:ext>
                </a:extLst>
              </p:cNvPr>
              <p:cNvSpPr/>
              <p:nvPr/>
            </p:nvSpPr>
            <p:spPr>
              <a:xfrm>
                <a:off x="2793274" y="3939945"/>
                <a:ext cx="1679943" cy="694351"/>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rundade hörn 55">
                <a:extLst>
                  <a:ext uri="{FF2B5EF4-FFF2-40B4-BE49-F238E27FC236}">
                    <a16:creationId xmlns:a16="http://schemas.microsoft.com/office/drawing/2014/main" id="{CE94CB69-41E7-29F8-077A-AC9748E61F5B}"/>
                  </a:ext>
                </a:extLst>
              </p:cNvPr>
              <p:cNvSpPr/>
              <p:nvPr/>
            </p:nvSpPr>
            <p:spPr>
              <a:xfrm>
                <a:off x="2609412" y="4110346"/>
                <a:ext cx="1679943" cy="694351"/>
              </a:xfrm>
              <a:prstGeom prst="roundRect">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27" name="Grupp 26">
            <a:extLst>
              <a:ext uri="{FF2B5EF4-FFF2-40B4-BE49-F238E27FC236}">
                <a16:creationId xmlns:a16="http://schemas.microsoft.com/office/drawing/2014/main" id="{2C227AF7-3AB6-82D1-62F1-49F8E5E22BDD}"/>
              </a:ext>
            </a:extLst>
          </p:cNvPr>
          <p:cNvGrpSpPr/>
          <p:nvPr/>
        </p:nvGrpSpPr>
        <p:grpSpPr>
          <a:xfrm>
            <a:off x="3204675" y="4634415"/>
            <a:ext cx="3389810" cy="1575269"/>
            <a:chOff x="2568615" y="3295012"/>
            <a:chExt cx="2777592" cy="1536777"/>
          </a:xfrm>
        </p:grpSpPr>
        <p:sp>
          <p:nvSpPr>
            <p:cNvPr id="21" name="Rektangel: rundade hörn 20">
              <a:extLst>
                <a:ext uri="{FF2B5EF4-FFF2-40B4-BE49-F238E27FC236}">
                  <a16:creationId xmlns:a16="http://schemas.microsoft.com/office/drawing/2014/main" id="{2F6A2DCC-1E7E-4B2A-B9C5-E8AA744814B1}"/>
                </a:ext>
              </a:extLst>
            </p:cNvPr>
            <p:cNvSpPr/>
            <p:nvPr/>
          </p:nvSpPr>
          <p:spPr>
            <a:xfrm>
              <a:off x="3666264" y="3295012"/>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rundade hörn 21">
              <a:extLst>
                <a:ext uri="{FF2B5EF4-FFF2-40B4-BE49-F238E27FC236}">
                  <a16:creationId xmlns:a16="http://schemas.microsoft.com/office/drawing/2014/main" id="{D4815068-E1BF-B76F-E46E-1F42D6AE4034}"/>
                </a:ext>
              </a:extLst>
            </p:cNvPr>
            <p:cNvSpPr/>
            <p:nvPr/>
          </p:nvSpPr>
          <p:spPr>
            <a:xfrm>
              <a:off x="3454836" y="3466470"/>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rundade hörn 22">
              <a:extLst>
                <a:ext uri="{FF2B5EF4-FFF2-40B4-BE49-F238E27FC236}">
                  <a16:creationId xmlns:a16="http://schemas.microsoft.com/office/drawing/2014/main" id="{1A4BC1FB-D477-E5B9-3380-5073D0585AF1}"/>
                </a:ext>
              </a:extLst>
            </p:cNvPr>
            <p:cNvSpPr/>
            <p:nvPr/>
          </p:nvSpPr>
          <p:spPr>
            <a:xfrm>
              <a:off x="3242931" y="3639505"/>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rundade hörn 23">
              <a:extLst>
                <a:ext uri="{FF2B5EF4-FFF2-40B4-BE49-F238E27FC236}">
                  <a16:creationId xmlns:a16="http://schemas.microsoft.com/office/drawing/2014/main" id="{E8B2BDAD-DADD-AB1F-246D-366C7E1EC279}"/>
                </a:ext>
              </a:extLst>
            </p:cNvPr>
            <p:cNvSpPr/>
            <p:nvPr/>
          </p:nvSpPr>
          <p:spPr>
            <a:xfrm>
              <a:off x="3005063" y="3789188"/>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rundade hörn 24">
              <a:extLst>
                <a:ext uri="{FF2B5EF4-FFF2-40B4-BE49-F238E27FC236}">
                  <a16:creationId xmlns:a16="http://schemas.microsoft.com/office/drawing/2014/main" id="{DB1447B0-0BAD-23ED-59A9-E841F38AF11F}"/>
                </a:ext>
              </a:extLst>
            </p:cNvPr>
            <p:cNvSpPr/>
            <p:nvPr/>
          </p:nvSpPr>
          <p:spPr>
            <a:xfrm>
              <a:off x="2793274" y="3939945"/>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rundade hörn 25">
              <a:extLst>
                <a:ext uri="{FF2B5EF4-FFF2-40B4-BE49-F238E27FC236}">
                  <a16:creationId xmlns:a16="http://schemas.microsoft.com/office/drawing/2014/main" id="{E6D6FAF8-E74A-0444-2142-1CDDC653EFD9}"/>
                </a:ext>
              </a:extLst>
            </p:cNvPr>
            <p:cNvSpPr/>
            <p:nvPr/>
          </p:nvSpPr>
          <p:spPr>
            <a:xfrm>
              <a:off x="2568615" y="4137438"/>
              <a:ext cx="1679943" cy="694351"/>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0" name="Rektangel: rundade hörn 9">
            <a:extLst>
              <a:ext uri="{FF2B5EF4-FFF2-40B4-BE49-F238E27FC236}">
                <a16:creationId xmlns:a16="http://schemas.microsoft.com/office/drawing/2014/main" id="{831531AA-362B-D056-A672-F1E7000EA9D3}"/>
              </a:ext>
            </a:extLst>
          </p:cNvPr>
          <p:cNvSpPr/>
          <p:nvPr/>
        </p:nvSpPr>
        <p:spPr>
          <a:xfrm>
            <a:off x="2818630" y="5694029"/>
            <a:ext cx="2117042" cy="890374"/>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b="1"/>
              <a:t>SDV 1.0</a:t>
            </a:r>
          </a:p>
        </p:txBody>
      </p:sp>
      <p:grpSp>
        <p:nvGrpSpPr>
          <p:cNvPr id="12" name="Grupp 11">
            <a:extLst>
              <a:ext uri="{FF2B5EF4-FFF2-40B4-BE49-F238E27FC236}">
                <a16:creationId xmlns:a16="http://schemas.microsoft.com/office/drawing/2014/main" id="{7FA5651C-CB67-9814-B0FB-1C21913881F2}"/>
              </a:ext>
            </a:extLst>
          </p:cNvPr>
          <p:cNvGrpSpPr/>
          <p:nvPr/>
        </p:nvGrpSpPr>
        <p:grpSpPr>
          <a:xfrm>
            <a:off x="5988117" y="851469"/>
            <a:ext cx="5869590" cy="3385049"/>
            <a:chOff x="5988117" y="851469"/>
            <a:chExt cx="5869590" cy="3385049"/>
          </a:xfrm>
        </p:grpSpPr>
        <p:sp>
          <p:nvSpPr>
            <p:cNvPr id="5" name="textruta 4">
              <a:extLst>
                <a:ext uri="{FF2B5EF4-FFF2-40B4-BE49-F238E27FC236}">
                  <a16:creationId xmlns:a16="http://schemas.microsoft.com/office/drawing/2014/main" id="{C8025720-760B-B518-303F-465F13FA88AB}"/>
                </a:ext>
              </a:extLst>
            </p:cNvPr>
            <p:cNvSpPr txBox="1"/>
            <p:nvPr/>
          </p:nvSpPr>
          <p:spPr>
            <a:xfrm>
              <a:off x="5988117" y="3867186"/>
              <a:ext cx="1256188" cy="369332"/>
            </a:xfrm>
            <a:prstGeom prst="rect">
              <a:avLst/>
            </a:prstGeom>
            <a:noFill/>
          </p:spPr>
          <p:txBody>
            <a:bodyPr wrap="square">
              <a:spAutoFit/>
            </a:bodyPr>
            <a:lstStyle/>
            <a:p>
              <a:pPr algn="ctr"/>
              <a:r>
                <a:rPr lang="sv-SE" b="1">
                  <a:solidFill>
                    <a:schemeClr val="tx2">
                      <a:lumMod val="40000"/>
                      <a:lumOff val="60000"/>
                    </a:schemeClr>
                  </a:solidFill>
                </a:rPr>
                <a:t>SDV 2.0</a:t>
              </a:r>
            </a:p>
          </p:txBody>
        </p:sp>
        <p:sp>
          <p:nvSpPr>
            <p:cNvPr id="7" name="textruta 6">
              <a:extLst>
                <a:ext uri="{FF2B5EF4-FFF2-40B4-BE49-F238E27FC236}">
                  <a16:creationId xmlns:a16="http://schemas.microsoft.com/office/drawing/2014/main" id="{B1F27D01-8CAD-68BC-C586-81CD336595E0}"/>
                </a:ext>
              </a:extLst>
            </p:cNvPr>
            <p:cNvSpPr txBox="1"/>
            <p:nvPr/>
          </p:nvSpPr>
          <p:spPr>
            <a:xfrm>
              <a:off x="7637338" y="2807282"/>
              <a:ext cx="1256188" cy="369332"/>
            </a:xfrm>
            <a:prstGeom prst="rect">
              <a:avLst/>
            </a:prstGeom>
            <a:noFill/>
          </p:spPr>
          <p:txBody>
            <a:bodyPr wrap="square">
              <a:spAutoFit/>
            </a:bodyPr>
            <a:lstStyle/>
            <a:p>
              <a:pPr algn="ctr"/>
              <a:r>
                <a:rPr lang="sv-SE" b="1">
                  <a:solidFill>
                    <a:schemeClr val="tx2">
                      <a:lumMod val="40000"/>
                      <a:lumOff val="60000"/>
                    </a:schemeClr>
                  </a:solidFill>
                </a:rPr>
                <a:t>SDV 3.0</a:t>
              </a:r>
            </a:p>
          </p:txBody>
        </p:sp>
        <p:sp>
          <p:nvSpPr>
            <p:cNvPr id="8" name="textruta 7">
              <a:extLst>
                <a:ext uri="{FF2B5EF4-FFF2-40B4-BE49-F238E27FC236}">
                  <a16:creationId xmlns:a16="http://schemas.microsoft.com/office/drawing/2014/main" id="{CD70D43C-9228-9C76-EB2E-37ACE6E3541A}"/>
                </a:ext>
              </a:extLst>
            </p:cNvPr>
            <p:cNvSpPr txBox="1"/>
            <p:nvPr/>
          </p:nvSpPr>
          <p:spPr>
            <a:xfrm>
              <a:off x="9070683" y="1833214"/>
              <a:ext cx="1256188" cy="369332"/>
            </a:xfrm>
            <a:prstGeom prst="rect">
              <a:avLst/>
            </a:prstGeom>
            <a:noFill/>
          </p:spPr>
          <p:txBody>
            <a:bodyPr wrap="square">
              <a:spAutoFit/>
            </a:bodyPr>
            <a:lstStyle/>
            <a:p>
              <a:pPr algn="ctr"/>
              <a:r>
                <a:rPr lang="sv-SE" b="1">
                  <a:solidFill>
                    <a:schemeClr val="tx2">
                      <a:lumMod val="40000"/>
                      <a:lumOff val="60000"/>
                    </a:schemeClr>
                  </a:solidFill>
                </a:rPr>
                <a:t>SDV 4.0</a:t>
              </a:r>
            </a:p>
          </p:txBody>
        </p:sp>
        <p:sp>
          <p:nvSpPr>
            <p:cNvPr id="9" name="textruta 8">
              <a:extLst>
                <a:ext uri="{FF2B5EF4-FFF2-40B4-BE49-F238E27FC236}">
                  <a16:creationId xmlns:a16="http://schemas.microsoft.com/office/drawing/2014/main" id="{EA5184FB-4EC9-A85F-8285-73B343C504DB}"/>
                </a:ext>
              </a:extLst>
            </p:cNvPr>
            <p:cNvSpPr txBox="1"/>
            <p:nvPr/>
          </p:nvSpPr>
          <p:spPr>
            <a:xfrm>
              <a:off x="10601519" y="851469"/>
              <a:ext cx="1256188" cy="369332"/>
            </a:xfrm>
            <a:prstGeom prst="rect">
              <a:avLst/>
            </a:prstGeom>
            <a:noFill/>
          </p:spPr>
          <p:txBody>
            <a:bodyPr wrap="square">
              <a:spAutoFit/>
            </a:bodyPr>
            <a:lstStyle/>
            <a:p>
              <a:pPr algn="ctr"/>
              <a:r>
                <a:rPr lang="sv-SE" b="1">
                  <a:solidFill>
                    <a:schemeClr val="tx2">
                      <a:lumMod val="40000"/>
                      <a:lumOff val="60000"/>
                    </a:schemeClr>
                  </a:solidFill>
                </a:rPr>
                <a:t>SDV 5.0</a:t>
              </a:r>
            </a:p>
          </p:txBody>
        </p:sp>
      </p:grpSp>
      <p:sp>
        <p:nvSpPr>
          <p:cNvPr id="13" name="textruta 12">
            <a:extLst>
              <a:ext uri="{FF2B5EF4-FFF2-40B4-BE49-F238E27FC236}">
                <a16:creationId xmlns:a16="http://schemas.microsoft.com/office/drawing/2014/main" id="{EFB36D0B-C2F7-F33C-8A31-FA0162AA3DD6}"/>
              </a:ext>
            </a:extLst>
          </p:cNvPr>
          <p:cNvSpPr txBox="1"/>
          <p:nvPr/>
        </p:nvSpPr>
        <p:spPr>
          <a:xfrm>
            <a:off x="3517107" y="5397150"/>
            <a:ext cx="1341898" cy="369332"/>
          </a:xfrm>
          <a:prstGeom prst="rect">
            <a:avLst/>
          </a:prstGeom>
          <a:noFill/>
        </p:spPr>
        <p:txBody>
          <a:bodyPr wrap="square">
            <a:spAutoFit/>
          </a:bodyPr>
          <a:lstStyle/>
          <a:p>
            <a:pPr algn="ctr"/>
            <a:r>
              <a:rPr lang="sv-SE">
                <a:solidFill>
                  <a:schemeClr val="bg2">
                    <a:lumMod val="90000"/>
                  </a:schemeClr>
                </a:solidFill>
              </a:rPr>
              <a:t>SDV 1.1</a:t>
            </a:r>
          </a:p>
        </p:txBody>
      </p:sp>
      <p:sp>
        <p:nvSpPr>
          <p:cNvPr id="14" name="textruta 13">
            <a:extLst>
              <a:ext uri="{FF2B5EF4-FFF2-40B4-BE49-F238E27FC236}">
                <a16:creationId xmlns:a16="http://schemas.microsoft.com/office/drawing/2014/main" id="{3AD43C68-2046-D0B3-B0D7-D549D08F3B40}"/>
              </a:ext>
            </a:extLst>
          </p:cNvPr>
          <p:cNvSpPr txBox="1"/>
          <p:nvPr/>
        </p:nvSpPr>
        <p:spPr>
          <a:xfrm>
            <a:off x="4059324" y="5137279"/>
            <a:ext cx="1341898" cy="369332"/>
          </a:xfrm>
          <a:prstGeom prst="rect">
            <a:avLst/>
          </a:prstGeom>
          <a:noFill/>
        </p:spPr>
        <p:txBody>
          <a:bodyPr wrap="square">
            <a:spAutoFit/>
          </a:bodyPr>
          <a:lstStyle/>
          <a:p>
            <a:pPr algn="ctr"/>
            <a:r>
              <a:rPr lang="sv-SE">
                <a:solidFill>
                  <a:schemeClr val="bg2">
                    <a:lumMod val="90000"/>
                  </a:schemeClr>
                </a:solidFill>
              </a:rPr>
              <a:t>SDV 1.2</a:t>
            </a:r>
          </a:p>
        </p:txBody>
      </p:sp>
      <p:sp>
        <p:nvSpPr>
          <p:cNvPr id="15" name="textruta 14">
            <a:extLst>
              <a:ext uri="{FF2B5EF4-FFF2-40B4-BE49-F238E27FC236}">
                <a16:creationId xmlns:a16="http://schemas.microsoft.com/office/drawing/2014/main" id="{3A57FF1B-7155-9CEE-934C-CBF445394942}"/>
              </a:ext>
            </a:extLst>
          </p:cNvPr>
          <p:cNvSpPr txBox="1"/>
          <p:nvPr/>
        </p:nvSpPr>
        <p:spPr>
          <a:xfrm>
            <a:off x="4512346" y="4822962"/>
            <a:ext cx="1588305" cy="369332"/>
          </a:xfrm>
          <a:prstGeom prst="rect">
            <a:avLst/>
          </a:prstGeom>
          <a:noFill/>
        </p:spPr>
        <p:txBody>
          <a:bodyPr wrap="square">
            <a:spAutoFit/>
          </a:bodyPr>
          <a:lstStyle/>
          <a:p>
            <a:pPr algn="ctr"/>
            <a:r>
              <a:rPr lang="sv-SE">
                <a:solidFill>
                  <a:schemeClr val="bg2">
                    <a:lumMod val="90000"/>
                  </a:schemeClr>
                </a:solidFill>
              </a:rPr>
              <a:t>SDV 1.3 osv</a:t>
            </a:r>
          </a:p>
        </p:txBody>
      </p:sp>
      <p:sp>
        <p:nvSpPr>
          <p:cNvPr id="2" name="Platshållare för datum 1">
            <a:extLst>
              <a:ext uri="{FF2B5EF4-FFF2-40B4-BE49-F238E27FC236}">
                <a16:creationId xmlns:a16="http://schemas.microsoft.com/office/drawing/2014/main" id="{B89C0CE0-CA0E-F6AD-7135-BC2AC1037726}"/>
              </a:ext>
            </a:extLst>
          </p:cNvPr>
          <p:cNvSpPr>
            <a:spLocks noGrp="1"/>
          </p:cNvSpPr>
          <p:nvPr>
            <p:ph type="dt" sz="half" idx="10"/>
          </p:nvPr>
        </p:nvSpPr>
        <p:spPr/>
        <p:txBody>
          <a:bodyPr/>
          <a:lstStyle/>
          <a:p>
            <a:r>
              <a:rPr lang="sv-SE"/>
              <a:t>2024-10-29</a:t>
            </a:r>
          </a:p>
        </p:txBody>
      </p:sp>
      <p:sp>
        <p:nvSpPr>
          <p:cNvPr id="17" name="Rektangel 16">
            <a:extLst>
              <a:ext uri="{FF2B5EF4-FFF2-40B4-BE49-F238E27FC236}">
                <a16:creationId xmlns:a16="http://schemas.microsoft.com/office/drawing/2014/main" id="{568E5EF7-1448-1581-2C23-2BEF65CC71DA}"/>
              </a:ext>
            </a:extLst>
          </p:cNvPr>
          <p:cNvSpPr/>
          <p:nvPr/>
        </p:nvSpPr>
        <p:spPr>
          <a:xfrm>
            <a:off x="585178" y="1385197"/>
            <a:ext cx="7704948" cy="2626457"/>
          </a:xfrm>
          <a:prstGeom prst="rect">
            <a:avLst/>
          </a:prstGeom>
          <a:noFill/>
          <a:ln>
            <a:noFill/>
          </a:ln>
          <a:effectLst/>
        </p:spPr>
        <p:style>
          <a:lnRef idx="2">
            <a:schemeClr val="accent1">
              <a:shade val="15000"/>
            </a:schemeClr>
          </a:lnRef>
          <a:fillRef idx="1">
            <a:schemeClr val="accent1"/>
          </a:fillRef>
          <a:effectRef idx="0">
            <a:schemeClr val="accent1"/>
          </a:effectRef>
          <a:fontRef idx="minor">
            <a:schemeClr val="lt1"/>
          </a:fontRef>
        </p:style>
        <p:txBody>
          <a:bodyPr lIns="144000" tIns="72000" rIns="144000" rtlCol="0" anchor="t"/>
          <a:lstStyle/>
          <a:p>
            <a:pPr marL="285750" indent="-285750">
              <a:lnSpc>
                <a:spcPct val="107000"/>
              </a:lnSpc>
              <a:spcBef>
                <a:spcPts val="1200"/>
              </a:spcBef>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I mars 2025 driftsätts första versionen av SDV i sydöstra Skåne. </a:t>
            </a:r>
          </a:p>
          <a:p>
            <a:pPr marL="285750" indent="-285750">
              <a:lnSpc>
                <a:spcPct val="107000"/>
              </a:lnSpc>
              <a:spcBef>
                <a:spcPts val="1200"/>
              </a:spcBef>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Under 2025 och 2026 fortsätter driftstarterna i övriga Skåne </a:t>
            </a:r>
            <a:br>
              <a:rPr lang="sv-SE">
                <a:solidFill>
                  <a:schemeClr val="tx1"/>
                </a:solidFill>
                <a:ea typeface="Calibri" panose="020F0502020204030204" pitchFamily="34" charset="0"/>
                <a:cs typeface="Times New Roman" panose="02020603050405020304" pitchFamily="18" charset="0"/>
              </a:rPr>
            </a:br>
            <a:r>
              <a:rPr lang="sv-SE">
                <a:solidFill>
                  <a:schemeClr val="tx1"/>
                </a:solidFill>
                <a:ea typeface="Calibri" panose="020F0502020204030204" pitchFamily="34" charset="0"/>
                <a:cs typeface="Times New Roman" panose="02020603050405020304" pitchFamily="18" charset="0"/>
              </a:rPr>
              <a:t>i ytterligare tre etapper. </a:t>
            </a:r>
          </a:p>
          <a:p>
            <a:pPr marL="285750" indent="-285750">
              <a:lnSpc>
                <a:spcPct val="107000"/>
              </a:lnSpc>
              <a:spcBef>
                <a:spcPts val="1200"/>
              </a:spcBef>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För varje etapp </a:t>
            </a:r>
            <a:r>
              <a:rPr lang="sv-SE" b="1">
                <a:solidFill>
                  <a:schemeClr val="tx1"/>
                </a:solidFill>
                <a:ea typeface="Calibri" panose="020F0502020204030204" pitchFamily="34" charset="0"/>
                <a:cs typeface="Times New Roman" panose="02020603050405020304" pitchFamily="18" charset="0"/>
              </a:rPr>
              <a:t>uppgraderas</a:t>
            </a:r>
            <a:r>
              <a:rPr lang="sv-SE">
                <a:solidFill>
                  <a:schemeClr val="tx1"/>
                </a:solidFill>
                <a:ea typeface="Calibri" panose="020F0502020204030204" pitchFamily="34" charset="0"/>
                <a:cs typeface="Times New Roman" panose="02020603050405020304" pitchFamily="18" charset="0"/>
              </a:rPr>
              <a:t> SDV, och </a:t>
            </a:r>
            <a:br>
              <a:rPr lang="sv-SE">
                <a:solidFill>
                  <a:schemeClr val="tx1"/>
                </a:solidFill>
                <a:ea typeface="Calibri" panose="020F0502020204030204" pitchFamily="34" charset="0"/>
                <a:cs typeface="Times New Roman" panose="02020603050405020304" pitchFamily="18" charset="0"/>
              </a:rPr>
            </a:br>
            <a:r>
              <a:rPr lang="sv-SE" b="1">
                <a:solidFill>
                  <a:schemeClr val="tx1"/>
                </a:solidFill>
                <a:ea typeface="Calibri" panose="020F0502020204030204" pitchFamily="34" charset="0"/>
                <a:cs typeface="Times New Roman" panose="02020603050405020304" pitchFamily="18" charset="0"/>
              </a:rPr>
              <a:t>användarvänligheten</a:t>
            </a:r>
            <a:r>
              <a:rPr lang="sv-SE">
                <a:solidFill>
                  <a:schemeClr val="tx1"/>
                </a:solidFill>
                <a:ea typeface="Calibri" panose="020F0502020204030204" pitchFamily="34" charset="0"/>
                <a:cs typeface="Times New Roman" panose="02020603050405020304" pitchFamily="18" charset="0"/>
              </a:rPr>
              <a:t> ökar alltmer. </a:t>
            </a:r>
          </a:p>
          <a:p>
            <a:pPr marL="285750" indent="-285750">
              <a:lnSpc>
                <a:spcPct val="107000"/>
              </a:lnSpc>
              <a:spcBef>
                <a:spcPts val="1200"/>
              </a:spcBef>
              <a:buFont typeface="Arial" panose="020B0604020202020204" pitchFamily="34" charset="0"/>
              <a:buChar char="•"/>
            </a:pPr>
            <a:r>
              <a:rPr lang="sv-SE">
                <a:solidFill>
                  <a:schemeClr val="tx1"/>
                </a:solidFill>
                <a:ea typeface="Calibri" panose="020F0502020204030204" pitchFamily="34" charset="0"/>
                <a:cs typeface="Times New Roman" panose="02020603050405020304" pitchFamily="18" charset="0"/>
              </a:rPr>
              <a:t>När alla gått över till SDV </a:t>
            </a:r>
            <a:br>
              <a:rPr lang="sv-SE">
                <a:solidFill>
                  <a:schemeClr val="tx1"/>
                </a:solidFill>
                <a:ea typeface="Calibri" panose="020F0502020204030204" pitchFamily="34" charset="0"/>
                <a:cs typeface="Times New Roman" panose="02020603050405020304" pitchFamily="18" charset="0"/>
              </a:rPr>
            </a:br>
            <a:r>
              <a:rPr lang="sv-SE" b="1">
                <a:solidFill>
                  <a:schemeClr val="tx1"/>
                </a:solidFill>
                <a:ea typeface="Calibri" panose="020F0502020204030204" pitchFamily="34" charset="0"/>
                <a:cs typeface="Times New Roman" panose="02020603050405020304" pitchFamily="18" charset="0"/>
              </a:rPr>
              <a:t>fortsätter utvecklingen</a:t>
            </a:r>
            <a:r>
              <a:rPr lang="sv-SE">
                <a:solidFill>
                  <a:schemeClr val="tx1"/>
                </a:solidFill>
                <a:ea typeface="Calibri" panose="020F0502020204030204" pitchFamily="34" charset="0"/>
                <a:cs typeface="Times New Roman" panose="02020603050405020304" pitchFamily="18" charset="0"/>
              </a:rPr>
              <a:t>. </a:t>
            </a:r>
          </a:p>
          <a:p>
            <a:pPr marL="285750" indent="-285750">
              <a:lnSpc>
                <a:spcPct val="107000"/>
              </a:lnSpc>
              <a:spcBef>
                <a:spcPts val="1200"/>
              </a:spcBef>
              <a:buFont typeface="Arial" panose="020B0604020202020204" pitchFamily="34" charset="0"/>
              <a:buChar char="•"/>
            </a:pPr>
            <a:endParaRPr lang="sv-SE">
              <a:solidFill>
                <a:schemeClr val="tx1"/>
              </a:solidFill>
              <a:ea typeface="Calibri" panose="020F0502020204030204" pitchFamily="34" charset="0"/>
              <a:cs typeface="Times New Roman" panose="02020603050405020304" pitchFamily="18" charset="0"/>
            </a:endParaRPr>
          </a:p>
        </p:txBody>
      </p:sp>
      <p:cxnSp>
        <p:nvCxnSpPr>
          <p:cNvPr id="19" name="Rak pilkoppling 18">
            <a:extLst>
              <a:ext uri="{FF2B5EF4-FFF2-40B4-BE49-F238E27FC236}">
                <a16:creationId xmlns:a16="http://schemas.microsoft.com/office/drawing/2014/main" id="{BA1D12F7-D4F3-1E83-27BC-4362D32A8BBE}"/>
              </a:ext>
            </a:extLst>
          </p:cNvPr>
          <p:cNvCxnSpPr>
            <a:cxnSpLocks/>
          </p:cNvCxnSpPr>
          <p:nvPr/>
        </p:nvCxnSpPr>
        <p:spPr>
          <a:xfrm flipV="1">
            <a:off x="3366377" y="3597973"/>
            <a:ext cx="1890637" cy="1379730"/>
          </a:xfrm>
          <a:prstGeom prst="straightConnector1">
            <a:avLst/>
          </a:prstGeom>
          <a:ln w="111125"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33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10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1000"/>
                                        <p:tgtEl>
                                          <p:spTgt spid="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1000"/>
                                        <p:tgtEl>
                                          <p:spTgt spid="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
                                        </p:tgtEl>
                                        <p:attrNameLst>
                                          <p:attrName>style.visibility</p:attrName>
                                        </p:attrNameLst>
                                      </p:cBhvr>
                                      <p:to>
                                        <p:strVal val="visible"/>
                                      </p:to>
                                    </p:set>
                                    <p:animEffect transition="in" filter="wipe(down)">
                                      <p:cBhvr>
                                        <p:cTn id="21" dur="2000"/>
                                        <p:tgtEl>
                                          <p:spTgt spid="92"/>
                                        </p:tgtEl>
                                      </p:cBhvr>
                                    </p:animEffect>
                                  </p:childTnLst>
                                </p:cTn>
                              </p:par>
                              <p:par>
                                <p:cTn id="22" presetID="22" presetClass="entr" presetSubtype="4"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theme/theme1.xml><?xml version="1.0" encoding="utf-8"?>
<a:theme xmlns:a="http://schemas.openxmlformats.org/drawingml/2006/main" name="Region Skåne presentation">
  <a:themeElements>
    <a:clrScheme name="Anpassat 1">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Anpassat 1">
      <a:majorFont>
        <a:latin typeface="Public Sans"/>
        <a:ea typeface=""/>
        <a:cs typeface=""/>
      </a:majorFont>
      <a:minorFont>
        <a:latin typeface="Public Sans"/>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Skånes prestentationsmall" id="{6234B990-46E4-4798-A7C9-795EC348AB7D}" vid="{E536645E-1CDF-4149-833A-B078DB4F462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A66D08728B20F84D81835F179E91734C" ma:contentTypeVersion="15" ma:contentTypeDescription="Skapa ett nytt dokument." ma:contentTypeScope="" ma:versionID="88d48d86eebbddf7e9a09c8ad8c6fdfd">
  <xsd:schema xmlns:xsd="http://www.w3.org/2001/XMLSchema" xmlns:xs="http://www.w3.org/2001/XMLSchema" xmlns:p="http://schemas.microsoft.com/office/2006/metadata/properties" xmlns:ns2="5b81e3f1-4a15-43de-98b7-c814a2cf50fb" xmlns:ns3="54329790-5bba-4c64-af43-8ec12da731fe" targetNamespace="http://schemas.microsoft.com/office/2006/metadata/properties" ma:root="true" ma:fieldsID="5be07e1708028ff28e706c606f176150" ns2:_="" ns3:_="">
    <xsd:import namespace="5b81e3f1-4a15-43de-98b7-c814a2cf50fb"/>
    <xsd:import namespace="54329790-5bba-4c64-af43-8ec12da731f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1e3f1-4a15-43de-98b7-c814a2cf50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eringar" ma:readOnly="false" ma:fieldId="{5cf76f15-5ced-4ddc-b409-7134ff3c332f}" ma:taxonomyMulti="true" ma:sspId="0712f857-838a-48cf-af71-0d5f19c87c4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329790-5bba-4c64-af43-8ec12da731f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82e2af4f-1752-4842-b1b0-20d1a6c35c97}" ma:internalName="TaxCatchAll" ma:showField="CatchAllData" ma:web="54329790-5bba-4c64-af43-8ec12da731fe">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4329790-5bba-4c64-af43-8ec12da731fe">
      <UserInfo>
        <DisplayName>SharingLinks.0eb0bc71-f900-4bdc-9db3-60e222ba2df5.OrganizationEdit.0d3c002e-a3c4-4a51-b0cc-364342d652c0</DisplayName>
        <AccountId>38</AccountId>
        <AccountType/>
      </UserInfo>
      <UserInfo>
        <DisplayName>Fröjd Christina</DisplayName>
        <AccountId>87</AccountId>
        <AccountType/>
      </UserInfo>
      <UserInfo>
        <DisplayName>Merö Linnéa</DisplayName>
        <AccountId>104</AccountId>
        <AccountType/>
      </UserInfo>
      <UserInfo>
        <DisplayName>Roos Harald</DisplayName>
        <AccountId>12</AccountId>
        <AccountType/>
      </UserInfo>
      <UserInfo>
        <DisplayName>Hilford Karin</DisplayName>
        <AccountId>13</AccountId>
        <AccountType/>
      </UserInfo>
      <UserInfo>
        <DisplayName>Appelros Maria</DisplayName>
        <AccountId>15</AccountId>
        <AccountType/>
      </UserInfo>
      <UserInfo>
        <DisplayName>Allert Lenander Therése</DisplayName>
        <AccountId>50</AccountId>
        <AccountType/>
      </UserInfo>
      <UserInfo>
        <DisplayName>Börjesson Johan</DisplayName>
        <AccountId>18</AccountId>
        <AccountType/>
      </UserInfo>
      <UserInfo>
        <DisplayName>Isaksson Magnus A</DisplayName>
        <AccountId>19</AccountId>
        <AccountType/>
      </UserInfo>
      <UserInfo>
        <DisplayName>Andersson Johanna B</DisplayName>
        <AccountId>155</AccountId>
        <AccountType/>
      </UserInfo>
      <UserInfo>
        <DisplayName>Svanquist Anna C</DisplayName>
        <AccountId>68</AccountId>
        <AccountType/>
      </UserInfo>
      <UserInfo>
        <DisplayName>Björk Gardell Therese</DisplayName>
        <AccountId>165</AccountId>
        <AccountType/>
      </UserInfo>
      <UserInfo>
        <DisplayName>Perlkvist Agnetha</DisplayName>
        <AccountId>152</AccountId>
        <AccountType/>
      </UserInfo>
      <UserInfo>
        <DisplayName>Ornstein Måns</DisplayName>
        <AccountId>17</AccountId>
        <AccountType/>
      </UserInfo>
      <UserInfo>
        <DisplayName>Lindén Christian</DisplayName>
        <AccountId>166</AccountId>
        <AccountType/>
      </UserInfo>
      <UserInfo>
        <DisplayName>Tranesjö Åsa</DisplayName>
        <AccountId>167</AccountId>
        <AccountType/>
      </UserInfo>
      <UserInfo>
        <DisplayName>Svensson Catarina R</DisplayName>
        <AccountId>16</AccountId>
        <AccountType/>
      </UserInfo>
      <UserInfo>
        <DisplayName>Administration SDV</DisplayName>
        <AccountId>172</AccountId>
        <AccountType/>
      </UserInfo>
    </SharedWithUsers>
    <TaxCatchAll xmlns="54329790-5bba-4c64-af43-8ec12da731fe" xsi:nil="true"/>
    <lcf76f155ced4ddcb4097134ff3c332f xmlns="5b81e3f1-4a15-43de-98b7-c814a2cf50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06B0024-2BBD-4FBA-9158-6F220FB7DF67}">
  <ds:schemaRefs>
    <ds:schemaRef ds:uri="http://schemas.microsoft.com/sharepoint/v3/contenttype/forms"/>
  </ds:schemaRefs>
</ds:datastoreItem>
</file>

<file path=customXml/itemProps2.xml><?xml version="1.0" encoding="utf-8"?>
<ds:datastoreItem xmlns:ds="http://schemas.openxmlformats.org/officeDocument/2006/customXml" ds:itemID="{0AF1B40E-C598-43A2-A03B-A9057E69DC7D}">
  <ds:schemaRefs>
    <ds:schemaRef ds:uri="54329790-5bba-4c64-af43-8ec12da731fe"/>
    <ds:schemaRef ds:uri="5b81e3f1-4a15-43de-98b7-c814a2cf50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A109D4-F377-4EAB-AAF9-7298D7A99FC1}">
  <ds:schemaRefs>
    <ds:schemaRef ds:uri="http://schemas.microsoft.com/office/2006/documentManagement/types"/>
    <ds:schemaRef ds:uri="http://schemas.microsoft.com/office/infopath/2007/PartnerControls"/>
    <ds:schemaRef ds:uri="http://purl.org/dc/terms/"/>
    <ds:schemaRef ds:uri="http://www.w3.org/XML/1998/namespace"/>
    <ds:schemaRef ds:uri="http://purl.org/dc/elements/1.1/"/>
    <ds:schemaRef ds:uri="http://purl.org/dc/dcmitype/"/>
    <ds:schemaRef ds:uri="5b81e3f1-4a15-43de-98b7-c814a2cf50fb"/>
    <ds:schemaRef ds:uri="http://schemas.openxmlformats.org/package/2006/metadata/core-properties"/>
    <ds:schemaRef ds:uri="54329790-5bba-4c64-af43-8ec12da731fe"/>
    <ds:schemaRef ds:uri="http://schemas.microsoft.com/office/2006/metadata/properties"/>
  </ds:schemaRefs>
</ds:datastoreItem>
</file>

<file path=docMetadata/LabelInfo.xml><?xml version="1.0" encoding="utf-8"?>
<clbl:labelList xmlns:clbl="http://schemas.microsoft.com/office/2020/mipLabelMetadata">
  <clbl:label id="{92f52389-3f0f-4623-9a3b-957c32d194e5}" enabled="0" method="" siteId="{92f52389-3f0f-4623-9a3b-957c32d194e5}" removed="1"/>
</clbl:labelList>
</file>

<file path=docProps/app.xml><?xml version="1.0" encoding="utf-8"?>
<Properties xmlns="http://schemas.openxmlformats.org/officeDocument/2006/extended-properties" xmlns:vt="http://schemas.openxmlformats.org/officeDocument/2006/docPropsVTypes">
  <Template/>
  <TotalTime>0</TotalTime>
  <Words>2287</Words>
  <Application>Microsoft Office PowerPoint</Application>
  <PresentationFormat>Bredbild</PresentationFormat>
  <Paragraphs>202</Paragraphs>
  <Slides>18</Slides>
  <Notes>10</Notes>
  <HiddenSlides>2</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18</vt:i4>
      </vt:variant>
    </vt:vector>
  </HeadingPairs>
  <TitlesOfParts>
    <vt:vector size="25" baseType="lpstr">
      <vt:lpstr>Arial</vt:lpstr>
      <vt:lpstr>Calibri</vt:lpstr>
      <vt:lpstr>Courier New</vt:lpstr>
      <vt:lpstr>Public Sans</vt:lpstr>
      <vt:lpstr>Segoe UI</vt:lpstr>
      <vt:lpstr>Times New Roman</vt:lpstr>
      <vt:lpstr>Region Skåne presentation</vt:lpstr>
      <vt:lpstr>SDV – så blir första versionen, fördelar och utmaningar</vt:lpstr>
      <vt:lpstr>Syftet med detta material</vt:lpstr>
      <vt:lpstr>Våren 2025 införs första versionen av SDV i sydöstra Skåne</vt:lpstr>
      <vt:lpstr>Några viktiga saker  som SDV medför </vt:lpstr>
      <vt:lpstr>Några viktiga saker  som SDV medför </vt:lpstr>
      <vt:lpstr>Vi behöver vänja oss  vid nya arbetssätt</vt:lpstr>
      <vt:lpstr>Vi behöver vänja oss  vid nya arbetssätt</vt:lpstr>
      <vt:lpstr>Vi behöver vänja oss  vid nya arbetssätt</vt:lpstr>
      <vt:lpstr>SDV 1.0 är det stora första klivet! </vt:lpstr>
      <vt:lpstr>Hur jobbig blir förändringen?</vt:lpstr>
      <vt:lpstr>Dialog</vt:lpstr>
      <vt:lpstr>Hur ser vi på detta? Diskutera.</vt:lpstr>
      <vt:lpstr>Vad innebär det här för oss? Diskutera.</vt:lpstr>
      <vt:lpstr>Vad innebär det här för oss? Diskutera.</vt:lpstr>
      <vt:lpstr>Vad innebär det här för oss? Diskutera.</vt:lpstr>
      <vt:lpstr>Vad innebär det här för oss? </vt:lpstr>
      <vt:lpstr>Hur klarar vi detta? Diskutera.</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SDV första versionen, fördelar och utmaningar</dc:title>
  <dc:creator>Linnea Merö;Harald Roos;Magnus Isaksson</dc:creator>
  <cp:lastModifiedBy>Södergren Lisa</cp:lastModifiedBy>
  <cp:revision>3</cp:revision>
  <cp:lastPrinted>2024-10-29T12:43:52Z</cp:lastPrinted>
  <dcterms:created xsi:type="dcterms:W3CDTF">2024-03-15T11:53:54Z</dcterms:created>
  <dcterms:modified xsi:type="dcterms:W3CDTF">2024-11-12T15:03:08Z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0x010100A66D08728B20F84D81835F179E91734C</vt:lpwstr>
  </property>
  <property fmtid="{D5CDD505-2E9C-101B-9397-08002B2CF9AE}" pid="3" name="MediaServiceImageTags">
    <vt:lpwstr/>
  </property>
</Properties>
</file>