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3"/>
  </p:sldMasterIdLst>
  <p:notesMasterIdLst>
    <p:notesMasterId r:id="rId39"/>
  </p:notesMasterIdLst>
  <p:handoutMasterIdLst>
    <p:handoutMasterId r:id="rId40"/>
  </p:handoutMasterIdLst>
  <p:sldIdLst>
    <p:sldId id="504" r:id="rId4"/>
    <p:sldId id="2147481067" r:id="rId5"/>
    <p:sldId id="2147479567" r:id="rId6"/>
    <p:sldId id="2147481156" r:id="rId7"/>
    <p:sldId id="2147481146" r:id="rId8"/>
    <p:sldId id="2147481148" r:id="rId9"/>
    <p:sldId id="2147481142" r:id="rId10"/>
    <p:sldId id="330" r:id="rId11"/>
    <p:sldId id="402" r:id="rId12"/>
    <p:sldId id="295" r:id="rId13"/>
    <p:sldId id="286" r:id="rId14"/>
    <p:sldId id="2147481144" r:id="rId15"/>
    <p:sldId id="392" r:id="rId16"/>
    <p:sldId id="2147478051" r:id="rId17"/>
    <p:sldId id="421" r:id="rId18"/>
    <p:sldId id="2147479558" r:id="rId19"/>
    <p:sldId id="2147481157" r:id="rId20"/>
    <p:sldId id="2147479555" r:id="rId21"/>
    <p:sldId id="2147481158" r:id="rId22"/>
    <p:sldId id="2147479556" r:id="rId23"/>
    <p:sldId id="2147477830" r:id="rId24"/>
    <p:sldId id="2145872593" r:id="rId25"/>
    <p:sldId id="2147477833" r:id="rId26"/>
    <p:sldId id="308" r:id="rId27"/>
    <p:sldId id="2147479552" r:id="rId28"/>
    <p:sldId id="2147479698" r:id="rId29"/>
    <p:sldId id="272" r:id="rId30"/>
    <p:sldId id="2147479575" r:id="rId31"/>
    <p:sldId id="361" r:id="rId32"/>
    <p:sldId id="378" r:id="rId33"/>
    <p:sldId id="2147481134" r:id="rId34"/>
    <p:sldId id="2147481151" r:id="rId35"/>
    <p:sldId id="2147481149" r:id="rId36"/>
    <p:sldId id="2147481150" r:id="rId37"/>
    <p:sldId id="508" r:id="rId38"/>
  </p:sldIdLst>
  <p:sldSz cx="12192000" cy="6858000"/>
  <p:notesSz cx="6858000" cy="9144000"/>
  <p:embeddedFontLst>
    <p:embeddedFont>
      <p:font typeface="Public Sans" panose="020B0604020202020204" charset="0"/>
      <p:regular r:id="rId41"/>
      <p:bold r:id="rId42"/>
      <p:italic r:id="rId43"/>
      <p:boldItalic r:id="rId44"/>
    </p:embeddedFont>
  </p:embeddedFontLst>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ubrikbild" id="{0716EBAA-6C6C-4A27-93AF-FC4E9E7CE154}">
          <p14:sldIdLst>
            <p14:sldId id="504"/>
          </p14:sldIdLst>
        </p14:section>
        <p14:section name="Till dig som chef" id="{AFE25211-88DE-4E53-8964-C56B6C7D8C01}">
          <p14:sldIdLst>
            <p14:sldId id="2147481067"/>
          </p14:sldIdLst>
        </p14:section>
        <p14:section name="Inledningsfilm" id="{0B7AF517-CDDF-41FB-BA66-6C0CC7E896B7}">
          <p14:sldIdLst>
            <p14:sldId id="2147479567"/>
          </p14:sldIdLst>
        </p14:section>
        <p14:section name="Vad är SDV" id="{175F24F5-8B9E-4370-9A67-DE004B338C29}">
          <p14:sldIdLst>
            <p14:sldId id="2147481156"/>
          </p14:sldIdLst>
        </p14:section>
        <p14:section name="Bakgrund varför" id="{DE089192-374F-4F28-B60D-E1B7BAD993A7}">
          <p14:sldIdLst>
            <p14:sldId id="2147481146"/>
            <p14:sldId id="2147481148"/>
            <p14:sldId id="2147481142"/>
            <p14:sldId id="330"/>
            <p14:sldId id="402"/>
            <p14:sldId id="295"/>
            <p14:sldId id="286"/>
          </p14:sldIdLst>
        </p14:section>
        <p14:section name="Så blir det med SDV" id="{2972DFAE-74B9-488A-B4BB-692E4091BD73}">
          <p14:sldIdLst>
            <p14:sldId id="2147481144"/>
            <p14:sldId id="392"/>
            <p14:sldId id="2147478051"/>
          </p14:sldIdLst>
        </p14:section>
        <p14:section name="System: vilka byts, vilka blir kvar?" id="{156B0B35-77D2-452B-8EED-1A5AA9B3C1D2}">
          <p14:sldIdLst>
            <p14:sldId id="421"/>
            <p14:sldId id="2147479558"/>
            <p14:sldId id="2147481157"/>
            <p14:sldId id="2147479555"/>
            <p14:sldId id="2147481158"/>
            <p14:sldId id="2147479556"/>
          </p14:sldIdLst>
        </p14:section>
        <p14:section name="Utrullningen av SDV" id="{1C252018-A30C-4932-A308-3FB438C326A2}">
          <p14:sldIdLst>
            <p14:sldId id="2147477830"/>
            <p14:sldId id="2145872593"/>
            <p14:sldId id="2147477833"/>
            <p14:sldId id="308"/>
          </p14:sldIdLst>
        </p14:section>
        <p14:section name="Förberedelser" id="{85FA5EED-D720-45FD-B55C-F436F961A3AE}">
          <p14:sldIdLst>
            <p14:sldId id="2147479552"/>
            <p14:sldId id="2147479698"/>
            <p14:sldId id="272"/>
            <p14:sldId id="2147479575"/>
            <p14:sldId id="361"/>
            <p14:sldId id="378"/>
            <p14:sldId id="2147481134"/>
          </p14:sldIdLst>
        </p14:section>
        <p14:section name="Kontakt och info" id="{1AE0783B-9F68-4FEA-98A6-BA288D926246}">
          <p14:sldIdLst>
            <p14:sldId id="2147481151"/>
          </p14:sldIdLst>
        </p14:section>
        <p14:section name="Dialog" id="{37FA9B06-6012-45D7-BD4A-6CE1F162F13F}">
          <p14:sldIdLst>
            <p14:sldId id="2147481149"/>
            <p14:sldId id="2147481150"/>
            <p14:sldId id="508"/>
          </p14:sldIdLst>
        </p14:section>
      </p14:sectionLst>
    </p:ex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670FE-4727-42ED-A578-E480B35D9291}" v="24" dt="2024-05-15T13:30:01.229"/>
    <p1510:client id="{7C5C0BA5-AA22-431E-8FEA-36F5545A4472}" v="1125" dt="2024-05-15T13:51:44.39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822"/>
        <p:guide pos="699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öjd Christina" userId="57292a27-5270-480f-acc0-df62f3876a98" providerId="ADAL" clId="{1CB670FE-4727-42ED-A578-E480B35D9291}"/>
    <pc:docChg chg="undo custSel addSld delSld modSld modSection">
      <pc:chgData name="Fröjd Christina" userId="57292a27-5270-480f-acc0-df62f3876a98" providerId="ADAL" clId="{1CB670FE-4727-42ED-A578-E480B35D9291}" dt="2024-05-15T13:30:01.229" v="28" actId="478"/>
      <pc:docMkLst>
        <pc:docMk/>
      </pc:docMkLst>
      <pc:sldChg chg="delSp mod">
        <pc:chgData name="Fröjd Christina" userId="57292a27-5270-480f-acc0-df62f3876a98" providerId="ADAL" clId="{1CB670FE-4727-42ED-A578-E480B35D9291}" dt="2024-05-15T13:30:01.229" v="28" actId="478"/>
        <pc:sldMkLst>
          <pc:docMk/>
          <pc:sldMk cId="1130030533" sldId="272"/>
        </pc:sldMkLst>
        <pc:spChg chg="del">
          <ac:chgData name="Fröjd Christina" userId="57292a27-5270-480f-acc0-df62f3876a98" providerId="ADAL" clId="{1CB670FE-4727-42ED-A578-E480B35D9291}" dt="2024-05-15T13:30:01.229" v="28" actId="478"/>
          <ac:spMkLst>
            <pc:docMk/>
            <pc:sldMk cId="1130030533" sldId="272"/>
            <ac:spMk id="20" creationId="{ECA2169F-B2B3-C237-4B38-208CEC1B8BA1}"/>
          </ac:spMkLst>
        </pc:spChg>
        <pc:spChg chg="del">
          <ac:chgData name="Fröjd Christina" userId="57292a27-5270-480f-acc0-df62f3876a98" providerId="ADAL" clId="{1CB670FE-4727-42ED-A578-E480B35D9291}" dt="2024-05-15T13:30:01.229" v="28" actId="478"/>
          <ac:spMkLst>
            <pc:docMk/>
            <pc:sldMk cId="1130030533" sldId="272"/>
            <ac:spMk id="21" creationId="{621CF863-9828-3C97-3883-6D780566E30D}"/>
          </ac:spMkLst>
        </pc:spChg>
        <pc:spChg chg="del">
          <ac:chgData name="Fröjd Christina" userId="57292a27-5270-480f-acc0-df62f3876a98" providerId="ADAL" clId="{1CB670FE-4727-42ED-A578-E480B35D9291}" dt="2024-05-15T13:30:01.229" v="28" actId="478"/>
          <ac:spMkLst>
            <pc:docMk/>
            <pc:sldMk cId="1130030533" sldId="272"/>
            <ac:spMk id="22" creationId="{8E07725D-622A-394A-EF67-3711C7C9A92D}"/>
          </ac:spMkLst>
        </pc:spChg>
        <pc:spChg chg="del">
          <ac:chgData name="Fröjd Christina" userId="57292a27-5270-480f-acc0-df62f3876a98" providerId="ADAL" clId="{1CB670FE-4727-42ED-A578-E480B35D9291}" dt="2024-05-15T13:30:01.229" v="28" actId="478"/>
          <ac:spMkLst>
            <pc:docMk/>
            <pc:sldMk cId="1130030533" sldId="272"/>
            <ac:spMk id="23" creationId="{358C1EE1-BA94-5C52-B141-F51951175B96}"/>
          </ac:spMkLst>
        </pc:spChg>
      </pc:sldChg>
      <pc:sldChg chg="modSp mod">
        <pc:chgData name="Fröjd Christina" userId="57292a27-5270-480f-acc0-df62f3876a98" providerId="ADAL" clId="{1CB670FE-4727-42ED-A578-E480B35D9291}" dt="2024-05-15T13:24:22.026" v="25" actId="20577"/>
        <pc:sldMkLst>
          <pc:docMk/>
          <pc:sldMk cId="2862719179" sldId="402"/>
        </pc:sldMkLst>
        <pc:spChg chg="mod">
          <ac:chgData name="Fröjd Christina" userId="57292a27-5270-480f-acc0-df62f3876a98" providerId="ADAL" clId="{1CB670FE-4727-42ED-A578-E480B35D9291}" dt="2024-05-15T13:24:22.026" v="25" actId="20577"/>
          <ac:spMkLst>
            <pc:docMk/>
            <pc:sldMk cId="2862719179" sldId="402"/>
            <ac:spMk id="2" creationId="{00000000-0000-0000-0000-000000000000}"/>
          </ac:spMkLst>
        </pc:spChg>
      </pc:sldChg>
      <pc:sldChg chg="addSp delSp mod">
        <pc:chgData name="Fröjd Christina" userId="57292a27-5270-480f-acc0-df62f3876a98" providerId="ADAL" clId="{1CB670FE-4727-42ED-A578-E480B35D9291}" dt="2024-05-15T13:29:09.853" v="27" actId="478"/>
        <pc:sldMkLst>
          <pc:docMk/>
          <pc:sldMk cId="1713524772" sldId="2147479552"/>
        </pc:sldMkLst>
        <pc:spChg chg="add del">
          <ac:chgData name="Fröjd Christina" userId="57292a27-5270-480f-acc0-df62f3876a98" providerId="ADAL" clId="{1CB670FE-4727-42ED-A578-E480B35D9291}" dt="2024-05-15T13:29:09.853" v="27" actId="478"/>
          <ac:spMkLst>
            <pc:docMk/>
            <pc:sldMk cId="1713524772" sldId="2147479552"/>
            <ac:spMk id="17" creationId="{00000000-0000-0000-0000-000000000000}"/>
          </ac:spMkLst>
        </pc:spChg>
      </pc:sldChg>
      <pc:sldChg chg="del">
        <pc:chgData name="Fröjd Christina" userId="57292a27-5270-480f-acc0-df62f3876a98" providerId="ADAL" clId="{1CB670FE-4727-42ED-A578-E480B35D9291}" dt="2024-05-14T14:17:06.886" v="1" actId="47"/>
        <pc:sldMkLst>
          <pc:docMk/>
          <pc:sldMk cId="416945580" sldId="2147481152"/>
        </pc:sldMkLst>
      </pc:sldChg>
      <pc:sldChg chg="add del">
        <pc:chgData name="Fröjd Christina" userId="57292a27-5270-480f-acc0-df62f3876a98" providerId="ADAL" clId="{1CB670FE-4727-42ED-A578-E480B35D9291}" dt="2024-05-14T14:27:27.789" v="4"/>
        <pc:sldMkLst>
          <pc:docMk/>
          <pc:sldMk cId="1306146534" sldId="2147481155"/>
        </pc:sldMkLst>
      </pc:sldChg>
      <pc:sldChg chg="add del">
        <pc:chgData name="Fröjd Christina" userId="57292a27-5270-480f-acc0-df62f3876a98" providerId="ADAL" clId="{1CB670FE-4727-42ED-A578-E480B35D9291}" dt="2024-05-14T14:27:30.627" v="5" actId="47"/>
        <pc:sldMkLst>
          <pc:docMk/>
          <pc:sldMk cId="2044359331" sldId="2147481156"/>
        </pc:sldMkLst>
      </pc:sldChg>
      <pc:sldChg chg="modSp mod">
        <pc:chgData name="Fröjd Christina" userId="57292a27-5270-480f-acc0-df62f3876a98" providerId="ADAL" clId="{1CB670FE-4727-42ED-A578-E480B35D9291}" dt="2024-05-15T13:23:12.539" v="24"/>
        <pc:sldMkLst>
          <pc:docMk/>
          <pc:sldMk cId="2072832664" sldId="2147481156"/>
        </pc:sldMkLst>
        <pc:spChg chg="mod">
          <ac:chgData name="Fröjd Christina" userId="57292a27-5270-480f-acc0-df62f3876a98" providerId="ADAL" clId="{1CB670FE-4727-42ED-A578-E480B35D9291}" dt="2024-05-15T13:23:12.539" v="24"/>
          <ac:spMkLst>
            <pc:docMk/>
            <pc:sldMk cId="2072832664" sldId="2147481156"/>
            <ac:spMk id="13" creationId="{48B7DD0B-CBFA-B4C3-1CCF-D44EA1E3C159}"/>
          </ac:spMkLst>
        </pc:spChg>
      </pc:sldChg>
    </pc:docChg>
  </pc:docChgLst>
  <pc:docChgLst>
    <pc:chgData name="Merö Linnéa" userId="516d9b54-894d-4f7d-9fee-b6464671e94f" providerId="ADAL" clId="{7C5C0BA5-AA22-431E-8FEA-36F5545A4472}"/>
    <pc:docChg chg="undo custSel addSld delSld modSld modMainMaster modSection">
      <pc:chgData name="Merö Linnéa" userId="516d9b54-894d-4f7d-9fee-b6464671e94f" providerId="ADAL" clId="{7C5C0BA5-AA22-431E-8FEA-36F5545A4472}" dt="2024-05-15T13:51:44.399" v="1169" actId="20577"/>
      <pc:docMkLst>
        <pc:docMk/>
      </pc:docMkLst>
      <pc:sldChg chg="modTransition">
        <pc:chgData name="Merö Linnéa" userId="516d9b54-894d-4f7d-9fee-b6464671e94f" providerId="ADAL" clId="{7C5C0BA5-AA22-431E-8FEA-36F5545A4472}" dt="2024-05-13T09:04:39.710" v="48"/>
        <pc:sldMkLst>
          <pc:docMk/>
          <pc:sldMk cId="1130030533" sldId="272"/>
        </pc:sldMkLst>
      </pc:sldChg>
      <pc:sldChg chg="modTransition">
        <pc:chgData name="Merö Linnéa" userId="516d9b54-894d-4f7d-9fee-b6464671e94f" providerId="ADAL" clId="{7C5C0BA5-AA22-431E-8FEA-36F5545A4472}" dt="2024-05-13T09:04:39.710" v="48"/>
        <pc:sldMkLst>
          <pc:docMk/>
          <pc:sldMk cId="2943843114" sldId="286"/>
        </pc:sldMkLst>
      </pc:sldChg>
      <pc:sldChg chg="modTransition">
        <pc:chgData name="Merö Linnéa" userId="516d9b54-894d-4f7d-9fee-b6464671e94f" providerId="ADAL" clId="{7C5C0BA5-AA22-431E-8FEA-36F5545A4472}" dt="2024-05-13T09:04:39.710" v="48"/>
        <pc:sldMkLst>
          <pc:docMk/>
          <pc:sldMk cId="2309105812" sldId="295"/>
        </pc:sldMkLst>
      </pc:sldChg>
      <pc:sldChg chg="modTransition">
        <pc:chgData name="Merö Linnéa" userId="516d9b54-894d-4f7d-9fee-b6464671e94f" providerId="ADAL" clId="{7C5C0BA5-AA22-431E-8FEA-36F5545A4472}" dt="2024-05-13T09:04:39.710" v="48"/>
        <pc:sldMkLst>
          <pc:docMk/>
          <pc:sldMk cId="847273581" sldId="308"/>
        </pc:sldMkLst>
      </pc:sldChg>
      <pc:sldChg chg="modSp mod modTransition">
        <pc:chgData name="Merö Linnéa" userId="516d9b54-894d-4f7d-9fee-b6464671e94f" providerId="ADAL" clId="{7C5C0BA5-AA22-431E-8FEA-36F5545A4472}" dt="2024-05-15T13:45:31.062" v="1033" actId="1076"/>
        <pc:sldMkLst>
          <pc:docMk/>
          <pc:sldMk cId="351096109" sldId="330"/>
        </pc:sldMkLst>
        <pc:spChg chg="mod">
          <ac:chgData name="Merö Linnéa" userId="516d9b54-894d-4f7d-9fee-b6464671e94f" providerId="ADAL" clId="{7C5C0BA5-AA22-431E-8FEA-36F5545A4472}" dt="2024-05-15T13:45:31.062" v="1033" actId="1076"/>
          <ac:spMkLst>
            <pc:docMk/>
            <pc:sldMk cId="351096109" sldId="330"/>
            <ac:spMk id="12" creationId="{C786701D-E1F8-3DBE-C578-CF6DE07DA971}"/>
          </ac:spMkLst>
        </pc:spChg>
      </pc:sldChg>
      <pc:sldChg chg="add del">
        <pc:chgData name="Merö Linnéa" userId="516d9b54-894d-4f7d-9fee-b6464671e94f" providerId="ADAL" clId="{7C5C0BA5-AA22-431E-8FEA-36F5545A4472}" dt="2024-05-13T09:01:01.890" v="38" actId="47"/>
        <pc:sldMkLst>
          <pc:docMk/>
          <pc:sldMk cId="2111656551" sldId="358"/>
        </pc:sldMkLst>
      </pc:sldChg>
      <pc:sldChg chg="modSp mod modTransition modNotesTx">
        <pc:chgData name="Merö Linnéa" userId="516d9b54-894d-4f7d-9fee-b6464671e94f" providerId="ADAL" clId="{7C5C0BA5-AA22-431E-8FEA-36F5545A4472}" dt="2024-05-15T13:50:46.521" v="1111" actId="20577"/>
        <pc:sldMkLst>
          <pc:docMk/>
          <pc:sldMk cId="4150801257" sldId="361"/>
        </pc:sldMkLst>
        <pc:spChg chg="mod">
          <ac:chgData name="Merö Linnéa" userId="516d9b54-894d-4f7d-9fee-b6464671e94f" providerId="ADAL" clId="{7C5C0BA5-AA22-431E-8FEA-36F5545A4472}" dt="2024-05-15T13:50:26.804" v="1108" actId="1076"/>
          <ac:spMkLst>
            <pc:docMk/>
            <pc:sldMk cId="4150801257" sldId="361"/>
            <ac:spMk id="7" creationId="{1A69A803-56CB-8BB9-96E6-AB15A59518E0}"/>
          </ac:spMkLst>
        </pc:spChg>
      </pc:sldChg>
      <pc:sldChg chg="modTransition">
        <pc:chgData name="Merö Linnéa" userId="516d9b54-894d-4f7d-9fee-b6464671e94f" providerId="ADAL" clId="{7C5C0BA5-AA22-431E-8FEA-36F5545A4472}" dt="2024-05-13T09:04:39.710" v="48"/>
        <pc:sldMkLst>
          <pc:docMk/>
          <pc:sldMk cId="183148089" sldId="378"/>
        </pc:sldMkLst>
      </pc:sldChg>
      <pc:sldChg chg="modTransition">
        <pc:chgData name="Merö Linnéa" userId="516d9b54-894d-4f7d-9fee-b6464671e94f" providerId="ADAL" clId="{7C5C0BA5-AA22-431E-8FEA-36F5545A4472}" dt="2024-05-13T09:04:39.710" v="48"/>
        <pc:sldMkLst>
          <pc:docMk/>
          <pc:sldMk cId="4141421486" sldId="392"/>
        </pc:sldMkLst>
      </pc:sldChg>
      <pc:sldChg chg="modSp mod modTransition">
        <pc:chgData name="Merö Linnéa" userId="516d9b54-894d-4f7d-9fee-b6464671e94f" providerId="ADAL" clId="{7C5C0BA5-AA22-431E-8FEA-36F5545A4472}" dt="2024-05-15T13:46:38.559" v="1034" actId="20577"/>
        <pc:sldMkLst>
          <pc:docMk/>
          <pc:sldMk cId="2862719179" sldId="402"/>
        </pc:sldMkLst>
        <pc:spChg chg="mod">
          <ac:chgData name="Merö Linnéa" userId="516d9b54-894d-4f7d-9fee-b6464671e94f" providerId="ADAL" clId="{7C5C0BA5-AA22-431E-8FEA-36F5545A4472}" dt="2024-05-15T13:46:38.559" v="1034" actId="20577"/>
          <ac:spMkLst>
            <pc:docMk/>
            <pc:sldMk cId="2862719179" sldId="402"/>
            <ac:spMk id="2" creationId="{00000000-0000-0000-0000-000000000000}"/>
          </ac:spMkLst>
        </pc:spChg>
      </pc:sldChg>
      <pc:sldChg chg="modTransition">
        <pc:chgData name="Merö Linnéa" userId="516d9b54-894d-4f7d-9fee-b6464671e94f" providerId="ADAL" clId="{7C5C0BA5-AA22-431E-8FEA-36F5545A4472}" dt="2024-05-13T09:04:39.710" v="48"/>
        <pc:sldMkLst>
          <pc:docMk/>
          <pc:sldMk cId="1508387793" sldId="421"/>
        </pc:sldMkLst>
      </pc:sldChg>
      <pc:sldChg chg="delSp modSp mod modTransition">
        <pc:chgData name="Merö Linnéa" userId="516d9b54-894d-4f7d-9fee-b6464671e94f" providerId="ADAL" clId="{7C5C0BA5-AA22-431E-8FEA-36F5545A4472}" dt="2024-05-13T09:04:39.710" v="48"/>
        <pc:sldMkLst>
          <pc:docMk/>
          <pc:sldMk cId="1804465771" sldId="504"/>
        </pc:sldMkLst>
        <pc:spChg chg="mod">
          <ac:chgData name="Merö Linnéa" userId="516d9b54-894d-4f7d-9fee-b6464671e94f" providerId="ADAL" clId="{7C5C0BA5-AA22-431E-8FEA-36F5545A4472}" dt="2024-05-13T08:46:25.075" v="30" actId="20577"/>
          <ac:spMkLst>
            <pc:docMk/>
            <pc:sldMk cId="1804465771" sldId="504"/>
            <ac:spMk id="3" creationId="{2979C0DF-CD99-0DB5-0CC8-8C71DBBDD1CA}"/>
          </ac:spMkLst>
        </pc:spChg>
        <pc:spChg chg="del">
          <ac:chgData name="Merö Linnéa" userId="516d9b54-894d-4f7d-9fee-b6464671e94f" providerId="ADAL" clId="{7C5C0BA5-AA22-431E-8FEA-36F5545A4472}" dt="2024-05-13T08:45:59.237" v="6" actId="478"/>
          <ac:spMkLst>
            <pc:docMk/>
            <pc:sldMk cId="1804465771" sldId="504"/>
            <ac:spMk id="23" creationId="{74FE3506-7790-6340-80C6-5F231BC0066D}"/>
          </ac:spMkLst>
        </pc:spChg>
        <pc:cxnChg chg="del">
          <ac:chgData name="Merö Linnéa" userId="516d9b54-894d-4f7d-9fee-b6464671e94f" providerId="ADAL" clId="{7C5C0BA5-AA22-431E-8FEA-36F5545A4472}" dt="2024-05-13T08:46:02.938" v="7" actId="478"/>
          <ac:cxnSpMkLst>
            <pc:docMk/>
            <pc:sldMk cId="1804465771" sldId="504"/>
            <ac:cxnSpMk id="22" creationId="{ABC3999F-4A5D-90B4-A926-90C238B813CB}"/>
          </ac:cxnSpMkLst>
        </pc:cxnChg>
      </pc:sldChg>
      <pc:sldChg chg="modSp add del mod setBg">
        <pc:chgData name="Merö Linnéa" userId="516d9b54-894d-4f7d-9fee-b6464671e94f" providerId="ADAL" clId="{7C5C0BA5-AA22-431E-8FEA-36F5545A4472}" dt="2024-05-15T09:48:40.402" v="761" actId="207"/>
        <pc:sldMkLst>
          <pc:docMk/>
          <pc:sldMk cId="501054165" sldId="508"/>
        </pc:sldMkLst>
        <pc:spChg chg="mod">
          <ac:chgData name="Merö Linnéa" userId="516d9b54-894d-4f7d-9fee-b6464671e94f" providerId="ADAL" clId="{7C5C0BA5-AA22-431E-8FEA-36F5545A4472}" dt="2024-05-15T09:48:40.402" v="761" actId="207"/>
          <ac:spMkLst>
            <pc:docMk/>
            <pc:sldMk cId="501054165" sldId="508"/>
            <ac:spMk id="4" creationId="{38216A32-2CFF-0F3B-298E-61F68E336543}"/>
          </ac:spMkLst>
        </pc:spChg>
      </pc:sldChg>
      <pc:sldChg chg="modTransition">
        <pc:chgData name="Merö Linnéa" userId="516d9b54-894d-4f7d-9fee-b6464671e94f" providerId="ADAL" clId="{7C5C0BA5-AA22-431E-8FEA-36F5545A4472}" dt="2024-05-13T09:04:39.710" v="48"/>
        <pc:sldMkLst>
          <pc:docMk/>
          <pc:sldMk cId="68903565" sldId="2145872593"/>
        </pc:sldMkLst>
      </pc:sldChg>
      <pc:sldChg chg="modTransition">
        <pc:chgData name="Merö Linnéa" userId="516d9b54-894d-4f7d-9fee-b6464671e94f" providerId="ADAL" clId="{7C5C0BA5-AA22-431E-8FEA-36F5545A4472}" dt="2024-05-13T09:04:39.710" v="48"/>
        <pc:sldMkLst>
          <pc:docMk/>
          <pc:sldMk cId="836596496" sldId="2147477830"/>
        </pc:sldMkLst>
      </pc:sldChg>
      <pc:sldChg chg="modTransition">
        <pc:chgData name="Merö Linnéa" userId="516d9b54-894d-4f7d-9fee-b6464671e94f" providerId="ADAL" clId="{7C5C0BA5-AA22-431E-8FEA-36F5545A4472}" dt="2024-05-13T09:04:39.710" v="48"/>
        <pc:sldMkLst>
          <pc:docMk/>
          <pc:sldMk cId="3171970288" sldId="2147477833"/>
        </pc:sldMkLst>
      </pc:sldChg>
      <pc:sldChg chg="modTransition">
        <pc:chgData name="Merö Linnéa" userId="516d9b54-894d-4f7d-9fee-b6464671e94f" providerId="ADAL" clId="{7C5C0BA5-AA22-431E-8FEA-36F5545A4472}" dt="2024-05-13T09:04:39.710" v="48"/>
        <pc:sldMkLst>
          <pc:docMk/>
          <pc:sldMk cId="1153871185" sldId="2147478051"/>
        </pc:sldMkLst>
      </pc:sldChg>
      <pc:sldChg chg="modTransition">
        <pc:chgData name="Merö Linnéa" userId="516d9b54-894d-4f7d-9fee-b6464671e94f" providerId="ADAL" clId="{7C5C0BA5-AA22-431E-8FEA-36F5545A4472}" dt="2024-05-13T09:04:39.710" v="48"/>
        <pc:sldMkLst>
          <pc:docMk/>
          <pc:sldMk cId="1713524772" sldId="2147479552"/>
        </pc:sldMkLst>
      </pc:sldChg>
      <pc:sldChg chg="modSp mod modTransition modShow modNotesTx">
        <pc:chgData name="Merö Linnéa" userId="516d9b54-894d-4f7d-9fee-b6464671e94f" providerId="ADAL" clId="{7C5C0BA5-AA22-431E-8FEA-36F5545A4472}" dt="2024-05-15T07:47:11.202" v="472" actId="20577"/>
        <pc:sldMkLst>
          <pc:docMk/>
          <pc:sldMk cId="3784749941" sldId="2147479555"/>
        </pc:sldMkLst>
        <pc:spChg chg="mod">
          <ac:chgData name="Merö Linnéa" userId="516d9b54-894d-4f7d-9fee-b6464671e94f" providerId="ADAL" clId="{7C5C0BA5-AA22-431E-8FEA-36F5545A4472}" dt="2024-05-15T07:45:26.751" v="216" actId="207"/>
          <ac:spMkLst>
            <pc:docMk/>
            <pc:sldMk cId="3784749941" sldId="2147479555"/>
            <ac:spMk id="7" creationId="{C9A09430-0FBD-4F1A-B6BF-ED0AEA0891B4}"/>
          </ac:spMkLst>
        </pc:spChg>
      </pc:sldChg>
      <pc:sldChg chg="modSp mod modTransition modShow modNotesTx">
        <pc:chgData name="Merö Linnéa" userId="516d9b54-894d-4f7d-9fee-b6464671e94f" providerId="ADAL" clId="{7C5C0BA5-AA22-431E-8FEA-36F5545A4472}" dt="2024-05-15T07:51:18.169" v="658" actId="404"/>
        <pc:sldMkLst>
          <pc:docMk/>
          <pc:sldMk cId="1910514048" sldId="2147479556"/>
        </pc:sldMkLst>
        <pc:spChg chg="mod">
          <ac:chgData name="Merö Linnéa" userId="516d9b54-894d-4f7d-9fee-b6464671e94f" providerId="ADAL" clId="{7C5C0BA5-AA22-431E-8FEA-36F5545A4472}" dt="2024-05-15T07:51:18.169" v="658" actId="404"/>
          <ac:spMkLst>
            <pc:docMk/>
            <pc:sldMk cId="1910514048" sldId="2147479556"/>
            <ac:spMk id="2" creationId="{00000000-0000-0000-0000-000000000000}"/>
          </ac:spMkLst>
        </pc:spChg>
      </pc:sldChg>
      <pc:sldChg chg="modTransition">
        <pc:chgData name="Merö Linnéa" userId="516d9b54-894d-4f7d-9fee-b6464671e94f" providerId="ADAL" clId="{7C5C0BA5-AA22-431E-8FEA-36F5545A4472}" dt="2024-05-13T09:04:39.710" v="48"/>
        <pc:sldMkLst>
          <pc:docMk/>
          <pc:sldMk cId="1292631604" sldId="2147479558"/>
        </pc:sldMkLst>
      </pc:sldChg>
      <pc:sldChg chg="modTransition">
        <pc:chgData name="Merö Linnéa" userId="516d9b54-894d-4f7d-9fee-b6464671e94f" providerId="ADAL" clId="{7C5C0BA5-AA22-431E-8FEA-36F5545A4472}" dt="2024-05-13T09:04:39.710" v="48"/>
        <pc:sldMkLst>
          <pc:docMk/>
          <pc:sldMk cId="1500160930" sldId="2147479567"/>
        </pc:sldMkLst>
      </pc:sldChg>
      <pc:sldChg chg="add modTransition modNotesTx">
        <pc:chgData name="Merö Linnéa" userId="516d9b54-894d-4f7d-9fee-b6464671e94f" providerId="ADAL" clId="{7C5C0BA5-AA22-431E-8FEA-36F5545A4472}" dt="2024-05-15T13:51:44.399" v="1169" actId="20577"/>
        <pc:sldMkLst>
          <pc:docMk/>
          <pc:sldMk cId="98386579" sldId="2147479575"/>
        </pc:sldMkLst>
      </pc:sldChg>
      <pc:sldChg chg="modTransition modAnim">
        <pc:chgData name="Merö Linnéa" userId="516d9b54-894d-4f7d-9fee-b6464671e94f" providerId="ADAL" clId="{7C5C0BA5-AA22-431E-8FEA-36F5545A4472}" dt="2024-05-13T09:04:39.710" v="48"/>
        <pc:sldMkLst>
          <pc:docMk/>
          <pc:sldMk cId="3613825777" sldId="2147479698"/>
        </pc:sldMkLst>
      </pc:sldChg>
      <pc:sldChg chg="modTransition">
        <pc:chgData name="Merö Linnéa" userId="516d9b54-894d-4f7d-9fee-b6464671e94f" providerId="ADAL" clId="{7C5C0BA5-AA22-431E-8FEA-36F5545A4472}" dt="2024-05-13T09:04:39.710" v="48"/>
        <pc:sldMkLst>
          <pc:docMk/>
          <pc:sldMk cId="3057146250" sldId="2147481067"/>
        </pc:sldMkLst>
      </pc:sldChg>
      <pc:sldChg chg="modTransition modNotesTx">
        <pc:chgData name="Merö Linnéa" userId="516d9b54-894d-4f7d-9fee-b6464671e94f" providerId="ADAL" clId="{7C5C0BA5-AA22-431E-8FEA-36F5545A4472}" dt="2024-05-15T07:55:43.368" v="730" actId="114"/>
        <pc:sldMkLst>
          <pc:docMk/>
          <pc:sldMk cId="1589226046" sldId="2147481134"/>
        </pc:sldMkLst>
      </pc:sldChg>
      <pc:sldChg chg="modTransition">
        <pc:chgData name="Merö Linnéa" userId="516d9b54-894d-4f7d-9fee-b6464671e94f" providerId="ADAL" clId="{7C5C0BA5-AA22-431E-8FEA-36F5545A4472}" dt="2024-05-13T09:04:39.710" v="48"/>
        <pc:sldMkLst>
          <pc:docMk/>
          <pc:sldMk cId="410337569" sldId="2147481142"/>
        </pc:sldMkLst>
      </pc:sldChg>
      <pc:sldChg chg="modTransition">
        <pc:chgData name="Merö Linnéa" userId="516d9b54-894d-4f7d-9fee-b6464671e94f" providerId="ADAL" clId="{7C5C0BA5-AA22-431E-8FEA-36F5545A4472}" dt="2024-05-13T09:04:39.710" v="48"/>
        <pc:sldMkLst>
          <pc:docMk/>
          <pc:sldMk cId="1540782769" sldId="2147481144"/>
        </pc:sldMkLst>
      </pc:sldChg>
      <pc:sldChg chg="del">
        <pc:chgData name="Merö Linnéa" userId="516d9b54-894d-4f7d-9fee-b6464671e94f" providerId="ADAL" clId="{7C5C0BA5-AA22-431E-8FEA-36F5545A4472}" dt="2024-05-13T08:47:14.322" v="32" actId="47"/>
        <pc:sldMkLst>
          <pc:docMk/>
          <pc:sldMk cId="2725338620" sldId="2147481145"/>
        </pc:sldMkLst>
      </pc:sldChg>
      <pc:sldChg chg="modTransition">
        <pc:chgData name="Merö Linnéa" userId="516d9b54-894d-4f7d-9fee-b6464671e94f" providerId="ADAL" clId="{7C5C0BA5-AA22-431E-8FEA-36F5545A4472}" dt="2024-05-13T09:04:39.710" v="48"/>
        <pc:sldMkLst>
          <pc:docMk/>
          <pc:sldMk cId="2526274579" sldId="2147481146"/>
        </pc:sldMkLst>
      </pc:sldChg>
      <pc:sldChg chg="modSp mod modTransition">
        <pc:chgData name="Merö Linnéa" userId="516d9b54-894d-4f7d-9fee-b6464671e94f" providerId="ADAL" clId="{7C5C0BA5-AA22-431E-8FEA-36F5545A4472}" dt="2024-05-13T09:04:39.710" v="48"/>
        <pc:sldMkLst>
          <pc:docMk/>
          <pc:sldMk cId="3917536213" sldId="2147481148"/>
        </pc:sldMkLst>
        <pc:spChg chg="mod">
          <ac:chgData name="Merö Linnéa" userId="516d9b54-894d-4f7d-9fee-b6464671e94f" providerId="ADAL" clId="{7C5C0BA5-AA22-431E-8FEA-36F5545A4472}" dt="2024-05-13T08:41:57.653" v="4" actId="12"/>
          <ac:spMkLst>
            <pc:docMk/>
            <pc:sldMk cId="3917536213" sldId="2147481148"/>
            <ac:spMk id="4" creationId="{CE05B27E-45EE-E788-200E-E11721971CC0}"/>
          </ac:spMkLst>
        </pc:spChg>
        <pc:spChg chg="mod">
          <ac:chgData name="Merö Linnéa" userId="516d9b54-894d-4f7d-9fee-b6464671e94f" providerId="ADAL" clId="{7C5C0BA5-AA22-431E-8FEA-36F5545A4472}" dt="2024-05-13T08:42:22.359" v="5" actId="12"/>
          <ac:spMkLst>
            <pc:docMk/>
            <pc:sldMk cId="3917536213" sldId="2147481148"/>
            <ac:spMk id="5" creationId="{DF91499D-B13B-CD21-A048-FFB7DDEC66FD}"/>
          </ac:spMkLst>
        </pc:spChg>
      </pc:sldChg>
      <pc:sldChg chg="modTransition">
        <pc:chgData name="Merö Linnéa" userId="516d9b54-894d-4f7d-9fee-b6464671e94f" providerId="ADAL" clId="{7C5C0BA5-AA22-431E-8FEA-36F5545A4472}" dt="2024-05-13T09:04:39.710" v="48"/>
        <pc:sldMkLst>
          <pc:docMk/>
          <pc:sldMk cId="1186157605" sldId="2147481149"/>
        </pc:sldMkLst>
      </pc:sldChg>
      <pc:sldChg chg="addSp delSp modSp modTransition">
        <pc:chgData name="Merö Linnéa" userId="516d9b54-894d-4f7d-9fee-b6464671e94f" providerId="ADAL" clId="{7C5C0BA5-AA22-431E-8FEA-36F5545A4472}" dt="2024-05-15T07:35:56.194" v="53"/>
        <pc:sldMkLst>
          <pc:docMk/>
          <pc:sldMk cId="2861380710" sldId="2147481150"/>
        </pc:sldMkLst>
        <pc:spChg chg="add del mod">
          <ac:chgData name="Merö Linnéa" userId="516d9b54-894d-4f7d-9fee-b6464671e94f" providerId="ADAL" clId="{7C5C0BA5-AA22-431E-8FEA-36F5545A4472}" dt="2024-05-15T07:35:56.194" v="53"/>
          <ac:spMkLst>
            <pc:docMk/>
            <pc:sldMk cId="2861380710" sldId="2147481150"/>
            <ac:spMk id="4" creationId="{618BD771-D26B-8C7E-9FD1-3DD2BD13183A}"/>
          </ac:spMkLst>
        </pc:spChg>
      </pc:sldChg>
      <pc:sldChg chg="modSp mod modTransition">
        <pc:chgData name="Merö Linnéa" userId="516d9b54-894d-4f7d-9fee-b6464671e94f" providerId="ADAL" clId="{7C5C0BA5-AA22-431E-8FEA-36F5545A4472}" dt="2024-05-15T07:40:48.812" v="177" actId="20577"/>
        <pc:sldMkLst>
          <pc:docMk/>
          <pc:sldMk cId="2279820995" sldId="2147481151"/>
        </pc:sldMkLst>
        <pc:spChg chg="mod">
          <ac:chgData name="Merö Linnéa" userId="516d9b54-894d-4f7d-9fee-b6464671e94f" providerId="ADAL" clId="{7C5C0BA5-AA22-431E-8FEA-36F5545A4472}" dt="2024-05-15T07:40:48.812" v="177" actId="20577"/>
          <ac:spMkLst>
            <pc:docMk/>
            <pc:sldMk cId="2279820995" sldId="2147481151"/>
            <ac:spMk id="3" creationId="{12C2E280-F97A-77F7-EDC8-91F9B9B3672A}"/>
          </ac:spMkLst>
        </pc:spChg>
      </pc:sldChg>
      <pc:sldChg chg="add modTransition">
        <pc:chgData name="Merö Linnéa" userId="516d9b54-894d-4f7d-9fee-b6464671e94f" providerId="ADAL" clId="{7C5C0BA5-AA22-431E-8FEA-36F5545A4472}" dt="2024-05-13T09:04:39.710" v="48"/>
        <pc:sldMkLst>
          <pc:docMk/>
          <pc:sldMk cId="416945580" sldId="2147481152"/>
        </pc:sldMkLst>
      </pc:sldChg>
      <pc:sldChg chg="modSp del mod">
        <pc:chgData name="Merö Linnéa" userId="516d9b54-894d-4f7d-9fee-b6464671e94f" providerId="ADAL" clId="{7C5C0BA5-AA22-431E-8FEA-36F5545A4472}" dt="2024-05-14T14:43:18.503" v="51" actId="47"/>
        <pc:sldMkLst>
          <pc:docMk/>
          <pc:sldMk cId="1306146534" sldId="2147481155"/>
        </pc:sldMkLst>
        <pc:spChg chg="mod">
          <ac:chgData name="Merö Linnéa" userId="516d9b54-894d-4f7d-9fee-b6464671e94f" providerId="ADAL" clId="{7C5C0BA5-AA22-431E-8FEA-36F5545A4472}" dt="2024-05-14T14:38:19.964" v="49" actId="20577"/>
          <ac:spMkLst>
            <pc:docMk/>
            <pc:sldMk cId="1306146534" sldId="2147481155"/>
            <ac:spMk id="13" creationId="{48B7DD0B-CBFA-B4C3-1CCF-D44EA1E3C159}"/>
          </ac:spMkLst>
        </pc:spChg>
      </pc:sldChg>
      <pc:sldChg chg="add">
        <pc:chgData name="Merö Linnéa" userId="516d9b54-894d-4f7d-9fee-b6464671e94f" providerId="ADAL" clId="{7C5C0BA5-AA22-431E-8FEA-36F5545A4472}" dt="2024-05-14T14:43:12.523" v="50"/>
        <pc:sldMkLst>
          <pc:docMk/>
          <pc:sldMk cId="2072832664" sldId="2147481156"/>
        </pc:sldMkLst>
      </pc:sldChg>
      <pc:sldChg chg="modNotesTx">
        <pc:chgData name="Merö Linnéa" userId="516d9b54-894d-4f7d-9fee-b6464671e94f" providerId="ADAL" clId="{7C5C0BA5-AA22-431E-8FEA-36F5545A4472}" dt="2024-05-15T07:49:19.362" v="644" actId="20577"/>
        <pc:sldMkLst>
          <pc:docMk/>
          <pc:sldMk cId="2663617405" sldId="2147481157"/>
        </pc:sldMkLst>
      </pc:sldChg>
      <pc:sldChg chg="modNotesTx">
        <pc:chgData name="Merö Linnéa" userId="516d9b54-894d-4f7d-9fee-b6464671e94f" providerId="ADAL" clId="{7C5C0BA5-AA22-431E-8FEA-36F5545A4472}" dt="2024-05-15T07:49:37.671" v="650" actId="20577"/>
        <pc:sldMkLst>
          <pc:docMk/>
          <pc:sldMk cId="2825149987" sldId="2147481158"/>
        </pc:sldMkLst>
      </pc:sldChg>
      <pc:sldMasterChg chg="modTransition delSldLayout modSldLayout">
        <pc:chgData name="Merö Linnéa" userId="516d9b54-894d-4f7d-9fee-b6464671e94f" providerId="ADAL" clId="{7C5C0BA5-AA22-431E-8FEA-36F5545A4472}" dt="2024-05-15T07:59:54.175" v="760" actId="478"/>
        <pc:sldMasterMkLst>
          <pc:docMk/>
          <pc:sldMasterMk cId="2262516603" sldId="2147483660"/>
        </pc:sldMasterMkLst>
        <pc:sldLayoutChg chg="modTransition">
          <pc:chgData name="Merö Linnéa" userId="516d9b54-894d-4f7d-9fee-b6464671e94f" providerId="ADAL" clId="{7C5C0BA5-AA22-431E-8FEA-36F5545A4472}" dt="2024-05-13T09:04:39.710" v="48"/>
          <pc:sldLayoutMkLst>
            <pc:docMk/>
            <pc:sldMasterMk cId="2262516603" sldId="2147483660"/>
            <pc:sldLayoutMk cId="2288475255" sldId="2147483661"/>
          </pc:sldLayoutMkLst>
        </pc:sldLayoutChg>
        <pc:sldLayoutChg chg="modTransition">
          <pc:chgData name="Merö Linnéa" userId="516d9b54-894d-4f7d-9fee-b6464671e94f" providerId="ADAL" clId="{7C5C0BA5-AA22-431E-8FEA-36F5545A4472}" dt="2024-05-13T09:04:39.710" v="48"/>
          <pc:sldLayoutMkLst>
            <pc:docMk/>
            <pc:sldMasterMk cId="2262516603" sldId="2147483660"/>
            <pc:sldLayoutMk cId="2469637950" sldId="2147483663"/>
          </pc:sldLayoutMkLst>
        </pc:sldLayoutChg>
        <pc:sldLayoutChg chg="delSp mod modTransition">
          <pc:chgData name="Merö Linnéa" userId="516d9b54-894d-4f7d-9fee-b6464671e94f" providerId="ADAL" clId="{7C5C0BA5-AA22-431E-8FEA-36F5545A4472}" dt="2024-05-15T07:57:29.394" v="740" actId="478"/>
          <pc:sldLayoutMkLst>
            <pc:docMk/>
            <pc:sldMasterMk cId="2262516603" sldId="2147483660"/>
            <pc:sldLayoutMk cId="1406839621" sldId="2147483664"/>
          </pc:sldLayoutMkLst>
          <pc:spChg chg="del">
            <ac:chgData name="Merö Linnéa" userId="516d9b54-894d-4f7d-9fee-b6464671e94f" providerId="ADAL" clId="{7C5C0BA5-AA22-431E-8FEA-36F5545A4472}" dt="2024-05-15T07:57:29.394" v="740" actId="478"/>
            <ac:spMkLst>
              <pc:docMk/>
              <pc:sldMasterMk cId="2262516603" sldId="2147483660"/>
              <pc:sldLayoutMk cId="1406839621" sldId="2147483664"/>
              <ac:spMk id="8" creationId="{12B957DE-64F3-C89A-39F1-D0291AD12701}"/>
            </ac:spMkLst>
          </pc:spChg>
          <pc:spChg chg="del">
            <ac:chgData name="Merö Linnéa" userId="516d9b54-894d-4f7d-9fee-b6464671e94f" providerId="ADAL" clId="{7C5C0BA5-AA22-431E-8FEA-36F5545A4472}" dt="2024-05-15T07:57:27.180" v="739" actId="478"/>
            <ac:spMkLst>
              <pc:docMk/>
              <pc:sldMasterMk cId="2262516603" sldId="2147483660"/>
              <pc:sldLayoutMk cId="1406839621" sldId="2147483664"/>
              <ac:spMk id="9" creationId="{0D0CD91E-220E-4904-A1F0-F78096E9A10F}"/>
            </ac:spMkLst>
          </pc:spChg>
        </pc:sldLayoutChg>
        <pc:sldLayoutChg chg="modTransition">
          <pc:chgData name="Merö Linnéa" userId="516d9b54-894d-4f7d-9fee-b6464671e94f" providerId="ADAL" clId="{7C5C0BA5-AA22-431E-8FEA-36F5545A4472}" dt="2024-05-13T09:04:39.710" v="48"/>
          <pc:sldLayoutMkLst>
            <pc:docMk/>
            <pc:sldMasterMk cId="2262516603" sldId="2147483660"/>
            <pc:sldLayoutMk cId="991789107" sldId="2147483665"/>
          </pc:sldLayoutMkLst>
        </pc:sldLayoutChg>
        <pc:sldLayoutChg chg="delSp mod modTransition">
          <pc:chgData name="Merö Linnéa" userId="516d9b54-894d-4f7d-9fee-b6464671e94f" providerId="ADAL" clId="{7C5C0BA5-AA22-431E-8FEA-36F5545A4472}" dt="2024-05-15T07:57:51.711" v="744" actId="478"/>
          <pc:sldLayoutMkLst>
            <pc:docMk/>
            <pc:sldMasterMk cId="2262516603" sldId="2147483660"/>
            <pc:sldLayoutMk cId="3982186111" sldId="2147483666"/>
          </pc:sldLayoutMkLst>
          <pc:spChg chg="del">
            <ac:chgData name="Merö Linnéa" userId="516d9b54-894d-4f7d-9fee-b6464671e94f" providerId="ADAL" clId="{7C5C0BA5-AA22-431E-8FEA-36F5545A4472}" dt="2024-05-15T07:57:47.705" v="743" actId="478"/>
            <ac:spMkLst>
              <pc:docMk/>
              <pc:sldMasterMk cId="2262516603" sldId="2147483660"/>
              <pc:sldLayoutMk cId="3982186111" sldId="2147483666"/>
              <ac:spMk id="6" creationId="{A0325C9A-5075-35A3-085F-FBE546D3B5D7}"/>
            </ac:spMkLst>
          </pc:spChg>
          <pc:spChg chg="del">
            <ac:chgData name="Merö Linnéa" userId="516d9b54-894d-4f7d-9fee-b6464671e94f" providerId="ADAL" clId="{7C5C0BA5-AA22-431E-8FEA-36F5545A4472}" dt="2024-05-15T07:57:51.711" v="744" actId="478"/>
            <ac:spMkLst>
              <pc:docMk/>
              <pc:sldMasterMk cId="2262516603" sldId="2147483660"/>
              <pc:sldLayoutMk cId="3982186111" sldId="2147483666"/>
              <ac:spMk id="7" creationId="{9DADDCC5-B712-C7AC-E5DD-CBF3BDEBB0C2}"/>
            </ac:spMkLst>
          </pc:spChg>
        </pc:sldLayoutChg>
        <pc:sldLayoutChg chg="delSp mod modTransition">
          <pc:chgData name="Merö Linnéa" userId="516d9b54-894d-4f7d-9fee-b6464671e94f" providerId="ADAL" clId="{7C5C0BA5-AA22-431E-8FEA-36F5545A4472}" dt="2024-05-15T07:58:43.263" v="752" actId="478"/>
          <pc:sldLayoutMkLst>
            <pc:docMk/>
            <pc:sldMasterMk cId="2262516603" sldId="2147483660"/>
            <pc:sldLayoutMk cId="3519901913" sldId="2147483667"/>
          </pc:sldLayoutMkLst>
          <pc:spChg chg="del">
            <ac:chgData name="Merö Linnéa" userId="516d9b54-894d-4f7d-9fee-b6464671e94f" providerId="ADAL" clId="{7C5C0BA5-AA22-431E-8FEA-36F5545A4472}" dt="2024-05-15T07:58:40.230" v="751" actId="478"/>
            <ac:spMkLst>
              <pc:docMk/>
              <pc:sldMasterMk cId="2262516603" sldId="2147483660"/>
              <pc:sldLayoutMk cId="3519901913" sldId="2147483667"/>
              <ac:spMk id="6" creationId="{8BAF8B48-190A-CD33-0203-CB9E94B0B919}"/>
            </ac:spMkLst>
          </pc:spChg>
          <pc:spChg chg="del">
            <ac:chgData name="Merö Linnéa" userId="516d9b54-894d-4f7d-9fee-b6464671e94f" providerId="ADAL" clId="{7C5C0BA5-AA22-431E-8FEA-36F5545A4472}" dt="2024-05-15T07:58:43.263" v="752" actId="478"/>
            <ac:spMkLst>
              <pc:docMk/>
              <pc:sldMasterMk cId="2262516603" sldId="2147483660"/>
              <pc:sldLayoutMk cId="3519901913" sldId="2147483667"/>
              <ac:spMk id="7" creationId="{21C96D5D-12A1-49BC-3215-73D03C7CA8F4}"/>
            </ac:spMkLst>
          </pc:spChg>
        </pc:sldLayoutChg>
        <pc:sldLayoutChg chg="delSp mod modTransition">
          <pc:chgData name="Merö Linnéa" userId="516d9b54-894d-4f7d-9fee-b6464671e94f" providerId="ADAL" clId="{7C5C0BA5-AA22-431E-8FEA-36F5545A4472}" dt="2024-05-15T07:58:51.655" v="754" actId="478"/>
          <pc:sldLayoutMkLst>
            <pc:docMk/>
            <pc:sldMasterMk cId="2262516603" sldId="2147483660"/>
            <pc:sldLayoutMk cId="2985582933" sldId="2147483670"/>
          </pc:sldLayoutMkLst>
          <pc:spChg chg="del">
            <ac:chgData name="Merö Linnéa" userId="516d9b54-894d-4f7d-9fee-b6464671e94f" providerId="ADAL" clId="{7C5C0BA5-AA22-431E-8FEA-36F5545A4472}" dt="2024-05-15T07:58:48.004" v="753" actId="478"/>
            <ac:spMkLst>
              <pc:docMk/>
              <pc:sldMasterMk cId="2262516603" sldId="2147483660"/>
              <pc:sldLayoutMk cId="2985582933" sldId="2147483670"/>
              <ac:spMk id="3" creationId="{7278BE36-5D03-B947-50CF-2E825EAABC98}"/>
            </ac:spMkLst>
          </pc:spChg>
          <pc:spChg chg="del">
            <ac:chgData name="Merö Linnéa" userId="516d9b54-894d-4f7d-9fee-b6464671e94f" providerId="ADAL" clId="{7C5C0BA5-AA22-431E-8FEA-36F5545A4472}" dt="2024-05-15T07:58:51.655" v="754" actId="478"/>
            <ac:spMkLst>
              <pc:docMk/>
              <pc:sldMasterMk cId="2262516603" sldId="2147483660"/>
              <pc:sldLayoutMk cId="2985582933" sldId="2147483670"/>
              <ac:spMk id="8" creationId="{09C34CAE-7C61-6971-4E6A-D3B61E05793E}"/>
            </ac:spMkLst>
          </pc:spChg>
        </pc:sldLayoutChg>
        <pc:sldLayoutChg chg="modTransition">
          <pc:chgData name="Merö Linnéa" userId="516d9b54-894d-4f7d-9fee-b6464671e94f" providerId="ADAL" clId="{7C5C0BA5-AA22-431E-8FEA-36F5545A4472}" dt="2024-05-13T09:04:39.710" v="48"/>
          <pc:sldLayoutMkLst>
            <pc:docMk/>
            <pc:sldMasterMk cId="2262516603" sldId="2147483660"/>
            <pc:sldLayoutMk cId="1992310893" sldId="2147483671"/>
          </pc:sldLayoutMkLst>
        </pc:sldLayoutChg>
        <pc:sldLayoutChg chg="delSp mod modTransition">
          <pc:chgData name="Merö Linnéa" userId="516d9b54-894d-4f7d-9fee-b6464671e94f" providerId="ADAL" clId="{7C5C0BA5-AA22-431E-8FEA-36F5545A4472}" dt="2024-05-15T07:56:43.541" v="732" actId="478"/>
          <pc:sldLayoutMkLst>
            <pc:docMk/>
            <pc:sldMasterMk cId="2262516603" sldId="2147483660"/>
            <pc:sldLayoutMk cId="227009713" sldId="2147483675"/>
          </pc:sldLayoutMkLst>
          <pc:spChg chg="del">
            <ac:chgData name="Merö Linnéa" userId="516d9b54-894d-4f7d-9fee-b6464671e94f" providerId="ADAL" clId="{7C5C0BA5-AA22-431E-8FEA-36F5545A4472}" dt="2024-05-15T07:56:43.541" v="732" actId="478"/>
            <ac:spMkLst>
              <pc:docMk/>
              <pc:sldMasterMk cId="2262516603" sldId="2147483660"/>
              <pc:sldLayoutMk cId="227009713" sldId="2147483675"/>
              <ac:spMk id="5" creationId="{AFE24852-164B-CFDE-B769-790BC3263B4F}"/>
            </ac:spMkLst>
          </pc:spChg>
          <pc:spChg chg="del">
            <ac:chgData name="Merö Linnéa" userId="516d9b54-894d-4f7d-9fee-b6464671e94f" providerId="ADAL" clId="{7C5C0BA5-AA22-431E-8FEA-36F5545A4472}" dt="2024-05-15T07:56:40.717" v="731" actId="478"/>
            <ac:spMkLst>
              <pc:docMk/>
              <pc:sldMasterMk cId="2262516603" sldId="2147483660"/>
              <pc:sldLayoutMk cId="227009713" sldId="2147483675"/>
              <ac:spMk id="7" creationId="{CCC1B95F-8FF6-795C-71C7-EF6DB9AB23D5}"/>
            </ac:spMkLst>
          </pc:spChg>
        </pc:sldLayoutChg>
        <pc:sldLayoutChg chg="delSp mod modTransition">
          <pc:chgData name="Merö Linnéa" userId="516d9b54-894d-4f7d-9fee-b6464671e94f" providerId="ADAL" clId="{7C5C0BA5-AA22-431E-8FEA-36F5545A4472}" dt="2024-05-15T07:57:00.704" v="735" actId="478"/>
          <pc:sldLayoutMkLst>
            <pc:docMk/>
            <pc:sldMasterMk cId="2262516603" sldId="2147483660"/>
            <pc:sldLayoutMk cId="1702688171" sldId="2147483676"/>
          </pc:sldLayoutMkLst>
          <pc:spChg chg="del">
            <ac:chgData name="Merö Linnéa" userId="516d9b54-894d-4f7d-9fee-b6464671e94f" providerId="ADAL" clId="{7C5C0BA5-AA22-431E-8FEA-36F5545A4472}" dt="2024-05-15T07:57:00.704" v="735" actId="478"/>
            <ac:spMkLst>
              <pc:docMk/>
              <pc:sldMasterMk cId="2262516603" sldId="2147483660"/>
              <pc:sldLayoutMk cId="1702688171" sldId="2147483676"/>
              <ac:spMk id="4" creationId="{940BFD82-33C4-3884-7512-07CF043CCB21}"/>
            </ac:spMkLst>
          </pc:spChg>
        </pc:sldLayoutChg>
        <pc:sldLayoutChg chg="modTransition">
          <pc:chgData name="Merö Linnéa" userId="516d9b54-894d-4f7d-9fee-b6464671e94f" providerId="ADAL" clId="{7C5C0BA5-AA22-431E-8FEA-36F5545A4472}" dt="2024-05-13T09:04:39.710" v="48"/>
          <pc:sldLayoutMkLst>
            <pc:docMk/>
            <pc:sldMasterMk cId="2262516603" sldId="2147483660"/>
            <pc:sldLayoutMk cId="2325975659" sldId="2147483679"/>
          </pc:sldLayoutMkLst>
        </pc:sldLayoutChg>
        <pc:sldLayoutChg chg="delSp mod modTransition">
          <pc:chgData name="Merö Linnéa" userId="516d9b54-894d-4f7d-9fee-b6464671e94f" providerId="ADAL" clId="{7C5C0BA5-AA22-431E-8FEA-36F5545A4472}" dt="2024-05-15T07:59:54.175" v="760" actId="478"/>
          <pc:sldLayoutMkLst>
            <pc:docMk/>
            <pc:sldMasterMk cId="2262516603" sldId="2147483660"/>
            <pc:sldLayoutMk cId="3691916724" sldId="2147483680"/>
          </pc:sldLayoutMkLst>
          <pc:spChg chg="del">
            <ac:chgData name="Merö Linnéa" userId="516d9b54-894d-4f7d-9fee-b6464671e94f" providerId="ADAL" clId="{7C5C0BA5-AA22-431E-8FEA-36F5545A4472}" dt="2024-05-15T07:59:50.637" v="759" actId="478"/>
            <ac:spMkLst>
              <pc:docMk/>
              <pc:sldMasterMk cId="2262516603" sldId="2147483660"/>
              <pc:sldLayoutMk cId="3691916724" sldId="2147483680"/>
              <ac:spMk id="6" creationId="{3E7D6E2E-8A4F-D98F-225B-724A74A076A8}"/>
            </ac:spMkLst>
          </pc:spChg>
          <pc:spChg chg="del">
            <ac:chgData name="Merö Linnéa" userId="516d9b54-894d-4f7d-9fee-b6464671e94f" providerId="ADAL" clId="{7C5C0BA5-AA22-431E-8FEA-36F5545A4472}" dt="2024-05-15T07:59:54.175" v="760" actId="478"/>
            <ac:spMkLst>
              <pc:docMk/>
              <pc:sldMasterMk cId="2262516603" sldId="2147483660"/>
              <pc:sldLayoutMk cId="3691916724" sldId="2147483680"/>
              <ac:spMk id="7" creationId="{4339C906-0FFF-0D74-2AA4-386DD03BEAF9}"/>
            </ac:spMkLst>
          </pc:spChg>
        </pc:sldLayoutChg>
        <pc:sldLayoutChg chg="modTransition">
          <pc:chgData name="Merö Linnéa" userId="516d9b54-894d-4f7d-9fee-b6464671e94f" providerId="ADAL" clId="{7C5C0BA5-AA22-431E-8FEA-36F5545A4472}" dt="2024-05-13T09:04:39.710" v="48"/>
          <pc:sldLayoutMkLst>
            <pc:docMk/>
            <pc:sldMasterMk cId="2262516603" sldId="2147483660"/>
            <pc:sldLayoutMk cId="4047209905" sldId="2147483681"/>
          </pc:sldLayoutMkLst>
        </pc:sldLayoutChg>
        <pc:sldLayoutChg chg="modTransition">
          <pc:chgData name="Merö Linnéa" userId="516d9b54-894d-4f7d-9fee-b6464671e94f" providerId="ADAL" clId="{7C5C0BA5-AA22-431E-8FEA-36F5545A4472}" dt="2024-05-13T09:04:39.710" v="48"/>
          <pc:sldLayoutMkLst>
            <pc:docMk/>
            <pc:sldMasterMk cId="2262516603" sldId="2147483660"/>
            <pc:sldLayoutMk cId="3230512538" sldId="2147483682"/>
          </pc:sldLayoutMkLst>
        </pc:sldLayoutChg>
        <pc:sldLayoutChg chg="delSp mod modTransition">
          <pc:chgData name="Merö Linnéa" userId="516d9b54-894d-4f7d-9fee-b6464671e94f" providerId="ADAL" clId="{7C5C0BA5-AA22-431E-8FEA-36F5545A4472}" dt="2024-05-15T07:59:00.655" v="756" actId="478"/>
          <pc:sldLayoutMkLst>
            <pc:docMk/>
            <pc:sldMasterMk cId="2262516603" sldId="2147483660"/>
            <pc:sldLayoutMk cId="977872960" sldId="2147483683"/>
          </pc:sldLayoutMkLst>
          <pc:spChg chg="del">
            <ac:chgData name="Merö Linnéa" userId="516d9b54-894d-4f7d-9fee-b6464671e94f" providerId="ADAL" clId="{7C5C0BA5-AA22-431E-8FEA-36F5545A4472}" dt="2024-05-15T07:58:57.923" v="755" actId="478"/>
            <ac:spMkLst>
              <pc:docMk/>
              <pc:sldMasterMk cId="2262516603" sldId="2147483660"/>
              <pc:sldLayoutMk cId="977872960" sldId="2147483683"/>
              <ac:spMk id="3" creationId="{EC997379-AA57-FFC0-C67C-2D47D22C2EB1}"/>
            </ac:spMkLst>
          </pc:spChg>
          <pc:spChg chg="del">
            <ac:chgData name="Merö Linnéa" userId="516d9b54-894d-4f7d-9fee-b6464671e94f" providerId="ADAL" clId="{7C5C0BA5-AA22-431E-8FEA-36F5545A4472}" dt="2024-05-15T07:59:00.655" v="756" actId="478"/>
            <ac:spMkLst>
              <pc:docMk/>
              <pc:sldMasterMk cId="2262516603" sldId="2147483660"/>
              <pc:sldLayoutMk cId="977872960" sldId="2147483683"/>
              <ac:spMk id="8" creationId="{E0EE9DDD-8D27-BD71-D6BB-11AB844D7D72}"/>
            </ac:spMkLst>
          </pc:spChg>
        </pc:sldLayoutChg>
        <pc:sldLayoutChg chg="modTransition">
          <pc:chgData name="Merö Linnéa" userId="516d9b54-894d-4f7d-9fee-b6464671e94f" providerId="ADAL" clId="{7C5C0BA5-AA22-431E-8FEA-36F5545A4472}" dt="2024-05-13T09:04:39.710" v="48"/>
          <pc:sldLayoutMkLst>
            <pc:docMk/>
            <pc:sldMasterMk cId="2262516603" sldId="2147483660"/>
            <pc:sldLayoutMk cId="1732499982" sldId="2147483684"/>
          </pc:sldLayoutMkLst>
        </pc:sldLayoutChg>
        <pc:sldLayoutChg chg="delSp mod modTransition">
          <pc:chgData name="Merö Linnéa" userId="516d9b54-894d-4f7d-9fee-b6464671e94f" providerId="ADAL" clId="{7C5C0BA5-AA22-431E-8FEA-36F5545A4472}" dt="2024-05-15T07:56:55.916" v="734" actId="478"/>
          <pc:sldLayoutMkLst>
            <pc:docMk/>
            <pc:sldMasterMk cId="2262516603" sldId="2147483660"/>
            <pc:sldLayoutMk cId="3964722829" sldId="2147483685"/>
          </pc:sldLayoutMkLst>
          <pc:spChg chg="del">
            <ac:chgData name="Merö Linnéa" userId="516d9b54-894d-4f7d-9fee-b6464671e94f" providerId="ADAL" clId="{7C5C0BA5-AA22-431E-8FEA-36F5545A4472}" dt="2024-05-15T07:56:52.664" v="733" actId="478"/>
            <ac:spMkLst>
              <pc:docMk/>
              <pc:sldMasterMk cId="2262516603" sldId="2147483660"/>
              <pc:sldLayoutMk cId="3964722829" sldId="2147483685"/>
              <ac:spMk id="4" creationId="{7F369186-E3DF-440E-977F-FB2B3216ED4F}"/>
            </ac:spMkLst>
          </pc:spChg>
          <pc:spChg chg="del">
            <ac:chgData name="Merö Linnéa" userId="516d9b54-894d-4f7d-9fee-b6464671e94f" providerId="ADAL" clId="{7C5C0BA5-AA22-431E-8FEA-36F5545A4472}" dt="2024-05-15T07:56:55.916" v="734" actId="478"/>
            <ac:spMkLst>
              <pc:docMk/>
              <pc:sldMasterMk cId="2262516603" sldId="2147483660"/>
              <pc:sldLayoutMk cId="3964722829" sldId="2147483685"/>
              <ac:spMk id="5" creationId="{D42A9194-8EFD-4250-AB50-26F4F10DACAA}"/>
            </ac:spMkLst>
          </pc:spChg>
        </pc:sldLayoutChg>
        <pc:sldLayoutChg chg="delSp mod modTransition">
          <pc:chgData name="Merö Linnéa" userId="516d9b54-894d-4f7d-9fee-b6464671e94f" providerId="ADAL" clId="{7C5C0BA5-AA22-431E-8FEA-36F5545A4472}" dt="2024-05-15T07:57:07.971" v="737" actId="478"/>
          <pc:sldLayoutMkLst>
            <pc:docMk/>
            <pc:sldMasterMk cId="2262516603" sldId="2147483660"/>
            <pc:sldLayoutMk cId="834455915" sldId="2147483686"/>
          </pc:sldLayoutMkLst>
          <pc:spChg chg="del">
            <ac:chgData name="Merö Linnéa" userId="516d9b54-894d-4f7d-9fee-b6464671e94f" providerId="ADAL" clId="{7C5C0BA5-AA22-431E-8FEA-36F5545A4472}" dt="2024-05-15T07:57:04.568" v="736" actId="478"/>
            <ac:spMkLst>
              <pc:docMk/>
              <pc:sldMasterMk cId="2262516603" sldId="2147483660"/>
              <pc:sldLayoutMk cId="834455915" sldId="2147483686"/>
              <ac:spMk id="7" creationId="{286F81BD-23A4-14C0-EED6-2E592018971D}"/>
            </ac:spMkLst>
          </pc:spChg>
          <pc:spChg chg="del">
            <ac:chgData name="Merö Linnéa" userId="516d9b54-894d-4f7d-9fee-b6464671e94f" providerId="ADAL" clId="{7C5C0BA5-AA22-431E-8FEA-36F5545A4472}" dt="2024-05-15T07:57:07.971" v="737" actId="478"/>
            <ac:spMkLst>
              <pc:docMk/>
              <pc:sldMasterMk cId="2262516603" sldId="2147483660"/>
              <pc:sldLayoutMk cId="834455915" sldId="2147483686"/>
              <ac:spMk id="8" creationId="{E2194FC6-79A2-A4A8-930C-D8014F0C30E1}"/>
            </ac:spMkLst>
          </pc:spChg>
        </pc:sldLayoutChg>
        <pc:sldLayoutChg chg="modTransition">
          <pc:chgData name="Merö Linnéa" userId="516d9b54-894d-4f7d-9fee-b6464671e94f" providerId="ADAL" clId="{7C5C0BA5-AA22-431E-8FEA-36F5545A4472}" dt="2024-05-13T09:04:39.710" v="48"/>
          <pc:sldLayoutMkLst>
            <pc:docMk/>
            <pc:sldMasterMk cId="2262516603" sldId="2147483660"/>
            <pc:sldLayoutMk cId="1837174459" sldId="2147483687"/>
          </pc:sldLayoutMkLst>
        </pc:sldLayoutChg>
        <pc:sldLayoutChg chg="del modTransition">
          <pc:chgData name="Merö Linnéa" userId="516d9b54-894d-4f7d-9fee-b6464671e94f" providerId="ADAL" clId="{7C5C0BA5-AA22-431E-8FEA-36F5545A4472}" dt="2024-05-15T07:57:18.632" v="738" actId="2696"/>
          <pc:sldLayoutMkLst>
            <pc:docMk/>
            <pc:sldMasterMk cId="2262516603" sldId="2147483660"/>
            <pc:sldLayoutMk cId="476687696" sldId="2147483688"/>
          </pc:sldLayoutMkLst>
        </pc:sldLayoutChg>
        <pc:sldLayoutChg chg="delSp mod modTransition">
          <pc:chgData name="Merö Linnéa" userId="516d9b54-894d-4f7d-9fee-b6464671e94f" providerId="ADAL" clId="{7C5C0BA5-AA22-431E-8FEA-36F5545A4472}" dt="2024-05-15T07:57:42.269" v="742" actId="478"/>
          <pc:sldLayoutMkLst>
            <pc:docMk/>
            <pc:sldMasterMk cId="2262516603" sldId="2147483660"/>
            <pc:sldLayoutMk cId="520535921" sldId="2147483689"/>
          </pc:sldLayoutMkLst>
          <pc:spChg chg="del">
            <ac:chgData name="Merö Linnéa" userId="516d9b54-894d-4f7d-9fee-b6464671e94f" providerId="ADAL" clId="{7C5C0BA5-AA22-431E-8FEA-36F5545A4472}" dt="2024-05-15T07:57:38.688" v="741" actId="478"/>
            <ac:spMkLst>
              <pc:docMk/>
              <pc:sldMasterMk cId="2262516603" sldId="2147483660"/>
              <pc:sldLayoutMk cId="520535921" sldId="2147483689"/>
              <ac:spMk id="8" creationId="{DA706DCF-9171-8087-EC6A-D9FACA0C1E39}"/>
            </ac:spMkLst>
          </pc:spChg>
          <pc:spChg chg="del">
            <ac:chgData name="Merö Linnéa" userId="516d9b54-894d-4f7d-9fee-b6464671e94f" providerId="ADAL" clId="{7C5C0BA5-AA22-431E-8FEA-36F5545A4472}" dt="2024-05-15T07:57:42.269" v="742" actId="478"/>
            <ac:spMkLst>
              <pc:docMk/>
              <pc:sldMasterMk cId="2262516603" sldId="2147483660"/>
              <pc:sldLayoutMk cId="520535921" sldId="2147483689"/>
              <ac:spMk id="9" creationId="{0A71FC9C-1584-8A2F-C4EF-0B37FFE0F717}"/>
            </ac:spMkLst>
          </pc:spChg>
        </pc:sldLayoutChg>
        <pc:sldLayoutChg chg="delSp mod modTransition">
          <pc:chgData name="Merö Linnéa" userId="516d9b54-894d-4f7d-9fee-b6464671e94f" providerId="ADAL" clId="{7C5C0BA5-AA22-431E-8FEA-36F5545A4472}" dt="2024-05-15T07:58:18.588" v="748" actId="478"/>
          <pc:sldLayoutMkLst>
            <pc:docMk/>
            <pc:sldMasterMk cId="2262516603" sldId="2147483660"/>
            <pc:sldLayoutMk cId="1375281126" sldId="2147483690"/>
          </pc:sldLayoutMkLst>
          <pc:spChg chg="del">
            <ac:chgData name="Merö Linnéa" userId="516d9b54-894d-4f7d-9fee-b6464671e94f" providerId="ADAL" clId="{7C5C0BA5-AA22-431E-8FEA-36F5545A4472}" dt="2024-05-15T07:58:14.448" v="747" actId="478"/>
            <ac:spMkLst>
              <pc:docMk/>
              <pc:sldMasterMk cId="2262516603" sldId="2147483660"/>
              <pc:sldLayoutMk cId="1375281126" sldId="2147483690"/>
              <ac:spMk id="2" creationId="{E778A0B9-2D69-0ABE-7F68-813023F532D4}"/>
            </ac:spMkLst>
          </pc:spChg>
          <pc:spChg chg="del">
            <ac:chgData name="Merö Linnéa" userId="516d9b54-894d-4f7d-9fee-b6464671e94f" providerId="ADAL" clId="{7C5C0BA5-AA22-431E-8FEA-36F5545A4472}" dt="2024-05-15T07:58:18.588" v="748" actId="478"/>
            <ac:spMkLst>
              <pc:docMk/>
              <pc:sldMasterMk cId="2262516603" sldId="2147483660"/>
              <pc:sldLayoutMk cId="1375281126" sldId="2147483690"/>
              <ac:spMk id="7" creationId="{C553A5AA-2251-BCEF-BA4A-5055B3BFDD16}"/>
            </ac:spMkLst>
          </pc:spChg>
        </pc:sldLayoutChg>
        <pc:sldLayoutChg chg="delSp mod modTransition">
          <pc:chgData name="Merö Linnéa" userId="516d9b54-894d-4f7d-9fee-b6464671e94f" providerId="ADAL" clId="{7C5C0BA5-AA22-431E-8FEA-36F5545A4472}" dt="2024-05-15T07:58:31.032" v="750" actId="478"/>
          <pc:sldLayoutMkLst>
            <pc:docMk/>
            <pc:sldMasterMk cId="2262516603" sldId="2147483660"/>
            <pc:sldLayoutMk cId="3393132251" sldId="2147483691"/>
          </pc:sldLayoutMkLst>
          <pc:spChg chg="del">
            <ac:chgData name="Merö Linnéa" userId="516d9b54-894d-4f7d-9fee-b6464671e94f" providerId="ADAL" clId="{7C5C0BA5-AA22-431E-8FEA-36F5545A4472}" dt="2024-05-15T07:58:27.444" v="749" actId="478"/>
            <ac:spMkLst>
              <pc:docMk/>
              <pc:sldMasterMk cId="2262516603" sldId="2147483660"/>
              <pc:sldLayoutMk cId="3393132251" sldId="2147483691"/>
              <ac:spMk id="6" creationId="{A5C43E44-399B-AD66-852B-6FBB2BFD8E4F}"/>
            </ac:spMkLst>
          </pc:spChg>
          <pc:spChg chg="del">
            <ac:chgData name="Merö Linnéa" userId="516d9b54-894d-4f7d-9fee-b6464671e94f" providerId="ADAL" clId="{7C5C0BA5-AA22-431E-8FEA-36F5545A4472}" dt="2024-05-15T07:58:31.032" v="750" actId="478"/>
            <ac:spMkLst>
              <pc:docMk/>
              <pc:sldMasterMk cId="2262516603" sldId="2147483660"/>
              <pc:sldLayoutMk cId="3393132251" sldId="2147483691"/>
              <ac:spMk id="7" creationId="{0723245D-44EA-5763-8400-5C566DC9CB61}"/>
            </ac:spMkLst>
          </pc:spChg>
        </pc:sldLayoutChg>
        <pc:sldLayoutChg chg="delSp mod modTransition">
          <pc:chgData name="Merö Linnéa" userId="516d9b54-894d-4f7d-9fee-b6464671e94f" providerId="ADAL" clId="{7C5C0BA5-AA22-431E-8FEA-36F5545A4472}" dt="2024-05-15T07:58:09.510" v="746" actId="478"/>
          <pc:sldLayoutMkLst>
            <pc:docMk/>
            <pc:sldMasterMk cId="2262516603" sldId="2147483660"/>
            <pc:sldLayoutMk cId="914885077" sldId="2147483692"/>
          </pc:sldLayoutMkLst>
          <pc:spChg chg="del">
            <ac:chgData name="Merö Linnéa" userId="516d9b54-894d-4f7d-9fee-b6464671e94f" providerId="ADAL" clId="{7C5C0BA5-AA22-431E-8FEA-36F5545A4472}" dt="2024-05-15T07:58:07.241" v="745" actId="478"/>
            <ac:spMkLst>
              <pc:docMk/>
              <pc:sldMasterMk cId="2262516603" sldId="2147483660"/>
              <pc:sldLayoutMk cId="914885077" sldId="2147483692"/>
              <ac:spMk id="2" creationId="{EC713A04-296D-4A5E-4FD1-2789A0A7A693}"/>
            </ac:spMkLst>
          </pc:spChg>
          <pc:spChg chg="del">
            <ac:chgData name="Merö Linnéa" userId="516d9b54-894d-4f7d-9fee-b6464671e94f" providerId="ADAL" clId="{7C5C0BA5-AA22-431E-8FEA-36F5545A4472}" dt="2024-05-15T07:58:09.510" v="746" actId="478"/>
            <ac:spMkLst>
              <pc:docMk/>
              <pc:sldMasterMk cId="2262516603" sldId="2147483660"/>
              <pc:sldLayoutMk cId="914885077" sldId="2147483692"/>
              <ac:spMk id="7" creationId="{98395FDC-DEF1-0B01-E4BC-720A0E396662}"/>
            </ac:spMkLst>
          </pc:spChg>
        </pc:sldLayoutChg>
        <pc:sldLayoutChg chg="modTransition">
          <pc:chgData name="Merö Linnéa" userId="516d9b54-894d-4f7d-9fee-b6464671e94f" providerId="ADAL" clId="{7C5C0BA5-AA22-431E-8FEA-36F5545A4472}" dt="2024-05-13T09:04:39.710" v="48"/>
          <pc:sldLayoutMkLst>
            <pc:docMk/>
            <pc:sldMasterMk cId="2262516603" sldId="2147483660"/>
            <pc:sldLayoutMk cId="4205446361" sldId="2147483693"/>
          </pc:sldLayoutMkLst>
        </pc:sldLayoutChg>
        <pc:sldLayoutChg chg="modTransition">
          <pc:chgData name="Merö Linnéa" userId="516d9b54-894d-4f7d-9fee-b6464671e94f" providerId="ADAL" clId="{7C5C0BA5-AA22-431E-8FEA-36F5545A4472}" dt="2024-05-13T09:04:39.710" v="48"/>
          <pc:sldLayoutMkLst>
            <pc:docMk/>
            <pc:sldMasterMk cId="2262516603" sldId="2147483660"/>
            <pc:sldLayoutMk cId="812532859" sldId="2147483694"/>
          </pc:sldLayoutMkLst>
        </pc:sldLayoutChg>
        <pc:sldLayoutChg chg="delSp mod modTransition">
          <pc:chgData name="Merö Linnéa" userId="516d9b54-894d-4f7d-9fee-b6464671e94f" providerId="ADAL" clId="{7C5C0BA5-AA22-431E-8FEA-36F5545A4472}" dt="2024-05-15T07:59:14.828" v="758" actId="478"/>
          <pc:sldLayoutMkLst>
            <pc:docMk/>
            <pc:sldMasterMk cId="2262516603" sldId="2147483660"/>
            <pc:sldLayoutMk cId="3700116668" sldId="2147483695"/>
          </pc:sldLayoutMkLst>
          <pc:spChg chg="del">
            <ac:chgData name="Merö Linnéa" userId="516d9b54-894d-4f7d-9fee-b6464671e94f" providerId="ADAL" clId="{7C5C0BA5-AA22-431E-8FEA-36F5545A4472}" dt="2024-05-15T07:59:06.212" v="757" actId="478"/>
            <ac:spMkLst>
              <pc:docMk/>
              <pc:sldMasterMk cId="2262516603" sldId="2147483660"/>
              <pc:sldLayoutMk cId="3700116668" sldId="2147483695"/>
              <ac:spMk id="6" creationId="{A0325C9A-5075-35A3-085F-FBE546D3B5D7}"/>
            </ac:spMkLst>
          </pc:spChg>
          <pc:spChg chg="del">
            <ac:chgData name="Merö Linnéa" userId="516d9b54-894d-4f7d-9fee-b6464671e94f" providerId="ADAL" clId="{7C5C0BA5-AA22-431E-8FEA-36F5545A4472}" dt="2024-05-15T07:59:14.828" v="758" actId="478"/>
            <ac:spMkLst>
              <pc:docMk/>
              <pc:sldMasterMk cId="2262516603" sldId="2147483660"/>
              <pc:sldLayoutMk cId="3700116668" sldId="2147483695"/>
              <ac:spMk id="7" creationId="{9DADDCC5-B712-C7AC-E5DD-CBF3BDEBB0C2}"/>
            </ac:spMkLst>
          </pc:spChg>
        </pc:sldLayoutChg>
        <pc:sldLayoutChg chg="modTransition">
          <pc:chgData name="Merö Linnéa" userId="516d9b54-894d-4f7d-9fee-b6464671e94f" providerId="ADAL" clId="{7C5C0BA5-AA22-431E-8FEA-36F5545A4472}" dt="2024-05-13T09:04:39.710" v="48"/>
          <pc:sldLayoutMkLst>
            <pc:docMk/>
            <pc:sldMasterMk cId="2262516603" sldId="2147483660"/>
            <pc:sldLayoutMk cId="107340780" sldId="2147483696"/>
          </pc:sldLayoutMkLst>
        </pc:sldLayoutChg>
        <pc:sldLayoutChg chg="modTransition">
          <pc:chgData name="Merö Linnéa" userId="516d9b54-894d-4f7d-9fee-b6464671e94f" providerId="ADAL" clId="{7C5C0BA5-AA22-431E-8FEA-36F5545A4472}" dt="2024-05-13T09:04:39.710" v="48"/>
          <pc:sldLayoutMkLst>
            <pc:docMk/>
            <pc:sldMasterMk cId="2262516603" sldId="2147483660"/>
            <pc:sldLayoutMk cId="2910781519" sldId="2147483697"/>
          </pc:sldLayoutMkLst>
        </pc:sldLayoutChg>
        <pc:sldLayoutChg chg="modTransition">
          <pc:chgData name="Merö Linnéa" userId="516d9b54-894d-4f7d-9fee-b6464671e94f" providerId="ADAL" clId="{7C5C0BA5-AA22-431E-8FEA-36F5545A4472}" dt="2024-05-13T09:04:39.710" v="48"/>
          <pc:sldLayoutMkLst>
            <pc:docMk/>
            <pc:sldMasterMk cId="2262516603" sldId="2147483660"/>
            <pc:sldLayoutMk cId="595854172" sldId="2147483699"/>
          </pc:sldLayoutMkLst>
        </pc:sldLayoutChg>
        <pc:sldLayoutChg chg="modTransition">
          <pc:chgData name="Merö Linnéa" userId="516d9b54-894d-4f7d-9fee-b6464671e94f" providerId="ADAL" clId="{7C5C0BA5-AA22-431E-8FEA-36F5545A4472}" dt="2024-05-13T09:04:39.710" v="48"/>
          <pc:sldLayoutMkLst>
            <pc:docMk/>
            <pc:sldMasterMk cId="2262516603" sldId="2147483660"/>
            <pc:sldLayoutMk cId="2625207190" sldId="2147483700"/>
          </pc:sldLayoutMkLst>
        </pc:sldLayoutChg>
        <pc:sldLayoutChg chg="modTransition">
          <pc:chgData name="Merö Linnéa" userId="516d9b54-894d-4f7d-9fee-b6464671e94f" providerId="ADAL" clId="{7C5C0BA5-AA22-431E-8FEA-36F5545A4472}" dt="2024-05-13T09:04:39.710" v="48"/>
          <pc:sldLayoutMkLst>
            <pc:docMk/>
            <pc:sldMasterMk cId="2262516603" sldId="2147483660"/>
            <pc:sldLayoutMk cId="1118411061" sldId="2147483701"/>
          </pc:sldLayoutMkLst>
        </pc:sldLayoutChg>
        <pc:sldLayoutChg chg="modTransition">
          <pc:chgData name="Merö Linnéa" userId="516d9b54-894d-4f7d-9fee-b6464671e94f" providerId="ADAL" clId="{7C5C0BA5-AA22-431E-8FEA-36F5545A4472}" dt="2024-05-13T09:04:39.710" v="48"/>
          <pc:sldLayoutMkLst>
            <pc:docMk/>
            <pc:sldMasterMk cId="2262516603" sldId="2147483660"/>
            <pc:sldLayoutMk cId="85052963" sldId="2147483702"/>
          </pc:sldLayoutMkLst>
        </pc:sldLayoutChg>
        <pc:sldLayoutChg chg="modTransition">
          <pc:chgData name="Merö Linnéa" userId="516d9b54-894d-4f7d-9fee-b6464671e94f" providerId="ADAL" clId="{7C5C0BA5-AA22-431E-8FEA-36F5545A4472}" dt="2024-05-13T09:04:39.710" v="48"/>
          <pc:sldLayoutMkLst>
            <pc:docMk/>
            <pc:sldMasterMk cId="2262516603" sldId="2147483660"/>
            <pc:sldLayoutMk cId="397433354" sldId="2147483703"/>
          </pc:sldLayoutMkLst>
        </pc:sldLayoutChg>
        <pc:sldLayoutChg chg="modTransition">
          <pc:chgData name="Merö Linnéa" userId="516d9b54-894d-4f7d-9fee-b6464671e94f" providerId="ADAL" clId="{7C5C0BA5-AA22-431E-8FEA-36F5545A4472}" dt="2024-05-13T09:04:39.710" v="48"/>
          <pc:sldLayoutMkLst>
            <pc:docMk/>
            <pc:sldMasterMk cId="2262516603" sldId="2147483660"/>
            <pc:sldLayoutMk cId="1240051178" sldId="2147483704"/>
          </pc:sldLayoutMkLst>
        </pc:sldLayoutChg>
        <pc:sldLayoutChg chg="modTransition">
          <pc:chgData name="Merö Linnéa" userId="516d9b54-894d-4f7d-9fee-b6464671e94f" providerId="ADAL" clId="{7C5C0BA5-AA22-431E-8FEA-36F5545A4472}" dt="2024-05-13T09:04:39.710" v="48"/>
          <pc:sldLayoutMkLst>
            <pc:docMk/>
            <pc:sldMasterMk cId="2262516603" sldId="2147483660"/>
            <pc:sldLayoutMk cId="4620143" sldId="214748370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2024-05-15</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4T13:39:43.533"/>
    </inkml:context>
    <inkml:brush xml:id="br0">
      <inkml:brushProperty name="width" value="0.1" units="cm"/>
      <inkml:brushProperty name="height" value="0.1" units="cm"/>
    </inkml:brush>
  </inkml:definitions>
  <inkml:trace contextRef="#ctx0" brushRef="#br0">22983 7197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2024-05-15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[Dölj denna bild innan du presenterar]</a:t>
            </a:r>
          </a:p>
        </p:txBody>
      </p:sp>
      <p:sp>
        <p:nvSpPr>
          <p:cNvPr id="4" name="Platshållare för bildnummer 3"/>
          <p:cNvSpPr>
            <a:spLocks noGrp="1"/>
          </p:cNvSpPr>
          <p:nvPr>
            <p:ph type="sldNum" sz="quarter" idx="5"/>
          </p:nvPr>
        </p:nvSpPr>
        <p:spPr/>
        <p:txBody>
          <a:bodyPr/>
          <a:lstStyle/>
          <a:p>
            <a:fld id="{687B30ED-5BE4-4B01-A895-9FD01F2DFD3F}" type="slidenum">
              <a:rPr lang="sv-SE" smtClean="0"/>
              <a:t>2</a:t>
            </a:fld>
            <a:endParaRPr lang="sv-SE"/>
          </a:p>
        </p:txBody>
      </p:sp>
    </p:spTree>
    <p:extLst>
      <p:ext uri="{BB962C8B-B14F-4D97-AF65-F5344CB8AC3E}">
        <p14:creationId xmlns:p14="http://schemas.microsoft.com/office/powerpoint/2010/main" val="2158532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Digitalisering</a:t>
            </a:r>
            <a:r>
              <a:rPr lang="sv-SE" baseline="0"/>
              <a:t> är en av de stora möjligheterna vi har för att uppnå målen (ökad tillgänglighet, bättre upplevelse, bättre kvalitet, bättre befolkningshälsa och effektivare processer). Men det är inte bara att ”bli digital”. Vi måste undersöka hur vi kan göra saker och ting bättre med hjälp av digitala resurser. Annars riskerar vi överföra gamla problem till nya system. </a:t>
            </a:r>
          </a:p>
          <a:p>
            <a:endParaRPr lang="sv-SE" baseline="0"/>
          </a:p>
        </p:txBody>
      </p:sp>
      <p:sp>
        <p:nvSpPr>
          <p:cNvPr id="4" name="Platshållare för bildnummer 3"/>
          <p:cNvSpPr>
            <a:spLocks noGrp="1"/>
          </p:cNvSpPr>
          <p:nvPr>
            <p:ph type="sldNum" sz="quarter" idx="10"/>
          </p:nvPr>
        </p:nvSpPr>
        <p:spPr/>
        <p:txBody>
          <a:bodyPr/>
          <a:lstStyle/>
          <a:p>
            <a:fld id="{09073011-F4CD-4A21-A8C1-CA3F6754DF53}" type="slidenum">
              <a:rPr lang="sv-SE" smtClean="0"/>
              <a:t>11</a:t>
            </a:fld>
            <a:endParaRPr lang="sv-SE"/>
          </a:p>
        </p:txBody>
      </p:sp>
    </p:spTree>
    <p:extLst>
      <p:ext uri="{BB962C8B-B14F-4D97-AF65-F5344CB8AC3E}">
        <p14:creationId xmlns:p14="http://schemas.microsoft.com/office/powerpoint/2010/main" val="295280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p:cNvSpPr>
            <a:spLocks noGrp="1" noRot="1" noChangeAspect="1" noTextEdit="1"/>
          </p:cNvSpPr>
          <p:nvPr>
            <p:ph type="sldImg"/>
          </p:nvPr>
        </p:nvSpPr>
        <p:spPr>
          <a:ln/>
        </p:spPr>
      </p:sp>
      <p:sp>
        <p:nvSpPr>
          <p:cNvPr id="14339" name="Platshållare för anteckninga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aseline="0">
                <a:latin typeface="Arial" panose="020B0604020202020204" pitchFamily="34" charset="0"/>
                <a:ea typeface="ヒラギノ角ゴ Pro W3"/>
              </a:rPr>
              <a:t>Detta är principerna för hur vi ska arbeta i vår nya gemensamma IT-miljö. </a:t>
            </a:r>
            <a:r>
              <a:rPr lang="sv-SE" sz="1200">
                <a:solidFill>
                  <a:schemeClr val="tx2"/>
                </a:solidFill>
              </a:rPr>
              <a:t>Dessa principer är regionalt beslutade efter facklig samverkan. </a:t>
            </a:r>
            <a:r>
              <a:rPr lang="sv-SE" altLang="sv-SE">
                <a:latin typeface="Arial" panose="020B0604020202020204" pitchFamily="34" charset="0"/>
                <a:ea typeface="ヒラギノ角ゴ Pro W3"/>
              </a:rPr>
              <a:t>De är de övergripande förändringarna som det nya patientjournalsystemet kommer att medföra</a:t>
            </a:r>
            <a:r>
              <a:rPr lang="sv-SE" altLang="sv-SE" baseline="0">
                <a:latin typeface="Arial" panose="020B0604020202020204" pitchFamily="34" charset="0"/>
                <a:ea typeface="ヒラギノ角ゴ Pro W3"/>
              </a:rPr>
              <a:t>, och som möter den situation man såg vid den nulägesanalys som gjordes 2018. Om vi arbetar så här tar vi vara på de möjligheter som det nya systemet ger, och vi kan arbeta mer effektivt och patientsäkert.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Standardisering</a:t>
            </a:r>
          </a:p>
          <a:p>
            <a:r>
              <a:rPr lang="sv-SE" altLang="sv-SE" baseline="0">
                <a:latin typeface="Arial" panose="020B0604020202020204" pitchFamily="34" charset="0"/>
                <a:ea typeface="ヒラギノ角ゴ Pro W3"/>
              </a:rPr>
              <a:t>Att vi alla arbetar enhetligt och i samma digitala miljö, liksom en smidig övergång mellan olika vårdnivåer, är en viktig förutsättning för jämlik och säker hälso- och sjukvård över hela Skåne. Då kan vi också dra nytta av systemets möjligheter. Utgångspunkten är regiongemensamma arbetssätt, gemensamma termer och begrepp och samsyn kring vad som ska dokumenteras i olika situationer. </a:t>
            </a:r>
          </a:p>
          <a:p>
            <a:endParaRPr lang="sv-SE" altLang="sv-SE" baseline="0">
              <a:latin typeface="Arial" panose="020B0604020202020204" pitchFamily="34" charset="0"/>
              <a:ea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baseline="0">
                <a:latin typeface="Arial" panose="020B0604020202020204" pitchFamily="34" charset="0"/>
                <a:ea typeface="ヒラギノ角ゴ Pro W3"/>
              </a:rPr>
              <a:t>Strukturerad dokumentation</a:t>
            </a:r>
          </a:p>
          <a:p>
            <a:r>
              <a:rPr lang="sv-SE" altLang="sv-SE" baseline="0">
                <a:latin typeface="Arial" panose="020B0604020202020204" pitchFamily="34" charset="0"/>
                <a:ea typeface="ヒラギノ角ゴ Pro W3"/>
              </a:rPr>
              <a:t>Med hjälp av olika mallar kommer du att dokumentera information om patienten på ett mer strukturerat och enhetligt sätt än tidigare. Genom att vi kan återanvända den strukturerade informationen får vi mindre dubbeldokumentation och informationen blir mer lättillgänglig.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Ordinationsdriven vårdprocess</a:t>
            </a:r>
          </a:p>
          <a:p>
            <a:r>
              <a:rPr lang="sv-SE" altLang="sv-SE" baseline="0">
                <a:latin typeface="Arial" panose="020B0604020202020204" pitchFamily="34" charset="0"/>
                <a:ea typeface="ヒラギノ角ゴ Pro W3"/>
              </a:rPr>
              <a:t>I vårt nya arbetssätt omfattar begreppet ordination de flesta åtgärder som gäller en patient, och inkluderar allt från omvårdnad, patientadministration, olika typer av undersökningar, läkemedel, beställningar av labprover, bedömningar till annan åtgärd som utförs av dig eller någon annan. Det ger ett tydligt stöd för att hålla ordning på vad som har gjorts och vad som finns kvar att göra.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Realtidsdokumentation</a:t>
            </a:r>
          </a:p>
          <a:p>
            <a:r>
              <a:rPr lang="sv-SE" altLang="sv-SE" baseline="0">
                <a:latin typeface="Arial" panose="020B0604020202020204" pitchFamily="34" charset="0"/>
                <a:ea typeface="ヒラギノ角ゴ Pro W3"/>
              </a:rPr>
              <a:t>När du dokumenterar behöver det ske i realtid eller så nära </a:t>
            </a:r>
            <a:r>
              <a:rPr lang="sv-SE" altLang="sv-SE" baseline="0" err="1">
                <a:latin typeface="Arial" panose="020B0604020202020204" pitchFamily="34" charset="0"/>
                <a:ea typeface="ヒラギノ角ゴ Pro W3"/>
              </a:rPr>
              <a:t>vårdmötet</a:t>
            </a:r>
            <a:r>
              <a:rPr lang="sv-SE" altLang="sv-SE" baseline="0">
                <a:latin typeface="Arial" panose="020B0604020202020204" pitchFamily="34" charset="0"/>
                <a:ea typeface="ヒラギノ角ゴ Pro W3"/>
              </a:rPr>
              <a:t> som möjligt. Då får alla i vårdteamet uppdaterad information och din kollega som förväntas utföra nästa aktivitet får direkt tillgång till informationen och kan utföra sin uppgift. På så sätt drivs vårdprocessen vidare.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Rollstyrda vyer</a:t>
            </a:r>
          </a:p>
          <a:p>
            <a:r>
              <a:rPr lang="sv-SE" altLang="sv-SE" baseline="0">
                <a:latin typeface="Arial" panose="020B0604020202020204" pitchFamily="34" charset="0"/>
                <a:ea typeface="ヒラギノ角ゴ Pro W3"/>
              </a:rPr>
              <a:t>Den information du får på skärmen anpassas till den roll du har och den situation som du befinner dig i, med olika behörighet och inställningar för att underlätta för dig. </a:t>
            </a:r>
          </a:p>
          <a:p>
            <a:endParaRPr lang="sv-SE" altLang="sv-SE" baseline="0">
              <a:latin typeface="Arial" panose="020B0604020202020204" pitchFamily="34" charset="0"/>
              <a:ea typeface="ヒラギノ角ゴ Pro W3"/>
            </a:endParaRPr>
          </a:p>
          <a:p>
            <a:r>
              <a:rPr lang="sv-SE" altLang="sv-SE" baseline="0">
                <a:latin typeface="Arial" panose="020B0604020202020204" pitchFamily="34" charset="0"/>
                <a:ea typeface="ヒラギノ角ゴ Pro W3"/>
              </a:rPr>
              <a:t>[Det finns även filmer och stödmaterial som förklarar var och en av de fem principerna. Fråga din utrullningsledare om du vill ha detta material]</a:t>
            </a:r>
          </a:p>
          <a:p>
            <a:endParaRPr lang="sv-SE" altLang="sv-SE">
              <a:latin typeface="Arial" panose="020B0604020202020204" pitchFamily="34" charset="0"/>
              <a:ea typeface="ヒラギノ角ゴ Pro W3"/>
            </a:endParaRPr>
          </a:p>
        </p:txBody>
      </p:sp>
      <p:sp>
        <p:nvSpPr>
          <p:cNvPr id="14340" name="Platshållare för bildnumm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2841A40-B168-4592-AA28-EDEF6F5FF8ED}"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53106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p:cNvSpPr>
            <a:spLocks noGrp="1" noRot="1" noChangeAspect="1" noTextEdit="1"/>
          </p:cNvSpPr>
          <p:nvPr>
            <p:ph type="sldImg"/>
          </p:nvPr>
        </p:nvSpPr>
        <p:spPr>
          <a:ln/>
        </p:spPr>
      </p:sp>
      <p:sp>
        <p:nvSpPr>
          <p:cNvPr id="14339" name="Platshållare för anteckninga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aseline="0">
                <a:latin typeface="Arial" panose="020B0604020202020204" pitchFamily="34" charset="0"/>
                <a:ea typeface="ヒラギノ角ゴ Pro W3"/>
              </a:rPr>
              <a:t>Detta är principerna för hur vi ska arbeta i vår </a:t>
            </a:r>
            <a:r>
              <a:rPr lang="sv-SE" altLang="sv-SE" baseline="0" err="1">
                <a:latin typeface="Arial" panose="020B0604020202020204" pitchFamily="34" charset="0"/>
                <a:ea typeface="ヒラギノ角ゴ Pro W3"/>
              </a:rPr>
              <a:t>vår</a:t>
            </a:r>
            <a:r>
              <a:rPr lang="sv-SE" altLang="sv-SE" baseline="0">
                <a:latin typeface="Arial" panose="020B0604020202020204" pitchFamily="34" charset="0"/>
                <a:ea typeface="ヒラギノ角ゴ Pro W3"/>
              </a:rPr>
              <a:t> nya gemensamma IT-miljö. </a:t>
            </a:r>
            <a:r>
              <a:rPr lang="sv-SE" altLang="sv-SE">
                <a:latin typeface="Arial" panose="020B0604020202020204" pitchFamily="34" charset="0"/>
                <a:ea typeface="ヒラギノ角ゴ Pro W3"/>
              </a:rPr>
              <a:t>Det är de övergripande förändringarna som det nya patientjournalsystemet kommer att medföra</a:t>
            </a:r>
            <a:r>
              <a:rPr lang="sv-SE" altLang="sv-SE" baseline="0">
                <a:latin typeface="Arial" panose="020B0604020202020204" pitchFamily="34" charset="0"/>
                <a:ea typeface="ヒラギノ角ゴ Pro W3"/>
              </a:rPr>
              <a:t>, och som möter den situation man såg vid nulägesanalysen 2018. Om vi arbetar så här kan vårt arbetssätt bli mer effektivt och patientsäkert.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Standardisering</a:t>
            </a:r>
          </a:p>
          <a:p>
            <a:r>
              <a:rPr lang="sv-SE" altLang="sv-SE" baseline="0">
                <a:latin typeface="Arial" panose="020B0604020202020204" pitchFamily="34" charset="0"/>
                <a:ea typeface="ヒラギノ角ゴ Pro W3"/>
              </a:rPr>
              <a:t>Att vi alla arbetar enhetligt och i samma digitala miljö, liksom en smidig övergång mellan olika vårdnivåer, är en viktig förutsättning för jämlik och säker hälso- och sjukvård över hela Skåne. Då kan vi också dra nytta av systemets möjligheter. Utgångspunkten är enhetliga arbetssätt, gemensamma termer och begrepp och samsyn kring vad som ska dokumenteras i olika situationer. </a:t>
            </a:r>
          </a:p>
          <a:p>
            <a:endParaRPr lang="sv-SE" altLang="sv-SE" baseline="0">
              <a:latin typeface="Arial" panose="020B0604020202020204" pitchFamily="34" charset="0"/>
              <a:ea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baseline="0">
                <a:latin typeface="Arial" panose="020B0604020202020204" pitchFamily="34" charset="0"/>
                <a:ea typeface="ヒラギノ角ゴ Pro W3"/>
              </a:rPr>
              <a:t>Strukturerad dokumentation</a:t>
            </a:r>
          </a:p>
          <a:p>
            <a:r>
              <a:rPr lang="sv-SE" altLang="sv-SE" baseline="0">
                <a:latin typeface="Arial" panose="020B0604020202020204" pitchFamily="34" charset="0"/>
                <a:ea typeface="ヒラギノ角ゴ Pro W3"/>
              </a:rPr>
              <a:t>Med hjälp av olika mallar kommer du att dokumentera information om patienten på ett mer strukturerat och enhetligt sätt än tidigare. Genom att vi kan återanvända den strukturerade informationen får vi mindre dubbeldokumentation och informationen blir mer lättillgänglig.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Ordinationsdriven vårdprocess</a:t>
            </a:r>
          </a:p>
          <a:p>
            <a:r>
              <a:rPr lang="sv-SE" altLang="sv-SE" baseline="0">
                <a:latin typeface="Arial" panose="020B0604020202020204" pitchFamily="34" charset="0"/>
                <a:ea typeface="ヒラギノ角ゴ Pro W3"/>
              </a:rPr>
              <a:t>I vårt nya arbetssätt omfattar begreppet ordination de flesta åtgärder som gäller en patient, och inkluderar allt från omvårdnad, patientadministration, olika typer av undersökningar, läkemedel, beställningar av labprover, bedömningar till annan åtgärd som utförs av dig eller någon annan. Det ger ett tydligt stöd för att hålla ordning på vad som har gjorts och vad som finns kvar att göra.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Realtidsdokumentation</a:t>
            </a:r>
          </a:p>
          <a:p>
            <a:r>
              <a:rPr lang="sv-SE" altLang="sv-SE" baseline="0">
                <a:latin typeface="Arial" panose="020B0604020202020204" pitchFamily="34" charset="0"/>
                <a:ea typeface="ヒラギノ角ゴ Pro W3"/>
              </a:rPr>
              <a:t>När du dokumenterar behöver det ske i realtid eller så nära </a:t>
            </a:r>
            <a:r>
              <a:rPr lang="sv-SE" altLang="sv-SE" baseline="0" err="1">
                <a:latin typeface="Arial" panose="020B0604020202020204" pitchFamily="34" charset="0"/>
                <a:ea typeface="ヒラギノ角ゴ Pro W3"/>
              </a:rPr>
              <a:t>vårdmötet</a:t>
            </a:r>
            <a:r>
              <a:rPr lang="sv-SE" altLang="sv-SE" baseline="0">
                <a:latin typeface="Arial" panose="020B0604020202020204" pitchFamily="34" charset="0"/>
                <a:ea typeface="ヒラギノ角ゴ Pro W3"/>
              </a:rPr>
              <a:t> som möjligt. Då får alla i vårdteamet uppdaterad information och din kollega som förväntas utföra nästa aktivitet får direkt tillgång till informationen och kan utföra sin uppgift. På så sätt drivs vårdprocessen vidare.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Rollstyrda vyer</a:t>
            </a:r>
          </a:p>
          <a:p>
            <a:r>
              <a:rPr lang="sv-SE" altLang="sv-SE" baseline="0">
                <a:latin typeface="Arial" panose="020B0604020202020204" pitchFamily="34" charset="0"/>
                <a:ea typeface="ヒラギノ角ゴ Pro W3"/>
              </a:rPr>
              <a:t>Den information du får på skärmen anpassas till den roll du har och den situation som du befinner dig i, med olika behörighet och inställningar för att underlätta för dig. </a:t>
            </a:r>
          </a:p>
          <a:p>
            <a:endParaRPr lang="sv-SE" altLang="sv-SE" baseline="0">
              <a:latin typeface="Arial" panose="020B0604020202020204" pitchFamily="34" charset="0"/>
              <a:ea typeface="ヒラギノ角ゴ Pro W3"/>
            </a:endParaRPr>
          </a:p>
          <a:p>
            <a:endParaRPr lang="sv-SE" altLang="sv-SE">
              <a:latin typeface="Arial" panose="020B0604020202020204" pitchFamily="34" charset="0"/>
              <a:ea typeface="ヒラギノ角ゴ Pro W3"/>
            </a:endParaRPr>
          </a:p>
        </p:txBody>
      </p:sp>
      <p:sp>
        <p:nvSpPr>
          <p:cNvPr id="14340" name="Platshållare för bildnumm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82841A40-B168-4592-AA28-EDEF6F5FF8ED}" type="slidenum">
              <a:rPr lang="sv-SE" altLang="sv-SE" sz="1200" smtClean="0"/>
              <a:pPr/>
              <a:t>13</a:t>
            </a:fld>
            <a:endParaRPr lang="sv-SE" altLang="sv-SE" sz="1200"/>
          </a:p>
        </p:txBody>
      </p:sp>
    </p:spTree>
    <p:extLst>
      <p:ext uri="{BB962C8B-B14F-4D97-AF65-F5344CB8AC3E}">
        <p14:creationId xmlns:p14="http://schemas.microsoft.com/office/powerpoint/2010/main" val="745391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går inte att förutspå precis när vi kommer över tröskeln, men dessa positiva effekter är de vi tror kommer att märkas först. </a:t>
            </a:r>
          </a:p>
          <a:p>
            <a:endParaRPr lang="sv-SE"/>
          </a:p>
        </p:txBody>
      </p:sp>
      <p:sp>
        <p:nvSpPr>
          <p:cNvPr id="4" name="Platshållare för bildnummer 3"/>
          <p:cNvSpPr>
            <a:spLocks noGrp="1"/>
          </p:cNvSpPr>
          <p:nvPr>
            <p:ph type="sldNum" sz="quarter" idx="5"/>
          </p:nvPr>
        </p:nvSpPr>
        <p:spPr/>
        <p:txBody>
          <a:bodyPr/>
          <a:lstStyle/>
          <a:p>
            <a:fld id="{09073011-F4CD-4A21-A8C1-CA3F6754DF53}" type="slidenum">
              <a:rPr lang="sv-SE" smtClean="0"/>
              <a:t>14</a:t>
            </a:fld>
            <a:endParaRPr lang="sv-SE"/>
          </a:p>
        </p:txBody>
      </p:sp>
    </p:spTree>
    <p:extLst>
      <p:ext uri="{BB962C8B-B14F-4D97-AF65-F5344CB8AC3E}">
        <p14:creationId xmlns:p14="http://schemas.microsoft.com/office/powerpoint/2010/main" val="81996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9073011-F4CD-4A21-A8C1-CA3F6754DF53}" type="slidenum">
              <a:rPr lang="sv-SE" smtClean="0"/>
              <a:t>15</a:t>
            </a:fld>
            <a:endParaRPr lang="sv-SE"/>
          </a:p>
        </p:txBody>
      </p:sp>
    </p:spTree>
    <p:extLst>
      <p:ext uri="{BB962C8B-B14F-4D97-AF65-F5344CB8AC3E}">
        <p14:creationId xmlns:p14="http://schemas.microsoft.com/office/powerpoint/2010/main" val="3076069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a:t>Skånes digitala vårdsystem (SDV) är ett uppkopplat vårdinformationssystem för bättre kvalitet och resultat i vården. Det består av en mängd olika tekniska stöd. Dessa stöd ligger i några</a:t>
            </a:r>
            <a:r>
              <a:rPr lang="sv-SE" b="0" baseline="0"/>
              <a:t> olika huvuddelar. </a:t>
            </a:r>
            <a:endParaRPr lang="sv-SE" sz="1200" b="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a:solidFill>
                <a:schemeClr val="bg1"/>
              </a:solidFill>
            </a:endParaRPr>
          </a:p>
          <a:p>
            <a:pPr>
              <a:defRPr/>
            </a:pPr>
            <a:r>
              <a:rPr lang="sv-SE" sz="1200" b="0">
                <a:solidFill>
                  <a:schemeClr val="bg1"/>
                </a:solidFill>
              </a:rPr>
              <a:t>Leverantören</a:t>
            </a:r>
            <a:r>
              <a:rPr lang="sv-SE" sz="1200" b="0" baseline="0">
                <a:solidFill>
                  <a:schemeClr val="bg1"/>
                </a:solidFill>
              </a:rPr>
              <a:t> Oracle </a:t>
            </a:r>
            <a:r>
              <a:rPr lang="sv-SE" sz="1200" b="0" baseline="0" err="1">
                <a:solidFill>
                  <a:schemeClr val="bg1"/>
                </a:solidFill>
              </a:rPr>
              <a:t>Cerners</a:t>
            </a:r>
            <a:r>
              <a:rPr lang="sv-SE" sz="1200" b="0" baseline="0">
                <a:solidFill>
                  <a:schemeClr val="bg1"/>
                </a:solidFill>
              </a:rPr>
              <a:t> namn på dessa plattformar är </a:t>
            </a:r>
            <a:r>
              <a:rPr lang="sv-SE" sz="1200" b="0">
                <a:solidFill>
                  <a:schemeClr val="bg1"/>
                </a:solidFill>
              </a:rPr>
              <a:t>Millennium, </a:t>
            </a:r>
            <a:r>
              <a:rPr lang="sv-SE" sz="1200" b="0" err="1">
                <a:solidFill>
                  <a:schemeClr val="bg1"/>
                </a:solidFill>
              </a:rPr>
              <a:t>CareAware</a:t>
            </a:r>
            <a:r>
              <a:rPr lang="sv-SE" sz="1200" b="0">
                <a:solidFill>
                  <a:schemeClr val="bg1"/>
                </a:solidFill>
              </a:rPr>
              <a:t> och </a:t>
            </a:r>
            <a:r>
              <a:rPr lang="sv-SE" sz="1200" b="0" err="1">
                <a:solidFill>
                  <a:schemeClr val="bg1"/>
                </a:solidFill>
              </a:rPr>
              <a:t>Health</a:t>
            </a:r>
            <a:r>
              <a:rPr lang="sv-SE" sz="1200" b="0" i="1" err="1">
                <a:solidFill>
                  <a:schemeClr val="bg1"/>
                </a:solidFill>
              </a:rPr>
              <a:t>e</a:t>
            </a:r>
            <a:r>
              <a:rPr lang="sv-SE" sz="1200" b="0" err="1">
                <a:solidFill>
                  <a:schemeClr val="bg1"/>
                </a:solidFill>
              </a:rPr>
              <a:t>Intent</a:t>
            </a:r>
            <a:r>
              <a:rPr lang="sv-SE" sz="1200" b="0">
                <a:solidFill>
                  <a:schemeClr val="bg1"/>
                </a:solidFill>
              </a:rPr>
              <a:t>.</a:t>
            </a:r>
            <a:r>
              <a:rPr lang="sv-SE" sz="1200" b="0" baseline="0">
                <a:solidFill>
                  <a:schemeClr val="bg1"/>
                </a:solidFill>
              </a:rPr>
              <a:t> </a:t>
            </a:r>
            <a:br>
              <a:rPr lang="sv-SE" sz="1200" b="0" baseline="0">
                <a:cs typeface="+mn-lt"/>
              </a:rPr>
            </a:br>
            <a:r>
              <a:rPr lang="sv-SE" sz="1200" b="1">
                <a:solidFill>
                  <a:schemeClr val="bg1"/>
                </a:solidFill>
              </a:rPr>
              <a:t>SDV </a:t>
            </a:r>
            <a:r>
              <a:rPr lang="sv-SE" sz="1200" b="0">
                <a:solidFill>
                  <a:schemeClr val="bg1"/>
                </a:solidFill>
              </a:rPr>
              <a:t>är Region Skånes</a:t>
            </a:r>
            <a:r>
              <a:rPr lang="sv-SE" sz="1200" b="0" baseline="0">
                <a:solidFill>
                  <a:schemeClr val="bg1"/>
                </a:solidFill>
              </a:rPr>
              <a:t> </a:t>
            </a:r>
            <a:r>
              <a:rPr lang="sv-SE" sz="1200" b="0">
                <a:solidFill>
                  <a:schemeClr val="bg1"/>
                </a:solidFill>
              </a:rPr>
              <a:t>övergripande</a:t>
            </a:r>
            <a:r>
              <a:rPr lang="sv-SE" sz="1200" b="0" baseline="0">
                <a:solidFill>
                  <a:schemeClr val="bg1"/>
                </a:solidFill>
              </a:rPr>
              <a:t> namn på helheten.</a:t>
            </a:r>
            <a:r>
              <a:rPr lang="sv-SE">
                <a:solidFill>
                  <a:schemeClr val="bg1"/>
                </a:solidFill>
              </a:rPr>
              <a:t> </a:t>
            </a:r>
            <a:endParaRPr lang="sv-SE" sz="1200" b="0">
              <a:solidFill>
                <a:schemeClr val="bg1"/>
              </a:solidFill>
              <a:ea typeface="Calibri"/>
              <a:cs typeface="Calibri"/>
            </a:endParaRPr>
          </a:p>
          <a:p>
            <a:endParaRPr lang="en-US"/>
          </a:p>
        </p:txBody>
      </p:sp>
      <p:sp>
        <p:nvSpPr>
          <p:cNvPr id="4" name="Platshållare för bildnummer 3"/>
          <p:cNvSpPr>
            <a:spLocks noGrp="1"/>
          </p:cNvSpPr>
          <p:nvPr>
            <p:ph type="sldNum" sz="quarter" idx="10"/>
          </p:nvPr>
        </p:nvSpPr>
        <p:spPr/>
        <p:txBody>
          <a:bodyPr/>
          <a:lstStyle/>
          <a:p>
            <a:fld id="{09073011-F4CD-4A21-A8C1-CA3F6754DF53}" type="slidenum">
              <a:rPr lang="sv-SE" smtClean="0"/>
              <a:t>16</a:t>
            </a:fld>
            <a:endParaRPr lang="sv-SE"/>
          </a:p>
        </p:txBody>
      </p:sp>
    </p:spTree>
    <p:extLst>
      <p:ext uri="{BB962C8B-B14F-4D97-AF65-F5344CB8AC3E}">
        <p14:creationId xmlns:p14="http://schemas.microsoft.com/office/powerpoint/2010/main" val="7153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Alla system som ersätts – </a:t>
            </a:r>
            <a:r>
              <a:rPr lang="sv-SE" b="1"/>
              <a:t>gör gärna en anpassning av vilka som är intressanta/aktuella för medarbetarna i just er förvaltning! Se exempel från </a:t>
            </a:r>
            <a:r>
              <a:rPr lang="sv-SE" b="1" err="1"/>
              <a:t>PHoH</a:t>
            </a:r>
            <a:r>
              <a:rPr lang="sv-SE" b="1"/>
              <a:t> på nästa (dolda) sida.</a:t>
            </a:r>
          </a:p>
        </p:txBody>
      </p:sp>
      <p:sp>
        <p:nvSpPr>
          <p:cNvPr id="4" name="Platshållare för bildnummer 3"/>
          <p:cNvSpPr>
            <a:spLocks noGrp="1"/>
          </p:cNvSpPr>
          <p:nvPr>
            <p:ph type="sldNum" sz="quarter" idx="5"/>
          </p:nvPr>
        </p:nvSpPr>
        <p:spPr/>
        <p:txBody>
          <a:bodyPr/>
          <a:lstStyle/>
          <a:p>
            <a:fld id="{09073011-F4CD-4A21-A8C1-CA3F6754DF53}" type="slidenum">
              <a:rPr lang="sv-SE" smtClean="0"/>
              <a:t>17</a:t>
            </a:fld>
            <a:endParaRPr lang="sv-SE"/>
          </a:p>
        </p:txBody>
      </p:sp>
    </p:spTree>
    <p:extLst>
      <p:ext uri="{BB962C8B-B14F-4D97-AF65-F5344CB8AC3E}">
        <p14:creationId xmlns:p14="http://schemas.microsoft.com/office/powerpoint/2010/main" val="3834971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 på hur den förra bilden anpassats utifrån vilka som är aktuella hos just en förvaltning – i detta fallet Psykiatri, Habilitering och hjälpmedel.</a:t>
            </a:r>
          </a:p>
          <a:p>
            <a:r>
              <a:rPr lang="sv-SE" b="1"/>
              <a:t>Anpassa gärna föregående bild utifrån vad som är aktuellt för medarbetarna hos just er!</a:t>
            </a:r>
          </a:p>
        </p:txBody>
      </p:sp>
      <p:sp>
        <p:nvSpPr>
          <p:cNvPr id="4" name="Platshållare för bildnummer 3"/>
          <p:cNvSpPr>
            <a:spLocks noGrp="1"/>
          </p:cNvSpPr>
          <p:nvPr>
            <p:ph type="sldNum" sz="quarter" idx="5"/>
          </p:nvPr>
        </p:nvSpPr>
        <p:spPr/>
        <p:txBody>
          <a:bodyPr/>
          <a:lstStyle/>
          <a:p>
            <a:fld id="{09073011-F4CD-4A21-A8C1-CA3F6754DF53}" type="slidenum">
              <a:rPr lang="sv-SE" smtClean="0"/>
              <a:t>18</a:t>
            </a:fld>
            <a:endParaRPr lang="sv-SE"/>
          </a:p>
        </p:txBody>
      </p:sp>
    </p:spTree>
    <p:extLst>
      <p:ext uri="{BB962C8B-B14F-4D97-AF65-F5344CB8AC3E}">
        <p14:creationId xmlns:p14="http://schemas.microsoft.com/office/powerpoint/2010/main" val="3834971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Alla system som inte ersätts – </a:t>
            </a:r>
            <a:r>
              <a:rPr lang="sv-SE" b="1"/>
              <a:t>gör gärna en anpassning av vilka som är intressanta/aktuella för medarbetarna i just er förvaltning! Se exempel från </a:t>
            </a:r>
            <a:r>
              <a:rPr lang="sv-SE" b="1" err="1"/>
              <a:t>PHoH</a:t>
            </a:r>
            <a:r>
              <a:rPr lang="sv-SE" b="1"/>
              <a:t> på nästa (dolda) sida.</a:t>
            </a:r>
          </a:p>
          <a:p>
            <a:endParaRPr lang="sv-SE"/>
          </a:p>
        </p:txBody>
      </p:sp>
      <p:sp>
        <p:nvSpPr>
          <p:cNvPr id="4" name="Platshållare för bildnummer 3"/>
          <p:cNvSpPr>
            <a:spLocks noGrp="1"/>
          </p:cNvSpPr>
          <p:nvPr>
            <p:ph type="sldNum" sz="quarter" idx="5"/>
          </p:nvPr>
        </p:nvSpPr>
        <p:spPr/>
        <p:txBody>
          <a:bodyPr/>
          <a:lstStyle/>
          <a:p>
            <a:fld id="{09073011-F4CD-4A21-A8C1-CA3F6754DF53}" type="slidenum">
              <a:rPr lang="sv-SE" smtClean="0"/>
              <a:t>19</a:t>
            </a:fld>
            <a:endParaRPr lang="sv-SE"/>
          </a:p>
        </p:txBody>
      </p:sp>
    </p:spTree>
    <p:extLst>
      <p:ext uri="{BB962C8B-B14F-4D97-AF65-F5344CB8AC3E}">
        <p14:creationId xmlns:p14="http://schemas.microsoft.com/office/powerpoint/2010/main" val="402369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 på hur den förra bilden anpassats utifrån vilka som är aktuella hos just en förvaltning – i detta fallet Psykiatri, Habilitering och hjälpmedel.</a:t>
            </a:r>
          </a:p>
          <a:p>
            <a:r>
              <a:rPr lang="sv-SE" b="1"/>
              <a:t>Anpassa gärna föregående bild utifrån vad som är aktuellt för medarbetarna hos just er!</a:t>
            </a:r>
          </a:p>
        </p:txBody>
      </p:sp>
      <p:sp>
        <p:nvSpPr>
          <p:cNvPr id="4" name="Platshållare för bildnummer 3"/>
          <p:cNvSpPr>
            <a:spLocks noGrp="1"/>
          </p:cNvSpPr>
          <p:nvPr>
            <p:ph type="sldNum" sz="quarter" idx="5"/>
          </p:nvPr>
        </p:nvSpPr>
        <p:spPr/>
        <p:txBody>
          <a:bodyPr/>
          <a:lstStyle/>
          <a:p>
            <a:fld id="{09073011-F4CD-4A21-A8C1-CA3F6754DF53}" type="slidenum">
              <a:rPr lang="sv-SE" smtClean="0"/>
              <a:t>20</a:t>
            </a:fld>
            <a:endParaRPr lang="sv-SE"/>
          </a:p>
        </p:txBody>
      </p:sp>
    </p:spTree>
    <p:extLst>
      <p:ext uri="{BB962C8B-B14F-4D97-AF65-F5344CB8AC3E}">
        <p14:creationId xmlns:p14="http://schemas.microsoft.com/office/powerpoint/2010/main" val="402369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6,55 minuter lång. Inspelad 2022, uppdateras 2023. </a:t>
            </a:r>
            <a:br>
              <a:rPr lang="sv-SE" sz="1200"/>
            </a:br>
            <a:r>
              <a:rPr lang="sv-SE" sz="1200"/>
              <a:t>Filmen beskriver vad SDV är, varför det införs, vad målet är, samt de </a:t>
            </a:r>
            <a:r>
              <a:rPr lang="sv-SE" sz="1200" b="1"/>
              <a:t>5 principer </a:t>
            </a:r>
            <a:r>
              <a:rPr lang="sv-SE" sz="1200"/>
              <a:t>som SDV bygger på: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baseline="0"/>
              <a:t>Standardisering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baseline="0"/>
              <a:t>Strukturerad dokumentation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baseline="0"/>
              <a:t>Ordinationsdriven vårdprocess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baseline="0"/>
              <a:t>Realtidsdokumentation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baseline="0"/>
              <a:t>Rollstyrda vyer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a:t>[var och en av principerna har egna fördjupningsfilmer – att användas senare]</a:t>
            </a:r>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073011-F4CD-4A21-A8C1-CA3F6754DF5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980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6F0B7B4-65EA-4AEB-846C-70F7E9D48ADE}" type="slidenum">
              <a:rPr lang="sv-SE" smtClean="0"/>
              <a:t>22</a:t>
            </a:fld>
            <a:endParaRPr lang="sv-SE"/>
          </a:p>
        </p:txBody>
      </p:sp>
    </p:spTree>
    <p:extLst>
      <p:ext uri="{BB962C8B-B14F-4D97-AF65-F5344CB8AC3E}">
        <p14:creationId xmlns:p14="http://schemas.microsoft.com/office/powerpoint/2010/main" val="3046494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I samma ögonblick som SDV börjar användas i sydöstra Skåne påverkas också alla andra hälso- och sjukvårdsverksamheter i vår region. Hösten 2025 och våren 2026 börjar ytterligare ett antal verksamheter använda SDV. Samexistensen fortsätter med de verksamheter som kvarstår.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Hösten 2026 har alla verksamheter gått över till SDV. Vi behöver inte längre tänka på samexistens.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fld id="{09073011-F4CD-4A21-A8C1-CA3F6754DF53}" type="slidenum">
              <a:rPr lang="sv-SE" smtClean="0"/>
              <a:t>24</a:t>
            </a:fld>
            <a:endParaRPr lang="sv-SE"/>
          </a:p>
        </p:txBody>
      </p:sp>
    </p:spTree>
    <p:extLst>
      <p:ext uri="{BB962C8B-B14F-4D97-AF65-F5344CB8AC3E}">
        <p14:creationId xmlns:p14="http://schemas.microsoft.com/office/powerpoint/2010/main" val="3114243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a:p>
        </p:txBody>
      </p:sp>
      <p:sp>
        <p:nvSpPr>
          <p:cNvPr id="4" name="Platshållare för bildnummer 3"/>
          <p:cNvSpPr>
            <a:spLocks noGrp="1"/>
          </p:cNvSpPr>
          <p:nvPr>
            <p:ph type="sldNum" sz="quarter" idx="10"/>
          </p:nvPr>
        </p:nvSpPr>
        <p:spPr/>
        <p:txBody>
          <a:bodyPr/>
          <a:lstStyle/>
          <a:p>
            <a:fld id="{09073011-F4CD-4A21-A8C1-CA3F6754DF53}" type="slidenum">
              <a:rPr lang="sv-SE" smtClean="0"/>
              <a:t>25</a:t>
            </a:fld>
            <a:endParaRPr lang="sv-SE"/>
          </a:p>
        </p:txBody>
      </p:sp>
    </p:spTree>
    <p:extLst>
      <p:ext uri="{BB962C8B-B14F-4D97-AF65-F5344CB8AC3E}">
        <p14:creationId xmlns:p14="http://schemas.microsoft.com/office/powerpoint/2010/main" val="284365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Vår förändrings- och läranderesa sker i flera steg. Först behöver vi förstå vad SDV är och varför vi ska ha det, och arbeta med hur förändringen påverkar oss och vår verksamhet. Ganska nära inpå driftstarten ska vi genomgå utbildning och lära oss hur vi faktiskt gör i systemet. När vi sedan är i drift ska vi kunna arbeta i systemet och då kommer det att finnas support att tillgå. </a:t>
            </a:r>
          </a:p>
          <a:p>
            <a:endParaRPr lang="sv-SE"/>
          </a:p>
          <a:p>
            <a:r>
              <a:rPr lang="sv-SE"/>
              <a:t>[denna bild kommer från en fördjupad presentation om hur utbildningen i SDV ska gå till]</a:t>
            </a:r>
          </a:p>
        </p:txBody>
      </p:sp>
      <p:sp>
        <p:nvSpPr>
          <p:cNvPr id="4" name="Platshållare för bildnummer 3"/>
          <p:cNvSpPr>
            <a:spLocks noGrp="1"/>
          </p:cNvSpPr>
          <p:nvPr>
            <p:ph type="sldNum" sz="quarter" idx="5"/>
          </p:nvPr>
        </p:nvSpPr>
        <p:spPr/>
        <p:txBody>
          <a:bodyPr/>
          <a:lstStyle/>
          <a:p>
            <a:pPr defTabSz="990935">
              <a:defRPr/>
            </a:pPr>
            <a:fld id="{D214A425-9C14-4E36-B5C5-8367781D857A}" type="slidenum">
              <a:rPr lang="en-US">
                <a:solidFill>
                  <a:prstClr val="black"/>
                </a:solidFill>
                <a:latin typeface="Calibri" panose="020F0502020204030204"/>
              </a:rPr>
              <a:pPr defTabSz="990935">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441620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[denna bild kommer från en fördjupad presentation om hur utbildningen i SDV ska gå till – använd gärna den vid behov]</a:t>
            </a:r>
          </a:p>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27</a:t>
            </a:fld>
            <a:endParaRPr lang="sv-SE"/>
          </a:p>
        </p:txBody>
      </p:sp>
    </p:spTree>
    <p:extLst>
      <p:ext uri="{BB962C8B-B14F-4D97-AF65-F5344CB8AC3E}">
        <p14:creationId xmlns:p14="http://schemas.microsoft.com/office/powerpoint/2010/main" val="2518207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[Denna bild blir mer aktuell nära </a:t>
            </a:r>
            <a:r>
              <a:rPr lang="sv-SE" err="1"/>
              <a:t>driftstart</a:t>
            </a:r>
            <a:r>
              <a:rPr lang="sv-SE"/>
              <a:t>]</a:t>
            </a:r>
          </a:p>
          <a:p>
            <a:r>
              <a:rPr lang="sv-SE"/>
              <a:t>(Stöd som gäller regelverk (offentliga vårdgivare) samt </a:t>
            </a:r>
            <a:r>
              <a:rPr lang="sv-SE" sz="1200"/>
              <a:t>avtal, vårdersättning, regelverk och registrering (privata vårdgivare) hanteras via (040-62) 39 000.)</a:t>
            </a:r>
            <a:endParaRPr lang="sv-SE"/>
          </a:p>
          <a:p>
            <a:endParaRPr lang="sv-SE"/>
          </a:p>
          <a:p>
            <a:endParaRPr lang="sv-SE"/>
          </a:p>
          <a:p>
            <a:endParaRPr lang="sv-SE"/>
          </a:p>
        </p:txBody>
      </p:sp>
      <p:sp>
        <p:nvSpPr>
          <p:cNvPr id="4" name="Platshållare för bildnummer 3"/>
          <p:cNvSpPr>
            <a:spLocks noGrp="1"/>
          </p:cNvSpPr>
          <p:nvPr>
            <p:ph type="sldNum" sz="quarter" idx="5"/>
          </p:nvPr>
        </p:nvSpPr>
        <p:spPr/>
        <p:txBody>
          <a:bodyPr/>
          <a:lstStyle/>
          <a:p>
            <a:fld id="{A5855E82-C642-4A2A-B8E5-BCE02D4EF50E}" type="slidenum">
              <a:rPr lang="sv-SE" smtClean="0"/>
              <a:t>28</a:t>
            </a:fld>
            <a:endParaRPr lang="sv-SE"/>
          </a:p>
        </p:txBody>
      </p:sp>
    </p:spTree>
    <p:extLst>
      <p:ext uri="{BB962C8B-B14F-4D97-AF65-F5344CB8AC3E}">
        <p14:creationId xmlns:p14="http://schemas.microsoft.com/office/powerpoint/2010/main" val="4178987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[stäm av denna bild med din utrullningsorganisation – hur ni ska jobba med att tänka igenom sluta/fortsätta/börja, vilken metodik ni kommer använda osv]</a:t>
            </a:r>
            <a:endParaRPr lang="sv-SE" i="1"/>
          </a:p>
          <a:p>
            <a:pPr marL="0" indent="0">
              <a:buNone/>
            </a:pPr>
            <a:r>
              <a:rPr lang="sv-SE"/>
              <a:t>[Om er förändringsresa inte blivit konkret på denna punkt ännu så behöver bilden inte användas]</a:t>
            </a: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AAD6F3-EC9F-CF48-99E7-2F18019CBFB6}" type="slidenum">
              <a:rPr kumimoji="0" lang="sv-SE" sz="1200" b="0" i="0" u="none" strike="noStrike" kern="1200" cap="none" spc="0" normalizeH="0" baseline="0" noProof="0" smtClean="0">
                <a:ln>
                  <a:noFill/>
                </a:ln>
                <a:solidFill>
                  <a:srgbClr val="000000"/>
                </a:solidFill>
                <a:effectLst/>
                <a:uLnTx/>
                <a:uFillTx/>
                <a:latin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sv-SE" sz="12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3469478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Ett sätt</a:t>
            </a:r>
            <a:r>
              <a:rPr lang="sv-SE" sz="1200" baseline="0"/>
              <a:t> att se på det vi gör med SDV är att v</a:t>
            </a:r>
            <a:r>
              <a:rPr lang="sv-SE" sz="1200"/>
              <a:t>i alla kommer</a:t>
            </a:r>
            <a:r>
              <a:rPr lang="sv-SE" sz="1200" baseline="0"/>
              <a:t> med ol</a:t>
            </a:r>
            <a:r>
              <a:rPr lang="sv-SE" sz="1200"/>
              <a:t>ika tåg</a:t>
            </a:r>
            <a:r>
              <a:rPr lang="sv-SE" sz="1200" baseline="0"/>
              <a:t> – vi har </a:t>
            </a:r>
            <a:r>
              <a:rPr lang="sv-SE" sz="1200"/>
              <a:t>olika standard, olika hastighet, olika ankomsttid. Men alla måste på ett nytt tåg, samma tåg. </a:t>
            </a:r>
            <a:r>
              <a:rPr lang="sv-SE" sz="1200" baseline="0"/>
              <a:t>Det är utgångspunkten </a:t>
            </a:r>
            <a:r>
              <a:rPr lang="sv-SE" sz="1200"/>
              <a:t>för att vi sedan tillsammans ska kunna accelerera upp</a:t>
            </a:r>
            <a:r>
              <a:rPr lang="sv-SE" sz="1200" baseline="0"/>
              <a:t> och bygga för framtiden.</a:t>
            </a:r>
            <a:r>
              <a:rPr lang="sv-SE" sz="120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r>
              <a:rPr lang="sv-SE"/>
              <a:t>Vi kan inte ändra allt i ett första steg. Vissa önskemål kommer kvarstå, det kan bero på lagstiftning som vi inte kan påverka, tekniska barriärer eller verksamhetsutveckling som inte ryms inom SDV-projektet. Till skillnad från dagens journalsystem ger dock det nya mer utrymme för förändringar och utveckling framåt. När alla verksamheter har fått SDV tar inte utvecklingen slut. </a:t>
            </a:r>
          </a:p>
          <a:p>
            <a:endParaRPr lang="sv-SE"/>
          </a:p>
          <a:p>
            <a:r>
              <a:rPr lang="sv-SE"/>
              <a:t>Det är snarare då det börjar, när alla är ombord och arbetar i samma system. Det är en lång resa i många steg där vi tillsammans formar ett gemensamt vårdinformationssystem med regiongemensamma arbetssätt.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endParaRPr lang="sv-SE"/>
          </a:p>
        </p:txBody>
      </p:sp>
      <p:sp>
        <p:nvSpPr>
          <p:cNvPr id="4" name="Platshållare för bildnummer 3"/>
          <p:cNvSpPr>
            <a:spLocks noGrp="1"/>
          </p:cNvSpPr>
          <p:nvPr>
            <p:ph type="sldNum" sz="quarter" idx="10"/>
          </p:nvPr>
        </p:nvSpPr>
        <p:spPr/>
        <p:txBody>
          <a:bodyPr/>
          <a:lstStyle/>
          <a:p>
            <a:fld id="{09073011-F4CD-4A21-A8C1-CA3F6754DF53}" type="slidenum">
              <a:rPr lang="sv-SE" smtClean="0"/>
              <a:t>30</a:t>
            </a:fld>
            <a:endParaRPr lang="sv-SE"/>
          </a:p>
        </p:txBody>
      </p:sp>
    </p:spTree>
    <p:extLst>
      <p:ext uri="{BB962C8B-B14F-4D97-AF65-F5344CB8AC3E}">
        <p14:creationId xmlns:p14="http://schemas.microsoft.com/office/powerpoint/2010/main" val="1946575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[Denna bild </a:t>
            </a:r>
            <a:r>
              <a:rPr lang="sv-SE" err="1"/>
              <a:t>ffa</a:t>
            </a:r>
            <a:r>
              <a:rPr lang="sv-SE"/>
              <a:t> för förvaltningar i första utrullningen] </a:t>
            </a:r>
          </a:p>
          <a:p>
            <a:r>
              <a:rPr lang="sv-SE" b="1"/>
              <a:t>När SDV rullas ut i sin första version, så är det bara första steget på vidare utveckling</a:t>
            </a:r>
            <a:r>
              <a:rPr lang="sv-SE"/>
              <a:t>. Funktionaliteten och användarvänligheten kommer att uppgraderas steg för steg under hela utrullningsperioden, för att sedan ta ordentlig fart när alla arbetar i samma system!</a:t>
            </a:r>
          </a:p>
          <a:p>
            <a:endParaRPr lang="sv-SE"/>
          </a:p>
          <a:p>
            <a:r>
              <a:rPr lang="sv-SE"/>
              <a:t>[för ytterligare fördjupning om första versionen av SDV, se separat </a:t>
            </a:r>
            <a:r>
              <a:rPr lang="sv-SE" err="1"/>
              <a:t>pdf+ppt-material</a:t>
            </a:r>
            <a:r>
              <a:rPr lang="sv-SE"/>
              <a:t> ”</a:t>
            </a:r>
            <a:r>
              <a:rPr lang="sv-SE" i="1"/>
              <a:t>SDV – så blir första versionen</a:t>
            </a:r>
            <a:r>
              <a:rPr lang="sv-SE"/>
              <a:t>” – ett ledningsstöd för chefer]</a:t>
            </a:r>
          </a:p>
        </p:txBody>
      </p:sp>
      <p:sp>
        <p:nvSpPr>
          <p:cNvPr id="4" name="Platshållare för bildnummer 3"/>
          <p:cNvSpPr>
            <a:spLocks noGrp="1"/>
          </p:cNvSpPr>
          <p:nvPr>
            <p:ph type="sldNum" sz="quarter" idx="5"/>
          </p:nvPr>
        </p:nvSpPr>
        <p:spPr/>
        <p:txBody>
          <a:bodyPr/>
          <a:lstStyle/>
          <a:p>
            <a:fld id="{971BABAA-341C-44AE-9C54-0A2AFBCD37EE}" type="slidenum">
              <a:rPr lang="sv-SE" smtClean="0"/>
              <a:t>31</a:t>
            </a:fld>
            <a:endParaRPr lang="sv-SE"/>
          </a:p>
        </p:txBody>
      </p:sp>
    </p:spTree>
    <p:extLst>
      <p:ext uri="{BB962C8B-B14F-4D97-AF65-F5344CB8AC3E}">
        <p14:creationId xmlns:p14="http://schemas.microsoft.com/office/powerpoint/2010/main" val="2092216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[Anpassa denna bild så den passar er verksamhet]. </a:t>
            </a:r>
          </a:p>
          <a:p>
            <a:r>
              <a:rPr lang="sv-SE"/>
              <a:t>Saker som kan vara viktiga för medarbetarna att veta är till exempel:</a:t>
            </a:r>
          </a:p>
          <a:p>
            <a:pPr marL="228600" indent="-228600">
              <a:buAutoNum type="arabicParenR"/>
            </a:pPr>
            <a:r>
              <a:rPr lang="sv-SE"/>
              <a:t>Vem man vänder sig till för frågor</a:t>
            </a:r>
          </a:p>
          <a:p>
            <a:pPr marL="228600" indent="-228600">
              <a:buAutoNum type="arabicParenR"/>
            </a:pPr>
            <a:r>
              <a:rPr lang="sv-SE"/>
              <a:t>Hur man håller sig uppdaterad om vad som händer i den egna förvaltningen (informationskanaler osv). På vilket sätt, hur ofta? </a:t>
            </a:r>
          </a:p>
          <a:p>
            <a:pPr marL="228600" indent="-228600">
              <a:buAutoNum type="arabicParenR"/>
            </a:pPr>
            <a:r>
              <a:rPr lang="sv-SE"/>
              <a:t>Kort om vad som är på gång – vad händer just nu och vad är nästa steg? </a:t>
            </a:r>
          </a:p>
          <a:p>
            <a:pPr marL="0" indent="0">
              <a:buNone/>
            </a:pPr>
            <a:endParaRPr lang="sv-SE"/>
          </a:p>
        </p:txBody>
      </p:sp>
      <p:sp>
        <p:nvSpPr>
          <p:cNvPr id="4" name="Platshållare för bildnummer 3"/>
          <p:cNvSpPr>
            <a:spLocks noGrp="1"/>
          </p:cNvSpPr>
          <p:nvPr>
            <p:ph type="sldNum" sz="quarter" idx="5"/>
          </p:nvPr>
        </p:nvSpPr>
        <p:spPr/>
        <p:txBody>
          <a:bodyPr/>
          <a:lstStyle/>
          <a:p>
            <a:fld id="{09073011-F4CD-4A21-A8C1-CA3F6754DF53}" type="slidenum">
              <a:rPr lang="sv-SE" smtClean="0"/>
              <a:t>32</a:t>
            </a:fld>
            <a:endParaRPr lang="sv-SE"/>
          </a:p>
        </p:txBody>
      </p:sp>
    </p:spTree>
    <p:extLst>
      <p:ext uri="{BB962C8B-B14F-4D97-AF65-F5344CB8AC3E}">
        <p14:creationId xmlns:p14="http://schemas.microsoft.com/office/powerpoint/2010/main" val="128120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Ett försök att sammanfatta något väldigt stort, väldigt kort:</a:t>
            </a:r>
          </a:p>
          <a:p>
            <a:r>
              <a:rPr lang="sv-SE"/>
              <a:t>SDV ersätter en mängd gamla system, med en sammanhållen vårdinformationsmiljö. Här finns all aktuell information om patienten samlad, i realtid. Med SDV får vi EN journal och EN läkemedelslista per patient/invånare. Denna information följer med patienten – oavsett var i Skåne hen söker vård. Såväl privat, som offentligt, primärvård eller slutenvård. </a:t>
            </a:r>
          </a:p>
          <a:p>
            <a:endParaRPr lang="sv-SE"/>
          </a:p>
          <a:p>
            <a:r>
              <a:rPr lang="sv-SE"/>
              <a:t>Även VGR, Västra Götalandsregionen, inför samma system som vi i Skåne. I de flesta övriga regioner pågår också liknande arbeten. Även om olika regioner kan välja olika leverantörer så kommer ändå olika system att kunna ”prata” med varandra.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73011-F4CD-4A21-A8C1-CA3F6754DF5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183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b="1"/>
              <a:t>Dialogövning – förslag A. Sätt in där den passar!</a:t>
            </a:r>
          </a:p>
          <a:p>
            <a:pPr marL="228600" indent="-228600">
              <a:buAutoNum type="arabicParenR"/>
            </a:pPr>
            <a:r>
              <a:rPr lang="sv-SE"/>
              <a:t>Prata en stund i två och två. Fundera på </a:t>
            </a:r>
            <a:r>
              <a:rPr lang="sv-SE" b="1"/>
              <a:t>fördelar eller möjligheter </a:t>
            </a:r>
            <a:r>
              <a:rPr lang="sv-SE"/>
              <a:t>för dig själv, för arbetsgruppen, för arbetsplatsen, för patienter/anhöriga/invånare, annat? </a:t>
            </a:r>
            <a:r>
              <a:rPr lang="sv-SE" b="1"/>
              <a:t>Utmaningar eller svårigheter</a:t>
            </a:r>
            <a:r>
              <a:rPr lang="sv-SE"/>
              <a:t>? </a:t>
            </a:r>
          </a:p>
          <a:p>
            <a:pPr marL="228600" indent="-228600">
              <a:buAutoNum type="arabicParenR"/>
            </a:pPr>
            <a:r>
              <a:rPr lang="sv-SE"/>
              <a:t>Dela sedan era tankar i storgrupp.</a:t>
            </a:r>
          </a:p>
        </p:txBody>
      </p:sp>
      <p:sp>
        <p:nvSpPr>
          <p:cNvPr id="4" name="Platshållare för bildnummer 3"/>
          <p:cNvSpPr>
            <a:spLocks noGrp="1"/>
          </p:cNvSpPr>
          <p:nvPr>
            <p:ph type="sldNum" sz="quarter" idx="5"/>
          </p:nvPr>
        </p:nvSpPr>
        <p:spPr/>
        <p:txBody>
          <a:bodyPr/>
          <a:lstStyle/>
          <a:p>
            <a:fld id="{E6E1FC07-C4E2-42A3-9E77-54D063154BA2}" type="slidenum">
              <a:rPr lang="sv-SE" smtClean="0"/>
              <a:t>33</a:t>
            </a:fld>
            <a:endParaRPr lang="sv-SE"/>
          </a:p>
        </p:txBody>
      </p:sp>
    </p:spTree>
    <p:extLst>
      <p:ext uri="{BB962C8B-B14F-4D97-AF65-F5344CB8AC3E}">
        <p14:creationId xmlns:p14="http://schemas.microsoft.com/office/powerpoint/2010/main" val="67304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Dialogövning – förslag B. Sätt in där den passar!</a:t>
            </a:r>
          </a:p>
          <a:p>
            <a:r>
              <a:rPr lang="sv-SE"/>
              <a:t>Som chef och förändringsledare är det viktigt för dig att veta hur dina medarbetare känner inför förändringen. Det ger dig bättre möjlighet att hjälpa dem på vägen. Att sätta ord på sina tankar inför förändringen är både ett sätt för var och en att bearbeta, och ett sätt för dig som chef att hjälpa till att ta udden av onödig oro, och att fånga upp viktiga tankar/farhågor hos medarbetare. </a:t>
            </a:r>
          </a:p>
          <a:p>
            <a:pPr marL="228600" indent="-228600">
              <a:buAutoNum type="arabicPeriod"/>
            </a:pPr>
            <a:r>
              <a:rPr lang="sv-SE"/>
              <a:t>Klargör att det inte finns något ”bättre/sämre”, utan att det är helt OK att känna olika.</a:t>
            </a:r>
          </a:p>
          <a:p>
            <a:pPr marL="228600" indent="-228600">
              <a:buAutoNum type="arabicPeriod"/>
            </a:pPr>
            <a:r>
              <a:rPr lang="sv-SE"/>
              <a:t>Låt medarbetarna reflektera om var de befinner sig. Antingen gör ni övningen fysiskt i ett rum – där ni ställer er på olika platser utifrån de fyra rutorna/inställningarna. Alternativt – om man inte kan/vill röra sig i rummet – kan var och en och reflektera; först enskilt och sedan i grupp (först två och två, eller direkt i storgrupp, beroende på antal och kommunikationsklimat). </a:t>
            </a:r>
          </a:p>
          <a:p>
            <a:pPr marL="228600" indent="-228600">
              <a:buAutoNum type="arabicPeriod"/>
            </a:pPr>
            <a:r>
              <a:rPr lang="sv-SE"/>
              <a:t>Prata tillsammans om vad som får er att känna på respektive sätt. Finns det något som kan göras för att de som känner oro eller skepsis istället ska kunna känna tillförsikt, eller rent utav förväntan? Direkt eller på sikt. Kan ni hjälpas åt som grupp? Vad kan ni göra tillsammans? Vad kan du göra som chef?</a:t>
            </a:r>
          </a:p>
          <a:p>
            <a:pPr marL="228600" indent="-228600">
              <a:buAutoNum type="arabicPeriod"/>
            </a:pPr>
            <a:endParaRPr lang="sv-SE"/>
          </a:p>
          <a:p>
            <a:pPr marL="0" indent="0">
              <a:buNone/>
            </a:pPr>
            <a:r>
              <a:rPr lang="sv-SE" i="1"/>
              <a:t>Ändra gärna påståendena om du själv har bättre förslag! Syftet är framförallt att lyssna av dina medarbetares tankar, och det kan göras på olika sätt.</a:t>
            </a:r>
          </a:p>
        </p:txBody>
      </p:sp>
      <p:sp>
        <p:nvSpPr>
          <p:cNvPr id="4" name="Platshållare för bildnummer 3"/>
          <p:cNvSpPr>
            <a:spLocks noGrp="1"/>
          </p:cNvSpPr>
          <p:nvPr>
            <p:ph type="sldNum" sz="quarter" idx="5"/>
          </p:nvPr>
        </p:nvSpPr>
        <p:spPr/>
        <p:txBody>
          <a:bodyPr/>
          <a:lstStyle/>
          <a:p>
            <a:fld id="{687B30ED-5BE4-4B01-A895-9FD01F2DFD3F}" type="slidenum">
              <a:rPr lang="sv-SE" smtClean="0"/>
              <a:t>34</a:t>
            </a:fld>
            <a:endParaRPr lang="sv-SE"/>
          </a:p>
        </p:txBody>
      </p:sp>
    </p:spTree>
    <p:extLst>
      <p:ext uri="{BB962C8B-B14F-4D97-AF65-F5344CB8AC3E}">
        <p14:creationId xmlns:p14="http://schemas.microsoft.com/office/powerpoint/2010/main" val="1475465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82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Så här ser det ut i skånsk vård. Det leder till flera olika problem. Beslutet om att införa SDV har fattats för att förändra detta.</a:t>
            </a:r>
          </a:p>
          <a:p>
            <a:endParaRPr lang="sv-SE"/>
          </a:p>
          <a:p>
            <a:pPr defTabSz="914400">
              <a:spcAft>
                <a:spcPts val="600"/>
              </a:spcAft>
            </a:pPr>
            <a:r>
              <a:rPr lang="sv-SE" altLang="sv-SE" sz="1200" b="1" i="1">
                <a:solidFill>
                  <a:prstClr val="black"/>
                </a:solidFill>
                <a:ea typeface="ヒラギノ角ゴ Pro W3"/>
              </a:rPr>
              <a:t>Utgångsläget är baserat på nulägesanalys 2018</a:t>
            </a:r>
          </a:p>
          <a:p>
            <a:pPr marL="285750" indent="-285750" defTabSz="914400">
              <a:spcAft>
                <a:spcPts val="600"/>
              </a:spcAft>
              <a:buFont typeface="Arial" panose="020B0604020202020204" pitchFamily="34" charset="0"/>
              <a:buChar char="•"/>
            </a:pPr>
            <a:r>
              <a:rPr lang="sv-SE" altLang="sv-SE" sz="1200" i="1">
                <a:solidFill>
                  <a:prstClr val="black"/>
                </a:solidFill>
                <a:ea typeface="ヒラギノ角ゴ Pro W3"/>
              </a:rPr>
              <a:t>300 studiebesök på arbetsplatser på skånska sjukhus och vårdcentraler, offentliga och privata</a:t>
            </a:r>
          </a:p>
          <a:p>
            <a:pPr marL="285750" indent="-285750" defTabSz="914400">
              <a:spcAft>
                <a:spcPts val="600"/>
              </a:spcAft>
              <a:buFont typeface="Arial" panose="020B0604020202020204" pitchFamily="34" charset="0"/>
              <a:buChar char="•"/>
            </a:pPr>
            <a:r>
              <a:rPr lang="sv-SE" altLang="sv-SE" sz="1200" i="1">
                <a:solidFill>
                  <a:prstClr val="black"/>
                </a:solidFill>
                <a:ea typeface="ヒラギノ角ゴ Pro W3"/>
              </a:rPr>
              <a:t>Intervjuer med personer och fokusgrupper</a:t>
            </a:r>
          </a:p>
          <a:p>
            <a:pPr marL="285750" indent="-285750" defTabSz="914400">
              <a:spcAft>
                <a:spcPts val="600"/>
              </a:spcAft>
              <a:buFont typeface="Arial" panose="020B0604020202020204" pitchFamily="34" charset="0"/>
              <a:buChar char="•"/>
            </a:pPr>
            <a:r>
              <a:rPr lang="sv-SE" altLang="sv-SE" sz="1200" i="1">
                <a:solidFill>
                  <a:prstClr val="black"/>
                </a:solidFill>
                <a:ea typeface="ヒラギノ角ゴ Pro W3"/>
              </a:rPr>
              <a:t>Beskrivningar av flöden på olika vårdavdelningar och mottagningar</a:t>
            </a:r>
            <a:endParaRPr lang="sv-SE" i="1"/>
          </a:p>
        </p:txBody>
      </p:sp>
      <p:sp>
        <p:nvSpPr>
          <p:cNvPr id="4" name="Platshållare för bildnummer 3"/>
          <p:cNvSpPr>
            <a:spLocks noGrp="1"/>
          </p:cNvSpPr>
          <p:nvPr>
            <p:ph type="sldNum" sz="quarter" idx="5"/>
          </p:nvPr>
        </p:nvSpPr>
        <p:spPr/>
        <p:txBody>
          <a:bodyPr/>
          <a:lstStyle/>
          <a:p>
            <a:fld id="{687B30ED-5BE4-4B01-A895-9FD01F2DFD3F}" type="slidenum">
              <a:rPr lang="sv-SE" smtClean="0"/>
              <a:t>5</a:t>
            </a:fld>
            <a:endParaRPr lang="sv-SE"/>
          </a:p>
        </p:txBody>
      </p:sp>
    </p:spTree>
    <p:extLst>
      <p:ext uri="{BB962C8B-B14F-4D97-AF65-F5344CB8AC3E}">
        <p14:creationId xmlns:p14="http://schemas.microsoft.com/office/powerpoint/2010/main" val="298412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Några av de problem som uppstår, till följd av utmaningarna med nuläget. Så här kan vi inte fortsätta.</a:t>
            </a:r>
          </a:p>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6</a:t>
            </a:fld>
            <a:endParaRPr lang="sv-SE"/>
          </a:p>
        </p:txBody>
      </p:sp>
    </p:spTree>
    <p:extLst>
      <p:ext uri="{BB962C8B-B14F-4D97-AF65-F5344CB8AC3E}">
        <p14:creationId xmlns:p14="http://schemas.microsoft.com/office/powerpoint/2010/main" val="389689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 kan helt enkelt inte bara fortsätta som förut. En förändring är nödvändig. </a:t>
            </a:r>
          </a:p>
        </p:txBody>
      </p:sp>
      <p:sp>
        <p:nvSpPr>
          <p:cNvPr id="4" name="Platshållare för bildnummer 3"/>
          <p:cNvSpPr>
            <a:spLocks noGrp="1"/>
          </p:cNvSpPr>
          <p:nvPr>
            <p:ph type="sldNum" sz="quarter" idx="5"/>
          </p:nvPr>
        </p:nvSpPr>
        <p:spPr/>
        <p:txBody>
          <a:bodyPr/>
          <a:lstStyle/>
          <a:p>
            <a:fld id="{687B30ED-5BE4-4B01-A895-9FD01F2DFD3F}" type="slidenum">
              <a:rPr lang="sv-SE" smtClean="0"/>
              <a:t>7</a:t>
            </a:fld>
            <a:endParaRPr lang="sv-SE"/>
          </a:p>
        </p:txBody>
      </p:sp>
    </p:spTree>
    <p:extLst>
      <p:ext uri="{BB962C8B-B14F-4D97-AF65-F5344CB8AC3E}">
        <p14:creationId xmlns:p14="http://schemas.microsoft.com/office/powerpoint/2010/main" val="348026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tshållare för bildobjekt 1"/>
          <p:cNvSpPr>
            <a:spLocks noGrp="1" noRot="1" noChangeAspect="1" noTextEdit="1"/>
          </p:cNvSpPr>
          <p:nvPr>
            <p:ph type="sldImg"/>
          </p:nvPr>
        </p:nvSpPr>
        <p:spPr>
          <a:ln/>
        </p:spPr>
      </p:sp>
      <p:sp>
        <p:nvSpPr>
          <p:cNvPr id="7171" name="Platshållare för anteckningar 2"/>
          <p:cNvSpPr>
            <a:spLocks noGrp="1"/>
          </p:cNvSpPr>
          <p:nvPr>
            <p:ph type="body" idx="1"/>
          </p:nvPr>
        </p:nvSpPr>
        <p:spPr>
          <a:noFill/>
        </p:spPr>
        <p:txBody>
          <a:bodyPr/>
          <a:lstStyle/>
          <a:p>
            <a:pPr lvl="0"/>
            <a:r>
              <a:rPr lang="sv-SE" sz="1200"/>
              <a:t>Digitalisering är nödvändigt för Region Skåne och även alla andra regioner i Sverige. Med dagens arbetssätt kan vi inte tillräckligt bra täcka hälso- och sjukvårdens resursbehov.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sv-SE" sz="2800" b="1">
                <a:solidFill>
                  <a:schemeClr val="tx2"/>
                </a:solidFill>
              </a:rPr>
              <a:t>Vi behöver öka säkerheten, hållbarheten och utvecklingsmöjligheterna. </a:t>
            </a:r>
            <a:br>
              <a:rPr lang="sv-SE" sz="2400" b="1">
                <a:solidFill>
                  <a:schemeClr val="tx2"/>
                </a:solidFill>
              </a:rPr>
            </a:br>
            <a:r>
              <a:rPr lang="sv-SE" sz="1800"/>
              <a:t>Idag har vi många äldre centrala IT-system i hälso- och sjukvården som inte kan kommunicera med varandra. Datahanteringen i några system innebär dessutom utmaningar när det gäller patientsäkerhet och integritetsskydd. Vi behöver även stärka Region Skånes förmåga att stå emot angrepp utifrån. </a:t>
            </a:r>
            <a:endParaRPr lang="sv-SE" sz="2000"/>
          </a:p>
          <a:p>
            <a:pPr marL="285750" indent="-285750">
              <a:lnSpc>
                <a:spcPct val="100000"/>
              </a:lnSpc>
              <a:spcBef>
                <a:spcPts val="1200"/>
              </a:spcBef>
              <a:buFont typeface="Arial" panose="020B0604020202020204" pitchFamily="34" charset="0"/>
              <a:buChar char="•"/>
            </a:pPr>
            <a:r>
              <a:rPr lang="sv-SE" sz="1800" b="1">
                <a:solidFill>
                  <a:schemeClr val="tx2"/>
                </a:solidFill>
              </a:rPr>
              <a:t>Vi behöver uppnå bättre tillgänglighet. </a:t>
            </a:r>
            <a:br>
              <a:rPr lang="sv-SE" sz="1600" b="1">
                <a:solidFill>
                  <a:schemeClr val="tx2"/>
                </a:solidFill>
              </a:rPr>
            </a:br>
            <a:r>
              <a:rPr lang="sv-SE" sz="1200"/>
              <a:t>Befolkningen ökar i vår region och människor lever allt längre. Varken pengar eller medarbetare räcker till för att ta hand om alla som behöver vård. För att alla ska få den vård de behöver måste vi använda våra resurser på ett bättre sätt.</a:t>
            </a:r>
          </a:p>
          <a:p>
            <a:pPr marL="285750" lvl="0" indent="-285750">
              <a:lnSpc>
                <a:spcPct val="100000"/>
              </a:lnSpc>
              <a:spcBef>
                <a:spcPts val="1200"/>
              </a:spcBef>
              <a:buFont typeface="Arial" panose="020B0604020202020204" pitchFamily="34" charset="0"/>
              <a:buChar char="•"/>
            </a:pPr>
            <a:r>
              <a:rPr lang="sv-SE" sz="1800" b="1">
                <a:solidFill>
                  <a:schemeClr val="tx2"/>
                </a:solidFill>
              </a:rPr>
              <a:t>Vi behöver ge jämlik hälso-och sjukvård. </a:t>
            </a:r>
            <a:r>
              <a:rPr lang="sv-SE" sz="1800"/>
              <a:t>Invånarna förväntar sig jämlik vård. Men eftersom vi många gånger har olika rutiner och tekniska förutsättningar inom den skånska hälso- och sjukvården, är det svårt att uppfylla dessa förväntningar. Standardisering och regiongemensamma arbetssätt hjälper oss att ge vård på enhetligt sätt. </a:t>
            </a:r>
            <a:br>
              <a:rPr lang="sv-SE" sz="1600" b="1">
                <a:solidFill>
                  <a:schemeClr val="tx2"/>
                </a:solidFill>
              </a:rPr>
            </a:br>
            <a:endParaRPr lang="sv-SE" sz="1200"/>
          </a:p>
        </p:txBody>
      </p:sp>
      <p:sp>
        <p:nvSpPr>
          <p:cNvPr id="7172" name="Platshållare för bildnumm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A97C1E-BDCB-4716-8E47-74439681498A}"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467445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tabLst>
                <a:tab pos="4095115" algn="l"/>
              </a:tabLst>
            </a:pPr>
            <a:r>
              <a:rPr lang="sv-SE" sz="1200" b="1">
                <a:effectLst/>
                <a:latin typeface="Times New Roman" panose="02020603050405020304" pitchFamily="18" charset="0"/>
                <a:ea typeface="Calibri" panose="020F0502020204030204" pitchFamily="34" charset="0"/>
                <a:cs typeface="Arial" panose="020B0604020202020204" pitchFamily="34" charset="0"/>
              </a:rPr>
              <a:t>Bättre hälsa för fler i Skåne.</a:t>
            </a:r>
            <a:r>
              <a:rPr lang="sv-SE" sz="1200">
                <a:effectLst/>
                <a:latin typeface="Times New Roman" panose="02020603050405020304" pitchFamily="18" charset="0"/>
                <a:ea typeface="Calibri" panose="020F0502020204030204" pitchFamily="34" charset="0"/>
                <a:cs typeface="Arial" panose="020B0604020202020204" pitchFamily="34" charset="0"/>
              </a:rPr>
              <a:t> Det nya systemet och de regiongemensamma arbetssätten ska bidra till att Region Skåne kan möta aktuella och framtida utmaningar inom hälso- och sjukvården och nå de mål som satts upp av koncernledningen:</a:t>
            </a:r>
            <a:br>
              <a:rPr lang="sv-SE" sz="1200">
                <a:effectLst/>
                <a:latin typeface="Times New Roman" panose="02020603050405020304" pitchFamily="18" charset="0"/>
                <a:ea typeface="Calibri" panose="020F0502020204030204" pitchFamily="34" charset="0"/>
                <a:cs typeface="Arial" panose="020B0604020202020204" pitchFamily="34" charset="0"/>
              </a:rPr>
            </a:br>
            <a:r>
              <a:rPr lang="sv-SE" sz="1200">
                <a:effectLst/>
                <a:latin typeface="Times New Roman" panose="02020603050405020304" pitchFamily="18" charset="0"/>
                <a:ea typeface="Calibri" panose="020F0502020204030204" pitchFamily="34" charset="0"/>
                <a:cs typeface="Arial" panose="020B0604020202020204" pitchFamily="34" charset="0"/>
              </a:rPr>
              <a:t>  </a:t>
            </a:r>
          </a:p>
          <a:p>
            <a:pPr marL="342900" lvl="0" indent="-342900">
              <a:lnSpc>
                <a:spcPct val="120000"/>
              </a:lnSpc>
              <a:spcAft>
                <a:spcPts val="600"/>
              </a:spcAft>
              <a:buFont typeface="Symbol" panose="05050102010706020507" pitchFamily="18" charset="2"/>
              <a:buChar char=""/>
              <a:tabLst>
                <a:tab pos="228600" algn="l"/>
                <a:tab pos="4095115" algn="l"/>
              </a:tabLst>
            </a:pPr>
            <a:r>
              <a:rPr lang="sv-SE" sz="1200" b="1">
                <a:effectLst/>
                <a:latin typeface="Times New Roman" panose="02020603050405020304" pitchFamily="18" charset="0"/>
                <a:ea typeface="Calibri" panose="020F0502020204030204" pitchFamily="34" charset="0"/>
                <a:cs typeface="Arial" panose="020B0604020202020204" pitchFamily="34" charset="0"/>
              </a:rPr>
              <a:t>Ökad tillgänglighet</a:t>
            </a:r>
            <a:r>
              <a:rPr lang="sv-SE" sz="1200">
                <a:effectLst/>
                <a:latin typeface="Times New Roman" panose="02020603050405020304" pitchFamily="18" charset="0"/>
                <a:ea typeface="Calibri" panose="020F0502020204030204" pitchFamily="34" charset="0"/>
                <a:cs typeface="Arial" panose="020B0604020202020204" pitchFamily="34" charset="0"/>
              </a:rPr>
              <a:t> – ett regiongemensamt system ger bättre förutsättningar för att planera och ge god hälso- och sjukvård åt invånarna i Skåne.</a:t>
            </a:r>
          </a:p>
          <a:p>
            <a:pPr marL="342900" lvl="0" indent="-342900">
              <a:lnSpc>
                <a:spcPct val="120000"/>
              </a:lnSpc>
              <a:spcAft>
                <a:spcPts val="600"/>
              </a:spcAft>
              <a:buFont typeface="Symbol" panose="05050102010706020507" pitchFamily="18" charset="2"/>
              <a:buChar char=""/>
              <a:tabLst>
                <a:tab pos="228600" algn="l"/>
                <a:tab pos="4095115" algn="l"/>
              </a:tabLst>
            </a:pPr>
            <a:r>
              <a:rPr lang="sv-SE" sz="1200" b="1">
                <a:effectLst/>
                <a:latin typeface="Times New Roman" panose="02020603050405020304" pitchFamily="18" charset="0"/>
                <a:ea typeface="Calibri" panose="020F0502020204030204" pitchFamily="34" charset="0"/>
                <a:cs typeface="Arial" panose="020B0604020202020204" pitchFamily="34" charset="0"/>
              </a:rPr>
              <a:t>Bättre upplevelse för invånare, patienter och medarbetare</a:t>
            </a:r>
            <a:r>
              <a:rPr lang="sv-SE" sz="1200">
                <a:effectLst/>
                <a:latin typeface="Times New Roman" panose="02020603050405020304" pitchFamily="18" charset="0"/>
                <a:ea typeface="Calibri" panose="020F0502020204030204" pitchFamily="34" charset="0"/>
                <a:cs typeface="Arial" panose="020B0604020202020204" pitchFamily="34" charset="0"/>
              </a:rPr>
              <a:t> – regiongemensamma arbetssätt leder till mer jämlik vård. Med förbättrad digital kommunikation kan patienten vara mer delaktig i sin vård. Det blir också säkrare hantering av patientens data och bättre integritetsskydd i en samlad IT-miljö jämfört med i många gamla system.</a:t>
            </a:r>
          </a:p>
          <a:p>
            <a:pPr marL="342900" lvl="0" indent="-342900">
              <a:lnSpc>
                <a:spcPct val="120000"/>
              </a:lnSpc>
              <a:spcAft>
                <a:spcPts val="600"/>
              </a:spcAft>
              <a:buFont typeface="Symbol" panose="05050102010706020507" pitchFamily="18" charset="2"/>
              <a:buChar char=""/>
              <a:tabLst>
                <a:tab pos="4095115" algn="l"/>
              </a:tabLst>
            </a:pPr>
            <a:r>
              <a:rPr lang="sv-SE" sz="1200" b="1">
                <a:effectLst/>
                <a:latin typeface="Times New Roman" panose="02020603050405020304" pitchFamily="18" charset="0"/>
                <a:ea typeface="Calibri" panose="020F0502020204030204" pitchFamily="34" charset="0"/>
                <a:cs typeface="Arial" panose="020B0604020202020204" pitchFamily="34" charset="0"/>
              </a:rPr>
              <a:t>Bättre kvalitet</a:t>
            </a:r>
            <a:r>
              <a:rPr lang="sv-SE" sz="1200">
                <a:effectLst/>
                <a:latin typeface="Times New Roman" panose="02020603050405020304" pitchFamily="18" charset="0"/>
                <a:ea typeface="Calibri" panose="020F0502020204030204" pitchFamily="34" charset="0"/>
                <a:cs typeface="Arial" panose="020B0604020202020204" pitchFamily="34" charset="0"/>
              </a:rPr>
              <a:t> – strukturerad dokumentation i en sammanhållen journal som görs i realtid ökar kvaliteten på informationen.</a:t>
            </a:r>
          </a:p>
          <a:p>
            <a:pPr marL="342900" lvl="0" indent="-342900">
              <a:lnSpc>
                <a:spcPct val="120000"/>
              </a:lnSpc>
              <a:spcAft>
                <a:spcPts val="600"/>
              </a:spcAft>
              <a:buFont typeface="Symbol" panose="05050102010706020507" pitchFamily="18" charset="2"/>
              <a:buChar char=""/>
              <a:tabLst>
                <a:tab pos="4095115" algn="l"/>
              </a:tabLst>
            </a:pPr>
            <a:r>
              <a:rPr lang="sv-SE" sz="1200" b="1">
                <a:effectLst/>
                <a:latin typeface="Times New Roman" panose="02020603050405020304" pitchFamily="18" charset="0"/>
                <a:ea typeface="Calibri" panose="020F0502020204030204" pitchFamily="34" charset="0"/>
                <a:cs typeface="Arial" panose="020B0604020202020204" pitchFamily="34" charset="0"/>
              </a:rPr>
              <a:t>Bättre hälsa </a:t>
            </a:r>
            <a:r>
              <a:rPr lang="sv-SE" sz="1200">
                <a:effectLst/>
                <a:latin typeface="Times New Roman" panose="02020603050405020304" pitchFamily="18" charset="0"/>
                <a:ea typeface="Calibri" panose="020F0502020204030204" pitchFamily="34" charset="0"/>
                <a:cs typeface="Arial" panose="020B0604020202020204" pitchFamily="34" charset="0"/>
              </a:rPr>
              <a:t>– samlad data ger ett bättre underlag om sjukdomar och befolkning. Detta ökar förutsättningarna för att se mönster samt upptäcka och förebygga sjukdomar på både individ- och gruppnivå.</a:t>
            </a:r>
          </a:p>
          <a:p>
            <a:pPr marL="342900" lvl="0" indent="-342900">
              <a:lnSpc>
                <a:spcPct val="120000"/>
              </a:lnSpc>
              <a:spcAft>
                <a:spcPts val="600"/>
              </a:spcAft>
              <a:buFont typeface="Symbol" panose="05050102010706020507" pitchFamily="18" charset="2"/>
              <a:buChar char=""/>
              <a:tabLst>
                <a:tab pos="4095115" algn="l"/>
              </a:tabLst>
            </a:pPr>
            <a:r>
              <a:rPr lang="sv-SE" sz="1200" b="1">
                <a:effectLst/>
                <a:latin typeface="Times New Roman" panose="02020603050405020304" pitchFamily="18" charset="0"/>
                <a:ea typeface="Calibri" panose="020F0502020204030204" pitchFamily="34" charset="0"/>
                <a:cs typeface="Arial" panose="020B0604020202020204" pitchFamily="34" charset="0"/>
              </a:rPr>
              <a:t>Effektivare processer</a:t>
            </a:r>
            <a:r>
              <a:rPr lang="sv-SE" sz="1200">
                <a:effectLst/>
                <a:latin typeface="Times New Roman" panose="02020603050405020304" pitchFamily="18" charset="0"/>
                <a:ea typeface="Calibri" panose="020F0502020204030204" pitchFamily="34" charset="0"/>
                <a:cs typeface="Arial" panose="020B0604020202020204" pitchFamily="34" charset="0"/>
              </a:rPr>
              <a:t> – en sammanhållen och strukturerad patientjournal ger bättre förutsättningar för standardiserade vårdprocesser och minskad dubbel-dokumentation. Patienten behöver inte upprepa sig i lika stor utsträckning.</a:t>
            </a:r>
          </a:p>
        </p:txBody>
      </p:sp>
      <p:sp>
        <p:nvSpPr>
          <p:cNvPr id="4" name="Platshållare för bildnummer 3"/>
          <p:cNvSpPr>
            <a:spLocks noGrp="1"/>
          </p:cNvSpPr>
          <p:nvPr>
            <p:ph type="sldNum" sz="quarter" idx="10"/>
          </p:nvPr>
        </p:nvSpPr>
        <p:spPr/>
        <p:txBody>
          <a:bodyPr/>
          <a:lstStyle/>
          <a:p>
            <a:fld id="{09073011-F4CD-4A21-A8C1-CA3F6754DF53}" type="slidenum">
              <a:rPr lang="sv-SE" smtClean="0"/>
              <a:t>9</a:t>
            </a:fld>
            <a:endParaRPr lang="sv-SE"/>
          </a:p>
        </p:txBody>
      </p:sp>
    </p:spTree>
    <p:extLst>
      <p:ext uri="{BB962C8B-B14F-4D97-AF65-F5344CB8AC3E}">
        <p14:creationId xmlns:p14="http://schemas.microsoft.com/office/powerpoint/2010/main" val="268649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tshållare för bildobjekt 1"/>
          <p:cNvSpPr>
            <a:spLocks noGrp="1" noRot="1" noChangeAspect="1" noTextEdit="1"/>
          </p:cNvSpPr>
          <p:nvPr>
            <p:ph type="sldImg"/>
          </p:nvPr>
        </p:nvSpPr>
        <p:spPr>
          <a:ln/>
        </p:spPr>
      </p:sp>
      <p:sp>
        <p:nvSpPr>
          <p:cNvPr id="9219" name="Platshållare för anteckningar 2"/>
          <p:cNvSpPr>
            <a:spLocks noGrp="1"/>
          </p:cNvSpPr>
          <p:nvPr>
            <p:ph type="body" idx="1"/>
          </p:nvPr>
        </p:nvSpPr>
        <p:spPr>
          <a:noFill/>
        </p:spPr>
        <p:txBody>
          <a:bodyPr/>
          <a:lstStyle/>
          <a:p>
            <a:endParaRPr lang="sv-SE" altLang="sv-SE">
              <a:latin typeface="Arial" panose="020B0604020202020204" pitchFamily="34" charset="0"/>
              <a:ea typeface="ヒラギノ角ゴ Pro W3"/>
            </a:endParaRPr>
          </a:p>
        </p:txBody>
      </p:sp>
      <p:sp>
        <p:nvSpPr>
          <p:cNvPr id="9220" name="Platshållare för bildnumm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743F8FEA-F259-4643-9842-E645E713BFAA}" type="slidenum">
              <a:rPr lang="sv-SE" altLang="sv-SE" sz="1200" smtClean="0"/>
              <a:pPr/>
              <a:t>10</a:t>
            </a:fld>
            <a:endParaRPr lang="sv-SE" altLang="sv-SE" sz="1200"/>
          </a:p>
        </p:txBody>
      </p:sp>
    </p:spTree>
    <p:extLst>
      <p:ext uri="{BB962C8B-B14F-4D97-AF65-F5344CB8AC3E}">
        <p14:creationId xmlns:p14="http://schemas.microsoft.com/office/powerpoint/2010/main" val="222763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a:t>Klicka här för att ändra rubrik</a:t>
            </a:r>
            <a:endParaRPr lang="en-US"/>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2053592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bildikonen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a:t>Klicka här för att ändra rubrik </a:t>
            </a:r>
            <a:endParaRPr lang="en-US"/>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2024-05-15</a:t>
            </a:fld>
            <a:endParaRPr lang="sv-SE"/>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2024-05-15</a:t>
            </a:fld>
            <a:endParaRPr lang="sv-SE"/>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2024-05-15</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a:t>Klicka här för att ändra rubrik</a:t>
            </a:r>
            <a:endParaRPr lang="en-US"/>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1488507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75281126"/>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9313225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2024-05-15</a:t>
            </a:fld>
            <a:endParaRPr lang="sv-SE"/>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2024-05-15</a:t>
            </a:fld>
            <a:endParaRPr lang="sv-SE"/>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47209905"/>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a:t>Klicka här för att ändra rubrik</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br>
              <a:rPr lang="sv-SE"/>
            </a:br>
            <a:endParaRPr lang="en-US"/>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91916724"/>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1990191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a:br>
            <a:br>
              <a:rPr lang="sv-SE"/>
            </a:br>
            <a:endParaRPr lang="sv-SE"/>
          </a:p>
          <a:p>
            <a:endParaRPr lang="sv-SE"/>
          </a:p>
          <a:p>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77872960"/>
      </p:ext>
    </p:extLst>
  </p:cSld>
  <p:clrMapOvr>
    <a:masterClrMapping/>
  </p:clrMapOvr>
  <p:transition>
    <p:fade/>
  </p:transition>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2024-05-15</a:t>
            </a:fld>
            <a:endParaRPr lang="sv-SE"/>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3249998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Tree>
    <p:extLst>
      <p:ext uri="{BB962C8B-B14F-4D97-AF65-F5344CB8AC3E}">
        <p14:creationId xmlns:p14="http://schemas.microsoft.com/office/powerpoint/2010/main" val="81253285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70011666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2024-05-15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7340780"/>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2024-05-15</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1078151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format</a:t>
            </a:r>
            <a:endParaRPr lang="en-US"/>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958541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a:t>Klicka här för att ändra rubrik</a:t>
            </a:r>
            <a:endParaRPr lang="en-US"/>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2024-05-15</a:t>
            </a:fld>
            <a:endParaRPr lang="sv-SE"/>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1657" y="-56455"/>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6252071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format</a:t>
            </a:r>
            <a:endParaRPr lang="en-US"/>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111841106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format</a:t>
            </a:r>
            <a:endParaRPr lang="en-US"/>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505296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vå delar_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85B4B7-5AE1-4750-B874-5A20621B1D61}"/>
              </a:ext>
            </a:extLst>
          </p:cNvPr>
          <p:cNvSpPr>
            <a:spLocks noGrp="1"/>
          </p:cNvSpPr>
          <p:nvPr>
            <p:ph type="title"/>
          </p:nvPr>
        </p:nvSpPr>
        <p:spPr>
          <a:xfrm>
            <a:off x="874713" y="397594"/>
            <a:ext cx="10442575" cy="428625"/>
          </a:xfrm>
          <a:prstGeom prst="rect">
            <a:avLst/>
          </a:prstGeo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360582DE-F9C0-4916-AF89-F88A12F478A6}"/>
              </a:ext>
            </a:extLst>
          </p:cNvPr>
          <p:cNvSpPr>
            <a:spLocks noGrp="1"/>
          </p:cNvSpPr>
          <p:nvPr>
            <p:ph sz="half" idx="1"/>
          </p:nvPr>
        </p:nvSpPr>
        <p:spPr>
          <a:xfrm>
            <a:off x="874713" y="1412875"/>
            <a:ext cx="5005387" cy="4032250"/>
          </a:xfrm>
          <a:prstGeom prst="rect">
            <a:avLst/>
          </a:prstGeom>
        </p:spPr>
        <p:txBody>
          <a:bodyPr lIns="0" tIns="0" rIns="0" bIns="0"/>
          <a:lstStyle>
            <a:lvl1pPr marL="252000" indent="-252000">
              <a:defRPr/>
            </a:lvl1pPr>
            <a:lvl2pPr marL="504000" indent="-252000">
              <a:defRPr/>
            </a:lvl2pPr>
            <a:lvl3pPr marL="756000" indent="-252000">
              <a:defRPr/>
            </a:lvl3pPr>
            <a:lvl4pPr marL="756000" indent="-252000">
              <a:defRPr/>
            </a:lvl4pPr>
            <a:lvl5pPr marL="756000" indent="-252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74E0A84-0E28-4326-8A7E-2325C95BB070}"/>
              </a:ext>
            </a:extLst>
          </p:cNvPr>
          <p:cNvSpPr>
            <a:spLocks noGrp="1"/>
          </p:cNvSpPr>
          <p:nvPr>
            <p:ph sz="half" idx="2"/>
          </p:nvPr>
        </p:nvSpPr>
        <p:spPr>
          <a:xfrm>
            <a:off x="6311901" y="1412875"/>
            <a:ext cx="5005385" cy="4032250"/>
          </a:xfrm>
          <a:prstGeom prst="rect">
            <a:avLst/>
          </a:prstGeom>
        </p:spPr>
        <p:txBody>
          <a:bodyPr lIns="0" tIns="0" rIns="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7433354"/>
      </p:ext>
    </p:extLst>
  </p:cSld>
  <p:clrMapOvr>
    <a:masterClrMapping/>
  </p:clrMapOvr>
  <p:transition>
    <p:fade/>
  </p:transition>
  <p:extLst>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4005117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62014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a:br>
            <a:br>
              <a:rPr lang="sv-SE"/>
            </a:br>
            <a:br>
              <a:rPr lang="sv-SE"/>
            </a:br>
            <a:br>
              <a:rPr lang="sv-SE"/>
            </a:br>
            <a:br>
              <a:rPr lang="sv-SE"/>
            </a:br>
            <a:r>
              <a:rPr lang="sv-SE"/>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       </a:t>
            </a:r>
            <a:br>
              <a:rPr lang="sv-SE"/>
            </a:br>
            <a:r>
              <a:rPr lang="sv-SE"/>
              <a:t>         Välj ikon och infoga </a:t>
            </a:r>
            <a:endParaRPr lang="en-US"/>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2024-05-15</a:t>
            </a:fld>
            <a:endParaRPr lang="sv-SE"/>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a:br>
            <a:br>
              <a:rPr lang="sv-SE"/>
            </a:br>
            <a:br>
              <a:rPr lang="sv-SE"/>
            </a:br>
            <a:br>
              <a:rPr lang="sv-SE"/>
            </a:br>
            <a:r>
              <a:rPr lang="sv-SE"/>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a:t>    </a:t>
            </a:r>
            <a:br>
              <a:rPr lang="sv-SE"/>
            </a:br>
            <a:r>
              <a:rPr lang="sv-SE"/>
              <a:t>        Välj ikon och infoga </a:t>
            </a:r>
            <a:endParaRPr lang="en-US"/>
          </a:p>
          <a:p>
            <a:pPr lvl="2"/>
            <a:endParaRPr lang="en-US"/>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2024-05-15</a:t>
            </a:fld>
            <a:endParaRPr lang="sv-SE"/>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a:t>Klicka här för </a:t>
            </a:r>
            <a:r>
              <a:rPr lang="en-US" err="1"/>
              <a:t>att</a:t>
            </a:r>
            <a:r>
              <a:rPr lang="en-US"/>
              <a:t> </a:t>
            </a:r>
            <a:r>
              <a:rPr lang="en-US" err="1"/>
              <a:t>ändra</a:t>
            </a:r>
            <a:r>
              <a:rPr lang="en-US"/>
              <a:t> </a:t>
            </a:r>
            <a:r>
              <a:rPr lang="en-US" err="1"/>
              <a:t>rubrikformat</a:t>
            </a:r>
            <a:endParaRPr lang="en-US"/>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err="1"/>
              <a:t>Nivå</a:t>
            </a:r>
            <a:r>
              <a:rPr lang="en-US"/>
              <a:t> </a:t>
            </a:r>
            <a:r>
              <a:rPr lang="en-US" err="1"/>
              <a:t>tre</a:t>
            </a:r>
            <a:endParaRPr lang="en-US"/>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2024-05-15</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7"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64" r:id="rId9"/>
    <p:sldLayoutId id="2147483689" r:id="rId10"/>
    <p:sldLayoutId id="2147483666" r:id="rId11"/>
    <p:sldLayoutId id="2147483663" r:id="rId12"/>
    <p:sldLayoutId id="2147483682" r:id="rId13"/>
    <p:sldLayoutId id="2147483687" r:id="rId14"/>
    <p:sldLayoutId id="2147483692" r:id="rId15"/>
    <p:sldLayoutId id="2147483690" r:id="rId16"/>
    <p:sldLayoutId id="2147483691" r:id="rId17"/>
    <p:sldLayoutId id="2147483665" r:id="rId18"/>
    <p:sldLayoutId id="2147483681" r:id="rId19"/>
    <p:sldLayoutId id="2147483680" r:id="rId20"/>
    <p:sldLayoutId id="2147483667" r:id="rId21"/>
    <p:sldLayoutId id="2147483670" r:id="rId22"/>
    <p:sldLayoutId id="2147483683" r:id="rId23"/>
    <p:sldLayoutId id="2147483684" r:id="rId24"/>
    <p:sldLayoutId id="2147483694" r:id="rId25"/>
    <p:sldLayoutId id="2147483695" r:id="rId26"/>
    <p:sldLayoutId id="2147483696" r:id="rId27"/>
    <p:sldLayoutId id="2147483697" r:id="rId28"/>
    <p:sldLayoutId id="2147483699" r:id="rId29"/>
    <p:sldLayoutId id="2147483700" r:id="rId30"/>
    <p:sldLayoutId id="2147483701" r:id="rId31"/>
    <p:sldLayoutId id="2147483702" r:id="rId32"/>
    <p:sldLayoutId id="2147483703" r:id="rId33"/>
    <p:sldLayoutId id="2147483704" r:id="rId34"/>
    <p:sldLayoutId id="2147483705" r:id="rId35"/>
  </p:sldLayoutIdLst>
  <p:transition>
    <p:fade/>
  </p:transition>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3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5.xml"/><Relationship Id="rId1" Type="http://schemas.openxmlformats.org/officeDocument/2006/relationships/slideLayout" Target="../slideLayouts/slideLayout32.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s://play.mediaflow.com/ovp/17/57CFWQOX90"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32.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hyperlink" Target="https://intra.skane.se/sidor/min-forvaltning-region-skane/utvecklingsarbete/utvecklingsarbeten/sdv-skanes-digitala-vardsystem" TargetMode="External"/><Relationship Id="rId2" Type="http://schemas.openxmlformats.org/officeDocument/2006/relationships/notesSlide" Target="../notesSlides/notesSlide29.xml"/><Relationship Id="rId1" Type="http://schemas.openxmlformats.org/officeDocument/2006/relationships/slideLayout" Target="../slideLayouts/slideLayout34.xml"/><Relationship Id="rId4" Type="http://schemas.openxmlformats.org/officeDocument/2006/relationships/hyperlink" Target="https://vardgivare.skane.se/kompetens-utveckling/projekt-och-utvecklingsarbete/sdv/bakgrund---detta-har-han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30.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a:xfrm>
            <a:off x="4855764" y="2750249"/>
            <a:ext cx="7207611" cy="1547628"/>
          </a:xfrm>
        </p:spPr>
        <p:txBody>
          <a:bodyPr/>
          <a:lstStyle/>
          <a:p>
            <a:pPr algn="l"/>
            <a:r>
              <a:rPr lang="sv-SE"/>
              <a:t>SDV </a:t>
            </a:r>
            <a:br>
              <a:rPr lang="sv-SE"/>
            </a:br>
            <a:endParaRPr lang="sv-SE" sz="3200"/>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a:xfrm>
            <a:off x="4855764" y="3938979"/>
            <a:ext cx="6448320" cy="1443061"/>
          </a:xfrm>
        </p:spPr>
        <p:txBody>
          <a:bodyPr/>
          <a:lstStyle/>
          <a:p>
            <a:pPr algn="l"/>
            <a:r>
              <a:rPr lang="sv-SE" sz="2400"/>
              <a:t>En längre introduktion till </a:t>
            </a:r>
            <a:br>
              <a:rPr lang="sv-SE" sz="2400"/>
            </a:br>
            <a:r>
              <a:rPr lang="sv-SE" sz="2400"/>
              <a:t>Skånes digitala vårdsystem för oss inom </a:t>
            </a:r>
            <a:br>
              <a:rPr lang="sv-SE" sz="2400"/>
            </a:br>
            <a:r>
              <a:rPr lang="sv-SE" sz="2400">
                <a:solidFill>
                  <a:schemeClr val="accent6"/>
                </a:solidFill>
              </a:rPr>
              <a:t>[XX-förvaltningen / XX-verksamheten]</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grpSp>
        <p:nvGrpSpPr>
          <p:cNvPr id="11" name="Grupp 10">
            <a:extLst>
              <a:ext uri="{FF2B5EF4-FFF2-40B4-BE49-F238E27FC236}">
                <a16:creationId xmlns:a16="http://schemas.microsoft.com/office/drawing/2014/main" id="{0DC54A85-F5A4-86B7-C8E9-563DA6B8880A}"/>
              </a:ext>
            </a:extLst>
          </p:cNvPr>
          <p:cNvGrpSpPr/>
          <p:nvPr/>
        </p:nvGrpSpPr>
        <p:grpSpPr>
          <a:xfrm>
            <a:off x="62245" y="1055959"/>
            <a:ext cx="4540908" cy="5423457"/>
            <a:chOff x="706279" y="1116340"/>
            <a:chExt cx="4428148" cy="5288786"/>
          </a:xfrm>
        </p:grpSpPr>
        <p:pic>
          <p:nvPicPr>
            <p:cNvPr id="15" name="Bildobjekt 14">
              <a:extLst>
                <a:ext uri="{FF2B5EF4-FFF2-40B4-BE49-F238E27FC236}">
                  <a16:creationId xmlns:a16="http://schemas.microsoft.com/office/drawing/2014/main" id="{A97E7314-4DC2-5F66-F2D7-C59FE9253D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79" y="1553490"/>
              <a:ext cx="2718690" cy="3803888"/>
            </a:xfrm>
            <a:prstGeom prst="rect">
              <a:avLst/>
            </a:prstGeom>
            <a:effectLst>
              <a:outerShdw blurRad="50800" dist="38100" dir="2700000" algn="tl" rotWithShape="0">
                <a:prstClr val="black">
                  <a:alpha val="40000"/>
                </a:prstClr>
              </a:outerShdw>
            </a:effectLst>
          </p:spPr>
        </p:pic>
        <p:pic>
          <p:nvPicPr>
            <p:cNvPr id="12" name="Bildobjekt 11">
              <a:extLst>
                <a:ext uri="{FF2B5EF4-FFF2-40B4-BE49-F238E27FC236}">
                  <a16:creationId xmlns:a16="http://schemas.microsoft.com/office/drawing/2014/main" id="{36CE7EE4-0D7B-F0F3-92F6-924FFA4FAF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4030" y="1289398"/>
              <a:ext cx="1395011" cy="3881345"/>
            </a:xfrm>
            <a:prstGeom prst="rect">
              <a:avLst/>
            </a:prstGeom>
            <a:effectLst>
              <a:outerShdw blurRad="50800" dist="38100" dir="2700000" algn="tl" rotWithShape="0">
                <a:prstClr val="black">
                  <a:alpha val="40000"/>
                </a:prstClr>
              </a:outerShdw>
            </a:effectLst>
          </p:spPr>
        </p:pic>
        <p:grpSp>
          <p:nvGrpSpPr>
            <p:cNvPr id="13" name="Grupp 12">
              <a:extLst>
                <a:ext uri="{FF2B5EF4-FFF2-40B4-BE49-F238E27FC236}">
                  <a16:creationId xmlns:a16="http://schemas.microsoft.com/office/drawing/2014/main" id="{5C70416F-096B-559A-7F85-A05F16E9A6E4}"/>
                </a:ext>
              </a:extLst>
            </p:cNvPr>
            <p:cNvGrpSpPr/>
            <p:nvPr/>
          </p:nvGrpSpPr>
          <p:grpSpPr>
            <a:xfrm>
              <a:off x="2654151" y="1116340"/>
              <a:ext cx="1300864" cy="3532440"/>
              <a:chOff x="5752948" y="1678752"/>
              <a:chExt cx="2525543" cy="6858000"/>
            </a:xfrm>
          </p:grpSpPr>
          <p:pic>
            <p:nvPicPr>
              <p:cNvPr id="20" name="Bildobjekt 19">
                <a:extLst>
                  <a:ext uri="{FF2B5EF4-FFF2-40B4-BE49-F238E27FC236}">
                    <a16:creationId xmlns:a16="http://schemas.microsoft.com/office/drawing/2014/main" id="{229E6664-C18F-20B8-F4B1-0FAB6DBBDF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2948" y="1678752"/>
                <a:ext cx="2525543" cy="6858000"/>
              </a:xfrm>
              <a:prstGeom prst="rect">
                <a:avLst/>
              </a:prstGeom>
              <a:effectLst>
                <a:outerShdw blurRad="50800" dist="38100" dir="2700000" algn="tl" rotWithShape="0">
                  <a:prstClr val="black">
                    <a:alpha val="40000"/>
                  </a:prstClr>
                </a:outerShdw>
              </a:effectLst>
            </p:spPr>
          </p:pic>
          <p:sp>
            <p:nvSpPr>
              <p:cNvPr id="21" name="Rektangel 20">
                <a:extLst>
                  <a:ext uri="{FF2B5EF4-FFF2-40B4-BE49-F238E27FC236}">
                    <a16:creationId xmlns:a16="http://schemas.microsoft.com/office/drawing/2014/main" id="{427370F4-0671-6D03-DB5F-75FCF309ECC8}"/>
                  </a:ext>
                </a:extLst>
              </p:cNvPr>
              <p:cNvSpPr/>
              <p:nvPr/>
            </p:nvSpPr>
            <p:spPr>
              <a:xfrm rot="1291155">
                <a:off x="5889020" y="4161152"/>
                <a:ext cx="379717" cy="375118"/>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pic>
          <p:nvPicPr>
            <p:cNvPr id="14" name="Bildobjekt 13">
              <a:extLst>
                <a:ext uri="{FF2B5EF4-FFF2-40B4-BE49-F238E27FC236}">
                  <a16:creationId xmlns:a16="http://schemas.microsoft.com/office/drawing/2014/main" id="{965C4446-55A5-8009-5388-82C2BA567E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1413" y="2360714"/>
              <a:ext cx="2043364" cy="3803888"/>
            </a:xfrm>
            <a:prstGeom prst="rect">
              <a:avLst/>
            </a:prstGeom>
            <a:effectLst>
              <a:outerShdw blurRad="50800" dist="38100" dir="2700000" algn="tl" rotWithShape="0">
                <a:prstClr val="black">
                  <a:alpha val="40000"/>
                </a:prstClr>
              </a:outerShdw>
            </a:effectLst>
          </p:spPr>
        </p:pic>
        <p:pic>
          <p:nvPicPr>
            <p:cNvPr id="16" name="Bildobjekt 15">
              <a:extLst>
                <a:ext uri="{FF2B5EF4-FFF2-40B4-BE49-F238E27FC236}">
                  <a16:creationId xmlns:a16="http://schemas.microsoft.com/office/drawing/2014/main" id="{C4AEDFB6-A410-6558-6955-74A62C049E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54" y="2467910"/>
              <a:ext cx="1561386" cy="3937216"/>
            </a:xfrm>
            <a:prstGeom prst="rect">
              <a:avLst/>
            </a:prstGeom>
            <a:effectLst>
              <a:outerShdw blurRad="50800" dist="38100" dir="2700000" algn="tl" rotWithShape="0">
                <a:prstClr val="black">
                  <a:alpha val="40000"/>
                </a:prstClr>
              </a:outerShdw>
            </a:effectLst>
          </p:spPr>
        </p:pic>
        <p:grpSp>
          <p:nvGrpSpPr>
            <p:cNvPr id="17" name="Grupp 16">
              <a:extLst>
                <a:ext uri="{FF2B5EF4-FFF2-40B4-BE49-F238E27FC236}">
                  <a16:creationId xmlns:a16="http://schemas.microsoft.com/office/drawing/2014/main" id="{C48FF707-396B-D4FF-524D-62520AA820DA}"/>
                </a:ext>
              </a:extLst>
            </p:cNvPr>
            <p:cNvGrpSpPr/>
            <p:nvPr/>
          </p:nvGrpSpPr>
          <p:grpSpPr>
            <a:xfrm>
              <a:off x="3343095" y="2566609"/>
              <a:ext cx="1791332" cy="3803888"/>
              <a:chOff x="4417440" y="1511349"/>
              <a:chExt cx="1791332" cy="3803888"/>
            </a:xfrm>
          </p:grpSpPr>
          <p:pic>
            <p:nvPicPr>
              <p:cNvPr id="18" name="Bildobjekt 17">
                <a:extLst>
                  <a:ext uri="{FF2B5EF4-FFF2-40B4-BE49-F238E27FC236}">
                    <a16:creationId xmlns:a16="http://schemas.microsoft.com/office/drawing/2014/main" id="{7BA818F9-38CB-41AB-F9BE-DB89E70985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7440" y="1511349"/>
                <a:ext cx="1791332" cy="3803888"/>
              </a:xfrm>
              <a:prstGeom prst="rect">
                <a:avLst/>
              </a:prstGeom>
              <a:effectLst>
                <a:outerShdw blurRad="50800" dist="38100" dir="2700000" algn="tl" rotWithShape="0">
                  <a:prstClr val="black">
                    <a:alpha val="40000"/>
                  </a:prstClr>
                </a:outerShdw>
              </a:effectLst>
            </p:spPr>
          </p:pic>
          <p:sp>
            <p:nvSpPr>
              <p:cNvPr id="19" name="Rektangel 15">
                <a:extLst>
                  <a:ext uri="{FF2B5EF4-FFF2-40B4-BE49-F238E27FC236}">
                    <a16:creationId xmlns:a16="http://schemas.microsoft.com/office/drawing/2014/main" id="{1F5C87B8-BC4C-67F2-1896-893D41BB607E}"/>
                  </a:ext>
                </a:extLst>
              </p:cNvPr>
              <p:cNvSpPr/>
              <p:nvPr/>
            </p:nvSpPr>
            <p:spPr>
              <a:xfrm>
                <a:off x="5259037" y="2911419"/>
                <a:ext cx="268844" cy="261868"/>
              </a:xfrm>
              <a:custGeom>
                <a:avLst/>
                <a:gdLst>
                  <a:gd name="connsiteX0" fmla="*/ 0 w 393096"/>
                  <a:gd name="connsiteY0" fmla="*/ 0 h 320512"/>
                  <a:gd name="connsiteX1" fmla="*/ 393096 w 393096"/>
                  <a:gd name="connsiteY1" fmla="*/ 0 h 320512"/>
                  <a:gd name="connsiteX2" fmla="*/ 393096 w 393096"/>
                  <a:gd name="connsiteY2" fmla="*/ 320512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54996 w 393096"/>
                  <a:gd name="connsiteY2" fmla="*/ 290878 h 320512"/>
                  <a:gd name="connsiteX3" fmla="*/ 0 w 393096"/>
                  <a:gd name="connsiteY3" fmla="*/ 320512 h 320512"/>
                  <a:gd name="connsiteX4" fmla="*/ 0 w 393096"/>
                  <a:gd name="connsiteY4" fmla="*/ 0 h 320512"/>
                  <a:gd name="connsiteX0" fmla="*/ 0 w 393096"/>
                  <a:gd name="connsiteY0" fmla="*/ 0 h 324958"/>
                  <a:gd name="connsiteX1" fmla="*/ 393096 w 393096"/>
                  <a:gd name="connsiteY1" fmla="*/ 0 h 324958"/>
                  <a:gd name="connsiteX2" fmla="*/ 354996 w 393096"/>
                  <a:gd name="connsiteY2" fmla="*/ 290878 h 324958"/>
                  <a:gd name="connsiteX3" fmla="*/ 0 w 393096"/>
                  <a:gd name="connsiteY3" fmla="*/ 320512 h 324958"/>
                  <a:gd name="connsiteX4" fmla="*/ 0 w 393096"/>
                  <a:gd name="connsiteY4" fmla="*/ 0 h 324958"/>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59533"/>
                  <a:gd name="connsiteX1" fmla="*/ 393096 w 393096"/>
                  <a:gd name="connsiteY1" fmla="*/ 0 h 359533"/>
                  <a:gd name="connsiteX2" fmla="*/ 340326 w 393096"/>
                  <a:gd name="connsiteY2" fmla="*/ 272948 h 359533"/>
                  <a:gd name="connsiteX3" fmla="*/ 0 w 393096"/>
                  <a:gd name="connsiteY3" fmla="*/ 320512 h 359533"/>
                  <a:gd name="connsiteX4" fmla="*/ 0 w 393096"/>
                  <a:gd name="connsiteY4" fmla="*/ 0 h 359533"/>
                  <a:gd name="connsiteX0" fmla="*/ 0 w 394853"/>
                  <a:gd name="connsiteY0" fmla="*/ 0 h 359533"/>
                  <a:gd name="connsiteX1" fmla="*/ 393096 w 394853"/>
                  <a:gd name="connsiteY1" fmla="*/ 0 h 359533"/>
                  <a:gd name="connsiteX2" fmla="*/ 340326 w 394853"/>
                  <a:gd name="connsiteY2" fmla="*/ 272948 h 359533"/>
                  <a:gd name="connsiteX3" fmla="*/ 0 w 394853"/>
                  <a:gd name="connsiteY3" fmla="*/ 320512 h 359533"/>
                  <a:gd name="connsiteX4" fmla="*/ 0 w 394853"/>
                  <a:gd name="connsiteY4" fmla="*/ 0 h 359533"/>
                  <a:gd name="connsiteX0" fmla="*/ 0 w 394853"/>
                  <a:gd name="connsiteY0" fmla="*/ 0 h 378491"/>
                  <a:gd name="connsiteX1" fmla="*/ 393096 w 394853"/>
                  <a:gd name="connsiteY1" fmla="*/ 0 h 378491"/>
                  <a:gd name="connsiteX2" fmla="*/ 340326 w 394853"/>
                  <a:gd name="connsiteY2" fmla="*/ 272948 h 378491"/>
                  <a:gd name="connsiteX3" fmla="*/ 258137 w 394853"/>
                  <a:gd name="connsiteY3" fmla="*/ 375409 h 378491"/>
                  <a:gd name="connsiteX4" fmla="*/ 0 w 394853"/>
                  <a:gd name="connsiteY4" fmla="*/ 320512 h 378491"/>
                  <a:gd name="connsiteX5" fmla="*/ 0 w 394853"/>
                  <a:gd name="connsiteY5" fmla="*/ 0 h 3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853" h="378491">
                    <a:moveTo>
                      <a:pt x="0" y="0"/>
                    </a:moveTo>
                    <a:lnTo>
                      <a:pt x="393096" y="0"/>
                    </a:lnTo>
                    <a:cubicBezTo>
                      <a:pt x="375506" y="90983"/>
                      <a:pt x="432893" y="225974"/>
                      <a:pt x="340326" y="272948"/>
                    </a:cubicBezTo>
                    <a:cubicBezTo>
                      <a:pt x="316203" y="331984"/>
                      <a:pt x="314858" y="367482"/>
                      <a:pt x="258137" y="375409"/>
                    </a:cubicBezTo>
                    <a:cubicBezTo>
                      <a:pt x="201416" y="383336"/>
                      <a:pt x="41393" y="379549"/>
                      <a:pt x="0" y="320512"/>
                    </a:cubicBezTo>
                    <a:lnTo>
                      <a:pt x="0" y="0"/>
                    </a:lnTo>
                    <a:close/>
                  </a:path>
                </a:pathLst>
              </a:custGeom>
              <a:solidFill>
                <a:srgbClr val="A6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18044657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lstStyle/>
          <a:p>
            <a:r>
              <a:rPr lang="sv-SE" altLang="sv-SE"/>
              <a:t>Detta händer …</a:t>
            </a:r>
          </a:p>
        </p:txBody>
      </p:sp>
      <p:sp>
        <p:nvSpPr>
          <p:cNvPr id="8" name="Platshållare för innehåll 2"/>
          <p:cNvSpPr txBox="1">
            <a:spLocks/>
          </p:cNvSpPr>
          <p:nvPr/>
        </p:nvSpPr>
        <p:spPr>
          <a:xfrm>
            <a:off x="916301" y="1412875"/>
            <a:ext cx="4773299" cy="4608097"/>
          </a:xfrm>
          <a:prstGeom prst="rect">
            <a:avLst/>
          </a:prstGeom>
        </p:spPr>
        <p:txBody>
          <a:bodyPr/>
          <a:lstStyle>
            <a:lvl1pPr marL="252000" indent="-2520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sv-SE" altLang="sv-SE" b="1">
                <a:solidFill>
                  <a:schemeClr val="tx2"/>
                </a:solidFill>
              </a:rPr>
              <a:t>Sammanhållen IT-miljö. </a:t>
            </a:r>
          </a:p>
          <a:p>
            <a:pPr marL="0" indent="0">
              <a:spcAft>
                <a:spcPts val="600"/>
              </a:spcAft>
              <a:buNone/>
            </a:pPr>
            <a:r>
              <a:rPr lang="sv-SE" altLang="sv-SE" sz="1800"/>
              <a:t>Omkring trettio system ersätts av en gemensam IT-miljö. Här ingår tre delar med ett antal olika funktioner:</a:t>
            </a:r>
          </a:p>
          <a:p>
            <a:pPr>
              <a:spcAft>
                <a:spcPts val="600"/>
              </a:spcAft>
            </a:pPr>
            <a:r>
              <a:rPr lang="sv-SE" altLang="sv-SE" sz="1800"/>
              <a:t>Patientjournalen med administrativa verktyg (Millennium)</a:t>
            </a:r>
          </a:p>
          <a:p>
            <a:pPr>
              <a:spcAft>
                <a:spcPts val="600"/>
              </a:spcAft>
            </a:pPr>
            <a:r>
              <a:rPr lang="sv-SE" altLang="sv-SE" sz="1800"/>
              <a:t>Uppkopplad utrustning och logistik </a:t>
            </a:r>
          </a:p>
          <a:p>
            <a:pPr>
              <a:spcAft>
                <a:spcPts val="600"/>
              </a:spcAft>
            </a:pPr>
            <a:r>
              <a:rPr lang="sv-SE" altLang="sv-SE" sz="1800"/>
              <a:t>Befolkningshälsa (i senare version)</a:t>
            </a:r>
          </a:p>
          <a:p>
            <a:pPr marL="0" indent="0">
              <a:spcAft>
                <a:spcPts val="600"/>
              </a:spcAft>
              <a:buNone/>
            </a:pPr>
            <a:endParaRPr lang="sv-SE" altLang="sv-SE" sz="1800"/>
          </a:p>
          <a:p>
            <a:pPr marL="0" indent="0">
              <a:spcAft>
                <a:spcPts val="600"/>
              </a:spcAft>
              <a:buNone/>
            </a:pPr>
            <a:endParaRPr lang="sv-SE" altLang="sv-SE" sz="1800"/>
          </a:p>
          <a:p>
            <a:pPr marL="0" indent="0">
              <a:spcAft>
                <a:spcPts val="600"/>
              </a:spcAft>
              <a:buNone/>
            </a:pPr>
            <a:endParaRPr lang="sv-SE" altLang="sv-SE" sz="1800"/>
          </a:p>
          <a:p>
            <a:pPr marL="0" indent="0">
              <a:spcAft>
                <a:spcPts val="600"/>
              </a:spcAft>
              <a:buNone/>
            </a:pPr>
            <a:endParaRPr lang="sv-SE" altLang="sv-SE" sz="1800"/>
          </a:p>
          <a:p>
            <a:pPr marL="0" indent="0">
              <a:spcAft>
                <a:spcPts val="600"/>
              </a:spcAft>
              <a:buNone/>
            </a:pPr>
            <a:endParaRPr lang="sv-SE" altLang="sv-SE" sz="1800"/>
          </a:p>
          <a:p>
            <a:pPr marL="0" indent="0">
              <a:spcAft>
                <a:spcPts val="600"/>
              </a:spcAft>
              <a:buNone/>
            </a:pPr>
            <a:endParaRPr lang="sv-SE" altLang="sv-SE" sz="1800"/>
          </a:p>
          <a:p>
            <a:pPr marL="0" indent="0">
              <a:spcAft>
                <a:spcPts val="600"/>
              </a:spcAft>
              <a:buNone/>
            </a:pPr>
            <a:endParaRPr lang="sv-SE" altLang="sv-SE" sz="1800"/>
          </a:p>
          <a:p>
            <a:pPr marL="0" indent="0">
              <a:spcAft>
                <a:spcPts val="600"/>
              </a:spcAft>
              <a:buNone/>
            </a:pPr>
            <a:br>
              <a:rPr lang="sv-SE" altLang="sv-SE" sz="2000"/>
            </a:br>
            <a:endParaRPr lang="sv-SE" altLang="sv-SE" sz="2000"/>
          </a:p>
        </p:txBody>
      </p:sp>
      <p:sp>
        <p:nvSpPr>
          <p:cNvPr id="7" name="Platshållare för innehåll 2"/>
          <p:cNvSpPr txBox="1">
            <a:spLocks/>
          </p:cNvSpPr>
          <p:nvPr/>
        </p:nvSpPr>
        <p:spPr>
          <a:xfrm>
            <a:off x="5839315" y="1412875"/>
            <a:ext cx="3653028" cy="2377454"/>
          </a:xfrm>
          <a:prstGeom prst="rect">
            <a:avLst/>
          </a:prstGeom>
        </p:spPr>
        <p:txBody>
          <a:bodyPr/>
          <a:lstStyle>
            <a:defPPr>
              <a:defRPr lang="sv-SE"/>
            </a:defPPr>
            <a:lvl1pPr indent="0">
              <a:lnSpc>
                <a:spcPct val="90000"/>
              </a:lnSpc>
              <a:spcBef>
                <a:spcPts val="0"/>
              </a:spcBef>
              <a:spcAft>
                <a:spcPts val="600"/>
              </a:spcAft>
              <a:buFont typeface="Arial" panose="020B0604020202020204" pitchFamily="34" charset="0"/>
              <a:buNone/>
              <a:defRPr sz="2400" b="1">
                <a:solidFill>
                  <a:schemeClr val="accent3"/>
                </a:solidFill>
              </a:defRPr>
            </a:lvl1pPr>
            <a:lvl2pPr marL="504000" indent="-252000">
              <a:lnSpc>
                <a:spcPct val="90000"/>
              </a:lnSpc>
              <a:spcBef>
                <a:spcPts val="0"/>
              </a:spcBef>
              <a:spcAft>
                <a:spcPts val="1200"/>
              </a:spcAft>
              <a:buFont typeface="Arial" panose="020B0604020202020204" pitchFamily="34" charset="0"/>
              <a:buChar char="–"/>
            </a:lvl2pPr>
            <a:lvl3pPr marL="756000" indent="-252000">
              <a:lnSpc>
                <a:spcPct val="90000"/>
              </a:lnSpc>
              <a:spcBef>
                <a:spcPts val="0"/>
              </a:spcBef>
              <a:spcAft>
                <a:spcPts val="1200"/>
              </a:spcAft>
              <a:buFont typeface="Arial" panose="020B0604020202020204" pitchFamily="34" charset="0"/>
              <a:buChar char="•"/>
              <a:defRPr sz="1400"/>
            </a:lvl3pPr>
            <a:lvl4pPr marL="756000" indent="-252000">
              <a:lnSpc>
                <a:spcPct val="90000"/>
              </a:lnSpc>
              <a:spcBef>
                <a:spcPts val="0"/>
              </a:spcBef>
              <a:spcAft>
                <a:spcPts val="1200"/>
              </a:spcAft>
              <a:buFont typeface="Arial" panose="020B0604020202020204" pitchFamily="34" charset="0"/>
              <a:buChar char="•"/>
              <a:defRPr sz="1400"/>
            </a:lvl4pPr>
            <a:lvl5pPr marL="756000" indent="-252000">
              <a:lnSpc>
                <a:spcPct val="90000"/>
              </a:lnSpc>
              <a:spcBef>
                <a:spcPts val="0"/>
              </a:spcBef>
              <a:spcAft>
                <a:spcPts val="1200"/>
              </a:spcAft>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a:solidFill>
                  <a:schemeClr val="tx2"/>
                </a:solidFill>
              </a:rPr>
              <a:t>Noggrant planerat</a:t>
            </a:r>
            <a:br>
              <a:rPr lang="sv-SE">
                <a:solidFill>
                  <a:schemeClr val="tx2"/>
                </a:solidFill>
              </a:rPr>
            </a:br>
            <a:r>
              <a:rPr lang="sv-SE">
                <a:solidFill>
                  <a:schemeClr val="tx2"/>
                </a:solidFill>
              </a:rPr>
              <a:t>införande. </a:t>
            </a:r>
          </a:p>
          <a:p>
            <a:r>
              <a:rPr lang="sv-SE" sz="1800" b="0">
                <a:solidFill>
                  <a:schemeClr val="tx1"/>
                </a:solidFill>
              </a:rPr>
              <a:t>Systemet har testats noga. </a:t>
            </a:r>
          </a:p>
          <a:p>
            <a:r>
              <a:rPr lang="sv-SE" sz="1800" b="0">
                <a:solidFill>
                  <a:schemeClr val="tx1"/>
                </a:solidFill>
              </a:rPr>
              <a:t>Alla ca 38 000 medarbetare ska förberedas inför förändringen som kommer, och få utbildning innan de börjar arbeta i den nya IT-miljön. </a:t>
            </a:r>
          </a:p>
          <a:p>
            <a:br>
              <a:rPr lang="sv-SE" sz="2000" b="0">
                <a:solidFill>
                  <a:schemeClr val="tx1"/>
                </a:solidFill>
              </a:rPr>
            </a:br>
            <a:endParaRPr lang="sv-SE" sz="2000" b="0">
              <a:solidFill>
                <a:schemeClr val="tx1"/>
              </a:solidFill>
            </a:endParaRPr>
          </a:p>
        </p:txBody>
      </p:sp>
      <p:sp>
        <p:nvSpPr>
          <p:cNvPr id="10" name="Platshållare för innehåll 2"/>
          <p:cNvSpPr txBox="1">
            <a:spLocks/>
          </p:cNvSpPr>
          <p:nvPr/>
        </p:nvSpPr>
        <p:spPr>
          <a:xfrm>
            <a:off x="916302" y="4108051"/>
            <a:ext cx="4923012" cy="2419021"/>
          </a:xfrm>
          <a:prstGeom prst="rect">
            <a:avLst/>
          </a:prstGeom>
        </p:spPr>
        <p:txBody>
          <a:bodyPr/>
          <a:lstStyle>
            <a:lvl1pPr marL="252000" indent="-2520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sv-SE" b="1">
                <a:solidFill>
                  <a:schemeClr val="tx2"/>
                </a:solidFill>
              </a:rPr>
              <a:t>Anpassning och regiongemensamma arbetssätt.</a:t>
            </a:r>
          </a:p>
          <a:p>
            <a:pPr marL="0" indent="0">
              <a:spcAft>
                <a:spcPts val="600"/>
              </a:spcAft>
              <a:buNone/>
            </a:pPr>
            <a:r>
              <a:rPr lang="sv-SE" sz="1800"/>
              <a:t>Runt 400 medarbetare från hälso- och sjuk-vården har anpassat systemet till skånska förhållanden och enats om gemensamma arbetssätt. </a:t>
            </a:r>
          </a:p>
          <a:p>
            <a:pPr marL="0" indent="0">
              <a:spcAft>
                <a:spcPts val="600"/>
              </a:spcAft>
              <a:buNone/>
            </a:pPr>
            <a:r>
              <a:rPr lang="sv-SE" sz="1800"/>
              <a:t>Säkerhetsexperter och jurister har sett över teknik och lagefterlevnad. </a:t>
            </a:r>
          </a:p>
        </p:txBody>
      </p:sp>
      <p:sp>
        <p:nvSpPr>
          <p:cNvPr id="9" name="Platshållare för innehåll 2"/>
          <p:cNvSpPr txBox="1">
            <a:spLocks/>
          </p:cNvSpPr>
          <p:nvPr/>
        </p:nvSpPr>
        <p:spPr>
          <a:xfrm>
            <a:off x="5839314" y="3901825"/>
            <a:ext cx="3729229" cy="2190938"/>
          </a:xfrm>
          <a:prstGeom prst="rect">
            <a:avLst/>
          </a:prstGeom>
        </p:spPr>
        <p:txBody>
          <a:bodyPr/>
          <a:lstStyle>
            <a:lvl1pPr marL="252000" indent="-2520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pPr>
            <a:r>
              <a:rPr lang="sv-SE" b="1">
                <a:solidFill>
                  <a:schemeClr val="tx2"/>
                </a:solidFill>
              </a:rPr>
              <a:t>Det slutar inte här! </a:t>
            </a:r>
          </a:p>
          <a:p>
            <a:pPr marL="0" lvl="0" indent="0">
              <a:spcAft>
                <a:spcPts val="600"/>
              </a:spcAft>
              <a:buNone/>
            </a:pPr>
            <a:r>
              <a:rPr lang="sv-SE" sz="1800" b="1"/>
              <a:t>Allt kommer inte att vara helt perfekt för alla från början. </a:t>
            </a:r>
          </a:p>
          <a:p>
            <a:pPr marL="0" lvl="0" indent="0">
              <a:spcAft>
                <a:spcPts val="600"/>
              </a:spcAft>
              <a:buNone/>
            </a:pPr>
            <a:r>
              <a:rPr lang="sv-SE" sz="1800"/>
              <a:t>Men när vi alla fått </a:t>
            </a:r>
            <a:r>
              <a:rPr lang="sv-SE" altLang="sv-SE" sz="1800"/>
              <a:t>det nya systemet kan vi tillsammans fortsätta vårt arbete med </a:t>
            </a:r>
            <a:r>
              <a:rPr lang="sv-SE" sz="1800"/>
              <a:t>att utveckla och utforma det.</a:t>
            </a:r>
          </a:p>
        </p:txBody>
      </p:sp>
      <p:grpSp>
        <p:nvGrpSpPr>
          <p:cNvPr id="3" name="Grupp 2">
            <a:extLst>
              <a:ext uri="{FF2B5EF4-FFF2-40B4-BE49-F238E27FC236}">
                <a16:creationId xmlns:a16="http://schemas.microsoft.com/office/drawing/2014/main" id="{837CE205-ED5C-D953-1E5F-21ABE69ECA44}"/>
              </a:ext>
            </a:extLst>
          </p:cNvPr>
          <p:cNvGrpSpPr/>
          <p:nvPr/>
        </p:nvGrpSpPr>
        <p:grpSpPr>
          <a:xfrm>
            <a:off x="9425689" y="1328253"/>
            <a:ext cx="1786119" cy="4551118"/>
            <a:chOff x="9425689" y="1328253"/>
            <a:chExt cx="1786119" cy="4551118"/>
          </a:xfrm>
        </p:grpSpPr>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5689" y="1328253"/>
              <a:ext cx="1786119" cy="4551118"/>
            </a:xfrm>
            <a:prstGeom prst="rect">
              <a:avLst/>
            </a:prstGeom>
            <a:effectLst>
              <a:outerShdw blurRad="50800" dist="38100" dir="2700000" algn="tl" rotWithShape="0">
                <a:prstClr val="black">
                  <a:alpha val="40000"/>
                </a:prstClr>
              </a:outerShdw>
            </a:effectLst>
          </p:spPr>
        </p:pic>
        <p:sp>
          <p:nvSpPr>
            <p:cNvPr id="2" name="Rektangel 1">
              <a:extLst>
                <a:ext uri="{FF2B5EF4-FFF2-40B4-BE49-F238E27FC236}">
                  <a16:creationId xmlns:a16="http://schemas.microsoft.com/office/drawing/2014/main" id="{571F8B40-C152-3AF2-D44D-BA6322F1D7E0}"/>
                </a:ext>
              </a:extLst>
            </p:cNvPr>
            <p:cNvSpPr/>
            <p:nvPr/>
          </p:nvSpPr>
          <p:spPr>
            <a:xfrm>
              <a:off x="10382248" y="2966627"/>
              <a:ext cx="215900" cy="215900"/>
            </a:xfrm>
            <a:prstGeom prst="rect">
              <a:avLst/>
            </a:prstGeom>
            <a:solidFill>
              <a:srgbClr val="A6D2D7"/>
            </a:solidFill>
            <a:ln>
              <a:solidFill>
                <a:srgbClr val="A6D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3091058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272055" y="1010843"/>
            <a:ext cx="3138031" cy="1323439"/>
          </a:xfrm>
          <a:prstGeom prst="rect">
            <a:avLst/>
          </a:prstGeom>
          <a:noFill/>
        </p:spPr>
        <p:txBody>
          <a:bodyPr wrap="square" rtlCol="0">
            <a:spAutoFit/>
          </a:bodyPr>
          <a:lstStyle/>
          <a:p>
            <a:pPr algn="ctr"/>
            <a:r>
              <a:rPr lang="sv-SE" sz="2000">
                <a:solidFill>
                  <a:schemeClr val="tx2"/>
                </a:solidFill>
              </a:rPr>
              <a:t>Digitalisering innebär inte att vi ska översätta vårt nuvarande arbetssätt till </a:t>
            </a:r>
            <a:br>
              <a:rPr lang="sv-SE" sz="2000">
                <a:solidFill>
                  <a:schemeClr val="tx2"/>
                </a:solidFill>
              </a:rPr>
            </a:br>
            <a:r>
              <a:rPr lang="sv-SE" sz="2000">
                <a:solidFill>
                  <a:schemeClr val="tx2"/>
                </a:solidFill>
              </a:rPr>
              <a:t>”något digitalt”.</a:t>
            </a:r>
            <a:endParaRPr lang="en-US" sz="2000">
              <a:solidFill>
                <a:schemeClr val="tx2"/>
              </a:solidFill>
            </a:endParaRPr>
          </a:p>
        </p:txBody>
      </p:sp>
      <p:sp>
        <p:nvSpPr>
          <p:cNvPr id="4" name="textruta 3"/>
          <p:cNvSpPr txBox="1"/>
          <p:nvPr/>
        </p:nvSpPr>
        <p:spPr>
          <a:xfrm>
            <a:off x="6037165" y="1549452"/>
            <a:ext cx="2973091" cy="1569660"/>
          </a:xfrm>
          <a:prstGeom prst="rect">
            <a:avLst/>
          </a:prstGeom>
          <a:noFill/>
        </p:spPr>
        <p:txBody>
          <a:bodyPr wrap="square" rtlCol="0">
            <a:spAutoFit/>
          </a:bodyPr>
          <a:lstStyle/>
          <a:p>
            <a:pPr algn="ctr"/>
            <a:r>
              <a:rPr lang="sv-SE" sz="2400" b="1">
                <a:solidFill>
                  <a:schemeClr val="tx2"/>
                </a:solidFill>
              </a:rPr>
              <a:t>Det innebär att vi </a:t>
            </a:r>
            <a:br>
              <a:rPr lang="sv-SE" sz="2400" b="1">
                <a:solidFill>
                  <a:schemeClr val="tx2"/>
                </a:solidFill>
              </a:rPr>
            </a:br>
            <a:r>
              <a:rPr lang="sv-SE" sz="2400" b="1">
                <a:solidFill>
                  <a:schemeClr val="tx2"/>
                </a:solidFill>
              </a:rPr>
              <a:t>måste förändra </a:t>
            </a:r>
            <a:br>
              <a:rPr lang="sv-SE" sz="2400" b="1">
                <a:solidFill>
                  <a:schemeClr val="tx2"/>
                </a:solidFill>
              </a:rPr>
            </a:br>
            <a:r>
              <a:rPr lang="sv-SE" sz="2400" b="1">
                <a:solidFill>
                  <a:schemeClr val="tx2"/>
                </a:solidFill>
              </a:rPr>
              <a:t>hur vi tänker </a:t>
            </a:r>
            <a:br>
              <a:rPr lang="sv-SE" sz="2400" b="1">
                <a:solidFill>
                  <a:schemeClr val="tx2"/>
                </a:solidFill>
              </a:rPr>
            </a:br>
            <a:r>
              <a:rPr lang="sv-SE" sz="2400" b="1">
                <a:solidFill>
                  <a:schemeClr val="tx2"/>
                </a:solidFill>
              </a:rPr>
              <a:t>och arbetar!</a:t>
            </a:r>
            <a:endParaRPr lang="en-US" sz="2400" b="1">
              <a:solidFill>
                <a:schemeClr val="tx2"/>
              </a:solidFill>
            </a:endParaRPr>
          </a:p>
        </p:txBody>
      </p:sp>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847" y="1514028"/>
            <a:ext cx="2272417" cy="4188858"/>
          </a:xfrm>
          <a:prstGeom prst="rect">
            <a:avLst/>
          </a:prstGeom>
          <a:effectLst>
            <a:outerShdw blurRad="50800" dist="38100" dir="2700000" algn="tl" rotWithShape="0">
              <a:prstClr val="black">
                <a:alpha val="40000"/>
              </a:prstClr>
            </a:outerShdw>
          </a:effectLst>
        </p:spPr>
      </p:pic>
      <p:grpSp>
        <p:nvGrpSpPr>
          <p:cNvPr id="2" name="Grupp 1"/>
          <p:cNvGrpSpPr/>
          <p:nvPr/>
        </p:nvGrpSpPr>
        <p:grpSpPr>
          <a:xfrm>
            <a:off x="8396368" y="1911989"/>
            <a:ext cx="2122722" cy="4188858"/>
            <a:chOff x="8396368" y="1911989"/>
            <a:chExt cx="2122722" cy="4188858"/>
          </a:xfrm>
        </p:grpSpPr>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6368" y="1911989"/>
              <a:ext cx="2122722" cy="4188858"/>
            </a:xfrm>
            <a:prstGeom prst="rect">
              <a:avLst/>
            </a:prstGeom>
            <a:effectLst>
              <a:outerShdw blurRad="50800" dist="38100" dir="2700000" algn="tl" rotWithShape="0">
                <a:prstClr val="black">
                  <a:alpha val="40000"/>
                </a:prstClr>
              </a:outerShdw>
            </a:effectLst>
          </p:spPr>
        </p:pic>
        <p:sp>
          <p:nvSpPr>
            <p:cNvPr id="7" name="Rektangel med rundade hörn 6"/>
            <p:cNvSpPr/>
            <p:nvPr/>
          </p:nvSpPr>
          <p:spPr>
            <a:xfrm rot="1099011">
              <a:off x="8810943" y="3502700"/>
              <a:ext cx="185090" cy="209637"/>
            </a:xfrm>
            <a:prstGeom prst="roundRect">
              <a:avLst>
                <a:gd name="adj" fmla="val 32563"/>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grpSp>
      <p:sp>
        <p:nvSpPr>
          <p:cNvPr id="9" name="Rektangel 8"/>
          <p:cNvSpPr/>
          <p:nvPr/>
        </p:nvSpPr>
        <p:spPr>
          <a:xfrm>
            <a:off x="3011807" y="4340699"/>
            <a:ext cx="5108066" cy="1708160"/>
          </a:xfrm>
          <a:prstGeom prst="rect">
            <a:avLst/>
          </a:prstGeom>
        </p:spPr>
        <p:txBody>
          <a:bodyPr wrap="square">
            <a:spAutoFit/>
          </a:bodyPr>
          <a:lstStyle/>
          <a:p>
            <a:pPr algn="ctr">
              <a:spcAft>
                <a:spcPts val="600"/>
              </a:spcAft>
            </a:pPr>
            <a:r>
              <a:rPr lang="sv-SE" sz="2000"/>
              <a:t>Vi måste undersöka</a:t>
            </a:r>
            <a:br>
              <a:rPr lang="sv-SE" sz="2000"/>
            </a:br>
            <a:r>
              <a:rPr lang="sv-SE" sz="2000" b="1"/>
              <a:t>hur vi kan göra saker och ting bättre med hjälp av digitala resurser. </a:t>
            </a:r>
          </a:p>
          <a:p>
            <a:pPr algn="ctr">
              <a:spcAft>
                <a:spcPts val="600"/>
              </a:spcAft>
            </a:pPr>
            <a:r>
              <a:rPr lang="sv-SE" sz="2000"/>
              <a:t>Annars riskerar vi att överföra gamla problem till nya system. </a:t>
            </a:r>
          </a:p>
        </p:txBody>
      </p:sp>
    </p:spTree>
    <p:extLst>
      <p:ext uri="{BB962C8B-B14F-4D97-AF65-F5344CB8AC3E}">
        <p14:creationId xmlns:p14="http://schemas.microsoft.com/office/powerpoint/2010/main" val="29438431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med rundade hörn 18"/>
          <p:cNvSpPr/>
          <p:nvPr/>
        </p:nvSpPr>
        <p:spPr>
          <a:xfrm>
            <a:off x="6096332" y="1776842"/>
            <a:ext cx="3592675" cy="1575885"/>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lvl="1" algn="ctr" defTabSz="533400">
              <a:lnSpc>
                <a:spcPct val="90000"/>
              </a:lnSpc>
              <a:spcAft>
                <a:spcPts val="600"/>
              </a:spcAf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Informationen kan återanvändas</a:t>
            </a:r>
          </a:p>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Fler mallar, mindre fritext </a:t>
            </a:r>
            <a:b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och mindre dubbeldokumentation. </a:t>
            </a:r>
          </a:p>
          <a:p>
            <a:pPr marL="0" marR="0" lvl="1" indent="0" algn="ctr" defTabSz="533400" rtl="0" eaLnBrk="1" fontAlgn="auto" latinLnBrk="0" hangingPunct="1">
              <a:lnSpc>
                <a:spcPct val="90000"/>
              </a:lnSpc>
              <a:spcBef>
                <a:spcPts val="0"/>
              </a:spcBef>
              <a:spcAft>
                <a:spcPts val="600"/>
              </a:spcAft>
              <a:buClrTx/>
              <a:buSzTx/>
              <a:buFontTx/>
              <a:buNone/>
              <a:tabLst/>
              <a:defRPr/>
            </a:pP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Rektangel med rundade hörn 22"/>
          <p:cNvSpPr/>
          <p:nvPr/>
        </p:nvSpPr>
        <p:spPr>
          <a:xfrm>
            <a:off x="6096119" y="1657667"/>
            <a:ext cx="3592675" cy="504001"/>
          </a:xfrm>
          <a:prstGeom prst="roundRect">
            <a:avLst>
              <a:gd name="adj" fmla="val 27614"/>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72000" rIns="36000" bIns="72000" rtlCol="0" anchor="ctr"/>
          <a:lstStyle/>
          <a:p>
            <a:pPr marL="0" marR="0" lvl="0" indent="0" algn="ctr" defTabSz="1155700" rtl="0" eaLnBrk="1" fontAlgn="auto" latinLnBrk="0" hangingPunct="1">
              <a:lnSpc>
                <a:spcPct val="90000"/>
              </a:lnSpc>
              <a:spcBef>
                <a:spcPts val="0"/>
              </a:spcBef>
              <a:spcAft>
                <a:spcPct val="3500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Strukturerad dokumentation</a:t>
            </a:r>
          </a:p>
        </p:txBody>
      </p:sp>
      <p:sp>
        <p:nvSpPr>
          <p:cNvPr id="20" name="Rektangel med rundade hörn 19"/>
          <p:cNvSpPr/>
          <p:nvPr/>
        </p:nvSpPr>
        <p:spPr>
          <a:xfrm>
            <a:off x="2343044" y="1776841"/>
            <a:ext cx="3592675" cy="1598265"/>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Enhetliga arbetssätt</a:t>
            </a:r>
          </a:p>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Gemensam digital miljö, regiongemensamma arbetssätt, samsyn kring dokumentation.</a:t>
            </a:r>
          </a:p>
          <a:p>
            <a:pPr marL="0" marR="0" lvl="1" indent="0" algn="ctr" defTabSz="533400" rtl="0" eaLnBrk="1" fontAlgn="auto" latinLnBrk="0" hangingPunct="1">
              <a:lnSpc>
                <a:spcPct val="90000"/>
              </a:lnSpc>
              <a:spcBef>
                <a:spcPts val="0"/>
              </a:spcBef>
              <a:spcAft>
                <a:spcPts val="600"/>
              </a:spcAft>
              <a:buClrTx/>
              <a:buSzTx/>
              <a:buFontTx/>
              <a:buNone/>
              <a:tabLst/>
              <a:defRPr/>
            </a:pP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1" indent="0" algn="ctr" defTabSz="533400" rtl="0" eaLnBrk="1" fontAlgn="auto" latinLnBrk="0" hangingPunct="1">
              <a:lnSpc>
                <a:spcPct val="90000"/>
              </a:lnSpc>
              <a:spcBef>
                <a:spcPts val="0"/>
              </a:spcBef>
              <a:spcAft>
                <a:spcPts val="600"/>
              </a:spcAft>
              <a:buClrTx/>
              <a:buSzTx/>
              <a:buFontTx/>
              <a:buNone/>
              <a:tabLst/>
              <a:defRPr/>
            </a:pP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Rektangel med rundade hörn 27"/>
          <p:cNvSpPr/>
          <p:nvPr/>
        </p:nvSpPr>
        <p:spPr>
          <a:xfrm>
            <a:off x="2342826" y="1657667"/>
            <a:ext cx="3592675" cy="504001"/>
          </a:xfrm>
          <a:prstGeom prst="roundRect">
            <a:avLst>
              <a:gd name="adj" fmla="val 29586"/>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72000" rIns="36000" bIns="72000" rtlCol="0" anchor="ctr"/>
          <a:lstStyle/>
          <a:p>
            <a:pPr marL="0" marR="0" lvl="0" indent="0" algn="ctr" defTabSz="1155700" rtl="0" eaLnBrk="1" fontAlgn="auto" latinLnBrk="0" hangingPunct="1">
              <a:lnSpc>
                <a:spcPct val="90000"/>
              </a:lnSpc>
              <a:spcBef>
                <a:spcPts val="0"/>
              </a:spcBef>
              <a:spcAft>
                <a:spcPct val="3500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Standardisering</a:t>
            </a:r>
          </a:p>
        </p:txBody>
      </p:sp>
      <p:sp>
        <p:nvSpPr>
          <p:cNvPr id="29" name="Rektangel med rundade hörn 28"/>
          <p:cNvSpPr/>
          <p:nvPr/>
        </p:nvSpPr>
        <p:spPr>
          <a:xfrm>
            <a:off x="488544" y="3697601"/>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lvl="1" algn="ctr" defTabSz="533400">
              <a:lnSpc>
                <a:spcPct val="90000"/>
              </a:lnSpc>
              <a:spcAft>
                <a:spcPts val="600"/>
              </a:spcAf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Åtgärder sker digitalt</a:t>
            </a:r>
          </a:p>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Ordination – de flesta åtgärder </a:t>
            </a:r>
            <a:b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som gäller en patient.</a:t>
            </a:r>
          </a:p>
        </p:txBody>
      </p:sp>
      <p:sp>
        <p:nvSpPr>
          <p:cNvPr id="33" name="Rektangel med rundade hörn 32"/>
          <p:cNvSpPr/>
          <p:nvPr/>
        </p:nvSpPr>
        <p:spPr>
          <a:xfrm>
            <a:off x="488333" y="3578427"/>
            <a:ext cx="3592675" cy="504000"/>
          </a:xfrm>
          <a:prstGeom prst="roundRect">
            <a:avLst>
              <a:gd name="adj" fmla="val 25642"/>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Ordinationsdriven vårdprocess</a:t>
            </a: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Rektangel med rundade hörn 29"/>
          <p:cNvSpPr/>
          <p:nvPr/>
        </p:nvSpPr>
        <p:spPr>
          <a:xfrm>
            <a:off x="4241627" y="3697601"/>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Så nära vårdhändelsen </a:t>
            </a:r>
            <a:b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som möjligt</a:t>
            </a: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Rektangel med rundade hörn 33"/>
          <p:cNvSpPr/>
          <p:nvPr/>
        </p:nvSpPr>
        <p:spPr>
          <a:xfrm>
            <a:off x="4241627" y="3578430"/>
            <a:ext cx="3592675" cy="503998"/>
          </a:xfrm>
          <a:prstGeom prst="roundRect">
            <a:avLst>
              <a:gd name="adj" fmla="val 25642"/>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marL="0" marR="0" lvl="0" indent="0" algn="ctr" defTabSz="11557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Realtidsdokumentation</a:t>
            </a:r>
          </a:p>
        </p:txBody>
      </p:sp>
      <p:sp>
        <p:nvSpPr>
          <p:cNvPr id="32" name="Rektangel med rundade hörn 31"/>
          <p:cNvSpPr/>
          <p:nvPr/>
        </p:nvSpPr>
        <p:spPr>
          <a:xfrm>
            <a:off x="7994709" y="3697601"/>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Anpassad information</a:t>
            </a:r>
            <a:b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till roll och situation</a:t>
            </a: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 med olika behörighet och inställningar. </a:t>
            </a:r>
          </a:p>
        </p:txBody>
      </p:sp>
      <p:sp>
        <p:nvSpPr>
          <p:cNvPr id="36" name="Rektangel med rundade hörn 35"/>
          <p:cNvSpPr/>
          <p:nvPr/>
        </p:nvSpPr>
        <p:spPr>
          <a:xfrm>
            <a:off x="7994918" y="3578421"/>
            <a:ext cx="3592675" cy="504006"/>
          </a:xfrm>
          <a:prstGeom prst="roundRect">
            <a:avLst>
              <a:gd name="adj" fmla="val 23670"/>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marL="0" marR="0" lvl="0" indent="0" algn="ctr" defTabSz="11557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Rollstyrda vyer</a:t>
            </a:r>
          </a:p>
        </p:txBody>
      </p:sp>
      <p:sp>
        <p:nvSpPr>
          <p:cNvPr id="4" name="Pratbubbla: rektangel med rundade hörn 3">
            <a:extLst>
              <a:ext uri="{FF2B5EF4-FFF2-40B4-BE49-F238E27FC236}">
                <a16:creationId xmlns:a16="http://schemas.microsoft.com/office/drawing/2014/main" id="{DAE44EBA-1319-E27A-1FB1-6CDD04E72FFE}"/>
              </a:ext>
            </a:extLst>
          </p:cNvPr>
          <p:cNvSpPr/>
          <p:nvPr/>
        </p:nvSpPr>
        <p:spPr>
          <a:xfrm>
            <a:off x="5599958" y="5267946"/>
            <a:ext cx="3211830" cy="926532"/>
          </a:xfrm>
          <a:prstGeom prst="wedgeRoundRectCallout">
            <a:avLst>
              <a:gd name="adj1" fmla="val -67236"/>
              <a:gd name="adj2" fmla="val -28570"/>
              <a:gd name="adj3" fmla="val 16667"/>
            </a:avLst>
          </a:prstGeom>
          <a:ln w="285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a:ln>
                  <a:noFill/>
                </a:ln>
                <a:solidFill>
                  <a:srgbClr val="307C8E"/>
                </a:solidFill>
                <a:effectLst/>
                <a:uLnTx/>
                <a:uFillTx/>
                <a:ea typeface="+mn-ea"/>
                <a:cs typeface="+mn-cs"/>
              </a:rPr>
              <a:t>När vi arbetar så här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a:ln>
                  <a:noFill/>
                </a:ln>
                <a:solidFill>
                  <a:srgbClr val="307C8E"/>
                </a:solidFill>
                <a:effectLst/>
                <a:uLnTx/>
                <a:uFillTx/>
                <a:ea typeface="+mn-ea"/>
                <a:cs typeface="+mn-cs"/>
              </a:rPr>
              <a:t>tar vi vara på de möjligheter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a:ln>
                  <a:noFill/>
                </a:ln>
                <a:solidFill>
                  <a:srgbClr val="307C8E"/>
                </a:solidFill>
                <a:effectLst/>
                <a:uLnTx/>
                <a:uFillTx/>
                <a:ea typeface="+mn-ea"/>
                <a:cs typeface="+mn-cs"/>
              </a:rPr>
              <a:t>som SDV ger.</a:t>
            </a:r>
          </a:p>
        </p:txBody>
      </p:sp>
      <p:pic>
        <p:nvPicPr>
          <p:cNvPr id="8" name="Bildobjekt 7">
            <a:extLst>
              <a:ext uri="{FF2B5EF4-FFF2-40B4-BE49-F238E27FC236}">
                <a16:creationId xmlns:a16="http://schemas.microsoft.com/office/drawing/2014/main" id="{466CB9F0-AD25-54E3-60AC-82933F2B1A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393"/>
          <a:stretch/>
        </p:blipFill>
        <p:spPr>
          <a:xfrm>
            <a:off x="3543300" y="4082427"/>
            <a:ext cx="2213732" cy="3997220"/>
          </a:xfrm>
          <a:prstGeom prst="rect">
            <a:avLst/>
          </a:prstGeom>
          <a:effectLst>
            <a:outerShdw blurRad="50800" dist="38100" dir="2700000" algn="tl" rotWithShape="0">
              <a:prstClr val="black">
                <a:alpha val="40000"/>
              </a:prstClr>
            </a:outerShdw>
          </a:effectLst>
        </p:spPr>
      </p:pic>
      <p:sp>
        <p:nvSpPr>
          <p:cNvPr id="5" name="Rubrik 4">
            <a:extLst>
              <a:ext uri="{FF2B5EF4-FFF2-40B4-BE49-F238E27FC236}">
                <a16:creationId xmlns:a16="http://schemas.microsoft.com/office/drawing/2014/main" id="{0AFC9486-03E8-9ED6-49E5-189EC6FDDD99}"/>
              </a:ext>
            </a:extLst>
          </p:cNvPr>
          <p:cNvSpPr>
            <a:spLocks noGrp="1"/>
          </p:cNvSpPr>
          <p:nvPr>
            <p:ph type="title"/>
          </p:nvPr>
        </p:nvSpPr>
        <p:spPr>
          <a:xfrm>
            <a:off x="614584" y="393690"/>
            <a:ext cx="10972800" cy="735153"/>
          </a:xfrm>
        </p:spPr>
        <p:txBody>
          <a:bodyPr/>
          <a:lstStyle/>
          <a:p>
            <a:r>
              <a:rPr lang="sv-SE" altLang="sv-SE" sz="3600"/>
              <a:t>Fem principer för hur vi ska arbeta med SDV</a:t>
            </a:r>
            <a:br>
              <a:rPr lang="sv-SE" altLang="sv-SE" sz="3600"/>
            </a:br>
            <a:endParaRPr lang="sv-SE"/>
          </a:p>
        </p:txBody>
      </p:sp>
    </p:spTree>
    <p:extLst>
      <p:ext uri="{BB962C8B-B14F-4D97-AF65-F5344CB8AC3E}">
        <p14:creationId xmlns:p14="http://schemas.microsoft.com/office/powerpoint/2010/main" val="15407827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6F193F17-A8BF-E5C2-0D23-CED1C86200E2}"/>
              </a:ext>
            </a:extLst>
          </p:cNvPr>
          <p:cNvGrpSpPr/>
          <p:nvPr/>
        </p:nvGrpSpPr>
        <p:grpSpPr>
          <a:xfrm>
            <a:off x="9286300" y="271486"/>
            <a:ext cx="2803654" cy="5532582"/>
            <a:chOff x="3864404" y="4957449"/>
            <a:chExt cx="821653" cy="1621405"/>
          </a:xfrm>
        </p:grpSpPr>
        <p:pic>
          <p:nvPicPr>
            <p:cNvPr id="5" name="Bildobjekt 4">
              <a:extLst>
                <a:ext uri="{FF2B5EF4-FFF2-40B4-BE49-F238E27FC236}">
                  <a16:creationId xmlns:a16="http://schemas.microsoft.com/office/drawing/2014/main" id="{82E8A2DB-2089-1F55-E6E1-162923A29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4404" y="4957449"/>
              <a:ext cx="821653" cy="1621405"/>
            </a:xfrm>
            <a:prstGeom prst="rect">
              <a:avLst/>
            </a:prstGeom>
            <a:effectLst>
              <a:outerShdw blurRad="50800" dist="38100" dir="2700000" algn="tl" rotWithShape="0">
                <a:prstClr val="black">
                  <a:alpha val="40000"/>
                </a:prstClr>
              </a:outerShdw>
            </a:effectLst>
          </p:spPr>
        </p:pic>
        <p:sp>
          <p:nvSpPr>
            <p:cNvPr id="6" name="Rektangel: rundade hörn 5">
              <a:extLst>
                <a:ext uri="{FF2B5EF4-FFF2-40B4-BE49-F238E27FC236}">
                  <a16:creationId xmlns:a16="http://schemas.microsoft.com/office/drawing/2014/main" id="{8E650F6B-92F3-F119-1650-71F6A157AEF3}"/>
                </a:ext>
              </a:extLst>
            </p:cNvPr>
            <p:cNvSpPr/>
            <p:nvPr/>
          </p:nvSpPr>
          <p:spPr>
            <a:xfrm rot="1333618">
              <a:off x="4025773" y="5578384"/>
              <a:ext cx="79484" cy="7461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3314" name="Rubrik 1"/>
          <p:cNvSpPr>
            <a:spLocks noGrp="1"/>
          </p:cNvSpPr>
          <p:nvPr>
            <p:ph type="title"/>
          </p:nvPr>
        </p:nvSpPr>
        <p:spPr/>
        <p:txBody>
          <a:bodyPr/>
          <a:lstStyle/>
          <a:p>
            <a:r>
              <a:rPr lang="sv-SE" altLang="sv-SE" sz="3200"/>
              <a:t>Så kommer vi att arbeta</a:t>
            </a:r>
          </a:p>
        </p:txBody>
      </p:sp>
      <p:grpSp>
        <p:nvGrpSpPr>
          <p:cNvPr id="4" name="Grupp 3"/>
          <p:cNvGrpSpPr/>
          <p:nvPr/>
        </p:nvGrpSpPr>
        <p:grpSpPr>
          <a:xfrm>
            <a:off x="226038" y="1053932"/>
            <a:ext cx="11356361" cy="4866734"/>
            <a:chOff x="501630" y="1172757"/>
            <a:chExt cx="11099260" cy="4866734"/>
          </a:xfrm>
          <a:effectLst>
            <a:outerShdw blurRad="50800" dist="38100" dir="2700000" algn="tl" rotWithShape="0">
              <a:prstClr val="black">
                <a:alpha val="40000"/>
              </a:prstClr>
            </a:outerShdw>
          </a:effectLst>
        </p:grpSpPr>
        <p:sp>
          <p:nvSpPr>
            <p:cNvPr id="19" name="Rektangel med rundade hörn 18"/>
            <p:cNvSpPr/>
            <p:nvPr/>
          </p:nvSpPr>
          <p:spPr>
            <a:xfrm>
              <a:off x="6109629" y="1291932"/>
              <a:ext cx="3592675" cy="2266277"/>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lvl="1" defTabSz="533400">
                <a:lnSpc>
                  <a:spcPct val="90000"/>
                </a:lnSpc>
                <a:spcAft>
                  <a:spcPts val="600"/>
                </a:spcAft>
                <a:defRPr/>
              </a:pPr>
              <a:r>
                <a:rPr lang="sv-SE" sz="1600" b="1">
                  <a:solidFill>
                    <a:schemeClr val="tx1"/>
                  </a:solidFill>
                </a:rPr>
                <a:t>Fler mallar, mindre fritext och mindre dubbeldokumentation. </a:t>
              </a:r>
            </a:p>
            <a:p>
              <a:pPr marL="182563" lvl="1" indent="-182563" defTabSz="533400">
                <a:lnSpc>
                  <a:spcPct val="90000"/>
                </a:lnSpc>
                <a:spcAft>
                  <a:spcPts val="600"/>
                </a:spcAft>
                <a:buFont typeface="Arial" panose="020B0604020202020204" pitchFamily="34" charset="0"/>
                <a:buChar char="•"/>
                <a:defRPr/>
              </a:pPr>
              <a:r>
                <a:rPr lang="sv-SE" sz="1600">
                  <a:solidFill>
                    <a:schemeClr val="tx1"/>
                  </a:solidFill>
                </a:rPr>
                <a:t>Informationen mer enhetlig och lättillgänglig. </a:t>
              </a:r>
            </a:p>
            <a:p>
              <a:pPr marL="182563" lvl="1" indent="-182563" defTabSz="533400">
                <a:lnSpc>
                  <a:spcPct val="90000"/>
                </a:lnSpc>
                <a:spcAft>
                  <a:spcPts val="600"/>
                </a:spcAft>
                <a:buFont typeface="Arial" panose="020B0604020202020204" pitchFamily="34" charset="0"/>
                <a:buChar char="•"/>
                <a:defRPr/>
              </a:pPr>
              <a:r>
                <a:rPr lang="sv-SE" sz="1600">
                  <a:solidFill>
                    <a:schemeClr val="tx1"/>
                  </a:solidFill>
                </a:rPr>
                <a:t>Strukturerad information kan återanvändas som underlag för beslutsstöd, kvalitetsregister etc.</a:t>
              </a:r>
            </a:p>
            <a:p>
              <a:pPr marL="0" lvl="1" defTabSz="533400">
                <a:lnSpc>
                  <a:spcPct val="90000"/>
                </a:lnSpc>
                <a:spcAft>
                  <a:spcPts val="600"/>
                </a:spcAft>
                <a:defRPr/>
              </a:pPr>
              <a:endParaRPr lang="sv-SE" sz="1600">
                <a:solidFill>
                  <a:schemeClr val="tx1"/>
                </a:solidFill>
              </a:endParaRPr>
            </a:p>
          </p:txBody>
        </p:sp>
        <p:sp>
          <p:nvSpPr>
            <p:cNvPr id="23" name="Rektangel med rundade hörn 22"/>
            <p:cNvSpPr/>
            <p:nvPr/>
          </p:nvSpPr>
          <p:spPr>
            <a:xfrm>
              <a:off x="6109416" y="1172757"/>
              <a:ext cx="3592675" cy="504001"/>
            </a:xfrm>
            <a:prstGeom prst="roundRect">
              <a:avLst>
                <a:gd name="adj" fmla="val 27614"/>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72000" rIns="36000" bIns="72000" rtlCol="0" anchor="ctr"/>
            <a:lstStyle/>
            <a:p>
              <a:pPr algn="ctr" defTabSz="1155700">
                <a:lnSpc>
                  <a:spcPct val="90000"/>
                </a:lnSpc>
                <a:spcAft>
                  <a:spcPct val="35000"/>
                </a:spcAft>
                <a:defRPr/>
              </a:pPr>
              <a:r>
                <a:rPr lang="sv-SE" b="1"/>
                <a:t>Strukturerad dokumentation</a:t>
              </a:r>
            </a:p>
          </p:txBody>
        </p:sp>
        <p:sp>
          <p:nvSpPr>
            <p:cNvPr id="20" name="Rektangel med rundade hörn 19"/>
            <p:cNvSpPr/>
            <p:nvPr/>
          </p:nvSpPr>
          <p:spPr>
            <a:xfrm>
              <a:off x="2356341" y="1291932"/>
              <a:ext cx="3592675" cy="2268000"/>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lvl="1" defTabSz="533400">
                <a:lnSpc>
                  <a:spcPct val="90000"/>
                </a:lnSpc>
                <a:spcAft>
                  <a:spcPts val="600"/>
                </a:spcAft>
                <a:defRPr/>
              </a:pPr>
              <a:r>
                <a:rPr lang="sv-SE" sz="1600" b="1">
                  <a:solidFill>
                    <a:schemeClr val="tx1"/>
                  </a:solidFill>
                </a:rPr>
                <a:t>Gemensam digital miljö, enhetliga arbetssätt, samsyn kring dokumentation</a:t>
              </a:r>
            </a:p>
            <a:p>
              <a:pPr marL="182563" lvl="1" indent="-182563" defTabSz="533400">
                <a:lnSpc>
                  <a:spcPct val="90000"/>
                </a:lnSpc>
                <a:spcAft>
                  <a:spcPts val="600"/>
                </a:spcAft>
                <a:buFont typeface="Arial" panose="020B0604020202020204" pitchFamily="34" charset="0"/>
                <a:buChar char="•"/>
                <a:defRPr/>
              </a:pPr>
              <a:r>
                <a:rPr lang="sv-SE" sz="1600">
                  <a:solidFill>
                    <a:schemeClr val="tx1"/>
                  </a:solidFill>
                </a:rPr>
                <a:t>Mer jämlik och säker hälso- och sjukvård över hela Skåne. </a:t>
              </a:r>
            </a:p>
            <a:p>
              <a:pPr marL="182563" lvl="1" indent="-182563" defTabSz="533400">
                <a:lnSpc>
                  <a:spcPct val="90000"/>
                </a:lnSpc>
                <a:spcAft>
                  <a:spcPts val="600"/>
                </a:spcAft>
                <a:buFont typeface="Arial" panose="020B0604020202020204" pitchFamily="34" charset="0"/>
                <a:buChar char="•"/>
                <a:defRPr/>
              </a:pPr>
              <a:r>
                <a:rPr lang="sv-SE" sz="1600">
                  <a:solidFill>
                    <a:schemeClr val="tx1"/>
                  </a:solidFill>
                </a:rPr>
                <a:t>Bidrar till smidig övergång för patienten mellan olika vårdformer.</a:t>
              </a:r>
            </a:p>
            <a:p>
              <a:pPr marL="0" lvl="1" defTabSz="533400">
                <a:lnSpc>
                  <a:spcPct val="90000"/>
                </a:lnSpc>
                <a:spcAft>
                  <a:spcPts val="600"/>
                </a:spcAft>
                <a:defRPr/>
              </a:pPr>
              <a:endParaRPr lang="sv-SE" sz="1600">
                <a:solidFill>
                  <a:schemeClr val="tx1"/>
                </a:solidFill>
              </a:endParaRPr>
            </a:p>
            <a:p>
              <a:pPr marL="182563" lvl="1" indent="-182563" defTabSz="533400">
                <a:lnSpc>
                  <a:spcPct val="90000"/>
                </a:lnSpc>
                <a:spcAft>
                  <a:spcPts val="600"/>
                </a:spcAft>
                <a:buFont typeface="Arial" panose="020B0604020202020204" pitchFamily="34" charset="0"/>
                <a:buChar char="•"/>
                <a:defRPr/>
              </a:pPr>
              <a:endParaRPr lang="sv-SE" sz="1600">
                <a:solidFill>
                  <a:schemeClr val="tx1"/>
                </a:solidFill>
              </a:endParaRPr>
            </a:p>
          </p:txBody>
        </p:sp>
        <p:sp>
          <p:nvSpPr>
            <p:cNvPr id="28" name="Rektangel med rundade hörn 27"/>
            <p:cNvSpPr/>
            <p:nvPr/>
          </p:nvSpPr>
          <p:spPr>
            <a:xfrm>
              <a:off x="2356123" y="1172757"/>
              <a:ext cx="3592675" cy="504001"/>
            </a:xfrm>
            <a:prstGeom prst="roundRect">
              <a:avLst>
                <a:gd name="adj" fmla="val 29586"/>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72000" rIns="36000" bIns="72000" rtlCol="0" anchor="ctr"/>
            <a:lstStyle/>
            <a:p>
              <a:pPr algn="ctr" defTabSz="1155700">
                <a:lnSpc>
                  <a:spcPct val="90000"/>
                </a:lnSpc>
                <a:spcAft>
                  <a:spcPct val="35000"/>
                </a:spcAft>
                <a:defRPr/>
              </a:pPr>
              <a:r>
                <a:rPr lang="sv-SE" b="1"/>
                <a:t>Standardisering</a:t>
              </a:r>
            </a:p>
          </p:txBody>
        </p:sp>
        <p:sp>
          <p:nvSpPr>
            <p:cNvPr id="29" name="Rektangel med rundade hörn 28"/>
            <p:cNvSpPr/>
            <p:nvPr/>
          </p:nvSpPr>
          <p:spPr>
            <a:xfrm>
              <a:off x="501841" y="3771491"/>
              <a:ext cx="3592675" cy="2268000"/>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lvl="1" defTabSz="533400">
                <a:lnSpc>
                  <a:spcPct val="90000"/>
                </a:lnSpc>
                <a:spcAft>
                  <a:spcPts val="600"/>
                </a:spcAft>
                <a:defRPr/>
              </a:pPr>
              <a:r>
                <a:rPr lang="sv-SE" sz="1600" b="1">
                  <a:solidFill>
                    <a:schemeClr val="tx1"/>
                  </a:solidFill>
                </a:rPr>
                <a:t>Ordination – de flesta aktiviteter som gäller en patient.</a:t>
              </a:r>
            </a:p>
            <a:p>
              <a:pPr marL="182563" lvl="1" indent="-182563" defTabSz="533400">
                <a:lnSpc>
                  <a:spcPct val="90000"/>
                </a:lnSpc>
                <a:spcAft>
                  <a:spcPts val="600"/>
                </a:spcAft>
                <a:buFont typeface="Arial" panose="020B0604020202020204" pitchFamily="34" charset="0"/>
                <a:buChar char="•"/>
                <a:defRPr/>
              </a:pPr>
              <a:r>
                <a:rPr lang="sv-SE" sz="1600">
                  <a:solidFill>
                    <a:schemeClr val="tx1"/>
                  </a:solidFill>
                </a:rPr>
                <a:t>Tydligt stöd för att hålla ordning på vad som har gjorts och återstår att göra. </a:t>
              </a:r>
            </a:p>
          </p:txBody>
        </p:sp>
        <p:sp>
          <p:nvSpPr>
            <p:cNvPr id="33" name="Rektangel med rundade hörn 32"/>
            <p:cNvSpPr/>
            <p:nvPr/>
          </p:nvSpPr>
          <p:spPr>
            <a:xfrm>
              <a:off x="501630" y="3652317"/>
              <a:ext cx="3592675" cy="504000"/>
            </a:xfrm>
            <a:prstGeom prst="roundRect">
              <a:avLst>
                <a:gd name="adj" fmla="val 25642"/>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algn="ctr"/>
              <a:r>
                <a:rPr lang="sv-SE" b="1"/>
                <a:t>Ordinationsdriven vårdprocess</a:t>
              </a:r>
              <a:endParaRPr lang="sv-SE"/>
            </a:p>
          </p:txBody>
        </p:sp>
        <p:sp>
          <p:nvSpPr>
            <p:cNvPr id="30" name="Rektangel med rundade hörn 29"/>
            <p:cNvSpPr/>
            <p:nvPr/>
          </p:nvSpPr>
          <p:spPr>
            <a:xfrm>
              <a:off x="4254924" y="3771491"/>
              <a:ext cx="3592675" cy="2268000"/>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lvl="1" defTabSz="533400">
                <a:lnSpc>
                  <a:spcPct val="90000"/>
                </a:lnSpc>
                <a:spcAft>
                  <a:spcPts val="600"/>
                </a:spcAft>
                <a:defRPr/>
              </a:pPr>
              <a:r>
                <a:rPr lang="sv-SE" sz="1600" b="1">
                  <a:solidFill>
                    <a:schemeClr val="tx1"/>
                  </a:solidFill>
                </a:rPr>
                <a:t>Så nära vårdhändelsen som möjligt. </a:t>
              </a:r>
            </a:p>
            <a:p>
              <a:pPr marL="182563" lvl="1" indent="-182563" defTabSz="533400">
                <a:lnSpc>
                  <a:spcPct val="90000"/>
                </a:lnSpc>
                <a:spcAft>
                  <a:spcPts val="600"/>
                </a:spcAft>
                <a:buFont typeface="Arial" panose="020B0604020202020204" pitchFamily="34" charset="0"/>
                <a:buChar char="•"/>
                <a:defRPr/>
              </a:pPr>
              <a:r>
                <a:rPr lang="sv-SE" sz="1600">
                  <a:solidFill>
                    <a:schemeClr val="tx1"/>
                  </a:solidFill>
                </a:rPr>
                <a:t>Alla i vårdteamet får uppdaterad information, kan driva vårdprocessen vidare sömlöst med hjälp av systemet.</a:t>
              </a:r>
            </a:p>
          </p:txBody>
        </p:sp>
        <p:sp>
          <p:nvSpPr>
            <p:cNvPr id="34" name="Rektangel med rundade hörn 33"/>
            <p:cNvSpPr/>
            <p:nvPr/>
          </p:nvSpPr>
          <p:spPr>
            <a:xfrm>
              <a:off x="4254924" y="3652320"/>
              <a:ext cx="3592675" cy="503998"/>
            </a:xfrm>
            <a:prstGeom prst="roundRect">
              <a:avLst>
                <a:gd name="adj" fmla="val 25642"/>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algn="ctr" defTabSz="1155700">
                <a:defRPr/>
              </a:pPr>
              <a:r>
                <a:rPr lang="sv-SE" b="1"/>
                <a:t>Realtidsdokumentation</a:t>
              </a:r>
            </a:p>
          </p:txBody>
        </p:sp>
        <p:sp>
          <p:nvSpPr>
            <p:cNvPr id="32" name="Rektangel med rundade hörn 31"/>
            <p:cNvSpPr/>
            <p:nvPr/>
          </p:nvSpPr>
          <p:spPr>
            <a:xfrm>
              <a:off x="8008006" y="3771491"/>
              <a:ext cx="3592675" cy="2268000"/>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a:spcAft>
                  <a:spcPts val="600"/>
                </a:spcAft>
              </a:pPr>
              <a:r>
                <a:rPr lang="sv-SE" sz="1600" b="1">
                  <a:solidFill>
                    <a:schemeClr val="tx1"/>
                  </a:solidFill>
                </a:rPr>
                <a:t>Tillgänglig information anpassas till roll och situation, med olika behörighet och inställningar. </a:t>
              </a:r>
            </a:p>
            <a:p>
              <a:pPr marL="182563" indent="-182563">
                <a:spcAft>
                  <a:spcPts val="600"/>
                </a:spcAft>
                <a:buFont typeface="Arial" panose="020B0604020202020204" pitchFamily="34" charset="0"/>
                <a:buChar char="•"/>
              </a:pPr>
              <a:r>
                <a:rPr lang="sv-SE" sz="1600">
                  <a:solidFill>
                    <a:schemeClr val="tx1"/>
                  </a:solidFill>
                </a:rPr>
                <a:t>Enklare hitta rätt. </a:t>
              </a:r>
            </a:p>
            <a:p>
              <a:pPr marL="182563" indent="-182563">
                <a:spcAft>
                  <a:spcPts val="600"/>
                </a:spcAft>
                <a:buFont typeface="Arial" panose="020B0604020202020204" pitchFamily="34" charset="0"/>
                <a:buChar char="•"/>
              </a:pPr>
              <a:r>
                <a:rPr lang="sv-SE" sz="1600">
                  <a:solidFill>
                    <a:schemeClr val="tx1"/>
                  </a:solidFill>
                </a:rPr>
                <a:t>Medarbetaren vet bättre vad hen ska och får göra. </a:t>
              </a:r>
            </a:p>
          </p:txBody>
        </p:sp>
        <p:sp>
          <p:nvSpPr>
            <p:cNvPr id="36" name="Rektangel med rundade hörn 35"/>
            <p:cNvSpPr/>
            <p:nvPr/>
          </p:nvSpPr>
          <p:spPr>
            <a:xfrm>
              <a:off x="8008215" y="3652311"/>
              <a:ext cx="3592675" cy="504006"/>
            </a:xfrm>
            <a:prstGeom prst="roundRect">
              <a:avLst>
                <a:gd name="adj" fmla="val 23670"/>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algn="ctr" defTabSz="1155700">
                <a:defRPr/>
              </a:pPr>
              <a:r>
                <a:rPr lang="sv-SE" b="1"/>
                <a:t>Rollstyrda vyer</a:t>
              </a:r>
            </a:p>
          </p:txBody>
        </p:sp>
      </p:grpSp>
    </p:spTree>
    <p:extLst>
      <p:ext uri="{BB962C8B-B14F-4D97-AF65-F5344CB8AC3E}">
        <p14:creationId xmlns:p14="http://schemas.microsoft.com/office/powerpoint/2010/main" val="41414214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0CD51E-3E6C-327C-5FD8-234077FAF068}"/>
              </a:ext>
            </a:extLst>
          </p:cNvPr>
          <p:cNvSpPr>
            <a:spLocks noGrp="1"/>
          </p:cNvSpPr>
          <p:nvPr>
            <p:ph type="title"/>
          </p:nvPr>
        </p:nvSpPr>
        <p:spPr>
          <a:xfrm>
            <a:off x="609600" y="360000"/>
            <a:ext cx="10594019" cy="1143000"/>
          </a:xfrm>
        </p:spPr>
        <p:txBody>
          <a:bodyPr/>
          <a:lstStyle/>
          <a:p>
            <a:r>
              <a:rPr lang="sv-SE" sz="3200"/>
              <a:t>Vilka positiva effekter kommer vi att upptäcka först, när vi börjar arbeta i SDV?</a:t>
            </a:r>
          </a:p>
        </p:txBody>
      </p:sp>
      <p:sp>
        <p:nvSpPr>
          <p:cNvPr id="3" name="Platshållare för innehåll 2">
            <a:extLst>
              <a:ext uri="{FF2B5EF4-FFF2-40B4-BE49-F238E27FC236}">
                <a16:creationId xmlns:a16="http://schemas.microsoft.com/office/drawing/2014/main" id="{A7226B5C-DAF2-8FA1-DF35-F45EFEB54B83}"/>
              </a:ext>
            </a:extLst>
          </p:cNvPr>
          <p:cNvSpPr>
            <a:spLocks noGrp="1"/>
          </p:cNvSpPr>
          <p:nvPr>
            <p:ph idx="1"/>
          </p:nvPr>
        </p:nvSpPr>
        <p:spPr>
          <a:xfrm>
            <a:off x="696686" y="1736410"/>
            <a:ext cx="10972800" cy="4525963"/>
          </a:xfrm>
        </p:spPr>
        <p:txBody>
          <a:bodyPr/>
          <a:lstStyle/>
          <a:p>
            <a:r>
              <a:rPr lang="sv-SE" sz="2400"/>
              <a:t>Mindre dubbelarbete</a:t>
            </a:r>
          </a:p>
          <a:p>
            <a:r>
              <a:rPr lang="sv-SE" sz="2400"/>
              <a:t>Färre telefonsamtal</a:t>
            </a:r>
          </a:p>
          <a:p>
            <a:r>
              <a:rPr lang="sv-SE" sz="2400"/>
              <a:t>Färre upprepade frågor till patienter</a:t>
            </a:r>
          </a:p>
          <a:p>
            <a:r>
              <a:rPr lang="sv-SE" sz="2400"/>
              <a:t>Korrekt läkemedelslista</a:t>
            </a:r>
          </a:p>
          <a:p>
            <a:r>
              <a:rPr lang="sv-SE" sz="2400"/>
              <a:t>Ökad kontroll på vårdplatserna</a:t>
            </a:r>
          </a:p>
          <a:p>
            <a:r>
              <a:rPr lang="sv-SE" sz="2400"/>
              <a:t>Mindre, och mer relevant (rätt) information</a:t>
            </a:r>
          </a:p>
          <a:p>
            <a:r>
              <a:rPr lang="sv-SE" sz="2400"/>
              <a:t>Tydligare ordinationsgång</a:t>
            </a:r>
          </a:p>
        </p:txBody>
      </p:sp>
      <p:grpSp>
        <p:nvGrpSpPr>
          <p:cNvPr id="26" name="Grupp 25">
            <a:extLst>
              <a:ext uri="{FF2B5EF4-FFF2-40B4-BE49-F238E27FC236}">
                <a16:creationId xmlns:a16="http://schemas.microsoft.com/office/drawing/2014/main" id="{E99A02F4-A036-2B5F-591F-B2C4429BAD7A}"/>
              </a:ext>
            </a:extLst>
          </p:cNvPr>
          <p:cNvGrpSpPr/>
          <p:nvPr/>
        </p:nvGrpSpPr>
        <p:grpSpPr>
          <a:xfrm>
            <a:off x="7399217" y="1757707"/>
            <a:ext cx="2820326" cy="4504666"/>
            <a:chOff x="7665917" y="1984044"/>
            <a:chExt cx="2820326" cy="4504666"/>
          </a:xfrm>
        </p:grpSpPr>
        <p:pic>
          <p:nvPicPr>
            <p:cNvPr id="19" name="Bildobjekt 18">
              <a:extLst>
                <a:ext uri="{FF2B5EF4-FFF2-40B4-BE49-F238E27FC236}">
                  <a16:creationId xmlns:a16="http://schemas.microsoft.com/office/drawing/2014/main" id="{15FD5E4F-D353-1EA5-2A44-CD8819C338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917" y="1984044"/>
              <a:ext cx="1560884" cy="4238508"/>
            </a:xfrm>
            <a:prstGeom prst="rect">
              <a:avLst/>
            </a:prstGeom>
            <a:effectLst>
              <a:outerShdw blurRad="50800" dist="38100" dir="2700000" algn="tl" rotWithShape="0">
                <a:prstClr val="black">
                  <a:alpha val="40000"/>
                </a:prstClr>
              </a:outerShdw>
            </a:effectLst>
          </p:spPr>
        </p:pic>
        <p:grpSp>
          <p:nvGrpSpPr>
            <p:cNvPr id="20" name="Grupp 19">
              <a:extLst>
                <a:ext uri="{FF2B5EF4-FFF2-40B4-BE49-F238E27FC236}">
                  <a16:creationId xmlns:a16="http://schemas.microsoft.com/office/drawing/2014/main" id="{B2319F0A-B207-F8FF-C831-64CC95551DC8}"/>
                </a:ext>
              </a:extLst>
            </p:cNvPr>
            <p:cNvGrpSpPr/>
            <p:nvPr/>
          </p:nvGrpSpPr>
          <p:grpSpPr>
            <a:xfrm>
              <a:off x="8731775" y="2047544"/>
              <a:ext cx="1754468" cy="4441166"/>
              <a:chOff x="8993584" y="1361741"/>
              <a:chExt cx="1567311" cy="3967409"/>
            </a:xfrm>
          </p:grpSpPr>
          <p:pic>
            <p:nvPicPr>
              <p:cNvPr id="21" name="Bildobjekt 20">
                <a:extLst>
                  <a:ext uri="{FF2B5EF4-FFF2-40B4-BE49-F238E27FC236}">
                    <a16:creationId xmlns:a16="http://schemas.microsoft.com/office/drawing/2014/main" id="{B7BC4C1B-AE07-9C00-0DF3-EFA6C36B23D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993584" y="1361741"/>
                <a:ext cx="1567311" cy="3967409"/>
              </a:xfrm>
              <a:prstGeom prst="rect">
                <a:avLst/>
              </a:prstGeom>
              <a:effectLst>
                <a:outerShdw blurRad="50800" dist="38100" dir="2700000" algn="tl" rotWithShape="0">
                  <a:prstClr val="black">
                    <a:alpha val="40000"/>
                  </a:prstClr>
                </a:outerShdw>
              </a:effectLst>
            </p:spPr>
          </p:pic>
          <p:sp>
            <p:nvSpPr>
              <p:cNvPr id="22" name="Rektangel: rundade hörn 21">
                <a:extLst>
                  <a:ext uri="{FF2B5EF4-FFF2-40B4-BE49-F238E27FC236}">
                    <a16:creationId xmlns:a16="http://schemas.microsoft.com/office/drawing/2014/main" id="{101A81C0-AF01-E2F8-22C3-24732A6E7663}"/>
                  </a:ext>
                </a:extLst>
              </p:cNvPr>
              <p:cNvSpPr/>
              <p:nvPr/>
            </p:nvSpPr>
            <p:spPr>
              <a:xfrm rot="3509655">
                <a:off x="9223744" y="2852731"/>
                <a:ext cx="184409" cy="17568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Tree>
    <p:extLst>
      <p:ext uri="{BB962C8B-B14F-4D97-AF65-F5344CB8AC3E}">
        <p14:creationId xmlns:p14="http://schemas.microsoft.com/office/powerpoint/2010/main" val="11538711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tLang="sv-SE" sz="3200">
                <a:solidFill>
                  <a:sysClr val="windowText" lastClr="000000"/>
                </a:solidFill>
              </a:rPr>
              <a:t>Från många system till betydligt färre i Region Skåne</a:t>
            </a:r>
            <a:br>
              <a:rPr lang="sv-SE" altLang="sv-SE" sz="3200">
                <a:solidFill>
                  <a:sysClr val="windowText" lastClr="000000"/>
                </a:solidFill>
              </a:rPr>
            </a:br>
            <a:endParaRPr lang="sv-SE" sz="3200"/>
          </a:p>
        </p:txBody>
      </p:sp>
      <p:sp>
        <p:nvSpPr>
          <p:cNvPr id="333" name="Rektangel med rundade hörn 332"/>
          <p:cNvSpPr/>
          <p:nvPr/>
        </p:nvSpPr>
        <p:spPr bwMode="auto">
          <a:xfrm>
            <a:off x="7994650" y="2031908"/>
            <a:ext cx="1736725" cy="2735263"/>
          </a:xfrm>
          <a:prstGeom prst="roundRect">
            <a:avLst/>
          </a:prstGeom>
          <a:noFill/>
          <a:ln w="34925" cap="rnd" cmpd="sng" algn="ctr">
            <a:solidFill>
              <a:srgbClr val="00ABC0">
                <a:lumMod val="75000"/>
              </a:srgbClr>
            </a:solidFill>
            <a:prstDash val="sysDot"/>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334" name="Höger 333"/>
          <p:cNvSpPr/>
          <p:nvPr/>
        </p:nvSpPr>
        <p:spPr bwMode="auto">
          <a:xfrm>
            <a:off x="3806825" y="2805021"/>
            <a:ext cx="4119563" cy="1341437"/>
          </a:xfrm>
          <a:prstGeom prst="rightArrow">
            <a:avLst/>
          </a:prstGeom>
          <a:solidFill>
            <a:schemeClr val="accent1">
              <a:lumMod val="20000"/>
              <a:lumOff val="8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335" name="textruta 15"/>
          <p:cNvSpPr txBox="1">
            <a:spLocks noChangeArrowheads="1"/>
          </p:cNvSpPr>
          <p:nvPr/>
        </p:nvSpPr>
        <p:spPr bwMode="auto">
          <a:xfrm>
            <a:off x="2789408" y="1005355"/>
            <a:ext cx="1736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2000" b="1">
                <a:solidFill>
                  <a:schemeClr val="tx2"/>
                </a:solidFill>
                <a:cs typeface="Arial" panose="020B0604020202020204" pitchFamily="34" charset="0"/>
              </a:rPr>
              <a:t>Nuläge</a:t>
            </a:r>
            <a:endParaRPr lang="sv-SE" altLang="sv-SE" sz="2000">
              <a:solidFill>
                <a:schemeClr val="tx2"/>
              </a:solidFill>
              <a:cs typeface="Arial" panose="020B0604020202020204" pitchFamily="34" charset="0"/>
            </a:endParaRPr>
          </a:p>
        </p:txBody>
      </p:sp>
      <p:sp>
        <p:nvSpPr>
          <p:cNvPr id="336" name="textruta 13"/>
          <p:cNvSpPr txBox="1">
            <a:spLocks noChangeArrowheads="1"/>
          </p:cNvSpPr>
          <p:nvPr/>
        </p:nvSpPr>
        <p:spPr bwMode="auto">
          <a:xfrm>
            <a:off x="9209088" y="1005355"/>
            <a:ext cx="1736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2000" b="1">
                <a:solidFill>
                  <a:schemeClr val="tx2"/>
                </a:solidFill>
                <a:cs typeface="Arial" panose="020B0604020202020204" pitchFamily="34" charset="0"/>
              </a:rPr>
              <a:t>Framtid</a:t>
            </a:r>
            <a:endParaRPr lang="sv-SE" altLang="sv-SE" sz="2000">
              <a:solidFill>
                <a:schemeClr val="tx2"/>
              </a:solidFill>
              <a:cs typeface="Arial" panose="020B0604020202020204" pitchFamily="34" charset="0"/>
            </a:endParaRPr>
          </a:p>
        </p:txBody>
      </p:sp>
      <p:sp>
        <p:nvSpPr>
          <p:cNvPr id="337" name="Rektangel med rundade hörn 336"/>
          <p:cNvSpPr/>
          <p:nvPr/>
        </p:nvSpPr>
        <p:spPr bwMode="auto">
          <a:xfrm>
            <a:off x="5227638" y="1334996"/>
            <a:ext cx="527050" cy="511175"/>
          </a:xfrm>
          <a:prstGeom prst="roundRect">
            <a:avLst/>
          </a:prstGeom>
          <a:solidFill>
            <a:srgbClr val="EEDFB5">
              <a:alpha val="6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338" name="Rektangel 144"/>
          <p:cNvSpPr>
            <a:spLocks noChangeArrowheads="1"/>
          </p:cNvSpPr>
          <p:nvPr/>
        </p:nvSpPr>
        <p:spPr bwMode="auto">
          <a:xfrm>
            <a:off x="5232400" y="1420721"/>
            <a:ext cx="512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800" b="1">
                <a:solidFill>
                  <a:prstClr val="black"/>
                </a:solidFill>
                <a:cs typeface="Arial" panose="020B0604020202020204" pitchFamily="34" charset="0"/>
              </a:rPr>
              <a:t>Vera Asv</a:t>
            </a:r>
          </a:p>
        </p:txBody>
      </p:sp>
      <p:sp>
        <p:nvSpPr>
          <p:cNvPr id="339" name="Rektangel med rundade hörn 338"/>
          <p:cNvSpPr/>
          <p:nvPr/>
        </p:nvSpPr>
        <p:spPr bwMode="auto">
          <a:xfrm>
            <a:off x="5686425" y="1395321"/>
            <a:ext cx="527050" cy="511175"/>
          </a:xfrm>
          <a:prstGeom prst="roundRect">
            <a:avLst/>
          </a:prstGeom>
          <a:solidFill>
            <a:srgbClr val="EEDFB5">
              <a:alpha val="6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grpSp>
        <p:nvGrpSpPr>
          <p:cNvPr id="340" name="Grupp 339"/>
          <p:cNvGrpSpPr/>
          <p:nvPr/>
        </p:nvGrpSpPr>
        <p:grpSpPr>
          <a:xfrm>
            <a:off x="301625" y="1522321"/>
            <a:ext cx="6870700" cy="4149725"/>
            <a:chOff x="301625" y="1852613"/>
            <a:chExt cx="6870700" cy="4149725"/>
          </a:xfrm>
        </p:grpSpPr>
        <p:cxnSp>
          <p:nvCxnSpPr>
            <p:cNvPr id="341" name="Rak 340"/>
            <p:cNvCxnSpPr>
              <a:cxnSpLocks/>
            </p:cNvCxnSpPr>
            <p:nvPr/>
          </p:nvCxnSpPr>
          <p:spPr bwMode="auto">
            <a:xfrm flipH="1">
              <a:off x="3875088" y="1985963"/>
              <a:ext cx="1479550" cy="1047750"/>
            </a:xfrm>
            <a:prstGeom prst="line">
              <a:avLst/>
            </a:prstGeom>
            <a:noFill/>
            <a:ln w="19050" cap="rnd" cmpd="sng" algn="ctr">
              <a:solidFill>
                <a:srgbClr val="00ABC0">
                  <a:lumMod val="75000"/>
                </a:srgbClr>
              </a:solidFill>
              <a:prstDash val="sysDot"/>
              <a:miter lim="800000"/>
            </a:ln>
            <a:effectLst/>
          </p:spPr>
        </p:cxnSp>
        <p:cxnSp>
          <p:nvCxnSpPr>
            <p:cNvPr id="342" name="Rak 341"/>
            <p:cNvCxnSpPr>
              <a:cxnSpLocks/>
            </p:cNvCxnSpPr>
            <p:nvPr/>
          </p:nvCxnSpPr>
          <p:spPr bwMode="auto">
            <a:xfrm flipH="1">
              <a:off x="4016375" y="2157413"/>
              <a:ext cx="1479550" cy="1047750"/>
            </a:xfrm>
            <a:prstGeom prst="line">
              <a:avLst/>
            </a:prstGeom>
            <a:noFill/>
            <a:ln w="19050" cap="rnd" cmpd="sng" algn="ctr">
              <a:solidFill>
                <a:srgbClr val="00ABC0">
                  <a:lumMod val="75000"/>
                </a:srgbClr>
              </a:solidFill>
              <a:prstDash val="sysDot"/>
              <a:miter lim="800000"/>
            </a:ln>
            <a:effectLst/>
          </p:spPr>
        </p:cxnSp>
        <p:cxnSp>
          <p:nvCxnSpPr>
            <p:cNvPr id="343" name="Rak 342"/>
            <p:cNvCxnSpPr>
              <a:cxnSpLocks/>
            </p:cNvCxnSpPr>
            <p:nvPr/>
          </p:nvCxnSpPr>
          <p:spPr bwMode="auto">
            <a:xfrm flipH="1">
              <a:off x="3502025" y="3684588"/>
              <a:ext cx="2466975" cy="139700"/>
            </a:xfrm>
            <a:prstGeom prst="line">
              <a:avLst/>
            </a:prstGeom>
            <a:noFill/>
            <a:ln w="19050" cap="rnd" cmpd="sng" algn="ctr">
              <a:solidFill>
                <a:srgbClr val="00ABC0">
                  <a:lumMod val="75000"/>
                </a:srgbClr>
              </a:solidFill>
              <a:prstDash val="sysDot"/>
              <a:miter lim="800000"/>
            </a:ln>
            <a:effectLst/>
          </p:spPr>
        </p:cxnSp>
        <p:cxnSp>
          <p:nvCxnSpPr>
            <p:cNvPr id="344" name="Rak 343"/>
            <p:cNvCxnSpPr>
              <a:cxnSpLocks/>
            </p:cNvCxnSpPr>
            <p:nvPr/>
          </p:nvCxnSpPr>
          <p:spPr bwMode="auto">
            <a:xfrm flipH="1" flipV="1">
              <a:off x="3994150" y="3238500"/>
              <a:ext cx="1554163" cy="822325"/>
            </a:xfrm>
            <a:prstGeom prst="line">
              <a:avLst/>
            </a:prstGeom>
            <a:noFill/>
            <a:ln w="19050" cap="rnd" cmpd="sng" algn="ctr">
              <a:solidFill>
                <a:srgbClr val="00ABC0">
                  <a:lumMod val="75000"/>
                </a:srgbClr>
              </a:solidFill>
              <a:prstDash val="sysDot"/>
              <a:miter lim="800000"/>
            </a:ln>
            <a:effectLst/>
          </p:spPr>
        </p:cxnSp>
        <p:cxnSp>
          <p:nvCxnSpPr>
            <p:cNvPr id="345" name="Rak 344"/>
            <p:cNvCxnSpPr>
              <a:cxnSpLocks/>
            </p:cNvCxnSpPr>
            <p:nvPr/>
          </p:nvCxnSpPr>
          <p:spPr bwMode="auto">
            <a:xfrm flipH="1" flipV="1">
              <a:off x="4098925" y="3971925"/>
              <a:ext cx="1435100" cy="398463"/>
            </a:xfrm>
            <a:prstGeom prst="line">
              <a:avLst/>
            </a:prstGeom>
            <a:noFill/>
            <a:ln w="19050" cap="rnd" cmpd="sng" algn="ctr">
              <a:solidFill>
                <a:srgbClr val="00ABC0">
                  <a:lumMod val="75000"/>
                </a:srgbClr>
              </a:solidFill>
              <a:prstDash val="sysDot"/>
              <a:miter lim="800000"/>
            </a:ln>
            <a:effectLst/>
          </p:spPr>
        </p:cxnSp>
        <p:cxnSp>
          <p:nvCxnSpPr>
            <p:cNvPr id="346" name="Rak 345"/>
            <p:cNvCxnSpPr>
              <a:cxnSpLocks/>
              <a:stCxn id="550" idx="0"/>
            </p:cNvCxnSpPr>
            <p:nvPr/>
          </p:nvCxnSpPr>
          <p:spPr bwMode="auto">
            <a:xfrm flipV="1">
              <a:off x="5570538" y="2938463"/>
              <a:ext cx="123825" cy="1912937"/>
            </a:xfrm>
            <a:prstGeom prst="line">
              <a:avLst/>
            </a:prstGeom>
            <a:noFill/>
            <a:ln w="19050" cap="rnd" cmpd="sng" algn="ctr">
              <a:solidFill>
                <a:srgbClr val="00ABC0">
                  <a:lumMod val="75000"/>
                </a:srgbClr>
              </a:solidFill>
              <a:prstDash val="sysDot"/>
              <a:miter lim="800000"/>
            </a:ln>
            <a:effectLst/>
          </p:spPr>
        </p:cxnSp>
        <p:cxnSp>
          <p:nvCxnSpPr>
            <p:cNvPr id="347" name="Rak 346"/>
            <p:cNvCxnSpPr>
              <a:cxnSpLocks/>
            </p:cNvCxnSpPr>
            <p:nvPr/>
          </p:nvCxnSpPr>
          <p:spPr bwMode="auto">
            <a:xfrm>
              <a:off x="4432300" y="5238750"/>
              <a:ext cx="808038" cy="153988"/>
            </a:xfrm>
            <a:prstGeom prst="line">
              <a:avLst/>
            </a:prstGeom>
            <a:noFill/>
            <a:ln w="19050" cap="rnd" cmpd="sng" algn="ctr">
              <a:solidFill>
                <a:srgbClr val="00ABC0">
                  <a:lumMod val="75000"/>
                </a:srgbClr>
              </a:solidFill>
              <a:prstDash val="sysDot"/>
              <a:miter lim="800000"/>
            </a:ln>
            <a:effectLst/>
          </p:spPr>
        </p:cxnSp>
        <p:cxnSp>
          <p:nvCxnSpPr>
            <p:cNvPr id="348" name="Rak 347"/>
            <p:cNvCxnSpPr>
              <a:cxnSpLocks/>
            </p:cNvCxnSpPr>
            <p:nvPr/>
          </p:nvCxnSpPr>
          <p:spPr bwMode="auto">
            <a:xfrm>
              <a:off x="4365625" y="5464175"/>
              <a:ext cx="1301750" cy="101600"/>
            </a:xfrm>
            <a:prstGeom prst="line">
              <a:avLst/>
            </a:prstGeom>
            <a:noFill/>
            <a:ln w="19050" cap="rnd" cmpd="sng" algn="ctr">
              <a:solidFill>
                <a:srgbClr val="00ABC0">
                  <a:lumMod val="75000"/>
                </a:srgbClr>
              </a:solidFill>
              <a:prstDash val="sysDot"/>
              <a:miter lim="800000"/>
            </a:ln>
            <a:effectLst/>
          </p:spPr>
        </p:cxnSp>
        <p:cxnSp>
          <p:nvCxnSpPr>
            <p:cNvPr id="349" name="Rak 348"/>
            <p:cNvCxnSpPr>
              <a:cxnSpLocks/>
            </p:cNvCxnSpPr>
            <p:nvPr/>
          </p:nvCxnSpPr>
          <p:spPr bwMode="auto">
            <a:xfrm flipH="1" flipV="1">
              <a:off x="5694363" y="5143500"/>
              <a:ext cx="109537" cy="257175"/>
            </a:xfrm>
            <a:prstGeom prst="line">
              <a:avLst/>
            </a:prstGeom>
            <a:noFill/>
            <a:ln w="19050" cap="rnd" cmpd="sng" algn="ctr">
              <a:solidFill>
                <a:srgbClr val="00ABC0">
                  <a:lumMod val="75000"/>
                </a:srgbClr>
              </a:solidFill>
              <a:prstDash val="sysDot"/>
              <a:miter lim="800000"/>
            </a:ln>
            <a:effectLst/>
          </p:spPr>
        </p:cxnSp>
        <p:cxnSp>
          <p:nvCxnSpPr>
            <p:cNvPr id="350" name="Rak 349"/>
            <p:cNvCxnSpPr>
              <a:cxnSpLocks/>
            </p:cNvCxnSpPr>
            <p:nvPr/>
          </p:nvCxnSpPr>
          <p:spPr bwMode="auto">
            <a:xfrm flipH="1" flipV="1">
              <a:off x="3357563" y="3803650"/>
              <a:ext cx="776287" cy="1239838"/>
            </a:xfrm>
            <a:prstGeom prst="line">
              <a:avLst/>
            </a:prstGeom>
            <a:noFill/>
            <a:ln w="19050" cap="rnd" cmpd="sng" algn="ctr">
              <a:solidFill>
                <a:srgbClr val="029CB9"/>
              </a:solidFill>
              <a:prstDash val="sysDot"/>
              <a:miter lim="800000"/>
            </a:ln>
            <a:effectLst/>
          </p:spPr>
        </p:cxnSp>
        <p:cxnSp>
          <p:nvCxnSpPr>
            <p:cNvPr id="351" name="Rak 350"/>
            <p:cNvCxnSpPr>
              <a:cxnSpLocks/>
            </p:cNvCxnSpPr>
            <p:nvPr/>
          </p:nvCxnSpPr>
          <p:spPr bwMode="auto">
            <a:xfrm flipV="1">
              <a:off x="3603625" y="4962525"/>
              <a:ext cx="1892300" cy="341313"/>
            </a:xfrm>
            <a:prstGeom prst="line">
              <a:avLst/>
            </a:prstGeom>
            <a:noFill/>
            <a:ln w="19050" cap="rnd" cmpd="sng" algn="ctr">
              <a:solidFill>
                <a:srgbClr val="00ABC0">
                  <a:lumMod val="75000"/>
                </a:srgbClr>
              </a:solidFill>
              <a:prstDash val="sysDot"/>
              <a:miter lim="800000"/>
            </a:ln>
            <a:effectLst/>
          </p:spPr>
        </p:cxnSp>
        <p:cxnSp>
          <p:nvCxnSpPr>
            <p:cNvPr id="352" name="Rak 351"/>
            <p:cNvCxnSpPr>
              <a:cxnSpLocks/>
              <a:stCxn id="449" idx="1"/>
            </p:cNvCxnSpPr>
            <p:nvPr/>
          </p:nvCxnSpPr>
          <p:spPr bwMode="auto">
            <a:xfrm flipH="1" flipV="1">
              <a:off x="1597025" y="4743450"/>
              <a:ext cx="1189038" cy="587375"/>
            </a:xfrm>
            <a:prstGeom prst="line">
              <a:avLst/>
            </a:prstGeom>
            <a:noFill/>
            <a:ln w="19050" cap="rnd" cmpd="sng" algn="ctr">
              <a:solidFill>
                <a:srgbClr val="00ABC0">
                  <a:lumMod val="75000"/>
                </a:srgbClr>
              </a:solidFill>
              <a:prstDash val="sysDot"/>
              <a:miter lim="800000"/>
            </a:ln>
            <a:effectLst/>
          </p:spPr>
        </p:cxnSp>
        <p:cxnSp>
          <p:nvCxnSpPr>
            <p:cNvPr id="353" name="Rak 352"/>
            <p:cNvCxnSpPr>
              <a:cxnSpLocks/>
              <a:stCxn id="449" idx="3"/>
            </p:cNvCxnSpPr>
            <p:nvPr/>
          </p:nvCxnSpPr>
          <p:spPr bwMode="auto">
            <a:xfrm flipH="1" flipV="1">
              <a:off x="1814513" y="4384675"/>
              <a:ext cx="1414462" cy="946150"/>
            </a:xfrm>
            <a:prstGeom prst="line">
              <a:avLst/>
            </a:prstGeom>
            <a:noFill/>
            <a:ln w="19050" cap="rnd" cmpd="sng" algn="ctr">
              <a:solidFill>
                <a:srgbClr val="00ABC0">
                  <a:lumMod val="75000"/>
                </a:srgbClr>
              </a:solidFill>
              <a:prstDash val="sysDot"/>
              <a:miter lim="800000"/>
            </a:ln>
            <a:effectLst/>
          </p:spPr>
        </p:cxnSp>
        <p:cxnSp>
          <p:nvCxnSpPr>
            <p:cNvPr id="354" name="Rak 353"/>
            <p:cNvCxnSpPr>
              <a:cxnSpLocks/>
              <a:endCxn id="584" idx="3"/>
            </p:cNvCxnSpPr>
            <p:nvPr/>
          </p:nvCxnSpPr>
          <p:spPr bwMode="auto">
            <a:xfrm flipH="1">
              <a:off x="1282700" y="3551238"/>
              <a:ext cx="2259013" cy="528637"/>
            </a:xfrm>
            <a:prstGeom prst="line">
              <a:avLst/>
            </a:prstGeom>
            <a:noFill/>
            <a:ln w="19050" cap="rnd" cmpd="sng" algn="ctr">
              <a:solidFill>
                <a:srgbClr val="00ABC0">
                  <a:lumMod val="75000"/>
                </a:srgbClr>
              </a:solidFill>
              <a:prstDash val="sysDot"/>
              <a:miter lim="800000"/>
            </a:ln>
            <a:effectLst/>
          </p:spPr>
        </p:cxnSp>
        <p:cxnSp>
          <p:nvCxnSpPr>
            <p:cNvPr id="355" name="Rak 354"/>
            <p:cNvCxnSpPr>
              <a:cxnSpLocks/>
            </p:cNvCxnSpPr>
            <p:nvPr/>
          </p:nvCxnSpPr>
          <p:spPr bwMode="auto">
            <a:xfrm flipH="1" flipV="1">
              <a:off x="1844675" y="3309938"/>
              <a:ext cx="1654175" cy="211137"/>
            </a:xfrm>
            <a:prstGeom prst="line">
              <a:avLst/>
            </a:prstGeom>
            <a:noFill/>
            <a:ln w="19050" cap="rnd" cmpd="sng" algn="ctr">
              <a:solidFill>
                <a:srgbClr val="00ABC0">
                  <a:lumMod val="75000"/>
                </a:srgbClr>
              </a:solidFill>
              <a:prstDash val="sysDot"/>
              <a:miter lim="800000"/>
            </a:ln>
            <a:effectLst/>
          </p:spPr>
        </p:cxnSp>
        <p:cxnSp>
          <p:nvCxnSpPr>
            <p:cNvPr id="356" name="Rak 355"/>
            <p:cNvCxnSpPr>
              <a:cxnSpLocks/>
              <a:endCxn id="602" idx="0"/>
            </p:cNvCxnSpPr>
            <p:nvPr/>
          </p:nvCxnSpPr>
          <p:spPr bwMode="auto">
            <a:xfrm flipH="1" flipV="1">
              <a:off x="1811338" y="3151188"/>
              <a:ext cx="1641475" cy="285750"/>
            </a:xfrm>
            <a:prstGeom prst="line">
              <a:avLst/>
            </a:prstGeom>
            <a:noFill/>
            <a:ln w="19050" cap="rnd" cmpd="sng" algn="ctr">
              <a:solidFill>
                <a:srgbClr val="00ABC0">
                  <a:lumMod val="75000"/>
                </a:srgbClr>
              </a:solidFill>
              <a:prstDash val="sysDot"/>
              <a:miter lim="800000"/>
            </a:ln>
            <a:effectLst/>
          </p:spPr>
        </p:cxnSp>
        <p:cxnSp>
          <p:nvCxnSpPr>
            <p:cNvPr id="357" name="Rak 356"/>
            <p:cNvCxnSpPr>
              <a:cxnSpLocks/>
              <a:endCxn id="559" idx="3"/>
            </p:cNvCxnSpPr>
            <p:nvPr/>
          </p:nvCxnSpPr>
          <p:spPr bwMode="auto">
            <a:xfrm flipH="1" flipV="1">
              <a:off x="1736725" y="2201863"/>
              <a:ext cx="1646238" cy="660400"/>
            </a:xfrm>
            <a:prstGeom prst="line">
              <a:avLst/>
            </a:prstGeom>
            <a:noFill/>
            <a:ln w="19050" cap="rnd" cmpd="sng" algn="ctr">
              <a:solidFill>
                <a:srgbClr val="00ABC0">
                  <a:lumMod val="75000"/>
                </a:srgbClr>
              </a:solidFill>
              <a:prstDash val="sysDot"/>
              <a:miter lim="800000"/>
            </a:ln>
            <a:effectLst/>
          </p:spPr>
        </p:cxnSp>
        <p:sp>
          <p:nvSpPr>
            <p:cNvPr id="358" name="Rektangel med rundade hörn 357"/>
            <p:cNvSpPr/>
            <p:nvPr/>
          </p:nvSpPr>
          <p:spPr bwMode="auto">
            <a:xfrm>
              <a:off x="2822575" y="3908425"/>
              <a:ext cx="527050" cy="511175"/>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359" name="Rektangel 184"/>
            <p:cNvSpPr>
              <a:spLocks noChangeArrowheads="1"/>
            </p:cNvSpPr>
            <p:nvPr/>
          </p:nvSpPr>
          <p:spPr bwMode="auto">
            <a:xfrm>
              <a:off x="2808288" y="3995738"/>
              <a:ext cx="512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Planer</a:t>
              </a:r>
            </a:p>
          </p:txBody>
        </p:sp>
        <p:sp>
          <p:nvSpPr>
            <p:cNvPr id="360" name="Rektangel med rundade hörn 359"/>
            <p:cNvSpPr/>
            <p:nvPr/>
          </p:nvSpPr>
          <p:spPr bwMode="auto">
            <a:xfrm>
              <a:off x="3322638" y="3984625"/>
              <a:ext cx="527050" cy="511175"/>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361" name="Rektangel 176"/>
            <p:cNvSpPr>
              <a:spLocks noChangeArrowheads="1"/>
            </p:cNvSpPr>
            <p:nvPr/>
          </p:nvSpPr>
          <p:spPr bwMode="auto">
            <a:xfrm>
              <a:off x="3309938" y="4127500"/>
              <a:ext cx="5127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ICCA</a:t>
              </a:r>
            </a:p>
          </p:txBody>
        </p:sp>
        <p:sp>
          <p:nvSpPr>
            <p:cNvPr id="362" name="Rektangel med rundade hörn 361"/>
            <p:cNvSpPr/>
            <p:nvPr/>
          </p:nvSpPr>
          <p:spPr bwMode="auto">
            <a:xfrm>
              <a:off x="4124325" y="4178300"/>
              <a:ext cx="528638" cy="511175"/>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363" name="Rektangel 168"/>
            <p:cNvSpPr>
              <a:spLocks noChangeArrowheads="1"/>
            </p:cNvSpPr>
            <p:nvPr/>
          </p:nvSpPr>
          <p:spPr bwMode="auto">
            <a:xfrm>
              <a:off x="4106863" y="4321175"/>
              <a:ext cx="568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ISPASS</a:t>
              </a:r>
            </a:p>
          </p:txBody>
        </p:sp>
        <p:sp>
          <p:nvSpPr>
            <p:cNvPr id="364" name="Rektangel med rundade hörn 363"/>
            <p:cNvSpPr/>
            <p:nvPr/>
          </p:nvSpPr>
          <p:spPr bwMode="auto">
            <a:xfrm>
              <a:off x="3760788" y="3963988"/>
              <a:ext cx="527050" cy="512762"/>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365" name="Rektangel 178"/>
            <p:cNvSpPr>
              <a:spLocks noChangeArrowheads="1"/>
            </p:cNvSpPr>
            <p:nvPr/>
          </p:nvSpPr>
          <p:spPr bwMode="auto">
            <a:xfrm>
              <a:off x="3722688" y="4046538"/>
              <a:ext cx="608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Tillväxt-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kurvor</a:t>
              </a:r>
            </a:p>
          </p:txBody>
        </p:sp>
        <p:sp>
          <p:nvSpPr>
            <p:cNvPr id="366" name="Rektangel med rundade hörn 365"/>
            <p:cNvSpPr/>
            <p:nvPr/>
          </p:nvSpPr>
          <p:spPr bwMode="auto">
            <a:xfrm>
              <a:off x="3686175" y="4402138"/>
              <a:ext cx="527050" cy="512762"/>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367" name="Rektangel 180"/>
            <p:cNvSpPr>
              <a:spLocks noChangeArrowheads="1"/>
            </p:cNvSpPr>
            <p:nvPr/>
          </p:nvSpPr>
          <p:spPr bwMode="auto">
            <a:xfrm>
              <a:off x="3616325" y="4502150"/>
              <a:ext cx="614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Patient-</a:t>
              </a:r>
              <a:b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liggaren</a:t>
              </a:r>
            </a:p>
          </p:txBody>
        </p:sp>
        <p:sp>
          <p:nvSpPr>
            <p:cNvPr id="368" name="Rektangel med rundade hörn 367"/>
            <p:cNvSpPr/>
            <p:nvPr/>
          </p:nvSpPr>
          <p:spPr bwMode="auto">
            <a:xfrm>
              <a:off x="3205162" y="4308475"/>
              <a:ext cx="527050" cy="512763"/>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369" name="Rektangel 186"/>
            <p:cNvSpPr>
              <a:spLocks noChangeArrowheads="1"/>
            </p:cNvSpPr>
            <p:nvPr/>
          </p:nvSpPr>
          <p:spPr bwMode="auto">
            <a:xfrm>
              <a:off x="3184525" y="4452938"/>
              <a:ext cx="546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PasIVA</a:t>
              </a:r>
            </a:p>
          </p:txBody>
        </p:sp>
        <p:sp>
          <p:nvSpPr>
            <p:cNvPr id="370" name="Rektangel med rundade hörn 369"/>
            <p:cNvSpPr/>
            <p:nvPr/>
          </p:nvSpPr>
          <p:spPr bwMode="auto">
            <a:xfrm>
              <a:off x="2735262" y="4308475"/>
              <a:ext cx="527050" cy="512763"/>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371" name="Rektangel 188"/>
            <p:cNvSpPr>
              <a:spLocks noChangeArrowheads="1"/>
            </p:cNvSpPr>
            <p:nvPr/>
          </p:nvSpPr>
          <p:spPr bwMode="auto">
            <a:xfrm>
              <a:off x="2700338" y="4406900"/>
              <a:ext cx="566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Med</a:t>
              </a:r>
              <a:b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Speech</a:t>
              </a:r>
            </a:p>
          </p:txBody>
        </p:sp>
        <p:sp>
          <p:nvSpPr>
            <p:cNvPr id="372" name="Rektangel med rundade hörn 371"/>
            <p:cNvSpPr/>
            <p:nvPr/>
          </p:nvSpPr>
          <p:spPr bwMode="auto">
            <a:xfrm>
              <a:off x="2616200" y="3438525"/>
              <a:ext cx="527050" cy="512763"/>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373" name="Rektangel 182"/>
            <p:cNvSpPr>
              <a:spLocks noChangeArrowheads="1"/>
            </p:cNvSpPr>
            <p:nvPr/>
          </p:nvSpPr>
          <p:spPr bwMode="auto">
            <a:xfrm>
              <a:off x="2601913" y="3582988"/>
              <a:ext cx="5127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VPL</a:t>
              </a:r>
            </a:p>
          </p:txBody>
        </p:sp>
        <p:grpSp>
          <p:nvGrpSpPr>
            <p:cNvPr id="374" name="Grupp 4"/>
            <p:cNvGrpSpPr>
              <a:grpSpLocks/>
            </p:cNvGrpSpPr>
            <p:nvPr/>
          </p:nvGrpSpPr>
          <p:grpSpPr bwMode="auto">
            <a:xfrm>
              <a:off x="492125" y="2222500"/>
              <a:ext cx="512763" cy="411163"/>
              <a:chOff x="2147416" y="3287027"/>
              <a:chExt cx="512679" cy="411431"/>
            </a:xfrm>
          </p:grpSpPr>
          <p:sp>
            <p:nvSpPr>
              <p:cNvPr id="622" name="Rektangel med rundade hörn 621"/>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23" name="Rektangel 24"/>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75" name="Grupp 29"/>
            <p:cNvGrpSpPr>
              <a:grpSpLocks/>
            </p:cNvGrpSpPr>
            <p:nvPr/>
          </p:nvGrpSpPr>
          <p:grpSpPr bwMode="auto">
            <a:xfrm>
              <a:off x="973138" y="2108200"/>
              <a:ext cx="512762" cy="411163"/>
              <a:chOff x="2147416" y="3287027"/>
              <a:chExt cx="512679" cy="411431"/>
            </a:xfrm>
          </p:grpSpPr>
          <p:sp>
            <p:nvSpPr>
              <p:cNvPr id="620" name="Rektangel med rundade hörn 619"/>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21" name="Rektangel 31"/>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76" name="Grupp 33"/>
            <p:cNvGrpSpPr>
              <a:grpSpLocks/>
            </p:cNvGrpSpPr>
            <p:nvPr/>
          </p:nvGrpSpPr>
          <p:grpSpPr bwMode="auto">
            <a:xfrm>
              <a:off x="771525" y="2252663"/>
              <a:ext cx="512763" cy="411162"/>
              <a:chOff x="2147416" y="3287027"/>
              <a:chExt cx="512679" cy="411431"/>
            </a:xfrm>
          </p:grpSpPr>
          <p:sp>
            <p:nvSpPr>
              <p:cNvPr id="618" name="Rektangel med rundade hörn 617"/>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19" name="Rektangel 35"/>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77" name="Grupp 36"/>
            <p:cNvGrpSpPr>
              <a:grpSpLocks/>
            </p:cNvGrpSpPr>
            <p:nvPr/>
          </p:nvGrpSpPr>
          <p:grpSpPr bwMode="auto">
            <a:xfrm>
              <a:off x="876300" y="2425700"/>
              <a:ext cx="512763" cy="411163"/>
              <a:chOff x="2147416" y="3287027"/>
              <a:chExt cx="512679" cy="411431"/>
            </a:xfrm>
          </p:grpSpPr>
          <p:sp>
            <p:nvSpPr>
              <p:cNvPr id="616" name="Rektangel med rundade hörn 615"/>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17" name="Rektangel 38"/>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78" name="Grupp 39"/>
            <p:cNvGrpSpPr>
              <a:grpSpLocks/>
            </p:cNvGrpSpPr>
            <p:nvPr/>
          </p:nvGrpSpPr>
          <p:grpSpPr bwMode="auto">
            <a:xfrm>
              <a:off x="1141413" y="2584450"/>
              <a:ext cx="512762" cy="411163"/>
              <a:chOff x="2147416" y="3287027"/>
              <a:chExt cx="512679" cy="411431"/>
            </a:xfrm>
          </p:grpSpPr>
          <p:sp>
            <p:nvSpPr>
              <p:cNvPr id="614" name="Rektangel med rundade hörn 613"/>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15" name="Rektangel 41"/>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79" name="Grupp 42"/>
            <p:cNvGrpSpPr>
              <a:grpSpLocks/>
            </p:cNvGrpSpPr>
            <p:nvPr/>
          </p:nvGrpSpPr>
          <p:grpSpPr bwMode="auto">
            <a:xfrm>
              <a:off x="566738" y="2649538"/>
              <a:ext cx="512762" cy="411162"/>
              <a:chOff x="2147416" y="3287027"/>
              <a:chExt cx="512679" cy="411431"/>
            </a:xfrm>
          </p:grpSpPr>
          <p:sp>
            <p:nvSpPr>
              <p:cNvPr id="612" name="Rektangel med rundade hörn 611"/>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13" name="Rektangel 44"/>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80" name="Grupp 45"/>
            <p:cNvGrpSpPr>
              <a:grpSpLocks/>
            </p:cNvGrpSpPr>
            <p:nvPr/>
          </p:nvGrpSpPr>
          <p:grpSpPr bwMode="auto">
            <a:xfrm>
              <a:off x="904875" y="2790825"/>
              <a:ext cx="512763" cy="411163"/>
              <a:chOff x="2147416" y="3287027"/>
              <a:chExt cx="512679" cy="411431"/>
            </a:xfrm>
          </p:grpSpPr>
          <p:sp>
            <p:nvSpPr>
              <p:cNvPr id="610" name="Rektangel med rundade hörn 609"/>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11" name="Rektangel 47"/>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81" name="Grupp 48"/>
            <p:cNvGrpSpPr>
              <a:grpSpLocks/>
            </p:cNvGrpSpPr>
            <p:nvPr/>
          </p:nvGrpSpPr>
          <p:grpSpPr bwMode="auto">
            <a:xfrm>
              <a:off x="1387475" y="2674938"/>
              <a:ext cx="512763" cy="411162"/>
              <a:chOff x="2147416" y="3287027"/>
              <a:chExt cx="512679" cy="411431"/>
            </a:xfrm>
          </p:grpSpPr>
          <p:sp>
            <p:nvSpPr>
              <p:cNvPr id="608" name="Rektangel med rundade hörn 607"/>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09" name="Rektangel 50"/>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82" name="Grupp 51"/>
            <p:cNvGrpSpPr>
              <a:grpSpLocks/>
            </p:cNvGrpSpPr>
            <p:nvPr/>
          </p:nvGrpSpPr>
          <p:grpSpPr bwMode="auto">
            <a:xfrm>
              <a:off x="1270000" y="2963863"/>
              <a:ext cx="512763" cy="412750"/>
              <a:chOff x="2147416" y="3287027"/>
              <a:chExt cx="512679" cy="411431"/>
            </a:xfrm>
          </p:grpSpPr>
          <p:sp>
            <p:nvSpPr>
              <p:cNvPr id="606" name="Rektangel med rundade hörn 605"/>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07" name="Rektangel 53"/>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83" name="Grupp 54"/>
            <p:cNvGrpSpPr>
              <a:grpSpLocks/>
            </p:cNvGrpSpPr>
            <p:nvPr/>
          </p:nvGrpSpPr>
          <p:grpSpPr bwMode="auto">
            <a:xfrm>
              <a:off x="1662113" y="2886075"/>
              <a:ext cx="512762" cy="411163"/>
              <a:chOff x="2147416" y="3287027"/>
              <a:chExt cx="512679" cy="411431"/>
            </a:xfrm>
          </p:grpSpPr>
          <p:sp>
            <p:nvSpPr>
              <p:cNvPr id="604" name="Rektangel med rundade hörn 603"/>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a:ln>
                      <a:noFill/>
                    </a:ln>
                    <a:solidFill>
                      <a:prstClr val="white"/>
                    </a:solidFill>
                    <a:effectLst/>
                    <a:uLnTx/>
                    <a:uFillTx/>
                    <a:latin typeface="Arial"/>
                    <a:ea typeface="+mn-ea"/>
                    <a:cs typeface="Arial" panose="020B0604020202020204" pitchFamily="34" charset="0"/>
                  </a:rPr>
                  <a:t>Mind</a:t>
                </a: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05" name="Rektangel 56"/>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84" name="Grupp 57"/>
            <p:cNvGrpSpPr>
              <a:grpSpLocks/>
            </p:cNvGrpSpPr>
            <p:nvPr/>
          </p:nvGrpSpPr>
          <p:grpSpPr bwMode="auto">
            <a:xfrm>
              <a:off x="1555750" y="3151188"/>
              <a:ext cx="512763" cy="411162"/>
              <a:chOff x="2147416" y="3287027"/>
              <a:chExt cx="512679" cy="411431"/>
            </a:xfrm>
          </p:grpSpPr>
          <p:sp>
            <p:nvSpPr>
              <p:cNvPr id="602" name="Rektangel med rundade hörn 601"/>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03" name="Rektangel 59"/>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85" name="Grupp 60"/>
            <p:cNvGrpSpPr>
              <a:grpSpLocks/>
            </p:cNvGrpSpPr>
            <p:nvPr/>
          </p:nvGrpSpPr>
          <p:grpSpPr bwMode="auto">
            <a:xfrm>
              <a:off x="1279525" y="3313113"/>
              <a:ext cx="512763" cy="411162"/>
              <a:chOff x="2147416" y="3287027"/>
              <a:chExt cx="512679" cy="411431"/>
            </a:xfrm>
          </p:grpSpPr>
          <p:sp>
            <p:nvSpPr>
              <p:cNvPr id="600" name="Rektangel med rundade hörn 599"/>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01" name="Rektangel 62"/>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86" name="Grupp 63"/>
            <p:cNvGrpSpPr>
              <a:grpSpLocks/>
            </p:cNvGrpSpPr>
            <p:nvPr/>
          </p:nvGrpSpPr>
          <p:grpSpPr bwMode="auto">
            <a:xfrm>
              <a:off x="1328738" y="2314575"/>
              <a:ext cx="512762" cy="411163"/>
              <a:chOff x="2147416" y="3287027"/>
              <a:chExt cx="512679" cy="411431"/>
            </a:xfrm>
          </p:grpSpPr>
          <p:sp>
            <p:nvSpPr>
              <p:cNvPr id="598" name="Rektangel med rundade hörn 597"/>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99" name="Rektangel 65"/>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87" name="Grupp 68"/>
            <p:cNvGrpSpPr>
              <a:grpSpLocks/>
            </p:cNvGrpSpPr>
            <p:nvPr/>
          </p:nvGrpSpPr>
          <p:grpSpPr bwMode="auto">
            <a:xfrm>
              <a:off x="757238" y="3195638"/>
              <a:ext cx="511175" cy="411162"/>
              <a:chOff x="2147416" y="3287027"/>
              <a:chExt cx="512679" cy="411431"/>
            </a:xfrm>
          </p:grpSpPr>
          <p:sp>
            <p:nvSpPr>
              <p:cNvPr id="596" name="Rektangel med rundade hörn 595"/>
              <p:cNvSpPr/>
              <p:nvPr/>
            </p:nvSpPr>
            <p:spPr>
              <a:xfrm>
                <a:off x="2191997" y="3287027"/>
                <a:ext cx="423517"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97" name="Rektangel 70"/>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88" name="Grupp 71"/>
            <p:cNvGrpSpPr>
              <a:grpSpLocks/>
            </p:cNvGrpSpPr>
            <p:nvPr/>
          </p:nvGrpSpPr>
          <p:grpSpPr bwMode="auto">
            <a:xfrm>
              <a:off x="660400" y="3006725"/>
              <a:ext cx="512763" cy="412750"/>
              <a:chOff x="2147416" y="3287027"/>
              <a:chExt cx="512679" cy="411431"/>
            </a:xfrm>
          </p:grpSpPr>
          <p:sp>
            <p:nvSpPr>
              <p:cNvPr id="594" name="Rektangel med rundade hörn 593"/>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95" name="Rektangel 73"/>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89" name="Grupp 74"/>
            <p:cNvGrpSpPr>
              <a:grpSpLocks/>
            </p:cNvGrpSpPr>
            <p:nvPr/>
          </p:nvGrpSpPr>
          <p:grpSpPr bwMode="auto">
            <a:xfrm>
              <a:off x="963613" y="3181350"/>
              <a:ext cx="512762" cy="411163"/>
              <a:chOff x="2147416" y="3287027"/>
              <a:chExt cx="512679" cy="411431"/>
            </a:xfrm>
          </p:grpSpPr>
          <p:sp>
            <p:nvSpPr>
              <p:cNvPr id="592" name="Rektangel med rundade hörn 591"/>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93" name="Rektangel 76"/>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90" name="Grupp 77"/>
            <p:cNvGrpSpPr>
              <a:grpSpLocks/>
            </p:cNvGrpSpPr>
            <p:nvPr/>
          </p:nvGrpSpPr>
          <p:grpSpPr bwMode="auto">
            <a:xfrm>
              <a:off x="920750" y="3478213"/>
              <a:ext cx="512763" cy="412750"/>
              <a:chOff x="2147416" y="3287027"/>
              <a:chExt cx="512679" cy="411431"/>
            </a:xfrm>
          </p:grpSpPr>
          <p:sp>
            <p:nvSpPr>
              <p:cNvPr id="590" name="Rektangel med rundade hörn 589"/>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91" name="Rektangel 79"/>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91" name="Grupp 80"/>
            <p:cNvGrpSpPr>
              <a:grpSpLocks/>
            </p:cNvGrpSpPr>
            <p:nvPr/>
          </p:nvGrpSpPr>
          <p:grpSpPr bwMode="auto">
            <a:xfrm>
              <a:off x="1193800" y="3622675"/>
              <a:ext cx="512763" cy="412750"/>
              <a:chOff x="2147416" y="3287027"/>
              <a:chExt cx="512679" cy="411431"/>
            </a:xfrm>
          </p:grpSpPr>
          <p:sp>
            <p:nvSpPr>
              <p:cNvPr id="588" name="Rektangel med rundade hörn 587"/>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89" name="Rektangel 82"/>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92" name="Grupp 83"/>
            <p:cNvGrpSpPr>
              <a:grpSpLocks/>
            </p:cNvGrpSpPr>
            <p:nvPr/>
          </p:nvGrpSpPr>
          <p:grpSpPr bwMode="auto">
            <a:xfrm>
              <a:off x="1150938" y="3854450"/>
              <a:ext cx="512762" cy="411163"/>
              <a:chOff x="2147416" y="3287027"/>
              <a:chExt cx="512679" cy="411431"/>
            </a:xfrm>
          </p:grpSpPr>
          <p:sp>
            <p:nvSpPr>
              <p:cNvPr id="586" name="Rektangel med rundade hörn 585"/>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87" name="Rektangel 85"/>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93" name="Grupp 86"/>
            <p:cNvGrpSpPr>
              <a:grpSpLocks/>
            </p:cNvGrpSpPr>
            <p:nvPr/>
          </p:nvGrpSpPr>
          <p:grpSpPr bwMode="auto">
            <a:xfrm>
              <a:off x="814388" y="3873500"/>
              <a:ext cx="512762" cy="411163"/>
              <a:chOff x="2147416" y="3287027"/>
              <a:chExt cx="512679" cy="411431"/>
            </a:xfrm>
          </p:grpSpPr>
          <p:sp>
            <p:nvSpPr>
              <p:cNvPr id="584" name="Rektangel med rundade hörn 583"/>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85" name="Rektangel 88"/>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94" name="Grupp 89"/>
            <p:cNvGrpSpPr>
              <a:grpSpLocks/>
            </p:cNvGrpSpPr>
            <p:nvPr/>
          </p:nvGrpSpPr>
          <p:grpSpPr bwMode="auto">
            <a:xfrm>
              <a:off x="1047750" y="4205288"/>
              <a:ext cx="512763" cy="412750"/>
              <a:chOff x="2147416" y="3287027"/>
              <a:chExt cx="512679" cy="411431"/>
            </a:xfrm>
          </p:grpSpPr>
          <p:sp>
            <p:nvSpPr>
              <p:cNvPr id="582" name="Rektangel med rundade hörn 581"/>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83" name="Rektangel 91"/>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95" name="Grupp 92"/>
            <p:cNvGrpSpPr>
              <a:grpSpLocks/>
            </p:cNvGrpSpPr>
            <p:nvPr/>
          </p:nvGrpSpPr>
          <p:grpSpPr bwMode="auto">
            <a:xfrm>
              <a:off x="1427163" y="4191000"/>
              <a:ext cx="512762" cy="412750"/>
              <a:chOff x="2147416" y="3287027"/>
              <a:chExt cx="512679" cy="411431"/>
            </a:xfrm>
          </p:grpSpPr>
          <p:sp>
            <p:nvSpPr>
              <p:cNvPr id="580" name="Rektangel med rundade hörn 579"/>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81" name="Rektangel 94"/>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96" name="Grupp 95"/>
            <p:cNvGrpSpPr>
              <a:grpSpLocks/>
            </p:cNvGrpSpPr>
            <p:nvPr/>
          </p:nvGrpSpPr>
          <p:grpSpPr bwMode="auto">
            <a:xfrm>
              <a:off x="1235075" y="4465638"/>
              <a:ext cx="512763" cy="411162"/>
              <a:chOff x="2147416" y="3287027"/>
              <a:chExt cx="512679" cy="411431"/>
            </a:xfrm>
          </p:grpSpPr>
          <p:sp>
            <p:nvSpPr>
              <p:cNvPr id="578" name="Rektangel med rundade hörn 577"/>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79" name="Rektangel 97"/>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97" name="Grupp 98"/>
            <p:cNvGrpSpPr>
              <a:grpSpLocks/>
            </p:cNvGrpSpPr>
            <p:nvPr/>
          </p:nvGrpSpPr>
          <p:grpSpPr bwMode="auto">
            <a:xfrm>
              <a:off x="1541463" y="3681413"/>
              <a:ext cx="512762" cy="411162"/>
              <a:chOff x="2147416" y="3287027"/>
              <a:chExt cx="512679" cy="411431"/>
            </a:xfrm>
          </p:grpSpPr>
          <p:sp>
            <p:nvSpPr>
              <p:cNvPr id="576" name="Rektangel med rundade hörn 575"/>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77" name="Rektangel 100"/>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98" name="Grupp 101"/>
            <p:cNvGrpSpPr>
              <a:grpSpLocks/>
            </p:cNvGrpSpPr>
            <p:nvPr/>
          </p:nvGrpSpPr>
          <p:grpSpPr bwMode="auto">
            <a:xfrm>
              <a:off x="641350" y="3676650"/>
              <a:ext cx="512763" cy="411163"/>
              <a:chOff x="2147416" y="3287027"/>
              <a:chExt cx="512679" cy="411431"/>
            </a:xfrm>
          </p:grpSpPr>
          <p:sp>
            <p:nvSpPr>
              <p:cNvPr id="574" name="Rektangel med rundade hörn 573"/>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75" name="Rektangel 103"/>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399" name="Grupp 104"/>
            <p:cNvGrpSpPr>
              <a:grpSpLocks/>
            </p:cNvGrpSpPr>
            <p:nvPr/>
          </p:nvGrpSpPr>
          <p:grpSpPr bwMode="auto">
            <a:xfrm>
              <a:off x="409575" y="3411538"/>
              <a:ext cx="512763" cy="411162"/>
              <a:chOff x="2147416" y="3287027"/>
              <a:chExt cx="512679" cy="411431"/>
            </a:xfrm>
          </p:grpSpPr>
          <p:sp>
            <p:nvSpPr>
              <p:cNvPr id="572" name="Rektangel med rundade hörn 571"/>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73" name="Rektangel 106"/>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400" name="Grupp 107"/>
            <p:cNvGrpSpPr>
              <a:grpSpLocks/>
            </p:cNvGrpSpPr>
            <p:nvPr/>
          </p:nvGrpSpPr>
          <p:grpSpPr bwMode="auto">
            <a:xfrm>
              <a:off x="879475" y="4735513"/>
              <a:ext cx="512763" cy="411162"/>
              <a:chOff x="2147416" y="3287027"/>
              <a:chExt cx="512679" cy="411431"/>
            </a:xfrm>
          </p:grpSpPr>
          <p:sp>
            <p:nvSpPr>
              <p:cNvPr id="570" name="Rektangel med rundade hörn 569"/>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71" name="Rektangel 109"/>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401" name="Grupp 110"/>
            <p:cNvGrpSpPr>
              <a:grpSpLocks/>
            </p:cNvGrpSpPr>
            <p:nvPr/>
          </p:nvGrpSpPr>
          <p:grpSpPr bwMode="auto">
            <a:xfrm>
              <a:off x="777875" y="4484688"/>
              <a:ext cx="512763" cy="411162"/>
              <a:chOff x="2147416" y="3287027"/>
              <a:chExt cx="512679" cy="411431"/>
            </a:xfrm>
          </p:grpSpPr>
          <p:sp>
            <p:nvSpPr>
              <p:cNvPr id="568" name="Rektangel med rundade hörn 567"/>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69" name="Rektangel 112"/>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402" name="Grupp 113"/>
            <p:cNvGrpSpPr>
              <a:grpSpLocks/>
            </p:cNvGrpSpPr>
            <p:nvPr/>
          </p:nvGrpSpPr>
          <p:grpSpPr bwMode="auto">
            <a:xfrm>
              <a:off x="633413" y="4216400"/>
              <a:ext cx="512762" cy="411163"/>
              <a:chOff x="2147416" y="3287027"/>
              <a:chExt cx="512679" cy="411431"/>
            </a:xfrm>
          </p:grpSpPr>
          <p:sp>
            <p:nvSpPr>
              <p:cNvPr id="566" name="Rektangel med rundade hörn 565"/>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67" name="Rektangel 115"/>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403" name="Grupp 116"/>
            <p:cNvGrpSpPr>
              <a:grpSpLocks/>
            </p:cNvGrpSpPr>
            <p:nvPr/>
          </p:nvGrpSpPr>
          <p:grpSpPr bwMode="auto">
            <a:xfrm>
              <a:off x="446088" y="4017963"/>
              <a:ext cx="512762" cy="411162"/>
              <a:chOff x="2147416" y="3287027"/>
              <a:chExt cx="512679" cy="411431"/>
            </a:xfrm>
          </p:grpSpPr>
          <p:sp>
            <p:nvSpPr>
              <p:cNvPr id="564" name="Rektangel med rundade hörn 563"/>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65" name="Rektangel 118"/>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404" name="Grupp 119"/>
            <p:cNvGrpSpPr>
              <a:grpSpLocks/>
            </p:cNvGrpSpPr>
            <p:nvPr/>
          </p:nvGrpSpPr>
          <p:grpSpPr bwMode="auto">
            <a:xfrm>
              <a:off x="301625" y="3041650"/>
              <a:ext cx="512763" cy="411163"/>
              <a:chOff x="2147416" y="3287027"/>
              <a:chExt cx="512679" cy="411431"/>
            </a:xfrm>
          </p:grpSpPr>
          <p:sp>
            <p:nvSpPr>
              <p:cNvPr id="562" name="Rektangel med rundade hörn 561"/>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63" name="Rektangel 121"/>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405" name="Grupp 122"/>
            <p:cNvGrpSpPr>
              <a:grpSpLocks/>
            </p:cNvGrpSpPr>
            <p:nvPr/>
          </p:nvGrpSpPr>
          <p:grpSpPr bwMode="auto">
            <a:xfrm>
              <a:off x="746125" y="1919288"/>
              <a:ext cx="512763" cy="411162"/>
              <a:chOff x="2147416" y="3287027"/>
              <a:chExt cx="512679" cy="411431"/>
            </a:xfrm>
          </p:grpSpPr>
          <p:sp>
            <p:nvSpPr>
              <p:cNvPr id="560" name="Rektangel med rundade hörn 559"/>
              <p:cNvSpPr/>
              <p:nvPr/>
            </p:nvSpPr>
            <p:spPr>
              <a:xfrm>
                <a:off x="2191859" y="3287027"/>
                <a:ext cx="423794"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61" name="Rektangel 124"/>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406" name="Grupp 125"/>
            <p:cNvGrpSpPr>
              <a:grpSpLocks/>
            </p:cNvGrpSpPr>
            <p:nvPr/>
          </p:nvGrpSpPr>
          <p:grpSpPr bwMode="auto">
            <a:xfrm>
              <a:off x="1223963" y="1997075"/>
              <a:ext cx="512762" cy="411163"/>
              <a:chOff x="2147416" y="3287027"/>
              <a:chExt cx="512679" cy="411431"/>
            </a:xfrm>
          </p:grpSpPr>
          <p:sp>
            <p:nvSpPr>
              <p:cNvPr id="558" name="Rektangel med rundade hörn 557"/>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59" name="Rektangel 127"/>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407" name="Grupp 128"/>
            <p:cNvGrpSpPr>
              <a:grpSpLocks/>
            </p:cNvGrpSpPr>
            <p:nvPr/>
          </p:nvGrpSpPr>
          <p:grpSpPr bwMode="auto">
            <a:xfrm>
              <a:off x="1258888" y="4792663"/>
              <a:ext cx="512762" cy="411162"/>
              <a:chOff x="2147416" y="3287027"/>
              <a:chExt cx="512679" cy="411431"/>
            </a:xfrm>
          </p:grpSpPr>
          <p:sp>
            <p:nvSpPr>
              <p:cNvPr id="556" name="Rektangel med rundade hörn 555"/>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57" name="Rektangel 130"/>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408" name="Grupp 131"/>
            <p:cNvGrpSpPr>
              <a:grpSpLocks/>
            </p:cNvGrpSpPr>
            <p:nvPr/>
          </p:nvGrpSpPr>
          <p:grpSpPr bwMode="auto">
            <a:xfrm>
              <a:off x="1046163" y="4967288"/>
              <a:ext cx="512762" cy="411162"/>
              <a:chOff x="2147416" y="3287027"/>
              <a:chExt cx="512679" cy="411431"/>
            </a:xfrm>
          </p:grpSpPr>
          <p:sp>
            <p:nvSpPr>
              <p:cNvPr id="554" name="Rektangel med rundade hörn 553"/>
              <p:cNvSpPr/>
              <p:nvPr/>
            </p:nvSpPr>
            <p:spPr>
              <a:xfrm>
                <a:off x="2191859" y="3287027"/>
                <a:ext cx="423793" cy="411431"/>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55" name="Rektangel 133"/>
              <p:cNvSpPr>
                <a:spLocks noChangeArrowheads="1"/>
              </p:cNvSpPr>
              <p:nvPr/>
            </p:nvSpPr>
            <p:spPr bwMode="auto">
              <a:xfrm>
                <a:off x="2147416"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sp>
          <p:nvSpPr>
            <p:cNvPr id="409" name="Rektangel med rundade hörn 408"/>
            <p:cNvSpPr/>
            <p:nvPr/>
          </p:nvSpPr>
          <p:spPr bwMode="auto">
            <a:xfrm>
              <a:off x="2954337" y="2079625"/>
              <a:ext cx="527050" cy="512763"/>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10" name="Rektangel 136"/>
            <p:cNvSpPr>
              <a:spLocks noChangeArrowheads="1"/>
            </p:cNvSpPr>
            <p:nvPr/>
          </p:nvSpPr>
          <p:spPr bwMode="auto">
            <a:xfrm>
              <a:off x="2940050" y="2224088"/>
              <a:ext cx="5127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Tdoc</a:t>
              </a:r>
            </a:p>
          </p:txBody>
        </p:sp>
        <p:sp>
          <p:nvSpPr>
            <p:cNvPr id="411" name="Rektangel med rundade hörn 410"/>
            <p:cNvSpPr/>
            <p:nvPr/>
          </p:nvSpPr>
          <p:spPr bwMode="auto">
            <a:xfrm>
              <a:off x="3397250" y="1852613"/>
              <a:ext cx="527050" cy="512762"/>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12" name="Rektangel 138"/>
            <p:cNvSpPr>
              <a:spLocks noChangeArrowheads="1"/>
            </p:cNvSpPr>
            <p:nvPr/>
          </p:nvSpPr>
          <p:spPr bwMode="auto">
            <a:xfrm>
              <a:off x="3382963" y="1997075"/>
              <a:ext cx="5127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Reflex</a:t>
              </a:r>
            </a:p>
          </p:txBody>
        </p:sp>
        <p:sp>
          <p:nvSpPr>
            <p:cNvPr id="413" name="Rektangel med rundade hörn 412"/>
            <p:cNvSpPr/>
            <p:nvPr/>
          </p:nvSpPr>
          <p:spPr bwMode="auto">
            <a:xfrm>
              <a:off x="3883025" y="2058988"/>
              <a:ext cx="527050" cy="512762"/>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14" name="Rektangel 140"/>
            <p:cNvSpPr>
              <a:spLocks noChangeArrowheads="1"/>
            </p:cNvSpPr>
            <p:nvPr/>
          </p:nvSpPr>
          <p:spPr bwMode="auto">
            <a:xfrm>
              <a:off x="3883025" y="2203450"/>
              <a:ext cx="512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Ortreg</a:t>
              </a:r>
            </a:p>
          </p:txBody>
        </p:sp>
        <p:sp>
          <p:nvSpPr>
            <p:cNvPr id="415" name="Rektangel med rundade hörn 414"/>
            <p:cNvSpPr/>
            <p:nvPr/>
          </p:nvSpPr>
          <p:spPr bwMode="auto">
            <a:xfrm>
              <a:off x="3546475" y="2287588"/>
              <a:ext cx="527050" cy="511175"/>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16" name="Rektangel 142"/>
            <p:cNvSpPr>
              <a:spLocks noChangeArrowheads="1"/>
            </p:cNvSpPr>
            <p:nvPr/>
          </p:nvSpPr>
          <p:spPr bwMode="auto">
            <a:xfrm>
              <a:off x="3533775" y="2430463"/>
              <a:ext cx="512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Orbit</a:t>
              </a:r>
            </a:p>
          </p:txBody>
        </p:sp>
        <p:sp>
          <p:nvSpPr>
            <p:cNvPr id="417" name="Rektangel med rundade hörn 416"/>
            <p:cNvSpPr/>
            <p:nvPr/>
          </p:nvSpPr>
          <p:spPr bwMode="auto">
            <a:xfrm>
              <a:off x="3160713" y="2424113"/>
              <a:ext cx="527050" cy="511175"/>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18" name="Rektangel 146"/>
            <p:cNvSpPr>
              <a:spLocks noChangeArrowheads="1"/>
            </p:cNvSpPr>
            <p:nvPr/>
          </p:nvSpPr>
          <p:spPr bwMode="auto">
            <a:xfrm>
              <a:off x="3084513" y="2522538"/>
              <a:ext cx="669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Steril-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centralen</a:t>
              </a:r>
            </a:p>
          </p:txBody>
        </p:sp>
        <p:sp>
          <p:nvSpPr>
            <p:cNvPr id="419" name="Rektangel med rundade hörn 418"/>
            <p:cNvSpPr/>
            <p:nvPr/>
          </p:nvSpPr>
          <p:spPr bwMode="auto">
            <a:xfrm>
              <a:off x="2698750" y="2554288"/>
              <a:ext cx="527050" cy="512762"/>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20" name="Rektangel 148"/>
            <p:cNvSpPr>
              <a:spLocks noChangeArrowheads="1"/>
            </p:cNvSpPr>
            <p:nvPr/>
          </p:nvSpPr>
          <p:spPr bwMode="auto">
            <a:xfrm>
              <a:off x="2684463" y="2643188"/>
              <a:ext cx="511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PB trace</a:t>
              </a:r>
            </a:p>
          </p:txBody>
        </p:sp>
        <p:sp>
          <p:nvSpPr>
            <p:cNvPr id="421" name="Rektangel med rundade hörn 420"/>
            <p:cNvSpPr/>
            <p:nvPr/>
          </p:nvSpPr>
          <p:spPr bwMode="auto">
            <a:xfrm>
              <a:off x="4279900" y="2492375"/>
              <a:ext cx="527050" cy="512763"/>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22" name="Rektangel 150"/>
            <p:cNvSpPr>
              <a:spLocks noChangeArrowheads="1"/>
            </p:cNvSpPr>
            <p:nvPr/>
          </p:nvSpPr>
          <p:spPr bwMode="auto">
            <a:xfrm>
              <a:off x="4254500" y="2574925"/>
              <a:ext cx="5556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Ear</a:t>
              </a:r>
              <a:b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surgery</a:t>
              </a:r>
            </a:p>
          </p:txBody>
        </p:sp>
        <p:sp>
          <p:nvSpPr>
            <p:cNvPr id="423" name="Rektangel med rundade hörn 422"/>
            <p:cNvSpPr/>
            <p:nvPr/>
          </p:nvSpPr>
          <p:spPr bwMode="auto">
            <a:xfrm>
              <a:off x="3935413" y="2605088"/>
              <a:ext cx="527050" cy="512762"/>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24" name="Rektangel 152"/>
            <p:cNvSpPr>
              <a:spLocks noChangeArrowheads="1"/>
            </p:cNvSpPr>
            <p:nvPr/>
          </p:nvSpPr>
          <p:spPr bwMode="auto">
            <a:xfrm>
              <a:off x="3935413" y="2749550"/>
              <a:ext cx="5127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Lissy</a:t>
              </a:r>
            </a:p>
          </p:txBody>
        </p:sp>
        <p:sp>
          <p:nvSpPr>
            <p:cNvPr id="425" name="Rektangel med rundade hörn 424"/>
            <p:cNvSpPr/>
            <p:nvPr/>
          </p:nvSpPr>
          <p:spPr bwMode="auto">
            <a:xfrm>
              <a:off x="2439987" y="2974975"/>
              <a:ext cx="527050" cy="512763"/>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26" name="Rektangel 154"/>
            <p:cNvSpPr>
              <a:spLocks noChangeArrowheads="1"/>
            </p:cNvSpPr>
            <p:nvPr/>
          </p:nvSpPr>
          <p:spPr bwMode="auto">
            <a:xfrm>
              <a:off x="2398713" y="3086100"/>
              <a:ext cx="5889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Cytobase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/Cytodos</a:t>
              </a:r>
            </a:p>
          </p:txBody>
        </p:sp>
        <p:sp>
          <p:nvSpPr>
            <p:cNvPr id="427" name="Rektangel med rundade hörn 426"/>
            <p:cNvSpPr/>
            <p:nvPr/>
          </p:nvSpPr>
          <p:spPr bwMode="auto">
            <a:xfrm>
              <a:off x="2952750" y="2817813"/>
              <a:ext cx="527050" cy="512762"/>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28" name="Rektangel 156"/>
            <p:cNvSpPr>
              <a:spLocks noChangeArrowheads="1"/>
            </p:cNvSpPr>
            <p:nvPr/>
          </p:nvSpPr>
          <p:spPr bwMode="auto">
            <a:xfrm>
              <a:off x="2940050" y="2962275"/>
              <a:ext cx="512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Vårps</a:t>
              </a:r>
            </a:p>
          </p:txBody>
        </p:sp>
        <p:sp>
          <p:nvSpPr>
            <p:cNvPr id="429" name="Rektangel med rundade hörn 428"/>
            <p:cNvSpPr/>
            <p:nvPr/>
          </p:nvSpPr>
          <p:spPr bwMode="auto">
            <a:xfrm>
              <a:off x="4073525" y="3025775"/>
              <a:ext cx="527050" cy="511175"/>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30" name="Rektangel 158"/>
            <p:cNvSpPr>
              <a:spLocks noChangeArrowheads="1"/>
            </p:cNvSpPr>
            <p:nvPr/>
          </p:nvSpPr>
          <p:spPr bwMode="auto">
            <a:xfrm>
              <a:off x="4073525" y="3168650"/>
              <a:ext cx="512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Aria</a:t>
              </a:r>
            </a:p>
          </p:txBody>
        </p:sp>
        <p:sp>
          <p:nvSpPr>
            <p:cNvPr id="431" name="Rektangel med rundade hörn 430"/>
            <p:cNvSpPr/>
            <p:nvPr/>
          </p:nvSpPr>
          <p:spPr bwMode="auto">
            <a:xfrm>
              <a:off x="4467225" y="2862263"/>
              <a:ext cx="527050" cy="512762"/>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32" name="Rektangel 160"/>
            <p:cNvSpPr>
              <a:spLocks noChangeArrowheads="1"/>
            </p:cNvSpPr>
            <p:nvPr/>
          </p:nvSpPr>
          <p:spPr bwMode="auto">
            <a:xfrm>
              <a:off x="4395788" y="3006725"/>
              <a:ext cx="625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Catalyst</a:t>
              </a:r>
            </a:p>
          </p:txBody>
        </p:sp>
        <p:sp>
          <p:nvSpPr>
            <p:cNvPr id="433" name="Rektangel med rundade hörn 432"/>
            <p:cNvSpPr/>
            <p:nvPr/>
          </p:nvSpPr>
          <p:spPr bwMode="auto">
            <a:xfrm>
              <a:off x="4492625" y="3325813"/>
              <a:ext cx="527050" cy="512762"/>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34" name="Rektangel 162"/>
            <p:cNvSpPr>
              <a:spLocks noChangeArrowheads="1"/>
            </p:cNvSpPr>
            <p:nvPr/>
          </p:nvSpPr>
          <p:spPr bwMode="auto">
            <a:xfrm>
              <a:off x="4492625" y="3470275"/>
              <a:ext cx="5127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Praxis</a:t>
              </a:r>
            </a:p>
          </p:txBody>
        </p:sp>
        <p:sp>
          <p:nvSpPr>
            <p:cNvPr id="435" name="Rektangel med rundade hörn 434"/>
            <p:cNvSpPr/>
            <p:nvPr/>
          </p:nvSpPr>
          <p:spPr bwMode="auto">
            <a:xfrm>
              <a:off x="4675188" y="3725863"/>
              <a:ext cx="527050" cy="512762"/>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36" name="Rektangel 164"/>
            <p:cNvSpPr>
              <a:spLocks noChangeArrowheads="1"/>
            </p:cNvSpPr>
            <p:nvPr/>
          </p:nvSpPr>
          <p:spPr bwMode="auto">
            <a:xfrm>
              <a:off x="4675188" y="3870325"/>
              <a:ext cx="511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Milou</a:t>
              </a:r>
            </a:p>
          </p:txBody>
        </p:sp>
        <p:sp>
          <p:nvSpPr>
            <p:cNvPr id="437" name="Rektangel med rundade hörn 436"/>
            <p:cNvSpPr/>
            <p:nvPr/>
          </p:nvSpPr>
          <p:spPr bwMode="auto">
            <a:xfrm>
              <a:off x="4271963" y="3751263"/>
              <a:ext cx="528637" cy="512762"/>
            </a:xfrm>
            <a:prstGeom prst="roundRect">
              <a:avLst/>
            </a:prstGeom>
            <a:solidFill>
              <a:srgbClr val="00ABC0">
                <a:alpha val="4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38" name="Rektangel 166"/>
            <p:cNvSpPr>
              <a:spLocks noChangeArrowheads="1"/>
            </p:cNvSpPr>
            <p:nvPr/>
          </p:nvSpPr>
          <p:spPr bwMode="auto">
            <a:xfrm>
              <a:off x="4227513" y="3900488"/>
              <a:ext cx="619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Obstetrix</a:t>
              </a:r>
            </a:p>
          </p:txBody>
        </p:sp>
        <p:sp>
          <p:nvSpPr>
            <p:cNvPr id="439" name="Rektangel med rundade hörn 438"/>
            <p:cNvSpPr/>
            <p:nvPr/>
          </p:nvSpPr>
          <p:spPr bwMode="auto">
            <a:xfrm>
              <a:off x="3387725" y="2806700"/>
              <a:ext cx="747712" cy="725488"/>
            </a:xfrm>
            <a:prstGeom prst="roundRect">
              <a:avLst/>
            </a:prstGeom>
            <a:solidFill>
              <a:srgbClr val="FFD501">
                <a:alpha val="78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40" name="Rektangel 170"/>
            <p:cNvSpPr>
              <a:spLocks noChangeArrowheads="1"/>
            </p:cNvSpPr>
            <p:nvPr/>
          </p:nvSpPr>
          <p:spPr bwMode="auto">
            <a:xfrm>
              <a:off x="3360738" y="3006725"/>
              <a:ext cx="727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12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PASIS</a:t>
              </a:r>
            </a:p>
          </p:txBody>
        </p:sp>
        <p:sp>
          <p:nvSpPr>
            <p:cNvPr id="441" name="Rektangel med rundade hörn 440"/>
            <p:cNvSpPr/>
            <p:nvPr/>
          </p:nvSpPr>
          <p:spPr bwMode="auto">
            <a:xfrm>
              <a:off x="2962275" y="3297238"/>
              <a:ext cx="747712" cy="725487"/>
            </a:xfrm>
            <a:prstGeom prst="roundRect">
              <a:avLst/>
            </a:prstGeom>
            <a:solidFill>
              <a:srgbClr val="FFD501">
                <a:alpha val="78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C00000"/>
                </a:solidFill>
                <a:effectLst/>
                <a:uLnTx/>
                <a:uFillTx/>
                <a:latin typeface="Arial"/>
                <a:ea typeface="+mn-ea"/>
                <a:cs typeface="+mn-cs"/>
              </a:endParaRPr>
            </a:p>
          </p:txBody>
        </p:sp>
        <p:sp>
          <p:nvSpPr>
            <p:cNvPr id="442" name="Rektangel 172"/>
            <p:cNvSpPr>
              <a:spLocks noChangeArrowheads="1"/>
            </p:cNvSpPr>
            <p:nvPr/>
          </p:nvSpPr>
          <p:spPr bwMode="auto">
            <a:xfrm>
              <a:off x="2962275" y="3497263"/>
              <a:ext cx="727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12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Melior</a:t>
              </a:r>
            </a:p>
          </p:txBody>
        </p:sp>
        <p:sp>
          <p:nvSpPr>
            <p:cNvPr id="443" name="Rektangel med rundade hörn 442"/>
            <p:cNvSpPr/>
            <p:nvPr/>
          </p:nvSpPr>
          <p:spPr bwMode="auto">
            <a:xfrm>
              <a:off x="3681412" y="3355975"/>
              <a:ext cx="746125" cy="727075"/>
            </a:xfrm>
            <a:prstGeom prst="roundRect">
              <a:avLst/>
            </a:prstGeom>
            <a:solidFill>
              <a:srgbClr val="FFD501">
                <a:alpha val="78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44" name="Rektangel 174"/>
            <p:cNvSpPr>
              <a:spLocks noChangeArrowheads="1"/>
            </p:cNvSpPr>
            <p:nvPr/>
          </p:nvSpPr>
          <p:spPr bwMode="auto">
            <a:xfrm>
              <a:off x="3654425" y="3556000"/>
              <a:ext cx="725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12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PMO</a:t>
              </a:r>
            </a:p>
          </p:txBody>
        </p:sp>
        <p:sp>
          <p:nvSpPr>
            <p:cNvPr id="445" name="Rektangel med rundade hörn 444"/>
            <p:cNvSpPr/>
            <p:nvPr/>
          </p:nvSpPr>
          <p:spPr bwMode="auto">
            <a:xfrm>
              <a:off x="2162175" y="5000625"/>
              <a:ext cx="442913" cy="222250"/>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46" name="Rektangel 190"/>
            <p:cNvSpPr>
              <a:spLocks noChangeArrowheads="1"/>
            </p:cNvSpPr>
            <p:nvPr/>
          </p:nvSpPr>
          <p:spPr bwMode="auto">
            <a:xfrm>
              <a:off x="2171700" y="5019675"/>
              <a:ext cx="4206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DB</a:t>
              </a:r>
            </a:p>
          </p:txBody>
        </p:sp>
        <p:sp>
          <p:nvSpPr>
            <p:cNvPr id="447" name="Rektangel med rundade hörn 446"/>
            <p:cNvSpPr/>
            <p:nvPr/>
          </p:nvSpPr>
          <p:spPr bwMode="auto">
            <a:xfrm>
              <a:off x="2520950" y="5097463"/>
              <a:ext cx="442913" cy="222250"/>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48" name="Rektangel 194"/>
            <p:cNvSpPr>
              <a:spLocks noChangeArrowheads="1"/>
            </p:cNvSpPr>
            <p:nvPr/>
          </p:nvSpPr>
          <p:spPr bwMode="auto">
            <a:xfrm>
              <a:off x="2530475" y="5116513"/>
              <a:ext cx="4206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DB</a:t>
              </a:r>
            </a:p>
          </p:txBody>
        </p:sp>
        <p:sp>
          <p:nvSpPr>
            <p:cNvPr id="449" name="Rektangel med rundade hörn 448"/>
            <p:cNvSpPr/>
            <p:nvPr/>
          </p:nvSpPr>
          <p:spPr bwMode="auto">
            <a:xfrm>
              <a:off x="2786063" y="5219700"/>
              <a:ext cx="442912" cy="222250"/>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50" name="Rektangel 196"/>
            <p:cNvSpPr>
              <a:spLocks noChangeArrowheads="1"/>
            </p:cNvSpPr>
            <p:nvPr/>
          </p:nvSpPr>
          <p:spPr bwMode="auto">
            <a:xfrm>
              <a:off x="2795588" y="5238750"/>
              <a:ext cx="4206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DB</a:t>
              </a:r>
            </a:p>
          </p:txBody>
        </p:sp>
        <p:sp>
          <p:nvSpPr>
            <p:cNvPr id="451" name="Rektangel med rundade hörn 450"/>
            <p:cNvSpPr/>
            <p:nvPr/>
          </p:nvSpPr>
          <p:spPr bwMode="auto">
            <a:xfrm>
              <a:off x="2654300" y="5551488"/>
              <a:ext cx="442913" cy="222250"/>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52" name="Rektangel 198"/>
            <p:cNvSpPr>
              <a:spLocks noChangeArrowheads="1"/>
            </p:cNvSpPr>
            <p:nvPr/>
          </p:nvSpPr>
          <p:spPr bwMode="auto">
            <a:xfrm>
              <a:off x="2663825" y="5570538"/>
              <a:ext cx="4206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DB</a:t>
              </a:r>
            </a:p>
          </p:txBody>
        </p:sp>
        <p:sp>
          <p:nvSpPr>
            <p:cNvPr id="453" name="Rektangel med rundade hörn 452"/>
            <p:cNvSpPr/>
            <p:nvPr/>
          </p:nvSpPr>
          <p:spPr bwMode="auto">
            <a:xfrm>
              <a:off x="3100388" y="5399088"/>
              <a:ext cx="441325" cy="220662"/>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54" name="Rektangel 200"/>
            <p:cNvSpPr>
              <a:spLocks noChangeArrowheads="1"/>
            </p:cNvSpPr>
            <p:nvPr/>
          </p:nvSpPr>
          <p:spPr bwMode="auto">
            <a:xfrm>
              <a:off x="3092450" y="5418138"/>
              <a:ext cx="474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Kapris</a:t>
              </a:r>
            </a:p>
          </p:txBody>
        </p:sp>
        <p:sp>
          <p:nvSpPr>
            <p:cNvPr id="455" name="Rektangel med rundade hörn 454"/>
            <p:cNvSpPr/>
            <p:nvPr/>
          </p:nvSpPr>
          <p:spPr bwMode="auto">
            <a:xfrm>
              <a:off x="3213100" y="5143500"/>
              <a:ext cx="442913" cy="220663"/>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56" name="Rektangel 202"/>
            <p:cNvSpPr>
              <a:spLocks noChangeArrowheads="1"/>
            </p:cNvSpPr>
            <p:nvPr/>
          </p:nvSpPr>
          <p:spPr bwMode="auto">
            <a:xfrm>
              <a:off x="3222625" y="5162550"/>
              <a:ext cx="4206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DB</a:t>
              </a:r>
            </a:p>
          </p:txBody>
        </p:sp>
        <p:sp>
          <p:nvSpPr>
            <p:cNvPr id="457" name="Rektangel med rundade hörn 456"/>
            <p:cNvSpPr/>
            <p:nvPr/>
          </p:nvSpPr>
          <p:spPr bwMode="auto">
            <a:xfrm>
              <a:off x="3457575" y="5448300"/>
              <a:ext cx="442913" cy="222250"/>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58" name="Rektangel 204"/>
            <p:cNvSpPr>
              <a:spLocks noChangeArrowheads="1"/>
            </p:cNvSpPr>
            <p:nvPr/>
          </p:nvSpPr>
          <p:spPr bwMode="auto">
            <a:xfrm>
              <a:off x="3467100" y="5467350"/>
              <a:ext cx="4206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DB</a:t>
              </a:r>
            </a:p>
          </p:txBody>
        </p:sp>
        <p:sp>
          <p:nvSpPr>
            <p:cNvPr id="459" name="Rektangel med rundade hörn 458"/>
            <p:cNvSpPr/>
            <p:nvPr/>
          </p:nvSpPr>
          <p:spPr bwMode="auto">
            <a:xfrm>
              <a:off x="3875088" y="5578475"/>
              <a:ext cx="442912" cy="222250"/>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60" name="Rektangel 206"/>
            <p:cNvSpPr>
              <a:spLocks noChangeArrowheads="1"/>
            </p:cNvSpPr>
            <p:nvPr/>
          </p:nvSpPr>
          <p:spPr bwMode="auto">
            <a:xfrm>
              <a:off x="3884613" y="5597525"/>
              <a:ext cx="450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RSVD</a:t>
              </a:r>
            </a:p>
          </p:txBody>
        </p:sp>
        <p:sp>
          <p:nvSpPr>
            <p:cNvPr id="461" name="Rektangel med rundade hörn 460"/>
            <p:cNvSpPr/>
            <p:nvPr/>
          </p:nvSpPr>
          <p:spPr bwMode="auto">
            <a:xfrm>
              <a:off x="3516313" y="5049838"/>
              <a:ext cx="442912" cy="222250"/>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62" name="Rektangel 210"/>
            <p:cNvSpPr>
              <a:spLocks noChangeArrowheads="1"/>
            </p:cNvSpPr>
            <p:nvPr/>
          </p:nvSpPr>
          <p:spPr bwMode="auto">
            <a:xfrm>
              <a:off x="3525838" y="5068888"/>
              <a:ext cx="4206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DB</a:t>
              </a:r>
            </a:p>
          </p:txBody>
        </p:sp>
        <p:sp>
          <p:nvSpPr>
            <p:cNvPr id="463" name="Rektangel med rundade hörn 462"/>
            <p:cNvSpPr/>
            <p:nvPr/>
          </p:nvSpPr>
          <p:spPr bwMode="auto">
            <a:xfrm>
              <a:off x="4075113" y="5356225"/>
              <a:ext cx="442912" cy="222250"/>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64" name="Rektangel 212"/>
            <p:cNvSpPr>
              <a:spLocks noChangeArrowheads="1"/>
            </p:cNvSpPr>
            <p:nvPr/>
          </p:nvSpPr>
          <p:spPr bwMode="auto">
            <a:xfrm>
              <a:off x="4084638" y="5375275"/>
              <a:ext cx="4206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DB</a:t>
              </a:r>
            </a:p>
          </p:txBody>
        </p:sp>
        <p:sp>
          <p:nvSpPr>
            <p:cNvPr id="465" name="Rektangel med rundade hörn 464"/>
            <p:cNvSpPr/>
            <p:nvPr/>
          </p:nvSpPr>
          <p:spPr bwMode="auto">
            <a:xfrm>
              <a:off x="2000250" y="5540375"/>
              <a:ext cx="442913" cy="222250"/>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66" name="Rektangel 214"/>
            <p:cNvSpPr>
              <a:spLocks noChangeArrowheads="1"/>
            </p:cNvSpPr>
            <p:nvPr/>
          </p:nvSpPr>
          <p:spPr bwMode="auto">
            <a:xfrm>
              <a:off x="2009775" y="5559425"/>
              <a:ext cx="419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DB</a:t>
              </a:r>
            </a:p>
          </p:txBody>
        </p:sp>
        <p:sp>
          <p:nvSpPr>
            <p:cNvPr id="467" name="Rektangel med rundade hörn 466"/>
            <p:cNvSpPr/>
            <p:nvPr/>
          </p:nvSpPr>
          <p:spPr bwMode="auto">
            <a:xfrm>
              <a:off x="2492375" y="5705475"/>
              <a:ext cx="442913" cy="222250"/>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68" name="Rektangel 216"/>
            <p:cNvSpPr>
              <a:spLocks noChangeArrowheads="1"/>
            </p:cNvSpPr>
            <p:nvPr/>
          </p:nvSpPr>
          <p:spPr bwMode="auto">
            <a:xfrm>
              <a:off x="2398713" y="5716588"/>
              <a:ext cx="628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Win IVF</a:t>
              </a:r>
            </a:p>
          </p:txBody>
        </p:sp>
        <p:sp>
          <p:nvSpPr>
            <p:cNvPr id="469" name="Rektangel med rundade hörn 468"/>
            <p:cNvSpPr/>
            <p:nvPr/>
          </p:nvSpPr>
          <p:spPr bwMode="auto">
            <a:xfrm>
              <a:off x="2236788" y="5362575"/>
              <a:ext cx="442912" cy="222250"/>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70" name="Rektangel 192"/>
            <p:cNvSpPr>
              <a:spLocks noChangeArrowheads="1"/>
            </p:cNvSpPr>
            <p:nvPr/>
          </p:nvSpPr>
          <p:spPr bwMode="auto">
            <a:xfrm>
              <a:off x="2246313" y="5381625"/>
              <a:ext cx="4206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Filur</a:t>
              </a:r>
            </a:p>
          </p:txBody>
        </p:sp>
        <p:sp>
          <p:nvSpPr>
            <p:cNvPr id="471" name="Rektangel med rundade hörn 470"/>
            <p:cNvSpPr/>
            <p:nvPr/>
          </p:nvSpPr>
          <p:spPr bwMode="auto">
            <a:xfrm>
              <a:off x="3754438" y="5222875"/>
              <a:ext cx="479425" cy="222250"/>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72" name="Rektangel 208"/>
            <p:cNvSpPr>
              <a:spLocks noChangeArrowheads="1"/>
            </p:cNvSpPr>
            <p:nvPr/>
          </p:nvSpPr>
          <p:spPr bwMode="auto">
            <a:xfrm>
              <a:off x="3697288" y="5245100"/>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RIV RAV</a:t>
              </a:r>
            </a:p>
          </p:txBody>
        </p:sp>
        <p:sp>
          <p:nvSpPr>
            <p:cNvPr id="473" name="Rektangel med rundade hörn 472"/>
            <p:cNvSpPr/>
            <p:nvPr/>
          </p:nvSpPr>
          <p:spPr bwMode="auto">
            <a:xfrm>
              <a:off x="4067175" y="5043488"/>
              <a:ext cx="442913" cy="220662"/>
            </a:xfrm>
            <a:prstGeom prst="roundRect">
              <a:avLst/>
            </a:prstGeom>
            <a:solidFill>
              <a:srgbClr val="D9EAED">
                <a:alpha val="45000"/>
              </a:srgbClr>
            </a:solidFill>
            <a:ln w="19050" cap="flat" cmpd="sng" algn="ctr">
              <a:solidFill>
                <a:srgbClr val="B3D6DC"/>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74" name="Rektangel 218"/>
            <p:cNvSpPr>
              <a:spLocks noChangeArrowheads="1"/>
            </p:cNvSpPr>
            <p:nvPr/>
          </p:nvSpPr>
          <p:spPr bwMode="auto">
            <a:xfrm>
              <a:off x="3971925" y="5046663"/>
              <a:ext cx="631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Sia View</a:t>
              </a:r>
            </a:p>
          </p:txBody>
        </p:sp>
        <p:sp>
          <p:nvSpPr>
            <p:cNvPr id="475" name="Rektangel med rundade hörn 474"/>
            <p:cNvSpPr/>
            <p:nvPr/>
          </p:nvSpPr>
          <p:spPr bwMode="auto">
            <a:xfrm>
              <a:off x="5635625" y="2081213"/>
              <a:ext cx="527050" cy="512762"/>
            </a:xfrm>
            <a:prstGeom prst="roundRect">
              <a:avLst/>
            </a:prstGeom>
            <a:solidFill>
              <a:srgbClr val="EEDFB5">
                <a:alpha val="6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76" name="Rektangel 220"/>
            <p:cNvSpPr>
              <a:spLocks noChangeArrowheads="1"/>
            </p:cNvSpPr>
            <p:nvPr/>
          </p:nvSpPr>
          <p:spPr bwMode="auto">
            <a:xfrm>
              <a:off x="5564188" y="2220913"/>
              <a:ext cx="649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Hälsodeb</a:t>
              </a:r>
            </a:p>
          </p:txBody>
        </p:sp>
        <p:sp>
          <p:nvSpPr>
            <p:cNvPr id="477" name="Rektangel med rundade hörn 476"/>
            <p:cNvSpPr/>
            <p:nvPr/>
          </p:nvSpPr>
          <p:spPr bwMode="auto">
            <a:xfrm>
              <a:off x="5148263" y="2136775"/>
              <a:ext cx="527050" cy="511175"/>
            </a:xfrm>
            <a:prstGeom prst="roundRect">
              <a:avLst/>
            </a:prstGeom>
            <a:solidFill>
              <a:srgbClr val="EEDFB5">
                <a:alpha val="6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78" name="Rektangel 222"/>
            <p:cNvSpPr>
              <a:spLocks noChangeArrowheads="1"/>
            </p:cNvSpPr>
            <p:nvPr/>
          </p:nvSpPr>
          <p:spPr bwMode="auto">
            <a:xfrm>
              <a:off x="5076825" y="2238375"/>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Andra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landsting</a:t>
              </a:r>
            </a:p>
          </p:txBody>
        </p:sp>
        <p:sp>
          <p:nvSpPr>
            <p:cNvPr id="479" name="Rektangel med rundade hörn 478"/>
            <p:cNvSpPr/>
            <p:nvPr/>
          </p:nvSpPr>
          <p:spPr bwMode="auto">
            <a:xfrm>
              <a:off x="5535613" y="2573338"/>
              <a:ext cx="527050" cy="511175"/>
            </a:xfrm>
            <a:prstGeom prst="roundRect">
              <a:avLst/>
            </a:prstGeom>
            <a:solidFill>
              <a:srgbClr val="EEDFB5">
                <a:alpha val="6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80" name="Rektangel 224"/>
            <p:cNvSpPr>
              <a:spLocks noChangeArrowheads="1"/>
            </p:cNvSpPr>
            <p:nvPr/>
          </p:nvSpPr>
          <p:spPr bwMode="auto">
            <a:xfrm>
              <a:off x="5540375" y="2740025"/>
              <a:ext cx="512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PKS</a:t>
              </a:r>
            </a:p>
          </p:txBody>
        </p:sp>
        <p:sp>
          <p:nvSpPr>
            <p:cNvPr id="481" name="Rektangel 226"/>
            <p:cNvSpPr>
              <a:spLocks noChangeArrowheads="1"/>
            </p:cNvSpPr>
            <p:nvPr/>
          </p:nvSpPr>
          <p:spPr bwMode="auto">
            <a:xfrm>
              <a:off x="5629275" y="1868488"/>
              <a:ext cx="582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HSAvtal</a:t>
              </a:r>
            </a:p>
          </p:txBody>
        </p:sp>
        <p:sp>
          <p:nvSpPr>
            <p:cNvPr id="482" name="Rektangel med rundade hörn 481"/>
            <p:cNvSpPr/>
            <p:nvPr/>
          </p:nvSpPr>
          <p:spPr bwMode="auto">
            <a:xfrm>
              <a:off x="6008688" y="2319338"/>
              <a:ext cx="527050" cy="511175"/>
            </a:xfrm>
            <a:prstGeom prst="roundRect">
              <a:avLst/>
            </a:prstGeom>
            <a:solidFill>
              <a:srgbClr val="EEDFB5">
                <a:alpha val="6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83" name="Rektangel 228"/>
            <p:cNvSpPr>
              <a:spLocks noChangeArrowheads="1"/>
            </p:cNvSpPr>
            <p:nvPr/>
          </p:nvSpPr>
          <p:spPr bwMode="auto">
            <a:xfrm>
              <a:off x="6013450" y="2486025"/>
              <a:ext cx="5127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PRIVA</a:t>
              </a:r>
            </a:p>
          </p:txBody>
        </p:sp>
        <p:sp>
          <p:nvSpPr>
            <p:cNvPr id="484" name="Rektangel med rundade hörn 483"/>
            <p:cNvSpPr/>
            <p:nvPr/>
          </p:nvSpPr>
          <p:spPr bwMode="auto">
            <a:xfrm>
              <a:off x="6075363" y="1973263"/>
              <a:ext cx="527050" cy="512762"/>
            </a:xfrm>
            <a:prstGeom prst="roundRect">
              <a:avLst/>
            </a:prstGeom>
            <a:solidFill>
              <a:srgbClr val="EEDFB5">
                <a:alpha val="6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85" name="Rektangel 230"/>
            <p:cNvSpPr>
              <a:spLocks noChangeArrowheads="1"/>
            </p:cNvSpPr>
            <p:nvPr/>
          </p:nvSpPr>
          <p:spPr bwMode="auto">
            <a:xfrm>
              <a:off x="6008688" y="2090738"/>
              <a:ext cx="6365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6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Vård-fakturering</a:t>
              </a:r>
            </a:p>
          </p:txBody>
        </p:sp>
        <p:sp>
          <p:nvSpPr>
            <p:cNvPr id="486" name="Rektangel med rundade hörn 485"/>
            <p:cNvSpPr/>
            <p:nvPr/>
          </p:nvSpPr>
          <p:spPr bwMode="auto">
            <a:xfrm>
              <a:off x="5970588" y="2767013"/>
              <a:ext cx="527050" cy="511175"/>
            </a:xfrm>
            <a:prstGeom prst="roundRect">
              <a:avLst/>
            </a:prstGeom>
            <a:solidFill>
              <a:srgbClr val="EEDFB5">
                <a:alpha val="6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87" name="Rektangel 232"/>
            <p:cNvSpPr>
              <a:spLocks noChangeArrowheads="1"/>
            </p:cNvSpPr>
            <p:nvPr/>
          </p:nvSpPr>
          <p:spPr bwMode="auto">
            <a:xfrm>
              <a:off x="5969000" y="2927350"/>
              <a:ext cx="552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Piraten</a:t>
              </a:r>
            </a:p>
          </p:txBody>
        </p:sp>
        <p:sp>
          <p:nvSpPr>
            <p:cNvPr id="488" name="Rektangel med rundade hörn 487"/>
            <p:cNvSpPr/>
            <p:nvPr/>
          </p:nvSpPr>
          <p:spPr bwMode="auto">
            <a:xfrm>
              <a:off x="5080000" y="2590800"/>
              <a:ext cx="527050" cy="512763"/>
            </a:xfrm>
            <a:prstGeom prst="roundRect">
              <a:avLst/>
            </a:prstGeom>
            <a:solidFill>
              <a:srgbClr val="EEDFB5">
                <a:alpha val="6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89" name="Rektangel 234"/>
            <p:cNvSpPr>
              <a:spLocks noChangeArrowheads="1"/>
            </p:cNvSpPr>
            <p:nvPr/>
          </p:nvSpPr>
          <p:spPr bwMode="auto">
            <a:xfrm>
              <a:off x="5078413" y="2752725"/>
              <a:ext cx="5524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DRG</a:t>
              </a:r>
            </a:p>
          </p:txBody>
        </p:sp>
        <p:sp>
          <p:nvSpPr>
            <p:cNvPr id="490" name="Rektangel med rundade hörn 489"/>
            <p:cNvSpPr/>
            <p:nvPr/>
          </p:nvSpPr>
          <p:spPr bwMode="auto">
            <a:xfrm>
              <a:off x="6357938" y="2543175"/>
              <a:ext cx="527050" cy="511175"/>
            </a:xfrm>
            <a:prstGeom prst="roundRect">
              <a:avLst/>
            </a:prstGeom>
            <a:solidFill>
              <a:srgbClr val="EEDFB5">
                <a:alpha val="6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91" name="Rektangel 236"/>
            <p:cNvSpPr>
              <a:spLocks noChangeArrowheads="1"/>
            </p:cNvSpPr>
            <p:nvPr/>
          </p:nvSpPr>
          <p:spPr bwMode="auto">
            <a:xfrm>
              <a:off x="6356350" y="2703513"/>
              <a:ext cx="552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ACG</a:t>
              </a:r>
            </a:p>
          </p:txBody>
        </p:sp>
        <p:sp>
          <p:nvSpPr>
            <p:cNvPr id="492" name="Rektangel med rundade hörn 491"/>
            <p:cNvSpPr/>
            <p:nvPr/>
          </p:nvSpPr>
          <p:spPr bwMode="auto">
            <a:xfrm>
              <a:off x="5559425" y="3051175"/>
              <a:ext cx="528638" cy="512763"/>
            </a:xfrm>
            <a:prstGeom prst="roundRect">
              <a:avLst/>
            </a:prstGeom>
            <a:solidFill>
              <a:srgbClr val="EEDFB5">
                <a:alpha val="6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93" name="Rektangel 238"/>
            <p:cNvSpPr>
              <a:spLocks noChangeArrowheads="1"/>
            </p:cNvSpPr>
            <p:nvPr/>
          </p:nvSpPr>
          <p:spPr bwMode="auto">
            <a:xfrm>
              <a:off x="5497513" y="3144838"/>
              <a:ext cx="646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Cost-</a:t>
              </a:r>
              <a:b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perform</a:t>
              </a:r>
            </a:p>
          </p:txBody>
        </p:sp>
        <p:sp>
          <p:nvSpPr>
            <p:cNvPr id="494" name="Rektangel med rundade hörn 493"/>
            <p:cNvSpPr/>
            <p:nvPr/>
          </p:nvSpPr>
          <p:spPr bwMode="auto">
            <a:xfrm>
              <a:off x="5884863" y="3436938"/>
              <a:ext cx="423862" cy="333375"/>
            </a:xfrm>
            <a:prstGeom prst="roundRect">
              <a:avLst/>
            </a:prstGeom>
            <a:solidFill>
              <a:srgbClr val="E7E6E6">
                <a:lumMod val="50000"/>
                <a:alpha val="28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95" name="Rektangel 241"/>
            <p:cNvSpPr>
              <a:spLocks noChangeArrowheads="1"/>
            </p:cNvSpPr>
            <p:nvPr/>
          </p:nvSpPr>
          <p:spPr bwMode="auto">
            <a:xfrm>
              <a:off x="5865813" y="3481388"/>
              <a:ext cx="47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Kvalitets-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register</a:t>
              </a:r>
            </a:p>
          </p:txBody>
        </p:sp>
        <p:sp>
          <p:nvSpPr>
            <p:cNvPr id="496" name="Rektangel med rundade hörn 495"/>
            <p:cNvSpPr/>
            <p:nvPr/>
          </p:nvSpPr>
          <p:spPr bwMode="auto">
            <a:xfrm>
              <a:off x="6173788" y="3562350"/>
              <a:ext cx="423862" cy="333375"/>
            </a:xfrm>
            <a:prstGeom prst="roundRect">
              <a:avLst/>
            </a:prstGeom>
            <a:solidFill>
              <a:srgbClr val="E7E6E6">
                <a:lumMod val="50000"/>
                <a:alpha val="28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97" name="Rektangel 243"/>
            <p:cNvSpPr>
              <a:spLocks noChangeArrowheads="1"/>
            </p:cNvSpPr>
            <p:nvPr/>
          </p:nvSpPr>
          <p:spPr bwMode="auto">
            <a:xfrm>
              <a:off x="6154738" y="3605213"/>
              <a:ext cx="47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Kvalitets-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register</a:t>
              </a:r>
            </a:p>
          </p:txBody>
        </p:sp>
        <p:sp>
          <p:nvSpPr>
            <p:cNvPr id="498" name="Rektangel med rundade hörn 497"/>
            <p:cNvSpPr/>
            <p:nvPr/>
          </p:nvSpPr>
          <p:spPr bwMode="auto">
            <a:xfrm>
              <a:off x="5872163" y="3721100"/>
              <a:ext cx="423862" cy="333375"/>
            </a:xfrm>
            <a:prstGeom prst="roundRect">
              <a:avLst/>
            </a:prstGeom>
            <a:solidFill>
              <a:srgbClr val="E7E6E6">
                <a:lumMod val="50000"/>
                <a:alpha val="28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499" name="Rektangel 245"/>
            <p:cNvSpPr>
              <a:spLocks noChangeArrowheads="1"/>
            </p:cNvSpPr>
            <p:nvPr/>
          </p:nvSpPr>
          <p:spPr bwMode="auto">
            <a:xfrm>
              <a:off x="5853113" y="3763963"/>
              <a:ext cx="4714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Kvalitets-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register</a:t>
              </a:r>
            </a:p>
          </p:txBody>
        </p:sp>
        <p:sp>
          <p:nvSpPr>
            <p:cNvPr id="500" name="Rektangel med rundade hörn 499"/>
            <p:cNvSpPr/>
            <p:nvPr/>
          </p:nvSpPr>
          <p:spPr bwMode="auto">
            <a:xfrm>
              <a:off x="6148388" y="3829050"/>
              <a:ext cx="423862" cy="333375"/>
            </a:xfrm>
            <a:prstGeom prst="roundRect">
              <a:avLst/>
            </a:prstGeom>
            <a:solidFill>
              <a:srgbClr val="E7E6E6">
                <a:lumMod val="50000"/>
                <a:alpha val="28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01" name="Rektangel 247"/>
            <p:cNvSpPr>
              <a:spLocks noChangeArrowheads="1"/>
            </p:cNvSpPr>
            <p:nvPr/>
          </p:nvSpPr>
          <p:spPr bwMode="auto">
            <a:xfrm>
              <a:off x="6129338" y="3871913"/>
              <a:ext cx="4714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Kvalitets-register</a:t>
              </a:r>
            </a:p>
          </p:txBody>
        </p:sp>
        <p:sp>
          <p:nvSpPr>
            <p:cNvPr id="502" name="Rektangel med rundade hörn 501"/>
            <p:cNvSpPr/>
            <p:nvPr/>
          </p:nvSpPr>
          <p:spPr bwMode="auto">
            <a:xfrm>
              <a:off x="6475413" y="3441700"/>
              <a:ext cx="423862" cy="333375"/>
            </a:xfrm>
            <a:prstGeom prst="roundRect">
              <a:avLst/>
            </a:prstGeom>
            <a:solidFill>
              <a:srgbClr val="E7E6E6">
                <a:lumMod val="50000"/>
                <a:alpha val="28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03" name="Rektangel 249"/>
            <p:cNvSpPr>
              <a:spLocks noChangeArrowheads="1"/>
            </p:cNvSpPr>
            <p:nvPr/>
          </p:nvSpPr>
          <p:spPr bwMode="auto">
            <a:xfrm>
              <a:off x="6456363" y="3486150"/>
              <a:ext cx="473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Kvalitets-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register</a:t>
              </a:r>
            </a:p>
          </p:txBody>
        </p:sp>
        <p:sp>
          <p:nvSpPr>
            <p:cNvPr id="504" name="Rektangel med rundade hörn 503"/>
            <p:cNvSpPr/>
            <p:nvPr/>
          </p:nvSpPr>
          <p:spPr bwMode="auto">
            <a:xfrm>
              <a:off x="6719888" y="3567113"/>
              <a:ext cx="422275" cy="333375"/>
            </a:xfrm>
            <a:prstGeom prst="roundRect">
              <a:avLst/>
            </a:prstGeom>
            <a:solidFill>
              <a:srgbClr val="E7E6E6">
                <a:lumMod val="50000"/>
                <a:alpha val="28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05" name="Rektangel 251"/>
            <p:cNvSpPr>
              <a:spLocks noChangeArrowheads="1"/>
            </p:cNvSpPr>
            <p:nvPr/>
          </p:nvSpPr>
          <p:spPr bwMode="auto">
            <a:xfrm>
              <a:off x="6700838" y="3611563"/>
              <a:ext cx="47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Kvalitets-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register</a:t>
              </a:r>
            </a:p>
          </p:txBody>
        </p:sp>
        <p:sp>
          <p:nvSpPr>
            <p:cNvPr id="506" name="Rektangel med rundade hörn 505"/>
            <p:cNvSpPr/>
            <p:nvPr/>
          </p:nvSpPr>
          <p:spPr bwMode="auto">
            <a:xfrm>
              <a:off x="6462713" y="3725863"/>
              <a:ext cx="423862" cy="333375"/>
            </a:xfrm>
            <a:prstGeom prst="roundRect">
              <a:avLst/>
            </a:prstGeom>
            <a:solidFill>
              <a:srgbClr val="E7E6E6">
                <a:lumMod val="50000"/>
                <a:alpha val="28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07" name="Rektangel 253"/>
            <p:cNvSpPr>
              <a:spLocks noChangeArrowheads="1"/>
            </p:cNvSpPr>
            <p:nvPr/>
          </p:nvSpPr>
          <p:spPr bwMode="auto">
            <a:xfrm>
              <a:off x="6443663" y="3770313"/>
              <a:ext cx="473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Kvalitets-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register</a:t>
              </a:r>
            </a:p>
          </p:txBody>
        </p:sp>
        <p:sp>
          <p:nvSpPr>
            <p:cNvPr id="508" name="Rektangel med rundade hörn 507"/>
            <p:cNvSpPr/>
            <p:nvPr/>
          </p:nvSpPr>
          <p:spPr bwMode="auto">
            <a:xfrm>
              <a:off x="6602413" y="3224213"/>
              <a:ext cx="422275" cy="333375"/>
            </a:xfrm>
            <a:prstGeom prst="roundRect">
              <a:avLst/>
            </a:prstGeom>
            <a:solidFill>
              <a:srgbClr val="E7E6E6">
                <a:lumMod val="50000"/>
                <a:alpha val="28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09" name="Rektangel 257"/>
            <p:cNvSpPr>
              <a:spLocks noChangeArrowheads="1"/>
            </p:cNvSpPr>
            <p:nvPr/>
          </p:nvSpPr>
          <p:spPr bwMode="auto">
            <a:xfrm>
              <a:off x="6583363" y="3268663"/>
              <a:ext cx="47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Kvalitets-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register</a:t>
              </a:r>
            </a:p>
          </p:txBody>
        </p:sp>
        <p:sp>
          <p:nvSpPr>
            <p:cNvPr id="510" name="Rektangel med rundade hörn 509"/>
            <p:cNvSpPr/>
            <p:nvPr/>
          </p:nvSpPr>
          <p:spPr bwMode="auto">
            <a:xfrm>
              <a:off x="5330825" y="3937000"/>
              <a:ext cx="442913" cy="430213"/>
            </a:xfrm>
            <a:prstGeom prst="roundRect">
              <a:avLst/>
            </a:prstGeom>
            <a:solidFill>
              <a:srgbClr val="E7E6E6">
                <a:lumMod val="50000"/>
                <a:alpha val="5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11" name="Rektangel 259"/>
            <p:cNvSpPr>
              <a:spLocks noChangeArrowheads="1"/>
            </p:cNvSpPr>
            <p:nvPr/>
          </p:nvSpPr>
          <p:spPr bwMode="auto">
            <a:xfrm>
              <a:off x="5267325" y="4032250"/>
              <a:ext cx="568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Befolknings-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register</a:t>
              </a:r>
            </a:p>
          </p:txBody>
        </p:sp>
        <p:sp>
          <p:nvSpPr>
            <p:cNvPr id="512" name="Rektangel med rundade hörn 511"/>
            <p:cNvSpPr/>
            <p:nvPr/>
          </p:nvSpPr>
          <p:spPr bwMode="auto">
            <a:xfrm>
              <a:off x="5694363" y="4164013"/>
              <a:ext cx="406400" cy="393700"/>
            </a:xfrm>
            <a:prstGeom prst="roundRect">
              <a:avLst/>
            </a:prstGeom>
            <a:solidFill>
              <a:srgbClr val="E7E6E6">
                <a:lumMod val="50000"/>
                <a:alpha val="5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13" name="Rektangel 261"/>
            <p:cNvSpPr>
              <a:spLocks noChangeArrowheads="1"/>
            </p:cNvSpPr>
            <p:nvPr/>
          </p:nvSpPr>
          <p:spPr bwMode="auto">
            <a:xfrm>
              <a:off x="5680075" y="4257675"/>
              <a:ext cx="4429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NPÖ</a:t>
              </a:r>
            </a:p>
          </p:txBody>
        </p:sp>
        <p:sp>
          <p:nvSpPr>
            <p:cNvPr id="514" name="Rektangel med rundade hörn 513"/>
            <p:cNvSpPr/>
            <p:nvPr/>
          </p:nvSpPr>
          <p:spPr bwMode="auto">
            <a:xfrm>
              <a:off x="6040438" y="4078288"/>
              <a:ext cx="404812" cy="393700"/>
            </a:xfrm>
            <a:prstGeom prst="roundRect">
              <a:avLst/>
            </a:prstGeom>
            <a:solidFill>
              <a:srgbClr val="E7E6E6">
                <a:lumMod val="50000"/>
                <a:alpha val="5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15" name="Rektangel 263"/>
            <p:cNvSpPr>
              <a:spLocks noChangeArrowheads="1"/>
            </p:cNvSpPr>
            <p:nvPr/>
          </p:nvSpPr>
          <p:spPr bwMode="auto">
            <a:xfrm>
              <a:off x="6024563" y="4171950"/>
              <a:ext cx="4429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1177</a:t>
              </a:r>
            </a:p>
          </p:txBody>
        </p:sp>
        <p:sp>
          <p:nvSpPr>
            <p:cNvPr id="516" name="Rektangel med rundade hörn 515"/>
            <p:cNvSpPr/>
            <p:nvPr/>
          </p:nvSpPr>
          <p:spPr bwMode="auto">
            <a:xfrm>
              <a:off x="5959475" y="4406900"/>
              <a:ext cx="404813" cy="393700"/>
            </a:xfrm>
            <a:prstGeom prst="roundRect">
              <a:avLst/>
            </a:prstGeom>
            <a:solidFill>
              <a:srgbClr val="E7E6E6">
                <a:lumMod val="50000"/>
                <a:alpha val="5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17" name="Rektangel 265"/>
            <p:cNvSpPr>
              <a:spLocks noChangeArrowheads="1"/>
            </p:cNvSpPr>
            <p:nvPr/>
          </p:nvSpPr>
          <p:spPr bwMode="auto">
            <a:xfrm>
              <a:off x="5915025" y="4505325"/>
              <a:ext cx="5143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6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E-recept</a:t>
              </a:r>
            </a:p>
          </p:txBody>
        </p:sp>
        <p:sp>
          <p:nvSpPr>
            <p:cNvPr id="518" name="Rektangel med rundade hörn 517"/>
            <p:cNvSpPr/>
            <p:nvPr/>
          </p:nvSpPr>
          <p:spPr bwMode="auto">
            <a:xfrm>
              <a:off x="5448300" y="4311650"/>
              <a:ext cx="406400" cy="393700"/>
            </a:xfrm>
            <a:prstGeom prst="roundRect">
              <a:avLst/>
            </a:prstGeom>
            <a:solidFill>
              <a:srgbClr val="E7E6E6">
                <a:lumMod val="50000"/>
                <a:alpha val="5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19" name="Rektangel 267"/>
            <p:cNvSpPr>
              <a:spLocks noChangeArrowheads="1"/>
            </p:cNvSpPr>
            <p:nvPr/>
          </p:nvSpPr>
          <p:spPr bwMode="auto">
            <a:xfrm>
              <a:off x="5405438" y="4408488"/>
              <a:ext cx="514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SIL</a:t>
              </a:r>
            </a:p>
          </p:txBody>
        </p:sp>
        <p:sp>
          <p:nvSpPr>
            <p:cNvPr id="520" name="Rektangel med rundade hörn 519"/>
            <p:cNvSpPr/>
            <p:nvPr/>
          </p:nvSpPr>
          <p:spPr bwMode="auto">
            <a:xfrm>
              <a:off x="5099050" y="4286250"/>
              <a:ext cx="442913" cy="430213"/>
            </a:xfrm>
            <a:prstGeom prst="roundRect">
              <a:avLst/>
            </a:prstGeom>
            <a:solidFill>
              <a:srgbClr val="E7E6E6">
                <a:lumMod val="50000"/>
                <a:alpha val="5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21" name="Rektangel 271"/>
            <p:cNvSpPr>
              <a:spLocks noChangeArrowheads="1"/>
            </p:cNvSpPr>
            <p:nvPr/>
          </p:nvSpPr>
          <p:spPr bwMode="auto">
            <a:xfrm>
              <a:off x="5033963" y="4379913"/>
              <a:ext cx="569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Triage-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handbok</a:t>
              </a:r>
            </a:p>
          </p:txBody>
        </p:sp>
        <p:sp>
          <p:nvSpPr>
            <p:cNvPr id="522" name="Rektangel med rundade hörn 521"/>
            <p:cNvSpPr/>
            <p:nvPr/>
          </p:nvSpPr>
          <p:spPr bwMode="auto">
            <a:xfrm>
              <a:off x="5345113" y="4541838"/>
              <a:ext cx="404812" cy="393700"/>
            </a:xfrm>
            <a:prstGeom prst="roundRect">
              <a:avLst/>
            </a:prstGeom>
            <a:solidFill>
              <a:srgbClr val="E7E6E6">
                <a:lumMod val="50000"/>
                <a:alpha val="5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23" name="Rektangel 273"/>
            <p:cNvSpPr>
              <a:spLocks noChangeArrowheads="1"/>
            </p:cNvSpPr>
            <p:nvPr/>
          </p:nvSpPr>
          <p:spPr bwMode="auto">
            <a:xfrm>
              <a:off x="5330825" y="4635500"/>
              <a:ext cx="4429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7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HSA</a:t>
              </a:r>
            </a:p>
          </p:txBody>
        </p:sp>
        <p:sp>
          <p:nvSpPr>
            <p:cNvPr id="524" name="Rektangel med rundade hörn 523"/>
            <p:cNvSpPr/>
            <p:nvPr/>
          </p:nvSpPr>
          <p:spPr bwMode="auto">
            <a:xfrm>
              <a:off x="5670550" y="4533900"/>
              <a:ext cx="406400" cy="393700"/>
            </a:xfrm>
            <a:prstGeom prst="roundRect">
              <a:avLst/>
            </a:prstGeom>
            <a:solidFill>
              <a:srgbClr val="E7E6E6">
                <a:lumMod val="50000"/>
                <a:alpha val="5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25" name="Rektangel 277"/>
            <p:cNvSpPr>
              <a:spLocks noChangeArrowheads="1"/>
            </p:cNvSpPr>
            <p:nvPr/>
          </p:nvSpPr>
          <p:spPr bwMode="auto">
            <a:xfrm>
              <a:off x="5627688" y="4630738"/>
              <a:ext cx="5143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6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Pascal</a:t>
              </a:r>
            </a:p>
          </p:txBody>
        </p:sp>
        <p:sp>
          <p:nvSpPr>
            <p:cNvPr id="526" name="Rektangel med rundade hörn 525"/>
            <p:cNvSpPr/>
            <p:nvPr/>
          </p:nvSpPr>
          <p:spPr bwMode="auto">
            <a:xfrm>
              <a:off x="6316663" y="4259263"/>
              <a:ext cx="441325" cy="342900"/>
            </a:xfrm>
            <a:prstGeom prst="roundRect">
              <a:avLst/>
            </a:prstGeom>
            <a:solidFill>
              <a:srgbClr val="E7E6E6">
                <a:lumMod val="50000"/>
                <a:alpha val="5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27" name="Rektangel 279"/>
            <p:cNvSpPr>
              <a:spLocks noChangeArrowheads="1"/>
            </p:cNvSpPr>
            <p:nvPr/>
          </p:nvSpPr>
          <p:spPr bwMode="auto">
            <a:xfrm>
              <a:off x="6251575" y="4303713"/>
              <a:ext cx="5699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Infektions-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verktyg</a:t>
              </a:r>
            </a:p>
          </p:txBody>
        </p:sp>
        <p:sp>
          <p:nvSpPr>
            <p:cNvPr id="528" name="Rektangel med rundade hörn 527"/>
            <p:cNvSpPr/>
            <p:nvPr/>
          </p:nvSpPr>
          <p:spPr bwMode="auto">
            <a:xfrm>
              <a:off x="6251575" y="4552950"/>
              <a:ext cx="406400" cy="395288"/>
            </a:xfrm>
            <a:prstGeom prst="roundRect">
              <a:avLst/>
            </a:prstGeom>
            <a:solidFill>
              <a:srgbClr val="E7E6E6">
                <a:lumMod val="50000"/>
                <a:alpha val="5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29" name="Rektangel 281"/>
            <p:cNvSpPr>
              <a:spLocks noChangeArrowheads="1"/>
            </p:cNvSpPr>
            <p:nvPr/>
          </p:nvSpPr>
          <p:spPr bwMode="auto">
            <a:xfrm>
              <a:off x="6208713" y="4651375"/>
              <a:ext cx="5143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6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Auricula</a:t>
              </a:r>
            </a:p>
          </p:txBody>
        </p:sp>
        <p:sp>
          <p:nvSpPr>
            <p:cNvPr id="530" name="Rektangel med rundade hörn 529"/>
            <p:cNvSpPr/>
            <p:nvPr/>
          </p:nvSpPr>
          <p:spPr bwMode="auto">
            <a:xfrm>
              <a:off x="5946775" y="4768850"/>
              <a:ext cx="442913" cy="342900"/>
            </a:xfrm>
            <a:prstGeom prst="roundRect">
              <a:avLst/>
            </a:prstGeom>
            <a:solidFill>
              <a:srgbClr val="E7E6E6">
                <a:lumMod val="50000"/>
                <a:alpha val="56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31" name="Rektangel 283"/>
            <p:cNvSpPr>
              <a:spLocks noChangeArrowheads="1"/>
            </p:cNvSpPr>
            <p:nvPr/>
          </p:nvSpPr>
          <p:spPr bwMode="auto">
            <a:xfrm>
              <a:off x="5883275" y="4814888"/>
              <a:ext cx="568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Intygs-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modulen</a:t>
              </a:r>
            </a:p>
          </p:txBody>
        </p:sp>
        <p:sp>
          <p:nvSpPr>
            <p:cNvPr id="532" name="Rektangel med rundade hörn 531"/>
            <p:cNvSpPr/>
            <p:nvPr/>
          </p:nvSpPr>
          <p:spPr bwMode="auto">
            <a:xfrm>
              <a:off x="4602163" y="4840288"/>
              <a:ext cx="442912" cy="430212"/>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33" name="Rektangel 532"/>
            <p:cNvSpPr/>
            <p:nvPr/>
          </p:nvSpPr>
          <p:spPr bwMode="auto">
            <a:xfrm>
              <a:off x="4568825" y="4903788"/>
              <a:ext cx="511175" cy="292100"/>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650" b="1" i="0" u="none" strike="noStrike" kern="0" cap="none" spc="0" normalizeH="0" baseline="0" noProof="0">
                  <a:ln>
                    <a:noFill/>
                  </a:ln>
                  <a:solidFill>
                    <a:prstClr val="black"/>
                  </a:solidFill>
                  <a:effectLst/>
                  <a:uLnTx/>
                  <a:uFillTx/>
                  <a:cs typeface="Arial" panose="020B0604020202020204" pitchFamily="34" charset="0"/>
                </a:rPr>
                <a:t>HR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650" b="1" i="0" u="none" strike="noStrike" kern="0" cap="none" spc="0" normalizeH="0" baseline="0" noProof="0">
                  <a:ln>
                    <a:noFill/>
                  </a:ln>
                  <a:solidFill>
                    <a:prstClr val="black"/>
                  </a:solidFill>
                  <a:effectLst/>
                  <a:uLnTx/>
                  <a:uFillTx/>
                  <a:cs typeface="Arial" panose="020B0604020202020204" pitchFamily="34" charset="0"/>
                </a:rPr>
                <a:t>Fönster</a:t>
              </a:r>
            </a:p>
          </p:txBody>
        </p:sp>
        <p:sp>
          <p:nvSpPr>
            <p:cNvPr id="534" name="Rektangel med rundade hörn 533"/>
            <p:cNvSpPr/>
            <p:nvPr/>
          </p:nvSpPr>
          <p:spPr bwMode="auto">
            <a:xfrm>
              <a:off x="4976813" y="4946650"/>
              <a:ext cx="442912" cy="430213"/>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35" name="Rektangel 534"/>
            <p:cNvSpPr/>
            <p:nvPr/>
          </p:nvSpPr>
          <p:spPr bwMode="auto">
            <a:xfrm>
              <a:off x="4943475" y="5010150"/>
              <a:ext cx="511175" cy="292100"/>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650" b="1" i="0" u="none" strike="noStrike" kern="0" cap="none" spc="0" normalizeH="0" baseline="0" noProof="0">
                  <a:ln>
                    <a:noFill/>
                  </a:ln>
                  <a:solidFill>
                    <a:prstClr val="black"/>
                  </a:solidFill>
                  <a:effectLst/>
                  <a:uLnTx/>
                  <a:uFillTx/>
                  <a:cs typeface="Arial" panose="020B0604020202020204" pitchFamily="34" charset="0"/>
                </a:rPr>
                <a:t>Kund-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650" b="1" i="0" u="none" strike="noStrike" kern="0" cap="none" spc="0" normalizeH="0" baseline="0" noProof="0">
                  <a:ln>
                    <a:noFill/>
                  </a:ln>
                  <a:solidFill>
                    <a:prstClr val="black"/>
                  </a:solidFill>
                  <a:effectLst/>
                  <a:uLnTx/>
                  <a:uFillTx/>
                  <a:cs typeface="Arial" panose="020B0604020202020204" pitchFamily="34" charset="0"/>
                </a:rPr>
                <a:t>register</a:t>
              </a:r>
            </a:p>
          </p:txBody>
        </p:sp>
        <p:sp>
          <p:nvSpPr>
            <p:cNvPr id="536" name="Rektangel med rundade hörn 535"/>
            <p:cNvSpPr/>
            <p:nvPr/>
          </p:nvSpPr>
          <p:spPr bwMode="auto">
            <a:xfrm>
              <a:off x="4826000" y="5183188"/>
              <a:ext cx="441325" cy="430212"/>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37" name="Rektangel 536"/>
            <p:cNvSpPr/>
            <p:nvPr/>
          </p:nvSpPr>
          <p:spPr bwMode="auto">
            <a:xfrm>
              <a:off x="4792663" y="5248275"/>
              <a:ext cx="511175" cy="292100"/>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650" b="1" i="0" u="none" strike="noStrike" kern="0" cap="none" spc="0" normalizeH="0" baseline="0" noProof="0">
                  <a:ln>
                    <a:noFill/>
                  </a:ln>
                  <a:solidFill>
                    <a:prstClr val="black"/>
                  </a:solidFill>
                  <a:effectLst/>
                  <a:uLnTx/>
                  <a:uFillTx/>
                  <a:cs typeface="Arial" panose="020B0604020202020204" pitchFamily="34" charset="0"/>
                </a:rPr>
                <a:t>Sesam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650" b="1" i="0" u="none" strike="noStrike" kern="0" cap="none" spc="0" normalizeH="0" baseline="0" noProof="0">
                  <a:ln>
                    <a:noFill/>
                  </a:ln>
                  <a:solidFill>
                    <a:prstClr val="black"/>
                  </a:solidFill>
                  <a:effectLst/>
                  <a:uLnTx/>
                  <a:uFillTx/>
                  <a:cs typeface="Arial" panose="020B0604020202020204" pitchFamily="34" charset="0"/>
                </a:rPr>
                <a:t>LMN</a:t>
              </a:r>
            </a:p>
          </p:txBody>
        </p:sp>
        <p:sp>
          <p:nvSpPr>
            <p:cNvPr id="538" name="Rektangel med rundade hörn 537"/>
            <p:cNvSpPr/>
            <p:nvPr/>
          </p:nvSpPr>
          <p:spPr bwMode="auto">
            <a:xfrm>
              <a:off x="4770438" y="5491163"/>
              <a:ext cx="441325" cy="430212"/>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39" name="Rektangel 538"/>
            <p:cNvSpPr/>
            <p:nvPr/>
          </p:nvSpPr>
          <p:spPr bwMode="auto">
            <a:xfrm>
              <a:off x="4700588" y="5556250"/>
              <a:ext cx="587375" cy="292100"/>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650" b="1" i="0" u="none" strike="noStrike" kern="0" cap="none" spc="0" normalizeH="0" baseline="0" noProof="0">
                  <a:ln>
                    <a:noFill/>
                  </a:ln>
                  <a:solidFill>
                    <a:prstClr val="black"/>
                  </a:solidFill>
                  <a:effectLst/>
                  <a:uLnTx/>
                  <a:uFillTx/>
                  <a:cs typeface="Arial" panose="020B0604020202020204" pitchFamily="34" charset="0"/>
                </a:rPr>
                <a:t>Skåne-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650" b="1" i="0" u="none" strike="noStrike" kern="0" cap="none" spc="0" normalizeH="0" baseline="0" noProof="0">
                  <a:ln>
                    <a:noFill/>
                  </a:ln>
                  <a:solidFill>
                    <a:prstClr val="black"/>
                  </a:solidFill>
                  <a:effectLst/>
                  <a:uLnTx/>
                  <a:uFillTx/>
                  <a:cs typeface="Arial" panose="020B0604020202020204" pitchFamily="34" charset="0"/>
                </a:rPr>
                <a:t>katalogen</a:t>
              </a:r>
            </a:p>
          </p:txBody>
        </p:sp>
        <p:sp>
          <p:nvSpPr>
            <p:cNvPr id="540" name="Rektangel med rundade hörn 539"/>
            <p:cNvSpPr/>
            <p:nvPr/>
          </p:nvSpPr>
          <p:spPr bwMode="auto">
            <a:xfrm>
              <a:off x="5275263" y="5554663"/>
              <a:ext cx="442912" cy="430212"/>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41" name="Rektangel 295"/>
            <p:cNvSpPr>
              <a:spLocks noChangeArrowheads="1"/>
            </p:cNvSpPr>
            <p:nvPr/>
          </p:nvSpPr>
          <p:spPr bwMode="auto">
            <a:xfrm>
              <a:off x="5191125" y="5638800"/>
              <a:ext cx="611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6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Marknads-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6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platsen</a:t>
              </a:r>
            </a:p>
          </p:txBody>
        </p:sp>
        <p:sp>
          <p:nvSpPr>
            <p:cNvPr id="542" name="Rektangel med rundade hörn 541"/>
            <p:cNvSpPr/>
            <p:nvPr/>
          </p:nvSpPr>
          <p:spPr bwMode="auto">
            <a:xfrm>
              <a:off x="5564188" y="5257800"/>
              <a:ext cx="442912" cy="430213"/>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43" name="Rektangel 542"/>
            <p:cNvSpPr/>
            <p:nvPr/>
          </p:nvSpPr>
          <p:spPr bwMode="auto">
            <a:xfrm>
              <a:off x="5513388" y="5367338"/>
              <a:ext cx="528637" cy="19208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650" b="1" i="0" u="none" strike="noStrike" kern="0" cap="none" spc="0" normalizeH="0" baseline="0" noProof="0" err="1">
                  <a:ln>
                    <a:noFill/>
                  </a:ln>
                  <a:solidFill>
                    <a:prstClr val="black"/>
                  </a:solidFill>
                  <a:effectLst/>
                  <a:uLnTx/>
                  <a:uFillTx/>
                  <a:cs typeface="Arial" panose="020B0604020202020204" pitchFamily="34" charset="0"/>
                </a:rPr>
                <a:t>QlikView</a:t>
              </a:r>
              <a:endParaRPr kumimoji="0" lang="sv-SE" sz="650" b="1" i="0" u="none" strike="noStrike" kern="0" cap="none" spc="0" normalizeH="0" baseline="0" noProof="0">
                <a:ln>
                  <a:noFill/>
                </a:ln>
                <a:solidFill>
                  <a:prstClr val="black"/>
                </a:solidFill>
                <a:effectLst/>
                <a:uLnTx/>
                <a:uFillTx/>
                <a:cs typeface="Arial" panose="020B0604020202020204" pitchFamily="34" charset="0"/>
              </a:endParaRPr>
            </a:p>
          </p:txBody>
        </p:sp>
        <p:sp>
          <p:nvSpPr>
            <p:cNvPr id="544" name="Rektangel med rundade hörn 543"/>
            <p:cNvSpPr/>
            <p:nvPr/>
          </p:nvSpPr>
          <p:spPr bwMode="auto">
            <a:xfrm>
              <a:off x="5881688" y="5572125"/>
              <a:ext cx="442912" cy="430213"/>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45" name="Rektangel 544"/>
            <p:cNvSpPr/>
            <p:nvPr/>
          </p:nvSpPr>
          <p:spPr bwMode="auto">
            <a:xfrm>
              <a:off x="5881688" y="5700713"/>
              <a:ext cx="442912" cy="19208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650" b="1" i="0" u="none" strike="noStrike" kern="0" cap="none" spc="0" normalizeH="0" baseline="0" noProof="0">
                  <a:ln>
                    <a:noFill/>
                  </a:ln>
                  <a:solidFill>
                    <a:prstClr val="black"/>
                  </a:solidFill>
                  <a:effectLst/>
                  <a:uLnTx/>
                  <a:uFillTx/>
                  <a:cs typeface="Arial" panose="020B0604020202020204" pitchFamily="34" charset="0"/>
                </a:rPr>
                <a:t>CAFM</a:t>
              </a:r>
            </a:p>
          </p:txBody>
        </p:sp>
        <p:sp>
          <p:nvSpPr>
            <p:cNvPr id="546" name="Rektangel med rundade hörn 545"/>
            <p:cNvSpPr/>
            <p:nvPr/>
          </p:nvSpPr>
          <p:spPr bwMode="auto">
            <a:xfrm>
              <a:off x="6070600" y="5365750"/>
              <a:ext cx="442913" cy="430213"/>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47" name="Rektangel 546"/>
            <p:cNvSpPr/>
            <p:nvPr/>
          </p:nvSpPr>
          <p:spPr bwMode="auto">
            <a:xfrm>
              <a:off x="6069013" y="5475288"/>
              <a:ext cx="450850" cy="19208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650" b="1" i="0" u="none" strike="noStrike" kern="0" cap="none" spc="0" normalizeH="0" baseline="0" noProof="0" err="1">
                  <a:ln>
                    <a:noFill/>
                  </a:ln>
                  <a:solidFill>
                    <a:prstClr val="black"/>
                  </a:solidFill>
                  <a:effectLst/>
                  <a:uLnTx/>
                  <a:uFillTx/>
                  <a:cs typeface="Arial" panose="020B0604020202020204" pitchFamily="34" charset="0"/>
                </a:rPr>
                <a:t>kIT</a:t>
              </a:r>
              <a:endParaRPr kumimoji="0" lang="sv-SE" sz="650" b="1" i="0" u="none" strike="noStrike" kern="0" cap="none" spc="0" normalizeH="0" baseline="0" noProof="0">
                <a:ln>
                  <a:noFill/>
                </a:ln>
                <a:solidFill>
                  <a:prstClr val="black"/>
                </a:solidFill>
                <a:effectLst/>
                <a:uLnTx/>
                <a:uFillTx/>
                <a:cs typeface="Arial" panose="020B0604020202020204" pitchFamily="34" charset="0"/>
              </a:endParaRPr>
            </a:p>
          </p:txBody>
        </p:sp>
        <p:sp>
          <p:nvSpPr>
            <p:cNvPr id="548" name="Rektangel med rundade hörn 547"/>
            <p:cNvSpPr/>
            <p:nvPr/>
          </p:nvSpPr>
          <p:spPr bwMode="auto">
            <a:xfrm>
              <a:off x="5821363" y="5038725"/>
              <a:ext cx="442912" cy="430213"/>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49" name="Rektangel 548"/>
            <p:cNvSpPr/>
            <p:nvPr/>
          </p:nvSpPr>
          <p:spPr bwMode="auto">
            <a:xfrm>
              <a:off x="5827713" y="5149850"/>
              <a:ext cx="450850" cy="192088"/>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650" b="1" i="0" u="none" strike="noStrike" kern="0" cap="none" spc="0" normalizeH="0" baseline="0" noProof="0" err="1">
                  <a:ln>
                    <a:noFill/>
                  </a:ln>
                  <a:solidFill>
                    <a:prstClr val="black"/>
                  </a:solidFill>
                  <a:effectLst/>
                  <a:uLnTx/>
                  <a:uFillTx/>
                  <a:cs typeface="Arial" panose="020B0604020202020204" pitchFamily="34" charset="0"/>
                </a:rPr>
                <a:t>AvIC</a:t>
              </a:r>
              <a:endParaRPr kumimoji="0" lang="sv-SE" sz="650" b="1" i="0" u="none" strike="noStrike" kern="0" cap="none" spc="0" normalizeH="0" baseline="0" noProof="0">
                <a:ln>
                  <a:noFill/>
                </a:ln>
                <a:solidFill>
                  <a:prstClr val="black"/>
                </a:solidFill>
                <a:effectLst/>
                <a:uLnTx/>
                <a:uFillTx/>
                <a:cs typeface="Arial" panose="020B0604020202020204" pitchFamily="34" charset="0"/>
              </a:endParaRPr>
            </a:p>
          </p:txBody>
        </p:sp>
        <p:sp>
          <p:nvSpPr>
            <p:cNvPr id="550" name="Rektangel med rundade hörn 549"/>
            <p:cNvSpPr/>
            <p:nvPr/>
          </p:nvSpPr>
          <p:spPr bwMode="auto">
            <a:xfrm>
              <a:off x="5349875" y="4851400"/>
              <a:ext cx="441325" cy="430213"/>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51" name="Rektangel 305"/>
            <p:cNvSpPr>
              <a:spLocks noChangeArrowheads="1"/>
            </p:cNvSpPr>
            <p:nvPr/>
          </p:nvSpPr>
          <p:spPr bwMode="auto">
            <a:xfrm>
              <a:off x="5280025" y="4967288"/>
              <a:ext cx="6048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6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Raindance</a:t>
              </a:r>
            </a:p>
          </p:txBody>
        </p:sp>
        <p:sp>
          <p:nvSpPr>
            <p:cNvPr id="552" name="Rektangel med rundade hörn 551"/>
            <p:cNvSpPr/>
            <p:nvPr/>
          </p:nvSpPr>
          <p:spPr bwMode="auto">
            <a:xfrm>
              <a:off x="5180013" y="5256213"/>
              <a:ext cx="377825" cy="284162"/>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553" name="Rektangel 307"/>
            <p:cNvSpPr>
              <a:spLocks noChangeArrowheads="1"/>
            </p:cNvSpPr>
            <p:nvPr/>
          </p:nvSpPr>
          <p:spPr bwMode="auto">
            <a:xfrm>
              <a:off x="5105400" y="5238750"/>
              <a:ext cx="519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Själv-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incheck-ning</a:t>
              </a:r>
            </a:p>
          </p:txBody>
        </p:sp>
      </p:grpSp>
      <p:pic>
        <p:nvPicPr>
          <p:cNvPr id="624" name="Bildobjekt 35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5775" y="2425608"/>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5" name="Grupp 359"/>
          <p:cNvGrpSpPr>
            <a:grpSpLocks/>
          </p:cNvGrpSpPr>
          <p:nvPr/>
        </p:nvGrpSpPr>
        <p:grpSpPr bwMode="auto">
          <a:xfrm>
            <a:off x="8002588" y="4062321"/>
            <a:ext cx="512762" cy="412750"/>
            <a:chOff x="2147416" y="3286356"/>
            <a:chExt cx="512679" cy="412799"/>
          </a:xfrm>
        </p:grpSpPr>
        <p:sp>
          <p:nvSpPr>
            <p:cNvPr id="626" name="Rektangel med rundade hörn 625"/>
            <p:cNvSpPr/>
            <p:nvPr/>
          </p:nvSpPr>
          <p:spPr>
            <a:xfrm>
              <a:off x="2191859" y="3286356"/>
              <a:ext cx="423793" cy="412799"/>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27" name="Rektangel 361"/>
            <p:cNvSpPr>
              <a:spLocks noChangeArrowheads="1"/>
            </p:cNvSpPr>
            <p:nvPr/>
          </p:nvSpPr>
          <p:spPr bwMode="auto">
            <a:xfrm>
              <a:off x="2147416" y="3331158"/>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628" name="Grupp 367"/>
          <p:cNvGrpSpPr>
            <a:grpSpLocks/>
          </p:cNvGrpSpPr>
          <p:nvPr/>
        </p:nvGrpSpPr>
        <p:grpSpPr bwMode="auto">
          <a:xfrm>
            <a:off x="8291513" y="4062321"/>
            <a:ext cx="512762" cy="412750"/>
            <a:chOff x="2147417" y="3286319"/>
            <a:chExt cx="512679" cy="412799"/>
          </a:xfrm>
        </p:grpSpPr>
        <p:sp>
          <p:nvSpPr>
            <p:cNvPr id="629" name="Rektangel med rundade hörn 628"/>
            <p:cNvSpPr/>
            <p:nvPr/>
          </p:nvSpPr>
          <p:spPr>
            <a:xfrm>
              <a:off x="2191860" y="3286319"/>
              <a:ext cx="423793" cy="412799"/>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30" name="Rektangel 369"/>
            <p:cNvSpPr>
              <a:spLocks noChangeArrowheads="1"/>
            </p:cNvSpPr>
            <p:nvPr/>
          </p:nvSpPr>
          <p:spPr bwMode="auto">
            <a:xfrm>
              <a:off x="2147417"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631" name="Grupp 370"/>
          <p:cNvGrpSpPr>
            <a:grpSpLocks/>
          </p:cNvGrpSpPr>
          <p:nvPr/>
        </p:nvGrpSpPr>
        <p:grpSpPr bwMode="auto">
          <a:xfrm>
            <a:off x="8585200" y="4062321"/>
            <a:ext cx="512763" cy="412750"/>
            <a:chOff x="2147417" y="3286319"/>
            <a:chExt cx="512679" cy="412799"/>
          </a:xfrm>
        </p:grpSpPr>
        <p:sp>
          <p:nvSpPr>
            <p:cNvPr id="632" name="Rektangel med rundade hörn 631"/>
            <p:cNvSpPr/>
            <p:nvPr/>
          </p:nvSpPr>
          <p:spPr>
            <a:xfrm>
              <a:off x="2191860" y="3286319"/>
              <a:ext cx="423794" cy="412799"/>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33" name="Rektangel 372"/>
            <p:cNvSpPr>
              <a:spLocks noChangeArrowheads="1"/>
            </p:cNvSpPr>
            <p:nvPr/>
          </p:nvSpPr>
          <p:spPr bwMode="auto">
            <a:xfrm>
              <a:off x="2147417"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634" name="Grupp 373"/>
          <p:cNvGrpSpPr>
            <a:grpSpLocks/>
          </p:cNvGrpSpPr>
          <p:nvPr/>
        </p:nvGrpSpPr>
        <p:grpSpPr bwMode="auto">
          <a:xfrm>
            <a:off x="8913813" y="4062321"/>
            <a:ext cx="512762" cy="412750"/>
            <a:chOff x="2147417" y="3286319"/>
            <a:chExt cx="512679" cy="412799"/>
          </a:xfrm>
        </p:grpSpPr>
        <p:sp>
          <p:nvSpPr>
            <p:cNvPr id="635" name="Rektangel med rundade hörn 634"/>
            <p:cNvSpPr/>
            <p:nvPr/>
          </p:nvSpPr>
          <p:spPr>
            <a:xfrm>
              <a:off x="2191860" y="3286319"/>
              <a:ext cx="423793" cy="412799"/>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36" name="Rektangel 375"/>
            <p:cNvSpPr>
              <a:spLocks noChangeArrowheads="1"/>
            </p:cNvSpPr>
            <p:nvPr/>
          </p:nvSpPr>
          <p:spPr bwMode="auto">
            <a:xfrm>
              <a:off x="2147417"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grpSp>
        <p:nvGrpSpPr>
          <p:cNvPr id="637" name="Grupp 376"/>
          <p:cNvGrpSpPr>
            <a:grpSpLocks/>
          </p:cNvGrpSpPr>
          <p:nvPr/>
        </p:nvGrpSpPr>
        <p:grpSpPr bwMode="auto">
          <a:xfrm>
            <a:off x="9209088" y="4062321"/>
            <a:ext cx="512762" cy="412750"/>
            <a:chOff x="2147417" y="3286319"/>
            <a:chExt cx="512679" cy="412799"/>
          </a:xfrm>
        </p:grpSpPr>
        <p:sp>
          <p:nvSpPr>
            <p:cNvPr id="638" name="Rektangel med rundade hörn 637"/>
            <p:cNvSpPr/>
            <p:nvPr/>
          </p:nvSpPr>
          <p:spPr>
            <a:xfrm>
              <a:off x="2191860" y="3286319"/>
              <a:ext cx="423793" cy="412799"/>
            </a:xfrm>
            <a:prstGeom prst="roundRect">
              <a:avLst/>
            </a:prstGeom>
            <a:solidFill>
              <a:srgbClr val="A6D2D7">
                <a:alpha val="13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39" name="Rektangel 378"/>
            <p:cNvSpPr>
              <a:spLocks noChangeArrowheads="1"/>
            </p:cNvSpPr>
            <p:nvPr/>
          </p:nvSpPr>
          <p:spPr bwMode="auto">
            <a:xfrm>
              <a:off x="2147417" y="3331159"/>
              <a:ext cx="5126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Mindre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vård-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applikation</a:t>
              </a:r>
            </a:p>
          </p:txBody>
        </p:sp>
      </p:grpSp>
      <p:sp>
        <p:nvSpPr>
          <p:cNvPr id="640" name="Rektangel 379"/>
          <p:cNvSpPr>
            <a:spLocks noChangeArrowheads="1"/>
          </p:cNvSpPr>
          <p:nvPr/>
        </p:nvSpPr>
        <p:spPr bwMode="auto">
          <a:xfrm>
            <a:off x="8499475" y="3832133"/>
            <a:ext cx="727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1200" b="1">
                <a:solidFill>
                  <a:prstClr val="black"/>
                </a:solidFill>
                <a:cs typeface="Arial" panose="020B0604020202020204" pitchFamily="34" charset="0"/>
              </a:rPr>
              <a:t>SDV</a:t>
            </a:r>
          </a:p>
        </p:txBody>
      </p:sp>
      <p:sp>
        <p:nvSpPr>
          <p:cNvPr id="641" name="Rektangel 380"/>
          <p:cNvSpPr>
            <a:spLocks noChangeArrowheads="1"/>
          </p:cNvSpPr>
          <p:nvPr/>
        </p:nvSpPr>
        <p:spPr bwMode="auto">
          <a:xfrm>
            <a:off x="8231043" y="1784258"/>
            <a:ext cx="12639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1200">
                <a:solidFill>
                  <a:prstClr val="black"/>
                </a:solidFill>
                <a:cs typeface="Arial" panose="020B0604020202020204" pitchFamily="34" charset="0"/>
              </a:rPr>
              <a:t>VÅRDSYSTEM</a:t>
            </a:r>
          </a:p>
        </p:txBody>
      </p:sp>
      <p:sp>
        <p:nvSpPr>
          <p:cNvPr id="642" name="Rektangel med rundade hörn 641"/>
          <p:cNvSpPr/>
          <p:nvPr/>
        </p:nvSpPr>
        <p:spPr bwMode="auto">
          <a:xfrm>
            <a:off x="10483850" y="2031908"/>
            <a:ext cx="1260475" cy="704850"/>
          </a:xfrm>
          <a:prstGeom prst="roundRect">
            <a:avLst/>
          </a:prstGeom>
          <a:noFill/>
          <a:ln w="34925" cap="rnd" cmpd="sng" algn="ctr">
            <a:solidFill>
              <a:srgbClr val="00ABC0">
                <a:lumMod val="75000"/>
              </a:srgbClr>
            </a:solidFill>
            <a:prstDash val="sysDot"/>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43" name="Rektangel med rundade hörn 642"/>
          <p:cNvSpPr/>
          <p:nvPr/>
        </p:nvSpPr>
        <p:spPr bwMode="auto">
          <a:xfrm>
            <a:off x="9988550" y="2043021"/>
            <a:ext cx="209550" cy="2789237"/>
          </a:xfrm>
          <a:prstGeom prst="roundRect">
            <a:avLst/>
          </a:prstGeom>
          <a:solidFill>
            <a:schemeClr val="accent1"/>
          </a:solidFill>
          <a:ln w="12700" cap="flat" cmpd="sng" algn="ctr">
            <a:solidFill>
              <a:srgbClr val="00ABC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44" name="Rektangel 385"/>
          <p:cNvSpPr>
            <a:spLocks noChangeArrowheads="1"/>
          </p:cNvSpPr>
          <p:nvPr/>
        </p:nvSpPr>
        <p:spPr bwMode="auto">
          <a:xfrm rot="5400000">
            <a:off x="9058275" y="3386046"/>
            <a:ext cx="2090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1000" b="1" i="0" u="none" strike="noStrike" kern="0" cap="none" spc="0" normalizeH="0" baseline="0" noProof="0">
                <a:ln>
                  <a:noFill/>
                </a:ln>
                <a:solidFill>
                  <a:prstClr val="white"/>
                </a:solidFill>
                <a:effectLst/>
                <a:uLnTx/>
                <a:uFillTx/>
                <a:latin typeface="Arial" panose="020B0604020202020204" pitchFamily="34" charset="0"/>
              </a:rPr>
              <a:t>INTEGRATIONSPLATTFORM</a:t>
            </a:r>
            <a:endParaRPr kumimoji="0" lang="sv-SE" altLang="sv-SE" sz="10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645" name="Rektangel med rundade hörn 644"/>
          <p:cNvSpPr/>
          <p:nvPr/>
        </p:nvSpPr>
        <p:spPr bwMode="auto">
          <a:xfrm>
            <a:off x="10623550" y="2168433"/>
            <a:ext cx="442913" cy="430213"/>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46" name="Rektangel med rundade hörn 645"/>
          <p:cNvSpPr/>
          <p:nvPr/>
        </p:nvSpPr>
        <p:spPr bwMode="auto">
          <a:xfrm>
            <a:off x="11164888" y="2168433"/>
            <a:ext cx="442912" cy="430213"/>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cxnSp>
        <p:nvCxnSpPr>
          <p:cNvPr id="647" name="Rak 646"/>
          <p:cNvCxnSpPr>
            <a:cxnSpLocks/>
          </p:cNvCxnSpPr>
          <p:nvPr/>
        </p:nvCxnSpPr>
        <p:spPr bwMode="auto">
          <a:xfrm flipH="1">
            <a:off x="10188575" y="2381158"/>
            <a:ext cx="231775" cy="0"/>
          </a:xfrm>
          <a:prstGeom prst="line">
            <a:avLst/>
          </a:prstGeom>
          <a:noFill/>
          <a:ln w="34925" cap="rnd" cmpd="sng" algn="ctr">
            <a:solidFill>
              <a:srgbClr val="00ABC0">
                <a:lumMod val="75000"/>
              </a:srgbClr>
            </a:solidFill>
            <a:prstDash val="sysDot"/>
            <a:miter lim="800000"/>
          </a:ln>
          <a:effectLst/>
        </p:spPr>
      </p:cxnSp>
      <p:sp>
        <p:nvSpPr>
          <p:cNvPr id="648" name="Rektangel med rundade hörn 647"/>
          <p:cNvSpPr/>
          <p:nvPr/>
        </p:nvSpPr>
        <p:spPr bwMode="auto">
          <a:xfrm>
            <a:off x="10483850" y="3043146"/>
            <a:ext cx="1260475" cy="704850"/>
          </a:xfrm>
          <a:prstGeom prst="roundRect">
            <a:avLst/>
          </a:prstGeom>
          <a:noFill/>
          <a:ln w="34925" cap="rnd" cmpd="sng" algn="ctr">
            <a:solidFill>
              <a:srgbClr val="00ABC0">
                <a:lumMod val="75000"/>
              </a:srgbClr>
            </a:solidFill>
            <a:prstDash val="sysDot"/>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49" name="Rektangel med rundade hörn 648"/>
          <p:cNvSpPr/>
          <p:nvPr/>
        </p:nvSpPr>
        <p:spPr bwMode="auto">
          <a:xfrm>
            <a:off x="10623550" y="3179671"/>
            <a:ext cx="442913" cy="430212"/>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50" name="Rektangel med rundade hörn 649"/>
          <p:cNvSpPr/>
          <p:nvPr/>
        </p:nvSpPr>
        <p:spPr bwMode="auto">
          <a:xfrm>
            <a:off x="11164888" y="3179671"/>
            <a:ext cx="442912" cy="430212"/>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cxnSp>
        <p:nvCxnSpPr>
          <p:cNvPr id="651" name="Rak 650"/>
          <p:cNvCxnSpPr>
            <a:cxnSpLocks/>
          </p:cNvCxnSpPr>
          <p:nvPr/>
        </p:nvCxnSpPr>
        <p:spPr bwMode="auto">
          <a:xfrm flipH="1">
            <a:off x="10188575" y="3392396"/>
            <a:ext cx="231775" cy="0"/>
          </a:xfrm>
          <a:prstGeom prst="line">
            <a:avLst/>
          </a:prstGeom>
          <a:noFill/>
          <a:ln w="34925" cap="rnd" cmpd="sng" algn="ctr">
            <a:solidFill>
              <a:srgbClr val="00ABC0">
                <a:lumMod val="75000"/>
              </a:srgbClr>
            </a:solidFill>
            <a:prstDash val="sysDot"/>
            <a:miter lim="800000"/>
          </a:ln>
          <a:effectLst/>
        </p:spPr>
      </p:cxnSp>
      <p:sp>
        <p:nvSpPr>
          <p:cNvPr id="652" name="Rektangel med rundade hörn 651"/>
          <p:cNvSpPr/>
          <p:nvPr/>
        </p:nvSpPr>
        <p:spPr bwMode="auto">
          <a:xfrm>
            <a:off x="10483850" y="4102008"/>
            <a:ext cx="1260475" cy="704850"/>
          </a:xfrm>
          <a:prstGeom prst="roundRect">
            <a:avLst/>
          </a:prstGeom>
          <a:noFill/>
          <a:ln w="34925" cap="rnd" cmpd="sng" algn="ctr">
            <a:solidFill>
              <a:srgbClr val="00ABC0">
                <a:lumMod val="75000"/>
              </a:srgbClr>
            </a:solidFill>
            <a:prstDash val="sysDot"/>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53" name="Rektangel med rundade hörn 652"/>
          <p:cNvSpPr/>
          <p:nvPr/>
        </p:nvSpPr>
        <p:spPr bwMode="auto">
          <a:xfrm>
            <a:off x="10623550" y="4238533"/>
            <a:ext cx="442913" cy="430213"/>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sp>
        <p:nvSpPr>
          <p:cNvPr id="654" name="Rektangel med rundade hörn 653"/>
          <p:cNvSpPr/>
          <p:nvPr/>
        </p:nvSpPr>
        <p:spPr bwMode="auto">
          <a:xfrm>
            <a:off x="11164888" y="4238533"/>
            <a:ext cx="442912" cy="430213"/>
          </a:xfrm>
          <a:prstGeom prst="roundRect">
            <a:avLst/>
          </a:prstGeom>
          <a:solidFill>
            <a:srgbClr val="FFD501">
              <a:alpha val="52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Arial"/>
              <a:ea typeface="+mn-ea"/>
              <a:cs typeface="+mn-cs"/>
            </a:endParaRPr>
          </a:p>
        </p:txBody>
      </p:sp>
      <p:cxnSp>
        <p:nvCxnSpPr>
          <p:cNvPr id="655" name="Rak 654"/>
          <p:cNvCxnSpPr>
            <a:cxnSpLocks/>
          </p:cNvCxnSpPr>
          <p:nvPr/>
        </p:nvCxnSpPr>
        <p:spPr bwMode="auto">
          <a:xfrm flipH="1">
            <a:off x="10188575" y="4451258"/>
            <a:ext cx="231775" cy="0"/>
          </a:xfrm>
          <a:prstGeom prst="line">
            <a:avLst/>
          </a:prstGeom>
          <a:noFill/>
          <a:ln w="34925" cap="rnd" cmpd="sng" algn="ctr">
            <a:solidFill>
              <a:srgbClr val="00ABC0">
                <a:lumMod val="75000"/>
              </a:srgbClr>
            </a:solidFill>
            <a:prstDash val="sysDot"/>
            <a:miter lim="800000"/>
          </a:ln>
          <a:effectLst/>
        </p:spPr>
      </p:cxnSp>
      <p:cxnSp>
        <p:nvCxnSpPr>
          <p:cNvPr id="656" name="Rak 655"/>
          <p:cNvCxnSpPr>
            <a:cxnSpLocks/>
          </p:cNvCxnSpPr>
          <p:nvPr/>
        </p:nvCxnSpPr>
        <p:spPr bwMode="auto">
          <a:xfrm flipH="1">
            <a:off x="9747250" y="3392396"/>
            <a:ext cx="230188" cy="0"/>
          </a:xfrm>
          <a:prstGeom prst="line">
            <a:avLst/>
          </a:prstGeom>
          <a:noFill/>
          <a:ln w="34925" cap="rnd" cmpd="sng" algn="ctr">
            <a:solidFill>
              <a:srgbClr val="029CB9"/>
            </a:solidFill>
            <a:prstDash val="sysDot"/>
            <a:miter lim="800000"/>
          </a:ln>
          <a:effectLst/>
        </p:spPr>
      </p:cxnSp>
      <p:sp>
        <p:nvSpPr>
          <p:cNvPr id="657" name="Rektangel 405"/>
          <p:cNvSpPr>
            <a:spLocks noChangeArrowheads="1"/>
          </p:cNvSpPr>
          <p:nvPr/>
        </p:nvSpPr>
        <p:spPr bwMode="auto">
          <a:xfrm>
            <a:off x="10358892" y="1806483"/>
            <a:ext cx="15119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1000">
                <a:solidFill>
                  <a:prstClr val="black"/>
                </a:solidFill>
                <a:cs typeface="Arial" panose="020B0604020202020204" pitchFamily="34" charset="0"/>
              </a:rPr>
              <a:t>EKONOMISYSTEM</a:t>
            </a:r>
          </a:p>
        </p:txBody>
      </p:sp>
      <p:sp>
        <p:nvSpPr>
          <p:cNvPr id="658" name="Rektangel 406"/>
          <p:cNvSpPr>
            <a:spLocks noChangeArrowheads="1"/>
          </p:cNvSpPr>
          <p:nvPr/>
        </p:nvSpPr>
        <p:spPr bwMode="auto">
          <a:xfrm>
            <a:off x="10396992" y="2828833"/>
            <a:ext cx="14357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1000">
                <a:solidFill>
                  <a:prstClr val="black"/>
                </a:solidFill>
                <a:cs typeface="Arial" panose="020B0604020202020204" pitchFamily="34" charset="0"/>
              </a:rPr>
              <a:t>HR-SYSTEM</a:t>
            </a:r>
          </a:p>
        </p:txBody>
      </p:sp>
      <p:sp>
        <p:nvSpPr>
          <p:cNvPr id="659" name="Rektangel 407"/>
          <p:cNvSpPr>
            <a:spLocks noChangeArrowheads="1"/>
          </p:cNvSpPr>
          <p:nvPr/>
        </p:nvSpPr>
        <p:spPr bwMode="auto">
          <a:xfrm>
            <a:off x="10315350" y="3886108"/>
            <a:ext cx="1599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sv-SE" altLang="sv-SE" sz="1000">
                <a:solidFill>
                  <a:prstClr val="black"/>
                </a:solidFill>
                <a:cs typeface="Arial" panose="020B0604020202020204" pitchFamily="34" charset="0"/>
              </a:rPr>
              <a:t>ANDRA STÖDSYSTEM</a:t>
            </a:r>
          </a:p>
        </p:txBody>
      </p:sp>
      <p:sp>
        <p:nvSpPr>
          <p:cNvPr id="660" name="Rubrik 1"/>
          <p:cNvSpPr txBox="1">
            <a:spLocks/>
          </p:cNvSpPr>
          <p:nvPr/>
        </p:nvSpPr>
        <p:spPr>
          <a:xfrm>
            <a:off x="874713" y="397594"/>
            <a:ext cx="10442575" cy="428625"/>
          </a:xfrm>
          <a:prstGeom prst="rect">
            <a:avLst/>
          </a:prstGeom>
        </p:spPr>
        <p:txBody>
          <a:bodyPr/>
          <a:lst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altLang="sv-SE" sz="2800" b="0" i="0" u="none" strike="noStrike" kern="1200" cap="none" spc="0" normalizeH="0" baseline="0" noProof="0">
              <a:ln>
                <a:noFill/>
              </a:ln>
              <a:solidFill>
                <a:sysClr val="windowText" lastClr="000000"/>
              </a:solidFill>
              <a:effectLst/>
              <a:uLnTx/>
              <a:uFillTx/>
              <a:latin typeface="Arial"/>
              <a:ea typeface="+mj-ea"/>
              <a:cs typeface="+mj-cs"/>
            </a:endParaRPr>
          </a:p>
        </p:txBody>
      </p:sp>
      <p:sp>
        <p:nvSpPr>
          <p:cNvPr id="661" name="Rektangel med rundade hörn 660"/>
          <p:cNvSpPr/>
          <p:nvPr/>
        </p:nvSpPr>
        <p:spPr>
          <a:xfrm>
            <a:off x="777875" y="5762533"/>
            <a:ext cx="6628765" cy="429419"/>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chemeClr val="tx2"/>
                </a:solidFill>
                <a:effectLst/>
                <a:uLnTx/>
                <a:uFillTx/>
                <a:latin typeface="Arial"/>
                <a:ea typeface="+mn-ea"/>
                <a:cs typeface="+mn-cs"/>
              </a:rPr>
              <a:t>Ett urval av alla de system som stödjer Region Skånes verksamheter. </a:t>
            </a:r>
            <a:br>
              <a:rPr kumimoji="0" lang="sv-SE" sz="1400" b="0" i="0" u="none" strike="noStrike" kern="0" cap="none" spc="0" normalizeH="0" baseline="0" noProof="0">
                <a:ln>
                  <a:noFill/>
                </a:ln>
                <a:solidFill>
                  <a:schemeClr val="tx2"/>
                </a:solidFill>
                <a:effectLst/>
                <a:uLnTx/>
                <a:uFillTx/>
                <a:latin typeface="Arial"/>
                <a:ea typeface="+mn-ea"/>
                <a:cs typeface="+mn-cs"/>
              </a:rPr>
            </a:br>
            <a:r>
              <a:rPr kumimoji="0" lang="sv-SE" sz="1400" b="0" i="0" u="none" strike="noStrike" kern="0" cap="none" spc="0" normalizeH="0" baseline="0" noProof="0">
                <a:ln>
                  <a:noFill/>
                </a:ln>
                <a:solidFill>
                  <a:schemeClr val="tx2"/>
                </a:solidFill>
                <a:effectLst/>
                <a:uLnTx/>
                <a:uFillTx/>
                <a:latin typeface="Arial"/>
                <a:ea typeface="+mn-ea"/>
                <a:cs typeface="+mn-cs"/>
              </a:rPr>
              <a:t>Ca 30 system ersätts av SDV.</a:t>
            </a:r>
            <a:endParaRPr kumimoji="0" lang="sv-SE" sz="1400" b="0" i="0" u="none" strike="noStrike" kern="0" cap="none" spc="0" normalizeH="0" baseline="0" noProof="0" err="1">
              <a:ln>
                <a:noFill/>
              </a:ln>
              <a:solidFill>
                <a:schemeClr val="tx2"/>
              </a:solidFill>
              <a:effectLst/>
              <a:uLnTx/>
              <a:uFillTx/>
              <a:latin typeface="Arial"/>
              <a:ea typeface="+mn-ea"/>
              <a:cs typeface="+mn-cs"/>
            </a:endParaRPr>
          </a:p>
        </p:txBody>
      </p:sp>
      <p:sp>
        <p:nvSpPr>
          <p:cNvPr id="662" name="Rektangel med rundade hörn 661"/>
          <p:cNvSpPr/>
          <p:nvPr/>
        </p:nvSpPr>
        <p:spPr>
          <a:xfrm>
            <a:off x="7473142" y="5115463"/>
            <a:ext cx="4397730" cy="429419"/>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chemeClr val="tx2"/>
                </a:solidFill>
                <a:effectLst/>
                <a:uLnTx/>
                <a:uFillTx/>
                <a:latin typeface="Arial"/>
                <a:ea typeface="+mn-ea"/>
                <a:cs typeface="+mn-cs"/>
              </a:rPr>
              <a:t>I framtiden ska allt hänga bättre ihop, med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schemeClr val="tx2"/>
                </a:solidFill>
                <a:effectLst/>
                <a:uLnTx/>
                <a:uFillTx/>
                <a:latin typeface="Arial"/>
                <a:ea typeface="+mn-ea"/>
                <a:cs typeface="+mn-cs"/>
              </a:rPr>
              <a:t>möjlighet till integration med ytterligare system. </a:t>
            </a:r>
          </a:p>
        </p:txBody>
      </p:sp>
    </p:spTree>
    <p:extLst>
      <p:ext uri="{BB962C8B-B14F-4D97-AF65-F5344CB8AC3E}">
        <p14:creationId xmlns:p14="http://schemas.microsoft.com/office/powerpoint/2010/main" val="150838779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a:t>SDV består av tre delar med ett antal olika funktioner</a:t>
            </a:r>
          </a:p>
        </p:txBody>
      </p:sp>
      <p:grpSp>
        <p:nvGrpSpPr>
          <p:cNvPr id="17" name="Grupp 16"/>
          <p:cNvGrpSpPr/>
          <p:nvPr/>
        </p:nvGrpSpPr>
        <p:grpSpPr>
          <a:xfrm>
            <a:off x="956750" y="1069595"/>
            <a:ext cx="4893500" cy="4833365"/>
            <a:chOff x="956750" y="1130555"/>
            <a:chExt cx="4893500" cy="4833365"/>
          </a:xfrm>
          <a:effectLst>
            <a:outerShdw blurRad="50800" dist="38100" dir="2700000" algn="tl" rotWithShape="0">
              <a:prstClr val="black">
                <a:alpha val="40000"/>
              </a:prstClr>
            </a:outerShdw>
          </a:effectLst>
        </p:grpSpPr>
        <p:sp>
          <p:nvSpPr>
            <p:cNvPr id="8" name="Rektangel med rundade hörn 7"/>
            <p:cNvSpPr/>
            <p:nvPr/>
          </p:nvSpPr>
          <p:spPr>
            <a:xfrm>
              <a:off x="956751" y="1462952"/>
              <a:ext cx="4893449" cy="4500968"/>
            </a:xfrm>
            <a:prstGeom prst="roundRect">
              <a:avLst>
                <a:gd name="adj" fmla="val 3455"/>
              </a:avLst>
            </a:prstGeom>
            <a:solidFill>
              <a:schemeClr val="accent1">
                <a:lumMod val="20000"/>
                <a:lumOff val="8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4000" tIns="324000" rIns="144000" bIns="108000" spcCol="1270"/>
            <a:lstStyle/>
            <a:p>
              <a:pPr marL="285750" indent="-285750" defTabSz="488950">
                <a:lnSpc>
                  <a:spcPct val="90000"/>
                </a:lnSpc>
                <a:spcAft>
                  <a:spcPct val="35000"/>
                </a:spcAft>
                <a:buFont typeface="Arial" panose="020B0604020202020204" pitchFamily="34" charset="0"/>
                <a:buChar char="•"/>
                <a:defRPr/>
              </a:pPr>
              <a:r>
                <a:rPr lang="sv-SE">
                  <a:solidFill>
                    <a:schemeClr val="tx1"/>
                  </a:solidFill>
                </a:rPr>
                <a:t>Ersätter de separata journalsystem som idag används inom hälso- och sjukvården</a:t>
              </a:r>
            </a:p>
            <a:p>
              <a:pPr marL="285750" indent="-285750" defTabSz="488950">
                <a:lnSpc>
                  <a:spcPct val="90000"/>
                </a:lnSpc>
                <a:spcAft>
                  <a:spcPct val="35000"/>
                </a:spcAft>
                <a:buFont typeface="Arial" panose="020B0604020202020204" pitchFamily="34" charset="0"/>
                <a:buChar char="•"/>
                <a:defRPr/>
              </a:pPr>
              <a:r>
                <a:rPr lang="sv-SE">
                  <a:solidFill>
                    <a:schemeClr val="tx1"/>
                  </a:solidFill>
                </a:rPr>
                <a:t>En journal, en läkemedelslista, </a:t>
              </a:r>
              <a:br>
                <a:rPr lang="sv-SE">
                  <a:solidFill>
                    <a:schemeClr val="tx1"/>
                  </a:solidFill>
                </a:rPr>
              </a:br>
              <a:r>
                <a:rPr lang="sv-SE">
                  <a:solidFill>
                    <a:schemeClr val="tx1"/>
                  </a:solidFill>
                </a:rPr>
                <a:t>en inloggning</a:t>
              </a:r>
            </a:p>
            <a:p>
              <a:pPr marL="285750" indent="-285750" defTabSz="488950">
                <a:lnSpc>
                  <a:spcPct val="90000"/>
                </a:lnSpc>
                <a:spcAft>
                  <a:spcPct val="35000"/>
                </a:spcAft>
                <a:buFont typeface="Arial" panose="020B0604020202020204" pitchFamily="34" charset="0"/>
                <a:buChar char="•"/>
                <a:defRPr/>
              </a:pPr>
              <a:r>
                <a:rPr lang="sv-SE">
                  <a:solidFill>
                    <a:schemeClr val="tx1"/>
                  </a:solidFill>
                </a:rPr>
                <a:t>Realtidsdokumentation, mallar, behörigheter och egna inställningar</a:t>
              </a:r>
            </a:p>
            <a:p>
              <a:pPr marL="285750" indent="-285750" defTabSz="488950">
                <a:lnSpc>
                  <a:spcPct val="90000"/>
                </a:lnSpc>
                <a:spcAft>
                  <a:spcPct val="35000"/>
                </a:spcAft>
                <a:buFont typeface="Arial" panose="020B0604020202020204" pitchFamily="34" charset="0"/>
                <a:buChar char="•"/>
                <a:defRPr/>
              </a:pPr>
              <a:r>
                <a:rPr lang="sv-SE">
                  <a:solidFill>
                    <a:schemeClr val="tx1"/>
                  </a:solidFill>
                </a:rPr>
                <a:t>Beslutsstöd till vårdens </a:t>
              </a:r>
              <a:br>
                <a:rPr lang="sv-SE">
                  <a:solidFill>
                    <a:schemeClr val="tx1"/>
                  </a:solidFill>
                </a:rPr>
              </a:br>
              <a:r>
                <a:rPr lang="sv-SE">
                  <a:solidFill>
                    <a:schemeClr val="tx1"/>
                  </a:solidFill>
                </a:rPr>
                <a:t>medarbetare</a:t>
              </a:r>
            </a:p>
          </p:txBody>
        </p:sp>
        <p:sp>
          <p:nvSpPr>
            <p:cNvPr id="9" name="Rektangel med rundade hörn 8"/>
            <p:cNvSpPr/>
            <p:nvPr/>
          </p:nvSpPr>
          <p:spPr>
            <a:xfrm>
              <a:off x="956750" y="1130555"/>
              <a:ext cx="4893500" cy="576000"/>
            </a:xfrm>
            <a:prstGeom prst="roundRect">
              <a:avLst>
                <a:gd name="adj" fmla="val 21706"/>
              </a:avLst>
            </a:prstGeom>
            <a:solidFill>
              <a:schemeClr val="accent1"/>
            </a:solidFill>
            <a:ln w="28575">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b="1">
                  <a:solidFill>
                    <a:schemeClr val="bg1"/>
                  </a:solidFill>
                </a:rPr>
                <a:t>Patientjournalen med </a:t>
              </a:r>
              <a:br>
                <a:rPr lang="sv-SE" b="1">
                  <a:solidFill>
                    <a:schemeClr val="bg1"/>
                  </a:solidFill>
                </a:rPr>
              </a:br>
              <a:r>
                <a:rPr lang="sv-SE" b="1">
                  <a:solidFill>
                    <a:schemeClr val="bg1"/>
                  </a:solidFill>
                </a:rPr>
                <a:t>administrativa verktyg (Millennium)</a:t>
              </a:r>
            </a:p>
          </p:txBody>
        </p:sp>
      </p:grpSp>
      <p:grpSp>
        <p:nvGrpSpPr>
          <p:cNvPr id="18" name="Grupp 17"/>
          <p:cNvGrpSpPr/>
          <p:nvPr/>
        </p:nvGrpSpPr>
        <p:grpSpPr>
          <a:xfrm>
            <a:off x="5968854" y="1063194"/>
            <a:ext cx="5114246" cy="2165428"/>
            <a:chOff x="5968854" y="1124154"/>
            <a:chExt cx="5114246" cy="2165428"/>
          </a:xfrm>
          <a:effectLst>
            <a:outerShdw blurRad="50800" dist="38100" dir="2700000" algn="tl" rotWithShape="0">
              <a:prstClr val="black">
                <a:alpha val="40000"/>
              </a:prstClr>
            </a:outerShdw>
          </a:effectLst>
        </p:grpSpPr>
        <p:sp>
          <p:nvSpPr>
            <p:cNvPr id="5" name="Rektangel med rundade hörn 4"/>
            <p:cNvSpPr/>
            <p:nvPr/>
          </p:nvSpPr>
          <p:spPr>
            <a:xfrm>
              <a:off x="5980543" y="1462951"/>
              <a:ext cx="5102557" cy="1826631"/>
            </a:xfrm>
            <a:prstGeom prst="roundRect">
              <a:avLst>
                <a:gd name="adj" fmla="val 10627"/>
              </a:avLst>
            </a:prstGeom>
            <a:solidFill>
              <a:schemeClr val="accent1">
                <a:lumMod val="20000"/>
                <a:lumOff val="8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4000" tIns="324000" rIns="144000" bIns="108000" spcCol="1270"/>
            <a:lstStyle/>
            <a:p>
              <a:pPr marL="285750" indent="-285750" defTabSz="488950">
                <a:lnSpc>
                  <a:spcPct val="90000"/>
                </a:lnSpc>
                <a:spcAft>
                  <a:spcPct val="35000"/>
                </a:spcAft>
                <a:buFont typeface="Arial" panose="020B0604020202020204" pitchFamily="34" charset="0"/>
                <a:buChar char="•"/>
                <a:defRPr/>
              </a:pPr>
              <a:r>
                <a:rPr lang="sv-SE">
                  <a:solidFill>
                    <a:schemeClr val="tx1"/>
                  </a:solidFill>
                </a:rPr>
                <a:t>Uppkoppling av mobila enheter, medicin-teknisk utrustning och bildbehandling</a:t>
              </a:r>
            </a:p>
            <a:p>
              <a:pPr marL="285750" indent="-285750" defTabSz="488950">
                <a:lnSpc>
                  <a:spcPct val="90000"/>
                </a:lnSpc>
                <a:spcAft>
                  <a:spcPct val="35000"/>
                </a:spcAft>
                <a:buFont typeface="Arial" panose="020B0604020202020204" pitchFamily="34" charset="0"/>
                <a:buChar char="•"/>
                <a:defRPr/>
              </a:pPr>
              <a:r>
                <a:rPr lang="sv-SE">
                  <a:solidFill>
                    <a:schemeClr val="tx1"/>
                  </a:solidFill>
                </a:rPr>
                <a:t>Nya möjligheter till kvalificerad vård i hemmet för patienter med kroniska sjukdomar </a:t>
              </a:r>
            </a:p>
          </p:txBody>
        </p:sp>
        <p:sp>
          <p:nvSpPr>
            <p:cNvPr id="6" name="Rektangel med rundade hörn 5"/>
            <p:cNvSpPr/>
            <p:nvPr/>
          </p:nvSpPr>
          <p:spPr>
            <a:xfrm>
              <a:off x="5968854" y="1124154"/>
              <a:ext cx="5102557" cy="576000"/>
            </a:xfrm>
            <a:prstGeom prst="roundRect">
              <a:avLst>
                <a:gd name="adj" fmla="val 19817"/>
              </a:avLst>
            </a:prstGeom>
            <a:solidFill>
              <a:schemeClr val="accent1"/>
            </a:solidFill>
            <a:ln w="28575">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b="1">
                  <a:solidFill>
                    <a:schemeClr val="bg1"/>
                  </a:solidFill>
                </a:rPr>
                <a:t>Uppkopplad utrustning och logistik </a:t>
              </a:r>
            </a:p>
          </p:txBody>
        </p:sp>
      </p:grpSp>
      <p:grpSp>
        <p:nvGrpSpPr>
          <p:cNvPr id="19" name="Grupp 18"/>
          <p:cNvGrpSpPr/>
          <p:nvPr/>
        </p:nvGrpSpPr>
        <p:grpSpPr>
          <a:xfrm>
            <a:off x="5968855" y="3334422"/>
            <a:ext cx="5125938" cy="2568538"/>
            <a:chOff x="5968855" y="3395382"/>
            <a:chExt cx="5125938" cy="2568538"/>
          </a:xfrm>
          <a:effectLst>
            <a:outerShdw blurRad="50800" dist="38100" dir="2700000" algn="tl" rotWithShape="0">
              <a:prstClr val="black">
                <a:alpha val="40000"/>
              </a:prstClr>
            </a:outerShdw>
          </a:effectLst>
        </p:grpSpPr>
        <p:sp>
          <p:nvSpPr>
            <p:cNvPr id="14" name="Rektangel med rundade hörn 13"/>
            <p:cNvSpPr/>
            <p:nvPr/>
          </p:nvSpPr>
          <p:spPr>
            <a:xfrm>
              <a:off x="5980546" y="3734182"/>
              <a:ext cx="5102554" cy="2229738"/>
            </a:xfrm>
            <a:prstGeom prst="roundRect">
              <a:avLst>
                <a:gd name="adj" fmla="val 5648"/>
              </a:avLst>
            </a:prstGeom>
            <a:solidFill>
              <a:schemeClr val="accent1">
                <a:lumMod val="20000"/>
                <a:lumOff val="8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4000" tIns="324000" rIns="144000" bIns="108000" spcCol="1270"/>
            <a:lstStyle/>
            <a:p>
              <a:pPr marL="285750" indent="-285750" defTabSz="488950">
                <a:lnSpc>
                  <a:spcPct val="90000"/>
                </a:lnSpc>
                <a:spcAft>
                  <a:spcPct val="35000"/>
                </a:spcAft>
                <a:buFont typeface="Arial" panose="020B0604020202020204" pitchFamily="34" charset="0"/>
                <a:buChar char="•"/>
                <a:defRPr/>
              </a:pPr>
              <a:r>
                <a:rPr lang="sv-SE">
                  <a:solidFill>
                    <a:schemeClr val="tx1"/>
                  </a:solidFill>
                </a:rPr>
                <a:t>Utgår från vårdens samlade data </a:t>
              </a:r>
              <a:br>
                <a:rPr lang="sv-SE">
                  <a:solidFill>
                    <a:schemeClr val="tx1"/>
                  </a:solidFill>
                </a:rPr>
              </a:br>
              <a:r>
                <a:rPr lang="sv-SE">
                  <a:solidFill>
                    <a:schemeClr val="tx1"/>
                  </a:solidFill>
                </a:rPr>
                <a:t>om patienten</a:t>
              </a:r>
            </a:p>
            <a:p>
              <a:pPr marL="285750" indent="-285750" defTabSz="488950">
                <a:lnSpc>
                  <a:spcPct val="90000"/>
                </a:lnSpc>
                <a:spcAft>
                  <a:spcPct val="35000"/>
                </a:spcAft>
                <a:buFont typeface="Arial" panose="020B0604020202020204" pitchFamily="34" charset="0"/>
                <a:buChar char="•"/>
                <a:defRPr/>
              </a:pPr>
              <a:r>
                <a:rPr lang="sv-SE">
                  <a:solidFill>
                    <a:schemeClr val="tx1"/>
                  </a:solidFill>
                </a:rPr>
                <a:t>Verktyg som analyserar hur enskilda individer kan förbättra sin hälsa </a:t>
              </a:r>
            </a:p>
            <a:p>
              <a:pPr marL="285750" indent="-285750" defTabSz="488950">
                <a:lnSpc>
                  <a:spcPct val="90000"/>
                </a:lnSpc>
                <a:spcAft>
                  <a:spcPct val="35000"/>
                </a:spcAft>
                <a:buFont typeface="Arial" panose="020B0604020202020204" pitchFamily="34" charset="0"/>
                <a:buChar char="•"/>
                <a:defRPr/>
              </a:pPr>
              <a:r>
                <a:rPr lang="sv-SE">
                  <a:solidFill>
                    <a:schemeClr val="tx1"/>
                  </a:solidFill>
                </a:rPr>
                <a:t>Verktyg som identifierar potentiella riskgrupper</a:t>
              </a:r>
            </a:p>
          </p:txBody>
        </p:sp>
        <p:sp>
          <p:nvSpPr>
            <p:cNvPr id="15" name="Rektangel med rundade hörn 14"/>
            <p:cNvSpPr/>
            <p:nvPr/>
          </p:nvSpPr>
          <p:spPr>
            <a:xfrm>
              <a:off x="5968855" y="3395382"/>
              <a:ext cx="5125938" cy="576000"/>
            </a:xfrm>
            <a:prstGeom prst="roundRect">
              <a:avLst>
                <a:gd name="adj" fmla="val 23596"/>
              </a:avLst>
            </a:prstGeom>
            <a:solidFill>
              <a:schemeClr val="accent1"/>
            </a:solidFill>
            <a:ln w="28575">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b="1">
                  <a:solidFill>
                    <a:schemeClr val="bg1"/>
                  </a:solidFill>
                </a:rPr>
                <a:t>Befolkningshälsa</a:t>
              </a:r>
              <a:endParaRPr lang="sv-SE">
                <a:solidFill>
                  <a:schemeClr val="bg1"/>
                </a:solidFill>
              </a:endParaRPr>
            </a:p>
          </p:txBody>
        </p:sp>
      </p:grpSp>
      <p:pic>
        <p:nvPicPr>
          <p:cNvPr id="12" name="Bildobjekt 11"/>
          <p:cNvPicPr>
            <a:picLocks noChangeAspect="1"/>
          </p:cNvPicPr>
          <p:nvPr/>
        </p:nvPicPr>
        <p:blipFill>
          <a:blip r:embed="rId3"/>
          <a:stretch>
            <a:fillRect/>
          </a:stretch>
        </p:blipFill>
        <p:spPr>
          <a:xfrm>
            <a:off x="4030230" y="3673222"/>
            <a:ext cx="1461704" cy="1849874"/>
          </a:xfrm>
          <a:prstGeom prst="rect">
            <a:avLst/>
          </a:prstGeom>
        </p:spPr>
      </p:pic>
      <p:sp>
        <p:nvSpPr>
          <p:cNvPr id="13" name="Rektangel: rundade hörn 5">
            <a:extLst>
              <a:ext uri="{FF2B5EF4-FFF2-40B4-BE49-F238E27FC236}">
                <a16:creationId xmlns:a16="http://schemas.microsoft.com/office/drawing/2014/main" id="{75AA40EB-4485-443A-A6EE-6F3170E8C91C}"/>
              </a:ext>
            </a:extLst>
          </p:cNvPr>
          <p:cNvSpPr/>
          <p:nvPr/>
        </p:nvSpPr>
        <p:spPr>
          <a:xfrm>
            <a:off x="10149668" y="3567420"/>
            <a:ext cx="1260000" cy="1260000"/>
          </a:xfrm>
          <a:prstGeom prst="ellipse">
            <a:avLst/>
          </a:prstGeom>
          <a:solidFill>
            <a:schemeClr val="bg1"/>
          </a:solidFill>
          <a:ln w="38100">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200" b="1">
                <a:solidFill>
                  <a:schemeClr val="tx1"/>
                </a:solidFill>
              </a:rPr>
              <a:t>Kommer </a:t>
            </a:r>
            <a:br>
              <a:rPr lang="sv-SE" sz="1200" b="1">
                <a:solidFill>
                  <a:schemeClr val="tx1"/>
                </a:solidFill>
              </a:rPr>
            </a:br>
            <a:r>
              <a:rPr lang="sv-SE" sz="1200" b="1">
                <a:solidFill>
                  <a:schemeClr val="tx1"/>
                </a:solidFill>
              </a:rPr>
              <a:t>i en senare version</a:t>
            </a:r>
          </a:p>
        </p:txBody>
      </p:sp>
    </p:spTree>
    <p:extLst>
      <p:ext uri="{BB962C8B-B14F-4D97-AF65-F5344CB8AC3E}">
        <p14:creationId xmlns:p14="http://schemas.microsoft.com/office/powerpoint/2010/main" val="129263160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med rundade hörn 9"/>
          <p:cNvSpPr/>
          <p:nvPr/>
        </p:nvSpPr>
        <p:spPr>
          <a:xfrm>
            <a:off x="6714077" y="1310052"/>
            <a:ext cx="3103686" cy="4363461"/>
          </a:xfrm>
          <a:prstGeom prst="roundRect">
            <a:avLst>
              <a:gd name="adj" fmla="val 5670"/>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6" name="Rektangel med rundade hörn 5"/>
          <p:cNvSpPr/>
          <p:nvPr/>
        </p:nvSpPr>
        <p:spPr>
          <a:xfrm>
            <a:off x="874713" y="1273685"/>
            <a:ext cx="5675174" cy="5233156"/>
          </a:xfrm>
          <a:prstGeom prst="roundRect">
            <a:avLst>
              <a:gd name="adj" fmla="val 3624"/>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7" name="Rubrik 6">
            <a:extLst>
              <a:ext uri="{FF2B5EF4-FFF2-40B4-BE49-F238E27FC236}">
                <a16:creationId xmlns:a16="http://schemas.microsoft.com/office/drawing/2014/main" id="{C9A09430-0FBD-4F1A-B6BF-ED0AEA0891B4}"/>
              </a:ext>
            </a:extLst>
          </p:cNvPr>
          <p:cNvSpPr>
            <a:spLocks noGrp="1"/>
          </p:cNvSpPr>
          <p:nvPr>
            <p:ph type="title"/>
          </p:nvPr>
        </p:nvSpPr>
        <p:spPr/>
        <p:txBody>
          <a:bodyPr/>
          <a:lstStyle/>
          <a:p>
            <a:r>
              <a:rPr lang="sv-SE" sz="3200"/>
              <a:t>System som </a:t>
            </a:r>
            <a:r>
              <a:rPr lang="sv-SE" sz="3200" b="1"/>
              <a:t>ersätts</a:t>
            </a:r>
            <a:r>
              <a:rPr lang="sv-SE" sz="3200"/>
              <a:t> av SDV 1.0</a:t>
            </a:r>
          </a:p>
        </p:txBody>
      </p:sp>
      <p:sp>
        <p:nvSpPr>
          <p:cNvPr id="8" name="Platshållare för innehåll 7">
            <a:extLst>
              <a:ext uri="{FF2B5EF4-FFF2-40B4-BE49-F238E27FC236}">
                <a16:creationId xmlns:a16="http://schemas.microsoft.com/office/drawing/2014/main" id="{A6A4F560-ABE7-4AC4-85E4-1F1A600B5401}"/>
              </a:ext>
            </a:extLst>
          </p:cNvPr>
          <p:cNvSpPr>
            <a:spLocks noGrp="1"/>
          </p:cNvSpPr>
          <p:nvPr>
            <p:ph sz="half" idx="1"/>
          </p:nvPr>
        </p:nvSpPr>
        <p:spPr>
          <a:xfrm>
            <a:off x="1069670" y="1465628"/>
            <a:ext cx="5005387" cy="4032250"/>
          </a:xfrm>
        </p:spPr>
        <p:txBody>
          <a:bodyPr lIns="0" tIns="0" rIns="0" bIns="0"/>
          <a:lstStyle/>
          <a:p>
            <a:pPr>
              <a:spcBef>
                <a:spcPts val="0"/>
              </a:spcBef>
              <a:spcAft>
                <a:spcPts val="600"/>
              </a:spcAft>
            </a:pPr>
            <a:r>
              <a:rPr lang="sv-SE" sz="1800"/>
              <a:t>Melior och </a:t>
            </a:r>
            <a:br>
              <a:rPr lang="sv-SE" sz="1800"/>
            </a:br>
            <a:r>
              <a:rPr lang="sv-SE" sz="1800"/>
              <a:t>Läkemedel Melior</a:t>
            </a:r>
          </a:p>
          <a:p>
            <a:pPr>
              <a:spcBef>
                <a:spcPts val="0"/>
              </a:spcBef>
              <a:spcAft>
                <a:spcPts val="600"/>
              </a:spcAft>
            </a:pPr>
            <a:r>
              <a:rPr lang="sv-SE" sz="1800"/>
              <a:t>PASIS</a:t>
            </a:r>
          </a:p>
          <a:p>
            <a:pPr>
              <a:spcBef>
                <a:spcPts val="0"/>
              </a:spcBef>
              <a:spcAft>
                <a:spcPts val="600"/>
              </a:spcAft>
            </a:pPr>
            <a:r>
              <a:rPr lang="sv-SE" sz="1800"/>
              <a:t>PMO</a:t>
            </a:r>
          </a:p>
          <a:p>
            <a:pPr>
              <a:spcBef>
                <a:spcPts val="0"/>
              </a:spcBef>
              <a:spcAft>
                <a:spcPts val="600"/>
              </a:spcAft>
            </a:pPr>
            <a:r>
              <a:rPr lang="sv-SE" sz="1800"/>
              <a:t>Orbit 5 **</a:t>
            </a:r>
          </a:p>
          <a:p>
            <a:pPr>
              <a:spcBef>
                <a:spcPts val="0"/>
              </a:spcBef>
              <a:spcAft>
                <a:spcPts val="600"/>
              </a:spcAft>
            </a:pPr>
            <a:r>
              <a:rPr lang="sv-SE" sz="1800"/>
              <a:t>Obstetrix RG</a:t>
            </a:r>
          </a:p>
          <a:p>
            <a:pPr>
              <a:spcBef>
                <a:spcPts val="0"/>
              </a:spcBef>
              <a:spcAft>
                <a:spcPts val="600"/>
              </a:spcAft>
            </a:pPr>
            <a:r>
              <a:rPr lang="sv-SE" sz="1800"/>
              <a:t>Ortreg</a:t>
            </a:r>
          </a:p>
          <a:p>
            <a:pPr>
              <a:spcBef>
                <a:spcPts val="0"/>
              </a:spcBef>
              <a:spcAft>
                <a:spcPts val="600"/>
              </a:spcAft>
            </a:pPr>
            <a:r>
              <a:rPr lang="sv-SE" sz="1800"/>
              <a:t>Reflex **</a:t>
            </a:r>
          </a:p>
          <a:p>
            <a:pPr>
              <a:spcBef>
                <a:spcPts val="0"/>
              </a:spcBef>
              <a:spcAft>
                <a:spcPts val="600"/>
              </a:spcAft>
            </a:pPr>
            <a:r>
              <a:rPr lang="sv-SE" sz="1800"/>
              <a:t>Cytodos</a:t>
            </a:r>
          </a:p>
          <a:p>
            <a:pPr>
              <a:spcBef>
                <a:spcPts val="0"/>
              </a:spcBef>
              <a:spcAft>
                <a:spcPts val="600"/>
              </a:spcAft>
            </a:pPr>
            <a:r>
              <a:rPr lang="sv-SE" sz="1800"/>
              <a:t>Cytobase</a:t>
            </a:r>
          </a:p>
          <a:p>
            <a:pPr>
              <a:spcBef>
                <a:spcPts val="0"/>
              </a:spcBef>
              <a:spcAft>
                <a:spcPts val="600"/>
              </a:spcAft>
            </a:pPr>
            <a:r>
              <a:rPr lang="sv-SE" sz="1800"/>
              <a:t>Barnöverviktsregistret</a:t>
            </a:r>
          </a:p>
          <a:p>
            <a:pPr>
              <a:spcBef>
                <a:spcPts val="0"/>
              </a:spcBef>
              <a:spcAft>
                <a:spcPts val="600"/>
              </a:spcAft>
            </a:pPr>
            <a:r>
              <a:rPr lang="sv-SE" sz="1800"/>
              <a:t>Blödningsregistret</a:t>
            </a:r>
          </a:p>
        </p:txBody>
      </p:sp>
      <p:sp>
        <p:nvSpPr>
          <p:cNvPr id="5" name="Platshållare för innehåll 4"/>
          <p:cNvSpPr>
            <a:spLocks noGrp="1"/>
          </p:cNvSpPr>
          <p:nvPr>
            <p:ph sz="half" idx="2"/>
          </p:nvPr>
        </p:nvSpPr>
        <p:spPr>
          <a:xfrm>
            <a:off x="3973536" y="1465628"/>
            <a:ext cx="2704305" cy="4032250"/>
          </a:xfrm>
        </p:spPr>
        <p:txBody>
          <a:bodyPr vert="horz" lIns="0" tIns="0" rIns="0" bIns="0" rtlCol="0">
            <a:noAutofit/>
          </a:bodyPr>
          <a:lstStyle/>
          <a:p>
            <a:pPr marL="252000" indent="-252000">
              <a:spcBef>
                <a:spcPts val="0"/>
              </a:spcBef>
              <a:spcAft>
                <a:spcPts val="600"/>
              </a:spcAft>
            </a:pPr>
            <a:r>
              <a:rPr lang="sv-SE" sz="1800"/>
              <a:t>Patientliggaren</a:t>
            </a:r>
          </a:p>
          <a:p>
            <a:pPr marL="252000" indent="-252000">
              <a:spcBef>
                <a:spcPts val="0"/>
              </a:spcBef>
              <a:spcAft>
                <a:spcPts val="600"/>
              </a:spcAft>
            </a:pPr>
            <a:r>
              <a:rPr lang="sv-SE" sz="1800"/>
              <a:t>DRG </a:t>
            </a:r>
            <a:br>
              <a:rPr lang="sv-SE" sz="1800"/>
            </a:br>
            <a:r>
              <a:rPr lang="sv-SE" sz="1800"/>
              <a:t>(koppling till PASIS)</a:t>
            </a:r>
          </a:p>
          <a:p>
            <a:pPr marL="252000" indent="-252000">
              <a:spcBef>
                <a:spcPts val="0"/>
              </a:spcBef>
              <a:spcAft>
                <a:spcPts val="600"/>
              </a:spcAft>
            </a:pPr>
            <a:r>
              <a:rPr lang="sv-SE" sz="1800"/>
              <a:t>VÅPS</a:t>
            </a:r>
          </a:p>
          <a:p>
            <a:pPr marL="252000" indent="-252000">
              <a:spcBef>
                <a:spcPts val="0"/>
              </a:spcBef>
              <a:spcAft>
                <a:spcPts val="600"/>
              </a:spcAft>
            </a:pPr>
            <a:r>
              <a:rPr lang="sv-SE" sz="1800"/>
              <a:t>Kapris</a:t>
            </a:r>
          </a:p>
          <a:p>
            <a:pPr marL="252000" indent="-252000">
              <a:spcBef>
                <a:spcPts val="0"/>
              </a:spcBef>
              <a:spcAft>
                <a:spcPts val="600"/>
              </a:spcAft>
            </a:pPr>
            <a:r>
              <a:rPr lang="sv-SE" sz="1800" err="1"/>
              <a:t>Lissy</a:t>
            </a:r>
            <a:r>
              <a:rPr lang="sv-SE" sz="1800"/>
              <a:t>****</a:t>
            </a:r>
          </a:p>
          <a:p>
            <a:pPr marL="252000" indent="-252000">
              <a:spcBef>
                <a:spcPts val="0"/>
              </a:spcBef>
              <a:spcAft>
                <a:spcPts val="600"/>
              </a:spcAft>
            </a:pPr>
            <a:r>
              <a:rPr lang="sv-SE" sz="1800"/>
              <a:t>IU </a:t>
            </a:r>
            <a:r>
              <a:rPr lang="sv-SE" sz="1800" err="1"/>
              <a:t>Lissy</a:t>
            </a:r>
            <a:r>
              <a:rPr lang="sv-SE" sz="1800"/>
              <a:t>****</a:t>
            </a:r>
          </a:p>
          <a:p>
            <a:pPr marL="252000" indent="-252000">
              <a:spcBef>
                <a:spcPts val="0"/>
              </a:spcBef>
              <a:spcAft>
                <a:spcPts val="600"/>
              </a:spcAft>
            </a:pPr>
            <a:r>
              <a:rPr lang="sv-SE" sz="1800"/>
              <a:t>ICCA *, ****</a:t>
            </a:r>
          </a:p>
          <a:p>
            <a:pPr marL="252000" indent="-252000">
              <a:spcBef>
                <a:spcPts val="0"/>
              </a:spcBef>
              <a:spcAft>
                <a:spcPts val="600"/>
              </a:spcAft>
            </a:pPr>
            <a:r>
              <a:rPr lang="sv-SE" sz="1800"/>
              <a:t>PASIVA *</a:t>
            </a:r>
          </a:p>
        </p:txBody>
      </p:sp>
      <p:sp>
        <p:nvSpPr>
          <p:cNvPr id="9" name="Platshållare för innehåll 4"/>
          <p:cNvSpPr txBox="1">
            <a:spLocks/>
          </p:cNvSpPr>
          <p:nvPr/>
        </p:nvSpPr>
        <p:spPr>
          <a:xfrm>
            <a:off x="6897187" y="1465628"/>
            <a:ext cx="2804809" cy="4032250"/>
          </a:xfrm>
          <a:prstGeom prst="rect">
            <a:avLst/>
          </a:prstGeom>
        </p:spPr>
        <p:txBody>
          <a:bodyPr lIns="0" tIns="0" rIns="0" bIns="0"/>
          <a:lstStyle>
            <a:lvl1pPr marL="252000" indent="-2520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sv-SE" sz="1800"/>
              <a:t>Filur</a:t>
            </a:r>
          </a:p>
          <a:p>
            <a:pPr>
              <a:spcAft>
                <a:spcPts val="600"/>
              </a:spcAft>
            </a:pPr>
            <a:r>
              <a:rPr lang="sv-SE" sz="1800"/>
              <a:t>Pulstavlan***</a:t>
            </a:r>
          </a:p>
          <a:p>
            <a:pPr>
              <a:spcAft>
                <a:spcPts val="600"/>
              </a:spcAft>
            </a:pPr>
            <a:r>
              <a:rPr lang="sv-SE" sz="1800"/>
              <a:t>Pharmacalc</a:t>
            </a:r>
          </a:p>
          <a:p>
            <a:pPr>
              <a:spcAft>
                <a:spcPts val="600"/>
              </a:spcAft>
            </a:pPr>
            <a:r>
              <a:rPr lang="sv-SE" sz="1800"/>
              <a:t>RS Etikett</a:t>
            </a:r>
          </a:p>
          <a:p>
            <a:pPr>
              <a:spcAft>
                <a:spcPts val="600"/>
              </a:spcAft>
            </a:pPr>
            <a:r>
              <a:rPr lang="sv-SE" sz="1800"/>
              <a:t>Speechmagic</a:t>
            </a:r>
          </a:p>
          <a:p>
            <a:pPr>
              <a:spcAft>
                <a:spcPts val="600"/>
              </a:spcAft>
            </a:pPr>
            <a:r>
              <a:rPr lang="sv-SE" sz="1800"/>
              <a:t>Svansförrådet</a:t>
            </a:r>
          </a:p>
          <a:p>
            <a:pPr>
              <a:spcAft>
                <a:spcPts val="600"/>
              </a:spcAft>
            </a:pPr>
            <a:r>
              <a:rPr lang="sv-SE" sz="1800"/>
              <a:t>BC Etiketter*</a:t>
            </a:r>
          </a:p>
          <a:p>
            <a:pPr>
              <a:spcAft>
                <a:spcPts val="600"/>
              </a:spcAft>
            </a:pPr>
            <a:r>
              <a:rPr lang="sv-SE" sz="1800"/>
              <a:t>Flödesmodellen</a:t>
            </a:r>
          </a:p>
          <a:p>
            <a:pPr>
              <a:spcAft>
                <a:spcPts val="600"/>
              </a:spcAft>
            </a:pPr>
            <a:r>
              <a:rPr lang="sv-SE" sz="1800"/>
              <a:t>Kroppsyta</a:t>
            </a:r>
          </a:p>
          <a:p>
            <a:pPr>
              <a:spcAft>
                <a:spcPts val="600"/>
              </a:spcAft>
            </a:pPr>
            <a:r>
              <a:rPr lang="sv-SE" sz="1800"/>
              <a:t>Paraplyportalen****</a:t>
            </a:r>
          </a:p>
          <a:p>
            <a:pPr>
              <a:spcAft>
                <a:spcPts val="600"/>
              </a:spcAft>
            </a:pPr>
            <a:r>
              <a:rPr lang="sv-SE" sz="1800"/>
              <a:t>VPL</a:t>
            </a:r>
          </a:p>
          <a:p>
            <a:pPr>
              <a:spcAft>
                <a:spcPts val="600"/>
              </a:spcAft>
            </a:pPr>
            <a:r>
              <a:rPr lang="sv-SE" sz="1800"/>
              <a:t>Order Management (</a:t>
            </a:r>
            <a:r>
              <a:rPr lang="sv-SE" sz="1800" err="1"/>
              <a:t>Sectra</a:t>
            </a:r>
            <a:r>
              <a:rPr lang="sv-SE" sz="1800"/>
              <a:t>)*****</a:t>
            </a:r>
          </a:p>
          <a:p>
            <a:pPr>
              <a:spcAft>
                <a:spcPts val="600"/>
              </a:spcAft>
            </a:pPr>
            <a:endParaRPr lang="sv-SE" sz="1800"/>
          </a:p>
        </p:txBody>
      </p:sp>
      <p:sp>
        <p:nvSpPr>
          <p:cNvPr id="11" name="textruta 10"/>
          <p:cNvSpPr txBox="1"/>
          <p:nvPr/>
        </p:nvSpPr>
        <p:spPr>
          <a:xfrm>
            <a:off x="874713" y="993530"/>
            <a:ext cx="2856295" cy="369332"/>
          </a:xfrm>
          <a:prstGeom prst="rect">
            <a:avLst/>
          </a:prstGeom>
          <a:noFill/>
        </p:spPr>
        <p:txBody>
          <a:bodyPr wrap="none" rtlCol="0">
            <a:spAutoFit/>
          </a:bodyPr>
          <a:lstStyle/>
          <a:p>
            <a:r>
              <a:rPr lang="sv-SE" b="1">
                <a:solidFill>
                  <a:schemeClr val="tx2"/>
                </a:solidFill>
              </a:rPr>
              <a:t>Avvecklas och arkiveras</a:t>
            </a:r>
          </a:p>
        </p:txBody>
      </p:sp>
      <p:sp>
        <p:nvSpPr>
          <p:cNvPr id="12" name="textruta 11"/>
          <p:cNvSpPr txBox="1"/>
          <p:nvPr/>
        </p:nvSpPr>
        <p:spPr>
          <a:xfrm>
            <a:off x="6654911" y="993530"/>
            <a:ext cx="2074029" cy="369332"/>
          </a:xfrm>
          <a:prstGeom prst="rect">
            <a:avLst/>
          </a:prstGeom>
          <a:noFill/>
        </p:spPr>
        <p:txBody>
          <a:bodyPr wrap="none" rtlCol="0">
            <a:spAutoFit/>
          </a:bodyPr>
          <a:lstStyle/>
          <a:p>
            <a:r>
              <a:rPr lang="sv-SE" b="1">
                <a:solidFill>
                  <a:schemeClr val="tx2"/>
                </a:solidFill>
              </a:rPr>
              <a:t>Avvecklas enbart</a:t>
            </a:r>
          </a:p>
        </p:txBody>
      </p:sp>
      <p:sp>
        <p:nvSpPr>
          <p:cNvPr id="13" name="Rektangel 12"/>
          <p:cNvSpPr/>
          <p:nvPr/>
        </p:nvSpPr>
        <p:spPr>
          <a:xfrm>
            <a:off x="9885106" y="1310052"/>
            <a:ext cx="2275323" cy="4154984"/>
          </a:xfrm>
          <a:prstGeom prst="rect">
            <a:avLst/>
          </a:prstGeom>
        </p:spPr>
        <p:txBody>
          <a:bodyPr wrap="square">
            <a:spAutoFit/>
          </a:bodyPr>
          <a:lstStyle/>
          <a:p>
            <a:r>
              <a:rPr lang="sv-SE" sz="1200"/>
              <a:t>* Arkiveringsbehov finns, men eArkivet är inte en lämplig lösning.</a:t>
            </a:r>
          </a:p>
          <a:p>
            <a:endParaRPr lang="sv-SE" sz="1200"/>
          </a:p>
          <a:p>
            <a:r>
              <a:rPr lang="sv-SE" sz="1200"/>
              <a:t>** Avveckling av systemet genomförs till utrullning 1.5 eller 2.0 baserat på när Surginet kommer att introduceras.</a:t>
            </a:r>
          </a:p>
          <a:p>
            <a:endParaRPr lang="sv-SE" sz="1200"/>
          </a:p>
          <a:p>
            <a:r>
              <a:rPr lang="sv-SE" sz="1200"/>
              <a:t>*** I sammanhanget SDV ersätts Pulstavlans funktionalitet av CareView. Men applikationen finns kvar för att hantera Gröna korset och FACT-tavlan tills annan lösning finns.</a:t>
            </a:r>
          </a:p>
          <a:p>
            <a:endParaRPr lang="sv-SE" sz="1200"/>
          </a:p>
          <a:p>
            <a:r>
              <a:rPr lang="sv-SE" sz="1200"/>
              <a:t>**** Oklart när ersättning sker. </a:t>
            </a:r>
          </a:p>
          <a:p>
            <a:endParaRPr lang="sv-SE" sz="1200"/>
          </a:p>
          <a:p>
            <a:r>
              <a:rPr lang="sv-SE" sz="1200"/>
              <a:t>***** Används fortsatt av Folktandvården. </a:t>
            </a:r>
            <a:endParaRPr lang="sv-SE" sz="1200">
              <a:solidFill>
                <a:srgbClr val="FF0000"/>
              </a:solidFill>
            </a:endParaRPr>
          </a:p>
        </p:txBody>
      </p:sp>
      <p:sp>
        <p:nvSpPr>
          <p:cNvPr id="16" name="Rektangel med rundade hörn 9">
            <a:extLst>
              <a:ext uri="{FF2B5EF4-FFF2-40B4-BE49-F238E27FC236}">
                <a16:creationId xmlns:a16="http://schemas.microsoft.com/office/drawing/2014/main" id="{87EB9531-09B0-8C9A-C502-FF300FF1E15C}"/>
              </a:ext>
            </a:extLst>
          </p:cNvPr>
          <p:cNvSpPr/>
          <p:nvPr/>
        </p:nvSpPr>
        <p:spPr>
          <a:xfrm>
            <a:off x="6714077" y="5990035"/>
            <a:ext cx="3103686" cy="553173"/>
          </a:xfrm>
          <a:prstGeom prst="roundRect">
            <a:avLst>
              <a:gd name="adj" fmla="val 28878"/>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17" name="Platshållare för innehåll 4">
            <a:extLst>
              <a:ext uri="{FF2B5EF4-FFF2-40B4-BE49-F238E27FC236}">
                <a16:creationId xmlns:a16="http://schemas.microsoft.com/office/drawing/2014/main" id="{71EFA04B-8049-1DD2-0897-4D1186D8D1D0}"/>
              </a:ext>
            </a:extLst>
          </p:cNvPr>
          <p:cNvSpPr txBox="1">
            <a:spLocks/>
          </p:cNvSpPr>
          <p:nvPr/>
        </p:nvSpPr>
        <p:spPr>
          <a:xfrm>
            <a:off x="6897187" y="6145611"/>
            <a:ext cx="2804809" cy="234735"/>
          </a:xfrm>
          <a:prstGeom prst="rect">
            <a:avLst/>
          </a:prstGeom>
        </p:spPr>
        <p:txBody>
          <a:bodyPr lIns="0" tIns="0" rIns="0" bIns="0"/>
          <a:lstStyle>
            <a:lvl1pPr marL="252000" indent="-2520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sv-SE" sz="1800"/>
              <a:t>Pulstavlan***</a:t>
            </a:r>
          </a:p>
        </p:txBody>
      </p:sp>
      <p:sp>
        <p:nvSpPr>
          <p:cNvPr id="18" name="textruta 17">
            <a:extLst>
              <a:ext uri="{FF2B5EF4-FFF2-40B4-BE49-F238E27FC236}">
                <a16:creationId xmlns:a16="http://schemas.microsoft.com/office/drawing/2014/main" id="{9391B1DB-3491-06B6-FA73-8315FC8BC8D6}"/>
              </a:ext>
            </a:extLst>
          </p:cNvPr>
          <p:cNvSpPr txBox="1"/>
          <p:nvPr/>
        </p:nvSpPr>
        <p:spPr>
          <a:xfrm>
            <a:off x="6654911" y="5680820"/>
            <a:ext cx="2518638" cy="369332"/>
          </a:xfrm>
          <a:prstGeom prst="rect">
            <a:avLst/>
          </a:prstGeom>
          <a:noFill/>
        </p:spPr>
        <p:txBody>
          <a:bodyPr wrap="none" rtlCol="0">
            <a:spAutoFit/>
          </a:bodyPr>
          <a:lstStyle/>
          <a:p>
            <a:r>
              <a:rPr lang="sv-SE" b="1">
                <a:solidFill>
                  <a:schemeClr val="tx2"/>
                </a:solidFill>
              </a:rPr>
              <a:t>Funktionalitet ersätts</a:t>
            </a:r>
          </a:p>
        </p:txBody>
      </p:sp>
    </p:spTree>
    <p:extLst>
      <p:ext uri="{BB962C8B-B14F-4D97-AF65-F5344CB8AC3E}">
        <p14:creationId xmlns:p14="http://schemas.microsoft.com/office/powerpoint/2010/main" val="26636174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ktangel med rundade hörn 9"/>
          <p:cNvSpPr/>
          <p:nvPr/>
        </p:nvSpPr>
        <p:spPr>
          <a:xfrm>
            <a:off x="874713" y="3919255"/>
            <a:ext cx="2632280" cy="2118948"/>
          </a:xfrm>
          <a:prstGeom prst="roundRect">
            <a:avLst>
              <a:gd name="adj" fmla="val 5670"/>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6" name="Rektangel med rundade hörn 5"/>
          <p:cNvSpPr/>
          <p:nvPr/>
        </p:nvSpPr>
        <p:spPr>
          <a:xfrm>
            <a:off x="874713" y="1310052"/>
            <a:ext cx="5675174" cy="2118948"/>
          </a:xfrm>
          <a:prstGeom prst="roundRect">
            <a:avLst>
              <a:gd name="adj" fmla="val 3624"/>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7" name="Rubrik 6">
            <a:extLst>
              <a:ext uri="{FF2B5EF4-FFF2-40B4-BE49-F238E27FC236}">
                <a16:creationId xmlns:a16="http://schemas.microsoft.com/office/drawing/2014/main" id="{C9A09430-0FBD-4F1A-B6BF-ED0AEA0891B4}"/>
              </a:ext>
            </a:extLst>
          </p:cNvPr>
          <p:cNvSpPr>
            <a:spLocks noGrp="1"/>
          </p:cNvSpPr>
          <p:nvPr>
            <p:ph type="title"/>
          </p:nvPr>
        </p:nvSpPr>
        <p:spPr>
          <a:xfrm>
            <a:off x="874713" y="397594"/>
            <a:ext cx="10935369" cy="595936"/>
          </a:xfrm>
        </p:spPr>
        <p:txBody>
          <a:bodyPr/>
          <a:lstStyle/>
          <a:p>
            <a:r>
              <a:rPr lang="sv-SE" sz="3200"/>
              <a:t>System som </a:t>
            </a:r>
            <a:r>
              <a:rPr lang="sv-SE" sz="3200" b="1"/>
              <a:t>ersätts</a:t>
            </a:r>
            <a:r>
              <a:rPr lang="sv-SE" sz="3200"/>
              <a:t> av SDV 1.0 </a:t>
            </a:r>
            <a:r>
              <a:rPr lang="sv-SE" sz="2000">
                <a:solidFill>
                  <a:srgbClr val="C00000"/>
                </a:solidFill>
              </a:rPr>
              <a:t>[exempel på anpassning hos </a:t>
            </a:r>
            <a:r>
              <a:rPr lang="sv-SE" sz="2000" err="1">
                <a:solidFill>
                  <a:srgbClr val="C00000"/>
                </a:solidFill>
              </a:rPr>
              <a:t>PHoH</a:t>
            </a:r>
            <a:r>
              <a:rPr lang="sv-SE" sz="2000">
                <a:solidFill>
                  <a:srgbClr val="C00000"/>
                </a:solidFill>
              </a:rPr>
              <a:t>]</a:t>
            </a:r>
            <a:endParaRPr lang="sv-SE" sz="3200">
              <a:solidFill>
                <a:srgbClr val="C00000"/>
              </a:solidFill>
            </a:endParaRPr>
          </a:p>
        </p:txBody>
      </p:sp>
      <p:sp>
        <p:nvSpPr>
          <p:cNvPr id="8" name="Platshållare för innehåll 7">
            <a:extLst>
              <a:ext uri="{FF2B5EF4-FFF2-40B4-BE49-F238E27FC236}">
                <a16:creationId xmlns:a16="http://schemas.microsoft.com/office/drawing/2014/main" id="{A6A4F560-ABE7-4AC4-85E4-1F1A600B5401}"/>
              </a:ext>
            </a:extLst>
          </p:cNvPr>
          <p:cNvSpPr>
            <a:spLocks noGrp="1"/>
          </p:cNvSpPr>
          <p:nvPr>
            <p:ph sz="half" idx="1"/>
          </p:nvPr>
        </p:nvSpPr>
        <p:spPr>
          <a:xfrm>
            <a:off x="1069670" y="1465628"/>
            <a:ext cx="5005387" cy="1804697"/>
          </a:xfrm>
        </p:spPr>
        <p:txBody>
          <a:bodyPr lIns="0" tIns="0" rIns="0" bIns="0"/>
          <a:lstStyle/>
          <a:p>
            <a:pPr>
              <a:spcBef>
                <a:spcPts val="0"/>
              </a:spcBef>
              <a:spcAft>
                <a:spcPts val="600"/>
              </a:spcAft>
            </a:pPr>
            <a:r>
              <a:rPr lang="sv-SE" sz="1800" err="1"/>
              <a:t>Melior</a:t>
            </a:r>
            <a:r>
              <a:rPr lang="sv-SE" sz="1800"/>
              <a:t> och </a:t>
            </a:r>
            <a:br>
              <a:rPr lang="sv-SE" sz="1800"/>
            </a:br>
            <a:r>
              <a:rPr lang="sv-SE" sz="1800"/>
              <a:t>Läkemedel </a:t>
            </a:r>
            <a:r>
              <a:rPr lang="sv-SE" sz="1800" err="1"/>
              <a:t>Melior</a:t>
            </a:r>
            <a:endParaRPr lang="sv-SE" sz="1800"/>
          </a:p>
          <a:p>
            <a:pPr>
              <a:spcBef>
                <a:spcPts val="0"/>
              </a:spcBef>
              <a:spcAft>
                <a:spcPts val="600"/>
              </a:spcAft>
            </a:pPr>
            <a:r>
              <a:rPr lang="sv-SE" sz="1800"/>
              <a:t>PASIS</a:t>
            </a:r>
          </a:p>
          <a:p>
            <a:pPr>
              <a:spcBef>
                <a:spcPts val="0"/>
              </a:spcBef>
              <a:spcAft>
                <a:spcPts val="600"/>
              </a:spcAft>
            </a:pPr>
            <a:r>
              <a:rPr lang="sv-SE" sz="1800"/>
              <a:t>PMO</a:t>
            </a:r>
          </a:p>
          <a:p>
            <a:pPr>
              <a:spcBef>
                <a:spcPts val="0"/>
              </a:spcBef>
              <a:spcAft>
                <a:spcPts val="600"/>
              </a:spcAft>
            </a:pPr>
            <a:r>
              <a:rPr lang="sv-SE" sz="1800" err="1"/>
              <a:t>Orbit</a:t>
            </a:r>
            <a:r>
              <a:rPr lang="sv-SE" sz="1800"/>
              <a:t> 5 *</a:t>
            </a:r>
          </a:p>
        </p:txBody>
      </p:sp>
      <p:sp>
        <p:nvSpPr>
          <p:cNvPr id="5" name="Platshållare för innehåll 4"/>
          <p:cNvSpPr>
            <a:spLocks noGrp="1"/>
          </p:cNvSpPr>
          <p:nvPr>
            <p:ph sz="half" idx="2"/>
          </p:nvPr>
        </p:nvSpPr>
        <p:spPr>
          <a:xfrm>
            <a:off x="3973536" y="1465628"/>
            <a:ext cx="2704305" cy="1612410"/>
          </a:xfrm>
        </p:spPr>
        <p:txBody>
          <a:bodyPr vert="horz" lIns="0" tIns="0" rIns="0" bIns="0" rtlCol="0">
            <a:noAutofit/>
          </a:bodyPr>
          <a:lstStyle/>
          <a:p>
            <a:pPr marL="252000" indent="-252000">
              <a:spcBef>
                <a:spcPts val="0"/>
              </a:spcBef>
              <a:spcAft>
                <a:spcPts val="600"/>
              </a:spcAft>
            </a:pPr>
            <a:r>
              <a:rPr lang="sv-SE" sz="1800"/>
              <a:t>Patientliggaren</a:t>
            </a:r>
          </a:p>
          <a:p>
            <a:pPr marL="252000" indent="-252000">
              <a:spcBef>
                <a:spcPts val="0"/>
              </a:spcBef>
              <a:spcAft>
                <a:spcPts val="600"/>
              </a:spcAft>
            </a:pPr>
            <a:r>
              <a:rPr lang="sv-SE" sz="1800"/>
              <a:t>DRG </a:t>
            </a:r>
            <a:br>
              <a:rPr lang="sv-SE" sz="1800"/>
            </a:br>
            <a:r>
              <a:rPr lang="sv-SE" sz="1800"/>
              <a:t>(koppling till PASIS)</a:t>
            </a:r>
          </a:p>
          <a:p>
            <a:pPr marL="252000" indent="-252000">
              <a:spcBef>
                <a:spcPts val="0"/>
              </a:spcBef>
              <a:spcAft>
                <a:spcPts val="600"/>
              </a:spcAft>
            </a:pPr>
            <a:r>
              <a:rPr lang="sv-SE" sz="1800"/>
              <a:t>VÅPS</a:t>
            </a:r>
          </a:p>
        </p:txBody>
      </p:sp>
      <p:sp>
        <p:nvSpPr>
          <p:cNvPr id="9" name="Platshållare för innehåll 4"/>
          <p:cNvSpPr txBox="1">
            <a:spLocks/>
          </p:cNvSpPr>
          <p:nvPr/>
        </p:nvSpPr>
        <p:spPr>
          <a:xfrm>
            <a:off x="1069670" y="4074830"/>
            <a:ext cx="2804809" cy="1921625"/>
          </a:xfrm>
          <a:prstGeom prst="rect">
            <a:avLst/>
          </a:prstGeom>
        </p:spPr>
        <p:txBody>
          <a:bodyPr lIns="0" tIns="0" rIns="0" bIns="0"/>
          <a:lstStyle>
            <a:lvl1pPr marL="252000" indent="-2520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sv-SE" sz="1800"/>
              <a:t>Filur</a:t>
            </a:r>
          </a:p>
          <a:p>
            <a:pPr>
              <a:spcAft>
                <a:spcPts val="600"/>
              </a:spcAft>
            </a:pPr>
            <a:r>
              <a:rPr lang="sv-SE" sz="1800"/>
              <a:t>Pulstavlan**</a:t>
            </a:r>
          </a:p>
          <a:p>
            <a:pPr>
              <a:spcAft>
                <a:spcPts val="600"/>
              </a:spcAft>
            </a:pPr>
            <a:r>
              <a:rPr lang="sv-SE" sz="1800"/>
              <a:t>RS Etikett</a:t>
            </a:r>
          </a:p>
          <a:p>
            <a:pPr>
              <a:spcAft>
                <a:spcPts val="600"/>
              </a:spcAft>
            </a:pPr>
            <a:r>
              <a:rPr lang="sv-SE" sz="1800"/>
              <a:t>Flödesmodellen</a:t>
            </a:r>
          </a:p>
          <a:p>
            <a:pPr>
              <a:spcAft>
                <a:spcPts val="600"/>
              </a:spcAft>
            </a:pPr>
            <a:r>
              <a:rPr lang="sv-SE" sz="1800"/>
              <a:t>Paraplyportalen***</a:t>
            </a:r>
          </a:p>
          <a:p>
            <a:pPr>
              <a:spcAft>
                <a:spcPts val="600"/>
              </a:spcAft>
            </a:pPr>
            <a:r>
              <a:rPr lang="sv-SE" sz="1800"/>
              <a:t>VPL</a:t>
            </a:r>
          </a:p>
          <a:p>
            <a:pPr marL="0" indent="0">
              <a:spcAft>
                <a:spcPts val="600"/>
              </a:spcAft>
              <a:buNone/>
            </a:pPr>
            <a:endParaRPr lang="sv-SE" sz="1800"/>
          </a:p>
        </p:txBody>
      </p:sp>
      <p:sp>
        <p:nvSpPr>
          <p:cNvPr id="11" name="textruta 10"/>
          <p:cNvSpPr txBox="1"/>
          <p:nvPr/>
        </p:nvSpPr>
        <p:spPr>
          <a:xfrm>
            <a:off x="874713" y="993530"/>
            <a:ext cx="2856295" cy="369332"/>
          </a:xfrm>
          <a:prstGeom prst="rect">
            <a:avLst/>
          </a:prstGeom>
          <a:noFill/>
        </p:spPr>
        <p:txBody>
          <a:bodyPr wrap="none" rtlCol="0">
            <a:spAutoFit/>
          </a:bodyPr>
          <a:lstStyle/>
          <a:p>
            <a:r>
              <a:rPr lang="sv-SE" b="1">
                <a:solidFill>
                  <a:schemeClr val="tx2"/>
                </a:solidFill>
              </a:rPr>
              <a:t>Avvecklas och arkiveras</a:t>
            </a:r>
          </a:p>
        </p:txBody>
      </p:sp>
      <p:sp>
        <p:nvSpPr>
          <p:cNvPr id="12" name="textruta 11"/>
          <p:cNvSpPr txBox="1"/>
          <p:nvPr/>
        </p:nvSpPr>
        <p:spPr>
          <a:xfrm>
            <a:off x="874713" y="3602732"/>
            <a:ext cx="2074029" cy="369332"/>
          </a:xfrm>
          <a:prstGeom prst="rect">
            <a:avLst/>
          </a:prstGeom>
          <a:noFill/>
        </p:spPr>
        <p:txBody>
          <a:bodyPr wrap="none" rtlCol="0">
            <a:spAutoFit/>
          </a:bodyPr>
          <a:lstStyle/>
          <a:p>
            <a:r>
              <a:rPr lang="sv-SE" b="1">
                <a:solidFill>
                  <a:schemeClr val="tx2"/>
                </a:solidFill>
              </a:rPr>
              <a:t>Avvecklas enbart</a:t>
            </a:r>
          </a:p>
        </p:txBody>
      </p:sp>
      <p:sp>
        <p:nvSpPr>
          <p:cNvPr id="13" name="Rektangel 12"/>
          <p:cNvSpPr/>
          <p:nvPr/>
        </p:nvSpPr>
        <p:spPr>
          <a:xfrm>
            <a:off x="6946218" y="1310052"/>
            <a:ext cx="3338093" cy="1938992"/>
          </a:xfrm>
          <a:prstGeom prst="rect">
            <a:avLst/>
          </a:prstGeom>
        </p:spPr>
        <p:txBody>
          <a:bodyPr wrap="square">
            <a:spAutoFit/>
          </a:bodyPr>
          <a:lstStyle/>
          <a:p>
            <a:r>
              <a:rPr lang="sv-SE" sz="1200"/>
              <a:t>* Avveckling av systemet genomförs till utrullning 1.5 eller 2.0 baserat på när </a:t>
            </a:r>
            <a:r>
              <a:rPr lang="sv-SE" sz="1200" err="1"/>
              <a:t>Surginet</a:t>
            </a:r>
            <a:r>
              <a:rPr lang="sv-SE" sz="1200"/>
              <a:t> kommer att introduceras.</a:t>
            </a:r>
          </a:p>
          <a:p>
            <a:endParaRPr lang="sv-SE" sz="1200"/>
          </a:p>
          <a:p>
            <a:r>
              <a:rPr lang="sv-SE" sz="1200"/>
              <a:t>** I sammanhanget SDV ersätts Pulstavlans funktionalitet av </a:t>
            </a:r>
            <a:r>
              <a:rPr lang="sv-SE" sz="1200" err="1"/>
              <a:t>CareView</a:t>
            </a:r>
            <a:r>
              <a:rPr lang="sv-SE" sz="1200"/>
              <a:t>. Men applikationen finns kvar för att hantera Gröna korset och FACT-tavlan tills annan lösning finns.</a:t>
            </a:r>
          </a:p>
          <a:p>
            <a:endParaRPr lang="sv-SE" sz="1200"/>
          </a:p>
          <a:p>
            <a:r>
              <a:rPr lang="sv-SE" sz="1200"/>
              <a:t>*** Oklart när ersättning sker. </a:t>
            </a:r>
          </a:p>
        </p:txBody>
      </p:sp>
      <p:sp>
        <p:nvSpPr>
          <p:cNvPr id="16" name="Rektangel med rundade hörn 9">
            <a:extLst>
              <a:ext uri="{FF2B5EF4-FFF2-40B4-BE49-F238E27FC236}">
                <a16:creationId xmlns:a16="http://schemas.microsoft.com/office/drawing/2014/main" id="{87EB9531-09B0-8C9A-C502-FF300FF1E15C}"/>
              </a:ext>
            </a:extLst>
          </p:cNvPr>
          <p:cNvSpPr/>
          <p:nvPr/>
        </p:nvSpPr>
        <p:spPr>
          <a:xfrm>
            <a:off x="3797381" y="3909734"/>
            <a:ext cx="2752506" cy="553173"/>
          </a:xfrm>
          <a:prstGeom prst="roundRect">
            <a:avLst>
              <a:gd name="adj" fmla="val 28878"/>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17" name="Platshållare för innehåll 4">
            <a:extLst>
              <a:ext uri="{FF2B5EF4-FFF2-40B4-BE49-F238E27FC236}">
                <a16:creationId xmlns:a16="http://schemas.microsoft.com/office/drawing/2014/main" id="{71EFA04B-8049-1DD2-0897-4D1186D8D1D0}"/>
              </a:ext>
            </a:extLst>
          </p:cNvPr>
          <p:cNvSpPr txBox="1">
            <a:spLocks/>
          </p:cNvSpPr>
          <p:nvPr/>
        </p:nvSpPr>
        <p:spPr>
          <a:xfrm>
            <a:off x="3973536" y="4065310"/>
            <a:ext cx="2804809" cy="234735"/>
          </a:xfrm>
          <a:prstGeom prst="rect">
            <a:avLst/>
          </a:prstGeom>
        </p:spPr>
        <p:txBody>
          <a:bodyPr lIns="0" tIns="0" rIns="0" bIns="0"/>
          <a:lstStyle>
            <a:lvl1pPr marL="252000" indent="-2520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sv-SE" sz="1800"/>
              <a:t>Pulstavlan**</a:t>
            </a:r>
          </a:p>
        </p:txBody>
      </p:sp>
      <p:sp>
        <p:nvSpPr>
          <p:cNvPr id="18" name="textruta 17">
            <a:extLst>
              <a:ext uri="{FF2B5EF4-FFF2-40B4-BE49-F238E27FC236}">
                <a16:creationId xmlns:a16="http://schemas.microsoft.com/office/drawing/2014/main" id="{9391B1DB-3491-06B6-FA73-8315FC8BC8D6}"/>
              </a:ext>
            </a:extLst>
          </p:cNvPr>
          <p:cNvSpPr txBox="1"/>
          <p:nvPr/>
        </p:nvSpPr>
        <p:spPr>
          <a:xfrm>
            <a:off x="3796894" y="3584576"/>
            <a:ext cx="2518638" cy="369332"/>
          </a:xfrm>
          <a:prstGeom prst="rect">
            <a:avLst/>
          </a:prstGeom>
          <a:noFill/>
        </p:spPr>
        <p:txBody>
          <a:bodyPr wrap="none" rtlCol="0">
            <a:spAutoFit/>
          </a:bodyPr>
          <a:lstStyle/>
          <a:p>
            <a:r>
              <a:rPr lang="sv-SE" b="1">
                <a:solidFill>
                  <a:schemeClr val="tx2"/>
                </a:solidFill>
              </a:rPr>
              <a:t>Funktionalitet ersätts</a:t>
            </a:r>
          </a:p>
        </p:txBody>
      </p:sp>
    </p:spTree>
    <p:extLst>
      <p:ext uri="{BB962C8B-B14F-4D97-AF65-F5344CB8AC3E}">
        <p14:creationId xmlns:p14="http://schemas.microsoft.com/office/powerpoint/2010/main" val="37847499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p:cNvSpPr/>
          <p:nvPr/>
        </p:nvSpPr>
        <p:spPr>
          <a:xfrm>
            <a:off x="874713" y="1310053"/>
            <a:ext cx="10062918" cy="4387362"/>
          </a:xfrm>
          <a:prstGeom prst="roundRect">
            <a:avLst>
              <a:gd name="adj" fmla="val 3624"/>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2" name="Rubrik 1"/>
          <p:cNvSpPr>
            <a:spLocks noGrp="1"/>
          </p:cNvSpPr>
          <p:nvPr>
            <p:ph type="title"/>
          </p:nvPr>
        </p:nvSpPr>
        <p:spPr/>
        <p:txBody>
          <a:bodyPr/>
          <a:lstStyle/>
          <a:p>
            <a:r>
              <a:rPr lang="sv-SE" sz="3200"/>
              <a:t>(System som </a:t>
            </a:r>
            <a:r>
              <a:rPr lang="sv-SE" sz="3200" b="1"/>
              <a:t>inte ersätts </a:t>
            </a:r>
            <a:r>
              <a:rPr lang="sv-SE" sz="3200"/>
              <a:t>av SDV 1.0)</a:t>
            </a:r>
          </a:p>
        </p:txBody>
      </p:sp>
      <p:sp>
        <p:nvSpPr>
          <p:cNvPr id="3" name="Platshållare för innehåll 2"/>
          <p:cNvSpPr>
            <a:spLocks noGrp="1"/>
          </p:cNvSpPr>
          <p:nvPr>
            <p:ph sz="half" idx="1"/>
          </p:nvPr>
        </p:nvSpPr>
        <p:spPr>
          <a:xfrm>
            <a:off x="1120898" y="1571136"/>
            <a:ext cx="4427047" cy="3625118"/>
          </a:xfrm>
        </p:spPr>
        <p:txBody>
          <a:bodyPr/>
          <a:lstStyle/>
          <a:p>
            <a:pPr lvl="0"/>
            <a:r>
              <a:rPr lang="sv-SE" sz="2000" b="1"/>
              <a:t>Milou</a:t>
            </a:r>
            <a:r>
              <a:rPr lang="sv-SE" sz="2000"/>
              <a:t> </a:t>
            </a:r>
            <a:r>
              <a:rPr lang="sv-SE" sz="2000" b="1"/>
              <a:t>CTG </a:t>
            </a:r>
            <a:r>
              <a:rPr lang="sv-SE" sz="2000"/>
              <a:t>då </a:t>
            </a:r>
            <a:r>
              <a:rPr lang="sv-SE" sz="2000" err="1"/>
              <a:t>FetaLink</a:t>
            </a:r>
            <a:r>
              <a:rPr lang="sv-SE" sz="2000"/>
              <a:t> inte ingår i 1.0</a:t>
            </a:r>
          </a:p>
          <a:p>
            <a:pPr lvl="0"/>
            <a:r>
              <a:rPr lang="sv-SE" sz="2000" b="1" err="1"/>
              <a:t>Orthopro</a:t>
            </a:r>
            <a:endParaRPr lang="sv-SE" sz="2000" b="1"/>
          </a:p>
          <a:p>
            <a:pPr lvl="0"/>
            <a:r>
              <a:rPr lang="sv-SE" sz="2000" b="1" err="1"/>
              <a:t>Jourlisa</a:t>
            </a:r>
            <a:r>
              <a:rPr lang="sv-SE" sz="2000" b="1"/>
              <a:t>, </a:t>
            </a:r>
            <a:r>
              <a:rPr lang="sv-SE" sz="2000" b="1" err="1"/>
              <a:t>Curatime</a:t>
            </a:r>
            <a:r>
              <a:rPr lang="sv-SE" sz="2000" b="1"/>
              <a:t>, </a:t>
            </a:r>
            <a:r>
              <a:rPr lang="sv-SE" sz="2000" b="1" err="1"/>
              <a:t>Medinet</a:t>
            </a:r>
            <a:r>
              <a:rPr lang="sv-SE" sz="2000" b="1"/>
              <a:t>, IAM Solidpark, Läkarbokningsprogram Ort SUS</a:t>
            </a:r>
            <a:r>
              <a:rPr lang="sv-SE" sz="2000"/>
              <a:t> då </a:t>
            </a:r>
            <a:r>
              <a:rPr lang="sv-SE" sz="2000" err="1"/>
              <a:t>Clairvia</a:t>
            </a:r>
            <a:r>
              <a:rPr lang="sv-SE" sz="2000"/>
              <a:t> inte införs i SDV som det ser ut just nu</a:t>
            </a:r>
          </a:p>
          <a:p>
            <a:pPr lvl="0"/>
            <a:r>
              <a:rPr lang="sv-SE" sz="2000" b="1" err="1"/>
              <a:t>MedRave</a:t>
            </a:r>
            <a:r>
              <a:rPr lang="sv-SE" sz="2000"/>
              <a:t> då den integreras med SDV</a:t>
            </a:r>
          </a:p>
          <a:p>
            <a:pPr lvl="0"/>
            <a:r>
              <a:rPr lang="sv-SE" sz="2000" b="1" err="1"/>
              <a:t>Läkemedelsappen</a:t>
            </a:r>
            <a:r>
              <a:rPr lang="sv-SE" sz="2000"/>
              <a:t> behövs då krossningsdatabasen ej kan ersättas med SDV</a:t>
            </a:r>
          </a:p>
          <a:p>
            <a:endParaRPr lang="sv-SE" sz="2000"/>
          </a:p>
        </p:txBody>
      </p:sp>
      <p:sp>
        <p:nvSpPr>
          <p:cNvPr id="4" name="Platshållare för innehåll 3"/>
          <p:cNvSpPr>
            <a:spLocks noGrp="1"/>
          </p:cNvSpPr>
          <p:nvPr>
            <p:ph sz="half" idx="2"/>
          </p:nvPr>
        </p:nvSpPr>
        <p:spPr>
          <a:xfrm>
            <a:off x="6096000" y="1571136"/>
            <a:ext cx="4344376" cy="3625118"/>
          </a:xfrm>
        </p:spPr>
        <p:txBody>
          <a:bodyPr/>
          <a:lstStyle/>
          <a:p>
            <a:pPr lvl="0"/>
            <a:r>
              <a:rPr lang="sv-SE" sz="2000" b="1"/>
              <a:t>ACG</a:t>
            </a:r>
            <a:r>
              <a:rPr lang="sv-SE" sz="2000"/>
              <a:t>, </a:t>
            </a:r>
            <a:r>
              <a:rPr lang="sv-SE" sz="2000" b="1" err="1"/>
              <a:t>Webpriva</a:t>
            </a:r>
            <a:r>
              <a:rPr lang="sv-SE" sz="2000"/>
              <a:t> p g a ändrad strategi för vårdproduktion</a:t>
            </a:r>
          </a:p>
          <a:p>
            <a:pPr lvl="0"/>
            <a:r>
              <a:rPr lang="sv-SE" sz="2000" b="1"/>
              <a:t>Piraten</a:t>
            </a:r>
            <a:r>
              <a:rPr lang="sv-SE" sz="2000"/>
              <a:t> avvecklad, kommer att ersättas av Pandora istället för SDV</a:t>
            </a:r>
          </a:p>
          <a:p>
            <a:pPr lvl="0"/>
            <a:r>
              <a:rPr lang="sv-SE" sz="2000" b="1"/>
              <a:t>Taligenkänning</a:t>
            </a:r>
            <a:r>
              <a:rPr lang="sv-SE" sz="2000"/>
              <a:t> finns kvar men ersätts med SDV i annan drift från Cerner istället för Tieto</a:t>
            </a:r>
          </a:p>
          <a:p>
            <a:pPr lvl="0"/>
            <a:r>
              <a:rPr lang="sv-SE" sz="2000" b="1" err="1"/>
              <a:t>Gynop</a:t>
            </a:r>
            <a:r>
              <a:rPr lang="sv-SE" sz="2000"/>
              <a:t> ”hybridapplikation” kvar men kvalitetsregistersdelen ersätts med SDV kvalitetsregister, inte hela applikationen</a:t>
            </a:r>
          </a:p>
          <a:p>
            <a:endParaRPr lang="sv-SE" sz="2000"/>
          </a:p>
        </p:txBody>
      </p:sp>
    </p:spTree>
    <p:extLst>
      <p:ext uri="{BB962C8B-B14F-4D97-AF65-F5344CB8AC3E}">
        <p14:creationId xmlns:p14="http://schemas.microsoft.com/office/powerpoint/2010/main" val="28251499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5340ED-9E42-EE59-1706-AEC2F3FB23B2}"/>
              </a:ext>
            </a:extLst>
          </p:cNvPr>
          <p:cNvSpPr>
            <a:spLocks noGrp="1"/>
          </p:cNvSpPr>
          <p:nvPr>
            <p:ph type="title"/>
          </p:nvPr>
        </p:nvSpPr>
        <p:spPr>
          <a:xfrm>
            <a:off x="609600" y="205621"/>
            <a:ext cx="10972800" cy="1143000"/>
          </a:xfrm>
        </p:spPr>
        <p:txBody>
          <a:bodyPr/>
          <a:lstStyle/>
          <a:p>
            <a:r>
              <a:rPr lang="sv-SE"/>
              <a:t>Instruktion till detta underlag</a:t>
            </a:r>
          </a:p>
        </p:txBody>
      </p:sp>
      <p:sp>
        <p:nvSpPr>
          <p:cNvPr id="3" name="Platshållare för innehåll 2">
            <a:extLst>
              <a:ext uri="{FF2B5EF4-FFF2-40B4-BE49-F238E27FC236}">
                <a16:creationId xmlns:a16="http://schemas.microsoft.com/office/drawing/2014/main" id="{FFD08B06-201B-D762-282B-69AF063426BC}"/>
              </a:ext>
            </a:extLst>
          </p:cNvPr>
          <p:cNvSpPr>
            <a:spLocks noGrp="1"/>
          </p:cNvSpPr>
          <p:nvPr>
            <p:ph idx="1"/>
          </p:nvPr>
        </p:nvSpPr>
        <p:spPr>
          <a:xfrm>
            <a:off x="520995" y="2022225"/>
            <a:ext cx="11150009" cy="4630153"/>
          </a:xfrm>
        </p:spPr>
        <p:txBody>
          <a:bodyPr/>
          <a:lstStyle/>
          <a:p>
            <a:r>
              <a:rPr lang="sv-SE" sz="1900">
                <a:solidFill>
                  <a:schemeClr val="accent1"/>
                </a:solidFill>
              </a:rPr>
              <a:t>Det här är en rejäl introduktion till SDV. Om ni har ont om tid – använd den kortare varianten av introduktion, eller hoppa över det som inte känns viktigt just nu.</a:t>
            </a:r>
          </a:p>
          <a:p>
            <a:r>
              <a:rPr lang="sv-SE" sz="1900">
                <a:solidFill>
                  <a:schemeClr val="accent1"/>
                </a:solidFill>
              </a:rPr>
              <a:t>Anpassa gärna presentationen utefter det du tror just dina medarbetare behöver. Det går alltså utmärkt att dölja bilder, anpassa, eller lägga till specifik info.</a:t>
            </a:r>
          </a:p>
          <a:p>
            <a:r>
              <a:rPr lang="sv-SE" sz="1900">
                <a:solidFill>
                  <a:schemeClr val="accent1"/>
                </a:solidFill>
              </a:rPr>
              <a:t>Om du använder underlaget för en APT – se till att skapa dialog, så att det inte bara blir en envägs presentation från din sida! Dialog är grunden för djupare förståelse och samsyn. </a:t>
            </a:r>
            <a:br>
              <a:rPr lang="sv-SE" sz="1900">
                <a:solidFill>
                  <a:schemeClr val="accent1"/>
                </a:solidFill>
              </a:rPr>
            </a:br>
            <a:r>
              <a:rPr lang="sv-SE" sz="1900">
                <a:solidFill>
                  <a:schemeClr val="accent1"/>
                </a:solidFill>
              </a:rPr>
              <a:t>Dialog är en viktig hörnsten för att en APT ska anses ha uppfyllt sitt syfte.</a:t>
            </a:r>
          </a:p>
          <a:p>
            <a:r>
              <a:rPr lang="sv-SE" sz="1900">
                <a:solidFill>
                  <a:schemeClr val="accent1"/>
                </a:solidFill>
              </a:rPr>
              <a:t>Förslag på dialogövningar är inlagda sist i presentationen. Lägg in dem där/när det passar! Skapa gärna dina egna frågor/övningar, som passar just din grupp. Viktigt att medarbetarna får sätta ord på sina egna tankar, farhågor, förhoppningar. Det hjälper dig som chef att driva förändringsarbetet framåt.</a:t>
            </a:r>
          </a:p>
        </p:txBody>
      </p:sp>
      <p:sp>
        <p:nvSpPr>
          <p:cNvPr id="5" name="Rektangel: rundade hörn 4">
            <a:extLst>
              <a:ext uri="{FF2B5EF4-FFF2-40B4-BE49-F238E27FC236}">
                <a16:creationId xmlns:a16="http://schemas.microsoft.com/office/drawing/2014/main" id="{2C7203EC-AD96-08A8-91EE-7B080BC8413B}"/>
              </a:ext>
            </a:extLst>
          </p:cNvPr>
          <p:cNvSpPr/>
          <p:nvPr/>
        </p:nvSpPr>
        <p:spPr>
          <a:xfrm>
            <a:off x="609599" y="894014"/>
            <a:ext cx="10955884" cy="9454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sv-SE">
                <a:solidFill>
                  <a:schemeClr val="bg2"/>
                </a:solidFill>
              </a:rPr>
              <a:t>Det här underlaget är riktat till dig som chef, när du vill ge dina medarbetare en lite längre introduktion till SDV. Använd det för att få igång en dialog med medarbetarna, till exempel vid APT. </a:t>
            </a:r>
            <a:br>
              <a:rPr lang="sv-SE">
                <a:solidFill>
                  <a:schemeClr val="bg2"/>
                </a:solidFill>
              </a:rPr>
            </a:br>
            <a:r>
              <a:rPr lang="sv-SE">
                <a:solidFill>
                  <a:schemeClr val="bg2"/>
                </a:solidFill>
              </a:rPr>
              <a:t>I anteckningsfältet finns stöd till bilderna om du behöver.</a:t>
            </a:r>
          </a:p>
        </p:txBody>
      </p:sp>
    </p:spTree>
    <p:extLst>
      <p:ext uri="{BB962C8B-B14F-4D97-AF65-F5344CB8AC3E}">
        <p14:creationId xmlns:p14="http://schemas.microsoft.com/office/powerpoint/2010/main" val="305714625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ktangel med rundade hörn 4"/>
          <p:cNvSpPr/>
          <p:nvPr/>
        </p:nvSpPr>
        <p:spPr>
          <a:xfrm>
            <a:off x="874713" y="1310053"/>
            <a:ext cx="5041993" cy="4387362"/>
          </a:xfrm>
          <a:prstGeom prst="roundRect">
            <a:avLst>
              <a:gd name="adj" fmla="val 3624"/>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2" name="Rubrik 1"/>
          <p:cNvSpPr>
            <a:spLocks noGrp="1"/>
          </p:cNvSpPr>
          <p:nvPr>
            <p:ph type="title"/>
          </p:nvPr>
        </p:nvSpPr>
        <p:spPr>
          <a:xfrm>
            <a:off x="874713" y="397594"/>
            <a:ext cx="11317287" cy="672381"/>
          </a:xfrm>
        </p:spPr>
        <p:txBody>
          <a:bodyPr/>
          <a:lstStyle/>
          <a:p>
            <a:r>
              <a:rPr lang="sv-SE" sz="3200"/>
              <a:t>(System som </a:t>
            </a:r>
            <a:r>
              <a:rPr lang="sv-SE" sz="3200" b="1"/>
              <a:t>inte ersätts </a:t>
            </a:r>
            <a:r>
              <a:rPr lang="sv-SE" sz="3200"/>
              <a:t>av SDV 1.0) </a:t>
            </a:r>
            <a:r>
              <a:rPr lang="sv-SE" sz="1800">
                <a:solidFill>
                  <a:srgbClr val="C00000"/>
                </a:solidFill>
              </a:rPr>
              <a:t>[exempel på anpassning hos </a:t>
            </a:r>
            <a:r>
              <a:rPr lang="sv-SE" sz="1800" err="1">
                <a:solidFill>
                  <a:srgbClr val="C00000"/>
                </a:solidFill>
              </a:rPr>
              <a:t>PHoH</a:t>
            </a:r>
            <a:r>
              <a:rPr lang="sv-SE" sz="1800">
                <a:solidFill>
                  <a:srgbClr val="C00000"/>
                </a:solidFill>
              </a:rPr>
              <a:t>]</a:t>
            </a:r>
            <a:endParaRPr lang="sv-SE" sz="3200"/>
          </a:p>
        </p:txBody>
      </p:sp>
      <p:sp>
        <p:nvSpPr>
          <p:cNvPr id="3" name="Platshållare för innehåll 2"/>
          <p:cNvSpPr>
            <a:spLocks noGrp="1"/>
          </p:cNvSpPr>
          <p:nvPr>
            <p:ph sz="half" idx="1"/>
          </p:nvPr>
        </p:nvSpPr>
        <p:spPr>
          <a:xfrm>
            <a:off x="1120898" y="1571136"/>
            <a:ext cx="4427047" cy="3625118"/>
          </a:xfrm>
        </p:spPr>
        <p:txBody>
          <a:bodyPr/>
          <a:lstStyle/>
          <a:p>
            <a:pPr lvl="0"/>
            <a:r>
              <a:rPr lang="sv-SE" sz="2000" b="1" err="1"/>
              <a:t>Jourlisa</a:t>
            </a:r>
            <a:r>
              <a:rPr lang="sv-SE" sz="2000" b="1"/>
              <a:t>, </a:t>
            </a:r>
            <a:r>
              <a:rPr lang="sv-SE" sz="2000" b="1" err="1"/>
              <a:t>Curatime</a:t>
            </a:r>
            <a:r>
              <a:rPr lang="sv-SE" sz="2000" b="1"/>
              <a:t>, </a:t>
            </a:r>
            <a:r>
              <a:rPr lang="sv-SE" sz="2000" b="1" err="1"/>
              <a:t>Medinet</a:t>
            </a:r>
            <a:r>
              <a:rPr lang="sv-SE" sz="2000" b="1"/>
              <a:t> och IAM </a:t>
            </a:r>
            <a:r>
              <a:rPr lang="sv-SE" sz="2000"/>
              <a:t>då </a:t>
            </a:r>
            <a:r>
              <a:rPr lang="sv-SE" sz="2000" err="1"/>
              <a:t>Clairvia</a:t>
            </a:r>
            <a:r>
              <a:rPr lang="sv-SE" sz="2000"/>
              <a:t> inte införs i SDV som det ser ut just nu</a:t>
            </a:r>
          </a:p>
          <a:p>
            <a:pPr lvl="0"/>
            <a:r>
              <a:rPr lang="sv-SE" sz="2000" b="1" err="1"/>
              <a:t>Läkemedelsappen</a:t>
            </a:r>
            <a:r>
              <a:rPr lang="sv-SE" sz="2000"/>
              <a:t> behövs då krossningsdatabasen ej kan ersättas med SDV</a:t>
            </a:r>
          </a:p>
          <a:p>
            <a:r>
              <a:rPr lang="sv-SE" sz="2000" b="1"/>
              <a:t>Taligenkänning</a:t>
            </a:r>
            <a:r>
              <a:rPr lang="sv-SE" sz="2000"/>
              <a:t> finns kvar men ersätts med SDV i annan drift från </a:t>
            </a:r>
            <a:r>
              <a:rPr lang="sv-SE" sz="2000" err="1"/>
              <a:t>Cerner</a:t>
            </a:r>
            <a:r>
              <a:rPr lang="sv-SE" sz="2000"/>
              <a:t> istället för Tieto</a:t>
            </a:r>
          </a:p>
          <a:p>
            <a:pPr marL="0" lvl="0" indent="0">
              <a:buNone/>
            </a:pPr>
            <a:endParaRPr lang="sv-SE" sz="2000"/>
          </a:p>
          <a:p>
            <a:endParaRPr lang="sv-SE" sz="2000"/>
          </a:p>
        </p:txBody>
      </p:sp>
    </p:spTree>
    <p:extLst>
      <p:ext uri="{BB962C8B-B14F-4D97-AF65-F5344CB8AC3E}">
        <p14:creationId xmlns:p14="http://schemas.microsoft.com/office/powerpoint/2010/main" val="19105140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845917" y="1526561"/>
            <a:ext cx="2364989" cy="3009380"/>
          </a:xfrm>
          <a:prstGeom prst="rect">
            <a:avLst/>
          </a:prstGeom>
          <a:solidFill>
            <a:srgbClr val="ED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434" name="Rubrik 1">
            <a:extLst>
              <a:ext uri="{FF2B5EF4-FFF2-40B4-BE49-F238E27FC236}">
                <a16:creationId xmlns:a16="http://schemas.microsoft.com/office/drawing/2014/main" id="{C4B738F7-F250-47F7-A9D7-E41554E36AF0}"/>
              </a:ext>
            </a:extLst>
          </p:cNvPr>
          <p:cNvSpPr>
            <a:spLocks noGrp="1"/>
          </p:cNvSpPr>
          <p:nvPr>
            <p:ph type="title"/>
          </p:nvPr>
        </p:nvSpPr>
        <p:spPr bwMode="auto">
          <a:xfrm>
            <a:off x="731413" y="397594"/>
            <a:ext cx="10585875"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3600" b="1"/>
              <a:t>Utrullningsordning SDV 1.0</a:t>
            </a:r>
          </a:p>
        </p:txBody>
      </p:sp>
      <p:sp>
        <p:nvSpPr>
          <p:cNvPr id="129" name="OTLSHAPE_TB_00000000000000000000000000000000_ScaleContainer">
            <a:extLst>
              <a:ext uri="{FF2B5EF4-FFF2-40B4-BE49-F238E27FC236}">
                <a16:creationId xmlns:a16="http://schemas.microsoft.com/office/drawing/2014/main" id="{3367F67F-D40E-44EB-9CFD-C5FC88284112}"/>
              </a:ext>
            </a:extLst>
          </p:cNvPr>
          <p:cNvSpPr/>
          <p:nvPr>
            <p:custDataLst>
              <p:tags r:id="rId1"/>
            </p:custDataLst>
          </p:nvPr>
        </p:nvSpPr>
        <p:spPr bwMode="auto">
          <a:xfrm>
            <a:off x="850051" y="1145467"/>
            <a:ext cx="10361821" cy="381093"/>
          </a:xfrm>
          <a:prstGeom prst="homePlate">
            <a:avLst/>
          </a:prstGeom>
          <a:solidFill>
            <a:schemeClr val="accent1"/>
          </a:solidFill>
          <a:ln w="12700" cap="flat" cmpd="sng" algn="ctr">
            <a:solidFill>
              <a:schemeClr val="bg1"/>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a:ln>
                <a:noFill/>
              </a:ln>
              <a:solidFill>
                <a:prstClr val="white"/>
              </a:solidFill>
              <a:effectLst/>
              <a:uLnTx/>
              <a:uFillTx/>
              <a:latin typeface="Calibri"/>
              <a:ea typeface="+mn-ea"/>
              <a:cs typeface="+mn-cs"/>
            </a:endParaRPr>
          </a:p>
        </p:txBody>
      </p:sp>
      <p:grpSp>
        <p:nvGrpSpPr>
          <p:cNvPr id="3" name="Grupp 2"/>
          <p:cNvGrpSpPr/>
          <p:nvPr/>
        </p:nvGrpSpPr>
        <p:grpSpPr>
          <a:xfrm>
            <a:off x="931603" y="1231857"/>
            <a:ext cx="10088428" cy="3995107"/>
            <a:chOff x="1004272" y="3145237"/>
            <a:chExt cx="8862297" cy="3995107"/>
          </a:xfrm>
        </p:grpSpPr>
        <p:sp>
          <p:nvSpPr>
            <p:cNvPr id="130" name="OTLSHAPE_TB_00000000000000000000000000000000_TimescaleInterval1">
              <a:extLst>
                <a:ext uri="{FF2B5EF4-FFF2-40B4-BE49-F238E27FC236}">
                  <a16:creationId xmlns:a16="http://schemas.microsoft.com/office/drawing/2014/main" id="{57135EB3-E6B1-4D62-87F8-86B11959F131}"/>
                </a:ext>
              </a:extLst>
            </p:cNvPr>
            <p:cNvSpPr txBox="1"/>
            <p:nvPr>
              <p:custDataLst>
                <p:tags r:id="rId3"/>
              </p:custDataLst>
            </p:nvPr>
          </p:nvSpPr>
          <p:spPr bwMode="auto">
            <a:xfrm>
              <a:off x="1046899" y="3145237"/>
              <a:ext cx="318102" cy="187325"/>
            </a:xfrm>
            <a:prstGeom prst="rect">
              <a:avLst/>
            </a:prstGeom>
            <a:noFill/>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20" normalizeH="0" baseline="0" noProof="0">
                  <a:ln>
                    <a:noFill/>
                  </a:ln>
                  <a:solidFill>
                    <a:prstClr val="white"/>
                  </a:solidFill>
                  <a:effectLst/>
                  <a:uLnTx/>
                  <a:uFillTx/>
                  <a:latin typeface="Arial" panose="020B0604020202020204"/>
                  <a:ea typeface="+mn-ea"/>
                  <a:cs typeface="+mn-cs"/>
                </a:rPr>
                <a:t>Vår 2025</a:t>
              </a:r>
            </a:p>
          </p:txBody>
        </p:sp>
        <p:sp>
          <p:nvSpPr>
            <p:cNvPr id="132" name="OTLSHAPE_TB_00000000000000000000000000000000_TimescaleInterval2">
              <a:extLst>
                <a:ext uri="{FF2B5EF4-FFF2-40B4-BE49-F238E27FC236}">
                  <a16:creationId xmlns:a16="http://schemas.microsoft.com/office/drawing/2014/main" id="{A5A535E4-2EB8-4E47-B479-CD5C7C1C7F9E}"/>
                </a:ext>
              </a:extLst>
            </p:cNvPr>
            <p:cNvSpPr txBox="1"/>
            <p:nvPr>
              <p:custDataLst>
                <p:tags r:id="rId4"/>
              </p:custDataLst>
            </p:nvPr>
          </p:nvSpPr>
          <p:spPr bwMode="auto">
            <a:xfrm>
              <a:off x="3265007" y="3145237"/>
              <a:ext cx="318102" cy="187325"/>
            </a:xfrm>
            <a:prstGeom prst="rect">
              <a:avLst/>
            </a:prstGeom>
            <a:noFill/>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20" normalizeH="0" baseline="0" noProof="0">
                  <a:ln>
                    <a:noFill/>
                  </a:ln>
                  <a:solidFill>
                    <a:prstClr val="white"/>
                  </a:solidFill>
                  <a:effectLst/>
                  <a:uLnTx/>
                  <a:uFillTx/>
                  <a:latin typeface="Arial" panose="020B0604020202020204"/>
                  <a:ea typeface="+mn-ea"/>
                  <a:cs typeface="+mn-cs"/>
                </a:rPr>
                <a:t>Höst 2025</a:t>
              </a:r>
            </a:p>
          </p:txBody>
        </p:sp>
        <p:sp>
          <p:nvSpPr>
            <p:cNvPr id="134" name="OTLSHAPE_TB_00000000000000000000000000000000_TimescaleInterval3">
              <a:extLst>
                <a:ext uri="{FF2B5EF4-FFF2-40B4-BE49-F238E27FC236}">
                  <a16:creationId xmlns:a16="http://schemas.microsoft.com/office/drawing/2014/main" id="{FF570AFA-AB10-4D5F-916C-348D332A1AF3}"/>
                </a:ext>
              </a:extLst>
            </p:cNvPr>
            <p:cNvSpPr txBox="1"/>
            <p:nvPr>
              <p:custDataLst>
                <p:tags r:id="rId5"/>
              </p:custDataLst>
            </p:nvPr>
          </p:nvSpPr>
          <p:spPr bwMode="auto">
            <a:xfrm>
              <a:off x="5483115" y="3145237"/>
              <a:ext cx="318102" cy="187325"/>
            </a:xfrm>
            <a:prstGeom prst="rect">
              <a:avLst/>
            </a:prstGeom>
            <a:noFill/>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20" normalizeH="0" baseline="0" noProof="0">
                  <a:ln>
                    <a:noFill/>
                  </a:ln>
                  <a:solidFill>
                    <a:prstClr val="white"/>
                  </a:solidFill>
                  <a:effectLst/>
                  <a:uLnTx/>
                  <a:uFillTx/>
                  <a:latin typeface="Arial" panose="020B0604020202020204"/>
                  <a:ea typeface="+mn-ea"/>
                  <a:cs typeface="+mn-cs"/>
                </a:rPr>
                <a:t>Vår 2026</a:t>
              </a:r>
            </a:p>
          </p:txBody>
        </p:sp>
        <p:sp>
          <p:nvSpPr>
            <p:cNvPr id="136" name="OTLSHAPE_TB_00000000000000000000000000000000_TimescaleInterval4">
              <a:extLst>
                <a:ext uri="{FF2B5EF4-FFF2-40B4-BE49-F238E27FC236}">
                  <a16:creationId xmlns:a16="http://schemas.microsoft.com/office/drawing/2014/main" id="{22F3E594-BE92-4751-B2A6-74B302B25F6F}"/>
                </a:ext>
              </a:extLst>
            </p:cNvPr>
            <p:cNvSpPr txBox="1"/>
            <p:nvPr>
              <p:custDataLst>
                <p:tags r:id="rId6"/>
              </p:custDataLst>
            </p:nvPr>
          </p:nvSpPr>
          <p:spPr bwMode="auto">
            <a:xfrm>
              <a:off x="7701222" y="3145237"/>
              <a:ext cx="318102" cy="187325"/>
            </a:xfrm>
            <a:prstGeom prst="rect">
              <a:avLst/>
            </a:prstGeom>
            <a:noFill/>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20" normalizeH="0" baseline="0" noProof="0">
                  <a:ln>
                    <a:noFill/>
                  </a:ln>
                  <a:solidFill>
                    <a:prstClr val="white"/>
                  </a:solidFill>
                  <a:effectLst/>
                  <a:uLnTx/>
                  <a:uFillTx/>
                  <a:latin typeface="Arial" panose="020B0604020202020204"/>
                  <a:ea typeface="+mn-ea"/>
                  <a:cs typeface="+mn-cs"/>
                </a:rPr>
                <a:t>Höst 2026</a:t>
              </a:r>
            </a:p>
          </p:txBody>
        </p:sp>
        <p:sp>
          <p:nvSpPr>
            <p:cNvPr id="138" name="OTLSHAPE_TB_00000000000000000000000000000000_TimescaleInterval5">
              <a:extLst>
                <a:ext uri="{FF2B5EF4-FFF2-40B4-BE49-F238E27FC236}">
                  <a16:creationId xmlns:a16="http://schemas.microsoft.com/office/drawing/2014/main" id="{04BA742C-EDF5-466E-A18D-B4C36D05594E}"/>
                </a:ext>
              </a:extLst>
            </p:cNvPr>
            <p:cNvSpPr txBox="1"/>
            <p:nvPr>
              <p:custDataLst>
                <p:tags r:id="rId7"/>
              </p:custDataLst>
            </p:nvPr>
          </p:nvSpPr>
          <p:spPr bwMode="auto">
            <a:xfrm>
              <a:off x="8469775" y="3145237"/>
              <a:ext cx="318102" cy="187325"/>
            </a:xfrm>
            <a:prstGeom prst="rect">
              <a:avLst/>
            </a:prstGeom>
            <a:noFill/>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0" cap="none" spc="-20" normalizeH="0" baseline="0" noProof="0">
                <a:ln>
                  <a:noFill/>
                </a:ln>
                <a:solidFill>
                  <a:prstClr val="white"/>
                </a:solidFill>
                <a:effectLst/>
                <a:uLnTx/>
                <a:uFillTx/>
                <a:latin typeface="Arial" panose="020B0604020202020204"/>
                <a:ea typeface="+mn-ea"/>
                <a:cs typeface="+mn-cs"/>
              </a:endParaRPr>
            </a:p>
          </p:txBody>
        </p:sp>
        <p:sp>
          <p:nvSpPr>
            <p:cNvPr id="158" name="OTLSHAPE_M_9f860f8d65ee4aac85039f30c2ffcf33_Title">
              <a:extLst>
                <a:ext uri="{FF2B5EF4-FFF2-40B4-BE49-F238E27FC236}">
                  <a16:creationId xmlns:a16="http://schemas.microsoft.com/office/drawing/2014/main" id="{0FC8644E-429F-4918-BD2A-E47BDF47E5F9}"/>
                </a:ext>
              </a:extLst>
            </p:cNvPr>
            <p:cNvSpPr txBox="1"/>
            <p:nvPr>
              <p:custDataLst>
                <p:tags r:id="rId8"/>
              </p:custDataLst>
            </p:nvPr>
          </p:nvSpPr>
          <p:spPr bwMode="auto">
            <a:xfrm>
              <a:off x="1004272" y="3516109"/>
              <a:ext cx="1903668" cy="2737223"/>
            </a:xfrm>
            <a:prstGeom prst="rect">
              <a:avLst/>
            </a:prstGeom>
            <a:noFill/>
          </p:spPr>
          <p:txBody>
            <a:bodyPr lIns="0" tIns="0" rIns="0" bIns="0" anchor="t"/>
            <a:lstStyle/>
            <a:p>
              <a:pPr>
                <a:spcBef>
                  <a:spcPts val="600"/>
                </a:spcBef>
                <a:defRPr/>
              </a:pPr>
              <a:r>
                <a:rPr kumimoji="0" lang="sv-SE" sz="1400" b="1" i="0" u="none" strike="noStrike" kern="0" cap="none" spc="-6" normalizeH="0" baseline="0" noProof="0">
                  <a:ln>
                    <a:noFill/>
                  </a:ln>
                  <a:solidFill>
                    <a:schemeClr val="tx2"/>
                  </a:solidFill>
                  <a:effectLst/>
                  <a:uLnTx/>
                  <a:uFillTx/>
                  <a:latin typeface="Arial" panose="020B0604020202020204"/>
                  <a:ea typeface="+mn-ea"/>
                  <a:cs typeface="+mn-cs"/>
                </a:rPr>
                <a:t>Första driftstart </a:t>
              </a:r>
              <a:endParaRPr lang="sv-SE" sz="1400" b="1" i="0" u="none" strike="noStrike" kern="0" cap="none" spc="-6" normalizeH="0" baseline="0" noProof="0">
                <a:ln>
                  <a:noFill/>
                </a:ln>
                <a:solidFill>
                  <a:schemeClr val="tx2"/>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Lasarettet i Ystad</a:t>
              </a:r>
              <a:endParaRPr lang="sv-SE" sz="1400" b="0" i="0" u="none" strike="noStrike" kern="0" cap="none" spc="0"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Närsjukhus Simrishamn</a:t>
              </a:r>
              <a:endParaRPr lang="sv-SE" sz="1400" b="0" i="0" u="none" strike="noStrike" kern="0" cap="none" spc="0"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Medicinsk service</a:t>
              </a:r>
              <a:endParaRPr lang="sv-SE" sz="1400" b="0" i="0" u="none" strike="noStrike" kern="0" cap="none" spc="0"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Regionservice</a:t>
              </a:r>
              <a:endParaRPr lang="sv-SE" sz="1400" b="0" i="0" u="none" strike="noStrike" kern="0" cap="none" spc="0" normalizeH="0" baseline="0" noProof="0">
                <a:ln>
                  <a:noFill/>
                </a:ln>
                <a:solidFill>
                  <a:prstClr val="black"/>
                </a:solidFill>
                <a:effectLst/>
                <a:uLnTx/>
                <a:uFillTx/>
                <a:latin typeface="Arial" panose="020B0604020202020204"/>
                <a:cs typeface="Arial"/>
              </a:endParaRPr>
            </a:p>
            <a:p>
              <a:pPr marL="86995" indent="-86995">
                <a:spcBef>
                  <a:spcPts val="600"/>
                </a:spcBef>
                <a:buFont typeface="Arial" panose="020B0604020202020204" pitchFamily="34" charset="0"/>
                <a:buChar char="•"/>
                <a:defRPr/>
              </a:pP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Vårdcentraler och</a:t>
              </a:r>
              <a:r>
                <a:rPr lang="sv-SE" sz="1400" kern="0">
                  <a:solidFill>
                    <a:prstClr val="black"/>
                  </a:solidFill>
                  <a:latin typeface="Arial" panose="020B0604020202020204"/>
                </a:rPr>
                <a:t> </a:t>
              </a:r>
              <a:br>
                <a:rPr lang="sv-SE" sz="1400" kern="0">
                  <a:solidFill>
                    <a:prstClr val="black"/>
                  </a:solidFill>
                  <a:latin typeface="Arial" panose="020B0604020202020204"/>
                </a:rPr>
              </a:b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barnavårdscentraler </a:t>
              </a:r>
              <a:br>
                <a:rPr lang="sv-SE" sz="1400" b="0" i="0" u="none" strike="noStrike" kern="0" cap="none" spc="0" normalizeH="0" baseline="0" noProof="0">
                  <a:ln>
                    <a:noFill/>
                  </a:ln>
                  <a:effectLst/>
                  <a:uLnTx/>
                  <a:uFillTx/>
                  <a:latin typeface="Arial" panose="020B0604020202020204"/>
                </a:rPr>
              </a:b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i området</a:t>
              </a:r>
              <a:endParaRPr lang="sv-SE" sz="1400" b="0" i="0" u="none" strike="noStrike" kern="0" cap="none" spc="0"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Psykiatrisk öppenvård </a:t>
              </a:r>
              <a:br>
                <a:rPr lang="sv-SE" sz="1400" b="0" i="0" u="none" strike="noStrike" kern="0" cap="none" spc="0" normalizeH="0" baseline="0" noProof="0">
                  <a:ln>
                    <a:noFill/>
                  </a:ln>
                  <a:effectLst/>
                  <a:uLnTx/>
                  <a:uFillTx/>
                  <a:latin typeface="Arial" panose="020B0604020202020204"/>
                </a:rPr>
              </a:br>
              <a:r>
                <a:rPr kumimoji="0" lang="sv-SE" sz="1400" b="0" i="0" u="none" strike="noStrike" kern="0" cap="none" spc="0" normalizeH="0" baseline="0" noProof="0">
                  <a:ln>
                    <a:noFill/>
                  </a:ln>
                  <a:solidFill>
                    <a:prstClr val="black"/>
                  </a:solidFill>
                  <a:effectLst/>
                  <a:uLnTx/>
                  <a:uFillTx/>
                  <a:latin typeface="Arial" panose="020B0604020202020204"/>
                  <a:ea typeface="+mn-ea"/>
                  <a:cs typeface="+mn-cs"/>
                </a:rPr>
                <a:t>och habilitering i området</a:t>
              </a: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lang="sv-SE" sz="1400" kern="0">
                  <a:solidFill>
                    <a:prstClr val="black"/>
                  </a:solidFill>
                  <a:latin typeface="Arial" panose="020B0604020202020204"/>
                </a:rPr>
                <a:t>Koncernkontoret</a:t>
              </a:r>
              <a:endParaRPr kumimoji="0" lang="sv-SE" sz="1400" b="0" i="0" u="none" strike="noStrike" kern="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buClrTx/>
                <a:buSzTx/>
                <a:buFontTx/>
                <a:buNone/>
                <a:tabLst/>
                <a:defRPr/>
              </a:pPr>
              <a:endParaRPr kumimoji="0" lang="sv-SE" sz="1400" b="1" i="0" u="none" strike="noStrike" kern="0" cap="none" spc="-6" normalizeH="0" baseline="0" noProof="0">
                <a:ln>
                  <a:noFill/>
                </a:ln>
                <a:solidFill>
                  <a:prstClr val="black"/>
                </a:solidFill>
                <a:effectLst/>
                <a:uLnTx/>
                <a:uFillTx/>
                <a:latin typeface="Arial" panose="020B0604020202020204"/>
                <a:ea typeface="+mn-ea"/>
                <a:cs typeface="+mn-cs"/>
              </a:endParaRPr>
            </a:p>
          </p:txBody>
        </p:sp>
        <p:sp>
          <p:nvSpPr>
            <p:cNvPr id="44" name="OTLSHAPE_M_9f860f8d65ee4aac85039f30c2ffcf33_Title">
              <a:extLst>
                <a:ext uri="{FF2B5EF4-FFF2-40B4-BE49-F238E27FC236}">
                  <a16:creationId xmlns:a16="http://schemas.microsoft.com/office/drawing/2014/main" id="{BACDCEFD-F031-4D72-BAD8-CC379FE95A19}"/>
                </a:ext>
              </a:extLst>
            </p:cNvPr>
            <p:cNvSpPr txBox="1"/>
            <p:nvPr>
              <p:custDataLst>
                <p:tags r:id="rId9"/>
              </p:custDataLst>
            </p:nvPr>
          </p:nvSpPr>
          <p:spPr bwMode="auto">
            <a:xfrm>
              <a:off x="5486399" y="3516108"/>
              <a:ext cx="1777969" cy="1666141"/>
            </a:xfrm>
            <a:prstGeom prst="rect">
              <a:avLst/>
            </a:prstGeom>
            <a:noFill/>
          </p:spPr>
          <p:txBody>
            <a:bodyPr lIns="0" tIns="0" rIns="0" bIns="0" anchor="t"/>
            <a:lstStyle/>
            <a:p>
              <a:pPr>
                <a:spcBef>
                  <a:spcPts val="600"/>
                </a:spcBef>
                <a:defRPr/>
              </a:pPr>
              <a:r>
                <a:rPr lang="sv-SE" sz="1400" kern="0" spc="-6">
                  <a:solidFill>
                    <a:prstClr val="black"/>
                  </a:solidFill>
                  <a:latin typeface="Arial" panose="020B0604020202020204"/>
                </a:rPr>
                <a:t>(v.10/11)</a:t>
              </a:r>
              <a:endParaRPr lang="sv-SE" sz="1400" i="0" u="none" strike="noStrike" kern="0" cap="none" spc="-6" normalizeH="0" baseline="0" noProof="0">
                <a:ln>
                  <a:noFill/>
                </a:ln>
                <a:solidFill>
                  <a:prstClr val="black"/>
                </a:solidFill>
                <a:effectLst/>
                <a:uLnTx/>
                <a:uFillTx/>
                <a:latin typeface="Arial" panose="020B0604020202020204"/>
                <a:cs typeface="Arial" panose="020B0604020202020204"/>
              </a:endParaRPr>
            </a:p>
            <a:p>
              <a:pPr marL="86995" indent="-86995">
                <a:spcBef>
                  <a:spcPts val="600"/>
                </a:spcBef>
                <a:buFont typeface="Arial" panose="020B0604020202020204" pitchFamily="34" charset="0"/>
                <a:buChar char="•"/>
                <a:defRPr/>
              </a:pPr>
              <a:r>
                <a:rPr kumimoji="0" lang="sv-SE" sz="1400" b="0" i="0" u="none" strike="noStrike" kern="0" cap="none" spc="-6" normalizeH="0" baseline="0" noProof="0">
                  <a:ln>
                    <a:noFill/>
                  </a:ln>
                  <a:solidFill>
                    <a:prstClr val="black"/>
                  </a:solidFill>
                  <a:effectLst/>
                  <a:uLnTx/>
                  <a:uFillTx/>
                  <a:latin typeface="Arial" panose="020B0604020202020204"/>
                  <a:ea typeface="+mn-ea"/>
                  <a:cs typeface="+mn-cs"/>
                </a:rPr>
                <a:t>Skånes universitets-sjukhus i Malmö och Lund</a:t>
              </a:r>
              <a:r>
                <a:rPr lang="sv-SE" sz="1400" kern="0" spc="-6">
                  <a:solidFill>
                    <a:prstClr val="black"/>
                  </a:solidFill>
                  <a:latin typeface="Arial" panose="020B0604020202020204"/>
                </a:rPr>
                <a:t> </a:t>
              </a:r>
              <a:endParaRPr lang="sv-SE" sz="1400" kern="0" spc="-6">
                <a:solidFill>
                  <a:prstClr val="black"/>
                </a:solidFill>
                <a:latin typeface="Arial" panose="020B0604020202020204"/>
                <a:cs typeface="Arial"/>
              </a:endParaRPr>
            </a:p>
            <a:p>
              <a:pPr marR="0" lvl="0" algn="l" defTabSz="914400">
                <a:lnSpc>
                  <a:spcPct val="100000"/>
                </a:lnSpc>
                <a:spcBef>
                  <a:spcPts val="600"/>
                </a:spcBef>
                <a:buClrTx/>
                <a:buSzTx/>
                <a:tabLst/>
                <a:defRPr/>
              </a:pPr>
              <a:endParaRPr lang="sv-SE" sz="1400" b="0" i="0" u="none" strike="noStrike" kern="0" cap="none" spc="-6" normalizeH="0" baseline="0" noProof="0">
                <a:ln>
                  <a:noFill/>
                </a:ln>
                <a:solidFill>
                  <a:prstClr val="black"/>
                </a:solidFill>
                <a:effectLst/>
                <a:uLnTx/>
                <a:uFillTx/>
                <a:latin typeface="Arial" panose="020B0604020202020204"/>
                <a:cs typeface="Arial"/>
              </a:endParaRPr>
            </a:p>
          </p:txBody>
        </p:sp>
        <p:sp>
          <p:nvSpPr>
            <p:cNvPr id="21" name="OTLSHAPE_M_9f860f8d65ee4aac85039f30c2ffcf33_Title">
              <a:extLst>
                <a:ext uri="{FF2B5EF4-FFF2-40B4-BE49-F238E27FC236}">
                  <a16:creationId xmlns:a16="http://schemas.microsoft.com/office/drawing/2014/main" id="{7DFA28E7-4AD3-492F-BB94-28A46983C825}"/>
                </a:ext>
              </a:extLst>
            </p:cNvPr>
            <p:cNvSpPr txBox="1"/>
            <p:nvPr>
              <p:custDataLst>
                <p:tags r:id="rId10"/>
              </p:custDataLst>
            </p:nvPr>
          </p:nvSpPr>
          <p:spPr bwMode="auto">
            <a:xfrm>
              <a:off x="7674153" y="3484794"/>
              <a:ext cx="2192416" cy="3655550"/>
            </a:xfrm>
            <a:prstGeom prst="rect">
              <a:avLst/>
            </a:prstGeom>
            <a:noFill/>
          </p:spPr>
          <p:txBody>
            <a:bodyPr lIns="0" tIns="0" rIns="0" bIns="0" anchor="t"/>
            <a:lstStyle/>
            <a:p>
              <a:pPr>
                <a:spcBef>
                  <a:spcPts val="600"/>
                </a:spcBef>
                <a:defRPr/>
              </a:pPr>
              <a:r>
                <a:rPr lang="sv-SE" sz="1400" kern="0" spc="-6">
                  <a:solidFill>
                    <a:prstClr val="black"/>
                  </a:solidFill>
                  <a:latin typeface="Arial" panose="020B0604020202020204"/>
                </a:rPr>
                <a:t>(v. 40/41)</a:t>
              </a:r>
              <a:endParaRPr kumimoji="0" lang="sv-SE" sz="1400" i="0" u="none" strike="noStrike" kern="0" cap="none" spc="-6" normalizeH="0" baseline="0" noProof="0">
                <a:ln>
                  <a:noFill/>
                </a:ln>
                <a:solidFill>
                  <a:prstClr val="black"/>
                </a:solidFill>
                <a:effectLst/>
                <a:uLnTx/>
                <a:uFillTx/>
                <a:latin typeface="Arial" panose="020B0604020202020204"/>
                <a:ea typeface="+mn-ea"/>
                <a:cs typeface="+mn-cs"/>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6" normalizeH="0" baseline="0" noProof="0">
                  <a:ln>
                    <a:noFill/>
                  </a:ln>
                  <a:solidFill>
                    <a:prstClr val="black"/>
                  </a:solidFill>
                  <a:effectLst/>
                  <a:uLnTx/>
                  <a:uFillTx/>
                  <a:latin typeface="Arial" panose="020B0604020202020204"/>
                  <a:ea typeface="+mn-ea"/>
                  <a:cs typeface="+mn-cs"/>
                </a:rPr>
                <a:t>Helsingborgs lasarett</a:t>
              </a:r>
              <a:endParaRPr lang="sv-SE" sz="1400" b="0" i="0" u="none" strike="noStrike" kern="0" cap="none" spc="-6"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6" normalizeH="0" baseline="0" noProof="0">
                  <a:ln>
                    <a:noFill/>
                  </a:ln>
                  <a:solidFill>
                    <a:prstClr val="black"/>
                  </a:solidFill>
                  <a:effectLst/>
                  <a:uLnTx/>
                  <a:uFillTx/>
                  <a:latin typeface="Arial" panose="020B0604020202020204"/>
                  <a:ea typeface="+mn-ea"/>
                  <a:cs typeface="+mn-cs"/>
                </a:rPr>
                <a:t>Ängelholms sjukhus</a:t>
              </a:r>
              <a:endParaRPr lang="sv-SE" sz="1400" b="0" i="0" u="none" strike="noStrike" kern="0" cap="none" spc="-6"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6" normalizeH="0" baseline="0" noProof="0">
                  <a:ln>
                    <a:noFill/>
                  </a:ln>
                  <a:solidFill>
                    <a:prstClr val="black"/>
                  </a:solidFill>
                  <a:effectLst/>
                  <a:uLnTx/>
                  <a:uFillTx/>
                  <a:latin typeface="Arial" panose="020B0604020202020204"/>
                  <a:ea typeface="+mn-ea"/>
                  <a:cs typeface="+mn-cs"/>
                </a:rPr>
                <a:t>Hässleholms sjukhus</a:t>
              </a:r>
              <a:endParaRPr lang="sv-SE" sz="1400" b="0" i="0" u="none" strike="noStrike" kern="0" cap="none" spc="-6" normalizeH="0" baseline="0" noProof="0">
                <a:ln>
                  <a:noFill/>
                </a:ln>
                <a:solidFill>
                  <a:prstClr val="black"/>
                </a:solidFill>
                <a:effectLst/>
                <a:uLnTx/>
                <a:uFillTx/>
                <a:latin typeface="Arial" panose="020B0604020202020204"/>
                <a:cs typeface="Arial"/>
              </a:endParaRP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b="0" i="0" u="none" strike="noStrike" kern="0" cap="none" spc="-6" normalizeH="0" baseline="0" noProof="0">
                  <a:ln>
                    <a:noFill/>
                  </a:ln>
                  <a:solidFill>
                    <a:prstClr val="black"/>
                  </a:solidFill>
                  <a:effectLst/>
                  <a:uLnTx/>
                  <a:uFillTx/>
                  <a:latin typeface="Arial" panose="020B0604020202020204"/>
                  <a:ea typeface="+mn-ea"/>
                  <a:cs typeface="+mn-cs"/>
                </a:rPr>
                <a:t>Centralsjukhuset Kristianstad</a:t>
              </a: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lang="sv-SE" sz="1400" kern="0" spc="-6">
                  <a:latin typeface="Arial" panose="020B0604020202020204"/>
                </a:rPr>
                <a:t>Bild- och funktionsmedicin (steg 2)</a:t>
              </a:r>
            </a:p>
            <a:p>
              <a:pPr marL="86995" marR="0" lvl="0" indent="-86995"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i="0" u="none" strike="noStrike" kern="0" cap="none" spc="-6" normalizeH="0" baseline="0" noProof="0">
                  <a:ln>
                    <a:noFill/>
                  </a:ln>
                  <a:solidFill>
                    <a:prstClr val="black"/>
                  </a:solidFill>
                  <a:effectLst/>
                  <a:uLnTx/>
                  <a:uFillTx/>
                  <a:latin typeface="Arial" panose="020B0604020202020204"/>
                  <a:ea typeface="+mn-ea"/>
                  <a:cs typeface="+mn-cs"/>
                </a:rPr>
                <a:t>Psykoterapeuter </a:t>
              </a:r>
              <a:br>
                <a:rPr kumimoji="0" lang="sv-SE" sz="1400" i="0" u="none" strike="noStrike" kern="0" cap="none" spc="-6" normalizeH="0" baseline="0" noProof="0">
                  <a:ln>
                    <a:noFill/>
                  </a:ln>
                  <a:solidFill>
                    <a:prstClr val="black"/>
                  </a:solidFill>
                  <a:effectLst/>
                  <a:uLnTx/>
                  <a:uFillTx/>
                  <a:latin typeface="Arial" panose="020B0604020202020204"/>
                  <a:ea typeface="+mn-ea"/>
                  <a:cs typeface="+mn-cs"/>
                </a:rPr>
              </a:br>
              <a:r>
                <a:rPr kumimoji="0" lang="sv-SE" sz="1400" i="0" u="none" strike="noStrike" kern="0" cap="none" spc="-6" normalizeH="0" baseline="0" noProof="0">
                  <a:ln>
                    <a:noFill/>
                  </a:ln>
                  <a:solidFill>
                    <a:prstClr val="black"/>
                  </a:solidFill>
                  <a:effectLst/>
                  <a:uLnTx/>
                  <a:uFillTx/>
                  <a:latin typeface="Arial" panose="020B0604020202020204"/>
                  <a:ea typeface="+mn-ea"/>
                  <a:cs typeface="+mn-cs"/>
                </a:rPr>
                <a:t>(</a:t>
              </a:r>
              <a:r>
                <a:rPr kumimoji="0" lang="sv-SE" sz="1400" b="0" i="0" u="none" strike="noStrike" kern="0" cap="none" spc="-6" normalizeH="0" baseline="0" noProof="0">
                  <a:ln>
                    <a:noFill/>
                  </a:ln>
                  <a:solidFill>
                    <a:prstClr val="black"/>
                  </a:solidFill>
                  <a:effectLst/>
                  <a:uLnTx/>
                  <a:uFillTx/>
                  <a:latin typeface="Arial" panose="020B0604020202020204"/>
                  <a:ea typeface="+mn-ea"/>
                  <a:cs typeface="+mn-cs"/>
                </a:rPr>
                <a:t>ej på vårdcentraler) </a:t>
              </a:r>
              <a:br>
                <a:rPr lang="sv-SE" sz="1400" b="0" i="1" u="none" strike="noStrike" kern="0" cap="none" spc="-6" normalizeH="0" baseline="0" noProof="0">
                  <a:ln>
                    <a:noFill/>
                  </a:ln>
                  <a:effectLst/>
                  <a:uLnTx/>
                  <a:uFillTx/>
                  <a:latin typeface="Arial" panose="020B0604020202020204"/>
                </a:rPr>
              </a:br>
              <a:endParaRPr lang="sv-SE" sz="1400" b="0" i="1" u="none" strike="noStrike" kern="0" cap="none" spc="-6" normalizeH="0" baseline="0" noProof="0">
                <a:ln>
                  <a:noFill/>
                </a:ln>
                <a:effectLst/>
                <a:uLnTx/>
                <a:uFillTx/>
                <a:latin typeface="Arial" panose="020B0604020202020204"/>
                <a:cs typeface="Arial"/>
              </a:endParaRPr>
            </a:p>
          </p:txBody>
        </p:sp>
        <p:sp>
          <p:nvSpPr>
            <p:cNvPr id="22" name="OTLSHAPE_M_9f860f8d65ee4aac85039f30c2ffcf33_Title">
              <a:extLst>
                <a:ext uri="{FF2B5EF4-FFF2-40B4-BE49-F238E27FC236}">
                  <a16:creationId xmlns:a16="http://schemas.microsoft.com/office/drawing/2014/main" id="{F005292B-5D74-4423-A8FE-D0EB927258BA}"/>
                </a:ext>
              </a:extLst>
            </p:cNvPr>
            <p:cNvSpPr txBox="1"/>
            <p:nvPr>
              <p:custDataLst>
                <p:tags r:id="rId11"/>
              </p:custDataLst>
            </p:nvPr>
          </p:nvSpPr>
          <p:spPr bwMode="auto">
            <a:xfrm>
              <a:off x="3262800" y="3516108"/>
              <a:ext cx="2077552" cy="3102319"/>
            </a:xfrm>
            <a:prstGeom prst="rect">
              <a:avLst/>
            </a:prstGeom>
            <a:noFill/>
          </p:spPr>
          <p:txBody>
            <a:bodyPr lIns="0" tIns="0" rIns="0" bIns="0"/>
            <a:lstStyle/>
            <a:p>
              <a:pPr marL="87313" indent="-87313">
                <a:spcBef>
                  <a:spcPts val="600"/>
                </a:spcBef>
                <a:buFont typeface="Arial" panose="020B0604020202020204" pitchFamily="34" charset="0"/>
                <a:buChar char="•"/>
                <a:defRPr/>
              </a:pPr>
              <a:r>
                <a:rPr lang="sv-SE" sz="1400" kern="0" spc="-6">
                  <a:solidFill>
                    <a:prstClr val="black"/>
                  </a:solidFill>
                  <a:latin typeface="Arial" panose="020B0604020202020204"/>
                </a:rPr>
                <a:t>Vårdcentraler, </a:t>
              </a:r>
              <a:br>
                <a:rPr lang="sv-SE" sz="1400" kern="0" spc="-6">
                  <a:solidFill>
                    <a:prstClr val="black"/>
                  </a:solidFill>
                  <a:latin typeface="Arial" panose="020B0604020202020204"/>
                </a:rPr>
              </a:br>
              <a:r>
                <a:rPr lang="sv-SE" sz="1400" kern="0" spc="-6">
                  <a:solidFill>
                    <a:prstClr val="black"/>
                  </a:solidFill>
                  <a:latin typeface="Arial" panose="020B0604020202020204"/>
                </a:rPr>
                <a:t>barnavårdscentraler, </a:t>
              </a:r>
              <a:br>
                <a:rPr lang="sv-SE" sz="1400" kern="0" spc="-6">
                  <a:solidFill>
                    <a:prstClr val="black"/>
                  </a:solidFill>
                  <a:latin typeface="Arial" panose="020B0604020202020204"/>
                </a:rPr>
              </a:br>
              <a:r>
                <a:rPr lang="sv-SE" sz="1400" kern="0" spc="-6">
                  <a:solidFill>
                    <a:prstClr val="black"/>
                  </a:solidFill>
                  <a:latin typeface="Arial" panose="020B0604020202020204"/>
                </a:rPr>
                <a:t>multimodala smärtcentrum</a:t>
              </a:r>
            </a:p>
            <a:p>
              <a:pPr marL="87313" indent="-87313">
                <a:spcBef>
                  <a:spcPts val="600"/>
                </a:spcBef>
                <a:buFont typeface="Arial" panose="020B0604020202020204" pitchFamily="34" charset="0"/>
                <a:buChar char="•"/>
                <a:defRPr/>
              </a:pPr>
              <a:r>
                <a:rPr lang="sv-SE" sz="1400" kern="0" spc="-6">
                  <a:solidFill>
                    <a:prstClr val="black"/>
                  </a:solidFill>
                  <a:latin typeface="Arial" panose="020B0604020202020204"/>
                </a:rPr>
                <a:t>Psykiatri, habilitering </a:t>
              </a:r>
              <a:br>
                <a:rPr lang="sv-SE" sz="1400" kern="0" spc="-6">
                  <a:solidFill>
                    <a:prstClr val="black"/>
                  </a:solidFill>
                  <a:latin typeface="Arial" panose="020B0604020202020204"/>
                </a:rPr>
              </a:br>
              <a:r>
                <a:rPr lang="sv-SE" sz="1400" kern="0" spc="-6">
                  <a:solidFill>
                    <a:prstClr val="black"/>
                  </a:solidFill>
                  <a:latin typeface="Arial" panose="020B0604020202020204"/>
                </a:rPr>
                <a:t>och hjälpmedel</a:t>
              </a:r>
            </a:p>
            <a:p>
              <a:pPr marL="87313" marR="0" lvl="0" indent="-87313"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i="0" u="none" strike="noStrike" kern="0" cap="none" spc="-6" normalizeH="0" baseline="0" noProof="0">
                  <a:ln>
                    <a:noFill/>
                  </a:ln>
                  <a:solidFill>
                    <a:prstClr val="black"/>
                  </a:solidFill>
                  <a:effectLst/>
                  <a:uLnTx/>
                  <a:uFillTx/>
                  <a:latin typeface="Arial" panose="020B0604020202020204"/>
                  <a:ea typeface="+mn-ea"/>
                  <a:cs typeface="+mn-cs"/>
                </a:rPr>
                <a:t>Lasarettet i Landskrona </a:t>
              </a:r>
            </a:p>
            <a:p>
              <a:pPr marL="87313" marR="0" lvl="0" indent="-87313"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sv-SE" sz="1400" i="0" u="none" strike="noStrike" kern="0" cap="none" spc="-6" normalizeH="0" baseline="0" noProof="0">
                  <a:ln>
                    <a:noFill/>
                  </a:ln>
                  <a:solidFill>
                    <a:prstClr val="black"/>
                  </a:solidFill>
                  <a:effectLst/>
                  <a:uLnTx/>
                  <a:uFillTx/>
                  <a:latin typeface="Arial" panose="020B0604020202020204"/>
                  <a:ea typeface="+mn-ea"/>
                  <a:cs typeface="+mn-cs"/>
                </a:rPr>
                <a:t>Lasarettet Trelleborg</a:t>
              </a:r>
            </a:p>
          </p:txBody>
        </p:sp>
      </p:grpSp>
      <p:sp>
        <p:nvSpPr>
          <p:cNvPr id="5" name="textruta 4"/>
          <p:cNvSpPr txBox="1"/>
          <p:nvPr/>
        </p:nvSpPr>
        <p:spPr>
          <a:xfrm>
            <a:off x="846555" y="6547474"/>
            <a:ext cx="5331401" cy="276999"/>
          </a:xfrm>
          <a:prstGeom prst="rect">
            <a:avLst/>
          </a:prstGeom>
          <a:noFill/>
        </p:spPr>
        <p:txBody>
          <a:bodyPr wrap="square" lIns="91440" tIns="45720" rIns="91440" bIns="45720" rtlCol="0" anchor="t">
            <a:spAutoFit/>
          </a:bodyPr>
          <a:lstStyle/>
          <a:p>
            <a:pPr>
              <a:defRPr/>
            </a:pPr>
            <a:r>
              <a:rPr kumimoji="0" lang="sv-SE" sz="12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Samverkad 2022-09-21, beslutad 2022-09-27,</a:t>
            </a:r>
            <a:r>
              <a:rPr lang="sv-SE" sz="1200">
                <a:solidFill>
                  <a:prstClr val="white">
                    <a:lumMod val="65000"/>
                  </a:prstClr>
                </a:solidFill>
                <a:latin typeface="Arial" panose="020B0604020202020204"/>
              </a:rPr>
              <a:t> uppdaterad 2023-11-14</a:t>
            </a:r>
            <a:endParaRPr kumimoji="0" lang="sv-SE" sz="12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
        <p:nvSpPr>
          <p:cNvPr id="2" name="Pil: femhörning 1">
            <a:extLst>
              <a:ext uri="{FF2B5EF4-FFF2-40B4-BE49-F238E27FC236}">
                <a16:creationId xmlns:a16="http://schemas.microsoft.com/office/drawing/2014/main" id="{CE13964A-FD37-D2BA-EE56-F6ECCB188D07}"/>
              </a:ext>
            </a:extLst>
          </p:cNvPr>
          <p:cNvSpPr/>
          <p:nvPr/>
        </p:nvSpPr>
        <p:spPr>
          <a:xfrm>
            <a:off x="845918" y="4643319"/>
            <a:ext cx="10174114" cy="1666141"/>
          </a:xfrm>
          <a:prstGeom prst="homePlate">
            <a:avLst>
              <a:gd name="adj" fmla="val 29674"/>
            </a:avLst>
          </a:prstGeom>
          <a:solidFill>
            <a:srgbClr val="ED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4" name="OTLSHAPE_M_9f860f8d65ee4aac85039f30c2ffcf33_Title">
            <a:extLst>
              <a:ext uri="{FF2B5EF4-FFF2-40B4-BE49-F238E27FC236}">
                <a16:creationId xmlns:a16="http://schemas.microsoft.com/office/drawing/2014/main" id="{61E75FAC-FB35-4C39-A079-A392691274A8}"/>
              </a:ext>
            </a:extLst>
          </p:cNvPr>
          <p:cNvSpPr txBox="1"/>
          <p:nvPr>
            <p:custDataLst>
              <p:tags r:id="rId2"/>
            </p:custDataLst>
          </p:nvPr>
        </p:nvSpPr>
        <p:spPr bwMode="auto">
          <a:xfrm>
            <a:off x="931603" y="4826978"/>
            <a:ext cx="5628023" cy="1273341"/>
          </a:xfrm>
          <a:prstGeom prst="rect">
            <a:avLst/>
          </a:prstGeom>
          <a:noFill/>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6" normalizeH="0" baseline="0" noProof="0">
                <a:ln>
                  <a:noFill/>
                </a:ln>
                <a:solidFill>
                  <a:schemeClr val="tx2"/>
                </a:solidFill>
                <a:effectLst/>
                <a:uLnTx/>
                <a:uFillTx/>
                <a:latin typeface="Arial" panose="020B0604020202020204"/>
                <a:ea typeface="+mn-ea"/>
                <a:cs typeface="+mn-cs"/>
              </a:rPr>
              <a:t>Driftstart koordineras med utrullningen av respektive sjukhus</a:t>
            </a:r>
          </a:p>
          <a:p>
            <a:pPr marL="86995" marR="0" lvl="0" indent="-86995" fontAlgn="auto">
              <a:lnSpc>
                <a:spcPct val="100000"/>
              </a:lnSpc>
              <a:spcBef>
                <a:spcPts val="300"/>
              </a:spcBef>
              <a:spcAft>
                <a:spcPts val="0"/>
              </a:spcAft>
              <a:buClrTx/>
              <a:buSzTx/>
              <a:buFont typeface="Arial" panose="020B0604020202020204" pitchFamily="34" charset="0"/>
              <a:buChar char="•"/>
              <a:tabLst/>
              <a:defRPr/>
            </a:pPr>
            <a:r>
              <a:rPr lang="sv-SE" sz="1400" kern="0">
                <a:solidFill>
                  <a:prstClr val="black"/>
                </a:solidFill>
                <a:latin typeface="Arial" panose="020B0604020202020204"/>
              </a:rPr>
              <a:t>Regionservice </a:t>
            </a:r>
          </a:p>
          <a:p>
            <a:pPr marL="86995" marR="0" lvl="0" indent="-86995" fontAlgn="auto">
              <a:lnSpc>
                <a:spcPct val="100000"/>
              </a:lnSpc>
              <a:spcBef>
                <a:spcPts val="300"/>
              </a:spcBef>
              <a:spcAft>
                <a:spcPts val="0"/>
              </a:spcAft>
              <a:buClrTx/>
              <a:buSzTx/>
              <a:buFont typeface="Arial" panose="020B0604020202020204" pitchFamily="34" charset="0"/>
              <a:buChar char="•"/>
              <a:tabLst/>
              <a:defRPr/>
            </a:pPr>
            <a:r>
              <a:rPr lang="sv-SE" sz="1400" kern="0">
                <a:solidFill>
                  <a:prstClr val="black"/>
                </a:solidFill>
                <a:latin typeface="Arial" panose="020B0604020202020204"/>
              </a:rPr>
              <a:t>Barnmorskemottagningar</a:t>
            </a:r>
          </a:p>
          <a:p>
            <a:pPr marL="86995" marR="0" lvl="0" indent="-86995" fontAlgn="auto">
              <a:lnSpc>
                <a:spcPct val="100000"/>
              </a:lnSpc>
              <a:spcBef>
                <a:spcPts val="300"/>
              </a:spcBef>
              <a:spcAft>
                <a:spcPts val="0"/>
              </a:spcAft>
              <a:buClrTx/>
              <a:buSzTx/>
              <a:buFont typeface="Arial" panose="020B0604020202020204" pitchFamily="34" charset="0"/>
              <a:buChar char="•"/>
              <a:tabLst/>
              <a:defRPr/>
            </a:pPr>
            <a:r>
              <a:rPr lang="sv-SE" sz="1400" kern="0">
                <a:solidFill>
                  <a:prstClr val="black"/>
                </a:solidFill>
                <a:latin typeface="Arial" panose="020B0604020202020204"/>
              </a:rPr>
              <a:t>Palliativ vård och ASIH</a:t>
            </a:r>
          </a:p>
          <a:p>
            <a:pPr marL="86995" marR="0" lvl="0" indent="-86995" fontAlgn="auto">
              <a:lnSpc>
                <a:spcPct val="100000"/>
              </a:lnSpc>
              <a:spcBef>
                <a:spcPts val="300"/>
              </a:spcBef>
              <a:spcAft>
                <a:spcPts val="0"/>
              </a:spcAft>
              <a:buClrTx/>
              <a:buSzTx/>
              <a:buFont typeface="Arial" panose="020B0604020202020204" pitchFamily="34" charset="0"/>
              <a:buChar char="•"/>
              <a:tabLst/>
              <a:defRPr/>
            </a:pPr>
            <a:r>
              <a:rPr lang="sv-SE" sz="1400" kern="0">
                <a:solidFill>
                  <a:prstClr val="black"/>
                </a:solidFill>
                <a:latin typeface="Arial" panose="020B0604020202020204"/>
              </a:rPr>
              <a:t>LOU/LOV exkl. vårdcentraler och barnavårdscentraler</a:t>
            </a:r>
          </a:p>
          <a:p>
            <a:pPr marL="86995" marR="0" lvl="0" indent="-86995" fontAlgn="auto">
              <a:lnSpc>
                <a:spcPct val="100000"/>
              </a:lnSpc>
              <a:spcBef>
                <a:spcPts val="300"/>
              </a:spcBef>
              <a:spcAft>
                <a:spcPts val="0"/>
              </a:spcAft>
              <a:buClrTx/>
              <a:buSzTx/>
              <a:buFont typeface="Arial" panose="020B0604020202020204" pitchFamily="34" charset="0"/>
              <a:buChar char="•"/>
              <a:tabLst/>
              <a:defRPr/>
            </a:pPr>
            <a:r>
              <a:rPr lang="sv-SE" sz="1400" kern="0">
                <a:solidFill>
                  <a:prstClr val="black"/>
                </a:solidFill>
                <a:latin typeface="Arial" panose="020B0604020202020204"/>
              </a:rPr>
              <a:t>Bild- och funktionsmedicin (steg 1)</a:t>
            </a:r>
          </a:p>
        </p:txBody>
      </p:sp>
    </p:spTree>
    <p:extLst>
      <p:ext uri="{BB962C8B-B14F-4D97-AF65-F5344CB8AC3E}">
        <p14:creationId xmlns:p14="http://schemas.microsoft.com/office/powerpoint/2010/main" val="83659649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med rundade hörn 28">
            <a:extLst>
              <a:ext uri="{FF2B5EF4-FFF2-40B4-BE49-F238E27FC236}">
                <a16:creationId xmlns:a16="http://schemas.microsoft.com/office/drawing/2014/main" id="{CC8E5655-04C4-E15E-997A-1DEEE6F8A663}"/>
              </a:ext>
            </a:extLst>
          </p:cNvPr>
          <p:cNvSpPr/>
          <p:nvPr/>
        </p:nvSpPr>
        <p:spPr>
          <a:xfrm>
            <a:off x="3900812" y="5798897"/>
            <a:ext cx="6758896" cy="640525"/>
          </a:xfrm>
          <a:prstGeom prst="roundRect">
            <a:avLst/>
          </a:prstGeom>
          <a:solidFill>
            <a:srgbClr val="DFF1F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sp>
        <p:nvSpPr>
          <p:cNvPr id="5" name="Rubrik 4">
            <a:extLst>
              <a:ext uri="{FF2B5EF4-FFF2-40B4-BE49-F238E27FC236}">
                <a16:creationId xmlns:a16="http://schemas.microsoft.com/office/drawing/2014/main" id="{62884CF1-2463-8EF2-4591-D50426D4C7AF}"/>
              </a:ext>
            </a:extLst>
          </p:cNvPr>
          <p:cNvSpPr>
            <a:spLocks noGrp="1"/>
          </p:cNvSpPr>
          <p:nvPr>
            <p:ph type="title"/>
          </p:nvPr>
        </p:nvSpPr>
        <p:spPr/>
        <p:txBody>
          <a:bodyPr/>
          <a:lstStyle/>
          <a:p>
            <a:r>
              <a:rPr lang="sv-SE" sz="2800"/>
              <a:t>Första driftstarten: Sydöstra Skåne, mars 2025</a:t>
            </a:r>
            <a:endParaRPr lang="sv-SE" sz="2800" b="0"/>
          </a:p>
        </p:txBody>
      </p:sp>
      <p:sp>
        <p:nvSpPr>
          <p:cNvPr id="7" name="textruta 6">
            <a:extLst>
              <a:ext uri="{FF2B5EF4-FFF2-40B4-BE49-F238E27FC236}">
                <a16:creationId xmlns:a16="http://schemas.microsoft.com/office/drawing/2014/main" id="{D0586DF2-C7B8-D630-338A-95AEA43ABA59}"/>
              </a:ext>
            </a:extLst>
          </p:cNvPr>
          <p:cNvSpPr txBox="1"/>
          <p:nvPr/>
        </p:nvSpPr>
        <p:spPr>
          <a:xfrm>
            <a:off x="555343" y="1333920"/>
            <a:ext cx="2121250" cy="5109091"/>
          </a:xfrm>
          <a:prstGeom prst="rect">
            <a:avLst/>
          </a:prstGeom>
          <a:noFill/>
        </p:spPr>
        <p:txBody>
          <a:bodyPr wrap="square" lIns="91440" tIns="45720" rIns="91440" bIns="45720" rtlCol="0" anchor="t">
            <a:spAutoFit/>
          </a:bodyPr>
          <a:lstStyle/>
          <a:p>
            <a:r>
              <a:rPr lang="sv-SE" sz="1400" b="1">
                <a:solidFill>
                  <a:schemeClr val="tx2"/>
                </a:solidFill>
              </a:rPr>
              <a:t>Lasarettet i </a:t>
            </a:r>
            <a:r>
              <a:rPr lang="sv-SE" sz="1400" b="1">
                <a:solidFill>
                  <a:schemeClr val="tx2"/>
                </a:solidFill>
                <a:ea typeface="+mn-lt"/>
                <a:cs typeface="+mn-lt"/>
              </a:rPr>
              <a:t>Ystad</a:t>
            </a:r>
            <a:endParaRPr lang="sv-SE" sz="1400">
              <a:solidFill>
                <a:schemeClr val="tx2"/>
              </a:solidFill>
            </a:endParaRPr>
          </a:p>
          <a:p>
            <a:pPr marL="177800" indent="-177800">
              <a:buFont typeface="Arial" panose="020B0604020202020204" pitchFamily="34" charset="0"/>
              <a:buChar char="•"/>
            </a:pPr>
            <a:r>
              <a:rPr lang="sv-SE" sz="1400"/>
              <a:t>Akutsjukvård</a:t>
            </a:r>
            <a:endParaRPr lang="sv-SE" sz="1400">
              <a:cs typeface="Arial"/>
            </a:endParaRPr>
          </a:p>
          <a:p>
            <a:pPr marL="177800" indent="-177800">
              <a:buFont typeface="Arial" panose="020B0604020202020204" pitchFamily="34" charset="0"/>
              <a:buChar char="•"/>
            </a:pPr>
            <a:r>
              <a:rPr lang="sv-SE" sz="1400"/>
              <a:t>Vårdavdelningar</a:t>
            </a:r>
            <a:endParaRPr lang="sv-SE" sz="1400">
              <a:cs typeface="Arial"/>
            </a:endParaRPr>
          </a:p>
          <a:p>
            <a:pPr marL="177800" indent="-177800">
              <a:buFont typeface="Arial" panose="020B0604020202020204" pitchFamily="34" charset="0"/>
              <a:buChar char="•"/>
            </a:pPr>
            <a:r>
              <a:rPr lang="sv-SE" sz="1400"/>
              <a:t>Förlossning/BB</a:t>
            </a:r>
          </a:p>
          <a:p>
            <a:pPr marL="177800" indent="-177800">
              <a:buFont typeface="Arial" panose="020B0604020202020204" pitchFamily="34" charset="0"/>
              <a:buChar char="•"/>
            </a:pPr>
            <a:r>
              <a:rPr lang="sv-SE" sz="1400">
                <a:cs typeface="Arial"/>
              </a:rPr>
              <a:t>Bild- och funktionsmedicin (steg 1)</a:t>
            </a:r>
            <a:endParaRPr lang="sv-SE" sz="1600">
              <a:solidFill>
                <a:schemeClr val="tx2"/>
              </a:solidFill>
            </a:endParaRPr>
          </a:p>
          <a:p>
            <a:pPr>
              <a:spcBef>
                <a:spcPts val="900"/>
              </a:spcBef>
            </a:pPr>
            <a:r>
              <a:rPr lang="sv-SE" sz="1400" b="1">
                <a:solidFill>
                  <a:schemeClr val="tx2"/>
                </a:solidFill>
              </a:rPr>
              <a:t>Primärvården</a:t>
            </a:r>
          </a:p>
          <a:p>
            <a:pPr marL="177800" indent="-177800">
              <a:buFont typeface="Arial" panose="020B0604020202020204" pitchFamily="34" charset="0"/>
              <a:buChar char="•"/>
            </a:pPr>
            <a:r>
              <a:rPr lang="sv-SE" sz="1400"/>
              <a:t>Palliativ vård och ASIH </a:t>
            </a:r>
            <a:r>
              <a:rPr lang="sv-SE" sz="1400">
                <a:solidFill>
                  <a:schemeClr val="bg1">
                    <a:lumMod val="50000"/>
                  </a:schemeClr>
                </a:solidFill>
              </a:rPr>
              <a:t>Ystad</a:t>
            </a:r>
            <a:endParaRPr lang="sv-SE" sz="1400">
              <a:solidFill>
                <a:schemeClr val="tx2"/>
              </a:solidFill>
            </a:endParaRPr>
          </a:p>
          <a:p>
            <a:pPr>
              <a:spcBef>
                <a:spcPts val="900"/>
              </a:spcBef>
            </a:pPr>
            <a:r>
              <a:rPr lang="sv-SE" sz="1400" b="1">
                <a:solidFill>
                  <a:schemeClr val="tx2"/>
                </a:solidFill>
              </a:rPr>
              <a:t>Regionservice</a:t>
            </a:r>
          </a:p>
          <a:p>
            <a:pPr marL="177800" indent="-177800">
              <a:buFont typeface="Arial" panose="020B0604020202020204" pitchFamily="34" charset="0"/>
              <a:buChar char="•"/>
            </a:pPr>
            <a:r>
              <a:rPr lang="sv-SE" sz="1400"/>
              <a:t>Regionservice</a:t>
            </a:r>
            <a:r>
              <a:rPr lang="sv-SE" sz="1400">
                <a:solidFill>
                  <a:schemeClr val="accent3">
                    <a:lumMod val="75000"/>
                  </a:schemeClr>
                </a:solidFill>
              </a:rPr>
              <a:t> </a:t>
            </a:r>
            <a:r>
              <a:rPr lang="sv-SE" sz="1400">
                <a:solidFill>
                  <a:schemeClr val="bg1">
                    <a:lumMod val="50000"/>
                  </a:schemeClr>
                </a:solidFill>
              </a:rPr>
              <a:t>Ystad</a:t>
            </a:r>
            <a:endParaRPr lang="sv-SE" sz="1400">
              <a:solidFill>
                <a:schemeClr val="bg1">
                  <a:lumMod val="50000"/>
                </a:schemeClr>
              </a:solidFill>
              <a:cs typeface="Arial"/>
            </a:endParaRPr>
          </a:p>
          <a:p>
            <a:pPr marL="177800" indent="-177800">
              <a:buFont typeface="Arial" panose="020B0604020202020204" pitchFamily="34" charset="0"/>
              <a:buChar char="•"/>
            </a:pPr>
            <a:r>
              <a:rPr lang="sv-SE" sz="1400"/>
              <a:t>GSF</a:t>
            </a:r>
            <a:r>
              <a:rPr lang="sv-SE" sz="1400">
                <a:solidFill>
                  <a:schemeClr val="accent3">
                    <a:lumMod val="75000"/>
                  </a:schemeClr>
                </a:solidFill>
              </a:rPr>
              <a:t> </a:t>
            </a:r>
            <a:r>
              <a:rPr lang="sv-SE" sz="1400">
                <a:solidFill>
                  <a:schemeClr val="bg1">
                    <a:lumMod val="50000"/>
                  </a:schemeClr>
                </a:solidFill>
              </a:rPr>
              <a:t>regionalt</a:t>
            </a:r>
            <a:endParaRPr lang="sv-SE" sz="1400"/>
          </a:p>
          <a:p>
            <a:pPr>
              <a:spcBef>
                <a:spcPts val="900"/>
              </a:spcBef>
            </a:pPr>
            <a:r>
              <a:rPr lang="sv-SE" sz="1400" b="1">
                <a:solidFill>
                  <a:schemeClr val="tx2"/>
                </a:solidFill>
              </a:rPr>
              <a:t>Medicinsk service</a:t>
            </a:r>
          </a:p>
          <a:p>
            <a:pPr marL="177800" indent="-177800">
              <a:buFont typeface="Arial" panose="020B0604020202020204" pitchFamily="34" charset="0"/>
              <a:buChar char="•"/>
            </a:pPr>
            <a:r>
              <a:rPr lang="sv-SE" sz="1400"/>
              <a:t>Provtagning </a:t>
            </a:r>
            <a:r>
              <a:rPr lang="sv-SE" sz="1400">
                <a:solidFill>
                  <a:schemeClr val="bg1">
                    <a:lumMod val="50000"/>
                  </a:schemeClr>
                </a:solidFill>
              </a:rPr>
              <a:t>regionalt</a:t>
            </a:r>
            <a:endParaRPr lang="sv-SE" sz="1400">
              <a:solidFill>
                <a:schemeClr val="bg1">
                  <a:lumMod val="50000"/>
                </a:schemeClr>
              </a:solidFill>
              <a:cs typeface="Arial"/>
            </a:endParaRPr>
          </a:p>
          <a:p>
            <a:pPr marL="177800" indent="-177800">
              <a:buFont typeface="Arial" panose="020B0604020202020204" pitchFamily="34" charset="0"/>
              <a:buChar char="•"/>
            </a:pPr>
            <a:r>
              <a:rPr lang="sv-SE" sz="1400"/>
              <a:t>Vårdhygien</a:t>
            </a:r>
            <a:r>
              <a:rPr lang="sv-SE" sz="1400" i="1">
                <a:solidFill>
                  <a:schemeClr val="accent4">
                    <a:lumMod val="50000"/>
                  </a:schemeClr>
                </a:solidFill>
              </a:rPr>
              <a:t> </a:t>
            </a:r>
            <a:r>
              <a:rPr lang="sv-SE" sz="1400">
                <a:solidFill>
                  <a:schemeClr val="bg1">
                    <a:lumMod val="50000"/>
                  </a:schemeClr>
                </a:solidFill>
                <a:ea typeface="+mn-lt"/>
                <a:cs typeface="+mn-lt"/>
              </a:rPr>
              <a:t>Ystad</a:t>
            </a:r>
            <a:endParaRPr lang="sv-SE" sz="1400">
              <a:solidFill>
                <a:schemeClr val="bg1">
                  <a:lumMod val="50000"/>
                </a:schemeClr>
              </a:solidFill>
              <a:cs typeface="Arial"/>
            </a:endParaRPr>
          </a:p>
          <a:p>
            <a:pPr marL="177800" indent="-177800">
              <a:buFont typeface="Arial" panose="020B0604020202020204" pitchFamily="34" charset="0"/>
              <a:buChar char="•"/>
            </a:pPr>
            <a:r>
              <a:rPr lang="sv-SE" sz="1400"/>
              <a:t>Regionalt läkarstöd</a:t>
            </a:r>
            <a:endParaRPr lang="sv-SE" sz="1400">
              <a:cs typeface="Arial"/>
            </a:endParaRPr>
          </a:p>
          <a:p>
            <a:pPr marL="177800" indent="-177800">
              <a:buFont typeface="Arial" panose="020B0604020202020204" pitchFamily="34" charset="0"/>
              <a:buChar char="•"/>
            </a:pPr>
            <a:r>
              <a:rPr lang="sv-SE" sz="1400" err="1"/>
              <a:t>Practicum</a:t>
            </a:r>
            <a:endParaRPr lang="sv-SE" sz="1400" i="1"/>
          </a:p>
          <a:p>
            <a:pPr>
              <a:spcBef>
                <a:spcPts val="900"/>
              </a:spcBef>
            </a:pPr>
            <a:r>
              <a:rPr lang="sv-SE" sz="1400" b="1">
                <a:solidFill>
                  <a:schemeClr val="tx2"/>
                </a:solidFill>
              </a:rPr>
              <a:t>Koncernkontoret</a:t>
            </a:r>
          </a:p>
          <a:p>
            <a:pPr marL="177800" indent="-177800">
              <a:buFont typeface="Arial" panose="020B0604020202020204" pitchFamily="34" charset="0"/>
              <a:buChar char="•"/>
            </a:pPr>
            <a:endParaRPr lang="sv-SE" sz="1400" i="1"/>
          </a:p>
          <a:p>
            <a:pPr marL="177800" indent="-177800">
              <a:buFont typeface="Arial" panose="020B0604020202020204" pitchFamily="34" charset="0"/>
              <a:buChar char="•"/>
            </a:pPr>
            <a:endParaRPr lang="sv-SE" sz="1400" i="1"/>
          </a:p>
        </p:txBody>
      </p:sp>
      <p:sp>
        <p:nvSpPr>
          <p:cNvPr id="16" name="textruta 15">
            <a:extLst>
              <a:ext uri="{FF2B5EF4-FFF2-40B4-BE49-F238E27FC236}">
                <a16:creationId xmlns:a16="http://schemas.microsoft.com/office/drawing/2014/main" id="{76E4A94D-A888-F56F-A01E-BAEE811692CB}"/>
              </a:ext>
            </a:extLst>
          </p:cNvPr>
          <p:cNvSpPr txBox="1"/>
          <p:nvPr/>
        </p:nvSpPr>
        <p:spPr>
          <a:xfrm>
            <a:off x="2457022" y="1333920"/>
            <a:ext cx="1989737" cy="2908489"/>
          </a:xfrm>
          <a:prstGeom prst="rect">
            <a:avLst/>
          </a:prstGeom>
          <a:noFill/>
        </p:spPr>
        <p:txBody>
          <a:bodyPr wrap="square" lIns="91440" tIns="45720" rIns="91440" bIns="45720" anchor="t">
            <a:spAutoFit/>
          </a:bodyPr>
          <a:lstStyle/>
          <a:p>
            <a:r>
              <a:rPr lang="sv-SE" sz="1400" b="1">
                <a:solidFill>
                  <a:schemeClr val="tx2"/>
                </a:solidFill>
              </a:rPr>
              <a:t>Lasarettet i Ystad</a:t>
            </a:r>
          </a:p>
          <a:p>
            <a:pPr marL="177800" indent="-177800">
              <a:buFont typeface="Arial" panose="020B0604020202020204" pitchFamily="34" charset="0"/>
              <a:buChar char="•"/>
            </a:pPr>
            <a:r>
              <a:rPr lang="sv-SE" sz="1400"/>
              <a:t>Mottagningar</a:t>
            </a:r>
            <a:endParaRPr lang="sv-SE" sz="1400">
              <a:cs typeface="Arial"/>
            </a:endParaRPr>
          </a:p>
          <a:p>
            <a:pPr>
              <a:spcBef>
                <a:spcPts val="900"/>
              </a:spcBef>
            </a:pPr>
            <a:r>
              <a:rPr lang="sv-SE" sz="1400" b="1">
                <a:solidFill>
                  <a:schemeClr val="tx2"/>
                </a:solidFill>
              </a:rPr>
              <a:t>Primärvården</a:t>
            </a:r>
          </a:p>
          <a:p>
            <a:pPr marL="177800" indent="-177800">
              <a:buFont typeface="Arial" panose="020B0604020202020204" pitchFamily="34" charset="0"/>
              <a:buChar char="•"/>
            </a:pPr>
            <a:r>
              <a:rPr lang="sv-SE" sz="1400"/>
              <a:t>BMM </a:t>
            </a:r>
            <a:br>
              <a:rPr lang="sv-SE" sz="1400"/>
            </a:br>
            <a:r>
              <a:rPr lang="sv-SE" sz="1400">
                <a:solidFill>
                  <a:schemeClr val="bg1">
                    <a:lumMod val="50000"/>
                  </a:schemeClr>
                </a:solidFill>
              </a:rPr>
              <a:t>Sjöbo, Skurup, Ystad</a:t>
            </a:r>
            <a:endParaRPr lang="sv-SE" sz="1400">
              <a:solidFill>
                <a:schemeClr val="bg1">
                  <a:lumMod val="50000"/>
                </a:schemeClr>
              </a:solidFill>
              <a:cs typeface="Arial"/>
            </a:endParaRPr>
          </a:p>
          <a:p>
            <a:pPr>
              <a:spcBef>
                <a:spcPts val="900"/>
              </a:spcBef>
            </a:pPr>
            <a:r>
              <a:rPr lang="sv-SE" sz="1400" b="1">
                <a:solidFill>
                  <a:schemeClr val="tx2"/>
                </a:solidFill>
              </a:rPr>
              <a:t>Privata vårdgivare</a:t>
            </a:r>
          </a:p>
          <a:p>
            <a:pPr marL="177800" indent="-177800">
              <a:buFont typeface="Arial" panose="020B0604020202020204" pitchFamily="34" charset="0"/>
              <a:buChar char="•"/>
            </a:pPr>
            <a:r>
              <a:rPr lang="sv-SE" sz="1400"/>
              <a:t>Ögon/Grå starr </a:t>
            </a:r>
            <a:r>
              <a:rPr lang="sv-SE" sz="1400">
                <a:solidFill>
                  <a:schemeClr val="bg1">
                    <a:lumMod val="50000"/>
                  </a:schemeClr>
                </a:solidFill>
              </a:rPr>
              <a:t>Ystad</a:t>
            </a:r>
            <a:endParaRPr lang="sv-SE" sz="1400">
              <a:solidFill>
                <a:schemeClr val="bg1">
                  <a:lumMod val="50000"/>
                </a:schemeClr>
              </a:solidFill>
              <a:cs typeface="Arial"/>
            </a:endParaRPr>
          </a:p>
          <a:p>
            <a:pPr marL="177800" indent="-177800">
              <a:buFont typeface="Arial" panose="020B0604020202020204" pitchFamily="34" charset="0"/>
              <a:buChar char="•"/>
            </a:pPr>
            <a:r>
              <a:rPr lang="sv-SE" sz="1400"/>
              <a:t>BMM</a:t>
            </a:r>
            <a:br>
              <a:rPr lang="sv-SE" sz="1400"/>
            </a:br>
            <a:r>
              <a:rPr lang="sv-SE" sz="1400">
                <a:solidFill>
                  <a:schemeClr val="bg1">
                    <a:lumMod val="50000"/>
                  </a:schemeClr>
                </a:solidFill>
              </a:rPr>
              <a:t>Ystad, Tomelilla, Simrishamn</a:t>
            </a:r>
            <a:endParaRPr lang="sv-SE" sz="1400">
              <a:solidFill>
                <a:schemeClr val="bg1">
                  <a:lumMod val="50000"/>
                </a:schemeClr>
              </a:solidFill>
              <a:cs typeface="Arial"/>
            </a:endParaRPr>
          </a:p>
        </p:txBody>
      </p:sp>
      <p:sp>
        <p:nvSpPr>
          <p:cNvPr id="21" name="textruta 20">
            <a:extLst>
              <a:ext uri="{FF2B5EF4-FFF2-40B4-BE49-F238E27FC236}">
                <a16:creationId xmlns:a16="http://schemas.microsoft.com/office/drawing/2014/main" id="{F22245AA-1BBC-9270-0B17-0B9BB09F6847}"/>
              </a:ext>
            </a:extLst>
          </p:cNvPr>
          <p:cNvSpPr txBox="1"/>
          <p:nvPr/>
        </p:nvSpPr>
        <p:spPr>
          <a:xfrm>
            <a:off x="4299201" y="1333920"/>
            <a:ext cx="1844353" cy="1931298"/>
          </a:xfrm>
          <a:prstGeom prst="rect">
            <a:avLst/>
          </a:prstGeom>
          <a:noFill/>
        </p:spPr>
        <p:txBody>
          <a:bodyPr wrap="square">
            <a:spAutoFit/>
          </a:bodyPr>
          <a:lstStyle/>
          <a:p>
            <a:r>
              <a:rPr lang="sv-SE" sz="1400" b="1">
                <a:solidFill>
                  <a:schemeClr val="tx2"/>
                </a:solidFill>
              </a:rPr>
              <a:t>Primärvården</a:t>
            </a:r>
          </a:p>
          <a:p>
            <a:pPr marL="177800" indent="-177800">
              <a:buFont typeface="Arial" panose="020B0604020202020204" pitchFamily="34" charset="0"/>
              <a:buChar char="•"/>
            </a:pPr>
            <a:r>
              <a:rPr lang="sv-SE" sz="1400"/>
              <a:t>VC, BVC, KHM </a:t>
            </a:r>
            <a:br>
              <a:rPr lang="sv-SE" sz="1400">
                <a:solidFill>
                  <a:schemeClr val="accent3">
                    <a:lumMod val="75000"/>
                  </a:schemeClr>
                </a:solidFill>
              </a:rPr>
            </a:br>
            <a:r>
              <a:rPr lang="sv-SE" sz="1400">
                <a:solidFill>
                  <a:schemeClr val="bg1">
                    <a:lumMod val="50000"/>
                  </a:schemeClr>
                </a:solidFill>
              </a:rPr>
              <a:t>Tomelilla, Sjöbo, </a:t>
            </a:r>
            <a:br>
              <a:rPr lang="sv-SE" sz="1400">
                <a:solidFill>
                  <a:schemeClr val="bg1">
                    <a:lumMod val="50000"/>
                  </a:schemeClr>
                </a:solidFill>
              </a:rPr>
            </a:br>
            <a:r>
              <a:rPr lang="sv-SE" sz="1400">
                <a:solidFill>
                  <a:schemeClr val="bg1">
                    <a:lumMod val="50000"/>
                  </a:schemeClr>
                </a:solidFill>
              </a:rPr>
              <a:t>Brösarp</a:t>
            </a:r>
          </a:p>
          <a:p>
            <a:pPr>
              <a:spcBef>
                <a:spcPts val="900"/>
              </a:spcBef>
            </a:pPr>
            <a:r>
              <a:rPr lang="sv-SE" sz="1400" b="1">
                <a:solidFill>
                  <a:schemeClr val="tx2"/>
                </a:solidFill>
              </a:rPr>
              <a:t>Privata </a:t>
            </a:r>
            <a:br>
              <a:rPr lang="sv-SE" sz="1400" b="1">
                <a:solidFill>
                  <a:schemeClr val="tx2"/>
                </a:solidFill>
              </a:rPr>
            </a:br>
            <a:r>
              <a:rPr lang="sv-SE" sz="1400" b="1">
                <a:solidFill>
                  <a:schemeClr val="tx2"/>
                </a:solidFill>
              </a:rPr>
              <a:t>vårdgivare</a:t>
            </a:r>
          </a:p>
          <a:p>
            <a:pPr marL="177800" indent="-177800">
              <a:buFont typeface="Arial" panose="020B0604020202020204" pitchFamily="34" charset="0"/>
              <a:buChar char="•"/>
            </a:pPr>
            <a:r>
              <a:rPr lang="sv-SE" sz="1400"/>
              <a:t>VC, BVC, UM </a:t>
            </a:r>
            <a:br>
              <a:rPr lang="sv-SE" sz="1400">
                <a:solidFill>
                  <a:schemeClr val="accent3">
                    <a:lumMod val="75000"/>
                  </a:schemeClr>
                </a:solidFill>
              </a:rPr>
            </a:br>
            <a:r>
              <a:rPr lang="sv-SE" sz="1400">
                <a:solidFill>
                  <a:schemeClr val="bg1">
                    <a:lumMod val="50000"/>
                  </a:schemeClr>
                </a:solidFill>
              </a:rPr>
              <a:t>Tomelilla, Sjöbo</a:t>
            </a:r>
          </a:p>
        </p:txBody>
      </p:sp>
      <p:sp>
        <p:nvSpPr>
          <p:cNvPr id="22" name="textruta 21">
            <a:extLst>
              <a:ext uri="{FF2B5EF4-FFF2-40B4-BE49-F238E27FC236}">
                <a16:creationId xmlns:a16="http://schemas.microsoft.com/office/drawing/2014/main" id="{00791793-607C-DD2D-37D0-446E97075449}"/>
              </a:ext>
            </a:extLst>
          </p:cNvPr>
          <p:cNvSpPr txBox="1"/>
          <p:nvPr/>
        </p:nvSpPr>
        <p:spPr>
          <a:xfrm>
            <a:off x="6176861" y="1333920"/>
            <a:ext cx="1989737" cy="4662815"/>
          </a:xfrm>
          <a:prstGeom prst="rect">
            <a:avLst/>
          </a:prstGeom>
          <a:noFill/>
        </p:spPr>
        <p:txBody>
          <a:bodyPr wrap="square" lIns="91440" tIns="45720" rIns="91440" bIns="45720" anchor="t">
            <a:spAutoFit/>
          </a:bodyPr>
          <a:lstStyle/>
          <a:p>
            <a:pPr>
              <a:spcBef>
                <a:spcPts val="900"/>
              </a:spcBef>
            </a:pPr>
            <a:r>
              <a:rPr lang="sv-SE" sz="1400" b="1">
                <a:solidFill>
                  <a:schemeClr val="tx2"/>
                </a:solidFill>
              </a:rPr>
              <a:t>Psykiatri, habilitering </a:t>
            </a:r>
            <a:br>
              <a:rPr lang="sv-SE" sz="1400" b="1">
                <a:solidFill>
                  <a:schemeClr val="tx2"/>
                </a:solidFill>
              </a:rPr>
            </a:br>
            <a:r>
              <a:rPr lang="sv-SE" sz="1400" b="1">
                <a:solidFill>
                  <a:schemeClr val="tx2"/>
                </a:solidFill>
              </a:rPr>
              <a:t>och hjälpmedel</a:t>
            </a:r>
            <a:endParaRPr lang="sv-SE" sz="1400" b="1">
              <a:solidFill>
                <a:schemeClr val="tx2"/>
              </a:solidFill>
              <a:cs typeface="Arial"/>
            </a:endParaRPr>
          </a:p>
          <a:p>
            <a:pPr marL="177800" indent="-177800">
              <a:buFont typeface="Arial" panose="020B0604020202020204" pitchFamily="34" charset="0"/>
              <a:buChar char="•"/>
            </a:pPr>
            <a:r>
              <a:rPr lang="sv-SE" sz="1400"/>
              <a:t>VUP</a:t>
            </a:r>
            <a:r>
              <a:rPr lang="sv-SE" sz="1400">
                <a:solidFill>
                  <a:schemeClr val="accent4">
                    <a:lumMod val="50000"/>
                  </a:schemeClr>
                </a:solidFill>
              </a:rPr>
              <a:t> </a:t>
            </a:r>
            <a:r>
              <a:rPr lang="sv-SE" sz="1400">
                <a:solidFill>
                  <a:schemeClr val="bg1">
                    <a:lumMod val="50000"/>
                  </a:schemeClr>
                </a:solidFill>
                <a:ea typeface="+mn-lt"/>
                <a:cs typeface="+mn-lt"/>
              </a:rPr>
              <a:t>Ystad, Sjöbo</a:t>
            </a:r>
          </a:p>
          <a:p>
            <a:pPr marL="177800" indent="-177800">
              <a:buFont typeface="Arial" panose="020B0604020202020204" pitchFamily="34" charset="0"/>
              <a:buChar char="•"/>
            </a:pPr>
            <a:r>
              <a:rPr lang="sv-SE" sz="1400"/>
              <a:t>BUP</a:t>
            </a:r>
            <a:endParaRPr lang="sv-SE" sz="1400" i="1"/>
          </a:p>
          <a:p>
            <a:pPr marL="177800" indent="-177800">
              <a:buFont typeface="Arial" panose="020B0604020202020204" pitchFamily="34" charset="0"/>
              <a:buChar char="•"/>
            </a:pPr>
            <a:r>
              <a:rPr lang="sv-SE" sz="1400"/>
              <a:t>Habilitering</a:t>
            </a:r>
            <a:endParaRPr lang="sv-SE" sz="1400" i="1">
              <a:cs typeface="Arial"/>
            </a:endParaRPr>
          </a:p>
          <a:p>
            <a:pPr marL="177800" indent="-177800">
              <a:buFont typeface="Arial" panose="020B0604020202020204" pitchFamily="34" charset="0"/>
              <a:buChar char="•"/>
            </a:pPr>
            <a:r>
              <a:rPr lang="sv-SE" sz="1400">
                <a:ea typeface="+mn-lt"/>
                <a:cs typeface="+mn-lt"/>
              </a:rPr>
              <a:t>Maria mottagning</a:t>
            </a:r>
            <a:endParaRPr lang="sv-SE" sz="1400"/>
          </a:p>
          <a:p>
            <a:pPr>
              <a:spcBef>
                <a:spcPts val="900"/>
              </a:spcBef>
            </a:pPr>
            <a:r>
              <a:rPr lang="sv-SE" sz="1400" b="1">
                <a:solidFill>
                  <a:schemeClr val="tx2"/>
                </a:solidFill>
              </a:rPr>
              <a:t>Primärvården</a:t>
            </a:r>
            <a:endParaRPr lang="sv-SE" sz="1400" b="1">
              <a:solidFill>
                <a:schemeClr val="tx2"/>
              </a:solidFill>
              <a:cs typeface="Arial"/>
            </a:endParaRPr>
          </a:p>
          <a:p>
            <a:pPr marL="177800" indent="-177800">
              <a:buFont typeface="Arial" panose="020B0604020202020204" pitchFamily="34" charset="0"/>
              <a:buChar char="•"/>
            </a:pPr>
            <a:r>
              <a:rPr lang="sv-SE" sz="1400"/>
              <a:t>VC, BVC, KHM </a:t>
            </a:r>
            <a:br>
              <a:rPr lang="sv-SE" sz="1400"/>
            </a:br>
            <a:r>
              <a:rPr lang="sv-SE" sz="1400">
                <a:solidFill>
                  <a:schemeClr val="bg1">
                    <a:lumMod val="50000"/>
                  </a:schemeClr>
                </a:solidFill>
              </a:rPr>
              <a:t>Ystad, Skurup</a:t>
            </a:r>
            <a:endParaRPr lang="sv-SE" sz="1600"/>
          </a:p>
          <a:p>
            <a:pPr>
              <a:spcBef>
                <a:spcPts val="900"/>
              </a:spcBef>
            </a:pPr>
            <a:r>
              <a:rPr lang="sv-SE" sz="1400" b="1">
                <a:solidFill>
                  <a:schemeClr val="tx2"/>
                </a:solidFill>
              </a:rPr>
              <a:t>Privata </a:t>
            </a:r>
            <a:br>
              <a:rPr lang="sv-SE" sz="1400" b="1">
                <a:solidFill>
                  <a:schemeClr val="tx2"/>
                </a:solidFill>
              </a:rPr>
            </a:br>
            <a:r>
              <a:rPr lang="sv-SE" sz="1400" b="1">
                <a:solidFill>
                  <a:schemeClr val="tx2"/>
                </a:solidFill>
              </a:rPr>
              <a:t>vårdgivare</a:t>
            </a:r>
          </a:p>
          <a:p>
            <a:pPr marL="177800" indent="-177800">
              <a:buFont typeface="Arial" panose="020B0604020202020204" pitchFamily="34" charset="0"/>
              <a:buChar char="•"/>
            </a:pPr>
            <a:r>
              <a:rPr lang="sv-SE" sz="1400"/>
              <a:t>VC, BVC, KHM</a:t>
            </a:r>
            <a:br>
              <a:rPr lang="sv-SE" sz="1400"/>
            </a:br>
            <a:r>
              <a:rPr lang="sv-SE" sz="1400">
                <a:solidFill>
                  <a:schemeClr val="bg1">
                    <a:lumMod val="50000"/>
                  </a:schemeClr>
                </a:solidFill>
              </a:rPr>
              <a:t>Ystad, </a:t>
            </a:r>
            <a:r>
              <a:rPr lang="sv-SE" sz="1400" err="1">
                <a:solidFill>
                  <a:schemeClr val="bg1">
                    <a:lumMod val="50000"/>
                  </a:schemeClr>
                </a:solidFill>
              </a:rPr>
              <a:t>Rydsgård</a:t>
            </a:r>
            <a:endParaRPr lang="sv-SE" sz="1400">
              <a:solidFill>
                <a:schemeClr val="bg1">
                  <a:lumMod val="50000"/>
                </a:schemeClr>
              </a:solidFill>
              <a:cs typeface="Arial"/>
            </a:endParaRPr>
          </a:p>
          <a:p>
            <a:pPr marL="177800" indent="-177800">
              <a:buFont typeface="Arial" panose="020B0604020202020204" pitchFamily="34" charset="0"/>
              <a:buChar char="•"/>
            </a:pPr>
            <a:r>
              <a:rPr lang="sv-SE" sz="1400"/>
              <a:t>Hud, </a:t>
            </a:r>
            <a:r>
              <a:rPr lang="sv-SE" sz="1400" err="1"/>
              <a:t>Laro</a:t>
            </a:r>
            <a:r>
              <a:rPr lang="sv-SE" sz="1400"/>
              <a:t>, Audionom </a:t>
            </a:r>
            <a:br>
              <a:rPr lang="sv-SE" sz="1400"/>
            </a:br>
            <a:r>
              <a:rPr lang="sv-SE" sz="1400">
                <a:solidFill>
                  <a:schemeClr val="bg1">
                    <a:lumMod val="50000"/>
                  </a:schemeClr>
                </a:solidFill>
              </a:rPr>
              <a:t>Ystad</a:t>
            </a:r>
          </a:p>
          <a:p>
            <a:pPr marL="177800" indent="-177800">
              <a:buFont typeface="Arial" panose="020B0604020202020204" pitchFamily="34" charset="0"/>
              <a:buChar char="•"/>
            </a:pPr>
            <a:r>
              <a:rPr lang="sv-SE" sz="1400"/>
              <a:t>Öppen </a:t>
            </a:r>
            <a:r>
              <a:rPr lang="sv-SE" sz="1400" err="1"/>
              <a:t>spec.vård</a:t>
            </a:r>
            <a:r>
              <a:rPr lang="sv-SE" sz="1400"/>
              <a:t> </a:t>
            </a:r>
            <a:r>
              <a:rPr lang="sv-SE" sz="1400">
                <a:solidFill>
                  <a:schemeClr val="bg1">
                    <a:lumMod val="50000"/>
                  </a:schemeClr>
                </a:solidFill>
              </a:rPr>
              <a:t>Skurup</a:t>
            </a:r>
          </a:p>
          <a:p>
            <a:pPr marL="285750" indent="-285750">
              <a:buFontTx/>
              <a:buChar char="-"/>
            </a:pPr>
            <a:endParaRPr lang="sv-SE" sz="1600" i="1"/>
          </a:p>
        </p:txBody>
      </p:sp>
      <p:sp>
        <p:nvSpPr>
          <p:cNvPr id="23" name="textruta 22">
            <a:extLst>
              <a:ext uri="{FF2B5EF4-FFF2-40B4-BE49-F238E27FC236}">
                <a16:creationId xmlns:a16="http://schemas.microsoft.com/office/drawing/2014/main" id="{013F0057-C9DD-E641-6714-1310A9E5A691}"/>
              </a:ext>
            </a:extLst>
          </p:cNvPr>
          <p:cNvSpPr txBox="1"/>
          <p:nvPr/>
        </p:nvSpPr>
        <p:spPr>
          <a:xfrm>
            <a:off x="8041805" y="1333920"/>
            <a:ext cx="1778717" cy="3039294"/>
          </a:xfrm>
          <a:prstGeom prst="rect">
            <a:avLst/>
          </a:prstGeom>
          <a:noFill/>
        </p:spPr>
        <p:txBody>
          <a:bodyPr wrap="square" lIns="91440" tIns="45720" rIns="91440" bIns="45720" anchor="t">
            <a:spAutoFit/>
          </a:bodyPr>
          <a:lstStyle/>
          <a:p>
            <a:r>
              <a:rPr lang="sv-SE" sz="1400" b="1">
                <a:solidFill>
                  <a:schemeClr val="tx2"/>
                </a:solidFill>
              </a:rPr>
              <a:t>Psykiatri, </a:t>
            </a:r>
            <a:br>
              <a:rPr lang="sv-SE" sz="1400" b="1">
                <a:solidFill>
                  <a:schemeClr val="tx2"/>
                </a:solidFill>
              </a:rPr>
            </a:br>
            <a:r>
              <a:rPr lang="sv-SE" sz="1400" b="1">
                <a:solidFill>
                  <a:schemeClr val="tx2"/>
                </a:solidFill>
              </a:rPr>
              <a:t>habilitering </a:t>
            </a:r>
          </a:p>
          <a:p>
            <a:r>
              <a:rPr lang="sv-SE" sz="1400" b="1">
                <a:solidFill>
                  <a:schemeClr val="tx2"/>
                </a:solidFill>
              </a:rPr>
              <a:t>och hjälpmedel</a:t>
            </a:r>
            <a:endParaRPr lang="sv-SE" sz="1400" b="1">
              <a:solidFill>
                <a:schemeClr val="tx2"/>
              </a:solidFill>
              <a:cs typeface="Arial"/>
            </a:endParaRPr>
          </a:p>
          <a:p>
            <a:pPr marL="177800" indent="-177800">
              <a:buFont typeface="Arial" panose="020B0604020202020204" pitchFamily="34" charset="0"/>
              <a:buChar char="•"/>
            </a:pPr>
            <a:r>
              <a:rPr lang="sv-SE" sz="1400"/>
              <a:t>VUP</a:t>
            </a:r>
            <a:r>
              <a:rPr lang="sv-SE" sz="1400">
                <a:cs typeface="Arial"/>
              </a:rPr>
              <a:t> </a:t>
            </a:r>
            <a:br>
              <a:rPr lang="sv-SE" sz="1400">
                <a:cs typeface="Arial"/>
              </a:rPr>
            </a:br>
            <a:r>
              <a:rPr lang="sv-SE" sz="1400">
                <a:solidFill>
                  <a:schemeClr val="bg1">
                    <a:lumMod val="50000"/>
                  </a:schemeClr>
                </a:solidFill>
              </a:rPr>
              <a:t>Simrishamn</a:t>
            </a:r>
            <a:endParaRPr lang="sv-SE" sz="1400">
              <a:solidFill>
                <a:schemeClr val="bg1">
                  <a:lumMod val="50000"/>
                </a:schemeClr>
              </a:solidFill>
              <a:cs typeface="Arial"/>
            </a:endParaRPr>
          </a:p>
          <a:p>
            <a:pPr>
              <a:spcBef>
                <a:spcPts val="900"/>
              </a:spcBef>
            </a:pPr>
            <a:r>
              <a:rPr lang="sv-SE" sz="1400" b="1">
                <a:solidFill>
                  <a:schemeClr val="tx2"/>
                </a:solidFill>
              </a:rPr>
              <a:t>Privata </a:t>
            </a:r>
            <a:br>
              <a:rPr lang="sv-SE" sz="1400" b="1">
                <a:solidFill>
                  <a:schemeClr val="tx2"/>
                </a:solidFill>
              </a:rPr>
            </a:br>
            <a:r>
              <a:rPr lang="sv-SE" sz="1400" b="1">
                <a:solidFill>
                  <a:schemeClr val="tx2"/>
                </a:solidFill>
              </a:rPr>
              <a:t>vårdgivare</a:t>
            </a:r>
            <a:endParaRPr lang="sv-SE" sz="1400" b="1">
              <a:solidFill>
                <a:schemeClr val="tx2"/>
              </a:solidFill>
              <a:cs typeface="Arial"/>
            </a:endParaRPr>
          </a:p>
          <a:p>
            <a:pPr marL="177800" indent="-177800">
              <a:buFont typeface="Arial" panose="020B0604020202020204" pitchFamily="34" charset="0"/>
              <a:buChar char="•"/>
            </a:pPr>
            <a:r>
              <a:rPr lang="sv-SE" sz="1400"/>
              <a:t>VC, BVC </a:t>
            </a:r>
            <a:br>
              <a:rPr lang="sv-SE" sz="1400"/>
            </a:br>
            <a:r>
              <a:rPr lang="sv-SE" sz="1400">
                <a:solidFill>
                  <a:schemeClr val="bg1">
                    <a:lumMod val="50000"/>
                  </a:schemeClr>
                </a:solidFill>
              </a:rPr>
              <a:t>Simrishamn, </a:t>
            </a:r>
            <a:br>
              <a:rPr lang="sv-SE" sz="1400"/>
            </a:br>
            <a:r>
              <a:rPr lang="sv-SE" sz="1400">
                <a:solidFill>
                  <a:schemeClr val="bg1">
                    <a:lumMod val="50000"/>
                  </a:schemeClr>
                </a:solidFill>
              </a:rPr>
              <a:t>Borrby</a:t>
            </a:r>
            <a:endParaRPr lang="sv-SE" sz="1400">
              <a:solidFill>
                <a:schemeClr val="bg1">
                  <a:lumMod val="50000"/>
                </a:schemeClr>
              </a:solidFill>
              <a:cs typeface="Arial"/>
            </a:endParaRPr>
          </a:p>
          <a:p>
            <a:pPr marL="177800" indent="-177800">
              <a:buFont typeface="Arial" panose="020B0604020202020204" pitchFamily="34" charset="0"/>
              <a:buChar char="•"/>
            </a:pPr>
            <a:r>
              <a:rPr lang="sv-SE" sz="1400"/>
              <a:t>Audionom</a:t>
            </a:r>
            <a:r>
              <a:rPr lang="sv-SE" sz="1400">
                <a:solidFill>
                  <a:schemeClr val="accent4">
                    <a:lumMod val="50000"/>
                  </a:schemeClr>
                </a:solidFill>
              </a:rPr>
              <a:t> </a:t>
            </a:r>
            <a:br>
              <a:rPr lang="sv-SE" sz="1400"/>
            </a:br>
            <a:r>
              <a:rPr lang="sv-SE" sz="1400">
                <a:solidFill>
                  <a:schemeClr val="bg1">
                    <a:lumMod val="50000"/>
                  </a:schemeClr>
                </a:solidFill>
              </a:rPr>
              <a:t>Simrishamn</a:t>
            </a:r>
            <a:endParaRPr lang="sv-SE" sz="1400">
              <a:solidFill>
                <a:schemeClr val="bg1">
                  <a:lumMod val="50000"/>
                </a:schemeClr>
              </a:solidFill>
              <a:cs typeface="Arial"/>
            </a:endParaRPr>
          </a:p>
          <a:p>
            <a:pPr marL="285750" indent="-285750">
              <a:buFontTx/>
              <a:buChar char="-"/>
            </a:pPr>
            <a:endParaRPr lang="sv-SE" sz="1600" i="1"/>
          </a:p>
        </p:txBody>
      </p:sp>
      <p:sp>
        <p:nvSpPr>
          <p:cNvPr id="24" name="textruta 23">
            <a:extLst>
              <a:ext uri="{FF2B5EF4-FFF2-40B4-BE49-F238E27FC236}">
                <a16:creationId xmlns:a16="http://schemas.microsoft.com/office/drawing/2014/main" id="{64E97C32-E9AB-57F6-8310-FA8B92EFFE47}"/>
              </a:ext>
            </a:extLst>
          </p:cNvPr>
          <p:cNvSpPr txBox="1"/>
          <p:nvPr/>
        </p:nvSpPr>
        <p:spPr>
          <a:xfrm>
            <a:off x="9859314" y="1333920"/>
            <a:ext cx="1756393" cy="1908215"/>
          </a:xfrm>
          <a:prstGeom prst="rect">
            <a:avLst/>
          </a:prstGeom>
          <a:noFill/>
        </p:spPr>
        <p:txBody>
          <a:bodyPr wrap="square">
            <a:spAutoFit/>
          </a:bodyPr>
          <a:lstStyle/>
          <a:p>
            <a:r>
              <a:rPr lang="sv-SE" sz="1400" b="1">
                <a:solidFill>
                  <a:schemeClr val="tx2"/>
                </a:solidFill>
              </a:rPr>
              <a:t>Privata</a:t>
            </a:r>
            <a:br>
              <a:rPr lang="sv-SE" sz="1400" b="1">
                <a:solidFill>
                  <a:schemeClr val="tx2"/>
                </a:solidFill>
              </a:rPr>
            </a:br>
            <a:r>
              <a:rPr lang="sv-SE" sz="1400" b="1">
                <a:solidFill>
                  <a:schemeClr val="tx2"/>
                </a:solidFill>
              </a:rPr>
              <a:t>vårdgivare</a:t>
            </a:r>
          </a:p>
          <a:p>
            <a:pPr marL="177800" indent="-177800">
              <a:buFont typeface="Arial" panose="020B0604020202020204" pitchFamily="34" charset="0"/>
              <a:buChar char="•"/>
            </a:pPr>
            <a:r>
              <a:rPr lang="sv-SE" sz="1400"/>
              <a:t>Simrishamns </a:t>
            </a:r>
            <a:br>
              <a:rPr lang="sv-SE" sz="1400"/>
            </a:br>
            <a:r>
              <a:rPr lang="sv-SE" sz="1400"/>
              <a:t>sjukhus inkl. UM</a:t>
            </a:r>
          </a:p>
          <a:p>
            <a:pPr marL="177800" indent="-177800">
              <a:buFont typeface="Arial" panose="020B0604020202020204" pitchFamily="34" charset="0"/>
              <a:buChar char="•"/>
            </a:pPr>
            <a:r>
              <a:rPr lang="sv-SE" sz="1400"/>
              <a:t>Bild- och funktionsmedicin (steg 1)</a:t>
            </a:r>
          </a:p>
          <a:p>
            <a:endParaRPr lang="sv-SE" sz="1600"/>
          </a:p>
        </p:txBody>
      </p:sp>
      <p:sp>
        <p:nvSpPr>
          <p:cNvPr id="26" name="textruta 25">
            <a:extLst>
              <a:ext uri="{FF2B5EF4-FFF2-40B4-BE49-F238E27FC236}">
                <a16:creationId xmlns:a16="http://schemas.microsoft.com/office/drawing/2014/main" id="{669BF5D0-44F1-4A37-34C5-E1D6D8D10C6A}"/>
              </a:ext>
            </a:extLst>
          </p:cNvPr>
          <p:cNvSpPr txBox="1"/>
          <p:nvPr/>
        </p:nvSpPr>
        <p:spPr>
          <a:xfrm>
            <a:off x="3900811" y="5839258"/>
            <a:ext cx="3247086" cy="600164"/>
          </a:xfrm>
          <a:prstGeom prst="rect">
            <a:avLst/>
          </a:prstGeom>
          <a:noFill/>
          <a:ln>
            <a:noFill/>
          </a:ln>
        </p:spPr>
        <p:txBody>
          <a:bodyPr wrap="square" rtlCol="0">
            <a:spAutoFit/>
          </a:bodyPr>
          <a:lstStyle/>
          <a:p>
            <a:r>
              <a:rPr lang="sv-SE" sz="1100"/>
              <a:t>ASIH – avancerad sjukvård i hemmet</a:t>
            </a:r>
          </a:p>
          <a:p>
            <a:r>
              <a:rPr lang="sv-SE" sz="1100"/>
              <a:t>BMM – barnmorskemottagning </a:t>
            </a:r>
          </a:p>
          <a:p>
            <a:r>
              <a:rPr lang="sv-SE" sz="1100"/>
              <a:t>BUP – barn- och ungdomspsykiatri</a:t>
            </a:r>
          </a:p>
        </p:txBody>
      </p:sp>
      <p:sp>
        <p:nvSpPr>
          <p:cNvPr id="28" name="textruta 27">
            <a:extLst>
              <a:ext uri="{FF2B5EF4-FFF2-40B4-BE49-F238E27FC236}">
                <a16:creationId xmlns:a16="http://schemas.microsoft.com/office/drawing/2014/main" id="{9226D789-2FFE-A4A6-3735-DAD49980F415}"/>
              </a:ext>
            </a:extLst>
          </p:cNvPr>
          <p:cNvSpPr txBox="1"/>
          <p:nvPr/>
        </p:nvSpPr>
        <p:spPr>
          <a:xfrm>
            <a:off x="6337619" y="5847136"/>
            <a:ext cx="2722694" cy="600164"/>
          </a:xfrm>
          <a:prstGeom prst="rect">
            <a:avLst/>
          </a:prstGeom>
          <a:noFill/>
          <a:ln>
            <a:noFill/>
          </a:ln>
        </p:spPr>
        <p:txBody>
          <a:bodyPr wrap="square" rtlCol="0">
            <a:spAutoFit/>
          </a:bodyPr>
          <a:lstStyle>
            <a:defPPr>
              <a:defRPr lang="sv-SE"/>
            </a:defPPr>
            <a:lvl1pPr>
              <a:defRPr sz="1100"/>
            </a:lvl1pPr>
          </a:lstStyle>
          <a:p>
            <a:r>
              <a:rPr lang="sv-SE" sz="1100"/>
              <a:t>BVC –  barnavårdscentral</a:t>
            </a:r>
          </a:p>
          <a:p>
            <a:r>
              <a:rPr lang="sv-SE"/>
              <a:t>GSF – gemensam servicefunktion</a:t>
            </a:r>
          </a:p>
          <a:p>
            <a:r>
              <a:rPr lang="sv-SE"/>
              <a:t>KHM – kvälls- och helgmottagning</a:t>
            </a:r>
          </a:p>
        </p:txBody>
      </p:sp>
      <p:grpSp>
        <p:nvGrpSpPr>
          <p:cNvPr id="8" name="Grupp 7"/>
          <p:cNvGrpSpPr/>
          <p:nvPr/>
        </p:nvGrpSpPr>
        <p:grpSpPr>
          <a:xfrm>
            <a:off x="9970610" y="3420120"/>
            <a:ext cx="1645097" cy="1776704"/>
            <a:chOff x="9728095" y="2871854"/>
            <a:chExt cx="2393517" cy="2584998"/>
          </a:xfrm>
        </p:grpSpPr>
        <p:pic>
          <p:nvPicPr>
            <p:cNvPr id="25" name="Bildobjekt 24">
              <a:extLst>
                <a:ext uri="{FF2B5EF4-FFF2-40B4-BE49-F238E27FC236}">
                  <a16:creationId xmlns:a16="http://schemas.microsoft.com/office/drawing/2014/main" id="{9BE38793-43D8-9570-3ECB-BA3163F66D3E}"/>
                </a:ext>
              </a:extLst>
            </p:cNvPr>
            <p:cNvPicPr>
              <a:picLocks noChangeAspect="1"/>
            </p:cNvPicPr>
            <p:nvPr/>
          </p:nvPicPr>
          <p:blipFill>
            <a:blip r:embed="rId3">
              <a:duotone>
                <a:schemeClr val="accent1">
                  <a:shade val="45000"/>
                  <a:satMod val="135000"/>
                </a:schemeClr>
                <a:prstClr val="white"/>
              </a:duotone>
            </a:blip>
            <a:stretch>
              <a:fillRect/>
            </a:stretch>
          </p:blipFill>
          <p:spPr>
            <a:xfrm>
              <a:off x="9728095" y="2871854"/>
              <a:ext cx="2393517" cy="2584998"/>
            </a:xfrm>
            <a:prstGeom prst="rect">
              <a:avLst/>
            </a:prstGeom>
          </p:spPr>
        </p:pic>
        <p:sp>
          <p:nvSpPr>
            <p:cNvPr id="6" name="Ellips 5">
              <a:extLst>
                <a:ext uri="{FF2B5EF4-FFF2-40B4-BE49-F238E27FC236}">
                  <a16:creationId xmlns:a16="http://schemas.microsoft.com/office/drawing/2014/main" id="{221148B0-B63C-0EAE-0CC3-0407D1AB2C92}"/>
                </a:ext>
              </a:extLst>
            </p:cNvPr>
            <p:cNvSpPr/>
            <p:nvPr/>
          </p:nvSpPr>
          <p:spPr>
            <a:xfrm>
              <a:off x="10898899" y="4316792"/>
              <a:ext cx="1086412" cy="1032396"/>
            </a:xfrm>
            <a:prstGeom prst="ellipse">
              <a:avLst/>
            </a:prstGeom>
            <a:noFill/>
            <a:ln w="28575">
              <a:solidFill>
                <a:schemeClr val="accent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err="1">
                <a:solidFill>
                  <a:schemeClr val="tx1"/>
                </a:solidFill>
              </a:endParaRPr>
            </a:p>
          </p:txBody>
        </p:sp>
      </p:grpSp>
      <p:graphicFrame>
        <p:nvGraphicFramePr>
          <p:cNvPr id="27" name="Tabell 26"/>
          <p:cNvGraphicFramePr>
            <a:graphicFrameLocks noGrp="1"/>
          </p:cNvGraphicFramePr>
          <p:nvPr/>
        </p:nvGraphicFramePr>
        <p:xfrm>
          <a:off x="625688" y="921276"/>
          <a:ext cx="10995504" cy="370793"/>
        </p:xfrm>
        <a:graphic>
          <a:graphicData uri="http://schemas.openxmlformats.org/drawingml/2006/table">
            <a:tbl>
              <a:tblPr firstRow="1" bandRow="1">
                <a:tableStyleId>{5C22544A-7EE6-4342-B048-85BDC9FD1C3A}</a:tableStyleId>
              </a:tblPr>
              <a:tblGrid>
                <a:gridCol w="1832584">
                  <a:extLst>
                    <a:ext uri="{9D8B030D-6E8A-4147-A177-3AD203B41FA5}">
                      <a16:colId xmlns:a16="http://schemas.microsoft.com/office/drawing/2014/main" val="20000"/>
                    </a:ext>
                  </a:extLst>
                </a:gridCol>
                <a:gridCol w="1832584">
                  <a:extLst>
                    <a:ext uri="{9D8B030D-6E8A-4147-A177-3AD203B41FA5}">
                      <a16:colId xmlns:a16="http://schemas.microsoft.com/office/drawing/2014/main" val="20001"/>
                    </a:ext>
                  </a:extLst>
                </a:gridCol>
                <a:gridCol w="1832584">
                  <a:extLst>
                    <a:ext uri="{9D8B030D-6E8A-4147-A177-3AD203B41FA5}">
                      <a16:colId xmlns:a16="http://schemas.microsoft.com/office/drawing/2014/main" val="20002"/>
                    </a:ext>
                  </a:extLst>
                </a:gridCol>
                <a:gridCol w="1832584">
                  <a:extLst>
                    <a:ext uri="{9D8B030D-6E8A-4147-A177-3AD203B41FA5}">
                      <a16:colId xmlns:a16="http://schemas.microsoft.com/office/drawing/2014/main" val="20003"/>
                    </a:ext>
                  </a:extLst>
                </a:gridCol>
                <a:gridCol w="1832584">
                  <a:extLst>
                    <a:ext uri="{9D8B030D-6E8A-4147-A177-3AD203B41FA5}">
                      <a16:colId xmlns:a16="http://schemas.microsoft.com/office/drawing/2014/main" val="20004"/>
                    </a:ext>
                  </a:extLst>
                </a:gridCol>
                <a:gridCol w="1832584">
                  <a:extLst>
                    <a:ext uri="{9D8B030D-6E8A-4147-A177-3AD203B41FA5}">
                      <a16:colId xmlns:a16="http://schemas.microsoft.com/office/drawing/2014/main" val="20005"/>
                    </a:ext>
                  </a:extLst>
                </a:gridCol>
              </a:tblGrid>
              <a:tr h="370793">
                <a:tc>
                  <a:txBody>
                    <a:bodyPr/>
                    <a:lstStyle/>
                    <a:p>
                      <a:r>
                        <a:rPr lang="sv-SE" sz="1400"/>
                        <a:t>20 mars</a:t>
                      </a:r>
                    </a:p>
                  </a:txBody>
                  <a:tcPr>
                    <a:solidFill>
                      <a:schemeClr val="accent1"/>
                    </a:solidFill>
                  </a:tcPr>
                </a:tc>
                <a:tc>
                  <a:txBody>
                    <a:bodyPr/>
                    <a:lstStyle/>
                    <a:p>
                      <a:r>
                        <a:rPr lang="sv-SE" sz="1400"/>
                        <a:t>24 mars</a:t>
                      </a:r>
                    </a:p>
                  </a:txBody>
                  <a:tcPr>
                    <a:solidFill>
                      <a:schemeClr val="accent1"/>
                    </a:solidFill>
                  </a:tcPr>
                </a:tc>
                <a:tc>
                  <a:txBody>
                    <a:bodyPr/>
                    <a:lstStyle/>
                    <a:p>
                      <a:r>
                        <a:rPr lang="sv-SE" sz="1400"/>
                        <a:t>25 mars</a:t>
                      </a:r>
                    </a:p>
                  </a:txBody>
                  <a:tcPr>
                    <a:solidFill>
                      <a:schemeClr val="accent1"/>
                    </a:solidFill>
                  </a:tcPr>
                </a:tc>
                <a:tc>
                  <a:txBody>
                    <a:bodyPr/>
                    <a:lstStyle/>
                    <a:p>
                      <a:r>
                        <a:rPr lang="sv-SE" sz="1400"/>
                        <a:t>26 mars</a:t>
                      </a:r>
                    </a:p>
                  </a:txBody>
                  <a:tcPr>
                    <a:solidFill>
                      <a:schemeClr val="accent1"/>
                    </a:solidFill>
                  </a:tcPr>
                </a:tc>
                <a:tc>
                  <a:txBody>
                    <a:bodyPr/>
                    <a:lstStyle/>
                    <a:p>
                      <a:r>
                        <a:rPr lang="sv-SE" sz="1400"/>
                        <a:t>1 april</a:t>
                      </a:r>
                    </a:p>
                  </a:txBody>
                  <a:tcPr>
                    <a:solidFill>
                      <a:schemeClr val="accent1"/>
                    </a:solidFill>
                  </a:tcPr>
                </a:tc>
                <a:tc>
                  <a:txBody>
                    <a:bodyPr/>
                    <a:lstStyle/>
                    <a:p>
                      <a:r>
                        <a:rPr lang="sv-SE" sz="1400"/>
                        <a:t>2 april</a:t>
                      </a:r>
                    </a:p>
                  </a:txBody>
                  <a:tcPr>
                    <a:solidFill>
                      <a:schemeClr val="accent1"/>
                    </a:solidFill>
                  </a:tcPr>
                </a:tc>
                <a:extLst>
                  <a:ext uri="{0D108BD9-81ED-4DB2-BD59-A6C34878D82A}">
                    <a16:rowId xmlns:a16="http://schemas.microsoft.com/office/drawing/2014/main" val="10000"/>
                  </a:ext>
                </a:extLst>
              </a:tr>
            </a:tbl>
          </a:graphicData>
        </a:graphic>
      </p:graphicFrame>
      <p:sp>
        <p:nvSpPr>
          <p:cNvPr id="30" name="textruta 29">
            <a:extLst>
              <a:ext uri="{FF2B5EF4-FFF2-40B4-BE49-F238E27FC236}">
                <a16:creationId xmlns:a16="http://schemas.microsoft.com/office/drawing/2014/main" id="{9226D789-2FFE-A4A6-3735-DAD49980F415}"/>
              </a:ext>
            </a:extLst>
          </p:cNvPr>
          <p:cNvSpPr txBox="1"/>
          <p:nvPr/>
        </p:nvSpPr>
        <p:spPr>
          <a:xfrm>
            <a:off x="8603313" y="5847136"/>
            <a:ext cx="2363860" cy="600164"/>
          </a:xfrm>
          <a:prstGeom prst="rect">
            <a:avLst/>
          </a:prstGeom>
          <a:noFill/>
          <a:ln>
            <a:noFill/>
          </a:ln>
        </p:spPr>
        <p:txBody>
          <a:bodyPr wrap="square" rtlCol="0">
            <a:spAutoFit/>
          </a:bodyPr>
          <a:lstStyle>
            <a:defPPr>
              <a:defRPr lang="sv-SE"/>
            </a:defPPr>
            <a:lvl1pPr>
              <a:defRPr sz="1100"/>
            </a:lvl1pPr>
          </a:lstStyle>
          <a:p>
            <a:r>
              <a:rPr lang="sv-SE"/>
              <a:t>UM –  ungdomsmottagning</a:t>
            </a:r>
          </a:p>
          <a:p>
            <a:r>
              <a:rPr lang="sv-SE"/>
              <a:t>VUP – vuxenpsykiatri</a:t>
            </a:r>
          </a:p>
          <a:p>
            <a:r>
              <a:rPr lang="sv-SE" sz="1100"/>
              <a:t>VC – vårdcentral</a:t>
            </a:r>
            <a:endParaRPr lang="sv-SE"/>
          </a:p>
        </p:txBody>
      </p:sp>
      <p:sp>
        <p:nvSpPr>
          <p:cNvPr id="3" name="textruta 2">
            <a:extLst>
              <a:ext uri="{FF2B5EF4-FFF2-40B4-BE49-F238E27FC236}">
                <a16:creationId xmlns:a16="http://schemas.microsoft.com/office/drawing/2014/main" id="{0E795930-8362-EEFC-5BAB-EC162A949590}"/>
              </a:ext>
            </a:extLst>
          </p:cNvPr>
          <p:cNvSpPr txBox="1"/>
          <p:nvPr/>
        </p:nvSpPr>
        <p:spPr>
          <a:xfrm>
            <a:off x="846555" y="6547474"/>
            <a:ext cx="5331401" cy="276999"/>
          </a:xfrm>
          <a:prstGeom prst="rect">
            <a:avLst/>
          </a:prstGeom>
          <a:noFill/>
        </p:spPr>
        <p:txBody>
          <a:bodyPr wrap="square" lIns="91440" tIns="45720" rIns="91440" bIns="45720" rtlCol="0" anchor="t">
            <a:spAutoFit/>
          </a:bodyPr>
          <a:lstStyle/>
          <a:p>
            <a:pPr>
              <a:defRPr/>
            </a:pPr>
            <a:r>
              <a:rPr kumimoji="0" lang="sv-SE" sz="1200" b="0" i="0" u="none" strike="noStrike" kern="1200" cap="none" spc="0" normalizeH="0" baseline="0" noProof="0">
                <a:ln>
                  <a:noFill/>
                </a:ln>
                <a:solidFill>
                  <a:prstClr val="white">
                    <a:lumMod val="65000"/>
                  </a:prstClr>
                </a:solidFill>
                <a:effectLst/>
                <a:uLnTx/>
                <a:uFillTx/>
                <a:latin typeface="Arial" panose="020B0604020202020204"/>
                <a:ea typeface="+mn-ea"/>
                <a:cs typeface="+mn-cs"/>
              </a:rPr>
              <a:t>U</a:t>
            </a:r>
            <a:r>
              <a:rPr lang="sv-SE" sz="1200" err="1">
                <a:solidFill>
                  <a:prstClr val="white">
                    <a:lumMod val="65000"/>
                  </a:prstClr>
                </a:solidFill>
                <a:latin typeface="Arial" panose="020B0604020202020204"/>
              </a:rPr>
              <a:t>ppdaterad</a:t>
            </a:r>
            <a:r>
              <a:rPr lang="sv-SE" sz="1200">
                <a:solidFill>
                  <a:prstClr val="white">
                    <a:lumMod val="65000"/>
                  </a:prstClr>
                </a:solidFill>
                <a:latin typeface="Arial" panose="020B0604020202020204"/>
              </a:rPr>
              <a:t> 2023-11-14</a:t>
            </a:r>
            <a:endParaRPr kumimoji="0" lang="sv-SE" sz="12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89035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 10">
            <a:extLst>
              <a:ext uri="{FF2B5EF4-FFF2-40B4-BE49-F238E27FC236}">
                <a16:creationId xmlns:a16="http://schemas.microsoft.com/office/drawing/2014/main" id="{3D46D337-A04C-8494-AC5B-538F58147678}"/>
              </a:ext>
            </a:extLst>
          </p:cNvPr>
          <p:cNvGraphicFramePr>
            <a:graphicFrameLocks noGrp="1"/>
          </p:cNvGraphicFramePr>
          <p:nvPr>
            <p:extLst>
              <p:ext uri="{D42A27DB-BD31-4B8C-83A1-F6EECF244321}">
                <p14:modId xmlns:p14="http://schemas.microsoft.com/office/powerpoint/2010/main" val="2027514508"/>
              </p:ext>
            </p:extLst>
          </p:nvPr>
        </p:nvGraphicFramePr>
        <p:xfrm>
          <a:off x="224941" y="568145"/>
          <a:ext cx="11742117" cy="5166360"/>
        </p:xfrm>
        <a:graphic>
          <a:graphicData uri="http://schemas.openxmlformats.org/drawingml/2006/table">
            <a:tbl>
              <a:tblPr firstRow="1" bandRow="1">
                <a:tableStyleId>{5C22544A-7EE6-4342-B048-85BDC9FD1C3A}</a:tableStyleId>
              </a:tblPr>
              <a:tblGrid>
                <a:gridCol w="1130134">
                  <a:extLst>
                    <a:ext uri="{9D8B030D-6E8A-4147-A177-3AD203B41FA5}">
                      <a16:colId xmlns:a16="http://schemas.microsoft.com/office/drawing/2014/main" val="2744925312"/>
                    </a:ext>
                  </a:extLst>
                </a:gridCol>
                <a:gridCol w="1201327">
                  <a:extLst>
                    <a:ext uri="{9D8B030D-6E8A-4147-A177-3AD203B41FA5}">
                      <a16:colId xmlns:a16="http://schemas.microsoft.com/office/drawing/2014/main" val="2102176788"/>
                    </a:ext>
                  </a:extLst>
                </a:gridCol>
                <a:gridCol w="1224000">
                  <a:extLst>
                    <a:ext uri="{9D8B030D-6E8A-4147-A177-3AD203B41FA5}">
                      <a16:colId xmlns:a16="http://schemas.microsoft.com/office/drawing/2014/main" val="3908743917"/>
                    </a:ext>
                  </a:extLst>
                </a:gridCol>
                <a:gridCol w="1224000">
                  <a:extLst>
                    <a:ext uri="{9D8B030D-6E8A-4147-A177-3AD203B41FA5}">
                      <a16:colId xmlns:a16="http://schemas.microsoft.com/office/drawing/2014/main" val="2200081635"/>
                    </a:ext>
                  </a:extLst>
                </a:gridCol>
                <a:gridCol w="516664">
                  <a:extLst>
                    <a:ext uri="{9D8B030D-6E8A-4147-A177-3AD203B41FA5}">
                      <a16:colId xmlns:a16="http://schemas.microsoft.com/office/drawing/2014/main" val="81150887"/>
                    </a:ext>
                  </a:extLst>
                </a:gridCol>
                <a:gridCol w="1224000">
                  <a:extLst>
                    <a:ext uri="{9D8B030D-6E8A-4147-A177-3AD203B41FA5}">
                      <a16:colId xmlns:a16="http://schemas.microsoft.com/office/drawing/2014/main" val="86082462"/>
                    </a:ext>
                  </a:extLst>
                </a:gridCol>
                <a:gridCol w="516664">
                  <a:extLst>
                    <a:ext uri="{9D8B030D-6E8A-4147-A177-3AD203B41FA5}">
                      <a16:colId xmlns:a16="http://schemas.microsoft.com/office/drawing/2014/main" val="3133959839"/>
                    </a:ext>
                  </a:extLst>
                </a:gridCol>
                <a:gridCol w="1224000">
                  <a:extLst>
                    <a:ext uri="{9D8B030D-6E8A-4147-A177-3AD203B41FA5}">
                      <a16:colId xmlns:a16="http://schemas.microsoft.com/office/drawing/2014/main" val="3263043731"/>
                    </a:ext>
                  </a:extLst>
                </a:gridCol>
                <a:gridCol w="516664">
                  <a:extLst>
                    <a:ext uri="{9D8B030D-6E8A-4147-A177-3AD203B41FA5}">
                      <a16:colId xmlns:a16="http://schemas.microsoft.com/office/drawing/2014/main" val="3245495219"/>
                    </a:ext>
                  </a:extLst>
                </a:gridCol>
                <a:gridCol w="1224000">
                  <a:extLst>
                    <a:ext uri="{9D8B030D-6E8A-4147-A177-3AD203B41FA5}">
                      <a16:colId xmlns:a16="http://schemas.microsoft.com/office/drawing/2014/main" val="566409608"/>
                    </a:ext>
                  </a:extLst>
                </a:gridCol>
                <a:gridCol w="516664">
                  <a:extLst>
                    <a:ext uri="{9D8B030D-6E8A-4147-A177-3AD203B41FA5}">
                      <a16:colId xmlns:a16="http://schemas.microsoft.com/office/drawing/2014/main" val="3098444826"/>
                    </a:ext>
                  </a:extLst>
                </a:gridCol>
                <a:gridCol w="1224000">
                  <a:extLst>
                    <a:ext uri="{9D8B030D-6E8A-4147-A177-3AD203B41FA5}">
                      <a16:colId xmlns:a16="http://schemas.microsoft.com/office/drawing/2014/main" val="739837196"/>
                    </a:ext>
                  </a:extLst>
                </a:gridCol>
              </a:tblGrid>
              <a:tr h="0">
                <a:tc>
                  <a:txBody>
                    <a:bodyPr/>
                    <a:lstStyle/>
                    <a:p>
                      <a:pPr>
                        <a:buNone/>
                      </a:pPr>
                      <a:r>
                        <a:rPr lang="sv-SE" sz="1100"/>
                        <a:t>Vecka</a:t>
                      </a:r>
                    </a:p>
                  </a:txBody>
                  <a:tcPr/>
                </a:tc>
                <a:tc>
                  <a:txBody>
                    <a:bodyPr/>
                    <a:lstStyle/>
                    <a:p>
                      <a:pPr>
                        <a:buNone/>
                      </a:pPr>
                      <a:r>
                        <a:rPr lang="sv-SE" sz="1100"/>
                        <a:t>37</a:t>
                      </a:r>
                    </a:p>
                  </a:txBody>
                  <a:tcPr/>
                </a:tc>
                <a:tc>
                  <a:txBody>
                    <a:bodyPr/>
                    <a:lstStyle/>
                    <a:p>
                      <a:pPr>
                        <a:buNone/>
                      </a:pPr>
                      <a:r>
                        <a:rPr lang="sv-SE" sz="1100"/>
                        <a:t>38</a:t>
                      </a:r>
                    </a:p>
                  </a:txBody>
                  <a:tcPr/>
                </a:tc>
                <a:tc>
                  <a:txBody>
                    <a:bodyPr/>
                    <a:lstStyle/>
                    <a:p>
                      <a:pPr>
                        <a:buNone/>
                      </a:pPr>
                      <a:r>
                        <a:rPr lang="sv-SE" sz="1100"/>
                        <a:t>39</a:t>
                      </a:r>
                    </a:p>
                  </a:txBody>
                  <a:tcPr/>
                </a:tc>
                <a:tc>
                  <a:txBody>
                    <a:bodyPr/>
                    <a:lstStyle/>
                    <a:p>
                      <a:pPr>
                        <a:buNone/>
                      </a:pPr>
                      <a:r>
                        <a:rPr lang="sv-SE" sz="1100"/>
                        <a:t>40</a:t>
                      </a:r>
                    </a:p>
                  </a:txBody>
                  <a:tcPr/>
                </a:tc>
                <a:tc>
                  <a:txBody>
                    <a:bodyPr/>
                    <a:lstStyle/>
                    <a:p>
                      <a:pPr>
                        <a:buNone/>
                      </a:pPr>
                      <a:r>
                        <a:rPr lang="sv-SE" sz="1100"/>
                        <a:t>41</a:t>
                      </a:r>
                    </a:p>
                  </a:txBody>
                  <a:tcPr/>
                </a:tc>
                <a:tc>
                  <a:txBody>
                    <a:bodyPr/>
                    <a:lstStyle/>
                    <a:p>
                      <a:pPr>
                        <a:buNone/>
                      </a:pPr>
                      <a:r>
                        <a:rPr lang="sv-SE" sz="1100"/>
                        <a:t>42</a:t>
                      </a:r>
                    </a:p>
                  </a:txBody>
                  <a:tcPr/>
                </a:tc>
                <a:tc>
                  <a:txBody>
                    <a:bodyPr/>
                    <a:lstStyle/>
                    <a:p>
                      <a:pPr>
                        <a:buNone/>
                      </a:pPr>
                      <a:r>
                        <a:rPr lang="sv-SE" sz="1100"/>
                        <a:t>43</a:t>
                      </a:r>
                    </a:p>
                  </a:txBody>
                  <a:tcPr/>
                </a:tc>
                <a:tc>
                  <a:txBody>
                    <a:bodyPr/>
                    <a:lstStyle/>
                    <a:p>
                      <a:pPr>
                        <a:buNone/>
                      </a:pPr>
                      <a:r>
                        <a:rPr lang="sv-SE" sz="1100">
                          <a:solidFill>
                            <a:srgbClr val="FFFFFF"/>
                          </a:solidFill>
                        </a:rPr>
                        <a:t>44</a:t>
                      </a:r>
                    </a:p>
                  </a:txBody>
                  <a:tcPr/>
                </a:tc>
                <a:tc>
                  <a:txBody>
                    <a:bodyPr/>
                    <a:lstStyle/>
                    <a:p>
                      <a:pPr>
                        <a:buNone/>
                      </a:pPr>
                      <a:r>
                        <a:rPr lang="sv-SE" sz="1100"/>
                        <a:t>45</a:t>
                      </a:r>
                    </a:p>
                  </a:txBody>
                  <a:tcPr/>
                </a:tc>
                <a:tc>
                  <a:txBody>
                    <a:bodyPr/>
                    <a:lstStyle/>
                    <a:p>
                      <a:pPr>
                        <a:buNone/>
                      </a:pPr>
                      <a:r>
                        <a:rPr lang="sv-SE" sz="1100"/>
                        <a:t>46</a:t>
                      </a:r>
                    </a:p>
                  </a:txBody>
                  <a:tcPr/>
                </a:tc>
                <a:tc>
                  <a:txBody>
                    <a:bodyPr/>
                    <a:lstStyle/>
                    <a:p>
                      <a:pPr>
                        <a:buNone/>
                      </a:pPr>
                      <a:r>
                        <a:rPr lang="sv-SE" sz="1100"/>
                        <a:t>                                                                       </a:t>
                      </a:r>
                    </a:p>
                  </a:txBody>
                  <a:tcPr/>
                </a:tc>
                <a:extLst>
                  <a:ext uri="{0D108BD9-81ED-4DB2-BD59-A6C34878D82A}">
                    <a16:rowId xmlns:a16="http://schemas.microsoft.com/office/drawing/2014/main" val="2615177453"/>
                  </a:ext>
                </a:extLst>
              </a:tr>
              <a:tr h="0">
                <a:tc>
                  <a:txBody>
                    <a:bodyPr/>
                    <a:lstStyle/>
                    <a:p>
                      <a:pPr>
                        <a:buNone/>
                      </a:pPr>
                      <a:r>
                        <a:rPr lang="sv-SE" sz="1100" b="0">
                          <a:solidFill>
                            <a:schemeClr val="bg1"/>
                          </a:solidFill>
                        </a:rPr>
                        <a:t>Primärvården Skåne</a:t>
                      </a:r>
                    </a:p>
                  </a:txBody>
                  <a:tcPr>
                    <a:solidFill>
                      <a:schemeClr val="accent1"/>
                    </a:solidFill>
                  </a:tcPr>
                </a:tc>
                <a:tc>
                  <a:txBody>
                    <a:bodyPr/>
                    <a:lstStyle/>
                    <a:p>
                      <a:endParaRPr lang="sv-SE" sz="1100" b="0"/>
                    </a:p>
                  </a:txBody>
                  <a:tcPr>
                    <a:solidFill>
                      <a:srgbClr val="F3F9FB"/>
                    </a:solidFill>
                  </a:tcPr>
                </a:tc>
                <a:tc>
                  <a:txBody>
                    <a:bodyPr/>
                    <a:lstStyle/>
                    <a:p>
                      <a:r>
                        <a:rPr lang="sv-SE" sz="1100" b="0"/>
                        <a:t>VC, BVC</a:t>
                      </a:r>
                    </a:p>
                    <a:p>
                      <a:r>
                        <a:rPr lang="sv-SE" sz="1100" b="0">
                          <a:solidFill>
                            <a:schemeClr val="bg1">
                              <a:lumMod val="50000"/>
                            </a:schemeClr>
                          </a:solidFill>
                        </a:rPr>
                        <a:t>Malmö centralt</a:t>
                      </a:r>
                    </a:p>
                  </a:txBody>
                  <a:tcPr>
                    <a:solidFill>
                      <a:srgbClr val="F3F9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rgbClr val="000000"/>
                          </a:solidFill>
                          <a:latin typeface="+mn-lt"/>
                          <a:ea typeface="+mn-ea"/>
                          <a:cs typeface="+mn-cs"/>
                        </a:rPr>
                        <a:t>VC, BVC</a:t>
                      </a:r>
                      <a:br>
                        <a:rPr lang="sv-SE" sz="1100" b="0" kern="1200">
                          <a:solidFill>
                            <a:srgbClr val="000000"/>
                          </a:solidFill>
                          <a:latin typeface="+mn-lt"/>
                          <a:ea typeface="+mn-ea"/>
                          <a:cs typeface="+mn-cs"/>
                        </a:rPr>
                      </a:br>
                      <a:r>
                        <a:rPr lang="sv-SE" sz="1100" b="0">
                          <a:solidFill>
                            <a:schemeClr val="bg1">
                              <a:lumMod val="50000"/>
                            </a:schemeClr>
                          </a:solidFill>
                        </a:rPr>
                        <a:t>Malmö omkrets</a:t>
                      </a:r>
                      <a:br>
                        <a:rPr lang="sv-SE" sz="1100" b="0"/>
                      </a:br>
                      <a:r>
                        <a:rPr lang="sv-SE" sz="1100" b="0" kern="1200">
                          <a:solidFill>
                            <a:srgbClr val="000000"/>
                          </a:solidFill>
                          <a:latin typeface="+mn-lt"/>
                          <a:ea typeface="+mn-ea"/>
                          <a:cs typeface="+mn-cs"/>
                        </a:rPr>
                        <a:t>Palliativ vård och ASIH </a:t>
                      </a:r>
                      <a:r>
                        <a:rPr lang="sv-SE" sz="1100" b="0" kern="1200">
                          <a:solidFill>
                            <a:schemeClr val="bg1">
                              <a:lumMod val="50000"/>
                            </a:schemeClr>
                          </a:solidFill>
                          <a:latin typeface="+mn-lt"/>
                          <a:ea typeface="+mn-ea"/>
                          <a:cs typeface="+mn-cs"/>
                        </a:rPr>
                        <a:t>Trelleborg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a:t>PBFH </a:t>
                      </a:r>
                      <a:br>
                        <a:rPr lang="sv-SE" sz="1100" b="0"/>
                      </a:br>
                      <a:r>
                        <a:rPr lang="sv-SE" sz="1100" b="0">
                          <a:solidFill>
                            <a:schemeClr val="bg1">
                              <a:lumMod val="50000"/>
                            </a:schemeClr>
                          </a:solidFill>
                        </a:rPr>
                        <a:t>hela regionen</a:t>
                      </a:r>
                    </a:p>
                  </a:txBody>
                  <a:tcPr>
                    <a:solidFill>
                      <a:srgbClr val="F3F9FB"/>
                    </a:solidFill>
                  </a:tcPr>
                </a:tc>
                <a:tc>
                  <a:txBody>
                    <a:bodyPr/>
                    <a:lstStyle/>
                    <a:p>
                      <a:pPr>
                        <a:buNone/>
                      </a:pPr>
                      <a:endParaRPr lang="sv-SE" sz="1100" b="0"/>
                    </a:p>
                  </a:txBody>
                  <a:tcPr>
                    <a:solidFill>
                      <a:srgbClr val="F3F9FB"/>
                    </a:solidFill>
                  </a:tcPr>
                </a:tc>
                <a:tc>
                  <a:txBody>
                    <a:bodyPr/>
                    <a:lstStyle/>
                    <a:p>
                      <a:pPr>
                        <a:buNone/>
                      </a:pPr>
                      <a:r>
                        <a:rPr lang="sv-SE" sz="1100" b="0" kern="1200">
                          <a:solidFill>
                            <a:srgbClr val="000000"/>
                          </a:solidFill>
                          <a:latin typeface="+mn-lt"/>
                          <a:ea typeface="+mn-ea"/>
                          <a:cs typeface="+mn-cs"/>
                        </a:rPr>
                        <a:t>VC, BVC </a:t>
                      </a:r>
                      <a:r>
                        <a:rPr lang="sv-SE" sz="1100" b="0" kern="1200">
                          <a:solidFill>
                            <a:schemeClr val="bg1">
                              <a:lumMod val="50000"/>
                            </a:schemeClr>
                          </a:solidFill>
                          <a:latin typeface="+mn-lt"/>
                          <a:ea typeface="+mn-ea"/>
                          <a:cs typeface="+mn-cs"/>
                        </a:rPr>
                        <a:t>Lund centralt</a:t>
                      </a:r>
                    </a:p>
                    <a:p>
                      <a:pPr>
                        <a:buNone/>
                      </a:pPr>
                      <a:r>
                        <a:rPr lang="sv-SE" sz="1100" b="0" kern="1200">
                          <a:solidFill>
                            <a:schemeClr val="bg1">
                              <a:lumMod val="50000"/>
                            </a:schemeClr>
                          </a:solidFill>
                          <a:latin typeface="+mn-lt"/>
                          <a:ea typeface="+mn-ea"/>
                          <a:cs typeface="+mn-cs"/>
                        </a:rPr>
                        <a:t>+ omkrets</a:t>
                      </a:r>
                    </a:p>
                    <a:p>
                      <a:pPr>
                        <a:buNone/>
                      </a:pPr>
                      <a:endParaRPr lang="sv-SE" sz="1100" b="0"/>
                    </a:p>
                  </a:txBody>
                  <a:tcPr>
                    <a:solidFill>
                      <a:srgbClr val="F3F9FB"/>
                    </a:solidFill>
                  </a:tcPr>
                </a:tc>
                <a:tc>
                  <a:txBody>
                    <a:bodyPr/>
                    <a:lstStyle/>
                    <a:p>
                      <a:pPr>
                        <a:buNone/>
                      </a:pPr>
                      <a:endParaRPr lang="sv-SE" sz="1100" b="0" kern="1200">
                        <a:solidFill>
                          <a:srgbClr val="000000"/>
                        </a:solidFill>
                        <a:latin typeface="+mn-lt"/>
                        <a:ea typeface="+mn-ea"/>
                        <a:cs typeface="+mn-cs"/>
                      </a:endParaRPr>
                    </a:p>
                  </a:txBody>
                  <a:tcPr>
                    <a:solidFill>
                      <a:srgbClr val="F3F9FB"/>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sv-SE" sz="1100" b="0" kern="1200">
                          <a:solidFill>
                            <a:srgbClr val="000000"/>
                          </a:solidFill>
                          <a:latin typeface="+mn-lt"/>
                          <a:ea typeface="+mn-ea"/>
                          <a:cs typeface="+mn-cs"/>
                        </a:rPr>
                        <a:t>VC, BVC </a:t>
                      </a:r>
                      <a:r>
                        <a:rPr lang="sv-SE" sz="1100" b="0" kern="1200">
                          <a:solidFill>
                            <a:schemeClr val="bg1">
                              <a:lumMod val="50000"/>
                            </a:schemeClr>
                          </a:solidFill>
                          <a:latin typeface="+mn-lt"/>
                          <a:ea typeface="+mn-ea"/>
                          <a:cs typeface="+mn-cs"/>
                        </a:rPr>
                        <a:t>Helsingborg, Ängelholm, Landskrona + omkrets</a:t>
                      </a:r>
                    </a:p>
                    <a:p>
                      <a:pPr>
                        <a:buNone/>
                      </a:pPr>
                      <a:r>
                        <a:rPr lang="sv-SE" sz="1100" b="0" kern="1200">
                          <a:solidFill>
                            <a:srgbClr val="000000"/>
                          </a:solidFill>
                          <a:latin typeface="+mn-lt"/>
                          <a:ea typeface="+mn-ea"/>
                          <a:cs typeface="+mn-cs"/>
                        </a:rPr>
                        <a:t>Mobilt team </a:t>
                      </a:r>
                      <a:r>
                        <a:rPr lang="sv-SE" sz="1100" b="0" kern="1200">
                          <a:solidFill>
                            <a:schemeClr val="bg1">
                              <a:lumMod val="50000"/>
                            </a:schemeClr>
                          </a:solidFill>
                          <a:latin typeface="+mn-lt"/>
                          <a:ea typeface="+mn-ea"/>
                          <a:cs typeface="+mn-cs"/>
                        </a:rPr>
                        <a:t>Landskrona</a:t>
                      </a:r>
                    </a:p>
                  </a:txBody>
                  <a:tcPr>
                    <a:solidFill>
                      <a:srgbClr val="F3F9FB"/>
                    </a:solidFill>
                  </a:tcPr>
                </a:tc>
                <a:tc>
                  <a:txBody>
                    <a:bodyPr/>
                    <a:lstStyle/>
                    <a:p>
                      <a:endParaRPr lang="sv-SE" sz="1100" b="0"/>
                    </a:p>
                  </a:txBody>
                  <a:tcPr>
                    <a:solidFill>
                      <a:srgbClr val="F3F9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rgbClr val="000000"/>
                          </a:solidFill>
                          <a:latin typeface="+mn-lt"/>
                          <a:ea typeface="+mn-ea"/>
                          <a:cs typeface="+mn-cs"/>
                        </a:rPr>
                        <a:t>VC, BVC </a:t>
                      </a:r>
                      <a:r>
                        <a:rPr lang="sv-SE" sz="1100" b="0" kern="1200">
                          <a:solidFill>
                            <a:schemeClr val="bg1">
                              <a:lumMod val="50000"/>
                            </a:schemeClr>
                          </a:solidFill>
                          <a:latin typeface="+mn-lt"/>
                          <a:ea typeface="+mn-ea"/>
                          <a:cs typeface="+mn-cs"/>
                        </a:rPr>
                        <a:t>Kristianstad, Hässleholm </a:t>
                      </a:r>
                      <a:r>
                        <a:rPr lang="sv-SE" sz="1100" b="0" i="0" u="none" strike="noStrike" kern="1200" noProof="0">
                          <a:solidFill>
                            <a:schemeClr val="bg1">
                              <a:lumMod val="50000"/>
                            </a:schemeClr>
                          </a:solidFill>
                          <a:latin typeface="+mn-lt"/>
                        </a:rPr>
                        <a:t>+ omkrets</a:t>
                      </a:r>
                      <a:endParaRPr lang="sv-SE" sz="1100" b="0" kern="1200">
                        <a:solidFill>
                          <a:schemeClr val="bg1">
                            <a:lumMod val="50000"/>
                          </a:schemeClr>
                        </a:solidFill>
                        <a:latin typeface="+mn-lt"/>
                        <a:ea typeface="+mn-ea"/>
                        <a:cs typeface="+mn-cs"/>
                      </a:endParaRPr>
                    </a:p>
                    <a:p>
                      <a:endParaRPr lang="sv-SE" sz="1100" b="0"/>
                    </a:p>
                  </a:txBody>
                  <a:tcPr>
                    <a:solidFill>
                      <a:srgbClr val="F3F9FB"/>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sv-SE" sz="1100" b="0" kern="1200">
                        <a:solidFill>
                          <a:srgbClr val="000000"/>
                        </a:solidFill>
                        <a:latin typeface="+mn-lt"/>
                        <a:ea typeface="+mn-ea"/>
                        <a:cs typeface="+mn-cs"/>
                      </a:endParaRPr>
                    </a:p>
                  </a:txBody>
                  <a:tcPr>
                    <a:solidFill>
                      <a:srgbClr val="F3F9FB"/>
                    </a:solidFill>
                  </a:tcPr>
                </a:tc>
                <a:tc>
                  <a:txBody>
                    <a:bodyPr/>
                    <a:lstStyle/>
                    <a:p>
                      <a:endParaRPr lang="sv-SE" sz="1100" b="0"/>
                    </a:p>
                  </a:txBody>
                  <a:tcPr>
                    <a:solidFill>
                      <a:srgbClr val="F3F9FB"/>
                    </a:solidFill>
                  </a:tcPr>
                </a:tc>
                <a:extLst>
                  <a:ext uri="{0D108BD9-81ED-4DB2-BD59-A6C34878D82A}">
                    <a16:rowId xmlns:a16="http://schemas.microsoft.com/office/drawing/2014/main" val="41245171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a:solidFill>
                            <a:schemeClr val="bg1"/>
                          </a:solidFill>
                        </a:rPr>
                        <a:t>Privata vårdgivare Hälsoval</a:t>
                      </a:r>
                    </a:p>
                  </a:txBody>
                  <a:tcPr>
                    <a:solidFill>
                      <a:schemeClr val="accent1"/>
                    </a:solidFill>
                  </a:tcPr>
                </a:tc>
                <a:tc>
                  <a:txBody>
                    <a:bodyPr/>
                    <a:lstStyle/>
                    <a:p>
                      <a:endParaRPr lang="sv-SE" sz="1100" b="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a:t>VC, BVC</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a:solidFill>
                            <a:schemeClr val="bg1">
                              <a:lumMod val="50000"/>
                            </a:schemeClr>
                          </a:solidFill>
                        </a:rPr>
                        <a:t>Malmö centralt</a:t>
                      </a:r>
                    </a:p>
                  </a:txBody>
                  <a:tcPr>
                    <a:solidFill>
                      <a:schemeClr val="accent1">
                        <a:lumMod val="20000"/>
                        <a:lumOff val="80000"/>
                      </a:schemeClr>
                    </a:solidFill>
                  </a:tcPr>
                </a:tc>
                <a:tc>
                  <a:txBody>
                    <a:bodyPr/>
                    <a:lstStyle/>
                    <a:p>
                      <a:pPr>
                        <a:buNone/>
                      </a:pPr>
                      <a:r>
                        <a:rPr lang="sv-SE" sz="1100" b="0" kern="1200">
                          <a:solidFill>
                            <a:srgbClr val="000000"/>
                          </a:solidFill>
                          <a:latin typeface="+mn-lt"/>
                          <a:ea typeface="+mn-ea"/>
                          <a:cs typeface="+mn-cs"/>
                        </a:rPr>
                        <a:t>VC, BVC</a:t>
                      </a:r>
                      <a:br>
                        <a:rPr lang="sv-SE" sz="1100" b="0"/>
                      </a:br>
                      <a:r>
                        <a:rPr lang="sv-SE" sz="1100" b="0">
                          <a:solidFill>
                            <a:schemeClr val="bg1">
                              <a:lumMod val="50000"/>
                            </a:schemeClr>
                          </a:solidFill>
                        </a:rPr>
                        <a:t>omkrets</a:t>
                      </a:r>
                    </a:p>
                  </a:txBody>
                  <a:tcPr>
                    <a:solidFill>
                      <a:schemeClr val="accent1">
                        <a:lumMod val="20000"/>
                        <a:lumOff val="80000"/>
                      </a:schemeClr>
                    </a:solidFill>
                  </a:tcPr>
                </a:tc>
                <a:tc>
                  <a:txBody>
                    <a:bodyPr/>
                    <a:lstStyle/>
                    <a:p>
                      <a:pPr marL="0" algn="l" defTabSz="914400" rtl="0" eaLnBrk="1" latinLnBrk="0" hangingPunct="1"/>
                      <a:endParaRPr lang="sv-SE" sz="1100" b="0" kern="1200">
                        <a:solidFill>
                          <a:srgbClr val="000000"/>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rgbClr val="000000"/>
                          </a:solidFill>
                          <a:latin typeface="+mn-lt"/>
                          <a:ea typeface="+mn-ea"/>
                          <a:cs typeface="+mn-cs"/>
                        </a:rPr>
                        <a:t>VC, BVC</a:t>
                      </a:r>
                      <a:br>
                        <a:rPr lang="sv-SE" sz="1100" b="0" kern="1200">
                          <a:solidFill>
                            <a:srgbClr val="000000"/>
                          </a:solidFill>
                          <a:latin typeface="+mn-lt"/>
                          <a:ea typeface="+mn-ea"/>
                          <a:cs typeface="+mn-cs"/>
                        </a:rPr>
                      </a:br>
                      <a:r>
                        <a:rPr lang="sv-SE" sz="1100" b="0" kern="1200">
                          <a:solidFill>
                            <a:schemeClr val="bg1">
                              <a:lumMod val="50000"/>
                            </a:schemeClr>
                          </a:solidFill>
                          <a:latin typeface="+mn-lt"/>
                          <a:ea typeface="+mn-ea"/>
                          <a:cs typeface="+mn-cs"/>
                        </a:rPr>
                        <a:t>Lund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chemeClr val="bg1">
                              <a:lumMod val="50000"/>
                            </a:schemeClr>
                          </a:solidFill>
                          <a:latin typeface="+mn-lt"/>
                          <a:ea typeface="+mn-ea"/>
                          <a:cs typeface="+mn-cs"/>
                        </a:rPr>
                        <a:t>+ omkrets</a:t>
                      </a:r>
                    </a:p>
                    <a:p>
                      <a:pPr>
                        <a:buNone/>
                      </a:pPr>
                      <a:endParaRPr lang="sv-SE" sz="1100" b="0" kern="1200">
                        <a:solidFill>
                          <a:srgbClr val="000000"/>
                        </a:solidFill>
                        <a:latin typeface="+mn-lt"/>
                        <a:ea typeface="+mn-ea"/>
                        <a:cs typeface="+mn-cs"/>
                      </a:endParaRPr>
                    </a:p>
                  </a:txBody>
                  <a:tcPr>
                    <a:solidFill>
                      <a:schemeClr val="accent1">
                        <a:lumMod val="20000"/>
                        <a:lumOff val="80000"/>
                      </a:schemeClr>
                    </a:solidFill>
                  </a:tcPr>
                </a:tc>
                <a:tc>
                  <a:txBody>
                    <a:bodyPr/>
                    <a:lstStyle/>
                    <a:p>
                      <a:pPr>
                        <a:buNone/>
                      </a:pPr>
                      <a:endParaRPr lang="sv-SE" sz="1100" b="0" kern="1200">
                        <a:solidFill>
                          <a:srgbClr val="000000"/>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rgbClr val="000000"/>
                          </a:solidFill>
                          <a:latin typeface="+mn-lt"/>
                          <a:ea typeface="+mn-ea"/>
                          <a:cs typeface="+mn-cs"/>
                        </a:rPr>
                        <a:t>VC, BVC</a:t>
                      </a:r>
                      <a:br>
                        <a:rPr lang="sv-SE" sz="1100" b="0" kern="1200">
                          <a:solidFill>
                            <a:srgbClr val="000000"/>
                          </a:solidFill>
                          <a:latin typeface="+mn-lt"/>
                          <a:ea typeface="+mn-ea"/>
                          <a:cs typeface="+mn-cs"/>
                        </a:rPr>
                      </a:br>
                      <a:r>
                        <a:rPr lang="sv-SE" sz="1100" b="0" kern="1200">
                          <a:solidFill>
                            <a:schemeClr val="bg1">
                              <a:lumMod val="50000"/>
                            </a:schemeClr>
                          </a:solidFill>
                          <a:latin typeface="+mn-lt"/>
                          <a:ea typeface="+mn-ea"/>
                          <a:cs typeface="+mn-cs"/>
                        </a:rPr>
                        <a:t>Helsingborg, Ängelholm, Landskrona </a:t>
                      </a:r>
                      <a:r>
                        <a:rPr lang="sv-SE" sz="1100" b="0" i="0" u="none" strike="noStrike" kern="1200" noProof="0">
                          <a:solidFill>
                            <a:schemeClr val="bg1">
                              <a:lumMod val="50000"/>
                            </a:schemeClr>
                          </a:solidFill>
                          <a:latin typeface="+mn-lt"/>
                        </a:rPr>
                        <a:t>+ omkrets</a:t>
                      </a:r>
                      <a:endParaRPr lang="sv-SE" sz="1100" b="0" kern="1200">
                        <a:solidFill>
                          <a:schemeClr val="bg1">
                            <a:lumMod val="50000"/>
                          </a:schemeClr>
                        </a:solidFill>
                        <a:latin typeface="+mn-lt"/>
                        <a:ea typeface="+mn-ea"/>
                        <a:cs typeface="+mn-cs"/>
                      </a:endParaRPr>
                    </a:p>
                  </a:txBody>
                  <a:tcPr>
                    <a:solidFill>
                      <a:schemeClr val="accent1">
                        <a:lumMod val="20000"/>
                        <a:lumOff val="80000"/>
                      </a:schemeClr>
                    </a:solidFill>
                  </a:tcPr>
                </a:tc>
                <a:tc>
                  <a:txBody>
                    <a:bodyPr/>
                    <a:lstStyle/>
                    <a:p>
                      <a:endParaRPr lang="sv-SE" sz="1100" b="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rgbClr val="000000"/>
                          </a:solidFill>
                          <a:latin typeface="+mn-lt"/>
                          <a:ea typeface="+mn-ea"/>
                          <a:cs typeface="+mn-cs"/>
                        </a:rPr>
                        <a:t>VC, BVC </a:t>
                      </a:r>
                      <a:r>
                        <a:rPr lang="sv-SE" sz="1100" b="0" kern="1200">
                          <a:solidFill>
                            <a:schemeClr val="bg1">
                              <a:lumMod val="50000"/>
                            </a:schemeClr>
                          </a:solidFill>
                          <a:latin typeface="+mn-lt"/>
                          <a:ea typeface="+mn-ea"/>
                          <a:cs typeface="+mn-cs"/>
                        </a:rPr>
                        <a:t>Kristianstad, </a:t>
                      </a:r>
                      <a:br>
                        <a:rPr lang="sv-SE" sz="1100" b="0" kern="1200">
                          <a:solidFill>
                            <a:schemeClr val="bg1">
                              <a:lumMod val="50000"/>
                            </a:schemeClr>
                          </a:solidFill>
                          <a:latin typeface="+mn-lt"/>
                          <a:ea typeface="+mn-ea"/>
                          <a:cs typeface="+mn-cs"/>
                        </a:rPr>
                      </a:br>
                      <a:r>
                        <a:rPr lang="sv-SE" sz="1100" b="0" kern="1200">
                          <a:solidFill>
                            <a:schemeClr val="bg1">
                              <a:lumMod val="50000"/>
                            </a:schemeClr>
                          </a:solidFill>
                          <a:latin typeface="+mn-lt"/>
                          <a:ea typeface="+mn-ea"/>
                          <a:cs typeface="+mn-cs"/>
                        </a:rPr>
                        <a:t>Hässleholm </a:t>
                      </a:r>
                      <a:r>
                        <a:rPr lang="sv-SE" sz="1100" b="0" i="0" u="none" strike="noStrike" kern="1200" noProof="0">
                          <a:solidFill>
                            <a:schemeClr val="bg1">
                              <a:lumMod val="50000"/>
                            </a:schemeClr>
                          </a:solidFill>
                          <a:latin typeface="+mn-lt"/>
                        </a:rPr>
                        <a:t>+ omkrets</a:t>
                      </a:r>
                      <a:endParaRPr lang="sv-SE" sz="1100" b="0" kern="1200">
                        <a:solidFill>
                          <a:schemeClr val="bg1">
                            <a:lumMod val="50000"/>
                          </a:schemeClr>
                        </a:solidFill>
                        <a:latin typeface="+mn-lt"/>
                        <a:ea typeface="+mn-ea"/>
                        <a:cs typeface="+mn-cs"/>
                      </a:endParaRPr>
                    </a:p>
                  </a:txBody>
                  <a:tcP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sv-SE" sz="1100" b="0" kern="1200">
                        <a:solidFill>
                          <a:srgbClr val="000000"/>
                        </a:solidFill>
                        <a:latin typeface="+mn-lt"/>
                        <a:ea typeface="+mn-ea"/>
                        <a:cs typeface="+mn-cs"/>
                      </a:endParaRPr>
                    </a:p>
                  </a:txBody>
                  <a:tcPr>
                    <a:solidFill>
                      <a:schemeClr val="accent1">
                        <a:lumMod val="20000"/>
                        <a:lumOff val="80000"/>
                      </a:schemeClr>
                    </a:solidFill>
                  </a:tcPr>
                </a:tc>
                <a:tc>
                  <a:txBody>
                    <a:bodyPr/>
                    <a:lstStyle/>
                    <a:p>
                      <a:endParaRPr lang="sv-SE" sz="1100" b="0"/>
                    </a:p>
                  </a:txBody>
                  <a:tcPr>
                    <a:solidFill>
                      <a:schemeClr val="accent1">
                        <a:lumMod val="20000"/>
                        <a:lumOff val="80000"/>
                      </a:schemeClr>
                    </a:solidFill>
                  </a:tcPr>
                </a:tc>
                <a:extLst>
                  <a:ext uri="{0D108BD9-81ED-4DB2-BD59-A6C34878D82A}">
                    <a16:rowId xmlns:a16="http://schemas.microsoft.com/office/drawing/2014/main" val="29246118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a:solidFill>
                            <a:schemeClr val="bg1"/>
                          </a:solidFill>
                        </a:rPr>
                        <a:t>Privata vårdgivare LOV/LOU</a:t>
                      </a:r>
                    </a:p>
                  </a:txBody>
                  <a:tcPr>
                    <a:solidFill>
                      <a:schemeClr val="accent1"/>
                    </a:solidFill>
                  </a:tcPr>
                </a:tc>
                <a:tc>
                  <a:txBody>
                    <a:bodyPr/>
                    <a:lstStyle/>
                    <a:p>
                      <a:endParaRPr lang="sv-SE" sz="1100" b="0"/>
                    </a:p>
                  </a:txBody>
                  <a:tcPr>
                    <a:solidFill>
                      <a:srgbClr val="F3F9FB"/>
                    </a:solidFill>
                  </a:tcPr>
                </a:tc>
                <a:tc>
                  <a:txBody>
                    <a:bodyPr/>
                    <a:lstStyle/>
                    <a:p>
                      <a:pPr>
                        <a:buNone/>
                      </a:pPr>
                      <a:endParaRPr lang="sv-SE" sz="1100" b="0" kern="1200" err="1">
                        <a:solidFill>
                          <a:srgbClr val="000000"/>
                        </a:solidFill>
                        <a:latin typeface="+mn-lt"/>
                        <a:ea typeface="+mn-ea"/>
                        <a:cs typeface="+mn-cs"/>
                      </a:endParaRPr>
                    </a:p>
                  </a:txBody>
                  <a:tcPr>
                    <a:solidFill>
                      <a:srgbClr val="F3F9FB"/>
                    </a:solidFill>
                  </a:tcPr>
                </a:tc>
                <a:tc>
                  <a:txBody>
                    <a:bodyPr/>
                    <a:lstStyle/>
                    <a:p>
                      <a:r>
                        <a:rPr lang="sv-SE" sz="1100" b="0" kern="1200">
                          <a:solidFill>
                            <a:schemeClr val="tx1"/>
                          </a:solidFill>
                          <a:latin typeface="+mn-lt"/>
                          <a:ea typeface="+mn-ea"/>
                          <a:cs typeface="+mn-cs"/>
                        </a:rPr>
                        <a:t>MMS* </a:t>
                      </a:r>
                      <a:br>
                        <a:rPr lang="sv-SE" sz="1100" b="0" kern="1200">
                          <a:solidFill>
                            <a:schemeClr val="tx1"/>
                          </a:solidFill>
                          <a:latin typeface="+mn-lt"/>
                          <a:ea typeface="+mn-ea"/>
                          <a:cs typeface="+mn-cs"/>
                        </a:rPr>
                      </a:br>
                      <a:r>
                        <a:rPr lang="sv-SE" sz="1100" b="0">
                          <a:solidFill>
                            <a:schemeClr val="bg1">
                              <a:lumMod val="50000"/>
                            </a:schemeClr>
                          </a:solidFill>
                        </a:rPr>
                        <a:t>Malmö</a:t>
                      </a:r>
                      <a:br>
                        <a:rPr lang="sv-SE" sz="1100" b="0"/>
                      </a:br>
                      <a:r>
                        <a:rPr lang="sv-SE" sz="1100" b="0" kern="1200">
                          <a:solidFill>
                            <a:schemeClr val="tx1"/>
                          </a:solidFill>
                          <a:latin typeface="+mn-lt"/>
                          <a:ea typeface="+mn-ea"/>
                          <a:cs typeface="+mn-cs"/>
                        </a:rPr>
                        <a:t>Dialys, Hud</a:t>
                      </a:r>
                    </a:p>
                    <a:p>
                      <a:r>
                        <a:rPr lang="sv-SE" sz="1100" b="0" kern="1200">
                          <a:solidFill>
                            <a:schemeClr val="bg1">
                              <a:lumMod val="50000"/>
                            </a:schemeClr>
                          </a:solidFill>
                          <a:latin typeface="+mn-lt"/>
                          <a:ea typeface="+mn-ea"/>
                          <a:cs typeface="+mn-cs"/>
                        </a:rPr>
                        <a:t>Trelleborg</a:t>
                      </a:r>
                    </a:p>
                  </a:txBody>
                  <a:tcPr>
                    <a:solidFill>
                      <a:srgbClr val="F3F9FB"/>
                    </a:solidFill>
                  </a:tcPr>
                </a:tc>
                <a:tc>
                  <a:txBody>
                    <a:bodyPr/>
                    <a:lstStyle/>
                    <a:p>
                      <a:endParaRPr lang="sv-SE" sz="1100" b="0"/>
                    </a:p>
                  </a:txBody>
                  <a:tcPr>
                    <a:solidFill>
                      <a:srgbClr val="F3F9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chemeClr val="tx1"/>
                          </a:solidFill>
                          <a:latin typeface="+mn-lt"/>
                          <a:ea typeface="+mn-ea"/>
                          <a:cs typeface="+mn-cs"/>
                        </a:rPr>
                        <a:t>Psykiatri*, </a:t>
                      </a:r>
                      <a:r>
                        <a:rPr lang="sv-SE" sz="1100" b="0" i="0" u="none" strike="noStrike" noProof="0" err="1">
                          <a:latin typeface="+mn-lt"/>
                        </a:rPr>
                        <a:t>Laro</a:t>
                      </a:r>
                      <a:br>
                        <a:rPr lang="sv-SE" sz="1100" b="0" i="0" u="none" strike="noStrike" noProof="0">
                          <a:latin typeface="+mn-lt"/>
                        </a:rPr>
                      </a:br>
                      <a:r>
                        <a:rPr lang="sv-SE" sz="1100" b="0">
                          <a:solidFill>
                            <a:schemeClr val="bg1">
                              <a:lumMod val="50000"/>
                            </a:schemeClr>
                          </a:solidFill>
                        </a:rPr>
                        <a:t>Lund</a:t>
                      </a:r>
                    </a:p>
                    <a:p>
                      <a:pPr marL="0" marR="0" lvl="0" indent="0" algn="l" rtl="0" eaLnBrk="1" fontAlgn="auto" latinLnBrk="0" hangingPunct="1">
                        <a:lnSpc>
                          <a:spcPct val="100000"/>
                        </a:lnSpc>
                        <a:spcBef>
                          <a:spcPts val="0"/>
                        </a:spcBef>
                        <a:spcAft>
                          <a:spcPts val="0"/>
                        </a:spcAft>
                        <a:buClrTx/>
                        <a:buSzTx/>
                        <a:buFontTx/>
                        <a:buNone/>
                      </a:pPr>
                      <a:r>
                        <a:rPr lang="sv-SE" sz="1100" b="0" kern="1200">
                          <a:solidFill>
                            <a:schemeClr val="tx1"/>
                          </a:solidFill>
                          <a:latin typeface="+mn-lt"/>
                          <a:ea typeface="+mn-ea"/>
                          <a:cs typeface="+mn-cs"/>
                        </a:rPr>
                        <a:t>MMS*</a:t>
                      </a:r>
                      <a:br>
                        <a:rPr lang="sv-SE" sz="1100" b="0" kern="1200">
                          <a:solidFill>
                            <a:schemeClr val="tx1"/>
                          </a:solidFill>
                          <a:latin typeface="+mn-lt"/>
                          <a:ea typeface="+mn-ea"/>
                          <a:cs typeface="+mn-cs"/>
                        </a:rPr>
                      </a:br>
                      <a:r>
                        <a:rPr lang="sv-SE" sz="1100" b="0" kern="1200">
                          <a:solidFill>
                            <a:schemeClr val="bg1">
                              <a:lumMod val="50000"/>
                            </a:schemeClr>
                          </a:solidFill>
                          <a:latin typeface="+mn-lt"/>
                          <a:ea typeface="+mn-ea"/>
                          <a:cs typeface="+mn-cs"/>
                        </a:rPr>
                        <a:t>Lund</a:t>
                      </a:r>
                      <a:endParaRPr lang="sv-SE" sz="1100" b="0">
                        <a:solidFill>
                          <a:schemeClr val="bg1">
                            <a:lumMod val="50000"/>
                          </a:schemeClr>
                        </a:solidFill>
                      </a:endParaRPr>
                    </a:p>
                  </a:txBody>
                  <a:tcPr>
                    <a:solidFill>
                      <a:srgbClr val="F3F9FB"/>
                    </a:solidFill>
                  </a:tcPr>
                </a:tc>
                <a:tc>
                  <a:txBody>
                    <a:bodyPr/>
                    <a:lstStyle/>
                    <a:p>
                      <a:endParaRPr lang="sv-SE" sz="1100" b="0"/>
                    </a:p>
                  </a:txBody>
                  <a:tcPr>
                    <a:solidFill>
                      <a:srgbClr val="F3F9FB"/>
                    </a:solidFill>
                  </a:tcPr>
                </a:tc>
                <a:tc>
                  <a:txBody>
                    <a:bodyPr/>
                    <a:lstStyle/>
                    <a:p>
                      <a:pPr marL="0" lvl="0" algn="l" defTabSz="914400" rtl="0" eaLnBrk="1" latinLnBrk="0" hangingPunct="1">
                        <a:buNone/>
                      </a:pPr>
                      <a:r>
                        <a:rPr lang="sv-SE" sz="1100" b="0" kern="1200" noProof="0">
                          <a:solidFill>
                            <a:schemeClr val="tx1"/>
                          </a:solidFill>
                          <a:latin typeface="+mn-lt"/>
                          <a:ea typeface="+mn-ea"/>
                          <a:cs typeface="+mn-cs"/>
                        </a:rPr>
                        <a:t>Psykiatri*</a:t>
                      </a:r>
                      <a:br>
                        <a:rPr lang="sv-SE" sz="1100" b="0" kern="1200" noProof="0">
                          <a:solidFill>
                            <a:srgbClr val="FF0000"/>
                          </a:solidFill>
                          <a:latin typeface="+mn-lt"/>
                          <a:ea typeface="+mn-ea"/>
                          <a:cs typeface="+mn-cs"/>
                        </a:rPr>
                      </a:br>
                      <a:r>
                        <a:rPr lang="sv-SE" sz="1100" b="0" kern="1200" noProof="0">
                          <a:solidFill>
                            <a:schemeClr val="bg1">
                              <a:lumMod val="50000"/>
                            </a:schemeClr>
                          </a:solidFill>
                          <a:latin typeface="+mn-lt"/>
                          <a:ea typeface="+mn-ea"/>
                          <a:cs typeface="+mn-cs"/>
                        </a:rPr>
                        <a:t>Helsingborg</a:t>
                      </a:r>
                      <a:endParaRPr lang="sv-SE" sz="1100" b="0" kern="1200">
                        <a:solidFill>
                          <a:schemeClr val="bg1">
                            <a:lumMod val="50000"/>
                          </a:schemeClr>
                        </a:solidFill>
                        <a:latin typeface="+mn-lt"/>
                        <a:ea typeface="+mn-ea"/>
                        <a:cs typeface="+mn-cs"/>
                      </a:endParaRPr>
                    </a:p>
                    <a:p>
                      <a:pPr marL="0" lvl="0" algn="l" defTabSz="914400" rtl="0" eaLnBrk="1" latinLnBrk="0" hangingPunct="1">
                        <a:buNone/>
                      </a:pPr>
                      <a:r>
                        <a:rPr lang="sv-SE" sz="1100" b="0" err="1"/>
                        <a:t>Laro</a:t>
                      </a:r>
                      <a:r>
                        <a:rPr lang="sv-SE" sz="1100" b="0"/>
                        <a:t>, </a:t>
                      </a:r>
                      <a:r>
                        <a:rPr lang="sv-SE" sz="1100" b="0" kern="1200">
                          <a:solidFill>
                            <a:schemeClr val="tx1"/>
                          </a:solidFill>
                          <a:latin typeface="+mn-lt"/>
                          <a:ea typeface="+mn-ea"/>
                          <a:cs typeface="+mn-cs"/>
                        </a:rPr>
                        <a:t>MMS*</a:t>
                      </a:r>
                    </a:p>
                    <a:p>
                      <a:r>
                        <a:rPr lang="sv-SE" sz="1100" b="0" kern="1200">
                          <a:solidFill>
                            <a:schemeClr val="bg1">
                              <a:lumMod val="50000"/>
                            </a:schemeClr>
                          </a:solidFill>
                          <a:latin typeface="+mn-lt"/>
                          <a:ea typeface="+mn-ea"/>
                          <a:cs typeface="+mn-cs"/>
                        </a:rPr>
                        <a:t>Helsingborg, Ängelholm, Landskrona </a:t>
                      </a:r>
                      <a:endParaRPr lang="sv-SE" sz="1100" b="0">
                        <a:solidFill>
                          <a:schemeClr val="bg1">
                            <a:lumMod val="50000"/>
                          </a:schemeClr>
                        </a:solidFill>
                      </a:endParaRPr>
                    </a:p>
                  </a:txBody>
                  <a:tcPr>
                    <a:solidFill>
                      <a:srgbClr val="F3F9FB"/>
                    </a:solidFill>
                  </a:tcPr>
                </a:tc>
                <a:tc>
                  <a:txBody>
                    <a:bodyPr/>
                    <a:lstStyle/>
                    <a:p>
                      <a:endParaRPr lang="sv-SE" sz="1100" b="0"/>
                    </a:p>
                  </a:txBody>
                  <a:tcPr>
                    <a:solidFill>
                      <a:srgbClr val="F3F9FB"/>
                    </a:solidFill>
                  </a:tcPr>
                </a:tc>
                <a:tc>
                  <a:txBody>
                    <a:bodyPr/>
                    <a:lstStyle/>
                    <a:p>
                      <a:pPr lvl="0">
                        <a:buNone/>
                      </a:pPr>
                      <a:r>
                        <a:rPr lang="sv-SE" sz="1100" b="0" i="0" u="none" strike="noStrike" noProof="0">
                          <a:latin typeface="+mn-lt"/>
                        </a:rPr>
                        <a:t>Psykiatri</a:t>
                      </a:r>
                      <a:endParaRPr lang="en-US" sz="1100" b="0" i="0" u="none" strike="noStrike" noProof="0">
                        <a:latin typeface="+mn-lt"/>
                      </a:endParaRPr>
                    </a:p>
                    <a:p>
                      <a:pPr lvl="0">
                        <a:buNone/>
                      </a:pPr>
                      <a:r>
                        <a:rPr lang="sv-SE" sz="1100" b="0" i="0" u="none" strike="noStrike" noProof="0">
                          <a:solidFill>
                            <a:schemeClr val="bg1">
                              <a:lumMod val="50000"/>
                            </a:schemeClr>
                          </a:solidFill>
                          <a:latin typeface="+mn-lt"/>
                        </a:rPr>
                        <a:t>Hässleholm</a:t>
                      </a:r>
                      <a:endParaRPr lang="sv-SE" sz="1100" b="0">
                        <a:solidFill>
                          <a:schemeClr val="bg1">
                            <a:lumMod val="50000"/>
                          </a:schemeClr>
                        </a:solidFill>
                      </a:endParaRPr>
                    </a:p>
                    <a:p>
                      <a:pPr lvl="0">
                        <a:buNone/>
                      </a:pPr>
                      <a:r>
                        <a:rPr lang="sv-SE" sz="1100" b="0"/>
                        <a:t>Laro</a:t>
                      </a:r>
                      <a:br>
                        <a:rPr lang="sv-SE" sz="1100" b="0"/>
                      </a:br>
                      <a:r>
                        <a:rPr lang="sv-SE" sz="1100" b="0">
                          <a:solidFill>
                            <a:schemeClr val="bg1">
                              <a:lumMod val="50000"/>
                            </a:schemeClr>
                          </a:solidFill>
                        </a:rPr>
                        <a:t>Kristianstad, </a:t>
                      </a:r>
                      <a:br>
                        <a:rPr lang="sv-SE" sz="1100" b="0">
                          <a:solidFill>
                            <a:schemeClr val="bg1">
                              <a:lumMod val="50000"/>
                            </a:schemeClr>
                          </a:solidFill>
                        </a:rPr>
                      </a:br>
                      <a:r>
                        <a:rPr lang="sv-SE" sz="1100" b="0">
                          <a:solidFill>
                            <a:schemeClr val="bg1">
                              <a:lumMod val="50000"/>
                            </a:schemeClr>
                          </a:solidFill>
                        </a:rPr>
                        <a:t>Hässleholm</a:t>
                      </a:r>
                    </a:p>
                  </a:txBody>
                  <a:tcPr>
                    <a:solidFill>
                      <a:srgbClr val="F3F9FB"/>
                    </a:solidFill>
                  </a:tcPr>
                </a:tc>
                <a:tc>
                  <a:txBody>
                    <a:bodyPr/>
                    <a:lstStyle/>
                    <a:p>
                      <a:endParaRPr lang="sv-SE" sz="1100" b="0" kern="1200">
                        <a:solidFill>
                          <a:srgbClr val="FF0000"/>
                        </a:solidFill>
                        <a:latin typeface="+mn-lt"/>
                        <a:ea typeface="+mn-ea"/>
                        <a:cs typeface="+mn-cs"/>
                      </a:endParaRPr>
                    </a:p>
                  </a:txBody>
                  <a:tcPr>
                    <a:solidFill>
                      <a:srgbClr val="F3F9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chemeClr val="tx1"/>
                          </a:solidFill>
                          <a:latin typeface="+mn-lt"/>
                          <a:ea typeface="+mn-ea"/>
                          <a:cs typeface="+mn-cs"/>
                        </a:rPr>
                        <a:t>Psykiatri*, </a:t>
                      </a:r>
                      <a:r>
                        <a:rPr lang="sv-SE" sz="1100" b="0" err="1"/>
                        <a:t>Laro</a:t>
                      </a:r>
                      <a:br>
                        <a:rPr lang="sv-SE" sz="1100" b="0"/>
                      </a:br>
                      <a:r>
                        <a:rPr lang="sv-SE" sz="1100" b="0">
                          <a:solidFill>
                            <a:schemeClr val="bg1">
                              <a:lumMod val="50000"/>
                            </a:schemeClr>
                          </a:solidFill>
                        </a:rPr>
                        <a:t>Malmö</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rgbClr val="000000"/>
                          </a:solidFill>
                          <a:latin typeface="+mn-lt"/>
                          <a:ea typeface="+mn-ea"/>
                          <a:cs typeface="+mn-cs"/>
                        </a:rPr>
                        <a:t>Audionomer </a:t>
                      </a:r>
                      <a:r>
                        <a:rPr lang="sv-SE" sz="1100" b="0">
                          <a:solidFill>
                            <a:schemeClr val="bg1">
                              <a:lumMod val="50000"/>
                            </a:schemeClr>
                          </a:solidFill>
                        </a:rPr>
                        <a:t>hela regionen</a:t>
                      </a:r>
                      <a:endParaRPr lang="sv-SE" sz="1100" b="0" kern="1200">
                        <a:solidFill>
                          <a:schemeClr val="bg1">
                            <a:lumMod val="50000"/>
                          </a:schemeClr>
                        </a:solidFill>
                        <a:latin typeface="+mn-lt"/>
                        <a:ea typeface="+mn-ea"/>
                        <a:cs typeface="+mn-cs"/>
                      </a:endParaRPr>
                    </a:p>
                  </a:txBody>
                  <a:tcPr>
                    <a:solidFill>
                      <a:srgbClr val="F3F9FB"/>
                    </a:solidFill>
                  </a:tcPr>
                </a:tc>
                <a:extLst>
                  <a:ext uri="{0D108BD9-81ED-4DB2-BD59-A6C34878D82A}">
                    <a16:rowId xmlns:a16="http://schemas.microsoft.com/office/drawing/2014/main" val="34733873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a:solidFill>
                            <a:schemeClr val="bg1"/>
                          </a:solidFill>
                        </a:rPr>
                        <a:t>Psykiatri habilitering </a:t>
                      </a:r>
                      <a:r>
                        <a:rPr lang="sv-SE" sz="1100" b="0" err="1">
                          <a:solidFill>
                            <a:schemeClr val="bg1"/>
                          </a:solidFill>
                        </a:rPr>
                        <a:t>o.hjälpmedel</a:t>
                      </a:r>
                      <a:endParaRPr lang="sv-SE" sz="1100" b="0">
                        <a:solidFill>
                          <a:schemeClr val="bg1"/>
                        </a:solidFill>
                      </a:endParaRPr>
                    </a:p>
                  </a:txBody>
                  <a:tcPr>
                    <a:solidFill>
                      <a:schemeClr val="accent1"/>
                    </a:solidFill>
                  </a:tcPr>
                </a:tc>
                <a:tc>
                  <a:txBody>
                    <a:bodyPr/>
                    <a:lstStyle/>
                    <a:p>
                      <a:pPr>
                        <a:buNone/>
                      </a:pPr>
                      <a:r>
                        <a:rPr lang="sv-SE" sz="1100" b="0" kern="1200">
                          <a:solidFill>
                            <a:srgbClr val="000000"/>
                          </a:solidFill>
                          <a:latin typeface="+mn-lt"/>
                          <a:ea typeface="+mn-ea"/>
                          <a:cs typeface="+mn-cs"/>
                        </a:rPr>
                        <a:t>Habilitering,</a:t>
                      </a:r>
                      <a:endParaRPr lang="sv-SE" sz="1100" b="0">
                        <a:solidFill>
                          <a:srgbClr val="000000"/>
                        </a:solidFill>
                      </a:endParaRPr>
                    </a:p>
                    <a:p>
                      <a:pPr lvl="0">
                        <a:buNone/>
                      </a:pPr>
                      <a:r>
                        <a:rPr lang="sv-SE" sz="1100" b="0" kern="1200">
                          <a:solidFill>
                            <a:srgbClr val="000000"/>
                          </a:solidFill>
                          <a:latin typeface="+mn-lt"/>
                          <a:ea typeface="+mn-ea"/>
                          <a:cs typeface="+mn-cs"/>
                        </a:rPr>
                        <a:t>SHD, hjälpmedel </a:t>
                      </a:r>
                      <a:r>
                        <a:rPr lang="sv-SE" sz="1100" b="0">
                          <a:solidFill>
                            <a:schemeClr val="bg1">
                              <a:lumMod val="50000"/>
                            </a:schemeClr>
                          </a:solidFill>
                        </a:rPr>
                        <a:t>hela regionen</a:t>
                      </a:r>
                    </a:p>
                  </a:txBody>
                  <a:tcPr>
                    <a:solidFill>
                      <a:schemeClr val="accent1">
                        <a:lumMod val="20000"/>
                        <a:lumOff val="80000"/>
                      </a:schemeClr>
                    </a:solidFill>
                  </a:tcPr>
                </a:tc>
                <a:tc>
                  <a:txBody>
                    <a:bodyPr/>
                    <a:lstStyle/>
                    <a:p>
                      <a:endParaRPr lang="sv-SE" sz="1100" b="0"/>
                    </a:p>
                  </a:txBody>
                  <a:tcPr>
                    <a:solidFill>
                      <a:schemeClr val="accent1">
                        <a:lumMod val="20000"/>
                        <a:lumOff val="80000"/>
                      </a:schemeClr>
                    </a:solidFill>
                  </a:tcPr>
                </a:tc>
                <a:tc>
                  <a:txBody>
                    <a:bodyPr/>
                    <a:lstStyle/>
                    <a:p>
                      <a:pPr>
                        <a:buNone/>
                      </a:pPr>
                      <a:r>
                        <a:rPr lang="sv-SE" sz="1100" b="0"/>
                        <a:t>RP, </a:t>
                      </a:r>
                      <a:r>
                        <a:rPr lang="sv-SE" sz="1100" b="0" kern="1200">
                          <a:solidFill>
                            <a:srgbClr val="000000"/>
                          </a:solidFill>
                          <a:latin typeface="+mn-lt"/>
                          <a:ea typeface="+mn-ea"/>
                          <a:cs typeface="+mn-cs"/>
                        </a:rPr>
                        <a:t>BUP, UM </a:t>
                      </a:r>
                      <a:br>
                        <a:rPr lang="sv-SE" sz="1100" b="0" kern="1200">
                          <a:solidFill>
                            <a:srgbClr val="000000"/>
                          </a:solidFill>
                          <a:latin typeface="+mn-lt"/>
                          <a:ea typeface="+mn-ea"/>
                          <a:cs typeface="+mn-cs"/>
                        </a:rPr>
                      </a:br>
                      <a:r>
                        <a:rPr lang="sv-SE" sz="1100" b="0">
                          <a:solidFill>
                            <a:schemeClr val="bg1">
                              <a:lumMod val="50000"/>
                            </a:schemeClr>
                          </a:solidFill>
                        </a:rPr>
                        <a:t>hela regionen</a:t>
                      </a:r>
                      <a:endParaRPr lang="sv-SE" sz="1100" b="0" kern="1200">
                        <a:solidFill>
                          <a:schemeClr val="bg1">
                            <a:lumMod val="50000"/>
                          </a:schemeClr>
                        </a:solidFill>
                        <a:latin typeface="+mn-lt"/>
                        <a:ea typeface="+mn-ea"/>
                        <a:cs typeface="+mn-cs"/>
                      </a:endParaRPr>
                    </a:p>
                  </a:txBody>
                  <a:tcPr>
                    <a:solidFill>
                      <a:schemeClr val="accent1">
                        <a:lumMod val="20000"/>
                        <a:lumOff val="80000"/>
                      </a:schemeClr>
                    </a:solidFill>
                  </a:tcPr>
                </a:tc>
                <a:tc>
                  <a:txBody>
                    <a:bodyPr/>
                    <a:lstStyle/>
                    <a:p>
                      <a:endParaRPr lang="sv-SE" sz="1100" b="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rgbClr val="000000"/>
                          </a:solidFill>
                          <a:latin typeface="+mn-lt"/>
                          <a:ea typeface="+mn-ea"/>
                          <a:cs typeface="+mn-cs"/>
                        </a:rPr>
                        <a:t>VUP</a:t>
                      </a:r>
                      <a:r>
                        <a:rPr lang="sv-SE" sz="1100" b="0"/>
                        <a:t> </a:t>
                      </a:r>
                      <a:br>
                        <a:rPr lang="sv-SE" sz="1100" b="0"/>
                      </a:br>
                      <a:r>
                        <a:rPr lang="sv-SE" sz="1100" b="0" kern="1200">
                          <a:solidFill>
                            <a:schemeClr val="bg1">
                              <a:lumMod val="50000"/>
                            </a:schemeClr>
                          </a:solidFill>
                          <a:latin typeface="+mn-lt"/>
                          <a:ea typeface="+mn-ea"/>
                          <a:cs typeface="+mn-cs"/>
                        </a:rPr>
                        <a:t>Lund</a:t>
                      </a:r>
                    </a:p>
                    <a:p>
                      <a:pPr marL="0" algn="l" defTabSz="914400" rtl="0" eaLnBrk="1" latinLnBrk="0" hangingPunct="1"/>
                      <a:endParaRPr lang="sv-SE" sz="1100" b="0" kern="1200">
                        <a:solidFill>
                          <a:srgbClr val="000000"/>
                        </a:solidFill>
                        <a:latin typeface="+mn-lt"/>
                        <a:ea typeface="+mn-ea"/>
                        <a:cs typeface="+mn-cs"/>
                      </a:endParaRPr>
                    </a:p>
                  </a:txBody>
                  <a:tcPr>
                    <a:solidFill>
                      <a:schemeClr val="accent1">
                        <a:lumMod val="20000"/>
                        <a:lumOff val="80000"/>
                      </a:schemeClr>
                    </a:solidFill>
                  </a:tcPr>
                </a:tc>
                <a:tc>
                  <a:txBody>
                    <a:bodyPr/>
                    <a:lstStyle/>
                    <a:p>
                      <a:endParaRPr lang="sv-SE" sz="1100" b="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chemeClr val="dk1"/>
                          </a:solidFill>
                          <a:latin typeface="+mn-lt"/>
                          <a:ea typeface="+mn-ea"/>
                          <a:cs typeface="+mn-cs"/>
                        </a:rPr>
                        <a:t>VUP</a:t>
                      </a:r>
                      <a:r>
                        <a:rPr lang="sv-SE" sz="1100" b="0"/>
                        <a:t> </a:t>
                      </a:r>
                      <a:br>
                        <a:rPr lang="sv-SE" sz="1100" b="0"/>
                      </a:br>
                      <a:r>
                        <a:rPr lang="sv-SE" sz="1100" b="0" kern="1200">
                          <a:solidFill>
                            <a:schemeClr val="bg1">
                              <a:lumMod val="50000"/>
                            </a:schemeClr>
                          </a:solidFill>
                          <a:latin typeface="+mn-lt"/>
                          <a:ea typeface="+mn-ea"/>
                          <a:cs typeface="+mn-cs"/>
                        </a:rPr>
                        <a:t>Helsingborg</a:t>
                      </a:r>
                    </a:p>
                    <a:p>
                      <a:pPr>
                        <a:buNone/>
                      </a:pPr>
                      <a:endParaRPr lang="sv-SE" sz="1100" b="0" kern="1200">
                        <a:solidFill>
                          <a:srgbClr val="000000"/>
                        </a:solidFill>
                        <a:latin typeface="+mn-lt"/>
                        <a:ea typeface="+mn-ea"/>
                        <a:cs typeface="+mn-cs"/>
                      </a:endParaRPr>
                    </a:p>
                  </a:txBody>
                  <a:tcPr>
                    <a:solidFill>
                      <a:schemeClr val="accent1">
                        <a:lumMod val="20000"/>
                        <a:lumOff val="80000"/>
                      </a:schemeClr>
                    </a:solidFill>
                  </a:tcPr>
                </a:tc>
                <a:tc>
                  <a:txBody>
                    <a:bodyPr/>
                    <a:lstStyle/>
                    <a:p>
                      <a:endParaRPr lang="sv-SE" sz="1100" b="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rgbClr val="000000"/>
                          </a:solidFill>
                          <a:latin typeface="+mn-lt"/>
                          <a:ea typeface="+mn-ea"/>
                          <a:cs typeface="+mn-cs"/>
                        </a:rPr>
                        <a:t>VUP</a:t>
                      </a:r>
                      <a:r>
                        <a:rPr lang="sv-SE" sz="1100" b="0"/>
                        <a:t> </a:t>
                      </a:r>
                      <a:br>
                        <a:rPr lang="sv-SE" sz="1100" b="0"/>
                      </a:br>
                      <a:r>
                        <a:rPr lang="sv-SE" sz="1100" b="0" kern="1200">
                          <a:solidFill>
                            <a:schemeClr val="bg1">
                              <a:lumMod val="50000"/>
                            </a:schemeClr>
                          </a:solidFill>
                          <a:latin typeface="+mn-lt"/>
                          <a:ea typeface="+mn-ea"/>
                          <a:cs typeface="+mn-cs"/>
                        </a:rPr>
                        <a:t>Kristianstad</a:t>
                      </a:r>
                    </a:p>
                    <a:p>
                      <a:endParaRPr lang="sv-SE" sz="1100" b="0" kern="1200">
                        <a:solidFill>
                          <a:schemeClr val="dk1"/>
                        </a:solidFill>
                        <a:latin typeface="+mn-lt"/>
                        <a:ea typeface="+mn-ea"/>
                        <a:cs typeface="+mn-cs"/>
                      </a:endParaRPr>
                    </a:p>
                  </a:txBody>
                  <a:tcPr>
                    <a:solidFill>
                      <a:schemeClr val="accent1">
                        <a:lumMod val="20000"/>
                        <a:lumOff val="80000"/>
                      </a:schemeClr>
                    </a:solidFill>
                  </a:tcPr>
                </a:tc>
                <a:tc>
                  <a:txBody>
                    <a:bodyPr/>
                    <a:lstStyle/>
                    <a:p>
                      <a:endParaRPr lang="sv-SE" sz="1100" b="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rgbClr val="000000"/>
                          </a:solidFill>
                          <a:latin typeface="+mn-lt"/>
                          <a:ea typeface="+mn-ea"/>
                          <a:cs typeface="+mn-cs"/>
                        </a:rPr>
                        <a:t>VUP</a:t>
                      </a:r>
                      <a:r>
                        <a:rPr lang="sv-SE" sz="1100" b="0"/>
                        <a:t> </a:t>
                      </a:r>
                      <a:r>
                        <a:rPr lang="sv-SE" sz="1100" b="0" kern="1200">
                          <a:solidFill>
                            <a:schemeClr val="bg1">
                              <a:lumMod val="50000"/>
                            </a:schemeClr>
                          </a:solidFill>
                          <a:latin typeface="+mn-lt"/>
                          <a:ea typeface="+mn-ea"/>
                          <a:cs typeface="+mn-cs"/>
                        </a:rPr>
                        <a:t>Malmö</a:t>
                      </a:r>
                    </a:p>
                    <a:p>
                      <a:pPr>
                        <a:buNone/>
                      </a:pPr>
                      <a:endParaRPr lang="sv-SE" sz="1100" b="0" kern="1200" err="1">
                        <a:solidFill>
                          <a:srgbClr val="000000"/>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6739246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a:solidFill>
                            <a:schemeClr val="bg1"/>
                          </a:solidFill>
                        </a:rPr>
                        <a:t>Sjukhus</a:t>
                      </a:r>
                    </a:p>
                  </a:txBody>
                  <a:tcPr>
                    <a:solidFill>
                      <a:schemeClr val="accent1"/>
                    </a:solidFill>
                  </a:tcPr>
                </a:tc>
                <a:tc>
                  <a:txBody>
                    <a:bodyPr/>
                    <a:lstStyle/>
                    <a:p>
                      <a:endParaRPr lang="sv-SE" sz="1100" b="0"/>
                    </a:p>
                  </a:txBody>
                  <a:tcPr>
                    <a:solidFill>
                      <a:srgbClr val="F3F9FB"/>
                    </a:solidFill>
                  </a:tcPr>
                </a:tc>
                <a:tc>
                  <a:txBody>
                    <a:bodyPr/>
                    <a:lstStyle/>
                    <a:p>
                      <a:endParaRPr lang="sv-SE" sz="1100" b="0"/>
                    </a:p>
                  </a:txBody>
                  <a:tcPr>
                    <a:solidFill>
                      <a:srgbClr val="F3F9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chemeClr val="tx1"/>
                          </a:solidFill>
                          <a:latin typeface="+mn-lt"/>
                          <a:ea typeface="+mn-ea"/>
                          <a:cs typeface="+mn-cs"/>
                        </a:rPr>
                        <a:t>Trelleborg</a:t>
                      </a:r>
                    </a:p>
                  </a:txBody>
                  <a:tcPr>
                    <a:solidFill>
                      <a:srgbClr val="F3F9FB"/>
                    </a:solidFill>
                  </a:tcPr>
                </a:tc>
                <a:tc>
                  <a:txBody>
                    <a:bodyPr/>
                    <a:lstStyle/>
                    <a:p>
                      <a:endParaRPr lang="sv-SE" sz="1100" b="0"/>
                    </a:p>
                  </a:txBody>
                  <a:tcPr>
                    <a:solidFill>
                      <a:srgbClr val="F3F9FB"/>
                    </a:solidFill>
                  </a:tcPr>
                </a:tc>
                <a:tc>
                  <a:txBody>
                    <a:bodyPr/>
                    <a:lstStyle/>
                    <a:p>
                      <a:endParaRPr lang="sv-SE" sz="1100" b="0"/>
                    </a:p>
                  </a:txBody>
                  <a:tcPr>
                    <a:solidFill>
                      <a:srgbClr val="F3F9FB"/>
                    </a:solidFill>
                  </a:tcPr>
                </a:tc>
                <a:tc>
                  <a:txBody>
                    <a:bodyPr/>
                    <a:lstStyle/>
                    <a:p>
                      <a:endParaRPr lang="sv-SE" sz="1100" b="0"/>
                    </a:p>
                  </a:txBody>
                  <a:tcPr>
                    <a:solidFill>
                      <a:srgbClr val="F3F9FB"/>
                    </a:solidFill>
                  </a:tcPr>
                </a:tc>
                <a:tc>
                  <a:txBody>
                    <a:bodyPr/>
                    <a:lstStyle/>
                    <a:p>
                      <a:r>
                        <a:rPr lang="sv-SE" sz="1100" b="0">
                          <a:solidFill>
                            <a:schemeClr val="tx1"/>
                          </a:solidFill>
                        </a:rPr>
                        <a:t>Landskrona</a:t>
                      </a:r>
                      <a:endParaRPr lang="sv-SE" sz="1100" b="0"/>
                    </a:p>
                  </a:txBody>
                  <a:tcPr>
                    <a:solidFill>
                      <a:srgbClr val="F3F9FB"/>
                    </a:solidFill>
                  </a:tcPr>
                </a:tc>
                <a:tc>
                  <a:txBody>
                    <a:bodyPr/>
                    <a:lstStyle/>
                    <a:p>
                      <a:endParaRPr lang="sv-SE" sz="1100" b="0"/>
                    </a:p>
                  </a:txBody>
                  <a:tcPr>
                    <a:solidFill>
                      <a:srgbClr val="F3F9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a:solidFill>
                          <a:schemeClr val="tx1"/>
                        </a:solidFill>
                      </a:endParaRPr>
                    </a:p>
                  </a:txBody>
                  <a:tcPr>
                    <a:solidFill>
                      <a:srgbClr val="F3F9FB"/>
                    </a:solidFill>
                  </a:tcPr>
                </a:tc>
                <a:tc>
                  <a:txBody>
                    <a:bodyPr/>
                    <a:lstStyle/>
                    <a:p>
                      <a:endParaRPr lang="sv-SE" sz="1100" b="0">
                        <a:solidFill>
                          <a:schemeClr val="tx1"/>
                        </a:solidFill>
                      </a:endParaRPr>
                    </a:p>
                  </a:txBody>
                  <a:tcPr>
                    <a:solidFill>
                      <a:srgbClr val="F3F9FB"/>
                    </a:solidFill>
                  </a:tcPr>
                </a:tc>
                <a:tc>
                  <a:txBody>
                    <a:bodyPr/>
                    <a:lstStyle/>
                    <a:p>
                      <a:endParaRPr lang="sv-SE" sz="1100" b="0"/>
                    </a:p>
                  </a:txBody>
                  <a:tcPr>
                    <a:solidFill>
                      <a:srgbClr val="F3F9FB"/>
                    </a:solidFill>
                  </a:tcPr>
                </a:tc>
                <a:extLst>
                  <a:ext uri="{0D108BD9-81ED-4DB2-BD59-A6C34878D82A}">
                    <a16:rowId xmlns:a16="http://schemas.microsoft.com/office/drawing/2014/main" val="732343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a:solidFill>
                            <a:schemeClr val="bg1"/>
                          </a:solidFill>
                        </a:rPr>
                        <a:t>Regionservice</a:t>
                      </a:r>
                    </a:p>
                  </a:txBody>
                  <a:tcPr>
                    <a:solidFill>
                      <a:schemeClr val="accent1"/>
                    </a:solidFill>
                  </a:tcPr>
                </a:tc>
                <a:tc>
                  <a:txBody>
                    <a:bodyPr/>
                    <a:lstStyle/>
                    <a:p>
                      <a:endParaRPr lang="sv-SE" sz="1100" b="0">
                        <a:solidFill>
                          <a:schemeClr val="tx1"/>
                        </a:solidFill>
                      </a:endParaRPr>
                    </a:p>
                  </a:txBody>
                  <a:tcPr>
                    <a:solidFill>
                      <a:schemeClr val="accent1">
                        <a:lumMod val="20000"/>
                        <a:lumOff val="80000"/>
                      </a:schemeClr>
                    </a:solidFill>
                  </a:tcPr>
                </a:tc>
                <a:tc>
                  <a:txBody>
                    <a:bodyPr/>
                    <a:lstStyle/>
                    <a:p>
                      <a:endParaRPr lang="sv-SE" sz="1100" b="0"/>
                    </a:p>
                  </a:txBody>
                  <a:tcPr>
                    <a:solidFill>
                      <a:schemeClr val="accent1">
                        <a:lumMod val="20000"/>
                        <a:lumOff val="80000"/>
                      </a:schemeClr>
                    </a:solidFill>
                  </a:tcPr>
                </a:tc>
                <a:tc>
                  <a:txBody>
                    <a:bodyPr/>
                    <a:lstStyle/>
                    <a:p>
                      <a:pPr marL="0" algn="l" defTabSz="914400" rtl="0" eaLnBrk="1" latinLnBrk="0" hangingPunct="1">
                        <a:buNone/>
                      </a:pPr>
                      <a:r>
                        <a:rPr lang="sv-SE" sz="1100" b="0" kern="1200">
                          <a:solidFill>
                            <a:schemeClr val="tx1"/>
                          </a:solidFill>
                          <a:latin typeface="+mn-lt"/>
                          <a:ea typeface="+mn-ea"/>
                          <a:cs typeface="+mn-cs"/>
                        </a:rPr>
                        <a:t>BUP </a:t>
                      </a:r>
                      <a:br>
                        <a:rPr lang="sv-SE" sz="1100" b="0" kern="1200">
                          <a:solidFill>
                            <a:schemeClr val="tx1"/>
                          </a:solidFill>
                          <a:latin typeface="+mn-lt"/>
                          <a:ea typeface="+mn-ea"/>
                          <a:cs typeface="+mn-cs"/>
                        </a:rPr>
                      </a:br>
                      <a:r>
                        <a:rPr lang="sv-SE" sz="1100" b="0" kern="1200">
                          <a:solidFill>
                            <a:schemeClr val="bg1">
                              <a:lumMod val="50000"/>
                            </a:schemeClr>
                          </a:solidFill>
                          <a:latin typeface="+mn-lt"/>
                          <a:ea typeface="+mn-ea"/>
                          <a:cs typeface="+mn-cs"/>
                        </a:rPr>
                        <a:t>Trelleborg</a:t>
                      </a:r>
                    </a:p>
                    <a:p>
                      <a:pPr marL="0" marR="0" lvl="0" indent="0" algn="l" rtl="0" eaLnBrk="1" fontAlgn="auto" latinLnBrk="0" hangingPunct="1">
                        <a:lnSpc>
                          <a:spcPct val="100000"/>
                        </a:lnSpc>
                        <a:spcBef>
                          <a:spcPts val="0"/>
                        </a:spcBef>
                        <a:spcAft>
                          <a:spcPts val="0"/>
                        </a:spcAft>
                        <a:buClrTx/>
                        <a:buSzTx/>
                        <a:buFontTx/>
                        <a:buNone/>
                      </a:pPr>
                      <a:r>
                        <a:rPr lang="sv-SE" sz="1100" b="0" kern="1200">
                          <a:solidFill>
                            <a:schemeClr val="bg1">
                              <a:lumMod val="50000"/>
                            </a:schemeClr>
                          </a:solidFill>
                          <a:latin typeface="+mn-lt"/>
                          <a:ea typeface="+mn-ea"/>
                          <a:cs typeface="+mn-cs"/>
                        </a:rPr>
                        <a:t>Malmö</a:t>
                      </a:r>
                    </a:p>
                  </a:txBody>
                  <a:tcPr>
                    <a:solidFill>
                      <a:schemeClr val="accent1">
                        <a:lumMod val="20000"/>
                        <a:lumOff val="80000"/>
                      </a:schemeClr>
                    </a:solidFill>
                  </a:tcPr>
                </a:tc>
                <a:tc>
                  <a:txBody>
                    <a:bodyPr/>
                    <a:lstStyle/>
                    <a:p>
                      <a:endParaRPr lang="sv-SE" sz="1100" b="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chemeClr val="tx1"/>
                          </a:solidFill>
                          <a:latin typeface="+mn-lt"/>
                          <a:ea typeface="+mn-ea"/>
                          <a:cs typeface="+mn-cs"/>
                        </a:rPr>
                        <a:t>VUP </a:t>
                      </a:r>
                      <a:r>
                        <a:rPr lang="sv-SE" sz="1100" b="0" kern="1200">
                          <a:solidFill>
                            <a:schemeClr val="bg1">
                              <a:lumMod val="50000"/>
                            </a:schemeClr>
                          </a:solidFill>
                          <a:latin typeface="+mn-lt"/>
                          <a:ea typeface="+mn-ea"/>
                          <a:cs typeface="+mn-cs"/>
                        </a:rPr>
                        <a:t>Lund</a:t>
                      </a:r>
                      <a:r>
                        <a:rPr lang="sv-SE" sz="1100" b="0" kern="1200">
                          <a:solidFill>
                            <a:schemeClr val="tx1"/>
                          </a:solidFill>
                          <a:latin typeface="+mn-lt"/>
                          <a:ea typeface="+mn-ea"/>
                          <a:cs typeface="+mn-cs"/>
                        </a:rPr>
                        <a:t> </a:t>
                      </a:r>
                    </a:p>
                  </a:txBody>
                  <a:tcPr>
                    <a:solidFill>
                      <a:schemeClr val="accent1">
                        <a:lumMod val="20000"/>
                        <a:lumOff val="80000"/>
                      </a:schemeClr>
                    </a:solidFill>
                  </a:tcPr>
                </a:tc>
                <a:tc>
                  <a:txBody>
                    <a:bodyPr/>
                    <a:lstStyle/>
                    <a:p>
                      <a:endParaRPr lang="sv-SE" sz="1100" b="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chemeClr val="tx1"/>
                          </a:solidFill>
                          <a:latin typeface="+mn-lt"/>
                          <a:ea typeface="+mn-ea"/>
                          <a:cs typeface="+mn-cs"/>
                        </a:rPr>
                        <a:t>VUP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chemeClr val="bg1">
                              <a:lumMod val="50000"/>
                            </a:schemeClr>
                          </a:solidFill>
                          <a:latin typeface="+mn-lt"/>
                          <a:ea typeface="+mn-ea"/>
                          <a:cs typeface="+mn-cs"/>
                        </a:rPr>
                        <a:t>Landskrona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chemeClr val="bg1">
                              <a:lumMod val="50000"/>
                            </a:schemeClr>
                          </a:solidFill>
                          <a:latin typeface="+mn-lt"/>
                          <a:ea typeface="+mn-ea"/>
                          <a:cs typeface="+mn-cs"/>
                        </a:rPr>
                        <a:t>Helsingborg</a:t>
                      </a:r>
                      <a:endParaRPr lang="sv-SE" sz="1100" b="0" kern="1200">
                        <a:solidFill>
                          <a:schemeClr val="tx1"/>
                        </a:solidFill>
                        <a:latin typeface="+mn-lt"/>
                        <a:ea typeface="+mn-ea"/>
                        <a:cs typeface="+mn-cs"/>
                      </a:endParaRPr>
                    </a:p>
                  </a:txBody>
                  <a:tcPr>
                    <a:solidFill>
                      <a:schemeClr val="accent1">
                        <a:lumMod val="20000"/>
                        <a:lumOff val="80000"/>
                      </a:schemeClr>
                    </a:solidFill>
                  </a:tcPr>
                </a:tc>
                <a:tc>
                  <a:txBody>
                    <a:bodyPr/>
                    <a:lstStyle/>
                    <a:p>
                      <a:endParaRPr lang="sv-SE" sz="1100" b="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chemeClr val="tx1"/>
                          </a:solidFill>
                          <a:latin typeface="+mn-lt"/>
                          <a:ea typeface="+mn-ea"/>
                          <a:cs typeface="+mn-cs"/>
                        </a:rPr>
                        <a:t>VUP </a:t>
                      </a:r>
                      <a:r>
                        <a:rPr lang="sv-SE" sz="1100" b="0" kern="1200">
                          <a:solidFill>
                            <a:schemeClr val="bg1">
                              <a:lumMod val="50000"/>
                            </a:schemeClr>
                          </a:solidFill>
                          <a:latin typeface="+mn-lt"/>
                          <a:ea typeface="+mn-ea"/>
                          <a:cs typeface="+mn-cs"/>
                        </a:rPr>
                        <a:t>Kristianstad</a:t>
                      </a:r>
                    </a:p>
                  </a:txBody>
                  <a:tcPr>
                    <a:solidFill>
                      <a:schemeClr val="accent1">
                        <a:lumMod val="20000"/>
                        <a:lumOff val="80000"/>
                      </a:schemeClr>
                    </a:solidFill>
                  </a:tcPr>
                </a:tc>
                <a:tc>
                  <a:txBody>
                    <a:bodyPr/>
                    <a:lstStyle/>
                    <a:p>
                      <a:pPr marL="0" algn="l" defTabSz="914400" rtl="0" eaLnBrk="1" latinLnBrk="0" hangingPunct="1">
                        <a:buNone/>
                      </a:pPr>
                      <a:endParaRPr lang="sv-SE" sz="1100" b="0" kern="1200">
                        <a:solidFill>
                          <a:schemeClr val="tx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kern="1200">
                          <a:solidFill>
                            <a:schemeClr val="tx1"/>
                          </a:solidFill>
                          <a:latin typeface="+mn-lt"/>
                          <a:ea typeface="+mn-ea"/>
                          <a:cs typeface="+mn-cs"/>
                        </a:rPr>
                        <a:t>VUP </a:t>
                      </a:r>
                      <a:r>
                        <a:rPr lang="sv-SE" sz="1100" b="0" kern="1200">
                          <a:solidFill>
                            <a:schemeClr val="bg1">
                              <a:lumMod val="50000"/>
                            </a:schemeClr>
                          </a:solidFill>
                          <a:latin typeface="+mn-lt"/>
                          <a:ea typeface="+mn-ea"/>
                          <a:cs typeface="+mn-cs"/>
                        </a:rPr>
                        <a:t>Malmö</a:t>
                      </a:r>
                      <a:endParaRPr lang="sv-SE" sz="1100" b="0" kern="1200">
                        <a:solidFill>
                          <a:schemeClr val="tx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113878491"/>
                  </a:ext>
                </a:extLst>
              </a:tr>
            </a:tbl>
          </a:graphicData>
        </a:graphic>
      </p:graphicFrame>
      <p:sp>
        <p:nvSpPr>
          <p:cNvPr id="5" name="Rubrik 4">
            <a:extLst>
              <a:ext uri="{FF2B5EF4-FFF2-40B4-BE49-F238E27FC236}">
                <a16:creationId xmlns:a16="http://schemas.microsoft.com/office/drawing/2014/main" id="{62884CF1-2463-8EF2-4591-D50426D4C7AF}"/>
              </a:ext>
            </a:extLst>
          </p:cNvPr>
          <p:cNvSpPr>
            <a:spLocks noGrp="1"/>
          </p:cNvSpPr>
          <p:nvPr>
            <p:ph type="title"/>
          </p:nvPr>
        </p:nvSpPr>
        <p:spPr>
          <a:xfrm>
            <a:off x="118526" y="62757"/>
            <a:ext cx="10972800" cy="1143000"/>
          </a:xfrm>
        </p:spPr>
        <p:txBody>
          <a:bodyPr/>
          <a:lstStyle/>
          <a:p>
            <a:r>
              <a:rPr lang="sv-SE" sz="2400"/>
              <a:t>Andra driftstarten hösten 2025 </a:t>
            </a:r>
            <a:r>
              <a:rPr lang="sv-SE" sz="2400" b="0"/>
              <a:t>(område och orter per vecka) 	</a:t>
            </a:r>
            <a:endParaRPr lang="sv-SE" sz="2400"/>
          </a:p>
        </p:txBody>
      </p:sp>
      <p:sp>
        <p:nvSpPr>
          <p:cNvPr id="15" name="textruta 14">
            <a:extLst>
              <a:ext uri="{FF2B5EF4-FFF2-40B4-BE49-F238E27FC236}">
                <a16:creationId xmlns:a16="http://schemas.microsoft.com/office/drawing/2014/main" id="{26CB7682-C993-0A0B-2C4F-191F8B5D121E}"/>
              </a:ext>
            </a:extLst>
          </p:cNvPr>
          <p:cNvSpPr txBox="1"/>
          <p:nvPr/>
        </p:nvSpPr>
        <p:spPr>
          <a:xfrm>
            <a:off x="174018" y="5762065"/>
            <a:ext cx="2551390" cy="25391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a:latin typeface="Arial" panose="020B0604020202020204"/>
              </a:rPr>
              <a:t>*Förnyad upphandling innan driftstart</a:t>
            </a:r>
            <a:endParaRPr kumimoji="0" lang="sv-SE" sz="1050" b="0" i="0" u="none" strike="noStrike" kern="1200" cap="none" spc="0" normalizeH="0" baseline="0" noProof="0">
              <a:ln>
                <a:noFill/>
              </a:ln>
              <a:effectLst/>
              <a:uLnTx/>
              <a:uFillTx/>
              <a:latin typeface="Arial" panose="020B0604020202020204"/>
              <a:ea typeface="+mn-ea"/>
              <a:cs typeface="+mn-cs"/>
            </a:endParaRPr>
          </a:p>
        </p:txBody>
      </p:sp>
      <p:sp>
        <p:nvSpPr>
          <p:cNvPr id="16" name="textruta 15">
            <a:extLst>
              <a:ext uri="{FF2B5EF4-FFF2-40B4-BE49-F238E27FC236}">
                <a16:creationId xmlns:a16="http://schemas.microsoft.com/office/drawing/2014/main" id="{A0D1CD5A-2E91-01EC-E37B-331DBB53FD9A}"/>
              </a:ext>
            </a:extLst>
          </p:cNvPr>
          <p:cNvSpPr txBox="1"/>
          <p:nvPr/>
        </p:nvSpPr>
        <p:spPr>
          <a:xfrm>
            <a:off x="6878827" y="5372868"/>
            <a:ext cx="2363860" cy="723275"/>
          </a:xfrm>
          <a:prstGeom prst="rect">
            <a:avLst/>
          </a:prstGeom>
          <a:noFill/>
          <a:ln>
            <a:noFill/>
          </a:ln>
        </p:spPr>
        <p:txBody>
          <a:bodyPr wrap="square" rtlCol="0">
            <a:spAutoFit/>
          </a:bodyPr>
          <a:lstStyle>
            <a:defPPr>
              <a:defRPr lang="sv-SE"/>
            </a:defPPr>
            <a:lvl1pPr>
              <a:defRPr sz="1100"/>
            </a:lvl1pPr>
          </a:lstStyle>
          <a:p>
            <a:pPr>
              <a:defRPr/>
            </a:pPr>
            <a:br>
              <a:rPr lang="sv-SE" sz="1000">
                <a:solidFill>
                  <a:prstClr val="black"/>
                </a:solidFill>
                <a:latin typeface="Arial" panose="020B0604020202020204"/>
              </a:rPr>
            </a:b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a:p>
            <a:pPr>
              <a:defRPr/>
            </a:pPr>
            <a:endParaRPr kumimoji="0" lang="sv-SE" sz="1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8" name="Grupp 17">
            <a:extLst>
              <a:ext uri="{FF2B5EF4-FFF2-40B4-BE49-F238E27FC236}">
                <a16:creationId xmlns:a16="http://schemas.microsoft.com/office/drawing/2014/main" id="{BEC14973-B0ED-6264-3004-D5E785D22F52}"/>
              </a:ext>
            </a:extLst>
          </p:cNvPr>
          <p:cNvGrpSpPr/>
          <p:nvPr/>
        </p:nvGrpSpPr>
        <p:grpSpPr>
          <a:xfrm>
            <a:off x="3239330" y="5817417"/>
            <a:ext cx="7436867" cy="1141250"/>
            <a:chOff x="3873234" y="5595860"/>
            <a:chExt cx="6758896" cy="1141250"/>
          </a:xfrm>
        </p:grpSpPr>
        <p:sp>
          <p:nvSpPr>
            <p:cNvPr id="14" name="Rektangel med rundade hörn 28">
              <a:extLst>
                <a:ext uri="{FF2B5EF4-FFF2-40B4-BE49-F238E27FC236}">
                  <a16:creationId xmlns:a16="http://schemas.microsoft.com/office/drawing/2014/main" id="{FEDDFD8C-3B29-CA3F-6A1B-5D8B372655D6}"/>
                </a:ext>
              </a:extLst>
            </p:cNvPr>
            <p:cNvSpPr/>
            <p:nvPr/>
          </p:nvSpPr>
          <p:spPr>
            <a:xfrm>
              <a:off x="3873234" y="5595860"/>
              <a:ext cx="6758896" cy="959051"/>
            </a:xfrm>
            <a:prstGeom prst="roundRect">
              <a:avLst/>
            </a:prstGeom>
            <a:solidFill>
              <a:srgbClr val="DFF1F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sz="1100" err="1">
                <a:solidFill>
                  <a:schemeClr val="tx1"/>
                </a:solidFill>
              </a:endParaRPr>
            </a:p>
          </p:txBody>
        </p:sp>
        <p:sp>
          <p:nvSpPr>
            <p:cNvPr id="6" name="textruta 5">
              <a:extLst>
                <a:ext uri="{FF2B5EF4-FFF2-40B4-BE49-F238E27FC236}">
                  <a16:creationId xmlns:a16="http://schemas.microsoft.com/office/drawing/2014/main" id="{4BDC4F9E-87CF-1A14-F0DC-8E8871F135DF}"/>
                </a:ext>
              </a:extLst>
            </p:cNvPr>
            <p:cNvSpPr txBox="1"/>
            <p:nvPr/>
          </p:nvSpPr>
          <p:spPr>
            <a:xfrm>
              <a:off x="3960693" y="5629114"/>
              <a:ext cx="2410790" cy="938719"/>
            </a:xfrm>
            <a:prstGeom prst="rect">
              <a:avLst/>
            </a:prstGeom>
            <a:noFill/>
            <a:ln>
              <a:noFill/>
            </a:ln>
          </p:spPr>
          <p:txBody>
            <a:bodyPr wrap="square" lIns="91440" tIns="45720" rIns="91440" bIns="45720" rtlCol="0" anchor="t">
              <a:spAutoFit/>
            </a:bodyPr>
            <a:lstStyle/>
            <a:p>
              <a:pPr>
                <a:defRPr/>
              </a:pPr>
              <a:r>
                <a:rPr kumimoji="0" lang="sv-SE" sz="1100" b="0" i="0" u="none" strike="noStrike" kern="1200" cap="none" spc="0" normalizeH="0" baseline="0" noProof="0">
                  <a:ln>
                    <a:noFill/>
                  </a:ln>
                  <a:effectLst/>
                  <a:uLnTx/>
                  <a:uFillTx/>
                  <a:latin typeface="Arial" panose="020B0604020202020204"/>
                  <a:ea typeface="+mn-ea"/>
                  <a:cs typeface="+mn-cs"/>
                </a:rPr>
                <a:t>ASIH – avancerad sjukvård i hemmet</a:t>
              </a:r>
              <a:endParaRPr lang="sv-SE" sz="1100" b="0" i="0" u="none" strike="noStrike" kern="1200" cap="none" spc="0" normalizeH="0" baseline="0" noProof="0">
                <a:ln>
                  <a:noFill/>
                </a:ln>
                <a:effectLst/>
                <a:uLnTx/>
                <a:uFillTx/>
                <a:latin typeface="Arial" panose="020B0604020202020204"/>
                <a:cs typeface="Arial"/>
              </a:endParaRPr>
            </a:p>
            <a:p>
              <a:pPr>
                <a:defRPr/>
              </a:pPr>
              <a:r>
                <a:rPr kumimoji="0" lang="sv-SE" sz="1100" b="0" i="0" u="none" strike="noStrike" kern="1200" cap="none" spc="0" normalizeH="0" baseline="0" noProof="0">
                  <a:ln>
                    <a:noFill/>
                  </a:ln>
                  <a:effectLst/>
                  <a:uLnTx/>
                  <a:uFillTx/>
                  <a:latin typeface="Arial" panose="020B0604020202020204"/>
                  <a:ea typeface="+mn-ea"/>
                  <a:cs typeface="+mn-cs"/>
                </a:rPr>
                <a:t>BMM – barnmorskemottagning</a:t>
              </a:r>
              <a:r>
                <a:rPr lang="sv-SE" sz="1100">
                  <a:latin typeface="Arial" panose="020B0604020202020204"/>
                </a:rPr>
                <a:t> </a:t>
              </a:r>
            </a:p>
            <a:p>
              <a:pPr>
                <a:defRPr/>
              </a:pPr>
              <a:r>
                <a:rPr kumimoji="0" lang="sv-SE" sz="1100" b="0" i="0" u="none" strike="noStrike" kern="1200" cap="none" spc="0" normalizeH="0" baseline="0" noProof="0">
                  <a:ln>
                    <a:noFill/>
                  </a:ln>
                  <a:solidFill>
                    <a:prstClr val="black"/>
                  </a:solidFill>
                  <a:effectLst/>
                  <a:uLnTx/>
                  <a:uFillTx/>
                  <a:latin typeface="Arial" panose="020B0604020202020204"/>
                  <a:ea typeface="+mn-ea"/>
                  <a:cs typeface="+mn-cs"/>
                </a:rPr>
                <a:t>BUP – barn- och ungdomspsykiatri</a:t>
              </a:r>
            </a:p>
            <a:p>
              <a:pPr>
                <a:defRPr/>
              </a:pPr>
              <a:r>
                <a:rPr kumimoji="0" lang="sv-SE" sz="1100" b="0" i="0" u="none" strike="noStrike" kern="1200" cap="none" spc="0" normalizeH="0" baseline="0" noProof="0">
                  <a:ln>
                    <a:noFill/>
                  </a:ln>
                  <a:effectLst/>
                  <a:uLnTx/>
                  <a:uFillTx/>
                  <a:latin typeface="Arial" panose="020B0604020202020204"/>
                  <a:ea typeface="+mn-ea"/>
                  <a:cs typeface="+mn-cs"/>
                </a:rPr>
                <a:t>BVC –</a:t>
              </a:r>
              <a:r>
                <a:rPr lang="sv-SE" sz="1100">
                  <a:latin typeface="Arial" panose="020B0604020202020204"/>
                </a:rPr>
                <a:t> </a:t>
              </a:r>
              <a:r>
                <a:rPr kumimoji="0" lang="sv-SE" sz="1100" b="0" i="0" u="none" strike="noStrike" kern="1200" cap="none" spc="0" normalizeH="0" baseline="0" noProof="0">
                  <a:ln>
                    <a:noFill/>
                  </a:ln>
                  <a:effectLst/>
                  <a:uLnTx/>
                  <a:uFillTx/>
                  <a:latin typeface="Arial" panose="020B0604020202020204"/>
                  <a:ea typeface="+mn-ea"/>
                  <a:cs typeface="+mn-cs"/>
                </a:rPr>
                <a:t> barnavårdscentral</a:t>
              </a:r>
            </a:p>
            <a:p>
              <a:pPr>
                <a:defRPr/>
              </a:pPr>
              <a:r>
                <a:rPr kumimoji="0" lang="sv-SE" sz="1100" b="0" i="0" u="none" strike="noStrike" kern="1200" cap="none" spc="0" normalizeH="0" baseline="0" noProof="0">
                  <a:ln>
                    <a:noFill/>
                  </a:ln>
                  <a:effectLst/>
                  <a:uLnTx/>
                  <a:uFillTx/>
                  <a:latin typeface="Arial" panose="020B0604020202020204"/>
                  <a:ea typeface="+mn-ea"/>
                  <a:cs typeface="+mn-cs"/>
                </a:rPr>
                <a:t>KHM – kväll- och helgmottagning</a:t>
              </a:r>
            </a:p>
          </p:txBody>
        </p:sp>
        <p:sp>
          <p:nvSpPr>
            <p:cNvPr id="12" name="textruta 11">
              <a:extLst>
                <a:ext uri="{FF2B5EF4-FFF2-40B4-BE49-F238E27FC236}">
                  <a16:creationId xmlns:a16="http://schemas.microsoft.com/office/drawing/2014/main" id="{A68C3A9D-1DC9-F1CC-3C10-BCC56DEA1BCC}"/>
                </a:ext>
              </a:extLst>
            </p:cNvPr>
            <p:cNvSpPr txBox="1"/>
            <p:nvPr/>
          </p:nvSpPr>
          <p:spPr>
            <a:xfrm>
              <a:off x="6322893" y="5629114"/>
              <a:ext cx="2410790" cy="1107996"/>
            </a:xfrm>
            <a:prstGeom prst="rect">
              <a:avLst/>
            </a:prstGeom>
            <a:noFill/>
            <a:ln>
              <a:noFill/>
            </a:ln>
          </p:spPr>
          <p:txBody>
            <a:bodyPr wrap="square" lIns="91440" tIns="45720" rIns="91440" bIns="45720" rtlCol="0" anchor="t">
              <a:spAutoFit/>
            </a:bodyPr>
            <a:lstStyle/>
            <a:p>
              <a:pPr>
                <a:defRPr/>
              </a:pPr>
              <a:r>
                <a:rPr lang="sv-SE" sz="1100" err="1">
                  <a:latin typeface="Arial" panose="020B0604020202020204"/>
                </a:rPr>
                <a:t>Laro</a:t>
              </a:r>
              <a:r>
                <a:rPr kumimoji="0" lang="sv-SE" sz="1100" b="0" i="0" u="none" strike="noStrike" kern="1200" cap="none" spc="0" normalizeH="0" baseline="0" noProof="0">
                  <a:ln>
                    <a:noFill/>
                  </a:ln>
                  <a:effectLst/>
                  <a:uLnTx/>
                  <a:uFillTx/>
                  <a:latin typeface="Arial" panose="020B0604020202020204"/>
                  <a:ea typeface="+mn-ea"/>
                  <a:cs typeface="+mn-cs"/>
                </a:rPr>
                <a:t> –</a:t>
              </a:r>
              <a:r>
                <a:rPr lang="sv-SE" sz="1100">
                  <a:latin typeface="Arial" panose="020B0604020202020204"/>
                </a:rPr>
                <a:t>  </a:t>
              </a:r>
              <a:r>
                <a:rPr kumimoji="0" lang="sv-SE" sz="1100" b="0" i="0" u="none" strike="noStrike" kern="1200" cap="none" spc="0" normalizeH="0" baseline="0" noProof="0">
                  <a:ln>
                    <a:noFill/>
                  </a:ln>
                  <a:effectLst/>
                  <a:uLnTx/>
                  <a:uFillTx/>
                  <a:latin typeface="Arial" panose="020B0604020202020204"/>
                  <a:ea typeface="+mn-ea"/>
                  <a:cs typeface="+mn-cs"/>
                </a:rPr>
                <a:t>r</a:t>
              </a:r>
              <a:r>
                <a:rPr lang="sv-SE" sz="1100" err="1">
                  <a:latin typeface="Arial" panose="020B0604020202020204"/>
                </a:rPr>
                <a:t>ehabilitering</a:t>
              </a:r>
              <a:r>
                <a:rPr lang="sv-SE" sz="1100">
                  <a:latin typeface="Arial" panose="020B0604020202020204"/>
                </a:rPr>
                <a:t> </a:t>
              </a:r>
              <a:r>
                <a:rPr kumimoji="0" lang="sv-SE" sz="1100" b="0" i="0" u="none" strike="noStrike" kern="1200" cap="none" spc="0" normalizeH="0" baseline="0" noProof="0" err="1">
                  <a:ln>
                    <a:noFill/>
                  </a:ln>
                  <a:effectLst/>
                  <a:uLnTx/>
                  <a:uFillTx/>
                  <a:latin typeface="Arial" panose="020B0604020202020204"/>
                  <a:ea typeface="+mn-ea"/>
                  <a:cs typeface="+mn-cs"/>
                </a:rPr>
                <a:t>opioidberoende</a:t>
              </a:r>
              <a:endParaRPr lang="sv-SE" sz="1100" b="0" i="0" u="none" strike="noStrike" kern="1200" cap="none" spc="0" normalizeH="0" baseline="0" noProof="0">
                <a:ln>
                  <a:noFill/>
                </a:ln>
                <a:effectLst/>
                <a:uLnTx/>
                <a:uFillTx/>
                <a:latin typeface="Arial" panose="020B0604020202020204"/>
                <a:cs typeface="Arial"/>
              </a:endParaRPr>
            </a:p>
            <a:p>
              <a:pPr>
                <a:defRPr/>
              </a:pPr>
              <a:r>
                <a:rPr lang="sv-SE" sz="1100">
                  <a:latin typeface="Arial" panose="020B0604020202020204"/>
                </a:rPr>
                <a:t>MMS </a:t>
              </a:r>
              <a:r>
                <a:rPr kumimoji="0" lang="sv-SE" sz="1100" b="0" i="0" u="none" strike="noStrike" kern="1200" cap="none" spc="0" normalizeH="0" baseline="0" noProof="0">
                  <a:ln>
                    <a:noFill/>
                  </a:ln>
                  <a:effectLst/>
                  <a:uLnTx/>
                  <a:uFillTx/>
                  <a:latin typeface="Arial" panose="020B0604020202020204"/>
                  <a:ea typeface="+mn-ea"/>
                  <a:cs typeface="+mn-cs"/>
                </a:rPr>
                <a:t>– multimodal smärtbehandling</a:t>
              </a:r>
            </a:p>
            <a:p>
              <a:pPr>
                <a:defRPr/>
              </a:pPr>
              <a:r>
                <a:rPr lang="sv-SE" sz="1100">
                  <a:latin typeface="Arial" panose="020B0604020202020204"/>
                  <a:cs typeface="Arial"/>
                </a:rPr>
                <a:t>PBFH – psykologmottagningar </a:t>
              </a:r>
              <a:br>
                <a:rPr lang="sv-SE" sz="1100">
                  <a:latin typeface="Arial" panose="020B0604020202020204"/>
                  <a:cs typeface="Arial"/>
                </a:rPr>
              </a:br>
              <a:r>
                <a:rPr lang="sv-SE" sz="1100">
                  <a:latin typeface="Arial" panose="020B0604020202020204"/>
                  <a:cs typeface="Arial"/>
                </a:rPr>
                <a:t>barn o. föräldrahälsa</a:t>
              </a:r>
            </a:p>
            <a:p>
              <a:pPr>
                <a:defRPr/>
              </a:pPr>
              <a:r>
                <a:rPr lang="sv-SE" sz="1100">
                  <a:solidFill>
                    <a:prstClr val="black"/>
                  </a:solidFill>
                  <a:latin typeface="Arial" panose="020B0604020202020204"/>
                </a:rPr>
                <a:t>RP</a:t>
              </a:r>
              <a:r>
                <a:rPr kumimoji="0" lang="sv-SE" sz="1100" b="0" i="0" u="none" strike="noStrike" kern="1200" cap="none" spc="0" normalizeH="0" baseline="0" noProof="0">
                  <a:ln>
                    <a:noFill/>
                  </a:ln>
                  <a:solidFill>
                    <a:prstClr val="black"/>
                  </a:solidFill>
                  <a:effectLst/>
                  <a:uLnTx/>
                  <a:uFillTx/>
                  <a:latin typeface="Arial" panose="020B0604020202020204"/>
                  <a:ea typeface="+mn-ea"/>
                  <a:cs typeface="+mn-cs"/>
                </a:rPr>
                <a:t> –  rättspsykiatr</a:t>
              </a:r>
              <a:r>
                <a:rPr kumimoji="0" lang="sv-SE" sz="1100" b="0" i="0" u="none" strike="noStrike" kern="1200" cap="none" spc="0" normalizeH="0" baseline="0" noProof="0">
                  <a:ln>
                    <a:noFill/>
                  </a:ln>
                  <a:solidFill>
                    <a:prstClr val="black"/>
                  </a:solidFill>
                  <a:effectLst/>
                  <a:uLnTx/>
                  <a:uFillTx/>
                  <a:latin typeface="Arial" panose="020B0604020202020204"/>
                  <a:ea typeface="+mn-ea"/>
                  <a:cs typeface="Arial"/>
                </a:rPr>
                <a:t>i</a:t>
              </a:r>
            </a:p>
            <a:p>
              <a:pPr>
                <a:defRPr/>
              </a:pPr>
              <a:endParaRPr lang="sv-SE" sz="1100">
                <a:solidFill>
                  <a:prstClr val="black"/>
                </a:solidFill>
                <a:latin typeface="Arial" panose="020B0604020202020204"/>
                <a:cs typeface="Arial" panose="020B0604020202020204"/>
              </a:endParaRPr>
            </a:p>
          </p:txBody>
        </p:sp>
        <p:sp>
          <p:nvSpPr>
            <p:cNvPr id="13" name="textruta 12">
              <a:extLst>
                <a:ext uri="{FF2B5EF4-FFF2-40B4-BE49-F238E27FC236}">
                  <a16:creationId xmlns:a16="http://schemas.microsoft.com/office/drawing/2014/main" id="{90158505-6D30-64B0-77B3-AAE8880F19B5}"/>
                </a:ext>
              </a:extLst>
            </p:cNvPr>
            <p:cNvSpPr txBox="1"/>
            <p:nvPr/>
          </p:nvSpPr>
          <p:spPr>
            <a:xfrm>
              <a:off x="8780390" y="5629114"/>
              <a:ext cx="1703956" cy="769441"/>
            </a:xfrm>
            <a:prstGeom prst="rect">
              <a:avLst/>
            </a:prstGeom>
            <a:noFill/>
            <a:ln>
              <a:noFill/>
            </a:ln>
          </p:spPr>
          <p:txBody>
            <a:bodyPr wrap="square" lIns="91440" tIns="45720" rIns="91440" bIns="45720" rtlCol="0" anchor="t">
              <a:spAutoFit/>
            </a:bodyPr>
            <a:lstStyle/>
            <a:p>
              <a:pPr>
                <a:defRPr/>
              </a:pPr>
              <a:r>
                <a:rPr lang="sv-SE" sz="1100">
                  <a:solidFill>
                    <a:prstClr val="black"/>
                  </a:solidFill>
                  <a:latin typeface="Arial" panose="020B0604020202020204"/>
                </a:rPr>
                <a:t>SHD – syn hörsel och döv</a:t>
              </a:r>
              <a:endParaRPr kumimoji="0" lang="sv-SE" sz="1100" b="0" i="0" u="none" strike="noStrike" kern="1200" cap="none" spc="0" normalizeH="0" baseline="0" noProof="0">
                <a:ln>
                  <a:noFill/>
                </a:ln>
                <a:solidFill>
                  <a:prstClr val="black"/>
                </a:solidFill>
                <a:effectLst/>
                <a:uLnTx/>
                <a:uFillTx/>
                <a:latin typeface="Arial" panose="020B0604020202020204"/>
                <a:ea typeface="+mn-ea"/>
                <a:cs typeface="Arial"/>
              </a:endParaRPr>
            </a:p>
            <a:p>
              <a:pPr>
                <a:defRPr/>
              </a:pPr>
              <a:r>
                <a:rPr lang="sv-SE" sz="1100">
                  <a:solidFill>
                    <a:prstClr val="black"/>
                  </a:solidFill>
                  <a:latin typeface="Arial" panose="020B0604020202020204"/>
                </a:rPr>
                <a:t>UM – ungdomsmottagning </a:t>
              </a:r>
            </a:p>
            <a:p>
              <a:pPr>
                <a:defRPr/>
              </a:pPr>
              <a:r>
                <a:rPr kumimoji="0" lang="sv-SE" sz="1100" b="0" i="0" u="none" strike="noStrike" kern="1200" cap="none" spc="0" normalizeH="0" baseline="0" noProof="0">
                  <a:ln>
                    <a:noFill/>
                  </a:ln>
                  <a:effectLst/>
                  <a:uLnTx/>
                  <a:uFillTx/>
                  <a:latin typeface="Arial" panose="020B0604020202020204"/>
                  <a:ea typeface="+mn-ea"/>
                  <a:cs typeface="+mn-cs"/>
                </a:rPr>
                <a:t>VC –</a:t>
              </a:r>
              <a:r>
                <a:rPr lang="sv-SE" sz="1100">
                  <a:latin typeface="Arial" panose="020B0604020202020204"/>
                </a:rPr>
                <a:t> </a:t>
              </a:r>
              <a:r>
                <a:rPr kumimoji="0" lang="sv-SE" sz="1100" b="0" i="0" u="none" strike="noStrike" kern="1200" cap="none" spc="0" normalizeH="0" baseline="0" noProof="0">
                  <a:ln>
                    <a:noFill/>
                  </a:ln>
                  <a:effectLst/>
                  <a:uLnTx/>
                  <a:uFillTx/>
                  <a:latin typeface="Arial" panose="020B0604020202020204"/>
                  <a:ea typeface="+mn-ea"/>
                  <a:cs typeface="+mn-cs"/>
                </a:rPr>
                <a:t>vårdcentral</a:t>
              </a:r>
            </a:p>
            <a:p>
              <a:pPr>
                <a:defRPr/>
              </a:pPr>
              <a:r>
                <a:rPr kumimoji="0" lang="sv-SE" sz="1100" b="0" i="0" u="none" strike="noStrike" kern="1200" cap="none" spc="0" normalizeH="0" baseline="0" noProof="0">
                  <a:ln>
                    <a:noFill/>
                  </a:ln>
                  <a:solidFill>
                    <a:prstClr val="black"/>
                  </a:solidFill>
                  <a:effectLst/>
                  <a:uLnTx/>
                  <a:uFillTx/>
                  <a:latin typeface="Arial" panose="020B0604020202020204"/>
                  <a:ea typeface="+mn-ea"/>
                  <a:cs typeface="+mn-cs"/>
                </a:rPr>
                <a:t>VUP – vuxenpsykiatri</a:t>
              </a:r>
              <a:endParaRPr lang="sv-SE" sz="1100">
                <a:solidFill>
                  <a:prstClr val="black"/>
                </a:solidFill>
                <a:latin typeface="Arial" panose="020B0604020202020204"/>
                <a:cs typeface="Arial" panose="020B0604020202020204"/>
              </a:endParaRPr>
            </a:p>
          </p:txBody>
        </p:sp>
      </p:grpSp>
      <p:sp>
        <p:nvSpPr>
          <p:cNvPr id="20" name="textruta 19">
            <a:extLst>
              <a:ext uri="{FF2B5EF4-FFF2-40B4-BE49-F238E27FC236}">
                <a16:creationId xmlns:a16="http://schemas.microsoft.com/office/drawing/2014/main" id="{466DD451-9836-4CAC-DF42-D93FF5F421CB}"/>
              </a:ext>
            </a:extLst>
          </p:cNvPr>
          <p:cNvSpPr txBox="1"/>
          <p:nvPr/>
        </p:nvSpPr>
        <p:spPr>
          <a:xfrm>
            <a:off x="846555" y="6547474"/>
            <a:ext cx="5331401" cy="276999"/>
          </a:xfrm>
          <a:prstGeom prst="rect">
            <a:avLst/>
          </a:prstGeom>
          <a:noFill/>
        </p:spPr>
        <p:txBody>
          <a:bodyPr wrap="square" lIns="91440" tIns="45720" rIns="91440" bIns="45720" rtlCol="0" anchor="t">
            <a:spAutoFit/>
          </a:bodyPr>
          <a:lstStyle/>
          <a:p>
            <a:pPr>
              <a:defRPr/>
            </a:pPr>
            <a:r>
              <a:rPr lang="sv-SE" sz="1200">
                <a:solidFill>
                  <a:prstClr val="white">
                    <a:lumMod val="65000"/>
                  </a:prstClr>
                </a:solidFill>
                <a:latin typeface="Arial" panose="020B0604020202020204"/>
              </a:rPr>
              <a:t>Uppdaterad 2023-11-14</a:t>
            </a:r>
            <a:endParaRPr kumimoji="0" lang="sv-SE" sz="1200" b="0" i="0" u="none" strike="noStrike" kern="1200" cap="none" spc="0" normalizeH="0" baseline="0" noProof="0">
              <a:ln>
                <a:noFill/>
              </a:ln>
              <a:solidFill>
                <a:prstClr val="white">
                  <a:lumMod val="6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7197028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2962A40-E753-B2C8-7B9A-98A3AF09C2D4}"/>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711085" y="1148226"/>
            <a:ext cx="4786313" cy="5169218"/>
          </a:xfrm>
          <a:prstGeom prst="rect">
            <a:avLst/>
          </a:prstGeom>
        </p:spPr>
      </p:pic>
      <p:sp>
        <p:nvSpPr>
          <p:cNvPr id="10" name="Platshållare för innehåll 5">
            <a:extLst>
              <a:ext uri="{FF2B5EF4-FFF2-40B4-BE49-F238E27FC236}">
                <a16:creationId xmlns:a16="http://schemas.microsoft.com/office/drawing/2014/main" id="{518B5234-783F-D814-5BBC-C02BB058036A}"/>
              </a:ext>
            </a:extLst>
          </p:cNvPr>
          <p:cNvSpPr txBox="1">
            <a:spLocks/>
          </p:cNvSpPr>
          <p:nvPr/>
        </p:nvSpPr>
        <p:spPr>
          <a:xfrm>
            <a:off x="609600" y="1791481"/>
            <a:ext cx="5486764" cy="452596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sv-SE" sz="1600" b="1"/>
              <a:t>Driftstart i sydöstra Skåne våren 2025</a:t>
            </a:r>
          </a:p>
          <a:p>
            <a:pPr>
              <a:spcBef>
                <a:spcPts val="600"/>
              </a:spcBef>
            </a:pPr>
            <a:r>
              <a:rPr lang="sv-SE" sz="1600"/>
              <a:t>Lasarettet i Ystad</a:t>
            </a:r>
          </a:p>
          <a:p>
            <a:pPr>
              <a:spcBef>
                <a:spcPts val="600"/>
              </a:spcBef>
            </a:pPr>
            <a:r>
              <a:rPr lang="sv-SE" sz="1600"/>
              <a:t>Närsjukhus Simrishamn</a:t>
            </a:r>
          </a:p>
          <a:p>
            <a:pPr>
              <a:spcBef>
                <a:spcPts val="600"/>
              </a:spcBef>
            </a:pPr>
            <a:r>
              <a:rPr lang="sv-SE" sz="1600"/>
              <a:t>Medicinsk service</a:t>
            </a:r>
          </a:p>
          <a:p>
            <a:pPr>
              <a:spcBef>
                <a:spcPts val="600"/>
              </a:spcBef>
            </a:pPr>
            <a:r>
              <a:rPr lang="sv-SE" sz="1600"/>
              <a:t>Vårdcentraler och barnavårdscentraler i området</a:t>
            </a:r>
          </a:p>
          <a:p>
            <a:pPr>
              <a:spcBef>
                <a:spcPts val="600"/>
              </a:spcBef>
            </a:pPr>
            <a:r>
              <a:rPr lang="sv-SE" sz="1600"/>
              <a:t>Psykiatrisk öppenvård och habilitering i området</a:t>
            </a:r>
          </a:p>
          <a:p>
            <a:pPr>
              <a:spcBef>
                <a:spcPts val="600"/>
              </a:spcBef>
            </a:pPr>
            <a:r>
              <a:rPr lang="sv-SE" sz="1600"/>
              <a:t>Koncernkontoret</a:t>
            </a:r>
          </a:p>
          <a:p>
            <a:pPr>
              <a:spcBef>
                <a:spcPts val="600"/>
              </a:spcBef>
            </a:pPr>
            <a:r>
              <a:rPr lang="sv-SE" sz="1600"/>
              <a:t>Regionservice*</a:t>
            </a:r>
          </a:p>
          <a:p>
            <a:pPr>
              <a:spcBef>
                <a:spcPts val="600"/>
              </a:spcBef>
            </a:pPr>
            <a:r>
              <a:rPr lang="sv-SE" sz="1600"/>
              <a:t>Barnmorskemottagningar*</a:t>
            </a:r>
          </a:p>
          <a:p>
            <a:pPr>
              <a:spcBef>
                <a:spcPts val="600"/>
              </a:spcBef>
            </a:pPr>
            <a:r>
              <a:rPr lang="sv-SE" sz="1600"/>
              <a:t>Palliativ vård och ASIH* </a:t>
            </a:r>
          </a:p>
          <a:p>
            <a:pPr>
              <a:spcBef>
                <a:spcPts val="600"/>
              </a:spcBef>
            </a:pPr>
            <a:r>
              <a:rPr lang="sv-SE" sz="1600"/>
              <a:t>LOU/LOV exkl. vårdcentraler och barnavårdscentraler*</a:t>
            </a:r>
          </a:p>
          <a:p>
            <a:pPr>
              <a:spcBef>
                <a:spcPts val="600"/>
              </a:spcBef>
            </a:pPr>
            <a:r>
              <a:rPr lang="sv-SE" sz="1600"/>
              <a:t>Bild- och funktionsmedicin (steg 1)*</a:t>
            </a:r>
          </a:p>
          <a:p>
            <a:pPr>
              <a:spcBef>
                <a:spcPts val="600"/>
              </a:spcBef>
            </a:pPr>
            <a:endParaRPr lang="sv-SE" sz="1600"/>
          </a:p>
          <a:p>
            <a:pPr>
              <a:spcBef>
                <a:spcPts val="600"/>
              </a:spcBef>
            </a:pPr>
            <a:endParaRPr lang="sv-SE" sz="1600"/>
          </a:p>
        </p:txBody>
      </p:sp>
      <p:sp>
        <p:nvSpPr>
          <p:cNvPr id="17" name="Rektangel 16"/>
          <p:cNvSpPr/>
          <p:nvPr/>
        </p:nvSpPr>
        <p:spPr>
          <a:xfrm>
            <a:off x="8375849" y="4432150"/>
            <a:ext cx="1420145" cy="1357443"/>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B3FF0836-BA43-C196-836D-09C1D164B610}"/>
              </a:ext>
            </a:extLst>
          </p:cNvPr>
          <p:cNvSpPr/>
          <p:nvPr/>
        </p:nvSpPr>
        <p:spPr>
          <a:xfrm>
            <a:off x="7006166" y="4726710"/>
            <a:ext cx="315401" cy="327546"/>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M</a:t>
            </a:r>
          </a:p>
        </p:txBody>
      </p:sp>
      <p:sp>
        <p:nvSpPr>
          <p:cNvPr id="24" name="Ellips 23">
            <a:extLst>
              <a:ext uri="{FF2B5EF4-FFF2-40B4-BE49-F238E27FC236}">
                <a16:creationId xmlns:a16="http://schemas.microsoft.com/office/drawing/2014/main" id="{E24AC7B5-964F-497C-8CA1-23E5ABEEB7CC}"/>
              </a:ext>
            </a:extLst>
          </p:cNvPr>
          <p:cNvSpPr/>
          <p:nvPr/>
        </p:nvSpPr>
        <p:spPr>
          <a:xfrm>
            <a:off x="7285347" y="4328840"/>
            <a:ext cx="315401" cy="327546"/>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L</a:t>
            </a:r>
          </a:p>
        </p:txBody>
      </p:sp>
      <p:sp>
        <p:nvSpPr>
          <p:cNvPr id="25" name="Ellips 24">
            <a:extLst>
              <a:ext uri="{FF2B5EF4-FFF2-40B4-BE49-F238E27FC236}">
                <a16:creationId xmlns:a16="http://schemas.microsoft.com/office/drawing/2014/main" id="{011F78A5-33C8-3718-8920-28211231CB4E}"/>
              </a:ext>
            </a:extLst>
          </p:cNvPr>
          <p:cNvSpPr/>
          <p:nvPr/>
        </p:nvSpPr>
        <p:spPr>
          <a:xfrm>
            <a:off x="6626108" y="3652131"/>
            <a:ext cx="315401" cy="327546"/>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L</a:t>
            </a:r>
          </a:p>
        </p:txBody>
      </p:sp>
      <p:sp>
        <p:nvSpPr>
          <p:cNvPr id="26" name="Ellips 25">
            <a:extLst>
              <a:ext uri="{FF2B5EF4-FFF2-40B4-BE49-F238E27FC236}">
                <a16:creationId xmlns:a16="http://schemas.microsoft.com/office/drawing/2014/main" id="{C4C8C717-18E4-6F59-03F0-3E5611167543}"/>
              </a:ext>
            </a:extLst>
          </p:cNvPr>
          <p:cNvSpPr/>
          <p:nvPr/>
        </p:nvSpPr>
        <p:spPr>
          <a:xfrm>
            <a:off x="7163867" y="5472619"/>
            <a:ext cx="315401" cy="327546"/>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T</a:t>
            </a:r>
          </a:p>
        </p:txBody>
      </p:sp>
      <p:sp>
        <p:nvSpPr>
          <p:cNvPr id="27" name="Ellips 26">
            <a:extLst>
              <a:ext uri="{FF2B5EF4-FFF2-40B4-BE49-F238E27FC236}">
                <a16:creationId xmlns:a16="http://schemas.microsoft.com/office/drawing/2014/main" id="{8585EA25-584D-027B-046C-848495D3545A}"/>
              </a:ext>
            </a:extLst>
          </p:cNvPr>
          <p:cNvSpPr/>
          <p:nvPr/>
        </p:nvSpPr>
        <p:spPr>
          <a:xfrm>
            <a:off x="6263033" y="3019297"/>
            <a:ext cx="315401" cy="327546"/>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H</a:t>
            </a:r>
          </a:p>
        </p:txBody>
      </p:sp>
      <p:sp>
        <p:nvSpPr>
          <p:cNvPr id="28" name="Ellips 27">
            <a:extLst>
              <a:ext uri="{FF2B5EF4-FFF2-40B4-BE49-F238E27FC236}">
                <a16:creationId xmlns:a16="http://schemas.microsoft.com/office/drawing/2014/main" id="{45D4A682-214A-17CC-7AB0-E932D5823CFC}"/>
              </a:ext>
            </a:extLst>
          </p:cNvPr>
          <p:cNvSpPr/>
          <p:nvPr/>
        </p:nvSpPr>
        <p:spPr>
          <a:xfrm>
            <a:off x="6527663" y="2386463"/>
            <a:ext cx="315401" cy="327546"/>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Ä</a:t>
            </a:r>
          </a:p>
        </p:txBody>
      </p:sp>
      <p:sp>
        <p:nvSpPr>
          <p:cNvPr id="30" name="Ellips 29">
            <a:extLst>
              <a:ext uri="{FF2B5EF4-FFF2-40B4-BE49-F238E27FC236}">
                <a16:creationId xmlns:a16="http://schemas.microsoft.com/office/drawing/2014/main" id="{4E75E35E-F672-E671-BE16-CB6A2A49D298}"/>
              </a:ext>
            </a:extLst>
          </p:cNvPr>
          <p:cNvSpPr/>
          <p:nvPr/>
        </p:nvSpPr>
        <p:spPr>
          <a:xfrm>
            <a:off x="8393396" y="2714009"/>
            <a:ext cx="315401" cy="327546"/>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H</a:t>
            </a:r>
          </a:p>
        </p:txBody>
      </p:sp>
      <p:sp>
        <p:nvSpPr>
          <p:cNvPr id="32" name="Ellips 31">
            <a:extLst>
              <a:ext uri="{FF2B5EF4-FFF2-40B4-BE49-F238E27FC236}">
                <a16:creationId xmlns:a16="http://schemas.microsoft.com/office/drawing/2014/main" id="{FE5A2B0F-A8F2-0558-DC68-DA7F29BB4E0B}"/>
              </a:ext>
            </a:extLst>
          </p:cNvPr>
          <p:cNvSpPr/>
          <p:nvPr/>
        </p:nvSpPr>
        <p:spPr>
          <a:xfrm>
            <a:off x="9252597" y="3147033"/>
            <a:ext cx="315401" cy="327546"/>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K</a:t>
            </a:r>
          </a:p>
        </p:txBody>
      </p:sp>
      <p:sp>
        <p:nvSpPr>
          <p:cNvPr id="34" name="Ellips 33">
            <a:extLst>
              <a:ext uri="{FF2B5EF4-FFF2-40B4-BE49-F238E27FC236}">
                <a16:creationId xmlns:a16="http://schemas.microsoft.com/office/drawing/2014/main" id="{73E8ACBB-BAD9-1A14-BF20-A7B1DF61FFE0}"/>
              </a:ext>
            </a:extLst>
          </p:cNvPr>
          <p:cNvSpPr/>
          <p:nvPr/>
        </p:nvSpPr>
        <p:spPr>
          <a:xfrm>
            <a:off x="8525731" y="5261671"/>
            <a:ext cx="315401" cy="327546"/>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Y</a:t>
            </a:r>
          </a:p>
        </p:txBody>
      </p:sp>
      <p:sp>
        <p:nvSpPr>
          <p:cNvPr id="35" name="Ellips 34">
            <a:extLst>
              <a:ext uri="{FF2B5EF4-FFF2-40B4-BE49-F238E27FC236}">
                <a16:creationId xmlns:a16="http://schemas.microsoft.com/office/drawing/2014/main" id="{2F6B7E9E-6BE1-3ECA-F532-263AF3BA6204}"/>
              </a:ext>
            </a:extLst>
          </p:cNvPr>
          <p:cNvSpPr/>
          <p:nvPr/>
        </p:nvSpPr>
        <p:spPr>
          <a:xfrm>
            <a:off x="9370373" y="4586575"/>
            <a:ext cx="315401" cy="327546"/>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S</a:t>
            </a:r>
          </a:p>
        </p:txBody>
      </p:sp>
      <p:sp>
        <p:nvSpPr>
          <p:cNvPr id="5" name="Rubrik 4">
            <a:extLst>
              <a:ext uri="{FF2B5EF4-FFF2-40B4-BE49-F238E27FC236}">
                <a16:creationId xmlns:a16="http://schemas.microsoft.com/office/drawing/2014/main" id="{D3D46E46-A996-267C-B854-83F9C8849D65}"/>
              </a:ext>
            </a:extLst>
          </p:cNvPr>
          <p:cNvSpPr>
            <a:spLocks noGrp="1"/>
          </p:cNvSpPr>
          <p:nvPr>
            <p:ph type="title"/>
          </p:nvPr>
        </p:nvSpPr>
        <p:spPr/>
        <p:txBody>
          <a:bodyPr/>
          <a:lstStyle/>
          <a:p>
            <a:r>
              <a:rPr lang="sv-SE" sz="3200"/>
              <a:t>Samexistens </a:t>
            </a:r>
          </a:p>
        </p:txBody>
      </p:sp>
      <p:cxnSp>
        <p:nvCxnSpPr>
          <p:cNvPr id="19" name="Rak pilkoppling 18">
            <a:extLst>
              <a:ext uri="{FF2B5EF4-FFF2-40B4-BE49-F238E27FC236}">
                <a16:creationId xmlns:a16="http://schemas.microsoft.com/office/drawing/2014/main" id="{75DB2892-E3EF-071E-C2EA-9E5E756C64A1}"/>
              </a:ext>
            </a:extLst>
          </p:cNvPr>
          <p:cNvCxnSpPr>
            <a:cxnSpLocks/>
          </p:cNvCxnSpPr>
          <p:nvPr/>
        </p:nvCxnSpPr>
        <p:spPr>
          <a:xfrm flipH="1" flipV="1">
            <a:off x="7620181" y="4650331"/>
            <a:ext cx="987152" cy="227179"/>
          </a:xfrm>
          <a:prstGeom prst="straightConnector1">
            <a:avLst/>
          </a:prstGeom>
          <a:ln w="28575">
            <a:solidFill>
              <a:schemeClr val="accent6"/>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6" name="Rak pilkoppling 32">
            <a:extLst>
              <a:ext uri="{FF2B5EF4-FFF2-40B4-BE49-F238E27FC236}">
                <a16:creationId xmlns:a16="http://schemas.microsoft.com/office/drawing/2014/main" id="{BB2C6469-AAE2-85A9-7173-740F992767F7}"/>
              </a:ext>
            </a:extLst>
          </p:cNvPr>
          <p:cNvCxnSpPr/>
          <p:nvPr/>
        </p:nvCxnSpPr>
        <p:spPr>
          <a:xfrm flipH="1">
            <a:off x="8878517" y="4890483"/>
            <a:ext cx="435619" cy="332090"/>
          </a:xfrm>
          <a:prstGeom prst="straightConnector1">
            <a:avLst/>
          </a:prstGeom>
          <a:ln w="28575">
            <a:solidFill>
              <a:schemeClr val="accent1">
                <a:lumMod val="50000"/>
              </a:schemeClr>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0" name="Rak pilkoppling 6">
            <a:extLst>
              <a:ext uri="{FF2B5EF4-FFF2-40B4-BE49-F238E27FC236}">
                <a16:creationId xmlns:a16="http://schemas.microsoft.com/office/drawing/2014/main" id="{F0266028-4094-1B82-C2B5-EA53D31974A6}"/>
              </a:ext>
            </a:extLst>
          </p:cNvPr>
          <p:cNvCxnSpPr>
            <a:cxnSpLocks/>
          </p:cNvCxnSpPr>
          <p:nvPr/>
        </p:nvCxnSpPr>
        <p:spPr>
          <a:xfrm flipV="1">
            <a:off x="8775895" y="3600971"/>
            <a:ext cx="484258" cy="1509900"/>
          </a:xfrm>
          <a:prstGeom prst="straightConnector1">
            <a:avLst/>
          </a:prstGeom>
          <a:ln w="28575">
            <a:solidFill>
              <a:schemeClr val="accent6"/>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2" name="Rak pilkoppling 6">
            <a:extLst>
              <a:ext uri="{FF2B5EF4-FFF2-40B4-BE49-F238E27FC236}">
                <a16:creationId xmlns:a16="http://schemas.microsoft.com/office/drawing/2014/main" id="{F0266028-4094-1B82-C2B5-EA53D31974A6}"/>
              </a:ext>
            </a:extLst>
          </p:cNvPr>
          <p:cNvCxnSpPr>
            <a:cxnSpLocks/>
          </p:cNvCxnSpPr>
          <p:nvPr/>
        </p:nvCxnSpPr>
        <p:spPr>
          <a:xfrm flipH="1" flipV="1">
            <a:off x="6960942" y="3098170"/>
            <a:ext cx="1590156" cy="1628541"/>
          </a:xfrm>
          <a:prstGeom prst="straightConnector1">
            <a:avLst/>
          </a:prstGeom>
          <a:ln w="28575">
            <a:solidFill>
              <a:schemeClr val="accent6"/>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5" name="Rak pilkoppling 21">
            <a:extLst>
              <a:ext uri="{FF2B5EF4-FFF2-40B4-BE49-F238E27FC236}">
                <a16:creationId xmlns:a16="http://schemas.microsoft.com/office/drawing/2014/main" id="{804FC216-8771-84A8-D02C-AA273C4996D3}"/>
              </a:ext>
            </a:extLst>
          </p:cNvPr>
          <p:cNvCxnSpPr>
            <a:cxnSpLocks/>
          </p:cNvCxnSpPr>
          <p:nvPr/>
        </p:nvCxnSpPr>
        <p:spPr>
          <a:xfrm flipH="1" flipV="1">
            <a:off x="7332163" y="4949026"/>
            <a:ext cx="1218933" cy="115895"/>
          </a:xfrm>
          <a:prstGeom prst="straightConnector1">
            <a:avLst/>
          </a:prstGeom>
          <a:ln w="28575">
            <a:solidFill>
              <a:schemeClr val="accent6"/>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1" name="Rak pilkoppling 6">
            <a:extLst>
              <a:ext uri="{FF2B5EF4-FFF2-40B4-BE49-F238E27FC236}">
                <a16:creationId xmlns:a16="http://schemas.microsoft.com/office/drawing/2014/main" id="{F0266028-4094-1B82-C2B5-EA53D31974A6}"/>
              </a:ext>
            </a:extLst>
          </p:cNvPr>
          <p:cNvCxnSpPr>
            <a:cxnSpLocks/>
          </p:cNvCxnSpPr>
          <p:nvPr/>
        </p:nvCxnSpPr>
        <p:spPr>
          <a:xfrm flipH="1" flipV="1">
            <a:off x="8405287" y="3318425"/>
            <a:ext cx="371179" cy="1299367"/>
          </a:xfrm>
          <a:prstGeom prst="straightConnector1">
            <a:avLst/>
          </a:prstGeom>
          <a:ln w="28575">
            <a:solidFill>
              <a:schemeClr val="accent6"/>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3" name="Rak pilkoppling 21">
            <a:extLst>
              <a:ext uri="{FF2B5EF4-FFF2-40B4-BE49-F238E27FC236}">
                <a16:creationId xmlns:a16="http://schemas.microsoft.com/office/drawing/2014/main" id="{804FC216-8771-84A8-D02C-AA273C4996D3}"/>
              </a:ext>
            </a:extLst>
          </p:cNvPr>
          <p:cNvCxnSpPr>
            <a:cxnSpLocks/>
          </p:cNvCxnSpPr>
          <p:nvPr/>
        </p:nvCxnSpPr>
        <p:spPr>
          <a:xfrm flipH="1">
            <a:off x="7600749" y="5197942"/>
            <a:ext cx="950347" cy="191187"/>
          </a:xfrm>
          <a:prstGeom prst="straightConnector1">
            <a:avLst/>
          </a:prstGeom>
          <a:ln w="28575">
            <a:solidFill>
              <a:schemeClr val="accent6"/>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9" name="Rak pilkoppling 6">
            <a:extLst>
              <a:ext uri="{FF2B5EF4-FFF2-40B4-BE49-F238E27FC236}">
                <a16:creationId xmlns:a16="http://schemas.microsoft.com/office/drawing/2014/main" id="{F0266028-4094-1B82-C2B5-EA53D31974A6}"/>
              </a:ext>
            </a:extLst>
          </p:cNvPr>
          <p:cNvCxnSpPr>
            <a:cxnSpLocks/>
          </p:cNvCxnSpPr>
          <p:nvPr/>
        </p:nvCxnSpPr>
        <p:spPr>
          <a:xfrm flipH="1" flipV="1">
            <a:off x="7949118" y="3489269"/>
            <a:ext cx="826778" cy="1348055"/>
          </a:xfrm>
          <a:prstGeom prst="straightConnector1">
            <a:avLst/>
          </a:prstGeom>
          <a:ln w="28575">
            <a:solidFill>
              <a:schemeClr val="accent6"/>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1" name="textruta 30"/>
          <p:cNvSpPr txBox="1"/>
          <p:nvPr/>
        </p:nvSpPr>
        <p:spPr>
          <a:xfrm>
            <a:off x="609599" y="925326"/>
            <a:ext cx="7795688" cy="646331"/>
          </a:xfrm>
          <a:prstGeom prst="rect">
            <a:avLst/>
          </a:prstGeom>
          <a:noFill/>
        </p:spPr>
        <p:txBody>
          <a:bodyPr wrap="square" rtlCol="0">
            <a:spAutoFit/>
          </a:bodyPr>
          <a:lstStyle/>
          <a:p>
            <a:r>
              <a:rPr lang="sv-SE"/>
              <a:t>I samma ögonblick som SDV börjar användas i sydöstra Skåne påverkas också alla andra hälso- och sjukvårdsverksamheter i vår region. </a:t>
            </a:r>
          </a:p>
        </p:txBody>
      </p:sp>
      <p:sp>
        <p:nvSpPr>
          <p:cNvPr id="2" name="Ellips 1">
            <a:extLst>
              <a:ext uri="{FF2B5EF4-FFF2-40B4-BE49-F238E27FC236}">
                <a16:creationId xmlns:a16="http://schemas.microsoft.com/office/drawing/2014/main" id="{D34DCE64-02BD-954F-D403-7922440AF83E}"/>
              </a:ext>
            </a:extLst>
          </p:cNvPr>
          <p:cNvSpPr/>
          <p:nvPr/>
        </p:nvSpPr>
        <p:spPr>
          <a:xfrm>
            <a:off x="10263450" y="4746796"/>
            <a:ext cx="207006" cy="214976"/>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 name="Ellips 2">
            <a:extLst>
              <a:ext uri="{FF2B5EF4-FFF2-40B4-BE49-F238E27FC236}">
                <a16:creationId xmlns:a16="http://schemas.microsoft.com/office/drawing/2014/main" id="{DBDBF426-EFE0-B3A7-10A5-D47BB706E90C}"/>
              </a:ext>
            </a:extLst>
          </p:cNvPr>
          <p:cNvSpPr/>
          <p:nvPr/>
        </p:nvSpPr>
        <p:spPr>
          <a:xfrm>
            <a:off x="10263450" y="5023795"/>
            <a:ext cx="207006" cy="214976"/>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6E57ADFA-966F-1D35-8F9E-436F810A5D91}"/>
              </a:ext>
            </a:extLst>
          </p:cNvPr>
          <p:cNvSpPr txBox="1"/>
          <p:nvPr/>
        </p:nvSpPr>
        <p:spPr>
          <a:xfrm>
            <a:off x="10450452" y="4715784"/>
            <a:ext cx="1520966" cy="276999"/>
          </a:xfrm>
          <a:prstGeom prst="rect">
            <a:avLst/>
          </a:prstGeom>
          <a:noFill/>
        </p:spPr>
        <p:txBody>
          <a:bodyPr wrap="square" rtlCol="0">
            <a:spAutoFit/>
          </a:bodyPr>
          <a:lstStyle/>
          <a:p>
            <a:r>
              <a:rPr lang="sv-SE" sz="1200">
                <a:solidFill>
                  <a:schemeClr val="bg1">
                    <a:lumMod val="65000"/>
                  </a:schemeClr>
                </a:solidFill>
              </a:rPr>
              <a:t>Har fått SDV</a:t>
            </a:r>
          </a:p>
        </p:txBody>
      </p:sp>
      <p:sp>
        <p:nvSpPr>
          <p:cNvPr id="7" name="textruta 6">
            <a:extLst>
              <a:ext uri="{FF2B5EF4-FFF2-40B4-BE49-F238E27FC236}">
                <a16:creationId xmlns:a16="http://schemas.microsoft.com/office/drawing/2014/main" id="{13EEB2E1-549C-41FF-4088-8DE1E24FC7B4}"/>
              </a:ext>
            </a:extLst>
          </p:cNvPr>
          <p:cNvSpPr txBox="1"/>
          <p:nvPr/>
        </p:nvSpPr>
        <p:spPr>
          <a:xfrm>
            <a:off x="10437359" y="4992783"/>
            <a:ext cx="1520966" cy="276999"/>
          </a:xfrm>
          <a:prstGeom prst="rect">
            <a:avLst/>
          </a:prstGeom>
          <a:noFill/>
        </p:spPr>
        <p:txBody>
          <a:bodyPr wrap="square" rtlCol="0">
            <a:spAutoFit/>
          </a:bodyPr>
          <a:lstStyle/>
          <a:p>
            <a:r>
              <a:rPr lang="sv-SE" sz="1200">
                <a:solidFill>
                  <a:schemeClr val="bg1">
                    <a:lumMod val="65000"/>
                  </a:schemeClr>
                </a:solidFill>
              </a:rPr>
              <a:t>Har inte fått SDV</a:t>
            </a:r>
          </a:p>
        </p:txBody>
      </p:sp>
      <p:sp>
        <p:nvSpPr>
          <p:cNvPr id="11" name="textruta 10">
            <a:extLst>
              <a:ext uri="{FF2B5EF4-FFF2-40B4-BE49-F238E27FC236}">
                <a16:creationId xmlns:a16="http://schemas.microsoft.com/office/drawing/2014/main" id="{4B0D5FFC-05DD-CDC9-4D28-0C56D39A22BB}"/>
              </a:ext>
            </a:extLst>
          </p:cNvPr>
          <p:cNvSpPr txBox="1"/>
          <p:nvPr/>
        </p:nvSpPr>
        <p:spPr>
          <a:xfrm>
            <a:off x="609600" y="6210441"/>
            <a:ext cx="6107228" cy="307777"/>
          </a:xfrm>
          <a:prstGeom prst="rect">
            <a:avLst/>
          </a:prstGeom>
          <a:noFill/>
        </p:spPr>
        <p:txBody>
          <a:bodyPr wrap="square">
            <a:spAutoFit/>
          </a:bodyPr>
          <a:lstStyle/>
          <a:p>
            <a:pPr marL="0" indent="0">
              <a:spcBef>
                <a:spcPts val="600"/>
              </a:spcBef>
              <a:buNone/>
            </a:pPr>
            <a:r>
              <a:rPr lang="sv-SE" sz="1400"/>
              <a:t>*Driftstart koordineras med utrullning av respektive sjukhus</a:t>
            </a:r>
          </a:p>
        </p:txBody>
      </p:sp>
    </p:spTree>
    <p:extLst>
      <p:ext uri="{BB962C8B-B14F-4D97-AF65-F5344CB8AC3E}">
        <p14:creationId xmlns:p14="http://schemas.microsoft.com/office/powerpoint/2010/main" val="84727358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atbubbla: rektangel med rundade hörn 16"/>
          <p:cNvSpPr/>
          <p:nvPr/>
        </p:nvSpPr>
        <p:spPr>
          <a:xfrm>
            <a:off x="8296889" y="3523961"/>
            <a:ext cx="3436075" cy="1653968"/>
          </a:xfrm>
          <a:prstGeom prst="wedgeRoundRectCallout">
            <a:avLst>
              <a:gd name="adj1" fmla="val -69522"/>
              <a:gd name="adj2" fmla="val -51022"/>
              <a:gd name="adj3" fmla="val 16667"/>
            </a:avLst>
          </a:prstGeom>
          <a:solidFill>
            <a:srgbClr val="FDF9E4"/>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lIns="180000" tIns="72000" rIns="108000" bIns="72000" rtlCol="0" anchor="ctr"/>
          <a:lstStyle/>
          <a:p>
            <a:r>
              <a:rPr lang="sv-SE">
                <a:solidFill>
                  <a:schemeClr val="bg2"/>
                </a:solidFill>
              </a:rPr>
              <a:t>För att få detta att hända behöver vi leda, koordinera </a:t>
            </a:r>
            <a:br>
              <a:rPr lang="sv-SE">
                <a:solidFill>
                  <a:schemeClr val="bg2"/>
                </a:solidFill>
              </a:rPr>
            </a:br>
            <a:r>
              <a:rPr lang="sv-SE">
                <a:solidFill>
                  <a:schemeClr val="bg2"/>
                </a:solidFill>
              </a:rPr>
              <a:t>och kommunicera!</a:t>
            </a:r>
          </a:p>
        </p:txBody>
      </p:sp>
      <p:sp>
        <p:nvSpPr>
          <p:cNvPr id="2" name="Rubrik 1"/>
          <p:cNvSpPr>
            <a:spLocks noGrp="1"/>
          </p:cNvSpPr>
          <p:nvPr>
            <p:ph type="title"/>
          </p:nvPr>
        </p:nvSpPr>
        <p:spPr>
          <a:xfrm>
            <a:off x="334068" y="703061"/>
            <a:ext cx="6149431" cy="1143000"/>
          </a:xfrm>
        </p:spPr>
        <p:txBody>
          <a:bodyPr/>
          <a:lstStyle/>
          <a:p>
            <a:r>
              <a:rPr lang="sv-SE" sz="3200">
                <a:solidFill>
                  <a:schemeClr val="bg1"/>
                </a:solidFill>
              </a:rPr>
              <a:t>Alla behöver förbereda sig</a:t>
            </a:r>
          </a:p>
        </p:txBody>
      </p:sp>
      <p:sp>
        <p:nvSpPr>
          <p:cNvPr id="11" name="Platshållare för innehåll 10">
            <a:extLst>
              <a:ext uri="{FF2B5EF4-FFF2-40B4-BE49-F238E27FC236}">
                <a16:creationId xmlns:a16="http://schemas.microsoft.com/office/drawing/2014/main" id="{68786CFC-730C-A842-1EA2-C51D68F1B6F7}"/>
              </a:ext>
            </a:extLst>
          </p:cNvPr>
          <p:cNvSpPr>
            <a:spLocks noGrp="1"/>
          </p:cNvSpPr>
          <p:nvPr>
            <p:ph sz="half" idx="1"/>
          </p:nvPr>
        </p:nvSpPr>
        <p:spPr>
          <a:xfrm>
            <a:off x="609600" y="1604563"/>
            <a:ext cx="5181600" cy="4225646"/>
          </a:xfrm>
        </p:spPr>
        <p:txBody>
          <a:bodyPr/>
          <a:lstStyle/>
          <a:p>
            <a:pPr marL="0" marR="0" lvl="0" indent="0" algn="l" defTabSz="914400" rtl="0" eaLnBrk="1" fontAlgn="auto" latinLnBrk="0" hangingPunct="1">
              <a:lnSpc>
                <a:spcPct val="110000"/>
              </a:lnSpc>
              <a:spcBef>
                <a:spcPts val="600"/>
              </a:spcBef>
              <a:spcAft>
                <a:spcPts val="0"/>
              </a:spcAft>
              <a:buClrTx/>
              <a:buSzTx/>
              <a:buNone/>
              <a:tabLst/>
              <a:defRPr/>
            </a:pPr>
            <a:r>
              <a:rPr kumimoji="0" lang="sv-SE" sz="2000" i="0" u="none" strike="noStrike" kern="1200" cap="none" spc="0" normalizeH="0" baseline="0" noProof="0">
                <a:ln>
                  <a:noFill/>
                </a:ln>
                <a:effectLst/>
                <a:uLnTx/>
                <a:uFillTx/>
                <a:latin typeface="Arial" panose="020B0604020202020204"/>
                <a:ea typeface="+mn-ea"/>
                <a:cs typeface="+mn-cs"/>
              </a:rPr>
              <a:t>Alla medarbetare behöver förbereda sig genom att</a:t>
            </a:r>
          </a:p>
          <a:p>
            <a:pPr marL="342900" marR="0" lvl="0" indent="-3429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sv-SE" sz="2000" i="0" u="none" strike="noStrike" kern="1200" cap="none" spc="0" normalizeH="0" baseline="0" noProof="0">
                <a:ln>
                  <a:noFill/>
                </a:ln>
                <a:solidFill>
                  <a:schemeClr val="bg1"/>
                </a:solidFill>
                <a:effectLst/>
                <a:uLnTx/>
                <a:uFillTx/>
                <a:latin typeface="Arial" panose="020B0604020202020204"/>
                <a:ea typeface="+mn-ea"/>
                <a:cs typeface="+mn-cs"/>
              </a:rPr>
              <a:t>Förstå vad det nya systemet är och varför det införs.</a:t>
            </a:r>
          </a:p>
          <a:p>
            <a:pPr marL="342900" marR="0" lvl="0" indent="-3429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sv-SE" sz="2000" i="0" u="none" strike="noStrike" kern="1200" cap="none" spc="0" normalizeH="0" baseline="0" noProof="0">
                <a:ln>
                  <a:noFill/>
                </a:ln>
                <a:solidFill>
                  <a:schemeClr val="bg1"/>
                </a:solidFill>
                <a:effectLst/>
                <a:uLnTx/>
                <a:uFillTx/>
                <a:latin typeface="Arial" panose="020B0604020202020204"/>
                <a:ea typeface="+mn-ea"/>
                <a:cs typeface="+mn-cs"/>
              </a:rPr>
              <a:t>Förstå vad de regiongemensamma arbetssätten innebär för just dem. </a:t>
            </a:r>
          </a:p>
          <a:p>
            <a:pPr marL="342900" indent="-342900">
              <a:lnSpc>
                <a:spcPct val="110000"/>
              </a:lnSpc>
              <a:spcBef>
                <a:spcPts val="600"/>
              </a:spcBef>
              <a:buFont typeface="Arial" panose="020B0604020202020204" pitchFamily="34" charset="0"/>
              <a:buChar char="•"/>
              <a:defRPr/>
            </a:pPr>
            <a:r>
              <a:rPr kumimoji="0" lang="sv-SE" sz="2000" i="0" u="none" strike="noStrike" kern="1200" cap="none" spc="0" normalizeH="0" baseline="0" noProof="0">
                <a:ln>
                  <a:noFill/>
                </a:ln>
                <a:solidFill>
                  <a:schemeClr val="bg1"/>
                </a:solidFill>
                <a:effectLst/>
                <a:uLnTx/>
                <a:uFillTx/>
                <a:latin typeface="Arial" panose="020B0604020202020204"/>
                <a:ea typeface="+mn-ea"/>
                <a:cs typeface="+mn-cs"/>
              </a:rPr>
              <a:t>Få utbildning i systemet.</a:t>
            </a:r>
            <a:br>
              <a:rPr kumimoji="0" lang="sv-SE" sz="2000" i="0" u="none" strike="noStrike" kern="1200" cap="none" spc="0" normalizeH="0" baseline="0" noProof="0">
                <a:ln>
                  <a:noFill/>
                </a:ln>
                <a:solidFill>
                  <a:schemeClr val="bg1"/>
                </a:solidFill>
                <a:effectLst/>
                <a:uLnTx/>
                <a:uFillTx/>
                <a:latin typeface="Arial" panose="020B0604020202020204"/>
                <a:ea typeface="+mn-ea"/>
                <a:cs typeface="+mn-cs"/>
              </a:rPr>
            </a:br>
            <a:endParaRPr lang="sv-SE" sz="2000">
              <a:latin typeface="Arial" panose="020B0604020202020204"/>
            </a:endParaRPr>
          </a:p>
          <a:p>
            <a:pPr marL="0" indent="0">
              <a:spcBef>
                <a:spcPts val="600"/>
              </a:spcBef>
              <a:buNone/>
              <a:defRPr/>
            </a:pPr>
            <a:r>
              <a:rPr lang="sv-SE" sz="2000">
                <a:latin typeface="Arial" panose="020B0604020202020204"/>
              </a:rPr>
              <a:t>Verksamheterna måste också se till att</a:t>
            </a:r>
          </a:p>
          <a:p>
            <a:pPr marL="342900" indent="-342900">
              <a:lnSpc>
                <a:spcPct val="110000"/>
              </a:lnSpc>
              <a:spcBef>
                <a:spcPts val="600"/>
              </a:spcBef>
              <a:buFont typeface="Arial" panose="020B0604020202020204" pitchFamily="34" charset="0"/>
              <a:buChar char="•"/>
              <a:defRPr/>
            </a:pPr>
            <a:r>
              <a:rPr kumimoji="0" lang="sv-SE" sz="2000" i="0" u="none" strike="noStrike" kern="1200" cap="none" spc="0" normalizeH="0" baseline="0" noProof="0">
                <a:ln>
                  <a:noFill/>
                </a:ln>
                <a:solidFill>
                  <a:schemeClr val="bg1"/>
                </a:solidFill>
                <a:effectLst/>
                <a:uLnTx/>
                <a:uFillTx/>
                <a:latin typeface="Arial" panose="020B0604020202020204"/>
                <a:ea typeface="+mn-ea"/>
                <a:cs typeface="+mn-cs"/>
              </a:rPr>
              <a:t>Ha rätt utrustning inom IT och MT.</a:t>
            </a:r>
          </a:p>
          <a:p>
            <a:pPr marL="342900" marR="0" lvl="0" indent="-3429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sv-SE" sz="2000" i="0" u="none" strike="noStrike" kern="1200" cap="none" spc="0" normalizeH="0" baseline="0" noProof="0">
                <a:ln>
                  <a:noFill/>
                </a:ln>
                <a:solidFill>
                  <a:schemeClr val="bg1"/>
                </a:solidFill>
                <a:effectLst/>
                <a:uLnTx/>
                <a:uFillTx/>
                <a:latin typeface="Arial" panose="020B0604020202020204"/>
                <a:ea typeface="+mn-ea"/>
                <a:cs typeface="+mn-cs"/>
              </a:rPr>
              <a:t>Noga planera själva </a:t>
            </a:r>
            <a:r>
              <a:rPr lang="sv-SE" sz="2000">
                <a:solidFill>
                  <a:schemeClr val="bg1"/>
                </a:solidFill>
                <a:latin typeface="Arial" panose="020B0604020202020204"/>
              </a:rPr>
              <a:t>d</a:t>
            </a:r>
            <a:r>
              <a:rPr kumimoji="0" lang="sv-SE" sz="2000" i="0" u="none" strike="noStrike" kern="1200" cap="none" spc="0" normalizeH="0" baseline="0" noProof="0" err="1">
                <a:ln>
                  <a:noFill/>
                </a:ln>
                <a:solidFill>
                  <a:schemeClr val="bg1"/>
                </a:solidFill>
                <a:effectLst/>
                <a:uLnTx/>
                <a:uFillTx/>
                <a:latin typeface="Arial" panose="020B0604020202020204"/>
                <a:ea typeface="+mn-ea"/>
                <a:cs typeface="+mn-cs"/>
              </a:rPr>
              <a:t>riftstarten</a:t>
            </a:r>
            <a:r>
              <a:rPr kumimoji="0" lang="sv-SE" sz="2000" i="0" u="none" strike="noStrike" kern="1200" cap="none" spc="0" normalizeH="0" baseline="0" noProof="0">
                <a:ln>
                  <a:noFill/>
                </a:ln>
                <a:solidFill>
                  <a:schemeClr val="bg1"/>
                </a:solidFill>
                <a:effectLst/>
                <a:uLnTx/>
                <a:uFillTx/>
                <a:latin typeface="Arial" panose="020B0604020202020204"/>
                <a:ea typeface="+mn-ea"/>
                <a:cs typeface="+mn-cs"/>
              </a:rPr>
              <a:t> – allt före/under/efter.</a:t>
            </a:r>
            <a:endParaRPr lang="sv-SE" sz="2000">
              <a:solidFill>
                <a:schemeClr val="bg1"/>
              </a:solidFill>
            </a:endParaRPr>
          </a:p>
          <a:p>
            <a:pPr marL="342900" indent="-342900">
              <a:lnSpc>
                <a:spcPct val="110000"/>
              </a:lnSpc>
              <a:spcBef>
                <a:spcPts val="600"/>
              </a:spcBef>
              <a:buFont typeface="Arial" panose="020B0604020202020204" pitchFamily="34" charset="0"/>
              <a:buChar char="•"/>
              <a:defRPr/>
            </a:pPr>
            <a:endParaRPr lang="sv-SE" sz="2000">
              <a:solidFill>
                <a:schemeClr val="bg1"/>
              </a:solidFill>
            </a:endParaRPr>
          </a:p>
          <a:p>
            <a:pPr marL="342900" marR="0" lvl="0" indent="-3429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endParaRPr kumimoji="0" lang="sv-SE" sz="2000" i="0" u="none" strike="noStrike" kern="1200" cap="none" spc="0" normalizeH="0" baseline="0" noProof="0">
              <a:ln>
                <a:noFill/>
              </a:ln>
              <a:solidFill>
                <a:schemeClr val="bg1"/>
              </a:solidFill>
              <a:effectLst/>
              <a:uLnTx/>
              <a:uFillTx/>
              <a:latin typeface="Arial" panose="020B0604020202020204"/>
              <a:ea typeface="+mn-ea"/>
              <a:cs typeface="+mn-cs"/>
            </a:endParaRPr>
          </a:p>
          <a:p>
            <a:endParaRPr lang="sv-SE" sz="2000">
              <a:solidFill>
                <a:schemeClr val="bg1"/>
              </a:solidFill>
            </a:endParaRPr>
          </a:p>
        </p:txBody>
      </p:sp>
      <p:grpSp>
        <p:nvGrpSpPr>
          <p:cNvPr id="14" name="Grupp 13">
            <a:extLst>
              <a:ext uri="{FF2B5EF4-FFF2-40B4-BE49-F238E27FC236}">
                <a16:creationId xmlns:a16="http://schemas.microsoft.com/office/drawing/2014/main" id="{69D68E6B-7A07-8C50-B9B0-99D4B93B65AE}"/>
              </a:ext>
            </a:extLst>
          </p:cNvPr>
          <p:cNvGrpSpPr/>
          <p:nvPr/>
        </p:nvGrpSpPr>
        <p:grpSpPr>
          <a:xfrm>
            <a:off x="6298400" y="2393160"/>
            <a:ext cx="1491290" cy="3827936"/>
            <a:chOff x="8908311" y="1244924"/>
            <a:chExt cx="1763228" cy="4525963"/>
          </a:xfrm>
        </p:grpSpPr>
        <p:pic>
          <p:nvPicPr>
            <p:cNvPr id="3" name="Bildobjekt 2">
              <a:extLst>
                <a:ext uri="{FF2B5EF4-FFF2-40B4-BE49-F238E27FC236}">
                  <a16:creationId xmlns:a16="http://schemas.microsoft.com/office/drawing/2014/main" id="{699E9E28-E7F1-6C70-EADB-52540B713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8311" y="1244924"/>
              <a:ext cx="1763228" cy="4525963"/>
            </a:xfrm>
            <a:prstGeom prst="rect">
              <a:avLst/>
            </a:prstGeom>
            <a:effectLst>
              <a:outerShdw blurRad="50800" dist="38100" dir="2700000" algn="tl" rotWithShape="0">
                <a:prstClr val="black">
                  <a:alpha val="40000"/>
                </a:prstClr>
              </a:outerShdw>
            </a:effectLst>
          </p:spPr>
        </p:pic>
        <p:sp>
          <p:nvSpPr>
            <p:cNvPr id="13" name="Rektangel 12">
              <a:extLst>
                <a:ext uri="{FF2B5EF4-FFF2-40B4-BE49-F238E27FC236}">
                  <a16:creationId xmlns:a16="http://schemas.microsoft.com/office/drawing/2014/main" id="{9B9ECBE9-9AB8-219E-0BDD-056F56BA961A}"/>
                </a:ext>
              </a:extLst>
            </p:cNvPr>
            <p:cNvSpPr/>
            <p:nvPr/>
          </p:nvSpPr>
          <p:spPr>
            <a:xfrm rot="19164601">
              <a:off x="9178925" y="2920999"/>
              <a:ext cx="222250" cy="241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Pratbubbla: rektangel med rundade hörn 3">
            <a:extLst>
              <a:ext uri="{FF2B5EF4-FFF2-40B4-BE49-F238E27FC236}">
                <a16:creationId xmlns:a16="http://schemas.microsoft.com/office/drawing/2014/main" id="{CD1268A4-0492-ACDC-6161-AFC799B805B9}"/>
              </a:ext>
            </a:extLst>
          </p:cNvPr>
          <p:cNvSpPr/>
          <p:nvPr/>
        </p:nvSpPr>
        <p:spPr>
          <a:xfrm>
            <a:off x="8210343" y="525253"/>
            <a:ext cx="3067337" cy="2641617"/>
          </a:xfrm>
          <a:prstGeom prst="wedgeRoundRectCallout">
            <a:avLst>
              <a:gd name="adj1" fmla="val -66501"/>
              <a:gd name="adj2" fmla="val 38571"/>
              <a:gd name="adj3" fmla="val 16667"/>
            </a:avLst>
          </a:prstGeom>
          <a:solidFill>
            <a:srgbClr val="FDF9E4"/>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lIns="180000" tIns="72000" rIns="108000" bIns="72000" rtlCol="0" anchor="ctr"/>
          <a:lstStyle/>
          <a:p>
            <a:r>
              <a:rPr lang="sv-SE">
                <a:solidFill>
                  <a:schemeClr val="bg2"/>
                </a:solidFill>
              </a:rPr>
              <a:t>I samma ögonblick som vi byter system måste medarbetarna kunna använda det – </a:t>
            </a:r>
            <a:r>
              <a:rPr lang="sv-SE" b="1">
                <a:solidFill>
                  <a:schemeClr val="bg2"/>
                </a:solidFill>
              </a:rPr>
              <a:t>för att kunna ge så säker och effektiv hälso- och sjukvård utan onödiga stressmoment. </a:t>
            </a:r>
          </a:p>
        </p:txBody>
      </p:sp>
    </p:spTree>
    <p:extLst>
      <p:ext uri="{BB962C8B-B14F-4D97-AF65-F5344CB8AC3E}">
        <p14:creationId xmlns:p14="http://schemas.microsoft.com/office/powerpoint/2010/main" val="171352477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988A3-4306-3F28-7A94-A7F452EEA8FD}"/>
              </a:ext>
            </a:extLst>
          </p:cNvPr>
          <p:cNvSpPr>
            <a:spLocks noGrp="1"/>
          </p:cNvSpPr>
          <p:nvPr>
            <p:ph type="title"/>
          </p:nvPr>
        </p:nvSpPr>
        <p:spPr/>
        <p:txBody>
          <a:bodyPr/>
          <a:lstStyle/>
          <a:p>
            <a:r>
              <a:rPr lang="sv-SE" sz="3600"/>
              <a:t>Förändrings- och läranderesan</a:t>
            </a:r>
          </a:p>
        </p:txBody>
      </p:sp>
      <p:sp>
        <p:nvSpPr>
          <p:cNvPr id="7" name="Pil: höger 6">
            <a:extLst>
              <a:ext uri="{FF2B5EF4-FFF2-40B4-BE49-F238E27FC236}">
                <a16:creationId xmlns:a16="http://schemas.microsoft.com/office/drawing/2014/main" id="{9A34112F-E869-EEA8-BDEE-1F1A5E4B797C}"/>
              </a:ext>
            </a:extLst>
          </p:cNvPr>
          <p:cNvSpPr/>
          <p:nvPr/>
        </p:nvSpPr>
        <p:spPr>
          <a:xfrm>
            <a:off x="357813" y="2666605"/>
            <a:ext cx="11608898" cy="13364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ruta 9">
            <a:extLst>
              <a:ext uri="{FF2B5EF4-FFF2-40B4-BE49-F238E27FC236}">
                <a16:creationId xmlns:a16="http://schemas.microsoft.com/office/drawing/2014/main" id="{52E5FE63-C94E-C216-E361-E569D77711A2}"/>
              </a:ext>
            </a:extLst>
          </p:cNvPr>
          <p:cNvSpPr txBox="1"/>
          <p:nvPr/>
        </p:nvSpPr>
        <p:spPr>
          <a:xfrm>
            <a:off x="810200" y="2481939"/>
            <a:ext cx="258358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t>Förberedelser</a:t>
            </a:r>
          </a:p>
        </p:txBody>
      </p:sp>
      <p:sp>
        <p:nvSpPr>
          <p:cNvPr id="11" name="textruta 10">
            <a:extLst>
              <a:ext uri="{FF2B5EF4-FFF2-40B4-BE49-F238E27FC236}">
                <a16:creationId xmlns:a16="http://schemas.microsoft.com/office/drawing/2014/main" id="{072700B7-2923-8A1B-0FDF-E2079FD15AF5}"/>
              </a:ext>
            </a:extLst>
          </p:cNvPr>
          <p:cNvSpPr txBox="1"/>
          <p:nvPr/>
        </p:nvSpPr>
        <p:spPr>
          <a:xfrm>
            <a:off x="5188311" y="2481939"/>
            <a:ext cx="1903696" cy="46166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t>Utbildning</a:t>
            </a:r>
          </a:p>
        </p:txBody>
      </p:sp>
      <p:sp>
        <p:nvSpPr>
          <p:cNvPr id="12" name="textruta 11">
            <a:extLst>
              <a:ext uri="{FF2B5EF4-FFF2-40B4-BE49-F238E27FC236}">
                <a16:creationId xmlns:a16="http://schemas.microsoft.com/office/drawing/2014/main" id="{F7975536-09B8-0C15-41FE-C264FAAC620F}"/>
              </a:ext>
            </a:extLst>
          </p:cNvPr>
          <p:cNvSpPr txBox="1"/>
          <p:nvPr/>
        </p:nvSpPr>
        <p:spPr>
          <a:xfrm>
            <a:off x="9226477" y="2481939"/>
            <a:ext cx="19036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t>I drift</a:t>
            </a:r>
          </a:p>
        </p:txBody>
      </p:sp>
      <p:sp>
        <p:nvSpPr>
          <p:cNvPr id="28" name="textruta 27">
            <a:extLst>
              <a:ext uri="{FF2B5EF4-FFF2-40B4-BE49-F238E27FC236}">
                <a16:creationId xmlns:a16="http://schemas.microsoft.com/office/drawing/2014/main" id="{C29C6143-2AB7-5CCC-BF64-1B71DB929B7D}"/>
              </a:ext>
            </a:extLst>
          </p:cNvPr>
          <p:cNvSpPr txBox="1"/>
          <p:nvPr/>
        </p:nvSpPr>
        <p:spPr>
          <a:xfrm>
            <a:off x="668996" y="3831984"/>
            <a:ext cx="2865994"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i="0" u="none" strike="noStrike" kern="1200" cap="none" spc="0" normalizeH="0" baseline="0" noProof="0">
                <a:ln>
                  <a:noFill/>
                </a:ln>
                <a:solidFill>
                  <a:schemeClr val="tx2"/>
                </a:solidFill>
                <a:effectLst/>
                <a:uLnTx/>
                <a:uFillTx/>
                <a:latin typeface="Arial" panose="020B0604020202020204"/>
                <a:ea typeface="+mn-ea"/>
              </a:rPr>
              <a:t>Förstå VAD </a:t>
            </a:r>
            <a:br>
              <a:rPr kumimoji="0" lang="sv-SE" sz="2000" i="0" u="none" strike="noStrike" kern="1200" cap="none" spc="0" normalizeH="0" baseline="0" noProof="0">
                <a:ln>
                  <a:noFill/>
                </a:ln>
                <a:solidFill>
                  <a:schemeClr val="tx2"/>
                </a:solidFill>
                <a:effectLst/>
                <a:uLnTx/>
                <a:uFillTx/>
                <a:latin typeface="Arial" panose="020B0604020202020204"/>
                <a:ea typeface="+mn-ea"/>
              </a:rPr>
            </a:br>
            <a:r>
              <a:rPr kumimoji="0" lang="sv-SE" sz="2000" i="0" u="none" strike="noStrike" kern="1200" cap="none" spc="0" normalizeH="0" baseline="0" noProof="0">
                <a:ln>
                  <a:noFill/>
                </a:ln>
                <a:solidFill>
                  <a:schemeClr val="tx2"/>
                </a:solidFill>
                <a:effectLst/>
                <a:uLnTx/>
                <a:uFillTx/>
                <a:latin typeface="Arial" panose="020B0604020202020204"/>
                <a:ea typeface="+mn-ea"/>
              </a:rPr>
              <a:t>och VARFÖR</a:t>
            </a:r>
            <a:endParaRPr kumimoji="0" lang="sv-SE" sz="2000" i="0" u="none" strike="noStrike" kern="1200" cap="none" spc="0" normalizeH="0" baseline="0" noProof="0">
              <a:ln>
                <a:noFill/>
              </a:ln>
              <a:solidFill>
                <a:schemeClr val="tx2"/>
              </a:solidFill>
              <a:effectLst/>
              <a:uLnTx/>
              <a:uFillTx/>
              <a:latin typeface="Arial" panose="020B0604020202020204"/>
              <a:ea typeface="+mn-ea"/>
              <a:cs typeface="Arial"/>
            </a:endParaRPr>
          </a:p>
        </p:txBody>
      </p:sp>
      <p:sp>
        <p:nvSpPr>
          <p:cNvPr id="29" name="textruta 28">
            <a:extLst>
              <a:ext uri="{FF2B5EF4-FFF2-40B4-BE49-F238E27FC236}">
                <a16:creationId xmlns:a16="http://schemas.microsoft.com/office/drawing/2014/main" id="{145AF073-18A6-6B69-D311-B33090C1339A}"/>
              </a:ext>
            </a:extLst>
          </p:cNvPr>
          <p:cNvSpPr txBox="1"/>
          <p:nvPr/>
        </p:nvSpPr>
        <p:spPr>
          <a:xfrm>
            <a:off x="4470641" y="3831984"/>
            <a:ext cx="3339036"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i="0" u="none" strike="noStrike" kern="1200" cap="none" spc="0" normalizeH="0" baseline="0" noProof="0">
                <a:ln>
                  <a:noFill/>
                </a:ln>
                <a:solidFill>
                  <a:schemeClr val="tx2"/>
                </a:solidFill>
                <a:effectLst/>
                <a:uLnTx/>
                <a:uFillTx/>
                <a:latin typeface="Arial" panose="020B0604020202020204"/>
                <a:ea typeface="+mn-ea"/>
                <a:cs typeface="+mn-cs"/>
              </a:rPr>
              <a:t>Veta HUR, </a:t>
            </a:r>
            <a:br>
              <a:rPr kumimoji="0" lang="sv-SE" sz="2000" i="0" u="none" strike="noStrike" kern="1200" cap="none" spc="0" normalizeH="0" baseline="0" noProof="0">
                <a:ln>
                  <a:noFill/>
                </a:ln>
                <a:solidFill>
                  <a:schemeClr val="tx2"/>
                </a:solidFill>
                <a:effectLst/>
                <a:uLnTx/>
                <a:uFillTx/>
                <a:latin typeface="Arial" panose="020B0604020202020204"/>
                <a:ea typeface="+mn-ea"/>
                <a:cs typeface="+mn-cs"/>
              </a:rPr>
            </a:br>
            <a:r>
              <a:rPr kumimoji="0" lang="sv-SE" sz="2000" i="0" u="none" strike="noStrike" kern="1200" cap="none" spc="0" normalizeH="0" baseline="0" noProof="0">
                <a:ln>
                  <a:noFill/>
                </a:ln>
                <a:solidFill>
                  <a:schemeClr val="tx2"/>
                </a:solidFill>
                <a:effectLst/>
                <a:uLnTx/>
                <a:uFillTx/>
                <a:latin typeface="Arial" panose="020B0604020202020204"/>
                <a:ea typeface="+mn-ea"/>
                <a:cs typeface="+mn-cs"/>
              </a:rPr>
              <a:t>kunna börja arbeta</a:t>
            </a:r>
            <a:r>
              <a:rPr kumimoji="0" lang="sv-SE" i="0" u="none" strike="noStrike" kern="1200" cap="none" spc="0" normalizeH="0" baseline="0" noProof="0">
                <a:ln>
                  <a:noFill/>
                </a:ln>
                <a:solidFill>
                  <a:schemeClr val="tx2"/>
                </a:solidFill>
                <a:effectLst/>
                <a:uLnTx/>
                <a:uFillTx/>
                <a:latin typeface="Arial" panose="020B0604020202020204"/>
                <a:ea typeface="+mn-ea"/>
                <a:cs typeface="+mn-cs"/>
              </a:rPr>
              <a:t>.</a:t>
            </a:r>
            <a:endParaRPr kumimoji="0" lang="sv-SE" sz="2000" i="0" u="none" strike="noStrike" kern="1200" cap="none" spc="0" normalizeH="0" baseline="0" noProof="0">
              <a:ln>
                <a:noFill/>
              </a:ln>
              <a:solidFill>
                <a:schemeClr val="tx2"/>
              </a:solidFill>
              <a:effectLst/>
              <a:uLnTx/>
              <a:uFillTx/>
              <a:latin typeface="Arial" panose="020B0604020202020204"/>
              <a:ea typeface="+mn-ea"/>
              <a:cs typeface="+mn-cs"/>
            </a:endParaRPr>
          </a:p>
        </p:txBody>
      </p:sp>
      <p:sp>
        <p:nvSpPr>
          <p:cNvPr id="30" name="textruta 29">
            <a:extLst>
              <a:ext uri="{FF2B5EF4-FFF2-40B4-BE49-F238E27FC236}">
                <a16:creationId xmlns:a16="http://schemas.microsoft.com/office/drawing/2014/main" id="{688B37D6-DD87-86E6-C712-283D051C62B3}"/>
              </a:ext>
            </a:extLst>
          </p:cNvPr>
          <p:cNvSpPr txBox="1"/>
          <p:nvPr/>
        </p:nvSpPr>
        <p:spPr>
          <a:xfrm>
            <a:off x="8712451" y="3831984"/>
            <a:ext cx="2931748"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i="0" u="none" strike="noStrike" kern="1200" cap="none" spc="0" normalizeH="0" baseline="0" noProof="0">
                <a:ln>
                  <a:noFill/>
                </a:ln>
                <a:solidFill>
                  <a:schemeClr val="tx2"/>
                </a:solidFill>
                <a:effectLst/>
                <a:uLnTx/>
                <a:uFillTx/>
                <a:latin typeface="Arial" panose="020B0604020202020204"/>
              </a:rPr>
              <a:t>Arbeta</a:t>
            </a:r>
            <a:r>
              <a:rPr lang="sv-SE" sz="2000">
                <a:solidFill>
                  <a:schemeClr val="tx2"/>
                </a:solidFill>
                <a:latin typeface="Arial" panose="020B0604020202020204"/>
              </a:rPr>
              <a:t> </a:t>
            </a:r>
            <a:br>
              <a:rPr lang="sv-SE" sz="2000">
                <a:solidFill>
                  <a:schemeClr val="tx2"/>
                </a:solidFill>
                <a:latin typeface="Arial" panose="020B0604020202020204"/>
              </a:rPr>
            </a:br>
            <a:r>
              <a:rPr kumimoji="0" lang="sv-SE" sz="2000" i="0" u="none" strike="noStrike" kern="1200" cap="none" spc="0" normalizeH="0" baseline="0" noProof="0">
                <a:ln>
                  <a:noFill/>
                </a:ln>
                <a:solidFill>
                  <a:schemeClr val="tx2"/>
                </a:solidFill>
                <a:effectLst/>
                <a:uLnTx/>
                <a:uFillTx/>
                <a:latin typeface="Arial" panose="020B0604020202020204"/>
              </a:rPr>
              <a:t>och vidareutvecklas.</a:t>
            </a:r>
          </a:p>
        </p:txBody>
      </p:sp>
      <p:sp>
        <p:nvSpPr>
          <p:cNvPr id="20" name="Ellips 19">
            <a:extLst>
              <a:ext uri="{FF2B5EF4-FFF2-40B4-BE49-F238E27FC236}">
                <a16:creationId xmlns:a16="http://schemas.microsoft.com/office/drawing/2014/main" id="{D412A4B8-53ED-4684-7717-EFE517C28E48}"/>
              </a:ext>
            </a:extLst>
          </p:cNvPr>
          <p:cNvSpPr/>
          <p:nvPr/>
        </p:nvSpPr>
        <p:spPr>
          <a:xfrm>
            <a:off x="4304718" y="1593559"/>
            <a:ext cx="3670882" cy="3670882"/>
          </a:xfrm>
          <a:prstGeom prst="ellipse">
            <a:avLst/>
          </a:prstGeom>
          <a:noFill/>
          <a:ln w="79375" cap="rnd">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a:extLst>
              <a:ext uri="{FF2B5EF4-FFF2-40B4-BE49-F238E27FC236}">
                <a16:creationId xmlns:a16="http://schemas.microsoft.com/office/drawing/2014/main" id="{F5EB2D6D-B43E-B04B-0EF5-AA8AF6FC4C64}"/>
              </a:ext>
            </a:extLst>
          </p:cNvPr>
          <p:cNvSpPr/>
          <p:nvPr/>
        </p:nvSpPr>
        <p:spPr>
          <a:xfrm>
            <a:off x="266552" y="1593559"/>
            <a:ext cx="3670882" cy="3670882"/>
          </a:xfrm>
          <a:prstGeom prst="ellipse">
            <a:avLst/>
          </a:prstGeom>
          <a:noFill/>
          <a:ln w="79375" cap="rnd">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FA253EA1-FF22-B0AC-7A99-F65BAE3D7AC7}"/>
              </a:ext>
            </a:extLst>
          </p:cNvPr>
          <p:cNvSpPr/>
          <p:nvPr/>
        </p:nvSpPr>
        <p:spPr>
          <a:xfrm>
            <a:off x="8342884" y="1593559"/>
            <a:ext cx="3670882" cy="3670882"/>
          </a:xfrm>
          <a:prstGeom prst="ellipse">
            <a:avLst/>
          </a:prstGeom>
          <a:noFill/>
          <a:ln w="79375" cap="rnd">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1382577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D2A1F3-E70F-8653-0E9F-465008FB17C8}"/>
              </a:ext>
            </a:extLst>
          </p:cNvPr>
          <p:cNvSpPr>
            <a:spLocks noGrp="1"/>
          </p:cNvSpPr>
          <p:nvPr>
            <p:ph type="title"/>
          </p:nvPr>
        </p:nvSpPr>
        <p:spPr>
          <a:xfrm>
            <a:off x="505652" y="351324"/>
            <a:ext cx="5181600" cy="1143000"/>
          </a:xfrm>
        </p:spPr>
        <p:txBody>
          <a:bodyPr anchor="t">
            <a:normAutofit/>
          </a:bodyPr>
          <a:lstStyle/>
          <a:p>
            <a:r>
              <a:rPr lang="sv-SE"/>
              <a:t>Utbildning inför SDV</a:t>
            </a:r>
          </a:p>
        </p:txBody>
      </p:sp>
      <p:sp>
        <p:nvSpPr>
          <p:cNvPr id="3" name="Platshållare för innehåll 2">
            <a:extLst>
              <a:ext uri="{FF2B5EF4-FFF2-40B4-BE49-F238E27FC236}">
                <a16:creationId xmlns:a16="http://schemas.microsoft.com/office/drawing/2014/main" id="{7941C0CD-CE69-2C72-EF2A-4FD2CEB4A6F6}"/>
              </a:ext>
            </a:extLst>
          </p:cNvPr>
          <p:cNvSpPr>
            <a:spLocks noGrp="1"/>
          </p:cNvSpPr>
          <p:nvPr>
            <p:ph sz="half" idx="1"/>
          </p:nvPr>
        </p:nvSpPr>
        <p:spPr>
          <a:xfrm>
            <a:off x="412750" y="1695251"/>
            <a:ext cx="5575300" cy="4525963"/>
          </a:xfrm>
        </p:spPr>
        <p:txBody>
          <a:bodyPr>
            <a:normAutofit/>
          </a:bodyPr>
          <a:lstStyle/>
          <a:p>
            <a:pPr>
              <a:lnSpc>
                <a:spcPct val="100000"/>
              </a:lnSpc>
              <a:spcBef>
                <a:spcPts val="1200"/>
              </a:spcBef>
            </a:pPr>
            <a:r>
              <a:rPr lang="sv-SE" sz="2400" b="1"/>
              <a:t>I samma ögonblick </a:t>
            </a:r>
            <a:r>
              <a:rPr lang="sv-SE" sz="2400"/>
              <a:t>som vi går över till SDV måste medarbetarna kunna använda de nya verktygen.</a:t>
            </a:r>
          </a:p>
          <a:p>
            <a:pPr>
              <a:lnSpc>
                <a:spcPct val="100000"/>
              </a:lnSpc>
              <a:spcBef>
                <a:spcPts val="1200"/>
              </a:spcBef>
            </a:pPr>
            <a:r>
              <a:rPr lang="sv-SE" sz="2400" b="1"/>
              <a:t>Utbildningen är obligatorisk</a:t>
            </a:r>
            <a:r>
              <a:rPr lang="sv-SE" sz="2400"/>
              <a:t>, </a:t>
            </a:r>
            <a:br>
              <a:rPr lang="sv-SE" sz="2400"/>
            </a:br>
            <a:r>
              <a:rPr lang="sv-SE" sz="2400"/>
              <a:t>innebär digitala självstudier och kommer att ta upp till två arbetsdagar.</a:t>
            </a:r>
          </a:p>
          <a:p>
            <a:pPr>
              <a:lnSpc>
                <a:spcPct val="100000"/>
              </a:lnSpc>
              <a:spcBef>
                <a:spcPts val="1200"/>
              </a:spcBef>
            </a:pPr>
            <a:r>
              <a:rPr lang="sv-SE" sz="2400"/>
              <a:t>Utbildningen sker några veckor </a:t>
            </a:r>
            <a:br>
              <a:rPr lang="sv-SE" sz="2400"/>
            </a:br>
            <a:r>
              <a:rPr lang="sv-SE" sz="2400"/>
              <a:t>före respektive </a:t>
            </a:r>
            <a:r>
              <a:rPr lang="sv-SE" sz="2400" err="1"/>
              <a:t>driftstart</a:t>
            </a:r>
            <a:r>
              <a:rPr lang="sv-SE" sz="2400"/>
              <a:t>.  </a:t>
            </a:r>
          </a:p>
        </p:txBody>
      </p:sp>
      <p:pic>
        <p:nvPicPr>
          <p:cNvPr id="15" name="Platshållare för innehåll 14" descr="En bild som visar person, Människoansikte, klädsel, inomhus&#10;&#10;Automatiskt genererad beskrivning">
            <a:extLst>
              <a:ext uri="{FF2B5EF4-FFF2-40B4-BE49-F238E27FC236}">
                <a16:creationId xmlns:a16="http://schemas.microsoft.com/office/drawing/2014/main" id="{2E0CFC13-7ABF-B395-0F7D-A2BFF0A87DF9}"/>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colorTemperature colorTemp="5480"/>
                    </a14:imgEffect>
                  </a14:imgLayer>
                </a14:imgProps>
              </a:ext>
            </a:extLst>
          </a:blip>
          <a:srcRect t="5468" b="5468"/>
          <a:stretch/>
        </p:blipFill>
        <p:spPr>
          <a:noFill/>
        </p:spPr>
      </p:pic>
    </p:spTree>
    <p:extLst>
      <p:ext uri="{BB962C8B-B14F-4D97-AF65-F5344CB8AC3E}">
        <p14:creationId xmlns:p14="http://schemas.microsoft.com/office/powerpoint/2010/main" val="113003053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3">
            <a:extLst>
              <a:ext uri="{FF2B5EF4-FFF2-40B4-BE49-F238E27FC236}">
                <a16:creationId xmlns:a16="http://schemas.microsoft.com/office/drawing/2014/main" id="{A0F8C5C4-EF03-7E2E-39FA-9C3A5009B2A2}"/>
              </a:ext>
            </a:extLst>
          </p:cNvPr>
          <p:cNvSpPr txBox="1">
            <a:spLocks/>
          </p:cNvSpPr>
          <p:nvPr/>
        </p:nvSpPr>
        <p:spPr>
          <a:xfrm>
            <a:off x="628789" y="5614217"/>
            <a:ext cx="10161208" cy="818119"/>
          </a:xfrm>
          <a:prstGeom prst="homePlate">
            <a:avLst>
              <a:gd name="adj" fmla="val 22398"/>
            </a:avLst>
          </a:prstGeom>
          <a:solidFill>
            <a:schemeClr val="accent5">
              <a:lumMod val="20000"/>
              <a:lumOff val="80000"/>
            </a:schemeClr>
          </a:solidFill>
        </p:spPr>
        <p:txBody>
          <a:bodyPr vert="horz" lIns="108000" tIns="108000" rIns="91440" bIns="45720" rtlCol="0" anchor="t">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defRPr/>
            </a:pPr>
            <a:r>
              <a:rPr lang="sv-SE" sz="1600" b="1"/>
              <a:t>Ordinarie support/Servicedesk (077-67) 30 000</a:t>
            </a:r>
          </a:p>
          <a:p>
            <a:pPr>
              <a:lnSpc>
                <a:spcPct val="100000"/>
              </a:lnSpc>
              <a:spcBef>
                <a:spcPts val="0"/>
              </a:spcBef>
              <a:spcAft>
                <a:spcPts val="300"/>
              </a:spcAft>
              <a:defRPr/>
            </a:pPr>
            <a:r>
              <a:rPr lang="sv-SE" sz="1600"/>
              <a:t>Frågor om hur systemet fungerar eller teknikproblem, som med dator eller programvara.</a:t>
            </a:r>
          </a:p>
          <a:p>
            <a:pPr>
              <a:lnSpc>
                <a:spcPct val="100000"/>
              </a:lnSpc>
              <a:spcBef>
                <a:spcPts val="0"/>
              </a:spcBef>
              <a:spcAft>
                <a:spcPts val="300"/>
              </a:spcAft>
              <a:defRPr/>
            </a:pPr>
            <a:endParaRPr lang="sv-SE" sz="1600"/>
          </a:p>
          <a:p>
            <a:pPr>
              <a:lnSpc>
                <a:spcPct val="100000"/>
              </a:lnSpc>
              <a:spcBef>
                <a:spcPts val="0"/>
              </a:spcBef>
              <a:spcAft>
                <a:spcPts val="300"/>
              </a:spcAft>
              <a:defRPr/>
            </a:pPr>
            <a:endParaRPr lang="sv-SE" sz="1600"/>
          </a:p>
          <a:p>
            <a:pPr>
              <a:lnSpc>
                <a:spcPct val="100000"/>
              </a:lnSpc>
              <a:spcBef>
                <a:spcPts val="0"/>
              </a:spcBef>
              <a:spcAft>
                <a:spcPts val="300"/>
              </a:spcAft>
              <a:defRPr/>
            </a:pPr>
            <a:endParaRPr lang="sv-SE" sz="1600"/>
          </a:p>
          <a:p>
            <a:pPr marL="0" marR="0" lvl="0" indent="0" defTabSz="914400">
              <a:lnSpc>
                <a:spcPct val="100000"/>
              </a:lnSpc>
              <a:spcBef>
                <a:spcPts val="0"/>
              </a:spcBef>
              <a:spcAft>
                <a:spcPts val="300"/>
              </a:spcAft>
              <a:buNone/>
              <a:tabLst/>
              <a:defRPr/>
            </a:pPr>
            <a:endParaRPr lang="en-US" sz="1800" i="0" u="none" strike="noStrike" kern="1200" cap="none" spc="0" normalizeH="0" baseline="0" noProof="0">
              <a:ln>
                <a:noFill/>
              </a:ln>
              <a:solidFill>
                <a:srgbClr val="FFFFFF"/>
              </a:solidFill>
              <a:effectLst/>
              <a:uLnTx/>
              <a:uFillTx/>
              <a:cs typeface="Arial"/>
            </a:endParaRPr>
          </a:p>
        </p:txBody>
      </p:sp>
      <p:sp>
        <p:nvSpPr>
          <p:cNvPr id="4" name="Rubrik 3">
            <a:extLst>
              <a:ext uri="{FF2B5EF4-FFF2-40B4-BE49-F238E27FC236}">
                <a16:creationId xmlns:a16="http://schemas.microsoft.com/office/drawing/2014/main" id="{C08DA030-B611-B5D0-2387-E9BAC5B93FD2}"/>
              </a:ext>
            </a:extLst>
          </p:cNvPr>
          <p:cNvSpPr>
            <a:spLocks noGrp="1"/>
          </p:cNvSpPr>
          <p:nvPr>
            <p:ph type="title"/>
          </p:nvPr>
        </p:nvSpPr>
        <p:spPr/>
        <p:txBody>
          <a:bodyPr/>
          <a:lstStyle/>
          <a:p>
            <a:r>
              <a:rPr lang="sv-SE" sz="2800"/>
              <a:t>Vilket stöd får du i samband med utrullningen av SDV?</a:t>
            </a:r>
            <a:br>
              <a:rPr lang="sv-SE" sz="2800"/>
            </a:br>
            <a:br>
              <a:rPr lang="sv-SE" sz="2000" b="0">
                <a:cs typeface="Arial"/>
              </a:rPr>
            </a:br>
            <a:endParaRPr lang="sv-SE" sz="2800"/>
          </a:p>
        </p:txBody>
      </p:sp>
      <p:sp>
        <p:nvSpPr>
          <p:cNvPr id="5" name="Rubrik 1">
            <a:extLst>
              <a:ext uri="{FF2B5EF4-FFF2-40B4-BE49-F238E27FC236}">
                <a16:creationId xmlns:a16="http://schemas.microsoft.com/office/drawing/2014/main" id="{935988A3-4306-3F28-7A94-A7F452EEA8FD}"/>
              </a:ext>
            </a:extLst>
          </p:cNvPr>
          <p:cNvSpPr>
            <a:spLocks noGrp="1"/>
          </p:cNvSpPr>
          <p:nvPr/>
        </p:nvSpPr>
        <p:spPr>
          <a:xfrm>
            <a:off x="903016" y="392082"/>
            <a:ext cx="10900229" cy="707572"/>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a:lstStyle>
          <a:p>
            <a:endParaRPr lang="sv-SE" sz="2000" b="0">
              <a:cs typeface="Arial"/>
            </a:endParaRPr>
          </a:p>
        </p:txBody>
      </p:sp>
      <p:sp>
        <p:nvSpPr>
          <p:cNvPr id="6" name="Pil: höger 6">
            <a:extLst>
              <a:ext uri="{FF2B5EF4-FFF2-40B4-BE49-F238E27FC236}">
                <a16:creationId xmlns:a16="http://schemas.microsoft.com/office/drawing/2014/main" id="{9A34112F-E869-EEA8-BDEE-1F1A5E4B797C}"/>
              </a:ext>
            </a:extLst>
          </p:cNvPr>
          <p:cNvSpPr/>
          <p:nvPr/>
        </p:nvSpPr>
        <p:spPr>
          <a:xfrm>
            <a:off x="623225" y="918232"/>
            <a:ext cx="10665759" cy="6974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ruta 11">
            <a:extLst>
              <a:ext uri="{FF2B5EF4-FFF2-40B4-BE49-F238E27FC236}">
                <a16:creationId xmlns:a16="http://schemas.microsoft.com/office/drawing/2014/main" id="{F7975536-09B8-0C15-41FE-C264FAAC620F}"/>
              </a:ext>
            </a:extLst>
          </p:cNvPr>
          <p:cNvSpPr txBox="1"/>
          <p:nvPr/>
        </p:nvSpPr>
        <p:spPr>
          <a:xfrm>
            <a:off x="8220000" y="1113089"/>
            <a:ext cx="2661794" cy="307777"/>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a:ln>
                  <a:noFill/>
                </a:ln>
                <a:solidFill>
                  <a:schemeClr val="bg1"/>
                </a:solidFill>
                <a:effectLst/>
                <a:uLnTx/>
                <a:uFillTx/>
              </a:rPr>
              <a:t>EFTER  DRIFTSTART</a:t>
            </a:r>
            <a:endParaRPr lang="sv-SE" sz="1400" i="0" u="none" strike="noStrike" kern="1200" cap="none" spc="0" normalizeH="0" baseline="0" noProof="0">
              <a:ln>
                <a:noFill/>
              </a:ln>
              <a:solidFill>
                <a:schemeClr val="bg1"/>
              </a:solidFill>
              <a:effectLst/>
              <a:uLnTx/>
              <a:uFillTx/>
              <a:cs typeface="Arial"/>
            </a:endParaRPr>
          </a:p>
        </p:txBody>
      </p:sp>
      <p:sp>
        <p:nvSpPr>
          <p:cNvPr id="9" name="textruta 22">
            <a:extLst>
              <a:ext uri="{FF2B5EF4-FFF2-40B4-BE49-F238E27FC236}">
                <a16:creationId xmlns:a16="http://schemas.microsoft.com/office/drawing/2014/main" id="{8F15791F-932D-4723-4271-557BDF134F7F}"/>
              </a:ext>
            </a:extLst>
          </p:cNvPr>
          <p:cNvSpPr txBox="1"/>
          <p:nvPr/>
        </p:nvSpPr>
        <p:spPr>
          <a:xfrm>
            <a:off x="4565830" y="1113089"/>
            <a:ext cx="2661794" cy="307777"/>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sz="1400">
                <a:solidFill>
                  <a:schemeClr val="bg1"/>
                </a:solidFill>
              </a:rPr>
              <a:t>UNDER </a:t>
            </a:r>
            <a:r>
              <a:rPr kumimoji="0" lang="sv-SE" sz="1400" i="0" u="none" strike="noStrike" kern="1200" cap="none" spc="0" normalizeH="0" baseline="0" noProof="0">
                <a:ln>
                  <a:noFill/>
                </a:ln>
                <a:solidFill>
                  <a:schemeClr val="bg1"/>
                </a:solidFill>
                <a:effectLst/>
                <a:uLnTx/>
                <a:uFillTx/>
              </a:rPr>
              <a:t>DRIFTSTART</a:t>
            </a:r>
          </a:p>
        </p:txBody>
      </p:sp>
      <p:sp>
        <p:nvSpPr>
          <p:cNvPr id="8" name="textruta 15">
            <a:extLst>
              <a:ext uri="{FF2B5EF4-FFF2-40B4-BE49-F238E27FC236}">
                <a16:creationId xmlns:a16="http://schemas.microsoft.com/office/drawing/2014/main" id="{B033FAAA-CD58-4AFC-211C-5BCFC101D5FE}"/>
              </a:ext>
            </a:extLst>
          </p:cNvPr>
          <p:cNvSpPr txBox="1"/>
          <p:nvPr/>
        </p:nvSpPr>
        <p:spPr>
          <a:xfrm>
            <a:off x="944403" y="1113089"/>
            <a:ext cx="2585510" cy="307777"/>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a:ln>
                  <a:noFill/>
                </a:ln>
                <a:solidFill>
                  <a:schemeClr val="bg1"/>
                </a:solidFill>
                <a:effectLst/>
                <a:uLnTx/>
                <a:uFillTx/>
                <a:ea typeface="+mn-ea"/>
                <a:cs typeface="+mn-cs"/>
              </a:rPr>
              <a:t>INFÖR DRIFTSTART</a:t>
            </a:r>
          </a:p>
        </p:txBody>
      </p:sp>
      <mc:AlternateContent xmlns:mc="http://schemas.openxmlformats.org/markup-compatibility/2006">
        <mc:Choice xmlns:p14="http://schemas.microsoft.com/office/powerpoint/2010/main" Requires="p14">
          <p:contentPart p14:bwMode="auto" r:id="rId3">
            <p14:nvContentPartPr>
              <p14:cNvPr id="27" name="Ink 26">
                <a:extLst>
                  <a:ext uri="{FF2B5EF4-FFF2-40B4-BE49-F238E27FC236}">
                    <a16:creationId xmlns:a16="http://schemas.microsoft.com/office/drawing/2014/main" id="{89F074DC-72FE-3D9B-1C51-C41968602994}"/>
                  </a:ext>
                </a:extLst>
              </p14:cNvPr>
              <p14:cNvContentPartPr/>
              <p14:nvPr/>
            </p14:nvContentPartPr>
            <p14:xfrm>
              <a:off x="14056180" y="4388303"/>
              <a:ext cx="20410" cy="20410"/>
            </p14:xfrm>
          </p:contentPart>
        </mc:Choice>
        <mc:Fallback>
          <p:pic>
            <p:nvPicPr>
              <p:cNvPr id="27" name="Ink 26">
                <a:extLst>
                  <a:ext uri="{FF2B5EF4-FFF2-40B4-BE49-F238E27FC236}">
                    <a16:creationId xmlns:a16="http://schemas.microsoft.com/office/drawing/2014/main" id="{89F074DC-72FE-3D9B-1C51-C41968602994}"/>
                  </a:ext>
                </a:extLst>
              </p:cNvPr>
              <p:cNvPicPr/>
              <p:nvPr/>
            </p:nvPicPr>
            <p:blipFill>
              <a:blip r:embed="rId4"/>
              <a:stretch>
                <a:fillRect/>
              </a:stretch>
            </p:blipFill>
            <p:spPr>
              <a:xfrm>
                <a:off x="13035680" y="3367803"/>
                <a:ext cx="2041000" cy="2041000"/>
              </a:xfrm>
              <a:prstGeom prst="rect">
                <a:avLst/>
              </a:prstGeom>
            </p:spPr>
          </p:pic>
        </mc:Fallback>
      </mc:AlternateContent>
      <p:sp>
        <p:nvSpPr>
          <p:cNvPr id="3" name="Platshållare för innehåll 3">
            <a:extLst>
              <a:ext uri="{FF2B5EF4-FFF2-40B4-BE49-F238E27FC236}">
                <a16:creationId xmlns:a16="http://schemas.microsoft.com/office/drawing/2014/main" id="{8D436368-AB49-877B-E4B7-F7E62841E959}"/>
              </a:ext>
            </a:extLst>
          </p:cNvPr>
          <p:cNvSpPr txBox="1">
            <a:spLocks/>
          </p:cNvSpPr>
          <p:nvPr/>
        </p:nvSpPr>
        <p:spPr>
          <a:xfrm>
            <a:off x="628789" y="3941453"/>
            <a:ext cx="8508559" cy="1576479"/>
          </a:xfrm>
          <a:prstGeom prst="homePlate">
            <a:avLst>
              <a:gd name="adj" fmla="val 15786"/>
            </a:avLst>
          </a:prstGeom>
          <a:solidFill>
            <a:schemeClr val="accent5">
              <a:lumMod val="20000"/>
              <a:lumOff val="80000"/>
            </a:schemeClr>
          </a:solidFill>
        </p:spPr>
        <p:txBody>
          <a:bodyPr vert="horz" lIns="108000" tIns="108000" rIns="91440" bIns="45720" rtlCol="0" anchor="t">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defRPr/>
            </a:pPr>
            <a:r>
              <a:rPr lang="sv-SE" sz="1600" b="1"/>
              <a:t>Löpande stöd i samband med driftstart från kollega på arbetsplatsen</a:t>
            </a:r>
          </a:p>
          <a:p>
            <a:pPr>
              <a:lnSpc>
                <a:spcPct val="100000"/>
              </a:lnSpc>
              <a:spcBef>
                <a:spcPts val="0"/>
              </a:spcBef>
              <a:spcAft>
                <a:spcPts val="300"/>
              </a:spcAft>
              <a:defRPr/>
            </a:pPr>
            <a:r>
              <a:rPr lang="sv-SE" sz="1600"/>
              <a:t>Frågor om funktionalitet och arbetsflöden (tar ärenden vidare vid behov).</a:t>
            </a:r>
          </a:p>
          <a:p>
            <a:pPr>
              <a:lnSpc>
                <a:spcPct val="100000"/>
              </a:lnSpc>
              <a:spcBef>
                <a:spcPts val="0"/>
              </a:spcBef>
              <a:spcAft>
                <a:spcPts val="300"/>
              </a:spcAft>
              <a:defRPr/>
            </a:pPr>
            <a:r>
              <a:rPr lang="sv-SE" sz="1600"/>
              <a:t>Teamträning. </a:t>
            </a:r>
          </a:p>
          <a:p>
            <a:pPr>
              <a:lnSpc>
                <a:spcPct val="100000"/>
              </a:lnSpc>
              <a:spcBef>
                <a:spcPts val="0"/>
              </a:spcBef>
              <a:spcAft>
                <a:spcPts val="300"/>
              </a:spcAft>
              <a:defRPr/>
            </a:pPr>
            <a:r>
              <a:rPr lang="sv-SE" sz="1600"/>
              <a:t>Utses  och utbildas ca sex månader före driftstart, blir efterhand ett stöd på arbetsplatsen. Kallas för </a:t>
            </a:r>
            <a:r>
              <a:rPr lang="sv-SE" sz="1600" b="1">
                <a:solidFill>
                  <a:schemeClr val="tx2"/>
                </a:solidFill>
              </a:rPr>
              <a:t>SDV-coach</a:t>
            </a:r>
            <a:r>
              <a:rPr lang="sv-SE" sz="1600">
                <a:solidFill>
                  <a:schemeClr val="tx2"/>
                </a:solidFill>
              </a:rPr>
              <a:t>.</a:t>
            </a:r>
          </a:p>
          <a:p>
            <a:pPr marL="0" marR="0" lvl="0" indent="0" defTabSz="914400">
              <a:lnSpc>
                <a:spcPct val="100000"/>
              </a:lnSpc>
              <a:spcBef>
                <a:spcPts val="0"/>
              </a:spcBef>
              <a:spcAft>
                <a:spcPts val="300"/>
              </a:spcAft>
              <a:buNone/>
              <a:tabLst/>
              <a:defRPr/>
            </a:pPr>
            <a:endParaRPr lang="en-US" sz="1800" i="0" u="none" strike="noStrike" kern="1200" cap="none" spc="0" normalizeH="0" baseline="0" noProof="0">
              <a:ln>
                <a:noFill/>
              </a:ln>
              <a:solidFill>
                <a:srgbClr val="FFFFFF"/>
              </a:solidFill>
              <a:effectLst/>
              <a:uLnTx/>
              <a:uFillTx/>
              <a:cs typeface="Arial"/>
            </a:endParaRPr>
          </a:p>
        </p:txBody>
      </p:sp>
      <p:sp>
        <p:nvSpPr>
          <p:cNvPr id="11" name="Platshållare för innehåll 3">
            <a:extLst>
              <a:ext uri="{FF2B5EF4-FFF2-40B4-BE49-F238E27FC236}">
                <a16:creationId xmlns:a16="http://schemas.microsoft.com/office/drawing/2014/main" id="{064DB60E-0D09-30EE-5163-EABA0AF92590}"/>
              </a:ext>
            </a:extLst>
          </p:cNvPr>
          <p:cNvSpPr txBox="1">
            <a:spLocks/>
          </p:cNvSpPr>
          <p:nvPr/>
        </p:nvSpPr>
        <p:spPr>
          <a:xfrm>
            <a:off x="623225" y="1539222"/>
            <a:ext cx="3366881" cy="2330402"/>
          </a:xfrm>
          <a:prstGeom prst="homePlate">
            <a:avLst>
              <a:gd name="adj" fmla="val 9574"/>
            </a:avLst>
          </a:prstGeom>
          <a:solidFill>
            <a:schemeClr val="accent5">
              <a:lumMod val="20000"/>
              <a:lumOff val="80000"/>
            </a:schemeClr>
          </a:solidFill>
        </p:spPr>
        <p:txBody>
          <a:bodyPr vert="horz" lIns="108000" tIns="108000" rIns="91440" bIns="45720" rtlCol="0" anchor="t">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defRPr/>
            </a:pPr>
            <a:r>
              <a:rPr lang="sv-SE" sz="1600" b="1"/>
              <a:t>Under din digitala utbildning</a:t>
            </a:r>
          </a:p>
          <a:p>
            <a:pPr>
              <a:lnSpc>
                <a:spcPct val="100000"/>
              </a:lnSpc>
              <a:spcBef>
                <a:spcPts val="0"/>
              </a:spcBef>
              <a:spcAft>
                <a:spcPts val="300"/>
              </a:spcAft>
              <a:defRPr/>
            </a:pPr>
            <a:r>
              <a:rPr lang="sv-SE" sz="1600"/>
              <a:t>Frågor om utbildnings-material och arbetsbok. </a:t>
            </a:r>
          </a:p>
          <a:p>
            <a:pPr>
              <a:lnSpc>
                <a:spcPct val="100000"/>
              </a:lnSpc>
              <a:spcBef>
                <a:spcPts val="0"/>
              </a:spcBef>
              <a:spcAft>
                <a:spcPts val="300"/>
              </a:spcAft>
              <a:defRPr/>
            </a:pPr>
            <a:r>
              <a:rPr lang="sv-SE" sz="1600"/>
              <a:t>Frågor om teknik och funktioner. </a:t>
            </a:r>
          </a:p>
          <a:p>
            <a:pPr>
              <a:lnSpc>
                <a:spcPct val="100000"/>
              </a:lnSpc>
              <a:spcBef>
                <a:spcPts val="0"/>
              </a:spcBef>
              <a:spcAft>
                <a:spcPts val="300"/>
              </a:spcAft>
              <a:defRPr/>
            </a:pPr>
            <a:r>
              <a:rPr lang="sv-SE" sz="1600"/>
              <a:t>Kan hänvisa vidare vid behov. </a:t>
            </a:r>
          </a:p>
          <a:p>
            <a:pPr>
              <a:lnSpc>
                <a:spcPct val="100000"/>
              </a:lnSpc>
              <a:spcBef>
                <a:spcPts val="0"/>
              </a:spcBef>
              <a:spcAft>
                <a:spcPts val="300"/>
              </a:spcAft>
              <a:defRPr/>
            </a:pPr>
            <a:r>
              <a:rPr lang="sv-SE" sz="1600"/>
              <a:t>Kallas för </a:t>
            </a:r>
            <a:r>
              <a:rPr lang="sv-SE" sz="1600" b="1">
                <a:solidFill>
                  <a:schemeClr val="tx2"/>
                </a:solidFill>
              </a:rPr>
              <a:t>SDV-instruktör</a:t>
            </a:r>
            <a:r>
              <a:rPr lang="sv-SE" sz="1600"/>
              <a:t>.  </a:t>
            </a:r>
          </a:p>
          <a:p>
            <a:pPr marL="0" indent="0">
              <a:lnSpc>
                <a:spcPct val="100000"/>
              </a:lnSpc>
              <a:spcBef>
                <a:spcPts val="0"/>
              </a:spcBef>
              <a:spcAft>
                <a:spcPts val="300"/>
              </a:spcAft>
              <a:buNone/>
              <a:defRPr/>
            </a:pPr>
            <a:endParaRPr lang="sv-SE" sz="1600" b="1">
              <a:solidFill>
                <a:schemeClr val="tx2"/>
              </a:solidFill>
            </a:endParaRPr>
          </a:p>
          <a:p>
            <a:pPr marL="0" marR="0" lvl="0" indent="0" defTabSz="914400">
              <a:lnSpc>
                <a:spcPct val="100000"/>
              </a:lnSpc>
              <a:spcBef>
                <a:spcPts val="0"/>
              </a:spcBef>
              <a:spcAft>
                <a:spcPts val="300"/>
              </a:spcAft>
              <a:buNone/>
              <a:tabLst/>
              <a:defRPr/>
            </a:pPr>
            <a:endParaRPr lang="en-US" sz="1800" i="0" u="none" strike="noStrike" kern="1200" cap="none" spc="0" normalizeH="0" baseline="0" noProof="0">
              <a:ln>
                <a:noFill/>
              </a:ln>
              <a:solidFill>
                <a:srgbClr val="FFFFFF"/>
              </a:solidFill>
              <a:effectLst/>
              <a:uLnTx/>
              <a:uFillTx/>
              <a:cs typeface="Arial"/>
            </a:endParaRPr>
          </a:p>
        </p:txBody>
      </p:sp>
      <p:sp>
        <p:nvSpPr>
          <p:cNvPr id="14" name="Platshållare för innehåll 3">
            <a:extLst>
              <a:ext uri="{FF2B5EF4-FFF2-40B4-BE49-F238E27FC236}">
                <a16:creationId xmlns:a16="http://schemas.microsoft.com/office/drawing/2014/main" id="{39BF4762-B734-E3DE-2B9D-D2A2E23EA6E5}"/>
              </a:ext>
            </a:extLst>
          </p:cNvPr>
          <p:cNvSpPr txBox="1">
            <a:spLocks/>
          </p:cNvSpPr>
          <p:nvPr/>
        </p:nvSpPr>
        <p:spPr>
          <a:xfrm>
            <a:off x="4095982" y="1539222"/>
            <a:ext cx="3807047" cy="2331990"/>
          </a:xfrm>
          <a:prstGeom prst="homePlate">
            <a:avLst>
              <a:gd name="adj" fmla="val 10530"/>
            </a:avLst>
          </a:prstGeom>
          <a:solidFill>
            <a:schemeClr val="accent5">
              <a:lumMod val="20000"/>
              <a:lumOff val="80000"/>
            </a:schemeClr>
          </a:solidFill>
        </p:spPr>
        <p:txBody>
          <a:bodyPr vert="horz" lIns="108000" tIns="108000" rIns="91440" bIns="45720" rtlCol="0" anchor="t">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defRPr/>
            </a:pPr>
            <a:r>
              <a:rPr lang="sv-SE" sz="1600" b="1"/>
              <a:t>Under driftstart på arbetsplatsen</a:t>
            </a:r>
          </a:p>
          <a:p>
            <a:pPr>
              <a:lnSpc>
                <a:spcPct val="100000"/>
              </a:lnSpc>
              <a:spcBef>
                <a:spcPts val="0"/>
              </a:spcBef>
              <a:spcAft>
                <a:spcPts val="300"/>
              </a:spcAft>
              <a:defRPr/>
            </a:pPr>
            <a:r>
              <a:rPr lang="sv-SE" sz="1600"/>
              <a:t>De vanligaste frågorna om SDV och driftstarten.</a:t>
            </a:r>
          </a:p>
          <a:p>
            <a:pPr>
              <a:lnSpc>
                <a:spcPct val="100000"/>
              </a:lnSpc>
              <a:spcBef>
                <a:spcPts val="0"/>
              </a:spcBef>
              <a:spcAft>
                <a:spcPts val="300"/>
              </a:spcAft>
              <a:defRPr/>
            </a:pPr>
            <a:r>
              <a:rPr lang="sv-SE" sz="1600"/>
              <a:t>Hur du hittar i användarmanualer.</a:t>
            </a:r>
          </a:p>
          <a:p>
            <a:pPr>
              <a:lnSpc>
                <a:spcPct val="100000"/>
              </a:lnSpc>
              <a:spcBef>
                <a:spcPts val="0"/>
              </a:spcBef>
              <a:spcAft>
                <a:spcPts val="300"/>
              </a:spcAft>
              <a:defRPr/>
            </a:pPr>
            <a:r>
              <a:rPr lang="sv-SE" sz="1600"/>
              <a:t>Teknikproblem, som med dator eller programvara.</a:t>
            </a:r>
          </a:p>
          <a:p>
            <a:pPr>
              <a:lnSpc>
                <a:spcPct val="100000"/>
              </a:lnSpc>
              <a:spcBef>
                <a:spcPts val="0"/>
              </a:spcBef>
              <a:spcAft>
                <a:spcPts val="300"/>
              </a:spcAft>
              <a:defRPr/>
            </a:pPr>
            <a:r>
              <a:rPr lang="sv-SE" sz="1600"/>
              <a:t>Extrainkallad personal, </a:t>
            </a:r>
            <a:br>
              <a:rPr lang="sv-SE" sz="1600"/>
            </a:br>
            <a:r>
              <a:rPr lang="sv-SE" sz="1600"/>
              <a:t>kallas för </a:t>
            </a:r>
            <a:r>
              <a:rPr lang="sv-SE" sz="1600" b="1">
                <a:solidFill>
                  <a:schemeClr val="tx2"/>
                </a:solidFill>
              </a:rPr>
              <a:t>SDV-guide</a:t>
            </a:r>
            <a:r>
              <a:rPr lang="sv-SE" sz="1600"/>
              <a:t>.</a:t>
            </a:r>
          </a:p>
          <a:p>
            <a:pPr>
              <a:lnSpc>
                <a:spcPct val="100000"/>
              </a:lnSpc>
              <a:spcBef>
                <a:spcPts val="0"/>
              </a:spcBef>
              <a:spcAft>
                <a:spcPts val="300"/>
              </a:spcAft>
              <a:defRPr/>
            </a:pPr>
            <a:endParaRPr lang="sv-SE" sz="1600"/>
          </a:p>
          <a:p>
            <a:pPr marL="0" indent="0">
              <a:lnSpc>
                <a:spcPct val="100000"/>
              </a:lnSpc>
              <a:spcBef>
                <a:spcPts val="0"/>
              </a:spcBef>
              <a:spcAft>
                <a:spcPts val="300"/>
              </a:spcAft>
              <a:buNone/>
              <a:defRPr/>
            </a:pPr>
            <a:endParaRPr lang="sv-SE" sz="1600" b="1">
              <a:solidFill>
                <a:schemeClr val="tx2"/>
              </a:solidFill>
            </a:endParaRPr>
          </a:p>
        </p:txBody>
      </p:sp>
      <p:cxnSp>
        <p:nvCxnSpPr>
          <p:cNvPr id="17" name="Rak koppling 16">
            <a:extLst>
              <a:ext uri="{FF2B5EF4-FFF2-40B4-BE49-F238E27FC236}">
                <a16:creationId xmlns:a16="http://schemas.microsoft.com/office/drawing/2014/main" id="{4028F9EF-9A8E-8029-78F0-A09510F81DD5}"/>
              </a:ext>
            </a:extLst>
          </p:cNvPr>
          <p:cNvCxnSpPr>
            <a:cxnSpLocks/>
          </p:cNvCxnSpPr>
          <p:nvPr/>
        </p:nvCxnSpPr>
        <p:spPr>
          <a:xfrm>
            <a:off x="4095984" y="1048956"/>
            <a:ext cx="0" cy="3924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5BE64F6A-A2B4-2461-D60B-EC1C1F6F084F}"/>
              </a:ext>
            </a:extLst>
          </p:cNvPr>
          <p:cNvCxnSpPr>
            <a:cxnSpLocks/>
          </p:cNvCxnSpPr>
          <p:nvPr/>
        </p:nvCxnSpPr>
        <p:spPr>
          <a:xfrm>
            <a:off x="7743959" y="1048956"/>
            <a:ext cx="0" cy="3924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upp 21">
            <a:extLst>
              <a:ext uri="{FF2B5EF4-FFF2-40B4-BE49-F238E27FC236}">
                <a16:creationId xmlns:a16="http://schemas.microsoft.com/office/drawing/2014/main" id="{CC5EF226-5D6A-CAEF-2B68-3B5BDE16BEF7}"/>
              </a:ext>
            </a:extLst>
          </p:cNvPr>
          <p:cNvGrpSpPr/>
          <p:nvPr/>
        </p:nvGrpSpPr>
        <p:grpSpPr>
          <a:xfrm>
            <a:off x="9137348" y="1908318"/>
            <a:ext cx="1789190" cy="3806682"/>
            <a:chOff x="4440839" y="3722009"/>
            <a:chExt cx="1316022" cy="2794567"/>
          </a:xfrm>
        </p:grpSpPr>
        <p:pic>
          <p:nvPicPr>
            <p:cNvPr id="28" name="Bildobjekt 27">
              <a:extLst>
                <a:ext uri="{FF2B5EF4-FFF2-40B4-BE49-F238E27FC236}">
                  <a16:creationId xmlns:a16="http://schemas.microsoft.com/office/drawing/2014/main" id="{C5F1C400-CE6F-4085-E319-93BF85DC81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0839" y="3722009"/>
              <a:ext cx="1316022" cy="2794567"/>
            </a:xfrm>
            <a:prstGeom prst="rect">
              <a:avLst/>
            </a:prstGeom>
          </p:spPr>
        </p:pic>
        <p:sp>
          <p:nvSpPr>
            <p:cNvPr id="29" name="Rektangel 28">
              <a:extLst>
                <a:ext uri="{FF2B5EF4-FFF2-40B4-BE49-F238E27FC236}">
                  <a16:creationId xmlns:a16="http://schemas.microsoft.com/office/drawing/2014/main" id="{175A00A3-7EBC-9C0E-9970-83D06671BD4F}"/>
                </a:ext>
              </a:extLst>
            </p:cNvPr>
            <p:cNvSpPr/>
            <p:nvPr/>
          </p:nvSpPr>
          <p:spPr>
            <a:xfrm>
              <a:off x="4990900" y="4773072"/>
              <a:ext cx="215900" cy="215900"/>
            </a:xfrm>
            <a:prstGeom prst="rect">
              <a:avLst/>
            </a:prstGeom>
            <a:solidFill>
              <a:srgbClr val="A6D2D7"/>
            </a:solidFill>
            <a:ln>
              <a:solidFill>
                <a:srgbClr val="A6D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9838657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a:xfrm>
            <a:off x="609600" y="588378"/>
            <a:ext cx="10972800" cy="735153"/>
          </a:xfrm>
        </p:spPr>
        <p:txBody>
          <a:bodyPr/>
          <a:lstStyle/>
          <a:p>
            <a:r>
              <a:rPr lang="sv-SE"/>
              <a:t>Förändringshantering </a:t>
            </a:r>
          </a:p>
        </p:txBody>
      </p:sp>
      <p:sp>
        <p:nvSpPr>
          <p:cNvPr id="5" name="Rektangel 4"/>
          <p:cNvSpPr/>
          <p:nvPr/>
        </p:nvSpPr>
        <p:spPr>
          <a:xfrm>
            <a:off x="920397" y="1469571"/>
            <a:ext cx="7543246" cy="891921"/>
          </a:xfrm>
          <a:prstGeom prst="rect">
            <a:avLst/>
          </a:prstGeom>
          <a:noFill/>
          <a:ln>
            <a:noFill/>
          </a:ln>
          <a:effectLst/>
        </p:spPr>
        <p:style>
          <a:lnRef idx="3">
            <a:schemeClr val="lt1"/>
          </a:lnRef>
          <a:fillRef idx="1">
            <a:schemeClr val="accent3"/>
          </a:fillRef>
          <a:effectRef idx="1">
            <a:schemeClr val="accent3"/>
          </a:effectRef>
          <a:fontRef idx="minor">
            <a:schemeClr val="lt1"/>
          </a:fontRef>
        </p:style>
        <p:txBody>
          <a:bodyPr lIns="36000" rIns="36000" rtlCol="0" anchor="t"/>
          <a:lstStyle/>
          <a:p>
            <a:pPr lvl="0" eaLnBrk="0" fontAlgn="base" hangingPunct="0">
              <a:spcBef>
                <a:spcPct val="0"/>
              </a:spcBef>
              <a:spcAft>
                <a:spcPts val="600"/>
              </a:spcAft>
              <a:defRPr/>
            </a:pPr>
            <a:r>
              <a:rPr lang="sv-SE" b="1">
                <a:solidFill>
                  <a:schemeClr val="tx2"/>
                </a:solidFill>
              </a:rPr>
              <a:t>När vi börjar använda det nya vårdsystemet blir det en mängd små och stora skillnader mot hur vi arbetar idag. </a:t>
            </a:r>
          </a:p>
          <a:p>
            <a:pPr lvl="0" eaLnBrk="0" fontAlgn="base" hangingPunct="0">
              <a:spcBef>
                <a:spcPct val="0"/>
              </a:spcBef>
              <a:spcAft>
                <a:spcPts val="600"/>
              </a:spcAft>
              <a:defRPr/>
            </a:pPr>
            <a:r>
              <a:rPr lang="sv-SE">
                <a:solidFill>
                  <a:schemeClr val="tx1"/>
                </a:solidFill>
              </a:rPr>
              <a:t>Innan införandet kommer alla verksamheter och roller att arbeta igenom vad detta innebär för just dem. </a:t>
            </a:r>
          </a:p>
          <a:p>
            <a:pPr lvl="0" eaLnBrk="0" fontAlgn="base" hangingPunct="0">
              <a:spcBef>
                <a:spcPct val="0"/>
              </a:spcBef>
              <a:spcAft>
                <a:spcPts val="600"/>
              </a:spcAft>
              <a:defRPr/>
            </a:pPr>
            <a:r>
              <a:rPr lang="sv-SE" b="1" noProof="0">
                <a:solidFill>
                  <a:schemeClr val="tx1"/>
                </a:solidFill>
              </a:rPr>
              <a:t>Det kan handla om: </a:t>
            </a:r>
            <a:endParaRPr kumimoji="0" lang="sv-SE" b="1" i="0" u="none" strike="noStrike" kern="1200" cap="none" spc="0" normalizeH="0" baseline="0" noProof="0">
              <a:ln>
                <a:noFill/>
              </a:ln>
              <a:solidFill>
                <a:schemeClr val="tx1"/>
              </a:solidFill>
              <a:effectLst/>
              <a:uLnTx/>
              <a:uFillTx/>
            </a:endParaRPr>
          </a:p>
        </p:txBody>
      </p:sp>
      <p:graphicFrame>
        <p:nvGraphicFramePr>
          <p:cNvPr id="10" name="Tabell 9"/>
          <p:cNvGraphicFramePr>
            <a:graphicFrameLocks noGrp="1"/>
          </p:cNvGraphicFramePr>
          <p:nvPr/>
        </p:nvGraphicFramePr>
        <p:xfrm>
          <a:off x="920397" y="3127205"/>
          <a:ext cx="7428946" cy="3044880"/>
        </p:xfrm>
        <a:graphic>
          <a:graphicData uri="http://schemas.openxmlformats.org/drawingml/2006/table">
            <a:tbl>
              <a:tblPr bandRow="1">
                <a:tableStyleId>{BC89EF96-8CEA-46FF-86C4-4CE0E7609802}</a:tableStyleId>
              </a:tblPr>
              <a:tblGrid>
                <a:gridCol w="2295414">
                  <a:extLst>
                    <a:ext uri="{9D8B030D-6E8A-4147-A177-3AD203B41FA5}">
                      <a16:colId xmlns:a16="http://schemas.microsoft.com/office/drawing/2014/main" val="20000"/>
                    </a:ext>
                  </a:extLst>
                </a:gridCol>
                <a:gridCol w="513353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800" b="1"/>
                        <a:t>Nya grundläggande principer</a:t>
                      </a:r>
                    </a:p>
                  </a:txBody>
                  <a:tcPr marL="72000" marR="72000" marT="72000" marB="72000"/>
                </a:tc>
                <a:tc>
                  <a:txBody>
                    <a:bodyPr/>
                    <a:lstStyle/>
                    <a:p>
                      <a:pPr>
                        <a:spcBef>
                          <a:spcPts val="600"/>
                        </a:spcBef>
                        <a:spcAft>
                          <a:spcPts val="600"/>
                        </a:spcAft>
                      </a:pPr>
                      <a:r>
                        <a:rPr lang="sv-SE" sz="1800" i="0"/>
                        <a:t>Logiken bakom systemet och de nya regiongemensamma arbetssätten. </a:t>
                      </a:r>
                    </a:p>
                  </a:txBody>
                  <a:tcPr marL="72000" marR="72000" marT="72000" marB="72000"/>
                </a:tc>
                <a:extLst>
                  <a:ext uri="{0D108BD9-81ED-4DB2-BD59-A6C34878D82A}">
                    <a16:rowId xmlns:a16="http://schemas.microsoft.com/office/drawing/2014/main" val="2543129391"/>
                  </a:ext>
                </a:extLst>
              </a:tr>
              <a:tr h="0">
                <a:tc>
                  <a:txBody>
                    <a:bodyPr/>
                    <a:lstStyle/>
                    <a:p>
                      <a:pPr>
                        <a:spcBef>
                          <a:spcPts val="600"/>
                        </a:spcBef>
                        <a:spcAft>
                          <a:spcPts val="600"/>
                        </a:spcAft>
                      </a:pPr>
                      <a:r>
                        <a:rPr lang="sv-SE" sz="1800" b="1"/>
                        <a:t>Arbetssätt</a:t>
                      </a:r>
                    </a:p>
                  </a:txBody>
                  <a:tcPr marL="72000" marR="72000" marT="72000" marB="72000"/>
                </a:tc>
                <a:tc>
                  <a:txBody>
                    <a:bodyPr/>
                    <a:lstStyle/>
                    <a:p>
                      <a:pPr>
                        <a:spcBef>
                          <a:spcPts val="600"/>
                        </a:spcBef>
                        <a:spcAft>
                          <a:spcPts val="600"/>
                        </a:spcAft>
                      </a:pPr>
                      <a:r>
                        <a:rPr lang="sv-SE" sz="1800" baseline="0"/>
                        <a:t>Sättet som man utför en arbetsuppgift </a:t>
                      </a:r>
                      <a:br>
                        <a:rPr lang="sv-SE" sz="1800" baseline="0"/>
                      </a:br>
                      <a:r>
                        <a:rPr lang="sv-SE" sz="1800" baseline="0"/>
                        <a:t>eller genomför en process. </a:t>
                      </a:r>
                      <a:endParaRPr lang="sv-SE" sz="1800" i="0"/>
                    </a:p>
                  </a:txBody>
                  <a:tcPr marL="72000" marR="72000" marT="72000" marB="72000"/>
                </a:tc>
                <a:extLst>
                  <a:ext uri="{0D108BD9-81ED-4DB2-BD59-A6C34878D82A}">
                    <a16:rowId xmlns:a16="http://schemas.microsoft.com/office/drawing/2014/main" val="10001"/>
                  </a:ext>
                </a:extLst>
              </a:tr>
              <a:tr h="497823">
                <a:tc>
                  <a:txBody>
                    <a:bodyPr/>
                    <a:lstStyle/>
                    <a:p>
                      <a:pPr>
                        <a:spcBef>
                          <a:spcPts val="600"/>
                        </a:spcBef>
                        <a:spcAft>
                          <a:spcPts val="600"/>
                        </a:spcAft>
                      </a:pPr>
                      <a:r>
                        <a:rPr lang="sv-SE" sz="1800" b="1"/>
                        <a:t>Roller eller organisation</a:t>
                      </a:r>
                    </a:p>
                  </a:txBody>
                  <a:tcPr marL="72000" marR="72000" marT="72000" marB="72000"/>
                </a:tc>
                <a:tc>
                  <a:txBody>
                    <a:bodyPr/>
                    <a:lstStyle/>
                    <a:p>
                      <a:pPr>
                        <a:spcBef>
                          <a:spcPts val="600"/>
                        </a:spcBef>
                        <a:spcAft>
                          <a:spcPts val="600"/>
                        </a:spcAft>
                      </a:pPr>
                      <a:r>
                        <a:rPr lang="sv-SE" sz="1800"/>
                        <a:t>V</a:t>
                      </a:r>
                      <a:r>
                        <a:rPr lang="sv-SE" sz="1800" baseline="0"/>
                        <a:t>em som utför en arbetsuppgift, </a:t>
                      </a:r>
                      <a:br>
                        <a:rPr lang="sv-SE" sz="1800" baseline="0"/>
                      </a:br>
                      <a:r>
                        <a:rPr lang="sv-SE" sz="1800" baseline="0"/>
                        <a:t>eller var i organisationen den utförs. </a:t>
                      </a:r>
                    </a:p>
                  </a:txBody>
                  <a:tcPr marL="72000" marR="72000" marT="72000" marB="72000"/>
                </a:tc>
                <a:extLst>
                  <a:ext uri="{0D108BD9-81ED-4DB2-BD59-A6C34878D82A}">
                    <a16:rowId xmlns:a16="http://schemas.microsoft.com/office/drawing/2014/main" val="10002"/>
                  </a:ext>
                </a:extLst>
              </a:tr>
              <a:tr h="674820">
                <a:tc>
                  <a:txBody>
                    <a:bodyPr/>
                    <a:lstStyle/>
                    <a:p>
                      <a:pPr>
                        <a:spcBef>
                          <a:spcPts val="600"/>
                        </a:spcBef>
                        <a:spcAft>
                          <a:spcPts val="600"/>
                        </a:spcAft>
                      </a:pPr>
                      <a:r>
                        <a:rPr lang="sv-SE" sz="1800" b="1" baseline="0"/>
                        <a:t>Termer och </a:t>
                      </a:r>
                      <a:br>
                        <a:rPr lang="sv-SE" sz="1800" b="1" baseline="0"/>
                      </a:br>
                      <a:r>
                        <a:rPr lang="sv-SE" sz="1800" b="1" baseline="0"/>
                        <a:t>begrepp</a:t>
                      </a:r>
                      <a:endParaRPr lang="sv-SE" sz="1800" b="1"/>
                    </a:p>
                  </a:txBody>
                  <a:tcPr marL="72000" marR="72000" marT="72000" marB="72000"/>
                </a:tc>
                <a:tc>
                  <a:txBody>
                    <a:bodyPr/>
                    <a:lstStyle/>
                    <a:p>
                      <a:pPr marL="0" marR="0" indent="0" algn="l" defTabSz="457200" rtl="0" eaLnBrk="1" fontAlgn="auto" latinLnBrk="0" hangingPunct="1">
                        <a:lnSpc>
                          <a:spcPct val="100000"/>
                        </a:lnSpc>
                        <a:spcBef>
                          <a:spcPts val="600"/>
                        </a:spcBef>
                        <a:spcAft>
                          <a:spcPts val="600"/>
                        </a:spcAft>
                        <a:buClrTx/>
                        <a:buSzTx/>
                        <a:buFontTx/>
                        <a:buNone/>
                        <a:tabLst/>
                        <a:defRPr/>
                      </a:pPr>
                      <a:r>
                        <a:rPr lang="sv-SE" sz="1800"/>
                        <a:t>O</a:t>
                      </a:r>
                      <a:r>
                        <a:rPr lang="sv-SE" sz="1800" baseline="0"/>
                        <a:t>rdval och begrepp som används i </a:t>
                      </a:r>
                      <a:br>
                        <a:rPr lang="sv-SE" sz="1800" baseline="0"/>
                      </a:br>
                      <a:r>
                        <a:rPr lang="sv-SE" sz="1800" baseline="0"/>
                        <a:t>det operativa arbetet.</a:t>
                      </a:r>
                      <a:endParaRPr lang="sv-SE" sz="1800" i="1"/>
                    </a:p>
                  </a:txBody>
                  <a:tcPr marL="72000" marR="72000" marT="72000" marB="72000"/>
                </a:tc>
                <a:extLst>
                  <a:ext uri="{0D108BD9-81ED-4DB2-BD59-A6C34878D82A}">
                    <a16:rowId xmlns:a16="http://schemas.microsoft.com/office/drawing/2014/main" val="10004"/>
                  </a:ext>
                </a:extLst>
              </a:tr>
            </a:tbl>
          </a:graphicData>
        </a:graphic>
      </p:graphicFrame>
      <p:grpSp>
        <p:nvGrpSpPr>
          <p:cNvPr id="3" name="Grupp 2"/>
          <p:cNvGrpSpPr/>
          <p:nvPr/>
        </p:nvGrpSpPr>
        <p:grpSpPr>
          <a:xfrm>
            <a:off x="9051230" y="776761"/>
            <a:ext cx="1803796" cy="5611428"/>
            <a:chOff x="9154886" y="1436914"/>
            <a:chExt cx="1099457" cy="3420303"/>
          </a:xfrm>
          <a:solidFill>
            <a:schemeClr val="accent3"/>
          </a:solidFill>
          <a:effectLst>
            <a:outerShdw blurRad="50800" dist="38100" dir="2700000" algn="tl" rotWithShape="0">
              <a:prstClr val="black">
                <a:alpha val="40000"/>
              </a:prstClr>
            </a:outerShdw>
          </a:effectLst>
        </p:grpSpPr>
        <p:sp>
          <p:nvSpPr>
            <p:cNvPr id="2" name="Ellips 1"/>
            <p:cNvSpPr/>
            <p:nvPr/>
          </p:nvSpPr>
          <p:spPr>
            <a:xfrm>
              <a:off x="9154886" y="1436914"/>
              <a:ext cx="1099457" cy="1099457"/>
            </a:xfrm>
            <a:prstGeom prst="ellipse">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sv-SE" sz="2000" b="1">
                  <a:solidFill>
                    <a:schemeClr val="bg1"/>
                  </a:solidFill>
                </a:rPr>
                <a:t>sluta göra?</a:t>
              </a:r>
            </a:p>
          </p:txBody>
        </p:sp>
        <p:sp>
          <p:nvSpPr>
            <p:cNvPr id="8" name="Ellips 7"/>
            <p:cNvSpPr/>
            <p:nvPr/>
          </p:nvSpPr>
          <p:spPr>
            <a:xfrm>
              <a:off x="9154886" y="2597337"/>
              <a:ext cx="1099457" cy="1099457"/>
            </a:xfrm>
            <a:prstGeom prst="ellipse">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sv-SE" sz="2000" b="1">
                  <a:solidFill>
                    <a:schemeClr val="bg1"/>
                  </a:solidFill>
                </a:rPr>
                <a:t>fortsätta göra?</a:t>
              </a:r>
            </a:p>
          </p:txBody>
        </p:sp>
        <p:sp>
          <p:nvSpPr>
            <p:cNvPr id="9" name="Ellips 8"/>
            <p:cNvSpPr/>
            <p:nvPr/>
          </p:nvSpPr>
          <p:spPr>
            <a:xfrm>
              <a:off x="9154886" y="3757760"/>
              <a:ext cx="1099457" cy="1099457"/>
            </a:xfrm>
            <a:prstGeom prst="ellipse">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sv-SE" sz="2000" b="1">
                  <a:solidFill>
                    <a:schemeClr val="bg1"/>
                  </a:solidFill>
                </a:rPr>
                <a:t>börja göra?</a:t>
              </a:r>
              <a:endParaRPr lang="sv-SE" sz="2000" b="1" err="1">
                <a:solidFill>
                  <a:schemeClr val="bg1"/>
                </a:solidFill>
              </a:endParaRPr>
            </a:p>
          </p:txBody>
        </p:sp>
      </p:grpSp>
      <p:sp>
        <p:nvSpPr>
          <p:cNvPr id="4" name="textruta 3"/>
          <p:cNvSpPr txBox="1"/>
          <p:nvPr/>
        </p:nvSpPr>
        <p:spPr>
          <a:xfrm>
            <a:off x="8349343" y="117218"/>
            <a:ext cx="3118757" cy="646331"/>
          </a:xfrm>
          <a:prstGeom prst="rect">
            <a:avLst/>
          </a:prstGeom>
          <a:noFill/>
        </p:spPr>
        <p:txBody>
          <a:bodyPr wrap="square" rtlCol="0">
            <a:spAutoFit/>
          </a:bodyPr>
          <a:lstStyle/>
          <a:p>
            <a:pPr algn="ctr"/>
            <a:r>
              <a:rPr lang="sv-SE">
                <a:solidFill>
                  <a:schemeClr val="tx2"/>
                </a:solidFill>
              </a:rPr>
              <a:t>Vi behöver tänka igenom </a:t>
            </a:r>
            <a:br>
              <a:rPr lang="sv-SE">
                <a:solidFill>
                  <a:schemeClr val="tx2"/>
                </a:solidFill>
              </a:rPr>
            </a:br>
            <a:r>
              <a:rPr lang="sv-SE">
                <a:solidFill>
                  <a:schemeClr val="tx2"/>
                </a:solidFill>
              </a:rPr>
              <a:t>vad vi ska</a:t>
            </a:r>
          </a:p>
        </p:txBody>
      </p:sp>
      <p:sp>
        <p:nvSpPr>
          <p:cNvPr id="7" name="textruta 6">
            <a:extLst>
              <a:ext uri="{FF2B5EF4-FFF2-40B4-BE49-F238E27FC236}">
                <a16:creationId xmlns:a16="http://schemas.microsoft.com/office/drawing/2014/main" id="{1A69A803-56CB-8BB9-96E6-AB15A59518E0}"/>
              </a:ext>
            </a:extLst>
          </p:cNvPr>
          <p:cNvSpPr txBox="1"/>
          <p:nvPr/>
        </p:nvSpPr>
        <p:spPr>
          <a:xfrm>
            <a:off x="460804" y="53693"/>
            <a:ext cx="7863052" cy="92333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sv-SE">
                <a:solidFill>
                  <a:schemeClr val="accent6"/>
                </a:solidFill>
              </a:rPr>
              <a:t>[Denna bild: stäm av med ert utrullningsprojekt och justera så den stämmer med hur ni ska jobba med detta i just er förvaltning] </a:t>
            </a:r>
            <a:br>
              <a:rPr lang="sv-SE">
                <a:solidFill>
                  <a:schemeClr val="accent6"/>
                </a:solidFill>
              </a:rPr>
            </a:br>
            <a:endParaRPr lang="sv-SE" i="1">
              <a:solidFill>
                <a:schemeClr val="accent6"/>
              </a:solidFill>
            </a:endParaRPr>
          </a:p>
        </p:txBody>
      </p:sp>
    </p:spTree>
    <p:extLst>
      <p:ext uri="{BB962C8B-B14F-4D97-AF65-F5344CB8AC3E}">
        <p14:creationId xmlns:p14="http://schemas.microsoft.com/office/powerpoint/2010/main" val="41508012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75E0C9F-DED8-75D1-6BE1-A4DF92905427}"/>
              </a:ext>
            </a:extLst>
          </p:cNvPr>
          <p:cNvSpPr>
            <a:spLocks noGrp="1"/>
          </p:cNvSpPr>
          <p:nvPr>
            <p:ph type="title"/>
          </p:nvPr>
        </p:nvSpPr>
        <p:spPr/>
        <p:txBody>
          <a:bodyPr/>
          <a:lstStyle/>
          <a:p>
            <a:endParaRPr lang="sv-SE"/>
          </a:p>
        </p:txBody>
      </p:sp>
      <p:pic>
        <p:nvPicPr>
          <p:cNvPr id="7" name="Platshållare för bild 6" descr="En bild som visar text, gräs, skylt, väg&#10;&#10;Automatiskt genererad beskrivning">
            <a:hlinkClick r:id="rId3"/>
            <a:extLst>
              <a:ext uri="{FF2B5EF4-FFF2-40B4-BE49-F238E27FC236}">
                <a16:creationId xmlns:a16="http://schemas.microsoft.com/office/drawing/2014/main" id="{DB6F0E0C-A1E4-ABBB-CEAA-AE210FDCFD38}"/>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122" b="1122"/>
          <a:stretch>
            <a:fillRect/>
          </a:stretch>
        </p:blipFill>
        <p:spPr>
          <a:xfrm>
            <a:off x="0" y="-11151"/>
            <a:ext cx="11862000" cy="6552000"/>
          </a:xfrm>
        </p:spPr>
      </p:pic>
      <p:sp>
        <p:nvSpPr>
          <p:cNvPr id="8" name="Title 2">
            <a:extLst>
              <a:ext uri="{FF2B5EF4-FFF2-40B4-BE49-F238E27FC236}">
                <a16:creationId xmlns:a16="http://schemas.microsoft.com/office/drawing/2014/main" id="{00A754EC-D2BA-97CE-9547-5EC5FEB9FAAB}"/>
              </a:ext>
            </a:extLst>
          </p:cNvPr>
          <p:cNvSpPr txBox="1">
            <a:spLocks/>
          </p:cNvSpPr>
          <p:nvPr/>
        </p:nvSpPr>
        <p:spPr>
          <a:xfrm>
            <a:off x="135830" y="5637527"/>
            <a:ext cx="10972800" cy="114300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Public Sans"/>
                <a:ea typeface="+mj-ea"/>
                <a:cs typeface="+mj-cs"/>
              </a:rPr>
              <a:t>Film: </a:t>
            </a:r>
            <a:r>
              <a:rPr kumimoji="0" lang="en-US" sz="2800" b="0" i="0" u="none" strike="noStrike" kern="1200" cap="none" spc="0" normalizeH="0" baseline="0" noProof="0" err="1">
                <a:ln>
                  <a:noFill/>
                </a:ln>
                <a:solidFill>
                  <a:prstClr val="white"/>
                </a:solidFill>
                <a:effectLst/>
                <a:uLnTx/>
                <a:uFillTx/>
                <a:latin typeface="Public Sans"/>
                <a:ea typeface="+mj-ea"/>
                <a:cs typeface="+mj-cs"/>
              </a:rPr>
              <a:t>Förändringarna</a:t>
            </a:r>
            <a:r>
              <a:rPr kumimoji="0" lang="en-US" sz="2800" b="0" i="0" u="none" strike="noStrike" kern="1200" cap="none" spc="0" normalizeH="0" baseline="0" noProof="0">
                <a:ln>
                  <a:noFill/>
                </a:ln>
                <a:solidFill>
                  <a:prstClr val="white"/>
                </a:solidFill>
                <a:effectLst/>
                <a:uLnTx/>
                <a:uFillTx/>
                <a:latin typeface="Public Sans"/>
                <a:ea typeface="+mj-ea"/>
                <a:cs typeface="+mj-cs"/>
              </a:rPr>
              <a:t> med SDV – de 5 </a:t>
            </a:r>
            <a:r>
              <a:rPr kumimoji="0" lang="en-US" sz="2800" b="0" i="0" u="none" strike="noStrike" kern="1200" cap="none" spc="0" normalizeH="0" baseline="0" noProof="0" err="1">
                <a:ln>
                  <a:noFill/>
                </a:ln>
                <a:solidFill>
                  <a:prstClr val="white"/>
                </a:solidFill>
                <a:effectLst/>
                <a:uLnTx/>
                <a:uFillTx/>
                <a:latin typeface="Public Sans"/>
                <a:ea typeface="+mj-ea"/>
                <a:cs typeface="+mj-cs"/>
              </a:rPr>
              <a:t>principerna</a:t>
            </a:r>
            <a:r>
              <a:rPr kumimoji="0" lang="en-US" sz="2800" b="0" i="0" u="none" strike="noStrike" kern="1200" cap="none" spc="0" normalizeH="0" baseline="0" noProof="0">
                <a:ln>
                  <a:noFill/>
                </a:ln>
                <a:solidFill>
                  <a:prstClr val="white"/>
                </a:solidFill>
                <a:effectLst/>
                <a:uLnTx/>
                <a:uFillTx/>
                <a:latin typeface="Public Sans"/>
                <a:ea typeface="+mj-ea"/>
                <a:cs typeface="+mj-cs"/>
              </a:rPr>
              <a:t>  </a:t>
            </a:r>
            <a:r>
              <a:rPr kumimoji="0" lang="en-US" sz="1800" b="0" i="1" u="none" strike="noStrike" kern="1200" cap="none" spc="0" normalizeH="0" baseline="0" noProof="0">
                <a:ln>
                  <a:noFill/>
                </a:ln>
                <a:solidFill>
                  <a:prstClr val="white"/>
                </a:solidFill>
                <a:effectLst/>
                <a:uLnTx/>
                <a:uFillTx/>
                <a:latin typeface="Public Sans"/>
                <a:ea typeface="+mj-ea"/>
                <a:cs typeface="+mj-cs"/>
              </a:rPr>
              <a:t>06:55 min</a:t>
            </a:r>
            <a:br>
              <a:rPr kumimoji="0" lang="en-US" sz="1800" b="0" i="1" u="none" strike="noStrike" kern="1200" cap="none" spc="0" normalizeH="0" baseline="0" noProof="0">
                <a:ln>
                  <a:noFill/>
                </a:ln>
                <a:solidFill>
                  <a:prstClr val="white"/>
                </a:solidFill>
                <a:effectLst/>
                <a:uLnTx/>
                <a:uFillTx/>
                <a:latin typeface="Public Sans"/>
                <a:ea typeface="+mj-ea"/>
                <a:cs typeface="+mj-cs"/>
              </a:rPr>
            </a:br>
            <a:r>
              <a:rPr kumimoji="0" lang="en-US" sz="1800" b="0" i="0" u="none" strike="noStrike" kern="1200" cap="none" spc="0" normalizeH="0" baseline="0" noProof="0">
                <a:ln>
                  <a:noFill/>
                </a:ln>
                <a:solidFill>
                  <a:prstClr val="white"/>
                </a:solidFill>
                <a:effectLst/>
                <a:uLnTx/>
                <a:uFillTx/>
                <a:latin typeface="Public Sans"/>
                <a:ea typeface="+mj-ea"/>
                <a:cs typeface="+mj-cs"/>
              </a:rPr>
              <a:t>(</a:t>
            </a:r>
            <a:r>
              <a:rPr kumimoji="0" lang="en-US" sz="1800" b="0" i="0" u="none" strike="noStrike" kern="1200" cap="none" spc="0" normalizeH="0" baseline="0" noProof="0" err="1">
                <a:ln>
                  <a:noFill/>
                </a:ln>
                <a:solidFill>
                  <a:prstClr val="white"/>
                </a:solidFill>
                <a:effectLst/>
                <a:uLnTx/>
                <a:uFillTx/>
                <a:latin typeface="Public Sans"/>
                <a:ea typeface="+mj-ea"/>
                <a:cs typeface="+mj-cs"/>
              </a:rPr>
              <a:t>Tryck</a:t>
            </a:r>
            <a:r>
              <a:rPr kumimoji="0" lang="en-US" sz="1800" b="0" i="0" u="none" strike="noStrike" kern="1200" cap="none" spc="0" normalizeH="0" baseline="0" noProof="0">
                <a:ln>
                  <a:noFill/>
                </a:ln>
                <a:solidFill>
                  <a:prstClr val="white"/>
                </a:solidFill>
                <a:effectLst/>
                <a:uLnTx/>
                <a:uFillTx/>
                <a:latin typeface="Public Sans"/>
                <a:ea typeface="+mj-ea"/>
                <a:cs typeface="+mj-cs"/>
              </a:rPr>
              <a:t> </a:t>
            </a:r>
            <a:r>
              <a:rPr kumimoji="0" lang="en-US" sz="1800" b="0" i="0" u="none" strike="noStrike" kern="1200" cap="none" spc="0" normalizeH="0" baseline="0" noProof="0" err="1">
                <a:ln>
                  <a:noFill/>
                </a:ln>
                <a:solidFill>
                  <a:prstClr val="white"/>
                </a:solidFill>
                <a:effectLst/>
                <a:uLnTx/>
                <a:uFillTx/>
                <a:latin typeface="Public Sans"/>
                <a:ea typeface="+mj-ea"/>
                <a:cs typeface="+mj-cs"/>
              </a:rPr>
              <a:t>på</a:t>
            </a:r>
            <a:r>
              <a:rPr kumimoji="0" lang="en-US" sz="1800" b="0" i="0" u="none" strike="noStrike" kern="1200" cap="none" spc="0" normalizeH="0" baseline="0" noProof="0">
                <a:ln>
                  <a:noFill/>
                </a:ln>
                <a:solidFill>
                  <a:prstClr val="white"/>
                </a:solidFill>
                <a:effectLst/>
                <a:uLnTx/>
                <a:uFillTx/>
                <a:latin typeface="Public Sans"/>
                <a:ea typeface="+mj-ea"/>
                <a:cs typeface="+mj-cs"/>
              </a:rPr>
              <a:t> T för </a:t>
            </a:r>
            <a:r>
              <a:rPr kumimoji="0" lang="en-US" sz="1800" b="0" i="0" u="none" strike="noStrike" kern="1200" cap="none" spc="0" normalizeH="0" baseline="0" noProof="0" err="1">
                <a:ln>
                  <a:noFill/>
                </a:ln>
                <a:solidFill>
                  <a:prstClr val="white"/>
                </a:solidFill>
                <a:effectLst/>
                <a:uLnTx/>
                <a:uFillTx/>
                <a:latin typeface="Public Sans"/>
                <a:ea typeface="+mj-ea"/>
                <a:cs typeface="+mj-cs"/>
              </a:rPr>
              <a:t>textad</a:t>
            </a:r>
            <a:r>
              <a:rPr kumimoji="0" lang="en-US" sz="1800" b="0" i="0" u="none" strike="noStrike" kern="1200" cap="none" spc="0" normalizeH="0" baseline="0" noProof="0">
                <a:ln>
                  <a:noFill/>
                </a:ln>
                <a:solidFill>
                  <a:prstClr val="white"/>
                </a:solidFill>
                <a:effectLst/>
                <a:uLnTx/>
                <a:uFillTx/>
                <a:latin typeface="Public Sans"/>
                <a:ea typeface="+mj-ea"/>
                <a:cs typeface="+mj-cs"/>
              </a:rPr>
              <a:t> version)</a:t>
            </a:r>
            <a:endParaRPr kumimoji="0" lang="en-US" sz="2800" b="0" i="0" u="none" strike="noStrike" kern="1200" cap="none" spc="0" normalizeH="0" baseline="0" noProof="0">
              <a:ln>
                <a:noFill/>
              </a:ln>
              <a:solidFill>
                <a:prstClr val="white"/>
              </a:solidFill>
              <a:effectLst/>
              <a:uLnTx/>
              <a:uFillTx/>
              <a:latin typeface="Public Sans"/>
              <a:ea typeface="+mj-ea"/>
              <a:cs typeface="+mj-cs"/>
            </a:endParaRPr>
          </a:p>
        </p:txBody>
      </p:sp>
    </p:spTree>
    <p:extLst>
      <p:ext uri="{BB962C8B-B14F-4D97-AF65-F5344CB8AC3E}">
        <p14:creationId xmlns:p14="http://schemas.microsoft.com/office/powerpoint/2010/main" val="150016093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3" cstate="screen">
            <a:extLst>
              <a:ext uri="{28A0092B-C50C-407E-A947-70E740481C1C}">
                <a14:useLocalDpi xmlns:a14="http://schemas.microsoft.com/office/drawing/2010/main" val="0"/>
              </a:ext>
            </a:extLst>
          </a:blip>
          <a:srcRect r="25836"/>
          <a:stretch/>
        </p:blipFill>
        <p:spPr>
          <a:xfrm>
            <a:off x="3667812" y="1269826"/>
            <a:ext cx="5210941" cy="4686150"/>
          </a:xfrm>
          <a:prstGeom prst="rect">
            <a:avLst/>
          </a:prstGeom>
          <a:effectLst>
            <a:outerShdw blurRad="50800" dist="38100" dir="2700000" algn="tl" rotWithShape="0">
              <a:prstClr val="black">
                <a:alpha val="40000"/>
              </a:prstClr>
            </a:outerShdw>
          </a:effectLst>
        </p:spPr>
      </p:pic>
      <p:sp>
        <p:nvSpPr>
          <p:cNvPr id="7" name="Rektangel 6"/>
          <p:cNvSpPr/>
          <p:nvPr/>
        </p:nvSpPr>
        <p:spPr>
          <a:xfrm>
            <a:off x="8973958" y="4755647"/>
            <a:ext cx="2468861" cy="369332"/>
          </a:xfrm>
          <a:prstGeom prst="rect">
            <a:avLst/>
          </a:prstGeom>
          <a:solidFill>
            <a:srgbClr val="FFFFFF">
              <a:alpha val="60000"/>
            </a:srgbClr>
          </a:solidFill>
        </p:spPr>
        <p:txBody>
          <a:bodyPr wrap="square">
            <a:spAutoFit/>
          </a:bodyPr>
          <a:lstStyle/>
          <a:p>
            <a:pPr>
              <a:spcAft>
                <a:spcPts val="1200"/>
              </a:spcAft>
            </a:pPr>
            <a:endParaRPr lang="sv-SE"/>
          </a:p>
        </p:txBody>
      </p:sp>
      <p:sp>
        <p:nvSpPr>
          <p:cNvPr id="8" name="Rektangel 7"/>
          <p:cNvSpPr/>
          <p:nvPr/>
        </p:nvSpPr>
        <p:spPr>
          <a:xfrm>
            <a:off x="162370" y="1269826"/>
            <a:ext cx="2953040" cy="369332"/>
          </a:xfrm>
          <a:prstGeom prst="rect">
            <a:avLst/>
          </a:prstGeom>
          <a:solidFill>
            <a:srgbClr val="FFFFFF">
              <a:alpha val="60000"/>
            </a:srgbClr>
          </a:solidFill>
        </p:spPr>
        <p:txBody>
          <a:bodyPr wrap="square">
            <a:spAutoFit/>
          </a:bodyPr>
          <a:lstStyle/>
          <a:p>
            <a:pPr algn="r">
              <a:spcAft>
                <a:spcPts val="1200"/>
              </a:spcAft>
            </a:pPr>
            <a:endParaRPr lang="sv-SE"/>
          </a:p>
        </p:txBody>
      </p:sp>
      <p:sp>
        <p:nvSpPr>
          <p:cNvPr id="2" name="Rubrik 1"/>
          <p:cNvSpPr>
            <a:spLocks noGrp="1"/>
          </p:cNvSpPr>
          <p:nvPr>
            <p:ph type="title"/>
          </p:nvPr>
        </p:nvSpPr>
        <p:spPr/>
        <p:txBody>
          <a:bodyPr/>
          <a:lstStyle/>
          <a:p>
            <a:r>
              <a:rPr lang="sv-SE" sz="3200"/>
              <a:t>När alla börjat arbeta i det nya systemet fortsätter utvecklingen</a:t>
            </a:r>
          </a:p>
        </p:txBody>
      </p:sp>
      <p:sp>
        <p:nvSpPr>
          <p:cNvPr id="4" name="Rundad rektangulär 3"/>
          <p:cNvSpPr/>
          <p:nvPr/>
        </p:nvSpPr>
        <p:spPr>
          <a:xfrm>
            <a:off x="2170832" y="1817214"/>
            <a:ext cx="2571856" cy="1664238"/>
          </a:xfrm>
          <a:prstGeom prst="wedgeRoundRectCallout">
            <a:avLst>
              <a:gd name="adj1" fmla="val -44062"/>
              <a:gd name="adj2" fmla="val 74996"/>
              <a:gd name="adj3" fmla="val 16667"/>
            </a:avLst>
          </a:prstGeom>
          <a:solidFill>
            <a:schemeClr val="accent1"/>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2000"/>
              <a:t>Vi kommer alla från olika håll, men ska byta till ett gemensamt ”tåg” ...  </a:t>
            </a:r>
          </a:p>
        </p:txBody>
      </p:sp>
      <p:sp>
        <p:nvSpPr>
          <p:cNvPr id="9" name="Rundad rektangulär 8"/>
          <p:cNvSpPr/>
          <p:nvPr/>
        </p:nvSpPr>
        <p:spPr>
          <a:xfrm>
            <a:off x="7279832" y="3732303"/>
            <a:ext cx="2571856" cy="1463540"/>
          </a:xfrm>
          <a:prstGeom prst="wedgeRoundRectCallout">
            <a:avLst>
              <a:gd name="adj1" fmla="val 42216"/>
              <a:gd name="adj2" fmla="val -80784"/>
              <a:gd name="adj3" fmla="val 16667"/>
            </a:avLst>
          </a:prstGeom>
          <a:solidFill>
            <a:schemeClr val="accent1"/>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2000"/>
              <a:t>När alla är på, börjar arbetet med att tillsammans accelerera upp!</a:t>
            </a:r>
          </a:p>
        </p:txBody>
      </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572" y="2998937"/>
            <a:ext cx="1641305" cy="3238856"/>
          </a:xfrm>
          <a:prstGeom prst="rect">
            <a:avLst/>
          </a:prstGeom>
          <a:effectLst>
            <a:outerShdw blurRad="50800" dist="38100" dir="2700000" algn="tl" rotWithShape="0">
              <a:prstClr val="black">
                <a:alpha val="40000"/>
              </a:prstClr>
            </a:outerShdw>
          </a:effectLst>
        </p:spPr>
      </p:pic>
      <p:grpSp>
        <p:nvGrpSpPr>
          <p:cNvPr id="6" name="Grupp 5">
            <a:extLst>
              <a:ext uri="{FF2B5EF4-FFF2-40B4-BE49-F238E27FC236}">
                <a16:creationId xmlns:a16="http://schemas.microsoft.com/office/drawing/2014/main" id="{F5C926AF-F912-44AA-BC93-2961717A1BDC}"/>
              </a:ext>
            </a:extLst>
          </p:cNvPr>
          <p:cNvGrpSpPr/>
          <p:nvPr/>
        </p:nvGrpSpPr>
        <p:grpSpPr>
          <a:xfrm>
            <a:off x="9964510" y="2119357"/>
            <a:ext cx="1271113" cy="3238856"/>
            <a:chOff x="9964510" y="2119357"/>
            <a:chExt cx="1271113" cy="3238856"/>
          </a:xfrm>
        </p:grpSpPr>
        <p:pic>
          <p:nvPicPr>
            <p:cNvPr id="10" name="Bildobjekt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4510" y="2119357"/>
              <a:ext cx="1271113" cy="3238856"/>
            </a:xfrm>
            <a:prstGeom prst="rect">
              <a:avLst/>
            </a:prstGeom>
            <a:effectLst>
              <a:outerShdw blurRad="50800" dist="38100" dir="2700000" algn="tl" rotWithShape="0">
                <a:prstClr val="black">
                  <a:alpha val="40000"/>
                </a:prstClr>
              </a:outerShdw>
            </a:effectLst>
          </p:spPr>
        </p:pic>
        <p:sp>
          <p:nvSpPr>
            <p:cNvPr id="5" name="Rektangel 4">
              <a:extLst>
                <a:ext uri="{FF2B5EF4-FFF2-40B4-BE49-F238E27FC236}">
                  <a16:creationId xmlns:a16="http://schemas.microsoft.com/office/drawing/2014/main" id="{DAE588D8-4B50-D9EA-49A1-78ADADCE5F13}"/>
                </a:ext>
              </a:extLst>
            </p:cNvPr>
            <p:cNvSpPr/>
            <p:nvPr/>
          </p:nvSpPr>
          <p:spPr>
            <a:xfrm>
              <a:off x="10637040" y="3297302"/>
              <a:ext cx="184150" cy="184150"/>
            </a:xfrm>
            <a:prstGeom prst="rect">
              <a:avLst/>
            </a:prstGeom>
            <a:solidFill>
              <a:srgbClr val="A6D2D7"/>
            </a:solidFill>
            <a:ln>
              <a:solidFill>
                <a:srgbClr val="A6D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8314808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skärmbild, pixel&#10;&#10;Automatiskt genererad beskrivning">
            <a:extLst>
              <a:ext uri="{FF2B5EF4-FFF2-40B4-BE49-F238E27FC236}">
                <a16:creationId xmlns:a16="http://schemas.microsoft.com/office/drawing/2014/main" id="{2777582F-CEEA-AAC9-700E-E9F03291D9B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647" r="6647"/>
          <a:stretch>
            <a:fillRect/>
          </a:stretch>
        </p:blipFill>
        <p:spPr/>
      </p:pic>
      <p:sp>
        <p:nvSpPr>
          <p:cNvPr id="3" name="Rubrik 2">
            <a:extLst>
              <a:ext uri="{FF2B5EF4-FFF2-40B4-BE49-F238E27FC236}">
                <a16:creationId xmlns:a16="http://schemas.microsoft.com/office/drawing/2014/main" id="{0BE88E52-6016-A764-3509-781201212C34}"/>
              </a:ext>
            </a:extLst>
          </p:cNvPr>
          <p:cNvSpPr>
            <a:spLocks noGrp="1"/>
          </p:cNvSpPr>
          <p:nvPr>
            <p:ph type="title"/>
          </p:nvPr>
        </p:nvSpPr>
        <p:spPr>
          <a:xfrm>
            <a:off x="609600" y="360000"/>
            <a:ext cx="8186782" cy="1143000"/>
          </a:xfrm>
        </p:spPr>
        <p:txBody>
          <a:bodyPr/>
          <a:lstStyle/>
          <a:p>
            <a:r>
              <a:rPr lang="sv-SE"/>
              <a:t>SDV 1.0 – det stora första klivet!</a:t>
            </a:r>
            <a:br>
              <a:rPr lang="sv-SE"/>
            </a:br>
            <a:endParaRPr lang="sv-SE"/>
          </a:p>
        </p:txBody>
      </p:sp>
      <p:sp>
        <p:nvSpPr>
          <p:cNvPr id="4" name="Platshållare för sidfot 3">
            <a:extLst>
              <a:ext uri="{FF2B5EF4-FFF2-40B4-BE49-F238E27FC236}">
                <a16:creationId xmlns:a16="http://schemas.microsoft.com/office/drawing/2014/main" id="{7648BDA9-C390-7498-76B8-BA459A68E97B}"/>
              </a:ext>
            </a:extLst>
          </p:cNvPr>
          <p:cNvSpPr>
            <a:spLocks noGrp="1"/>
          </p:cNvSpPr>
          <p:nvPr>
            <p:ph type="ftr" sz="quarter" idx="11"/>
          </p:nvPr>
        </p:nvSpPr>
        <p:spPr/>
        <p:txBody>
          <a:bodyPr/>
          <a:lstStyle/>
          <a:p>
            <a:endParaRPr lang="sv-SE"/>
          </a:p>
        </p:txBody>
      </p:sp>
      <p:sp>
        <p:nvSpPr>
          <p:cNvPr id="11" name="Frihandsfigur: Form 10">
            <a:extLst>
              <a:ext uri="{FF2B5EF4-FFF2-40B4-BE49-F238E27FC236}">
                <a16:creationId xmlns:a16="http://schemas.microsoft.com/office/drawing/2014/main" id="{E5165D34-BF09-3A9B-AB2E-47E256595D1F}"/>
              </a:ext>
            </a:extLst>
          </p:cNvPr>
          <p:cNvSpPr/>
          <p:nvPr/>
        </p:nvSpPr>
        <p:spPr>
          <a:xfrm rot="617411">
            <a:off x="8862206" y="3949364"/>
            <a:ext cx="1294082" cy="1294082"/>
          </a:xfrm>
          <a:custGeom>
            <a:avLst/>
            <a:gdLst>
              <a:gd name="connsiteX0" fmla="*/ 511770 w 1294082"/>
              <a:gd name="connsiteY0" fmla="*/ 0 h 1294082"/>
              <a:gd name="connsiteX1" fmla="*/ 511770 w 1294082"/>
              <a:gd name="connsiteY1" fmla="*/ 276110 h 1294082"/>
              <a:gd name="connsiteX2" fmla="*/ 822763 w 1294082"/>
              <a:gd name="connsiteY2" fmla="*/ 276110 h 1294082"/>
              <a:gd name="connsiteX3" fmla="*/ 0 w 1294082"/>
              <a:gd name="connsiteY3" fmla="*/ 1098827 h 1294082"/>
              <a:gd name="connsiteX4" fmla="*/ 195210 w 1294082"/>
              <a:gd name="connsiteY4" fmla="*/ 1294083 h 1294082"/>
              <a:gd name="connsiteX5" fmla="*/ 1017973 w 1294082"/>
              <a:gd name="connsiteY5" fmla="*/ 471320 h 1294082"/>
              <a:gd name="connsiteX6" fmla="*/ 1017973 w 1294082"/>
              <a:gd name="connsiteY6" fmla="*/ 782312 h 1294082"/>
              <a:gd name="connsiteX7" fmla="*/ 1294083 w 1294082"/>
              <a:gd name="connsiteY7" fmla="*/ 782312 h 1294082"/>
              <a:gd name="connsiteX8" fmla="*/ 1294083 w 1294082"/>
              <a:gd name="connsiteY8" fmla="*/ 0 h 1294082"/>
              <a:gd name="connsiteX9" fmla="*/ 511770 w 1294082"/>
              <a:gd name="connsiteY9" fmla="*/ 0 h 12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4082" h="1294082">
                <a:moveTo>
                  <a:pt x="511770" y="0"/>
                </a:moveTo>
                <a:lnTo>
                  <a:pt x="511770" y="276110"/>
                </a:lnTo>
                <a:lnTo>
                  <a:pt x="822763" y="276110"/>
                </a:lnTo>
                <a:lnTo>
                  <a:pt x="0" y="1098827"/>
                </a:lnTo>
                <a:lnTo>
                  <a:pt x="195210" y="1294083"/>
                </a:lnTo>
                <a:lnTo>
                  <a:pt x="1017973" y="471320"/>
                </a:lnTo>
                <a:lnTo>
                  <a:pt x="1017973" y="782312"/>
                </a:lnTo>
                <a:lnTo>
                  <a:pt x="1294083" y="782312"/>
                </a:lnTo>
                <a:lnTo>
                  <a:pt x="1294083" y="0"/>
                </a:lnTo>
                <a:lnTo>
                  <a:pt x="511770" y="0"/>
                </a:lnTo>
                <a:close/>
              </a:path>
            </a:pathLst>
          </a:custGeom>
          <a:solidFill>
            <a:schemeClr val="accent1"/>
          </a:solidFill>
          <a:ln w="45938" cap="flat">
            <a:noFill/>
            <a:prstDash val="solid"/>
            <a:miter/>
          </a:ln>
        </p:spPr>
        <p:txBody>
          <a:bodyPr rtlCol="0" anchor="ctr"/>
          <a:lstStyle/>
          <a:p>
            <a:endParaRPr lang="sv-SE"/>
          </a:p>
        </p:txBody>
      </p:sp>
      <p:grpSp>
        <p:nvGrpSpPr>
          <p:cNvPr id="92" name="Grupp 91">
            <a:extLst>
              <a:ext uri="{FF2B5EF4-FFF2-40B4-BE49-F238E27FC236}">
                <a16:creationId xmlns:a16="http://schemas.microsoft.com/office/drawing/2014/main" id="{AAD4B9A6-948C-5A36-6031-CB6B7AC8BBE6}"/>
              </a:ext>
            </a:extLst>
          </p:cNvPr>
          <p:cNvGrpSpPr/>
          <p:nvPr/>
        </p:nvGrpSpPr>
        <p:grpSpPr>
          <a:xfrm>
            <a:off x="4873732" y="2754"/>
            <a:ext cx="8751575" cy="5195376"/>
            <a:chOff x="4875525" y="-32960"/>
            <a:chExt cx="7912405" cy="5228336"/>
          </a:xfrm>
          <a:solidFill>
            <a:schemeClr val="accent1"/>
          </a:solidFill>
        </p:grpSpPr>
        <p:grpSp>
          <p:nvGrpSpPr>
            <p:cNvPr id="85" name="Grupp 84">
              <a:extLst>
                <a:ext uri="{FF2B5EF4-FFF2-40B4-BE49-F238E27FC236}">
                  <a16:creationId xmlns:a16="http://schemas.microsoft.com/office/drawing/2014/main" id="{680175FC-A424-1306-11CD-874574E57020}"/>
                </a:ext>
              </a:extLst>
            </p:cNvPr>
            <p:cNvGrpSpPr/>
            <p:nvPr/>
          </p:nvGrpSpPr>
          <p:grpSpPr>
            <a:xfrm>
              <a:off x="10016268" y="-32960"/>
              <a:ext cx="2771662" cy="1495494"/>
              <a:chOff x="2609412" y="3309203"/>
              <a:chExt cx="2771662" cy="1495494"/>
            </a:xfrm>
            <a:grpFill/>
          </p:grpSpPr>
          <p:sp>
            <p:nvSpPr>
              <p:cNvPr id="86" name="Rektangel: rundade hörn 85">
                <a:extLst>
                  <a:ext uri="{FF2B5EF4-FFF2-40B4-BE49-F238E27FC236}">
                    <a16:creationId xmlns:a16="http://schemas.microsoft.com/office/drawing/2014/main" id="{B125379A-E139-F804-E92A-F1998986F607}"/>
                  </a:ext>
                </a:extLst>
              </p:cNvPr>
              <p:cNvSpPr/>
              <p:nvPr/>
            </p:nvSpPr>
            <p:spPr>
              <a:xfrm>
                <a:off x="3701131" y="3309203"/>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ektangel: rundade hörn 86">
                <a:extLst>
                  <a:ext uri="{FF2B5EF4-FFF2-40B4-BE49-F238E27FC236}">
                    <a16:creationId xmlns:a16="http://schemas.microsoft.com/office/drawing/2014/main" id="{CAA924EF-7CCA-2AB7-8B6F-81173F58D869}"/>
                  </a:ext>
                </a:extLst>
              </p:cNvPr>
              <p:cNvSpPr/>
              <p:nvPr/>
            </p:nvSpPr>
            <p:spPr>
              <a:xfrm>
                <a:off x="3489622" y="3474354"/>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ktangel: rundade hörn 87">
                <a:extLst>
                  <a:ext uri="{FF2B5EF4-FFF2-40B4-BE49-F238E27FC236}">
                    <a16:creationId xmlns:a16="http://schemas.microsoft.com/office/drawing/2014/main" id="{4F1CC9E6-439E-F545-D1EA-D5D5BF8C3FCD}"/>
                  </a:ext>
                </a:extLst>
              </p:cNvPr>
              <p:cNvSpPr/>
              <p:nvPr/>
            </p:nvSpPr>
            <p:spPr>
              <a:xfrm>
                <a:off x="3242931" y="363950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9" name="Rektangel: rundade hörn 88">
                <a:extLst>
                  <a:ext uri="{FF2B5EF4-FFF2-40B4-BE49-F238E27FC236}">
                    <a16:creationId xmlns:a16="http://schemas.microsoft.com/office/drawing/2014/main" id="{82D8B4F0-5739-54F1-04E1-6F9BF7A09D3A}"/>
                  </a:ext>
                </a:extLst>
              </p:cNvPr>
              <p:cNvSpPr/>
              <p:nvPr/>
            </p:nvSpPr>
            <p:spPr>
              <a:xfrm>
                <a:off x="3005063" y="3789188"/>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0" name="Rektangel: rundade hörn 89">
                <a:extLst>
                  <a:ext uri="{FF2B5EF4-FFF2-40B4-BE49-F238E27FC236}">
                    <a16:creationId xmlns:a16="http://schemas.microsoft.com/office/drawing/2014/main" id="{B09C8DB3-79F5-B026-07B0-78ADF0517834}"/>
                  </a:ext>
                </a:extLst>
              </p:cNvPr>
              <p:cNvSpPr/>
              <p:nvPr/>
            </p:nvSpPr>
            <p:spPr>
              <a:xfrm>
                <a:off x="2793274" y="393994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1" name="Rektangel: rundade hörn 90">
                <a:extLst>
                  <a:ext uri="{FF2B5EF4-FFF2-40B4-BE49-F238E27FC236}">
                    <a16:creationId xmlns:a16="http://schemas.microsoft.com/office/drawing/2014/main" id="{50BBC708-0344-50B3-FDC1-755A9333418A}"/>
                  </a:ext>
                </a:extLst>
              </p:cNvPr>
              <p:cNvSpPr/>
              <p:nvPr/>
            </p:nvSpPr>
            <p:spPr>
              <a:xfrm>
                <a:off x="2609412" y="4110346"/>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78" name="Grupp 77">
              <a:extLst>
                <a:ext uri="{FF2B5EF4-FFF2-40B4-BE49-F238E27FC236}">
                  <a16:creationId xmlns:a16="http://schemas.microsoft.com/office/drawing/2014/main" id="{0D3317FE-BB81-DAE8-3641-19F632D7DF3B}"/>
                </a:ext>
              </a:extLst>
            </p:cNvPr>
            <p:cNvGrpSpPr/>
            <p:nvPr/>
          </p:nvGrpSpPr>
          <p:grpSpPr>
            <a:xfrm>
              <a:off x="8916493" y="768321"/>
              <a:ext cx="2771662" cy="1495494"/>
              <a:chOff x="2609412" y="3309203"/>
              <a:chExt cx="2771662" cy="1495494"/>
            </a:xfrm>
            <a:grpFill/>
          </p:grpSpPr>
          <p:sp>
            <p:nvSpPr>
              <p:cNvPr id="79" name="Rektangel: rundade hörn 78">
                <a:extLst>
                  <a:ext uri="{FF2B5EF4-FFF2-40B4-BE49-F238E27FC236}">
                    <a16:creationId xmlns:a16="http://schemas.microsoft.com/office/drawing/2014/main" id="{705CD53D-2045-C21F-6D1F-2B68E7CDFED9}"/>
                  </a:ext>
                </a:extLst>
              </p:cNvPr>
              <p:cNvSpPr/>
              <p:nvPr/>
            </p:nvSpPr>
            <p:spPr>
              <a:xfrm>
                <a:off x="3701131" y="3309203"/>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ktangel: rundade hörn 79">
                <a:extLst>
                  <a:ext uri="{FF2B5EF4-FFF2-40B4-BE49-F238E27FC236}">
                    <a16:creationId xmlns:a16="http://schemas.microsoft.com/office/drawing/2014/main" id="{712CC0DA-DC1A-F7CF-3DA3-7B58ECD5AE00}"/>
                  </a:ext>
                </a:extLst>
              </p:cNvPr>
              <p:cNvSpPr/>
              <p:nvPr/>
            </p:nvSpPr>
            <p:spPr>
              <a:xfrm>
                <a:off x="3489622" y="3474354"/>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Rektangel: rundade hörn 80">
                <a:extLst>
                  <a:ext uri="{FF2B5EF4-FFF2-40B4-BE49-F238E27FC236}">
                    <a16:creationId xmlns:a16="http://schemas.microsoft.com/office/drawing/2014/main" id="{FAB2FA4C-E214-9E60-6044-BD7A7BE7FF1B}"/>
                  </a:ext>
                </a:extLst>
              </p:cNvPr>
              <p:cNvSpPr/>
              <p:nvPr/>
            </p:nvSpPr>
            <p:spPr>
              <a:xfrm>
                <a:off x="3242931" y="363950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Rektangel: rundade hörn 81">
                <a:extLst>
                  <a:ext uri="{FF2B5EF4-FFF2-40B4-BE49-F238E27FC236}">
                    <a16:creationId xmlns:a16="http://schemas.microsoft.com/office/drawing/2014/main" id="{7DA77AB9-189C-16D7-0B55-D0653DAE49CD}"/>
                  </a:ext>
                </a:extLst>
              </p:cNvPr>
              <p:cNvSpPr/>
              <p:nvPr/>
            </p:nvSpPr>
            <p:spPr>
              <a:xfrm>
                <a:off x="3005063" y="3789188"/>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Rektangel: rundade hörn 82">
                <a:extLst>
                  <a:ext uri="{FF2B5EF4-FFF2-40B4-BE49-F238E27FC236}">
                    <a16:creationId xmlns:a16="http://schemas.microsoft.com/office/drawing/2014/main" id="{78F8BFBD-0589-A1CF-2E6B-F06DFDD00982}"/>
                  </a:ext>
                </a:extLst>
              </p:cNvPr>
              <p:cNvSpPr/>
              <p:nvPr/>
            </p:nvSpPr>
            <p:spPr>
              <a:xfrm>
                <a:off x="2793274" y="393994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Rektangel: rundade hörn 83">
                <a:extLst>
                  <a:ext uri="{FF2B5EF4-FFF2-40B4-BE49-F238E27FC236}">
                    <a16:creationId xmlns:a16="http://schemas.microsoft.com/office/drawing/2014/main" id="{FDDDE380-ED31-A7F7-4952-CD2A2B764F68}"/>
                  </a:ext>
                </a:extLst>
              </p:cNvPr>
              <p:cNvSpPr/>
              <p:nvPr/>
            </p:nvSpPr>
            <p:spPr>
              <a:xfrm>
                <a:off x="2609412" y="4110346"/>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5" name="Grupp 34">
              <a:extLst>
                <a:ext uri="{FF2B5EF4-FFF2-40B4-BE49-F238E27FC236}">
                  <a16:creationId xmlns:a16="http://schemas.microsoft.com/office/drawing/2014/main" id="{28539A6B-EFA6-2727-0BB8-C9C413B1ED12}"/>
                </a:ext>
              </a:extLst>
            </p:cNvPr>
            <p:cNvGrpSpPr/>
            <p:nvPr/>
          </p:nvGrpSpPr>
          <p:grpSpPr>
            <a:xfrm>
              <a:off x="7535943" y="1751489"/>
              <a:ext cx="2804968" cy="1480693"/>
              <a:chOff x="2576106" y="3309203"/>
              <a:chExt cx="2804968" cy="1480693"/>
            </a:xfrm>
            <a:grpFill/>
          </p:grpSpPr>
          <p:sp>
            <p:nvSpPr>
              <p:cNvPr id="36" name="Rektangel: rundade hörn 35">
                <a:extLst>
                  <a:ext uri="{FF2B5EF4-FFF2-40B4-BE49-F238E27FC236}">
                    <a16:creationId xmlns:a16="http://schemas.microsoft.com/office/drawing/2014/main" id="{161E8AC5-C944-C50B-A840-3CB3DAA7825B}"/>
                  </a:ext>
                </a:extLst>
              </p:cNvPr>
              <p:cNvSpPr/>
              <p:nvPr/>
            </p:nvSpPr>
            <p:spPr>
              <a:xfrm>
                <a:off x="3701131" y="3309203"/>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rundade hörn 36">
                <a:extLst>
                  <a:ext uri="{FF2B5EF4-FFF2-40B4-BE49-F238E27FC236}">
                    <a16:creationId xmlns:a16="http://schemas.microsoft.com/office/drawing/2014/main" id="{056A3A09-8661-B856-57D7-A2FBE6E7179D}"/>
                  </a:ext>
                </a:extLst>
              </p:cNvPr>
              <p:cNvSpPr/>
              <p:nvPr/>
            </p:nvSpPr>
            <p:spPr>
              <a:xfrm>
                <a:off x="3489622" y="3474354"/>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rundade hörn 37">
                <a:extLst>
                  <a:ext uri="{FF2B5EF4-FFF2-40B4-BE49-F238E27FC236}">
                    <a16:creationId xmlns:a16="http://schemas.microsoft.com/office/drawing/2014/main" id="{FB490442-5EA9-9939-A055-79333CFDD8A6}"/>
                  </a:ext>
                </a:extLst>
              </p:cNvPr>
              <p:cNvSpPr/>
              <p:nvPr/>
            </p:nvSpPr>
            <p:spPr>
              <a:xfrm>
                <a:off x="3242931" y="363950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rundade hörn 38">
                <a:extLst>
                  <a:ext uri="{FF2B5EF4-FFF2-40B4-BE49-F238E27FC236}">
                    <a16:creationId xmlns:a16="http://schemas.microsoft.com/office/drawing/2014/main" id="{821F105B-F4DD-CE2E-8BE2-99E03DE9DFC4}"/>
                  </a:ext>
                </a:extLst>
              </p:cNvPr>
              <p:cNvSpPr/>
              <p:nvPr/>
            </p:nvSpPr>
            <p:spPr>
              <a:xfrm>
                <a:off x="3005063" y="3789188"/>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rundade hörn 39">
                <a:extLst>
                  <a:ext uri="{FF2B5EF4-FFF2-40B4-BE49-F238E27FC236}">
                    <a16:creationId xmlns:a16="http://schemas.microsoft.com/office/drawing/2014/main" id="{73B14797-A348-C43C-30F7-407E8C91EFBB}"/>
                  </a:ext>
                </a:extLst>
              </p:cNvPr>
              <p:cNvSpPr/>
              <p:nvPr/>
            </p:nvSpPr>
            <p:spPr>
              <a:xfrm>
                <a:off x="2793274" y="393994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rundade hörn 40">
                <a:extLst>
                  <a:ext uri="{FF2B5EF4-FFF2-40B4-BE49-F238E27FC236}">
                    <a16:creationId xmlns:a16="http://schemas.microsoft.com/office/drawing/2014/main" id="{44EE5F0A-37A2-77B6-38E9-C936BB707127}"/>
                  </a:ext>
                </a:extLst>
              </p:cNvPr>
              <p:cNvSpPr/>
              <p:nvPr/>
            </p:nvSpPr>
            <p:spPr>
              <a:xfrm>
                <a:off x="2576106" y="409554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3" name="Grupp 42">
              <a:extLst>
                <a:ext uri="{FF2B5EF4-FFF2-40B4-BE49-F238E27FC236}">
                  <a16:creationId xmlns:a16="http://schemas.microsoft.com/office/drawing/2014/main" id="{E51E0679-16B5-A1C1-7ABD-B4CBBDF4485F}"/>
                </a:ext>
              </a:extLst>
            </p:cNvPr>
            <p:cNvGrpSpPr/>
            <p:nvPr/>
          </p:nvGrpSpPr>
          <p:grpSpPr>
            <a:xfrm>
              <a:off x="6171909" y="2752411"/>
              <a:ext cx="2810818" cy="1495289"/>
              <a:chOff x="2570256" y="3309203"/>
              <a:chExt cx="2810818" cy="1495289"/>
            </a:xfrm>
            <a:grpFill/>
          </p:grpSpPr>
          <p:sp>
            <p:nvSpPr>
              <p:cNvPr id="44" name="Rektangel: rundade hörn 43">
                <a:extLst>
                  <a:ext uri="{FF2B5EF4-FFF2-40B4-BE49-F238E27FC236}">
                    <a16:creationId xmlns:a16="http://schemas.microsoft.com/office/drawing/2014/main" id="{1A97F61C-DE0A-16C8-3406-968D65AA5D09}"/>
                  </a:ext>
                </a:extLst>
              </p:cNvPr>
              <p:cNvSpPr/>
              <p:nvPr/>
            </p:nvSpPr>
            <p:spPr>
              <a:xfrm>
                <a:off x="3701131" y="3309203"/>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rundade hörn 44">
                <a:extLst>
                  <a:ext uri="{FF2B5EF4-FFF2-40B4-BE49-F238E27FC236}">
                    <a16:creationId xmlns:a16="http://schemas.microsoft.com/office/drawing/2014/main" id="{A74DD304-435A-A57D-607B-EADC737BB313}"/>
                  </a:ext>
                </a:extLst>
              </p:cNvPr>
              <p:cNvSpPr/>
              <p:nvPr/>
            </p:nvSpPr>
            <p:spPr>
              <a:xfrm>
                <a:off x="3489622" y="3474354"/>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rundade hörn 45">
                <a:extLst>
                  <a:ext uri="{FF2B5EF4-FFF2-40B4-BE49-F238E27FC236}">
                    <a16:creationId xmlns:a16="http://schemas.microsoft.com/office/drawing/2014/main" id="{DACC2D37-F2FB-DF81-2206-8ED3B5C602ED}"/>
                  </a:ext>
                </a:extLst>
              </p:cNvPr>
              <p:cNvSpPr/>
              <p:nvPr/>
            </p:nvSpPr>
            <p:spPr>
              <a:xfrm>
                <a:off x="3242931" y="363950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rundade hörn 46">
                <a:extLst>
                  <a:ext uri="{FF2B5EF4-FFF2-40B4-BE49-F238E27FC236}">
                    <a16:creationId xmlns:a16="http://schemas.microsoft.com/office/drawing/2014/main" id="{53F969AA-7F55-B7F2-8A74-1B7CE01CAF4E}"/>
                  </a:ext>
                </a:extLst>
              </p:cNvPr>
              <p:cNvSpPr/>
              <p:nvPr/>
            </p:nvSpPr>
            <p:spPr>
              <a:xfrm>
                <a:off x="3005063" y="3789188"/>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rundade hörn 47">
                <a:extLst>
                  <a:ext uri="{FF2B5EF4-FFF2-40B4-BE49-F238E27FC236}">
                    <a16:creationId xmlns:a16="http://schemas.microsoft.com/office/drawing/2014/main" id="{406DB95A-5FFF-E9CC-3D52-3DD44F3AFCF8}"/>
                  </a:ext>
                </a:extLst>
              </p:cNvPr>
              <p:cNvSpPr/>
              <p:nvPr/>
            </p:nvSpPr>
            <p:spPr>
              <a:xfrm>
                <a:off x="2793274" y="393994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rundade hörn 48">
                <a:extLst>
                  <a:ext uri="{FF2B5EF4-FFF2-40B4-BE49-F238E27FC236}">
                    <a16:creationId xmlns:a16="http://schemas.microsoft.com/office/drawing/2014/main" id="{DFF9BB6F-A2E8-5AFA-8625-1C1C83827633}"/>
                  </a:ext>
                </a:extLst>
              </p:cNvPr>
              <p:cNvSpPr/>
              <p:nvPr/>
            </p:nvSpPr>
            <p:spPr>
              <a:xfrm>
                <a:off x="2570256" y="4110141"/>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0" name="Grupp 49">
              <a:extLst>
                <a:ext uri="{FF2B5EF4-FFF2-40B4-BE49-F238E27FC236}">
                  <a16:creationId xmlns:a16="http://schemas.microsoft.com/office/drawing/2014/main" id="{2BF85FFB-AD4B-0FBC-E456-D366EF1F7F52}"/>
                </a:ext>
              </a:extLst>
            </p:cNvPr>
            <p:cNvGrpSpPr/>
            <p:nvPr/>
          </p:nvGrpSpPr>
          <p:grpSpPr>
            <a:xfrm>
              <a:off x="4875525" y="3699882"/>
              <a:ext cx="2771662" cy="1495494"/>
              <a:chOff x="2609412" y="3309203"/>
              <a:chExt cx="2771662" cy="1495494"/>
            </a:xfrm>
            <a:grpFill/>
          </p:grpSpPr>
          <p:sp>
            <p:nvSpPr>
              <p:cNvPr id="51" name="Rektangel: rundade hörn 50">
                <a:extLst>
                  <a:ext uri="{FF2B5EF4-FFF2-40B4-BE49-F238E27FC236}">
                    <a16:creationId xmlns:a16="http://schemas.microsoft.com/office/drawing/2014/main" id="{95251AA8-616C-77D3-FDC1-B0AB4A72C292}"/>
                  </a:ext>
                </a:extLst>
              </p:cNvPr>
              <p:cNvSpPr/>
              <p:nvPr/>
            </p:nvSpPr>
            <p:spPr>
              <a:xfrm>
                <a:off x="3701131" y="3309203"/>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rundade hörn 51">
                <a:extLst>
                  <a:ext uri="{FF2B5EF4-FFF2-40B4-BE49-F238E27FC236}">
                    <a16:creationId xmlns:a16="http://schemas.microsoft.com/office/drawing/2014/main" id="{D739837A-6FEF-D1D0-E33E-7BBBC3BB4295}"/>
                  </a:ext>
                </a:extLst>
              </p:cNvPr>
              <p:cNvSpPr/>
              <p:nvPr/>
            </p:nvSpPr>
            <p:spPr>
              <a:xfrm>
                <a:off x="3489622" y="3474354"/>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rundade hörn 52">
                <a:extLst>
                  <a:ext uri="{FF2B5EF4-FFF2-40B4-BE49-F238E27FC236}">
                    <a16:creationId xmlns:a16="http://schemas.microsoft.com/office/drawing/2014/main" id="{43E81F69-3411-C7CE-B0EA-37EBCBDCA94D}"/>
                  </a:ext>
                </a:extLst>
              </p:cNvPr>
              <p:cNvSpPr/>
              <p:nvPr/>
            </p:nvSpPr>
            <p:spPr>
              <a:xfrm>
                <a:off x="3242931" y="363950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rundade hörn 53">
                <a:extLst>
                  <a:ext uri="{FF2B5EF4-FFF2-40B4-BE49-F238E27FC236}">
                    <a16:creationId xmlns:a16="http://schemas.microsoft.com/office/drawing/2014/main" id="{87B11F99-FFA6-BBFA-E0CF-0CED0C16063C}"/>
                  </a:ext>
                </a:extLst>
              </p:cNvPr>
              <p:cNvSpPr/>
              <p:nvPr/>
            </p:nvSpPr>
            <p:spPr>
              <a:xfrm>
                <a:off x="3005063" y="3789188"/>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rundade hörn 54">
                <a:extLst>
                  <a:ext uri="{FF2B5EF4-FFF2-40B4-BE49-F238E27FC236}">
                    <a16:creationId xmlns:a16="http://schemas.microsoft.com/office/drawing/2014/main" id="{25981815-EDB6-5301-E930-7246C93D20A6}"/>
                  </a:ext>
                </a:extLst>
              </p:cNvPr>
              <p:cNvSpPr/>
              <p:nvPr/>
            </p:nvSpPr>
            <p:spPr>
              <a:xfrm>
                <a:off x="2793274" y="393994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rundade hörn 55">
                <a:extLst>
                  <a:ext uri="{FF2B5EF4-FFF2-40B4-BE49-F238E27FC236}">
                    <a16:creationId xmlns:a16="http://schemas.microsoft.com/office/drawing/2014/main" id="{CE94CB69-41E7-29F8-077A-AC9748E61F5B}"/>
                  </a:ext>
                </a:extLst>
              </p:cNvPr>
              <p:cNvSpPr/>
              <p:nvPr/>
            </p:nvSpPr>
            <p:spPr>
              <a:xfrm>
                <a:off x="2609412" y="4110346"/>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27" name="Grupp 26">
            <a:extLst>
              <a:ext uri="{FF2B5EF4-FFF2-40B4-BE49-F238E27FC236}">
                <a16:creationId xmlns:a16="http://schemas.microsoft.com/office/drawing/2014/main" id="{2C227AF7-3AB6-82D1-62F1-49F8E5E22BDD}"/>
              </a:ext>
            </a:extLst>
          </p:cNvPr>
          <p:cNvGrpSpPr/>
          <p:nvPr/>
        </p:nvGrpSpPr>
        <p:grpSpPr>
          <a:xfrm>
            <a:off x="3204675" y="4634415"/>
            <a:ext cx="3389810" cy="1575269"/>
            <a:chOff x="2568615" y="3295012"/>
            <a:chExt cx="2777592" cy="1536777"/>
          </a:xfrm>
        </p:grpSpPr>
        <p:sp>
          <p:nvSpPr>
            <p:cNvPr id="21" name="Rektangel: rundade hörn 20">
              <a:extLst>
                <a:ext uri="{FF2B5EF4-FFF2-40B4-BE49-F238E27FC236}">
                  <a16:creationId xmlns:a16="http://schemas.microsoft.com/office/drawing/2014/main" id="{2F6A2DCC-1E7E-4B2A-B9C5-E8AA744814B1}"/>
                </a:ext>
              </a:extLst>
            </p:cNvPr>
            <p:cNvSpPr/>
            <p:nvPr/>
          </p:nvSpPr>
          <p:spPr>
            <a:xfrm>
              <a:off x="3666264" y="3295012"/>
              <a:ext cx="1679943" cy="694351"/>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rundade hörn 21">
              <a:extLst>
                <a:ext uri="{FF2B5EF4-FFF2-40B4-BE49-F238E27FC236}">
                  <a16:creationId xmlns:a16="http://schemas.microsoft.com/office/drawing/2014/main" id="{D4815068-E1BF-B76F-E46E-1F42D6AE4034}"/>
                </a:ext>
              </a:extLst>
            </p:cNvPr>
            <p:cNvSpPr/>
            <p:nvPr/>
          </p:nvSpPr>
          <p:spPr>
            <a:xfrm>
              <a:off x="3454836" y="3466470"/>
              <a:ext cx="1679943" cy="694351"/>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rundade hörn 22">
              <a:extLst>
                <a:ext uri="{FF2B5EF4-FFF2-40B4-BE49-F238E27FC236}">
                  <a16:creationId xmlns:a16="http://schemas.microsoft.com/office/drawing/2014/main" id="{1A4BC1FB-D477-E5B9-3380-5073D0585AF1}"/>
                </a:ext>
              </a:extLst>
            </p:cNvPr>
            <p:cNvSpPr/>
            <p:nvPr/>
          </p:nvSpPr>
          <p:spPr>
            <a:xfrm>
              <a:off x="3242931" y="3639505"/>
              <a:ext cx="1679943" cy="694351"/>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rundade hörn 23">
              <a:extLst>
                <a:ext uri="{FF2B5EF4-FFF2-40B4-BE49-F238E27FC236}">
                  <a16:creationId xmlns:a16="http://schemas.microsoft.com/office/drawing/2014/main" id="{E8B2BDAD-DADD-AB1F-246D-366C7E1EC279}"/>
                </a:ext>
              </a:extLst>
            </p:cNvPr>
            <p:cNvSpPr/>
            <p:nvPr/>
          </p:nvSpPr>
          <p:spPr>
            <a:xfrm>
              <a:off x="3005063" y="3789188"/>
              <a:ext cx="1679943" cy="694351"/>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rundade hörn 24">
              <a:extLst>
                <a:ext uri="{FF2B5EF4-FFF2-40B4-BE49-F238E27FC236}">
                  <a16:creationId xmlns:a16="http://schemas.microsoft.com/office/drawing/2014/main" id="{DB1447B0-0BAD-23ED-59A9-E841F38AF11F}"/>
                </a:ext>
              </a:extLst>
            </p:cNvPr>
            <p:cNvSpPr/>
            <p:nvPr/>
          </p:nvSpPr>
          <p:spPr>
            <a:xfrm>
              <a:off x="2793274" y="3939945"/>
              <a:ext cx="1679943" cy="694351"/>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rundade hörn 25">
              <a:extLst>
                <a:ext uri="{FF2B5EF4-FFF2-40B4-BE49-F238E27FC236}">
                  <a16:creationId xmlns:a16="http://schemas.microsoft.com/office/drawing/2014/main" id="{E6D6FAF8-E74A-0444-2142-1CDDC653EFD9}"/>
                </a:ext>
              </a:extLst>
            </p:cNvPr>
            <p:cNvSpPr/>
            <p:nvPr/>
          </p:nvSpPr>
          <p:spPr>
            <a:xfrm>
              <a:off x="2568615" y="4137438"/>
              <a:ext cx="1679943" cy="694351"/>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Rektangel: rundade hörn 9">
            <a:extLst>
              <a:ext uri="{FF2B5EF4-FFF2-40B4-BE49-F238E27FC236}">
                <a16:creationId xmlns:a16="http://schemas.microsoft.com/office/drawing/2014/main" id="{831531AA-362B-D056-A672-F1E7000EA9D3}"/>
              </a:ext>
            </a:extLst>
          </p:cNvPr>
          <p:cNvSpPr/>
          <p:nvPr/>
        </p:nvSpPr>
        <p:spPr>
          <a:xfrm>
            <a:off x="2818630" y="5694029"/>
            <a:ext cx="2117042" cy="890374"/>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Mars 2025</a:t>
            </a:r>
          </a:p>
          <a:p>
            <a:pPr algn="ctr"/>
            <a:r>
              <a:rPr lang="sv-SE" b="1"/>
              <a:t>SDV 1.0</a:t>
            </a:r>
          </a:p>
        </p:txBody>
      </p:sp>
      <p:sp>
        <p:nvSpPr>
          <p:cNvPr id="97" name="textruta 96">
            <a:extLst>
              <a:ext uri="{FF2B5EF4-FFF2-40B4-BE49-F238E27FC236}">
                <a16:creationId xmlns:a16="http://schemas.microsoft.com/office/drawing/2014/main" id="{DAF60A08-B167-6A3B-B4D0-7DC57451E82F}"/>
              </a:ext>
            </a:extLst>
          </p:cNvPr>
          <p:cNvSpPr txBox="1"/>
          <p:nvPr/>
        </p:nvSpPr>
        <p:spPr>
          <a:xfrm>
            <a:off x="386593" y="4266213"/>
            <a:ext cx="4208086" cy="1323439"/>
          </a:xfrm>
          <a:prstGeom prst="rect">
            <a:avLst/>
          </a:prstGeom>
          <a:noFill/>
        </p:spPr>
        <p:txBody>
          <a:bodyPr wrap="square">
            <a:spAutoFit/>
          </a:bodyPr>
          <a:lstStyle/>
          <a:p>
            <a:r>
              <a:rPr lang="sv-SE" sz="2000"/>
              <a:t>Följs av nya versioner, </a:t>
            </a:r>
            <a:br>
              <a:rPr lang="sv-SE" sz="2000"/>
            </a:br>
            <a:r>
              <a:rPr lang="sv-SE" sz="2000"/>
              <a:t>med mer och mer funktionalitet, under hela utrullnings-</a:t>
            </a:r>
            <a:br>
              <a:rPr lang="sv-SE" sz="2000"/>
            </a:br>
            <a:r>
              <a:rPr lang="sv-SE" sz="2000"/>
              <a:t>perioden…</a:t>
            </a:r>
          </a:p>
        </p:txBody>
      </p:sp>
      <p:sp>
        <p:nvSpPr>
          <p:cNvPr id="98" name="textruta 97">
            <a:extLst>
              <a:ext uri="{FF2B5EF4-FFF2-40B4-BE49-F238E27FC236}">
                <a16:creationId xmlns:a16="http://schemas.microsoft.com/office/drawing/2014/main" id="{2E3F898B-9A5F-BB18-B4DF-469F231C73A5}"/>
              </a:ext>
            </a:extLst>
          </p:cNvPr>
          <p:cNvSpPr txBox="1"/>
          <p:nvPr/>
        </p:nvSpPr>
        <p:spPr>
          <a:xfrm>
            <a:off x="3957483" y="2094108"/>
            <a:ext cx="4978815" cy="1015663"/>
          </a:xfrm>
          <a:prstGeom prst="rect">
            <a:avLst/>
          </a:prstGeom>
          <a:noFill/>
        </p:spPr>
        <p:txBody>
          <a:bodyPr wrap="square">
            <a:spAutoFit/>
          </a:bodyPr>
          <a:lstStyle/>
          <a:p>
            <a:r>
              <a:rPr lang="sv-SE" sz="2000"/>
              <a:t>… för att sedan, när alla gått över </a:t>
            </a:r>
          </a:p>
          <a:p>
            <a:r>
              <a:rPr lang="sv-SE" sz="2000"/>
              <a:t>till SDV, kunna växla upp </a:t>
            </a:r>
          </a:p>
          <a:p>
            <a:r>
              <a:rPr lang="sv-SE" sz="2000"/>
              <a:t>utvecklingen rejält!</a:t>
            </a:r>
          </a:p>
        </p:txBody>
      </p:sp>
      <p:grpSp>
        <p:nvGrpSpPr>
          <p:cNvPr id="12" name="Grupp 11">
            <a:extLst>
              <a:ext uri="{FF2B5EF4-FFF2-40B4-BE49-F238E27FC236}">
                <a16:creationId xmlns:a16="http://schemas.microsoft.com/office/drawing/2014/main" id="{7FA5651C-CB67-9814-B0FB-1C21913881F2}"/>
              </a:ext>
            </a:extLst>
          </p:cNvPr>
          <p:cNvGrpSpPr/>
          <p:nvPr/>
        </p:nvGrpSpPr>
        <p:grpSpPr>
          <a:xfrm>
            <a:off x="5988117" y="851469"/>
            <a:ext cx="5869590" cy="3385049"/>
            <a:chOff x="5988117" y="851469"/>
            <a:chExt cx="5869590" cy="3385049"/>
          </a:xfrm>
        </p:grpSpPr>
        <p:sp>
          <p:nvSpPr>
            <p:cNvPr id="5" name="textruta 4">
              <a:extLst>
                <a:ext uri="{FF2B5EF4-FFF2-40B4-BE49-F238E27FC236}">
                  <a16:creationId xmlns:a16="http://schemas.microsoft.com/office/drawing/2014/main" id="{C8025720-760B-B518-303F-465F13FA88AB}"/>
                </a:ext>
              </a:extLst>
            </p:cNvPr>
            <p:cNvSpPr txBox="1"/>
            <p:nvPr/>
          </p:nvSpPr>
          <p:spPr>
            <a:xfrm>
              <a:off x="5988117" y="3867186"/>
              <a:ext cx="1256188" cy="369332"/>
            </a:xfrm>
            <a:prstGeom prst="rect">
              <a:avLst/>
            </a:prstGeom>
            <a:noFill/>
          </p:spPr>
          <p:txBody>
            <a:bodyPr wrap="square">
              <a:spAutoFit/>
            </a:bodyPr>
            <a:lstStyle/>
            <a:p>
              <a:pPr algn="ctr"/>
              <a:r>
                <a:rPr lang="sv-SE" b="1">
                  <a:solidFill>
                    <a:schemeClr val="tx2">
                      <a:lumMod val="40000"/>
                      <a:lumOff val="60000"/>
                    </a:schemeClr>
                  </a:solidFill>
                </a:rPr>
                <a:t>SDV 2.0</a:t>
              </a:r>
            </a:p>
          </p:txBody>
        </p:sp>
        <p:sp>
          <p:nvSpPr>
            <p:cNvPr id="7" name="textruta 6">
              <a:extLst>
                <a:ext uri="{FF2B5EF4-FFF2-40B4-BE49-F238E27FC236}">
                  <a16:creationId xmlns:a16="http://schemas.microsoft.com/office/drawing/2014/main" id="{B1F27D01-8CAD-68BC-C586-81CD336595E0}"/>
                </a:ext>
              </a:extLst>
            </p:cNvPr>
            <p:cNvSpPr txBox="1"/>
            <p:nvPr/>
          </p:nvSpPr>
          <p:spPr>
            <a:xfrm>
              <a:off x="7637338" y="2807282"/>
              <a:ext cx="1256188" cy="369332"/>
            </a:xfrm>
            <a:prstGeom prst="rect">
              <a:avLst/>
            </a:prstGeom>
            <a:noFill/>
          </p:spPr>
          <p:txBody>
            <a:bodyPr wrap="square">
              <a:spAutoFit/>
            </a:bodyPr>
            <a:lstStyle/>
            <a:p>
              <a:pPr algn="ctr"/>
              <a:r>
                <a:rPr lang="sv-SE" b="1">
                  <a:solidFill>
                    <a:schemeClr val="tx2">
                      <a:lumMod val="40000"/>
                      <a:lumOff val="60000"/>
                    </a:schemeClr>
                  </a:solidFill>
                </a:rPr>
                <a:t>SDV 3.0</a:t>
              </a:r>
            </a:p>
          </p:txBody>
        </p:sp>
        <p:sp>
          <p:nvSpPr>
            <p:cNvPr id="8" name="textruta 7">
              <a:extLst>
                <a:ext uri="{FF2B5EF4-FFF2-40B4-BE49-F238E27FC236}">
                  <a16:creationId xmlns:a16="http://schemas.microsoft.com/office/drawing/2014/main" id="{CD70D43C-9228-9C76-EB2E-37ACE6E3541A}"/>
                </a:ext>
              </a:extLst>
            </p:cNvPr>
            <p:cNvSpPr txBox="1"/>
            <p:nvPr/>
          </p:nvSpPr>
          <p:spPr>
            <a:xfrm>
              <a:off x="9070683" y="1833214"/>
              <a:ext cx="1256188" cy="369332"/>
            </a:xfrm>
            <a:prstGeom prst="rect">
              <a:avLst/>
            </a:prstGeom>
            <a:noFill/>
          </p:spPr>
          <p:txBody>
            <a:bodyPr wrap="square">
              <a:spAutoFit/>
            </a:bodyPr>
            <a:lstStyle/>
            <a:p>
              <a:pPr algn="ctr"/>
              <a:r>
                <a:rPr lang="sv-SE" b="1">
                  <a:solidFill>
                    <a:schemeClr val="tx2">
                      <a:lumMod val="40000"/>
                      <a:lumOff val="60000"/>
                    </a:schemeClr>
                  </a:solidFill>
                </a:rPr>
                <a:t>SDV 4.0</a:t>
              </a:r>
            </a:p>
          </p:txBody>
        </p:sp>
        <p:sp>
          <p:nvSpPr>
            <p:cNvPr id="9" name="textruta 8">
              <a:extLst>
                <a:ext uri="{FF2B5EF4-FFF2-40B4-BE49-F238E27FC236}">
                  <a16:creationId xmlns:a16="http://schemas.microsoft.com/office/drawing/2014/main" id="{EA5184FB-4EC9-A85F-8285-73B343C504DB}"/>
                </a:ext>
              </a:extLst>
            </p:cNvPr>
            <p:cNvSpPr txBox="1"/>
            <p:nvPr/>
          </p:nvSpPr>
          <p:spPr>
            <a:xfrm>
              <a:off x="10601519" y="851469"/>
              <a:ext cx="1256188" cy="369332"/>
            </a:xfrm>
            <a:prstGeom prst="rect">
              <a:avLst/>
            </a:prstGeom>
            <a:noFill/>
          </p:spPr>
          <p:txBody>
            <a:bodyPr wrap="square">
              <a:spAutoFit/>
            </a:bodyPr>
            <a:lstStyle/>
            <a:p>
              <a:pPr algn="ctr"/>
              <a:r>
                <a:rPr lang="sv-SE" b="1">
                  <a:solidFill>
                    <a:schemeClr val="tx2">
                      <a:lumMod val="40000"/>
                      <a:lumOff val="60000"/>
                    </a:schemeClr>
                  </a:solidFill>
                </a:rPr>
                <a:t>SDV 5.0</a:t>
              </a:r>
            </a:p>
          </p:txBody>
        </p:sp>
      </p:grpSp>
      <p:sp>
        <p:nvSpPr>
          <p:cNvPr id="13" name="textruta 12">
            <a:extLst>
              <a:ext uri="{FF2B5EF4-FFF2-40B4-BE49-F238E27FC236}">
                <a16:creationId xmlns:a16="http://schemas.microsoft.com/office/drawing/2014/main" id="{EFB36D0B-C2F7-F33C-8A31-FA0162AA3DD6}"/>
              </a:ext>
            </a:extLst>
          </p:cNvPr>
          <p:cNvSpPr txBox="1"/>
          <p:nvPr/>
        </p:nvSpPr>
        <p:spPr>
          <a:xfrm>
            <a:off x="3517107" y="5397150"/>
            <a:ext cx="1341898" cy="369332"/>
          </a:xfrm>
          <a:prstGeom prst="rect">
            <a:avLst/>
          </a:prstGeom>
          <a:noFill/>
        </p:spPr>
        <p:txBody>
          <a:bodyPr wrap="square">
            <a:spAutoFit/>
          </a:bodyPr>
          <a:lstStyle/>
          <a:p>
            <a:pPr algn="ctr"/>
            <a:r>
              <a:rPr lang="sv-SE">
                <a:solidFill>
                  <a:schemeClr val="bg2">
                    <a:lumMod val="90000"/>
                  </a:schemeClr>
                </a:solidFill>
              </a:rPr>
              <a:t>SDV 1.1</a:t>
            </a:r>
          </a:p>
        </p:txBody>
      </p:sp>
      <p:sp>
        <p:nvSpPr>
          <p:cNvPr id="14" name="textruta 13">
            <a:extLst>
              <a:ext uri="{FF2B5EF4-FFF2-40B4-BE49-F238E27FC236}">
                <a16:creationId xmlns:a16="http://schemas.microsoft.com/office/drawing/2014/main" id="{3AD43C68-2046-D0B3-B0D7-D549D08F3B40}"/>
              </a:ext>
            </a:extLst>
          </p:cNvPr>
          <p:cNvSpPr txBox="1"/>
          <p:nvPr/>
        </p:nvSpPr>
        <p:spPr>
          <a:xfrm>
            <a:off x="4059324" y="5137279"/>
            <a:ext cx="1341898" cy="369332"/>
          </a:xfrm>
          <a:prstGeom prst="rect">
            <a:avLst/>
          </a:prstGeom>
          <a:noFill/>
        </p:spPr>
        <p:txBody>
          <a:bodyPr wrap="square">
            <a:spAutoFit/>
          </a:bodyPr>
          <a:lstStyle/>
          <a:p>
            <a:pPr algn="ctr"/>
            <a:r>
              <a:rPr lang="sv-SE">
                <a:solidFill>
                  <a:schemeClr val="bg2">
                    <a:lumMod val="90000"/>
                  </a:schemeClr>
                </a:solidFill>
              </a:rPr>
              <a:t>SDV 1.2</a:t>
            </a:r>
          </a:p>
        </p:txBody>
      </p:sp>
      <p:sp>
        <p:nvSpPr>
          <p:cNvPr id="15" name="textruta 14">
            <a:extLst>
              <a:ext uri="{FF2B5EF4-FFF2-40B4-BE49-F238E27FC236}">
                <a16:creationId xmlns:a16="http://schemas.microsoft.com/office/drawing/2014/main" id="{3A57FF1B-7155-9CEE-934C-CBF445394942}"/>
              </a:ext>
            </a:extLst>
          </p:cNvPr>
          <p:cNvSpPr txBox="1"/>
          <p:nvPr/>
        </p:nvSpPr>
        <p:spPr>
          <a:xfrm>
            <a:off x="4512346" y="4822962"/>
            <a:ext cx="1588305" cy="369332"/>
          </a:xfrm>
          <a:prstGeom prst="rect">
            <a:avLst/>
          </a:prstGeom>
          <a:noFill/>
        </p:spPr>
        <p:txBody>
          <a:bodyPr wrap="square">
            <a:spAutoFit/>
          </a:bodyPr>
          <a:lstStyle/>
          <a:p>
            <a:pPr algn="ctr"/>
            <a:r>
              <a:rPr lang="sv-SE">
                <a:solidFill>
                  <a:schemeClr val="bg2">
                    <a:lumMod val="90000"/>
                  </a:schemeClr>
                </a:solidFill>
              </a:rPr>
              <a:t>SDV 1.3 osv</a:t>
            </a:r>
          </a:p>
        </p:txBody>
      </p:sp>
    </p:spTree>
    <p:extLst>
      <p:ext uri="{BB962C8B-B14F-4D97-AF65-F5344CB8AC3E}">
        <p14:creationId xmlns:p14="http://schemas.microsoft.com/office/powerpoint/2010/main" val="1589226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000"/>
                                        <p:tgtEl>
                                          <p:spTgt spid="2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childTnLst>
                                </p:cTn>
                              </p:par>
                              <p:par>
                                <p:cTn id="10" presetID="22" presetClass="entr" presetSubtype="4"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0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10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wipe(down)">
                                      <p:cBhvr>
                                        <p:cTn id="23" dur="2000"/>
                                        <p:tgtEl>
                                          <p:spTgt spid="9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13"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74E84A4-865D-B5FF-FEEE-B507C9AA3F19}"/>
              </a:ext>
            </a:extLst>
          </p:cNvPr>
          <p:cNvSpPr>
            <a:spLocks noGrp="1"/>
          </p:cNvSpPr>
          <p:nvPr>
            <p:ph type="title"/>
          </p:nvPr>
        </p:nvSpPr>
        <p:spPr/>
        <p:txBody>
          <a:bodyPr/>
          <a:lstStyle/>
          <a:p>
            <a:r>
              <a:rPr lang="sv-SE">
                <a:solidFill>
                  <a:schemeClr val="accent1"/>
                </a:solidFill>
              </a:rPr>
              <a:t>Utrullningen hos oss inom </a:t>
            </a:r>
            <a:r>
              <a:rPr lang="sv-SE">
                <a:solidFill>
                  <a:schemeClr val="accent6"/>
                </a:solidFill>
              </a:rPr>
              <a:t>[XX]</a:t>
            </a:r>
          </a:p>
        </p:txBody>
      </p:sp>
      <p:sp>
        <p:nvSpPr>
          <p:cNvPr id="3" name="Platshållare för innehåll 2">
            <a:extLst>
              <a:ext uri="{FF2B5EF4-FFF2-40B4-BE49-F238E27FC236}">
                <a16:creationId xmlns:a16="http://schemas.microsoft.com/office/drawing/2014/main" id="{12C2E280-F97A-77F7-EDC8-91F9B9B3672A}"/>
              </a:ext>
            </a:extLst>
          </p:cNvPr>
          <p:cNvSpPr>
            <a:spLocks noGrp="1"/>
          </p:cNvSpPr>
          <p:nvPr>
            <p:ph idx="1"/>
          </p:nvPr>
        </p:nvSpPr>
        <p:spPr>
          <a:xfrm>
            <a:off x="609600" y="1201479"/>
            <a:ext cx="10972800" cy="5296521"/>
          </a:xfrm>
        </p:spPr>
        <p:txBody>
          <a:bodyPr/>
          <a:lstStyle/>
          <a:p>
            <a:pPr marL="0" indent="0">
              <a:spcBef>
                <a:spcPts val="0"/>
              </a:spcBef>
              <a:buNone/>
            </a:pPr>
            <a:r>
              <a:rPr lang="sv-SE" sz="2000" b="1"/>
              <a:t>Utrullningsansvarig:</a:t>
            </a:r>
          </a:p>
          <a:p>
            <a:pPr marL="0" indent="0">
              <a:spcBef>
                <a:spcPts val="0"/>
              </a:spcBef>
              <a:buNone/>
            </a:pPr>
            <a:r>
              <a:rPr lang="sv-SE" sz="2000"/>
              <a:t>Namne </a:t>
            </a:r>
            <a:r>
              <a:rPr lang="sv-SE" sz="2000" err="1"/>
              <a:t>Namnsson</a:t>
            </a:r>
            <a:endParaRPr lang="sv-SE" sz="2000"/>
          </a:p>
          <a:p>
            <a:pPr marL="0" indent="0">
              <a:spcBef>
                <a:spcPts val="0"/>
              </a:spcBef>
              <a:buNone/>
            </a:pPr>
            <a:endParaRPr lang="sv-SE" sz="2000"/>
          </a:p>
          <a:p>
            <a:pPr marL="0" indent="0">
              <a:spcBef>
                <a:spcPts val="0"/>
              </a:spcBef>
              <a:buNone/>
            </a:pPr>
            <a:r>
              <a:rPr lang="sv-SE" sz="1800" b="1"/>
              <a:t>Utrullningsledare per VO </a:t>
            </a:r>
            <a:r>
              <a:rPr lang="sv-SE" sz="1800" b="1">
                <a:solidFill>
                  <a:schemeClr val="accent6"/>
                </a:solidFill>
              </a:rPr>
              <a:t>[eller vad som gäller hos er]:</a:t>
            </a:r>
          </a:p>
          <a:p>
            <a:pPr marL="0" indent="0">
              <a:spcBef>
                <a:spcPts val="0"/>
              </a:spcBef>
              <a:buNone/>
            </a:pPr>
            <a:r>
              <a:rPr lang="sv-SE" sz="1800"/>
              <a:t>Namne </a:t>
            </a:r>
            <a:r>
              <a:rPr lang="sv-SE" sz="1800" err="1"/>
              <a:t>Namnsson</a:t>
            </a:r>
            <a:endParaRPr lang="sv-SE" sz="1800"/>
          </a:p>
          <a:p>
            <a:pPr marL="0" indent="0">
              <a:spcBef>
                <a:spcPts val="0"/>
              </a:spcBef>
              <a:buNone/>
            </a:pPr>
            <a:endParaRPr lang="sv-SE" sz="1800" b="1">
              <a:solidFill>
                <a:schemeClr val="accent6"/>
              </a:solidFill>
            </a:endParaRPr>
          </a:p>
          <a:p>
            <a:pPr marL="0" indent="0">
              <a:spcBef>
                <a:spcPts val="0"/>
              </a:spcBef>
              <a:buNone/>
            </a:pPr>
            <a:r>
              <a:rPr lang="sv-SE" sz="1800" b="1">
                <a:solidFill>
                  <a:schemeClr val="accent6"/>
                </a:solidFill>
              </a:rPr>
              <a:t>[Vart man vänder sig för frågor?]</a:t>
            </a:r>
          </a:p>
          <a:p>
            <a:pPr marL="0" indent="0">
              <a:spcBef>
                <a:spcPts val="0"/>
              </a:spcBef>
              <a:buNone/>
            </a:pPr>
            <a:r>
              <a:rPr lang="sv-SE" sz="1800" b="1">
                <a:solidFill>
                  <a:schemeClr val="accent6"/>
                </a:solidFill>
              </a:rPr>
              <a:t>[Informationskanaler för att få veta mer?]</a:t>
            </a:r>
          </a:p>
          <a:p>
            <a:pPr marL="0" indent="0">
              <a:spcBef>
                <a:spcPts val="0"/>
              </a:spcBef>
              <a:buNone/>
            </a:pPr>
            <a:r>
              <a:rPr lang="sv-SE" sz="1800" b="1">
                <a:solidFill>
                  <a:schemeClr val="accent6"/>
                </a:solidFill>
              </a:rPr>
              <a:t>[Kort: vad händer just nu och vad är nästa steg?] </a:t>
            </a:r>
          </a:p>
          <a:p>
            <a:pPr marL="0" indent="0">
              <a:spcBef>
                <a:spcPts val="0"/>
              </a:spcBef>
              <a:buNone/>
            </a:pPr>
            <a:endParaRPr lang="sv-SE" sz="1800" b="1">
              <a:solidFill>
                <a:schemeClr val="accent6"/>
              </a:solidFill>
            </a:endParaRPr>
          </a:p>
          <a:p>
            <a:pPr marL="0" indent="0">
              <a:spcBef>
                <a:spcPts val="0"/>
              </a:spcBef>
              <a:buNone/>
            </a:pPr>
            <a:endParaRPr lang="sv-SE" sz="1800"/>
          </a:p>
          <a:p>
            <a:pPr marL="0" indent="0">
              <a:spcBef>
                <a:spcPts val="0"/>
              </a:spcBef>
              <a:buNone/>
            </a:pPr>
            <a:endParaRPr lang="sv-SE" sz="1800"/>
          </a:p>
          <a:p>
            <a:pPr marL="0" indent="0">
              <a:spcBef>
                <a:spcPts val="0"/>
              </a:spcBef>
              <a:buNone/>
            </a:pPr>
            <a:endParaRPr lang="sv-SE" sz="1800"/>
          </a:p>
          <a:p>
            <a:pPr marL="0" indent="0">
              <a:spcBef>
                <a:spcPts val="0"/>
              </a:spcBef>
              <a:buNone/>
            </a:pPr>
            <a:endParaRPr lang="sv-SE" sz="1800"/>
          </a:p>
          <a:p>
            <a:pPr marL="0" indent="0">
              <a:spcBef>
                <a:spcPts val="0"/>
              </a:spcBef>
              <a:buNone/>
            </a:pPr>
            <a:endParaRPr lang="sv-SE" sz="1800"/>
          </a:p>
          <a:p>
            <a:pPr marL="0" indent="0">
              <a:spcBef>
                <a:spcPts val="0"/>
              </a:spcBef>
              <a:buNone/>
            </a:pPr>
            <a:r>
              <a:rPr lang="sv-SE" sz="1800"/>
              <a:t>Regiongemensam info om SDV finns på </a:t>
            </a:r>
            <a:r>
              <a:rPr lang="sv-SE" sz="1800">
                <a:hlinkClick r:id="rId3"/>
              </a:rPr>
              <a:t>intranätet</a:t>
            </a:r>
            <a:r>
              <a:rPr lang="sv-SE" sz="1800"/>
              <a:t> samt på </a:t>
            </a:r>
            <a:r>
              <a:rPr lang="sv-SE" sz="1800">
                <a:hlinkClick r:id="rId4" tooltip="Länk till Vårdgivare Skåne på webben"/>
              </a:rPr>
              <a:t>Vårdgivare Skåne</a:t>
            </a:r>
            <a:r>
              <a:rPr lang="sv-SE" sz="1800"/>
              <a:t>. </a:t>
            </a:r>
            <a:br>
              <a:rPr lang="sv-SE" sz="1800"/>
            </a:br>
            <a:r>
              <a:rPr lang="sv-SE" sz="1800"/>
              <a:t>Där hittar du bland annat vanliga frågor och svar, filmer med mera.</a:t>
            </a:r>
            <a:endParaRPr lang="sv-SE" sz="1800" b="1">
              <a:solidFill>
                <a:schemeClr val="accent6"/>
              </a:solidFill>
            </a:endParaRPr>
          </a:p>
        </p:txBody>
      </p:sp>
    </p:spTree>
    <p:extLst>
      <p:ext uri="{BB962C8B-B14F-4D97-AF65-F5344CB8AC3E}">
        <p14:creationId xmlns:p14="http://schemas.microsoft.com/office/powerpoint/2010/main" val="227982099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4835FA-068C-3935-42B3-E8E959C554DF}"/>
              </a:ext>
            </a:extLst>
          </p:cNvPr>
          <p:cNvSpPr>
            <a:spLocks noGrp="1"/>
          </p:cNvSpPr>
          <p:nvPr>
            <p:ph type="title"/>
          </p:nvPr>
        </p:nvSpPr>
        <p:spPr>
          <a:xfrm>
            <a:off x="313755" y="210795"/>
            <a:ext cx="10972800" cy="745786"/>
          </a:xfrm>
        </p:spPr>
        <p:txBody>
          <a:bodyPr/>
          <a:lstStyle/>
          <a:p>
            <a:r>
              <a:rPr lang="sv-SE" sz="4000"/>
              <a:t>Bikupa:</a:t>
            </a:r>
          </a:p>
        </p:txBody>
      </p:sp>
      <p:pic>
        <p:nvPicPr>
          <p:cNvPr id="7" name="Bildobjekt 6" descr="En bild som visar person, tecknad serie, konst&#10;&#10;Automatiskt genererad beskrivning">
            <a:extLst>
              <a:ext uri="{FF2B5EF4-FFF2-40B4-BE49-F238E27FC236}">
                <a16:creationId xmlns:a16="http://schemas.microsoft.com/office/drawing/2014/main" id="{3DB4EDE0-8031-9F56-B527-E6B703C0D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38" y="1786154"/>
            <a:ext cx="3026171" cy="8419738"/>
          </a:xfrm>
          <a:prstGeom prst="rect">
            <a:avLst/>
          </a:prstGeom>
        </p:spPr>
      </p:pic>
      <p:grpSp>
        <p:nvGrpSpPr>
          <p:cNvPr id="5" name="Grupp 4">
            <a:extLst>
              <a:ext uri="{FF2B5EF4-FFF2-40B4-BE49-F238E27FC236}">
                <a16:creationId xmlns:a16="http://schemas.microsoft.com/office/drawing/2014/main" id="{F2BF51B0-5F30-8194-A1C1-E9C763EA06F5}"/>
              </a:ext>
            </a:extLst>
          </p:cNvPr>
          <p:cNvGrpSpPr/>
          <p:nvPr/>
        </p:nvGrpSpPr>
        <p:grpSpPr>
          <a:xfrm>
            <a:off x="3546390" y="3355888"/>
            <a:ext cx="6039214" cy="2845077"/>
            <a:chOff x="2603500" y="973063"/>
            <a:chExt cx="7137400" cy="3668488"/>
          </a:xfrm>
          <a:solidFill>
            <a:schemeClr val="accent1"/>
          </a:solidFill>
        </p:grpSpPr>
        <p:sp>
          <p:nvSpPr>
            <p:cNvPr id="6" name="Pratbubbla: oval 5">
              <a:extLst>
                <a:ext uri="{FF2B5EF4-FFF2-40B4-BE49-F238E27FC236}">
                  <a16:creationId xmlns:a16="http://schemas.microsoft.com/office/drawing/2014/main" id="{0A15BC6C-237F-C1AC-0F6E-D6EEFCCB158F}"/>
                </a:ext>
              </a:extLst>
            </p:cNvPr>
            <p:cNvSpPr/>
            <p:nvPr/>
          </p:nvSpPr>
          <p:spPr>
            <a:xfrm>
              <a:off x="2603500" y="973063"/>
              <a:ext cx="7137400" cy="3668488"/>
            </a:xfrm>
            <a:prstGeom prst="wedgeEllipseCallout">
              <a:avLst>
                <a:gd name="adj1" fmla="val 47868"/>
                <a:gd name="adj2" fmla="val -63211"/>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4000"/>
            </a:p>
          </p:txBody>
        </p:sp>
        <p:sp>
          <p:nvSpPr>
            <p:cNvPr id="8" name="textruta 7">
              <a:extLst>
                <a:ext uri="{FF2B5EF4-FFF2-40B4-BE49-F238E27FC236}">
                  <a16:creationId xmlns:a16="http://schemas.microsoft.com/office/drawing/2014/main" id="{A14C7827-9CA4-6ACB-FDEC-002146AD7C10}"/>
                </a:ext>
              </a:extLst>
            </p:cNvPr>
            <p:cNvSpPr txBox="1"/>
            <p:nvPr/>
          </p:nvSpPr>
          <p:spPr>
            <a:xfrm>
              <a:off x="3194049" y="2084031"/>
              <a:ext cx="6108700" cy="1446550"/>
            </a:xfrm>
            <a:prstGeom prst="rect">
              <a:avLst/>
            </a:prstGeom>
            <a:grpFill/>
          </p:spPr>
          <p:txBody>
            <a:bodyPr wrap="square">
              <a:spAutoFit/>
            </a:bodyPr>
            <a:lstStyle/>
            <a:p>
              <a:pPr algn="ctr"/>
              <a:r>
                <a:rPr lang="sv-SE" sz="4400">
                  <a:solidFill>
                    <a:schemeClr val="accent2"/>
                  </a:solidFill>
                </a:rPr>
                <a:t>Vilka utmaningar </a:t>
              </a:r>
              <a:br>
                <a:rPr lang="sv-SE" sz="4400">
                  <a:solidFill>
                    <a:schemeClr val="accent2"/>
                  </a:solidFill>
                </a:rPr>
              </a:br>
              <a:r>
                <a:rPr lang="sv-SE" sz="4400">
                  <a:solidFill>
                    <a:schemeClr val="accent2"/>
                  </a:solidFill>
                </a:rPr>
                <a:t>ser du? </a:t>
              </a:r>
            </a:p>
          </p:txBody>
        </p:sp>
      </p:grpSp>
      <p:grpSp>
        <p:nvGrpSpPr>
          <p:cNvPr id="10" name="Grupp 9">
            <a:extLst>
              <a:ext uri="{FF2B5EF4-FFF2-40B4-BE49-F238E27FC236}">
                <a16:creationId xmlns:a16="http://schemas.microsoft.com/office/drawing/2014/main" id="{56F33B73-1DF6-2099-CDEE-5CC2EE940AF6}"/>
              </a:ext>
            </a:extLst>
          </p:cNvPr>
          <p:cNvGrpSpPr/>
          <p:nvPr/>
        </p:nvGrpSpPr>
        <p:grpSpPr>
          <a:xfrm>
            <a:off x="9719244" y="1445295"/>
            <a:ext cx="1567311" cy="3967409"/>
            <a:chOff x="8993584" y="1361741"/>
            <a:chExt cx="1567311" cy="3967409"/>
          </a:xfrm>
        </p:grpSpPr>
        <p:pic>
          <p:nvPicPr>
            <p:cNvPr id="11" name="Bildobjekt 10">
              <a:extLst>
                <a:ext uri="{FF2B5EF4-FFF2-40B4-BE49-F238E27FC236}">
                  <a16:creationId xmlns:a16="http://schemas.microsoft.com/office/drawing/2014/main" id="{8B0299BD-4CB4-E20E-FA7F-FF9261B59D3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993584" y="1361741"/>
              <a:ext cx="1567311" cy="3967409"/>
            </a:xfrm>
            <a:prstGeom prst="rect">
              <a:avLst/>
            </a:prstGeom>
            <a:effectLst>
              <a:outerShdw blurRad="50800" dist="38100" dir="2700000" algn="tl" rotWithShape="0">
                <a:prstClr val="black">
                  <a:alpha val="40000"/>
                </a:prstClr>
              </a:outerShdw>
            </a:effectLst>
          </p:spPr>
        </p:pic>
        <p:sp>
          <p:nvSpPr>
            <p:cNvPr id="12" name="Rektangel: rundade hörn 11">
              <a:extLst>
                <a:ext uri="{FF2B5EF4-FFF2-40B4-BE49-F238E27FC236}">
                  <a16:creationId xmlns:a16="http://schemas.microsoft.com/office/drawing/2014/main" id="{5DF5324E-52F4-8161-1ACD-EA0296BE5561}"/>
                </a:ext>
              </a:extLst>
            </p:cNvPr>
            <p:cNvSpPr/>
            <p:nvPr/>
          </p:nvSpPr>
          <p:spPr>
            <a:xfrm rot="3509655">
              <a:off x="9223744" y="2852731"/>
              <a:ext cx="184409" cy="17568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 name="Grupp 2">
            <a:extLst>
              <a:ext uri="{FF2B5EF4-FFF2-40B4-BE49-F238E27FC236}">
                <a16:creationId xmlns:a16="http://schemas.microsoft.com/office/drawing/2014/main" id="{1CB56351-3B38-38EE-88F3-86BF84C9DBD9}"/>
              </a:ext>
            </a:extLst>
          </p:cNvPr>
          <p:cNvGrpSpPr/>
          <p:nvPr/>
        </p:nvGrpSpPr>
        <p:grpSpPr>
          <a:xfrm>
            <a:off x="2468367" y="770369"/>
            <a:ext cx="6328295" cy="2845078"/>
            <a:chOff x="2603500" y="973063"/>
            <a:chExt cx="7137400" cy="3668488"/>
          </a:xfrm>
        </p:grpSpPr>
        <p:sp>
          <p:nvSpPr>
            <p:cNvPr id="4" name="Pratbubbla: oval 3">
              <a:extLst>
                <a:ext uri="{FF2B5EF4-FFF2-40B4-BE49-F238E27FC236}">
                  <a16:creationId xmlns:a16="http://schemas.microsoft.com/office/drawing/2014/main" id="{5CE2D588-517A-7EB9-2A7C-435E51586476}"/>
                </a:ext>
              </a:extLst>
            </p:cNvPr>
            <p:cNvSpPr/>
            <p:nvPr/>
          </p:nvSpPr>
          <p:spPr>
            <a:xfrm>
              <a:off x="2603500" y="973063"/>
              <a:ext cx="7137400" cy="3668488"/>
            </a:xfrm>
            <a:prstGeom prst="wedgeEllipseCallout">
              <a:avLst>
                <a:gd name="adj1" fmla="val -53502"/>
                <a:gd name="adj2" fmla="val 49677"/>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4000"/>
            </a:p>
          </p:txBody>
        </p:sp>
        <p:sp>
          <p:nvSpPr>
            <p:cNvPr id="9" name="textruta 8">
              <a:extLst>
                <a:ext uri="{FF2B5EF4-FFF2-40B4-BE49-F238E27FC236}">
                  <a16:creationId xmlns:a16="http://schemas.microsoft.com/office/drawing/2014/main" id="{5F0651D9-B39D-FD28-45FC-D5A6CFB40E10}"/>
                </a:ext>
              </a:extLst>
            </p:cNvPr>
            <p:cNvSpPr txBox="1"/>
            <p:nvPr/>
          </p:nvSpPr>
          <p:spPr>
            <a:xfrm>
              <a:off x="3236839" y="1819702"/>
              <a:ext cx="6108700" cy="1446550"/>
            </a:xfrm>
            <a:prstGeom prst="rect">
              <a:avLst/>
            </a:prstGeom>
            <a:noFill/>
          </p:spPr>
          <p:txBody>
            <a:bodyPr wrap="square">
              <a:spAutoFit/>
            </a:bodyPr>
            <a:lstStyle/>
            <a:p>
              <a:pPr algn="ctr"/>
              <a:r>
                <a:rPr lang="sv-SE" sz="4400">
                  <a:solidFill>
                    <a:schemeClr val="accent2"/>
                  </a:solidFill>
                </a:rPr>
                <a:t>Vilka fördelar </a:t>
              </a:r>
              <a:br>
                <a:rPr lang="sv-SE" sz="4400">
                  <a:solidFill>
                    <a:schemeClr val="accent2"/>
                  </a:solidFill>
                </a:rPr>
              </a:br>
              <a:r>
                <a:rPr lang="sv-SE" sz="4400">
                  <a:solidFill>
                    <a:schemeClr val="accent2"/>
                  </a:solidFill>
                </a:rPr>
                <a:t>ser du med SDV? </a:t>
              </a:r>
            </a:p>
          </p:txBody>
        </p:sp>
      </p:grpSp>
    </p:spTree>
    <p:extLst>
      <p:ext uri="{BB962C8B-B14F-4D97-AF65-F5344CB8AC3E}">
        <p14:creationId xmlns:p14="http://schemas.microsoft.com/office/powerpoint/2010/main" val="118615760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D6807430-0FF3-AEFF-A42F-6F8AFCA25EAD}"/>
              </a:ext>
            </a:extLst>
          </p:cNvPr>
          <p:cNvGrpSpPr/>
          <p:nvPr/>
        </p:nvGrpSpPr>
        <p:grpSpPr>
          <a:xfrm>
            <a:off x="1624210" y="1065081"/>
            <a:ext cx="8996780" cy="5606062"/>
            <a:chOff x="2108200" y="1032750"/>
            <a:chExt cx="8293788" cy="5168014"/>
          </a:xfrm>
          <a:solidFill>
            <a:schemeClr val="tx2">
              <a:lumMod val="20000"/>
              <a:lumOff val="80000"/>
            </a:schemeClr>
          </a:solidFill>
        </p:grpSpPr>
        <p:sp>
          <p:nvSpPr>
            <p:cNvPr id="16" name="Rektangel: rundade hörn 15">
              <a:extLst>
                <a:ext uri="{FF2B5EF4-FFF2-40B4-BE49-F238E27FC236}">
                  <a16:creationId xmlns:a16="http://schemas.microsoft.com/office/drawing/2014/main" id="{FA049B3A-4141-2172-CC71-ED70155512E3}"/>
                </a:ext>
              </a:extLst>
            </p:cNvPr>
            <p:cNvSpPr/>
            <p:nvPr/>
          </p:nvSpPr>
          <p:spPr>
            <a:xfrm>
              <a:off x="2108200" y="1105786"/>
              <a:ext cx="8077200" cy="4825114"/>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 name="Rak koppling 17">
              <a:extLst>
                <a:ext uri="{FF2B5EF4-FFF2-40B4-BE49-F238E27FC236}">
                  <a16:creationId xmlns:a16="http://schemas.microsoft.com/office/drawing/2014/main" id="{D195EE8B-3E14-1796-8899-B273C30AF4FC}"/>
                </a:ext>
              </a:extLst>
            </p:cNvPr>
            <p:cNvCxnSpPr/>
            <p:nvPr/>
          </p:nvCxnSpPr>
          <p:spPr>
            <a:xfrm flipV="1">
              <a:off x="6167359" y="1032750"/>
              <a:ext cx="0" cy="5168014"/>
            </a:xfrm>
            <a:prstGeom prst="line">
              <a:avLst/>
            </a:prstGeom>
            <a:grpFill/>
            <a:ln w="1016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FEB47F19-0A9C-5DBB-9C9E-9952639C054A}"/>
                </a:ext>
              </a:extLst>
            </p:cNvPr>
            <p:cNvCxnSpPr>
              <a:cxnSpLocks/>
            </p:cNvCxnSpPr>
            <p:nvPr/>
          </p:nvCxnSpPr>
          <p:spPr>
            <a:xfrm>
              <a:off x="2108200" y="3518343"/>
              <a:ext cx="8293788" cy="0"/>
            </a:xfrm>
            <a:prstGeom prst="line">
              <a:avLst/>
            </a:prstGeom>
            <a:grpFill/>
            <a:ln w="1016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Rubrik 1">
            <a:extLst>
              <a:ext uri="{FF2B5EF4-FFF2-40B4-BE49-F238E27FC236}">
                <a16:creationId xmlns:a16="http://schemas.microsoft.com/office/drawing/2014/main" id="{F74835FA-068C-3935-42B3-E8E959C554DF}"/>
              </a:ext>
            </a:extLst>
          </p:cNvPr>
          <p:cNvSpPr>
            <a:spLocks noGrp="1"/>
          </p:cNvSpPr>
          <p:nvPr>
            <p:ph type="title"/>
          </p:nvPr>
        </p:nvSpPr>
        <p:spPr>
          <a:xfrm>
            <a:off x="26601" y="99316"/>
            <a:ext cx="12191998" cy="735007"/>
          </a:xfrm>
        </p:spPr>
        <p:txBody>
          <a:bodyPr/>
          <a:lstStyle/>
          <a:p>
            <a:pPr algn="ctr"/>
            <a:r>
              <a:rPr lang="sv-SE" sz="2000" b="0"/>
              <a:t>Dialogövning: </a:t>
            </a:r>
            <a:br>
              <a:rPr lang="sv-SE" sz="2000"/>
            </a:br>
            <a:r>
              <a:rPr lang="sv-SE"/>
              <a:t>Hur känner du inför förändringen med SDV?</a:t>
            </a:r>
          </a:p>
        </p:txBody>
      </p:sp>
      <p:sp>
        <p:nvSpPr>
          <p:cNvPr id="30" name="textruta 29">
            <a:extLst>
              <a:ext uri="{FF2B5EF4-FFF2-40B4-BE49-F238E27FC236}">
                <a16:creationId xmlns:a16="http://schemas.microsoft.com/office/drawing/2014/main" id="{D806DC38-4DEF-2920-2E10-0F89540B9847}"/>
              </a:ext>
            </a:extLst>
          </p:cNvPr>
          <p:cNvSpPr txBox="1"/>
          <p:nvPr/>
        </p:nvSpPr>
        <p:spPr>
          <a:xfrm>
            <a:off x="1694583" y="1887036"/>
            <a:ext cx="4333470" cy="1200329"/>
          </a:xfrm>
          <a:prstGeom prst="rect">
            <a:avLst/>
          </a:prstGeom>
          <a:noFill/>
        </p:spPr>
        <p:txBody>
          <a:bodyPr wrap="square">
            <a:spAutoFit/>
          </a:bodyPr>
          <a:lstStyle/>
          <a:p>
            <a:pPr algn="ctr"/>
            <a:r>
              <a:rPr lang="sv-SE" sz="3200" b="1">
                <a:solidFill>
                  <a:schemeClr val="accent1"/>
                </a:solidFill>
              </a:rPr>
              <a:t>Tillförsikt</a:t>
            </a:r>
          </a:p>
          <a:p>
            <a:pPr algn="ctr"/>
            <a:r>
              <a:rPr lang="sv-SE" sz="2000">
                <a:solidFill>
                  <a:schemeClr val="accent1"/>
                </a:solidFill>
              </a:rPr>
              <a:t>Vi kommer att </a:t>
            </a:r>
          </a:p>
          <a:p>
            <a:pPr algn="ctr"/>
            <a:r>
              <a:rPr lang="sv-SE" sz="2000">
                <a:solidFill>
                  <a:schemeClr val="accent1"/>
                </a:solidFill>
              </a:rPr>
              <a:t>klara av det här.</a:t>
            </a:r>
          </a:p>
        </p:txBody>
      </p:sp>
      <p:sp>
        <p:nvSpPr>
          <p:cNvPr id="31" name="textruta 30">
            <a:extLst>
              <a:ext uri="{FF2B5EF4-FFF2-40B4-BE49-F238E27FC236}">
                <a16:creationId xmlns:a16="http://schemas.microsoft.com/office/drawing/2014/main" id="{D6FFFDB6-8FE8-9624-2E5F-1415A6DC7542}"/>
              </a:ext>
            </a:extLst>
          </p:cNvPr>
          <p:cNvSpPr txBox="1"/>
          <p:nvPr/>
        </p:nvSpPr>
        <p:spPr>
          <a:xfrm>
            <a:off x="6052395" y="4381327"/>
            <a:ext cx="4333649" cy="892552"/>
          </a:xfrm>
          <a:prstGeom prst="rect">
            <a:avLst/>
          </a:prstGeom>
          <a:noFill/>
        </p:spPr>
        <p:txBody>
          <a:bodyPr wrap="square">
            <a:spAutoFit/>
          </a:bodyPr>
          <a:lstStyle/>
          <a:p>
            <a:pPr algn="ctr"/>
            <a:r>
              <a:rPr lang="sv-SE" sz="3200" b="1">
                <a:solidFill>
                  <a:schemeClr val="accent1"/>
                </a:solidFill>
              </a:rPr>
              <a:t>Skepsis</a:t>
            </a:r>
          </a:p>
          <a:p>
            <a:pPr algn="ctr"/>
            <a:r>
              <a:rPr lang="sv-SE" sz="2000">
                <a:solidFill>
                  <a:schemeClr val="accent1"/>
                </a:solidFill>
              </a:rPr>
              <a:t>Det kommer aldrig att gå!</a:t>
            </a:r>
          </a:p>
        </p:txBody>
      </p:sp>
      <p:sp>
        <p:nvSpPr>
          <p:cNvPr id="33" name="textruta 32">
            <a:extLst>
              <a:ext uri="{FF2B5EF4-FFF2-40B4-BE49-F238E27FC236}">
                <a16:creationId xmlns:a16="http://schemas.microsoft.com/office/drawing/2014/main" id="{2BDFD681-30BE-621A-793F-E8045A2532CD}"/>
              </a:ext>
            </a:extLst>
          </p:cNvPr>
          <p:cNvSpPr txBox="1"/>
          <p:nvPr/>
        </p:nvSpPr>
        <p:spPr>
          <a:xfrm>
            <a:off x="6067134" y="1887036"/>
            <a:ext cx="4293140" cy="1200329"/>
          </a:xfrm>
          <a:prstGeom prst="rect">
            <a:avLst/>
          </a:prstGeom>
          <a:noFill/>
        </p:spPr>
        <p:txBody>
          <a:bodyPr wrap="square">
            <a:spAutoFit/>
          </a:bodyPr>
          <a:lstStyle/>
          <a:p>
            <a:pPr algn="ctr"/>
            <a:r>
              <a:rPr lang="sv-SE" sz="3200" b="1">
                <a:solidFill>
                  <a:schemeClr val="accent1"/>
                </a:solidFill>
              </a:rPr>
              <a:t>Förväntan</a:t>
            </a:r>
          </a:p>
          <a:p>
            <a:pPr algn="ctr"/>
            <a:r>
              <a:rPr lang="sv-SE" sz="2000">
                <a:solidFill>
                  <a:schemeClr val="accent1"/>
                </a:solidFill>
              </a:rPr>
              <a:t>Jag ser fram emot </a:t>
            </a:r>
          </a:p>
          <a:p>
            <a:pPr algn="ctr"/>
            <a:r>
              <a:rPr lang="sv-SE" sz="2000">
                <a:solidFill>
                  <a:schemeClr val="accent1"/>
                </a:solidFill>
              </a:rPr>
              <a:t>att sätta igång!</a:t>
            </a:r>
          </a:p>
        </p:txBody>
      </p:sp>
      <p:sp>
        <p:nvSpPr>
          <p:cNvPr id="34" name="textruta 33">
            <a:extLst>
              <a:ext uri="{FF2B5EF4-FFF2-40B4-BE49-F238E27FC236}">
                <a16:creationId xmlns:a16="http://schemas.microsoft.com/office/drawing/2014/main" id="{A8742F0D-F56C-B1E0-76DB-FBDDB77A9FBF}"/>
              </a:ext>
            </a:extLst>
          </p:cNvPr>
          <p:cNvSpPr txBox="1"/>
          <p:nvPr/>
        </p:nvSpPr>
        <p:spPr>
          <a:xfrm>
            <a:off x="1626609" y="4279776"/>
            <a:ext cx="4333470" cy="1508105"/>
          </a:xfrm>
          <a:prstGeom prst="rect">
            <a:avLst/>
          </a:prstGeom>
          <a:noFill/>
        </p:spPr>
        <p:txBody>
          <a:bodyPr wrap="square">
            <a:spAutoFit/>
          </a:bodyPr>
          <a:lstStyle/>
          <a:p>
            <a:pPr algn="ctr"/>
            <a:r>
              <a:rPr lang="sv-SE" sz="3200" b="1">
                <a:solidFill>
                  <a:schemeClr val="accent1"/>
                </a:solidFill>
              </a:rPr>
              <a:t>Oro</a:t>
            </a:r>
          </a:p>
          <a:p>
            <a:pPr algn="ctr"/>
            <a:r>
              <a:rPr lang="sv-SE" sz="2000">
                <a:solidFill>
                  <a:schemeClr val="accent1"/>
                </a:solidFill>
              </a:rPr>
              <a:t>Jag tror på SDV </a:t>
            </a:r>
          </a:p>
          <a:p>
            <a:pPr algn="ctr"/>
            <a:r>
              <a:rPr lang="sv-SE" sz="2000">
                <a:solidFill>
                  <a:schemeClr val="accent1"/>
                </a:solidFill>
              </a:rPr>
              <a:t>men är orolig för hur det </a:t>
            </a:r>
          </a:p>
          <a:p>
            <a:pPr algn="ctr"/>
            <a:r>
              <a:rPr lang="sv-SE" sz="2000">
                <a:solidFill>
                  <a:schemeClr val="accent1"/>
                </a:solidFill>
              </a:rPr>
              <a:t>ska påverka mig.</a:t>
            </a:r>
          </a:p>
        </p:txBody>
      </p:sp>
      <p:grpSp>
        <p:nvGrpSpPr>
          <p:cNvPr id="35" name="Grupp 34">
            <a:extLst>
              <a:ext uri="{FF2B5EF4-FFF2-40B4-BE49-F238E27FC236}">
                <a16:creationId xmlns:a16="http://schemas.microsoft.com/office/drawing/2014/main" id="{960850AC-10D3-BD72-6D5F-731FDB1D8DCA}"/>
              </a:ext>
            </a:extLst>
          </p:cNvPr>
          <p:cNvGrpSpPr/>
          <p:nvPr/>
        </p:nvGrpSpPr>
        <p:grpSpPr>
          <a:xfrm>
            <a:off x="270404" y="2252307"/>
            <a:ext cx="1881734" cy="3140697"/>
            <a:chOff x="188107" y="1524122"/>
            <a:chExt cx="1881734" cy="3140697"/>
          </a:xfrm>
        </p:grpSpPr>
        <p:pic>
          <p:nvPicPr>
            <p:cNvPr id="22" name="Bildobjekt 21">
              <a:extLst>
                <a:ext uri="{FF2B5EF4-FFF2-40B4-BE49-F238E27FC236}">
                  <a16:creationId xmlns:a16="http://schemas.microsoft.com/office/drawing/2014/main" id="{D4D1363A-F666-F6FB-0ED5-854E7999E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07" y="1524122"/>
              <a:ext cx="1560468" cy="2904936"/>
            </a:xfrm>
            <a:prstGeom prst="rect">
              <a:avLst/>
            </a:prstGeom>
            <a:effectLst>
              <a:outerShdw blurRad="50800" dist="38100" dir="2700000" algn="tl" rotWithShape="0">
                <a:prstClr val="black">
                  <a:alpha val="40000"/>
                </a:prstClr>
              </a:outerShdw>
            </a:effectLst>
          </p:spPr>
        </p:pic>
        <p:pic>
          <p:nvPicPr>
            <p:cNvPr id="27" name="Bildobjekt 26">
              <a:extLst>
                <a:ext uri="{FF2B5EF4-FFF2-40B4-BE49-F238E27FC236}">
                  <a16:creationId xmlns:a16="http://schemas.microsoft.com/office/drawing/2014/main" id="{00ECBB3C-A683-D1D7-6E60-24D1D1D8E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18" y="1536822"/>
              <a:ext cx="1151923" cy="3127997"/>
            </a:xfrm>
            <a:prstGeom prst="rect">
              <a:avLst/>
            </a:prstGeom>
            <a:effectLst>
              <a:outerShdw blurRad="50800" dist="38100" dir="2700000" algn="tl" rotWithShape="0">
                <a:prstClr val="black">
                  <a:alpha val="40000"/>
                </a:prstClr>
              </a:outerShdw>
            </a:effectLst>
          </p:spPr>
        </p:pic>
      </p:grpSp>
      <p:grpSp>
        <p:nvGrpSpPr>
          <p:cNvPr id="50" name="Grupp 49">
            <a:extLst>
              <a:ext uri="{FF2B5EF4-FFF2-40B4-BE49-F238E27FC236}">
                <a16:creationId xmlns:a16="http://schemas.microsoft.com/office/drawing/2014/main" id="{E0A02FFA-34A3-196A-D851-B1FDA149E9EF}"/>
              </a:ext>
            </a:extLst>
          </p:cNvPr>
          <p:cNvGrpSpPr/>
          <p:nvPr/>
        </p:nvGrpSpPr>
        <p:grpSpPr>
          <a:xfrm>
            <a:off x="9681832" y="2054432"/>
            <a:ext cx="2204846" cy="3338572"/>
            <a:chOff x="9693982" y="2106258"/>
            <a:chExt cx="2204846" cy="3338572"/>
          </a:xfrm>
        </p:grpSpPr>
        <p:grpSp>
          <p:nvGrpSpPr>
            <p:cNvPr id="46" name="Grupp 45">
              <a:extLst>
                <a:ext uri="{FF2B5EF4-FFF2-40B4-BE49-F238E27FC236}">
                  <a16:creationId xmlns:a16="http://schemas.microsoft.com/office/drawing/2014/main" id="{4AAF076E-1774-0044-4060-E5D098DBE7AD}"/>
                </a:ext>
              </a:extLst>
            </p:cNvPr>
            <p:cNvGrpSpPr/>
            <p:nvPr/>
          </p:nvGrpSpPr>
          <p:grpSpPr>
            <a:xfrm>
              <a:off x="9715703" y="2106258"/>
              <a:ext cx="1367997" cy="2904936"/>
              <a:chOff x="1561489" y="249261"/>
              <a:chExt cx="1791332" cy="3803888"/>
            </a:xfrm>
          </p:grpSpPr>
          <p:pic>
            <p:nvPicPr>
              <p:cNvPr id="48" name="Bildobjekt 47">
                <a:extLst>
                  <a:ext uri="{FF2B5EF4-FFF2-40B4-BE49-F238E27FC236}">
                    <a16:creationId xmlns:a16="http://schemas.microsoft.com/office/drawing/2014/main" id="{89A7B9F8-7C05-C13B-346E-622C512317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1489" y="249261"/>
                <a:ext cx="1791332" cy="3803888"/>
              </a:xfrm>
              <a:prstGeom prst="rect">
                <a:avLst/>
              </a:prstGeom>
              <a:effectLst>
                <a:outerShdw blurRad="50800" dist="38100" dir="2700000" algn="tl" rotWithShape="0">
                  <a:prstClr val="black">
                    <a:alpha val="40000"/>
                  </a:prstClr>
                </a:outerShdw>
              </a:effectLst>
            </p:spPr>
          </p:pic>
          <p:sp>
            <p:nvSpPr>
              <p:cNvPr id="49" name="Rektangel 15">
                <a:extLst>
                  <a:ext uri="{FF2B5EF4-FFF2-40B4-BE49-F238E27FC236}">
                    <a16:creationId xmlns:a16="http://schemas.microsoft.com/office/drawing/2014/main" id="{147A4A2E-9B7C-871E-CC55-C8A64D78809F}"/>
                  </a:ext>
                </a:extLst>
              </p:cNvPr>
              <p:cNvSpPr/>
              <p:nvPr/>
            </p:nvSpPr>
            <p:spPr>
              <a:xfrm>
                <a:off x="2403302" y="1641042"/>
                <a:ext cx="268844" cy="261868"/>
              </a:xfrm>
              <a:custGeom>
                <a:avLst/>
                <a:gdLst>
                  <a:gd name="connsiteX0" fmla="*/ 0 w 393096"/>
                  <a:gd name="connsiteY0" fmla="*/ 0 h 320512"/>
                  <a:gd name="connsiteX1" fmla="*/ 393096 w 393096"/>
                  <a:gd name="connsiteY1" fmla="*/ 0 h 320512"/>
                  <a:gd name="connsiteX2" fmla="*/ 393096 w 393096"/>
                  <a:gd name="connsiteY2" fmla="*/ 320512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54996 w 393096"/>
                  <a:gd name="connsiteY2" fmla="*/ 290878 h 320512"/>
                  <a:gd name="connsiteX3" fmla="*/ 0 w 393096"/>
                  <a:gd name="connsiteY3" fmla="*/ 320512 h 320512"/>
                  <a:gd name="connsiteX4" fmla="*/ 0 w 393096"/>
                  <a:gd name="connsiteY4" fmla="*/ 0 h 320512"/>
                  <a:gd name="connsiteX0" fmla="*/ 0 w 393096"/>
                  <a:gd name="connsiteY0" fmla="*/ 0 h 324958"/>
                  <a:gd name="connsiteX1" fmla="*/ 393096 w 393096"/>
                  <a:gd name="connsiteY1" fmla="*/ 0 h 324958"/>
                  <a:gd name="connsiteX2" fmla="*/ 354996 w 393096"/>
                  <a:gd name="connsiteY2" fmla="*/ 290878 h 324958"/>
                  <a:gd name="connsiteX3" fmla="*/ 0 w 393096"/>
                  <a:gd name="connsiteY3" fmla="*/ 320512 h 324958"/>
                  <a:gd name="connsiteX4" fmla="*/ 0 w 393096"/>
                  <a:gd name="connsiteY4" fmla="*/ 0 h 324958"/>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59533"/>
                  <a:gd name="connsiteX1" fmla="*/ 393096 w 393096"/>
                  <a:gd name="connsiteY1" fmla="*/ 0 h 359533"/>
                  <a:gd name="connsiteX2" fmla="*/ 340326 w 393096"/>
                  <a:gd name="connsiteY2" fmla="*/ 272948 h 359533"/>
                  <a:gd name="connsiteX3" fmla="*/ 0 w 393096"/>
                  <a:gd name="connsiteY3" fmla="*/ 320512 h 359533"/>
                  <a:gd name="connsiteX4" fmla="*/ 0 w 393096"/>
                  <a:gd name="connsiteY4" fmla="*/ 0 h 359533"/>
                  <a:gd name="connsiteX0" fmla="*/ 0 w 394853"/>
                  <a:gd name="connsiteY0" fmla="*/ 0 h 359533"/>
                  <a:gd name="connsiteX1" fmla="*/ 393096 w 394853"/>
                  <a:gd name="connsiteY1" fmla="*/ 0 h 359533"/>
                  <a:gd name="connsiteX2" fmla="*/ 340326 w 394853"/>
                  <a:gd name="connsiteY2" fmla="*/ 272948 h 359533"/>
                  <a:gd name="connsiteX3" fmla="*/ 0 w 394853"/>
                  <a:gd name="connsiteY3" fmla="*/ 320512 h 359533"/>
                  <a:gd name="connsiteX4" fmla="*/ 0 w 394853"/>
                  <a:gd name="connsiteY4" fmla="*/ 0 h 359533"/>
                  <a:gd name="connsiteX0" fmla="*/ 0 w 394853"/>
                  <a:gd name="connsiteY0" fmla="*/ 0 h 378491"/>
                  <a:gd name="connsiteX1" fmla="*/ 393096 w 394853"/>
                  <a:gd name="connsiteY1" fmla="*/ 0 h 378491"/>
                  <a:gd name="connsiteX2" fmla="*/ 340326 w 394853"/>
                  <a:gd name="connsiteY2" fmla="*/ 272948 h 378491"/>
                  <a:gd name="connsiteX3" fmla="*/ 258137 w 394853"/>
                  <a:gd name="connsiteY3" fmla="*/ 375409 h 378491"/>
                  <a:gd name="connsiteX4" fmla="*/ 0 w 394853"/>
                  <a:gd name="connsiteY4" fmla="*/ 320512 h 378491"/>
                  <a:gd name="connsiteX5" fmla="*/ 0 w 394853"/>
                  <a:gd name="connsiteY5" fmla="*/ 0 h 3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853" h="378491">
                    <a:moveTo>
                      <a:pt x="0" y="0"/>
                    </a:moveTo>
                    <a:lnTo>
                      <a:pt x="393096" y="0"/>
                    </a:lnTo>
                    <a:cubicBezTo>
                      <a:pt x="375506" y="90983"/>
                      <a:pt x="432893" y="225974"/>
                      <a:pt x="340326" y="272948"/>
                    </a:cubicBezTo>
                    <a:cubicBezTo>
                      <a:pt x="316203" y="331984"/>
                      <a:pt x="314858" y="367482"/>
                      <a:pt x="258137" y="375409"/>
                    </a:cubicBezTo>
                    <a:cubicBezTo>
                      <a:pt x="201416" y="383336"/>
                      <a:pt x="41393" y="379549"/>
                      <a:pt x="0" y="320512"/>
                    </a:cubicBezTo>
                    <a:lnTo>
                      <a:pt x="0" y="0"/>
                    </a:lnTo>
                    <a:close/>
                  </a:path>
                </a:pathLst>
              </a:custGeom>
              <a:solidFill>
                <a:srgbClr val="A6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44" name="Bildobjekt 43">
              <a:extLst>
                <a:ext uri="{FF2B5EF4-FFF2-40B4-BE49-F238E27FC236}">
                  <a16:creationId xmlns:a16="http://schemas.microsoft.com/office/drawing/2014/main" id="{8EC28117-BCFD-32A9-D7D7-22D0814137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3982" y="2359894"/>
              <a:ext cx="2204846" cy="3084936"/>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86138071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a:xfrm>
            <a:off x="5010956" y="2887297"/>
            <a:ext cx="6510412" cy="2681296"/>
          </a:xfrm>
        </p:spPr>
        <p:txBody>
          <a:bodyPr/>
          <a:lstStyle/>
          <a:p>
            <a:r>
              <a:rPr lang="sv-SE">
                <a:solidFill>
                  <a:schemeClr val="bg2"/>
                </a:solidFill>
              </a:rPr>
              <a:t>Tack!</a:t>
            </a:r>
            <a:br>
              <a:rPr lang="sv-SE">
                <a:solidFill>
                  <a:schemeClr val="bg2"/>
                </a:solidFill>
              </a:rPr>
            </a:br>
            <a:br>
              <a:rPr lang="sv-SE">
                <a:solidFill>
                  <a:schemeClr val="bg2"/>
                </a:solidFill>
              </a:rPr>
            </a:br>
            <a:r>
              <a:rPr lang="sv-SE" sz="2000" b="0">
                <a:solidFill>
                  <a:schemeClr val="bg2"/>
                </a:solidFill>
              </a:rPr>
              <a:t>Kontaktperson: </a:t>
            </a:r>
            <a:r>
              <a:rPr lang="sv-SE" sz="2000" b="0">
                <a:solidFill>
                  <a:schemeClr val="accent6"/>
                </a:solidFill>
              </a:rPr>
              <a:t>XX</a:t>
            </a:r>
            <a:br>
              <a:rPr lang="sv-SE" sz="2000" b="0">
                <a:solidFill>
                  <a:schemeClr val="bg2"/>
                </a:solidFill>
              </a:rPr>
            </a:br>
            <a:br>
              <a:rPr lang="sv-SE" sz="2000" b="0">
                <a:solidFill>
                  <a:schemeClr val="bg2"/>
                </a:solidFill>
              </a:rPr>
            </a:br>
            <a:r>
              <a:rPr lang="sv-SE" sz="1600" b="0">
                <a:solidFill>
                  <a:schemeClr val="bg2"/>
                </a:solidFill>
              </a:rPr>
              <a:t>Mer information om SDV finns på intranätet och Vårdgivare Skåne</a:t>
            </a:r>
            <a:endParaRPr lang="sv-SE" b="0">
              <a:solidFill>
                <a:schemeClr val="bg2"/>
              </a:solidFill>
            </a:endParaRP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grpSp>
        <p:nvGrpSpPr>
          <p:cNvPr id="2" name="Grupp 1">
            <a:extLst>
              <a:ext uri="{FF2B5EF4-FFF2-40B4-BE49-F238E27FC236}">
                <a16:creationId xmlns:a16="http://schemas.microsoft.com/office/drawing/2014/main" id="{48637003-52B6-27B9-CA6E-9533A3F8E2E1}"/>
              </a:ext>
            </a:extLst>
          </p:cNvPr>
          <p:cNvGrpSpPr/>
          <p:nvPr/>
        </p:nvGrpSpPr>
        <p:grpSpPr>
          <a:xfrm>
            <a:off x="214645" y="914949"/>
            <a:ext cx="4540908" cy="5423457"/>
            <a:chOff x="706279" y="1116340"/>
            <a:chExt cx="4428148" cy="5288786"/>
          </a:xfrm>
        </p:grpSpPr>
        <p:pic>
          <p:nvPicPr>
            <p:cNvPr id="3" name="Bildobjekt 2">
              <a:extLst>
                <a:ext uri="{FF2B5EF4-FFF2-40B4-BE49-F238E27FC236}">
                  <a16:creationId xmlns:a16="http://schemas.microsoft.com/office/drawing/2014/main" id="{695F1168-6D47-BC30-76E1-C8F6994FB6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79" y="1553490"/>
              <a:ext cx="2718690" cy="3803888"/>
            </a:xfrm>
            <a:prstGeom prst="rect">
              <a:avLst/>
            </a:prstGeom>
            <a:effectLst>
              <a:outerShdw blurRad="50800" dist="38100" dir="2700000" algn="tl" rotWithShape="0">
                <a:prstClr val="black">
                  <a:alpha val="40000"/>
                </a:prstClr>
              </a:outerShdw>
            </a:effectLst>
          </p:spPr>
        </p:pic>
        <p:pic>
          <p:nvPicPr>
            <p:cNvPr id="7" name="Bildobjekt 6">
              <a:extLst>
                <a:ext uri="{FF2B5EF4-FFF2-40B4-BE49-F238E27FC236}">
                  <a16:creationId xmlns:a16="http://schemas.microsoft.com/office/drawing/2014/main" id="{42F1F32E-544F-C676-FCF7-44B2A55DC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4030" y="1289398"/>
              <a:ext cx="1395011" cy="3881345"/>
            </a:xfrm>
            <a:prstGeom prst="rect">
              <a:avLst/>
            </a:prstGeom>
            <a:effectLst>
              <a:outerShdw blurRad="50800" dist="38100" dir="2700000" algn="tl" rotWithShape="0">
                <a:prstClr val="black">
                  <a:alpha val="40000"/>
                </a:prstClr>
              </a:outerShdw>
            </a:effectLst>
          </p:spPr>
        </p:pic>
        <p:grpSp>
          <p:nvGrpSpPr>
            <p:cNvPr id="8" name="Grupp 7">
              <a:extLst>
                <a:ext uri="{FF2B5EF4-FFF2-40B4-BE49-F238E27FC236}">
                  <a16:creationId xmlns:a16="http://schemas.microsoft.com/office/drawing/2014/main" id="{2B007D33-8BE9-546F-24EA-5252BFF8D8D1}"/>
                </a:ext>
              </a:extLst>
            </p:cNvPr>
            <p:cNvGrpSpPr/>
            <p:nvPr/>
          </p:nvGrpSpPr>
          <p:grpSpPr>
            <a:xfrm>
              <a:off x="2654151" y="1116340"/>
              <a:ext cx="1300864" cy="3532440"/>
              <a:chOff x="5752948" y="1678752"/>
              <a:chExt cx="2525543" cy="6858000"/>
            </a:xfrm>
          </p:grpSpPr>
          <p:pic>
            <p:nvPicPr>
              <p:cNvPr id="14" name="Bildobjekt 13">
                <a:extLst>
                  <a:ext uri="{FF2B5EF4-FFF2-40B4-BE49-F238E27FC236}">
                    <a16:creationId xmlns:a16="http://schemas.microsoft.com/office/drawing/2014/main" id="{2B0ED45E-485A-CEDF-C836-11BEA7086B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2948" y="1678752"/>
                <a:ext cx="2525543" cy="6858000"/>
              </a:xfrm>
              <a:prstGeom prst="rect">
                <a:avLst/>
              </a:prstGeom>
              <a:effectLst>
                <a:outerShdw blurRad="50800" dist="38100" dir="2700000" algn="tl" rotWithShape="0">
                  <a:prstClr val="black">
                    <a:alpha val="40000"/>
                  </a:prstClr>
                </a:outerShdw>
              </a:effectLst>
            </p:spPr>
          </p:pic>
          <p:sp>
            <p:nvSpPr>
              <p:cNvPr id="15" name="Rektangel 14">
                <a:extLst>
                  <a:ext uri="{FF2B5EF4-FFF2-40B4-BE49-F238E27FC236}">
                    <a16:creationId xmlns:a16="http://schemas.microsoft.com/office/drawing/2014/main" id="{26A4EC81-4A06-7D55-504E-B2D1BB265DBD}"/>
                  </a:ext>
                </a:extLst>
              </p:cNvPr>
              <p:cNvSpPr/>
              <p:nvPr/>
            </p:nvSpPr>
            <p:spPr>
              <a:xfrm rot="1291155">
                <a:off x="5889020" y="4161152"/>
                <a:ext cx="379717" cy="375118"/>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pic>
          <p:nvPicPr>
            <p:cNvPr id="9" name="Bildobjekt 8">
              <a:extLst>
                <a:ext uri="{FF2B5EF4-FFF2-40B4-BE49-F238E27FC236}">
                  <a16:creationId xmlns:a16="http://schemas.microsoft.com/office/drawing/2014/main" id="{2BC52105-97F8-F422-AEAE-62AF7710CF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1413" y="2360714"/>
              <a:ext cx="2043364" cy="3803888"/>
            </a:xfrm>
            <a:prstGeom prst="rect">
              <a:avLst/>
            </a:prstGeom>
            <a:effectLst>
              <a:outerShdw blurRad="50800" dist="38100" dir="2700000" algn="tl" rotWithShape="0">
                <a:prstClr val="black">
                  <a:alpha val="40000"/>
                </a:prstClr>
              </a:outerShdw>
            </a:effectLst>
          </p:spPr>
        </p:pic>
        <p:pic>
          <p:nvPicPr>
            <p:cNvPr id="10" name="Bildobjekt 9">
              <a:extLst>
                <a:ext uri="{FF2B5EF4-FFF2-40B4-BE49-F238E27FC236}">
                  <a16:creationId xmlns:a16="http://schemas.microsoft.com/office/drawing/2014/main" id="{BAD4DED2-F7C8-7257-8082-12053F18B2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5354" y="2467910"/>
              <a:ext cx="1561386" cy="3937216"/>
            </a:xfrm>
            <a:prstGeom prst="rect">
              <a:avLst/>
            </a:prstGeom>
            <a:effectLst>
              <a:outerShdw blurRad="50800" dist="38100" dir="2700000" algn="tl" rotWithShape="0">
                <a:prstClr val="black">
                  <a:alpha val="40000"/>
                </a:prstClr>
              </a:outerShdw>
            </a:effectLst>
          </p:spPr>
        </p:pic>
        <p:grpSp>
          <p:nvGrpSpPr>
            <p:cNvPr id="11" name="Grupp 10">
              <a:extLst>
                <a:ext uri="{FF2B5EF4-FFF2-40B4-BE49-F238E27FC236}">
                  <a16:creationId xmlns:a16="http://schemas.microsoft.com/office/drawing/2014/main" id="{F23930C6-F5C3-A437-1EDF-0437C1367155}"/>
                </a:ext>
              </a:extLst>
            </p:cNvPr>
            <p:cNvGrpSpPr/>
            <p:nvPr/>
          </p:nvGrpSpPr>
          <p:grpSpPr>
            <a:xfrm>
              <a:off x="3343095" y="2566609"/>
              <a:ext cx="1791332" cy="3803888"/>
              <a:chOff x="4417440" y="1511349"/>
              <a:chExt cx="1791332" cy="3803888"/>
            </a:xfrm>
          </p:grpSpPr>
          <p:pic>
            <p:nvPicPr>
              <p:cNvPr id="12" name="Bildobjekt 11">
                <a:extLst>
                  <a:ext uri="{FF2B5EF4-FFF2-40B4-BE49-F238E27FC236}">
                    <a16:creationId xmlns:a16="http://schemas.microsoft.com/office/drawing/2014/main" id="{90A6E4F5-39A6-E3C1-AC5A-13BBCC6A60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7440" y="1511349"/>
                <a:ext cx="1791332" cy="3803888"/>
              </a:xfrm>
              <a:prstGeom prst="rect">
                <a:avLst/>
              </a:prstGeom>
              <a:effectLst>
                <a:outerShdw blurRad="50800" dist="38100" dir="2700000" algn="tl" rotWithShape="0">
                  <a:prstClr val="black">
                    <a:alpha val="40000"/>
                  </a:prstClr>
                </a:outerShdw>
              </a:effectLst>
            </p:spPr>
          </p:pic>
          <p:sp>
            <p:nvSpPr>
              <p:cNvPr id="13" name="Rektangel 15">
                <a:extLst>
                  <a:ext uri="{FF2B5EF4-FFF2-40B4-BE49-F238E27FC236}">
                    <a16:creationId xmlns:a16="http://schemas.microsoft.com/office/drawing/2014/main" id="{174F3EB2-834F-8EF6-0A7A-923F58622B85}"/>
                  </a:ext>
                </a:extLst>
              </p:cNvPr>
              <p:cNvSpPr/>
              <p:nvPr/>
            </p:nvSpPr>
            <p:spPr>
              <a:xfrm>
                <a:off x="5259037" y="2911419"/>
                <a:ext cx="268844" cy="261868"/>
              </a:xfrm>
              <a:custGeom>
                <a:avLst/>
                <a:gdLst>
                  <a:gd name="connsiteX0" fmla="*/ 0 w 393096"/>
                  <a:gd name="connsiteY0" fmla="*/ 0 h 320512"/>
                  <a:gd name="connsiteX1" fmla="*/ 393096 w 393096"/>
                  <a:gd name="connsiteY1" fmla="*/ 0 h 320512"/>
                  <a:gd name="connsiteX2" fmla="*/ 393096 w 393096"/>
                  <a:gd name="connsiteY2" fmla="*/ 320512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54996 w 393096"/>
                  <a:gd name="connsiteY2" fmla="*/ 290878 h 320512"/>
                  <a:gd name="connsiteX3" fmla="*/ 0 w 393096"/>
                  <a:gd name="connsiteY3" fmla="*/ 320512 h 320512"/>
                  <a:gd name="connsiteX4" fmla="*/ 0 w 393096"/>
                  <a:gd name="connsiteY4" fmla="*/ 0 h 320512"/>
                  <a:gd name="connsiteX0" fmla="*/ 0 w 393096"/>
                  <a:gd name="connsiteY0" fmla="*/ 0 h 324958"/>
                  <a:gd name="connsiteX1" fmla="*/ 393096 w 393096"/>
                  <a:gd name="connsiteY1" fmla="*/ 0 h 324958"/>
                  <a:gd name="connsiteX2" fmla="*/ 354996 w 393096"/>
                  <a:gd name="connsiteY2" fmla="*/ 290878 h 324958"/>
                  <a:gd name="connsiteX3" fmla="*/ 0 w 393096"/>
                  <a:gd name="connsiteY3" fmla="*/ 320512 h 324958"/>
                  <a:gd name="connsiteX4" fmla="*/ 0 w 393096"/>
                  <a:gd name="connsiteY4" fmla="*/ 0 h 324958"/>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59533"/>
                  <a:gd name="connsiteX1" fmla="*/ 393096 w 393096"/>
                  <a:gd name="connsiteY1" fmla="*/ 0 h 359533"/>
                  <a:gd name="connsiteX2" fmla="*/ 340326 w 393096"/>
                  <a:gd name="connsiteY2" fmla="*/ 272948 h 359533"/>
                  <a:gd name="connsiteX3" fmla="*/ 0 w 393096"/>
                  <a:gd name="connsiteY3" fmla="*/ 320512 h 359533"/>
                  <a:gd name="connsiteX4" fmla="*/ 0 w 393096"/>
                  <a:gd name="connsiteY4" fmla="*/ 0 h 359533"/>
                  <a:gd name="connsiteX0" fmla="*/ 0 w 394853"/>
                  <a:gd name="connsiteY0" fmla="*/ 0 h 359533"/>
                  <a:gd name="connsiteX1" fmla="*/ 393096 w 394853"/>
                  <a:gd name="connsiteY1" fmla="*/ 0 h 359533"/>
                  <a:gd name="connsiteX2" fmla="*/ 340326 w 394853"/>
                  <a:gd name="connsiteY2" fmla="*/ 272948 h 359533"/>
                  <a:gd name="connsiteX3" fmla="*/ 0 w 394853"/>
                  <a:gd name="connsiteY3" fmla="*/ 320512 h 359533"/>
                  <a:gd name="connsiteX4" fmla="*/ 0 w 394853"/>
                  <a:gd name="connsiteY4" fmla="*/ 0 h 359533"/>
                  <a:gd name="connsiteX0" fmla="*/ 0 w 394853"/>
                  <a:gd name="connsiteY0" fmla="*/ 0 h 378491"/>
                  <a:gd name="connsiteX1" fmla="*/ 393096 w 394853"/>
                  <a:gd name="connsiteY1" fmla="*/ 0 h 378491"/>
                  <a:gd name="connsiteX2" fmla="*/ 340326 w 394853"/>
                  <a:gd name="connsiteY2" fmla="*/ 272948 h 378491"/>
                  <a:gd name="connsiteX3" fmla="*/ 258137 w 394853"/>
                  <a:gd name="connsiteY3" fmla="*/ 375409 h 378491"/>
                  <a:gd name="connsiteX4" fmla="*/ 0 w 394853"/>
                  <a:gd name="connsiteY4" fmla="*/ 320512 h 378491"/>
                  <a:gd name="connsiteX5" fmla="*/ 0 w 394853"/>
                  <a:gd name="connsiteY5" fmla="*/ 0 h 3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853" h="378491">
                    <a:moveTo>
                      <a:pt x="0" y="0"/>
                    </a:moveTo>
                    <a:lnTo>
                      <a:pt x="393096" y="0"/>
                    </a:lnTo>
                    <a:cubicBezTo>
                      <a:pt x="375506" y="90983"/>
                      <a:pt x="432893" y="225974"/>
                      <a:pt x="340326" y="272948"/>
                    </a:cubicBezTo>
                    <a:cubicBezTo>
                      <a:pt x="316203" y="331984"/>
                      <a:pt x="314858" y="367482"/>
                      <a:pt x="258137" y="375409"/>
                    </a:cubicBezTo>
                    <a:cubicBezTo>
                      <a:pt x="201416" y="383336"/>
                      <a:pt x="41393" y="379549"/>
                      <a:pt x="0" y="320512"/>
                    </a:cubicBezTo>
                    <a:lnTo>
                      <a:pt x="0" y="0"/>
                    </a:lnTo>
                    <a:close/>
                  </a:path>
                </a:pathLst>
              </a:custGeom>
              <a:solidFill>
                <a:srgbClr val="A6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5010541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AF0F9A1-13E7-4667-328A-05D989E3FAE9}"/>
              </a:ext>
            </a:extLst>
          </p:cNvPr>
          <p:cNvSpPr/>
          <p:nvPr/>
        </p:nvSpPr>
        <p:spPr>
          <a:xfrm>
            <a:off x="6381552" y="1999953"/>
            <a:ext cx="4957011" cy="33420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Frihandsfigur: Form 37">
            <a:extLst>
              <a:ext uri="{FF2B5EF4-FFF2-40B4-BE49-F238E27FC236}">
                <a16:creationId xmlns:a16="http://schemas.microsoft.com/office/drawing/2014/main" id="{FAFC776C-9F7E-285E-467C-B024E8921A2B}"/>
              </a:ext>
            </a:extLst>
          </p:cNvPr>
          <p:cNvSpPr/>
          <p:nvPr/>
        </p:nvSpPr>
        <p:spPr>
          <a:xfrm>
            <a:off x="6294927" y="1876264"/>
            <a:ext cx="5143361" cy="4372821"/>
          </a:xfrm>
          <a:custGeom>
            <a:avLst/>
            <a:gdLst>
              <a:gd name="connsiteX0" fmla="*/ 4886194 w 5143361"/>
              <a:gd name="connsiteY0" fmla="*/ 0 h 4372821"/>
              <a:gd name="connsiteX1" fmla="*/ 257168 w 5143361"/>
              <a:gd name="connsiteY1" fmla="*/ 0 h 4372821"/>
              <a:gd name="connsiteX2" fmla="*/ 0 w 5143361"/>
              <a:gd name="connsiteY2" fmla="*/ 257168 h 4372821"/>
              <a:gd name="connsiteX3" fmla="*/ 0 w 5143361"/>
              <a:gd name="connsiteY3" fmla="*/ 3344150 h 4372821"/>
              <a:gd name="connsiteX4" fmla="*/ 257168 w 5143361"/>
              <a:gd name="connsiteY4" fmla="*/ 3601318 h 4372821"/>
              <a:gd name="connsiteX5" fmla="*/ 2121637 w 5143361"/>
              <a:gd name="connsiteY5" fmla="*/ 3601318 h 4372821"/>
              <a:gd name="connsiteX6" fmla="*/ 2121637 w 5143361"/>
              <a:gd name="connsiteY6" fmla="*/ 4244238 h 4372821"/>
              <a:gd name="connsiteX7" fmla="*/ 1414425 w 5143361"/>
              <a:gd name="connsiteY7" fmla="*/ 4244238 h 4372821"/>
              <a:gd name="connsiteX8" fmla="*/ 1414425 w 5143361"/>
              <a:gd name="connsiteY8" fmla="*/ 4372822 h 4372821"/>
              <a:gd name="connsiteX9" fmla="*/ 3728937 w 5143361"/>
              <a:gd name="connsiteY9" fmla="*/ 4372822 h 4372821"/>
              <a:gd name="connsiteX10" fmla="*/ 3728937 w 5143361"/>
              <a:gd name="connsiteY10" fmla="*/ 4244238 h 4372821"/>
              <a:gd name="connsiteX11" fmla="*/ 3021725 w 5143361"/>
              <a:gd name="connsiteY11" fmla="*/ 4244238 h 4372821"/>
              <a:gd name="connsiteX12" fmla="*/ 3021725 w 5143361"/>
              <a:gd name="connsiteY12" fmla="*/ 3601318 h 4372821"/>
              <a:gd name="connsiteX13" fmla="*/ 4886194 w 5143361"/>
              <a:gd name="connsiteY13" fmla="*/ 3601318 h 4372821"/>
              <a:gd name="connsiteX14" fmla="*/ 5143362 w 5143361"/>
              <a:gd name="connsiteY14" fmla="*/ 3344150 h 4372821"/>
              <a:gd name="connsiteX15" fmla="*/ 5143362 w 5143361"/>
              <a:gd name="connsiteY15" fmla="*/ 257168 h 4372821"/>
              <a:gd name="connsiteX16" fmla="*/ 4886194 w 5143361"/>
              <a:gd name="connsiteY16" fmla="*/ 0 h 4372821"/>
              <a:gd name="connsiteX17" fmla="*/ 2893141 w 5143361"/>
              <a:gd name="connsiteY17" fmla="*/ 4244495 h 4372821"/>
              <a:gd name="connsiteX18" fmla="*/ 2250221 w 5143361"/>
              <a:gd name="connsiteY18" fmla="*/ 4244495 h 4372821"/>
              <a:gd name="connsiteX19" fmla="*/ 2250221 w 5143361"/>
              <a:gd name="connsiteY19" fmla="*/ 3601575 h 4372821"/>
              <a:gd name="connsiteX20" fmla="*/ 2893141 w 5143361"/>
              <a:gd name="connsiteY20" fmla="*/ 3601575 h 4372821"/>
              <a:gd name="connsiteX21" fmla="*/ 5014778 w 5143361"/>
              <a:gd name="connsiteY21" fmla="*/ 3344407 h 4372821"/>
              <a:gd name="connsiteX22" fmla="*/ 4886194 w 5143361"/>
              <a:gd name="connsiteY22" fmla="*/ 3472991 h 4372821"/>
              <a:gd name="connsiteX23" fmla="*/ 257168 w 5143361"/>
              <a:gd name="connsiteY23" fmla="*/ 3472991 h 4372821"/>
              <a:gd name="connsiteX24" fmla="*/ 128584 w 5143361"/>
              <a:gd name="connsiteY24" fmla="*/ 3344407 h 4372821"/>
              <a:gd name="connsiteX25" fmla="*/ 128584 w 5143361"/>
              <a:gd name="connsiteY25" fmla="*/ 257168 h 4372821"/>
              <a:gd name="connsiteX26" fmla="*/ 257168 w 5143361"/>
              <a:gd name="connsiteY26" fmla="*/ 128584 h 4372821"/>
              <a:gd name="connsiteX27" fmla="*/ 4886194 w 5143361"/>
              <a:gd name="connsiteY27" fmla="*/ 128584 h 4372821"/>
              <a:gd name="connsiteX28" fmla="*/ 5014778 w 5143361"/>
              <a:gd name="connsiteY28" fmla="*/ 257168 h 437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43361" h="4372821">
                <a:moveTo>
                  <a:pt x="4886194" y="0"/>
                </a:moveTo>
                <a:lnTo>
                  <a:pt x="257168" y="0"/>
                </a:lnTo>
                <a:cubicBezTo>
                  <a:pt x="115314" y="424"/>
                  <a:pt x="424" y="115314"/>
                  <a:pt x="0" y="257168"/>
                </a:cubicBezTo>
                <a:lnTo>
                  <a:pt x="0" y="3344150"/>
                </a:lnTo>
                <a:cubicBezTo>
                  <a:pt x="459" y="3485991"/>
                  <a:pt x="115328" y="3600861"/>
                  <a:pt x="257168" y="3601318"/>
                </a:cubicBezTo>
                <a:lnTo>
                  <a:pt x="2121637" y="3601318"/>
                </a:lnTo>
                <a:lnTo>
                  <a:pt x="2121637" y="4244238"/>
                </a:lnTo>
                <a:lnTo>
                  <a:pt x="1414425" y="4244238"/>
                </a:lnTo>
                <a:lnTo>
                  <a:pt x="1414425" y="4372822"/>
                </a:lnTo>
                <a:lnTo>
                  <a:pt x="3728937" y="4372822"/>
                </a:lnTo>
                <a:lnTo>
                  <a:pt x="3728937" y="4244238"/>
                </a:lnTo>
                <a:lnTo>
                  <a:pt x="3021725" y="4244238"/>
                </a:lnTo>
                <a:lnTo>
                  <a:pt x="3021725" y="3601318"/>
                </a:lnTo>
                <a:lnTo>
                  <a:pt x="4886194" y="3601318"/>
                </a:lnTo>
                <a:cubicBezTo>
                  <a:pt x="5028035" y="3600861"/>
                  <a:pt x="5142905" y="3485991"/>
                  <a:pt x="5143362" y="3344150"/>
                </a:cubicBezTo>
                <a:lnTo>
                  <a:pt x="5143362" y="257168"/>
                </a:lnTo>
                <a:cubicBezTo>
                  <a:pt x="5142938" y="115314"/>
                  <a:pt x="5028048" y="424"/>
                  <a:pt x="4886194" y="0"/>
                </a:cubicBezTo>
                <a:close/>
                <a:moveTo>
                  <a:pt x="2893141" y="4244495"/>
                </a:moveTo>
                <a:lnTo>
                  <a:pt x="2250221" y="4244495"/>
                </a:lnTo>
                <a:lnTo>
                  <a:pt x="2250221" y="3601575"/>
                </a:lnTo>
                <a:lnTo>
                  <a:pt x="2893141" y="3601575"/>
                </a:lnTo>
                <a:close/>
                <a:moveTo>
                  <a:pt x="5014778" y="3344407"/>
                </a:moveTo>
                <a:cubicBezTo>
                  <a:pt x="5014778" y="3415423"/>
                  <a:pt x="4957211" y="3472991"/>
                  <a:pt x="4886194" y="3472991"/>
                </a:cubicBezTo>
                <a:lnTo>
                  <a:pt x="257168" y="3472991"/>
                </a:lnTo>
                <a:cubicBezTo>
                  <a:pt x="186151" y="3472991"/>
                  <a:pt x="128584" y="3415423"/>
                  <a:pt x="128584" y="3344407"/>
                </a:cubicBezTo>
                <a:lnTo>
                  <a:pt x="128584" y="257168"/>
                </a:lnTo>
                <a:cubicBezTo>
                  <a:pt x="128584" y="186151"/>
                  <a:pt x="186151" y="128584"/>
                  <a:pt x="257168" y="128584"/>
                </a:cubicBezTo>
                <a:lnTo>
                  <a:pt x="4886194" y="128584"/>
                </a:lnTo>
                <a:cubicBezTo>
                  <a:pt x="4957211" y="128584"/>
                  <a:pt x="5014778" y="186151"/>
                  <a:pt x="5014778" y="257168"/>
                </a:cubicBezTo>
                <a:close/>
              </a:path>
            </a:pathLst>
          </a:custGeom>
          <a:solidFill>
            <a:schemeClr val="accent1">
              <a:lumMod val="50000"/>
            </a:schemeClr>
          </a:solidFill>
          <a:ln w="64195" cap="flat">
            <a:noFill/>
            <a:prstDash val="solid"/>
            <a:miter/>
          </a:ln>
          <a:effectLst>
            <a:outerShdw blurRad="50800" dist="38100" dir="2700000" algn="tl" rotWithShape="0">
              <a:prstClr val="black">
                <a:alpha val="40000"/>
              </a:prstClr>
            </a:outerShdw>
          </a:effectLst>
        </p:spPr>
        <p:txBody>
          <a:bodyPr rtlCol="0" anchor="ctr"/>
          <a:lstStyle/>
          <a:p>
            <a:endParaRPr lang="sv-SE"/>
          </a:p>
        </p:txBody>
      </p:sp>
      <p:pic>
        <p:nvPicPr>
          <p:cNvPr id="23" name="Bild 22" descr="Dokument kontur">
            <a:extLst>
              <a:ext uri="{FF2B5EF4-FFF2-40B4-BE49-F238E27FC236}">
                <a16:creationId xmlns:a16="http://schemas.microsoft.com/office/drawing/2014/main" id="{D885B831-88BB-C3A5-42B0-5D0C0DA338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079291">
            <a:off x="7360736" y="2367784"/>
            <a:ext cx="1628898" cy="1628898"/>
          </a:xfrm>
          <a:prstGeom prst="rect">
            <a:avLst/>
          </a:prstGeom>
        </p:spPr>
      </p:pic>
      <p:pic>
        <p:nvPicPr>
          <p:cNvPr id="27" name="Bild 26" descr="Lista kontur">
            <a:extLst>
              <a:ext uri="{FF2B5EF4-FFF2-40B4-BE49-F238E27FC236}">
                <a16:creationId xmlns:a16="http://schemas.microsoft.com/office/drawing/2014/main" id="{EB8A3C20-2595-D8B4-6A1D-5B6F80DE06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50978">
            <a:off x="8670091" y="2452754"/>
            <a:ext cx="1594382" cy="1594382"/>
          </a:xfrm>
          <a:prstGeom prst="rect">
            <a:avLst/>
          </a:prstGeom>
        </p:spPr>
      </p:pic>
      <p:sp>
        <p:nvSpPr>
          <p:cNvPr id="35" name="Frihandsfigur: Form 34">
            <a:extLst>
              <a:ext uri="{FF2B5EF4-FFF2-40B4-BE49-F238E27FC236}">
                <a16:creationId xmlns:a16="http://schemas.microsoft.com/office/drawing/2014/main" id="{E802FCC4-9E44-8968-9D59-011F90DEA2B0}"/>
              </a:ext>
            </a:extLst>
          </p:cNvPr>
          <p:cNvSpPr/>
          <p:nvPr/>
        </p:nvSpPr>
        <p:spPr>
          <a:xfrm rot="20363967">
            <a:off x="8198586" y="1131662"/>
            <a:ext cx="359550" cy="555326"/>
          </a:xfrm>
          <a:custGeom>
            <a:avLst/>
            <a:gdLst>
              <a:gd name="connsiteX0" fmla="*/ 28186 w 156354"/>
              <a:gd name="connsiteY0" fmla="*/ 212398 h 220170"/>
              <a:gd name="connsiteX1" fmla="*/ 19127 w 156354"/>
              <a:gd name="connsiteY1" fmla="*/ 173098 h 220170"/>
              <a:gd name="connsiteX2" fmla="*/ 126408 w 156354"/>
              <a:gd name="connsiteY2" fmla="*/ 63884 h 220170"/>
              <a:gd name="connsiteX3" fmla="*/ 128331 w 156354"/>
              <a:gd name="connsiteY3" fmla="*/ 63884 h 220170"/>
              <a:gd name="connsiteX4" fmla="*/ 129189 w 156354"/>
              <a:gd name="connsiteY4" fmla="*/ 63884 h 220170"/>
              <a:gd name="connsiteX5" fmla="*/ 129255 w 156354"/>
              <a:gd name="connsiteY5" fmla="*/ 64046 h 220170"/>
              <a:gd name="connsiteX6" fmla="*/ 79001 w 156354"/>
              <a:gd name="connsiteY6" fmla="*/ 114300 h 220170"/>
              <a:gd name="connsiteX7" fmla="*/ 92470 w 156354"/>
              <a:gd name="connsiteY7" fmla="*/ 127768 h 220170"/>
              <a:gd name="connsiteX8" fmla="*/ 156354 w 156354"/>
              <a:gd name="connsiteY8" fmla="*/ 63884 h 220170"/>
              <a:gd name="connsiteX9" fmla="*/ 92470 w 156354"/>
              <a:gd name="connsiteY9" fmla="*/ 0 h 220170"/>
              <a:gd name="connsiteX10" fmla="*/ 79001 w 156354"/>
              <a:gd name="connsiteY10" fmla="*/ 13468 h 220170"/>
              <a:gd name="connsiteX11" fmla="*/ 110986 w 156354"/>
              <a:gd name="connsiteY11" fmla="*/ 45453 h 220170"/>
              <a:gd name="connsiteX12" fmla="*/ 110929 w 156354"/>
              <a:gd name="connsiteY12" fmla="*/ 45615 h 220170"/>
              <a:gd name="connsiteX13" fmla="*/ 765 w 156354"/>
              <a:gd name="connsiteY13" fmla="*/ 183154 h 220170"/>
              <a:gd name="connsiteX14" fmla="*/ 10793 w 156354"/>
              <a:gd name="connsiteY14" fmla="*/ 220170 h 22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354" h="220170">
                <a:moveTo>
                  <a:pt x="28186" y="212398"/>
                </a:moveTo>
                <a:cubicBezTo>
                  <a:pt x="22635" y="200013"/>
                  <a:pt x="19559" y="186662"/>
                  <a:pt x="19127" y="173098"/>
                </a:cubicBezTo>
                <a:cubicBezTo>
                  <a:pt x="18594" y="113314"/>
                  <a:pt x="66625" y="64418"/>
                  <a:pt x="126408" y="63884"/>
                </a:cubicBezTo>
                <a:cubicBezTo>
                  <a:pt x="127049" y="63878"/>
                  <a:pt x="127690" y="63878"/>
                  <a:pt x="128331" y="63884"/>
                </a:cubicBezTo>
                <a:lnTo>
                  <a:pt x="129189" y="63884"/>
                </a:lnTo>
                <a:cubicBezTo>
                  <a:pt x="129313" y="63884"/>
                  <a:pt x="129341" y="63960"/>
                  <a:pt x="129255" y="64046"/>
                </a:cubicBezTo>
                <a:lnTo>
                  <a:pt x="79001" y="114300"/>
                </a:lnTo>
                <a:lnTo>
                  <a:pt x="92470" y="127768"/>
                </a:lnTo>
                <a:lnTo>
                  <a:pt x="156354" y="63884"/>
                </a:lnTo>
                <a:lnTo>
                  <a:pt x="92470" y="0"/>
                </a:lnTo>
                <a:lnTo>
                  <a:pt x="79001" y="13468"/>
                </a:lnTo>
                <a:lnTo>
                  <a:pt x="110986" y="45453"/>
                </a:lnTo>
                <a:cubicBezTo>
                  <a:pt x="111063" y="45530"/>
                  <a:pt x="110986" y="45606"/>
                  <a:pt x="110929" y="45615"/>
                </a:cubicBezTo>
                <a:cubicBezTo>
                  <a:pt x="42527" y="53174"/>
                  <a:pt x="-6795" y="114753"/>
                  <a:pt x="765" y="183154"/>
                </a:cubicBezTo>
                <a:cubicBezTo>
                  <a:pt x="2178" y="195937"/>
                  <a:pt x="5560" y="208423"/>
                  <a:pt x="10793" y="220170"/>
                </a:cubicBezTo>
                <a:close/>
              </a:path>
            </a:pathLst>
          </a:custGeom>
          <a:solidFill>
            <a:schemeClr val="tx2"/>
          </a:solidFill>
          <a:ln w="9525"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C9925E93-5C8B-A058-A032-27A7139F8A07}"/>
              </a:ext>
            </a:extLst>
          </p:cNvPr>
          <p:cNvSpPr/>
          <p:nvPr/>
        </p:nvSpPr>
        <p:spPr>
          <a:xfrm rot="19779521">
            <a:off x="9237438" y="1197266"/>
            <a:ext cx="359550" cy="555326"/>
          </a:xfrm>
          <a:custGeom>
            <a:avLst/>
            <a:gdLst>
              <a:gd name="connsiteX0" fmla="*/ 128168 w 156354"/>
              <a:gd name="connsiteY0" fmla="*/ 7772 h 220170"/>
              <a:gd name="connsiteX1" fmla="*/ 137227 w 156354"/>
              <a:gd name="connsiteY1" fmla="*/ 47073 h 220170"/>
              <a:gd name="connsiteX2" fmla="*/ 29946 w 156354"/>
              <a:gd name="connsiteY2" fmla="*/ 156286 h 220170"/>
              <a:gd name="connsiteX3" fmla="*/ 28023 w 156354"/>
              <a:gd name="connsiteY3" fmla="*/ 156286 h 220170"/>
              <a:gd name="connsiteX4" fmla="*/ 27165 w 156354"/>
              <a:gd name="connsiteY4" fmla="*/ 156286 h 220170"/>
              <a:gd name="connsiteX5" fmla="*/ 27099 w 156354"/>
              <a:gd name="connsiteY5" fmla="*/ 156124 h 220170"/>
              <a:gd name="connsiteX6" fmla="*/ 77353 w 156354"/>
              <a:gd name="connsiteY6" fmla="*/ 105870 h 220170"/>
              <a:gd name="connsiteX7" fmla="*/ 63884 w 156354"/>
              <a:gd name="connsiteY7" fmla="*/ 92402 h 220170"/>
              <a:gd name="connsiteX8" fmla="*/ 0 w 156354"/>
              <a:gd name="connsiteY8" fmla="*/ 156286 h 220170"/>
              <a:gd name="connsiteX9" fmla="*/ 63884 w 156354"/>
              <a:gd name="connsiteY9" fmla="*/ 220170 h 220170"/>
              <a:gd name="connsiteX10" fmla="*/ 77353 w 156354"/>
              <a:gd name="connsiteY10" fmla="*/ 206702 h 220170"/>
              <a:gd name="connsiteX11" fmla="*/ 45368 w 156354"/>
              <a:gd name="connsiteY11" fmla="*/ 174717 h 220170"/>
              <a:gd name="connsiteX12" fmla="*/ 45425 w 156354"/>
              <a:gd name="connsiteY12" fmla="*/ 174555 h 220170"/>
              <a:gd name="connsiteX13" fmla="*/ 155589 w 156354"/>
              <a:gd name="connsiteY13" fmla="*/ 37016 h 220170"/>
              <a:gd name="connsiteX14" fmla="*/ 145561 w 156354"/>
              <a:gd name="connsiteY14" fmla="*/ 0 h 22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354" h="220170">
                <a:moveTo>
                  <a:pt x="128168" y="7772"/>
                </a:moveTo>
                <a:cubicBezTo>
                  <a:pt x="133719" y="20158"/>
                  <a:pt x="136795" y="33508"/>
                  <a:pt x="137227" y="47073"/>
                </a:cubicBezTo>
                <a:cubicBezTo>
                  <a:pt x="137760" y="106856"/>
                  <a:pt x="89729" y="155753"/>
                  <a:pt x="29946" y="156286"/>
                </a:cubicBezTo>
                <a:cubicBezTo>
                  <a:pt x="29305" y="156292"/>
                  <a:pt x="28664" y="156292"/>
                  <a:pt x="28023" y="156286"/>
                </a:cubicBezTo>
                <a:lnTo>
                  <a:pt x="27165" y="156286"/>
                </a:lnTo>
                <a:cubicBezTo>
                  <a:pt x="27041" y="156286"/>
                  <a:pt x="27013" y="156210"/>
                  <a:pt x="27099" y="156124"/>
                </a:cubicBezTo>
                <a:lnTo>
                  <a:pt x="77353" y="105870"/>
                </a:lnTo>
                <a:lnTo>
                  <a:pt x="63884" y="92402"/>
                </a:lnTo>
                <a:lnTo>
                  <a:pt x="0" y="156286"/>
                </a:lnTo>
                <a:lnTo>
                  <a:pt x="63884" y="220170"/>
                </a:lnTo>
                <a:lnTo>
                  <a:pt x="77353" y="206702"/>
                </a:lnTo>
                <a:lnTo>
                  <a:pt x="45368" y="174717"/>
                </a:lnTo>
                <a:cubicBezTo>
                  <a:pt x="45291" y="174641"/>
                  <a:pt x="45368" y="174565"/>
                  <a:pt x="45425" y="174555"/>
                </a:cubicBezTo>
                <a:cubicBezTo>
                  <a:pt x="113827" y="166996"/>
                  <a:pt x="163149" y="105417"/>
                  <a:pt x="155589" y="37016"/>
                </a:cubicBezTo>
                <a:cubicBezTo>
                  <a:pt x="154176" y="24234"/>
                  <a:pt x="150794" y="11747"/>
                  <a:pt x="145561" y="0"/>
                </a:cubicBezTo>
                <a:close/>
              </a:path>
            </a:pathLst>
          </a:custGeom>
          <a:solidFill>
            <a:schemeClr val="tx2"/>
          </a:solidFill>
          <a:ln w="9525" cap="flat">
            <a:noFill/>
            <a:prstDash val="solid"/>
            <a:miter/>
          </a:ln>
        </p:spPr>
        <p:txBody>
          <a:bodyPr rtlCol="0" anchor="ctr"/>
          <a:lstStyle/>
          <a:p>
            <a:endParaRPr lang="sv-SE"/>
          </a:p>
        </p:txBody>
      </p:sp>
      <p:pic>
        <p:nvPicPr>
          <p:cNvPr id="21" name="Bild 20" descr="Mapp med hel fyllning">
            <a:extLst>
              <a:ext uri="{FF2B5EF4-FFF2-40B4-BE49-F238E27FC236}">
                <a16:creationId xmlns:a16="http://schemas.microsoft.com/office/drawing/2014/main" id="{AB7812D7-851D-7605-2045-0696F80657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45988" y="3171454"/>
            <a:ext cx="1985374" cy="1985374"/>
          </a:xfrm>
          <a:prstGeom prst="rect">
            <a:avLst/>
          </a:prstGeom>
          <a:effectLst>
            <a:outerShdw blurRad="50800" dist="38100" dir="2700000" algn="tl" rotWithShape="0">
              <a:prstClr val="black">
                <a:alpha val="40000"/>
              </a:prstClr>
            </a:outerShdw>
          </a:effectLst>
        </p:spPr>
      </p:pic>
      <p:grpSp>
        <p:nvGrpSpPr>
          <p:cNvPr id="7" name="Grupp 6">
            <a:extLst>
              <a:ext uri="{FF2B5EF4-FFF2-40B4-BE49-F238E27FC236}">
                <a16:creationId xmlns:a16="http://schemas.microsoft.com/office/drawing/2014/main" id="{A5169CAF-9ADF-6A2D-A0C1-9C9A512247FA}"/>
              </a:ext>
            </a:extLst>
          </p:cNvPr>
          <p:cNvGrpSpPr/>
          <p:nvPr/>
        </p:nvGrpSpPr>
        <p:grpSpPr>
          <a:xfrm>
            <a:off x="8351193" y="354769"/>
            <a:ext cx="1202954" cy="851863"/>
            <a:chOff x="8296849" y="254583"/>
            <a:chExt cx="1202954" cy="851863"/>
          </a:xfrm>
          <a:solidFill>
            <a:schemeClr val="tx2"/>
          </a:solidFill>
        </p:grpSpPr>
        <p:pic>
          <p:nvPicPr>
            <p:cNvPr id="16" name="Bild 15" descr="Sjukhus med hel fyllning">
              <a:extLst>
                <a:ext uri="{FF2B5EF4-FFF2-40B4-BE49-F238E27FC236}">
                  <a16:creationId xmlns:a16="http://schemas.microsoft.com/office/drawing/2014/main" id="{D27CA803-4D1C-45CF-502D-20949B6A20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76389" y="254583"/>
              <a:ext cx="723414" cy="723414"/>
            </a:xfrm>
            <a:prstGeom prst="rect">
              <a:avLst/>
            </a:prstGeom>
          </p:spPr>
        </p:pic>
        <p:pic>
          <p:nvPicPr>
            <p:cNvPr id="20" name="Bild 19" descr="Läkares kvinna med hel fyllning">
              <a:extLst>
                <a:ext uri="{FF2B5EF4-FFF2-40B4-BE49-F238E27FC236}">
                  <a16:creationId xmlns:a16="http://schemas.microsoft.com/office/drawing/2014/main" id="{7DDE36B1-8AC0-D9EA-F11C-1E25435F8B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96849" y="383032"/>
              <a:ext cx="723414" cy="723414"/>
            </a:xfrm>
            <a:prstGeom prst="rect">
              <a:avLst/>
            </a:prstGeom>
          </p:spPr>
        </p:pic>
      </p:grpSp>
      <p:grpSp>
        <p:nvGrpSpPr>
          <p:cNvPr id="5" name="Grupp 4">
            <a:extLst>
              <a:ext uri="{FF2B5EF4-FFF2-40B4-BE49-F238E27FC236}">
                <a16:creationId xmlns:a16="http://schemas.microsoft.com/office/drawing/2014/main" id="{B224658F-5813-1715-F0FE-D176AB56B2DA}"/>
              </a:ext>
            </a:extLst>
          </p:cNvPr>
          <p:cNvGrpSpPr/>
          <p:nvPr/>
        </p:nvGrpSpPr>
        <p:grpSpPr>
          <a:xfrm>
            <a:off x="7119354" y="951775"/>
            <a:ext cx="1159142" cy="816918"/>
            <a:chOff x="6522414" y="845931"/>
            <a:chExt cx="1159142" cy="816918"/>
          </a:xfrm>
          <a:solidFill>
            <a:schemeClr val="tx2"/>
          </a:solidFill>
        </p:grpSpPr>
        <p:pic>
          <p:nvPicPr>
            <p:cNvPr id="6" name="Bild 5" descr="Mitella med hel fyllning">
              <a:extLst>
                <a:ext uri="{FF2B5EF4-FFF2-40B4-BE49-F238E27FC236}">
                  <a16:creationId xmlns:a16="http://schemas.microsoft.com/office/drawing/2014/main" id="{0789450D-B871-3D1C-FEEA-1C1EA93093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58142" y="939435"/>
              <a:ext cx="723414" cy="723414"/>
            </a:xfrm>
            <a:prstGeom prst="rect">
              <a:avLst/>
            </a:prstGeom>
          </p:spPr>
        </p:pic>
        <p:pic>
          <p:nvPicPr>
            <p:cNvPr id="24" name="Bild 23" descr="Hus med hel fyllning">
              <a:extLst>
                <a:ext uri="{FF2B5EF4-FFF2-40B4-BE49-F238E27FC236}">
                  <a16:creationId xmlns:a16="http://schemas.microsoft.com/office/drawing/2014/main" id="{4CF932C6-3D2E-AD6E-5E99-2342285EFE3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22414" y="845931"/>
              <a:ext cx="723414" cy="723414"/>
            </a:xfrm>
            <a:prstGeom prst="rect">
              <a:avLst/>
            </a:prstGeom>
          </p:spPr>
        </p:pic>
      </p:grpSp>
      <p:grpSp>
        <p:nvGrpSpPr>
          <p:cNvPr id="8" name="Grupp 7">
            <a:extLst>
              <a:ext uri="{FF2B5EF4-FFF2-40B4-BE49-F238E27FC236}">
                <a16:creationId xmlns:a16="http://schemas.microsoft.com/office/drawing/2014/main" id="{19364D2A-C615-D8DE-0986-942F70A20745}"/>
              </a:ext>
            </a:extLst>
          </p:cNvPr>
          <p:cNvGrpSpPr/>
          <p:nvPr/>
        </p:nvGrpSpPr>
        <p:grpSpPr>
          <a:xfrm>
            <a:off x="9506503" y="770736"/>
            <a:ext cx="1086447" cy="1035239"/>
            <a:chOff x="9929254" y="510250"/>
            <a:chExt cx="1086447" cy="1035239"/>
          </a:xfrm>
          <a:solidFill>
            <a:schemeClr val="tx2"/>
          </a:solidFill>
        </p:grpSpPr>
        <p:pic>
          <p:nvPicPr>
            <p:cNvPr id="9" name="Bild 8" descr="Sjukvård med hel fyllning">
              <a:extLst>
                <a:ext uri="{FF2B5EF4-FFF2-40B4-BE49-F238E27FC236}">
                  <a16:creationId xmlns:a16="http://schemas.microsoft.com/office/drawing/2014/main" id="{C9D31743-EE12-4ED2-0CFE-0BCFF0699F1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152850" y="510250"/>
              <a:ext cx="281700" cy="281700"/>
            </a:xfrm>
            <a:prstGeom prst="rect">
              <a:avLst/>
            </a:prstGeom>
          </p:spPr>
        </p:pic>
        <p:pic>
          <p:nvPicPr>
            <p:cNvPr id="18" name="Bild 17" descr="Callcenter med hel fyllning">
              <a:extLst>
                <a:ext uri="{FF2B5EF4-FFF2-40B4-BE49-F238E27FC236}">
                  <a16:creationId xmlns:a16="http://schemas.microsoft.com/office/drawing/2014/main" id="{D48BD1BE-F389-7521-26A2-A9B81336EA3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292287" y="822075"/>
              <a:ext cx="723414" cy="723414"/>
            </a:xfrm>
            <a:prstGeom prst="rect">
              <a:avLst/>
            </a:prstGeom>
          </p:spPr>
        </p:pic>
        <p:pic>
          <p:nvPicPr>
            <p:cNvPr id="28" name="Bild 27" descr="Byggnad med hel fyllning">
              <a:extLst>
                <a:ext uri="{FF2B5EF4-FFF2-40B4-BE49-F238E27FC236}">
                  <a16:creationId xmlns:a16="http://schemas.microsoft.com/office/drawing/2014/main" id="{53C3F709-77A2-D383-2CAE-7CFC4C98CA3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929254" y="698386"/>
              <a:ext cx="723414" cy="723414"/>
            </a:xfrm>
            <a:prstGeom prst="rect">
              <a:avLst/>
            </a:prstGeom>
          </p:spPr>
        </p:pic>
      </p:grpSp>
      <p:sp>
        <p:nvSpPr>
          <p:cNvPr id="12" name="Rubrik 11">
            <a:extLst>
              <a:ext uri="{FF2B5EF4-FFF2-40B4-BE49-F238E27FC236}">
                <a16:creationId xmlns:a16="http://schemas.microsoft.com/office/drawing/2014/main" id="{4C535905-E524-9775-D8FC-1937323705E9}"/>
              </a:ext>
            </a:extLst>
          </p:cNvPr>
          <p:cNvSpPr>
            <a:spLocks noGrp="1"/>
          </p:cNvSpPr>
          <p:nvPr>
            <p:ph type="title"/>
          </p:nvPr>
        </p:nvSpPr>
        <p:spPr>
          <a:xfrm>
            <a:off x="342874" y="165524"/>
            <a:ext cx="5800314" cy="1143000"/>
          </a:xfrm>
        </p:spPr>
        <p:txBody>
          <a:bodyPr/>
          <a:lstStyle/>
          <a:p>
            <a:pPr>
              <a:lnSpc>
                <a:spcPct val="100000"/>
              </a:lnSpc>
            </a:pPr>
            <a:r>
              <a:rPr lang="sv-SE" sz="2800">
                <a:solidFill>
                  <a:schemeClr val="bg1"/>
                </a:solidFill>
              </a:rPr>
              <a:t>Vad är Skånes digitala vårdsystem (SDV)?</a:t>
            </a:r>
            <a:endParaRPr lang="sv-SE" sz="3200">
              <a:solidFill>
                <a:schemeClr val="bg1"/>
              </a:solidFill>
            </a:endParaRPr>
          </a:p>
        </p:txBody>
      </p:sp>
      <p:sp>
        <p:nvSpPr>
          <p:cNvPr id="13" name="Platshållare för innehåll 3">
            <a:extLst>
              <a:ext uri="{FF2B5EF4-FFF2-40B4-BE49-F238E27FC236}">
                <a16:creationId xmlns:a16="http://schemas.microsoft.com/office/drawing/2014/main" id="{48B7DD0B-CBFA-B4C3-1CCF-D44EA1E3C159}"/>
              </a:ext>
            </a:extLst>
          </p:cNvPr>
          <p:cNvSpPr>
            <a:spLocks noGrp="1"/>
          </p:cNvSpPr>
          <p:nvPr>
            <p:ph sz="half" idx="1"/>
          </p:nvPr>
        </p:nvSpPr>
        <p:spPr>
          <a:xfrm>
            <a:off x="140317" y="1312073"/>
            <a:ext cx="5778471" cy="5257800"/>
          </a:xfrm>
        </p:spPr>
        <p:txBody>
          <a:bodyPr/>
          <a:lstStyle/>
          <a:p>
            <a:pPr marL="342900" indent="-342900">
              <a:buClr>
                <a:schemeClr val="accent1"/>
              </a:buClr>
              <a:buSzPct val="150000"/>
              <a:buFont typeface="Arial" panose="020B0604020202020204" pitchFamily="34" charset="0"/>
              <a:buChar char="•"/>
              <a:tabLst>
                <a:tab pos="4483100" algn="l"/>
              </a:tabLst>
            </a:pPr>
            <a:r>
              <a:rPr lang="sv-SE" altLang="sv-SE" sz="2000">
                <a:solidFill>
                  <a:prstClr val="black"/>
                </a:solidFill>
              </a:rPr>
              <a:t>Ersätter omkring 30 äldre centrala system med en sammanhållen vårdinformations-miljö.</a:t>
            </a:r>
          </a:p>
          <a:p>
            <a:pPr marL="342900" indent="-342900">
              <a:buClr>
                <a:schemeClr val="accent1"/>
              </a:buClr>
              <a:buSzPct val="150000"/>
            </a:pPr>
            <a:r>
              <a:rPr lang="sv-SE" sz="2000">
                <a:solidFill>
                  <a:prstClr val="black"/>
                </a:solidFill>
              </a:rPr>
              <a:t>Knyter samman vården i Skåne genom att offentlig och privat drivna vårdmottagningar och sjukhus kommer att arbeta i samma digitala miljö.</a:t>
            </a:r>
          </a:p>
          <a:p>
            <a:pPr marL="342900" indent="-342900">
              <a:buClr>
                <a:schemeClr val="accent1"/>
              </a:buClr>
              <a:buSzPct val="150000"/>
            </a:pPr>
            <a:r>
              <a:rPr lang="sv-SE" sz="2000">
                <a:solidFill>
                  <a:prstClr val="black"/>
                </a:solidFill>
              </a:rPr>
              <a:t>Samlar all aktuell information om patienten, i realtid.</a:t>
            </a:r>
          </a:p>
          <a:p>
            <a:pPr marL="342900" indent="-342900">
              <a:buClr>
                <a:schemeClr val="accent1"/>
              </a:buClr>
              <a:buSzPct val="150000"/>
            </a:pPr>
            <a:r>
              <a:rPr lang="sv-SE" sz="2000">
                <a:solidFill>
                  <a:prstClr val="black"/>
                </a:solidFill>
              </a:rPr>
              <a:t>Information följer med patienten </a:t>
            </a:r>
            <a:br>
              <a:rPr lang="sv-SE" sz="2000">
                <a:solidFill>
                  <a:prstClr val="black"/>
                </a:solidFill>
              </a:rPr>
            </a:br>
            <a:r>
              <a:rPr lang="sv-SE" sz="2000">
                <a:solidFill>
                  <a:prstClr val="black"/>
                </a:solidFill>
              </a:rPr>
              <a:t>– oavsett var i Skåne hen söker vård.</a:t>
            </a:r>
          </a:p>
          <a:p>
            <a:pPr marL="342900" indent="-342900">
              <a:buClr>
                <a:schemeClr val="accent1"/>
              </a:buClr>
              <a:buSzPct val="150000"/>
            </a:pPr>
            <a:r>
              <a:rPr lang="sv-SE" sz="2000">
                <a:solidFill>
                  <a:prstClr val="black"/>
                </a:solidFill>
              </a:rPr>
              <a:t>Vi får </a:t>
            </a:r>
            <a:r>
              <a:rPr lang="sv-SE" sz="2000" b="1">
                <a:solidFill>
                  <a:prstClr val="black"/>
                </a:solidFill>
              </a:rPr>
              <a:t>en</a:t>
            </a:r>
            <a:r>
              <a:rPr lang="sv-SE" sz="2000">
                <a:solidFill>
                  <a:prstClr val="black"/>
                </a:solidFill>
              </a:rPr>
              <a:t> journal och </a:t>
            </a:r>
            <a:r>
              <a:rPr lang="sv-SE" sz="2000" b="1">
                <a:solidFill>
                  <a:prstClr val="black"/>
                </a:solidFill>
              </a:rPr>
              <a:t>en</a:t>
            </a:r>
            <a:r>
              <a:rPr lang="sv-SE" sz="2000">
                <a:solidFill>
                  <a:prstClr val="black"/>
                </a:solidFill>
              </a:rPr>
              <a:t> läkemedelslista per patient/invånare.</a:t>
            </a:r>
          </a:p>
        </p:txBody>
      </p:sp>
    </p:spTree>
    <p:extLst>
      <p:ext uri="{BB962C8B-B14F-4D97-AF65-F5344CB8AC3E}">
        <p14:creationId xmlns:p14="http://schemas.microsoft.com/office/powerpoint/2010/main" val="20728326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A9057B-5E97-7399-3A55-31AD376A9A07}"/>
              </a:ext>
            </a:extLst>
          </p:cNvPr>
          <p:cNvSpPr>
            <a:spLocks noGrp="1"/>
          </p:cNvSpPr>
          <p:nvPr>
            <p:ph type="title"/>
          </p:nvPr>
        </p:nvSpPr>
        <p:spPr/>
        <p:txBody>
          <a:bodyPr/>
          <a:lstStyle/>
          <a:p>
            <a:r>
              <a:rPr lang="sv-SE" altLang="sv-SE"/>
              <a:t>Utgångsläget i Skåne</a:t>
            </a:r>
            <a:br>
              <a:rPr lang="sv-SE" altLang="sv-SE"/>
            </a:br>
            <a:endParaRPr lang="sv-SE"/>
          </a:p>
        </p:txBody>
      </p:sp>
      <p:grpSp>
        <p:nvGrpSpPr>
          <p:cNvPr id="15" name="Grupp 14">
            <a:extLst>
              <a:ext uri="{FF2B5EF4-FFF2-40B4-BE49-F238E27FC236}">
                <a16:creationId xmlns:a16="http://schemas.microsoft.com/office/drawing/2014/main" id="{3865992C-B14E-B0AA-A384-B72F39B0A4EE}"/>
              </a:ext>
            </a:extLst>
          </p:cNvPr>
          <p:cNvGrpSpPr/>
          <p:nvPr/>
        </p:nvGrpSpPr>
        <p:grpSpPr>
          <a:xfrm>
            <a:off x="1511305" y="2052770"/>
            <a:ext cx="10176572" cy="3146493"/>
            <a:chOff x="907697" y="3242812"/>
            <a:chExt cx="10652501" cy="2113718"/>
          </a:xfrm>
        </p:grpSpPr>
        <p:sp>
          <p:nvSpPr>
            <p:cNvPr id="16" name="Rektangel med rundade hörn 7">
              <a:extLst>
                <a:ext uri="{FF2B5EF4-FFF2-40B4-BE49-F238E27FC236}">
                  <a16:creationId xmlns:a16="http://schemas.microsoft.com/office/drawing/2014/main" id="{02131D7C-9532-7C70-FB97-A2F8DDB57A61}"/>
                </a:ext>
              </a:extLst>
            </p:cNvPr>
            <p:cNvSpPr>
              <a:spLocks noChangeArrowheads="1"/>
            </p:cNvSpPr>
            <p:nvPr/>
          </p:nvSpPr>
          <p:spPr bwMode="auto">
            <a:xfrm>
              <a:off x="8104198" y="3242813"/>
              <a:ext cx="3456000" cy="1008000"/>
            </a:xfrm>
            <a:prstGeom prst="roundRect">
              <a:avLst>
                <a:gd name="adj" fmla="val 7885"/>
              </a:avLst>
            </a:prstGeom>
            <a:solidFill>
              <a:srgbClr val="A6D2D7"/>
            </a:solidFill>
            <a:ln>
              <a:noFill/>
            </a:ln>
            <a:effectLst>
              <a:outerShdw blurRad="50800" dist="38100" dir="2700000" algn="tl" rotWithShape="0">
                <a:prstClr val="black">
                  <a:alpha val="40000"/>
                </a:prstClr>
              </a:outerShdw>
            </a:effec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sv-SE" altLang="sv-SE" sz="2000" b="1" i="0" u="none" strike="noStrike" kern="0" cap="none" spc="0" normalizeH="0" baseline="0" noProof="0">
                  <a:ln>
                    <a:noFill/>
                  </a:ln>
                  <a:solidFill>
                    <a:prstClr val="black"/>
                  </a:solidFill>
                  <a:effectLst/>
                  <a:uLnTx/>
                  <a:uFillTx/>
                  <a:latin typeface="Arial" panose="020B0604020202020204" pitchFamily="34" charset="0"/>
                </a:rPr>
                <a:t>Olika standardiserade rutiner, utan IT-koppling</a:t>
              </a:r>
            </a:p>
          </p:txBody>
        </p:sp>
        <p:sp>
          <p:nvSpPr>
            <p:cNvPr id="17" name="Rektangel med rundade hörn 1">
              <a:extLst>
                <a:ext uri="{FF2B5EF4-FFF2-40B4-BE49-F238E27FC236}">
                  <a16:creationId xmlns:a16="http://schemas.microsoft.com/office/drawing/2014/main" id="{D9609515-F88A-D396-FD4E-07F25F46A3F6}"/>
                </a:ext>
              </a:extLst>
            </p:cNvPr>
            <p:cNvSpPr>
              <a:spLocks noChangeArrowheads="1"/>
            </p:cNvSpPr>
            <p:nvPr/>
          </p:nvSpPr>
          <p:spPr bwMode="auto">
            <a:xfrm>
              <a:off x="907697" y="3242812"/>
              <a:ext cx="3456000" cy="1008000"/>
            </a:xfrm>
            <a:prstGeom prst="roundRect">
              <a:avLst>
                <a:gd name="adj" fmla="val 8742"/>
              </a:avLst>
            </a:prstGeom>
            <a:solidFill>
              <a:srgbClr val="A6D2D7"/>
            </a:solidFill>
            <a:ln>
              <a:noFill/>
            </a:ln>
            <a:effectLst>
              <a:outerShdw blurRad="50800" dist="38100" dir="2700000" algn="tl" rotWithShape="0">
                <a:prstClr val="black">
                  <a:alpha val="40000"/>
                </a:prstClr>
              </a:outerShdw>
            </a:effec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sv-SE" altLang="sv-SE" sz="2000" b="1" i="0" u="none" strike="noStrike" kern="0" cap="none" spc="0" normalizeH="0" baseline="0" noProof="0">
                  <a:ln>
                    <a:noFill/>
                  </a:ln>
                  <a:solidFill>
                    <a:prstClr val="black"/>
                  </a:solidFill>
                  <a:effectLst/>
                  <a:uLnTx/>
                  <a:uFillTx/>
                  <a:latin typeface="Arial" panose="020B0604020202020204" pitchFamily="34" charset="0"/>
                </a:rPr>
                <a:t>Flera olika system </a:t>
              </a:r>
              <a:br>
                <a:rPr kumimoji="0" lang="sv-SE" altLang="sv-SE" sz="2000" b="1" i="0" u="none" strike="noStrike" kern="0" cap="none" spc="0" normalizeH="0" baseline="0" noProof="0">
                  <a:ln>
                    <a:noFill/>
                  </a:ln>
                  <a:solidFill>
                    <a:prstClr val="black"/>
                  </a:solidFill>
                  <a:effectLst/>
                  <a:uLnTx/>
                  <a:uFillTx/>
                  <a:latin typeface="Arial" panose="020B0604020202020204" pitchFamily="34" charset="0"/>
                </a:rPr>
              </a:br>
              <a:r>
                <a:rPr kumimoji="0" lang="sv-SE" altLang="sv-SE" sz="2000" b="1" i="0" u="none" strike="noStrike" kern="0" cap="none" spc="0" normalizeH="0" baseline="0" noProof="0">
                  <a:ln>
                    <a:noFill/>
                  </a:ln>
                  <a:solidFill>
                    <a:prstClr val="black"/>
                  </a:solidFill>
                  <a:effectLst/>
                  <a:uLnTx/>
                  <a:uFillTx/>
                  <a:latin typeface="Arial" panose="020B0604020202020204" pitchFamily="34" charset="0"/>
                </a:rPr>
                <a:t>för samma sak</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sv-SE" altLang="sv-SE" sz="1600" b="0" i="0" u="none" strike="noStrike" kern="0" cap="none" spc="0" normalizeH="0" baseline="0" noProof="0">
                  <a:ln>
                    <a:noFill/>
                  </a:ln>
                  <a:solidFill>
                    <a:prstClr val="black"/>
                  </a:solidFill>
                  <a:effectLst/>
                  <a:uLnTx/>
                  <a:uFillTx/>
                  <a:latin typeface="Arial" panose="020B0604020202020204" pitchFamily="34" charset="0"/>
                </a:rPr>
                <a:t>Många egenutvecklade system </a:t>
              </a:r>
            </a:p>
          </p:txBody>
        </p:sp>
        <p:sp>
          <p:nvSpPr>
            <p:cNvPr id="18" name="Rektangel med rundade hörn 6">
              <a:extLst>
                <a:ext uri="{FF2B5EF4-FFF2-40B4-BE49-F238E27FC236}">
                  <a16:creationId xmlns:a16="http://schemas.microsoft.com/office/drawing/2014/main" id="{20F8E0C0-6B54-E366-5423-8954DA06D06B}"/>
                </a:ext>
              </a:extLst>
            </p:cNvPr>
            <p:cNvSpPr>
              <a:spLocks noChangeArrowheads="1"/>
            </p:cNvSpPr>
            <p:nvPr/>
          </p:nvSpPr>
          <p:spPr bwMode="auto">
            <a:xfrm>
              <a:off x="4505948" y="3242813"/>
              <a:ext cx="3456000" cy="1008000"/>
            </a:xfrm>
            <a:prstGeom prst="roundRect">
              <a:avLst>
                <a:gd name="adj" fmla="val 8344"/>
              </a:avLst>
            </a:prstGeom>
            <a:solidFill>
              <a:schemeClr val="tx2"/>
            </a:solidFill>
            <a:ln>
              <a:solidFill>
                <a:schemeClr val="accent1"/>
              </a:solidFill>
            </a:ln>
            <a:effectLst>
              <a:outerShdw blurRad="50800" dist="38100" dir="2700000" algn="tl" rotWithShape="0">
                <a:prstClr val="black">
                  <a:alpha val="40000"/>
                </a:prstClr>
              </a:outerShdw>
            </a:effec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sv-SE" altLang="sv-SE" sz="2000" b="1" i="0" u="none" strike="noStrike" kern="0" cap="none" spc="0" normalizeH="0" baseline="0" noProof="0">
                  <a:ln>
                    <a:noFill/>
                  </a:ln>
                  <a:solidFill>
                    <a:prstClr val="white"/>
                  </a:solidFill>
                  <a:effectLst/>
                  <a:uLnTx/>
                  <a:uFillTx/>
                  <a:latin typeface="Arial" panose="020B0604020202020204" pitchFamily="34" charset="0"/>
                </a:rPr>
                <a:t>Fortfarande </a:t>
              </a:r>
              <a:br>
                <a:rPr kumimoji="0" lang="sv-SE" altLang="sv-SE" sz="2000" b="1" i="0" u="none" strike="noStrike" kern="0" cap="none" spc="0" normalizeH="0" baseline="0" noProof="0">
                  <a:ln>
                    <a:noFill/>
                  </a:ln>
                  <a:solidFill>
                    <a:prstClr val="white"/>
                  </a:solidFill>
                  <a:effectLst/>
                  <a:uLnTx/>
                  <a:uFillTx/>
                  <a:latin typeface="Arial" panose="020B0604020202020204" pitchFamily="34" charset="0"/>
                </a:rPr>
              </a:br>
              <a:r>
                <a:rPr kumimoji="0" lang="sv-SE" altLang="sv-SE" sz="2000" b="1" i="0" u="none" strike="noStrike" kern="0" cap="none" spc="0" normalizeH="0" baseline="0" noProof="0">
                  <a:ln>
                    <a:noFill/>
                  </a:ln>
                  <a:solidFill>
                    <a:prstClr val="white"/>
                  </a:solidFill>
                  <a:effectLst/>
                  <a:uLnTx/>
                  <a:uFillTx/>
                  <a:latin typeface="Arial" panose="020B0604020202020204" pitchFamily="34" charset="0"/>
                </a:rPr>
                <a:t>pappersarbete</a:t>
              </a:r>
            </a:p>
          </p:txBody>
        </p:sp>
        <p:sp>
          <p:nvSpPr>
            <p:cNvPr id="19" name="Rektangel med rundade hörn 8">
              <a:extLst>
                <a:ext uri="{FF2B5EF4-FFF2-40B4-BE49-F238E27FC236}">
                  <a16:creationId xmlns:a16="http://schemas.microsoft.com/office/drawing/2014/main" id="{DF253AFB-BC77-3127-D754-5AC5A0DB96F2}"/>
                </a:ext>
              </a:extLst>
            </p:cNvPr>
            <p:cNvSpPr>
              <a:spLocks noChangeArrowheads="1"/>
            </p:cNvSpPr>
            <p:nvPr/>
          </p:nvSpPr>
          <p:spPr bwMode="auto">
            <a:xfrm>
              <a:off x="907697" y="4348529"/>
              <a:ext cx="3456000" cy="1008000"/>
            </a:xfrm>
            <a:prstGeom prst="roundRect">
              <a:avLst>
                <a:gd name="adj" fmla="val 9900"/>
              </a:avLst>
            </a:prstGeom>
            <a:solidFill>
              <a:schemeClr val="tx2"/>
            </a:solidFill>
            <a:ln>
              <a:solidFill>
                <a:schemeClr val="accent1"/>
              </a:solidFill>
            </a:ln>
            <a:effectLst>
              <a:outerShdw blurRad="50800" dist="38100" dir="2700000" algn="tl" rotWithShape="0">
                <a:prstClr val="black">
                  <a:alpha val="40000"/>
                </a:prstClr>
              </a:outerShdw>
            </a:effec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sv-SE" altLang="sv-SE" sz="2000" b="1" i="0" u="none" strike="noStrike" kern="0" cap="none" spc="0" normalizeH="0" baseline="0" noProof="0">
                  <a:ln>
                    <a:noFill/>
                  </a:ln>
                  <a:solidFill>
                    <a:prstClr val="white"/>
                  </a:solidFill>
                  <a:effectLst/>
                  <a:uLnTx/>
                  <a:uFillTx/>
                  <a:latin typeface="Arial" panose="020B0604020202020204" pitchFamily="34" charset="0"/>
                </a:rPr>
                <a:t>Mycket fritext</a:t>
              </a:r>
            </a:p>
          </p:txBody>
        </p:sp>
        <p:sp>
          <p:nvSpPr>
            <p:cNvPr id="20" name="Rektangel med rundade hörn 9">
              <a:extLst>
                <a:ext uri="{FF2B5EF4-FFF2-40B4-BE49-F238E27FC236}">
                  <a16:creationId xmlns:a16="http://schemas.microsoft.com/office/drawing/2014/main" id="{217418EC-58BC-402F-AB31-0B62CD176ED5}"/>
                </a:ext>
              </a:extLst>
            </p:cNvPr>
            <p:cNvSpPr>
              <a:spLocks noChangeArrowheads="1"/>
            </p:cNvSpPr>
            <p:nvPr/>
          </p:nvSpPr>
          <p:spPr bwMode="auto">
            <a:xfrm>
              <a:off x="4505949" y="4348530"/>
              <a:ext cx="3456000" cy="1008000"/>
            </a:xfrm>
            <a:prstGeom prst="roundRect">
              <a:avLst>
                <a:gd name="adj" fmla="val 9366"/>
              </a:avLst>
            </a:prstGeom>
            <a:solidFill>
              <a:srgbClr val="A6D2D7"/>
            </a:solidFill>
            <a:ln>
              <a:noFill/>
            </a:ln>
            <a:effectLst>
              <a:outerShdw blurRad="50800" dist="38100" dir="2700000" algn="tl" rotWithShape="0">
                <a:prstClr val="black">
                  <a:alpha val="40000"/>
                </a:prstClr>
              </a:outerShdw>
            </a:effectLst>
          </p:spPr>
          <p:txBody>
            <a:bodyPr lIns="91440" tIns="45720" rIns="91440" bIns="4572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defTabSz="914400">
                <a:spcAft>
                  <a:spcPts val="600"/>
                </a:spcAft>
                <a:defRPr/>
              </a:pPr>
              <a:r>
                <a:rPr kumimoji="0" lang="sv-SE" altLang="sv-SE" sz="2000" b="1" i="0" u="none" strike="noStrike" kern="0" cap="none" spc="0" normalizeH="0" baseline="0" noProof="0">
                  <a:ln>
                    <a:noFill/>
                  </a:ln>
                  <a:solidFill>
                    <a:prstClr val="black"/>
                  </a:solidFill>
                  <a:effectLst/>
                  <a:uLnTx/>
                  <a:uFillTx/>
                  <a:latin typeface="Arial"/>
                </a:rPr>
                <a:t>Ingen </a:t>
              </a:r>
              <a:r>
                <a:rPr lang="sv-SE" altLang="sv-SE" sz="2000" b="1" kern="0">
                  <a:solidFill>
                    <a:prstClr val="black"/>
                  </a:solidFill>
                  <a:latin typeface="Arial"/>
                </a:rPr>
                <a:t>gemensam </a:t>
              </a:r>
              <a:br>
                <a:rPr lang="sv-SE" altLang="sv-SE" sz="2000" b="1" kern="0">
                  <a:solidFill>
                    <a:prstClr val="black"/>
                  </a:solidFill>
                  <a:latin typeface="Arial"/>
                </a:rPr>
              </a:br>
              <a:r>
                <a:rPr kumimoji="0" lang="sv-SE" altLang="sv-SE" sz="2000" b="1" i="0" u="none" strike="noStrike" kern="0" cap="none" spc="0" normalizeH="0" baseline="0" noProof="0">
                  <a:ln>
                    <a:noFill/>
                  </a:ln>
                  <a:solidFill>
                    <a:prstClr val="black"/>
                  </a:solidFill>
                  <a:effectLst/>
                  <a:uLnTx/>
                  <a:uFillTx/>
                  <a:latin typeface="Arial"/>
                </a:rPr>
                <a:t>läkemedelslista</a:t>
              </a:r>
            </a:p>
          </p:txBody>
        </p:sp>
        <p:sp>
          <p:nvSpPr>
            <p:cNvPr id="21" name="Rektangel med rundade hörn 10">
              <a:extLst>
                <a:ext uri="{FF2B5EF4-FFF2-40B4-BE49-F238E27FC236}">
                  <a16:creationId xmlns:a16="http://schemas.microsoft.com/office/drawing/2014/main" id="{AE65ACD2-69C3-3199-D8E8-46D1AFD82520}"/>
                </a:ext>
              </a:extLst>
            </p:cNvPr>
            <p:cNvSpPr>
              <a:spLocks noChangeArrowheads="1"/>
            </p:cNvSpPr>
            <p:nvPr/>
          </p:nvSpPr>
          <p:spPr bwMode="auto">
            <a:xfrm>
              <a:off x="8104198" y="4348530"/>
              <a:ext cx="3456000" cy="1008000"/>
            </a:xfrm>
            <a:prstGeom prst="roundRect">
              <a:avLst>
                <a:gd name="adj" fmla="val 7449"/>
              </a:avLst>
            </a:prstGeom>
            <a:solidFill>
              <a:schemeClr val="tx2"/>
            </a:solidFill>
            <a:ln>
              <a:solidFill>
                <a:schemeClr val="accent1"/>
              </a:solidFill>
            </a:ln>
            <a:effectLst>
              <a:outerShdw blurRad="50800" dist="38100" dir="2700000" algn="tl" rotWithShape="0">
                <a:prstClr val="black">
                  <a:alpha val="40000"/>
                </a:prstClr>
              </a:outerShdw>
            </a:effectLst>
          </p:spPr>
          <p:txBody>
            <a:bodyPr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sv-SE" altLang="sv-SE" sz="2000" b="1" i="0" u="none" strike="noStrike" kern="0" cap="none" spc="0" normalizeH="0" baseline="0" noProof="0">
                  <a:ln>
                    <a:noFill/>
                  </a:ln>
                  <a:solidFill>
                    <a:prstClr val="white"/>
                  </a:solidFill>
                  <a:effectLst/>
                  <a:uLnTx/>
                  <a:uFillTx/>
                  <a:latin typeface="Arial" panose="020B0604020202020204" pitchFamily="34" charset="0"/>
                </a:rPr>
                <a:t>Tidskrävande överlämningar mellan medarbetare</a:t>
              </a:r>
            </a:p>
          </p:txBody>
        </p:sp>
      </p:grpSp>
      <p:pic>
        <p:nvPicPr>
          <p:cNvPr id="23" name="Bildobjekt 22">
            <a:extLst>
              <a:ext uri="{FF2B5EF4-FFF2-40B4-BE49-F238E27FC236}">
                <a16:creationId xmlns:a16="http://schemas.microsoft.com/office/drawing/2014/main" id="{41401856-177D-43BB-4E4B-D04A494783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09" y="1895961"/>
            <a:ext cx="2438404" cy="67843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62745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DDFE6E4-07EA-20B8-DBBF-831D082FA8E1}"/>
              </a:ext>
            </a:extLst>
          </p:cNvPr>
          <p:cNvSpPr/>
          <p:nvPr/>
        </p:nvSpPr>
        <p:spPr>
          <a:xfrm>
            <a:off x="-78658" y="245806"/>
            <a:ext cx="7423355" cy="8589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1172560-E83C-B179-0214-7EBE45124602}"/>
              </a:ext>
            </a:extLst>
          </p:cNvPr>
          <p:cNvSpPr>
            <a:spLocks noGrp="1"/>
          </p:cNvSpPr>
          <p:nvPr>
            <p:ph type="title"/>
          </p:nvPr>
        </p:nvSpPr>
        <p:spPr/>
        <p:txBody>
          <a:bodyPr/>
          <a:lstStyle/>
          <a:p>
            <a:r>
              <a:rPr lang="sv-SE">
                <a:solidFill>
                  <a:schemeClr val="bg2"/>
                </a:solidFill>
              </a:rPr>
              <a:t>Nuläget leder till…</a:t>
            </a:r>
          </a:p>
        </p:txBody>
      </p:sp>
      <p:sp>
        <p:nvSpPr>
          <p:cNvPr id="4" name="textruta 3">
            <a:extLst>
              <a:ext uri="{FF2B5EF4-FFF2-40B4-BE49-F238E27FC236}">
                <a16:creationId xmlns:a16="http://schemas.microsoft.com/office/drawing/2014/main" id="{CE05B27E-45EE-E788-200E-E11721971CC0}"/>
              </a:ext>
            </a:extLst>
          </p:cNvPr>
          <p:cNvSpPr txBox="1"/>
          <p:nvPr/>
        </p:nvSpPr>
        <p:spPr>
          <a:xfrm>
            <a:off x="552982" y="1696073"/>
            <a:ext cx="5543018" cy="3903633"/>
          </a:xfrm>
          <a:prstGeom prst="rect">
            <a:avLst/>
          </a:prstGeom>
          <a:noFill/>
        </p:spPr>
        <p:txBody>
          <a:bodyPr wrap="square">
            <a:spAutoFit/>
          </a:bodyPr>
          <a:lstStyle/>
          <a:p>
            <a:pPr marL="457200" indent="-457200">
              <a:spcAft>
                <a:spcPts val="400"/>
              </a:spcAft>
              <a:buClr>
                <a:schemeClr val="tx2"/>
              </a:buClr>
              <a:buSzPct val="200000"/>
              <a:buFont typeface="Arial" panose="020B0604020202020204" pitchFamily="34" charset="0"/>
              <a:buChar char="•"/>
            </a:pPr>
            <a:r>
              <a:rPr lang="sv-SE" altLang="sv-SE" sz="1900"/>
              <a:t>Svårt få samlad bild av patienten och </a:t>
            </a:r>
            <a:br>
              <a:rPr lang="sv-SE" altLang="sv-SE" sz="1900"/>
            </a:br>
            <a:r>
              <a:rPr lang="sv-SE" altLang="sv-SE" sz="1900"/>
              <a:t>hens läkemedel</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Dokumentation i efterhand, exempelvis </a:t>
            </a:r>
            <a:br>
              <a:rPr lang="sv-SE" altLang="sv-SE" sz="1900"/>
            </a:br>
            <a:r>
              <a:rPr lang="sv-SE" altLang="sv-SE" sz="1900"/>
              <a:t>på post-it-lappar eller genom telefon-rapportering, kan leda till missad eller borttappad information, eller felaktigheter</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Fördröjning mellan diktering, ordination </a:t>
            </a:r>
            <a:br>
              <a:rPr lang="sv-SE" altLang="sv-SE" sz="1900"/>
            </a:br>
            <a:r>
              <a:rPr lang="sv-SE" altLang="sv-SE" sz="1900"/>
              <a:t>och dokumentation</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Medarbetare som arbetar på olika ställen behöver arbeta på flera sätt.</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Patienter får olika behandling på olika orter</a:t>
            </a:r>
          </a:p>
        </p:txBody>
      </p:sp>
      <p:sp>
        <p:nvSpPr>
          <p:cNvPr id="5" name="textruta 4">
            <a:extLst>
              <a:ext uri="{FF2B5EF4-FFF2-40B4-BE49-F238E27FC236}">
                <a16:creationId xmlns:a16="http://schemas.microsoft.com/office/drawing/2014/main" id="{DF91499D-B13B-CD21-A048-FFB7DDEC66FD}"/>
              </a:ext>
            </a:extLst>
          </p:cNvPr>
          <p:cNvSpPr txBox="1"/>
          <p:nvPr/>
        </p:nvSpPr>
        <p:spPr>
          <a:xfrm>
            <a:off x="6300102" y="1696073"/>
            <a:ext cx="5338916" cy="4335418"/>
          </a:xfrm>
          <a:prstGeom prst="rect">
            <a:avLst/>
          </a:prstGeom>
          <a:noFill/>
        </p:spPr>
        <p:txBody>
          <a:bodyPr wrap="square">
            <a:spAutoFit/>
          </a:bodyPr>
          <a:lstStyle/>
          <a:p>
            <a:pPr marL="457200" indent="-457200">
              <a:spcAft>
                <a:spcPts val="400"/>
              </a:spcAft>
              <a:buClr>
                <a:schemeClr val="tx2"/>
              </a:buClr>
              <a:buSzPct val="200000"/>
              <a:buFont typeface="Arial" panose="020B0604020202020204" pitchFamily="34" charset="0"/>
              <a:buChar char="•"/>
            </a:pPr>
            <a:r>
              <a:rPr lang="sv-SE" altLang="sv-SE" sz="1900"/>
              <a:t>Dubbelarbete, dubbeldokumentation med olika system</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Data kan inte användas för analys och forskningsunderlag</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Information om patienten finns inte på en enda plats, och kräver därför personliga överlämningar</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Begränsat kliniskt beslutsstöd, de flesta stöd är läkemedelsrelaterade</a:t>
            </a:r>
          </a:p>
          <a:p>
            <a:pPr marL="171450" indent="-171450">
              <a:spcAft>
                <a:spcPts val="400"/>
              </a:spcAft>
              <a:buClr>
                <a:schemeClr val="tx2"/>
              </a:buClr>
              <a:buSzPct val="200000"/>
              <a:buFont typeface="Arial" panose="020B0604020202020204" pitchFamily="34" charset="0"/>
              <a:buChar char="•"/>
            </a:pPr>
            <a:endParaRPr lang="sv-SE" altLang="sv-SE" sz="300"/>
          </a:p>
          <a:p>
            <a:pPr marL="457200" indent="-457200">
              <a:spcAft>
                <a:spcPts val="400"/>
              </a:spcAft>
              <a:buClr>
                <a:schemeClr val="tx2"/>
              </a:buClr>
              <a:buSzPct val="200000"/>
              <a:buFont typeface="Arial" panose="020B0604020202020204" pitchFamily="34" charset="0"/>
              <a:buChar char="•"/>
            </a:pPr>
            <a:r>
              <a:rPr lang="sv-SE" altLang="sv-SE" sz="1900"/>
              <a:t>Inget bra digitalt stöd för standardiserade vårdplaner och behandlingsplaner</a:t>
            </a:r>
          </a:p>
          <a:p>
            <a:pPr marL="457200" indent="-457200">
              <a:lnSpc>
                <a:spcPct val="150000"/>
              </a:lnSpc>
              <a:spcAft>
                <a:spcPts val="400"/>
              </a:spcAft>
              <a:buClr>
                <a:schemeClr val="accent1"/>
              </a:buClr>
              <a:buFont typeface="Symbol" panose="05050102010706020507" pitchFamily="18" charset="2"/>
              <a:buChar char=""/>
            </a:pPr>
            <a:endParaRPr lang="sv-SE" altLang="sv-SE" sz="1900"/>
          </a:p>
        </p:txBody>
      </p:sp>
      <p:grpSp>
        <p:nvGrpSpPr>
          <p:cNvPr id="11" name="Grupp 10">
            <a:extLst>
              <a:ext uri="{FF2B5EF4-FFF2-40B4-BE49-F238E27FC236}">
                <a16:creationId xmlns:a16="http://schemas.microsoft.com/office/drawing/2014/main" id="{0BDD7638-0D92-259F-3334-5F2AA8651BE5}"/>
              </a:ext>
            </a:extLst>
          </p:cNvPr>
          <p:cNvGrpSpPr/>
          <p:nvPr/>
        </p:nvGrpSpPr>
        <p:grpSpPr>
          <a:xfrm>
            <a:off x="3719245" y="5989081"/>
            <a:ext cx="11191373" cy="530524"/>
            <a:chOff x="3719245" y="5989081"/>
            <a:chExt cx="11191373" cy="530524"/>
          </a:xfrm>
        </p:grpSpPr>
        <p:sp>
          <p:nvSpPr>
            <p:cNvPr id="9" name="Rektangel 8">
              <a:extLst>
                <a:ext uri="{FF2B5EF4-FFF2-40B4-BE49-F238E27FC236}">
                  <a16:creationId xmlns:a16="http://schemas.microsoft.com/office/drawing/2014/main" id="{BEFDE977-5230-46D9-7D24-487441357CC1}"/>
                </a:ext>
              </a:extLst>
            </p:cNvPr>
            <p:cNvSpPr/>
            <p:nvPr/>
          </p:nvSpPr>
          <p:spPr>
            <a:xfrm>
              <a:off x="3719245" y="5989081"/>
              <a:ext cx="6924782" cy="5305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D15CEDEE-05A9-7281-6B98-B8E022B15B89}"/>
                </a:ext>
              </a:extLst>
            </p:cNvPr>
            <p:cNvSpPr txBox="1">
              <a:spLocks/>
            </p:cNvSpPr>
            <p:nvPr/>
          </p:nvSpPr>
          <p:spPr>
            <a:xfrm>
              <a:off x="3937818" y="6031492"/>
              <a:ext cx="10972800" cy="467566"/>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a:lstStyle>
            <a:p>
              <a:r>
                <a:rPr lang="sv-SE" sz="2000">
                  <a:solidFill>
                    <a:schemeClr val="bg2"/>
                  </a:solidFill>
                </a:rPr>
                <a:t>… en situation vi helt enkelt inte kan fortsätta med.</a:t>
              </a:r>
            </a:p>
          </p:txBody>
        </p:sp>
      </p:grpSp>
    </p:spTree>
    <p:extLst>
      <p:ext uri="{BB962C8B-B14F-4D97-AF65-F5344CB8AC3E}">
        <p14:creationId xmlns:p14="http://schemas.microsoft.com/office/powerpoint/2010/main" val="391753621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Varning med hel fyllning">
            <a:extLst>
              <a:ext uri="{FF2B5EF4-FFF2-40B4-BE49-F238E27FC236}">
                <a16:creationId xmlns:a16="http://schemas.microsoft.com/office/drawing/2014/main" id="{AD427F28-8392-8230-0FE4-5533260013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0162" y="-575044"/>
            <a:ext cx="7687932" cy="7687930"/>
          </a:xfrm>
          <a:prstGeom prst="rect">
            <a:avLst/>
          </a:prstGeom>
        </p:spPr>
      </p:pic>
      <p:sp>
        <p:nvSpPr>
          <p:cNvPr id="2" name="Rubrik 1">
            <a:extLst>
              <a:ext uri="{FF2B5EF4-FFF2-40B4-BE49-F238E27FC236}">
                <a16:creationId xmlns:a16="http://schemas.microsoft.com/office/drawing/2014/main" id="{A4692B30-9F8E-3395-3BE4-A6AEDDB4BB7B}"/>
              </a:ext>
            </a:extLst>
          </p:cNvPr>
          <p:cNvSpPr>
            <a:spLocks noGrp="1"/>
          </p:cNvSpPr>
          <p:nvPr>
            <p:ph type="title"/>
          </p:nvPr>
        </p:nvSpPr>
        <p:spPr/>
        <p:txBody>
          <a:bodyPr/>
          <a:lstStyle/>
          <a:p>
            <a:r>
              <a:rPr lang="sv-SE"/>
              <a:t>Vad riskeras om vi bara fortsätter som idag?</a:t>
            </a:r>
          </a:p>
        </p:txBody>
      </p:sp>
      <p:sp>
        <p:nvSpPr>
          <p:cNvPr id="3" name="Platshållare för innehåll 2">
            <a:extLst>
              <a:ext uri="{FF2B5EF4-FFF2-40B4-BE49-F238E27FC236}">
                <a16:creationId xmlns:a16="http://schemas.microsoft.com/office/drawing/2014/main" id="{DC8459C4-7C76-C66A-A9B4-0A801E8E9858}"/>
              </a:ext>
            </a:extLst>
          </p:cNvPr>
          <p:cNvSpPr>
            <a:spLocks noGrp="1"/>
          </p:cNvSpPr>
          <p:nvPr>
            <p:ph idx="1"/>
          </p:nvPr>
        </p:nvSpPr>
        <p:spPr>
          <a:xfrm>
            <a:off x="1482904" y="1838320"/>
            <a:ext cx="10250184" cy="4850257"/>
          </a:xfrm>
        </p:spPr>
        <p:txBody>
          <a:bodyPr/>
          <a:lstStyle/>
          <a:p>
            <a:pPr marL="228600" marR="0" lvl="0" indent="-228600" algn="l" defTabSz="914400" rtl="0" eaLnBrk="1" fontAlgn="auto" latinLnBrk="0" hangingPunct="1">
              <a:lnSpc>
                <a:spcPct val="110000"/>
              </a:lnSpc>
              <a:spcBef>
                <a:spcPts val="1400"/>
              </a:spcBef>
              <a:spcAft>
                <a:spcPts val="0"/>
              </a:spcAft>
              <a:buClr>
                <a:srgbClr val="FDF9E4"/>
              </a:buClr>
              <a:buSzPct val="100000"/>
              <a:buFont typeface="Calibri" panose="020F0502020204030204" pitchFamily="34" charset="0"/>
              <a:buChar char="→"/>
              <a:tabLst/>
              <a:defRPr/>
            </a:pPr>
            <a:r>
              <a:rPr kumimoji="0" lang="sv-SE" sz="2800" b="0" i="0" u="none" strike="noStrike" kern="1200" cap="none" spc="0" normalizeH="0" baseline="0" noProof="0">
                <a:ln>
                  <a:noFill/>
                </a:ln>
                <a:solidFill>
                  <a:srgbClr val="FDF9E4"/>
                </a:solidFill>
                <a:effectLst/>
                <a:uLnTx/>
                <a:uFillTx/>
                <a:latin typeface="Public Sans"/>
                <a:ea typeface="+mn-ea"/>
                <a:cs typeface="+mn-cs"/>
              </a:rPr>
              <a:t> Våra system blir en enkel måltavla för angrepp utifrån</a:t>
            </a:r>
          </a:p>
          <a:p>
            <a:pPr marL="228600" marR="0" lvl="0" indent="-228600" algn="l" defTabSz="914400" rtl="0" eaLnBrk="1" fontAlgn="auto" latinLnBrk="0" hangingPunct="1">
              <a:lnSpc>
                <a:spcPct val="110000"/>
              </a:lnSpc>
              <a:spcBef>
                <a:spcPts val="1400"/>
              </a:spcBef>
              <a:spcAft>
                <a:spcPts val="0"/>
              </a:spcAft>
              <a:buClr>
                <a:srgbClr val="FDF9E4"/>
              </a:buClr>
              <a:buSzPct val="100000"/>
              <a:buFont typeface="Calibri" panose="020F0502020204030204" pitchFamily="34" charset="0"/>
              <a:buChar char="→"/>
              <a:tabLst/>
              <a:defRPr/>
            </a:pPr>
            <a:r>
              <a:rPr kumimoji="0" lang="sv-SE" sz="2800" b="0" i="0" u="none" strike="noStrike" kern="1200" cap="none" spc="0" normalizeH="0" baseline="0" noProof="0">
                <a:ln>
                  <a:noFill/>
                </a:ln>
                <a:solidFill>
                  <a:srgbClr val="FDF9E4"/>
                </a:solidFill>
                <a:effectLst/>
                <a:uLnTx/>
                <a:uFillTx/>
                <a:latin typeface="Public Sans"/>
                <a:ea typeface="+mn-ea"/>
                <a:cs typeface="+mn-cs"/>
              </a:rPr>
              <a:t>  Risker för patienternas liv och hälsa</a:t>
            </a:r>
          </a:p>
          <a:p>
            <a:pPr marL="228600" marR="0" lvl="0" indent="-228600" algn="l" defTabSz="914400" rtl="0" eaLnBrk="1" fontAlgn="auto" latinLnBrk="0" hangingPunct="1">
              <a:lnSpc>
                <a:spcPct val="110000"/>
              </a:lnSpc>
              <a:spcBef>
                <a:spcPts val="1400"/>
              </a:spcBef>
              <a:spcAft>
                <a:spcPts val="0"/>
              </a:spcAft>
              <a:buClr>
                <a:srgbClr val="FDF9E4"/>
              </a:buClr>
              <a:buSzPct val="100000"/>
              <a:buFont typeface="Calibri" panose="020F0502020204030204" pitchFamily="34" charset="0"/>
              <a:buChar char="→"/>
              <a:tabLst/>
              <a:defRPr/>
            </a:pPr>
            <a:r>
              <a:rPr kumimoji="0" lang="sv-SE" sz="2800" b="0" i="0" u="none" strike="noStrike" kern="1200" cap="none" spc="0" normalizeH="0" baseline="0" noProof="0">
                <a:ln>
                  <a:noFill/>
                </a:ln>
                <a:solidFill>
                  <a:srgbClr val="FDF9E4"/>
                </a:solidFill>
                <a:effectLst/>
                <a:uLnTx/>
                <a:uFillTx/>
                <a:latin typeface="Public Sans"/>
                <a:ea typeface="+mn-ea"/>
                <a:cs typeface="+mn-cs"/>
              </a:rPr>
              <a:t>  En ohållbar arbetsmiljö i vården</a:t>
            </a:r>
          </a:p>
          <a:p>
            <a:pPr marL="228600" marR="0" lvl="0" indent="-228600" algn="l" defTabSz="914400" rtl="0" eaLnBrk="1" fontAlgn="auto" latinLnBrk="0" hangingPunct="1">
              <a:lnSpc>
                <a:spcPct val="110000"/>
              </a:lnSpc>
              <a:spcBef>
                <a:spcPts val="1400"/>
              </a:spcBef>
              <a:spcAft>
                <a:spcPts val="0"/>
              </a:spcAft>
              <a:buClr>
                <a:srgbClr val="FDF9E4"/>
              </a:buClr>
              <a:buSzPct val="100000"/>
              <a:buFont typeface="Calibri" panose="020F0502020204030204" pitchFamily="34" charset="0"/>
              <a:buChar char="→"/>
              <a:tabLst/>
              <a:defRPr/>
            </a:pPr>
            <a:r>
              <a:rPr kumimoji="0" lang="sv-SE" sz="2800" b="0" i="0" u="none" strike="noStrike" kern="1200" cap="none" spc="0" normalizeH="0" baseline="0" noProof="0">
                <a:ln>
                  <a:noFill/>
                </a:ln>
                <a:solidFill>
                  <a:srgbClr val="FDF9E4"/>
                </a:solidFill>
                <a:effectLst/>
                <a:uLnTx/>
                <a:uFillTx/>
                <a:latin typeface="Public Sans"/>
                <a:ea typeface="+mn-ea"/>
                <a:cs typeface="+mn-cs"/>
              </a:rPr>
              <a:t>  Skåne halkar efter resten av Sverige</a:t>
            </a:r>
          </a:p>
          <a:p>
            <a:pPr marL="228600" marR="0" lvl="0" indent="-228600" algn="l" defTabSz="914400" rtl="0" eaLnBrk="1" fontAlgn="auto" latinLnBrk="0" hangingPunct="1">
              <a:lnSpc>
                <a:spcPct val="110000"/>
              </a:lnSpc>
              <a:spcBef>
                <a:spcPts val="1400"/>
              </a:spcBef>
              <a:spcAft>
                <a:spcPts val="0"/>
              </a:spcAft>
              <a:buClr>
                <a:srgbClr val="FDF9E4"/>
              </a:buClr>
              <a:buSzPct val="100000"/>
              <a:buFont typeface="Calibri" panose="020F0502020204030204" pitchFamily="34" charset="0"/>
              <a:buChar char="→"/>
              <a:tabLst/>
              <a:defRPr/>
            </a:pPr>
            <a:r>
              <a:rPr kumimoji="0" lang="sv-SE" sz="2800" b="0" i="0" u="none" strike="noStrike" kern="1200" cap="none" spc="0" normalizeH="0" baseline="0" noProof="0">
                <a:ln>
                  <a:noFill/>
                </a:ln>
                <a:solidFill>
                  <a:srgbClr val="FDF9E4"/>
                </a:solidFill>
                <a:effectLst/>
                <a:uLnTx/>
                <a:uFillTx/>
                <a:latin typeface="Public Sans"/>
                <a:ea typeface="+mn-ea"/>
                <a:cs typeface="+mn-cs"/>
              </a:rPr>
              <a:t>  Vi kommer inte klara framtidens vårdbehov</a:t>
            </a:r>
          </a:p>
          <a:p>
            <a:pPr marL="228600" marR="0" lvl="0" indent="-228600" algn="l" defTabSz="914400" rtl="0" eaLnBrk="1" fontAlgn="auto" latinLnBrk="0" hangingPunct="1">
              <a:lnSpc>
                <a:spcPct val="110000"/>
              </a:lnSpc>
              <a:spcBef>
                <a:spcPts val="1400"/>
              </a:spcBef>
              <a:spcAft>
                <a:spcPts val="0"/>
              </a:spcAft>
              <a:buClr>
                <a:srgbClr val="FDF9E4"/>
              </a:buClr>
              <a:buSzPct val="100000"/>
              <a:buFont typeface="Calibri" panose="020F0502020204030204" pitchFamily="34" charset="0"/>
              <a:buChar char="→"/>
              <a:tabLst/>
              <a:defRPr/>
            </a:pPr>
            <a:r>
              <a:rPr kumimoji="0" lang="sv-SE" sz="2800" b="0" i="0" u="none" strike="noStrike" kern="1200" cap="none" spc="0" normalizeH="0" baseline="0" noProof="0">
                <a:ln>
                  <a:noFill/>
                </a:ln>
                <a:solidFill>
                  <a:srgbClr val="FDF9E4"/>
                </a:solidFill>
                <a:effectLst/>
                <a:uLnTx/>
                <a:uFillTx/>
                <a:latin typeface="Public Sans"/>
                <a:ea typeface="+mn-ea"/>
                <a:cs typeface="+mn-cs"/>
              </a:rPr>
              <a:t>  Invånarna i Skåne får inte den vård de har rätt till</a:t>
            </a:r>
            <a:endParaRPr lang="sv-SE" sz="3200"/>
          </a:p>
        </p:txBody>
      </p:sp>
    </p:spTree>
    <p:extLst>
      <p:ext uri="{BB962C8B-B14F-4D97-AF65-F5344CB8AC3E}">
        <p14:creationId xmlns:p14="http://schemas.microsoft.com/office/powerpoint/2010/main" val="4103375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r>
              <a:rPr lang="sv-SE" altLang="sv-SE"/>
              <a:t>Varför ett nytt digitalt vårdsystem?</a:t>
            </a:r>
          </a:p>
        </p:txBody>
      </p:sp>
      <p:sp>
        <p:nvSpPr>
          <p:cNvPr id="3" name="Platshållare för innehåll 2"/>
          <p:cNvSpPr>
            <a:spLocks noGrp="1"/>
          </p:cNvSpPr>
          <p:nvPr>
            <p:ph sz="half" idx="1"/>
          </p:nvPr>
        </p:nvSpPr>
        <p:spPr>
          <a:xfrm>
            <a:off x="609600" y="1600201"/>
            <a:ext cx="5486400" cy="4525963"/>
          </a:xfrm>
        </p:spPr>
        <p:txBody>
          <a:bodyPr/>
          <a:lstStyle/>
          <a:p>
            <a:pPr>
              <a:lnSpc>
                <a:spcPct val="100000"/>
              </a:lnSpc>
              <a:spcBef>
                <a:spcPts val="1800"/>
              </a:spcBef>
              <a:buSzPct val="140000"/>
              <a:defRPr/>
            </a:pPr>
            <a:r>
              <a:rPr lang="sv-SE" sz="2400" b="1">
                <a:solidFill>
                  <a:srgbClr val="307C8E"/>
                </a:solidFill>
              </a:rPr>
              <a:t>Öka säkerheten, hållbarheten</a:t>
            </a:r>
            <a:br>
              <a:rPr lang="sv-SE" sz="2400" b="1">
                <a:solidFill>
                  <a:srgbClr val="307C8E"/>
                </a:solidFill>
              </a:rPr>
            </a:br>
            <a:r>
              <a:rPr lang="sv-SE" sz="2400" b="1">
                <a:solidFill>
                  <a:srgbClr val="307C8E"/>
                </a:solidFill>
              </a:rPr>
              <a:t>och utvecklingsmöjligheterna</a:t>
            </a:r>
            <a:br>
              <a:rPr lang="sv-SE" sz="2400" b="1">
                <a:solidFill>
                  <a:srgbClr val="307C8E"/>
                </a:solidFill>
              </a:rPr>
            </a:br>
            <a:r>
              <a:rPr lang="sv-SE" sz="2400">
                <a:solidFill>
                  <a:prstClr val="black"/>
                </a:solidFill>
              </a:rPr>
              <a:t>– genom en gemensam IT-miljö </a:t>
            </a:r>
            <a:br>
              <a:rPr lang="sv-SE" sz="2400">
                <a:solidFill>
                  <a:prstClr val="black"/>
                </a:solidFill>
              </a:rPr>
            </a:br>
            <a:r>
              <a:rPr lang="sv-SE" sz="2400">
                <a:solidFill>
                  <a:prstClr val="black"/>
                </a:solidFill>
              </a:rPr>
              <a:t>som lägger grunden för hälso- </a:t>
            </a:r>
            <a:br>
              <a:rPr lang="sv-SE" sz="2400">
                <a:solidFill>
                  <a:prstClr val="black"/>
                </a:solidFill>
              </a:rPr>
            </a:br>
            <a:r>
              <a:rPr lang="sv-SE" sz="2400">
                <a:solidFill>
                  <a:prstClr val="black"/>
                </a:solidFill>
              </a:rPr>
              <a:t>och sjukvårdens digitalisering. </a:t>
            </a:r>
          </a:p>
          <a:p>
            <a:pPr marL="228600" marR="0" lvl="0" indent="-228600" algn="l" defTabSz="914400" rtl="0" eaLnBrk="1" fontAlgn="auto" latinLnBrk="0" hangingPunct="1">
              <a:lnSpc>
                <a:spcPct val="100000"/>
              </a:lnSpc>
              <a:spcBef>
                <a:spcPts val="1800"/>
              </a:spcBef>
              <a:spcAft>
                <a:spcPts val="0"/>
              </a:spcAft>
              <a:buClrTx/>
              <a:buSzPct val="140000"/>
              <a:buFont typeface="Arial" panose="020B0604020202020204" pitchFamily="34" charset="0"/>
              <a:buChar char="•"/>
              <a:tabLst/>
              <a:defRPr/>
            </a:pPr>
            <a: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t>Uppnå bättre tillgänglighet </a:t>
            </a:r>
            <a:b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b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 genom </a:t>
            </a:r>
            <a:r>
              <a:rPr lang="sv-SE" sz="2400">
                <a:solidFill>
                  <a:prstClr val="black"/>
                </a:solidFill>
                <a:latin typeface="Arial" panose="020B0604020202020204"/>
              </a:rPr>
              <a:t>använda våra </a:t>
            </a: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resurser </a:t>
            </a:r>
            <a:b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på ett bättre sätt.</a:t>
            </a:r>
          </a:p>
          <a:p>
            <a:pPr marL="228600" marR="0" lvl="0" indent="-228600" algn="l" defTabSz="914400" rtl="0" eaLnBrk="1" fontAlgn="auto" latinLnBrk="0" hangingPunct="1">
              <a:lnSpc>
                <a:spcPct val="100000"/>
              </a:lnSpc>
              <a:spcBef>
                <a:spcPts val="1800"/>
              </a:spcBef>
              <a:spcAft>
                <a:spcPts val="0"/>
              </a:spcAft>
              <a:buClrTx/>
              <a:buSzPct val="140000"/>
              <a:buFont typeface="Arial" panose="020B0604020202020204" pitchFamily="34" charset="0"/>
              <a:buChar char="•"/>
              <a:tabLst/>
              <a:defRPr/>
            </a:pPr>
            <a: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t>Kunna ge jämlik hälso- och sjukvård</a:t>
            </a:r>
            <a:b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b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 genom regiongemensamma arbetssätt.</a:t>
            </a:r>
          </a:p>
        </p:txBody>
      </p:sp>
      <p:pic>
        <p:nvPicPr>
          <p:cNvPr id="9" name="Platshållare för bild 8" descr="En bild som visar klädsel, person, Människoansikte, vägg&#10;&#10;Automatiskt genererad beskrivning">
            <a:extLst>
              <a:ext uri="{FF2B5EF4-FFF2-40B4-BE49-F238E27FC236}">
                <a16:creationId xmlns:a16="http://schemas.microsoft.com/office/drawing/2014/main" id="{673EC270-C2F9-B4F1-72E8-8B1BEDA88DC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824" b="12824"/>
          <a:stretch>
            <a:fillRect/>
          </a:stretch>
        </p:blipFill>
        <p:spPr/>
      </p:pic>
      <p:sp>
        <p:nvSpPr>
          <p:cNvPr id="12" name="textruta 11">
            <a:extLst>
              <a:ext uri="{FF2B5EF4-FFF2-40B4-BE49-F238E27FC236}">
                <a16:creationId xmlns:a16="http://schemas.microsoft.com/office/drawing/2014/main" id="{C786701D-E1F8-3DBE-C578-CF6DE07DA971}"/>
              </a:ext>
            </a:extLst>
          </p:cNvPr>
          <p:cNvSpPr txBox="1"/>
          <p:nvPr/>
        </p:nvSpPr>
        <p:spPr>
          <a:xfrm>
            <a:off x="5193264" y="4554936"/>
            <a:ext cx="6157908" cy="830997"/>
          </a:xfrm>
          <a:prstGeom prst="roundRect">
            <a:avLst>
              <a:gd name="adj" fmla="val 0"/>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defTabSz="457200">
              <a:defRPr/>
            </a:pPr>
            <a:r>
              <a:rPr lang="sv-SE" sz="2400">
                <a:ln w="0"/>
                <a:solidFill>
                  <a:schemeClr val="bg1"/>
                </a:solidFill>
                <a:effectLst>
                  <a:outerShdw blurRad="38100" dist="25400" dir="5400000" algn="ctr" rotWithShape="0">
                    <a:srgbClr val="6E747A">
                      <a:alpha val="43000"/>
                    </a:srgbClr>
                  </a:outerShdw>
                </a:effectLst>
              </a:rPr>
              <a:t>Med dagens arbetssätt kan vi </a:t>
            </a:r>
            <a:r>
              <a:rPr kumimoji="0" lang="sv-SE" sz="2400" i="0" u="none" strike="noStrike" kern="1200" cap="none" spc="0" normalizeH="0" baseline="0" noProof="0">
                <a:ln w="0"/>
                <a:solidFill>
                  <a:schemeClr val="bg1"/>
                </a:solidFill>
                <a:effectLst>
                  <a:outerShdw blurRad="38100" dist="25400" dir="5400000" algn="ctr" rotWithShape="0">
                    <a:srgbClr val="6E747A">
                      <a:alpha val="43000"/>
                    </a:srgbClr>
                  </a:outerShdw>
                </a:effectLst>
                <a:uLnTx/>
                <a:uFillTx/>
                <a:latin typeface="Arial" panose="020B0604020202020204"/>
              </a:rPr>
              <a:t>inte</a:t>
            </a:r>
            <a:r>
              <a:rPr kumimoji="0" lang="sv-SE" sz="2400" b="1" i="0" u="none" strike="noStrike" kern="1200" cap="none" spc="0" normalizeH="0" baseline="0" noProof="0">
                <a:ln w="0"/>
                <a:solidFill>
                  <a:schemeClr val="bg1"/>
                </a:solidFill>
                <a:effectLst>
                  <a:outerShdw blurRad="38100" dist="25400" dir="5400000" algn="ctr" rotWithShape="0">
                    <a:srgbClr val="6E747A">
                      <a:alpha val="43000"/>
                    </a:srgbClr>
                  </a:outerShdw>
                </a:effectLst>
                <a:uLnTx/>
                <a:uFillTx/>
                <a:latin typeface="Arial" panose="020B0604020202020204"/>
              </a:rPr>
              <a:t> </a:t>
            </a:r>
            <a:r>
              <a:rPr kumimoji="0" lang="sv-SE" sz="2400" b="0" i="0" u="none" strike="noStrike" kern="1200" cap="none" spc="0" normalizeH="0" baseline="0" noProof="0">
                <a:ln w="0"/>
                <a:solidFill>
                  <a:schemeClr val="bg1"/>
                </a:solidFill>
                <a:effectLst>
                  <a:outerShdw blurRad="38100" dist="25400" dir="5400000" algn="ctr" rotWithShape="0">
                    <a:srgbClr val="6E747A">
                      <a:alpha val="43000"/>
                    </a:srgbClr>
                  </a:outerShdw>
                </a:effectLst>
                <a:uLnTx/>
                <a:uFillTx/>
                <a:latin typeface="Arial" panose="020B0604020202020204"/>
              </a:rPr>
              <a:t>täcka resursbehovet i hälso- och sjukvården.</a:t>
            </a:r>
          </a:p>
        </p:txBody>
      </p:sp>
      <p:sp>
        <p:nvSpPr>
          <p:cNvPr id="13" name="textruta 12">
            <a:extLst>
              <a:ext uri="{FF2B5EF4-FFF2-40B4-BE49-F238E27FC236}">
                <a16:creationId xmlns:a16="http://schemas.microsoft.com/office/drawing/2014/main" id="{25697181-43CA-6B2F-D887-BDA39FC242C9}"/>
              </a:ext>
            </a:extLst>
          </p:cNvPr>
          <p:cNvSpPr txBox="1"/>
          <p:nvPr/>
        </p:nvSpPr>
        <p:spPr>
          <a:xfrm>
            <a:off x="5692741" y="5649566"/>
            <a:ext cx="3970104" cy="461665"/>
          </a:xfrm>
          <a:prstGeom prst="roundRect">
            <a:avLst>
              <a:gd name="adj" fmla="val 0"/>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w="0"/>
                <a:solidFill>
                  <a:schemeClr val="bg1"/>
                </a:solidFill>
                <a:effectLst>
                  <a:outerShdw blurRad="38100" dist="25400" dir="5400000" algn="ctr" rotWithShape="0">
                    <a:srgbClr val="6E747A">
                      <a:alpha val="43000"/>
                    </a:srgbClr>
                  </a:outerShdw>
                </a:effectLst>
                <a:uLnTx/>
                <a:uFillTx/>
                <a:latin typeface="Arial" panose="020B0604020202020204"/>
              </a:rPr>
              <a:t>Digitalisering är nödvändigt.</a:t>
            </a:r>
          </a:p>
        </p:txBody>
      </p:sp>
    </p:spTree>
    <p:extLst>
      <p:ext uri="{BB962C8B-B14F-4D97-AF65-F5344CB8AC3E}">
        <p14:creationId xmlns:p14="http://schemas.microsoft.com/office/powerpoint/2010/main" val="3510961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a:xfrm>
            <a:off x="874713" y="397594"/>
            <a:ext cx="10442575" cy="601647"/>
          </a:xfrm>
        </p:spPr>
        <p:txBody>
          <a:bodyPr/>
          <a:lstStyle/>
          <a:p>
            <a:r>
              <a:rPr lang="sv-SE" altLang="sv-SE" sz="3600"/>
              <a:t>Skånes digitala vårdsystem ska bidra till</a:t>
            </a:r>
          </a:p>
        </p:txBody>
      </p:sp>
      <p:sp>
        <p:nvSpPr>
          <p:cNvPr id="3" name="Platshållare för innehåll 2"/>
          <p:cNvSpPr>
            <a:spLocks noGrp="1"/>
          </p:cNvSpPr>
          <p:nvPr>
            <p:ph sz="half" idx="1"/>
          </p:nvPr>
        </p:nvSpPr>
        <p:spPr>
          <a:xfrm>
            <a:off x="997262" y="1412875"/>
            <a:ext cx="4928172" cy="4032250"/>
          </a:xfrm>
        </p:spPr>
        <p:txBody>
          <a:bodyPr/>
          <a:lstStyle/>
          <a:p>
            <a:pPr marL="0" lvl="0" indent="0">
              <a:spcAft>
                <a:spcPts val="1800"/>
              </a:spcAft>
              <a:buNone/>
            </a:pPr>
            <a:r>
              <a:rPr lang="sv-SE" sz="2000" b="1">
                <a:solidFill>
                  <a:schemeClr val="tx2"/>
                </a:solidFill>
              </a:rPr>
              <a:t>Ökad tillgänglighet. </a:t>
            </a:r>
            <a:br>
              <a:rPr lang="sv-SE" sz="2000" b="1">
                <a:solidFill>
                  <a:schemeClr val="accent3">
                    <a:lumMod val="75000"/>
                  </a:schemeClr>
                </a:solidFill>
              </a:rPr>
            </a:br>
            <a:r>
              <a:rPr lang="sv-SE" sz="1800"/>
              <a:t>Ett </a:t>
            </a:r>
            <a:r>
              <a:rPr lang="sv-SE" sz="1800" b="1"/>
              <a:t>gemensamt system </a:t>
            </a:r>
            <a:r>
              <a:rPr lang="sv-SE" sz="1800"/>
              <a:t>ger bättre </a:t>
            </a:r>
            <a:br>
              <a:rPr lang="sv-SE" sz="1800"/>
            </a:br>
            <a:r>
              <a:rPr lang="sv-SE" sz="1800"/>
              <a:t>förutsättningar för att planera och utföra </a:t>
            </a:r>
            <a:br>
              <a:rPr lang="sv-SE" sz="1800"/>
            </a:br>
            <a:r>
              <a:rPr lang="sv-SE" sz="1800"/>
              <a:t>god hälso- och sjukvård. </a:t>
            </a:r>
          </a:p>
          <a:p>
            <a:pPr marL="0" lvl="0" indent="0">
              <a:spcAft>
                <a:spcPts val="1800"/>
              </a:spcAft>
              <a:buNone/>
            </a:pPr>
            <a:r>
              <a:rPr lang="sv-SE" sz="2000" b="1">
                <a:solidFill>
                  <a:schemeClr val="tx2"/>
                </a:solidFill>
              </a:rPr>
              <a:t>Bättre upplevelse för patienter </a:t>
            </a:r>
            <a:br>
              <a:rPr lang="sv-SE" sz="2000" b="1">
                <a:solidFill>
                  <a:schemeClr val="tx2"/>
                </a:solidFill>
              </a:rPr>
            </a:br>
            <a:r>
              <a:rPr lang="sv-SE" sz="2000" b="1">
                <a:solidFill>
                  <a:schemeClr val="tx2"/>
                </a:solidFill>
              </a:rPr>
              <a:t>och medarbetare. </a:t>
            </a:r>
            <a:br>
              <a:rPr lang="sv-SE" sz="2000" b="1">
                <a:solidFill>
                  <a:schemeClr val="accent3">
                    <a:lumMod val="75000"/>
                  </a:schemeClr>
                </a:solidFill>
              </a:rPr>
            </a:br>
            <a:r>
              <a:rPr lang="sv-SE" sz="1800"/>
              <a:t>Med enhetliga arbetssätt blir vården </a:t>
            </a:r>
            <a:r>
              <a:rPr lang="sv-SE" sz="1800" b="1"/>
              <a:t>mer jämlik</a:t>
            </a:r>
            <a:r>
              <a:rPr lang="sv-SE" sz="1800"/>
              <a:t>. Utökad digital kommunikation gör att patienter kan vara </a:t>
            </a:r>
            <a:r>
              <a:rPr lang="sv-SE" sz="1800" b="1"/>
              <a:t>mer delaktiga </a:t>
            </a:r>
            <a:r>
              <a:rPr lang="sv-SE" sz="1800"/>
              <a:t>i sin vård, </a:t>
            </a:r>
            <a:br>
              <a:rPr lang="sv-SE" sz="1800"/>
            </a:br>
            <a:r>
              <a:rPr lang="sv-SE" sz="1800"/>
              <a:t>och </a:t>
            </a:r>
            <a:r>
              <a:rPr lang="sv-SE" sz="1800" b="1"/>
              <a:t>partnerskapet</a:t>
            </a:r>
            <a:r>
              <a:rPr lang="sv-SE" sz="1800"/>
              <a:t> mellan patienter och </a:t>
            </a:r>
            <a:br>
              <a:rPr lang="sv-SE" sz="1800"/>
            </a:br>
            <a:r>
              <a:rPr lang="sv-SE" sz="1800"/>
              <a:t>hälso- och sjukvård stärks.</a:t>
            </a:r>
          </a:p>
          <a:p>
            <a:pPr marL="0" lvl="0" indent="0">
              <a:spcAft>
                <a:spcPts val="1800"/>
              </a:spcAft>
              <a:buNone/>
            </a:pPr>
            <a:endParaRPr lang="sv-SE" sz="1800"/>
          </a:p>
        </p:txBody>
      </p:sp>
      <p:sp>
        <p:nvSpPr>
          <p:cNvPr id="2" name="Platshållare för innehåll 1"/>
          <p:cNvSpPr>
            <a:spLocks noGrp="1"/>
          </p:cNvSpPr>
          <p:nvPr>
            <p:ph sz="half" idx="2"/>
          </p:nvPr>
        </p:nvSpPr>
        <p:spPr>
          <a:xfrm>
            <a:off x="6311901" y="1412875"/>
            <a:ext cx="5005387" cy="3242325"/>
          </a:xfrm>
        </p:spPr>
        <p:txBody>
          <a:bodyPr/>
          <a:lstStyle/>
          <a:p>
            <a:pPr marL="0" lvl="0" indent="0">
              <a:spcAft>
                <a:spcPts val="1800"/>
              </a:spcAft>
              <a:buNone/>
            </a:pPr>
            <a:r>
              <a:rPr lang="sv-SE" sz="2000" b="1">
                <a:solidFill>
                  <a:srgbClr val="307C8E"/>
                </a:solidFill>
              </a:rPr>
              <a:t>Bättre kvalitet. </a:t>
            </a:r>
            <a:br>
              <a:rPr lang="sv-SE" sz="2000" b="1">
                <a:solidFill>
                  <a:srgbClr val="E40135">
                    <a:lumMod val="75000"/>
                  </a:srgbClr>
                </a:solidFill>
              </a:rPr>
            </a:br>
            <a:r>
              <a:rPr lang="sv-SE" sz="1800" b="1">
                <a:solidFill>
                  <a:prstClr val="black"/>
                </a:solidFill>
              </a:rPr>
              <a:t>Strukturerad</a:t>
            </a:r>
            <a:r>
              <a:rPr lang="sv-SE" sz="1800">
                <a:solidFill>
                  <a:prstClr val="black"/>
                </a:solidFill>
              </a:rPr>
              <a:t> dokumentation i en </a:t>
            </a:r>
            <a:br>
              <a:rPr lang="sv-SE" sz="1800">
                <a:solidFill>
                  <a:prstClr val="black"/>
                </a:solidFill>
              </a:rPr>
            </a:br>
            <a:r>
              <a:rPr lang="sv-SE" sz="1800" b="1">
                <a:solidFill>
                  <a:prstClr val="black"/>
                </a:solidFill>
              </a:rPr>
              <a:t>sammanhållen </a:t>
            </a:r>
            <a:r>
              <a:rPr lang="sv-SE" sz="1800">
                <a:solidFill>
                  <a:prstClr val="black"/>
                </a:solidFill>
              </a:rPr>
              <a:t>patientjournal ökar </a:t>
            </a:r>
            <a:br>
              <a:rPr lang="sv-SE" sz="1800">
                <a:solidFill>
                  <a:prstClr val="black"/>
                </a:solidFill>
              </a:rPr>
            </a:br>
            <a:r>
              <a:rPr lang="sv-SE" sz="1800">
                <a:solidFill>
                  <a:prstClr val="black"/>
                </a:solidFill>
              </a:rPr>
              <a:t>kvaliteten på informationen. </a:t>
            </a:r>
          </a:p>
          <a:p>
            <a:pPr marL="0" indent="0">
              <a:spcAft>
                <a:spcPts val="1800"/>
              </a:spcAft>
              <a:buNone/>
            </a:pPr>
            <a:r>
              <a:rPr lang="sv-SE" sz="2000" b="1">
                <a:solidFill>
                  <a:schemeClr val="tx2"/>
                </a:solidFill>
              </a:rPr>
              <a:t>Effektivare processer. </a:t>
            </a:r>
            <a:br>
              <a:rPr lang="sv-SE" sz="2000">
                <a:solidFill>
                  <a:srgbClr val="61B9BD">
                    <a:lumMod val="75000"/>
                  </a:srgbClr>
                </a:solidFill>
              </a:rPr>
            </a:br>
            <a:r>
              <a:rPr lang="sv-SE" sz="1800">
                <a:solidFill>
                  <a:prstClr val="black"/>
                </a:solidFill>
              </a:rPr>
              <a:t>Med en sammanhållen och strukturerad patientjournal får vi bättre förutsättningar för </a:t>
            </a:r>
            <a:r>
              <a:rPr lang="sv-SE" sz="1800" b="1">
                <a:solidFill>
                  <a:prstClr val="black"/>
                </a:solidFill>
              </a:rPr>
              <a:t>standardiserade vårdförlopp </a:t>
            </a:r>
            <a:r>
              <a:rPr lang="sv-SE" sz="1800">
                <a:solidFill>
                  <a:prstClr val="black"/>
                </a:solidFill>
              </a:rPr>
              <a:t>och </a:t>
            </a:r>
            <a:r>
              <a:rPr lang="sv-SE" sz="1800" b="1">
                <a:solidFill>
                  <a:prstClr val="black"/>
                </a:solidFill>
              </a:rPr>
              <a:t>minskad dubbeldokumentation</a:t>
            </a:r>
            <a:r>
              <a:rPr lang="sv-SE" sz="1800">
                <a:solidFill>
                  <a:prstClr val="black"/>
                </a:solidFill>
              </a:rPr>
              <a:t>. Patienten behöver inte heller upprepa sig i lika stor omfattning.</a:t>
            </a:r>
          </a:p>
          <a:p>
            <a:pPr marL="0" lvl="0" indent="0">
              <a:spcAft>
                <a:spcPts val="1800"/>
              </a:spcAft>
              <a:buNone/>
            </a:pPr>
            <a:r>
              <a:rPr lang="sv-SE" sz="2000" b="1">
                <a:solidFill>
                  <a:srgbClr val="307C8E"/>
                </a:solidFill>
              </a:rPr>
              <a:t>Bättre befolkningshälsa. </a:t>
            </a:r>
            <a:br>
              <a:rPr lang="sv-SE" sz="2000" b="1">
                <a:solidFill>
                  <a:srgbClr val="61B9BD">
                    <a:lumMod val="75000"/>
                  </a:srgbClr>
                </a:solidFill>
              </a:rPr>
            </a:br>
            <a:r>
              <a:rPr lang="sv-SE" sz="1800">
                <a:solidFill>
                  <a:prstClr val="black"/>
                </a:solidFill>
              </a:rPr>
              <a:t>Med ett </a:t>
            </a:r>
            <a:r>
              <a:rPr lang="sv-SE" sz="1800" b="1">
                <a:solidFill>
                  <a:prstClr val="black"/>
                </a:solidFill>
              </a:rPr>
              <a:t>bättre underlag </a:t>
            </a:r>
            <a:r>
              <a:rPr lang="sv-SE" sz="1800">
                <a:solidFill>
                  <a:prstClr val="black"/>
                </a:solidFill>
              </a:rPr>
              <a:t>gällande sjukdomar och befolkningshälsa får vi ökade förutsättningar att se mönster samt </a:t>
            </a:r>
            <a:r>
              <a:rPr lang="sv-SE" sz="1800" b="1">
                <a:solidFill>
                  <a:prstClr val="black"/>
                </a:solidFill>
              </a:rPr>
              <a:t>upptäcka och förebygga </a:t>
            </a:r>
            <a:r>
              <a:rPr lang="sv-SE" sz="1800">
                <a:solidFill>
                  <a:prstClr val="black"/>
                </a:solidFill>
              </a:rPr>
              <a:t>sjukdomar på både individ-  </a:t>
            </a:r>
            <a:br>
              <a:rPr lang="sv-SE" sz="1800">
                <a:solidFill>
                  <a:prstClr val="black"/>
                </a:solidFill>
              </a:rPr>
            </a:br>
            <a:r>
              <a:rPr lang="sv-SE" sz="1800">
                <a:solidFill>
                  <a:prstClr val="black"/>
                </a:solidFill>
              </a:rPr>
              <a:t>och gruppnivå.</a:t>
            </a:r>
          </a:p>
          <a:p>
            <a:pPr>
              <a:spcAft>
                <a:spcPts val="1800"/>
              </a:spcAft>
            </a:pPr>
            <a:endParaRPr lang="sv-SE" sz="2000"/>
          </a:p>
        </p:txBody>
      </p:sp>
      <p:pic>
        <p:nvPicPr>
          <p:cNvPr id="5" name="Bildobjekt 4">
            <a:extLst>
              <a:ext uri="{FF2B5EF4-FFF2-40B4-BE49-F238E27FC236}">
                <a16:creationId xmlns:a16="http://schemas.microsoft.com/office/drawing/2014/main" id="{CDC6976F-88FF-0E56-37CB-13BE20F809EE}"/>
              </a:ext>
            </a:extLst>
          </p:cNvPr>
          <p:cNvPicPr>
            <a:picLocks noChangeAspect="1"/>
          </p:cNvPicPr>
          <p:nvPr/>
        </p:nvPicPr>
        <p:blipFill rotWithShape="1">
          <a:blip r:embed="rId3"/>
          <a:srcRect t="15131" b="20609"/>
          <a:stretch/>
        </p:blipFill>
        <p:spPr>
          <a:xfrm>
            <a:off x="997262" y="4838699"/>
            <a:ext cx="4928172" cy="1032759"/>
          </a:xfrm>
          <a:prstGeom prst="rect">
            <a:avLst/>
          </a:prstGeom>
        </p:spPr>
      </p:pic>
    </p:spTree>
    <p:extLst>
      <p:ext uri="{BB962C8B-B14F-4D97-AF65-F5344CB8AC3E}">
        <p14:creationId xmlns:p14="http://schemas.microsoft.com/office/powerpoint/2010/main" val="286271917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66D08728B20F84D81835F179E91734C" ma:contentTypeVersion="15" ma:contentTypeDescription="Skapa ett nytt dokument." ma:contentTypeScope="" ma:versionID="88d48d86eebbddf7e9a09c8ad8c6fdfd">
  <xsd:schema xmlns:xsd="http://www.w3.org/2001/XMLSchema" xmlns:xs="http://www.w3.org/2001/XMLSchema" xmlns:p="http://schemas.microsoft.com/office/2006/metadata/properties" xmlns:ns2="5b81e3f1-4a15-43de-98b7-c814a2cf50fb" xmlns:ns3="54329790-5bba-4c64-af43-8ec12da731fe" targetNamespace="http://schemas.microsoft.com/office/2006/metadata/properties" ma:root="true" ma:fieldsID="5be07e1708028ff28e706c606f176150" ns2:_="" ns3:_="">
    <xsd:import namespace="5b81e3f1-4a15-43de-98b7-c814a2cf50fb"/>
    <xsd:import namespace="54329790-5bba-4c64-af43-8ec12da731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81e3f1-4a15-43de-98b7-c814a2cf5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329790-5bba-4c64-af43-8ec12da731f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2e2af4f-1752-4842-b1b0-20d1a6c35c97}" ma:internalName="TaxCatchAll" ma:showField="CatchAllData" ma:web="54329790-5bba-4c64-af43-8ec12da731f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05941B-4D5B-4174-9A30-2B962876B63E}">
  <ds:schemaRefs>
    <ds:schemaRef ds:uri="54329790-5bba-4c64-af43-8ec12da731fe"/>
    <ds:schemaRef ds:uri="5b81e3f1-4a15-43de-98b7-c814a2cf50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51A254-6149-40DF-851C-8E6C4A3C0F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Skånes prestentationsmall</Template>
  <TotalTime>0</TotalTime>
  <Application>Microsoft Office PowerPoint</Application>
  <PresentationFormat>Widescreen</PresentationFormat>
  <Slides>35</Slides>
  <Notes>32</Notes>
  <HiddenSlides>2</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Region Skåne presentation</vt:lpstr>
      <vt:lpstr>SDV  </vt:lpstr>
      <vt:lpstr>Instruktion till detta underlag</vt:lpstr>
      <vt:lpstr>PowerPoint Presentation</vt:lpstr>
      <vt:lpstr>Vad är Skånes digitala vårdsystem (SDV)?</vt:lpstr>
      <vt:lpstr>Utgångsläget i Skåne </vt:lpstr>
      <vt:lpstr>Nuläget leder till…</vt:lpstr>
      <vt:lpstr>Vad riskeras om vi bara fortsätter som idag?</vt:lpstr>
      <vt:lpstr>Varför ett nytt digitalt vårdsystem?</vt:lpstr>
      <vt:lpstr>Skånes digitala vårdsystem ska bidra till</vt:lpstr>
      <vt:lpstr>Detta händer …</vt:lpstr>
      <vt:lpstr>PowerPoint Presentation</vt:lpstr>
      <vt:lpstr>Fem principer för hur vi ska arbeta med SDV </vt:lpstr>
      <vt:lpstr>Så kommer vi att arbeta</vt:lpstr>
      <vt:lpstr>Vilka positiva effekter kommer vi att upptäcka först, när vi börjar arbeta i SDV?</vt:lpstr>
      <vt:lpstr>Från många system till betydligt färre i Region Skåne </vt:lpstr>
      <vt:lpstr>SDV består av tre delar med ett antal olika funktioner</vt:lpstr>
      <vt:lpstr>System som ersätts av SDV 1.0</vt:lpstr>
      <vt:lpstr>System som ersätts av SDV 1.0 [exempel på anpassning hos PHoH]</vt:lpstr>
      <vt:lpstr>(System som inte ersätts av SDV 1.0)</vt:lpstr>
      <vt:lpstr>(System som inte ersätts av SDV 1.0) [exempel på anpassning hos PHoH]</vt:lpstr>
      <vt:lpstr>Utrullningsordning SDV 1.0</vt:lpstr>
      <vt:lpstr>Första driftstarten: Sydöstra Skåne, mars 2025</vt:lpstr>
      <vt:lpstr>Andra driftstarten hösten 2025 (område och orter per vecka)  </vt:lpstr>
      <vt:lpstr>Samexistens </vt:lpstr>
      <vt:lpstr>Alla behöver förbereda sig</vt:lpstr>
      <vt:lpstr>Förändrings- och läranderesan</vt:lpstr>
      <vt:lpstr>Utbildning inför SDV</vt:lpstr>
      <vt:lpstr>Vilket stöd får du i samband med utrullningen av SDV?  </vt:lpstr>
      <vt:lpstr>Förändringshantering </vt:lpstr>
      <vt:lpstr>När alla börjat arbeta i det nya systemet fortsätter utvecklingen</vt:lpstr>
      <vt:lpstr>SDV 1.0 – det stora första klivet! </vt:lpstr>
      <vt:lpstr>Utrullningen hos oss inom [XX]</vt:lpstr>
      <vt:lpstr>Bikupa:</vt:lpstr>
      <vt:lpstr>Dialogövning:  Hur känner du inför förändringen med SDV?</vt:lpstr>
      <vt:lpstr>Tack!  Kontaktperson: XX  Mer information om SDV finns på intranätet och Vårdgivare Skåne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SDV  </dc:title>
  <dc:creator>Merö Linnéa</dc:creator>
  <cp:revision>1</cp:revision>
  <dcterms:created xsi:type="dcterms:W3CDTF">2024-05-12T16:39:04Z</dcterms:created>
  <dcterms:modified xsi:type="dcterms:W3CDTF">2024-05-15T13:51:57Z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ies>
</file>