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3"/>
    <p:sldMasterId id="2147483698" r:id="rId4"/>
  </p:sldMasterIdLst>
  <p:notesMasterIdLst>
    <p:notesMasterId r:id="rId20"/>
  </p:notesMasterIdLst>
  <p:handoutMasterIdLst>
    <p:handoutMasterId r:id="rId21"/>
  </p:handoutMasterIdLst>
  <p:sldIdLst>
    <p:sldId id="2147481150" r:id="rId5"/>
    <p:sldId id="2147481066" r:id="rId6"/>
    <p:sldId id="2147478059" r:id="rId7"/>
    <p:sldId id="2147481067" r:id="rId8"/>
    <p:sldId id="2147481153" r:id="rId9"/>
    <p:sldId id="2147481142" r:id="rId10"/>
    <p:sldId id="2147481155" r:id="rId11"/>
    <p:sldId id="330" r:id="rId12"/>
    <p:sldId id="2147481144" r:id="rId13"/>
    <p:sldId id="2147478051" r:id="rId14"/>
    <p:sldId id="2147477830" r:id="rId15"/>
    <p:sldId id="2147479564" r:id="rId16"/>
    <p:sldId id="2147481149" r:id="rId17"/>
    <p:sldId id="2147481148" r:id="rId18"/>
    <p:sldId id="508" r:id="rId19"/>
  </p:sldIdLst>
  <p:sldSz cx="12192000" cy="6858000"/>
  <p:notesSz cx="6858000" cy="9144000"/>
  <p:embeddedFontLst>
    <p:embeddedFont>
      <p:font typeface="Public Sans" panose="020B0604020202020204" charset="0"/>
      <p:regular r:id="rId22"/>
      <p:bold r:id="rId23"/>
      <p:italic r:id="rId24"/>
      <p:boldItalic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ubrikbild" id="{24C1D6AE-3407-49F6-9071-ED4DC2731880}">
          <p14:sldIdLst>
            <p14:sldId id="2147481150"/>
          </p14:sldIdLst>
        </p14:section>
        <p14:section name="Till dig som chef" id="{66F63527-CF09-4506-B39B-4A4B19FDB6D5}">
          <p14:sldIdLst>
            <p14:sldId id="2147481066"/>
          </p14:sldIdLst>
        </p14:section>
        <p14:section name="Inledningsfilm" id="{B93411D6-2887-4B63-84E8-CB81839C90CA}">
          <p14:sldIdLst>
            <p14:sldId id="2147478059"/>
          </p14:sldIdLst>
        </p14:section>
        <p14:section name="Bakgrund till förändringen med SDV" id="{3437A920-8ACD-4DCC-B1B5-2EE117F01587}">
          <p14:sldIdLst>
            <p14:sldId id="2147481067"/>
            <p14:sldId id="2147481153"/>
            <p14:sldId id="2147481142"/>
          </p14:sldIdLst>
        </p14:section>
        <p14:section name="Vad är SDV?" id="{1820F975-5985-4F5A-8D71-FF80C036DD85}">
          <p14:sldIdLst>
            <p14:sldId id="2147481155"/>
          </p14:sldIdLst>
        </p14:section>
        <p14:section name="Varför, och vad vi vill uppnå" id="{7DCD8438-D3DD-4DFA-9782-697D385B473D}">
          <p14:sldIdLst>
            <p14:sldId id="330"/>
          </p14:sldIdLst>
        </p14:section>
        <p14:section name="Hur ska vi jobba i SDV?" id="{319661D7-4E60-47C9-950C-E88DAB259966}">
          <p14:sldIdLst>
            <p14:sldId id="2147481144"/>
          </p14:sldIdLst>
        </p14:section>
        <p14:section name="Positiva effekter" id="{EA41562A-7C1B-4E95-89F9-7FC1C0FDACFD}">
          <p14:sldIdLst>
            <p14:sldId id="2147478051"/>
          </p14:sldIdLst>
        </p14:section>
        <p14:section name="När och hur införs SDV hos oss?" id="{0F708D44-C277-413E-8A6F-40972E30FBAA}">
          <p14:sldIdLst>
            <p14:sldId id="2147477830"/>
            <p14:sldId id="2147479564"/>
          </p14:sldIdLst>
        </p14:section>
        <p14:section name="Dialog" id="{37FA9B06-6012-45D7-BD4A-6CE1F162F13F}">
          <p14:sldIdLst>
            <p14:sldId id="2147481149"/>
            <p14:sldId id="2147481148"/>
          </p14:sldIdLst>
        </p14:section>
        <p14:section name="Avslutning" id="{D51325F4-8A18-498A-A099-85F7B611716C}">
          <p14:sldIdLst>
            <p14:sldId id="508"/>
          </p14:sldIdLst>
        </p14:section>
      </p14:sectionLst>
    </p:ex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530FE-8897-47AE-9960-739C2C7168D1}" v="17" dt="2024-05-15T13:23:01.519"/>
    <p1510:client id="{4DDAD600-5A1B-4413-9031-98D75C9C7619}" v="104" dt="2024-05-15T09:48:14.75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822"/>
        <p:guide pos="699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ö Linnéa" userId="516d9b54-894d-4f7d-9fee-b6464671e94f" providerId="ADAL" clId="{4DDAD600-5A1B-4413-9031-98D75C9C7619}"/>
    <pc:docChg chg="undo redo custSel addSld delSld modSld modMainMaster modSection">
      <pc:chgData name="Merö Linnéa" userId="516d9b54-894d-4f7d-9fee-b6464671e94f" providerId="ADAL" clId="{4DDAD600-5A1B-4413-9031-98D75C9C7619}" dt="2024-05-15T09:48:14.750" v="380" actId="207"/>
      <pc:docMkLst>
        <pc:docMk/>
      </pc:docMkLst>
      <pc:sldChg chg="modTransition">
        <pc:chgData name="Merö Linnéa" userId="516d9b54-894d-4f7d-9fee-b6464671e94f" providerId="ADAL" clId="{4DDAD600-5A1B-4413-9031-98D75C9C7619}" dt="2024-05-13T09:05:55.652" v="267"/>
        <pc:sldMkLst>
          <pc:docMk/>
          <pc:sldMk cId="351096109" sldId="330"/>
        </pc:sldMkLst>
      </pc:sldChg>
      <pc:sldChg chg="addSp delSp modSp mod modTransition">
        <pc:chgData name="Merö Linnéa" userId="516d9b54-894d-4f7d-9fee-b6464671e94f" providerId="ADAL" clId="{4DDAD600-5A1B-4413-9031-98D75C9C7619}" dt="2024-05-15T09:48:14.750" v="380" actId="207"/>
        <pc:sldMkLst>
          <pc:docMk/>
          <pc:sldMk cId="501054165" sldId="508"/>
        </pc:sldMkLst>
        <pc:spChg chg="mod">
          <ac:chgData name="Merö Linnéa" userId="516d9b54-894d-4f7d-9fee-b6464671e94f" providerId="ADAL" clId="{4DDAD600-5A1B-4413-9031-98D75C9C7619}" dt="2024-05-15T09:48:14.750" v="380" actId="207"/>
          <ac:spMkLst>
            <pc:docMk/>
            <pc:sldMk cId="501054165" sldId="508"/>
            <ac:spMk id="4" creationId="{38216A32-2CFF-0F3B-298E-61F68E336543}"/>
          </ac:spMkLst>
        </pc:spChg>
        <pc:spChg chg="add del mod">
          <ac:chgData name="Merö Linnéa" userId="516d9b54-894d-4f7d-9fee-b6464671e94f" providerId="ADAL" clId="{4DDAD600-5A1B-4413-9031-98D75C9C7619}" dt="2024-05-13T07:35:45.729" v="111" actId="478"/>
          <ac:spMkLst>
            <pc:docMk/>
            <pc:sldMk cId="501054165" sldId="508"/>
            <ac:spMk id="16" creationId="{D96008EC-D006-7AB1-C3C0-5BF8DC3E8198}"/>
          </ac:spMkLst>
        </pc:spChg>
      </pc:sldChg>
      <pc:sldChg chg="modTransition modNotesTx">
        <pc:chgData name="Merö Linnéa" userId="516d9b54-894d-4f7d-9fee-b6464671e94f" providerId="ADAL" clId="{4DDAD600-5A1B-4413-9031-98D75C9C7619}" dt="2024-05-13T09:05:55.652" v="267"/>
        <pc:sldMkLst>
          <pc:docMk/>
          <pc:sldMk cId="836596496" sldId="2147477830"/>
        </pc:sldMkLst>
      </pc:sldChg>
      <pc:sldChg chg="modTransition">
        <pc:chgData name="Merö Linnéa" userId="516d9b54-894d-4f7d-9fee-b6464671e94f" providerId="ADAL" clId="{4DDAD600-5A1B-4413-9031-98D75C9C7619}" dt="2024-05-13T09:05:55.652" v="267"/>
        <pc:sldMkLst>
          <pc:docMk/>
          <pc:sldMk cId="1153871185" sldId="2147478051"/>
        </pc:sldMkLst>
      </pc:sldChg>
      <pc:sldChg chg="modTransition">
        <pc:chgData name="Merö Linnéa" userId="516d9b54-894d-4f7d-9fee-b6464671e94f" providerId="ADAL" clId="{4DDAD600-5A1B-4413-9031-98D75C9C7619}" dt="2024-05-13T09:05:55.652" v="267"/>
        <pc:sldMkLst>
          <pc:docMk/>
          <pc:sldMk cId="3698311855" sldId="2147478059"/>
        </pc:sldMkLst>
      </pc:sldChg>
      <pc:sldChg chg="modTransition">
        <pc:chgData name="Merö Linnéa" userId="516d9b54-894d-4f7d-9fee-b6464671e94f" providerId="ADAL" clId="{4DDAD600-5A1B-4413-9031-98D75C9C7619}" dt="2024-05-13T09:05:55.652" v="267"/>
        <pc:sldMkLst>
          <pc:docMk/>
          <pc:sldMk cId="2165264555" sldId="2147479564"/>
        </pc:sldMkLst>
      </pc:sldChg>
      <pc:sldChg chg="modTransition">
        <pc:chgData name="Merö Linnéa" userId="516d9b54-894d-4f7d-9fee-b6464671e94f" providerId="ADAL" clId="{4DDAD600-5A1B-4413-9031-98D75C9C7619}" dt="2024-05-13T09:05:55.652" v="267"/>
        <pc:sldMkLst>
          <pc:docMk/>
          <pc:sldMk cId="284356864" sldId="2147481066"/>
        </pc:sldMkLst>
      </pc:sldChg>
      <pc:sldChg chg="modTransition">
        <pc:chgData name="Merö Linnéa" userId="516d9b54-894d-4f7d-9fee-b6464671e94f" providerId="ADAL" clId="{4DDAD600-5A1B-4413-9031-98D75C9C7619}" dt="2024-05-13T09:05:55.652" v="267"/>
        <pc:sldMkLst>
          <pc:docMk/>
          <pc:sldMk cId="689675022" sldId="2147481067"/>
        </pc:sldMkLst>
      </pc:sldChg>
      <pc:sldChg chg="modTransition">
        <pc:chgData name="Merö Linnéa" userId="516d9b54-894d-4f7d-9fee-b6464671e94f" providerId="ADAL" clId="{4DDAD600-5A1B-4413-9031-98D75C9C7619}" dt="2024-05-13T09:05:55.652" v="267"/>
        <pc:sldMkLst>
          <pc:docMk/>
          <pc:sldMk cId="2027887744" sldId="2147481142"/>
        </pc:sldMkLst>
      </pc:sldChg>
      <pc:sldChg chg="modTransition">
        <pc:chgData name="Merö Linnéa" userId="516d9b54-894d-4f7d-9fee-b6464671e94f" providerId="ADAL" clId="{4DDAD600-5A1B-4413-9031-98D75C9C7619}" dt="2024-05-13T09:05:55.652" v="267"/>
        <pc:sldMkLst>
          <pc:docMk/>
          <pc:sldMk cId="1540782769" sldId="2147481144"/>
        </pc:sldMkLst>
      </pc:sldChg>
      <pc:sldChg chg="modSp del mod">
        <pc:chgData name="Merö Linnéa" userId="516d9b54-894d-4f7d-9fee-b6464671e94f" providerId="ADAL" clId="{4DDAD600-5A1B-4413-9031-98D75C9C7619}" dt="2024-05-13T08:39:38.533" v="126" actId="47"/>
        <pc:sldMkLst>
          <pc:docMk/>
          <pc:sldMk cId="2725338620" sldId="2147481145"/>
        </pc:sldMkLst>
        <pc:spChg chg="mod">
          <ac:chgData name="Merö Linnéa" userId="516d9b54-894d-4f7d-9fee-b6464671e94f" providerId="ADAL" clId="{4DDAD600-5A1B-4413-9031-98D75C9C7619}" dt="2024-05-13T08:38:17.801" v="122" actId="207"/>
          <ac:spMkLst>
            <pc:docMk/>
            <pc:sldMk cId="2725338620" sldId="2147481145"/>
            <ac:spMk id="35" creationId="{E802FCC4-9E44-8968-9D59-011F90DEA2B0}"/>
          </ac:spMkLst>
        </pc:spChg>
        <pc:spChg chg="mod">
          <ac:chgData name="Merö Linnéa" userId="516d9b54-894d-4f7d-9fee-b6464671e94f" providerId="ADAL" clId="{4DDAD600-5A1B-4413-9031-98D75C9C7619}" dt="2024-05-13T08:37:49.024" v="121" actId="207"/>
          <ac:spMkLst>
            <pc:docMk/>
            <pc:sldMk cId="2725338620" sldId="2147481145"/>
            <ac:spMk id="36" creationId="{C9925E93-5C8B-A058-A032-27A7139F8A07}"/>
          </ac:spMkLst>
        </pc:spChg>
        <pc:grpChg chg="mod">
          <ac:chgData name="Merö Linnéa" userId="516d9b54-894d-4f7d-9fee-b6464671e94f" providerId="ADAL" clId="{4DDAD600-5A1B-4413-9031-98D75C9C7619}" dt="2024-05-13T08:37:49.024" v="121" actId="207"/>
          <ac:grpSpMkLst>
            <pc:docMk/>
            <pc:sldMk cId="2725338620" sldId="2147481145"/>
            <ac:grpSpMk id="5" creationId="{B224658F-5813-1715-F0FE-D176AB56B2DA}"/>
          </ac:grpSpMkLst>
        </pc:grpChg>
        <pc:grpChg chg="mod">
          <ac:chgData name="Merö Linnéa" userId="516d9b54-894d-4f7d-9fee-b6464671e94f" providerId="ADAL" clId="{4DDAD600-5A1B-4413-9031-98D75C9C7619}" dt="2024-05-13T08:37:49.024" v="121" actId="207"/>
          <ac:grpSpMkLst>
            <pc:docMk/>
            <pc:sldMk cId="2725338620" sldId="2147481145"/>
            <ac:grpSpMk id="7" creationId="{A5169CAF-9ADF-6A2D-A0C1-9C9A512247FA}"/>
          </ac:grpSpMkLst>
        </pc:grpChg>
        <pc:grpChg chg="mod">
          <ac:chgData name="Merö Linnéa" userId="516d9b54-894d-4f7d-9fee-b6464671e94f" providerId="ADAL" clId="{4DDAD600-5A1B-4413-9031-98D75C9C7619}" dt="2024-05-13T08:37:49.024" v="121" actId="207"/>
          <ac:grpSpMkLst>
            <pc:docMk/>
            <pc:sldMk cId="2725338620" sldId="2147481145"/>
            <ac:grpSpMk id="8" creationId="{19364D2A-C615-D8DE-0986-942F70A20745}"/>
          </ac:grpSpMkLst>
        </pc:grpChg>
        <pc:picChg chg="mod">
          <ac:chgData name="Merö Linnéa" userId="516d9b54-894d-4f7d-9fee-b6464671e94f" providerId="ADAL" clId="{4DDAD600-5A1B-4413-9031-98D75C9C7619}" dt="2024-05-13T08:37:49.024" v="121" actId="207"/>
          <ac:picMkLst>
            <pc:docMk/>
            <pc:sldMk cId="2725338620" sldId="2147481145"/>
            <ac:picMk id="6" creationId="{0789450D-B871-3D1C-FEEA-1C1EA9309362}"/>
          </ac:picMkLst>
        </pc:picChg>
        <pc:picChg chg="mod">
          <ac:chgData name="Merö Linnéa" userId="516d9b54-894d-4f7d-9fee-b6464671e94f" providerId="ADAL" clId="{4DDAD600-5A1B-4413-9031-98D75C9C7619}" dt="2024-05-13T08:37:49.024" v="121" actId="207"/>
          <ac:picMkLst>
            <pc:docMk/>
            <pc:sldMk cId="2725338620" sldId="2147481145"/>
            <ac:picMk id="9" creationId="{C9D31743-EE12-4ED2-0CFE-0BCFF0699F15}"/>
          </ac:picMkLst>
        </pc:picChg>
        <pc:picChg chg="mod">
          <ac:chgData name="Merö Linnéa" userId="516d9b54-894d-4f7d-9fee-b6464671e94f" providerId="ADAL" clId="{4DDAD600-5A1B-4413-9031-98D75C9C7619}" dt="2024-05-13T08:37:49.024" v="121" actId="207"/>
          <ac:picMkLst>
            <pc:docMk/>
            <pc:sldMk cId="2725338620" sldId="2147481145"/>
            <ac:picMk id="16" creationId="{D27CA803-4D1C-45CF-502D-20949B6A201F}"/>
          </ac:picMkLst>
        </pc:picChg>
        <pc:picChg chg="mod">
          <ac:chgData name="Merö Linnéa" userId="516d9b54-894d-4f7d-9fee-b6464671e94f" providerId="ADAL" clId="{4DDAD600-5A1B-4413-9031-98D75C9C7619}" dt="2024-05-13T08:37:49.024" v="121" actId="207"/>
          <ac:picMkLst>
            <pc:docMk/>
            <pc:sldMk cId="2725338620" sldId="2147481145"/>
            <ac:picMk id="18" creationId="{D48BD1BE-F389-7521-26A2-A9B81336EA3D}"/>
          </ac:picMkLst>
        </pc:picChg>
        <pc:picChg chg="mod">
          <ac:chgData name="Merö Linnéa" userId="516d9b54-894d-4f7d-9fee-b6464671e94f" providerId="ADAL" clId="{4DDAD600-5A1B-4413-9031-98D75C9C7619}" dt="2024-05-13T08:37:49.024" v="121" actId="207"/>
          <ac:picMkLst>
            <pc:docMk/>
            <pc:sldMk cId="2725338620" sldId="2147481145"/>
            <ac:picMk id="20" creationId="{7DDE36B1-8AC0-D9EA-F11C-1E25435F8B20}"/>
          </ac:picMkLst>
        </pc:picChg>
        <pc:picChg chg="mod">
          <ac:chgData name="Merö Linnéa" userId="516d9b54-894d-4f7d-9fee-b6464671e94f" providerId="ADAL" clId="{4DDAD600-5A1B-4413-9031-98D75C9C7619}" dt="2024-05-13T08:37:49.024" v="121" actId="207"/>
          <ac:picMkLst>
            <pc:docMk/>
            <pc:sldMk cId="2725338620" sldId="2147481145"/>
            <ac:picMk id="24" creationId="{4CF932C6-3D2E-AD6E-5E99-2342285EFE3C}"/>
          </ac:picMkLst>
        </pc:picChg>
        <pc:picChg chg="mod">
          <ac:chgData name="Merö Linnéa" userId="516d9b54-894d-4f7d-9fee-b6464671e94f" providerId="ADAL" clId="{4DDAD600-5A1B-4413-9031-98D75C9C7619}" dt="2024-05-13T08:37:49.024" v="121" actId="207"/>
          <ac:picMkLst>
            <pc:docMk/>
            <pc:sldMk cId="2725338620" sldId="2147481145"/>
            <ac:picMk id="28" creationId="{53C3F709-77A2-D383-2CAE-7CFC4C98CA3C}"/>
          </ac:picMkLst>
        </pc:picChg>
      </pc:sldChg>
      <pc:sldChg chg="modTransition">
        <pc:chgData name="Merö Linnéa" userId="516d9b54-894d-4f7d-9fee-b6464671e94f" providerId="ADAL" clId="{4DDAD600-5A1B-4413-9031-98D75C9C7619}" dt="2024-05-13T09:05:55.652" v="267"/>
        <pc:sldMkLst>
          <pc:docMk/>
          <pc:sldMk cId="2861380710" sldId="2147481148"/>
        </pc:sldMkLst>
      </pc:sldChg>
      <pc:sldChg chg="modTransition">
        <pc:chgData name="Merö Linnéa" userId="516d9b54-894d-4f7d-9fee-b6464671e94f" providerId="ADAL" clId="{4DDAD600-5A1B-4413-9031-98D75C9C7619}" dt="2024-05-13T09:05:55.652" v="267"/>
        <pc:sldMkLst>
          <pc:docMk/>
          <pc:sldMk cId="1186157605" sldId="2147481149"/>
        </pc:sldMkLst>
      </pc:sldChg>
      <pc:sldChg chg="addSp delSp modSp mod modTransition">
        <pc:chgData name="Merö Linnéa" userId="516d9b54-894d-4f7d-9fee-b6464671e94f" providerId="ADAL" clId="{4DDAD600-5A1B-4413-9031-98D75C9C7619}" dt="2024-05-13T09:05:55.652" v="267"/>
        <pc:sldMkLst>
          <pc:docMk/>
          <pc:sldMk cId="2167529795" sldId="2147481150"/>
        </pc:sldMkLst>
        <pc:spChg chg="mod">
          <ac:chgData name="Merö Linnéa" userId="516d9b54-894d-4f7d-9fee-b6464671e94f" providerId="ADAL" clId="{4DDAD600-5A1B-4413-9031-98D75C9C7619}" dt="2024-05-13T08:12:48.363" v="113" actId="1076"/>
          <ac:spMkLst>
            <pc:docMk/>
            <pc:sldMk cId="2167529795" sldId="2147481150"/>
            <ac:spMk id="3" creationId="{2979C0DF-CD99-0DB5-0CC8-8C71DBBDD1CA}"/>
          </ac:spMkLst>
        </pc:spChg>
        <pc:spChg chg="add del">
          <ac:chgData name="Merö Linnéa" userId="516d9b54-894d-4f7d-9fee-b6464671e94f" providerId="ADAL" clId="{4DDAD600-5A1B-4413-9031-98D75C9C7619}" dt="2024-05-13T08:40:07.257" v="129" actId="478"/>
          <ac:spMkLst>
            <pc:docMk/>
            <pc:sldMk cId="2167529795" sldId="2147481150"/>
            <ac:spMk id="23" creationId="{74FE3506-7790-6340-80C6-5F231BC0066D}"/>
          </ac:spMkLst>
        </pc:spChg>
        <pc:cxnChg chg="del">
          <ac:chgData name="Merö Linnéa" userId="516d9b54-894d-4f7d-9fee-b6464671e94f" providerId="ADAL" clId="{4DDAD600-5A1B-4413-9031-98D75C9C7619}" dt="2024-05-13T08:12:30.048" v="112" actId="478"/>
          <ac:cxnSpMkLst>
            <pc:docMk/>
            <pc:sldMk cId="2167529795" sldId="2147481150"/>
            <ac:cxnSpMk id="22" creationId="{ABC3999F-4A5D-90B4-A926-90C238B813CB}"/>
          </ac:cxnSpMkLst>
        </pc:cxnChg>
      </pc:sldChg>
      <pc:sldChg chg="new del">
        <pc:chgData name="Merö Linnéa" userId="516d9b54-894d-4f7d-9fee-b6464671e94f" providerId="ADAL" clId="{4DDAD600-5A1B-4413-9031-98D75C9C7619}" dt="2024-05-13T08:42:41.906" v="131" actId="47"/>
        <pc:sldMkLst>
          <pc:docMk/>
          <pc:sldMk cId="2225594682" sldId="2147481151"/>
        </pc:sldMkLst>
      </pc:sldChg>
      <pc:sldChg chg="modSp add mod modTransition">
        <pc:chgData name="Merö Linnéa" userId="516d9b54-894d-4f7d-9fee-b6464671e94f" providerId="ADAL" clId="{4DDAD600-5A1B-4413-9031-98D75C9C7619}" dt="2024-05-13T09:05:55.652" v="267"/>
        <pc:sldMkLst>
          <pc:docMk/>
          <pc:sldMk cId="416945580" sldId="2147481152"/>
        </pc:sldMkLst>
        <pc:spChg chg="mod">
          <ac:chgData name="Merö Linnéa" userId="516d9b54-894d-4f7d-9fee-b6464671e94f" providerId="ADAL" clId="{4DDAD600-5A1B-4413-9031-98D75C9C7619}" dt="2024-05-13T08:39:33.097" v="125" actId="207"/>
          <ac:spMkLst>
            <pc:docMk/>
            <pc:sldMk cId="416945580" sldId="2147481152"/>
            <ac:spMk id="35" creationId="{E802FCC4-9E44-8968-9D59-011F90DEA2B0}"/>
          </ac:spMkLst>
        </pc:spChg>
        <pc:spChg chg="mod">
          <ac:chgData name="Merö Linnéa" userId="516d9b54-894d-4f7d-9fee-b6464671e94f" providerId="ADAL" clId="{4DDAD600-5A1B-4413-9031-98D75C9C7619}" dt="2024-05-13T08:39:33.097" v="125" actId="207"/>
          <ac:spMkLst>
            <pc:docMk/>
            <pc:sldMk cId="416945580" sldId="2147481152"/>
            <ac:spMk id="36" creationId="{C9925E93-5C8B-A058-A032-27A7139F8A07}"/>
          </ac:spMkLst>
        </pc:spChg>
        <pc:grpChg chg="mod">
          <ac:chgData name="Merö Linnéa" userId="516d9b54-894d-4f7d-9fee-b6464671e94f" providerId="ADAL" clId="{4DDAD600-5A1B-4413-9031-98D75C9C7619}" dt="2024-05-13T08:38:50.911" v="124" actId="207"/>
          <ac:grpSpMkLst>
            <pc:docMk/>
            <pc:sldMk cId="416945580" sldId="2147481152"/>
            <ac:grpSpMk id="5" creationId="{B224658F-5813-1715-F0FE-D176AB56B2DA}"/>
          </ac:grpSpMkLst>
        </pc:grpChg>
        <pc:grpChg chg="mod">
          <ac:chgData name="Merö Linnéa" userId="516d9b54-894d-4f7d-9fee-b6464671e94f" providerId="ADAL" clId="{4DDAD600-5A1B-4413-9031-98D75C9C7619}" dt="2024-05-13T08:38:50.911" v="124" actId="207"/>
          <ac:grpSpMkLst>
            <pc:docMk/>
            <pc:sldMk cId="416945580" sldId="2147481152"/>
            <ac:grpSpMk id="7" creationId="{A5169CAF-9ADF-6A2D-A0C1-9C9A512247FA}"/>
          </ac:grpSpMkLst>
        </pc:grpChg>
        <pc:grpChg chg="mod">
          <ac:chgData name="Merö Linnéa" userId="516d9b54-894d-4f7d-9fee-b6464671e94f" providerId="ADAL" clId="{4DDAD600-5A1B-4413-9031-98D75C9C7619}" dt="2024-05-13T08:38:50.911" v="124" actId="207"/>
          <ac:grpSpMkLst>
            <pc:docMk/>
            <pc:sldMk cId="416945580" sldId="2147481152"/>
            <ac:grpSpMk id="8" creationId="{19364D2A-C615-D8DE-0986-942F70A20745}"/>
          </ac:grpSpMkLst>
        </pc:grpChg>
        <pc:picChg chg="mod">
          <ac:chgData name="Merö Linnéa" userId="516d9b54-894d-4f7d-9fee-b6464671e94f" providerId="ADAL" clId="{4DDAD600-5A1B-4413-9031-98D75C9C7619}" dt="2024-05-13T08:38:50.911" v="124" actId="207"/>
          <ac:picMkLst>
            <pc:docMk/>
            <pc:sldMk cId="416945580" sldId="2147481152"/>
            <ac:picMk id="6" creationId="{0789450D-B871-3D1C-FEEA-1C1EA9309362}"/>
          </ac:picMkLst>
        </pc:picChg>
        <pc:picChg chg="mod">
          <ac:chgData name="Merö Linnéa" userId="516d9b54-894d-4f7d-9fee-b6464671e94f" providerId="ADAL" clId="{4DDAD600-5A1B-4413-9031-98D75C9C7619}" dt="2024-05-13T08:38:50.911" v="124" actId="207"/>
          <ac:picMkLst>
            <pc:docMk/>
            <pc:sldMk cId="416945580" sldId="2147481152"/>
            <ac:picMk id="9" creationId="{C9D31743-EE12-4ED2-0CFE-0BCFF0699F15}"/>
          </ac:picMkLst>
        </pc:picChg>
        <pc:picChg chg="mod">
          <ac:chgData name="Merö Linnéa" userId="516d9b54-894d-4f7d-9fee-b6464671e94f" providerId="ADAL" clId="{4DDAD600-5A1B-4413-9031-98D75C9C7619}" dt="2024-05-13T08:38:50.911" v="124" actId="207"/>
          <ac:picMkLst>
            <pc:docMk/>
            <pc:sldMk cId="416945580" sldId="2147481152"/>
            <ac:picMk id="16" creationId="{D27CA803-4D1C-45CF-502D-20949B6A201F}"/>
          </ac:picMkLst>
        </pc:picChg>
        <pc:picChg chg="mod">
          <ac:chgData name="Merö Linnéa" userId="516d9b54-894d-4f7d-9fee-b6464671e94f" providerId="ADAL" clId="{4DDAD600-5A1B-4413-9031-98D75C9C7619}" dt="2024-05-13T08:38:50.911" v="124" actId="207"/>
          <ac:picMkLst>
            <pc:docMk/>
            <pc:sldMk cId="416945580" sldId="2147481152"/>
            <ac:picMk id="18" creationId="{D48BD1BE-F389-7521-26A2-A9B81336EA3D}"/>
          </ac:picMkLst>
        </pc:picChg>
        <pc:picChg chg="mod">
          <ac:chgData name="Merö Linnéa" userId="516d9b54-894d-4f7d-9fee-b6464671e94f" providerId="ADAL" clId="{4DDAD600-5A1B-4413-9031-98D75C9C7619}" dt="2024-05-13T08:38:50.911" v="124" actId="207"/>
          <ac:picMkLst>
            <pc:docMk/>
            <pc:sldMk cId="416945580" sldId="2147481152"/>
            <ac:picMk id="20" creationId="{7DDE36B1-8AC0-D9EA-F11C-1E25435F8B20}"/>
          </ac:picMkLst>
        </pc:picChg>
        <pc:picChg chg="mod">
          <ac:chgData name="Merö Linnéa" userId="516d9b54-894d-4f7d-9fee-b6464671e94f" providerId="ADAL" clId="{4DDAD600-5A1B-4413-9031-98D75C9C7619}" dt="2024-05-13T08:38:50.911" v="124" actId="207"/>
          <ac:picMkLst>
            <pc:docMk/>
            <pc:sldMk cId="416945580" sldId="2147481152"/>
            <ac:picMk id="24" creationId="{4CF932C6-3D2E-AD6E-5E99-2342285EFE3C}"/>
          </ac:picMkLst>
        </pc:picChg>
        <pc:picChg chg="mod">
          <ac:chgData name="Merö Linnéa" userId="516d9b54-894d-4f7d-9fee-b6464671e94f" providerId="ADAL" clId="{4DDAD600-5A1B-4413-9031-98D75C9C7619}" dt="2024-05-13T08:38:50.911" v="124" actId="207"/>
          <ac:picMkLst>
            <pc:docMk/>
            <pc:sldMk cId="416945580" sldId="2147481152"/>
            <ac:picMk id="28" creationId="{53C3F709-77A2-D383-2CAE-7CFC4C98CA3C}"/>
          </ac:picMkLst>
        </pc:picChg>
      </pc:sldChg>
      <pc:sldChg chg="add modTransition">
        <pc:chgData name="Merö Linnéa" userId="516d9b54-894d-4f7d-9fee-b6464671e94f" providerId="ADAL" clId="{4DDAD600-5A1B-4413-9031-98D75C9C7619}" dt="2024-05-13T09:05:55.652" v="267"/>
        <pc:sldMkLst>
          <pc:docMk/>
          <pc:sldMk cId="3917536213" sldId="2147481153"/>
        </pc:sldMkLst>
      </pc:sldChg>
      <pc:sldChg chg="modSp mod">
        <pc:chgData name="Merö Linnéa" userId="516d9b54-894d-4f7d-9fee-b6464671e94f" providerId="ADAL" clId="{4DDAD600-5A1B-4413-9031-98D75C9C7619}" dt="2024-05-14T14:42:38.571" v="276" actId="1037"/>
        <pc:sldMkLst>
          <pc:docMk/>
          <pc:sldMk cId="1306146534" sldId="2147481155"/>
        </pc:sldMkLst>
        <pc:spChg chg="mod">
          <ac:chgData name="Merö Linnéa" userId="516d9b54-894d-4f7d-9fee-b6464671e94f" providerId="ADAL" clId="{4DDAD600-5A1B-4413-9031-98D75C9C7619}" dt="2024-05-14T14:42:38.571" v="276" actId="1037"/>
          <ac:spMkLst>
            <pc:docMk/>
            <pc:sldMk cId="1306146534" sldId="2147481155"/>
            <ac:spMk id="13" creationId="{48B7DD0B-CBFA-B4C3-1CCF-D44EA1E3C159}"/>
          </ac:spMkLst>
        </pc:spChg>
      </pc:sldChg>
      <pc:sldMasterChg chg="modTransition modSldLayout">
        <pc:chgData name="Merö Linnéa" userId="516d9b54-894d-4f7d-9fee-b6464671e94f" providerId="ADAL" clId="{4DDAD600-5A1B-4413-9031-98D75C9C7619}" dt="2024-05-13T09:05:55.652" v="267"/>
        <pc:sldMasterMkLst>
          <pc:docMk/>
          <pc:sldMasterMk cId="2262516603" sldId="2147483660"/>
        </pc:sldMasterMkLst>
        <pc:sldLayoutChg chg="modTransition">
          <pc:chgData name="Merö Linnéa" userId="516d9b54-894d-4f7d-9fee-b6464671e94f" providerId="ADAL" clId="{4DDAD600-5A1B-4413-9031-98D75C9C7619}" dt="2024-05-13T09:05:55.652" v="267"/>
          <pc:sldLayoutMkLst>
            <pc:docMk/>
            <pc:sldMasterMk cId="2262516603" sldId="2147483660"/>
            <pc:sldLayoutMk cId="2288475255" sldId="2147483661"/>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2469637950" sldId="2147483663"/>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1406839621" sldId="2147483664"/>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991789107" sldId="2147483665"/>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3982186111" sldId="2147483666"/>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3519901913" sldId="2147483667"/>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2985582933" sldId="2147483670"/>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1992310893" sldId="2147483671"/>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227009713" sldId="2147483675"/>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1702688171" sldId="2147483676"/>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2325975659" sldId="2147483679"/>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3691916724" sldId="2147483680"/>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4047209905" sldId="2147483681"/>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3230512538" sldId="2147483682"/>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977872960" sldId="2147483683"/>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1732499982" sldId="2147483684"/>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3964722829" sldId="2147483685"/>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834455915" sldId="2147483686"/>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1837174459" sldId="2147483687"/>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476687696" sldId="2147483688"/>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520535921" sldId="2147483689"/>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1375281126" sldId="2147483690"/>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3393132251" sldId="2147483691"/>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914885077" sldId="2147483692"/>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4205446361" sldId="2147483693"/>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812532859" sldId="2147483694"/>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3700116668" sldId="2147483695"/>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107340780" sldId="2147483696"/>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2910781519" sldId="2147483697"/>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2840968445" sldId="2147483734"/>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1550786738" sldId="2147483735"/>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145745462" sldId="2147483736"/>
          </pc:sldLayoutMkLst>
        </pc:sldLayoutChg>
        <pc:sldLayoutChg chg="modTransition">
          <pc:chgData name="Merö Linnéa" userId="516d9b54-894d-4f7d-9fee-b6464671e94f" providerId="ADAL" clId="{4DDAD600-5A1B-4413-9031-98D75C9C7619}" dt="2024-05-13T09:05:55.652" v="267"/>
          <pc:sldLayoutMkLst>
            <pc:docMk/>
            <pc:sldMasterMk cId="2262516603" sldId="2147483660"/>
            <pc:sldLayoutMk cId="563369431" sldId="2147483737"/>
          </pc:sldLayoutMkLst>
        </pc:sldLayoutChg>
      </pc:sldMasterChg>
      <pc:sldMasterChg chg="modTransition modSldLayout">
        <pc:chgData name="Merö Linnéa" userId="516d9b54-894d-4f7d-9fee-b6464671e94f" providerId="ADAL" clId="{4DDAD600-5A1B-4413-9031-98D75C9C7619}" dt="2024-05-13T09:05:55.652" v="267"/>
        <pc:sldMasterMkLst>
          <pc:docMk/>
          <pc:sldMasterMk cId="3095844336" sldId="2147483698"/>
        </pc:sldMasterMkLst>
        <pc:sldLayoutChg chg="modTransition">
          <pc:chgData name="Merö Linnéa" userId="516d9b54-894d-4f7d-9fee-b6464671e94f" providerId="ADAL" clId="{4DDAD600-5A1B-4413-9031-98D75C9C7619}" dt="2024-05-13T09:05:55.652" v="267"/>
          <pc:sldLayoutMkLst>
            <pc:docMk/>
            <pc:sldMasterMk cId="3095844336" sldId="2147483698"/>
            <pc:sldLayoutMk cId="374103386" sldId="2147483699"/>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326954513" sldId="2147483700"/>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884368722" sldId="2147483701"/>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092477880" sldId="2147483702"/>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1551827610" sldId="2147483703"/>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656189336" sldId="2147483704"/>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3527088053" sldId="2147483705"/>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1313491611" sldId="2147483706"/>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028243529" sldId="2147483707"/>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1523025340" sldId="2147483708"/>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365996737" sldId="2147483709"/>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77049152" sldId="2147483710"/>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885233031" sldId="2147483711"/>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167871604" sldId="2147483712"/>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3790940986" sldId="2147483713"/>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3150098066" sldId="2147483714"/>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533060153" sldId="2147483715"/>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742683611" sldId="2147483716"/>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268867196" sldId="2147483717"/>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548157331" sldId="2147483718"/>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57948763" sldId="2147483719"/>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078686461" sldId="2147483720"/>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1405654579" sldId="2147483721"/>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852387185" sldId="2147483722"/>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3451077880" sldId="2147483723"/>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71597818" sldId="2147483724"/>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1407909487" sldId="2147483725"/>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1259767224" sldId="2147483726"/>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3552836562" sldId="2147483727"/>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875840788" sldId="2147483728"/>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265024999" sldId="2147483729"/>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1516173902" sldId="2147483730"/>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1272170762" sldId="2147483731"/>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3113290994" sldId="2147483732"/>
          </pc:sldLayoutMkLst>
        </pc:sldLayoutChg>
        <pc:sldLayoutChg chg="modTransition">
          <pc:chgData name="Merö Linnéa" userId="516d9b54-894d-4f7d-9fee-b6464671e94f" providerId="ADAL" clId="{4DDAD600-5A1B-4413-9031-98D75C9C7619}" dt="2024-05-13T09:05:55.652" v="267"/>
          <pc:sldLayoutMkLst>
            <pc:docMk/>
            <pc:sldMasterMk cId="3095844336" sldId="2147483698"/>
            <pc:sldLayoutMk cId="4261296116" sldId="2147483733"/>
          </pc:sldLayoutMkLst>
        </pc:sldLayoutChg>
      </pc:sldMasterChg>
    </pc:docChg>
  </pc:docChgLst>
  <pc:docChgLst>
    <pc:chgData name="Fröjd Christina" userId="57292a27-5270-480f-acc0-df62f3876a98" providerId="ADAL" clId="{2AC530FE-8897-47AE-9960-739C2C7168D1}"/>
    <pc:docChg chg="undo custSel addSld delSld modSld modSection">
      <pc:chgData name="Fröjd Christina" userId="57292a27-5270-480f-acc0-df62f3876a98" providerId="ADAL" clId="{2AC530FE-8897-47AE-9960-739C2C7168D1}" dt="2024-05-15T13:23:01.517" v="117" actId="20578"/>
      <pc:docMkLst>
        <pc:docMk/>
      </pc:docMkLst>
      <pc:sldChg chg="del">
        <pc:chgData name="Fröjd Christina" userId="57292a27-5270-480f-acc0-df62f3876a98" providerId="ADAL" clId="{2AC530FE-8897-47AE-9960-739C2C7168D1}" dt="2024-05-14T14:16:23.221" v="2" actId="47"/>
        <pc:sldMkLst>
          <pc:docMk/>
          <pc:sldMk cId="416945580" sldId="2147481152"/>
        </pc:sldMkLst>
      </pc:sldChg>
      <pc:sldChg chg="add del">
        <pc:chgData name="Fröjd Christina" userId="57292a27-5270-480f-acc0-df62f3876a98" providerId="ADAL" clId="{2AC530FE-8897-47AE-9960-739C2C7168D1}" dt="2024-05-14T14:16:23.221" v="2" actId="47"/>
        <pc:sldMkLst>
          <pc:docMk/>
          <pc:sldMk cId="102652301" sldId="2147481154"/>
        </pc:sldMkLst>
      </pc:sldChg>
      <pc:sldChg chg="addSp delSp modSp add mod modTransition modNotesTx">
        <pc:chgData name="Fröjd Christina" userId="57292a27-5270-480f-acc0-df62f3876a98" providerId="ADAL" clId="{2AC530FE-8897-47AE-9960-739C2C7168D1}" dt="2024-05-15T13:23:01.517" v="117" actId="20578"/>
        <pc:sldMkLst>
          <pc:docMk/>
          <pc:sldMk cId="1306146534" sldId="2147481155"/>
        </pc:sldMkLst>
        <pc:spChg chg="del">
          <ac:chgData name="Fröjd Christina" userId="57292a27-5270-480f-acc0-df62f3876a98" providerId="ADAL" clId="{2AC530FE-8897-47AE-9960-739C2C7168D1}" dt="2024-05-14T14:16:28.190" v="3" actId="478"/>
          <ac:spMkLst>
            <pc:docMk/>
            <pc:sldMk cId="1306146534" sldId="2147481155"/>
            <ac:spMk id="2" creationId="{A6D97519-5B93-B394-9A04-1E62D354ADD5}"/>
          </ac:spMkLst>
        </pc:spChg>
        <pc:spChg chg="add del mod">
          <ac:chgData name="Fröjd Christina" userId="57292a27-5270-480f-acc0-df62f3876a98" providerId="ADAL" clId="{2AC530FE-8897-47AE-9960-739C2C7168D1}" dt="2024-05-14T14:24:07" v="70" actId="478"/>
          <ac:spMkLst>
            <pc:docMk/>
            <pc:sldMk cId="1306146534" sldId="2147481155"/>
            <ac:spMk id="10" creationId="{E7759035-9FC1-0130-A1C2-59A984B396AF}"/>
          </ac:spMkLst>
        </pc:spChg>
        <pc:spChg chg="mod">
          <ac:chgData name="Fröjd Christina" userId="57292a27-5270-480f-acc0-df62f3876a98" providerId="ADAL" clId="{2AC530FE-8897-47AE-9960-739C2C7168D1}" dt="2024-05-15T13:23:01.517" v="117" actId="20578"/>
          <ac:spMkLst>
            <pc:docMk/>
            <pc:sldMk cId="1306146534" sldId="2147481155"/>
            <ac:spMk id="13" creationId="{48B7DD0B-CBFA-B4C3-1CCF-D44EA1E3C1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2024-05-15</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2024-05-15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[Dölj denna bild innan du presenterar]</a:t>
            </a:r>
          </a:p>
        </p:txBody>
      </p:sp>
      <p:sp>
        <p:nvSpPr>
          <p:cNvPr id="4" name="Platshållare för bildnummer 3"/>
          <p:cNvSpPr>
            <a:spLocks noGrp="1"/>
          </p:cNvSpPr>
          <p:nvPr>
            <p:ph type="sldNum" sz="quarter" idx="5"/>
          </p:nvPr>
        </p:nvSpPr>
        <p:spPr/>
        <p:txBody>
          <a:bodyPr/>
          <a:lstStyle/>
          <a:p>
            <a:fld id="{687B30ED-5BE4-4B01-A895-9FD01F2DFD3F}" type="slidenum">
              <a:rPr lang="sv-SE" smtClean="0"/>
              <a:t>2</a:t>
            </a:fld>
            <a:endParaRPr lang="sv-SE"/>
          </a:p>
        </p:txBody>
      </p:sp>
    </p:spTree>
    <p:extLst>
      <p:ext uri="{BB962C8B-B14F-4D97-AF65-F5344CB8AC3E}">
        <p14:creationId xmlns:p14="http://schemas.microsoft.com/office/powerpoint/2010/main" val="2158532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Så här kommer SDV att rullas ut inom Skåne. Den allra första driftstarten blir den 20 mars 2025, och berör verksamheter i sydöstra Skåne. Även om man inte är med i den första driftstarten själv, så kommer alla ändå att påverkas i någon mån – eftersom alla från och med då har dubbla system i Region Skåne (under övergångsperioden tills alla har fått SDV, hösten 2026). </a:t>
            </a:r>
          </a:p>
          <a:p>
            <a:r>
              <a:rPr lang="sv-SE"/>
              <a:t>[mer detaljerad utrullningsordning finns i presentationen </a:t>
            </a:r>
            <a:r>
              <a:rPr lang="sv-SE" i="1"/>
              <a:t>SDV – en längre introduktion, för APT </a:t>
            </a:r>
            <a:r>
              <a:rPr lang="sv-SE" i="1" err="1"/>
              <a:t>etc</a:t>
            </a:r>
            <a:r>
              <a:rPr lang="sv-SE"/>
              <a:t>]</a:t>
            </a:r>
          </a:p>
        </p:txBody>
      </p:sp>
      <p:sp>
        <p:nvSpPr>
          <p:cNvPr id="4" name="Platshållare för bildnummer 3"/>
          <p:cNvSpPr>
            <a:spLocks noGrp="1"/>
          </p:cNvSpPr>
          <p:nvPr>
            <p:ph type="sldNum" sz="quarter" idx="5"/>
          </p:nvPr>
        </p:nvSpPr>
        <p:spPr/>
        <p:txBody>
          <a:bodyPr/>
          <a:lstStyle/>
          <a:p>
            <a:fld id="{687B30ED-5BE4-4B01-A895-9FD01F2DFD3F}" type="slidenum">
              <a:rPr lang="sv-SE" smtClean="0"/>
              <a:t>11</a:t>
            </a:fld>
            <a:endParaRPr lang="sv-SE"/>
          </a:p>
        </p:txBody>
      </p:sp>
    </p:spTree>
    <p:extLst>
      <p:ext uri="{BB962C8B-B14F-4D97-AF65-F5344CB8AC3E}">
        <p14:creationId xmlns:p14="http://schemas.microsoft.com/office/powerpoint/2010/main" val="3359718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[Anpassa denna bild så den passar er verksamhet]. </a:t>
            </a:r>
          </a:p>
          <a:p>
            <a:r>
              <a:rPr lang="sv-SE"/>
              <a:t>Saker som kan vara viktiga för medarbetarna att veta är till exempel:</a:t>
            </a:r>
          </a:p>
          <a:p>
            <a:pPr marL="228600" indent="-228600">
              <a:buAutoNum type="arabicParenR"/>
            </a:pPr>
            <a:r>
              <a:rPr lang="sv-SE"/>
              <a:t>Vem man vänder sig till för frågor</a:t>
            </a:r>
          </a:p>
          <a:p>
            <a:pPr marL="228600" indent="-228600">
              <a:buAutoNum type="arabicParenR"/>
            </a:pPr>
            <a:r>
              <a:rPr lang="sv-SE"/>
              <a:t>Hur man håller sig uppdaterad om vad som händer i den egna förvaltningen (informationskanaler osv). På vilket sätt, hur ofta? </a:t>
            </a:r>
          </a:p>
          <a:p>
            <a:pPr marL="228600" indent="-228600">
              <a:buAutoNum type="arabicParenR"/>
            </a:pPr>
            <a:r>
              <a:rPr lang="sv-SE"/>
              <a:t>Kort om vad som är på gång – vad händer just nu och vad är nästa steg? </a:t>
            </a:r>
          </a:p>
          <a:p>
            <a:pPr marL="0" indent="0">
              <a:buNone/>
            </a:pPr>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12</a:t>
            </a:fld>
            <a:endParaRPr lang="sv-SE"/>
          </a:p>
        </p:txBody>
      </p:sp>
    </p:spTree>
    <p:extLst>
      <p:ext uri="{BB962C8B-B14F-4D97-AF65-F5344CB8AC3E}">
        <p14:creationId xmlns:p14="http://schemas.microsoft.com/office/powerpoint/2010/main" val="128120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1"/>
              <a:t>Dialogövning – förslag A</a:t>
            </a:r>
          </a:p>
          <a:p>
            <a:pPr marL="228600" indent="-228600">
              <a:buAutoNum type="arabicParenR"/>
            </a:pPr>
            <a:r>
              <a:rPr lang="sv-SE"/>
              <a:t>Prata en stund i två och två. Fundera på </a:t>
            </a:r>
            <a:r>
              <a:rPr lang="sv-SE" b="1"/>
              <a:t>fördelar eller möjligheter </a:t>
            </a:r>
            <a:r>
              <a:rPr lang="sv-SE"/>
              <a:t>för dig själv, för arbetsgruppen, för arbetsplatsen, för patienter/anhöriga/invånare, annat? </a:t>
            </a:r>
            <a:r>
              <a:rPr lang="sv-SE" b="1"/>
              <a:t>Utmaningar eller svårigheter</a:t>
            </a:r>
            <a:r>
              <a:rPr lang="sv-SE"/>
              <a:t>? </a:t>
            </a:r>
          </a:p>
          <a:p>
            <a:pPr marL="228600" indent="-228600">
              <a:buAutoNum type="arabicParenR"/>
            </a:pPr>
            <a:r>
              <a:rPr lang="sv-SE"/>
              <a:t>Dela sedan era tankar i storgrupp.</a:t>
            </a:r>
          </a:p>
        </p:txBody>
      </p:sp>
      <p:sp>
        <p:nvSpPr>
          <p:cNvPr id="4" name="Platshållare för bildnummer 3"/>
          <p:cNvSpPr>
            <a:spLocks noGrp="1"/>
          </p:cNvSpPr>
          <p:nvPr>
            <p:ph type="sldNum" sz="quarter" idx="5"/>
          </p:nvPr>
        </p:nvSpPr>
        <p:spPr/>
        <p:txBody>
          <a:bodyPr/>
          <a:lstStyle/>
          <a:p>
            <a:fld id="{E6E1FC07-C4E2-42A3-9E77-54D063154BA2}" type="slidenum">
              <a:rPr lang="sv-SE" smtClean="0"/>
              <a:t>13</a:t>
            </a:fld>
            <a:endParaRPr lang="sv-SE"/>
          </a:p>
        </p:txBody>
      </p:sp>
    </p:spTree>
    <p:extLst>
      <p:ext uri="{BB962C8B-B14F-4D97-AF65-F5344CB8AC3E}">
        <p14:creationId xmlns:p14="http://schemas.microsoft.com/office/powerpoint/2010/main" val="6730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Dialogövning – förslag B </a:t>
            </a:r>
            <a:br>
              <a:rPr lang="sv-SE" b="1"/>
            </a:br>
            <a:r>
              <a:rPr lang="sv-SE"/>
              <a:t>Som chef och förändringsledare är det viktigt för dig att veta hur dina medarbetare känner inför förändringen. Det ger dig bättre möjlighet att hjälpa dem på vägen. Att sätta ord på sina tankar inför förändringen är både ett sätt för var och en att bearbeta, och ett sätt för dig som chef att hjälpa till att ta udden av onödig oro, och att fånga upp viktiga tankar/farhågor hos medarbetare. </a:t>
            </a:r>
          </a:p>
          <a:p>
            <a:pPr marL="228600" indent="-228600">
              <a:buAutoNum type="arabicPeriod"/>
            </a:pPr>
            <a:r>
              <a:rPr lang="sv-SE"/>
              <a:t>Klargör att det inte finns något ”bättre/sämre”, utan att det är helt OK att känna olika.</a:t>
            </a:r>
          </a:p>
          <a:p>
            <a:pPr marL="228600" indent="-228600">
              <a:buAutoNum type="arabicPeriod"/>
            </a:pPr>
            <a:r>
              <a:rPr lang="sv-SE"/>
              <a:t>Låt medarbetarna reflektera om var de befinner sig. Antingen gör ni övningen fysiskt i ett rum – där ni ställer er på olika platser utifrån de fyra rutorna/inställningarna. Alternativt – om man inte kan/vill röra sig i rummet – kan var och en och reflektera; först enskilt och sedan i grupp (först två och två, eller direkt i storgrupp, beroende på antal och kommunikationsklimat). </a:t>
            </a:r>
          </a:p>
          <a:p>
            <a:pPr marL="228600" indent="-228600">
              <a:buAutoNum type="arabicPeriod"/>
            </a:pPr>
            <a:r>
              <a:rPr lang="sv-SE"/>
              <a:t>Prata tillsammans om vad som får er att känna på respektive sätt. Finns det något som kan göras för att de som känner oro eller skepsis istället ska kunna känna tillförsikt, eller rent utav förväntan? Direkt eller på sikt. Kan ni hjälpas åt som grupp? Vad kan ni göra tillsammans? Vad kan du göra som chef?</a:t>
            </a:r>
          </a:p>
          <a:p>
            <a:pPr marL="228600" indent="-228600">
              <a:buAutoNum type="arabicPeriod"/>
            </a:pPr>
            <a:endParaRPr lang="sv-SE"/>
          </a:p>
          <a:p>
            <a:pPr marL="0" indent="0">
              <a:buNone/>
            </a:pPr>
            <a:r>
              <a:rPr lang="sv-SE" i="1"/>
              <a:t>Ändra gärna påståendena om du själv har bättre förslag! Syftet är framförallt att lyssna av dina medarbetares tankar, och det kan göras på olika sätt.</a:t>
            </a:r>
          </a:p>
        </p:txBody>
      </p:sp>
      <p:sp>
        <p:nvSpPr>
          <p:cNvPr id="4" name="Platshållare för bildnummer 3"/>
          <p:cNvSpPr>
            <a:spLocks noGrp="1"/>
          </p:cNvSpPr>
          <p:nvPr>
            <p:ph type="sldNum" sz="quarter" idx="5"/>
          </p:nvPr>
        </p:nvSpPr>
        <p:spPr/>
        <p:txBody>
          <a:bodyPr/>
          <a:lstStyle/>
          <a:p>
            <a:fld id="{687B30ED-5BE4-4B01-A895-9FD01F2DFD3F}" type="slidenum">
              <a:rPr lang="sv-SE" smtClean="0"/>
              <a:t>14</a:t>
            </a:fld>
            <a:endParaRPr lang="sv-SE"/>
          </a:p>
        </p:txBody>
      </p:sp>
    </p:spTree>
    <p:extLst>
      <p:ext uri="{BB962C8B-B14F-4D97-AF65-F5344CB8AC3E}">
        <p14:creationId xmlns:p14="http://schemas.microsoft.com/office/powerpoint/2010/main" val="147546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15</a:t>
            </a:fld>
            <a:endParaRPr lang="sv-SE"/>
          </a:p>
        </p:txBody>
      </p:sp>
    </p:spTree>
    <p:extLst>
      <p:ext uri="{BB962C8B-B14F-4D97-AF65-F5344CB8AC3E}">
        <p14:creationId xmlns:p14="http://schemas.microsoft.com/office/powerpoint/2010/main" val="356882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6,55 minuter lång. Inspelad 2022, uppdateras 2023. </a:t>
            </a:r>
            <a:br>
              <a:rPr lang="sv-SE" sz="1200"/>
            </a:br>
            <a:r>
              <a:rPr lang="sv-SE" sz="1200"/>
              <a:t>Filmen beskriver vad SDV är, varför det införs, vad målet är, samt de </a:t>
            </a:r>
            <a:r>
              <a:rPr lang="sv-SE" sz="1200" b="1"/>
              <a:t>5 principer </a:t>
            </a:r>
            <a:r>
              <a:rPr lang="sv-SE" sz="1200"/>
              <a:t>som SDV bygger på: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baseline="0"/>
              <a:t>Standardisering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baseline="0"/>
              <a:t>Strukturerad dokumentation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baseline="0"/>
              <a:t>Ordinationsdriven vårdprocess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baseline="0"/>
              <a:t>Realtidsdokumentation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baseline="0"/>
              <a:t>Rollstyrda vyer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a:t>[var och en av principerna har egna fördjupningsfilmer – att användas senare]</a:t>
            </a:r>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073011-F4CD-4A21-A8C1-CA3F6754DF5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98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Så här ser det ut i skånsk vård. Det leder till flera olika problem. Beslutet om att införa SDV har fattats för att förändra detta.</a:t>
            </a:r>
          </a:p>
          <a:p>
            <a:endParaRPr lang="sv-SE"/>
          </a:p>
          <a:p>
            <a:r>
              <a:rPr lang="sv-SE"/>
              <a:t>Exempel på problem som det här läget för med sig:</a:t>
            </a:r>
          </a:p>
          <a:p>
            <a:pPr marL="457200" indent="-457200">
              <a:lnSpc>
                <a:spcPct val="150000"/>
              </a:lnSpc>
              <a:spcAft>
                <a:spcPts val="400"/>
              </a:spcAft>
              <a:buFont typeface="Symbol" panose="05050102010706020507" pitchFamily="18" charset="2"/>
              <a:buChar char=""/>
            </a:pPr>
            <a:r>
              <a:rPr lang="sv-SE" altLang="sv-SE">
                <a:solidFill>
                  <a:schemeClr val="bg2"/>
                </a:solidFill>
              </a:rPr>
              <a:t>Svårt få samlad bild av patienten och hens läkemedel.</a:t>
            </a:r>
          </a:p>
          <a:p>
            <a:pPr marL="457200" indent="-457200">
              <a:lnSpc>
                <a:spcPct val="150000"/>
              </a:lnSpc>
              <a:spcAft>
                <a:spcPts val="400"/>
              </a:spcAft>
              <a:buFont typeface="Symbol" panose="05050102010706020507" pitchFamily="18" charset="2"/>
              <a:buChar char=""/>
            </a:pPr>
            <a:r>
              <a:rPr lang="sv-SE" altLang="sv-SE">
                <a:solidFill>
                  <a:schemeClr val="bg2"/>
                </a:solidFill>
              </a:rPr>
              <a:t>Dokumentation i efterhand, exempelvis på post-it-lappar eller genom telefonrapportering, </a:t>
            </a:r>
            <a:br>
              <a:rPr lang="sv-SE" altLang="sv-SE">
                <a:solidFill>
                  <a:schemeClr val="bg2"/>
                </a:solidFill>
              </a:rPr>
            </a:br>
            <a:r>
              <a:rPr lang="sv-SE" altLang="sv-SE">
                <a:solidFill>
                  <a:schemeClr val="bg2"/>
                </a:solidFill>
              </a:rPr>
              <a:t>kan leda till missad eller borttappad information, eller felaktigheter.</a:t>
            </a:r>
          </a:p>
          <a:p>
            <a:pPr marL="457200" indent="-457200">
              <a:lnSpc>
                <a:spcPct val="150000"/>
              </a:lnSpc>
              <a:spcAft>
                <a:spcPts val="400"/>
              </a:spcAft>
              <a:buFont typeface="Symbol" panose="05050102010706020507" pitchFamily="18" charset="2"/>
              <a:buChar char=""/>
            </a:pPr>
            <a:r>
              <a:rPr lang="sv-SE" altLang="sv-SE">
                <a:solidFill>
                  <a:schemeClr val="bg2"/>
                </a:solidFill>
              </a:rPr>
              <a:t>Fördröjning mellan diktering, ordination och dokumentation.</a:t>
            </a:r>
          </a:p>
          <a:p>
            <a:pPr marL="457200" indent="-457200">
              <a:lnSpc>
                <a:spcPct val="150000"/>
              </a:lnSpc>
              <a:spcAft>
                <a:spcPts val="400"/>
              </a:spcAft>
              <a:buFont typeface="Symbol" panose="05050102010706020507" pitchFamily="18" charset="2"/>
              <a:buChar char=""/>
            </a:pPr>
            <a:r>
              <a:rPr lang="sv-SE" altLang="sv-SE">
                <a:solidFill>
                  <a:schemeClr val="bg2"/>
                </a:solidFill>
              </a:rPr>
              <a:t>Medarbetare som arbetar på olika ställen behöver arbeta på flera sätt.</a:t>
            </a:r>
          </a:p>
          <a:p>
            <a:pPr marL="457200" indent="-457200">
              <a:lnSpc>
                <a:spcPct val="150000"/>
              </a:lnSpc>
              <a:spcAft>
                <a:spcPts val="400"/>
              </a:spcAft>
              <a:buFont typeface="Symbol" panose="05050102010706020507" pitchFamily="18" charset="2"/>
              <a:buChar char=""/>
            </a:pPr>
            <a:r>
              <a:rPr lang="sv-SE" altLang="sv-SE">
                <a:solidFill>
                  <a:schemeClr val="bg2"/>
                </a:solidFill>
              </a:rPr>
              <a:t>Patienter får olika behandling på olika orter.</a:t>
            </a:r>
          </a:p>
          <a:p>
            <a:pPr marL="457200" indent="-457200">
              <a:lnSpc>
                <a:spcPct val="150000"/>
              </a:lnSpc>
              <a:spcAft>
                <a:spcPts val="400"/>
              </a:spcAft>
              <a:buFont typeface="Symbol" panose="05050102010706020507" pitchFamily="18" charset="2"/>
              <a:buChar char=""/>
            </a:pPr>
            <a:r>
              <a:rPr lang="sv-SE" altLang="sv-SE">
                <a:solidFill>
                  <a:schemeClr val="bg2"/>
                </a:solidFill>
              </a:rPr>
              <a:t>Dubbelarbete, dubbeldokumentation med olika system.</a:t>
            </a:r>
          </a:p>
          <a:p>
            <a:pPr marL="457200" indent="-457200">
              <a:lnSpc>
                <a:spcPct val="150000"/>
              </a:lnSpc>
              <a:spcAft>
                <a:spcPts val="400"/>
              </a:spcAft>
              <a:buFont typeface="Symbol" panose="05050102010706020507" pitchFamily="18" charset="2"/>
              <a:buChar char=""/>
            </a:pPr>
            <a:r>
              <a:rPr lang="sv-SE" altLang="sv-SE">
                <a:solidFill>
                  <a:schemeClr val="bg2"/>
                </a:solidFill>
              </a:rPr>
              <a:t>Data kan inte användas för analys och forskningsunderlag</a:t>
            </a:r>
          </a:p>
          <a:p>
            <a:pPr marL="457200" indent="-457200">
              <a:lnSpc>
                <a:spcPct val="150000"/>
              </a:lnSpc>
              <a:spcAft>
                <a:spcPts val="400"/>
              </a:spcAft>
              <a:buFont typeface="Symbol" panose="05050102010706020507" pitchFamily="18" charset="2"/>
              <a:buChar char=""/>
            </a:pPr>
            <a:r>
              <a:rPr lang="sv-SE" altLang="sv-SE">
                <a:solidFill>
                  <a:schemeClr val="bg2"/>
                </a:solidFill>
              </a:rPr>
              <a:t>Information om patienten finns inte på en enda plats, och kräver därför </a:t>
            </a:r>
            <a:br>
              <a:rPr lang="sv-SE" altLang="sv-SE">
                <a:solidFill>
                  <a:schemeClr val="bg2"/>
                </a:solidFill>
              </a:rPr>
            </a:br>
            <a:r>
              <a:rPr lang="sv-SE" altLang="sv-SE">
                <a:solidFill>
                  <a:schemeClr val="bg2"/>
                </a:solidFill>
              </a:rPr>
              <a:t>personliga överlämningar.</a:t>
            </a:r>
          </a:p>
          <a:p>
            <a:pPr marL="457200" indent="-457200">
              <a:lnSpc>
                <a:spcPct val="150000"/>
              </a:lnSpc>
              <a:spcAft>
                <a:spcPts val="400"/>
              </a:spcAft>
              <a:buFont typeface="Symbol" panose="05050102010706020507" pitchFamily="18" charset="2"/>
              <a:buChar char=""/>
            </a:pPr>
            <a:r>
              <a:rPr lang="sv-SE" altLang="sv-SE">
                <a:solidFill>
                  <a:schemeClr val="bg2"/>
                </a:solidFill>
              </a:rPr>
              <a:t>Begränsat kliniskt beslutsstöd, de flesta stöd är läkemedelsrelaterade.</a:t>
            </a:r>
          </a:p>
          <a:p>
            <a:pPr marL="457200" indent="-457200">
              <a:lnSpc>
                <a:spcPct val="150000"/>
              </a:lnSpc>
              <a:spcAft>
                <a:spcPts val="400"/>
              </a:spcAft>
              <a:buFont typeface="Symbol" panose="05050102010706020507" pitchFamily="18" charset="2"/>
              <a:buChar char=""/>
            </a:pPr>
            <a:r>
              <a:rPr lang="sv-SE" altLang="sv-SE">
                <a:solidFill>
                  <a:schemeClr val="bg2"/>
                </a:solidFill>
              </a:rPr>
              <a:t>Inget bra digitalt stöd för standardiserade vårdplaner och behandlingsplaner.</a:t>
            </a:r>
          </a:p>
          <a:p>
            <a:endParaRPr lang="sv-SE"/>
          </a:p>
          <a:p>
            <a:endParaRPr lang="sv-SE"/>
          </a:p>
          <a:p>
            <a:pPr defTabSz="914400">
              <a:spcAft>
                <a:spcPts val="600"/>
              </a:spcAft>
            </a:pPr>
            <a:r>
              <a:rPr lang="sv-SE" altLang="sv-SE" sz="1200" b="1" i="1">
                <a:solidFill>
                  <a:prstClr val="black"/>
                </a:solidFill>
                <a:ea typeface="ヒラギノ角ゴ Pro W3"/>
              </a:rPr>
              <a:t>Utgångsläget är baserat på nulägesanalys 2018</a:t>
            </a:r>
          </a:p>
          <a:p>
            <a:pPr marL="285750" indent="-285750" defTabSz="914400">
              <a:spcAft>
                <a:spcPts val="600"/>
              </a:spcAft>
              <a:buFont typeface="Arial" panose="020B0604020202020204" pitchFamily="34" charset="0"/>
              <a:buChar char="•"/>
            </a:pPr>
            <a:r>
              <a:rPr lang="sv-SE" altLang="sv-SE" sz="1200" i="1">
                <a:solidFill>
                  <a:prstClr val="black"/>
                </a:solidFill>
                <a:ea typeface="ヒラギノ角ゴ Pro W3"/>
              </a:rPr>
              <a:t>300 studiebesök på arbetsplatser på skånska sjukhus och vårdcentraler, offentliga och privata</a:t>
            </a:r>
          </a:p>
          <a:p>
            <a:pPr marL="285750" indent="-285750" defTabSz="914400">
              <a:spcAft>
                <a:spcPts val="600"/>
              </a:spcAft>
              <a:buFont typeface="Arial" panose="020B0604020202020204" pitchFamily="34" charset="0"/>
              <a:buChar char="•"/>
            </a:pPr>
            <a:r>
              <a:rPr lang="sv-SE" altLang="sv-SE" sz="1200" i="1">
                <a:solidFill>
                  <a:prstClr val="black"/>
                </a:solidFill>
                <a:ea typeface="ヒラギノ角ゴ Pro W3"/>
              </a:rPr>
              <a:t>Intervjuer med personer och fokusgrupper</a:t>
            </a:r>
          </a:p>
          <a:p>
            <a:pPr marL="285750" indent="-285750" defTabSz="914400">
              <a:spcAft>
                <a:spcPts val="600"/>
              </a:spcAft>
              <a:buFont typeface="Arial" panose="020B0604020202020204" pitchFamily="34" charset="0"/>
              <a:buChar char="•"/>
            </a:pPr>
            <a:r>
              <a:rPr lang="sv-SE" altLang="sv-SE" sz="1200" i="1">
                <a:solidFill>
                  <a:prstClr val="black"/>
                </a:solidFill>
                <a:ea typeface="ヒラギノ角ゴ Pro W3"/>
              </a:rPr>
              <a:t>Beskrivningar av flöden på olika vårdavdelningar och mottagningar</a:t>
            </a:r>
            <a:endParaRPr lang="sv-SE" i="1"/>
          </a:p>
        </p:txBody>
      </p:sp>
      <p:sp>
        <p:nvSpPr>
          <p:cNvPr id="4" name="Platshållare för bildnummer 3"/>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14601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Några av de problem som uppstår, till följd av utmaningarna med nuläget. Så här kan vi inte fortsätta.</a:t>
            </a:r>
          </a:p>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5</a:t>
            </a:fld>
            <a:endParaRPr lang="sv-SE"/>
          </a:p>
        </p:txBody>
      </p:sp>
    </p:spTree>
    <p:extLst>
      <p:ext uri="{BB962C8B-B14F-4D97-AF65-F5344CB8AC3E}">
        <p14:creationId xmlns:p14="http://schemas.microsoft.com/office/powerpoint/2010/main" val="389689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kan helt enkelt inte bara fortsätta som förut. En förändring är nödvändig. </a:t>
            </a:r>
          </a:p>
        </p:txBody>
      </p:sp>
      <p:sp>
        <p:nvSpPr>
          <p:cNvPr id="4" name="Platshållare för bildnummer 3"/>
          <p:cNvSpPr>
            <a:spLocks noGrp="1"/>
          </p:cNvSpPr>
          <p:nvPr>
            <p:ph type="sldNum" sz="quarter" idx="5"/>
          </p:nvPr>
        </p:nvSpPr>
        <p:spPr/>
        <p:txBody>
          <a:bodyPr/>
          <a:lstStyle/>
          <a:p>
            <a:fld id="{687B30ED-5BE4-4B01-A895-9FD01F2DFD3F}" type="slidenum">
              <a:rPr lang="sv-SE" smtClean="0"/>
              <a:t>6</a:t>
            </a:fld>
            <a:endParaRPr lang="sv-SE"/>
          </a:p>
        </p:txBody>
      </p:sp>
    </p:spTree>
    <p:extLst>
      <p:ext uri="{BB962C8B-B14F-4D97-AF65-F5344CB8AC3E}">
        <p14:creationId xmlns:p14="http://schemas.microsoft.com/office/powerpoint/2010/main" val="63559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Ett försök att sammanfatta något väldigt stort, väldigt kort:</a:t>
            </a:r>
          </a:p>
          <a:p>
            <a:r>
              <a:rPr lang="sv-SE"/>
              <a:t>SDV ersätter en mängd gamla system, med en sammanhållen vårdinformationsmiljö. Här finns all aktuell information om patienten samlad, i realtid. Med SDV får vi EN journal och EN läkemedelslista per patient/invånare. Denna information följer med patienten – oavsett var i Skåne hen söker vård. Såväl privat, som offentligt, primärvård eller slutenvård. </a:t>
            </a:r>
          </a:p>
          <a:p>
            <a:endParaRPr lang="sv-SE"/>
          </a:p>
          <a:p>
            <a:r>
              <a:rPr lang="sv-SE"/>
              <a:t>Även VGR, Västra Götalandsregionen, inför samma system som vi i Skåne. I de flesta övriga regioner pågår också liknande arbeten. Även om olika regioner kan välja olika leverantörer så kommer ändå olika system att kunna ”prata” med varandra.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73011-F4CD-4A21-A8C1-CA3F6754DF5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18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tshållare för bildobjekt 1"/>
          <p:cNvSpPr>
            <a:spLocks noGrp="1" noRot="1" noChangeAspect="1" noTextEdit="1"/>
          </p:cNvSpPr>
          <p:nvPr>
            <p:ph type="sldImg"/>
          </p:nvPr>
        </p:nvSpPr>
        <p:spPr>
          <a:ln/>
        </p:spPr>
      </p:sp>
      <p:sp>
        <p:nvSpPr>
          <p:cNvPr id="7171" name="Platshållare för anteckningar 2"/>
          <p:cNvSpPr>
            <a:spLocks noGrp="1"/>
          </p:cNvSpPr>
          <p:nvPr>
            <p:ph type="body" idx="1"/>
          </p:nvPr>
        </p:nvSpPr>
        <p:spPr>
          <a:noFill/>
        </p:spPr>
        <p:txBody>
          <a:bodyPr/>
          <a:lstStyle/>
          <a:p>
            <a:pPr lvl="0"/>
            <a:r>
              <a:rPr lang="sv-SE" sz="1200"/>
              <a:t>Digitalisering är nödvändigt för Region Skåne och även alla andra regioner i Sverige. Med dagens arbetssätt kan vi inte tillräckligt bra täcka hälso- och sjukvårdens resursbehov.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sv-SE" sz="2800" b="1">
                <a:solidFill>
                  <a:schemeClr val="tx2"/>
                </a:solidFill>
              </a:rPr>
              <a:t>Vi behöver öka säkerheten, hållbarheten och utvecklingsmöjligheterna. </a:t>
            </a:r>
            <a:br>
              <a:rPr lang="sv-SE" sz="2400" b="1">
                <a:solidFill>
                  <a:schemeClr val="tx2"/>
                </a:solidFill>
              </a:rPr>
            </a:br>
            <a:r>
              <a:rPr lang="sv-SE" sz="1800"/>
              <a:t>Idag har vi många äldre centrala IT-system i hälso- och sjukvården som inte kan kommunicera med varandra. Datahanteringen i några system innebär dessutom utmaningar när det gäller patientsäkerhet och integritetsskydd. Vi behöver även stärka Region Skånes förmåga att stå emot angrepp utifrån. </a:t>
            </a:r>
            <a:endParaRPr lang="sv-SE" sz="2000"/>
          </a:p>
          <a:p>
            <a:pPr marL="285750" indent="-285750">
              <a:lnSpc>
                <a:spcPct val="100000"/>
              </a:lnSpc>
              <a:spcBef>
                <a:spcPts val="1200"/>
              </a:spcBef>
              <a:buFont typeface="Arial" panose="020B0604020202020204" pitchFamily="34" charset="0"/>
              <a:buChar char="•"/>
            </a:pPr>
            <a:r>
              <a:rPr lang="sv-SE" sz="1800" b="1">
                <a:solidFill>
                  <a:schemeClr val="tx2"/>
                </a:solidFill>
              </a:rPr>
              <a:t>Vi behöver uppnå bättre tillgänglighet. </a:t>
            </a:r>
            <a:br>
              <a:rPr lang="sv-SE" sz="1600" b="1">
                <a:solidFill>
                  <a:schemeClr val="tx2"/>
                </a:solidFill>
              </a:rPr>
            </a:br>
            <a:r>
              <a:rPr lang="sv-SE" sz="1200"/>
              <a:t>Befolkningen ökar i vår region och människor lever allt längre. Varken pengar eller medarbetare räcker till för att ta hand om alla som behöver vård. För att alla ska få den vård de behöver måste vi använda våra resurser på ett bättre sätt.</a:t>
            </a:r>
          </a:p>
          <a:p>
            <a:pPr marL="285750" lvl="0" indent="-285750">
              <a:lnSpc>
                <a:spcPct val="100000"/>
              </a:lnSpc>
              <a:spcBef>
                <a:spcPts val="1200"/>
              </a:spcBef>
              <a:buFont typeface="Arial" panose="020B0604020202020204" pitchFamily="34" charset="0"/>
              <a:buChar char="•"/>
            </a:pPr>
            <a:r>
              <a:rPr lang="sv-SE" sz="1800" b="1">
                <a:solidFill>
                  <a:schemeClr val="tx2"/>
                </a:solidFill>
              </a:rPr>
              <a:t>Vi behöver ge jämlik hälso-och sjukvård. </a:t>
            </a:r>
            <a:r>
              <a:rPr lang="sv-SE" sz="1800"/>
              <a:t>Invånarna förväntar sig jämlik vård. Men eftersom vi många gånger har olika rutiner och tekniska förutsättningar inom den skånska hälso- och sjukvården, är det svårt att uppfylla dessa förväntningar. Standardisering och regiongemensamma arbetssätt hjälper oss att ge vård på enhetligt sätt. </a:t>
            </a:r>
            <a:br>
              <a:rPr lang="sv-SE" sz="1600" b="1">
                <a:solidFill>
                  <a:schemeClr val="tx2"/>
                </a:solidFill>
              </a:rPr>
            </a:br>
            <a:endParaRPr lang="sv-SE" sz="1200"/>
          </a:p>
        </p:txBody>
      </p:sp>
      <p:sp>
        <p:nvSpPr>
          <p:cNvPr id="7172" name="Platshållare för bildnumm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A97C1E-BDCB-4716-8E47-74439681498A}"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467445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p:cNvSpPr>
            <a:spLocks noGrp="1" noRot="1" noChangeAspect="1" noTextEdit="1"/>
          </p:cNvSpPr>
          <p:nvPr>
            <p:ph type="sldImg"/>
          </p:nvPr>
        </p:nvSpPr>
        <p:spPr>
          <a:ln/>
        </p:spPr>
      </p:sp>
      <p:sp>
        <p:nvSpPr>
          <p:cNvPr id="14339" name="Platshållare för anteckninga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aseline="0">
                <a:latin typeface="Arial" panose="020B0604020202020204" pitchFamily="34" charset="0"/>
                <a:ea typeface="ヒラギノ角ゴ Pro W3"/>
              </a:rPr>
              <a:t>Detta är principerna för hur vi ska arbeta i vår nya gemensamma IT-miljö. </a:t>
            </a:r>
            <a:r>
              <a:rPr lang="sv-SE" sz="1200">
                <a:solidFill>
                  <a:schemeClr val="tx2"/>
                </a:solidFill>
              </a:rPr>
              <a:t>Dessa principer är regionalt beslutade efter facklig samverkan. </a:t>
            </a:r>
            <a:r>
              <a:rPr lang="sv-SE" altLang="sv-SE">
                <a:latin typeface="Arial" panose="020B0604020202020204" pitchFamily="34" charset="0"/>
                <a:ea typeface="ヒラギノ角ゴ Pro W3"/>
              </a:rPr>
              <a:t>De är de övergripande förändringarna som det nya patientjournalsystemet kommer att medföra</a:t>
            </a:r>
            <a:r>
              <a:rPr lang="sv-SE" altLang="sv-SE" baseline="0">
                <a:latin typeface="Arial" panose="020B0604020202020204" pitchFamily="34" charset="0"/>
                <a:ea typeface="ヒラギノ角ゴ Pro W3"/>
              </a:rPr>
              <a:t>, och som möter den situation man såg vid den nulägesanalys som gjordes 2018. Om vi arbetar så här tar vi vara på de möjligheter som det nya systemet ger, och vi kan arbeta mer effektivt och patientsäkert.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Standardisering</a:t>
            </a:r>
          </a:p>
          <a:p>
            <a:r>
              <a:rPr lang="sv-SE" altLang="sv-SE" baseline="0">
                <a:latin typeface="Arial" panose="020B0604020202020204" pitchFamily="34" charset="0"/>
                <a:ea typeface="ヒラギノ角ゴ Pro W3"/>
              </a:rPr>
              <a:t>Att vi alla arbetar enhetligt och i samma digitala miljö, liksom en smidig övergång mellan olika vårdnivåer, är en viktig förutsättning för jämlik och säker hälso- och sjukvård över hela Skåne. Då kan vi också dra nytta av systemets möjligheter. Utgångspunkten är regiongemensamma arbetssätt, gemensamma termer och begrepp och samsyn kring vad som ska dokumenteras i olika situationer. </a:t>
            </a:r>
          </a:p>
          <a:p>
            <a:endParaRPr lang="sv-SE" altLang="sv-SE" baseline="0">
              <a:latin typeface="Arial" panose="020B0604020202020204" pitchFamily="34" charset="0"/>
              <a:ea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baseline="0">
                <a:latin typeface="Arial" panose="020B0604020202020204" pitchFamily="34" charset="0"/>
                <a:ea typeface="ヒラギノ角ゴ Pro W3"/>
              </a:rPr>
              <a:t>Strukturerad dokumentation</a:t>
            </a:r>
          </a:p>
          <a:p>
            <a:r>
              <a:rPr lang="sv-SE" altLang="sv-SE" baseline="0">
                <a:latin typeface="Arial" panose="020B0604020202020204" pitchFamily="34" charset="0"/>
                <a:ea typeface="ヒラギノ角ゴ Pro W3"/>
              </a:rPr>
              <a:t>Med hjälp av olika mallar kommer du att dokumentera information om patienten på ett mer strukturerat och enhetligt sätt än tidigare. Genom att vi kan återanvända den strukturerade informationen får vi mindre dubbeldokumentation och informationen blir mer lättillgänglig.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Ordinationsdriven vårdprocess</a:t>
            </a:r>
          </a:p>
          <a:p>
            <a:r>
              <a:rPr lang="sv-SE" altLang="sv-SE" baseline="0">
                <a:latin typeface="Arial" panose="020B0604020202020204" pitchFamily="34" charset="0"/>
                <a:ea typeface="ヒラギノ角ゴ Pro W3"/>
              </a:rPr>
              <a:t>I vårt nya arbetssätt omfattar begreppet ordination de flesta åtgärder som gäller en patient, och inkluderar allt från omvårdnad, patientadministration, olika typer av undersökningar, läkemedel, beställningar av labprover, bedömningar till annan åtgärd som utförs av dig eller någon annan. Det ger ett tydligt stöd för att hålla ordning på vad som har gjorts och vad som finns kvar att göra.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Realtidsdokumentation</a:t>
            </a:r>
          </a:p>
          <a:p>
            <a:r>
              <a:rPr lang="sv-SE" altLang="sv-SE" baseline="0">
                <a:latin typeface="Arial" panose="020B0604020202020204" pitchFamily="34" charset="0"/>
                <a:ea typeface="ヒラギノ角ゴ Pro W3"/>
              </a:rPr>
              <a:t>När du dokumenterar behöver det ske i realtid eller så nära </a:t>
            </a:r>
            <a:r>
              <a:rPr lang="sv-SE" altLang="sv-SE" baseline="0" err="1">
                <a:latin typeface="Arial" panose="020B0604020202020204" pitchFamily="34" charset="0"/>
                <a:ea typeface="ヒラギノ角ゴ Pro W3"/>
              </a:rPr>
              <a:t>vårdmötet</a:t>
            </a:r>
            <a:r>
              <a:rPr lang="sv-SE" altLang="sv-SE" baseline="0">
                <a:latin typeface="Arial" panose="020B0604020202020204" pitchFamily="34" charset="0"/>
                <a:ea typeface="ヒラギノ角ゴ Pro W3"/>
              </a:rPr>
              <a:t> som möjligt. Då får alla i vårdteamet uppdaterad information och din kollega som förväntas utföra nästa aktivitet får direkt tillgång till informationen och kan utföra sin uppgift. På så sätt drivs vårdprocessen vidare.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Rollstyrda vyer</a:t>
            </a:r>
          </a:p>
          <a:p>
            <a:r>
              <a:rPr lang="sv-SE" altLang="sv-SE" baseline="0">
                <a:latin typeface="Arial" panose="020B0604020202020204" pitchFamily="34" charset="0"/>
                <a:ea typeface="ヒラギノ角ゴ Pro W3"/>
              </a:rPr>
              <a:t>Den information du får på skärmen anpassas till den roll du har och den situation som du befinner dig i, med olika behörighet och inställningar för att underlätta för dig. </a:t>
            </a:r>
          </a:p>
          <a:p>
            <a:endParaRPr lang="sv-SE" altLang="sv-SE" baseline="0">
              <a:latin typeface="Arial" panose="020B0604020202020204" pitchFamily="34" charset="0"/>
              <a:ea typeface="ヒラギノ角ゴ Pro W3"/>
            </a:endParaRPr>
          </a:p>
          <a:p>
            <a:r>
              <a:rPr lang="sv-SE" altLang="sv-SE" baseline="0">
                <a:latin typeface="Arial" panose="020B0604020202020204" pitchFamily="34" charset="0"/>
                <a:ea typeface="ヒラギノ角ゴ Pro W3"/>
              </a:rPr>
              <a:t>[Det finns även filmer och stödmaterial som förklarar var och en av de fem principerna. Fråga din utrullningsledare om du vill ha detta material]</a:t>
            </a:r>
          </a:p>
          <a:p>
            <a:endParaRPr lang="sv-SE" altLang="sv-SE">
              <a:latin typeface="Arial" panose="020B0604020202020204" pitchFamily="34" charset="0"/>
              <a:ea typeface="ヒラギノ角ゴ Pro W3"/>
            </a:endParaRPr>
          </a:p>
        </p:txBody>
      </p:sp>
      <p:sp>
        <p:nvSpPr>
          <p:cNvPr id="14340" name="Platshållare för bildnumm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2841A40-B168-4592-AA28-EDEF6F5FF8ED}"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53106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går inte att förutspå precis när vi kommer över tröskeln, men dessa positiva effekter är de vi tror kommer att märkas först. </a:t>
            </a:r>
          </a:p>
          <a:p>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10</a:t>
            </a:fld>
            <a:endParaRPr lang="sv-SE"/>
          </a:p>
        </p:txBody>
      </p:sp>
    </p:spTree>
    <p:extLst>
      <p:ext uri="{BB962C8B-B14F-4D97-AF65-F5344CB8AC3E}">
        <p14:creationId xmlns:p14="http://schemas.microsoft.com/office/powerpoint/2010/main" val="81996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a:t>Klicka här för att ändra rubrik</a:t>
            </a:r>
            <a:endParaRPr lang="en-US"/>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2024-05-15</a:t>
            </a:fld>
            <a:endParaRPr lang="sv-SE"/>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2024-05-15</a:t>
            </a:fld>
            <a:endParaRPr lang="sv-SE"/>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2053592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a:t>Klicka här för att ändra rubrik </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2024-05-15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2024-05-15</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2024-05-15</a:t>
            </a:fld>
            <a:endParaRPr lang="sv-SE"/>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2024-05-15</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2024-05-15</a:t>
            </a:fld>
            <a:endParaRPr lang="sv-SE"/>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1488507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2024-05-15</a:t>
            </a:fld>
            <a:endParaRPr lang="sv-SE"/>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75281126"/>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2024-05-15</a:t>
            </a:fld>
            <a:endParaRPr lang="sv-SE"/>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9313225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2024-05-15</a:t>
            </a:fld>
            <a:endParaRPr lang="sv-SE"/>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a:t>Klicka här för att ändra rubrik</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2024-05-15</a:t>
            </a:fld>
            <a:endParaRPr lang="sv-SE"/>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2024-05-15</a:t>
            </a:fld>
            <a:endParaRPr lang="sv-SE"/>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47209905"/>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2024-05-15</a:t>
            </a:fld>
            <a:endParaRPr lang="sv-SE"/>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91916724"/>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2024-05-15</a:t>
            </a:fld>
            <a:endParaRPr lang="sv-SE"/>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1990191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2024-05-15</a:t>
            </a:fld>
            <a:endParaRPr lang="sv-SE"/>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2024-05-15</a:t>
            </a:fld>
            <a:endParaRPr lang="sv-SE"/>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77872960"/>
      </p:ext>
    </p:extLst>
  </p:cSld>
  <p:clrMapOvr>
    <a:masterClrMapping/>
  </p:clrMapOvr>
  <p:transition>
    <p:fade/>
  </p:transition>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2024-05-15</a:t>
            </a:fld>
            <a:endParaRPr lang="sv-SE"/>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3249998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Tree>
    <p:extLst>
      <p:ext uri="{BB962C8B-B14F-4D97-AF65-F5344CB8AC3E}">
        <p14:creationId xmlns:p14="http://schemas.microsoft.com/office/powerpoint/2010/main" val="81253285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2024-05-15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0011666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2024-05-15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734078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2024-05-15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1078151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a:t>Klicka här för att ändra rubrik</a:t>
            </a:r>
            <a:endParaRPr lang="en-US"/>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2024-05-15</a:t>
            </a:fld>
            <a:endParaRPr lang="sv-SE"/>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format</a:t>
            </a:r>
            <a:endParaRPr lang="en-US"/>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28409684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1657" y="-56455"/>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50786738"/>
      </p:ext>
    </p:extLst>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80A171BD-B49F-4AA9-9867-0262696B7F2A}" type="datetime1">
              <a:rPr lang="sv-SE" smtClean="0"/>
              <a:t>2024-05-15</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574546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3B2D7D7C-C259-4D89-B1FA-03877B33C135}" type="datetime1">
              <a:rPr lang="sv-SE" smtClean="0"/>
              <a:t>2024-05-15</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6336943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a:t>Klicka här för att ändra rubrik</a:t>
            </a:r>
            <a:endParaRPr lang="en-US"/>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37410338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a:t>Klicka här för att ändra rubrik</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C349CB01-AB31-4BE7-9137-5C65280972C3}" type="datetime1">
              <a:rPr lang="sv-SE" smtClean="0"/>
              <a:t>2024-05-15</a:t>
            </a:fld>
            <a:endParaRPr lang="sv-SE"/>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32695451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a:t>Klicka här för att ändra rubrik</a:t>
            </a:r>
            <a:endParaRPr lang="en-US"/>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C019B0EA-4187-4BB4-9A85-7DACB5E37F6F}" type="datetime1">
              <a:rPr lang="sv-SE" smtClean="0"/>
              <a:t>2024-05-15</a:t>
            </a:fld>
            <a:endParaRPr lang="sv-SE"/>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8843687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D38603EF-75DA-4A5E-9055-C165D57BADF5}" type="datetime1">
              <a:rPr lang="sv-SE" smtClean="0"/>
              <a:t>2024-05-15</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9247788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1E690358-56D8-469C-8E61-D3C2ADC9DEE3}" type="datetime1">
              <a:rPr lang="sv-SE" smtClean="0"/>
              <a:t>2024-05-15</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518276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366C94FF-F734-40B7-B0EF-C8FC4811DDE4}" type="datetime1">
              <a:rPr lang="sv-SE" smtClean="0"/>
              <a:t>2024-05-15</a:t>
            </a:fld>
            <a:endParaRPr lang="sv-SE"/>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5618933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2024-05-15</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a:br>
            <a:br>
              <a:rPr lang="sv-SE"/>
            </a:br>
            <a:br>
              <a:rPr lang="sv-SE"/>
            </a:br>
            <a:br>
              <a:rPr lang="sv-SE"/>
            </a:br>
            <a:br>
              <a:rPr lang="sv-SE"/>
            </a:br>
            <a:r>
              <a:rPr lang="sv-SE"/>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       </a:t>
            </a:r>
            <a:br>
              <a:rPr lang="sv-SE"/>
            </a:br>
            <a:r>
              <a:rPr lang="sv-SE"/>
              <a:t>         Välj ikon och infoga </a:t>
            </a:r>
            <a:endParaRPr lang="en-US"/>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D040D0C-45F7-47C6-9411-655F1D5B238E}" type="datetime1">
              <a:rPr lang="sv-SE" smtClean="0"/>
              <a:t>2024-05-15</a:t>
            </a:fld>
            <a:endParaRPr lang="sv-SE"/>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27088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a:br>
            <a:br>
              <a:rPr lang="sv-SE"/>
            </a:br>
            <a:br>
              <a:rPr lang="sv-SE"/>
            </a:br>
            <a:br>
              <a:rPr lang="sv-SE"/>
            </a:br>
            <a:r>
              <a:rPr lang="sv-SE"/>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a:t>    </a:t>
            </a:r>
            <a:br>
              <a:rPr lang="sv-SE"/>
            </a:br>
            <a:r>
              <a:rPr lang="sv-SE"/>
              <a:t>        Välj ikon och infoga </a:t>
            </a:r>
            <a:endParaRPr lang="en-US"/>
          </a:p>
          <a:p>
            <a:pPr lvl="2"/>
            <a:endParaRPr lang="en-US"/>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FFC9F2BD-ADE1-4C0D-A8E8-4CE8E1E49AD0}" type="datetime1">
              <a:rPr lang="sv-SE" smtClean="0"/>
              <a:t>2024-05-15</a:t>
            </a:fld>
            <a:endParaRPr lang="sv-SE"/>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1349161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C493349D-C936-469F-B608-099B3FF8DD47}" type="datetime1">
              <a:rPr lang="sv-SE" smtClean="0"/>
              <a:t>2024-05-15</a:t>
            </a:fld>
            <a:endParaRPr lang="sv-SE"/>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2024-05-15</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Tree>
    <p:extLst>
      <p:ext uri="{BB962C8B-B14F-4D97-AF65-F5344CB8AC3E}">
        <p14:creationId xmlns:p14="http://schemas.microsoft.com/office/powerpoint/2010/main" val="20282435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E96E46DD-13AD-45D7-8196-317EF42F4552}" type="datetime1">
              <a:rPr lang="sv-SE" smtClean="0"/>
              <a:t>2024-05-15</a:t>
            </a:fld>
            <a:endParaRPr lang="sv-SE"/>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230253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6F195FA9-7FDB-44AA-9D2C-477D64486068}" type="datetime1">
              <a:rPr lang="sv-SE" smtClean="0"/>
              <a:t>2024-05-15</a:t>
            </a:fld>
            <a:endParaRPr lang="sv-SE"/>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659967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a:t>Klicka här för att ändra rubrik </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6B38F758-2DF7-4DD4-884F-75D70B15E6EE}" type="datetime1">
              <a:rPr lang="sv-SE" smtClean="0"/>
              <a:t>2024-05-15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7704915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FB28EEAE-6EA8-4F0E-A1BC-3B606D21AB25}" type="datetime1">
              <a:rPr lang="sv-SE" smtClean="0"/>
              <a:t>2024-05-15</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88523303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8964B9F5-6DAF-45AA-B850-7DF494A21F69}" type="datetime1">
              <a:rPr lang="sv-SE" smtClean="0"/>
              <a:t>2024-05-15</a:t>
            </a:fld>
            <a:endParaRPr lang="sv-SE"/>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787160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1C644B48-092C-4E50-854E-E0248F5BCB33}" type="datetime1">
              <a:rPr lang="sv-SE" smtClean="0"/>
              <a:t>2024-05-15</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9094098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462D3A5E-FC10-4263-AEB7-A77DCE91B4B1}" type="datetime1">
              <a:rPr lang="sv-SE" smtClean="0"/>
              <a:t>2024-05-15</a:t>
            </a:fld>
            <a:endParaRPr lang="sv-SE"/>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15009806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2024-05-15</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E38E65F9-D7F6-4DA6-A1F3-C72909905129}" type="datetime1">
              <a:rPr lang="sv-SE" smtClean="0"/>
              <a:t>2024-05-15</a:t>
            </a:fld>
            <a:endParaRPr lang="sv-SE"/>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3306015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4ED0B885-5691-4997-BE1B-6A88D352D6AC}" type="datetime1">
              <a:rPr lang="sv-SE" smtClean="0"/>
              <a:t>2024-05-15</a:t>
            </a:fld>
            <a:endParaRPr lang="sv-SE"/>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74268361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B3A2F512-AAF3-477D-A629-10A51931419C}" type="datetime1">
              <a:rPr lang="sv-SE" smtClean="0"/>
              <a:t>2024-05-15</a:t>
            </a:fld>
            <a:endParaRPr lang="sv-SE"/>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6886719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FC65C9B5-814C-47AC-86D8-E131B60ED7E3}" type="datetime1">
              <a:rPr lang="sv-SE" smtClean="0"/>
              <a:t>2024-05-15</a:t>
            </a:fld>
            <a:endParaRPr lang="sv-SE"/>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5481573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3C6F31E7-4C81-44DE-BFCF-511564370813}" type="datetime1">
              <a:rPr lang="sv-SE" smtClean="0"/>
              <a:t>2024-05-15</a:t>
            </a:fld>
            <a:endParaRPr lang="sv-SE"/>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794876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7B653739-D795-4AED-8D4B-34D1AF0C16D3}" type="datetime1">
              <a:rPr lang="sv-SE" smtClean="0"/>
              <a:t>2024-05-15</a:t>
            </a:fld>
            <a:endParaRPr lang="sv-SE"/>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7868646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1ABCF27D-ACB4-4622-ACF5-6F4E046B509E}" type="datetime1">
              <a:rPr lang="sv-SE" smtClean="0"/>
              <a:t>2024-05-15</a:t>
            </a:fld>
            <a:endParaRPr lang="sv-SE"/>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56545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67C68794-F632-4D78-9E88-F01DAA72F827}" type="datetime1">
              <a:rPr lang="sv-SE" smtClean="0"/>
              <a:t>2024-05-15</a:t>
            </a:fld>
            <a:endParaRPr lang="sv-SE"/>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852387185"/>
      </p:ext>
    </p:extLst>
  </p:cSld>
  <p:clrMapOvr>
    <a:masterClrMapping/>
  </p:clrMapOvr>
  <p:transition>
    <p:fade/>
  </p:transition>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005BAA13-2E50-40CF-804F-EF53510A962C}" type="datetime1">
              <a:rPr lang="sv-SE" smtClean="0"/>
              <a:t>2024-05-15</a:t>
            </a:fld>
            <a:endParaRPr lang="sv-SE"/>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45107788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Tree>
    <p:extLst>
      <p:ext uri="{BB962C8B-B14F-4D97-AF65-F5344CB8AC3E}">
        <p14:creationId xmlns:p14="http://schemas.microsoft.com/office/powerpoint/2010/main" val="27159781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2024-05-15</a:t>
            </a:fld>
            <a:endParaRPr lang="sv-SE"/>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9A27B442-40B4-4FB9-8733-FB02012EE059}" type="datetime1">
              <a:rPr lang="sv-SE" smtClean="0"/>
              <a:t>2024-05-15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79094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394247E1-BE1E-4E22-A6EE-BAE0B5411147}" type="datetime1">
              <a:rPr lang="sv-SE" smtClean="0"/>
              <a:t>2024-05-15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5976722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0640039F-A29E-40AC-B27C-4BA99A36EC25}" type="datetime1">
              <a:rPr lang="sv-SE" smtClean="0"/>
              <a:t>2024-05-15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528365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7EF90060-5656-4526-B534-870584AFAC07}" type="datetime1">
              <a:rPr lang="sv-SE" smtClean="0"/>
              <a:t>2024-05-15</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87584078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80A171BD-B49F-4AA9-9867-0262696B7F2A}" type="datetime1">
              <a:rPr lang="sv-SE" smtClean="0"/>
              <a:t>2024-05-15</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502499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14EAEA2A-3053-4E5F-B367-E1DE669BBA60}" type="datetime1">
              <a:rPr lang="sv-SE" smtClean="0"/>
              <a:t>2024-05-15</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1617390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5F83868B-AD51-4825-A3A4-DAD1FB85D7F4}" type="datetime1">
              <a:rPr lang="sv-SE" smtClean="0"/>
              <a:t>2024-05-15</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721707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1657" y="-56455"/>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1132909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format</a:t>
            </a:r>
            <a:endParaRPr lang="en-US"/>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42612961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a:br>
            <a:br>
              <a:rPr lang="sv-SE"/>
            </a:br>
            <a:br>
              <a:rPr lang="sv-SE"/>
            </a:br>
            <a:br>
              <a:rPr lang="sv-SE"/>
            </a:br>
            <a:br>
              <a:rPr lang="sv-SE"/>
            </a:br>
            <a:r>
              <a:rPr lang="sv-SE"/>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       </a:t>
            </a:r>
            <a:br>
              <a:rPr lang="sv-SE"/>
            </a:br>
            <a:r>
              <a:rPr lang="sv-SE"/>
              <a:t>         Välj ikon och infoga </a:t>
            </a:r>
            <a:endParaRPr lang="en-US"/>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2024-05-15</a:t>
            </a:fld>
            <a:endParaRPr lang="sv-SE"/>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a:br>
            <a:br>
              <a:rPr lang="sv-SE"/>
            </a:br>
            <a:br>
              <a:rPr lang="sv-SE"/>
            </a:br>
            <a:br>
              <a:rPr lang="sv-SE"/>
            </a:br>
            <a:r>
              <a:rPr lang="sv-SE"/>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a:t>    </a:t>
            </a:r>
            <a:br>
              <a:rPr lang="sv-SE"/>
            </a:br>
            <a:r>
              <a:rPr lang="sv-SE"/>
              <a:t>        Välj ikon och infoga </a:t>
            </a:r>
            <a:endParaRPr lang="en-US"/>
          </a:p>
          <a:p>
            <a:pPr lvl="2"/>
            <a:endParaRPr lang="en-US"/>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2024-05-15</a:t>
            </a:fld>
            <a:endParaRPr lang="sv-SE"/>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2024-05-15</a:t>
            </a:fld>
            <a:endParaRPr lang="sv-SE"/>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2024-05-15</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Tree>
    <p:extLst>
      <p:ext uri="{BB962C8B-B14F-4D97-AF65-F5344CB8AC3E}">
        <p14:creationId xmlns:p14="http://schemas.microsoft.com/office/powerpoint/2010/main" val="476687696"/>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image" Target="../media/image4.png"/><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1.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a:t>Klicka här för </a:t>
            </a:r>
            <a:r>
              <a:rPr lang="en-US" err="1"/>
              <a:t>att</a:t>
            </a:r>
            <a:r>
              <a:rPr lang="en-US"/>
              <a:t> </a:t>
            </a:r>
            <a:r>
              <a:rPr lang="en-US" err="1"/>
              <a:t>ändra</a:t>
            </a:r>
            <a:r>
              <a:rPr lang="en-US"/>
              <a:t> </a:t>
            </a:r>
            <a:r>
              <a:rPr lang="en-US" err="1"/>
              <a:t>rubrikformat</a:t>
            </a:r>
            <a:endParaRPr lang="en-US"/>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err="1"/>
              <a:t>Nivå</a:t>
            </a:r>
            <a:r>
              <a:rPr lang="en-US"/>
              <a:t> </a:t>
            </a:r>
            <a:r>
              <a:rPr lang="en-US" err="1"/>
              <a:t>tre</a:t>
            </a:r>
            <a:endParaRPr lang="en-US"/>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2024-05-15</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5"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 id="2147483734" r:id="rId30"/>
    <p:sldLayoutId id="2147483735" r:id="rId31"/>
    <p:sldLayoutId id="2147483736" r:id="rId32"/>
    <p:sldLayoutId id="2147483737" r:id="rId33"/>
  </p:sldLayoutIdLst>
  <p:transition>
    <p:fade/>
  </p:transition>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a:t>Klicka här för </a:t>
            </a:r>
            <a:r>
              <a:rPr lang="en-US" err="1"/>
              <a:t>att</a:t>
            </a:r>
            <a:r>
              <a:rPr lang="en-US"/>
              <a:t> </a:t>
            </a:r>
            <a:r>
              <a:rPr lang="en-US" err="1"/>
              <a:t>ändra</a:t>
            </a:r>
            <a:r>
              <a:rPr lang="en-US"/>
              <a:t> </a:t>
            </a:r>
            <a:r>
              <a:rPr lang="en-US" err="1"/>
              <a:t>rubrikformat</a:t>
            </a:r>
            <a:endParaRPr lang="en-US"/>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err="1"/>
              <a:t>Nivå</a:t>
            </a:r>
            <a:r>
              <a:rPr lang="en-US"/>
              <a:t> </a:t>
            </a:r>
            <a:r>
              <a:rPr lang="en-US" err="1"/>
              <a:t>tre</a:t>
            </a:r>
            <a:endParaRPr lang="en-US"/>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C2F17-8B5B-44B7-B62F-D7C3D15C6DF1}" type="datetime1">
              <a:rPr lang="sv-SE" smtClean="0"/>
              <a:t>2024-05-15</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37"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5" name="Bildobjekt 5">
            <a:extLst>
              <a:ext uri="{FF2B5EF4-FFF2-40B4-BE49-F238E27FC236}">
                <a16:creationId xmlns:a16="http://schemas.microsoft.com/office/drawing/2014/main" id="{14A3BAC3-F73E-47E6-215D-B887BBB70588}"/>
              </a:ext>
            </a:extLst>
          </p:cNvPr>
          <p:cNvPicPr>
            <a:picLocks noChangeAspect="1" noChangeArrowheads="1"/>
          </p:cNvPicPr>
          <p:nvPr userDrawn="1"/>
        </p:nvPicPr>
        <p:blipFill>
          <a:blip r:embed="rId39" cstate="print">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8443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Lst>
  <p:transition>
    <p:fade/>
  </p:transition>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10.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3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hyperlink" Target="https://vardgivare.skane.se/kompetens-utveckling/projekt-och-utvecklingsarbete/sdv/bakgrund---detta-har-hant/"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play.mediaflow.com/ovp/17/57CFWQOX90" TargetMode="External"/><Relationship Id="rId2" Type="http://schemas.openxmlformats.org/officeDocument/2006/relationships/notesSlide" Target="../notesSlides/notesSlide2.xml"/><Relationship Id="rId1" Type="http://schemas.openxmlformats.org/officeDocument/2006/relationships/slideLayout" Target="../slideLayouts/slideLayout6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31.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a:xfrm>
            <a:off x="4855764" y="2750249"/>
            <a:ext cx="7207611" cy="1547628"/>
          </a:xfrm>
        </p:spPr>
        <p:txBody>
          <a:bodyPr/>
          <a:lstStyle/>
          <a:p>
            <a:pPr algn="l"/>
            <a:r>
              <a:rPr lang="sv-SE"/>
              <a:t>SDV </a:t>
            </a:r>
            <a:br>
              <a:rPr lang="sv-SE"/>
            </a:br>
            <a:endParaRPr lang="sv-SE" sz="3200"/>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a:xfrm>
            <a:off x="4855764" y="3877728"/>
            <a:ext cx="6448320" cy="1443061"/>
          </a:xfrm>
        </p:spPr>
        <p:txBody>
          <a:bodyPr/>
          <a:lstStyle/>
          <a:p>
            <a:pPr algn="l"/>
            <a:r>
              <a:rPr lang="sv-SE" sz="2400"/>
              <a:t>En kort introduktion till </a:t>
            </a:r>
            <a:br>
              <a:rPr lang="sv-SE" sz="2400"/>
            </a:br>
            <a:r>
              <a:rPr lang="sv-SE" sz="2400"/>
              <a:t>Skånes digitala vårdsystem för oss inom </a:t>
            </a:r>
            <a:br>
              <a:rPr lang="sv-SE" sz="2400"/>
            </a:br>
            <a:r>
              <a:rPr lang="sv-SE" sz="2400">
                <a:solidFill>
                  <a:schemeClr val="accent6"/>
                </a:solidFill>
              </a:rPr>
              <a:t>[XX-förvaltningen / XX-verksamheten]</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15" name="Bildobjekt 14">
            <a:extLst>
              <a:ext uri="{FF2B5EF4-FFF2-40B4-BE49-F238E27FC236}">
                <a16:creationId xmlns:a16="http://schemas.microsoft.com/office/drawing/2014/main" id="{A97E7314-4DC2-5F66-F2D7-C59FE9253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7" y="1677806"/>
            <a:ext cx="2984146" cy="4175300"/>
          </a:xfrm>
          <a:prstGeom prst="rect">
            <a:avLst/>
          </a:prstGeom>
          <a:effectLst>
            <a:outerShdw blurRad="50800" dist="38100" dir="2700000" algn="tl" rotWithShape="0">
              <a:prstClr val="black">
                <a:alpha val="40000"/>
              </a:prstClr>
            </a:outerShdw>
          </a:effectLst>
        </p:spPr>
      </p:pic>
      <p:grpSp>
        <p:nvGrpSpPr>
          <p:cNvPr id="17" name="Grupp 16">
            <a:extLst>
              <a:ext uri="{FF2B5EF4-FFF2-40B4-BE49-F238E27FC236}">
                <a16:creationId xmlns:a16="http://schemas.microsoft.com/office/drawing/2014/main" id="{C48FF707-396B-D4FF-524D-62520AA820DA}"/>
              </a:ext>
            </a:extLst>
          </p:cNvPr>
          <p:cNvGrpSpPr/>
          <p:nvPr/>
        </p:nvGrpSpPr>
        <p:grpSpPr>
          <a:xfrm>
            <a:off x="2481609" y="1556619"/>
            <a:ext cx="1836947" cy="3900748"/>
            <a:chOff x="4417440" y="1511349"/>
            <a:chExt cx="1791332" cy="3803888"/>
          </a:xfrm>
        </p:grpSpPr>
        <p:pic>
          <p:nvPicPr>
            <p:cNvPr id="18" name="Bildobjekt 17">
              <a:extLst>
                <a:ext uri="{FF2B5EF4-FFF2-40B4-BE49-F238E27FC236}">
                  <a16:creationId xmlns:a16="http://schemas.microsoft.com/office/drawing/2014/main" id="{7BA818F9-38CB-41AB-F9BE-DB89E7098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7440" y="1511349"/>
              <a:ext cx="1791332" cy="3803888"/>
            </a:xfrm>
            <a:prstGeom prst="rect">
              <a:avLst/>
            </a:prstGeom>
            <a:effectLst>
              <a:outerShdw blurRad="50800" dist="38100" dir="2700000" algn="tl" rotWithShape="0">
                <a:prstClr val="black">
                  <a:alpha val="40000"/>
                </a:prstClr>
              </a:outerShdw>
            </a:effectLst>
          </p:spPr>
        </p:pic>
        <p:sp>
          <p:nvSpPr>
            <p:cNvPr id="19" name="Rektangel 15">
              <a:extLst>
                <a:ext uri="{FF2B5EF4-FFF2-40B4-BE49-F238E27FC236}">
                  <a16:creationId xmlns:a16="http://schemas.microsoft.com/office/drawing/2014/main" id="{1F5C87B8-BC4C-67F2-1896-893D41BB607E}"/>
                </a:ext>
              </a:extLst>
            </p:cNvPr>
            <p:cNvSpPr/>
            <p:nvPr/>
          </p:nvSpPr>
          <p:spPr>
            <a:xfrm>
              <a:off x="5259037" y="2911419"/>
              <a:ext cx="268844" cy="261868"/>
            </a:xfrm>
            <a:custGeom>
              <a:avLst/>
              <a:gdLst>
                <a:gd name="connsiteX0" fmla="*/ 0 w 393096"/>
                <a:gd name="connsiteY0" fmla="*/ 0 h 320512"/>
                <a:gd name="connsiteX1" fmla="*/ 393096 w 393096"/>
                <a:gd name="connsiteY1" fmla="*/ 0 h 320512"/>
                <a:gd name="connsiteX2" fmla="*/ 393096 w 393096"/>
                <a:gd name="connsiteY2" fmla="*/ 320512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54996 w 393096"/>
                <a:gd name="connsiteY2" fmla="*/ 290878 h 320512"/>
                <a:gd name="connsiteX3" fmla="*/ 0 w 393096"/>
                <a:gd name="connsiteY3" fmla="*/ 320512 h 320512"/>
                <a:gd name="connsiteX4" fmla="*/ 0 w 393096"/>
                <a:gd name="connsiteY4" fmla="*/ 0 h 320512"/>
                <a:gd name="connsiteX0" fmla="*/ 0 w 393096"/>
                <a:gd name="connsiteY0" fmla="*/ 0 h 324958"/>
                <a:gd name="connsiteX1" fmla="*/ 393096 w 393096"/>
                <a:gd name="connsiteY1" fmla="*/ 0 h 324958"/>
                <a:gd name="connsiteX2" fmla="*/ 354996 w 393096"/>
                <a:gd name="connsiteY2" fmla="*/ 290878 h 324958"/>
                <a:gd name="connsiteX3" fmla="*/ 0 w 393096"/>
                <a:gd name="connsiteY3" fmla="*/ 320512 h 324958"/>
                <a:gd name="connsiteX4" fmla="*/ 0 w 393096"/>
                <a:gd name="connsiteY4" fmla="*/ 0 h 324958"/>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59533"/>
                <a:gd name="connsiteX1" fmla="*/ 393096 w 393096"/>
                <a:gd name="connsiteY1" fmla="*/ 0 h 359533"/>
                <a:gd name="connsiteX2" fmla="*/ 340326 w 393096"/>
                <a:gd name="connsiteY2" fmla="*/ 272948 h 359533"/>
                <a:gd name="connsiteX3" fmla="*/ 0 w 393096"/>
                <a:gd name="connsiteY3" fmla="*/ 320512 h 359533"/>
                <a:gd name="connsiteX4" fmla="*/ 0 w 393096"/>
                <a:gd name="connsiteY4" fmla="*/ 0 h 359533"/>
                <a:gd name="connsiteX0" fmla="*/ 0 w 394853"/>
                <a:gd name="connsiteY0" fmla="*/ 0 h 359533"/>
                <a:gd name="connsiteX1" fmla="*/ 393096 w 394853"/>
                <a:gd name="connsiteY1" fmla="*/ 0 h 359533"/>
                <a:gd name="connsiteX2" fmla="*/ 340326 w 394853"/>
                <a:gd name="connsiteY2" fmla="*/ 272948 h 359533"/>
                <a:gd name="connsiteX3" fmla="*/ 0 w 394853"/>
                <a:gd name="connsiteY3" fmla="*/ 320512 h 359533"/>
                <a:gd name="connsiteX4" fmla="*/ 0 w 394853"/>
                <a:gd name="connsiteY4" fmla="*/ 0 h 359533"/>
                <a:gd name="connsiteX0" fmla="*/ 0 w 394853"/>
                <a:gd name="connsiteY0" fmla="*/ 0 h 378491"/>
                <a:gd name="connsiteX1" fmla="*/ 393096 w 394853"/>
                <a:gd name="connsiteY1" fmla="*/ 0 h 378491"/>
                <a:gd name="connsiteX2" fmla="*/ 340326 w 394853"/>
                <a:gd name="connsiteY2" fmla="*/ 272948 h 378491"/>
                <a:gd name="connsiteX3" fmla="*/ 258137 w 394853"/>
                <a:gd name="connsiteY3" fmla="*/ 375409 h 378491"/>
                <a:gd name="connsiteX4" fmla="*/ 0 w 394853"/>
                <a:gd name="connsiteY4" fmla="*/ 320512 h 378491"/>
                <a:gd name="connsiteX5" fmla="*/ 0 w 394853"/>
                <a:gd name="connsiteY5" fmla="*/ 0 h 3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853" h="378491">
                  <a:moveTo>
                    <a:pt x="0" y="0"/>
                  </a:moveTo>
                  <a:lnTo>
                    <a:pt x="393096" y="0"/>
                  </a:lnTo>
                  <a:cubicBezTo>
                    <a:pt x="375506" y="90983"/>
                    <a:pt x="432893" y="225974"/>
                    <a:pt x="340326" y="272948"/>
                  </a:cubicBezTo>
                  <a:cubicBezTo>
                    <a:pt x="316203" y="331984"/>
                    <a:pt x="314858" y="367482"/>
                    <a:pt x="258137" y="375409"/>
                  </a:cubicBezTo>
                  <a:cubicBezTo>
                    <a:pt x="201416" y="383336"/>
                    <a:pt x="41393" y="379549"/>
                    <a:pt x="0" y="320512"/>
                  </a:cubicBezTo>
                  <a:lnTo>
                    <a:pt x="0" y="0"/>
                  </a:lnTo>
                  <a:close/>
                </a:path>
              </a:pathLst>
            </a:custGeom>
            <a:solidFill>
              <a:srgbClr val="A6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20" name="Bildobjekt 19">
            <a:extLst>
              <a:ext uri="{FF2B5EF4-FFF2-40B4-BE49-F238E27FC236}">
                <a16:creationId xmlns:a16="http://schemas.microsoft.com/office/drawing/2014/main" id="{229E6664-C18F-20B8-F4B1-0FAB6DBBDF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9561" y="2116783"/>
            <a:ext cx="1551570" cy="42132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752979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0CD51E-3E6C-327C-5FD8-234077FAF068}"/>
              </a:ext>
            </a:extLst>
          </p:cNvPr>
          <p:cNvSpPr>
            <a:spLocks noGrp="1"/>
          </p:cNvSpPr>
          <p:nvPr>
            <p:ph type="title"/>
          </p:nvPr>
        </p:nvSpPr>
        <p:spPr>
          <a:xfrm>
            <a:off x="609600" y="360000"/>
            <a:ext cx="10594019" cy="1143000"/>
          </a:xfrm>
        </p:spPr>
        <p:txBody>
          <a:bodyPr/>
          <a:lstStyle/>
          <a:p>
            <a:r>
              <a:rPr lang="sv-SE" sz="3200"/>
              <a:t>Vilka positiva effekter kommer vi att upptäcka först, när vi börjar arbeta i SDV?</a:t>
            </a:r>
          </a:p>
        </p:txBody>
      </p:sp>
      <p:sp>
        <p:nvSpPr>
          <p:cNvPr id="3" name="Platshållare för innehåll 2">
            <a:extLst>
              <a:ext uri="{FF2B5EF4-FFF2-40B4-BE49-F238E27FC236}">
                <a16:creationId xmlns:a16="http://schemas.microsoft.com/office/drawing/2014/main" id="{A7226B5C-DAF2-8FA1-DF35-F45EFEB54B83}"/>
              </a:ext>
            </a:extLst>
          </p:cNvPr>
          <p:cNvSpPr>
            <a:spLocks noGrp="1"/>
          </p:cNvSpPr>
          <p:nvPr>
            <p:ph idx="1"/>
          </p:nvPr>
        </p:nvSpPr>
        <p:spPr>
          <a:xfrm>
            <a:off x="696686" y="1736410"/>
            <a:ext cx="10972800" cy="4525963"/>
          </a:xfrm>
        </p:spPr>
        <p:txBody>
          <a:bodyPr/>
          <a:lstStyle/>
          <a:p>
            <a:r>
              <a:rPr lang="sv-SE" sz="2400"/>
              <a:t>Mindre dubbelarbete</a:t>
            </a:r>
          </a:p>
          <a:p>
            <a:r>
              <a:rPr lang="sv-SE" sz="2400"/>
              <a:t>Färre telefonsamtal</a:t>
            </a:r>
          </a:p>
          <a:p>
            <a:r>
              <a:rPr lang="sv-SE" sz="2400"/>
              <a:t>Färre upprepade frågor till patienter</a:t>
            </a:r>
          </a:p>
          <a:p>
            <a:r>
              <a:rPr lang="sv-SE" sz="2400"/>
              <a:t>Korrekt läkemedelslista</a:t>
            </a:r>
          </a:p>
          <a:p>
            <a:r>
              <a:rPr lang="sv-SE" sz="2400"/>
              <a:t>Ökad kontroll på vårdplatserna</a:t>
            </a:r>
          </a:p>
          <a:p>
            <a:r>
              <a:rPr lang="sv-SE" sz="2400"/>
              <a:t>Mindre, och mer relevant (rätt) information</a:t>
            </a:r>
          </a:p>
          <a:p>
            <a:r>
              <a:rPr lang="sv-SE" sz="2400"/>
              <a:t>Tydligare ordinationsgång</a:t>
            </a:r>
          </a:p>
        </p:txBody>
      </p:sp>
      <p:grpSp>
        <p:nvGrpSpPr>
          <p:cNvPr id="26" name="Grupp 25">
            <a:extLst>
              <a:ext uri="{FF2B5EF4-FFF2-40B4-BE49-F238E27FC236}">
                <a16:creationId xmlns:a16="http://schemas.microsoft.com/office/drawing/2014/main" id="{E99A02F4-A036-2B5F-591F-B2C4429BAD7A}"/>
              </a:ext>
            </a:extLst>
          </p:cNvPr>
          <p:cNvGrpSpPr/>
          <p:nvPr/>
        </p:nvGrpSpPr>
        <p:grpSpPr>
          <a:xfrm>
            <a:off x="7399217" y="1757707"/>
            <a:ext cx="2820326" cy="4504666"/>
            <a:chOff x="7665917" y="1984044"/>
            <a:chExt cx="2820326" cy="4504666"/>
          </a:xfrm>
        </p:grpSpPr>
        <p:pic>
          <p:nvPicPr>
            <p:cNvPr id="19" name="Bildobjekt 18">
              <a:extLst>
                <a:ext uri="{FF2B5EF4-FFF2-40B4-BE49-F238E27FC236}">
                  <a16:creationId xmlns:a16="http://schemas.microsoft.com/office/drawing/2014/main" id="{15FD5E4F-D353-1EA5-2A44-CD8819C338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917" y="1984044"/>
              <a:ext cx="1560884" cy="4238508"/>
            </a:xfrm>
            <a:prstGeom prst="rect">
              <a:avLst/>
            </a:prstGeom>
            <a:effectLst>
              <a:outerShdw blurRad="50800" dist="38100" dir="2700000" algn="tl" rotWithShape="0">
                <a:prstClr val="black">
                  <a:alpha val="40000"/>
                </a:prstClr>
              </a:outerShdw>
            </a:effectLst>
          </p:spPr>
        </p:pic>
        <p:grpSp>
          <p:nvGrpSpPr>
            <p:cNvPr id="20" name="Grupp 19">
              <a:extLst>
                <a:ext uri="{FF2B5EF4-FFF2-40B4-BE49-F238E27FC236}">
                  <a16:creationId xmlns:a16="http://schemas.microsoft.com/office/drawing/2014/main" id="{B2319F0A-B207-F8FF-C831-64CC95551DC8}"/>
                </a:ext>
              </a:extLst>
            </p:cNvPr>
            <p:cNvGrpSpPr/>
            <p:nvPr/>
          </p:nvGrpSpPr>
          <p:grpSpPr>
            <a:xfrm>
              <a:off x="8731775" y="2047544"/>
              <a:ext cx="1754468" cy="4441166"/>
              <a:chOff x="8993584" y="1361741"/>
              <a:chExt cx="1567311" cy="3967409"/>
            </a:xfrm>
          </p:grpSpPr>
          <p:pic>
            <p:nvPicPr>
              <p:cNvPr id="21" name="Bildobjekt 20">
                <a:extLst>
                  <a:ext uri="{FF2B5EF4-FFF2-40B4-BE49-F238E27FC236}">
                    <a16:creationId xmlns:a16="http://schemas.microsoft.com/office/drawing/2014/main" id="{B7BC4C1B-AE07-9C00-0DF3-EFA6C36B23D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93584" y="1361741"/>
                <a:ext cx="1567311" cy="3967409"/>
              </a:xfrm>
              <a:prstGeom prst="rect">
                <a:avLst/>
              </a:prstGeom>
              <a:effectLst>
                <a:outerShdw blurRad="50800" dist="38100" dir="2700000" algn="tl" rotWithShape="0">
                  <a:prstClr val="black">
                    <a:alpha val="40000"/>
                  </a:prstClr>
                </a:outerShdw>
              </a:effectLst>
            </p:spPr>
          </p:pic>
          <p:sp>
            <p:nvSpPr>
              <p:cNvPr id="22" name="Rektangel: rundade hörn 21">
                <a:extLst>
                  <a:ext uri="{FF2B5EF4-FFF2-40B4-BE49-F238E27FC236}">
                    <a16:creationId xmlns:a16="http://schemas.microsoft.com/office/drawing/2014/main" id="{101A81C0-AF01-E2F8-22C3-24732A6E7663}"/>
                  </a:ext>
                </a:extLst>
              </p:cNvPr>
              <p:cNvSpPr/>
              <p:nvPr/>
            </p:nvSpPr>
            <p:spPr>
              <a:xfrm rot="3509655">
                <a:off x="9223744" y="2852731"/>
                <a:ext cx="184409" cy="1756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Tree>
    <p:extLst>
      <p:ext uri="{BB962C8B-B14F-4D97-AF65-F5344CB8AC3E}">
        <p14:creationId xmlns:p14="http://schemas.microsoft.com/office/powerpoint/2010/main" val="11538711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845917" y="1526561"/>
            <a:ext cx="2364989" cy="3009380"/>
          </a:xfrm>
          <a:prstGeom prst="rect">
            <a:avLst/>
          </a:prstGeom>
          <a:solidFill>
            <a:srgbClr val="ED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434" name="Rubrik 1">
            <a:extLst>
              <a:ext uri="{FF2B5EF4-FFF2-40B4-BE49-F238E27FC236}">
                <a16:creationId xmlns:a16="http://schemas.microsoft.com/office/drawing/2014/main" id="{C4B738F7-F250-47F7-A9D7-E41554E36AF0}"/>
              </a:ext>
            </a:extLst>
          </p:cNvPr>
          <p:cNvSpPr>
            <a:spLocks noGrp="1"/>
          </p:cNvSpPr>
          <p:nvPr>
            <p:ph type="title"/>
          </p:nvPr>
        </p:nvSpPr>
        <p:spPr bwMode="auto">
          <a:xfrm>
            <a:off x="731413" y="397594"/>
            <a:ext cx="10585875"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3600" b="1"/>
              <a:t>Utrullningsordning SDV 1.0</a:t>
            </a:r>
          </a:p>
        </p:txBody>
      </p:sp>
      <p:sp>
        <p:nvSpPr>
          <p:cNvPr id="129" name="OTLSHAPE_TB_00000000000000000000000000000000_ScaleContainer">
            <a:extLst>
              <a:ext uri="{FF2B5EF4-FFF2-40B4-BE49-F238E27FC236}">
                <a16:creationId xmlns:a16="http://schemas.microsoft.com/office/drawing/2014/main" id="{3367F67F-D40E-44EB-9CFD-C5FC88284112}"/>
              </a:ext>
            </a:extLst>
          </p:cNvPr>
          <p:cNvSpPr/>
          <p:nvPr>
            <p:custDataLst>
              <p:tags r:id="rId1"/>
            </p:custDataLst>
          </p:nvPr>
        </p:nvSpPr>
        <p:spPr bwMode="auto">
          <a:xfrm>
            <a:off x="850051" y="1145467"/>
            <a:ext cx="10361821" cy="381093"/>
          </a:xfrm>
          <a:prstGeom prst="homePlate">
            <a:avLst/>
          </a:prstGeom>
          <a:solidFill>
            <a:schemeClr val="accent1"/>
          </a:solidFill>
          <a:ln w="12700" cap="flat" cmpd="sng" algn="ctr">
            <a:solidFill>
              <a:schemeClr val="bg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white"/>
              </a:solidFill>
              <a:effectLst/>
              <a:uLnTx/>
              <a:uFillTx/>
              <a:latin typeface="Calibri"/>
              <a:ea typeface="+mn-ea"/>
              <a:cs typeface="+mn-cs"/>
            </a:endParaRPr>
          </a:p>
        </p:txBody>
      </p:sp>
      <p:grpSp>
        <p:nvGrpSpPr>
          <p:cNvPr id="3" name="Grupp 2"/>
          <p:cNvGrpSpPr/>
          <p:nvPr/>
        </p:nvGrpSpPr>
        <p:grpSpPr>
          <a:xfrm>
            <a:off x="931603" y="1231857"/>
            <a:ext cx="10088428" cy="3995107"/>
            <a:chOff x="1004272" y="3145237"/>
            <a:chExt cx="8862297" cy="3995107"/>
          </a:xfrm>
        </p:grpSpPr>
        <p:sp>
          <p:nvSpPr>
            <p:cNvPr id="130" name="OTLSHAPE_TB_00000000000000000000000000000000_TimescaleInterval1">
              <a:extLst>
                <a:ext uri="{FF2B5EF4-FFF2-40B4-BE49-F238E27FC236}">
                  <a16:creationId xmlns:a16="http://schemas.microsoft.com/office/drawing/2014/main" id="{57135EB3-E6B1-4D62-87F8-86B11959F131}"/>
                </a:ext>
              </a:extLst>
            </p:cNvPr>
            <p:cNvSpPr txBox="1"/>
            <p:nvPr>
              <p:custDataLst>
                <p:tags r:id="rId3"/>
              </p:custDataLst>
            </p:nvPr>
          </p:nvSpPr>
          <p:spPr bwMode="auto">
            <a:xfrm>
              <a:off x="1046899" y="3145237"/>
              <a:ext cx="318102" cy="187325"/>
            </a:xfrm>
            <a:prstGeom prst="rect">
              <a:avLst/>
            </a:prstGeom>
            <a:noFill/>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20" normalizeH="0" baseline="0" noProof="0">
                  <a:ln>
                    <a:noFill/>
                  </a:ln>
                  <a:solidFill>
                    <a:prstClr val="white"/>
                  </a:solidFill>
                  <a:effectLst/>
                  <a:uLnTx/>
                  <a:uFillTx/>
                  <a:latin typeface="Arial" panose="020B0604020202020204"/>
                  <a:ea typeface="+mn-ea"/>
                  <a:cs typeface="+mn-cs"/>
                </a:rPr>
                <a:t>Vår 2025</a:t>
              </a:r>
            </a:p>
          </p:txBody>
        </p:sp>
        <p:sp>
          <p:nvSpPr>
            <p:cNvPr id="132" name="OTLSHAPE_TB_00000000000000000000000000000000_TimescaleInterval2">
              <a:extLst>
                <a:ext uri="{FF2B5EF4-FFF2-40B4-BE49-F238E27FC236}">
                  <a16:creationId xmlns:a16="http://schemas.microsoft.com/office/drawing/2014/main" id="{A5A535E4-2EB8-4E47-B479-CD5C7C1C7F9E}"/>
                </a:ext>
              </a:extLst>
            </p:cNvPr>
            <p:cNvSpPr txBox="1"/>
            <p:nvPr>
              <p:custDataLst>
                <p:tags r:id="rId4"/>
              </p:custDataLst>
            </p:nvPr>
          </p:nvSpPr>
          <p:spPr bwMode="auto">
            <a:xfrm>
              <a:off x="3265007" y="3145237"/>
              <a:ext cx="318102" cy="187325"/>
            </a:xfrm>
            <a:prstGeom prst="rect">
              <a:avLst/>
            </a:prstGeom>
            <a:noFill/>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20" normalizeH="0" baseline="0" noProof="0">
                  <a:ln>
                    <a:noFill/>
                  </a:ln>
                  <a:solidFill>
                    <a:prstClr val="white"/>
                  </a:solidFill>
                  <a:effectLst/>
                  <a:uLnTx/>
                  <a:uFillTx/>
                  <a:latin typeface="Arial" panose="020B0604020202020204"/>
                  <a:ea typeface="+mn-ea"/>
                  <a:cs typeface="+mn-cs"/>
                </a:rPr>
                <a:t>Höst 2025</a:t>
              </a:r>
            </a:p>
          </p:txBody>
        </p:sp>
        <p:sp>
          <p:nvSpPr>
            <p:cNvPr id="134" name="OTLSHAPE_TB_00000000000000000000000000000000_TimescaleInterval3">
              <a:extLst>
                <a:ext uri="{FF2B5EF4-FFF2-40B4-BE49-F238E27FC236}">
                  <a16:creationId xmlns:a16="http://schemas.microsoft.com/office/drawing/2014/main" id="{FF570AFA-AB10-4D5F-916C-348D332A1AF3}"/>
                </a:ext>
              </a:extLst>
            </p:cNvPr>
            <p:cNvSpPr txBox="1"/>
            <p:nvPr>
              <p:custDataLst>
                <p:tags r:id="rId5"/>
              </p:custDataLst>
            </p:nvPr>
          </p:nvSpPr>
          <p:spPr bwMode="auto">
            <a:xfrm>
              <a:off x="5483115" y="3145237"/>
              <a:ext cx="318102" cy="187325"/>
            </a:xfrm>
            <a:prstGeom prst="rect">
              <a:avLst/>
            </a:prstGeom>
            <a:noFill/>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20" normalizeH="0" baseline="0" noProof="0">
                  <a:ln>
                    <a:noFill/>
                  </a:ln>
                  <a:solidFill>
                    <a:prstClr val="white"/>
                  </a:solidFill>
                  <a:effectLst/>
                  <a:uLnTx/>
                  <a:uFillTx/>
                  <a:latin typeface="Arial" panose="020B0604020202020204"/>
                  <a:ea typeface="+mn-ea"/>
                  <a:cs typeface="+mn-cs"/>
                </a:rPr>
                <a:t>Vår 2026</a:t>
              </a:r>
            </a:p>
          </p:txBody>
        </p:sp>
        <p:sp>
          <p:nvSpPr>
            <p:cNvPr id="136" name="OTLSHAPE_TB_00000000000000000000000000000000_TimescaleInterval4">
              <a:extLst>
                <a:ext uri="{FF2B5EF4-FFF2-40B4-BE49-F238E27FC236}">
                  <a16:creationId xmlns:a16="http://schemas.microsoft.com/office/drawing/2014/main" id="{22F3E594-BE92-4751-B2A6-74B302B25F6F}"/>
                </a:ext>
              </a:extLst>
            </p:cNvPr>
            <p:cNvSpPr txBox="1"/>
            <p:nvPr>
              <p:custDataLst>
                <p:tags r:id="rId6"/>
              </p:custDataLst>
            </p:nvPr>
          </p:nvSpPr>
          <p:spPr bwMode="auto">
            <a:xfrm>
              <a:off x="7701222" y="3145237"/>
              <a:ext cx="318102" cy="187325"/>
            </a:xfrm>
            <a:prstGeom prst="rect">
              <a:avLst/>
            </a:prstGeom>
            <a:noFill/>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20" normalizeH="0" baseline="0" noProof="0">
                  <a:ln>
                    <a:noFill/>
                  </a:ln>
                  <a:solidFill>
                    <a:prstClr val="white"/>
                  </a:solidFill>
                  <a:effectLst/>
                  <a:uLnTx/>
                  <a:uFillTx/>
                  <a:latin typeface="Arial" panose="020B0604020202020204"/>
                  <a:ea typeface="+mn-ea"/>
                  <a:cs typeface="+mn-cs"/>
                </a:rPr>
                <a:t>Höst 2026</a:t>
              </a:r>
            </a:p>
          </p:txBody>
        </p:sp>
        <p:sp>
          <p:nvSpPr>
            <p:cNvPr id="138" name="OTLSHAPE_TB_00000000000000000000000000000000_TimescaleInterval5">
              <a:extLst>
                <a:ext uri="{FF2B5EF4-FFF2-40B4-BE49-F238E27FC236}">
                  <a16:creationId xmlns:a16="http://schemas.microsoft.com/office/drawing/2014/main" id="{04BA742C-EDF5-466E-A18D-B4C36D05594E}"/>
                </a:ext>
              </a:extLst>
            </p:cNvPr>
            <p:cNvSpPr txBox="1"/>
            <p:nvPr>
              <p:custDataLst>
                <p:tags r:id="rId7"/>
              </p:custDataLst>
            </p:nvPr>
          </p:nvSpPr>
          <p:spPr bwMode="auto">
            <a:xfrm>
              <a:off x="8469775" y="3145237"/>
              <a:ext cx="318102" cy="187325"/>
            </a:xfrm>
            <a:prstGeom prst="rect">
              <a:avLst/>
            </a:prstGeom>
            <a:noFill/>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0" cap="none" spc="-20" normalizeH="0" baseline="0" noProof="0">
                <a:ln>
                  <a:noFill/>
                </a:ln>
                <a:solidFill>
                  <a:prstClr val="white"/>
                </a:solidFill>
                <a:effectLst/>
                <a:uLnTx/>
                <a:uFillTx/>
                <a:latin typeface="Arial" panose="020B0604020202020204"/>
                <a:ea typeface="+mn-ea"/>
                <a:cs typeface="+mn-cs"/>
              </a:endParaRPr>
            </a:p>
          </p:txBody>
        </p:sp>
        <p:sp>
          <p:nvSpPr>
            <p:cNvPr id="158" name="OTLSHAPE_M_9f860f8d65ee4aac85039f30c2ffcf33_Title">
              <a:extLst>
                <a:ext uri="{FF2B5EF4-FFF2-40B4-BE49-F238E27FC236}">
                  <a16:creationId xmlns:a16="http://schemas.microsoft.com/office/drawing/2014/main" id="{0FC8644E-429F-4918-BD2A-E47BDF47E5F9}"/>
                </a:ext>
              </a:extLst>
            </p:cNvPr>
            <p:cNvSpPr txBox="1"/>
            <p:nvPr>
              <p:custDataLst>
                <p:tags r:id="rId8"/>
              </p:custDataLst>
            </p:nvPr>
          </p:nvSpPr>
          <p:spPr bwMode="auto">
            <a:xfrm>
              <a:off x="1004272" y="3516109"/>
              <a:ext cx="1903668" cy="2737223"/>
            </a:xfrm>
            <a:prstGeom prst="rect">
              <a:avLst/>
            </a:prstGeom>
            <a:noFill/>
          </p:spPr>
          <p:txBody>
            <a:bodyPr lIns="0" tIns="0" rIns="0" bIns="0" anchor="t"/>
            <a:lstStyle/>
            <a:p>
              <a:pPr>
                <a:spcBef>
                  <a:spcPts val="600"/>
                </a:spcBef>
                <a:defRPr/>
              </a:pPr>
              <a:r>
                <a:rPr kumimoji="0" lang="sv-SE" sz="1400" b="1" i="0" u="none" strike="noStrike" kern="0" cap="none" spc="-6" normalizeH="0" baseline="0" noProof="0">
                  <a:ln>
                    <a:noFill/>
                  </a:ln>
                  <a:solidFill>
                    <a:schemeClr val="tx2"/>
                  </a:solidFill>
                  <a:effectLst/>
                  <a:uLnTx/>
                  <a:uFillTx/>
                  <a:latin typeface="Arial" panose="020B0604020202020204"/>
                  <a:ea typeface="+mn-ea"/>
                  <a:cs typeface="+mn-cs"/>
                </a:rPr>
                <a:t>Första driftstart </a:t>
              </a:r>
              <a:endParaRPr lang="sv-SE" sz="1400" b="1" i="0" u="none" strike="noStrike" kern="0" cap="none" spc="-6" normalizeH="0" baseline="0" noProof="0">
                <a:ln>
                  <a:noFill/>
                </a:ln>
                <a:solidFill>
                  <a:schemeClr val="tx2"/>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Lasarettet i Ystad</a:t>
              </a:r>
              <a:endParaRPr lang="sv-SE" sz="1400" b="0" i="0" u="none" strike="noStrike" kern="0" cap="none" spc="0"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Närsjukhus Simrishamn</a:t>
              </a:r>
              <a:endParaRPr lang="sv-SE" sz="1400" b="0" i="0" u="none" strike="noStrike" kern="0" cap="none" spc="0"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Medicinsk service</a:t>
              </a:r>
              <a:endParaRPr lang="sv-SE" sz="1400" b="0" i="0" u="none" strike="noStrike" kern="0" cap="none" spc="0"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Regionservice</a:t>
              </a:r>
              <a:endParaRPr lang="sv-SE" sz="1400" b="0" i="0" u="none" strike="noStrike" kern="0" cap="none" spc="0" normalizeH="0" baseline="0" noProof="0">
                <a:ln>
                  <a:noFill/>
                </a:ln>
                <a:solidFill>
                  <a:prstClr val="black"/>
                </a:solidFill>
                <a:effectLst/>
                <a:uLnTx/>
                <a:uFillTx/>
                <a:latin typeface="Arial" panose="020B0604020202020204"/>
                <a:cs typeface="Arial"/>
              </a:endParaRPr>
            </a:p>
            <a:p>
              <a:pPr marL="86995" indent="-86995">
                <a:spcBef>
                  <a:spcPts val="600"/>
                </a:spcBef>
                <a:buFont typeface="Arial" panose="020B0604020202020204" pitchFamily="34" charset="0"/>
                <a:buChar char="•"/>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Vårdcentraler och</a:t>
              </a:r>
              <a:r>
                <a:rPr lang="sv-SE" sz="1400" kern="0">
                  <a:solidFill>
                    <a:prstClr val="black"/>
                  </a:solidFill>
                  <a:latin typeface="Arial" panose="020B0604020202020204"/>
                </a:rPr>
                <a:t> </a:t>
              </a:r>
              <a:br>
                <a:rPr lang="sv-SE" sz="1400" kern="0">
                  <a:solidFill>
                    <a:prstClr val="black"/>
                  </a:solidFill>
                  <a:latin typeface="Arial" panose="020B0604020202020204"/>
                </a:rPr>
              </a:b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barnavårdscentraler </a:t>
              </a:r>
              <a:br>
                <a:rPr lang="sv-SE" sz="1400" b="0" i="0" u="none" strike="noStrike" kern="0" cap="none" spc="0" normalizeH="0" baseline="0" noProof="0">
                  <a:ln>
                    <a:noFill/>
                  </a:ln>
                  <a:effectLst/>
                  <a:uLnTx/>
                  <a:uFillTx/>
                  <a:latin typeface="Arial" panose="020B0604020202020204"/>
                </a:rPr>
              </a:b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i området</a:t>
              </a:r>
              <a:endParaRPr lang="sv-SE" sz="1400" b="0" i="0" u="none" strike="noStrike" kern="0" cap="none" spc="0"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Psykiatrisk öppenvård </a:t>
              </a:r>
              <a:br>
                <a:rPr lang="sv-SE" sz="1400" b="0" i="0" u="none" strike="noStrike" kern="0" cap="none" spc="0" normalizeH="0" baseline="0" noProof="0">
                  <a:ln>
                    <a:noFill/>
                  </a:ln>
                  <a:effectLst/>
                  <a:uLnTx/>
                  <a:uFillTx/>
                  <a:latin typeface="Arial" panose="020B0604020202020204"/>
                </a:rPr>
              </a:b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och habilitering i området</a:t>
              </a: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lang="sv-SE" sz="1400" kern="0">
                  <a:solidFill>
                    <a:prstClr val="black"/>
                  </a:solidFill>
                  <a:latin typeface="Arial" panose="020B0604020202020204"/>
                </a:rPr>
                <a:t>Koncernkontoret</a:t>
              </a:r>
              <a:endParaRPr kumimoji="0" lang="sv-SE" sz="1400" b="0" i="0" u="none" strike="noStrike" kern="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buClrTx/>
                <a:buSzTx/>
                <a:buFontTx/>
                <a:buNone/>
                <a:tabLst/>
                <a:defRPr/>
              </a:pPr>
              <a:endParaRPr kumimoji="0" lang="sv-SE" sz="1400" b="1" i="0" u="none" strike="noStrike" kern="0" cap="none" spc="-6" normalizeH="0" baseline="0" noProof="0">
                <a:ln>
                  <a:noFill/>
                </a:ln>
                <a:solidFill>
                  <a:prstClr val="black"/>
                </a:solidFill>
                <a:effectLst/>
                <a:uLnTx/>
                <a:uFillTx/>
                <a:latin typeface="Arial" panose="020B0604020202020204"/>
                <a:ea typeface="+mn-ea"/>
                <a:cs typeface="+mn-cs"/>
              </a:endParaRPr>
            </a:p>
          </p:txBody>
        </p:sp>
        <p:sp>
          <p:nvSpPr>
            <p:cNvPr id="44" name="OTLSHAPE_M_9f860f8d65ee4aac85039f30c2ffcf33_Title">
              <a:extLst>
                <a:ext uri="{FF2B5EF4-FFF2-40B4-BE49-F238E27FC236}">
                  <a16:creationId xmlns:a16="http://schemas.microsoft.com/office/drawing/2014/main" id="{BACDCEFD-F031-4D72-BAD8-CC379FE95A19}"/>
                </a:ext>
              </a:extLst>
            </p:cNvPr>
            <p:cNvSpPr txBox="1"/>
            <p:nvPr>
              <p:custDataLst>
                <p:tags r:id="rId9"/>
              </p:custDataLst>
            </p:nvPr>
          </p:nvSpPr>
          <p:spPr bwMode="auto">
            <a:xfrm>
              <a:off x="5486399" y="3516108"/>
              <a:ext cx="1777969" cy="1666141"/>
            </a:xfrm>
            <a:prstGeom prst="rect">
              <a:avLst/>
            </a:prstGeom>
            <a:noFill/>
          </p:spPr>
          <p:txBody>
            <a:bodyPr lIns="0" tIns="0" rIns="0" bIns="0" anchor="t"/>
            <a:lstStyle/>
            <a:p>
              <a:pPr>
                <a:spcBef>
                  <a:spcPts val="600"/>
                </a:spcBef>
                <a:defRPr/>
              </a:pPr>
              <a:r>
                <a:rPr lang="sv-SE" sz="1400" kern="0" spc="-6">
                  <a:solidFill>
                    <a:prstClr val="black"/>
                  </a:solidFill>
                  <a:latin typeface="Arial" panose="020B0604020202020204"/>
                </a:rPr>
                <a:t>(v.10/11)</a:t>
              </a:r>
              <a:endParaRPr lang="sv-SE" sz="1400" i="0" u="none" strike="noStrike" kern="0" cap="none" spc="-6" normalizeH="0" baseline="0" noProof="0">
                <a:ln>
                  <a:noFill/>
                </a:ln>
                <a:solidFill>
                  <a:prstClr val="black"/>
                </a:solidFill>
                <a:effectLst/>
                <a:uLnTx/>
                <a:uFillTx/>
                <a:latin typeface="Arial" panose="020B0604020202020204"/>
                <a:cs typeface="Arial" panose="020B0604020202020204"/>
              </a:endParaRPr>
            </a:p>
            <a:p>
              <a:pPr marL="86995" indent="-86995">
                <a:spcBef>
                  <a:spcPts val="600"/>
                </a:spcBef>
                <a:buFont typeface="Arial" panose="020B0604020202020204" pitchFamily="34" charset="0"/>
                <a:buChar char="•"/>
                <a:defRPr/>
              </a:pP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Skånes universitets-sjukhus i Malmö och Lund</a:t>
              </a:r>
              <a:r>
                <a:rPr lang="sv-SE" sz="1400" kern="0" spc="-6">
                  <a:solidFill>
                    <a:prstClr val="black"/>
                  </a:solidFill>
                  <a:latin typeface="Arial" panose="020B0604020202020204"/>
                </a:rPr>
                <a:t> </a:t>
              </a:r>
              <a:endParaRPr lang="sv-SE" sz="1400" kern="0" spc="-6">
                <a:solidFill>
                  <a:prstClr val="black"/>
                </a:solidFill>
                <a:latin typeface="Arial" panose="020B0604020202020204"/>
                <a:cs typeface="Arial"/>
              </a:endParaRPr>
            </a:p>
            <a:p>
              <a:pPr marR="0" lvl="0" algn="l" defTabSz="914400">
                <a:lnSpc>
                  <a:spcPct val="100000"/>
                </a:lnSpc>
                <a:spcBef>
                  <a:spcPts val="600"/>
                </a:spcBef>
                <a:buClrTx/>
                <a:buSzTx/>
                <a:tabLst/>
                <a:defRPr/>
              </a:pPr>
              <a:endParaRPr lang="sv-SE" sz="1400" b="0" i="0" u="none" strike="noStrike" kern="0" cap="none" spc="-6" normalizeH="0" baseline="0" noProof="0">
                <a:ln>
                  <a:noFill/>
                </a:ln>
                <a:solidFill>
                  <a:prstClr val="black"/>
                </a:solidFill>
                <a:effectLst/>
                <a:uLnTx/>
                <a:uFillTx/>
                <a:latin typeface="Arial" panose="020B0604020202020204"/>
                <a:cs typeface="Arial"/>
              </a:endParaRPr>
            </a:p>
          </p:txBody>
        </p:sp>
        <p:sp>
          <p:nvSpPr>
            <p:cNvPr id="21" name="OTLSHAPE_M_9f860f8d65ee4aac85039f30c2ffcf33_Title">
              <a:extLst>
                <a:ext uri="{FF2B5EF4-FFF2-40B4-BE49-F238E27FC236}">
                  <a16:creationId xmlns:a16="http://schemas.microsoft.com/office/drawing/2014/main" id="{7DFA28E7-4AD3-492F-BB94-28A46983C825}"/>
                </a:ext>
              </a:extLst>
            </p:cNvPr>
            <p:cNvSpPr txBox="1"/>
            <p:nvPr>
              <p:custDataLst>
                <p:tags r:id="rId10"/>
              </p:custDataLst>
            </p:nvPr>
          </p:nvSpPr>
          <p:spPr bwMode="auto">
            <a:xfrm>
              <a:off x="7674153" y="3484794"/>
              <a:ext cx="2192416" cy="3655550"/>
            </a:xfrm>
            <a:prstGeom prst="rect">
              <a:avLst/>
            </a:prstGeom>
            <a:noFill/>
          </p:spPr>
          <p:txBody>
            <a:bodyPr lIns="0" tIns="0" rIns="0" bIns="0" anchor="t"/>
            <a:lstStyle/>
            <a:p>
              <a:pPr>
                <a:spcBef>
                  <a:spcPts val="600"/>
                </a:spcBef>
                <a:defRPr/>
              </a:pPr>
              <a:r>
                <a:rPr lang="sv-SE" sz="1400" kern="0" spc="-6">
                  <a:solidFill>
                    <a:prstClr val="black"/>
                  </a:solidFill>
                  <a:latin typeface="Arial" panose="020B0604020202020204"/>
                </a:rPr>
                <a:t>(v. 40/41)</a:t>
              </a:r>
              <a:endParaRPr kumimoji="0" lang="sv-SE" sz="1400" i="0" u="none" strike="noStrike" kern="0" cap="none" spc="-6" normalizeH="0" baseline="0" noProof="0">
                <a:ln>
                  <a:noFill/>
                </a:ln>
                <a:solidFill>
                  <a:prstClr val="black"/>
                </a:solidFill>
                <a:effectLst/>
                <a:uLnTx/>
                <a:uFillTx/>
                <a:latin typeface="Arial" panose="020B0604020202020204"/>
                <a:ea typeface="+mn-ea"/>
                <a:cs typeface="+mn-cs"/>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Helsingborgs lasarett</a:t>
              </a:r>
              <a:endParaRPr lang="sv-SE" sz="1400" b="0" i="0" u="none" strike="noStrike" kern="0" cap="none" spc="-6"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Ängelholms sjukhus</a:t>
              </a:r>
              <a:endParaRPr lang="sv-SE" sz="1400" b="0" i="0" u="none" strike="noStrike" kern="0" cap="none" spc="-6"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Hässleholms sjukhus</a:t>
              </a:r>
              <a:endParaRPr lang="sv-SE" sz="1400" b="0" i="0" u="none" strike="noStrike" kern="0" cap="none" spc="-6"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Centralsjukhuset Kristianstad</a:t>
              </a: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lang="sv-SE" sz="1400" kern="0" spc="-6">
                  <a:latin typeface="Arial" panose="020B0604020202020204"/>
                </a:rPr>
                <a:t>Bild- och funktionsmedicin (steg 2)</a:t>
              </a: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i="0" u="none" strike="noStrike" kern="0" cap="none" spc="-6" normalizeH="0" baseline="0" noProof="0">
                  <a:ln>
                    <a:noFill/>
                  </a:ln>
                  <a:solidFill>
                    <a:prstClr val="black"/>
                  </a:solidFill>
                  <a:effectLst/>
                  <a:uLnTx/>
                  <a:uFillTx/>
                  <a:latin typeface="Arial" panose="020B0604020202020204"/>
                  <a:ea typeface="+mn-ea"/>
                  <a:cs typeface="+mn-cs"/>
                </a:rPr>
                <a:t>Psykoterapeuter </a:t>
              </a:r>
              <a:br>
                <a:rPr kumimoji="0" lang="sv-SE" sz="1400" i="0" u="none" strike="noStrike" kern="0" cap="none" spc="-6" normalizeH="0" baseline="0" noProof="0">
                  <a:ln>
                    <a:noFill/>
                  </a:ln>
                  <a:solidFill>
                    <a:prstClr val="black"/>
                  </a:solidFill>
                  <a:effectLst/>
                  <a:uLnTx/>
                  <a:uFillTx/>
                  <a:latin typeface="Arial" panose="020B0604020202020204"/>
                  <a:ea typeface="+mn-ea"/>
                  <a:cs typeface="+mn-cs"/>
                </a:rPr>
              </a:br>
              <a:r>
                <a:rPr kumimoji="0" lang="sv-SE" sz="1400" i="0" u="none" strike="noStrike" kern="0" cap="none" spc="-6" normalizeH="0" baseline="0" noProof="0">
                  <a:ln>
                    <a:noFill/>
                  </a:ln>
                  <a:solidFill>
                    <a:prstClr val="black"/>
                  </a:solidFill>
                  <a:effectLst/>
                  <a:uLnTx/>
                  <a:uFillTx/>
                  <a:latin typeface="Arial" panose="020B0604020202020204"/>
                  <a:ea typeface="+mn-ea"/>
                  <a:cs typeface="+mn-cs"/>
                </a:rPr>
                <a:t>(</a:t>
              </a: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ej på vårdcentraler) </a:t>
              </a:r>
              <a:br>
                <a:rPr lang="sv-SE" sz="1400" b="0" i="1" u="none" strike="noStrike" kern="0" cap="none" spc="-6" normalizeH="0" baseline="0" noProof="0">
                  <a:ln>
                    <a:noFill/>
                  </a:ln>
                  <a:effectLst/>
                  <a:uLnTx/>
                  <a:uFillTx/>
                  <a:latin typeface="Arial" panose="020B0604020202020204"/>
                </a:rPr>
              </a:br>
              <a:endParaRPr lang="sv-SE" sz="1400" b="0" i="1" u="none" strike="noStrike" kern="0" cap="none" spc="-6" normalizeH="0" baseline="0" noProof="0">
                <a:ln>
                  <a:noFill/>
                </a:ln>
                <a:effectLst/>
                <a:uLnTx/>
                <a:uFillTx/>
                <a:latin typeface="Arial" panose="020B0604020202020204"/>
                <a:cs typeface="Arial"/>
              </a:endParaRPr>
            </a:p>
          </p:txBody>
        </p:sp>
        <p:sp>
          <p:nvSpPr>
            <p:cNvPr id="22" name="OTLSHAPE_M_9f860f8d65ee4aac85039f30c2ffcf33_Title">
              <a:extLst>
                <a:ext uri="{FF2B5EF4-FFF2-40B4-BE49-F238E27FC236}">
                  <a16:creationId xmlns:a16="http://schemas.microsoft.com/office/drawing/2014/main" id="{F005292B-5D74-4423-A8FE-D0EB927258BA}"/>
                </a:ext>
              </a:extLst>
            </p:cNvPr>
            <p:cNvSpPr txBox="1"/>
            <p:nvPr>
              <p:custDataLst>
                <p:tags r:id="rId11"/>
              </p:custDataLst>
            </p:nvPr>
          </p:nvSpPr>
          <p:spPr bwMode="auto">
            <a:xfrm>
              <a:off x="3262800" y="3516108"/>
              <a:ext cx="2077552" cy="3102319"/>
            </a:xfrm>
            <a:prstGeom prst="rect">
              <a:avLst/>
            </a:prstGeom>
            <a:noFill/>
          </p:spPr>
          <p:txBody>
            <a:bodyPr lIns="0" tIns="0" rIns="0" bIns="0"/>
            <a:lstStyle/>
            <a:p>
              <a:pPr marL="87313" indent="-87313">
                <a:spcBef>
                  <a:spcPts val="600"/>
                </a:spcBef>
                <a:buFont typeface="Arial" panose="020B0604020202020204" pitchFamily="34" charset="0"/>
                <a:buChar char="•"/>
                <a:defRPr/>
              </a:pPr>
              <a:r>
                <a:rPr lang="sv-SE" sz="1400" kern="0" spc="-6">
                  <a:solidFill>
                    <a:prstClr val="black"/>
                  </a:solidFill>
                  <a:latin typeface="Arial" panose="020B0604020202020204"/>
                </a:rPr>
                <a:t>Vårdcentraler, </a:t>
              </a:r>
              <a:br>
                <a:rPr lang="sv-SE" sz="1400" kern="0" spc="-6">
                  <a:solidFill>
                    <a:prstClr val="black"/>
                  </a:solidFill>
                  <a:latin typeface="Arial" panose="020B0604020202020204"/>
                </a:rPr>
              </a:br>
              <a:r>
                <a:rPr lang="sv-SE" sz="1400" kern="0" spc="-6">
                  <a:solidFill>
                    <a:prstClr val="black"/>
                  </a:solidFill>
                  <a:latin typeface="Arial" panose="020B0604020202020204"/>
                </a:rPr>
                <a:t>barnavårdscentraler, </a:t>
              </a:r>
              <a:br>
                <a:rPr lang="sv-SE" sz="1400" kern="0" spc="-6">
                  <a:solidFill>
                    <a:prstClr val="black"/>
                  </a:solidFill>
                  <a:latin typeface="Arial" panose="020B0604020202020204"/>
                </a:rPr>
              </a:br>
              <a:r>
                <a:rPr lang="sv-SE" sz="1400" kern="0" spc="-6">
                  <a:solidFill>
                    <a:prstClr val="black"/>
                  </a:solidFill>
                  <a:latin typeface="Arial" panose="020B0604020202020204"/>
                </a:rPr>
                <a:t>multimodala smärtcentrum</a:t>
              </a:r>
            </a:p>
            <a:p>
              <a:pPr marL="87313" indent="-87313">
                <a:spcBef>
                  <a:spcPts val="600"/>
                </a:spcBef>
                <a:buFont typeface="Arial" panose="020B0604020202020204" pitchFamily="34" charset="0"/>
                <a:buChar char="•"/>
                <a:defRPr/>
              </a:pPr>
              <a:r>
                <a:rPr lang="sv-SE" sz="1400" kern="0" spc="-6">
                  <a:solidFill>
                    <a:prstClr val="black"/>
                  </a:solidFill>
                  <a:latin typeface="Arial" panose="020B0604020202020204"/>
                </a:rPr>
                <a:t>Psykiatri, habilitering </a:t>
              </a:r>
              <a:br>
                <a:rPr lang="sv-SE" sz="1400" kern="0" spc="-6">
                  <a:solidFill>
                    <a:prstClr val="black"/>
                  </a:solidFill>
                  <a:latin typeface="Arial" panose="020B0604020202020204"/>
                </a:rPr>
              </a:br>
              <a:r>
                <a:rPr lang="sv-SE" sz="1400" kern="0" spc="-6">
                  <a:solidFill>
                    <a:prstClr val="black"/>
                  </a:solidFill>
                  <a:latin typeface="Arial" panose="020B0604020202020204"/>
                </a:rPr>
                <a:t>och hjälpmedel</a:t>
              </a:r>
            </a:p>
            <a:p>
              <a:pPr marL="87313" marR="0" lvl="0" indent="-87313"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i="0" u="none" strike="noStrike" kern="0" cap="none" spc="-6" normalizeH="0" baseline="0" noProof="0">
                  <a:ln>
                    <a:noFill/>
                  </a:ln>
                  <a:solidFill>
                    <a:prstClr val="black"/>
                  </a:solidFill>
                  <a:effectLst/>
                  <a:uLnTx/>
                  <a:uFillTx/>
                  <a:latin typeface="Arial" panose="020B0604020202020204"/>
                  <a:ea typeface="+mn-ea"/>
                  <a:cs typeface="+mn-cs"/>
                </a:rPr>
                <a:t>Lasarettet i Landskrona </a:t>
              </a:r>
            </a:p>
            <a:p>
              <a:pPr marL="87313" marR="0" lvl="0" indent="-87313"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i="0" u="none" strike="noStrike" kern="0" cap="none" spc="-6" normalizeH="0" baseline="0" noProof="0">
                  <a:ln>
                    <a:noFill/>
                  </a:ln>
                  <a:solidFill>
                    <a:prstClr val="black"/>
                  </a:solidFill>
                  <a:effectLst/>
                  <a:uLnTx/>
                  <a:uFillTx/>
                  <a:latin typeface="Arial" panose="020B0604020202020204"/>
                  <a:ea typeface="+mn-ea"/>
                  <a:cs typeface="+mn-cs"/>
                </a:rPr>
                <a:t>Lasarettet Trelleborg</a:t>
              </a:r>
            </a:p>
          </p:txBody>
        </p:sp>
      </p:grpSp>
      <p:sp>
        <p:nvSpPr>
          <p:cNvPr id="5" name="textruta 4"/>
          <p:cNvSpPr txBox="1"/>
          <p:nvPr/>
        </p:nvSpPr>
        <p:spPr>
          <a:xfrm>
            <a:off x="764599" y="6416838"/>
            <a:ext cx="5331401" cy="276999"/>
          </a:xfrm>
          <a:prstGeom prst="rect">
            <a:avLst/>
          </a:prstGeom>
          <a:noFill/>
        </p:spPr>
        <p:txBody>
          <a:bodyPr wrap="square" lIns="91440" tIns="45720" rIns="91440" bIns="45720" rtlCol="0" anchor="t">
            <a:spAutoFit/>
          </a:bodyPr>
          <a:lstStyle/>
          <a:p>
            <a:pPr>
              <a:defRPr/>
            </a:pPr>
            <a:r>
              <a:rPr kumimoji="0" lang="sv-SE" sz="12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Samverkad 2022-09-21, beslutad 2022-09-27,</a:t>
            </a:r>
            <a:r>
              <a:rPr lang="sv-SE" sz="1200">
                <a:solidFill>
                  <a:prstClr val="white">
                    <a:lumMod val="65000"/>
                  </a:prstClr>
                </a:solidFill>
                <a:latin typeface="Arial" panose="020B0604020202020204"/>
              </a:rPr>
              <a:t> uppdaterad 2023-11-14</a:t>
            </a:r>
            <a:endParaRPr kumimoji="0" lang="sv-SE" sz="12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2" name="Pil: femhörning 1">
            <a:extLst>
              <a:ext uri="{FF2B5EF4-FFF2-40B4-BE49-F238E27FC236}">
                <a16:creationId xmlns:a16="http://schemas.microsoft.com/office/drawing/2014/main" id="{CE13964A-FD37-D2BA-EE56-F6ECCB188D07}"/>
              </a:ext>
            </a:extLst>
          </p:cNvPr>
          <p:cNvSpPr/>
          <p:nvPr/>
        </p:nvSpPr>
        <p:spPr>
          <a:xfrm>
            <a:off x="845918" y="4643319"/>
            <a:ext cx="10174114" cy="1666141"/>
          </a:xfrm>
          <a:prstGeom prst="homePlate">
            <a:avLst>
              <a:gd name="adj" fmla="val 29674"/>
            </a:avLst>
          </a:prstGeom>
          <a:solidFill>
            <a:srgbClr val="ED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4" name="OTLSHAPE_M_9f860f8d65ee4aac85039f30c2ffcf33_Title">
            <a:extLst>
              <a:ext uri="{FF2B5EF4-FFF2-40B4-BE49-F238E27FC236}">
                <a16:creationId xmlns:a16="http://schemas.microsoft.com/office/drawing/2014/main" id="{61E75FAC-FB35-4C39-A079-A392691274A8}"/>
              </a:ext>
            </a:extLst>
          </p:cNvPr>
          <p:cNvSpPr txBox="1"/>
          <p:nvPr>
            <p:custDataLst>
              <p:tags r:id="rId2"/>
            </p:custDataLst>
          </p:nvPr>
        </p:nvSpPr>
        <p:spPr bwMode="auto">
          <a:xfrm>
            <a:off x="931603" y="4826978"/>
            <a:ext cx="5628023" cy="1273341"/>
          </a:xfrm>
          <a:prstGeom prst="rect">
            <a:avLst/>
          </a:prstGeom>
          <a:noFill/>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6" normalizeH="0" baseline="0" noProof="0">
                <a:ln>
                  <a:noFill/>
                </a:ln>
                <a:solidFill>
                  <a:schemeClr val="tx2"/>
                </a:solidFill>
                <a:effectLst/>
                <a:uLnTx/>
                <a:uFillTx/>
                <a:latin typeface="Arial" panose="020B0604020202020204"/>
                <a:ea typeface="+mn-ea"/>
                <a:cs typeface="+mn-cs"/>
              </a:rPr>
              <a:t>Driftstart koordineras med utrullningen av respektive sjukhus</a:t>
            </a:r>
          </a:p>
          <a:p>
            <a:pPr marL="86995" marR="0" lvl="0" indent="-86995" fontAlgn="auto">
              <a:lnSpc>
                <a:spcPct val="100000"/>
              </a:lnSpc>
              <a:spcBef>
                <a:spcPts val="300"/>
              </a:spcBef>
              <a:spcAft>
                <a:spcPts val="0"/>
              </a:spcAft>
              <a:buClrTx/>
              <a:buSzTx/>
              <a:buFont typeface="Arial" panose="020B0604020202020204" pitchFamily="34" charset="0"/>
              <a:buChar char="•"/>
              <a:tabLst/>
              <a:defRPr/>
            </a:pPr>
            <a:r>
              <a:rPr lang="sv-SE" sz="1400" kern="0">
                <a:solidFill>
                  <a:prstClr val="black"/>
                </a:solidFill>
                <a:latin typeface="Arial" panose="020B0604020202020204"/>
              </a:rPr>
              <a:t>Regionservice </a:t>
            </a:r>
          </a:p>
          <a:p>
            <a:pPr marL="86995" marR="0" lvl="0" indent="-86995" fontAlgn="auto">
              <a:lnSpc>
                <a:spcPct val="100000"/>
              </a:lnSpc>
              <a:spcBef>
                <a:spcPts val="300"/>
              </a:spcBef>
              <a:spcAft>
                <a:spcPts val="0"/>
              </a:spcAft>
              <a:buClrTx/>
              <a:buSzTx/>
              <a:buFont typeface="Arial" panose="020B0604020202020204" pitchFamily="34" charset="0"/>
              <a:buChar char="•"/>
              <a:tabLst/>
              <a:defRPr/>
            </a:pPr>
            <a:r>
              <a:rPr lang="sv-SE" sz="1400" kern="0">
                <a:solidFill>
                  <a:prstClr val="black"/>
                </a:solidFill>
                <a:latin typeface="Arial" panose="020B0604020202020204"/>
              </a:rPr>
              <a:t>Barnmorskemottagningar</a:t>
            </a:r>
          </a:p>
          <a:p>
            <a:pPr marL="86995" marR="0" lvl="0" indent="-86995" fontAlgn="auto">
              <a:lnSpc>
                <a:spcPct val="100000"/>
              </a:lnSpc>
              <a:spcBef>
                <a:spcPts val="300"/>
              </a:spcBef>
              <a:spcAft>
                <a:spcPts val="0"/>
              </a:spcAft>
              <a:buClrTx/>
              <a:buSzTx/>
              <a:buFont typeface="Arial" panose="020B0604020202020204" pitchFamily="34" charset="0"/>
              <a:buChar char="•"/>
              <a:tabLst/>
              <a:defRPr/>
            </a:pPr>
            <a:r>
              <a:rPr lang="sv-SE" sz="1400" kern="0">
                <a:solidFill>
                  <a:prstClr val="black"/>
                </a:solidFill>
                <a:latin typeface="Arial" panose="020B0604020202020204"/>
              </a:rPr>
              <a:t>Palliativ vård och ASIH</a:t>
            </a:r>
          </a:p>
          <a:p>
            <a:pPr marL="86995" marR="0" lvl="0" indent="-86995" fontAlgn="auto">
              <a:lnSpc>
                <a:spcPct val="100000"/>
              </a:lnSpc>
              <a:spcBef>
                <a:spcPts val="300"/>
              </a:spcBef>
              <a:spcAft>
                <a:spcPts val="0"/>
              </a:spcAft>
              <a:buClrTx/>
              <a:buSzTx/>
              <a:buFont typeface="Arial" panose="020B0604020202020204" pitchFamily="34" charset="0"/>
              <a:buChar char="•"/>
              <a:tabLst/>
              <a:defRPr/>
            </a:pPr>
            <a:r>
              <a:rPr lang="sv-SE" sz="1400" kern="0">
                <a:solidFill>
                  <a:prstClr val="black"/>
                </a:solidFill>
                <a:latin typeface="Arial" panose="020B0604020202020204"/>
              </a:rPr>
              <a:t>LOU/LOV exkl. vårdcentraler och barnavårdscentraler</a:t>
            </a:r>
          </a:p>
          <a:p>
            <a:pPr marL="86995" marR="0" lvl="0" indent="-86995" fontAlgn="auto">
              <a:lnSpc>
                <a:spcPct val="100000"/>
              </a:lnSpc>
              <a:spcBef>
                <a:spcPts val="300"/>
              </a:spcBef>
              <a:spcAft>
                <a:spcPts val="0"/>
              </a:spcAft>
              <a:buClrTx/>
              <a:buSzTx/>
              <a:buFont typeface="Arial" panose="020B0604020202020204" pitchFamily="34" charset="0"/>
              <a:buChar char="•"/>
              <a:tabLst/>
              <a:defRPr/>
            </a:pPr>
            <a:r>
              <a:rPr lang="sv-SE" sz="1400" kern="0">
                <a:solidFill>
                  <a:prstClr val="black"/>
                </a:solidFill>
                <a:latin typeface="Arial" panose="020B0604020202020204"/>
              </a:rPr>
              <a:t>Bild- och funktionsmedicin (steg 1)</a:t>
            </a:r>
          </a:p>
        </p:txBody>
      </p:sp>
    </p:spTree>
    <p:extLst>
      <p:ext uri="{BB962C8B-B14F-4D97-AF65-F5344CB8AC3E}">
        <p14:creationId xmlns:p14="http://schemas.microsoft.com/office/powerpoint/2010/main" val="8365964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74E84A4-865D-B5FF-FEEE-B507C9AA3F19}"/>
              </a:ext>
            </a:extLst>
          </p:cNvPr>
          <p:cNvSpPr>
            <a:spLocks noGrp="1"/>
          </p:cNvSpPr>
          <p:nvPr>
            <p:ph type="title"/>
          </p:nvPr>
        </p:nvSpPr>
        <p:spPr/>
        <p:txBody>
          <a:bodyPr/>
          <a:lstStyle/>
          <a:p>
            <a:r>
              <a:rPr lang="sv-SE">
                <a:solidFill>
                  <a:schemeClr val="accent1"/>
                </a:solidFill>
              </a:rPr>
              <a:t>Utrullningen hos oss inom </a:t>
            </a:r>
            <a:r>
              <a:rPr lang="sv-SE">
                <a:solidFill>
                  <a:schemeClr val="accent6"/>
                </a:solidFill>
              </a:rPr>
              <a:t>[XX]</a:t>
            </a:r>
          </a:p>
        </p:txBody>
      </p:sp>
      <p:sp>
        <p:nvSpPr>
          <p:cNvPr id="3" name="Platshållare för innehåll 2">
            <a:extLst>
              <a:ext uri="{FF2B5EF4-FFF2-40B4-BE49-F238E27FC236}">
                <a16:creationId xmlns:a16="http://schemas.microsoft.com/office/drawing/2014/main" id="{12C2E280-F97A-77F7-EDC8-91F9B9B3672A}"/>
              </a:ext>
            </a:extLst>
          </p:cNvPr>
          <p:cNvSpPr>
            <a:spLocks noGrp="1"/>
          </p:cNvSpPr>
          <p:nvPr>
            <p:ph idx="1"/>
          </p:nvPr>
        </p:nvSpPr>
        <p:spPr>
          <a:xfrm>
            <a:off x="609600" y="1201479"/>
            <a:ext cx="10972800" cy="5296521"/>
          </a:xfrm>
        </p:spPr>
        <p:txBody>
          <a:bodyPr/>
          <a:lstStyle/>
          <a:p>
            <a:pPr marL="0" indent="0">
              <a:spcBef>
                <a:spcPts val="0"/>
              </a:spcBef>
              <a:buNone/>
            </a:pPr>
            <a:r>
              <a:rPr lang="sv-SE" sz="2000" b="1"/>
              <a:t>Utrullningsansvarig:</a:t>
            </a:r>
          </a:p>
          <a:p>
            <a:pPr marL="0" indent="0">
              <a:spcBef>
                <a:spcPts val="0"/>
              </a:spcBef>
              <a:buNone/>
            </a:pPr>
            <a:r>
              <a:rPr lang="sv-SE" sz="2000"/>
              <a:t>Namne </a:t>
            </a:r>
            <a:r>
              <a:rPr lang="sv-SE" sz="2000" err="1"/>
              <a:t>Namnsson</a:t>
            </a:r>
            <a:endParaRPr lang="sv-SE" sz="2000"/>
          </a:p>
          <a:p>
            <a:pPr marL="0" indent="0">
              <a:spcBef>
                <a:spcPts val="0"/>
              </a:spcBef>
              <a:buNone/>
            </a:pPr>
            <a:endParaRPr lang="sv-SE" sz="2000"/>
          </a:p>
          <a:p>
            <a:pPr marL="0" indent="0">
              <a:spcBef>
                <a:spcPts val="0"/>
              </a:spcBef>
              <a:buNone/>
            </a:pPr>
            <a:r>
              <a:rPr lang="sv-SE" sz="1800" b="1"/>
              <a:t>Utrullningsledare per VO </a:t>
            </a:r>
            <a:r>
              <a:rPr lang="sv-SE" sz="1800" b="1">
                <a:solidFill>
                  <a:schemeClr val="accent6"/>
                </a:solidFill>
              </a:rPr>
              <a:t>[eller vad som gäller hos er]:</a:t>
            </a:r>
          </a:p>
          <a:p>
            <a:pPr marL="0" indent="0">
              <a:spcBef>
                <a:spcPts val="0"/>
              </a:spcBef>
              <a:buNone/>
            </a:pPr>
            <a:r>
              <a:rPr lang="sv-SE" sz="1800"/>
              <a:t>Namne </a:t>
            </a:r>
            <a:r>
              <a:rPr lang="sv-SE" sz="1800" err="1"/>
              <a:t>Namnsson</a:t>
            </a:r>
            <a:endParaRPr lang="sv-SE" sz="1800"/>
          </a:p>
          <a:p>
            <a:pPr marL="0" indent="0">
              <a:spcBef>
                <a:spcPts val="0"/>
              </a:spcBef>
              <a:buNone/>
            </a:pPr>
            <a:endParaRPr lang="sv-SE" sz="1800" b="1">
              <a:solidFill>
                <a:schemeClr val="accent6"/>
              </a:solidFill>
            </a:endParaRPr>
          </a:p>
          <a:p>
            <a:pPr marL="0" indent="0">
              <a:spcBef>
                <a:spcPts val="0"/>
              </a:spcBef>
              <a:buNone/>
            </a:pPr>
            <a:r>
              <a:rPr lang="sv-SE" sz="1800" b="1">
                <a:solidFill>
                  <a:schemeClr val="accent6"/>
                </a:solidFill>
              </a:rPr>
              <a:t>[Vart man vänder sig för frågor?]</a:t>
            </a:r>
          </a:p>
          <a:p>
            <a:pPr marL="0" indent="0">
              <a:spcBef>
                <a:spcPts val="0"/>
              </a:spcBef>
              <a:buNone/>
            </a:pPr>
            <a:r>
              <a:rPr lang="sv-SE" sz="1800" b="1">
                <a:solidFill>
                  <a:schemeClr val="accent6"/>
                </a:solidFill>
              </a:rPr>
              <a:t>[Informationskanaler för att få veta mer?]</a:t>
            </a:r>
          </a:p>
          <a:p>
            <a:pPr marL="0" indent="0">
              <a:spcBef>
                <a:spcPts val="0"/>
              </a:spcBef>
              <a:buNone/>
            </a:pPr>
            <a:r>
              <a:rPr lang="sv-SE" sz="1800" b="1">
                <a:solidFill>
                  <a:schemeClr val="accent6"/>
                </a:solidFill>
              </a:rPr>
              <a:t>[Kort: vad händer just nu och vad är nästa steg?] </a:t>
            </a:r>
          </a:p>
          <a:p>
            <a:pPr marL="0" indent="0">
              <a:spcBef>
                <a:spcPts val="0"/>
              </a:spcBef>
              <a:buNone/>
            </a:pPr>
            <a:endParaRPr lang="sv-SE" sz="1800" b="1">
              <a:solidFill>
                <a:schemeClr val="accent6"/>
              </a:solidFill>
            </a:endParaRPr>
          </a:p>
          <a:p>
            <a:pPr marL="0" indent="0">
              <a:spcBef>
                <a:spcPts val="0"/>
              </a:spcBef>
              <a:buNone/>
            </a:pPr>
            <a:endParaRPr lang="sv-SE" sz="1800"/>
          </a:p>
          <a:p>
            <a:pPr marL="0" indent="0">
              <a:spcBef>
                <a:spcPts val="0"/>
              </a:spcBef>
              <a:buNone/>
            </a:pPr>
            <a:endParaRPr lang="sv-SE" sz="1800"/>
          </a:p>
          <a:p>
            <a:pPr marL="0" indent="0">
              <a:spcBef>
                <a:spcPts val="0"/>
              </a:spcBef>
              <a:buNone/>
            </a:pPr>
            <a:endParaRPr lang="sv-SE" sz="1800"/>
          </a:p>
          <a:p>
            <a:pPr marL="0" indent="0">
              <a:spcBef>
                <a:spcPts val="0"/>
              </a:spcBef>
              <a:buNone/>
            </a:pPr>
            <a:endParaRPr lang="sv-SE" sz="1800"/>
          </a:p>
          <a:p>
            <a:pPr marL="0" indent="0">
              <a:spcBef>
                <a:spcPts val="0"/>
              </a:spcBef>
              <a:buNone/>
            </a:pPr>
            <a:endParaRPr lang="sv-SE" sz="1800"/>
          </a:p>
          <a:p>
            <a:pPr marL="0" indent="0">
              <a:spcBef>
                <a:spcPts val="0"/>
              </a:spcBef>
              <a:buNone/>
            </a:pPr>
            <a:r>
              <a:rPr lang="sv-SE" sz="1800"/>
              <a:t>All regiongemensam info om SDV, frågor och svar med mera, finns på </a:t>
            </a:r>
            <a:r>
              <a:rPr lang="sv-SE" sz="1800">
                <a:hlinkClick r:id="rId3" tooltip="Länk till Vårdgivare Skåne på webben"/>
              </a:rPr>
              <a:t>Vårdgivare Skåne</a:t>
            </a:r>
            <a:r>
              <a:rPr lang="sv-SE" sz="1800"/>
              <a:t> </a:t>
            </a:r>
            <a:br>
              <a:rPr lang="sv-SE" sz="1800"/>
            </a:br>
            <a:r>
              <a:rPr lang="sv-SE" sz="1800"/>
              <a:t>och nås också via intranätet.</a:t>
            </a:r>
          </a:p>
          <a:p>
            <a:pPr marL="0" indent="0">
              <a:spcBef>
                <a:spcPts val="0"/>
              </a:spcBef>
              <a:buNone/>
            </a:pPr>
            <a:endParaRPr lang="sv-SE" sz="1800" b="1">
              <a:solidFill>
                <a:schemeClr val="accent6"/>
              </a:solidFill>
            </a:endParaRPr>
          </a:p>
        </p:txBody>
      </p:sp>
    </p:spTree>
    <p:extLst>
      <p:ext uri="{BB962C8B-B14F-4D97-AF65-F5344CB8AC3E}">
        <p14:creationId xmlns:p14="http://schemas.microsoft.com/office/powerpoint/2010/main" val="21652645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835FA-068C-3935-42B3-E8E959C554DF}"/>
              </a:ext>
            </a:extLst>
          </p:cNvPr>
          <p:cNvSpPr>
            <a:spLocks noGrp="1"/>
          </p:cNvSpPr>
          <p:nvPr>
            <p:ph type="title"/>
          </p:nvPr>
        </p:nvSpPr>
        <p:spPr>
          <a:xfrm>
            <a:off x="313755" y="210795"/>
            <a:ext cx="10972800" cy="745786"/>
          </a:xfrm>
        </p:spPr>
        <p:txBody>
          <a:bodyPr/>
          <a:lstStyle/>
          <a:p>
            <a:r>
              <a:rPr lang="sv-SE" sz="4000"/>
              <a:t>Bikupa:</a:t>
            </a:r>
          </a:p>
        </p:txBody>
      </p:sp>
      <p:pic>
        <p:nvPicPr>
          <p:cNvPr id="7" name="Bildobjekt 6" descr="En bild som visar person, tecknad serie, konst&#10;&#10;Automatiskt genererad beskrivning">
            <a:extLst>
              <a:ext uri="{FF2B5EF4-FFF2-40B4-BE49-F238E27FC236}">
                <a16:creationId xmlns:a16="http://schemas.microsoft.com/office/drawing/2014/main" id="{3DB4EDE0-8031-9F56-B527-E6B703C0D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38" y="1786154"/>
            <a:ext cx="3026171" cy="8419738"/>
          </a:xfrm>
          <a:prstGeom prst="rect">
            <a:avLst/>
          </a:prstGeom>
        </p:spPr>
      </p:pic>
      <p:grpSp>
        <p:nvGrpSpPr>
          <p:cNvPr id="5" name="Grupp 4">
            <a:extLst>
              <a:ext uri="{FF2B5EF4-FFF2-40B4-BE49-F238E27FC236}">
                <a16:creationId xmlns:a16="http://schemas.microsoft.com/office/drawing/2014/main" id="{F2BF51B0-5F30-8194-A1C1-E9C763EA06F5}"/>
              </a:ext>
            </a:extLst>
          </p:cNvPr>
          <p:cNvGrpSpPr/>
          <p:nvPr/>
        </p:nvGrpSpPr>
        <p:grpSpPr>
          <a:xfrm>
            <a:off x="3546390" y="3355888"/>
            <a:ext cx="6039214" cy="2845077"/>
            <a:chOff x="2603500" y="973063"/>
            <a:chExt cx="7137400" cy="3668488"/>
          </a:xfrm>
          <a:solidFill>
            <a:schemeClr val="accent1"/>
          </a:solidFill>
        </p:grpSpPr>
        <p:sp>
          <p:nvSpPr>
            <p:cNvPr id="6" name="Pratbubbla: oval 5">
              <a:extLst>
                <a:ext uri="{FF2B5EF4-FFF2-40B4-BE49-F238E27FC236}">
                  <a16:creationId xmlns:a16="http://schemas.microsoft.com/office/drawing/2014/main" id="{0A15BC6C-237F-C1AC-0F6E-D6EEFCCB158F}"/>
                </a:ext>
              </a:extLst>
            </p:cNvPr>
            <p:cNvSpPr/>
            <p:nvPr/>
          </p:nvSpPr>
          <p:spPr>
            <a:xfrm>
              <a:off x="2603500" y="973063"/>
              <a:ext cx="7137400" cy="3668488"/>
            </a:xfrm>
            <a:prstGeom prst="wedgeEllipseCallout">
              <a:avLst>
                <a:gd name="adj1" fmla="val 47868"/>
                <a:gd name="adj2" fmla="val -63211"/>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4000"/>
            </a:p>
          </p:txBody>
        </p:sp>
        <p:sp>
          <p:nvSpPr>
            <p:cNvPr id="8" name="textruta 7">
              <a:extLst>
                <a:ext uri="{FF2B5EF4-FFF2-40B4-BE49-F238E27FC236}">
                  <a16:creationId xmlns:a16="http://schemas.microsoft.com/office/drawing/2014/main" id="{A14C7827-9CA4-6ACB-FDEC-002146AD7C10}"/>
                </a:ext>
              </a:extLst>
            </p:cNvPr>
            <p:cNvSpPr txBox="1"/>
            <p:nvPr/>
          </p:nvSpPr>
          <p:spPr>
            <a:xfrm>
              <a:off x="3194049" y="2084031"/>
              <a:ext cx="6108700" cy="1446550"/>
            </a:xfrm>
            <a:prstGeom prst="rect">
              <a:avLst/>
            </a:prstGeom>
            <a:grpFill/>
          </p:spPr>
          <p:txBody>
            <a:bodyPr wrap="square">
              <a:spAutoFit/>
            </a:bodyPr>
            <a:lstStyle/>
            <a:p>
              <a:pPr algn="ctr"/>
              <a:r>
                <a:rPr lang="sv-SE" sz="4400">
                  <a:solidFill>
                    <a:schemeClr val="accent2"/>
                  </a:solidFill>
                </a:rPr>
                <a:t>Vilka utmaningar </a:t>
              </a:r>
              <a:br>
                <a:rPr lang="sv-SE" sz="4400">
                  <a:solidFill>
                    <a:schemeClr val="accent2"/>
                  </a:solidFill>
                </a:rPr>
              </a:br>
              <a:r>
                <a:rPr lang="sv-SE" sz="4400">
                  <a:solidFill>
                    <a:schemeClr val="accent2"/>
                  </a:solidFill>
                </a:rPr>
                <a:t>ser du? </a:t>
              </a:r>
            </a:p>
          </p:txBody>
        </p:sp>
      </p:grpSp>
      <p:grpSp>
        <p:nvGrpSpPr>
          <p:cNvPr id="10" name="Grupp 9">
            <a:extLst>
              <a:ext uri="{FF2B5EF4-FFF2-40B4-BE49-F238E27FC236}">
                <a16:creationId xmlns:a16="http://schemas.microsoft.com/office/drawing/2014/main" id="{56F33B73-1DF6-2099-CDEE-5CC2EE940AF6}"/>
              </a:ext>
            </a:extLst>
          </p:cNvPr>
          <p:cNvGrpSpPr/>
          <p:nvPr/>
        </p:nvGrpSpPr>
        <p:grpSpPr>
          <a:xfrm>
            <a:off x="9719244" y="1445295"/>
            <a:ext cx="1567311" cy="3967409"/>
            <a:chOff x="8993584" y="1361741"/>
            <a:chExt cx="1567311" cy="3967409"/>
          </a:xfrm>
        </p:grpSpPr>
        <p:pic>
          <p:nvPicPr>
            <p:cNvPr id="11" name="Bildobjekt 10">
              <a:extLst>
                <a:ext uri="{FF2B5EF4-FFF2-40B4-BE49-F238E27FC236}">
                  <a16:creationId xmlns:a16="http://schemas.microsoft.com/office/drawing/2014/main" id="{8B0299BD-4CB4-E20E-FA7F-FF9261B59D3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93584" y="1361741"/>
              <a:ext cx="1567311" cy="3967409"/>
            </a:xfrm>
            <a:prstGeom prst="rect">
              <a:avLst/>
            </a:prstGeom>
            <a:effectLst>
              <a:outerShdw blurRad="50800" dist="38100" dir="2700000" algn="tl" rotWithShape="0">
                <a:prstClr val="black">
                  <a:alpha val="40000"/>
                </a:prstClr>
              </a:outerShdw>
            </a:effectLst>
          </p:spPr>
        </p:pic>
        <p:sp>
          <p:nvSpPr>
            <p:cNvPr id="12" name="Rektangel: rundade hörn 11">
              <a:extLst>
                <a:ext uri="{FF2B5EF4-FFF2-40B4-BE49-F238E27FC236}">
                  <a16:creationId xmlns:a16="http://schemas.microsoft.com/office/drawing/2014/main" id="{5DF5324E-52F4-8161-1ACD-EA0296BE5561}"/>
                </a:ext>
              </a:extLst>
            </p:cNvPr>
            <p:cNvSpPr/>
            <p:nvPr/>
          </p:nvSpPr>
          <p:spPr>
            <a:xfrm rot="3509655">
              <a:off x="9223744" y="2852731"/>
              <a:ext cx="184409" cy="1756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 name="Grupp 2">
            <a:extLst>
              <a:ext uri="{FF2B5EF4-FFF2-40B4-BE49-F238E27FC236}">
                <a16:creationId xmlns:a16="http://schemas.microsoft.com/office/drawing/2014/main" id="{1CB56351-3B38-38EE-88F3-86BF84C9DBD9}"/>
              </a:ext>
            </a:extLst>
          </p:cNvPr>
          <p:cNvGrpSpPr/>
          <p:nvPr/>
        </p:nvGrpSpPr>
        <p:grpSpPr>
          <a:xfrm>
            <a:off x="2468367" y="770369"/>
            <a:ext cx="6328295" cy="2845078"/>
            <a:chOff x="2603500" y="973063"/>
            <a:chExt cx="7137400" cy="3668488"/>
          </a:xfrm>
        </p:grpSpPr>
        <p:sp>
          <p:nvSpPr>
            <p:cNvPr id="4" name="Pratbubbla: oval 3">
              <a:extLst>
                <a:ext uri="{FF2B5EF4-FFF2-40B4-BE49-F238E27FC236}">
                  <a16:creationId xmlns:a16="http://schemas.microsoft.com/office/drawing/2014/main" id="{5CE2D588-517A-7EB9-2A7C-435E51586476}"/>
                </a:ext>
              </a:extLst>
            </p:cNvPr>
            <p:cNvSpPr/>
            <p:nvPr/>
          </p:nvSpPr>
          <p:spPr>
            <a:xfrm>
              <a:off x="2603500" y="973063"/>
              <a:ext cx="7137400" cy="3668488"/>
            </a:xfrm>
            <a:prstGeom prst="wedgeEllipseCallout">
              <a:avLst>
                <a:gd name="adj1" fmla="val -53502"/>
                <a:gd name="adj2" fmla="val 49677"/>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4000"/>
            </a:p>
          </p:txBody>
        </p:sp>
        <p:sp>
          <p:nvSpPr>
            <p:cNvPr id="9" name="textruta 8">
              <a:extLst>
                <a:ext uri="{FF2B5EF4-FFF2-40B4-BE49-F238E27FC236}">
                  <a16:creationId xmlns:a16="http://schemas.microsoft.com/office/drawing/2014/main" id="{5F0651D9-B39D-FD28-45FC-D5A6CFB40E10}"/>
                </a:ext>
              </a:extLst>
            </p:cNvPr>
            <p:cNvSpPr txBox="1"/>
            <p:nvPr/>
          </p:nvSpPr>
          <p:spPr>
            <a:xfrm>
              <a:off x="3236839" y="1819702"/>
              <a:ext cx="6108700" cy="1446550"/>
            </a:xfrm>
            <a:prstGeom prst="rect">
              <a:avLst/>
            </a:prstGeom>
            <a:noFill/>
          </p:spPr>
          <p:txBody>
            <a:bodyPr wrap="square">
              <a:spAutoFit/>
            </a:bodyPr>
            <a:lstStyle/>
            <a:p>
              <a:pPr algn="ctr"/>
              <a:r>
                <a:rPr lang="sv-SE" sz="4400">
                  <a:solidFill>
                    <a:schemeClr val="accent2"/>
                  </a:solidFill>
                </a:rPr>
                <a:t>Vilka fördelar </a:t>
              </a:r>
              <a:br>
                <a:rPr lang="sv-SE" sz="4400">
                  <a:solidFill>
                    <a:schemeClr val="accent2"/>
                  </a:solidFill>
                </a:rPr>
              </a:br>
              <a:r>
                <a:rPr lang="sv-SE" sz="4400">
                  <a:solidFill>
                    <a:schemeClr val="accent2"/>
                  </a:solidFill>
                </a:rPr>
                <a:t>ser du med SDV? </a:t>
              </a:r>
            </a:p>
          </p:txBody>
        </p:sp>
      </p:grpSp>
    </p:spTree>
    <p:extLst>
      <p:ext uri="{BB962C8B-B14F-4D97-AF65-F5344CB8AC3E}">
        <p14:creationId xmlns:p14="http://schemas.microsoft.com/office/powerpoint/2010/main" val="11861576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D6807430-0FF3-AEFF-A42F-6F8AFCA25EAD}"/>
              </a:ext>
            </a:extLst>
          </p:cNvPr>
          <p:cNvGrpSpPr/>
          <p:nvPr/>
        </p:nvGrpSpPr>
        <p:grpSpPr>
          <a:xfrm>
            <a:off x="1624210" y="1065081"/>
            <a:ext cx="8996780" cy="5606062"/>
            <a:chOff x="2108200" y="1032750"/>
            <a:chExt cx="8293788" cy="5168014"/>
          </a:xfrm>
          <a:solidFill>
            <a:schemeClr val="tx2">
              <a:lumMod val="20000"/>
              <a:lumOff val="80000"/>
            </a:schemeClr>
          </a:solidFill>
        </p:grpSpPr>
        <p:sp>
          <p:nvSpPr>
            <p:cNvPr id="16" name="Rektangel: rundade hörn 15">
              <a:extLst>
                <a:ext uri="{FF2B5EF4-FFF2-40B4-BE49-F238E27FC236}">
                  <a16:creationId xmlns:a16="http://schemas.microsoft.com/office/drawing/2014/main" id="{FA049B3A-4141-2172-CC71-ED70155512E3}"/>
                </a:ext>
              </a:extLst>
            </p:cNvPr>
            <p:cNvSpPr/>
            <p:nvPr/>
          </p:nvSpPr>
          <p:spPr>
            <a:xfrm>
              <a:off x="2108200" y="1105786"/>
              <a:ext cx="8077200" cy="4825114"/>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Rak koppling 17">
              <a:extLst>
                <a:ext uri="{FF2B5EF4-FFF2-40B4-BE49-F238E27FC236}">
                  <a16:creationId xmlns:a16="http://schemas.microsoft.com/office/drawing/2014/main" id="{D195EE8B-3E14-1796-8899-B273C30AF4FC}"/>
                </a:ext>
              </a:extLst>
            </p:cNvPr>
            <p:cNvCxnSpPr/>
            <p:nvPr/>
          </p:nvCxnSpPr>
          <p:spPr>
            <a:xfrm flipV="1">
              <a:off x="6167359" y="1032750"/>
              <a:ext cx="0" cy="5168014"/>
            </a:xfrm>
            <a:prstGeom prst="line">
              <a:avLst/>
            </a:prstGeom>
            <a:grpFill/>
            <a:ln w="1016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FEB47F19-0A9C-5DBB-9C9E-9952639C054A}"/>
                </a:ext>
              </a:extLst>
            </p:cNvPr>
            <p:cNvCxnSpPr>
              <a:cxnSpLocks/>
            </p:cNvCxnSpPr>
            <p:nvPr/>
          </p:nvCxnSpPr>
          <p:spPr>
            <a:xfrm>
              <a:off x="2108200" y="3518343"/>
              <a:ext cx="8293788" cy="0"/>
            </a:xfrm>
            <a:prstGeom prst="line">
              <a:avLst/>
            </a:prstGeom>
            <a:grpFill/>
            <a:ln w="1016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Rubrik 1">
            <a:extLst>
              <a:ext uri="{FF2B5EF4-FFF2-40B4-BE49-F238E27FC236}">
                <a16:creationId xmlns:a16="http://schemas.microsoft.com/office/drawing/2014/main" id="{F74835FA-068C-3935-42B3-E8E959C554DF}"/>
              </a:ext>
            </a:extLst>
          </p:cNvPr>
          <p:cNvSpPr>
            <a:spLocks noGrp="1"/>
          </p:cNvSpPr>
          <p:nvPr>
            <p:ph type="title"/>
          </p:nvPr>
        </p:nvSpPr>
        <p:spPr>
          <a:xfrm>
            <a:off x="26601" y="99316"/>
            <a:ext cx="12191998" cy="735007"/>
          </a:xfrm>
        </p:spPr>
        <p:txBody>
          <a:bodyPr/>
          <a:lstStyle/>
          <a:p>
            <a:pPr algn="ctr"/>
            <a:r>
              <a:rPr lang="sv-SE" sz="2000" b="0"/>
              <a:t>Dialogövning: </a:t>
            </a:r>
            <a:br>
              <a:rPr lang="sv-SE" sz="2000"/>
            </a:br>
            <a:r>
              <a:rPr lang="sv-SE"/>
              <a:t>Hur känner du inför förändringen med SDV?</a:t>
            </a:r>
          </a:p>
        </p:txBody>
      </p:sp>
      <p:sp>
        <p:nvSpPr>
          <p:cNvPr id="30" name="textruta 29">
            <a:extLst>
              <a:ext uri="{FF2B5EF4-FFF2-40B4-BE49-F238E27FC236}">
                <a16:creationId xmlns:a16="http://schemas.microsoft.com/office/drawing/2014/main" id="{D806DC38-4DEF-2920-2E10-0F89540B9847}"/>
              </a:ext>
            </a:extLst>
          </p:cNvPr>
          <p:cNvSpPr txBox="1"/>
          <p:nvPr/>
        </p:nvSpPr>
        <p:spPr>
          <a:xfrm>
            <a:off x="1694583" y="1887036"/>
            <a:ext cx="4333470" cy="1200329"/>
          </a:xfrm>
          <a:prstGeom prst="rect">
            <a:avLst/>
          </a:prstGeom>
          <a:noFill/>
        </p:spPr>
        <p:txBody>
          <a:bodyPr wrap="square">
            <a:spAutoFit/>
          </a:bodyPr>
          <a:lstStyle/>
          <a:p>
            <a:pPr algn="ctr"/>
            <a:r>
              <a:rPr lang="sv-SE" sz="3200" b="1">
                <a:solidFill>
                  <a:schemeClr val="accent1"/>
                </a:solidFill>
              </a:rPr>
              <a:t>Tillförsikt</a:t>
            </a:r>
          </a:p>
          <a:p>
            <a:pPr algn="ctr"/>
            <a:r>
              <a:rPr lang="sv-SE" sz="2000">
                <a:solidFill>
                  <a:schemeClr val="accent1"/>
                </a:solidFill>
              </a:rPr>
              <a:t>Vi kommer att </a:t>
            </a:r>
          </a:p>
          <a:p>
            <a:pPr algn="ctr"/>
            <a:r>
              <a:rPr lang="sv-SE" sz="2000">
                <a:solidFill>
                  <a:schemeClr val="accent1"/>
                </a:solidFill>
              </a:rPr>
              <a:t>klara av det här.</a:t>
            </a:r>
          </a:p>
        </p:txBody>
      </p:sp>
      <p:sp>
        <p:nvSpPr>
          <p:cNvPr id="31" name="textruta 30">
            <a:extLst>
              <a:ext uri="{FF2B5EF4-FFF2-40B4-BE49-F238E27FC236}">
                <a16:creationId xmlns:a16="http://schemas.microsoft.com/office/drawing/2014/main" id="{D6FFFDB6-8FE8-9624-2E5F-1415A6DC7542}"/>
              </a:ext>
            </a:extLst>
          </p:cNvPr>
          <p:cNvSpPr txBox="1"/>
          <p:nvPr/>
        </p:nvSpPr>
        <p:spPr>
          <a:xfrm>
            <a:off x="6052395" y="4381327"/>
            <a:ext cx="4333649" cy="892552"/>
          </a:xfrm>
          <a:prstGeom prst="rect">
            <a:avLst/>
          </a:prstGeom>
          <a:noFill/>
        </p:spPr>
        <p:txBody>
          <a:bodyPr wrap="square">
            <a:spAutoFit/>
          </a:bodyPr>
          <a:lstStyle/>
          <a:p>
            <a:pPr algn="ctr"/>
            <a:r>
              <a:rPr lang="sv-SE" sz="3200" b="1">
                <a:solidFill>
                  <a:schemeClr val="accent1"/>
                </a:solidFill>
              </a:rPr>
              <a:t>Skepsis</a:t>
            </a:r>
          </a:p>
          <a:p>
            <a:pPr algn="ctr"/>
            <a:r>
              <a:rPr lang="sv-SE" sz="2000">
                <a:solidFill>
                  <a:schemeClr val="accent1"/>
                </a:solidFill>
              </a:rPr>
              <a:t>Det kommer aldrig att gå!</a:t>
            </a:r>
          </a:p>
        </p:txBody>
      </p:sp>
      <p:sp>
        <p:nvSpPr>
          <p:cNvPr id="33" name="textruta 32">
            <a:extLst>
              <a:ext uri="{FF2B5EF4-FFF2-40B4-BE49-F238E27FC236}">
                <a16:creationId xmlns:a16="http://schemas.microsoft.com/office/drawing/2014/main" id="{2BDFD681-30BE-621A-793F-E8045A2532CD}"/>
              </a:ext>
            </a:extLst>
          </p:cNvPr>
          <p:cNvSpPr txBox="1"/>
          <p:nvPr/>
        </p:nvSpPr>
        <p:spPr>
          <a:xfrm>
            <a:off x="6067134" y="1887036"/>
            <a:ext cx="4293140" cy="1200329"/>
          </a:xfrm>
          <a:prstGeom prst="rect">
            <a:avLst/>
          </a:prstGeom>
          <a:noFill/>
        </p:spPr>
        <p:txBody>
          <a:bodyPr wrap="square">
            <a:spAutoFit/>
          </a:bodyPr>
          <a:lstStyle/>
          <a:p>
            <a:pPr algn="ctr"/>
            <a:r>
              <a:rPr lang="sv-SE" sz="3200" b="1">
                <a:solidFill>
                  <a:schemeClr val="accent1"/>
                </a:solidFill>
              </a:rPr>
              <a:t>Förväntan</a:t>
            </a:r>
          </a:p>
          <a:p>
            <a:pPr algn="ctr"/>
            <a:r>
              <a:rPr lang="sv-SE" sz="2000">
                <a:solidFill>
                  <a:schemeClr val="accent1"/>
                </a:solidFill>
              </a:rPr>
              <a:t>Jag ser fram emot </a:t>
            </a:r>
          </a:p>
          <a:p>
            <a:pPr algn="ctr"/>
            <a:r>
              <a:rPr lang="sv-SE" sz="2000">
                <a:solidFill>
                  <a:schemeClr val="accent1"/>
                </a:solidFill>
              </a:rPr>
              <a:t>att sätta igång!</a:t>
            </a:r>
          </a:p>
        </p:txBody>
      </p:sp>
      <p:sp>
        <p:nvSpPr>
          <p:cNvPr id="34" name="textruta 33">
            <a:extLst>
              <a:ext uri="{FF2B5EF4-FFF2-40B4-BE49-F238E27FC236}">
                <a16:creationId xmlns:a16="http://schemas.microsoft.com/office/drawing/2014/main" id="{A8742F0D-F56C-B1E0-76DB-FBDDB77A9FBF}"/>
              </a:ext>
            </a:extLst>
          </p:cNvPr>
          <p:cNvSpPr txBox="1"/>
          <p:nvPr/>
        </p:nvSpPr>
        <p:spPr>
          <a:xfrm>
            <a:off x="1626609" y="4279776"/>
            <a:ext cx="4333470" cy="1508105"/>
          </a:xfrm>
          <a:prstGeom prst="rect">
            <a:avLst/>
          </a:prstGeom>
          <a:noFill/>
        </p:spPr>
        <p:txBody>
          <a:bodyPr wrap="square">
            <a:spAutoFit/>
          </a:bodyPr>
          <a:lstStyle/>
          <a:p>
            <a:pPr algn="ctr"/>
            <a:r>
              <a:rPr lang="sv-SE" sz="3200" b="1">
                <a:solidFill>
                  <a:schemeClr val="accent1"/>
                </a:solidFill>
              </a:rPr>
              <a:t>Oro</a:t>
            </a:r>
          </a:p>
          <a:p>
            <a:pPr algn="ctr"/>
            <a:r>
              <a:rPr lang="sv-SE" sz="2000">
                <a:solidFill>
                  <a:schemeClr val="accent1"/>
                </a:solidFill>
              </a:rPr>
              <a:t>Jag tror på SDV </a:t>
            </a:r>
          </a:p>
          <a:p>
            <a:pPr algn="ctr"/>
            <a:r>
              <a:rPr lang="sv-SE" sz="2000">
                <a:solidFill>
                  <a:schemeClr val="accent1"/>
                </a:solidFill>
              </a:rPr>
              <a:t>men är orolig för hur det </a:t>
            </a:r>
          </a:p>
          <a:p>
            <a:pPr algn="ctr"/>
            <a:r>
              <a:rPr lang="sv-SE" sz="2000">
                <a:solidFill>
                  <a:schemeClr val="accent1"/>
                </a:solidFill>
              </a:rPr>
              <a:t>ska påverka mig.</a:t>
            </a:r>
          </a:p>
        </p:txBody>
      </p:sp>
      <p:grpSp>
        <p:nvGrpSpPr>
          <p:cNvPr id="35" name="Grupp 34">
            <a:extLst>
              <a:ext uri="{FF2B5EF4-FFF2-40B4-BE49-F238E27FC236}">
                <a16:creationId xmlns:a16="http://schemas.microsoft.com/office/drawing/2014/main" id="{960850AC-10D3-BD72-6D5F-731FDB1D8DCA}"/>
              </a:ext>
            </a:extLst>
          </p:cNvPr>
          <p:cNvGrpSpPr/>
          <p:nvPr/>
        </p:nvGrpSpPr>
        <p:grpSpPr>
          <a:xfrm>
            <a:off x="270404" y="2252307"/>
            <a:ext cx="1881734" cy="3140697"/>
            <a:chOff x="188107" y="1524122"/>
            <a:chExt cx="1881734" cy="3140697"/>
          </a:xfrm>
        </p:grpSpPr>
        <p:pic>
          <p:nvPicPr>
            <p:cNvPr id="22" name="Bildobjekt 21">
              <a:extLst>
                <a:ext uri="{FF2B5EF4-FFF2-40B4-BE49-F238E27FC236}">
                  <a16:creationId xmlns:a16="http://schemas.microsoft.com/office/drawing/2014/main" id="{D4D1363A-F666-F6FB-0ED5-854E7999E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07" y="1524122"/>
              <a:ext cx="1560468" cy="2904936"/>
            </a:xfrm>
            <a:prstGeom prst="rect">
              <a:avLst/>
            </a:prstGeom>
            <a:effectLst>
              <a:outerShdw blurRad="50800" dist="38100" dir="2700000" algn="tl" rotWithShape="0">
                <a:prstClr val="black">
                  <a:alpha val="40000"/>
                </a:prstClr>
              </a:outerShdw>
            </a:effectLst>
          </p:spPr>
        </p:pic>
        <p:pic>
          <p:nvPicPr>
            <p:cNvPr id="27" name="Bildobjekt 26">
              <a:extLst>
                <a:ext uri="{FF2B5EF4-FFF2-40B4-BE49-F238E27FC236}">
                  <a16:creationId xmlns:a16="http://schemas.microsoft.com/office/drawing/2014/main" id="{00ECBB3C-A683-D1D7-6E60-24D1D1D8E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18" y="1536822"/>
              <a:ext cx="1151923" cy="3127997"/>
            </a:xfrm>
            <a:prstGeom prst="rect">
              <a:avLst/>
            </a:prstGeom>
            <a:effectLst>
              <a:outerShdw blurRad="50800" dist="38100" dir="2700000" algn="tl" rotWithShape="0">
                <a:prstClr val="black">
                  <a:alpha val="40000"/>
                </a:prstClr>
              </a:outerShdw>
            </a:effectLst>
          </p:spPr>
        </p:pic>
      </p:grpSp>
      <p:grpSp>
        <p:nvGrpSpPr>
          <p:cNvPr id="50" name="Grupp 49">
            <a:extLst>
              <a:ext uri="{FF2B5EF4-FFF2-40B4-BE49-F238E27FC236}">
                <a16:creationId xmlns:a16="http://schemas.microsoft.com/office/drawing/2014/main" id="{E0A02FFA-34A3-196A-D851-B1FDA149E9EF}"/>
              </a:ext>
            </a:extLst>
          </p:cNvPr>
          <p:cNvGrpSpPr/>
          <p:nvPr/>
        </p:nvGrpSpPr>
        <p:grpSpPr>
          <a:xfrm>
            <a:off x="9681832" y="2054432"/>
            <a:ext cx="2204846" cy="3338572"/>
            <a:chOff x="9693982" y="2106258"/>
            <a:chExt cx="2204846" cy="3338572"/>
          </a:xfrm>
        </p:grpSpPr>
        <p:grpSp>
          <p:nvGrpSpPr>
            <p:cNvPr id="46" name="Grupp 45">
              <a:extLst>
                <a:ext uri="{FF2B5EF4-FFF2-40B4-BE49-F238E27FC236}">
                  <a16:creationId xmlns:a16="http://schemas.microsoft.com/office/drawing/2014/main" id="{4AAF076E-1774-0044-4060-E5D098DBE7AD}"/>
                </a:ext>
              </a:extLst>
            </p:cNvPr>
            <p:cNvGrpSpPr/>
            <p:nvPr/>
          </p:nvGrpSpPr>
          <p:grpSpPr>
            <a:xfrm>
              <a:off x="9715703" y="2106258"/>
              <a:ext cx="1367997" cy="2904936"/>
              <a:chOff x="1561489" y="249261"/>
              <a:chExt cx="1791332" cy="3803888"/>
            </a:xfrm>
          </p:grpSpPr>
          <p:pic>
            <p:nvPicPr>
              <p:cNvPr id="48" name="Bildobjekt 47">
                <a:extLst>
                  <a:ext uri="{FF2B5EF4-FFF2-40B4-BE49-F238E27FC236}">
                    <a16:creationId xmlns:a16="http://schemas.microsoft.com/office/drawing/2014/main" id="{89A7B9F8-7C05-C13B-346E-622C51231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1489" y="249261"/>
                <a:ext cx="1791332" cy="3803888"/>
              </a:xfrm>
              <a:prstGeom prst="rect">
                <a:avLst/>
              </a:prstGeom>
              <a:effectLst>
                <a:outerShdw blurRad="50800" dist="38100" dir="2700000" algn="tl" rotWithShape="0">
                  <a:prstClr val="black">
                    <a:alpha val="40000"/>
                  </a:prstClr>
                </a:outerShdw>
              </a:effectLst>
            </p:spPr>
          </p:pic>
          <p:sp>
            <p:nvSpPr>
              <p:cNvPr id="49" name="Rektangel 15">
                <a:extLst>
                  <a:ext uri="{FF2B5EF4-FFF2-40B4-BE49-F238E27FC236}">
                    <a16:creationId xmlns:a16="http://schemas.microsoft.com/office/drawing/2014/main" id="{147A4A2E-9B7C-871E-CC55-C8A64D78809F}"/>
                  </a:ext>
                </a:extLst>
              </p:cNvPr>
              <p:cNvSpPr/>
              <p:nvPr/>
            </p:nvSpPr>
            <p:spPr>
              <a:xfrm>
                <a:off x="2403302" y="1641042"/>
                <a:ext cx="268844" cy="261868"/>
              </a:xfrm>
              <a:custGeom>
                <a:avLst/>
                <a:gdLst>
                  <a:gd name="connsiteX0" fmla="*/ 0 w 393096"/>
                  <a:gd name="connsiteY0" fmla="*/ 0 h 320512"/>
                  <a:gd name="connsiteX1" fmla="*/ 393096 w 393096"/>
                  <a:gd name="connsiteY1" fmla="*/ 0 h 320512"/>
                  <a:gd name="connsiteX2" fmla="*/ 393096 w 393096"/>
                  <a:gd name="connsiteY2" fmla="*/ 320512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54996 w 393096"/>
                  <a:gd name="connsiteY2" fmla="*/ 290878 h 320512"/>
                  <a:gd name="connsiteX3" fmla="*/ 0 w 393096"/>
                  <a:gd name="connsiteY3" fmla="*/ 320512 h 320512"/>
                  <a:gd name="connsiteX4" fmla="*/ 0 w 393096"/>
                  <a:gd name="connsiteY4" fmla="*/ 0 h 320512"/>
                  <a:gd name="connsiteX0" fmla="*/ 0 w 393096"/>
                  <a:gd name="connsiteY0" fmla="*/ 0 h 324958"/>
                  <a:gd name="connsiteX1" fmla="*/ 393096 w 393096"/>
                  <a:gd name="connsiteY1" fmla="*/ 0 h 324958"/>
                  <a:gd name="connsiteX2" fmla="*/ 354996 w 393096"/>
                  <a:gd name="connsiteY2" fmla="*/ 290878 h 324958"/>
                  <a:gd name="connsiteX3" fmla="*/ 0 w 393096"/>
                  <a:gd name="connsiteY3" fmla="*/ 320512 h 324958"/>
                  <a:gd name="connsiteX4" fmla="*/ 0 w 393096"/>
                  <a:gd name="connsiteY4" fmla="*/ 0 h 324958"/>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59533"/>
                  <a:gd name="connsiteX1" fmla="*/ 393096 w 393096"/>
                  <a:gd name="connsiteY1" fmla="*/ 0 h 359533"/>
                  <a:gd name="connsiteX2" fmla="*/ 340326 w 393096"/>
                  <a:gd name="connsiteY2" fmla="*/ 272948 h 359533"/>
                  <a:gd name="connsiteX3" fmla="*/ 0 w 393096"/>
                  <a:gd name="connsiteY3" fmla="*/ 320512 h 359533"/>
                  <a:gd name="connsiteX4" fmla="*/ 0 w 393096"/>
                  <a:gd name="connsiteY4" fmla="*/ 0 h 359533"/>
                  <a:gd name="connsiteX0" fmla="*/ 0 w 394853"/>
                  <a:gd name="connsiteY0" fmla="*/ 0 h 359533"/>
                  <a:gd name="connsiteX1" fmla="*/ 393096 w 394853"/>
                  <a:gd name="connsiteY1" fmla="*/ 0 h 359533"/>
                  <a:gd name="connsiteX2" fmla="*/ 340326 w 394853"/>
                  <a:gd name="connsiteY2" fmla="*/ 272948 h 359533"/>
                  <a:gd name="connsiteX3" fmla="*/ 0 w 394853"/>
                  <a:gd name="connsiteY3" fmla="*/ 320512 h 359533"/>
                  <a:gd name="connsiteX4" fmla="*/ 0 w 394853"/>
                  <a:gd name="connsiteY4" fmla="*/ 0 h 359533"/>
                  <a:gd name="connsiteX0" fmla="*/ 0 w 394853"/>
                  <a:gd name="connsiteY0" fmla="*/ 0 h 378491"/>
                  <a:gd name="connsiteX1" fmla="*/ 393096 w 394853"/>
                  <a:gd name="connsiteY1" fmla="*/ 0 h 378491"/>
                  <a:gd name="connsiteX2" fmla="*/ 340326 w 394853"/>
                  <a:gd name="connsiteY2" fmla="*/ 272948 h 378491"/>
                  <a:gd name="connsiteX3" fmla="*/ 258137 w 394853"/>
                  <a:gd name="connsiteY3" fmla="*/ 375409 h 378491"/>
                  <a:gd name="connsiteX4" fmla="*/ 0 w 394853"/>
                  <a:gd name="connsiteY4" fmla="*/ 320512 h 378491"/>
                  <a:gd name="connsiteX5" fmla="*/ 0 w 394853"/>
                  <a:gd name="connsiteY5" fmla="*/ 0 h 3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853" h="378491">
                    <a:moveTo>
                      <a:pt x="0" y="0"/>
                    </a:moveTo>
                    <a:lnTo>
                      <a:pt x="393096" y="0"/>
                    </a:lnTo>
                    <a:cubicBezTo>
                      <a:pt x="375506" y="90983"/>
                      <a:pt x="432893" y="225974"/>
                      <a:pt x="340326" y="272948"/>
                    </a:cubicBezTo>
                    <a:cubicBezTo>
                      <a:pt x="316203" y="331984"/>
                      <a:pt x="314858" y="367482"/>
                      <a:pt x="258137" y="375409"/>
                    </a:cubicBezTo>
                    <a:cubicBezTo>
                      <a:pt x="201416" y="383336"/>
                      <a:pt x="41393" y="379549"/>
                      <a:pt x="0" y="320512"/>
                    </a:cubicBezTo>
                    <a:lnTo>
                      <a:pt x="0" y="0"/>
                    </a:lnTo>
                    <a:close/>
                  </a:path>
                </a:pathLst>
              </a:custGeom>
              <a:solidFill>
                <a:srgbClr val="A6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4" name="Bildobjekt 43">
              <a:extLst>
                <a:ext uri="{FF2B5EF4-FFF2-40B4-BE49-F238E27FC236}">
                  <a16:creationId xmlns:a16="http://schemas.microsoft.com/office/drawing/2014/main" id="{8EC28117-BCFD-32A9-D7D7-22D0814137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3982" y="2359894"/>
              <a:ext cx="2204846" cy="3084936"/>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8613807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a:xfrm>
            <a:off x="5010956" y="2887297"/>
            <a:ext cx="6510412" cy="2681296"/>
          </a:xfrm>
        </p:spPr>
        <p:txBody>
          <a:bodyPr/>
          <a:lstStyle/>
          <a:p>
            <a:r>
              <a:rPr lang="sv-SE">
                <a:solidFill>
                  <a:schemeClr val="bg2"/>
                </a:solidFill>
              </a:rPr>
              <a:t>Tack!</a:t>
            </a:r>
            <a:br>
              <a:rPr lang="sv-SE">
                <a:solidFill>
                  <a:schemeClr val="bg2"/>
                </a:solidFill>
              </a:rPr>
            </a:br>
            <a:br>
              <a:rPr lang="sv-SE">
                <a:solidFill>
                  <a:schemeClr val="bg2"/>
                </a:solidFill>
              </a:rPr>
            </a:br>
            <a:r>
              <a:rPr lang="sv-SE" sz="2000" b="0">
                <a:solidFill>
                  <a:schemeClr val="bg2"/>
                </a:solidFill>
              </a:rPr>
              <a:t>Kontaktperson: </a:t>
            </a:r>
            <a:r>
              <a:rPr lang="sv-SE" sz="2000" b="0">
                <a:solidFill>
                  <a:schemeClr val="accent6"/>
                </a:solidFill>
              </a:rPr>
              <a:t>XX</a:t>
            </a:r>
            <a:br>
              <a:rPr lang="sv-SE" sz="2000" b="0">
                <a:solidFill>
                  <a:schemeClr val="bg2"/>
                </a:solidFill>
              </a:rPr>
            </a:br>
            <a:br>
              <a:rPr lang="sv-SE" sz="2000" b="0">
                <a:solidFill>
                  <a:schemeClr val="bg2"/>
                </a:solidFill>
              </a:rPr>
            </a:br>
            <a:r>
              <a:rPr lang="sv-SE" sz="1600" b="0">
                <a:solidFill>
                  <a:schemeClr val="bg2"/>
                </a:solidFill>
              </a:rPr>
              <a:t>Mer information om SDV finns på intranätet och Vårdgivare Skåne</a:t>
            </a:r>
            <a:endParaRPr lang="sv-SE" b="0">
              <a:solidFill>
                <a:schemeClr val="bg2"/>
              </a:solidFill>
            </a:endParaRP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grpSp>
        <p:nvGrpSpPr>
          <p:cNvPr id="2" name="Grupp 1">
            <a:extLst>
              <a:ext uri="{FF2B5EF4-FFF2-40B4-BE49-F238E27FC236}">
                <a16:creationId xmlns:a16="http://schemas.microsoft.com/office/drawing/2014/main" id="{48637003-52B6-27B9-CA6E-9533A3F8E2E1}"/>
              </a:ext>
            </a:extLst>
          </p:cNvPr>
          <p:cNvGrpSpPr/>
          <p:nvPr/>
        </p:nvGrpSpPr>
        <p:grpSpPr>
          <a:xfrm>
            <a:off x="214645" y="914949"/>
            <a:ext cx="4540908" cy="5423457"/>
            <a:chOff x="706279" y="1116340"/>
            <a:chExt cx="4428148" cy="5288786"/>
          </a:xfrm>
        </p:grpSpPr>
        <p:pic>
          <p:nvPicPr>
            <p:cNvPr id="3" name="Bildobjekt 2">
              <a:extLst>
                <a:ext uri="{FF2B5EF4-FFF2-40B4-BE49-F238E27FC236}">
                  <a16:creationId xmlns:a16="http://schemas.microsoft.com/office/drawing/2014/main" id="{695F1168-6D47-BC30-76E1-C8F6994FB6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79" y="1553490"/>
              <a:ext cx="2718690" cy="3803888"/>
            </a:xfrm>
            <a:prstGeom prst="rect">
              <a:avLst/>
            </a:prstGeom>
            <a:effectLst>
              <a:outerShdw blurRad="50800" dist="38100" dir="2700000" algn="tl" rotWithShape="0">
                <a:prstClr val="black">
                  <a:alpha val="40000"/>
                </a:prstClr>
              </a:outerShdw>
            </a:effectLst>
          </p:spPr>
        </p:pic>
        <p:pic>
          <p:nvPicPr>
            <p:cNvPr id="7" name="Bildobjekt 6">
              <a:extLst>
                <a:ext uri="{FF2B5EF4-FFF2-40B4-BE49-F238E27FC236}">
                  <a16:creationId xmlns:a16="http://schemas.microsoft.com/office/drawing/2014/main" id="{42F1F32E-544F-C676-FCF7-44B2A55DC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4030" y="1289398"/>
              <a:ext cx="1395011" cy="3881345"/>
            </a:xfrm>
            <a:prstGeom prst="rect">
              <a:avLst/>
            </a:prstGeom>
            <a:effectLst>
              <a:outerShdw blurRad="50800" dist="38100" dir="2700000" algn="tl" rotWithShape="0">
                <a:prstClr val="black">
                  <a:alpha val="40000"/>
                </a:prstClr>
              </a:outerShdw>
            </a:effectLst>
          </p:spPr>
        </p:pic>
        <p:grpSp>
          <p:nvGrpSpPr>
            <p:cNvPr id="8" name="Grupp 7">
              <a:extLst>
                <a:ext uri="{FF2B5EF4-FFF2-40B4-BE49-F238E27FC236}">
                  <a16:creationId xmlns:a16="http://schemas.microsoft.com/office/drawing/2014/main" id="{2B007D33-8BE9-546F-24EA-5252BFF8D8D1}"/>
                </a:ext>
              </a:extLst>
            </p:cNvPr>
            <p:cNvGrpSpPr/>
            <p:nvPr/>
          </p:nvGrpSpPr>
          <p:grpSpPr>
            <a:xfrm>
              <a:off x="2654151" y="1116340"/>
              <a:ext cx="1300864" cy="3532440"/>
              <a:chOff x="5752948" y="1678752"/>
              <a:chExt cx="2525543" cy="6858000"/>
            </a:xfrm>
          </p:grpSpPr>
          <p:pic>
            <p:nvPicPr>
              <p:cNvPr id="14" name="Bildobjekt 13">
                <a:extLst>
                  <a:ext uri="{FF2B5EF4-FFF2-40B4-BE49-F238E27FC236}">
                    <a16:creationId xmlns:a16="http://schemas.microsoft.com/office/drawing/2014/main" id="{2B0ED45E-485A-CEDF-C836-11BEA7086B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2948" y="1678752"/>
                <a:ext cx="2525543" cy="6858000"/>
              </a:xfrm>
              <a:prstGeom prst="rect">
                <a:avLst/>
              </a:prstGeom>
              <a:effectLst>
                <a:outerShdw blurRad="50800" dist="38100" dir="2700000" algn="tl" rotWithShape="0">
                  <a:prstClr val="black">
                    <a:alpha val="40000"/>
                  </a:prstClr>
                </a:outerShdw>
              </a:effectLst>
            </p:spPr>
          </p:pic>
          <p:sp>
            <p:nvSpPr>
              <p:cNvPr id="15" name="Rektangel 14">
                <a:extLst>
                  <a:ext uri="{FF2B5EF4-FFF2-40B4-BE49-F238E27FC236}">
                    <a16:creationId xmlns:a16="http://schemas.microsoft.com/office/drawing/2014/main" id="{26A4EC81-4A06-7D55-504E-B2D1BB265DBD}"/>
                  </a:ext>
                </a:extLst>
              </p:cNvPr>
              <p:cNvSpPr/>
              <p:nvPr/>
            </p:nvSpPr>
            <p:spPr>
              <a:xfrm rot="1291155">
                <a:off x="5889020" y="4161152"/>
                <a:ext cx="379717" cy="375118"/>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pic>
          <p:nvPicPr>
            <p:cNvPr id="9" name="Bildobjekt 8">
              <a:extLst>
                <a:ext uri="{FF2B5EF4-FFF2-40B4-BE49-F238E27FC236}">
                  <a16:creationId xmlns:a16="http://schemas.microsoft.com/office/drawing/2014/main" id="{2BC52105-97F8-F422-AEAE-62AF7710CF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1413" y="2360714"/>
              <a:ext cx="2043364" cy="3803888"/>
            </a:xfrm>
            <a:prstGeom prst="rect">
              <a:avLst/>
            </a:prstGeom>
            <a:effectLst>
              <a:outerShdw blurRad="50800" dist="38100" dir="2700000" algn="tl" rotWithShape="0">
                <a:prstClr val="black">
                  <a:alpha val="40000"/>
                </a:prstClr>
              </a:outerShdw>
            </a:effectLst>
          </p:spPr>
        </p:pic>
        <p:pic>
          <p:nvPicPr>
            <p:cNvPr id="10" name="Bildobjekt 9">
              <a:extLst>
                <a:ext uri="{FF2B5EF4-FFF2-40B4-BE49-F238E27FC236}">
                  <a16:creationId xmlns:a16="http://schemas.microsoft.com/office/drawing/2014/main" id="{BAD4DED2-F7C8-7257-8082-12053F18B2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5354" y="2467910"/>
              <a:ext cx="1561386" cy="3937216"/>
            </a:xfrm>
            <a:prstGeom prst="rect">
              <a:avLst/>
            </a:prstGeom>
            <a:effectLst>
              <a:outerShdw blurRad="50800" dist="38100" dir="2700000" algn="tl" rotWithShape="0">
                <a:prstClr val="black">
                  <a:alpha val="40000"/>
                </a:prstClr>
              </a:outerShdw>
            </a:effectLst>
          </p:spPr>
        </p:pic>
        <p:grpSp>
          <p:nvGrpSpPr>
            <p:cNvPr id="11" name="Grupp 10">
              <a:extLst>
                <a:ext uri="{FF2B5EF4-FFF2-40B4-BE49-F238E27FC236}">
                  <a16:creationId xmlns:a16="http://schemas.microsoft.com/office/drawing/2014/main" id="{F23930C6-F5C3-A437-1EDF-0437C1367155}"/>
                </a:ext>
              </a:extLst>
            </p:cNvPr>
            <p:cNvGrpSpPr/>
            <p:nvPr/>
          </p:nvGrpSpPr>
          <p:grpSpPr>
            <a:xfrm>
              <a:off x="3343095" y="2566609"/>
              <a:ext cx="1791332" cy="3803888"/>
              <a:chOff x="4417440" y="1511349"/>
              <a:chExt cx="1791332" cy="3803888"/>
            </a:xfrm>
          </p:grpSpPr>
          <p:pic>
            <p:nvPicPr>
              <p:cNvPr id="12" name="Bildobjekt 11">
                <a:extLst>
                  <a:ext uri="{FF2B5EF4-FFF2-40B4-BE49-F238E27FC236}">
                    <a16:creationId xmlns:a16="http://schemas.microsoft.com/office/drawing/2014/main" id="{90A6E4F5-39A6-E3C1-AC5A-13BBCC6A60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7440" y="1511349"/>
                <a:ext cx="1791332" cy="3803888"/>
              </a:xfrm>
              <a:prstGeom prst="rect">
                <a:avLst/>
              </a:prstGeom>
              <a:effectLst>
                <a:outerShdw blurRad="50800" dist="38100" dir="2700000" algn="tl" rotWithShape="0">
                  <a:prstClr val="black">
                    <a:alpha val="40000"/>
                  </a:prstClr>
                </a:outerShdw>
              </a:effectLst>
            </p:spPr>
          </p:pic>
          <p:sp>
            <p:nvSpPr>
              <p:cNvPr id="13" name="Rektangel 15">
                <a:extLst>
                  <a:ext uri="{FF2B5EF4-FFF2-40B4-BE49-F238E27FC236}">
                    <a16:creationId xmlns:a16="http://schemas.microsoft.com/office/drawing/2014/main" id="{174F3EB2-834F-8EF6-0A7A-923F58622B85}"/>
                  </a:ext>
                </a:extLst>
              </p:cNvPr>
              <p:cNvSpPr/>
              <p:nvPr/>
            </p:nvSpPr>
            <p:spPr>
              <a:xfrm>
                <a:off x="5259037" y="2911419"/>
                <a:ext cx="268844" cy="261868"/>
              </a:xfrm>
              <a:custGeom>
                <a:avLst/>
                <a:gdLst>
                  <a:gd name="connsiteX0" fmla="*/ 0 w 393096"/>
                  <a:gd name="connsiteY0" fmla="*/ 0 h 320512"/>
                  <a:gd name="connsiteX1" fmla="*/ 393096 w 393096"/>
                  <a:gd name="connsiteY1" fmla="*/ 0 h 320512"/>
                  <a:gd name="connsiteX2" fmla="*/ 393096 w 393096"/>
                  <a:gd name="connsiteY2" fmla="*/ 320512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54996 w 393096"/>
                  <a:gd name="connsiteY2" fmla="*/ 290878 h 320512"/>
                  <a:gd name="connsiteX3" fmla="*/ 0 w 393096"/>
                  <a:gd name="connsiteY3" fmla="*/ 320512 h 320512"/>
                  <a:gd name="connsiteX4" fmla="*/ 0 w 393096"/>
                  <a:gd name="connsiteY4" fmla="*/ 0 h 320512"/>
                  <a:gd name="connsiteX0" fmla="*/ 0 w 393096"/>
                  <a:gd name="connsiteY0" fmla="*/ 0 h 324958"/>
                  <a:gd name="connsiteX1" fmla="*/ 393096 w 393096"/>
                  <a:gd name="connsiteY1" fmla="*/ 0 h 324958"/>
                  <a:gd name="connsiteX2" fmla="*/ 354996 w 393096"/>
                  <a:gd name="connsiteY2" fmla="*/ 290878 h 324958"/>
                  <a:gd name="connsiteX3" fmla="*/ 0 w 393096"/>
                  <a:gd name="connsiteY3" fmla="*/ 320512 h 324958"/>
                  <a:gd name="connsiteX4" fmla="*/ 0 w 393096"/>
                  <a:gd name="connsiteY4" fmla="*/ 0 h 324958"/>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59533"/>
                  <a:gd name="connsiteX1" fmla="*/ 393096 w 393096"/>
                  <a:gd name="connsiteY1" fmla="*/ 0 h 359533"/>
                  <a:gd name="connsiteX2" fmla="*/ 340326 w 393096"/>
                  <a:gd name="connsiteY2" fmla="*/ 272948 h 359533"/>
                  <a:gd name="connsiteX3" fmla="*/ 0 w 393096"/>
                  <a:gd name="connsiteY3" fmla="*/ 320512 h 359533"/>
                  <a:gd name="connsiteX4" fmla="*/ 0 w 393096"/>
                  <a:gd name="connsiteY4" fmla="*/ 0 h 359533"/>
                  <a:gd name="connsiteX0" fmla="*/ 0 w 394853"/>
                  <a:gd name="connsiteY0" fmla="*/ 0 h 359533"/>
                  <a:gd name="connsiteX1" fmla="*/ 393096 w 394853"/>
                  <a:gd name="connsiteY1" fmla="*/ 0 h 359533"/>
                  <a:gd name="connsiteX2" fmla="*/ 340326 w 394853"/>
                  <a:gd name="connsiteY2" fmla="*/ 272948 h 359533"/>
                  <a:gd name="connsiteX3" fmla="*/ 0 w 394853"/>
                  <a:gd name="connsiteY3" fmla="*/ 320512 h 359533"/>
                  <a:gd name="connsiteX4" fmla="*/ 0 w 394853"/>
                  <a:gd name="connsiteY4" fmla="*/ 0 h 359533"/>
                  <a:gd name="connsiteX0" fmla="*/ 0 w 394853"/>
                  <a:gd name="connsiteY0" fmla="*/ 0 h 378491"/>
                  <a:gd name="connsiteX1" fmla="*/ 393096 w 394853"/>
                  <a:gd name="connsiteY1" fmla="*/ 0 h 378491"/>
                  <a:gd name="connsiteX2" fmla="*/ 340326 w 394853"/>
                  <a:gd name="connsiteY2" fmla="*/ 272948 h 378491"/>
                  <a:gd name="connsiteX3" fmla="*/ 258137 w 394853"/>
                  <a:gd name="connsiteY3" fmla="*/ 375409 h 378491"/>
                  <a:gd name="connsiteX4" fmla="*/ 0 w 394853"/>
                  <a:gd name="connsiteY4" fmla="*/ 320512 h 378491"/>
                  <a:gd name="connsiteX5" fmla="*/ 0 w 394853"/>
                  <a:gd name="connsiteY5" fmla="*/ 0 h 3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853" h="378491">
                    <a:moveTo>
                      <a:pt x="0" y="0"/>
                    </a:moveTo>
                    <a:lnTo>
                      <a:pt x="393096" y="0"/>
                    </a:lnTo>
                    <a:cubicBezTo>
                      <a:pt x="375506" y="90983"/>
                      <a:pt x="432893" y="225974"/>
                      <a:pt x="340326" y="272948"/>
                    </a:cubicBezTo>
                    <a:cubicBezTo>
                      <a:pt x="316203" y="331984"/>
                      <a:pt x="314858" y="367482"/>
                      <a:pt x="258137" y="375409"/>
                    </a:cubicBezTo>
                    <a:cubicBezTo>
                      <a:pt x="201416" y="383336"/>
                      <a:pt x="41393" y="379549"/>
                      <a:pt x="0" y="320512"/>
                    </a:cubicBezTo>
                    <a:lnTo>
                      <a:pt x="0" y="0"/>
                    </a:lnTo>
                    <a:close/>
                  </a:path>
                </a:pathLst>
              </a:custGeom>
              <a:solidFill>
                <a:srgbClr val="A6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5010541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340ED-9E42-EE59-1706-AEC2F3FB23B2}"/>
              </a:ext>
            </a:extLst>
          </p:cNvPr>
          <p:cNvSpPr>
            <a:spLocks noGrp="1"/>
          </p:cNvSpPr>
          <p:nvPr>
            <p:ph type="title"/>
          </p:nvPr>
        </p:nvSpPr>
        <p:spPr>
          <a:xfrm>
            <a:off x="609600" y="205621"/>
            <a:ext cx="10972800" cy="1143000"/>
          </a:xfrm>
        </p:spPr>
        <p:txBody>
          <a:bodyPr/>
          <a:lstStyle/>
          <a:p>
            <a:r>
              <a:rPr lang="sv-SE"/>
              <a:t>Instruktion till detta underlag</a:t>
            </a:r>
          </a:p>
        </p:txBody>
      </p:sp>
      <p:sp>
        <p:nvSpPr>
          <p:cNvPr id="3" name="Platshållare för innehåll 2">
            <a:extLst>
              <a:ext uri="{FF2B5EF4-FFF2-40B4-BE49-F238E27FC236}">
                <a16:creationId xmlns:a16="http://schemas.microsoft.com/office/drawing/2014/main" id="{FFD08B06-201B-D762-282B-69AF063426BC}"/>
              </a:ext>
            </a:extLst>
          </p:cNvPr>
          <p:cNvSpPr>
            <a:spLocks noGrp="1"/>
          </p:cNvSpPr>
          <p:nvPr>
            <p:ph idx="1"/>
          </p:nvPr>
        </p:nvSpPr>
        <p:spPr>
          <a:xfrm>
            <a:off x="520995" y="2022225"/>
            <a:ext cx="11150009" cy="4630153"/>
          </a:xfrm>
        </p:spPr>
        <p:txBody>
          <a:bodyPr/>
          <a:lstStyle/>
          <a:p>
            <a:r>
              <a:rPr lang="sv-SE" sz="1900">
                <a:solidFill>
                  <a:schemeClr val="accent1"/>
                </a:solidFill>
              </a:rPr>
              <a:t>Det här är en kortare introduktion till SDV. Om ni har mer tid – använd gärna den längre introduktionen. </a:t>
            </a:r>
          </a:p>
          <a:p>
            <a:r>
              <a:rPr lang="sv-SE" sz="1900">
                <a:solidFill>
                  <a:schemeClr val="accent1"/>
                </a:solidFill>
              </a:rPr>
              <a:t>Anpassa gärna presentationen utefter det du tror just dina medarbetare behöver. Det går alltså utmärkt att dölja bilder, anpassa, eller lägga till specifik info.</a:t>
            </a:r>
          </a:p>
          <a:p>
            <a:r>
              <a:rPr lang="sv-SE" sz="1900">
                <a:solidFill>
                  <a:schemeClr val="accent1"/>
                </a:solidFill>
              </a:rPr>
              <a:t>Om du använder underlaget för en APT – se till att skapa dialog, så att det inte bara blir en envägs presentation från din sida! Dialog är grunden för djupare förståelse och samsyn. </a:t>
            </a:r>
            <a:br>
              <a:rPr lang="sv-SE" sz="1900">
                <a:solidFill>
                  <a:schemeClr val="accent1"/>
                </a:solidFill>
              </a:rPr>
            </a:br>
            <a:r>
              <a:rPr lang="sv-SE" sz="1900">
                <a:solidFill>
                  <a:schemeClr val="accent1"/>
                </a:solidFill>
              </a:rPr>
              <a:t>Dialog är en viktig hörnsten för att en APT ska anses ha uppfyllt sitt syfte.</a:t>
            </a:r>
          </a:p>
          <a:p>
            <a:r>
              <a:rPr lang="sv-SE" sz="1900">
                <a:solidFill>
                  <a:schemeClr val="accent1"/>
                </a:solidFill>
              </a:rPr>
              <a:t>Förslag på dialogövningar är inlagda sist i presentationen. Lägg in dem där/när det passar! Skapa gärna dina egna frågor/övningar, som passar just din grupp. Viktigt att medarbetarna får sätta ord på sina egna tankar, farhågor, förhoppningar. Det hjälper dig som chef att driva förändringsarbetet framåt.</a:t>
            </a:r>
          </a:p>
        </p:txBody>
      </p:sp>
      <p:sp>
        <p:nvSpPr>
          <p:cNvPr id="5" name="Rektangel: rundade hörn 4">
            <a:extLst>
              <a:ext uri="{FF2B5EF4-FFF2-40B4-BE49-F238E27FC236}">
                <a16:creationId xmlns:a16="http://schemas.microsoft.com/office/drawing/2014/main" id="{2C7203EC-AD96-08A8-91EE-7B080BC8413B}"/>
              </a:ext>
            </a:extLst>
          </p:cNvPr>
          <p:cNvSpPr/>
          <p:nvPr/>
        </p:nvSpPr>
        <p:spPr>
          <a:xfrm>
            <a:off x="609599" y="894014"/>
            <a:ext cx="10955884" cy="9454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sv-SE">
                <a:solidFill>
                  <a:schemeClr val="bg2"/>
                </a:solidFill>
              </a:rPr>
              <a:t>Det här underlaget är riktat till dig som chef, när du vill ge dina medarbetare en kortare introduktion till SDV. Använd det för att få igång en dialog med medarbetarna, till exempel vid APT. </a:t>
            </a:r>
            <a:br>
              <a:rPr lang="sv-SE">
                <a:solidFill>
                  <a:schemeClr val="bg2"/>
                </a:solidFill>
              </a:rPr>
            </a:br>
            <a:r>
              <a:rPr lang="sv-SE">
                <a:solidFill>
                  <a:schemeClr val="bg2"/>
                </a:solidFill>
              </a:rPr>
              <a:t>I anteckningsfältet finns stöd till bilderna om du behöver.</a:t>
            </a:r>
          </a:p>
        </p:txBody>
      </p:sp>
    </p:spTree>
    <p:extLst>
      <p:ext uri="{BB962C8B-B14F-4D97-AF65-F5344CB8AC3E}">
        <p14:creationId xmlns:p14="http://schemas.microsoft.com/office/powerpoint/2010/main" val="2843568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75E0C9F-DED8-75D1-6BE1-A4DF92905427}"/>
              </a:ext>
            </a:extLst>
          </p:cNvPr>
          <p:cNvSpPr>
            <a:spLocks noGrp="1"/>
          </p:cNvSpPr>
          <p:nvPr>
            <p:ph type="title"/>
          </p:nvPr>
        </p:nvSpPr>
        <p:spPr/>
        <p:txBody>
          <a:bodyPr/>
          <a:lstStyle/>
          <a:p>
            <a:endParaRPr lang="sv-SE"/>
          </a:p>
        </p:txBody>
      </p:sp>
      <p:pic>
        <p:nvPicPr>
          <p:cNvPr id="7" name="Platshållare för bild 6" descr="En bild som visar text, gräs, skylt, väg&#10;&#10;Automatiskt genererad beskrivning">
            <a:hlinkClick r:id="rId3"/>
            <a:extLst>
              <a:ext uri="{FF2B5EF4-FFF2-40B4-BE49-F238E27FC236}">
                <a16:creationId xmlns:a16="http://schemas.microsoft.com/office/drawing/2014/main" id="{DB6F0E0C-A1E4-ABBB-CEAA-AE210FDCFD38}"/>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122" b="1122"/>
          <a:stretch>
            <a:fillRect/>
          </a:stretch>
        </p:blipFill>
        <p:spPr>
          <a:xfrm>
            <a:off x="0" y="-11151"/>
            <a:ext cx="11862000" cy="6552000"/>
          </a:xfrm>
        </p:spPr>
      </p:pic>
      <p:sp>
        <p:nvSpPr>
          <p:cNvPr id="8" name="Title 2">
            <a:extLst>
              <a:ext uri="{FF2B5EF4-FFF2-40B4-BE49-F238E27FC236}">
                <a16:creationId xmlns:a16="http://schemas.microsoft.com/office/drawing/2014/main" id="{00A754EC-D2BA-97CE-9547-5EC5FEB9FAAB}"/>
              </a:ext>
            </a:extLst>
          </p:cNvPr>
          <p:cNvSpPr txBox="1">
            <a:spLocks/>
          </p:cNvSpPr>
          <p:nvPr/>
        </p:nvSpPr>
        <p:spPr>
          <a:xfrm>
            <a:off x="135830" y="5637527"/>
            <a:ext cx="10972800" cy="114300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Public Sans"/>
                <a:ea typeface="+mj-ea"/>
                <a:cs typeface="+mj-cs"/>
              </a:rPr>
              <a:t>Film: </a:t>
            </a:r>
            <a:r>
              <a:rPr kumimoji="0" lang="en-US" sz="2800" b="0" i="0" u="none" strike="noStrike" kern="1200" cap="none" spc="0" normalizeH="0" baseline="0" noProof="0" err="1">
                <a:ln>
                  <a:noFill/>
                </a:ln>
                <a:solidFill>
                  <a:prstClr val="white"/>
                </a:solidFill>
                <a:effectLst/>
                <a:uLnTx/>
                <a:uFillTx/>
                <a:latin typeface="Public Sans"/>
                <a:ea typeface="+mj-ea"/>
                <a:cs typeface="+mj-cs"/>
              </a:rPr>
              <a:t>Förändringarna</a:t>
            </a:r>
            <a:r>
              <a:rPr kumimoji="0" lang="en-US" sz="2800" b="0" i="0" u="none" strike="noStrike" kern="1200" cap="none" spc="0" normalizeH="0" baseline="0" noProof="0">
                <a:ln>
                  <a:noFill/>
                </a:ln>
                <a:solidFill>
                  <a:prstClr val="white"/>
                </a:solidFill>
                <a:effectLst/>
                <a:uLnTx/>
                <a:uFillTx/>
                <a:latin typeface="Public Sans"/>
                <a:ea typeface="+mj-ea"/>
                <a:cs typeface="+mj-cs"/>
              </a:rPr>
              <a:t> med SDV – de 5 </a:t>
            </a:r>
            <a:r>
              <a:rPr kumimoji="0" lang="en-US" sz="2800" b="0" i="0" u="none" strike="noStrike" kern="1200" cap="none" spc="0" normalizeH="0" baseline="0" noProof="0" err="1">
                <a:ln>
                  <a:noFill/>
                </a:ln>
                <a:solidFill>
                  <a:prstClr val="white"/>
                </a:solidFill>
                <a:effectLst/>
                <a:uLnTx/>
                <a:uFillTx/>
                <a:latin typeface="Public Sans"/>
                <a:ea typeface="+mj-ea"/>
                <a:cs typeface="+mj-cs"/>
              </a:rPr>
              <a:t>principerna</a:t>
            </a:r>
            <a:r>
              <a:rPr kumimoji="0" lang="en-US" sz="2800" b="0" i="0" u="none" strike="noStrike" kern="1200" cap="none" spc="0" normalizeH="0" baseline="0" noProof="0">
                <a:ln>
                  <a:noFill/>
                </a:ln>
                <a:solidFill>
                  <a:prstClr val="white"/>
                </a:solidFill>
                <a:effectLst/>
                <a:uLnTx/>
                <a:uFillTx/>
                <a:latin typeface="Public Sans"/>
                <a:ea typeface="+mj-ea"/>
                <a:cs typeface="+mj-cs"/>
              </a:rPr>
              <a:t>  </a:t>
            </a:r>
            <a:r>
              <a:rPr kumimoji="0" lang="en-US" sz="1800" b="0" i="1" u="none" strike="noStrike" kern="1200" cap="none" spc="0" normalizeH="0" baseline="0" noProof="0">
                <a:ln>
                  <a:noFill/>
                </a:ln>
                <a:solidFill>
                  <a:prstClr val="white"/>
                </a:solidFill>
                <a:effectLst/>
                <a:uLnTx/>
                <a:uFillTx/>
                <a:latin typeface="Public Sans"/>
                <a:ea typeface="+mj-ea"/>
                <a:cs typeface="+mj-cs"/>
              </a:rPr>
              <a:t>06:55 min</a:t>
            </a:r>
            <a:br>
              <a:rPr kumimoji="0" lang="en-US" sz="1800" b="0" i="1" u="none" strike="noStrike" kern="1200" cap="none" spc="0" normalizeH="0" baseline="0" noProof="0">
                <a:ln>
                  <a:noFill/>
                </a:ln>
                <a:solidFill>
                  <a:prstClr val="white"/>
                </a:solidFill>
                <a:effectLst/>
                <a:uLnTx/>
                <a:uFillTx/>
                <a:latin typeface="Public Sans"/>
                <a:ea typeface="+mj-ea"/>
                <a:cs typeface="+mj-cs"/>
              </a:rPr>
            </a:br>
            <a:r>
              <a:rPr kumimoji="0" lang="en-US" sz="1800" b="0" i="0" u="none" strike="noStrike" kern="1200" cap="none" spc="0" normalizeH="0" baseline="0" noProof="0">
                <a:ln>
                  <a:noFill/>
                </a:ln>
                <a:solidFill>
                  <a:prstClr val="white"/>
                </a:solidFill>
                <a:effectLst/>
                <a:uLnTx/>
                <a:uFillTx/>
                <a:latin typeface="Public Sans"/>
                <a:ea typeface="+mj-ea"/>
                <a:cs typeface="+mj-cs"/>
              </a:rPr>
              <a:t>(</a:t>
            </a:r>
            <a:r>
              <a:rPr kumimoji="0" lang="en-US" sz="1800" b="0" i="0" u="none" strike="noStrike" kern="1200" cap="none" spc="0" normalizeH="0" baseline="0" noProof="0" err="1">
                <a:ln>
                  <a:noFill/>
                </a:ln>
                <a:solidFill>
                  <a:prstClr val="white"/>
                </a:solidFill>
                <a:effectLst/>
                <a:uLnTx/>
                <a:uFillTx/>
                <a:latin typeface="Public Sans"/>
                <a:ea typeface="+mj-ea"/>
                <a:cs typeface="+mj-cs"/>
              </a:rPr>
              <a:t>Tryck</a:t>
            </a:r>
            <a:r>
              <a:rPr kumimoji="0" lang="en-US" sz="1800" b="0" i="0" u="none" strike="noStrike" kern="1200" cap="none" spc="0" normalizeH="0" baseline="0" noProof="0">
                <a:ln>
                  <a:noFill/>
                </a:ln>
                <a:solidFill>
                  <a:prstClr val="white"/>
                </a:solidFill>
                <a:effectLst/>
                <a:uLnTx/>
                <a:uFillTx/>
                <a:latin typeface="Public Sans"/>
                <a:ea typeface="+mj-ea"/>
                <a:cs typeface="+mj-cs"/>
              </a:rPr>
              <a:t> </a:t>
            </a:r>
            <a:r>
              <a:rPr kumimoji="0" lang="en-US" sz="1800" b="0" i="0" u="none" strike="noStrike" kern="1200" cap="none" spc="0" normalizeH="0" baseline="0" noProof="0" err="1">
                <a:ln>
                  <a:noFill/>
                </a:ln>
                <a:solidFill>
                  <a:prstClr val="white"/>
                </a:solidFill>
                <a:effectLst/>
                <a:uLnTx/>
                <a:uFillTx/>
                <a:latin typeface="Public Sans"/>
                <a:ea typeface="+mj-ea"/>
                <a:cs typeface="+mj-cs"/>
              </a:rPr>
              <a:t>på</a:t>
            </a:r>
            <a:r>
              <a:rPr kumimoji="0" lang="en-US" sz="1800" b="0" i="0" u="none" strike="noStrike" kern="1200" cap="none" spc="0" normalizeH="0" baseline="0" noProof="0">
                <a:ln>
                  <a:noFill/>
                </a:ln>
                <a:solidFill>
                  <a:prstClr val="white"/>
                </a:solidFill>
                <a:effectLst/>
                <a:uLnTx/>
                <a:uFillTx/>
                <a:latin typeface="Public Sans"/>
                <a:ea typeface="+mj-ea"/>
                <a:cs typeface="+mj-cs"/>
              </a:rPr>
              <a:t> T för </a:t>
            </a:r>
            <a:r>
              <a:rPr kumimoji="0" lang="en-US" sz="1800" b="0" i="0" u="none" strike="noStrike" kern="1200" cap="none" spc="0" normalizeH="0" baseline="0" noProof="0" err="1">
                <a:ln>
                  <a:noFill/>
                </a:ln>
                <a:solidFill>
                  <a:prstClr val="white"/>
                </a:solidFill>
                <a:effectLst/>
                <a:uLnTx/>
                <a:uFillTx/>
                <a:latin typeface="Public Sans"/>
                <a:ea typeface="+mj-ea"/>
                <a:cs typeface="+mj-cs"/>
              </a:rPr>
              <a:t>textad</a:t>
            </a:r>
            <a:r>
              <a:rPr kumimoji="0" lang="en-US" sz="1800" b="0" i="0" u="none" strike="noStrike" kern="1200" cap="none" spc="0" normalizeH="0" baseline="0" noProof="0">
                <a:ln>
                  <a:noFill/>
                </a:ln>
                <a:solidFill>
                  <a:prstClr val="white"/>
                </a:solidFill>
                <a:effectLst/>
                <a:uLnTx/>
                <a:uFillTx/>
                <a:latin typeface="Public Sans"/>
                <a:ea typeface="+mj-ea"/>
                <a:cs typeface="+mj-cs"/>
              </a:rPr>
              <a:t> version)</a:t>
            </a:r>
            <a:endParaRPr kumimoji="0" lang="en-US" sz="2800" b="0" i="0" u="none" strike="noStrike" kern="1200" cap="none" spc="0" normalizeH="0" baseline="0" noProof="0">
              <a:ln>
                <a:noFill/>
              </a:ln>
              <a:solidFill>
                <a:prstClr val="white"/>
              </a:solidFill>
              <a:effectLst/>
              <a:uLnTx/>
              <a:uFillTx/>
              <a:latin typeface="Public Sans"/>
              <a:ea typeface="+mj-ea"/>
              <a:cs typeface="+mj-cs"/>
            </a:endParaRPr>
          </a:p>
        </p:txBody>
      </p:sp>
    </p:spTree>
    <p:extLst>
      <p:ext uri="{BB962C8B-B14F-4D97-AF65-F5344CB8AC3E}">
        <p14:creationId xmlns:p14="http://schemas.microsoft.com/office/powerpoint/2010/main" val="36983118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A9057B-5E97-7399-3A55-31AD376A9A07}"/>
              </a:ext>
            </a:extLst>
          </p:cNvPr>
          <p:cNvSpPr>
            <a:spLocks noGrp="1"/>
          </p:cNvSpPr>
          <p:nvPr>
            <p:ph type="title"/>
          </p:nvPr>
        </p:nvSpPr>
        <p:spPr/>
        <p:txBody>
          <a:bodyPr/>
          <a:lstStyle/>
          <a:p>
            <a:r>
              <a:rPr lang="sv-SE" altLang="sv-SE"/>
              <a:t>Utgångsläget i Skåne</a:t>
            </a:r>
            <a:br>
              <a:rPr lang="sv-SE" altLang="sv-SE"/>
            </a:br>
            <a:endParaRPr lang="sv-SE"/>
          </a:p>
        </p:txBody>
      </p:sp>
      <p:grpSp>
        <p:nvGrpSpPr>
          <p:cNvPr id="15" name="Grupp 14">
            <a:extLst>
              <a:ext uri="{FF2B5EF4-FFF2-40B4-BE49-F238E27FC236}">
                <a16:creationId xmlns:a16="http://schemas.microsoft.com/office/drawing/2014/main" id="{3865992C-B14E-B0AA-A384-B72F39B0A4EE}"/>
              </a:ext>
            </a:extLst>
          </p:cNvPr>
          <p:cNvGrpSpPr/>
          <p:nvPr/>
        </p:nvGrpSpPr>
        <p:grpSpPr>
          <a:xfrm>
            <a:off x="1511305" y="2052770"/>
            <a:ext cx="10176572" cy="3146493"/>
            <a:chOff x="907697" y="3242812"/>
            <a:chExt cx="10652501" cy="2113718"/>
          </a:xfrm>
        </p:grpSpPr>
        <p:sp>
          <p:nvSpPr>
            <p:cNvPr id="16" name="Rektangel med rundade hörn 7">
              <a:extLst>
                <a:ext uri="{FF2B5EF4-FFF2-40B4-BE49-F238E27FC236}">
                  <a16:creationId xmlns:a16="http://schemas.microsoft.com/office/drawing/2014/main" id="{02131D7C-9532-7C70-FB97-A2F8DDB57A61}"/>
                </a:ext>
              </a:extLst>
            </p:cNvPr>
            <p:cNvSpPr>
              <a:spLocks noChangeArrowheads="1"/>
            </p:cNvSpPr>
            <p:nvPr/>
          </p:nvSpPr>
          <p:spPr bwMode="auto">
            <a:xfrm>
              <a:off x="8104198" y="3242813"/>
              <a:ext cx="3456000" cy="1008000"/>
            </a:xfrm>
            <a:prstGeom prst="roundRect">
              <a:avLst>
                <a:gd name="adj" fmla="val 7885"/>
              </a:avLst>
            </a:prstGeom>
            <a:solidFill>
              <a:srgbClr val="A6D2D7"/>
            </a:solidFill>
            <a:ln>
              <a:noFill/>
            </a:ln>
            <a:effectLst>
              <a:outerShdw blurRad="50800" dist="38100" dir="2700000" algn="tl" rotWithShape="0">
                <a:prstClr val="black">
                  <a:alpha val="40000"/>
                </a:prst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2000" b="1" i="0" u="none" strike="noStrike" kern="0" cap="none" spc="0" normalizeH="0" baseline="0" noProof="0">
                  <a:ln>
                    <a:noFill/>
                  </a:ln>
                  <a:solidFill>
                    <a:prstClr val="black"/>
                  </a:solidFill>
                  <a:effectLst/>
                  <a:uLnTx/>
                  <a:uFillTx/>
                  <a:latin typeface="Arial" panose="020B0604020202020204" pitchFamily="34" charset="0"/>
                </a:rPr>
                <a:t>Olika standardiserade rutiner, utan IT-koppling</a:t>
              </a:r>
            </a:p>
          </p:txBody>
        </p:sp>
        <p:sp>
          <p:nvSpPr>
            <p:cNvPr id="17" name="Rektangel med rundade hörn 1">
              <a:extLst>
                <a:ext uri="{FF2B5EF4-FFF2-40B4-BE49-F238E27FC236}">
                  <a16:creationId xmlns:a16="http://schemas.microsoft.com/office/drawing/2014/main" id="{D9609515-F88A-D396-FD4E-07F25F46A3F6}"/>
                </a:ext>
              </a:extLst>
            </p:cNvPr>
            <p:cNvSpPr>
              <a:spLocks noChangeArrowheads="1"/>
            </p:cNvSpPr>
            <p:nvPr/>
          </p:nvSpPr>
          <p:spPr bwMode="auto">
            <a:xfrm>
              <a:off x="907697" y="3242812"/>
              <a:ext cx="3456000" cy="1008000"/>
            </a:xfrm>
            <a:prstGeom prst="roundRect">
              <a:avLst>
                <a:gd name="adj" fmla="val 8742"/>
              </a:avLst>
            </a:prstGeom>
            <a:solidFill>
              <a:srgbClr val="A6D2D7"/>
            </a:solidFill>
            <a:ln>
              <a:noFill/>
            </a:ln>
            <a:effectLst>
              <a:outerShdw blurRad="50800" dist="38100" dir="2700000" algn="tl" rotWithShape="0">
                <a:prstClr val="black">
                  <a:alpha val="40000"/>
                </a:prst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2000" b="1" i="0" u="none" strike="noStrike" kern="0" cap="none" spc="0" normalizeH="0" baseline="0" noProof="0">
                  <a:ln>
                    <a:noFill/>
                  </a:ln>
                  <a:solidFill>
                    <a:prstClr val="black"/>
                  </a:solidFill>
                  <a:effectLst/>
                  <a:uLnTx/>
                  <a:uFillTx/>
                  <a:latin typeface="Arial" panose="020B0604020202020204" pitchFamily="34" charset="0"/>
                </a:rPr>
                <a:t>Flera olika system </a:t>
              </a:r>
              <a:br>
                <a:rPr kumimoji="0" lang="sv-SE" altLang="sv-SE" sz="2000" b="1" i="0" u="none" strike="noStrike" kern="0" cap="none" spc="0" normalizeH="0" baseline="0" noProof="0">
                  <a:ln>
                    <a:noFill/>
                  </a:ln>
                  <a:solidFill>
                    <a:prstClr val="black"/>
                  </a:solidFill>
                  <a:effectLst/>
                  <a:uLnTx/>
                  <a:uFillTx/>
                  <a:latin typeface="Arial" panose="020B0604020202020204" pitchFamily="34" charset="0"/>
                </a:rPr>
              </a:br>
              <a:r>
                <a:rPr kumimoji="0" lang="sv-SE" altLang="sv-SE" sz="2000" b="1" i="0" u="none" strike="noStrike" kern="0" cap="none" spc="0" normalizeH="0" baseline="0" noProof="0">
                  <a:ln>
                    <a:noFill/>
                  </a:ln>
                  <a:solidFill>
                    <a:prstClr val="black"/>
                  </a:solidFill>
                  <a:effectLst/>
                  <a:uLnTx/>
                  <a:uFillTx/>
                  <a:latin typeface="Arial" panose="020B0604020202020204" pitchFamily="34" charset="0"/>
                </a:rPr>
                <a:t>för samma sak</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1600" b="0" i="0" u="none" strike="noStrike" kern="0" cap="none" spc="0" normalizeH="0" baseline="0" noProof="0">
                  <a:ln>
                    <a:noFill/>
                  </a:ln>
                  <a:solidFill>
                    <a:prstClr val="black"/>
                  </a:solidFill>
                  <a:effectLst/>
                  <a:uLnTx/>
                  <a:uFillTx/>
                  <a:latin typeface="Arial" panose="020B0604020202020204" pitchFamily="34" charset="0"/>
                </a:rPr>
                <a:t>Många egenutvecklade system </a:t>
              </a:r>
            </a:p>
          </p:txBody>
        </p:sp>
        <p:sp>
          <p:nvSpPr>
            <p:cNvPr id="18" name="Rektangel med rundade hörn 6">
              <a:extLst>
                <a:ext uri="{FF2B5EF4-FFF2-40B4-BE49-F238E27FC236}">
                  <a16:creationId xmlns:a16="http://schemas.microsoft.com/office/drawing/2014/main" id="{20F8E0C0-6B54-E366-5423-8954DA06D06B}"/>
                </a:ext>
              </a:extLst>
            </p:cNvPr>
            <p:cNvSpPr>
              <a:spLocks noChangeArrowheads="1"/>
            </p:cNvSpPr>
            <p:nvPr/>
          </p:nvSpPr>
          <p:spPr bwMode="auto">
            <a:xfrm>
              <a:off x="4505948" y="3242813"/>
              <a:ext cx="3456000" cy="1008000"/>
            </a:xfrm>
            <a:prstGeom prst="roundRect">
              <a:avLst>
                <a:gd name="adj" fmla="val 8344"/>
              </a:avLst>
            </a:prstGeom>
            <a:solidFill>
              <a:schemeClr val="tx2"/>
            </a:solidFill>
            <a:ln>
              <a:solidFill>
                <a:schemeClr val="accent1"/>
              </a:solidFill>
            </a:ln>
            <a:effectLst>
              <a:outerShdw blurRad="50800" dist="38100" dir="2700000" algn="tl" rotWithShape="0">
                <a:prstClr val="black">
                  <a:alpha val="40000"/>
                </a:prst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2000" b="1" i="0" u="none" strike="noStrike" kern="0" cap="none" spc="0" normalizeH="0" baseline="0" noProof="0">
                  <a:ln>
                    <a:noFill/>
                  </a:ln>
                  <a:solidFill>
                    <a:prstClr val="white"/>
                  </a:solidFill>
                  <a:effectLst/>
                  <a:uLnTx/>
                  <a:uFillTx/>
                  <a:latin typeface="Arial" panose="020B0604020202020204" pitchFamily="34" charset="0"/>
                </a:rPr>
                <a:t>Fortfarande </a:t>
              </a:r>
              <a:br>
                <a:rPr kumimoji="0" lang="sv-SE" altLang="sv-SE" sz="2000" b="1" i="0" u="none" strike="noStrike" kern="0" cap="none" spc="0" normalizeH="0" baseline="0" noProof="0">
                  <a:ln>
                    <a:noFill/>
                  </a:ln>
                  <a:solidFill>
                    <a:prstClr val="white"/>
                  </a:solidFill>
                  <a:effectLst/>
                  <a:uLnTx/>
                  <a:uFillTx/>
                  <a:latin typeface="Arial" panose="020B0604020202020204" pitchFamily="34" charset="0"/>
                </a:rPr>
              </a:br>
              <a:r>
                <a:rPr kumimoji="0" lang="sv-SE" altLang="sv-SE" sz="2000" b="1" i="0" u="none" strike="noStrike" kern="0" cap="none" spc="0" normalizeH="0" baseline="0" noProof="0">
                  <a:ln>
                    <a:noFill/>
                  </a:ln>
                  <a:solidFill>
                    <a:prstClr val="white"/>
                  </a:solidFill>
                  <a:effectLst/>
                  <a:uLnTx/>
                  <a:uFillTx/>
                  <a:latin typeface="Arial" panose="020B0604020202020204" pitchFamily="34" charset="0"/>
                </a:rPr>
                <a:t>pappersarbete</a:t>
              </a:r>
            </a:p>
          </p:txBody>
        </p:sp>
        <p:sp>
          <p:nvSpPr>
            <p:cNvPr id="19" name="Rektangel med rundade hörn 8">
              <a:extLst>
                <a:ext uri="{FF2B5EF4-FFF2-40B4-BE49-F238E27FC236}">
                  <a16:creationId xmlns:a16="http://schemas.microsoft.com/office/drawing/2014/main" id="{DF253AFB-BC77-3127-D754-5AC5A0DB96F2}"/>
                </a:ext>
              </a:extLst>
            </p:cNvPr>
            <p:cNvSpPr>
              <a:spLocks noChangeArrowheads="1"/>
            </p:cNvSpPr>
            <p:nvPr/>
          </p:nvSpPr>
          <p:spPr bwMode="auto">
            <a:xfrm>
              <a:off x="907697" y="4348529"/>
              <a:ext cx="3456000" cy="1008000"/>
            </a:xfrm>
            <a:prstGeom prst="roundRect">
              <a:avLst>
                <a:gd name="adj" fmla="val 9900"/>
              </a:avLst>
            </a:prstGeom>
            <a:solidFill>
              <a:schemeClr val="tx2"/>
            </a:solidFill>
            <a:ln>
              <a:solidFill>
                <a:schemeClr val="accent1"/>
              </a:solidFill>
            </a:ln>
            <a:effectLst>
              <a:outerShdw blurRad="50800" dist="38100" dir="2700000" algn="tl" rotWithShape="0">
                <a:prstClr val="black">
                  <a:alpha val="40000"/>
                </a:prst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2000" b="1" i="0" u="none" strike="noStrike" kern="0" cap="none" spc="0" normalizeH="0" baseline="0" noProof="0">
                  <a:ln>
                    <a:noFill/>
                  </a:ln>
                  <a:solidFill>
                    <a:prstClr val="white"/>
                  </a:solidFill>
                  <a:effectLst/>
                  <a:uLnTx/>
                  <a:uFillTx/>
                  <a:latin typeface="Arial" panose="020B0604020202020204" pitchFamily="34" charset="0"/>
                </a:rPr>
                <a:t>Mycket fritext</a:t>
              </a:r>
            </a:p>
          </p:txBody>
        </p:sp>
        <p:sp>
          <p:nvSpPr>
            <p:cNvPr id="20" name="Rektangel med rundade hörn 9">
              <a:extLst>
                <a:ext uri="{FF2B5EF4-FFF2-40B4-BE49-F238E27FC236}">
                  <a16:creationId xmlns:a16="http://schemas.microsoft.com/office/drawing/2014/main" id="{217418EC-58BC-402F-AB31-0B62CD176ED5}"/>
                </a:ext>
              </a:extLst>
            </p:cNvPr>
            <p:cNvSpPr>
              <a:spLocks noChangeArrowheads="1"/>
            </p:cNvSpPr>
            <p:nvPr/>
          </p:nvSpPr>
          <p:spPr bwMode="auto">
            <a:xfrm>
              <a:off x="4505949" y="4348530"/>
              <a:ext cx="3456000" cy="1008000"/>
            </a:xfrm>
            <a:prstGeom prst="roundRect">
              <a:avLst>
                <a:gd name="adj" fmla="val 9366"/>
              </a:avLst>
            </a:prstGeom>
            <a:solidFill>
              <a:srgbClr val="A6D2D7"/>
            </a:solidFill>
            <a:ln>
              <a:noFill/>
            </a:ln>
            <a:effectLst>
              <a:outerShdw blurRad="50800" dist="38100" dir="2700000" algn="tl" rotWithShape="0">
                <a:prstClr val="black">
                  <a:alpha val="40000"/>
                </a:prstClr>
              </a:outerShdw>
            </a:effectLst>
          </p:spPr>
          <p:txBody>
            <a:bodyPr lIns="91440" tIns="45720" rIns="91440" bIns="4572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defTabSz="914400">
                <a:spcAft>
                  <a:spcPts val="600"/>
                </a:spcAft>
                <a:defRPr/>
              </a:pPr>
              <a:r>
                <a:rPr kumimoji="0" lang="sv-SE" altLang="sv-SE" sz="2000" b="1" i="0" u="none" strike="noStrike" kern="0" cap="none" spc="0" normalizeH="0" baseline="0" noProof="0">
                  <a:ln>
                    <a:noFill/>
                  </a:ln>
                  <a:solidFill>
                    <a:prstClr val="black"/>
                  </a:solidFill>
                  <a:effectLst/>
                  <a:uLnTx/>
                  <a:uFillTx/>
                  <a:latin typeface="Arial"/>
                </a:rPr>
                <a:t>Ingen </a:t>
              </a:r>
              <a:r>
                <a:rPr lang="sv-SE" altLang="sv-SE" sz="2000" b="1" kern="0">
                  <a:solidFill>
                    <a:prstClr val="black"/>
                  </a:solidFill>
                  <a:latin typeface="Arial"/>
                </a:rPr>
                <a:t>gemensam </a:t>
              </a:r>
              <a:br>
                <a:rPr lang="sv-SE" altLang="sv-SE" sz="2000" b="1" kern="0">
                  <a:solidFill>
                    <a:prstClr val="black"/>
                  </a:solidFill>
                  <a:latin typeface="Arial"/>
                </a:rPr>
              </a:br>
              <a:r>
                <a:rPr kumimoji="0" lang="sv-SE" altLang="sv-SE" sz="2000" b="1" i="0" u="none" strike="noStrike" kern="0" cap="none" spc="0" normalizeH="0" baseline="0" noProof="0">
                  <a:ln>
                    <a:noFill/>
                  </a:ln>
                  <a:solidFill>
                    <a:prstClr val="black"/>
                  </a:solidFill>
                  <a:effectLst/>
                  <a:uLnTx/>
                  <a:uFillTx/>
                  <a:latin typeface="Arial"/>
                </a:rPr>
                <a:t>läkemedelslista</a:t>
              </a:r>
            </a:p>
          </p:txBody>
        </p:sp>
        <p:sp>
          <p:nvSpPr>
            <p:cNvPr id="21" name="Rektangel med rundade hörn 10">
              <a:extLst>
                <a:ext uri="{FF2B5EF4-FFF2-40B4-BE49-F238E27FC236}">
                  <a16:creationId xmlns:a16="http://schemas.microsoft.com/office/drawing/2014/main" id="{AE65ACD2-69C3-3199-D8E8-46D1AFD82520}"/>
                </a:ext>
              </a:extLst>
            </p:cNvPr>
            <p:cNvSpPr>
              <a:spLocks noChangeArrowheads="1"/>
            </p:cNvSpPr>
            <p:nvPr/>
          </p:nvSpPr>
          <p:spPr bwMode="auto">
            <a:xfrm>
              <a:off x="8104198" y="4348530"/>
              <a:ext cx="3456000" cy="1008000"/>
            </a:xfrm>
            <a:prstGeom prst="roundRect">
              <a:avLst>
                <a:gd name="adj" fmla="val 7449"/>
              </a:avLst>
            </a:prstGeom>
            <a:solidFill>
              <a:schemeClr val="tx2"/>
            </a:solidFill>
            <a:ln>
              <a:solidFill>
                <a:schemeClr val="accent1"/>
              </a:solidFill>
            </a:ln>
            <a:effectLst>
              <a:outerShdw blurRad="50800" dist="38100" dir="2700000" algn="tl" rotWithShape="0">
                <a:prstClr val="black">
                  <a:alpha val="40000"/>
                </a:prst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2000" b="1" i="0" u="none" strike="noStrike" kern="0" cap="none" spc="0" normalizeH="0" baseline="0" noProof="0">
                  <a:ln>
                    <a:noFill/>
                  </a:ln>
                  <a:solidFill>
                    <a:prstClr val="white"/>
                  </a:solidFill>
                  <a:effectLst/>
                  <a:uLnTx/>
                  <a:uFillTx/>
                  <a:latin typeface="Arial" panose="020B0604020202020204" pitchFamily="34" charset="0"/>
                </a:rPr>
                <a:t>Tidskrävande överlämningar mellan medarbetare</a:t>
              </a:r>
            </a:p>
          </p:txBody>
        </p:sp>
      </p:grpSp>
      <p:pic>
        <p:nvPicPr>
          <p:cNvPr id="23" name="Bildobjekt 22">
            <a:extLst>
              <a:ext uri="{FF2B5EF4-FFF2-40B4-BE49-F238E27FC236}">
                <a16:creationId xmlns:a16="http://schemas.microsoft.com/office/drawing/2014/main" id="{41401856-177D-43BB-4E4B-D04A494783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951" y="1567188"/>
            <a:ext cx="2438404" cy="67843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967502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DDFE6E4-07EA-20B8-DBBF-831D082FA8E1}"/>
              </a:ext>
            </a:extLst>
          </p:cNvPr>
          <p:cNvSpPr/>
          <p:nvPr/>
        </p:nvSpPr>
        <p:spPr>
          <a:xfrm>
            <a:off x="-78658" y="245806"/>
            <a:ext cx="7423355" cy="8589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1172560-E83C-B179-0214-7EBE45124602}"/>
              </a:ext>
            </a:extLst>
          </p:cNvPr>
          <p:cNvSpPr>
            <a:spLocks noGrp="1"/>
          </p:cNvSpPr>
          <p:nvPr>
            <p:ph type="title"/>
          </p:nvPr>
        </p:nvSpPr>
        <p:spPr/>
        <p:txBody>
          <a:bodyPr/>
          <a:lstStyle/>
          <a:p>
            <a:r>
              <a:rPr lang="sv-SE">
                <a:solidFill>
                  <a:schemeClr val="bg2"/>
                </a:solidFill>
              </a:rPr>
              <a:t>Nuläget leder till…</a:t>
            </a:r>
          </a:p>
        </p:txBody>
      </p:sp>
      <p:sp>
        <p:nvSpPr>
          <p:cNvPr id="4" name="textruta 3">
            <a:extLst>
              <a:ext uri="{FF2B5EF4-FFF2-40B4-BE49-F238E27FC236}">
                <a16:creationId xmlns:a16="http://schemas.microsoft.com/office/drawing/2014/main" id="{CE05B27E-45EE-E788-200E-E11721971CC0}"/>
              </a:ext>
            </a:extLst>
          </p:cNvPr>
          <p:cNvSpPr txBox="1"/>
          <p:nvPr/>
        </p:nvSpPr>
        <p:spPr>
          <a:xfrm>
            <a:off x="552982" y="1696073"/>
            <a:ext cx="5543018" cy="3903633"/>
          </a:xfrm>
          <a:prstGeom prst="rect">
            <a:avLst/>
          </a:prstGeom>
          <a:noFill/>
        </p:spPr>
        <p:txBody>
          <a:bodyPr wrap="square">
            <a:spAutoFit/>
          </a:bodyPr>
          <a:lstStyle/>
          <a:p>
            <a:pPr marL="457200" indent="-457200">
              <a:spcAft>
                <a:spcPts val="400"/>
              </a:spcAft>
              <a:buClr>
                <a:schemeClr val="tx2"/>
              </a:buClr>
              <a:buSzPct val="200000"/>
              <a:buFont typeface="Arial" panose="020B0604020202020204" pitchFamily="34" charset="0"/>
              <a:buChar char="•"/>
            </a:pPr>
            <a:r>
              <a:rPr lang="sv-SE" altLang="sv-SE" sz="1900"/>
              <a:t>Svårt få samlad bild av patienten och </a:t>
            </a:r>
            <a:br>
              <a:rPr lang="sv-SE" altLang="sv-SE" sz="1900"/>
            </a:br>
            <a:r>
              <a:rPr lang="sv-SE" altLang="sv-SE" sz="1900"/>
              <a:t>hens läkemedel</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Dokumentation i efterhand, exempelvis </a:t>
            </a:r>
            <a:br>
              <a:rPr lang="sv-SE" altLang="sv-SE" sz="1900"/>
            </a:br>
            <a:r>
              <a:rPr lang="sv-SE" altLang="sv-SE" sz="1900"/>
              <a:t>på post-it-lappar eller genom telefon-rapportering, kan leda till missad eller borttappad information, eller felaktigheter</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Fördröjning mellan diktering, ordination </a:t>
            </a:r>
            <a:br>
              <a:rPr lang="sv-SE" altLang="sv-SE" sz="1900"/>
            </a:br>
            <a:r>
              <a:rPr lang="sv-SE" altLang="sv-SE" sz="1900"/>
              <a:t>och dokumentation</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Medarbetare som arbetar på olika ställen behöver arbeta på flera sätt.</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Patienter får olika behandling på olika orter</a:t>
            </a:r>
          </a:p>
        </p:txBody>
      </p:sp>
      <p:sp>
        <p:nvSpPr>
          <p:cNvPr id="5" name="textruta 4">
            <a:extLst>
              <a:ext uri="{FF2B5EF4-FFF2-40B4-BE49-F238E27FC236}">
                <a16:creationId xmlns:a16="http://schemas.microsoft.com/office/drawing/2014/main" id="{DF91499D-B13B-CD21-A048-FFB7DDEC66FD}"/>
              </a:ext>
            </a:extLst>
          </p:cNvPr>
          <p:cNvSpPr txBox="1"/>
          <p:nvPr/>
        </p:nvSpPr>
        <p:spPr>
          <a:xfrm>
            <a:off x="6300102" y="1696073"/>
            <a:ext cx="5338916" cy="4335418"/>
          </a:xfrm>
          <a:prstGeom prst="rect">
            <a:avLst/>
          </a:prstGeom>
          <a:noFill/>
        </p:spPr>
        <p:txBody>
          <a:bodyPr wrap="square">
            <a:spAutoFit/>
          </a:bodyPr>
          <a:lstStyle/>
          <a:p>
            <a:pPr marL="457200" indent="-457200">
              <a:spcAft>
                <a:spcPts val="400"/>
              </a:spcAft>
              <a:buClr>
                <a:schemeClr val="tx2"/>
              </a:buClr>
              <a:buSzPct val="200000"/>
              <a:buFont typeface="Arial" panose="020B0604020202020204" pitchFamily="34" charset="0"/>
              <a:buChar char="•"/>
            </a:pPr>
            <a:r>
              <a:rPr lang="sv-SE" altLang="sv-SE" sz="1900"/>
              <a:t>Dubbelarbete, dubbeldokumentation med olika system</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Data kan inte användas för analys och forskningsunderlag</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Information om patienten finns inte på en enda plats, och kräver därför personliga överlämningar</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Begränsat kliniskt beslutsstöd, de flesta stöd är läkemedelsrelaterade</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Inget bra digitalt stöd för standardiserade vårdplaner och behandlingsplaner</a:t>
            </a:r>
          </a:p>
          <a:p>
            <a:pPr marL="457200" indent="-457200">
              <a:lnSpc>
                <a:spcPct val="150000"/>
              </a:lnSpc>
              <a:spcAft>
                <a:spcPts val="400"/>
              </a:spcAft>
              <a:buClr>
                <a:schemeClr val="accent1"/>
              </a:buClr>
              <a:buFont typeface="Symbol" panose="05050102010706020507" pitchFamily="18" charset="2"/>
              <a:buChar char=""/>
            </a:pPr>
            <a:endParaRPr lang="sv-SE" altLang="sv-SE" sz="1900"/>
          </a:p>
        </p:txBody>
      </p:sp>
      <p:grpSp>
        <p:nvGrpSpPr>
          <p:cNvPr id="11" name="Grupp 10">
            <a:extLst>
              <a:ext uri="{FF2B5EF4-FFF2-40B4-BE49-F238E27FC236}">
                <a16:creationId xmlns:a16="http://schemas.microsoft.com/office/drawing/2014/main" id="{0BDD7638-0D92-259F-3334-5F2AA8651BE5}"/>
              </a:ext>
            </a:extLst>
          </p:cNvPr>
          <p:cNvGrpSpPr/>
          <p:nvPr/>
        </p:nvGrpSpPr>
        <p:grpSpPr>
          <a:xfrm>
            <a:off x="3719245" y="5989081"/>
            <a:ext cx="11191373" cy="530524"/>
            <a:chOff x="3719245" y="5989081"/>
            <a:chExt cx="11191373" cy="530524"/>
          </a:xfrm>
        </p:grpSpPr>
        <p:sp>
          <p:nvSpPr>
            <p:cNvPr id="9" name="Rektangel 8">
              <a:extLst>
                <a:ext uri="{FF2B5EF4-FFF2-40B4-BE49-F238E27FC236}">
                  <a16:creationId xmlns:a16="http://schemas.microsoft.com/office/drawing/2014/main" id="{BEFDE977-5230-46D9-7D24-487441357CC1}"/>
                </a:ext>
              </a:extLst>
            </p:cNvPr>
            <p:cNvSpPr/>
            <p:nvPr/>
          </p:nvSpPr>
          <p:spPr>
            <a:xfrm>
              <a:off x="3719245" y="5989081"/>
              <a:ext cx="6924782" cy="5305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D15CEDEE-05A9-7281-6B98-B8E022B15B89}"/>
                </a:ext>
              </a:extLst>
            </p:cNvPr>
            <p:cNvSpPr txBox="1">
              <a:spLocks/>
            </p:cNvSpPr>
            <p:nvPr/>
          </p:nvSpPr>
          <p:spPr>
            <a:xfrm>
              <a:off x="3937818" y="6031492"/>
              <a:ext cx="10972800" cy="467566"/>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a:lstStyle>
            <a:p>
              <a:r>
                <a:rPr lang="sv-SE" sz="2000">
                  <a:solidFill>
                    <a:schemeClr val="bg2"/>
                  </a:solidFill>
                </a:rPr>
                <a:t>… en situation vi helt enkelt inte kan fortsätta med.</a:t>
              </a:r>
            </a:p>
          </p:txBody>
        </p:sp>
      </p:grpSp>
    </p:spTree>
    <p:extLst>
      <p:ext uri="{BB962C8B-B14F-4D97-AF65-F5344CB8AC3E}">
        <p14:creationId xmlns:p14="http://schemas.microsoft.com/office/powerpoint/2010/main" val="39175362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Varning med hel fyllning">
            <a:extLst>
              <a:ext uri="{FF2B5EF4-FFF2-40B4-BE49-F238E27FC236}">
                <a16:creationId xmlns:a16="http://schemas.microsoft.com/office/drawing/2014/main" id="{AD427F28-8392-8230-0FE4-5533260013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0162" y="-575044"/>
            <a:ext cx="7687932" cy="7687930"/>
          </a:xfrm>
          <a:prstGeom prst="rect">
            <a:avLst/>
          </a:prstGeom>
        </p:spPr>
      </p:pic>
      <p:sp>
        <p:nvSpPr>
          <p:cNvPr id="2" name="Rubrik 1">
            <a:extLst>
              <a:ext uri="{FF2B5EF4-FFF2-40B4-BE49-F238E27FC236}">
                <a16:creationId xmlns:a16="http://schemas.microsoft.com/office/drawing/2014/main" id="{A4692B30-9F8E-3395-3BE4-A6AEDDB4BB7B}"/>
              </a:ext>
            </a:extLst>
          </p:cNvPr>
          <p:cNvSpPr>
            <a:spLocks noGrp="1"/>
          </p:cNvSpPr>
          <p:nvPr>
            <p:ph type="title"/>
          </p:nvPr>
        </p:nvSpPr>
        <p:spPr/>
        <p:txBody>
          <a:bodyPr/>
          <a:lstStyle/>
          <a:p>
            <a:r>
              <a:rPr lang="sv-SE"/>
              <a:t>Vad riskeras om vi bara fortsätter som idag?</a:t>
            </a:r>
          </a:p>
        </p:txBody>
      </p:sp>
      <p:sp>
        <p:nvSpPr>
          <p:cNvPr id="3" name="Platshållare för innehåll 2">
            <a:extLst>
              <a:ext uri="{FF2B5EF4-FFF2-40B4-BE49-F238E27FC236}">
                <a16:creationId xmlns:a16="http://schemas.microsoft.com/office/drawing/2014/main" id="{DC8459C4-7C76-C66A-A9B4-0A801E8E9858}"/>
              </a:ext>
            </a:extLst>
          </p:cNvPr>
          <p:cNvSpPr>
            <a:spLocks noGrp="1"/>
          </p:cNvSpPr>
          <p:nvPr>
            <p:ph idx="1"/>
          </p:nvPr>
        </p:nvSpPr>
        <p:spPr>
          <a:xfrm>
            <a:off x="1482904" y="1838320"/>
            <a:ext cx="10250184" cy="4850257"/>
          </a:xfrm>
        </p:spPr>
        <p:txBody>
          <a:bodyPr/>
          <a:lstStyle/>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Våra system blir en enkel måltavla för angrepp utifrån</a:t>
            </a:r>
          </a:p>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Risker för patienternas liv och hälsa</a:t>
            </a:r>
          </a:p>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En ohållbar arbetsmiljö i vården</a:t>
            </a:r>
          </a:p>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Skåne halkar efter resten av Sverige</a:t>
            </a:r>
          </a:p>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Vi kommer inte klara framtidens vårdbehov</a:t>
            </a:r>
          </a:p>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Invånarna i Skåne får inte den vård de har rätt till</a:t>
            </a:r>
            <a:endParaRPr lang="sv-SE" sz="3200"/>
          </a:p>
        </p:txBody>
      </p:sp>
    </p:spTree>
    <p:extLst>
      <p:ext uri="{BB962C8B-B14F-4D97-AF65-F5344CB8AC3E}">
        <p14:creationId xmlns:p14="http://schemas.microsoft.com/office/powerpoint/2010/main" val="20278877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AF0F9A1-13E7-4667-328A-05D989E3FAE9}"/>
              </a:ext>
            </a:extLst>
          </p:cNvPr>
          <p:cNvSpPr/>
          <p:nvPr/>
        </p:nvSpPr>
        <p:spPr>
          <a:xfrm>
            <a:off x="6381552" y="1999953"/>
            <a:ext cx="4957011" cy="33420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Frihandsfigur: Form 37">
            <a:extLst>
              <a:ext uri="{FF2B5EF4-FFF2-40B4-BE49-F238E27FC236}">
                <a16:creationId xmlns:a16="http://schemas.microsoft.com/office/drawing/2014/main" id="{FAFC776C-9F7E-285E-467C-B024E8921A2B}"/>
              </a:ext>
            </a:extLst>
          </p:cNvPr>
          <p:cNvSpPr/>
          <p:nvPr/>
        </p:nvSpPr>
        <p:spPr>
          <a:xfrm>
            <a:off x="6294927" y="1876264"/>
            <a:ext cx="5143361" cy="4372821"/>
          </a:xfrm>
          <a:custGeom>
            <a:avLst/>
            <a:gdLst>
              <a:gd name="connsiteX0" fmla="*/ 4886194 w 5143361"/>
              <a:gd name="connsiteY0" fmla="*/ 0 h 4372821"/>
              <a:gd name="connsiteX1" fmla="*/ 257168 w 5143361"/>
              <a:gd name="connsiteY1" fmla="*/ 0 h 4372821"/>
              <a:gd name="connsiteX2" fmla="*/ 0 w 5143361"/>
              <a:gd name="connsiteY2" fmla="*/ 257168 h 4372821"/>
              <a:gd name="connsiteX3" fmla="*/ 0 w 5143361"/>
              <a:gd name="connsiteY3" fmla="*/ 3344150 h 4372821"/>
              <a:gd name="connsiteX4" fmla="*/ 257168 w 5143361"/>
              <a:gd name="connsiteY4" fmla="*/ 3601318 h 4372821"/>
              <a:gd name="connsiteX5" fmla="*/ 2121637 w 5143361"/>
              <a:gd name="connsiteY5" fmla="*/ 3601318 h 4372821"/>
              <a:gd name="connsiteX6" fmla="*/ 2121637 w 5143361"/>
              <a:gd name="connsiteY6" fmla="*/ 4244238 h 4372821"/>
              <a:gd name="connsiteX7" fmla="*/ 1414425 w 5143361"/>
              <a:gd name="connsiteY7" fmla="*/ 4244238 h 4372821"/>
              <a:gd name="connsiteX8" fmla="*/ 1414425 w 5143361"/>
              <a:gd name="connsiteY8" fmla="*/ 4372822 h 4372821"/>
              <a:gd name="connsiteX9" fmla="*/ 3728937 w 5143361"/>
              <a:gd name="connsiteY9" fmla="*/ 4372822 h 4372821"/>
              <a:gd name="connsiteX10" fmla="*/ 3728937 w 5143361"/>
              <a:gd name="connsiteY10" fmla="*/ 4244238 h 4372821"/>
              <a:gd name="connsiteX11" fmla="*/ 3021725 w 5143361"/>
              <a:gd name="connsiteY11" fmla="*/ 4244238 h 4372821"/>
              <a:gd name="connsiteX12" fmla="*/ 3021725 w 5143361"/>
              <a:gd name="connsiteY12" fmla="*/ 3601318 h 4372821"/>
              <a:gd name="connsiteX13" fmla="*/ 4886194 w 5143361"/>
              <a:gd name="connsiteY13" fmla="*/ 3601318 h 4372821"/>
              <a:gd name="connsiteX14" fmla="*/ 5143362 w 5143361"/>
              <a:gd name="connsiteY14" fmla="*/ 3344150 h 4372821"/>
              <a:gd name="connsiteX15" fmla="*/ 5143362 w 5143361"/>
              <a:gd name="connsiteY15" fmla="*/ 257168 h 4372821"/>
              <a:gd name="connsiteX16" fmla="*/ 4886194 w 5143361"/>
              <a:gd name="connsiteY16" fmla="*/ 0 h 4372821"/>
              <a:gd name="connsiteX17" fmla="*/ 2893141 w 5143361"/>
              <a:gd name="connsiteY17" fmla="*/ 4244495 h 4372821"/>
              <a:gd name="connsiteX18" fmla="*/ 2250221 w 5143361"/>
              <a:gd name="connsiteY18" fmla="*/ 4244495 h 4372821"/>
              <a:gd name="connsiteX19" fmla="*/ 2250221 w 5143361"/>
              <a:gd name="connsiteY19" fmla="*/ 3601575 h 4372821"/>
              <a:gd name="connsiteX20" fmla="*/ 2893141 w 5143361"/>
              <a:gd name="connsiteY20" fmla="*/ 3601575 h 4372821"/>
              <a:gd name="connsiteX21" fmla="*/ 5014778 w 5143361"/>
              <a:gd name="connsiteY21" fmla="*/ 3344407 h 4372821"/>
              <a:gd name="connsiteX22" fmla="*/ 4886194 w 5143361"/>
              <a:gd name="connsiteY22" fmla="*/ 3472991 h 4372821"/>
              <a:gd name="connsiteX23" fmla="*/ 257168 w 5143361"/>
              <a:gd name="connsiteY23" fmla="*/ 3472991 h 4372821"/>
              <a:gd name="connsiteX24" fmla="*/ 128584 w 5143361"/>
              <a:gd name="connsiteY24" fmla="*/ 3344407 h 4372821"/>
              <a:gd name="connsiteX25" fmla="*/ 128584 w 5143361"/>
              <a:gd name="connsiteY25" fmla="*/ 257168 h 4372821"/>
              <a:gd name="connsiteX26" fmla="*/ 257168 w 5143361"/>
              <a:gd name="connsiteY26" fmla="*/ 128584 h 4372821"/>
              <a:gd name="connsiteX27" fmla="*/ 4886194 w 5143361"/>
              <a:gd name="connsiteY27" fmla="*/ 128584 h 4372821"/>
              <a:gd name="connsiteX28" fmla="*/ 5014778 w 5143361"/>
              <a:gd name="connsiteY28" fmla="*/ 257168 h 437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43361" h="4372821">
                <a:moveTo>
                  <a:pt x="4886194" y="0"/>
                </a:moveTo>
                <a:lnTo>
                  <a:pt x="257168" y="0"/>
                </a:lnTo>
                <a:cubicBezTo>
                  <a:pt x="115314" y="424"/>
                  <a:pt x="424" y="115314"/>
                  <a:pt x="0" y="257168"/>
                </a:cubicBezTo>
                <a:lnTo>
                  <a:pt x="0" y="3344150"/>
                </a:lnTo>
                <a:cubicBezTo>
                  <a:pt x="459" y="3485991"/>
                  <a:pt x="115328" y="3600861"/>
                  <a:pt x="257168" y="3601318"/>
                </a:cubicBezTo>
                <a:lnTo>
                  <a:pt x="2121637" y="3601318"/>
                </a:lnTo>
                <a:lnTo>
                  <a:pt x="2121637" y="4244238"/>
                </a:lnTo>
                <a:lnTo>
                  <a:pt x="1414425" y="4244238"/>
                </a:lnTo>
                <a:lnTo>
                  <a:pt x="1414425" y="4372822"/>
                </a:lnTo>
                <a:lnTo>
                  <a:pt x="3728937" y="4372822"/>
                </a:lnTo>
                <a:lnTo>
                  <a:pt x="3728937" y="4244238"/>
                </a:lnTo>
                <a:lnTo>
                  <a:pt x="3021725" y="4244238"/>
                </a:lnTo>
                <a:lnTo>
                  <a:pt x="3021725" y="3601318"/>
                </a:lnTo>
                <a:lnTo>
                  <a:pt x="4886194" y="3601318"/>
                </a:lnTo>
                <a:cubicBezTo>
                  <a:pt x="5028035" y="3600861"/>
                  <a:pt x="5142905" y="3485991"/>
                  <a:pt x="5143362" y="3344150"/>
                </a:cubicBezTo>
                <a:lnTo>
                  <a:pt x="5143362" y="257168"/>
                </a:lnTo>
                <a:cubicBezTo>
                  <a:pt x="5142938" y="115314"/>
                  <a:pt x="5028048" y="424"/>
                  <a:pt x="4886194" y="0"/>
                </a:cubicBezTo>
                <a:close/>
                <a:moveTo>
                  <a:pt x="2893141" y="4244495"/>
                </a:moveTo>
                <a:lnTo>
                  <a:pt x="2250221" y="4244495"/>
                </a:lnTo>
                <a:lnTo>
                  <a:pt x="2250221" y="3601575"/>
                </a:lnTo>
                <a:lnTo>
                  <a:pt x="2893141" y="3601575"/>
                </a:lnTo>
                <a:close/>
                <a:moveTo>
                  <a:pt x="5014778" y="3344407"/>
                </a:moveTo>
                <a:cubicBezTo>
                  <a:pt x="5014778" y="3415423"/>
                  <a:pt x="4957211" y="3472991"/>
                  <a:pt x="4886194" y="3472991"/>
                </a:cubicBezTo>
                <a:lnTo>
                  <a:pt x="257168" y="3472991"/>
                </a:lnTo>
                <a:cubicBezTo>
                  <a:pt x="186151" y="3472991"/>
                  <a:pt x="128584" y="3415423"/>
                  <a:pt x="128584" y="3344407"/>
                </a:cubicBezTo>
                <a:lnTo>
                  <a:pt x="128584" y="257168"/>
                </a:lnTo>
                <a:cubicBezTo>
                  <a:pt x="128584" y="186151"/>
                  <a:pt x="186151" y="128584"/>
                  <a:pt x="257168" y="128584"/>
                </a:cubicBezTo>
                <a:lnTo>
                  <a:pt x="4886194" y="128584"/>
                </a:lnTo>
                <a:cubicBezTo>
                  <a:pt x="4957211" y="128584"/>
                  <a:pt x="5014778" y="186151"/>
                  <a:pt x="5014778" y="257168"/>
                </a:cubicBezTo>
                <a:close/>
              </a:path>
            </a:pathLst>
          </a:custGeom>
          <a:solidFill>
            <a:schemeClr val="accent1">
              <a:lumMod val="50000"/>
            </a:schemeClr>
          </a:solidFill>
          <a:ln w="64195" cap="flat">
            <a:noFill/>
            <a:prstDash val="solid"/>
            <a:miter/>
          </a:ln>
          <a:effectLst>
            <a:outerShdw blurRad="50800" dist="38100" dir="2700000" algn="tl" rotWithShape="0">
              <a:prstClr val="black">
                <a:alpha val="40000"/>
              </a:prstClr>
            </a:outerShdw>
          </a:effectLst>
        </p:spPr>
        <p:txBody>
          <a:bodyPr rtlCol="0" anchor="ctr"/>
          <a:lstStyle/>
          <a:p>
            <a:endParaRPr lang="sv-SE"/>
          </a:p>
        </p:txBody>
      </p:sp>
      <p:pic>
        <p:nvPicPr>
          <p:cNvPr id="23" name="Bild 22" descr="Dokument kontur">
            <a:extLst>
              <a:ext uri="{FF2B5EF4-FFF2-40B4-BE49-F238E27FC236}">
                <a16:creationId xmlns:a16="http://schemas.microsoft.com/office/drawing/2014/main" id="{D885B831-88BB-C3A5-42B0-5D0C0DA338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079291">
            <a:off x="7360736" y="2367784"/>
            <a:ext cx="1628898" cy="1628898"/>
          </a:xfrm>
          <a:prstGeom prst="rect">
            <a:avLst/>
          </a:prstGeom>
        </p:spPr>
      </p:pic>
      <p:pic>
        <p:nvPicPr>
          <p:cNvPr id="27" name="Bild 26" descr="Lista kontur">
            <a:extLst>
              <a:ext uri="{FF2B5EF4-FFF2-40B4-BE49-F238E27FC236}">
                <a16:creationId xmlns:a16="http://schemas.microsoft.com/office/drawing/2014/main" id="{EB8A3C20-2595-D8B4-6A1D-5B6F80DE06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50978">
            <a:off x="8670091" y="2452754"/>
            <a:ext cx="1594382" cy="1594382"/>
          </a:xfrm>
          <a:prstGeom prst="rect">
            <a:avLst/>
          </a:prstGeom>
        </p:spPr>
      </p:pic>
      <p:sp>
        <p:nvSpPr>
          <p:cNvPr id="35" name="Frihandsfigur: Form 34">
            <a:extLst>
              <a:ext uri="{FF2B5EF4-FFF2-40B4-BE49-F238E27FC236}">
                <a16:creationId xmlns:a16="http://schemas.microsoft.com/office/drawing/2014/main" id="{E802FCC4-9E44-8968-9D59-011F90DEA2B0}"/>
              </a:ext>
            </a:extLst>
          </p:cNvPr>
          <p:cNvSpPr/>
          <p:nvPr/>
        </p:nvSpPr>
        <p:spPr>
          <a:xfrm rot="20363967">
            <a:off x="8198586" y="1131662"/>
            <a:ext cx="359550" cy="555326"/>
          </a:xfrm>
          <a:custGeom>
            <a:avLst/>
            <a:gdLst>
              <a:gd name="connsiteX0" fmla="*/ 28186 w 156354"/>
              <a:gd name="connsiteY0" fmla="*/ 212398 h 220170"/>
              <a:gd name="connsiteX1" fmla="*/ 19127 w 156354"/>
              <a:gd name="connsiteY1" fmla="*/ 173098 h 220170"/>
              <a:gd name="connsiteX2" fmla="*/ 126408 w 156354"/>
              <a:gd name="connsiteY2" fmla="*/ 63884 h 220170"/>
              <a:gd name="connsiteX3" fmla="*/ 128331 w 156354"/>
              <a:gd name="connsiteY3" fmla="*/ 63884 h 220170"/>
              <a:gd name="connsiteX4" fmla="*/ 129189 w 156354"/>
              <a:gd name="connsiteY4" fmla="*/ 63884 h 220170"/>
              <a:gd name="connsiteX5" fmla="*/ 129255 w 156354"/>
              <a:gd name="connsiteY5" fmla="*/ 64046 h 220170"/>
              <a:gd name="connsiteX6" fmla="*/ 79001 w 156354"/>
              <a:gd name="connsiteY6" fmla="*/ 114300 h 220170"/>
              <a:gd name="connsiteX7" fmla="*/ 92470 w 156354"/>
              <a:gd name="connsiteY7" fmla="*/ 127768 h 220170"/>
              <a:gd name="connsiteX8" fmla="*/ 156354 w 156354"/>
              <a:gd name="connsiteY8" fmla="*/ 63884 h 220170"/>
              <a:gd name="connsiteX9" fmla="*/ 92470 w 156354"/>
              <a:gd name="connsiteY9" fmla="*/ 0 h 220170"/>
              <a:gd name="connsiteX10" fmla="*/ 79001 w 156354"/>
              <a:gd name="connsiteY10" fmla="*/ 13468 h 220170"/>
              <a:gd name="connsiteX11" fmla="*/ 110986 w 156354"/>
              <a:gd name="connsiteY11" fmla="*/ 45453 h 220170"/>
              <a:gd name="connsiteX12" fmla="*/ 110929 w 156354"/>
              <a:gd name="connsiteY12" fmla="*/ 45615 h 220170"/>
              <a:gd name="connsiteX13" fmla="*/ 765 w 156354"/>
              <a:gd name="connsiteY13" fmla="*/ 183154 h 220170"/>
              <a:gd name="connsiteX14" fmla="*/ 10793 w 156354"/>
              <a:gd name="connsiteY14" fmla="*/ 220170 h 22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354" h="220170">
                <a:moveTo>
                  <a:pt x="28186" y="212398"/>
                </a:moveTo>
                <a:cubicBezTo>
                  <a:pt x="22635" y="200013"/>
                  <a:pt x="19559" y="186662"/>
                  <a:pt x="19127" y="173098"/>
                </a:cubicBezTo>
                <a:cubicBezTo>
                  <a:pt x="18594" y="113314"/>
                  <a:pt x="66625" y="64418"/>
                  <a:pt x="126408" y="63884"/>
                </a:cubicBezTo>
                <a:cubicBezTo>
                  <a:pt x="127049" y="63878"/>
                  <a:pt x="127690" y="63878"/>
                  <a:pt x="128331" y="63884"/>
                </a:cubicBezTo>
                <a:lnTo>
                  <a:pt x="129189" y="63884"/>
                </a:lnTo>
                <a:cubicBezTo>
                  <a:pt x="129313" y="63884"/>
                  <a:pt x="129341" y="63960"/>
                  <a:pt x="129255" y="64046"/>
                </a:cubicBezTo>
                <a:lnTo>
                  <a:pt x="79001" y="114300"/>
                </a:lnTo>
                <a:lnTo>
                  <a:pt x="92470" y="127768"/>
                </a:lnTo>
                <a:lnTo>
                  <a:pt x="156354" y="63884"/>
                </a:lnTo>
                <a:lnTo>
                  <a:pt x="92470" y="0"/>
                </a:lnTo>
                <a:lnTo>
                  <a:pt x="79001" y="13468"/>
                </a:lnTo>
                <a:lnTo>
                  <a:pt x="110986" y="45453"/>
                </a:lnTo>
                <a:cubicBezTo>
                  <a:pt x="111063" y="45530"/>
                  <a:pt x="110986" y="45606"/>
                  <a:pt x="110929" y="45615"/>
                </a:cubicBezTo>
                <a:cubicBezTo>
                  <a:pt x="42527" y="53174"/>
                  <a:pt x="-6795" y="114753"/>
                  <a:pt x="765" y="183154"/>
                </a:cubicBezTo>
                <a:cubicBezTo>
                  <a:pt x="2178" y="195937"/>
                  <a:pt x="5560" y="208423"/>
                  <a:pt x="10793" y="220170"/>
                </a:cubicBezTo>
                <a:close/>
              </a:path>
            </a:pathLst>
          </a:custGeom>
          <a:solidFill>
            <a:schemeClr val="tx2"/>
          </a:solidFill>
          <a:ln w="9525"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C9925E93-5C8B-A058-A032-27A7139F8A07}"/>
              </a:ext>
            </a:extLst>
          </p:cNvPr>
          <p:cNvSpPr/>
          <p:nvPr/>
        </p:nvSpPr>
        <p:spPr>
          <a:xfrm rot="19779521">
            <a:off x="9237438" y="1197266"/>
            <a:ext cx="359550" cy="555326"/>
          </a:xfrm>
          <a:custGeom>
            <a:avLst/>
            <a:gdLst>
              <a:gd name="connsiteX0" fmla="*/ 128168 w 156354"/>
              <a:gd name="connsiteY0" fmla="*/ 7772 h 220170"/>
              <a:gd name="connsiteX1" fmla="*/ 137227 w 156354"/>
              <a:gd name="connsiteY1" fmla="*/ 47073 h 220170"/>
              <a:gd name="connsiteX2" fmla="*/ 29946 w 156354"/>
              <a:gd name="connsiteY2" fmla="*/ 156286 h 220170"/>
              <a:gd name="connsiteX3" fmla="*/ 28023 w 156354"/>
              <a:gd name="connsiteY3" fmla="*/ 156286 h 220170"/>
              <a:gd name="connsiteX4" fmla="*/ 27165 w 156354"/>
              <a:gd name="connsiteY4" fmla="*/ 156286 h 220170"/>
              <a:gd name="connsiteX5" fmla="*/ 27099 w 156354"/>
              <a:gd name="connsiteY5" fmla="*/ 156124 h 220170"/>
              <a:gd name="connsiteX6" fmla="*/ 77353 w 156354"/>
              <a:gd name="connsiteY6" fmla="*/ 105870 h 220170"/>
              <a:gd name="connsiteX7" fmla="*/ 63884 w 156354"/>
              <a:gd name="connsiteY7" fmla="*/ 92402 h 220170"/>
              <a:gd name="connsiteX8" fmla="*/ 0 w 156354"/>
              <a:gd name="connsiteY8" fmla="*/ 156286 h 220170"/>
              <a:gd name="connsiteX9" fmla="*/ 63884 w 156354"/>
              <a:gd name="connsiteY9" fmla="*/ 220170 h 220170"/>
              <a:gd name="connsiteX10" fmla="*/ 77353 w 156354"/>
              <a:gd name="connsiteY10" fmla="*/ 206702 h 220170"/>
              <a:gd name="connsiteX11" fmla="*/ 45368 w 156354"/>
              <a:gd name="connsiteY11" fmla="*/ 174717 h 220170"/>
              <a:gd name="connsiteX12" fmla="*/ 45425 w 156354"/>
              <a:gd name="connsiteY12" fmla="*/ 174555 h 220170"/>
              <a:gd name="connsiteX13" fmla="*/ 155589 w 156354"/>
              <a:gd name="connsiteY13" fmla="*/ 37016 h 220170"/>
              <a:gd name="connsiteX14" fmla="*/ 145561 w 156354"/>
              <a:gd name="connsiteY14" fmla="*/ 0 h 22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354" h="220170">
                <a:moveTo>
                  <a:pt x="128168" y="7772"/>
                </a:moveTo>
                <a:cubicBezTo>
                  <a:pt x="133719" y="20158"/>
                  <a:pt x="136795" y="33508"/>
                  <a:pt x="137227" y="47073"/>
                </a:cubicBezTo>
                <a:cubicBezTo>
                  <a:pt x="137760" y="106856"/>
                  <a:pt x="89729" y="155753"/>
                  <a:pt x="29946" y="156286"/>
                </a:cubicBezTo>
                <a:cubicBezTo>
                  <a:pt x="29305" y="156292"/>
                  <a:pt x="28664" y="156292"/>
                  <a:pt x="28023" y="156286"/>
                </a:cubicBezTo>
                <a:lnTo>
                  <a:pt x="27165" y="156286"/>
                </a:lnTo>
                <a:cubicBezTo>
                  <a:pt x="27041" y="156286"/>
                  <a:pt x="27013" y="156210"/>
                  <a:pt x="27099" y="156124"/>
                </a:cubicBezTo>
                <a:lnTo>
                  <a:pt x="77353" y="105870"/>
                </a:lnTo>
                <a:lnTo>
                  <a:pt x="63884" y="92402"/>
                </a:lnTo>
                <a:lnTo>
                  <a:pt x="0" y="156286"/>
                </a:lnTo>
                <a:lnTo>
                  <a:pt x="63884" y="220170"/>
                </a:lnTo>
                <a:lnTo>
                  <a:pt x="77353" y="206702"/>
                </a:lnTo>
                <a:lnTo>
                  <a:pt x="45368" y="174717"/>
                </a:lnTo>
                <a:cubicBezTo>
                  <a:pt x="45291" y="174641"/>
                  <a:pt x="45368" y="174565"/>
                  <a:pt x="45425" y="174555"/>
                </a:cubicBezTo>
                <a:cubicBezTo>
                  <a:pt x="113827" y="166996"/>
                  <a:pt x="163149" y="105417"/>
                  <a:pt x="155589" y="37016"/>
                </a:cubicBezTo>
                <a:cubicBezTo>
                  <a:pt x="154176" y="24234"/>
                  <a:pt x="150794" y="11747"/>
                  <a:pt x="145561" y="0"/>
                </a:cubicBezTo>
                <a:close/>
              </a:path>
            </a:pathLst>
          </a:custGeom>
          <a:solidFill>
            <a:schemeClr val="tx2"/>
          </a:solidFill>
          <a:ln w="9525" cap="flat">
            <a:noFill/>
            <a:prstDash val="solid"/>
            <a:miter/>
          </a:ln>
        </p:spPr>
        <p:txBody>
          <a:bodyPr rtlCol="0" anchor="ctr"/>
          <a:lstStyle/>
          <a:p>
            <a:endParaRPr lang="sv-SE"/>
          </a:p>
        </p:txBody>
      </p:sp>
      <p:pic>
        <p:nvPicPr>
          <p:cNvPr id="21" name="Bild 20" descr="Mapp med hel fyllning">
            <a:extLst>
              <a:ext uri="{FF2B5EF4-FFF2-40B4-BE49-F238E27FC236}">
                <a16:creationId xmlns:a16="http://schemas.microsoft.com/office/drawing/2014/main" id="{AB7812D7-851D-7605-2045-0696F80657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45988" y="3171454"/>
            <a:ext cx="1985374" cy="1985374"/>
          </a:xfrm>
          <a:prstGeom prst="rect">
            <a:avLst/>
          </a:prstGeom>
          <a:effectLst>
            <a:outerShdw blurRad="50800" dist="38100" dir="2700000" algn="tl" rotWithShape="0">
              <a:prstClr val="black">
                <a:alpha val="40000"/>
              </a:prstClr>
            </a:outerShdw>
          </a:effectLst>
        </p:spPr>
      </p:pic>
      <p:grpSp>
        <p:nvGrpSpPr>
          <p:cNvPr id="7" name="Grupp 6">
            <a:extLst>
              <a:ext uri="{FF2B5EF4-FFF2-40B4-BE49-F238E27FC236}">
                <a16:creationId xmlns:a16="http://schemas.microsoft.com/office/drawing/2014/main" id="{A5169CAF-9ADF-6A2D-A0C1-9C9A512247FA}"/>
              </a:ext>
            </a:extLst>
          </p:cNvPr>
          <p:cNvGrpSpPr/>
          <p:nvPr/>
        </p:nvGrpSpPr>
        <p:grpSpPr>
          <a:xfrm>
            <a:off x="8351193" y="354769"/>
            <a:ext cx="1202954" cy="851863"/>
            <a:chOff x="8296849" y="254583"/>
            <a:chExt cx="1202954" cy="851863"/>
          </a:xfrm>
          <a:solidFill>
            <a:schemeClr val="tx2"/>
          </a:solidFill>
        </p:grpSpPr>
        <p:pic>
          <p:nvPicPr>
            <p:cNvPr id="16" name="Bild 15" descr="Sjukhus med hel fyllning">
              <a:extLst>
                <a:ext uri="{FF2B5EF4-FFF2-40B4-BE49-F238E27FC236}">
                  <a16:creationId xmlns:a16="http://schemas.microsoft.com/office/drawing/2014/main" id="{D27CA803-4D1C-45CF-502D-20949B6A20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76389" y="254583"/>
              <a:ext cx="723414" cy="723414"/>
            </a:xfrm>
            <a:prstGeom prst="rect">
              <a:avLst/>
            </a:prstGeom>
          </p:spPr>
        </p:pic>
        <p:pic>
          <p:nvPicPr>
            <p:cNvPr id="20" name="Bild 19" descr="Läkares kvinna med hel fyllning">
              <a:extLst>
                <a:ext uri="{FF2B5EF4-FFF2-40B4-BE49-F238E27FC236}">
                  <a16:creationId xmlns:a16="http://schemas.microsoft.com/office/drawing/2014/main" id="{7DDE36B1-8AC0-D9EA-F11C-1E25435F8B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96849" y="383032"/>
              <a:ext cx="723414" cy="723414"/>
            </a:xfrm>
            <a:prstGeom prst="rect">
              <a:avLst/>
            </a:prstGeom>
          </p:spPr>
        </p:pic>
      </p:grpSp>
      <p:grpSp>
        <p:nvGrpSpPr>
          <p:cNvPr id="5" name="Grupp 4">
            <a:extLst>
              <a:ext uri="{FF2B5EF4-FFF2-40B4-BE49-F238E27FC236}">
                <a16:creationId xmlns:a16="http://schemas.microsoft.com/office/drawing/2014/main" id="{B224658F-5813-1715-F0FE-D176AB56B2DA}"/>
              </a:ext>
            </a:extLst>
          </p:cNvPr>
          <p:cNvGrpSpPr/>
          <p:nvPr/>
        </p:nvGrpSpPr>
        <p:grpSpPr>
          <a:xfrm>
            <a:off x="7119354" y="951775"/>
            <a:ext cx="1159142" cy="816918"/>
            <a:chOff x="6522414" y="845931"/>
            <a:chExt cx="1159142" cy="816918"/>
          </a:xfrm>
          <a:solidFill>
            <a:schemeClr val="tx2"/>
          </a:solidFill>
        </p:grpSpPr>
        <p:pic>
          <p:nvPicPr>
            <p:cNvPr id="6" name="Bild 5" descr="Mitella med hel fyllning">
              <a:extLst>
                <a:ext uri="{FF2B5EF4-FFF2-40B4-BE49-F238E27FC236}">
                  <a16:creationId xmlns:a16="http://schemas.microsoft.com/office/drawing/2014/main" id="{0789450D-B871-3D1C-FEEA-1C1EA93093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58142" y="939435"/>
              <a:ext cx="723414" cy="723414"/>
            </a:xfrm>
            <a:prstGeom prst="rect">
              <a:avLst/>
            </a:prstGeom>
          </p:spPr>
        </p:pic>
        <p:pic>
          <p:nvPicPr>
            <p:cNvPr id="24" name="Bild 23" descr="Hus med hel fyllning">
              <a:extLst>
                <a:ext uri="{FF2B5EF4-FFF2-40B4-BE49-F238E27FC236}">
                  <a16:creationId xmlns:a16="http://schemas.microsoft.com/office/drawing/2014/main" id="{4CF932C6-3D2E-AD6E-5E99-2342285EFE3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22414" y="845931"/>
              <a:ext cx="723414" cy="723414"/>
            </a:xfrm>
            <a:prstGeom prst="rect">
              <a:avLst/>
            </a:prstGeom>
          </p:spPr>
        </p:pic>
      </p:grpSp>
      <p:grpSp>
        <p:nvGrpSpPr>
          <p:cNvPr id="8" name="Grupp 7">
            <a:extLst>
              <a:ext uri="{FF2B5EF4-FFF2-40B4-BE49-F238E27FC236}">
                <a16:creationId xmlns:a16="http://schemas.microsoft.com/office/drawing/2014/main" id="{19364D2A-C615-D8DE-0986-942F70A20745}"/>
              </a:ext>
            </a:extLst>
          </p:cNvPr>
          <p:cNvGrpSpPr/>
          <p:nvPr/>
        </p:nvGrpSpPr>
        <p:grpSpPr>
          <a:xfrm>
            <a:off x="9506503" y="770736"/>
            <a:ext cx="1086447" cy="1035239"/>
            <a:chOff x="9929254" y="510250"/>
            <a:chExt cx="1086447" cy="1035239"/>
          </a:xfrm>
          <a:solidFill>
            <a:schemeClr val="tx2"/>
          </a:solidFill>
        </p:grpSpPr>
        <p:pic>
          <p:nvPicPr>
            <p:cNvPr id="9" name="Bild 8" descr="Sjukvård med hel fyllning">
              <a:extLst>
                <a:ext uri="{FF2B5EF4-FFF2-40B4-BE49-F238E27FC236}">
                  <a16:creationId xmlns:a16="http://schemas.microsoft.com/office/drawing/2014/main" id="{C9D31743-EE12-4ED2-0CFE-0BCFF0699F1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52850" y="510250"/>
              <a:ext cx="281700" cy="281700"/>
            </a:xfrm>
            <a:prstGeom prst="rect">
              <a:avLst/>
            </a:prstGeom>
          </p:spPr>
        </p:pic>
        <p:pic>
          <p:nvPicPr>
            <p:cNvPr id="18" name="Bild 17" descr="Callcenter med hel fyllning">
              <a:extLst>
                <a:ext uri="{FF2B5EF4-FFF2-40B4-BE49-F238E27FC236}">
                  <a16:creationId xmlns:a16="http://schemas.microsoft.com/office/drawing/2014/main" id="{D48BD1BE-F389-7521-26A2-A9B81336EA3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292287" y="822075"/>
              <a:ext cx="723414" cy="723414"/>
            </a:xfrm>
            <a:prstGeom prst="rect">
              <a:avLst/>
            </a:prstGeom>
          </p:spPr>
        </p:pic>
        <p:pic>
          <p:nvPicPr>
            <p:cNvPr id="28" name="Bild 27" descr="Byggnad med hel fyllning">
              <a:extLst>
                <a:ext uri="{FF2B5EF4-FFF2-40B4-BE49-F238E27FC236}">
                  <a16:creationId xmlns:a16="http://schemas.microsoft.com/office/drawing/2014/main" id="{53C3F709-77A2-D383-2CAE-7CFC4C98CA3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929254" y="698386"/>
              <a:ext cx="723414" cy="723414"/>
            </a:xfrm>
            <a:prstGeom prst="rect">
              <a:avLst/>
            </a:prstGeom>
          </p:spPr>
        </p:pic>
      </p:grpSp>
      <p:sp>
        <p:nvSpPr>
          <p:cNvPr id="12" name="Rubrik 11">
            <a:extLst>
              <a:ext uri="{FF2B5EF4-FFF2-40B4-BE49-F238E27FC236}">
                <a16:creationId xmlns:a16="http://schemas.microsoft.com/office/drawing/2014/main" id="{4C535905-E524-9775-D8FC-1937323705E9}"/>
              </a:ext>
            </a:extLst>
          </p:cNvPr>
          <p:cNvSpPr>
            <a:spLocks noGrp="1"/>
          </p:cNvSpPr>
          <p:nvPr>
            <p:ph type="title"/>
          </p:nvPr>
        </p:nvSpPr>
        <p:spPr>
          <a:xfrm>
            <a:off x="342874" y="165524"/>
            <a:ext cx="5800314" cy="1143000"/>
          </a:xfrm>
        </p:spPr>
        <p:txBody>
          <a:bodyPr/>
          <a:lstStyle/>
          <a:p>
            <a:pPr>
              <a:lnSpc>
                <a:spcPct val="100000"/>
              </a:lnSpc>
            </a:pPr>
            <a:r>
              <a:rPr lang="sv-SE" sz="2800">
                <a:solidFill>
                  <a:schemeClr val="bg1"/>
                </a:solidFill>
              </a:rPr>
              <a:t>Vad är Skånes digitala vårdsystem (SDV)?</a:t>
            </a:r>
            <a:endParaRPr lang="sv-SE" sz="3200">
              <a:solidFill>
                <a:schemeClr val="bg1"/>
              </a:solidFill>
            </a:endParaRPr>
          </a:p>
        </p:txBody>
      </p:sp>
      <p:sp>
        <p:nvSpPr>
          <p:cNvPr id="13" name="Platshållare för innehåll 3">
            <a:extLst>
              <a:ext uri="{FF2B5EF4-FFF2-40B4-BE49-F238E27FC236}">
                <a16:creationId xmlns:a16="http://schemas.microsoft.com/office/drawing/2014/main" id="{48B7DD0B-CBFA-B4C3-1CCF-D44EA1E3C159}"/>
              </a:ext>
            </a:extLst>
          </p:cNvPr>
          <p:cNvSpPr>
            <a:spLocks noGrp="1"/>
          </p:cNvSpPr>
          <p:nvPr>
            <p:ph sz="half" idx="1"/>
          </p:nvPr>
        </p:nvSpPr>
        <p:spPr>
          <a:xfrm>
            <a:off x="140317" y="1312073"/>
            <a:ext cx="5778471" cy="5257800"/>
          </a:xfrm>
        </p:spPr>
        <p:txBody>
          <a:bodyPr/>
          <a:lstStyle/>
          <a:p>
            <a:pPr marL="342900" indent="-342900">
              <a:buClr>
                <a:schemeClr val="accent1"/>
              </a:buClr>
              <a:buSzPct val="150000"/>
              <a:buFont typeface="Arial" panose="020B0604020202020204" pitchFamily="34" charset="0"/>
              <a:buChar char="•"/>
              <a:tabLst>
                <a:tab pos="4483100" algn="l"/>
              </a:tabLst>
            </a:pPr>
            <a:r>
              <a:rPr lang="sv-SE" altLang="sv-SE" sz="2000">
                <a:solidFill>
                  <a:prstClr val="black"/>
                </a:solidFill>
              </a:rPr>
              <a:t>Ersätter omkring 30 äldre centrala system med en sammanhållen vårdinformations-miljö.</a:t>
            </a:r>
          </a:p>
          <a:p>
            <a:pPr marL="342900" indent="-342900">
              <a:buClr>
                <a:schemeClr val="accent1"/>
              </a:buClr>
              <a:buSzPct val="150000"/>
            </a:pPr>
            <a:r>
              <a:rPr lang="sv-SE" sz="2000">
                <a:solidFill>
                  <a:prstClr val="black"/>
                </a:solidFill>
              </a:rPr>
              <a:t>Knyter samman vården i Skåne genom att offentlig och privat drivna vårdmottagningar och sjukhus kommer att arbeta i samma digitala miljö.</a:t>
            </a:r>
          </a:p>
          <a:p>
            <a:pPr marL="342900" indent="-342900">
              <a:buClr>
                <a:schemeClr val="accent1"/>
              </a:buClr>
              <a:buSzPct val="150000"/>
            </a:pPr>
            <a:r>
              <a:rPr lang="sv-SE" sz="2000">
                <a:solidFill>
                  <a:prstClr val="black"/>
                </a:solidFill>
              </a:rPr>
              <a:t>Samlar all aktuell information om patienten, i realtid.</a:t>
            </a:r>
          </a:p>
          <a:p>
            <a:pPr marL="342900" indent="-342900">
              <a:buClr>
                <a:schemeClr val="accent1"/>
              </a:buClr>
              <a:buSzPct val="150000"/>
            </a:pPr>
            <a:r>
              <a:rPr lang="sv-SE" sz="2000">
                <a:solidFill>
                  <a:prstClr val="black"/>
                </a:solidFill>
              </a:rPr>
              <a:t>Information följer med patienten </a:t>
            </a:r>
            <a:br>
              <a:rPr lang="sv-SE" sz="2000">
                <a:solidFill>
                  <a:prstClr val="black"/>
                </a:solidFill>
              </a:rPr>
            </a:br>
            <a:r>
              <a:rPr lang="sv-SE" sz="2000">
                <a:solidFill>
                  <a:prstClr val="black"/>
                </a:solidFill>
              </a:rPr>
              <a:t>– oavsett var i Skåne hen söker vård.</a:t>
            </a:r>
          </a:p>
          <a:p>
            <a:pPr marL="342900" indent="-342900">
              <a:buClr>
                <a:schemeClr val="accent1"/>
              </a:buClr>
              <a:buSzPct val="150000"/>
            </a:pPr>
            <a:r>
              <a:rPr lang="sv-SE" sz="2000">
                <a:solidFill>
                  <a:prstClr val="black"/>
                </a:solidFill>
              </a:rPr>
              <a:t>Vi får </a:t>
            </a:r>
            <a:r>
              <a:rPr lang="sv-SE" sz="2000" b="1">
                <a:solidFill>
                  <a:prstClr val="black"/>
                </a:solidFill>
              </a:rPr>
              <a:t>en</a:t>
            </a:r>
            <a:r>
              <a:rPr lang="sv-SE" sz="2000">
                <a:solidFill>
                  <a:prstClr val="black"/>
                </a:solidFill>
              </a:rPr>
              <a:t> journal och </a:t>
            </a:r>
            <a:r>
              <a:rPr lang="sv-SE" sz="2000" b="1">
                <a:solidFill>
                  <a:prstClr val="black"/>
                </a:solidFill>
              </a:rPr>
              <a:t>en</a:t>
            </a:r>
            <a:r>
              <a:rPr lang="sv-SE" sz="2000">
                <a:solidFill>
                  <a:prstClr val="black"/>
                </a:solidFill>
              </a:rPr>
              <a:t> läkemedelslista per patient/invånare.</a:t>
            </a:r>
          </a:p>
        </p:txBody>
      </p:sp>
    </p:spTree>
    <p:extLst>
      <p:ext uri="{BB962C8B-B14F-4D97-AF65-F5344CB8AC3E}">
        <p14:creationId xmlns:p14="http://schemas.microsoft.com/office/powerpoint/2010/main" val="13061465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altLang="sv-SE"/>
              <a:t>Varför ett nytt digitalt vårdsystem?</a:t>
            </a:r>
          </a:p>
        </p:txBody>
      </p:sp>
      <p:sp>
        <p:nvSpPr>
          <p:cNvPr id="3" name="Platshållare för innehåll 2"/>
          <p:cNvSpPr>
            <a:spLocks noGrp="1"/>
          </p:cNvSpPr>
          <p:nvPr>
            <p:ph sz="half" idx="1"/>
          </p:nvPr>
        </p:nvSpPr>
        <p:spPr>
          <a:xfrm>
            <a:off x="609600" y="1600201"/>
            <a:ext cx="5486400" cy="4983161"/>
          </a:xfrm>
        </p:spPr>
        <p:txBody>
          <a:bodyPr/>
          <a:lstStyle/>
          <a:p>
            <a:pPr>
              <a:lnSpc>
                <a:spcPct val="100000"/>
              </a:lnSpc>
              <a:spcBef>
                <a:spcPts val="1800"/>
              </a:spcBef>
              <a:buSzPct val="140000"/>
              <a:defRPr/>
            </a:pPr>
            <a:r>
              <a:rPr lang="sv-SE" sz="2400" b="1">
                <a:solidFill>
                  <a:srgbClr val="307C8E"/>
                </a:solidFill>
              </a:rPr>
              <a:t>Öka säkerheten, hållbarheten</a:t>
            </a:r>
            <a:br>
              <a:rPr lang="sv-SE" sz="2400" b="1">
                <a:solidFill>
                  <a:srgbClr val="307C8E"/>
                </a:solidFill>
              </a:rPr>
            </a:br>
            <a:r>
              <a:rPr lang="sv-SE" sz="2400" b="1">
                <a:solidFill>
                  <a:srgbClr val="307C8E"/>
                </a:solidFill>
              </a:rPr>
              <a:t>och utvecklingsmöjligheterna</a:t>
            </a:r>
            <a:br>
              <a:rPr lang="sv-SE" sz="2400" b="1">
                <a:solidFill>
                  <a:srgbClr val="307C8E"/>
                </a:solidFill>
              </a:rPr>
            </a:br>
            <a:r>
              <a:rPr lang="sv-SE" sz="2400">
                <a:solidFill>
                  <a:prstClr val="black"/>
                </a:solidFill>
              </a:rPr>
              <a:t>– genom en gemensam IT-miljö </a:t>
            </a:r>
            <a:br>
              <a:rPr lang="sv-SE" sz="2400">
                <a:solidFill>
                  <a:prstClr val="black"/>
                </a:solidFill>
              </a:rPr>
            </a:br>
            <a:r>
              <a:rPr lang="sv-SE" sz="2400">
                <a:solidFill>
                  <a:prstClr val="black"/>
                </a:solidFill>
              </a:rPr>
              <a:t>som lägger grunden för hälso- </a:t>
            </a:r>
            <a:br>
              <a:rPr lang="sv-SE" sz="2400">
                <a:solidFill>
                  <a:prstClr val="black"/>
                </a:solidFill>
              </a:rPr>
            </a:br>
            <a:r>
              <a:rPr lang="sv-SE" sz="2400">
                <a:solidFill>
                  <a:prstClr val="black"/>
                </a:solidFill>
              </a:rPr>
              <a:t>och sjukvårdens digitalisering. </a:t>
            </a:r>
          </a:p>
          <a:p>
            <a:pPr marL="228600" marR="0" lvl="0" indent="-228600" algn="l" defTabSz="914400" rtl="0" eaLnBrk="1" fontAlgn="auto" latinLnBrk="0" hangingPunct="1">
              <a:lnSpc>
                <a:spcPct val="100000"/>
              </a:lnSpc>
              <a:spcBef>
                <a:spcPts val="1800"/>
              </a:spcBef>
              <a:spcAft>
                <a:spcPts val="0"/>
              </a:spcAft>
              <a:buClrTx/>
              <a:buSzPct val="140000"/>
              <a:buFont typeface="Arial" panose="020B0604020202020204" pitchFamily="34" charset="0"/>
              <a:buChar char="•"/>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Uppnå bättre tillgänglighet </a:t>
            </a:r>
            <a:b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b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 genom </a:t>
            </a:r>
            <a:r>
              <a:rPr lang="sv-SE" sz="2400">
                <a:solidFill>
                  <a:prstClr val="black"/>
                </a:solidFill>
                <a:latin typeface="Arial" panose="020B0604020202020204"/>
              </a:rPr>
              <a:t>använda våra </a:t>
            </a: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resurser </a:t>
            </a:r>
            <a:b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på ett bättre sätt.</a:t>
            </a:r>
          </a:p>
          <a:p>
            <a:pPr marL="228600" marR="0" lvl="0" indent="-228600" algn="l" defTabSz="914400" rtl="0" eaLnBrk="1" fontAlgn="auto" latinLnBrk="0" hangingPunct="1">
              <a:lnSpc>
                <a:spcPct val="100000"/>
              </a:lnSpc>
              <a:spcBef>
                <a:spcPts val="1800"/>
              </a:spcBef>
              <a:spcAft>
                <a:spcPts val="0"/>
              </a:spcAft>
              <a:buClrTx/>
              <a:buSzPct val="140000"/>
              <a:buFont typeface="Arial" panose="020B0604020202020204" pitchFamily="34" charset="0"/>
              <a:buChar char="•"/>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Kunna ge jämlik hälso- och sjukvård</a:t>
            </a:r>
            <a:b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b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 genom regiongemensamma arbetssätt.</a:t>
            </a:r>
          </a:p>
        </p:txBody>
      </p:sp>
      <p:pic>
        <p:nvPicPr>
          <p:cNvPr id="9" name="Platshållare för bild 8" descr="En bild som visar klädsel, person, Människoansikte, vägg&#10;&#10;Automatiskt genererad beskrivning">
            <a:extLst>
              <a:ext uri="{FF2B5EF4-FFF2-40B4-BE49-F238E27FC236}">
                <a16:creationId xmlns:a16="http://schemas.microsoft.com/office/drawing/2014/main" id="{673EC270-C2F9-B4F1-72E8-8B1BEDA88DC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824" b="12824"/>
          <a:stretch>
            <a:fillRect/>
          </a:stretch>
        </p:blipFill>
        <p:spPr/>
      </p:pic>
      <p:sp>
        <p:nvSpPr>
          <p:cNvPr id="12" name="textruta 11">
            <a:extLst>
              <a:ext uri="{FF2B5EF4-FFF2-40B4-BE49-F238E27FC236}">
                <a16:creationId xmlns:a16="http://schemas.microsoft.com/office/drawing/2014/main" id="{C786701D-E1F8-3DBE-C578-CF6DE07DA971}"/>
              </a:ext>
            </a:extLst>
          </p:cNvPr>
          <p:cNvSpPr txBox="1"/>
          <p:nvPr/>
        </p:nvSpPr>
        <p:spPr>
          <a:xfrm>
            <a:off x="5379380" y="4621879"/>
            <a:ext cx="5880100" cy="830997"/>
          </a:xfrm>
          <a:prstGeom prst="roundRect">
            <a:avLst>
              <a:gd name="adj" fmla="val 0"/>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mj-lt"/>
                <a:ea typeface="+mn-ea"/>
                <a:cs typeface="+mn-cs"/>
              </a:rPr>
              <a:t>Med dagens arbetssätt kan vi inte</a:t>
            </a:r>
            <a:r>
              <a:rPr kumimoji="0" lang="sv-SE" sz="2400" b="1"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mj-lt"/>
                <a:ea typeface="+mn-ea"/>
                <a:cs typeface="+mn-cs"/>
              </a:rPr>
              <a:t> </a:t>
            </a:r>
            <a:r>
              <a:rPr kumimoji="0" lang="sv-SE" sz="2400" b="0"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mj-lt"/>
                <a:ea typeface="+mn-ea"/>
                <a:cs typeface="+mn-cs"/>
              </a:rPr>
              <a:t>täcka resursbehovet i hälso- och sjukvården.</a:t>
            </a:r>
          </a:p>
        </p:txBody>
      </p:sp>
      <p:sp>
        <p:nvSpPr>
          <p:cNvPr id="13" name="textruta 12">
            <a:extLst>
              <a:ext uri="{FF2B5EF4-FFF2-40B4-BE49-F238E27FC236}">
                <a16:creationId xmlns:a16="http://schemas.microsoft.com/office/drawing/2014/main" id="{25697181-43CA-6B2F-D887-BDA39FC242C9}"/>
              </a:ext>
            </a:extLst>
          </p:cNvPr>
          <p:cNvSpPr txBox="1"/>
          <p:nvPr/>
        </p:nvSpPr>
        <p:spPr>
          <a:xfrm>
            <a:off x="6273800" y="5566838"/>
            <a:ext cx="4277474" cy="461665"/>
          </a:xfrm>
          <a:prstGeom prst="roundRect">
            <a:avLst>
              <a:gd name="adj" fmla="val 0"/>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mj-lt"/>
                <a:ea typeface="+mn-ea"/>
                <a:cs typeface="+mn-cs"/>
              </a:rPr>
              <a:t>Digitalisering är nödvändigt.</a:t>
            </a:r>
          </a:p>
        </p:txBody>
      </p:sp>
    </p:spTree>
    <p:extLst>
      <p:ext uri="{BB962C8B-B14F-4D97-AF65-F5344CB8AC3E}">
        <p14:creationId xmlns:p14="http://schemas.microsoft.com/office/powerpoint/2010/main" val="3510961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med rundade hörn 18"/>
          <p:cNvSpPr/>
          <p:nvPr/>
        </p:nvSpPr>
        <p:spPr>
          <a:xfrm>
            <a:off x="6096332" y="1776842"/>
            <a:ext cx="3592675" cy="1575885"/>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lvl="1" algn="ctr" defTabSz="533400">
              <a:lnSpc>
                <a:spcPct val="90000"/>
              </a:lnSpc>
              <a:spcAft>
                <a:spcPts val="600"/>
              </a:spcAf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Informationen kan återanvändas</a:t>
            </a:r>
          </a:p>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Fler mallar, mindre fritext </a:t>
            </a:r>
            <a:b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och mindre dubbeldokumentation. </a:t>
            </a: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Rektangel med rundade hörn 22"/>
          <p:cNvSpPr/>
          <p:nvPr/>
        </p:nvSpPr>
        <p:spPr>
          <a:xfrm>
            <a:off x="6096119" y="1657667"/>
            <a:ext cx="3592675" cy="504001"/>
          </a:xfrm>
          <a:prstGeom prst="roundRect">
            <a:avLst>
              <a:gd name="adj" fmla="val 27614"/>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72000" rIns="36000" bIns="72000" rtlCol="0" anchor="ctr"/>
          <a:lstStyle/>
          <a:p>
            <a:pPr marL="0" marR="0" lvl="0" indent="0" algn="ctr" defTabSz="1155700" rtl="0" eaLnBrk="1" fontAlgn="auto" latinLnBrk="0" hangingPunct="1">
              <a:lnSpc>
                <a:spcPct val="90000"/>
              </a:lnSpc>
              <a:spcBef>
                <a:spcPts val="0"/>
              </a:spcBef>
              <a:spcAft>
                <a:spcPct val="3500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Strukturerad dokumentation</a:t>
            </a:r>
          </a:p>
        </p:txBody>
      </p:sp>
      <p:sp>
        <p:nvSpPr>
          <p:cNvPr id="20" name="Rektangel med rundade hörn 19"/>
          <p:cNvSpPr/>
          <p:nvPr/>
        </p:nvSpPr>
        <p:spPr>
          <a:xfrm>
            <a:off x="2343044" y="1776841"/>
            <a:ext cx="3592675" cy="1598265"/>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Enhetliga arbetssätt</a:t>
            </a:r>
          </a:p>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Gemensam digital miljö, regiongemensamma arbetssätt, samsyn kring dokumentation.</a:t>
            </a: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Rektangel med rundade hörn 27"/>
          <p:cNvSpPr/>
          <p:nvPr/>
        </p:nvSpPr>
        <p:spPr>
          <a:xfrm>
            <a:off x="2342826" y="1657667"/>
            <a:ext cx="3592675" cy="504001"/>
          </a:xfrm>
          <a:prstGeom prst="roundRect">
            <a:avLst>
              <a:gd name="adj" fmla="val 29586"/>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72000" rIns="36000" bIns="72000" rtlCol="0" anchor="ctr"/>
          <a:lstStyle/>
          <a:p>
            <a:pPr marL="0" marR="0" lvl="0" indent="0" algn="ctr" defTabSz="1155700" rtl="0" eaLnBrk="1" fontAlgn="auto" latinLnBrk="0" hangingPunct="1">
              <a:lnSpc>
                <a:spcPct val="90000"/>
              </a:lnSpc>
              <a:spcBef>
                <a:spcPts val="0"/>
              </a:spcBef>
              <a:spcAft>
                <a:spcPct val="3500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Standardisering</a:t>
            </a:r>
          </a:p>
        </p:txBody>
      </p:sp>
      <p:sp>
        <p:nvSpPr>
          <p:cNvPr id="29" name="Rektangel med rundade hörn 28"/>
          <p:cNvSpPr/>
          <p:nvPr/>
        </p:nvSpPr>
        <p:spPr>
          <a:xfrm>
            <a:off x="488544" y="3697601"/>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lvl="1" algn="ctr" defTabSz="533400">
              <a:lnSpc>
                <a:spcPct val="90000"/>
              </a:lnSpc>
              <a:spcAft>
                <a:spcPts val="600"/>
              </a:spcAf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Åtgärder sker digitalt</a:t>
            </a:r>
          </a:p>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Ordination – de flesta åtgärder </a:t>
            </a:r>
            <a:b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som gäller en patient.</a:t>
            </a:r>
          </a:p>
        </p:txBody>
      </p:sp>
      <p:sp>
        <p:nvSpPr>
          <p:cNvPr id="33" name="Rektangel med rundade hörn 32"/>
          <p:cNvSpPr/>
          <p:nvPr/>
        </p:nvSpPr>
        <p:spPr>
          <a:xfrm>
            <a:off x="488333" y="3578427"/>
            <a:ext cx="3592675" cy="504000"/>
          </a:xfrm>
          <a:prstGeom prst="roundRect">
            <a:avLst>
              <a:gd name="adj" fmla="val 25642"/>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Ordinationsdriven vårdprocess</a:t>
            </a: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Rektangel med rundade hörn 29"/>
          <p:cNvSpPr/>
          <p:nvPr/>
        </p:nvSpPr>
        <p:spPr>
          <a:xfrm>
            <a:off x="4241627" y="3697601"/>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Så nära vårdhändelsen </a:t>
            </a:r>
            <a:b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som möjligt</a:t>
            </a: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Rektangel med rundade hörn 33"/>
          <p:cNvSpPr/>
          <p:nvPr/>
        </p:nvSpPr>
        <p:spPr>
          <a:xfrm>
            <a:off x="4241627" y="3578430"/>
            <a:ext cx="3592675" cy="503998"/>
          </a:xfrm>
          <a:prstGeom prst="roundRect">
            <a:avLst>
              <a:gd name="adj" fmla="val 25642"/>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11557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Realtidsdokumentation</a:t>
            </a:r>
          </a:p>
        </p:txBody>
      </p:sp>
      <p:sp>
        <p:nvSpPr>
          <p:cNvPr id="32" name="Rektangel med rundade hörn 31"/>
          <p:cNvSpPr/>
          <p:nvPr/>
        </p:nvSpPr>
        <p:spPr>
          <a:xfrm>
            <a:off x="7994709" y="3697601"/>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Anpassad information</a:t>
            </a:r>
            <a:b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till roll och situation</a:t>
            </a: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 med olika behörighet och inställningar. </a:t>
            </a:r>
          </a:p>
        </p:txBody>
      </p:sp>
      <p:sp>
        <p:nvSpPr>
          <p:cNvPr id="36" name="Rektangel med rundade hörn 35"/>
          <p:cNvSpPr/>
          <p:nvPr/>
        </p:nvSpPr>
        <p:spPr>
          <a:xfrm>
            <a:off x="7994918" y="3578421"/>
            <a:ext cx="3592675" cy="504006"/>
          </a:xfrm>
          <a:prstGeom prst="roundRect">
            <a:avLst>
              <a:gd name="adj" fmla="val 23670"/>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11557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Rollstyrda vyer</a:t>
            </a:r>
          </a:p>
        </p:txBody>
      </p:sp>
      <p:sp>
        <p:nvSpPr>
          <p:cNvPr id="4" name="Pratbubbla: rektangel med rundade hörn 3">
            <a:extLst>
              <a:ext uri="{FF2B5EF4-FFF2-40B4-BE49-F238E27FC236}">
                <a16:creationId xmlns:a16="http://schemas.microsoft.com/office/drawing/2014/main" id="{DAE44EBA-1319-E27A-1FB1-6CDD04E72FFE}"/>
              </a:ext>
            </a:extLst>
          </p:cNvPr>
          <p:cNvSpPr/>
          <p:nvPr/>
        </p:nvSpPr>
        <p:spPr>
          <a:xfrm>
            <a:off x="5599958" y="5267946"/>
            <a:ext cx="3211830" cy="926532"/>
          </a:xfrm>
          <a:prstGeom prst="wedgeRoundRectCallout">
            <a:avLst>
              <a:gd name="adj1" fmla="val -67236"/>
              <a:gd name="adj2" fmla="val -28570"/>
              <a:gd name="adj3" fmla="val 16667"/>
            </a:avLst>
          </a:prstGeom>
          <a:ln w="285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a:ln>
                  <a:noFill/>
                </a:ln>
                <a:solidFill>
                  <a:srgbClr val="307C8E"/>
                </a:solidFill>
                <a:effectLst/>
                <a:uLnTx/>
                <a:uFillTx/>
                <a:ea typeface="+mn-ea"/>
                <a:cs typeface="+mn-cs"/>
              </a:rPr>
              <a:t>När vi arbetar så här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a:ln>
                  <a:noFill/>
                </a:ln>
                <a:solidFill>
                  <a:srgbClr val="307C8E"/>
                </a:solidFill>
                <a:effectLst/>
                <a:uLnTx/>
                <a:uFillTx/>
                <a:ea typeface="+mn-ea"/>
                <a:cs typeface="+mn-cs"/>
              </a:rPr>
              <a:t>tar vi vara på de möjligheter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a:ln>
                  <a:noFill/>
                </a:ln>
                <a:solidFill>
                  <a:srgbClr val="307C8E"/>
                </a:solidFill>
                <a:effectLst/>
                <a:uLnTx/>
                <a:uFillTx/>
                <a:ea typeface="+mn-ea"/>
                <a:cs typeface="+mn-cs"/>
              </a:rPr>
              <a:t>som SDV ger.</a:t>
            </a:r>
          </a:p>
        </p:txBody>
      </p:sp>
      <p:pic>
        <p:nvPicPr>
          <p:cNvPr id="8" name="Bildobjekt 7">
            <a:extLst>
              <a:ext uri="{FF2B5EF4-FFF2-40B4-BE49-F238E27FC236}">
                <a16:creationId xmlns:a16="http://schemas.microsoft.com/office/drawing/2014/main" id="{466CB9F0-AD25-54E3-60AC-82933F2B1A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393"/>
          <a:stretch/>
        </p:blipFill>
        <p:spPr>
          <a:xfrm>
            <a:off x="3543300" y="4082427"/>
            <a:ext cx="2213732" cy="3997220"/>
          </a:xfrm>
          <a:prstGeom prst="rect">
            <a:avLst/>
          </a:prstGeom>
          <a:effectLst>
            <a:outerShdw blurRad="50800" dist="38100" dir="2700000" algn="tl" rotWithShape="0">
              <a:prstClr val="black">
                <a:alpha val="40000"/>
              </a:prstClr>
            </a:outerShdw>
          </a:effectLst>
        </p:spPr>
      </p:pic>
      <p:sp>
        <p:nvSpPr>
          <p:cNvPr id="5" name="Rubrik 4">
            <a:extLst>
              <a:ext uri="{FF2B5EF4-FFF2-40B4-BE49-F238E27FC236}">
                <a16:creationId xmlns:a16="http://schemas.microsoft.com/office/drawing/2014/main" id="{0AFC9486-03E8-9ED6-49E5-189EC6FDDD99}"/>
              </a:ext>
            </a:extLst>
          </p:cNvPr>
          <p:cNvSpPr>
            <a:spLocks noGrp="1"/>
          </p:cNvSpPr>
          <p:nvPr>
            <p:ph type="title"/>
          </p:nvPr>
        </p:nvSpPr>
        <p:spPr>
          <a:xfrm>
            <a:off x="614584" y="393690"/>
            <a:ext cx="10972800" cy="735153"/>
          </a:xfrm>
        </p:spPr>
        <p:txBody>
          <a:bodyPr/>
          <a:lstStyle/>
          <a:p>
            <a:r>
              <a:rPr lang="sv-SE" altLang="sv-SE" sz="3600"/>
              <a:t>Fem principer för hur vi ska arbeta med SDV</a:t>
            </a:r>
            <a:br>
              <a:rPr lang="sv-SE" altLang="sv-SE" sz="3600"/>
            </a:br>
            <a:endParaRPr lang="sv-SE"/>
          </a:p>
        </p:txBody>
      </p:sp>
    </p:spTree>
    <p:extLst>
      <p:ext uri="{BB962C8B-B14F-4D97-AF65-F5344CB8AC3E}">
        <p14:creationId xmlns:p14="http://schemas.microsoft.com/office/powerpoint/2010/main" val="154078276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1_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66D08728B20F84D81835F179E91734C" ma:contentTypeVersion="15" ma:contentTypeDescription="Skapa ett nytt dokument." ma:contentTypeScope="" ma:versionID="88d48d86eebbddf7e9a09c8ad8c6fdfd">
  <xsd:schema xmlns:xsd="http://www.w3.org/2001/XMLSchema" xmlns:xs="http://www.w3.org/2001/XMLSchema" xmlns:p="http://schemas.microsoft.com/office/2006/metadata/properties" xmlns:ns2="5b81e3f1-4a15-43de-98b7-c814a2cf50fb" xmlns:ns3="54329790-5bba-4c64-af43-8ec12da731fe" targetNamespace="http://schemas.microsoft.com/office/2006/metadata/properties" ma:root="true" ma:fieldsID="5be07e1708028ff28e706c606f176150" ns2:_="" ns3:_="">
    <xsd:import namespace="5b81e3f1-4a15-43de-98b7-c814a2cf50fb"/>
    <xsd:import namespace="54329790-5bba-4c64-af43-8ec12da731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81e3f1-4a15-43de-98b7-c814a2cf5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329790-5bba-4c64-af43-8ec12da731f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2e2af4f-1752-4842-b1b0-20d1a6c35c97}" ma:internalName="TaxCatchAll" ma:showField="CatchAllData" ma:web="54329790-5bba-4c64-af43-8ec12da731f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39147E-3FFA-4C01-8F2A-0A12BB39BF3E}">
  <ds:schemaRefs>
    <ds:schemaRef ds:uri="http://schemas.microsoft.com/sharepoint/v3/contenttype/forms"/>
  </ds:schemaRefs>
</ds:datastoreItem>
</file>

<file path=customXml/itemProps2.xml><?xml version="1.0" encoding="utf-8"?>
<ds:datastoreItem xmlns:ds="http://schemas.openxmlformats.org/officeDocument/2006/customXml" ds:itemID="{560551EC-E31C-40A4-AAE0-92F44C4A0120}">
  <ds:schemaRefs>
    <ds:schemaRef ds:uri="54329790-5bba-4c64-af43-8ec12da731fe"/>
    <ds:schemaRef ds:uri="5b81e3f1-4a15-43de-98b7-c814a2cf50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Region Skånes prestentationsmall</Template>
  <TotalTime>0</TotalTime>
  <Application>Microsoft Office PowerPoint</Application>
  <PresentationFormat>Widescreen</PresentationFormat>
  <Slides>15</Slides>
  <Notes>14</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Region Skåne presentation</vt:lpstr>
      <vt:lpstr>1_Region Skåne presentation</vt:lpstr>
      <vt:lpstr>SDV  </vt:lpstr>
      <vt:lpstr>Instruktion till detta underlag</vt:lpstr>
      <vt:lpstr>PowerPoint Presentation</vt:lpstr>
      <vt:lpstr>Utgångsläget i Skåne </vt:lpstr>
      <vt:lpstr>Nuläget leder till…</vt:lpstr>
      <vt:lpstr>Vad riskeras om vi bara fortsätter som idag?</vt:lpstr>
      <vt:lpstr>Vad är Skånes digitala vårdsystem (SDV)?</vt:lpstr>
      <vt:lpstr>Varför ett nytt digitalt vårdsystem?</vt:lpstr>
      <vt:lpstr>Fem principer för hur vi ska arbeta med SDV </vt:lpstr>
      <vt:lpstr>Vilka positiva effekter kommer vi att upptäcka först, när vi börjar arbeta i SDV?</vt:lpstr>
      <vt:lpstr>Utrullningsordning SDV 1.0</vt:lpstr>
      <vt:lpstr>Utrullningen hos oss inom [XX]</vt:lpstr>
      <vt:lpstr>Bikupa:</vt:lpstr>
      <vt:lpstr>Dialogövning:  Hur känner du inför förändringen med SDV?</vt:lpstr>
      <vt:lpstr>Tack!  Kontaktperson: XX  Mer information om SDV finns på intranätet och Vårdgivare Skåne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SDV  </dc:title>
  <dc:creator>Merö Linnéa</dc:creator>
  <cp:revision>1</cp:revision>
  <dcterms:created xsi:type="dcterms:W3CDTF">2024-05-12T10:32:26Z</dcterms:created>
  <dcterms:modified xsi:type="dcterms:W3CDTF">2024-05-15T13:23:09Z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ies>
</file>