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504" r:id="rId5"/>
    <p:sldId id="507" r:id="rId6"/>
    <p:sldId id="511" r:id="rId7"/>
    <p:sldId id="526" r:id="rId8"/>
    <p:sldId id="527" r:id="rId9"/>
    <p:sldId id="523" r:id="rId10"/>
    <p:sldId id="528" r:id="rId11"/>
    <p:sldId id="501" r:id="rId12"/>
  </p:sldIdLst>
  <p:sldSz cx="12192000" cy="6858000"/>
  <p:notesSz cx="6858000" cy="9144000"/>
  <p:embeddedFontLst>
    <p:embeddedFont>
      <p:font typeface="Public Sans" pitchFamily="2" charset="0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5693B1-7309-4BE9-9F37-098437ED743E}" v="144" dt="2025-03-21T09:01:12.384"/>
    <p1510:client id="{F099AD0A-D966-0BBA-AC55-717EC43A650A}" v="10" dt="2025-03-20T20:22:58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14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50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2025-03-21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2025-03-21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2025-03-21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2025-03-21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2025-03-21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2025-03-21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2025-03-21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2025-03-21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press.newsmachine.com/pressrelease/view/regiondirektoren-efter-aterkoppling-om-millennium-medarbetarna-fick-inte-ratt-forutsattningar-55410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llanarkiv-offentlig.vgregion.se/alfresco/s/archive/stream/public/v1/source/available/sofia/rs16764-1976783462-407/surrogate/2025-03-18%20Granskning%20Millennium%20-%20Rapport%20KPMG.pdf" TargetMode="External"/><Relationship Id="rId5" Type="http://schemas.openxmlformats.org/officeDocument/2006/relationships/hyperlink" Target="https://www.vgregion.se/aktuellt/nyhetslista/extern-granskning-av-inforandet-av-millennium-klar2/" TargetMode="External"/><Relationship Id="rId4" Type="http://schemas.openxmlformats.org/officeDocument/2006/relationships/hyperlink" Target="https://regionskane.sharepoint.com/:b:/s/sdvdriftstartfrvaltningar-SDVkommunikationsgrupp/EcSwICOmaxBJmeaVhJFMrHoBfKGdMyAh0v-Ds9YPr-jukg" TargetMode="Externa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intra.skane.se/nyheter/fortsatt-fokus-pa-dialog-i-sdv-arbetet/?filter=3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267" y="2387376"/>
            <a:ext cx="10751419" cy="1470025"/>
          </a:xfrm>
        </p:spPr>
        <p:txBody>
          <a:bodyPr/>
          <a:lstStyle/>
          <a:p>
            <a:r>
              <a:rPr lang="sv-SE" dirty="0"/>
              <a:t>Granskningsrapporterna </a:t>
            </a:r>
            <a:br>
              <a:rPr lang="sv-SE" dirty="0"/>
            </a:br>
            <a:r>
              <a:rPr lang="sv-SE" dirty="0"/>
              <a:t>om införandet av Millennium i VGR</a:t>
            </a:r>
            <a:br>
              <a:rPr lang="sv-SE" dirty="0"/>
            </a:br>
            <a:r>
              <a:rPr lang="sv-SE" dirty="0"/>
              <a:t>– vad innebär de för SDV?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091159"/>
            <a:ext cx="8534400" cy="110841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Underlag till ledningspersoner </a:t>
            </a:r>
          </a:p>
          <a:p>
            <a:r>
              <a:rPr lang="sv-SE" dirty="0"/>
              <a:t>2025-03-20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Om detta material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0690"/>
            <a:ext cx="10469590" cy="496069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Detta är ett kommunikationsstöd riktat till ledningspersoner i Region Skåne. </a:t>
            </a:r>
          </a:p>
          <a:p>
            <a:pPr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Syftet är att tydliggöra fakta och budskap till </a:t>
            </a:r>
            <a:r>
              <a:rPr lang="sv-SE" sz="2400">
                <a:solidFill>
                  <a:schemeClr val="tx2"/>
                </a:solidFill>
              </a:rPr>
              <a:t>chefer och ledningspersoner</a:t>
            </a:r>
            <a:r>
              <a:rPr lang="sv-SE" sz="2400" dirty="0">
                <a:solidFill>
                  <a:schemeClr val="tx2"/>
                </a:solidFill>
              </a:rPr>
              <a:t>, utifrån de granskningsrapporter som offentliggjorts nyligen.</a:t>
            </a:r>
          </a:p>
          <a:p>
            <a:pPr>
              <a:buClr>
                <a:schemeClr val="tx2"/>
              </a:buClr>
            </a:pPr>
            <a:r>
              <a:rPr lang="sv-SE" sz="2400" dirty="0">
                <a:solidFill>
                  <a:schemeClr val="tx2"/>
                </a:solidFill>
              </a:rPr>
              <a:t>Ledningspersoner med korrekt fakta, budskap och fördjupad kunskap kan hjälpa till att minska spekulationer, ryktesspridning och oro i organisationen, utifrån läget.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5B85847-FA80-CA96-4F79-12A32AEB7349}"/>
              </a:ext>
            </a:extLst>
          </p:cNvPr>
          <p:cNvSpPr txBox="1"/>
          <p:nvPr/>
        </p:nvSpPr>
        <p:spPr>
          <a:xfrm>
            <a:off x="609600" y="913319"/>
            <a:ext cx="89075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r>
              <a:rPr lang="sv-SE" sz="1200">
                <a:solidFill>
                  <a:schemeClr val="tx2"/>
                </a:solidFill>
              </a:rPr>
              <a:t>Framtaget av SDV-programledning, kommunikationsenheten</a:t>
            </a:r>
          </a:p>
        </p:txBody>
      </p:sp>
    </p:spTree>
    <p:extLst>
      <p:ext uri="{BB962C8B-B14F-4D97-AF65-F5344CB8AC3E}">
        <p14:creationId xmlns:p14="http://schemas.microsoft.com/office/powerpoint/2010/main" val="428058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E4F4A3-E46F-FE80-8EAC-CBA811B1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2" y="310432"/>
            <a:ext cx="5342868" cy="114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sz="3400" dirty="0"/>
              <a:t>Fakta: gransknings-rapporter om VGR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32B261-DB7F-5919-1E38-DB4D5137B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0352" y="1558904"/>
            <a:ext cx="5401910" cy="527732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000" dirty="0"/>
              <a:t>Efter det misslyckade införandet av Millennium i VGR har det gjorts två granskningar av varför det blev som det blev; en intern granskning och en extern, beställd från KPMG. Granskningarna har resulterat i två olika rapporter som nu offentliggjorts.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Den interna rapporten kom den 12 mars 2025.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Den externa oberoende KPMG-rapporten kom den 18 mars 2025.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Båda rapporterna visar på stora brister i införandet.</a:t>
            </a:r>
          </a:p>
        </p:txBody>
      </p:sp>
      <p:pic>
        <p:nvPicPr>
          <p:cNvPr id="1030" name="Picture 6" descr="Högsta chefens frånvaro – en anledning till Millenniums haveri - P4  Sjuhärad | Sveriges Radio">
            <a:extLst>
              <a:ext uri="{FF2B5EF4-FFF2-40B4-BE49-F238E27FC236}">
                <a16:creationId xmlns:a16="http://schemas.microsoft.com/office/drawing/2014/main" id="{30C8CFF4-40FA-7BEA-E9EC-1C177762A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335" y="443556"/>
            <a:ext cx="4168072" cy="234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8370C817-9738-682A-ABBE-F2CE9A207306}"/>
              </a:ext>
            </a:extLst>
          </p:cNvPr>
          <p:cNvSpPr txBox="1"/>
          <p:nvPr/>
        </p:nvSpPr>
        <p:spPr>
          <a:xfrm>
            <a:off x="6096000" y="4740720"/>
            <a:ext cx="4464200" cy="1384995"/>
          </a:xfrm>
          <a:prstGeom prst="rect">
            <a:avLst/>
          </a:prstGeom>
          <a:solidFill>
            <a:schemeClr val="bg2">
              <a:lumMod val="20000"/>
              <a:lumOff val="80000"/>
              <a:alpha val="94118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1">
                    <a:lumMod val="50000"/>
                  </a:schemeClr>
                </a:solidFill>
              </a:rPr>
              <a:t>Läs mer här:</a:t>
            </a:r>
          </a:p>
          <a:p>
            <a:endParaRPr lang="sv-SE" sz="700" dirty="0">
              <a:solidFill>
                <a:schemeClr val="accent1"/>
              </a:solidFill>
            </a:endParaRPr>
          </a:p>
          <a:p>
            <a:r>
              <a:rPr lang="sv-SE" sz="12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 den interna rapporten, sammanfattande info</a:t>
            </a:r>
            <a:endParaRPr lang="sv-SE" sz="1200" b="1" dirty="0">
              <a:solidFill>
                <a:schemeClr val="accent1"/>
              </a:solidFill>
            </a:endParaRPr>
          </a:p>
          <a:p>
            <a:r>
              <a:rPr lang="sv-SE" sz="12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 interna rapporten i sin helhet</a:t>
            </a:r>
            <a:endParaRPr lang="sv-SE" sz="1200" dirty="0">
              <a:solidFill>
                <a:schemeClr val="accent1"/>
              </a:solidFill>
            </a:endParaRPr>
          </a:p>
          <a:p>
            <a:endParaRPr lang="sv-SE" sz="1200" dirty="0">
              <a:solidFill>
                <a:schemeClr val="accent1"/>
              </a:solidFill>
            </a:endParaRPr>
          </a:p>
          <a:p>
            <a:r>
              <a:rPr lang="sv-SE" sz="1200" b="1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 KPMG-rapporten, sammanfattande info</a:t>
            </a:r>
            <a:endParaRPr lang="sv-SE" sz="1200" b="1" dirty="0">
              <a:solidFill>
                <a:schemeClr val="accent1"/>
              </a:solidFill>
            </a:endParaRPr>
          </a:p>
          <a:p>
            <a:r>
              <a:rPr lang="sv-SE" sz="1200" dirty="0">
                <a:solidFill>
                  <a:schemeClr val="accen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KPMG-rapporten i sin helhet</a:t>
            </a:r>
            <a:endParaRPr lang="sv-SE" sz="1200" dirty="0">
              <a:solidFill>
                <a:schemeClr val="accent1"/>
              </a:solidFill>
            </a:endParaRP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403780B4-54E1-DA08-5D1E-1382C8EF9079}"/>
              </a:ext>
            </a:extLst>
          </p:cNvPr>
          <p:cNvGrpSpPr/>
          <p:nvPr/>
        </p:nvGrpSpPr>
        <p:grpSpPr>
          <a:xfrm>
            <a:off x="6461509" y="2041080"/>
            <a:ext cx="3907354" cy="2279904"/>
            <a:chOff x="6409943" y="1565516"/>
            <a:chExt cx="5269827" cy="2969908"/>
          </a:xfrm>
        </p:grpSpPr>
        <p:pic>
          <p:nvPicPr>
            <p:cNvPr id="6" name="Picture 2" descr="Ansvariga för Millennium struntade i ”gateways” - DN.se">
              <a:extLst>
                <a:ext uri="{FF2B5EF4-FFF2-40B4-BE49-F238E27FC236}">
                  <a16:creationId xmlns:a16="http://schemas.microsoft.com/office/drawing/2014/main" id="{12A71771-9DC1-A834-35EF-0514575206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6" t="4943"/>
            <a:stretch/>
          </p:blipFill>
          <p:spPr bwMode="auto">
            <a:xfrm>
              <a:off x="6409943" y="1572768"/>
              <a:ext cx="4556035" cy="29626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Bildobjekt 6" descr="KPMG gör extern granskning av VGR:s journalsystem Millennium |  Göteborgs-Posten">
              <a:extLst>
                <a:ext uri="{FF2B5EF4-FFF2-40B4-BE49-F238E27FC236}">
                  <a16:creationId xmlns:a16="http://schemas.microsoft.com/office/drawing/2014/main" id="{1219ED9A-4398-20BC-E4E3-1520E0692B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38" t="4490"/>
            <a:stretch/>
          </p:blipFill>
          <p:spPr bwMode="auto">
            <a:xfrm>
              <a:off x="9035568" y="1565516"/>
              <a:ext cx="2638039" cy="13843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2" descr="Externa granskningen: Detta gick snett med Millennium i VGR">
              <a:extLst>
                <a:ext uri="{FF2B5EF4-FFF2-40B4-BE49-F238E27FC236}">
                  <a16:creationId xmlns:a16="http://schemas.microsoft.com/office/drawing/2014/main" id="{5E0C297B-E4DF-D382-5E79-635E8E3F294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69" b="16001"/>
            <a:stretch/>
          </p:blipFill>
          <p:spPr bwMode="auto">
            <a:xfrm>
              <a:off x="9041731" y="2952672"/>
              <a:ext cx="2638039" cy="1582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241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B3F5FA-0170-FB73-E64A-39099523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42" y="283800"/>
            <a:ext cx="5373757" cy="1143000"/>
          </a:xfrm>
        </p:spPr>
        <p:txBody>
          <a:bodyPr/>
          <a:lstStyle/>
          <a:p>
            <a:r>
              <a:rPr lang="sv-SE" dirty="0"/>
              <a:t>Den interna rapporten:</a:t>
            </a:r>
            <a:br>
              <a:rPr lang="sv-SE" dirty="0"/>
            </a:br>
            <a:r>
              <a:rPr lang="sv-SE" sz="2400" b="0" dirty="0"/>
              <a:t>Medarbetarnas främsta medskick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255F2F-133A-FCEF-FBDB-DD25D654C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57428"/>
            <a:ext cx="5181600" cy="451840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000" dirty="0"/>
              <a:t>Vikten av att planera införandet bättre, och att göra det i mindre skala än i höstas.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Det behövs mer planering och striktare uppföljning med täta avstämningar utifrån flera olika perspektiv, inte minst inför beslut.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Beslutsprocesser behöver bli tydligare och vara transparent för alla inblandade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Ledningen bör vara mer lyhörd för medarbetares erfarenheter.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33A9AE-E16F-22C1-9D0B-FD22B155C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1" y="747520"/>
            <a:ext cx="5181600" cy="587462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000" dirty="0"/>
              <a:t>Det behövs goda förutsättningarna att driva och leda förändringsarbetet.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Medarbetare behöver få förutsättning att lära känna vårdinformationssystemet och de nya arbetssätten i god tid innan det sätts i drift.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Det är viktigt med bra utbildning och att det finns kompetent stöd på plats vid </a:t>
            </a:r>
            <a:r>
              <a:rPr lang="sv-SE" sz="2000" dirty="0" err="1"/>
              <a:t>driftstart</a:t>
            </a:r>
            <a:r>
              <a:rPr lang="sv-SE" sz="2000" dirty="0"/>
              <a:t>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Vårdinformationssystemet behöver vara användarvänligt och designat efter verksamheters behov.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Patientsäkerheten är viktig.</a:t>
            </a:r>
          </a:p>
        </p:txBody>
      </p:sp>
    </p:spTree>
    <p:extLst>
      <p:ext uri="{BB962C8B-B14F-4D97-AF65-F5344CB8AC3E}">
        <p14:creationId xmlns:p14="http://schemas.microsoft.com/office/powerpoint/2010/main" val="143008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B3F5FA-0170-FB73-E64A-39099523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84" y="283800"/>
            <a:ext cx="5373757" cy="1143000"/>
          </a:xfrm>
        </p:spPr>
        <p:txBody>
          <a:bodyPr/>
          <a:lstStyle/>
          <a:p>
            <a:r>
              <a:rPr lang="sv-SE" dirty="0"/>
              <a:t>KPMG-rapporten:</a:t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255F2F-133A-FCEF-FBDB-DD25D654C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722" y="1270038"/>
            <a:ext cx="5181600" cy="451840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000" dirty="0"/>
              <a:t>Tidplanen har fått en överordnad betydelse 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Programstyrgruppen har haft tillräcklig information för att förstå läget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Förutsättningarna för att driftsätta systemet med en ”</a:t>
            </a:r>
            <a:r>
              <a:rPr lang="sv-SE" sz="2000" dirty="0" err="1"/>
              <a:t>big</a:t>
            </a:r>
            <a:r>
              <a:rPr lang="sv-SE" sz="2000" dirty="0"/>
              <a:t> bang” var inte på plats inför ”go live”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Försenad och avtalsstyrd testning begränsade möjligheten att säkerställa prestanda och användarbarhet​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Regiondirektörens roll ​ 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33A9AE-E16F-22C1-9D0B-FD22B155C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399" y="1270038"/>
            <a:ext cx="5660569" cy="587462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sv-SE" sz="2000" dirty="0"/>
              <a:t>Underskattat behov av förändringsledning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Utbildning inte anpassad för målgrupperna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Verksamheten var inte tillräckligt </a:t>
            </a:r>
            <a:r>
              <a:rPr lang="sv-SE" sz="2000"/>
              <a:t>förberedd</a:t>
            </a:r>
          </a:p>
          <a:p>
            <a:pPr>
              <a:spcBef>
                <a:spcPts val="1200"/>
              </a:spcBef>
            </a:pPr>
            <a:r>
              <a:rPr lang="sv-SE" sz="2000"/>
              <a:t>Bristande</a:t>
            </a:r>
            <a:r>
              <a:rPr lang="sv-SE" sz="2000" dirty="0"/>
              <a:t> styrning och koordinering mellan leverantören och VGR ​ </a:t>
            </a:r>
            <a:endParaRPr lang="sv-SE"/>
          </a:p>
          <a:p>
            <a:pPr>
              <a:spcBef>
                <a:spcPts val="1200"/>
              </a:spcBef>
            </a:pPr>
            <a:r>
              <a:rPr lang="sv-SE" sz="2000" dirty="0"/>
              <a:t>Programmets ansvar och struktur har varit svår att förstå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Kulturella och språkliga barriärer ​ 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Avtalshantering och skiftande </a:t>
            </a:r>
            <a:br>
              <a:rPr lang="sv-SE" sz="2000" dirty="0"/>
            </a:br>
            <a:r>
              <a:rPr lang="sv-SE" sz="2000" dirty="0" err="1"/>
              <a:t>styrprinciper</a:t>
            </a:r>
            <a:r>
              <a:rPr lang="sv-SE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802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8E0FEF-718D-6AB8-24B1-48BDD1EF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86" y="160734"/>
            <a:ext cx="5181600" cy="1143000"/>
          </a:xfrm>
        </p:spPr>
        <p:txBody>
          <a:bodyPr/>
          <a:lstStyle/>
          <a:p>
            <a:r>
              <a:rPr lang="sv-SE" sz="3200" dirty="0"/>
              <a:t>Vad </a:t>
            </a:r>
            <a:r>
              <a:rPr lang="sv-SE" sz="3200"/>
              <a:t>innebär rapporterna </a:t>
            </a:r>
            <a:r>
              <a:rPr lang="sv-SE" sz="3200" dirty="0"/>
              <a:t>från VGR för SDV?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EA049B-6D9C-9F9C-048B-A75A2B739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2771" y="1607365"/>
            <a:ext cx="5584371" cy="4518401"/>
          </a:xfrm>
        </p:spPr>
        <p:txBody>
          <a:bodyPr/>
          <a:lstStyle/>
          <a:p>
            <a:r>
              <a:rPr lang="sv-SE" sz="2300" dirty="0"/>
              <a:t>Slutsatserna i rapporterna bekräftar </a:t>
            </a:r>
            <a:br>
              <a:rPr lang="sv-SE" sz="2300" dirty="0"/>
            </a:br>
            <a:r>
              <a:rPr lang="sv-SE" sz="2300" dirty="0"/>
              <a:t>i stort de lärdomar som vi tidigare dragit kring införandet i VGR.</a:t>
            </a:r>
          </a:p>
          <a:p>
            <a:r>
              <a:rPr lang="sv-SE" sz="2300" dirty="0"/>
              <a:t>Vi har sedan tidigare identifierat </a:t>
            </a:r>
            <a:br>
              <a:rPr lang="sv-SE" sz="2300" dirty="0"/>
            </a:br>
            <a:r>
              <a:rPr lang="sv-SE" sz="2300" dirty="0"/>
              <a:t>åtta nyckelfaktorer för ett framgångsrikt införande av SDV. </a:t>
            </a:r>
            <a:br>
              <a:rPr lang="sv-SE" sz="2300" dirty="0"/>
            </a:br>
            <a:r>
              <a:rPr lang="sv-SE" sz="2300" dirty="0"/>
              <a:t>Dessa nyckelfaktorer går i linje med de lärdomar vi nu kan se i rapporterna från VGR, och vi arbetar därför vidare enligt dessa.</a:t>
            </a:r>
          </a:p>
          <a:p>
            <a:endParaRPr lang="sv-SE" sz="23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2ECD93C-2E63-55A2-FF15-DF26C6826EBE}"/>
              </a:ext>
            </a:extLst>
          </p:cNvPr>
          <p:cNvSpPr txBox="1"/>
          <p:nvPr/>
        </p:nvSpPr>
        <p:spPr>
          <a:xfrm>
            <a:off x="6558642" y="1355611"/>
            <a:ext cx="512717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</a:rPr>
              <a:t>Utbildning och utbildningsmaterial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</a:rPr>
              <a:t>Support och närvaro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</a:rPr>
              <a:t>Inloggning och behörigheter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</a:rPr>
              <a:t>Systemfaktorer och funktionalitet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  <a:effectLst/>
              </a:rPr>
              <a:t>Rätt kringutrustning och testade kopplingar </a:t>
            </a:r>
            <a:endParaRPr lang="sv-SE" sz="2000" dirty="0">
              <a:solidFill>
                <a:schemeClr val="accent2"/>
              </a:solidFill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  <a:effectLst/>
              </a:rPr>
              <a:t>Säkerställda integrationer</a:t>
            </a:r>
            <a:endParaRPr lang="sv-SE" sz="2000" dirty="0">
              <a:solidFill>
                <a:schemeClr val="accent2"/>
              </a:solidFill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  <a:effectLst/>
              </a:rPr>
              <a:t>Kommunikativa insatser – förankring och dialog</a:t>
            </a:r>
            <a:endParaRPr lang="sv-SE" sz="2000" dirty="0">
              <a:solidFill>
                <a:schemeClr val="accent2"/>
              </a:solidFill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sv-SE" sz="2000" dirty="0">
                <a:solidFill>
                  <a:schemeClr val="accent2"/>
                </a:solidFill>
                <a:effectLst/>
              </a:rPr>
              <a:t>Ledningens agerande och ansvar</a:t>
            </a:r>
            <a:endParaRPr lang="sv-SE" sz="2000" dirty="0">
              <a:solidFill>
                <a:schemeClr val="accent2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8666124-5150-377F-FD8C-751D3F3BF49C}"/>
              </a:ext>
            </a:extLst>
          </p:cNvPr>
          <p:cNvSpPr txBox="1"/>
          <p:nvPr/>
        </p:nvSpPr>
        <p:spPr>
          <a:xfrm>
            <a:off x="6819901" y="655313"/>
            <a:ext cx="46046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2800" b="1" dirty="0">
                <a:solidFill>
                  <a:schemeClr val="tx2"/>
                </a:solidFill>
              </a:rPr>
              <a:t>Våra 8 nyckelfaktorer:</a:t>
            </a:r>
          </a:p>
        </p:txBody>
      </p:sp>
    </p:spTree>
    <p:extLst>
      <p:ext uri="{BB962C8B-B14F-4D97-AF65-F5344CB8AC3E}">
        <p14:creationId xmlns:p14="http://schemas.microsoft.com/office/powerpoint/2010/main" val="199901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0239C1-A87A-925C-C384-F2E61D457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22" y="229372"/>
            <a:ext cx="5181600" cy="1143000"/>
          </a:xfrm>
        </p:spPr>
        <p:txBody>
          <a:bodyPr/>
          <a:lstStyle/>
          <a:p>
            <a:r>
              <a:rPr lang="sv-SE" dirty="0"/>
              <a:t>Vad händer nu?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E1796C-2C50-78E5-7623-DD197B674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3522" y="1104485"/>
            <a:ext cx="5373756" cy="52418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100" dirty="0"/>
              <a:t>Vi fortsätter arbetet med framtagande av en ny tidplan och förberedelser för kommande implementering.</a:t>
            </a:r>
          </a:p>
          <a:p>
            <a:pPr>
              <a:spcBef>
                <a:spcPts val="1200"/>
              </a:spcBef>
            </a:pPr>
            <a:r>
              <a:rPr lang="sv-SE" sz="2100" dirty="0"/>
              <a:t>Att den nya tidplanen är ordentligt genomarbetad är av största vikt – vilket även stöds i </a:t>
            </a:r>
            <a:r>
              <a:rPr lang="sv-SE" sz="2100" dirty="0" err="1"/>
              <a:t>VGRs</a:t>
            </a:r>
            <a:r>
              <a:rPr lang="sv-SE" sz="2100" dirty="0"/>
              <a:t> rapporter.</a:t>
            </a:r>
          </a:p>
          <a:p>
            <a:pPr>
              <a:spcBef>
                <a:spcPts val="1200"/>
              </a:spcBef>
            </a:pPr>
            <a:r>
              <a:rPr lang="sv-SE" sz="2100" dirty="0"/>
              <a:t>SDV-programmet fortsätter också med en fördjupad analys av rapporterna från VGR, för att se om vi behöver justera ytterligare något i våra 8 nyckelfaktorer, eller liknande.</a:t>
            </a:r>
          </a:p>
          <a:p>
            <a:pPr>
              <a:spcBef>
                <a:spcPts val="1200"/>
              </a:spcBef>
            </a:pPr>
            <a:r>
              <a:rPr lang="sv-SE" sz="2100" dirty="0"/>
              <a:t>Vi återkommer med mer information </a:t>
            </a:r>
            <a:br>
              <a:rPr lang="sv-SE" sz="2100" dirty="0"/>
            </a:br>
            <a:r>
              <a:rPr lang="sv-SE" sz="2100" dirty="0"/>
              <a:t>när den analysen är klar.</a:t>
            </a:r>
          </a:p>
          <a:p>
            <a:pPr>
              <a:spcBef>
                <a:spcPts val="1200"/>
              </a:spcBef>
            </a:pPr>
            <a:endParaRPr lang="sv-SE" sz="2100" dirty="0"/>
          </a:p>
        </p:txBody>
      </p:sp>
      <p:pic>
        <p:nvPicPr>
          <p:cNvPr id="6" name="Bildobjekt 5">
            <a:hlinkClick r:id="rId2"/>
            <a:extLst>
              <a:ext uri="{FF2B5EF4-FFF2-40B4-BE49-F238E27FC236}">
                <a16:creationId xmlns:a16="http://schemas.microsoft.com/office/drawing/2014/main" id="{A21D3785-B7E9-DA47-8117-E84B58F75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7123" y="414816"/>
            <a:ext cx="4502381" cy="5315223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389B28D-613B-641C-9017-C05CCA92611A}"/>
              </a:ext>
            </a:extLst>
          </p:cNvPr>
          <p:cNvSpPr txBox="1"/>
          <p:nvPr/>
        </p:nvSpPr>
        <p:spPr>
          <a:xfrm>
            <a:off x="6096000" y="5642953"/>
            <a:ext cx="4464200" cy="523220"/>
          </a:xfrm>
          <a:prstGeom prst="rect">
            <a:avLst/>
          </a:prstGeom>
          <a:solidFill>
            <a:schemeClr val="bg2">
              <a:lumMod val="20000"/>
              <a:lumOff val="80000"/>
              <a:alpha val="94118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1">
                    <a:lumMod val="50000"/>
                  </a:schemeClr>
                </a:solidFill>
              </a:rPr>
              <a:t>Läs mer i artikel på intranätet:</a:t>
            </a:r>
          </a:p>
          <a:p>
            <a:r>
              <a:rPr lang="sv-SE" sz="1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Fortsatt fokus på dialog i SDV-arbetet</a:t>
            </a:r>
            <a:endParaRPr lang="sv-SE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7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31BE44-7E93-CA41-0F99-C1B2A564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 descr="Region Skånes logotyp - avsändarinformation ">
            <a:extLst>
              <a:ext uri="{FF2B5EF4-FFF2-40B4-BE49-F238E27FC236}">
                <a16:creationId xmlns:a16="http://schemas.microsoft.com/office/drawing/2014/main" id="{F4A21B7D-52F0-ABF1-80A9-7A99E0117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352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6D08728B20F84D81835F179E91734C" ma:contentTypeVersion="15" ma:contentTypeDescription="Skapa ett nytt dokument." ma:contentTypeScope="" ma:versionID="88d48d86eebbddf7e9a09c8ad8c6fdfd">
  <xsd:schema xmlns:xsd="http://www.w3.org/2001/XMLSchema" xmlns:xs="http://www.w3.org/2001/XMLSchema" xmlns:p="http://schemas.microsoft.com/office/2006/metadata/properties" xmlns:ns2="5b81e3f1-4a15-43de-98b7-c814a2cf50fb" xmlns:ns3="54329790-5bba-4c64-af43-8ec12da731fe" targetNamespace="http://schemas.microsoft.com/office/2006/metadata/properties" ma:root="true" ma:fieldsID="5be07e1708028ff28e706c606f176150" ns2:_="" ns3:_="">
    <xsd:import namespace="5b81e3f1-4a15-43de-98b7-c814a2cf50fb"/>
    <xsd:import namespace="54329790-5bba-4c64-af43-8ec12da731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81e3f1-4a15-43de-98b7-c814a2cf50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29790-5bba-4c64-af43-8ec12da731f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2e2af4f-1752-4842-b1b0-20d1a6c35c97}" ma:internalName="TaxCatchAll" ma:showField="CatchAllData" ma:web="54329790-5bba-4c64-af43-8ec12da731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329790-5bba-4c64-af43-8ec12da731fe" xsi:nil="true"/>
    <lcf76f155ced4ddcb4097134ff3c332f xmlns="5b81e3f1-4a15-43de-98b7-c814a2cf50f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D4BA16-2F48-41B6-B141-751B4AA84AC9}">
  <ds:schemaRefs>
    <ds:schemaRef ds:uri="54329790-5bba-4c64-af43-8ec12da731fe"/>
    <ds:schemaRef ds:uri="5b81e3f1-4a15-43de-98b7-c814a2cf50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53C5AA3-77B2-4182-AC6C-03970BFAD7C9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4329790-5bba-4c64-af43-8ec12da731fe"/>
    <ds:schemaRef ds:uri="5b81e3f1-4a15-43de-98b7-c814a2cf50fb"/>
  </ds:schemaRefs>
</ds:datastoreItem>
</file>

<file path=customXml/itemProps3.xml><?xml version="1.0" encoding="utf-8"?>
<ds:datastoreItem xmlns:ds="http://schemas.openxmlformats.org/officeDocument/2006/customXml" ds:itemID="{A36DCD85-C75E-4A9B-9E22-FD257C6DA2B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607</Words>
  <Application>Microsoft Office PowerPoint</Application>
  <PresentationFormat>Bredbild</PresentationFormat>
  <Paragraphs>64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Public Sans</vt:lpstr>
      <vt:lpstr>Arial</vt:lpstr>
      <vt:lpstr>Calibri</vt:lpstr>
      <vt:lpstr>Region Skåne presentation</vt:lpstr>
      <vt:lpstr>Granskningsrapporterna  om införandet av Millennium i VGR – vad innebär de för SDV?</vt:lpstr>
      <vt:lpstr>Om detta material</vt:lpstr>
      <vt:lpstr>Fakta: gransknings-rapporter om VGR</vt:lpstr>
      <vt:lpstr>Den interna rapporten: Medarbetarnas främsta medskick</vt:lpstr>
      <vt:lpstr>KPMG-rapporten: </vt:lpstr>
      <vt:lpstr>Vad innebär rapporterna från VGR för SDV?</vt:lpstr>
      <vt:lpstr>Vad händer nu?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Pausöverenskommelse i VGR  – hur påverkas Region Skåne och SDV?</dc:title>
  <dc:creator>Merö Linnéa</dc:creator>
  <cp:lastModifiedBy>Merö Linnéa</cp:lastModifiedBy>
  <cp:revision>2</cp:revision>
  <dcterms:created xsi:type="dcterms:W3CDTF">2025-02-27T13:28:39Z</dcterms:created>
  <dcterms:modified xsi:type="dcterms:W3CDTF">2025-03-21T10:50:25Z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0x010100A66D08728B20F84D81835F179E91734C</vt:lpwstr>
  </property>
  <property fmtid="{D5CDD505-2E9C-101B-9397-08002B2CF9AE}" pid="5" name="MediaServiceImageTags">
    <vt:lpwstr/>
  </property>
</Properties>
</file>