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5"/>
    <p:sldMasterId id="2147483740" r:id="rId6"/>
  </p:sldMasterIdLst>
  <p:notesMasterIdLst>
    <p:notesMasterId r:id="rId70"/>
  </p:notesMasterIdLst>
  <p:sldIdLst>
    <p:sldId id="256" r:id="rId7"/>
    <p:sldId id="2147478052" r:id="rId8"/>
    <p:sldId id="2147478053" r:id="rId9"/>
    <p:sldId id="2147478059" r:id="rId10"/>
    <p:sldId id="2147481169" r:id="rId11"/>
    <p:sldId id="330" r:id="rId12"/>
    <p:sldId id="2147481158" r:id="rId13"/>
    <p:sldId id="2147481159" r:id="rId14"/>
    <p:sldId id="416" r:id="rId15"/>
    <p:sldId id="2134806035" r:id="rId16"/>
    <p:sldId id="2147481097" r:id="rId17"/>
    <p:sldId id="2147481171" r:id="rId18"/>
    <p:sldId id="402" r:id="rId19"/>
    <p:sldId id="344" r:id="rId20"/>
    <p:sldId id="297" r:id="rId21"/>
    <p:sldId id="295" r:id="rId22"/>
    <p:sldId id="286" r:id="rId23"/>
    <p:sldId id="291" r:id="rId24"/>
    <p:sldId id="410" r:id="rId25"/>
    <p:sldId id="262" r:id="rId26"/>
    <p:sldId id="342" r:id="rId27"/>
    <p:sldId id="346" r:id="rId28"/>
    <p:sldId id="2147479562" r:id="rId29"/>
    <p:sldId id="392" r:id="rId30"/>
    <p:sldId id="2147478051" r:id="rId31"/>
    <p:sldId id="421" r:id="rId32"/>
    <p:sldId id="2147479555" r:id="rId33"/>
    <p:sldId id="2147479556" r:id="rId34"/>
    <p:sldId id="2147479558" r:id="rId35"/>
    <p:sldId id="268" r:id="rId36"/>
    <p:sldId id="271" r:id="rId37"/>
    <p:sldId id="375" r:id="rId38"/>
    <p:sldId id="2147478410" r:id="rId39"/>
    <p:sldId id="2147478413" r:id="rId40"/>
    <p:sldId id="377" r:id="rId41"/>
    <p:sldId id="372" r:id="rId42"/>
    <p:sldId id="373" r:id="rId43"/>
    <p:sldId id="2147481098" r:id="rId44"/>
    <p:sldId id="285" r:id="rId45"/>
    <p:sldId id="2147478417" r:id="rId46"/>
    <p:sldId id="2147479557" r:id="rId47"/>
    <p:sldId id="2147479552" r:id="rId48"/>
    <p:sldId id="2147479554" r:id="rId49"/>
    <p:sldId id="404" r:id="rId50"/>
    <p:sldId id="361" r:id="rId51"/>
    <p:sldId id="2147481164" r:id="rId52"/>
    <p:sldId id="2147481165" r:id="rId53"/>
    <p:sldId id="2147481166" r:id="rId54"/>
    <p:sldId id="2147481170" r:id="rId55"/>
    <p:sldId id="308" r:id="rId56"/>
    <p:sldId id="317" r:id="rId57"/>
    <p:sldId id="310" r:id="rId58"/>
    <p:sldId id="318" r:id="rId59"/>
    <p:sldId id="282" r:id="rId60"/>
    <p:sldId id="400" r:id="rId61"/>
    <p:sldId id="2147481160" r:id="rId62"/>
    <p:sldId id="378" r:id="rId63"/>
    <p:sldId id="2147481149" r:id="rId64"/>
    <p:sldId id="2147481150" r:id="rId65"/>
    <p:sldId id="359" r:id="rId66"/>
    <p:sldId id="2147481172" r:id="rId67"/>
    <p:sldId id="2147479563" r:id="rId68"/>
    <p:sldId id="424" r:id="rId69"/>
  </p:sldIdLst>
  <p:sldSz cx="12192000" cy="685800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99368159-F82D-48F8-B14D-7741F4F6B961}">
          <p14:sldIdLst>
            <p14:sldId id="256"/>
            <p14:sldId id="2147478052"/>
          </p14:sldIdLst>
        </p14:section>
        <p14:section name="Rubrikbild" id="{0716EBAA-6C6C-4A27-93AF-FC4E9E7CE154}">
          <p14:sldIdLst>
            <p14:sldId id="2147478053"/>
          </p14:sldIdLst>
        </p14:section>
        <p14:section name="Vad, varför, hur" id="{175F24F5-8B9E-4370-9A67-DE004B338C29}">
          <p14:sldIdLst>
            <p14:sldId id="2147478059"/>
            <p14:sldId id="2147481169"/>
            <p14:sldId id="330"/>
            <p14:sldId id="2147481158"/>
            <p14:sldId id="2147481159"/>
            <p14:sldId id="416"/>
            <p14:sldId id="2134806035"/>
            <p14:sldId id="2147481097"/>
            <p14:sldId id="2147481171"/>
            <p14:sldId id="402"/>
            <p14:sldId id="344"/>
            <p14:sldId id="297"/>
            <p14:sldId id="295"/>
            <p14:sldId id="286"/>
          </p14:sldIdLst>
        </p14:section>
        <p14:section name="Bakgrund, upphandling, tidplan, nationellt sammanhang" id="{B8EC5D79-EAD3-4F0C-B848-0AAF4C28496D}">
          <p14:sldIdLst>
            <p14:sldId id="291"/>
            <p14:sldId id="410"/>
            <p14:sldId id="262"/>
            <p14:sldId id="342"/>
          </p14:sldIdLst>
        </p14:section>
        <p14:section name="Utgångsläge och förändring" id="{2972DFAE-74B9-488A-B4BB-692E4091BD73}">
          <p14:sldIdLst>
            <p14:sldId id="346"/>
            <p14:sldId id="2147479562"/>
            <p14:sldId id="392"/>
            <p14:sldId id="2147478051"/>
            <p14:sldId id="421"/>
            <p14:sldId id="2147479555"/>
            <p14:sldId id="2147479556"/>
          </p14:sldIdLst>
        </p14:section>
        <p14:section name="Vad ingår i SDV?" id="{BB0DFFE0-7748-4AC3-A0B4-93D5F4411EB9}">
          <p14:sldIdLst>
            <p14:sldId id="2147479558"/>
            <p14:sldId id="268"/>
            <p14:sldId id="271"/>
          </p14:sldIdLst>
        </p14:section>
        <p14:section name="Arbetet med SDV" id="{3B712709-B46E-46EF-B8D4-76B35576778D}">
          <p14:sldIdLst>
            <p14:sldId id="375"/>
            <p14:sldId id="2147478410"/>
            <p14:sldId id="2147478413"/>
            <p14:sldId id="377"/>
            <p14:sldId id="372"/>
            <p14:sldId id="373"/>
          </p14:sldIdLst>
        </p14:section>
        <p14:section name="Arbetet med att införa SDV" id="{1C252018-A30C-4932-A308-3FB438C326A2}">
          <p14:sldIdLst>
            <p14:sldId id="2147481098"/>
            <p14:sldId id="285"/>
            <p14:sldId id="2147478417"/>
            <p14:sldId id="2147479557"/>
            <p14:sldId id="2147479552"/>
            <p14:sldId id="2147479554"/>
            <p14:sldId id="404"/>
            <p14:sldId id="361"/>
            <p14:sldId id="2147481164"/>
            <p14:sldId id="2147481165"/>
            <p14:sldId id="2147481166"/>
            <p14:sldId id="2147481170"/>
            <p14:sldId id="308"/>
            <p14:sldId id="317"/>
            <p14:sldId id="310"/>
            <p14:sldId id="318"/>
            <p14:sldId id="282"/>
            <p14:sldId id="400"/>
            <p14:sldId id="2147481160"/>
            <p14:sldId id="378"/>
          </p14:sldIdLst>
        </p14:section>
        <p14:section name="Stöd för dialog" id="{D5FAB013-9275-4553-8089-DF55FE7B96CD}">
          <p14:sldIdLst>
            <p14:sldId id="2147481149"/>
            <p14:sldId id="2147481150"/>
          </p14:sldIdLst>
        </p14:section>
        <p14:section name="Mer användbart material" id="{1AE0783B-9F68-4FEA-98A6-BA288D926246}">
          <p14:sldIdLst>
            <p14:sldId id="359"/>
            <p14:sldId id="2147481172"/>
            <p14:sldId id="2147479563"/>
            <p14:sldId id="424"/>
          </p14:sldIdLst>
        </p14:section>
        <p14:section name="Standardavsnitt" id="{53D3F420-6550-4A96-B277-6527B03ED9B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öjd Christina" initials="FC" lastIdx="1" clrIdx="0">
    <p:extLst>
      <p:ext uri="{19B8F6BF-5375-455C-9EA6-DF929625EA0E}">
        <p15:presenceInfo xmlns:p15="http://schemas.microsoft.com/office/powerpoint/2012/main" userId="S-1-5-21-299502267-562591055-839522115-901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E4"/>
    <a:srgbClr val="ED1D2D"/>
    <a:srgbClr val="EBE8E7"/>
    <a:srgbClr val="F2F2F2"/>
    <a:srgbClr val="FFFFFF"/>
    <a:srgbClr val="A6D2D7"/>
    <a:srgbClr val="FF9900"/>
    <a:srgbClr val="00ABC0"/>
    <a:srgbClr val="000000"/>
    <a:srgbClr val="1C4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30" autoAdjust="0"/>
  </p:normalViewPr>
  <p:slideViewPr>
    <p:cSldViewPr snapToGrid="0">
      <p:cViewPr varScale="1">
        <p:scale>
          <a:sx n="56" d="100"/>
          <a:sy n="56" d="100"/>
        </p:scale>
        <p:origin x="1044"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04T13:39:43.533"/>
    </inkml:context>
    <inkml:brush xml:id="br0">
      <inkml:brushProperty name="width" value="0.1" units="cm"/>
      <inkml:brushProperty name="height" value="0.1" units="cm"/>
    </inkml:brush>
  </inkml:definitions>
  <inkml:trace contextRef="#ctx0" brushRef="#br0">22983 7197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3154068B-8D1F-4422-859F-4BF16EC55376}" type="datetimeFigureOut">
              <a:rPr lang="sv-SE" smtClean="0"/>
              <a:t>2024-10-22</a:t>
            </a:fld>
            <a:endParaRPr lang="sv-SE"/>
          </a:p>
        </p:txBody>
      </p:sp>
      <p:sp>
        <p:nvSpPr>
          <p:cNvPr id="4" name="Platshållare för bildobjekt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09073011-F4CD-4A21-A8C1-CA3F6754DF53}" type="slidenum">
              <a:rPr lang="sv-SE" smtClean="0"/>
              <a:t>‹#›</a:t>
            </a:fld>
            <a:endParaRPr lang="sv-SE"/>
          </a:p>
        </p:txBody>
      </p:sp>
    </p:spTree>
    <p:extLst>
      <p:ext uri="{BB962C8B-B14F-4D97-AF65-F5344CB8AC3E}">
        <p14:creationId xmlns:p14="http://schemas.microsoft.com/office/powerpoint/2010/main" val="347714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Ladda hem bildspelet</a:t>
            </a:r>
            <a:r>
              <a:rPr lang="sv-SE" baseline="0"/>
              <a:t> till dig själv innan du gör några ändringar! </a:t>
            </a:r>
            <a:endParaRPr lang="sv-SE"/>
          </a:p>
          <a:p>
            <a:endParaRPr lang="sv-SE"/>
          </a:p>
          <a:p>
            <a:r>
              <a:rPr lang="sv-SE"/>
              <a:t>Syftet med detta bildspelspaket är att förmedla en övergripande bild av arbetet</a:t>
            </a:r>
            <a:r>
              <a:rPr lang="sv-SE" baseline="0"/>
              <a:t> med Skånes digitala vårdsystem. Bilderna är tänkta som stöd till dig som ska presentera i olika sammanhang. Du väljer själv vilka bilder du vill visa, beroende på sammanhang, publik och presentationstid. </a:t>
            </a:r>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1</a:t>
            </a:fld>
            <a:endParaRPr lang="sv-SE"/>
          </a:p>
        </p:txBody>
      </p:sp>
    </p:spTree>
    <p:extLst>
      <p:ext uri="{BB962C8B-B14F-4D97-AF65-F5344CB8AC3E}">
        <p14:creationId xmlns:p14="http://schemas.microsoft.com/office/powerpoint/2010/main" val="3822336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I Region Skåne finns idag många system som är föråldrade och inte kan kommunicera med varandra.</a:t>
            </a:r>
          </a:p>
          <a:p>
            <a:r>
              <a:rPr lang="sv-SE" altLang="sv-SE">
                <a:latin typeface="Arial" panose="020B0604020202020204" pitchFamily="34" charset="0"/>
                <a:ea typeface="ヒラギノ角ゴ Pro W3"/>
              </a:rPr>
              <a:t>Den här bilden visar hur olika områden påverkas positivt när vi skapar en sammanhållen miljö. </a:t>
            </a:r>
          </a:p>
        </p:txBody>
      </p:sp>
    </p:spTree>
    <p:extLst>
      <p:ext uri="{BB962C8B-B14F-4D97-AF65-F5344CB8AC3E}">
        <p14:creationId xmlns:p14="http://schemas.microsoft.com/office/powerpoint/2010/main" val="119349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Påminnelse: det här är det vi strävar efter med förändringen.</a:t>
            </a:r>
            <a:br>
              <a:rPr lang="sv-SE" sz="1200"/>
            </a:br>
            <a:r>
              <a:rPr lang="sv-SE" sz="1200"/>
              <a:t>Nuläge: I Region Skåne finns idag många system som är föråldrade och inte kan kommunicera med varandra.</a:t>
            </a:r>
          </a:p>
          <a:p>
            <a:r>
              <a:rPr lang="sv-SE" altLang="sv-SE">
                <a:latin typeface="Arial" panose="020B0604020202020204" pitchFamily="34" charset="0"/>
                <a:ea typeface="ヒラギノ角ゴ Pro W3"/>
              </a:rPr>
              <a:t>Den här bilden visar hur olika områden, och målgrupper, påverkas positivt när vi skapar en sammanhållen miljö. </a:t>
            </a:r>
          </a:p>
        </p:txBody>
      </p:sp>
    </p:spTree>
    <p:extLst>
      <p:ext uri="{BB962C8B-B14F-4D97-AF65-F5344CB8AC3E}">
        <p14:creationId xmlns:p14="http://schemas.microsoft.com/office/powerpoint/2010/main" val="514729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p:spPr>
        <p:txBody>
          <a:bodyPr/>
          <a:lstStyle/>
          <a:p>
            <a:pPr>
              <a:lnSpc>
                <a:spcPct val="120000"/>
              </a:lnSpc>
              <a:spcAft>
                <a:spcPts val="600"/>
              </a:spcAft>
              <a:tabLst>
                <a:tab pos="4095115" algn="l"/>
              </a:tabLst>
            </a:pPr>
            <a:r>
              <a:rPr lang="sv-SE" sz="1800" b="1">
                <a:effectLst/>
                <a:latin typeface="Times New Roman" panose="02020603050405020304" pitchFamily="18" charset="0"/>
                <a:ea typeface="Calibri" panose="020F0502020204030204" pitchFamily="34" charset="0"/>
                <a:cs typeface="Arial" panose="020B0604020202020204" pitchFamily="34" charset="0"/>
              </a:rPr>
              <a:t>Bättre hälsa för fler i Skåne.</a:t>
            </a:r>
            <a:r>
              <a:rPr lang="sv-SE" sz="1800">
                <a:effectLst/>
                <a:latin typeface="Times New Roman" panose="02020603050405020304" pitchFamily="18" charset="0"/>
                <a:ea typeface="Calibri" panose="020F0502020204030204" pitchFamily="34" charset="0"/>
                <a:cs typeface="Arial" panose="020B0604020202020204" pitchFamily="34" charset="0"/>
              </a:rPr>
              <a:t> Det nya systemet och de regiongemensamma arbetssätten ska bidra till att Region Skåne kan möta aktuella och framtida utmaningar inom hälso- och sjukvården och nå de mål som satts upp av koncernledningen:</a:t>
            </a:r>
            <a:br>
              <a:rPr lang="sv-SE" sz="1800">
                <a:effectLst/>
                <a:latin typeface="Times New Roman" panose="02020603050405020304" pitchFamily="18" charset="0"/>
                <a:ea typeface="Calibri" panose="020F0502020204030204" pitchFamily="34" charset="0"/>
                <a:cs typeface="Arial" panose="020B0604020202020204" pitchFamily="34" charset="0"/>
              </a:rPr>
            </a:br>
            <a:r>
              <a:rPr lang="sv-SE" sz="1800">
                <a:effectLst/>
                <a:latin typeface="Times New Roman" panose="02020603050405020304" pitchFamily="18" charset="0"/>
                <a:ea typeface="Calibri" panose="020F0502020204030204" pitchFamily="34" charset="0"/>
                <a:cs typeface="Arial" panose="020B0604020202020204" pitchFamily="34" charset="0"/>
              </a:rPr>
              <a:t>  </a:t>
            </a:r>
          </a:p>
          <a:p>
            <a:pPr marL="342900" lvl="0" indent="-342900">
              <a:lnSpc>
                <a:spcPct val="120000"/>
              </a:lnSpc>
              <a:spcAft>
                <a:spcPts val="600"/>
              </a:spcAft>
              <a:buFont typeface="Symbol" panose="05050102010706020507" pitchFamily="18" charset="2"/>
              <a:buChar char=""/>
              <a:tabLst>
                <a:tab pos="228600" algn="l"/>
                <a:tab pos="4095115" algn="l"/>
              </a:tabLst>
            </a:pPr>
            <a:r>
              <a:rPr lang="sv-SE" sz="1800" b="1">
                <a:effectLst/>
                <a:latin typeface="Times New Roman" panose="02020603050405020304" pitchFamily="18" charset="0"/>
                <a:ea typeface="Calibri" panose="020F0502020204030204" pitchFamily="34" charset="0"/>
                <a:cs typeface="Arial" panose="020B0604020202020204" pitchFamily="34" charset="0"/>
              </a:rPr>
              <a:t>Ökad tillgänglighet</a:t>
            </a:r>
            <a:r>
              <a:rPr lang="sv-SE" sz="1800">
                <a:effectLst/>
                <a:latin typeface="Times New Roman" panose="02020603050405020304" pitchFamily="18" charset="0"/>
                <a:ea typeface="Calibri" panose="020F0502020204030204" pitchFamily="34" charset="0"/>
                <a:cs typeface="Arial" panose="020B0604020202020204" pitchFamily="34" charset="0"/>
              </a:rPr>
              <a:t> – ett regiongemensamt system ger bättre förutsättningar för att planera och ge god hälso- och sjukvård åt invånarna i Skåne.</a:t>
            </a:r>
          </a:p>
          <a:p>
            <a:pPr marL="342900" lvl="0" indent="-342900">
              <a:lnSpc>
                <a:spcPct val="120000"/>
              </a:lnSpc>
              <a:spcAft>
                <a:spcPts val="600"/>
              </a:spcAft>
              <a:buFont typeface="Symbol" panose="05050102010706020507" pitchFamily="18" charset="2"/>
              <a:buChar char=""/>
              <a:tabLst>
                <a:tab pos="228600" algn="l"/>
                <a:tab pos="4095115" algn="l"/>
              </a:tabLst>
            </a:pPr>
            <a:r>
              <a:rPr lang="sv-SE" sz="1800" b="1">
                <a:effectLst/>
                <a:latin typeface="Times New Roman" panose="02020603050405020304" pitchFamily="18" charset="0"/>
                <a:ea typeface="Calibri" panose="020F0502020204030204" pitchFamily="34" charset="0"/>
                <a:cs typeface="Arial" panose="020B0604020202020204" pitchFamily="34" charset="0"/>
              </a:rPr>
              <a:t>Bättre upplevelse för invånare, patienter och medarbetare</a:t>
            </a:r>
            <a:r>
              <a:rPr lang="sv-SE" sz="1800">
                <a:effectLst/>
                <a:latin typeface="Times New Roman" panose="02020603050405020304" pitchFamily="18" charset="0"/>
                <a:ea typeface="Calibri" panose="020F0502020204030204" pitchFamily="34" charset="0"/>
                <a:cs typeface="Arial" panose="020B0604020202020204" pitchFamily="34" charset="0"/>
              </a:rPr>
              <a:t> – regiongemensamma arbetssätt leder till mer jämlik vård. Med förbättrad digital kommunikation kan patienten vara mer delaktig i sin vård. Det blir också säkrare hantering av patientens data och bättre integritetsskydd i en samlad IT-miljö jämfört med i många gamla system.</a:t>
            </a:r>
          </a:p>
          <a:p>
            <a:pPr marL="342900" lvl="0" indent="-342900">
              <a:lnSpc>
                <a:spcPct val="120000"/>
              </a:lnSpc>
              <a:spcAft>
                <a:spcPts val="600"/>
              </a:spcAft>
              <a:buFont typeface="Symbol" panose="05050102010706020507" pitchFamily="18" charset="2"/>
              <a:buChar char=""/>
              <a:tabLst>
                <a:tab pos="4095115" algn="l"/>
              </a:tabLst>
            </a:pPr>
            <a:r>
              <a:rPr lang="sv-SE" sz="1800" b="1">
                <a:effectLst/>
                <a:latin typeface="Times New Roman" panose="02020603050405020304" pitchFamily="18" charset="0"/>
                <a:ea typeface="Calibri" panose="020F0502020204030204" pitchFamily="34" charset="0"/>
                <a:cs typeface="Arial" panose="020B0604020202020204" pitchFamily="34" charset="0"/>
              </a:rPr>
              <a:t>Bättre kvalitet</a:t>
            </a:r>
            <a:r>
              <a:rPr lang="sv-SE" sz="1800">
                <a:effectLst/>
                <a:latin typeface="Times New Roman" panose="02020603050405020304" pitchFamily="18" charset="0"/>
                <a:ea typeface="Calibri" panose="020F0502020204030204" pitchFamily="34" charset="0"/>
                <a:cs typeface="Arial" panose="020B0604020202020204" pitchFamily="34" charset="0"/>
              </a:rPr>
              <a:t> – strukturerad dokumentation i en sammanhållen journal som görs i realtid ökar kvaliteten på informationen.</a:t>
            </a:r>
          </a:p>
          <a:p>
            <a:pPr marL="342900" lvl="0" indent="-342900">
              <a:lnSpc>
                <a:spcPct val="120000"/>
              </a:lnSpc>
              <a:spcAft>
                <a:spcPts val="600"/>
              </a:spcAft>
              <a:buFont typeface="Symbol" panose="05050102010706020507" pitchFamily="18" charset="2"/>
              <a:buChar char=""/>
              <a:tabLst>
                <a:tab pos="4095115" algn="l"/>
              </a:tabLst>
            </a:pPr>
            <a:r>
              <a:rPr lang="sv-SE" sz="1800" b="1">
                <a:effectLst/>
                <a:latin typeface="Times New Roman" panose="02020603050405020304" pitchFamily="18" charset="0"/>
                <a:ea typeface="Calibri" panose="020F0502020204030204" pitchFamily="34" charset="0"/>
                <a:cs typeface="Arial" panose="020B0604020202020204" pitchFamily="34" charset="0"/>
              </a:rPr>
              <a:t>Bättre hälsa </a:t>
            </a:r>
            <a:r>
              <a:rPr lang="sv-SE" sz="1800">
                <a:effectLst/>
                <a:latin typeface="Times New Roman" panose="02020603050405020304" pitchFamily="18" charset="0"/>
                <a:ea typeface="Calibri" panose="020F0502020204030204" pitchFamily="34" charset="0"/>
                <a:cs typeface="Arial" panose="020B0604020202020204" pitchFamily="34" charset="0"/>
              </a:rPr>
              <a:t>– samlad data ger ett bättre underlag om sjukdomar och befolkning. Detta ökar förutsättningarna för att se mönster samt upptäcka och förebygga sjukdomar på både individ- och gruppnivå.</a:t>
            </a:r>
          </a:p>
          <a:p>
            <a:pPr marL="342900" lvl="0" indent="-342900">
              <a:lnSpc>
                <a:spcPct val="120000"/>
              </a:lnSpc>
              <a:spcAft>
                <a:spcPts val="600"/>
              </a:spcAft>
              <a:buFont typeface="Symbol" panose="05050102010706020507" pitchFamily="18" charset="2"/>
              <a:buChar char=""/>
              <a:tabLst>
                <a:tab pos="4095115" algn="l"/>
              </a:tabLst>
            </a:pPr>
            <a:r>
              <a:rPr lang="sv-SE" sz="1800" b="1">
                <a:effectLst/>
                <a:latin typeface="Times New Roman" panose="02020603050405020304" pitchFamily="18" charset="0"/>
                <a:ea typeface="Calibri" panose="020F0502020204030204" pitchFamily="34" charset="0"/>
                <a:cs typeface="Arial" panose="020B0604020202020204" pitchFamily="34" charset="0"/>
              </a:rPr>
              <a:t>Effektivare processer</a:t>
            </a:r>
            <a:r>
              <a:rPr lang="sv-SE" sz="1800">
                <a:effectLst/>
                <a:latin typeface="Times New Roman" panose="02020603050405020304" pitchFamily="18" charset="0"/>
                <a:ea typeface="Calibri" panose="020F0502020204030204" pitchFamily="34" charset="0"/>
                <a:cs typeface="Arial" panose="020B0604020202020204" pitchFamily="34" charset="0"/>
              </a:rPr>
              <a:t> – en sammanhållen och strukturerad patientjournal ger bättre förutsättningar för standardiserade vårdprocesser och minskad dubbel-dokumentation. Patienten behöver inte upprepa sig i lika stor utsträckning.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p:txBody>
      </p:sp>
      <p:sp>
        <p:nvSpPr>
          <p:cNvPr id="16388"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546A0D-3016-474D-982D-2D63641CA570}"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3283233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vill alltså bidra till att uppnå Region Skånes </a:t>
            </a:r>
            <a:r>
              <a:rPr lang="sv-SE" altLang="sv-SE">
                <a:latin typeface="Arial" panose="020B0604020202020204" pitchFamily="34" charset="0"/>
                <a:ea typeface="ヒラギノ角ゴ Pro W3"/>
              </a:rPr>
              <a:t>effektmål för att möta framtiden. Läs gärna mer om detta i dokumentet Principer för SDV. </a:t>
            </a:r>
          </a:p>
          <a:p>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13</a:t>
            </a:fld>
            <a:endParaRPr lang="sv-SE"/>
          </a:p>
        </p:txBody>
      </p:sp>
    </p:spTree>
    <p:extLst>
      <p:ext uri="{BB962C8B-B14F-4D97-AF65-F5344CB8AC3E}">
        <p14:creationId xmlns:p14="http://schemas.microsoft.com/office/powerpoint/2010/main" val="2686496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14</a:t>
            </a:fld>
            <a:endParaRPr lang="sv-SE"/>
          </a:p>
        </p:txBody>
      </p:sp>
    </p:spTree>
    <p:extLst>
      <p:ext uri="{BB962C8B-B14F-4D97-AF65-F5344CB8AC3E}">
        <p14:creationId xmlns:p14="http://schemas.microsoft.com/office/powerpoint/2010/main" val="2723820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15</a:t>
            </a:fld>
            <a:endParaRPr lang="sv-SE"/>
          </a:p>
        </p:txBody>
      </p:sp>
    </p:spTree>
    <p:extLst>
      <p:ext uri="{BB962C8B-B14F-4D97-AF65-F5344CB8AC3E}">
        <p14:creationId xmlns:p14="http://schemas.microsoft.com/office/powerpoint/2010/main" val="907083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bildobjekt 1"/>
          <p:cNvSpPr>
            <a:spLocks noGrp="1" noRot="1" noChangeAspect="1" noTextEdit="1"/>
          </p:cNvSpPr>
          <p:nvPr>
            <p:ph type="sldImg"/>
          </p:nvPr>
        </p:nvSpPr>
        <p:spPr>
          <a:ln/>
        </p:spPr>
      </p:sp>
      <p:sp>
        <p:nvSpPr>
          <p:cNvPr id="9219" name="Platshållare för anteckningar 2"/>
          <p:cNvSpPr>
            <a:spLocks noGrp="1"/>
          </p:cNvSpPr>
          <p:nvPr>
            <p:ph type="body" idx="1"/>
          </p:nvPr>
        </p:nvSpPr>
        <p:spPr>
          <a:noFill/>
        </p:spPr>
        <p:txBody>
          <a:bodyPr/>
          <a:lstStyle/>
          <a:p>
            <a:endParaRPr lang="sv-SE" altLang="sv-SE">
              <a:latin typeface="Arial" panose="020B0604020202020204" pitchFamily="34" charset="0"/>
              <a:ea typeface="ヒラギノ角ゴ Pro W3"/>
            </a:endParaRPr>
          </a:p>
        </p:txBody>
      </p:sp>
      <p:sp>
        <p:nvSpPr>
          <p:cNvPr id="9220"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743F8FEA-F259-4643-9842-E645E713BFAA}" type="slidenum">
              <a:rPr lang="sv-SE" altLang="sv-SE" sz="1200" smtClean="0"/>
              <a:pPr/>
              <a:t>16</a:t>
            </a:fld>
            <a:endParaRPr lang="sv-SE" altLang="sv-SE" sz="1200"/>
          </a:p>
        </p:txBody>
      </p:sp>
    </p:spTree>
    <p:extLst>
      <p:ext uri="{BB962C8B-B14F-4D97-AF65-F5344CB8AC3E}">
        <p14:creationId xmlns:p14="http://schemas.microsoft.com/office/powerpoint/2010/main" val="147257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Digitalisering</a:t>
            </a:r>
            <a:r>
              <a:rPr lang="sv-SE" baseline="0"/>
              <a:t> är en av de stora möjligheterna vi har för att uppnå målen (ökad tillgänglighet, bättre upplevelse, bättre kvalitet, bättre befolkningshälsa och effektivare processer). Men det är inte bara att ”bli digital”. Vi måste granska allt vi gör, för att se hur vi kan göra saker och ting bättre med hjälp av digitala resurser. Annars riskerar vi överföra gamla problem till nya system. </a:t>
            </a:r>
          </a:p>
          <a:p>
            <a:endParaRPr lang="sv-SE" baseline="0"/>
          </a:p>
        </p:txBody>
      </p:sp>
      <p:sp>
        <p:nvSpPr>
          <p:cNvPr id="4" name="Platshållare för bildnummer 3"/>
          <p:cNvSpPr>
            <a:spLocks noGrp="1"/>
          </p:cNvSpPr>
          <p:nvPr>
            <p:ph type="sldNum" sz="quarter" idx="10"/>
          </p:nvPr>
        </p:nvSpPr>
        <p:spPr/>
        <p:txBody>
          <a:bodyPr/>
          <a:lstStyle/>
          <a:p>
            <a:fld id="{09073011-F4CD-4A21-A8C1-CA3F6754DF53}" type="slidenum">
              <a:rPr lang="sv-SE" smtClean="0"/>
              <a:t>17</a:t>
            </a:fld>
            <a:endParaRPr lang="sv-SE"/>
          </a:p>
        </p:txBody>
      </p:sp>
    </p:spTree>
    <p:extLst>
      <p:ext uri="{BB962C8B-B14F-4D97-AF65-F5344CB8AC3E}">
        <p14:creationId xmlns:p14="http://schemas.microsoft.com/office/powerpoint/2010/main" val="2952805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Vägen till beslutet om ett</a:t>
            </a:r>
            <a:r>
              <a:rPr lang="sv-SE" baseline="0"/>
              <a:t> sammanhållet patientjournalsystem</a:t>
            </a:r>
            <a:r>
              <a:rPr lang="sv-SE"/>
              <a:t> började</a:t>
            </a:r>
            <a:r>
              <a:rPr lang="sv-SE" baseline="0"/>
              <a:t> redan runt 2010. En viktig bakgrund var att våra IT-system i många fall är mycket gamla och att de inte hänger ihop med varandra. </a:t>
            </a:r>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18</a:t>
            </a:fld>
            <a:endParaRPr lang="sv-SE"/>
          </a:p>
        </p:txBody>
      </p:sp>
    </p:spTree>
    <p:extLst>
      <p:ext uri="{BB962C8B-B14F-4D97-AF65-F5344CB8AC3E}">
        <p14:creationId xmlns:p14="http://schemas.microsoft.com/office/powerpoint/2010/main" val="308471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Det handlar alltså inte ”bara” om digitalisering, det är ett verksamhetsprojekt som berör alla invånare i Skåne, och alla medarbetare inom den hälso- och sjukvård som finansieras av Region Skåne. Det gäller även privata vårdgivare som också ska använda samma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Projektet startade hösten 2018. Runt 30 olika system ska ersättas av en sammanhängande digital miljö. Det är många som deltar i arbetet med SDV – med många olika kompetenser och från olika verksamheter, och alla behövs för att det ska kunna hänga ihop.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a:t>(Systemet stödjer också visionen om en skånsk journal för varje invånare genom funktionalitet för kommunal vård och omsorg,</a:t>
            </a:r>
            <a:r>
              <a:rPr lang="sv-SE" baseline="0"/>
              <a:t> men detta är ett mycket långsiktigt arbete som ligger utanför projektets ram. )</a:t>
            </a:r>
            <a:endParaRPr lang="sv-SE"/>
          </a:p>
          <a:p>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19</a:t>
            </a:fld>
            <a:endParaRPr lang="sv-SE"/>
          </a:p>
        </p:txBody>
      </p:sp>
    </p:spTree>
    <p:extLst>
      <p:ext uri="{BB962C8B-B14F-4D97-AF65-F5344CB8AC3E}">
        <p14:creationId xmlns:p14="http://schemas.microsoft.com/office/powerpoint/2010/main" val="539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Observera att vi använder Region Skånes </a:t>
            </a:r>
            <a:r>
              <a:rPr lang="sv-SE" dirty="0" err="1"/>
              <a:t>ppt</a:t>
            </a:r>
            <a:r>
              <a:rPr lang="sv-SE" dirty="0"/>
              <a:t>-mall – </a:t>
            </a:r>
            <a:r>
              <a:rPr lang="sv-SE" u="sng" dirty="0"/>
              <a:t>inte</a:t>
            </a:r>
            <a:r>
              <a:rPr lang="sv-SE" dirty="0"/>
              <a:t> den gamla mallen med ”SDV-ikonen”. </a:t>
            </a:r>
          </a:p>
        </p:txBody>
      </p:sp>
      <p:sp>
        <p:nvSpPr>
          <p:cNvPr id="4" name="Platshållare för bildnummer 3"/>
          <p:cNvSpPr>
            <a:spLocks noGrp="1"/>
          </p:cNvSpPr>
          <p:nvPr>
            <p:ph type="sldNum" sz="quarter" idx="5"/>
          </p:nvPr>
        </p:nvSpPr>
        <p:spPr/>
        <p:txBody>
          <a:bodyPr/>
          <a:lstStyle/>
          <a:p>
            <a:fld id="{09073011-F4CD-4A21-A8C1-CA3F6754DF53}" type="slidenum">
              <a:rPr lang="sv-SE" smtClean="0"/>
              <a:t>2</a:t>
            </a:fld>
            <a:endParaRPr lang="sv-SE"/>
          </a:p>
        </p:txBody>
      </p:sp>
    </p:spTree>
    <p:extLst>
      <p:ext uri="{BB962C8B-B14F-4D97-AF65-F5344CB8AC3E}">
        <p14:creationId xmlns:p14="http://schemas.microsoft.com/office/powerpoint/2010/main" val="3878321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10"/>
          </p:nvPr>
        </p:nvSpPr>
        <p:spPr/>
        <p:txBody>
          <a:bodyPr/>
          <a:lstStyle/>
          <a:p>
            <a:fld id="{09073011-F4CD-4A21-A8C1-CA3F6754DF53}" type="slidenum">
              <a:rPr lang="sv-SE" smtClean="0"/>
              <a:t>20</a:t>
            </a:fld>
            <a:endParaRPr lang="sv-SE"/>
          </a:p>
        </p:txBody>
      </p:sp>
    </p:spTree>
    <p:extLst>
      <p:ext uri="{BB962C8B-B14F-4D97-AF65-F5344CB8AC3E}">
        <p14:creationId xmlns:p14="http://schemas.microsoft.com/office/powerpoint/2010/main" val="372686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800"/>
              </a:spcAft>
            </a:pPr>
            <a:r>
              <a:rPr lang="sv-SE" sz="1200" b="0"/>
              <a:t>Lite bakgrundsinformation</a:t>
            </a:r>
            <a:r>
              <a:rPr lang="sv-SE" sz="1200" b="0" baseline="0"/>
              <a:t> </a:t>
            </a:r>
            <a:r>
              <a:rPr lang="sv-SE" sz="1200" b="0"/>
              <a:t>om övriga svenska upphandlingar av motsvarande</a:t>
            </a:r>
            <a:r>
              <a:rPr lang="sv-SE" sz="1200" b="0" baseline="0"/>
              <a:t> funktionalitet:</a:t>
            </a:r>
            <a:endParaRPr lang="sv-SE" sz="1200" b="0"/>
          </a:p>
          <a:p>
            <a:pPr>
              <a:spcAft>
                <a:spcPts val="800"/>
              </a:spcAft>
            </a:pPr>
            <a:endParaRPr lang="sv-SE" sz="1200" b="1"/>
          </a:p>
          <a:p>
            <a:pPr>
              <a:spcAft>
                <a:spcPts val="800"/>
              </a:spcAft>
            </a:pPr>
            <a:r>
              <a:rPr lang="sv-SE" sz="1200" b="1"/>
              <a:t>Västra Götaland:</a:t>
            </a:r>
            <a:r>
              <a:rPr lang="sv-SE" sz="1200"/>
              <a:t> </a:t>
            </a:r>
            <a:br>
              <a:rPr lang="sv-SE" sz="1200"/>
            </a:br>
            <a:r>
              <a:rPr lang="sv-SE" sz="1200"/>
              <a:t>Framtidens vårdinformationsmiljö, FVM (Cerner)</a:t>
            </a:r>
            <a:r>
              <a:rPr lang="sv-SE" sz="1200" baseline="0"/>
              <a:t> – </a:t>
            </a:r>
            <a:r>
              <a:rPr lang="sv-SE" sz="1200"/>
              <a:t>omfattar även</a:t>
            </a:r>
            <a:r>
              <a:rPr lang="sv-SE" sz="1200" baseline="0"/>
              <a:t> kommuner</a:t>
            </a:r>
            <a:endParaRPr lang="sv-SE" sz="1200"/>
          </a:p>
          <a:p>
            <a:pPr>
              <a:spcAft>
                <a:spcPts val="800"/>
              </a:spcAft>
            </a:pPr>
            <a:endParaRPr lang="sv-SE" sz="1200" b="1"/>
          </a:p>
          <a:p>
            <a:pPr>
              <a:spcAft>
                <a:spcPts val="800"/>
              </a:spcAft>
            </a:pPr>
            <a:r>
              <a:rPr lang="sv-SE" sz="1200" b="1"/>
              <a:t>Blekinge, Dalarna, Halland, Gävleborg, Norrbotten, Sörmland, Västerbotten, Västernorrland och Örebro:</a:t>
            </a:r>
            <a:r>
              <a:rPr lang="sv-SE" sz="1200"/>
              <a:t> </a:t>
            </a:r>
          </a:p>
          <a:p>
            <a:pPr>
              <a:spcAft>
                <a:spcPts val="800"/>
              </a:spcAft>
            </a:pPr>
            <a:r>
              <a:rPr lang="sv-SE" sz="1200"/>
              <a:t>Framtidens vårdinformationsstöd, FVIS (</a:t>
            </a:r>
            <a:r>
              <a:rPr lang="sv-SE" sz="1200" err="1"/>
              <a:t>Cambio</a:t>
            </a:r>
            <a:r>
              <a:rPr lang="sv-SE" sz="1200"/>
              <a:t> Healthcare)</a:t>
            </a:r>
          </a:p>
          <a:p>
            <a:endParaRPr lang="sv-SE" b="1"/>
          </a:p>
          <a:p>
            <a:r>
              <a:rPr lang="sv-SE" b="1"/>
              <a:t>Stockholms</a:t>
            </a:r>
            <a:r>
              <a:rPr lang="sv-SE" b="1" baseline="0"/>
              <a:t> och Gotlands </a:t>
            </a:r>
            <a:r>
              <a:rPr lang="sv-SE" baseline="0"/>
              <a:t>samarbete om upphandling avbröts juni 2020 p g a coronapandemin men återupptogs 2023.</a:t>
            </a:r>
            <a:endParaRPr lang="sv-SE"/>
          </a:p>
          <a:p>
            <a:endParaRPr lang="sv-SE"/>
          </a:p>
          <a:p>
            <a:r>
              <a:rPr lang="sv-SE" b="1"/>
              <a:t>Kvarvarande</a:t>
            </a:r>
            <a:r>
              <a:rPr lang="sv-SE" b="1" baseline="0"/>
              <a:t> regioner och landsting – </a:t>
            </a:r>
            <a:r>
              <a:rPr lang="sv-SE" b="1"/>
              <a:t>Jämtland Härjedalen, Jönköping,</a:t>
            </a:r>
            <a:r>
              <a:rPr lang="sv-SE" b="1" baseline="0"/>
              <a:t> </a:t>
            </a:r>
            <a:r>
              <a:rPr lang="sv-SE" b="1"/>
              <a:t>Kalmar, Kronoberg, Uppsala, Värmland, Västmanland, Östergötland.</a:t>
            </a:r>
            <a:r>
              <a:rPr lang="sv-SE" b="1" baseline="0"/>
              <a:t> </a:t>
            </a:r>
          </a:p>
          <a:p>
            <a:endParaRPr lang="sv-SE"/>
          </a:p>
          <a:p>
            <a:r>
              <a:rPr lang="sv-SE" b="1"/>
              <a:t>Länk till</a:t>
            </a:r>
            <a:r>
              <a:rPr lang="sv-SE" b="1" baseline="0"/>
              <a:t> SKR:s sida om framtidens vårdinformationsmiljö:</a:t>
            </a:r>
            <a:endParaRPr lang="sv-SE" b="1"/>
          </a:p>
          <a:p>
            <a:r>
              <a:rPr lang="sv-SE"/>
              <a:t>https://skr.se/halsasjukvard/ehalsa/dethargorskrinomehalsa/framtidensvardinformationsmiljo.26176.html</a:t>
            </a:r>
          </a:p>
          <a:p>
            <a:endParaRPr lang="sv-SE"/>
          </a:p>
          <a:p>
            <a:r>
              <a:rPr lang="sv-SE" b="1"/>
              <a:t>I Finland</a:t>
            </a:r>
            <a:r>
              <a:rPr lang="sv-SE"/>
              <a:t> har man övervägt</a:t>
            </a:r>
            <a:r>
              <a:rPr lang="sv-SE" baseline="0"/>
              <a:t> att köpa in Cerners system, men ett av de fyra sjukvårdsdistrikten som samarbetade kring detta drog sig ur och därmed föll upphandlingen. (Läkartidningen 18 oktober 2021)</a:t>
            </a:r>
          </a:p>
        </p:txBody>
      </p:sp>
      <p:sp>
        <p:nvSpPr>
          <p:cNvPr id="4" name="Platshållare för bildnummer 3"/>
          <p:cNvSpPr>
            <a:spLocks noGrp="1"/>
          </p:cNvSpPr>
          <p:nvPr>
            <p:ph type="sldNum" sz="quarter" idx="10"/>
          </p:nvPr>
        </p:nvSpPr>
        <p:spPr/>
        <p:txBody>
          <a:bodyPr/>
          <a:lstStyle/>
          <a:p>
            <a:fld id="{09073011-F4CD-4A21-A8C1-CA3F6754DF53}" type="slidenum">
              <a:rPr lang="sv-SE" smtClean="0"/>
              <a:t>21</a:t>
            </a:fld>
            <a:endParaRPr lang="sv-SE"/>
          </a:p>
        </p:txBody>
      </p:sp>
    </p:spTree>
    <p:extLst>
      <p:ext uri="{BB962C8B-B14F-4D97-AF65-F5344CB8AC3E}">
        <p14:creationId xmlns:p14="http://schemas.microsoft.com/office/powerpoint/2010/main" val="537512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bildobjekt 1"/>
          <p:cNvSpPr>
            <a:spLocks noGrp="1" noRot="1" noChangeAspect="1" noTextEdit="1"/>
          </p:cNvSpPr>
          <p:nvPr>
            <p:ph type="sldImg"/>
          </p:nvPr>
        </p:nvSpPr>
        <p:spPr>
          <a:ln/>
        </p:spPr>
      </p:sp>
      <p:sp>
        <p:nvSpPr>
          <p:cNvPr id="12291" name="Platshållare för anteckningar 2"/>
          <p:cNvSpPr>
            <a:spLocks noGrp="1"/>
          </p:cNvSpPr>
          <p:nvPr>
            <p:ph type="body" idx="1"/>
          </p:nvPr>
        </p:nvSpPr>
        <p:spPr>
          <a:noFill/>
        </p:spPr>
        <p:txBody>
          <a:bodyPr/>
          <a:lstStyle/>
          <a:p>
            <a:r>
              <a:rPr lang="sv-SE" altLang="sv-SE">
                <a:latin typeface="Arial" panose="020B0604020202020204" pitchFamily="34" charset="0"/>
                <a:ea typeface="ヒラギノ角ゴ Pro W3"/>
              </a:rPr>
              <a:t>Vid projektstarten hösten 2018</a:t>
            </a:r>
            <a:r>
              <a:rPr lang="sv-SE" altLang="sv-SE" baseline="0">
                <a:latin typeface="Arial" panose="020B0604020202020204" pitchFamily="34" charset="0"/>
                <a:ea typeface="ヒラギノ角ゴ Pro W3"/>
              </a:rPr>
              <a:t> </a:t>
            </a:r>
            <a:r>
              <a:rPr lang="sv-SE" altLang="sv-SE">
                <a:latin typeface="Arial" panose="020B0604020202020204" pitchFamily="34" charset="0"/>
                <a:ea typeface="ヒラギノ角ゴ Pro W3"/>
              </a:rPr>
              <a:t>gjordes en nulägesanalys genom en mängd studiebesök och intervjuer.</a:t>
            </a:r>
            <a:r>
              <a:rPr lang="sv-SE" altLang="sv-SE" baseline="0">
                <a:latin typeface="Arial" panose="020B0604020202020204" pitchFamily="34" charset="0"/>
                <a:ea typeface="ヒラギノ角ゴ Pro W3"/>
              </a:rPr>
              <a:t> A</a:t>
            </a:r>
            <a:r>
              <a:rPr lang="sv-SE" altLang="sv-SE">
                <a:latin typeface="Arial" panose="020B0604020202020204" pitchFamily="34" charset="0"/>
                <a:ea typeface="ヒラギノ角ゴ Pro W3"/>
              </a:rPr>
              <a:t>rbetet resulterade i ett antal olika observationer.</a:t>
            </a:r>
          </a:p>
          <a:p>
            <a:endParaRPr lang="sv-SE" altLang="sv-SE">
              <a:latin typeface="Arial" panose="020B0604020202020204" pitchFamily="34" charset="0"/>
              <a:ea typeface="ヒラギノ角ゴ Pro W3"/>
            </a:endParaRPr>
          </a:p>
          <a:p>
            <a:r>
              <a:rPr lang="sv-SE" altLang="sv-SE">
                <a:latin typeface="Arial" panose="020B0604020202020204" pitchFamily="34" charset="0"/>
                <a:ea typeface="ヒラギノ角ゴ Pro W3"/>
              </a:rPr>
              <a:t>Varför är detta ett problem? Diskutera gärna om tid finns. Det kan</a:t>
            </a:r>
            <a:r>
              <a:rPr lang="sv-SE" altLang="sv-SE" baseline="0">
                <a:latin typeface="Arial" panose="020B0604020202020204" pitchFamily="34" charset="0"/>
                <a:ea typeface="ヒラギノ角ゴ Pro W3"/>
              </a:rPr>
              <a:t> exempelvis innebära … </a:t>
            </a:r>
            <a:r>
              <a:rPr lang="sv-SE" altLang="sv-SE">
                <a:latin typeface="Arial" panose="020B0604020202020204" pitchFamily="34" charset="0"/>
                <a:ea typeface="ヒラギノ角ゴ Pro W3"/>
              </a:rPr>
              <a:t> </a:t>
            </a:r>
          </a:p>
          <a:p>
            <a:endParaRPr lang="sv-SE" altLang="sv-SE">
              <a:latin typeface="Arial" panose="020B0604020202020204" pitchFamily="34" charset="0"/>
              <a:ea typeface="ヒラギノ角ゴ Pro W3"/>
            </a:endParaRPr>
          </a:p>
          <a:p>
            <a:pPr marL="176213" indent="-176213">
              <a:spcAft>
                <a:spcPts val="400"/>
              </a:spcAft>
              <a:buFont typeface="Arial" panose="020B0604020202020204" pitchFamily="34" charset="0"/>
              <a:buChar char="•"/>
            </a:pPr>
            <a:r>
              <a:rPr lang="sv-SE" altLang="sv-SE" sz="1200">
                <a:solidFill>
                  <a:schemeClr val="accent3">
                    <a:lumMod val="75000"/>
                  </a:schemeClr>
                </a:solidFill>
              </a:rPr>
              <a:t>Svårt få samlad bild av patienten och hens </a:t>
            </a:r>
            <a:r>
              <a:rPr lang="sv-SE" altLang="sv-SE" sz="1200">
                <a:solidFill>
                  <a:schemeClr val="accent3">
                    <a:lumMod val="75000"/>
                  </a:schemeClr>
                </a:solidFill>
                <a:latin typeface="Arial" panose="020B0604020202020204" pitchFamily="34" charset="0"/>
                <a:ea typeface="ヒラギノ角ゴ Pro W3"/>
                <a:cs typeface="ヒラギノ角ゴ Pro W3"/>
              </a:rPr>
              <a:t>läkemedel</a:t>
            </a:r>
          </a:p>
          <a:p>
            <a:pPr marL="176213" indent="-176213">
              <a:spcAft>
                <a:spcPts val="400"/>
              </a:spcAft>
              <a:buFont typeface="Arial" panose="020B0604020202020204" pitchFamily="34" charset="0"/>
              <a:buChar char="•"/>
            </a:pPr>
            <a:r>
              <a:rPr lang="sv-SE" altLang="sv-SE" sz="1200">
                <a:solidFill>
                  <a:schemeClr val="accent3">
                    <a:lumMod val="75000"/>
                  </a:schemeClr>
                </a:solidFill>
                <a:latin typeface="Arial" panose="020B0604020202020204" pitchFamily="34" charset="0"/>
                <a:ea typeface="ヒラギノ角ゴ Pro W3"/>
                <a:cs typeface="ヒラギノ角ゴ Pro W3"/>
              </a:rPr>
              <a:t>Risk missa eller tappa bort information, eller att fel information loggas</a:t>
            </a:r>
          </a:p>
          <a:p>
            <a:pPr marL="176213" indent="-176213">
              <a:spcAft>
                <a:spcPts val="400"/>
              </a:spcAft>
              <a:buFont typeface="Arial" panose="020B0604020202020204" pitchFamily="34" charset="0"/>
              <a:buChar char="•"/>
            </a:pPr>
            <a:r>
              <a:rPr lang="sv-SE" altLang="sv-SE" sz="1200">
                <a:solidFill>
                  <a:schemeClr val="accent3">
                    <a:lumMod val="75000"/>
                  </a:schemeClr>
                </a:solidFill>
              </a:rPr>
              <a:t>Medarbetare som arbetar på olika ställen behöver arbeta på flera sätt</a:t>
            </a:r>
          </a:p>
          <a:p>
            <a:pPr marL="176213" indent="-176213">
              <a:spcAft>
                <a:spcPts val="400"/>
              </a:spcAft>
              <a:buFont typeface="Arial" panose="020B0604020202020204" pitchFamily="34" charset="0"/>
              <a:buChar char="•"/>
            </a:pPr>
            <a:r>
              <a:rPr lang="sv-SE" altLang="sv-SE" sz="1200">
                <a:solidFill>
                  <a:schemeClr val="accent3">
                    <a:lumMod val="75000"/>
                  </a:schemeClr>
                </a:solidFill>
              </a:rPr>
              <a:t>Dubbelarbete, dubbeldokumentation</a:t>
            </a:r>
          </a:p>
          <a:p>
            <a:pPr marL="176213" indent="-176213">
              <a:spcAft>
                <a:spcPts val="400"/>
              </a:spcAft>
              <a:buFont typeface="Arial" panose="020B0604020202020204" pitchFamily="34" charset="0"/>
              <a:buChar char="•"/>
            </a:pPr>
            <a:r>
              <a:rPr lang="sv-SE" altLang="sv-SE" sz="1200">
                <a:solidFill>
                  <a:schemeClr val="accent3">
                    <a:lumMod val="75000"/>
                  </a:schemeClr>
                </a:solidFill>
                <a:latin typeface="Arial" panose="020B0604020202020204" pitchFamily="34" charset="0"/>
                <a:ea typeface="ヒラギノ角ゴ Pro W3"/>
                <a:cs typeface="ヒラギノ角ゴ Pro W3"/>
              </a:rPr>
              <a:t>Patienter får olika behandling på olika orter</a:t>
            </a:r>
          </a:p>
          <a:p>
            <a:pPr marL="176213" indent="-176213">
              <a:spcAft>
                <a:spcPts val="400"/>
              </a:spcAft>
              <a:buFont typeface="Arial" panose="020B0604020202020204" pitchFamily="34" charset="0"/>
              <a:buChar char="•"/>
            </a:pPr>
            <a:r>
              <a:rPr lang="sv-SE" altLang="sv-SE" sz="1200">
                <a:solidFill>
                  <a:schemeClr val="accent3">
                    <a:lumMod val="75000"/>
                  </a:schemeClr>
                </a:solidFill>
              </a:rPr>
              <a:t>Data kan inte användas för analys och forskningsunderlag</a:t>
            </a:r>
          </a:p>
          <a:p>
            <a:pPr marL="176213" indent="-176213">
              <a:spcAft>
                <a:spcPts val="400"/>
              </a:spcAft>
              <a:buFont typeface="Arial" panose="020B0604020202020204" pitchFamily="34" charset="0"/>
              <a:buChar char="•"/>
            </a:pPr>
            <a:r>
              <a:rPr lang="sv-SE" altLang="sv-SE" sz="1200">
                <a:solidFill>
                  <a:schemeClr val="accent3">
                    <a:lumMod val="75000"/>
                  </a:schemeClr>
                </a:solidFill>
                <a:latin typeface="Arial" panose="020B0604020202020204" pitchFamily="34" charset="0"/>
                <a:ea typeface="ヒラギノ角ゴ Pro W3"/>
                <a:cs typeface="ヒラギノ角ゴ Pro W3"/>
              </a:rPr>
              <a:t>Information om patienten finns inte på en enda plats, och kräver därför personliga överlämningar</a:t>
            </a:r>
          </a:p>
          <a:p>
            <a:pPr marL="176213" indent="-176213">
              <a:spcAft>
                <a:spcPts val="400"/>
              </a:spcAft>
              <a:buFont typeface="Arial" panose="020B0604020202020204" pitchFamily="34" charset="0"/>
              <a:buChar char="•"/>
            </a:pPr>
            <a:endParaRPr lang="sv-SE" altLang="sv-SE" sz="1200">
              <a:solidFill>
                <a:schemeClr val="accent3">
                  <a:lumMod val="75000"/>
                </a:schemeClr>
              </a:solidFill>
            </a:endParaRPr>
          </a:p>
          <a:p>
            <a:endParaRPr lang="sv-SE" altLang="sv-SE">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p:txBody>
      </p:sp>
      <p:sp>
        <p:nvSpPr>
          <p:cNvPr id="12292"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0AFC495D-075E-42E6-8097-CC44D2487483}" type="slidenum">
              <a:rPr lang="sv-SE" altLang="sv-SE" sz="1200" smtClean="0"/>
              <a:pPr/>
              <a:t>22</a:t>
            </a:fld>
            <a:endParaRPr lang="sv-SE" altLang="sv-SE" sz="1200"/>
          </a:p>
        </p:txBody>
      </p:sp>
    </p:spTree>
    <p:extLst>
      <p:ext uri="{BB962C8B-B14F-4D97-AF65-F5344CB8AC3E}">
        <p14:creationId xmlns:p14="http://schemas.microsoft.com/office/powerpoint/2010/main" val="86084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p:cNvSpPr>
            <a:spLocks noGrp="1" noRot="1" noChangeAspect="1" noTextEdit="1"/>
          </p:cNvSpPr>
          <p:nvPr>
            <p:ph type="sldImg"/>
          </p:nvPr>
        </p:nvSpPr>
        <p:spPr>
          <a:ln/>
        </p:spPr>
      </p:sp>
      <p:sp>
        <p:nvSpPr>
          <p:cNvPr id="14339" name="Platshållare för anteckninga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baseline="0">
                <a:latin typeface="Arial" panose="020B0604020202020204" pitchFamily="34" charset="0"/>
                <a:ea typeface="ヒラギノ角ゴ Pro W3"/>
              </a:rPr>
              <a:t>Detta är principerna för hur vi ska arbeta i vår nya gemensamma IT-miljö. </a:t>
            </a:r>
            <a:r>
              <a:rPr lang="sv-SE" sz="1200">
                <a:solidFill>
                  <a:schemeClr val="tx2"/>
                </a:solidFill>
              </a:rPr>
              <a:t>Dessa principer är regionalt beslutade efter facklig samverkan. </a:t>
            </a:r>
            <a:r>
              <a:rPr lang="sv-SE" altLang="sv-SE">
                <a:latin typeface="Arial" panose="020B0604020202020204" pitchFamily="34" charset="0"/>
                <a:ea typeface="ヒラギノ角ゴ Pro W3"/>
              </a:rPr>
              <a:t>De är de övergripande förändringarna som det nya patientjournalsystemet kommer att medföra</a:t>
            </a:r>
            <a:r>
              <a:rPr lang="sv-SE" altLang="sv-SE" baseline="0">
                <a:latin typeface="Arial" panose="020B0604020202020204" pitchFamily="34" charset="0"/>
                <a:ea typeface="ヒラギノ角ゴ Pro W3"/>
              </a:rPr>
              <a:t>, och som möter den situation man såg vid den nulägesanalys som gjordes 2018. Om vi arbetar så här tar vi vara på de möjligheter som det nya systemet ger, och vi kan arbeta mer effektivt och patientsäkert.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Standardisering</a:t>
            </a:r>
          </a:p>
          <a:p>
            <a:r>
              <a:rPr lang="sv-SE" altLang="sv-SE" baseline="0">
                <a:latin typeface="Arial" panose="020B0604020202020204" pitchFamily="34" charset="0"/>
                <a:ea typeface="ヒラギノ角ゴ Pro W3"/>
              </a:rPr>
              <a:t>Att vi alla arbetar enhetligt och i samma digitala miljö, liksom en smidig övergång mellan olika vårdnivåer, är en viktig förutsättning för jämlik och säker hälso- och sjukvård över hela Skåne. Då kan vi också dra nytta av systemets möjligheter. Utgångspunkten är regiongemensamma arbetssätt, gemensamma termer och begrepp och samsyn kring vad som ska dokumenteras i olika situationer. </a:t>
            </a:r>
          </a:p>
          <a:p>
            <a:endParaRPr lang="sv-SE" altLang="sv-SE" baseline="0">
              <a:latin typeface="Arial" panose="020B0604020202020204" pitchFamily="34" charset="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b="1" baseline="0">
                <a:latin typeface="Arial" panose="020B0604020202020204" pitchFamily="34" charset="0"/>
                <a:ea typeface="ヒラギノ角ゴ Pro W3"/>
              </a:rPr>
              <a:t>Strukturerad dokumentation</a:t>
            </a:r>
          </a:p>
          <a:p>
            <a:r>
              <a:rPr lang="sv-SE" altLang="sv-SE" baseline="0">
                <a:latin typeface="Arial" panose="020B0604020202020204" pitchFamily="34" charset="0"/>
                <a:ea typeface="ヒラギノ角ゴ Pro W3"/>
              </a:rPr>
              <a:t>Med hjälp av olika mallar kommer du att dokumentera information om patienten på ett mer strukturerat och enhetligt sätt än tidigare. Genom att vi kan återanvända den strukturerade informationen får vi mindre dubbeldokumentation och informationen blir mer lättillgänglig.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Ordinationsdriven vårdprocess</a:t>
            </a:r>
          </a:p>
          <a:p>
            <a:r>
              <a:rPr lang="sv-SE" altLang="sv-SE" baseline="0">
                <a:latin typeface="Arial" panose="020B0604020202020204" pitchFamily="34" charset="0"/>
                <a:ea typeface="ヒラギノ角ゴ Pro W3"/>
              </a:rPr>
              <a:t>I vårt nya arbetssätt omfattar begreppet ordination de flesta åtgärder som gäller en patient, och inkluderar allt från omvårdnad, patientadministration, olika typer av undersökningar, läkemedel, beställningar av labprover, bedömningar till annan åtgärd som utförs av dig eller någon annan. Det ger ett tydligt stöd för att hålla ordning på vad som har gjorts och vad som finns kvar att göra.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Realtidsdokumentation</a:t>
            </a:r>
          </a:p>
          <a:p>
            <a:r>
              <a:rPr lang="sv-SE" altLang="sv-SE" baseline="0">
                <a:latin typeface="Arial" panose="020B0604020202020204" pitchFamily="34" charset="0"/>
                <a:ea typeface="ヒラギノ角ゴ Pro W3"/>
              </a:rPr>
              <a:t>När du dokumenterar behöver det ske i realtid eller så nära </a:t>
            </a:r>
            <a:r>
              <a:rPr lang="sv-SE" altLang="sv-SE" baseline="0" err="1">
                <a:latin typeface="Arial" panose="020B0604020202020204" pitchFamily="34" charset="0"/>
                <a:ea typeface="ヒラギノ角ゴ Pro W3"/>
              </a:rPr>
              <a:t>vårdmötet</a:t>
            </a:r>
            <a:r>
              <a:rPr lang="sv-SE" altLang="sv-SE" baseline="0">
                <a:latin typeface="Arial" panose="020B0604020202020204" pitchFamily="34" charset="0"/>
                <a:ea typeface="ヒラギノ角ゴ Pro W3"/>
              </a:rPr>
              <a:t> som möjligt. Då får alla i vårdteamet uppdaterad information och din kollega som förväntas utföra nästa aktivitet får direkt tillgång till informationen och kan utföra sin uppgift. På så sätt drivs vårdprocessen vidare.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Rollstyrda vyer</a:t>
            </a:r>
          </a:p>
          <a:p>
            <a:r>
              <a:rPr lang="sv-SE" altLang="sv-SE" baseline="0">
                <a:latin typeface="Arial" panose="020B0604020202020204" pitchFamily="34" charset="0"/>
                <a:ea typeface="ヒラギノ角ゴ Pro W3"/>
              </a:rPr>
              <a:t>Den information du får på skärmen anpassas till den roll du har och den situation som du befinner dig i, med olika behörighet och inställningar för att underlätta för dig. </a:t>
            </a:r>
          </a:p>
          <a:p>
            <a:endParaRPr lang="sv-SE" altLang="sv-SE" baseline="0">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p:txBody>
      </p:sp>
      <p:sp>
        <p:nvSpPr>
          <p:cNvPr id="14340"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841A40-B168-4592-AA28-EDEF6F5FF8ED}"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531062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p:cNvSpPr>
            <a:spLocks noGrp="1" noRot="1" noChangeAspect="1" noTextEdit="1"/>
          </p:cNvSpPr>
          <p:nvPr>
            <p:ph type="sldImg"/>
          </p:nvPr>
        </p:nvSpPr>
        <p:spPr>
          <a:ln/>
        </p:spPr>
      </p:sp>
      <p:sp>
        <p:nvSpPr>
          <p:cNvPr id="14339" name="Platshållare för anteckninga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baseline="0">
                <a:latin typeface="Arial" panose="020B0604020202020204" pitchFamily="34" charset="0"/>
                <a:ea typeface="ヒラギノ角ゴ Pro W3"/>
              </a:rPr>
              <a:t>Detta är principerna för hur vi ska arbeta i vår vår nya gemensamma IT-miljö. </a:t>
            </a:r>
            <a:r>
              <a:rPr lang="sv-SE" altLang="sv-SE">
                <a:latin typeface="Arial" panose="020B0604020202020204" pitchFamily="34" charset="0"/>
                <a:ea typeface="ヒラギノ角ゴ Pro W3"/>
              </a:rPr>
              <a:t>Det är de övergripande förändringarna som det nya patientjournalsystemet kommer att medföra</a:t>
            </a:r>
            <a:r>
              <a:rPr lang="sv-SE" altLang="sv-SE" baseline="0">
                <a:latin typeface="Arial" panose="020B0604020202020204" pitchFamily="34" charset="0"/>
                <a:ea typeface="ヒラギノ角ゴ Pro W3"/>
              </a:rPr>
              <a:t>, och som möter den situation man såg vid nulägesanalysen 2018. Om vi arbetar så här kan vårt arbetssätt bli mer effektivt och patientsäkert.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Standardisering</a:t>
            </a:r>
          </a:p>
          <a:p>
            <a:r>
              <a:rPr lang="sv-SE" altLang="sv-SE" baseline="0">
                <a:latin typeface="Arial" panose="020B0604020202020204" pitchFamily="34" charset="0"/>
                <a:ea typeface="ヒラギノ角ゴ Pro W3"/>
              </a:rPr>
              <a:t>Att vi alla arbetar enhetligt och i samma digitala miljö, liksom en smidig övergång mellan olika vårdnivåer, är en viktig förutsättning för jämlik och säker hälso- och sjukvård över hela Skåne. Då kan vi också dra nytta av systemets möjligheter. Utgångspunkten är enhetliga arbetssätt, gemensamma termer och begrepp och samsyn kring vad som ska dokumenteras i olika situationer. </a:t>
            </a:r>
          </a:p>
          <a:p>
            <a:endParaRPr lang="sv-SE" altLang="sv-SE" baseline="0">
              <a:latin typeface="Arial" panose="020B0604020202020204" pitchFamily="34" charset="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b="1" baseline="0">
                <a:latin typeface="Arial" panose="020B0604020202020204" pitchFamily="34" charset="0"/>
                <a:ea typeface="ヒラギノ角ゴ Pro W3"/>
              </a:rPr>
              <a:t>Strukturerad dokumentation</a:t>
            </a:r>
          </a:p>
          <a:p>
            <a:r>
              <a:rPr lang="sv-SE" altLang="sv-SE" baseline="0">
                <a:latin typeface="Arial" panose="020B0604020202020204" pitchFamily="34" charset="0"/>
                <a:ea typeface="ヒラギノ角ゴ Pro W3"/>
              </a:rPr>
              <a:t>Med hjälp av olika mallar kommer du att dokumentera information om patienten på ett mer strukturerat och enhetligt sätt än tidigare. Genom att vi kan återanvända den strukturerade informationen får vi mindre dubbeldokumentation och informationen blir mer lättillgänglig.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Ordinationsdriven vårdprocess</a:t>
            </a:r>
          </a:p>
          <a:p>
            <a:r>
              <a:rPr lang="sv-SE" altLang="sv-SE" baseline="0">
                <a:latin typeface="Arial" panose="020B0604020202020204" pitchFamily="34" charset="0"/>
                <a:ea typeface="ヒラギノ角ゴ Pro W3"/>
              </a:rPr>
              <a:t>I vårt nya arbetssätt omfattar begreppet ordination de flesta åtgärder som gäller en patient, och inkluderar allt från omvårdnad, patientadministration, olika typer av undersökningar, läkemedel, beställningar av labprover, bedömningar till annan åtgärd som utförs av dig eller någon annan. Det ger ett tydligt stöd för att hålla ordning på vad som har gjorts och vad som finns kvar att göra.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Realtidsdokumentation</a:t>
            </a:r>
          </a:p>
          <a:p>
            <a:r>
              <a:rPr lang="sv-SE" altLang="sv-SE" baseline="0">
                <a:latin typeface="Arial" panose="020B0604020202020204" pitchFamily="34" charset="0"/>
                <a:ea typeface="ヒラギノ角ゴ Pro W3"/>
              </a:rPr>
              <a:t>När du dokumenterar behöver det ske i realtid eller så nära vårdmötet som möjligt. Då får alla i vårdteamet uppdaterad information och din kollega som förväntas utföra nästa aktivitet får direkt tillgång till informationen och kan utföra sin uppgift. På så sätt drivs vårdprocessen vidare. </a:t>
            </a:r>
          </a:p>
          <a:p>
            <a:endParaRPr lang="sv-SE" altLang="sv-SE" baseline="0">
              <a:latin typeface="Arial" panose="020B0604020202020204" pitchFamily="34" charset="0"/>
              <a:ea typeface="ヒラギノ角ゴ Pro W3"/>
            </a:endParaRPr>
          </a:p>
          <a:p>
            <a:r>
              <a:rPr lang="sv-SE" altLang="sv-SE" b="1" baseline="0">
                <a:latin typeface="Arial" panose="020B0604020202020204" pitchFamily="34" charset="0"/>
                <a:ea typeface="ヒラギノ角ゴ Pro W3"/>
              </a:rPr>
              <a:t>Rollstyrda vyer</a:t>
            </a:r>
          </a:p>
          <a:p>
            <a:r>
              <a:rPr lang="sv-SE" altLang="sv-SE" baseline="0">
                <a:latin typeface="Arial" panose="020B0604020202020204" pitchFamily="34" charset="0"/>
                <a:ea typeface="ヒラギノ角ゴ Pro W3"/>
              </a:rPr>
              <a:t>Den information du får på skärmen anpassas till den roll du har och den situation som du befinner dig i, med olika behörighet och inställningar för att underlätta för dig. </a:t>
            </a:r>
          </a:p>
          <a:p>
            <a:endParaRPr lang="sv-SE" altLang="sv-SE" baseline="0">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p:txBody>
      </p:sp>
      <p:sp>
        <p:nvSpPr>
          <p:cNvPr id="14340"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82841A40-B168-4592-AA28-EDEF6F5FF8ED}" type="slidenum">
              <a:rPr lang="sv-SE" altLang="sv-SE" sz="1200" smtClean="0"/>
              <a:pPr/>
              <a:t>24</a:t>
            </a:fld>
            <a:endParaRPr lang="sv-SE" altLang="sv-SE" sz="1200"/>
          </a:p>
        </p:txBody>
      </p:sp>
    </p:spTree>
    <p:extLst>
      <p:ext uri="{BB962C8B-B14F-4D97-AF65-F5344CB8AC3E}">
        <p14:creationId xmlns:p14="http://schemas.microsoft.com/office/powerpoint/2010/main" val="745391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Förändring kan vara svårt, och att byta arbetssätt kan vara jobbigt. Men vi i Region Skåne inför ju det nya systemet och de regiongemensamma arbetssätten för att det ska bli bättre, både för patienterna och för medarbetarna. </a:t>
            </a:r>
          </a:p>
          <a:p>
            <a:endParaRPr lang="sv-SE"/>
          </a:p>
          <a:p>
            <a:r>
              <a:rPr lang="sv-SE"/>
              <a:t>Det går inte att förutspå precis när vi kommer över tröskeln, men dessa positiva effekter är de vi tror kommer att märkas först. </a:t>
            </a:r>
          </a:p>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25</a:t>
            </a:fld>
            <a:endParaRPr lang="sv-SE"/>
          </a:p>
        </p:txBody>
      </p:sp>
    </p:spTree>
    <p:extLst>
      <p:ext uri="{BB962C8B-B14F-4D97-AF65-F5344CB8AC3E}">
        <p14:creationId xmlns:p14="http://schemas.microsoft.com/office/powerpoint/2010/main" val="81996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26</a:t>
            </a:fld>
            <a:endParaRPr lang="sv-SE"/>
          </a:p>
        </p:txBody>
      </p:sp>
    </p:spTree>
    <p:extLst>
      <p:ext uri="{BB962C8B-B14F-4D97-AF65-F5344CB8AC3E}">
        <p14:creationId xmlns:p14="http://schemas.microsoft.com/office/powerpoint/2010/main" val="3076069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27</a:t>
            </a:fld>
            <a:endParaRPr lang="sv-SE"/>
          </a:p>
        </p:txBody>
      </p:sp>
    </p:spTree>
    <p:extLst>
      <p:ext uri="{BB962C8B-B14F-4D97-AF65-F5344CB8AC3E}">
        <p14:creationId xmlns:p14="http://schemas.microsoft.com/office/powerpoint/2010/main" val="383497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28</a:t>
            </a:fld>
            <a:endParaRPr lang="sv-SE"/>
          </a:p>
        </p:txBody>
      </p:sp>
    </p:spTree>
    <p:extLst>
      <p:ext uri="{BB962C8B-B14F-4D97-AF65-F5344CB8AC3E}">
        <p14:creationId xmlns:p14="http://schemas.microsoft.com/office/powerpoint/2010/main" val="4023698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a:t>Skånes digitala vårdsystem (SDV) är ett uppkopplat vårdinformationssystem för bättre kvalitet och resultat i vården. Det består av en mängd olika tekniska stöd. Dessa stöd ligger i några</a:t>
            </a:r>
            <a:r>
              <a:rPr lang="sv-SE" b="0" baseline="0"/>
              <a:t> olika huvuddelar. </a:t>
            </a:r>
            <a:endParaRPr lang="sv-SE" sz="1200" b="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a:solidFill>
                  <a:schemeClr val="bg1"/>
                </a:solidFill>
              </a:rPr>
              <a:t>Leverantören</a:t>
            </a:r>
            <a:r>
              <a:rPr lang="sv-SE" sz="1200" b="0" baseline="0">
                <a:solidFill>
                  <a:schemeClr val="bg1"/>
                </a:solidFill>
              </a:rPr>
              <a:t> Oracle Cerners namn på dessa plattformar är </a:t>
            </a:r>
            <a:r>
              <a:rPr lang="sv-SE" sz="1200" b="0">
                <a:solidFill>
                  <a:schemeClr val="bg1"/>
                </a:solidFill>
              </a:rPr>
              <a:t>Millennium, </a:t>
            </a:r>
            <a:r>
              <a:rPr lang="sv-SE" sz="1200" b="0" err="1">
                <a:solidFill>
                  <a:schemeClr val="bg1"/>
                </a:solidFill>
              </a:rPr>
              <a:t>CareAware</a:t>
            </a:r>
            <a:r>
              <a:rPr lang="sv-SE" sz="1200" b="0">
                <a:solidFill>
                  <a:schemeClr val="bg1"/>
                </a:solidFill>
              </a:rPr>
              <a:t> och </a:t>
            </a:r>
            <a:r>
              <a:rPr lang="sv-SE" sz="1200" b="0" err="1">
                <a:solidFill>
                  <a:schemeClr val="bg1"/>
                </a:solidFill>
              </a:rPr>
              <a:t>Health</a:t>
            </a:r>
            <a:r>
              <a:rPr lang="sv-SE" sz="1200" b="0" i="1" err="1">
                <a:solidFill>
                  <a:schemeClr val="bg1"/>
                </a:solidFill>
              </a:rPr>
              <a:t>e</a:t>
            </a:r>
            <a:r>
              <a:rPr lang="sv-SE" sz="1200" b="0" err="1">
                <a:solidFill>
                  <a:schemeClr val="bg1"/>
                </a:solidFill>
              </a:rPr>
              <a:t>Intent</a:t>
            </a:r>
            <a:r>
              <a:rPr lang="sv-SE" sz="1200" b="0">
                <a:solidFill>
                  <a:schemeClr val="bg1"/>
                </a:solidFill>
              </a:rPr>
              <a:t>.</a:t>
            </a:r>
            <a:r>
              <a:rPr lang="sv-SE" sz="1200" b="0" baseline="0">
                <a:solidFill>
                  <a:schemeClr val="bg1"/>
                </a:solidFill>
              </a:rPr>
              <a:t> </a:t>
            </a:r>
            <a:br>
              <a:rPr lang="sv-SE" sz="1200" b="0" baseline="0">
                <a:solidFill>
                  <a:schemeClr val="bg1"/>
                </a:solidFill>
              </a:rPr>
            </a:br>
            <a:r>
              <a:rPr lang="sv-SE" sz="1200" b="1">
                <a:solidFill>
                  <a:schemeClr val="bg1"/>
                </a:solidFill>
              </a:rPr>
              <a:t>SDV </a:t>
            </a:r>
            <a:r>
              <a:rPr lang="sv-SE" sz="1200" b="0">
                <a:solidFill>
                  <a:schemeClr val="bg1"/>
                </a:solidFill>
              </a:rPr>
              <a:t>är Region Skånes</a:t>
            </a:r>
            <a:r>
              <a:rPr lang="sv-SE" sz="1200" b="0" baseline="0">
                <a:solidFill>
                  <a:schemeClr val="bg1"/>
                </a:solidFill>
              </a:rPr>
              <a:t> </a:t>
            </a:r>
            <a:r>
              <a:rPr lang="sv-SE" sz="1200" b="0">
                <a:solidFill>
                  <a:schemeClr val="bg1"/>
                </a:solidFill>
              </a:rPr>
              <a:t>övergripande</a:t>
            </a:r>
            <a:r>
              <a:rPr lang="sv-SE" sz="1200" b="0" baseline="0">
                <a:solidFill>
                  <a:schemeClr val="bg1"/>
                </a:solidFill>
              </a:rPr>
              <a:t> namn på helheten. </a:t>
            </a:r>
            <a:endParaRPr lang="sv-SE" sz="1200" b="0">
              <a:solidFill>
                <a:schemeClr val="bg1"/>
              </a:solidFill>
            </a:endParaRPr>
          </a:p>
          <a:p>
            <a:endParaRPr lang="en-US"/>
          </a:p>
        </p:txBody>
      </p:sp>
      <p:sp>
        <p:nvSpPr>
          <p:cNvPr id="4" name="Platshållare för bildnummer 3"/>
          <p:cNvSpPr>
            <a:spLocks noGrp="1"/>
          </p:cNvSpPr>
          <p:nvPr>
            <p:ph type="sldNum" sz="quarter" idx="10"/>
          </p:nvPr>
        </p:nvSpPr>
        <p:spPr/>
        <p:txBody>
          <a:bodyPr/>
          <a:lstStyle/>
          <a:p>
            <a:fld id="{09073011-F4CD-4A21-A8C1-CA3F6754DF53}" type="slidenum">
              <a:rPr lang="sv-SE" smtClean="0"/>
              <a:t>29</a:t>
            </a:fld>
            <a:endParaRPr lang="sv-SE"/>
          </a:p>
        </p:txBody>
      </p:sp>
    </p:spTree>
    <p:extLst>
      <p:ext uri="{BB962C8B-B14F-4D97-AF65-F5344CB8AC3E}">
        <p14:creationId xmlns:p14="http://schemas.microsoft.com/office/powerpoint/2010/main" val="715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3</a:t>
            </a:fld>
            <a:endParaRPr lang="sv-SE"/>
          </a:p>
        </p:txBody>
      </p:sp>
    </p:spTree>
    <p:extLst>
      <p:ext uri="{BB962C8B-B14F-4D97-AF65-F5344CB8AC3E}">
        <p14:creationId xmlns:p14="http://schemas.microsoft.com/office/powerpoint/2010/main" val="323134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a:defRPr/>
            </a:pPr>
            <a:r>
              <a:rPr lang="sv-SE"/>
              <a:t>SDV erbjuder en mängd olika tekniska stöd. De</a:t>
            </a:r>
            <a:r>
              <a:rPr lang="sv-SE" baseline="0"/>
              <a:t> ligger i ett </a:t>
            </a:r>
            <a:r>
              <a:rPr lang="sv-SE" baseline="0" err="1"/>
              <a:t>kärnsystem</a:t>
            </a:r>
            <a:r>
              <a:rPr lang="sv-SE" baseline="0"/>
              <a:t>, och sedan kopplas olika delar på. </a:t>
            </a:r>
          </a:p>
          <a:p>
            <a:pPr>
              <a:defRPr/>
            </a:pPr>
            <a:endParaRPr lang="sv-S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u="none" strike="noStrike" kern="1200">
                <a:solidFill>
                  <a:schemeClr val="tx1"/>
                </a:solidFill>
                <a:effectLst/>
                <a:latin typeface="+mn-lt"/>
                <a:ea typeface="+mn-ea"/>
                <a:cs typeface="+mn-cs"/>
              </a:rPr>
              <a:t>I SDV-projektet har medarbetare samlats från olika delar av Region Skåne och</a:t>
            </a:r>
            <a:r>
              <a:rPr lang="sv-SE" sz="1200" u="none" strike="noStrike" kern="1200" baseline="0">
                <a:solidFill>
                  <a:schemeClr val="tx1"/>
                </a:solidFill>
                <a:effectLst/>
                <a:latin typeface="+mn-lt"/>
                <a:ea typeface="+mn-ea"/>
                <a:cs typeface="+mn-cs"/>
              </a:rPr>
              <a:t> en del privata vårdgivare, </a:t>
            </a:r>
            <a:r>
              <a:rPr lang="sv-SE" sz="1200" u="none" strike="noStrike" kern="1200">
                <a:solidFill>
                  <a:schemeClr val="tx1"/>
                </a:solidFill>
                <a:effectLst/>
                <a:latin typeface="+mn-lt"/>
                <a:ea typeface="+mn-ea"/>
                <a:cs typeface="+mn-cs"/>
              </a:rPr>
              <a:t>för att ta fram och enas om processer för vårdens arbete och anpassa det nya systemet till oss i Skåne. Även patientrepresentanter har deltagit i arbetet.</a:t>
            </a:r>
          </a:p>
          <a:p>
            <a:pPr>
              <a:defRPr/>
            </a:pPr>
            <a:endParaRPr lang="sv-SE" sz="1200" u="none" strike="noStrike" kern="1200">
              <a:solidFill>
                <a:schemeClr val="tx1"/>
              </a:solidFill>
              <a:effectLst/>
              <a:latin typeface="+mn-lt"/>
              <a:ea typeface="+mn-ea"/>
              <a:cs typeface="+mn-cs"/>
            </a:endParaRPr>
          </a:p>
          <a:p>
            <a:pPr>
              <a:defRPr/>
            </a:pPr>
            <a:r>
              <a:rPr lang="sv-SE" sz="1200" u="none" strike="noStrike" kern="1200">
                <a:solidFill>
                  <a:schemeClr val="tx1"/>
                </a:solidFill>
                <a:effectLst/>
                <a:latin typeface="+mn-lt"/>
                <a:ea typeface="+mn-ea"/>
                <a:cs typeface="+mn-cs"/>
              </a:rPr>
              <a:t>Hösten 2021 var 97 procent av anpassningarna av systemet genomförda. A</a:t>
            </a:r>
            <a:r>
              <a:rPr lang="sv-SE" sz="1200" u="none" strike="noStrike" kern="1200" baseline="0">
                <a:solidFill>
                  <a:schemeClr val="tx1"/>
                </a:solidFill>
                <a:effectLst/>
                <a:latin typeface="+mn-lt"/>
                <a:ea typeface="+mn-ea"/>
                <a:cs typeface="+mn-cs"/>
              </a:rPr>
              <a:t>rbetet pågår med det sista. Samtidigt är det dags att börja berätta hur systemet fungerar för de organisationer som ska införa och använda det. Ett stort arbete görs nu med att definiera och formulera vilka förändringarna är och vad de innebär. </a:t>
            </a:r>
          </a:p>
          <a:p>
            <a:pPr>
              <a:defRPr/>
            </a:pPr>
            <a:endParaRPr lang="sv-SE" sz="1200" u="none" strike="noStrike" kern="1200" baseline="0">
              <a:solidFill>
                <a:schemeClr val="tx1"/>
              </a:solidFill>
              <a:effectLst/>
              <a:latin typeface="+mn-lt"/>
              <a:ea typeface="+mn-ea"/>
              <a:cs typeface="+mn-cs"/>
            </a:endParaRPr>
          </a:p>
          <a:p>
            <a:pPr>
              <a:defRPr/>
            </a:pPr>
            <a:endParaRPr lang="sv-SE"/>
          </a:p>
          <a:p>
            <a:pPr>
              <a:defRPr/>
            </a:pPr>
            <a:r>
              <a:rPr lang="sv-SE" i="1"/>
              <a:t>(Öppet innovationslager:</a:t>
            </a:r>
            <a:r>
              <a:rPr lang="sv-SE" i="1" baseline="0"/>
              <a:t> </a:t>
            </a:r>
            <a:r>
              <a:rPr lang="sv-SE" i="1"/>
              <a:t>SDV stödjer SMART on FHIR, som är en öppen standard för tredjepartsutveckling av “</a:t>
            </a:r>
            <a:r>
              <a:rPr lang="sv-SE" i="1" err="1"/>
              <a:t>appar</a:t>
            </a:r>
            <a:r>
              <a:rPr lang="sv-SE" i="1"/>
              <a:t>”. På sikt innebär detta stöd för en skånsk/nationell/global “</a:t>
            </a:r>
            <a:r>
              <a:rPr lang="sv-SE" i="1" err="1"/>
              <a:t>appstore</a:t>
            </a:r>
            <a:r>
              <a:rPr lang="sv-SE" i="1"/>
              <a:t>” med </a:t>
            </a:r>
            <a:r>
              <a:rPr lang="sv-SE" i="1" err="1"/>
              <a:t>appar</a:t>
            </a:r>
            <a:r>
              <a:rPr lang="sv-SE" i="1"/>
              <a:t> som går att köra inifrån/utanför SDV och som på ett säkert sätt kan utbyta information med SDV.)</a:t>
            </a:r>
          </a:p>
          <a:p>
            <a:pPr>
              <a:defRPr/>
            </a:pPr>
            <a:endParaRPr lang="sv-SE"/>
          </a:p>
        </p:txBody>
      </p:sp>
      <p:sp>
        <p:nvSpPr>
          <p:cNvPr id="20484"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2870BBC6-F448-4252-947F-ADEB7BBF7029}" type="slidenum">
              <a:rPr lang="sv-SE" altLang="sv-SE" sz="1200" smtClean="0"/>
              <a:pPr/>
              <a:t>30</a:t>
            </a:fld>
            <a:endParaRPr lang="sv-SE" altLang="sv-SE" sz="1200"/>
          </a:p>
        </p:txBody>
      </p:sp>
    </p:spTree>
    <p:extLst>
      <p:ext uri="{BB962C8B-B14F-4D97-AF65-F5344CB8AC3E}">
        <p14:creationId xmlns:p14="http://schemas.microsoft.com/office/powerpoint/2010/main" val="2036527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defRPr/>
            </a:pPr>
            <a:r>
              <a:rPr lang="sv-SE"/>
              <a:t>Leverantören Oracle Health hanterar alla nödvändig infrastruktur, och lösningen </a:t>
            </a:r>
            <a:r>
              <a:rPr lang="sv-SE" err="1"/>
              <a:t>driftas</a:t>
            </a:r>
            <a:r>
              <a:rPr lang="sv-SE"/>
              <a:t> i Sverige</a:t>
            </a:r>
          </a:p>
          <a:p>
            <a:pPr marL="171450" indent="-171450">
              <a:buFont typeface="Arial" panose="020B0604020202020204" pitchFamily="34" charset="0"/>
              <a:buChar char="•"/>
              <a:defRPr/>
            </a:pPr>
            <a:r>
              <a:rPr lang="sv-SE"/>
              <a:t>99,95 % tillgänglighet innebär endast 4 timmar oplanerade avbrott per år</a:t>
            </a:r>
          </a:p>
          <a:p>
            <a:pPr marL="171450" indent="-171450">
              <a:buFont typeface="Arial" panose="020B0604020202020204" pitchFamily="34" charset="0"/>
              <a:buChar char="•"/>
              <a:defRPr/>
            </a:pPr>
            <a:r>
              <a:rPr lang="sv-SE"/>
              <a:t>Lokal nöddrift innebär att varje avdelning kan ha en dator som kan köra SDV “</a:t>
            </a:r>
            <a:r>
              <a:rPr lang="sv-SE" err="1"/>
              <a:t>offline</a:t>
            </a:r>
            <a:r>
              <a:rPr lang="sv-SE"/>
              <a:t>” ifall nätet går ner</a:t>
            </a:r>
          </a:p>
          <a:p>
            <a:pPr marL="171450" indent="-171450">
              <a:buFont typeface="Arial" panose="020B0604020202020204" pitchFamily="34" charset="0"/>
              <a:buChar char="•"/>
              <a:defRPr/>
            </a:pPr>
            <a:r>
              <a:rPr lang="sv-SE"/>
              <a:t>Användarnära support – i avtalet ingår möjlighet att få stöd från leverantören att ge support på plats i Region Skåne</a:t>
            </a:r>
          </a:p>
          <a:p>
            <a:pPr>
              <a:defRPr/>
            </a:pPr>
            <a:endParaRPr lang="sv-SE"/>
          </a:p>
          <a:p>
            <a:pPr>
              <a:defRPr/>
            </a:pPr>
            <a:endParaRPr lang="sv-SE"/>
          </a:p>
        </p:txBody>
      </p:sp>
      <p:sp>
        <p:nvSpPr>
          <p:cNvPr id="22532"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C8208C88-9E05-4962-8119-02CAA7271DB5}" type="slidenum">
              <a:rPr lang="sv-SE" altLang="sv-SE" sz="1200" smtClean="0"/>
              <a:pPr/>
              <a:t>31</a:t>
            </a:fld>
            <a:endParaRPr lang="sv-SE" altLang="sv-SE" sz="1200"/>
          </a:p>
        </p:txBody>
      </p:sp>
    </p:spTree>
    <p:extLst>
      <p:ext uri="{BB962C8B-B14F-4D97-AF65-F5344CB8AC3E}">
        <p14:creationId xmlns:p14="http://schemas.microsoft.com/office/powerpoint/2010/main" val="1137387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a:ln/>
        </p:spPr>
      </p:sp>
      <p:sp>
        <p:nvSpPr>
          <p:cNvPr id="35843" name="Platshållare för anteckninga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a:solidFill>
                  <a:schemeClr val="tx1"/>
                </a:solidFill>
                <a:effectLst/>
                <a:latin typeface="+mn-lt"/>
                <a:ea typeface="+mn-ea"/>
                <a:cs typeface="+mn-cs"/>
              </a:rPr>
              <a:t>I SDV-projektet samlas medarbetare från hela Region Skåne för att ta fram och enas om processer för vårdens arbete och anpassa det nya systemet till oss i Skåne. Vårdens och IT:s medarbetare möts i delprojekten tillsammans med patienter och anhöriga. </a:t>
            </a:r>
          </a:p>
          <a:p>
            <a:endParaRPr lang="sv-SE" altLang="sv-SE">
              <a:latin typeface="Arial" panose="020B0604020202020204" pitchFamily="34" charset="0"/>
              <a:ea typeface="ヒラギノ角ゴ Pro W3"/>
            </a:endParaRPr>
          </a:p>
          <a:p>
            <a:r>
              <a:rPr lang="sv-SE" altLang="sv-SE">
                <a:latin typeface="Arial" panose="020B0604020202020204" pitchFamily="34" charset="0"/>
                <a:ea typeface="ヒラギノ角ゴ Pro W3"/>
              </a:rPr>
              <a:t>Region Skånes verksamhetschefer insåg tidigt att deras kliniska medarbetare måste vara med och påverka utformningen</a:t>
            </a:r>
            <a:r>
              <a:rPr lang="sv-SE" altLang="sv-SE" baseline="0">
                <a:latin typeface="Arial" panose="020B0604020202020204" pitchFamily="34" charset="0"/>
                <a:ea typeface="ヒラギノ角ゴ Pro W3"/>
              </a:rPr>
              <a:t> av </a:t>
            </a:r>
            <a:r>
              <a:rPr lang="sv-SE" altLang="sv-SE">
                <a:latin typeface="Arial" panose="020B0604020202020204" pitchFamily="34" charset="0"/>
                <a:ea typeface="ヒラギノ角ゴ Pro W3"/>
              </a:rPr>
              <a:t>SDV. SDV-programmet lånar därför in medarbetare på kontrakt. Deras ordinarie verksamhet får ekonomisk ersättning under tiden som de arbetar i projektet.</a:t>
            </a:r>
          </a:p>
          <a:p>
            <a:endParaRPr lang="sv-SE" altLang="sv-SE">
              <a:latin typeface="Arial" panose="020B0604020202020204" pitchFamily="34" charset="0"/>
              <a:ea typeface="ヒラギノ角ゴ Pro W3"/>
            </a:endParaRPr>
          </a:p>
          <a:p>
            <a:r>
              <a:rPr lang="sv-SE" altLang="sv-SE">
                <a:latin typeface="Arial" panose="020B0604020202020204" pitchFamily="34" charset="0"/>
                <a:ea typeface="ヒラギノ角ゴ Pro W3"/>
              </a:rPr>
              <a:t>Bland de kliniska medarbetarna finns läkare, sjuksköterskor, undersköterskor, medicinska sekreterare, dietister, fysioterapeuter med flera. De största grupperna är läkare och sjuksköterskor. Totalt arbetar ett 60-tal sjuksköterskor med SDV, men då inte alla arbetar heltid motsvarar det ungefär 40 heltidstjänster. För läkare handlar det om ett 50-tal involverade, motsvarande drygt 20 heltidstjänster.</a:t>
            </a:r>
            <a:r>
              <a:rPr lang="sv-SE" altLang="sv-SE" baseline="0">
                <a:latin typeface="Arial" panose="020B0604020202020204" pitchFamily="34" charset="0"/>
                <a:ea typeface="ヒラギノ角ゴ Pro W3"/>
              </a:rPr>
              <a:t> Ett tiotal representanter för privata vårdgivare finns med i projektet. </a:t>
            </a:r>
            <a:endParaRPr lang="sv-SE" altLang="sv-SE">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a:p>
            <a:r>
              <a:rPr lang="sv-SE" altLang="sv-SE">
                <a:latin typeface="Arial" panose="020B0604020202020204" pitchFamily="34" charset="0"/>
                <a:ea typeface="ヒラギノ角ゴ Pro W3"/>
              </a:rPr>
              <a:t>De största grupperna av icke-klinisk personal är systemspecialister.</a:t>
            </a:r>
            <a:r>
              <a:rPr lang="sv-SE" altLang="sv-SE" baseline="0">
                <a:latin typeface="Arial" panose="020B0604020202020204" pitchFamily="34" charset="0"/>
                <a:ea typeface="ヒラギノ角ゴ Pro W3"/>
              </a:rPr>
              <a:t> </a:t>
            </a:r>
          </a:p>
          <a:p>
            <a:endParaRPr lang="sv-SE" sz="1200" b="0" i="0" u="none" strike="noStrike" kern="1200">
              <a:solidFill>
                <a:schemeClr val="tx1"/>
              </a:solidFill>
              <a:effectLst/>
              <a:latin typeface="+mn-lt"/>
              <a:ea typeface="+mn-ea"/>
              <a:cs typeface="+mn-cs"/>
            </a:endParaRPr>
          </a:p>
          <a:p>
            <a:r>
              <a:rPr lang="sv-SE" sz="1200" b="0" i="0" u="none" strike="noStrike" kern="1200">
                <a:solidFill>
                  <a:schemeClr val="tx1"/>
                </a:solidFill>
                <a:effectLst/>
                <a:latin typeface="+mn-lt"/>
                <a:ea typeface="+mn-ea"/>
                <a:cs typeface="+mn-cs"/>
              </a:rPr>
              <a:t>Tillsammans med vårdens medarbetare deltar vårdvana patienter och närstående i SDV-projektet. Medarbetarna är vårdexperterna, medan patienterna är erfarenhetsexperterna.</a:t>
            </a:r>
            <a:endParaRPr lang="sv-SE"/>
          </a:p>
          <a:p>
            <a:endParaRPr lang="sv-SE" altLang="sv-SE">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a:p>
            <a:endParaRPr lang="sv-SE" altLang="sv-SE">
              <a:latin typeface="Arial" panose="020B0604020202020204" pitchFamily="34" charset="0"/>
              <a:ea typeface="ヒラギノ角ゴ Pro W3"/>
            </a:endParaRPr>
          </a:p>
        </p:txBody>
      </p:sp>
      <p:sp>
        <p:nvSpPr>
          <p:cNvPr id="35844"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EE4618FF-698B-4AFD-BBDE-1154F8E35372}" type="slidenum">
              <a:rPr lang="sv-SE" altLang="sv-SE" sz="1200" smtClean="0"/>
              <a:pPr/>
              <a:t>32</a:t>
            </a:fld>
            <a:endParaRPr lang="sv-SE" altLang="sv-SE" sz="1200"/>
          </a:p>
        </p:txBody>
      </p:sp>
    </p:spTree>
    <p:extLst>
      <p:ext uri="{BB962C8B-B14F-4D97-AF65-F5344CB8AC3E}">
        <p14:creationId xmlns:p14="http://schemas.microsoft.com/office/powerpoint/2010/main" val="1718717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spcBef>
                <a:spcPts val="0"/>
              </a:spcBef>
              <a:spcAft>
                <a:spcPts val="0"/>
              </a:spcAft>
            </a:pPr>
            <a:r>
              <a:rPr lang="sv-SE" sz="2000"/>
              <a:t>Hur fördelas programmets ledning och ansvar</a:t>
            </a:r>
          </a:p>
          <a:p>
            <a:pPr marL="758255" lvl="1" indent="-291636" fontAlgn="ctr">
              <a:spcBef>
                <a:spcPts val="0"/>
              </a:spcBef>
              <a:spcAft>
                <a:spcPts val="0"/>
              </a:spcAft>
              <a:buFont typeface="Arial" panose="020B0604020202020204" pitchFamily="34" charset="0"/>
              <a:buChar char="•"/>
            </a:pPr>
            <a:r>
              <a:rPr lang="sv-SE" sz="1600"/>
              <a:t>Tekniskt färdigställande</a:t>
            </a:r>
          </a:p>
          <a:p>
            <a:pPr marL="758255" lvl="1" indent="-291636" fontAlgn="ctr">
              <a:spcBef>
                <a:spcPts val="0"/>
              </a:spcBef>
              <a:spcAft>
                <a:spcPts val="0"/>
              </a:spcAft>
              <a:buFont typeface="Arial" panose="020B0604020202020204" pitchFamily="34" charset="0"/>
              <a:buChar char="•"/>
            </a:pPr>
            <a:r>
              <a:rPr lang="sv-SE" sz="1600"/>
              <a:t>Klinisk anpassning </a:t>
            </a:r>
          </a:p>
          <a:p>
            <a:pPr marL="758255" lvl="1" indent="-291636" fontAlgn="ctr">
              <a:spcBef>
                <a:spcPts val="0"/>
              </a:spcBef>
              <a:spcAft>
                <a:spcPts val="0"/>
              </a:spcAft>
              <a:buFont typeface="Arial" panose="020B0604020202020204" pitchFamily="34" charset="0"/>
              <a:buChar char="•"/>
            </a:pPr>
            <a:r>
              <a:rPr lang="sv-SE" sz="1600"/>
              <a:t>Resurser/budget</a:t>
            </a:r>
          </a:p>
          <a:p>
            <a:pPr marL="758255" lvl="1" indent="-291636" fontAlgn="ctr">
              <a:spcBef>
                <a:spcPts val="0"/>
              </a:spcBef>
              <a:spcAft>
                <a:spcPts val="0"/>
              </a:spcAft>
              <a:buFont typeface="Arial" panose="020B0604020202020204" pitchFamily="34" charset="0"/>
              <a:buChar char="•"/>
            </a:pPr>
            <a:r>
              <a:rPr lang="sv-SE" sz="1600"/>
              <a:t>Utrullning/transformation</a:t>
            </a:r>
          </a:p>
          <a:p>
            <a:pPr marL="758255" lvl="1" indent="-291636" fontAlgn="ctr">
              <a:spcBef>
                <a:spcPts val="0"/>
              </a:spcBef>
              <a:spcAft>
                <a:spcPts val="0"/>
              </a:spcAft>
              <a:buFont typeface="Arial" panose="020B0604020202020204" pitchFamily="34" charset="0"/>
              <a:buChar char="•"/>
            </a:pPr>
            <a:r>
              <a:rPr lang="sv-SE" sz="1600"/>
              <a:t>IT-kompetens</a:t>
            </a:r>
          </a:p>
          <a:p>
            <a:pPr marL="758255" lvl="1" indent="-291636" fontAlgn="ctr">
              <a:spcBef>
                <a:spcPts val="0"/>
              </a:spcBef>
              <a:spcAft>
                <a:spcPts val="0"/>
              </a:spcAft>
              <a:buFont typeface="Arial" panose="020B0604020202020204" pitchFamily="34" charset="0"/>
              <a:buChar char="•"/>
            </a:pPr>
            <a:r>
              <a:rPr lang="sv-SE" sz="1600" err="1"/>
              <a:t>Cerners</a:t>
            </a:r>
            <a:r>
              <a:rPr lang="sv-SE" sz="1600"/>
              <a:t> programledning</a:t>
            </a:r>
          </a:p>
          <a:p>
            <a:pPr marL="758255" lvl="1" indent="-291636" fontAlgn="ctr">
              <a:spcBef>
                <a:spcPts val="0"/>
              </a:spcBef>
              <a:spcAft>
                <a:spcPts val="0"/>
              </a:spcAft>
              <a:buFont typeface="Arial" panose="020B0604020202020204" pitchFamily="34" charset="0"/>
              <a:buChar char="•"/>
            </a:pPr>
            <a:r>
              <a:rPr lang="sv-SE" sz="1600"/>
              <a:t>Kommunikation </a:t>
            </a:r>
          </a:p>
          <a:p>
            <a:pPr fontAlgn="ctr">
              <a:spcBef>
                <a:spcPts val="0"/>
              </a:spcBef>
              <a:spcAft>
                <a:spcPts val="0"/>
              </a:spcAft>
            </a:pPr>
            <a:r>
              <a:rPr lang="sv-SE" sz="2000"/>
              <a:t>Klinisk företrädare i programmet </a:t>
            </a:r>
          </a:p>
          <a:p>
            <a:pPr marL="758255" lvl="1" indent="-291636" fontAlgn="ctr">
              <a:spcBef>
                <a:spcPts val="0"/>
              </a:spcBef>
              <a:spcAft>
                <a:spcPts val="0"/>
              </a:spcAft>
              <a:buFont typeface="Arial" panose="020B0604020202020204" pitchFamily="34" charset="0"/>
              <a:buChar char="•"/>
            </a:pPr>
            <a:r>
              <a:rPr lang="sv-SE" sz="1600"/>
              <a:t>För medarbetare</a:t>
            </a:r>
          </a:p>
          <a:p>
            <a:pPr marL="758255" lvl="1" indent="-291636" fontAlgn="ctr">
              <a:spcBef>
                <a:spcPts val="0"/>
              </a:spcBef>
              <a:spcAft>
                <a:spcPts val="0"/>
              </a:spcAft>
              <a:buFont typeface="Arial" panose="020B0604020202020204" pitchFamily="34" charset="0"/>
              <a:buChar char="•"/>
            </a:pPr>
            <a:r>
              <a:rPr lang="sv-SE" sz="1600"/>
              <a:t>För chefer</a:t>
            </a:r>
          </a:p>
          <a:p>
            <a:pPr>
              <a:spcBef>
                <a:spcPts val="0"/>
              </a:spcBef>
              <a:spcAft>
                <a:spcPts val="0"/>
              </a:spcAft>
            </a:pPr>
            <a:r>
              <a:rPr lang="sv-SE" sz="2000"/>
              <a:t>RACI</a:t>
            </a:r>
          </a:p>
          <a:p>
            <a:pPr lvl="1" fontAlgn="ctr">
              <a:spcBef>
                <a:spcPts val="0"/>
              </a:spcBef>
              <a:spcAft>
                <a:spcPts val="0"/>
              </a:spcAft>
              <a:buFont typeface="Arial" panose="020B0604020202020204" pitchFamily="34" charset="0"/>
              <a:buChar char="•"/>
            </a:pPr>
            <a:r>
              <a:rPr lang="sv-SE" sz="1600"/>
              <a:t>Avgränsningar och beroenden Program, Styrgrupp, Program kontor/Linje, förvaltningar beroenden, förvaltningar mottagare</a:t>
            </a:r>
          </a:p>
          <a:p>
            <a:pPr lvl="1" fontAlgn="ctr">
              <a:spcBef>
                <a:spcPts val="0"/>
              </a:spcBef>
              <a:spcAft>
                <a:spcPts val="0"/>
              </a:spcAft>
              <a:buFont typeface="Arial" panose="020B0604020202020204" pitchFamily="34" charset="0"/>
              <a:buChar char="•"/>
            </a:pPr>
            <a:r>
              <a:rPr lang="sv-SE" sz="1600"/>
              <a:t>Budget, resurser, besluten, exekvering, leverans, utrullning, Leverantör, </a:t>
            </a:r>
          </a:p>
          <a:p>
            <a:pPr>
              <a:spcBef>
                <a:spcPts val="0"/>
              </a:spcBef>
              <a:spcAft>
                <a:spcPts val="0"/>
              </a:spcAft>
              <a:buFont typeface="Arial" panose="020B0604020202020204" pitchFamily="34" charset="0"/>
              <a:buChar char="•"/>
            </a:pPr>
            <a:r>
              <a:rPr lang="sv-SE" sz="2000"/>
              <a:t>Identifiera roller som bör förtydligas med rollbeskrivningar, ansvar och gränssnitten</a:t>
            </a:r>
          </a:p>
          <a:p>
            <a:pPr>
              <a:spcBef>
                <a:spcPts val="0"/>
              </a:spcBef>
              <a:spcAft>
                <a:spcPts val="0"/>
              </a:spcAft>
            </a:pPr>
            <a:r>
              <a:rPr lang="sv-SE" sz="2000"/>
              <a:t>Styrgruppen (underlag från genomlysning)</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mn-cs"/>
            </a:endParaRPr>
          </a:p>
        </p:txBody>
      </p:sp>
    </p:spTree>
    <p:extLst>
      <p:ext uri="{BB962C8B-B14F-4D97-AF65-F5344CB8AC3E}">
        <p14:creationId xmlns:p14="http://schemas.microsoft.com/office/powerpoint/2010/main" val="1032998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ctr">
              <a:spcBef>
                <a:spcPts val="0"/>
              </a:spcBef>
              <a:spcAft>
                <a:spcPts val="0"/>
              </a:spcAft>
            </a:pPr>
            <a:r>
              <a:rPr lang="sv-SE" sz="2000"/>
              <a:t>Hur fördelas programmets ledning och ansvar</a:t>
            </a:r>
          </a:p>
          <a:p>
            <a:pPr marL="758255" lvl="1" indent="-291636" fontAlgn="ctr">
              <a:spcBef>
                <a:spcPts val="0"/>
              </a:spcBef>
              <a:spcAft>
                <a:spcPts val="0"/>
              </a:spcAft>
              <a:buFont typeface="Arial" panose="020B0604020202020204" pitchFamily="34" charset="0"/>
              <a:buChar char="•"/>
            </a:pPr>
            <a:r>
              <a:rPr lang="sv-SE" sz="1600"/>
              <a:t>Tekniskt färdigställande</a:t>
            </a:r>
          </a:p>
          <a:p>
            <a:pPr marL="758255" lvl="1" indent="-291636" fontAlgn="ctr">
              <a:spcBef>
                <a:spcPts val="0"/>
              </a:spcBef>
              <a:spcAft>
                <a:spcPts val="0"/>
              </a:spcAft>
              <a:buFont typeface="Arial" panose="020B0604020202020204" pitchFamily="34" charset="0"/>
              <a:buChar char="•"/>
            </a:pPr>
            <a:r>
              <a:rPr lang="sv-SE" sz="1600"/>
              <a:t>Klinisk anpassning </a:t>
            </a:r>
          </a:p>
          <a:p>
            <a:pPr marL="758255" lvl="1" indent="-291636" fontAlgn="ctr">
              <a:spcBef>
                <a:spcPts val="0"/>
              </a:spcBef>
              <a:spcAft>
                <a:spcPts val="0"/>
              </a:spcAft>
              <a:buFont typeface="Arial" panose="020B0604020202020204" pitchFamily="34" charset="0"/>
              <a:buChar char="•"/>
            </a:pPr>
            <a:r>
              <a:rPr lang="sv-SE" sz="1600"/>
              <a:t>Resurser/budget</a:t>
            </a:r>
          </a:p>
          <a:p>
            <a:pPr marL="758255" lvl="1" indent="-291636" fontAlgn="ctr">
              <a:spcBef>
                <a:spcPts val="0"/>
              </a:spcBef>
              <a:spcAft>
                <a:spcPts val="0"/>
              </a:spcAft>
              <a:buFont typeface="Arial" panose="020B0604020202020204" pitchFamily="34" charset="0"/>
              <a:buChar char="•"/>
            </a:pPr>
            <a:r>
              <a:rPr lang="sv-SE" sz="1600"/>
              <a:t>Utrullning/transformation</a:t>
            </a:r>
          </a:p>
          <a:p>
            <a:pPr marL="758255" lvl="1" indent="-291636" fontAlgn="ctr">
              <a:spcBef>
                <a:spcPts val="0"/>
              </a:spcBef>
              <a:spcAft>
                <a:spcPts val="0"/>
              </a:spcAft>
              <a:buFont typeface="Arial" panose="020B0604020202020204" pitchFamily="34" charset="0"/>
              <a:buChar char="•"/>
            </a:pPr>
            <a:r>
              <a:rPr lang="sv-SE" sz="1600"/>
              <a:t>IT-kompetens</a:t>
            </a:r>
          </a:p>
          <a:p>
            <a:pPr marL="758255" lvl="1" indent="-291636" fontAlgn="ctr">
              <a:spcBef>
                <a:spcPts val="0"/>
              </a:spcBef>
              <a:spcAft>
                <a:spcPts val="0"/>
              </a:spcAft>
              <a:buFont typeface="Arial" panose="020B0604020202020204" pitchFamily="34" charset="0"/>
              <a:buChar char="•"/>
            </a:pPr>
            <a:r>
              <a:rPr lang="sv-SE" sz="1600" err="1"/>
              <a:t>Cerners</a:t>
            </a:r>
            <a:r>
              <a:rPr lang="sv-SE" sz="1600"/>
              <a:t> programledning</a:t>
            </a:r>
          </a:p>
          <a:p>
            <a:pPr marL="758255" lvl="1" indent="-291636" fontAlgn="ctr">
              <a:spcBef>
                <a:spcPts val="0"/>
              </a:spcBef>
              <a:spcAft>
                <a:spcPts val="0"/>
              </a:spcAft>
              <a:buFont typeface="Arial" panose="020B0604020202020204" pitchFamily="34" charset="0"/>
              <a:buChar char="•"/>
            </a:pPr>
            <a:r>
              <a:rPr lang="sv-SE" sz="1600"/>
              <a:t>Kommunikation </a:t>
            </a:r>
          </a:p>
          <a:p>
            <a:pPr fontAlgn="ctr">
              <a:spcBef>
                <a:spcPts val="0"/>
              </a:spcBef>
              <a:spcAft>
                <a:spcPts val="0"/>
              </a:spcAft>
            </a:pPr>
            <a:r>
              <a:rPr lang="sv-SE" sz="2000"/>
              <a:t>Klinisk företrädare i programmet </a:t>
            </a:r>
          </a:p>
          <a:p>
            <a:pPr marL="758255" lvl="1" indent="-291636" fontAlgn="ctr">
              <a:spcBef>
                <a:spcPts val="0"/>
              </a:spcBef>
              <a:spcAft>
                <a:spcPts val="0"/>
              </a:spcAft>
              <a:buFont typeface="Arial" panose="020B0604020202020204" pitchFamily="34" charset="0"/>
              <a:buChar char="•"/>
            </a:pPr>
            <a:r>
              <a:rPr lang="sv-SE" sz="1600"/>
              <a:t>För medarbetare</a:t>
            </a:r>
          </a:p>
          <a:p>
            <a:pPr marL="758255" lvl="1" indent="-291636" fontAlgn="ctr">
              <a:spcBef>
                <a:spcPts val="0"/>
              </a:spcBef>
              <a:spcAft>
                <a:spcPts val="0"/>
              </a:spcAft>
              <a:buFont typeface="Arial" panose="020B0604020202020204" pitchFamily="34" charset="0"/>
              <a:buChar char="•"/>
            </a:pPr>
            <a:r>
              <a:rPr lang="sv-SE" sz="1600"/>
              <a:t>För chefer</a:t>
            </a:r>
          </a:p>
          <a:p>
            <a:pPr>
              <a:spcBef>
                <a:spcPts val="0"/>
              </a:spcBef>
              <a:spcAft>
                <a:spcPts val="0"/>
              </a:spcAft>
            </a:pPr>
            <a:r>
              <a:rPr lang="sv-SE" sz="2000"/>
              <a:t>RACI</a:t>
            </a:r>
          </a:p>
          <a:p>
            <a:pPr lvl="1" fontAlgn="ctr">
              <a:spcBef>
                <a:spcPts val="0"/>
              </a:spcBef>
              <a:spcAft>
                <a:spcPts val="0"/>
              </a:spcAft>
              <a:buFont typeface="Arial" panose="020B0604020202020204" pitchFamily="34" charset="0"/>
              <a:buChar char="•"/>
            </a:pPr>
            <a:r>
              <a:rPr lang="sv-SE" sz="1600"/>
              <a:t>Avgränsningar och beroenden Program, Styrgrupp, Program kontor/Linje, förvaltningar beroenden, förvaltningar mottagare</a:t>
            </a:r>
          </a:p>
          <a:p>
            <a:pPr lvl="1" fontAlgn="ctr">
              <a:spcBef>
                <a:spcPts val="0"/>
              </a:spcBef>
              <a:spcAft>
                <a:spcPts val="0"/>
              </a:spcAft>
              <a:buFont typeface="Arial" panose="020B0604020202020204" pitchFamily="34" charset="0"/>
              <a:buChar char="•"/>
            </a:pPr>
            <a:r>
              <a:rPr lang="sv-SE" sz="1600"/>
              <a:t>Budget, resurser, besluten, exekvering, leverans, utrullning, Leverantör, </a:t>
            </a:r>
          </a:p>
          <a:p>
            <a:pPr>
              <a:spcBef>
                <a:spcPts val="0"/>
              </a:spcBef>
              <a:spcAft>
                <a:spcPts val="0"/>
              </a:spcAft>
              <a:buFont typeface="Arial" panose="020B0604020202020204" pitchFamily="34" charset="0"/>
              <a:buChar char="•"/>
            </a:pPr>
            <a:r>
              <a:rPr lang="sv-SE" sz="2000"/>
              <a:t>Identifiera roller som bör förtydligas med rollbeskrivningar, ansvar och gränssnitten</a:t>
            </a:r>
          </a:p>
          <a:p>
            <a:pPr>
              <a:spcBef>
                <a:spcPts val="0"/>
              </a:spcBef>
              <a:spcAft>
                <a:spcPts val="0"/>
              </a:spcAft>
            </a:pPr>
            <a:r>
              <a:rPr lang="sv-SE" sz="2000"/>
              <a:t>Styrgruppen (underlag från genomlysning)</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sv-SE" altLang="sv-SE"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mn-cs"/>
            </a:endParaRPr>
          </a:p>
        </p:txBody>
      </p:sp>
    </p:spTree>
    <p:extLst>
      <p:ext uri="{BB962C8B-B14F-4D97-AF65-F5344CB8AC3E}">
        <p14:creationId xmlns:p14="http://schemas.microsoft.com/office/powerpoint/2010/main" val="1450366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bildobjekt 1"/>
          <p:cNvSpPr>
            <a:spLocks noGrp="1" noRot="1" noChangeAspect="1" noTextEdit="1"/>
          </p:cNvSpPr>
          <p:nvPr>
            <p:ph type="sldImg"/>
          </p:nvPr>
        </p:nvSpPr>
        <p:spPr>
          <a:ln/>
        </p:spPr>
      </p:sp>
      <p:sp>
        <p:nvSpPr>
          <p:cNvPr id="24579" name="Platshållare för anteckningar 2"/>
          <p:cNvSpPr>
            <a:spLocks noGrp="1"/>
          </p:cNvSpPr>
          <p:nvPr>
            <p:ph type="body" idx="1"/>
          </p:nvPr>
        </p:nvSpPr>
        <p:spPr>
          <a:noFill/>
        </p:spPr>
        <p:txBody>
          <a:bodyPr/>
          <a:lstStyle/>
          <a:p>
            <a:r>
              <a:rPr lang="sv-SE" altLang="sv-SE">
                <a:latin typeface="Arial" panose="020B0604020202020204" pitchFamily="34" charset="0"/>
                <a:ea typeface="ヒラギノ角ゴ Pro W3"/>
              </a:rPr>
              <a:t>I maj 2018 tecknade Region</a:t>
            </a:r>
            <a:r>
              <a:rPr lang="sv-SE" altLang="sv-SE" baseline="0">
                <a:latin typeface="Arial" panose="020B0604020202020204" pitchFamily="34" charset="0"/>
                <a:ea typeface="ヒラギノ角ゴ Pro W3"/>
              </a:rPr>
              <a:t> Skåne kontrakt med Cerner om ett heltäckande vårdinformationssystem. Under projekttiden arbetar medarbetare från Cerner sida vid sida med Region Skånes medarbetare, för att systemet ska kunna anpassas till svenska och skånska förhållanden. </a:t>
            </a:r>
          </a:p>
          <a:p>
            <a:endParaRPr lang="sv-SE" altLang="sv-SE" baseline="0">
              <a:latin typeface="Arial" panose="020B0604020202020204" pitchFamily="34" charset="0"/>
              <a:ea typeface="ヒラギノ角ゴ Pro W3"/>
            </a:endParaRPr>
          </a:p>
          <a:p>
            <a:r>
              <a:rPr lang="sv-SE" altLang="sv-SE" baseline="0">
                <a:latin typeface="Arial" panose="020B0604020202020204" pitchFamily="34" charset="0"/>
                <a:ea typeface="ヒラギノ角ゴ Pro W3"/>
              </a:rPr>
              <a:t>Anpassningarna har varit en balansgång. Vi behöver att systemet fungerar i de typer av verksamhet som vi bedriver, med svenska lagar och så som vi arbetar i Skåne. Samtidigt behöver vi också kunna ta del av leverantörens framtida utveckling av systemet. Och det kan vi inte göra om avstegen är för stora. </a:t>
            </a:r>
            <a:endParaRPr lang="sv-SE" altLang="sv-SE">
              <a:latin typeface="Arial" panose="020B0604020202020204" pitchFamily="34" charset="0"/>
              <a:ea typeface="ヒラギノ角ゴ Pro W3"/>
            </a:endParaRPr>
          </a:p>
        </p:txBody>
      </p:sp>
      <p:sp>
        <p:nvSpPr>
          <p:cNvPr id="24580"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BB38292E-94BB-4A37-BFDD-930DBE446018}" type="slidenum">
              <a:rPr lang="sv-SE" altLang="sv-SE" sz="1200" smtClean="0"/>
              <a:pPr/>
              <a:t>35</a:t>
            </a:fld>
            <a:endParaRPr lang="sv-SE" altLang="sv-SE" sz="1200"/>
          </a:p>
        </p:txBody>
      </p:sp>
    </p:spTree>
    <p:extLst>
      <p:ext uri="{BB962C8B-B14F-4D97-AF65-F5344CB8AC3E}">
        <p14:creationId xmlns:p14="http://schemas.microsoft.com/office/powerpoint/2010/main" val="4216490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Patienter och</a:t>
            </a:r>
            <a:r>
              <a:rPr lang="sv-SE" sz="1200" baseline="0"/>
              <a:t> närstående </a:t>
            </a:r>
            <a:r>
              <a:rPr lang="sv-SE" sz="1200"/>
              <a:t>har på ett organiserat sätt deltagit i arbetet med att utveckla och anpassa SDV till svenska och skånska förhållanden. </a:t>
            </a:r>
          </a:p>
          <a:p>
            <a:r>
              <a:rPr lang="sv-SE" altLang="sv-SE"/>
              <a:t>Varför involvera dem?</a:t>
            </a:r>
          </a:p>
          <a:p>
            <a:r>
              <a:rPr lang="sv-SE" sz="1200"/>
              <a:t>Idag utvecklas hälso- och sjukvården utifrån professionernas föreställningar om vad som är väsentligt för patienten.</a:t>
            </a:r>
          </a:p>
          <a:p>
            <a:r>
              <a:rPr lang="sv-SE" altLang="sv-SE" sz="1200"/>
              <a:t>Vi vet att involverade patienter bidrar till att skapa en säkrare hälso- och sjukvård, och vi vet att patienter som är välinformerade ofta gör andra val än de som hälso- och sjukvårdsprofessionerna hade förväntat.</a:t>
            </a:r>
          </a:p>
          <a:p>
            <a:endParaRPr lang="sv-SE" sz="1200"/>
          </a:p>
          <a:p>
            <a:pPr>
              <a:defRPr/>
            </a:pPr>
            <a:endParaRPr lang="sv-SE"/>
          </a:p>
        </p:txBody>
      </p:sp>
      <p:sp>
        <p:nvSpPr>
          <p:cNvPr id="12292"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13AC2EAF-AEC5-4249-A698-7240BC546C8A}" type="slidenum">
              <a:rPr lang="sv-SE" altLang="sv-SE" sz="1200" smtClean="0"/>
              <a:pPr/>
              <a:t>36</a:t>
            </a:fld>
            <a:endParaRPr lang="sv-SE" altLang="sv-SE" sz="1200"/>
          </a:p>
        </p:txBody>
      </p:sp>
    </p:spTree>
    <p:extLst>
      <p:ext uri="{BB962C8B-B14F-4D97-AF65-F5344CB8AC3E}">
        <p14:creationId xmlns:p14="http://schemas.microsoft.com/office/powerpoint/2010/main" val="2113621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37</a:t>
            </a:fld>
            <a:endParaRPr lang="sv-SE"/>
          </a:p>
        </p:txBody>
      </p:sp>
    </p:spTree>
    <p:extLst>
      <p:ext uri="{BB962C8B-B14F-4D97-AF65-F5344CB8AC3E}">
        <p14:creationId xmlns:p14="http://schemas.microsoft.com/office/powerpoint/2010/main" val="1064468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Inom SDV-programmet har vi jobbat länge med alla delar. Sedan ett tag tillbaka har förvaltningarna aktiverats allt mer, och detta kommer fortsätta fram till </a:t>
            </a:r>
            <a:r>
              <a:rPr lang="sv-SE" err="1"/>
              <a:t>driftstart</a:t>
            </a:r>
            <a:r>
              <a:rPr lang="sv-SE"/>
              <a:t>. Även vad gäller kommunikation.</a:t>
            </a:r>
          </a:p>
        </p:txBody>
      </p:sp>
      <p:sp>
        <p:nvSpPr>
          <p:cNvPr id="4" name="Platshållare för bildnummer 3"/>
          <p:cNvSpPr>
            <a:spLocks noGrp="1"/>
          </p:cNvSpPr>
          <p:nvPr>
            <p:ph type="sldNum" sz="quarter" idx="10"/>
          </p:nvPr>
        </p:nvSpPr>
        <p:spPr/>
        <p:txBody>
          <a:bodyPr/>
          <a:lstStyle/>
          <a:p>
            <a:pPr defTabSz="460668">
              <a:defRPr/>
            </a:pPr>
            <a:fld id="{A8304A76-4912-4C65-B3F0-155416F2B919}" type="slidenum">
              <a:rPr lang="sv-SE">
                <a:solidFill>
                  <a:prstClr val="black"/>
                </a:solidFill>
                <a:latin typeface="Calibri" panose="020F0502020204030204"/>
              </a:rPr>
              <a:pPr defTabSz="460668">
                <a:defRPr/>
              </a:pPr>
              <a:t>38</a:t>
            </a:fld>
            <a:endParaRPr lang="sv-SE">
              <a:solidFill>
                <a:prstClr val="black"/>
              </a:solidFill>
              <a:latin typeface="Calibri" panose="020F0502020204030204"/>
            </a:endParaRPr>
          </a:p>
        </p:txBody>
      </p:sp>
    </p:spTree>
    <p:extLst>
      <p:ext uri="{BB962C8B-B14F-4D97-AF65-F5344CB8AC3E}">
        <p14:creationId xmlns:p14="http://schemas.microsoft.com/office/powerpoint/2010/main" val="729028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a:t>Arbetet med SDV är ett stort, regionalt samarbete inom flera olika områden. Verksamheterna har varit med från start genom att man haft medarbetare med i arbetet med utveckling och anpassning. Samtidigt har man planerat hur man ska ta emot systemet. SDV-programmet bidrar med samordning och stöd under utrullningen. </a:t>
            </a:r>
          </a:p>
          <a:p>
            <a:endParaRPr lang="sv-SE" baseline="0"/>
          </a:p>
          <a:p>
            <a:endParaRPr lang="sv-SE" baseline="0"/>
          </a:p>
          <a:p>
            <a:endParaRPr lang="sv-SE" baseline="0"/>
          </a:p>
          <a:p>
            <a:endParaRPr lang="sv-SE" baseline="0"/>
          </a:p>
        </p:txBody>
      </p:sp>
      <p:sp>
        <p:nvSpPr>
          <p:cNvPr id="4" name="Platshållare för bildnummer 3"/>
          <p:cNvSpPr>
            <a:spLocks noGrp="1"/>
          </p:cNvSpPr>
          <p:nvPr>
            <p:ph type="sldNum" sz="quarter" idx="10"/>
          </p:nvPr>
        </p:nvSpPr>
        <p:spPr/>
        <p:txBody>
          <a:bodyPr/>
          <a:lstStyle/>
          <a:p>
            <a:fld id="{09073011-F4CD-4A21-A8C1-CA3F6754DF53}" type="slidenum">
              <a:rPr lang="sv-SE" smtClean="0"/>
              <a:t>39</a:t>
            </a:fld>
            <a:endParaRPr lang="sv-SE"/>
          </a:p>
        </p:txBody>
      </p:sp>
    </p:spTree>
    <p:extLst>
      <p:ext uri="{BB962C8B-B14F-4D97-AF65-F5344CB8AC3E}">
        <p14:creationId xmlns:p14="http://schemas.microsoft.com/office/powerpoint/2010/main" val="1363596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6,55 minuter lång. Inspelad 2022, uppdateras 2023. </a:t>
            </a:r>
            <a:br>
              <a:rPr lang="sv-SE" sz="1200"/>
            </a:br>
            <a:r>
              <a:rPr lang="sv-SE" sz="1200"/>
              <a:t>Filmen beskriver de </a:t>
            </a:r>
            <a:r>
              <a:rPr lang="sv-SE" sz="1200" b="1"/>
              <a:t>5 principer </a:t>
            </a:r>
            <a:r>
              <a:rPr lang="sv-SE" sz="1200"/>
              <a:t>som SDV bygger på: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baseline="0"/>
              <a:t>Standardisering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baseline="0"/>
              <a:t>Strukturerad dokumentation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baseline="0"/>
              <a:t>Ordinationsdriven vårdprocess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baseline="0"/>
              <a:t>Realtidsdokumentation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sz="1200" baseline="0"/>
              <a:t>Rollstyrda vyer</a:t>
            </a:r>
          </a:p>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4</a:t>
            </a:fld>
            <a:endParaRPr lang="sv-SE"/>
          </a:p>
        </p:txBody>
      </p:sp>
    </p:spTree>
    <p:extLst>
      <p:ext uri="{BB962C8B-B14F-4D97-AF65-F5344CB8AC3E}">
        <p14:creationId xmlns:p14="http://schemas.microsoft.com/office/powerpoint/2010/main" val="2881980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tshållare för bildobjekt 1">
            <a:extLst>
              <a:ext uri="{FF2B5EF4-FFF2-40B4-BE49-F238E27FC236}">
                <a16:creationId xmlns:a16="http://schemas.microsoft.com/office/drawing/2014/main" id="{5C4AE229-25E2-4A36-B85A-C23E460978CA}"/>
              </a:ext>
            </a:extLst>
          </p:cNvPr>
          <p:cNvSpPr>
            <a:spLocks noGrp="1" noRot="1" noChangeAspect="1" noTextEdit="1"/>
          </p:cNvSpPr>
          <p:nvPr>
            <p:ph type="sldImg"/>
          </p:nvPr>
        </p:nvSpPr>
        <p:spPr>
          <a:ln/>
        </p:spPr>
      </p:sp>
      <p:sp>
        <p:nvSpPr>
          <p:cNvPr id="6147" name="Platshållare för anteckningar 2">
            <a:extLst>
              <a:ext uri="{FF2B5EF4-FFF2-40B4-BE49-F238E27FC236}">
                <a16:creationId xmlns:a16="http://schemas.microsoft.com/office/drawing/2014/main" id="{BB430F51-D2A9-431D-B1F5-946BBA5C9F1C}"/>
              </a:ext>
            </a:extLst>
          </p:cNvPr>
          <p:cNvSpPr>
            <a:spLocks noGrp="1"/>
          </p:cNvSpPr>
          <p:nvPr>
            <p:ph type="body" idx="1"/>
          </p:nvPr>
        </p:nvSpPr>
        <p:spPr>
          <a:noFill/>
        </p:spPr>
        <p:txBody>
          <a:bodyPr/>
          <a:lstStyle/>
          <a:p>
            <a:r>
              <a:rPr lang="sv-SE" altLang="sv-SE" sz="800">
                <a:latin typeface="Arial" panose="020B0604020202020204" pitchFamily="34" charset="0"/>
                <a:ea typeface="ヒラギノ角ゴ Pro W3"/>
              </a:rPr>
              <a:t>Arbetet med införa det nya systemet koordineras från SDV-programmet av en grupp som leder utrullningen – i samarbete med de mottagande organisationerna. Där ingår Region Skånes förvaltningar och roller för privata vårdgivare som bevakar denna grupps perspektiv. </a:t>
            </a:r>
          </a:p>
        </p:txBody>
      </p:sp>
      <p:sp>
        <p:nvSpPr>
          <p:cNvPr id="6148" name="Platshållare för bildnummer 3">
            <a:extLst>
              <a:ext uri="{FF2B5EF4-FFF2-40B4-BE49-F238E27FC236}">
                <a16:creationId xmlns:a16="http://schemas.microsoft.com/office/drawing/2014/main" id="{A4A9D638-E805-409F-85C6-76CCE5BF11E3}"/>
              </a:ext>
            </a:extLst>
          </p:cNvPr>
          <p:cNvSpPr>
            <a:spLocks noGrp="1"/>
          </p:cNvSpPr>
          <p:nvPr>
            <p:ph type="sldNum" sz="quarter" idx="5"/>
          </p:nvPr>
        </p:nvSpPr>
        <p:spPr>
          <a:noFill/>
        </p:spPr>
        <p:txBody>
          <a:bodyPr/>
          <a:lstStyle>
            <a:lvl1pPr>
              <a:defRPr sz="2500">
                <a:solidFill>
                  <a:schemeClr val="tx1"/>
                </a:solidFill>
                <a:latin typeface="Arial" panose="020B0604020202020204" pitchFamily="34" charset="0"/>
                <a:ea typeface="ヒラギノ角ゴ Pro W3"/>
                <a:cs typeface="ヒラギノ角ゴ Pro W3"/>
              </a:defRPr>
            </a:lvl1pPr>
            <a:lvl2pPr marL="769546" indent="-295980">
              <a:defRPr sz="2500">
                <a:solidFill>
                  <a:schemeClr val="tx1"/>
                </a:solidFill>
                <a:latin typeface="Arial" panose="020B0604020202020204" pitchFamily="34" charset="0"/>
                <a:ea typeface="ヒラギノ角ゴ Pro W3"/>
                <a:cs typeface="ヒラギノ角ゴ Pro W3"/>
              </a:defRPr>
            </a:lvl2pPr>
            <a:lvl3pPr marL="1183919" indent="-236783">
              <a:defRPr sz="2500">
                <a:solidFill>
                  <a:schemeClr val="tx1"/>
                </a:solidFill>
                <a:latin typeface="Arial" panose="020B0604020202020204" pitchFamily="34" charset="0"/>
                <a:ea typeface="ヒラギノ角ゴ Pro W3"/>
                <a:cs typeface="ヒラギノ角ゴ Pro W3"/>
              </a:defRPr>
            </a:lvl3pPr>
            <a:lvl4pPr marL="1657486" indent="-236783">
              <a:defRPr sz="2500">
                <a:solidFill>
                  <a:schemeClr val="tx1"/>
                </a:solidFill>
                <a:latin typeface="Arial" panose="020B0604020202020204" pitchFamily="34" charset="0"/>
                <a:ea typeface="ヒラギノ角ゴ Pro W3"/>
                <a:cs typeface="ヒラギノ角ゴ Pro W3"/>
              </a:defRPr>
            </a:lvl4pPr>
            <a:lvl5pPr marL="2131053" indent="-236783">
              <a:defRPr sz="2500">
                <a:solidFill>
                  <a:schemeClr val="tx1"/>
                </a:solidFill>
                <a:latin typeface="Arial" panose="020B0604020202020204" pitchFamily="34" charset="0"/>
                <a:ea typeface="ヒラギノ角ゴ Pro W3"/>
                <a:cs typeface="ヒラギノ角ゴ Pro W3"/>
              </a:defRPr>
            </a:lvl5pPr>
            <a:lvl6pPr marL="2604620" indent="-236783" eaLnBrk="0" fontAlgn="base" hangingPunct="0">
              <a:spcBef>
                <a:spcPct val="0"/>
              </a:spcBef>
              <a:spcAft>
                <a:spcPct val="0"/>
              </a:spcAft>
              <a:defRPr sz="2500">
                <a:solidFill>
                  <a:schemeClr val="tx1"/>
                </a:solidFill>
                <a:latin typeface="Arial" panose="020B0604020202020204" pitchFamily="34" charset="0"/>
                <a:ea typeface="ヒラギノ角ゴ Pro W3"/>
                <a:cs typeface="ヒラギノ角ゴ Pro W3"/>
              </a:defRPr>
            </a:lvl6pPr>
            <a:lvl7pPr marL="3078188" indent="-236783" eaLnBrk="0" fontAlgn="base" hangingPunct="0">
              <a:spcBef>
                <a:spcPct val="0"/>
              </a:spcBef>
              <a:spcAft>
                <a:spcPct val="0"/>
              </a:spcAft>
              <a:defRPr sz="2500">
                <a:solidFill>
                  <a:schemeClr val="tx1"/>
                </a:solidFill>
                <a:latin typeface="Arial" panose="020B0604020202020204" pitchFamily="34" charset="0"/>
                <a:ea typeface="ヒラギノ角ゴ Pro W3"/>
                <a:cs typeface="ヒラギノ角ゴ Pro W3"/>
              </a:defRPr>
            </a:lvl7pPr>
            <a:lvl8pPr marL="3551755" indent="-236783" eaLnBrk="0" fontAlgn="base" hangingPunct="0">
              <a:spcBef>
                <a:spcPct val="0"/>
              </a:spcBef>
              <a:spcAft>
                <a:spcPct val="0"/>
              </a:spcAft>
              <a:defRPr sz="2500">
                <a:solidFill>
                  <a:schemeClr val="tx1"/>
                </a:solidFill>
                <a:latin typeface="Arial" panose="020B0604020202020204" pitchFamily="34" charset="0"/>
                <a:ea typeface="ヒラギノ角ゴ Pro W3"/>
                <a:cs typeface="ヒラギノ角ゴ Pro W3"/>
              </a:defRPr>
            </a:lvl8pPr>
            <a:lvl9pPr marL="4025323" indent="-236783" eaLnBrk="0" fontAlgn="base" hangingPunct="0">
              <a:spcBef>
                <a:spcPct val="0"/>
              </a:spcBef>
              <a:spcAft>
                <a:spcPct val="0"/>
              </a:spcAft>
              <a:defRPr sz="2500">
                <a:solidFill>
                  <a:schemeClr val="tx1"/>
                </a:solidFill>
                <a:latin typeface="Arial" panose="020B0604020202020204" pitchFamily="34" charset="0"/>
                <a:ea typeface="ヒラギノ角ゴ Pro W3"/>
                <a:cs typeface="ヒラギノ角ゴ Pro W3"/>
              </a:defRPr>
            </a:lvl9pPr>
          </a:lstStyle>
          <a:p>
            <a:pPr defTabSz="947135" eaLnBrk="0" fontAlgn="base" hangingPunct="0">
              <a:spcBef>
                <a:spcPct val="0"/>
              </a:spcBef>
              <a:spcAft>
                <a:spcPct val="0"/>
              </a:spcAft>
              <a:defRPr/>
            </a:pPr>
            <a:fld id="{4F6DF84F-2014-417F-9A03-2DB3032512C7}" type="slidenum">
              <a:rPr lang="sv-SE" altLang="sv-SE" sz="1200">
                <a:solidFill>
                  <a:srgbClr val="000000"/>
                </a:solidFill>
              </a:rPr>
              <a:pPr defTabSz="947135" eaLnBrk="0" fontAlgn="base" hangingPunct="0">
                <a:spcBef>
                  <a:spcPct val="0"/>
                </a:spcBef>
                <a:spcAft>
                  <a:spcPct val="0"/>
                </a:spcAft>
                <a:defRPr/>
              </a:pPr>
              <a:t>40</a:t>
            </a:fld>
            <a:endParaRPr lang="sv-SE" altLang="sv-SE" sz="1200">
              <a:solidFill>
                <a:srgbClr val="000000"/>
              </a:solidFill>
            </a:endParaRPr>
          </a:p>
        </p:txBody>
      </p:sp>
    </p:spTree>
    <p:extLst>
      <p:ext uri="{BB962C8B-B14F-4D97-AF65-F5344CB8AC3E}">
        <p14:creationId xmlns:p14="http://schemas.microsoft.com/office/powerpoint/2010/main" val="1627867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a:p>
        </p:txBody>
      </p:sp>
      <p:sp>
        <p:nvSpPr>
          <p:cNvPr id="4" name="Platshållare för bildnummer 3"/>
          <p:cNvSpPr>
            <a:spLocks noGrp="1"/>
          </p:cNvSpPr>
          <p:nvPr>
            <p:ph type="sldNum" sz="quarter" idx="10"/>
          </p:nvPr>
        </p:nvSpPr>
        <p:spPr/>
        <p:txBody>
          <a:bodyPr/>
          <a:lstStyle/>
          <a:p>
            <a:fld id="{09073011-F4CD-4A21-A8C1-CA3F6754DF53}" type="slidenum">
              <a:rPr lang="sv-SE" smtClean="0"/>
              <a:t>42</a:t>
            </a:fld>
            <a:endParaRPr lang="sv-SE"/>
          </a:p>
        </p:txBody>
      </p:sp>
    </p:spTree>
    <p:extLst>
      <p:ext uri="{BB962C8B-B14F-4D97-AF65-F5344CB8AC3E}">
        <p14:creationId xmlns:p14="http://schemas.microsoft.com/office/powerpoint/2010/main" val="2843659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Varje medarbetare behöver förberedas på förändringen som kommer och få utbildning, och när systemet är i drift så ska det också finnas support. Material och stöd anpassas efter respektive roll. </a:t>
            </a:r>
          </a:p>
        </p:txBody>
      </p:sp>
      <p:sp>
        <p:nvSpPr>
          <p:cNvPr id="4" name="Platshållare för bildnummer 3"/>
          <p:cNvSpPr>
            <a:spLocks noGrp="1"/>
          </p:cNvSpPr>
          <p:nvPr>
            <p:ph type="sldNum" sz="quarter" idx="5"/>
          </p:nvPr>
        </p:nvSpPr>
        <p:spPr/>
        <p:txBody>
          <a:bodyPr/>
          <a:lstStyle/>
          <a:p>
            <a:pPr defTabSz="990935">
              <a:defRPr/>
            </a:pPr>
            <a:fld id="{D214A425-9C14-4E36-B5C5-8367781D857A}" type="slidenum">
              <a:rPr lang="en-US">
                <a:solidFill>
                  <a:prstClr val="black"/>
                </a:solidFill>
                <a:latin typeface="Calibri" panose="020F0502020204030204"/>
              </a:rPr>
              <a:pPr defTabSz="990935">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2477664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solidFill>
                  <a:schemeClr val="tx2"/>
                </a:solidFill>
              </a:rPr>
              <a:t>Principerna för SDV innebär förändringar i många av våra arbetssätt. Dels hur vi arbetar inom områden som berör alla i hälso- och sjukvården. Dels inom specifika verksamheter och roller. Regiondirektören har beslutat om regiongemensamma arbetssätt för alla, men vissa förändringar kan kräva ytterligare facklig samverkan på lokal nivå. </a:t>
            </a:r>
          </a:p>
        </p:txBody>
      </p:sp>
      <p:sp>
        <p:nvSpPr>
          <p:cNvPr id="4" name="Platshållare för bildnummer 3"/>
          <p:cNvSpPr>
            <a:spLocks noGrp="1"/>
          </p:cNvSpPr>
          <p:nvPr>
            <p:ph type="sldNum" sz="quarter" idx="10"/>
          </p:nvPr>
        </p:nvSpPr>
        <p:spPr/>
        <p:txBody>
          <a:bodyPr/>
          <a:lstStyle/>
          <a:p>
            <a:fld id="{09073011-F4CD-4A21-A8C1-CA3F6754DF53}" type="slidenum">
              <a:rPr lang="sv-SE" smtClean="0"/>
              <a:t>44</a:t>
            </a:fld>
            <a:endParaRPr lang="sv-SE"/>
          </a:p>
        </p:txBody>
      </p:sp>
    </p:spTree>
    <p:extLst>
      <p:ext uri="{BB962C8B-B14F-4D97-AF65-F5344CB8AC3E}">
        <p14:creationId xmlns:p14="http://schemas.microsoft.com/office/powerpoint/2010/main" val="552410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(Förändrade roller: Vissa arbetsuppgifter kanske inte ingår i ens arbetsbeskrivning innan, men ingår efter införandet av SDV. Vissa arbetsuppgifter kan helt försvinna, andra kan tillkomma.)</a:t>
            </a:r>
            <a:endParaRPr lang="sv-SE" i="1"/>
          </a:p>
          <a:p>
            <a:pPr marL="0" indent="0">
              <a:buNone/>
            </a:pPr>
            <a:endParaRPr lang="sv-SE"/>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AAD6F3-EC9F-CF48-99E7-2F18019CBFB6}" type="slidenum">
              <a:rPr kumimoji="0" lang="sv-SE" sz="1200" b="0" i="0" u="none" strike="noStrike" kern="1200" cap="none" spc="0" normalizeH="0" baseline="0" noProof="0" smtClean="0">
                <a:ln>
                  <a:noFill/>
                </a:ln>
                <a:solidFill>
                  <a:srgbClr val="000000"/>
                </a:solidFill>
                <a:effectLst/>
                <a:uLnTx/>
                <a:uFillTx/>
                <a:latin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sv-SE" sz="1200" b="0" i="0" u="none" strike="noStrike" kern="120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3469478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 som gäller regelverk (offentliga vårdgivare) samt </a:t>
            </a:r>
            <a:r>
              <a:rPr lang="sv-SE" sz="1200" dirty="0"/>
              <a:t>avtal, vårdersättning, regelverk och registrering (privata vårdgivare) hanteras via (040-62) 39 000.)</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A5855E82-C642-4A2A-B8E5-BCE02D4EF50E}" type="slidenum">
              <a:rPr lang="sv-SE" smtClean="0"/>
              <a:t>49</a:t>
            </a:fld>
            <a:endParaRPr lang="sv-SE"/>
          </a:p>
        </p:txBody>
      </p:sp>
    </p:spTree>
    <p:extLst>
      <p:ext uri="{BB962C8B-B14F-4D97-AF65-F5344CB8AC3E}">
        <p14:creationId xmlns:p14="http://schemas.microsoft.com/office/powerpoint/2010/main" val="4178987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50</a:t>
            </a:fld>
            <a:endParaRPr lang="sv-SE"/>
          </a:p>
        </p:txBody>
      </p:sp>
    </p:spTree>
    <p:extLst>
      <p:ext uri="{BB962C8B-B14F-4D97-AF65-F5344CB8AC3E}">
        <p14:creationId xmlns:p14="http://schemas.microsoft.com/office/powerpoint/2010/main" val="1397455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51</a:t>
            </a:fld>
            <a:endParaRPr lang="sv-SE"/>
          </a:p>
        </p:txBody>
      </p:sp>
    </p:spTree>
    <p:extLst>
      <p:ext uri="{BB962C8B-B14F-4D97-AF65-F5344CB8AC3E}">
        <p14:creationId xmlns:p14="http://schemas.microsoft.com/office/powerpoint/2010/main" val="1070409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52</a:t>
            </a:fld>
            <a:endParaRPr lang="sv-SE"/>
          </a:p>
        </p:txBody>
      </p:sp>
    </p:spTree>
    <p:extLst>
      <p:ext uri="{BB962C8B-B14F-4D97-AF65-F5344CB8AC3E}">
        <p14:creationId xmlns:p14="http://schemas.microsoft.com/office/powerpoint/2010/main" val="2411169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53</a:t>
            </a:fld>
            <a:endParaRPr lang="sv-SE"/>
          </a:p>
        </p:txBody>
      </p:sp>
    </p:spTree>
    <p:extLst>
      <p:ext uri="{BB962C8B-B14F-4D97-AF65-F5344CB8AC3E}">
        <p14:creationId xmlns:p14="http://schemas.microsoft.com/office/powerpoint/2010/main" val="324190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Ett försök att sammanfatta något väldigt stort, väldigt kort:</a:t>
            </a:r>
          </a:p>
          <a:p>
            <a:r>
              <a:rPr lang="sv-SE"/>
              <a:t>SDV ersätter en mängd gamla system, med en sammanhållen vårdinformationsmiljö. Här finns all aktuell information om patienten samlad, i realtid. Med SDV får vi EN journal och EN läkemedelslista per patient/invånare. Denna information följer med patienten – oavsett var i Skåne hen söker vård. Såväl privat, som offentligt, primärvård eller slutenvård. </a:t>
            </a:r>
          </a:p>
          <a:p>
            <a:endParaRPr lang="sv-SE"/>
          </a:p>
          <a:p>
            <a:r>
              <a:rPr lang="sv-SE"/>
              <a:t>Även VGR, Västra Götalandsregionen, inför samma system som vi i Skåne. I de flesta övriga regioner pågår också liknande arbeten. Även om olika regioner kan välja olika leverantörer så kommer ändå olika system att kunna ”prata” med varandra.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73011-F4CD-4A21-A8C1-CA3F6754DF5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418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här är ett enormt</a:t>
            </a:r>
            <a:r>
              <a:rPr lang="sv-SE" baseline="0"/>
              <a:t> stort projekt och det finns de som undrar hur all världen detta ska kunna lyckas. </a:t>
            </a:r>
            <a:r>
              <a:rPr lang="sv-SE"/>
              <a:t>Här är några av alla de aspekter som</a:t>
            </a:r>
            <a:r>
              <a:rPr lang="sv-SE" baseline="0"/>
              <a:t> behöver beaktas för att vi ska klara av det. </a:t>
            </a:r>
          </a:p>
          <a:p>
            <a:endParaRPr lang="sv-SE" baseline="0"/>
          </a:p>
          <a:p>
            <a:pPr marL="171450" indent="-171450">
              <a:buFont typeface="Arial" panose="020B0604020202020204" pitchFamily="34" charset="0"/>
              <a:buChar char="•"/>
            </a:pPr>
            <a:r>
              <a:rPr lang="sv-SE" baseline="0"/>
              <a:t>Klinisk förankring – att medarbetare utformar arbetssätten. </a:t>
            </a:r>
          </a:p>
          <a:p>
            <a:pPr marL="171450" indent="-171450">
              <a:buFont typeface="Arial" panose="020B0604020202020204" pitchFamily="34" charset="0"/>
              <a:buChar char="•"/>
            </a:pPr>
            <a:r>
              <a:rPr lang="sv-SE" baseline="0"/>
              <a:t>Omvärldsbevakning – att vi håller ögonen öppna för viktig utveckling på området utanför Skåne. </a:t>
            </a:r>
          </a:p>
          <a:p>
            <a:pPr marL="171450" indent="-171450">
              <a:buFont typeface="Arial" panose="020B0604020202020204" pitchFamily="34" charset="0"/>
              <a:buChar char="•"/>
            </a:pPr>
            <a:r>
              <a:rPr lang="sv-SE" baseline="0"/>
              <a:t>Färdigt och tillräckligt testat system – att den version vi sätter i drift fungerar som den ska.</a:t>
            </a:r>
          </a:p>
          <a:p>
            <a:pPr marL="171450" indent="-171450">
              <a:buFont typeface="Arial" panose="020B0604020202020204" pitchFamily="34" charset="0"/>
              <a:buChar char="•"/>
            </a:pPr>
            <a:r>
              <a:rPr lang="sv-SE" baseline="0"/>
              <a:t>Noggrann planering av utrullning och driftstart – att vi verkligen gör detta omfattande arbete. </a:t>
            </a:r>
          </a:p>
          <a:p>
            <a:pPr marL="171450" indent="-171450">
              <a:buFont typeface="Arial" panose="020B0604020202020204" pitchFamily="34" charset="0"/>
              <a:buChar char="•"/>
            </a:pPr>
            <a:r>
              <a:rPr lang="sv-SE" baseline="0"/>
              <a:t>Medarbetarna förbereds och utbildas innan – så att alla vet vad de ska göra från första stund. </a:t>
            </a:r>
          </a:p>
          <a:p>
            <a:pPr marL="171450" indent="-171450">
              <a:buFont typeface="Arial" panose="020B0604020202020204" pitchFamily="34" charset="0"/>
              <a:buChar char="•"/>
            </a:pPr>
            <a:r>
              <a:rPr lang="sv-SE" baseline="0"/>
              <a:t>Rätt förväntningar på inkörningstid och effekt – i början kommer det att gå långsammare, och SDV kommer inte att lösa alla våra problem i ett svep. </a:t>
            </a:r>
          </a:p>
          <a:p>
            <a:endParaRPr lang="sv-SE" baseline="0"/>
          </a:p>
          <a:p>
            <a:endParaRPr lang="sv-SE" baseline="0"/>
          </a:p>
        </p:txBody>
      </p:sp>
      <p:sp>
        <p:nvSpPr>
          <p:cNvPr id="4" name="Platshållare för bildnummer 3"/>
          <p:cNvSpPr>
            <a:spLocks noGrp="1"/>
          </p:cNvSpPr>
          <p:nvPr>
            <p:ph type="sldNum" sz="quarter" idx="10"/>
          </p:nvPr>
        </p:nvSpPr>
        <p:spPr/>
        <p:txBody>
          <a:bodyPr/>
          <a:lstStyle/>
          <a:p>
            <a:fld id="{09073011-F4CD-4A21-A8C1-CA3F6754DF53}" type="slidenum">
              <a:rPr lang="sv-SE" smtClean="0"/>
              <a:t>54</a:t>
            </a:fld>
            <a:endParaRPr lang="sv-SE"/>
          </a:p>
        </p:txBody>
      </p:sp>
    </p:spTree>
    <p:extLst>
      <p:ext uri="{BB962C8B-B14F-4D97-AF65-F5344CB8AC3E}">
        <p14:creationId xmlns:p14="http://schemas.microsoft.com/office/powerpoint/2010/main" val="3852386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För att vi ska kunna tillgodogöra oss den nödvändiga satsning som vi gjort på SDV behövs tydlighet kring beslut gällande fortsatt utveckling av vår digitala miljö. Därför pågår nu arbete med ett nytt regionalt ramverk med forum och roller som ska säkerställa rätt beslut och rätt utbud av digitala tjänster som stödjer Region Skånes omställning för att möta aktuella och framtida utmaningar.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10"/>
          </p:nvPr>
        </p:nvSpPr>
        <p:spPr/>
        <p:txBody>
          <a:bodyPr/>
          <a:lstStyle/>
          <a:p>
            <a:pPr>
              <a:defRPr/>
            </a:pPr>
            <a:fld id="{B1BF5E35-0CD6-4D01-8E8D-A31FF9510064}" type="slidenum">
              <a:rPr lang="sv-SE" altLang="sv-SE" smtClean="0"/>
              <a:pPr>
                <a:defRPr/>
              </a:pPr>
              <a:t>55</a:t>
            </a:fld>
            <a:endParaRPr lang="sv-SE" altLang="sv-SE"/>
          </a:p>
        </p:txBody>
      </p:sp>
    </p:spTree>
    <p:extLst>
      <p:ext uri="{BB962C8B-B14F-4D97-AF65-F5344CB8AC3E}">
        <p14:creationId xmlns:p14="http://schemas.microsoft.com/office/powerpoint/2010/main" val="25755767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[Denna bild </a:t>
            </a:r>
            <a:r>
              <a:rPr lang="sv-SE" err="1"/>
              <a:t>ffa</a:t>
            </a:r>
            <a:r>
              <a:rPr lang="sv-SE"/>
              <a:t> för förvaltningar i första utrullningen] </a:t>
            </a:r>
          </a:p>
          <a:p>
            <a:r>
              <a:rPr lang="sv-SE" b="1"/>
              <a:t>När SDV rullas ut i sin första version, så är det bara första steget på vidare utveckling</a:t>
            </a:r>
            <a:r>
              <a:rPr lang="sv-SE"/>
              <a:t>. Funktionaliteten och användarvänligheten kommer att uppgraderas steg för steg under hela utrullningsperioden, för att sedan ta ordentlig fart när alla arbetar i samma system!</a:t>
            </a:r>
          </a:p>
          <a:p>
            <a:endParaRPr lang="sv-SE"/>
          </a:p>
          <a:p>
            <a:r>
              <a:rPr lang="sv-SE"/>
              <a:t>[för ytterligare fördjupning om första versionen av SDV, se separat </a:t>
            </a:r>
            <a:r>
              <a:rPr lang="sv-SE" err="1"/>
              <a:t>pdf+ppt-material</a:t>
            </a:r>
            <a:r>
              <a:rPr lang="sv-SE"/>
              <a:t> ”</a:t>
            </a:r>
            <a:r>
              <a:rPr lang="sv-SE" i="1"/>
              <a:t>SDV – så blir första versionen</a:t>
            </a:r>
            <a:r>
              <a:rPr lang="sv-SE"/>
              <a:t>” – ett ledningsstöd för chefer]</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BABAA-341C-44AE-9C54-0A2AFBCD37E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006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Ett sätt</a:t>
            </a:r>
            <a:r>
              <a:rPr lang="sv-SE" sz="1200" baseline="0"/>
              <a:t> att se på det vi gör med SDV är att v</a:t>
            </a:r>
            <a:r>
              <a:rPr lang="sv-SE" sz="1200"/>
              <a:t>i alla kommer</a:t>
            </a:r>
            <a:r>
              <a:rPr lang="sv-SE" sz="1200" baseline="0"/>
              <a:t> med ol</a:t>
            </a:r>
            <a:r>
              <a:rPr lang="sv-SE" sz="1200"/>
              <a:t>ika tåg</a:t>
            </a:r>
            <a:r>
              <a:rPr lang="sv-SE" sz="1200" baseline="0"/>
              <a:t> – vi har </a:t>
            </a:r>
            <a:r>
              <a:rPr lang="sv-SE" sz="1200"/>
              <a:t>olika standard, olika hastighet, olika ankomsttid. Men alla måste på ett nytt tåg, samma tåg. </a:t>
            </a:r>
            <a:r>
              <a:rPr lang="sv-SE" sz="1200" baseline="0"/>
              <a:t>Det är utgångspunkten </a:t>
            </a:r>
            <a:r>
              <a:rPr lang="sv-SE" sz="1200"/>
              <a:t>för att vi sedan tillsammans ska kunna accelerera upp</a:t>
            </a:r>
            <a:r>
              <a:rPr lang="sv-SE" sz="1200" baseline="0"/>
              <a:t> och bygga för framtiden.</a:t>
            </a:r>
            <a:r>
              <a:rPr lang="sv-SE"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r>
              <a:rPr lang="sv-SE"/>
              <a:t>Vi kan inte ändra allt i ett första steg. Vissa önskemål kommer kvarstå, det kan bero på lagstiftning som vi inte kan påverka, tekniska barriärer eller verksamhetsutveckling som inte ryms inom SDV-projektet. Till skillnad från dagens journalsystem ger dock det nya mer utrymme för förändringar och utveckling framåt. När alla verksamheter har fått SDV tar inte utvecklingen slut. </a:t>
            </a:r>
          </a:p>
          <a:p>
            <a:endParaRPr lang="sv-SE"/>
          </a:p>
          <a:p>
            <a:r>
              <a:rPr lang="sv-SE"/>
              <a:t>Det är snarare då det börjar, när alla är ombord och arbetar i samma system. Det är en lång resa i många steg där vi tillsammans formar ett gemensamt vårdinformationssystem med regiongemensamma arbetssätt.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a:p>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57</a:t>
            </a:fld>
            <a:endParaRPr lang="sv-SE"/>
          </a:p>
        </p:txBody>
      </p:sp>
    </p:spTree>
    <p:extLst>
      <p:ext uri="{BB962C8B-B14F-4D97-AF65-F5344CB8AC3E}">
        <p14:creationId xmlns:p14="http://schemas.microsoft.com/office/powerpoint/2010/main" val="19465755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b="1"/>
              <a:t>Dialogövning – förslag. Sätt in där det passar med en stunds dialog! </a:t>
            </a:r>
            <a:r>
              <a:rPr lang="sv-SE" b="0"/>
              <a:t>Det är ofta i dialogen man skapar sin egen förståelse inför förändringen, när man får reflektera och sätta egna ord på saker. Tycker du det är någon annan fråga din grupp behöver prata om? Ändra gärna.</a:t>
            </a:r>
          </a:p>
          <a:p>
            <a:pPr marL="228600" indent="-228600">
              <a:buAutoNum type="arabicParenR"/>
            </a:pPr>
            <a:r>
              <a:rPr lang="sv-SE"/>
              <a:t>Prata en stund i två och två. Fundera på </a:t>
            </a:r>
            <a:r>
              <a:rPr lang="sv-SE" b="1"/>
              <a:t>fördelar eller möjligheter </a:t>
            </a:r>
            <a:r>
              <a:rPr lang="sv-SE"/>
              <a:t>för dig själv, för arbetsgruppen, för arbetsplatsen, för patienter/anhöriga/invånare, annat? </a:t>
            </a:r>
            <a:r>
              <a:rPr lang="sv-SE" b="1"/>
              <a:t>Utmaningar eller svårigheter</a:t>
            </a:r>
            <a:r>
              <a:rPr lang="sv-SE"/>
              <a:t>? </a:t>
            </a:r>
          </a:p>
          <a:p>
            <a:pPr marL="228600" indent="-228600">
              <a:buAutoNum type="arabicParenR"/>
            </a:pPr>
            <a:r>
              <a:rPr lang="sv-SE"/>
              <a:t>Dela sedan era tankar i storgrupp.</a:t>
            </a:r>
          </a:p>
          <a:p>
            <a:pPr marL="228600" indent="-228600">
              <a:buAutoNum type="arabicParenR"/>
            </a:pPr>
            <a:endParaRPr lang="sv-SE"/>
          </a:p>
          <a:p>
            <a:pPr marL="0" indent="0">
              <a:buNone/>
            </a:pPr>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1FC07-C4E2-42A3-9E77-54D063154BA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4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Dialogövning – förslag. Sätt in där den passar!</a:t>
            </a:r>
          </a:p>
          <a:p>
            <a:r>
              <a:rPr lang="sv-SE"/>
              <a:t>Som chef och förändringsledare är det viktigt för dig att veta hur dina medarbetare känner inför förändringen. Det ger dig bättre möjlighet att hjälpa dem på vägen. Att sätta ord på sina tankar inför förändringen är både ett sätt för var och en att bearbeta, och ett sätt för dig som chef att hjälpa till att ta udden av onödig oro, och att fånga upp viktiga tankar/farhågor hos medarbetare. </a:t>
            </a:r>
          </a:p>
          <a:p>
            <a:pPr marL="228600" indent="-228600">
              <a:buAutoNum type="arabicPeriod"/>
            </a:pPr>
            <a:r>
              <a:rPr lang="sv-SE"/>
              <a:t>Klargör att det inte finns något ”bättre/sämre”, utan att det är helt OK att känna olika.</a:t>
            </a:r>
          </a:p>
          <a:p>
            <a:pPr marL="228600" indent="-228600">
              <a:buAutoNum type="arabicPeriod"/>
            </a:pPr>
            <a:r>
              <a:rPr lang="sv-SE"/>
              <a:t>Låt medarbetarna reflektera om var de befinner sig. Antingen gör ni övningen fysiskt i ett rum – där ni ställer er på olika platser utifrån de fyra rutorna/inställningarna. Alternativt – om man inte kan/vill röra sig i rummet – kan var och en och reflektera; först enskilt och sedan i grupp (först två och två, eller direkt i storgrupp, beroende på antal och kommunikationsklimat). </a:t>
            </a:r>
          </a:p>
          <a:p>
            <a:pPr marL="228600" indent="-228600">
              <a:buAutoNum type="arabicPeriod"/>
            </a:pPr>
            <a:r>
              <a:rPr lang="sv-SE"/>
              <a:t>Prata tillsammans om vad som får er att känna på respektive sätt. Finns det något som kan göras för att de som känner oro eller skepsis istället ska kunna känna tillförsikt, eller rent utav förväntan? Direkt eller på sikt. Kan ni hjälpas åt som grupp? Vad kan ni göra tillsammans? Vad kan du göra som chef?</a:t>
            </a:r>
          </a:p>
          <a:p>
            <a:pPr marL="228600" indent="-228600">
              <a:buAutoNum type="arabicPeriod"/>
            </a:pPr>
            <a:endParaRPr lang="sv-SE"/>
          </a:p>
          <a:p>
            <a:pPr marL="0" indent="0">
              <a:buNone/>
            </a:pPr>
            <a:r>
              <a:rPr lang="sv-SE" i="1"/>
              <a:t>Ändra gärna påståendena om du själv har bättre förslag! Syftet är framförallt att lyssna av dina medarbetares tankar, och det kan göras på olika sätt.</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7B30ED-5BE4-4B01-A895-9FD01F2DFD3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65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Tillsammans hjälps vi åt att införa Skånes</a:t>
            </a:r>
            <a:r>
              <a:rPr lang="sv-SE" baseline="0"/>
              <a:t> digitala vårdsystem. </a:t>
            </a:r>
            <a:endParaRPr lang="sv-SE"/>
          </a:p>
        </p:txBody>
      </p:sp>
      <p:sp>
        <p:nvSpPr>
          <p:cNvPr id="4" name="Platshållare för bildnummer 3"/>
          <p:cNvSpPr>
            <a:spLocks noGrp="1"/>
          </p:cNvSpPr>
          <p:nvPr>
            <p:ph type="sldNum" sz="quarter" idx="10"/>
          </p:nvPr>
        </p:nvSpPr>
        <p:spPr/>
        <p:txBody>
          <a:bodyPr/>
          <a:lstStyle/>
          <a:p>
            <a:fld id="{09073011-F4CD-4A21-A8C1-CA3F6754DF53}" type="slidenum">
              <a:rPr lang="sv-SE" smtClean="0"/>
              <a:t>60</a:t>
            </a:fld>
            <a:endParaRPr lang="sv-SE"/>
          </a:p>
        </p:txBody>
      </p:sp>
    </p:spTree>
    <p:extLst>
      <p:ext uri="{BB962C8B-B14F-4D97-AF65-F5344CB8AC3E}">
        <p14:creationId xmlns:p14="http://schemas.microsoft.com/office/powerpoint/2010/main" val="1116487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sv-SE" sz="1200" b="0">
                <a:solidFill>
                  <a:schemeClr val="bg1"/>
                </a:solidFill>
                <a:ea typeface="ヒラギノ角ゴ Pro W3"/>
                <a:cs typeface="ヒラギノ角ゴ Pro W3"/>
              </a:rPr>
              <a:t>Region Skånes värderingar är: </a:t>
            </a:r>
            <a:r>
              <a:rPr lang="sv-SE" altLang="sv-SE" sz="1200" b="1">
                <a:solidFill>
                  <a:schemeClr val="bg1"/>
                </a:solidFill>
                <a:ea typeface="ヒラギノ角ゴ Pro W3"/>
                <a:cs typeface="ヒラギノ角ゴ Pro W3"/>
              </a:rPr>
              <a:t>Välkomnande, drivande, omtanke och respekt.</a:t>
            </a:r>
            <a:br>
              <a:rPr lang="sv-SE" altLang="sv-SE" sz="1200" b="1">
                <a:solidFill>
                  <a:schemeClr val="bg1"/>
                </a:solidFill>
                <a:ea typeface="ヒラギノ角ゴ Pro W3"/>
                <a:cs typeface="ヒラギノ角ゴ Pro W3"/>
              </a:rPr>
            </a:br>
            <a:br>
              <a:rPr lang="sv-SE" altLang="sv-SE" sz="1200" b="1">
                <a:solidFill>
                  <a:schemeClr val="bg1"/>
                </a:solidFill>
                <a:ea typeface="ヒラギノ角ゴ Pro W3"/>
                <a:cs typeface="ヒラギノ角ゴ Pro W3"/>
              </a:rPr>
            </a:br>
            <a:r>
              <a:rPr lang="sv-SE" altLang="sv-SE" sz="1200" b="0">
                <a:solidFill>
                  <a:schemeClr val="bg1"/>
                </a:solidFill>
                <a:ea typeface="ヒラギノ角ゴ Pro W3"/>
                <a:cs typeface="ヒラギノ角ゴ Pro W3"/>
              </a:rPr>
              <a:t>Hur vi som människor</a:t>
            </a:r>
            <a:r>
              <a:rPr lang="sv-SE" altLang="sv-SE" sz="1200" b="0" baseline="0">
                <a:solidFill>
                  <a:schemeClr val="bg1"/>
                </a:solidFill>
                <a:ea typeface="ヒラギノ角ゴ Pro W3"/>
                <a:cs typeface="ヒラギノ角ゴ Pro W3"/>
              </a:rPr>
              <a:t> agerar är det som spelar roll. </a:t>
            </a:r>
            <a:r>
              <a:rPr lang="sv-SE" altLang="sv-SE" sz="1200" b="0" i="0" kern="1200">
                <a:solidFill>
                  <a:schemeClr val="tx1"/>
                </a:solidFill>
                <a:effectLst/>
                <a:latin typeface="Arial" charset="0"/>
                <a:ea typeface="ヒラギノ角ゴ Pro W3" pitchFamily="1" charset="-128"/>
                <a:cs typeface="ヒラギノ角ゴ Pro W3"/>
              </a:rPr>
              <a:t>Vä</a:t>
            </a:r>
            <a:r>
              <a:rPr lang="sv-SE" sz="1200" b="0" i="0" kern="1200">
                <a:solidFill>
                  <a:schemeClr val="tx1"/>
                </a:solidFill>
                <a:effectLst/>
                <a:latin typeface="Arial" charset="0"/>
                <a:ea typeface="ヒラギノ角ゴ Pro W3" pitchFamily="1" charset="-128"/>
                <a:cs typeface="ヒラギノ角ゴ Pro W3"/>
              </a:rPr>
              <a:t>rderingarna påminner </a:t>
            </a:r>
            <a:r>
              <a:rPr lang="sv-SE" sz="1200" b="0" i="0" kern="1200" baseline="0">
                <a:solidFill>
                  <a:schemeClr val="tx1"/>
                </a:solidFill>
                <a:effectLst/>
                <a:latin typeface="Arial" charset="0"/>
                <a:ea typeface="ヒラギノ角ゴ Pro W3" pitchFamily="1" charset="-128"/>
                <a:cs typeface="ヒラギノ角ゴ Pro W3"/>
              </a:rPr>
              <a:t>som arbetar inom </a:t>
            </a:r>
            <a:r>
              <a:rPr lang="sv-SE" sz="1200" b="0" i="0" kern="1200">
                <a:solidFill>
                  <a:schemeClr val="tx1"/>
                </a:solidFill>
                <a:effectLst/>
                <a:latin typeface="Arial" charset="0"/>
                <a:ea typeface="ヒラギノ角ゴ Pro W3" pitchFamily="1" charset="-128"/>
                <a:cs typeface="ヒラギノ角ゴ Pro W3"/>
              </a:rPr>
              <a:t>Region Skånes om</a:t>
            </a:r>
            <a:r>
              <a:rPr lang="sv-SE" sz="1200" b="0" i="0" kern="1200" baseline="0">
                <a:solidFill>
                  <a:schemeClr val="tx1"/>
                </a:solidFill>
                <a:effectLst/>
                <a:latin typeface="Arial" charset="0"/>
                <a:ea typeface="ヒラギノ角ゴ Pro W3" pitchFamily="1" charset="-128"/>
                <a:cs typeface="ヒラギノ角ゴ Pro W3"/>
              </a:rPr>
              <a:t> </a:t>
            </a:r>
            <a:r>
              <a:rPr lang="sv-SE" sz="1200" b="0" i="0" kern="1200">
                <a:solidFill>
                  <a:schemeClr val="tx1"/>
                </a:solidFill>
                <a:effectLst/>
                <a:latin typeface="Arial" charset="0"/>
                <a:ea typeface="ヒラギノ角ゴ Pro W3" pitchFamily="1" charset="-128"/>
                <a:cs typeface="ヒラギノ角ゴ Pro W3"/>
              </a:rPr>
              <a:t>vad som är det viktiga.</a:t>
            </a:r>
            <a:r>
              <a:rPr lang="sv-SE" sz="1200" b="0" i="0" kern="1200" baseline="0">
                <a:solidFill>
                  <a:schemeClr val="tx1"/>
                </a:solidFill>
                <a:effectLst/>
                <a:latin typeface="Arial" charset="0"/>
                <a:ea typeface="ヒラギノ角ゴ Pro W3" pitchFamily="1" charset="-128"/>
                <a:cs typeface="ヒラギノ角ゴ Pro W3"/>
              </a:rPr>
              <a:t> De är en vägledande kompass</a:t>
            </a:r>
            <a:r>
              <a:rPr lang="sv-SE" sz="1200" b="0" i="0" kern="1200">
                <a:solidFill>
                  <a:schemeClr val="tx1"/>
                </a:solidFill>
                <a:effectLst/>
                <a:latin typeface="Arial" charset="0"/>
                <a:ea typeface="ヒラギノ角ゴ Pro W3" pitchFamily="1" charset="-128"/>
                <a:cs typeface="ヒラギノ角ゴ Pro W3"/>
              </a:rPr>
              <a:t>. </a:t>
            </a:r>
            <a:r>
              <a:rPr lang="sv-SE" sz="1200">
                <a:solidFill>
                  <a:schemeClr val="tx1"/>
                </a:solidFill>
              </a:rPr>
              <a:t>Drivkraften och strävan är att alla som möter Region Skåne, oavsett bakgrund, kön och ålder, ska känna sig lyssnade på, tagna på allvar och delaktiga</a:t>
            </a:r>
            <a:r>
              <a:rPr lang="sv-SE" sz="1200">
                <a:solidFill>
                  <a:srgbClr val="E20000"/>
                </a:solidFill>
              </a:rPr>
              <a:t>.</a:t>
            </a:r>
            <a:endParaRPr lang="sv-SE" altLang="sv-SE" sz="1200" b="0">
              <a:solidFill>
                <a:schemeClr val="bg1"/>
              </a:solidFill>
              <a:ea typeface="ヒラギノ角ゴ Pro W3"/>
              <a:cs typeface="ヒラギノ角ゴ Pro W3"/>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F5E35-0CD6-4D01-8E8D-A31FF9510064}" type="slidenum">
              <a:rPr kumimoji="0" lang="sv-SE" altLang="sv-SE"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altLang="sv-S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452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9073011-F4CD-4A21-A8C1-CA3F6754DF53}" type="slidenum">
              <a:rPr lang="sv-SE" smtClean="0"/>
              <a:t>63</a:t>
            </a:fld>
            <a:endParaRPr lang="sv-SE"/>
          </a:p>
        </p:txBody>
      </p:sp>
    </p:spTree>
    <p:extLst>
      <p:ext uri="{BB962C8B-B14F-4D97-AF65-F5344CB8AC3E}">
        <p14:creationId xmlns:p14="http://schemas.microsoft.com/office/powerpoint/2010/main" val="3348035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tshållare för bildobjekt 1"/>
          <p:cNvSpPr>
            <a:spLocks noGrp="1" noRot="1" noChangeAspect="1" noTextEdit="1"/>
          </p:cNvSpPr>
          <p:nvPr>
            <p:ph type="sldImg"/>
          </p:nvPr>
        </p:nvSpPr>
        <p:spPr>
          <a:ln/>
        </p:spPr>
      </p:sp>
      <p:sp>
        <p:nvSpPr>
          <p:cNvPr id="7171" name="Platshållare för anteckningar 2"/>
          <p:cNvSpPr>
            <a:spLocks noGrp="1"/>
          </p:cNvSpPr>
          <p:nvPr>
            <p:ph type="body" idx="1"/>
          </p:nvPr>
        </p:nvSpPr>
        <p:spPr>
          <a:noFill/>
        </p:spPr>
        <p:txBody>
          <a:bodyPr/>
          <a:lstStyle/>
          <a:p>
            <a:pPr lvl="0"/>
            <a:r>
              <a:rPr lang="sv-SE" sz="1200"/>
              <a:t>Digitalisering är nödvändigt för Region Skåne och även alla andra regioner i Sverige. Med dagens arbetssätt kan vi inte tillräckligt bra täcka hälso- och sjukvårdens resursbehov.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sv-SE" sz="2800" b="1">
                <a:solidFill>
                  <a:schemeClr val="tx2"/>
                </a:solidFill>
              </a:rPr>
              <a:t>Vi behöver öka säkerheten, hållbarheten och utvecklingsmöjligheterna. </a:t>
            </a:r>
            <a:br>
              <a:rPr lang="sv-SE" sz="2400" b="1">
                <a:solidFill>
                  <a:schemeClr val="tx2"/>
                </a:solidFill>
              </a:rPr>
            </a:br>
            <a:r>
              <a:rPr lang="sv-SE" sz="1800"/>
              <a:t>Idag har vi många äldre centrala IT-system i hälso- och sjukvården som inte kan kommunicera med varandra. Datahanteringen i några system innebär dessutom utmaningar när det gäller patientsäkerhet och integritetsskydd. Vi behöver även stärka Region Skånes förmåga att stå emot angrepp utifrån. </a:t>
            </a:r>
            <a:endParaRPr lang="sv-SE" sz="2000"/>
          </a:p>
          <a:p>
            <a:pPr marL="285750" indent="-285750">
              <a:lnSpc>
                <a:spcPct val="100000"/>
              </a:lnSpc>
              <a:spcBef>
                <a:spcPts val="1200"/>
              </a:spcBef>
              <a:buFont typeface="Arial" panose="020B0604020202020204" pitchFamily="34" charset="0"/>
              <a:buChar char="•"/>
            </a:pPr>
            <a:r>
              <a:rPr lang="sv-SE" sz="1800" b="1">
                <a:solidFill>
                  <a:schemeClr val="tx2"/>
                </a:solidFill>
              </a:rPr>
              <a:t>Vi behöver uppnå bättre tillgänglighet. </a:t>
            </a:r>
            <a:br>
              <a:rPr lang="sv-SE" sz="1600" b="1">
                <a:solidFill>
                  <a:schemeClr val="tx2"/>
                </a:solidFill>
              </a:rPr>
            </a:br>
            <a:r>
              <a:rPr lang="sv-SE" sz="1200"/>
              <a:t>Befolkningen ökar i vår region och människor lever allt längre. Varken pengar eller medarbetare räcker till för att ta hand om alla som behöver vård. För att alla ska få den vård de behöver måste vi använda våra resurser på ett bättre sätt.</a:t>
            </a:r>
          </a:p>
          <a:p>
            <a:pPr marL="285750" lvl="0" indent="-285750">
              <a:lnSpc>
                <a:spcPct val="100000"/>
              </a:lnSpc>
              <a:spcBef>
                <a:spcPts val="1200"/>
              </a:spcBef>
              <a:buFont typeface="Arial" panose="020B0604020202020204" pitchFamily="34" charset="0"/>
              <a:buChar char="•"/>
            </a:pPr>
            <a:r>
              <a:rPr lang="sv-SE" sz="1800" b="1">
                <a:solidFill>
                  <a:schemeClr val="tx2"/>
                </a:solidFill>
              </a:rPr>
              <a:t>Vi behöver ge jämlik hälso-och sjukvård. </a:t>
            </a:r>
            <a:r>
              <a:rPr lang="sv-SE" sz="1800"/>
              <a:t>Invånarna förväntar sig jämlik vård. Men eftersom vi många gånger har olika rutiner och tekniska förutsättningar inom den skånska hälso- och sjukvården, är det svårt att uppfylla dessa förväntningar. Standardisering och regiongemensamma arbetssätt hjälper oss att ge vård på enhetligt sätt. </a:t>
            </a:r>
          </a:p>
          <a:p>
            <a:pPr marL="285750" lvl="0" indent="-285750">
              <a:lnSpc>
                <a:spcPct val="100000"/>
              </a:lnSpc>
              <a:spcBef>
                <a:spcPts val="1200"/>
              </a:spcBef>
              <a:buFont typeface="Arial" panose="020B0604020202020204" pitchFamily="34" charset="0"/>
              <a:buChar char="•"/>
            </a:pPr>
            <a:br>
              <a:rPr lang="sv-SE" sz="1600" b="1">
                <a:solidFill>
                  <a:schemeClr val="tx2"/>
                </a:solidFill>
              </a:rPr>
            </a:br>
            <a:endParaRPr lang="sv-SE" sz="1200"/>
          </a:p>
        </p:txBody>
      </p:sp>
      <p:sp>
        <p:nvSpPr>
          <p:cNvPr id="7172" name="Platshållare för bildnumm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A97C1E-BDCB-4716-8E47-74439681498A}" type="slidenum">
              <a:rPr kumimoji="0" lang="sv-SE" altLang="sv-SE"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sv-SE" altLang="sv-SE"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Tree>
    <p:extLst>
      <p:ext uri="{BB962C8B-B14F-4D97-AF65-F5344CB8AC3E}">
        <p14:creationId xmlns:p14="http://schemas.microsoft.com/office/powerpoint/2010/main" val="2467445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Några av de problem som uppstår, till följd av utmaningarna med nuläget. Så här kan vi inte fortsätta.</a:t>
            </a:r>
          </a:p>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7B30ED-5BE4-4B01-A895-9FD01F2DFD3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13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kan helt enkelt inte bara fortsätta som förut. En förändring är nödvändig. </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7B30ED-5BE4-4B01-A895-9FD01F2DFD3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78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ln/>
        </p:spPr>
      </p:sp>
      <p:sp>
        <p:nvSpPr>
          <p:cNvPr id="16387" name="Platshållare för anteckningar 2"/>
          <p:cNvSpPr>
            <a:spLocks noGrp="1"/>
          </p:cNvSpPr>
          <p:nvPr>
            <p:ph type="body" idx="1"/>
          </p:nvPr>
        </p:nvSpPr>
        <p:spPr>
          <a:noFill/>
        </p:spPr>
        <p:txBody>
          <a:bodyPr/>
          <a:lstStyle/>
          <a:p>
            <a:r>
              <a:rPr lang="sv-SE" altLang="sv-SE">
                <a:latin typeface="Arial" panose="020B0604020202020204" pitchFamily="34" charset="0"/>
                <a:ea typeface="ヒラギノ角ゴ Pro W3"/>
              </a:rPr>
              <a:t>Denna bild fokuserar enbart på olika typer av säkerhet.</a:t>
            </a:r>
            <a:r>
              <a:rPr lang="sv-SE" altLang="sv-SE" baseline="0">
                <a:latin typeface="Arial" panose="020B0604020202020204" pitchFamily="34" charset="0"/>
                <a:ea typeface="ヒラギノ角ゴ Pro W3"/>
              </a:rPr>
              <a:t> </a:t>
            </a:r>
            <a:endParaRPr lang="sv-SE" altLang="sv-SE">
              <a:latin typeface="Arial" panose="020B0604020202020204" pitchFamily="34" charset="0"/>
              <a:ea typeface="ヒラギノ角ゴ Pro W3"/>
            </a:endParaRPr>
          </a:p>
        </p:txBody>
      </p:sp>
    </p:spTree>
    <p:extLst>
      <p:ext uri="{BB962C8B-B14F-4D97-AF65-F5344CB8AC3E}">
        <p14:creationId xmlns:p14="http://schemas.microsoft.com/office/powerpoint/2010/main" val="101255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bild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latin typeface="+mj-lt"/>
              </a:defRPr>
            </a:lvl1pPr>
          </a:lstStyle>
          <a:p>
            <a:r>
              <a:rPr lang="sv-SE" dirty="0"/>
              <a:t>Klicka här för att ändra rubrik</a:t>
            </a:r>
            <a:endParaRPr lang="en-US" dirty="0"/>
          </a:p>
        </p:txBody>
      </p:sp>
      <p:sp>
        <p:nvSpPr>
          <p:cNvPr id="9" name="Underrubrik 2">
            <a:extLst>
              <a:ext uri="{FF2B5EF4-FFF2-40B4-BE49-F238E27FC236}">
                <a16:creationId xmlns:a16="http://schemas.microsoft.com/office/drawing/2014/main" id="{A5194270-83B6-A55F-D3FF-A1265475105B}"/>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endParaRPr lang="en-US" dirty="0"/>
          </a:p>
        </p:txBody>
      </p:sp>
      <p:pic>
        <p:nvPicPr>
          <p:cNvPr id="14" name="Bildobjekt 13">
            <a:extLst>
              <a:ext uri="{FF2B5EF4-FFF2-40B4-BE49-F238E27FC236}">
                <a16:creationId xmlns:a16="http://schemas.microsoft.com/office/drawing/2014/main" id="{244F8B15-58B1-2E90-1802-6F4E92C08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1280752531"/>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vå delar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2"/>
                </a:solidFill>
              </a:defRPr>
            </a:lvl1pPr>
          </a:lstStyle>
          <a:p>
            <a:r>
              <a:rPr lang="sv-SE" dirty="0"/>
              <a:t>Klicka här för att ändra rubrikformat</a:t>
            </a:r>
            <a:endParaRPr lang="en-US" dirty="0"/>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2"/>
              </a:buClr>
              <a:defRPr sz="2800">
                <a:solidFill>
                  <a:schemeClr val="tx2"/>
                </a:solidFill>
              </a:defRPr>
            </a:lvl1pPr>
            <a:lvl2pPr>
              <a:lnSpc>
                <a:spcPct val="110000"/>
              </a:lnSpc>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8" name="Platshållare för datum 3">
            <a:extLst>
              <a:ext uri="{FF2B5EF4-FFF2-40B4-BE49-F238E27FC236}">
                <a16:creationId xmlns:a16="http://schemas.microsoft.com/office/drawing/2014/main" id="{12B957DE-64F3-C89A-39F1-D0291AD12701}"/>
              </a:ext>
            </a:extLst>
          </p:cNvPr>
          <p:cNvSpPr>
            <a:spLocks noGrp="1"/>
          </p:cNvSpPr>
          <p:nvPr>
            <p:ph type="dt" sz="half" idx="10"/>
          </p:nvPr>
        </p:nvSpPr>
        <p:spPr>
          <a:xfrm>
            <a:off x="609600" y="6530791"/>
            <a:ext cx="1060175" cy="354182"/>
          </a:xfrm>
          <a:prstGeom prst="rect">
            <a:avLst/>
          </a:prstGeom>
        </p:spPr>
        <p:txBody>
          <a:bodyPr/>
          <a:lstStyle/>
          <a:p>
            <a:fld id="{BE60FA1F-B6CA-4B46-9597-56F4530F7420}" type="datetime1">
              <a:rPr lang="sv-SE" smtClean="0"/>
              <a:t>2024-10-22</a:t>
            </a:fld>
            <a:endParaRPr lang="sv-SE" dirty="0"/>
          </a:p>
        </p:txBody>
      </p:sp>
      <p:sp>
        <p:nvSpPr>
          <p:cNvPr id="9" name="Platshållare för sidfot 4">
            <a:extLst>
              <a:ext uri="{FF2B5EF4-FFF2-40B4-BE49-F238E27FC236}">
                <a16:creationId xmlns:a16="http://schemas.microsoft.com/office/drawing/2014/main" id="{0D0CD91E-220E-4904-A1F0-F78096E9A10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9AE31B5-5254-4A74-6724-44C627CB977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9988242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vå delar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1"/>
                </a:solidFill>
              </a:defRPr>
            </a:lvl1pPr>
          </a:lstStyle>
          <a:p>
            <a:r>
              <a:rPr lang="sv-SE" dirty="0"/>
              <a:t>Klicka här för att ändra rubrikformat</a:t>
            </a:r>
            <a:endParaRPr lang="en-US" dirty="0"/>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1"/>
              </a:buClr>
              <a:defRPr sz="2800">
                <a:solidFill>
                  <a:schemeClr val="tx1"/>
                </a:solidFill>
              </a:defRPr>
            </a:lvl1pPr>
            <a:lvl2pPr>
              <a:lnSpc>
                <a:spcPct val="110000"/>
              </a:lnSpc>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8" name="Platshållare för datum 3">
            <a:extLst>
              <a:ext uri="{FF2B5EF4-FFF2-40B4-BE49-F238E27FC236}">
                <a16:creationId xmlns:a16="http://schemas.microsoft.com/office/drawing/2014/main" id="{DA706DCF-9171-8087-EC6A-D9FACA0C1E39}"/>
              </a:ext>
            </a:extLst>
          </p:cNvPr>
          <p:cNvSpPr>
            <a:spLocks noGrp="1"/>
          </p:cNvSpPr>
          <p:nvPr>
            <p:ph type="dt" sz="half" idx="10"/>
          </p:nvPr>
        </p:nvSpPr>
        <p:spPr>
          <a:xfrm>
            <a:off x="609600" y="6530791"/>
            <a:ext cx="1060175" cy="354182"/>
          </a:xfrm>
          <a:prstGeom prst="rect">
            <a:avLst/>
          </a:prstGeom>
        </p:spPr>
        <p:txBody>
          <a:bodyPr/>
          <a:lstStyle/>
          <a:p>
            <a:fld id="{BAD0E7A6-AE29-4828-8EED-037A6B9009EA}" type="datetime1">
              <a:rPr lang="sv-SE" smtClean="0"/>
              <a:t>2024-10-22</a:t>
            </a:fld>
            <a:endParaRPr lang="sv-SE" dirty="0"/>
          </a:p>
        </p:txBody>
      </p:sp>
      <p:sp>
        <p:nvSpPr>
          <p:cNvPr id="9" name="Platshållare för sidfot 4">
            <a:extLst>
              <a:ext uri="{FF2B5EF4-FFF2-40B4-BE49-F238E27FC236}">
                <a16:creationId xmlns:a16="http://schemas.microsoft.com/office/drawing/2014/main" id="{0A71FC9C-1584-8A2F-C4EF-0B37FFE0F71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C2C239C-E658-7070-C0BC-E778536E9A54}"/>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6039539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lsidesbild neutral">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sz="2400">
                <a:solidFill>
                  <a:schemeClr val="tx1"/>
                </a:solidFill>
              </a:defRPr>
            </a:lvl1pPr>
          </a:lstStyle>
          <a:p>
            <a:pPr marL="0" marR="0" lvl="0" indent="0" algn="l" defTabSz="914400" rtl="0" eaLnBrk="1" fontAlgn="auto" latinLnBrk="0" hangingPunct="1">
              <a:lnSpc>
                <a:spcPct val="140000"/>
              </a:lnSpc>
              <a:spcBef>
                <a:spcPts val="1000"/>
              </a:spcBef>
              <a:spcAft>
                <a:spcPts val="0"/>
              </a:spcAft>
              <a:buClrTx/>
              <a:buSzTx/>
              <a:buFontTx/>
              <a:buNone/>
              <a:tabLst/>
              <a:defRPr/>
            </a:pPr>
            <a:br>
              <a:rPr lang="sv-SE" dirty="0"/>
            </a:br>
            <a:br>
              <a:rPr lang="sv-SE" dirty="0"/>
            </a:br>
            <a:br>
              <a:rPr lang="sv-SE" dirty="0"/>
            </a:br>
            <a:br>
              <a:rPr lang="sv-SE" dirty="0"/>
            </a:br>
            <a:r>
              <a:rPr lang="sv-SE" dirty="0"/>
              <a:t>Klicka på bildikonen för att </a:t>
            </a:r>
            <a:br>
              <a:rPr lang="sv-SE" dirty="0"/>
            </a:br>
            <a:r>
              <a:rPr lang="sv-SE" dirty="0"/>
              <a:t>infoga en bild, som fyller ut </a:t>
            </a:r>
            <a:br>
              <a:rPr lang="sv-SE" dirty="0"/>
            </a:br>
            <a:r>
              <a:rPr lang="sv-SE" dirty="0"/>
              <a:t>platshållaren med rundat hörn.</a:t>
            </a:r>
            <a:endParaRPr lang="en-US" dirty="0"/>
          </a:p>
        </p:txBody>
      </p:sp>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p:txBody>
          <a:bodyPr/>
          <a:lstStyle>
            <a:lvl1pPr>
              <a:defRPr sz="3600">
                <a:solidFill>
                  <a:schemeClr val="tx1"/>
                </a:solidFill>
              </a:defRPr>
            </a:lvl1pPr>
          </a:lstStyle>
          <a:p>
            <a:r>
              <a:rPr lang="sv-SE" dirty="0"/>
              <a:t>Klicka här för att ändra rubrik </a:t>
            </a:r>
            <a:endParaRPr lang="en-US" dirty="0"/>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CF06F227-57FA-49A3-97BD-1B27E993ACBD}" type="datetime1">
              <a:rPr lang="sv-SE" smtClean="0"/>
              <a:t>2024-10-22</a:t>
            </a:fld>
            <a:endParaRPr lang="sv-SE" dirty="0"/>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47556006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vsnittsrubrik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tx1"/>
                </a:solidFill>
              </a:defRPr>
            </a:lvl1pPr>
          </a:lstStyle>
          <a:p>
            <a:r>
              <a:rPr lang="sv-SE" dirty="0"/>
              <a:t>Klicka här för att ändra rubrik</a:t>
            </a:r>
            <a:endParaRPr lang="en-US" dirty="0"/>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underrubrik</a:t>
            </a:r>
          </a:p>
        </p:txBody>
      </p:sp>
      <p:sp>
        <p:nvSpPr>
          <p:cNvPr id="7" name="Platshållare för datum 3">
            <a:extLst>
              <a:ext uri="{FF2B5EF4-FFF2-40B4-BE49-F238E27FC236}">
                <a16:creationId xmlns:a16="http://schemas.microsoft.com/office/drawing/2014/main" id="{C45A6C9D-C2F9-BEA7-4EAE-7948F072B555}"/>
              </a:ext>
            </a:extLst>
          </p:cNvPr>
          <p:cNvSpPr>
            <a:spLocks noGrp="1"/>
          </p:cNvSpPr>
          <p:nvPr>
            <p:ph type="dt" sz="half" idx="10"/>
          </p:nvPr>
        </p:nvSpPr>
        <p:spPr>
          <a:xfrm>
            <a:off x="609600" y="6530791"/>
            <a:ext cx="1060175" cy="354182"/>
          </a:xfrm>
          <a:prstGeom prst="rect">
            <a:avLst/>
          </a:prstGeom>
        </p:spPr>
        <p:txBody>
          <a:bodyPr/>
          <a:lstStyle/>
          <a:p>
            <a:fld id="{0D69891F-7F43-4EBC-87CA-86C37D690BD4}" type="datetime1">
              <a:rPr lang="sv-SE" smtClean="0"/>
              <a:t>2024-10-22</a:t>
            </a:fld>
            <a:endParaRPr lang="sv-SE" dirty="0"/>
          </a:p>
        </p:txBody>
      </p:sp>
      <p:sp>
        <p:nvSpPr>
          <p:cNvPr id="8" name="Platshållare för sidfot 4">
            <a:extLst>
              <a:ext uri="{FF2B5EF4-FFF2-40B4-BE49-F238E27FC236}">
                <a16:creationId xmlns:a16="http://schemas.microsoft.com/office/drawing/2014/main" id="{9E2DCE60-FD3E-95E2-4A9B-287FAAE29E6D}"/>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1E68585F-58CF-FC4B-FD92-86898C95622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548619656"/>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vsnittsrubrik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2"/>
                </a:solidFill>
              </a:defRPr>
            </a:lvl1pPr>
          </a:lstStyle>
          <a:p>
            <a:r>
              <a:rPr lang="sv-SE" dirty="0"/>
              <a:t>Klicka här för att ändra rubrik</a:t>
            </a:r>
            <a:endParaRPr lang="en-US" dirty="0"/>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underrubrik</a:t>
            </a:r>
          </a:p>
        </p:txBody>
      </p:sp>
      <p:sp>
        <p:nvSpPr>
          <p:cNvPr id="7" name="Platshållare för datum 3">
            <a:extLst>
              <a:ext uri="{FF2B5EF4-FFF2-40B4-BE49-F238E27FC236}">
                <a16:creationId xmlns:a16="http://schemas.microsoft.com/office/drawing/2014/main" id="{00068579-9080-EE29-D9A4-3E56BF855044}"/>
              </a:ext>
            </a:extLst>
          </p:cNvPr>
          <p:cNvSpPr>
            <a:spLocks noGrp="1"/>
          </p:cNvSpPr>
          <p:nvPr>
            <p:ph type="dt" sz="half" idx="10"/>
          </p:nvPr>
        </p:nvSpPr>
        <p:spPr>
          <a:xfrm>
            <a:off x="609600" y="6530791"/>
            <a:ext cx="1060175" cy="354182"/>
          </a:xfrm>
          <a:prstGeom prst="rect">
            <a:avLst/>
          </a:prstGeom>
        </p:spPr>
        <p:txBody>
          <a:bodyPr/>
          <a:lstStyle/>
          <a:p>
            <a:fld id="{FE586BAB-9EEF-4B06-B77F-822919DD1E7D}" type="datetime1">
              <a:rPr lang="sv-SE" smtClean="0"/>
              <a:t>2024-10-22</a:t>
            </a:fld>
            <a:endParaRPr lang="sv-SE" dirty="0"/>
          </a:p>
        </p:txBody>
      </p:sp>
      <p:sp>
        <p:nvSpPr>
          <p:cNvPr id="8" name="Platshållare för sidfot 4">
            <a:extLst>
              <a:ext uri="{FF2B5EF4-FFF2-40B4-BE49-F238E27FC236}">
                <a16:creationId xmlns:a16="http://schemas.microsoft.com/office/drawing/2014/main" id="{CE7776F5-8B54-2D91-99C9-B11E98F95E3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723668E9-8B04-52B3-F7CA-27B4B4D49E9F}"/>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678651103"/>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vsnittsrubrik vi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1"/>
                </a:solidFill>
              </a:defRPr>
            </a:lvl1pPr>
          </a:lstStyle>
          <a:p>
            <a:r>
              <a:rPr lang="sv-SE" dirty="0"/>
              <a:t>Klicka här för att ändra rubrik</a:t>
            </a:r>
            <a:endParaRPr lang="en-US" dirty="0"/>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underrubrik</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a:xfrm>
            <a:off x="584754" y="6525320"/>
            <a:ext cx="960781" cy="365125"/>
          </a:xfrm>
          <a:prstGeom prst="rect">
            <a:avLst/>
          </a:prstGeom>
        </p:spPr>
        <p:txBody>
          <a:bodyPr/>
          <a:lstStyle/>
          <a:p>
            <a:fld id="{3001A785-8427-4ACF-8D68-053FEA8D152B}" type="datetime1">
              <a:rPr lang="sv-SE" smtClean="0"/>
              <a:t>2024-10-22</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612185396"/>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m yta grädde">
    <p:bg>
      <p:bgPr>
        <a:solidFill>
          <a:schemeClr val="accent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2"/>
                </a:solidFill>
              </a:defRPr>
            </a:lvl1pPr>
          </a:lstStyle>
          <a:p>
            <a:r>
              <a:rPr lang="sv-SE" dirty="0"/>
              <a:t>Klicka här för att ändra rubrik</a:t>
            </a:r>
            <a:endParaRPr lang="en-US" dirty="0"/>
          </a:p>
        </p:txBody>
      </p:sp>
      <p:sp>
        <p:nvSpPr>
          <p:cNvPr id="2" name="Platshållare för datum 3">
            <a:extLst>
              <a:ext uri="{FF2B5EF4-FFF2-40B4-BE49-F238E27FC236}">
                <a16:creationId xmlns:a16="http://schemas.microsoft.com/office/drawing/2014/main" id="{EC713A04-296D-4A5E-4FD1-2789A0A7A693}"/>
              </a:ext>
            </a:extLst>
          </p:cNvPr>
          <p:cNvSpPr>
            <a:spLocks noGrp="1"/>
          </p:cNvSpPr>
          <p:nvPr>
            <p:ph type="dt" sz="half" idx="10"/>
          </p:nvPr>
        </p:nvSpPr>
        <p:spPr>
          <a:xfrm>
            <a:off x="609600" y="6530791"/>
            <a:ext cx="1060175" cy="354182"/>
          </a:xfrm>
          <a:prstGeom prst="rect">
            <a:avLst/>
          </a:prstGeom>
        </p:spPr>
        <p:txBody>
          <a:bodyPr/>
          <a:lstStyle/>
          <a:p>
            <a:fld id="{71FCD157-0A2C-4AAC-962C-4319DA53B03C}" type="datetime1">
              <a:rPr lang="sv-SE" smtClean="0"/>
              <a:t>2024-10-22</a:t>
            </a:fld>
            <a:endParaRPr lang="sv-SE" dirty="0"/>
          </a:p>
        </p:txBody>
      </p:sp>
      <p:sp>
        <p:nvSpPr>
          <p:cNvPr id="7" name="Platshållare för sidfot 4">
            <a:extLst>
              <a:ext uri="{FF2B5EF4-FFF2-40B4-BE49-F238E27FC236}">
                <a16:creationId xmlns:a16="http://schemas.microsoft.com/office/drawing/2014/main" id="{98395FDC-DEF1-0B01-E4BC-720A0E39666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CD5DDAFD-3E9D-0E37-16AE-9E369BFC5E3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0592076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m yta neutral">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dirty="0"/>
              <a:t>Klicka här för att ändra rubrik</a:t>
            </a:r>
            <a:endParaRPr lang="en-US" dirty="0"/>
          </a:p>
        </p:txBody>
      </p:sp>
      <p:sp>
        <p:nvSpPr>
          <p:cNvPr id="2" name="Platshållare för datum 3">
            <a:extLst>
              <a:ext uri="{FF2B5EF4-FFF2-40B4-BE49-F238E27FC236}">
                <a16:creationId xmlns:a16="http://schemas.microsoft.com/office/drawing/2014/main" id="{E778A0B9-2D69-0ABE-7F68-813023F532D4}"/>
              </a:ext>
            </a:extLst>
          </p:cNvPr>
          <p:cNvSpPr>
            <a:spLocks noGrp="1"/>
          </p:cNvSpPr>
          <p:nvPr>
            <p:ph type="dt" sz="half" idx="10"/>
          </p:nvPr>
        </p:nvSpPr>
        <p:spPr>
          <a:xfrm>
            <a:off x="609600" y="6530791"/>
            <a:ext cx="1060175" cy="354182"/>
          </a:xfrm>
          <a:prstGeom prst="rect">
            <a:avLst/>
          </a:prstGeom>
        </p:spPr>
        <p:txBody>
          <a:bodyPr/>
          <a:lstStyle/>
          <a:p>
            <a:fld id="{88171146-AEE4-4C35-B459-B938E6802B17}" type="datetime1">
              <a:rPr lang="sv-SE" smtClean="0"/>
              <a:t>2024-10-22</a:t>
            </a:fld>
            <a:endParaRPr lang="sv-SE" dirty="0"/>
          </a:p>
        </p:txBody>
      </p:sp>
      <p:sp>
        <p:nvSpPr>
          <p:cNvPr id="7" name="Platshållare för sidfot 4">
            <a:extLst>
              <a:ext uri="{FF2B5EF4-FFF2-40B4-BE49-F238E27FC236}">
                <a16:creationId xmlns:a16="http://schemas.microsoft.com/office/drawing/2014/main" id="{C553A5AA-2251-BCEF-BA4A-5055B3BFDD16}"/>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F48269D-D5CC-FFEA-8A05-8CB6B03F87D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417066842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om yta utan logotyp neutra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00ECA7-AE51-F08E-9F74-11BB66F2A089}"/>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dirty="0"/>
              <a:t>Klicka här för att ändra rubrik</a:t>
            </a:r>
            <a:endParaRPr lang="en-US" dirty="0"/>
          </a:p>
        </p:txBody>
      </p:sp>
      <p:sp>
        <p:nvSpPr>
          <p:cNvPr id="6" name="Platshållare för datum 3">
            <a:extLst>
              <a:ext uri="{FF2B5EF4-FFF2-40B4-BE49-F238E27FC236}">
                <a16:creationId xmlns:a16="http://schemas.microsoft.com/office/drawing/2014/main" id="{A5C43E44-399B-AD66-852B-6FBB2BFD8E4F}"/>
              </a:ext>
            </a:extLst>
          </p:cNvPr>
          <p:cNvSpPr>
            <a:spLocks noGrp="1"/>
          </p:cNvSpPr>
          <p:nvPr>
            <p:ph type="dt" sz="half" idx="10"/>
          </p:nvPr>
        </p:nvSpPr>
        <p:spPr>
          <a:xfrm>
            <a:off x="609600" y="6530791"/>
            <a:ext cx="1060175" cy="354182"/>
          </a:xfrm>
          <a:prstGeom prst="rect">
            <a:avLst/>
          </a:prstGeom>
        </p:spPr>
        <p:txBody>
          <a:bodyPr/>
          <a:lstStyle/>
          <a:p>
            <a:fld id="{C5AEBDB0-46AE-40AB-B6F1-75EEA8B6B06E}" type="datetime1">
              <a:rPr lang="sv-SE" smtClean="0"/>
              <a:t>2024-10-22</a:t>
            </a:fld>
            <a:endParaRPr lang="sv-SE" dirty="0"/>
          </a:p>
        </p:txBody>
      </p:sp>
      <p:sp>
        <p:nvSpPr>
          <p:cNvPr id="7" name="Platshållare för sidfot 4">
            <a:extLst>
              <a:ext uri="{FF2B5EF4-FFF2-40B4-BE49-F238E27FC236}">
                <a16:creationId xmlns:a16="http://schemas.microsoft.com/office/drawing/2014/main" id="{0723245D-44EA-5763-8400-5C566DC9CB6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AD75F367-E644-E422-4C41-32675F04AD35}"/>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0845685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Jämförelse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hasCustomPrompt="1"/>
          </p:nvPr>
        </p:nvSpPr>
        <p:spPr>
          <a:xfrm>
            <a:off x="609600" y="360000"/>
            <a:ext cx="10972800" cy="724521"/>
          </a:xfrm>
        </p:spPr>
        <p:txBody>
          <a:bodyPr/>
          <a:lstStyle>
            <a:lvl1pPr>
              <a:defRPr sz="3600">
                <a:solidFill>
                  <a:schemeClr val="tx1"/>
                </a:solidFill>
              </a:defRPr>
            </a:lvl1pPr>
          </a:lstStyle>
          <a:p>
            <a:r>
              <a:rPr lang="sv-SE" dirty="0"/>
              <a:t>Klicka här för att ändra rubrik</a:t>
            </a:r>
            <a:endParaRPr lang="en-US" dirty="0"/>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hasCustomPrompt="1"/>
          </p:nvPr>
        </p:nvSpPr>
        <p:spPr>
          <a:xfrm>
            <a:off x="609600" y="1241051"/>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underrubrik</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hasCustomPrompt="1"/>
          </p:nvPr>
        </p:nvSpPr>
        <p:spPr>
          <a:xfrm>
            <a:off x="609600" y="2221492"/>
            <a:ext cx="5157787"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dirty="0"/>
              <a:t>Skriv text här</a:t>
            </a:r>
          </a:p>
          <a:p>
            <a:pPr lvl="1"/>
            <a:r>
              <a:rPr lang="sv-SE" dirty="0"/>
              <a:t>Nivå två</a:t>
            </a:r>
          </a:p>
          <a:p>
            <a:pPr lvl="2"/>
            <a:r>
              <a:rPr lang="sv-SE" dirty="0"/>
              <a:t>Nivå tre</a:t>
            </a:r>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hasCustomPrompt="1"/>
          </p:nvPr>
        </p:nvSpPr>
        <p:spPr>
          <a:xfrm>
            <a:off x="6382650" y="1241051"/>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underrubrik</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hasCustomPrompt="1"/>
          </p:nvPr>
        </p:nvSpPr>
        <p:spPr>
          <a:xfrm>
            <a:off x="6399212" y="2221492"/>
            <a:ext cx="5183188"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dirty="0"/>
              <a:t>Skriv text här</a:t>
            </a:r>
          </a:p>
          <a:p>
            <a:pPr lvl="1"/>
            <a:r>
              <a:rPr lang="sv-SE" dirty="0"/>
              <a:t>Nivå två</a:t>
            </a:r>
          </a:p>
          <a:p>
            <a:pPr lvl="2"/>
            <a:r>
              <a:rPr lang="sv-SE" dirty="0"/>
              <a:t>Nivå tre</a:t>
            </a:r>
          </a:p>
        </p:txBody>
      </p:sp>
      <p:sp>
        <p:nvSpPr>
          <p:cNvPr id="10" name="Platshållare för datum 3">
            <a:extLst>
              <a:ext uri="{FF2B5EF4-FFF2-40B4-BE49-F238E27FC236}">
                <a16:creationId xmlns:a16="http://schemas.microsoft.com/office/drawing/2014/main" id="{5CC8557A-39E5-2439-2E43-5C8D95645E6D}"/>
              </a:ext>
            </a:extLst>
          </p:cNvPr>
          <p:cNvSpPr>
            <a:spLocks noGrp="1"/>
          </p:cNvSpPr>
          <p:nvPr>
            <p:ph type="dt" sz="half" idx="10"/>
          </p:nvPr>
        </p:nvSpPr>
        <p:spPr>
          <a:xfrm>
            <a:off x="609600" y="6530791"/>
            <a:ext cx="1060175" cy="354182"/>
          </a:xfrm>
          <a:prstGeom prst="rect">
            <a:avLst/>
          </a:prstGeom>
        </p:spPr>
        <p:txBody>
          <a:bodyPr/>
          <a:lstStyle/>
          <a:p>
            <a:fld id="{AA5BADEF-8F84-45D8-AB78-79E0427D4A12}" type="datetime1">
              <a:rPr lang="sv-SE" smtClean="0"/>
              <a:t>2024-10-22</a:t>
            </a:fld>
            <a:endParaRPr lang="sv-SE" dirty="0"/>
          </a:p>
        </p:txBody>
      </p:sp>
      <p:sp>
        <p:nvSpPr>
          <p:cNvPr id="11" name="Platshållare för sidfot 4">
            <a:extLst>
              <a:ext uri="{FF2B5EF4-FFF2-40B4-BE49-F238E27FC236}">
                <a16:creationId xmlns:a16="http://schemas.microsoft.com/office/drawing/2014/main" id="{876B45AE-5CCD-6B94-7A25-A15B3FF3373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15478B75-428F-A1D7-E746-ADC7752774A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68540397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tbild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defRPr>
            </a:lvl1pPr>
          </a:lstStyle>
          <a:p>
            <a:r>
              <a:rPr lang="sv-SE" dirty="0"/>
              <a:t>Klicka här för att ändra rubrik</a:t>
            </a:r>
            <a:endParaRPr lang="en-US" dirty="0"/>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endParaRPr lang="en-US" dirty="0"/>
          </a:p>
        </p:txBody>
      </p:sp>
      <p:sp>
        <p:nvSpPr>
          <p:cNvPr id="5" name="Platshållare för datum 3">
            <a:extLst>
              <a:ext uri="{FF2B5EF4-FFF2-40B4-BE49-F238E27FC236}">
                <a16:creationId xmlns:a16="http://schemas.microsoft.com/office/drawing/2014/main" id="{AFE24852-164B-CFDE-B769-790BC3263B4F}"/>
              </a:ext>
            </a:extLst>
          </p:cNvPr>
          <p:cNvSpPr>
            <a:spLocks noGrp="1"/>
          </p:cNvSpPr>
          <p:nvPr>
            <p:ph type="dt" sz="half" idx="10"/>
          </p:nvPr>
        </p:nvSpPr>
        <p:spPr>
          <a:xfrm>
            <a:off x="609600" y="6530791"/>
            <a:ext cx="1060175" cy="354182"/>
          </a:xfrm>
          <a:prstGeom prst="rect">
            <a:avLst/>
          </a:prstGeom>
        </p:spPr>
        <p:txBody>
          <a:bodyPr/>
          <a:lstStyle/>
          <a:p>
            <a:fld id="{4D73F0A0-3A2F-4832-BE53-6B8B6864E3E5}" type="datetime1">
              <a:rPr lang="sv-SE" smtClean="0"/>
              <a:t>2024-10-22</a:t>
            </a:fld>
            <a:endParaRPr lang="sv-SE" dirty="0"/>
          </a:p>
        </p:txBody>
      </p:sp>
      <p:sp>
        <p:nvSpPr>
          <p:cNvPr id="7" name="Platshållare för sidfot 4">
            <a:extLst>
              <a:ext uri="{FF2B5EF4-FFF2-40B4-BE49-F238E27FC236}">
                <a16:creationId xmlns:a16="http://schemas.microsoft.com/office/drawing/2014/main" id="{CCC1B95F-8FF6-795C-71C7-EF6DB9AB23D5}"/>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6D013B1D-5E77-D5A6-6127-FB27ABDC7DB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pic>
        <p:nvPicPr>
          <p:cNvPr id="10" name="Bildobjekt 9">
            <a:extLst>
              <a:ext uri="{FF2B5EF4-FFF2-40B4-BE49-F238E27FC236}">
                <a16:creationId xmlns:a16="http://schemas.microsoft.com/office/drawing/2014/main" id="{5268180F-B84D-0F44-B4B5-93A7D7845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417180261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alvsidesbild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bg2"/>
                </a:solidFill>
              </a:defRPr>
            </a:lvl1pPr>
          </a:lstStyle>
          <a:p>
            <a:r>
              <a:rPr lang="sv-SE" dirty="0"/>
              <a:t>Klicka här för att ändra rubrik</a:t>
            </a:r>
            <a:endParaRPr lang="en-US" dirty="0"/>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accent2"/>
              </a:buClr>
              <a:defRPr sz="2800">
                <a:solidFill>
                  <a:schemeClr val="bg2"/>
                </a:solidFill>
              </a:defRPr>
            </a:lvl1pPr>
            <a:lvl2pPr>
              <a:spcBef>
                <a:spcPts val="1000"/>
              </a:spcBef>
              <a:buClr>
                <a:schemeClr val="accent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dirty="0"/>
            </a:br>
            <a:br>
              <a:rPr lang="sv-SE" dirty="0"/>
            </a:br>
            <a:br>
              <a:rPr lang="sv-SE" dirty="0"/>
            </a:br>
            <a:br>
              <a:rPr lang="sv-SE" dirty="0"/>
            </a:br>
            <a:r>
              <a:rPr lang="sv-SE" dirty="0"/>
              <a:t>Klicka på ikonen för att </a:t>
            </a:r>
            <a:br>
              <a:rPr lang="sv-SE" dirty="0"/>
            </a:br>
            <a:r>
              <a:rPr lang="sv-SE" dirty="0"/>
              <a:t>infoga en bild, som fyller ut </a:t>
            </a:r>
            <a:br>
              <a:rPr lang="sv-SE" dirty="0"/>
            </a:br>
            <a:r>
              <a:rPr lang="sv-SE" dirty="0"/>
              <a:t>platshållaren med rundat hörn.</a:t>
            </a:r>
            <a:endParaRPr lang="en-US" dirty="0"/>
          </a:p>
        </p:txBody>
      </p:sp>
      <p:sp>
        <p:nvSpPr>
          <p:cNvPr id="6" name="Platshållare för datum 3">
            <a:extLst>
              <a:ext uri="{FF2B5EF4-FFF2-40B4-BE49-F238E27FC236}">
                <a16:creationId xmlns:a16="http://schemas.microsoft.com/office/drawing/2014/main" id="{86BE9932-6652-2F68-1034-24E5E46509CD}"/>
              </a:ext>
            </a:extLst>
          </p:cNvPr>
          <p:cNvSpPr>
            <a:spLocks noGrp="1"/>
          </p:cNvSpPr>
          <p:nvPr>
            <p:ph type="dt" sz="half" idx="10"/>
          </p:nvPr>
        </p:nvSpPr>
        <p:spPr>
          <a:xfrm>
            <a:off x="609600" y="6530791"/>
            <a:ext cx="1060175" cy="354182"/>
          </a:xfrm>
          <a:prstGeom prst="rect">
            <a:avLst/>
          </a:prstGeom>
        </p:spPr>
        <p:txBody>
          <a:bodyPr/>
          <a:lstStyle/>
          <a:p>
            <a:fld id="{056C4D66-1807-4776-9F16-AA3C32A246C1}" type="datetime1">
              <a:rPr lang="sv-SE" smtClean="0"/>
              <a:t>2024-10-22</a:t>
            </a:fld>
            <a:endParaRPr lang="sv-SE" dirty="0"/>
          </a:p>
        </p:txBody>
      </p:sp>
      <p:sp>
        <p:nvSpPr>
          <p:cNvPr id="7" name="Platshållare för sidfot 4">
            <a:extLst>
              <a:ext uri="{FF2B5EF4-FFF2-40B4-BE49-F238E27FC236}">
                <a16:creationId xmlns:a16="http://schemas.microsoft.com/office/drawing/2014/main" id="{163ED8F1-3338-F67C-7AF6-F651A8C4D86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EA0CF44F-A949-73AD-6632-4E606E57316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5618209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alvsidesbild grädde ">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2"/>
                </a:solidFill>
              </a:defRPr>
            </a:lvl1pPr>
          </a:lstStyle>
          <a:p>
            <a:r>
              <a:rPr lang="sv-SE" dirty="0"/>
              <a:t>Klicka här för att ändra rubrik</a:t>
            </a:r>
            <a:endParaRPr lang="en-US" dirty="0"/>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17758"/>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0"/>
              </a:spcBef>
              <a:buFontTx/>
              <a:buNone/>
              <a:defRPr sz="2000">
                <a:solidFill>
                  <a:schemeClr val="tx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dirty="0"/>
            </a:br>
            <a:br>
              <a:rPr lang="sv-SE" dirty="0"/>
            </a:br>
            <a:br>
              <a:rPr lang="sv-SE" dirty="0"/>
            </a:br>
            <a:br>
              <a:rPr lang="sv-SE" dirty="0"/>
            </a:br>
            <a:br>
              <a:rPr lang="sv-SE" dirty="0"/>
            </a:br>
            <a:r>
              <a:rPr lang="sv-SE" dirty="0"/>
              <a:t>Klicka på ikonen för att </a:t>
            </a:r>
            <a:br>
              <a:rPr lang="sv-SE" dirty="0"/>
            </a:br>
            <a:r>
              <a:rPr lang="sv-SE" dirty="0"/>
              <a:t>infoga en bild, som fyller ut </a:t>
            </a:r>
            <a:br>
              <a:rPr lang="sv-SE" dirty="0"/>
            </a:br>
            <a:r>
              <a:rPr lang="sv-SE" dirty="0"/>
              <a:t>platshållaren med rundat hörn</a:t>
            </a:r>
            <a:br>
              <a:rPr lang="sv-SE" dirty="0"/>
            </a:br>
            <a:endParaRPr lang="en-US" dirty="0"/>
          </a:p>
        </p:txBody>
      </p:sp>
      <p:sp>
        <p:nvSpPr>
          <p:cNvPr id="6" name="Platshållare för datum 3">
            <a:extLst>
              <a:ext uri="{FF2B5EF4-FFF2-40B4-BE49-F238E27FC236}">
                <a16:creationId xmlns:a16="http://schemas.microsoft.com/office/drawing/2014/main" id="{3E7D6E2E-8A4F-D98F-225B-724A74A076A8}"/>
              </a:ext>
            </a:extLst>
          </p:cNvPr>
          <p:cNvSpPr>
            <a:spLocks noGrp="1"/>
          </p:cNvSpPr>
          <p:nvPr>
            <p:ph type="dt" sz="half" idx="10"/>
          </p:nvPr>
        </p:nvSpPr>
        <p:spPr>
          <a:xfrm>
            <a:off x="609600" y="6530791"/>
            <a:ext cx="1060175" cy="354182"/>
          </a:xfrm>
          <a:prstGeom prst="rect">
            <a:avLst/>
          </a:prstGeom>
        </p:spPr>
        <p:txBody>
          <a:bodyPr/>
          <a:lstStyle/>
          <a:p>
            <a:fld id="{738A8468-28CB-4E66-9D43-5E9BC9263E51}" type="datetime1">
              <a:rPr lang="sv-SE" smtClean="0"/>
              <a:t>2024-10-22</a:t>
            </a:fld>
            <a:endParaRPr lang="sv-SE" dirty="0"/>
          </a:p>
        </p:txBody>
      </p:sp>
      <p:sp>
        <p:nvSpPr>
          <p:cNvPr id="7" name="Platshållare för sidfot 4">
            <a:extLst>
              <a:ext uri="{FF2B5EF4-FFF2-40B4-BE49-F238E27FC236}">
                <a16:creationId xmlns:a16="http://schemas.microsoft.com/office/drawing/2014/main" id="{4339C906-0FFF-0D74-2AA4-386DD03BEAF9}"/>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50559915-C442-FFF4-7F3F-17BD499814E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19090278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vsidesbild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1"/>
                </a:solidFill>
              </a:defRPr>
            </a:lvl1pPr>
          </a:lstStyle>
          <a:p>
            <a:r>
              <a:rPr lang="sv-SE" dirty="0"/>
              <a:t>Klicka här för att ändra rubrik</a:t>
            </a:r>
            <a:endParaRPr lang="en-US" dirty="0"/>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25320"/>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dirty="0"/>
            </a:br>
            <a:br>
              <a:rPr lang="sv-SE" dirty="0"/>
            </a:br>
            <a:br>
              <a:rPr lang="sv-SE" dirty="0"/>
            </a:br>
            <a:br>
              <a:rPr lang="sv-SE" dirty="0"/>
            </a:br>
            <a:br>
              <a:rPr lang="sv-SE" dirty="0"/>
            </a:br>
            <a:r>
              <a:rPr lang="sv-SE" dirty="0"/>
              <a:t>Klicka på ikonen för att </a:t>
            </a:r>
            <a:br>
              <a:rPr lang="sv-SE" dirty="0"/>
            </a:br>
            <a:r>
              <a:rPr lang="sv-SE" dirty="0"/>
              <a:t>infoga en bild, som fyller ut </a:t>
            </a:r>
            <a:br>
              <a:rPr lang="sv-SE" dirty="0"/>
            </a:br>
            <a:r>
              <a:rPr lang="sv-SE" dirty="0"/>
              <a:t>platshållaren med rundat hörn.</a:t>
            </a:r>
            <a:endParaRPr lang="en-US" dirty="0"/>
          </a:p>
        </p:txBody>
      </p:sp>
      <p:sp>
        <p:nvSpPr>
          <p:cNvPr id="6" name="Platshållare för datum 3">
            <a:extLst>
              <a:ext uri="{FF2B5EF4-FFF2-40B4-BE49-F238E27FC236}">
                <a16:creationId xmlns:a16="http://schemas.microsoft.com/office/drawing/2014/main" id="{8BAF8B48-190A-CD33-0203-CB9E94B0B919}"/>
              </a:ext>
            </a:extLst>
          </p:cNvPr>
          <p:cNvSpPr>
            <a:spLocks noGrp="1"/>
          </p:cNvSpPr>
          <p:nvPr>
            <p:ph type="dt" sz="half" idx="10"/>
          </p:nvPr>
        </p:nvSpPr>
        <p:spPr>
          <a:xfrm>
            <a:off x="609600" y="6530791"/>
            <a:ext cx="1060175" cy="354182"/>
          </a:xfrm>
          <a:prstGeom prst="rect">
            <a:avLst/>
          </a:prstGeom>
        </p:spPr>
        <p:txBody>
          <a:bodyPr/>
          <a:lstStyle/>
          <a:p>
            <a:fld id="{2832F019-68C5-4A37-B2E1-1C87E0510245}" type="datetime1">
              <a:rPr lang="sv-SE" smtClean="0"/>
              <a:t>2024-10-22</a:t>
            </a:fld>
            <a:endParaRPr lang="sv-SE" dirty="0"/>
          </a:p>
        </p:txBody>
      </p:sp>
      <p:sp>
        <p:nvSpPr>
          <p:cNvPr id="7" name="Platshållare för sidfot 4">
            <a:extLst>
              <a:ext uri="{FF2B5EF4-FFF2-40B4-BE49-F238E27FC236}">
                <a16:creationId xmlns:a16="http://schemas.microsoft.com/office/drawing/2014/main" id="{21C96D5D-12A1-49BC-3215-73D03C7CA8F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292DD92-F84D-6372-5A07-8F06DBCC08F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7418738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ld med bildtext blå ">
    <p:bg>
      <p:bgPr>
        <a:solidFill>
          <a:schemeClr val="accent1"/>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br>
              <a:rPr lang="sv-SE" dirty="0"/>
            </a:br>
            <a:br>
              <a:rPr lang="sv-SE" dirty="0"/>
            </a:br>
            <a:endParaRPr lang="sv-SE" dirty="0"/>
          </a:p>
          <a:p>
            <a:endParaRPr lang="sv-SE" dirty="0"/>
          </a:p>
          <a:p>
            <a:br>
              <a:rPr lang="sv-SE" dirty="0"/>
            </a:br>
            <a:r>
              <a:rPr lang="sv-SE" dirty="0"/>
              <a:t>Klicka på ikonen för att </a:t>
            </a:r>
            <a:br>
              <a:rPr lang="sv-SE" dirty="0"/>
            </a:br>
            <a:r>
              <a:rPr lang="sv-SE" dirty="0"/>
              <a:t>infoga en bild, som fyller ut </a:t>
            </a:r>
            <a:br>
              <a:rPr lang="sv-SE" dirty="0"/>
            </a:br>
            <a:r>
              <a:rPr lang="sv-SE" dirty="0"/>
              <a:t>platshållaren med rundat hörn.</a:t>
            </a:r>
            <a:endParaRPr lang="en-US" dirty="0"/>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bg2"/>
                </a:solidFill>
              </a:defRPr>
            </a:lvl1pPr>
          </a:lstStyle>
          <a:p>
            <a:r>
              <a:rPr lang="sv-SE" dirty="0"/>
              <a:t>Klicka här för att ändra rubrik</a:t>
            </a:r>
            <a:endParaRPr lang="en-US" dirty="0"/>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711843"/>
            <a:ext cx="3932237" cy="4523858"/>
          </a:xfrm>
        </p:spPr>
        <p:txBody>
          <a:bodyPr/>
          <a:lstStyle>
            <a:lvl1pPr marL="342900" indent="-342900">
              <a:lnSpc>
                <a:spcPct val="110000"/>
              </a:lnSpc>
              <a:buClr>
                <a:schemeClr val="bg2"/>
              </a:buClr>
              <a:buFont typeface="Arial" panose="020B0604020202020204" pitchFamily="34" charset="0"/>
              <a:buChar char="•"/>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text här</a:t>
            </a:r>
          </a:p>
        </p:txBody>
      </p:sp>
      <p:sp>
        <p:nvSpPr>
          <p:cNvPr id="3" name="Platshållare för datum 3">
            <a:extLst>
              <a:ext uri="{FF2B5EF4-FFF2-40B4-BE49-F238E27FC236}">
                <a16:creationId xmlns:a16="http://schemas.microsoft.com/office/drawing/2014/main" id="{7278BE36-5D03-B947-50CF-2E825EAABC98}"/>
              </a:ext>
            </a:extLst>
          </p:cNvPr>
          <p:cNvSpPr>
            <a:spLocks noGrp="1"/>
          </p:cNvSpPr>
          <p:nvPr>
            <p:ph type="dt" sz="half" idx="10"/>
          </p:nvPr>
        </p:nvSpPr>
        <p:spPr>
          <a:xfrm>
            <a:off x="609600" y="6530791"/>
            <a:ext cx="1060175" cy="354182"/>
          </a:xfrm>
          <a:prstGeom prst="rect">
            <a:avLst/>
          </a:prstGeom>
        </p:spPr>
        <p:txBody>
          <a:bodyPr/>
          <a:lstStyle/>
          <a:p>
            <a:fld id="{89B2D01C-7309-43AD-BB51-C03D02FBFE6F}" type="datetime1">
              <a:rPr lang="sv-SE" smtClean="0"/>
              <a:t>2024-10-22</a:t>
            </a:fld>
            <a:endParaRPr lang="sv-SE" dirty="0"/>
          </a:p>
        </p:txBody>
      </p:sp>
      <p:sp>
        <p:nvSpPr>
          <p:cNvPr id="8" name="Platshållare för sidfot 4">
            <a:extLst>
              <a:ext uri="{FF2B5EF4-FFF2-40B4-BE49-F238E27FC236}">
                <a16:creationId xmlns:a16="http://schemas.microsoft.com/office/drawing/2014/main" id="{09C34CAE-7C61-6971-4E6A-D3B61E05793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E9808DA3-999C-3634-67E5-C32D4F1EE86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7131275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ld med bildtext grädde">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tx2"/>
                </a:solidFill>
              </a:defRPr>
            </a:lvl1pPr>
          </a:lstStyle>
          <a:p>
            <a:br>
              <a:rPr lang="sv-SE" dirty="0"/>
            </a:br>
            <a:br>
              <a:rPr lang="sv-SE" dirty="0"/>
            </a:br>
            <a:br>
              <a:rPr lang="sv-SE" dirty="0"/>
            </a:br>
            <a:br>
              <a:rPr lang="sv-SE" dirty="0"/>
            </a:br>
            <a:br>
              <a:rPr lang="sv-SE" dirty="0"/>
            </a:br>
            <a:r>
              <a:rPr lang="sv-SE" dirty="0"/>
              <a:t>Klicka på ikonen för att </a:t>
            </a:r>
            <a:br>
              <a:rPr lang="sv-SE" dirty="0"/>
            </a:br>
            <a:r>
              <a:rPr lang="sv-SE" dirty="0"/>
              <a:t>infoga en bild, som fyller ut </a:t>
            </a:r>
            <a:br>
              <a:rPr lang="sv-SE" dirty="0"/>
            </a:br>
            <a:r>
              <a:rPr lang="sv-SE" dirty="0"/>
              <a:t>platshållaren med rundat hörn.</a:t>
            </a:r>
            <a:endParaRPr lang="en-US" dirty="0"/>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1088"/>
          </a:xfrm>
        </p:spPr>
        <p:txBody>
          <a:bodyPr anchor="t" anchorCtr="0"/>
          <a:lstStyle>
            <a:lvl1pPr>
              <a:defRPr sz="3200">
                <a:solidFill>
                  <a:schemeClr val="tx2"/>
                </a:solidFill>
              </a:defRPr>
            </a:lvl1pPr>
          </a:lstStyle>
          <a:p>
            <a:r>
              <a:rPr lang="sv-SE" dirty="0"/>
              <a:t>Klicka här för att ändra rubrik</a:t>
            </a:r>
            <a:endParaRPr lang="en-US" dirty="0"/>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5288"/>
            <a:ext cx="3932237" cy="4570413"/>
          </a:xfrm>
        </p:spPr>
        <p:txBody>
          <a:bodyPr/>
          <a:lstStyle>
            <a:lvl1pPr marL="342900" indent="-342900">
              <a:lnSpc>
                <a:spcPct val="110000"/>
              </a:lnSpc>
              <a:buClr>
                <a:schemeClr val="tx2"/>
              </a:buClr>
              <a:buFont typeface="Arial" panose="020B0604020202020204" pitchFamily="34" charset="0"/>
              <a:buChar char="•"/>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text här</a:t>
            </a:r>
          </a:p>
        </p:txBody>
      </p:sp>
      <p:sp>
        <p:nvSpPr>
          <p:cNvPr id="3" name="Platshållare för datum 3">
            <a:extLst>
              <a:ext uri="{FF2B5EF4-FFF2-40B4-BE49-F238E27FC236}">
                <a16:creationId xmlns:a16="http://schemas.microsoft.com/office/drawing/2014/main" id="{EC997379-AA57-FFC0-C67C-2D47D22C2EB1}"/>
              </a:ext>
            </a:extLst>
          </p:cNvPr>
          <p:cNvSpPr>
            <a:spLocks noGrp="1"/>
          </p:cNvSpPr>
          <p:nvPr>
            <p:ph type="dt" sz="half" idx="10"/>
          </p:nvPr>
        </p:nvSpPr>
        <p:spPr>
          <a:xfrm>
            <a:off x="674411" y="6530791"/>
            <a:ext cx="995364" cy="273555"/>
          </a:xfrm>
          <a:prstGeom prst="rect">
            <a:avLst/>
          </a:prstGeom>
        </p:spPr>
        <p:txBody>
          <a:bodyPr/>
          <a:lstStyle/>
          <a:p>
            <a:fld id="{3EE0776E-56C1-4163-BBDC-05D27C5158B9}" type="datetime1">
              <a:rPr lang="sv-SE" smtClean="0"/>
              <a:t>2024-10-22</a:t>
            </a:fld>
            <a:endParaRPr lang="sv-SE" dirty="0"/>
          </a:p>
        </p:txBody>
      </p:sp>
      <p:sp>
        <p:nvSpPr>
          <p:cNvPr id="8" name="Platshållare för sidfot 4">
            <a:extLst>
              <a:ext uri="{FF2B5EF4-FFF2-40B4-BE49-F238E27FC236}">
                <a16:creationId xmlns:a16="http://schemas.microsoft.com/office/drawing/2014/main" id="{E0EE9DDD-8D27-BD71-D6BB-11AB844D7D72}"/>
              </a:ext>
            </a:extLst>
          </p:cNvPr>
          <p:cNvSpPr>
            <a:spLocks noGrp="1"/>
          </p:cNvSpPr>
          <p:nvPr>
            <p:ph type="ftr" sz="quarter" idx="11"/>
          </p:nvPr>
        </p:nvSpPr>
        <p:spPr>
          <a:xfrm>
            <a:off x="2242441" y="6513520"/>
            <a:ext cx="8794963" cy="300235"/>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03F8E2E3-7B29-03BC-3B15-8990B12843CC}"/>
              </a:ext>
            </a:extLst>
          </p:cNvPr>
          <p:cNvSpPr>
            <a:spLocks noGrp="1"/>
          </p:cNvSpPr>
          <p:nvPr>
            <p:ph type="sldNum" sz="quarter" idx="12"/>
          </p:nvPr>
        </p:nvSpPr>
        <p:spPr>
          <a:xfrm>
            <a:off x="11267768" y="6513520"/>
            <a:ext cx="637660" cy="300235"/>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174470390"/>
      </p:ext>
    </p:extLst>
  </p:cSld>
  <p:clrMapOvr>
    <a:masterClrMapping/>
  </p:clrMapOvr>
  <p:hf sldNum="0" hdr="0" ftr="0" dt="0"/>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ld med bildtext neutral">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dirty="0"/>
            </a:br>
            <a:br>
              <a:rPr lang="sv-SE" dirty="0"/>
            </a:br>
            <a:br>
              <a:rPr lang="sv-SE" dirty="0"/>
            </a:br>
            <a:br>
              <a:rPr lang="sv-SE" dirty="0"/>
            </a:br>
            <a:br>
              <a:rPr lang="sv-SE" dirty="0"/>
            </a:br>
            <a:r>
              <a:rPr lang="sv-SE" dirty="0"/>
              <a:t>Klicka på ikonen för att </a:t>
            </a:r>
            <a:br>
              <a:rPr lang="sv-SE" dirty="0"/>
            </a:br>
            <a:r>
              <a:rPr lang="sv-SE" dirty="0"/>
              <a:t>infoga en bild, som fyller ut </a:t>
            </a:r>
            <a:br>
              <a:rPr lang="sv-SE" dirty="0"/>
            </a:br>
            <a:r>
              <a:rPr lang="sv-SE" dirty="0"/>
              <a:t>platshållaren med rundat hörn.</a:t>
            </a:r>
            <a:endParaRPr lang="en-US" dirty="0"/>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tx1"/>
                </a:solidFill>
              </a:defRPr>
            </a:lvl1pPr>
          </a:lstStyle>
          <a:p>
            <a:r>
              <a:rPr lang="sv-SE" dirty="0"/>
              <a:t>Klicka här för att ändra rubrik</a:t>
            </a:r>
            <a:endParaRPr lang="en-US" dirty="0"/>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9313"/>
            <a:ext cx="3932237" cy="4587654"/>
          </a:xfrm>
        </p:spPr>
        <p:txBody>
          <a:bodyPr/>
          <a:lstStyle>
            <a:lvl1pPr marL="342900" indent="-342900">
              <a:lnSpc>
                <a:spcPct val="110000"/>
              </a:lnSpc>
              <a:buClr>
                <a:schemeClr val="tx1"/>
              </a:buClr>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text här</a:t>
            </a:r>
          </a:p>
        </p:txBody>
      </p:sp>
      <p:sp>
        <p:nvSpPr>
          <p:cNvPr id="3" name="Platshållare för datum 3">
            <a:extLst>
              <a:ext uri="{FF2B5EF4-FFF2-40B4-BE49-F238E27FC236}">
                <a16:creationId xmlns:a16="http://schemas.microsoft.com/office/drawing/2014/main" id="{7237D1B6-089F-FE4A-553A-91F3A0048050}"/>
              </a:ext>
            </a:extLst>
          </p:cNvPr>
          <p:cNvSpPr>
            <a:spLocks noGrp="1"/>
          </p:cNvSpPr>
          <p:nvPr>
            <p:ph type="dt" sz="half" idx="10"/>
          </p:nvPr>
        </p:nvSpPr>
        <p:spPr>
          <a:xfrm>
            <a:off x="609600" y="6530791"/>
            <a:ext cx="1060175" cy="354182"/>
          </a:xfrm>
          <a:prstGeom prst="rect">
            <a:avLst/>
          </a:prstGeom>
        </p:spPr>
        <p:txBody>
          <a:bodyPr/>
          <a:lstStyle/>
          <a:p>
            <a:fld id="{BBB410BE-CF1F-4E5F-9DCA-D51FBE5FB1D3}" type="datetime1">
              <a:rPr lang="sv-SE" smtClean="0"/>
              <a:t>2024-10-22</a:t>
            </a:fld>
            <a:endParaRPr lang="sv-SE" dirty="0"/>
          </a:p>
        </p:txBody>
      </p:sp>
      <p:sp>
        <p:nvSpPr>
          <p:cNvPr id="8" name="Platshållare för sidfot 4">
            <a:extLst>
              <a:ext uri="{FF2B5EF4-FFF2-40B4-BE49-F238E27FC236}">
                <a16:creationId xmlns:a16="http://schemas.microsoft.com/office/drawing/2014/main" id="{2C55B8E2-0B30-8F03-4864-C893D054A483}"/>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3F34B608-4D46-FA27-659B-1A66156B2CC1}"/>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9935589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utbild_med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dirty="0"/>
              <a:t>TACK!</a:t>
            </a:r>
            <a:endParaRPr lang="en-US" dirty="0"/>
          </a:p>
        </p:txBody>
      </p:sp>
    </p:spTree>
    <p:extLst>
      <p:ext uri="{BB962C8B-B14F-4D97-AF65-F5344CB8AC3E}">
        <p14:creationId xmlns:p14="http://schemas.microsoft.com/office/powerpoint/2010/main" val="370182181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lutbild_med bi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dirty="0"/>
              <a:t>TACK!</a:t>
            </a:r>
            <a:endParaRPr lang="en-US" dirty="0"/>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2024-10-22</a:t>
            </a:fld>
            <a:endParaRPr lang="sv-SE" dirty="0"/>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66044005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Slutbild_med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2"/>
                </a:solidFill>
              </a:defRPr>
            </a:lvl1pPr>
          </a:lstStyle>
          <a:p>
            <a:r>
              <a:rPr lang="sv-SE" dirty="0"/>
              <a:t>TACK!</a:t>
            </a:r>
            <a:endParaRPr lang="en-US" dirty="0"/>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2024-10-22</a:t>
            </a:fld>
            <a:endParaRPr lang="sv-SE" dirty="0"/>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64567159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Slutbild_med bi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1"/>
                </a:solidFill>
              </a:defRPr>
            </a:lvl1pPr>
          </a:lstStyle>
          <a:p>
            <a:r>
              <a:rPr lang="sv-SE" dirty="0"/>
              <a:t>TACK!</a:t>
            </a:r>
            <a:endParaRPr lang="en-US" dirty="0"/>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2024-10-22</a:t>
            </a:fld>
            <a:endParaRPr lang="sv-SE" dirty="0"/>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69749896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tartbild neutral">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bg1"/>
                </a:solidFill>
              </a:defRPr>
            </a:lvl1pPr>
          </a:lstStyle>
          <a:p>
            <a:r>
              <a:rPr lang="sv-SE" dirty="0"/>
              <a:t>Klicka här för att ändra rubrik</a:t>
            </a:r>
            <a:endParaRPr lang="en-US" dirty="0"/>
          </a:p>
        </p:txBody>
      </p:sp>
      <p:sp>
        <p:nvSpPr>
          <p:cNvPr id="5" name="Platshållare för datum 3">
            <a:extLst>
              <a:ext uri="{FF2B5EF4-FFF2-40B4-BE49-F238E27FC236}">
                <a16:creationId xmlns:a16="http://schemas.microsoft.com/office/drawing/2014/main" id="{7504EE9F-131D-EFB7-2A79-B3DD8BF9A109}"/>
              </a:ext>
            </a:extLst>
          </p:cNvPr>
          <p:cNvSpPr>
            <a:spLocks noGrp="1"/>
          </p:cNvSpPr>
          <p:nvPr>
            <p:ph type="dt" sz="half" idx="10"/>
          </p:nvPr>
        </p:nvSpPr>
        <p:spPr>
          <a:xfrm>
            <a:off x="660952" y="6486545"/>
            <a:ext cx="1060175" cy="354182"/>
          </a:xfrm>
          <a:prstGeom prst="rect">
            <a:avLst/>
          </a:prstGeom>
        </p:spPr>
        <p:txBody>
          <a:bodyPr/>
          <a:lstStyle/>
          <a:p>
            <a:fld id="{38300729-9120-4936-A615-CF043BDAE2EC}" type="datetime1">
              <a:rPr lang="sv-SE" smtClean="0"/>
              <a:t>2024-10-22</a:t>
            </a:fld>
            <a:endParaRPr lang="sv-SE" dirty="0"/>
          </a:p>
        </p:txBody>
      </p:sp>
      <p:sp>
        <p:nvSpPr>
          <p:cNvPr id="7" name="Platshållare för sidfot 4">
            <a:extLst>
              <a:ext uri="{FF2B5EF4-FFF2-40B4-BE49-F238E27FC236}">
                <a16:creationId xmlns:a16="http://schemas.microsoft.com/office/drawing/2014/main" id="{53945A83-9CF5-D3E1-4AC0-51BF060AD957}"/>
              </a:ext>
            </a:extLst>
          </p:cNvPr>
          <p:cNvSpPr>
            <a:spLocks noGrp="1"/>
          </p:cNvSpPr>
          <p:nvPr>
            <p:ph type="ftr" sz="quarter" idx="11"/>
          </p:nvPr>
        </p:nvSpPr>
        <p:spPr>
          <a:xfrm>
            <a:off x="1721127" y="6469274"/>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7E25ADB-6596-015B-3496-5779FCC53A78}"/>
              </a:ext>
            </a:extLst>
          </p:cNvPr>
          <p:cNvSpPr>
            <a:spLocks noGrp="1"/>
          </p:cNvSpPr>
          <p:nvPr>
            <p:ph type="sldNum" sz="quarter" idx="12"/>
          </p:nvPr>
        </p:nvSpPr>
        <p:spPr>
          <a:xfrm>
            <a:off x="11277600" y="6469274"/>
            <a:ext cx="679180" cy="388726"/>
          </a:xfrm>
        </p:spPr>
        <p:txBody>
          <a:bodyPr/>
          <a:lstStyle/>
          <a:p>
            <a:fld id="{B4730AA7-F777-4CAC-8CCC-AEA20B9348DC}" type="slidenum">
              <a:rPr lang="sv-SE" smtClean="0"/>
              <a:t>‹#›</a:t>
            </a:fld>
            <a:endParaRPr lang="sv-SE"/>
          </a:p>
        </p:txBody>
      </p:sp>
      <p:sp>
        <p:nvSpPr>
          <p:cNvPr id="10" name="Underrubrik 2">
            <a:extLst>
              <a:ext uri="{FF2B5EF4-FFF2-40B4-BE49-F238E27FC236}">
                <a16:creationId xmlns:a16="http://schemas.microsoft.com/office/drawing/2014/main" id="{A95E7C8D-E10A-96EA-A696-E14A4D299E68}"/>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endParaRPr lang="en-US" dirty="0"/>
          </a:p>
        </p:txBody>
      </p:sp>
      <p:pic>
        <p:nvPicPr>
          <p:cNvPr id="12" name="Bildobjekt 11">
            <a:extLst>
              <a:ext uri="{FF2B5EF4-FFF2-40B4-BE49-F238E27FC236}">
                <a16:creationId xmlns:a16="http://schemas.microsoft.com/office/drawing/2014/main" id="{C8E3E256-BBF3-D765-FDC4-A130C5C5C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1595891018"/>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Rubrikbi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A6E01E74-C129-49CC-A8E9-55F17C697E65}" type="datetimeFigureOut">
              <a:rPr lang="sv-SE" smtClean="0"/>
              <a:t>2024-10-22</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356995105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Helsides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a:lvl1pPr>
          </a:lstStyle>
          <a:p>
            <a:r>
              <a:rPr lang="sv-SE"/>
              <a:t>Klicka på bildikonen och infoga bild, den fyller ut 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format</a:t>
            </a:r>
            <a:endParaRPr lang="en-US"/>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06898502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vå delar Halv färg">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1657" y="-56455"/>
            <a:ext cx="5983357" cy="694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a:xfrm>
            <a:off x="609600" y="360000"/>
            <a:ext cx="5111750" cy="1143000"/>
          </a:xfrm>
        </p:spPr>
        <p:txBody>
          <a:bodyPr/>
          <a:lstStyle>
            <a:lvl1pPr>
              <a:defRPr>
                <a:solidFill>
                  <a:schemeClr val="bg2"/>
                </a:solidFill>
              </a:defRPr>
            </a:lvl1pPr>
          </a:lstStyle>
          <a:p>
            <a:r>
              <a:rPr lang="sv-SE"/>
              <a:t>Klicka här för att ändra 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solidFill>
                  <a:schemeClr val="bg2"/>
                </a:solidFill>
              </a:defRPr>
            </a:lvl1pPr>
            <a:lvl2pPr>
              <a:spcBef>
                <a:spcPts val="1000"/>
              </a:spcBef>
              <a:defRPr>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445772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Halvsides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a:xfrm>
            <a:off x="609600" y="274638"/>
            <a:ext cx="5181600" cy="1143000"/>
          </a:xfrm>
        </p:spPr>
        <p:txBody>
          <a:bodyPr/>
          <a:lstStyle>
            <a:lvl1pPr>
              <a:defRPr sz="3200"/>
            </a:lvl1pPr>
          </a:lstStyle>
          <a:p>
            <a:r>
              <a:rPr lang="sv-SE"/>
              <a:t>Klicka här för att ändra format</a:t>
            </a:r>
            <a:endParaRPr lang="en-US"/>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nSpc>
                <a:spcPct val="140000"/>
              </a:lnSpc>
              <a:buFontTx/>
              <a:buNone/>
              <a:defRPr sz="2000"/>
            </a:lvl1pPr>
          </a:lstStyle>
          <a:p>
            <a:r>
              <a:rPr lang="sv-SE"/>
              <a:t>Klicka på bildikonen och infoga bild, den fyller ut platshållaren med rundat hörn</a:t>
            </a:r>
            <a:endParaRPr lang="en-US"/>
          </a:p>
        </p:txBody>
      </p:sp>
    </p:spTree>
    <p:extLst>
      <p:ext uri="{BB962C8B-B14F-4D97-AF65-F5344CB8AC3E}">
        <p14:creationId xmlns:p14="http://schemas.microsoft.com/office/powerpoint/2010/main" val="101821015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a:xfrm>
            <a:off x="584754" y="6525320"/>
            <a:ext cx="1154594" cy="365125"/>
          </a:xfrm>
        </p:spPr>
        <p:txBody>
          <a:bodyPr/>
          <a:lstStyle/>
          <a:p>
            <a:fld id="{7AF0342D-37FA-4C00-A228-9B348A93512B}" type="datetime1">
              <a:rPr lang="sv-SE" smtClean="0"/>
              <a:t>2024-10-22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50000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vå delar_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85B4B7-5AE1-4750-B874-5A20621B1D61}"/>
              </a:ext>
            </a:extLst>
          </p:cNvPr>
          <p:cNvSpPr>
            <a:spLocks noGrp="1"/>
          </p:cNvSpPr>
          <p:nvPr>
            <p:ph type="title"/>
          </p:nvPr>
        </p:nvSpPr>
        <p:spPr>
          <a:xfrm>
            <a:off x="874713" y="397594"/>
            <a:ext cx="10442575" cy="428625"/>
          </a:xfrm>
          <a:prstGeom prst="rect">
            <a:avLst/>
          </a:prstGeom>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360582DE-F9C0-4916-AF89-F88A12F478A6}"/>
              </a:ext>
            </a:extLst>
          </p:cNvPr>
          <p:cNvSpPr>
            <a:spLocks noGrp="1"/>
          </p:cNvSpPr>
          <p:nvPr>
            <p:ph sz="half" idx="1"/>
          </p:nvPr>
        </p:nvSpPr>
        <p:spPr>
          <a:xfrm>
            <a:off x="874713" y="1412875"/>
            <a:ext cx="5005387" cy="4032250"/>
          </a:xfrm>
          <a:prstGeom prst="rect">
            <a:avLst/>
          </a:prstGeom>
        </p:spPr>
        <p:txBody>
          <a:bodyPr lIns="0" tIns="0" rIns="0" bIns="0"/>
          <a:lstStyle>
            <a:lvl1pPr marL="252000" indent="-252000">
              <a:defRPr/>
            </a:lvl1pPr>
            <a:lvl2pPr marL="504000" indent="-252000">
              <a:defRPr/>
            </a:lvl2pPr>
            <a:lvl3pPr marL="756000" indent="-252000">
              <a:defRPr/>
            </a:lvl3pPr>
            <a:lvl4pPr marL="756000" indent="-252000">
              <a:defRPr/>
            </a:lvl4pPr>
            <a:lvl5pPr marL="756000" indent="-2520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74E0A84-0E28-4326-8A7E-2325C95BB070}"/>
              </a:ext>
            </a:extLst>
          </p:cNvPr>
          <p:cNvSpPr>
            <a:spLocks noGrp="1"/>
          </p:cNvSpPr>
          <p:nvPr>
            <p:ph sz="half" idx="2"/>
          </p:nvPr>
        </p:nvSpPr>
        <p:spPr>
          <a:xfrm>
            <a:off x="6311901" y="1412875"/>
            <a:ext cx="5005385" cy="4032250"/>
          </a:xfrm>
          <a:prstGeom prst="rect">
            <a:avLst/>
          </a:prstGeom>
        </p:spPr>
        <p:txBody>
          <a:bodyPr lIns="0" tIns="0" rIns="0" bIns="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2796314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3B2D7D7C-C259-4D89-B1FA-03877B33C135}" type="datetime1">
              <a:rPr lang="sv-SE" smtClean="0"/>
              <a:t>2024-10-22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273666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741B80ED-2DF2-41F0-8445-2C1FA01E6180}" type="datetime1">
              <a:rPr lang="sv-SE" smtClean="0"/>
              <a:t>2024-10-22</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62801814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p:nvPr>
        </p:nvSpPr>
        <p:spPr>
          <a:xfrm>
            <a:off x="831850" y="1709738"/>
            <a:ext cx="10515600" cy="2852737"/>
          </a:xfrm>
        </p:spPr>
        <p:txBody>
          <a:bodyPr anchor="b"/>
          <a:lstStyle>
            <a:lvl1pPr>
              <a:defRPr sz="5000">
                <a:solidFill>
                  <a:schemeClr val="tx2"/>
                </a:solidFill>
              </a:defRPr>
            </a:lvl1pPr>
          </a:lstStyle>
          <a:p>
            <a:r>
              <a:rPr lang="sv-SE"/>
              <a:t>Klicka här för att ändra format</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5792514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rtbild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latin typeface="+mj-lt"/>
              </a:defRPr>
            </a:lvl1pPr>
          </a:lstStyle>
          <a:p>
            <a:r>
              <a:rPr lang="sv-SE"/>
              <a:t>Klicka här för att ändra rubrik</a:t>
            </a:r>
            <a:endParaRPr lang="en-US"/>
          </a:p>
        </p:txBody>
      </p:sp>
      <p:sp>
        <p:nvSpPr>
          <p:cNvPr id="9" name="Underrubrik 2">
            <a:extLst>
              <a:ext uri="{FF2B5EF4-FFF2-40B4-BE49-F238E27FC236}">
                <a16:creationId xmlns:a16="http://schemas.microsoft.com/office/drawing/2014/main" id="{A5194270-83B6-A55F-D3FF-A1265475105B}"/>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pic>
        <p:nvPicPr>
          <p:cNvPr id="14" name="Bildobjekt 13">
            <a:extLst>
              <a:ext uri="{FF2B5EF4-FFF2-40B4-BE49-F238E27FC236}">
                <a16:creationId xmlns:a16="http://schemas.microsoft.com/office/drawing/2014/main" id="{244F8B15-58B1-2E90-1802-6F4E92C084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16843077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och innehåll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baseline="0">
                <a:solidFill>
                  <a:schemeClr val="bg2"/>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bg2"/>
              </a:buClr>
              <a:defRPr sz="3000">
                <a:solidFill>
                  <a:schemeClr val="bg2"/>
                </a:solidFill>
              </a:defRPr>
            </a:lvl1pPr>
            <a:lvl2pPr>
              <a:lnSpc>
                <a:spcPct val="110000"/>
              </a:lnSpc>
              <a:spcBef>
                <a:spcPts val="800"/>
              </a:spcBef>
              <a:buClr>
                <a:schemeClr val="bg2"/>
              </a:buClr>
              <a:defRPr sz="2800">
                <a:solidFill>
                  <a:schemeClr val="bg2"/>
                </a:solidFill>
              </a:defRPr>
            </a:lvl2pPr>
            <a:lvl3pPr>
              <a:lnSpc>
                <a:spcPct val="110000"/>
              </a:lnSpc>
              <a:spcBef>
                <a:spcPts val="800"/>
              </a:spcBef>
              <a:buClr>
                <a:schemeClr val="bg2"/>
              </a:buClr>
              <a:defRPr sz="2400">
                <a:solidFill>
                  <a:schemeClr val="bg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dirty="0"/>
              <a:t>Skriv text här</a:t>
            </a:r>
          </a:p>
          <a:p>
            <a:pPr lvl="1"/>
            <a:r>
              <a:rPr lang="sv-SE" dirty="0"/>
              <a:t>Nivå två</a:t>
            </a:r>
          </a:p>
          <a:p>
            <a:pPr lvl="2"/>
            <a:r>
              <a:rPr lang="sv-SE" dirty="0"/>
              <a:t>Nivå tre</a:t>
            </a:r>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a:xfrm>
            <a:off x="609600" y="6530791"/>
            <a:ext cx="1060175" cy="354182"/>
          </a:xfrm>
          <a:prstGeom prst="rect">
            <a:avLst/>
          </a:prstGeom>
        </p:spPr>
        <p:txBody>
          <a:bodyPr/>
          <a:lstStyle/>
          <a:p>
            <a:fld id="{56F01782-C5A9-40B6-AB6E-8DE9881C3C7C}" type="datetime1">
              <a:rPr lang="sv-SE" smtClean="0"/>
              <a:t>2024-10-22</a:t>
            </a:fld>
            <a:endParaRPr lang="sv-SE" dirty="0"/>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73068243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rtbild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defRPr>
            </a:lvl1pPr>
          </a:lstStyle>
          <a:p>
            <a:r>
              <a:rPr lang="sv-SE"/>
              <a:t>Klicka här för att ändra rubrik</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sp>
        <p:nvSpPr>
          <p:cNvPr id="5" name="Platshållare för datum 3">
            <a:extLst>
              <a:ext uri="{FF2B5EF4-FFF2-40B4-BE49-F238E27FC236}">
                <a16:creationId xmlns:a16="http://schemas.microsoft.com/office/drawing/2014/main" id="{AFE24852-164B-CFDE-B769-790BC3263B4F}"/>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CCC1B95F-8FF6-795C-71C7-EF6DB9AB23D5}"/>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6D013B1D-5E77-D5A6-6127-FB27ABDC7DB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pic>
        <p:nvPicPr>
          <p:cNvPr id="10" name="Bildobjekt 9">
            <a:extLst>
              <a:ext uri="{FF2B5EF4-FFF2-40B4-BE49-F238E27FC236}">
                <a16:creationId xmlns:a16="http://schemas.microsoft.com/office/drawing/2014/main" id="{5268180F-B84D-0F44-B4B5-93A7D7845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153766476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rtbild neutral">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bg1"/>
                </a:solidFill>
              </a:defRPr>
            </a:lvl1pPr>
          </a:lstStyle>
          <a:p>
            <a:r>
              <a:rPr lang="sv-SE"/>
              <a:t>Klicka här för att ändra rubrik</a:t>
            </a:r>
            <a:endParaRPr lang="en-US"/>
          </a:p>
        </p:txBody>
      </p:sp>
      <p:sp>
        <p:nvSpPr>
          <p:cNvPr id="5" name="Platshållare för datum 3">
            <a:extLst>
              <a:ext uri="{FF2B5EF4-FFF2-40B4-BE49-F238E27FC236}">
                <a16:creationId xmlns:a16="http://schemas.microsoft.com/office/drawing/2014/main" id="{7504EE9F-131D-EFB7-2A79-B3DD8BF9A109}"/>
              </a:ext>
            </a:extLst>
          </p:cNvPr>
          <p:cNvSpPr>
            <a:spLocks noGrp="1"/>
          </p:cNvSpPr>
          <p:nvPr>
            <p:ph type="dt" sz="half" idx="10"/>
          </p:nvPr>
        </p:nvSpPr>
        <p:spPr>
          <a:xfrm>
            <a:off x="660952" y="6486545"/>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53945A83-9CF5-D3E1-4AC0-51BF060AD957}"/>
              </a:ext>
            </a:extLst>
          </p:cNvPr>
          <p:cNvSpPr>
            <a:spLocks noGrp="1"/>
          </p:cNvSpPr>
          <p:nvPr>
            <p:ph type="ftr" sz="quarter" idx="11"/>
          </p:nvPr>
        </p:nvSpPr>
        <p:spPr>
          <a:xfrm>
            <a:off x="1721127" y="6469274"/>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7E25ADB-6596-015B-3496-5779FCC53A78}"/>
              </a:ext>
            </a:extLst>
          </p:cNvPr>
          <p:cNvSpPr>
            <a:spLocks noGrp="1"/>
          </p:cNvSpPr>
          <p:nvPr>
            <p:ph type="sldNum" sz="quarter" idx="12"/>
          </p:nvPr>
        </p:nvSpPr>
        <p:spPr>
          <a:xfrm>
            <a:off x="11277600" y="6469274"/>
            <a:ext cx="679180" cy="388726"/>
          </a:xfrm>
        </p:spPr>
        <p:txBody>
          <a:bodyPr/>
          <a:lstStyle/>
          <a:p>
            <a:fld id="{B4730AA7-F777-4CAC-8CCC-AEA20B9348DC}" type="slidenum">
              <a:rPr lang="sv-SE" smtClean="0"/>
              <a:t>‹#›</a:t>
            </a:fld>
            <a:endParaRPr lang="sv-SE"/>
          </a:p>
        </p:txBody>
      </p:sp>
      <p:sp>
        <p:nvSpPr>
          <p:cNvPr id="10" name="Underrubrik 2">
            <a:extLst>
              <a:ext uri="{FF2B5EF4-FFF2-40B4-BE49-F238E27FC236}">
                <a16:creationId xmlns:a16="http://schemas.microsoft.com/office/drawing/2014/main" id="{A95E7C8D-E10A-96EA-A696-E14A4D299E68}"/>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pic>
        <p:nvPicPr>
          <p:cNvPr id="12" name="Bildobjekt 11">
            <a:extLst>
              <a:ext uri="{FF2B5EF4-FFF2-40B4-BE49-F238E27FC236}">
                <a16:creationId xmlns:a16="http://schemas.microsoft.com/office/drawing/2014/main" id="{C8E3E256-BBF3-D765-FDC4-A130C5C5C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87428777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Rubrik och innehåll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baseline="0">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bg2"/>
              </a:buClr>
              <a:defRPr sz="3000">
                <a:solidFill>
                  <a:schemeClr val="bg2"/>
                </a:solidFill>
              </a:defRPr>
            </a:lvl1pPr>
            <a:lvl2pPr>
              <a:lnSpc>
                <a:spcPct val="110000"/>
              </a:lnSpc>
              <a:spcBef>
                <a:spcPts val="800"/>
              </a:spcBef>
              <a:buClr>
                <a:schemeClr val="bg2"/>
              </a:buClr>
              <a:defRPr sz="2800">
                <a:solidFill>
                  <a:schemeClr val="bg2"/>
                </a:solidFill>
              </a:defRPr>
            </a:lvl2pPr>
            <a:lvl3pPr>
              <a:lnSpc>
                <a:spcPct val="110000"/>
              </a:lnSpc>
              <a:spcBef>
                <a:spcPts val="800"/>
              </a:spcBef>
              <a:buClr>
                <a:schemeClr val="bg2"/>
              </a:buClr>
              <a:defRPr sz="2400">
                <a:solidFill>
                  <a:schemeClr val="bg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7361530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a:solidFill>
                  <a:schemeClr val="tx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2"/>
              </a:buClr>
              <a:defRPr sz="3000">
                <a:solidFill>
                  <a:schemeClr val="tx2"/>
                </a:solidFill>
              </a:defRPr>
            </a:lvl1pPr>
            <a:lvl2pPr>
              <a:lnSpc>
                <a:spcPct val="110000"/>
              </a:lnSpc>
              <a:spcBef>
                <a:spcPts val="800"/>
              </a:spcBef>
              <a:buClr>
                <a:schemeClr val="tx2"/>
              </a:buClr>
              <a:defRPr sz="2800">
                <a:solidFill>
                  <a:schemeClr val="tx2"/>
                </a:solidFill>
              </a:defRPr>
            </a:lvl2pPr>
            <a:lvl3pPr>
              <a:lnSpc>
                <a:spcPct val="110000"/>
              </a:lnSpc>
              <a:spcBef>
                <a:spcPts val="800"/>
              </a:spcBef>
              <a:buClr>
                <a:schemeClr val="tx2"/>
              </a:buClr>
              <a:defRPr sz="2400">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940BFD82-33C4-3884-7512-07CF043CCB21}"/>
              </a:ext>
            </a:extLst>
          </p:cNvPr>
          <p:cNvSpPr>
            <a:spLocks noGrp="1"/>
          </p:cNvSpPr>
          <p:nvPr>
            <p:ph type="dt" sz="half" idx="10"/>
          </p:nvPr>
        </p:nvSpPr>
        <p:spPr/>
        <p:txBody>
          <a:bodyPr/>
          <a:lstStyle/>
          <a:p>
            <a:fld id="{A6E01E74-C129-49CC-A8E9-55F17C697E65}" type="datetimeFigureOut">
              <a:rPr lang="sv-SE" smtClean="0"/>
              <a:t>2024-10-22</a:t>
            </a:fld>
            <a:endParaRPr lang="sv-SE"/>
          </a:p>
        </p:txBody>
      </p:sp>
      <p:sp>
        <p:nvSpPr>
          <p:cNvPr id="5" name="Platshållare för bildnummer 4">
            <a:extLst>
              <a:ext uri="{FF2B5EF4-FFF2-40B4-BE49-F238E27FC236}">
                <a16:creationId xmlns:a16="http://schemas.microsoft.com/office/drawing/2014/main" id="{E4827E4A-6513-E2F8-83CE-0D930C8FBECD}"/>
              </a:ext>
            </a:extLst>
          </p:cNvPr>
          <p:cNvSpPr>
            <a:spLocks noGrp="1"/>
          </p:cNvSpPr>
          <p:nvPr>
            <p:ph type="sldNum" sz="quarter" idx="11"/>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77169154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3789969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 Två delar två färger">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v-SE"/>
          </a:p>
        </p:txBody>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600" y="360000"/>
            <a:ext cx="5181600" cy="1143000"/>
          </a:xfrm>
        </p:spPr>
        <p:txBody>
          <a:bodyPr/>
          <a:lstStyle>
            <a:lvl1pPr>
              <a:defRPr sz="3600">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tx2"/>
                </a:solidFill>
              </a:defRPr>
            </a:lvl1pPr>
            <a:lvl2pPr>
              <a:lnSpc>
                <a:spcPct val="110000"/>
              </a:lnSpc>
              <a:spcBef>
                <a:spcPts val="1000"/>
              </a:spcBef>
              <a:defRPr sz="2400">
                <a:solidFill>
                  <a:schemeClr val="tx2"/>
                </a:solidFill>
              </a:defRPr>
            </a:lvl2pPr>
            <a:lvl3pPr marL="864000" indent="0" algn="ctr">
              <a:lnSpc>
                <a:spcPct val="100000"/>
              </a:lnSpc>
              <a:spcBef>
                <a:spcPts val="0"/>
              </a:spcBef>
              <a:buFont typeface="Arial" panose="020B0604020202020204" pitchFamily="34" charset="0"/>
              <a:buNone/>
              <a:defRPr sz="2000">
                <a:solidFill>
                  <a:schemeClr val="tx2"/>
                </a:solidFill>
              </a:defRPr>
            </a:lvl3pPr>
            <a:lvl4pPr>
              <a:lnSpc>
                <a:spcPct val="110000"/>
              </a:lnSpc>
              <a:defRPr/>
            </a:lvl4pPr>
            <a:lvl5pPr>
              <a:lnSpc>
                <a:spcPct val="110000"/>
              </a:lnSpc>
              <a:defRPr/>
            </a:lvl5pPr>
          </a:lstStyle>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sv-SE"/>
            </a:br>
            <a:br>
              <a:rPr lang="sv-SE"/>
            </a:br>
            <a:br>
              <a:rPr lang="sv-SE"/>
            </a:br>
            <a:br>
              <a:rPr lang="sv-SE"/>
            </a:br>
            <a:br>
              <a:rPr lang="sv-SE"/>
            </a:br>
            <a:r>
              <a:rPr lang="sv-SE"/>
              <a:t>	      </a:t>
            </a:r>
          </a:p>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       </a:t>
            </a:r>
            <a:br>
              <a:rPr lang="sv-SE"/>
            </a:br>
            <a:r>
              <a:rPr lang="sv-SE"/>
              <a:t>         Välj ikon och infoga </a:t>
            </a:r>
            <a:endParaRPr lang="en-US"/>
          </a:p>
        </p:txBody>
      </p:sp>
      <p:sp>
        <p:nvSpPr>
          <p:cNvPr id="9" name="Platshållare för datum 3">
            <a:extLst>
              <a:ext uri="{FF2B5EF4-FFF2-40B4-BE49-F238E27FC236}">
                <a16:creationId xmlns:a16="http://schemas.microsoft.com/office/drawing/2014/main" id="{4E0B0FE2-E5A1-BE14-1AD7-F11C3D70D296}"/>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10" name="Platshållare för sidfot 4">
            <a:extLst>
              <a:ext uri="{FF2B5EF4-FFF2-40B4-BE49-F238E27FC236}">
                <a16:creationId xmlns:a16="http://schemas.microsoft.com/office/drawing/2014/main" id="{F8DA2FBF-EA5B-22FE-04EC-31E4FD70FCF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1" name="Platshållare för bildnummer 5">
            <a:extLst>
              <a:ext uri="{FF2B5EF4-FFF2-40B4-BE49-F238E27FC236}">
                <a16:creationId xmlns:a16="http://schemas.microsoft.com/office/drawing/2014/main" id="{303A1DB8-A381-F782-B96A-BEBB198BF873}"/>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973780"/>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4133">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 Två delar två färger">
    <p:bg>
      <p:bgPr>
        <a:solidFill>
          <a:schemeClr val="accent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599" y="360000"/>
            <a:ext cx="5181599" cy="1143000"/>
          </a:xfrm>
        </p:spPr>
        <p:txBody>
          <a:bodyPr/>
          <a:lstStyle>
            <a:lvl1pPr>
              <a:defRPr sz="3600">
                <a:solidFill>
                  <a:schemeClr val="tx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bg2"/>
                </a:solidFill>
              </a:defRPr>
            </a:lvl1pPr>
            <a:lvl2pPr>
              <a:lnSpc>
                <a:spcPct val="110000"/>
              </a:lnSpc>
              <a:spcBef>
                <a:spcPts val="1000"/>
              </a:spcBef>
              <a:defRPr sz="2400">
                <a:solidFill>
                  <a:schemeClr val="bg2"/>
                </a:solidFill>
              </a:defRPr>
            </a:lvl2pPr>
            <a:lvl3pPr marL="914400" indent="0">
              <a:lnSpc>
                <a:spcPct val="110000"/>
              </a:lnSpc>
              <a:buNone/>
              <a:defRPr sz="2000">
                <a:solidFill>
                  <a:schemeClr val="bg2"/>
                </a:solidFill>
              </a:defRPr>
            </a:lvl3pPr>
            <a:lvl4pPr>
              <a:lnSpc>
                <a:spcPct val="110000"/>
              </a:lnSpc>
              <a:defRPr/>
            </a:lvl4pPr>
            <a:lvl5pPr>
              <a:lnSpc>
                <a:spcPct val="110000"/>
              </a:lnSpc>
              <a:defRPr/>
            </a:lvl5pPr>
          </a:lstStyle>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br>
              <a:rPr lang="sv-SE"/>
            </a:br>
            <a:br>
              <a:rPr lang="sv-SE"/>
            </a:br>
            <a:br>
              <a:rPr lang="sv-SE"/>
            </a:br>
            <a:br>
              <a:rPr lang="sv-SE"/>
            </a:br>
            <a:r>
              <a:rPr lang="sv-SE"/>
              <a:t> </a:t>
            </a:r>
          </a:p>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lang="sv-SE"/>
              <a:t>    </a:t>
            </a:r>
            <a:br>
              <a:rPr lang="sv-SE"/>
            </a:br>
            <a:r>
              <a:rPr lang="sv-SE"/>
              <a:t>        Välj ikon och infoga </a:t>
            </a:r>
            <a:endParaRPr lang="en-US"/>
          </a:p>
          <a:p>
            <a:pPr lvl="2"/>
            <a:endParaRPr lang="en-US"/>
          </a:p>
        </p:txBody>
      </p:sp>
      <p:sp>
        <p:nvSpPr>
          <p:cNvPr id="10" name="Platshållare för datum 3">
            <a:extLst>
              <a:ext uri="{FF2B5EF4-FFF2-40B4-BE49-F238E27FC236}">
                <a16:creationId xmlns:a16="http://schemas.microsoft.com/office/drawing/2014/main" id="{88D03FBB-21E9-F008-E283-AC075F25E477}"/>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11" name="Platshållare för sidfot 4">
            <a:extLst>
              <a:ext uri="{FF2B5EF4-FFF2-40B4-BE49-F238E27FC236}">
                <a16:creationId xmlns:a16="http://schemas.microsoft.com/office/drawing/2014/main" id="{F51FF841-B022-4350-1DDE-49C4EA07526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04A3BADF-81F6-BE5B-EF7B-1C79884EBE3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478265476"/>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4133">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vå delar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bg2"/>
              </a:buClr>
              <a:defRPr sz="2800">
                <a:solidFill>
                  <a:schemeClr val="bg2"/>
                </a:solidFill>
              </a:defRPr>
            </a:lvl1pPr>
            <a:lvl2pPr>
              <a:lnSpc>
                <a:spcPct val="110000"/>
              </a:lnSpc>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8" name="Platshållare för datum 4">
            <a:extLst>
              <a:ext uri="{FF2B5EF4-FFF2-40B4-BE49-F238E27FC236}">
                <a16:creationId xmlns:a16="http://schemas.microsoft.com/office/drawing/2014/main" id="{977FB61D-B955-2B9F-074D-81DF54168375}"/>
              </a:ext>
            </a:extLst>
          </p:cNvPr>
          <p:cNvSpPr>
            <a:spLocks noGrp="1"/>
          </p:cNvSpPr>
          <p:nvPr>
            <p:ph type="dt" sz="half" idx="10"/>
          </p:nvPr>
        </p:nvSpPr>
        <p:spPr>
          <a:xfrm>
            <a:off x="584754" y="6525320"/>
            <a:ext cx="1085021" cy="365125"/>
          </a:xfrm>
          <a:prstGeom prst="rect">
            <a:avLst/>
          </a:prstGeom>
        </p:spPr>
        <p:txBody>
          <a:bodyPr/>
          <a:lstStyle/>
          <a:p>
            <a:fld id="{A6E01E74-C129-49CC-A8E9-55F17C697E65}" type="datetimeFigureOut">
              <a:rPr lang="sv-SE" smtClean="0"/>
              <a:t>2024-10-22</a:t>
            </a:fld>
            <a:endParaRPr lang="sv-SE"/>
          </a:p>
        </p:txBody>
      </p:sp>
      <p:sp>
        <p:nvSpPr>
          <p:cNvPr id="9" name="Platshållare för datum 3">
            <a:extLst>
              <a:ext uri="{FF2B5EF4-FFF2-40B4-BE49-F238E27FC236}">
                <a16:creationId xmlns:a16="http://schemas.microsoft.com/office/drawing/2014/main" id="{8FC0B61D-7C97-F933-FE5D-D75EED9056F8}"/>
              </a:ext>
            </a:extLst>
          </p:cNvPr>
          <p:cNvSpPr txBox="1">
            <a:spLocks/>
          </p:cNvSpPr>
          <p:nvPr/>
        </p:nvSpPr>
        <p:spPr>
          <a:xfrm>
            <a:off x="609600" y="6530791"/>
            <a:ext cx="1060175" cy="354182"/>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317976-8A7C-4CAB-BF0F-0DC203C803A3}" type="datetime1">
              <a:rPr lang="sv-SE" smtClean="0"/>
              <a:pPr/>
              <a:t>2024-10-22</a:t>
            </a:fld>
            <a:endParaRPr lang="sv-SE"/>
          </a:p>
        </p:txBody>
      </p:sp>
      <p:sp>
        <p:nvSpPr>
          <p:cNvPr id="10" name="Platshållare för bildnummer 5">
            <a:extLst>
              <a:ext uri="{FF2B5EF4-FFF2-40B4-BE49-F238E27FC236}">
                <a16:creationId xmlns:a16="http://schemas.microsoft.com/office/drawing/2014/main" id="{225F7BBE-36A5-C806-7DFF-266F0BB893C6}"/>
              </a:ext>
            </a:extLst>
          </p:cNvPr>
          <p:cNvSpPr txBox="1">
            <a:spLocks/>
          </p:cNvSpPr>
          <p:nvPr/>
        </p:nvSpPr>
        <p:spPr>
          <a:xfrm>
            <a:off x="11226248" y="6513520"/>
            <a:ext cx="679180" cy="38872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4730AA7-F777-4CAC-8CCC-AEA20B9348DC}" type="slidenum">
              <a:rPr lang="sv-SE" smtClean="0"/>
              <a:pPr/>
              <a:t>‹#›</a:t>
            </a:fld>
            <a:endParaRPr lang="sv-SE"/>
          </a:p>
        </p:txBody>
      </p:sp>
    </p:spTree>
    <p:extLst>
      <p:ext uri="{BB962C8B-B14F-4D97-AF65-F5344CB8AC3E}">
        <p14:creationId xmlns:p14="http://schemas.microsoft.com/office/powerpoint/2010/main" val="306212018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vå delar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2"/>
                </a:solidFill>
              </a:defRPr>
            </a:lvl1pPr>
          </a:lstStyle>
          <a:p>
            <a:r>
              <a:rPr lang="sv-SE"/>
              <a:t>Klicka här för att ändra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2"/>
              </a:buClr>
              <a:defRPr sz="2800">
                <a:solidFill>
                  <a:schemeClr val="tx2"/>
                </a:solidFill>
              </a:defRPr>
            </a:lvl1pPr>
            <a:lvl2pPr>
              <a:lnSpc>
                <a:spcPct val="110000"/>
              </a:lnSpc>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8" name="Platshållare för datum 3">
            <a:extLst>
              <a:ext uri="{FF2B5EF4-FFF2-40B4-BE49-F238E27FC236}">
                <a16:creationId xmlns:a16="http://schemas.microsoft.com/office/drawing/2014/main" id="{12B957DE-64F3-C89A-39F1-D0291AD12701}"/>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9" name="Platshållare för sidfot 4">
            <a:extLst>
              <a:ext uri="{FF2B5EF4-FFF2-40B4-BE49-F238E27FC236}">
                <a16:creationId xmlns:a16="http://schemas.microsoft.com/office/drawing/2014/main" id="{0D0CD91E-220E-4904-A1F0-F78096E9A10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9AE31B5-5254-4A74-6724-44C627CB977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69817243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vå delar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1"/>
                </a:solidFill>
              </a:defRPr>
            </a:lvl1pPr>
          </a:lstStyle>
          <a:p>
            <a:r>
              <a:rPr lang="sv-SE"/>
              <a:t>Klicka här för att ändra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1"/>
              </a:buClr>
              <a:defRPr sz="2800">
                <a:solidFill>
                  <a:schemeClr val="tx1"/>
                </a:solidFill>
              </a:defRPr>
            </a:lvl1pPr>
            <a:lvl2pPr>
              <a:lnSpc>
                <a:spcPct val="110000"/>
              </a:lnSpc>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8" name="Platshållare för datum 3">
            <a:extLst>
              <a:ext uri="{FF2B5EF4-FFF2-40B4-BE49-F238E27FC236}">
                <a16:creationId xmlns:a16="http://schemas.microsoft.com/office/drawing/2014/main" id="{DA706DCF-9171-8087-EC6A-D9FACA0C1E39}"/>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9" name="Platshållare för sidfot 4">
            <a:extLst>
              <a:ext uri="{FF2B5EF4-FFF2-40B4-BE49-F238E27FC236}">
                <a16:creationId xmlns:a16="http://schemas.microsoft.com/office/drawing/2014/main" id="{0A71FC9C-1584-8A2F-C4EF-0B37FFE0F71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C2C239C-E658-7070-C0BC-E778536E9A54}"/>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66829367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a:solidFill>
                  <a:schemeClr val="tx2"/>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2"/>
              </a:buClr>
              <a:defRPr sz="3000">
                <a:solidFill>
                  <a:schemeClr val="tx2"/>
                </a:solidFill>
              </a:defRPr>
            </a:lvl1pPr>
            <a:lvl2pPr>
              <a:lnSpc>
                <a:spcPct val="110000"/>
              </a:lnSpc>
              <a:spcBef>
                <a:spcPts val="800"/>
              </a:spcBef>
              <a:buClr>
                <a:schemeClr val="tx2"/>
              </a:buClr>
              <a:defRPr sz="2800">
                <a:solidFill>
                  <a:schemeClr val="tx2"/>
                </a:solidFill>
              </a:defRPr>
            </a:lvl2pPr>
            <a:lvl3pPr>
              <a:lnSpc>
                <a:spcPct val="110000"/>
              </a:lnSpc>
              <a:spcBef>
                <a:spcPts val="800"/>
              </a:spcBef>
              <a:buClr>
                <a:schemeClr val="tx2"/>
              </a:buClr>
              <a:defRPr sz="2400">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dirty="0"/>
              <a:t>Skriv text här</a:t>
            </a:r>
          </a:p>
          <a:p>
            <a:pPr lvl="1"/>
            <a:r>
              <a:rPr lang="sv-SE" dirty="0"/>
              <a:t>Nivå två</a:t>
            </a:r>
          </a:p>
          <a:p>
            <a:pPr lvl="2"/>
            <a:r>
              <a:rPr lang="sv-SE" dirty="0"/>
              <a:t>Nivå tre</a:t>
            </a:r>
          </a:p>
        </p:txBody>
      </p:sp>
      <p:sp>
        <p:nvSpPr>
          <p:cNvPr id="4" name="Platshållare för datum 3">
            <a:extLst>
              <a:ext uri="{FF2B5EF4-FFF2-40B4-BE49-F238E27FC236}">
                <a16:creationId xmlns:a16="http://schemas.microsoft.com/office/drawing/2014/main" id="{940BFD82-33C4-3884-7512-07CF043CCB21}"/>
              </a:ext>
            </a:extLst>
          </p:cNvPr>
          <p:cNvSpPr>
            <a:spLocks noGrp="1"/>
          </p:cNvSpPr>
          <p:nvPr>
            <p:ph type="dt" sz="half" idx="10"/>
          </p:nvPr>
        </p:nvSpPr>
        <p:spPr/>
        <p:txBody>
          <a:bodyPr/>
          <a:lstStyle/>
          <a:p>
            <a:fld id="{C09CA4B8-A0BB-4502-821F-7B06CCF7898B}" type="datetime1">
              <a:rPr lang="sv-SE" smtClean="0"/>
              <a:t>2024-10-22</a:t>
            </a:fld>
            <a:endParaRPr lang="sv-SE"/>
          </a:p>
        </p:txBody>
      </p:sp>
      <p:sp>
        <p:nvSpPr>
          <p:cNvPr id="5" name="Platshållare för bildnummer 4">
            <a:extLst>
              <a:ext uri="{FF2B5EF4-FFF2-40B4-BE49-F238E27FC236}">
                <a16:creationId xmlns:a16="http://schemas.microsoft.com/office/drawing/2014/main" id="{E4827E4A-6513-E2F8-83CE-0D930C8FBECD}"/>
              </a:ext>
            </a:extLst>
          </p:cNvPr>
          <p:cNvSpPr>
            <a:spLocks noGrp="1"/>
          </p:cNvSpPr>
          <p:nvPr>
            <p:ph type="sldNum" sz="quarter" idx="11"/>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64979732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lsidesbild neutral">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sz="2400">
                <a:solidFill>
                  <a:schemeClr val="tx1"/>
                </a:solidFill>
              </a:defRPr>
            </a:lvl1pPr>
          </a:lstStyle>
          <a:p>
            <a:pPr marL="0" marR="0" lvl="0" indent="0" algn="l"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r>
              <a:rPr lang="sv-SE"/>
              <a:t>Klicka på bildikonen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p:txBody>
          <a:bodyPr/>
          <a:lstStyle>
            <a:lvl1pPr>
              <a:defRPr sz="3600">
                <a:solidFill>
                  <a:schemeClr val="tx1"/>
                </a:solidFill>
              </a:defRPr>
            </a:lvl1pPr>
          </a:lstStyle>
          <a:p>
            <a:r>
              <a:rPr lang="sv-SE"/>
              <a:t>Klicka här för att ändra rubrik </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36404247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vsnittsrubrik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tx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7" name="Platshållare för datum 3">
            <a:extLst>
              <a:ext uri="{FF2B5EF4-FFF2-40B4-BE49-F238E27FC236}">
                <a16:creationId xmlns:a16="http://schemas.microsoft.com/office/drawing/2014/main" id="{C45A6C9D-C2F9-BEA7-4EAE-7948F072B555}"/>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8" name="Platshållare för sidfot 4">
            <a:extLst>
              <a:ext uri="{FF2B5EF4-FFF2-40B4-BE49-F238E27FC236}">
                <a16:creationId xmlns:a16="http://schemas.microsoft.com/office/drawing/2014/main" id="{9E2DCE60-FD3E-95E2-4A9B-287FAAE29E6D}"/>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1E68585F-58CF-FC4B-FD92-86898C95622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06314729"/>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vsnittsrubrik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2"/>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7" name="Platshållare för datum 3">
            <a:extLst>
              <a:ext uri="{FF2B5EF4-FFF2-40B4-BE49-F238E27FC236}">
                <a16:creationId xmlns:a16="http://schemas.microsoft.com/office/drawing/2014/main" id="{00068579-9080-EE29-D9A4-3E56BF855044}"/>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8" name="Platshållare för sidfot 4">
            <a:extLst>
              <a:ext uri="{FF2B5EF4-FFF2-40B4-BE49-F238E27FC236}">
                <a16:creationId xmlns:a16="http://schemas.microsoft.com/office/drawing/2014/main" id="{CE7776F5-8B54-2D91-99C9-B11E98F95E3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723668E9-8B04-52B3-F7CA-27B4B4D49E9F}"/>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63038759"/>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vsnittsrubrik vi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a:xfrm>
            <a:off x="584754" y="6525320"/>
            <a:ext cx="960781" cy="365125"/>
          </a:xfrm>
          <a:prstGeom prst="rect">
            <a:avLst/>
          </a:prstGeom>
        </p:spPr>
        <p:txBody>
          <a:bodyPr/>
          <a:lstStyle/>
          <a:p>
            <a:fld id="{A6E01E74-C129-49CC-A8E9-55F17C697E65}" type="datetimeFigureOut">
              <a:rPr lang="sv-SE" smtClean="0"/>
              <a:t>2024-10-22</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53133684"/>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om yta grädde">
    <p:bg>
      <p:bgPr>
        <a:solidFill>
          <a:schemeClr val="accent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2"/>
                </a:solidFill>
              </a:defRPr>
            </a:lvl1pPr>
          </a:lstStyle>
          <a:p>
            <a:r>
              <a:rPr lang="sv-SE"/>
              <a:t>Klicka här för att ändra rubrik</a:t>
            </a:r>
            <a:endParaRPr lang="en-US"/>
          </a:p>
        </p:txBody>
      </p:sp>
      <p:sp>
        <p:nvSpPr>
          <p:cNvPr id="2" name="Platshållare för datum 3">
            <a:extLst>
              <a:ext uri="{FF2B5EF4-FFF2-40B4-BE49-F238E27FC236}">
                <a16:creationId xmlns:a16="http://schemas.microsoft.com/office/drawing/2014/main" id="{EC713A04-296D-4A5E-4FD1-2789A0A7A693}"/>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98395FDC-DEF1-0B01-E4BC-720A0E39666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CD5DDAFD-3E9D-0E37-16AE-9E369BFC5E3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72668208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om yta neutral">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a:t>Klicka här för att ändra rubrik</a:t>
            </a:r>
            <a:endParaRPr lang="en-US"/>
          </a:p>
        </p:txBody>
      </p:sp>
      <p:sp>
        <p:nvSpPr>
          <p:cNvPr id="2" name="Platshållare för datum 3">
            <a:extLst>
              <a:ext uri="{FF2B5EF4-FFF2-40B4-BE49-F238E27FC236}">
                <a16:creationId xmlns:a16="http://schemas.microsoft.com/office/drawing/2014/main" id="{E778A0B9-2D69-0ABE-7F68-813023F532D4}"/>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C553A5AA-2251-BCEF-BA4A-5055B3BFDD16}"/>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F48269D-D5CC-FFEA-8A05-8CB6B03F87D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87062080"/>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om yta utan logotyp neutra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00ECA7-AE51-F08E-9F74-11BB66F2A089}"/>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a:t>Klicka här för att ändra rubrik</a:t>
            </a:r>
            <a:endParaRPr lang="en-US"/>
          </a:p>
        </p:txBody>
      </p:sp>
      <p:sp>
        <p:nvSpPr>
          <p:cNvPr id="6" name="Platshållare för datum 3">
            <a:extLst>
              <a:ext uri="{FF2B5EF4-FFF2-40B4-BE49-F238E27FC236}">
                <a16:creationId xmlns:a16="http://schemas.microsoft.com/office/drawing/2014/main" id="{A5C43E44-399B-AD66-852B-6FBB2BFD8E4F}"/>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0723245D-44EA-5763-8400-5C566DC9CB6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AD75F367-E644-E422-4C41-32675F04AD35}"/>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2015256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Jämförelse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hasCustomPrompt="1"/>
          </p:nvPr>
        </p:nvSpPr>
        <p:spPr>
          <a:xfrm>
            <a:off x="609600" y="360000"/>
            <a:ext cx="10972800" cy="724521"/>
          </a:xfrm>
        </p:spPr>
        <p:txBody>
          <a:bodyPr/>
          <a:lstStyle>
            <a:lvl1pPr>
              <a:defRPr sz="3600">
                <a:solidFill>
                  <a:schemeClr val="tx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hasCustomPrompt="1"/>
          </p:nvPr>
        </p:nvSpPr>
        <p:spPr>
          <a:xfrm>
            <a:off x="609600" y="1241051"/>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underrubrik</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hasCustomPrompt="1"/>
          </p:nvPr>
        </p:nvSpPr>
        <p:spPr>
          <a:xfrm>
            <a:off x="609600" y="2221492"/>
            <a:ext cx="5157787"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a:t>Skriv text här</a:t>
            </a:r>
          </a:p>
          <a:p>
            <a:pPr lvl="1"/>
            <a:r>
              <a:rPr lang="sv-SE"/>
              <a:t>Nivå två</a:t>
            </a:r>
          </a:p>
          <a:p>
            <a:pPr lvl="2"/>
            <a:r>
              <a:rPr lang="sv-SE"/>
              <a:t>Nivå tre</a:t>
            </a:r>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hasCustomPrompt="1"/>
          </p:nvPr>
        </p:nvSpPr>
        <p:spPr>
          <a:xfrm>
            <a:off x="6382650" y="1241051"/>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underrubrik</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hasCustomPrompt="1"/>
          </p:nvPr>
        </p:nvSpPr>
        <p:spPr>
          <a:xfrm>
            <a:off x="6399212" y="2221492"/>
            <a:ext cx="5183188"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a:t>Skriv text här</a:t>
            </a:r>
          </a:p>
          <a:p>
            <a:pPr lvl="1"/>
            <a:r>
              <a:rPr lang="sv-SE"/>
              <a:t>Nivå två</a:t>
            </a:r>
          </a:p>
          <a:p>
            <a:pPr lvl="2"/>
            <a:r>
              <a:rPr lang="sv-SE"/>
              <a:t>Nivå tre</a:t>
            </a:r>
          </a:p>
        </p:txBody>
      </p:sp>
      <p:sp>
        <p:nvSpPr>
          <p:cNvPr id="10" name="Platshållare för datum 3">
            <a:extLst>
              <a:ext uri="{FF2B5EF4-FFF2-40B4-BE49-F238E27FC236}">
                <a16:creationId xmlns:a16="http://schemas.microsoft.com/office/drawing/2014/main" id="{5CC8557A-39E5-2439-2E43-5C8D95645E6D}"/>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11" name="Platshållare för sidfot 4">
            <a:extLst>
              <a:ext uri="{FF2B5EF4-FFF2-40B4-BE49-F238E27FC236}">
                <a16:creationId xmlns:a16="http://schemas.microsoft.com/office/drawing/2014/main" id="{876B45AE-5CCD-6B94-7A25-A15B3FF3373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15478B75-428F-A1D7-E746-ADC7752774A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6507316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vsidesbild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bg2"/>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accent2"/>
              </a:buClr>
              <a:defRPr sz="2800">
                <a:solidFill>
                  <a:schemeClr val="bg2"/>
                </a:solidFill>
              </a:defRPr>
            </a:lvl1pPr>
            <a:lvl2pPr>
              <a:spcBef>
                <a:spcPts val="1000"/>
              </a:spcBef>
              <a:buClr>
                <a:schemeClr val="accent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6" name="Platshållare för datum 3">
            <a:extLst>
              <a:ext uri="{FF2B5EF4-FFF2-40B4-BE49-F238E27FC236}">
                <a16:creationId xmlns:a16="http://schemas.microsoft.com/office/drawing/2014/main" id="{86BE9932-6652-2F68-1034-24E5E46509CD}"/>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163ED8F1-3338-F67C-7AF6-F651A8C4D86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EA0CF44F-A949-73AD-6632-4E606E57316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8369311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alvsidesbild grädde ">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2"/>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17758"/>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0"/>
              </a:spcBef>
              <a:buFontTx/>
              <a:buNone/>
              <a:defRPr sz="2000">
                <a:solidFill>
                  <a:schemeClr val="tx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br>
              <a:rPr lang="sv-SE"/>
            </a:br>
            <a:endParaRPr lang="en-US"/>
          </a:p>
        </p:txBody>
      </p:sp>
      <p:sp>
        <p:nvSpPr>
          <p:cNvPr id="6" name="Platshållare för datum 3">
            <a:extLst>
              <a:ext uri="{FF2B5EF4-FFF2-40B4-BE49-F238E27FC236}">
                <a16:creationId xmlns:a16="http://schemas.microsoft.com/office/drawing/2014/main" id="{3E7D6E2E-8A4F-D98F-225B-724A74A076A8}"/>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4339C906-0FFF-0D74-2AA4-386DD03BEAF9}"/>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50559915-C442-FFF4-7F3F-17BD499814E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2740243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dirty="0"/>
              <a:t>Skriv text här</a:t>
            </a:r>
          </a:p>
          <a:p>
            <a:pPr lvl="1"/>
            <a:r>
              <a:rPr lang="sv-SE" dirty="0"/>
              <a:t>Nivå två</a:t>
            </a:r>
          </a:p>
          <a:p>
            <a:pPr lvl="2"/>
            <a:r>
              <a:rPr lang="sv-SE" dirty="0"/>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92A9DB68-DDFE-43CD-983D-4BE2E622E370}" type="datetime1">
              <a:rPr lang="sv-SE" smtClean="0"/>
              <a:t>2024-10-22</a:t>
            </a:fld>
            <a:endParaRPr lang="sv-SE" dirty="0"/>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03094277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Halvsidesbild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1"/>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25320"/>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6" name="Platshållare för datum 3">
            <a:extLst>
              <a:ext uri="{FF2B5EF4-FFF2-40B4-BE49-F238E27FC236}">
                <a16:creationId xmlns:a16="http://schemas.microsoft.com/office/drawing/2014/main" id="{8BAF8B48-190A-CD33-0203-CB9E94B0B919}"/>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21C96D5D-12A1-49BC-3215-73D03C7CA8F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292DD92-F84D-6372-5A07-8F06DBCC08F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728693031"/>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ild med bildtext blå ">
    <p:bg>
      <p:bgPr>
        <a:solidFill>
          <a:schemeClr val="accent1"/>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br>
              <a:rPr lang="sv-SE"/>
            </a:br>
            <a:br>
              <a:rPr lang="sv-SE"/>
            </a:br>
            <a:endParaRPr lang="sv-SE"/>
          </a:p>
          <a:p>
            <a:endParaRPr lang="sv-SE"/>
          </a:p>
          <a:p>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bg2"/>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711843"/>
            <a:ext cx="3932237" cy="4523858"/>
          </a:xfrm>
        </p:spPr>
        <p:txBody>
          <a:bodyPr/>
          <a:lstStyle>
            <a:lvl1pPr marL="342900" indent="-342900">
              <a:lnSpc>
                <a:spcPct val="110000"/>
              </a:lnSpc>
              <a:buClr>
                <a:schemeClr val="bg2"/>
              </a:buClr>
              <a:buFont typeface="Arial" panose="020B0604020202020204" pitchFamily="34" charset="0"/>
              <a:buChar char="•"/>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7278BE36-5D03-B947-50CF-2E825EAABC98}"/>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8" name="Platshållare för sidfot 4">
            <a:extLst>
              <a:ext uri="{FF2B5EF4-FFF2-40B4-BE49-F238E27FC236}">
                <a16:creationId xmlns:a16="http://schemas.microsoft.com/office/drawing/2014/main" id="{09C34CAE-7C61-6971-4E6A-D3B61E05793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E9808DA3-999C-3634-67E5-C32D4F1EE86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9065191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ld med bildtext grädde">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tx2"/>
                </a:solidFill>
              </a:defRPr>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1088"/>
          </a:xfrm>
        </p:spPr>
        <p:txBody>
          <a:bodyPr anchor="t" anchorCtr="0"/>
          <a:lstStyle>
            <a:lvl1pPr>
              <a:defRPr sz="3200">
                <a:solidFill>
                  <a:schemeClr val="tx2"/>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5288"/>
            <a:ext cx="3932237" cy="4570413"/>
          </a:xfrm>
        </p:spPr>
        <p:txBody>
          <a:bodyPr/>
          <a:lstStyle>
            <a:lvl1pPr marL="342900" indent="-342900">
              <a:lnSpc>
                <a:spcPct val="110000"/>
              </a:lnSpc>
              <a:buClr>
                <a:schemeClr val="tx2"/>
              </a:buClr>
              <a:buFont typeface="Arial" panose="020B0604020202020204" pitchFamily="34" charset="0"/>
              <a:buChar char="•"/>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EC997379-AA57-FFC0-C67C-2D47D22C2EB1}"/>
              </a:ext>
            </a:extLst>
          </p:cNvPr>
          <p:cNvSpPr>
            <a:spLocks noGrp="1"/>
          </p:cNvSpPr>
          <p:nvPr>
            <p:ph type="dt" sz="half" idx="10"/>
          </p:nvPr>
        </p:nvSpPr>
        <p:spPr>
          <a:xfrm>
            <a:off x="674411" y="6530791"/>
            <a:ext cx="995364" cy="273555"/>
          </a:xfrm>
          <a:prstGeom prst="rect">
            <a:avLst/>
          </a:prstGeom>
        </p:spPr>
        <p:txBody>
          <a:bodyPr/>
          <a:lstStyle/>
          <a:p>
            <a:fld id="{A6E01E74-C129-49CC-A8E9-55F17C697E65}" type="datetimeFigureOut">
              <a:rPr lang="sv-SE" smtClean="0"/>
              <a:t>2024-10-22</a:t>
            </a:fld>
            <a:endParaRPr lang="sv-SE"/>
          </a:p>
        </p:txBody>
      </p:sp>
      <p:sp>
        <p:nvSpPr>
          <p:cNvPr id="8" name="Platshållare för sidfot 4">
            <a:extLst>
              <a:ext uri="{FF2B5EF4-FFF2-40B4-BE49-F238E27FC236}">
                <a16:creationId xmlns:a16="http://schemas.microsoft.com/office/drawing/2014/main" id="{E0EE9DDD-8D27-BD71-D6BB-11AB844D7D72}"/>
              </a:ext>
            </a:extLst>
          </p:cNvPr>
          <p:cNvSpPr>
            <a:spLocks noGrp="1"/>
          </p:cNvSpPr>
          <p:nvPr>
            <p:ph type="ftr" sz="quarter" idx="11"/>
          </p:nvPr>
        </p:nvSpPr>
        <p:spPr>
          <a:xfrm>
            <a:off x="2242441" y="6513520"/>
            <a:ext cx="8794963" cy="300235"/>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03F8E2E3-7B29-03BC-3B15-8990B12843CC}"/>
              </a:ext>
            </a:extLst>
          </p:cNvPr>
          <p:cNvSpPr>
            <a:spLocks noGrp="1"/>
          </p:cNvSpPr>
          <p:nvPr>
            <p:ph type="sldNum" sz="quarter" idx="12"/>
          </p:nvPr>
        </p:nvSpPr>
        <p:spPr>
          <a:xfrm>
            <a:off x="11267768" y="6513520"/>
            <a:ext cx="637660" cy="300235"/>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776026047"/>
      </p:ext>
    </p:extLst>
  </p:cSld>
  <p:clrMapOvr>
    <a:masterClrMapping/>
  </p:clrMapOvr>
  <p:hf sldNum="0" hdr="0" ftr="0" dt="0"/>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ld med bildtext neutral">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tx1"/>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9313"/>
            <a:ext cx="3932237" cy="4587654"/>
          </a:xfrm>
        </p:spPr>
        <p:txBody>
          <a:bodyPr/>
          <a:lstStyle>
            <a:lvl1pPr marL="342900" indent="-342900">
              <a:lnSpc>
                <a:spcPct val="110000"/>
              </a:lnSpc>
              <a:buClr>
                <a:schemeClr val="tx1"/>
              </a:buClr>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7237D1B6-089F-FE4A-553A-91F3A0048050}"/>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8" name="Platshållare för sidfot 4">
            <a:extLst>
              <a:ext uri="{FF2B5EF4-FFF2-40B4-BE49-F238E27FC236}">
                <a16:creationId xmlns:a16="http://schemas.microsoft.com/office/drawing/2014/main" id="{2C55B8E2-0B30-8F03-4864-C893D054A483}"/>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3F34B608-4D46-FA27-659B-1A66156B2CC1}"/>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53448655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lutbild_med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a:t>TACK!</a:t>
            </a:r>
            <a:endParaRPr lang="en-US"/>
          </a:p>
        </p:txBody>
      </p:sp>
    </p:spTree>
    <p:extLst>
      <p:ext uri="{BB962C8B-B14F-4D97-AF65-F5344CB8AC3E}">
        <p14:creationId xmlns:p14="http://schemas.microsoft.com/office/powerpoint/2010/main" val="115324742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Slutbild_med bi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03616345"/>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Slutbild_med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2"/>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8780033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Slutbild_med bi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1"/>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A6E01E74-C129-49CC-A8E9-55F17C697E65}" type="datetimeFigureOut">
              <a:rPr lang="sv-SE" smtClean="0"/>
              <a:t>2024-10-22</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44055283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Rubrikbi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A6E01E74-C129-49CC-A8E9-55F17C697E65}" type="datetimeFigureOut">
              <a:rPr lang="sv-SE" smtClean="0"/>
              <a:t>2024-10-22</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27639661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3B2D7D7C-C259-4D89-B1FA-03877B33C135}" type="datetime1">
              <a:rPr lang="sv-SE" smtClean="0"/>
              <a:t>2024-10-22</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1694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Två delar två färger">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v-SE" dirty="0"/>
          </a:p>
        </p:txBody>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600" y="360000"/>
            <a:ext cx="5181600" cy="1143000"/>
          </a:xfrm>
        </p:spPr>
        <p:txBody>
          <a:bodyPr/>
          <a:lstStyle>
            <a:lvl1pPr>
              <a:defRPr sz="3600">
                <a:solidFill>
                  <a:schemeClr val="bg2"/>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dirty="0"/>
              <a:t>Skriv text här</a:t>
            </a:r>
          </a:p>
          <a:p>
            <a:pPr lvl="1"/>
            <a:r>
              <a:rPr lang="sv-SE" dirty="0"/>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tx2"/>
                </a:solidFill>
              </a:defRPr>
            </a:lvl1pPr>
            <a:lvl2pPr>
              <a:lnSpc>
                <a:spcPct val="110000"/>
              </a:lnSpc>
              <a:spcBef>
                <a:spcPts val="1000"/>
              </a:spcBef>
              <a:defRPr sz="2400">
                <a:solidFill>
                  <a:schemeClr val="tx2"/>
                </a:solidFill>
              </a:defRPr>
            </a:lvl2pPr>
            <a:lvl3pPr marL="864000" indent="0" algn="ctr">
              <a:lnSpc>
                <a:spcPct val="100000"/>
              </a:lnSpc>
              <a:spcBef>
                <a:spcPts val="0"/>
              </a:spcBef>
              <a:buFont typeface="Arial" panose="020B0604020202020204" pitchFamily="34" charset="0"/>
              <a:buNone/>
              <a:defRPr sz="2000">
                <a:solidFill>
                  <a:schemeClr val="tx2"/>
                </a:solidFill>
              </a:defRPr>
            </a:lvl3pPr>
            <a:lvl4pPr>
              <a:lnSpc>
                <a:spcPct val="110000"/>
              </a:lnSpc>
              <a:defRPr/>
            </a:lvl4pPr>
            <a:lvl5pPr>
              <a:lnSpc>
                <a:spcPct val="110000"/>
              </a:lnSpc>
              <a:defRPr/>
            </a:lvl5pPr>
          </a:lstStyle>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sv-SE" dirty="0"/>
            </a:br>
            <a:br>
              <a:rPr lang="sv-SE" dirty="0"/>
            </a:br>
            <a:br>
              <a:rPr lang="sv-SE" dirty="0"/>
            </a:br>
            <a:br>
              <a:rPr lang="sv-SE" dirty="0"/>
            </a:br>
            <a:br>
              <a:rPr lang="sv-SE" dirty="0"/>
            </a:br>
            <a:r>
              <a:rPr lang="sv-SE" dirty="0"/>
              <a:t>	      </a:t>
            </a:r>
          </a:p>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       </a:t>
            </a:r>
            <a:br>
              <a:rPr lang="sv-SE" dirty="0"/>
            </a:br>
            <a:r>
              <a:rPr lang="sv-SE" dirty="0"/>
              <a:t>         Välj ikon och infoga </a:t>
            </a:r>
            <a:endParaRPr lang="en-US" dirty="0"/>
          </a:p>
        </p:txBody>
      </p:sp>
      <p:sp>
        <p:nvSpPr>
          <p:cNvPr id="9" name="Platshållare för datum 3">
            <a:extLst>
              <a:ext uri="{FF2B5EF4-FFF2-40B4-BE49-F238E27FC236}">
                <a16:creationId xmlns:a16="http://schemas.microsoft.com/office/drawing/2014/main" id="{4E0B0FE2-E5A1-BE14-1AD7-F11C3D70D296}"/>
              </a:ext>
            </a:extLst>
          </p:cNvPr>
          <p:cNvSpPr>
            <a:spLocks noGrp="1"/>
          </p:cNvSpPr>
          <p:nvPr>
            <p:ph type="dt" sz="half" idx="10"/>
          </p:nvPr>
        </p:nvSpPr>
        <p:spPr>
          <a:xfrm>
            <a:off x="609600" y="6530791"/>
            <a:ext cx="1060175" cy="354182"/>
          </a:xfrm>
          <a:prstGeom prst="rect">
            <a:avLst/>
          </a:prstGeom>
        </p:spPr>
        <p:txBody>
          <a:bodyPr/>
          <a:lstStyle/>
          <a:p>
            <a:fld id="{E0FE638B-B983-49DA-8849-8ECEE52DAC0E}" type="datetime1">
              <a:rPr lang="sv-SE" smtClean="0"/>
              <a:t>2024-10-22</a:t>
            </a:fld>
            <a:endParaRPr lang="sv-SE" dirty="0"/>
          </a:p>
        </p:txBody>
      </p:sp>
      <p:sp>
        <p:nvSpPr>
          <p:cNvPr id="10" name="Platshållare för sidfot 4">
            <a:extLst>
              <a:ext uri="{FF2B5EF4-FFF2-40B4-BE49-F238E27FC236}">
                <a16:creationId xmlns:a16="http://schemas.microsoft.com/office/drawing/2014/main" id="{F8DA2FBF-EA5B-22FE-04EC-31E4FD70FCF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1" name="Platshållare för bildnummer 5">
            <a:extLst>
              <a:ext uri="{FF2B5EF4-FFF2-40B4-BE49-F238E27FC236}">
                <a16:creationId xmlns:a16="http://schemas.microsoft.com/office/drawing/2014/main" id="{303A1DB8-A381-F782-B96A-BEBB198BF873}"/>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867329930"/>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4133">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a:xfrm>
            <a:off x="584754" y="6525320"/>
            <a:ext cx="1154594" cy="365125"/>
          </a:xfrm>
        </p:spPr>
        <p:txBody>
          <a:bodyPr/>
          <a:lstStyle/>
          <a:p>
            <a:fld id="{7AF0342D-37FA-4C00-A228-9B348A93512B}" type="datetime1">
              <a:rPr lang="sv-SE" smtClean="0"/>
              <a:t>2024-10-22</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582276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741B80ED-2DF2-41F0-8445-2C1FA01E6180}" type="datetime1">
              <a:rPr lang="sv-SE" smtClean="0"/>
              <a:t>2024-10-22</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414231615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Helsides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a:lvl1pPr>
          </a:lstStyle>
          <a:p>
            <a:r>
              <a:rPr lang="sv-SE"/>
              <a:t>Klicka på bildikonen och infoga bild, den fyller ut 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format</a:t>
            </a:r>
            <a:endParaRPr lang="en-US"/>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160305250"/>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vå delar Halv färg">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a:xfrm>
            <a:off x="609600" y="360000"/>
            <a:ext cx="5111750" cy="1143000"/>
          </a:xfrm>
        </p:spPr>
        <p:txBody>
          <a:bodyPr/>
          <a:lstStyle>
            <a:lvl1pPr>
              <a:defRPr>
                <a:solidFill>
                  <a:schemeClr val="bg2"/>
                </a:solidFill>
              </a:defRPr>
            </a:lvl1pPr>
          </a:lstStyle>
          <a:p>
            <a:r>
              <a:rPr lang="sv-SE"/>
              <a:t>Klicka här för att ändra 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solidFill>
                  <a:schemeClr val="bg2"/>
                </a:solidFill>
              </a:defRPr>
            </a:lvl1pPr>
            <a:lvl2pPr>
              <a:spcBef>
                <a:spcPts val="1000"/>
              </a:spcBef>
              <a:defRPr>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425021385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Halvsides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a:xfrm>
            <a:off x="609600" y="274638"/>
            <a:ext cx="5181600" cy="1143000"/>
          </a:xfrm>
        </p:spPr>
        <p:txBody>
          <a:bodyPr/>
          <a:lstStyle>
            <a:lvl1pPr>
              <a:defRPr sz="3200"/>
            </a:lvl1pPr>
          </a:lstStyle>
          <a:p>
            <a:r>
              <a:rPr lang="sv-SE"/>
              <a:t>Klicka här för att ändra format</a:t>
            </a:r>
            <a:endParaRPr lang="en-US"/>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nSpc>
                <a:spcPct val="140000"/>
              </a:lnSpc>
              <a:buFontTx/>
              <a:buNone/>
              <a:defRPr sz="2000"/>
            </a:lvl1pPr>
          </a:lstStyle>
          <a:p>
            <a:r>
              <a:rPr lang="sv-SE"/>
              <a:t>Klicka på bildikonen och infoga bild, den fyller ut platshållaren med rundat hörn</a:t>
            </a:r>
            <a:endParaRPr lang="en-US"/>
          </a:p>
        </p:txBody>
      </p:sp>
    </p:spTree>
    <p:extLst>
      <p:ext uri="{BB962C8B-B14F-4D97-AF65-F5344CB8AC3E}">
        <p14:creationId xmlns:p14="http://schemas.microsoft.com/office/powerpoint/2010/main" val="431722499"/>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vå delar_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85B4B7-5AE1-4750-B874-5A20621B1D61}"/>
              </a:ext>
            </a:extLst>
          </p:cNvPr>
          <p:cNvSpPr>
            <a:spLocks noGrp="1"/>
          </p:cNvSpPr>
          <p:nvPr>
            <p:ph type="title"/>
          </p:nvPr>
        </p:nvSpPr>
        <p:spPr>
          <a:xfrm>
            <a:off x="874713" y="397594"/>
            <a:ext cx="10442575" cy="428625"/>
          </a:xfrm>
          <a:prstGeom prst="rect">
            <a:avLst/>
          </a:prstGeom>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360582DE-F9C0-4916-AF89-F88A12F478A6}"/>
              </a:ext>
            </a:extLst>
          </p:cNvPr>
          <p:cNvSpPr>
            <a:spLocks noGrp="1"/>
          </p:cNvSpPr>
          <p:nvPr>
            <p:ph sz="half" idx="1"/>
          </p:nvPr>
        </p:nvSpPr>
        <p:spPr>
          <a:xfrm>
            <a:off x="874713" y="1412875"/>
            <a:ext cx="5005387" cy="4032250"/>
          </a:xfrm>
          <a:prstGeom prst="rect">
            <a:avLst/>
          </a:prstGeom>
        </p:spPr>
        <p:txBody>
          <a:bodyPr lIns="0" tIns="0" rIns="0" bIns="0"/>
          <a:lstStyle>
            <a:lvl1pPr marL="252000" indent="-252000">
              <a:defRPr/>
            </a:lvl1pPr>
            <a:lvl2pPr marL="504000" indent="-252000">
              <a:defRPr/>
            </a:lvl2pPr>
            <a:lvl3pPr marL="756000" indent="-252000">
              <a:defRPr/>
            </a:lvl3pPr>
            <a:lvl4pPr marL="756000" indent="-252000">
              <a:defRPr/>
            </a:lvl4pPr>
            <a:lvl5pPr marL="756000" indent="-2520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74E0A84-0E28-4326-8A7E-2325C95BB070}"/>
              </a:ext>
            </a:extLst>
          </p:cNvPr>
          <p:cNvSpPr>
            <a:spLocks noGrp="1"/>
          </p:cNvSpPr>
          <p:nvPr>
            <p:ph sz="half" idx="2"/>
          </p:nvPr>
        </p:nvSpPr>
        <p:spPr>
          <a:xfrm>
            <a:off x="6311901" y="1412875"/>
            <a:ext cx="5005385" cy="4032250"/>
          </a:xfrm>
          <a:prstGeom prst="rect">
            <a:avLst/>
          </a:prstGeom>
        </p:spPr>
        <p:txBody>
          <a:bodyPr lIns="0" tIns="0" rIns="0" bIns="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88525781"/>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p:nvPr>
        </p:nvSpPr>
        <p:spPr>
          <a:xfrm>
            <a:off x="831850" y="1709738"/>
            <a:ext cx="10515600" cy="2852737"/>
          </a:xfrm>
        </p:spPr>
        <p:txBody>
          <a:bodyPr anchor="b"/>
          <a:lstStyle>
            <a:lvl1pPr>
              <a:defRPr sz="5000">
                <a:solidFill>
                  <a:schemeClr val="tx2"/>
                </a:solidFill>
              </a:defRPr>
            </a:lvl1pPr>
          </a:lstStyle>
          <a:p>
            <a:r>
              <a:rPr lang="sv-SE"/>
              <a:t>Klicka här för att ändra format</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68773054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Två delar två färger">
    <p:bg>
      <p:bgPr>
        <a:solidFill>
          <a:schemeClr val="accent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599" y="360000"/>
            <a:ext cx="5181599" cy="1143000"/>
          </a:xfrm>
        </p:spPr>
        <p:txBody>
          <a:bodyPr/>
          <a:lstStyle>
            <a:lvl1pPr>
              <a:defRPr sz="3600">
                <a:solidFill>
                  <a:schemeClr val="tx2"/>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dirty="0"/>
              <a:t>Skriv text här</a:t>
            </a:r>
          </a:p>
          <a:p>
            <a:pPr lvl="1"/>
            <a:r>
              <a:rPr lang="sv-SE" dirty="0"/>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bg2"/>
                </a:solidFill>
              </a:defRPr>
            </a:lvl1pPr>
            <a:lvl2pPr>
              <a:lnSpc>
                <a:spcPct val="110000"/>
              </a:lnSpc>
              <a:spcBef>
                <a:spcPts val="1000"/>
              </a:spcBef>
              <a:defRPr sz="2400">
                <a:solidFill>
                  <a:schemeClr val="bg2"/>
                </a:solidFill>
              </a:defRPr>
            </a:lvl2pPr>
            <a:lvl3pPr marL="914400" indent="0">
              <a:lnSpc>
                <a:spcPct val="110000"/>
              </a:lnSpc>
              <a:buNone/>
              <a:defRPr sz="2000">
                <a:solidFill>
                  <a:schemeClr val="bg2"/>
                </a:solidFill>
              </a:defRPr>
            </a:lvl3pPr>
            <a:lvl4pPr>
              <a:lnSpc>
                <a:spcPct val="110000"/>
              </a:lnSpc>
              <a:defRPr/>
            </a:lvl4pPr>
            <a:lvl5pPr>
              <a:lnSpc>
                <a:spcPct val="110000"/>
              </a:lnSpc>
              <a:defRPr/>
            </a:lvl5pPr>
          </a:lstStyle>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br>
              <a:rPr lang="sv-SE" dirty="0"/>
            </a:br>
            <a:br>
              <a:rPr lang="sv-SE" dirty="0"/>
            </a:br>
            <a:br>
              <a:rPr lang="sv-SE" dirty="0"/>
            </a:br>
            <a:br>
              <a:rPr lang="sv-SE" dirty="0"/>
            </a:br>
            <a:r>
              <a:rPr lang="sv-SE" dirty="0"/>
              <a:t> </a:t>
            </a:r>
          </a:p>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lang="sv-SE" dirty="0"/>
              <a:t>    </a:t>
            </a:r>
            <a:br>
              <a:rPr lang="sv-SE" dirty="0"/>
            </a:br>
            <a:r>
              <a:rPr lang="sv-SE" dirty="0"/>
              <a:t>        Välj ikon och infoga </a:t>
            </a:r>
            <a:endParaRPr lang="en-US" dirty="0"/>
          </a:p>
          <a:p>
            <a:pPr lvl="2"/>
            <a:endParaRPr lang="en-US" dirty="0"/>
          </a:p>
        </p:txBody>
      </p:sp>
      <p:sp>
        <p:nvSpPr>
          <p:cNvPr id="10" name="Platshållare för datum 3">
            <a:extLst>
              <a:ext uri="{FF2B5EF4-FFF2-40B4-BE49-F238E27FC236}">
                <a16:creationId xmlns:a16="http://schemas.microsoft.com/office/drawing/2014/main" id="{88D03FBB-21E9-F008-E283-AC075F25E477}"/>
              </a:ext>
            </a:extLst>
          </p:cNvPr>
          <p:cNvSpPr>
            <a:spLocks noGrp="1"/>
          </p:cNvSpPr>
          <p:nvPr>
            <p:ph type="dt" sz="half" idx="10"/>
          </p:nvPr>
        </p:nvSpPr>
        <p:spPr>
          <a:xfrm>
            <a:off x="609600" y="6530791"/>
            <a:ext cx="1060175" cy="354182"/>
          </a:xfrm>
          <a:prstGeom prst="rect">
            <a:avLst/>
          </a:prstGeom>
        </p:spPr>
        <p:txBody>
          <a:bodyPr/>
          <a:lstStyle/>
          <a:p>
            <a:fld id="{EE2A05A5-1053-4521-A641-398E3840E3CC}" type="datetime1">
              <a:rPr lang="sv-SE" smtClean="0"/>
              <a:t>2024-10-22</a:t>
            </a:fld>
            <a:endParaRPr lang="sv-SE" dirty="0"/>
          </a:p>
        </p:txBody>
      </p:sp>
      <p:sp>
        <p:nvSpPr>
          <p:cNvPr id="11" name="Platshållare för sidfot 4">
            <a:extLst>
              <a:ext uri="{FF2B5EF4-FFF2-40B4-BE49-F238E27FC236}">
                <a16:creationId xmlns:a16="http://schemas.microsoft.com/office/drawing/2014/main" id="{F51FF841-B022-4350-1DDE-49C4EA07526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04A3BADF-81F6-BE5B-EF7B-1C79884EBE3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4191718038"/>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4133">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vå delar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bg2"/>
                </a:solidFill>
              </a:defRPr>
            </a:lvl1pPr>
          </a:lstStyle>
          <a:p>
            <a:r>
              <a:rPr lang="sv-SE" dirty="0"/>
              <a:t>Klicka här för att ändra rubrik</a:t>
            </a:r>
            <a:endParaRPr lang="en-US" dirty="0"/>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bg2"/>
              </a:buClr>
              <a:defRPr sz="2800">
                <a:solidFill>
                  <a:schemeClr val="bg2"/>
                </a:solidFill>
              </a:defRPr>
            </a:lvl1pPr>
            <a:lvl2pPr>
              <a:lnSpc>
                <a:spcPct val="110000"/>
              </a:lnSpc>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dirty="0"/>
              <a:t>Skriv text här</a:t>
            </a:r>
          </a:p>
          <a:p>
            <a:pPr lvl="1"/>
            <a:r>
              <a:rPr lang="sv-SE" dirty="0"/>
              <a:t>Nivå två</a:t>
            </a:r>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8" name="Platshållare för datum 4">
            <a:extLst>
              <a:ext uri="{FF2B5EF4-FFF2-40B4-BE49-F238E27FC236}">
                <a16:creationId xmlns:a16="http://schemas.microsoft.com/office/drawing/2014/main" id="{977FB61D-B955-2B9F-074D-81DF54168375}"/>
              </a:ext>
            </a:extLst>
          </p:cNvPr>
          <p:cNvSpPr>
            <a:spLocks noGrp="1"/>
          </p:cNvSpPr>
          <p:nvPr>
            <p:ph type="dt" sz="half" idx="10"/>
          </p:nvPr>
        </p:nvSpPr>
        <p:spPr>
          <a:xfrm>
            <a:off x="584754" y="6525320"/>
            <a:ext cx="1085021" cy="365125"/>
          </a:xfrm>
          <a:prstGeom prst="rect">
            <a:avLst/>
          </a:prstGeom>
        </p:spPr>
        <p:txBody>
          <a:bodyPr/>
          <a:lstStyle/>
          <a:p>
            <a:fld id="{3556A118-873A-4B52-9003-0908E6B2540D}" type="datetime1">
              <a:rPr lang="sv-SE" smtClean="0"/>
              <a:t>2024-10-22</a:t>
            </a:fld>
            <a:endParaRPr lang="sv-SE" dirty="0"/>
          </a:p>
        </p:txBody>
      </p:sp>
      <p:sp>
        <p:nvSpPr>
          <p:cNvPr id="9" name="Platshållare för datum 3">
            <a:extLst>
              <a:ext uri="{FF2B5EF4-FFF2-40B4-BE49-F238E27FC236}">
                <a16:creationId xmlns:a16="http://schemas.microsoft.com/office/drawing/2014/main" id="{8FC0B61D-7C97-F933-FE5D-D75EED9056F8}"/>
              </a:ext>
            </a:extLst>
          </p:cNvPr>
          <p:cNvSpPr txBox="1">
            <a:spLocks/>
          </p:cNvSpPr>
          <p:nvPr/>
        </p:nvSpPr>
        <p:spPr>
          <a:xfrm>
            <a:off x="609600" y="6530791"/>
            <a:ext cx="1060175" cy="354182"/>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317976-8A7C-4CAB-BF0F-0DC203C803A3}" type="datetime1">
              <a:rPr lang="sv-SE" smtClean="0"/>
              <a:pPr/>
              <a:t>2024-10-22</a:t>
            </a:fld>
            <a:endParaRPr lang="sv-SE" dirty="0"/>
          </a:p>
        </p:txBody>
      </p:sp>
      <p:sp>
        <p:nvSpPr>
          <p:cNvPr id="10" name="Platshållare för bildnummer 5">
            <a:extLst>
              <a:ext uri="{FF2B5EF4-FFF2-40B4-BE49-F238E27FC236}">
                <a16:creationId xmlns:a16="http://schemas.microsoft.com/office/drawing/2014/main" id="{225F7BBE-36A5-C806-7DFF-266F0BB893C6}"/>
              </a:ext>
            </a:extLst>
          </p:cNvPr>
          <p:cNvSpPr txBox="1">
            <a:spLocks/>
          </p:cNvSpPr>
          <p:nvPr/>
        </p:nvSpPr>
        <p:spPr>
          <a:xfrm>
            <a:off x="11226248" y="6513520"/>
            <a:ext cx="679180" cy="38872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4730AA7-F777-4CAC-8CCC-AEA20B9348DC}" type="slidenum">
              <a:rPr lang="sv-SE" smtClean="0"/>
              <a:pPr/>
              <a:t>‹#›</a:t>
            </a:fld>
            <a:endParaRPr lang="sv-SE" dirty="0"/>
          </a:p>
        </p:txBody>
      </p:sp>
    </p:spTree>
    <p:extLst>
      <p:ext uri="{BB962C8B-B14F-4D97-AF65-F5344CB8AC3E}">
        <p14:creationId xmlns:p14="http://schemas.microsoft.com/office/powerpoint/2010/main" val="619757359"/>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image" Target="../media/image4.png"/><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735153"/>
          </a:xfrm>
          <a:prstGeom prst="rect">
            <a:avLst/>
          </a:prstGeom>
        </p:spPr>
        <p:txBody>
          <a:bodyPr vert="horz" lIns="91440" tIns="45720" rIns="91440" bIns="45720" rtlCol="0" anchor="t" anchorCtr="0">
            <a:noAutofit/>
          </a:bodyPr>
          <a:lstStyle/>
          <a:p>
            <a:r>
              <a:rPr lang="en-US" dirty="0"/>
              <a:t>Klicka här för </a:t>
            </a:r>
            <a:r>
              <a:rPr lang="en-US" dirty="0" err="1"/>
              <a:t>att</a:t>
            </a:r>
            <a:r>
              <a:rPr lang="en-US" dirty="0"/>
              <a:t> </a:t>
            </a:r>
            <a:r>
              <a:rPr lang="en-US" dirty="0" err="1"/>
              <a:t>ändra</a:t>
            </a:r>
            <a:r>
              <a:rPr lang="en-US" dirty="0"/>
              <a:t> </a:t>
            </a:r>
            <a:r>
              <a:rPr lang="en-US" dirty="0" err="1"/>
              <a:t>rubrikformat</a:t>
            </a:r>
            <a:endParaRPr lang="en-US" dirty="0"/>
          </a:p>
        </p:txBody>
      </p:sp>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201479"/>
            <a:ext cx="10972800" cy="4924685"/>
          </a:xfrm>
          <a:prstGeom prst="rect">
            <a:avLst/>
          </a:prstGeom>
        </p:spPr>
        <p:txBody>
          <a:bodyPr vert="horz" lIns="91440" tIns="45720" rIns="91440" bIns="45720" rtlCol="0">
            <a:noAutofit/>
          </a:bodyPr>
          <a:lstStyle/>
          <a:p>
            <a:pPr lvl="0"/>
            <a:r>
              <a:rPr lang="en-US" dirty="0"/>
              <a:t>Klicka här för att ändra format på bakgrundstexten</a:t>
            </a:r>
          </a:p>
          <a:p>
            <a:pPr lvl="1"/>
            <a:r>
              <a:rPr lang="en-US" dirty="0"/>
              <a:t>Nivå två</a:t>
            </a:r>
          </a:p>
          <a:p>
            <a:pPr lvl="2"/>
            <a:r>
              <a:rPr lang="en-US" dirty="0" err="1"/>
              <a:t>Nivå</a:t>
            </a:r>
            <a:r>
              <a:rPr lang="en-US" dirty="0"/>
              <a:t> </a:t>
            </a:r>
            <a:r>
              <a:rPr lang="en-US" dirty="0" err="1"/>
              <a:t>tre</a:t>
            </a:r>
            <a:endParaRPr lang="en-US" dirty="0"/>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A4B8-A0BB-4502-821F-7B06CCF7898B}" type="datetime1">
              <a:rPr lang="sv-SE" smtClean="0"/>
              <a:t>2024-10-22</a:t>
            </a:fld>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p:nvPicPr>
        <p:blipFill>
          <a:blip r:embed="rId40" cstate="screen">
            <a:extLst>
              <a:ext uri="{28A0092B-C50C-407E-A947-70E740481C1C}">
                <a14:useLocalDpi xmlns:a14="http://schemas.microsoft.com/office/drawing/2010/main" val="0"/>
              </a:ext>
            </a:extLst>
          </a:blip>
          <a:srcRect l="2496" t="2553"/>
          <a:stretch>
            <a:fillRect/>
          </a:stretch>
        </p:blipFill>
        <p:spPr bwMode="auto">
          <a:xfrm>
            <a:off x="-12700" y="5457"/>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a:extLst>
              <a:ext uri="{FF2B5EF4-FFF2-40B4-BE49-F238E27FC236}">
                <a16:creationId xmlns:a16="http://schemas.microsoft.com/office/drawing/2014/main" id="{8D341EC8-D59E-2394-5413-AB70A2CA75C4}"/>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
        <p:nvSpPr>
          <p:cNvPr id="5" name="textruta 4">
            <a:extLst>
              <a:ext uri="{FF2B5EF4-FFF2-40B4-BE49-F238E27FC236}">
                <a16:creationId xmlns:a16="http://schemas.microsoft.com/office/drawing/2014/main" id="{C8974B03-E897-61A9-F4CB-487EC7A1EDCE}"/>
              </a:ext>
            </a:extLst>
          </p:cNvPr>
          <p:cNvSpPr txBox="1"/>
          <p:nvPr userDrawn="1"/>
        </p:nvSpPr>
        <p:spPr>
          <a:xfrm>
            <a:off x="761137" y="6597650"/>
            <a:ext cx="1077912" cy="215444"/>
          </a:xfrm>
          <a:prstGeom prst="rect">
            <a:avLst/>
          </a:prstGeom>
          <a:noFill/>
        </p:spPr>
        <p:txBody>
          <a:bodyPr>
            <a:spAutoFit/>
          </a:bodyPr>
          <a:lstStyle/>
          <a:p>
            <a:pPr>
              <a:defRPr/>
            </a:pPr>
            <a:r>
              <a:rPr lang="sv-SE" sz="800" dirty="0">
                <a:solidFill>
                  <a:schemeClr val="bg1">
                    <a:lumMod val="75000"/>
                  </a:schemeClr>
                </a:solidFill>
                <a:latin typeface="News Gothic Std" panose="020B0506020203020204" pitchFamily="34" charset="0"/>
                <a:cs typeface="Arial" panose="020B0604020202020204" pitchFamily="34" charset="0"/>
              </a:rPr>
              <a:t>2024--06--05</a:t>
            </a:r>
          </a:p>
        </p:txBody>
      </p:sp>
    </p:spTree>
    <p:extLst>
      <p:ext uri="{BB962C8B-B14F-4D97-AF65-F5344CB8AC3E}">
        <p14:creationId xmlns:p14="http://schemas.microsoft.com/office/powerpoint/2010/main" val="4415675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Lst>
  <p:hf sldNum="0" hdr="0" ftr="0" dt="0"/>
  <p:txStyles>
    <p:titleStyle>
      <a:lvl1pPr algn="l" defTabSz="914400" rtl="0" eaLnBrk="1" latinLnBrk="0" hangingPunct="1">
        <a:lnSpc>
          <a:spcPct val="11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735153"/>
          </a:xfrm>
          <a:prstGeom prst="rect">
            <a:avLst/>
          </a:prstGeom>
        </p:spPr>
        <p:txBody>
          <a:bodyPr vert="horz" lIns="91440" tIns="45720" rIns="91440" bIns="45720" rtlCol="0" anchor="t" anchorCtr="0">
            <a:noAutofit/>
          </a:bodyPr>
          <a:lstStyle/>
          <a:p>
            <a:r>
              <a:rPr lang="en-US"/>
              <a:t>Klicka här för </a:t>
            </a:r>
            <a:r>
              <a:rPr lang="en-US" err="1"/>
              <a:t>att</a:t>
            </a:r>
            <a:r>
              <a:rPr lang="en-US"/>
              <a:t> </a:t>
            </a:r>
            <a:r>
              <a:rPr lang="en-US" err="1"/>
              <a:t>ändra</a:t>
            </a:r>
            <a:r>
              <a:rPr lang="en-US"/>
              <a:t> </a:t>
            </a:r>
            <a:r>
              <a:rPr lang="en-US" err="1"/>
              <a:t>rubrikformat</a:t>
            </a:r>
            <a:endParaRPr lang="en-US"/>
          </a:p>
        </p:txBody>
      </p:sp>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201479"/>
            <a:ext cx="10972800" cy="4924685"/>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err="1"/>
              <a:t>Nivå</a:t>
            </a:r>
            <a:r>
              <a:rPr lang="en-US"/>
              <a:t> </a:t>
            </a:r>
            <a:r>
              <a:rPr lang="en-US" err="1"/>
              <a:t>tre</a:t>
            </a:r>
            <a:endParaRPr lang="en-US"/>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01E74-C129-49CC-A8E9-55F17C697E65}" type="datetimeFigureOut">
              <a:rPr lang="sv-SE" smtClean="0"/>
              <a:t>2024-10-22</a:t>
            </a:fld>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p:nvPicPr>
        <p:blipFill>
          <a:blip r:embed="rId40" cstate="screen">
            <a:extLst>
              <a:ext uri="{28A0092B-C50C-407E-A947-70E740481C1C}">
                <a14:useLocalDpi xmlns:a14="http://schemas.microsoft.com/office/drawing/2010/main" val="0"/>
              </a:ext>
            </a:extLst>
          </a:blip>
          <a:srcRect l="2496" t="2553"/>
          <a:stretch>
            <a:fillRect/>
          </a:stretch>
        </p:blipFill>
        <p:spPr bwMode="auto">
          <a:xfrm>
            <a:off x="-12700" y="5457"/>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a:extLst>
              <a:ext uri="{FF2B5EF4-FFF2-40B4-BE49-F238E27FC236}">
                <a16:creationId xmlns:a16="http://schemas.microsoft.com/office/drawing/2014/main" id="{8D341EC8-D59E-2394-5413-AB70A2CA75C4}"/>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pic>
        <p:nvPicPr>
          <p:cNvPr id="5" name="Bildobjekt 5">
            <a:extLst>
              <a:ext uri="{FF2B5EF4-FFF2-40B4-BE49-F238E27FC236}">
                <a16:creationId xmlns:a16="http://schemas.microsoft.com/office/drawing/2014/main" id="{14A3BAC3-F73E-47E6-215D-B887BBB70588}"/>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5">
            <a:extLst>
              <a:ext uri="{FF2B5EF4-FFF2-40B4-BE49-F238E27FC236}">
                <a16:creationId xmlns:a16="http://schemas.microsoft.com/office/drawing/2014/main" id="{C1F4930C-CB65-1CA6-7225-1CDCC1894E2E}"/>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ruta 8">
            <a:extLst>
              <a:ext uri="{FF2B5EF4-FFF2-40B4-BE49-F238E27FC236}">
                <a16:creationId xmlns:a16="http://schemas.microsoft.com/office/drawing/2014/main" id="{55DEE700-2346-325C-8FBB-C49E32067DDF}"/>
              </a:ext>
            </a:extLst>
          </p:cNvPr>
          <p:cNvSpPr txBox="1"/>
          <p:nvPr/>
        </p:nvSpPr>
        <p:spPr>
          <a:xfrm>
            <a:off x="761137" y="6597650"/>
            <a:ext cx="1077912" cy="215444"/>
          </a:xfrm>
          <a:prstGeom prst="rect">
            <a:avLst/>
          </a:prstGeom>
          <a:noFill/>
        </p:spPr>
        <p:txBody>
          <a:bodyPr>
            <a:spAutoFit/>
          </a:bodyPr>
          <a:lstStyle/>
          <a:p>
            <a:pPr>
              <a:defRPr/>
            </a:pPr>
            <a:r>
              <a:rPr lang="sv-SE" sz="800" dirty="0">
                <a:solidFill>
                  <a:schemeClr val="bg1">
                    <a:lumMod val="75000"/>
                  </a:schemeClr>
                </a:solidFill>
                <a:latin typeface="News Gothic Std" panose="020B0506020203020204" pitchFamily="34" charset="0"/>
                <a:cs typeface="Arial" panose="020B0604020202020204" pitchFamily="34" charset="0"/>
              </a:rPr>
              <a:t>2024--06--05</a:t>
            </a:r>
          </a:p>
        </p:txBody>
      </p:sp>
    </p:spTree>
    <p:extLst>
      <p:ext uri="{BB962C8B-B14F-4D97-AF65-F5344CB8AC3E}">
        <p14:creationId xmlns:p14="http://schemas.microsoft.com/office/powerpoint/2010/main" val="991683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Lst>
  <p:hf sldNum="0" hdr="0" ftr="0" dt="0"/>
  <p:txStyles>
    <p:titleStyle>
      <a:lvl1pPr algn="l" defTabSz="914400" rtl="0" eaLnBrk="1" latinLnBrk="0" hangingPunct="1">
        <a:lnSpc>
          <a:spcPct val="11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00">
          <p15:clr>
            <a:srgbClr val="F26B43"/>
          </p15:clr>
        </p15:guide>
        <p15:guide id="4" pos="7129">
          <p15:clr>
            <a:srgbClr val="F26B43"/>
          </p15:clr>
        </p15:guide>
        <p15:guide id="5" pos="3840">
          <p15:clr>
            <a:srgbClr val="F26B43"/>
          </p15:clr>
        </p15:guide>
        <p15:guide id="6" pos="551">
          <p15:clr>
            <a:srgbClr val="F26B43"/>
          </p15:clr>
        </p15:guide>
        <p15:guide id="7" orient="horz" pos="890">
          <p15:clr>
            <a:srgbClr val="F26B43"/>
          </p15:clr>
        </p15:guide>
        <p15:guide id="8" orient="horz" pos="34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s://intra.skane.se/hemvister/sdv-programmet/djupa-textsidor/stod-och-verktyg2/presentationer"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7" Type="http://schemas.openxmlformats.org/officeDocument/2006/relationships/tags" Target="../tags/tag7.xml"/><Relationship Id="rId71" Type="http://schemas.openxmlformats.org/officeDocument/2006/relationships/image" Target="../media/image47.png"/><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slideLayout" Target="../slideLayouts/slideLayout36.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notesSlide" Target="../notesSlides/notesSlide20.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21" Type="http://schemas.openxmlformats.org/officeDocument/2006/relationships/tags" Target="../tags/tag89.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5" Type="http://schemas.openxmlformats.org/officeDocument/2006/relationships/notesSlide" Target="../notesSlides/notesSlide39.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tags" Target="../tags/tag88.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24" Type="http://schemas.openxmlformats.org/officeDocument/2006/relationships/slideLayout" Target="../slideLayouts/slideLayout36.xml"/><Relationship Id="rId5" Type="http://schemas.openxmlformats.org/officeDocument/2006/relationships/tags" Target="../tags/tag73.xml"/><Relationship Id="rId15" Type="http://schemas.openxmlformats.org/officeDocument/2006/relationships/tags" Target="../tags/tag83.xml"/><Relationship Id="rId23" Type="http://schemas.openxmlformats.org/officeDocument/2006/relationships/tags" Target="../tags/tag91.xml"/><Relationship Id="rId10" Type="http://schemas.openxmlformats.org/officeDocument/2006/relationships/tags" Target="../tags/tag78.xml"/><Relationship Id="rId19" Type="http://schemas.openxmlformats.org/officeDocument/2006/relationships/tags" Target="../tags/tag87.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 Id="rId22"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hyperlink" Target="https://play.mediaflow.com/ovp/17/57CFWQOX90" TargetMode="External"/><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hyperlink" Target="http://samarbetsyta.i.skane.se/sites/SDV/utrullning/_layouts/15/guestaccess.aspx?guestaccesstoken=24qfeO8jHf%2fM2BvtZ2FhPYIHAvQMgpv%2frNPnFsOwIB0%3d&amp;docid=2_1cfa2065d74ef4c3a91c4fd65501ea2fc&amp;rev=1" TargetMode="Externa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42.xml"/><Relationship Id="rId16" Type="http://schemas.openxmlformats.org/officeDocument/2006/relationships/image" Target="../media/image70.svg"/><Relationship Id="rId1" Type="http://schemas.openxmlformats.org/officeDocument/2006/relationships/slideLayout" Target="../slideLayouts/slideLayout36.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5.xml"/><Relationship Id="rId1" Type="http://schemas.openxmlformats.org/officeDocument/2006/relationships/slideLayout" Target="../slideLayouts/slideLayout34.xml"/><Relationship Id="rId5" Type="http://schemas.openxmlformats.org/officeDocument/2006/relationships/image" Target="../media/image78.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3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37.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7.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37.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37.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34.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86.png"/><Relationship Id="rId12"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image" Target="../media/image8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a:t>Huvudpresentation om </a:t>
            </a:r>
            <a:br>
              <a:rPr lang="sv-SE"/>
            </a:br>
            <a:r>
              <a:rPr lang="sv-SE"/>
              <a:t>Skånes digitala vårdsystem (SDV)</a:t>
            </a:r>
          </a:p>
        </p:txBody>
      </p:sp>
      <p:sp>
        <p:nvSpPr>
          <p:cNvPr id="4" name="Underrubrik 3"/>
          <p:cNvSpPr>
            <a:spLocks noGrp="1"/>
          </p:cNvSpPr>
          <p:nvPr>
            <p:ph type="subTitle" idx="1"/>
          </p:nvPr>
        </p:nvSpPr>
        <p:spPr>
          <a:noFill/>
        </p:spPr>
        <p:txBody>
          <a:bodyPr/>
          <a:lstStyle/>
          <a:p>
            <a:r>
              <a:rPr lang="sv-SE" sz="2400" dirty="0"/>
              <a:t>2024-06-05</a:t>
            </a:r>
            <a:endParaRPr lang="sv-SE" sz="2400" dirty="0">
              <a:solidFill>
                <a:schemeClr val="tx1"/>
              </a:solidFill>
            </a:endParaRPr>
          </a:p>
        </p:txBody>
      </p:sp>
      <p:sp>
        <p:nvSpPr>
          <p:cNvPr id="2" name="Rektangel 1"/>
          <p:cNvSpPr/>
          <p:nvPr/>
        </p:nvSpPr>
        <p:spPr>
          <a:xfrm>
            <a:off x="3048000" y="4135122"/>
            <a:ext cx="6096000" cy="646331"/>
          </a:xfrm>
          <a:prstGeom prst="rect">
            <a:avLst/>
          </a:prstGeom>
        </p:spPr>
        <p:txBody>
          <a:bodyPr>
            <a:spAutoFit/>
          </a:bodyPr>
          <a:lstStyle/>
          <a:p>
            <a:pPr algn="ctr"/>
            <a:r>
              <a:rPr lang="sv-SE" b="1" dirty="0">
                <a:solidFill>
                  <a:schemeClr val="accent2"/>
                </a:solidFill>
              </a:rPr>
              <a:t>OBS! Spara hem bildspelet till dig själv </a:t>
            </a:r>
            <a:br>
              <a:rPr lang="sv-SE" b="1" dirty="0">
                <a:solidFill>
                  <a:schemeClr val="accent2"/>
                </a:solidFill>
              </a:rPr>
            </a:br>
            <a:r>
              <a:rPr lang="sv-SE" b="1" dirty="0">
                <a:solidFill>
                  <a:schemeClr val="accent2"/>
                </a:solidFill>
              </a:rPr>
              <a:t>innan du börjar jobba med din egen presentation! </a:t>
            </a:r>
          </a:p>
        </p:txBody>
      </p:sp>
    </p:spTree>
    <p:extLst>
      <p:ext uri="{BB962C8B-B14F-4D97-AF65-F5344CB8AC3E}">
        <p14:creationId xmlns:p14="http://schemas.microsoft.com/office/powerpoint/2010/main" val="335331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Rubrik 1"/>
          <p:cNvSpPr>
            <a:spLocks noGrp="1"/>
          </p:cNvSpPr>
          <p:nvPr>
            <p:ph type="title"/>
          </p:nvPr>
        </p:nvSpPr>
        <p:spPr/>
        <p:txBody>
          <a:bodyPr/>
          <a:lstStyle/>
          <a:p>
            <a:r>
              <a:rPr lang="sv-SE" altLang="sv-SE" sz="3200">
                <a:solidFill>
                  <a:schemeClr val="tx2"/>
                </a:solidFill>
              </a:rPr>
              <a:t>En sammanhållen miljö </a:t>
            </a:r>
            <a:r>
              <a:rPr lang="sv-SE" altLang="sv-SE" sz="3200"/>
              <a:t>blir säkrare, kostar mindre </a:t>
            </a:r>
            <a:br>
              <a:rPr lang="sv-SE" altLang="sv-SE" sz="3200"/>
            </a:br>
            <a:r>
              <a:rPr lang="sv-SE" altLang="sv-SE" sz="3200"/>
              <a:t>och ger rätt förutsättningar för framtiden:</a:t>
            </a:r>
          </a:p>
        </p:txBody>
      </p:sp>
      <p:grpSp>
        <p:nvGrpSpPr>
          <p:cNvPr id="9" name="Grupp 8">
            <a:extLst>
              <a:ext uri="{FF2B5EF4-FFF2-40B4-BE49-F238E27FC236}">
                <a16:creationId xmlns:a16="http://schemas.microsoft.com/office/drawing/2014/main" id="{FB5D79FD-4D07-76CF-3A7B-9A7EBB868D24}"/>
              </a:ext>
            </a:extLst>
          </p:cNvPr>
          <p:cNvGrpSpPr/>
          <p:nvPr/>
        </p:nvGrpSpPr>
        <p:grpSpPr>
          <a:xfrm>
            <a:off x="661707" y="2274722"/>
            <a:ext cx="10999461" cy="2181390"/>
            <a:chOff x="661708" y="2274722"/>
            <a:chExt cx="10138459" cy="2181390"/>
          </a:xfrm>
        </p:grpSpPr>
        <p:sp>
          <p:nvSpPr>
            <p:cNvPr id="18" name="Rektangel 17">
              <a:extLst>
                <a:ext uri="{FF2B5EF4-FFF2-40B4-BE49-F238E27FC236}">
                  <a16:creationId xmlns:a16="http://schemas.microsoft.com/office/drawing/2014/main" id="{B989D3E7-D315-D3D5-84F0-F2AE7C7F0E25}"/>
                </a:ext>
              </a:extLst>
            </p:cNvPr>
            <p:cNvSpPr/>
            <p:nvPr/>
          </p:nvSpPr>
          <p:spPr>
            <a:xfrm>
              <a:off x="715478" y="2274722"/>
              <a:ext cx="1802096" cy="1154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sv-SE" sz="2000" b="1">
                  <a:solidFill>
                    <a:schemeClr val="bg2"/>
                  </a:solidFill>
                </a:rPr>
                <a:t>Patient-säkerhet</a:t>
              </a:r>
            </a:p>
          </p:txBody>
        </p:sp>
        <p:sp>
          <p:nvSpPr>
            <p:cNvPr id="19" name="Rektangel 18">
              <a:extLst>
                <a:ext uri="{FF2B5EF4-FFF2-40B4-BE49-F238E27FC236}">
                  <a16:creationId xmlns:a16="http://schemas.microsoft.com/office/drawing/2014/main" id="{4BEFC95A-812C-02AD-ED4D-0D6E76D83FCD}"/>
                </a:ext>
              </a:extLst>
            </p:cNvPr>
            <p:cNvSpPr/>
            <p:nvPr/>
          </p:nvSpPr>
          <p:spPr>
            <a:xfrm>
              <a:off x="2648879" y="2274722"/>
              <a:ext cx="1802096" cy="1154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sv-SE" sz="2000" b="1">
                  <a:solidFill>
                    <a:schemeClr val="bg2"/>
                  </a:solidFill>
                </a:rPr>
                <a:t>Integritets-skydd</a:t>
              </a:r>
            </a:p>
          </p:txBody>
        </p:sp>
        <p:sp>
          <p:nvSpPr>
            <p:cNvPr id="20" name="Rektangel 19">
              <a:extLst>
                <a:ext uri="{FF2B5EF4-FFF2-40B4-BE49-F238E27FC236}">
                  <a16:creationId xmlns:a16="http://schemas.microsoft.com/office/drawing/2014/main" id="{2C4591A8-267A-2EE8-2D15-E08A9D75ADF4}"/>
                </a:ext>
              </a:extLst>
            </p:cNvPr>
            <p:cNvSpPr/>
            <p:nvPr/>
          </p:nvSpPr>
          <p:spPr>
            <a:xfrm>
              <a:off x="4582280" y="2274722"/>
              <a:ext cx="1802096" cy="1154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sv-SE" sz="2000" b="1">
                  <a:solidFill>
                    <a:schemeClr val="bg2"/>
                  </a:solidFill>
                </a:rPr>
                <a:t>Data-</a:t>
              </a:r>
              <a:br>
                <a:rPr lang="sv-SE" sz="2000" b="1">
                  <a:solidFill>
                    <a:schemeClr val="bg2"/>
                  </a:solidFill>
                </a:rPr>
              </a:br>
              <a:r>
                <a:rPr lang="sv-SE" sz="2000" b="1">
                  <a:solidFill>
                    <a:schemeClr val="bg2"/>
                  </a:solidFill>
                </a:rPr>
                <a:t>skydd</a:t>
              </a:r>
            </a:p>
          </p:txBody>
        </p:sp>
        <p:sp>
          <p:nvSpPr>
            <p:cNvPr id="21" name="Rektangel 20">
              <a:extLst>
                <a:ext uri="{FF2B5EF4-FFF2-40B4-BE49-F238E27FC236}">
                  <a16:creationId xmlns:a16="http://schemas.microsoft.com/office/drawing/2014/main" id="{B4D2FA0F-A53C-3A4C-8FB5-BB570D051403}"/>
                </a:ext>
              </a:extLst>
            </p:cNvPr>
            <p:cNvSpPr/>
            <p:nvPr/>
          </p:nvSpPr>
          <p:spPr>
            <a:xfrm>
              <a:off x="6515681" y="2274722"/>
              <a:ext cx="1802096" cy="1154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sv-SE" sz="2000" b="1">
                  <a:solidFill>
                    <a:schemeClr val="bg2"/>
                  </a:solidFill>
                </a:rPr>
                <a:t>Drift-</a:t>
              </a:r>
              <a:br>
                <a:rPr lang="sv-SE" sz="2000" b="1">
                  <a:solidFill>
                    <a:schemeClr val="bg2"/>
                  </a:solidFill>
                </a:rPr>
              </a:br>
              <a:r>
                <a:rPr lang="sv-SE" sz="2000" b="1">
                  <a:solidFill>
                    <a:schemeClr val="bg2"/>
                  </a:solidFill>
                </a:rPr>
                <a:t>säkerhet</a:t>
              </a:r>
            </a:p>
          </p:txBody>
        </p:sp>
        <p:sp>
          <p:nvSpPr>
            <p:cNvPr id="5" name="Pil: femhörning 4">
              <a:extLst>
                <a:ext uri="{FF2B5EF4-FFF2-40B4-BE49-F238E27FC236}">
                  <a16:creationId xmlns:a16="http://schemas.microsoft.com/office/drawing/2014/main" id="{A3C1AF1A-07B8-7AE5-C404-71B5A94290A2}"/>
                </a:ext>
              </a:extLst>
            </p:cNvPr>
            <p:cNvSpPr/>
            <p:nvPr/>
          </p:nvSpPr>
          <p:spPr>
            <a:xfrm>
              <a:off x="8449082" y="2274722"/>
              <a:ext cx="2351085" cy="1154278"/>
            </a:xfrm>
            <a:prstGeom prst="homePlate">
              <a:avLst>
                <a:gd name="adj" fmla="val 28697"/>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sv-SE" sz="2000" b="1">
                  <a:solidFill>
                    <a:schemeClr val="bg2"/>
                  </a:solidFill>
                </a:rPr>
                <a:t>Utveckling</a:t>
              </a:r>
            </a:p>
          </p:txBody>
        </p:sp>
        <p:sp>
          <p:nvSpPr>
            <p:cNvPr id="2" name="Rektangel 1">
              <a:extLst>
                <a:ext uri="{FF2B5EF4-FFF2-40B4-BE49-F238E27FC236}">
                  <a16:creationId xmlns:a16="http://schemas.microsoft.com/office/drawing/2014/main" id="{B0BA8440-723A-9582-AAC5-517DAAF00A71}"/>
                </a:ext>
              </a:extLst>
            </p:cNvPr>
            <p:cNvSpPr/>
            <p:nvPr/>
          </p:nvSpPr>
          <p:spPr>
            <a:xfrm>
              <a:off x="661708" y="3429000"/>
              <a:ext cx="1896676" cy="102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a:lnSpc>
                  <a:spcPts val="1800"/>
                </a:lnSpc>
              </a:pPr>
              <a:r>
                <a:rPr lang="sv-SE">
                  <a:solidFill>
                    <a:schemeClr val="tx1"/>
                  </a:solidFill>
                </a:rPr>
                <a:t>All information i ett system, behöver inte flyttas mellan olika. </a:t>
              </a:r>
            </a:p>
          </p:txBody>
        </p:sp>
        <p:sp>
          <p:nvSpPr>
            <p:cNvPr id="3" name="Rektangel 2">
              <a:extLst>
                <a:ext uri="{FF2B5EF4-FFF2-40B4-BE49-F238E27FC236}">
                  <a16:creationId xmlns:a16="http://schemas.microsoft.com/office/drawing/2014/main" id="{3129A5CF-CF43-7DA9-1DB2-DEA4F9C33B5A}"/>
                </a:ext>
              </a:extLst>
            </p:cNvPr>
            <p:cNvSpPr/>
            <p:nvPr/>
          </p:nvSpPr>
          <p:spPr>
            <a:xfrm>
              <a:off x="2597509" y="3429000"/>
              <a:ext cx="1896676" cy="102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a:lnSpc>
                  <a:spcPts val="1800"/>
                </a:lnSpc>
              </a:pPr>
              <a:r>
                <a:rPr lang="sv-SE">
                  <a:solidFill>
                    <a:schemeClr val="tx1"/>
                  </a:solidFill>
                </a:rPr>
                <a:t>Enklare att följa regler som</a:t>
              </a:r>
              <a:br>
                <a:rPr lang="sv-SE">
                  <a:solidFill>
                    <a:schemeClr val="tx1"/>
                  </a:solidFill>
                </a:rPr>
              </a:br>
              <a:r>
                <a:rPr lang="sv-SE">
                  <a:solidFill>
                    <a:schemeClr val="tx1"/>
                  </a:solidFill>
                </a:rPr>
                <a:t>GDPR, PDL etc.</a:t>
              </a:r>
              <a:br>
                <a:rPr lang="sv-SE">
                  <a:solidFill>
                    <a:schemeClr val="tx1"/>
                  </a:solidFill>
                </a:rPr>
              </a:br>
              <a:r>
                <a:rPr lang="sv-SE">
                  <a:solidFill>
                    <a:schemeClr val="tx1"/>
                  </a:solidFill>
                </a:rPr>
                <a:t>i nyare system. </a:t>
              </a:r>
            </a:p>
          </p:txBody>
        </p:sp>
        <p:sp>
          <p:nvSpPr>
            <p:cNvPr id="4" name="Rektangel 3">
              <a:extLst>
                <a:ext uri="{FF2B5EF4-FFF2-40B4-BE49-F238E27FC236}">
                  <a16:creationId xmlns:a16="http://schemas.microsoft.com/office/drawing/2014/main" id="{08116E81-1D9D-EF91-1E07-59DAF008AA26}"/>
                </a:ext>
              </a:extLst>
            </p:cNvPr>
            <p:cNvSpPr/>
            <p:nvPr/>
          </p:nvSpPr>
          <p:spPr>
            <a:xfrm>
              <a:off x="4520345" y="3429000"/>
              <a:ext cx="1896676" cy="102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a:lnSpc>
                  <a:spcPts val="1800"/>
                </a:lnSpc>
              </a:pPr>
              <a:r>
                <a:rPr lang="sv-SE">
                  <a:solidFill>
                    <a:schemeClr val="tx1"/>
                  </a:solidFill>
                </a:rPr>
                <a:t>Färre system ger färre ytor för intrång.</a:t>
              </a:r>
            </a:p>
          </p:txBody>
        </p:sp>
        <p:sp>
          <p:nvSpPr>
            <p:cNvPr id="6" name="Rektangel 5">
              <a:extLst>
                <a:ext uri="{FF2B5EF4-FFF2-40B4-BE49-F238E27FC236}">
                  <a16:creationId xmlns:a16="http://schemas.microsoft.com/office/drawing/2014/main" id="{93424F79-1450-F9A4-5967-FF756B2D5EFA}"/>
                </a:ext>
              </a:extLst>
            </p:cNvPr>
            <p:cNvSpPr/>
            <p:nvPr/>
          </p:nvSpPr>
          <p:spPr>
            <a:xfrm>
              <a:off x="6464311" y="3429000"/>
              <a:ext cx="2079709" cy="102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a:lnSpc>
                  <a:spcPts val="1800"/>
                </a:lnSpc>
              </a:pPr>
              <a:r>
                <a:rPr lang="sv-SE">
                  <a:solidFill>
                    <a:schemeClr val="tx1"/>
                  </a:solidFill>
                </a:rPr>
                <a:t>Färre system blir</a:t>
              </a:r>
              <a:br>
                <a:rPr lang="sv-SE">
                  <a:solidFill>
                    <a:schemeClr val="tx1"/>
                  </a:solidFill>
                </a:rPr>
              </a:br>
              <a:r>
                <a:rPr lang="sv-SE">
                  <a:solidFill>
                    <a:schemeClr val="tx1"/>
                  </a:solidFill>
                </a:rPr>
                <a:t>mer överskådligt och kostar mindre </a:t>
              </a:r>
              <a:br>
                <a:rPr lang="sv-SE">
                  <a:solidFill>
                    <a:schemeClr val="tx1"/>
                  </a:solidFill>
                </a:rPr>
              </a:br>
              <a:r>
                <a:rPr lang="sv-SE">
                  <a:solidFill>
                    <a:schemeClr val="tx1"/>
                  </a:solidFill>
                </a:rPr>
                <a:t>att underhålla.</a:t>
              </a:r>
            </a:p>
          </p:txBody>
        </p:sp>
        <p:sp>
          <p:nvSpPr>
            <p:cNvPr id="7" name="Pil: femhörning 6">
              <a:extLst>
                <a:ext uri="{FF2B5EF4-FFF2-40B4-BE49-F238E27FC236}">
                  <a16:creationId xmlns:a16="http://schemas.microsoft.com/office/drawing/2014/main" id="{313932E4-7D2A-8B62-8B17-ED451A6E410B}"/>
                </a:ext>
              </a:extLst>
            </p:cNvPr>
            <p:cNvSpPr/>
            <p:nvPr/>
          </p:nvSpPr>
          <p:spPr>
            <a:xfrm>
              <a:off x="8397712" y="3429000"/>
              <a:ext cx="2351085" cy="1027112"/>
            </a:xfrm>
            <a:prstGeom prst="homePlate">
              <a:avLst>
                <a:gd name="adj" fmla="val 184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a:lnSpc>
                  <a:spcPts val="1800"/>
                </a:lnSpc>
              </a:pPr>
              <a:r>
                <a:rPr lang="sv-SE">
                  <a:solidFill>
                    <a:schemeClr val="tx1"/>
                  </a:solidFill>
                </a:rPr>
                <a:t>Samlade data ger bättre möjlighet </a:t>
              </a:r>
              <a:br>
                <a:rPr lang="sv-SE">
                  <a:solidFill>
                    <a:schemeClr val="tx1"/>
                  </a:solidFill>
                </a:rPr>
              </a:br>
              <a:r>
                <a:rPr lang="sv-SE">
                  <a:solidFill>
                    <a:schemeClr val="tx1"/>
                  </a:solidFill>
                </a:rPr>
                <a:t>att använda data effektivt.</a:t>
              </a:r>
            </a:p>
          </p:txBody>
        </p:sp>
      </p:grpSp>
    </p:spTree>
    <p:extLst>
      <p:ext uri="{BB962C8B-B14F-4D97-AF65-F5344CB8AC3E}">
        <p14:creationId xmlns:p14="http://schemas.microsoft.com/office/powerpoint/2010/main" val="31116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l: femhörning 25">
            <a:extLst>
              <a:ext uri="{FF2B5EF4-FFF2-40B4-BE49-F238E27FC236}">
                <a16:creationId xmlns:a16="http://schemas.microsoft.com/office/drawing/2014/main" id="{AA002756-CFD0-6FB6-A08F-EE66EC66F8D5}"/>
              </a:ext>
            </a:extLst>
          </p:cNvPr>
          <p:cNvSpPr/>
          <p:nvPr/>
        </p:nvSpPr>
        <p:spPr>
          <a:xfrm rot="5400000">
            <a:off x="5047230" y="-3306860"/>
            <a:ext cx="1993464" cy="11582401"/>
          </a:xfrm>
          <a:prstGeom prst="homePlate">
            <a:avLst>
              <a:gd name="adj" fmla="val 3991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374" name="Rubrik 1"/>
          <p:cNvSpPr>
            <a:spLocks noGrp="1"/>
          </p:cNvSpPr>
          <p:nvPr>
            <p:ph type="title"/>
          </p:nvPr>
        </p:nvSpPr>
        <p:spPr>
          <a:xfrm>
            <a:off x="609599" y="360000"/>
            <a:ext cx="11225563" cy="735153"/>
          </a:xfrm>
        </p:spPr>
        <p:txBody>
          <a:bodyPr/>
          <a:lstStyle/>
          <a:p>
            <a:r>
              <a:rPr lang="sv-SE" altLang="sv-SE" sz="2600">
                <a:solidFill>
                  <a:schemeClr val="tx2"/>
                </a:solidFill>
              </a:rPr>
              <a:t>SDV ger en sammanhållen miljö </a:t>
            </a:r>
            <a:r>
              <a:rPr lang="sv-SE" altLang="sv-SE" sz="2600"/>
              <a:t>som</a:t>
            </a:r>
            <a:r>
              <a:rPr lang="sv-SE" altLang="sv-SE" sz="2600">
                <a:solidFill>
                  <a:schemeClr val="tx2"/>
                </a:solidFill>
              </a:rPr>
              <a:t> </a:t>
            </a:r>
            <a:r>
              <a:rPr lang="sv-SE" altLang="sv-SE" sz="2600"/>
              <a:t>blir säkrare, kostar mindre, </a:t>
            </a:r>
            <a:br>
              <a:rPr lang="sv-SE" altLang="sv-SE" sz="2600"/>
            </a:br>
            <a:r>
              <a:rPr lang="sv-SE" altLang="sv-SE" sz="2600"/>
              <a:t>ger bättre förutsättningar för framtiden och </a:t>
            </a:r>
            <a:r>
              <a:rPr lang="sv-SE" altLang="sv-SE" sz="2600">
                <a:solidFill>
                  <a:srgbClr val="988456"/>
                </a:solidFill>
              </a:rPr>
              <a:t>en bättre upplevelse</a:t>
            </a:r>
          </a:p>
        </p:txBody>
      </p:sp>
      <p:sp>
        <p:nvSpPr>
          <p:cNvPr id="27" name="Platshållare för datum 5">
            <a:extLst>
              <a:ext uri="{FF2B5EF4-FFF2-40B4-BE49-F238E27FC236}">
                <a16:creationId xmlns:a16="http://schemas.microsoft.com/office/drawing/2014/main" id="{54C2D2E6-B6DC-2241-4D8C-F059BFD6965E}"/>
              </a:ext>
            </a:extLst>
          </p:cNvPr>
          <p:cNvSpPr>
            <a:spLocks noGrp="1"/>
          </p:cNvSpPr>
          <p:nvPr>
            <p:ph type="dt" sz="half" idx="10"/>
          </p:nvPr>
        </p:nvSpPr>
        <p:spPr/>
        <p:txBody>
          <a:bodyPr/>
          <a:lstStyle/>
          <a:p>
            <a:r>
              <a:rPr lang="sv-SE"/>
              <a:t>2024-05-02</a:t>
            </a:r>
          </a:p>
        </p:txBody>
      </p:sp>
      <p:sp>
        <p:nvSpPr>
          <p:cNvPr id="13" name="Platshållare för sidfot 12">
            <a:extLst>
              <a:ext uri="{FF2B5EF4-FFF2-40B4-BE49-F238E27FC236}">
                <a16:creationId xmlns:a16="http://schemas.microsoft.com/office/drawing/2014/main" id="{4FCFB436-FEB4-09B0-4C60-46868279D115}"/>
              </a:ext>
            </a:extLst>
          </p:cNvPr>
          <p:cNvSpPr>
            <a:spLocks noGrp="1"/>
          </p:cNvSpPr>
          <p:nvPr>
            <p:ph type="ftr" sz="quarter" idx="11"/>
          </p:nvPr>
        </p:nvSpPr>
        <p:spPr/>
        <p:txBody>
          <a:bodyPr/>
          <a:lstStyle/>
          <a:p>
            <a:endParaRPr lang="sv-SE"/>
          </a:p>
        </p:txBody>
      </p:sp>
      <p:grpSp>
        <p:nvGrpSpPr>
          <p:cNvPr id="24" name="Grupp 23">
            <a:extLst>
              <a:ext uri="{FF2B5EF4-FFF2-40B4-BE49-F238E27FC236}">
                <a16:creationId xmlns:a16="http://schemas.microsoft.com/office/drawing/2014/main" id="{029E376A-C0E1-D779-9237-A7FDCDC4DCC9}"/>
              </a:ext>
            </a:extLst>
          </p:cNvPr>
          <p:cNvGrpSpPr/>
          <p:nvPr/>
        </p:nvGrpSpPr>
        <p:grpSpPr>
          <a:xfrm>
            <a:off x="526950" y="1529646"/>
            <a:ext cx="10952509" cy="1573180"/>
            <a:chOff x="661707" y="1799277"/>
            <a:chExt cx="10952509" cy="1573180"/>
          </a:xfrm>
        </p:grpSpPr>
        <p:sp>
          <p:nvSpPr>
            <p:cNvPr id="18" name="Rektangel 17">
              <a:extLst>
                <a:ext uri="{FF2B5EF4-FFF2-40B4-BE49-F238E27FC236}">
                  <a16:creationId xmlns:a16="http://schemas.microsoft.com/office/drawing/2014/main" id="{B989D3E7-D315-D3D5-84F0-F2AE7C7F0E25}"/>
                </a:ext>
              </a:extLst>
            </p:cNvPr>
            <p:cNvSpPr/>
            <p:nvPr/>
          </p:nvSpPr>
          <p:spPr>
            <a:xfrm>
              <a:off x="723070" y="1799277"/>
              <a:ext cx="2056594" cy="66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Patientsäkerhet</a:t>
              </a:r>
            </a:p>
          </p:txBody>
        </p:sp>
        <p:sp>
          <p:nvSpPr>
            <p:cNvPr id="19" name="Rektangel 18">
              <a:extLst>
                <a:ext uri="{FF2B5EF4-FFF2-40B4-BE49-F238E27FC236}">
                  <a16:creationId xmlns:a16="http://schemas.microsoft.com/office/drawing/2014/main" id="{4BEFC95A-812C-02AD-ED4D-0D6E76D83FCD}"/>
                </a:ext>
              </a:extLst>
            </p:cNvPr>
            <p:cNvSpPr/>
            <p:nvPr/>
          </p:nvSpPr>
          <p:spPr>
            <a:xfrm>
              <a:off x="2929513" y="1799277"/>
              <a:ext cx="2056594" cy="66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Integritetsskydd</a:t>
              </a:r>
            </a:p>
          </p:txBody>
        </p:sp>
        <p:sp>
          <p:nvSpPr>
            <p:cNvPr id="20" name="Rektangel 19">
              <a:extLst>
                <a:ext uri="{FF2B5EF4-FFF2-40B4-BE49-F238E27FC236}">
                  <a16:creationId xmlns:a16="http://schemas.microsoft.com/office/drawing/2014/main" id="{2C4591A8-267A-2EE8-2D15-E08A9D75ADF4}"/>
                </a:ext>
              </a:extLst>
            </p:cNvPr>
            <p:cNvSpPr/>
            <p:nvPr/>
          </p:nvSpPr>
          <p:spPr>
            <a:xfrm>
              <a:off x="5135955" y="1799277"/>
              <a:ext cx="2056594" cy="66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Dataskydd</a:t>
              </a:r>
            </a:p>
          </p:txBody>
        </p:sp>
        <p:sp>
          <p:nvSpPr>
            <p:cNvPr id="21" name="Rektangel 20">
              <a:extLst>
                <a:ext uri="{FF2B5EF4-FFF2-40B4-BE49-F238E27FC236}">
                  <a16:creationId xmlns:a16="http://schemas.microsoft.com/office/drawing/2014/main" id="{B4D2FA0F-A53C-3A4C-8FB5-BB570D051403}"/>
                </a:ext>
              </a:extLst>
            </p:cNvPr>
            <p:cNvSpPr/>
            <p:nvPr/>
          </p:nvSpPr>
          <p:spPr>
            <a:xfrm>
              <a:off x="7342398" y="1799277"/>
              <a:ext cx="2056594" cy="66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Driftsäkerhet</a:t>
              </a:r>
            </a:p>
          </p:txBody>
        </p:sp>
        <p:sp>
          <p:nvSpPr>
            <p:cNvPr id="5" name="Pil: femhörning 4">
              <a:extLst>
                <a:ext uri="{FF2B5EF4-FFF2-40B4-BE49-F238E27FC236}">
                  <a16:creationId xmlns:a16="http://schemas.microsoft.com/office/drawing/2014/main" id="{A3C1AF1A-07B8-7AE5-C404-71B5A94290A2}"/>
                </a:ext>
              </a:extLst>
            </p:cNvPr>
            <p:cNvSpPr/>
            <p:nvPr/>
          </p:nvSpPr>
          <p:spPr>
            <a:xfrm>
              <a:off x="9548841" y="1812092"/>
              <a:ext cx="2056594" cy="295860"/>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Utveckling</a:t>
              </a:r>
            </a:p>
          </p:txBody>
        </p:sp>
        <p:sp>
          <p:nvSpPr>
            <p:cNvPr id="2" name="Rektangel: rundade hörn 1">
              <a:extLst>
                <a:ext uri="{FF2B5EF4-FFF2-40B4-BE49-F238E27FC236}">
                  <a16:creationId xmlns:a16="http://schemas.microsoft.com/office/drawing/2014/main" id="{B0BA8440-723A-9582-AAC5-517DAAF00A71}"/>
                </a:ext>
              </a:extLst>
            </p:cNvPr>
            <p:cNvSpPr/>
            <p:nvPr/>
          </p:nvSpPr>
          <p:spPr>
            <a:xfrm>
              <a:off x="661707" y="2091372"/>
              <a:ext cx="2124000" cy="128108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All information i ett system. Datadelning med andra vårdgivare är möjlig.</a:t>
              </a:r>
            </a:p>
          </p:txBody>
        </p:sp>
        <p:sp>
          <p:nvSpPr>
            <p:cNvPr id="3" name="Rektangel: rundade hörn 2">
              <a:extLst>
                <a:ext uri="{FF2B5EF4-FFF2-40B4-BE49-F238E27FC236}">
                  <a16:creationId xmlns:a16="http://schemas.microsoft.com/office/drawing/2014/main" id="{3129A5CF-CF43-7DA9-1DB2-DEA4F9C33B5A}"/>
                </a:ext>
              </a:extLst>
            </p:cNvPr>
            <p:cNvSpPr/>
            <p:nvPr/>
          </p:nvSpPr>
          <p:spPr>
            <a:xfrm>
              <a:off x="2870889" y="2091372"/>
              <a:ext cx="2124000" cy="128108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sv-SE" sz="1600">
                  <a:solidFill>
                    <a:prstClr val="white"/>
                  </a:solidFill>
                </a:rPr>
                <a:t>Enklare att följa regler som</a:t>
              </a:r>
              <a:br>
                <a:rPr lang="sv-SE" sz="1600">
                  <a:solidFill>
                    <a:prstClr val="white"/>
                  </a:solidFill>
                </a:rPr>
              </a:br>
              <a:r>
                <a:rPr lang="sv-SE" sz="1600">
                  <a:solidFill>
                    <a:prstClr val="white"/>
                  </a:solidFill>
                </a:rPr>
                <a:t>GDPR, PDL etc.</a:t>
              </a:r>
              <a:br>
                <a:rPr lang="sv-SE" sz="1600">
                  <a:solidFill>
                    <a:prstClr val="white"/>
                  </a:solidFill>
                </a:rPr>
              </a:br>
              <a:r>
                <a:rPr lang="sv-SE" sz="1600">
                  <a:solidFill>
                    <a:prstClr val="white"/>
                  </a:solidFill>
                </a:rPr>
                <a:t>i nyare system. </a:t>
              </a:r>
            </a:p>
          </p:txBody>
        </p:sp>
        <p:sp>
          <p:nvSpPr>
            <p:cNvPr id="4" name="Rektangel: rundade hörn 3">
              <a:extLst>
                <a:ext uri="{FF2B5EF4-FFF2-40B4-BE49-F238E27FC236}">
                  <a16:creationId xmlns:a16="http://schemas.microsoft.com/office/drawing/2014/main" id="{08116E81-1D9D-EF91-1E07-59DAF008AA26}"/>
                </a:ext>
              </a:extLst>
            </p:cNvPr>
            <p:cNvSpPr/>
            <p:nvPr/>
          </p:nvSpPr>
          <p:spPr>
            <a:xfrm>
              <a:off x="5065274" y="2091372"/>
              <a:ext cx="2124000" cy="128108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Färre system ger </a:t>
              </a:r>
              <a:r>
                <a:rPr lang="sv-SE" sz="1600">
                  <a:solidFill>
                    <a:prstClr val="white"/>
                  </a:solidFill>
                </a:rPr>
                <a:t>färre</a:t>
              </a:r>
              <a:r>
                <a:rPr kumimoji="0" lang="sv-SE" sz="1600" b="0" i="0" u="none" strike="noStrike" kern="1200" cap="none" spc="0" normalizeH="0" baseline="0" noProof="0">
                  <a:ln>
                    <a:noFill/>
                  </a:ln>
                  <a:solidFill>
                    <a:prstClr val="white"/>
                  </a:solidFill>
                  <a:effectLst/>
                  <a:uLnTx/>
                  <a:uFillTx/>
                  <a:ea typeface="+mn-ea"/>
                  <a:cs typeface="+mn-cs"/>
                </a:rPr>
                <a:t> ytor för intrång.</a:t>
              </a:r>
            </a:p>
          </p:txBody>
        </p:sp>
        <p:sp>
          <p:nvSpPr>
            <p:cNvPr id="6" name="Rektangel: rundade hörn 5">
              <a:extLst>
                <a:ext uri="{FF2B5EF4-FFF2-40B4-BE49-F238E27FC236}">
                  <a16:creationId xmlns:a16="http://schemas.microsoft.com/office/drawing/2014/main" id="{93424F79-1450-F9A4-5967-FF756B2D5EFA}"/>
                </a:ext>
              </a:extLst>
            </p:cNvPr>
            <p:cNvSpPr/>
            <p:nvPr/>
          </p:nvSpPr>
          <p:spPr>
            <a:xfrm>
              <a:off x="7283773" y="2091372"/>
              <a:ext cx="2124000" cy="128108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Färre system blir</a:t>
              </a:r>
              <a:br>
                <a:rPr kumimoji="0" lang="sv-SE" sz="1600" b="0" i="0" u="none" strike="noStrike" kern="1200" cap="none" spc="0" normalizeH="0" baseline="0" noProof="0">
                  <a:ln>
                    <a:noFill/>
                  </a:ln>
                  <a:solidFill>
                    <a:prstClr val="white"/>
                  </a:solidFill>
                  <a:effectLst/>
                  <a:uLnTx/>
                  <a:uFillTx/>
                  <a:ea typeface="+mn-ea"/>
                  <a:cs typeface="+mn-cs"/>
                </a:rPr>
              </a:br>
              <a:r>
                <a:rPr kumimoji="0" lang="sv-SE" sz="1600" b="0" i="0" u="none" strike="noStrike" kern="1200" cap="none" spc="0" normalizeH="0" baseline="0" noProof="0">
                  <a:ln>
                    <a:noFill/>
                  </a:ln>
                  <a:solidFill>
                    <a:prstClr val="white"/>
                  </a:solidFill>
                  <a:effectLst/>
                  <a:uLnTx/>
                  <a:uFillTx/>
                  <a:ea typeface="+mn-ea"/>
                  <a:cs typeface="+mn-cs"/>
                </a:rPr>
                <a:t>mer överskådligt och kostar mindre </a:t>
              </a:r>
              <a:br>
                <a:rPr kumimoji="0" lang="sv-SE" sz="1600" b="0" i="0" u="none" strike="noStrike" kern="1200" cap="none" spc="0" normalizeH="0" baseline="0" noProof="0">
                  <a:ln>
                    <a:noFill/>
                  </a:ln>
                  <a:solidFill>
                    <a:prstClr val="white"/>
                  </a:solidFill>
                  <a:effectLst/>
                  <a:uLnTx/>
                  <a:uFillTx/>
                  <a:ea typeface="+mn-ea"/>
                  <a:cs typeface="+mn-cs"/>
                </a:rPr>
              </a:br>
              <a:r>
                <a:rPr kumimoji="0" lang="sv-SE" sz="1600" b="0" i="0" u="none" strike="noStrike" kern="1200" cap="none" spc="0" normalizeH="0" baseline="0" noProof="0">
                  <a:ln>
                    <a:noFill/>
                  </a:ln>
                  <a:solidFill>
                    <a:prstClr val="white"/>
                  </a:solidFill>
                  <a:effectLst/>
                  <a:uLnTx/>
                  <a:uFillTx/>
                  <a:ea typeface="+mn-ea"/>
                  <a:cs typeface="+mn-cs"/>
                </a:rPr>
                <a:t>att underhålla.</a:t>
              </a:r>
            </a:p>
          </p:txBody>
        </p:sp>
        <p:sp>
          <p:nvSpPr>
            <p:cNvPr id="7" name="Rektangel: rundade hörn 6">
              <a:extLst>
                <a:ext uri="{FF2B5EF4-FFF2-40B4-BE49-F238E27FC236}">
                  <a16:creationId xmlns:a16="http://schemas.microsoft.com/office/drawing/2014/main" id="{313932E4-7D2A-8B62-8B17-ED451A6E410B}"/>
                </a:ext>
              </a:extLst>
            </p:cNvPr>
            <p:cNvSpPr/>
            <p:nvPr/>
          </p:nvSpPr>
          <p:spPr>
            <a:xfrm>
              <a:off x="9490216" y="2091372"/>
              <a:ext cx="2124000" cy="1281085"/>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Samlade data ger bättre möjlighet </a:t>
              </a:r>
              <a:br>
                <a:rPr kumimoji="0" lang="sv-SE" sz="1600" b="0" i="0" u="none" strike="noStrike" kern="1200" cap="none" spc="0" normalizeH="0" baseline="0" noProof="0">
                  <a:ln>
                    <a:noFill/>
                  </a:ln>
                  <a:solidFill>
                    <a:prstClr val="white"/>
                  </a:solidFill>
                  <a:effectLst/>
                  <a:uLnTx/>
                  <a:uFillTx/>
                  <a:ea typeface="+mn-ea"/>
                  <a:cs typeface="+mn-cs"/>
                </a:rPr>
              </a:br>
              <a:r>
                <a:rPr kumimoji="0" lang="sv-SE" sz="1600" b="0" i="0" u="none" strike="noStrike" kern="1200" cap="none" spc="0" normalizeH="0" baseline="0" noProof="0">
                  <a:ln>
                    <a:noFill/>
                  </a:ln>
                  <a:solidFill>
                    <a:prstClr val="white"/>
                  </a:solidFill>
                  <a:effectLst/>
                  <a:uLnTx/>
                  <a:uFillTx/>
                  <a:ea typeface="+mn-ea"/>
                  <a:cs typeface="+mn-cs"/>
                </a:rPr>
                <a:t>att använda data effektivt.</a:t>
              </a:r>
            </a:p>
          </p:txBody>
        </p:sp>
      </p:grpSp>
      <p:sp>
        <p:nvSpPr>
          <p:cNvPr id="8" name="Rektangel 7">
            <a:extLst>
              <a:ext uri="{FF2B5EF4-FFF2-40B4-BE49-F238E27FC236}">
                <a16:creationId xmlns:a16="http://schemas.microsoft.com/office/drawing/2014/main" id="{11ED7ED7-72A9-42EC-030B-AD28C254B175}"/>
              </a:ext>
            </a:extLst>
          </p:cNvPr>
          <p:cNvSpPr/>
          <p:nvPr/>
        </p:nvSpPr>
        <p:spPr>
          <a:xfrm>
            <a:off x="720043" y="3368819"/>
            <a:ext cx="10885392" cy="591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a:ln>
                <a:noFill/>
              </a:ln>
              <a:solidFill>
                <a:schemeClr val="accent5">
                  <a:lumMod val="60000"/>
                  <a:lumOff val="40000"/>
                </a:schemeClr>
              </a:solidFill>
              <a:effectLst/>
              <a:uLnTx/>
              <a:uFillTx/>
              <a:latin typeface="Arial" panose="020B0604020202020204"/>
              <a:ea typeface="+mn-ea"/>
              <a:cs typeface="+mn-cs"/>
            </a:endParaRPr>
          </a:p>
        </p:txBody>
      </p:sp>
      <p:grpSp>
        <p:nvGrpSpPr>
          <p:cNvPr id="9" name="Grupp 8">
            <a:extLst>
              <a:ext uri="{FF2B5EF4-FFF2-40B4-BE49-F238E27FC236}">
                <a16:creationId xmlns:a16="http://schemas.microsoft.com/office/drawing/2014/main" id="{ABC84077-EE56-8F77-11D3-1DE684E6E273}"/>
              </a:ext>
            </a:extLst>
          </p:cNvPr>
          <p:cNvGrpSpPr/>
          <p:nvPr/>
        </p:nvGrpSpPr>
        <p:grpSpPr>
          <a:xfrm>
            <a:off x="537230" y="3514081"/>
            <a:ext cx="11005265" cy="356256"/>
            <a:chOff x="461547" y="3805450"/>
            <a:chExt cx="11005265" cy="356256"/>
          </a:xfrm>
        </p:grpSpPr>
        <p:sp>
          <p:nvSpPr>
            <p:cNvPr id="15" name="Rektangel 14">
              <a:extLst>
                <a:ext uri="{FF2B5EF4-FFF2-40B4-BE49-F238E27FC236}">
                  <a16:creationId xmlns:a16="http://schemas.microsoft.com/office/drawing/2014/main" id="{AB7D7D7C-17D3-9783-7F75-37C17985D4E6}"/>
                </a:ext>
              </a:extLst>
            </p:cNvPr>
            <p:cNvSpPr/>
            <p:nvPr/>
          </p:nvSpPr>
          <p:spPr>
            <a:xfrm>
              <a:off x="461547" y="3805450"/>
              <a:ext cx="3545693" cy="351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chemeClr val="accent5"/>
                  </a:solidFill>
                  <a:effectLst/>
                  <a:uLnTx/>
                  <a:uFillTx/>
                  <a:ea typeface="+mn-ea"/>
                  <a:cs typeface="+mn-cs"/>
                </a:rPr>
                <a:t>Patienter</a:t>
              </a:r>
            </a:p>
          </p:txBody>
        </p:sp>
        <p:sp>
          <p:nvSpPr>
            <p:cNvPr id="16" name="Rektangel 15">
              <a:extLst>
                <a:ext uri="{FF2B5EF4-FFF2-40B4-BE49-F238E27FC236}">
                  <a16:creationId xmlns:a16="http://schemas.microsoft.com/office/drawing/2014/main" id="{F505F6BB-3AFF-50FF-1FC5-3A829E0B8178}"/>
                </a:ext>
              </a:extLst>
            </p:cNvPr>
            <p:cNvSpPr/>
            <p:nvPr/>
          </p:nvSpPr>
          <p:spPr>
            <a:xfrm>
              <a:off x="4191333" y="3805450"/>
              <a:ext cx="3545693" cy="351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chemeClr val="accent5"/>
                  </a:solidFill>
                  <a:effectLst/>
                  <a:uLnTx/>
                  <a:uFillTx/>
                  <a:ea typeface="+mn-ea"/>
                  <a:cs typeface="+mn-cs"/>
                </a:rPr>
                <a:t>Invånare</a:t>
              </a:r>
            </a:p>
          </p:txBody>
        </p:sp>
        <p:sp>
          <p:nvSpPr>
            <p:cNvPr id="17" name="Rektangel 16">
              <a:extLst>
                <a:ext uri="{FF2B5EF4-FFF2-40B4-BE49-F238E27FC236}">
                  <a16:creationId xmlns:a16="http://schemas.microsoft.com/office/drawing/2014/main" id="{3BC76B89-2343-FD65-B5E8-391C4E8DA232}"/>
                </a:ext>
              </a:extLst>
            </p:cNvPr>
            <p:cNvSpPr/>
            <p:nvPr/>
          </p:nvSpPr>
          <p:spPr>
            <a:xfrm>
              <a:off x="7921119" y="3809993"/>
              <a:ext cx="3545693" cy="351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chemeClr val="accent5"/>
                  </a:solidFill>
                  <a:effectLst/>
                  <a:uLnTx/>
                  <a:uFillTx/>
                  <a:ea typeface="+mn-ea"/>
                  <a:cs typeface="+mn-cs"/>
                </a:rPr>
                <a:t>Medarbetare</a:t>
              </a:r>
            </a:p>
          </p:txBody>
        </p:sp>
      </p:grpSp>
      <p:grpSp>
        <p:nvGrpSpPr>
          <p:cNvPr id="25" name="Grupp 24">
            <a:extLst>
              <a:ext uri="{FF2B5EF4-FFF2-40B4-BE49-F238E27FC236}">
                <a16:creationId xmlns:a16="http://schemas.microsoft.com/office/drawing/2014/main" id="{866E361C-A43C-DFE5-9FD9-A964F410240B}"/>
              </a:ext>
            </a:extLst>
          </p:cNvPr>
          <p:cNvGrpSpPr/>
          <p:nvPr/>
        </p:nvGrpSpPr>
        <p:grpSpPr>
          <a:xfrm>
            <a:off x="465702" y="3793835"/>
            <a:ext cx="11127583" cy="1384553"/>
            <a:chOff x="433147" y="4064807"/>
            <a:chExt cx="11127583" cy="1579613"/>
          </a:xfrm>
        </p:grpSpPr>
        <p:sp>
          <p:nvSpPr>
            <p:cNvPr id="10" name="Rektangel: rundade hörn 9">
              <a:extLst>
                <a:ext uri="{FF2B5EF4-FFF2-40B4-BE49-F238E27FC236}">
                  <a16:creationId xmlns:a16="http://schemas.microsoft.com/office/drawing/2014/main" id="{84B2A52E-2D3E-31DF-A8F2-0FBDA2339499}"/>
                </a:ext>
              </a:extLst>
            </p:cNvPr>
            <p:cNvSpPr/>
            <p:nvPr/>
          </p:nvSpPr>
          <p:spPr>
            <a:xfrm>
              <a:off x="433147" y="4064807"/>
              <a:ext cx="3664451" cy="1569208"/>
            </a:xfrm>
            <a:prstGeom prst="roundRect">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Ökad tillgänglighet och jämlikhet. </a:t>
              </a:r>
              <a:endParaRPr lang="sv-SE" sz="1600">
                <a:solidFill>
                  <a:prstClr val="white"/>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Behöver inte upprepa sin historia. </a:t>
              </a:r>
              <a:endParaRPr lang="sv-SE" sz="1600">
                <a:solidFill>
                  <a:prstClr val="white"/>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Kan vara mer delaktig. </a:t>
              </a:r>
            </a:p>
          </p:txBody>
        </p:sp>
        <p:sp>
          <p:nvSpPr>
            <p:cNvPr id="22" name="Rektangel: rundade hörn 21">
              <a:extLst>
                <a:ext uri="{FF2B5EF4-FFF2-40B4-BE49-F238E27FC236}">
                  <a16:creationId xmlns:a16="http://schemas.microsoft.com/office/drawing/2014/main" id="{C33974E0-E140-B30E-2A56-91E709356FA5}"/>
                </a:ext>
              </a:extLst>
            </p:cNvPr>
            <p:cNvSpPr/>
            <p:nvPr/>
          </p:nvSpPr>
          <p:spPr>
            <a:xfrm>
              <a:off x="4170980" y="4075212"/>
              <a:ext cx="3664451" cy="1569208"/>
            </a:xfrm>
            <a:prstGeom prst="roundRect">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Ökat förtroende för hälso-  </a:t>
              </a:r>
              <a:br>
                <a:rPr kumimoji="0" lang="sv-SE" sz="1600" b="0" i="0" u="none" strike="noStrike" kern="1200" cap="none" spc="0" normalizeH="0" baseline="0" noProof="0">
                  <a:ln>
                    <a:noFill/>
                  </a:ln>
                  <a:solidFill>
                    <a:prstClr val="white"/>
                  </a:solidFill>
                  <a:effectLst/>
                  <a:uLnTx/>
                  <a:uFillTx/>
                  <a:ea typeface="+mn-ea"/>
                  <a:cs typeface="+mn-cs"/>
                </a:rPr>
              </a:br>
              <a:r>
                <a:rPr kumimoji="0" lang="sv-SE" sz="1600" b="0" i="0" u="none" strike="noStrike" kern="1200" cap="none" spc="0" normalizeH="0" baseline="0" noProof="0">
                  <a:ln>
                    <a:noFill/>
                  </a:ln>
                  <a:solidFill>
                    <a:prstClr val="white"/>
                  </a:solidFill>
                  <a:effectLst/>
                  <a:uLnTx/>
                  <a:uFillTx/>
                  <a:ea typeface="+mn-ea"/>
                  <a:cs typeface="+mn-cs"/>
                </a:rPr>
                <a:t>och sjukvårdens tjänster.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Ökad kostnadseffektivitet. </a:t>
              </a:r>
              <a:endParaRPr lang="sv-SE" sz="1600" noProof="0">
                <a:solidFill>
                  <a:prstClr val="white"/>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Framåt bättre befolkningshälsa. </a:t>
              </a:r>
            </a:p>
          </p:txBody>
        </p:sp>
        <p:sp>
          <p:nvSpPr>
            <p:cNvPr id="23" name="Rektangel: rundade hörn 22">
              <a:extLst>
                <a:ext uri="{FF2B5EF4-FFF2-40B4-BE49-F238E27FC236}">
                  <a16:creationId xmlns:a16="http://schemas.microsoft.com/office/drawing/2014/main" id="{D872BA6A-0EDD-E20B-99FD-3BB787281EAD}"/>
                </a:ext>
              </a:extLst>
            </p:cNvPr>
            <p:cNvSpPr/>
            <p:nvPr/>
          </p:nvSpPr>
          <p:spPr>
            <a:xfrm>
              <a:off x="7896279" y="4075212"/>
              <a:ext cx="3664451" cy="1569208"/>
            </a:xfrm>
            <a:prstGeom prst="roundRect">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Regiongemensamma arbetssätt </a:t>
              </a:r>
              <a:br>
                <a:rPr kumimoji="0" lang="sv-SE" sz="1600" b="0" i="0" u="none" strike="noStrike" kern="1200" cap="none" spc="0" normalizeH="0" baseline="0" noProof="0">
                  <a:ln>
                    <a:noFill/>
                  </a:ln>
                  <a:solidFill>
                    <a:prstClr val="white"/>
                  </a:solidFill>
                  <a:effectLst/>
                  <a:uLnTx/>
                  <a:uFillTx/>
                  <a:ea typeface="+mn-ea"/>
                  <a:cs typeface="+mn-cs"/>
                </a:rPr>
              </a:br>
              <a:r>
                <a:rPr kumimoji="0" lang="sv-SE" sz="1600" b="0" i="0" u="none" strike="noStrike" kern="1200" cap="none" spc="0" normalizeH="0" baseline="0" noProof="0">
                  <a:ln>
                    <a:noFill/>
                  </a:ln>
                  <a:solidFill>
                    <a:prstClr val="white"/>
                  </a:solidFill>
                  <a:effectLst/>
                  <a:uLnTx/>
                  <a:uFillTx/>
                  <a:ea typeface="+mn-ea"/>
                  <a:cs typeface="+mn-cs"/>
                </a:rPr>
                <a:t>och enhetliga verktyg ger möjlighet att ge bättre hälso- och sjukvård </a:t>
              </a:r>
              <a:br>
                <a:rPr kumimoji="0" lang="sv-SE" sz="1600" b="0" i="0" u="none" strike="noStrike" kern="1200" cap="none" spc="0" normalizeH="0" baseline="0" noProof="0">
                  <a:ln>
                    <a:noFill/>
                  </a:ln>
                  <a:solidFill>
                    <a:prstClr val="white"/>
                  </a:solidFill>
                  <a:effectLst/>
                  <a:uLnTx/>
                  <a:uFillTx/>
                  <a:ea typeface="+mn-ea"/>
                  <a:cs typeface="+mn-cs"/>
                </a:rPr>
              </a:br>
              <a:r>
                <a:rPr kumimoji="0" lang="sv-SE" sz="1600" b="0" i="0" u="none" strike="noStrike" kern="1200" cap="none" spc="0" normalizeH="0" baseline="0" noProof="0">
                  <a:ln>
                    <a:noFill/>
                  </a:ln>
                  <a:solidFill>
                    <a:prstClr val="white"/>
                  </a:solidFill>
                  <a:effectLst/>
                  <a:uLnTx/>
                  <a:uFillTx/>
                  <a:ea typeface="+mn-ea"/>
                  <a:cs typeface="+mn-cs"/>
                </a:rPr>
                <a:t>i partnerskap med patienterna. </a:t>
              </a:r>
            </a:p>
          </p:txBody>
        </p:sp>
      </p:grpSp>
      <p:sp>
        <p:nvSpPr>
          <p:cNvPr id="12" name="Rektangel: rundade hörn 11">
            <a:extLst>
              <a:ext uri="{FF2B5EF4-FFF2-40B4-BE49-F238E27FC236}">
                <a16:creationId xmlns:a16="http://schemas.microsoft.com/office/drawing/2014/main" id="{A11112EA-A7AF-482A-53E0-7B610DB7408A}"/>
              </a:ext>
            </a:extLst>
          </p:cNvPr>
          <p:cNvSpPr/>
          <p:nvPr/>
        </p:nvSpPr>
        <p:spPr>
          <a:xfrm>
            <a:off x="1289785" y="5565690"/>
            <a:ext cx="9509760" cy="449731"/>
          </a:xfrm>
          <a:prstGeom prst="roundRect">
            <a:avLst>
              <a:gd name="adj" fmla="val 26255"/>
            </a:avLst>
          </a:prstGeom>
          <a:solidFill>
            <a:schemeClr val="accent5">
              <a:lumMod val="60000"/>
              <a:lumOff val="4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600" b="0" i="0" u="none" strike="noStrike" kern="1200" cap="none" spc="0" normalizeH="0" baseline="0" noProof="0">
                <a:ln>
                  <a:noFill/>
                </a:ln>
                <a:solidFill>
                  <a:prstClr val="white"/>
                </a:solidFill>
                <a:effectLst/>
                <a:uLnTx/>
                <a:uFillTx/>
                <a:ea typeface="+mn-ea"/>
                <a:cs typeface="+mn-cs"/>
              </a:rPr>
              <a:t>Bättre förutsättningar att styra och leda genom säkrare och bättre rapportering</a:t>
            </a:r>
            <a:r>
              <a:rPr lang="sv-SE" sz="1600">
                <a:solidFill>
                  <a:prstClr val="white"/>
                </a:solidFill>
              </a:rPr>
              <a:t>. B</a:t>
            </a:r>
            <a:r>
              <a:rPr kumimoji="0" lang="sv-SE" sz="1600" b="0" i="0" u="none" strike="noStrike" kern="1200" cap="none" spc="0" normalizeH="0" baseline="0" noProof="0" err="1">
                <a:ln>
                  <a:noFill/>
                </a:ln>
                <a:solidFill>
                  <a:prstClr val="white"/>
                </a:solidFill>
                <a:effectLst/>
                <a:uLnTx/>
                <a:uFillTx/>
                <a:ea typeface="+mn-ea"/>
                <a:cs typeface="+mn-cs"/>
              </a:rPr>
              <a:t>ättre</a:t>
            </a:r>
            <a:r>
              <a:rPr kumimoji="0" lang="sv-SE" sz="1600" b="0" i="0" u="none" strike="noStrike" kern="1200" cap="none" spc="0" normalizeH="0" baseline="0" noProof="0">
                <a:ln>
                  <a:noFill/>
                </a:ln>
                <a:solidFill>
                  <a:prstClr val="white"/>
                </a:solidFill>
                <a:effectLst/>
                <a:uLnTx/>
                <a:uFillTx/>
                <a:ea typeface="+mn-ea"/>
                <a:cs typeface="+mn-cs"/>
              </a:rPr>
              <a:t> överblick.</a:t>
            </a:r>
          </a:p>
        </p:txBody>
      </p:sp>
      <p:sp>
        <p:nvSpPr>
          <p:cNvPr id="14" name="Rektangel 13">
            <a:extLst>
              <a:ext uri="{FF2B5EF4-FFF2-40B4-BE49-F238E27FC236}">
                <a16:creationId xmlns:a16="http://schemas.microsoft.com/office/drawing/2014/main" id="{981B963F-281C-435C-C093-5F3780E52088}"/>
              </a:ext>
            </a:extLst>
          </p:cNvPr>
          <p:cNvSpPr/>
          <p:nvPr/>
        </p:nvSpPr>
        <p:spPr>
          <a:xfrm>
            <a:off x="4256648" y="5263557"/>
            <a:ext cx="3545693" cy="351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chemeClr val="accent5"/>
                </a:solidFill>
                <a:effectLst/>
                <a:uLnTx/>
                <a:uFillTx/>
                <a:ea typeface="+mn-ea"/>
                <a:cs typeface="+mn-cs"/>
              </a:rPr>
              <a:t>Chefer</a:t>
            </a:r>
          </a:p>
        </p:txBody>
      </p:sp>
    </p:spTree>
    <p:extLst>
      <p:ext uri="{BB962C8B-B14F-4D97-AF65-F5344CB8AC3E}">
        <p14:creationId xmlns:p14="http://schemas.microsoft.com/office/powerpoint/2010/main" val="400893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BA9E1F2-BAA2-5F41-7257-3D32C695D23D}"/>
              </a:ext>
            </a:extLst>
          </p:cNvPr>
          <p:cNvSpPr/>
          <p:nvPr/>
        </p:nvSpPr>
        <p:spPr bwMode="auto">
          <a:xfrm rot="10800000" flipH="1">
            <a:off x="4832664" y="0"/>
            <a:ext cx="7035285" cy="6525928"/>
          </a:xfrm>
          <a:prstGeom prst="rect">
            <a:avLst/>
          </a:prstGeom>
          <a:gradFill>
            <a:gsLst>
              <a:gs pos="13000">
                <a:schemeClr val="bg1"/>
              </a:gs>
              <a:gs pos="99000">
                <a:schemeClr val="bg1">
                  <a:alpha val="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charset="0"/>
              <a:ea typeface="ヒラギノ角ゴ Pro W3" pitchFamily="1" charset="-128"/>
              <a:cs typeface="+mn-cs"/>
            </a:endParaRPr>
          </a:p>
        </p:txBody>
      </p:sp>
      <p:sp>
        <p:nvSpPr>
          <p:cNvPr id="16" name="textruta 15">
            <a:extLst>
              <a:ext uri="{FF2B5EF4-FFF2-40B4-BE49-F238E27FC236}">
                <a16:creationId xmlns:a16="http://schemas.microsoft.com/office/drawing/2014/main" id="{AE48EBB8-076B-8087-3E39-9FC8179D571D}"/>
              </a:ext>
            </a:extLst>
          </p:cNvPr>
          <p:cNvSpPr txBox="1"/>
          <p:nvPr/>
        </p:nvSpPr>
        <p:spPr>
          <a:xfrm>
            <a:off x="5949952" y="1871427"/>
            <a:ext cx="5127620" cy="35086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2800" b="1" i="0" u="none" strike="noStrike" kern="1200" cap="none" spc="0" normalizeH="0" baseline="0" noProof="0">
                <a:ln>
                  <a:noFill/>
                </a:ln>
                <a:solidFill>
                  <a:prstClr val="black"/>
                </a:solidFill>
                <a:effectLst/>
                <a:uLnTx/>
                <a:uFillTx/>
                <a:latin typeface="Public Sans"/>
                <a:ea typeface="+mn-ea"/>
                <a:cs typeface="+mn-cs"/>
              </a:rPr>
              <a:t>Bättre hälsa i Skåne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a:ln>
                  <a:noFill/>
                </a:ln>
                <a:solidFill>
                  <a:prstClr val="black"/>
                </a:solidFill>
                <a:effectLst/>
                <a:uLnTx/>
                <a:uFillTx/>
                <a:latin typeface="Public Sans"/>
                <a:ea typeface="+mn-ea"/>
                <a:cs typeface="+mn-cs"/>
              </a:rPr>
              <a:t>Bättre befolkningshälsa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a:ln>
                  <a:noFill/>
                </a:ln>
                <a:solidFill>
                  <a:prstClr val="black"/>
                </a:solidFill>
                <a:effectLst/>
                <a:uLnTx/>
                <a:uFillTx/>
                <a:latin typeface="Public Sans"/>
                <a:ea typeface="+mn-ea"/>
                <a:cs typeface="+mn-cs"/>
              </a:rPr>
              <a:t>Bättre upplevelse för </a:t>
            </a:r>
            <a:br>
              <a:rPr kumimoji="0" lang="sv-SE" sz="2400" b="0" i="0" u="none" strike="noStrike" kern="1200" cap="none" spc="0" normalizeH="0" baseline="0" noProof="0">
                <a:ln>
                  <a:noFill/>
                </a:ln>
                <a:solidFill>
                  <a:prstClr val="black"/>
                </a:solidFill>
                <a:effectLst/>
                <a:uLnTx/>
                <a:uFillTx/>
                <a:latin typeface="Public Sans"/>
                <a:ea typeface="+mn-ea"/>
                <a:cs typeface="+mn-cs"/>
              </a:rPr>
            </a:br>
            <a:r>
              <a:rPr kumimoji="0" lang="sv-SE" sz="2400" b="0" i="0" u="none" strike="noStrike" kern="1200" cap="none" spc="0" normalizeH="0" baseline="0" noProof="0">
                <a:ln>
                  <a:noFill/>
                </a:ln>
                <a:solidFill>
                  <a:prstClr val="black"/>
                </a:solidFill>
                <a:effectLst/>
                <a:uLnTx/>
                <a:uFillTx/>
                <a:latin typeface="Public Sans"/>
                <a:ea typeface="+mn-ea"/>
                <a:cs typeface="+mn-cs"/>
              </a:rPr>
              <a:t>patienter och medarbetare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a:ln>
                  <a:noFill/>
                </a:ln>
                <a:solidFill>
                  <a:prstClr val="black"/>
                </a:solidFill>
                <a:effectLst/>
                <a:uLnTx/>
                <a:uFillTx/>
                <a:latin typeface="Public Sans"/>
                <a:ea typeface="+mn-ea"/>
                <a:cs typeface="+mn-cs"/>
              </a:rPr>
              <a:t>Bättre kvalitet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a:ln>
                  <a:noFill/>
                </a:ln>
                <a:solidFill>
                  <a:prstClr val="black"/>
                </a:solidFill>
                <a:effectLst/>
                <a:uLnTx/>
                <a:uFillTx/>
                <a:latin typeface="Public Sans"/>
                <a:ea typeface="+mn-ea"/>
                <a:cs typeface="+mn-cs"/>
              </a:rPr>
              <a:t>Ökad tillgänglighet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sv-SE" sz="2400" b="0" i="0" u="none" strike="noStrike" kern="1200" cap="none" spc="0" normalizeH="0" baseline="0" noProof="0">
                <a:ln>
                  <a:noFill/>
                </a:ln>
                <a:solidFill>
                  <a:prstClr val="black"/>
                </a:solidFill>
                <a:effectLst/>
                <a:uLnTx/>
                <a:uFillTx/>
                <a:latin typeface="Public Sans"/>
                <a:ea typeface="+mn-ea"/>
                <a:cs typeface="+mn-cs"/>
              </a:rPr>
              <a:t>Effektiva processer</a:t>
            </a:r>
          </a:p>
        </p:txBody>
      </p:sp>
      <p:sp>
        <p:nvSpPr>
          <p:cNvPr id="15374" name="Rubrik 1"/>
          <p:cNvSpPr>
            <a:spLocks noGrp="1"/>
          </p:cNvSpPr>
          <p:nvPr>
            <p:ph type="title"/>
          </p:nvPr>
        </p:nvSpPr>
        <p:spPr/>
        <p:txBody>
          <a:bodyPr/>
          <a:lstStyle/>
          <a:p>
            <a:r>
              <a:rPr lang="sv-SE" altLang="sv-SE" sz="3600"/>
              <a:t>Skånes digitala vårdsystem ska bidra till</a:t>
            </a:r>
          </a:p>
        </p:txBody>
      </p:sp>
      <p:pic>
        <p:nvPicPr>
          <p:cNvPr id="7" name="Bildobjekt 6">
            <a:extLst>
              <a:ext uri="{FF2B5EF4-FFF2-40B4-BE49-F238E27FC236}">
                <a16:creationId xmlns:a16="http://schemas.microsoft.com/office/drawing/2014/main" id="{DE0166CA-8A01-95F6-109F-7C2C49652C7D}"/>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85861" t="43286"/>
          <a:stretch/>
        </p:blipFill>
        <p:spPr bwMode="auto">
          <a:xfrm>
            <a:off x="10414534" y="2868327"/>
            <a:ext cx="1771651" cy="40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79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1"/>
          <p:cNvSpPr>
            <a:spLocks noGrp="1"/>
          </p:cNvSpPr>
          <p:nvPr>
            <p:ph type="title"/>
          </p:nvPr>
        </p:nvSpPr>
        <p:spPr>
          <a:xfrm>
            <a:off x="874713" y="397594"/>
            <a:ext cx="10442575" cy="601647"/>
          </a:xfrm>
        </p:spPr>
        <p:txBody>
          <a:bodyPr/>
          <a:lstStyle/>
          <a:p>
            <a:r>
              <a:rPr lang="sv-SE" altLang="sv-SE" sz="3600"/>
              <a:t>Exempel på hur SDV bidrar till målen </a:t>
            </a:r>
          </a:p>
        </p:txBody>
      </p:sp>
      <p:sp>
        <p:nvSpPr>
          <p:cNvPr id="3" name="Platshållare för innehåll 2"/>
          <p:cNvSpPr>
            <a:spLocks noGrp="1"/>
          </p:cNvSpPr>
          <p:nvPr>
            <p:ph sz="half" idx="1"/>
          </p:nvPr>
        </p:nvSpPr>
        <p:spPr>
          <a:xfrm>
            <a:off x="997262" y="1412875"/>
            <a:ext cx="4928172" cy="4032250"/>
          </a:xfrm>
        </p:spPr>
        <p:txBody>
          <a:bodyPr/>
          <a:lstStyle/>
          <a:p>
            <a:pPr marL="0" lvl="0" indent="0">
              <a:spcAft>
                <a:spcPts val="1800"/>
              </a:spcAft>
              <a:buNone/>
            </a:pPr>
            <a:r>
              <a:rPr lang="sv-SE" sz="2000" b="1">
                <a:solidFill>
                  <a:schemeClr val="tx2"/>
                </a:solidFill>
              </a:rPr>
              <a:t>Ökad tillgänglighet. </a:t>
            </a:r>
            <a:br>
              <a:rPr lang="sv-SE" sz="2000" b="1">
                <a:solidFill>
                  <a:schemeClr val="accent3">
                    <a:lumMod val="75000"/>
                  </a:schemeClr>
                </a:solidFill>
              </a:rPr>
            </a:br>
            <a:r>
              <a:rPr lang="sv-SE" sz="1800"/>
              <a:t>Ett </a:t>
            </a:r>
            <a:r>
              <a:rPr lang="sv-SE" sz="1800" b="1"/>
              <a:t>gemensamt system </a:t>
            </a:r>
            <a:r>
              <a:rPr lang="sv-SE" sz="1800"/>
              <a:t>ger bättre </a:t>
            </a:r>
            <a:br>
              <a:rPr lang="sv-SE" sz="1800"/>
            </a:br>
            <a:r>
              <a:rPr lang="sv-SE" sz="1800"/>
              <a:t>förutsättningar för att planera och utföra </a:t>
            </a:r>
            <a:br>
              <a:rPr lang="sv-SE" sz="1800"/>
            </a:br>
            <a:r>
              <a:rPr lang="sv-SE" sz="1800"/>
              <a:t>god hälso- och sjukvård. </a:t>
            </a:r>
          </a:p>
          <a:p>
            <a:pPr marL="0" lvl="0" indent="0">
              <a:spcAft>
                <a:spcPts val="1800"/>
              </a:spcAft>
              <a:buNone/>
            </a:pPr>
            <a:r>
              <a:rPr lang="sv-SE" sz="2000" b="1">
                <a:solidFill>
                  <a:schemeClr val="tx2"/>
                </a:solidFill>
              </a:rPr>
              <a:t>Bättre upplevelse för patienter </a:t>
            </a:r>
            <a:br>
              <a:rPr lang="sv-SE" sz="2000" b="1">
                <a:solidFill>
                  <a:schemeClr val="tx2"/>
                </a:solidFill>
              </a:rPr>
            </a:br>
            <a:r>
              <a:rPr lang="sv-SE" sz="2000" b="1">
                <a:solidFill>
                  <a:schemeClr val="tx2"/>
                </a:solidFill>
              </a:rPr>
              <a:t>och medarbetare. </a:t>
            </a:r>
            <a:br>
              <a:rPr lang="sv-SE" sz="2000" b="1">
                <a:solidFill>
                  <a:schemeClr val="accent3">
                    <a:lumMod val="75000"/>
                  </a:schemeClr>
                </a:solidFill>
              </a:rPr>
            </a:br>
            <a:r>
              <a:rPr lang="sv-SE" sz="1800"/>
              <a:t>Med enhetliga arbetssätt blir vården </a:t>
            </a:r>
            <a:r>
              <a:rPr lang="sv-SE" sz="1800" b="1"/>
              <a:t>mer jämlik</a:t>
            </a:r>
            <a:r>
              <a:rPr lang="sv-SE" sz="1800"/>
              <a:t>. Utökad digital kommunikation gör att patienter kan vara </a:t>
            </a:r>
            <a:r>
              <a:rPr lang="sv-SE" sz="1800" b="1"/>
              <a:t>mer delaktiga </a:t>
            </a:r>
            <a:r>
              <a:rPr lang="sv-SE" sz="1800"/>
              <a:t>i sin vård, </a:t>
            </a:r>
            <a:br>
              <a:rPr lang="sv-SE" sz="1800"/>
            </a:br>
            <a:r>
              <a:rPr lang="sv-SE" sz="1800"/>
              <a:t>och </a:t>
            </a:r>
            <a:r>
              <a:rPr lang="sv-SE" sz="1800" b="1"/>
              <a:t>partnerskapet</a:t>
            </a:r>
            <a:r>
              <a:rPr lang="sv-SE" sz="1800"/>
              <a:t> mellan patienter och </a:t>
            </a:r>
            <a:br>
              <a:rPr lang="sv-SE" sz="1800"/>
            </a:br>
            <a:r>
              <a:rPr lang="sv-SE" sz="1800"/>
              <a:t>hälso- och sjukvård stärks.</a:t>
            </a:r>
          </a:p>
          <a:p>
            <a:pPr marL="0" lvl="0" indent="0">
              <a:spcAft>
                <a:spcPts val="1800"/>
              </a:spcAft>
              <a:buNone/>
            </a:pPr>
            <a:endParaRPr lang="sv-SE" sz="1800"/>
          </a:p>
        </p:txBody>
      </p:sp>
      <p:sp>
        <p:nvSpPr>
          <p:cNvPr id="2" name="Platshållare för innehåll 1"/>
          <p:cNvSpPr>
            <a:spLocks noGrp="1"/>
          </p:cNvSpPr>
          <p:nvPr>
            <p:ph sz="half" idx="2"/>
          </p:nvPr>
        </p:nvSpPr>
        <p:spPr>
          <a:xfrm>
            <a:off x="6311901" y="1412875"/>
            <a:ext cx="5005387" cy="3242325"/>
          </a:xfrm>
        </p:spPr>
        <p:txBody>
          <a:bodyPr/>
          <a:lstStyle/>
          <a:p>
            <a:pPr marL="0" lvl="0" indent="0">
              <a:spcAft>
                <a:spcPts val="1800"/>
              </a:spcAft>
              <a:buNone/>
            </a:pPr>
            <a:r>
              <a:rPr lang="sv-SE" sz="2000" b="1">
                <a:solidFill>
                  <a:srgbClr val="307C8E"/>
                </a:solidFill>
              </a:rPr>
              <a:t>Bättre kvalitet. </a:t>
            </a:r>
            <a:br>
              <a:rPr lang="sv-SE" sz="2000" b="1">
                <a:solidFill>
                  <a:srgbClr val="E40135">
                    <a:lumMod val="75000"/>
                  </a:srgbClr>
                </a:solidFill>
              </a:rPr>
            </a:br>
            <a:r>
              <a:rPr lang="sv-SE" sz="1800" b="1">
                <a:solidFill>
                  <a:prstClr val="black"/>
                </a:solidFill>
              </a:rPr>
              <a:t>Strukturerad</a:t>
            </a:r>
            <a:r>
              <a:rPr lang="sv-SE" sz="1800">
                <a:solidFill>
                  <a:prstClr val="black"/>
                </a:solidFill>
              </a:rPr>
              <a:t> dokumentation i en </a:t>
            </a:r>
            <a:br>
              <a:rPr lang="sv-SE" sz="1800">
                <a:solidFill>
                  <a:prstClr val="black"/>
                </a:solidFill>
              </a:rPr>
            </a:br>
            <a:r>
              <a:rPr lang="sv-SE" sz="1800" b="1">
                <a:solidFill>
                  <a:prstClr val="black"/>
                </a:solidFill>
              </a:rPr>
              <a:t>sammanhållen </a:t>
            </a:r>
            <a:r>
              <a:rPr lang="sv-SE" sz="1800">
                <a:solidFill>
                  <a:prstClr val="black"/>
                </a:solidFill>
              </a:rPr>
              <a:t>patientjournal ökar </a:t>
            </a:r>
            <a:br>
              <a:rPr lang="sv-SE" sz="1800">
                <a:solidFill>
                  <a:prstClr val="black"/>
                </a:solidFill>
              </a:rPr>
            </a:br>
            <a:r>
              <a:rPr lang="sv-SE" sz="1800">
                <a:solidFill>
                  <a:prstClr val="black"/>
                </a:solidFill>
              </a:rPr>
              <a:t>kvaliteten på informationen. </a:t>
            </a:r>
          </a:p>
          <a:p>
            <a:pPr marL="0" indent="0">
              <a:spcAft>
                <a:spcPts val="1800"/>
              </a:spcAft>
              <a:buNone/>
            </a:pPr>
            <a:r>
              <a:rPr lang="sv-SE" sz="2000" b="1">
                <a:solidFill>
                  <a:schemeClr val="tx2"/>
                </a:solidFill>
              </a:rPr>
              <a:t>Effektivare processer. </a:t>
            </a:r>
            <a:br>
              <a:rPr lang="sv-SE" sz="2000">
                <a:solidFill>
                  <a:srgbClr val="61B9BD">
                    <a:lumMod val="75000"/>
                  </a:srgbClr>
                </a:solidFill>
              </a:rPr>
            </a:br>
            <a:r>
              <a:rPr lang="sv-SE" sz="1800">
                <a:solidFill>
                  <a:prstClr val="black"/>
                </a:solidFill>
              </a:rPr>
              <a:t>Med en sammanhållen och strukturerad patientjournal får vi bättre förutsättningar för </a:t>
            </a:r>
            <a:r>
              <a:rPr lang="sv-SE" sz="1800" b="1">
                <a:solidFill>
                  <a:prstClr val="black"/>
                </a:solidFill>
              </a:rPr>
              <a:t>standardiserade vårdförlopp </a:t>
            </a:r>
            <a:r>
              <a:rPr lang="sv-SE" sz="1800">
                <a:solidFill>
                  <a:prstClr val="black"/>
                </a:solidFill>
              </a:rPr>
              <a:t>och </a:t>
            </a:r>
            <a:r>
              <a:rPr lang="sv-SE" sz="1800" b="1">
                <a:solidFill>
                  <a:prstClr val="black"/>
                </a:solidFill>
              </a:rPr>
              <a:t>minskad dubbeldokumentation</a:t>
            </a:r>
            <a:r>
              <a:rPr lang="sv-SE" sz="1800">
                <a:solidFill>
                  <a:prstClr val="black"/>
                </a:solidFill>
              </a:rPr>
              <a:t>. Patienten behöver inte heller upprepa sig i lika stor omfattning.</a:t>
            </a:r>
          </a:p>
          <a:p>
            <a:pPr marL="0" lvl="0" indent="0">
              <a:spcAft>
                <a:spcPts val="1800"/>
              </a:spcAft>
              <a:buNone/>
            </a:pPr>
            <a:r>
              <a:rPr lang="sv-SE" sz="2000" b="1">
                <a:solidFill>
                  <a:srgbClr val="307C8E"/>
                </a:solidFill>
              </a:rPr>
              <a:t>Bättre befolkningshälsa. </a:t>
            </a:r>
            <a:br>
              <a:rPr lang="sv-SE" sz="2000" b="1">
                <a:solidFill>
                  <a:srgbClr val="61B9BD">
                    <a:lumMod val="75000"/>
                  </a:srgbClr>
                </a:solidFill>
              </a:rPr>
            </a:br>
            <a:r>
              <a:rPr lang="sv-SE" sz="1800">
                <a:solidFill>
                  <a:prstClr val="black"/>
                </a:solidFill>
              </a:rPr>
              <a:t>Med ett </a:t>
            </a:r>
            <a:r>
              <a:rPr lang="sv-SE" sz="1800" b="1">
                <a:solidFill>
                  <a:prstClr val="black"/>
                </a:solidFill>
              </a:rPr>
              <a:t>bättre underlag </a:t>
            </a:r>
            <a:r>
              <a:rPr lang="sv-SE" sz="1800">
                <a:solidFill>
                  <a:prstClr val="black"/>
                </a:solidFill>
              </a:rPr>
              <a:t>gällande sjukdomar och befolkningshälsa får vi ökade förutsättningar att se mönster samt </a:t>
            </a:r>
            <a:r>
              <a:rPr lang="sv-SE" sz="1800" b="1">
                <a:solidFill>
                  <a:prstClr val="black"/>
                </a:solidFill>
              </a:rPr>
              <a:t>upptäcka och förebygga </a:t>
            </a:r>
            <a:r>
              <a:rPr lang="sv-SE" sz="1800">
                <a:solidFill>
                  <a:prstClr val="black"/>
                </a:solidFill>
              </a:rPr>
              <a:t>sjukdomar på både individ- och gruppnivå.</a:t>
            </a:r>
          </a:p>
          <a:p>
            <a:pPr>
              <a:spcAft>
                <a:spcPts val="1800"/>
              </a:spcAft>
            </a:pPr>
            <a:endParaRPr lang="sv-SE" sz="2000"/>
          </a:p>
        </p:txBody>
      </p:sp>
      <p:pic>
        <p:nvPicPr>
          <p:cNvPr id="5" name="Bildobjekt 4">
            <a:extLst>
              <a:ext uri="{FF2B5EF4-FFF2-40B4-BE49-F238E27FC236}">
                <a16:creationId xmlns:a16="http://schemas.microsoft.com/office/drawing/2014/main" id="{CDC6976F-88FF-0E56-37CB-13BE20F809EE}"/>
              </a:ext>
            </a:extLst>
          </p:cNvPr>
          <p:cNvPicPr>
            <a:picLocks noChangeAspect="1"/>
          </p:cNvPicPr>
          <p:nvPr/>
        </p:nvPicPr>
        <p:blipFill rotWithShape="1">
          <a:blip r:embed="rId3"/>
          <a:srcRect t="15131" b="20609"/>
          <a:stretch/>
        </p:blipFill>
        <p:spPr>
          <a:xfrm>
            <a:off x="997262" y="4838699"/>
            <a:ext cx="4928172" cy="1032759"/>
          </a:xfrm>
          <a:prstGeom prst="rect">
            <a:avLst/>
          </a:prstGeom>
        </p:spPr>
      </p:pic>
    </p:spTree>
    <p:extLst>
      <p:ext uri="{BB962C8B-B14F-4D97-AF65-F5344CB8AC3E}">
        <p14:creationId xmlns:p14="http://schemas.microsoft.com/office/powerpoint/2010/main" val="286271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a:t>Bättre datakvalitet innebär att … </a:t>
            </a:r>
          </a:p>
        </p:txBody>
      </p:sp>
      <p:sp>
        <p:nvSpPr>
          <p:cNvPr id="3" name="Platshållare för innehåll 2"/>
          <p:cNvSpPr>
            <a:spLocks noGrp="1"/>
          </p:cNvSpPr>
          <p:nvPr>
            <p:ph idx="1"/>
          </p:nvPr>
        </p:nvSpPr>
        <p:spPr>
          <a:xfrm>
            <a:off x="874713" y="1412875"/>
            <a:ext cx="5944896" cy="4032250"/>
          </a:xfrm>
        </p:spPr>
        <p:txBody>
          <a:bodyPr/>
          <a:lstStyle/>
          <a:p>
            <a:pPr marL="0" indent="0">
              <a:spcBef>
                <a:spcPts val="1200"/>
              </a:spcBef>
              <a:spcAft>
                <a:spcPts val="1200"/>
              </a:spcAft>
              <a:buNone/>
            </a:pPr>
            <a:r>
              <a:rPr lang="sv-SE" sz="2400" b="1">
                <a:solidFill>
                  <a:schemeClr val="tx2"/>
                </a:solidFill>
              </a:rPr>
              <a:t>Informationen kan användas för forskning – som kan bidra till bättre vård.</a:t>
            </a:r>
          </a:p>
          <a:p>
            <a:pPr>
              <a:spcBef>
                <a:spcPts val="1200"/>
              </a:spcBef>
              <a:spcAft>
                <a:spcPts val="1200"/>
              </a:spcAft>
            </a:pPr>
            <a:r>
              <a:rPr lang="sv-SE" sz="2400"/>
              <a:t>Patienters vård och behandlingsplaner kan automatiskt integreras i kliniska studier.</a:t>
            </a:r>
          </a:p>
          <a:p>
            <a:pPr>
              <a:spcBef>
                <a:spcPts val="1200"/>
              </a:spcBef>
              <a:spcAft>
                <a:spcPts val="1200"/>
              </a:spcAft>
            </a:pPr>
            <a:r>
              <a:rPr lang="sv-SE" sz="2400"/>
              <a:t>Vi kan effektivt göra urval av specifika patientgrupper för forskningsstudier.</a:t>
            </a:r>
          </a:p>
          <a:p>
            <a:pPr>
              <a:spcBef>
                <a:spcPts val="1200"/>
              </a:spcBef>
              <a:spcAft>
                <a:spcPts val="1200"/>
              </a:spcAft>
            </a:pPr>
            <a:endParaRPr lang="sv-SE" sz="240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600" y="1517701"/>
            <a:ext cx="3822823" cy="3822823"/>
          </a:xfrm>
          <a:prstGeom prst="rect">
            <a:avLst/>
          </a:prstGeom>
          <a:effectLst/>
        </p:spPr>
      </p:pic>
    </p:spTree>
    <p:extLst>
      <p:ext uri="{BB962C8B-B14F-4D97-AF65-F5344CB8AC3E}">
        <p14:creationId xmlns:p14="http://schemas.microsoft.com/office/powerpoint/2010/main" val="3043191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a:t>Vad kommer invånare och </a:t>
            </a:r>
            <a:br>
              <a:rPr lang="sv-SE" sz="3200"/>
            </a:br>
            <a:r>
              <a:rPr lang="sv-SE" sz="3200"/>
              <a:t>patienter att märka konkret? </a:t>
            </a:r>
          </a:p>
        </p:txBody>
      </p:sp>
      <p:sp>
        <p:nvSpPr>
          <p:cNvPr id="3" name="Platshållare för innehåll 2"/>
          <p:cNvSpPr>
            <a:spLocks noGrp="1"/>
          </p:cNvSpPr>
          <p:nvPr>
            <p:ph idx="1"/>
          </p:nvPr>
        </p:nvSpPr>
        <p:spPr>
          <a:xfrm>
            <a:off x="874713" y="1888435"/>
            <a:ext cx="6003165" cy="3556690"/>
          </a:xfrm>
        </p:spPr>
        <p:txBody>
          <a:bodyPr vert="horz" lIns="91440" tIns="45720" rIns="91440" bIns="45720" rtlCol="0" anchor="t">
            <a:noAutofit/>
          </a:bodyPr>
          <a:lstStyle/>
          <a:p>
            <a:pPr marL="285750" indent="-285750"/>
            <a:r>
              <a:rPr lang="sv-SE" sz="2800"/>
              <a:t>En journal och en läkemedelslista för all vård som finansieras av </a:t>
            </a:r>
            <a:br>
              <a:rPr lang="sv-SE" sz="2800"/>
            </a:br>
            <a:r>
              <a:rPr lang="sv-SE" sz="2800"/>
              <a:t>Region Skåne.</a:t>
            </a:r>
          </a:p>
          <a:p>
            <a:pPr marL="285750" indent="-285750"/>
            <a:r>
              <a:rPr lang="sv-SE" sz="2800"/>
              <a:t>Tjänster som nås genom 1177.</a:t>
            </a:r>
          </a:p>
          <a:p>
            <a:endParaRPr lang="sv-SE" sz="2800"/>
          </a:p>
        </p:txBody>
      </p:sp>
      <p:pic>
        <p:nvPicPr>
          <p:cNvPr id="12" name="Bildobjekt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7391" y="530670"/>
            <a:ext cx="4541320" cy="4392146"/>
          </a:xfrm>
          <a:prstGeom prst="rect">
            <a:avLst/>
          </a:prstGeom>
          <a:effectLst/>
        </p:spPr>
      </p:pic>
      <p:sp>
        <p:nvSpPr>
          <p:cNvPr id="6" name="Rektangel med rundade hörn 5"/>
          <p:cNvSpPr/>
          <p:nvPr/>
        </p:nvSpPr>
        <p:spPr>
          <a:xfrm>
            <a:off x="6007100" y="4516430"/>
            <a:ext cx="2262187" cy="115411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a:solidFill>
                  <a:schemeClr val="bg1"/>
                </a:solidFill>
                <a:cs typeface="Arial" panose="020B0604020202020204" pitchFamily="34" charset="0"/>
              </a:rPr>
              <a:t>Ökad</a:t>
            </a:r>
          </a:p>
          <a:p>
            <a:pPr algn="ctr">
              <a:defRPr/>
            </a:pPr>
            <a:r>
              <a:rPr lang="sv-SE" sz="2400">
                <a:solidFill>
                  <a:schemeClr val="bg1"/>
                </a:solidFill>
                <a:cs typeface="Arial" panose="020B0604020202020204" pitchFamily="34" charset="0"/>
              </a:rPr>
              <a:t>tillgänglighet</a:t>
            </a:r>
          </a:p>
        </p:txBody>
      </p:sp>
      <p:sp>
        <p:nvSpPr>
          <p:cNvPr id="7" name="Rektangel med rundade hörn 6"/>
          <p:cNvSpPr/>
          <p:nvPr/>
        </p:nvSpPr>
        <p:spPr>
          <a:xfrm>
            <a:off x="8353845" y="4516430"/>
            <a:ext cx="2263775" cy="115411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2400">
                <a:solidFill>
                  <a:schemeClr val="bg1"/>
                </a:solidFill>
                <a:cs typeface="Arial" panose="020B0604020202020204" pitchFamily="34" charset="0"/>
              </a:rPr>
              <a:t>Bättre </a:t>
            </a:r>
            <a:br>
              <a:rPr lang="sv-SE" sz="2400">
                <a:solidFill>
                  <a:schemeClr val="bg1"/>
                </a:solidFill>
                <a:cs typeface="Arial" panose="020B0604020202020204" pitchFamily="34" charset="0"/>
              </a:rPr>
            </a:br>
            <a:r>
              <a:rPr lang="sv-SE" sz="2400">
                <a:solidFill>
                  <a:schemeClr val="bg1"/>
                </a:solidFill>
                <a:cs typeface="Arial" panose="020B0604020202020204" pitchFamily="34" charset="0"/>
              </a:rPr>
              <a:t>upplevelse</a:t>
            </a:r>
          </a:p>
        </p:txBody>
      </p:sp>
    </p:spTree>
    <p:extLst>
      <p:ext uri="{BB962C8B-B14F-4D97-AF65-F5344CB8AC3E}">
        <p14:creationId xmlns:p14="http://schemas.microsoft.com/office/powerpoint/2010/main" val="187854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ubrik 1"/>
          <p:cNvSpPr>
            <a:spLocks noGrp="1"/>
          </p:cNvSpPr>
          <p:nvPr>
            <p:ph type="title"/>
          </p:nvPr>
        </p:nvSpPr>
        <p:spPr/>
        <p:txBody>
          <a:bodyPr/>
          <a:lstStyle/>
          <a:p>
            <a:r>
              <a:rPr lang="sv-SE" altLang="sv-SE"/>
              <a:t>Detta händer …</a:t>
            </a:r>
          </a:p>
        </p:txBody>
      </p:sp>
      <p:sp>
        <p:nvSpPr>
          <p:cNvPr id="8" name="Platshållare för innehåll 2"/>
          <p:cNvSpPr txBox="1">
            <a:spLocks/>
          </p:cNvSpPr>
          <p:nvPr/>
        </p:nvSpPr>
        <p:spPr>
          <a:xfrm>
            <a:off x="916301" y="1412875"/>
            <a:ext cx="4773299" cy="4608097"/>
          </a:xfrm>
          <a:prstGeom prst="rect">
            <a:avLst/>
          </a:prstGeom>
        </p:spPr>
        <p:txBody>
          <a:bodyPr/>
          <a:lstStyle>
            <a:lvl1pPr marL="252000" indent="-2520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504000" indent="-2520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sv-SE" altLang="sv-SE" b="1">
                <a:solidFill>
                  <a:schemeClr val="tx2"/>
                </a:solidFill>
              </a:rPr>
              <a:t>Sammanhållen IT-miljö. </a:t>
            </a:r>
          </a:p>
          <a:p>
            <a:pPr marL="0" indent="0">
              <a:spcAft>
                <a:spcPts val="600"/>
              </a:spcAft>
              <a:buNone/>
            </a:pPr>
            <a:r>
              <a:rPr lang="sv-SE" altLang="sv-SE" sz="1800"/>
              <a:t>Omkring trettio system ersätts av en gemensam IT-miljö. Här ingår tre delar med ett antal olika funktioner:</a:t>
            </a:r>
          </a:p>
          <a:p>
            <a:pPr>
              <a:spcAft>
                <a:spcPts val="600"/>
              </a:spcAft>
            </a:pPr>
            <a:r>
              <a:rPr lang="sv-SE" altLang="sv-SE" sz="1800"/>
              <a:t>Patientjournalen med administrativa verktyg (Millennium)</a:t>
            </a:r>
          </a:p>
          <a:p>
            <a:pPr>
              <a:spcAft>
                <a:spcPts val="600"/>
              </a:spcAft>
            </a:pPr>
            <a:r>
              <a:rPr lang="sv-SE" altLang="sv-SE" sz="1800"/>
              <a:t>Uppkopplad utrustning och logistik </a:t>
            </a:r>
          </a:p>
          <a:p>
            <a:pPr>
              <a:spcAft>
                <a:spcPts val="600"/>
              </a:spcAft>
            </a:pPr>
            <a:r>
              <a:rPr lang="sv-SE" altLang="sv-SE" sz="1800"/>
              <a:t>Invånarhälsa (i senare version)</a:t>
            </a:r>
          </a:p>
          <a:p>
            <a:pPr marL="0" indent="0">
              <a:spcAft>
                <a:spcPts val="600"/>
              </a:spcAft>
              <a:buNone/>
            </a:pPr>
            <a:endParaRPr lang="sv-SE" altLang="sv-SE" sz="1800"/>
          </a:p>
          <a:p>
            <a:pPr marL="0" indent="0">
              <a:spcAft>
                <a:spcPts val="600"/>
              </a:spcAft>
              <a:buNone/>
            </a:pPr>
            <a:endParaRPr lang="sv-SE" altLang="sv-SE" sz="1800"/>
          </a:p>
          <a:p>
            <a:pPr marL="0" indent="0">
              <a:spcAft>
                <a:spcPts val="600"/>
              </a:spcAft>
              <a:buNone/>
            </a:pPr>
            <a:endParaRPr lang="sv-SE" altLang="sv-SE" sz="1800"/>
          </a:p>
          <a:p>
            <a:pPr marL="0" indent="0">
              <a:spcAft>
                <a:spcPts val="600"/>
              </a:spcAft>
              <a:buNone/>
            </a:pPr>
            <a:endParaRPr lang="sv-SE" altLang="sv-SE" sz="1800"/>
          </a:p>
          <a:p>
            <a:pPr marL="0" indent="0">
              <a:spcAft>
                <a:spcPts val="600"/>
              </a:spcAft>
              <a:buNone/>
            </a:pPr>
            <a:endParaRPr lang="sv-SE" altLang="sv-SE" sz="1800"/>
          </a:p>
          <a:p>
            <a:pPr marL="0" indent="0">
              <a:spcAft>
                <a:spcPts val="600"/>
              </a:spcAft>
              <a:buNone/>
            </a:pPr>
            <a:endParaRPr lang="sv-SE" altLang="sv-SE" sz="1800"/>
          </a:p>
          <a:p>
            <a:pPr marL="0" indent="0">
              <a:spcAft>
                <a:spcPts val="600"/>
              </a:spcAft>
              <a:buNone/>
            </a:pPr>
            <a:endParaRPr lang="sv-SE" altLang="sv-SE" sz="1800"/>
          </a:p>
          <a:p>
            <a:pPr marL="0" indent="0">
              <a:spcAft>
                <a:spcPts val="600"/>
              </a:spcAft>
              <a:buNone/>
            </a:pPr>
            <a:br>
              <a:rPr lang="sv-SE" altLang="sv-SE" sz="2000"/>
            </a:br>
            <a:endParaRPr lang="sv-SE" altLang="sv-SE" sz="2000"/>
          </a:p>
        </p:txBody>
      </p:sp>
      <p:sp>
        <p:nvSpPr>
          <p:cNvPr id="7" name="Platshållare för innehåll 2"/>
          <p:cNvSpPr txBox="1">
            <a:spLocks/>
          </p:cNvSpPr>
          <p:nvPr/>
        </p:nvSpPr>
        <p:spPr>
          <a:xfrm>
            <a:off x="5931914" y="1412875"/>
            <a:ext cx="3813971" cy="2190937"/>
          </a:xfrm>
          <a:prstGeom prst="rect">
            <a:avLst/>
          </a:prstGeom>
        </p:spPr>
        <p:txBody>
          <a:bodyPr/>
          <a:lstStyle>
            <a:defPPr>
              <a:defRPr lang="sv-SE"/>
            </a:defPPr>
            <a:lvl1pPr indent="0">
              <a:lnSpc>
                <a:spcPct val="90000"/>
              </a:lnSpc>
              <a:spcBef>
                <a:spcPts val="0"/>
              </a:spcBef>
              <a:spcAft>
                <a:spcPts val="600"/>
              </a:spcAft>
              <a:buFont typeface="Arial" panose="020B0604020202020204" pitchFamily="34" charset="0"/>
              <a:buNone/>
              <a:defRPr sz="2400" b="1">
                <a:solidFill>
                  <a:schemeClr val="accent3"/>
                </a:solidFill>
              </a:defRPr>
            </a:lvl1pPr>
            <a:lvl2pPr marL="504000" indent="-252000">
              <a:lnSpc>
                <a:spcPct val="90000"/>
              </a:lnSpc>
              <a:spcBef>
                <a:spcPts val="0"/>
              </a:spcBef>
              <a:spcAft>
                <a:spcPts val="1200"/>
              </a:spcAft>
              <a:buFont typeface="Arial" panose="020B0604020202020204" pitchFamily="34" charset="0"/>
              <a:buChar char="–"/>
            </a:lvl2pPr>
            <a:lvl3pPr marL="756000" indent="-252000">
              <a:lnSpc>
                <a:spcPct val="90000"/>
              </a:lnSpc>
              <a:spcBef>
                <a:spcPts val="0"/>
              </a:spcBef>
              <a:spcAft>
                <a:spcPts val="1200"/>
              </a:spcAft>
              <a:buFont typeface="Arial" panose="020B0604020202020204" pitchFamily="34" charset="0"/>
              <a:buChar char="•"/>
              <a:defRPr sz="1400"/>
            </a:lvl3pPr>
            <a:lvl4pPr marL="756000" indent="-252000">
              <a:lnSpc>
                <a:spcPct val="90000"/>
              </a:lnSpc>
              <a:spcBef>
                <a:spcPts val="0"/>
              </a:spcBef>
              <a:spcAft>
                <a:spcPts val="1200"/>
              </a:spcAft>
              <a:buFont typeface="Arial" panose="020B0604020202020204" pitchFamily="34" charset="0"/>
              <a:buChar char="•"/>
              <a:defRPr sz="1400"/>
            </a:lvl4pPr>
            <a:lvl5pPr marL="756000" indent="-252000">
              <a:lnSpc>
                <a:spcPct val="90000"/>
              </a:lnSpc>
              <a:spcBef>
                <a:spcPts val="0"/>
              </a:spcBef>
              <a:spcAft>
                <a:spcPts val="1200"/>
              </a:spcAft>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dirty="0">
                <a:solidFill>
                  <a:schemeClr val="tx2"/>
                </a:solidFill>
              </a:rPr>
              <a:t>Noggrant planerat</a:t>
            </a:r>
            <a:br>
              <a:rPr lang="sv-SE" dirty="0">
                <a:solidFill>
                  <a:schemeClr val="tx2"/>
                </a:solidFill>
              </a:rPr>
            </a:br>
            <a:r>
              <a:rPr lang="sv-SE" dirty="0">
                <a:solidFill>
                  <a:schemeClr val="tx2"/>
                </a:solidFill>
              </a:rPr>
              <a:t>införande. </a:t>
            </a:r>
          </a:p>
          <a:p>
            <a:r>
              <a:rPr lang="sv-SE" sz="1800" b="0" dirty="0">
                <a:solidFill>
                  <a:schemeClr val="tx1"/>
                </a:solidFill>
              </a:rPr>
              <a:t>Systemet testas noga. </a:t>
            </a:r>
          </a:p>
          <a:p>
            <a:r>
              <a:rPr lang="sv-SE" sz="1800" b="0" dirty="0">
                <a:solidFill>
                  <a:schemeClr val="tx1"/>
                </a:solidFill>
              </a:rPr>
              <a:t>Alla ca 38 000 medarbetare ska förberedas inför förändringen som kommer, och få utbildning innan de börjar arbeta i den nya IT-miljön. </a:t>
            </a:r>
          </a:p>
          <a:p>
            <a:br>
              <a:rPr lang="sv-SE" sz="2000" b="0" dirty="0">
                <a:solidFill>
                  <a:schemeClr val="tx1"/>
                </a:solidFill>
              </a:rPr>
            </a:br>
            <a:endParaRPr lang="sv-SE" sz="2000" b="0" dirty="0">
              <a:solidFill>
                <a:schemeClr val="tx1"/>
              </a:solidFill>
            </a:endParaRPr>
          </a:p>
        </p:txBody>
      </p:sp>
      <p:sp>
        <p:nvSpPr>
          <p:cNvPr id="10" name="Platshållare för innehåll 2"/>
          <p:cNvSpPr txBox="1">
            <a:spLocks/>
          </p:cNvSpPr>
          <p:nvPr/>
        </p:nvSpPr>
        <p:spPr>
          <a:xfrm>
            <a:off x="916302" y="3948125"/>
            <a:ext cx="4923012" cy="2419021"/>
          </a:xfrm>
          <a:prstGeom prst="rect">
            <a:avLst/>
          </a:prstGeom>
        </p:spPr>
        <p:txBody>
          <a:bodyPr/>
          <a:lstStyle>
            <a:lvl1pPr marL="252000" indent="-2520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504000" indent="-2520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sv-SE" b="1" dirty="0">
                <a:solidFill>
                  <a:schemeClr val="tx2"/>
                </a:solidFill>
              </a:rPr>
              <a:t>Anpassning och regiongemensamma arbetssätt.</a:t>
            </a:r>
          </a:p>
          <a:p>
            <a:pPr marL="0" indent="0">
              <a:spcAft>
                <a:spcPts val="600"/>
              </a:spcAft>
              <a:buNone/>
            </a:pPr>
            <a:r>
              <a:rPr lang="sv-SE" sz="1800" dirty="0"/>
              <a:t>Runt 400 medarbetare från hälso- och sjuk-vården har anpassat systemet till skånska förhållanden och enats om gemensamma arbetssätt. </a:t>
            </a:r>
          </a:p>
          <a:p>
            <a:pPr marL="0" indent="0">
              <a:spcAft>
                <a:spcPts val="600"/>
              </a:spcAft>
              <a:buNone/>
            </a:pPr>
            <a:r>
              <a:rPr lang="sv-SE" sz="1800" dirty="0"/>
              <a:t>Säkerhetsexperter och jurister har sett </a:t>
            </a:r>
            <a:br>
              <a:rPr lang="sv-SE" sz="1800" dirty="0"/>
            </a:br>
            <a:r>
              <a:rPr lang="sv-SE" sz="1800" dirty="0"/>
              <a:t>över teknik och lagefterlevnad. </a:t>
            </a:r>
          </a:p>
        </p:txBody>
      </p:sp>
      <p:sp>
        <p:nvSpPr>
          <p:cNvPr id="9" name="Platshållare för innehåll 2"/>
          <p:cNvSpPr txBox="1">
            <a:spLocks/>
          </p:cNvSpPr>
          <p:nvPr/>
        </p:nvSpPr>
        <p:spPr>
          <a:xfrm>
            <a:off x="5931914" y="3948125"/>
            <a:ext cx="3893529" cy="2190938"/>
          </a:xfrm>
          <a:prstGeom prst="rect">
            <a:avLst/>
          </a:prstGeom>
        </p:spPr>
        <p:txBody>
          <a:bodyPr/>
          <a:lstStyle>
            <a:lvl1pPr marL="252000" indent="-2520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504000" indent="-2520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pPr>
            <a:r>
              <a:rPr lang="sv-SE" b="1" dirty="0">
                <a:solidFill>
                  <a:schemeClr val="tx2"/>
                </a:solidFill>
              </a:rPr>
              <a:t>Det slutar inte här! </a:t>
            </a:r>
          </a:p>
          <a:p>
            <a:pPr marL="0" lvl="0" indent="0">
              <a:spcAft>
                <a:spcPts val="600"/>
              </a:spcAft>
              <a:buNone/>
            </a:pPr>
            <a:r>
              <a:rPr lang="sv-SE" sz="1800" b="1" dirty="0"/>
              <a:t>Allt kommer inte att vara helt perfekt för alla från början. </a:t>
            </a:r>
          </a:p>
          <a:p>
            <a:pPr marL="0" lvl="0" indent="0">
              <a:spcAft>
                <a:spcPts val="600"/>
              </a:spcAft>
              <a:buNone/>
            </a:pPr>
            <a:r>
              <a:rPr lang="sv-SE" sz="1800" dirty="0"/>
              <a:t>Men när vi alla fått </a:t>
            </a:r>
            <a:r>
              <a:rPr lang="sv-SE" altLang="sv-SE" sz="1800" dirty="0"/>
              <a:t>det nya systemet kan vi tillsammans fortsätta vårt arbete med </a:t>
            </a:r>
            <a:r>
              <a:rPr lang="sv-SE" sz="1800" dirty="0"/>
              <a:t>att utveckla och utforma det.</a:t>
            </a:r>
          </a:p>
        </p:txBody>
      </p:sp>
      <p:grpSp>
        <p:nvGrpSpPr>
          <p:cNvPr id="3" name="Grupp 2">
            <a:extLst>
              <a:ext uri="{FF2B5EF4-FFF2-40B4-BE49-F238E27FC236}">
                <a16:creationId xmlns:a16="http://schemas.microsoft.com/office/drawing/2014/main" id="{837CE205-ED5C-D953-1E5F-21ABE69ECA44}"/>
              </a:ext>
            </a:extLst>
          </p:cNvPr>
          <p:cNvGrpSpPr/>
          <p:nvPr/>
        </p:nvGrpSpPr>
        <p:grpSpPr>
          <a:xfrm>
            <a:off x="9492343" y="1328253"/>
            <a:ext cx="1786119" cy="4551118"/>
            <a:chOff x="9425689" y="1328253"/>
            <a:chExt cx="1786119" cy="4551118"/>
          </a:xfrm>
        </p:grpSpPr>
        <p:pic>
          <p:nvPicPr>
            <p:cNvPr id="11" name="Bildobjekt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689" y="1328253"/>
              <a:ext cx="1786119" cy="4551118"/>
            </a:xfrm>
            <a:prstGeom prst="rect">
              <a:avLst/>
            </a:prstGeom>
            <a:effectLst>
              <a:outerShdw blurRad="50800" dist="38100" dir="2700000" algn="tl" rotWithShape="0">
                <a:prstClr val="black">
                  <a:alpha val="40000"/>
                </a:prstClr>
              </a:outerShdw>
            </a:effectLst>
          </p:spPr>
        </p:pic>
        <p:sp>
          <p:nvSpPr>
            <p:cNvPr id="2" name="Rektangel 1">
              <a:extLst>
                <a:ext uri="{FF2B5EF4-FFF2-40B4-BE49-F238E27FC236}">
                  <a16:creationId xmlns:a16="http://schemas.microsoft.com/office/drawing/2014/main" id="{571F8B40-C152-3AF2-D44D-BA6322F1D7E0}"/>
                </a:ext>
              </a:extLst>
            </p:cNvPr>
            <p:cNvSpPr/>
            <p:nvPr/>
          </p:nvSpPr>
          <p:spPr>
            <a:xfrm>
              <a:off x="10382248" y="2966627"/>
              <a:ext cx="215900" cy="215900"/>
            </a:xfrm>
            <a:prstGeom prst="rect">
              <a:avLst/>
            </a:prstGeom>
            <a:solidFill>
              <a:srgbClr val="A6D2D7"/>
            </a:solidFill>
            <a:ln>
              <a:solidFill>
                <a:srgbClr val="A6D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969263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272055" y="1010843"/>
            <a:ext cx="3138031" cy="1323439"/>
          </a:xfrm>
          <a:prstGeom prst="rect">
            <a:avLst/>
          </a:prstGeom>
          <a:noFill/>
        </p:spPr>
        <p:txBody>
          <a:bodyPr wrap="square" rtlCol="0">
            <a:spAutoFit/>
          </a:bodyPr>
          <a:lstStyle/>
          <a:p>
            <a:pPr algn="ctr"/>
            <a:r>
              <a:rPr lang="sv-SE" sz="2000">
                <a:solidFill>
                  <a:schemeClr val="tx2"/>
                </a:solidFill>
              </a:rPr>
              <a:t>Digitalisering innebär inte att vi ska översätta vårt nuvarande arbetssätt till </a:t>
            </a:r>
            <a:br>
              <a:rPr lang="sv-SE" sz="2000">
                <a:solidFill>
                  <a:schemeClr val="tx2"/>
                </a:solidFill>
              </a:rPr>
            </a:br>
            <a:r>
              <a:rPr lang="sv-SE" sz="2000">
                <a:solidFill>
                  <a:schemeClr val="tx2"/>
                </a:solidFill>
              </a:rPr>
              <a:t>”något digitalt”.</a:t>
            </a:r>
            <a:endParaRPr lang="en-US" sz="2000">
              <a:solidFill>
                <a:schemeClr val="tx2"/>
              </a:solidFill>
            </a:endParaRPr>
          </a:p>
        </p:txBody>
      </p:sp>
      <p:sp>
        <p:nvSpPr>
          <p:cNvPr id="4" name="textruta 3"/>
          <p:cNvSpPr txBox="1"/>
          <p:nvPr/>
        </p:nvSpPr>
        <p:spPr>
          <a:xfrm>
            <a:off x="6037165" y="1549452"/>
            <a:ext cx="2973091" cy="1569660"/>
          </a:xfrm>
          <a:prstGeom prst="rect">
            <a:avLst/>
          </a:prstGeom>
          <a:noFill/>
        </p:spPr>
        <p:txBody>
          <a:bodyPr wrap="square" rtlCol="0">
            <a:spAutoFit/>
          </a:bodyPr>
          <a:lstStyle/>
          <a:p>
            <a:pPr algn="ctr"/>
            <a:r>
              <a:rPr lang="sv-SE" sz="2400" b="1">
                <a:solidFill>
                  <a:schemeClr val="tx2"/>
                </a:solidFill>
              </a:rPr>
              <a:t>Det innebär att vi </a:t>
            </a:r>
            <a:br>
              <a:rPr lang="sv-SE" sz="2400" b="1">
                <a:solidFill>
                  <a:schemeClr val="tx2"/>
                </a:solidFill>
              </a:rPr>
            </a:br>
            <a:r>
              <a:rPr lang="sv-SE" sz="2400" b="1">
                <a:solidFill>
                  <a:schemeClr val="tx2"/>
                </a:solidFill>
              </a:rPr>
              <a:t>måste förändra </a:t>
            </a:r>
            <a:br>
              <a:rPr lang="sv-SE" sz="2400" b="1">
                <a:solidFill>
                  <a:schemeClr val="tx2"/>
                </a:solidFill>
              </a:rPr>
            </a:br>
            <a:r>
              <a:rPr lang="sv-SE" sz="2400" b="1">
                <a:solidFill>
                  <a:schemeClr val="tx2"/>
                </a:solidFill>
              </a:rPr>
              <a:t>hur vi tänker </a:t>
            </a:r>
            <a:br>
              <a:rPr lang="sv-SE" sz="2400" b="1">
                <a:solidFill>
                  <a:schemeClr val="tx2"/>
                </a:solidFill>
              </a:rPr>
            </a:br>
            <a:r>
              <a:rPr lang="sv-SE" sz="2400" b="1">
                <a:solidFill>
                  <a:schemeClr val="tx2"/>
                </a:solidFill>
              </a:rPr>
              <a:t>och arbetar!</a:t>
            </a:r>
            <a:endParaRPr lang="en-US" sz="2400" b="1">
              <a:solidFill>
                <a:schemeClr val="tx2"/>
              </a:solidFill>
            </a:endParaRPr>
          </a:p>
        </p:txBody>
      </p:sp>
      <p:pic>
        <p:nvPicPr>
          <p:cNvPr id="13" name="Bildobjekt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47" y="1514028"/>
            <a:ext cx="2272417" cy="4188858"/>
          </a:xfrm>
          <a:prstGeom prst="rect">
            <a:avLst/>
          </a:prstGeom>
          <a:effectLst>
            <a:outerShdw blurRad="50800" dist="38100" dir="2700000" algn="tl" rotWithShape="0">
              <a:prstClr val="black">
                <a:alpha val="40000"/>
              </a:prstClr>
            </a:outerShdw>
          </a:effectLst>
        </p:spPr>
      </p:pic>
      <p:grpSp>
        <p:nvGrpSpPr>
          <p:cNvPr id="2" name="Grupp 1"/>
          <p:cNvGrpSpPr/>
          <p:nvPr/>
        </p:nvGrpSpPr>
        <p:grpSpPr>
          <a:xfrm>
            <a:off x="8396368" y="1911989"/>
            <a:ext cx="2122722" cy="4188858"/>
            <a:chOff x="8396368" y="1911989"/>
            <a:chExt cx="2122722" cy="4188858"/>
          </a:xfrm>
        </p:grpSpPr>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368" y="1911989"/>
              <a:ext cx="2122722" cy="4188858"/>
            </a:xfrm>
            <a:prstGeom prst="rect">
              <a:avLst/>
            </a:prstGeom>
            <a:effectLst>
              <a:outerShdw blurRad="50800" dist="38100" dir="2700000" algn="tl" rotWithShape="0">
                <a:prstClr val="black">
                  <a:alpha val="40000"/>
                </a:prstClr>
              </a:outerShdw>
            </a:effectLst>
          </p:spPr>
        </p:pic>
        <p:sp>
          <p:nvSpPr>
            <p:cNvPr id="7" name="Rektangel med rundade hörn 6"/>
            <p:cNvSpPr/>
            <p:nvPr/>
          </p:nvSpPr>
          <p:spPr>
            <a:xfrm rot="1099011">
              <a:off x="8810943" y="3502700"/>
              <a:ext cx="185090" cy="209637"/>
            </a:xfrm>
            <a:prstGeom prst="roundRect">
              <a:avLst>
                <a:gd name="adj" fmla="val 32563"/>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err="1">
                <a:solidFill>
                  <a:schemeClr val="tx1"/>
                </a:solidFill>
              </a:endParaRPr>
            </a:p>
          </p:txBody>
        </p:sp>
      </p:grpSp>
      <p:sp>
        <p:nvSpPr>
          <p:cNvPr id="9" name="Rektangel 8"/>
          <p:cNvSpPr/>
          <p:nvPr/>
        </p:nvSpPr>
        <p:spPr>
          <a:xfrm>
            <a:off x="3011807" y="4340699"/>
            <a:ext cx="5108066" cy="1708160"/>
          </a:xfrm>
          <a:prstGeom prst="rect">
            <a:avLst/>
          </a:prstGeom>
        </p:spPr>
        <p:txBody>
          <a:bodyPr wrap="square">
            <a:spAutoFit/>
          </a:bodyPr>
          <a:lstStyle/>
          <a:p>
            <a:pPr algn="ctr">
              <a:spcAft>
                <a:spcPts val="600"/>
              </a:spcAft>
            </a:pPr>
            <a:r>
              <a:rPr lang="sv-SE" sz="2000"/>
              <a:t>Vi måste granska allt vi gör, för att se </a:t>
            </a:r>
            <a:br>
              <a:rPr lang="sv-SE" sz="2000"/>
            </a:br>
            <a:r>
              <a:rPr lang="sv-SE" sz="2000" b="1"/>
              <a:t>hur vi kan göra saker och ting bättre med hjälp av digitala resurser. </a:t>
            </a:r>
          </a:p>
          <a:p>
            <a:pPr algn="ctr">
              <a:spcAft>
                <a:spcPts val="600"/>
              </a:spcAft>
            </a:pPr>
            <a:r>
              <a:rPr lang="sv-SE" sz="2000"/>
              <a:t>Annars riskerar vi att överföra gamla problem till nya system. </a:t>
            </a:r>
          </a:p>
        </p:txBody>
      </p:sp>
    </p:spTree>
    <p:extLst>
      <p:ext uri="{BB962C8B-B14F-4D97-AF65-F5344CB8AC3E}">
        <p14:creationId xmlns:p14="http://schemas.microsoft.com/office/powerpoint/2010/main" val="294384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Vägen till projektstart</a:t>
            </a:r>
          </a:p>
        </p:txBody>
      </p:sp>
      <p:sp>
        <p:nvSpPr>
          <p:cNvPr id="46" name="Platshållare för innehåll 45"/>
          <p:cNvSpPr>
            <a:spLocks noGrp="1"/>
          </p:cNvSpPr>
          <p:nvPr>
            <p:ph sz="half" idx="1"/>
          </p:nvPr>
        </p:nvSpPr>
        <p:spPr>
          <a:xfrm>
            <a:off x="874713" y="1412875"/>
            <a:ext cx="5068887" cy="4032250"/>
          </a:xfrm>
        </p:spPr>
        <p:txBody>
          <a:bodyPr/>
          <a:lstStyle/>
          <a:p>
            <a:pPr>
              <a:lnSpc>
                <a:spcPct val="100000"/>
              </a:lnSpc>
              <a:spcBef>
                <a:spcPts val="1200"/>
              </a:spcBef>
            </a:pPr>
            <a:r>
              <a:rPr lang="sv-SE" sz="1800" b="1">
                <a:solidFill>
                  <a:schemeClr val="tx2"/>
                </a:solidFill>
              </a:rPr>
              <a:t>2011 │ </a:t>
            </a:r>
            <a:r>
              <a:rPr lang="sv-SE" sz="1800"/>
              <a:t>Region Skåne utreder sin </a:t>
            </a:r>
            <a:br>
              <a:rPr lang="sv-SE" sz="1800"/>
            </a:br>
            <a:r>
              <a:rPr lang="sv-SE" sz="1800"/>
              <a:t>IT-struktur – </a:t>
            </a:r>
            <a:r>
              <a:rPr lang="sv-SE" sz="1800" b="1"/>
              <a:t>fragmenterad. </a:t>
            </a:r>
          </a:p>
          <a:p>
            <a:pPr>
              <a:lnSpc>
                <a:spcPct val="100000"/>
              </a:lnSpc>
              <a:spcBef>
                <a:spcPts val="1200"/>
              </a:spcBef>
            </a:pPr>
            <a:r>
              <a:rPr lang="sv-SE" sz="1800" b="1">
                <a:solidFill>
                  <a:schemeClr val="tx2"/>
                </a:solidFill>
              </a:rPr>
              <a:t>2012 │ </a:t>
            </a:r>
            <a:r>
              <a:rPr lang="sv-SE" sz="1800"/>
              <a:t>Slutbetänkande av Statens vård- och omsorgsutredning” – </a:t>
            </a:r>
            <a:r>
              <a:rPr lang="sv-SE" sz="1800" b="1"/>
              <a:t>förhoppning om nationellt vårdsystem.</a:t>
            </a:r>
          </a:p>
          <a:p>
            <a:pPr>
              <a:lnSpc>
                <a:spcPct val="100000"/>
              </a:lnSpc>
              <a:spcBef>
                <a:spcPts val="1200"/>
              </a:spcBef>
            </a:pPr>
            <a:r>
              <a:rPr lang="sv-SE" sz="1800" b="1">
                <a:solidFill>
                  <a:schemeClr val="tx2"/>
                </a:solidFill>
              </a:rPr>
              <a:t>2014 │ </a:t>
            </a:r>
            <a:r>
              <a:rPr lang="sv-SE" sz="1800"/>
              <a:t>Regeringens utredning ”Rätt information på rätt plats i rätt tid”.</a:t>
            </a:r>
          </a:p>
          <a:p>
            <a:pPr>
              <a:lnSpc>
                <a:spcPct val="100000"/>
              </a:lnSpc>
              <a:spcBef>
                <a:spcPts val="1200"/>
              </a:spcBef>
            </a:pPr>
            <a:r>
              <a:rPr lang="sv-SE" sz="1800" b="1">
                <a:solidFill>
                  <a:schemeClr val="tx2"/>
                </a:solidFill>
              </a:rPr>
              <a:t>2014 │ </a:t>
            </a:r>
            <a:r>
              <a:rPr lang="sv-SE" sz="1800"/>
              <a:t>Region Skåne beslutar att </a:t>
            </a:r>
            <a:r>
              <a:rPr lang="sv-SE" sz="1800" b="1"/>
              <a:t>skrota öppenvårdens PMO.</a:t>
            </a:r>
          </a:p>
          <a:p>
            <a:pPr>
              <a:lnSpc>
                <a:spcPct val="100000"/>
              </a:lnSpc>
              <a:spcBef>
                <a:spcPts val="1200"/>
              </a:spcBef>
            </a:pPr>
            <a:r>
              <a:rPr lang="sv-SE" sz="1800" b="1">
                <a:solidFill>
                  <a:schemeClr val="tx2"/>
                </a:solidFill>
              </a:rPr>
              <a:t>2014-2015 │ </a:t>
            </a:r>
            <a:r>
              <a:rPr lang="sv-SE" sz="1800" b="1"/>
              <a:t>3R kartlägger vårdsystem för Sverige </a:t>
            </a:r>
            <a:r>
              <a:rPr lang="sv-SE" sz="1800"/>
              <a:t>med gemensam upphandlings-organisation som mål (Region Stockholm, Västra Götalandsregionen och Region Skåne).</a:t>
            </a:r>
          </a:p>
          <a:p>
            <a:pPr>
              <a:lnSpc>
                <a:spcPct val="100000"/>
              </a:lnSpc>
              <a:spcBef>
                <a:spcPts val="1200"/>
              </a:spcBef>
            </a:pPr>
            <a:endParaRPr lang="sv-SE" sz="1800"/>
          </a:p>
        </p:txBody>
      </p:sp>
      <p:sp>
        <p:nvSpPr>
          <p:cNvPr id="47" name="Platshållare för innehåll 46"/>
          <p:cNvSpPr>
            <a:spLocks noGrp="1"/>
          </p:cNvSpPr>
          <p:nvPr>
            <p:ph sz="half" idx="2"/>
          </p:nvPr>
        </p:nvSpPr>
        <p:spPr>
          <a:xfrm>
            <a:off x="6072811" y="1412875"/>
            <a:ext cx="5127064" cy="3565525"/>
          </a:xfrm>
        </p:spPr>
        <p:txBody>
          <a:bodyPr/>
          <a:lstStyle/>
          <a:p>
            <a:pPr>
              <a:lnSpc>
                <a:spcPct val="100000"/>
              </a:lnSpc>
              <a:spcBef>
                <a:spcPts val="1200"/>
              </a:spcBef>
            </a:pPr>
            <a:r>
              <a:rPr lang="sv-SE" sz="1800" b="1" dirty="0">
                <a:solidFill>
                  <a:schemeClr val="tx2"/>
                </a:solidFill>
              </a:rPr>
              <a:t>2015 │ </a:t>
            </a:r>
            <a:r>
              <a:rPr lang="sv-SE" sz="1800" dirty="0"/>
              <a:t>Region Skåne </a:t>
            </a:r>
            <a:r>
              <a:rPr lang="sv-SE" sz="1800" b="1" dirty="0"/>
              <a:t>drar sig ur 3R-samarbetet</a:t>
            </a:r>
            <a:r>
              <a:rPr lang="sv-SE" sz="1800" dirty="0"/>
              <a:t> – önskemålen för olika. Gör olika försök till egna lösningar.</a:t>
            </a:r>
          </a:p>
          <a:p>
            <a:pPr>
              <a:lnSpc>
                <a:spcPct val="100000"/>
              </a:lnSpc>
              <a:spcBef>
                <a:spcPts val="1200"/>
              </a:spcBef>
            </a:pPr>
            <a:r>
              <a:rPr lang="sv-SE" sz="1800" b="1" dirty="0">
                <a:solidFill>
                  <a:schemeClr val="tx2"/>
                </a:solidFill>
              </a:rPr>
              <a:t>2015 │ </a:t>
            </a:r>
            <a:r>
              <a:rPr lang="sv-SE" sz="1800" dirty="0"/>
              <a:t>Beslut </a:t>
            </a:r>
            <a:r>
              <a:rPr lang="sv-SE" sz="1800" b="1" dirty="0"/>
              <a:t>slå ihop öppenvårdens PMO med sjukhusens </a:t>
            </a:r>
            <a:r>
              <a:rPr lang="sv-SE" sz="1800" b="1" dirty="0" err="1"/>
              <a:t>Melior</a:t>
            </a:r>
            <a:r>
              <a:rPr lang="sv-SE" sz="1800" b="1" dirty="0"/>
              <a:t>.</a:t>
            </a:r>
          </a:p>
          <a:p>
            <a:pPr>
              <a:lnSpc>
                <a:spcPct val="100000"/>
              </a:lnSpc>
              <a:spcBef>
                <a:spcPts val="1200"/>
              </a:spcBef>
            </a:pPr>
            <a:r>
              <a:rPr lang="sv-SE" sz="1800" b="1" dirty="0">
                <a:solidFill>
                  <a:schemeClr val="tx2"/>
                </a:solidFill>
              </a:rPr>
              <a:t>2016 │ </a:t>
            </a:r>
            <a:r>
              <a:rPr lang="sv-SE" sz="1800" dirty="0"/>
              <a:t>En </a:t>
            </a:r>
            <a:r>
              <a:rPr lang="sv-SE" sz="1800" b="1" dirty="0"/>
              <a:t>strategi för sammanhållen digital vårdmiljö</a:t>
            </a:r>
            <a:r>
              <a:rPr lang="sv-SE" sz="1800" dirty="0"/>
              <a:t> antas av regionstyrelsen i oktober, samtidigt med beslut om upphandling. </a:t>
            </a:r>
          </a:p>
          <a:p>
            <a:pPr>
              <a:lnSpc>
                <a:spcPct val="100000"/>
              </a:lnSpc>
              <a:spcBef>
                <a:spcPts val="1200"/>
              </a:spcBef>
            </a:pPr>
            <a:r>
              <a:rPr lang="sv-SE" sz="1800" b="1" dirty="0">
                <a:solidFill>
                  <a:schemeClr val="tx2"/>
                </a:solidFill>
              </a:rPr>
              <a:t>2017 │ </a:t>
            </a:r>
            <a:r>
              <a:rPr lang="sv-SE" sz="1800" b="1" dirty="0"/>
              <a:t>Tilldelningsbeslut</a:t>
            </a:r>
            <a:r>
              <a:rPr lang="sv-SE" sz="1800" dirty="0"/>
              <a:t> i september efter upphandling där ca </a:t>
            </a:r>
            <a:r>
              <a:rPr lang="sv-SE" sz="1800" b="1" dirty="0"/>
              <a:t>300 chefer och medarbetare deltar</a:t>
            </a:r>
            <a:r>
              <a:rPr lang="sv-SE" sz="1800" dirty="0"/>
              <a:t>, av dessa över 200 från klinisk verksamhet.</a:t>
            </a:r>
          </a:p>
          <a:p>
            <a:pPr>
              <a:lnSpc>
                <a:spcPct val="100000"/>
              </a:lnSpc>
              <a:spcBef>
                <a:spcPts val="1200"/>
              </a:spcBef>
            </a:pPr>
            <a:r>
              <a:rPr lang="sv-SE" sz="1800" b="1" dirty="0">
                <a:solidFill>
                  <a:schemeClr val="tx2"/>
                </a:solidFill>
              </a:rPr>
              <a:t>2018 │ </a:t>
            </a:r>
            <a:r>
              <a:rPr lang="sv-SE" sz="1800" b="1" dirty="0"/>
              <a:t>Kontrakt tecknas </a:t>
            </a:r>
            <a:r>
              <a:rPr lang="sv-SE" sz="1800" dirty="0"/>
              <a:t>med </a:t>
            </a:r>
            <a:r>
              <a:rPr lang="sv-SE" sz="1800" dirty="0" err="1"/>
              <a:t>Cerner</a:t>
            </a:r>
            <a:r>
              <a:rPr lang="sv-SE" sz="1800" dirty="0"/>
              <a:t> (numera Oracle Health) i maj. Projektstart på hösten. </a:t>
            </a:r>
          </a:p>
        </p:txBody>
      </p:sp>
    </p:spTree>
    <p:extLst>
      <p:ext uri="{BB962C8B-B14F-4D97-AF65-F5344CB8AC3E}">
        <p14:creationId xmlns:p14="http://schemas.microsoft.com/office/powerpoint/2010/main" val="4190172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910" y="1168918"/>
            <a:ext cx="3034979" cy="2100366"/>
          </a:xfrm>
          <a:prstGeom prst="rect">
            <a:avLst/>
          </a:prstGeom>
        </p:spPr>
      </p:pic>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111" y="3125948"/>
            <a:ext cx="2082728" cy="1655502"/>
          </a:xfrm>
          <a:prstGeom prst="rect">
            <a:avLst/>
          </a:prstGeom>
        </p:spPr>
      </p:pic>
      <p:pic>
        <p:nvPicPr>
          <p:cNvPr id="23" name="Bildobjekt 22"/>
          <p:cNvPicPr>
            <a:picLocks noChangeAspect="1"/>
          </p:cNvPicPr>
          <p:nvPr/>
        </p:nvPicPr>
        <p:blipFill rotWithShape="1">
          <a:blip r:embed="rId5">
            <a:extLst>
              <a:ext uri="{28A0092B-C50C-407E-A947-70E740481C1C}">
                <a14:useLocalDpi xmlns:a14="http://schemas.microsoft.com/office/drawing/2010/main" val="0"/>
              </a:ext>
            </a:extLst>
          </a:blip>
          <a:srcRect l="71941" t="7860" r="11741" b="67659"/>
          <a:stretch/>
        </p:blipFill>
        <p:spPr>
          <a:xfrm>
            <a:off x="6312719" y="4539102"/>
            <a:ext cx="959005" cy="1070517"/>
          </a:xfrm>
          <a:prstGeom prst="rect">
            <a:avLst/>
          </a:prstGeom>
        </p:spPr>
      </p:pic>
      <p:pic>
        <p:nvPicPr>
          <p:cNvPr id="24" name="Bildobjekt 23"/>
          <p:cNvPicPr>
            <a:picLocks noChangeAspect="1"/>
          </p:cNvPicPr>
          <p:nvPr/>
        </p:nvPicPr>
        <p:blipFill rotWithShape="1">
          <a:blip r:embed="rId5">
            <a:extLst>
              <a:ext uri="{28A0092B-C50C-407E-A947-70E740481C1C}">
                <a14:useLocalDpi xmlns:a14="http://schemas.microsoft.com/office/drawing/2010/main" val="0"/>
              </a:ext>
            </a:extLst>
          </a:blip>
          <a:srcRect l="12841" t="68831" r="71599" b="5413"/>
          <a:stretch/>
        </p:blipFill>
        <p:spPr>
          <a:xfrm>
            <a:off x="5606000" y="4326551"/>
            <a:ext cx="914401" cy="1126274"/>
          </a:xfrm>
          <a:prstGeom prst="rect">
            <a:avLst/>
          </a:prstGeom>
        </p:spPr>
      </p:pic>
      <p:sp>
        <p:nvSpPr>
          <p:cNvPr id="2" name="Rubrik 1">
            <a:extLst>
              <a:ext uri="{FF2B5EF4-FFF2-40B4-BE49-F238E27FC236}">
                <a16:creationId xmlns:a16="http://schemas.microsoft.com/office/drawing/2014/main" id="{6AEF3427-182E-43FD-995D-7C1D35779BBF}"/>
              </a:ext>
            </a:extLst>
          </p:cNvPr>
          <p:cNvSpPr>
            <a:spLocks noGrp="1"/>
          </p:cNvSpPr>
          <p:nvPr>
            <p:ph type="title"/>
          </p:nvPr>
        </p:nvSpPr>
        <p:spPr/>
        <p:txBody>
          <a:bodyPr/>
          <a:lstStyle/>
          <a:p>
            <a:r>
              <a:rPr lang="sv-SE" sz="2800"/>
              <a:t>En stor satsning som involverar och påverkar många</a:t>
            </a:r>
            <a:endParaRPr lang="sv-SE" sz="3000"/>
          </a:p>
        </p:txBody>
      </p:sp>
      <p:sp>
        <p:nvSpPr>
          <p:cNvPr id="3" name="Platshållare för innehåll 2">
            <a:extLst>
              <a:ext uri="{FF2B5EF4-FFF2-40B4-BE49-F238E27FC236}">
                <a16:creationId xmlns:a16="http://schemas.microsoft.com/office/drawing/2014/main" id="{53D572C7-1137-40D5-8BEF-3DB4DECBC143}"/>
              </a:ext>
            </a:extLst>
          </p:cNvPr>
          <p:cNvSpPr>
            <a:spLocks noGrp="1"/>
          </p:cNvSpPr>
          <p:nvPr>
            <p:ph sz="half" idx="1"/>
          </p:nvPr>
        </p:nvSpPr>
        <p:spPr>
          <a:xfrm>
            <a:off x="935358" y="1281033"/>
            <a:ext cx="5899166" cy="4032250"/>
          </a:xfrm>
        </p:spPr>
        <p:txBody>
          <a:bodyPr vert="horz" lIns="0" tIns="0" rIns="0" bIns="0" rtlCol="0" anchor="t">
            <a:noAutofit/>
          </a:bodyPr>
          <a:lstStyle/>
          <a:p>
            <a:pPr marL="0" indent="0">
              <a:lnSpc>
                <a:spcPct val="100000"/>
              </a:lnSpc>
              <a:spcAft>
                <a:spcPts val="300"/>
              </a:spcAft>
              <a:buClr>
                <a:schemeClr val="accent3"/>
              </a:buClr>
              <a:buSzPct val="110000"/>
              <a:buNone/>
            </a:pPr>
            <a:r>
              <a:rPr lang="sv-SE" sz="2000" b="1">
                <a:solidFill>
                  <a:schemeClr val="tx2"/>
                </a:solidFill>
              </a:rPr>
              <a:t>~ 1,4</a:t>
            </a:r>
            <a:r>
              <a:rPr lang="sv-SE" sz="2000">
                <a:solidFill>
                  <a:schemeClr val="tx2"/>
                </a:solidFill>
              </a:rPr>
              <a:t> </a:t>
            </a:r>
            <a:r>
              <a:rPr lang="sv-SE" sz="2000"/>
              <a:t>miljoner invånare</a:t>
            </a:r>
          </a:p>
          <a:p>
            <a:pPr marL="0" indent="0">
              <a:lnSpc>
                <a:spcPct val="100000"/>
              </a:lnSpc>
              <a:spcAft>
                <a:spcPts val="300"/>
              </a:spcAft>
              <a:buClr>
                <a:schemeClr val="accent3"/>
              </a:buClr>
              <a:buSzPct val="110000"/>
              <a:buNone/>
            </a:pPr>
            <a:r>
              <a:rPr lang="sv-SE" sz="2000" b="1">
                <a:solidFill>
                  <a:schemeClr val="tx2"/>
                </a:solidFill>
              </a:rPr>
              <a:t>~ 38 000 </a:t>
            </a:r>
            <a:r>
              <a:rPr lang="sv-SE" sz="2000"/>
              <a:t>hälso- och sjukvårdsmedarbetare </a:t>
            </a:r>
            <a:br>
              <a:rPr lang="sv-SE" sz="2000"/>
            </a:br>
            <a:r>
              <a:rPr lang="sv-SE" sz="2000"/>
              <a:t>(privat och Region Skåne)</a:t>
            </a:r>
          </a:p>
          <a:p>
            <a:pPr marL="0" indent="0">
              <a:lnSpc>
                <a:spcPct val="100000"/>
              </a:lnSpc>
              <a:spcAft>
                <a:spcPts val="300"/>
              </a:spcAft>
              <a:buClr>
                <a:schemeClr val="accent3"/>
              </a:buClr>
              <a:buSzPct val="110000"/>
              <a:buNone/>
            </a:pPr>
            <a:r>
              <a:rPr lang="sv-SE" sz="2000" b="1">
                <a:solidFill>
                  <a:schemeClr val="tx2"/>
                </a:solidFill>
              </a:rPr>
              <a:t>~ 400</a:t>
            </a:r>
            <a:r>
              <a:rPr lang="sv-SE" sz="2000">
                <a:solidFill>
                  <a:schemeClr val="tx2"/>
                </a:solidFill>
              </a:rPr>
              <a:t> </a:t>
            </a:r>
            <a:r>
              <a:rPr lang="sv-SE" sz="2000"/>
              <a:t>projektmedarbetare från verksamheterna</a:t>
            </a:r>
          </a:p>
          <a:p>
            <a:pPr marL="0" indent="0">
              <a:lnSpc>
                <a:spcPct val="100000"/>
              </a:lnSpc>
              <a:spcAft>
                <a:spcPts val="300"/>
              </a:spcAft>
              <a:buClr>
                <a:schemeClr val="accent3"/>
              </a:buClr>
              <a:buSzPct val="110000"/>
              <a:buNone/>
            </a:pPr>
            <a:r>
              <a:rPr lang="sv-SE" sz="2000" b="1">
                <a:solidFill>
                  <a:schemeClr val="tx2"/>
                </a:solidFill>
              </a:rPr>
              <a:t>~ 30 </a:t>
            </a:r>
            <a:r>
              <a:rPr lang="sv-SE" sz="2000"/>
              <a:t>olika system ersätts av </a:t>
            </a:r>
            <a:r>
              <a:rPr lang="sv-SE" sz="2000" b="1">
                <a:solidFill>
                  <a:schemeClr val="tx2"/>
                </a:solidFill>
              </a:rPr>
              <a:t>1 </a:t>
            </a:r>
            <a:r>
              <a:rPr lang="sv-SE" sz="2000"/>
              <a:t>gemensam IT-miljö</a:t>
            </a:r>
            <a:endParaRPr lang="sv-SE" sz="2000" b="1"/>
          </a:p>
          <a:p>
            <a:pPr marL="0" indent="0">
              <a:lnSpc>
                <a:spcPct val="100000"/>
              </a:lnSpc>
              <a:spcAft>
                <a:spcPts val="300"/>
              </a:spcAft>
              <a:buClr>
                <a:schemeClr val="accent3"/>
              </a:buClr>
              <a:buSzPct val="110000"/>
              <a:buNone/>
            </a:pPr>
            <a:r>
              <a:rPr lang="sv-SE" sz="2000" b="1">
                <a:solidFill>
                  <a:schemeClr val="tx2"/>
                </a:solidFill>
              </a:rPr>
              <a:t>~ 2,85 </a:t>
            </a:r>
            <a:r>
              <a:rPr lang="sv-SE" sz="2000"/>
              <a:t>miljarder kronor fördelat över projekttiden</a:t>
            </a:r>
          </a:p>
        </p:txBody>
      </p:sp>
      <p:sp>
        <p:nvSpPr>
          <p:cNvPr id="9" name="textruta 8">
            <a:extLst>
              <a:ext uri="{FF2B5EF4-FFF2-40B4-BE49-F238E27FC236}">
                <a16:creationId xmlns:a16="http://schemas.microsoft.com/office/drawing/2014/main" id="{26C91261-FB84-4266-8797-D47F82B9980A}"/>
              </a:ext>
            </a:extLst>
          </p:cNvPr>
          <p:cNvSpPr txBox="1"/>
          <p:nvPr/>
        </p:nvSpPr>
        <p:spPr>
          <a:xfrm>
            <a:off x="9537725" y="4596784"/>
            <a:ext cx="2178802" cy="369332"/>
          </a:xfrm>
          <a:prstGeom prst="rect">
            <a:avLst/>
          </a:prstGeom>
          <a:noFill/>
        </p:spPr>
        <p:txBody>
          <a:bodyPr wrap="none" rtlCol="0">
            <a:spAutoFit/>
          </a:bodyPr>
          <a:lstStyle/>
          <a:p>
            <a:pPr algn="ctr"/>
            <a:r>
              <a:rPr lang="sv-SE"/>
              <a:t>~ 170 vårdcentraler</a:t>
            </a:r>
            <a:endParaRPr lang="sv-SE" sz="1400"/>
          </a:p>
        </p:txBody>
      </p:sp>
      <p:sp>
        <p:nvSpPr>
          <p:cNvPr id="10" name="textruta 9">
            <a:extLst>
              <a:ext uri="{FF2B5EF4-FFF2-40B4-BE49-F238E27FC236}">
                <a16:creationId xmlns:a16="http://schemas.microsoft.com/office/drawing/2014/main" id="{963C554B-1E5E-4B55-B6B5-4834BAB6419E}"/>
              </a:ext>
            </a:extLst>
          </p:cNvPr>
          <p:cNvSpPr txBox="1"/>
          <p:nvPr/>
        </p:nvSpPr>
        <p:spPr>
          <a:xfrm>
            <a:off x="5758091" y="5469761"/>
            <a:ext cx="2666114" cy="369332"/>
          </a:xfrm>
          <a:prstGeom prst="rect">
            <a:avLst/>
          </a:prstGeom>
          <a:solidFill>
            <a:schemeClr val="bg1"/>
          </a:solidFill>
        </p:spPr>
        <p:txBody>
          <a:bodyPr wrap="none" rtlCol="0">
            <a:spAutoFit/>
          </a:bodyPr>
          <a:lstStyle/>
          <a:p>
            <a:pPr algn="ctr"/>
            <a:r>
              <a:rPr lang="sv-SE"/>
              <a:t>~ 500 privata vårdgivare</a:t>
            </a:r>
            <a:endParaRPr lang="sv-SE" sz="1400"/>
          </a:p>
        </p:txBody>
      </p:sp>
      <p:pic>
        <p:nvPicPr>
          <p:cNvPr id="12" name="Bildobjekt 11"/>
          <p:cNvPicPr>
            <a:picLocks noChangeAspect="1"/>
          </p:cNvPicPr>
          <p:nvPr/>
        </p:nvPicPr>
        <p:blipFill rotWithShape="1">
          <a:blip r:embed="rId5">
            <a:extLst>
              <a:ext uri="{28A0092B-C50C-407E-A947-70E740481C1C}">
                <a14:useLocalDpi xmlns:a14="http://schemas.microsoft.com/office/drawing/2010/main" val="0"/>
              </a:ext>
            </a:extLst>
          </a:blip>
          <a:srcRect l="71941" t="7860" r="11741" b="67659"/>
          <a:stretch/>
        </p:blipFill>
        <p:spPr>
          <a:xfrm>
            <a:off x="7706622" y="4539102"/>
            <a:ext cx="959005" cy="1070517"/>
          </a:xfrm>
          <a:prstGeom prst="rect">
            <a:avLst/>
          </a:prstGeom>
        </p:spPr>
      </p:pic>
      <p:pic>
        <p:nvPicPr>
          <p:cNvPr id="21" name="Bildobjekt 20"/>
          <p:cNvPicPr>
            <a:picLocks noChangeAspect="1"/>
          </p:cNvPicPr>
          <p:nvPr/>
        </p:nvPicPr>
        <p:blipFill rotWithShape="1">
          <a:blip r:embed="rId5">
            <a:extLst>
              <a:ext uri="{28A0092B-C50C-407E-A947-70E740481C1C}">
                <a14:useLocalDpi xmlns:a14="http://schemas.microsoft.com/office/drawing/2010/main" val="0"/>
              </a:ext>
            </a:extLst>
          </a:blip>
          <a:srcRect l="14394" t="68831" r="71599" b="5413"/>
          <a:stretch/>
        </p:blipFill>
        <p:spPr>
          <a:xfrm>
            <a:off x="7091148" y="4326551"/>
            <a:ext cx="823156" cy="1126274"/>
          </a:xfrm>
          <a:prstGeom prst="rect">
            <a:avLst/>
          </a:prstGeom>
        </p:spPr>
      </p:pic>
      <p:pic>
        <p:nvPicPr>
          <p:cNvPr id="22" name="Bildobjekt 21"/>
          <p:cNvPicPr>
            <a:picLocks noChangeAspect="1"/>
          </p:cNvPicPr>
          <p:nvPr/>
        </p:nvPicPr>
        <p:blipFill rotWithShape="1">
          <a:blip r:embed="rId5">
            <a:extLst>
              <a:ext uri="{28A0092B-C50C-407E-A947-70E740481C1C}">
                <a14:useLocalDpi xmlns:a14="http://schemas.microsoft.com/office/drawing/2010/main" val="0"/>
              </a:ext>
            </a:extLst>
          </a:blip>
          <a:srcRect l="39078" t="23700" r="40239" b="36009"/>
          <a:stretch/>
        </p:blipFill>
        <p:spPr>
          <a:xfrm>
            <a:off x="2469120" y="4326551"/>
            <a:ext cx="1157058" cy="1677203"/>
          </a:xfrm>
          <a:prstGeom prst="rect">
            <a:avLst/>
          </a:prstGeom>
        </p:spPr>
      </p:pic>
      <p:sp>
        <p:nvSpPr>
          <p:cNvPr id="5" name="textruta 4">
            <a:extLst>
              <a:ext uri="{FF2B5EF4-FFF2-40B4-BE49-F238E27FC236}">
                <a16:creationId xmlns:a16="http://schemas.microsoft.com/office/drawing/2014/main" id="{789EBD3A-31EC-4EE4-B832-B0EB0729CC38}"/>
              </a:ext>
            </a:extLst>
          </p:cNvPr>
          <p:cNvSpPr txBox="1"/>
          <p:nvPr/>
        </p:nvSpPr>
        <p:spPr>
          <a:xfrm>
            <a:off x="7458472" y="3125948"/>
            <a:ext cx="2183611" cy="800219"/>
          </a:xfrm>
          <a:prstGeom prst="rect">
            <a:avLst/>
          </a:prstGeom>
          <a:noFill/>
        </p:spPr>
        <p:txBody>
          <a:bodyPr wrap="none" rtlCol="0">
            <a:spAutoFit/>
          </a:bodyPr>
          <a:lstStyle/>
          <a:p>
            <a:pPr algn="ctr"/>
            <a:r>
              <a:rPr lang="sv-SE"/>
              <a:t>10 sjukhus</a:t>
            </a:r>
            <a:br>
              <a:rPr lang="sv-SE"/>
            </a:br>
            <a:r>
              <a:rPr lang="sv-SE" sz="1400"/>
              <a:t>(5 akutsjukhus, </a:t>
            </a:r>
            <a:br>
              <a:rPr lang="sv-SE" sz="1400"/>
            </a:br>
            <a:r>
              <a:rPr lang="sv-SE" sz="1400"/>
              <a:t>1 närsjukhus i privat regi)</a:t>
            </a:r>
          </a:p>
        </p:txBody>
      </p:sp>
    </p:spTree>
    <p:extLst>
      <p:ext uri="{BB962C8B-B14F-4D97-AF65-F5344CB8AC3E}">
        <p14:creationId xmlns:p14="http://schemas.microsoft.com/office/powerpoint/2010/main" val="80368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907A5A-B070-3F6D-0EF5-F2F32112AA7A}"/>
              </a:ext>
            </a:extLst>
          </p:cNvPr>
          <p:cNvSpPr>
            <a:spLocks noGrp="1"/>
          </p:cNvSpPr>
          <p:nvPr>
            <p:ph type="title"/>
          </p:nvPr>
        </p:nvSpPr>
        <p:spPr/>
        <p:txBody>
          <a:bodyPr/>
          <a:lstStyle/>
          <a:p>
            <a:r>
              <a:rPr lang="sv-SE"/>
              <a:t>Så här använder du presentationen</a:t>
            </a:r>
            <a:br>
              <a:rPr lang="sv-SE"/>
            </a:br>
            <a:endParaRPr lang="sv-SE"/>
          </a:p>
        </p:txBody>
      </p:sp>
      <p:sp>
        <p:nvSpPr>
          <p:cNvPr id="3" name="Platshållare för innehåll 2">
            <a:extLst>
              <a:ext uri="{FF2B5EF4-FFF2-40B4-BE49-F238E27FC236}">
                <a16:creationId xmlns:a16="http://schemas.microsoft.com/office/drawing/2014/main" id="{6E9424B5-3D2B-F3A8-4692-87B9E9B677D6}"/>
              </a:ext>
            </a:extLst>
          </p:cNvPr>
          <p:cNvSpPr>
            <a:spLocks noGrp="1"/>
          </p:cNvSpPr>
          <p:nvPr>
            <p:ph idx="1"/>
          </p:nvPr>
        </p:nvSpPr>
        <p:spPr>
          <a:xfrm>
            <a:off x="609600" y="1105786"/>
            <a:ext cx="10972800" cy="5446169"/>
          </a:xfrm>
        </p:spPr>
        <p:txBody>
          <a:bodyPr/>
          <a:lstStyle/>
          <a:p>
            <a:pPr marL="0" indent="0">
              <a:buNone/>
            </a:pPr>
            <a:r>
              <a:rPr lang="sv-SE" sz="1600" b="1" dirty="0"/>
              <a:t>Syftet med detta bildspel är att ge en övergripande bild av SDV och arbetet med detta. </a:t>
            </a:r>
            <a:br>
              <a:rPr lang="sv-SE" sz="1600" b="1" dirty="0"/>
            </a:br>
            <a:r>
              <a:rPr lang="sv-SE" sz="1600" b="1" dirty="0"/>
              <a:t>Se det som ett smörgåsbord – inte något som gås igenom i sin helhet.</a:t>
            </a:r>
          </a:p>
          <a:p>
            <a:r>
              <a:rPr lang="sv-SE" sz="1600" b="1" dirty="0"/>
              <a:t>Spara hem presentationen till dig själv </a:t>
            </a:r>
            <a:r>
              <a:rPr lang="sv-SE" sz="1600" dirty="0"/>
              <a:t>innan du börjar jobba med din egen presentation.</a:t>
            </a:r>
          </a:p>
          <a:p>
            <a:r>
              <a:rPr lang="sv-SE" sz="1600" dirty="0"/>
              <a:t>Avsnittsindelningen ger en överblick av huvudpresentationens innehåll.</a:t>
            </a:r>
          </a:p>
          <a:p>
            <a:r>
              <a:rPr lang="sv-SE" sz="1600" dirty="0"/>
              <a:t>Du väljer själv ut de bilder du behöver, så att de passar bäst för just din publik och ditt tillfälle. </a:t>
            </a:r>
            <a:br>
              <a:rPr lang="sv-SE" sz="1600" dirty="0"/>
            </a:br>
            <a:r>
              <a:rPr lang="sv-SE" sz="1600" dirty="0"/>
              <a:t>Några bilder är snarlika och visar liknande information men med lite olika tyngd eller perspektiv.</a:t>
            </a:r>
          </a:p>
          <a:p>
            <a:r>
              <a:rPr lang="sv-SE" sz="1600" dirty="0"/>
              <a:t>I slutet av presentationen finns ett avsnitt ”Stöd för dialog”. Där kan du hämta inspiration för dialogövningar med din grupp. Dialogen är en viktig del i förändringsledningen, så se till att ge förutsättningar för det. </a:t>
            </a:r>
          </a:p>
          <a:p>
            <a:r>
              <a:rPr lang="sv-SE" sz="1600" dirty="0"/>
              <a:t>Titta i anteckningsfältet för varje bild; ibland finns förklaringar och förslag till </a:t>
            </a:r>
            <a:r>
              <a:rPr lang="sv-SE" sz="1600" dirty="0" err="1"/>
              <a:t>talmanus</a:t>
            </a:r>
            <a:r>
              <a:rPr lang="sv-SE" sz="1600" dirty="0"/>
              <a:t>.</a:t>
            </a:r>
          </a:p>
          <a:p>
            <a:r>
              <a:rPr lang="sv-SE" sz="1600" dirty="0"/>
              <a:t>Huvudpresentationen uppdateras ibland. Se till att du har senaste versionen som du hämtar </a:t>
            </a:r>
            <a:r>
              <a:rPr lang="sv-SE" sz="1600" dirty="0">
                <a:hlinkClick r:id="rId3">
                  <a:extLst>
                    <a:ext uri="{A12FA001-AC4F-418D-AE19-62706E023703}">
                      <ahyp:hlinkClr xmlns:ahyp="http://schemas.microsoft.com/office/drawing/2018/hyperlinkcolor" val="tx"/>
                    </a:ext>
                  </a:extLst>
                </a:hlinkClick>
              </a:rPr>
              <a:t>här</a:t>
            </a:r>
            <a:r>
              <a:rPr lang="sv-SE" sz="1600" dirty="0"/>
              <a:t>. </a:t>
            </a:r>
          </a:p>
          <a:p>
            <a:pPr marL="0" indent="0">
              <a:buNone/>
            </a:pPr>
            <a:r>
              <a:rPr lang="sv-SE" sz="1600" b="1" dirty="0"/>
              <a:t>Vill du inte skapa din egen presentation från grunden? </a:t>
            </a:r>
            <a:r>
              <a:rPr lang="sv-SE" sz="1600" dirty="0"/>
              <a:t>Det finns också kortare presentationer, om olika ämnen, som du kan få via din förvaltnings utrullningsprojekt.</a:t>
            </a:r>
          </a:p>
        </p:txBody>
      </p:sp>
    </p:spTree>
    <p:extLst>
      <p:ext uri="{BB962C8B-B14F-4D97-AF65-F5344CB8AC3E}">
        <p14:creationId xmlns:p14="http://schemas.microsoft.com/office/powerpoint/2010/main" val="3967328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OTLSHAPE_M_8cc1ba62bc92479399f399f1daac8d07_Connector1"/>
          <p:cNvCxnSpPr>
            <a:cxnSpLocks noChangeShapeType="1"/>
          </p:cNvCxnSpPr>
          <p:nvPr>
            <p:custDataLst>
              <p:tags r:id="rId1"/>
            </p:custDataLst>
          </p:nvPr>
        </p:nvCxnSpPr>
        <p:spPr bwMode="auto">
          <a:xfrm>
            <a:off x="5229855" y="2822907"/>
            <a:ext cx="0" cy="472365"/>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87" name="OTLSHAPE_M_8cc1ba62bc92479399f399f1daac8d07_Connector1"/>
          <p:cNvCxnSpPr>
            <a:cxnSpLocks noChangeShapeType="1"/>
            <a:stCxn id="91" idx="6"/>
          </p:cNvCxnSpPr>
          <p:nvPr>
            <p:custDataLst>
              <p:tags r:id="rId2"/>
            </p:custDataLst>
          </p:nvPr>
        </p:nvCxnSpPr>
        <p:spPr bwMode="auto">
          <a:xfrm>
            <a:off x="556613" y="1660488"/>
            <a:ext cx="0" cy="1678325"/>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41" name="OTLSHAPE_M_8cc1ba62bc92479399f399f1daac8d07_Connector1"/>
          <p:cNvCxnSpPr>
            <a:cxnSpLocks noChangeShapeType="1"/>
          </p:cNvCxnSpPr>
          <p:nvPr>
            <p:custDataLst>
              <p:tags r:id="rId3"/>
            </p:custDataLst>
          </p:nvPr>
        </p:nvCxnSpPr>
        <p:spPr bwMode="auto">
          <a:xfrm>
            <a:off x="2865181" y="2166973"/>
            <a:ext cx="0" cy="1173198"/>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8" name="OTLSHAPE_M_8cc1ba62bc92479399f399f1daac8d07_Connector1"/>
          <p:cNvCxnSpPr>
            <a:cxnSpLocks noChangeShapeType="1"/>
            <a:endCxn id="6" idx="3"/>
          </p:cNvCxnSpPr>
          <p:nvPr>
            <p:custDataLst>
              <p:tags r:id="rId4"/>
            </p:custDataLst>
          </p:nvPr>
        </p:nvCxnSpPr>
        <p:spPr bwMode="auto">
          <a:xfrm>
            <a:off x="2436401" y="1688408"/>
            <a:ext cx="0" cy="1694594"/>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104" name="OTLSHAPE_M_8cc1ba62bc92479399f399f1daac8d07_Connector1"/>
          <p:cNvCxnSpPr>
            <a:cxnSpLocks noChangeShapeType="1"/>
          </p:cNvCxnSpPr>
          <p:nvPr>
            <p:custDataLst>
              <p:tags r:id="rId5"/>
            </p:custDataLst>
          </p:nvPr>
        </p:nvCxnSpPr>
        <p:spPr bwMode="auto">
          <a:xfrm>
            <a:off x="8939453" y="2832431"/>
            <a:ext cx="0" cy="472365"/>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114" name="OTLSHAPE_M_8cc1ba62bc92479399f399f1daac8d07_Connector1"/>
          <p:cNvCxnSpPr>
            <a:cxnSpLocks noChangeShapeType="1"/>
            <a:stCxn id="118" idx="2"/>
          </p:cNvCxnSpPr>
          <p:nvPr>
            <p:custDataLst>
              <p:tags r:id="rId6"/>
            </p:custDataLst>
          </p:nvPr>
        </p:nvCxnSpPr>
        <p:spPr bwMode="auto">
          <a:xfrm>
            <a:off x="6459288" y="1945440"/>
            <a:ext cx="4654" cy="1370241"/>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66" name="OTLSHAPE_M_8cc1ba62bc92479399f399f1daac8d07_Connector1"/>
          <p:cNvCxnSpPr>
            <a:cxnSpLocks noChangeShapeType="1"/>
          </p:cNvCxnSpPr>
          <p:nvPr>
            <p:custDataLst>
              <p:tags r:id="rId7"/>
            </p:custDataLst>
          </p:nvPr>
        </p:nvCxnSpPr>
        <p:spPr bwMode="auto">
          <a:xfrm>
            <a:off x="4464605" y="2227640"/>
            <a:ext cx="0" cy="1066557"/>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29" name="OTLSHAPE_M_8cc1ba62bc92479399f399f1daac8d07_Connector1"/>
          <p:cNvCxnSpPr>
            <a:cxnSpLocks noChangeShapeType="1"/>
          </p:cNvCxnSpPr>
          <p:nvPr>
            <p:custDataLst>
              <p:tags r:id="rId8"/>
            </p:custDataLst>
          </p:nvPr>
        </p:nvCxnSpPr>
        <p:spPr bwMode="auto">
          <a:xfrm>
            <a:off x="2152571" y="2821833"/>
            <a:ext cx="0" cy="472365"/>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cxnSp>
        <p:nvCxnSpPr>
          <p:cNvPr id="26" name="OTLSHAPE_M_8cc1ba62bc92479399f399f1daac8d07_Connector1"/>
          <p:cNvCxnSpPr>
            <a:cxnSpLocks noChangeShapeType="1"/>
          </p:cNvCxnSpPr>
          <p:nvPr>
            <p:custDataLst>
              <p:tags r:id="rId9"/>
            </p:custDataLst>
          </p:nvPr>
        </p:nvCxnSpPr>
        <p:spPr bwMode="auto">
          <a:xfrm>
            <a:off x="1390410" y="2866448"/>
            <a:ext cx="0" cy="472365"/>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sp>
        <p:nvSpPr>
          <p:cNvPr id="2" name="Rubrik 1"/>
          <p:cNvSpPr>
            <a:spLocks noGrp="1"/>
          </p:cNvSpPr>
          <p:nvPr>
            <p:ph type="title"/>
          </p:nvPr>
        </p:nvSpPr>
        <p:spPr>
          <a:xfrm>
            <a:off x="533451" y="397594"/>
            <a:ext cx="11259556" cy="428625"/>
          </a:xfrm>
        </p:spPr>
        <p:txBody>
          <a:bodyPr/>
          <a:lstStyle/>
          <a:p>
            <a:r>
              <a:rPr lang="sv-SE" sz="2800"/>
              <a:t>Tidslinjen för införandet av Skånes digitala vårdsystem (SDV)</a:t>
            </a:r>
            <a:endParaRPr lang="sv-SE" sz="2800">
              <a:solidFill>
                <a:srgbClr val="FF0000"/>
              </a:solidFill>
            </a:endParaRPr>
          </a:p>
        </p:txBody>
      </p:sp>
      <p:cxnSp>
        <p:nvCxnSpPr>
          <p:cNvPr id="4" name="OTLSHAPE_M_59b5ac8298c14cca9e65190bf60d5d05_Connector1"/>
          <p:cNvCxnSpPr>
            <a:cxnSpLocks noChangeShapeType="1"/>
          </p:cNvCxnSpPr>
          <p:nvPr>
            <p:custDataLst>
              <p:tags r:id="rId10"/>
            </p:custDataLst>
          </p:nvPr>
        </p:nvCxnSpPr>
        <p:spPr bwMode="auto">
          <a:xfrm>
            <a:off x="11654780" y="2804923"/>
            <a:ext cx="0" cy="709394"/>
          </a:xfrm>
          <a:prstGeom prst="line">
            <a:avLst/>
          </a:prstGeom>
          <a:noFill/>
          <a:ln w="9525" algn="ctr">
            <a:solidFill>
              <a:srgbClr val="FFFFFF">
                <a:lumMod val="50000"/>
                <a:alpha val="34901"/>
              </a:srgbClr>
            </a:solidFill>
            <a:miter lim="800000"/>
            <a:headEnd/>
            <a:tailEnd/>
          </a:ln>
          <a:extLst>
            <a:ext uri="{909E8E84-426E-40DD-AFC4-6F175D3DCCD1}">
              <a14:hiddenFill xmlns:a14="http://schemas.microsoft.com/office/drawing/2010/main">
                <a:noFill/>
              </a14:hiddenFill>
            </a:ext>
          </a:extLst>
        </p:spPr>
      </p:cxnSp>
      <p:sp>
        <p:nvSpPr>
          <p:cNvPr id="7" name="OTLSHAPE_M_59b5ac8298c14cca9e65190bf60d5d05_Title"/>
          <p:cNvSpPr txBox="1"/>
          <p:nvPr>
            <p:custDataLst>
              <p:tags r:id="rId11"/>
            </p:custDataLst>
          </p:nvPr>
        </p:nvSpPr>
        <p:spPr bwMode="auto">
          <a:xfrm>
            <a:off x="10867574" y="2498119"/>
            <a:ext cx="925433" cy="184666"/>
          </a:xfrm>
          <a:prstGeom prst="rect">
            <a:avLst/>
          </a:prstGeom>
          <a:noFill/>
        </p:spPr>
        <p:txBody>
          <a:bodyPr wrap="square" lIns="0" tIns="0" rIns="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0" cap="none" spc="0" normalizeH="0" baseline="0" noProof="0">
                <a:ln>
                  <a:noFill/>
                </a:ln>
                <a:solidFill>
                  <a:schemeClr val="accent1"/>
                </a:solidFill>
                <a:effectLst/>
                <a:uLnTx/>
                <a:uFillTx/>
                <a:ea typeface="ヒラギノ角ゴ Pro W3" charset="-128"/>
                <a:cs typeface="Arial" panose="020B0604020202020204" pitchFamily="34" charset="0"/>
              </a:rPr>
              <a:t>Projektslut</a:t>
            </a:r>
          </a:p>
        </p:txBody>
      </p:sp>
      <p:sp>
        <p:nvSpPr>
          <p:cNvPr id="20" name="OTLSHAPE_M_8cc1ba62bc92479399f399f1daac8d07_Title"/>
          <p:cNvSpPr txBox="1"/>
          <p:nvPr>
            <p:custDataLst>
              <p:tags r:id="rId12"/>
            </p:custDataLst>
          </p:nvPr>
        </p:nvSpPr>
        <p:spPr bwMode="auto">
          <a:xfrm>
            <a:off x="2129123" y="1243348"/>
            <a:ext cx="600928" cy="369332"/>
          </a:xfrm>
          <a:prstGeom prst="rect">
            <a:avLst/>
          </a:prstGeom>
          <a:noFill/>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0" cap="none" spc="-6" normalizeH="0" baseline="0" noProof="0">
                <a:ln>
                  <a:noFill/>
                </a:ln>
                <a:solidFill>
                  <a:schemeClr val="accent1"/>
                </a:solidFill>
                <a:effectLst/>
                <a:uLnTx/>
                <a:uFillTx/>
                <a:ea typeface="ヒラギノ角ゴ Pro W3" charset="-128"/>
                <a:cs typeface="Arial" panose="020B0604020202020204" pitchFamily="34" charset="0"/>
              </a:rPr>
              <a:t>Projekt-</a:t>
            </a:r>
            <a:br>
              <a:rPr kumimoji="0" lang="sv-SE" sz="1200" b="1" i="0" u="none" strike="noStrike" kern="0" cap="none" spc="-6" normalizeH="0" baseline="0" noProof="0">
                <a:ln>
                  <a:noFill/>
                </a:ln>
                <a:solidFill>
                  <a:schemeClr val="accent1"/>
                </a:solidFill>
                <a:effectLst/>
                <a:uLnTx/>
                <a:uFillTx/>
                <a:ea typeface="ヒラギノ角ゴ Pro W3" charset="-128"/>
                <a:cs typeface="Arial" panose="020B0604020202020204" pitchFamily="34" charset="0"/>
              </a:rPr>
            </a:br>
            <a:r>
              <a:rPr kumimoji="0" lang="sv-SE" sz="1200" b="1" i="0" u="none" strike="noStrike" kern="0" cap="none" spc="-6" normalizeH="0" baseline="0" noProof="0">
                <a:ln>
                  <a:noFill/>
                </a:ln>
                <a:solidFill>
                  <a:schemeClr val="accent1"/>
                </a:solidFill>
                <a:effectLst/>
                <a:uLnTx/>
                <a:uFillTx/>
                <a:ea typeface="ヒラギノ角ゴ Pro W3" charset="-128"/>
                <a:cs typeface="Arial" panose="020B0604020202020204" pitchFamily="34" charset="0"/>
              </a:rPr>
              <a:t>start</a:t>
            </a:r>
          </a:p>
        </p:txBody>
      </p:sp>
      <p:sp>
        <p:nvSpPr>
          <p:cNvPr id="21" name="OTLSHAPE_M_8cc1ba62bc92479399f399f1daac8d07_Shape"/>
          <p:cNvSpPr/>
          <p:nvPr>
            <p:custDataLst>
              <p:tags r:id="rId13"/>
            </p:custDataLst>
          </p:nvPr>
        </p:nvSpPr>
        <p:spPr bwMode="auto">
          <a:xfrm rot="16200000">
            <a:off x="2379846" y="1659355"/>
            <a:ext cx="108000" cy="108000"/>
          </a:xfrm>
          <a:prstGeom prst="ellipse">
            <a:avLst/>
          </a:prstGeom>
          <a:solidFill>
            <a:srgbClr val="000000"/>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prstClr val="white"/>
              </a:solidFill>
              <a:effectLst/>
              <a:uLnTx/>
              <a:uFillTx/>
              <a:ea typeface="ヒラギノ角ゴ Pro W3" charset="-128"/>
              <a:cs typeface="Arial" panose="020B0604020202020204" pitchFamily="34" charset="0"/>
            </a:endParaRPr>
          </a:p>
        </p:txBody>
      </p:sp>
      <p:sp>
        <p:nvSpPr>
          <p:cNvPr id="22" name="OTLSHAPE_M_59b5ac8298c14cca9e65190bf60d5d05_Shape"/>
          <p:cNvSpPr/>
          <p:nvPr>
            <p:custDataLst>
              <p:tags r:id="rId14"/>
            </p:custDataLst>
          </p:nvPr>
        </p:nvSpPr>
        <p:spPr bwMode="auto">
          <a:xfrm rot="16200000">
            <a:off x="11609723" y="2774530"/>
            <a:ext cx="108000" cy="108000"/>
          </a:xfrm>
          <a:prstGeom prst="ellipse">
            <a:avLst/>
          </a:prstGeom>
          <a:solidFill>
            <a:srgbClr val="000000"/>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prstClr val="white"/>
              </a:solidFill>
              <a:effectLst/>
              <a:uLnTx/>
              <a:uFillTx/>
              <a:ea typeface="ヒラギノ角ゴ Pro W3" charset="-128"/>
              <a:cs typeface="Arial" panose="020B0604020202020204" pitchFamily="34" charset="0"/>
            </a:endParaRPr>
          </a:p>
        </p:txBody>
      </p:sp>
      <p:sp>
        <p:nvSpPr>
          <p:cNvPr id="23" name="OTLSHAPE_T_5a184d61f5e2438db63ae5802af9b305_Shape"/>
          <p:cNvSpPr/>
          <p:nvPr>
            <p:custDataLst>
              <p:tags r:id="rId15"/>
            </p:custDataLst>
          </p:nvPr>
        </p:nvSpPr>
        <p:spPr bwMode="auto">
          <a:xfrm>
            <a:off x="391469" y="3843836"/>
            <a:ext cx="1005364" cy="221422"/>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t>Förankring, upphandling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endParaRPr>
          </a:p>
        </p:txBody>
      </p:sp>
      <p:sp>
        <p:nvSpPr>
          <p:cNvPr id="27" name="OTLSHAPE_M_8cc1ba62bc92479399f399f1daac8d07_Date"/>
          <p:cNvSpPr txBox="1"/>
          <p:nvPr>
            <p:custDataLst>
              <p:tags r:id="rId16"/>
            </p:custDataLst>
          </p:nvPr>
        </p:nvSpPr>
        <p:spPr bwMode="auto">
          <a:xfrm>
            <a:off x="997539" y="2145050"/>
            <a:ext cx="771065" cy="738664"/>
          </a:xfrm>
          <a:prstGeom prst="rect">
            <a:avLst/>
          </a:prstGeom>
          <a:noFill/>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Val av leverantör, överklagan</a:t>
            </a:r>
          </a:p>
        </p:txBody>
      </p:sp>
      <p:sp>
        <p:nvSpPr>
          <p:cNvPr id="28" name="OTLSHAPE_M_8cc1ba62bc92479399f399f1daac8d07_Shape"/>
          <p:cNvSpPr/>
          <p:nvPr>
            <p:custDataLst>
              <p:tags r:id="rId17"/>
            </p:custDataLst>
          </p:nvPr>
        </p:nvSpPr>
        <p:spPr bwMode="auto">
          <a:xfrm rot="16200000">
            <a:off x="1336960" y="2804692"/>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prstClr val="white"/>
              </a:solidFill>
              <a:effectLst/>
              <a:uLnTx/>
              <a:uFillTx/>
              <a:ea typeface="ヒラギノ角ゴ Pro W3" charset="-128"/>
              <a:cs typeface="Arial" panose="020B0604020202020204" pitchFamily="34" charset="0"/>
            </a:endParaRPr>
          </a:p>
        </p:txBody>
      </p:sp>
      <p:sp>
        <p:nvSpPr>
          <p:cNvPr id="30" name="OTLSHAPE_M_8cc1ba62bc92479399f399f1daac8d07_Date"/>
          <p:cNvSpPr txBox="1"/>
          <p:nvPr>
            <p:custDataLst>
              <p:tags r:id="rId18"/>
            </p:custDataLst>
          </p:nvPr>
        </p:nvSpPr>
        <p:spPr bwMode="auto">
          <a:xfrm>
            <a:off x="1647887" y="2425383"/>
            <a:ext cx="992375" cy="369332"/>
          </a:xfrm>
          <a:prstGeom prst="rect">
            <a:avLst/>
          </a:prstGeom>
          <a:noFill/>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Kontrakts-teckning</a:t>
            </a:r>
          </a:p>
        </p:txBody>
      </p:sp>
      <p:sp>
        <p:nvSpPr>
          <p:cNvPr id="31" name="OTLSHAPE_M_8cc1ba62bc92479399f399f1daac8d07_Shape"/>
          <p:cNvSpPr/>
          <p:nvPr>
            <p:custDataLst>
              <p:tags r:id="rId19"/>
            </p:custDataLst>
          </p:nvPr>
        </p:nvSpPr>
        <p:spPr bwMode="auto">
          <a:xfrm rot="16200000">
            <a:off x="2099119" y="2800512"/>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prstClr val="white"/>
              </a:solidFill>
              <a:effectLst/>
              <a:uLnTx/>
              <a:uFillTx/>
              <a:ea typeface="ヒラギノ角ゴ Pro W3" charset="-128"/>
              <a:cs typeface="Arial" panose="020B0604020202020204" pitchFamily="34" charset="0"/>
            </a:endParaRPr>
          </a:p>
        </p:txBody>
      </p:sp>
      <p:sp>
        <p:nvSpPr>
          <p:cNvPr id="33" name="Rektangel med rundade hörn 32"/>
          <p:cNvSpPr/>
          <p:nvPr/>
        </p:nvSpPr>
        <p:spPr>
          <a:xfrm>
            <a:off x="375034" y="3650014"/>
            <a:ext cx="974886" cy="173182"/>
          </a:xfrm>
          <a:prstGeom prst="roundRect">
            <a:avLst>
              <a:gd name="adj" fmla="val 50000"/>
            </a:avLst>
          </a:prstGeom>
          <a:solidFill>
            <a:schemeClr val="accent1">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42" name="OTLSHAPE_M_8cc1ba62bc92479399f399f1daac8d07_Shape"/>
          <p:cNvSpPr/>
          <p:nvPr>
            <p:custDataLst>
              <p:tags r:id="rId20"/>
            </p:custDataLst>
          </p:nvPr>
        </p:nvSpPr>
        <p:spPr bwMode="auto">
          <a:xfrm rot="16200000">
            <a:off x="2814453" y="2119640"/>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43" name="OTLSHAPE_M_8cc1ba62bc92479399f399f1daac8d07_Date"/>
          <p:cNvSpPr txBox="1"/>
          <p:nvPr>
            <p:custDataLst>
              <p:tags r:id="rId21"/>
            </p:custDataLst>
          </p:nvPr>
        </p:nvSpPr>
        <p:spPr bwMode="auto">
          <a:xfrm>
            <a:off x="2446863" y="1711790"/>
            <a:ext cx="847750" cy="369332"/>
          </a:xfrm>
          <a:prstGeom prst="rect">
            <a:avLst/>
          </a:prstGeom>
          <a:noFill/>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Nuläges-</a:t>
            </a:r>
            <a:b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b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analys klar</a:t>
            </a:r>
          </a:p>
        </p:txBody>
      </p:sp>
      <p:sp>
        <p:nvSpPr>
          <p:cNvPr id="58" name="Rektangel med rundade hörn 57"/>
          <p:cNvSpPr/>
          <p:nvPr/>
        </p:nvSpPr>
        <p:spPr>
          <a:xfrm>
            <a:off x="2830419" y="3650014"/>
            <a:ext cx="4016910" cy="173182"/>
          </a:xfrm>
          <a:prstGeom prst="roundRect">
            <a:avLst>
              <a:gd name="adj" fmla="val 50000"/>
            </a:avLst>
          </a:prstGeom>
          <a:solidFill>
            <a:schemeClr val="accent1">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62" name="OTLSHAPE_T_5a184d61f5e2438db63ae5802af9b305_Shape"/>
          <p:cNvSpPr/>
          <p:nvPr>
            <p:custDataLst>
              <p:tags r:id="rId22"/>
            </p:custDataLst>
          </p:nvPr>
        </p:nvSpPr>
        <p:spPr bwMode="auto">
          <a:xfrm>
            <a:off x="2861270" y="3843836"/>
            <a:ext cx="3976329" cy="420578"/>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lvl="0" algn="ctr" eaLnBrk="0" fontAlgn="base" hangingPunct="0">
              <a:spcBef>
                <a:spcPct val="0"/>
              </a:spcBef>
              <a:spcAft>
                <a:spcPct val="0"/>
              </a:spcAft>
              <a:defRPr/>
            </a:pPr>
            <a:r>
              <a:rPr lang="sv-SE" sz="1200" b="1" kern="0" spc="-4">
                <a:solidFill>
                  <a:srgbClr val="000000"/>
                </a:solidFill>
                <a:ea typeface="ヒラギノ角ゴ Pro W3" charset="-128"/>
                <a:cs typeface="Arial" panose="020B0604020202020204" pitchFamily="34" charset="0"/>
              </a:rPr>
              <a:t>Design, bygg, test, </a:t>
            </a:r>
            <a:br>
              <a:rPr lang="sv-SE" sz="1200" b="1" kern="0" spc="-4">
                <a:solidFill>
                  <a:srgbClr val="000000"/>
                </a:solidFill>
                <a:ea typeface="ヒラギノ角ゴ Pro W3" charset="-128"/>
                <a:cs typeface="Arial" panose="020B0604020202020204" pitchFamily="34" charset="0"/>
              </a:rPr>
            </a:br>
            <a:r>
              <a:rPr lang="sv-SE" sz="1200" b="1" kern="0" spc="-4">
                <a:solidFill>
                  <a:srgbClr val="000000"/>
                </a:solidFill>
                <a:ea typeface="ヒラギノ角ゴ Pro W3" charset="-128"/>
                <a:cs typeface="Arial" panose="020B0604020202020204" pitchFamily="34" charset="0"/>
              </a:rPr>
              <a:t>säkrad teknisk grund, </a:t>
            </a:r>
            <a:br>
              <a:rPr lang="sv-SE" sz="1200" b="1" kern="0" spc="-4">
                <a:solidFill>
                  <a:srgbClr val="000000"/>
                </a:solidFill>
                <a:ea typeface="ヒラギノ角ゴ Pro W3" charset="-128"/>
                <a:cs typeface="Arial" panose="020B0604020202020204" pitchFamily="34" charset="0"/>
              </a:rPr>
            </a:br>
            <a:r>
              <a:rPr lang="sv-SE" sz="1200" b="1" kern="0" spc="-4">
                <a:solidFill>
                  <a:srgbClr val="000000"/>
                </a:solidFill>
                <a:ea typeface="ヒラギノ角ゴ Pro W3" charset="-128"/>
                <a:cs typeface="Arial" panose="020B0604020202020204" pitchFamily="34" charset="0"/>
              </a:rPr>
              <a:t>utrullningsplanering</a:t>
            </a:r>
            <a:endPar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endParaRPr>
          </a:p>
        </p:txBody>
      </p:sp>
      <p:sp>
        <p:nvSpPr>
          <p:cNvPr id="63" name="Rektangel med rundade hörn 62"/>
          <p:cNvSpPr/>
          <p:nvPr/>
        </p:nvSpPr>
        <p:spPr>
          <a:xfrm>
            <a:off x="1781397" y="3651384"/>
            <a:ext cx="1016500" cy="173182"/>
          </a:xfrm>
          <a:prstGeom prst="roundRect">
            <a:avLst>
              <a:gd name="adj" fmla="val 50000"/>
            </a:avLst>
          </a:prstGeom>
          <a:solidFill>
            <a:schemeClr val="accent1">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64" name="OTLSHAPE_T_5a184d61f5e2438db63ae5802af9b305_Shape"/>
          <p:cNvSpPr/>
          <p:nvPr>
            <p:custDataLst>
              <p:tags r:id="rId23"/>
            </p:custDataLst>
          </p:nvPr>
        </p:nvSpPr>
        <p:spPr bwMode="auto">
          <a:xfrm>
            <a:off x="1503853" y="3843836"/>
            <a:ext cx="1530808" cy="744473"/>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t>Projektupp-</a:t>
            </a:r>
            <a:b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br>
            <a: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t>byggnad, </a:t>
            </a:r>
            <a:b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br>
            <a: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t>förankring, rekrytering</a:t>
            </a:r>
          </a:p>
        </p:txBody>
      </p:sp>
      <p:sp>
        <p:nvSpPr>
          <p:cNvPr id="67" name="OTLSHAPE_M_8cc1ba62bc92479399f399f1daac8d07_Shape"/>
          <p:cNvSpPr/>
          <p:nvPr>
            <p:custDataLst>
              <p:tags r:id="rId24"/>
            </p:custDataLst>
          </p:nvPr>
        </p:nvSpPr>
        <p:spPr bwMode="auto">
          <a:xfrm rot="16200000">
            <a:off x="4413321" y="2124903"/>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68" name="OTLSHAPE_M_8cc1ba62bc92479399f399f1daac8d07_Date"/>
          <p:cNvSpPr txBox="1"/>
          <p:nvPr>
            <p:custDataLst>
              <p:tags r:id="rId25"/>
            </p:custDataLst>
          </p:nvPr>
        </p:nvSpPr>
        <p:spPr bwMode="auto">
          <a:xfrm>
            <a:off x="3661031" y="1617656"/>
            <a:ext cx="1622824" cy="461665"/>
          </a:xfrm>
          <a:prstGeom prst="rect">
            <a:avLst/>
          </a:prstGeom>
          <a:noFill/>
        </p:spPr>
        <p:txBody>
          <a:bodyPr wrap="square" lIns="0" tIns="0" rIns="0" bIns="0" anchor="ctr">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Merparten</a:t>
            </a:r>
            <a:r>
              <a:rPr kumimoji="0" lang="sv-SE" sz="1200" b="0" i="0" u="none" strike="noStrike" kern="0" cap="none" spc="-6" normalizeH="0" noProof="0">
                <a:ln>
                  <a:noFill/>
                </a:ln>
                <a:solidFill>
                  <a:srgbClr val="000000"/>
                </a:solidFill>
                <a:effectLst/>
                <a:uLnTx/>
                <a:uFillTx/>
                <a:ea typeface="ヒラギノ角ゴ Pro W3" charset="-128"/>
                <a:cs typeface="Arial" panose="020B0604020202020204" pitchFamily="34" charset="0"/>
              </a:rPr>
              <a:t> av systemet</a:t>
            </a:r>
            <a:b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b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”byggt”, men några stora knutar kvar</a:t>
            </a:r>
          </a:p>
        </p:txBody>
      </p:sp>
      <p:sp>
        <p:nvSpPr>
          <p:cNvPr id="81" name="Rektangel med rundade hörn 80"/>
          <p:cNvSpPr/>
          <p:nvPr/>
        </p:nvSpPr>
        <p:spPr>
          <a:xfrm>
            <a:off x="9032867" y="4124566"/>
            <a:ext cx="467640" cy="173182"/>
          </a:xfrm>
          <a:prstGeom prst="roundRect">
            <a:avLst>
              <a:gd name="adj" fmla="val 50000"/>
            </a:avLst>
          </a:prstGeom>
          <a:solidFill>
            <a:schemeClr val="tx2"/>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82" name="Rektangel med rundade hörn 81"/>
          <p:cNvSpPr/>
          <p:nvPr/>
        </p:nvSpPr>
        <p:spPr>
          <a:xfrm>
            <a:off x="9032867" y="3650014"/>
            <a:ext cx="1854423" cy="173182"/>
          </a:xfrm>
          <a:prstGeom prst="roundRect">
            <a:avLst>
              <a:gd name="adj" fmla="val 50000"/>
            </a:avLst>
          </a:prstGeom>
          <a:solidFill>
            <a:schemeClr val="accent1">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83" name="OTLSHAPE_T_5a184d61f5e2438db63ae5802af9b305_Shape"/>
          <p:cNvSpPr/>
          <p:nvPr>
            <p:custDataLst>
              <p:tags r:id="rId26"/>
            </p:custDataLst>
          </p:nvPr>
        </p:nvSpPr>
        <p:spPr bwMode="auto">
          <a:xfrm>
            <a:off x="9079947" y="3843836"/>
            <a:ext cx="1787627" cy="317353"/>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sv-SE" sz="1200" b="1" kern="0" spc="-4">
                <a:solidFill>
                  <a:srgbClr val="000000"/>
                </a:solidFill>
                <a:ea typeface="ヒラギノ角ゴ Pro W3" charset="-128"/>
                <a:cs typeface="Arial" panose="020B0604020202020204" pitchFamily="34" charset="0"/>
              </a:rPr>
              <a:t>Utrullning version 1.0 </a:t>
            </a:r>
            <a:endPar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endParaRPr>
          </a:p>
        </p:txBody>
      </p:sp>
      <p:sp>
        <p:nvSpPr>
          <p:cNvPr id="101" name="OTLSHAPE_T_5a184d61f5e2438db63ae5802af9b305_Shape"/>
          <p:cNvSpPr/>
          <p:nvPr>
            <p:custDataLst>
              <p:tags r:id="rId27"/>
            </p:custDataLst>
          </p:nvPr>
        </p:nvSpPr>
        <p:spPr bwMode="auto">
          <a:xfrm>
            <a:off x="8706379" y="4274734"/>
            <a:ext cx="1120615" cy="420578"/>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sv-SE" sz="1200" b="1" kern="0" spc="-4" noProof="0">
                <a:solidFill>
                  <a:srgbClr val="000000"/>
                </a:solidFill>
                <a:ea typeface="ヒラギノ角ゴ Pro W3" charset="-128"/>
                <a:cs typeface="Arial" panose="020B0604020202020204" pitchFamily="34" charset="0"/>
              </a:rPr>
              <a:t>Första </a:t>
            </a:r>
            <a:r>
              <a:rPr lang="sv-SE" sz="1200" b="1" kern="0" spc="-4" noProof="0" err="1">
                <a:solidFill>
                  <a:srgbClr val="000000"/>
                </a:solidFill>
                <a:ea typeface="ヒラギノ角ゴ Pro W3" charset="-128"/>
                <a:cs typeface="Arial" panose="020B0604020202020204" pitchFamily="34" charset="0"/>
              </a:rPr>
              <a:t>driftstart</a:t>
            </a:r>
            <a:endPar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endParaRPr>
          </a:p>
        </p:txBody>
      </p:sp>
      <p:sp>
        <p:nvSpPr>
          <p:cNvPr id="102" name="Rektangel med rundade hörn 101"/>
          <p:cNvSpPr/>
          <p:nvPr/>
        </p:nvSpPr>
        <p:spPr>
          <a:xfrm>
            <a:off x="6874386" y="3650014"/>
            <a:ext cx="2132226" cy="173182"/>
          </a:xfrm>
          <a:prstGeom prst="roundRect">
            <a:avLst>
              <a:gd name="adj" fmla="val 50000"/>
            </a:avLst>
          </a:prstGeom>
          <a:solidFill>
            <a:schemeClr val="accent1">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103" name="OTLSHAPE_T_5a184d61f5e2438db63ae5802af9b305_Shape"/>
          <p:cNvSpPr/>
          <p:nvPr>
            <p:custDataLst>
              <p:tags r:id="rId28"/>
            </p:custDataLst>
          </p:nvPr>
        </p:nvSpPr>
        <p:spPr bwMode="auto">
          <a:xfrm>
            <a:off x="6884679" y="3843836"/>
            <a:ext cx="2116230" cy="420578"/>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lvl="0" algn="ctr" eaLnBrk="0" fontAlgn="base" hangingPunct="0">
              <a:spcBef>
                <a:spcPct val="0"/>
              </a:spcBef>
              <a:spcAft>
                <a:spcPct val="0"/>
              </a:spcAft>
              <a:defRPr/>
            </a:pPr>
            <a:r>
              <a:rPr lang="sv-SE" sz="1200" b="1" kern="0" spc="-4">
                <a:solidFill>
                  <a:srgbClr val="000000"/>
                </a:solidFill>
                <a:ea typeface="ヒラギノ角ゴ Pro W3" charset="-128"/>
                <a:cs typeface="Arial" panose="020B0604020202020204" pitchFamily="34" charset="0"/>
              </a:rPr>
              <a:t>Acceptanstest, utrullningsplanering</a:t>
            </a:r>
            <a: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t>, </a:t>
            </a:r>
            <a:b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br>
            <a: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t>transformation, träningsförberedelser,</a:t>
            </a:r>
            <a:br>
              <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rPr>
            </a:br>
            <a:r>
              <a:rPr kumimoji="0" lang="sv-SE" sz="1200" b="1" i="0" u="none" strike="noStrike" kern="0" cap="none" spc="-4" normalizeH="0" noProof="0">
                <a:ln>
                  <a:noFill/>
                </a:ln>
                <a:solidFill>
                  <a:srgbClr val="000000"/>
                </a:solidFill>
                <a:effectLst/>
                <a:uLnTx/>
                <a:uFillTx/>
                <a:ea typeface="ヒラギノ角ゴ Pro W3" charset="-128"/>
                <a:cs typeface="Arial" panose="020B0604020202020204" pitchFamily="34" charset="0"/>
              </a:rPr>
              <a:t>fastställa framtida</a:t>
            </a:r>
            <a:br>
              <a:rPr kumimoji="0" lang="sv-SE" sz="1200" b="1" i="0" u="none" strike="noStrike" kern="0" cap="none" spc="-4" normalizeH="0" noProof="0">
                <a:ln>
                  <a:noFill/>
                </a:ln>
                <a:solidFill>
                  <a:srgbClr val="000000"/>
                </a:solidFill>
                <a:effectLst/>
                <a:uLnTx/>
                <a:uFillTx/>
                <a:ea typeface="ヒラギノ角ゴ Pro W3" charset="-128"/>
                <a:cs typeface="Arial" panose="020B0604020202020204" pitchFamily="34" charset="0"/>
              </a:rPr>
            </a:br>
            <a:r>
              <a:rPr kumimoji="0" lang="sv-SE" sz="1200" b="1" i="0" u="none" strike="noStrike" kern="0" cap="none" spc="-4" normalizeH="0" noProof="0">
                <a:ln>
                  <a:noFill/>
                </a:ln>
                <a:solidFill>
                  <a:srgbClr val="000000"/>
                </a:solidFill>
                <a:effectLst/>
                <a:uLnTx/>
                <a:uFillTx/>
                <a:ea typeface="ヒラギノ角ゴ Pro W3" charset="-128"/>
                <a:cs typeface="Arial" panose="020B0604020202020204" pitchFamily="34" charset="0"/>
              </a:rPr>
              <a:t>förvaltning</a:t>
            </a:r>
          </a:p>
        </p:txBody>
      </p:sp>
      <p:sp>
        <p:nvSpPr>
          <p:cNvPr id="91" name="OTLSHAPE_M_8cc1ba62bc92479399f399f1daac8d07_Shape"/>
          <p:cNvSpPr/>
          <p:nvPr>
            <p:custDataLst>
              <p:tags r:id="rId29"/>
            </p:custDataLst>
          </p:nvPr>
        </p:nvSpPr>
        <p:spPr bwMode="auto">
          <a:xfrm rot="16200000">
            <a:off x="502613" y="1660488"/>
            <a:ext cx="108000" cy="108000"/>
          </a:xfrm>
          <a:prstGeom prst="ellipse">
            <a:avLst/>
          </a:prstGeom>
          <a:solidFill>
            <a:schemeClr val="tx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105" name="OTLSHAPE_M_8cc1ba62bc92479399f399f1daac8d07_Shape"/>
          <p:cNvSpPr/>
          <p:nvPr>
            <p:custDataLst>
              <p:tags r:id="rId30"/>
            </p:custDataLst>
          </p:nvPr>
        </p:nvSpPr>
        <p:spPr bwMode="auto">
          <a:xfrm rot="16200000">
            <a:off x="8888723" y="2804692"/>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106" name="OTLSHAPE_M_8cc1ba62bc92479399f399f1daac8d07_Date"/>
          <p:cNvSpPr txBox="1"/>
          <p:nvPr>
            <p:custDataLst>
              <p:tags r:id="rId31"/>
            </p:custDataLst>
          </p:nvPr>
        </p:nvSpPr>
        <p:spPr bwMode="auto">
          <a:xfrm>
            <a:off x="8901262" y="2375060"/>
            <a:ext cx="860159" cy="369332"/>
          </a:xfrm>
          <a:prstGeom prst="rect">
            <a:avLst/>
          </a:prstGeom>
          <a:noFill/>
        </p:spPr>
        <p:txBody>
          <a:bodyPr wrap="squar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Utbildning</a:t>
            </a:r>
            <a:b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b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påbörjas</a:t>
            </a:r>
          </a:p>
        </p:txBody>
      </p:sp>
      <p:sp>
        <p:nvSpPr>
          <p:cNvPr id="113" name="OTLSHAPE_M_8cc1ba62bc92479399f399f1daac8d07_Date"/>
          <p:cNvSpPr txBox="1"/>
          <p:nvPr>
            <p:custDataLst>
              <p:tags r:id="rId32"/>
            </p:custDataLst>
          </p:nvPr>
        </p:nvSpPr>
        <p:spPr bwMode="auto">
          <a:xfrm>
            <a:off x="6559363" y="1827574"/>
            <a:ext cx="2029062" cy="553998"/>
          </a:xfrm>
          <a:prstGeom prst="rect">
            <a:avLst/>
          </a:prstGeom>
          <a:noFill/>
        </p:spPr>
        <p:txBody>
          <a:bodyPr wrap="square" lIns="0" tIns="0" rIns="0" bIns="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Uppdaterad utrullningsordning</a:t>
            </a:r>
            <a:r>
              <a:rPr kumimoji="0" lang="sv-SE" sz="1200" b="0" i="0" u="none" strike="noStrike" kern="0" cap="none" spc="-6" normalizeH="0" noProof="0">
                <a:ln>
                  <a:noFill/>
                </a:ln>
                <a:solidFill>
                  <a:srgbClr val="000000"/>
                </a:solidFill>
                <a:effectLst/>
                <a:uLnTx/>
                <a:uFillTx/>
                <a:ea typeface="ヒラギノ角ゴ Pro W3" charset="-128"/>
                <a:cs typeface="Arial" panose="020B0604020202020204" pitchFamily="34" charset="0"/>
              </a:rPr>
              <a:t> </a:t>
            </a:r>
            <a:br>
              <a:rPr kumimoji="0" lang="sv-SE" sz="1200" b="0" i="0" u="none" strike="noStrike" kern="0" cap="none" spc="-6" normalizeH="0" noProof="0">
                <a:ln>
                  <a:noFill/>
                </a:ln>
                <a:solidFill>
                  <a:srgbClr val="000000"/>
                </a:solidFill>
                <a:effectLst/>
                <a:uLnTx/>
                <a:uFillTx/>
                <a:ea typeface="ヒラギノ角ゴ Pro W3" charset="-128"/>
                <a:cs typeface="Arial" panose="020B0604020202020204" pitchFamily="34" charset="0"/>
              </a:rPr>
            </a:br>
            <a:r>
              <a:rPr kumimoji="0" lang="sv-SE" sz="1200" b="0" i="0" u="none" strike="noStrike" kern="0" cap="none" spc="-6" normalizeH="0" noProof="0">
                <a:ln>
                  <a:noFill/>
                </a:ln>
                <a:solidFill>
                  <a:srgbClr val="000000"/>
                </a:solidFill>
                <a:effectLst/>
                <a:uLnTx/>
                <a:uFillTx/>
                <a:ea typeface="ヒラギノ角ゴ Pro W3" charset="-128"/>
                <a:cs typeface="Arial" panose="020B0604020202020204" pitchFamily="34" charset="0"/>
              </a:rPr>
              <a:t>med preliminär tidplan</a:t>
            </a:r>
            <a:endPar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endParaRPr>
          </a:p>
        </p:txBody>
      </p:sp>
      <p:sp>
        <p:nvSpPr>
          <p:cNvPr id="115" name="OTLSHAPE_M_8cc1ba62bc92479399f399f1daac8d07_Shape"/>
          <p:cNvSpPr/>
          <p:nvPr>
            <p:custDataLst>
              <p:tags r:id="rId33"/>
            </p:custDataLst>
          </p:nvPr>
        </p:nvSpPr>
        <p:spPr bwMode="auto">
          <a:xfrm rot="16200000">
            <a:off x="6349008" y="1666384"/>
            <a:ext cx="108000" cy="108000"/>
          </a:xfrm>
          <a:prstGeom prst="ellipse">
            <a:avLst/>
          </a:prstGeom>
          <a:solidFill>
            <a:schemeClr val="tx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116" name="OTLSHAPE_M_59b5ac8298c14cca9e65190bf60d5d05_Title"/>
          <p:cNvSpPr txBox="1"/>
          <p:nvPr>
            <p:custDataLst>
              <p:tags r:id="rId34"/>
            </p:custDataLst>
          </p:nvPr>
        </p:nvSpPr>
        <p:spPr bwMode="auto">
          <a:xfrm>
            <a:off x="5672833" y="1060066"/>
            <a:ext cx="1412446" cy="553998"/>
          </a:xfrm>
          <a:prstGeom prst="rect">
            <a:avLst/>
          </a:prstGeom>
          <a:noFill/>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0" cap="none" spc="0" normalizeH="0" baseline="0" noProof="0">
                <a:ln>
                  <a:noFill/>
                </a:ln>
                <a:solidFill>
                  <a:schemeClr val="accent1"/>
                </a:solidFill>
                <a:effectLst/>
                <a:uLnTx/>
                <a:uFillTx/>
                <a:ea typeface="ヒラギノ角ゴ Pro W3" charset="-128"/>
                <a:cs typeface="Arial" panose="020B0604020202020204" pitchFamily="34" charset="0"/>
              </a:rPr>
              <a:t>Politiskt beslut om </a:t>
            </a:r>
            <a:r>
              <a:rPr kumimoji="0" lang="sv-SE" sz="1200" b="1" i="0" u="none" strike="noStrike" kern="0" cap="none" spc="0" normalizeH="0" baseline="0" noProof="0" err="1">
                <a:ln>
                  <a:noFill/>
                </a:ln>
                <a:solidFill>
                  <a:schemeClr val="accent1"/>
                </a:solidFill>
                <a:effectLst/>
                <a:uLnTx/>
                <a:uFillTx/>
                <a:ea typeface="ヒラギノ角ゴ Pro W3" charset="-128"/>
                <a:cs typeface="Arial" panose="020B0604020202020204" pitchFamily="34" charset="0"/>
              </a:rPr>
              <a:t>migrering</a:t>
            </a:r>
            <a:r>
              <a:rPr kumimoji="0" lang="sv-SE" sz="1200" b="1" i="0" u="none" strike="noStrike" kern="0" cap="none" spc="0" normalizeH="0" baseline="0" noProof="0">
                <a:ln>
                  <a:noFill/>
                </a:ln>
                <a:solidFill>
                  <a:schemeClr val="accent1"/>
                </a:solidFill>
                <a:effectLst/>
                <a:uLnTx/>
                <a:uFillTx/>
                <a:ea typeface="ヒラギノ角ゴ Pro W3" charset="-128"/>
                <a:cs typeface="Arial" panose="020B0604020202020204" pitchFamily="34" charset="0"/>
              </a:rPr>
              <a:t> av patientdata</a:t>
            </a:r>
          </a:p>
        </p:txBody>
      </p:sp>
      <p:cxnSp>
        <p:nvCxnSpPr>
          <p:cNvPr id="117" name="OTLSHAPE_M_8cc1ba62bc92479399f399f1daac8d07_Connector1"/>
          <p:cNvCxnSpPr>
            <a:cxnSpLocks noChangeShapeType="1"/>
          </p:cNvCxnSpPr>
          <p:nvPr>
            <p:custDataLst>
              <p:tags r:id="rId35"/>
            </p:custDataLst>
          </p:nvPr>
        </p:nvCxnSpPr>
        <p:spPr bwMode="auto">
          <a:xfrm>
            <a:off x="6399771" y="1774482"/>
            <a:ext cx="0" cy="1435063"/>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sp>
        <p:nvSpPr>
          <p:cNvPr id="118" name="OTLSHAPE_M_8cc1ba62bc92479399f399f1daac8d07_Shape"/>
          <p:cNvSpPr/>
          <p:nvPr>
            <p:custDataLst>
              <p:tags r:id="rId36"/>
            </p:custDataLst>
          </p:nvPr>
        </p:nvSpPr>
        <p:spPr bwMode="auto">
          <a:xfrm rot="16200000">
            <a:off x="6405288" y="1837440"/>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121" name="OTLSHAPE_M_8cc1ba62bc92479399f399f1daac8d07_Title"/>
          <p:cNvSpPr txBox="1"/>
          <p:nvPr>
            <p:custDataLst>
              <p:tags r:id="rId37"/>
            </p:custDataLst>
          </p:nvPr>
        </p:nvSpPr>
        <p:spPr bwMode="auto">
          <a:xfrm>
            <a:off x="-21845" y="1240606"/>
            <a:ext cx="1418678" cy="369332"/>
          </a:xfrm>
          <a:prstGeom prst="rect">
            <a:avLst/>
          </a:prstGeom>
          <a:noFill/>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0" cap="none" spc="-6" normalizeH="0" baseline="0" noProof="0">
                <a:ln>
                  <a:noFill/>
                </a:ln>
                <a:solidFill>
                  <a:schemeClr val="accent1"/>
                </a:solidFill>
                <a:effectLst/>
                <a:uLnTx/>
                <a:uFillTx/>
                <a:ea typeface="ヒラギノ角ゴ Pro W3" charset="-128"/>
                <a:cs typeface="Arial" panose="020B0604020202020204" pitchFamily="34" charset="0"/>
              </a:rPr>
              <a:t>Politiskt beslut </a:t>
            </a:r>
            <a:br>
              <a:rPr kumimoji="0" lang="sv-SE" sz="1200" b="1" i="0" u="none" strike="noStrike" kern="0" cap="none" spc="-6" normalizeH="0" baseline="0" noProof="0">
                <a:ln>
                  <a:noFill/>
                </a:ln>
                <a:solidFill>
                  <a:schemeClr val="accent1"/>
                </a:solidFill>
                <a:effectLst/>
                <a:uLnTx/>
                <a:uFillTx/>
                <a:ea typeface="ヒラギノ角ゴ Pro W3" charset="-128"/>
                <a:cs typeface="Arial" panose="020B0604020202020204" pitchFamily="34" charset="0"/>
              </a:rPr>
            </a:br>
            <a:r>
              <a:rPr kumimoji="0" lang="sv-SE" sz="1200" b="1" i="0" u="none" strike="noStrike" kern="0" cap="none" spc="-6" normalizeH="0" baseline="0" noProof="0">
                <a:ln>
                  <a:noFill/>
                </a:ln>
                <a:solidFill>
                  <a:schemeClr val="accent1"/>
                </a:solidFill>
                <a:effectLst/>
                <a:uLnTx/>
                <a:uFillTx/>
                <a:ea typeface="ヒラギノ角ゴ Pro W3" charset="-128"/>
                <a:cs typeface="Arial" panose="020B0604020202020204" pitchFamily="34" charset="0"/>
              </a:rPr>
              <a:t>om upphandling</a:t>
            </a:r>
          </a:p>
        </p:txBody>
      </p:sp>
      <p:sp>
        <p:nvSpPr>
          <p:cNvPr id="123" name="OTLSHAPE_T_5a184d61f5e2438db63ae5802af9b305_Shape"/>
          <p:cNvSpPr/>
          <p:nvPr>
            <p:custDataLst>
              <p:tags r:id="rId38"/>
            </p:custDataLst>
          </p:nvPr>
        </p:nvSpPr>
        <p:spPr bwMode="auto">
          <a:xfrm>
            <a:off x="9500507" y="5213993"/>
            <a:ext cx="2342141" cy="345487"/>
          </a:xfrm>
          <a:prstGeom prst="rect">
            <a:avLst/>
          </a:prstGeom>
          <a:noFill/>
          <a:ln w="12700" cap="flat" cmpd="sng" algn="ctr">
            <a:noFill/>
            <a:prstDash val="solid"/>
            <a:miter lim="800000"/>
          </a:ln>
          <a:effectLst/>
          <a:extLst>
            <a:ext uri="{53640926-AAD7-44D8-BBD7-CCE9431645EC}">
              <a14:shadowObscured xmlns:a14="http://schemas.microsoft.com/office/drawing/2010/main" val="1"/>
            </a:ext>
          </a:extLst>
        </p:spPr>
        <p:txBody>
          <a:bodyPr lIns="0" tIns="36000" rIns="0" bIns="3600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sv-SE" sz="1200" b="1" kern="0" spc="-4">
                <a:solidFill>
                  <a:srgbClr val="000000"/>
                </a:solidFill>
                <a:ea typeface="ヒラギノ角ゴ Pro W3" charset="-128"/>
                <a:cs typeface="Arial" panose="020B0604020202020204" pitchFamily="34" charset="0"/>
              </a:rPr>
              <a:t>Utrullning av version 2.0 inleds</a:t>
            </a:r>
            <a:endParaRPr kumimoji="0" lang="sv-SE" sz="1200" b="1" i="0" u="none" strike="noStrike" kern="0" cap="none" spc="-4" normalizeH="0" baseline="0" noProof="0">
              <a:ln>
                <a:noFill/>
              </a:ln>
              <a:solidFill>
                <a:srgbClr val="000000"/>
              </a:solidFill>
              <a:effectLst/>
              <a:uLnTx/>
              <a:uFillTx/>
              <a:ea typeface="ヒラギノ角ゴ Pro W3" charset="-128"/>
              <a:cs typeface="Arial" panose="020B0604020202020204" pitchFamily="34" charset="0"/>
            </a:endParaRPr>
          </a:p>
        </p:txBody>
      </p:sp>
      <p:sp>
        <p:nvSpPr>
          <p:cNvPr id="38" name="Rektangel 37"/>
          <p:cNvSpPr/>
          <p:nvPr/>
        </p:nvSpPr>
        <p:spPr>
          <a:xfrm>
            <a:off x="7168318" y="5216239"/>
            <a:ext cx="1864549" cy="276999"/>
          </a:xfrm>
          <a:prstGeom prst="rect">
            <a:avLst/>
          </a:prstGeom>
        </p:spPr>
        <p:txBody>
          <a:bodyPr wrap="none">
            <a:spAutoFit/>
          </a:bodyPr>
          <a:lstStyle/>
          <a:p>
            <a:pPr lvl="0" algn="ctr" eaLnBrk="0" fontAlgn="base" hangingPunct="0">
              <a:spcBef>
                <a:spcPct val="0"/>
              </a:spcBef>
              <a:spcAft>
                <a:spcPct val="0"/>
              </a:spcAft>
              <a:defRPr/>
            </a:pPr>
            <a:r>
              <a:rPr lang="sv-SE" sz="1200" b="1" kern="0" spc="-4">
                <a:solidFill>
                  <a:srgbClr val="000000"/>
                </a:solidFill>
                <a:ea typeface="ヒラギノ角ゴ Pro W3" charset="-128"/>
                <a:cs typeface="Arial" panose="020B0604020202020204" pitchFamily="34" charset="0"/>
              </a:rPr>
              <a:t>Arbete med version 2.0</a:t>
            </a:r>
          </a:p>
        </p:txBody>
      </p:sp>
      <p:sp>
        <p:nvSpPr>
          <p:cNvPr id="34" name="textruta 33"/>
          <p:cNvSpPr txBox="1"/>
          <p:nvPr/>
        </p:nvSpPr>
        <p:spPr>
          <a:xfrm>
            <a:off x="435397" y="5161930"/>
            <a:ext cx="4658171" cy="1323439"/>
          </a:xfrm>
          <a:prstGeom prst="rect">
            <a:avLst/>
          </a:prstGeom>
          <a:solidFill>
            <a:srgbClr val="EBF6F9"/>
          </a:solidFill>
        </p:spPr>
        <p:txBody>
          <a:bodyPr wrap="square" rtlCol="0">
            <a:spAutoFit/>
          </a:bodyPr>
          <a:lstStyle/>
          <a:p>
            <a:pPr>
              <a:spcAft>
                <a:spcPts val="600"/>
              </a:spcAft>
            </a:pPr>
            <a:r>
              <a:rPr lang="sv-SE" sz="1200" b="1">
                <a:solidFill>
                  <a:schemeClr val="accent1"/>
                </a:solidFill>
              </a:rPr>
              <a:t>Föregående tidplaner för utrullning</a:t>
            </a:r>
          </a:p>
          <a:p>
            <a:pPr marL="171450" indent="-171450">
              <a:spcAft>
                <a:spcPts val="600"/>
              </a:spcAft>
              <a:buFont typeface="Arial" panose="020B0604020202020204" pitchFamily="34" charset="0"/>
              <a:buChar char="•"/>
            </a:pPr>
            <a:r>
              <a:rPr lang="sv-SE" sz="1200">
                <a:solidFill>
                  <a:schemeClr val="accent1"/>
                </a:solidFill>
              </a:rPr>
              <a:t>Beslut 2018-07-10: Utrullning nov 2020-maj 2022 </a:t>
            </a:r>
          </a:p>
          <a:p>
            <a:pPr marL="171450" indent="-171450">
              <a:spcAft>
                <a:spcPts val="600"/>
              </a:spcAft>
              <a:buFont typeface="Arial" panose="020B0604020202020204" pitchFamily="34" charset="0"/>
              <a:buChar char="•"/>
            </a:pPr>
            <a:r>
              <a:rPr lang="sv-SE" sz="1200">
                <a:solidFill>
                  <a:schemeClr val="accent1"/>
                </a:solidFill>
              </a:rPr>
              <a:t>Beslut 2020-05-27: Utrullning okt 2021-dec 2022</a:t>
            </a:r>
          </a:p>
          <a:p>
            <a:pPr marL="171450" indent="-171450">
              <a:spcAft>
                <a:spcPts val="600"/>
              </a:spcAft>
              <a:buFont typeface="Arial" panose="020B0604020202020204" pitchFamily="34" charset="0"/>
              <a:buChar char="•"/>
            </a:pPr>
            <a:r>
              <a:rPr lang="sv-SE" sz="1200">
                <a:solidFill>
                  <a:schemeClr val="accent1"/>
                </a:solidFill>
              </a:rPr>
              <a:t>Förslag jan 2021: Utrullning apr 2022-dec 2023</a:t>
            </a:r>
          </a:p>
          <a:p>
            <a:pPr marL="171450" indent="-171450">
              <a:spcAft>
                <a:spcPts val="600"/>
              </a:spcAft>
              <a:buFont typeface="Arial" panose="020B0604020202020204" pitchFamily="34" charset="0"/>
              <a:buChar char="•"/>
            </a:pPr>
            <a:r>
              <a:rPr lang="sv-SE" sz="1200">
                <a:solidFill>
                  <a:schemeClr val="accent1"/>
                </a:solidFill>
              </a:rPr>
              <a:t>Nuvarande tidplan beslutad nov 2022: Utrullning vår 2025</a:t>
            </a:r>
          </a:p>
        </p:txBody>
      </p:sp>
      <p:sp>
        <p:nvSpPr>
          <p:cNvPr id="112" name="OTLSHAPE_M_8cc1ba62bc92479399f399f1daac8d07_Shape"/>
          <p:cNvSpPr/>
          <p:nvPr>
            <p:custDataLst>
              <p:tags r:id="rId39"/>
            </p:custDataLst>
          </p:nvPr>
        </p:nvSpPr>
        <p:spPr bwMode="auto">
          <a:xfrm rot="16200000">
            <a:off x="5175855" y="2774530"/>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prstClr val="white"/>
              </a:solidFill>
              <a:effectLst/>
              <a:uLnTx/>
              <a:uFillTx/>
              <a:ea typeface="ヒラギノ角ゴ Pro W3" charset="-128"/>
              <a:cs typeface="Arial" panose="020B0604020202020204" pitchFamily="34" charset="0"/>
            </a:endParaRPr>
          </a:p>
        </p:txBody>
      </p:sp>
      <p:sp>
        <p:nvSpPr>
          <p:cNvPr id="119" name="OTLSHAPE_M_8cc1ba62bc92479399f399f1daac8d07_Date"/>
          <p:cNvSpPr txBox="1"/>
          <p:nvPr>
            <p:custDataLst>
              <p:tags r:id="rId40"/>
            </p:custDataLst>
          </p:nvPr>
        </p:nvSpPr>
        <p:spPr bwMode="auto">
          <a:xfrm>
            <a:off x="4500129" y="2285659"/>
            <a:ext cx="1747496" cy="461665"/>
          </a:xfrm>
          <a:prstGeom prst="rect">
            <a:avLst/>
          </a:prstGeom>
          <a:noFill/>
        </p:spPr>
        <p:txBody>
          <a:bodyPr wrap="square" lIns="0" tIns="0" rIns="0" bIns="0" anchor="ctr">
            <a:spAutoFit/>
          </a:bodyPr>
          <a:lstStyle/>
          <a:p>
            <a:pPr marL="0" marR="0" lvl="0" indent="0" algn="ctr" defTabSz="914400" rtl="0" eaLnBrk="0" fontAlgn="base" latinLnBrk="0" hangingPunct="0">
              <a:lnSpc>
                <a:spcPts val="12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Juridisk granskning, diskussioner med </a:t>
            </a:r>
            <a:b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b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IVO och IMY (våren)</a:t>
            </a:r>
          </a:p>
        </p:txBody>
      </p:sp>
      <p:cxnSp>
        <p:nvCxnSpPr>
          <p:cNvPr id="126" name="OTLSHAPE_M_8cc1ba62bc92479399f399f1daac8d07_Connector1"/>
          <p:cNvCxnSpPr>
            <a:cxnSpLocks noChangeShapeType="1"/>
            <a:stCxn id="127" idx="6"/>
          </p:cNvCxnSpPr>
          <p:nvPr>
            <p:custDataLst>
              <p:tags r:id="rId41"/>
            </p:custDataLst>
          </p:nvPr>
        </p:nvCxnSpPr>
        <p:spPr bwMode="auto">
          <a:xfrm flipH="1">
            <a:off x="6644123" y="2776970"/>
            <a:ext cx="2716" cy="499482"/>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sp>
        <p:nvSpPr>
          <p:cNvPr id="127" name="OTLSHAPE_M_8cc1ba62bc92479399f399f1daac8d07_Shape"/>
          <p:cNvSpPr/>
          <p:nvPr>
            <p:custDataLst>
              <p:tags r:id="rId42"/>
            </p:custDataLst>
          </p:nvPr>
        </p:nvSpPr>
        <p:spPr bwMode="auto">
          <a:xfrm rot="16200000">
            <a:off x="6592839" y="2776970"/>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3D9378">
                  <a:lumMod val="75000"/>
                </a:srgbClr>
              </a:solidFill>
              <a:effectLst/>
              <a:uLnTx/>
              <a:uFillTx/>
              <a:ea typeface="ヒラギノ角ゴ Pro W3" charset="-128"/>
              <a:cs typeface="Arial" panose="020B0604020202020204" pitchFamily="34" charset="0"/>
            </a:endParaRPr>
          </a:p>
        </p:txBody>
      </p:sp>
      <p:sp>
        <p:nvSpPr>
          <p:cNvPr id="128" name="OTLSHAPE_M_8cc1ba62bc92479399f399f1daac8d07_Date"/>
          <p:cNvSpPr txBox="1"/>
          <p:nvPr>
            <p:custDataLst>
              <p:tags r:id="rId43"/>
            </p:custDataLst>
          </p:nvPr>
        </p:nvSpPr>
        <p:spPr bwMode="auto">
          <a:xfrm>
            <a:off x="6608282" y="2456160"/>
            <a:ext cx="1306199" cy="307777"/>
          </a:xfrm>
          <a:prstGeom prst="rect">
            <a:avLst/>
          </a:prstGeom>
          <a:noFill/>
        </p:spPr>
        <p:txBody>
          <a:bodyPr wrap="square" lIns="0" tIns="0" rIns="0" bIns="0" anchor="ctr">
            <a:spAutoFit/>
          </a:bodyPr>
          <a:lstStyle/>
          <a:p>
            <a:pPr marL="0" marR="0" lvl="0" indent="0" defTabSz="914400" rtl="0" eaLnBrk="0" fontAlgn="base" latinLnBrk="0" hangingPunct="0">
              <a:lnSpc>
                <a:spcPts val="1200"/>
              </a:lnSpc>
              <a:spcBef>
                <a:spcPct val="0"/>
              </a:spcBef>
              <a:spcAft>
                <a:spcPct val="0"/>
              </a:spcAft>
              <a:buClrTx/>
              <a:buSzTx/>
              <a:buFontTx/>
              <a:buNone/>
              <a:tabLst/>
              <a:defRPr/>
            </a:pPr>
            <a:r>
              <a:rPr kumimoji="0" lang="sv-SE" sz="1200" b="0" i="0" u="none" strike="noStrike" kern="0" cap="none" spc="-6" normalizeH="0" baseline="0" noProof="0">
                <a:ln>
                  <a:noFill/>
                </a:ln>
                <a:solidFill>
                  <a:srgbClr val="000000"/>
                </a:solidFill>
                <a:effectLst/>
                <a:uLnTx/>
                <a:uFillTx/>
                <a:ea typeface="ヒラギノ角ゴ Pro W3" charset="-128"/>
                <a:cs typeface="Arial" panose="020B0604020202020204" pitchFamily="34" charset="0"/>
              </a:rPr>
              <a:t>Slutpunkt för utveckling av 1.0</a:t>
            </a:r>
          </a:p>
        </p:txBody>
      </p:sp>
      <p:sp>
        <p:nvSpPr>
          <p:cNvPr id="84" name="Rektangel med rundade hörn 83"/>
          <p:cNvSpPr/>
          <p:nvPr/>
        </p:nvSpPr>
        <p:spPr>
          <a:xfrm>
            <a:off x="7210115" y="5040811"/>
            <a:ext cx="4644428" cy="173182"/>
          </a:xfrm>
          <a:prstGeom prst="roundRect">
            <a:avLst>
              <a:gd name="adj" fmla="val 50000"/>
            </a:avLst>
          </a:prstGeom>
          <a:solidFill>
            <a:schemeClr val="accent1">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100" b="0" i="0" u="none" strike="noStrike" kern="0" cap="none" spc="0" normalizeH="0" baseline="0" noProof="0">
              <a:ln>
                <a:noFill/>
              </a:ln>
              <a:solidFill>
                <a:srgbClr val="3D9378"/>
              </a:solidFill>
              <a:effectLst/>
              <a:uLnTx/>
              <a:uFillTx/>
              <a:latin typeface="Arial"/>
              <a:ea typeface="ヒラギノ角ゴ Pro W3"/>
              <a:cs typeface="+mn-cs"/>
            </a:endParaRPr>
          </a:p>
        </p:txBody>
      </p:sp>
      <p:sp>
        <p:nvSpPr>
          <p:cNvPr id="94" name="textruta 93">
            <a:extLst>
              <a:ext uri="{FF2B5EF4-FFF2-40B4-BE49-F238E27FC236}">
                <a16:creationId xmlns:a16="http://schemas.microsoft.com/office/drawing/2014/main" id="{C79C2E65-B32B-4CA8-9B59-4435EB7FA2DB}"/>
              </a:ext>
            </a:extLst>
          </p:cNvPr>
          <p:cNvSpPr txBox="1"/>
          <p:nvPr/>
        </p:nvSpPr>
        <p:spPr>
          <a:xfrm>
            <a:off x="2829564" y="2425383"/>
            <a:ext cx="1128450" cy="369332"/>
          </a:xfrm>
          <a:prstGeom prst="rect">
            <a:avLst/>
          </a:prstGeom>
          <a:noFill/>
        </p:spPr>
        <p:txBody>
          <a:bodyPr wrap="square" lIns="0" tIns="0" rIns="0" bIns="0" anchor="ctr">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1200" b="0" i="0" u="none" strike="noStrike" kern="0" cap="none" spc="-6" normalizeH="0" baseline="0">
                <a:ln>
                  <a:noFill/>
                </a:ln>
                <a:solidFill>
                  <a:srgbClr val="000000"/>
                </a:solidFill>
                <a:effectLst/>
                <a:uLnTx/>
                <a:uFillTx/>
                <a:latin typeface="Arial"/>
                <a:ea typeface="ヒラギノ角ゴ Pro W3" charset="-128"/>
                <a:cs typeface="Arial" panose="020B0604020202020204" pitchFamily="34" charset="0"/>
              </a:defRPr>
            </a:lvl1pPr>
          </a:lstStyle>
          <a:p>
            <a:r>
              <a:rPr lang="sv-SE">
                <a:latin typeface="+mn-lt"/>
              </a:rPr>
              <a:t>Start facklig </a:t>
            </a:r>
          </a:p>
          <a:p>
            <a:r>
              <a:rPr lang="sv-SE">
                <a:latin typeface="+mn-lt"/>
              </a:rPr>
              <a:t>referensgrupp</a:t>
            </a:r>
          </a:p>
        </p:txBody>
      </p:sp>
      <p:cxnSp>
        <p:nvCxnSpPr>
          <p:cNvPr id="97" name="OTLSHAPE_M_8cc1ba62bc92479399f399f1daac8d07_Connector1"/>
          <p:cNvCxnSpPr>
            <a:cxnSpLocks noChangeShapeType="1"/>
          </p:cNvCxnSpPr>
          <p:nvPr>
            <p:custDataLst>
              <p:tags r:id="rId44"/>
            </p:custDataLst>
          </p:nvPr>
        </p:nvCxnSpPr>
        <p:spPr bwMode="auto">
          <a:xfrm>
            <a:off x="3307276" y="2821833"/>
            <a:ext cx="0" cy="472365"/>
          </a:xfrm>
          <a:prstGeom prst="line">
            <a:avLst/>
          </a:prstGeom>
          <a:noFill/>
          <a:ln w="9525" algn="ctr">
            <a:solidFill>
              <a:srgbClr val="44546A">
                <a:alpha val="34901"/>
              </a:srgbClr>
            </a:solidFill>
            <a:miter lim="800000"/>
            <a:headEnd/>
            <a:tailEnd/>
          </a:ln>
          <a:extLst>
            <a:ext uri="{909E8E84-426E-40DD-AFC4-6F175D3DCCD1}">
              <a14:hiddenFill xmlns:a14="http://schemas.microsoft.com/office/drawing/2010/main">
                <a:noFill/>
              </a14:hiddenFill>
            </a:ext>
          </a:extLst>
        </p:spPr>
      </p:cxnSp>
      <p:sp>
        <p:nvSpPr>
          <p:cNvPr id="98" name="OTLSHAPE_M_8cc1ba62bc92479399f399f1daac8d07_Shape"/>
          <p:cNvSpPr/>
          <p:nvPr>
            <p:custDataLst>
              <p:tags r:id="rId45"/>
            </p:custDataLst>
          </p:nvPr>
        </p:nvSpPr>
        <p:spPr bwMode="auto">
          <a:xfrm rot="16200000">
            <a:off x="3253824" y="2800512"/>
            <a:ext cx="108000" cy="108000"/>
          </a:xfrm>
          <a:prstGeom prst="ellipse">
            <a:avLst/>
          </a:prstGeom>
          <a:solidFill>
            <a:schemeClr val="accent1"/>
          </a:solidFill>
          <a:ln w="12700" cap="flat" cmpd="sng" algn="ctr">
            <a:noFill/>
            <a:prstDash val="solid"/>
            <a:miter lim="800000"/>
          </a:ln>
          <a:effectLst/>
          <a:extLst>
            <a:ext uri="{53640926-AAD7-44D8-BBD7-CCE9431645EC}">
              <a14:shadowObscured xmlns:a14="http://schemas.microsoft.com/office/drawing/2010/main" val="1"/>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prstClr val="white"/>
              </a:solidFill>
              <a:effectLst/>
              <a:uLnTx/>
              <a:uFillTx/>
              <a:ea typeface="ヒラギノ角ゴ Pro W3" charset="-128"/>
              <a:cs typeface="Arial" panose="020B0604020202020204" pitchFamily="34" charset="0"/>
            </a:endParaRPr>
          </a:p>
        </p:txBody>
      </p:sp>
      <p:pic>
        <p:nvPicPr>
          <p:cNvPr id="35" name="Bildobjekt 34">
            <a:extLst>
              <a:ext uri="{FF2B5EF4-FFF2-40B4-BE49-F238E27FC236}">
                <a16:creationId xmlns:a16="http://schemas.microsoft.com/office/drawing/2014/main" id="{B75DBAE7-4EF8-59F0-A059-C19DF4AD1D78}"/>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flipH="1">
            <a:off x="6081440" y="3920755"/>
            <a:ext cx="1055767" cy="2651888"/>
          </a:xfrm>
          <a:prstGeom prst="rect">
            <a:avLst/>
          </a:prstGeom>
          <a:effectLst>
            <a:outerShdw blurRad="50800" dist="38100" dir="2700000" algn="tl" rotWithShape="0">
              <a:prstClr val="black">
                <a:alpha val="40000"/>
              </a:prstClr>
            </a:outerShdw>
          </a:effectLst>
        </p:spPr>
      </p:pic>
      <p:sp>
        <p:nvSpPr>
          <p:cNvPr id="3" name="Rektangel 2">
            <a:extLst>
              <a:ext uri="{FF2B5EF4-FFF2-40B4-BE49-F238E27FC236}">
                <a16:creationId xmlns:a16="http://schemas.microsoft.com/office/drawing/2014/main" id="{0775D3D7-4645-A0F7-C0CE-2C0701E9B462}"/>
              </a:ext>
            </a:extLst>
          </p:cNvPr>
          <p:cNvSpPr/>
          <p:nvPr/>
        </p:nvSpPr>
        <p:spPr>
          <a:xfrm>
            <a:off x="6364248" y="4866574"/>
            <a:ext cx="215900" cy="215900"/>
          </a:xfrm>
          <a:prstGeom prst="rect">
            <a:avLst/>
          </a:prstGeom>
          <a:solidFill>
            <a:srgbClr val="A6D2D7"/>
          </a:solidFill>
          <a:ln>
            <a:solidFill>
              <a:srgbClr val="A6D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OTLSHAPE_TB_00000000000000000000000000000000_ScaleContainer"/>
          <p:cNvSpPr/>
          <p:nvPr>
            <p:custDataLst>
              <p:tags r:id="rId46"/>
            </p:custDataLst>
          </p:nvPr>
        </p:nvSpPr>
        <p:spPr bwMode="auto">
          <a:xfrm>
            <a:off x="375033" y="3192621"/>
            <a:ext cx="11420727" cy="384175"/>
          </a:xfrm>
          <a:prstGeom prst="rect">
            <a:avLst/>
          </a:prstGeom>
          <a:solidFill>
            <a:schemeClr val="accent1"/>
          </a:solidFill>
          <a:ln w="12700" cap="flat" cmpd="sng" algn="ctr">
            <a:no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FFFFFF"/>
              </a:solidFill>
              <a:effectLst/>
              <a:uLnTx/>
              <a:uFillTx/>
              <a:ea typeface="ヒラギノ角ゴ Pro W3" charset="-128"/>
              <a:cs typeface="Arial" panose="020B0604020202020204" pitchFamily="34" charset="0"/>
            </a:endParaRPr>
          </a:p>
        </p:txBody>
      </p:sp>
      <p:sp>
        <p:nvSpPr>
          <p:cNvPr id="6" name="textruta 5"/>
          <p:cNvSpPr txBox="1"/>
          <p:nvPr/>
        </p:nvSpPr>
        <p:spPr>
          <a:xfrm>
            <a:off x="374163" y="3190402"/>
            <a:ext cx="2062238" cy="385200"/>
          </a:xfrm>
          <a:prstGeom prst="rect">
            <a:avLst/>
          </a:prstGeom>
          <a:solidFill>
            <a:schemeClr val="accent1">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0" cap="none" spc="0" normalizeH="0" baseline="0" noProof="0">
              <a:ln>
                <a:noFill/>
              </a:ln>
              <a:solidFill>
                <a:srgbClr val="000000"/>
              </a:solidFill>
              <a:effectLst/>
              <a:uLnTx/>
              <a:uFillTx/>
              <a:ea typeface="ヒラギノ角ゴ Pro W3" charset="-128"/>
              <a:cs typeface="+mn-cs"/>
            </a:endParaRPr>
          </a:p>
        </p:txBody>
      </p:sp>
      <p:sp>
        <p:nvSpPr>
          <p:cNvPr id="9" name="OTLSHAPE_TB_00000000000000000000000000000000_TimescaleInterval1"/>
          <p:cNvSpPr txBox="1"/>
          <p:nvPr>
            <p:custDataLst>
              <p:tags r:id="rId47"/>
            </p:custDataLst>
          </p:nvPr>
        </p:nvSpPr>
        <p:spPr bwMode="auto">
          <a:xfrm>
            <a:off x="1886033" y="3295809"/>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61B9BD">
                    <a:lumMod val="75000"/>
                  </a:srgbClr>
                </a:solidFill>
                <a:effectLst/>
                <a:uLnTx/>
                <a:uFillTx/>
                <a:ea typeface="ヒラギノ角ゴ Pro W3" charset="-128"/>
                <a:cs typeface="Arial" panose="020B0604020202020204" pitchFamily="34" charset="0"/>
              </a:rPr>
              <a:t>2018</a:t>
            </a:r>
          </a:p>
        </p:txBody>
      </p:sp>
      <p:cxnSp>
        <p:nvCxnSpPr>
          <p:cNvPr id="10" name="OTLSHAPE_TB_00000000000000000000000000000000_Separator1"/>
          <p:cNvCxnSpPr>
            <a:cxnSpLocks noChangeShapeType="1"/>
          </p:cNvCxnSpPr>
          <p:nvPr>
            <p:custDataLst>
              <p:tags r:id="rId48"/>
            </p:custDataLst>
          </p:nvPr>
        </p:nvCxnSpPr>
        <p:spPr bwMode="auto">
          <a:xfrm>
            <a:off x="2854045"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1" name="OTLSHAPE_TB_00000000000000000000000000000000_TimescaleInterval2"/>
          <p:cNvSpPr txBox="1"/>
          <p:nvPr>
            <p:custDataLst>
              <p:tags r:id="rId49"/>
            </p:custDataLst>
          </p:nvPr>
        </p:nvSpPr>
        <p:spPr bwMode="auto">
          <a:xfrm>
            <a:off x="2907774" y="3295809"/>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2019</a:t>
            </a:r>
          </a:p>
        </p:txBody>
      </p:sp>
      <p:cxnSp>
        <p:nvCxnSpPr>
          <p:cNvPr id="12" name="OTLSHAPE_TB_00000000000000000000000000000000_Separator2"/>
          <p:cNvCxnSpPr>
            <a:cxnSpLocks noChangeShapeType="1"/>
          </p:cNvCxnSpPr>
          <p:nvPr>
            <p:custDataLst>
              <p:tags r:id="rId50"/>
            </p:custDataLst>
          </p:nvPr>
        </p:nvCxnSpPr>
        <p:spPr bwMode="auto">
          <a:xfrm>
            <a:off x="3858879"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3" name="OTLSHAPE_TB_00000000000000000000000000000000_TimescaleInterval3"/>
          <p:cNvSpPr txBox="1"/>
          <p:nvPr>
            <p:custDataLst>
              <p:tags r:id="rId51"/>
            </p:custDataLst>
          </p:nvPr>
        </p:nvSpPr>
        <p:spPr bwMode="auto">
          <a:xfrm>
            <a:off x="3911613" y="3295809"/>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2020</a:t>
            </a:r>
          </a:p>
        </p:txBody>
      </p:sp>
      <p:cxnSp>
        <p:nvCxnSpPr>
          <p:cNvPr id="14" name="OTLSHAPE_TB_00000000000000000000000000000000_Separator3"/>
          <p:cNvCxnSpPr>
            <a:cxnSpLocks noChangeShapeType="1"/>
          </p:cNvCxnSpPr>
          <p:nvPr>
            <p:custDataLst>
              <p:tags r:id="rId52"/>
            </p:custDataLst>
          </p:nvPr>
        </p:nvCxnSpPr>
        <p:spPr bwMode="auto">
          <a:xfrm>
            <a:off x="4865723"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5" name="OTLSHAPE_TB_00000000000000000000000000000000_TimescaleInterval4"/>
          <p:cNvSpPr txBox="1"/>
          <p:nvPr>
            <p:custDataLst>
              <p:tags r:id="rId53"/>
            </p:custDataLst>
          </p:nvPr>
        </p:nvSpPr>
        <p:spPr bwMode="auto">
          <a:xfrm>
            <a:off x="4918356" y="3295809"/>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2021</a:t>
            </a:r>
          </a:p>
        </p:txBody>
      </p:sp>
      <p:cxnSp>
        <p:nvCxnSpPr>
          <p:cNvPr id="16" name="OTLSHAPE_TB_00000000000000000000000000000000_Separator4"/>
          <p:cNvCxnSpPr>
            <a:cxnSpLocks noChangeShapeType="1"/>
          </p:cNvCxnSpPr>
          <p:nvPr>
            <p:custDataLst>
              <p:tags r:id="rId54"/>
            </p:custDataLst>
          </p:nvPr>
        </p:nvCxnSpPr>
        <p:spPr bwMode="auto">
          <a:xfrm>
            <a:off x="5870557"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7" name="OTLSHAPE_TB_00000000000000000000000000000000_TimescaleInterval5"/>
          <p:cNvSpPr txBox="1"/>
          <p:nvPr>
            <p:custDataLst>
              <p:tags r:id="rId55"/>
            </p:custDataLst>
          </p:nvPr>
        </p:nvSpPr>
        <p:spPr bwMode="auto">
          <a:xfrm>
            <a:off x="5924130" y="3295809"/>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2022</a:t>
            </a:r>
          </a:p>
        </p:txBody>
      </p:sp>
      <p:cxnSp>
        <p:nvCxnSpPr>
          <p:cNvPr id="18" name="OTLSHAPE_TB_00000000000000000000000000000000_Separator5"/>
          <p:cNvCxnSpPr>
            <a:cxnSpLocks noChangeShapeType="1"/>
          </p:cNvCxnSpPr>
          <p:nvPr>
            <p:custDataLst>
              <p:tags r:id="rId56"/>
            </p:custDataLst>
          </p:nvPr>
        </p:nvCxnSpPr>
        <p:spPr bwMode="auto">
          <a:xfrm>
            <a:off x="6874386"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9" name="OTLSHAPE_TB_00000000000000000000000000000000_TimescaleInterval6"/>
          <p:cNvSpPr txBox="1"/>
          <p:nvPr>
            <p:custDataLst>
              <p:tags r:id="rId57"/>
            </p:custDataLst>
          </p:nvPr>
        </p:nvSpPr>
        <p:spPr bwMode="auto">
          <a:xfrm>
            <a:off x="6927969" y="3295809"/>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2023</a:t>
            </a:r>
          </a:p>
        </p:txBody>
      </p:sp>
      <p:sp>
        <p:nvSpPr>
          <p:cNvPr id="24" name="OTLSHAPE_TB_00000000000000000000000000000000_TimescaleInterval1"/>
          <p:cNvSpPr txBox="1"/>
          <p:nvPr>
            <p:custDataLst>
              <p:tags r:id="rId58"/>
            </p:custDataLst>
          </p:nvPr>
        </p:nvSpPr>
        <p:spPr bwMode="auto">
          <a:xfrm>
            <a:off x="874586" y="3295809"/>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61B9BD">
                    <a:lumMod val="75000"/>
                  </a:srgbClr>
                </a:solidFill>
                <a:effectLst/>
                <a:uLnTx/>
                <a:uFillTx/>
                <a:ea typeface="ヒラギノ角ゴ Pro W3" charset="-128"/>
                <a:cs typeface="Arial" panose="020B0604020202020204" pitchFamily="34" charset="0"/>
              </a:rPr>
              <a:t>2017</a:t>
            </a:r>
          </a:p>
        </p:txBody>
      </p:sp>
      <p:cxnSp>
        <p:nvCxnSpPr>
          <p:cNvPr id="25" name="OTLSHAPE_TB_00000000000000000000000000000000_Separator1"/>
          <p:cNvCxnSpPr>
            <a:cxnSpLocks noChangeShapeType="1"/>
          </p:cNvCxnSpPr>
          <p:nvPr>
            <p:custDataLst>
              <p:tags r:id="rId59"/>
            </p:custDataLst>
          </p:nvPr>
        </p:nvCxnSpPr>
        <p:spPr bwMode="auto">
          <a:xfrm>
            <a:off x="1842597" y="3260333"/>
            <a:ext cx="0" cy="270891"/>
          </a:xfrm>
          <a:prstGeom prst="line">
            <a:avLst/>
          </a:prstGeom>
          <a:noFill/>
          <a:ln w="6350" algn="ctr">
            <a:solidFill>
              <a:srgbClr val="3D9378"/>
            </a:solidFill>
            <a:miter lim="800000"/>
            <a:headEnd/>
            <a:tailEnd/>
          </a:ln>
          <a:extLst>
            <a:ext uri="{909E8E84-426E-40DD-AFC4-6F175D3DCCD1}">
              <a14:hiddenFill xmlns:a14="http://schemas.microsoft.com/office/drawing/2010/main">
                <a:noFill/>
              </a14:hiddenFill>
            </a:ext>
          </a:extLst>
        </p:spPr>
      </p:cxnSp>
      <p:cxnSp>
        <p:nvCxnSpPr>
          <p:cNvPr id="65" name="OTLSHAPE_TB_00000000000000000000000000000000_Separator1"/>
          <p:cNvCxnSpPr>
            <a:cxnSpLocks noChangeShapeType="1"/>
          </p:cNvCxnSpPr>
          <p:nvPr>
            <p:custDataLst>
              <p:tags r:id="rId60"/>
            </p:custDataLst>
          </p:nvPr>
        </p:nvCxnSpPr>
        <p:spPr bwMode="auto">
          <a:xfrm>
            <a:off x="833915" y="3260333"/>
            <a:ext cx="0" cy="270891"/>
          </a:xfrm>
          <a:prstGeom prst="line">
            <a:avLst/>
          </a:prstGeom>
          <a:noFill/>
          <a:ln w="6350" algn="ctr">
            <a:solidFill>
              <a:srgbClr val="3D9378"/>
            </a:solidFill>
            <a:miter lim="800000"/>
            <a:headEnd/>
            <a:tailEnd/>
          </a:ln>
          <a:extLst>
            <a:ext uri="{909E8E84-426E-40DD-AFC4-6F175D3DCCD1}">
              <a14:hiddenFill xmlns:a14="http://schemas.microsoft.com/office/drawing/2010/main">
                <a:noFill/>
              </a14:hiddenFill>
            </a:ext>
          </a:extLst>
        </p:spPr>
      </p:cxnSp>
      <p:cxnSp>
        <p:nvCxnSpPr>
          <p:cNvPr id="92" name="OTLSHAPE_TB_00000000000000000000000000000000_Separator5"/>
          <p:cNvCxnSpPr>
            <a:cxnSpLocks noChangeShapeType="1"/>
          </p:cNvCxnSpPr>
          <p:nvPr>
            <p:custDataLst>
              <p:tags r:id="rId61"/>
            </p:custDataLst>
          </p:nvPr>
        </p:nvCxnSpPr>
        <p:spPr bwMode="auto">
          <a:xfrm>
            <a:off x="7873302"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93" name="OTLSHAPE_TB_00000000000000000000000000000000_TimescaleInterval6"/>
          <p:cNvSpPr txBox="1"/>
          <p:nvPr>
            <p:custDataLst>
              <p:tags r:id="rId62"/>
            </p:custDataLst>
          </p:nvPr>
        </p:nvSpPr>
        <p:spPr bwMode="auto">
          <a:xfrm>
            <a:off x="7933335" y="3295809"/>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2024</a:t>
            </a:r>
          </a:p>
        </p:txBody>
      </p:sp>
      <p:cxnSp>
        <p:nvCxnSpPr>
          <p:cNvPr id="79" name="OTLSHAPE_TB_00000000000000000000000000000000_Separator5"/>
          <p:cNvCxnSpPr>
            <a:cxnSpLocks noChangeShapeType="1"/>
          </p:cNvCxnSpPr>
          <p:nvPr>
            <p:custDataLst>
              <p:tags r:id="rId63"/>
            </p:custDataLst>
          </p:nvPr>
        </p:nvCxnSpPr>
        <p:spPr bwMode="auto">
          <a:xfrm>
            <a:off x="8878681"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80" name="OTLSHAPE_TB_00000000000000000000000000000000_TimescaleInterval6"/>
          <p:cNvSpPr txBox="1"/>
          <p:nvPr>
            <p:custDataLst>
              <p:tags r:id="rId64"/>
            </p:custDataLst>
          </p:nvPr>
        </p:nvSpPr>
        <p:spPr bwMode="auto">
          <a:xfrm>
            <a:off x="8938714" y="3295809"/>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2025</a:t>
            </a:r>
          </a:p>
        </p:txBody>
      </p:sp>
      <p:cxnSp>
        <p:nvCxnSpPr>
          <p:cNvPr id="89" name="OTLSHAPE_TB_00000000000000000000000000000000_Separator5"/>
          <p:cNvCxnSpPr>
            <a:cxnSpLocks noChangeShapeType="1"/>
          </p:cNvCxnSpPr>
          <p:nvPr>
            <p:custDataLst>
              <p:tags r:id="rId65"/>
            </p:custDataLst>
          </p:nvPr>
        </p:nvCxnSpPr>
        <p:spPr bwMode="auto">
          <a:xfrm>
            <a:off x="9881923"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90" name="OTLSHAPE_TB_00000000000000000000000000000000_TimescaleInterval6"/>
          <p:cNvSpPr txBox="1"/>
          <p:nvPr>
            <p:custDataLst>
              <p:tags r:id="rId66"/>
            </p:custDataLst>
          </p:nvPr>
        </p:nvSpPr>
        <p:spPr bwMode="auto">
          <a:xfrm>
            <a:off x="9941956" y="3295809"/>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2026</a:t>
            </a:r>
          </a:p>
        </p:txBody>
      </p:sp>
      <p:cxnSp>
        <p:nvCxnSpPr>
          <p:cNvPr id="99" name="OTLSHAPE_TB_00000000000000000000000000000000_Separator5"/>
          <p:cNvCxnSpPr>
            <a:cxnSpLocks noChangeShapeType="1"/>
          </p:cNvCxnSpPr>
          <p:nvPr>
            <p:custDataLst>
              <p:tags r:id="rId67"/>
            </p:custDataLst>
          </p:nvPr>
        </p:nvCxnSpPr>
        <p:spPr bwMode="auto">
          <a:xfrm>
            <a:off x="10887290" y="3260333"/>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00" name="OTLSHAPE_TB_00000000000000000000000000000000_TimescaleInterval6"/>
          <p:cNvSpPr txBox="1"/>
          <p:nvPr>
            <p:custDataLst>
              <p:tags r:id="rId68"/>
            </p:custDataLst>
          </p:nvPr>
        </p:nvSpPr>
        <p:spPr bwMode="auto">
          <a:xfrm>
            <a:off x="10947323" y="3295809"/>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2027</a:t>
            </a:r>
          </a:p>
        </p:txBody>
      </p:sp>
    </p:spTree>
    <p:extLst>
      <p:ext uri="{BB962C8B-B14F-4D97-AF65-F5344CB8AC3E}">
        <p14:creationId xmlns:p14="http://schemas.microsoft.com/office/powerpoint/2010/main" val="298121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Digitalisering i Sverige</a:t>
            </a:r>
          </a:p>
        </p:txBody>
      </p:sp>
      <p:sp>
        <p:nvSpPr>
          <p:cNvPr id="3" name="Platshållare för innehåll 2"/>
          <p:cNvSpPr>
            <a:spLocks noGrp="1"/>
          </p:cNvSpPr>
          <p:nvPr>
            <p:ph idx="1"/>
          </p:nvPr>
        </p:nvSpPr>
        <p:spPr>
          <a:xfrm>
            <a:off x="874711" y="1412874"/>
            <a:ext cx="4288415" cy="4751620"/>
          </a:xfrm>
          <a:prstGeom prst="roundRect">
            <a:avLst>
              <a:gd name="adj" fmla="val 6992"/>
            </a:avLst>
          </a:prstGeom>
          <a:solidFill>
            <a:schemeClr val="accent1"/>
          </a:solidFill>
          <a:effectLst>
            <a:outerShdw blurRad="50800" dist="38100" dir="2700000" algn="tl" rotWithShape="0">
              <a:prstClr val="black">
                <a:alpha val="40000"/>
              </a:prstClr>
            </a:outerShdw>
          </a:effectLst>
        </p:spPr>
        <p:txBody>
          <a:bodyPr lIns="144000" tIns="180000" rIns="144000" anchor="t"/>
          <a:lstStyle/>
          <a:p>
            <a:pPr marL="0" indent="0">
              <a:spcBef>
                <a:spcPts val="600"/>
              </a:spcBef>
              <a:buNone/>
            </a:pPr>
            <a:r>
              <a:rPr lang="sv-SE" sz="1800" b="1">
                <a:solidFill>
                  <a:schemeClr val="bg1"/>
                </a:solidFill>
              </a:rPr>
              <a:t>Region Skåne var den första regionen i Sverige som upp-handlade ett heltäckande digitalt vårdsystem, 2018 från </a:t>
            </a:r>
            <a:r>
              <a:rPr lang="sv-SE" sz="1800" b="1" err="1">
                <a:solidFill>
                  <a:schemeClr val="bg1"/>
                </a:solidFill>
              </a:rPr>
              <a:t>Cerner</a:t>
            </a:r>
            <a:r>
              <a:rPr lang="sv-SE" sz="1800" b="1">
                <a:solidFill>
                  <a:schemeClr val="bg1"/>
                </a:solidFill>
              </a:rPr>
              <a:t>.</a:t>
            </a:r>
          </a:p>
          <a:p>
            <a:pPr>
              <a:spcBef>
                <a:spcPts val="600"/>
              </a:spcBef>
            </a:pPr>
            <a:r>
              <a:rPr lang="sv-SE" sz="1800">
                <a:solidFill>
                  <a:schemeClr val="bg1"/>
                </a:solidFill>
              </a:rPr>
              <a:t>Västra Götaland köpte ett år efter in samma system.</a:t>
            </a:r>
          </a:p>
          <a:p>
            <a:pPr>
              <a:spcBef>
                <a:spcPts val="600"/>
              </a:spcBef>
            </a:pPr>
            <a:r>
              <a:rPr lang="sv-SE" sz="1800">
                <a:solidFill>
                  <a:schemeClr val="bg1"/>
                </a:solidFill>
              </a:rPr>
              <a:t>Blekinge, Dalarna, Halland, Gävleborg, Norrbotten, Sörmland, Västerbotten, Västernorrland och Örebro har tillsammans upphandlat </a:t>
            </a:r>
            <a:r>
              <a:rPr lang="sv-SE" sz="1800" err="1">
                <a:solidFill>
                  <a:schemeClr val="bg1"/>
                </a:solidFill>
              </a:rPr>
              <a:t>Cambio</a:t>
            </a:r>
            <a:r>
              <a:rPr lang="sv-SE" sz="1800">
                <a:solidFill>
                  <a:schemeClr val="bg1"/>
                </a:solidFill>
              </a:rPr>
              <a:t> Healthcare.</a:t>
            </a:r>
          </a:p>
          <a:p>
            <a:pPr>
              <a:spcBef>
                <a:spcPts val="600"/>
              </a:spcBef>
            </a:pPr>
            <a:r>
              <a:rPr lang="sv-SE" sz="1800">
                <a:solidFill>
                  <a:schemeClr val="bg1"/>
                </a:solidFill>
              </a:rPr>
              <a:t>Stockholm och Gotland samarbetar kring upphandling.</a:t>
            </a:r>
          </a:p>
          <a:p>
            <a:pPr>
              <a:spcBef>
                <a:spcPts val="600"/>
              </a:spcBef>
            </a:pPr>
            <a:endParaRPr lang="sv-SE" sz="1800">
              <a:solidFill>
                <a:schemeClr val="bg1"/>
              </a:solidFill>
            </a:endParaRPr>
          </a:p>
        </p:txBody>
      </p:sp>
      <p:sp>
        <p:nvSpPr>
          <p:cNvPr id="5" name="Rektangel med rundade hörn 4"/>
          <p:cNvSpPr/>
          <p:nvPr/>
        </p:nvSpPr>
        <p:spPr>
          <a:xfrm>
            <a:off x="5347855" y="1412875"/>
            <a:ext cx="6049818" cy="1831271"/>
          </a:xfrm>
          <a:prstGeom prst="roundRect">
            <a:avLst>
              <a:gd name="adj" fmla="val 12261"/>
            </a:avLst>
          </a:prstGeom>
          <a:solidFill>
            <a:schemeClr val="accent5"/>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180000" rIns="108000" rtlCol="0" anchor="ctr"/>
          <a:lstStyle/>
          <a:p>
            <a:pPr algn="ctr">
              <a:spcAft>
                <a:spcPts val="1200"/>
              </a:spcAft>
            </a:pPr>
            <a:r>
              <a:rPr lang="sv-SE" sz="2000">
                <a:solidFill>
                  <a:schemeClr val="bg1"/>
                </a:solidFill>
              </a:rPr>
              <a:t>Regionernas upphandlingar har olika omfattning, men en gemensam utmaning</a:t>
            </a:r>
            <a:r>
              <a:rPr lang="sv-SE" sz="2000">
                <a:solidFill>
                  <a:srgbClr val="1C4244"/>
                </a:solidFill>
              </a:rPr>
              <a:t>: </a:t>
            </a:r>
          </a:p>
          <a:p>
            <a:pPr algn="ctr">
              <a:spcAft>
                <a:spcPts val="1200"/>
              </a:spcAft>
            </a:pPr>
            <a:r>
              <a:rPr lang="sv-SE" sz="2000" b="1">
                <a:solidFill>
                  <a:schemeClr val="bg1"/>
                </a:solidFill>
              </a:rPr>
              <a:t>Digitalisering kräver genomgripande standardisering</a:t>
            </a:r>
          </a:p>
        </p:txBody>
      </p:sp>
      <p:sp>
        <p:nvSpPr>
          <p:cNvPr id="9" name="Rektangel 8"/>
          <p:cNvSpPr/>
          <p:nvPr/>
        </p:nvSpPr>
        <p:spPr>
          <a:xfrm>
            <a:off x="5347855" y="3435755"/>
            <a:ext cx="6186374" cy="1831271"/>
          </a:xfrm>
          <a:prstGeom prst="rect">
            <a:avLst/>
          </a:prstGeom>
        </p:spPr>
        <p:txBody>
          <a:bodyPr wrap="square">
            <a:spAutoFit/>
          </a:bodyPr>
          <a:lstStyle/>
          <a:p>
            <a:pPr marL="285750" indent="-285750">
              <a:spcAft>
                <a:spcPts val="600"/>
              </a:spcAft>
              <a:buFont typeface="Arial" panose="020B0604020202020204" pitchFamily="34" charset="0"/>
              <a:buChar char="•"/>
            </a:pPr>
            <a:r>
              <a:rPr lang="sv-SE" b="1">
                <a:solidFill>
                  <a:schemeClr val="tx2"/>
                </a:solidFill>
              </a:rPr>
              <a:t>Sveriges kommuner och regioner (SKR) </a:t>
            </a:r>
            <a:r>
              <a:rPr lang="sv-SE">
                <a:solidFill>
                  <a:schemeClr val="tx2"/>
                </a:solidFill>
              </a:rPr>
              <a:t>ger stöd för enhetlig tillämpning av begrepp, termer, </a:t>
            </a:r>
            <a:r>
              <a:rPr lang="sv-SE" err="1">
                <a:solidFill>
                  <a:schemeClr val="tx2"/>
                </a:solidFill>
              </a:rPr>
              <a:t>kodverk</a:t>
            </a:r>
            <a:r>
              <a:rPr lang="sv-SE">
                <a:solidFill>
                  <a:schemeClr val="tx2"/>
                </a:solidFill>
              </a:rPr>
              <a:t>, klassifikationer, informationsstrukturer och standarder. </a:t>
            </a:r>
          </a:p>
          <a:p>
            <a:pPr marL="285750" indent="-285750">
              <a:spcAft>
                <a:spcPts val="600"/>
              </a:spcAft>
              <a:buFont typeface="Arial" panose="020B0604020202020204" pitchFamily="34" charset="0"/>
              <a:buChar char="•"/>
            </a:pPr>
            <a:r>
              <a:rPr lang="sv-SE" b="1">
                <a:solidFill>
                  <a:schemeClr val="tx2"/>
                </a:solidFill>
              </a:rPr>
              <a:t>En nationell samverkansgrupp </a:t>
            </a:r>
            <a:r>
              <a:rPr lang="sv-SE">
                <a:solidFill>
                  <a:schemeClr val="tx2"/>
                </a:solidFill>
              </a:rPr>
              <a:t>arbetar med strukturerad vårdinformation, inom ramen för Sveriges regioners system för kunskapsstyrning.</a:t>
            </a:r>
          </a:p>
        </p:txBody>
      </p:sp>
    </p:spTree>
    <p:extLst>
      <p:ext uri="{BB962C8B-B14F-4D97-AF65-F5344CB8AC3E}">
        <p14:creationId xmlns:p14="http://schemas.microsoft.com/office/powerpoint/2010/main" val="5683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4"/>
          <p:cNvSpPr>
            <a:spLocks noGrp="1"/>
          </p:cNvSpPr>
          <p:nvPr>
            <p:ph type="title"/>
          </p:nvPr>
        </p:nvSpPr>
        <p:spPr/>
        <p:txBody>
          <a:bodyPr/>
          <a:lstStyle/>
          <a:p>
            <a:r>
              <a:rPr lang="sv-SE" altLang="sv-SE"/>
              <a:t>Utgångsläget i Skåne</a:t>
            </a:r>
          </a:p>
        </p:txBody>
      </p:sp>
      <p:sp>
        <p:nvSpPr>
          <p:cNvPr id="2" name="Rektangel 1"/>
          <p:cNvSpPr/>
          <p:nvPr/>
        </p:nvSpPr>
        <p:spPr>
          <a:xfrm>
            <a:off x="1682217" y="4571612"/>
            <a:ext cx="9738378" cy="1308050"/>
          </a:xfrm>
          <a:prstGeom prst="rect">
            <a:avLst/>
          </a:prstGeom>
        </p:spPr>
        <p:txBody>
          <a:bodyPr wrap="square">
            <a:spAutoFit/>
          </a:bodyPr>
          <a:lstStyle/>
          <a:p>
            <a:pPr>
              <a:spcAft>
                <a:spcPts val="600"/>
              </a:spcAft>
            </a:pPr>
            <a:r>
              <a:rPr lang="sv-SE" altLang="sv-SE" sz="1600" b="1">
                <a:ea typeface="ヒラギノ角ゴ Pro W3"/>
              </a:rPr>
              <a:t>Observationer vid en nulägesanalys som gjordes vid projektstarten 2018</a:t>
            </a:r>
          </a:p>
          <a:p>
            <a:pPr marL="285750" indent="-285750">
              <a:spcAft>
                <a:spcPts val="600"/>
              </a:spcAft>
              <a:buFont typeface="Arial" panose="020B0604020202020204" pitchFamily="34" charset="0"/>
              <a:buChar char="•"/>
            </a:pPr>
            <a:r>
              <a:rPr lang="sv-SE" altLang="sv-SE" sz="1600">
                <a:ea typeface="ヒラギノ角ゴ Pro W3"/>
              </a:rPr>
              <a:t>300 studiebesök på arbetsplatser på skånska sjukhus och vårdcentraler, offentliga och privata</a:t>
            </a:r>
          </a:p>
          <a:p>
            <a:pPr marL="285750" indent="-285750">
              <a:spcAft>
                <a:spcPts val="600"/>
              </a:spcAft>
              <a:buFont typeface="Arial" panose="020B0604020202020204" pitchFamily="34" charset="0"/>
              <a:buChar char="•"/>
            </a:pPr>
            <a:r>
              <a:rPr lang="sv-SE" altLang="sv-SE" sz="1600">
                <a:ea typeface="ヒラギノ角ゴ Pro W3"/>
              </a:rPr>
              <a:t>Intervjuer med personer och fokusgrupper</a:t>
            </a:r>
          </a:p>
          <a:p>
            <a:pPr marL="285750" indent="-285750">
              <a:spcAft>
                <a:spcPts val="600"/>
              </a:spcAft>
              <a:buFont typeface="Arial" panose="020B0604020202020204" pitchFamily="34" charset="0"/>
              <a:buChar char="•"/>
            </a:pPr>
            <a:r>
              <a:rPr lang="sv-SE" altLang="sv-SE" sz="1600">
                <a:ea typeface="ヒラギノ角ゴ Pro W3"/>
              </a:rPr>
              <a:t>Beskrivningar av flöden på olika vårdavdelningar och mottagningar</a:t>
            </a:r>
          </a:p>
        </p:txBody>
      </p:sp>
      <p:grpSp>
        <p:nvGrpSpPr>
          <p:cNvPr id="3" name="Grupp 2"/>
          <p:cNvGrpSpPr/>
          <p:nvPr/>
        </p:nvGrpSpPr>
        <p:grpSpPr>
          <a:xfrm>
            <a:off x="917842" y="1191046"/>
            <a:ext cx="10176572" cy="3146493"/>
            <a:chOff x="907697" y="3242812"/>
            <a:chExt cx="10652501" cy="2113718"/>
          </a:xfrm>
        </p:grpSpPr>
        <p:sp>
          <p:nvSpPr>
            <p:cNvPr id="17" name="Rektangel med rundade hörn 7"/>
            <p:cNvSpPr>
              <a:spLocks noChangeArrowheads="1"/>
            </p:cNvSpPr>
            <p:nvPr/>
          </p:nvSpPr>
          <p:spPr bwMode="auto">
            <a:xfrm>
              <a:off x="8104198" y="3242813"/>
              <a:ext cx="3456000" cy="1008000"/>
            </a:xfrm>
            <a:prstGeom prst="roundRect">
              <a:avLst>
                <a:gd name="adj" fmla="val 7885"/>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2000" b="1">
                  <a:latin typeface="+mn-lt"/>
                </a:rPr>
                <a:t>Olika standardiserade rutiner, utan IT-koppling</a:t>
              </a:r>
            </a:p>
          </p:txBody>
        </p:sp>
        <p:sp>
          <p:nvSpPr>
            <p:cNvPr id="18" name="Rektangel med rundade hörn 1"/>
            <p:cNvSpPr>
              <a:spLocks noChangeArrowheads="1"/>
            </p:cNvSpPr>
            <p:nvPr/>
          </p:nvSpPr>
          <p:spPr bwMode="auto">
            <a:xfrm>
              <a:off x="907697" y="3242812"/>
              <a:ext cx="3456000" cy="1008000"/>
            </a:xfrm>
            <a:prstGeom prst="roundRect">
              <a:avLst>
                <a:gd name="adj" fmla="val 8742"/>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2000" b="1">
                  <a:latin typeface="+mn-lt"/>
                </a:rPr>
                <a:t>Flera olika system </a:t>
              </a:r>
              <a:br>
                <a:rPr lang="sv-SE" altLang="sv-SE" sz="2000" b="1">
                  <a:latin typeface="+mn-lt"/>
                </a:rPr>
              </a:br>
              <a:r>
                <a:rPr lang="sv-SE" altLang="sv-SE" sz="2000" b="1">
                  <a:latin typeface="+mn-lt"/>
                </a:rPr>
                <a:t>för samma sak</a:t>
              </a:r>
            </a:p>
            <a:p>
              <a:pPr algn="ctr">
                <a:spcAft>
                  <a:spcPts val="600"/>
                </a:spcAft>
              </a:pPr>
              <a:r>
                <a:rPr lang="sv-SE" altLang="sv-SE" sz="1600">
                  <a:latin typeface="+mn-lt"/>
                </a:rPr>
                <a:t>Många egenutvecklade system </a:t>
              </a:r>
              <a:br>
                <a:rPr lang="sv-SE" altLang="sv-SE" sz="1600">
                  <a:latin typeface="+mn-lt"/>
                </a:rPr>
              </a:br>
              <a:r>
                <a:rPr lang="sv-SE" altLang="sv-SE" sz="1600">
                  <a:latin typeface="+mn-lt"/>
                </a:rPr>
                <a:t>som stöd</a:t>
              </a:r>
            </a:p>
          </p:txBody>
        </p:sp>
        <p:sp>
          <p:nvSpPr>
            <p:cNvPr id="19" name="Rektangel med rundade hörn 6"/>
            <p:cNvSpPr>
              <a:spLocks noChangeArrowheads="1"/>
            </p:cNvSpPr>
            <p:nvPr/>
          </p:nvSpPr>
          <p:spPr bwMode="auto">
            <a:xfrm>
              <a:off x="4505948" y="3242813"/>
              <a:ext cx="3456000" cy="1008000"/>
            </a:xfrm>
            <a:prstGeom prst="roundRect">
              <a:avLst>
                <a:gd name="adj" fmla="val 8344"/>
              </a:avLst>
            </a:prstGeom>
            <a:solidFill>
              <a:schemeClr val="accent1"/>
            </a:solidFill>
            <a:ln>
              <a:noFill/>
            </a:ln>
            <a:effectLst>
              <a:outerShdw blurRad="50800" dist="38100" dir="2700000" algn="tl" rotWithShape="0">
                <a:prstClr val="black">
                  <a:alpha val="40000"/>
                </a:prstClr>
              </a:outerShdw>
            </a:effec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2000" b="1">
                  <a:solidFill>
                    <a:schemeClr val="bg1"/>
                  </a:solidFill>
                  <a:latin typeface="+mn-lt"/>
                </a:rPr>
                <a:t>Fortfarande </a:t>
              </a:r>
              <a:br>
                <a:rPr lang="sv-SE" altLang="sv-SE" sz="2000" b="1">
                  <a:solidFill>
                    <a:schemeClr val="bg1"/>
                  </a:solidFill>
                  <a:latin typeface="+mn-lt"/>
                </a:rPr>
              </a:br>
              <a:r>
                <a:rPr lang="sv-SE" altLang="sv-SE" sz="2000" b="1">
                  <a:solidFill>
                    <a:schemeClr val="bg1"/>
                  </a:solidFill>
                  <a:latin typeface="+mn-lt"/>
                </a:rPr>
                <a:t>pappersarbete</a:t>
              </a:r>
            </a:p>
          </p:txBody>
        </p:sp>
        <p:sp>
          <p:nvSpPr>
            <p:cNvPr id="20" name="Rektangel med rundade hörn 8"/>
            <p:cNvSpPr>
              <a:spLocks noChangeArrowheads="1"/>
            </p:cNvSpPr>
            <p:nvPr/>
          </p:nvSpPr>
          <p:spPr bwMode="auto">
            <a:xfrm>
              <a:off x="907697" y="4348529"/>
              <a:ext cx="3456000" cy="1008000"/>
            </a:xfrm>
            <a:prstGeom prst="roundRect">
              <a:avLst>
                <a:gd name="adj" fmla="val 9900"/>
              </a:avLst>
            </a:prstGeom>
            <a:solidFill>
              <a:schemeClr val="accent1"/>
            </a:solidFill>
            <a:ln>
              <a:noFill/>
            </a:ln>
            <a:effectLst>
              <a:outerShdw blurRad="50800" dist="38100" dir="2700000" algn="tl" rotWithShape="0">
                <a:prstClr val="black">
                  <a:alpha val="40000"/>
                </a:prstClr>
              </a:outerShdw>
            </a:effec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2000" b="1">
                  <a:solidFill>
                    <a:schemeClr val="bg1"/>
                  </a:solidFill>
                  <a:latin typeface="+mn-lt"/>
                </a:rPr>
                <a:t>Mycket fritext</a:t>
              </a:r>
            </a:p>
          </p:txBody>
        </p:sp>
        <p:sp>
          <p:nvSpPr>
            <p:cNvPr id="21" name="Rektangel med rundade hörn 9"/>
            <p:cNvSpPr>
              <a:spLocks noChangeArrowheads="1"/>
            </p:cNvSpPr>
            <p:nvPr/>
          </p:nvSpPr>
          <p:spPr bwMode="auto">
            <a:xfrm>
              <a:off x="4505949" y="4348530"/>
              <a:ext cx="3456000" cy="1008000"/>
            </a:xfrm>
            <a:prstGeom prst="roundRect">
              <a:avLst>
                <a:gd name="adj" fmla="val 9366"/>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2000" b="1">
                  <a:latin typeface="+mn-lt"/>
                </a:rPr>
                <a:t>Ingen komplett läkemedelslista</a:t>
              </a:r>
            </a:p>
          </p:txBody>
        </p:sp>
        <p:sp>
          <p:nvSpPr>
            <p:cNvPr id="22" name="Rektangel med rundade hörn 10"/>
            <p:cNvSpPr>
              <a:spLocks noChangeArrowheads="1"/>
            </p:cNvSpPr>
            <p:nvPr/>
          </p:nvSpPr>
          <p:spPr bwMode="auto">
            <a:xfrm>
              <a:off x="8104198" y="4348530"/>
              <a:ext cx="3456000" cy="1008000"/>
            </a:xfrm>
            <a:prstGeom prst="roundRect">
              <a:avLst>
                <a:gd name="adj" fmla="val 7449"/>
              </a:avLst>
            </a:prstGeom>
            <a:solidFill>
              <a:schemeClr val="accent1"/>
            </a:solidFill>
            <a:ln>
              <a:noFill/>
            </a:ln>
            <a:effectLst>
              <a:outerShdw blurRad="50800" dist="38100" dir="2700000" algn="tl" rotWithShape="0">
                <a:prstClr val="black">
                  <a:alpha val="40000"/>
                </a:prstClr>
              </a:outerShdw>
            </a:effec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2000" b="1">
                  <a:solidFill>
                    <a:schemeClr val="bg1"/>
                  </a:solidFill>
                  <a:latin typeface="+mn-lt"/>
                </a:rPr>
                <a:t>Tidskrävande överlämningar mellan medarbetare</a:t>
              </a:r>
            </a:p>
          </p:txBody>
        </p:sp>
      </p:grpSp>
      <p:pic>
        <p:nvPicPr>
          <p:cNvPr id="12" name="Bildobjekt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46" y="3731927"/>
            <a:ext cx="779368" cy="2168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7647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ubrik 1"/>
          <p:cNvSpPr>
            <a:spLocks noGrp="1"/>
          </p:cNvSpPr>
          <p:nvPr>
            <p:ph type="title"/>
          </p:nvPr>
        </p:nvSpPr>
        <p:spPr>
          <a:xfrm>
            <a:off x="627888" y="332568"/>
            <a:ext cx="10972800" cy="1143000"/>
          </a:xfrm>
        </p:spPr>
        <p:txBody>
          <a:bodyPr/>
          <a:lstStyle/>
          <a:p>
            <a:r>
              <a:rPr lang="sv-SE" altLang="sv-SE" sz="3200"/>
              <a:t>Fem principer för hur vi ska arbeta</a:t>
            </a:r>
          </a:p>
        </p:txBody>
      </p:sp>
      <p:sp>
        <p:nvSpPr>
          <p:cNvPr id="19" name="Rektangel med rundade hörn 18"/>
          <p:cNvSpPr/>
          <p:nvPr/>
        </p:nvSpPr>
        <p:spPr>
          <a:xfrm>
            <a:off x="6096332" y="1348771"/>
            <a:ext cx="3592675" cy="1365336"/>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marR="0" lvl="1" indent="0" algn="ctr" defTabSz="533400" rtl="0" eaLnBrk="1" fontAlgn="auto" latinLnBrk="0" hangingPunct="1">
              <a:lnSpc>
                <a:spcPct val="90000"/>
              </a:lnSpc>
              <a:spcBef>
                <a:spcPts val="0"/>
              </a:spcBef>
              <a:spcAft>
                <a:spcPts val="600"/>
              </a:spcAft>
              <a:buClrTx/>
              <a:buSzTx/>
              <a:buFontTx/>
              <a:buNone/>
              <a:tabLst/>
              <a:defRPr/>
            </a:pPr>
            <a:r>
              <a:rPr kumimoji="0" lang="sv-SE" sz="1600" i="0" u="none" strike="noStrike" kern="1200" cap="none" spc="0" normalizeH="0" baseline="0" noProof="0">
                <a:ln>
                  <a:noFill/>
                </a:ln>
                <a:solidFill>
                  <a:prstClr val="black"/>
                </a:solidFill>
                <a:effectLst/>
                <a:uLnTx/>
                <a:uFillTx/>
                <a:ea typeface="+mn-ea"/>
                <a:cs typeface="+mn-cs"/>
              </a:rPr>
              <a:t>Fler mallar, mindre fritext </a:t>
            </a:r>
            <a:br>
              <a:rPr kumimoji="0" lang="sv-SE" sz="1600" i="0" u="none" strike="noStrike" kern="1200" cap="none" spc="0" normalizeH="0" baseline="0" noProof="0">
                <a:ln>
                  <a:noFill/>
                </a:ln>
                <a:solidFill>
                  <a:prstClr val="black"/>
                </a:solidFill>
                <a:effectLst/>
                <a:uLnTx/>
                <a:uFillTx/>
                <a:ea typeface="+mn-ea"/>
                <a:cs typeface="+mn-cs"/>
              </a:rPr>
            </a:br>
            <a:r>
              <a:rPr kumimoji="0" lang="sv-SE" sz="1600" i="0" u="none" strike="noStrike" kern="1200" cap="none" spc="0" normalizeH="0" baseline="0" noProof="0">
                <a:ln>
                  <a:noFill/>
                </a:ln>
                <a:solidFill>
                  <a:prstClr val="black"/>
                </a:solidFill>
                <a:effectLst/>
                <a:uLnTx/>
                <a:uFillTx/>
                <a:ea typeface="+mn-ea"/>
                <a:cs typeface="+mn-cs"/>
              </a:rPr>
              <a:t>och mindre dubbeldokumentation. </a:t>
            </a:r>
          </a:p>
          <a:p>
            <a:pPr marL="0" marR="0" lvl="1" indent="0" algn="ctr" defTabSz="533400" rtl="0" eaLnBrk="1" fontAlgn="auto" latinLnBrk="0" hangingPunct="1">
              <a:lnSpc>
                <a:spcPct val="90000"/>
              </a:lnSpc>
              <a:spcBef>
                <a:spcPts val="0"/>
              </a:spcBef>
              <a:spcAft>
                <a:spcPts val="600"/>
              </a:spcAft>
              <a:buClrTx/>
              <a:buSzTx/>
              <a:buFontTx/>
              <a:buNone/>
              <a:tabLst/>
              <a:defRPr/>
            </a:pPr>
            <a:endParaRPr kumimoji="0" lang="sv-SE" sz="1600" i="0" u="none" strike="noStrike" kern="1200" cap="none" spc="0" normalizeH="0" baseline="0" noProof="0">
              <a:ln>
                <a:noFill/>
              </a:ln>
              <a:solidFill>
                <a:prstClr val="black"/>
              </a:solidFill>
              <a:effectLst/>
              <a:uLnTx/>
              <a:uFillTx/>
              <a:ea typeface="+mn-ea"/>
              <a:cs typeface="+mn-cs"/>
            </a:endParaRPr>
          </a:p>
        </p:txBody>
      </p:sp>
      <p:sp>
        <p:nvSpPr>
          <p:cNvPr id="23" name="Rektangel med rundade hörn 22"/>
          <p:cNvSpPr/>
          <p:nvPr/>
        </p:nvSpPr>
        <p:spPr>
          <a:xfrm>
            <a:off x="6096119" y="1229595"/>
            <a:ext cx="3592675" cy="504001"/>
          </a:xfrm>
          <a:prstGeom prst="roundRect">
            <a:avLst>
              <a:gd name="adj" fmla="val 27614"/>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marL="0" marR="0" lvl="0" indent="0" algn="ctr" defTabSz="1155700" rtl="0" eaLnBrk="1" fontAlgn="auto" latinLnBrk="0" hangingPunct="1">
              <a:lnSpc>
                <a:spcPct val="90000"/>
              </a:lnSpc>
              <a:spcBef>
                <a:spcPts val="0"/>
              </a:spcBef>
              <a:spcAft>
                <a:spcPct val="35000"/>
              </a:spcAft>
              <a:buClrTx/>
              <a:buSzTx/>
              <a:buFontTx/>
              <a:buNone/>
              <a:tabLst/>
              <a:defRPr/>
            </a:pPr>
            <a:r>
              <a:rPr kumimoji="0" lang="sv-SE" sz="1800" b="1" i="0" u="none" strike="noStrike" kern="1200" cap="none" spc="0" normalizeH="0" baseline="0" noProof="0">
                <a:ln>
                  <a:noFill/>
                </a:ln>
                <a:solidFill>
                  <a:prstClr val="white"/>
                </a:solidFill>
                <a:effectLst/>
                <a:uLnTx/>
                <a:uFillTx/>
                <a:ea typeface="+mn-ea"/>
                <a:cs typeface="+mn-cs"/>
              </a:rPr>
              <a:t>Strukturerad dokumentation</a:t>
            </a:r>
          </a:p>
        </p:txBody>
      </p:sp>
      <p:sp>
        <p:nvSpPr>
          <p:cNvPr id="20" name="Rektangel med rundade hörn 19"/>
          <p:cNvSpPr/>
          <p:nvPr/>
        </p:nvSpPr>
        <p:spPr>
          <a:xfrm>
            <a:off x="2343044" y="1348770"/>
            <a:ext cx="3592675" cy="1366374"/>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marR="0" lvl="1" indent="0" algn="ctr" defTabSz="533400" rtl="0" eaLnBrk="1" fontAlgn="auto" latinLnBrk="0" hangingPunct="1">
              <a:lnSpc>
                <a:spcPct val="90000"/>
              </a:lnSpc>
              <a:spcBef>
                <a:spcPts val="0"/>
              </a:spcBef>
              <a:spcAft>
                <a:spcPts val="600"/>
              </a:spcAft>
              <a:buClrTx/>
              <a:buSzTx/>
              <a:buFontTx/>
              <a:buNone/>
              <a:tabLst/>
              <a:defRPr/>
            </a:pPr>
            <a:r>
              <a:rPr kumimoji="0" lang="sv-SE" sz="1600" i="0" u="none" strike="noStrike" kern="1200" cap="none" spc="0" normalizeH="0" baseline="0" noProof="0">
                <a:ln>
                  <a:noFill/>
                </a:ln>
                <a:solidFill>
                  <a:prstClr val="black"/>
                </a:solidFill>
                <a:effectLst/>
                <a:uLnTx/>
                <a:uFillTx/>
                <a:ea typeface="+mn-ea"/>
                <a:cs typeface="+mn-cs"/>
              </a:rPr>
              <a:t>Gemensam digital miljö, regiongemensamma arbetssätt, samsyn kring dokumentation.</a:t>
            </a:r>
          </a:p>
          <a:p>
            <a:pPr marL="0" marR="0" lvl="1" indent="0" algn="ctr" defTabSz="533400" rtl="0" eaLnBrk="1" fontAlgn="auto" latinLnBrk="0" hangingPunct="1">
              <a:lnSpc>
                <a:spcPct val="90000"/>
              </a:lnSpc>
              <a:spcBef>
                <a:spcPts val="0"/>
              </a:spcBef>
              <a:spcAft>
                <a:spcPts val="600"/>
              </a:spcAft>
              <a:buClrTx/>
              <a:buSzTx/>
              <a:buFontTx/>
              <a:buNone/>
              <a:tabLst/>
              <a:defRPr/>
            </a:pPr>
            <a:endParaRPr kumimoji="0" lang="sv-SE" sz="1600" i="0" u="none" strike="noStrike" kern="1200" cap="none" spc="0" normalizeH="0" baseline="0" noProof="0">
              <a:ln>
                <a:noFill/>
              </a:ln>
              <a:solidFill>
                <a:prstClr val="black"/>
              </a:solidFill>
              <a:effectLst/>
              <a:uLnTx/>
              <a:uFillTx/>
              <a:ea typeface="+mn-ea"/>
              <a:cs typeface="+mn-cs"/>
            </a:endParaRPr>
          </a:p>
          <a:p>
            <a:pPr marL="0" marR="0" lvl="1" indent="0" algn="ctr" defTabSz="533400" rtl="0" eaLnBrk="1" fontAlgn="auto" latinLnBrk="0" hangingPunct="1">
              <a:lnSpc>
                <a:spcPct val="90000"/>
              </a:lnSpc>
              <a:spcBef>
                <a:spcPts val="0"/>
              </a:spcBef>
              <a:spcAft>
                <a:spcPts val="600"/>
              </a:spcAft>
              <a:buClrTx/>
              <a:buSzTx/>
              <a:buFontTx/>
              <a:buNone/>
              <a:tabLst/>
              <a:defRPr/>
            </a:pPr>
            <a:endParaRPr kumimoji="0" lang="sv-SE" sz="1600" i="0" u="none" strike="noStrike" kern="1200" cap="none" spc="0" normalizeH="0" baseline="0" noProof="0">
              <a:ln>
                <a:noFill/>
              </a:ln>
              <a:solidFill>
                <a:prstClr val="black"/>
              </a:solidFill>
              <a:effectLst/>
              <a:uLnTx/>
              <a:uFillTx/>
              <a:ea typeface="+mn-ea"/>
              <a:cs typeface="+mn-cs"/>
            </a:endParaRPr>
          </a:p>
        </p:txBody>
      </p:sp>
      <p:sp>
        <p:nvSpPr>
          <p:cNvPr id="28" name="Rektangel med rundade hörn 27"/>
          <p:cNvSpPr/>
          <p:nvPr/>
        </p:nvSpPr>
        <p:spPr>
          <a:xfrm>
            <a:off x="2342826" y="1229595"/>
            <a:ext cx="3592675" cy="504001"/>
          </a:xfrm>
          <a:prstGeom prst="roundRect">
            <a:avLst>
              <a:gd name="adj" fmla="val 29586"/>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marL="0" marR="0" lvl="0" indent="0" algn="ctr" defTabSz="1155700" rtl="0" eaLnBrk="1" fontAlgn="auto" latinLnBrk="0" hangingPunct="1">
              <a:lnSpc>
                <a:spcPct val="90000"/>
              </a:lnSpc>
              <a:spcBef>
                <a:spcPts val="0"/>
              </a:spcBef>
              <a:spcAft>
                <a:spcPct val="35000"/>
              </a:spcAft>
              <a:buClrTx/>
              <a:buSzTx/>
              <a:buFontTx/>
              <a:buNone/>
              <a:tabLst/>
              <a:defRPr/>
            </a:pPr>
            <a:r>
              <a:rPr kumimoji="0" lang="sv-SE" sz="1800" b="1" i="0" u="none" strike="noStrike" kern="1200" cap="none" spc="0" normalizeH="0" baseline="0" noProof="0">
                <a:ln>
                  <a:noFill/>
                </a:ln>
                <a:solidFill>
                  <a:prstClr val="white"/>
                </a:solidFill>
                <a:effectLst/>
                <a:uLnTx/>
                <a:uFillTx/>
                <a:ea typeface="+mn-ea"/>
                <a:cs typeface="+mn-cs"/>
              </a:rPr>
              <a:t>Standardisering</a:t>
            </a:r>
          </a:p>
        </p:txBody>
      </p:sp>
      <p:sp>
        <p:nvSpPr>
          <p:cNvPr id="29" name="Rektangel med rundade hörn 28"/>
          <p:cNvSpPr/>
          <p:nvPr/>
        </p:nvSpPr>
        <p:spPr>
          <a:xfrm>
            <a:off x="488544" y="2995209"/>
            <a:ext cx="3592675" cy="1366374"/>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marR="0" lvl="1" indent="0" algn="ctr" defTabSz="533400" rtl="0" eaLnBrk="1" fontAlgn="auto" latinLnBrk="0" hangingPunct="1">
              <a:lnSpc>
                <a:spcPct val="90000"/>
              </a:lnSpc>
              <a:spcBef>
                <a:spcPts val="0"/>
              </a:spcBef>
              <a:spcAft>
                <a:spcPts val="600"/>
              </a:spcAft>
              <a:buClrTx/>
              <a:buSzTx/>
              <a:buFontTx/>
              <a:buNone/>
              <a:tabLst/>
              <a:defRPr/>
            </a:pPr>
            <a:r>
              <a:rPr kumimoji="0" lang="sv-SE" sz="1600" i="0" u="none" strike="noStrike" kern="1200" cap="none" spc="0" normalizeH="0" baseline="0" noProof="0">
                <a:ln>
                  <a:noFill/>
                </a:ln>
                <a:solidFill>
                  <a:prstClr val="black"/>
                </a:solidFill>
                <a:effectLst/>
                <a:uLnTx/>
                <a:uFillTx/>
                <a:ea typeface="+mn-ea"/>
                <a:cs typeface="+mn-cs"/>
              </a:rPr>
              <a:t>Ordination – de flesta åtgärder </a:t>
            </a:r>
            <a:br>
              <a:rPr kumimoji="0" lang="sv-SE" sz="1600" i="0" u="none" strike="noStrike" kern="1200" cap="none" spc="0" normalizeH="0" baseline="0" noProof="0">
                <a:ln>
                  <a:noFill/>
                </a:ln>
                <a:solidFill>
                  <a:prstClr val="black"/>
                </a:solidFill>
                <a:effectLst/>
                <a:uLnTx/>
                <a:uFillTx/>
                <a:ea typeface="+mn-ea"/>
                <a:cs typeface="+mn-cs"/>
              </a:rPr>
            </a:br>
            <a:r>
              <a:rPr kumimoji="0" lang="sv-SE" sz="1600" i="0" u="none" strike="noStrike" kern="1200" cap="none" spc="0" normalizeH="0" baseline="0" noProof="0">
                <a:ln>
                  <a:noFill/>
                </a:ln>
                <a:solidFill>
                  <a:prstClr val="black"/>
                </a:solidFill>
                <a:effectLst/>
                <a:uLnTx/>
                <a:uFillTx/>
                <a:ea typeface="+mn-ea"/>
                <a:cs typeface="+mn-cs"/>
              </a:rPr>
              <a:t>som gäller en patient.</a:t>
            </a:r>
          </a:p>
        </p:txBody>
      </p:sp>
      <p:sp>
        <p:nvSpPr>
          <p:cNvPr id="33" name="Rektangel med rundade hörn 32"/>
          <p:cNvSpPr/>
          <p:nvPr/>
        </p:nvSpPr>
        <p:spPr>
          <a:xfrm>
            <a:off x="488333" y="2876035"/>
            <a:ext cx="3592675" cy="504000"/>
          </a:xfrm>
          <a:prstGeom prst="roundRect">
            <a:avLst>
              <a:gd name="adj" fmla="val 25642"/>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ea typeface="+mn-ea"/>
                <a:cs typeface="+mn-cs"/>
              </a:rPr>
              <a:t>Ordinationsdriven vårdprocess</a:t>
            </a:r>
            <a:endParaRPr kumimoji="0" lang="sv-SE" sz="1800" b="0" i="0" u="none" strike="noStrike" kern="1200" cap="none" spc="0" normalizeH="0" baseline="0" noProof="0">
              <a:ln>
                <a:noFill/>
              </a:ln>
              <a:solidFill>
                <a:prstClr val="white"/>
              </a:solidFill>
              <a:effectLst/>
              <a:uLnTx/>
              <a:uFillTx/>
              <a:ea typeface="+mn-ea"/>
              <a:cs typeface="+mn-cs"/>
            </a:endParaRPr>
          </a:p>
        </p:txBody>
      </p:sp>
      <p:sp>
        <p:nvSpPr>
          <p:cNvPr id="30" name="Rektangel med rundade hörn 29"/>
          <p:cNvSpPr/>
          <p:nvPr/>
        </p:nvSpPr>
        <p:spPr>
          <a:xfrm>
            <a:off x="4241627" y="2995209"/>
            <a:ext cx="3592675" cy="1366374"/>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marR="0" lvl="1" indent="0" algn="ctr" defTabSz="533400" rtl="0" eaLnBrk="1" fontAlgn="auto" latinLnBrk="0" hangingPunct="1">
              <a:lnSpc>
                <a:spcPct val="90000"/>
              </a:lnSpc>
              <a:spcBef>
                <a:spcPts val="0"/>
              </a:spcBef>
              <a:spcAft>
                <a:spcPts val="600"/>
              </a:spcAft>
              <a:buClrTx/>
              <a:buSzTx/>
              <a:buFontTx/>
              <a:buNone/>
              <a:tabLst/>
              <a:defRPr/>
            </a:pPr>
            <a:r>
              <a:rPr kumimoji="0" lang="sv-SE" sz="1600" i="0" u="none" strike="noStrike" kern="1200" cap="none" spc="0" normalizeH="0" baseline="0" noProof="0">
                <a:ln>
                  <a:noFill/>
                </a:ln>
                <a:solidFill>
                  <a:prstClr val="black"/>
                </a:solidFill>
                <a:effectLst/>
                <a:uLnTx/>
                <a:uFillTx/>
                <a:ea typeface="+mn-ea"/>
                <a:cs typeface="+mn-cs"/>
              </a:rPr>
              <a:t>Så nära vårdhändelsen </a:t>
            </a:r>
            <a:br>
              <a:rPr kumimoji="0" lang="sv-SE" sz="1600" i="0" u="none" strike="noStrike" kern="1200" cap="none" spc="0" normalizeH="0" baseline="0" noProof="0">
                <a:ln>
                  <a:noFill/>
                </a:ln>
                <a:solidFill>
                  <a:prstClr val="black"/>
                </a:solidFill>
                <a:effectLst/>
                <a:uLnTx/>
                <a:uFillTx/>
                <a:ea typeface="+mn-ea"/>
                <a:cs typeface="+mn-cs"/>
              </a:rPr>
            </a:br>
            <a:r>
              <a:rPr kumimoji="0" lang="sv-SE" sz="1600" i="0" u="none" strike="noStrike" kern="1200" cap="none" spc="0" normalizeH="0" baseline="0" noProof="0">
                <a:ln>
                  <a:noFill/>
                </a:ln>
                <a:solidFill>
                  <a:prstClr val="black"/>
                </a:solidFill>
                <a:effectLst/>
                <a:uLnTx/>
                <a:uFillTx/>
                <a:ea typeface="+mn-ea"/>
                <a:cs typeface="+mn-cs"/>
              </a:rPr>
              <a:t>som möjligt. </a:t>
            </a:r>
          </a:p>
        </p:txBody>
      </p:sp>
      <p:sp>
        <p:nvSpPr>
          <p:cNvPr id="34" name="Rektangel med rundade hörn 33"/>
          <p:cNvSpPr/>
          <p:nvPr/>
        </p:nvSpPr>
        <p:spPr>
          <a:xfrm>
            <a:off x="4241627" y="2876038"/>
            <a:ext cx="3592675" cy="503998"/>
          </a:xfrm>
          <a:prstGeom prst="roundRect">
            <a:avLst>
              <a:gd name="adj" fmla="val 25642"/>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marL="0" marR="0" lvl="0" indent="0" algn="ctr" defTabSz="11557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ea typeface="+mn-ea"/>
                <a:cs typeface="+mn-cs"/>
              </a:rPr>
              <a:t>Realtidsdokumentation</a:t>
            </a:r>
          </a:p>
        </p:txBody>
      </p:sp>
      <p:sp>
        <p:nvSpPr>
          <p:cNvPr id="32" name="Rektangel med rundade hörn 31"/>
          <p:cNvSpPr/>
          <p:nvPr/>
        </p:nvSpPr>
        <p:spPr>
          <a:xfrm>
            <a:off x="7994709" y="2995209"/>
            <a:ext cx="3592675" cy="1366374"/>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sv-SE" sz="1600" i="0" u="none" strike="noStrike" kern="1200" cap="none" spc="0" normalizeH="0" baseline="0" noProof="0">
                <a:ln>
                  <a:noFill/>
                </a:ln>
                <a:solidFill>
                  <a:prstClr val="black"/>
                </a:solidFill>
                <a:effectLst/>
                <a:uLnTx/>
                <a:uFillTx/>
                <a:ea typeface="+mn-ea"/>
                <a:cs typeface="+mn-cs"/>
              </a:rPr>
              <a:t>Tillgänglig information anpassas </a:t>
            </a:r>
            <a:br>
              <a:rPr kumimoji="0" lang="sv-SE" sz="1600" i="0" u="none" strike="noStrike" kern="1200" cap="none" spc="0" normalizeH="0" baseline="0" noProof="0">
                <a:ln>
                  <a:noFill/>
                </a:ln>
                <a:solidFill>
                  <a:prstClr val="black"/>
                </a:solidFill>
                <a:effectLst/>
                <a:uLnTx/>
                <a:uFillTx/>
                <a:ea typeface="+mn-ea"/>
                <a:cs typeface="+mn-cs"/>
              </a:rPr>
            </a:br>
            <a:r>
              <a:rPr kumimoji="0" lang="sv-SE" sz="1600" i="0" u="none" strike="noStrike" kern="1200" cap="none" spc="0" normalizeH="0" baseline="0" noProof="0">
                <a:ln>
                  <a:noFill/>
                </a:ln>
                <a:solidFill>
                  <a:prstClr val="black"/>
                </a:solidFill>
                <a:effectLst/>
                <a:uLnTx/>
                <a:uFillTx/>
                <a:ea typeface="+mn-ea"/>
                <a:cs typeface="+mn-cs"/>
              </a:rPr>
              <a:t>till roll och situation, med olika behörighet och inställningar. </a:t>
            </a:r>
          </a:p>
        </p:txBody>
      </p:sp>
      <p:sp>
        <p:nvSpPr>
          <p:cNvPr id="36" name="Rektangel med rundade hörn 35"/>
          <p:cNvSpPr/>
          <p:nvPr/>
        </p:nvSpPr>
        <p:spPr>
          <a:xfrm>
            <a:off x="7994918" y="2876029"/>
            <a:ext cx="3592675" cy="504006"/>
          </a:xfrm>
          <a:prstGeom prst="roundRect">
            <a:avLst>
              <a:gd name="adj" fmla="val 23670"/>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marL="0" marR="0" lvl="0" indent="0" algn="ctr" defTabSz="11557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ea typeface="+mn-ea"/>
                <a:cs typeface="+mn-cs"/>
              </a:rPr>
              <a:t>Rollstyrda vyer</a:t>
            </a:r>
          </a:p>
        </p:txBody>
      </p:sp>
      <p:sp>
        <p:nvSpPr>
          <p:cNvPr id="4" name="Pratbubbla: rektangel med rundade hörn 3">
            <a:extLst>
              <a:ext uri="{FF2B5EF4-FFF2-40B4-BE49-F238E27FC236}">
                <a16:creationId xmlns:a16="http://schemas.microsoft.com/office/drawing/2014/main" id="{DAE44EBA-1319-E27A-1FB1-6CDD04E72FFE}"/>
              </a:ext>
            </a:extLst>
          </p:cNvPr>
          <p:cNvSpPr/>
          <p:nvPr/>
        </p:nvSpPr>
        <p:spPr>
          <a:xfrm>
            <a:off x="4936148" y="4874590"/>
            <a:ext cx="5005137" cy="1366374"/>
          </a:xfrm>
          <a:prstGeom prst="wedgeRoundRectCallout">
            <a:avLst>
              <a:gd name="adj1" fmla="val -61136"/>
              <a:gd name="adj2" fmla="val -41359"/>
              <a:gd name="adj3" fmla="val 16667"/>
            </a:avLst>
          </a:prstGeom>
          <a:ln w="28575">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schemeClr val="tx2"/>
                </a:solidFill>
                <a:uLnTx/>
                <a:uFillTx/>
                <a:latin typeface="+mj-lt"/>
                <a:ea typeface="+mn-ea"/>
                <a:cs typeface="+mn-cs"/>
              </a:rPr>
              <a:t>Vi ska </a:t>
            </a:r>
            <a:r>
              <a:rPr kumimoji="0" lang="sv-SE" sz="1600" b="1" i="0" u="none" strike="noStrike" kern="1200" cap="none" spc="0" normalizeH="0" baseline="0" noProof="0">
                <a:ln>
                  <a:noFill/>
                </a:ln>
                <a:solidFill>
                  <a:schemeClr val="tx2"/>
                </a:solidFill>
                <a:uLnTx/>
                <a:uFillTx/>
                <a:latin typeface="+mj-lt"/>
                <a:ea typeface="+mn-ea"/>
                <a:cs typeface="+mn-cs"/>
              </a:rPr>
              <a:t>ta vara på digitaliseringens möjligheter </a:t>
            </a:r>
            <a:br>
              <a:rPr kumimoji="0" lang="sv-SE" sz="1600" b="1" i="0" u="none" strike="noStrike" kern="1200" cap="none" spc="0" normalizeH="0" baseline="0" noProof="0">
                <a:ln>
                  <a:noFill/>
                </a:ln>
                <a:solidFill>
                  <a:schemeClr val="tx2"/>
                </a:solidFill>
                <a:uLnTx/>
                <a:uFillTx/>
                <a:latin typeface="+mj-lt"/>
                <a:ea typeface="+mn-ea"/>
                <a:cs typeface="+mn-cs"/>
              </a:rPr>
            </a:br>
            <a:r>
              <a:rPr kumimoji="0" lang="sv-SE" sz="1600" b="0" i="0" u="none" strike="noStrike" kern="1200" cap="none" spc="0" normalizeH="0" baseline="0" noProof="0">
                <a:ln>
                  <a:noFill/>
                </a:ln>
                <a:solidFill>
                  <a:schemeClr val="tx2"/>
                </a:solidFill>
                <a:uLnTx/>
                <a:uFillTx/>
                <a:latin typeface="+mj-lt"/>
                <a:ea typeface="+mn-ea"/>
                <a:cs typeface="+mn-cs"/>
              </a:rPr>
              <a:t>för att kunna </a:t>
            </a:r>
            <a:r>
              <a:rPr kumimoji="0" lang="sv-SE" sz="1600" b="1" i="0" u="none" strike="noStrike" kern="1200" cap="none" spc="0" normalizeH="0" baseline="0" noProof="0">
                <a:ln>
                  <a:noFill/>
                </a:ln>
                <a:solidFill>
                  <a:schemeClr val="tx2"/>
                </a:solidFill>
                <a:uLnTx/>
                <a:uFillTx/>
                <a:latin typeface="+mj-lt"/>
                <a:ea typeface="+mn-ea"/>
                <a:cs typeface="+mn-cs"/>
              </a:rPr>
              <a:t>förbättra kvalitet, patientsäkerhet och tillgänglighet</a:t>
            </a:r>
            <a:r>
              <a:rPr kumimoji="0" lang="sv-SE" sz="1600" b="0" i="0" u="none" strike="noStrike" kern="1200" cap="none" spc="0" normalizeH="0" baseline="0" noProof="0">
                <a:ln>
                  <a:noFill/>
                </a:ln>
                <a:solidFill>
                  <a:schemeClr val="tx2"/>
                </a:solidFill>
                <a:uLnTx/>
                <a:uFillTx/>
                <a:latin typeface="+mj-lt"/>
                <a:ea typeface="+mn-ea"/>
                <a:cs typeface="+mn-cs"/>
              </a:rPr>
              <a:t>, samtidigt som </a:t>
            </a:r>
            <a:r>
              <a:rPr kumimoji="0" lang="sv-SE" sz="1600" b="1" i="0" u="none" strike="noStrike" kern="1200" cap="none" spc="0" normalizeH="0" baseline="0" noProof="0">
                <a:ln>
                  <a:noFill/>
                </a:ln>
                <a:solidFill>
                  <a:schemeClr val="tx2"/>
                </a:solidFill>
                <a:uLnTx/>
                <a:uFillTx/>
                <a:latin typeface="+mj-lt"/>
                <a:ea typeface="+mn-ea"/>
                <a:cs typeface="+mn-cs"/>
              </a:rPr>
              <a:t>vården blir mer jämlik och resurserna utnyttjas mer effektivt</a:t>
            </a:r>
            <a:r>
              <a:rPr kumimoji="0" lang="sv-SE" sz="1600" b="0" i="0" u="none" strike="noStrike" kern="1200" cap="none" spc="0" normalizeH="0" baseline="0" noProof="0">
                <a:ln>
                  <a:noFill/>
                </a:ln>
                <a:solidFill>
                  <a:schemeClr val="tx2"/>
                </a:solidFill>
                <a:uLnTx/>
                <a:uFillTx/>
                <a:latin typeface="+mj-lt"/>
                <a:ea typeface="+mn-ea"/>
                <a:cs typeface="+mn-cs"/>
              </a:rPr>
              <a:t>. </a:t>
            </a:r>
          </a:p>
        </p:txBody>
      </p:sp>
      <p:sp>
        <p:nvSpPr>
          <p:cNvPr id="9" name="Rektangel 8">
            <a:extLst>
              <a:ext uri="{FF2B5EF4-FFF2-40B4-BE49-F238E27FC236}">
                <a16:creationId xmlns:a16="http://schemas.microsoft.com/office/drawing/2014/main" id="{D2256301-AAA7-0571-9F08-C48F4F40EFBD}"/>
              </a:ext>
            </a:extLst>
          </p:cNvPr>
          <p:cNvSpPr/>
          <p:nvPr/>
        </p:nvSpPr>
        <p:spPr>
          <a:xfrm>
            <a:off x="2590138" y="6271591"/>
            <a:ext cx="2981739" cy="705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upp 2">
            <a:extLst>
              <a:ext uri="{FF2B5EF4-FFF2-40B4-BE49-F238E27FC236}">
                <a16:creationId xmlns:a16="http://schemas.microsoft.com/office/drawing/2014/main" id="{7DB89F38-C32D-A437-505A-EFF762C4A118}"/>
              </a:ext>
            </a:extLst>
          </p:cNvPr>
          <p:cNvGrpSpPr/>
          <p:nvPr/>
        </p:nvGrpSpPr>
        <p:grpSpPr>
          <a:xfrm>
            <a:off x="3133714" y="3857583"/>
            <a:ext cx="1661683" cy="3000417"/>
            <a:chOff x="3133714" y="3857583"/>
            <a:chExt cx="1661683" cy="3000417"/>
          </a:xfrm>
        </p:grpSpPr>
        <p:pic>
          <p:nvPicPr>
            <p:cNvPr id="8" name="Bildobjekt 7">
              <a:extLst>
                <a:ext uri="{FF2B5EF4-FFF2-40B4-BE49-F238E27FC236}">
                  <a16:creationId xmlns:a16="http://schemas.microsoft.com/office/drawing/2014/main" id="{466CB9F0-AD25-54E3-60AC-82933F2B1A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393"/>
            <a:stretch/>
          </p:blipFill>
          <p:spPr>
            <a:xfrm>
              <a:off x="3133714" y="3857583"/>
              <a:ext cx="1661683" cy="3000417"/>
            </a:xfrm>
            <a:prstGeom prst="rect">
              <a:avLst/>
            </a:prstGeom>
            <a:effectLst>
              <a:outerShdw blurRad="50800" dist="38100" dir="2700000" algn="tl" rotWithShape="0">
                <a:prstClr val="black">
                  <a:alpha val="40000"/>
                </a:prstClr>
              </a:outerShdw>
            </a:effectLst>
          </p:spPr>
        </p:pic>
        <p:sp>
          <p:nvSpPr>
            <p:cNvPr id="2" name="Rektangel: rundade hörn 1">
              <a:extLst>
                <a:ext uri="{FF2B5EF4-FFF2-40B4-BE49-F238E27FC236}">
                  <a16:creationId xmlns:a16="http://schemas.microsoft.com/office/drawing/2014/main" id="{66DDB339-1F06-7E48-4FFF-B8EFAB0E47F6}"/>
                </a:ext>
              </a:extLst>
            </p:cNvPr>
            <p:cNvSpPr/>
            <p:nvPr/>
          </p:nvSpPr>
          <p:spPr>
            <a:xfrm rot="1476719">
              <a:off x="3254375" y="5461000"/>
              <a:ext cx="222250" cy="2444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860163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995" y="797521"/>
            <a:ext cx="1970542" cy="3840286"/>
          </a:xfrm>
          <a:prstGeom prst="rect">
            <a:avLst/>
          </a:prstGeom>
          <a:effectLst>
            <a:outerShdw blurRad="50800" dist="38100" dir="2700000" algn="tl" rotWithShape="0">
              <a:prstClr val="black">
                <a:alpha val="40000"/>
              </a:prstClr>
            </a:outerShdw>
          </a:effectLst>
        </p:spPr>
      </p:pic>
      <p:sp>
        <p:nvSpPr>
          <p:cNvPr id="13314" name="Rubrik 1"/>
          <p:cNvSpPr>
            <a:spLocks noGrp="1"/>
          </p:cNvSpPr>
          <p:nvPr>
            <p:ph type="title"/>
          </p:nvPr>
        </p:nvSpPr>
        <p:spPr/>
        <p:txBody>
          <a:bodyPr/>
          <a:lstStyle/>
          <a:p>
            <a:r>
              <a:rPr lang="sv-SE" altLang="sv-SE" sz="3200"/>
              <a:t>Så kommer vi att arbeta</a:t>
            </a:r>
          </a:p>
        </p:txBody>
      </p:sp>
      <p:grpSp>
        <p:nvGrpSpPr>
          <p:cNvPr id="4" name="Grupp 3"/>
          <p:cNvGrpSpPr/>
          <p:nvPr/>
        </p:nvGrpSpPr>
        <p:grpSpPr>
          <a:xfrm>
            <a:off x="197163" y="919178"/>
            <a:ext cx="11356361" cy="4866734"/>
            <a:chOff x="501630" y="1172757"/>
            <a:chExt cx="11099260" cy="4866734"/>
          </a:xfrm>
          <a:effectLst>
            <a:outerShdw blurRad="50800" dist="38100" dir="2700000" algn="tl" rotWithShape="0">
              <a:prstClr val="black">
                <a:alpha val="40000"/>
              </a:prstClr>
            </a:outerShdw>
          </a:effectLst>
        </p:grpSpPr>
        <p:sp>
          <p:nvSpPr>
            <p:cNvPr id="19" name="Rektangel med rundade hörn 18"/>
            <p:cNvSpPr/>
            <p:nvPr/>
          </p:nvSpPr>
          <p:spPr>
            <a:xfrm>
              <a:off x="6109629" y="1291932"/>
              <a:ext cx="3592675" cy="2266277"/>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lvl="1" defTabSz="533400">
                <a:lnSpc>
                  <a:spcPct val="90000"/>
                </a:lnSpc>
                <a:spcAft>
                  <a:spcPts val="600"/>
                </a:spcAft>
                <a:defRPr/>
              </a:pPr>
              <a:r>
                <a:rPr lang="sv-SE" sz="1600" b="1" dirty="0">
                  <a:solidFill>
                    <a:schemeClr val="tx1"/>
                  </a:solidFill>
                </a:rPr>
                <a:t>Fler mallar, mindre fritext och mindre dubbeldokumentation. </a:t>
              </a:r>
            </a:p>
            <a:p>
              <a:pPr marL="182563" lvl="1" indent="-182563" defTabSz="533400">
                <a:lnSpc>
                  <a:spcPct val="90000"/>
                </a:lnSpc>
                <a:spcAft>
                  <a:spcPts val="600"/>
                </a:spcAft>
                <a:buFont typeface="Arial" panose="020B0604020202020204" pitchFamily="34" charset="0"/>
                <a:buChar char="•"/>
                <a:defRPr/>
              </a:pPr>
              <a:r>
                <a:rPr lang="sv-SE" sz="1600" dirty="0">
                  <a:solidFill>
                    <a:schemeClr val="tx1"/>
                  </a:solidFill>
                </a:rPr>
                <a:t>Informationen mer enhetlig och lättillgänglig. </a:t>
              </a:r>
            </a:p>
            <a:p>
              <a:pPr marL="182563" lvl="1" indent="-182563" defTabSz="533400">
                <a:lnSpc>
                  <a:spcPct val="90000"/>
                </a:lnSpc>
                <a:spcAft>
                  <a:spcPts val="600"/>
                </a:spcAft>
                <a:buFont typeface="Arial" panose="020B0604020202020204" pitchFamily="34" charset="0"/>
                <a:buChar char="•"/>
                <a:defRPr/>
              </a:pPr>
              <a:r>
                <a:rPr lang="sv-SE" sz="1600" dirty="0">
                  <a:solidFill>
                    <a:schemeClr val="tx1"/>
                  </a:solidFill>
                </a:rPr>
                <a:t>Strukturerad information kan återanvändas som underlag för beslutsstöd, kvalitetsregister etc.</a:t>
              </a:r>
            </a:p>
            <a:p>
              <a:pPr marL="0" lvl="1" defTabSz="533400">
                <a:lnSpc>
                  <a:spcPct val="90000"/>
                </a:lnSpc>
                <a:spcAft>
                  <a:spcPts val="600"/>
                </a:spcAft>
                <a:defRPr/>
              </a:pPr>
              <a:endParaRPr lang="sv-SE" sz="1600" dirty="0">
                <a:solidFill>
                  <a:schemeClr val="tx1"/>
                </a:solidFill>
              </a:endParaRPr>
            </a:p>
          </p:txBody>
        </p:sp>
        <p:sp>
          <p:nvSpPr>
            <p:cNvPr id="23" name="Rektangel med rundade hörn 22"/>
            <p:cNvSpPr/>
            <p:nvPr/>
          </p:nvSpPr>
          <p:spPr>
            <a:xfrm>
              <a:off x="6109416" y="1172757"/>
              <a:ext cx="3592675" cy="504001"/>
            </a:xfrm>
            <a:prstGeom prst="roundRect">
              <a:avLst>
                <a:gd name="adj" fmla="val 27614"/>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algn="ctr" defTabSz="1155700">
                <a:lnSpc>
                  <a:spcPct val="90000"/>
                </a:lnSpc>
                <a:spcAft>
                  <a:spcPct val="35000"/>
                </a:spcAft>
                <a:defRPr/>
              </a:pPr>
              <a:r>
                <a:rPr lang="sv-SE" b="1"/>
                <a:t>Strukturerad dokumentation</a:t>
              </a:r>
            </a:p>
          </p:txBody>
        </p:sp>
        <p:sp>
          <p:nvSpPr>
            <p:cNvPr id="20" name="Rektangel med rundade hörn 19"/>
            <p:cNvSpPr/>
            <p:nvPr/>
          </p:nvSpPr>
          <p:spPr>
            <a:xfrm>
              <a:off x="2356341" y="1291932"/>
              <a:ext cx="3592675" cy="2268000"/>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lvl="1" defTabSz="533400">
                <a:lnSpc>
                  <a:spcPct val="90000"/>
                </a:lnSpc>
                <a:spcAft>
                  <a:spcPts val="600"/>
                </a:spcAft>
                <a:defRPr/>
              </a:pPr>
              <a:r>
                <a:rPr lang="sv-SE" sz="1600" b="1">
                  <a:solidFill>
                    <a:schemeClr val="tx1"/>
                  </a:solidFill>
                </a:rPr>
                <a:t>Gemensam digital miljö, enhetliga arbetssätt, samsyn kring dokumentation</a:t>
              </a:r>
            </a:p>
            <a:p>
              <a:pPr marL="182563" lvl="1" indent="-182563" defTabSz="533400">
                <a:lnSpc>
                  <a:spcPct val="90000"/>
                </a:lnSpc>
                <a:spcAft>
                  <a:spcPts val="600"/>
                </a:spcAft>
                <a:buFont typeface="Arial" panose="020B0604020202020204" pitchFamily="34" charset="0"/>
                <a:buChar char="•"/>
                <a:defRPr/>
              </a:pPr>
              <a:r>
                <a:rPr lang="sv-SE" sz="1600">
                  <a:solidFill>
                    <a:schemeClr val="tx1"/>
                  </a:solidFill>
                </a:rPr>
                <a:t>Mer jämlik och säker hälso-  och sjukvård över hela Skåne. </a:t>
              </a:r>
            </a:p>
            <a:p>
              <a:pPr marL="182563" lvl="1" indent="-182563" defTabSz="533400">
                <a:lnSpc>
                  <a:spcPct val="90000"/>
                </a:lnSpc>
                <a:spcAft>
                  <a:spcPts val="600"/>
                </a:spcAft>
                <a:buFont typeface="Arial" panose="020B0604020202020204" pitchFamily="34" charset="0"/>
                <a:buChar char="•"/>
                <a:defRPr/>
              </a:pPr>
              <a:r>
                <a:rPr lang="sv-SE" sz="1600">
                  <a:solidFill>
                    <a:schemeClr val="tx1"/>
                  </a:solidFill>
                </a:rPr>
                <a:t>Bidrar till smidig övergång för patienten mellan olika vårdformer.</a:t>
              </a:r>
            </a:p>
            <a:p>
              <a:pPr marL="0" lvl="1" defTabSz="533400">
                <a:lnSpc>
                  <a:spcPct val="90000"/>
                </a:lnSpc>
                <a:spcAft>
                  <a:spcPts val="600"/>
                </a:spcAft>
                <a:defRPr/>
              </a:pPr>
              <a:endParaRPr lang="sv-SE" sz="1600">
                <a:solidFill>
                  <a:schemeClr val="tx1"/>
                </a:solidFill>
              </a:endParaRPr>
            </a:p>
            <a:p>
              <a:pPr marL="182563" lvl="1" indent="-182563" defTabSz="533400">
                <a:lnSpc>
                  <a:spcPct val="90000"/>
                </a:lnSpc>
                <a:spcAft>
                  <a:spcPts val="600"/>
                </a:spcAft>
                <a:buFont typeface="Arial" panose="020B0604020202020204" pitchFamily="34" charset="0"/>
                <a:buChar char="•"/>
                <a:defRPr/>
              </a:pPr>
              <a:endParaRPr lang="sv-SE" sz="1600">
                <a:solidFill>
                  <a:schemeClr val="tx1"/>
                </a:solidFill>
              </a:endParaRPr>
            </a:p>
          </p:txBody>
        </p:sp>
        <p:sp>
          <p:nvSpPr>
            <p:cNvPr id="28" name="Rektangel med rundade hörn 27"/>
            <p:cNvSpPr/>
            <p:nvPr/>
          </p:nvSpPr>
          <p:spPr>
            <a:xfrm>
              <a:off x="2356123" y="1172757"/>
              <a:ext cx="3592675" cy="504001"/>
            </a:xfrm>
            <a:prstGeom prst="roundRect">
              <a:avLst>
                <a:gd name="adj" fmla="val 29586"/>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72000" rIns="36000" bIns="72000" rtlCol="0" anchor="ctr"/>
            <a:lstStyle/>
            <a:p>
              <a:pPr algn="ctr" defTabSz="1155700">
                <a:lnSpc>
                  <a:spcPct val="90000"/>
                </a:lnSpc>
                <a:spcAft>
                  <a:spcPct val="35000"/>
                </a:spcAft>
                <a:defRPr/>
              </a:pPr>
              <a:r>
                <a:rPr lang="sv-SE" b="1"/>
                <a:t>Standardisering</a:t>
              </a:r>
            </a:p>
          </p:txBody>
        </p:sp>
        <p:sp>
          <p:nvSpPr>
            <p:cNvPr id="29" name="Rektangel med rundade hörn 28"/>
            <p:cNvSpPr/>
            <p:nvPr/>
          </p:nvSpPr>
          <p:spPr>
            <a:xfrm>
              <a:off x="501841" y="3771491"/>
              <a:ext cx="3592675" cy="2268000"/>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lvl="1" defTabSz="533400">
                <a:lnSpc>
                  <a:spcPct val="90000"/>
                </a:lnSpc>
                <a:spcAft>
                  <a:spcPts val="600"/>
                </a:spcAft>
                <a:defRPr/>
              </a:pPr>
              <a:r>
                <a:rPr lang="sv-SE" sz="1600" b="1">
                  <a:solidFill>
                    <a:schemeClr val="tx1"/>
                  </a:solidFill>
                </a:rPr>
                <a:t>Ordination – de flesta aktiviteter som gäller en patient.</a:t>
              </a:r>
            </a:p>
            <a:p>
              <a:pPr marL="182563" lvl="1" indent="-182563" defTabSz="533400">
                <a:lnSpc>
                  <a:spcPct val="90000"/>
                </a:lnSpc>
                <a:spcAft>
                  <a:spcPts val="600"/>
                </a:spcAft>
                <a:buFont typeface="Arial" panose="020B0604020202020204" pitchFamily="34" charset="0"/>
                <a:buChar char="•"/>
                <a:defRPr/>
              </a:pPr>
              <a:r>
                <a:rPr lang="sv-SE" sz="1600">
                  <a:solidFill>
                    <a:schemeClr val="tx1"/>
                  </a:solidFill>
                </a:rPr>
                <a:t>Tydligt stöd för att hålla ordning på vad som har gjorts och återstår att göra. </a:t>
              </a:r>
            </a:p>
          </p:txBody>
        </p:sp>
        <p:sp>
          <p:nvSpPr>
            <p:cNvPr id="33" name="Rektangel med rundade hörn 32"/>
            <p:cNvSpPr/>
            <p:nvPr/>
          </p:nvSpPr>
          <p:spPr>
            <a:xfrm>
              <a:off x="501630" y="3652317"/>
              <a:ext cx="3592675" cy="504000"/>
            </a:xfrm>
            <a:prstGeom prst="roundRect">
              <a:avLst>
                <a:gd name="adj" fmla="val 25642"/>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b="1"/>
                <a:t>Ordinationsdriven vårdprocess</a:t>
              </a:r>
              <a:endParaRPr lang="sv-SE"/>
            </a:p>
          </p:txBody>
        </p:sp>
        <p:sp>
          <p:nvSpPr>
            <p:cNvPr id="30" name="Rektangel med rundade hörn 29"/>
            <p:cNvSpPr/>
            <p:nvPr/>
          </p:nvSpPr>
          <p:spPr>
            <a:xfrm>
              <a:off x="4254924" y="3771491"/>
              <a:ext cx="3592675" cy="2268000"/>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marL="0" lvl="1" defTabSz="533400">
                <a:lnSpc>
                  <a:spcPct val="90000"/>
                </a:lnSpc>
                <a:spcAft>
                  <a:spcPts val="600"/>
                </a:spcAft>
                <a:defRPr/>
              </a:pPr>
              <a:r>
                <a:rPr lang="sv-SE" sz="1600" b="1" dirty="0">
                  <a:solidFill>
                    <a:schemeClr val="tx1"/>
                  </a:solidFill>
                </a:rPr>
                <a:t>Så nära vårdhändelsen som möjligt. </a:t>
              </a:r>
            </a:p>
            <a:p>
              <a:pPr marL="182563" lvl="1" indent="-182563" defTabSz="533400">
                <a:lnSpc>
                  <a:spcPct val="90000"/>
                </a:lnSpc>
                <a:spcAft>
                  <a:spcPts val="600"/>
                </a:spcAft>
                <a:buFont typeface="Arial" panose="020B0604020202020204" pitchFamily="34" charset="0"/>
                <a:buChar char="•"/>
                <a:defRPr/>
              </a:pPr>
              <a:r>
                <a:rPr lang="sv-SE" sz="1600" dirty="0">
                  <a:solidFill>
                    <a:schemeClr val="tx1"/>
                  </a:solidFill>
                </a:rPr>
                <a:t>Alla i vårdteamet får uppdaterad information, kan driva vårdprocessen vidare sömlöst med hjälp av systemet.</a:t>
              </a:r>
            </a:p>
          </p:txBody>
        </p:sp>
        <p:sp>
          <p:nvSpPr>
            <p:cNvPr id="34" name="Rektangel med rundade hörn 33"/>
            <p:cNvSpPr/>
            <p:nvPr/>
          </p:nvSpPr>
          <p:spPr>
            <a:xfrm>
              <a:off x="4254924" y="3652320"/>
              <a:ext cx="3592675" cy="503998"/>
            </a:xfrm>
            <a:prstGeom prst="roundRect">
              <a:avLst>
                <a:gd name="adj" fmla="val 25642"/>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defTabSz="1155700">
                <a:defRPr/>
              </a:pPr>
              <a:r>
                <a:rPr lang="sv-SE" b="1"/>
                <a:t>Realtidsdokumentation</a:t>
              </a:r>
            </a:p>
          </p:txBody>
        </p:sp>
        <p:sp>
          <p:nvSpPr>
            <p:cNvPr id="32" name="Rektangel med rundade hörn 31"/>
            <p:cNvSpPr/>
            <p:nvPr/>
          </p:nvSpPr>
          <p:spPr>
            <a:xfrm>
              <a:off x="8008006" y="3771491"/>
              <a:ext cx="3592675" cy="2268000"/>
            </a:xfrm>
            <a:prstGeom prst="roundRect">
              <a:avLst>
                <a:gd name="adj" fmla="val 8046"/>
              </a:avLst>
            </a:prstGeom>
            <a:solidFill>
              <a:schemeClr val="accent1">
                <a:lumMod val="20000"/>
                <a:lumOff val="80000"/>
              </a:schemeClr>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108000" tIns="468000" rIns="36000" bIns="72000" rtlCol="0" anchor="t"/>
            <a:lstStyle/>
            <a:p>
              <a:pPr>
                <a:spcAft>
                  <a:spcPts val="600"/>
                </a:spcAft>
              </a:pPr>
              <a:r>
                <a:rPr lang="sv-SE" sz="1600" b="1">
                  <a:solidFill>
                    <a:schemeClr val="tx1"/>
                  </a:solidFill>
                </a:rPr>
                <a:t>Tillgänglig information anpassas till roll och situation, med olika behörighet och inställningar. </a:t>
              </a:r>
            </a:p>
            <a:p>
              <a:pPr marL="182563" indent="-182563">
                <a:spcAft>
                  <a:spcPts val="600"/>
                </a:spcAft>
                <a:buFont typeface="Arial" panose="020B0604020202020204" pitchFamily="34" charset="0"/>
                <a:buChar char="•"/>
              </a:pPr>
              <a:r>
                <a:rPr lang="sv-SE" sz="1600">
                  <a:solidFill>
                    <a:schemeClr val="tx1"/>
                  </a:solidFill>
                </a:rPr>
                <a:t>Enklare hitta rätt. </a:t>
              </a:r>
            </a:p>
            <a:p>
              <a:pPr marL="182563" indent="-182563">
                <a:spcAft>
                  <a:spcPts val="600"/>
                </a:spcAft>
                <a:buFont typeface="Arial" panose="020B0604020202020204" pitchFamily="34" charset="0"/>
                <a:buChar char="•"/>
              </a:pPr>
              <a:r>
                <a:rPr lang="sv-SE" sz="1600">
                  <a:solidFill>
                    <a:schemeClr val="tx1"/>
                  </a:solidFill>
                </a:rPr>
                <a:t>Medarbetaren vet bättre vad hen ska och får göra. </a:t>
              </a:r>
            </a:p>
          </p:txBody>
        </p:sp>
        <p:sp>
          <p:nvSpPr>
            <p:cNvPr id="36" name="Rektangel med rundade hörn 35"/>
            <p:cNvSpPr/>
            <p:nvPr/>
          </p:nvSpPr>
          <p:spPr>
            <a:xfrm>
              <a:off x="8008215" y="3652311"/>
              <a:ext cx="3592675" cy="504006"/>
            </a:xfrm>
            <a:prstGeom prst="roundRect">
              <a:avLst>
                <a:gd name="adj" fmla="val 23670"/>
              </a:avLst>
            </a:prstGeom>
            <a:solidFill>
              <a:schemeClr val="accent1"/>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defTabSz="1155700">
                <a:defRPr/>
              </a:pPr>
              <a:r>
                <a:rPr lang="sv-SE" b="1"/>
                <a:t>Rollstyrda vyer</a:t>
              </a:r>
            </a:p>
          </p:txBody>
        </p:sp>
      </p:grpSp>
    </p:spTree>
    <p:extLst>
      <p:ext uri="{BB962C8B-B14F-4D97-AF65-F5344CB8AC3E}">
        <p14:creationId xmlns:p14="http://schemas.microsoft.com/office/powerpoint/2010/main" val="414142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0CD51E-3E6C-327C-5FD8-234077FAF068}"/>
              </a:ext>
            </a:extLst>
          </p:cNvPr>
          <p:cNvSpPr>
            <a:spLocks noGrp="1"/>
          </p:cNvSpPr>
          <p:nvPr>
            <p:ph type="title"/>
          </p:nvPr>
        </p:nvSpPr>
        <p:spPr/>
        <p:txBody>
          <a:bodyPr/>
          <a:lstStyle/>
          <a:p>
            <a:r>
              <a:rPr lang="sv-SE" sz="3200"/>
              <a:t>Vilka positiva effekter kommer vi att upptäcka först?</a:t>
            </a:r>
          </a:p>
        </p:txBody>
      </p:sp>
      <p:sp>
        <p:nvSpPr>
          <p:cNvPr id="3" name="Platshållare för innehåll 2">
            <a:extLst>
              <a:ext uri="{FF2B5EF4-FFF2-40B4-BE49-F238E27FC236}">
                <a16:creationId xmlns:a16="http://schemas.microsoft.com/office/drawing/2014/main" id="{A7226B5C-DAF2-8FA1-DF35-F45EFEB54B83}"/>
              </a:ext>
            </a:extLst>
          </p:cNvPr>
          <p:cNvSpPr>
            <a:spLocks noGrp="1"/>
          </p:cNvSpPr>
          <p:nvPr>
            <p:ph idx="1"/>
          </p:nvPr>
        </p:nvSpPr>
        <p:spPr>
          <a:xfrm>
            <a:off x="609600" y="1584961"/>
            <a:ext cx="10972800" cy="4525963"/>
          </a:xfrm>
        </p:spPr>
        <p:txBody>
          <a:bodyPr/>
          <a:lstStyle/>
          <a:p>
            <a:r>
              <a:rPr lang="sv-SE" sz="2400" dirty="0"/>
              <a:t>Mindre dubbelarbete</a:t>
            </a:r>
          </a:p>
          <a:p>
            <a:r>
              <a:rPr lang="sv-SE" sz="2400" dirty="0"/>
              <a:t>Färre telefonsamtal</a:t>
            </a:r>
          </a:p>
          <a:p>
            <a:r>
              <a:rPr lang="sv-SE" sz="2400" dirty="0"/>
              <a:t>Färre upprepade frågor till patienter</a:t>
            </a:r>
          </a:p>
          <a:p>
            <a:r>
              <a:rPr lang="sv-SE" sz="2400" dirty="0"/>
              <a:t>Korrekt läkemedelslista</a:t>
            </a:r>
          </a:p>
          <a:p>
            <a:r>
              <a:rPr lang="sv-SE" sz="2400" dirty="0"/>
              <a:t>Ökad kontroll på vårdplatserna</a:t>
            </a:r>
          </a:p>
          <a:p>
            <a:r>
              <a:rPr lang="sv-SE" sz="2400" dirty="0"/>
              <a:t>Mindre, och mer relevant (rätt) information</a:t>
            </a:r>
          </a:p>
          <a:p>
            <a:r>
              <a:rPr lang="sv-SE" sz="2400" dirty="0"/>
              <a:t>Tydligare </a:t>
            </a:r>
            <a:r>
              <a:rPr kumimoji="0" lang="sv-SE" sz="2400" i="0" u="none" strike="noStrike" kern="1200" cap="none" spc="0" normalizeH="0" baseline="0" noProof="0" dirty="0">
                <a:ln>
                  <a:noFill/>
                </a:ln>
                <a:solidFill>
                  <a:prstClr val="black"/>
                </a:solidFill>
                <a:effectLst/>
                <a:uLnTx/>
                <a:uFillTx/>
                <a:latin typeface="Public Sans"/>
                <a:ea typeface="+mn-ea"/>
                <a:cs typeface="+mn-cs"/>
              </a:rPr>
              <a:t>vad som gjorts och vad som </a:t>
            </a:r>
            <a:br>
              <a:rPr kumimoji="0" lang="sv-SE" sz="2400" i="0" u="none" strike="noStrike" kern="1200" cap="none" spc="0" normalizeH="0" baseline="0" noProof="0" dirty="0">
                <a:ln>
                  <a:noFill/>
                </a:ln>
                <a:solidFill>
                  <a:prstClr val="black"/>
                </a:solidFill>
                <a:effectLst/>
                <a:uLnTx/>
                <a:uFillTx/>
                <a:latin typeface="Public Sans"/>
                <a:ea typeface="+mn-ea"/>
                <a:cs typeface="+mn-cs"/>
              </a:rPr>
            </a:br>
            <a:r>
              <a:rPr kumimoji="0" lang="sv-SE" sz="2400" i="0" u="none" strike="noStrike" kern="1200" cap="none" spc="0" normalizeH="0" baseline="0" noProof="0" dirty="0">
                <a:ln>
                  <a:noFill/>
                </a:ln>
                <a:solidFill>
                  <a:prstClr val="black"/>
                </a:solidFill>
                <a:effectLst/>
                <a:uLnTx/>
                <a:uFillTx/>
                <a:latin typeface="Public Sans"/>
                <a:ea typeface="+mn-ea"/>
                <a:cs typeface="+mn-cs"/>
              </a:rPr>
              <a:t>återstår att göra </a:t>
            </a:r>
            <a:endParaRPr lang="sv-SE" sz="2400" dirty="0"/>
          </a:p>
        </p:txBody>
      </p:sp>
      <p:grpSp>
        <p:nvGrpSpPr>
          <p:cNvPr id="10" name="Grupp 9">
            <a:extLst>
              <a:ext uri="{FF2B5EF4-FFF2-40B4-BE49-F238E27FC236}">
                <a16:creationId xmlns:a16="http://schemas.microsoft.com/office/drawing/2014/main" id="{D2E7B905-F7CA-FB96-9354-5ACE904444A7}"/>
              </a:ext>
            </a:extLst>
          </p:cNvPr>
          <p:cNvGrpSpPr/>
          <p:nvPr/>
        </p:nvGrpSpPr>
        <p:grpSpPr>
          <a:xfrm>
            <a:off x="6924144" y="1638302"/>
            <a:ext cx="1564372" cy="4352560"/>
            <a:chOff x="6644205" y="1638302"/>
            <a:chExt cx="1564372" cy="4352560"/>
          </a:xfrm>
        </p:grpSpPr>
        <p:pic>
          <p:nvPicPr>
            <p:cNvPr id="4" name="Bildobjekt 3">
              <a:extLst>
                <a:ext uri="{FF2B5EF4-FFF2-40B4-BE49-F238E27FC236}">
                  <a16:creationId xmlns:a16="http://schemas.microsoft.com/office/drawing/2014/main" id="{5BE0AA40-6B08-F212-F05F-02E18D9CC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4205" y="1638302"/>
              <a:ext cx="1564372" cy="4352560"/>
            </a:xfrm>
            <a:prstGeom prst="rect">
              <a:avLst/>
            </a:prstGeom>
            <a:effectLst>
              <a:outerShdw blurRad="50800" dist="38100" dir="2700000" algn="tl" rotWithShape="0">
                <a:prstClr val="black">
                  <a:alpha val="40000"/>
                </a:prstClr>
              </a:outerShdw>
            </a:effectLst>
          </p:spPr>
        </p:pic>
        <p:sp>
          <p:nvSpPr>
            <p:cNvPr id="8" name="Rektangel 7">
              <a:extLst>
                <a:ext uri="{FF2B5EF4-FFF2-40B4-BE49-F238E27FC236}">
                  <a16:creationId xmlns:a16="http://schemas.microsoft.com/office/drawing/2014/main" id="{075A231F-3C46-E22D-9210-BDE421714416}"/>
                </a:ext>
              </a:extLst>
            </p:cNvPr>
            <p:cNvSpPr/>
            <p:nvPr/>
          </p:nvSpPr>
          <p:spPr>
            <a:xfrm flipV="1">
              <a:off x="6807199" y="3135018"/>
              <a:ext cx="169334" cy="1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2A0F636F-78FC-6A74-54A9-092DBAB50C61}"/>
                </a:ext>
              </a:extLst>
            </p:cNvPr>
            <p:cNvSpPr/>
            <p:nvPr/>
          </p:nvSpPr>
          <p:spPr>
            <a:xfrm flipV="1">
              <a:off x="6807198" y="3135018"/>
              <a:ext cx="84667" cy="169334"/>
            </a:xfrm>
            <a:prstGeom prst="rect">
              <a:avLst/>
            </a:prstGeom>
            <a:solidFill>
              <a:srgbClr val="EB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2" name="Grupp 11">
            <a:extLst>
              <a:ext uri="{FF2B5EF4-FFF2-40B4-BE49-F238E27FC236}">
                <a16:creationId xmlns:a16="http://schemas.microsoft.com/office/drawing/2014/main" id="{7EE727F1-AA96-96CD-FC1F-0127C37429E8}"/>
              </a:ext>
            </a:extLst>
          </p:cNvPr>
          <p:cNvGrpSpPr/>
          <p:nvPr/>
        </p:nvGrpSpPr>
        <p:grpSpPr>
          <a:xfrm>
            <a:off x="8723830" y="1638301"/>
            <a:ext cx="2337528" cy="4352560"/>
            <a:chOff x="8411514" y="1638301"/>
            <a:chExt cx="2337528" cy="4352560"/>
          </a:xfrm>
          <a:effectLst>
            <a:outerShdw blurRad="50800" dist="38100" dir="2700000" algn="tl" rotWithShape="0">
              <a:prstClr val="black">
                <a:alpha val="40000"/>
              </a:prstClr>
            </a:outerShdw>
          </a:effectLst>
        </p:grpSpPr>
        <p:pic>
          <p:nvPicPr>
            <p:cNvPr id="5" name="Bildobjekt 4">
              <a:extLst>
                <a:ext uri="{FF2B5EF4-FFF2-40B4-BE49-F238E27FC236}">
                  <a16:creationId xmlns:a16="http://schemas.microsoft.com/office/drawing/2014/main" id="{C5DCA230-40A9-77A0-82FC-69CAF6BAA97B}"/>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flipH="1">
              <a:off x="8411514" y="1638301"/>
              <a:ext cx="2337528" cy="4352560"/>
            </a:xfrm>
            <a:prstGeom prst="rect">
              <a:avLst/>
            </a:prstGeom>
            <a:ln>
              <a:noFill/>
            </a:ln>
            <a:effectLst/>
          </p:spPr>
        </p:pic>
        <p:sp>
          <p:nvSpPr>
            <p:cNvPr id="11" name="Rektangel 10">
              <a:extLst>
                <a:ext uri="{FF2B5EF4-FFF2-40B4-BE49-F238E27FC236}">
                  <a16:creationId xmlns:a16="http://schemas.microsoft.com/office/drawing/2014/main" id="{6395E87C-79F2-721B-93FF-38CC125651C4}"/>
                </a:ext>
              </a:extLst>
            </p:cNvPr>
            <p:cNvSpPr/>
            <p:nvPr/>
          </p:nvSpPr>
          <p:spPr>
            <a:xfrm rot="20791767">
              <a:off x="10378610" y="3256247"/>
              <a:ext cx="227763" cy="227763"/>
            </a:xfrm>
            <a:prstGeom prst="rect">
              <a:avLst/>
            </a:prstGeom>
            <a:solidFill>
              <a:srgbClr val="ED1D2D"/>
            </a:solidFill>
            <a:ln>
              <a:solidFill>
                <a:srgbClr val="ED1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15387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sz="3200">
                <a:solidFill>
                  <a:sysClr val="windowText" lastClr="000000"/>
                </a:solidFill>
              </a:rPr>
              <a:t>Från många system till betydligt färre i Region Skåne</a:t>
            </a:r>
            <a:br>
              <a:rPr lang="sv-SE" altLang="sv-SE" sz="3200">
                <a:solidFill>
                  <a:sysClr val="windowText" lastClr="000000"/>
                </a:solidFill>
              </a:rPr>
            </a:br>
            <a:endParaRPr lang="sv-SE" sz="3200"/>
          </a:p>
        </p:txBody>
      </p:sp>
      <p:sp>
        <p:nvSpPr>
          <p:cNvPr id="333" name="Rektangel med rundade hörn 332"/>
          <p:cNvSpPr/>
          <p:nvPr/>
        </p:nvSpPr>
        <p:spPr bwMode="auto">
          <a:xfrm>
            <a:off x="7994650" y="2031908"/>
            <a:ext cx="1736725" cy="2735263"/>
          </a:xfrm>
          <a:prstGeom prst="roundRect">
            <a:avLst/>
          </a:prstGeom>
          <a:noFill/>
          <a:ln w="34925" cap="rnd" cmpd="sng" algn="ctr">
            <a:solidFill>
              <a:srgbClr val="00ABC0">
                <a:lumMod val="75000"/>
              </a:srgbClr>
            </a:solidFill>
            <a:prstDash val="sysDot"/>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334" name="Höger 333"/>
          <p:cNvSpPr/>
          <p:nvPr/>
        </p:nvSpPr>
        <p:spPr bwMode="auto">
          <a:xfrm>
            <a:off x="3806825" y="2805021"/>
            <a:ext cx="4119563" cy="1341437"/>
          </a:xfrm>
          <a:prstGeom prst="rightArrow">
            <a:avLst/>
          </a:prstGeom>
          <a:solidFill>
            <a:schemeClr val="accent1">
              <a:lumMod val="20000"/>
              <a:lumOff val="80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335" name="textruta 15"/>
          <p:cNvSpPr txBox="1">
            <a:spLocks noChangeArrowheads="1"/>
          </p:cNvSpPr>
          <p:nvPr/>
        </p:nvSpPr>
        <p:spPr bwMode="auto">
          <a:xfrm>
            <a:off x="2789408" y="1069794"/>
            <a:ext cx="1736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2000" b="1">
                <a:solidFill>
                  <a:schemeClr val="tx2"/>
                </a:solidFill>
                <a:latin typeface="+mn-lt"/>
                <a:cs typeface="Arial" panose="020B0604020202020204" pitchFamily="34" charset="0"/>
              </a:rPr>
              <a:t>Nuläge</a:t>
            </a:r>
            <a:endParaRPr lang="sv-SE" altLang="sv-SE" sz="2000">
              <a:solidFill>
                <a:schemeClr val="tx2"/>
              </a:solidFill>
              <a:latin typeface="+mn-lt"/>
              <a:cs typeface="Arial" panose="020B0604020202020204" pitchFamily="34" charset="0"/>
            </a:endParaRPr>
          </a:p>
        </p:txBody>
      </p:sp>
      <p:sp>
        <p:nvSpPr>
          <p:cNvPr id="336" name="textruta 13"/>
          <p:cNvSpPr txBox="1">
            <a:spLocks noChangeArrowheads="1"/>
          </p:cNvSpPr>
          <p:nvPr/>
        </p:nvSpPr>
        <p:spPr bwMode="auto">
          <a:xfrm>
            <a:off x="9209088" y="1119739"/>
            <a:ext cx="1736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2000" b="1">
                <a:solidFill>
                  <a:schemeClr val="tx2"/>
                </a:solidFill>
                <a:latin typeface="+mn-lt"/>
                <a:cs typeface="Arial" panose="020B0604020202020204" pitchFamily="34" charset="0"/>
              </a:rPr>
              <a:t>Framtid</a:t>
            </a:r>
            <a:endParaRPr lang="sv-SE" altLang="sv-SE" sz="2000">
              <a:solidFill>
                <a:schemeClr val="tx2"/>
              </a:solidFill>
              <a:latin typeface="+mn-lt"/>
              <a:cs typeface="Arial" panose="020B0604020202020204" pitchFamily="34" charset="0"/>
            </a:endParaRPr>
          </a:p>
        </p:txBody>
      </p:sp>
      <p:sp>
        <p:nvSpPr>
          <p:cNvPr id="337" name="Rektangel med rundade hörn 336"/>
          <p:cNvSpPr/>
          <p:nvPr/>
        </p:nvSpPr>
        <p:spPr bwMode="auto">
          <a:xfrm>
            <a:off x="5227638" y="1334996"/>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38" name="Rektangel 144"/>
          <p:cNvSpPr>
            <a:spLocks noChangeArrowheads="1"/>
          </p:cNvSpPr>
          <p:nvPr/>
        </p:nvSpPr>
        <p:spPr bwMode="auto">
          <a:xfrm>
            <a:off x="5232400" y="1420721"/>
            <a:ext cx="512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800" b="1">
                <a:solidFill>
                  <a:prstClr val="black"/>
                </a:solidFill>
                <a:latin typeface="+mn-lt"/>
                <a:cs typeface="Arial" panose="020B0604020202020204" pitchFamily="34" charset="0"/>
              </a:rPr>
              <a:t>Vera Asv</a:t>
            </a:r>
          </a:p>
        </p:txBody>
      </p:sp>
      <p:sp>
        <p:nvSpPr>
          <p:cNvPr id="339" name="Rektangel med rundade hörn 338"/>
          <p:cNvSpPr/>
          <p:nvPr/>
        </p:nvSpPr>
        <p:spPr bwMode="auto">
          <a:xfrm>
            <a:off x="5686425" y="1395321"/>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cxnSp>
        <p:nvCxnSpPr>
          <p:cNvPr id="341" name="Rak 340"/>
          <p:cNvCxnSpPr>
            <a:cxnSpLocks/>
          </p:cNvCxnSpPr>
          <p:nvPr/>
        </p:nvCxnSpPr>
        <p:spPr bwMode="auto">
          <a:xfrm flipH="1">
            <a:off x="3875088" y="1655671"/>
            <a:ext cx="1479550" cy="1047750"/>
          </a:xfrm>
          <a:prstGeom prst="line">
            <a:avLst/>
          </a:prstGeom>
          <a:noFill/>
          <a:ln w="19050" cap="rnd" cmpd="sng" algn="ctr">
            <a:solidFill>
              <a:srgbClr val="00ABC0">
                <a:lumMod val="75000"/>
              </a:srgbClr>
            </a:solidFill>
            <a:prstDash val="sysDot"/>
            <a:miter lim="800000"/>
          </a:ln>
          <a:effectLst/>
        </p:spPr>
      </p:cxnSp>
      <p:cxnSp>
        <p:nvCxnSpPr>
          <p:cNvPr id="342" name="Rak 341"/>
          <p:cNvCxnSpPr>
            <a:cxnSpLocks/>
          </p:cNvCxnSpPr>
          <p:nvPr/>
        </p:nvCxnSpPr>
        <p:spPr bwMode="auto">
          <a:xfrm flipH="1">
            <a:off x="4016375" y="1827121"/>
            <a:ext cx="1479550" cy="1047750"/>
          </a:xfrm>
          <a:prstGeom prst="line">
            <a:avLst/>
          </a:prstGeom>
          <a:noFill/>
          <a:ln w="19050" cap="rnd" cmpd="sng" algn="ctr">
            <a:solidFill>
              <a:srgbClr val="00ABC0">
                <a:lumMod val="75000"/>
              </a:srgbClr>
            </a:solidFill>
            <a:prstDash val="sysDot"/>
            <a:miter lim="800000"/>
          </a:ln>
          <a:effectLst/>
        </p:spPr>
      </p:cxnSp>
      <p:cxnSp>
        <p:nvCxnSpPr>
          <p:cNvPr id="343" name="Rak 342"/>
          <p:cNvCxnSpPr>
            <a:cxnSpLocks/>
          </p:cNvCxnSpPr>
          <p:nvPr/>
        </p:nvCxnSpPr>
        <p:spPr bwMode="auto">
          <a:xfrm flipH="1">
            <a:off x="3502025" y="3354296"/>
            <a:ext cx="2466975" cy="139700"/>
          </a:xfrm>
          <a:prstGeom prst="line">
            <a:avLst/>
          </a:prstGeom>
          <a:noFill/>
          <a:ln w="19050" cap="rnd" cmpd="sng" algn="ctr">
            <a:solidFill>
              <a:srgbClr val="00ABC0">
                <a:lumMod val="75000"/>
              </a:srgbClr>
            </a:solidFill>
            <a:prstDash val="sysDot"/>
            <a:miter lim="800000"/>
          </a:ln>
          <a:effectLst/>
        </p:spPr>
      </p:cxnSp>
      <p:cxnSp>
        <p:nvCxnSpPr>
          <p:cNvPr id="344" name="Rak 343"/>
          <p:cNvCxnSpPr>
            <a:cxnSpLocks/>
          </p:cNvCxnSpPr>
          <p:nvPr/>
        </p:nvCxnSpPr>
        <p:spPr bwMode="auto">
          <a:xfrm flipH="1" flipV="1">
            <a:off x="3994150" y="2908208"/>
            <a:ext cx="1554163" cy="822325"/>
          </a:xfrm>
          <a:prstGeom prst="line">
            <a:avLst/>
          </a:prstGeom>
          <a:noFill/>
          <a:ln w="19050" cap="rnd" cmpd="sng" algn="ctr">
            <a:solidFill>
              <a:srgbClr val="00ABC0">
                <a:lumMod val="75000"/>
              </a:srgbClr>
            </a:solidFill>
            <a:prstDash val="sysDot"/>
            <a:miter lim="800000"/>
          </a:ln>
          <a:effectLst/>
        </p:spPr>
      </p:cxnSp>
      <p:cxnSp>
        <p:nvCxnSpPr>
          <p:cNvPr id="345" name="Rak 344"/>
          <p:cNvCxnSpPr>
            <a:cxnSpLocks/>
          </p:cNvCxnSpPr>
          <p:nvPr/>
        </p:nvCxnSpPr>
        <p:spPr bwMode="auto">
          <a:xfrm flipH="1" flipV="1">
            <a:off x="4098925" y="3641633"/>
            <a:ext cx="1435100" cy="398463"/>
          </a:xfrm>
          <a:prstGeom prst="line">
            <a:avLst/>
          </a:prstGeom>
          <a:noFill/>
          <a:ln w="19050" cap="rnd" cmpd="sng" algn="ctr">
            <a:solidFill>
              <a:srgbClr val="00ABC0">
                <a:lumMod val="75000"/>
              </a:srgbClr>
            </a:solidFill>
            <a:prstDash val="sysDot"/>
            <a:miter lim="800000"/>
          </a:ln>
          <a:effectLst/>
        </p:spPr>
      </p:cxnSp>
      <p:cxnSp>
        <p:nvCxnSpPr>
          <p:cNvPr id="346" name="Rak 345"/>
          <p:cNvCxnSpPr>
            <a:cxnSpLocks/>
            <a:stCxn id="550" idx="0"/>
          </p:cNvCxnSpPr>
          <p:nvPr/>
        </p:nvCxnSpPr>
        <p:spPr bwMode="auto">
          <a:xfrm flipV="1">
            <a:off x="5570538" y="2608171"/>
            <a:ext cx="123825" cy="1912937"/>
          </a:xfrm>
          <a:prstGeom prst="line">
            <a:avLst/>
          </a:prstGeom>
          <a:noFill/>
          <a:ln w="19050" cap="rnd" cmpd="sng" algn="ctr">
            <a:solidFill>
              <a:srgbClr val="00ABC0">
                <a:lumMod val="75000"/>
              </a:srgbClr>
            </a:solidFill>
            <a:prstDash val="sysDot"/>
            <a:miter lim="800000"/>
          </a:ln>
          <a:effectLst/>
        </p:spPr>
      </p:cxnSp>
      <p:cxnSp>
        <p:nvCxnSpPr>
          <p:cNvPr id="347" name="Rak 346"/>
          <p:cNvCxnSpPr>
            <a:cxnSpLocks/>
          </p:cNvCxnSpPr>
          <p:nvPr/>
        </p:nvCxnSpPr>
        <p:spPr bwMode="auto">
          <a:xfrm>
            <a:off x="4432300" y="4908458"/>
            <a:ext cx="808038" cy="153988"/>
          </a:xfrm>
          <a:prstGeom prst="line">
            <a:avLst/>
          </a:prstGeom>
          <a:noFill/>
          <a:ln w="19050" cap="rnd" cmpd="sng" algn="ctr">
            <a:solidFill>
              <a:srgbClr val="00ABC0">
                <a:lumMod val="75000"/>
              </a:srgbClr>
            </a:solidFill>
            <a:prstDash val="sysDot"/>
            <a:miter lim="800000"/>
          </a:ln>
          <a:effectLst/>
        </p:spPr>
      </p:cxnSp>
      <p:cxnSp>
        <p:nvCxnSpPr>
          <p:cNvPr id="348" name="Rak 347"/>
          <p:cNvCxnSpPr>
            <a:cxnSpLocks/>
          </p:cNvCxnSpPr>
          <p:nvPr/>
        </p:nvCxnSpPr>
        <p:spPr bwMode="auto">
          <a:xfrm>
            <a:off x="4365625" y="5133883"/>
            <a:ext cx="1301750" cy="101600"/>
          </a:xfrm>
          <a:prstGeom prst="line">
            <a:avLst/>
          </a:prstGeom>
          <a:noFill/>
          <a:ln w="19050" cap="rnd" cmpd="sng" algn="ctr">
            <a:solidFill>
              <a:srgbClr val="00ABC0">
                <a:lumMod val="75000"/>
              </a:srgbClr>
            </a:solidFill>
            <a:prstDash val="sysDot"/>
            <a:miter lim="800000"/>
          </a:ln>
          <a:effectLst/>
        </p:spPr>
      </p:cxnSp>
      <p:cxnSp>
        <p:nvCxnSpPr>
          <p:cNvPr id="349" name="Rak 348"/>
          <p:cNvCxnSpPr>
            <a:cxnSpLocks/>
          </p:cNvCxnSpPr>
          <p:nvPr/>
        </p:nvCxnSpPr>
        <p:spPr bwMode="auto">
          <a:xfrm flipH="1" flipV="1">
            <a:off x="5694363" y="4813208"/>
            <a:ext cx="109537" cy="257175"/>
          </a:xfrm>
          <a:prstGeom prst="line">
            <a:avLst/>
          </a:prstGeom>
          <a:noFill/>
          <a:ln w="19050" cap="rnd" cmpd="sng" algn="ctr">
            <a:solidFill>
              <a:srgbClr val="00ABC0">
                <a:lumMod val="75000"/>
              </a:srgbClr>
            </a:solidFill>
            <a:prstDash val="sysDot"/>
            <a:miter lim="800000"/>
          </a:ln>
          <a:effectLst/>
        </p:spPr>
      </p:cxnSp>
      <p:cxnSp>
        <p:nvCxnSpPr>
          <p:cNvPr id="350" name="Rak 349"/>
          <p:cNvCxnSpPr>
            <a:cxnSpLocks/>
          </p:cNvCxnSpPr>
          <p:nvPr/>
        </p:nvCxnSpPr>
        <p:spPr bwMode="auto">
          <a:xfrm flipH="1" flipV="1">
            <a:off x="3357563" y="3473358"/>
            <a:ext cx="776287" cy="1239838"/>
          </a:xfrm>
          <a:prstGeom prst="line">
            <a:avLst/>
          </a:prstGeom>
          <a:noFill/>
          <a:ln w="19050" cap="rnd" cmpd="sng" algn="ctr">
            <a:solidFill>
              <a:srgbClr val="029CB9"/>
            </a:solidFill>
            <a:prstDash val="sysDot"/>
            <a:miter lim="800000"/>
          </a:ln>
          <a:effectLst/>
        </p:spPr>
      </p:cxnSp>
      <p:cxnSp>
        <p:nvCxnSpPr>
          <p:cNvPr id="351" name="Rak 350"/>
          <p:cNvCxnSpPr>
            <a:cxnSpLocks/>
          </p:cNvCxnSpPr>
          <p:nvPr/>
        </p:nvCxnSpPr>
        <p:spPr bwMode="auto">
          <a:xfrm flipV="1">
            <a:off x="3603625" y="4632233"/>
            <a:ext cx="1892300" cy="341313"/>
          </a:xfrm>
          <a:prstGeom prst="line">
            <a:avLst/>
          </a:prstGeom>
          <a:noFill/>
          <a:ln w="19050" cap="rnd" cmpd="sng" algn="ctr">
            <a:solidFill>
              <a:srgbClr val="00ABC0">
                <a:lumMod val="75000"/>
              </a:srgbClr>
            </a:solidFill>
            <a:prstDash val="sysDot"/>
            <a:miter lim="800000"/>
          </a:ln>
          <a:effectLst/>
        </p:spPr>
      </p:cxnSp>
      <p:cxnSp>
        <p:nvCxnSpPr>
          <p:cNvPr id="352" name="Rak 351"/>
          <p:cNvCxnSpPr>
            <a:cxnSpLocks/>
            <a:stCxn id="449" idx="1"/>
          </p:cNvCxnSpPr>
          <p:nvPr/>
        </p:nvCxnSpPr>
        <p:spPr bwMode="auto">
          <a:xfrm flipH="1" flipV="1">
            <a:off x="1597025" y="4413158"/>
            <a:ext cx="1189038" cy="587375"/>
          </a:xfrm>
          <a:prstGeom prst="line">
            <a:avLst/>
          </a:prstGeom>
          <a:noFill/>
          <a:ln w="19050" cap="rnd" cmpd="sng" algn="ctr">
            <a:solidFill>
              <a:srgbClr val="00ABC0">
                <a:lumMod val="75000"/>
              </a:srgbClr>
            </a:solidFill>
            <a:prstDash val="sysDot"/>
            <a:miter lim="800000"/>
          </a:ln>
          <a:effectLst/>
        </p:spPr>
      </p:cxnSp>
      <p:cxnSp>
        <p:nvCxnSpPr>
          <p:cNvPr id="353" name="Rak 352"/>
          <p:cNvCxnSpPr>
            <a:cxnSpLocks/>
            <a:stCxn id="449" idx="3"/>
          </p:cNvCxnSpPr>
          <p:nvPr/>
        </p:nvCxnSpPr>
        <p:spPr bwMode="auto">
          <a:xfrm flipH="1" flipV="1">
            <a:off x="1814513" y="4054383"/>
            <a:ext cx="1414462" cy="946150"/>
          </a:xfrm>
          <a:prstGeom prst="line">
            <a:avLst/>
          </a:prstGeom>
          <a:noFill/>
          <a:ln w="19050" cap="rnd" cmpd="sng" algn="ctr">
            <a:solidFill>
              <a:srgbClr val="00ABC0">
                <a:lumMod val="75000"/>
              </a:srgbClr>
            </a:solidFill>
            <a:prstDash val="sysDot"/>
            <a:miter lim="800000"/>
          </a:ln>
          <a:effectLst/>
        </p:spPr>
      </p:cxnSp>
      <p:cxnSp>
        <p:nvCxnSpPr>
          <p:cNvPr id="354" name="Rak 353"/>
          <p:cNvCxnSpPr>
            <a:cxnSpLocks/>
            <a:endCxn id="584" idx="3"/>
          </p:cNvCxnSpPr>
          <p:nvPr/>
        </p:nvCxnSpPr>
        <p:spPr bwMode="auto">
          <a:xfrm flipH="1">
            <a:off x="1265360" y="3220946"/>
            <a:ext cx="2276353" cy="527841"/>
          </a:xfrm>
          <a:prstGeom prst="line">
            <a:avLst/>
          </a:prstGeom>
          <a:noFill/>
          <a:ln w="19050" cap="rnd" cmpd="sng" algn="ctr">
            <a:solidFill>
              <a:srgbClr val="00ABC0">
                <a:lumMod val="75000"/>
              </a:srgbClr>
            </a:solidFill>
            <a:prstDash val="sysDot"/>
            <a:miter lim="800000"/>
          </a:ln>
          <a:effectLst/>
        </p:spPr>
      </p:cxnSp>
      <p:cxnSp>
        <p:nvCxnSpPr>
          <p:cNvPr id="355" name="Rak 354"/>
          <p:cNvCxnSpPr>
            <a:cxnSpLocks/>
          </p:cNvCxnSpPr>
          <p:nvPr/>
        </p:nvCxnSpPr>
        <p:spPr bwMode="auto">
          <a:xfrm flipH="1" flipV="1">
            <a:off x="1844675" y="2979646"/>
            <a:ext cx="1654175" cy="211137"/>
          </a:xfrm>
          <a:prstGeom prst="line">
            <a:avLst/>
          </a:prstGeom>
          <a:noFill/>
          <a:ln w="19050" cap="rnd" cmpd="sng" algn="ctr">
            <a:solidFill>
              <a:srgbClr val="00ABC0">
                <a:lumMod val="75000"/>
              </a:srgbClr>
            </a:solidFill>
            <a:prstDash val="sysDot"/>
            <a:miter lim="800000"/>
          </a:ln>
          <a:effectLst/>
        </p:spPr>
      </p:cxnSp>
      <p:cxnSp>
        <p:nvCxnSpPr>
          <p:cNvPr id="356" name="Rak 355"/>
          <p:cNvCxnSpPr>
            <a:cxnSpLocks/>
            <a:endCxn id="602" idx="0"/>
          </p:cNvCxnSpPr>
          <p:nvPr/>
        </p:nvCxnSpPr>
        <p:spPr bwMode="auto">
          <a:xfrm flipH="1" flipV="1">
            <a:off x="1712121" y="2820893"/>
            <a:ext cx="1740692" cy="285753"/>
          </a:xfrm>
          <a:prstGeom prst="line">
            <a:avLst/>
          </a:prstGeom>
          <a:noFill/>
          <a:ln w="19050" cap="rnd" cmpd="sng" algn="ctr">
            <a:solidFill>
              <a:srgbClr val="00ABC0">
                <a:lumMod val="75000"/>
              </a:srgbClr>
            </a:solidFill>
            <a:prstDash val="sysDot"/>
            <a:miter lim="800000"/>
          </a:ln>
          <a:effectLst/>
        </p:spPr>
      </p:cxnSp>
      <p:cxnSp>
        <p:nvCxnSpPr>
          <p:cNvPr id="357" name="Rak 356"/>
          <p:cNvCxnSpPr>
            <a:cxnSpLocks/>
            <a:endCxn id="559" idx="3"/>
          </p:cNvCxnSpPr>
          <p:nvPr/>
        </p:nvCxnSpPr>
        <p:spPr bwMode="auto">
          <a:xfrm flipH="1" flipV="1">
            <a:off x="1736725" y="1910938"/>
            <a:ext cx="1646238" cy="621033"/>
          </a:xfrm>
          <a:prstGeom prst="line">
            <a:avLst/>
          </a:prstGeom>
          <a:noFill/>
          <a:ln w="19050" cap="rnd" cmpd="sng" algn="ctr">
            <a:solidFill>
              <a:srgbClr val="00ABC0">
                <a:lumMod val="75000"/>
              </a:srgbClr>
            </a:solidFill>
            <a:prstDash val="sysDot"/>
            <a:miter lim="800000"/>
          </a:ln>
          <a:effectLst/>
        </p:spPr>
      </p:cxnSp>
      <p:sp>
        <p:nvSpPr>
          <p:cNvPr id="358" name="Rektangel med rundade hörn 357"/>
          <p:cNvSpPr/>
          <p:nvPr/>
        </p:nvSpPr>
        <p:spPr bwMode="auto">
          <a:xfrm>
            <a:off x="2822575" y="3578133"/>
            <a:ext cx="527050" cy="511175"/>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59" name="Rektangel 184"/>
          <p:cNvSpPr>
            <a:spLocks noChangeArrowheads="1"/>
          </p:cNvSpPr>
          <p:nvPr/>
        </p:nvSpPr>
        <p:spPr bwMode="auto">
          <a:xfrm>
            <a:off x="2808288" y="3665446"/>
            <a:ext cx="512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Mina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Planer</a:t>
            </a:r>
          </a:p>
        </p:txBody>
      </p:sp>
      <p:sp>
        <p:nvSpPr>
          <p:cNvPr id="360" name="Rektangel med rundade hörn 359"/>
          <p:cNvSpPr/>
          <p:nvPr/>
        </p:nvSpPr>
        <p:spPr bwMode="auto">
          <a:xfrm>
            <a:off x="3322638" y="3654333"/>
            <a:ext cx="527050" cy="511175"/>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61" name="Rektangel 176"/>
          <p:cNvSpPr>
            <a:spLocks noChangeArrowheads="1"/>
          </p:cNvSpPr>
          <p:nvPr/>
        </p:nvSpPr>
        <p:spPr bwMode="auto">
          <a:xfrm>
            <a:off x="3309938" y="3797208"/>
            <a:ext cx="512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ICCA</a:t>
            </a:r>
          </a:p>
        </p:txBody>
      </p:sp>
      <p:sp>
        <p:nvSpPr>
          <p:cNvPr id="362" name="Rektangel med rundade hörn 361"/>
          <p:cNvSpPr/>
          <p:nvPr/>
        </p:nvSpPr>
        <p:spPr bwMode="auto">
          <a:xfrm>
            <a:off x="4124325" y="3848008"/>
            <a:ext cx="528638" cy="511175"/>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63" name="Rektangel 168"/>
          <p:cNvSpPr>
            <a:spLocks noChangeArrowheads="1"/>
          </p:cNvSpPr>
          <p:nvPr/>
        </p:nvSpPr>
        <p:spPr bwMode="auto">
          <a:xfrm>
            <a:off x="4106863" y="3990883"/>
            <a:ext cx="568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ISPASS</a:t>
            </a:r>
          </a:p>
        </p:txBody>
      </p:sp>
      <p:sp>
        <p:nvSpPr>
          <p:cNvPr id="364" name="Rektangel med rundade hörn 363"/>
          <p:cNvSpPr/>
          <p:nvPr/>
        </p:nvSpPr>
        <p:spPr bwMode="auto">
          <a:xfrm>
            <a:off x="3760788" y="3633696"/>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65" name="Rektangel 178"/>
          <p:cNvSpPr>
            <a:spLocks noChangeArrowheads="1"/>
          </p:cNvSpPr>
          <p:nvPr/>
        </p:nvSpPr>
        <p:spPr bwMode="auto">
          <a:xfrm>
            <a:off x="3722688" y="3716246"/>
            <a:ext cx="608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Tillväxt-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kurvor</a:t>
            </a:r>
          </a:p>
        </p:txBody>
      </p:sp>
      <p:sp>
        <p:nvSpPr>
          <p:cNvPr id="366" name="Rektangel med rundade hörn 365"/>
          <p:cNvSpPr/>
          <p:nvPr/>
        </p:nvSpPr>
        <p:spPr bwMode="auto">
          <a:xfrm>
            <a:off x="3686175" y="4071846"/>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67" name="Rektangel 180"/>
          <p:cNvSpPr>
            <a:spLocks noChangeArrowheads="1"/>
          </p:cNvSpPr>
          <p:nvPr/>
        </p:nvSpPr>
        <p:spPr bwMode="auto">
          <a:xfrm>
            <a:off x="3616325" y="4171858"/>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Patient-</a:t>
            </a:r>
            <a:b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b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liggaren</a:t>
            </a:r>
          </a:p>
        </p:txBody>
      </p:sp>
      <p:sp>
        <p:nvSpPr>
          <p:cNvPr id="368" name="Rektangel med rundade hörn 367"/>
          <p:cNvSpPr/>
          <p:nvPr/>
        </p:nvSpPr>
        <p:spPr bwMode="auto">
          <a:xfrm>
            <a:off x="3205162" y="3978183"/>
            <a:ext cx="527050" cy="512763"/>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69" name="Rektangel 186"/>
          <p:cNvSpPr>
            <a:spLocks noChangeArrowheads="1"/>
          </p:cNvSpPr>
          <p:nvPr/>
        </p:nvSpPr>
        <p:spPr bwMode="auto">
          <a:xfrm>
            <a:off x="3184525" y="4122646"/>
            <a:ext cx="546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PasIVA</a:t>
            </a:r>
          </a:p>
        </p:txBody>
      </p:sp>
      <p:sp>
        <p:nvSpPr>
          <p:cNvPr id="370" name="Rektangel med rundade hörn 369"/>
          <p:cNvSpPr/>
          <p:nvPr/>
        </p:nvSpPr>
        <p:spPr bwMode="auto">
          <a:xfrm>
            <a:off x="2735262" y="3978183"/>
            <a:ext cx="527050" cy="512763"/>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71" name="Rektangel 188"/>
          <p:cNvSpPr>
            <a:spLocks noChangeArrowheads="1"/>
          </p:cNvSpPr>
          <p:nvPr/>
        </p:nvSpPr>
        <p:spPr bwMode="auto">
          <a:xfrm>
            <a:off x="2700338" y="4076608"/>
            <a:ext cx="566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Med</a:t>
            </a:r>
            <a:b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b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Speech</a:t>
            </a:r>
          </a:p>
        </p:txBody>
      </p:sp>
      <p:sp>
        <p:nvSpPr>
          <p:cNvPr id="372" name="Rektangel med rundade hörn 371"/>
          <p:cNvSpPr/>
          <p:nvPr/>
        </p:nvSpPr>
        <p:spPr bwMode="auto">
          <a:xfrm>
            <a:off x="2616200" y="3108233"/>
            <a:ext cx="527050" cy="512763"/>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373" name="Rektangel 182"/>
          <p:cNvSpPr>
            <a:spLocks noChangeArrowheads="1"/>
          </p:cNvSpPr>
          <p:nvPr/>
        </p:nvSpPr>
        <p:spPr bwMode="auto">
          <a:xfrm>
            <a:off x="2601913" y="3252696"/>
            <a:ext cx="5127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VPL</a:t>
            </a:r>
          </a:p>
        </p:txBody>
      </p:sp>
      <p:grpSp>
        <p:nvGrpSpPr>
          <p:cNvPr id="374" name="Grupp 4"/>
          <p:cNvGrpSpPr>
            <a:grpSpLocks/>
          </p:cNvGrpSpPr>
          <p:nvPr/>
        </p:nvGrpSpPr>
        <p:grpSpPr bwMode="auto">
          <a:xfrm>
            <a:off x="292101" y="1892205"/>
            <a:ext cx="712788" cy="444213"/>
            <a:chOff x="2147416" y="3287027"/>
            <a:chExt cx="512679" cy="444503"/>
          </a:xfrm>
        </p:grpSpPr>
        <p:sp>
          <p:nvSpPr>
            <p:cNvPr id="622" name="Rektangel med rundade hörn 621"/>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23" name="Rektangel 24"/>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75" name="Grupp 29"/>
          <p:cNvGrpSpPr>
            <a:grpSpLocks/>
          </p:cNvGrpSpPr>
          <p:nvPr/>
        </p:nvGrpSpPr>
        <p:grpSpPr bwMode="auto">
          <a:xfrm>
            <a:off x="773113" y="1777905"/>
            <a:ext cx="712787" cy="444213"/>
            <a:chOff x="2147416" y="3287027"/>
            <a:chExt cx="512679" cy="444503"/>
          </a:xfrm>
        </p:grpSpPr>
        <p:sp>
          <p:nvSpPr>
            <p:cNvPr id="620" name="Rektangel med rundade hörn 619"/>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21" name="Rektangel 31"/>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76" name="Grupp 33"/>
          <p:cNvGrpSpPr>
            <a:grpSpLocks/>
          </p:cNvGrpSpPr>
          <p:nvPr/>
        </p:nvGrpSpPr>
        <p:grpSpPr bwMode="auto">
          <a:xfrm>
            <a:off x="571501" y="1922368"/>
            <a:ext cx="712788" cy="444213"/>
            <a:chOff x="2147416" y="3287027"/>
            <a:chExt cx="512679" cy="444504"/>
          </a:xfrm>
        </p:grpSpPr>
        <p:sp>
          <p:nvSpPr>
            <p:cNvPr id="618" name="Rektangel med rundade hörn 617"/>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19" name="Rektangel 35"/>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77" name="Grupp 36"/>
          <p:cNvGrpSpPr>
            <a:grpSpLocks/>
          </p:cNvGrpSpPr>
          <p:nvPr/>
        </p:nvGrpSpPr>
        <p:grpSpPr bwMode="auto">
          <a:xfrm>
            <a:off x="676276" y="2095405"/>
            <a:ext cx="712788" cy="444213"/>
            <a:chOff x="2147416" y="3287027"/>
            <a:chExt cx="512679" cy="444503"/>
          </a:xfrm>
        </p:grpSpPr>
        <p:sp>
          <p:nvSpPr>
            <p:cNvPr id="616" name="Rektangel med rundade hörn 615"/>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17" name="Rektangel 38"/>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78" name="Grupp 39"/>
          <p:cNvGrpSpPr>
            <a:grpSpLocks/>
          </p:cNvGrpSpPr>
          <p:nvPr/>
        </p:nvGrpSpPr>
        <p:grpSpPr bwMode="auto">
          <a:xfrm>
            <a:off x="941388" y="2254155"/>
            <a:ext cx="712787" cy="444213"/>
            <a:chOff x="2147416" y="3287027"/>
            <a:chExt cx="512679" cy="444503"/>
          </a:xfrm>
        </p:grpSpPr>
        <p:sp>
          <p:nvSpPr>
            <p:cNvPr id="614" name="Rektangel med rundade hörn 613"/>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15" name="Rektangel 41"/>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79" name="Grupp 42"/>
          <p:cNvGrpSpPr>
            <a:grpSpLocks/>
          </p:cNvGrpSpPr>
          <p:nvPr/>
        </p:nvGrpSpPr>
        <p:grpSpPr bwMode="auto">
          <a:xfrm>
            <a:off x="366713" y="2319243"/>
            <a:ext cx="712787" cy="444213"/>
            <a:chOff x="2147416" y="3287027"/>
            <a:chExt cx="512679" cy="444504"/>
          </a:xfrm>
        </p:grpSpPr>
        <p:sp>
          <p:nvSpPr>
            <p:cNvPr id="612" name="Rektangel med rundade hörn 611"/>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13" name="Rektangel 44"/>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0" name="Grupp 45"/>
          <p:cNvGrpSpPr>
            <a:grpSpLocks/>
          </p:cNvGrpSpPr>
          <p:nvPr/>
        </p:nvGrpSpPr>
        <p:grpSpPr bwMode="auto">
          <a:xfrm>
            <a:off x="704851" y="2460530"/>
            <a:ext cx="712788" cy="444213"/>
            <a:chOff x="2147416" y="3287027"/>
            <a:chExt cx="512679" cy="444503"/>
          </a:xfrm>
        </p:grpSpPr>
        <p:sp>
          <p:nvSpPr>
            <p:cNvPr id="610" name="Rektangel med rundade hörn 609"/>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11" name="Rektangel 47"/>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1" name="Grupp 48"/>
          <p:cNvGrpSpPr>
            <a:grpSpLocks/>
          </p:cNvGrpSpPr>
          <p:nvPr/>
        </p:nvGrpSpPr>
        <p:grpSpPr bwMode="auto">
          <a:xfrm>
            <a:off x="1187451" y="2344643"/>
            <a:ext cx="712788" cy="444213"/>
            <a:chOff x="2147416" y="3287027"/>
            <a:chExt cx="512679" cy="444504"/>
          </a:xfrm>
        </p:grpSpPr>
        <p:sp>
          <p:nvSpPr>
            <p:cNvPr id="608" name="Rektangel med rundade hörn 607"/>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09" name="Rektangel 50"/>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2" name="Grupp 51"/>
          <p:cNvGrpSpPr>
            <a:grpSpLocks/>
          </p:cNvGrpSpPr>
          <p:nvPr/>
        </p:nvGrpSpPr>
        <p:grpSpPr bwMode="auto">
          <a:xfrm>
            <a:off x="1069976" y="2633570"/>
            <a:ext cx="712788" cy="444383"/>
            <a:chOff x="2147416" y="3287027"/>
            <a:chExt cx="512679" cy="442963"/>
          </a:xfrm>
        </p:grpSpPr>
        <p:sp>
          <p:nvSpPr>
            <p:cNvPr id="606" name="Rektangel med rundade hörn 605"/>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07" name="Rektangel 53"/>
            <p:cNvSpPr>
              <a:spLocks noChangeArrowheads="1"/>
            </p:cNvSpPr>
            <p:nvPr/>
          </p:nvSpPr>
          <p:spPr bwMode="auto">
            <a:xfrm>
              <a:off x="2147416" y="3331159"/>
              <a:ext cx="512679" cy="3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3" name="Grupp 54"/>
          <p:cNvGrpSpPr>
            <a:grpSpLocks/>
          </p:cNvGrpSpPr>
          <p:nvPr/>
        </p:nvGrpSpPr>
        <p:grpSpPr bwMode="auto">
          <a:xfrm>
            <a:off x="1462088" y="2555780"/>
            <a:ext cx="712787" cy="444213"/>
            <a:chOff x="2147416" y="3287027"/>
            <a:chExt cx="512679" cy="444503"/>
          </a:xfrm>
        </p:grpSpPr>
        <p:sp>
          <p:nvSpPr>
            <p:cNvPr id="604" name="Rektangel med rundade hörn 603"/>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800" b="0" i="0" u="none" strike="noStrike" kern="0" cap="none" spc="0" normalizeH="0" baseline="0" noProof="0">
                  <a:ln>
                    <a:noFill/>
                  </a:ln>
                  <a:solidFill>
                    <a:prstClr val="white"/>
                  </a:solidFill>
                  <a:effectLst/>
                  <a:uLnTx/>
                  <a:uFillTx/>
                  <a:ea typeface="+mn-ea"/>
                  <a:cs typeface="Arial" panose="020B0604020202020204" pitchFamily="34" charset="0"/>
                </a:rPr>
                <a:t>Mind</a:t>
              </a:r>
              <a:endParaRPr kumimoji="0" lang="sv-SE" sz="1800" b="0" i="0" u="none" strike="noStrike" kern="0" cap="none" spc="0" normalizeH="0" baseline="0" noProof="0">
                <a:ln>
                  <a:noFill/>
                </a:ln>
                <a:solidFill>
                  <a:prstClr val="white"/>
                </a:solidFill>
                <a:effectLst/>
                <a:uLnTx/>
                <a:uFillTx/>
                <a:ea typeface="+mn-ea"/>
              </a:endParaRPr>
            </a:p>
          </p:txBody>
        </p:sp>
        <p:sp>
          <p:nvSpPr>
            <p:cNvPr id="605" name="Rektangel 56"/>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4" name="Grupp 57"/>
          <p:cNvGrpSpPr>
            <a:grpSpLocks/>
          </p:cNvGrpSpPr>
          <p:nvPr/>
        </p:nvGrpSpPr>
        <p:grpSpPr bwMode="auto">
          <a:xfrm>
            <a:off x="1355726" y="2820893"/>
            <a:ext cx="712788" cy="444213"/>
            <a:chOff x="2147416" y="3287027"/>
            <a:chExt cx="512679" cy="444504"/>
          </a:xfrm>
        </p:grpSpPr>
        <p:sp>
          <p:nvSpPr>
            <p:cNvPr id="602" name="Rektangel med rundade hörn 601"/>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03" name="Rektangel 59"/>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5" name="Grupp 60"/>
          <p:cNvGrpSpPr>
            <a:grpSpLocks/>
          </p:cNvGrpSpPr>
          <p:nvPr/>
        </p:nvGrpSpPr>
        <p:grpSpPr bwMode="auto">
          <a:xfrm>
            <a:off x="1079501" y="2982818"/>
            <a:ext cx="712788" cy="444213"/>
            <a:chOff x="2147416" y="3287027"/>
            <a:chExt cx="512679" cy="444504"/>
          </a:xfrm>
        </p:grpSpPr>
        <p:sp>
          <p:nvSpPr>
            <p:cNvPr id="600" name="Rektangel med rundade hörn 599"/>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01" name="Rektangel 62"/>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6" name="Grupp 63"/>
          <p:cNvGrpSpPr>
            <a:grpSpLocks/>
          </p:cNvGrpSpPr>
          <p:nvPr/>
        </p:nvGrpSpPr>
        <p:grpSpPr bwMode="auto">
          <a:xfrm>
            <a:off x="1128713" y="1984280"/>
            <a:ext cx="712787" cy="444213"/>
            <a:chOff x="2147416" y="3287027"/>
            <a:chExt cx="512679" cy="444503"/>
          </a:xfrm>
        </p:grpSpPr>
        <p:sp>
          <p:nvSpPr>
            <p:cNvPr id="598" name="Rektangel med rundade hörn 597"/>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99" name="Rektangel 65"/>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7" name="Grupp 68"/>
          <p:cNvGrpSpPr>
            <a:grpSpLocks/>
          </p:cNvGrpSpPr>
          <p:nvPr/>
        </p:nvGrpSpPr>
        <p:grpSpPr bwMode="auto">
          <a:xfrm>
            <a:off x="557832" y="2865343"/>
            <a:ext cx="710581" cy="444213"/>
            <a:chOff x="2147416" y="3287027"/>
            <a:chExt cx="512679" cy="444504"/>
          </a:xfrm>
        </p:grpSpPr>
        <p:sp>
          <p:nvSpPr>
            <p:cNvPr id="596" name="Rektangel med rundade hörn 595"/>
            <p:cNvSpPr/>
            <p:nvPr/>
          </p:nvSpPr>
          <p:spPr>
            <a:xfrm>
              <a:off x="2191997" y="3287027"/>
              <a:ext cx="423517"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97" name="Rektangel 70"/>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8" name="Grupp 71"/>
          <p:cNvGrpSpPr>
            <a:grpSpLocks/>
          </p:cNvGrpSpPr>
          <p:nvPr/>
        </p:nvGrpSpPr>
        <p:grpSpPr bwMode="auto">
          <a:xfrm>
            <a:off x="460376" y="2676432"/>
            <a:ext cx="712788" cy="444383"/>
            <a:chOff x="2147416" y="3287027"/>
            <a:chExt cx="512679" cy="442963"/>
          </a:xfrm>
        </p:grpSpPr>
        <p:sp>
          <p:nvSpPr>
            <p:cNvPr id="594" name="Rektangel med rundade hörn 593"/>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95" name="Rektangel 73"/>
            <p:cNvSpPr>
              <a:spLocks noChangeArrowheads="1"/>
            </p:cNvSpPr>
            <p:nvPr/>
          </p:nvSpPr>
          <p:spPr bwMode="auto">
            <a:xfrm>
              <a:off x="2147416" y="3331159"/>
              <a:ext cx="512679" cy="3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89" name="Grupp 74"/>
          <p:cNvGrpSpPr>
            <a:grpSpLocks/>
          </p:cNvGrpSpPr>
          <p:nvPr/>
        </p:nvGrpSpPr>
        <p:grpSpPr bwMode="auto">
          <a:xfrm>
            <a:off x="763588" y="2851055"/>
            <a:ext cx="712787" cy="444213"/>
            <a:chOff x="2147416" y="3287027"/>
            <a:chExt cx="512679" cy="444503"/>
          </a:xfrm>
        </p:grpSpPr>
        <p:sp>
          <p:nvSpPr>
            <p:cNvPr id="592" name="Rektangel med rundade hörn 591"/>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93" name="Rektangel 76"/>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0" name="Grupp 77"/>
          <p:cNvGrpSpPr>
            <a:grpSpLocks/>
          </p:cNvGrpSpPr>
          <p:nvPr/>
        </p:nvGrpSpPr>
        <p:grpSpPr bwMode="auto">
          <a:xfrm>
            <a:off x="720726" y="3147920"/>
            <a:ext cx="712788" cy="444383"/>
            <a:chOff x="2147416" y="3287027"/>
            <a:chExt cx="512679" cy="442963"/>
          </a:xfrm>
        </p:grpSpPr>
        <p:sp>
          <p:nvSpPr>
            <p:cNvPr id="590" name="Rektangel med rundade hörn 589"/>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91" name="Rektangel 79"/>
            <p:cNvSpPr>
              <a:spLocks noChangeArrowheads="1"/>
            </p:cNvSpPr>
            <p:nvPr/>
          </p:nvSpPr>
          <p:spPr bwMode="auto">
            <a:xfrm>
              <a:off x="2147416" y="3331159"/>
              <a:ext cx="512679" cy="3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1" name="Grupp 80"/>
          <p:cNvGrpSpPr>
            <a:grpSpLocks/>
          </p:cNvGrpSpPr>
          <p:nvPr/>
        </p:nvGrpSpPr>
        <p:grpSpPr bwMode="auto">
          <a:xfrm>
            <a:off x="993776" y="3292382"/>
            <a:ext cx="712788" cy="444383"/>
            <a:chOff x="2147416" y="3287027"/>
            <a:chExt cx="512679" cy="442963"/>
          </a:xfrm>
        </p:grpSpPr>
        <p:sp>
          <p:nvSpPr>
            <p:cNvPr id="588" name="Rektangel med rundade hörn 587"/>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89" name="Rektangel 82"/>
            <p:cNvSpPr>
              <a:spLocks noChangeArrowheads="1"/>
            </p:cNvSpPr>
            <p:nvPr/>
          </p:nvSpPr>
          <p:spPr bwMode="auto">
            <a:xfrm>
              <a:off x="2147416" y="3331159"/>
              <a:ext cx="512679" cy="3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2" name="Grupp 83"/>
          <p:cNvGrpSpPr>
            <a:grpSpLocks/>
          </p:cNvGrpSpPr>
          <p:nvPr/>
        </p:nvGrpSpPr>
        <p:grpSpPr bwMode="auto">
          <a:xfrm>
            <a:off x="950913" y="3524155"/>
            <a:ext cx="712787" cy="444213"/>
            <a:chOff x="2147416" y="3287027"/>
            <a:chExt cx="512679" cy="444503"/>
          </a:xfrm>
        </p:grpSpPr>
        <p:sp>
          <p:nvSpPr>
            <p:cNvPr id="586" name="Rektangel med rundade hörn 585"/>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87" name="Rektangel 85"/>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3" name="Grupp 86"/>
          <p:cNvGrpSpPr>
            <a:grpSpLocks/>
          </p:cNvGrpSpPr>
          <p:nvPr/>
        </p:nvGrpSpPr>
        <p:grpSpPr bwMode="auto">
          <a:xfrm>
            <a:off x="614363" y="3543205"/>
            <a:ext cx="712787" cy="444213"/>
            <a:chOff x="2147416" y="3287027"/>
            <a:chExt cx="512679" cy="444503"/>
          </a:xfrm>
        </p:grpSpPr>
        <p:sp>
          <p:nvSpPr>
            <p:cNvPr id="584" name="Rektangel med rundade hörn 583"/>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85" name="Rektangel 88"/>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4" name="Grupp 89"/>
          <p:cNvGrpSpPr>
            <a:grpSpLocks/>
          </p:cNvGrpSpPr>
          <p:nvPr/>
        </p:nvGrpSpPr>
        <p:grpSpPr bwMode="auto">
          <a:xfrm>
            <a:off x="847726" y="3874995"/>
            <a:ext cx="712788" cy="444383"/>
            <a:chOff x="2147416" y="3287027"/>
            <a:chExt cx="512679" cy="442963"/>
          </a:xfrm>
        </p:grpSpPr>
        <p:sp>
          <p:nvSpPr>
            <p:cNvPr id="582" name="Rektangel med rundade hörn 581"/>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83" name="Rektangel 91"/>
            <p:cNvSpPr>
              <a:spLocks noChangeArrowheads="1"/>
            </p:cNvSpPr>
            <p:nvPr/>
          </p:nvSpPr>
          <p:spPr bwMode="auto">
            <a:xfrm>
              <a:off x="2147416" y="3331159"/>
              <a:ext cx="512679" cy="3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5" name="Grupp 92"/>
          <p:cNvGrpSpPr>
            <a:grpSpLocks/>
          </p:cNvGrpSpPr>
          <p:nvPr/>
        </p:nvGrpSpPr>
        <p:grpSpPr bwMode="auto">
          <a:xfrm>
            <a:off x="1227138" y="3860707"/>
            <a:ext cx="712787" cy="444383"/>
            <a:chOff x="2147416" y="3287027"/>
            <a:chExt cx="512679" cy="442963"/>
          </a:xfrm>
        </p:grpSpPr>
        <p:sp>
          <p:nvSpPr>
            <p:cNvPr id="580" name="Rektangel med rundade hörn 579"/>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81" name="Rektangel 94"/>
            <p:cNvSpPr>
              <a:spLocks noChangeArrowheads="1"/>
            </p:cNvSpPr>
            <p:nvPr/>
          </p:nvSpPr>
          <p:spPr bwMode="auto">
            <a:xfrm>
              <a:off x="2147416" y="3331159"/>
              <a:ext cx="512679" cy="39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6" name="Grupp 95"/>
          <p:cNvGrpSpPr>
            <a:grpSpLocks/>
          </p:cNvGrpSpPr>
          <p:nvPr/>
        </p:nvGrpSpPr>
        <p:grpSpPr bwMode="auto">
          <a:xfrm>
            <a:off x="1035051" y="4135343"/>
            <a:ext cx="712788" cy="444213"/>
            <a:chOff x="2147416" y="3287027"/>
            <a:chExt cx="512679" cy="444504"/>
          </a:xfrm>
        </p:grpSpPr>
        <p:sp>
          <p:nvSpPr>
            <p:cNvPr id="578" name="Rektangel med rundade hörn 577"/>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79" name="Rektangel 97"/>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7" name="Grupp 98"/>
          <p:cNvGrpSpPr>
            <a:grpSpLocks/>
          </p:cNvGrpSpPr>
          <p:nvPr/>
        </p:nvGrpSpPr>
        <p:grpSpPr bwMode="auto">
          <a:xfrm>
            <a:off x="1341438" y="3351118"/>
            <a:ext cx="712787" cy="444213"/>
            <a:chOff x="2147416" y="3287027"/>
            <a:chExt cx="512679" cy="444504"/>
          </a:xfrm>
        </p:grpSpPr>
        <p:sp>
          <p:nvSpPr>
            <p:cNvPr id="576" name="Rektangel med rundade hörn 575"/>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77" name="Rektangel 100"/>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8" name="Grupp 101"/>
          <p:cNvGrpSpPr>
            <a:grpSpLocks/>
          </p:cNvGrpSpPr>
          <p:nvPr/>
        </p:nvGrpSpPr>
        <p:grpSpPr bwMode="auto">
          <a:xfrm>
            <a:off x="441326" y="3346355"/>
            <a:ext cx="712788" cy="444213"/>
            <a:chOff x="2147416" y="3287027"/>
            <a:chExt cx="512679" cy="444503"/>
          </a:xfrm>
        </p:grpSpPr>
        <p:sp>
          <p:nvSpPr>
            <p:cNvPr id="574" name="Rektangel med rundade hörn 573"/>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75" name="Rektangel 103"/>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399" name="Grupp 104"/>
          <p:cNvGrpSpPr>
            <a:grpSpLocks/>
          </p:cNvGrpSpPr>
          <p:nvPr/>
        </p:nvGrpSpPr>
        <p:grpSpPr bwMode="auto">
          <a:xfrm>
            <a:off x="209551" y="3081243"/>
            <a:ext cx="712788" cy="444213"/>
            <a:chOff x="2147416" y="3287027"/>
            <a:chExt cx="512679" cy="444504"/>
          </a:xfrm>
        </p:grpSpPr>
        <p:sp>
          <p:nvSpPr>
            <p:cNvPr id="572" name="Rektangel med rundade hörn 571"/>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73" name="Rektangel 106"/>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0" name="Grupp 107"/>
          <p:cNvGrpSpPr>
            <a:grpSpLocks/>
          </p:cNvGrpSpPr>
          <p:nvPr/>
        </p:nvGrpSpPr>
        <p:grpSpPr bwMode="auto">
          <a:xfrm>
            <a:off x="679451" y="4405218"/>
            <a:ext cx="712788" cy="444213"/>
            <a:chOff x="2147416" y="3287027"/>
            <a:chExt cx="512679" cy="444504"/>
          </a:xfrm>
        </p:grpSpPr>
        <p:sp>
          <p:nvSpPr>
            <p:cNvPr id="570" name="Rektangel med rundade hörn 569"/>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71" name="Rektangel 109"/>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1" name="Grupp 110"/>
          <p:cNvGrpSpPr>
            <a:grpSpLocks/>
          </p:cNvGrpSpPr>
          <p:nvPr/>
        </p:nvGrpSpPr>
        <p:grpSpPr bwMode="auto">
          <a:xfrm>
            <a:off x="577851" y="4154393"/>
            <a:ext cx="712788" cy="444213"/>
            <a:chOff x="2147416" y="3287027"/>
            <a:chExt cx="512679" cy="444504"/>
          </a:xfrm>
        </p:grpSpPr>
        <p:sp>
          <p:nvSpPr>
            <p:cNvPr id="568" name="Rektangel med rundade hörn 567"/>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69" name="Rektangel 112"/>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2" name="Grupp 113"/>
          <p:cNvGrpSpPr>
            <a:grpSpLocks/>
          </p:cNvGrpSpPr>
          <p:nvPr/>
        </p:nvGrpSpPr>
        <p:grpSpPr bwMode="auto">
          <a:xfrm>
            <a:off x="433388" y="3886105"/>
            <a:ext cx="712787" cy="444213"/>
            <a:chOff x="2147416" y="3287027"/>
            <a:chExt cx="512679" cy="444503"/>
          </a:xfrm>
        </p:grpSpPr>
        <p:sp>
          <p:nvSpPr>
            <p:cNvPr id="566" name="Rektangel med rundade hörn 565"/>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67" name="Rektangel 115"/>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3" name="Grupp 116"/>
          <p:cNvGrpSpPr>
            <a:grpSpLocks/>
          </p:cNvGrpSpPr>
          <p:nvPr/>
        </p:nvGrpSpPr>
        <p:grpSpPr bwMode="auto">
          <a:xfrm>
            <a:off x="246063" y="3687668"/>
            <a:ext cx="712787" cy="444213"/>
            <a:chOff x="2147416" y="3287027"/>
            <a:chExt cx="512679" cy="444504"/>
          </a:xfrm>
        </p:grpSpPr>
        <p:sp>
          <p:nvSpPr>
            <p:cNvPr id="564" name="Rektangel med rundade hörn 563"/>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65" name="Rektangel 118"/>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4" name="Grupp 119"/>
          <p:cNvGrpSpPr>
            <a:grpSpLocks/>
          </p:cNvGrpSpPr>
          <p:nvPr/>
        </p:nvGrpSpPr>
        <p:grpSpPr bwMode="auto">
          <a:xfrm>
            <a:off x="101601" y="2711355"/>
            <a:ext cx="712788" cy="444213"/>
            <a:chOff x="2147416" y="3287027"/>
            <a:chExt cx="512679" cy="444503"/>
          </a:xfrm>
        </p:grpSpPr>
        <p:sp>
          <p:nvSpPr>
            <p:cNvPr id="562" name="Rektangel med rundade hörn 561"/>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63" name="Rektangel 121"/>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5" name="Grupp 122"/>
          <p:cNvGrpSpPr>
            <a:grpSpLocks/>
          </p:cNvGrpSpPr>
          <p:nvPr/>
        </p:nvGrpSpPr>
        <p:grpSpPr bwMode="auto">
          <a:xfrm>
            <a:off x="546101" y="1588993"/>
            <a:ext cx="712788" cy="444213"/>
            <a:chOff x="2147416" y="3287027"/>
            <a:chExt cx="512679" cy="444504"/>
          </a:xfrm>
        </p:grpSpPr>
        <p:sp>
          <p:nvSpPr>
            <p:cNvPr id="560" name="Rektangel med rundade hörn 559"/>
            <p:cNvSpPr/>
            <p:nvPr/>
          </p:nvSpPr>
          <p:spPr>
            <a:xfrm>
              <a:off x="2191859" y="3287027"/>
              <a:ext cx="423794"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61" name="Rektangel 124"/>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6" name="Grupp 125"/>
          <p:cNvGrpSpPr>
            <a:grpSpLocks/>
          </p:cNvGrpSpPr>
          <p:nvPr/>
        </p:nvGrpSpPr>
        <p:grpSpPr bwMode="auto">
          <a:xfrm>
            <a:off x="1023938" y="1666780"/>
            <a:ext cx="712787" cy="444213"/>
            <a:chOff x="2147416" y="3287027"/>
            <a:chExt cx="512679" cy="444503"/>
          </a:xfrm>
        </p:grpSpPr>
        <p:sp>
          <p:nvSpPr>
            <p:cNvPr id="558" name="Rektangel med rundade hörn 557"/>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59" name="Rektangel 127"/>
            <p:cNvSpPr>
              <a:spLocks noChangeArrowheads="1"/>
            </p:cNvSpPr>
            <p:nvPr/>
          </p:nvSpPr>
          <p:spPr bwMode="auto">
            <a:xfrm>
              <a:off x="2147416" y="3331159"/>
              <a:ext cx="512679" cy="40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7" name="Grupp 128"/>
          <p:cNvGrpSpPr>
            <a:grpSpLocks/>
          </p:cNvGrpSpPr>
          <p:nvPr/>
        </p:nvGrpSpPr>
        <p:grpSpPr bwMode="auto">
          <a:xfrm>
            <a:off x="1058863" y="4462368"/>
            <a:ext cx="712787" cy="444213"/>
            <a:chOff x="2147416" y="3287027"/>
            <a:chExt cx="512679" cy="444504"/>
          </a:xfrm>
        </p:grpSpPr>
        <p:sp>
          <p:nvSpPr>
            <p:cNvPr id="556" name="Rektangel med rundade hörn 555"/>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57" name="Rektangel 130"/>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408" name="Grupp 131"/>
          <p:cNvGrpSpPr>
            <a:grpSpLocks/>
          </p:cNvGrpSpPr>
          <p:nvPr/>
        </p:nvGrpSpPr>
        <p:grpSpPr bwMode="auto">
          <a:xfrm>
            <a:off x="846138" y="4636993"/>
            <a:ext cx="712787" cy="444213"/>
            <a:chOff x="2147416" y="3287027"/>
            <a:chExt cx="512679" cy="444504"/>
          </a:xfrm>
        </p:grpSpPr>
        <p:sp>
          <p:nvSpPr>
            <p:cNvPr id="554" name="Rektangel med rundade hörn 553"/>
            <p:cNvSpPr/>
            <p:nvPr/>
          </p:nvSpPr>
          <p:spPr>
            <a:xfrm>
              <a:off x="2191859" y="3287027"/>
              <a:ext cx="423793" cy="411431"/>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55" name="Rektangel 133"/>
            <p:cNvSpPr>
              <a:spLocks noChangeArrowheads="1"/>
            </p:cNvSpPr>
            <p:nvPr/>
          </p:nvSpPr>
          <p:spPr bwMode="auto">
            <a:xfrm>
              <a:off x="2147416" y="3331159"/>
              <a:ext cx="512679" cy="4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sp>
        <p:nvSpPr>
          <p:cNvPr id="409" name="Rektangel med rundade hörn 408"/>
          <p:cNvSpPr/>
          <p:nvPr/>
        </p:nvSpPr>
        <p:spPr bwMode="auto">
          <a:xfrm>
            <a:off x="2954337" y="1749333"/>
            <a:ext cx="527050" cy="512763"/>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10" name="Rektangel 136"/>
          <p:cNvSpPr>
            <a:spLocks noChangeArrowheads="1"/>
          </p:cNvSpPr>
          <p:nvPr/>
        </p:nvSpPr>
        <p:spPr bwMode="auto">
          <a:xfrm>
            <a:off x="2940050" y="1893796"/>
            <a:ext cx="5127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Tdoc</a:t>
            </a:r>
          </a:p>
        </p:txBody>
      </p:sp>
      <p:sp>
        <p:nvSpPr>
          <p:cNvPr id="411" name="Rektangel med rundade hörn 410"/>
          <p:cNvSpPr/>
          <p:nvPr/>
        </p:nvSpPr>
        <p:spPr bwMode="auto">
          <a:xfrm>
            <a:off x="3397250" y="1522321"/>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12" name="Rektangel 138"/>
          <p:cNvSpPr>
            <a:spLocks noChangeArrowheads="1"/>
          </p:cNvSpPr>
          <p:nvPr/>
        </p:nvSpPr>
        <p:spPr bwMode="auto">
          <a:xfrm>
            <a:off x="3382963" y="1666783"/>
            <a:ext cx="512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Reflex</a:t>
            </a:r>
          </a:p>
        </p:txBody>
      </p:sp>
      <p:sp>
        <p:nvSpPr>
          <p:cNvPr id="413" name="Rektangel med rundade hörn 412"/>
          <p:cNvSpPr/>
          <p:nvPr/>
        </p:nvSpPr>
        <p:spPr bwMode="auto">
          <a:xfrm>
            <a:off x="3883025" y="1728696"/>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14" name="Rektangel 140"/>
          <p:cNvSpPr>
            <a:spLocks noChangeArrowheads="1"/>
          </p:cNvSpPr>
          <p:nvPr/>
        </p:nvSpPr>
        <p:spPr bwMode="auto">
          <a:xfrm>
            <a:off x="3883025" y="1873158"/>
            <a:ext cx="512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Ortreg</a:t>
            </a:r>
          </a:p>
        </p:txBody>
      </p:sp>
      <p:sp>
        <p:nvSpPr>
          <p:cNvPr id="415" name="Rektangel med rundade hörn 414"/>
          <p:cNvSpPr/>
          <p:nvPr/>
        </p:nvSpPr>
        <p:spPr bwMode="auto">
          <a:xfrm>
            <a:off x="3546475" y="1957296"/>
            <a:ext cx="527050" cy="511175"/>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16" name="Rektangel 142"/>
          <p:cNvSpPr>
            <a:spLocks noChangeArrowheads="1"/>
          </p:cNvSpPr>
          <p:nvPr/>
        </p:nvSpPr>
        <p:spPr bwMode="auto">
          <a:xfrm>
            <a:off x="3533775" y="2100171"/>
            <a:ext cx="512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Orbit</a:t>
            </a:r>
          </a:p>
        </p:txBody>
      </p:sp>
      <p:sp>
        <p:nvSpPr>
          <p:cNvPr id="417" name="Rektangel med rundade hörn 416"/>
          <p:cNvSpPr/>
          <p:nvPr/>
        </p:nvSpPr>
        <p:spPr bwMode="auto">
          <a:xfrm>
            <a:off x="3160713" y="2093821"/>
            <a:ext cx="527050" cy="511175"/>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18" name="Rektangel 146"/>
          <p:cNvSpPr>
            <a:spLocks noChangeArrowheads="1"/>
          </p:cNvSpPr>
          <p:nvPr/>
        </p:nvSpPr>
        <p:spPr bwMode="auto">
          <a:xfrm>
            <a:off x="3084513" y="2192246"/>
            <a:ext cx="669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Steril-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centralen</a:t>
            </a:r>
          </a:p>
        </p:txBody>
      </p:sp>
      <p:sp>
        <p:nvSpPr>
          <p:cNvPr id="419" name="Rektangel med rundade hörn 418"/>
          <p:cNvSpPr/>
          <p:nvPr/>
        </p:nvSpPr>
        <p:spPr bwMode="auto">
          <a:xfrm>
            <a:off x="2698750" y="2223996"/>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20" name="Rektangel 148"/>
          <p:cNvSpPr>
            <a:spLocks noChangeArrowheads="1"/>
          </p:cNvSpPr>
          <p:nvPr/>
        </p:nvSpPr>
        <p:spPr bwMode="auto">
          <a:xfrm>
            <a:off x="2684463" y="2312896"/>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PB trace</a:t>
            </a:r>
          </a:p>
        </p:txBody>
      </p:sp>
      <p:sp>
        <p:nvSpPr>
          <p:cNvPr id="421" name="Rektangel med rundade hörn 420"/>
          <p:cNvSpPr/>
          <p:nvPr/>
        </p:nvSpPr>
        <p:spPr bwMode="auto">
          <a:xfrm>
            <a:off x="4279900" y="2162083"/>
            <a:ext cx="527050" cy="512763"/>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22" name="Rektangel 150"/>
          <p:cNvSpPr>
            <a:spLocks noChangeArrowheads="1"/>
          </p:cNvSpPr>
          <p:nvPr/>
        </p:nvSpPr>
        <p:spPr bwMode="auto">
          <a:xfrm>
            <a:off x="4254500" y="2244633"/>
            <a:ext cx="555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Ear</a:t>
            </a:r>
            <a:b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b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surgery</a:t>
            </a:r>
          </a:p>
        </p:txBody>
      </p:sp>
      <p:sp>
        <p:nvSpPr>
          <p:cNvPr id="423" name="Rektangel med rundade hörn 422"/>
          <p:cNvSpPr/>
          <p:nvPr/>
        </p:nvSpPr>
        <p:spPr bwMode="auto">
          <a:xfrm>
            <a:off x="3935413" y="2274796"/>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24" name="Rektangel 152"/>
          <p:cNvSpPr>
            <a:spLocks noChangeArrowheads="1"/>
          </p:cNvSpPr>
          <p:nvPr/>
        </p:nvSpPr>
        <p:spPr bwMode="auto">
          <a:xfrm>
            <a:off x="3935413" y="2419258"/>
            <a:ext cx="512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Lissy</a:t>
            </a:r>
          </a:p>
        </p:txBody>
      </p:sp>
      <p:sp>
        <p:nvSpPr>
          <p:cNvPr id="425" name="Rektangel med rundade hörn 424"/>
          <p:cNvSpPr/>
          <p:nvPr/>
        </p:nvSpPr>
        <p:spPr bwMode="auto">
          <a:xfrm>
            <a:off x="2439987" y="2644683"/>
            <a:ext cx="527050" cy="512763"/>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26" name="Rektangel 154"/>
          <p:cNvSpPr>
            <a:spLocks noChangeArrowheads="1"/>
          </p:cNvSpPr>
          <p:nvPr/>
        </p:nvSpPr>
        <p:spPr bwMode="auto">
          <a:xfrm>
            <a:off x="2398713" y="2755808"/>
            <a:ext cx="5889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Cytobase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/Cytodos</a:t>
            </a:r>
          </a:p>
        </p:txBody>
      </p:sp>
      <p:sp>
        <p:nvSpPr>
          <p:cNvPr id="427" name="Rektangel med rundade hörn 426"/>
          <p:cNvSpPr/>
          <p:nvPr/>
        </p:nvSpPr>
        <p:spPr bwMode="auto">
          <a:xfrm>
            <a:off x="2952750" y="2487521"/>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28" name="Rektangel 156"/>
          <p:cNvSpPr>
            <a:spLocks noChangeArrowheads="1"/>
          </p:cNvSpPr>
          <p:nvPr/>
        </p:nvSpPr>
        <p:spPr bwMode="auto">
          <a:xfrm>
            <a:off x="2940050" y="2631983"/>
            <a:ext cx="512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Vårps</a:t>
            </a:r>
          </a:p>
        </p:txBody>
      </p:sp>
      <p:sp>
        <p:nvSpPr>
          <p:cNvPr id="429" name="Rektangel med rundade hörn 428"/>
          <p:cNvSpPr/>
          <p:nvPr/>
        </p:nvSpPr>
        <p:spPr bwMode="auto">
          <a:xfrm>
            <a:off x="4073525" y="2695483"/>
            <a:ext cx="527050" cy="511175"/>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30" name="Rektangel 158"/>
          <p:cNvSpPr>
            <a:spLocks noChangeArrowheads="1"/>
          </p:cNvSpPr>
          <p:nvPr/>
        </p:nvSpPr>
        <p:spPr bwMode="auto">
          <a:xfrm>
            <a:off x="4073525" y="2838358"/>
            <a:ext cx="512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Aria</a:t>
            </a:r>
          </a:p>
        </p:txBody>
      </p:sp>
      <p:sp>
        <p:nvSpPr>
          <p:cNvPr id="431" name="Rektangel med rundade hörn 430"/>
          <p:cNvSpPr/>
          <p:nvPr/>
        </p:nvSpPr>
        <p:spPr bwMode="auto">
          <a:xfrm>
            <a:off x="4467225" y="2531971"/>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32" name="Rektangel 160"/>
          <p:cNvSpPr>
            <a:spLocks noChangeArrowheads="1"/>
          </p:cNvSpPr>
          <p:nvPr/>
        </p:nvSpPr>
        <p:spPr bwMode="auto">
          <a:xfrm>
            <a:off x="4395788" y="2676433"/>
            <a:ext cx="6254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Catalyst</a:t>
            </a:r>
          </a:p>
        </p:txBody>
      </p:sp>
      <p:sp>
        <p:nvSpPr>
          <p:cNvPr id="433" name="Rektangel med rundade hörn 432"/>
          <p:cNvSpPr/>
          <p:nvPr/>
        </p:nvSpPr>
        <p:spPr bwMode="auto">
          <a:xfrm>
            <a:off x="4492625" y="2995521"/>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34" name="Rektangel 162"/>
          <p:cNvSpPr>
            <a:spLocks noChangeArrowheads="1"/>
          </p:cNvSpPr>
          <p:nvPr/>
        </p:nvSpPr>
        <p:spPr bwMode="auto">
          <a:xfrm>
            <a:off x="4492625" y="3139983"/>
            <a:ext cx="512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Praxis</a:t>
            </a:r>
          </a:p>
        </p:txBody>
      </p:sp>
      <p:sp>
        <p:nvSpPr>
          <p:cNvPr id="435" name="Rektangel med rundade hörn 434"/>
          <p:cNvSpPr/>
          <p:nvPr/>
        </p:nvSpPr>
        <p:spPr bwMode="auto">
          <a:xfrm>
            <a:off x="4675188" y="3395571"/>
            <a:ext cx="527050"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36" name="Rektangel 164"/>
          <p:cNvSpPr>
            <a:spLocks noChangeArrowheads="1"/>
          </p:cNvSpPr>
          <p:nvPr/>
        </p:nvSpPr>
        <p:spPr bwMode="auto">
          <a:xfrm>
            <a:off x="4675188" y="3540033"/>
            <a:ext cx="511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Milou</a:t>
            </a:r>
          </a:p>
        </p:txBody>
      </p:sp>
      <p:sp>
        <p:nvSpPr>
          <p:cNvPr id="437" name="Rektangel med rundade hörn 436"/>
          <p:cNvSpPr/>
          <p:nvPr/>
        </p:nvSpPr>
        <p:spPr bwMode="auto">
          <a:xfrm>
            <a:off x="4271963" y="3420971"/>
            <a:ext cx="528637" cy="512762"/>
          </a:xfrm>
          <a:prstGeom prst="roundRect">
            <a:avLst/>
          </a:prstGeom>
          <a:solidFill>
            <a:srgbClr val="00ABC0">
              <a:alpha val="4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38" name="Rektangel 166"/>
          <p:cNvSpPr>
            <a:spLocks noChangeArrowheads="1"/>
          </p:cNvSpPr>
          <p:nvPr/>
        </p:nvSpPr>
        <p:spPr bwMode="auto">
          <a:xfrm>
            <a:off x="4227513" y="3570196"/>
            <a:ext cx="619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Obstetrix</a:t>
            </a:r>
          </a:p>
        </p:txBody>
      </p:sp>
      <p:sp>
        <p:nvSpPr>
          <p:cNvPr id="439" name="Rektangel med rundade hörn 438"/>
          <p:cNvSpPr/>
          <p:nvPr/>
        </p:nvSpPr>
        <p:spPr bwMode="auto">
          <a:xfrm>
            <a:off x="3387725" y="2476408"/>
            <a:ext cx="747712" cy="725488"/>
          </a:xfrm>
          <a:prstGeom prst="roundRect">
            <a:avLst/>
          </a:prstGeom>
          <a:solidFill>
            <a:srgbClr val="FFD501">
              <a:alpha val="7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40" name="Rektangel 170"/>
          <p:cNvSpPr>
            <a:spLocks noChangeArrowheads="1"/>
          </p:cNvSpPr>
          <p:nvPr/>
        </p:nvSpPr>
        <p:spPr bwMode="auto">
          <a:xfrm>
            <a:off x="3360738" y="2676433"/>
            <a:ext cx="72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1200" b="1" i="0" u="none" strike="noStrike" kern="0" cap="none" spc="0" normalizeH="0" baseline="0" noProof="0">
                <a:ln>
                  <a:noFill/>
                </a:ln>
                <a:solidFill>
                  <a:prstClr val="black"/>
                </a:solidFill>
                <a:effectLst/>
                <a:uLnTx/>
                <a:uFillTx/>
                <a:latin typeface="+mn-lt"/>
                <a:cs typeface="Arial" panose="020B0604020202020204" pitchFamily="34" charset="0"/>
              </a:rPr>
              <a:t>PASIS</a:t>
            </a:r>
          </a:p>
        </p:txBody>
      </p:sp>
      <p:sp>
        <p:nvSpPr>
          <p:cNvPr id="441" name="Rektangel med rundade hörn 440"/>
          <p:cNvSpPr/>
          <p:nvPr/>
        </p:nvSpPr>
        <p:spPr bwMode="auto">
          <a:xfrm>
            <a:off x="2962275" y="2966946"/>
            <a:ext cx="747712" cy="725487"/>
          </a:xfrm>
          <a:prstGeom prst="roundRect">
            <a:avLst/>
          </a:prstGeom>
          <a:solidFill>
            <a:srgbClr val="FFD501">
              <a:alpha val="7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C00000"/>
              </a:solidFill>
              <a:effectLst/>
              <a:uLnTx/>
              <a:uFillTx/>
              <a:ea typeface="+mn-ea"/>
              <a:cs typeface="+mn-cs"/>
            </a:endParaRPr>
          </a:p>
        </p:txBody>
      </p:sp>
      <p:sp>
        <p:nvSpPr>
          <p:cNvPr id="442" name="Rektangel 172"/>
          <p:cNvSpPr>
            <a:spLocks noChangeArrowheads="1"/>
          </p:cNvSpPr>
          <p:nvPr/>
        </p:nvSpPr>
        <p:spPr bwMode="auto">
          <a:xfrm>
            <a:off x="2962275" y="3166971"/>
            <a:ext cx="72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1200" b="1" i="0" u="none" strike="noStrike" kern="0" cap="none" spc="0" normalizeH="0" baseline="0" noProof="0">
                <a:ln>
                  <a:noFill/>
                </a:ln>
                <a:solidFill>
                  <a:prstClr val="black"/>
                </a:solidFill>
                <a:effectLst/>
                <a:uLnTx/>
                <a:uFillTx/>
                <a:latin typeface="+mn-lt"/>
                <a:cs typeface="Arial" panose="020B0604020202020204" pitchFamily="34" charset="0"/>
              </a:rPr>
              <a:t>Melior</a:t>
            </a:r>
          </a:p>
        </p:txBody>
      </p:sp>
      <p:sp>
        <p:nvSpPr>
          <p:cNvPr id="443" name="Rektangel med rundade hörn 442"/>
          <p:cNvSpPr/>
          <p:nvPr/>
        </p:nvSpPr>
        <p:spPr bwMode="auto">
          <a:xfrm>
            <a:off x="3681412" y="3025683"/>
            <a:ext cx="746125" cy="727075"/>
          </a:xfrm>
          <a:prstGeom prst="roundRect">
            <a:avLst/>
          </a:prstGeom>
          <a:solidFill>
            <a:srgbClr val="FFD501">
              <a:alpha val="7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44" name="Rektangel 174"/>
          <p:cNvSpPr>
            <a:spLocks noChangeArrowheads="1"/>
          </p:cNvSpPr>
          <p:nvPr/>
        </p:nvSpPr>
        <p:spPr bwMode="auto">
          <a:xfrm>
            <a:off x="3654425" y="3225708"/>
            <a:ext cx="725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1200" b="1" i="0" u="none" strike="noStrike" kern="0" cap="none" spc="0" normalizeH="0" baseline="0" noProof="0">
                <a:ln>
                  <a:noFill/>
                </a:ln>
                <a:solidFill>
                  <a:prstClr val="black"/>
                </a:solidFill>
                <a:effectLst/>
                <a:uLnTx/>
                <a:uFillTx/>
                <a:latin typeface="+mn-lt"/>
                <a:cs typeface="Arial" panose="020B0604020202020204" pitchFamily="34" charset="0"/>
              </a:rPr>
              <a:t>PMO</a:t>
            </a:r>
          </a:p>
        </p:txBody>
      </p:sp>
      <p:sp>
        <p:nvSpPr>
          <p:cNvPr id="445" name="Rektangel med rundade hörn 444"/>
          <p:cNvSpPr/>
          <p:nvPr/>
        </p:nvSpPr>
        <p:spPr bwMode="auto">
          <a:xfrm>
            <a:off x="2162175" y="4670333"/>
            <a:ext cx="442913"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46" name="Rektangel 190"/>
          <p:cNvSpPr>
            <a:spLocks noChangeArrowheads="1"/>
          </p:cNvSpPr>
          <p:nvPr/>
        </p:nvSpPr>
        <p:spPr bwMode="auto">
          <a:xfrm>
            <a:off x="2171700" y="4689383"/>
            <a:ext cx="420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47" name="Rektangel med rundade hörn 446"/>
          <p:cNvSpPr/>
          <p:nvPr/>
        </p:nvSpPr>
        <p:spPr bwMode="auto">
          <a:xfrm>
            <a:off x="2520950" y="4767171"/>
            <a:ext cx="442913"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48" name="Rektangel 194"/>
          <p:cNvSpPr>
            <a:spLocks noChangeArrowheads="1"/>
          </p:cNvSpPr>
          <p:nvPr/>
        </p:nvSpPr>
        <p:spPr bwMode="auto">
          <a:xfrm>
            <a:off x="2530475" y="4786221"/>
            <a:ext cx="420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49" name="Rektangel med rundade hörn 448"/>
          <p:cNvSpPr/>
          <p:nvPr/>
        </p:nvSpPr>
        <p:spPr bwMode="auto">
          <a:xfrm>
            <a:off x="2786063" y="4889408"/>
            <a:ext cx="442912"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50" name="Rektangel 196"/>
          <p:cNvSpPr>
            <a:spLocks noChangeArrowheads="1"/>
          </p:cNvSpPr>
          <p:nvPr/>
        </p:nvSpPr>
        <p:spPr bwMode="auto">
          <a:xfrm>
            <a:off x="2795588" y="4908458"/>
            <a:ext cx="4206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51" name="Rektangel med rundade hörn 450"/>
          <p:cNvSpPr/>
          <p:nvPr/>
        </p:nvSpPr>
        <p:spPr bwMode="auto">
          <a:xfrm>
            <a:off x="2654300" y="5221196"/>
            <a:ext cx="442913"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52" name="Rektangel 198"/>
          <p:cNvSpPr>
            <a:spLocks noChangeArrowheads="1"/>
          </p:cNvSpPr>
          <p:nvPr/>
        </p:nvSpPr>
        <p:spPr bwMode="auto">
          <a:xfrm>
            <a:off x="2663825" y="5240246"/>
            <a:ext cx="420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53" name="Rektangel med rundade hörn 452"/>
          <p:cNvSpPr/>
          <p:nvPr/>
        </p:nvSpPr>
        <p:spPr bwMode="auto">
          <a:xfrm>
            <a:off x="3100388" y="5068796"/>
            <a:ext cx="441325" cy="220662"/>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54" name="Rektangel 200"/>
          <p:cNvSpPr>
            <a:spLocks noChangeArrowheads="1"/>
          </p:cNvSpPr>
          <p:nvPr/>
        </p:nvSpPr>
        <p:spPr bwMode="auto">
          <a:xfrm>
            <a:off x="3092450" y="5087846"/>
            <a:ext cx="4746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Kapris</a:t>
            </a:r>
          </a:p>
        </p:txBody>
      </p:sp>
      <p:sp>
        <p:nvSpPr>
          <p:cNvPr id="455" name="Rektangel med rundade hörn 454"/>
          <p:cNvSpPr/>
          <p:nvPr/>
        </p:nvSpPr>
        <p:spPr bwMode="auto">
          <a:xfrm>
            <a:off x="3213100" y="4813208"/>
            <a:ext cx="442913" cy="220663"/>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56" name="Rektangel 202"/>
          <p:cNvSpPr>
            <a:spLocks noChangeArrowheads="1"/>
          </p:cNvSpPr>
          <p:nvPr/>
        </p:nvSpPr>
        <p:spPr bwMode="auto">
          <a:xfrm>
            <a:off x="3222625" y="4832258"/>
            <a:ext cx="420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57" name="Rektangel med rundade hörn 456"/>
          <p:cNvSpPr/>
          <p:nvPr/>
        </p:nvSpPr>
        <p:spPr bwMode="auto">
          <a:xfrm>
            <a:off x="3457575" y="5118008"/>
            <a:ext cx="442913"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58" name="Rektangel 204"/>
          <p:cNvSpPr>
            <a:spLocks noChangeArrowheads="1"/>
          </p:cNvSpPr>
          <p:nvPr/>
        </p:nvSpPr>
        <p:spPr bwMode="auto">
          <a:xfrm>
            <a:off x="3467100" y="5137058"/>
            <a:ext cx="420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59" name="Rektangel med rundade hörn 458"/>
          <p:cNvSpPr/>
          <p:nvPr/>
        </p:nvSpPr>
        <p:spPr bwMode="auto">
          <a:xfrm>
            <a:off x="3875088" y="5248183"/>
            <a:ext cx="442912"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60" name="Rektangel 206"/>
          <p:cNvSpPr>
            <a:spLocks noChangeArrowheads="1"/>
          </p:cNvSpPr>
          <p:nvPr/>
        </p:nvSpPr>
        <p:spPr bwMode="auto">
          <a:xfrm>
            <a:off x="3884613" y="5267233"/>
            <a:ext cx="4508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RSVD</a:t>
            </a:r>
          </a:p>
        </p:txBody>
      </p:sp>
      <p:sp>
        <p:nvSpPr>
          <p:cNvPr id="461" name="Rektangel med rundade hörn 460"/>
          <p:cNvSpPr/>
          <p:nvPr/>
        </p:nvSpPr>
        <p:spPr bwMode="auto">
          <a:xfrm>
            <a:off x="3516313" y="4719546"/>
            <a:ext cx="442912"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62" name="Rektangel 210"/>
          <p:cNvSpPr>
            <a:spLocks noChangeArrowheads="1"/>
          </p:cNvSpPr>
          <p:nvPr/>
        </p:nvSpPr>
        <p:spPr bwMode="auto">
          <a:xfrm>
            <a:off x="3525838" y="4738596"/>
            <a:ext cx="4206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63" name="Rektangel med rundade hörn 462"/>
          <p:cNvSpPr/>
          <p:nvPr/>
        </p:nvSpPr>
        <p:spPr bwMode="auto">
          <a:xfrm>
            <a:off x="4075113" y="5025933"/>
            <a:ext cx="442912"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64" name="Rektangel 212"/>
          <p:cNvSpPr>
            <a:spLocks noChangeArrowheads="1"/>
          </p:cNvSpPr>
          <p:nvPr/>
        </p:nvSpPr>
        <p:spPr bwMode="auto">
          <a:xfrm>
            <a:off x="4084638" y="5044983"/>
            <a:ext cx="4206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65" name="Rektangel med rundade hörn 464"/>
          <p:cNvSpPr/>
          <p:nvPr/>
        </p:nvSpPr>
        <p:spPr bwMode="auto">
          <a:xfrm>
            <a:off x="2000250" y="5210083"/>
            <a:ext cx="442913"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66" name="Rektangel 214"/>
          <p:cNvSpPr>
            <a:spLocks noChangeArrowheads="1"/>
          </p:cNvSpPr>
          <p:nvPr/>
        </p:nvSpPr>
        <p:spPr bwMode="auto">
          <a:xfrm>
            <a:off x="2009775" y="5229133"/>
            <a:ext cx="419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DB</a:t>
            </a:r>
          </a:p>
        </p:txBody>
      </p:sp>
      <p:sp>
        <p:nvSpPr>
          <p:cNvPr id="467" name="Rektangel med rundade hörn 466"/>
          <p:cNvSpPr/>
          <p:nvPr/>
        </p:nvSpPr>
        <p:spPr bwMode="auto">
          <a:xfrm>
            <a:off x="2492375" y="5375183"/>
            <a:ext cx="442913"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68" name="Rektangel 216"/>
          <p:cNvSpPr>
            <a:spLocks noChangeArrowheads="1"/>
          </p:cNvSpPr>
          <p:nvPr/>
        </p:nvSpPr>
        <p:spPr bwMode="auto">
          <a:xfrm>
            <a:off x="2398713" y="5386296"/>
            <a:ext cx="628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Win IVF</a:t>
            </a:r>
          </a:p>
        </p:txBody>
      </p:sp>
      <p:sp>
        <p:nvSpPr>
          <p:cNvPr id="469" name="Rektangel med rundade hörn 468"/>
          <p:cNvSpPr/>
          <p:nvPr/>
        </p:nvSpPr>
        <p:spPr bwMode="auto">
          <a:xfrm>
            <a:off x="2236788" y="5032283"/>
            <a:ext cx="442912"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70" name="Rektangel 192"/>
          <p:cNvSpPr>
            <a:spLocks noChangeArrowheads="1"/>
          </p:cNvSpPr>
          <p:nvPr/>
        </p:nvSpPr>
        <p:spPr bwMode="auto">
          <a:xfrm>
            <a:off x="2246313" y="5051333"/>
            <a:ext cx="4206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Filur</a:t>
            </a:r>
          </a:p>
        </p:txBody>
      </p:sp>
      <p:sp>
        <p:nvSpPr>
          <p:cNvPr id="471" name="Rektangel med rundade hörn 470"/>
          <p:cNvSpPr/>
          <p:nvPr/>
        </p:nvSpPr>
        <p:spPr bwMode="auto">
          <a:xfrm>
            <a:off x="3754438" y="4892583"/>
            <a:ext cx="479425" cy="222250"/>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72" name="Rektangel 208"/>
          <p:cNvSpPr>
            <a:spLocks noChangeArrowheads="1"/>
          </p:cNvSpPr>
          <p:nvPr/>
        </p:nvSpPr>
        <p:spPr bwMode="auto">
          <a:xfrm>
            <a:off x="3697288" y="4914808"/>
            <a:ext cx="615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RIV RAV</a:t>
            </a:r>
          </a:p>
        </p:txBody>
      </p:sp>
      <p:sp>
        <p:nvSpPr>
          <p:cNvPr id="473" name="Rektangel med rundade hörn 472"/>
          <p:cNvSpPr/>
          <p:nvPr/>
        </p:nvSpPr>
        <p:spPr bwMode="auto">
          <a:xfrm>
            <a:off x="4067175" y="4713196"/>
            <a:ext cx="442913" cy="220662"/>
          </a:xfrm>
          <a:prstGeom prst="roundRect">
            <a:avLst/>
          </a:prstGeom>
          <a:solidFill>
            <a:srgbClr val="D9EAED">
              <a:alpha val="45000"/>
            </a:srgbClr>
          </a:solidFill>
          <a:ln w="19050" cap="flat" cmpd="sng" algn="ctr">
            <a:solidFill>
              <a:srgbClr val="B3D6DC"/>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74" name="Rektangel 218"/>
          <p:cNvSpPr>
            <a:spLocks noChangeArrowheads="1"/>
          </p:cNvSpPr>
          <p:nvPr/>
        </p:nvSpPr>
        <p:spPr bwMode="auto">
          <a:xfrm>
            <a:off x="3971925" y="4716371"/>
            <a:ext cx="6318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Sia View</a:t>
            </a:r>
          </a:p>
        </p:txBody>
      </p:sp>
      <p:sp>
        <p:nvSpPr>
          <p:cNvPr id="475" name="Rektangel med rundade hörn 474"/>
          <p:cNvSpPr/>
          <p:nvPr/>
        </p:nvSpPr>
        <p:spPr bwMode="auto">
          <a:xfrm>
            <a:off x="5635625" y="1750921"/>
            <a:ext cx="527050" cy="512762"/>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76" name="Rektangel 220"/>
          <p:cNvSpPr>
            <a:spLocks noChangeArrowheads="1"/>
          </p:cNvSpPr>
          <p:nvPr/>
        </p:nvSpPr>
        <p:spPr bwMode="auto">
          <a:xfrm>
            <a:off x="5564188" y="1890621"/>
            <a:ext cx="6492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Hälsodeb</a:t>
            </a:r>
          </a:p>
        </p:txBody>
      </p:sp>
      <p:sp>
        <p:nvSpPr>
          <p:cNvPr id="477" name="Rektangel med rundade hörn 476"/>
          <p:cNvSpPr/>
          <p:nvPr/>
        </p:nvSpPr>
        <p:spPr bwMode="auto">
          <a:xfrm>
            <a:off x="5148263" y="1806483"/>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78" name="Rektangel 222"/>
          <p:cNvSpPr>
            <a:spLocks noChangeArrowheads="1"/>
          </p:cNvSpPr>
          <p:nvPr/>
        </p:nvSpPr>
        <p:spPr bwMode="auto">
          <a:xfrm>
            <a:off x="5076825" y="1908083"/>
            <a:ext cx="668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Andra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landsting</a:t>
            </a:r>
          </a:p>
        </p:txBody>
      </p:sp>
      <p:sp>
        <p:nvSpPr>
          <p:cNvPr id="479" name="Rektangel med rundade hörn 478"/>
          <p:cNvSpPr/>
          <p:nvPr/>
        </p:nvSpPr>
        <p:spPr bwMode="auto">
          <a:xfrm>
            <a:off x="5535613" y="2243046"/>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80" name="Rektangel 224"/>
          <p:cNvSpPr>
            <a:spLocks noChangeArrowheads="1"/>
          </p:cNvSpPr>
          <p:nvPr/>
        </p:nvSpPr>
        <p:spPr bwMode="auto">
          <a:xfrm>
            <a:off x="5540375" y="2409733"/>
            <a:ext cx="512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PKS</a:t>
            </a:r>
          </a:p>
        </p:txBody>
      </p:sp>
      <p:sp>
        <p:nvSpPr>
          <p:cNvPr id="481" name="Rektangel 226"/>
          <p:cNvSpPr>
            <a:spLocks noChangeArrowheads="1"/>
          </p:cNvSpPr>
          <p:nvPr/>
        </p:nvSpPr>
        <p:spPr bwMode="auto">
          <a:xfrm>
            <a:off x="5629275" y="1538196"/>
            <a:ext cx="582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HSAvtal</a:t>
            </a:r>
          </a:p>
        </p:txBody>
      </p:sp>
      <p:sp>
        <p:nvSpPr>
          <p:cNvPr id="482" name="Rektangel med rundade hörn 481"/>
          <p:cNvSpPr/>
          <p:nvPr/>
        </p:nvSpPr>
        <p:spPr bwMode="auto">
          <a:xfrm>
            <a:off x="6008688" y="1989046"/>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83" name="Rektangel 228"/>
          <p:cNvSpPr>
            <a:spLocks noChangeArrowheads="1"/>
          </p:cNvSpPr>
          <p:nvPr/>
        </p:nvSpPr>
        <p:spPr bwMode="auto">
          <a:xfrm>
            <a:off x="6013450" y="2155733"/>
            <a:ext cx="5127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PRIVA</a:t>
            </a:r>
          </a:p>
        </p:txBody>
      </p:sp>
      <p:sp>
        <p:nvSpPr>
          <p:cNvPr id="484" name="Rektangel med rundade hörn 483"/>
          <p:cNvSpPr/>
          <p:nvPr/>
        </p:nvSpPr>
        <p:spPr bwMode="auto">
          <a:xfrm>
            <a:off x="6075363" y="1642971"/>
            <a:ext cx="527050" cy="512762"/>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85" name="Rektangel 230"/>
          <p:cNvSpPr>
            <a:spLocks noChangeArrowheads="1"/>
          </p:cNvSpPr>
          <p:nvPr/>
        </p:nvSpPr>
        <p:spPr bwMode="auto">
          <a:xfrm>
            <a:off x="6008688" y="1760446"/>
            <a:ext cx="6365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Vård-fakturering</a:t>
            </a:r>
          </a:p>
        </p:txBody>
      </p:sp>
      <p:sp>
        <p:nvSpPr>
          <p:cNvPr id="486" name="Rektangel med rundade hörn 485"/>
          <p:cNvSpPr/>
          <p:nvPr/>
        </p:nvSpPr>
        <p:spPr bwMode="auto">
          <a:xfrm>
            <a:off x="5970588" y="2436721"/>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87" name="Rektangel 232"/>
          <p:cNvSpPr>
            <a:spLocks noChangeArrowheads="1"/>
          </p:cNvSpPr>
          <p:nvPr/>
        </p:nvSpPr>
        <p:spPr bwMode="auto">
          <a:xfrm>
            <a:off x="5969000" y="2597058"/>
            <a:ext cx="552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Piraten</a:t>
            </a:r>
          </a:p>
        </p:txBody>
      </p:sp>
      <p:sp>
        <p:nvSpPr>
          <p:cNvPr id="488" name="Rektangel med rundade hörn 487"/>
          <p:cNvSpPr/>
          <p:nvPr/>
        </p:nvSpPr>
        <p:spPr bwMode="auto">
          <a:xfrm>
            <a:off x="5080000" y="2260508"/>
            <a:ext cx="527050" cy="512763"/>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89" name="Rektangel 234"/>
          <p:cNvSpPr>
            <a:spLocks noChangeArrowheads="1"/>
          </p:cNvSpPr>
          <p:nvPr/>
        </p:nvSpPr>
        <p:spPr bwMode="auto">
          <a:xfrm>
            <a:off x="5078413" y="2422433"/>
            <a:ext cx="552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DRG</a:t>
            </a:r>
          </a:p>
        </p:txBody>
      </p:sp>
      <p:sp>
        <p:nvSpPr>
          <p:cNvPr id="490" name="Rektangel med rundade hörn 489"/>
          <p:cNvSpPr/>
          <p:nvPr/>
        </p:nvSpPr>
        <p:spPr bwMode="auto">
          <a:xfrm>
            <a:off x="6357938" y="2212883"/>
            <a:ext cx="527050" cy="511175"/>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91" name="Rektangel 236"/>
          <p:cNvSpPr>
            <a:spLocks noChangeArrowheads="1"/>
          </p:cNvSpPr>
          <p:nvPr/>
        </p:nvSpPr>
        <p:spPr bwMode="auto">
          <a:xfrm>
            <a:off x="6356350" y="2373221"/>
            <a:ext cx="552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ACG</a:t>
            </a:r>
          </a:p>
        </p:txBody>
      </p:sp>
      <p:sp>
        <p:nvSpPr>
          <p:cNvPr id="492" name="Rektangel med rundade hörn 491"/>
          <p:cNvSpPr/>
          <p:nvPr/>
        </p:nvSpPr>
        <p:spPr bwMode="auto">
          <a:xfrm>
            <a:off x="5559425" y="2720883"/>
            <a:ext cx="528638" cy="512763"/>
          </a:xfrm>
          <a:prstGeom prst="roundRect">
            <a:avLst/>
          </a:prstGeom>
          <a:solidFill>
            <a:srgbClr val="EEDFB5">
              <a:alpha val="6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93" name="Rektangel 238"/>
          <p:cNvSpPr>
            <a:spLocks noChangeArrowheads="1"/>
          </p:cNvSpPr>
          <p:nvPr/>
        </p:nvSpPr>
        <p:spPr bwMode="auto">
          <a:xfrm>
            <a:off x="5497513" y="2814546"/>
            <a:ext cx="646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Cost-</a:t>
            </a:r>
            <a:b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b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perform</a:t>
            </a:r>
          </a:p>
        </p:txBody>
      </p:sp>
      <p:sp>
        <p:nvSpPr>
          <p:cNvPr id="494" name="Rektangel med rundade hörn 493"/>
          <p:cNvSpPr/>
          <p:nvPr/>
        </p:nvSpPr>
        <p:spPr bwMode="auto">
          <a:xfrm>
            <a:off x="5884863" y="3106646"/>
            <a:ext cx="423862"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95" name="Rektangel 241"/>
          <p:cNvSpPr>
            <a:spLocks noChangeArrowheads="1"/>
          </p:cNvSpPr>
          <p:nvPr/>
        </p:nvSpPr>
        <p:spPr bwMode="auto">
          <a:xfrm>
            <a:off x="5865813" y="3151096"/>
            <a:ext cx="5211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496" name="Rektangel med rundade hörn 495"/>
          <p:cNvSpPr/>
          <p:nvPr/>
        </p:nvSpPr>
        <p:spPr bwMode="auto">
          <a:xfrm>
            <a:off x="6173788" y="3232058"/>
            <a:ext cx="423862"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97" name="Rektangel 243"/>
          <p:cNvSpPr>
            <a:spLocks noChangeArrowheads="1"/>
          </p:cNvSpPr>
          <p:nvPr/>
        </p:nvSpPr>
        <p:spPr bwMode="auto">
          <a:xfrm>
            <a:off x="6154738" y="3274921"/>
            <a:ext cx="5211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498" name="Rektangel med rundade hörn 497"/>
          <p:cNvSpPr/>
          <p:nvPr/>
        </p:nvSpPr>
        <p:spPr bwMode="auto">
          <a:xfrm>
            <a:off x="5872163" y="3390808"/>
            <a:ext cx="423862"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499" name="Rektangel 245"/>
          <p:cNvSpPr>
            <a:spLocks noChangeArrowheads="1"/>
          </p:cNvSpPr>
          <p:nvPr/>
        </p:nvSpPr>
        <p:spPr bwMode="auto">
          <a:xfrm>
            <a:off x="5853113" y="3433671"/>
            <a:ext cx="5211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500" name="Rektangel med rundade hörn 499"/>
          <p:cNvSpPr/>
          <p:nvPr/>
        </p:nvSpPr>
        <p:spPr bwMode="auto">
          <a:xfrm>
            <a:off x="6148388" y="3498758"/>
            <a:ext cx="423862"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01" name="Rektangel 247"/>
          <p:cNvSpPr>
            <a:spLocks noChangeArrowheads="1"/>
          </p:cNvSpPr>
          <p:nvPr/>
        </p:nvSpPr>
        <p:spPr bwMode="auto">
          <a:xfrm>
            <a:off x="6129338" y="3541621"/>
            <a:ext cx="52111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Kvalitets-register</a:t>
            </a:r>
          </a:p>
        </p:txBody>
      </p:sp>
      <p:sp>
        <p:nvSpPr>
          <p:cNvPr id="502" name="Rektangel med rundade hörn 501"/>
          <p:cNvSpPr/>
          <p:nvPr/>
        </p:nvSpPr>
        <p:spPr bwMode="auto">
          <a:xfrm>
            <a:off x="6475412" y="3111408"/>
            <a:ext cx="503823"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03" name="Rektangel 249"/>
          <p:cNvSpPr>
            <a:spLocks noChangeArrowheads="1"/>
          </p:cNvSpPr>
          <p:nvPr/>
        </p:nvSpPr>
        <p:spPr bwMode="auto">
          <a:xfrm>
            <a:off x="6432551" y="3155858"/>
            <a:ext cx="4968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504" name="Rektangel med rundade hörn 503"/>
          <p:cNvSpPr/>
          <p:nvPr/>
        </p:nvSpPr>
        <p:spPr bwMode="auto">
          <a:xfrm>
            <a:off x="6719888" y="3236821"/>
            <a:ext cx="466725"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05" name="Rektangel 251"/>
          <p:cNvSpPr>
            <a:spLocks noChangeArrowheads="1"/>
          </p:cNvSpPr>
          <p:nvPr/>
        </p:nvSpPr>
        <p:spPr bwMode="auto">
          <a:xfrm>
            <a:off x="6700838" y="3281271"/>
            <a:ext cx="5000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506" name="Rektangel med rundade hörn 505"/>
          <p:cNvSpPr/>
          <p:nvPr/>
        </p:nvSpPr>
        <p:spPr bwMode="auto">
          <a:xfrm>
            <a:off x="6462713" y="3395571"/>
            <a:ext cx="423862"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07" name="Rektangel 253"/>
          <p:cNvSpPr>
            <a:spLocks noChangeArrowheads="1"/>
          </p:cNvSpPr>
          <p:nvPr/>
        </p:nvSpPr>
        <p:spPr bwMode="auto">
          <a:xfrm>
            <a:off x="6443663" y="3440021"/>
            <a:ext cx="5228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508" name="Rektangel med rundade hörn 507"/>
          <p:cNvSpPr/>
          <p:nvPr/>
        </p:nvSpPr>
        <p:spPr bwMode="auto">
          <a:xfrm>
            <a:off x="6602413" y="2893921"/>
            <a:ext cx="466725" cy="333375"/>
          </a:xfrm>
          <a:prstGeom prst="roundRect">
            <a:avLst/>
          </a:prstGeom>
          <a:solidFill>
            <a:srgbClr val="E7E6E6">
              <a:lumMod val="50000"/>
              <a:alpha val="28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09" name="Rektangel 257"/>
          <p:cNvSpPr>
            <a:spLocks noChangeArrowheads="1"/>
          </p:cNvSpPr>
          <p:nvPr/>
        </p:nvSpPr>
        <p:spPr bwMode="auto">
          <a:xfrm>
            <a:off x="6583363" y="2938371"/>
            <a:ext cx="4927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Kvalitets-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510" name="Rektangel med rundade hörn 509"/>
          <p:cNvSpPr/>
          <p:nvPr/>
        </p:nvSpPr>
        <p:spPr bwMode="auto">
          <a:xfrm>
            <a:off x="5330825" y="3606708"/>
            <a:ext cx="442913" cy="430213"/>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11" name="Rektangel 259"/>
          <p:cNvSpPr>
            <a:spLocks noChangeArrowheads="1"/>
          </p:cNvSpPr>
          <p:nvPr/>
        </p:nvSpPr>
        <p:spPr bwMode="auto">
          <a:xfrm>
            <a:off x="5267325" y="3701958"/>
            <a:ext cx="568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Befolknings-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register</a:t>
            </a:r>
          </a:p>
        </p:txBody>
      </p:sp>
      <p:sp>
        <p:nvSpPr>
          <p:cNvPr id="512" name="Rektangel med rundade hörn 511"/>
          <p:cNvSpPr/>
          <p:nvPr/>
        </p:nvSpPr>
        <p:spPr bwMode="auto">
          <a:xfrm>
            <a:off x="5694363" y="3833721"/>
            <a:ext cx="406400" cy="3937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13" name="Rektangel 261"/>
          <p:cNvSpPr>
            <a:spLocks noChangeArrowheads="1"/>
          </p:cNvSpPr>
          <p:nvPr/>
        </p:nvSpPr>
        <p:spPr bwMode="auto">
          <a:xfrm>
            <a:off x="5680075" y="3927383"/>
            <a:ext cx="4429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NPÖ</a:t>
            </a:r>
          </a:p>
        </p:txBody>
      </p:sp>
      <p:sp>
        <p:nvSpPr>
          <p:cNvPr id="514" name="Rektangel med rundade hörn 513"/>
          <p:cNvSpPr/>
          <p:nvPr/>
        </p:nvSpPr>
        <p:spPr bwMode="auto">
          <a:xfrm>
            <a:off x="6040438" y="3747996"/>
            <a:ext cx="404812" cy="3937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15" name="Rektangel 263"/>
          <p:cNvSpPr>
            <a:spLocks noChangeArrowheads="1"/>
          </p:cNvSpPr>
          <p:nvPr/>
        </p:nvSpPr>
        <p:spPr bwMode="auto">
          <a:xfrm>
            <a:off x="6024563" y="3841658"/>
            <a:ext cx="442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1177</a:t>
            </a:r>
          </a:p>
        </p:txBody>
      </p:sp>
      <p:sp>
        <p:nvSpPr>
          <p:cNvPr id="516" name="Rektangel med rundade hörn 515"/>
          <p:cNvSpPr/>
          <p:nvPr/>
        </p:nvSpPr>
        <p:spPr bwMode="auto">
          <a:xfrm>
            <a:off x="5959475" y="4076608"/>
            <a:ext cx="404813" cy="3937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17" name="Rektangel 265"/>
          <p:cNvSpPr>
            <a:spLocks noChangeArrowheads="1"/>
          </p:cNvSpPr>
          <p:nvPr/>
        </p:nvSpPr>
        <p:spPr bwMode="auto">
          <a:xfrm>
            <a:off x="5915025" y="4175033"/>
            <a:ext cx="514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E-recept</a:t>
            </a:r>
          </a:p>
        </p:txBody>
      </p:sp>
      <p:sp>
        <p:nvSpPr>
          <p:cNvPr id="518" name="Rektangel med rundade hörn 517"/>
          <p:cNvSpPr/>
          <p:nvPr/>
        </p:nvSpPr>
        <p:spPr bwMode="auto">
          <a:xfrm>
            <a:off x="5448300" y="3981358"/>
            <a:ext cx="406400" cy="3937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19" name="Rektangel 267"/>
          <p:cNvSpPr>
            <a:spLocks noChangeArrowheads="1"/>
          </p:cNvSpPr>
          <p:nvPr/>
        </p:nvSpPr>
        <p:spPr bwMode="auto">
          <a:xfrm>
            <a:off x="5405438" y="4078196"/>
            <a:ext cx="514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800" b="1" i="0" u="none" strike="noStrike" kern="0" cap="none" spc="0" normalizeH="0" baseline="0" noProof="0">
                <a:ln>
                  <a:noFill/>
                </a:ln>
                <a:solidFill>
                  <a:prstClr val="black"/>
                </a:solidFill>
                <a:effectLst/>
                <a:uLnTx/>
                <a:uFillTx/>
                <a:latin typeface="+mn-lt"/>
                <a:cs typeface="Arial" panose="020B0604020202020204" pitchFamily="34" charset="0"/>
              </a:rPr>
              <a:t>SIL</a:t>
            </a:r>
          </a:p>
        </p:txBody>
      </p:sp>
      <p:sp>
        <p:nvSpPr>
          <p:cNvPr id="520" name="Rektangel med rundade hörn 519"/>
          <p:cNvSpPr/>
          <p:nvPr/>
        </p:nvSpPr>
        <p:spPr bwMode="auto">
          <a:xfrm>
            <a:off x="5099050" y="3955958"/>
            <a:ext cx="442913" cy="430213"/>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21" name="Rektangel 271"/>
          <p:cNvSpPr>
            <a:spLocks noChangeArrowheads="1"/>
          </p:cNvSpPr>
          <p:nvPr/>
        </p:nvSpPr>
        <p:spPr bwMode="auto">
          <a:xfrm>
            <a:off x="5033963" y="4049621"/>
            <a:ext cx="569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Triage-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handbok</a:t>
            </a:r>
          </a:p>
        </p:txBody>
      </p:sp>
      <p:sp>
        <p:nvSpPr>
          <p:cNvPr id="522" name="Rektangel med rundade hörn 521"/>
          <p:cNvSpPr/>
          <p:nvPr/>
        </p:nvSpPr>
        <p:spPr bwMode="auto">
          <a:xfrm>
            <a:off x="5345113" y="4211546"/>
            <a:ext cx="404812" cy="3937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23" name="Rektangel 273"/>
          <p:cNvSpPr>
            <a:spLocks noChangeArrowheads="1"/>
          </p:cNvSpPr>
          <p:nvPr/>
        </p:nvSpPr>
        <p:spPr bwMode="auto">
          <a:xfrm>
            <a:off x="5330825" y="4305208"/>
            <a:ext cx="4429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700" b="1" i="0" u="none" strike="noStrike" kern="0" cap="none" spc="0" normalizeH="0" baseline="0" noProof="0">
                <a:ln>
                  <a:noFill/>
                </a:ln>
                <a:solidFill>
                  <a:prstClr val="black"/>
                </a:solidFill>
                <a:effectLst/>
                <a:uLnTx/>
                <a:uFillTx/>
                <a:latin typeface="+mn-lt"/>
                <a:cs typeface="Arial" panose="020B0604020202020204" pitchFamily="34" charset="0"/>
              </a:rPr>
              <a:t>HSA</a:t>
            </a:r>
          </a:p>
        </p:txBody>
      </p:sp>
      <p:sp>
        <p:nvSpPr>
          <p:cNvPr id="524" name="Rektangel med rundade hörn 523"/>
          <p:cNvSpPr/>
          <p:nvPr/>
        </p:nvSpPr>
        <p:spPr bwMode="auto">
          <a:xfrm>
            <a:off x="5670550" y="4203608"/>
            <a:ext cx="406400" cy="3937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25" name="Rektangel 277"/>
          <p:cNvSpPr>
            <a:spLocks noChangeArrowheads="1"/>
          </p:cNvSpPr>
          <p:nvPr/>
        </p:nvSpPr>
        <p:spPr bwMode="auto">
          <a:xfrm>
            <a:off x="5627688" y="4300446"/>
            <a:ext cx="5143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Pascal</a:t>
            </a:r>
          </a:p>
        </p:txBody>
      </p:sp>
      <p:sp>
        <p:nvSpPr>
          <p:cNvPr id="526" name="Rektangel med rundade hörn 525"/>
          <p:cNvSpPr/>
          <p:nvPr/>
        </p:nvSpPr>
        <p:spPr bwMode="auto">
          <a:xfrm>
            <a:off x="6316663" y="3928971"/>
            <a:ext cx="441325" cy="3429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27" name="Rektangel 279"/>
          <p:cNvSpPr>
            <a:spLocks noChangeArrowheads="1"/>
          </p:cNvSpPr>
          <p:nvPr/>
        </p:nvSpPr>
        <p:spPr bwMode="auto">
          <a:xfrm>
            <a:off x="6251575" y="3973421"/>
            <a:ext cx="5699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Infektions-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verktyg</a:t>
            </a:r>
          </a:p>
        </p:txBody>
      </p:sp>
      <p:sp>
        <p:nvSpPr>
          <p:cNvPr id="528" name="Rektangel med rundade hörn 527"/>
          <p:cNvSpPr/>
          <p:nvPr/>
        </p:nvSpPr>
        <p:spPr bwMode="auto">
          <a:xfrm>
            <a:off x="6251575" y="4222658"/>
            <a:ext cx="406400" cy="395288"/>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29" name="Rektangel 281"/>
          <p:cNvSpPr>
            <a:spLocks noChangeArrowheads="1"/>
          </p:cNvSpPr>
          <p:nvPr/>
        </p:nvSpPr>
        <p:spPr bwMode="auto">
          <a:xfrm>
            <a:off x="6208713" y="4321083"/>
            <a:ext cx="514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Auricula</a:t>
            </a:r>
          </a:p>
        </p:txBody>
      </p:sp>
      <p:sp>
        <p:nvSpPr>
          <p:cNvPr id="530" name="Rektangel med rundade hörn 529"/>
          <p:cNvSpPr/>
          <p:nvPr/>
        </p:nvSpPr>
        <p:spPr bwMode="auto">
          <a:xfrm>
            <a:off x="5946775" y="4438558"/>
            <a:ext cx="442913" cy="342900"/>
          </a:xfrm>
          <a:prstGeom prst="roundRect">
            <a:avLst/>
          </a:prstGeom>
          <a:solidFill>
            <a:srgbClr val="E7E6E6">
              <a:lumMod val="50000"/>
              <a:alpha val="56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31" name="Rektangel 283"/>
          <p:cNvSpPr>
            <a:spLocks noChangeArrowheads="1"/>
          </p:cNvSpPr>
          <p:nvPr/>
        </p:nvSpPr>
        <p:spPr bwMode="auto">
          <a:xfrm>
            <a:off x="5883275" y="4484596"/>
            <a:ext cx="568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Intygs-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modulen</a:t>
            </a:r>
          </a:p>
        </p:txBody>
      </p:sp>
      <p:sp>
        <p:nvSpPr>
          <p:cNvPr id="532" name="Rektangel med rundade hörn 531"/>
          <p:cNvSpPr/>
          <p:nvPr/>
        </p:nvSpPr>
        <p:spPr bwMode="auto">
          <a:xfrm>
            <a:off x="4602163" y="4509996"/>
            <a:ext cx="442912" cy="43021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33" name="Rektangel 532"/>
          <p:cNvSpPr/>
          <p:nvPr/>
        </p:nvSpPr>
        <p:spPr bwMode="auto">
          <a:xfrm>
            <a:off x="4568825" y="4573496"/>
            <a:ext cx="511175" cy="292100"/>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HR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Fönster</a:t>
            </a:r>
          </a:p>
        </p:txBody>
      </p:sp>
      <p:sp>
        <p:nvSpPr>
          <p:cNvPr id="534" name="Rektangel med rundade hörn 533"/>
          <p:cNvSpPr/>
          <p:nvPr/>
        </p:nvSpPr>
        <p:spPr bwMode="auto">
          <a:xfrm>
            <a:off x="4976813" y="4616358"/>
            <a:ext cx="442912"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35" name="Rektangel 534"/>
          <p:cNvSpPr/>
          <p:nvPr/>
        </p:nvSpPr>
        <p:spPr bwMode="auto">
          <a:xfrm>
            <a:off x="4943475" y="4679858"/>
            <a:ext cx="511175" cy="292100"/>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Kund-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register</a:t>
            </a:r>
          </a:p>
        </p:txBody>
      </p:sp>
      <p:sp>
        <p:nvSpPr>
          <p:cNvPr id="536" name="Rektangel med rundade hörn 535"/>
          <p:cNvSpPr/>
          <p:nvPr/>
        </p:nvSpPr>
        <p:spPr bwMode="auto">
          <a:xfrm>
            <a:off x="4826000" y="4852896"/>
            <a:ext cx="441325" cy="43021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37" name="Rektangel 536"/>
          <p:cNvSpPr/>
          <p:nvPr/>
        </p:nvSpPr>
        <p:spPr bwMode="auto">
          <a:xfrm>
            <a:off x="4792663" y="4917983"/>
            <a:ext cx="511175" cy="292100"/>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Sesam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LMN</a:t>
            </a:r>
          </a:p>
        </p:txBody>
      </p:sp>
      <p:sp>
        <p:nvSpPr>
          <p:cNvPr id="538" name="Rektangel med rundade hörn 537"/>
          <p:cNvSpPr/>
          <p:nvPr/>
        </p:nvSpPr>
        <p:spPr bwMode="auto">
          <a:xfrm>
            <a:off x="4770438" y="5160871"/>
            <a:ext cx="441325" cy="43021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39" name="Rektangel 538"/>
          <p:cNvSpPr/>
          <p:nvPr/>
        </p:nvSpPr>
        <p:spPr bwMode="auto">
          <a:xfrm>
            <a:off x="4700588" y="5225958"/>
            <a:ext cx="587375" cy="292100"/>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Skåne-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katalogen</a:t>
            </a:r>
          </a:p>
        </p:txBody>
      </p:sp>
      <p:sp>
        <p:nvSpPr>
          <p:cNvPr id="540" name="Rektangel med rundade hörn 539"/>
          <p:cNvSpPr/>
          <p:nvPr/>
        </p:nvSpPr>
        <p:spPr bwMode="auto">
          <a:xfrm>
            <a:off x="5275263" y="5224371"/>
            <a:ext cx="442912" cy="43021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41" name="Rektangel 295"/>
          <p:cNvSpPr>
            <a:spLocks noChangeArrowheads="1"/>
          </p:cNvSpPr>
          <p:nvPr/>
        </p:nvSpPr>
        <p:spPr bwMode="auto">
          <a:xfrm>
            <a:off x="5191125" y="5308508"/>
            <a:ext cx="611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Marknads-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platsen</a:t>
            </a:r>
          </a:p>
        </p:txBody>
      </p:sp>
      <p:sp>
        <p:nvSpPr>
          <p:cNvPr id="542" name="Rektangel med rundade hörn 541"/>
          <p:cNvSpPr/>
          <p:nvPr/>
        </p:nvSpPr>
        <p:spPr bwMode="auto">
          <a:xfrm>
            <a:off x="5563553" y="4941386"/>
            <a:ext cx="442912"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43" name="Rektangel 542"/>
          <p:cNvSpPr/>
          <p:nvPr/>
        </p:nvSpPr>
        <p:spPr bwMode="auto">
          <a:xfrm>
            <a:off x="5467668" y="5037046"/>
            <a:ext cx="641350" cy="1923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err="1">
                <a:ln>
                  <a:noFill/>
                </a:ln>
                <a:solidFill>
                  <a:prstClr val="black"/>
                </a:solidFill>
                <a:effectLst/>
                <a:uLnTx/>
                <a:uFillTx/>
                <a:cs typeface="Arial" panose="020B0604020202020204" pitchFamily="34" charset="0"/>
              </a:rPr>
              <a:t>QlikView</a:t>
            </a:r>
            <a:endParaRPr kumimoji="0" lang="sv-SE" sz="65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4" name="Rektangel med rundade hörn 543"/>
          <p:cNvSpPr/>
          <p:nvPr/>
        </p:nvSpPr>
        <p:spPr bwMode="auto">
          <a:xfrm>
            <a:off x="5881688" y="5241833"/>
            <a:ext cx="442912"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45" name="Rektangel 544"/>
          <p:cNvSpPr/>
          <p:nvPr/>
        </p:nvSpPr>
        <p:spPr bwMode="auto">
          <a:xfrm>
            <a:off x="5881688" y="5370421"/>
            <a:ext cx="442912" cy="19208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a:ln>
                  <a:noFill/>
                </a:ln>
                <a:solidFill>
                  <a:prstClr val="black"/>
                </a:solidFill>
                <a:effectLst/>
                <a:uLnTx/>
                <a:uFillTx/>
                <a:cs typeface="Arial" panose="020B0604020202020204" pitchFamily="34" charset="0"/>
              </a:rPr>
              <a:t>CAFM</a:t>
            </a:r>
          </a:p>
        </p:txBody>
      </p:sp>
      <p:sp>
        <p:nvSpPr>
          <p:cNvPr id="546" name="Rektangel med rundade hörn 545"/>
          <p:cNvSpPr/>
          <p:nvPr/>
        </p:nvSpPr>
        <p:spPr bwMode="auto">
          <a:xfrm>
            <a:off x="6070600" y="5035458"/>
            <a:ext cx="442913"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47" name="Rektangel 546"/>
          <p:cNvSpPr/>
          <p:nvPr/>
        </p:nvSpPr>
        <p:spPr bwMode="auto">
          <a:xfrm>
            <a:off x="6069013" y="5144996"/>
            <a:ext cx="450850" cy="192087"/>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err="1">
                <a:ln>
                  <a:noFill/>
                </a:ln>
                <a:solidFill>
                  <a:prstClr val="black"/>
                </a:solidFill>
                <a:effectLst/>
                <a:uLnTx/>
                <a:uFillTx/>
                <a:cs typeface="Arial" panose="020B0604020202020204" pitchFamily="34" charset="0"/>
              </a:rPr>
              <a:t>kIT</a:t>
            </a:r>
            <a:endParaRPr kumimoji="0" lang="sv-SE" sz="650" b="1" i="0" u="none" strike="noStrike" kern="0" cap="none" spc="0" normalizeH="0" baseline="0" noProof="0">
              <a:ln>
                <a:noFill/>
              </a:ln>
              <a:solidFill>
                <a:prstClr val="black"/>
              </a:solidFill>
              <a:effectLst/>
              <a:uLnTx/>
              <a:uFillTx/>
              <a:cs typeface="Arial" panose="020B0604020202020204" pitchFamily="34" charset="0"/>
            </a:endParaRPr>
          </a:p>
        </p:txBody>
      </p:sp>
      <p:sp>
        <p:nvSpPr>
          <p:cNvPr id="548" name="Rektangel med rundade hörn 547"/>
          <p:cNvSpPr/>
          <p:nvPr/>
        </p:nvSpPr>
        <p:spPr bwMode="auto">
          <a:xfrm>
            <a:off x="5821363" y="4708433"/>
            <a:ext cx="442912"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49" name="Rektangel 548"/>
          <p:cNvSpPr/>
          <p:nvPr/>
        </p:nvSpPr>
        <p:spPr bwMode="auto">
          <a:xfrm>
            <a:off x="5827713" y="4819558"/>
            <a:ext cx="450850" cy="192088"/>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650" b="1" i="0" u="none" strike="noStrike" kern="0" cap="none" spc="0" normalizeH="0" baseline="0" noProof="0" err="1">
                <a:ln>
                  <a:noFill/>
                </a:ln>
                <a:solidFill>
                  <a:prstClr val="black"/>
                </a:solidFill>
                <a:effectLst/>
                <a:uLnTx/>
                <a:uFillTx/>
                <a:cs typeface="Arial" panose="020B0604020202020204" pitchFamily="34" charset="0"/>
              </a:rPr>
              <a:t>AvIC</a:t>
            </a:r>
            <a:endParaRPr kumimoji="0" lang="sv-SE" sz="650" b="1" i="0" u="none" strike="noStrike" kern="0" cap="none" spc="0" normalizeH="0" baseline="0" noProof="0">
              <a:ln>
                <a:noFill/>
              </a:ln>
              <a:solidFill>
                <a:prstClr val="black"/>
              </a:solidFill>
              <a:effectLst/>
              <a:uLnTx/>
              <a:uFillTx/>
              <a:cs typeface="Arial" panose="020B0604020202020204" pitchFamily="34" charset="0"/>
            </a:endParaRPr>
          </a:p>
        </p:txBody>
      </p:sp>
      <p:sp>
        <p:nvSpPr>
          <p:cNvPr id="550" name="Rektangel med rundade hörn 549"/>
          <p:cNvSpPr/>
          <p:nvPr/>
        </p:nvSpPr>
        <p:spPr bwMode="auto">
          <a:xfrm>
            <a:off x="5349875" y="4521108"/>
            <a:ext cx="441325"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51" name="Rektangel 305"/>
          <p:cNvSpPr>
            <a:spLocks noChangeArrowheads="1"/>
          </p:cNvSpPr>
          <p:nvPr/>
        </p:nvSpPr>
        <p:spPr bwMode="auto">
          <a:xfrm>
            <a:off x="5280025" y="4636996"/>
            <a:ext cx="604838"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600" b="1" i="0" u="none" strike="noStrike" kern="0" cap="none" spc="0" normalizeH="0" baseline="0" noProof="0">
                <a:ln>
                  <a:noFill/>
                </a:ln>
                <a:solidFill>
                  <a:prstClr val="black"/>
                </a:solidFill>
                <a:effectLst/>
                <a:uLnTx/>
                <a:uFillTx/>
                <a:latin typeface="+mn-lt"/>
                <a:cs typeface="Arial" panose="020B0604020202020204" pitchFamily="34" charset="0"/>
              </a:rPr>
              <a:t>Raindance</a:t>
            </a:r>
          </a:p>
        </p:txBody>
      </p:sp>
      <p:sp>
        <p:nvSpPr>
          <p:cNvPr id="552" name="Rektangel med rundade hörn 551"/>
          <p:cNvSpPr/>
          <p:nvPr/>
        </p:nvSpPr>
        <p:spPr bwMode="auto">
          <a:xfrm>
            <a:off x="5180013" y="4925921"/>
            <a:ext cx="377825" cy="28416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553" name="Rektangel 307"/>
          <p:cNvSpPr>
            <a:spLocks noChangeArrowheads="1"/>
          </p:cNvSpPr>
          <p:nvPr/>
        </p:nvSpPr>
        <p:spPr bwMode="auto">
          <a:xfrm>
            <a:off x="5105400" y="4908458"/>
            <a:ext cx="519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Själv-</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1" i="0" u="none" strike="noStrike" kern="0" cap="none" spc="0" normalizeH="0" baseline="0" noProof="0">
                <a:ln>
                  <a:noFill/>
                </a:ln>
                <a:solidFill>
                  <a:prstClr val="black"/>
                </a:solidFill>
                <a:effectLst/>
                <a:uLnTx/>
                <a:uFillTx/>
                <a:latin typeface="+mn-lt"/>
                <a:cs typeface="Arial" panose="020B0604020202020204" pitchFamily="34" charset="0"/>
              </a:rPr>
              <a:t>incheck-ning</a:t>
            </a:r>
          </a:p>
        </p:txBody>
      </p:sp>
      <p:pic>
        <p:nvPicPr>
          <p:cNvPr id="624" name="Bildobjekt 35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5775" y="2425608"/>
            <a:ext cx="15144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5" name="Grupp 359"/>
          <p:cNvGrpSpPr>
            <a:grpSpLocks/>
          </p:cNvGrpSpPr>
          <p:nvPr/>
        </p:nvGrpSpPr>
        <p:grpSpPr bwMode="auto">
          <a:xfrm>
            <a:off x="7860771" y="4062320"/>
            <a:ext cx="796396" cy="444906"/>
            <a:chOff x="2147416" y="3286356"/>
            <a:chExt cx="512679" cy="444959"/>
          </a:xfrm>
        </p:grpSpPr>
        <p:sp>
          <p:nvSpPr>
            <p:cNvPr id="626" name="Rektangel med rundade hörn 625"/>
            <p:cNvSpPr/>
            <p:nvPr/>
          </p:nvSpPr>
          <p:spPr>
            <a:xfrm>
              <a:off x="2191859" y="3286356"/>
              <a:ext cx="423793" cy="412799"/>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27" name="Rektangel 361"/>
            <p:cNvSpPr>
              <a:spLocks noChangeArrowheads="1"/>
            </p:cNvSpPr>
            <p:nvPr/>
          </p:nvSpPr>
          <p:spPr bwMode="auto">
            <a:xfrm>
              <a:off x="2147416" y="3331158"/>
              <a:ext cx="512679" cy="40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628" name="Grupp 367"/>
          <p:cNvGrpSpPr>
            <a:grpSpLocks/>
          </p:cNvGrpSpPr>
          <p:nvPr/>
        </p:nvGrpSpPr>
        <p:grpSpPr bwMode="auto">
          <a:xfrm>
            <a:off x="8149696" y="4062320"/>
            <a:ext cx="796396" cy="444944"/>
            <a:chOff x="2147417" y="3286319"/>
            <a:chExt cx="512679" cy="444997"/>
          </a:xfrm>
        </p:grpSpPr>
        <p:sp>
          <p:nvSpPr>
            <p:cNvPr id="629" name="Rektangel med rundade hörn 628"/>
            <p:cNvSpPr/>
            <p:nvPr/>
          </p:nvSpPr>
          <p:spPr>
            <a:xfrm>
              <a:off x="2191860" y="3286319"/>
              <a:ext cx="423793" cy="412799"/>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30" name="Rektangel 369"/>
            <p:cNvSpPr>
              <a:spLocks noChangeArrowheads="1"/>
            </p:cNvSpPr>
            <p:nvPr/>
          </p:nvSpPr>
          <p:spPr bwMode="auto">
            <a:xfrm>
              <a:off x="2147417" y="3331159"/>
              <a:ext cx="512679" cy="40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631" name="Grupp 370"/>
          <p:cNvGrpSpPr>
            <a:grpSpLocks/>
          </p:cNvGrpSpPr>
          <p:nvPr/>
        </p:nvGrpSpPr>
        <p:grpSpPr bwMode="auto">
          <a:xfrm>
            <a:off x="8443383" y="4062320"/>
            <a:ext cx="796398" cy="444944"/>
            <a:chOff x="2147417" y="3286319"/>
            <a:chExt cx="512679" cy="444997"/>
          </a:xfrm>
        </p:grpSpPr>
        <p:sp>
          <p:nvSpPr>
            <p:cNvPr id="632" name="Rektangel med rundade hörn 631"/>
            <p:cNvSpPr/>
            <p:nvPr/>
          </p:nvSpPr>
          <p:spPr>
            <a:xfrm>
              <a:off x="2191860" y="3286319"/>
              <a:ext cx="423794" cy="412799"/>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33" name="Rektangel 372"/>
            <p:cNvSpPr>
              <a:spLocks noChangeArrowheads="1"/>
            </p:cNvSpPr>
            <p:nvPr/>
          </p:nvSpPr>
          <p:spPr bwMode="auto">
            <a:xfrm>
              <a:off x="2147417" y="3331159"/>
              <a:ext cx="512679" cy="40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634" name="Grupp 373"/>
          <p:cNvGrpSpPr>
            <a:grpSpLocks/>
          </p:cNvGrpSpPr>
          <p:nvPr/>
        </p:nvGrpSpPr>
        <p:grpSpPr bwMode="auto">
          <a:xfrm>
            <a:off x="8771996" y="4062320"/>
            <a:ext cx="796396" cy="444944"/>
            <a:chOff x="2147417" y="3286319"/>
            <a:chExt cx="512679" cy="444997"/>
          </a:xfrm>
        </p:grpSpPr>
        <p:sp>
          <p:nvSpPr>
            <p:cNvPr id="635" name="Rektangel med rundade hörn 634"/>
            <p:cNvSpPr/>
            <p:nvPr/>
          </p:nvSpPr>
          <p:spPr>
            <a:xfrm>
              <a:off x="2191860" y="3286319"/>
              <a:ext cx="423793" cy="412799"/>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36" name="Rektangel 375"/>
            <p:cNvSpPr>
              <a:spLocks noChangeArrowheads="1"/>
            </p:cNvSpPr>
            <p:nvPr/>
          </p:nvSpPr>
          <p:spPr bwMode="auto">
            <a:xfrm>
              <a:off x="2147417" y="3331159"/>
              <a:ext cx="512679" cy="40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grpSp>
        <p:nvGrpSpPr>
          <p:cNvPr id="637" name="Grupp 376"/>
          <p:cNvGrpSpPr>
            <a:grpSpLocks/>
          </p:cNvGrpSpPr>
          <p:nvPr/>
        </p:nvGrpSpPr>
        <p:grpSpPr bwMode="auto">
          <a:xfrm>
            <a:off x="9067271" y="4062320"/>
            <a:ext cx="796396" cy="444944"/>
            <a:chOff x="2147417" y="3286319"/>
            <a:chExt cx="512679" cy="444997"/>
          </a:xfrm>
        </p:grpSpPr>
        <p:sp>
          <p:nvSpPr>
            <p:cNvPr id="638" name="Rektangel med rundade hörn 637"/>
            <p:cNvSpPr/>
            <p:nvPr/>
          </p:nvSpPr>
          <p:spPr>
            <a:xfrm>
              <a:off x="2191860" y="3286319"/>
              <a:ext cx="423793" cy="412799"/>
            </a:xfrm>
            <a:prstGeom prst="roundRect">
              <a:avLst/>
            </a:prstGeom>
            <a:solidFill>
              <a:srgbClr val="A6D2D7">
                <a:alpha val="13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ea typeface="+mn-ea"/>
                <a:cs typeface="+mn-cs"/>
              </a:endParaRPr>
            </a:p>
          </p:txBody>
        </p:sp>
        <p:sp>
          <p:nvSpPr>
            <p:cNvPr id="639" name="Rektangel 378"/>
            <p:cNvSpPr>
              <a:spLocks noChangeArrowheads="1"/>
            </p:cNvSpPr>
            <p:nvPr/>
          </p:nvSpPr>
          <p:spPr bwMode="auto">
            <a:xfrm>
              <a:off x="2147417" y="3331159"/>
              <a:ext cx="512679" cy="40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Mindre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vård-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500" b="0" i="0" u="none" strike="noStrike" kern="0" cap="none" spc="0" normalizeH="0" baseline="0" noProof="0">
                  <a:ln>
                    <a:noFill/>
                  </a:ln>
                  <a:solidFill>
                    <a:prstClr val="black"/>
                  </a:solidFill>
                  <a:effectLst/>
                  <a:uLnTx/>
                  <a:uFillTx/>
                  <a:latin typeface="+mn-lt"/>
                  <a:cs typeface="Arial" panose="020B0604020202020204" pitchFamily="34" charset="0"/>
                </a:rPr>
                <a:t>applikation</a:t>
              </a:r>
            </a:p>
          </p:txBody>
        </p:sp>
      </p:grpSp>
      <p:sp>
        <p:nvSpPr>
          <p:cNvPr id="640" name="Rektangel 379"/>
          <p:cNvSpPr>
            <a:spLocks noChangeArrowheads="1"/>
          </p:cNvSpPr>
          <p:nvPr/>
        </p:nvSpPr>
        <p:spPr bwMode="auto">
          <a:xfrm>
            <a:off x="8499475" y="3832133"/>
            <a:ext cx="727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1200" b="1">
                <a:solidFill>
                  <a:prstClr val="black"/>
                </a:solidFill>
                <a:latin typeface="+mn-lt"/>
                <a:cs typeface="Arial" panose="020B0604020202020204" pitchFamily="34" charset="0"/>
              </a:rPr>
              <a:t>SDV</a:t>
            </a:r>
          </a:p>
        </p:txBody>
      </p:sp>
      <p:sp>
        <p:nvSpPr>
          <p:cNvPr id="641" name="Rektangel 380"/>
          <p:cNvSpPr>
            <a:spLocks noChangeArrowheads="1"/>
          </p:cNvSpPr>
          <p:nvPr/>
        </p:nvSpPr>
        <p:spPr bwMode="auto">
          <a:xfrm>
            <a:off x="8231043" y="1784258"/>
            <a:ext cx="12639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1200">
                <a:solidFill>
                  <a:prstClr val="black"/>
                </a:solidFill>
                <a:latin typeface="+mn-lt"/>
                <a:cs typeface="Arial" panose="020B0604020202020204" pitchFamily="34" charset="0"/>
              </a:rPr>
              <a:t>VÅRDSYSTEM</a:t>
            </a:r>
          </a:p>
        </p:txBody>
      </p:sp>
      <p:sp>
        <p:nvSpPr>
          <p:cNvPr id="642" name="Rektangel med rundade hörn 641"/>
          <p:cNvSpPr/>
          <p:nvPr/>
        </p:nvSpPr>
        <p:spPr bwMode="auto">
          <a:xfrm>
            <a:off x="10483850" y="2031908"/>
            <a:ext cx="1260475" cy="704850"/>
          </a:xfrm>
          <a:prstGeom prst="roundRect">
            <a:avLst/>
          </a:prstGeom>
          <a:noFill/>
          <a:ln w="34925" cap="rnd" cmpd="sng" algn="ctr">
            <a:solidFill>
              <a:srgbClr val="00ABC0">
                <a:lumMod val="75000"/>
              </a:srgbClr>
            </a:solidFill>
            <a:prstDash val="sysDot"/>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43" name="Rektangel med rundade hörn 642"/>
          <p:cNvSpPr/>
          <p:nvPr/>
        </p:nvSpPr>
        <p:spPr bwMode="auto">
          <a:xfrm>
            <a:off x="9988550" y="2043021"/>
            <a:ext cx="209550" cy="2789237"/>
          </a:xfrm>
          <a:prstGeom prst="roundRect">
            <a:avLst/>
          </a:prstGeom>
          <a:solidFill>
            <a:schemeClr val="accent1"/>
          </a:solidFill>
          <a:ln w="12700" cap="flat" cmpd="sng" algn="ctr">
            <a:solidFill>
              <a:srgbClr val="00ABC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44" name="Rektangel 385"/>
          <p:cNvSpPr>
            <a:spLocks noChangeArrowheads="1"/>
          </p:cNvSpPr>
          <p:nvPr/>
        </p:nvSpPr>
        <p:spPr bwMode="auto">
          <a:xfrm rot="5400000">
            <a:off x="9058275" y="3386046"/>
            <a:ext cx="2090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altLang="sv-SE" sz="1000" b="1" i="0" u="none" strike="noStrike" kern="0" cap="none" spc="0" normalizeH="0" baseline="0" noProof="0">
                <a:ln>
                  <a:noFill/>
                </a:ln>
                <a:solidFill>
                  <a:prstClr val="white"/>
                </a:solidFill>
                <a:effectLst/>
                <a:uLnTx/>
                <a:uFillTx/>
                <a:latin typeface="+mn-lt"/>
              </a:rPr>
              <a:t>INTEGRATIONSPLATTFORM</a:t>
            </a:r>
            <a:endParaRPr kumimoji="0" lang="sv-SE" altLang="sv-SE" sz="1000" b="0" i="0" u="none" strike="noStrike" kern="0" cap="none" spc="0" normalizeH="0" baseline="0" noProof="0">
              <a:ln>
                <a:noFill/>
              </a:ln>
              <a:solidFill>
                <a:prstClr val="white"/>
              </a:solidFill>
              <a:effectLst/>
              <a:uLnTx/>
              <a:uFillTx/>
              <a:latin typeface="+mn-lt"/>
            </a:endParaRPr>
          </a:p>
        </p:txBody>
      </p:sp>
      <p:sp>
        <p:nvSpPr>
          <p:cNvPr id="645" name="Rektangel med rundade hörn 644"/>
          <p:cNvSpPr/>
          <p:nvPr/>
        </p:nvSpPr>
        <p:spPr bwMode="auto">
          <a:xfrm>
            <a:off x="10623550" y="2168433"/>
            <a:ext cx="442913"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46" name="Rektangel med rundade hörn 645"/>
          <p:cNvSpPr/>
          <p:nvPr/>
        </p:nvSpPr>
        <p:spPr bwMode="auto">
          <a:xfrm>
            <a:off x="11164888" y="2168433"/>
            <a:ext cx="442912"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cxnSp>
        <p:nvCxnSpPr>
          <p:cNvPr id="647" name="Rak 646"/>
          <p:cNvCxnSpPr>
            <a:cxnSpLocks/>
          </p:cNvCxnSpPr>
          <p:nvPr/>
        </p:nvCxnSpPr>
        <p:spPr bwMode="auto">
          <a:xfrm flipH="1">
            <a:off x="10188575" y="2381158"/>
            <a:ext cx="231775" cy="0"/>
          </a:xfrm>
          <a:prstGeom prst="line">
            <a:avLst/>
          </a:prstGeom>
          <a:noFill/>
          <a:ln w="34925" cap="rnd" cmpd="sng" algn="ctr">
            <a:solidFill>
              <a:srgbClr val="00ABC0">
                <a:lumMod val="75000"/>
              </a:srgbClr>
            </a:solidFill>
            <a:prstDash val="sysDot"/>
            <a:miter lim="800000"/>
          </a:ln>
          <a:effectLst/>
        </p:spPr>
      </p:cxnSp>
      <p:sp>
        <p:nvSpPr>
          <p:cNvPr id="648" name="Rektangel med rundade hörn 647"/>
          <p:cNvSpPr/>
          <p:nvPr/>
        </p:nvSpPr>
        <p:spPr bwMode="auto">
          <a:xfrm>
            <a:off x="10483850" y="3043146"/>
            <a:ext cx="1260475" cy="704850"/>
          </a:xfrm>
          <a:prstGeom prst="roundRect">
            <a:avLst/>
          </a:prstGeom>
          <a:noFill/>
          <a:ln w="34925" cap="rnd" cmpd="sng" algn="ctr">
            <a:solidFill>
              <a:srgbClr val="00ABC0">
                <a:lumMod val="75000"/>
              </a:srgbClr>
            </a:solidFill>
            <a:prstDash val="sysDot"/>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49" name="Rektangel med rundade hörn 648"/>
          <p:cNvSpPr/>
          <p:nvPr/>
        </p:nvSpPr>
        <p:spPr bwMode="auto">
          <a:xfrm>
            <a:off x="10623550" y="3179671"/>
            <a:ext cx="442913" cy="43021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50" name="Rektangel med rundade hörn 649"/>
          <p:cNvSpPr/>
          <p:nvPr/>
        </p:nvSpPr>
        <p:spPr bwMode="auto">
          <a:xfrm>
            <a:off x="11164888" y="3179671"/>
            <a:ext cx="442912" cy="430212"/>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cxnSp>
        <p:nvCxnSpPr>
          <p:cNvPr id="651" name="Rak 650"/>
          <p:cNvCxnSpPr>
            <a:cxnSpLocks/>
          </p:cNvCxnSpPr>
          <p:nvPr/>
        </p:nvCxnSpPr>
        <p:spPr bwMode="auto">
          <a:xfrm flipH="1">
            <a:off x="10188575" y="3392396"/>
            <a:ext cx="231775" cy="0"/>
          </a:xfrm>
          <a:prstGeom prst="line">
            <a:avLst/>
          </a:prstGeom>
          <a:noFill/>
          <a:ln w="34925" cap="rnd" cmpd="sng" algn="ctr">
            <a:solidFill>
              <a:srgbClr val="00ABC0">
                <a:lumMod val="75000"/>
              </a:srgbClr>
            </a:solidFill>
            <a:prstDash val="sysDot"/>
            <a:miter lim="800000"/>
          </a:ln>
          <a:effectLst/>
        </p:spPr>
      </p:cxnSp>
      <p:sp>
        <p:nvSpPr>
          <p:cNvPr id="652" name="Rektangel med rundade hörn 651"/>
          <p:cNvSpPr/>
          <p:nvPr/>
        </p:nvSpPr>
        <p:spPr bwMode="auto">
          <a:xfrm>
            <a:off x="10483850" y="4102008"/>
            <a:ext cx="1260475" cy="704850"/>
          </a:xfrm>
          <a:prstGeom prst="roundRect">
            <a:avLst/>
          </a:prstGeom>
          <a:noFill/>
          <a:ln w="34925" cap="rnd" cmpd="sng" algn="ctr">
            <a:solidFill>
              <a:srgbClr val="00ABC0">
                <a:lumMod val="75000"/>
              </a:srgbClr>
            </a:solidFill>
            <a:prstDash val="sysDot"/>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53" name="Rektangel med rundade hörn 652"/>
          <p:cNvSpPr/>
          <p:nvPr/>
        </p:nvSpPr>
        <p:spPr bwMode="auto">
          <a:xfrm>
            <a:off x="10623550" y="4238533"/>
            <a:ext cx="442913"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sp>
        <p:nvSpPr>
          <p:cNvPr id="654" name="Rektangel med rundade hörn 653"/>
          <p:cNvSpPr/>
          <p:nvPr/>
        </p:nvSpPr>
        <p:spPr bwMode="auto">
          <a:xfrm>
            <a:off x="11164888" y="4238533"/>
            <a:ext cx="442912" cy="430213"/>
          </a:xfrm>
          <a:prstGeom prst="roundRect">
            <a:avLst/>
          </a:prstGeom>
          <a:solidFill>
            <a:srgbClr val="FFD501">
              <a:alpha val="52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a:ea typeface="+mn-ea"/>
              <a:cs typeface="+mn-cs"/>
            </a:endParaRPr>
          </a:p>
        </p:txBody>
      </p:sp>
      <p:cxnSp>
        <p:nvCxnSpPr>
          <p:cNvPr id="655" name="Rak 654"/>
          <p:cNvCxnSpPr>
            <a:cxnSpLocks/>
          </p:cNvCxnSpPr>
          <p:nvPr/>
        </p:nvCxnSpPr>
        <p:spPr bwMode="auto">
          <a:xfrm flipH="1">
            <a:off x="10188575" y="4451258"/>
            <a:ext cx="231775" cy="0"/>
          </a:xfrm>
          <a:prstGeom prst="line">
            <a:avLst/>
          </a:prstGeom>
          <a:noFill/>
          <a:ln w="34925" cap="rnd" cmpd="sng" algn="ctr">
            <a:solidFill>
              <a:srgbClr val="00ABC0">
                <a:lumMod val="75000"/>
              </a:srgbClr>
            </a:solidFill>
            <a:prstDash val="sysDot"/>
            <a:miter lim="800000"/>
          </a:ln>
          <a:effectLst/>
        </p:spPr>
      </p:cxnSp>
      <p:cxnSp>
        <p:nvCxnSpPr>
          <p:cNvPr id="656" name="Rak 655"/>
          <p:cNvCxnSpPr>
            <a:cxnSpLocks/>
          </p:cNvCxnSpPr>
          <p:nvPr/>
        </p:nvCxnSpPr>
        <p:spPr bwMode="auto">
          <a:xfrm flipH="1">
            <a:off x="9747250" y="3392396"/>
            <a:ext cx="230188" cy="0"/>
          </a:xfrm>
          <a:prstGeom prst="line">
            <a:avLst/>
          </a:prstGeom>
          <a:noFill/>
          <a:ln w="34925" cap="rnd" cmpd="sng" algn="ctr">
            <a:solidFill>
              <a:srgbClr val="029CB9"/>
            </a:solidFill>
            <a:prstDash val="sysDot"/>
            <a:miter lim="800000"/>
          </a:ln>
          <a:effectLst/>
        </p:spPr>
      </p:cxnSp>
      <p:sp>
        <p:nvSpPr>
          <p:cNvPr id="657" name="Rektangel 405"/>
          <p:cNvSpPr>
            <a:spLocks noChangeArrowheads="1"/>
          </p:cNvSpPr>
          <p:nvPr/>
        </p:nvSpPr>
        <p:spPr bwMode="auto">
          <a:xfrm>
            <a:off x="10358892" y="1806483"/>
            <a:ext cx="15119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1000">
                <a:solidFill>
                  <a:prstClr val="black"/>
                </a:solidFill>
                <a:latin typeface="+mn-lt"/>
                <a:cs typeface="Arial" panose="020B0604020202020204" pitchFamily="34" charset="0"/>
              </a:rPr>
              <a:t>EKONOMISYSTEM</a:t>
            </a:r>
          </a:p>
        </p:txBody>
      </p:sp>
      <p:sp>
        <p:nvSpPr>
          <p:cNvPr id="658" name="Rektangel 406"/>
          <p:cNvSpPr>
            <a:spLocks noChangeArrowheads="1"/>
          </p:cNvSpPr>
          <p:nvPr/>
        </p:nvSpPr>
        <p:spPr bwMode="auto">
          <a:xfrm>
            <a:off x="10396992" y="2828833"/>
            <a:ext cx="14357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1000">
                <a:solidFill>
                  <a:prstClr val="black"/>
                </a:solidFill>
                <a:latin typeface="+mn-lt"/>
                <a:cs typeface="Arial" panose="020B0604020202020204" pitchFamily="34" charset="0"/>
              </a:rPr>
              <a:t>HR-SYSTEM</a:t>
            </a:r>
          </a:p>
        </p:txBody>
      </p:sp>
      <p:sp>
        <p:nvSpPr>
          <p:cNvPr id="659" name="Rektangel 407"/>
          <p:cNvSpPr>
            <a:spLocks noChangeArrowheads="1"/>
          </p:cNvSpPr>
          <p:nvPr/>
        </p:nvSpPr>
        <p:spPr bwMode="auto">
          <a:xfrm>
            <a:off x="10315350" y="3886108"/>
            <a:ext cx="1599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1000">
                <a:solidFill>
                  <a:prstClr val="black"/>
                </a:solidFill>
                <a:latin typeface="+mn-lt"/>
                <a:cs typeface="Arial" panose="020B0604020202020204" pitchFamily="34" charset="0"/>
              </a:rPr>
              <a:t>ANDRA STÖDSYSTEM</a:t>
            </a:r>
          </a:p>
        </p:txBody>
      </p:sp>
      <p:sp>
        <p:nvSpPr>
          <p:cNvPr id="660" name="Rubrik 1"/>
          <p:cNvSpPr txBox="1">
            <a:spLocks/>
          </p:cNvSpPr>
          <p:nvPr/>
        </p:nvSpPr>
        <p:spPr>
          <a:xfrm>
            <a:off x="874713" y="397594"/>
            <a:ext cx="10442575" cy="428625"/>
          </a:xfrm>
          <a:prstGeom prst="rect">
            <a:avLst/>
          </a:prstGeom>
        </p:spPr>
        <p:txBody>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altLang="sv-SE" sz="2800" b="0" i="0" u="none" strike="noStrike" kern="1200" cap="none" spc="0" normalizeH="0" baseline="0" noProof="0">
              <a:ln>
                <a:noFill/>
              </a:ln>
              <a:solidFill>
                <a:sysClr val="windowText" lastClr="000000"/>
              </a:solidFill>
              <a:effectLst/>
              <a:uLnTx/>
              <a:uFillTx/>
              <a:latin typeface="Arial"/>
              <a:ea typeface="+mj-ea"/>
              <a:cs typeface="+mj-cs"/>
            </a:endParaRPr>
          </a:p>
        </p:txBody>
      </p:sp>
      <p:sp>
        <p:nvSpPr>
          <p:cNvPr id="661" name="Rektangel med rundade hörn 660"/>
          <p:cNvSpPr/>
          <p:nvPr/>
        </p:nvSpPr>
        <p:spPr>
          <a:xfrm>
            <a:off x="777875" y="5762533"/>
            <a:ext cx="6628765" cy="42941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a:ln>
                  <a:noFill/>
                </a:ln>
                <a:solidFill>
                  <a:schemeClr val="tx2"/>
                </a:solidFill>
                <a:effectLst/>
                <a:uLnTx/>
                <a:uFillTx/>
                <a:ea typeface="+mn-ea"/>
                <a:cs typeface="+mn-cs"/>
              </a:rPr>
              <a:t>Ett urval av alla de system som stödjer Region Skånes verksamheter. </a:t>
            </a:r>
            <a:br>
              <a:rPr kumimoji="0" lang="sv-SE" sz="1400" b="0" i="0" u="none" strike="noStrike" kern="0" cap="none" spc="0" normalizeH="0" baseline="0" noProof="0">
                <a:ln>
                  <a:noFill/>
                </a:ln>
                <a:solidFill>
                  <a:schemeClr val="tx2"/>
                </a:solidFill>
                <a:effectLst/>
                <a:uLnTx/>
                <a:uFillTx/>
                <a:ea typeface="+mn-ea"/>
                <a:cs typeface="+mn-cs"/>
              </a:rPr>
            </a:br>
            <a:r>
              <a:rPr kumimoji="0" lang="sv-SE" sz="1400" b="0" i="0" u="none" strike="noStrike" kern="0" cap="none" spc="0" normalizeH="0" baseline="0" noProof="0">
                <a:ln>
                  <a:noFill/>
                </a:ln>
                <a:solidFill>
                  <a:schemeClr val="tx2"/>
                </a:solidFill>
                <a:effectLst/>
                <a:uLnTx/>
                <a:uFillTx/>
                <a:ea typeface="+mn-ea"/>
                <a:cs typeface="+mn-cs"/>
              </a:rPr>
              <a:t>Ca 30 system ersätts av SDV.</a:t>
            </a:r>
            <a:endParaRPr kumimoji="0" lang="sv-SE" sz="1400" b="0" i="0" u="none" strike="noStrike" kern="0" cap="none" spc="0" normalizeH="0" baseline="0" noProof="0" err="1">
              <a:ln>
                <a:noFill/>
              </a:ln>
              <a:solidFill>
                <a:schemeClr val="tx2"/>
              </a:solidFill>
              <a:effectLst/>
              <a:uLnTx/>
              <a:uFillTx/>
              <a:ea typeface="+mn-ea"/>
              <a:cs typeface="+mn-cs"/>
            </a:endParaRPr>
          </a:p>
        </p:txBody>
      </p:sp>
      <p:sp>
        <p:nvSpPr>
          <p:cNvPr id="662" name="Rektangel med rundade hörn 661"/>
          <p:cNvSpPr/>
          <p:nvPr/>
        </p:nvSpPr>
        <p:spPr>
          <a:xfrm>
            <a:off x="7473142" y="5026745"/>
            <a:ext cx="4397730" cy="429419"/>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a:ln>
                  <a:noFill/>
                </a:ln>
                <a:solidFill>
                  <a:schemeClr val="tx2"/>
                </a:solidFill>
                <a:effectLst/>
                <a:uLnTx/>
                <a:uFillTx/>
                <a:ea typeface="+mn-ea"/>
                <a:cs typeface="+mn-cs"/>
              </a:rPr>
              <a:t>I framtiden ska allt hänga bättre ihop, med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a:ln>
                  <a:noFill/>
                </a:ln>
                <a:solidFill>
                  <a:schemeClr val="tx2"/>
                </a:solidFill>
                <a:effectLst/>
                <a:uLnTx/>
                <a:uFillTx/>
                <a:ea typeface="+mn-ea"/>
                <a:cs typeface="+mn-cs"/>
              </a:rPr>
              <a:t>möjlighet till integration med ytterligare system. </a:t>
            </a:r>
          </a:p>
        </p:txBody>
      </p:sp>
    </p:spTree>
    <p:extLst>
      <p:ext uri="{BB962C8B-B14F-4D97-AF65-F5344CB8AC3E}">
        <p14:creationId xmlns:p14="http://schemas.microsoft.com/office/powerpoint/2010/main" val="150838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med rundade hörn 9"/>
          <p:cNvSpPr/>
          <p:nvPr/>
        </p:nvSpPr>
        <p:spPr>
          <a:xfrm>
            <a:off x="6714077" y="1273685"/>
            <a:ext cx="2887667" cy="4363461"/>
          </a:xfrm>
          <a:prstGeom prst="roundRect">
            <a:avLst>
              <a:gd name="adj" fmla="val 5670"/>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err="1">
              <a:solidFill>
                <a:schemeClr val="tx1"/>
              </a:solidFill>
            </a:endParaRPr>
          </a:p>
        </p:txBody>
      </p:sp>
      <p:sp>
        <p:nvSpPr>
          <p:cNvPr id="6" name="Rektangel med rundade hörn 5"/>
          <p:cNvSpPr/>
          <p:nvPr/>
        </p:nvSpPr>
        <p:spPr>
          <a:xfrm>
            <a:off x="874713" y="1273685"/>
            <a:ext cx="5675174" cy="5233156"/>
          </a:xfrm>
          <a:prstGeom prst="roundRect">
            <a:avLst>
              <a:gd name="adj" fmla="val 3624"/>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err="1">
              <a:solidFill>
                <a:schemeClr val="tx1"/>
              </a:solidFill>
            </a:endParaRPr>
          </a:p>
        </p:txBody>
      </p:sp>
      <p:sp>
        <p:nvSpPr>
          <p:cNvPr id="7" name="Rubrik 6">
            <a:extLst>
              <a:ext uri="{FF2B5EF4-FFF2-40B4-BE49-F238E27FC236}">
                <a16:creationId xmlns:a16="http://schemas.microsoft.com/office/drawing/2014/main" id="{C9A09430-0FBD-4F1A-B6BF-ED0AEA0891B4}"/>
              </a:ext>
            </a:extLst>
          </p:cNvPr>
          <p:cNvSpPr>
            <a:spLocks noGrp="1"/>
          </p:cNvSpPr>
          <p:nvPr>
            <p:ph type="title"/>
          </p:nvPr>
        </p:nvSpPr>
        <p:spPr/>
        <p:txBody>
          <a:bodyPr/>
          <a:lstStyle/>
          <a:p>
            <a:r>
              <a:rPr lang="sv-SE" sz="3200"/>
              <a:t>System som </a:t>
            </a:r>
            <a:r>
              <a:rPr lang="sv-SE" sz="3200" b="1"/>
              <a:t>ersätts</a:t>
            </a:r>
            <a:r>
              <a:rPr lang="sv-SE" sz="3200"/>
              <a:t> av SDV 1.0</a:t>
            </a:r>
          </a:p>
        </p:txBody>
      </p:sp>
      <p:sp>
        <p:nvSpPr>
          <p:cNvPr id="8" name="Platshållare för innehåll 7">
            <a:extLst>
              <a:ext uri="{FF2B5EF4-FFF2-40B4-BE49-F238E27FC236}">
                <a16:creationId xmlns:a16="http://schemas.microsoft.com/office/drawing/2014/main" id="{A6A4F560-ABE7-4AC4-85E4-1F1A600B5401}"/>
              </a:ext>
            </a:extLst>
          </p:cNvPr>
          <p:cNvSpPr>
            <a:spLocks noGrp="1"/>
          </p:cNvSpPr>
          <p:nvPr>
            <p:ph sz="half" idx="1"/>
          </p:nvPr>
        </p:nvSpPr>
        <p:spPr>
          <a:xfrm>
            <a:off x="1069670" y="1465628"/>
            <a:ext cx="5005387" cy="4032250"/>
          </a:xfrm>
        </p:spPr>
        <p:txBody>
          <a:bodyPr lIns="0" tIns="0" rIns="0" bIns="0"/>
          <a:lstStyle/>
          <a:p>
            <a:pPr>
              <a:spcBef>
                <a:spcPts val="0"/>
              </a:spcBef>
              <a:spcAft>
                <a:spcPts val="600"/>
              </a:spcAft>
            </a:pPr>
            <a:r>
              <a:rPr lang="sv-SE" sz="1800"/>
              <a:t>Melior och </a:t>
            </a:r>
            <a:br>
              <a:rPr lang="sv-SE" sz="1800"/>
            </a:br>
            <a:r>
              <a:rPr lang="sv-SE" sz="1800"/>
              <a:t>Läkemedel Melior</a:t>
            </a:r>
          </a:p>
          <a:p>
            <a:pPr>
              <a:spcBef>
                <a:spcPts val="0"/>
              </a:spcBef>
              <a:spcAft>
                <a:spcPts val="600"/>
              </a:spcAft>
            </a:pPr>
            <a:r>
              <a:rPr lang="sv-SE" sz="1800"/>
              <a:t>PASIS</a:t>
            </a:r>
          </a:p>
          <a:p>
            <a:pPr>
              <a:spcBef>
                <a:spcPts val="0"/>
              </a:spcBef>
              <a:spcAft>
                <a:spcPts val="600"/>
              </a:spcAft>
            </a:pPr>
            <a:r>
              <a:rPr lang="sv-SE" sz="1800"/>
              <a:t>PMO</a:t>
            </a:r>
          </a:p>
          <a:p>
            <a:pPr>
              <a:spcBef>
                <a:spcPts val="0"/>
              </a:spcBef>
              <a:spcAft>
                <a:spcPts val="600"/>
              </a:spcAft>
            </a:pPr>
            <a:r>
              <a:rPr lang="sv-SE" sz="1800"/>
              <a:t>Orbit 5 **</a:t>
            </a:r>
          </a:p>
          <a:p>
            <a:pPr>
              <a:spcBef>
                <a:spcPts val="0"/>
              </a:spcBef>
              <a:spcAft>
                <a:spcPts val="600"/>
              </a:spcAft>
            </a:pPr>
            <a:r>
              <a:rPr lang="sv-SE" sz="1800"/>
              <a:t>Obstetrix RG</a:t>
            </a:r>
          </a:p>
          <a:p>
            <a:pPr>
              <a:spcBef>
                <a:spcPts val="0"/>
              </a:spcBef>
              <a:spcAft>
                <a:spcPts val="600"/>
              </a:spcAft>
            </a:pPr>
            <a:r>
              <a:rPr lang="sv-SE" sz="1800"/>
              <a:t>Ortreg</a:t>
            </a:r>
          </a:p>
          <a:p>
            <a:pPr>
              <a:spcBef>
                <a:spcPts val="0"/>
              </a:spcBef>
              <a:spcAft>
                <a:spcPts val="600"/>
              </a:spcAft>
            </a:pPr>
            <a:r>
              <a:rPr lang="sv-SE" sz="1800"/>
              <a:t>Reflex **</a:t>
            </a:r>
          </a:p>
          <a:p>
            <a:pPr>
              <a:spcBef>
                <a:spcPts val="0"/>
              </a:spcBef>
              <a:spcAft>
                <a:spcPts val="600"/>
              </a:spcAft>
            </a:pPr>
            <a:r>
              <a:rPr lang="sv-SE" sz="1800"/>
              <a:t>Cytodos</a:t>
            </a:r>
          </a:p>
          <a:p>
            <a:pPr>
              <a:spcBef>
                <a:spcPts val="0"/>
              </a:spcBef>
              <a:spcAft>
                <a:spcPts val="600"/>
              </a:spcAft>
            </a:pPr>
            <a:r>
              <a:rPr lang="sv-SE" sz="1800"/>
              <a:t>Cytobase</a:t>
            </a:r>
          </a:p>
          <a:p>
            <a:pPr>
              <a:spcBef>
                <a:spcPts val="0"/>
              </a:spcBef>
              <a:spcAft>
                <a:spcPts val="600"/>
              </a:spcAft>
            </a:pPr>
            <a:r>
              <a:rPr lang="sv-SE" sz="1800"/>
              <a:t>Barnöverviktsregistret</a:t>
            </a:r>
          </a:p>
          <a:p>
            <a:pPr>
              <a:spcBef>
                <a:spcPts val="0"/>
              </a:spcBef>
              <a:spcAft>
                <a:spcPts val="600"/>
              </a:spcAft>
            </a:pPr>
            <a:r>
              <a:rPr lang="sv-SE" sz="1800"/>
              <a:t>Blödningsregistret</a:t>
            </a:r>
          </a:p>
        </p:txBody>
      </p:sp>
      <p:sp>
        <p:nvSpPr>
          <p:cNvPr id="5" name="Platshållare för innehåll 4"/>
          <p:cNvSpPr>
            <a:spLocks noGrp="1"/>
          </p:cNvSpPr>
          <p:nvPr>
            <p:ph sz="half" idx="2"/>
          </p:nvPr>
        </p:nvSpPr>
        <p:spPr>
          <a:xfrm>
            <a:off x="3973536" y="1465628"/>
            <a:ext cx="2704305" cy="4032250"/>
          </a:xfrm>
        </p:spPr>
        <p:txBody>
          <a:bodyPr vert="horz" lIns="0" tIns="0" rIns="0" bIns="0" rtlCol="0">
            <a:noAutofit/>
          </a:bodyPr>
          <a:lstStyle/>
          <a:p>
            <a:pPr marL="252000" indent="-252000">
              <a:spcBef>
                <a:spcPts val="0"/>
              </a:spcBef>
              <a:spcAft>
                <a:spcPts val="600"/>
              </a:spcAft>
            </a:pPr>
            <a:r>
              <a:rPr lang="sv-SE" sz="1800"/>
              <a:t>Patientliggaren</a:t>
            </a:r>
          </a:p>
          <a:p>
            <a:pPr marL="252000" indent="-252000">
              <a:spcBef>
                <a:spcPts val="0"/>
              </a:spcBef>
              <a:spcAft>
                <a:spcPts val="600"/>
              </a:spcAft>
            </a:pPr>
            <a:r>
              <a:rPr lang="sv-SE" sz="1800"/>
              <a:t>DRG </a:t>
            </a:r>
            <a:br>
              <a:rPr lang="sv-SE" sz="1800"/>
            </a:br>
            <a:r>
              <a:rPr lang="sv-SE" sz="1800"/>
              <a:t>(koppling till PASIS)</a:t>
            </a:r>
          </a:p>
          <a:p>
            <a:pPr marL="252000" indent="-252000">
              <a:spcBef>
                <a:spcPts val="0"/>
              </a:spcBef>
              <a:spcAft>
                <a:spcPts val="600"/>
              </a:spcAft>
            </a:pPr>
            <a:r>
              <a:rPr lang="sv-SE" sz="1800"/>
              <a:t>VÅPS</a:t>
            </a:r>
          </a:p>
          <a:p>
            <a:pPr marL="252000" indent="-252000">
              <a:spcBef>
                <a:spcPts val="0"/>
              </a:spcBef>
              <a:spcAft>
                <a:spcPts val="600"/>
              </a:spcAft>
            </a:pPr>
            <a:r>
              <a:rPr lang="sv-SE" sz="1800"/>
              <a:t>Kapris</a:t>
            </a:r>
          </a:p>
          <a:p>
            <a:pPr marL="252000" indent="-252000">
              <a:spcBef>
                <a:spcPts val="0"/>
              </a:spcBef>
              <a:spcAft>
                <a:spcPts val="600"/>
              </a:spcAft>
            </a:pPr>
            <a:r>
              <a:rPr lang="sv-SE" sz="1800" err="1"/>
              <a:t>Lissy</a:t>
            </a:r>
            <a:r>
              <a:rPr lang="sv-SE" sz="1800"/>
              <a:t>****</a:t>
            </a:r>
          </a:p>
          <a:p>
            <a:pPr marL="252000" indent="-252000">
              <a:spcBef>
                <a:spcPts val="0"/>
              </a:spcBef>
              <a:spcAft>
                <a:spcPts val="600"/>
              </a:spcAft>
            </a:pPr>
            <a:r>
              <a:rPr lang="sv-SE" sz="1800"/>
              <a:t>IU </a:t>
            </a:r>
            <a:r>
              <a:rPr lang="sv-SE" sz="1800" err="1"/>
              <a:t>Lissy</a:t>
            </a:r>
            <a:r>
              <a:rPr lang="sv-SE" sz="1800"/>
              <a:t>****</a:t>
            </a:r>
          </a:p>
          <a:p>
            <a:pPr marL="252000" indent="-252000">
              <a:spcBef>
                <a:spcPts val="0"/>
              </a:spcBef>
              <a:spcAft>
                <a:spcPts val="600"/>
              </a:spcAft>
            </a:pPr>
            <a:r>
              <a:rPr lang="sv-SE" sz="1800"/>
              <a:t>ICCA *, ****</a:t>
            </a:r>
          </a:p>
          <a:p>
            <a:pPr marL="252000" indent="-252000">
              <a:spcBef>
                <a:spcPts val="0"/>
              </a:spcBef>
              <a:spcAft>
                <a:spcPts val="600"/>
              </a:spcAft>
            </a:pPr>
            <a:r>
              <a:rPr lang="sv-SE" sz="1800"/>
              <a:t>PASIVA *</a:t>
            </a:r>
          </a:p>
        </p:txBody>
      </p:sp>
      <p:sp>
        <p:nvSpPr>
          <p:cNvPr id="9" name="Platshållare för innehåll 4"/>
          <p:cNvSpPr txBox="1">
            <a:spLocks/>
          </p:cNvSpPr>
          <p:nvPr/>
        </p:nvSpPr>
        <p:spPr>
          <a:xfrm>
            <a:off x="6897187" y="1465628"/>
            <a:ext cx="2804809" cy="4032250"/>
          </a:xfrm>
          <a:prstGeom prst="rect">
            <a:avLst/>
          </a:prstGeom>
        </p:spPr>
        <p:txBody>
          <a:bodyPr lIns="0" tIns="0" rIns="0" bIns="0"/>
          <a:lstStyle>
            <a:lvl1pPr marL="252000" indent="-2520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504000" indent="-2520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sv-SE" sz="1800"/>
              <a:t>Filur</a:t>
            </a:r>
          </a:p>
          <a:p>
            <a:pPr>
              <a:spcAft>
                <a:spcPts val="600"/>
              </a:spcAft>
            </a:pPr>
            <a:r>
              <a:rPr lang="sv-SE" sz="1800"/>
              <a:t>Pulstavlan***</a:t>
            </a:r>
          </a:p>
          <a:p>
            <a:pPr>
              <a:spcAft>
                <a:spcPts val="600"/>
              </a:spcAft>
            </a:pPr>
            <a:r>
              <a:rPr lang="sv-SE" sz="1800" err="1"/>
              <a:t>Pharmacalc</a:t>
            </a:r>
            <a:endParaRPr lang="sv-SE" sz="1800"/>
          </a:p>
          <a:p>
            <a:pPr>
              <a:spcAft>
                <a:spcPts val="600"/>
              </a:spcAft>
            </a:pPr>
            <a:r>
              <a:rPr lang="sv-SE" sz="1800"/>
              <a:t>RS Etikett</a:t>
            </a:r>
          </a:p>
          <a:p>
            <a:pPr>
              <a:spcAft>
                <a:spcPts val="600"/>
              </a:spcAft>
            </a:pPr>
            <a:r>
              <a:rPr lang="sv-SE" sz="1800" err="1"/>
              <a:t>Speechmagic</a:t>
            </a:r>
            <a:endParaRPr lang="sv-SE" sz="1800"/>
          </a:p>
          <a:p>
            <a:pPr>
              <a:spcAft>
                <a:spcPts val="600"/>
              </a:spcAft>
            </a:pPr>
            <a:r>
              <a:rPr lang="sv-SE" sz="1800"/>
              <a:t>Svansförrådet</a:t>
            </a:r>
          </a:p>
          <a:p>
            <a:pPr>
              <a:spcAft>
                <a:spcPts val="600"/>
              </a:spcAft>
            </a:pPr>
            <a:r>
              <a:rPr lang="sv-SE" sz="1800"/>
              <a:t>BC Etiketter*</a:t>
            </a:r>
          </a:p>
          <a:p>
            <a:pPr>
              <a:spcAft>
                <a:spcPts val="600"/>
              </a:spcAft>
            </a:pPr>
            <a:r>
              <a:rPr lang="sv-SE" sz="1800"/>
              <a:t>Flödesmodellen</a:t>
            </a:r>
          </a:p>
          <a:p>
            <a:pPr>
              <a:spcAft>
                <a:spcPts val="600"/>
              </a:spcAft>
            </a:pPr>
            <a:r>
              <a:rPr lang="sv-SE" sz="1800"/>
              <a:t>Kroppsyta</a:t>
            </a:r>
          </a:p>
          <a:p>
            <a:pPr>
              <a:spcAft>
                <a:spcPts val="600"/>
              </a:spcAft>
            </a:pPr>
            <a:r>
              <a:rPr lang="sv-SE" sz="1800"/>
              <a:t>Paraplyportalen****</a:t>
            </a:r>
          </a:p>
          <a:p>
            <a:pPr>
              <a:spcAft>
                <a:spcPts val="600"/>
              </a:spcAft>
            </a:pPr>
            <a:r>
              <a:rPr lang="sv-SE" sz="1800"/>
              <a:t>VPL</a:t>
            </a:r>
          </a:p>
          <a:p>
            <a:pPr>
              <a:spcAft>
                <a:spcPts val="600"/>
              </a:spcAft>
            </a:pPr>
            <a:r>
              <a:rPr lang="sv-SE" sz="1800"/>
              <a:t>Order Management (</a:t>
            </a:r>
            <a:r>
              <a:rPr lang="sv-SE" sz="1800" err="1"/>
              <a:t>Sectra</a:t>
            </a:r>
            <a:r>
              <a:rPr lang="sv-SE" sz="1800"/>
              <a:t>)*****</a:t>
            </a:r>
          </a:p>
          <a:p>
            <a:pPr>
              <a:spcAft>
                <a:spcPts val="600"/>
              </a:spcAft>
            </a:pPr>
            <a:endParaRPr lang="sv-SE" sz="1800"/>
          </a:p>
        </p:txBody>
      </p:sp>
      <p:sp>
        <p:nvSpPr>
          <p:cNvPr id="11" name="textruta 10"/>
          <p:cNvSpPr txBox="1"/>
          <p:nvPr/>
        </p:nvSpPr>
        <p:spPr>
          <a:xfrm>
            <a:off x="874713" y="942453"/>
            <a:ext cx="2856295" cy="369332"/>
          </a:xfrm>
          <a:prstGeom prst="rect">
            <a:avLst/>
          </a:prstGeom>
          <a:noFill/>
        </p:spPr>
        <p:txBody>
          <a:bodyPr wrap="none" rtlCol="0">
            <a:spAutoFit/>
          </a:bodyPr>
          <a:lstStyle/>
          <a:p>
            <a:r>
              <a:rPr lang="sv-SE" b="1">
                <a:solidFill>
                  <a:schemeClr val="tx2"/>
                </a:solidFill>
              </a:rPr>
              <a:t>Avvecklas och arkiveras</a:t>
            </a:r>
          </a:p>
        </p:txBody>
      </p:sp>
      <p:sp>
        <p:nvSpPr>
          <p:cNvPr id="12" name="textruta 11"/>
          <p:cNvSpPr txBox="1"/>
          <p:nvPr/>
        </p:nvSpPr>
        <p:spPr>
          <a:xfrm>
            <a:off x="6654911" y="942453"/>
            <a:ext cx="2074029" cy="369332"/>
          </a:xfrm>
          <a:prstGeom prst="rect">
            <a:avLst/>
          </a:prstGeom>
          <a:noFill/>
        </p:spPr>
        <p:txBody>
          <a:bodyPr wrap="none" rtlCol="0">
            <a:spAutoFit/>
          </a:bodyPr>
          <a:lstStyle/>
          <a:p>
            <a:r>
              <a:rPr lang="sv-SE" b="1">
                <a:solidFill>
                  <a:schemeClr val="tx2"/>
                </a:solidFill>
              </a:rPr>
              <a:t>Avvecklas enbart</a:t>
            </a:r>
          </a:p>
        </p:txBody>
      </p:sp>
      <p:sp>
        <p:nvSpPr>
          <p:cNvPr id="13" name="Rektangel 12"/>
          <p:cNvSpPr/>
          <p:nvPr/>
        </p:nvSpPr>
        <p:spPr>
          <a:xfrm>
            <a:off x="9660910" y="1310052"/>
            <a:ext cx="2499519" cy="3785652"/>
          </a:xfrm>
          <a:prstGeom prst="rect">
            <a:avLst/>
          </a:prstGeom>
        </p:spPr>
        <p:txBody>
          <a:bodyPr wrap="square">
            <a:spAutoFit/>
          </a:bodyPr>
          <a:lstStyle/>
          <a:p>
            <a:r>
              <a:rPr lang="sv-SE" sz="1200"/>
              <a:t>* Arkiveringsbehov finns, men </a:t>
            </a:r>
            <a:r>
              <a:rPr lang="sv-SE" sz="1200" err="1"/>
              <a:t>eArkivet</a:t>
            </a:r>
            <a:r>
              <a:rPr lang="sv-SE" sz="1200"/>
              <a:t> är inte en lämplig lösning.</a:t>
            </a:r>
          </a:p>
          <a:p>
            <a:endParaRPr lang="sv-SE" sz="1200"/>
          </a:p>
          <a:p>
            <a:r>
              <a:rPr lang="sv-SE" sz="1200"/>
              <a:t>** Avveckling av systemet genomförs till utrullning 1.5 eller 2.0 baserat på när </a:t>
            </a:r>
            <a:r>
              <a:rPr lang="sv-SE" sz="1200" err="1"/>
              <a:t>Surginet</a:t>
            </a:r>
            <a:r>
              <a:rPr lang="sv-SE" sz="1200"/>
              <a:t> kommer att introduceras.</a:t>
            </a:r>
          </a:p>
          <a:p>
            <a:endParaRPr lang="sv-SE" sz="1200"/>
          </a:p>
          <a:p>
            <a:r>
              <a:rPr lang="sv-SE" sz="1200"/>
              <a:t>*** I sammanhanget SDV ersätts Pulstavlans funktionalitet av </a:t>
            </a:r>
            <a:r>
              <a:rPr lang="sv-SE" sz="1200" err="1"/>
              <a:t>CareView</a:t>
            </a:r>
            <a:r>
              <a:rPr lang="sv-SE" sz="1200"/>
              <a:t>. Men applikationen finns kvar för att hantera Gröna korset och FACT-tavlan tills annan lösning finns.</a:t>
            </a:r>
          </a:p>
          <a:p>
            <a:endParaRPr lang="sv-SE" sz="1200"/>
          </a:p>
          <a:p>
            <a:r>
              <a:rPr lang="sv-SE" sz="1200"/>
              <a:t>**** Oklart när ersättning sker. </a:t>
            </a:r>
          </a:p>
          <a:p>
            <a:endParaRPr lang="sv-SE" sz="1200"/>
          </a:p>
          <a:p>
            <a:r>
              <a:rPr lang="sv-SE" sz="1200"/>
              <a:t>***** Används fortsatt av Folktandvården. </a:t>
            </a:r>
            <a:endParaRPr lang="sv-SE" sz="1200">
              <a:solidFill>
                <a:srgbClr val="FF0000"/>
              </a:solidFill>
            </a:endParaRPr>
          </a:p>
        </p:txBody>
      </p:sp>
      <p:sp>
        <p:nvSpPr>
          <p:cNvPr id="16" name="Rektangel med rundade hörn 9">
            <a:extLst>
              <a:ext uri="{FF2B5EF4-FFF2-40B4-BE49-F238E27FC236}">
                <a16:creationId xmlns:a16="http://schemas.microsoft.com/office/drawing/2014/main" id="{87EB9531-09B0-8C9A-C502-FF300FF1E15C}"/>
              </a:ext>
            </a:extLst>
          </p:cNvPr>
          <p:cNvSpPr/>
          <p:nvPr/>
        </p:nvSpPr>
        <p:spPr>
          <a:xfrm>
            <a:off x="6714077" y="5990035"/>
            <a:ext cx="3103686" cy="553173"/>
          </a:xfrm>
          <a:prstGeom prst="roundRect">
            <a:avLst>
              <a:gd name="adj" fmla="val 28878"/>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err="1">
              <a:solidFill>
                <a:schemeClr val="tx1"/>
              </a:solidFill>
            </a:endParaRPr>
          </a:p>
        </p:txBody>
      </p:sp>
      <p:sp>
        <p:nvSpPr>
          <p:cNvPr id="17" name="Platshållare för innehåll 4">
            <a:extLst>
              <a:ext uri="{FF2B5EF4-FFF2-40B4-BE49-F238E27FC236}">
                <a16:creationId xmlns:a16="http://schemas.microsoft.com/office/drawing/2014/main" id="{71EFA04B-8049-1DD2-0897-4D1186D8D1D0}"/>
              </a:ext>
            </a:extLst>
          </p:cNvPr>
          <p:cNvSpPr txBox="1">
            <a:spLocks/>
          </p:cNvSpPr>
          <p:nvPr/>
        </p:nvSpPr>
        <p:spPr>
          <a:xfrm>
            <a:off x="6897187" y="6145611"/>
            <a:ext cx="2804809" cy="234735"/>
          </a:xfrm>
          <a:prstGeom prst="rect">
            <a:avLst/>
          </a:prstGeom>
        </p:spPr>
        <p:txBody>
          <a:bodyPr lIns="0" tIns="0" rIns="0" bIns="0"/>
          <a:lstStyle>
            <a:lvl1pPr marL="252000" indent="-2520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504000" indent="-2520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3pPr>
            <a:lvl4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756000" indent="-2520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sv-SE" sz="1800"/>
              <a:t>Pulstavlan***</a:t>
            </a:r>
          </a:p>
        </p:txBody>
      </p:sp>
      <p:sp>
        <p:nvSpPr>
          <p:cNvPr id="18" name="textruta 17">
            <a:extLst>
              <a:ext uri="{FF2B5EF4-FFF2-40B4-BE49-F238E27FC236}">
                <a16:creationId xmlns:a16="http://schemas.microsoft.com/office/drawing/2014/main" id="{9391B1DB-3491-06B6-FA73-8315FC8BC8D6}"/>
              </a:ext>
            </a:extLst>
          </p:cNvPr>
          <p:cNvSpPr txBox="1"/>
          <p:nvPr/>
        </p:nvSpPr>
        <p:spPr>
          <a:xfrm>
            <a:off x="6714077" y="5668120"/>
            <a:ext cx="2518638" cy="369332"/>
          </a:xfrm>
          <a:prstGeom prst="rect">
            <a:avLst/>
          </a:prstGeom>
          <a:noFill/>
        </p:spPr>
        <p:txBody>
          <a:bodyPr wrap="none" rtlCol="0">
            <a:spAutoFit/>
          </a:bodyPr>
          <a:lstStyle/>
          <a:p>
            <a:r>
              <a:rPr lang="sv-SE" b="1">
                <a:solidFill>
                  <a:schemeClr val="tx2"/>
                </a:solidFill>
              </a:rPr>
              <a:t>Funktionalitet ersätts</a:t>
            </a:r>
          </a:p>
        </p:txBody>
      </p:sp>
    </p:spTree>
    <p:extLst>
      <p:ext uri="{BB962C8B-B14F-4D97-AF65-F5344CB8AC3E}">
        <p14:creationId xmlns:p14="http://schemas.microsoft.com/office/powerpoint/2010/main" val="3784749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p:cNvSpPr/>
          <p:nvPr/>
        </p:nvSpPr>
        <p:spPr>
          <a:xfrm>
            <a:off x="874713" y="1310053"/>
            <a:ext cx="10062918" cy="4387362"/>
          </a:xfrm>
          <a:prstGeom prst="roundRect">
            <a:avLst>
              <a:gd name="adj" fmla="val 3624"/>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err="1">
              <a:solidFill>
                <a:schemeClr val="tx1"/>
              </a:solidFill>
            </a:endParaRPr>
          </a:p>
        </p:txBody>
      </p:sp>
      <p:sp>
        <p:nvSpPr>
          <p:cNvPr id="2" name="Rubrik 1"/>
          <p:cNvSpPr>
            <a:spLocks noGrp="1"/>
          </p:cNvSpPr>
          <p:nvPr>
            <p:ph type="title"/>
          </p:nvPr>
        </p:nvSpPr>
        <p:spPr/>
        <p:txBody>
          <a:bodyPr/>
          <a:lstStyle/>
          <a:p>
            <a:r>
              <a:rPr lang="sv-SE" sz="3200"/>
              <a:t>(System som </a:t>
            </a:r>
            <a:r>
              <a:rPr lang="sv-SE" sz="3200" b="1"/>
              <a:t>inte ersätts </a:t>
            </a:r>
            <a:r>
              <a:rPr lang="sv-SE" sz="3200"/>
              <a:t>av SDV 1.0)</a:t>
            </a:r>
          </a:p>
        </p:txBody>
      </p:sp>
      <p:sp>
        <p:nvSpPr>
          <p:cNvPr id="3" name="Platshållare för innehåll 2"/>
          <p:cNvSpPr>
            <a:spLocks noGrp="1"/>
          </p:cNvSpPr>
          <p:nvPr>
            <p:ph sz="half" idx="1"/>
          </p:nvPr>
        </p:nvSpPr>
        <p:spPr>
          <a:xfrm>
            <a:off x="1120898" y="1571136"/>
            <a:ext cx="4740887" cy="3625118"/>
          </a:xfrm>
        </p:spPr>
        <p:txBody>
          <a:bodyPr/>
          <a:lstStyle/>
          <a:p>
            <a:pPr lvl="0"/>
            <a:r>
              <a:rPr lang="sv-SE" sz="2000" b="1"/>
              <a:t>Milou</a:t>
            </a:r>
            <a:r>
              <a:rPr lang="sv-SE" sz="2000"/>
              <a:t> </a:t>
            </a:r>
            <a:r>
              <a:rPr lang="sv-SE" sz="2000" b="1"/>
              <a:t>CTG </a:t>
            </a:r>
            <a:r>
              <a:rPr lang="sv-SE" sz="2000"/>
              <a:t>då </a:t>
            </a:r>
            <a:r>
              <a:rPr lang="sv-SE" sz="2000" err="1"/>
              <a:t>FetaLink</a:t>
            </a:r>
            <a:r>
              <a:rPr lang="sv-SE" sz="2000"/>
              <a:t> inte ingår i SDV 1.0.</a:t>
            </a:r>
          </a:p>
          <a:p>
            <a:pPr lvl="0"/>
            <a:r>
              <a:rPr lang="sv-SE" sz="2000" b="1" err="1"/>
              <a:t>Orthopro</a:t>
            </a:r>
            <a:endParaRPr lang="sv-SE" sz="2000" b="1"/>
          </a:p>
          <a:p>
            <a:pPr lvl="0"/>
            <a:r>
              <a:rPr lang="sv-SE" sz="2000" b="1" err="1"/>
              <a:t>Jourlisa</a:t>
            </a:r>
            <a:r>
              <a:rPr lang="sv-SE" sz="2000" b="1"/>
              <a:t>, </a:t>
            </a:r>
            <a:r>
              <a:rPr lang="sv-SE" sz="2000" b="1" err="1"/>
              <a:t>Curatime</a:t>
            </a:r>
            <a:r>
              <a:rPr lang="sv-SE" sz="2000" b="1"/>
              <a:t>, </a:t>
            </a:r>
            <a:r>
              <a:rPr lang="sv-SE" sz="2000" b="1" err="1"/>
              <a:t>Medinet</a:t>
            </a:r>
            <a:r>
              <a:rPr lang="sv-SE" sz="2000" b="1"/>
              <a:t>, IAM Solidpark, Läkarbokningsprogram Ort SUS</a:t>
            </a:r>
            <a:r>
              <a:rPr lang="sv-SE" sz="2000"/>
              <a:t> då </a:t>
            </a:r>
            <a:r>
              <a:rPr lang="sv-SE" sz="2000" err="1"/>
              <a:t>Clairvia</a:t>
            </a:r>
            <a:r>
              <a:rPr lang="sv-SE" sz="2000"/>
              <a:t> inte införs i SDV som det ser ut just nu.</a:t>
            </a:r>
          </a:p>
          <a:p>
            <a:pPr lvl="0"/>
            <a:r>
              <a:rPr lang="sv-SE" sz="2000" b="1" err="1"/>
              <a:t>MedRave</a:t>
            </a:r>
            <a:r>
              <a:rPr lang="sv-SE" sz="2000"/>
              <a:t> då den integreras med SDV.</a:t>
            </a:r>
          </a:p>
          <a:p>
            <a:pPr lvl="0"/>
            <a:r>
              <a:rPr lang="sv-SE" sz="2000" b="1" err="1"/>
              <a:t>Läkemedelsappen</a:t>
            </a:r>
            <a:r>
              <a:rPr lang="sv-SE" sz="2000"/>
              <a:t> behövs då krossningsdatabasen ej kan ersättas med SDV.</a:t>
            </a:r>
          </a:p>
          <a:p>
            <a:endParaRPr lang="sv-SE" sz="2000"/>
          </a:p>
        </p:txBody>
      </p:sp>
      <p:sp>
        <p:nvSpPr>
          <p:cNvPr id="4" name="Platshållare för innehåll 3"/>
          <p:cNvSpPr>
            <a:spLocks noGrp="1"/>
          </p:cNvSpPr>
          <p:nvPr>
            <p:ph sz="half" idx="2"/>
          </p:nvPr>
        </p:nvSpPr>
        <p:spPr>
          <a:xfrm>
            <a:off x="6330217" y="1571136"/>
            <a:ext cx="4344376" cy="3625118"/>
          </a:xfrm>
        </p:spPr>
        <p:txBody>
          <a:bodyPr/>
          <a:lstStyle/>
          <a:p>
            <a:pPr lvl="0"/>
            <a:r>
              <a:rPr lang="sv-SE" sz="2000" b="1"/>
              <a:t>ACG</a:t>
            </a:r>
            <a:r>
              <a:rPr lang="sv-SE" sz="2000"/>
              <a:t>, </a:t>
            </a:r>
            <a:r>
              <a:rPr lang="sv-SE" sz="2000" b="1" err="1"/>
              <a:t>Webpriva</a:t>
            </a:r>
            <a:r>
              <a:rPr lang="sv-SE" sz="2000"/>
              <a:t> p g a ändrad strategi för vårdproduktion.</a:t>
            </a:r>
          </a:p>
          <a:p>
            <a:pPr lvl="0"/>
            <a:r>
              <a:rPr lang="sv-SE" sz="2000" b="1"/>
              <a:t>Piraten</a:t>
            </a:r>
            <a:r>
              <a:rPr lang="sv-SE" sz="2000"/>
              <a:t> avvecklad, kommer att ersättas av Pandora istället för SDV.</a:t>
            </a:r>
          </a:p>
          <a:p>
            <a:pPr lvl="0"/>
            <a:r>
              <a:rPr lang="sv-SE" sz="2000" b="1"/>
              <a:t>Taligenkänning</a:t>
            </a:r>
            <a:r>
              <a:rPr lang="sv-SE" sz="2000"/>
              <a:t> finns kvar men ersätts med SDV i annan drift från </a:t>
            </a:r>
            <a:r>
              <a:rPr lang="sv-SE" sz="2000" err="1"/>
              <a:t>Cerner</a:t>
            </a:r>
            <a:r>
              <a:rPr lang="sv-SE" sz="2000"/>
              <a:t> istället för Tieto.</a:t>
            </a:r>
          </a:p>
          <a:p>
            <a:pPr lvl="0"/>
            <a:r>
              <a:rPr lang="sv-SE" sz="2000" b="1" err="1"/>
              <a:t>Gynop</a:t>
            </a:r>
            <a:r>
              <a:rPr lang="sv-SE" sz="2000"/>
              <a:t> ”hybridapplikation” kvar men kvalitetsregistersdelen ersätts med SDV kvalitetsregister, inte hela applikationen.</a:t>
            </a:r>
          </a:p>
          <a:p>
            <a:endParaRPr lang="sv-SE" sz="2000"/>
          </a:p>
        </p:txBody>
      </p:sp>
    </p:spTree>
    <p:extLst>
      <p:ext uri="{BB962C8B-B14F-4D97-AF65-F5344CB8AC3E}">
        <p14:creationId xmlns:p14="http://schemas.microsoft.com/office/powerpoint/2010/main" val="191051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a:t>SDV består av tre delar med ett antal olika funktioner</a:t>
            </a:r>
          </a:p>
        </p:txBody>
      </p:sp>
      <p:grpSp>
        <p:nvGrpSpPr>
          <p:cNvPr id="17" name="Grupp 16"/>
          <p:cNvGrpSpPr/>
          <p:nvPr/>
        </p:nvGrpSpPr>
        <p:grpSpPr>
          <a:xfrm>
            <a:off x="956750" y="1069595"/>
            <a:ext cx="4893500" cy="4833365"/>
            <a:chOff x="956750" y="1130555"/>
            <a:chExt cx="4893500" cy="4833365"/>
          </a:xfrm>
          <a:effectLst>
            <a:outerShdw blurRad="50800" dist="38100" dir="2700000" algn="tl" rotWithShape="0">
              <a:prstClr val="black">
                <a:alpha val="40000"/>
              </a:prstClr>
            </a:outerShdw>
          </a:effectLst>
        </p:grpSpPr>
        <p:sp>
          <p:nvSpPr>
            <p:cNvPr id="8" name="Rektangel med rundade hörn 7"/>
            <p:cNvSpPr/>
            <p:nvPr/>
          </p:nvSpPr>
          <p:spPr>
            <a:xfrm>
              <a:off x="956751" y="1462952"/>
              <a:ext cx="4893449" cy="4500968"/>
            </a:xfrm>
            <a:prstGeom prst="roundRect">
              <a:avLst>
                <a:gd name="adj" fmla="val 3455"/>
              </a:avLst>
            </a:prstGeom>
            <a:solidFill>
              <a:schemeClr val="accent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4000" tIns="324000" rIns="144000" bIns="108000" spcCol="1270"/>
            <a:lstStyle/>
            <a:p>
              <a:pPr marL="285750" indent="-285750" defTabSz="488950">
                <a:lnSpc>
                  <a:spcPct val="90000"/>
                </a:lnSpc>
                <a:spcAft>
                  <a:spcPct val="35000"/>
                </a:spcAft>
                <a:buFont typeface="Arial" panose="020B0604020202020204" pitchFamily="34" charset="0"/>
                <a:buChar char="•"/>
                <a:defRPr/>
              </a:pPr>
              <a:r>
                <a:rPr lang="sv-SE">
                  <a:solidFill>
                    <a:schemeClr val="tx1"/>
                  </a:solidFill>
                </a:rPr>
                <a:t>Ersätter de separata journalsystem som idag används inom hälso- och sjukvården</a:t>
              </a:r>
            </a:p>
            <a:p>
              <a:pPr marL="285750" indent="-285750" defTabSz="488950">
                <a:lnSpc>
                  <a:spcPct val="90000"/>
                </a:lnSpc>
                <a:spcAft>
                  <a:spcPct val="35000"/>
                </a:spcAft>
                <a:buFont typeface="Arial" panose="020B0604020202020204" pitchFamily="34" charset="0"/>
                <a:buChar char="•"/>
                <a:defRPr/>
              </a:pPr>
              <a:r>
                <a:rPr lang="sv-SE">
                  <a:solidFill>
                    <a:schemeClr val="tx1"/>
                  </a:solidFill>
                </a:rPr>
                <a:t>En journal, en läkemedelslista, </a:t>
              </a:r>
              <a:br>
                <a:rPr lang="sv-SE">
                  <a:solidFill>
                    <a:schemeClr val="tx1"/>
                  </a:solidFill>
                </a:rPr>
              </a:br>
              <a:r>
                <a:rPr lang="sv-SE">
                  <a:solidFill>
                    <a:schemeClr val="tx1"/>
                  </a:solidFill>
                </a:rPr>
                <a:t>en inloggning</a:t>
              </a:r>
            </a:p>
            <a:p>
              <a:pPr marL="285750" indent="-285750" defTabSz="488950">
                <a:lnSpc>
                  <a:spcPct val="90000"/>
                </a:lnSpc>
                <a:spcAft>
                  <a:spcPct val="35000"/>
                </a:spcAft>
                <a:buFont typeface="Arial" panose="020B0604020202020204" pitchFamily="34" charset="0"/>
                <a:buChar char="•"/>
                <a:defRPr/>
              </a:pPr>
              <a:r>
                <a:rPr lang="sv-SE">
                  <a:solidFill>
                    <a:schemeClr val="tx1"/>
                  </a:solidFill>
                </a:rPr>
                <a:t>Realtidsdokumentation, mallar, behörigheter och egna inställningar</a:t>
              </a:r>
            </a:p>
            <a:p>
              <a:pPr marL="285750" indent="-285750" defTabSz="488950">
                <a:lnSpc>
                  <a:spcPct val="90000"/>
                </a:lnSpc>
                <a:spcAft>
                  <a:spcPct val="35000"/>
                </a:spcAft>
                <a:buFont typeface="Arial" panose="020B0604020202020204" pitchFamily="34" charset="0"/>
                <a:buChar char="•"/>
                <a:defRPr/>
              </a:pPr>
              <a:r>
                <a:rPr lang="sv-SE">
                  <a:solidFill>
                    <a:schemeClr val="tx1"/>
                  </a:solidFill>
                </a:rPr>
                <a:t>Beslutsstöd till vårdens </a:t>
              </a:r>
              <a:br>
                <a:rPr lang="sv-SE">
                  <a:solidFill>
                    <a:schemeClr val="tx1"/>
                  </a:solidFill>
                </a:rPr>
              </a:br>
              <a:r>
                <a:rPr lang="sv-SE">
                  <a:solidFill>
                    <a:schemeClr val="tx1"/>
                  </a:solidFill>
                </a:rPr>
                <a:t>medarbetare</a:t>
              </a:r>
            </a:p>
          </p:txBody>
        </p:sp>
        <p:sp>
          <p:nvSpPr>
            <p:cNvPr id="9" name="Rektangel med rundade hörn 8"/>
            <p:cNvSpPr/>
            <p:nvPr/>
          </p:nvSpPr>
          <p:spPr>
            <a:xfrm>
              <a:off x="956750" y="1130555"/>
              <a:ext cx="4893500" cy="576000"/>
            </a:xfrm>
            <a:prstGeom prst="roundRect">
              <a:avLst>
                <a:gd name="adj" fmla="val 21706"/>
              </a:avLst>
            </a:prstGeom>
            <a:solidFill>
              <a:schemeClr val="accent1"/>
            </a:solidFill>
            <a:ln w="28575">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b="1">
                  <a:solidFill>
                    <a:schemeClr val="bg1"/>
                  </a:solidFill>
                </a:rPr>
                <a:t>Patientjournalen med </a:t>
              </a:r>
              <a:br>
                <a:rPr lang="sv-SE" b="1">
                  <a:solidFill>
                    <a:schemeClr val="bg1"/>
                  </a:solidFill>
                </a:rPr>
              </a:br>
              <a:r>
                <a:rPr lang="sv-SE" b="1">
                  <a:solidFill>
                    <a:schemeClr val="bg1"/>
                  </a:solidFill>
                </a:rPr>
                <a:t>administrativa verktyg (Millennium)</a:t>
              </a:r>
            </a:p>
          </p:txBody>
        </p:sp>
      </p:grpSp>
      <p:grpSp>
        <p:nvGrpSpPr>
          <p:cNvPr id="18" name="Grupp 17"/>
          <p:cNvGrpSpPr/>
          <p:nvPr/>
        </p:nvGrpSpPr>
        <p:grpSpPr>
          <a:xfrm>
            <a:off x="5968854" y="1063194"/>
            <a:ext cx="5114246" cy="2165428"/>
            <a:chOff x="5968854" y="1124154"/>
            <a:chExt cx="5114246" cy="2165428"/>
          </a:xfrm>
          <a:effectLst>
            <a:outerShdw blurRad="50800" dist="38100" dir="2700000" algn="tl" rotWithShape="0">
              <a:prstClr val="black">
                <a:alpha val="40000"/>
              </a:prstClr>
            </a:outerShdw>
          </a:effectLst>
        </p:grpSpPr>
        <p:sp>
          <p:nvSpPr>
            <p:cNvPr id="5" name="Rektangel med rundade hörn 4"/>
            <p:cNvSpPr/>
            <p:nvPr/>
          </p:nvSpPr>
          <p:spPr>
            <a:xfrm>
              <a:off x="5980543" y="1462951"/>
              <a:ext cx="5102557" cy="1826631"/>
            </a:xfrm>
            <a:prstGeom prst="roundRect">
              <a:avLst>
                <a:gd name="adj" fmla="val 10627"/>
              </a:avLst>
            </a:prstGeom>
            <a:solidFill>
              <a:schemeClr val="accent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4000" tIns="324000" rIns="144000" bIns="108000" spcCol="1270"/>
            <a:lstStyle/>
            <a:p>
              <a:pPr marL="285750" indent="-285750" defTabSz="488950">
                <a:lnSpc>
                  <a:spcPct val="90000"/>
                </a:lnSpc>
                <a:spcAft>
                  <a:spcPct val="35000"/>
                </a:spcAft>
                <a:buFont typeface="Arial" panose="020B0604020202020204" pitchFamily="34" charset="0"/>
                <a:buChar char="•"/>
                <a:defRPr/>
              </a:pPr>
              <a:r>
                <a:rPr lang="sv-SE">
                  <a:solidFill>
                    <a:schemeClr val="tx1"/>
                  </a:solidFill>
                </a:rPr>
                <a:t>Uppkoppling av mobila enheter, medicin-teknisk utrustning och bildbehandling</a:t>
              </a:r>
            </a:p>
            <a:p>
              <a:pPr marL="285750" indent="-285750" defTabSz="488950">
                <a:lnSpc>
                  <a:spcPct val="90000"/>
                </a:lnSpc>
                <a:spcAft>
                  <a:spcPct val="35000"/>
                </a:spcAft>
                <a:buFont typeface="Arial" panose="020B0604020202020204" pitchFamily="34" charset="0"/>
                <a:buChar char="•"/>
                <a:defRPr/>
              </a:pPr>
              <a:r>
                <a:rPr lang="sv-SE">
                  <a:solidFill>
                    <a:schemeClr val="tx1"/>
                  </a:solidFill>
                </a:rPr>
                <a:t>Nya möjligheter till kvalificerad vård i hemmet för patienter med kroniska sjukdomar </a:t>
              </a:r>
            </a:p>
          </p:txBody>
        </p:sp>
        <p:sp>
          <p:nvSpPr>
            <p:cNvPr id="6" name="Rektangel med rundade hörn 5"/>
            <p:cNvSpPr/>
            <p:nvPr/>
          </p:nvSpPr>
          <p:spPr>
            <a:xfrm>
              <a:off x="5968854" y="1124154"/>
              <a:ext cx="5102557" cy="576000"/>
            </a:xfrm>
            <a:prstGeom prst="roundRect">
              <a:avLst>
                <a:gd name="adj" fmla="val 19817"/>
              </a:avLst>
            </a:prstGeom>
            <a:solidFill>
              <a:schemeClr val="accent1"/>
            </a:solidFill>
            <a:ln w="28575">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b="1">
                  <a:solidFill>
                    <a:schemeClr val="bg1"/>
                  </a:solidFill>
                </a:rPr>
                <a:t>Uppkopplad utrustning och logistik </a:t>
              </a:r>
            </a:p>
          </p:txBody>
        </p:sp>
      </p:grpSp>
      <p:grpSp>
        <p:nvGrpSpPr>
          <p:cNvPr id="19" name="Grupp 18"/>
          <p:cNvGrpSpPr/>
          <p:nvPr/>
        </p:nvGrpSpPr>
        <p:grpSpPr>
          <a:xfrm>
            <a:off x="5968855" y="3334422"/>
            <a:ext cx="5125938" cy="2568538"/>
            <a:chOff x="5968855" y="3395382"/>
            <a:chExt cx="5125938" cy="2568538"/>
          </a:xfrm>
          <a:effectLst>
            <a:outerShdw blurRad="50800" dist="38100" dir="2700000" algn="tl" rotWithShape="0">
              <a:prstClr val="black">
                <a:alpha val="40000"/>
              </a:prstClr>
            </a:outerShdw>
          </a:effectLst>
        </p:grpSpPr>
        <p:sp>
          <p:nvSpPr>
            <p:cNvPr id="14" name="Rektangel med rundade hörn 13"/>
            <p:cNvSpPr/>
            <p:nvPr/>
          </p:nvSpPr>
          <p:spPr>
            <a:xfrm>
              <a:off x="5980546" y="3734182"/>
              <a:ext cx="5102554" cy="2229738"/>
            </a:xfrm>
            <a:prstGeom prst="roundRect">
              <a:avLst>
                <a:gd name="adj" fmla="val 5648"/>
              </a:avLst>
            </a:prstGeom>
            <a:solidFill>
              <a:schemeClr val="accent1">
                <a:lumMod val="20000"/>
                <a:lumOff val="8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44000" tIns="324000" rIns="144000" bIns="108000" spcCol="1270"/>
            <a:lstStyle/>
            <a:p>
              <a:pPr marL="285750" indent="-285750" defTabSz="488950">
                <a:lnSpc>
                  <a:spcPct val="90000"/>
                </a:lnSpc>
                <a:spcAft>
                  <a:spcPct val="35000"/>
                </a:spcAft>
                <a:buFont typeface="Arial" panose="020B0604020202020204" pitchFamily="34" charset="0"/>
                <a:buChar char="•"/>
                <a:defRPr/>
              </a:pPr>
              <a:r>
                <a:rPr lang="sv-SE">
                  <a:solidFill>
                    <a:schemeClr val="tx1"/>
                  </a:solidFill>
                </a:rPr>
                <a:t>Utgår från vårdens samlade data </a:t>
              </a:r>
              <a:br>
                <a:rPr lang="sv-SE">
                  <a:solidFill>
                    <a:schemeClr val="tx1"/>
                  </a:solidFill>
                </a:rPr>
              </a:br>
              <a:r>
                <a:rPr lang="sv-SE">
                  <a:solidFill>
                    <a:schemeClr val="tx1"/>
                  </a:solidFill>
                </a:rPr>
                <a:t>om patienten</a:t>
              </a:r>
            </a:p>
            <a:p>
              <a:pPr marL="285750" indent="-285750" defTabSz="488950">
                <a:lnSpc>
                  <a:spcPct val="90000"/>
                </a:lnSpc>
                <a:spcAft>
                  <a:spcPct val="35000"/>
                </a:spcAft>
                <a:buFont typeface="Arial" panose="020B0604020202020204" pitchFamily="34" charset="0"/>
                <a:buChar char="•"/>
                <a:defRPr/>
              </a:pPr>
              <a:r>
                <a:rPr lang="sv-SE">
                  <a:solidFill>
                    <a:schemeClr val="tx1"/>
                  </a:solidFill>
                </a:rPr>
                <a:t>Verktyg som analyserar hur enskilda individer kan förbättra sin hälsa </a:t>
              </a:r>
            </a:p>
            <a:p>
              <a:pPr marL="285750" indent="-285750" defTabSz="488950">
                <a:lnSpc>
                  <a:spcPct val="90000"/>
                </a:lnSpc>
                <a:spcAft>
                  <a:spcPct val="35000"/>
                </a:spcAft>
                <a:buFont typeface="Arial" panose="020B0604020202020204" pitchFamily="34" charset="0"/>
                <a:buChar char="•"/>
                <a:defRPr/>
              </a:pPr>
              <a:r>
                <a:rPr lang="sv-SE">
                  <a:solidFill>
                    <a:schemeClr val="tx1"/>
                  </a:solidFill>
                </a:rPr>
                <a:t>Verktyg som identifierar potentiella riskgrupper</a:t>
              </a:r>
            </a:p>
          </p:txBody>
        </p:sp>
        <p:sp>
          <p:nvSpPr>
            <p:cNvPr id="15" name="Rektangel med rundade hörn 14"/>
            <p:cNvSpPr/>
            <p:nvPr/>
          </p:nvSpPr>
          <p:spPr>
            <a:xfrm>
              <a:off x="5968855" y="3395382"/>
              <a:ext cx="5125938" cy="576000"/>
            </a:xfrm>
            <a:prstGeom prst="roundRect">
              <a:avLst>
                <a:gd name="adj" fmla="val 23596"/>
              </a:avLst>
            </a:prstGeom>
            <a:solidFill>
              <a:schemeClr val="accent1"/>
            </a:solidFill>
            <a:ln w="28575">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b="1">
                  <a:solidFill>
                    <a:schemeClr val="bg1"/>
                  </a:solidFill>
                </a:rPr>
                <a:t>Befolkningshälsa</a:t>
              </a:r>
              <a:endParaRPr lang="sv-SE">
                <a:solidFill>
                  <a:schemeClr val="bg1"/>
                </a:solidFill>
              </a:endParaRPr>
            </a:p>
          </p:txBody>
        </p:sp>
      </p:grpSp>
      <p:pic>
        <p:nvPicPr>
          <p:cNvPr id="12" name="Bildobjekt 11"/>
          <p:cNvPicPr>
            <a:picLocks noChangeAspect="1"/>
          </p:cNvPicPr>
          <p:nvPr/>
        </p:nvPicPr>
        <p:blipFill>
          <a:blip r:embed="rId3"/>
          <a:stretch>
            <a:fillRect/>
          </a:stretch>
        </p:blipFill>
        <p:spPr>
          <a:xfrm>
            <a:off x="4092803" y="3812644"/>
            <a:ext cx="1561175" cy="1975761"/>
          </a:xfrm>
          <a:prstGeom prst="rect">
            <a:avLst/>
          </a:prstGeom>
        </p:spPr>
      </p:pic>
      <p:sp>
        <p:nvSpPr>
          <p:cNvPr id="13" name="Rektangel: rundade hörn 5">
            <a:extLst>
              <a:ext uri="{FF2B5EF4-FFF2-40B4-BE49-F238E27FC236}">
                <a16:creationId xmlns:a16="http://schemas.microsoft.com/office/drawing/2014/main" id="{75AA40EB-4485-443A-A6EE-6F3170E8C91C}"/>
              </a:ext>
            </a:extLst>
          </p:cNvPr>
          <p:cNvSpPr/>
          <p:nvPr/>
        </p:nvSpPr>
        <p:spPr>
          <a:xfrm>
            <a:off x="10149668" y="3567420"/>
            <a:ext cx="1260000" cy="1260000"/>
          </a:xfrm>
          <a:prstGeom prst="ellipse">
            <a:avLst/>
          </a:prstGeom>
          <a:solidFill>
            <a:schemeClr val="bg1"/>
          </a:solidFill>
          <a:ln w="3810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1200" b="1">
                <a:solidFill>
                  <a:schemeClr val="tx1"/>
                </a:solidFill>
              </a:rPr>
              <a:t>Kommer </a:t>
            </a:r>
            <a:br>
              <a:rPr lang="sv-SE" sz="1200" b="1">
                <a:solidFill>
                  <a:schemeClr val="tx1"/>
                </a:solidFill>
              </a:rPr>
            </a:br>
            <a:r>
              <a:rPr lang="sv-SE" sz="1200" b="1">
                <a:solidFill>
                  <a:schemeClr val="tx1"/>
                </a:solidFill>
              </a:rPr>
              <a:t>i en senare version</a:t>
            </a:r>
          </a:p>
        </p:txBody>
      </p:sp>
    </p:spTree>
    <p:extLst>
      <p:ext uri="{BB962C8B-B14F-4D97-AF65-F5344CB8AC3E}">
        <p14:creationId xmlns:p14="http://schemas.microsoft.com/office/powerpoint/2010/main" val="129263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a:xfrm>
            <a:off x="790832" y="305424"/>
            <a:ext cx="10363200" cy="1581420"/>
          </a:xfrm>
        </p:spPr>
        <p:txBody>
          <a:bodyPr/>
          <a:lstStyle/>
          <a:p>
            <a:r>
              <a:rPr lang="sv-SE" dirty="0"/>
              <a:t>Skånes digitala vårdsystem (SDV)</a:t>
            </a:r>
          </a:p>
        </p:txBody>
      </p:sp>
      <p:grpSp>
        <p:nvGrpSpPr>
          <p:cNvPr id="2" name="Grupp 1">
            <a:extLst>
              <a:ext uri="{FF2B5EF4-FFF2-40B4-BE49-F238E27FC236}">
                <a16:creationId xmlns:a16="http://schemas.microsoft.com/office/drawing/2014/main" id="{648C263F-D13C-F79A-2B8C-85E66DC387B7}"/>
              </a:ext>
            </a:extLst>
          </p:cNvPr>
          <p:cNvGrpSpPr/>
          <p:nvPr/>
        </p:nvGrpSpPr>
        <p:grpSpPr>
          <a:xfrm>
            <a:off x="3170888" y="2044999"/>
            <a:ext cx="3410464" cy="4073304"/>
            <a:chOff x="706279" y="1116340"/>
            <a:chExt cx="4428148" cy="5288786"/>
          </a:xfrm>
        </p:grpSpPr>
        <p:pic>
          <p:nvPicPr>
            <p:cNvPr id="5" name="Bildobjekt 4">
              <a:extLst>
                <a:ext uri="{FF2B5EF4-FFF2-40B4-BE49-F238E27FC236}">
                  <a16:creationId xmlns:a16="http://schemas.microsoft.com/office/drawing/2014/main" id="{0692E353-9880-D95C-A8EF-F63B3EF317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79" y="1553490"/>
              <a:ext cx="2718690" cy="3803888"/>
            </a:xfrm>
            <a:prstGeom prst="rect">
              <a:avLst/>
            </a:prstGeom>
            <a:effectLst>
              <a:outerShdw blurRad="50800" dist="38100" dir="2700000" algn="tl" rotWithShape="0">
                <a:prstClr val="black">
                  <a:alpha val="40000"/>
                </a:prstClr>
              </a:outerShdw>
            </a:effectLst>
          </p:spPr>
        </p:pic>
        <p:pic>
          <p:nvPicPr>
            <p:cNvPr id="6" name="Bildobjekt 5">
              <a:extLst>
                <a:ext uri="{FF2B5EF4-FFF2-40B4-BE49-F238E27FC236}">
                  <a16:creationId xmlns:a16="http://schemas.microsoft.com/office/drawing/2014/main" id="{E7B42F7E-1197-5FC9-1265-302F03335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030" y="1289398"/>
              <a:ext cx="1395011" cy="3881345"/>
            </a:xfrm>
            <a:prstGeom prst="rect">
              <a:avLst/>
            </a:prstGeom>
            <a:effectLst>
              <a:outerShdw blurRad="50800" dist="38100" dir="2700000" algn="tl" rotWithShape="0">
                <a:prstClr val="black">
                  <a:alpha val="40000"/>
                </a:prstClr>
              </a:outerShdw>
            </a:effectLst>
          </p:spPr>
        </p:pic>
        <p:grpSp>
          <p:nvGrpSpPr>
            <p:cNvPr id="7" name="Grupp 6">
              <a:extLst>
                <a:ext uri="{FF2B5EF4-FFF2-40B4-BE49-F238E27FC236}">
                  <a16:creationId xmlns:a16="http://schemas.microsoft.com/office/drawing/2014/main" id="{2E13E6D1-9EEF-B59F-1A80-1F968D656657}"/>
                </a:ext>
              </a:extLst>
            </p:cNvPr>
            <p:cNvGrpSpPr/>
            <p:nvPr/>
          </p:nvGrpSpPr>
          <p:grpSpPr>
            <a:xfrm>
              <a:off x="2654151" y="1116340"/>
              <a:ext cx="1300864" cy="3532440"/>
              <a:chOff x="5752948" y="1678752"/>
              <a:chExt cx="2525543" cy="6858000"/>
            </a:xfrm>
          </p:grpSpPr>
          <p:pic>
            <p:nvPicPr>
              <p:cNvPr id="13" name="Bildobjekt 12">
                <a:extLst>
                  <a:ext uri="{FF2B5EF4-FFF2-40B4-BE49-F238E27FC236}">
                    <a16:creationId xmlns:a16="http://schemas.microsoft.com/office/drawing/2014/main" id="{2B06F54B-A70F-8BA8-61A0-DA90B06F3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2948" y="1678752"/>
                <a:ext cx="2525543" cy="6858000"/>
              </a:xfrm>
              <a:prstGeom prst="rect">
                <a:avLst/>
              </a:prstGeom>
              <a:effectLst>
                <a:outerShdw blurRad="50800" dist="38100" dir="2700000" algn="tl" rotWithShape="0">
                  <a:prstClr val="black">
                    <a:alpha val="40000"/>
                  </a:prstClr>
                </a:outerShdw>
              </a:effectLst>
            </p:spPr>
          </p:pic>
          <p:sp>
            <p:nvSpPr>
              <p:cNvPr id="14" name="Rektangel 13">
                <a:extLst>
                  <a:ext uri="{FF2B5EF4-FFF2-40B4-BE49-F238E27FC236}">
                    <a16:creationId xmlns:a16="http://schemas.microsoft.com/office/drawing/2014/main" id="{C5948175-BEF7-D602-6F6B-2E541A6062D4}"/>
                  </a:ext>
                </a:extLst>
              </p:cNvPr>
              <p:cNvSpPr/>
              <p:nvPr/>
            </p:nvSpPr>
            <p:spPr>
              <a:xfrm rot="1291155">
                <a:off x="5889020" y="4161152"/>
                <a:ext cx="379717" cy="375118"/>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pic>
          <p:nvPicPr>
            <p:cNvPr id="8" name="Bildobjekt 7">
              <a:extLst>
                <a:ext uri="{FF2B5EF4-FFF2-40B4-BE49-F238E27FC236}">
                  <a16:creationId xmlns:a16="http://schemas.microsoft.com/office/drawing/2014/main" id="{D57DD5B7-0489-FD81-2D20-6F8AC1BB6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1413" y="2360714"/>
              <a:ext cx="2043364" cy="3803888"/>
            </a:xfrm>
            <a:prstGeom prst="rect">
              <a:avLst/>
            </a:prstGeom>
            <a:effectLst>
              <a:outerShdw blurRad="50800" dist="38100" dir="2700000" algn="tl" rotWithShape="0">
                <a:prstClr val="black">
                  <a:alpha val="40000"/>
                </a:prstClr>
              </a:outerShdw>
            </a:effectLst>
          </p:spPr>
        </p:pic>
        <p:pic>
          <p:nvPicPr>
            <p:cNvPr id="9" name="Bildobjekt 8">
              <a:extLst>
                <a:ext uri="{FF2B5EF4-FFF2-40B4-BE49-F238E27FC236}">
                  <a16:creationId xmlns:a16="http://schemas.microsoft.com/office/drawing/2014/main" id="{480599AC-AED4-6706-43B2-D6725A4F9B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354" y="2467910"/>
              <a:ext cx="1561386" cy="3937216"/>
            </a:xfrm>
            <a:prstGeom prst="rect">
              <a:avLst/>
            </a:prstGeom>
            <a:effectLst>
              <a:outerShdw blurRad="50800" dist="38100" dir="2700000" algn="tl" rotWithShape="0">
                <a:prstClr val="black">
                  <a:alpha val="40000"/>
                </a:prstClr>
              </a:outerShdw>
            </a:effectLst>
          </p:spPr>
        </p:pic>
        <p:grpSp>
          <p:nvGrpSpPr>
            <p:cNvPr id="10" name="Grupp 9">
              <a:extLst>
                <a:ext uri="{FF2B5EF4-FFF2-40B4-BE49-F238E27FC236}">
                  <a16:creationId xmlns:a16="http://schemas.microsoft.com/office/drawing/2014/main" id="{F5463C96-A8B4-1AAB-B72C-23408EA7F983}"/>
                </a:ext>
              </a:extLst>
            </p:cNvPr>
            <p:cNvGrpSpPr/>
            <p:nvPr/>
          </p:nvGrpSpPr>
          <p:grpSpPr>
            <a:xfrm>
              <a:off x="3343095" y="2566609"/>
              <a:ext cx="1791332" cy="3803888"/>
              <a:chOff x="4417440" y="1511349"/>
              <a:chExt cx="1791332" cy="3803888"/>
            </a:xfrm>
          </p:grpSpPr>
          <p:pic>
            <p:nvPicPr>
              <p:cNvPr id="11" name="Bildobjekt 10">
                <a:extLst>
                  <a:ext uri="{FF2B5EF4-FFF2-40B4-BE49-F238E27FC236}">
                    <a16:creationId xmlns:a16="http://schemas.microsoft.com/office/drawing/2014/main" id="{380349F3-2742-B190-1165-66239A7761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7440" y="1511349"/>
                <a:ext cx="1791332" cy="3803888"/>
              </a:xfrm>
              <a:prstGeom prst="rect">
                <a:avLst/>
              </a:prstGeom>
              <a:effectLst>
                <a:outerShdw blurRad="50800" dist="38100" dir="2700000" algn="tl" rotWithShape="0">
                  <a:prstClr val="black">
                    <a:alpha val="40000"/>
                  </a:prstClr>
                </a:outerShdw>
              </a:effectLst>
            </p:spPr>
          </p:pic>
          <p:sp>
            <p:nvSpPr>
              <p:cNvPr id="12" name="Rektangel 15">
                <a:extLst>
                  <a:ext uri="{FF2B5EF4-FFF2-40B4-BE49-F238E27FC236}">
                    <a16:creationId xmlns:a16="http://schemas.microsoft.com/office/drawing/2014/main" id="{B9C55EC4-9CE6-3C4E-0675-2FB3665E0BDB}"/>
                  </a:ext>
                </a:extLst>
              </p:cNvPr>
              <p:cNvSpPr/>
              <p:nvPr/>
            </p:nvSpPr>
            <p:spPr>
              <a:xfrm>
                <a:off x="5259037" y="2911419"/>
                <a:ext cx="268844" cy="261868"/>
              </a:xfrm>
              <a:custGeom>
                <a:avLst/>
                <a:gdLst>
                  <a:gd name="connsiteX0" fmla="*/ 0 w 393096"/>
                  <a:gd name="connsiteY0" fmla="*/ 0 h 320512"/>
                  <a:gd name="connsiteX1" fmla="*/ 393096 w 393096"/>
                  <a:gd name="connsiteY1" fmla="*/ 0 h 320512"/>
                  <a:gd name="connsiteX2" fmla="*/ 393096 w 393096"/>
                  <a:gd name="connsiteY2" fmla="*/ 320512 h 320512"/>
                  <a:gd name="connsiteX3" fmla="*/ 0 w 393096"/>
                  <a:gd name="connsiteY3" fmla="*/ 320512 h 320512"/>
                  <a:gd name="connsiteX4" fmla="*/ 0 w 393096"/>
                  <a:gd name="connsiteY4" fmla="*/ 0 h 320512"/>
                  <a:gd name="connsiteX0" fmla="*/ 0 w 393096"/>
                  <a:gd name="connsiteY0" fmla="*/ 0 h 320512"/>
                  <a:gd name="connsiteX1" fmla="*/ 393096 w 393096"/>
                  <a:gd name="connsiteY1" fmla="*/ 0 h 320512"/>
                  <a:gd name="connsiteX2" fmla="*/ 354996 w 393096"/>
                  <a:gd name="connsiteY2" fmla="*/ 290878 h 320512"/>
                  <a:gd name="connsiteX3" fmla="*/ 0 w 393096"/>
                  <a:gd name="connsiteY3" fmla="*/ 320512 h 320512"/>
                  <a:gd name="connsiteX4" fmla="*/ 0 w 393096"/>
                  <a:gd name="connsiteY4" fmla="*/ 0 h 320512"/>
                  <a:gd name="connsiteX0" fmla="*/ 0 w 393096"/>
                  <a:gd name="connsiteY0" fmla="*/ 0 h 324958"/>
                  <a:gd name="connsiteX1" fmla="*/ 393096 w 393096"/>
                  <a:gd name="connsiteY1" fmla="*/ 0 h 324958"/>
                  <a:gd name="connsiteX2" fmla="*/ 354996 w 393096"/>
                  <a:gd name="connsiteY2" fmla="*/ 290878 h 324958"/>
                  <a:gd name="connsiteX3" fmla="*/ 0 w 393096"/>
                  <a:gd name="connsiteY3" fmla="*/ 320512 h 324958"/>
                  <a:gd name="connsiteX4" fmla="*/ 0 w 393096"/>
                  <a:gd name="connsiteY4" fmla="*/ 0 h 324958"/>
                  <a:gd name="connsiteX0" fmla="*/ 0 w 393096"/>
                  <a:gd name="connsiteY0" fmla="*/ 0 h 320512"/>
                  <a:gd name="connsiteX1" fmla="*/ 393096 w 393096"/>
                  <a:gd name="connsiteY1" fmla="*/ 0 h 320512"/>
                  <a:gd name="connsiteX2" fmla="*/ 340326 w 393096"/>
                  <a:gd name="connsiteY2" fmla="*/ 272948 h 320512"/>
                  <a:gd name="connsiteX3" fmla="*/ 0 w 393096"/>
                  <a:gd name="connsiteY3" fmla="*/ 320512 h 320512"/>
                  <a:gd name="connsiteX4" fmla="*/ 0 w 393096"/>
                  <a:gd name="connsiteY4" fmla="*/ 0 h 320512"/>
                  <a:gd name="connsiteX0" fmla="*/ 0 w 393096"/>
                  <a:gd name="connsiteY0" fmla="*/ 0 h 320512"/>
                  <a:gd name="connsiteX1" fmla="*/ 393096 w 393096"/>
                  <a:gd name="connsiteY1" fmla="*/ 0 h 320512"/>
                  <a:gd name="connsiteX2" fmla="*/ 340326 w 393096"/>
                  <a:gd name="connsiteY2" fmla="*/ 272948 h 320512"/>
                  <a:gd name="connsiteX3" fmla="*/ 0 w 393096"/>
                  <a:gd name="connsiteY3" fmla="*/ 320512 h 320512"/>
                  <a:gd name="connsiteX4" fmla="*/ 0 w 393096"/>
                  <a:gd name="connsiteY4" fmla="*/ 0 h 320512"/>
                  <a:gd name="connsiteX0" fmla="*/ 0 w 393096"/>
                  <a:gd name="connsiteY0" fmla="*/ 0 h 359533"/>
                  <a:gd name="connsiteX1" fmla="*/ 393096 w 393096"/>
                  <a:gd name="connsiteY1" fmla="*/ 0 h 359533"/>
                  <a:gd name="connsiteX2" fmla="*/ 340326 w 393096"/>
                  <a:gd name="connsiteY2" fmla="*/ 272948 h 359533"/>
                  <a:gd name="connsiteX3" fmla="*/ 0 w 393096"/>
                  <a:gd name="connsiteY3" fmla="*/ 320512 h 359533"/>
                  <a:gd name="connsiteX4" fmla="*/ 0 w 393096"/>
                  <a:gd name="connsiteY4" fmla="*/ 0 h 359533"/>
                  <a:gd name="connsiteX0" fmla="*/ 0 w 394853"/>
                  <a:gd name="connsiteY0" fmla="*/ 0 h 359533"/>
                  <a:gd name="connsiteX1" fmla="*/ 393096 w 394853"/>
                  <a:gd name="connsiteY1" fmla="*/ 0 h 359533"/>
                  <a:gd name="connsiteX2" fmla="*/ 340326 w 394853"/>
                  <a:gd name="connsiteY2" fmla="*/ 272948 h 359533"/>
                  <a:gd name="connsiteX3" fmla="*/ 0 w 394853"/>
                  <a:gd name="connsiteY3" fmla="*/ 320512 h 359533"/>
                  <a:gd name="connsiteX4" fmla="*/ 0 w 394853"/>
                  <a:gd name="connsiteY4" fmla="*/ 0 h 359533"/>
                  <a:gd name="connsiteX0" fmla="*/ 0 w 394853"/>
                  <a:gd name="connsiteY0" fmla="*/ 0 h 378491"/>
                  <a:gd name="connsiteX1" fmla="*/ 393096 w 394853"/>
                  <a:gd name="connsiteY1" fmla="*/ 0 h 378491"/>
                  <a:gd name="connsiteX2" fmla="*/ 340326 w 394853"/>
                  <a:gd name="connsiteY2" fmla="*/ 272948 h 378491"/>
                  <a:gd name="connsiteX3" fmla="*/ 258137 w 394853"/>
                  <a:gd name="connsiteY3" fmla="*/ 375409 h 378491"/>
                  <a:gd name="connsiteX4" fmla="*/ 0 w 394853"/>
                  <a:gd name="connsiteY4" fmla="*/ 320512 h 378491"/>
                  <a:gd name="connsiteX5" fmla="*/ 0 w 394853"/>
                  <a:gd name="connsiteY5" fmla="*/ 0 h 3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853" h="378491">
                    <a:moveTo>
                      <a:pt x="0" y="0"/>
                    </a:moveTo>
                    <a:lnTo>
                      <a:pt x="393096" y="0"/>
                    </a:lnTo>
                    <a:cubicBezTo>
                      <a:pt x="375506" y="90983"/>
                      <a:pt x="432893" y="225974"/>
                      <a:pt x="340326" y="272948"/>
                    </a:cubicBezTo>
                    <a:cubicBezTo>
                      <a:pt x="316203" y="331984"/>
                      <a:pt x="314858" y="367482"/>
                      <a:pt x="258137" y="375409"/>
                    </a:cubicBezTo>
                    <a:cubicBezTo>
                      <a:pt x="201416" y="383336"/>
                      <a:pt x="41393" y="379549"/>
                      <a:pt x="0" y="320512"/>
                    </a:cubicBezTo>
                    <a:lnTo>
                      <a:pt x="0" y="0"/>
                    </a:lnTo>
                    <a:close/>
                  </a:path>
                </a:pathLst>
              </a:custGeom>
              <a:solidFill>
                <a:srgbClr val="A6D2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pic>
        <p:nvPicPr>
          <p:cNvPr id="4" name="Bildobjekt 3">
            <a:extLst>
              <a:ext uri="{FF2B5EF4-FFF2-40B4-BE49-F238E27FC236}">
                <a16:creationId xmlns:a16="http://schemas.microsoft.com/office/drawing/2014/main" id="{9F22C076-3585-BE26-1264-9DE33478FF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8199" y="2803085"/>
            <a:ext cx="1219636" cy="3130637"/>
          </a:xfrm>
          <a:prstGeom prst="rect">
            <a:avLst/>
          </a:prstGeom>
          <a:effectLst>
            <a:outerShdw blurRad="50800" dist="38100" dir="2700000" algn="tl" rotWithShape="0">
              <a:prstClr val="black">
                <a:alpha val="40000"/>
              </a:prstClr>
            </a:outerShdw>
          </a:effectLst>
        </p:spPr>
      </p:pic>
      <p:grpSp>
        <p:nvGrpSpPr>
          <p:cNvPr id="17" name="Grupp 16">
            <a:extLst>
              <a:ext uri="{FF2B5EF4-FFF2-40B4-BE49-F238E27FC236}">
                <a16:creationId xmlns:a16="http://schemas.microsoft.com/office/drawing/2014/main" id="{B7737CB0-8472-F1A8-8C1D-A1EED0D1ACF9}"/>
              </a:ext>
            </a:extLst>
          </p:cNvPr>
          <p:cNvGrpSpPr/>
          <p:nvPr/>
        </p:nvGrpSpPr>
        <p:grpSpPr>
          <a:xfrm>
            <a:off x="7863040" y="2794930"/>
            <a:ext cx="1228641" cy="3130637"/>
            <a:chOff x="7863040" y="2794930"/>
            <a:chExt cx="1228641" cy="3130637"/>
          </a:xfrm>
        </p:grpSpPr>
        <p:pic>
          <p:nvPicPr>
            <p:cNvPr id="15" name="Bildobjekt 14">
              <a:extLst>
                <a:ext uri="{FF2B5EF4-FFF2-40B4-BE49-F238E27FC236}">
                  <a16:creationId xmlns:a16="http://schemas.microsoft.com/office/drawing/2014/main" id="{ACFC0101-8CED-D01B-C34C-C444C6B7A8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3040" y="2794930"/>
              <a:ext cx="1228641" cy="3130637"/>
            </a:xfrm>
            <a:prstGeom prst="rect">
              <a:avLst/>
            </a:prstGeom>
            <a:effectLst>
              <a:outerShdw blurRad="50800" dist="38100" dir="2700000" algn="tl" rotWithShape="0">
                <a:prstClr val="black">
                  <a:alpha val="40000"/>
                </a:prstClr>
              </a:outerShdw>
            </a:effectLst>
          </p:spPr>
        </p:pic>
        <p:sp>
          <p:nvSpPr>
            <p:cNvPr id="16" name="Rektangel: rundade hörn 15">
              <a:extLst>
                <a:ext uri="{FF2B5EF4-FFF2-40B4-BE49-F238E27FC236}">
                  <a16:creationId xmlns:a16="http://schemas.microsoft.com/office/drawing/2014/main" id="{B4B0942F-D900-288C-2D41-324402E049A6}"/>
                </a:ext>
              </a:extLst>
            </p:cNvPr>
            <p:cNvSpPr/>
            <p:nvPr/>
          </p:nvSpPr>
          <p:spPr>
            <a:xfrm>
              <a:off x="8441014" y="3900256"/>
              <a:ext cx="268868" cy="290744"/>
            </a:xfrm>
            <a:prstGeom prst="roundRect">
              <a:avLst/>
            </a:prstGeom>
            <a:solidFill>
              <a:srgbClr val="A6D2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094292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llips 35"/>
          <p:cNvSpPr/>
          <p:nvPr/>
        </p:nvSpPr>
        <p:spPr bwMode="auto">
          <a:xfrm>
            <a:off x="2825545" y="306577"/>
            <a:ext cx="6408000" cy="640800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400">
              <a:solidFill>
                <a:schemeClr val="tx1"/>
              </a:solidFill>
            </a:endParaRPr>
          </a:p>
        </p:txBody>
      </p:sp>
      <p:sp>
        <p:nvSpPr>
          <p:cNvPr id="19483" name="Rubrik 5"/>
          <p:cNvSpPr>
            <a:spLocks noGrp="1"/>
          </p:cNvSpPr>
          <p:nvPr>
            <p:ph type="title"/>
          </p:nvPr>
        </p:nvSpPr>
        <p:spPr/>
        <p:txBody>
          <a:bodyPr/>
          <a:lstStyle/>
          <a:p>
            <a:r>
              <a:rPr lang="sv-SE" altLang="sv-SE"/>
              <a:t>Vilka tekniska stöd erbjuder SDV?</a:t>
            </a:r>
          </a:p>
        </p:txBody>
      </p:sp>
      <p:sp>
        <p:nvSpPr>
          <p:cNvPr id="28" name="Ellips 27"/>
          <p:cNvSpPr/>
          <p:nvPr/>
        </p:nvSpPr>
        <p:spPr bwMode="auto">
          <a:xfrm>
            <a:off x="9336527" y="3581812"/>
            <a:ext cx="2012762" cy="2012762"/>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400"/>
          </a:p>
        </p:txBody>
      </p:sp>
      <p:sp>
        <p:nvSpPr>
          <p:cNvPr id="30" name="Ellips 29"/>
          <p:cNvSpPr/>
          <p:nvPr/>
        </p:nvSpPr>
        <p:spPr bwMode="auto">
          <a:xfrm>
            <a:off x="9263502" y="1081499"/>
            <a:ext cx="2012762" cy="2012762"/>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400"/>
          </a:p>
        </p:txBody>
      </p:sp>
      <p:sp>
        <p:nvSpPr>
          <p:cNvPr id="32" name="Ellips 31"/>
          <p:cNvSpPr/>
          <p:nvPr/>
        </p:nvSpPr>
        <p:spPr bwMode="auto">
          <a:xfrm>
            <a:off x="643032" y="3581812"/>
            <a:ext cx="2012762" cy="2012762"/>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400"/>
          </a:p>
        </p:txBody>
      </p:sp>
      <p:sp>
        <p:nvSpPr>
          <p:cNvPr id="33" name="Ellips 32"/>
          <p:cNvSpPr/>
          <p:nvPr/>
        </p:nvSpPr>
        <p:spPr bwMode="auto">
          <a:xfrm>
            <a:off x="728757" y="1081499"/>
            <a:ext cx="2012762" cy="2012762"/>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400"/>
          </a:p>
        </p:txBody>
      </p:sp>
      <p:pic>
        <p:nvPicPr>
          <p:cNvPr id="37" name="Bildobjekt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5289" y="1373505"/>
            <a:ext cx="46085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ruta 10"/>
          <p:cNvSpPr txBox="1">
            <a:spLocks noChangeArrowheads="1"/>
          </p:cNvSpPr>
          <p:nvPr/>
        </p:nvSpPr>
        <p:spPr bwMode="auto">
          <a:xfrm>
            <a:off x="4507926" y="5763270"/>
            <a:ext cx="30432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sz="1400" b="1">
                <a:solidFill>
                  <a:schemeClr val="tx2"/>
                </a:solidFill>
                <a:latin typeface="+mn-lt"/>
                <a:cs typeface="Arial" panose="020B0604020202020204" pitchFamily="34" charset="0"/>
              </a:rPr>
              <a:t>ÖPPET INNOVATIONSLAGER</a:t>
            </a:r>
            <a:br>
              <a:rPr lang="sv-SE" altLang="sv-SE" sz="1400" b="1">
                <a:solidFill>
                  <a:schemeClr val="tx2"/>
                </a:solidFill>
                <a:latin typeface="+mn-lt"/>
                <a:cs typeface="Arial" panose="020B0604020202020204" pitchFamily="34" charset="0"/>
              </a:rPr>
            </a:br>
            <a:r>
              <a:rPr lang="sv-SE" altLang="sv-SE" sz="1400" b="1">
                <a:solidFill>
                  <a:schemeClr val="tx2"/>
                </a:solidFill>
                <a:latin typeface="+mn-lt"/>
                <a:cs typeface="Arial" panose="020B0604020202020204" pitchFamily="34" charset="0"/>
              </a:rPr>
              <a:t>Andra system kan kopplas på</a:t>
            </a:r>
          </a:p>
        </p:txBody>
      </p:sp>
      <p:sp>
        <p:nvSpPr>
          <p:cNvPr id="40" name="textruta 11"/>
          <p:cNvSpPr txBox="1">
            <a:spLocks noChangeArrowheads="1"/>
          </p:cNvSpPr>
          <p:nvPr/>
        </p:nvSpPr>
        <p:spPr bwMode="auto">
          <a:xfrm>
            <a:off x="3195089" y="1652905"/>
            <a:ext cx="187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r>
              <a:rPr lang="sv-SE" altLang="sv-SE" sz="1400" b="1">
                <a:latin typeface="+mn-lt"/>
                <a:cs typeface="Arial" panose="020B0604020202020204" pitchFamily="34" charset="0"/>
              </a:rPr>
              <a:t>Obruten digital läkemedelskedja</a:t>
            </a:r>
          </a:p>
        </p:txBody>
      </p:sp>
      <p:sp>
        <p:nvSpPr>
          <p:cNvPr id="43" name="textruta 13"/>
          <p:cNvSpPr txBox="1">
            <a:spLocks noChangeArrowheads="1"/>
          </p:cNvSpPr>
          <p:nvPr/>
        </p:nvSpPr>
        <p:spPr bwMode="auto">
          <a:xfrm>
            <a:off x="3125788" y="2699068"/>
            <a:ext cx="10241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r>
              <a:rPr lang="sv-SE" altLang="sv-SE" sz="1400" b="1">
                <a:latin typeface="+mn-lt"/>
                <a:cs typeface="Arial" panose="020B0604020202020204" pitchFamily="34" charset="0"/>
              </a:rPr>
              <a:t>Mobila lösningar</a:t>
            </a:r>
            <a:endParaRPr lang="sv-SE" altLang="sv-SE" sz="1400">
              <a:latin typeface="+mn-lt"/>
              <a:cs typeface="Arial" panose="020B0604020202020204" pitchFamily="34" charset="0"/>
            </a:endParaRPr>
          </a:p>
        </p:txBody>
      </p:sp>
      <p:sp>
        <p:nvSpPr>
          <p:cNvPr id="44" name="textruta 14"/>
          <p:cNvSpPr txBox="1">
            <a:spLocks noChangeArrowheads="1"/>
          </p:cNvSpPr>
          <p:nvPr/>
        </p:nvSpPr>
        <p:spPr bwMode="auto">
          <a:xfrm>
            <a:off x="2940050" y="3813493"/>
            <a:ext cx="12620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r>
              <a:rPr lang="sv-SE" altLang="sv-SE" sz="1400" b="1">
                <a:latin typeface="+mn-lt"/>
                <a:cs typeface="Arial" panose="020B0604020202020204" pitchFamily="34" charset="0"/>
              </a:rPr>
              <a:t>Elektroniska remisser och svar</a:t>
            </a:r>
            <a:endParaRPr lang="sv-SE" altLang="sv-SE" sz="1400">
              <a:latin typeface="+mn-lt"/>
              <a:cs typeface="Arial" panose="020B0604020202020204" pitchFamily="34" charset="0"/>
            </a:endParaRPr>
          </a:p>
        </p:txBody>
      </p:sp>
      <p:sp>
        <p:nvSpPr>
          <p:cNvPr id="46" name="textruta 16"/>
          <p:cNvSpPr txBox="1">
            <a:spLocks noChangeArrowheads="1"/>
          </p:cNvSpPr>
          <p:nvPr/>
        </p:nvSpPr>
        <p:spPr bwMode="auto">
          <a:xfrm>
            <a:off x="3479800" y="5123865"/>
            <a:ext cx="1635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r>
              <a:rPr lang="sv-SE" altLang="sv-SE" sz="1400" b="1">
                <a:latin typeface="+mn-lt"/>
                <a:cs typeface="Arial" panose="020B0604020202020204" pitchFamily="34" charset="0"/>
              </a:rPr>
              <a:t>Resursstyrning</a:t>
            </a:r>
            <a:endParaRPr lang="sv-SE" altLang="sv-SE" sz="1400">
              <a:latin typeface="+mn-lt"/>
              <a:cs typeface="Arial" panose="020B0604020202020204" pitchFamily="34" charset="0"/>
            </a:endParaRPr>
          </a:p>
        </p:txBody>
      </p:sp>
      <p:sp>
        <p:nvSpPr>
          <p:cNvPr id="47" name="textruta 17"/>
          <p:cNvSpPr txBox="1">
            <a:spLocks noChangeArrowheads="1"/>
          </p:cNvSpPr>
          <p:nvPr/>
        </p:nvSpPr>
        <p:spPr bwMode="auto">
          <a:xfrm>
            <a:off x="7013575" y="4902518"/>
            <a:ext cx="1717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r>
              <a:rPr lang="sv-SE" altLang="sv-SE" sz="1400" b="1">
                <a:latin typeface="+mn-lt"/>
                <a:cs typeface="Arial" panose="020B0604020202020204" pitchFamily="34" charset="0"/>
              </a:rPr>
              <a:t>Processorienterat med beslutsstöd</a:t>
            </a:r>
            <a:endParaRPr lang="sv-SE" altLang="sv-SE" sz="1400">
              <a:latin typeface="+mn-lt"/>
              <a:cs typeface="Arial" panose="020B0604020202020204" pitchFamily="34" charset="0"/>
            </a:endParaRPr>
          </a:p>
        </p:txBody>
      </p:sp>
      <p:sp>
        <p:nvSpPr>
          <p:cNvPr id="48" name="textruta 18"/>
          <p:cNvSpPr txBox="1">
            <a:spLocks noChangeArrowheads="1"/>
          </p:cNvSpPr>
          <p:nvPr/>
        </p:nvSpPr>
        <p:spPr bwMode="auto">
          <a:xfrm>
            <a:off x="7946781" y="3826193"/>
            <a:ext cx="1498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r>
              <a:rPr lang="sv-SE" altLang="sv-SE" sz="1400" b="1">
                <a:latin typeface="+mn-lt"/>
                <a:cs typeface="Arial" panose="020B0604020202020204" pitchFamily="34" charset="0"/>
              </a:rPr>
              <a:t>En läke-</a:t>
            </a:r>
            <a:r>
              <a:rPr lang="sv-SE" altLang="sv-SE" sz="1400" b="1" err="1">
                <a:latin typeface="+mn-lt"/>
                <a:cs typeface="Arial" panose="020B0604020202020204" pitchFamily="34" charset="0"/>
              </a:rPr>
              <a:t>medelslista</a:t>
            </a:r>
            <a:endParaRPr lang="sv-SE" altLang="sv-SE" sz="1400">
              <a:latin typeface="+mn-lt"/>
              <a:cs typeface="Arial" panose="020B0604020202020204" pitchFamily="34" charset="0"/>
            </a:endParaRPr>
          </a:p>
        </p:txBody>
      </p:sp>
      <p:sp>
        <p:nvSpPr>
          <p:cNvPr id="49" name="textruta 19"/>
          <p:cNvSpPr txBox="1">
            <a:spLocks noChangeArrowheads="1"/>
          </p:cNvSpPr>
          <p:nvPr/>
        </p:nvSpPr>
        <p:spPr bwMode="auto">
          <a:xfrm>
            <a:off x="7948612" y="2692718"/>
            <a:ext cx="105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r>
              <a:rPr lang="sv-SE" altLang="sv-SE" sz="1400" b="1">
                <a:latin typeface="+mn-lt"/>
                <a:cs typeface="Arial" panose="020B0604020202020204" pitchFamily="34" charset="0"/>
              </a:rPr>
              <a:t>En journal</a:t>
            </a:r>
            <a:endParaRPr lang="sv-SE" altLang="sv-SE" sz="1400">
              <a:latin typeface="+mn-lt"/>
              <a:cs typeface="Arial" panose="020B0604020202020204" pitchFamily="34" charset="0"/>
            </a:endParaRPr>
          </a:p>
        </p:txBody>
      </p:sp>
      <p:sp>
        <p:nvSpPr>
          <p:cNvPr id="50" name="textruta 20"/>
          <p:cNvSpPr txBox="1">
            <a:spLocks noChangeArrowheads="1"/>
          </p:cNvSpPr>
          <p:nvPr/>
        </p:nvSpPr>
        <p:spPr bwMode="auto">
          <a:xfrm>
            <a:off x="7003196" y="1652905"/>
            <a:ext cx="134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r>
              <a:rPr lang="sv-SE" altLang="sv-SE" sz="1400" b="1">
                <a:latin typeface="+mn-lt"/>
                <a:cs typeface="Arial" panose="020B0604020202020204" pitchFamily="34" charset="0"/>
              </a:rPr>
              <a:t>Ett system,</a:t>
            </a:r>
            <a:br>
              <a:rPr lang="sv-SE" altLang="sv-SE" sz="1400" b="1">
                <a:latin typeface="+mn-lt"/>
                <a:cs typeface="Arial" panose="020B0604020202020204" pitchFamily="34" charset="0"/>
              </a:rPr>
            </a:br>
            <a:r>
              <a:rPr lang="sv-SE" altLang="sv-SE" sz="1400" b="1">
                <a:latin typeface="+mn-lt"/>
                <a:cs typeface="Arial" panose="020B0604020202020204" pitchFamily="34" charset="0"/>
              </a:rPr>
              <a:t>en inloggning</a:t>
            </a:r>
            <a:endParaRPr lang="sv-SE" altLang="sv-SE" sz="1400">
              <a:latin typeface="+mn-lt"/>
              <a:cs typeface="Arial" panose="020B0604020202020204" pitchFamily="34" charset="0"/>
            </a:endParaRPr>
          </a:p>
        </p:txBody>
      </p:sp>
      <p:sp>
        <p:nvSpPr>
          <p:cNvPr id="51" name="Rektangel 9"/>
          <p:cNvSpPr>
            <a:spLocks noChangeArrowheads="1"/>
          </p:cNvSpPr>
          <p:nvPr/>
        </p:nvSpPr>
        <p:spPr bwMode="auto">
          <a:xfrm>
            <a:off x="588963" y="1718548"/>
            <a:ext cx="2263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600"/>
              </a:spcAft>
            </a:pPr>
            <a:r>
              <a:rPr lang="sv-SE" altLang="sv-SE" sz="1400" b="1">
                <a:solidFill>
                  <a:schemeClr val="bg1"/>
                </a:solidFill>
                <a:ea typeface="ヒラギノ角ゴ Pro W3"/>
                <a:cs typeface="Arial" panose="020B0604020202020204" pitchFamily="34" charset="0"/>
              </a:rPr>
              <a:t>REGIONALISERAD PATIENTPORTAL I </a:t>
            </a:r>
            <a:br>
              <a:rPr lang="sv-SE" altLang="sv-SE" sz="1400" b="1">
                <a:solidFill>
                  <a:schemeClr val="bg1"/>
                </a:solidFill>
                <a:ea typeface="ヒラギノ角ゴ Pro W3"/>
                <a:cs typeface="Arial" panose="020B0604020202020204" pitchFamily="34" charset="0"/>
              </a:rPr>
            </a:br>
            <a:r>
              <a:rPr lang="sv-SE" altLang="sv-SE" sz="1400" b="1">
                <a:solidFill>
                  <a:schemeClr val="bg1"/>
                </a:solidFill>
                <a:ea typeface="ヒラギノ角ゴ Pro W3"/>
                <a:cs typeface="Arial" panose="020B0604020202020204" pitchFamily="34" charset="0"/>
              </a:rPr>
              <a:t>1177 VÅRDGUIDEN</a:t>
            </a:r>
          </a:p>
        </p:txBody>
      </p:sp>
      <p:sp>
        <p:nvSpPr>
          <p:cNvPr id="52" name="Rektangel 22"/>
          <p:cNvSpPr>
            <a:spLocks noChangeArrowheads="1"/>
          </p:cNvSpPr>
          <p:nvPr/>
        </p:nvSpPr>
        <p:spPr bwMode="auto">
          <a:xfrm>
            <a:off x="504825" y="4456430"/>
            <a:ext cx="2262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1400" b="1">
                <a:solidFill>
                  <a:schemeClr val="bg1"/>
                </a:solidFill>
                <a:latin typeface="+mn-lt"/>
                <a:cs typeface="Arial" panose="020B0604020202020204" pitchFamily="34" charset="0"/>
              </a:rPr>
              <a:t>TELEMEDICIN</a:t>
            </a:r>
          </a:p>
        </p:txBody>
      </p:sp>
      <p:sp>
        <p:nvSpPr>
          <p:cNvPr id="53" name="Rektangel 24"/>
          <p:cNvSpPr>
            <a:spLocks noChangeArrowheads="1"/>
          </p:cNvSpPr>
          <p:nvPr/>
        </p:nvSpPr>
        <p:spPr bwMode="auto">
          <a:xfrm>
            <a:off x="9155458" y="1724750"/>
            <a:ext cx="2263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1400" b="1">
                <a:solidFill>
                  <a:schemeClr val="bg1"/>
                </a:solidFill>
                <a:latin typeface="+mn-lt"/>
                <a:cs typeface="Arial" panose="020B0604020202020204" pitchFamily="34" charset="0"/>
              </a:rPr>
              <a:t>BEFOLKNINGS-</a:t>
            </a:r>
            <a:br>
              <a:rPr lang="sv-SE" altLang="sv-SE" sz="1400" b="1">
                <a:solidFill>
                  <a:schemeClr val="bg1"/>
                </a:solidFill>
                <a:latin typeface="+mn-lt"/>
                <a:cs typeface="Arial" panose="020B0604020202020204" pitchFamily="34" charset="0"/>
              </a:rPr>
            </a:br>
            <a:r>
              <a:rPr lang="sv-SE" altLang="sv-SE" sz="1400" b="1">
                <a:solidFill>
                  <a:schemeClr val="bg1"/>
                </a:solidFill>
                <a:latin typeface="+mn-lt"/>
                <a:cs typeface="Arial" panose="020B0604020202020204" pitchFamily="34" charset="0"/>
              </a:rPr>
              <a:t>HÄLSA OCH INNOVATION</a:t>
            </a:r>
          </a:p>
        </p:txBody>
      </p:sp>
      <p:sp>
        <p:nvSpPr>
          <p:cNvPr id="54" name="Rektangel 26"/>
          <p:cNvSpPr>
            <a:spLocks noChangeArrowheads="1"/>
          </p:cNvSpPr>
          <p:nvPr/>
        </p:nvSpPr>
        <p:spPr bwMode="auto">
          <a:xfrm>
            <a:off x="9228483" y="4240986"/>
            <a:ext cx="2263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spcAft>
                <a:spcPts val="600"/>
              </a:spcAft>
            </a:pPr>
            <a:r>
              <a:rPr lang="sv-SE" altLang="sv-SE" sz="1400" b="1">
                <a:solidFill>
                  <a:schemeClr val="bg1"/>
                </a:solidFill>
                <a:latin typeface="+mn-lt"/>
                <a:cs typeface="Arial" panose="020B0604020202020204" pitchFamily="34" charset="0"/>
              </a:rPr>
              <a:t>UPPKOPPLAD</a:t>
            </a:r>
            <a:br>
              <a:rPr lang="sv-SE" altLang="sv-SE" sz="1400" b="1">
                <a:solidFill>
                  <a:schemeClr val="bg1"/>
                </a:solidFill>
                <a:latin typeface="+mn-lt"/>
                <a:cs typeface="Arial" panose="020B0604020202020204" pitchFamily="34" charset="0"/>
              </a:rPr>
            </a:br>
            <a:r>
              <a:rPr lang="sv-SE" altLang="sv-SE" sz="1400" b="1">
                <a:solidFill>
                  <a:schemeClr val="bg1"/>
                </a:solidFill>
                <a:latin typeface="+mn-lt"/>
                <a:cs typeface="Arial" panose="020B0604020202020204" pitchFamily="34" charset="0"/>
              </a:rPr>
              <a:t>MEDICINSK UTRUSTNING</a:t>
            </a:r>
          </a:p>
        </p:txBody>
      </p:sp>
      <p:sp>
        <p:nvSpPr>
          <p:cNvPr id="55" name="textruta 28"/>
          <p:cNvSpPr txBox="1">
            <a:spLocks noChangeArrowheads="1"/>
          </p:cNvSpPr>
          <p:nvPr/>
        </p:nvSpPr>
        <p:spPr bwMode="auto">
          <a:xfrm>
            <a:off x="4619625" y="3230880"/>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ctr"/>
            <a:r>
              <a:rPr lang="sv-SE" altLang="sv-SE" b="1">
                <a:solidFill>
                  <a:schemeClr val="tx2"/>
                </a:solidFill>
                <a:latin typeface="+mn-lt"/>
                <a:cs typeface="Arial" panose="020B0604020202020204" pitchFamily="34" charset="0"/>
              </a:rPr>
              <a:t>KÄRNSYSTEM</a:t>
            </a:r>
          </a:p>
        </p:txBody>
      </p:sp>
      <p:cxnSp>
        <p:nvCxnSpPr>
          <p:cNvPr id="56" name="Rak 55"/>
          <p:cNvCxnSpPr>
            <a:cxnSpLocks/>
          </p:cNvCxnSpPr>
          <p:nvPr/>
        </p:nvCxnSpPr>
        <p:spPr>
          <a:xfrm flipH="1" flipV="1">
            <a:off x="2795588" y="2365693"/>
            <a:ext cx="330200" cy="128587"/>
          </a:xfrm>
          <a:prstGeom prst="line">
            <a:avLst/>
          </a:prstGeom>
          <a:ln w="38100" cap="rnd">
            <a:solidFill>
              <a:srgbClr val="029CB9"/>
            </a:solidFill>
            <a:prstDash val="sysDot"/>
          </a:ln>
        </p:spPr>
        <p:style>
          <a:lnRef idx="1">
            <a:schemeClr val="accent1"/>
          </a:lnRef>
          <a:fillRef idx="0">
            <a:schemeClr val="accent1"/>
          </a:fillRef>
          <a:effectRef idx="0">
            <a:schemeClr val="accent1"/>
          </a:effectRef>
          <a:fontRef idx="minor">
            <a:schemeClr val="tx1"/>
          </a:fontRef>
        </p:style>
      </p:cxnSp>
      <p:cxnSp>
        <p:nvCxnSpPr>
          <p:cNvPr id="57" name="Rak 56"/>
          <p:cNvCxnSpPr>
            <a:cxnSpLocks/>
          </p:cNvCxnSpPr>
          <p:nvPr/>
        </p:nvCxnSpPr>
        <p:spPr>
          <a:xfrm flipH="1" flipV="1">
            <a:off x="9028458" y="4119880"/>
            <a:ext cx="330200" cy="127000"/>
          </a:xfrm>
          <a:prstGeom prst="line">
            <a:avLst/>
          </a:prstGeom>
          <a:ln w="38100" cap="rnd">
            <a:solidFill>
              <a:srgbClr val="029CB9"/>
            </a:solidFill>
            <a:prstDash val="sysDot"/>
          </a:ln>
        </p:spPr>
        <p:style>
          <a:lnRef idx="1">
            <a:schemeClr val="accent1"/>
          </a:lnRef>
          <a:fillRef idx="0">
            <a:schemeClr val="accent1"/>
          </a:fillRef>
          <a:effectRef idx="0">
            <a:schemeClr val="accent1"/>
          </a:effectRef>
          <a:fontRef idx="minor">
            <a:schemeClr val="tx1"/>
          </a:fontRef>
        </p:style>
      </p:cxnSp>
      <p:cxnSp>
        <p:nvCxnSpPr>
          <p:cNvPr id="58" name="Rak 57"/>
          <p:cNvCxnSpPr>
            <a:cxnSpLocks/>
          </p:cNvCxnSpPr>
          <p:nvPr/>
        </p:nvCxnSpPr>
        <p:spPr>
          <a:xfrm flipH="1">
            <a:off x="8949083" y="2346643"/>
            <a:ext cx="346075" cy="152400"/>
          </a:xfrm>
          <a:prstGeom prst="line">
            <a:avLst/>
          </a:prstGeom>
          <a:ln w="38100" cap="rnd">
            <a:solidFill>
              <a:srgbClr val="029CB9"/>
            </a:solidFill>
            <a:prstDash val="sysDot"/>
          </a:ln>
        </p:spPr>
        <p:style>
          <a:lnRef idx="1">
            <a:schemeClr val="accent1"/>
          </a:lnRef>
          <a:fillRef idx="0">
            <a:schemeClr val="accent1"/>
          </a:fillRef>
          <a:effectRef idx="0">
            <a:schemeClr val="accent1"/>
          </a:effectRef>
          <a:fontRef idx="minor">
            <a:schemeClr val="tx1"/>
          </a:fontRef>
        </p:style>
      </p:cxnSp>
      <p:cxnSp>
        <p:nvCxnSpPr>
          <p:cNvPr id="59" name="Rak 58"/>
          <p:cNvCxnSpPr>
            <a:cxnSpLocks/>
          </p:cNvCxnSpPr>
          <p:nvPr/>
        </p:nvCxnSpPr>
        <p:spPr>
          <a:xfrm flipH="1">
            <a:off x="2640013" y="4127818"/>
            <a:ext cx="346075" cy="153987"/>
          </a:xfrm>
          <a:prstGeom prst="line">
            <a:avLst/>
          </a:prstGeom>
          <a:ln w="38100" cap="rnd">
            <a:solidFill>
              <a:srgbClr val="029CB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502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19"/>
          <p:cNvSpPr>
            <a:spLocks noEditPoints="1"/>
          </p:cNvSpPr>
          <p:nvPr/>
        </p:nvSpPr>
        <p:spPr bwMode="auto">
          <a:xfrm>
            <a:off x="7273140" y="1358383"/>
            <a:ext cx="2305389" cy="3402081"/>
          </a:xfrm>
          <a:custGeom>
            <a:avLst/>
            <a:gdLst>
              <a:gd name="T0" fmla="*/ 2147483646 w 380"/>
              <a:gd name="T1" fmla="*/ 2147483646 h 567"/>
              <a:gd name="T2" fmla="*/ 2147483646 w 380"/>
              <a:gd name="T3" fmla="*/ 2147483646 h 567"/>
              <a:gd name="T4" fmla="*/ 2147483646 w 380"/>
              <a:gd name="T5" fmla="*/ 2147483646 h 567"/>
              <a:gd name="T6" fmla="*/ 2147483646 w 380"/>
              <a:gd name="T7" fmla="*/ 2147483646 h 567"/>
              <a:gd name="T8" fmla="*/ 2147483646 w 380"/>
              <a:gd name="T9" fmla="*/ 2147483646 h 567"/>
              <a:gd name="T10" fmla="*/ 2147483646 w 380"/>
              <a:gd name="T11" fmla="*/ 2147483646 h 567"/>
              <a:gd name="T12" fmla="*/ 2147483646 w 380"/>
              <a:gd name="T13" fmla="*/ 2147483646 h 567"/>
              <a:gd name="T14" fmla="*/ 2147483646 w 380"/>
              <a:gd name="T15" fmla="*/ 2147483646 h 567"/>
              <a:gd name="T16" fmla="*/ 2147483646 w 380"/>
              <a:gd name="T17" fmla="*/ 2147483646 h 567"/>
              <a:gd name="T18" fmla="*/ 2147483646 w 380"/>
              <a:gd name="T19" fmla="*/ 2147483646 h 567"/>
              <a:gd name="T20" fmla="*/ 2147483646 w 380"/>
              <a:gd name="T21" fmla="*/ 2147483646 h 567"/>
              <a:gd name="T22" fmla="*/ 2147483646 w 380"/>
              <a:gd name="T23" fmla="*/ 2147483646 h 567"/>
              <a:gd name="T24" fmla="*/ 2147483646 w 380"/>
              <a:gd name="T25" fmla="*/ 2147483646 h 567"/>
              <a:gd name="T26" fmla="*/ 2147483646 w 380"/>
              <a:gd name="T27" fmla="*/ 2147483646 h 567"/>
              <a:gd name="T28" fmla="*/ 2147483646 w 380"/>
              <a:gd name="T29" fmla="*/ 2147483646 h 567"/>
              <a:gd name="T30" fmla="*/ 2147483646 w 380"/>
              <a:gd name="T31" fmla="*/ 2147483646 h 567"/>
              <a:gd name="T32" fmla="*/ 2147483646 w 380"/>
              <a:gd name="T33" fmla="*/ 2147483646 h 567"/>
              <a:gd name="T34" fmla="*/ 2147483646 w 380"/>
              <a:gd name="T35" fmla="*/ 2147483646 h 567"/>
              <a:gd name="T36" fmla="*/ 2147483646 w 380"/>
              <a:gd name="T37" fmla="*/ 2147483646 h 567"/>
              <a:gd name="T38" fmla="*/ 2147483646 w 380"/>
              <a:gd name="T39" fmla="*/ 2147483646 h 567"/>
              <a:gd name="T40" fmla="*/ 2147483646 w 380"/>
              <a:gd name="T41" fmla="*/ 2147483646 h 567"/>
              <a:gd name="T42" fmla="*/ 2147483646 w 380"/>
              <a:gd name="T43" fmla="*/ 2147483646 h 567"/>
              <a:gd name="T44" fmla="*/ 2147483646 w 380"/>
              <a:gd name="T45" fmla="*/ 2147483646 h 567"/>
              <a:gd name="T46" fmla="*/ 2147483646 w 380"/>
              <a:gd name="T47" fmla="*/ 2147483646 h 567"/>
              <a:gd name="T48" fmla="*/ 2147483646 w 380"/>
              <a:gd name="T49" fmla="*/ 2147483646 h 567"/>
              <a:gd name="T50" fmla="*/ 2147483646 w 380"/>
              <a:gd name="T51" fmla="*/ 2147483646 h 567"/>
              <a:gd name="T52" fmla="*/ 2147483646 w 380"/>
              <a:gd name="T53" fmla="*/ 2147483646 h 567"/>
              <a:gd name="T54" fmla="*/ 2147483646 w 380"/>
              <a:gd name="T55" fmla="*/ 2147483646 h 567"/>
              <a:gd name="T56" fmla="*/ 2147483646 w 380"/>
              <a:gd name="T57" fmla="*/ 2147483646 h 567"/>
              <a:gd name="T58" fmla="*/ 2147483646 w 380"/>
              <a:gd name="T59" fmla="*/ 2147483646 h 567"/>
              <a:gd name="T60" fmla="*/ 2147483646 w 380"/>
              <a:gd name="T61" fmla="*/ 2147483646 h 567"/>
              <a:gd name="T62" fmla="*/ 2147483646 w 380"/>
              <a:gd name="T63" fmla="*/ 2147483646 h 567"/>
              <a:gd name="T64" fmla="*/ 2147483646 w 380"/>
              <a:gd name="T65" fmla="*/ 2147483646 h 567"/>
              <a:gd name="T66" fmla="*/ 2147483646 w 380"/>
              <a:gd name="T67" fmla="*/ 2147483646 h 567"/>
              <a:gd name="T68" fmla="*/ 2147483646 w 380"/>
              <a:gd name="T69" fmla="*/ 2147483646 h 567"/>
              <a:gd name="T70" fmla="*/ 2147483646 w 380"/>
              <a:gd name="T71" fmla="*/ 0 h 567"/>
              <a:gd name="T72" fmla="*/ 2147483646 w 380"/>
              <a:gd name="T73" fmla="*/ 0 h 567"/>
              <a:gd name="T74" fmla="*/ 2147483646 w 380"/>
              <a:gd name="T75" fmla="*/ 2147483646 h 567"/>
              <a:gd name="T76" fmla="*/ 2147483646 w 380"/>
              <a:gd name="T77" fmla="*/ 2147483646 h 567"/>
              <a:gd name="T78" fmla="*/ 2147483646 w 380"/>
              <a:gd name="T79" fmla="*/ 2147483646 h 567"/>
              <a:gd name="T80" fmla="*/ 2147483646 w 380"/>
              <a:gd name="T81" fmla="*/ 2147483646 h 567"/>
              <a:gd name="T82" fmla="*/ 2147483646 w 380"/>
              <a:gd name="T83" fmla="*/ 2147483646 h 567"/>
              <a:gd name="T84" fmla="*/ 2147483646 w 380"/>
              <a:gd name="T85" fmla="*/ 2147483646 h 567"/>
              <a:gd name="T86" fmla="*/ 2147483646 w 380"/>
              <a:gd name="T87" fmla="*/ 2147483646 h 567"/>
              <a:gd name="T88" fmla="*/ 2147483646 w 380"/>
              <a:gd name="T89" fmla="*/ 2147483646 h 567"/>
              <a:gd name="T90" fmla="*/ 2147483646 w 380"/>
              <a:gd name="T91" fmla="*/ 2147483646 h 567"/>
              <a:gd name="T92" fmla="*/ 2147483646 w 380"/>
              <a:gd name="T93" fmla="*/ 2147483646 h 567"/>
              <a:gd name="T94" fmla="*/ 2147483646 w 380"/>
              <a:gd name="T95" fmla="*/ 2147483646 h 567"/>
              <a:gd name="T96" fmla="*/ 2147483646 w 380"/>
              <a:gd name="T97" fmla="*/ 2147483646 h 567"/>
              <a:gd name="T98" fmla="*/ 0 w 380"/>
              <a:gd name="T99" fmla="*/ 2147483646 h 567"/>
              <a:gd name="T100" fmla="*/ 0 w 380"/>
              <a:gd name="T101" fmla="*/ 2147483646 h 567"/>
              <a:gd name="T102" fmla="*/ 2147483646 w 380"/>
              <a:gd name="T103" fmla="*/ 2147483646 h 567"/>
              <a:gd name="T104" fmla="*/ 2147483646 w 380"/>
              <a:gd name="T105" fmla="*/ 2147483646 h 567"/>
              <a:gd name="T106" fmla="*/ 2147483646 w 380"/>
              <a:gd name="T107" fmla="*/ 2147483646 h 567"/>
              <a:gd name="T108" fmla="*/ 2147483646 w 380"/>
              <a:gd name="T109" fmla="*/ 0 h 5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0" h="567">
                <a:moveTo>
                  <a:pt x="191" y="55"/>
                </a:moveTo>
                <a:lnTo>
                  <a:pt x="191" y="55"/>
                </a:lnTo>
                <a:lnTo>
                  <a:pt x="191" y="54"/>
                </a:lnTo>
                <a:lnTo>
                  <a:pt x="176" y="55"/>
                </a:lnTo>
                <a:lnTo>
                  <a:pt x="163" y="57"/>
                </a:lnTo>
                <a:lnTo>
                  <a:pt x="150" y="60"/>
                </a:lnTo>
                <a:lnTo>
                  <a:pt x="137" y="64"/>
                </a:lnTo>
                <a:lnTo>
                  <a:pt x="125" y="70"/>
                </a:lnTo>
                <a:lnTo>
                  <a:pt x="114" y="75"/>
                </a:lnTo>
                <a:lnTo>
                  <a:pt x="104" y="83"/>
                </a:lnTo>
                <a:lnTo>
                  <a:pt x="94" y="91"/>
                </a:lnTo>
                <a:lnTo>
                  <a:pt x="86" y="99"/>
                </a:lnTo>
                <a:lnTo>
                  <a:pt x="78" y="109"/>
                </a:lnTo>
                <a:lnTo>
                  <a:pt x="72" y="119"/>
                </a:lnTo>
                <a:lnTo>
                  <a:pt x="65" y="129"/>
                </a:lnTo>
                <a:lnTo>
                  <a:pt x="62" y="140"/>
                </a:lnTo>
                <a:lnTo>
                  <a:pt x="59" y="151"/>
                </a:lnTo>
                <a:lnTo>
                  <a:pt x="57" y="163"/>
                </a:lnTo>
                <a:lnTo>
                  <a:pt x="55" y="174"/>
                </a:lnTo>
                <a:lnTo>
                  <a:pt x="57" y="187"/>
                </a:lnTo>
                <a:lnTo>
                  <a:pt x="59" y="199"/>
                </a:lnTo>
                <a:lnTo>
                  <a:pt x="64" y="212"/>
                </a:lnTo>
                <a:lnTo>
                  <a:pt x="68" y="223"/>
                </a:lnTo>
                <a:lnTo>
                  <a:pt x="81" y="244"/>
                </a:lnTo>
                <a:lnTo>
                  <a:pt x="96" y="265"/>
                </a:lnTo>
                <a:lnTo>
                  <a:pt x="111" y="287"/>
                </a:lnTo>
                <a:lnTo>
                  <a:pt x="124" y="308"/>
                </a:lnTo>
                <a:lnTo>
                  <a:pt x="135" y="331"/>
                </a:lnTo>
                <a:lnTo>
                  <a:pt x="140" y="344"/>
                </a:lnTo>
                <a:lnTo>
                  <a:pt x="143" y="357"/>
                </a:lnTo>
                <a:lnTo>
                  <a:pt x="161" y="357"/>
                </a:lnTo>
                <a:lnTo>
                  <a:pt x="129" y="220"/>
                </a:lnTo>
                <a:lnTo>
                  <a:pt x="129" y="189"/>
                </a:lnTo>
                <a:lnTo>
                  <a:pt x="178" y="189"/>
                </a:lnTo>
                <a:lnTo>
                  <a:pt x="204" y="189"/>
                </a:lnTo>
                <a:lnTo>
                  <a:pt x="251" y="189"/>
                </a:lnTo>
                <a:lnTo>
                  <a:pt x="251" y="220"/>
                </a:lnTo>
                <a:lnTo>
                  <a:pt x="218" y="357"/>
                </a:lnTo>
                <a:lnTo>
                  <a:pt x="236" y="357"/>
                </a:lnTo>
                <a:lnTo>
                  <a:pt x="239" y="344"/>
                </a:lnTo>
                <a:lnTo>
                  <a:pt x="244" y="331"/>
                </a:lnTo>
                <a:lnTo>
                  <a:pt x="256" y="308"/>
                </a:lnTo>
                <a:lnTo>
                  <a:pt x="269" y="287"/>
                </a:lnTo>
                <a:lnTo>
                  <a:pt x="283" y="265"/>
                </a:lnTo>
                <a:lnTo>
                  <a:pt x="300" y="244"/>
                </a:lnTo>
                <a:lnTo>
                  <a:pt x="313" y="222"/>
                </a:lnTo>
                <a:lnTo>
                  <a:pt x="318" y="210"/>
                </a:lnTo>
                <a:lnTo>
                  <a:pt x="321" y="199"/>
                </a:lnTo>
                <a:lnTo>
                  <a:pt x="324" y="187"/>
                </a:lnTo>
                <a:lnTo>
                  <a:pt x="324" y="174"/>
                </a:lnTo>
                <a:lnTo>
                  <a:pt x="324" y="163"/>
                </a:lnTo>
                <a:lnTo>
                  <a:pt x="323" y="151"/>
                </a:lnTo>
                <a:lnTo>
                  <a:pt x="319" y="140"/>
                </a:lnTo>
                <a:lnTo>
                  <a:pt x="314" y="129"/>
                </a:lnTo>
                <a:lnTo>
                  <a:pt x="310" y="119"/>
                </a:lnTo>
                <a:lnTo>
                  <a:pt x="303" y="109"/>
                </a:lnTo>
                <a:lnTo>
                  <a:pt x="295" y="99"/>
                </a:lnTo>
                <a:lnTo>
                  <a:pt x="287" y="91"/>
                </a:lnTo>
                <a:lnTo>
                  <a:pt x="277" y="83"/>
                </a:lnTo>
                <a:lnTo>
                  <a:pt x="266" y="75"/>
                </a:lnTo>
                <a:lnTo>
                  <a:pt x="256" y="70"/>
                </a:lnTo>
                <a:lnTo>
                  <a:pt x="243" y="64"/>
                </a:lnTo>
                <a:lnTo>
                  <a:pt x="231" y="60"/>
                </a:lnTo>
                <a:lnTo>
                  <a:pt x="218" y="57"/>
                </a:lnTo>
                <a:lnTo>
                  <a:pt x="204" y="55"/>
                </a:lnTo>
                <a:lnTo>
                  <a:pt x="191" y="54"/>
                </a:lnTo>
                <a:lnTo>
                  <a:pt x="191" y="55"/>
                </a:lnTo>
                <a:close/>
                <a:moveTo>
                  <a:pt x="228" y="220"/>
                </a:moveTo>
                <a:lnTo>
                  <a:pt x="205" y="357"/>
                </a:lnTo>
                <a:lnTo>
                  <a:pt x="176" y="357"/>
                </a:lnTo>
                <a:lnTo>
                  <a:pt x="153" y="220"/>
                </a:lnTo>
                <a:lnTo>
                  <a:pt x="178" y="220"/>
                </a:lnTo>
                <a:lnTo>
                  <a:pt x="204" y="220"/>
                </a:lnTo>
                <a:lnTo>
                  <a:pt x="228" y="220"/>
                </a:lnTo>
                <a:close/>
                <a:moveTo>
                  <a:pt x="153" y="547"/>
                </a:moveTo>
                <a:lnTo>
                  <a:pt x="153" y="547"/>
                </a:lnTo>
                <a:lnTo>
                  <a:pt x="226" y="547"/>
                </a:lnTo>
                <a:lnTo>
                  <a:pt x="230" y="552"/>
                </a:lnTo>
                <a:lnTo>
                  <a:pt x="230" y="557"/>
                </a:lnTo>
                <a:lnTo>
                  <a:pt x="230" y="562"/>
                </a:lnTo>
                <a:lnTo>
                  <a:pt x="226" y="567"/>
                </a:lnTo>
                <a:lnTo>
                  <a:pt x="153" y="567"/>
                </a:lnTo>
                <a:lnTo>
                  <a:pt x="152" y="562"/>
                </a:lnTo>
                <a:lnTo>
                  <a:pt x="152" y="557"/>
                </a:lnTo>
                <a:lnTo>
                  <a:pt x="152" y="552"/>
                </a:lnTo>
                <a:lnTo>
                  <a:pt x="153" y="547"/>
                </a:lnTo>
                <a:close/>
                <a:moveTo>
                  <a:pt x="101" y="489"/>
                </a:moveTo>
                <a:lnTo>
                  <a:pt x="101" y="489"/>
                </a:lnTo>
                <a:lnTo>
                  <a:pt x="275" y="489"/>
                </a:lnTo>
                <a:lnTo>
                  <a:pt x="279" y="495"/>
                </a:lnTo>
                <a:lnTo>
                  <a:pt x="282" y="502"/>
                </a:lnTo>
                <a:lnTo>
                  <a:pt x="283" y="508"/>
                </a:lnTo>
                <a:lnTo>
                  <a:pt x="283" y="513"/>
                </a:lnTo>
                <a:lnTo>
                  <a:pt x="282" y="520"/>
                </a:lnTo>
                <a:lnTo>
                  <a:pt x="280" y="526"/>
                </a:lnTo>
                <a:lnTo>
                  <a:pt x="275" y="536"/>
                </a:lnTo>
                <a:lnTo>
                  <a:pt x="101" y="536"/>
                </a:lnTo>
                <a:lnTo>
                  <a:pt x="98" y="524"/>
                </a:lnTo>
                <a:lnTo>
                  <a:pt x="96" y="513"/>
                </a:lnTo>
                <a:lnTo>
                  <a:pt x="98" y="502"/>
                </a:lnTo>
                <a:lnTo>
                  <a:pt x="101" y="489"/>
                </a:lnTo>
                <a:close/>
                <a:moveTo>
                  <a:pt x="101" y="430"/>
                </a:moveTo>
                <a:lnTo>
                  <a:pt x="101" y="430"/>
                </a:lnTo>
                <a:lnTo>
                  <a:pt x="275" y="430"/>
                </a:lnTo>
                <a:lnTo>
                  <a:pt x="279" y="437"/>
                </a:lnTo>
                <a:lnTo>
                  <a:pt x="282" y="441"/>
                </a:lnTo>
                <a:lnTo>
                  <a:pt x="283" y="448"/>
                </a:lnTo>
                <a:lnTo>
                  <a:pt x="283" y="454"/>
                </a:lnTo>
                <a:lnTo>
                  <a:pt x="282" y="461"/>
                </a:lnTo>
                <a:lnTo>
                  <a:pt x="280" y="466"/>
                </a:lnTo>
                <a:lnTo>
                  <a:pt x="275" y="477"/>
                </a:lnTo>
                <a:lnTo>
                  <a:pt x="101" y="477"/>
                </a:lnTo>
                <a:lnTo>
                  <a:pt x="98" y="466"/>
                </a:lnTo>
                <a:lnTo>
                  <a:pt x="96" y="453"/>
                </a:lnTo>
                <a:lnTo>
                  <a:pt x="98" y="441"/>
                </a:lnTo>
                <a:lnTo>
                  <a:pt x="101" y="430"/>
                </a:lnTo>
                <a:close/>
                <a:moveTo>
                  <a:pt x="191" y="0"/>
                </a:moveTo>
                <a:lnTo>
                  <a:pt x="191" y="0"/>
                </a:lnTo>
                <a:lnTo>
                  <a:pt x="210" y="0"/>
                </a:lnTo>
                <a:lnTo>
                  <a:pt x="228" y="3"/>
                </a:lnTo>
                <a:lnTo>
                  <a:pt x="246" y="7"/>
                </a:lnTo>
                <a:lnTo>
                  <a:pt x="264" y="13"/>
                </a:lnTo>
                <a:lnTo>
                  <a:pt x="280" y="20"/>
                </a:lnTo>
                <a:lnTo>
                  <a:pt x="295" y="29"/>
                </a:lnTo>
                <a:lnTo>
                  <a:pt x="310" y="39"/>
                </a:lnTo>
                <a:lnTo>
                  <a:pt x="324" y="50"/>
                </a:lnTo>
                <a:lnTo>
                  <a:pt x="336" y="62"/>
                </a:lnTo>
                <a:lnTo>
                  <a:pt x="347" y="77"/>
                </a:lnTo>
                <a:lnTo>
                  <a:pt x="357" y="91"/>
                </a:lnTo>
                <a:lnTo>
                  <a:pt x="365" y="106"/>
                </a:lnTo>
                <a:lnTo>
                  <a:pt x="371" y="122"/>
                </a:lnTo>
                <a:lnTo>
                  <a:pt x="376" y="138"/>
                </a:lnTo>
                <a:lnTo>
                  <a:pt x="380" y="156"/>
                </a:lnTo>
                <a:lnTo>
                  <a:pt x="380" y="174"/>
                </a:lnTo>
                <a:lnTo>
                  <a:pt x="380" y="194"/>
                </a:lnTo>
                <a:lnTo>
                  <a:pt x="376" y="210"/>
                </a:lnTo>
                <a:lnTo>
                  <a:pt x="370" y="226"/>
                </a:lnTo>
                <a:lnTo>
                  <a:pt x="363" y="243"/>
                </a:lnTo>
                <a:lnTo>
                  <a:pt x="357" y="257"/>
                </a:lnTo>
                <a:lnTo>
                  <a:pt x="347" y="270"/>
                </a:lnTo>
                <a:lnTo>
                  <a:pt x="329" y="298"/>
                </a:lnTo>
                <a:lnTo>
                  <a:pt x="314" y="319"/>
                </a:lnTo>
                <a:lnTo>
                  <a:pt x="301" y="340"/>
                </a:lnTo>
                <a:lnTo>
                  <a:pt x="296" y="350"/>
                </a:lnTo>
                <a:lnTo>
                  <a:pt x="292" y="362"/>
                </a:lnTo>
                <a:lnTo>
                  <a:pt x="288" y="375"/>
                </a:lnTo>
                <a:lnTo>
                  <a:pt x="287" y="386"/>
                </a:lnTo>
                <a:lnTo>
                  <a:pt x="285" y="412"/>
                </a:lnTo>
                <a:lnTo>
                  <a:pt x="259" y="412"/>
                </a:lnTo>
                <a:lnTo>
                  <a:pt x="119" y="412"/>
                </a:lnTo>
                <a:lnTo>
                  <a:pt x="93" y="412"/>
                </a:lnTo>
                <a:lnTo>
                  <a:pt x="91" y="386"/>
                </a:lnTo>
                <a:lnTo>
                  <a:pt x="91" y="373"/>
                </a:lnTo>
                <a:lnTo>
                  <a:pt x="88" y="362"/>
                </a:lnTo>
                <a:lnTo>
                  <a:pt x="83" y="350"/>
                </a:lnTo>
                <a:lnTo>
                  <a:pt x="78" y="340"/>
                </a:lnTo>
                <a:lnTo>
                  <a:pt x="65" y="319"/>
                </a:lnTo>
                <a:lnTo>
                  <a:pt x="51" y="298"/>
                </a:lnTo>
                <a:lnTo>
                  <a:pt x="33" y="270"/>
                </a:lnTo>
                <a:lnTo>
                  <a:pt x="24" y="257"/>
                </a:lnTo>
                <a:lnTo>
                  <a:pt x="16" y="243"/>
                </a:lnTo>
                <a:lnTo>
                  <a:pt x="10" y="226"/>
                </a:lnTo>
                <a:lnTo>
                  <a:pt x="5" y="210"/>
                </a:lnTo>
                <a:lnTo>
                  <a:pt x="2" y="194"/>
                </a:lnTo>
                <a:lnTo>
                  <a:pt x="0" y="174"/>
                </a:lnTo>
                <a:lnTo>
                  <a:pt x="2" y="156"/>
                </a:lnTo>
                <a:lnTo>
                  <a:pt x="5" y="138"/>
                </a:lnTo>
                <a:lnTo>
                  <a:pt x="10" y="122"/>
                </a:lnTo>
                <a:lnTo>
                  <a:pt x="16" y="106"/>
                </a:lnTo>
                <a:lnTo>
                  <a:pt x="24" y="91"/>
                </a:lnTo>
                <a:lnTo>
                  <a:pt x="33" y="77"/>
                </a:lnTo>
                <a:lnTo>
                  <a:pt x="44" y="62"/>
                </a:lnTo>
                <a:lnTo>
                  <a:pt x="57" y="50"/>
                </a:lnTo>
                <a:lnTo>
                  <a:pt x="70" y="39"/>
                </a:lnTo>
                <a:lnTo>
                  <a:pt x="85" y="29"/>
                </a:lnTo>
                <a:lnTo>
                  <a:pt x="101" y="20"/>
                </a:lnTo>
                <a:lnTo>
                  <a:pt x="117" y="13"/>
                </a:lnTo>
                <a:lnTo>
                  <a:pt x="134" y="7"/>
                </a:lnTo>
                <a:lnTo>
                  <a:pt x="152" y="3"/>
                </a:lnTo>
                <a:lnTo>
                  <a:pt x="171" y="0"/>
                </a:lnTo>
                <a:lnTo>
                  <a:pt x="191" y="0"/>
                </a:lnTo>
                <a:close/>
              </a:path>
            </a:pathLst>
          </a:custGeom>
          <a:solidFill>
            <a:schemeClr val="accent1">
              <a:lumMod val="40000"/>
              <a:lumOff val="60000"/>
            </a:schemeClr>
          </a:solidFill>
          <a:ln>
            <a:noFill/>
          </a:ln>
          <a:effectLst>
            <a:outerShdw blurRad="50800" dist="38100" dir="2700000" algn="tl" rotWithShape="0">
              <a:prstClr val="black">
                <a:alpha val="40000"/>
              </a:prstClr>
            </a:outerShdw>
          </a:effectLst>
        </p:spPr>
        <p:txBody>
          <a:bodyPr/>
          <a:lstStyle/>
          <a:p>
            <a:endParaRPr lang="sv-SE"/>
          </a:p>
        </p:txBody>
      </p:sp>
      <p:sp>
        <p:nvSpPr>
          <p:cNvPr id="21507" name="Rubrik 1"/>
          <p:cNvSpPr>
            <a:spLocks noGrp="1"/>
          </p:cNvSpPr>
          <p:nvPr>
            <p:ph type="title"/>
          </p:nvPr>
        </p:nvSpPr>
        <p:spPr/>
        <p:txBody>
          <a:bodyPr/>
          <a:lstStyle/>
          <a:p>
            <a:r>
              <a:rPr lang="sv-SE" altLang="sv-SE"/>
              <a:t>Driften</a:t>
            </a:r>
          </a:p>
        </p:txBody>
      </p:sp>
      <p:sp>
        <p:nvSpPr>
          <p:cNvPr id="21508" name="Platshållare för innehåll 7"/>
          <p:cNvSpPr>
            <a:spLocks noGrp="1"/>
          </p:cNvSpPr>
          <p:nvPr>
            <p:ph idx="1"/>
          </p:nvPr>
        </p:nvSpPr>
        <p:spPr>
          <a:xfrm>
            <a:off x="874714" y="1412875"/>
            <a:ext cx="5889502" cy="4032250"/>
          </a:xfrm>
        </p:spPr>
        <p:txBody>
          <a:bodyPr/>
          <a:lstStyle/>
          <a:p>
            <a:r>
              <a:rPr lang="sv-SE" altLang="sv-SE" sz="2800"/>
              <a:t>99,95 % tillgänglighet</a:t>
            </a:r>
          </a:p>
          <a:p>
            <a:r>
              <a:rPr lang="sv-SE" altLang="sv-SE" sz="2800"/>
              <a:t>Dedikerade datacenter i Sverige (</a:t>
            </a:r>
            <a:r>
              <a:rPr lang="sv-SE" altLang="sv-SE" sz="2800" err="1"/>
              <a:t>SaaS</a:t>
            </a:r>
            <a:r>
              <a:rPr lang="sv-SE" altLang="sv-SE" sz="2800"/>
              <a:t>)</a:t>
            </a:r>
          </a:p>
          <a:p>
            <a:r>
              <a:rPr lang="sv-SE" altLang="sv-SE" sz="2800"/>
              <a:t>Robust lokal nöddrift – möjlighet till offline-läge</a:t>
            </a:r>
          </a:p>
          <a:p>
            <a:r>
              <a:rPr lang="sv-SE" altLang="sv-SE" sz="2800"/>
              <a:t>Användarnära support</a:t>
            </a:r>
          </a:p>
          <a:p>
            <a:endParaRPr lang="sv-SE" altLang="sv-SE" sz="2800"/>
          </a:p>
          <a:p>
            <a:endParaRPr lang="sv-SE" altLang="sv-SE" sz="2800"/>
          </a:p>
          <a:p>
            <a:endParaRPr lang="sv-SE" altLang="sv-SE" sz="2800"/>
          </a:p>
          <a:p>
            <a:endParaRPr lang="sv-SE" altLang="sv-SE" sz="2800"/>
          </a:p>
        </p:txBody>
      </p:sp>
    </p:spTree>
    <p:extLst>
      <p:ext uri="{BB962C8B-B14F-4D97-AF65-F5344CB8AC3E}">
        <p14:creationId xmlns:p14="http://schemas.microsoft.com/office/powerpoint/2010/main" val="3768812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ubrik 1"/>
          <p:cNvSpPr>
            <a:spLocks noGrp="1"/>
          </p:cNvSpPr>
          <p:nvPr>
            <p:ph type="title"/>
          </p:nvPr>
        </p:nvSpPr>
        <p:spPr/>
        <p:txBody>
          <a:bodyPr/>
          <a:lstStyle/>
          <a:p>
            <a:r>
              <a:rPr lang="sv-SE" altLang="sv-SE"/>
              <a:t>Deltagande och förankring i hela Skåne </a:t>
            </a:r>
          </a:p>
        </p:txBody>
      </p:sp>
      <p:sp>
        <p:nvSpPr>
          <p:cNvPr id="34819" name="Platshållare för innehåll 10"/>
          <p:cNvSpPr>
            <a:spLocks noGrp="1"/>
          </p:cNvSpPr>
          <p:nvPr>
            <p:ph idx="1"/>
          </p:nvPr>
        </p:nvSpPr>
        <p:spPr/>
        <p:txBody>
          <a:bodyPr/>
          <a:lstStyle/>
          <a:p>
            <a:r>
              <a:rPr lang="sv-SE" altLang="sv-SE"/>
              <a:t> </a:t>
            </a:r>
          </a:p>
        </p:txBody>
      </p:sp>
      <p:sp>
        <p:nvSpPr>
          <p:cNvPr id="34820" name="Platshållare för text 2"/>
          <p:cNvSpPr>
            <a:spLocks noGrp="1"/>
          </p:cNvSpPr>
          <p:nvPr>
            <p:ph type="body" sz="half" idx="4294967295"/>
          </p:nvPr>
        </p:nvSpPr>
        <p:spPr bwMode="auto">
          <a:xfrm>
            <a:off x="7426391" y="1371600"/>
            <a:ext cx="4156009" cy="3987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2563" indent="-182563">
              <a:spcBef>
                <a:spcPts val="1200"/>
              </a:spcBef>
              <a:buFontTx/>
              <a:buChar char="•"/>
            </a:pPr>
            <a:r>
              <a:rPr lang="sv-SE" altLang="sv-SE" sz="2000">
                <a:solidFill>
                  <a:srgbClr val="000000"/>
                </a:solidFill>
                <a:cs typeface="Arial" panose="020B0604020202020204" pitchFamily="34" charset="0"/>
              </a:rPr>
              <a:t>Här möts ca 500 medarbetare;  kliniker, systemspecialister, tekniker, olika typer av projektstöd, patienter, olika förvaltningar, privata vårdgivare, medarbetare från Region Skåne och leverantören Oracle Health.</a:t>
            </a:r>
          </a:p>
          <a:p>
            <a:pPr marL="182563" indent="-182563">
              <a:spcBef>
                <a:spcPts val="1200"/>
              </a:spcBef>
              <a:buFontTx/>
              <a:buChar char="•"/>
            </a:pPr>
            <a:r>
              <a:rPr lang="sv-SE" altLang="sv-SE" sz="2000">
                <a:solidFill>
                  <a:srgbClr val="000000"/>
                </a:solidFill>
              </a:rPr>
              <a:t>Representanter från de kliniska verksamheterna är nödvändiga.</a:t>
            </a:r>
          </a:p>
          <a:p>
            <a:pPr marL="182563" indent="-182563">
              <a:spcBef>
                <a:spcPts val="1200"/>
              </a:spcBef>
              <a:buFontTx/>
              <a:buChar char="•"/>
            </a:pPr>
            <a:r>
              <a:rPr lang="sv-SE" altLang="sv-SE" sz="2000">
                <a:solidFill>
                  <a:srgbClr val="000000"/>
                </a:solidFill>
              </a:rPr>
              <a:t>Projektet lånar in medarbetare på kontrakt, deras ordinarie v</a:t>
            </a:r>
            <a:r>
              <a:rPr lang="sv-SE" altLang="sv-SE" sz="2000">
                <a:cs typeface="Arial" panose="020B0604020202020204" pitchFamily="34" charset="0"/>
              </a:rPr>
              <a:t>erksamhet får ekonomisk ersättning.</a:t>
            </a:r>
          </a:p>
        </p:txBody>
      </p:sp>
      <p:pic>
        <p:nvPicPr>
          <p:cNvPr id="34821" name="Bildobjekt 5"/>
          <p:cNvPicPr>
            <a:picLocks noChangeAspect="1"/>
          </p:cNvPicPr>
          <p:nvPr/>
        </p:nvPicPr>
        <p:blipFill rotWithShape="1">
          <a:blip r:embed="rId3" cstate="print">
            <a:extLst>
              <a:ext uri="{28A0092B-C50C-407E-A947-70E740481C1C}">
                <a14:useLocalDpi xmlns:a14="http://schemas.microsoft.com/office/drawing/2010/main" val="0"/>
              </a:ext>
            </a:extLst>
          </a:blip>
          <a:srcRect l="6551" t="1706" r="3240" b="4575"/>
          <a:stretch/>
        </p:blipFill>
        <p:spPr bwMode="auto">
          <a:xfrm>
            <a:off x="1261227" y="1411642"/>
            <a:ext cx="6117758" cy="42366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undad rektangulär 10"/>
          <p:cNvSpPr/>
          <p:nvPr/>
        </p:nvSpPr>
        <p:spPr>
          <a:xfrm>
            <a:off x="687322" y="1775531"/>
            <a:ext cx="2258009" cy="494054"/>
          </a:xfrm>
          <a:prstGeom prst="wedgeRoundRectCallout">
            <a:avLst>
              <a:gd name="adj1" fmla="val -19237"/>
              <a:gd name="adj2" fmla="val -21600"/>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sv-SE" altLang="sv-SE">
                <a:solidFill>
                  <a:schemeClr val="bg1"/>
                </a:solidFill>
              </a:rPr>
              <a:t>Skånegemensamt</a:t>
            </a:r>
            <a:endParaRPr lang="sv-SE">
              <a:solidFill>
                <a:schemeClr val="bg1"/>
              </a:solidFill>
            </a:endParaRPr>
          </a:p>
        </p:txBody>
      </p:sp>
      <p:sp>
        <p:nvSpPr>
          <p:cNvPr id="12" name="Rundad rektangulär 11"/>
          <p:cNvSpPr/>
          <p:nvPr/>
        </p:nvSpPr>
        <p:spPr>
          <a:xfrm>
            <a:off x="687322" y="1209662"/>
            <a:ext cx="3066112" cy="490536"/>
          </a:xfrm>
          <a:prstGeom prst="wedgeRoundRectCallout">
            <a:avLst>
              <a:gd name="adj1" fmla="val -7056"/>
              <a:gd name="adj2" fmla="val 20169"/>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sv-SE" altLang="sv-SE">
                <a:solidFill>
                  <a:schemeClr val="bg1"/>
                </a:solidFill>
              </a:rPr>
              <a:t>Verksamhetsövergripande</a:t>
            </a:r>
            <a:endParaRPr lang="sv-SE">
              <a:solidFill>
                <a:schemeClr val="bg1"/>
              </a:solidFill>
            </a:endParaRPr>
          </a:p>
        </p:txBody>
      </p:sp>
      <p:sp>
        <p:nvSpPr>
          <p:cNvPr id="13" name="Rundad rektangulär 12"/>
          <p:cNvSpPr/>
          <p:nvPr/>
        </p:nvSpPr>
        <p:spPr>
          <a:xfrm>
            <a:off x="687322" y="2344918"/>
            <a:ext cx="1671269" cy="494054"/>
          </a:xfrm>
          <a:prstGeom prst="wedgeRoundRectCallout">
            <a:avLst>
              <a:gd name="adj1" fmla="val -19237"/>
              <a:gd name="adj2" fmla="val -21600"/>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sv-SE" altLang="sv-SE">
                <a:solidFill>
                  <a:schemeClr val="bg1"/>
                </a:solidFill>
              </a:rPr>
              <a:t>Tillsammans</a:t>
            </a:r>
            <a:endParaRPr lang="sv-SE">
              <a:solidFill>
                <a:schemeClr val="bg1"/>
              </a:solidFill>
            </a:endParaRPr>
          </a:p>
        </p:txBody>
      </p:sp>
      <p:grpSp>
        <p:nvGrpSpPr>
          <p:cNvPr id="3" name="Grupp 2">
            <a:extLst>
              <a:ext uri="{FF2B5EF4-FFF2-40B4-BE49-F238E27FC236}">
                <a16:creationId xmlns:a16="http://schemas.microsoft.com/office/drawing/2014/main" id="{49BFC265-D296-381F-8C68-2073EFD15B99}"/>
              </a:ext>
            </a:extLst>
          </p:cNvPr>
          <p:cNvGrpSpPr/>
          <p:nvPr/>
        </p:nvGrpSpPr>
        <p:grpSpPr>
          <a:xfrm>
            <a:off x="201371" y="2909293"/>
            <a:ext cx="1321585" cy="3588707"/>
            <a:chOff x="201371" y="2909293"/>
            <a:chExt cx="1321585" cy="3588707"/>
          </a:xfrm>
        </p:grpSpPr>
        <p:pic>
          <p:nvPicPr>
            <p:cNvPr id="14" name="Bildobjekt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371" y="2909293"/>
              <a:ext cx="1321585" cy="3588707"/>
            </a:xfrm>
            <a:prstGeom prst="rect">
              <a:avLst/>
            </a:prstGeom>
            <a:effectLst>
              <a:outerShdw blurRad="50800" dist="38100" dir="2700000" algn="tl" rotWithShape="0">
                <a:prstClr val="black">
                  <a:alpha val="40000"/>
                </a:prstClr>
              </a:outerShdw>
            </a:effectLst>
          </p:spPr>
        </p:pic>
        <p:sp>
          <p:nvSpPr>
            <p:cNvPr id="2" name="Rektangel: rundade hörn 1">
              <a:extLst>
                <a:ext uri="{FF2B5EF4-FFF2-40B4-BE49-F238E27FC236}">
                  <a16:creationId xmlns:a16="http://schemas.microsoft.com/office/drawing/2014/main" id="{FC6873EA-98D3-4E78-F02E-AF809EB7847A}"/>
                </a:ext>
              </a:extLst>
            </p:cNvPr>
            <p:cNvSpPr/>
            <p:nvPr/>
          </p:nvSpPr>
          <p:spPr>
            <a:xfrm rot="1317476">
              <a:off x="369528" y="4139022"/>
              <a:ext cx="191175" cy="1710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92378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a:extLst>
              <a:ext uri="{FF2B5EF4-FFF2-40B4-BE49-F238E27FC236}">
                <a16:creationId xmlns:a16="http://schemas.microsoft.com/office/drawing/2014/main" id="{6D8B8296-B50B-40D8-BF2E-09D536596251}"/>
              </a:ext>
            </a:extLst>
          </p:cNvPr>
          <p:cNvSpPr/>
          <p:nvPr/>
        </p:nvSpPr>
        <p:spPr bwMode="auto">
          <a:xfrm>
            <a:off x="3382230" y="2107025"/>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Medicinsk programchef</a:t>
            </a:r>
            <a:endParaRPr kumimoji="0" lang="sv-SE" sz="1600" b="1" i="0" u="none" strike="noStrike" kern="1200" cap="none" spc="0" normalizeH="0" baseline="0" noProof="0">
              <a:ln>
                <a:noFill/>
              </a:ln>
              <a:solidFill>
                <a:prstClr val="white"/>
              </a:solidFill>
              <a:effectLst/>
              <a:uLnTx/>
              <a:uFillTx/>
              <a:ea typeface="ヒラギノ角ゴ Pro W3" pitchFamily="1" charset="-128"/>
              <a:cs typeface="Arial"/>
            </a:endParaRPr>
          </a:p>
        </p:txBody>
      </p:sp>
      <p:sp>
        <p:nvSpPr>
          <p:cNvPr id="41" name="Rektangel med rundade hörn 40">
            <a:extLst>
              <a:ext uri="{FF2B5EF4-FFF2-40B4-BE49-F238E27FC236}">
                <a16:creationId xmlns:a16="http://schemas.microsoft.com/office/drawing/2014/main" id="{6D8B8296-B50B-40D8-BF2E-09D536596251}"/>
              </a:ext>
            </a:extLst>
          </p:cNvPr>
          <p:cNvSpPr/>
          <p:nvPr/>
        </p:nvSpPr>
        <p:spPr bwMode="auto">
          <a:xfrm>
            <a:off x="6248418" y="2107025"/>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t>Avtalsägare</a:t>
            </a:r>
            <a:endParaRPr kumimoji="0" lang="sv-SE" sz="1600" b="0" i="0" u="none" strike="noStrike" kern="1200" cap="none" spc="0" normalizeH="0" baseline="0" noProof="0">
              <a:ln>
                <a:noFill/>
              </a:ln>
              <a:solidFill>
                <a:prstClr val="white"/>
              </a:solidFill>
              <a:effectLst/>
              <a:uLnTx/>
              <a:uFillTx/>
              <a:ea typeface="ヒラギノ角ゴ Pro W3" pitchFamily="1" charset="-128"/>
              <a:cs typeface="+mn-cs"/>
            </a:endParaRPr>
          </a:p>
        </p:txBody>
      </p:sp>
      <p:sp>
        <p:nvSpPr>
          <p:cNvPr id="26" name="Rektangel med rundade hörn 25">
            <a:extLst>
              <a:ext uri="{FF2B5EF4-FFF2-40B4-BE49-F238E27FC236}">
                <a16:creationId xmlns:a16="http://schemas.microsoft.com/office/drawing/2014/main" id="{6D8B8296-B50B-40D8-BF2E-09D536596251}"/>
              </a:ext>
            </a:extLst>
          </p:cNvPr>
          <p:cNvSpPr/>
          <p:nvPr/>
        </p:nvSpPr>
        <p:spPr bwMode="auto">
          <a:xfrm>
            <a:off x="4826107" y="1130544"/>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t>Regiondirektör</a:t>
            </a:r>
            <a:endParaRPr kumimoji="0" lang="sv-SE" sz="1600" b="0" i="0" u="none" strike="noStrike" kern="1200" cap="none" spc="0" normalizeH="0" baseline="0" noProof="0">
              <a:ln>
                <a:noFill/>
              </a:ln>
              <a:solidFill>
                <a:prstClr val="white"/>
              </a:solidFill>
              <a:effectLst/>
              <a:uLnTx/>
              <a:uFillTx/>
              <a:ea typeface="ヒラギノ角ゴ Pro W3" pitchFamily="1" charset="-128"/>
              <a:cs typeface="+mn-cs"/>
            </a:endParaRPr>
          </a:p>
        </p:txBody>
      </p:sp>
      <p:sp>
        <p:nvSpPr>
          <p:cNvPr id="30" name="Rektangel med rundade hörn 29">
            <a:extLst>
              <a:ext uri="{FF2B5EF4-FFF2-40B4-BE49-F238E27FC236}">
                <a16:creationId xmlns:a16="http://schemas.microsoft.com/office/drawing/2014/main" id="{6D8B8296-B50B-40D8-BF2E-09D536596251}"/>
              </a:ext>
            </a:extLst>
          </p:cNvPr>
          <p:cNvSpPr/>
          <p:nvPr/>
        </p:nvSpPr>
        <p:spPr bwMode="auto">
          <a:xfrm>
            <a:off x="507081" y="1289073"/>
            <a:ext cx="2397763"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Koncernledningen</a:t>
            </a:r>
            <a:endParaRPr kumimoji="0" lang="sv-SE" sz="1600" b="1" i="0" u="none" strike="noStrike" kern="1200" cap="none" spc="0" normalizeH="0" baseline="0" noProof="0">
              <a:ln>
                <a:noFill/>
              </a:ln>
              <a:solidFill>
                <a:prstClr val="white"/>
              </a:solidFill>
              <a:effectLst/>
              <a:uLnTx/>
              <a:uFillTx/>
              <a:ea typeface="ヒラギノ角ゴ Pro W3" pitchFamily="1" charset="-128"/>
              <a:cs typeface="Arial"/>
            </a:endParaRPr>
          </a:p>
        </p:txBody>
      </p:sp>
      <p:sp>
        <p:nvSpPr>
          <p:cNvPr id="3" name="Rektangel med rundade hörn 29">
            <a:extLst>
              <a:ext uri="{FF2B5EF4-FFF2-40B4-BE49-F238E27FC236}">
                <a16:creationId xmlns:a16="http://schemas.microsoft.com/office/drawing/2014/main" id="{50B7634C-B640-4BC2-871F-81E822EE7CAB}"/>
              </a:ext>
            </a:extLst>
          </p:cNvPr>
          <p:cNvSpPr/>
          <p:nvPr/>
        </p:nvSpPr>
        <p:spPr bwMode="auto">
          <a:xfrm>
            <a:off x="9114606" y="2105539"/>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t>RS/Oracle Health</a:t>
            </a:r>
            <a:endParaRPr kumimoji="0" lang="sv-SE" sz="1600" b="0" i="0" u="none" strike="noStrike" kern="1200" cap="none" spc="0" normalizeH="0" baseline="0" noProof="0">
              <a:ln>
                <a:noFill/>
              </a:ln>
              <a:solidFill>
                <a:prstClr val="white"/>
              </a:solidFill>
              <a:effectLst/>
              <a:uLnTx/>
              <a:uFillTx/>
              <a:ea typeface="ヒラギノ角ゴ Pro W3" pitchFamily="1" charset="-128"/>
              <a:cs typeface="+mn-cs"/>
            </a:endParaRPr>
          </a:p>
        </p:txBody>
      </p:sp>
      <p:sp>
        <p:nvSpPr>
          <p:cNvPr id="10" name="Rektangel med rundade hörn 29">
            <a:extLst>
              <a:ext uri="{FF2B5EF4-FFF2-40B4-BE49-F238E27FC236}">
                <a16:creationId xmlns:a16="http://schemas.microsoft.com/office/drawing/2014/main" id="{F01837F9-CB72-F32C-74EC-511DD4E539DE}"/>
              </a:ext>
            </a:extLst>
          </p:cNvPr>
          <p:cNvSpPr/>
          <p:nvPr/>
        </p:nvSpPr>
        <p:spPr bwMode="auto">
          <a:xfrm>
            <a:off x="9114606" y="2836446"/>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mn-cs"/>
              </a:rPr>
              <a:t>RS/VGR styrgrupp</a:t>
            </a:r>
            <a:endParaRPr kumimoji="0" lang="sv-SE" sz="1600" b="0" i="0" u="none" strike="noStrike" kern="1200" cap="none" spc="0" normalizeH="0" baseline="0" noProof="0">
              <a:ln>
                <a:noFill/>
              </a:ln>
              <a:solidFill>
                <a:prstClr val="white"/>
              </a:solidFill>
              <a:effectLst/>
              <a:uLnTx/>
              <a:uFillTx/>
              <a:ea typeface="ヒラギノ角ゴ Pro W3"/>
              <a:cs typeface="+mn-cs"/>
            </a:endParaRPr>
          </a:p>
        </p:txBody>
      </p:sp>
      <p:sp>
        <p:nvSpPr>
          <p:cNvPr id="11" name="Rektangel med rundade hörn 29">
            <a:extLst>
              <a:ext uri="{FF2B5EF4-FFF2-40B4-BE49-F238E27FC236}">
                <a16:creationId xmlns:a16="http://schemas.microsoft.com/office/drawing/2014/main" id="{51362187-11F1-2B99-28D4-953CCBA98BE9}"/>
              </a:ext>
            </a:extLst>
          </p:cNvPr>
          <p:cNvSpPr/>
          <p:nvPr/>
        </p:nvSpPr>
        <p:spPr bwMode="auto">
          <a:xfrm>
            <a:off x="507081" y="2099307"/>
            <a:ext cx="2397763"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Regional </a:t>
            </a:r>
            <a:r>
              <a:rPr kumimoji="0" lang="sv-SE" sz="1600" b="1" i="0" u="none" strike="noStrike" kern="1200" cap="none" spc="0" normalizeH="0" baseline="0" noProof="0" err="1">
                <a:ln>
                  <a:noFill/>
                </a:ln>
                <a:solidFill>
                  <a:prstClr val="white"/>
                </a:solidFill>
                <a:effectLst/>
                <a:uLnTx/>
                <a:uFillTx/>
                <a:ea typeface="ヒラギノ角ゴ Pro W3"/>
                <a:cs typeface="Arial"/>
              </a:rPr>
              <a:t>hälso</a:t>
            </a:r>
            <a:r>
              <a:rPr kumimoji="0" lang="sv-SE" sz="1600" b="1" i="0" u="none" strike="noStrike" kern="1200" cap="none" spc="0" normalizeH="0" baseline="0" noProof="0">
                <a:ln>
                  <a:noFill/>
                </a:ln>
                <a:solidFill>
                  <a:prstClr val="white"/>
                </a:solidFill>
                <a:effectLst/>
                <a:uLnTx/>
                <a:uFillTx/>
                <a:ea typeface="ヒラギノ角ゴ Pro W3"/>
                <a:cs typeface="Arial"/>
              </a:rPr>
              <a:t> &amp; </a:t>
            </a:r>
            <a:r>
              <a:rPr kumimoji="0" lang="sv-SE" sz="1600" b="1" i="0" u="none" strike="noStrike" kern="1200" cap="none" spc="0" normalizeH="0" baseline="0" noProof="0" err="1">
                <a:ln>
                  <a:noFill/>
                </a:ln>
                <a:solidFill>
                  <a:prstClr val="white"/>
                </a:solidFill>
                <a:effectLst/>
                <a:uLnTx/>
                <a:uFillTx/>
                <a:ea typeface="ヒラギノ角ゴ Pro W3"/>
                <a:cs typeface="Arial"/>
              </a:rPr>
              <a:t>sjukvårdsledning</a:t>
            </a:r>
            <a:endParaRPr kumimoji="0" lang="sv-SE" sz="1600" b="1" i="0" u="none" strike="noStrike" kern="1200" cap="none" spc="0" normalizeH="0" baseline="0" noProof="0">
              <a:ln>
                <a:noFill/>
              </a:ln>
              <a:solidFill>
                <a:prstClr val="white"/>
              </a:solidFill>
              <a:effectLst/>
              <a:uLnTx/>
              <a:uFillTx/>
              <a:ea typeface="ヒラギノ角ゴ Pro W3"/>
              <a:cs typeface="Arial"/>
            </a:endParaRPr>
          </a:p>
        </p:txBody>
      </p:sp>
      <p:sp>
        <p:nvSpPr>
          <p:cNvPr id="12" name="Rektangel med rundade hörn 29">
            <a:extLst>
              <a:ext uri="{FF2B5EF4-FFF2-40B4-BE49-F238E27FC236}">
                <a16:creationId xmlns:a16="http://schemas.microsoft.com/office/drawing/2014/main" id="{E5DF3CF7-C681-609D-DD9A-8E28F2AA2205}"/>
              </a:ext>
            </a:extLst>
          </p:cNvPr>
          <p:cNvSpPr/>
          <p:nvPr/>
        </p:nvSpPr>
        <p:spPr bwMode="auto">
          <a:xfrm>
            <a:off x="507081" y="2909542"/>
            <a:ext cx="2397763"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mn-cs"/>
              </a:rPr>
              <a:t>Regional verksamhetsledning</a:t>
            </a:r>
            <a:endParaRPr kumimoji="0" lang="sv-SE" sz="1600" b="1" i="0" u="none" strike="noStrike" kern="1200" cap="none" spc="0" normalizeH="0" baseline="0" noProof="0">
              <a:ln>
                <a:noFill/>
              </a:ln>
              <a:solidFill>
                <a:prstClr val="white"/>
              </a:solidFill>
              <a:effectLst/>
              <a:uLnTx/>
              <a:uFillTx/>
              <a:ea typeface="ヒラギノ角ゴ Pro W3" pitchFamily="1" charset="-128"/>
              <a:cs typeface="Arial"/>
            </a:endParaRPr>
          </a:p>
        </p:txBody>
      </p:sp>
      <p:cxnSp>
        <p:nvCxnSpPr>
          <p:cNvPr id="19" name="Koppling: vinklad 18">
            <a:extLst>
              <a:ext uri="{FF2B5EF4-FFF2-40B4-BE49-F238E27FC236}">
                <a16:creationId xmlns:a16="http://schemas.microsoft.com/office/drawing/2014/main" id="{C9356BAB-AD7E-417B-4844-F5EC2A18D61E}"/>
              </a:ext>
            </a:extLst>
          </p:cNvPr>
          <p:cNvCxnSpPr>
            <a:cxnSpLocks/>
            <a:stCxn id="26" idx="2"/>
            <a:endCxn id="41" idx="0"/>
          </p:cNvCxnSpPr>
          <p:nvPr/>
        </p:nvCxnSpPr>
        <p:spPr>
          <a:xfrm rot="16200000" flipH="1">
            <a:off x="6679821" y="1206429"/>
            <a:ext cx="378882" cy="1422311"/>
          </a:xfrm>
          <a:prstGeom prst="bentConnector3">
            <a:avLst>
              <a:gd name="adj1" fmla="val 50000"/>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 name="Koppling: vinklad 24">
            <a:extLst>
              <a:ext uri="{FF2B5EF4-FFF2-40B4-BE49-F238E27FC236}">
                <a16:creationId xmlns:a16="http://schemas.microsoft.com/office/drawing/2014/main" id="{BE1DA6A0-969D-FF3A-AFDF-56DB490356BD}"/>
              </a:ext>
            </a:extLst>
          </p:cNvPr>
          <p:cNvCxnSpPr>
            <a:cxnSpLocks/>
            <a:stCxn id="26" idx="2"/>
            <a:endCxn id="5" idx="0"/>
          </p:cNvCxnSpPr>
          <p:nvPr/>
        </p:nvCxnSpPr>
        <p:spPr>
          <a:xfrm rot="5400000">
            <a:off x="5246728" y="1195647"/>
            <a:ext cx="378882" cy="1443877"/>
          </a:xfrm>
          <a:prstGeom prst="bentConnector3">
            <a:avLst>
              <a:gd name="adj1" fmla="val 50000"/>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EF176681-094E-7822-4778-24A378AA3ECF}"/>
              </a:ext>
            </a:extLst>
          </p:cNvPr>
          <p:cNvCxnSpPr>
            <a:cxnSpLocks/>
            <a:stCxn id="41" idx="3"/>
            <a:endCxn id="3" idx="1"/>
          </p:cNvCxnSpPr>
          <p:nvPr/>
        </p:nvCxnSpPr>
        <p:spPr>
          <a:xfrm flipV="1">
            <a:off x="8912418" y="2404339"/>
            <a:ext cx="202188" cy="1487"/>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Koppling: vinklad 46">
            <a:extLst>
              <a:ext uri="{FF2B5EF4-FFF2-40B4-BE49-F238E27FC236}">
                <a16:creationId xmlns:a16="http://schemas.microsoft.com/office/drawing/2014/main" id="{47F0979E-5D78-714D-F70A-C8CE075F0303}"/>
              </a:ext>
            </a:extLst>
          </p:cNvPr>
          <p:cNvCxnSpPr>
            <a:cxnSpLocks/>
            <a:stCxn id="5" idx="2"/>
            <a:endCxn id="36" idx="0"/>
          </p:cNvCxnSpPr>
          <p:nvPr/>
        </p:nvCxnSpPr>
        <p:spPr>
          <a:xfrm rot="16200000" flipH="1">
            <a:off x="4908102" y="2510753"/>
            <a:ext cx="1056132" cy="1443876"/>
          </a:xfrm>
          <a:prstGeom prst="bentConnector3">
            <a:avLst>
              <a:gd name="adj1" fmla="val 11382"/>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 name="Koppling: vinklad 49">
            <a:extLst>
              <a:ext uri="{FF2B5EF4-FFF2-40B4-BE49-F238E27FC236}">
                <a16:creationId xmlns:a16="http://schemas.microsoft.com/office/drawing/2014/main" id="{73E4F382-4D6D-0174-A71D-EC5AD430B934}"/>
              </a:ext>
            </a:extLst>
          </p:cNvPr>
          <p:cNvCxnSpPr>
            <a:cxnSpLocks/>
            <a:stCxn id="41" idx="2"/>
            <a:endCxn id="36" idx="3"/>
          </p:cNvCxnSpPr>
          <p:nvPr/>
        </p:nvCxnSpPr>
        <p:spPr>
          <a:xfrm rot="5400000">
            <a:off x="6857514" y="3337217"/>
            <a:ext cx="1355497" cy="90312"/>
          </a:xfrm>
          <a:prstGeom prst="bentConnector2">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7363E7CE-C324-49F9-8E15-90690EF432EF}"/>
              </a:ext>
            </a:extLst>
          </p:cNvPr>
          <p:cNvSpPr>
            <a:spLocks noGrp="1"/>
          </p:cNvSpPr>
          <p:nvPr>
            <p:ph type="title"/>
          </p:nvPr>
        </p:nvSpPr>
        <p:spPr>
          <a:xfrm>
            <a:off x="494970" y="134990"/>
            <a:ext cx="10972800" cy="1143000"/>
          </a:xfrm>
        </p:spPr>
        <p:txBody>
          <a:bodyPr/>
          <a:lstStyle/>
          <a:p>
            <a:r>
              <a:rPr lang="sv-SE" sz="3600"/>
              <a:t>Ledning av SDV-programmet</a:t>
            </a:r>
            <a:endParaRPr lang="sv-SE"/>
          </a:p>
        </p:txBody>
      </p:sp>
      <p:cxnSp>
        <p:nvCxnSpPr>
          <p:cNvPr id="8" name="Koppling: vinklad 7">
            <a:extLst>
              <a:ext uri="{FF2B5EF4-FFF2-40B4-BE49-F238E27FC236}">
                <a16:creationId xmlns:a16="http://schemas.microsoft.com/office/drawing/2014/main" id="{AB44B32A-4328-9853-4B54-11208A2E059D}"/>
              </a:ext>
            </a:extLst>
          </p:cNvPr>
          <p:cNvCxnSpPr>
            <a:cxnSpLocks/>
            <a:stCxn id="59" idx="3"/>
            <a:endCxn id="36" idx="0"/>
          </p:cNvCxnSpPr>
          <p:nvPr/>
        </p:nvCxnSpPr>
        <p:spPr>
          <a:xfrm>
            <a:off x="5702682" y="3231613"/>
            <a:ext cx="455424" cy="529144"/>
          </a:xfrm>
          <a:prstGeom prst="bentConnector2">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Koppling: vinklad 52">
            <a:extLst>
              <a:ext uri="{FF2B5EF4-FFF2-40B4-BE49-F238E27FC236}">
                <a16:creationId xmlns:a16="http://schemas.microsoft.com/office/drawing/2014/main" id="{D677E49C-6C5A-924D-28FA-5CBBC9CA76C8}"/>
              </a:ext>
            </a:extLst>
          </p:cNvPr>
          <p:cNvCxnSpPr>
            <a:cxnSpLocks/>
            <a:stCxn id="36" idx="2"/>
            <a:endCxn id="20" idx="1"/>
          </p:cNvCxnSpPr>
          <p:nvPr/>
        </p:nvCxnSpPr>
        <p:spPr>
          <a:xfrm rot="16200000" flipH="1">
            <a:off x="6294709" y="4222884"/>
            <a:ext cx="420882" cy="694088"/>
          </a:xfrm>
          <a:prstGeom prst="bentConnector2">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6" name="Koppling: vinklad 55">
            <a:extLst>
              <a:ext uri="{FF2B5EF4-FFF2-40B4-BE49-F238E27FC236}">
                <a16:creationId xmlns:a16="http://schemas.microsoft.com/office/drawing/2014/main" id="{F9AA24D9-17E1-7398-3D19-B8DDB29F6DE7}"/>
              </a:ext>
            </a:extLst>
          </p:cNvPr>
          <p:cNvCxnSpPr>
            <a:cxnSpLocks/>
            <a:stCxn id="36" idx="2"/>
            <a:endCxn id="9" idx="0"/>
          </p:cNvCxnSpPr>
          <p:nvPr/>
        </p:nvCxnSpPr>
        <p:spPr>
          <a:xfrm rot="16200000" flipH="1">
            <a:off x="6974405" y="3543187"/>
            <a:ext cx="1150303" cy="2782901"/>
          </a:xfrm>
          <a:prstGeom prst="bentConnector3">
            <a:avLst>
              <a:gd name="adj1" fmla="val 71713"/>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0" name="Koppling: vinklad 59">
            <a:extLst>
              <a:ext uri="{FF2B5EF4-FFF2-40B4-BE49-F238E27FC236}">
                <a16:creationId xmlns:a16="http://schemas.microsoft.com/office/drawing/2014/main" id="{32DD67FA-0303-59F7-9488-2FEED06AC6AD}"/>
              </a:ext>
            </a:extLst>
          </p:cNvPr>
          <p:cNvCxnSpPr>
            <a:cxnSpLocks/>
            <a:stCxn id="36" idx="2"/>
            <a:endCxn id="35" idx="0"/>
          </p:cNvCxnSpPr>
          <p:nvPr/>
        </p:nvCxnSpPr>
        <p:spPr>
          <a:xfrm rot="5400000">
            <a:off x="4191504" y="3543187"/>
            <a:ext cx="1150303" cy="2782903"/>
          </a:xfrm>
          <a:prstGeom prst="bentConnector3">
            <a:avLst>
              <a:gd name="adj1" fmla="val 72081"/>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1FCAA06F-01F3-9A1C-37C4-88DD7B5319FA}"/>
              </a:ext>
            </a:extLst>
          </p:cNvPr>
          <p:cNvCxnSpPr>
            <a:cxnSpLocks/>
            <a:stCxn id="36" idx="2"/>
            <a:endCxn id="31" idx="0"/>
          </p:cNvCxnSpPr>
          <p:nvPr/>
        </p:nvCxnSpPr>
        <p:spPr>
          <a:xfrm flipH="1">
            <a:off x="6158105" y="4359487"/>
            <a:ext cx="1" cy="1150303"/>
          </a:xfrm>
          <a:prstGeom prst="line">
            <a:avLst/>
          </a:prstGeom>
          <a:ln w="25400" cap="sq">
            <a:round/>
          </a:ln>
        </p:spPr>
        <p:style>
          <a:lnRef idx="1">
            <a:schemeClr val="accent1"/>
          </a:lnRef>
          <a:fillRef idx="0">
            <a:schemeClr val="accent1"/>
          </a:fillRef>
          <a:effectRef idx="0">
            <a:schemeClr val="accent1"/>
          </a:effectRef>
          <a:fontRef idx="minor">
            <a:schemeClr val="tx1"/>
          </a:fontRef>
        </p:style>
      </p:cxnSp>
      <p:sp>
        <p:nvSpPr>
          <p:cNvPr id="31" name="Rektangel med rundade hörn 30">
            <a:extLst>
              <a:ext uri="{FF2B5EF4-FFF2-40B4-BE49-F238E27FC236}">
                <a16:creationId xmlns:a16="http://schemas.microsoft.com/office/drawing/2014/main" id="{D4196E87-50A7-4616-9758-3A03D25D29DA}"/>
              </a:ext>
            </a:extLst>
          </p:cNvPr>
          <p:cNvSpPr/>
          <p:nvPr/>
        </p:nvSpPr>
        <p:spPr bwMode="auto">
          <a:xfrm>
            <a:off x="4826005" y="5509790"/>
            <a:ext cx="2664199" cy="688793"/>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a:cs typeface="+mn-cs"/>
              </a:rPr>
              <a:t>Verksamhet</a:t>
            </a:r>
          </a:p>
        </p:txBody>
      </p:sp>
      <p:sp>
        <p:nvSpPr>
          <p:cNvPr id="9" name="Rektangel med rundade hörn 8">
            <a:extLst>
              <a:ext uri="{FF2B5EF4-FFF2-40B4-BE49-F238E27FC236}">
                <a16:creationId xmlns:a16="http://schemas.microsoft.com/office/drawing/2014/main" id="{1B3A4654-2A54-47C8-8E8E-CEA22BCC300E}"/>
              </a:ext>
            </a:extLst>
          </p:cNvPr>
          <p:cNvSpPr/>
          <p:nvPr/>
        </p:nvSpPr>
        <p:spPr bwMode="auto">
          <a:xfrm>
            <a:off x="7601979" y="5509790"/>
            <a:ext cx="2678055" cy="688793"/>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t>Utrullning</a:t>
            </a:r>
            <a:r>
              <a:rPr kumimoji="0" lang="sv-SE" sz="1600" b="0" i="0" u="none" strike="noStrike" kern="1200" cap="none" spc="0" normalizeH="0" baseline="0" noProof="0">
                <a:ln>
                  <a:noFill/>
                </a:ln>
                <a:solidFill>
                  <a:prstClr val="black"/>
                </a:solidFill>
                <a:effectLst/>
                <a:uLnTx/>
                <a:uFillTx/>
                <a:ea typeface="ヒラギノ角ゴ Pro W3" pitchFamily="1" charset="-128"/>
                <a:cs typeface="+mn-cs"/>
              </a:rPr>
              <a:t> </a:t>
            </a:r>
          </a:p>
        </p:txBody>
      </p:sp>
      <p:sp>
        <p:nvSpPr>
          <p:cNvPr id="35" name="Rektangel med rundade hörn 34">
            <a:extLst>
              <a:ext uri="{FF2B5EF4-FFF2-40B4-BE49-F238E27FC236}">
                <a16:creationId xmlns:a16="http://schemas.microsoft.com/office/drawing/2014/main" id="{FBA86BB8-1E85-49A6-83D5-E03D226FE2C3}"/>
              </a:ext>
            </a:extLst>
          </p:cNvPr>
          <p:cNvSpPr/>
          <p:nvPr/>
        </p:nvSpPr>
        <p:spPr bwMode="auto">
          <a:xfrm>
            <a:off x="2036175" y="5509790"/>
            <a:ext cx="2678055" cy="688793"/>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t>Utveckling</a:t>
            </a:r>
            <a:r>
              <a:rPr kumimoji="0" lang="sv-SE" sz="1600" b="0" i="0" u="none" strike="noStrike" kern="1200" cap="none" spc="0" normalizeH="0" baseline="0" noProof="0">
                <a:ln>
                  <a:noFill/>
                </a:ln>
                <a:solidFill>
                  <a:prstClr val="black"/>
                </a:solidFill>
                <a:effectLst/>
                <a:uLnTx/>
                <a:uFillTx/>
                <a:ea typeface="ヒラギノ角ゴ Pro W3" pitchFamily="1" charset="-128"/>
                <a:cs typeface="+mn-cs"/>
              </a:rPr>
              <a:t> </a:t>
            </a:r>
          </a:p>
        </p:txBody>
      </p:sp>
      <p:sp>
        <p:nvSpPr>
          <p:cNvPr id="36" name="Rektangel med rundade hörn 35">
            <a:extLst>
              <a:ext uri="{FF2B5EF4-FFF2-40B4-BE49-F238E27FC236}">
                <a16:creationId xmlns:a16="http://schemas.microsoft.com/office/drawing/2014/main" id="{1613DBC3-C758-4E12-8AD8-50593F9A8234}"/>
              </a:ext>
            </a:extLst>
          </p:cNvPr>
          <p:cNvSpPr/>
          <p:nvPr/>
        </p:nvSpPr>
        <p:spPr bwMode="auto">
          <a:xfrm>
            <a:off x="4826106" y="3760757"/>
            <a:ext cx="2664000" cy="59873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t>Programchef</a:t>
            </a:r>
          </a:p>
        </p:txBody>
      </p:sp>
      <p:sp>
        <p:nvSpPr>
          <p:cNvPr id="20" name="Rektangel med rundade hörn 19">
            <a:extLst>
              <a:ext uri="{FF2B5EF4-FFF2-40B4-BE49-F238E27FC236}">
                <a16:creationId xmlns:a16="http://schemas.microsoft.com/office/drawing/2014/main" id="{F0EF27E5-0CF2-49E0-815C-53EB4F66F411}"/>
              </a:ext>
            </a:extLst>
          </p:cNvPr>
          <p:cNvSpPr/>
          <p:nvPr/>
        </p:nvSpPr>
        <p:spPr bwMode="auto">
          <a:xfrm>
            <a:off x="6852194" y="4481569"/>
            <a:ext cx="1932637" cy="5976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a:cs typeface="+mn-cs"/>
              </a:rPr>
              <a:t>Stab</a:t>
            </a:r>
          </a:p>
        </p:txBody>
      </p:sp>
      <p:sp>
        <p:nvSpPr>
          <p:cNvPr id="59" name="Rektangel med rundade hörn 4">
            <a:extLst>
              <a:ext uri="{FF2B5EF4-FFF2-40B4-BE49-F238E27FC236}">
                <a16:creationId xmlns:a16="http://schemas.microsoft.com/office/drawing/2014/main" id="{1FC0AA8A-4BCE-309E-1243-D36A3FCC632F}"/>
              </a:ext>
            </a:extLst>
          </p:cNvPr>
          <p:cNvSpPr/>
          <p:nvPr/>
        </p:nvSpPr>
        <p:spPr bwMode="auto">
          <a:xfrm>
            <a:off x="3725780" y="2932813"/>
            <a:ext cx="1976902"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Kommunikation</a:t>
            </a:r>
          </a:p>
        </p:txBody>
      </p:sp>
      <p:cxnSp>
        <p:nvCxnSpPr>
          <p:cNvPr id="83" name="Koppling: vinklad 82">
            <a:extLst>
              <a:ext uri="{FF2B5EF4-FFF2-40B4-BE49-F238E27FC236}">
                <a16:creationId xmlns:a16="http://schemas.microsoft.com/office/drawing/2014/main" id="{2BC8605C-37FF-D8C6-1D5D-E36E90C5323E}"/>
              </a:ext>
            </a:extLst>
          </p:cNvPr>
          <p:cNvCxnSpPr/>
          <p:nvPr/>
        </p:nvCxnSpPr>
        <p:spPr>
          <a:xfrm>
            <a:off x="7213308" y="-721605"/>
            <a:ext cx="1732774" cy="247912"/>
          </a:xfrm>
          <a:prstGeom prst="bentConnector3">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84" name="Koppling: vinklad 83">
            <a:extLst>
              <a:ext uri="{FF2B5EF4-FFF2-40B4-BE49-F238E27FC236}">
                <a16:creationId xmlns:a16="http://schemas.microsoft.com/office/drawing/2014/main" id="{5FEFFAF5-15B0-0D56-F29D-4754D3F0E11D}"/>
              </a:ext>
            </a:extLst>
          </p:cNvPr>
          <p:cNvCxnSpPr/>
          <p:nvPr/>
        </p:nvCxnSpPr>
        <p:spPr>
          <a:xfrm>
            <a:off x="7209830" y="-348411"/>
            <a:ext cx="1732774" cy="247912"/>
          </a:xfrm>
          <a:prstGeom prst="bentConnector3">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5" name="Rak koppling 84">
            <a:extLst>
              <a:ext uri="{FF2B5EF4-FFF2-40B4-BE49-F238E27FC236}">
                <a16:creationId xmlns:a16="http://schemas.microsoft.com/office/drawing/2014/main" id="{7523F06A-38DE-1786-F914-334B483B70AF}"/>
              </a:ext>
            </a:extLst>
          </p:cNvPr>
          <p:cNvCxnSpPr/>
          <p:nvPr/>
        </p:nvCxnSpPr>
        <p:spPr>
          <a:xfrm>
            <a:off x="9324614" y="-520568"/>
            <a:ext cx="2372042" cy="0"/>
          </a:xfrm>
          <a:prstGeom prst="line">
            <a:avLst/>
          </a:prstGeom>
          <a:ln w="25400" cap="sq">
            <a:round/>
          </a:ln>
        </p:spPr>
        <p:style>
          <a:lnRef idx="1">
            <a:schemeClr val="accent1"/>
          </a:lnRef>
          <a:fillRef idx="0">
            <a:schemeClr val="accent1"/>
          </a:fillRef>
          <a:effectRef idx="0">
            <a:schemeClr val="accent1"/>
          </a:effectRef>
          <a:fontRef idx="minor">
            <a:schemeClr val="tx1"/>
          </a:fontRef>
        </p:style>
      </p:cxnSp>
      <p:cxnSp>
        <p:nvCxnSpPr>
          <p:cNvPr id="86" name="Rak koppling 85">
            <a:extLst>
              <a:ext uri="{FF2B5EF4-FFF2-40B4-BE49-F238E27FC236}">
                <a16:creationId xmlns:a16="http://schemas.microsoft.com/office/drawing/2014/main" id="{92A18088-ACC1-FBD4-D6E8-24596D41D40E}"/>
              </a:ext>
            </a:extLst>
          </p:cNvPr>
          <p:cNvCxnSpPr/>
          <p:nvPr/>
        </p:nvCxnSpPr>
        <p:spPr>
          <a:xfrm>
            <a:off x="9307236" y="-254016"/>
            <a:ext cx="2372042" cy="0"/>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6" name="Rak koppling 125">
            <a:extLst>
              <a:ext uri="{FF2B5EF4-FFF2-40B4-BE49-F238E27FC236}">
                <a16:creationId xmlns:a16="http://schemas.microsoft.com/office/drawing/2014/main" id="{5CFC3086-AA2D-9D6D-4375-CBE1DA6C4ECE}"/>
              </a:ext>
            </a:extLst>
          </p:cNvPr>
          <p:cNvCxnSpPr>
            <a:cxnSpLocks/>
            <a:stCxn id="30" idx="2"/>
            <a:endCxn id="11" idx="0"/>
          </p:cNvCxnSpPr>
          <p:nvPr/>
        </p:nvCxnSpPr>
        <p:spPr>
          <a:xfrm>
            <a:off x="1705963" y="1886673"/>
            <a:ext cx="0" cy="212634"/>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5" name="Koppling: vinklad 134">
            <a:extLst>
              <a:ext uri="{FF2B5EF4-FFF2-40B4-BE49-F238E27FC236}">
                <a16:creationId xmlns:a16="http://schemas.microsoft.com/office/drawing/2014/main" id="{01099BDD-2680-2F7D-2BA6-B151BBB3BE19}"/>
              </a:ext>
            </a:extLst>
          </p:cNvPr>
          <p:cNvCxnSpPr>
            <a:cxnSpLocks/>
            <a:stCxn id="5" idx="1"/>
            <a:endCxn id="30" idx="3"/>
          </p:cNvCxnSpPr>
          <p:nvPr/>
        </p:nvCxnSpPr>
        <p:spPr>
          <a:xfrm rot="10800000">
            <a:off x="2904844" y="1587873"/>
            <a:ext cx="477386" cy="817952"/>
          </a:xfrm>
          <a:prstGeom prst="bentConnector3">
            <a:avLst>
              <a:gd name="adj1" fmla="val 50000"/>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136" name="Koppling: vinklad 135">
            <a:extLst>
              <a:ext uri="{FF2B5EF4-FFF2-40B4-BE49-F238E27FC236}">
                <a16:creationId xmlns:a16="http://schemas.microsoft.com/office/drawing/2014/main" id="{276F9BF3-2590-3567-669A-6D50F714B03B}"/>
              </a:ext>
            </a:extLst>
          </p:cNvPr>
          <p:cNvCxnSpPr>
            <a:cxnSpLocks/>
            <a:stCxn id="5" idx="1"/>
            <a:endCxn id="12" idx="3"/>
          </p:cNvCxnSpPr>
          <p:nvPr/>
        </p:nvCxnSpPr>
        <p:spPr>
          <a:xfrm rot="10800000" flipV="1">
            <a:off x="2904844" y="2405824"/>
            <a:ext cx="477386" cy="802517"/>
          </a:xfrm>
          <a:prstGeom prst="bentConnector3">
            <a:avLst>
              <a:gd name="adj1" fmla="val 50000"/>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146" name="Rak koppling 145">
            <a:extLst>
              <a:ext uri="{FF2B5EF4-FFF2-40B4-BE49-F238E27FC236}">
                <a16:creationId xmlns:a16="http://schemas.microsoft.com/office/drawing/2014/main" id="{8714C15E-EDA1-4851-1910-C4D2911F4A9A}"/>
              </a:ext>
            </a:extLst>
          </p:cNvPr>
          <p:cNvCxnSpPr>
            <a:cxnSpLocks/>
            <a:stCxn id="5" idx="1"/>
            <a:endCxn id="11" idx="3"/>
          </p:cNvCxnSpPr>
          <p:nvPr/>
        </p:nvCxnSpPr>
        <p:spPr>
          <a:xfrm flipH="1" flipV="1">
            <a:off x="2904844" y="2398107"/>
            <a:ext cx="477386" cy="7718"/>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51" name="textruta 150">
            <a:extLst>
              <a:ext uri="{FF2B5EF4-FFF2-40B4-BE49-F238E27FC236}">
                <a16:creationId xmlns:a16="http://schemas.microsoft.com/office/drawing/2014/main" id="{EA7503B0-236A-8382-A1EC-13E1D39A9E56}"/>
              </a:ext>
            </a:extLst>
          </p:cNvPr>
          <p:cNvSpPr txBox="1"/>
          <p:nvPr/>
        </p:nvSpPr>
        <p:spPr>
          <a:xfrm>
            <a:off x="744531" y="6561454"/>
            <a:ext cx="1812919"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white">
                    <a:lumMod val="65000"/>
                  </a:prstClr>
                </a:solidFill>
                <a:effectLst/>
                <a:uLnTx/>
                <a:uFillTx/>
                <a:ea typeface="+mn-ea"/>
                <a:cs typeface="+mn-cs"/>
              </a:rPr>
              <a:t>2023-08-22</a:t>
            </a:r>
          </a:p>
        </p:txBody>
      </p:sp>
    </p:spTree>
    <p:extLst>
      <p:ext uri="{BB962C8B-B14F-4D97-AF65-F5344CB8AC3E}">
        <p14:creationId xmlns:p14="http://schemas.microsoft.com/office/powerpoint/2010/main" val="2427144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a:extLst>
              <a:ext uri="{FF2B5EF4-FFF2-40B4-BE49-F238E27FC236}">
                <a16:creationId xmlns:a16="http://schemas.microsoft.com/office/drawing/2014/main" id="{6D8B8296-B50B-40D8-BF2E-09D536596251}"/>
              </a:ext>
            </a:extLst>
          </p:cNvPr>
          <p:cNvSpPr/>
          <p:nvPr/>
        </p:nvSpPr>
        <p:spPr bwMode="auto">
          <a:xfrm>
            <a:off x="3382230" y="2107025"/>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Medicinsk programchef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white"/>
                </a:solidFill>
                <a:effectLst/>
                <a:uLnTx/>
                <a:uFillTx/>
                <a:ea typeface="ヒラギノ角ゴ Pro W3"/>
                <a:cs typeface="Arial"/>
              </a:rPr>
              <a:t>Harald Roos</a:t>
            </a:r>
            <a:endParaRPr kumimoji="0" lang="sv-SE" sz="1600" b="0" i="0" u="none" strike="noStrike" kern="1200" cap="none" spc="0" normalizeH="0" baseline="0" noProof="0">
              <a:ln>
                <a:noFill/>
              </a:ln>
              <a:solidFill>
                <a:prstClr val="white"/>
              </a:solidFill>
              <a:effectLst/>
              <a:uLnTx/>
              <a:uFillTx/>
              <a:ea typeface="ヒラギノ角ゴ Pro W3" pitchFamily="1" charset="-128"/>
              <a:cs typeface="Arial"/>
            </a:endParaRPr>
          </a:p>
        </p:txBody>
      </p:sp>
      <p:sp>
        <p:nvSpPr>
          <p:cNvPr id="41" name="Rektangel med rundade hörn 40">
            <a:extLst>
              <a:ext uri="{FF2B5EF4-FFF2-40B4-BE49-F238E27FC236}">
                <a16:creationId xmlns:a16="http://schemas.microsoft.com/office/drawing/2014/main" id="{6D8B8296-B50B-40D8-BF2E-09D536596251}"/>
              </a:ext>
            </a:extLst>
          </p:cNvPr>
          <p:cNvSpPr/>
          <p:nvPr/>
        </p:nvSpPr>
        <p:spPr bwMode="auto">
          <a:xfrm>
            <a:off x="6248418" y="2107025"/>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t>Avtalsägare</a:t>
            </a:r>
            <a:b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br>
            <a:r>
              <a:rPr kumimoji="0" lang="sv-SE" sz="1600" b="0" i="0" u="none" strike="noStrike" kern="1200" cap="none" spc="0" normalizeH="0" baseline="0" noProof="0">
                <a:ln>
                  <a:noFill/>
                </a:ln>
                <a:solidFill>
                  <a:prstClr val="white"/>
                </a:solidFill>
                <a:effectLst/>
                <a:uLnTx/>
                <a:uFillTx/>
                <a:ea typeface="ヒラギノ角ゴ Pro W3" pitchFamily="1" charset="-128"/>
                <a:cs typeface="+mn-cs"/>
              </a:rPr>
              <a:t>Ingela Lidén</a:t>
            </a:r>
          </a:p>
        </p:txBody>
      </p:sp>
      <p:sp>
        <p:nvSpPr>
          <p:cNvPr id="26" name="Rektangel med rundade hörn 25">
            <a:extLst>
              <a:ext uri="{FF2B5EF4-FFF2-40B4-BE49-F238E27FC236}">
                <a16:creationId xmlns:a16="http://schemas.microsoft.com/office/drawing/2014/main" id="{6D8B8296-B50B-40D8-BF2E-09D536596251}"/>
              </a:ext>
            </a:extLst>
          </p:cNvPr>
          <p:cNvSpPr/>
          <p:nvPr/>
        </p:nvSpPr>
        <p:spPr bwMode="auto">
          <a:xfrm>
            <a:off x="4826107" y="1130544"/>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t>Regiondirektör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white"/>
                </a:solidFill>
                <a:effectLst/>
                <a:uLnTx/>
                <a:uFillTx/>
                <a:ea typeface="ヒラギノ角ゴ Pro W3" pitchFamily="1" charset="-128"/>
                <a:cs typeface="+mn-cs"/>
              </a:rPr>
              <a:t>Lars-Åke Rudin</a:t>
            </a:r>
          </a:p>
        </p:txBody>
      </p:sp>
      <p:sp>
        <p:nvSpPr>
          <p:cNvPr id="30" name="Rektangel med rundade hörn 29">
            <a:extLst>
              <a:ext uri="{FF2B5EF4-FFF2-40B4-BE49-F238E27FC236}">
                <a16:creationId xmlns:a16="http://schemas.microsoft.com/office/drawing/2014/main" id="{6D8B8296-B50B-40D8-BF2E-09D536596251}"/>
              </a:ext>
            </a:extLst>
          </p:cNvPr>
          <p:cNvSpPr/>
          <p:nvPr/>
        </p:nvSpPr>
        <p:spPr bwMode="auto">
          <a:xfrm>
            <a:off x="516041" y="1050061"/>
            <a:ext cx="2397763" cy="81456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Koncernledningen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white"/>
                </a:solidFill>
                <a:effectLst/>
                <a:uLnTx/>
                <a:uFillTx/>
                <a:ea typeface="ヒラギノ角ゴ Pro W3"/>
                <a:cs typeface="Arial"/>
              </a:rPr>
              <a:t>Lars-Åke Rudin</a:t>
            </a:r>
            <a:endParaRPr kumimoji="0" lang="sv-SE" sz="1600" b="0" i="0" u="none" strike="noStrike" kern="1200" cap="none" spc="0" normalizeH="0" baseline="0" noProof="0">
              <a:ln>
                <a:noFill/>
              </a:ln>
              <a:solidFill>
                <a:prstClr val="white"/>
              </a:solidFill>
              <a:effectLst/>
              <a:uLnTx/>
              <a:uFillTx/>
              <a:ea typeface="ヒラギノ角ゴ Pro W3" pitchFamily="1" charset="-128"/>
              <a:cs typeface="Arial"/>
            </a:endParaRPr>
          </a:p>
        </p:txBody>
      </p:sp>
      <p:sp>
        <p:nvSpPr>
          <p:cNvPr id="3" name="Rektangel med rundade hörn 29">
            <a:extLst>
              <a:ext uri="{FF2B5EF4-FFF2-40B4-BE49-F238E27FC236}">
                <a16:creationId xmlns:a16="http://schemas.microsoft.com/office/drawing/2014/main" id="{50B7634C-B640-4BC2-871F-81E822EE7CAB}"/>
              </a:ext>
            </a:extLst>
          </p:cNvPr>
          <p:cNvSpPr/>
          <p:nvPr/>
        </p:nvSpPr>
        <p:spPr bwMode="auto">
          <a:xfrm>
            <a:off x="9114606" y="2105539"/>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pitchFamily="1" charset="-128"/>
                <a:cs typeface="+mn-cs"/>
              </a:rPr>
              <a:t>RS/Oracle Health</a:t>
            </a:r>
            <a:endParaRPr kumimoji="0" lang="sv-SE" sz="1600" b="0" i="0" u="none" strike="noStrike" kern="1200" cap="none" spc="0" normalizeH="0" baseline="0" noProof="0">
              <a:ln>
                <a:noFill/>
              </a:ln>
              <a:solidFill>
                <a:prstClr val="white"/>
              </a:solidFill>
              <a:effectLst/>
              <a:uLnTx/>
              <a:uFillTx/>
              <a:ea typeface="ヒラギノ角ゴ Pro W3" pitchFamily="1" charset="-128"/>
              <a:cs typeface="+mn-cs"/>
            </a:endParaRPr>
          </a:p>
        </p:txBody>
      </p:sp>
      <p:sp>
        <p:nvSpPr>
          <p:cNvPr id="10" name="Rektangel med rundade hörn 29">
            <a:extLst>
              <a:ext uri="{FF2B5EF4-FFF2-40B4-BE49-F238E27FC236}">
                <a16:creationId xmlns:a16="http://schemas.microsoft.com/office/drawing/2014/main" id="{F01837F9-CB72-F32C-74EC-511DD4E539DE}"/>
              </a:ext>
            </a:extLst>
          </p:cNvPr>
          <p:cNvSpPr/>
          <p:nvPr/>
        </p:nvSpPr>
        <p:spPr bwMode="auto">
          <a:xfrm>
            <a:off x="9114606" y="2836446"/>
            <a:ext cx="2664000"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mn-cs"/>
              </a:rPr>
              <a:t>RS/VGR styrgrupp</a:t>
            </a:r>
            <a:endParaRPr kumimoji="0" lang="sv-SE" sz="1600" b="0" i="0" u="none" strike="noStrike" kern="1200" cap="none" spc="0" normalizeH="0" baseline="0" noProof="0">
              <a:ln>
                <a:noFill/>
              </a:ln>
              <a:solidFill>
                <a:prstClr val="white"/>
              </a:solidFill>
              <a:effectLst/>
              <a:uLnTx/>
              <a:uFillTx/>
              <a:ea typeface="ヒラギノ角ゴ Pro W3"/>
              <a:cs typeface="+mn-cs"/>
            </a:endParaRPr>
          </a:p>
        </p:txBody>
      </p:sp>
      <p:sp>
        <p:nvSpPr>
          <p:cNvPr id="11" name="Rektangel med rundade hörn 29">
            <a:extLst>
              <a:ext uri="{FF2B5EF4-FFF2-40B4-BE49-F238E27FC236}">
                <a16:creationId xmlns:a16="http://schemas.microsoft.com/office/drawing/2014/main" id="{51362187-11F1-2B99-28D4-953CCBA98BE9}"/>
              </a:ext>
            </a:extLst>
          </p:cNvPr>
          <p:cNvSpPr/>
          <p:nvPr/>
        </p:nvSpPr>
        <p:spPr bwMode="auto">
          <a:xfrm>
            <a:off x="516041" y="1998544"/>
            <a:ext cx="2397763" cy="81456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Regional </a:t>
            </a:r>
            <a:r>
              <a:rPr kumimoji="0" lang="sv-SE" sz="1600" b="1" i="0" u="none" strike="noStrike" kern="1200" cap="none" spc="0" normalizeH="0" baseline="0" noProof="0" err="1">
                <a:ln>
                  <a:noFill/>
                </a:ln>
                <a:solidFill>
                  <a:prstClr val="white"/>
                </a:solidFill>
                <a:effectLst/>
                <a:uLnTx/>
                <a:uFillTx/>
                <a:ea typeface="ヒラギノ角ゴ Pro W3"/>
                <a:cs typeface="Arial"/>
              </a:rPr>
              <a:t>hälso</a:t>
            </a:r>
            <a:r>
              <a:rPr kumimoji="0" lang="sv-SE" sz="1600" b="1" i="0" u="none" strike="noStrike" kern="1200" cap="none" spc="0" normalizeH="0" baseline="0" noProof="0">
                <a:ln>
                  <a:noFill/>
                </a:ln>
                <a:solidFill>
                  <a:prstClr val="white"/>
                </a:solidFill>
                <a:effectLst/>
                <a:uLnTx/>
                <a:uFillTx/>
                <a:ea typeface="ヒラギノ角ゴ Pro W3"/>
                <a:cs typeface="Arial"/>
              </a:rPr>
              <a:t> &amp; </a:t>
            </a:r>
            <a:r>
              <a:rPr kumimoji="0" lang="sv-SE" sz="1600" b="1" i="0" u="none" strike="noStrike" kern="1200" cap="none" spc="0" normalizeH="0" baseline="0" noProof="0" err="1">
                <a:ln>
                  <a:noFill/>
                </a:ln>
                <a:solidFill>
                  <a:prstClr val="white"/>
                </a:solidFill>
                <a:effectLst/>
                <a:uLnTx/>
                <a:uFillTx/>
                <a:ea typeface="ヒラギノ角ゴ Pro W3"/>
                <a:cs typeface="Arial"/>
              </a:rPr>
              <a:t>sjukvårdsledning</a:t>
            </a:r>
            <a:endParaRPr kumimoji="0" lang="sv-SE" sz="1600" b="1" i="0" u="none" strike="noStrike" kern="1200" cap="none" spc="0" normalizeH="0" baseline="0" noProof="0">
              <a:ln>
                <a:noFill/>
              </a:ln>
              <a:solidFill>
                <a:prstClr val="white"/>
              </a:solidFill>
              <a:effectLst/>
              <a:uLnTx/>
              <a:uFillTx/>
              <a:ea typeface="ヒラギノ角ゴ Pro W3"/>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white"/>
                </a:solidFill>
                <a:effectLst/>
                <a:uLnTx/>
                <a:uFillTx/>
                <a:ea typeface="ヒラギノ角ゴ Pro W3"/>
                <a:cs typeface="Arial"/>
              </a:rPr>
              <a:t>Pia Lundbom</a:t>
            </a:r>
          </a:p>
        </p:txBody>
      </p:sp>
      <p:sp>
        <p:nvSpPr>
          <p:cNvPr id="12" name="Rektangel med rundade hörn 29">
            <a:extLst>
              <a:ext uri="{FF2B5EF4-FFF2-40B4-BE49-F238E27FC236}">
                <a16:creationId xmlns:a16="http://schemas.microsoft.com/office/drawing/2014/main" id="{E5DF3CF7-C681-609D-DD9A-8E28F2AA2205}"/>
              </a:ext>
            </a:extLst>
          </p:cNvPr>
          <p:cNvSpPr/>
          <p:nvPr/>
        </p:nvSpPr>
        <p:spPr bwMode="auto">
          <a:xfrm>
            <a:off x="515265" y="2950665"/>
            <a:ext cx="2397763" cy="81456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mn-cs"/>
              </a:rPr>
              <a:t>Regional verksamhetsledning</a:t>
            </a:r>
            <a:br>
              <a:rPr kumimoji="0" lang="sv-SE" sz="1800" b="1" i="0" u="none" strike="noStrike" kern="1200" cap="none" spc="0" normalizeH="0" baseline="0" noProof="0">
                <a:ln>
                  <a:noFill/>
                </a:ln>
                <a:solidFill>
                  <a:prstClr val="white"/>
                </a:solidFill>
                <a:effectLst/>
                <a:uLnTx/>
                <a:uFillTx/>
                <a:ea typeface="ヒラギノ角ゴ Pro W3"/>
                <a:cs typeface="+mn-cs"/>
              </a:rPr>
            </a:br>
            <a:r>
              <a:rPr kumimoji="0" lang="sv-SE" sz="1600" b="0" i="0" u="none" strike="noStrike" kern="1200" cap="none" spc="0" normalizeH="0" baseline="0" noProof="0">
                <a:ln>
                  <a:noFill/>
                </a:ln>
                <a:solidFill>
                  <a:prstClr val="white"/>
                </a:solidFill>
                <a:effectLst/>
                <a:uLnTx/>
                <a:uFillTx/>
                <a:ea typeface="ヒラギノ角ゴ Pro W3"/>
                <a:cs typeface="+mn-cs"/>
              </a:rPr>
              <a:t>Pia Lundbom</a:t>
            </a:r>
            <a:endParaRPr kumimoji="0" lang="sv-SE" sz="1800" b="0" i="0" u="none" strike="noStrike" kern="1200" cap="none" spc="0" normalizeH="0" baseline="0" noProof="0">
              <a:ln>
                <a:noFill/>
              </a:ln>
              <a:solidFill>
                <a:prstClr val="white"/>
              </a:solidFill>
              <a:effectLst/>
              <a:uLnTx/>
              <a:uFillTx/>
              <a:ea typeface="ヒラギノ角ゴ Pro W3"/>
              <a:cs typeface="+mn-cs"/>
            </a:endParaRPr>
          </a:p>
        </p:txBody>
      </p:sp>
      <p:cxnSp>
        <p:nvCxnSpPr>
          <p:cNvPr id="19" name="Koppling: vinklad 18">
            <a:extLst>
              <a:ext uri="{FF2B5EF4-FFF2-40B4-BE49-F238E27FC236}">
                <a16:creationId xmlns:a16="http://schemas.microsoft.com/office/drawing/2014/main" id="{C9356BAB-AD7E-417B-4844-F5EC2A18D61E}"/>
              </a:ext>
            </a:extLst>
          </p:cNvPr>
          <p:cNvCxnSpPr>
            <a:cxnSpLocks/>
            <a:stCxn id="26" idx="2"/>
            <a:endCxn id="41" idx="0"/>
          </p:cNvCxnSpPr>
          <p:nvPr/>
        </p:nvCxnSpPr>
        <p:spPr>
          <a:xfrm rot="16200000" flipH="1">
            <a:off x="6679821" y="1206429"/>
            <a:ext cx="378882" cy="1422311"/>
          </a:xfrm>
          <a:prstGeom prst="bentConnector3">
            <a:avLst>
              <a:gd name="adj1" fmla="val 50000"/>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5" name="Koppling: vinklad 24">
            <a:extLst>
              <a:ext uri="{FF2B5EF4-FFF2-40B4-BE49-F238E27FC236}">
                <a16:creationId xmlns:a16="http://schemas.microsoft.com/office/drawing/2014/main" id="{BE1DA6A0-969D-FF3A-AFDF-56DB490356BD}"/>
              </a:ext>
            </a:extLst>
          </p:cNvPr>
          <p:cNvCxnSpPr>
            <a:cxnSpLocks/>
            <a:stCxn id="26" idx="2"/>
            <a:endCxn id="5" idx="0"/>
          </p:cNvCxnSpPr>
          <p:nvPr/>
        </p:nvCxnSpPr>
        <p:spPr>
          <a:xfrm rot="5400000">
            <a:off x="5246728" y="1195647"/>
            <a:ext cx="378882" cy="1443877"/>
          </a:xfrm>
          <a:prstGeom prst="bentConnector3">
            <a:avLst>
              <a:gd name="adj1" fmla="val 50000"/>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EF176681-094E-7822-4778-24A378AA3ECF}"/>
              </a:ext>
            </a:extLst>
          </p:cNvPr>
          <p:cNvCxnSpPr>
            <a:cxnSpLocks/>
            <a:stCxn id="41" idx="3"/>
            <a:endCxn id="3" idx="1"/>
          </p:cNvCxnSpPr>
          <p:nvPr/>
        </p:nvCxnSpPr>
        <p:spPr>
          <a:xfrm flipV="1">
            <a:off x="8912418" y="2404339"/>
            <a:ext cx="202188" cy="1487"/>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Koppling: vinklad 46">
            <a:extLst>
              <a:ext uri="{FF2B5EF4-FFF2-40B4-BE49-F238E27FC236}">
                <a16:creationId xmlns:a16="http://schemas.microsoft.com/office/drawing/2014/main" id="{47F0979E-5D78-714D-F70A-C8CE075F0303}"/>
              </a:ext>
            </a:extLst>
          </p:cNvPr>
          <p:cNvCxnSpPr>
            <a:cxnSpLocks/>
            <a:stCxn id="5" idx="2"/>
            <a:endCxn id="36" idx="0"/>
          </p:cNvCxnSpPr>
          <p:nvPr/>
        </p:nvCxnSpPr>
        <p:spPr>
          <a:xfrm rot="16200000" flipH="1">
            <a:off x="4908102" y="2510753"/>
            <a:ext cx="1056132" cy="1443876"/>
          </a:xfrm>
          <a:prstGeom prst="bentConnector3">
            <a:avLst>
              <a:gd name="adj1" fmla="val 11760"/>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0" name="Koppling: vinklad 49">
            <a:extLst>
              <a:ext uri="{FF2B5EF4-FFF2-40B4-BE49-F238E27FC236}">
                <a16:creationId xmlns:a16="http://schemas.microsoft.com/office/drawing/2014/main" id="{73E4F382-4D6D-0174-A71D-EC5AD430B934}"/>
              </a:ext>
            </a:extLst>
          </p:cNvPr>
          <p:cNvCxnSpPr>
            <a:cxnSpLocks/>
            <a:stCxn id="41" idx="2"/>
            <a:endCxn id="36" idx="3"/>
          </p:cNvCxnSpPr>
          <p:nvPr/>
        </p:nvCxnSpPr>
        <p:spPr>
          <a:xfrm rot="5400000">
            <a:off x="6857514" y="3337217"/>
            <a:ext cx="1355497" cy="90312"/>
          </a:xfrm>
          <a:prstGeom prst="bentConnector2">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7363E7CE-C324-49F9-8E15-90690EF432EF}"/>
              </a:ext>
            </a:extLst>
          </p:cNvPr>
          <p:cNvSpPr>
            <a:spLocks noGrp="1"/>
          </p:cNvSpPr>
          <p:nvPr>
            <p:ph type="title"/>
          </p:nvPr>
        </p:nvSpPr>
        <p:spPr>
          <a:xfrm>
            <a:off x="494970" y="134990"/>
            <a:ext cx="10972800" cy="1143000"/>
          </a:xfrm>
        </p:spPr>
        <p:txBody>
          <a:bodyPr/>
          <a:lstStyle/>
          <a:p>
            <a:r>
              <a:rPr lang="sv-SE" sz="3600"/>
              <a:t>Ledning av SDV-programmet</a:t>
            </a:r>
            <a:endParaRPr lang="sv-SE"/>
          </a:p>
        </p:txBody>
      </p:sp>
      <p:cxnSp>
        <p:nvCxnSpPr>
          <p:cNvPr id="8" name="Koppling: vinklad 7">
            <a:extLst>
              <a:ext uri="{FF2B5EF4-FFF2-40B4-BE49-F238E27FC236}">
                <a16:creationId xmlns:a16="http://schemas.microsoft.com/office/drawing/2014/main" id="{AB44B32A-4328-9853-4B54-11208A2E059D}"/>
              </a:ext>
            </a:extLst>
          </p:cNvPr>
          <p:cNvCxnSpPr>
            <a:cxnSpLocks/>
            <a:stCxn id="59" idx="3"/>
            <a:endCxn id="36" idx="0"/>
          </p:cNvCxnSpPr>
          <p:nvPr/>
        </p:nvCxnSpPr>
        <p:spPr>
          <a:xfrm>
            <a:off x="5702681" y="3240473"/>
            <a:ext cx="455425" cy="520284"/>
          </a:xfrm>
          <a:prstGeom prst="bentConnector2">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Koppling: vinklad 52">
            <a:extLst>
              <a:ext uri="{FF2B5EF4-FFF2-40B4-BE49-F238E27FC236}">
                <a16:creationId xmlns:a16="http://schemas.microsoft.com/office/drawing/2014/main" id="{D677E49C-6C5A-924D-28FA-5CBBC9CA76C8}"/>
              </a:ext>
            </a:extLst>
          </p:cNvPr>
          <p:cNvCxnSpPr>
            <a:cxnSpLocks/>
            <a:stCxn id="36" idx="2"/>
            <a:endCxn id="20" idx="1"/>
          </p:cNvCxnSpPr>
          <p:nvPr/>
        </p:nvCxnSpPr>
        <p:spPr>
          <a:xfrm rot="16200000" flipH="1">
            <a:off x="6263633" y="4253960"/>
            <a:ext cx="483034" cy="694088"/>
          </a:xfrm>
          <a:prstGeom prst="bentConnector2">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56" name="Koppling: vinklad 55">
            <a:extLst>
              <a:ext uri="{FF2B5EF4-FFF2-40B4-BE49-F238E27FC236}">
                <a16:creationId xmlns:a16="http://schemas.microsoft.com/office/drawing/2014/main" id="{F9AA24D9-17E1-7398-3D19-B8DDB29F6DE7}"/>
              </a:ext>
            </a:extLst>
          </p:cNvPr>
          <p:cNvCxnSpPr>
            <a:cxnSpLocks/>
            <a:stCxn id="36" idx="2"/>
            <a:endCxn id="9" idx="0"/>
          </p:cNvCxnSpPr>
          <p:nvPr/>
        </p:nvCxnSpPr>
        <p:spPr>
          <a:xfrm rot="16200000" flipH="1">
            <a:off x="6974405" y="3543187"/>
            <a:ext cx="1150303" cy="2782901"/>
          </a:xfrm>
          <a:prstGeom prst="bentConnector3">
            <a:avLst>
              <a:gd name="adj1" fmla="val 82118"/>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0" name="Koppling: vinklad 59">
            <a:extLst>
              <a:ext uri="{FF2B5EF4-FFF2-40B4-BE49-F238E27FC236}">
                <a16:creationId xmlns:a16="http://schemas.microsoft.com/office/drawing/2014/main" id="{32DD67FA-0303-59F7-9488-2FEED06AC6AD}"/>
              </a:ext>
            </a:extLst>
          </p:cNvPr>
          <p:cNvCxnSpPr>
            <a:cxnSpLocks/>
            <a:stCxn id="36" idx="2"/>
            <a:endCxn id="35" idx="0"/>
          </p:cNvCxnSpPr>
          <p:nvPr/>
        </p:nvCxnSpPr>
        <p:spPr>
          <a:xfrm rot="5400000">
            <a:off x="4191504" y="3543187"/>
            <a:ext cx="1150303" cy="2782903"/>
          </a:xfrm>
          <a:prstGeom prst="bentConnector3">
            <a:avLst>
              <a:gd name="adj1" fmla="val 82414"/>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1FCAA06F-01F3-9A1C-37C4-88DD7B5319FA}"/>
              </a:ext>
            </a:extLst>
          </p:cNvPr>
          <p:cNvCxnSpPr>
            <a:cxnSpLocks/>
            <a:stCxn id="36" idx="2"/>
            <a:endCxn id="31" idx="0"/>
          </p:cNvCxnSpPr>
          <p:nvPr/>
        </p:nvCxnSpPr>
        <p:spPr>
          <a:xfrm flipH="1">
            <a:off x="6158105" y="4359487"/>
            <a:ext cx="1" cy="1150303"/>
          </a:xfrm>
          <a:prstGeom prst="line">
            <a:avLst/>
          </a:prstGeom>
          <a:ln w="25400" cap="sq">
            <a:round/>
          </a:ln>
        </p:spPr>
        <p:style>
          <a:lnRef idx="1">
            <a:schemeClr val="accent1"/>
          </a:lnRef>
          <a:fillRef idx="0">
            <a:schemeClr val="accent1"/>
          </a:fillRef>
          <a:effectRef idx="0">
            <a:schemeClr val="accent1"/>
          </a:effectRef>
          <a:fontRef idx="minor">
            <a:schemeClr val="tx1"/>
          </a:fontRef>
        </p:style>
      </p:cxnSp>
      <p:sp>
        <p:nvSpPr>
          <p:cNvPr id="31" name="Rektangel med rundade hörn 30">
            <a:extLst>
              <a:ext uri="{FF2B5EF4-FFF2-40B4-BE49-F238E27FC236}">
                <a16:creationId xmlns:a16="http://schemas.microsoft.com/office/drawing/2014/main" id="{D4196E87-50A7-4616-9758-3A03D25D29DA}"/>
              </a:ext>
            </a:extLst>
          </p:cNvPr>
          <p:cNvSpPr/>
          <p:nvPr/>
        </p:nvSpPr>
        <p:spPr bwMode="auto">
          <a:xfrm>
            <a:off x="4826005" y="5509790"/>
            <a:ext cx="2664199" cy="81456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a:cs typeface="+mn-cs"/>
              </a:rPr>
              <a:t>Verksamhet</a:t>
            </a:r>
            <a:br>
              <a:rPr kumimoji="0" lang="sv-SE" sz="1600" b="1" i="0" u="none" strike="noStrike" kern="1200" cap="none" spc="0" normalizeH="0" baseline="0" noProof="0">
                <a:ln>
                  <a:noFill/>
                </a:ln>
                <a:solidFill>
                  <a:prstClr val="black"/>
                </a:solidFill>
                <a:effectLst/>
                <a:uLnTx/>
                <a:uFillTx/>
                <a:ea typeface="ヒラギノ角ゴ Pro W3"/>
                <a:cs typeface="+mn-cs"/>
              </a:rPr>
            </a:br>
            <a:r>
              <a:rPr kumimoji="0" lang="sv-SE" sz="1600" b="0" i="0" u="none" strike="noStrike" kern="1200" cap="none" spc="0" normalizeH="0" baseline="0" noProof="0">
                <a:ln>
                  <a:noFill/>
                </a:ln>
                <a:solidFill>
                  <a:prstClr val="black"/>
                </a:solidFill>
                <a:effectLst/>
                <a:uLnTx/>
                <a:uFillTx/>
                <a:ea typeface="ヒラギノ角ゴ Pro W3"/>
                <a:cs typeface="+mn-cs"/>
              </a:rPr>
              <a:t>Anna Svanquist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black"/>
                </a:solidFill>
                <a:effectLst/>
                <a:uLnTx/>
                <a:uFillTx/>
                <a:ea typeface="ヒラギノ角ゴ Pro W3"/>
                <a:cs typeface="+mn-cs"/>
              </a:rPr>
              <a:t>Måns Ornstein</a:t>
            </a:r>
          </a:p>
        </p:txBody>
      </p:sp>
      <p:sp>
        <p:nvSpPr>
          <p:cNvPr id="9" name="Rektangel med rundade hörn 8">
            <a:extLst>
              <a:ext uri="{FF2B5EF4-FFF2-40B4-BE49-F238E27FC236}">
                <a16:creationId xmlns:a16="http://schemas.microsoft.com/office/drawing/2014/main" id="{1B3A4654-2A54-47C8-8E8E-CEA22BCC300E}"/>
              </a:ext>
            </a:extLst>
          </p:cNvPr>
          <p:cNvSpPr/>
          <p:nvPr/>
        </p:nvSpPr>
        <p:spPr bwMode="auto">
          <a:xfrm>
            <a:off x="7601979" y="5509790"/>
            <a:ext cx="2678055" cy="81456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t>Utrullning</a:t>
            </a:r>
            <a:b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br>
            <a:r>
              <a:rPr kumimoji="0" lang="sv-SE" sz="1600" b="0" i="0" u="none" strike="noStrike" kern="1200" cap="none" spc="0" normalizeH="0" baseline="0" noProof="0">
                <a:ln>
                  <a:noFill/>
                </a:ln>
                <a:solidFill>
                  <a:prstClr val="black"/>
                </a:solidFill>
                <a:effectLst/>
                <a:uLnTx/>
                <a:uFillTx/>
                <a:ea typeface="ヒラギノ角ゴ Pro W3" pitchFamily="1" charset="-128"/>
                <a:cs typeface="+mn-cs"/>
              </a:rPr>
              <a:t>Elin Helmander </a:t>
            </a:r>
          </a:p>
        </p:txBody>
      </p:sp>
      <p:sp>
        <p:nvSpPr>
          <p:cNvPr id="35" name="Rektangel med rundade hörn 34">
            <a:extLst>
              <a:ext uri="{FF2B5EF4-FFF2-40B4-BE49-F238E27FC236}">
                <a16:creationId xmlns:a16="http://schemas.microsoft.com/office/drawing/2014/main" id="{FBA86BB8-1E85-49A6-83D5-E03D226FE2C3}"/>
              </a:ext>
            </a:extLst>
          </p:cNvPr>
          <p:cNvSpPr/>
          <p:nvPr/>
        </p:nvSpPr>
        <p:spPr bwMode="auto">
          <a:xfrm>
            <a:off x="2036175" y="5509790"/>
            <a:ext cx="2678055" cy="81456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a:cs typeface="+mn-cs"/>
              </a:rPr>
              <a:t>Utveckling</a:t>
            </a:r>
            <a:b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br>
            <a:r>
              <a:rPr kumimoji="0" lang="sv-SE" sz="1600" b="0" i="0" u="none" strike="noStrike" kern="1200" cap="none" spc="0" normalizeH="0" baseline="0" noProof="0">
                <a:ln>
                  <a:noFill/>
                </a:ln>
                <a:solidFill>
                  <a:prstClr val="black"/>
                </a:solidFill>
                <a:effectLst/>
                <a:uLnTx/>
                <a:uFillTx/>
                <a:ea typeface="ヒラギノ角ゴ Pro W3"/>
                <a:cs typeface="+mn-cs"/>
              </a:rPr>
              <a:t>Johan Börjesson</a:t>
            </a:r>
            <a:endParaRPr kumimoji="0" lang="sv-SE" sz="1600" b="0" i="0" u="none" strike="noStrike" kern="1200" cap="none" spc="0" normalizeH="0" baseline="0" noProof="0">
              <a:ln>
                <a:noFill/>
              </a:ln>
              <a:solidFill>
                <a:prstClr val="black"/>
              </a:solidFill>
              <a:effectLst/>
              <a:uLnTx/>
              <a:uFillTx/>
              <a:ea typeface="ヒラギノ角ゴ Pro W3" pitchFamily="1" charset="-128"/>
              <a:cs typeface="+mn-cs"/>
            </a:endParaRPr>
          </a:p>
        </p:txBody>
      </p:sp>
      <p:sp>
        <p:nvSpPr>
          <p:cNvPr id="36" name="Rektangel med rundade hörn 35">
            <a:extLst>
              <a:ext uri="{FF2B5EF4-FFF2-40B4-BE49-F238E27FC236}">
                <a16:creationId xmlns:a16="http://schemas.microsoft.com/office/drawing/2014/main" id="{1613DBC3-C758-4E12-8AD8-50593F9A8234}"/>
              </a:ext>
            </a:extLst>
          </p:cNvPr>
          <p:cNvSpPr/>
          <p:nvPr/>
        </p:nvSpPr>
        <p:spPr bwMode="auto">
          <a:xfrm>
            <a:off x="4826106" y="3760757"/>
            <a:ext cx="2664000" cy="59873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pitchFamily="1" charset="-128"/>
                <a:cs typeface="+mn-cs"/>
              </a:rPr>
              <a:t>Programchef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black"/>
                </a:solidFill>
                <a:effectLst/>
                <a:uLnTx/>
                <a:uFillTx/>
                <a:ea typeface="ヒラギノ角ゴ Pro W3" pitchFamily="1" charset="-128"/>
                <a:cs typeface="+mn-cs"/>
              </a:rPr>
              <a:t>Henrik Cosmo</a:t>
            </a:r>
          </a:p>
        </p:txBody>
      </p:sp>
      <p:sp>
        <p:nvSpPr>
          <p:cNvPr id="20" name="Rektangel med rundade hörn 19">
            <a:extLst>
              <a:ext uri="{FF2B5EF4-FFF2-40B4-BE49-F238E27FC236}">
                <a16:creationId xmlns:a16="http://schemas.microsoft.com/office/drawing/2014/main" id="{F0EF27E5-0CF2-49E0-815C-53EB4F66F411}"/>
              </a:ext>
            </a:extLst>
          </p:cNvPr>
          <p:cNvSpPr/>
          <p:nvPr/>
        </p:nvSpPr>
        <p:spPr bwMode="auto">
          <a:xfrm>
            <a:off x="6852194" y="4543721"/>
            <a:ext cx="1932637" cy="5976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black"/>
                </a:solidFill>
                <a:effectLst/>
                <a:uLnTx/>
                <a:uFillTx/>
                <a:ea typeface="ヒラギノ角ゴ Pro W3"/>
                <a:cs typeface="+mn-cs"/>
              </a:rPr>
              <a:t>Stab</a:t>
            </a:r>
            <a:br>
              <a:rPr kumimoji="0" lang="sv-SE" sz="1600" b="1" i="0" u="none" strike="noStrike" kern="1200" cap="none" spc="0" normalizeH="0" baseline="0" noProof="0">
                <a:ln>
                  <a:noFill/>
                </a:ln>
                <a:solidFill>
                  <a:prstClr val="black"/>
                </a:solidFill>
                <a:effectLst/>
                <a:uLnTx/>
                <a:uFillTx/>
                <a:ea typeface="ヒラギノ角ゴ Pro W3"/>
                <a:cs typeface="+mn-cs"/>
              </a:rPr>
            </a:br>
            <a:r>
              <a:rPr kumimoji="0" lang="sv-SE" sz="1600" b="0" i="0" u="none" strike="noStrike" kern="1200" cap="none" spc="0" normalizeH="0" baseline="0" noProof="0">
                <a:ln>
                  <a:noFill/>
                </a:ln>
                <a:solidFill>
                  <a:prstClr val="black"/>
                </a:solidFill>
                <a:effectLst/>
                <a:uLnTx/>
                <a:uFillTx/>
                <a:ea typeface="ヒラギノ角ゴ Pro W3"/>
                <a:cs typeface="+mn-cs"/>
              </a:rPr>
              <a:t>Karin Hilford</a:t>
            </a:r>
            <a:endParaRPr kumimoji="0" lang="sv-SE" sz="1600" b="1" i="0" u="none" strike="noStrike" kern="1200" cap="none" spc="0" normalizeH="0" baseline="0" noProof="0">
              <a:ln>
                <a:noFill/>
              </a:ln>
              <a:solidFill>
                <a:prstClr val="black"/>
              </a:solidFill>
              <a:effectLst/>
              <a:uLnTx/>
              <a:uFillTx/>
              <a:ea typeface="ヒラギノ角ゴ Pro W3"/>
              <a:cs typeface="+mn-cs"/>
            </a:endParaRPr>
          </a:p>
        </p:txBody>
      </p:sp>
      <p:sp>
        <p:nvSpPr>
          <p:cNvPr id="59" name="Rektangel med rundade hörn 4">
            <a:extLst>
              <a:ext uri="{FF2B5EF4-FFF2-40B4-BE49-F238E27FC236}">
                <a16:creationId xmlns:a16="http://schemas.microsoft.com/office/drawing/2014/main" id="{1FC0AA8A-4BCE-309E-1243-D36A3FCC632F}"/>
              </a:ext>
            </a:extLst>
          </p:cNvPr>
          <p:cNvSpPr/>
          <p:nvPr/>
        </p:nvSpPr>
        <p:spPr bwMode="auto">
          <a:xfrm>
            <a:off x="3725779" y="2941673"/>
            <a:ext cx="1976902" cy="597600"/>
          </a:xfrm>
          <a:prstGeom prst="round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1" i="0" u="none" strike="noStrike" kern="1200" cap="none" spc="0" normalizeH="0" baseline="0" noProof="0">
                <a:ln>
                  <a:noFill/>
                </a:ln>
                <a:solidFill>
                  <a:prstClr val="white"/>
                </a:solidFill>
                <a:effectLst/>
                <a:uLnTx/>
                <a:uFillTx/>
                <a:ea typeface="ヒラギノ角ゴ Pro W3"/>
                <a:cs typeface="Arial"/>
              </a:rPr>
              <a:t>Kommunikation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prstClr val="white"/>
                </a:solidFill>
                <a:effectLst/>
                <a:uLnTx/>
                <a:uFillTx/>
                <a:ea typeface="ヒラギノ角ゴ Pro W3"/>
                <a:cs typeface="Arial"/>
              </a:rPr>
              <a:t>Maria Appelros</a:t>
            </a:r>
          </a:p>
        </p:txBody>
      </p:sp>
      <p:cxnSp>
        <p:nvCxnSpPr>
          <p:cNvPr id="76" name="Koppling: vinklad 75">
            <a:extLst>
              <a:ext uri="{FF2B5EF4-FFF2-40B4-BE49-F238E27FC236}">
                <a16:creationId xmlns:a16="http://schemas.microsoft.com/office/drawing/2014/main" id="{97C35A34-3F48-1FAE-F9AE-B4C4F1351A5D}"/>
              </a:ext>
            </a:extLst>
          </p:cNvPr>
          <p:cNvCxnSpPr>
            <a:cxnSpLocks/>
            <a:stCxn id="30" idx="3"/>
            <a:endCxn id="5" idx="1"/>
          </p:cNvCxnSpPr>
          <p:nvPr/>
        </p:nvCxnSpPr>
        <p:spPr>
          <a:xfrm>
            <a:off x="2913804" y="1457341"/>
            <a:ext cx="468426" cy="948484"/>
          </a:xfrm>
          <a:prstGeom prst="bentConnector3">
            <a:avLst>
              <a:gd name="adj1" fmla="val 50000"/>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79" name="Koppling: vinklad 78">
            <a:extLst>
              <a:ext uri="{FF2B5EF4-FFF2-40B4-BE49-F238E27FC236}">
                <a16:creationId xmlns:a16="http://schemas.microsoft.com/office/drawing/2014/main" id="{4490D5BE-35D1-3269-03C7-0CBC93F23918}"/>
              </a:ext>
            </a:extLst>
          </p:cNvPr>
          <p:cNvCxnSpPr>
            <a:cxnSpLocks/>
            <a:stCxn id="5" idx="1"/>
            <a:endCxn id="12" idx="3"/>
          </p:cNvCxnSpPr>
          <p:nvPr/>
        </p:nvCxnSpPr>
        <p:spPr>
          <a:xfrm rot="10800000" flipV="1">
            <a:off x="2913028" y="2405825"/>
            <a:ext cx="469202" cy="952120"/>
          </a:xfrm>
          <a:prstGeom prst="bentConnector3">
            <a:avLst>
              <a:gd name="adj1" fmla="val 50000"/>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3" name="Koppling: vinklad 82">
            <a:extLst>
              <a:ext uri="{FF2B5EF4-FFF2-40B4-BE49-F238E27FC236}">
                <a16:creationId xmlns:a16="http://schemas.microsoft.com/office/drawing/2014/main" id="{2BC8605C-37FF-D8C6-1D5D-E36E90C5323E}"/>
              </a:ext>
            </a:extLst>
          </p:cNvPr>
          <p:cNvCxnSpPr/>
          <p:nvPr/>
        </p:nvCxnSpPr>
        <p:spPr>
          <a:xfrm>
            <a:off x="7213308" y="-721605"/>
            <a:ext cx="1732774" cy="247912"/>
          </a:xfrm>
          <a:prstGeom prst="bentConnector3">
            <a:avLst/>
          </a:prstGeom>
          <a:ln w="25400" cap="sq">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84" name="Koppling: vinklad 83">
            <a:extLst>
              <a:ext uri="{FF2B5EF4-FFF2-40B4-BE49-F238E27FC236}">
                <a16:creationId xmlns:a16="http://schemas.microsoft.com/office/drawing/2014/main" id="{5FEFFAF5-15B0-0D56-F29D-4754D3F0E11D}"/>
              </a:ext>
            </a:extLst>
          </p:cNvPr>
          <p:cNvCxnSpPr/>
          <p:nvPr/>
        </p:nvCxnSpPr>
        <p:spPr>
          <a:xfrm>
            <a:off x="7209830" y="-348411"/>
            <a:ext cx="1732774" cy="247912"/>
          </a:xfrm>
          <a:prstGeom prst="bentConnector3">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85" name="Rak koppling 84">
            <a:extLst>
              <a:ext uri="{FF2B5EF4-FFF2-40B4-BE49-F238E27FC236}">
                <a16:creationId xmlns:a16="http://schemas.microsoft.com/office/drawing/2014/main" id="{7523F06A-38DE-1786-F914-334B483B70AF}"/>
              </a:ext>
            </a:extLst>
          </p:cNvPr>
          <p:cNvCxnSpPr/>
          <p:nvPr/>
        </p:nvCxnSpPr>
        <p:spPr>
          <a:xfrm>
            <a:off x="9324614" y="-520568"/>
            <a:ext cx="2372042" cy="0"/>
          </a:xfrm>
          <a:prstGeom prst="line">
            <a:avLst/>
          </a:prstGeom>
          <a:ln w="25400" cap="sq">
            <a:round/>
          </a:ln>
        </p:spPr>
        <p:style>
          <a:lnRef idx="1">
            <a:schemeClr val="accent1"/>
          </a:lnRef>
          <a:fillRef idx="0">
            <a:schemeClr val="accent1"/>
          </a:fillRef>
          <a:effectRef idx="0">
            <a:schemeClr val="accent1"/>
          </a:effectRef>
          <a:fontRef idx="minor">
            <a:schemeClr val="tx1"/>
          </a:fontRef>
        </p:style>
      </p:cxnSp>
      <p:cxnSp>
        <p:nvCxnSpPr>
          <p:cNvPr id="86" name="Rak koppling 85">
            <a:extLst>
              <a:ext uri="{FF2B5EF4-FFF2-40B4-BE49-F238E27FC236}">
                <a16:creationId xmlns:a16="http://schemas.microsoft.com/office/drawing/2014/main" id="{92A18088-ACC1-FBD4-D6E8-24596D41D40E}"/>
              </a:ext>
            </a:extLst>
          </p:cNvPr>
          <p:cNvCxnSpPr/>
          <p:nvPr/>
        </p:nvCxnSpPr>
        <p:spPr>
          <a:xfrm>
            <a:off x="9307236" y="-254016"/>
            <a:ext cx="2372042" cy="0"/>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7F28BAC6-6F95-4F1D-FB26-1DDF77EB1672}"/>
              </a:ext>
            </a:extLst>
          </p:cNvPr>
          <p:cNvCxnSpPr>
            <a:cxnSpLocks/>
            <a:stCxn id="5" idx="1"/>
            <a:endCxn id="11" idx="3"/>
          </p:cNvCxnSpPr>
          <p:nvPr/>
        </p:nvCxnSpPr>
        <p:spPr>
          <a:xfrm flipH="1" flipV="1">
            <a:off x="2913804" y="2405824"/>
            <a:ext cx="468426" cy="1"/>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AE8DCF85-BDDF-6458-22F9-A92B65F36570}"/>
              </a:ext>
            </a:extLst>
          </p:cNvPr>
          <p:cNvCxnSpPr>
            <a:cxnSpLocks/>
            <a:stCxn id="11" idx="0"/>
            <a:endCxn id="30" idx="2"/>
          </p:cNvCxnSpPr>
          <p:nvPr/>
        </p:nvCxnSpPr>
        <p:spPr>
          <a:xfrm flipV="1">
            <a:off x="1714923" y="1864621"/>
            <a:ext cx="0" cy="133923"/>
          </a:xfrm>
          <a:prstGeom prst="line">
            <a:avLst/>
          </a:prstGeom>
          <a:ln w="254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B473B43F-BBFC-0256-C81D-C3A4AECA59D6}"/>
              </a:ext>
            </a:extLst>
          </p:cNvPr>
          <p:cNvSpPr txBox="1"/>
          <p:nvPr/>
        </p:nvSpPr>
        <p:spPr>
          <a:xfrm>
            <a:off x="781478" y="6567298"/>
            <a:ext cx="1812919"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a:ln>
                  <a:noFill/>
                </a:ln>
                <a:solidFill>
                  <a:prstClr val="white">
                    <a:lumMod val="65000"/>
                  </a:prstClr>
                </a:solidFill>
                <a:effectLst/>
                <a:uLnTx/>
                <a:uFillTx/>
                <a:latin typeface="Arial"/>
                <a:ea typeface="+mn-ea"/>
                <a:cs typeface="+mn-cs"/>
              </a:rPr>
              <a:t>2023-08-22</a:t>
            </a:r>
          </a:p>
        </p:txBody>
      </p:sp>
      <p:cxnSp>
        <p:nvCxnSpPr>
          <p:cNvPr id="6" name="Rak koppling 5">
            <a:extLst>
              <a:ext uri="{FF2B5EF4-FFF2-40B4-BE49-F238E27FC236}">
                <a16:creationId xmlns:a16="http://schemas.microsoft.com/office/drawing/2014/main" id="{D16FDA62-9234-597B-5CF7-8B8B6FB158CB}"/>
              </a:ext>
            </a:extLst>
          </p:cNvPr>
          <p:cNvCxnSpPr/>
          <p:nvPr/>
        </p:nvCxnSpPr>
        <p:spPr>
          <a:xfrm>
            <a:off x="9307236" y="-473693"/>
            <a:ext cx="2372042" cy="0"/>
          </a:xfrm>
          <a:prstGeom prst="line">
            <a:avLst/>
          </a:prstGeom>
          <a:ln w="25400" cap="sq">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741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ubrik 8"/>
          <p:cNvSpPr>
            <a:spLocks noGrp="1"/>
          </p:cNvSpPr>
          <p:nvPr>
            <p:ph type="title"/>
          </p:nvPr>
        </p:nvSpPr>
        <p:spPr/>
        <p:txBody>
          <a:bodyPr/>
          <a:lstStyle/>
          <a:p>
            <a:r>
              <a:rPr lang="sv-SE" altLang="sv-SE"/>
              <a:t>Leverantörspartnern Oracle Health</a:t>
            </a:r>
          </a:p>
        </p:txBody>
      </p:sp>
      <p:sp>
        <p:nvSpPr>
          <p:cNvPr id="23555" name="Platshållare för innehåll 9"/>
          <p:cNvSpPr>
            <a:spLocks noGrp="1"/>
          </p:cNvSpPr>
          <p:nvPr>
            <p:ph idx="1"/>
          </p:nvPr>
        </p:nvSpPr>
        <p:spPr>
          <a:xfrm>
            <a:off x="874713" y="1412875"/>
            <a:ext cx="10300218" cy="5202464"/>
          </a:xfrm>
        </p:spPr>
        <p:txBody>
          <a:bodyPr vert="horz" lIns="91440" tIns="45720" rIns="91440" bIns="45720" rtlCol="0" anchor="t">
            <a:noAutofit/>
          </a:bodyPr>
          <a:lstStyle/>
          <a:p>
            <a:pPr marL="0" indent="0">
              <a:spcBef>
                <a:spcPts val="0"/>
              </a:spcBef>
              <a:spcAft>
                <a:spcPts val="1200"/>
              </a:spcAft>
              <a:buNone/>
            </a:pPr>
            <a:r>
              <a:rPr lang="sv-SE" altLang="sv-SE" sz="2000" b="1" err="1">
                <a:solidFill>
                  <a:schemeClr val="tx2"/>
                </a:solidFill>
              </a:rPr>
              <a:t>Cerner</a:t>
            </a:r>
            <a:endParaRPr lang="sv-SE" altLang="sv-SE" sz="2000" b="1">
              <a:solidFill>
                <a:schemeClr val="tx2"/>
              </a:solidFill>
            </a:endParaRPr>
          </a:p>
          <a:p>
            <a:pPr marL="251460" lvl="1">
              <a:spcBef>
                <a:spcPts val="0"/>
              </a:spcBef>
              <a:spcAft>
                <a:spcPts val="600"/>
              </a:spcAft>
              <a:buFont typeface="Arial" panose="020B0604020202020204" pitchFamily="34" charset="0"/>
              <a:buChar char="•"/>
            </a:pPr>
            <a:r>
              <a:rPr lang="sv-SE" altLang="sv-SE" sz="2000"/>
              <a:t>Region Skåne tecknade kontrakt med </a:t>
            </a:r>
            <a:r>
              <a:rPr lang="sv-SE" altLang="sv-SE" sz="2000" err="1"/>
              <a:t>Cerner</a:t>
            </a:r>
            <a:r>
              <a:rPr lang="sv-SE" altLang="sv-SE" sz="2000"/>
              <a:t> i maj 2018.</a:t>
            </a:r>
            <a:endParaRPr lang="sv-SE" altLang="sv-SE" sz="2000">
              <a:cs typeface="Arial" panose="020B0604020202020204"/>
            </a:endParaRPr>
          </a:p>
          <a:p>
            <a:pPr marL="251460" lvl="1">
              <a:spcBef>
                <a:spcPts val="0"/>
              </a:spcBef>
              <a:spcAft>
                <a:spcPts val="600"/>
              </a:spcAft>
            </a:pPr>
            <a:r>
              <a:rPr lang="sv-SE" altLang="sv-SE" sz="2000"/>
              <a:t>Hälso- och sjukvårdsföretag inom digitalisering med 29 000 anställda som grundades 1979, huvudkontor i Kansas City, Missouri, USA.</a:t>
            </a:r>
            <a:endParaRPr lang="sv-SE" altLang="sv-SE" sz="2000">
              <a:cs typeface="Arial"/>
            </a:endParaRPr>
          </a:p>
          <a:p>
            <a:pPr marL="251460" lvl="1">
              <a:spcBef>
                <a:spcPts val="0"/>
              </a:spcBef>
              <a:spcAft>
                <a:spcPts val="1200"/>
              </a:spcAft>
              <a:buFont typeface="Arial" panose="020B0604020202020204" pitchFamily="34" charset="0"/>
              <a:buChar char="•"/>
            </a:pPr>
            <a:r>
              <a:rPr lang="sv-SE" altLang="sv-SE" sz="2000"/>
              <a:t>27 500 installationer, varav runt 6 000 sjukhus, i över 35 länder på hittills 8 språk.</a:t>
            </a:r>
            <a:endParaRPr lang="sv-SE" altLang="sv-SE" sz="2000">
              <a:cs typeface="Arial" panose="020B0604020202020204"/>
            </a:endParaRPr>
          </a:p>
          <a:p>
            <a:pPr marL="0" indent="0">
              <a:spcBef>
                <a:spcPts val="0"/>
              </a:spcBef>
              <a:spcAft>
                <a:spcPts val="1200"/>
              </a:spcAft>
              <a:buNone/>
            </a:pPr>
            <a:r>
              <a:rPr lang="sv-SE" altLang="sv-SE" sz="2000" b="1">
                <a:solidFill>
                  <a:schemeClr val="tx2"/>
                </a:solidFill>
              </a:rPr>
              <a:t>Oracle Health</a:t>
            </a:r>
            <a:endParaRPr lang="sv-SE" altLang="sv-SE" sz="2000" b="1">
              <a:solidFill>
                <a:schemeClr val="tx2"/>
              </a:solidFill>
              <a:latin typeface="Arial"/>
              <a:cs typeface="Arial"/>
            </a:endParaRPr>
          </a:p>
          <a:p>
            <a:pPr>
              <a:spcBef>
                <a:spcPts val="0"/>
              </a:spcBef>
              <a:spcAft>
                <a:spcPts val="600"/>
              </a:spcAft>
            </a:pPr>
            <a:r>
              <a:rPr lang="sv" sz="2000">
                <a:solidFill>
                  <a:srgbClr val="242424"/>
                </a:solidFill>
                <a:cs typeface="Calibri"/>
              </a:rPr>
              <a:t>Globalt teknologiföretag, specialiserat på databashantering, molntjänster och företagsprogramvara som grundades 1977, huvudkontor i Austin, Texas, USA.</a:t>
            </a:r>
            <a:endParaRPr lang="sv-SE" altLang="sv-SE" sz="2000">
              <a:solidFill>
                <a:srgbClr val="000000"/>
              </a:solidFill>
              <a:cs typeface="Arial" panose="020B0604020202020204"/>
            </a:endParaRPr>
          </a:p>
          <a:p>
            <a:pPr>
              <a:spcBef>
                <a:spcPts val="0"/>
              </a:spcBef>
              <a:spcAft>
                <a:spcPts val="600"/>
              </a:spcAft>
            </a:pPr>
            <a:r>
              <a:rPr lang="sv" sz="2000">
                <a:solidFill>
                  <a:srgbClr val="242424"/>
                </a:solidFill>
                <a:cs typeface="Calibri"/>
              </a:rPr>
              <a:t>Förvärvade Cerner i december 2021 för att utöka sin produktportfölj inom hälso- </a:t>
            </a:r>
            <a:br>
              <a:rPr lang="sv" sz="2000">
                <a:solidFill>
                  <a:srgbClr val="242424"/>
                </a:solidFill>
                <a:cs typeface="Calibri"/>
              </a:rPr>
            </a:br>
            <a:r>
              <a:rPr lang="sv" sz="2000">
                <a:solidFill>
                  <a:srgbClr val="242424"/>
                </a:solidFill>
                <a:cs typeface="Calibri"/>
              </a:rPr>
              <a:t>och sjukvård, och bildade Oracle Health.</a:t>
            </a:r>
            <a:endParaRPr lang="sv-SE" sz="2000">
              <a:cs typeface="Arial"/>
            </a:endParaRPr>
          </a:p>
          <a:p>
            <a:pPr>
              <a:spcBef>
                <a:spcPts val="0"/>
              </a:spcBef>
              <a:spcAft>
                <a:spcPts val="1200"/>
              </a:spcAft>
            </a:pPr>
            <a:r>
              <a:rPr lang="sv" sz="2000">
                <a:solidFill>
                  <a:srgbClr val="242424"/>
                </a:solidFill>
                <a:cs typeface="Calibri"/>
              </a:rPr>
              <a:t>Oracle är känt för lösningar med hög säkerhet, såsom avancerad kryptering, åtkomstkontroll och övervakning för datasäkerhet.</a:t>
            </a:r>
            <a:endParaRPr lang="sv-SE" sz="2000"/>
          </a:p>
          <a:p>
            <a:pPr marL="251460" lvl="1">
              <a:spcBef>
                <a:spcPts val="0"/>
              </a:spcBef>
              <a:spcAft>
                <a:spcPts val="1200"/>
              </a:spcAft>
            </a:pPr>
            <a:endParaRPr lang="sv-SE" altLang="sv-SE" sz="2000">
              <a:cs typeface="Arial"/>
            </a:endParaRPr>
          </a:p>
          <a:p>
            <a:pPr>
              <a:spcBef>
                <a:spcPts val="0"/>
              </a:spcBef>
              <a:spcAft>
                <a:spcPts val="1200"/>
              </a:spcAft>
            </a:pPr>
            <a:endParaRPr lang="sv-SE" altLang="sv-SE" sz="2000"/>
          </a:p>
          <a:p>
            <a:pPr>
              <a:spcBef>
                <a:spcPts val="0"/>
              </a:spcBef>
              <a:spcAft>
                <a:spcPts val="1200"/>
              </a:spcAft>
            </a:pPr>
            <a:endParaRPr lang="sv-SE" altLang="sv-SE" sz="2000"/>
          </a:p>
        </p:txBody>
      </p:sp>
    </p:spTree>
    <p:extLst>
      <p:ext uri="{BB962C8B-B14F-4D97-AF65-F5344CB8AC3E}">
        <p14:creationId xmlns:p14="http://schemas.microsoft.com/office/powerpoint/2010/main" val="1652667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ubrik 1"/>
          <p:cNvSpPr>
            <a:spLocks noGrp="1"/>
          </p:cNvSpPr>
          <p:nvPr>
            <p:ph type="title"/>
          </p:nvPr>
        </p:nvSpPr>
        <p:spPr/>
        <p:txBody>
          <a:bodyPr/>
          <a:lstStyle/>
          <a:p>
            <a:r>
              <a:rPr lang="sv-SE" altLang="sv-SE" sz="3200"/>
              <a:t>Utveckling i partnerskap med patientrepresentanter</a:t>
            </a:r>
          </a:p>
        </p:txBody>
      </p:sp>
      <p:sp>
        <p:nvSpPr>
          <p:cNvPr id="11267" name="Platshållare för innehåll 2"/>
          <p:cNvSpPr>
            <a:spLocks noGrp="1"/>
          </p:cNvSpPr>
          <p:nvPr>
            <p:ph sz="half" idx="1"/>
          </p:nvPr>
        </p:nvSpPr>
        <p:spPr>
          <a:xfrm>
            <a:off x="977152" y="1412875"/>
            <a:ext cx="4895328" cy="4032250"/>
          </a:xfrm>
        </p:spPr>
        <p:txBody>
          <a:bodyPr/>
          <a:lstStyle/>
          <a:p>
            <a:pPr marL="0" indent="0">
              <a:lnSpc>
                <a:spcPct val="100000"/>
              </a:lnSpc>
              <a:spcBef>
                <a:spcPts val="0"/>
              </a:spcBef>
              <a:spcAft>
                <a:spcPts val="1200"/>
              </a:spcAft>
              <a:buNone/>
            </a:pPr>
            <a:r>
              <a:rPr lang="sv-SE" altLang="sv-SE" sz="2000" b="1"/>
              <a:t>Vårdvana patienter och närstående deltar i SDV-programmet tillsammans med vårdens medarbetare.</a:t>
            </a:r>
          </a:p>
          <a:p>
            <a:pPr>
              <a:lnSpc>
                <a:spcPct val="100000"/>
              </a:lnSpc>
              <a:spcBef>
                <a:spcPts val="0"/>
              </a:spcBef>
              <a:spcAft>
                <a:spcPts val="1200"/>
              </a:spcAft>
            </a:pPr>
            <a:r>
              <a:rPr lang="sv-SE" altLang="sv-SE" sz="2000"/>
              <a:t>Välinformerade patienter gör ofta andra val än de som hälso- och sjukvårdsprofessionerna hade förväntat.</a:t>
            </a:r>
            <a:endParaRPr lang="sv-SE" sz="2000"/>
          </a:p>
          <a:p>
            <a:pPr>
              <a:lnSpc>
                <a:spcPct val="100000"/>
              </a:lnSpc>
              <a:spcBef>
                <a:spcPts val="0"/>
              </a:spcBef>
              <a:spcAft>
                <a:spcPts val="1200"/>
              </a:spcAft>
            </a:pPr>
            <a:r>
              <a:rPr lang="sv-SE" altLang="sv-SE" sz="2000"/>
              <a:t>Involverade patienter bidrar till att</a:t>
            </a:r>
          </a:p>
          <a:p>
            <a:pPr lvl="1">
              <a:lnSpc>
                <a:spcPct val="100000"/>
              </a:lnSpc>
              <a:spcBef>
                <a:spcPts val="0"/>
              </a:spcBef>
              <a:spcAft>
                <a:spcPts val="1200"/>
              </a:spcAft>
            </a:pPr>
            <a:r>
              <a:rPr lang="sv-SE" altLang="sv-SE" sz="2000" b="1"/>
              <a:t>skapa säkrare hälso- och sjukvård </a:t>
            </a:r>
          </a:p>
          <a:p>
            <a:pPr lvl="1">
              <a:lnSpc>
                <a:spcPct val="100000"/>
              </a:lnSpc>
              <a:spcBef>
                <a:spcPts val="0"/>
              </a:spcBef>
              <a:spcAft>
                <a:spcPts val="1200"/>
              </a:spcAft>
            </a:pPr>
            <a:r>
              <a:rPr lang="sv-SE" altLang="sv-SE" sz="2000" b="1"/>
              <a:t>vården möter patienternas behov och förväntningar.</a:t>
            </a:r>
          </a:p>
          <a:p>
            <a:pPr>
              <a:lnSpc>
                <a:spcPct val="100000"/>
              </a:lnSpc>
              <a:spcBef>
                <a:spcPts val="0"/>
              </a:spcBef>
              <a:spcAft>
                <a:spcPts val="1200"/>
              </a:spcAft>
            </a:pPr>
            <a:endParaRPr lang="sv-SE" altLang="sv-SE" sz="2000"/>
          </a:p>
        </p:txBody>
      </p:sp>
      <p:pic>
        <p:nvPicPr>
          <p:cNvPr id="9" name="Bildobjekt 5"/>
          <p:cNvPicPr>
            <a:picLocks noChangeAspect="1"/>
          </p:cNvPicPr>
          <p:nvPr/>
        </p:nvPicPr>
        <p:blipFill rotWithShape="1">
          <a:blip r:embed="rId3" cstate="print">
            <a:extLst>
              <a:ext uri="{28A0092B-C50C-407E-A947-70E740481C1C}">
                <a14:useLocalDpi xmlns:a14="http://schemas.microsoft.com/office/drawing/2010/main" val="0"/>
              </a:ext>
            </a:extLst>
          </a:blip>
          <a:srcRect l="6551" t="1706" r="3240" b="4575"/>
          <a:stretch/>
        </p:blipFill>
        <p:spPr bwMode="auto">
          <a:xfrm>
            <a:off x="6215690" y="1539558"/>
            <a:ext cx="5456681" cy="37788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undad rektangulär 2"/>
          <p:cNvSpPr/>
          <p:nvPr/>
        </p:nvSpPr>
        <p:spPr>
          <a:xfrm>
            <a:off x="5852160" y="1206822"/>
            <a:ext cx="3677920" cy="774378"/>
          </a:xfrm>
          <a:prstGeom prst="wedgeRoundRectCallout">
            <a:avLst>
              <a:gd name="adj1" fmla="val 11144"/>
              <a:gd name="adj2" fmla="val -11603"/>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altLang="sv-SE">
                <a:solidFill>
                  <a:schemeClr val="bg1"/>
                </a:solidFill>
              </a:rPr>
              <a:t>Patienter – erfarenhetsexperter Medarbetare – vårdexperter</a:t>
            </a:r>
          </a:p>
        </p:txBody>
      </p:sp>
    </p:spTree>
    <p:extLst>
      <p:ext uri="{BB962C8B-B14F-4D97-AF65-F5344CB8AC3E}">
        <p14:creationId xmlns:p14="http://schemas.microsoft.com/office/powerpoint/2010/main" val="2415444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Bildobjekt 2" descr="En bild som visar inomhus, rum, person, person&#10;&#10;Automatiskt genererad beskrivning"/>
          <p:cNvPicPr>
            <a:picLocks noChangeAspect="1" noChangeArrowheads="1"/>
          </p:cNvPicPr>
          <p:nvPr/>
        </p:nvPicPr>
        <p:blipFill rotWithShape="1">
          <a:blip r:embed="rId3">
            <a:extLst>
              <a:ext uri="{28A0092B-C50C-407E-A947-70E740481C1C}">
                <a14:useLocalDpi xmlns:a14="http://schemas.microsoft.com/office/drawing/2010/main" val="0"/>
              </a:ext>
            </a:extLst>
          </a:blip>
          <a:srcRect l="17358" r="17609"/>
          <a:stretch/>
        </p:blipFill>
        <p:spPr bwMode="auto">
          <a:xfrm>
            <a:off x="825779" y="1276639"/>
            <a:ext cx="5756120" cy="40731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p:txBody>
          <a:bodyPr/>
          <a:lstStyle/>
          <a:p>
            <a:r>
              <a:rPr lang="sv-SE"/>
              <a:t>SDV-labbet</a:t>
            </a:r>
          </a:p>
        </p:txBody>
      </p:sp>
      <p:sp>
        <p:nvSpPr>
          <p:cNvPr id="3" name="Platshållare för innehåll 2"/>
          <p:cNvSpPr>
            <a:spLocks noGrp="1"/>
          </p:cNvSpPr>
          <p:nvPr>
            <p:ph idx="1"/>
          </p:nvPr>
        </p:nvSpPr>
        <p:spPr>
          <a:xfrm>
            <a:off x="6927923" y="1181341"/>
            <a:ext cx="4725597" cy="4263784"/>
          </a:xfrm>
        </p:spPr>
        <p:txBody>
          <a:bodyPr/>
          <a:lstStyle/>
          <a:p>
            <a:pPr marL="0" marR="46650" indent="0">
              <a:lnSpc>
                <a:spcPct val="100000"/>
              </a:lnSpc>
              <a:buNone/>
            </a:pPr>
            <a:r>
              <a:rPr lang="sv-SE" sz="2400" b="1">
                <a:solidFill>
                  <a:schemeClr val="tx2"/>
                </a:solidFill>
              </a:rPr>
              <a:t>Gör det lättare att fatta beslut </a:t>
            </a:r>
            <a:br>
              <a:rPr lang="sv-SE" sz="2400" b="1">
                <a:solidFill>
                  <a:schemeClr val="tx2"/>
                </a:solidFill>
              </a:rPr>
            </a:br>
            <a:r>
              <a:rPr lang="sv-SE" sz="2400" b="1">
                <a:solidFill>
                  <a:schemeClr val="tx2"/>
                </a:solidFill>
              </a:rPr>
              <a:t>om hur systemet ska fungera</a:t>
            </a:r>
          </a:p>
          <a:p>
            <a:pPr marR="46650"/>
            <a:r>
              <a:rPr lang="sv-SE" sz="2000">
                <a:solidFill>
                  <a:srgbClr val="000000"/>
                </a:solidFill>
              </a:rPr>
              <a:t>Simulerade vårdmiljöer</a:t>
            </a:r>
          </a:p>
          <a:p>
            <a:pPr lvl="1"/>
            <a:r>
              <a:rPr lang="sv-SE" sz="1600">
                <a:solidFill>
                  <a:srgbClr val="000000"/>
                </a:solidFill>
              </a:rPr>
              <a:t>Användarmiljöer, medicinteknisk utrustning, systemintegration, klientenheter, kliniska och tekniska delprojekt</a:t>
            </a:r>
          </a:p>
          <a:p>
            <a:pPr marR="6150"/>
            <a:r>
              <a:rPr lang="sv-SE" sz="2000">
                <a:solidFill>
                  <a:srgbClr val="000000"/>
                </a:solidFill>
              </a:rPr>
              <a:t>Yta för samarbete mellan delprojekten</a:t>
            </a:r>
          </a:p>
          <a:p>
            <a:pPr marR="6150"/>
            <a:r>
              <a:rPr lang="sv-SE" sz="2000">
                <a:solidFill>
                  <a:srgbClr val="000000"/>
                </a:solidFill>
              </a:rPr>
              <a:t>Prova och utvärdera teknik och arbetsflöden genom rollspel</a:t>
            </a:r>
          </a:p>
        </p:txBody>
      </p:sp>
      <p:sp>
        <p:nvSpPr>
          <p:cNvPr id="11" name="Rundad rektangulär 10"/>
          <p:cNvSpPr/>
          <p:nvPr/>
        </p:nvSpPr>
        <p:spPr>
          <a:xfrm>
            <a:off x="654011" y="3216002"/>
            <a:ext cx="1443188" cy="777305"/>
          </a:xfrm>
          <a:prstGeom prst="wedgeRoundRectCallout">
            <a:avLst>
              <a:gd name="adj1" fmla="val -1887"/>
              <a:gd name="adj2" fmla="val -197814"/>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1600"/>
              <a:t>Motverka stuprör</a:t>
            </a:r>
          </a:p>
        </p:txBody>
      </p:sp>
      <p:sp>
        <p:nvSpPr>
          <p:cNvPr id="12" name="Rundad rektangulär 11"/>
          <p:cNvSpPr/>
          <p:nvPr/>
        </p:nvSpPr>
        <p:spPr>
          <a:xfrm>
            <a:off x="2035404" y="1181341"/>
            <a:ext cx="2086211" cy="682430"/>
          </a:xfrm>
          <a:prstGeom prst="wedgeRoundRectCallout">
            <a:avLst>
              <a:gd name="adj1" fmla="val -7983"/>
              <a:gd name="adj2" fmla="val 121458"/>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sv-SE" sz="1600"/>
              <a:t>Skapa förståelse för förändringen</a:t>
            </a:r>
          </a:p>
        </p:txBody>
      </p:sp>
      <p:sp>
        <p:nvSpPr>
          <p:cNvPr id="13" name="Rundad rektangulär 12"/>
          <p:cNvSpPr/>
          <p:nvPr/>
        </p:nvSpPr>
        <p:spPr>
          <a:xfrm>
            <a:off x="3891356" y="2557727"/>
            <a:ext cx="2204643" cy="755505"/>
          </a:xfrm>
          <a:prstGeom prst="wedgeRoundRectCallout">
            <a:avLst>
              <a:gd name="adj1" fmla="val -1767"/>
              <a:gd name="adj2" fmla="val -91137"/>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1600"/>
              <a:t>Kunna misslyckas i ett tidigt skede</a:t>
            </a:r>
          </a:p>
        </p:txBody>
      </p:sp>
    </p:spTree>
    <p:extLst>
      <p:ext uri="{BB962C8B-B14F-4D97-AF65-F5344CB8AC3E}">
        <p14:creationId xmlns:p14="http://schemas.microsoft.com/office/powerpoint/2010/main" val="1265921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ihandsfigur 27"/>
          <p:cNvSpPr/>
          <p:nvPr/>
        </p:nvSpPr>
        <p:spPr>
          <a:xfrm flipH="1">
            <a:off x="696225" y="1677375"/>
            <a:ext cx="10645833" cy="3382087"/>
          </a:xfrm>
          <a:custGeom>
            <a:avLst/>
            <a:gdLst>
              <a:gd name="connsiteX0" fmla="*/ 0 w 10717823"/>
              <a:gd name="connsiteY0" fmla="*/ 35170 h 2910254"/>
              <a:gd name="connsiteX1" fmla="*/ 0 w 10717823"/>
              <a:gd name="connsiteY1" fmla="*/ 2910254 h 2910254"/>
              <a:gd name="connsiteX2" fmla="*/ 10717823 w 10717823"/>
              <a:gd name="connsiteY2" fmla="*/ 2708031 h 2910254"/>
              <a:gd name="connsiteX3" fmla="*/ 10717823 w 10717823"/>
              <a:gd name="connsiteY3" fmla="*/ 2286000 h 2910254"/>
              <a:gd name="connsiteX4" fmla="*/ 61546 w 10717823"/>
              <a:gd name="connsiteY4" fmla="*/ 0 h 2910254"/>
              <a:gd name="connsiteX5" fmla="*/ 0 w 10717823"/>
              <a:gd name="connsiteY5"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61546 w 10717823"/>
              <a:gd name="connsiteY4" fmla="*/ 0 h 2910254"/>
              <a:gd name="connsiteX5" fmla="*/ 0 w 10717823"/>
              <a:gd name="connsiteY5"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095540 w 10717823"/>
              <a:gd name="connsiteY4" fmla="*/ 859414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095540 w 10717823"/>
              <a:gd name="connsiteY4" fmla="*/ 859414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7397 w 10725220"/>
              <a:gd name="connsiteY0" fmla="*/ 35170 h 2910254"/>
              <a:gd name="connsiteX1" fmla="*/ 7397 w 10725220"/>
              <a:gd name="connsiteY1" fmla="*/ 2910254 h 2910254"/>
              <a:gd name="connsiteX2" fmla="*/ 10725220 w 10725220"/>
              <a:gd name="connsiteY2" fmla="*/ 2867688 h 2910254"/>
              <a:gd name="connsiteX3" fmla="*/ 10725220 w 10725220"/>
              <a:gd name="connsiteY3" fmla="*/ 2286000 h 2910254"/>
              <a:gd name="connsiteX4" fmla="*/ 4567394 w 10725220"/>
              <a:gd name="connsiteY4" fmla="*/ 228043 h 2910254"/>
              <a:gd name="connsiteX5" fmla="*/ 0 w 10725220"/>
              <a:gd name="connsiteY5" fmla="*/ 0 h 2910254"/>
              <a:gd name="connsiteX6" fmla="*/ 7397 w 10725220"/>
              <a:gd name="connsiteY6" fmla="*/ 35170 h 2910254"/>
              <a:gd name="connsiteX0" fmla="*/ 7397 w 10725220"/>
              <a:gd name="connsiteY0" fmla="*/ 35170 h 2910254"/>
              <a:gd name="connsiteX1" fmla="*/ 7397 w 10725220"/>
              <a:gd name="connsiteY1" fmla="*/ 2910254 h 2910254"/>
              <a:gd name="connsiteX2" fmla="*/ 10725220 w 10725220"/>
              <a:gd name="connsiteY2" fmla="*/ 2867688 h 2910254"/>
              <a:gd name="connsiteX3" fmla="*/ 10725220 w 10725220"/>
              <a:gd name="connsiteY3" fmla="*/ 2286000 h 2910254"/>
              <a:gd name="connsiteX4" fmla="*/ 3603118 w 10725220"/>
              <a:gd name="connsiteY4" fmla="*/ 129399 h 2910254"/>
              <a:gd name="connsiteX5" fmla="*/ 0 w 10725220"/>
              <a:gd name="connsiteY5" fmla="*/ 0 h 2910254"/>
              <a:gd name="connsiteX6" fmla="*/ 7397 w 10725220"/>
              <a:gd name="connsiteY6" fmla="*/ 35170 h 2910254"/>
              <a:gd name="connsiteX0" fmla="*/ 7397 w 10725220"/>
              <a:gd name="connsiteY0" fmla="*/ 63294 h 2938378"/>
              <a:gd name="connsiteX1" fmla="*/ 7397 w 10725220"/>
              <a:gd name="connsiteY1" fmla="*/ 2938378 h 2938378"/>
              <a:gd name="connsiteX2" fmla="*/ 10725220 w 10725220"/>
              <a:gd name="connsiteY2" fmla="*/ 2895812 h 2938378"/>
              <a:gd name="connsiteX3" fmla="*/ 10725220 w 10725220"/>
              <a:gd name="connsiteY3" fmla="*/ 2314124 h 2938378"/>
              <a:gd name="connsiteX4" fmla="*/ 3603118 w 10725220"/>
              <a:gd name="connsiteY4" fmla="*/ 157523 h 2938378"/>
              <a:gd name="connsiteX5" fmla="*/ 0 w 10725220"/>
              <a:gd name="connsiteY5" fmla="*/ 28124 h 2938378"/>
              <a:gd name="connsiteX6" fmla="*/ 7397 w 10725220"/>
              <a:gd name="connsiteY6" fmla="*/ 63294 h 2938378"/>
              <a:gd name="connsiteX0" fmla="*/ 7397 w 10733622"/>
              <a:gd name="connsiteY0" fmla="*/ 63294 h 2979280"/>
              <a:gd name="connsiteX1" fmla="*/ 7397 w 10733622"/>
              <a:gd name="connsiteY1" fmla="*/ 2938378 h 2979280"/>
              <a:gd name="connsiteX2" fmla="*/ 10733622 w 10733622"/>
              <a:gd name="connsiteY2" fmla="*/ 2979280 h 2979280"/>
              <a:gd name="connsiteX3" fmla="*/ 10725220 w 10733622"/>
              <a:gd name="connsiteY3" fmla="*/ 2314124 h 2979280"/>
              <a:gd name="connsiteX4" fmla="*/ 3603118 w 10733622"/>
              <a:gd name="connsiteY4" fmla="*/ 157523 h 2979280"/>
              <a:gd name="connsiteX5" fmla="*/ 0 w 10733622"/>
              <a:gd name="connsiteY5" fmla="*/ 28124 h 2979280"/>
              <a:gd name="connsiteX6" fmla="*/ 7397 w 10733622"/>
              <a:gd name="connsiteY6" fmla="*/ 63294 h 297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3622" h="2979280">
                <a:moveTo>
                  <a:pt x="7397" y="63294"/>
                </a:moveTo>
                <a:lnTo>
                  <a:pt x="7397" y="2938378"/>
                </a:lnTo>
                <a:lnTo>
                  <a:pt x="10733622" y="2979280"/>
                </a:lnTo>
                <a:lnTo>
                  <a:pt x="10725220" y="2314124"/>
                </a:lnTo>
                <a:cubicBezTo>
                  <a:pt x="8517792" y="1838595"/>
                  <a:pt x="6282259" y="712880"/>
                  <a:pt x="3603118" y="157523"/>
                </a:cubicBezTo>
                <a:cubicBezTo>
                  <a:pt x="2205234" y="-70891"/>
                  <a:pt x="1528822" y="11396"/>
                  <a:pt x="0" y="28124"/>
                </a:cubicBezTo>
                <a:lnTo>
                  <a:pt x="7397" y="63294"/>
                </a:lnTo>
                <a:close/>
              </a:path>
            </a:pathLst>
          </a:custGeom>
          <a:solidFill>
            <a:srgbClr val="307C8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sv-SE">
              <a:solidFill>
                <a:prstClr val="white"/>
              </a:solidFill>
              <a:latin typeface="Arial" panose="020B0604020202020204"/>
            </a:endParaRPr>
          </a:p>
        </p:txBody>
      </p:sp>
      <p:sp>
        <p:nvSpPr>
          <p:cNvPr id="2" name="Rubrik 1">
            <a:extLst>
              <a:ext uri="{FF2B5EF4-FFF2-40B4-BE49-F238E27FC236}">
                <a16:creationId xmlns:a16="http://schemas.microsoft.com/office/drawing/2014/main" id="{49338860-430A-4396-B919-3D7EF530C518}"/>
              </a:ext>
            </a:extLst>
          </p:cNvPr>
          <p:cNvSpPr>
            <a:spLocks noGrp="1"/>
          </p:cNvSpPr>
          <p:nvPr>
            <p:ph type="title"/>
          </p:nvPr>
        </p:nvSpPr>
        <p:spPr/>
        <p:txBody>
          <a:bodyPr/>
          <a:lstStyle/>
          <a:p>
            <a:r>
              <a:rPr lang="sv-SE" sz="3600"/>
              <a:t>Från program till drift – successiv överlämning</a:t>
            </a:r>
          </a:p>
        </p:txBody>
      </p:sp>
      <p:sp>
        <p:nvSpPr>
          <p:cNvPr id="20" name="textruta 19">
            <a:extLst>
              <a:ext uri="{FF2B5EF4-FFF2-40B4-BE49-F238E27FC236}">
                <a16:creationId xmlns:a16="http://schemas.microsoft.com/office/drawing/2014/main" id="{3A37E4C2-A146-41F6-B439-2E4A5E299A10}"/>
              </a:ext>
            </a:extLst>
          </p:cNvPr>
          <p:cNvSpPr txBox="1"/>
          <p:nvPr/>
        </p:nvSpPr>
        <p:spPr>
          <a:xfrm>
            <a:off x="250018" y="2698688"/>
            <a:ext cx="461665" cy="132247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ea typeface="ヒラギノ角ゴ Pro W3"/>
                <a:cs typeface="+mn-cs"/>
              </a:rPr>
              <a:t>Ägarskap </a:t>
            </a:r>
          </a:p>
        </p:txBody>
      </p:sp>
      <p:sp>
        <p:nvSpPr>
          <p:cNvPr id="27" name="textruta 26">
            <a:extLst>
              <a:ext uri="{FF2B5EF4-FFF2-40B4-BE49-F238E27FC236}">
                <a16:creationId xmlns:a16="http://schemas.microsoft.com/office/drawing/2014/main" id="{BA612476-747A-41E5-B5F5-DAEE248997D4}"/>
              </a:ext>
            </a:extLst>
          </p:cNvPr>
          <p:cNvSpPr txBox="1"/>
          <p:nvPr/>
        </p:nvSpPr>
        <p:spPr>
          <a:xfrm>
            <a:off x="11145089" y="4590746"/>
            <a:ext cx="991073"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ea typeface="ヒラギノ角ゴ Pro W3"/>
                <a:cs typeface="+mn-cs"/>
              </a:rPr>
              <a:t>Tid</a:t>
            </a:r>
          </a:p>
        </p:txBody>
      </p:sp>
      <p:cxnSp>
        <p:nvCxnSpPr>
          <p:cNvPr id="10" name="Rak koppling 9">
            <a:extLst>
              <a:ext uri="{FF2B5EF4-FFF2-40B4-BE49-F238E27FC236}">
                <a16:creationId xmlns:a16="http://schemas.microsoft.com/office/drawing/2014/main" id="{85157854-D286-4300-B37E-2239DBB49775}"/>
              </a:ext>
            </a:extLst>
          </p:cNvPr>
          <p:cNvCxnSpPr/>
          <p:nvPr/>
        </p:nvCxnSpPr>
        <p:spPr>
          <a:xfrm>
            <a:off x="5225142" y="691116"/>
            <a:ext cx="16709"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ruta 40">
            <a:extLst>
              <a:ext uri="{FF2B5EF4-FFF2-40B4-BE49-F238E27FC236}">
                <a16:creationId xmlns:a16="http://schemas.microsoft.com/office/drawing/2014/main" id="{B34BCDF5-845A-4F27-9434-7247E182AA95}"/>
              </a:ext>
            </a:extLst>
          </p:cNvPr>
          <p:cNvSpPr txBox="1"/>
          <p:nvPr/>
        </p:nvSpPr>
        <p:spPr>
          <a:xfrm>
            <a:off x="8344657" y="2013964"/>
            <a:ext cx="25184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schemeClr val="bg1"/>
                </a:solidFill>
                <a:effectLst/>
                <a:uLnTx/>
                <a:uFillTx/>
                <a:ea typeface="ヒラギノ角ゴ Pro W3"/>
                <a:cs typeface="+mn-cs"/>
              </a:rPr>
              <a:t>Samtliga berörda verksamheter i Region Skåne</a:t>
            </a:r>
          </a:p>
        </p:txBody>
      </p:sp>
      <p:sp>
        <p:nvSpPr>
          <p:cNvPr id="6" name="Frihandsfigur 5"/>
          <p:cNvSpPr/>
          <p:nvPr/>
        </p:nvSpPr>
        <p:spPr>
          <a:xfrm>
            <a:off x="709037" y="1859276"/>
            <a:ext cx="10620208" cy="3221869"/>
          </a:xfrm>
          <a:custGeom>
            <a:avLst/>
            <a:gdLst>
              <a:gd name="connsiteX0" fmla="*/ 0 w 10717823"/>
              <a:gd name="connsiteY0" fmla="*/ 35170 h 2910254"/>
              <a:gd name="connsiteX1" fmla="*/ 0 w 10717823"/>
              <a:gd name="connsiteY1" fmla="*/ 2910254 h 2910254"/>
              <a:gd name="connsiteX2" fmla="*/ 10717823 w 10717823"/>
              <a:gd name="connsiteY2" fmla="*/ 2708031 h 2910254"/>
              <a:gd name="connsiteX3" fmla="*/ 10717823 w 10717823"/>
              <a:gd name="connsiteY3" fmla="*/ 2286000 h 2910254"/>
              <a:gd name="connsiteX4" fmla="*/ 61546 w 10717823"/>
              <a:gd name="connsiteY4" fmla="*/ 0 h 2910254"/>
              <a:gd name="connsiteX5" fmla="*/ 0 w 10717823"/>
              <a:gd name="connsiteY5"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61546 w 10717823"/>
              <a:gd name="connsiteY4" fmla="*/ 0 h 2910254"/>
              <a:gd name="connsiteX5" fmla="*/ 0 w 10717823"/>
              <a:gd name="connsiteY5"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095540 w 10717823"/>
              <a:gd name="connsiteY4" fmla="*/ 859414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095540 w 10717823"/>
              <a:gd name="connsiteY4" fmla="*/ 859414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0 w 10717823"/>
              <a:gd name="connsiteY0" fmla="*/ 35170 h 2910254"/>
              <a:gd name="connsiteX1" fmla="*/ 0 w 10717823"/>
              <a:gd name="connsiteY1" fmla="*/ 2910254 h 2910254"/>
              <a:gd name="connsiteX2" fmla="*/ 10717823 w 10717823"/>
              <a:gd name="connsiteY2" fmla="*/ 2867688 h 2910254"/>
              <a:gd name="connsiteX3" fmla="*/ 10717823 w 10717823"/>
              <a:gd name="connsiteY3" fmla="*/ 2286000 h 2910254"/>
              <a:gd name="connsiteX4" fmla="*/ 4559997 w 10717823"/>
              <a:gd name="connsiteY4" fmla="*/ 228043 h 2910254"/>
              <a:gd name="connsiteX5" fmla="*/ 61546 w 10717823"/>
              <a:gd name="connsiteY5" fmla="*/ 0 h 2910254"/>
              <a:gd name="connsiteX6" fmla="*/ 0 w 10717823"/>
              <a:gd name="connsiteY6" fmla="*/ 35170 h 2910254"/>
              <a:gd name="connsiteX0" fmla="*/ 7397 w 10725220"/>
              <a:gd name="connsiteY0" fmla="*/ 35170 h 2910254"/>
              <a:gd name="connsiteX1" fmla="*/ 7397 w 10725220"/>
              <a:gd name="connsiteY1" fmla="*/ 2910254 h 2910254"/>
              <a:gd name="connsiteX2" fmla="*/ 10725220 w 10725220"/>
              <a:gd name="connsiteY2" fmla="*/ 2867688 h 2910254"/>
              <a:gd name="connsiteX3" fmla="*/ 10725220 w 10725220"/>
              <a:gd name="connsiteY3" fmla="*/ 2286000 h 2910254"/>
              <a:gd name="connsiteX4" fmla="*/ 4567394 w 10725220"/>
              <a:gd name="connsiteY4" fmla="*/ 228043 h 2910254"/>
              <a:gd name="connsiteX5" fmla="*/ 0 w 10725220"/>
              <a:gd name="connsiteY5" fmla="*/ 0 h 2910254"/>
              <a:gd name="connsiteX6" fmla="*/ 7397 w 10725220"/>
              <a:gd name="connsiteY6" fmla="*/ 35170 h 2910254"/>
              <a:gd name="connsiteX0" fmla="*/ 7397 w 10725220"/>
              <a:gd name="connsiteY0" fmla="*/ 35170 h 2910254"/>
              <a:gd name="connsiteX1" fmla="*/ 7397 w 10725220"/>
              <a:gd name="connsiteY1" fmla="*/ 2910254 h 2910254"/>
              <a:gd name="connsiteX2" fmla="*/ 10725220 w 10725220"/>
              <a:gd name="connsiteY2" fmla="*/ 2867688 h 2910254"/>
              <a:gd name="connsiteX3" fmla="*/ 10725220 w 10725220"/>
              <a:gd name="connsiteY3" fmla="*/ 2286000 h 2910254"/>
              <a:gd name="connsiteX4" fmla="*/ 3603118 w 10725220"/>
              <a:gd name="connsiteY4" fmla="*/ 129399 h 2910254"/>
              <a:gd name="connsiteX5" fmla="*/ 0 w 10725220"/>
              <a:gd name="connsiteY5" fmla="*/ 0 h 2910254"/>
              <a:gd name="connsiteX6" fmla="*/ 7397 w 10725220"/>
              <a:gd name="connsiteY6" fmla="*/ 35170 h 2910254"/>
              <a:gd name="connsiteX0" fmla="*/ 7397 w 10725220"/>
              <a:gd name="connsiteY0" fmla="*/ 63294 h 2938378"/>
              <a:gd name="connsiteX1" fmla="*/ 7397 w 10725220"/>
              <a:gd name="connsiteY1" fmla="*/ 2938378 h 2938378"/>
              <a:gd name="connsiteX2" fmla="*/ 10725220 w 10725220"/>
              <a:gd name="connsiteY2" fmla="*/ 2895812 h 2938378"/>
              <a:gd name="connsiteX3" fmla="*/ 10725220 w 10725220"/>
              <a:gd name="connsiteY3" fmla="*/ 2314124 h 2938378"/>
              <a:gd name="connsiteX4" fmla="*/ 3603118 w 10725220"/>
              <a:gd name="connsiteY4" fmla="*/ 157523 h 2938378"/>
              <a:gd name="connsiteX5" fmla="*/ 0 w 10725220"/>
              <a:gd name="connsiteY5" fmla="*/ 28124 h 2938378"/>
              <a:gd name="connsiteX6" fmla="*/ 7397 w 10725220"/>
              <a:gd name="connsiteY6" fmla="*/ 63294 h 2938378"/>
              <a:gd name="connsiteX0" fmla="*/ 7397 w 10733622"/>
              <a:gd name="connsiteY0" fmla="*/ 63294 h 2979280"/>
              <a:gd name="connsiteX1" fmla="*/ 7397 w 10733622"/>
              <a:gd name="connsiteY1" fmla="*/ 2938378 h 2979280"/>
              <a:gd name="connsiteX2" fmla="*/ 10733622 w 10733622"/>
              <a:gd name="connsiteY2" fmla="*/ 2979280 h 2979280"/>
              <a:gd name="connsiteX3" fmla="*/ 10725220 w 10733622"/>
              <a:gd name="connsiteY3" fmla="*/ 2314124 h 2979280"/>
              <a:gd name="connsiteX4" fmla="*/ 3603118 w 10733622"/>
              <a:gd name="connsiteY4" fmla="*/ 157523 h 2979280"/>
              <a:gd name="connsiteX5" fmla="*/ 0 w 10733622"/>
              <a:gd name="connsiteY5" fmla="*/ 28124 h 2979280"/>
              <a:gd name="connsiteX6" fmla="*/ 7397 w 10733622"/>
              <a:gd name="connsiteY6" fmla="*/ 63294 h 2979280"/>
              <a:gd name="connsiteX0" fmla="*/ 7397 w 10760935"/>
              <a:gd name="connsiteY0" fmla="*/ 63294 h 2979280"/>
              <a:gd name="connsiteX1" fmla="*/ 7397 w 10760935"/>
              <a:gd name="connsiteY1" fmla="*/ 2938378 h 2979280"/>
              <a:gd name="connsiteX2" fmla="*/ 10733622 w 10760935"/>
              <a:gd name="connsiteY2" fmla="*/ 2979280 h 2979280"/>
              <a:gd name="connsiteX3" fmla="*/ 10760765 w 10760935"/>
              <a:gd name="connsiteY3" fmla="*/ 2895075 h 2979280"/>
              <a:gd name="connsiteX4" fmla="*/ 3603118 w 10760935"/>
              <a:gd name="connsiteY4" fmla="*/ 157523 h 2979280"/>
              <a:gd name="connsiteX5" fmla="*/ 0 w 10760935"/>
              <a:gd name="connsiteY5" fmla="*/ 28124 h 2979280"/>
              <a:gd name="connsiteX6" fmla="*/ 7397 w 10760935"/>
              <a:gd name="connsiteY6" fmla="*/ 63294 h 2979280"/>
              <a:gd name="connsiteX0" fmla="*/ 7397 w 10733622"/>
              <a:gd name="connsiteY0" fmla="*/ 63294 h 2998377"/>
              <a:gd name="connsiteX1" fmla="*/ 7397 w 10733622"/>
              <a:gd name="connsiteY1" fmla="*/ 2938378 h 2998377"/>
              <a:gd name="connsiteX2" fmla="*/ 10733622 w 10733622"/>
              <a:gd name="connsiteY2" fmla="*/ 2979280 h 2998377"/>
              <a:gd name="connsiteX3" fmla="*/ 8556987 w 10733622"/>
              <a:gd name="connsiteY3" fmla="*/ 2927806 h 2998377"/>
              <a:gd name="connsiteX4" fmla="*/ 3603118 w 10733622"/>
              <a:gd name="connsiteY4" fmla="*/ 157523 h 2998377"/>
              <a:gd name="connsiteX5" fmla="*/ 0 w 10733622"/>
              <a:gd name="connsiteY5" fmla="*/ 28124 h 2998377"/>
              <a:gd name="connsiteX6" fmla="*/ 7397 w 10733622"/>
              <a:gd name="connsiteY6" fmla="*/ 63294 h 299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3622" h="2998377">
                <a:moveTo>
                  <a:pt x="7397" y="63294"/>
                </a:moveTo>
                <a:lnTo>
                  <a:pt x="7397" y="2938378"/>
                </a:lnTo>
                <a:lnTo>
                  <a:pt x="10733622" y="2979280"/>
                </a:lnTo>
                <a:cubicBezTo>
                  <a:pt x="10730821" y="2757561"/>
                  <a:pt x="8559788" y="3149525"/>
                  <a:pt x="8556987" y="2927806"/>
                </a:cubicBezTo>
                <a:cubicBezTo>
                  <a:pt x="6349559" y="2452277"/>
                  <a:pt x="6282259" y="712880"/>
                  <a:pt x="3603118" y="157523"/>
                </a:cubicBezTo>
                <a:cubicBezTo>
                  <a:pt x="2205234" y="-70891"/>
                  <a:pt x="1528822" y="11396"/>
                  <a:pt x="0" y="28124"/>
                </a:cubicBezTo>
                <a:lnTo>
                  <a:pt x="7397" y="63294"/>
                </a:lnTo>
                <a:close/>
              </a:path>
            </a:pathLst>
          </a:custGeom>
          <a:solidFill>
            <a:srgbClr val="9FD3D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B34BCDF5-845A-4F27-9434-7247E182AA95}"/>
              </a:ext>
            </a:extLst>
          </p:cNvPr>
          <p:cNvSpPr txBox="1"/>
          <p:nvPr/>
        </p:nvSpPr>
        <p:spPr>
          <a:xfrm>
            <a:off x="924626" y="2013964"/>
            <a:ext cx="3033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black"/>
                </a:solidFill>
                <a:effectLst/>
                <a:uLnTx/>
                <a:uFillTx/>
                <a:ea typeface="ヒラギノ角ゴ Pro W3"/>
                <a:cs typeface="+mn-cs"/>
              </a:rPr>
              <a:t>SDV-programmet</a:t>
            </a:r>
          </a:p>
        </p:txBody>
      </p:sp>
      <p:cxnSp>
        <p:nvCxnSpPr>
          <p:cNvPr id="22" name="Rak pilkoppling 21">
            <a:extLst>
              <a:ext uri="{FF2B5EF4-FFF2-40B4-BE49-F238E27FC236}">
                <a16:creationId xmlns:a16="http://schemas.microsoft.com/office/drawing/2014/main" id="{175452FC-FE6A-48E9-935E-906EAC229B8B}"/>
              </a:ext>
            </a:extLst>
          </p:cNvPr>
          <p:cNvCxnSpPr/>
          <p:nvPr/>
        </p:nvCxnSpPr>
        <p:spPr>
          <a:xfrm flipV="1">
            <a:off x="421060" y="2134497"/>
            <a:ext cx="0" cy="496388"/>
          </a:xfrm>
          <a:prstGeom prst="straightConnector1">
            <a:avLst/>
          </a:prstGeom>
          <a:ln w="19050">
            <a:solidFill>
              <a:schemeClr val="bg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4CF23745-68E5-48AA-A23C-75CA780EA32A}"/>
              </a:ext>
            </a:extLst>
          </p:cNvPr>
          <p:cNvCxnSpPr/>
          <p:nvPr/>
        </p:nvCxnSpPr>
        <p:spPr>
          <a:xfrm flipV="1">
            <a:off x="484923" y="4645469"/>
            <a:ext cx="0" cy="496388"/>
          </a:xfrm>
          <a:prstGeom prst="straightConnector1">
            <a:avLst/>
          </a:prstGeom>
          <a:ln w="19050">
            <a:solidFill>
              <a:schemeClr val="bg2"/>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 name="Rak 3"/>
          <p:cNvCxnSpPr/>
          <p:nvPr/>
        </p:nvCxnSpPr>
        <p:spPr>
          <a:xfrm>
            <a:off x="4327887" y="1634629"/>
            <a:ext cx="0" cy="3380158"/>
          </a:xfrm>
          <a:prstGeom prst="line">
            <a:avLst/>
          </a:pr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7878482" y="1471129"/>
            <a:ext cx="0" cy="3543658"/>
          </a:xfrm>
          <a:prstGeom prst="line">
            <a:avLst/>
          </a:prstGeom>
          <a:ln w="57150" cap="rnd">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ruta 4"/>
          <p:cNvSpPr txBox="1"/>
          <p:nvPr/>
        </p:nvSpPr>
        <p:spPr>
          <a:xfrm>
            <a:off x="845275" y="5087148"/>
            <a:ext cx="3062313"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ea typeface="ヒラギノ角ゴ Pro W3"/>
                <a:cs typeface="+mn-cs"/>
              </a:rPr>
              <a:t>Verksamhetsförberedelser</a:t>
            </a:r>
          </a:p>
        </p:txBody>
      </p:sp>
      <p:sp>
        <p:nvSpPr>
          <p:cNvPr id="19" name="textruta 18"/>
          <p:cNvSpPr txBox="1"/>
          <p:nvPr/>
        </p:nvSpPr>
        <p:spPr>
          <a:xfrm>
            <a:off x="4477656" y="5091410"/>
            <a:ext cx="292062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ea typeface="ヒラギノ角ゴ Pro W3"/>
                <a:cs typeface="+mn-cs"/>
              </a:rPr>
              <a:t>Samexistens med kontinuerliga förändringar</a:t>
            </a:r>
          </a:p>
        </p:txBody>
      </p:sp>
      <p:sp>
        <p:nvSpPr>
          <p:cNvPr id="21" name="textruta 20"/>
          <p:cNvSpPr txBox="1"/>
          <p:nvPr/>
        </p:nvSpPr>
        <p:spPr>
          <a:xfrm>
            <a:off x="8224463" y="5091409"/>
            <a:ext cx="292062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ea typeface="ヒラギノ角ゴ Pro W3"/>
                <a:cs typeface="+mn-cs"/>
              </a:rPr>
              <a:t>Förvaltning med kontinuerliga förbättringar</a:t>
            </a:r>
          </a:p>
        </p:txBody>
      </p:sp>
      <p:sp>
        <p:nvSpPr>
          <p:cNvPr id="24" name="textruta 23"/>
          <p:cNvSpPr txBox="1"/>
          <p:nvPr/>
        </p:nvSpPr>
        <p:spPr>
          <a:xfrm>
            <a:off x="3522410" y="4384711"/>
            <a:ext cx="81073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chemeClr val="bg1"/>
                </a:solidFill>
                <a:effectLst/>
                <a:uLnTx/>
                <a:uFillTx/>
                <a:ea typeface="ヒラギノ角ゴ Pro W3"/>
                <a:cs typeface="+mn-cs"/>
              </a:rPr>
              <a:t>Våren</a:t>
            </a:r>
            <a:br>
              <a:rPr kumimoji="0" lang="sv-SE" sz="1800" b="0" i="0" u="none" strike="noStrike" kern="1200" cap="none" spc="0" normalizeH="0" baseline="0" noProof="0">
                <a:ln>
                  <a:noFill/>
                </a:ln>
                <a:solidFill>
                  <a:schemeClr val="bg1"/>
                </a:solidFill>
                <a:effectLst/>
                <a:uLnTx/>
                <a:uFillTx/>
                <a:ea typeface="ヒラギノ角ゴ Pro W3"/>
                <a:cs typeface="+mn-cs"/>
              </a:rPr>
            </a:br>
            <a:r>
              <a:rPr kumimoji="0" lang="sv-SE" sz="1800" b="0" i="0" u="none" strike="noStrike" kern="1200" cap="none" spc="0" normalizeH="0" baseline="0" noProof="0">
                <a:ln>
                  <a:noFill/>
                </a:ln>
                <a:solidFill>
                  <a:schemeClr val="bg1"/>
                </a:solidFill>
                <a:effectLst/>
                <a:uLnTx/>
                <a:uFillTx/>
                <a:ea typeface="ヒラギノ角ゴ Pro W3"/>
                <a:cs typeface="+mn-cs"/>
              </a:rPr>
              <a:t>2025</a:t>
            </a:r>
          </a:p>
        </p:txBody>
      </p:sp>
      <p:sp>
        <p:nvSpPr>
          <p:cNvPr id="25" name="textruta 24"/>
          <p:cNvSpPr txBox="1"/>
          <p:nvPr/>
        </p:nvSpPr>
        <p:spPr>
          <a:xfrm>
            <a:off x="6938143" y="4384711"/>
            <a:ext cx="101002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chemeClr val="bg1"/>
                </a:solidFill>
                <a:effectLst/>
                <a:uLnTx/>
                <a:uFillTx/>
                <a:ea typeface="ヒラギノ角ゴ Pro W3"/>
                <a:cs typeface="+mn-cs"/>
              </a:rPr>
              <a:t>Hösten </a:t>
            </a:r>
            <a:br>
              <a:rPr kumimoji="0" lang="sv-SE" sz="1800" b="0" i="0" u="none" strike="noStrike" kern="1200" cap="none" spc="0" normalizeH="0" baseline="0" noProof="0">
                <a:ln>
                  <a:noFill/>
                </a:ln>
                <a:solidFill>
                  <a:schemeClr val="bg1"/>
                </a:solidFill>
                <a:effectLst/>
                <a:uLnTx/>
                <a:uFillTx/>
                <a:ea typeface="ヒラギノ角ゴ Pro W3"/>
                <a:cs typeface="+mn-cs"/>
              </a:rPr>
            </a:br>
            <a:r>
              <a:rPr kumimoji="0" lang="sv-SE" sz="1800" b="0" i="0" u="none" strike="noStrike" kern="1200" cap="none" spc="0" normalizeH="0" baseline="0" noProof="0">
                <a:ln>
                  <a:noFill/>
                </a:ln>
                <a:solidFill>
                  <a:schemeClr val="bg1"/>
                </a:solidFill>
                <a:effectLst/>
                <a:uLnTx/>
                <a:uFillTx/>
                <a:ea typeface="ヒラギノ角ゴ Pro W3"/>
                <a:cs typeface="+mn-cs"/>
              </a:rPr>
              <a:t>2026</a:t>
            </a:r>
          </a:p>
        </p:txBody>
      </p:sp>
      <p:cxnSp>
        <p:nvCxnSpPr>
          <p:cNvPr id="48" name="Rak pil 47"/>
          <p:cNvCxnSpPr/>
          <p:nvPr/>
        </p:nvCxnSpPr>
        <p:spPr>
          <a:xfrm>
            <a:off x="722743" y="5042473"/>
            <a:ext cx="109462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Rak pil 52"/>
          <p:cNvCxnSpPr/>
          <p:nvPr/>
        </p:nvCxnSpPr>
        <p:spPr>
          <a:xfrm flipV="1">
            <a:off x="722743" y="1634629"/>
            <a:ext cx="0" cy="34303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0AC8AE9C-D986-2BE2-45A7-949153CAA3CB}"/>
              </a:ext>
            </a:extLst>
          </p:cNvPr>
          <p:cNvSpPr txBox="1"/>
          <p:nvPr/>
        </p:nvSpPr>
        <p:spPr>
          <a:xfrm>
            <a:off x="3472543" y="1240971"/>
            <a:ext cx="1890710" cy="369332"/>
          </a:xfrm>
          <a:prstGeom prst="rect">
            <a:avLst/>
          </a:prstGeom>
          <a:solidFill>
            <a:schemeClr val="accent3">
              <a:lumMod val="60000"/>
              <a:lumOff val="4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ea typeface="ヒラギノ角ゴ Pro W3"/>
                <a:cs typeface="+mn-cs"/>
              </a:rPr>
              <a:t>Första driftstart</a:t>
            </a:r>
          </a:p>
        </p:txBody>
      </p:sp>
      <p:sp>
        <p:nvSpPr>
          <p:cNvPr id="8" name="Pil: uppåt 7">
            <a:extLst>
              <a:ext uri="{FF2B5EF4-FFF2-40B4-BE49-F238E27FC236}">
                <a16:creationId xmlns:a16="http://schemas.microsoft.com/office/drawing/2014/main" id="{B0843AE4-E41B-1FC2-3D78-5EA98AD7288D}"/>
              </a:ext>
            </a:extLst>
          </p:cNvPr>
          <p:cNvSpPr/>
          <p:nvPr/>
        </p:nvSpPr>
        <p:spPr>
          <a:xfrm>
            <a:off x="2537298" y="5494812"/>
            <a:ext cx="834272" cy="672517"/>
          </a:xfrm>
          <a:prstGeom prst="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ea typeface="+mn-ea"/>
                <a:cs typeface="+mn-cs"/>
              </a:rPr>
              <a:t>NU</a:t>
            </a:r>
            <a:endParaRPr kumimoji="0" lang="sv-SE" sz="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0095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3000"/>
                                        <p:tgtEl>
                                          <p:spTgt spid="6"/>
                                        </p:tgtEl>
                                        <p:attrNameLst>
                                          <p:attrName>ppt_w</p:attrName>
                                        </p:attrNameLst>
                                      </p:cBhvr>
                                      <p:tavLst>
                                        <p:tav tm="0">
                                          <p:val>
                                            <p:strVal val="ppt_w"/>
                                          </p:val>
                                        </p:tav>
                                        <p:tav tm="100000">
                                          <p:val>
                                            <p:fltVal val="0"/>
                                          </p:val>
                                        </p:tav>
                                      </p:tavLst>
                                    </p:anim>
                                    <p:anim calcmode="lin" valueType="num">
                                      <p:cBhvr>
                                        <p:cTn id="7" dur="3000"/>
                                        <p:tgtEl>
                                          <p:spTgt spid="6"/>
                                        </p:tgtEl>
                                        <p:attrNameLst>
                                          <p:attrName>ppt_h</p:attrName>
                                        </p:attrNameLst>
                                      </p:cBhvr>
                                      <p:tavLst>
                                        <p:tav tm="0">
                                          <p:val>
                                            <p:strVal val="ppt_h"/>
                                          </p:val>
                                        </p:tav>
                                        <p:tav tm="100000">
                                          <p:val>
                                            <p:fltVal val="0"/>
                                          </p:val>
                                        </p:tav>
                                      </p:tavLst>
                                    </p:anim>
                                    <p:anim calcmode="lin" valueType="num">
                                      <p:cBhvr>
                                        <p:cTn id="8" dur="3000"/>
                                        <p:tgtEl>
                                          <p:spTgt spid="6"/>
                                        </p:tgtEl>
                                        <p:attrNameLst>
                                          <p:attrName>style.rotation</p:attrName>
                                        </p:attrNameLst>
                                      </p:cBhvr>
                                      <p:tavLst>
                                        <p:tav tm="0">
                                          <p:val>
                                            <p:fltVal val="0"/>
                                          </p:val>
                                        </p:tav>
                                        <p:tav tm="100000">
                                          <p:val>
                                            <p:fltVal val="90"/>
                                          </p:val>
                                        </p:tav>
                                      </p:tavLst>
                                    </p:anim>
                                    <p:animEffect transition="out" filter="fade">
                                      <p:cBhvr>
                                        <p:cTn id="9" dur="3000"/>
                                        <p:tgtEl>
                                          <p:spTgt spid="6"/>
                                        </p:tgtEl>
                                      </p:cBhvr>
                                    </p:animEffect>
                                    <p:set>
                                      <p:cBhvr>
                                        <p:cTn id="10"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Höger 149"/>
          <p:cNvSpPr/>
          <p:nvPr/>
        </p:nvSpPr>
        <p:spPr>
          <a:xfrm>
            <a:off x="6463942" y="3350037"/>
            <a:ext cx="4403632"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Stöd</a:t>
            </a:r>
          </a:p>
        </p:txBody>
      </p:sp>
      <p:sp>
        <p:nvSpPr>
          <p:cNvPr id="163" name="Höger 162"/>
          <p:cNvSpPr/>
          <p:nvPr/>
        </p:nvSpPr>
        <p:spPr>
          <a:xfrm>
            <a:off x="4865723" y="4015598"/>
            <a:ext cx="6001850"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Stöd</a:t>
            </a:r>
          </a:p>
        </p:txBody>
      </p:sp>
      <p:sp>
        <p:nvSpPr>
          <p:cNvPr id="161" name="Höger 160"/>
          <p:cNvSpPr/>
          <p:nvPr/>
        </p:nvSpPr>
        <p:spPr>
          <a:xfrm>
            <a:off x="4865723" y="3713237"/>
            <a:ext cx="6001850"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Praktiska förberedelser i verksamheterna</a:t>
            </a:r>
          </a:p>
        </p:txBody>
      </p:sp>
      <p:sp>
        <p:nvSpPr>
          <p:cNvPr id="2" name="Rubrik 1"/>
          <p:cNvSpPr>
            <a:spLocks noGrp="1"/>
          </p:cNvSpPr>
          <p:nvPr>
            <p:ph type="title"/>
          </p:nvPr>
        </p:nvSpPr>
        <p:spPr>
          <a:xfrm>
            <a:off x="533451" y="397594"/>
            <a:ext cx="11259556" cy="428625"/>
          </a:xfrm>
        </p:spPr>
        <p:txBody>
          <a:bodyPr/>
          <a:lstStyle/>
          <a:p>
            <a:r>
              <a:rPr lang="sv-SE" sz="2800"/>
              <a:t>Ett regionalt samarbete inom flera olika områden</a:t>
            </a:r>
            <a:endParaRPr lang="sv-SE" sz="2800">
              <a:solidFill>
                <a:srgbClr val="FF0000"/>
              </a:solidFill>
            </a:endParaRPr>
          </a:p>
        </p:txBody>
      </p:sp>
      <p:sp>
        <p:nvSpPr>
          <p:cNvPr id="5" name="OTLSHAPE_TB_00000000000000000000000000000000_ScaleContainer"/>
          <p:cNvSpPr/>
          <p:nvPr>
            <p:custDataLst>
              <p:tags r:id="rId1"/>
            </p:custDataLst>
          </p:nvPr>
        </p:nvSpPr>
        <p:spPr bwMode="auto">
          <a:xfrm>
            <a:off x="375034" y="1074084"/>
            <a:ext cx="10492540" cy="384175"/>
          </a:xfrm>
          <a:prstGeom prst="rect">
            <a:avLst/>
          </a:prstGeom>
          <a:solidFill>
            <a:schemeClr val="accent1"/>
          </a:solidFill>
          <a:ln w="12700" cap="flat" cmpd="sng" algn="ctr">
            <a:no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1400" b="0" i="0" u="none" strike="noStrike" kern="0" cap="none" spc="0" normalizeH="0" baseline="0" noProof="0">
              <a:ln>
                <a:noFill/>
              </a:ln>
              <a:solidFill>
                <a:srgbClr val="FFFFFF"/>
              </a:solidFill>
              <a:effectLst/>
              <a:uLnTx/>
              <a:uFillTx/>
              <a:ea typeface="ヒラギノ角ゴ Pro W3" charset="-128"/>
              <a:cs typeface="Arial" panose="020B0604020202020204" pitchFamily="34" charset="0"/>
            </a:endParaRPr>
          </a:p>
        </p:txBody>
      </p:sp>
      <p:sp>
        <p:nvSpPr>
          <p:cNvPr id="6" name="textruta 5"/>
          <p:cNvSpPr txBox="1"/>
          <p:nvPr/>
        </p:nvSpPr>
        <p:spPr>
          <a:xfrm>
            <a:off x="368338" y="1076449"/>
            <a:ext cx="2062238" cy="385200"/>
          </a:xfrm>
          <a:prstGeom prst="rect">
            <a:avLst/>
          </a:prstGeom>
          <a:solidFill>
            <a:schemeClr val="accent1">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0" cap="none" spc="0" normalizeH="0" baseline="0" noProof="0">
              <a:ln>
                <a:noFill/>
              </a:ln>
              <a:solidFill>
                <a:srgbClr val="000000"/>
              </a:solidFill>
              <a:effectLst/>
              <a:uLnTx/>
              <a:uFillTx/>
              <a:ea typeface="ヒラギノ角ゴ Pro W3" charset="-128"/>
              <a:cs typeface="+mn-cs"/>
            </a:endParaRPr>
          </a:p>
        </p:txBody>
      </p:sp>
      <p:sp>
        <p:nvSpPr>
          <p:cNvPr id="9" name="OTLSHAPE_TB_00000000000000000000000000000000_TimescaleInterval1"/>
          <p:cNvSpPr txBox="1"/>
          <p:nvPr>
            <p:custDataLst>
              <p:tags r:id="rId2"/>
            </p:custDataLst>
          </p:nvPr>
        </p:nvSpPr>
        <p:spPr bwMode="auto">
          <a:xfrm>
            <a:off x="1886033" y="1177272"/>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61B9BD">
                    <a:lumMod val="75000"/>
                  </a:srgbClr>
                </a:solidFill>
                <a:effectLst/>
                <a:uLnTx/>
                <a:uFillTx/>
                <a:ea typeface="ヒラギノ角ゴ Pro W3" charset="-128"/>
                <a:cs typeface="Arial" panose="020B0604020202020204" pitchFamily="34" charset="0"/>
              </a:rPr>
              <a:t>2018</a:t>
            </a:r>
          </a:p>
        </p:txBody>
      </p:sp>
      <p:cxnSp>
        <p:nvCxnSpPr>
          <p:cNvPr id="10" name="OTLSHAPE_TB_00000000000000000000000000000000_Separator1"/>
          <p:cNvCxnSpPr>
            <a:cxnSpLocks noChangeShapeType="1"/>
          </p:cNvCxnSpPr>
          <p:nvPr>
            <p:custDataLst>
              <p:tags r:id="rId3"/>
            </p:custDataLst>
          </p:nvPr>
        </p:nvCxnSpPr>
        <p:spPr bwMode="auto">
          <a:xfrm>
            <a:off x="2854045"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1" name="OTLSHAPE_TB_00000000000000000000000000000000_TimescaleInterval2"/>
          <p:cNvSpPr txBox="1"/>
          <p:nvPr>
            <p:custDataLst>
              <p:tags r:id="rId4"/>
            </p:custDataLst>
          </p:nvPr>
        </p:nvSpPr>
        <p:spPr bwMode="auto">
          <a:xfrm>
            <a:off x="2890840" y="1177272"/>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2019</a:t>
            </a:r>
          </a:p>
        </p:txBody>
      </p:sp>
      <p:cxnSp>
        <p:nvCxnSpPr>
          <p:cNvPr id="12" name="OTLSHAPE_TB_00000000000000000000000000000000_Separator2"/>
          <p:cNvCxnSpPr>
            <a:cxnSpLocks noChangeShapeType="1"/>
          </p:cNvCxnSpPr>
          <p:nvPr>
            <p:custDataLst>
              <p:tags r:id="rId5"/>
            </p:custDataLst>
          </p:nvPr>
        </p:nvCxnSpPr>
        <p:spPr bwMode="auto">
          <a:xfrm>
            <a:off x="3858879"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3" name="OTLSHAPE_TB_00000000000000000000000000000000_TimescaleInterval3"/>
          <p:cNvSpPr txBox="1"/>
          <p:nvPr>
            <p:custDataLst>
              <p:tags r:id="rId6"/>
            </p:custDataLst>
          </p:nvPr>
        </p:nvSpPr>
        <p:spPr bwMode="auto">
          <a:xfrm>
            <a:off x="3894679" y="1177272"/>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2020</a:t>
            </a:r>
          </a:p>
        </p:txBody>
      </p:sp>
      <p:cxnSp>
        <p:nvCxnSpPr>
          <p:cNvPr id="14" name="OTLSHAPE_TB_00000000000000000000000000000000_Separator3"/>
          <p:cNvCxnSpPr>
            <a:cxnSpLocks noChangeShapeType="1"/>
          </p:cNvCxnSpPr>
          <p:nvPr>
            <p:custDataLst>
              <p:tags r:id="rId7"/>
            </p:custDataLst>
          </p:nvPr>
        </p:nvCxnSpPr>
        <p:spPr bwMode="auto">
          <a:xfrm>
            <a:off x="4865723"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5" name="OTLSHAPE_TB_00000000000000000000000000000000_TimescaleInterval4"/>
          <p:cNvSpPr txBox="1"/>
          <p:nvPr>
            <p:custDataLst>
              <p:tags r:id="rId8"/>
            </p:custDataLst>
          </p:nvPr>
        </p:nvSpPr>
        <p:spPr bwMode="auto">
          <a:xfrm>
            <a:off x="4901422" y="1177272"/>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2021</a:t>
            </a:r>
          </a:p>
        </p:txBody>
      </p:sp>
      <p:cxnSp>
        <p:nvCxnSpPr>
          <p:cNvPr id="16" name="OTLSHAPE_TB_00000000000000000000000000000000_Separator4"/>
          <p:cNvCxnSpPr>
            <a:cxnSpLocks noChangeShapeType="1"/>
          </p:cNvCxnSpPr>
          <p:nvPr>
            <p:custDataLst>
              <p:tags r:id="rId9"/>
            </p:custDataLst>
          </p:nvPr>
        </p:nvCxnSpPr>
        <p:spPr bwMode="auto">
          <a:xfrm>
            <a:off x="5870557"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7" name="OTLSHAPE_TB_00000000000000000000000000000000_TimescaleInterval5"/>
          <p:cNvSpPr txBox="1"/>
          <p:nvPr>
            <p:custDataLst>
              <p:tags r:id="rId10"/>
            </p:custDataLst>
          </p:nvPr>
        </p:nvSpPr>
        <p:spPr bwMode="auto">
          <a:xfrm>
            <a:off x="5907196"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2022</a:t>
            </a:r>
          </a:p>
        </p:txBody>
      </p:sp>
      <p:cxnSp>
        <p:nvCxnSpPr>
          <p:cNvPr id="18" name="OTLSHAPE_TB_00000000000000000000000000000000_Separator5"/>
          <p:cNvCxnSpPr>
            <a:cxnSpLocks noChangeShapeType="1"/>
          </p:cNvCxnSpPr>
          <p:nvPr>
            <p:custDataLst>
              <p:tags r:id="rId11"/>
            </p:custDataLst>
          </p:nvPr>
        </p:nvCxnSpPr>
        <p:spPr bwMode="auto">
          <a:xfrm>
            <a:off x="6874386"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9" name="OTLSHAPE_TB_00000000000000000000000000000000_TimescaleInterval6"/>
          <p:cNvSpPr txBox="1"/>
          <p:nvPr>
            <p:custDataLst>
              <p:tags r:id="rId12"/>
            </p:custDataLst>
          </p:nvPr>
        </p:nvSpPr>
        <p:spPr bwMode="auto">
          <a:xfrm>
            <a:off x="6911035"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2023</a:t>
            </a:r>
          </a:p>
        </p:txBody>
      </p:sp>
      <p:sp>
        <p:nvSpPr>
          <p:cNvPr id="24" name="OTLSHAPE_TB_00000000000000000000000000000000_TimescaleInterval1"/>
          <p:cNvSpPr txBox="1"/>
          <p:nvPr>
            <p:custDataLst>
              <p:tags r:id="rId13"/>
            </p:custDataLst>
          </p:nvPr>
        </p:nvSpPr>
        <p:spPr bwMode="auto">
          <a:xfrm>
            <a:off x="874586" y="1177272"/>
            <a:ext cx="175212"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61B9BD">
                    <a:lumMod val="75000"/>
                  </a:srgbClr>
                </a:solidFill>
                <a:effectLst/>
                <a:uLnTx/>
                <a:uFillTx/>
                <a:ea typeface="ヒラギノ角ゴ Pro W3" charset="-128"/>
                <a:cs typeface="Arial" panose="020B0604020202020204" pitchFamily="34" charset="0"/>
              </a:rPr>
              <a:t>2017</a:t>
            </a:r>
          </a:p>
        </p:txBody>
      </p:sp>
      <p:cxnSp>
        <p:nvCxnSpPr>
          <p:cNvPr id="25" name="OTLSHAPE_TB_00000000000000000000000000000000_Separator1"/>
          <p:cNvCxnSpPr>
            <a:cxnSpLocks noChangeShapeType="1"/>
          </p:cNvCxnSpPr>
          <p:nvPr>
            <p:custDataLst>
              <p:tags r:id="rId14"/>
            </p:custDataLst>
          </p:nvPr>
        </p:nvCxnSpPr>
        <p:spPr bwMode="auto">
          <a:xfrm>
            <a:off x="1842597" y="1141796"/>
            <a:ext cx="0" cy="270891"/>
          </a:xfrm>
          <a:prstGeom prst="line">
            <a:avLst/>
          </a:prstGeom>
          <a:noFill/>
          <a:ln w="6350" algn="ctr">
            <a:solidFill>
              <a:srgbClr val="3D9378"/>
            </a:solidFill>
            <a:miter lim="800000"/>
            <a:headEnd/>
            <a:tailEnd/>
          </a:ln>
          <a:extLst>
            <a:ext uri="{909E8E84-426E-40DD-AFC4-6F175D3DCCD1}">
              <a14:hiddenFill xmlns:a14="http://schemas.microsoft.com/office/drawing/2010/main">
                <a:noFill/>
              </a14:hiddenFill>
            </a:ext>
          </a:extLst>
        </p:spPr>
      </p:cxnSp>
      <p:cxnSp>
        <p:nvCxnSpPr>
          <p:cNvPr id="65" name="OTLSHAPE_TB_00000000000000000000000000000000_Separator1"/>
          <p:cNvCxnSpPr>
            <a:cxnSpLocks noChangeShapeType="1"/>
          </p:cNvCxnSpPr>
          <p:nvPr>
            <p:custDataLst>
              <p:tags r:id="rId15"/>
            </p:custDataLst>
          </p:nvPr>
        </p:nvCxnSpPr>
        <p:spPr bwMode="auto">
          <a:xfrm>
            <a:off x="833915" y="1141796"/>
            <a:ext cx="0" cy="270891"/>
          </a:xfrm>
          <a:prstGeom prst="line">
            <a:avLst/>
          </a:prstGeom>
          <a:noFill/>
          <a:ln w="6350" algn="ctr">
            <a:solidFill>
              <a:srgbClr val="3D9378"/>
            </a:solidFill>
            <a:miter lim="800000"/>
            <a:headEnd/>
            <a:tailEnd/>
          </a:ln>
          <a:extLst>
            <a:ext uri="{909E8E84-426E-40DD-AFC4-6F175D3DCCD1}">
              <a14:hiddenFill xmlns:a14="http://schemas.microsoft.com/office/drawing/2010/main">
                <a:noFill/>
              </a14:hiddenFill>
            </a:ext>
          </a:extLst>
        </p:spPr>
      </p:cxnSp>
      <p:cxnSp>
        <p:nvCxnSpPr>
          <p:cNvPr id="92" name="OTLSHAPE_TB_00000000000000000000000000000000_Separator5"/>
          <p:cNvCxnSpPr>
            <a:cxnSpLocks noChangeShapeType="1"/>
          </p:cNvCxnSpPr>
          <p:nvPr>
            <p:custDataLst>
              <p:tags r:id="rId16"/>
            </p:custDataLst>
          </p:nvPr>
        </p:nvCxnSpPr>
        <p:spPr bwMode="auto">
          <a:xfrm>
            <a:off x="7873302"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93" name="OTLSHAPE_TB_00000000000000000000000000000000_TimescaleInterval6"/>
          <p:cNvSpPr txBox="1"/>
          <p:nvPr>
            <p:custDataLst>
              <p:tags r:id="rId17"/>
            </p:custDataLst>
          </p:nvPr>
        </p:nvSpPr>
        <p:spPr bwMode="auto">
          <a:xfrm>
            <a:off x="7916401"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2024</a:t>
            </a:r>
          </a:p>
        </p:txBody>
      </p:sp>
      <p:sp>
        <p:nvSpPr>
          <p:cNvPr id="78" name="OTLSHAPE_TB_00000000000000000000000000000000_TimescaleInterval6"/>
          <p:cNvSpPr txBox="1"/>
          <p:nvPr>
            <p:custDataLst>
              <p:tags r:id="rId18"/>
            </p:custDataLst>
          </p:nvPr>
        </p:nvSpPr>
        <p:spPr bwMode="auto">
          <a:xfrm>
            <a:off x="7916414"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a:t>
            </a:r>
          </a:p>
        </p:txBody>
      </p:sp>
      <p:cxnSp>
        <p:nvCxnSpPr>
          <p:cNvPr id="79" name="OTLSHAPE_TB_00000000000000000000000000000000_Separator5"/>
          <p:cNvCxnSpPr>
            <a:cxnSpLocks noChangeShapeType="1"/>
          </p:cNvCxnSpPr>
          <p:nvPr>
            <p:custDataLst>
              <p:tags r:id="rId19"/>
            </p:custDataLst>
          </p:nvPr>
        </p:nvCxnSpPr>
        <p:spPr bwMode="auto">
          <a:xfrm>
            <a:off x="8878681"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80" name="OTLSHAPE_TB_00000000000000000000000000000000_TimescaleInterval6"/>
          <p:cNvSpPr txBox="1"/>
          <p:nvPr>
            <p:custDataLst>
              <p:tags r:id="rId20"/>
            </p:custDataLst>
          </p:nvPr>
        </p:nvSpPr>
        <p:spPr bwMode="auto">
          <a:xfrm>
            <a:off x="8921780"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2025</a:t>
            </a:r>
          </a:p>
        </p:txBody>
      </p:sp>
      <p:sp>
        <p:nvSpPr>
          <p:cNvPr id="88" name="OTLSHAPE_TB_00000000000000000000000000000000_TimescaleInterval6"/>
          <p:cNvSpPr txBox="1"/>
          <p:nvPr>
            <p:custDataLst>
              <p:tags r:id="rId21"/>
            </p:custDataLst>
          </p:nvPr>
        </p:nvSpPr>
        <p:spPr bwMode="auto">
          <a:xfrm>
            <a:off x="8919656"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a:t>
            </a:r>
          </a:p>
        </p:txBody>
      </p:sp>
      <p:cxnSp>
        <p:nvCxnSpPr>
          <p:cNvPr id="89" name="OTLSHAPE_TB_00000000000000000000000000000000_Separator5"/>
          <p:cNvCxnSpPr>
            <a:cxnSpLocks noChangeShapeType="1"/>
          </p:cNvCxnSpPr>
          <p:nvPr>
            <p:custDataLst>
              <p:tags r:id="rId22"/>
            </p:custDataLst>
          </p:nvPr>
        </p:nvCxnSpPr>
        <p:spPr bwMode="auto">
          <a:xfrm>
            <a:off x="9881923" y="1141796"/>
            <a:ext cx="0" cy="270891"/>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90" name="OTLSHAPE_TB_00000000000000000000000000000000_TimescaleInterval6"/>
          <p:cNvSpPr txBox="1"/>
          <p:nvPr>
            <p:custDataLst>
              <p:tags r:id="rId23"/>
            </p:custDataLst>
          </p:nvPr>
        </p:nvSpPr>
        <p:spPr bwMode="auto">
          <a:xfrm>
            <a:off x="9925022" y="1177272"/>
            <a:ext cx="174244" cy="200025"/>
          </a:xfrm>
          <a:prstGeom prst="rect">
            <a:avLst/>
          </a:prstGeom>
          <a:noFill/>
          <a:ln>
            <a:noFill/>
          </a:ln>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400" b="0" i="0" u="none" strike="noStrike" kern="0" cap="none" spc="-20" normalizeH="0" baseline="0" noProof="0">
                <a:ln>
                  <a:noFill/>
                </a:ln>
                <a:solidFill>
                  <a:srgbClr val="FFFFFF"/>
                </a:solidFill>
                <a:effectLst/>
                <a:uLnTx/>
                <a:uFillTx/>
                <a:ea typeface="ヒラギノ角ゴ Pro W3" charset="-128"/>
                <a:cs typeface="Arial" panose="020B0604020202020204" pitchFamily="34" charset="0"/>
              </a:rPr>
              <a:t>2026</a:t>
            </a:r>
          </a:p>
        </p:txBody>
      </p:sp>
      <p:sp>
        <p:nvSpPr>
          <p:cNvPr id="32" name="Höger 31"/>
          <p:cNvSpPr/>
          <p:nvPr/>
        </p:nvSpPr>
        <p:spPr>
          <a:xfrm>
            <a:off x="2430576" y="5109370"/>
            <a:ext cx="6448106"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Utveckling/anpassning av systemet, nya arbetssätt</a:t>
            </a:r>
          </a:p>
        </p:txBody>
      </p:sp>
      <p:sp>
        <p:nvSpPr>
          <p:cNvPr id="151" name="Höger 150"/>
          <p:cNvSpPr/>
          <p:nvPr/>
        </p:nvSpPr>
        <p:spPr>
          <a:xfrm>
            <a:off x="391051" y="5799572"/>
            <a:ext cx="2039526"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Upphandling</a:t>
            </a:r>
          </a:p>
        </p:txBody>
      </p:sp>
      <p:sp>
        <p:nvSpPr>
          <p:cNvPr id="155" name="Höger 154"/>
          <p:cNvSpPr/>
          <p:nvPr/>
        </p:nvSpPr>
        <p:spPr>
          <a:xfrm>
            <a:off x="391051" y="1936439"/>
            <a:ext cx="516347" cy="371118"/>
          </a:xfrm>
          <a:prstGeom prst="rightArrow">
            <a:avLst>
              <a:gd name="adj1" fmla="val 10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bg1"/>
              </a:solidFill>
            </a:endParaRPr>
          </a:p>
        </p:txBody>
      </p:sp>
      <p:sp>
        <p:nvSpPr>
          <p:cNvPr id="156" name="Höger 155"/>
          <p:cNvSpPr/>
          <p:nvPr/>
        </p:nvSpPr>
        <p:spPr>
          <a:xfrm>
            <a:off x="2430575" y="4698701"/>
            <a:ext cx="8436998"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Planering av utrullning och driftstart, stöd</a:t>
            </a:r>
          </a:p>
        </p:txBody>
      </p:sp>
      <p:sp>
        <p:nvSpPr>
          <p:cNvPr id="158" name="Höger 157"/>
          <p:cNvSpPr/>
          <p:nvPr/>
        </p:nvSpPr>
        <p:spPr>
          <a:xfrm>
            <a:off x="9074183" y="2231592"/>
            <a:ext cx="1793390"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Driftstart</a:t>
            </a:r>
          </a:p>
        </p:txBody>
      </p:sp>
      <p:sp>
        <p:nvSpPr>
          <p:cNvPr id="159" name="Höger 158"/>
          <p:cNvSpPr/>
          <p:nvPr/>
        </p:nvSpPr>
        <p:spPr>
          <a:xfrm>
            <a:off x="9074183" y="1628791"/>
            <a:ext cx="1793390"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Mottagande</a:t>
            </a:r>
          </a:p>
        </p:txBody>
      </p:sp>
      <p:sp>
        <p:nvSpPr>
          <p:cNvPr id="160" name="Höger 159"/>
          <p:cNvSpPr/>
          <p:nvPr/>
        </p:nvSpPr>
        <p:spPr>
          <a:xfrm>
            <a:off x="9074183" y="1926007"/>
            <a:ext cx="1793390"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Samexistens</a:t>
            </a:r>
          </a:p>
        </p:txBody>
      </p:sp>
      <p:sp>
        <p:nvSpPr>
          <p:cNvPr id="162" name="Höger 161"/>
          <p:cNvSpPr/>
          <p:nvPr/>
        </p:nvSpPr>
        <p:spPr>
          <a:xfrm>
            <a:off x="2430576" y="4396628"/>
            <a:ext cx="8436998"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Planering av utrullning och driftstart</a:t>
            </a:r>
          </a:p>
        </p:txBody>
      </p:sp>
      <p:sp>
        <p:nvSpPr>
          <p:cNvPr id="164" name="Höger 163"/>
          <p:cNvSpPr/>
          <p:nvPr/>
        </p:nvSpPr>
        <p:spPr>
          <a:xfrm>
            <a:off x="6463942" y="3051408"/>
            <a:ext cx="4403632"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Förändringsledning</a:t>
            </a:r>
          </a:p>
        </p:txBody>
      </p:sp>
      <p:sp>
        <p:nvSpPr>
          <p:cNvPr id="165" name="Höger 164"/>
          <p:cNvSpPr/>
          <p:nvPr/>
        </p:nvSpPr>
        <p:spPr>
          <a:xfrm>
            <a:off x="6463942" y="2661679"/>
            <a:ext cx="4403632"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Utbildning</a:t>
            </a:r>
          </a:p>
        </p:txBody>
      </p:sp>
      <p:sp>
        <p:nvSpPr>
          <p:cNvPr id="3" name="textruta 2"/>
          <p:cNvSpPr txBox="1"/>
          <p:nvPr/>
        </p:nvSpPr>
        <p:spPr>
          <a:xfrm>
            <a:off x="948896" y="1918673"/>
            <a:ext cx="2233246" cy="338554"/>
          </a:xfrm>
          <a:prstGeom prst="rect">
            <a:avLst/>
          </a:prstGeom>
          <a:noFill/>
        </p:spPr>
        <p:txBody>
          <a:bodyPr wrap="square" rtlCol="0">
            <a:spAutoFit/>
          </a:bodyPr>
          <a:lstStyle/>
          <a:p>
            <a:r>
              <a:rPr lang="sv-SE" sz="1600"/>
              <a:t>Verksamheter</a:t>
            </a:r>
          </a:p>
        </p:txBody>
      </p:sp>
      <p:sp>
        <p:nvSpPr>
          <p:cNvPr id="43" name="textruta 42"/>
          <p:cNvSpPr txBox="1"/>
          <p:nvPr/>
        </p:nvSpPr>
        <p:spPr>
          <a:xfrm>
            <a:off x="948896" y="2425140"/>
            <a:ext cx="2233246" cy="338554"/>
          </a:xfrm>
          <a:prstGeom prst="rect">
            <a:avLst/>
          </a:prstGeom>
          <a:noFill/>
        </p:spPr>
        <p:txBody>
          <a:bodyPr wrap="square" rtlCol="0">
            <a:spAutoFit/>
          </a:bodyPr>
          <a:lstStyle/>
          <a:p>
            <a:r>
              <a:rPr lang="sv-SE" sz="1600"/>
              <a:t>SDV-programmet</a:t>
            </a:r>
          </a:p>
        </p:txBody>
      </p:sp>
      <p:sp>
        <p:nvSpPr>
          <p:cNvPr id="45" name="Höger 44"/>
          <p:cNvSpPr/>
          <p:nvPr/>
        </p:nvSpPr>
        <p:spPr>
          <a:xfrm>
            <a:off x="391051" y="2398301"/>
            <a:ext cx="516347" cy="371118"/>
          </a:xfrm>
          <a:prstGeom prst="rightArrow">
            <a:avLst>
              <a:gd name="adj1" fmla="val 100000"/>
              <a:gd name="adj2"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solidFill>
                <a:schemeClr val="tx2"/>
              </a:solidFill>
            </a:endParaRPr>
          </a:p>
        </p:txBody>
      </p:sp>
      <p:sp>
        <p:nvSpPr>
          <p:cNvPr id="46" name="Höger 45"/>
          <p:cNvSpPr/>
          <p:nvPr/>
        </p:nvSpPr>
        <p:spPr>
          <a:xfrm>
            <a:off x="2430575" y="5797728"/>
            <a:ext cx="8456715" cy="300904"/>
          </a:xfrm>
          <a:prstGeom prst="rightArrow">
            <a:avLst>
              <a:gd name="adj1" fmla="val 10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bg1"/>
                </a:solidFill>
              </a:rPr>
              <a:t>Tillsättning av resurser i SDV-programmet</a:t>
            </a:r>
          </a:p>
        </p:txBody>
      </p:sp>
      <p:sp>
        <p:nvSpPr>
          <p:cNvPr id="47" name="Höger 46"/>
          <p:cNvSpPr/>
          <p:nvPr/>
        </p:nvSpPr>
        <p:spPr>
          <a:xfrm>
            <a:off x="2430576" y="5417624"/>
            <a:ext cx="6448106" cy="300904"/>
          </a:xfrm>
          <a:prstGeom prst="rightArrow">
            <a:avLst>
              <a:gd name="adj1" fmla="val 100000"/>
              <a:gd name="adj2" fmla="val 500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chemeClr val="tx1"/>
                </a:solidFill>
              </a:rPr>
              <a:t>Tekniska förutsättningar</a:t>
            </a:r>
          </a:p>
        </p:txBody>
      </p:sp>
    </p:spTree>
    <p:extLst>
      <p:ext uri="{BB962C8B-B14F-4D97-AF65-F5344CB8AC3E}">
        <p14:creationId xmlns:p14="http://schemas.microsoft.com/office/powerpoint/2010/main" val="176289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gräs, skylt, väg&#10;&#10;Automatiskt genererad beskrivning">
            <a:hlinkClick r:id="rId3"/>
            <a:extLst>
              <a:ext uri="{FF2B5EF4-FFF2-40B4-BE49-F238E27FC236}">
                <a16:creationId xmlns:a16="http://schemas.microsoft.com/office/drawing/2014/main" id="{DB6F0E0C-A1E4-ABBB-CEAA-AE210FDCFD3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22" b="1122"/>
          <a:stretch>
            <a:fillRect/>
          </a:stretch>
        </p:blipFill>
        <p:spPr/>
      </p:pic>
      <p:sp>
        <p:nvSpPr>
          <p:cNvPr id="8" name="Title 2">
            <a:extLst>
              <a:ext uri="{FF2B5EF4-FFF2-40B4-BE49-F238E27FC236}">
                <a16:creationId xmlns:a16="http://schemas.microsoft.com/office/drawing/2014/main" id="{00A754EC-D2BA-97CE-9547-5EC5FEB9FAAB}"/>
              </a:ext>
            </a:extLst>
          </p:cNvPr>
          <p:cNvSpPr txBox="1">
            <a:spLocks/>
          </p:cNvSpPr>
          <p:nvPr/>
        </p:nvSpPr>
        <p:spPr>
          <a:xfrm>
            <a:off x="197475" y="5072449"/>
            <a:ext cx="10972800" cy="114300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4000" b="1" kern="1200">
                <a:solidFill>
                  <a:schemeClr val="tx1"/>
                </a:solidFill>
                <a:latin typeface="+mj-lt"/>
                <a:ea typeface="+mj-ea"/>
                <a:cs typeface="+mj-cs"/>
              </a:defRPr>
            </a:lvl1pPr>
          </a:lstStyle>
          <a:p>
            <a:r>
              <a:rPr lang="en-US" sz="2000">
                <a:solidFill>
                  <a:schemeClr val="bg1"/>
                </a:solidFill>
              </a:rPr>
              <a:t>FILM</a:t>
            </a:r>
            <a:r>
              <a:rPr lang="en-US" sz="2000"/>
              <a:t>  </a:t>
            </a:r>
            <a:br>
              <a:rPr lang="en-US" sz="2000"/>
            </a:br>
            <a:r>
              <a:rPr lang="en-US" sz="2000" b="0" err="1">
                <a:solidFill>
                  <a:schemeClr val="bg1"/>
                </a:solidFill>
              </a:rPr>
              <a:t>Förändringarna</a:t>
            </a:r>
            <a:r>
              <a:rPr lang="en-US" sz="2000" b="0">
                <a:solidFill>
                  <a:schemeClr val="bg1"/>
                </a:solidFill>
              </a:rPr>
              <a:t> med SDV om – de </a:t>
            </a:r>
            <a:r>
              <a:rPr lang="en-US" sz="2000" b="0" err="1">
                <a:solidFill>
                  <a:schemeClr val="bg1"/>
                </a:solidFill>
              </a:rPr>
              <a:t>nya</a:t>
            </a:r>
            <a:r>
              <a:rPr lang="en-US" sz="2000" b="0">
                <a:solidFill>
                  <a:schemeClr val="bg1"/>
                </a:solidFill>
              </a:rPr>
              <a:t> </a:t>
            </a:r>
            <a:r>
              <a:rPr lang="en-US" sz="2000" b="0" err="1">
                <a:solidFill>
                  <a:schemeClr val="bg1"/>
                </a:solidFill>
              </a:rPr>
              <a:t>arbetssätten</a:t>
            </a:r>
            <a:r>
              <a:rPr lang="en-US" sz="2000" b="0">
                <a:solidFill>
                  <a:schemeClr val="bg1"/>
                </a:solidFill>
              </a:rPr>
              <a:t> i form av de 5 </a:t>
            </a:r>
            <a:r>
              <a:rPr lang="en-US" sz="2000" b="0" err="1">
                <a:solidFill>
                  <a:schemeClr val="bg1"/>
                </a:solidFill>
              </a:rPr>
              <a:t>principerna</a:t>
            </a:r>
            <a:r>
              <a:rPr lang="en-US" sz="2000" b="0">
                <a:solidFill>
                  <a:schemeClr val="bg1"/>
                </a:solidFill>
              </a:rPr>
              <a:t>  06:55 min</a:t>
            </a:r>
            <a:br>
              <a:rPr lang="en-US" sz="2000" b="0" i="1">
                <a:solidFill>
                  <a:schemeClr val="bg1"/>
                </a:solidFill>
              </a:rPr>
            </a:br>
            <a:r>
              <a:rPr lang="en-US" sz="2000" b="0">
                <a:solidFill>
                  <a:schemeClr val="bg1"/>
                </a:solidFill>
              </a:rPr>
              <a:t>(</a:t>
            </a:r>
            <a:r>
              <a:rPr lang="en-US" sz="2000" b="0" err="1">
                <a:solidFill>
                  <a:schemeClr val="bg1"/>
                </a:solidFill>
              </a:rPr>
              <a:t>Tryck</a:t>
            </a:r>
            <a:r>
              <a:rPr lang="en-US" sz="2000" b="0">
                <a:solidFill>
                  <a:schemeClr val="bg1"/>
                </a:solidFill>
              </a:rPr>
              <a:t> </a:t>
            </a:r>
            <a:r>
              <a:rPr lang="en-US" sz="2000" b="0" err="1">
                <a:solidFill>
                  <a:schemeClr val="bg1"/>
                </a:solidFill>
              </a:rPr>
              <a:t>bilden</a:t>
            </a:r>
            <a:r>
              <a:rPr lang="en-US" sz="2000" b="0">
                <a:solidFill>
                  <a:schemeClr val="bg1"/>
                </a:solidFill>
              </a:rPr>
              <a:t> för </a:t>
            </a:r>
            <a:r>
              <a:rPr lang="en-US" sz="2000" b="0" err="1">
                <a:solidFill>
                  <a:schemeClr val="bg1"/>
                </a:solidFill>
              </a:rPr>
              <a:t>att</a:t>
            </a:r>
            <a:r>
              <a:rPr lang="en-US" sz="2000" b="0">
                <a:solidFill>
                  <a:schemeClr val="bg1"/>
                </a:solidFill>
              </a:rPr>
              <a:t> </a:t>
            </a:r>
            <a:r>
              <a:rPr lang="en-US" sz="2000" b="0" err="1">
                <a:solidFill>
                  <a:schemeClr val="bg1"/>
                </a:solidFill>
              </a:rPr>
              <a:t>starta</a:t>
            </a:r>
            <a:r>
              <a:rPr lang="en-US" sz="2000" b="0">
                <a:solidFill>
                  <a:schemeClr val="bg1"/>
                </a:solidFill>
              </a:rPr>
              <a:t>, </a:t>
            </a:r>
            <a:r>
              <a:rPr lang="en-US" sz="2000" b="0" err="1">
                <a:solidFill>
                  <a:schemeClr val="bg1"/>
                </a:solidFill>
              </a:rPr>
              <a:t>tryck</a:t>
            </a:r>
            <a:r>
              <a:rPr lang="en-US" sz="2000" b="0">
                <a:solidFill>
                  <a:schemeClr val="bg1"/>
                </a:solidFill>
              </a:rPr>
              <a:t> </a:t>
            </a:r>
            <a:r>
              <a:rPr lang="en-US" sz="2000" b="0" err="1">
                <a:solidFill>
                  <a:schemeClr val="bg1"/>
                </a:solidFill>
              </a:rPr>
              <a:t>på</a:t>
            </a:r>
            <a:r>
              <a:rPr lang="en-US" sz="2000" b="0">
                <a:solidFill>
                  <a:schemeClr val="bg1"/>
                </a:solidFill>
              </a:rPr>
              <a:t> T för </a:t>
            </a:r>
            <a:r>
              <a:rPr lang="en-US" sz="2000" b="0" err="1">
                <a:solidFill>
                  <a:schemeClr val="bg1"/>
                </a:solidFill>
              </a:rPr>
              <a:t>textad</a:t>
            </a:r>
            <a:r>
              <a:rPr lang="en-US" sz="2000" b="0">
                <a:solidFill>
                  <a:schemeClr val="bg1"/>
                </a:solidFill>
              </a:rPr>
              <a:t> version)</a:t>
            </a:r>
          </a:p>
        </p:txBody>
      </p:sp>
    </p:spTree>
    <p:extLst>
      <p:ext uri="{BB962C8B-B14F-4D97-AF65-F5344CB8AC3E}">
        <p14:creationId xmlns:p14="http://schemas.microsoft.com/office/powerpoint/2010/main" val="3698311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31">
            <a:extLst>
              <a:ext uri="{FF2B5EF4-FFF2-40B4-BE49-F238E27FC236}">
                <a16:creationId xmlns:a16="http://schemas.microsoft.com/office/drawing/2014/main" id="{965A453C-5A36-45D2-99BD-D79812308100}"/>
              </a:ext>
            </a:extLst>
          </p:cNvPr>
          <p:cNvSpPr txBox="1"/>
          <p:nvPr/>
        </p:nvSpPr>
        <p:spPr>
          <a:xfrm rot="5400000">
            <a:off x="4770712" y="-2869003"/>
            <a:ext cx="2536111" cy="11535671"/>
          </a:xfrm>
          <a:prstGeom prst="roundRect">
            <a:avLst>
              <a:gd name="adj" fmla="val 9584"/>
            </a:avLst>
          </a:prstGeom>
          <a:solidFill>
            <a:schemeClr val="accent1">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marR="0" indent="0" algn="ctr" eaLnBrk="0" fontAlgn="base" hangingPunct="0">
              <a:lnSpc>
                <a:spcPct val="100000"/>
              </a:lnSpc>
              <a:spcBef>
                <a:spcPct val="0"/>
              </a:spcBef>
              <a:spcAft>
                <a:spcPct val="0"/>
              </a:spcAft>
              <a:buClrTx/>
              <a:buSzTx/>
              <a:buFontTx/>
              <a:buNone/>
              <a:tabLst/>
              <a:defRPr kumimoji="0" b="0" i="0" u="none" strike="noStrike" cap="none" normalizeH="0" baseline="0">
                <a:ln>
                  <a:noFill/>
                </a:ln>
                <a:effectLst/>
                <a:latin typeface="Arial" charset="0"/>
                <a:ea typeface="ヒラギノ角ゴ Pro W3" pitchFamily="1" charset="-128"/>
              </a:defRPr>
            </a:lvl1pPr>
          </a:lstStyle>
          <a:p>
            <a:endParaRPr lang="sv-SE" sz="1200" b="1">
              <a:solidFill>
                <a:srgbClr val="000000"/>
              </a:solidFill>
            </a:endParaRPr>
          </a:p>
        </p:txBody>
      </p:sp>
      <p:sp>
        <p:nvSpPr>
          <p:cNvPr id="14" name="Rektangel med rundade hörn 13"/>
          <p:cNvSpPr/>
          <p:nvPr/>
        </p:nvSpPr>
        <p:spPr>
          <a:xfrm>
            <a:off x="2398059" y="4342979"/>
            <a:ext cx="7400460" cy="1415048"/>
          </a:xfrm>
          <a:prstGeom prst="roundRect">
            <a:avLst>
              <a:gd name="adj" fmla="val 10495"/>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err="1">
              <a:solidFill>
                <a:schemeClr val="tx1"/>
              </a:solidFill>
            </a:endParaRPr>
          </a:p>
        </p:txBody>
      </p:sp>
      <p:sp>
        <p:nvSpPr>
          <p:cNvPr id="2" name="Title 1">
            <a:extLst>
              <a:ext uri="{FF2B5EF4-FFF2-40B4-BE49-F238E27FC236}">
                <a16:creationId xmlns:a16="http://schemas.microsoft.com/office/drawing/2014/main" id="{16E1E6DE-6AA4-493F-9DE5-20246BF1730A}"/>
              </a:ext>
            </a:extLst>
          </p:cNvPr>
          <p:cNvSpPr>
            <a:spLocks noGrp="1"/>
          </p:cNvSpPr>
          <p:nvPr>
            <p:ph type="title"/>
          </p:nvPr>
        </p:nvSpPr>
        <p:spPr>
          <a:xfrm>
            <a:off x="874713" y="397594"/>
            <a:ext cx="10793827" cy="428625"/>
          </a:xfrm>
        </p:spPr>
        <p:txBody>
          <a:bodyPr/>
          <a:lstStyle/>
          <a:p>
            <a:r>
              <a:rPr lang="sv-SE" sz="2800"/>
              <a:t>Samarbetet mellan mottagande organisationer </a:t>
            </a:r>
            <a:br>
              <a:rPr lang="sv-SE" sz="2800"/>
            </a:br>
            <a:r>
              <a:rPr lang="sv-SE" sz="2800"/>
              <a:t>och SDV-programmet</a:t>
            </a:r>
          </a:p>
        </p:txBody>
      </p:sp>
      <p:sp>
        <p:nvSpPr>
          <p:cNvPr id="8" name="textruta 7"/>
          <p:cNvSpPr txBox="1"/>
          <p:nvPr/>
        </p:nvSpPr>
        <p:spPr>
          <a:xfrm>
            <a:off x="385396" y="3018589"/>
            <a:ext cx="2600318" cy="1015663"/>
          </a:xfrm>
          <a:prstGeom prst="rect">
            <a:avLst/>
          </a:prstGeom>
          <a:noFill/>
        </p:spPr>
        <p:txBody>
          <a:bodyPr wrap="square" rtlCol="0">
            <a:spAutoFit/>
          </a:bodyPr>
          <a:lstStyle/>
          <a:p>
            <a:r>
              <a:rPr lang="sv-SE" sz="1200">
                <a:solidFill>
                  <a:prstClr val="black"/>
                </a:solidFill>
              </a:rPr>
              <a:t>Varje förvaltnings mottagande utrullningsprojekt har en </a:t>
            </a:r>
            <a:br>
              <a:rPr lang="sv-SE" sz="1200">
                <a:solidFill>
                  <a:prstClr val="black"/>
                </a:solidFill>
              </a:rPr>
            </a:br>
            <a:r>
              <a:rPr lang="sv-SE" sz="1200">
                <a:solidFill>
                  <a:prstClr val="black"/>
                </a:solidFill>
              </a:rPr>
              <a:t>förvaltningsrepresentant, </a:t>
            </a:r>
            <a:br>
              <a:rPr lang="sv-SE" sz="1200">
                <a:solidFill>
                  <a:prstClr val="black"/>
                </a:solidFill>
              </a:rPr>
            </a:br>
            <a:r>
              <a:rPr lang="sv-SE" sz="1200">
                <a:solidFill>
                  <a:prstClr val="black"/>
                </a:solidFill>
              </a:rPr>
              <a:t>en huvudprojektledare och ett antal kliniska förändringsledare. </a:t>
            </a:r>
          </a:p>
        </p:txBody>
      </p:sp>
      <p:sp>
        <p:nvSpPr>
          <p:cNvPr id="16" name="textruta 15"/>
          <p:cNvSpPr txBox="1"/>
          <p:nvPr/>
        </p:nvSpPr>
        <p:spPr>
          <a:xfrm>
            <a:off x="3969192" y="4348875"/>
            <a:ext cx="4175887" cy="307777"/>
          </a:xfrm>
          <a:prstGeom prst="rect">
            <a:avLst/>
          </a:prstGeom>
          <a:noFill/>
        </p:spPr>
        <p:txBody>
          <a:bodyPr wrap="none" rtlCol="0">
            <a:spAutoFit/>
          </a:bodyPr>
          <a:lstStyle/>
          <a:p>
            <a:pPr algn="ctr"/>
            <a:r>
              <a:rPr lang="en-US" sz="1400"/>
              <a:t>SDV-PROGRAMMETS UTRULLNINGSPROJEKT</a:t>
            </a:r>
          </a:p>
        </p:txBody>
      </p:sp>
      <p:grpSp>
        <p:nvGrpSpPr>
          <p:cNvPr id="3" name="Grupp 2">
            <a:extLst>
              <a:ext uri="{FF2B5EF4-FFF2-40B4-BE49-F238E27FC236}">
                <a16:creationId xmlns:a16="http://schemas.microsoft.com/office/drawing/2014/main" id="{98DD96EC-80BB-3FEA-E947-DAA1C6FE887A}"/>
              </a:ext>
            </a:extLst>
          </p:cNvPr>
          <p:cNvGrpSpPr/>
          <p:nvPr/>
        </p:nvGrpSpPr>
        <p:grpSpPr>
          <a:xfrm>
            <a:off x="1713978" y="1673050"/>
            <a:ext cx="8842669" cy="1309371"/>
            <a:chOff x="2082533" y="1920145"/>
            <a:chExt cx="7998065" cy="1309371"/>
          </a:xfrm>
        </p:grpSpPr>
        <p:sp>
          <p:nvSpPr>
            <p:cNvPr id="137" name="textruta 136"/>
            <p:cNvSpPr txBox="1"/>
            <p:nvPr/>
          </p:nvSpPr>
          <p:spPr>
            <a:xfrm>
              <a:off x="9665537" y="2509156"/>
              <a:ext cx="203947" cy="182112"/>
            </a:xfrm>
            <a:prstGeom prst="rect">
              <a:avLst/>
            </a:prstGeom>
            <a:noFill/>
          </p:spPr>
          <p:txBody>
            <a:bodyPr wrap="square" rtlCol="0">
              <a:spAutoFit/>
            </a:bodyPr>
            <a:lstStyle/>
            <a:p>
              <a:endParaRPr lang="sv-SE" sz="800">
                <a:solidFill>
                  <a:srgbClr val="000000"/>
                </a:solidFill>
              </a:endParaRPr>
            </a:p>
          </p:txBody>
        </p:sp>
        <p:sp>
          <p:nvSpPr>
            <p:cNvPr id="118" name="Rectangle 25">
              <a:extLst>
                <a:ext uri="{FF2B5EF4-FFF2-40B4-BE49-F238E27FC236}">
                  <a16:creationId xmlns:a16="http://schemas.microsoft.com/office/drawing/2014/main" id="{8E5689D2-2A44-409D-8858-827104DFE08A}"/>
                </a:ext>
              </a:extLst>
            </p:cNvPr>
            <p:cNvSpPr/>
            <p:nvPr/>
          </p:nvSpPr>
          <p:spPr bwMode="auto">
            <a:xfrm>
              <a:off x="2082533"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Primär-vården</a:t>
              </a:r>
            </a:p>
          </p:txBody>
        </p:sp>
        <p:sp>
          <p:nvSpPr>
            <p:cNvPr id="121" name="Rectangle 28">
              <a:extLst>
                <a:ext uri="{FF2B5EF4-FFF2-40B4-BE49-F238E27FC236}">
                  <a16:creationId xmlns:a16="http://schemas.microsoft.com/office/drawing/2014/main" id="{366B7A96-B33E-4351-A407-2F57D878543B}"/>
                </a:ext>
              </a:extLst>
            </p:cNvPr>
            <p:cNvSpPr/>
            <p:nvPr/>
          </p:nvSpPr>
          <p:spPr bwMode="auto">
            <a:xfrm>
              <a:off x="7847588"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Koncern-kontoret</a:t>
              </a:r>
            </a:p>
          </p:txBody>
        </p:sp>
        <p:sp>
          <p:nvSpPr>
            <p:cNvPr id="122" name="Rectangle 29">
              <a:extLst>
                <a:ext uri="{FF2B5EF4-FFF2-40B4-BE49-F238E27FC236}">
                  <a16:creationId xmlns:a16="http://schemas.microsoft.com/office/drawing/2014/main" id="{1EA847EA-C39F-4E49-AF91-2D3A354E036A}"/>
                </a:ext>
              </a:extLst>
            </p:cNvPr>
            <p:cNvSpPr/>
            <p:nvPr/>
          </p:nvSpPr>
          <p:spPr bwMode="auto">
            <a:xfrm>
              <a:off x="3235544"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Psykiatri</a:t>
              </a:r>
              <a:br>
                <a:rPr lang="sv-SE" sz="1600">
                  <a:solidFill>
                    <a:schemeClr val="bg1"/>
                  </a:solidFill>
                </a:rPr>
              </a:br>
              <a:r>
                <a:rPr lang="sv-SE" sz="1600">
                  <a:solidFill>
                    <a:schemeClr val="bg1"/>
                  </a:solidFill>
                </a:rPr>
                <a:t>habilitering hjälpmedel</a:t>
              </a:r>
            </a:p>
          </p:txBody>
        </p:sp>
        <p:sp>
          <p:nvSpPr>
            <p:cNvPr id="123" name="Rectangle 30">
              <a:extLst>
                <a:ext uri="{FF2B5EF4-FFF2-40B4-BE49-F238E27FC236}">
                  <a16:creationId xmlns:a16="http://schemas.microsoft.com/office/drawing/2014/main" id="{6A2EEF23-C6CC-4ECB-9283-F7BCAF444254}"/>
                </a:ext>
              </a:extLst>
            </p:cNvPr>
            <p:cNvSpPr/>
            <p:nvPr/>
          </p:nvSpPr>
          <p:spPr bwMode="auto">
            <a:xfrm>
              <a:off x="4388555"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Medicinsk service</a:t>
              </a:r>
              <a:endParaRPr lang="en-US" sz="1600">
                <a:solidFill>
                  <a:schemeClr val="bg1"/>
                </a:solidFill>
              </a:endParaRPr>
            </a:p>
          </p:txBody>
        </p:sp>
        <p:sp>
          <p:nvSpPr>
            <p:cNvPr id="126" name="Rectangle 23">
              <a:extLst>
                <a:ext uri="{FF2B5EF4-FFF2-40B4-BE49-F238E27FC236}">
                  <a16:creationId xmlns:a16="http://schemas.microsoft.com/office/drawing/2014/main" id="{80C25913-871F-4E33-A9C3-B611BA17458A}"/>
                </a:ext>
              </a:extLst>
            </p:cNvPr>
            <p:cNvSpPr/>
            <p:nvPr/>
          </p:nvSpPr>
          <p:spPr bwMode="auto">
            <a:xfrm>
              <a:off x="5541566"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a:solidFill>
                    <a:schemeClr val="bg1"/>
                  </a:solidFill>
                </a:rPr>
                <a:t>Region-service</a:t>
              </a:r>
            </a:p>
          </p:txBody>
        </p:sp>
        <p:sp>
          <p:nvSpPr>
            <p:cNvPr id="71" name="Rectangle 23">
              <a:extLst>
                <a:ext uri="{FF2B5EF4-FFF2-40B4-BE49-F238E27FC236}">
                  <a16:creationId xmlns:a16="http://schemas.microsoft.com/office/drawing/2014/main" id="{80C25913-871F-4E33-A9C3-B611BA17458A}"/>
                </a:ext>
              </a:extLst>
            </p:cNvPr>
            <p:cNvSpPr/>
            <p:nvPr/>
          </p:nvSpPr>
          <p:spPr bwMode="auto">
            <a:xfrm>
              <a:off x="9000598"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en-US" sz="1600" err="1">
                  <a:solidFill>
                    <a:schemeClr val="bg1"/>
                  </a:solidFill>
                </a:rPr>
                <a:t>Digitali</a:t>
              </a:r>
              <a:r>
                <a:rPr lang="en-US" sz="1600">
                  <a:solidFill>
                    <a:schemeClr val="bg1"/>
                  </a:solidFill>
                </a:rPr>
                <a:t>-</a:t>
              </a:r>
              <a:br>
                <a:rPr lang="en-US" sz="1600">
                  <a:solidFill>
                    <a:schemeClr val="bg1"/>
                  </a:solidFill>
                </a:rPr>
              </a:br>
              <a:r>
                <a:rPr lang="en-US" sz="1600" err="1">
                  <a:solidFill>
                    <a:schemeClr val="bg1"/>
                  </a:solidFill>
                </a:rPr>
                <a:t>sering</a:t>
              </a:r>
              <a:r>
                <a:rPr lang="en-US" sz="1600">
                  <a:solidFill>
                    <a:schemeClr val="bg1"/>
                  </a:solidFill>
                </a:rPr>
                <a:t> </a:t>
              </a:r>
              <a:br>
                <a:rPr lang="en-US" sz="1600">
                  <a:solidFill>
                    <a:schemeClr val="bg1"/>
                  </a:solidFill>
                </a:rPr>
              </a:br>
              <a:r>
                <a:rPr lang="en-US" sz="1600">
                  <a:solidFill>
                    <a:schemeClr val="bg1"/>
                  </a:solidFill>
                </a:rPr>
                <a:t>IT och MT</a:t>
              </a:r>
            </a:p>
          </p:txBody>
        </p:sp>
        <p:sp>
          <p:nvSpPr>
            <p:cNvPr id="27" name="Rectangle 28">
              <a:extLst>
                <a:ext uri="{FF2B5EF4-FFF2-40B4-BE49-F238E27FC236}">
                  <a16:creationId xmlns:a16="http://schemas.microsoft.com/office/drawing/2014/main" id="{366B7A96-B33E-4351-A407-2F57D878543B}"/>
                </a:ext>
              </a:extLst>
            </p:cNvPr>
            <p:cNvSpPr/>
            <p:nvPr/>
          </p:nvSpPr>
          <p:spPr bwMode="auto">
            <a:xfrm>
              <a:off x="6694577" y="2316606"/>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Privata vårdgivare</a:t>
              </a:r>
            </a:p>
          </p:txBody>
        </p:sp>
        <p:sp>
          <p:nvSpPr>
            <p:cNvPr id="49" name="textruta 48"/>
            <p:cNvSpPr txBox="1"/>
            <p:nvPr/>
          </p:nvSpPr>
          <p:spPr>
            <a:xfrm>
              <a:off x="4223746" y="1920145"/>
              <a:ext cx="3640228" cy="307777"/>
            </a:xfrm>
            <a:prstGeom prst="rect">
              <a:avLst/>
            </a:prstGeom>
            <a:noFill/>
          </p:spPr>
          <p:txBody>
            <a:bodyPr wrap="none" rtlCol="0">
              <a:spAutoFit/>
            </a:bodyPr>
            <a:lstStyle/>
            <a:p>
              <a:pPr algn="ctr"/>
              <a:r>
                <a:rPr lang="en-US" sz="1400"/>
                <a:t>MOTTAGANDE UTRULLNINGSPROJEKT</a:t>
              </a:r>
            </a:p>
          </p:txBody>
        </p:sp>
      </p:grpSp>
      <p:sp>
        <p:nvSpPr>
          <p:cNvPr id="25" name="textruta 24"/>
          <p:cNvSpPr txBox="1"/>
          <p:nvPr/>
        </p:nvSpPr>
        <p:spPr>
          <a:xfrm>
            <a:off x="9869484" y="3018412"/>
            <a:ext cx="1891113" cy="1015663"/>
          </a:xfrm>
          <a:prstGeom prst="rect">
            <a:avLst/>
          </a:prstGeom>
          <a:noFill/>
        </p:spPr>
        <p:txBody>
          <a:bodyPr wrap="square" rtlCol="0">
            <a:spAutoFit/>
          </a:bodyPr>
          <a:lstStyle/>
          <a:p>
            <a:pPr algn="r"/>
            <a:r>
              <a:rPr lang="sv-SE" sz="1200">
                <a:solidFill>
                  <a:prstClr val="black"/>
                </a:solidFill>
              </a:rPr>
              <a:t>För privata vårdgivare finns också roller inom SDV-programmet som bevakar deras perspektiv. </a:t>
            </a:r>
          </a:p>
        </p:txBody>
      </p:sp>
      <p:grpSp>
        <p:nvGrpSpPr>
          <p:cNvPr id="5" name="Grupp 4">
            <a:extLst>
              <a:ext uri="{FF2B5EF4-FFF2-40B4-BE49-F238E27FC236}">
                <a16:creationId xmlns:a16="http://schemas.microsoft.com/office/drawing/2014/main" id="{086C4405-6FA5-4AF0-7082-FC49FE6CF8C3}"/>
              </a:ext>
            </a:extLst>
          </p:cNvPr>
          <p:cNvGrpSpPr/>
          <p:nvPr/>
        </p:nvGrpSpPr>
        <p:grpSpPr>
          <a:xfrm>
            <a:off x="2985714" y="3059210"/>
            <a:ext cx="6299199" cy="912910"/>
            <a:chOff x="1475378" y="3069678"/>
            <a:chExt cx="3380166" cy="912910"/>
          </a:xfrm>
        </p:grpSpPr>
        <p:sp>
          <p:nvSpPr>
            <p:cNvPr id="6" name="Rectangle 6">
              <a:extLst>
                <a:ext uri="{FF2B5EF4-FFF2-40B4-BE49-F238E27FC236}">
                  <a16:creationId xmlns:a16="http://schemas.microsoft.com/office/drawing/2014/main" id="{AFCD94DE-E2CD-FA38-8201-77DFB45A6475}"/>
                </a:ext>
              </a:extLst>
            </p:cNvPr>
            <p:cNvSpPr/>
            <p:nvPr/>
          </p:nvSpPr>
          <p:spPr bwMode="auto">
            <a:xfrm>
              <a:off x="3775544" y="3069678"/>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Sus </a:t>
              </a:r>
              <a:br>
                <a:rPr lang="sv-SE" sz="1600">
                  <a:solidFill>
                    <a:schemeClr val="bg1"/>
                  </a:solidFill>
                </a:rPr>
              </a:br>
              <a:r>
                <a:rPr lang="sv-SE" sz="1200">
                  <a:solidFill>
                    <a:schemeClr val="bg1"/>
                  </a:solidFill>
                </a:rPr>
                <a:t>(Lund, Malmö, Landskrona, Trelleborg, Ystad)</a:t>
              </a:r>
              <a:endParaRPr lang="sv-SE" sz="1600">
                <a:solidFill>
                  <a:schemeClr val="bg1"/>
                </a:solidFill>
              </a:endParaRPr>
            </a:p>
          </p:txBody>
        </p:sp>
        <p:sp>
          <p:nvSpPr>
            <p:cNvPr id="9" name="Rectangle 6">
              <a:extLst>
                <a:ext uri="{FF2B5EF4-FFF2-40B4-BE49-F238E27FC236}">
                  <a16:creationId xmlns:a16="http://schemas.microsoft.com/office/drawing/2014/main" id="{9B421D25-45DE-38C0-60A6-3D742CD05E89}"/>
                </a:ext>
              </a:extLst>
            </p:cNvPr>
            <p:cNvSpPr/>
            <p:nvPr/>
          </p:nvSpPr>
          <p:spPr bwMode="auto">
            <a:xfrm>
              <a:off x="2625461" y="3069678"/>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Skånes sjukhus nordost </a:t>
              </a:r>
              <a:br>
                <a:rPr lang="sv-SE" sz="1600">
                  <a:solidFill>
                    <a:schemeClr val="bg1"/>
                  </a:solidFill>
                </a:rPr>
              </a:br>
              <a:r>
                <a:rPr lang="sv-SE" sz="1200">
                  <a:solidFill>
                    <a:schemeClr val="bg1"/>
                  </a:solidFill>
                </a:rPr>
                <a:t>(Hässleholm, Kristianstad)</a:t>
              </a:r>
            </a:p>
          </p:txBody>
        </p:sp>
        <p:sp>
          <p:nvSpPr>
            <p:cNvPr id="12" name="Rectangle 26">
              <a:extLst>
                <a:ext uri="{FF2B5EF4-FFF2-40B4-BE49-F238E27FC236}">
                  <a16:creationId xmlns:a16="http://schemas.microsoft.com/office/drawing/2014/main" id="{F3C5BEF1-89CD-665F-1744-4CF8D50B13E3}"/>
                </a:ext>
              </a:extLst>
            </p:cNvPr>
            <p:cNvSpPr/>
            <p:nvPr/>
          </p:nvSpPr>
          <p:spPr bwMode="auto">
            <a:xfrm>
              <a:off x="1475378" y="3069678"/>
              <a:ext cx="1080000" cy="912910"/>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eaLnBrk="0" fontAlgn="base" hangingPunct="0">
                <a:spcBef>
                  <a:spcPct val="0"/>
                </a:spcBef>
                <a:spcAft>
                  <a:spcPct val="0"/>
                </a:spcAft>
              </a:pPr>
              <a:r>
                <a:rPr lang="sv-SE" sz="1600">
                  <a:solidFill>
                    <a:schemeClr val="bg1"/>
                  </a:solidFill>
                </a:rPr>
                <a:t>Skånes sjukhus nordväst </a:t>
              </a:r>
              <a:br>
                <a:rPr lang="sv-SE" sz="1600">
                  <a:solidFill>
                    <a:schemeClr val="bg1"/>
                  </a:solidFill>
                </a:rPr>
              </a:br>
              <a:r>
                <a:rPr lang="sv-SE" sz="1200">
                  <a:solidFill>
                    <a:schemeClr val="bg1"/>
                  </a:solidFill>
                </a:rPr>
                <a:t>(Helsingborg, Ängelholm)</a:t>
              </a:r>
              <a:endParaRPr lang="en-US" sz="1600">
                <a:solidFill>
                  <a:schemeClr val="bg1"/>
                </a:solidFill>
              </a:endParaRPr>
            </a:p>
          </p:txBody>
        </p:sp>
      </p:grpSp>
      <p:grpSp>
        <p:nvGrpSpPr>
          <p:cNvPr id="28" name="Grupp 27">
            <a:extLst>
              <a:ext uri="{FF2B5EF4-FFF2-40B4-BE49-F238E27FC236}">
                <a16:creationId xmlns:a16="http://schemas.microsoft.com/office/drawing/2014/main" id="{D9C9D0D2-C60B-994F-91F3-2554219C5272}"/>
              </a:ext>
            </a:extLst>
          </p:cNvPr>
          <p:cNvGrpSpPr/>
          <p:nvPr/>
        </p:nvGrpSpPr>
        <p:grpSpPr>
          <a:xfrm>
            <a:off x="2780055" y="4717538"/>
            <a:ext cx="6554160" cy="904824"/>
            <a:chOff x="2886173" y="4809478"/>
            <a:chExt cx="6398740" cy="904824"/>
          </a:xfrm>
        </p:grpSpPr>
        <p:sp>
          <p:nvSpPr>
            <p:cNvPr id="11" name="Rektangel med rundade hörn 39">
              <a:extLst>
                <a:ext uri="{FF2B5EF4-FFF2-40B4-BE49-F238E27FC236}">
                  <a16:creationId xmlns:a16="http://schemas.microsoft.com/office/drawing/2014/main" id="{659D9EFF-D57F-EB3C-DF25-F6B684EC729A}"/>
                </a:ext>
              </a:extLst>
            </p:cNvPr>
            <p:cNvSpPr/>
            <p:nvPr/>
          </p:nvSpPr>
          <p:spPr>
            <a:xfrm>
              <a:off x="2886173" y="4809478"/>
              <a:ext cx="1220834" cy="904824"/>
            </a:xfrm>
            <a:prstGeom prst="roundRect">
              <a:avLst>
                <a:gd name="adj" fmla="val 11209"/>
              </a:avLst>
            </a:prstGeom>
            <a:solidFill>
              <a:schemeClr val="accent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sv-SE" sz="1600" i="0" u="none" strike="noStrike" kern="1200" cap="none" spc="0" normalizeH="0" baseline="0" noProof="0" err="1">
                  <a:ln>
                    <a:noFill/>
                  </a:ln>
                  <a:solidFill>
                    <a:schemeClr val="bg1"/>
                  </a:solidFill>
                  <a:effectLst/>
                  <a:uLnTx/>
                  <a:uFillTx/>
                  <a:ea typeface="+mn-ea"/>
                  <a:cs typeface="+mn-cs"/>
                </a:rPr>
                <a:t>Imple-mentering</a:t>
              </a:r>
              <a:endParaRPr kumimoji="0" lang="sv-SE" sz="1600" i="0" u="none" strike="noStrike" kern="1200" cap="none" spc="0" normalizeH="0" baseline="0" noProof="0">
                <a:ln>
                  <a:noFill/>
                </a:ln>
                <a:solidFill>
                  <a:schemeClr val="bg1"/>
                </a:solidFill>
                <a:effectLst/>
                <a:uLnTx/>
                <a:uFillTx/>
                <a:ea typeface="+mn-ea"/>
                <a:cs typeface="+mn-cs"/>
              </a:endParaRPr>
            </a:p>
          </p:txBody>
        </p:sp>
        <p:sp>
          <p:nvSpPr>
            <p:cNvPr id="13" name="Rektangel med rundade hörn 39">
              <a:extLst>
                <a:ext uri="{FF2B5EF4-FFF2-40B4-BE49-F238E27FC236}">
                  <a16:creationId xmlns:a16="http://schemas.microsoft.com/office/drawing/2014/main" id="{5D5EC31F-DC49-36A2-0CDD-D2710F3FB2E3}"/>
                </a:ext>
              </a:extLst>
            </p:cNvPr>
            <p:cNvSpPr/>
            <p:nvPr/>
          </p:nvSpPr>
          <p:spPr>
            <a:xfrm>
              <a:off x="4181058" y="4809478"/>
              <a:ext cx="1220834" cy="904824"/>
            </a:xfrm>
            <a:prstGeom prst="roundRect">
              <a:avLst>
                <a:gd name="adj" fmla="val 11209"/>
              </a:avLst>
            </a:prstGeom>
            <a:solidFill>
              <a:schemeClr val="accent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sv-SE" sz="1600" i="0" u="none" strike="noStrike" kern="1200" cap="none" spc="0" normalizeH="0" baseline="0" noProof="0">
                  <a:ln>
                    <a:noFill/>
                  </a:ln>
                  <a:solidFill>
                    <a:schemeClr val="bg1"/>
                  </a:solidFill>
                  <a:effectLst/>
                  <a:uLnTx/>
                  <a:uFillTx/>
                  <a:ea typeface="+mn-ea"/>
                  <a:cs typeface="+mn-cs"/>
                </a:rPr>
                <a:t>Trans-formation</a:t>
              </a:r>
            </a:p>
          </p:txBody>
        </p:sp>
        <p:sp>
          <p:nvSpPr>
            <p:cNvPr id="17" name="Rektangel med rundade hörn 39">
              <a:extLst>
                <a:ext uri="{FF2B5EF4-FFF2-40B4-BE49-F238E27FC236}">
                  <a16:creationId xmlns:a16="http://schemas.microsoft.com/office/drawing/2014/main" id="{7CE88509-7341-0F6F-DF92-B0BA744E3F9A}"/>
                </a:ext>
              </a:extLst>
            </p:cNvPr>
            <p:cNvSpPr/>
            <p:nvPr/>
          </p:nvSpPr>
          <p:spPr>
            <a:xfrm>
              <a:off x="5486306" y="4809478"/>
              <a:ext cx="1220834" cy="904824"/>
            </a:xfrm>
            <a:prstGeom prst="roundRect">
              <a:avLst>
                <a:gd name="adj" fmla="val 11209"/>
              </a:avLst>
            </a:prstGeom>
            <a:solidFill>
              <a:schemeClr val="accent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sv-SE" sz="1600" i="0" u="none" strike="noStrike" kern="1200" cap="none" spc="0" normalizeH="0" baseline="0" noProof="0">
                  <a:ln>
                    <a:noFill/>
                  </a:ln>
                  <a:solidFill>
                    <a:schemeClr val="bg1"/>
                  </a:solidFill>
                  <a:effectLst/>
                  <a:uLnTx/>
                  <a:uFillTx/>
                  <a:ea typeface="+mn-ea"/>
                  <a:cs typeface="+mn-cs"/>
                </a:rPr>
                <a:t>IT och MT</a:t>
              </a:r>
            </a:p>
          </p:txBody>
        </p:sp>
        <p:sp>
          <p:nvSpPr>
            <p:cNvPr id="18" name="Rektangel med rundade hörn 39">
              <a:extLst>
                <a:ext uri="{FF2B5EF4-FFF2-40B4-BE49-F238E27FC236}">
                  <a16:creationId xmlns:a16="http://schemas.microsoft.com/office/drawing/2014/main" id="{6D902561-0F46-039D-C816-5D9201B47A7D}"/>
                </a:ext>
              </a:extLst>
            </p:cNvPr>
            <p:cNvSpPr/>
            <p:nvPr/>
          </p:nvSpPr>
          <p:spPr>
            <a:xfrm>
              <a:off x="6781191" y="4809478"/>
              <a:ext cx="1220834" cy="904824"/>
            </a:xfrm>
            <a:prstGeom prst="roundRect">
              <a:avLst>
                <a:gd name="adj" fmla="val 11209"/>
              </a:avLst>
            </a:prstGeom>
            <a:solidFill>
              <a:schemeClr val="accent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sv-SE" sz="1600" i="0" u="none" strike="noStrike" kern="1200" cap="none" spc="0" normalizeH="0" baseline="0" noProof="0">
                  <a:ln>
                    <a:noFill/>
                  </a:ln>
                  <a:solidFill>
                    <a:schemeClr val="bg1"/>
                  </a:solidFill>
                  <a:effectLst/>
                  <a:uLnTx/>
                  <a:uFillTx/>
                  <a:ea typeface="+mn-ea"/>
                  <a:cs typeface="+mn-cs"/>
                </a:rPr>
                <a:t>Utbildning</a:t>
              </a:r>
            </a:p>
          </p:txBody>
        </p:sp>
        <p:sp>
          <p:nvSpPr>
            <p:cNvPr id="19" name="Rektangel med rundade hörn 39">
              <a:extLst>
                <a:ext uri="{FF2B5EF4-FFF2-40B4-BE49-F238E27FC236}">
                  <a16:creationId xmlns:a16="http://schemas.microsoft.com/office/drawing/2014/main" id="{6191D285-7131-32C9-16E4-154FAB1F7D3B}"/>
                </a:ext>
              </a:extLst>
            </p:cNvPr>
            <p:cNvSpPr/>
            <p:nvPr/>
          </p:nvSpPr>
          <p:spPr>
            <a:xfrm>
              <a:off x="8064079" y="4809478"/>
              <a:ext cx="1220834" cy="904824"/>
            </a:xfrm>
            <a:prstGeom prst="roundRect">
              <a:avLst>
                <a:gd name="adj" fmla="val 11209"/>
              </a:avLst>
            </a:prstGeom>
            <a:solidFill>
              <a:schemeClr val="accent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sv-SE" sz="1600" i="0" u="none" strike="noStrike" kern="1200" cap="none" spc="0" normalizeH="0" baseline="0" noProof="0">
                  <a:ln>
                    <a:noFill/>
                  </a:ln>
                  <a:solidFill>
                    <a:schemeClr val="bg1"/>
                  </a:solidFill>
                  <a:effectLst/>
                  <a:uLnTx/>
                  <a:uFillTx/>
                  <a:ea typeface="+mn-ea"/>
                  <a:cs typeface="+mn-cs"/>
                </a:rPr>
                <a:t>Driftstart</a:t>
              </a:r>
            </a:p>
          </p:txBody>
        </p:sp>
      </p:grpSp>
    </p:spTree>
    <p:extLst>
      <p:ext uri="{BB962C8B-B14F-4D97-AF65-F5344CB8AC3E}">
        <p14:creationId xmlns:p14="http://schemas.microsoft.com/office/powerpoint/2010/main" val="3948233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D133C0B0-0584-33BB-3F71-3E5696F096F0}"/>
              </a:ext>
            </a:extLst>
          </p:cNvPr>
          <p:cNvSpPr>
            <a:spLocks noGrp="1"/>
          </p:cNvSpPr>
          <p:nvPr>
            <p:ph type="title"/>
          </p:nvPr>
        </p:nvSpPr>
        <p:spPr/>
        <p:txBody>
          <a:bodyPr/>
          <a:lstStyle/>
          <a:p>
            <a:r>
              <a:rPr lang="sv-SE"/>
              <a:t>Utrullningsordning – när får vi SDV?</a:t>
            </a:r>
          </a:p>
        </p:txBody>
      </p:sp>
      <p:sp>
        <p:nvSpPr>
          <p:cNvPr id="4" name="Platshållare för innehåll 3">
            <a:extLst>
              <a:ext uri="{FF2B5EF4-FFF2-40B4-BE49-F238E27FC236}">
                <a16:creationId xmlns:a16="http://schemas.microsoft.com/office/drawing/2014/main" id="{629ACF6A-CD8E-8F74-CB05-4D91B9D804CB}"/>
              </a:ext>
            </a:extLst>
          </p:cNvPr>
          <p:cNvSpPr txBox="1">
            <a:spLocks noGrp="1"/>
          </p:cNvSpPr>
          <p:nvPr>
            <p:ph idx="1"/>
          </p:nvPr>
        </p:nvSpPr>
        <p:spPr/>
        <p:txBody>
          <a:bodyPr/>
          <a:lstStyle/>
          <a:p>
            <a:r>
              <a:rPr lang="sv-SE" sz="2400">
                <a:hlinkClick r:id="rId2"/>
              </a:rPr>
              <a:t>Klicka här för en uppdaterad utrullningsordning</a:t>
            </a:r>
            <a:r>
              <a:rPr lang="sv-SE" sz="2400"/>
              <a:t> (bild på intranätet)</a:t>
            </a:r>
          </a:p>
        </p:txBody>
      </p:sp>
    </p:spTree>
    <p:extLst>
      <p:ext uri="{BB962C8B-B14F-4D97-AF65-F5344CB8AC3E}">
        <p14:creationId xmlns:p14="http://schemas.microsoft.com/office/powerpoint/2010/main" val="4005089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atbubbla: rektangel med rundade hörn 16"/>
          <p:cNvSpPr/>
          <p:nvPr/>
        </p:nvSpPr>
        <p:spPr>
          <a:xfrm>
            <a:off x="8158345" y="2990972"/>
            <a:ext cx="2548237" cy="1566334"/>
          </a:xfrm>
          <a:prstGeom prst="wedgeRoundRectCallout">
            <a:avLst>
              <a:gd name="adj1" fmla="val -70309"/>
              <a:gd name="adj2" fmla="val -40997"/>
              <a:gd name="adj3" fmla="val 16667"/>
            </a:avLst>
          </a:prstGeom>
          <a:solidFill>
            <a:srgbClr val="FDF9E4"/>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lIns="180000" tIns="72000" rIns="108000" bIns="72000" rtlCol="0" anchor="ctr"/>
          <a:lstStyle/>
          <a:p>
            <a:r>
              <a:rPr lang="sv-SE">
                <a:solidFill>
                  <a:schemeClr val="bg2"/>
                </a:solidFill>
              </a:rPr>
              <a:t>För att få detta att hända behöver vi leda, koordinera </a:t>
            </a:r>
            <a:br>
              <a:rPr lang="sv-SE">
                <a:solidFill>
                  <a:schemeClr val="bg2"/>
                </a:solidFill>
              </a:rPr>
            </a:br>
            <a:r>
              <a:rPr lang="sv-SE">
                <a:solidFill>
                  <a:schemeClr val="bg2"/>
                </a:solidFill>
              </a:rPr>
              <a:t>och kommunicera!</a:t>
            </a:r>
          </a:p>
        </p:txBody>
      </p:sp>
      <p:sp>
        <p:nvSpPr>
          <p:cNvPr id="2" name="Rubrik 1"/>
          <p:cNvSpPr>
            <a:spLocks noGrp="1"/>
          </p:cNvSpPr>
          <p:nvPr>
            <p:ph type="title"/>
          </p:nvPr>
        </p:nvSpPr>
        <p:spPr/>
        <p:txBody>
          <a:bodyPr/>
          <a:lstStyle/>
          <a:p>
            <a:r>
              <a:rPr lang="sv-SE" sz="3200">
                <a:solidFill>
                  <a:schemeClr val="bg1"/>
                </a:solidFill>
              </a:rPr>
              <a:t>Alla behöver </a:t>
            </a:r>
            <a:br>
              <a:rPr lang="sv-SE" sz="3200">
                <a:solidFill>
                  <a:schemeClr val="bg1"/>
                </a:solidFill>
              </a:rPr>
            </a:br>
            <a:r>
              <a:rPr lang="sv-SE" sz="3200">
                <a:solidFill>
                  <a:schemeClr val="bg1"/>
                </a:solidFill>
              </a:rPr>
              <a:t>förbereda sig</a:t>
            </a:r>
          </a:p>
        </p:txBody>
      </p:sp>
      <p:sp>
        <p:nvSpPr>
          <p:cNvPr id="11" name="Platshållare för innehåll 10">
            <a:extLst>
              <a:ext uri="{FF2B5EF4-FFF2-40B4-BE49-F238E27FC236}">
                <a16:creationId xmlns:a16="http://schemas.microsoft.com/office/drawing/2014/main" id="{68786CFC-730C-A842-1EA2-C51D68F1B6F7}"/>
              </a:ext>
            </a:extLst>
          </p:cNvPr>
          <p:cNvSpPr>
            <a:spLocks noGrp="1"/>
          </p:cNvSpPr>
          <p:nvPr>
            <p:ph sz="half" idx="1"/>
          </p:nvPr>
        </p:nvSpPr>
        <p:spPr/>
        <p:txBody>
          <a:bodyPr/>
          <a:lstStyle/>
          <a:p>
            <a:pPr marL="0" marR="0" lvl="0" indent="0" algn="l" defTabSz="914400" rtl="0" eaLnBrk="1" fontAlgn="auto" latinLnBrk="0" hangingPunct="1">
              <a:lnSpc>
                <a:spcPct val="110000"/>
              </a:lnSpc>
              <a:spcBef>
                <a:spcPts val="600"/>
              </a:spcBef>
              <a:spcAft>
                <a:spcPts val="0"/>
              </a:spcAft>
              <a:buClrTx/>
              <a:buSzTx/>
              <a:buNone/>
              <a:tabLst/>
              <a:defRPr/>
            </a:pPr>
            <a:r>
              <a:rPr kumimoji="0" lang="sv-SE" sz="2000" i="0" u="none" strike="noStrike" kern="1200" cap="none" spc="0" normalizeH="0" baseline="0" noProof="0">
                <a:ln>
                  <a:noFill/>
                </a:ln>
                <a:effectLst/>
                <a:uLnTx/>
                <a:uFillTx/>
                <a:ea typeface="+mn-ea"/>
                <a:cs typeface="+mn-cs"/>
              </a:rPr>
              <a:t>Alla medarbetare behöver förbereda sig genom att</a:t>
            </a: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sv-SE" sz="2000" i="0" u="none" strike="noStrike" kern="1200" cap="none" spc="0" normalizeH="0" baseline="0" noProof="0">
                <a:ln>
                  <a:noFill/>
                </a:ln>
                <a:solidFill>
                  <a:schemeClr val="bg1"/>
                </a:solidFill>
                <a:effectLst/>
                <a:uLnTx/>
                <a:uFillTx/>
                <a:ea typeface="+mn-ea"/>
                <a:cs typeface="+mn-cs"/>
              </a:rPr>
              <a:t>Förstå vad det nya systemet är och varför det införs.</a:t>
            </a: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sv-SE" sz="2000" i="0" u="none" strike="noStrike" kern="1200" cap="none" spc="0" normalizeH="0" baseline="0" noProof="0">
                <a:ln>
                  <a:noFill/>
                </a:ln>
                <a:solidFill>
                  <a:schemeClr val="bg1"/>
                </a:solidFill>
                <a:effectLst/>
                <a:uLnTx/>
                <a:uFillTx/>
                <a:ea typeface="+mn-ea"/>
                <a:cs typeface="+mn-cs"/>
              </a:rPr>
              <a:t>Förstå vad de regiongemensamma arbetssätten innebär för just dem. </a:t>
            </a:r>
          </a:p>
          <a:p>
            <a:pPr marL="342900" indent="-342900">
              <a:lnSpc>
                <a:spcPct val="110000"/>
              </a:lnSpc>
              <a:spcBef>
                <a:spcPts val="600"/>
              </a:spcBef>
              <a:buFont typeface="Arial" panose="020B0604020202020204" pitchFamily="34" charset="0"/>
              <a:buChar char="•"/>
              <a:defRPr/>
            </a:pPr>
            <a:r>
              <a:rPr kumimoji="0" lang="sv-SE" sz="2000" i="0" u="none" strike="noStrike" kern="1200" cap="none" spc="0" normalizeH="0" baseline="0" noProof="0">
                <a:ln>
                  <a:noFill/>
                </a:ln>
                <a:solidFill>
                  <a:schemeClr val="bg1"/>
                </a:solidFill>
                <a:effectLst/>
                <a:uLnTx/>
                <a:uFillTx/>
                <a:ea typeface="+mn-ea"/>
                <a:cs typeface="+mn-cs"/>
              </a:rPr>
              <a:t>Få utbildning i systemet.</a:t>
            </a:r>
            <a:br>
              <a:rPr kumimoji="0" lang="sv-SE" sz="2000" i="0" u="none" strike="noStrike" kern="1200" cap="none" spc="0" normalizeH="0" baseline="0" noProof="0">
                <a:ln>
                  <a:noFill/>
                </a:ln>
                <a:solidFill>
                  <a:schemeClr val="bg1"/>
                </a:solidFill>
                <a:effectLst/>
                <a:uLnTx/>
                <a:uFillTx/>
                <a:ea typeface="+mn-ea"/>
                <a:cs typeface="+mn-cs"/>
              </a:rPr>
            </a:br>
            <a:endParaRPr lang="sv-SE" sz="2000"/>
          </a:p>
          <a:p>
            <a:pPr marL="0" indent="0">
              <a:spcBef>
                <a:spcPts val="600"/>
              </a:spcBef>
              <a:buNone/>
              <a:defRPr/>
            </a:pPr>
            <a:r>
              <a:rPr lang="sv-SE" sz="2000"/>
              <a:t>Verksamheterna måste också se till att</a:t>
            </a:r>
          </a:p>
          <a:p>
            <a:pPr marL="342900" indent="-342900">
              <a:lnSpc>
                <a:spcPct val="110000"/>
              </a:lnSpc>
              <a:spcBef>
                <a:spcPts val="600"/>
              </a:spcBef>
              <a:buFont typeface="Arial" panose="020B0604020202020204" pitchFamily="34" charset="0"/>
              <a:buChar char="•"/>
              <a:defRPr/>
            </a:pPr>
            <a:r>
              <a:rPr kumimoji="0" lang="sv-SE" sz="2000" i="0" u="none" strike="noStrike" kern="1200" cap="none" spc="0" normalizeH="0" baseline="0" noProof="0">
                <a:ln>
                  <a:noFill/>
                </a:ln>
                <a:solidFill>
                  <a:schemeClr val="bg1"/>
                </a:solidFill>
                <a:effectLst/>
                <a:uLnTx/>
                <a:uFillTx/>
                <a:ea typeface="+mn-ea"/>
                <a:cs typeface="+mn-cs"/>
              </a:rPr>
              <a:t>Ha rätt utrustning inom IT och MT.</a:t>
            </a: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sv-SE" sz="2000" i="0" u="none" strike="noStrike" kern="1200" cap="none" spc="0" normalizeH="0" baseline="0" noProof="0">
                <a:ln>
                  <a:noFill/>
                </a:ln>
                <a:solidFill>
                  <a:schemeClr val="bg1"/>
                </a:solidFill>
                <a:effectLst/>
                <a:uLnTx/>
                <a:uFillTx/>
                <a:ea typeface="+mn-ea"/>
                <a:cs typeface="+mn-cs"/>
              </a:rPr>
              <a:t>Noga planera själva </a:t>
            </a:r>
            <a:r>
              <a:rPr lang="sv-SE" sz="2000">
                <a:solidFill>
                  <a:schemeClr val="bg1"/>
                </a:solidFill>
              </a:rPr>
              <a:t>d</a:t>
            </a:r>
            <a:r>
              <a:rPr kumimoji="0" lang="sv-SE" sz="2000" i="0" u="none" strike="noStrike" kern="1200" cap="none" spc="0" normalizeH="0" baseline="0" noProof="0" err="1">
                <a:ln>
                  <a:noFill/>
                </a:ln>
                <a:solidFill>
                  <a:schemeClr val="bg1"/>
                </a:solidFill>
                <a:effectLst/>
                <a:uLnTx/>
                <a:uFillTx/>
                <a:ea typeface="+mn-ea"/>
                <a:cs typeface="+mn-cs"/>
              </a:rPr>
              <a:t>riftstarten</a:t>
            </a:r>
            <a:r>
              <a:rPr kumimoji="0" lang="sv-SE" sz="2000" i="0" u="none" strike="noStrike" kern="1200" cap="none" spc="0" normalizeH="0" baseline="0" noProof="0">
                <a:ln>
                  <a:noFill/>
                </a:ln>
                <a:solidFill>
                  <a:schemeClr val="bg1"/>
                </a:solidFill>
                <a:effectLst/>
                <a:uLnTx/>
                <a:uFillTx/>
                <a:ea typeface="+mn-ea"/>
                <a:cs typeface="+mn-cs"/>
              </a:rPr>
              <a:t> </a:t>
            </a:r>
            <a:br>
              <a:rPr kumimoji="0" lang="sv-SE" sz="2000" i="0" u="none" strike="noStrike" kern="1200" cap="none" spc="0" normalizeH="0" baseline="0" noProof="0">
                <a:ln>
                  <a:noFill/>
                </a:ln>
                <a:solidFill>
                  <a:schemeClr val="bg1"/>
                </a:solidFill>
                <a:effectLst/>
                <a:uLnTx/>
                <a:uFillTx/>
                <a:ea typeface="+mn-ea"/>
                <a:cs typeface="+mn-cs"/>
              </a:rPr>
            </a:br>
            <a:r>
              <a:rPr kumimoji="0" lang="sv-SE" sz="2000" i="0" u="none" strike="noStrike" kern="1200" cap="none" spc="0" normalizeH="0" baseline="0" noProof="0">
                <a:ln>
                  <a:noFill/>
                </a:ln>
                <a:solidFill>
                  <a:schemeClr val="bg1"/>
                </a:solidFill>
                <a:effectLst/>
                <a:uLnTx/>
                <a:uFillTx/>
                <a:ea typeface="+mn-ea"/>
                <a:cs typeface="+mn-cs"/>
              </a:rPr>
              <a:t>– allt före/under/efter.</a:t>
            </a:r>
            <a:endParaRPr lang="sv-SE" sz="2000">
              <a:solidFill>
                <a:schemeClr val="bg1"/>
              </a:solidFill>
            </a:endParaRPr>
          </a:p>
          <a:p>
            <a:pPr marL="342900" indent="-342900">
              <a:lnSpc>
                <a:spcPct val="110000"/>
              </a:lnSpc>
              <a:spcBef>
                <a:spcPts val="600"/>
              </a:spcBef>
              <a:buFont typeface="Arial" panose="020B0604020202020204" pitchFamily="34" charset="0"/>
              <a:buChar char="•"/>
              <a:defRPr/>
            </a:pPr>
            <a:endParaRPr lang="sv-SE" sz="2000">
              <a:solidFill>
                <a:schemeClr val="bg1"/>
              </a:solidFill>
            </a:endParaRPr>
          </a:p>
          <a:p>
            <a:pPr marL="342900" marR="0" lvl="0" indent="-3429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sv-SE" sz="2000" i="0" u="none" strike="noStrike" kern="1200" cap="none" spc="0" normalizeH="0" baseline="0" noProof="0">
              <a:ln>
                <a:noFill/>
              </a:ln>
              <a:solidFill>
                <a:schemeClr val="bg1"/>
              </a:solidFill>
              <a:effectLst/>
              <a:uLnTx/>
              <a:uFillTx/>
              <a:ea typeface="+mn-ea"/>
              <a:cs typeface="+mn-cs"/>
            </a:endParaRPr>
          </a:p>
          <a:p>
            <a:endParaRPr lang="sv-SE" sz="2000">
              <a:solidFill>
                <a:schemeClr val="bg1"/>
              </a:solidFill>
            </a:endParaRPr>
          </a:p>
        </p:txBody>
      </p:sp>
      <p:grpSp>
        <p:nvGrpSpPr>
          <p:cNvPr id="14" name="Grupp 13">
            <a:extLst>
              <a:ext uri="{FF2B5EF4-FFF2-40B4-BE49-F238E27FC236}">
                <a16:creationId xmlns:a16="http://schemas.microsoft.com/office/drawing/2014/main" id="{69D68E6B-7A07-8C50-B9B0-99D4B93B65AE}"/>
              </a:ext>
            </a:extLst>
          </p:cNvPr>
          <p:cNvGrpSpPr/>
          <p:nvPr/>
        </p:nvGrpSpPr>
        <p:grpSpPr>
          <a:xfrm>
            <a:off x="6229127" y="1825177"/>
            <a:ext cx="1780554" cy="4570437"/>
            <a:chOff x="8908311" y="1244924"/>
            <a:chExt cx="1763228" cy="4525963"/>
          </a:xfrm>
        </p:grpSpPr>
        <p:pic>
          <p:nvPicPr>
            <p:cNvPr id="3" name="Bildobjekt 2">
              <a:extLst>
                <a:ext uri="{FF2B5EF4-FFF2-40B4-BE49-F238E27FC236}">
                  <a16:creationId xmlns:a16="http://schemas.microsoft.com/office/drawing/2014/main" id="{699E9E28-E7F1-6C70-EADB-52540B713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8311" y="1244924"/>
              <a:ext cx="1763228" cy="4525963"/>
            </a:xfrm>
            <a:prstGeom prst="rect">
              <a:avLst/>
            </a:prstGeom>
            <a:effectLst>
              <a:outerShdw blurRad="50800" dist="38100" dir="2700000" algn="tl" rotWithShape="0">
                <a:prstClr val="black">
                  <a:alpha val="40000"/>
                </a:prstClr>
              </a:outerShdw>
            </a:effectLst>
          </p:spPr>
        </p:pic>
        <p:sp>
          <p:nvSpPr>
            <p:cNvPr id="13" name="Rektangel 12">
              <a:extLst>
                <a:ext uri="{FF2B5EF4-FFF2-40B4-BE49-F238E27FC236}">
                  <a16:creationId xmlns:a16="http://schemas.microsoft.com/office/drawing/2014/main" id="{9B9ECBE9-9AB8-219E-0BDD-056F56BA961A}"/>
                </a:ext>
              </a:extLst>
            </p:cNvPr>
            <p:cNvSpPr/>
            <p:nvPr/>
          </p:nvSpPr>
          <p:spPr>
            <a:xfrm rot="19164601">
              <a:off x="9178925" y="2920999"/>
              <a:ext cx="222250" cy="241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Pratbubbla: rektangel med rundade hörn 3">
            <a:extLst>
              <a:ext uri="{FF2B5EF4-FFF2-40B4-BE49-F238E27FC236}">
                <a16:creationId xmlns:a16="http://schemas.microsoft.com/office/drawing/2014/main" id="{CD1268A4-0492-ACDC-6161-AFC799B805B9}"/>
              </a:ext>
            </a:extLst>
          </p:cNvPr>
          <p:cNvSpPr/>
          <p:nvPr/>
        </p:nvSpPr>
        <p:spPr>
          <a:xfrm>
            <a:off x="7789690" y="357582"/>
            <a:ext cx="3792710" cy="2290836"/>
          </a:xfrm>
          <a:prstGeom prst="wedgeRoundRectCallout">
            <a:avLst>
              <a:gd name="adj1" fmla="val -59950"/>
              <a:gd name="adj2" fmla="val 42241"/>
              <a:gd name="adj3" fmla="val 16667"/>
            </a:avLst>
          </a:prstGeom>
          <a:solidFill>
            <a:srgbClr val="FDF9E4"/>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lIns="180000" tIns="72000" rIns="108000" bIns="72000" rtlCol="0" anchor="ctr"/>
          <a:lstStyle/>
          <a:p>
            <a:r>
              <a:rPr lang="sv-SE">
                <a:solidFill>
                  <a:schemeClr val="bg2"/>
                </a:solidFill>
              </a:rPr>
              <a:t>I samma ögonblick som vi byter system måste medarbetarna kunna använda det – </a:t>
            </a:r>
            <a:r>
              <a:rPr lang="sv-SE" b="1">
                <a:solidFill>
                  <a:schemeClr val="bg2"/>
                </a:solidFill>
              </a:rPr>
              <a:t>för att kunna ge så säker och effektiv hälso- och sjukvård som möjligt, utan onödiga stressmoment. </a:t>
            </a:r>
          </a:p>
        </p:txBody>
      </p:sp>
      <p:sp>
        <p:nvSpPr>
          <p:cNvPr id="5" name="textruta 4">
            <a:extLst>
              <a:ext uri="{FF2B5EF4-FFF2-40B4-BE49-F238E27FC236}">
                <a16:creationId xmlns:a16="http://schemas.microsoft.com/office/drawing/2014/main" id="{214C7DB3-A5AD-1736-982A-5FA1B42F268B}"/>
              </a:ext>
            </a:extLst>
          </p:cNvPr>
          <p:cNvSpPr txBox="1"/>
          <p:nvPr/>
        </p:nvSpPr>
        <p:spPr>
          <a:xfrm>
            <a:off x="761137" y="6597650"/>
            <a:ext cx="1077912" cy="215444"/>
          </a:xfrm>
          <a:prstGeom prst="rect">
            <a:avLst/>
          </a:prstGeom>
          <a:noFill/>
        </p:spPr>
        <p:txBody>
          <a:bodyPr>
            <a:spAutoFit/>
          </a:bodyPr>
          <a:lstStyle/>
          <a:p>
            <a:pPr>
              <a:defRPr/>
            </a:pPr>
            <a:r>
              <a:rPr lang="sv-SE" sz="800">
                <a:solidFill>
                  <a:schemeClr val="tx1">
                    <a:lumMod val="65000"/>
                  </a:schemeClr>
                </a:solidFill>
                <a:latin typeface="News Gothic Std" panose="020B0506020203020204" pitchFamily="34" charset="0"/>
                <a:cs typeface="Arial" panose="020B0604020202020204" pitchFamily="34" charset="0"/>
              </a:rPr>
              <a:t>2024--01--12</a:t>
            </a:r>
          </a:p>
        </p:txBody>
      </p:sp>
    </p:spTree>
    <p:extLst>
      <p:ext uri="{BB962C8B-B14F-4D97-AF65-F5344CB8AC3E}">
        <p14:creationId xmlns:p14="http://schemas.microsoft.com/office/powerpoint/2010/main" val="1713524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Rak koppling 7">
            <a:extLst>
              <a:ext uri="{FF2B5EF4-FFF2-40B4-BE49-F238E27FC236}">
                <a16:creationId xmlns:a16="http://schemas.microsoft.com/office/drawing/2014/main" id="{3CA07E7D-6334-AD31-56C1-66DF4A7B2E1D}"/>
              </a:ext>
            </a:extLst>
          </p:cNvPr>
          <p:cNvCxnSpPr>
            <a:cxnSpLocks/>
          </p:cNvCxnSpPr>
          <p:nvPr/>
        </p:nvCxnSpPr>
        <p:spPr>
          <a:xfrm>
            <a:off x="4054616" y="1195066"/>
            <a:ext cx="0" cy="536618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 name="Rak koppling 2">
            <a:extLst>
              <a:ext uri="{FF2B5EF4-FFF2-40B4-BE49-F238E27FC236}">
                <a16:creationId xmlns:a16="http://schemas.microsoft.com/office/drawing/2014/main" id="{3C97CA0E-A093-0841-174A-C2683143F398}"/>
              </a:ext>
            </a:extLst>
          </p:cNvPr>
          <p:cNvCxnSpPr>
            <a:cxnSpLocks/>
          </p:cNvCxnSpPr>
          <p:nvPr/>
        </p:nvCxnSpPr>
        <p:spPr>
          <a:xfrm>
            <a:off x="8400822" y="1178693"/>
            <a:ext cx="0" cy="536618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35988A3-4306-3F28-7A94-A7F452EEA8FD}"/>
              </a:ext>
            </a:extLst>
          </p:cNvPr>
          <p:cNvSpPr>
            <a:spLocks noGrp="1"/>
          </p:cNvSpPr>
          <p:nvPr>
            <p:ph type="title"/>
          </p:nvPr>
        </p:nvSpPr>
        <p:spPr/>
        <p:txBody>
          <a:bodyPr/>
          <a:lstStyle/>
          <a:p>
            <a:r>
              <a:rPr lang="sv-SE" sz="3600"/>
              <a:t>Förändrings- och läranderesan</a:t>
            </a:r>
          </a:p>
        </p:txBody>
      </p:sp>
      <p:sp>
        <p:nvSpPr>
          <p:cNvPr id="7" name="Pil: höger 6">
            <a:extLst>
              <a:ext uri="{FF2B5EF4-FFF2-40B4-BE49-F238E27FC236}">
                <a16:creationId xmlns:a16="http://schemas.microsoft.com/office/drawing/2014/main" id="{9A34112F-E869-EEA8-BDEE-1F1A5E4B797C}"/>
              </a:ext>
            </a:extLst>
          </p:cNvPr>
          <p:cNvSpPr/>
          <p:nvPr/>
        </p:nvSpPr>
        <p:spPr>
          <a:xfrm>
            <a:off x="609600" y="1974818"/>
            <a:ext cx="11231301" cy="99586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ea typeface="+mn-ea"/>
                <a:cs typeface="+mn-cs"/>
              </a:rPr>
              <a:t>Material och stöd anpassas efter din roll</a:t>
            </a:r>
          </a:p>
        </p:txBody>
      </p:sp>
      <p:sp>
        <p:nvSpPr>
          <p:cNvPr id="10" name="textruta 9">
            <a:extLst>
              <a:ext uri="{FF2B5EF4-FFF2-40B4-BE49-F238E27FC236}">
                <a16:creationId xmlns:a16="http://schemas.microsoft.com/office/drawing/2014/main" id="{52E5FE63-C94E-C216-E361-E569D77711A2}"/>
              </a:ext>
            </a:extLst>
          </p:cNvPr>
          <p:cNvSpPr txBox="1"/>
          <p:nvPr/>
        </p:nvSpPr>
        <p:spPr>
          <a:xfrm>
            <a:off x="919602" y="1359534"/>
            <a:ext cx="229102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FÖRBEREDELSER</a:t>
            </a:r>
          </a:p>
        </p:txBody>
      </p:sp>
      <p:sp>
        <p:nvSpPr>
          <p:cNvPr id="11" name="textruta 10">
            <a:extLst>
              <a:ext uri="{FF2B5EF4-FFF2-40B4-BE49-F238E27FC236}">
                <a16:creationId xmlns:a16="http://schemas.microsoft.com/office/drawing/2014/main" id="{072700B7-2923-8A1B-0FDF-E2079FD15AF5}"/>
              </a:ext>
            </a:extLst>
          </p:cNvPr>
          <p:cNvSpPr txBox="1"/>
          <p:nvPr/>
        </p:nvSpPr>
        <p:spPr>
          <a:xfrm>
            <a:off x="5259214" y="1359534"/>
            <a:ext cx="1688124" cy="36933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UTBILDNING</a:t>
            </a:r>
          </a:p>
        </p:txBody>
      </p:sp>
      <p:sp>
        <p:nvSpPr>
          <p:cNvPr id="12" name="textruta 11">
            <a:extLst>
              <a:ext uri="{FF2B5EF4-FFF2-40B4-BE49-F238E27FC236}">
                <a16:creationId xmlns:a16="http://schemas.microsoft.com/office/drawing/2014/main" id="{F7975536-09B8-0C15-41FE-C264FAAC620F}"/>
              </a:ext>
            </a:extLst>
          </p:cNvPr>
          <p:cNvSpPr txBox="1"/>
          <p:nvPr/>
        </p:nvSpPr>
        <p:spPr>
          <a:xfrm>
            <a:off x="9195865" y="1359534"/>
            <a:ext cx="168812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solidFill>
                <a:effectLst/>
                <a:uLnTx/>
                <a:uFillTx/>
                <a:ea typeface="+mn-ea"/>
                <a:cs typeface="+mn-cs"/>
              </a:rPr>
              <a:t>DRIFT</a:t>
            </a:r>
          </a:p>
        </p:txBody>
      </p:sp>
      <p:sp>
        <p:nvSpPr>
          <p:cNvPr id="28" name="textruta 27">
            <a:extLst>
              <a:ext uri="{FF2B5EF4-FFF2-40B4-BE49-F238E27FC236}">
                <a16:creationId xmlns:a16="http://schemas.microsoft.com/office/drawing/2014/main" id="{C29C6143-2AB7-5CCC-BF64-1B71DB929B7D}"/>
              </a:ext>
            </a:extLst>
          </p:cNvPr>
          <p:cNvSpPr txBox="1"/>
          <p:nvPr/>
        </p:nvSpPr>
        <p:spPr>
          <a:xfrm>
            <a:off x="632118" y="1743775"/>
            <a:ext cx="2865994" cy="3385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ea typeface="+mn-ea"/>
                <a:cs typeface="+mn-cs"/>
              </a:rPr>
              <a:t>Förstå VAD och VARFÖR</a:t>
            </a:r>
            <a:endParaRPr kumimoji="0" lang="sv-SE" sz="1600" b="1" i="0" u="none" strike="noStrike" kern="1200" cap="none" spc="0" normalizeH="0" baseline="0" noProof="0">
              <a:ln>
                <a:noFill/>
              </a:ln>
              <a:solidFill>
                <a:prstClr val="black"/>
              </a:solidFill>
              <a:effectLst/>
              <a:uLnTx/>
              <a:uFillTx/>
              <a:ea typeface="+mn-ea"/>
              <a:cs typeface="Arial"/>
            </a:endParaRPr>
          </a:p>
        </p:txBody>
      </p:sp>
      <p:sp>
        <p:nvSpPr>
          <p:cNvPr id="29" name="textruta 28">
            <a:extLst>
              <a:ext uri="{FF2B5EF4-FFF2-40B4-BE49-F238E27FC236}">
                <a16:creationId xmlns:a16="http://schemas.microsoft.com/office/drawing/2014/main" id="{145AF073-18A6-6B69-D311-B33090C1339A}"/>
              </a:ext>
            </a:extLst>
          </p:cNvPr>
          <p:cNvSpPr txBox="1"/>
          <p:nvPr/>
        </p:nvSpPr>
        <p:spPr>
          <a:xfrm>
            <a:off x="4433758" y="1743775"/>
            <a:ext cx="3339036" cy="3385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ea typeface="+mn-ea"/>
                <a:cs typeface="+mn-cs"/>
              </a:rPr>
              <a:t>Veta HUR, kunna börja arbeta</a:t>
            </a:r>
            <a:r>
              <a:rPr kumimoji="0" lang="sv-SE" sz="1400" b="1" i="0" u="none" strike="noStrike" kern="1200" cap="none" spc="0" normalizeH="0" baseline="0" noProof="0">
                <a:ln>
                  <a:noFill/>
                </a:ln>
                <a:solidFill>
                  <a:prstClr val="black"/>
                </a:solidFill>
                <a:effectLst/>
                <a:uLnTx/>
                <a:uFillTx/>
                <a:ea typeface="+mn-ea"/>
                <a:cs typeface="+mn-cs"/>
              </a:rPr>
              <a:t>.</a:t>
            </a:r>
            <a:endParaRPr kumimoji="0" lang="sv-SE" sz="1600" b="1" i="0" u="none" strike="noStrike" kern="1200" cap="none" spc="0" normalizeH="0" baseline="0" noProof="0">
              <a:ln>
                <a:noFill/>
              </a:ln>
              <a:solidFill>
                <a:prstClr val="black"/>
              </a:solidFill>
              <a:effectLst/>
              <a:uLnTx/>
              <a:uFillTx/>
              <a:ea typeface="+mn-ea"/>
              <a:cs typeface="+mn-cs"/>
            </a:endParaRPr>
          </a:p>
        </p:txBody>
      </p:sp>
      <p:sp>
        <p:nvSpPr>
          <p:cNvPr id="30" name="textruta 29">
            <a:extLst>
              <a:ext uri="{FF2B5EF4-FFF2-40B4-BE49-F238E27FC236}">
                <a16:creationId xmlns:a16="http://schemas.microsoft.com/office/drawing/2014/main" id="{688B37D6-DD87-86E6-C712-283D051C62B3}"/>
              </a:ext>
            </a:extLst>
          </p:cNvPr>
          <p:cNvSpPr txBox="1"/>
          <p:nvPr/>
        </p:nvSpPr>
        <p:spPr>
          <a:xfrm>
            <a:off x="8563780" y="1743775"/>
            <a:ext cx="2931748" cy="33855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ea typeface="+mn-ea"/>
                <a:cs typeface="+mn-cs"/>
              </a:rPr>
              <a:t>Arbeta</a:t>
            </a:r>
            <a:r>
              <a:rPr lang="sv-SE" sz="1600" b="1">
                <a:solidFill>
                  <a:prstClr val="black"/>
                </a:solidFill>
              </a:rPr>
              <a:t> </a:t>
            </a:r>
            <a:r>
              <a:rPr kumimoji="0" lang="sv-SE" sz="1600" b="1" i="0" u="none" strike="noStrike" kern="1200" cap="none" spc="0" normalizeH="0" baseline="0" noProof="0">
                <a:ln>
                  <a:noFill/>
                </a:ln>
                <a:solidFill>
                  <a:prstClr val="black"/>
                </a:solidFill>
                <a:effectLst/>
                <a:uLnTx/>
                <a:uFillTx/>
                <a:ea typeface="+mn-ea"/>
                <a:cs typeface="+mn-cs"/>
              </a:rPr>
              <a:t>och vidareutvecklas.</a:t>
            </a:r>
          </a:p>
        </p:txBody>
      </p:sp>
      <p:sp>
        <p:nvSpPr>
          <p:cNvPr id="64" name="textruta 63">
            <a:extLst>
              <a:ext uri="{FF2B5EF4-FFF2-40B4-BE49-F238E27FC236}">
                <a16:creationId xmlns:a16="http://schemas.microsoft.com/office/drawing/2014/main" id="{B6448AA1-0E77-6533-CAA6-C9EAD09168FD}"/>
              </a:ext>
            </a:extLst>
          </p:cNvPr>
          <p:cNvSpPr txBox="1"/>
          <p:nvPr/>
        </p:nvSpPr>
        <p:spPr>
          <a:xfrm>
            <a:off x="1393808" y="3181520"/>
            <a:ext cx="2479702" cy="584775"/>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Beskrivning av arbetssätten.</a:t>
            </a:r>
            <a:endParaRPr kumimoji="0" lang="sv-SE" sz="1600" b="0" i="1" u="none" strike="noStrike" kern="1200" cap="none" spc="0" normalizeH="0" baseline="0" noProof="0">
              <a:ln>
                <a:noFill/>
              </a:ln>
              <a:effectLst/>
              <a:uLnTx/>
              <a:uFillTx/>
              <a:ea typeface="+mn-ea"/>
              <a:cs typeface="Arial"/>
            </a:endParaRPr>
          </a:p>
        </p:txBody>
      </p:sp>
      <p:sp>
        <p:nvSpPr>
          <p:cNvPr id="65" name="textruta 64">
            <a:extLst>
              <a:ext uri="{FF2B5EF4-FFF2-40B4-BE49-F238E27FC236}">
                <a16:creationId xmlns:a16="http://schemas.microsoft.com/office/drawing/2014/main" id="{6F7E7B40-2AC2-42C4-6D16-1D2EA992FFAD}"/>
              </a:ext>
            </a:extLst>
          </p:cNvPr>
          <p:cNvSpPr txBox="1"/>
          <p:nvPr/>
        </p:nvSpPr>
        <p:spPr>
          <a:xfrm>
            <a:off x="1393808" y="3871910"/>
            <a:ext cx="2507432" cy="830997"/>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Demonstrationer av arbetssätten som stöds av den nya IT-miljön.</a:t>
            </a:r>
            <a:endParaRPr kumimoji="0" lang="sv-SE" sz="1600" b="0" i="0" u="none" strike="noStrike" kern="1200" cap="none" spc="0" normalizeH="0" baseline="0" noProof="0">
              <a:ln>
                <a:noFill/>
              </a:ln>
              <a:effectLst/>
              <a:uLnTx/>
              <a:uFillTx/>
              <a:ea typeface="+mn-ea"/>
              <a:cs typeface="Arial"/>
            </a:endParaRPr>
          </a:p>
        </p:txBody>
      </p:sp>
      <p:pic>
        <p:nvPicPr>
          <p:cNvPr id="66" name="Bild 65" descr="Dokument kontur">
            <a:extLst>
              <a:ext uri="{FF2B5EF4-FFF2-40B4-BE49-F238E27FC236}">
                <a16:creationId xmlns:a16="http://schemas.microsoft.com/office/drawing/2014/main" id="{03514DC1-635E-10BC-07D0-E11A74B1B22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889" y="3129346"/>
            <a:ext cx="602890" cy="671278"/>
          </a:xfrm>
          <a:prstGeom prst="rect">
            <a:avLst/>
          </a:prstGeom>
        </p:spPr>
      </p:pic>
      <p:pic>
        <p:nvPicPr>
          <p:cNvPr id="67" name="Bild 66" descr="Frågor kontur">
            <a:extLst>
              <a:ext uri="{FF2B5EF4-FFF2-40B4-BE49-F238E27FC236}">
                <a16:creationId xmlns:a16="http://schemas.microsoft.com/office/drawing/2014/main" id="{D56D3391-A894-52DF-6B7A-0D7242A40E6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052" y="4752896"/>
            <a:ext cx="640854" cy="640854"/>
          </a:xfrm>
          <a:prstGeom prst="rect">
            <a:avLst/>
          </a:prstGeom>
        </p:spPr>
      </p:pic>
      <p:sp>
        <p:nvSpPr>
          <p:cNvPr id="68" name="textruta 67">
            <a:extLst>
              <a:ext uri="{FF2B5EF4-FFF2-40B4-BE49-F238E27FC236}">
                <a16:creationId xmlns:a16="http://schemas.microsoft.com/office/drawing/2014/main" id="{D489A22D-DD73-59C2-24FC-26BF64A578D2}"/>
              </a:ext>
            </a:extLst>
          </p:cNvPr>
          <p:cNvSpPr txBox="1"/>
          <p:nvPr/>
        </p:nvSpPr>
        <p:spPr>
          <a:xfrm>
            <a:off x="1393807" y="4750502"/>
            <a:ext cx="2541646" cy="584775"/>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Dialogstödsmaterial för chefer och medarbetare.</a:t>
            </a:r>
          </a:p>
        </p:txBody>
      </p:sp>
      <p:pic>
        <p:nvPicPr>
          <p:cNvPr id="69" name="Bild 68" descr="Frågor kontur">
            <a:extLst>
              <a:ext uri="{FF2B5EF4-FFF2-40B4-BE49-F238E27FC236}">
                <a16:creationId xmlns:a16="http://schemas.microsoft.com/office/drawing/2014/main" id="{99F79AD2-6AE9-9C4A-7706-3116765F37B9}"/>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052" y="5497321"/>
            <a:ext cx="640854" cy="640854"/>
          </a:xfrm>
          <a:prstGeom prst="rect">
            <a:avLst/>
          </a:prstGeom>
        </p:spPr>
      </p:pic>
      <p:sp>
        <p:nvSpPr>
          <p:cNvPr id="70" name="textruta 69">
            <a:extLst>
              <a:ext uri="{FF2B5EF4-FFF2-40B4-BE49-F238E27FC236}">
                <a16:creationId xmlns:a16="http://schemas.microsoft.com/office/drawing/2014/main" id="{9D557DFC-0CA5-7E74-6188-7EC43DE743C6}"/>
              </a:ext>
            </a:extLst>
          </p:cNvPr>
          <p:cNvSpPr txBox="1"/>
          <p:nvPr/>
        </p:nvSpPr>
        <p:spPr>
          <a:xfrm>
            <a:off x="1393808" y="5521801"/>
            <a:ext cx="2813434" cy="338554"/>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Person att ställa frågor till.</a:t>
            </a:r>
          </a:p>
        </p:txBody>
      </p:sp>
      <p:pic>
        <p:nvPicPr>
          <p:cNvPr id="71" name="Bild 70" descr="Programmerare, hane kontur">
            <a:extLst>
              <a:ext uri="{FF2B5EF4-FFF2-40B4-BE49-F238E27FC236}">
                <a16:creationId xmlns:a16="http://schemas.microsoft.com/office/drawing/2014/main" id="{69FD4AA8-E10E-2C09-FB37-D5B0AD92D22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96282" y="3209146"/>
            <a:ext cx="684590" cy="684590"/>
          </a:xfrm>
          <a:prstGeom prst="rect">
            <a:avLst/>
          </a:prstGeom>
        </p:spPr>
      </p:pic>
      <p:sp>
        <p:nvSpPr>
          <p:cNvPr id="72" name="textruta 71">
            <a:extLst>
              <a:ext uri="{FF2B5EF4-FFF2-40B4-BE49-F238E27FC236}">
                <a16:creationId xmlns:a16="http://schemas.microsoft.com/office/drawing/2014/main" id="{5F9A78A6-BF5D-295C-9045-857B8326D59D}"/>
              </a:ext>
            </a:extLst>
          </p:cNvPr>
          <p:cNvSpPr txBox="1"/>
          <p:nvPr/>
        </p:nvSpPr>
        <p:spPr>
          <a:xfrm>
            <a:off x="5345689" y="3078450"/>
            <a:ext cx="3110933" cy="1323439"/>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Digitala demonstrationsfilmer och övningsuppgifter att arbeta med i träningsmiljö.</a:t>
            </a:r>
            <a:endParaRPr kumimoji="0" lang="sv-SE" sz="1600" b="0" i="0" u="none" strike="noStrike" kern="1200" cap="none" spc="0" normalizeH="0" baseline="0" noProof="0">
              <a:ln>
                <a:noFill/>
              </a:ln>
              <a:effectLst/>
              <a:uLnTx/>
              <a:uFillTx/>
              <a:ea typeface="+mn-ea"/>
              <a:cs typeface="Arial"/>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Tydliga lärandemål för varje moment.</a:t>
            </a:r>
            <a:endParaRPr kumimoji="0" lang="sv-SE" sz="1600" b="0" i="0" u="none" strike="noStrike" kern="1200" cap="none" spc="0" normalizeH="0" baseline="0" noProof="0">
              <a:ln>
                <a:noFill/>
              </a:ln>
              <a:effectLst/>
              <a:uLnTx/>
              <a:uFillTx/>
              <a:ea typeface="+mn-ea"/>
              <a:cs typeface="Arial"/>
            </a:endParaRPr>
          </a:p>
        </p:txBody>
      </p:sp>
      <p:pic>
        <p:nvPicPr>
          <p:cNvPr id="73" name="Bild 72" descr="Vlog kontur">
            <a:extLst>
              <a:ext uri="{FF2B5EF4-FFF2-40B4-BE49-F238E27FC236}">
                <a16:creationId xmlns:a16="http://schemas.microsoft.com/office/drawing/2014/main" id="{85B11C08-1E69-C4A7-07B3-9C05C6B63F3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871" y="3931913"/>
            <a:ext cx="694926" cy="694926"/>
          </a:xfrm>
          <a:prstGeom prst="rect">
            <a:avLst/>
          </a:prstGeom>
        </p:spPr>
      </p:pic>
      <p:sp>
        <p:nvSpPr>
          <p:cNvPr id="74" name="textruta 73">
            <a:extLst>
              <a:ext uri="{FF2B5EF4-FFF2-40B4-BE49-F238E27FC236}">
                <a16:creationId xmlns:a16="http://schemas.microsoft.com/office/drawing/2014/main" id="{4F6F8E06-EBDB-F684-A4E6-32363AF3FB87}"/>
              </a:ext>
            </a:extLst>
          </p:cNvPr>
          <p:cNvSpPr txBox="1"/>
          <p:nvPr/>
        </p:nvSpPr>
        <p:spPr>
          <a:xfrm>
            <a:off x="5345689" y="5951518"/>
            <a:ext cx="2626215" cy="33855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Hjälpverktyget E-coach.</a:t>
            </a:r>
          </a:p>
        </p:txBody>
      </p:sp>
      <p:pic>
        <p:nvPicPr>
          <p:cNvPr id="75" name="Bild 74" descr="Hjälp kontur">
            <a:extLst>
              <a:ext uri="{FF2B5EF4-FFF2-40B4-BE49-F238E27FC236}">
                <a16:creationId xmlns:a16="http://schemas.microsoft.com/office/drawing/2014/main" id="{BBD8EC07-AF1F-AA5A-E644-CFFD42938529}"/>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46210" y="5969142"/>
            <a:ext cx="467652" cy="467652"/>
          </a:xfrm>
          <a:prstGeom prst="rect">
            <a:avLst/>
          </a:prstGeom>
        </p:spPr>
      </p:pic>
      <p:pic>
        <p:nvPicPr>
          <p:cNvPr id="76" name="Bild 75" descr="Fjärran vända utbildnings språk kontur">
            <a:extLst>
              <a:ext uri="{FF2B5EF4-FFF2-40B4-BE49-F238E27FC236}">
                <a16:creationId xmlns:a16="http://schemas.microsoft.com/office/drawing/2014/main" id="{A1636AD7-B940-120A-EDE8-E65E5ADFB7EB}"/>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135236" y="4375359"/>
            <a:ext cx="725744" cy="725744"/>
          </a:xfrm>
          <a:prstGeom prst="rect">
            <a:avLst/>
          </a:prstGeom>
        </p:spPr>
      </p:pic>
      <p:pic>
        <p:nvPicPr>
          <p:cNvPr id="77" name="Bild 76" descr="Klassrum kontur">
            <a:extLst>
              <a:ext uri="{FF2B5EF4-FFF2-40B4-BE49-F238E27FC236}">
                <a16:creationId xmlns:a16="http://schemas.microsoft.com/office/drawing/2014/main" id="{8EAE5806-3732-E398-D7DF-8EA03EB95777}"/>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83073" y="4444670"/>
            <a:ext cx="604060" cy="604060"/>
          </a:xfrm>
          <a:prstGeom prst="rect">
            <a:avLst/>
          </a:prstGeom>
        </p:spPr>
      </p:pic>
      <p:sp>
        <p:nvSpPr>
          <p:cNvPr id="80" name="textruta 79">
            <a:extLst>
              <a:ext uri="{FF2B5EF4-FFF2-40B4-BE49-F238E27FC236}">
                <a16:creationId xmlns:a16="http://schemas.microsoft.com/office/drawing/2014/main" id="{F2815429-2F25-628B-496A-2904E209D689}"/>
              </a:ext>
            </a:extLst>
          </p:cNvPr>
          <p:cNvSpPr txBox="1"/>
          <p:nvPr/>
        </p:nvSpPr>
        <p:spPr>
          <a:xfrm>
            <a:off x="5345690" y="4394786"/>
            <a:ext cx="2626222" cy="830997"/>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Digitalt på egen hand eller på plats i öppet fysiskt klassrum. </a:t>
            </a:r>
            <a:endParaRPr kumimoji="0" lang="sv-SE" sz="1600" b="0" i="0" u="none" strike="noStrike" kern="1200" cap="none" spc="0" normalizeH="0" baseline="0" noProof="0">
              <a:ln>
                <a:noFill/>
              </a:ln>
              <a:effectLst/>
              <a:uLnTx/>
              <a:uFillTx/>
              <a:ea typeface="+mn-ea"/>
              <a:cs typeface="Arial"/>
            </a:endParaRPr>
          </a:p>
        </p:txBody>
      </p:sp>
      <p:sp>
        <p:nvSpPr>
          <p:cNvPr id="81" name="textruta 80">
            <a:extLst>
              <a:ext uri="{FF2B5EF4-FFF2-40B4-BE49-F238E27FC236}">
                <a16:creationId xmlns:a16="http://schemas.microsoft.com/office/drawing/2014/main" id="{76329998-81EA-D622-EB08-80789FC0A156}"/>
              </a:ext>
            </a:extLst>
          </p:cNvPr>
          <p:cNvSpPr txBox="1"/>
          <p:nvPr/>
        </p:nvSpPr>
        <p:spPr>
          <a:xfrm>
            <a:off x="5345690" y="5315836"/>
            <a:ext cx="2791694" cy="338554"/>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Person att ställa frågor till.</a:t>
            </a:r>
          </a:p>
        </p:txBody>
      </p:sp>
      <p:sp>
        <p:nvSpPr>
          <p:cNvPr id="84" name="textruta 83">
            <a:extLst>
              <a:ext uri="{FF2B5EF4-FFF2-40B4-BE49-F238E27FC236}">
                <a16:creationId xmlns:a16="http://schemas.microsoft.com/office/drawing/2014/main" id="{B4A375FF-A815-7BC9-285E-A17C1C9C60A5}"/>
              </a:ext>
            </a:extLst>
          </p:cNvPr>
          <p:cNvSpPr txBox="1"/>
          <p:nvPr/>
        </p:nvSpPr>
        <p:spPr>
          <a:xfrm>
            <a:off x="9151331" y="3838618"/>
            <a:ext cx="2975951" cy="33855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Stöd- och supportfunktioner.</a:t>
            </a:r>
          </a:p>
        </p:txBody>
      </p:sp>
      <p:sp>
        <p:nvSpPr>
          <p:cNvPr id="87" name="textruta 86">
            <a:extLst>
              <a:ext uri="{FF2B5EF4-FFF2-40B4-BE49-F238E27FC236}">
                <a16:creationId xmlns:a16="http://schemas.microsoft.com/office/drawing/2014/main" id="{7A46B852-536B-68EB-71D5-417636BD4321}"/>
              </a:ext>
            </a:extLst>
          </p:cNvPr>
          <p:cNvSpPr txBox="1"/>
          <p:nvPr/>
        </p:nvSpPr>
        <p:spPr>
          <a:xfrm>
            <a:off x="9171346" y="4530209"/>
            <a:ext cx="2975951"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Manualer, rutiner och anvisningar.</a:t>
            </a:r>
          </a:p>
        </p:txBody>
      </p:sp>
      <p:pic>
        <p:nvPicPr>
          <p:cNvPr id="88" name="Bild 87" descr="Onlinemöte kontur">
            <a:extLst>
              <a:ext uri="{FF2B5EF4-FFF2-40B4-BE49-F238E27FC236}">
                <a16:creationId xmlns:a16="http://schemas.microsoft.com/office/drawing/2014/main" id="{12F14718-577A-4571-1FF6-3C6DFCB834DE}"/>
              </a:ext>
            </a:extLst>
          </p:cNvPr>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12441" y="5263278"/>
            <a:ext cx="725744" cy="725744"/>
          </a:xfrm>
          <a:prstGeom prst="rect">
            <a:avLst/>
          </a:prstGeom>
        </p:spPr>
      </p:pic>
      <p:sp>
        <p:nvSpPr>
          <p:cNvPr id="89" name="textruta 88">
            <a:extLst>
              <a:ext uri="{FF2B5EF4-FFF2-40B4-BE49-F238E27FC236}">
                <a16:creationId xmlns:a16="http://schemas.microsoft.com/office/drawing/2014/main" id="{C6509521-EE40-5EB0-34E7-3200E5B2EB51}"/>
              </a:ext>
            </a:extLst>
          </p:cNvPr>
          <p:cNvSpPr txBox="1"/>
          <p:nvPr/>
        </p:nvSpPr>
        <p:spPr>
          <a:xfrm>
            <a:off x="8519986" y="5849776"/>
            <a:ext cx="3441327" cy="584775"/>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Fördjupning eller när </a:t>
            </a:r>
            <a:br>
              <a:rPr kumimoji="0" lang="sv-SE" sz="1600" b="0" i="0" u="none" strike="noStrike" kern="1200" cap="none" spc="0" normalizeH="0" baseline="0" noProof="0">
                <a:ln>
                  <a:noFill/>
                </a:ln>
                <a:effectLst/>
                <a:uLnTx/>
                <a:uFillTx/>
                <a:ea typeface="+mn-ea"/>
                <a:cs typeface="+mn-cs"/>
              </a:rPr>
            </a:br>
            <a:r>
              <a:rPr kumimoji="0" lang="sv-SE" sz="1600" b="0" i="0" u="none" strike="noStrike" kern="1200" cap="none" spc="0" normalizeH="0" baseline="0" noProof="0">
                <a:ln>
                  <a:noFill/>
                </a:ln>
                <a:effectLst/>
                <a:uLnTx/>
                <a:uFillTx/>
                <a:ea typeface="+mn-ea"/>
                <a:cs typeface="+mn-cs"/>
              </a:rPr>
              <a:t>det kommer något nytt.</a:t>
            </a:r>
          </a:p>
        </p:txBody>
      </p:sp>
      <p:pic>
        <p:nvPicPr>
          <p:cNvPr id="90" name="Bild 89" descr="Klassrum kontur">
            <a:extLst>
              <a:ext uri="{FF2B5EF4-FFF2-40B4-BE49-F238E27FC236}">
                <a16:creationId xmlns:a16="http://schemas.microsoft.com/office/drawing/2014/main" id="{CB3D002A-980B-D88D-CDC9-34AEBCEABD9A}"/>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61402" y="5320430"/>
            <a:ext cx="604060" cy="604060"/>
          </a:xfrm>
          <a:prstGeom prst="rect">
            <a:avLst/>
          </a:prstGeom>
        </p:spPr>
      </p:pic>
      <p:pic>
        <p:nvPicPr>
          <p:cNvPr id="91" name="Bild 90" descr="Vlog kontur">
            <a:extLst>
              <a:ext uri="{FF2B5EF4-FFF2-40B4-BE49-F238E27FC236}">
                <a16:creationId xmlns:a16="http://schemas.microsoft.com/office/drawing/2014/main" id="{C5B05A95-8DDB-654A-498C-E0A504F73CFA}"/>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3575" y="5242397"/>
            <a:ext cx="735642" cy="735642"/>
          </a:xfrm>
          <a:prstGeom prst="rect">
            <a:avLst/>
          </a:prstGeom>
        </p:spPr>
      </p:pic>
      <p:pic>
        <p:nvPicPr>
          <p:cNvPr id="5" name="Bild 4" descr="Vlog kontur">
            <a:extLst>
              <a:ext uri="{FF2B5EF4-FFF2-40B4-BE49-F238E27FC236}">
                <a16:creationId xmlns:a16="http://schemas.microsoft.com/office/drawing/2014/main" id="{27E18FCE-5FAB-93AA-D803-D1640CDD78F4}"/>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47717" y="3246353"/>
            <a:ext cx="694926" cy="694926"/>
          </a:xfrm>
          <a:prstGeom prst="rect">
            <a:avLst/>
          </a:prstGeom>
        </p:spPr>
      </p:pic>
      <p:pic>
        <p:nvPicPr>
          <p:cNvPr id="6" name="Bild 5" descr="Frågor kontur">
            <a:extLst>
              <a:ext uri="{FF2B5EF4-FFF2-40B4-BE49-F238E27FC236}">
                <a16:creationId xmlns:a16="http://schemas.microsoft.com/office/drawing/2014/main" id="{BBA0D712-F495-68F2-395B-7E9C8A696A11}"/>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8342" y="5240692"/>
            <a:ext cx="640854" cy="640854"/>
          </a:xfrm>
          <a:prstGeom prst="rect">
            <a:avLst/>
          </a:prstGeom>
        </p:spPr>
      </p:pic>
      <p:sp>
        <p:nvSpPr>
          <p:cNvPr id="9" name="textruta 8">
            <a:extLst>
              <a:ext uri="{FF2B5EF4-FFF2-40B4-BE49-F238E27FC236}">
                <a16:creationId xmlns:a16="http://schemas.microsoft.com/office/drawing/2014/main" id="{4DAB78BB-63F5-61E7-78A7-E26158AECF47}"/>
              </a:ext>
            </a:extLst>
          </p:cNvPr>
          <p:cNvSpPr txBox="1"/>
          <p:nvPr/>
        </p:nvSpPr>
        <p:spPr>
          <a:xfrm>
            <a:off x="9151331" y="3317664"/>
            <a:ext cx="2541131" cy="33855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effectLst/>
                <a:uLnTx/>
                <a:uFillTx/>
                <a:ea typeface="+mn-ea"/>
                <a:cs typeface="+mn-cs"/>
              </a:rPr>
              <a:t>Hjälpverktyget E-coach.</a:t>
            </a:r>
          </a:p>
        </p:txBody>
      </p:sp>
      <p:pic>
        <p:nvPicPr>
          <p:cNvPr id="13" name="Bild 12" descr="Hjälp kontur">
            <a:extLst>
              <a:ext uri="{FF2B5EF4-FFF2-40B4-BE49-F238E27FC236}">
                <a16:creationId xmlns:a16="http://schemas.microsoft.com/office/drawing/2014/main" id="{A889AC82-C885-A12B-5037-D0749AE8E476}"/>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5127" y="3248555"/>
            <a:ext cx="467652" cy="467652"/>
          </a:xfrm>
          <a:prstGeom prst="rect">
            <a:avLst/>
          </a:prstGeom>
        </p:spPr>
      </p:pic>
      <p:pic>
        <p:nvPicPr>
          <p:cNvPr id="14" name="Bild 13" descr="Frågor kontur">
            <a:extLst>
              <a:ext uri="{FF2B5EF4-FFF2-40B4-BE49-F238E27FC236}">
                <a16:creationId xmlns:a16="http://schemas.microsoft.com/office/drawing/2014/main" id="{A6D29D72-AB11-C617-80B9-8370F1FA007C}"/>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9986" y="3794944"/>
            <a:ext cx="640854" cy="640854"/>
          </a:xfrm>
          <a:prstGeom prst="rect">
            <a:avLst/>
          </a:prstGeom>
        </p:spPr>
      </p:pic>
      <p:pic>
        <p:nvPicPr>
          <p:cNvPr id="15" name="Bild 14" descr="Dokument kontur">
            <a:extLst>
              <a:ext uri="{FF2B5EF4-FFF2-40B4-BE49-F238E27FC236}">
                <a16:creationId xmlns:a16="http://schemas.microsoft.com/office/drawing/2014/main" id="{C1065CC9-3E0B-EE3A-C8F1-B43A63391A5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1929" y="4517550"/>
            <a:ext cx="602890" cy="671278"/>
          </a:xfrm>
          <a:prstGeom prst="rect">
            <a:avLst/>
          </a:prstGeom>
        </p:spPr>
      </p:pic>
    </p:spTree>
    <p:extLst>
      <p:ext uri="{BB962C8B-B14F-4D97-AF65-F5344CB8AC3E}">
        <p14:creationId xmlns:p14="http://schemas.microsoft.com/office/powerpoint/2010/main" val="2434416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p:cNvPicPr>
            <a:picLocks noChangeAspect="1"/>
          </p:cNvPicPr>
          <p:nvPr/>
        </p:nvPicPr>
        <p:blipFill>
          <a:blip r:embed="rId3">
            <a:duotone>
              <a:schemeClr val="accent4">
                <a:shade val="45000"/>
                <a:satMod val="135000"/>
              </a:schemeClr>
              <a:prstClr val="white"/>
            </a:duotone>
          </a:blip>
          <a:stretch>
            <a:fillRect/>
          </a:stretch>
        </p:blipFill>
        <p:spPr>
          <a:xfrm>
            <a:off x="588854" y="6046518"/>
            <a:ext cx="10259472" cy="902943"/>
          </a:xfrm>
          <a:prstGeom prst="rect">
            <a:avLst/>
          </a:prstGeom>
        </p:spPr>
      </p:pic>
      <p:pic>
        <p:nvPicPr>
          <p:cNvPr id="3" name="Picture 4" descr="Black Tree icon, vector illustration ... | Stock vector | Colourbox">
            <a:extLst>
              <a:ext uri="{FF2B5EF4-FFF2-40B4-BE49-F238E27FC236}">
                <a16:creationId xmlns:a16="http://schemas.microsoft.com/office/drawing/2014/main" id="{D7CE4F9F-03D6-4622-A293-35BCC1C1D14B}"/>
              </a:ext>
            </a:extLst>
          </p:cNvPr>
          <p:cNvPicPr>
            <a:picLocks noChangeAspect="1" noChangeArrowheads="1"/>
          </p:cNvPicPr>
          <p:nvPr/>
        </p:nvPicPr>
        <p:blipFill rotWithShape="1">
          <a:blip r:embed="rId4">
            <a:alphaModFix amt="50000"/>
            <a:duotone>
              <a:schemeClr val="accent5">
                <a:shade val="45000"/>
                <a:satMod val="135000"/>
              </a:schemeClr>
              <a:prstClr val="white"/>
            </a:duotone>
            <a:extLst>
              <a:ext uri="{28A0092B-C50C-407E-A947-70E740481C1C}">
                <a14:useLocalDpi xmlns:a14="http://schemas.microsoft.com/office/drawing/2010/main" val="0"/>
              </a:ext>
            </a:extLst>
          </a:blip>
          <a:srcRect l="6106" r="5700"/>
          <a:stretch/>
        </p:blipFill>
        <p:spPr bwMode="auto">
          <a:xfrm>
            <a:off x="2461822" y="231937"/>
            <a:ext cx="8027447" cy="5938314"/>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rundade hörn 36">
            <a:extLst>
              <a:ext uri="{FF2B5EF4-FFF2-40B4-BE49-F238E27FC236}">
                <a16:creationId xmlns:a16="http://schemas.microsoft.com/office/drawing/2014/main" id="{743A427E-381F-4929-A935-A8C31741F2DE}"/>
              </a:ext>
            </a:extLst>
          </p:cNvPr>
          <p:cNvSpPr/>
          <p:nvPr/>
        </p:nvSpPr>
        <p:spPr>
          <a:xfrm>
            <a:off x="2646195" y="3822555"/>
            <a:ext cx="1338843" cy="425455"/>
          </a:xfrm>
          <a:prstGeom prst="roundRect">
            <a:avLst/>
          </a:prstGeom>
          <a:solidFill>
            <a:schemeClr val="accent1"/>
          </a:solidFill>
          <a:ln w="38100">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Ordination</a:t>
            </a:r>
          </a:p>
        </p:txBody>
      </p:sp>
      <p:sp>
        <p:nvSpPr>
          <p:cNvPr id="6" name="Rektangel: rundade hörn 32">
            <a:extLst>
              <a:ext uri="{FF2B5EF4-FFF2-40B4-BE49-F238E27FC236}">
                <a16:creationId xmlns:a16="http://schemas.microsoft.com/office/drawing/2014/main" id="{274B31B1-47C7-4479-96D6-B08BBFE09251}"/>
              </a:ext>
            </a:extLst>
          </p:cNvPr>
          <p:cNvSpPr/>
          <p:nvPr/>
        </p:nvSpPr>
        <p:spPr>
          <a:xfrm>
            <a:off x="6348885" y="3830533"/>
            <a:ext cx="1338843" cy="425455"/>
          </a:xfrm>
          <a:prstGeom prst="roundRect">
            <a:avLst/>
          </a:prstGeom>
          <a:pattFill prst="wdDnDiag">
            <a:fgClr>
              <a:schemeClr val="accent1">
                <a:lumMod val="60000"/>
                <a:lumOff val="40000"/>
              </a:schemeClr>
            </a:fgClr>
            <a:bgClr>
              <a:schemeClr val="accent1"/>
            </a:bgClr>
          </a:patt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Slutenvård</a:t>
            </a:r>
          </a:p>
        </p:txBody>
      </p:sp>
      <p:sp>
        <p:nvSpPr>
          <p:cNvPr id="7" name="Rektangel: rundade hörn 36">
            <a:extLst>
              <a:ext uri="{FF2B5EF4-FFF2-40B4-BE49-F238E27FC236}">
                <a16:creationId xmlns:a16="http://schemas.microsoft.com/office/drawing/2014/main" id="{125D9A7B-1400-46C7-B5B6-87C9EBBF1E33}"/>
              </a:ext>
            </a:extLst>
          </p:cNvPr>
          <p:cNvSpPr/>
          <p:nvPr/>
        </p:nvSpPr>
        <p:spPr>
          <a:xfrm>
            <a:off x="4495365" y="3996699"/>
            <a:ext cx="1509996" cy="513786"/>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Information &amp; dokumentation</a:t>
            </a:r>
          </a:p>
        </p:txBody>
      </p:sp>
      <p:sp>
        <p:nvSpPr>
          <p:cNvPr id="8" name="Rectangle: Rounded Corners 29">
            <a:extLst>
              <a:ext uri="{FF2B5EF4-FFF2-40B4-BE49-F238E27FC236}">
                <a16:creationId xmlns:a16="http://schemas.microsoft.com/office/drawing/2014/main" id="{626CD33B-E627-4B7E-A5EF-9C506CE4E940}"/>
              </a:ext>
            </a:extLst>
          </p:cNvPr>
          <p:cNvSpPr/>
          <p:nvPr/>
        </p:nvSpPr>
        <p:spPr>
          <a:xfrm>
            <a:off x="2494170" y="1995769"/>
            <a:ext cx="1338843" cy="425455"/>
          </a:xfrm>
          <a:prstGeom prst="roundRect">
            <a:avLst>
              <a:gd name="adj" fmla="val 18102"/>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Läkemedel</a:t>
            </a:r>
            <a:endParaRPr lang="en-US" sz="1400" b="1">
              <a:solidFill>
                <a:schemeClr val="bg1"/>
              </a:solidFill>
            </a:endParaRPr>
          </a:p>
        </p:txBody>
      </p:sp>
      <p:sp>
        <p:nvSpPr>
          <p:cNvPr id="9" name="Rektangel: rundade hörn 36">
            <a:extLst>
              <a:ext uri="{FF2B5EF4-FFF2-40B4-BE49-F238E27FC236}">
                <a16:creationId xmlns:a16="http://schemas.microsoft.com/office/drawing/2014/main" id="{EBA9CD49-BCE0-4DBA-A01B-34CB37D37B01}"/>
              </a:ext>
            </a:extLst>
          </p:cNvPr>
          <p:cNvSpPr/>
          <p:nvPr/>
        </p:nvSpPr>
        <p:spPr>
          <a:xfrm>
            <a:off x="6760878" y="3251564"/>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rPr>
              <a:t>Operation och anestesi</a:t>
            </a:r>
          </a:p>
        </p:txBody>
      </p:sp>
      <p:sp>
        <p:nvSpPr>
          <p:cNvPr id="10" name="Rektangel: rundade hörn 36">
            <a:extLst>
              <a:ext uri="{FF2B5EF4-FFF2-40B4-BE49-F238E27FC236}">
                <a16:creationId xmlns:a16="http://schemas.microsoft.com/office/drawing/2014/main" id="{94754A8B-4844-47D8-8CF2-7E69C346E55F}"/>
              </a:ext>
            </a:extLst>
          </p:cNvPr>
          <p:cNvSpPr/>
          <p:nvPr/>
        </p:nvSpPr>
        <p:spPr>
          <a:xfrm>
            <a:off x="8057763" y="4792136"/>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rPr>
              <a:t>Primärvård</a:t>
            </a:r>
          </a:p>
        </p:txBody>
      </p:sp>
      <p:sp>
        <p:nvSpPr>
          <p:cNvPr id="11" name="Rektangel: rundade hörn 36">
            <a:extLst>
              <a:ext uri="{FF2B5EF4-FFF2-40B4-BE49-F238E27FC236}">
                <a16:creationId xmlns:a16="http://schemas.microsoft.com/office/drawing/2014/main" id="{5031FDD4-04FB-4D79-BE57-001C7CDA1FB3}"/>
              </a:ext>
            </a:extLst>
          </p:cNvPr>
          <p:cNvSpPr/>
          <p:nvPr/>
        </p:nvSpPr>
        <p:spPr>
          <a:xfrm>
            <a:off x="2351833" y="2831240"/>
            <a:ext cx="1475201" cy="488784"/>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Vård-administration</a:t>
            </a:r>
          </a:p>
        </p:txBody>
      </p:sp>
      <p:sp>
        <p:nvSpPr>
          <p:cNvPr id="12" name="Rektangel: rundade hörn 36">
            <a:extLst>
              <a:ext uri="{FF2B5EF4-FFF2-40B4-BE49-F238E27FC236}">
                <a16:creationId xmlns:a16="http://schemas.microsoft.com/office/drawing/2014/main" id="{95DCC57B-00BA-420E-A0DC-2102B080C3AE}"/>
              </a:ext>
            </a:extLst>
          </p:cNvPr>
          <p:cNvSpPr/>
          <p:nvPr/>
        </p:nvSpPr>
        <p:spPr>
          <a:xfrm>
            <a:off x="4194895" y="2350425"/>
            <a:ext cx="1338843" cy="425455"/>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Logistik</a:t>
            </a:r>
          </a:p>
        </p:txBody>
      </p:sp>
      <p:sp>
        <p:nvSpPr>
          <p:cNvPr id="14" name="textruta 13">
            <a:extLst>
              <a:ext uri="{FF2B5EF4-FFF2-40B4-BE49-F238E27FC236}">
                <a16:creationId xmlns:a16="http://schemas.microsoft.com/office/drawing/2014/main" id="{969ABA73-5BA2-4A08-8D02-05E600402E83}"/>
              </a:ext>
            </a:extLst>
          </p:cNvPr>
          <p:cNvSpPr txBox="1"/>
          <p:nvPr/>
        </p:nvSpPr>
        <p:spPr>
          <a:xfrm>
            <a:off x="5900951" y="5691597"/>
            <a:ext cx="713657" cy="400110"/>
          </a:xfrm>
          <a:prstGeom prst="rect">
            <a:avLst/>
          </a:prstGeom>
          <a:noFill/>
        </p:spPr>
        <p:txBody>
          <a:bodyPr wrap="none" rtlCol="0">
            <a:spAutoFit/>
          </a:bodyPr>
          <a:lstStyle/>
          <a:p>
            <a:r>
              <a:rPr lang="sv-SE" sz="2000" b="1"/>
              <a:t>SDV</a:t>
            </a:r>
          </a:p>
        </p:txBody>
      </p:sp>
      <p:sp>
        <p:nvSpPr>
          <p:cNvPr id="15" name="Rektangel: rundade hörn 32">
            <a:extLst>
              <a:ext uri="{FF2B5EF4-FFF2-40B4-BE49-F238E27FC236}">
                <a16:creationId xmlns:a16="http://schemas.microsoft.com/office/drawing/2014/main" id="{B6B8C3E1-26EA-4CC7-A159-DA6DC7F724CB}"/>
              </a:ext>
            </a:extLst>
          </p:cNvPr>
          <p:cNvSpPr/>
          <p:nvPr/>
        </p:nvSpPr>
        <p:spPr>
          <a:xfrm>
            <a:off x="6518740" y="4420452"/>
            <a:ext cx="1338843" cy="425455"/>
          </a:xfrm>
          <a:prstGeom prst="roundRect">
            <a:avLst/>
          </a:prstGeom>
          <a:pattFill prst="wdDnDiag">
            <a:fgClr>
              <a:schemeClr val="accent1">
                <a:lumMod val="60000"/>
                <a:lumOff val="40000"/>
              </a:schemeClr>
            </a:fgClr>
            <a:bgClr>
              <a:schemeClr val="accent1"/>
            </a:bgClr>
          </a:patt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Specialiserad öppenvård</a:t>
            </a:r>
          </a:p>
        </p:txBody>
      </p:sp>
      <p:sp>
        <p:nvSpPr>
          <p:cNvPr id="17" name="Rektangel: rundade hörn 36">
            <a:extLst>
              <a:ext uri="{FF2B5EF4-FFF2-40B4-BE49-F238E27FC236}">
                <a16:creationId xmlns:a16="http://schemas.microsoft.com/office/drawing/2014/main" id="{FF580A9F-8451-42CF-9A52-A7224555007A}"/>
              </a:ext>
            </a:extLst>
          </p:cNvPr>
          <p:cNvSpPr/>
          <p:nvPr/>
        </p:nvSpPr>
        <p:spPr>
          <a:xfrm>
            <a:off x="7748611" y="1173259"/>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Barnsjukvård</a:t>
            </a:r>
          </a:p>
        </p:txBody>
      </p:sp>
      <p:sp>
        <p:nvSpPr>
          <p:cNvPr id="18" name="Rektangel: rundade hörn 36">
            <a:extLst>
              <a:ext uri="{FF2B5EF4-FFF2-40B4-BE49-F238E27FC236}">
                <a16:creationId xmlns:a16="http://schemas.microsoft.com/office/drawing/2014/main" id="{4007B6AF-FD2A-407A-AD8D-EF332F01C16A}"/>
              </a:ext>
            </a:extLst>
          </p:cNvPr>
          <p:cNvSpPr/>
          <p:nvPr/>
        </p:nvSpPr>
        <p:spPr>
          <a:xfrm>
            <a:off x="8325825" y="1897318"/>
            <a:ext cx="1338843" cy="513786"/>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Privata vårdgivare</a:t>
            </a:r>
          </a:p>
        </p:txBody>
      </p:sp>
      <p:sp>
        <p:nvSpPr>
          <p:cNvPr id="19" name="Rektangel: rundade hörn 36">
            <a:extLst>
              <a:ext uri="{FF2B5EF4-FFF2-40B4-BE49-F238E27FC236}">
                <a16:creationId xmlns:a16="http://schemas.microsoft.com/office/drawing/2014/main" id="{D76C0E5A-1E37-46A0-8B59-0F1ABA77BA98}"/>
              </a:ext>
            </a:extLst>
          </p:cNvPr>
          <p:cNvSpPr/>
          <p:nvPr/>
        </p:nvSpPr>
        <p:spPr>
          <a:xfrm>
            <a:off x="8418032" y="2670545"/>
            <a:ext cx="1338842" cy="415536"/>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Akutsjukvård</a:t>
            </a:r>
          </a:p>
        </p:txBody>
      </p:sp>
      <p:sp>
        <p:nvSpPr>
          <p:cNvPr id="20" name="Rektangel: rundade hörn 32">
            <a:extLst>
              <a:ext uri="{FF2B5EF4-FFF2-40B4-BE49-F238E27FC236}">
                <a16:creationId xmlns:a16="http://schemas.microsoft.com/office/drawing/2014/main" id="{32BF45FE-1E4B-403D-B73B-F3FC4700DC0F}"/>
              </a:ext>
            </a:extLst>
          </p:cNvPr>
          <p:cNvSpPr/>
          <p:nvPr/>
        </p:nvSpPr>
        <p:spPr>
          <a:xfrm>
            <a:off x="8609465" y="3379919"/>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rPr>
              <a:t>Psykiatri</a:t>
            </a:r>
          </a:p>
        </p:txBody>
      </p:sp>
      <p:sp>
        <p:nvSpPr>
          <p:cNvPr id="21" name="Rektangel: rundade hörn 32">
            <a:extLst>
              <a:ext uri="{FF2B5EF4-FFF2-40B4-BE49-F238E27FC236}">
                <a16:creationId xmlns:a16="http://schemas.microsoft.com/office/drawing/2014/main" id="{70069FF9-DDF1-4EFE-8B15-1A91F417EA82}"/>
              </a:ext>
            </a:extLst>
          </p:cNvPr>
          <p:cNvSpPr/>
          <p:nvPr/>
        </p:nvSpPr>
        <p:spPr>
          <a:xfrm>
            <a:off x="6207846" y="2593149"/>
            <a:ext cx="1500229"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rPr>
              <a:t>Vård i hemmet</a:t>
            </a:r>
          </a:p>
        </p:txBody>
      </p:sp>
      <p:sp>
        <p:nvSpPr>
          <p:cNvPr id="22" name="Rektangel: rundade hörn 36">
            <a:extLst>
              <a:ext uri="{FF2B5EF4-FFF2-40B4-BE49-F238E27FC236}">
                <a16:creationId xmlns:a16="http://schemas.microsoft.com/office/drawing/2014/main" id="{41619C1B-850E-45B7-AA87-8FACCF09F696}"/>
              </a:ext>
            </a:extLst>
          </p:cNvPr>
          <p:cNvSpPr/>
          <p:nvPr/>
        </p:nvSpPr>
        <p:spPr>
          <a:xfrm>
            <a:off x="6571766" y="627185"/>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Roller</a:t>
            </a:r>
          </a:p>
        </p:txBody>
      </p:sp>
      <p:sp>
        <p:nvSpPr>
          <p:cNvPr id="23" name="Rektangel: rundade hörn 36">
            <a:extLst>
              <a:ext uri="{FF2B5EF4-FFF2-40B4-BE49-F238E27FC236}">
                <a16:creationId xmlns:a16="http://schemas.microsoft.com/office/drawing/2014/main" id="{30F2F9F6-ECCF-4608-92D8-71E477D0C4C6}"/>
              </a:ext>
            </a:extLst>
          </p:cNvPr>
          <p:cNvSpPr/>
          <p:nvPr/>
        </p:nvSpPr>
        <p:spPr>
          <a:xfrm>
            <a:off x="4379747" y="3181121"/>
            <a:ext cx="1338843" cy="443144"/>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Teknisk utrustning</a:t>
            </a:r>
          </a:p>
        </p:txBody>
      </p:sp>
      <p:sp>
        <p:nvSpPr>
          <p:cNvPr id="24" name="Rektangel: rundade hörn 36">
            <a:extLst>
              <a:ext uri="{FF2B5EF4-FFF2-40B4-BE49-F238E27FC236}">
                <a16:creationId xmlns:a16="http://schemas.microsoft.com/office/drawing/2014/main" id="{91AB89E3-CBE0-4905-A657-E21B8C7DB394}"/>
              </a:ext>
            </a:extLst>
          </p:cNvPr>
          <p:cNvSpPr/>
          <p:nvPr/>
        </p:nvSpPr>
        <p:spPr>
          <a:xfrm>
            <a:off x="3586193" y="1239943"/>
            <a:ext cx="1338843" cy="425455"/>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Behörigheter</a:t>
            </a:r>
          </a:p>
        </p:txBody>
      </p:sp>
      <p:sp>
        <p:nvSpPr>
          <p:cNvPr id="25" name="Rektangel: rundade hörn 36">
            <a:extLst>
              <a:ext uri="{FF2B5EF4-FFF2-40B4-BE49-F238E27FC236}">
                <a16:creationId xmlns:a16="http://schemas.microsoft.com/office/drawing/2014/main" id="{846051F1-EF68-44B5-A9FE-36E0DDA92F6D}"/>
              </a:ext>
            </a:extLst>
          </p:cNvPr>
          <p:cNvSpPr/>
          <p:nvPr/>
        </p:nvSpPr>
        <p:spPr>
          <a:xfrm>
            <a:off x="4495365" y="518410"/>
            <a:ext cx="1398259" cy="441634"/>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Meddelande-center</a:t>
            </a:r>
          </a:p>
        </p:txBody>
      </p:sp>
      <p:sp>
        <p:nvSpPr>
          <p:cNvPr id="27" name="Rektangel: rundade hörn 36">
            <a:extLst>
              <a:ext uri="{FF2B5EF4-FFF2-40B4-BE49-F238E27FC236}">
                <a16:creationId xmlns:a16="http://schemas.microsoft.com/office/drawing/2014/main" id="{35A81024-E540-47FD-88E9-F0557D39824B}"/>
              </a:ext>
            </a:extLst>
          </p:cNvPr>
          <p:cNvSpPr/>
          <p:nvPr/>
        </p:nvSpPr>
        <p:spPr>
          <a:xfrm>
            <a:off x="8494478" y="4051759"/>
            <a:ext cx="1185949" cy="548851"/>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Cancer-behandling</a:t>
            </a:r>
          </a:p>
        </p:txBody>
      </p:sp>
      <p:sp>
        <p:nvSpPr>
          <p:cNvPr id="28" name="Rektangel: rundade hörn 36">
            <a:extLst>
              <a:ext uri="{FF2B5EF4-FFF2-40B4-BE49-F238E27FC236}">
                <a16:creationId xmlns:a16="http://schemas.microsoft.com/office/drawing/2014/main" id="{E649DA48-D44D-4707-8E73-A05C7FFF34D3}"/>
              </a:ext>
            </a:extLst>
          </p:cNvPr>
          <p:cNvSpPr/>
          <p:nvPr/>
        </p:nvSpPr>
        <p:spPr>
          <a:xfrm>
            <a:off x="3508413" y="4750542"/>
            <a:ext cx="1475201" cy="488784"/>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bg1"/>
                </a:solidFill>
              </a:rPr>
              <a:t>Vård-produktion</a:t>
            </a:r>
          </a:p>
        </p:txBody>
      </p:sp>
      <p:sp>
        <p:nvSpPr>
          <p:cNvPr id="30" name="Rektangel: rundade hörn 36">
            <a:extLst>
              <a:ext uri="{FF2B5EF4-FFF2-40B4-BE49-F238E27FC236}">
                <a16:creationId xmlns:a16="http://schemas.microsoft.com/office/drawing/2014/main" id="{CF9AC22C-1F7D-4ACB-9613-7088251F45FB}"/>
              </a:ext>
            </a:extLst>
          </p:cNvPr>
          <p:cNvSpPr/>
          <p:nvPr/>
        </p:nvSpPr>
        <p:spPr>
          <a:xfrm>
            <a:off x="6615534" y="1914419"/>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Gynekologi</a:t>
            </a:r>
          </a:p>
        </p:txBody>
      </p:sp>
      <p:sp>
        <p:nvSpPr>
          <p:cNvPr id="34" name="textruta 33">
            <a:extLst>
              <a:ext uri="{FF2B5EF4-FFF2-40B4-BE49-F238E27FC236}">
                <a16:creationId xmlns:a16="http://schemas.microsoft.com/office/drawing/2014/main" id="{C723B897-89B4-4E2D-AF3E-47DF31CA4A8F}"/>
              </a:ext>
            </a:extLst>
          </p:cNvPr>
          <p:cNvSpPr txBox="1"/>
          <p:nvPr/>
        </p:nvSpPr>
        <p:spPr>
          <a:xfrm>
            <a:off x="1293983" y="6305293"/>
            <a:ext cx="2067814" cy="338554"/>
          </a:xfrm>
          <a:prstGeom prst="rect">
            <a:avLst/>
          </a:prstGeom>
          <a:solidFill>
            <a:schemeClr val="bg1"/>
          </a:solidFill>
          <a:effectLst>
            <a:softEdge rad="63500"/>
          </a:effectLst>
        </p:spPr>
        <p:txBody>
          <a:bodyPr wrap="square" rtlCol="0">
            <a:spAutoFit/>
          </a:bodyPr>
          <a:lstStyle/>
          <a:p>
            <a:pPr algn="ctr"/>
            <a:r>
              <a:rPr lang="sv-SE" sz="1600" b="1"/>
              <a:t>Standardisering</a:t>
            </a:r>
          </a:p>
        </p:txBody>
      </p:sp>
      <p:sp>
        <p:nvSpPr>
          <p:cNvPr id="36" name="textruta 35">
            <a:extLst>
              <a:ext uri="{FF2B5EF4-FFF2-40B4-BE49-F238E27FC236}">
                <a16:creationId xmlns:a16="http://schemas.microsoft.com/office/drawing/2014/main" id="{F2C519A6-2C26-440B-B5C6-F53212FE0571}"/>
              </a:ext>
            </a:extLst>
          </p:cNvPr>
          <p:cNvSpPr txBox="1"/>
          <p:nvPr/>
        </p:nvSpPr>
        <p:spPr>
          <a:xfrm>
            <a:off x="3065816" y="6323765"/>
            <a:ext cx="2067814" cy="584775"/>
          </a:xfrm>
          <a:prstGeom prst="rect">
            <a:avLst/>
          </a:prstGeom>
          <a:solidFill>
            <a:schemeClr val="bg1"/>
          </a:solidFill>
          <a:effectLst>
            <a:softEdge rad="63500"/>
          </a:effectLst>
        </p:spPr>
        <p:txBody>
          <a:bodyPr wrap="square" rtlCol="0">
            <a:spAutoFit/>
          </a:bodyPr>
          <a:lstStyle/>
          <a:p>
            <a:pPr algn="ctr"/>
            <a:r>
              <a:rPr lang="sv-SE" sz="1600" b="1"/>
              <a:t>Strukturerad dokumentation</a:t>
            </a:r>
          </a:p>
        </p:txBody>
      </p:sp>
      <p:sp>
        <p:nvSpPr>
          <p:cNvPr id="38" name="textruta 37">
            <a:extLst>
              <a:ext uri="{FF2B5EF4-FFF2-40B4-BE49-F238E27FC236}">
                <a16:creationId xmlns:a16="http://schemas.microsoft.com/office/drawing/2014/main" id="{C19BFD85-C4FE-4AC5-B6AD-87254C32B6AA}"/>
              </a:ext>
            </a:extLst>
          </p:cNvPr>
          <p:cNvSpPr txBox="1"/>
          <p:nvPr/>
        </p:nvSpPr>
        <p:spPr>
          <a:xfrm>
            <a:off x="4883829" y="6323765"/>
            <a:ext cx="2067814" cy="584775"/>
          </a:xfrm>
          <a:prstGeom prst="rect">
            <a:avLst/>
          </a:prstGeom>
          <a:solidFill>
            <a:schemeClr val="bg1"/>
          </a:solidFill>
          <a:effectLst>
            <a:softEdge rad="63500"/>
          </a:effectLst>
        </p:spPr>
        <p:txBody>
          <a:bodyPr wrap="square" rtlCol="0">
            <a:spAutoFit/>
          </a:bodyPr>
          <a:lstStyle/>
          <a:p>
            <a:pPr algn="ctr"/>
            <a:r>
              <a:rPr lang="sv-SE" sz="1600" b="1"/>
              <a:t>Ordinationsdriven vårdprocess</a:t>
            </a:r>
          </a:p>
        </p:txBody>
      </p:sp>
      <p:sp>
        <p:nvSpPr>
          <p:cNvPr id="44" name="textruta 43">
            <a:extLst>
              <a:ext uri="{FF2B5EF4-FFF2-40B4-BE49-F238E27FC236}">
                <a16:creationId xmlns:a16="http://schemas.microsoft.com/office/drawing/2014/main" id="{48C44ECE-D365-4292-948A-F8E4B6D7EB52}"/>
              </a:ext>
            </a:extLst>
          </p:cNvPr>
          <p:cNvSpPr txBox="1"/>
          <p:nvPr/>
        </p:nvSpPr>
        <p:spPr>
          <a:xfrm>
            <a:off x="6701842" y="6323765"/>
            <a:ext cx="2067814" cy="584775"/>
          </a:xfrm>
          <a:prstGeom prst="rect">
            <a:avLst/>
          </a:prstGeom>
          <a:solidFill>
            <a:schemeClr val="bg1"/>
          </a:solidFill>
          <a:effectLst>
            <a:softEdge rad="63500"/>
          </a:effectLst>
        </p:spPr>
        <p:txBody>
          <a:bodyPr wrap="square" rtlCol="0">
            <a:spAutoFit/>
          </a:bodyPr>
          <a:lstStyle/>
          <a:p>
            <a:pPr algn="ctr"/>
            <a:r>
              <a:rPr lang="sv-SE" sz="1600" b="1"/>
              <a:t>Realtids- dokumentation</a:t>
            </a:r>
          </a:p>
        </p:txBody>
      </p:sp>
      <p:sp>
        <p:nvSpPr>
          <p:cNvPr id="47" name="textruta 46">
            <a:extLst>
              <a:ext uri="{FF2B5EF4-FFF2-40B4-BE49-F238E27FC236}">
                <a16:creationId xmlns:a16="http://schemas.microsoft.com/office/drawing/2014/main" id="{44AFDFD2-1AD2-4E4D-A9D9-6A058ADB7D4C}"/>
              </a:ext>
            </a:extLst>
          </p:cNvPr>
          <p:cNvSpPr txBox="1"/>
          <p:nvPr/>
        </p:nvSpPr>
        <p:spPr>
          <a:xfrm>
            <a:off x="8519855" y="6323765"/>
            <a:ext cx="2067814" cy="338554"/>
          </a:xfrm>
          <a:prstGeom prst="rect">
            <a:avLst/>
          </a:prstGeom>
          <a:solidFill>
            <a:schemeClr val="bg1"/>
          </a:solidFill>
          <a:effectLst>
            <a:softEdge rad="63500"/>
          </a:effectLst>
        </p:spPr>
        <p:txBody>
          <a:bodyPr wrap="square" rtlCol="0">
            <a:spAutoFit/>
          </a:bodyPr>
          <a:lstStyle/>
          <a:p>
            <a:pPr algn="ctr"/>
            <a:r>
              <a:rPr lang="sv-SE" sz="1600" b="1"/>
              <a:t>Rollstyrda vyer</a:t>
            </a:r>
          </a:p>
        </p:txBody>
      </p:sp>
      <p:sp>
        <p:nvSpPr>
          <p:cNvPr id="49" name="Rubrik 1">
            <a:extLst>
              <a:ext uri="{FF2B5EF4-FFF2-40B4-BE49-F238E27FC236}">
                <a16:creationId xmlns:a16="http://schemas.microsoft.com/office/drawing/2014/main" id="{A94E0F96-FCBC-48F3-BE02-537C65D102D3}"/>
              </a:ext>
            </a:extLst>
          </p:cNvPr>
          <p:cNvSpPr>
            <a:spLocks noGrp="1"/>
          </p:cNvSpPr>
          <p:nvPr>
            <p:ph type="title"/>
          </p:nvPr>
        </p:nvSpPr>
        <p:spPr/>
        <p:txBody>
          <a:bodyPr/>
          <a:lstStyle/>
          <a:p>
            <a:r>
              <a:rPr lang="sv-SE"/>
              <a:t>Förändrings-</a:t>
            </a:r>
            <a:br>
              <a:rPr lang="sv-SE"/>
            </a:br>
            <a:r>
              <a:rPr lang="sv-SE"/>
              <a:t>områden</a:t>
            </a:r>
          </a:p>
        </p:txBody>
      </p:sp>
      <p:sp>
        <p:nvSpPr>
          <p:cNvPr id="35" name="Rektangel med rundade hörn 34"/>
          <p:cNvSpPr/>
          <p:nvPr/>
        </p:nvSpPr>
        <p:spPr>
          <a:xfrm>
            <a:off x="151911" y="1692596"/>
            <a:ext cx="1983298" cy="1495880"/>
          </a:xfrm>
          <a:prstGeom prst="roundRect">
            <a:avLst/>
          </a:prstGeom>
          <a:noFill/>
          <a:ln>
            <a:noFill/>
          </a:ln>
        </p:spPr>
        <p:style>
          <a:lnRef idx="2">
            <a:schemeClr val="lt1">
              <a:hueOff val="0"/>
              <a:satOff val="0"/>
              <a:lumOff val="0"/>
              <a:alphaOff val="0"/>
            </a:schemeClr>
          </a:lnRef>
          <a:fillRef idx="1">
            <a:schemeClr val="accent3">
              <a:hueOff val="239701"/>
              <a:satOff val="-3744"/>
              <a:lumOff val="-1569"/>
              <a:alphaOff val="0"/>
            </a:schemeClr>
          </a:fillRef>
          <a:effectRef idx="0">
            <a:schemeClr val="accent3">
              <a:hueOff val="239701"/>
              <a:satOff val="-3744"/>
              <a:lumOff val="-1569"/>
              <a:alphaOff val="0"/>
            </a:schemeClr>
          </a:effectRef>
          <a:fontRef idx="minor">
            <a:schemeClr val="lt1"/>
          </a:fontRef>
        </p:style>
        <p:txBody>
          <a:bodyPr spcFirstLastPara="0" vert="horz" wrap="square" lIns="146747" tIns="101027" rIns="146747" bIns="101027" numCol="1" spcCol="1270" anchor="ctr" anchorCtr="0">
            <a:noAutofit/>
          </a:bodyPr>
          <a:lstStyle/>
          <a:p>
            <a:pPr lvl="0" algn="r" defTabSz="1066800" rtl="0">
              <a:lnSpc>
                <a:spcPct val="90000"/>
              </a:lnSpc>
              <a:spcBef>
                <a:spcPct val="0"/>
              </a:spcBef>
              <a:spcAft>
                <a:spcPct val="35000"/>
              </a:spcAft>
            </a:pPr>
            <a:r>
              <a:rPr lang="sv-SE" sz="2000" b="1" dirty="0">
                <a:solidFill>
                  <a:schemeClr val="tx2"/>
                </a:solidFill>
              </a:rPr>
              <a:t>… </a:t>
            </a:r>
            <a:r>
              <a:rPr lang="sv-SE" sz="2000" b="1" kern="1200" dirty="0">
                <a:solidFill>
                  <a:schemeClr val="tx2"/>
                </a:solidFill>
              </a:rPr>
              <a:t>som berör alla </a:t>
            </a:r>
            <a:br>
              <a:rPr lang="sv-SE" sz="2000" b="1" kern="1200" dirty="0">
                <a:solidFill>
                  <a:schemeClr val="tx2"/>
                </a:solidFill>
              </a:rPr>
            </a:br>
            <a:r>
              <a:rPr lang="sv-SE" sz="2000" b="1" kern="1200" dirty="0">
                <a:solidFill>
                  <a:schemeClr val="tx2"/>
                </a:solidFill>
              </a:rPr>
              <a:t>i hälso- och sjukvården</a:t>
            </a:r>
          </a:p>
        </p:txBody>
      </p:sp>
      <p:sp>
        <p:nvSpPr>
          <p:cNvPr id="37" name="Rektangel med rundade hörn 36"/>
          <p:cNvSpPr/>
          <p:nvPr/>
        </p:nvSpPr>
        <p:spPr>
          <a:xfrm>
            <a:off x="9063303" y="757371"/>
            <a:ext cx="2851931" cy="1495880"/>
          </a:xfrm>
          <a:prstGeom prst="roundRect">
            <a:avLst/>
          </a:prstGeom>
          <a:noFill/>
          <a:ln>
            <a:noFill/>
          </a:ln>
        </p:spPr>
        <p:style>
          <a:lnRef idx="2">
            <a:schemeClr val="lt1">
              <a:hueOff val="0"/>
              <a:satOff val="0"/>
              <a:lumOff val="0"/>
              <a:alphaOff val="0"/>
            </a:schemeClr>
          </a:lnRef>
          <a:fillRef idx="1">
            <a:schemeClr val="accent3">
              <a:hueOff val="479402"/>
              <a:satOff val="-7488"/>
              <a:lumOff val="-3138"/>
              <a:alphaOff val="0"/>
            </a:schemeClr>
          </a:fillRef>
          <a:effectRef idx="0">
            <a:schemeClr val="accent3">
              <a:hueOff val="479402"/>
              <a:satOff val="-7488"/>
              <a:lumOff val="-3138"/>
              <a:alphaOff val="0"/>
            </a:schemeClr>
          </a:effectRef>
          <a:fontRef idx="minor">
            <a:schemeClr val="lt1"/>
          </a:fontRef>
        </p:style>
        <p:txBody>
          <a:bodyPr spcFirstLastPara="0" vert="horz" wrap="square" lIns="146747" tIns="101027" rIns="146747" bIns="101027" numCol="1" spcCol="1270" anchor="ctr" anchorCtr="0">
            <a:noAutofit/>
          </a:bodyPr>
          <a:lstStyle/>
          <a:p>
            <a:pPr lvl="0" algn="r" defTabSz="1066800" rtl="0">
              <a:lnSpc>
                <a:spcPct val="90000"/>
              </a:lnSpc>
              <a:spcBef>
                <a:spcPct val="0"/>
              </a:spcBef>
              <a:spcAft>
                <a:spcPct val="35000"/>
              </a:spcAft>
            </a:pPr>
            <a:r>
              <a:rPr lang="sv-SE" sz="2000" b="1" kern="1200">
                <a:solidFill>
                  <a:schemeClr val="tx2"/>
                </a:solidFill>
              </a:rPr>
              <a:t>… som berör specifika verksamheter </a:t>
            </a:r>
            <a:br>
              <a:rPr lang="sv-SE" sz="2000" b="1" kern="1200">
                <a:solidFill>
                  <a:schemeClr val="tx2"/>
                </a:solidFill>
              </a:rPr>
            </a:br>
            <a:r>
              <a:rPr lang="sv-SE" sz="2000" b="1" kern="1200">
                <a:solidFill>
                  <a:schemeClr val="tx2"/>
                </a:solidFill>
              </a:rPr>
              <a:t>eller roller</a:t>
            </a:r>
          </a:p>
        </p:txBody>
      </p:sp>
      <p:sp>
        <p:nvSpPr>
          <p:cNvPr id="16" name="Rektangel: rundade hörn 36">
            <a:extLst>
              <a:ext uri="{FF2B5EF4-FFF2-40B4-BE49-F238E27FC236}">
                <a16:creationId xmlns:a16="http://schemas.microsoft.com/office/drawing/2014/main" id="{0B745E6F-5C88-4F82-AC8D-BEE4E4B45AF0}"/>
              </a:ext>
            </a:extLst>
          </p:cNvPr>
          <p:cNvSpPr/>
          <p:nvPr/>
        </p:nvSpPr>
        <p:spPr>
          <a:xfrm>
            <a:off x="6123020" y="1536145"/>
            <a:ext cx="1338843" cy="425455"/>
          </a:xfrm>
          <a:prstGeom prst="round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36000" tIns="36000" rIns="36000" bIns="36000" rtlCol="0" anchor="ctr"/>
          <a:lstStyle/>
          <a:p>
            <a:pPr algn="ctr"/>
            <a:r>
              <a:rPr lang="sv-SE" sz="1400" b="1">
                <a:solidFill>
                  <a:schemeClr val="tx1"/>
                </a:solidFill>
                <a:cs typeface="Arial"/>
              </a:rPr>
              <a:t>Obstetrik</a:t>
            </a:r>
          </a:p>
        </p:txBody>
      </p:sp>
    </p:spTree>
    <p:extLst>
      <p:ext uri="{BB962C8B-B14F-4D97-AF65-F5344CB8AC3E}">
        <p14:creationId xmlns:p14="http://schemas.microsoft.com/office/powerpoint/2010/main" val="3607431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p:cNvSpPr>
            <a:spLocks noGrp="1"/>
          </p:cNvSpPr>
          <p:nvPr>
            <p:ph type="title"/>
          </p:nvPr>
        </p:nvSpPr>
        <p:spPr/>
        <p:txBody>
          <a:bodyPr/>
          <a:lstStyle/>
          <a:p>
            <a:r>
              <a:rPr lang="sv-SE"/>
              <a:t>Förändringshantering </a:t>
            </a:r>
          </a:p>
        </p:txBody>
      </p:sp>
      <p:sp>
        <p:nvSpPr>
          <p:cNvPr id="5" name="Rektangel 4"/>
          <p:cNvSpPr/>
          <p:nvPr/>
        </p:nvSpPr>
        <p:spPr>
          <a:xfrm>
            <a:off x="702200" y="1197394"/>
            <a:ext cx="7543246" cy="1657634"/>
          </a:xfrm>
          <a:prstGeom prst="rect">
            <a:avLst/>
          </a:prstGeom>
          <a:noFill/>
          <a:ln>
            <a:noFill/>
          </a:ln>
          <a:effectLst/>
        </p:spPr>
        <p:style>
          <a:lnRef idx="3">
            <a:schemeClr val="lt1"/>
          </a:lnRef>
          <a:fillRef idx="1">
            <a:schemeClr val="accent3"/>
          </a:fillRef>
          <a:effectRef idx="1">
            <a:schemeClr val="accent3"/>
          </a:effectRef>
          <a:fontRef idx="minor">
            <a:schemeClr val="lt1"/>
          </a:fontRef>
        </p:style>
        <p:txBody>
          <a:bodyPr lIns="36000" rIns="36000" rtlCol="0" anchor="t"/>
          <a:lstStyle/>
          <a:p>
            <a:pPr lvl="0" eaLnBrk="0" fontAlgn="base" hangingPunct="0">
              <a:spcBef>
                <a:spcPct val="0"/>
              </a:spcBef>
              <a:spcAft>
                <a:spcPts val="600"/>
              </a:spcAft>
              <a:defRPr/>
            </a:pPr>
            <a:r>
              <a:rPr lang="sv-SE" sz="2000" b="1">
                <a:solidFill>
                  <a:schemeClr val="tx2"/>
                </a:solidFill>
              </a:rPr>
              <a:t>När vi börjar använda det nya vårdsystemet blir det en mängd små och stora skillnader mot hur vi arbetar idag. </a:t>
            </a:r>
          </a:p>
          <a:p>
            <a:pPr lvl="0" eaLnBrk="0" fontAlgn="base" hangingPunct="0">
              <a:spcBef>
                <a:spcPct val="0"/>
              </a:spcBef>
              <a:spcAft>
                <a:spcPts val="600"/>
              </a:spcAft>
              <a:defRPr/>
            </a:pPr>
            <a:r>
              <a:rPr lang="sv-SE" sz="2000">
                <a:solidFill>
                  <a:schemeClr val="tx1"/>
                </a:solidFill>
              </a:rPr>
              <a:t>Innan införandet kommer alla verksamheter och roller </a:t>
            </a:r>
            <a:br>
              <a:rPr lang="sv-SE" sz="2000">
                <a:solidFill>
                  <a:schemeClr val="tx1"/>
                </a:solidFill>
              </a:rPr>
            </a:br>
            <a:r>
              <a:rPr lang="sv-SE" sz="2000">
                <a:solidFill>
                  <a:schemeClr val="tx1"/>
                </a:solidFill>
              </a:rPr>
              <a:t>att arbeta igenom vad detta innebär för just dem. </a:t>
            </a:r>
          </a:p>
          <a:p>
            <a:pPr lvl="0" eaLnBrk="0" fontAlgn="base" hangingPunct="0">
              <a:spcBef>
                <a:spcPct val="0"/>
              </a:spcBef>
              <a:spcAft>
                <a:spcPts val="600"/>
              </a:spcAft>
              <a:defRPr/>
            </a:pPr>
            <a:r>
              <a:rPr lang="sv-SE" sz="2000" b="1" noProof="0">
                <a:solidFill>
                  <a:schemeClr val="tx1"/>
                </a:solidFill>
              </a:rPr>
              <a:t>Det kan handla om: </a:t>
            </a:r>
            <a:endParaRPr kumimoji="0" lang="sv-SE" sz="2000" b="1" i="0" u="none" strike="noStrike" kern="1200" cap="none" spc="0" normalizeH="0" baseline="0" noProof="0">
              <a:ln>
                <a:noFill/>
              </a:ln>
              <a:solidFill>
                <a:schemeClr val="tx1"/>
              </a:solidFill>
              <a:effectLst/>
              <a:uLnTx/>
              <a:uFillTx/>
            </a:endParaRPr>
          </a:p>
        </p:txBody>
      </p:sp>
      <p:graphicFrame>
        <p:nvGraphicFramePr>
          <p:cNvPr id="10" name="Tabell 9"/>
          <p:cNvGraphicFramePr>
            <a:graphicFrameLocks noGrp="1"/>
          </p:cNvGraphicFramePr>
          <p:nvPr/>
        </p:nvGraphicFramePr>
        <p:xfrm>
          <a:off x="702200" y="3052431"/>
          <a:ext cx="7828342" cy="3014400"/>
        </p:xfrm>
        <a:graphic>
          <a:graphicData uri="http://schemas.openxmlformats.org/drawingml/2006/table">
            <a:tbl>
              <a:tblPr bandRow="1">
                <a:tableStyleId>{BC89EF96-8CEA-46FF-86C4-4CE0E7609802}</a:tableStyleId>
              </a:tblPr>
              <a:tblGrid>
                <a:gridCol w="2642399">
                  <a:extLst>
                    <a:ext uri="{9D8B030D-6E8A-4147-A177-3AD203B41FA5}">
                      <a16:colId xmlns:a16="http://schemas.microsoft.com/office/drawing/2014/main" val="20000"/>
                    </a:ext>
                  </a:extLst>
                </a:gridCol>
                <a:gridCol w="5185943">
                  <a:extLst>
                    <a:ext uri="{9D8B030D-6E8A-4147-A177-3AD203B41FA5}">
                      <a16:colId xmlns:a16="http://schemas.microsoft.com/office/drawing/2014/main" val="20001"/>
                    </a:ext>
                  </a:extLst>
                </a:gridCol>
              </a:tblGrid>
              <a:tr h="0">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sv-SE" sz="2000" b="1"/>
                        <a:t>Nya grundläggande principer</a:t>
                      </a:r>
                    </a:p>
                  </a:txBody>
                  <a:tcPr marL="72000" marR="72000" marT="72000" marB="72000"/>
                </a:tc>
                <a:tc>
                  <a:txBody>
                    <a:bodyPr/>
                    <a:lstStyle/>
                    <a:p>
                      <a:pPr>
                        <a:spcBef>
                          <a:spcPts val="600"/>
                        </a:spcBef>
                        <a:spcAft>
                          <a:spcPts val="600"/>
                        </a:spcAft>
                      </a:pPr>
                      <a:r>
                        <a:rPr lang="sv-SE" sz="2000" i="0"/>
                        <a:t>Logiken bakom systemet och de nya regiongemensamma arbetssätten. </a:t>
                      </a:r>
                    </a:p>
                  </a:txBody>
                  <a:tcPr marL="72000" marR="72000" marT="72000" marB="72000"/>
                </a:tc>
                <a:extLst>
                  <a:ext uri="{0D108BD9-81ED-4DB2-BD59-A6C34878D82A}">
                    <a16:rowId xmlns:a16="http://schemas.microsoft.com/office/drawing/2014/main" val="2543129391"/>
                  </a:ext>
                </a:extLst>
              </a:tr>
              <a:tr h="0">
                <a:tc>
                  <a:txBody>
                    <a:bodyPr/>
                    <a:lstStyle/>
                    <a:p>
                      <a:pPr>
                        <a:spcBef>
                          <a:spcPts val="600"/>
                        </a:spcBef>
                        <a:spcAft>
                          <a:spcPts val="600"/>
                        </a:spcAft>
                      </a:pPr>
                      <a:r>
                        <a:rPr lang="sv-SE" sz="2000" b="1"/>
                        <a:t>Arbetssätt</a:t>
                      </a:r>
                    </a:p>
                  </a:txBody>
                  <a:tcPr marL="72000" marR="72000" marT="72000" marB="72000"/>
                </a:tc>
                <a:tc>
                  <a:txBody>
                    <a:bodyPr/>
                    <a:lstStyle/>
                    <a:p>
                      <a:pPr>
                        <a:spcBef>
                          <a:spcPts val="600"/>
                        </a:spcBef>
                        <a:spcAft>
                          <a:spcPts val="600"/>
                        </a:spcAft>
                      </a:pPr>
                      <a:r>
                        <a:rPr lang="sv-SE" sz="2000" baseline="0"/>
                        <a:t>Sättet som man utför en arbetsuppgift </a:t>
                      </a:r>
                      <a:br>
                        <a:rPr lang="sv-SE" sz="2000" baseline="0"/>
                      </a:br>
                      <a:r>
                        <a:rPr lang="sv-SE" sz="2000" baseline="0"/>
                        <a:t>eller genomför en process. </a:t>
                      </a:r>
                      <a:endParaRPr lang="sv-SE" sz="2000" i="0"/>
                    </a:p>
                  </a:txBody>
                  <a:tcPr marL="72000" marR="72000" marT="72000" marB="72000"/>
                </a:tc>
                <a:extLst>
                  <a:ext uri="{0D108BD9-81ED-4DB2-BD59-A6C34878D82A}">
                    <a16:rowId xmlns:a16="http://schemas.microsoft.com/office/drawing/2014/main" val="10001"/>
                  </a:ext>
                </a:extLst>
              </a:tr>
              <a:tr h="497823">
                <a:tc>
                  <a:txBody>
                    <a:bodyPr/>
                    <a:lstStyle/>
                    <a:p>
                      <a:pPr>
                        <a:spcBef>
                          <a:spcPts val="600"/>
                        </a:spcBef>
                        <a:spcAft>
                          <a:spcPts val="600"/>
                        </a:spcAft>
                      </a:pPr>
                      <a:r>
                        <a:rPr lang="sv-SE" sz="2000" b="1"/>
                        <a:t>Roller eller organisation</a:t>
                      </a:r>
                    </a:p>
                  </a:txBody>
                  <a:tcPr marL="72000" marR="72000" marT="72000" marB="72000"/>
                </a:tc>
                <a:tc>
                  <a:txBody>
                    <a:bodyPr/>
                    <a:lstStyle/>
                    <a:p>
                      <a:pPr>
                        <a:spcBef>
                          <a:spcPts val="600"/>
                        </a:spcBef>
                        <a:spcAft>
                          <a:spcPts val="600"/>
                        </a:spcAft>
                      </a:pPr>
                      <a:r>
                        <a:rPr lang="sv-SE" sz="2000"/>
                        <a:t>V</a:t>
                      </a:r>
                      <a:r>
                        <a:rPr lang="sv-SE" sz="2000" baseline="0"/>
                        <a:t>em som utför en arbetsuppgift, </a:t>
                      </a:r>
                      <a:br>
                        <a:rPr lang="sv-SE" sz="2000" baseline="0"/>
                      </a:br>
                      <a:r>
                        <a:rPr lang="sv-SE" sz="2000" baseline="0"/>
                        <a:t>eller var i organisationen den utförs. </a:t>
                      </a:r>
                    </a:p>
                  </a:txBody>
                  <a:tcPr marL="72000" marR="72000" marT="72000" marB="72000"/>
                </a:tc>
                <a:extLst>
                  <a:ext uri="{0D108BD9-81ED-4DB2-BD59-A6C34878D82A}">
                    <a16:rowId xmlns:a16="http://schemas.microsoft.com/office/drawing/2014/main" val="10002"/>
                  </a:ext>
                </a:extLst>
              </a:tr>
              <a:tr h="674820">
                <a:tc>
                  <a:txBody>
                    <a:bodyPr/>
                    <a:lstStyle/>
                    <a:p>
                      <a:pPr>
                        <a:spcBef>
                          <a:spcPts val="600"/>
                        </a:spcBef>
                        <a:spcAft>
                          <a:spcPts val="600"/>
                        </a:spcAft>
                      </a:pPr>
                      <a:r>
                        <a:rPr lang="sv-SE" sz="2000" b="1" baseline="0"/>
                        <a:t>Termer och </a:t>
                      </a:r>
                      <a:br>
                        <a:rPr lang="sv-SE" sz="2000" b="1" baseline="0"/>
                      </a:br>
                      <a:r>
                        <a:rPr lang="sv-SE" sz="2000" b="1" baseline="0"/>
                        <a:t>begrepp</a:t>
                      </a:r>
                      <a:endParaRPr lang="sv-SE" sz="2000" b="1"/>
                    </a:p>
                  </a:txBody>
                  <a:tcPr marL="72000" marR="72000" marT="72000" marB="72000"/>
                </a:tc>
                <a:tc>
                  <a:txBody>
                    <a:bodyPr/>
                    <a:lstStyle/>
                    <a:p>
                      <a:pPr marL="0" marR="0" indent="0" algn="l" defTabSz="457200" rtl="0" eaLnBrk="1" fontAlgn="auto" latinLnBrk="0" hangingPunct="1">
                        <a:lnSpc>
                          <a:spcPct val="100000"/>
                        </a:lnSpc>
                        <a:spcBef>
                          <a:spcPts val="600"/>
                        </a:spcBef>
                        <a:spcAft>
                          <a:spcPts val="600"/>
                        </a:spcAft>
                        <a:buClrTx/>
                        <a:buSzTx/>
                        <a:buFontTx/>
                        <a:buNone/>
                        <a:tabLst/>
                        <a:defRPr/>
                      </a:pPr>
                      <a:r>
                        <a:rPr lang="sv-SE" sz="2000"/>
                        <a:t>O</a:t>
                      </a:r>
                      <a:r>
                        <a:rPr lang="sv-SE" sz="2000" baseline="0"/>
                        <a:t>rdval och begrepp som används i </a:t>
                      </a:r>
                      <a:br>
                        <a:rPr lang="sv-SE" sz="2000" baseline="0"/>
                      </a:br>
                      <a:r>
                        <a:rPr lang="sv-SE" sz="2000" baseline="0"/>
                        <a:t>det operativa arbetet.</a:t>
                      </a:r>
                      <a:endParaRPr lang="sv-SE" sz="2000" i="1"/>
                    </a:p>
                  </a:txBody>
                  <a:tcPr marL="72000" marR="72000" marT="72000" marB="72000"/>
                </a:tc>
                <a:extLst>
                  <a:ext uri="{0D108BD9-81ED-4DB2-BD59-A6C34878D82A}">
                    <a16:rowId xmlns:a16="http://schemas.microsoft.com/office/drawing/2014/main" val="10004"/>
                  </a:ext>
                </a:extLst>
              </a:tr>
            </a:tbl>
          </a:graphicData>
        </a:graphic>
      </p:graphicFrame>
      <p:grpSp>
        <p:nvGrpSpPr>
          <p:cNvPr id="3" name="Grupp 2"/>
          <p:cNvGrpSpPr/>
          <p:nvPr/>
        </p:nvGrpSpPr>
        <p:grpSpPr>
          <a:xfrm>
            <a:off x="8893431" y="1267185"/>
            <a:ext cx="1646149" cy="5005254"/>
            <a:chOff x="9154886" y="1436914"/>
            <a:chExt cx="1099457" cy="3342993"/>
          </a:xfrm>
          <a:solidFill>
            <a:schemeClr val="accent5"/>
          </a:solidFill>
          <a:effectLst>
            <a:outerShdw blurRad="50800" dist="38100" dir="2700000" algn="tl" rotWithShape="0">
              <a:prstClr val="black">
                <a:alpha val="40000"/>
              </a:prstClr>
            </a:outerShdw>
          </a:effectLst>
        </p:grpSpPr>
        <p:sp>
          <p:nvSpPr>
            <p:cNvPr id="2" name="Ellips 1"/>
            <p:cNvSpPr/>
            <p:nvPr/>
          </p:nvSpPr>
          <p:spPr>
            <a:xfrm>
              <a:off x="9154886" y="1436914"/>
              <a:ext cx="1099457" cy="1099457"/>
            </a:xfrm>
            <a:prstGeom prst="ellipse">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sv-SE" sz="2000" b="1">
                  <a:solidFill>
                    <a:schemeClr val="bg2"/>
                  </a:solidFill>
                </a:rPr>
                <a:t>sluta göra?</a:t>
              </a:r>
              <a:endParaRPr lang="sv-SE" sz="2000" b="1" err="1">
                <a:solidFill>
                  <a:schemeClr val="bg2"/>
                </a:solidFill>
              </a:endParaRPr>
            </a:p>
          </p:txBody>
        </p:sp>
        <p:sp>
          <p:nvSpPr>
            <p:cNvPr id="8" name="Ellips 7"/>
            <p:cNvSpPr/>
            <p:nvPr/>
          </p:nvSpPr>
          <p:spPr>
            <a:xfrm>
              <a:off x="9154886" y="2558682"/>
              <a:ext cx="1099457" cy="1099457"/>
            </a:xfrm>
            <a:prstGeom prst="ellipse">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sv-SE" sz="2000" b="1">
                  <a:solidFill>
                    <a:schemeClr val="bg2"/>
                  </a:solidFill>
                </a:rPr>
                <a:t>fortsätta göra?</a:t>
              </a:r>
            </a:p>
          </p:txBody>
        </p:sp>
        <p:sp>
          <p:nvSpPr>
            <p:cNvPr id="9" name="Ellips 8"/>
            <p:cNvSpPr/>
            <p:nvPr/>
          </p:nvSpPr>
          <p:spPr>
            <a:xfrm>
              <a:off x="9154886" y="3680450"/>
              <a:ext cx="1099457" cy="1099457"/>
            </a:xfrm>
            <a:prstGeom prst="ellipse">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sv-SE" sz="2000" b="1">
                  <a:solidFill>
                    <a:schemeClr val="bg2"/>
                  </a:solidFill>
                </a:rPr>
                <a:t>börja göra?</a:t>
              </a:r>
              <a:endParaRPr lang="sv-SE" sz="2000" b="1" err="1">
                <a:solidFill>
                  <a:schemeClr val="bg2"/>
                </a:solidFill>
              </a:endParaRPr>
            </a:p>
          </p:txBody>
        </p:sp>
      </p:grpSp>
      <p:sp>
        <p:nvSpPr>
          <p:cNvPr id="4" name="textruta 3"/>
          <p:cNvSpPr txBox="1"/>
          <p:nvPr/>
        </p:nvSpPr>
        <p:spPr>
          <a:xfrm>
            <a:off x="7955323" y="485969"/>
            <a:ext cx="3364718" cy="707886"/>
          </a:xfrm>
          <a:prstGeom prst="rect">
            <a:avLst/>
          </a:prstGeom>
          <a:noFill/>
        </p:spPr>
        <p:txBody>
          <a:bodyPr wrap="square" rtlCol="0">
            <a:spAutoFit/>
          </a:bodyPr>
          <a:lstStyle/>
          <a:p>
            <a:pPr algn="ctr"/>
            <a:r>
              <a:rPr lang="sv-SE" sz="2000">
                <a:solidFill>
                  <a:schemeClr val="accent5"/>
                </a:solidFill>
              </a:rPr>
              <a:t>Vi behöver tänka igenom </a:t>
            </a:r>
            <a:br>
              <a:rPr lang="sv-SE" sz="2000">
                <a:solidFill>
                  <a:schemeClr val="accent5"/>
                </a:solidFill>
              </a:rPr>
            </a:br>
            <a:r>
              <a:rPr lang="sv-SE" sz="2000">
                <a:solidFill>
                  <a:schemeClr val="accent5"/>
                </a:solidFill>
              </a:rPr>
              <a:t>vad vi ska …</a:t>
            </a:r>
          </a:p>
        </p:txBody>
      </p:sp>
    </p:spTree>
    <p:extLst>
      <p:ext uri="{BB962C8B-B14F-4D97-AF65-F5344CB8AC3E}">
        <p14:creationId xmlns:p14="http://schemas.microsoft.com/office/powerpoint/2010/main" val="4150801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707EF68E-E39B-885C-028C-7A868226BBD9}"/>
              </a:ext>
            </a:extLst>
          </p:cNvPr>
          <p:cNvSpPr txBox="1"/>
          <p:nvPr/>
        </p:nvSpPr>
        <p:spPr>
          <a:xfrm rot="10800000" flipH="1" flipV="1">
            <a:off x="595900" y="1582241"/>
            <a:ext cx="5479551" cy="4247317"/>
          </a:xfrm>
          <a:prstGeom prst="rect">
            <a:avLst/>
          </a:prstGeom>
          <a:noFill/>
        </p:spPr>
        <p:txBody>
          <a:bodyPr wrap="square" rtlCol="0">
            <a:spAutoFit/>
          </a:bodyPr>
          <a:lstStyle/>
          <a:p>
            <a:pPr marL="342900" indent="-342900">
              <a:lnSpc>
                <a:spcPct val="100000"/>
              </a:lnSpc>
              <a:spcBef>
                <a:spcPts val="1200"/>
              </a:spcBef>
              <a:buFont typeface="Arial" panose="020B0604020202020204" pitchFamily="34" charset="0"/>
              <a:buChar char="•"/>
            </a:pPr>
            <a:r>
              <a:rPr lang="sv-SE" sz="2400" b="1"/>
              <a:t>I samma ögonblick </a:t>
            </a:r>
            <a:r>
              <a:rPr lang="sv-SE" sz="2400"/>
              <a:t>som vi går över till SDV måste medarbetarna </a:t>
            </a:r>
            <a:br>
              <a:rPr lang="sv-SE" sz="2400"/>
            </a:br>
            <a:r>
              <a:rPr lang="sv-SE" sz="2400"/>
              <a:t>kunna använda de nya verktygen.</a:t>
            </a:r>
          </a:p>
          <a:p>
            <a:pPr marL="342900" indent="-342900">
              <a:lnSpc>
                <a:spcPct val="100000"/>
              </a:lnSpc>
              <a:spcBef>
                <a:spcPts val="1200"/>
              </a:spcBef>
              <a:buFont typeface="Arial" panose="020B0604020202020204" pitchFamily="34" charset="0"/>
              <a:buChar char="•"/>
            </a:pPr>
            <a:r>
              <a:rPr lang="sv-SE" sz="2400" b="1"/>
              <a:t>Utbildningen är obligatorisk</a:t>
            </a:r>
            <a:r>
              <a:rPr lang="sv-SE" sz="2400"/>
              <a:t>, </a:t>
            </a:r>
            <a:br>
              <a:rPr lang="sv-SE" sz="2400"/>
            </a:br>
            <a:r>
              <a:rPr lang="sv-SE" sz="2400"/>
              <a:t>innebär digitala självstudier och kommer att ta upp till två arbetsdagar.</a:t>
            </a:r>
          </a:p>
          <a:p>
            <a:pPr marL="342900" indent="-342900">
              <a:lnSpc>
                <a:spcPct val="100000"/>
              </a:lnSpc>
              <a:spcBef>
                <a:spcPts val="1200"/>
              </a:spcBef>
              <a:buFont typeface="Arial" panose="020B0604020202020204" pitchFamily="34" charset="0"/>
              <a:buChar char="•"/>
            </a:pPr>
            <a:r>
              <a:rPr lang="sv-SE" sz="2400"/>
              <a:t>Utbildningen sker några veckor </a:t>
            </a:r>
            <a:br>
              <a:rPr lang="sv-SE" sz="2400"/>
            </a:br>
            <a:r>
              <a:rPr lang="sv-SE" sz="2400"/>
              <a:t>före respektive </a:t>
            </a:r>
            <a:r>
              <a:rPr lang="sv-SE" sz="2400" err="1"/>
              <a:t>driftstart</a:t>
            </a:r>
            <a:r>
              <a:rPr lang="sv-SE" sz="2400"/>
              <a:t>.  </a:t>
            </a:r>
          </a:p>
          <a:p>
            <a:endParaRPr lang="sv-SE" sz="2400"/>
          </a:p>
        </p:txBody>
      </p:sp>
      <p:pic>
        <p:nvPicPr>
          <p:cNvPr id="11" name="Platshållare för innehåll 14" descr="En bild som visar person, Människoansikte, klädsel, inomhus&#10;&#10;Automatiskt genererad beskrivning">
            <a:extLst>
              <a:ext uri="{FF2B5EF4-FFF2-40B4-BE49-F238E27FC236}">
                <a16:creationId xmlns:a16="http://schemas.microsoft.com/office/drawing/2014/main" id="{37D85D70-E132-BFAC-B019-DDCB054FAFC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480"/>
                    </a14:imgEffect>
                  </a14:imgLayer>
                </a14:imgProps>
              </a:ext>
            </a:extLst>
          </a:blip>
          <a:srcRect t="5468" b="5468"/>
          <a:stretch/>
        </p:blipFill>
        <p:spPr>
          <a:xfrm>
            <a:off x="6030644"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a:noFill/>
        </p:spPr>
      </p:pic>
      <p:sp>
        <p:nvSpPr>
          <p:cNvPr id="3" name="Rubrik 1">
            <a:extLst>
              <a:ext uri="{FF2B5EF4-FFF2-40B4-BE49-F238E27FC236}">
                <a16:creationId xmlns:a16="http://schemas.microsoft.com/office/drawing/2014/main" id="{8F11D94F-B71F-E268-DCE2-B32C51AAEA8E}"/>
              </a:ext>
            </a:extLst>
          </p:cNvPr>
          <p:cNvSpPr>
            <a:spLocks noGrp="1"/>
          </p:cNvSpPr>
          <p:nvPr>
            <p:ph type="title"/>
          </p:nvPr>
        </p:nvSpPr>
        <p:spPr>
          <a:xfrm>
            <a:off x="585627" y="274638"/>
            <a:ext cx="5174750" cy="1143000"/>
          </a:xfrm>
        </p:spPr>
        <p:txBody>
          <a:bodyPr anchor="t">
            <a:normAutofit/>
          </a:bodyPr>
          <a:lstStyle/>
          <a:p>
            <a:r>
              <a:rPr lang="sv-SE" sz="3200"/>
              <a:t>Utbildning inför SDV</a:t>
            </a:r>
          </a:p>
        </p:txBody>
      </p:sp>
      <p:sp>
        <p:nvSpPr>
          <p:cNvPr id="4" name="Rektangel 3">
            <a:extLst>
              <a:ext uri="{FF2B5EF4-FFF2-40B4-BE49-F238E27FC236}">
                <a16:creationId xmlns:a16="http://schemas.microsoft.com/office/drawing/2014/main" id="{3A37C3EC-E104-9F50-E562-372EBF442E41}"/>
              </a:ext>
            </a:extLst>
          </p:cNvPr>
          <p:cNvSpPr/>
          <p:nvPr/>
        </p:nvSpPr>
        <p:spPr>
          <a:xfrm>
            <a:off x="6184733" y="168761"/>
            <a:ext cx="5074605" cy="401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2"/>
                </a:solidFill>
              </a:rPr>
              <a:t>I samband med införandet måste vi kunna</a:t>
            </a:r>
          </a:p>
        </p:txBody>
      </p:sp>
      <p:sp>
        <p:nvSpPr>
          <p:cNvPr id="5" name="Rektangel 4">
            <a:extLst>
              <a:ext uri="{FF2B5EF4-FFF2-40B4-BE49-F238E27FC236}">
                <a16:creationId xmlns:a16="http://schemas.microsoft.com/office/drawing/2014/main" id="{2B973E24-C665-A833-256E-C5283F2AA2F8}"/>
              </a:ext>
            </a:extLst>
          </p:cNvPr>
          <p:cNvSpPr/>
          <p:nvPr/>
        </p:nvSpPr>
        <p:spPr>
          <a:xfrm>
            <a:off x="6963962" y="613400"/>
            <a:ext cx="2977936" cy="401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2"/>
                </a:solidFill>
              </a:rPr>
              <a:t>ge så säker och effektiv</a:t>
            </a:r>
          </a:p>
        </p:txBody>
      </p:sp>
      <p:sp>
        <p:nvSpPr>
          <p:cNvPr id="6" name="Rektangel 5">
            <a:extLst>
              <a:ext uri="{FF2B5EF4-FFF2-40B4-BE49-F238E27FC236}">
                <a16:creationId xmlns:a16="http://schemas.microsoft.com/office/drawing/2014/main" id="{7B220D07-7A3A-0EEC-2ED3-FBA21B310ED0}"/>
              </a:ext>
            </a:extLst>
          </p:cNvPr>
          <p:cNvSpPr/>
          <p:nvPr/>
        </p:nvSpPr>
        <p:spPr>
          <a:xfrm>
            <a:off x="7353575" y="1049685"/>
            <a:ext cx="4001190" cy="401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bg2"/>
                </a:solidFill>
              </a:rPr>
              <a:t>hälso- och sjukvård som möjligt.</a:t>
            </a:r>
          </a:p>
        </p:txBody>
      </p:sp>
    </p:spTree>
    <p:extLst>
      <p:ext uri="{BB962C8B-B14F-4D97-AF65-F5344CB8AC3E}">
        <p14:creationId xmlns:p14="http://schemas.microsoft.com/office/powerpoint/2010/main" val="2934598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96403F2-F63C-E663-4D50-677FB8C701E7}"/>
              </a:ext>
            </a:extLst>
          </p:cNvPr>
          <p:cNvSpPr txBox="1">
            <a:spLocks/>
          </p:cNvSpPr>
          <p:nvPr/>
        </p:nvSpPr>
        <p:spPr>
          <a:xfrm>
            <a:off x="609600" y="1592494"/>
            <a:ext cx="5181600" cy="49654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200"/>
              </a:spcBef>
              <a:buFont typeface="Arial" panose="020B0604020202020204" pitchFamily="34" charset="0"/>
              <a:buNone/>
            </a:pPr>
            <a:r>
              <a:rPr lang="sv-SE" sz="2400" b="1">
                <a:solidFill>
                  <a:schemeClr val="tx2"/>
                </a:solidFill>
              </a:rPr>
              <a:t>Alla medarbetare som på något sätt kommer att arbeta i och med SDV behöver utbildas:</a:t>
            </a:r>
          </a:p>
          <a:p>
            <a:pPr>
              <a:lnSpc>
                <a:spcPct val="110000"/>
              </a:lnSpc>
              <a:spcBef>
                <a:spcPts val="1200"/>
              </a:spcBef>
            </a:pPr>
            <a:r>
              <a:rPr lang="sv-SE" sz="2400"/>
              <a:t>Månads- och timanställda </a:t>
            </a:r>
            <a:br>
              <a:rPr lang="sv-SE" sz="2400"/>
            </a:br>
            <a:r>
              <a:rPr lang="sv-SE" sz="2400"/>
              <a:t>medarbetare och studenter </a:t>
            </a:r>
            <a:br>
              <a:rPr lang="sv-SE" sz="2400"/>
            </a:br>
            <a:r>
              <a:rPr lang="sv-SE" sz="2400"/>
              <a:t>inom hälso- och sjukvård och service. </a:t>
            </a:r>
          </a:p>
          <a:p>
            <a:pPr>
              <a:lnSpc>
                <a:spcPct val="110000"/>
              </a:lnSpc>
              <a:spcBef>
                <a:spcPts val="1200"/>
              </a:spcBef>
            </a:pPr>
            <a:r>
              <a:rPr lang="sv-SE" sz="2400"/>
              <a:t>Offentligt och privat driven vård (LOU/LOV).</a:t>
            </a:r>
          </a:p>
        </p:txBody>
      </p:sp>
      <p:sp>
        <p:nvSpPr>
          <p:cNvPr id="4" name="Rubrik 1">
            <a:extLst>
              <a:ext uri="{FF2B5EF4-FFF2-40B4-BE49-F238E27FC236}">
                <a16:creationId xmlns:a16="http://schemas.microsoft.com/office/drawing/2014/main" id="{BF58373A-0351-2E96-CFD2-D83B4B9EFBF6}"/>
              </a:ext>
            </a:extLst>
          </p:cNvPr>
          <p:cNvSpPr>
            <a:spLocks noGrp="1"/>
          </p:cNvSpPr>
          <p:nvPr>
            <p:ph type="title"/>
          </p:nvPr>
        </p:nvSpPr>
        <p:spPr>
          <a:xfrm>
            <a:off x="609600" y="300037"/>
            <a:ext cx="5181600" cy="1117601"/>
          </a:xfrm>
        </p:spPr>
        <p:txBody>
          <a:bodyPr anchor="t">
            <a:normAutofit fontScale="90000"/>
          </a:bodyPr>
          <a:lstStyle/>
          <a:p>
            <a:r>
              <a:rPr lang="sv-SE"/>
              <a:t>Vem gäller utbildningen?</a:t>
            </a:r>
          </a:p>
        </p:txBody>
      </p:sp>
      <p:pic>
        <p:nvPicPr>
          <p:cNvPr id="5" name="Platshållare för innehåll 14">
            <a:extLst>
              <a:ext uri="{FF2B5EF4-FFF2-40B4-BE49-F238E27FC236}">
                <a16:creationId xmlns:a16="http://schemas.microsoft.com/office/drawing/2014/main" id="{34645EEF-9596-6B29-E5A2-A297FB51F5F2}"/>
              </a:ext>
            </a:extLst>
          </p:cNvPr>
          <p:cNvPicPr>
            <a:picLocks noChangeAspect="1"/>
          </p:cNvPicPr>
          <p:nvPr/>
        </p:nvPicPr>
        <p:blipFill rotWithShape="1">
          <a:blip r:embed="rId2">
            <a:extLst>
              <a:ext uri="{28A0092B-C50C-407E-A947-70E740481C1C}">
                <a14:useLocalDpi xmlns:a14="http://schemas.microsoft.com/office/drawing/2010/main" val="0"/>
              </a:ext>
            </a:extLst>
          </a:blip>
          <a:srcRect t="5188" b="5188"/>
          <a:stretch/>
        </p:blipFill>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a:noFill/>
        </p:spPr>
      </p:pic>
      <p:graphicFrame>
        <p:nvGraphicFramePr>
          <p:cNvPr id="6" name="Tabell 5">
            <a:extLst>
              <a:ext uri="{FF2B5EF4-FFF2-40B4-BE49-F238E27FC236}">
                <a16:creationId xmlns:a16="http://schemas.microsoft.com/office/drawing/2014/main" id="{038ABC34-2FDE-41AA-009F-527D44194D77}"/>
              </a:ext>
            </a:extLst>
          </p:cNvPr>
          <p:cNvGraphicFramePr>
            <a:graphicFrameLocks noGrp="1"/>
          </p:cNvGraphicFramePr>
          <p:nvPr/>
        </p:nvGraphicFramePr>
        <p:xfrm>
          <a:off x="6478601" y="4720646"/>
          <a:ext cx="4272500" cy="1069440"/>
        </p:xfrm>
        <a:graphic>
          <a:graphicData uri="http://schemas.openxmlformats.org/drawingml/2006/table">
            <a:tbl>
              <a:tblPr/>
              <a:tblGrid>
                <a:gridCol w="1068125">
                  <a:extLst>
                    <a:ext uri="{9D8B030D-6E8A-4147-A177-3AD203B41FA5}">
                      <a16:colId xmlns:a16="http://schemas.microsoft.com/office/drawing/2014/main" val="118049245"/>
                    </a:ext>
                  </a:extLst>
                </a:gridCol>
                <a:gridCol w="1068125">
                  <a:extLst>
                    <a:ext uri="{9D8B030D-6E8A-4147-A177-3AD203B41FA5}">
                      <a16:colId xmlns:a16="http://schemas.microsoft.com/office/drawing/2014/main" val="3524058522"/>
                    </a:ext>
                  </a:extLst>
                </a:gridCol>
                <a:gridCol w="1068125">
                  <a:extLst>
                    <a:ext uri="{9D8B030D-6E8A-4147-A177-3AD203B41FA5}">
                      <a16:colId xmlns:a16="http://schemas.microsoft.com/office/drawing/2014/main" val="151526371"/>
                    </a:ext>
                  </a:extLst>
                </a:gridCol>
                <a:gridCol w="1068125">
                  <a:extLst>
                    <a:ext uri="{9D8B030D-6E8A-4147-A177-3AD203B41FA5}">
                      <a16:colId xmlns:a16="http://schemas.microsoft.com/office/drawing/2014/main" val="3081337260"/>
                    </a:ext>
                  </a:extLst>
                </a:gridCol>
              </a:tblGrid>
              <a:tr h="111432">
                <a:tc gridSpan="4">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sv-SE" sz="1400">
                          <a:solidFill>
                            <a:schemeClr val="tx2"/>
                          </a:solidFill>
                        </a:rPr>
                        <a:t>Grund: ~38 000 medarbetare</a:t>
                      </a:r>
                      <a:br>
                        <a:rPr lang="sv-SE" sz="1400">
                          <a:solidFill>
                            <a:schemeClr val="tx2"/>
                          </a:solidFill>
                        </a:rPr>
                      </a:br>
                      <a:r>
                        <a:rPr lang="sv-SE" sz="1400">
                          <a:solidFill>
                            <a:schemeClr val="tx2"/>
                          </a:solidFill>
                        </a:rPr>
                        <a:t>Tillägg: ~15 400 medarbetare</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fontAlgn="t"/>
                      <a:endParaRPr lang="sv-SE" sz="1800" b="0" i="0" u="none" strike="noStrike">
                        <a:solidFill>
                          <a:schemeClr val="bg1"/>
                        </a:solidFill>
                        <a:effectLst/>
                        <a:latin typeface="+mn-lt"/>
                      </a:endParaRPr>
                    </a:p>
                  </a:txBody>
                  <a:tcPr marL="36000" marR="36000" marT="36000" marB="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fontAlgn="t"/>
                      <a:endParaRPr lang="sv-SE" sz="1800" b="0" i="0" u="none" strike="noStrike">
                        <a:solidFill>
                          <a:schemeClr val="bg1"/>
                        </a:solidFill>
                        <a:effectLst/>
                        <a:latin typeface="+mn-lt"/>
                      </a:endParaRPr>
                    </a:p>
                  </a:txBody>
                  <a:tcPr marL="36000" marR="36000" marT="36000" marB="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fontAlgn="t"/>
                      <a:endParaRPr lang="sv-SE" sz="1800" b="0" i="0" u="none" strike="noStrike">
                        <a:solidFill>
                          <a:schemeClr val="bg1"/>
                        </a:solidFill>
                        <a:effectLst/>
                        <a:latin typeface="+mn-lt"/>
                      </a:endParaRPr>
                    </a:p>
                  </a:txBody>
                  <a:tcPr marL="36000" marR="36000" marT="36000" marB="3600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422505628"/>
                  </a:ext>
                </a:extLst>
              </a:tr>
              <a:tr h="111432">
                <a:tc>
                  <a:txBody>
                    <a:bodyPr/>
                    <a:lstStyle/>
                    <a:p>
                      <a:pPr algn="ctr" fontAlgn="t"/>
                      <a:r>
                        <a:rPr lang="sv-SE" sz="1400" b="0" i="0" u="none" strike="noStrike">
                          <a:solidFill>
                            <a:schemeClr val="bg1"/>
                          </a:solidFill>
                          <a:effectLst/>
                          <a:latin typeface="+mn-lt"/>
                        </a:rPr>
                        <a:t>Vår 2025</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t"/>
                      <a:r>
                        <a:rPr lang="sv-SE" sz="1400" b="0" i="0" u="none" strike="noStrike">
                          <a:solidFill>
                            <a:schemeClr val="bg1"/>
                          </a:solidFill>
                          <a:effectLst/>
                          <a:latin typeface="+mn-lt"/>
                        </a:rPr>
                        <a:t>Höst 2025</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t"/>
                      <a:r>
                        <a:rPr lang="sv-SE" sz="1400" b="0" i="0" u="none" strike="noStrike">
                          <a:solidFill>
                            <a:schemeClr val="bg1"/>
                          </a:solidFill>
                          <a:effectLst/>
                          <a:latin typeface="+mn-lt"/>
                        </a:rPr>
                        <a:t>Vår 2026</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t"/>
                      <a:r>
                        <a:rPr lang="sv-SE" sz="1400" b="0" i="0" u="none" strike="noStrike">
                          <a:solidFill>
                            <a:schemeClr val="bg1"/>
                          </a:solidFill>
                          <a:effectLst/>
                          <a:latin typeface="+mn-lt"/>
                        </a:rPr>
                        <a:t>Höst 2026</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49973060"/>
                  </a:ext>
                </a:extLst>
              </a:tr>
              <a:tr h="230609">
                <a:tc>
                  <a:txBody>
                    <a:bodyPr/>
                    <a:lstStyle/>
                    <a:p>
                      <a:pPr algn="ctr" fontAlgn="t"/>
                      <a:r>
                        <a:rPr lang="sv-SE" sz="1400" b="0" i="0" u="none" strike="noStrike">
                          <a:solidFill>
                            <a:schemeClr val="tx2"/>
                          </a:solidFill>
                          <a:effectLst/>
                          <a:latin typeface="+mn-lt"/>
                        </a:rPr>
                        <a:t>~2 500</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sv-SE" sz="1400" b="0" i="0" u="none" strike="noStrike">
                          <a:solidFill>
                            <a:schemeClr val="tx2"/>
                          </a:solidFill>
                          <a:effectLst/>
                          <a:latin typeface="+mn-lt"/>
                        </a:rPr>
                        <a:t>~13 000</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sv-SE" sz="1400" b="0" i="0" u="none" strike="noStrike">
                          <a:solidFill>
                            <a:schemeClr val="tx2"/>
                          </a:solidFill>
                          <a:effectLst/>
                          <a:latin typeface="+mn-lt"/>
                        </a:rPr>
                        <a:t>~14 000</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sv-SE" sz="1400" b="0" i="0" u="none" strike="noStrike">
                          <a:solidFill>
                            <a:schemeClr val="tx2"/>
                          </a:solidFill>
                          <a:effectLst/>
                          <a:latin typeface="+mn-lt"/>
                        </a:rPr>
                        <a:t>~8 500</a:t>
                      </a:r>
                    </a:p>
                  </a:txBody>
                  <a:tcPr marL="36000" marR="36000"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8918135"/>
                  </a:ext>
                </a:extLst>
              </a:tr>
            </a:tbl>
          </a:graphicData>
        </a:graphic>
      </p:graphicFrame>
    </p:spTree>
    <p:extLst>
      <p:ext uri="{BB962C8B-B14F-4D97-AF65-F5344CB8AC3E}">
        <p14:creationId xmlns:p14="http://schemas.microsoft.com/office/powerpoint/2010/main" val="2376987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D5780BC6-0739-7723-C75C-CBB8BFF84B7E}"/>
              </a:ext>
            </a:extLst>
          </p:cNvPr>
          <p:cNvSpPr>
            <a:spLocks noGrp="1"/>
          </p:cNvSpPr>
          <p:nvPr>
            <p:ph type="title"/>
          </p:nvPr>
        </p:nvSpPr>
        <p:spPr>
          <a:xfrm>
            <a:off x="609600" y="360000"/>
            <a:ext cx="5181600" cy="1143000"/>
          </a:xfrm>
        </p:spPr>
        <p:txBody>
          <a:bodyPr anchor="t">
            <a:normAutofit fontScale="90000"/>
          </a:bodyPr>
          <a:lstStyle/>
          <a:p>
            <a:r>
              <a:rPr lang="sv-SE"/>
              <a:t>Hur går utbildningen till? </a:t>
            </a:r>
          </a:p>
        </p:txBody>
      </p:sp>
      <p:pic>
        <p:nvPicPr>
          <p:cNvPr id="5" name="Bildobjekt 4">
            <a:extLst>
              <a:ext uri="{FF2B5EF4-FFF2-40B4-BE49-F238E27FC236}">
                <a16:creationId xmlns:a16="http://schemas.microsoft.com/office/drawing/2014/main" id="{3561B2C4-C0BE-F6F9-CCB7-492FCE4255E9}"/>
              </a:ext>
            </a:extLst>
          </p:cNvPr>
          <p:cNvPicPr>
            <a:picLocks noChangeAspect="1"/>
          </p:cNvPicPr>
          <p:nvPr/>
        </p:nvPicPr>
        <p:blipFill>
          <a:blip r:embed="rId2"/>
          <a:stretch>
            <a:fillRect/>
          </a:stretch>
        </p:blipFill>
        <p:spPr>
          <a:xfrm rot="789035">
            <a:off x="7342731" y="36204"/>
            <a:ext cx="4513804" cy="3114525"/>
          </a:xfrm>
          <a:prstGeom prst="rect">
            <a:avLst/>
          </a:prstGeom>
        </p:spPr>
      </p:pic>
      <p:sp>
        <p:nvSpPr>
          <p:cNvPr id="7" name="Platshållare för innehåll 7">
            <a:extLst>
              <a:ext uri="{FF2B5EF4-FFF2-40B4-BE49-F238E27FC236}">
                <a16:creationId xmlns:a16="http://schemas.microsoft.com/office/drawing/2014/main" id="{EE29EE61-156A-8AC0-79BA-47F56D7A0838}"/>
              </a:ext>
            </a:extLst>
          </p:cNvPr>
          <p:cNvSpPr>
            <a:spLocks noGrp="1"/>
          </p:cNvSpPr>
          <p:nvPr>
            <p:ph sz="half" idx="1"/>
          </p:nvPr>
        </p:nvSpPr>
        <p:spPr>
          <a:xfrm>
            <a:off x="609600" y="1391026"/>
            <a:ext cx="5181600" cy="4518401"/>
          </a:xfrm>
        </p:spPr>
        <p:txBody>
          <a:bodyPr vert="horz" lIns="91440" tIns="45720" rIns="91440" bIns="45720" rtlCol="0" anchor="t">
            <a:noAutofit/>
          </a:bodyPr>
          <a:lstStyle/>
          <a:p>
            <a:pPr>
              <a:spcBef>
                <a:spcPts val="1200"/>
              </a:spcBef>
            </a:pPr>
            <a:r>
              <a:rPr lang="sv-SE" sz="2200">
                <a:solidFill>
                  <a:schemeClr val="bg1"/>
                </a:solidFill>
              </a:rPr>
              <a:t>Digitalt. </a:t>
            </a:r>
          </a:p>
          <a:p>
            <a:pPr>
              <a:spcBef>
                <a:spcPts val="1200"/>
              </a:spcBef>
            </a:pPr>
            <a:r>
              <a:rPr lang="sv-SE" sz="2200">
                <a:solidFill>
                  <a:schemeClr val="bg1"/>
                </a:solidFill>
              </a:rPr>
              <a:t>Självstudier.</a:t>
            </a:r>
          </a:p>
          <a:p>
            <a:pPr>
              <a:spcBef>
                <a:spcPts val="1200"/>
              </a:spcBef>
            </a:pPr>
            <a:r>
              <a:rPr lang="sv-SE" sz="2200">
                <a:solidFill>
                  <a:schemeClr val="bg1"/>
                </a:solidFill>
                <a:cs typeface="Arial"/>
              </a:rPr>
              <a:t>F</a:t>
            </a:r>
            <a:r>
              <a:rPr lang="sv-SE" sz="2200">
                <a:solidFill>
                  <a:schemeClr val="bg1"/>
                </a:solidFill>
              </a:rPr>
              <a:t>lexibelt i egen takt.</a:t>
            </a:r>
            <a:endParaRPr lang="sv-SE" sz="2200">
              <a:solidFill>
                <a:schemeClr val="bg1"/>
              </a:solidFill>
              <a:cs typeface="Arial"/>
            </a:endParaRPr>
          </a:p>
          <a:p>
            <a:pPr>
              <a:spcBef>
                <a:spcPts val="1200"/>
              </a:spcBef>
            </a:pPr>
            <a:r>
              <a:rPr lang="sv-SE" sz="2200">
                <a:solidFill>
                  <a:schemeClr val="bg1"/>
                </a:solidFill>
              </a:rPr>
              <a:t>Innehållet anpassat efter tilldelad position.</a:t>
            </a:r>
          </a:p>
          <a:p>
            <a:pPr>
              <a:spcBef>
                <a:spcPts val="1200"/>
              </a:spcBef>
            </a:pPr>
            <a:r>
              <a:rPr lang="sv-SE" sz="2200">
                <a:solidFill>
                  <a:schemeClr val="bg1"/>
                </a:solidFill>
              </a:rPr>
              <a:t>Total utbildningstid varierar efter position med en genomsnittlig utbildningstid på 1-2 dagar.</a:t>
            </a:r>
            <a:endParaRPr lang="sv-SE" sz="2200">
              <a:solidFill>
                <a:schemeClr val="bg1"/>
              </a:solidFill>
              <a:cs typeface="Arial"/>
            </a:endParaRPr>
          </a:p>
          <a:p>
            <a:pPr>
              <a:spcBef>
                <a:spcPts val="1200"/>
              </a:spcBef>
            </a:pPr>
            <a:r>
              <a:rPr lang="sv-SE" sz="2200">
                <a:solidFill>
                  <a:schemeClr val="bg1"/>
                </a:solidFill>
              </a:rPr>
              <a:t>Chef och medarbetare ansvarar tillsammans för att utbildningen genomförs.</a:t>
            </a:r>
            <a:endParaRPr lang="sv-SE" sz="2200">
              <a:solidFill>
                <a:schemeClr val="bg1"/>
              </a:solidFill>
              <a:cs typeface="Arial"/>
            </a:endParaRPr>
          </a:p>
          <a:p>
            <a:pPr marL="0" indent="0">
              <a:spcBef>
                <a:spcPts val="1200"/>
              </a:spcBef>
              <a:buNone/>
            </a:pPr>
            <a:endParaRPr lang="sv-SE" sz="2200">
              <a:solidFill>
                <a:schemeClr val="bg1"/>
              </a:solidFill>
            </a:endParaRPr>
          </a:p>
        </p:txBody>
      </p:sp>
      <p:sp>
        <p:nvSpPr>
          <p:cNvPr id="9" name="Platshållare för innehåll 1">
            <a:extLst>
              <a:ext uri="{FF2B5EF4-FFF2-40B4-BE49-F238E27FC236}">
                <a16:creationId xmlns:a16="http://schemas.microsoft.com/office/drawing/2014/main" id="{F08AA045-B4BB-A799-223D-1DA6052FC035}"/>
              </a:ext>
            </a:extLst>
          </p:cNvPr>
          <p:cNvSpPr>
            <a:spLocks noGrp="1"/>
          </p:cNvSpPr>
          <p:nvPr>
            <p:ph sz="half" idx="2"/>
          </p:nvPr>
        </p:nvSpPr>
        <p:spPr>
          <a:xfrm>
            <a:off x="6260084" y="3124112"/>
            <a:ext cx="5181600" cy="3163673"/>
          </a:xfrm>
        </p:spPr>
        <p:txBody>
          <a:bodyPr/>
          <a:lstStyle/>
          <a:p>
            <a:pPr marL="0" indent="0">
              <a:buNone/>
            </a:pPr>
            <a:r>
              <a:rPr lang="sv-SE" sz="2000" b="1"/>
              <a:t>Var? </a:t>
            </a:r>
            <a:r>
              <a:rPr lang="sv-SE" sz="2000"/>
              <a:t>Två alternativ:</a:t>
            </a:r>
          </a:p>
          <a:p>
            <a:r>
              <a:rPr lang="sv-SE" sz="2000" b="1"/>
              <a:t>På din ordinarie arbetsplats </a:t>
            </a:r>
            <a:br>
              <a:rPr lang="sv-SE" sz="2000" b="1"/>
            </a:br>
            <a:r>
              <a:rPr lang="sv-SE" sz="2000"/>
              <a:t>med dator med tillgång till utbildningssystem samt tillgång till support på distans.</a:t>
            </a:r>
          </a:p>
          <a:p>
            <a:r>
              <a:rPr lang="sv-SE" sz="2000" b="1">
                <a:cs typeface="Times New Roman"/>
              </a:rPr>
              <a:t>Bokad självstudieplats</a:t>
            </a:r>
            <a:br>
              <a:rPr lang="sv-SE" sz="2000">
                <a:cs typeface="Times New Roman"/>
              </a:rPr>
            </a:br>
            <a:r>
              <a:rPr lang="sv-SE" sz="2000">
                <a:cs typeface="Times New Roman"/>
              </a:rPr>
              <a:t>med support av tillgänglig instruktör.</a:t>
            </a:r>
          </a:p>
        </p:txBody>
      </p:sp>
    </p:spTree>
    <p:extLst>
      <p:ext uri="{BB962C8B-B14F-4D97-AF65-F5344CB8AC3E}">
        <p14:creationId xmlns:p14="http://schemas.microsoft.com/office/powerpoint/2010/main" val="31037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3">
            <a:extLst>
              <a:ext uri="{FF2B5EF4-FFF2-40B4-BE49-F238E27FC236}">
                <a16:creationId xmlns:a16="http://schemas.microsoft.com/office/drawing/2014/main" id="{A0F8C5C4-EF03-7E2E-39FA-9C3A5009B2A2}"/>
              </a:ext>
            </a:extLst>
          </p:cNvPr>
          <p:cNvSpPr txBox="1">
            <a:spLocks/>
          </p:cNvSpPr>
          <p:nvPr/>
        </p:nvSpPr>
        <p:spPr>
          <a:xfrm>
            <a:off x="628789" y="5614217"/>
            <a:ext cx="10161208" cy="818119"/>
          </a:xfrm>
          <a:prstGeom prst="homePlate">
            <a:avLst>
              <a:gd name="adj" fmla="val 22398"/>
            </a:avLst>
          </a:prstGeom>
          <a:solidFill>
            <a:schemeClr val="accent5">
              <a:lumMod val="20000"/>
              <a:lumOff val="80000"/>
            </a:schemeClr>
          </a:solidFill>
        </p:spPr>
        <p:txBody>
          <a:bodyPr vert="horz" lIns="108000" tIns="108000" rIns="91440" bIns="45720" rtlCol="0" anchor="t">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defRPr/>
            </a:pPr>
            <a:r>
              <a:rPr lang="sv-SE" sz="1600" b="1" dirty="0"/>
              <a:t>Ordinarie support via </a:t>
            </a:r>
            <a:r>
              <a:rPr lang="sv-SE" sz="1600" b="1" dirty="0">
                <a:solidFill>
                  <a:schemeClr val="tx2"/>
                </a:solidFill>
              </a:rPr>
              <a:t>Servicedesk</a:t>
            </a:r>
            <a:r>
              <a:rPr lang="sv-SE" sz="1600" b="1" dirty="0"/>
              <a:t> (077-67) 30 000</a:t>
            </a:r>
          </a:p>
          <a:p>
            <a:pPr>
              <a:lnSpc>
                <a:spcPct val="100000"/>
              </a:lnSpc>
              <a:spcBef>
                <a:spcPts val="0"/>
              </a:spcBef>
              <a:spcAft>
                <a:spcPts val="300"/>
              </a:spcAft>
              <a:defRPr/>
            </a:pPr>
            <a:r>
              <a:rPr lang="sv-SE" sz="1600" dirty="0"/>
              <a:t>Frågor om hur systemet fungerar eller teknikproblem, som med dator eller programvara.</a:t>
            </a:r>
          </a:p>
          <a:p>
            <a:pPr>
              <a:lnSpc>
                <a:spcPct val="100000"/>
              </a:lnSpc>
              <a:spcBef>
                <a:spcPts val="0"/>
              </a:spcBef>
              <a:spcAft>
                <a:spcPts val="300"/>
              </a:spcAft>
              <a:defRPr/>
            </a:pPr>
            <a:endParaRPr lang="sv-SE" sz="1600" dirty="0"/>
          </a:p>
          <a:p>
            <a:pPr>
              <a:lnSpc>
                <a:spcPct val="100000"/>
              </a:lnSpc>
              <a:spcBef>
                <a:spcPts val="0"/>
              </a:spcBef>
              <a:spcAft>
                <a:spcPts val="300"/>
              </a:spcAft>
              <a:defRPr/>
            </a:pPr>
            <a:endParaRPr lang="sv-SE" sz="1600" dirty="0"/>
          </a:p>
          <a:p>
            <a:pPr>
              <a:lnSpc>
                <a:spcPct val="100000"/>
              </a:lnSpc>
              <a:spcBef>
                <a:spcPts val="0"/>
              </a:spcBef>
              <a:spcAft>
                <a:spcPts val="300"/>
              </a:spcAft>
              <a:defRPr/>
            </a:pPr>
            <a:endParaRPr lang="sv-SE" sz="1600" dirty="0"/>
          </a:p>
          <a:p>
            <a:pPr marL="0" marR="0" lvl="0" indent="0" defTabSz="914400">
              <a:lnSpc>
                <a:spcPct val="100000"/>
              </a:lnSpc>
              <a:spcBef>
                <a:spcPts val="0"/>
              </a:spcBef>
              <a:spcAft>
                <a:spcPts val="300"/>
              </a:spcAft>
              <a:buNone/>
              <a:tabLst/>
              <a:defRPr/>
            </a:pPr>
            <a:endParaRPr lang="en-US" sz="1800" i="0" u="none" strike="noStrike" kern="1200" cap="none" spc="0" normalizeH="0" baseline="0" noProof="0" dirty="0">
              <a:ln>
                <a:noFill/>
              </a:ln>
              <a:solidFill>
                <a:srgbClr val="FFFFFF"/>
              </a:solidFill>
              <a:effectLst/>
              <a:uLnTx/>
              <a:uFillTx/>
              <a:cs typeface="Arial"/>
            </a:endParaRPr>
          </a:p>
        </p:txBody>
      </p:sp>
      <p:sp>
        <p:nvSpPr>
          <p:cNvPr id="4" name="Rubrik 3">
            <a:extLst>
              <a:ext uri="{FF2B5EF4-FFF2-40B4-BE49-F238E27FC236}">
                <a16:creationId xmlns:a16="http://schemas.microsoft.com/office/drawing/2014/main" id="{C08DA030-B611-B5D0-2387-E9BAC5B93FD2}"/>
              </a:ext>
            </a:extLst>
          </p:cNvPr>
          <p:cNvSpPr>
            <a:spLocks noGrp="1"/>
          </p:cNvSpPr>
          <p:nvPr>
            <p:ph type="title"/>
          </p:nvPr>
        </p:nvSpPr>
        <p:spPr/>
        <p:txBody>
          <a:bodyPr/>
          <a:lstStyle/>
          <a:p>
            <a:r>
              <a:rPr lang="sv-SE" sz="2800" dirty="0"/>
              <a:t>Vilket stöd får du i samband med utrullningen av SDV?</a:t>
            </a:r>
            <a:br>
              <a:rPr lang="sv-SE" sz="2800" dirty="0"/>
            </a:br>
            <a:br>
              <a:rPr lang="sv-SE" sz="2000" b="0" dirty="0">
                <a:cs typeface="Arial"/>
              </a:rPr>
            </a:br>
            <a:endParaRPr lang="sv-SE" sz="2800" dirty="0"/>
          </a:p>
        </p:txBody>
      </p:sp>
      <p:sp>
        <p:nvSpPr>
          <p:cNvPr id="5" name="Rubrik 1">
            <a:extLst>
              <a:ext uri="{FF2B5EF4-FFF2-40B4-BE49-F238E27FC236}">
                <a16:creationId xmlns:a16="http://schemas.microsoft.com/office/drawing/2014/main" id="{935988A3-4306-3F28-7A94-A7F452EEA8FD}"/>
              </a:ext>
            </a:extLst>
          </p:cNvPr>
          <p:cNvSpPr>
            <a:spLocks noGrp="1"/>
          </p:cNvSpPr>
          <p:nvPr/>
        </p:nvSpPr>
        <p:spPr>
          <a:xfrm>
            <a:off x="903016" y="392082"/>
            <a:ext cx="10900229" cy="707572"/>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4000" b="1" kern="1200">
                <a:solidFill>
                  <a:schemeClr val="tx1"/>
                </a:solidFill>
                <a:latin typeface="+mj-lt"/>
                <a:ea typeface="+mj-ea"/>
                <a:cs typeface="+mj-cs"/>
              </a:defRPr>
            </a:lvl1pPr>
          </a:lstStyle>
          <a:p>
            <a:endParaRPr lang="sv-SE" sz="2000" b="0">
              <a:cs typeface="Arial"/>
            </a:endParaRPr>
          </a:p>
        </p:txBody>
      </p:sp>
      <p:sp>
        <p:nvSpPr>
          <p:cNvPr id="6" name="Pil: höger 6">
            <a:extLst>
              <a:ext uri="{FF2B5EF4-FFF2-40B4-BE49-F238E27FC236}">
                <a16:creationId xmlns:a16="http://schemas.microsoft.com/office/drawing/2014/main" id="{9A34112F-E869-EEA8-BDEE-1F1A5E4B797C}"/>
              </a:ext>
            </a:extLst>
          </p:cNvPr>
          <p:cNvSpPr/>
          <p:nvPr/>
        </p:nvSpPr>
        <p:spPr>
          <a:xfrm>
            <a:off x="623225" y="918232"/>
            <a:ext cx="10665759" cy="6974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ruta 11">
            <a:extLst>
              <a:ext uri="{FF2B5EF4-FFF2-40B4-BE49-F238E27FC236}">
                <a16:creationId xmlns:a16="http://schemas.microsoft.com/office/drawing/2014/main" id="{F7975536-09B8-0C15-41FE-C264FAAC620F}"/>
              </a:ext>
            </a:extLst>
          </p:cNvPr>
          <p:cNvSpPr txBox="1"/>
          <p:nvPr/>
        </p:nvSpPr>
        <p:spPr>
          <a:xfrm>
            <a:off x="8220000" y="1113089"/>
            <a:ext cx="2661794" cy="307777"/>
          </a:xfrm>
          <a:prstGeom prst="rect">
            <a:avLst/>
          </a:prstGeom>
          <a:noFill/>
        </p:spPr>
        <p:txBody>
          <a:bodyPr wrap="square" lIns="91440" tIns="45720" rIns="91440" bIns="45720" rtlCol="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i="0" u="none" strike="noStrike" kern="1200" cap="none" spc="0" normalizeH="0" baseline="0" noProof="0">
                <a:ln>
                  <a:noFill/>
                </a:ln>
                <a:solidFill>
                  <a:schemeClr val="bg1"/>
                </a:solidFill>
                <a:effectLst/>
                <a:uLnTx/>
                <a:uFillTx/>
              </a:rPr>
              <a:t>EFTER  DRIFTSTART</a:t>
            </a:r>
            <a:endParaRPr lang="sv-SE" sz="1400" i="0" u="none" strike="noStrike" kern="1200" cap="none" spc="0" normalizeH="0" baseline="0" noProof="0">
              <a:ln>
                <a:noFill/>
              </a:ln>
              <a:solidFill>
                <a:schemeClr val="bg1"/>
              </a:solidFill>
              <a:effectLst/>
              <a:uLnTx/>
              <a:uFillTx/>
              <a:cs typeface="Arial"/>
            </a:endParaRPr>
          </a:p>
        </p:txBody>
      </p:sp>
      <p:sp>
        <p:nvSpPr>
          <p:cNvPr id="9" name="textruta 22">
            <a:extLst>
              <a:ext uri="{FF2B5EF4-FFF2-40B4-BE49-F238E27FC236}">
                <a16:creationId xmlns:a16="http://schemas.microsoft.com/office/drawing/2014/main" id="{8F15791F-932D-4723-4271-557BDF134F7F}"/>
              </a:ext>
            </a:extLst>
          </p:cNvPr>
          <p:cNvSpPr txBox="1"/>
          <p:nvPr/>
        </p:nvSpPr>
        <p:spPr>
          <a:xfrm>
            <a:off x="4565830" y="1113089"/>
            <a:ext cx="2661794" cy="307777"/>
          </a:xfrm>
          <a:prstGeom prst="rect">
            <a:avLst/>
          </a:prstGeom>
          <a:noFill/>
        </p:spPr>
        <p:txBody>
          <a:bodyPr wrap="square" lIns="91440" tIns="45720" rIns="91440" bIns="45720" rtlCol="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v-SE" sz="1400">
                <a:solidFill>
                  <a:schemeClr val="bg1"/>
                </a:solidFill>
              </a:rPr>
              <a:t>UNDER </a:t>
            </a:r>
            <a:r>
              <a:rPr kumimoji="0" lang="sv-SE" sz="1400" i="0" u="none" strike="noStrike" kern="1200" cap="none" spc="0" normalizeH="0" baseline="0" noProof="0">
                <a:ln>
                  <a:noFill/>
                </a:ln>
                <a:solidFill>
                  <a:schemeClr val="bg1"/>
                </a:solidFill>
                <a:effectLst/>
                <a:uLnTx/>
                <a:uFillTx/>
              </a:rPr>
              <a:t>DRIFTSTART</a:t>
            </a:r>
          </a:p>
        </p:txBody>
      </p:sp>
      <p:sp>
        <p:nvSpPr>
          <p:cNvPr id="8" name="textruta 15">
            <a:extLst>
              <a:ext uri="{FF2B5EF4-FFF2-40B4-BE49-F238E27FC236}">
                <a16:creationId xmlns:a16="http://schemas.microsoft.com/office/drawing/2014/main" id="{B033FAAA-CD58-4AFC-211C-5BCFC101D5FE}"/>
              </a:ext>
            </a:extLst>
          </p:cNvPr>
          <p:cNvSpPr txBox="1"/>
          <p:nvPr/>
        </p:nvSpPr>
        <p:spPr>
          <a:xfrm>
            <a:off x="944403" y="1113089"/>
            <a:ext cx="2585510" cy="307777"/>
          </a:xfrm>
          <a:prstGeom prst="rect">
            <a:avLst/>
          </a:prstGeom>
          <a:noFill/>
        </p:spPr>
        <p:txBody>
          <a:bodyPr wrap="square" lIns="91440" tIns="45720" rIns="91440" bIns="45720" rtlCol="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400" i="0" u="none" strike="noStrike" kern="1200" cap="none" spc="0" normalizeH="0" baseline="0" noProof="0">
                <a:ln>
                  <a:noFill/>
                </a:ln>
                <a:solidFill>
                  <a:schemeClr val="bg1"/>
                </a:solidFill>
                <a:effectLst/>
                <a:uLnTx/>
                <a:uFillTx/>
                <a:ea typeface="+mn-ea"/>
                <a:cs typeface="+mn-cs"/>
              </a:rPr>
              <a:t>INFÖR DRIFTSTART</a:t>
            </a:r>
          </a:p>
        </p:txBody>
      </p:sp>
      <mc:AlternateContent xmlns:mc="http://schemas.openxmlformats.org/markup-compatibility/2006" xmlns:p14="http://schemas.microsoft.com/office/powerpoint/2010/main">
        <mc:Choice Requires="p14">
          <p:contentPart p14:bwMode="auto" r:id="rId3">
            <p14:nvContentPartPr>
              <p14:cNvPr id="27" name="Ink 26">
                <a:extLst>
                  <a:ext uri="{FF2B5EF4-FFF2-40B4-BE49-F238E27FC236}">
                    <a16:creationId xmlns:a16="http://schemas.microsoft.com/office/drawing/2014/main" id="{89F074DC-72FE-3D9B-1C51-C41968602994}"/>
                  </a:ext>
                </a:extLst>
              </p14:cNvPr>
              <p14:cNvContentPartPr/>
              <p14:nvPr/>
            </p14:nvContentPartPr>
            <p14:xfrm>
              <a:off x="14056180" y="4388303"/>
              <a:ext cx="20410" cy="20410"/>
            </p14:xfrm>
          </p:contentPart>
        </mc:Choice>
        <mc:Fallback xmlns="">
          <p:pic>
            <p:nvPicPr>
              <p:cNvPr id="27" name="Ink 26">
                <a:extLst>
                  <a:ext uri="{FF2B5EF4-FFF2-40B4-BE49-F238E27FC236}">
                    <a16:creationId xmlns:a16="http://schemas.microsoft.com/office/drawing/2014/main" id="{89F074DC-72FE-3D9B-1C51-C41968602994}"/>
                  </a:ext>
                </a:extLst>
              </p:cNvPr>
              <p:cNvPicPr/>
              <p:nvPr/>
            </p:nvPicPr>
            <p:blipFill>
              <a:blip r:embed="rId4"/>
              <a:stretch>
                <a:fillRect/>
              </a:stretch>
            </p:blipFill>
            <p:spPr>
              <a:xfrm>
                <a:off x="13035680" y="3367803"/>
                <a:ext cx="2041000" cy="2041000"/>
              </a:xfrm>
              <a:prstGeom prst="rect">
                <a:avLst/>
              </a:prstGeom>
            </p:spPr>
          </p:pic>
        </mc:Fallback>
      </mc:AlternateContent>
      <p:sp>
        <p:nvSpPr>
          <p:cNvPr id="3" name="Platshållare för innehåll 3">
            <a:extLst>
              <a:ext uri="{FF2B5EF4-FFF2-40B4-BE49-F238E27FC236}">
                <a16:creationId xmlns:a16="http://schemas.microsoft.com/office/drawing/2014/main" id="{8D436368-AB49-877B-E4B7-F7E62841E959}"/>
              </a:ext>
            </a:extLst>
          </p:cNvPr>
          <p:cNvSpPr txBox="1">
            <a:spLocks/>
          </p:cNvSpPr>
          <p:nvPr/>
        </p:nvSpPr>
        <p:spPr>
          <a:xfrm>
            <a:off x="628789" y="3941453"/>
            <a:ext cx="8508559" cy="1576479"/>
          </a:xfrm>
          <a:prstGeom prst="homePlate">
            <a:avLst>
              <a:gd name="adj" fmla="val 15786"/>
            </a:avLst>
          </a:prstGeom>
          <a:solidFill>
            <a:schemeClr val="accent5">
              <a:lumMod val="20000"/>
              <a:lumOff val="80000"/>
            </a:schemeClr>
          </a:solidFill>
        </p:spPr>
        <p:txBody>
          <a:bodyPr vert="horz" lIns="108000" tIns="108000" rIns="91440" bIns="45720" rtlCol="0" anchor="t">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defRPr/>
            </a:pPr>
            <a:r>
              <a:rPr lang="sv-SE" sz="1600" b="1" dirty="0"/>
              <a:t>Löpande stöd i samband med driftstart från kollega på arbetsplatsen</a:t>
            </a:r>
          </a:p>
          <a:p>
            <a:pPr>
              <a:lnSpc>
                <a:spcPct val="100000"/>
              </a:lnSpc>
              <a:spcBef>
                <a:spcPts val="0"/>
              </a:spcBef>
              <a:spcAft>
                <a:spcPts val="300"/>
              </a:spcAft>
              <a:defRPr/>
            </a:pPr>
            <a:r>
              <a:rPr lang="sv-SE" sz="1600" dirty="0"/>
              <a:t>Frågor om funktionalitet och arbetsflöden (tar ärenden vidare vid behov).</a:t>
            </a:r>
          </a:p>
          <a:p>
            <a:pPr>
              <a:lnSpc>
                <a:spcPct val="100000"/>
              </a:lnSpc>
              <a:spcBef>
                <a:spcPts val="0"/>
              </a:spcBef>
              <a:spcAft>
                <a:spcPts val="300"/>
              </a:spcAft>
              <a:defRPr/>
            </a:pPr>
            <a:r>
              <a:rPr lang="sv-SE" sz="1600" dirty="0"/>
              <a:t>Teamträning. </a:t>
            </a:r>
          </a:p>
          <a:p>
            <a:pPr>
              <a:lnSpc>
                <a:spcPct val="100000"/>
              </a:lnSpc>
              <a:spcBef>
                <a:spcPts val="0"/>
              </a:spcBef>
              <a:spcAft>
                <a:spcPts val="300"/>
              </a:spcAft>
              <a:defRPr/>
            </a:pPr>
            <a:r>
              <a:rPr lang="sv-SE" sz="1600" dirty="0"/>
              <a:t>Utses  och utbildas ca sex månader före driftstart, blir efterhand ett stöd på arbetsplatsen. Kallas för </a:t>
            </a:r>
            <a:r>
              <a:rPr lang="sv-SE" sz="1600" b="1" dirty="0">
                <a:solidFill>
                  <a:schemeClr val="tx2"/>
                </a:solidFill>
              </a:rPr>
              <a:t>SDV-coach</a:t>
            </a:r>
            <a:r>
              <a:rPr lang="sv-SE" sz="1600" dirty="0">
                <a:solidFill>
                  <a:schemeClr val="tx2"/>
                </a:solidFill>
              </a:rPr>
              <a:t>.</a:t>
            </a:r>
          </a:p>
          <a:p>
            <a:pPr marL="0" marR="0" lvl="0" indent="0" defTabSz="914400">
              <a:lnSpc>
                <a:spcPct val="100000"/>
              </a:lnSpc>
              <a:spcBef>
                <a:spcPts val="0"/>
              </a:spcBef>
              <a:spcAft>
                <a:spcPts val="300"/>
              </a:spcAft>
              <a:buNone/>
              <a:tabLst/>
              <a:defRPr/>
            </a:pPr>
            <a:endParaRPr lang="en-US" sz="1800" i="0" u="none" strike="noStrike" kern="1200" cap="none" spc="0" normalizeH="0" baseline="0" noProof="0" dirty="0">
              <a:ln>
                <a:noFill/>
              </a:ln>
              <a:solidFill>
                <a:srgbClr val="FFFFFF"/>
              </a:solidFill>
              <a:effectLst/>
              <a:uLnTx/>
              <a:uFillTx/>
              <a:cs typeface="Arial"/>
            </a:endParaRPr>
          </a:p>
        </p:txBody>
      </p:sp>
      <p:sp>
        <p:nvSpPr>
          <p:cNvPr id="11" name="Platshållare för innehåll 3">
            <a:extLst>
              <a:ext uri="{FF2B5EF4-FFF2-40B4-BE49-F238E27FC236}">
                <a16:creationId xmlns:a16="http://schemas.microsoft.com/office/drawing/2014/main" id="{064DB60E-0D09-30EE-5163-EABA0AF92590}"/>
              </a:ext>
            </a:extLst>
          </p:cNvPr>
          <p:cNvSpPr txBox="1">
            <a:spLocks/>
          </p:cNvSpPr>
          <p:nvPr/>
        </p:nvSpPr>
        <p:spPr>
          <a:xfrm>
            <a:off x="623225" y="1539222"/>
            <a:ext cx="3366881" cy="2330402"/>
          </a:xfrm>
          <a:prstGeom prst="homePlate">
            <a:avLst>
              <a:gd name="adj" fmla="val 9574"/>
            </a:avLst>
          </a:prstGeom>
          <a:solidFill>
            <a:schemeClr val="accent5">
              <a:lumMod val="20000"/>
              <a:lumOff val="80000"/>
            </a:schemeClr>
          </a:solidFill>
        </p:spPr>
        <p:txBody>
          <a:bodyPr vert="horz" lIns="108000" tIns="108000" rIns="91440" bIns="45720" rtlCol="0" anchor="t">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defRPr/>
            </a:pPr>
            <a:r>
              <a:rPr lang="sv-SE" sz="1600" b="1" dirty="0"/>
              <a:t>Under din digitala utbildning</a:t>
            </a:r>
          </a:p>
          <a:p>
            <a:pPr>
              <a:lnSpc>
                <a:spcPct val="100000"/>
              </a:lnSpc>
              <a:spcBef>
                <a:spcPts val="0"/>
              </a:spcBef>
              <a:spcAft>
                <a:spcPts val="300"/>
              </a:spcAft>
              <a:defRPr/>
            </a:pPr>
            <a:r>
              <a:rPr lang="sv-SE" sz="1600" dirty="0"/>
              <a:t>Frågor om utbildnings-material och arbetsbok. </a:t>
            </a:r>
          </a:p>
          <a:p>
            <a:pPr>
              <a:lnSpc>
                <a:spcPct val="100000"/>
              </a:lnSpc>
              <a:spcBef>
                <a:spcPts val="0"/>
              </a:spcBef>
              <a:spcAft>
                <a:spcPts val="300"/>
              </a:spcAft>
              <a:defRPr/>
            </a:pPr>
            <a:r>
              <a:rPr lang="sv-SE" sz="1600" dirty="0"/>
              <a:t>Frågor om teknik och funktioner. </a:t>
            </a:r>
          </a:p>
          <a:p>
            <a:pPr>
              <a:lnSpc>
                <a:spcPct val="100000"/>
              </a:lnSpc>
              <a:spcBef>
                <a:spcPts val="0"/>
              </a:spcBef>
              <a:spcAft>
                <a:spcPts val="300"/>
              </a:spcAft>
              <a:defRPr/>
            </a:pPr>
            <a:r>
              <a:rPr lang="sv-SE" sz="1600" dirty="0"/>
              <a:t>Kan hänvisa vidare vid behov. </a:t>
            </a:r>
          </a:p>
          <a:p>
            <a:pPr>
              <a:lnSpc>
                <a:spcPct val="100000"/>
              </a:lnSpc>
              <a:spcBef>
                <a:spcPts val="0"/>
              </a:spcBef>
              <a:spcAft>
                <a:spcPts val="300"/>
              </a:spcAft>
              <a:defRPr/>
            </a:pPr>
            <a:r>
              <a:rPr lang="sv-SE" sz="1600" dirty="0"/>
              <a:t>Kallas för </a:t>
            </a:r>
            <a:r>
              <a:rPr lang="sv-SE" sz="1600" b="1" dirty="0">
                <a:solidFill>
                  <a:schemeClr val="tx2"/>
                </a:solidFill>
              </a:rPr>
              <a:t>SDV-instruktör</a:t>
            </a:r>
            <a:r>
              <a:rPr lang="sv-SE" sz="1600" dirty="0"/>
              <a:t>.  </a:t>
            </a:r>
          </a:p>
          <a:p>
            <a:pPr marL="0" indent="0">
              <a:lnSpc>
                <a:spcPct val="100000"/>
              </a:lnSpc>
              <a:spcBef>
                <a:spcPts val="0"/>
              </a:spcBef>
              <a:spcAft>
                <a:spcPts val="300"/>
              </a:spcAft>
              <a:buNone/>
              <a:defRPr/>
            </a:pPr>
            <a:endParaRPr lang="sv-SE" sz="1600" b="1" dirty="0">
              <a:solidFill>
                <a:schemeClr val="tx2"/>
              </a:solidFill>
            </a:endParaRPr>
          </a:p>
          <a:p>
            <a:pPr marL="0" marR="0" lvl="0" indent="0" defTabSz="914400">
              <a:lnSpc>
                <a:spcPct val="100000"/>
              </a:lnSpc>
              <a:spcBef>
                <a:spcPts val="0"/>
              </a:spcBef>
              <a:spcAft>
                <a:spcPts val="300"/>
              </a:spcAft>
              <a:buNone/>
              <a:tabLst/>
              <a:defRPr/>
            </a:pPr>
            <a:endParaRPr lang="en-US" sz="1800" i="0" u="none" strike="noStrike" kern="1200" cap="none" spc="0" normalizeH="0" baseline="0" noProof="0" dirty="0">
              <a:ln>
                <a:noFill/>
              </a:ln>
              <a:solidFill>
                <a:srgbClr val="FFFFFF"/>
              </a:solidFill>
              <a:effectLst/>
              <a:uLnTx/>
              <a:uFillTx/>
              <a:cs typeface="Arial"/>
            </a:endParaRPr>
          </a:p>
        </p:txBody>
      </p:sp>
      <p:sp>
        <p:nvSpPr>
          <p:cNvPr id="14" name="Platshållare för innehåll 3">
            <a:extLst>
              <a:ext uri="{FF2B5EF4-FFF2-40B4-BE49-F238E27FC236}">
                <a16:creationId xmlns:a16="http://schemas.microsoft.com/office/drawing/2014/main" id="{39BF4762-B734-E3DE-2B9D-D2A2E23EA6E5}"/>
              </a:ext>
            </a:extLst>
          </p:cNvPr>
          <p:cNvSpPr txBox="1">
            <a:spLocks/>
          </p:cNvSpPr>
          <p:nvPr/>
        </p:nvSpPr>
        <p:spPr>
          <a:xfrm>
            <a:off x="4095982" y="1539222"/>
            <a:ext cx="3807047" cy="2331990"/>
          </a:xfrm>
          <a:prstGeom prst="homePlate">
            <a:avLst>
              <a:gd name="adj" fmla="val 10530"/>
            </a:avLst>
          </a:prstGeom>
          <a:solidFill>
            <a:schemeClr val="accent5">
              <a:lumMod val="20000"/>
              <a:lumOff val="80000"/>
            </a:schemeClr>
          </a:solidFill>
        </p:spPr>
        <p:txBody>
          <a:bodyPr vert="horz" lIns="108000" tIns="108000" rIns="91440" bIns="45720" rtlCol="0" anchor="t">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None/>
              <a:defRPr/>
            </a:pPr>
            <a:r>
              <a:rPr lang="sv-SE" sz="1600" b="1" dirty="0"/>
              <a:t>Under driftstart på arbetsplatsen</a:t>
            </a:r>
          </a:p>
          <a:p>
            <a:pPr>
              <a:lnSpc>
                <a:spcPct val="100000"/>
              </a:lnSpc>
              <a:spcBef>
                <a:spcPts val="0"/>
              </a:spcBef>
              <a:spcAft>
                <a:spcPts val="300"/>
              </a:spcAft>
              <a:defRPr/>
            </a:pPr>
            <a:r>
              <a:rPr lang="sv-SE" sz="1600" dirty="0"/>
              <a:t>De vanligaste frågorna om SDV och driftstarten.</a:t>
            </a:r>
          </a:p>
          <a:p>
            <a:pPr>
              <a:lnSpc>
                <a:spcPct val="100000"/>
              </a:lnSpc>
              <a:spcBef>
                <a:spcPts val="0"/>
              </a:spcBef>
              <a:spcAft>
                <a:spcPts val="300"/>
              </a:spcAft>
              <a:defRPr/>
            </a:pPr>
            <a:r>
              <a:rPr lang="sv-SE" sz="1600" dirty="0"/>
              <a:t>Hur du hittar i användarmanualer.</a:t>
            </a:r>
          </a:p>
          <a:p>
            <a:pPr>
              <a:lnSpc>
                <a:spcPct val="100000"/>
              </a:lnSpc>
              <a:spcBef>
                <a:spcPts val="0"/>
              </a:spcBef>
              <a:spcAft>
                <a:spcPts val="300"/>
              </a:spcAft>
              <a:defRPr/>
            </a:pPr>
            <a:r>
              <a:rPr lang="sv-SE" sz="1600" dirty="0"/>
              <a:t>Teknikproblem, som med dator eller programvara.</a:t>
            </a:r>
          </a:p>
          <a:p>
            <a:pPr>
              <a:lnSpc>
                <a:spcPct val="100000"/>
              </a:lnSpc>
              <a:spcBef>
                <a:spcPts val="0"/>
              </a:spcBef>
              <a:spcAft>
                <a:spcPts val="300"/>
              </a:spcAft>
              <a:defRPr/>
            </a:pPr>
            <a:r>
              <a:rPr lang="sv-SE" sz="1600" dirty="0"/>
              <a:t>Extrainkallad personal, </a:t>
            </a:r>
            <a:br>
              <a:rPr lang="sv-SE" sz="1600" dirty="0"/>
            </a:br>
            <a:r>
              <a:rPr lang="sv-SE" sz="1600" dirty="0"/>
              <a:t>kallas för </a:t>
            </a:r>
            <a:r>
              <a:rPr lang="sv-SE" sz="1600" b="1" dirty="0">
                <a:solidFill>
                  <a:schemeClr val="tx2"/>
                </a:solidFill>
              </a:rPr>
              <a:t>SDV-guide</a:t>
            </a:r>
            <a:r>
              <a:rPr lang="sv-SE" sz="1600" dirty="0"/>
              <a:t>.</a:t>
            </a:r>
          </a:p>
          <a:p>
            <a:pPr>
              <a:lnSpc>
                <a:spcPct val="100000"/>
              </a:lnSpc>
              <a:spcBef>
                <a:spcPts val="0"/>
              </a:spcBef>
              <a:spcAft>
                <a:spcPts val="300"/>
              </a:spcAft>
              <a:defRPr/>
            </a:pPr>
            <a:endParaRPr lang="sv-SE" sz="1600" dirty="0"/>
          </a:p>
          <a:p>
            <a:pPr marL="0" indent="0">
              <a:lnSpc>
                <a:spcPct val="100000"/>
              </a:lnSpc>
              <a:spcBef>
                <a:spcPts val="0"/>
              </a:spcBef>
              <a:spcAft>
                <a:spcPts val="300"/>
              </a:spcAft>
              <a:buNone/>
              <a:defRPr/>
            </a:pPr>
            <a:endParaRPr lang="sv-SE" sz="1600" b="1" dirty="0">
              <a:solidFill>
                <a:schemeClr val="tx2"/>
              </a:solidFill>
            </a:endParaRPr>
          </a:p>
        </p:txBody>
      </p:sp>
      <p:cxnSp>
        <p:nvCxnSpPr>
          <p:cNvPr id="17" name="Rak koppling 16">
            <a:extLst>
              <a:ext uri="{FF2B5EF4-FFF2-40B4-BE49-F238E27FC236}">
                <a16:creationId xmlns:a16="http://schemas.microsoft.com/office/drawing/2014/main" id="{4028F9EF-9A8E-8029-78F0-A09510F81DD5}"/>
              </a:ext>
            </a:extLst>
          </p:cNvPr>
          <p:cNvCxnSpPr>
            <a:cxnSpLocks/>
          </p:cNvCxnSpPr>
          <p:nvPr/>
        </p:nvCxnSpPr>
        <p:spPr>
          <a:xfrm>
            <a:off x="4095984" y="1048956"/>
            <a:ext cx="0" cy="3924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5BE64F6A-A2B4-2461-D60B-EC1C1F6F084F}"/>
              </a:ext>
            </a:extLst>
          </p:cNvPr>
          <p:cNvCxnSpPr>
            <a:cxnSpLocks/>
          </p:cNvCxnSpPr>
          <p:nvPr/>
        </p:nvCxnSpPr>
        <p:spPr>
          <a:xfrm>
            <a:off x="7743959" y="1048956"/>
            <a:ext cx="0" cy="3924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upp 21">
            <a:extLst>
              <a:ext uri="{FF2B5EF4-FFF2-40B4-BE49-F238E27FC236}">
                <a16:creationId xmlns:a16="http://schemas.microsoft.com/office/drawing/2014/main" id="{CC5EF226-5D6A-CAEF-2B68-3B5BDE16BEF7}"/>
              </a:ext>
            </a:extLst>
          </p:cNvPr>
          <p:cNvGrpSpPr/>
          <p:nvPr/>
        </p:nvGrpSpPr>
        <p:grpSpPr>
          <a:xfrm>
            <a:off x="9137348" y="1908318"/>
            <a:ext cx="1789190" cy="3806682"/>
            <a:chOff x="4440839" y="3722009"/>
            <a:chExt cx="1316022" cy="2794567"/>
          </a:xfrm>
        </p:grpSpPr>
        <p:pic>
          <p:nvPicPr>
            <p:cNvPr id="28" name="Bildobjekt 27">
              <a:extLst>
                <a:ext uri="{FF2B5EF4-FFF2-40B4-BE49-F238E27FC236}">
                  <a16:creationId xmlns:a16="http://schemas.microsoft.com/office/drawing/2014/main" id="{C5F1C400-CE6F-4085-E319-93BF85DC8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839" y="3722009"/>
              <a:ext cx="1316022" cy="2794567"/>
            </a:xfrm>
            <a:prstGeom prst="rect">
              <a:avLst/>
            </a:prstGeom>
          </p:spPr>
        </p:pic>
        <p:sp>
          <p:nvSpPr>
            <p:cNvPr id="29" name="Rektangel 28">
              <a:extLst>
                <a:ext uri="{FF2B5EF4-FFF2-40B4-BE49-F238E27FC236}">
                  <a16:creationId xmlns:a16="http://schemas.microsoft.com/office/drawing/2014/main" id="{175A00A3-7EBC-9C0E-9970-83D06671BD4F}"/>
                </a:ext>
              </a:extLst>
            </p:cNvPr>
            <p:cNvSpPr/>
            <p:nvPr/>
          </p:nvSpPr>
          <p:spPr>
            <a:xfrm>
              <a:off x="4990900" y="4773072"/>
              <a:ext cx="215900" cy="215900"/>
            </a:xfrm>
            <a:prstGeom prst="rect">
              <a:avLst/>
            </a:prstGeom>
            <a:solidFill>
              <a:srgbClr val="A6D2D7"/>
            </a:solidFill>
            <a:ln>
              <a:solidFill>
                <a:srgbClr val="A6D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497708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 24">
            <a:extLst>
              <a:ext uri="{FF2B5EF4-FFF2-40B4-BE49-F238E27FC236}">
                <a16:creationId xmlns:a16="http://schemas.microsoft.com/office/drawing/2014/main" id="{8DA6F331-8FE7-CC2C-A256-79A9EEA66697}"/>
              </a:ext>
            </a:extLst>
          </p:cNvPr>
          <p:cNvGrpSpPr/>
          <p:nvPr/>
        </p:nvGrpSpPr>
        <p:grpSpPr>
          <a:xfrm>
            <a:off x="7103781" y="872062"/>
            <a:ext cx="3855980" cy="5113875"/>
            <a:chOff x="7228068" y="1189271"/>
            <a:chExt cx="3473596" cy="4606750"/>
          </a:xfrm>
        </p:grpSpPr>
        <p:pic>
          <p:nvPicPr>
            <p:cNvPr id="23" name="Bild 22" descr="Dokument kontur">
              <a:extLst>
                <a:ext uri="{FF2B5EF4-FFF2-40B4-BE49-F238E27FC236}">
                  <a16:creationId xmlns:a16="http://schemas.microsoft.com/office/drawing/2014/main" id="{D885B831-88BB-C3A5-42B0-5D0C0DA338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079291">
              <a:off x="7560701" y="3006977"/>
              <a:ext cx="1628898" cy="1628898"/>
            </a:xfrm>
            <a:prstGeom prst="rect">
              <a:avLst/>
            </a:prstGeom>
          </p:spPr>
        </p:pic>
        <p:pic>
          <p:nvPicPr>
            <p:cNvPr id="27" name="Bild 26" descr="Lista kontur">
              <a:extLst>
                <a:ext uri="{FF2B5EF4-FFF2-40B4-BE49-F238E27FC236}">
                  <a16:creationId xmlns:a16="http://schemas.microsoft.com/office/drawing/2014/main" id="{EB8A3C20-2595-D8B4-6A1D-5B6F80DE06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50978">
              <a:off x="8870056" y="3091947"/>
              <a:ext cx="1594382" cy="1594382"/>
            </a:xfrm>
            <a:prstGeom prst="rect">
              <a:avLst/>
            </a:prstGeom>
          </p:spPr>
        </p:pic>
        <p:sp>
          <p:nvSpPr>
            <p:cNvPr id="35" name="Frihandsfigur: Form 34">
              <a:extLst>
                <a:ext uri="{FF2B5EF4-FFF2-40B4-BE49-F238E27FC236}">
                  <a16:creationId xmlns:a16="http://schemas.microsoft.com/office/drawing/2014/main" id="{E802FCC4-9E44-8968-9D59-011F90DEA2B0}"/>
                </a:ext>
              </a:extLst>
            </p:cNvPr>
            <p:cNvSpPr/>
            <p:nvPr/>
          </p:nvSpPr>
          <p:spPr>
            <a:xfrm rot="20363967">
              <a:off x="8307300" y="1966164"/>
              <a:ext cx="359550" cy="555326"/>
            </a:xfrm>
            <a:custGeom>
              <a:avLst/>
              <a:gdLst>
                <a:gd name="connsiteX0" fmla="*/ 28186 w 156354"/>
                <a:gd name="connsiteY0" fmla="*/ 212398 h 220170"/>
                <a:gd name="connsiteX1" fmla="*/ 19127 w 156354"/>
                <a:gd name="connsiteY1" fmla="*/ 173098 h 220170"/>
                <a:gd name="connsiteX2" fmla="*/ 126408 w 156354"/>
                <a:gd name="connsiteY2" fmla="*/ 63884 h 220170"/>
                <a:gd name="connsiteX3" fmla="*/ 128331 w 156354"/>
                <a:gd name="connsiteY3" fmla="*/ 63884 h 220170"/>
                <a:gd name="connsiteX4" fmla="*/ 129189 w 156354"/>
                <a:gd name="connsiteY4" fmla="*/ 63884 h 220170"/>
                <a:gd name="connsiteX5" fmla="*/ 129255 w 156354"/>
                <a:gd name="connsiteY5" fmla="*/ 64046 h 220170"/>
                <a:gd name="connsiteX6" fmla="*/ 79001 w 156354"/>
                <a:gd name="connsiteY6" fmla="*/ 114300 h 220170"/>
                <a:gd name="connsiteX7" fmla="*/ 92470 w 156354"/>
                <a:gd name="connsiteY7" fmla="*/ 127768 h 220170"/>
                <a:gd name="connsiteX8" fmla="*/ 156354 w 156354"/>
                <a:gd name="connsiteY8" fmla="*/ 63884 h 220170"/>
                <a:gd name="connsiteX9" fmla="*/ 92470 w 156354"/>
                <a:gd name="connsiteY9" fmla="*/ 0 h 220170"/>
                <a:gd name="connsiteX10" fmla="*/ 79001 w 156354"/>
                <a:gd name="connsiteY10" fmla="*/ 13468 h 220170"/>
                <a:gd name="connsiteX11" fmla="*/ 110986 w 156354"/>
                <a:gd name="connsiteY11" fmla="*/ 45453 h 220170"/>
                <a:gd name="connsiteX12" fmla="*/ 110929 w 156354"/>
                <a:gd name="connsiteY12" fmla="*/ 45615 h 220170"/>
                <a:gd name="connsiteX13" fmla="*/ 765 w 156354"/>
                <a:gd name="connsiteY13" fmla="*/ 183154 h 220170"/>
                <a:gd name="connsiteX14" fmla="*/ 10793 w 156354"/>
                <a:gd name="connsiteY14" fmla="*/ 220170 h 22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354" h="220170">
                  <a:moveTo>
                    <a:pt x="28186" y="212398"/>
                  </a:moveTo>
                  <a:cubicBezTo>
                    <a:pt x="22635" y="200013"/>
                    <a:pt x="19559" y="186662"/>
                    <a:pt x="19127" y="173098"/>
                  </a:cubicBezTo>
                  <a:cubicBezTo>
                    <a:pt x="18594" y="113314"/>
                    <a:pt x="66625" y="64418"/>
                    <a:pt x="126408" y="63884"/>
                  </a:cubicBezTo>
                  <a:cubicBezTo>
                    <a:pt x="127049" y="63878"/>
                    <a:pt x="127690" y="63878"/>
                    <a:pt x="128331" y="63884"/>
                  </a:cubicBezTo>
                  <a:lnTo>
                    <a:pt x="129189" y="63884"/>
                  </a:lnTo>
                  <a:cubicBezTo>
                    <a:pt x="129313" y="63884"/>
                    <a:pt x="129341" y="63960"/>
                    <a:pt x="129255" y="64046"/>
                  </a:cubicBezTo>
                  <a:lnTo>
                    <a:pt x="79001" y="114300"/>
                  </a:lnTo>
                  <a:lnTo>
                    <a:pt x="92470" y="127768"/>
                  </a:lnTo>
                  <a:lnTo>
                    <a:pt x="156354" y="63884"/>
                  </a:lnTo>
                  <a:lnTo>
                    <a:pt x="92470" y="0"/>
                  </a:lnTo>
                  <a:lnTo>
                    <a:pt x="79001" y="13468"/>
                  </a:lnTo>
                  <a:lnTo>
                    <a:pt x="110986" y="45453"/>
                  </a:lnTo>
                  <a:cubicBezTo>
                    <a:pt x="111063" y="45530"/>
                    <a:pt x="110986" y="45606"/>
                    <a:pt x="110929" y="45615"/>
                  </a:cubicBezTo>
                  <a:cubicBezTo>
                    <a:pt x="42527" y="53174"/>
                    <a:pt x="-6795" y="114753"/>
                    <a:pt x="765" y="183154"/>
                  </a:cubicBezTo>
                  <a:cubicBezTo>
                    <a:pt x="2178" y="195937"/>
                    <a:pt x="5560" y="208423"/>
                    <a:pt x="10793" y="220170"/>
                  </a:cubicBezTo>
                  <a:close/>
                </a:path>
              </a:pathLst>
            </a:custGeom>
            <a:solidFill>
              <a:schemeClr val="tx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36" name="Frihandsfigur: Form 35">
              <a:extLst>
                <a:ext uri="{FF2B5EF4-FFF2-40B4-BE49-F238E27FC236}">
                  <a16:creationId xmlns:a16="http://schemas.microsoft.com/office/drawing/2014/main" id="{C9925E93-5C8B-A058-A032-27A7139F8A07}"/>
                </a:ext>
              </a:extLst>
            </p:cNvPr>
            <p:cNvSpPr/>
            <p:nvPr/>
          </p:nvSpPr>
          <p:spPr>
            <a:xfrm rot="19779521">
              <a:off x="9346152" y="2031768"/>
              <a:ext cx="359550" cy="555326"/>
            </a:xfrm>
            <a:custGeom>
              <a:avLst/>
              <a:gdLst>
                <a:gd name="connsiteX0" fmla="*/ 128168 w 156354"/>
                <a:gd name="connsiteY0" fmla="*/ 7772 h 220170"/>
                <a:gd name="connsiteX1" fmla="*/ 137227 w 156354"/>
                <a:gd name="connsiteY1" fmla="*/ 47073 h 220170"/>
                <a:gd name="connsiteX2" fmla="*/ 29946 w 156354"/>
                <a:gd name="connsiteY2" fmla="*/ 156286 h 220170"/>
                <a:gd name="connsiteX3" fmla="*/ 28023 w 156354"/>
                <a:gd name="connsiteY3" fmla="*/ 156286 h 220170"/>
                <a:gd name="connsiteX4" fmla="*/ 27165 w 156354"/>
                <a:gd name="connsiteY4" fmla="*/ 156286 h 220170"/>
                <a:gd name="connsiteX5" fmla="*/ 27099 w 156354"/>
                <a:gd name="connsiteY5" fmla="*/ 156124 h 220170"/>
                <a:gd name="connsiteX6" fmla="*/ 77353 w 156354"/>
                <a:gd name="connsiteY6" fmla="*/ 105870 h 220170"/>
                <a:gd name="connsiteX7" fmla="*/ 63884 w 156354"/>
                <a:gd name="connsiteY7" fmla="*/ 92402 h 220170"/>
                <a:gd name="connsiteX8" fmla="*/ 0 w 156354"/>
                <a:gd name="connsiteY8" fmla="*/ 156286 h 220170"/>
                <a:gd name="connsiteX9" fmla="*/ 63884 w 156354"/>
                <a:gd name="connsiteY9" fmla="*/ 220170 h 220170"/>
                <a:gd name="connsiteX10" fmla="*/ 77353 w 156354"/>
                <a:gd name="connsiteY10" fmla="*/ 206702 h 220170"/>
                <a:gd name="connsiteX11" fmla="*/ 45368 w 156354"/>
                <a:gd name="connsiteY11" fmla="*/ 174717 h 220170"/>
                <a:gd name="connsiteX12" fmla="*/ 45425 w 156354"/>
                <a:gd name="connsiteY12" fmla="*/ 174555 h 220170"/>
                <a:gd name="connsiteX13" fmla="*/ 155589 w 156354"/>
                <a:gd name="connsiteY13" fmla="*/ 37016 h 220170"/>
                <a:gd name="connsiteX14" fmla="*/ 145561 w 156354"/>
                <a:gd name="connsiteY14" fmla="*/ 0 h 22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354" h="220170">
                  <a:moveTo>
                    <a:pt x="128168" y="7772"/>
                  </a:moveTo>
                  <a:cubicBezTo>
                    <a:pt x="133719" y="20158"/>
                    <a:pt x="136795" y="33508"/>
                    <a:pt x="137227" y="47073"/>
                  </a:cubicBezTo>
                  <a:cubicBezTo>
                    <a:pt x="137760" y="106856"/>
                    <a:pt x="89729" y="155753"/>
                    <a:pt x="29946" y="156286"/>
                  </a:cubicBezTo>
                  <a:cubicBezTo>
                    <a:pt x="29305" y="156292"/>
                    <a:pt x="28664" y="156292"/>
                    <a:pt x="28023" y="156286"/>
                  </a:cubicBezTo>
                  <a:lnTo>
                    <a:pt x="27165" y="156286"/>
                  </a:lnTo>
                  <a:cubicBezTo>
                    <a:pt x="27041" y="156286"/>
                    <a:pt x="27013" y="156210"/>
                    <a:pt x="27099" y="156124"/>
                  </a:cubicBezTo>
                  <a:lnTo>
                    <a:pt x="77353" y="105870"/>
                  </a:lnTo>
                  <a:lnTo>
                    <a:pt x="63884" y="92402"/>
                  </a:lnTo>
                  <a:lnTo>
                    <a:pt x="0" y="156286"/>
                  </a:lnTo>
                  <a:lnTo>
                    <a:pt x="63884" y="220170"/>
                  </a:lnTo>
                  <a:lnTo>
                    <a:pt x="77353" y="206702"/>
                  </a:lnTo>
                  <a:lnTo>
                    <a:pt x="45368" y="174717"/>
                  </a:lnTo>
                  <a:cubicBezTo>
                    <a:pt x="45291" y="174641"/>
                    <a:pt x="45368" y="174565"/>
                    <a:pt x="45425" y="174555"/>
                  </a:cubicBezTo>
                  <a:cubicBezTo>
                    <a:pt x="113827" y="166996"/>
                    <a:pt x="163149" y="105417"/>
                    <a:pt x="155589" y="37016"/>
                  </a:cubicBezTo>
                  <a:cubicBezTo>
                    <a:pt x="154176" y="24234"/>
                    <a:pt x="150794" y="11747"/>
                    <a:pt x="145561" y="0"/>
                  </a:cubicBezTo>
                  <a:close/>
                </a:path>
              </a:pathLst>
            </a:custGeom>
            <a:solidFill>
              <a:schemeClr val="tx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pic>
          <p:nvPicPr>
            <p:cNvPr id="21" name="Bild 20" descr="Mapp med hel fyllning">
              <a:extLst>
                <a:ext uri="{FF2B5EF4-FFF2-40B4-BE49-F238E27FC236}">
                  <a16:creationId xmlns:a16="http://schemas.microsoft.com/office/drawing/2014/main" id="{AB7812D7-851D-7605-2045-0696F80657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5953" y="3810647"/>
              <a:ext cx="1985374" cy="1985374"/>
            </a:xfrm>
            <a:prstGeom prst="rect">
              <a:avLst/>
            </a:prstGeom>
            <a:effectLst>
              <a:outerShdw blurRad="50800" dist="38100" dir="2700000" algn="tl" rotWithShape="0">
                <a:prstClr val="black">
                  <a:alpha val="40000"/>
                </a:prstClr>
              </a:outerShdw>
            </a:effectLst>
          </p:spPr>
        </p:pic>
        <p:grpSp>
          <p:nvGrpSpPr>
            <p:cNvPr id="7" name="Grupp 6">
              <a:extLst>
                <a:ext uri="{FF2B5EF4-FFF2-40B4-BE49-F238E27FC236}">
                  <a16:creationId xmlns:a16="http://schemas.microsoft.com/office/drawing/2014/main" id="{A5169CAF-9ADF-6A2D-A0C1-9C9A512247FA}"/>
                </a:ext>
              </a:extLst>
            </p:cNvPr>
            <p:cNvGrpSpPr/>
            <p:nvPr/>
          </p:nvGrpSpPr>
          <p:grpSpPr>
            <a:xfrm>
              <a:off x="8459907" y="1189271"/>
              <a:ext cx="1202954" cy="851863"/>
              <a:chOff x="8296849" y="254583"/>
              <a:chExt cx="1202954" cy="851863"/>
            </a:xfrm>
            <a:solidFill>
              <a:schemeClr val="tx2"/>
            </a:solidFill>
          </p:grpSpPr>
          <p:pic>
            <p:nvPicPr>
              <p:cNvPr id="16" name="Bild 15" descr="Sjukhus med hel fyllning">
                <a:extLst>
                  <a:ext uri="{FF2B5EF4-FFF2-40B4-BE49-F238E27FC236}">
                    <a16:creationId xmlns:a16="http://schemas.microsoft.com/office/drawing/2014/main" id="{D27CA803-4D1C-45CF-502D-20949B6A20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76389" y="254583"/>
                <a:ext cx="723414" cy="723414"/>
              </a:xfrm>
              <a:prstGeom prst="rect">
                <a:avLst/>
              </a:prstGeom>
            </p:spPr>
          </p:pic>
          <p:pic>
            <p:nvPicPr>
              <p:cNvPr id="20" name="Bild 19" descr="Läkares kvinna med hel fyllning">
                <a:extLst>
                  <a:ext uri="{FF2B5EF4-FFF2-40B4-BE49-F238E27FC236}">
                    <a16:creationId xmlns:a16="http://schemas.microsoft.com/office/drawing/2014/main" id="{7DDE36B1-8AC0-D9EA-F11C-1E25435F8B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96849" y="383032"/>
                <a:ext cx="723414" cy="723414"/>
              </a:xfrm>
              <a:prstGeom prst="rect">
                <a:avLst/>
              </a:prstGeom>
            </p:spPr>
          </p:pic>
        </p:grpSp>
        <p:grpSp>
          <p:nvGrpSpPr>
            <p:cNvPr id="5" name="Grupp 4">
              <a:extLst>
                <a:ext uri="{FF2B5EF4-FFF2-40B4-BE49-F238E27FC236}">
                  <a16:creationId xmlns:a16="http://schemas.microsoft.com/office/drawing/2014/main" id="{B224658F-5813-1715-F0FE-D176AB56B2DA}"/>
                </a:ext>
              </a:extLst>
            </p:cNvPr>
            <p:cNvGrpSpPr/>
            <p:nvPr/>
          </p:nvGrpSpPr>
          <p:grpSpPr>
            <a:xfrm>
              <a:off x="7228068" y="1786277"/>
              <a:ext cx="1159142" cy="816918"/>
              <a:chOff x="6522414" y="845931"/>
              <a:chExt cx="1159142" cy="816918"/>
            </a:xfrm>
            <a:solidFill>
              <a:schemeClr val="tx2"/>
            </a:solidFill>
          </p:grpSpPr>
          <p:pic>
            <p:nvPicPr>
              <p:cNvPr id="6" name="Bild 5" descr="Mitella med hel fyllning">
                <a:extLst>
                  <a:ext uri="{FF2B5EF4-FFF2-40B4-BE49-F238E27FC236}">
                    <a16:creationId xmlns:a16="http://schemas.microsoft.com/office/drawing/2014/main" id="{0789450D-B871-3D1C-FEEA-1C1EA93093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58142" y="939435"/>
                <a:ext cx="723414" cy="723414"/>
              </a:xfrm>
              <a:prstGeom prst="rect">
                <a:avLst/>
              </a:prstGeom>
            </p:spPr>
          </p:pic>
          <p:pic>
            <p:nvPicPr>
              <p:cNvPr id="24" name="Bild 23" descr="Hus med hel fyllning">
                <a:extLst>
                  <a:ext uri="{FF2B5EF4-FFF2-40B4-BE49-F238E27FC236}">
                    <a16:creationId xmlns:a16="http://schemas.microsoft.com/office/drawing/2014/main" id="{4CF932C6-3D2E-AD6E-5E99-2342285EFE3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22414" y="845931"/>
                <a:ext cx="723414" cy="723414"/>
              </a:xfrm>
              <a:prstGeom prst="rect">
                <a:avLst/>
              </a:prstGeom>
            </p:spPr>
          </p:pic>
        </p:grpSp>
        <p:grpSp>
          <p:nvGrpSpPr>
            <p:cNvPr id="8" name="Grupp 7">
              <a:extLst>
                <a:ext uri="{FF2B5EF4-FFF2-40B4-BE49-F238E27FC236}">
                  <a16:creationId xmlns:a16="http://schemas.microsoft.com/office/drawing/2014/main" id="{19364D2A-C615-D8DE-0986-942F70A20745}"/>
                </a:ext>
              </a:extLst>
            </p:cNvPr>
            <p:cNvGrpSpPr/>
            <p:nvPr/>
          </p:nvGrpSpPr>
          <p:grpSpPr>
            <a:xfrm>
              <a:off x="9615217" y="1605238"/>
              <a:ext cx="1086447" cy="1035239"/>
              <a:chOff x="9929254" y="510250"/>
              <a:chExt cx="1086447" cy="1035239"/>
            </a:xfrm>
            <a:solidFill>
              <a:schemeClr val="tx2"/>
            </a:solidFill>
          </p:grpSpPr>
          <p:pic>
            <p:nvPicPr>
              <p:cNvPr id="9" name="Bild 8" descr="Sjukvård med hel fyllning">
                <a:extLst>
                  <a:ext uri="{FF2B5EF4-FFF2-40B4-BE49-F238E27FC236}">
                    <a16:creationId xmlns:a16="http://schemas.microsoft.com/office/drawing/2014/main" id="{C9D31743-EE12-4ED2-0CFE-0BCFF0699F1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52850" y="510250"/>
                <a:ext cx="281700" cy="281700"/>
              </a:xfrm>
              <a:prstGeom prst="rect">
                <a:avLst/>
              </a:prstGeom>
            </p:spPr>
          </p:pic>
          <p:pic>
            <p:nvPicPr>
              <p:cNvPr id="18" name="Bild 17" descr="Callcenter med hel fyllning">
                <a:extLst>
                  <a:ext uri="{FF2B5EF4-FFF2-40B4-BE49-F238E27FC236}">
                    <a16:creationId xmlns:a16="http://schemas.microsoft.com/office/drawing/2014/main" id="{D48BD1BE-F389-7521-26A2-A9B81336EA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292287" y="822075"/>
                <a:ext cx="723414" cy="723414"/>
              </a:xfrm>
              <a:prstGeom prst="rect">
                <a:avLst/>
              </a:prstGeom>
            </p:spPr>
          </p:pic>
          <p:pic>
            <p:nvPicPr>
              <p:cNvPr id="28" name="Bild 27" descr="Byggnad med hel fyllning">
                <a:extLst>
                  <a:ext uri="{FF2B5EF4-FFF2-40B4-BE49-F238E27FC236}">
                    <a16:creationId xmlns:a16="http://schemas.microsoft.com/office/drawing/2014/main" id="{53C3F709-77A2-D383-2CAE-7CFC4C98CA3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929254" y="698386"/>
                <a:ext cx="723414" cy="723414"/>
              </a:xfrm>
              <a:prstGeom prst="rect">
                <a:avLst/>
              </a:prstGeom>
            </p:spPr>
          </p:pic>
        </p:grpSp>
      </p:grpSp>
      <p:sp>
        <p:nvSpPr>
          <p:cNvPr id="12" name="Rubrik 11">
            <a:extLst>
              <a:ext uri="{FF2B5EF4-FFF2-40B4-BE49-F238E27FC236}">
                <a16:creationId xmlns:a16="http://schemas.microsoft.com/office/drawing/2014/main" id="{4C535905-E524-9775-D8FC-1937323705E9}"/>
              </a:ext>
            </a:extLst>
          </p:cNvPr>
          <p:cNvSpPr>
            <a:spLocks noGrp="1"/>
          </p:cNvSpPr>
          <p:nvPr>
            <p:ph type="title"/>
          </p:nvPr>
        </p:nvSpPr>
        <p:spPr>
          <a:xfrm>
            <a:off x="609600" y="360000"/>
            <a:ext cx="5111750" cy="1143000"/>
          </a:xfrm>
        </p:spPr>
        <p:txBody>
          <a:bodyPr/>
          <a:lstStyle/>
          <a:p>
            <a:r>
              <a:rPr lang="sv-SE" sz="2800" dirty="0">
                <a:solidFill>
                  <a:schemeClr val="bg1"/>
                </a:solidFill>
              </a:rPr>
              <a:t>Vad är Skånes digitala vårdsystem (SDV)?</a:t>
            </a:r>
          </a:p>
        </p:txBody>
      </p:sp>
      <p:sp>
        <p:nvSpPr>
          <p:cNvPr id="13" name="Platshållare för innehåll 3">
            <a:extLst>
              <a:ext uri="{FF2B5EF4-FFF2-40B4-BE49-F238E27FC236}">
                <a16:creationId xmlns:a16="http://schemas.microsoft.com/office/drawing/2014/main" id="{48B7DD0B-CBFA-B4C3-1CCF-D44EA1E3C159}"/>
              </a:ext>
            </a:extLst>
          </p:cNvPr>
          <p:cNvSpPr>
            <a:spLocks noGrp="1"/>
          </p:cNvSpPr>
          <p:nvPr>
            <p:ph sz="half" idx="1"/>
          </p:nvPr>
        </p:nvSpPr>
        <p:spPr>
          <a:xfrm>
            <a:off x="609600" y="1600201"/>
            <a:ext cx="5181600" cy="4525963"/>
          </a:xfrm>
        </p:spPr>
        <p:txBody>
          <a:bodyPr/>
          <a:lstStyle/>
          <a:p>
            <a:pPr>
              <a:spcBef>
                <a:spcPts val="1200"/>
              </a:spcBef>
            </a:pPr>
            <a:r>
              <a:rPr lang="sv-SE" altLang="sv-SE" sz="2000" dirty="0">
                <a:solidFill>
                  <a:schemeClr val="bg1"/>
                </a:solidFill>
              </a:rPr>
              <a:t>En sammanhållen vårdinformationsmiljö </a:t>
            </a:r>
            <a:br>
              <a:rPr lang="sv-SE" altLang="sv-SE" sz="2000" dirty="0">
                <a:solidFill>
                  <a:schemeClr val="bg1"/>
                </a:solidFill>
              </a:rPr>
            </a:br>
            <a:r>
              <a:rPr lang="sv-SE" altLang="sv-SE" sz="2000" dirty="0">
                <a:solidFill>
                  <a:schemeClr val="bg1"/>
                </a:solidFill>
              </a:rPr>
              <a:t>som ersätter omkring 30 äldre centrala system.</a:t>
            </a:r>
          </a:p>
          <a:p>
            <a:pPr>
              <a:spcBef>
                <a:spcPts val="1200"/>
              </a:spcBef>
            </a:pPr>
            <a:r>
              <a:rPr lang="sv-SE" sz="2000" dirty="0">
                <a:solidFill>
                  <a:schemeClr val="bg1"/>
                </a:solidFill>
              </a:rPr>
              <a:t>Knyter samman vården i Skåne genom </a:t>
            </a:r>
            <a:br>
              <a:rPr lang="sv-SE" sz="2000" dirty="0">
                <a:solidFill>
                  <a:schemeClr val="bg1"/>
                </a:solidFill>
              </a:rPr>
            </a:br>
            <a:r>
              <a:rPr lang="sv-SE" sz="2000" dirty="0">
                <a:solidFill>
                  <a:schemeClr val="bg1"/>
                </a:solidFill>
              </a:rPr>
              <a:t>att offentligt och privat drivna vård-mottagningar och sjukhus kommer att </a:t>
            </a:r>
            <a:br>
              <a:rPr lang="sv-SE" sz="2000" dirty="0">
                <a:solidFill>
                  <a:schemeClr val="bg1"/>
                </a:solidFill>
              </a:rPr>
            </a:br>
            <a:r>
              <a:rPr lang="sv-SE" sz="2000" dirty="0">
                <a:solidFill>
                  <a:schemeClr val="bg1"/>
                </a:solidFill>
              </a:rPr>
              <a:t>arbeta i samma digitala miljö.</a:t>
            </a:r>
          </a:p>
          <a:p>
            <a:pPr>
              <a:spcBef>
                <a:spcPts val="1200"/>
              </a:spcBef>
            </a:pPr>
            <a:r>
              <a:rPr lang="sv-SE" sz="2000" dirty="0">
                <a:solidFill>
                  <a:schemeClr val="bg1"/>
                </a:solidFill>
              </a:rPr>
              <a:t>Samlar all aktuell information om patienten i realtid, och informationen följer med patienten – oavsett var i Skåne hen söker vård.</a:t>
            </a:r>
          </a:p>
          <a:p>
            <a:pPr>
              <a:spcBef>
                <a:spcPts val="1200"/>
              </a:spcBef>
            </a:pPr>
            <a:r>
              <a:rPr lang="sv-SE" sz="2000" dirty="0">
                <a:solidFill>
                  <a:schemeClr val="bg1"/>
                </a:solidFill>
              </a:rPr>
              <a:t>Vi får </a:t>
            </a:r>
            <a:r>
              <a:rPr lang="sv-SE" sz="2000" b="1" dirty="0">
                <a:solidFill>
                  <a:schemeClr val="bg1"/>
                </a:solidFill>
              </a:rPr>
              <a:t>en</a:t>
            </a:r>
            <a:r>
              <a:rPr lang="sv-SE" sz="2000" dirty="0">
                <a:solidFill>
                  <a:schemeClr val="bg1"/>
                </a:solidFill>
              </a:rPr>
              <a:t> journal och </a:t>
            </a:r>
            <a:r>
              <a:rPr lang="sv-SE" sz="2000" b="1" dirty="0">
                <a:solidFill>
                  <a:schemeClr val="bg1"/>
                </a:solidFill>
              </a:rPr>
              <a:t>en</a:t>
            </a:r>
            <a:r>
              <a:rPr lang="sv-SE" sz="2000" dirty="0">
                <a:solidFill>
                  <a:schemeClr val="bg1"/>
                </a:solidFill>
              </a:rPr>
              <a:t> läkemedelslista </a:t>
            </a:r>
            <a:br>
              <a:rPr lang="sv-SE" sz="2000" dirty="0">
                <a:solidFill>
                  <a:schemeClr val="bg1"/>
                </a:solidFill>
              </a:rPr>
            </a:br>
            <a:r>
              <a:rPr lang="sv-SE" sz="2000" dirty="0">
                <a:solidFill>
                  <a:schemeClr val="bg1"/>
                </a:solidFill>
              </a:rPr>
              <a:t>per patient/invånare.</a:t>
            </a:r>
          </a:p>
        </p:txBody>
      </p:sp>
    </p:spTree>
    <p:extLst>
      <p:ext uri="{BB962C8B-B14F-4D97-AF65-F5344CB8AC3E}">
        <p14:creationId xmlns:p14="http://schemas.microsoft.com/office/powerpoint/2010/main" val="352501614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2962A40-E753-B2C8-7B9A-98A3AF09C2D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711085" y="1148226"/>
            <a:ext cx="4786313" cy="5169218"/>
          </a:xfrm>
          <a:prstGeom prst="rect">
            <a:avLst/>
          </a:prstGeom>
        </p:spPr>
      </p:pic>
      <p:sp>
        <p:nvSpPr>
          <p:cNvPr id="10" name="Platshållare för innehåll 5">
            <a:extLst>
              <a:ext uri="{FF2B5EF4-FFF2-40B4-BE49-F238E27FC236}">
                <a16:creationId xmlns:a16="http://schemas.microsoft.com/office/drawing/2014/main" id="{518B5234-783F-D814-5BBC-C02BB058036A}"/>
              </a:ext>
            </a:extLst>
          </p:cNvPr>
          <p:cNvSpPr txBox="1">
            <a:spLocks/>
          </p:cNvSpPr>
          <p:nvPr/>
        </p:nvSpPr>
        <p:spPr>
          <a:xfrm>
            <a:off x="609600" y="1791481"/>
            <a:ext cx="5486764" cy="452596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sv-SE" sz="1600" b="1"/>
              <a:t>Driftstart i sydöstra Skåne våren 2025</a:t>
            </a:r>
          </a:p>
          <a:p>
            <a:pPr>
              <a:spcBef>
                <a:spcPts val="600"/>
              </a:spcBef>
            </a:pPr>
            <a:r>
              <a:rPr lang="sv-SE" sz="1600"/>
              <a:t>Lasarettet i Ystad</a:t>
            </a:r>
          </a:p>
          <a:p>
            <a:pPr>
              <a:spcBef>
                <a:spcPts val="600"/>
              </a:spcBef>
            </a:pPr>
            <a:r>
              <a:rPr lang="sv-SE" sz="1600"/>
              <a:t>Närsjukhus Simrishamn</a:t>
            </a:r>
          </a:p>
          <a:p>
            <a:pPr>
              <a:spcBef>
                <a:spcPts val="600"/>
              </a:spcBef>
            </a:pPr>
            <a:r>
              <a:rPr lang="sv-SE" sz="1600"/>
              <a:t>Medicinsk service</a:t>
            </a:r>
          </a:p>
          <a:p>
            <a:pPr>
              <a:spcBef>
                <a:spcPts val="600"/>
              </a:spcBef>
            </a:pPr>
            <a:r>
              <a:rPr lang="sv-SE" sz="1600"/>
              <a:t>Vårdcentraler och barnavårdscentraler i området</a:t>
            </a:r>
          </a:p>
          <a:p>
            <a:pPr>
              <a:spcBef>
                <a:spcPts val="600"/>
              </a:spcBef>
            </a:pPr>
            <a:r>
              <a:rPr lang="sv-SE" sz="1600"/>
              <a:t>Psykiatrisk öppenvård och habilitering i området</a:t>
            </a:r>
          </a:p>
          <a:p>
            <a:pPr>
              <a:spcBef>
                <a:spcPts val="600"/>
              </a:spcBef>
            </a:pPr>
            <a:r>
              <a:rPr lang="sv-SE" sz="1600"/>
              <a:t>Koncernkontoret</a:t>
            </a:r>
          </a:p>
          <a:p>
            <a:pPr>
              <a:spcBef>
                <a:spcPts val="600"/>
              </a:spcBef>
            </a:pPr>
            <a:r>
              <a:rPr lang="sv-SE" sz="1600"/>
              <a:t>Regionservice*</a:t>
            </a:r>
          </a:p>
          <a:p>
            <a:pPr>
              <a:spcBef>
                <a:spcPts val="600"/>
              </a:spcBef>
            </a:pPr>
            <a:r>
              <a:rPr lang="sv-SE" sz="1600"/>
              <a:t>Barnmorskemottagningar*</a:t>
            </a:r>
          </a:p>
          <a:p>
            <a:pPr>
              <a:spcBef>
                <a:spcPts val="600"/>
              </a:spcBef>
            </a:pPr>
            <a:r>
              <a:rPr lang="sv-SE" sz="1600"/>
              <a:t>Palliativ vård och ASIH* </a:t>
            </a:r>
          </a:p>
          <a:p>
            <a:pPr>
              <a:spcBef>
                <a:spcPts val="600"/>
              </a:spcBef>
            </a:pPr>
            <a:r>
              <a:rPr lang="sv-SE" sz="1600"/>
              <a:t>LOU/LOV exkl. vårdcentraler och barnavårdscentraler*</a:t>
            </a:r>
          </a:p>
          <a:p>
            <a:pPr>
              <a:spcBef>
                <a:spcPts val="600"/>
              </a:spcBef>
            </a:pPr>
            <a:r>
              <a:rPr lang="sv-SE" sz="1600"/>
              <a:t>Bild- och funktionsmedicin (steg 1)*</a:t>
            </a:r>
          </a:p>
          <a:p>
            <a:pPr>
              <a:spcBef>
                <a:spcPts val="600"/>
              </a:spcBef>
            </a:pPr>
            <a:endParaRPr lang="sv-SE" sz="1600"/>
          </a:p>
          <a:p>
            <a:pPr>
              <a:spcBef>
                <a:spcPts val="600"/>
              </a:spcBef>
            </a:pPr>
            <a:endParaRPr lang="sv-SE" sz="1600"/>
          </a:p>
        </p:txBody>
      </p:sp>
      <p:sp>
        <p:nvSpPr>
          <p:cNvPr id="17" name="Rektangel 16"/>
          <p:cNvSpPr/>
          <p:nvPr/>
        </p:nvSpPr>
        <p:spPr>
          <a:xfrm>
            <a:off x="8375849" y="4432150"/>
            <a:ext cx="1420145" cy="1357443"/>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B3FF0836-BA43-C196-836D-09C1D164B610}"/>
              </a:ext>
            </a:extLst>
          </p:cNvPr>
          <p:cNvSpPr/>
          <p:nvPr/>
        </p:nvSpPr>
        <p:spPr>
          <a:xfrm>
            <a:off x="7006166" y="4726710"/>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M</a:t>
            </a:r>
          </a:p>
        </p:txBody>
      </p:sp>
      <p:sp>
        <p:nvSpPr>
          <p:cNvPr id="24" name="Ellips 23">
            <a:extLst>
              <a:ext uri="{FF2B5EF4-FFF2-40B4-BE49-F238E27FC236}">
                <a16:creationId xmlns:a16="http://schemas.microsoft.com/office/drawing/2014/main" id="{E24AC7B5-964F-497C-8CA1-23E5ABEEB7CC}"/>
              </a:ext>
            </a:extLst>
          </p:cNvPr>
          <p:cNvSpPr/>
          <p:nvPr/>
        </p:nvSpPr>
        <p:spPr>
          <a:xfrm>
            <a:off x="7285347" y="4328840"/>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L</a:t>
            </a:r>
          </a:p>
        </p:txBody>
      </p:sp>
      <p:sp>
        <p:nvSpPr>
          <p:cNvPr id="25" name="Ellips 24">
            <a:extLst>
              <a:ext uri="{FF2B5EF4-FFF2-40B4-BE49-F238E27FC236}">
                <a16:creationId xmlns:a16="http://schemas.microsoft.com/office/drawing/2014/main" id="{011F78A5-33C8-3718-8920-28211231CB4E}"/>
              </a:ext>
            </a:extLst>
          </p:cNvPr>
          <p:cNvSpPr/>
          <p:nvPr/>
        </p:nvSpPr>
        <p:spPr>
          <a:xfrm>
            <a:off x="6626108" y="3652131"/>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L</a:t>
            </a:r>
          </a:p>
        </p:txBody>
      </p:sp>
      <p:sp>
        <p:nvSpPr>
          <p:cNvPr id="26" name="Ellips 25">
            <a:extLst>
              <a:ext uri="{FF2B5EF4-FFF2-40B4-BE49-F238E27FC236}">
                <a16:creationId xmlns:a16="http://schemas.microsoft.com/office/drawing/2014/main" id="{C4C8C717-18E4-6F59-03F0-3E5611167543}"/>
              </a:ext>
            </a:extLst>
          </p:cNvPr>
          <p:cNvSpPr/>
          <p:nvPr/>
        </p:nvSpPr>
        <p:spPr>
          <a:xfrm>
            <a:off x="7163867" y="5472619"/>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T</a:t>
            </a:r>
          </a:p>
        </p:txBody>
      </p:sp>
      <p:sp>
        <p:nvSpPr>
          <p:cNvPr id="27" name="Ellips 26">
            <a:extLst>
              <a:ext uri="{FF2B5EF4-FFF2-40B4-BE49-F238E27FC236}">
                <a16:creationId xmlns:a16="http://schemas.microsoft.com/office/drawing/2014/main" id="{8585EA25-584D-027B-046C-848495D3545A}"/>
              </a:ext>
            </a:extLst>
          </p:cNvPr>
          <p:cNvSpPr/>
          <p:nvPr/>
        </p:nvSpPr>
        <p:spPr>
          <a:xfrm>
            <a:off x="6263033" y="3019297"/>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a:t>
            </a:r>
          </a:p>
        </p:txBody>
      </p:sp>
      <p:sp>
        <p:nvSpPr>
          <p:cNvPr id="28" name="Ellips 27">
            <a:extLst>
              <a:ext uri="{FF2B5EF4-FFF2-40B4-BE49-F238E27FC236}">
                <a16:creationId xmlns:a16="http://schemas.microsoft.com/office/drawing/2014/main" id="{45D4A682-214A-17CC-7AB0-E932D5823CFC}"/>
              </a:ext>
            </a:extLst>
          </p:cNvPr>
          <p:cNvSpPr/>
          <p:nvPr/>
        </p:nvSpPr>
        <p:spPr>
          <a:xfrm>
            <a:off x="6527663" y="2386463"/>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Ä</a:t>
            </a:r>
          </a:p>
        </p:txBody>
      </p:sp>
      <p:sp>
        <p:nvSpPr>
          <p:cNvPr id="30" name="Ellips 29">
            <a:extLst>
              <a:ext uri="{FF2B5EF4-FFF2-40B4-BE49-F238E27FC236}">
                <a16:creationId xmlns:a16="http://schemas.microsoft.com/office/drawing/2014/main" id="{4E75E35E-F672-E671-BE16-CB6A2A49D298}"/>
              </a:ext>
            </a:extLst>
          </p:cNvPr>
          <p:cNvSpPr/>
          <p:nvPr/>
        </p:nvSpPr>
        <p:spPr>
          <a:xfrm>
            <a:off x="8393396" y="2714009"/>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a:t>
            </a:r>
          </a:p>
        </p:txBody>
      </p:sp>
      <p:sp>
        <p:nvSpPr>
          <p:cNvPr id="32" name="Ellips 31">
            <a:extLst>
              <a:ext uri="{FF2B5EF4-FFF2-40B4-BE49-F238E27FC236}">
                <a16:creationId xmlns:a16="http://schemas.microsoft.com/office/drawing/2014/main" id="{FE5A2B0F-A8F2-0558-DC68-DA7F29BB4E0B}"/>
              </a:ext>
            </a:extLst>
          </p:cNvPr>
          <p:cNvSpPr/>
          <p:nvPr/>
        </p:nvSpPr>
        <p:spPr>
          <a:xfrm>
            <a:off x="9252597" y="3147033"/>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K</a:t>
            </a:r>
          </a:p>
        </p:txBody>
      </p:sp>
      <p:sp>
        <p:nvSpPr>
          <p:cNvPr id="34" name="Ellips 33">
            <a:extLst>
              <a:ext uri="{FF2B5EF4-FFF2-40B4-BE49-F238E27FC236}">
                <a16:creationId xmlns:a16="http://schemas.microsoft.com/office/drawing/2014/main" id="{73E8ACBB-BAD9-1A14-BF20-A7B1DF61FFE0}"/>
              </a:ext>
            </a:extLst>
          </p:cNvPr>
          <p:cNvSpPr/>
          <p:nvPr/>
        </p:nvSpPr>
        <p:spPr>
          <a:xfrm>
            <a:off x="8525731" y="526167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Y</a:t>
            </a:r>
          </a:p>
        </p:txBody>
      </p:sp>
      <p:sp>
        <p:nvSpPr>
          <p:cNvPr id="35" name="Ellips 34">
            <a:extLst>
              <a:ext uri="{FF2B5EF4-FFF2-40B4-BE49-F238E27FC236}">
                <a16:creationId xmlns:a16="http://schemas.microsoft.com/office/drawing/2014/main" id="{2F6B7E9E-6BE1-3ECA-F532-263AF3BA6204}"/>
              </a:ext>
            </a:extLst>
          </p:cNvPr>
          <p:cNvSpPr/>
          <p:nvPr/>
        </p:nvSpPr>
        <p:spPr>
          <a:xfrm>
            <a:off x="9370373" y="4586575"/>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S</a:t>
            </a:r>
          </a:p>
        </p:txBody>
      </p:sp>
      <p:sp>
        <p:nvSpPr>
          <p:cNvPr id="5" name="Rubrik 4">
            <a:extLst>
              <a:ext uri="{FF2B5EF4-FFF2-40B4-BE49-F238E27FC236}">
                <a16:creationId xmlns:a16="http://schemas.microsoft.com/office/drawing/2014/main" id="{D3D46E46-A996-267C-B854-83F9C8849D65}"/>
              </a:ext>
            </a:extLst>
          </p:cNvPr>
          <p:cNvSpPr>
            <a:spLocks noGrp="1"/>
          </p:cNvSpPr>
          <p:nvPr>
            <p:ph type="title"/>
          </p:nvPr>
        </p:nvSpPr>
        <p:spPr/>
        <p:txBody>
          <a:bodyPr/>
          <a:lstStyle/>
          <a:p>
            <a:r>
              <a:rPr lang="sv-SE" sz="3200"/>
              <a:t>Samexistens </a:t>
            </a:r>
          </a:p>
        </p:txBody>
      </p:sp>
      <p:cxnSp>
        <p:nvCxnSpPr>
          <p:cNvPr id="19" name="Rak pilkoppling 18">
            <a:extLst>
              <a:ext uri="{FF2B5EF4-FFF2-40B4-BE49-F238E27FC236}">
                <a16:creationId xmlns:a16="http://schemas.microsoft.com/office/drawing/2014/main" id="{75DB2892-E3EF-071E-C2EA-9E5E756C64A1}"/>
              </a:ext>
            </a:extLst>
          </p:cNvPr>
          <p:cNvCxnSpPr>
            <a:cxnSpLocks/>
          </p:cNvCxnSpPr>
          <p:nvPr/>
        </p:nvCxnSpPr>
        <p:spPr>
          <a:xfrm flipH="1" flipV="1">
            <a:off x="7620181" y="4650331"/>
            <a:ext cx="987152" cy="227179"/>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6" name="Rak pilkoppling 32">
            <a:extLst>
              <a:ext uri="{FF2B5EF4-FFF2-40B4-BE49-F238E27FC236}">
                <a16:creationId xmlns:a16="http://schemas.microsoft.com/office/drawing/2014/main" id="{BB2C6469-AAE2-85A9-7173-740F992767F7}"/>
              </a:ext>
            </a:extLst>
          </p:cNvPr>
          <p:cNvCxnSpPr/>
          <p:nvPr/>
        </p:nvCxnSpPr>
        <p:spPr>
          <a:xfrm flipH="1">
            <a:off x="8878517" y="4890483"/>
            <a:ext cx="435619" cy="332090"/>
          </a:xfrm>
          <a:prstGeom prst="straightConnector1">
            <a:avLst/>
          </a:prstGeom>
          <a:ln w="28575">
            <a:solidFill>
              <a:schemeClr val="accent1">
                <a:lumMod val="50000"/>
              </a:schemeClr>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0" name="Rak pilkoppling 6">
            <a:extLst>
              <a:ext uri="{FF2B5EF4-FFF2-40B4-BE49-F238E27FC236}">
                <a16:creationId xmlns:a16="http://schemas.microsoft.com/office/drawing/2014/main" id="{F0266028-4094-1B82-C2B5-EA53D31974A6}"/>
              </a:ext>
            </a:extLst>
          </p:cNvPr>
          <p:cNvCxnSpPr>
            <a:cxnSpLocks/>
          </p:cNvCxnSpPr>
          <p:nvPr/>
        </p:nvCxnSpPr>
        <p:spPr>
          <a:xfrm flipV="1">
            <a:off x="8775895" y="3600971"/>
            <a:ext cx="484258" cy="1509900"/>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42" name="Rak pilkoppling 6">
            <a:extLst>
              <a:ext uri="{FF2B5EF4-FFF2-40B4-BE49-F238E27FC236}">
                <a16:creationId xmlns:a16="http://schemas.microsoft.com/office/drawing/2014/main" id="{F0266028-4094-1B82-C2B5-EA53D31974A6}"/>
              </a:ext>
            </a:extLst>
          </p:cNvPr>
          <p:cNvCxnSpPr>
            <a:cxnSpLocks/>
          </p:cNvCxnSpPr>
          <p:nvPr/>
        </p:nvCxnSpPr>
        <p:spPr>
          <a:xfrm flipH="1" flipV="1">
            <a:off x="6960942" y="3098170"/>
            <a:ext cx="1590156" cy="1628541"/>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45" name="Rak pilkoppling 21">
            <a:extLst>
              <a:ext uri="{FF2B5EF4-FFF2-40B4-BE49-F238E27FC236}">
                <a16:creationId xmlns:a16="http://schemas.microsoft.com/office/drawing/2014/main" id="{804FC216-8771-84A8-D02C-AA273C4996D3}"/>
              </a:ext>
            </a:extLst>
          </p:cNvPr>
          <p:cNvCxnSpPr>
            <a:cxnSpLocks/>
          </p:cNvCxnSpPr>
          <p:nvPr/>
        </p:nvCxnSpPr>
        <p:spPr>
          <a:xfrm flipH="1" flipV="1">
            <a:off x="7332163" y="4949026"/>
            <a:ext cx="1218933" cy="115895"/>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51" name="Rak pilkoppling 6">
            <a:extLst>
              <a:ext uri="{FF2B5EF4-FFF2-40B4-BE49-F238E27FC236}">
                <a16:creationId xmlns:a16="http://schemas.microsoft.com/office/drawing/2014/main" id="{F0266028-4094-1B82-C2B5-EA53D31974A6}"/>
              </a:ext>
            </a:extLst>
          </p:cNvPr>
          <p:cNvCxnSpPr>
            <a:cxnSpLocks/>
          </p:cNvCxnSpPr>
          <p:nvPr/>
        </p:nvCxnSpPr>
        <p:spPr>
          <a:xfrm flipH="1" flipV="1">
            <a:off x="8405287" y="3318425"/>
            <a:ext cx="371179" cy="1299367"/>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53" name="Rak pilkoppling 21">
            <a:extLst>
              <a:ext uri="{FF2B5EF4-FFF2-40B4-BE49-F238E27FC236}">
                <a16:creationId xmlns:a16="http://schemas.microsoft.com/office/drawing/2014/main" id="{804FC216-8771-84A8-D02C-AA273C4996D3}"/>
              </a:ext>
            </a:extLst>
          </p:cNvPr>
          <p:cNvCxnSpPr>
            <a:cxnSpLocks/>
          </p:cNvCxnSpPr>
          <p:nvPr/>
        </p:nvCxnSpPr>
        <p:spPr>
          <a:xfrm flipH="1">
            <a:off x="7600749" y="5197942"/>
            <a:ext cx="950347" cy="191187"/>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Rak pilkoppling 6">
            <a:extLst>
              <a:ext uri="{FF2B5EF4-FFF2-40B4-BE49-F238E27FC236}">
                <a16:creationId xmlns:a16="http://schemas.microsoft.com/office/drawing/2014/main" id="{F0266028-4094-1B82-C2B5-EA53D31974A6}"/>
              </a:ext>
            </a:extLst>
          </p:cNvPr>
          <p:cNvCxnSpPr>
            <a:cxnSpLocks/>
          </p:cNvCxnSpPr>
          <p:nvPr/>
        </p:nvCxnSpPr>
        <p:spPr>
          <a:xfrm flipH="1" flipV="1">
            <a:off x="7949118" y="3489269"/>
            <a:ext cx="826778" cy="1348055"/>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1" name="textruta 30"/>
          <p:cNvSpPr txBox="1"/>
          <p:nvPr/>
        </p:nvSpPr>
        <p:spPr>
          <a:xfrm>
            <a:off x="609599" y="925326"/>
            <a:ext cx="7795688" cy="646331"/>
          </a:xfrm>
          <a:prstGeom prst="rect">
            <a:avLst/>
          </a:prstGeom>
          <a:noFill/>
        </p:spPr>
        <p:txBody>
          <a:bodyPr wrap="square" rtlCol="0">
            <a:spAutoFit/>
          </a:bodyPr>
          <a:lstStyle/>
          <a:p>
            <a:r>
              <a:rPr lang="sv-SE"/>
              <a:t>I samma ögonblick som SDV börjar användas i sydöstra Skåne påverkas också alla andra hälso- och sjukvårdsverksamheter i vår region. </a:t>
            </a:r>
          </a:p>
        </p:txBody>
      </p:sp>
      <p:sp>
        <p:nvSpPr>
          <p:cNvPr id="2" name="Ellips 1">
            <a:extLst>
              <a:ext uri="{FF2B5EF4-FFF2-40B4-BE49-F238E27FC236}">
                <a16:creationId xmlns:a16="http://schemas.microsoft.com/office/drawing/2014/main" id="{D34DCE64-02BD-954F-D403-7922440AF83E}"/>
              </a:ext>
            </a:extLst>
          </p:cNvPr>
          <p:cNvSpPr/>
          <p:nvPr/>
        </p:nvSpPr>
        <p:spPr>
          <a:xfrm>
            <a:off x="10263450" y="4746796"/>
            <a:ext cx="207006" cy="21497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Ellips 2">
            <a:extLst>
              <a:ext uri="{FF2B5EF4-FFF2-40B4-BE49-F238E27FC236}">
                <a16:creationId xmlns:a16="http://schemas.microsoft.com/office/drawing/2014/main" id="{DBDBF426-EFE0-B3A7-10A5-D47BB706E90C}"/>
              </a:ext>
            </a:extLst>
          </p:cNvPr>
          <p:cNvSpPr/>
          <p:nvPr/>
        </p:nvSpPr>
        <p:spPr>
          <a:xfrm>
            <a:off x="10263450" y="5023795"/>
            <a:ext cx="207006" cy="21497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6E57ADFA-966F-1D35-8F9E-436F810A5D91}"/>
              </a:ext>
            </a:extLst>
          </p:cNvPr>
          <p:cNvSpPr txBox="1"/>
          <p:nvPr/>
        </p:nvSpPr>
        <p:spPr>
          <a:xfrm>
            <a:off x="10450452" y="4715784"/>
            <a:ext cx="1520966" cy="276999"/>
          </a:xfrm>
          <a:prstGeom prst="rect">
            <a:avLst/>
          </a:prstGeom>
          <a:noFill/>
        </p:spPr>
        <p:txBody>
          <a:bodyPr wrap="square" rtlCol="0">
            <a:spAutoFit/>
          </a:bodyPr>
          <a:lstStyle/>
          <a:p>
            <a:r>
              <a:rPr lang="sv-SE" sz="1200">
                <a:solidFill>
                  <a:schemeClr val="bg1">
                    <a:lumMod val="65000"/>
                  </a:schemeClr>
                </a:solidFill>
              </a:rPr>
              <a:t>Har fått SDV</a:t>
            </a:r>
          </a:p>
        </p:txBody>
      </p:sp>
      <p:sp>
        <p:nvSpPr>
          <p:cNvPr id="7" name="textruta 6">
            <a:extLst>
              <a:ext uri="{FF2B5EF4-FFF2-40B4-BE49-F238E27FC236}">
                <a16:creationId xmlns:a16="http://schemas.microsoft.com/office/drawing/2014/main" id="{13EEB2E1-549C-41FF-4088-8DE1E24FC7B4}"/>
              </a:ext>
            </a:extLst>
          </p:cNvPr>
          <p:cNvSpPr txBox="1"/>
          <p:nvPr/>
        </p:nvSpPr>
        <p:spPr>
          <a:xfrm>
            <a:off x="10437359" y="4992783"/>
            <a:ext cx="1520966" cy="276999"/>
          </a:xfrm>
          <a:prstGeom prst="rect">
            <a:avLst/>
          </a:prstGeom>
          <a:noFill/>
        </p:spPr>
        <p:txBody>
          <a:bodyPr wrap="square" rtlCol="0">
            <a:spAutoFit/>
          </a:bodyPr>
          <a:lstStyle/>
          <a:p>
            <a:r>
              <a:rPr lang="sv-SE" sz="1200">
                <a:solidFill>
                  <a:schemeClr val="bg1">
                    <a:lumMod val="65000"/>
                  </a:schemeClr>
                </a:solidFill>
              </a:rPr>
              <a:t>Har inte fått SDV</a:t>
            </a:r>
          </a:p>
        </p:txBody>
      </p:sp>
      <p:sp>
        <p:nvSpPr>
          <p:cNvPr id="11" name="textruta 10">
            <a:extLst>
              <a:ext uri="{FF2B5EF4-FFF2-40B4-BE49-F238E27FC236}">
                <a16:creationId xmlns:a16="http://schemas.microsoft.com/office/drawing/2014/main" id="{4B0D5FFC-05DD-CDC9-4D28-0C56D39A22BB}"/>
              </a:ext>
            </a:extLst>
          </p:cNvPr>
          <p:cNvSpPr txBox="1"/>
          <p:nvPr/>
        </p:nvSpPr>
        <p:spPr>
          <a:xfrm>
            <a:off x="609600" y="6210441"/>
            <a:ext cx="6107228" cy="307777"/>
          </a:xfrm>
          <a:prstGeom prst="rect">
            <a:avLst/>
          </a:prstGeom>
          <a:noFill/>
        </p:spPr>
        <p:txBody>
          <a:bodyPr wrap="square">
            <a:spAutoFit/>
          </a:bodyPr>
          <a:lstStyle/>
          <a:p>
            <a:pPr marL="0" indent="0">
              <a:spcBef>
                <a:spcPts val="600"/>
              </a:spcBef>
              <a:buNone/>
            </a:pPr>
            <a:r>
              <a:rPr lang="sv-SE" sz="1400"/>
              <a:t>*Driftstart koordineras med utrullning av respektive sjukhus</a:t>
            </a:r>
          </a:p>
        </p:txBody>
      </p:sp>
    </p:spTree>
    <p:extLst>
      <p:ext uri="{BB962C8B-B14F-4D97-AF65-F5344CB8AC3E}">
        <p14:creationId xmlns:p14="http://schemas.microsoft.com/office/powerpoint/2010/main" val="693521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Bildobjekt 56">
            <a:extLst>
              <a:ext uri="{FF2B5EF4-FFF2-40B4-BE49-F238E27FC236}">
                <a16:creationId xmlns:a16="http://schemas.microsoft.com/office/drawing/2014/main" id="{9BE38793-43D8-9570-3ECB-BA3163F66D3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711085" y="1148226"/>
            <a:ext cx="4786313" cy="5169218"/>
          </a:xfrm>
          <a:prstGeom prst="rect">
            <a:avLst/>
          </a:prstGeom>
        </p:spPr>
      </p:pic>
      <p:sp>
        <p:nvSpPr>
          <p:cNvPr id="58" name="Rektangel 57"/>
          <p:cNvSpPr/>
          <p:nvPr/>
        </p:nvSpPr>
        <p:spPr>
          <a:xfrm>
            <a:off x="5950035" y="1503000"/>
            <a:ext cx="4564862" cy="4535440"/>
          </a:xfrm>
          <a:prstGeom prst="rect">
            <a:avLst/>
          </a:prstGeom>
          <a:solidFill>
            <a:srgbClr val="FFFFFF">
              <a:alpha val="3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B3FF0836-BA43-C196-836D-09C1D164B610}"/>
              </a:ext>
            </a:extLst>
          </p:cNvPr>
          <p:cNvSpPr/>
          <p:nvPr/>
        </p:nvSpPr>
        <p:spPr>
          <a:xfrm>
            <a:off x="7006166" y="4726710"/>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M</a:t>
            </a:r>
          </a:p>
        </p:txBody>
      </p:sp>
      <p:sp>
        <p:nvSpPr>
          <p:cNvPr id="60" name="Ellips 59">
            <a:extLst>
              <a:ext uri="{FF2B5EF4-FFF2-40B4-BE49-F238E27FC236}">
                <a16:creationId xmlns:a16="http://schemas.microsoft.com/office/drawing/2014/main" id="{E24AC7B5-964F-497C-8CA1-23E5ABEEB7CC}"/>
              </a:ext>
            </a:extLst>
          </p:cNvPr>
          <p:cNvSpPr/>
          <p:nvPr/>
        </p:nvSpPr>
        <p:spPr>
          <a:xfrm>
            <a:off x="7285347" y="4328840"/>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L</a:t>
            </a:r>
          </a:p>
        </p:txBody>
      </p:sp>
      <p:sp>
        <p:nvSpPr>
          <p:cNvPr id="61" name="Ellips 60">
            <a:extLst>
              <a:ext uri="{FF2B5EF4-FFF2-40B4-BE49-F238E27FC236}">
                <a16:creationId xmlns:a16="http://schemas.microsoft.com/office/drawing/2014/main" id="{011F78A5-33C8-3718-8920-28211231CB4E}"/>
              </a:ext>
            </a:extLst>
          </p:cNvPr>
          <p:cNvSpPr/>
          <p:nvPr/>
        </p:nvSpPr>
        <p:spPr>
          <a:xfrm>
            <a:off x="6626108" y="365213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L</a:t>
            </a:r>
          </a:p>
        </p:txBody>
      </p:sp>
      <p:sp>
        <p:nvSpPr>
          <p:cNvPr id="62" name="Ellips 61">
            <a:extLst>
              <a:ext uri="{FF2B5EF4-FFF2-40B4-BE49-F238E27FC236}">
                <a16:creationId xmlns:a16="http://schemas.microsoft.com/office/drawing/2014/main" id="{C4C8C717-18E4-6F59-03F0-3E5611167543}"/>
              </a:ext>
            </a:extLst>
          </p:cNvPr>
          <p:cNvSpPr/>
          <p:nvPr/>
        </p:nvSpPr>
        <p:spPr>
          <a:xfrm>
            <a:off x="7163867" y="5472619"/>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T</a:t>
            </a:r>
          </a:p>
        </p:txBody>
      </p:sp>
      <p:sp>
        <p:nvSpPr>
          <p:cNvPr id="63" name="Ellips 62">
            <a:extLst>
              <a:ext uri="{FF2B5EF4-FFF2-40B4-BE49-F238E27FC236}">
                <a16:creationId xmlns:a16="http://schemas.microsoft.com/office/drawing/2014/main" id="{8585EA25-584D-027B-046C-848495D3545A}"/>
              </a:ext>
            </a:extLst>
          </p:cNvPr>
          <p:cNvSpPr/>
          <p:nvPr/>
        </p:nvSpPr>
        <p:spPr>
          <a:xfrm>
            <a:off x="6263033" y="3019297"/>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a:t>
            </a:r>
          </a:p>
        </p:txBody>
      </p:sp>
      <p:sp>
        <p:nvSpPr>
          <p:cNvPr id="64" name="Ellips 63">
            <a:extLst>
              <a:ext uri="{FF2B5EF4-FFF2-40B4-BE49-F238E27FC236}">
                <a16:creationId xmlns:a16="http://schemas.microsoft.com/office/drawing/2014/main" id="{45D4A682-214A-17CC-7AB0-E932D5823CFC}"/>
              </a:ext>
            </a:extLst>
          </p:cNvPr>
          <p:cNvSpPr/>
          <p:nvPr/>
        </p:nvSpPr>
        <p:spPr>
          <a:xfrm>
            <a:off x="6527663" y="2386463"/>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Ä</a:t>
            </a:r>
          </a:p>
        </p:txBody>
      </p:sp>
      <p:sp>
        <p:nvSpPr>
          <p:cNvPr id="65" name="Ellips 64">
            <a:extLst>
              <a:ext uri="{FF2B5EF4-FFF2-40B4-BE49-F238E27FC236}">
                <a16:creationId xmlns:a16="http://schemas.microsoft.com/office/drawing/2014/main" id="{4E75E35E-F672-E671-BE16-CB6A2A49D298}"/>
              </a:ext>
            </a:extLst>
          </p:cNvPr>
          <p:cNvSpPr/>
          <p:nvPr/>
        </p:nvSpPr>
        <p:spPr>
          <a:xfrm>
            <a:off x="8393396" y="2714009"/>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a:t>
            </a:r>
          </a:p>
        </p:txBody>
      </p:sp>
      <p:sp>
        <p:nvSpPr>
          <p:cNvPr id="66" name="Ellips 65">
            <a:extLst>
              <a:ext uri="{FF2B5EF4-FFF2-40B4-BE49-F238E27FC236}">
                <a16:creationId xmlns:a16="http://schemas.microsoft.com/office/drawing/2014/main" id="{FE5A2B0F-A8F2-0558-DC68-DA7F29BB4E0B}"/>
              </a:ext>
            </a:extLst>
          </p:cNvPr>
          <p:cNvSpPr/>
          <p:nvPr/>
        </p:nvSpPr>
        <p:spPr>
          <a:xfrm>
            <a:off x="9252597" y="3147033"/>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K</a:t>
            </a:r>
          </a:p>
        </p:txBody>
      </p:sp>
      <p:sp>
        <p:nvSpPr>
          <p:cNvPr id="67" name="Ellips 66">
            <a:extLst>
              <a:ext uri="{FF2B5EF4-FFF2-40B4-BE49-F238E27FC236}">
                <a16:creationId xmlns:a16="http://schemas.microsoft.com/office/drawing/2014/main" id="{73E8ACBB-BAD9-1A14-BF20-A7B1DF61FFE0}"/>
              </a:ext>
            </a:extLst>
          </p:cNvPr>
          <p:cNvSpPr/>
          <p:nvPr/>
        </p:nvSpPr>
        <p:spPr>
          <a:xfrm>
            <a:off x="8525731" y="526167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Y</a:t>
            </a:r>
          </a:p>
        </p:txBody>
      </p:sp>
      <p:sp>
        <p:nvSpPr>
          <p:cNvPr id="68" name="Ellips 67">
            <a:extLst>
              <a:ext uri="{FF2B5EF4-FFF2-40B4-BE49-F238E27FC236}">
                <a16:creationId xmlns:a16="http://schemas.microsoft.com/office/drawing/2014/main" id="{2F6B7E9E-6BE1-3ECA-F532-263AF3BA6204}"/>
              </a:ext>
            </a:extLst>
          </p:cNvPr>
          <p:cNvSpPr/>
          <p:nvPr/>
        </p:nvSpPr>
        <p:spPr>
          <a:xfrm>
            <a:off x="9370373" y="4586575"/>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S</a:t>
            </a:r>
          </a:p>
        </p:txBody>
      </p:sp>
      <p:cxnSp>
        <p:nvCxnSpPr>
          <p:cNvPr id="75" name="Rak pilkoppling 6">
            <a:extLst>
              <a:ext uri="{FF2B5EF4-FFF2-40B4-BE49-F238E27FC236}">
                <a16:creationId xmlns:a16="http://schemas.microsoft.com/office/drawing/2014/main" id="{F0266028-4094-1B82-C2B5-EA53D31974A6}"/>
              </a:ext>
            </a:extLst>
          </p:cNvPr>
          <p:cNvCxnSpPr>
            <a:cxnSpLocks/>
          </p:cNvCxnSpPr>
          <p:nvPr/>
        </p:nvCxnSpPr>
        <p:spPr>
          <a:xfrm flipV="1">
            <a:off x="7559587" y="3530647"/>
            <a:ext cx="1700566" cy="1824473"/>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76" name="Rak pilkoppling 6">
            <a:extLst>
              <a:ext uri="{FF2B5EF4-FFF2-40B4-BE49-F238E27FC236}">
                <a16:creationId xmlns:a16="http://schemas.microsoft.com/office/drawing/2014/main" id="{F0266028-4094-1B82-C2B5-EA53D31974A6}"/>
              </a:ext>
            </a:extLst>
          </p:cNvPr>
          <p:cNvCxnSpPr>
            <a:cxnSpLocks/>
          </p:cNvCxnSpPr>
          <p:nvPr/>
        </p:nvCxnSpPr>
        <p:spPr>
          <a:xfrm flipH="1" flipV="1">
            <a:off x="6891432" y="3041555"/>
            <a:ext cx="1929331" cy="1668415"/>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77" name="Rak pilkoppling 6">
            <a:extLst>
              <a:ext uri="{FF2B5EF4-FFF2-40B4-BE49-F238E27FC236}">
                <a16:creationId xmlns:a16="http://schemas.microsoft.com/office/drawing/2014/main" id="{F0266028-4094-1B82-C2B5-EA53D31974A6}"/>
              </a:ext>
            </a:extLst>
          </p:cNvPr>
          <p:cNvCxnSpPr>
            <a:cxnSpLocks/>
          </p:cNvCxnSpPr>
          <p:nvPr/>
        </p:nvCxnSpPr>
        <p:spPr>
          <a:xfrm flipH="1">
            <a:off x="7058884" y="3209299"/>
            <a:ext cx="1127187" cy="340707"/>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78" name="Rak pilkoppling 6">
            <a:extLst>
              <a:ext uri="{FF2B5EF4-FFF2-40B4-BE49-F238E27FC236}">
                <a16:creationId xmlns:a16="http://schemas.microsoft.com/office/drawing/2014/main" id="{F0266028-4094-1B82-C2B5-EA53D31974A6}"/>
              </a:ext>
            </a:extLst>
          </p:cNvPr>
          <p:cNvCxnSpPr>
            <a:cxnSpLocks/>
          </p:cNvCxnSpPr>
          <p:nvPr/>
        </p:nvCxnSpPr>
        <p:spPr>
          <a:xfrm flipV="1">
            <a:off x="7135519" y="3897550"/>
            <a:ext cx="335734" cy="78314"/>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Rak pilkoppling 6">
            <a:extLst>
              <a:ext uri="{FF2B5EF4-FFF2-40B4-BE49-F238E27FC236}">
                <a16:creationId xmlns:a16="http://schemas.microsoft.com/office/drawing/2014/main" id="{F0266028-4094-1B82-C2B5-EA53D31974A6}"/>
              </a:ext>
            </a:extLst>
          </p:cNvPr>
          <p:cNvCxnSpPr>
            <a:cxnSpLocks/>
          </p:cNvCxnSpPr>
          <p:nvPr/>
        </p:nvCxnSpPr>
        <p:spPr>
          <a:xfrm flipV="1">
            <a:off x="8404176" y="4887997"/>
            <a:ext cx="436956" cy="39816"/>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2" name="Rak pilkoppling 6">
            <a:extLst>
              <a:ext uri="{FF2B5EF4-FFF2-40B4-BE49-F238E27FC236}">
                <a16:creationId xmlns:a16="http://schemas.microsoft.com/office/drawing/2014/main" id="{F0266028-4094-1B82-C2B5-EA53D31974A6}"/>
              </a:ext>
            </a:extLst>
          </p:cNvPr>
          <p:cNvCxnSpPr>
            <a:cxnSpLocks/>
          </p:cNvCxnSpPr>
          <p:nvPr/>
        </p:nvCxnSpPr>
        <p:spPr>
          <a:xfrm flipV="1">
            <a:off x="8447477" y="3475417"/>
            <a:ext cx="445662" cy="77119"/>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Rak pilkoppling 6">
            <a:extLst>
              <a:ext uri="{FF2B5EF4-FFF2-40B4-BE49-F238E27FC236}">
                <a16:creationId xmlns:a16="http://schemas.microsoft.com/office/drawing/2014/main" id="{F0266028-4094-1B82-C2B5-EA53D31974A6}"/>
              </a:ext>
            </a:extLst>
          </p:cNvPr>
          <p:cNvCxnSpPr>
            <a:cxnSpLocks/>
          </p:cNvCxnSpPr>
          <p:nvPr/>
        </p:nvCxnSpPr>
        <p:spPr>
          <a:xfrm>
            <a:off x="7572859" y="2670051"/>
            <a:ext cx="322015" cy="289096"/>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4" name="Rak pilkoppling 6">
            <a:extLst>
              <a:ext uri="{FF2B5EF4-FFF2-40B4-BE49-F238E27FC236}">
                <a16:creationId xmlns:a16="http://schemas.microsoft.com/office/drawing/2014/main" id="{F0266028-4094-1B82-C2B5-EA53D31974A6}"/>
              </a:ext>
            </a:extLst>
          </p:cNvPr>
          <p:cNvCxnSpPr>
            <a:cxnSpLocks/>
          </p:cNvCxnSpPr>
          <p:nvPr/>
        </p:nvCxnSpPr>
        <p:spPr>
          <a:xfrm>
            <a:off x="7779436" y="4206118"/>
            <a:ext cx="322015" cy="289096"/>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0" name="Rak pilkoppling 6">
            <a:extLst>
              <a:ext uri="{FF2B5EF4-FFF2-40B4-BE49-F238E27FC236}">
                <a16:creationId xmlns:a16="http://schemas.microsoft.com/office/drawing/2014/main" id="{F0266028-4094-1B82-C2B5-EA53D31974A6}"/>
              </a:ext>
            </a:extLst>
          </p:cNvPr>
          <p:cNvCxnSpPr>
            <a:cxnSpLocks/>
          </p:cNvCxnSpPr>
          <p:nvPr/>
        </p:nvCxnSpPr>
        <p:spPr>
          <a:xfrm flipH="1">
            <a:off x="7215808" y="2790936"/>
            <a:ext cx="149326" cy="250619"/>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 name="Rubrik 4">
            <a:extLst>
              <a:ext uri="{FF2B5EF4-FFF2-40B4-BE49-F238E27FC236}">
                <a16:creationId xmlns:a16="http://schemas.microsoft.com/office/drawing/2014/main" id="{D3D46E46-A996-267C-B854-83F9C8849D65}"/>
              </a:ext>
            </a:extLst>
          </p:cNvPr>
          <p:cNvSpPr>
            <a:spLocks noGrp="1"/>
          </p:cNvSpPr>
          <p:nvPr>
            <p:ph type="title"/>
          </p:nvPr>
        </p:nvSpPr>
        <p:spPr/>
        <p:txBody>
          <a:bodyPr/>
          <a:lstStyle/>
          <a:p>
            <a:r>
              <a:rPr lang="sv-SE" sz="3200"/>
              <a:t>Samexistens </a:t>
            </a:r>
          </a:p>
        </p:txBody>
      </p:sp>
      <p:sp>
        <p:nvSpPr>
          <p:cNvPr id="6" name="Platshållare för innehåll 5">
            <a:extLst>
              <a:ext uri="{FF2B5EF4-FFF2-40B4-BE49-F238E27FC236}">
                <a16:creationId xmlns:a16="http://schemas.microsoft.com/office/drawing/2014/main" id="{BB55A6EC-D4A7-8B5B-9BCC-AA8FECC78B79}"/>
              </a:ext>
            </a:extLst>
          </p:cNvPr>
          <p:cNvSpPr>
            <a:spLocks noGrp="1"/>
          </p:cNvSpPr>
          <p:nvPr>
            <p:ph sz="half" idx="1"/>
          </p:nvPr>
        </p:nvSpPr>
        <p:spPr>
          <a:xfrm>
            <a:off x="609600" y="1791481"/>
            <a:ext cx="5486764" cy="4525963"/>
          </a:xfrm>
        </p:spPr>
        <p:txBody>
          <a:bodyPr/>
          <a:lstStyle/>
          <a:p>
            <a:pPr marL="0" indent="0">
              <a:spcBef>
                <a:spcPts val="600"/>
              </a:spcBef>
              <a:buNone/>
            </a:pPr>
            <a:r>
              <a:rPr lang="sv-SE" sz="1600" b="1"/>
              <a:t>Driftstart hösten 2025</a:t>
            </a:r>
          </a:p>
          <a:p>
            <a:pPr>
              <a:spcBef>
                <a:spcPts val="600"/>
              </a:spcBef>
            </a:pPr>
            <a:r>
              <a:rPr lang="sv-SE" sz="1600"/>
              <a:t>Lasarettet i Landskrona </a:t>
            </a:r>
          </a:p>
          <a:p>
            <a:pPr>
              <a:spcBef>
                <a:spcPts val="600"/>
              </a:spcBef>
            </a:pPr>
            <a:r>
              <a:rPr lang="sv-SE" sz="1600"/>
              <a:t>Lasarettet Trelleborg</a:t>
            </a:r>
          </a:p>
          <a:p>
            <a:pPr>
              <a:spcBef>
                <a:spcPts val="600"/>
              </a:spcBef>
            </a:pPr>
            <a:r>
              <a:rPr lang="sv-SE" sz="1600"/>
              <a:t>Vårdcentraler, barnavårdscentraler, </a:t>
            </a:r>
            <a:br>
              <a:rPr lang="sv-SE" sz="1600"/>
            </a:br>
            <a:r>
              <a:rPr lang="sv-SE" sz="1600"/>
              <a:t>multimodala smärtcentrum </a:t>
            </a:r>
          </a:p>
          <a:p>
            <a:pPr>
              <a:spcBef>
                <a:spcPts val="600"/>
              </a:spcBef>
            </a:pPr>
            <a:r>
              <a:rPr lang="sv-SE" sz="1600"/>
              <a:t>Psykiatri, habilitering och hjälpmedel </a:t>
            </a:r>
          </a:p>
          <a:p>
            <a:pPr>
              <a:spcBef>
                <a:spcPts val="600"/>
              </a:spcBef>
            </a:pPr>
            <a:r>
              <a:rPr lang="sv-SE" sz="1600"/>
              <a:t>Regionservice*</a:t>
            </a:r>
          </a:p>
          <a:p>
            <a:pPr>
              <a:spcBef>
                <a:spcPts val="600"/>
              </a:spcBef>
            </a:pPr>
            <a:r>
              <a:rPr lang="sv-SE" sz="1600"/>
              <a:t>Barnmorskemottagningar*</a:t>
            </a:r>
          </a:p>
          <a:p>
            <a:pPr>
              <a:spcBef>
                <a:spcPts val="600"/>
              </a:spcBef>
            </a:pPr>
            <a:r>
              <a:rPr lang="sv-SE" sz="1600"/>
              <a:t>Palliativ vård och ASIH* </a:t>
            </a:r>
          </a:p>
          <a:p>
            <a:pPr>
              <a:spcBef>
                <a:spcPts val="600"/>
              </a:spcBef>
            </a:pPr>
            <a:r>
              <a:rPr lang="sv-SE" sz="1600"/>
              <a:t>LOU/LOV exkl. vårdcentraler och barnavårdscentraler*</a:t>
            </a:r>
          </a:p>
          <a:p>
            <a:pPr>
              <a:spcBef>
                <a:spcPts val="600"/>
              </a:spcBef>
            </a:pPr>
            <a:r>
              <a:rPr lang="sv-SE" sz="1600"/>
              <a:t>Bild- och funktionsmedicin (steg 1)*</a:t>
            </a:r>
          </a:p>
          <a:p>
            <a:pPr>
              <a:spcBef>
                <a:spcPts val="600"/>
              </a:spcBef>
            </a:pPr>
            <a:endParaRPr lang="sv-SE" sz="1600"/>
          </a:p>
          <a:p>
            <a:pPr>
              <a:spcBef>
                <a:spcPts val="600"/>
              </a:spcBef>
            </a:pPr>
            <a:endParaRPr lang="sv-SE" sz="1600"/>
          </a:p>
        </p:txBody>
      </p:sp>
      <p:sp>
        <p:nvSpPr>
          <p:cNvPr id="2" name="Ellips 1">
            <a:extLst>
              <a:ext uri="{FF2B5EF4-FFF2-40B4-BE49-F238E27FC236}">
                <a16:creationId xmlns:a16="http://schemas.microsoft.com/office/drawing/2014/main" id="{0BE6646A-23A7-EED3-24A8-B6609D578280}"/>
              </a:ext>
            </a:extLst>
          </p:cNvPr>
          <p:cNvSpPr/>
          <p:nvPr/>
        </p:nvSpPr>
        <p:spPr>
          <a:xfrm>
            <a:off x="10263450" y="4746796"/>
            <a:ext cx="207006" cy="21497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Ellips 2">
            <a:extLst>
              <a:ext uri="{FF2B5EF4-FFF2-40B4-BE49-F238E27FC236}">
                <a16:creationId xmlns:a16="http://schemas.microsoft.com/office/drawing/2014/main" id="{4715758A-4A10-8179-A72F-6C8057FC5BCA}"/>
              </a:ext>
            </a:extLst>
          </p:cNvPr>
          <p:cNvSpPr/>
          <p:nvPr/>
        </p:nvSpPr>
        <p:spPr>
          <a:xfrm>
            <a:off x="10263450" y="5023795"/>
            <a:ext cx="207006" cy="21497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CED37711-DEBC-2BB6-60E8-2D17B46339C0}"/>
              </a:ext>
            </a:extLst>
          </p:cNvPr>
          <p:cNvSpPr txBox="1"/>
          <p:nvPr/>
        </p:nvSpPr>
        <p:spPr>
          <a:xfrm>
            <a:off x="10450452" y="4715784"/>
            <a:ext cx="1520966" cy="276999"/>
          </a:xfrm>
          <a:prstGeom prst="rect">
            <a:avLst/>
          </a:prstGeom>
          <a:noFill/>
        </p:spPr>
        <p:txBody>
          <a:bodyPr wrap="square" rtlCol="0">
            <a:spAutoFit/>
          </a:bodyPr>
          <a:lstStyle/>
          <a:p>
            <a:r>
              <a:rPr lang="sv-SE" sz="1200">
                <a:solidFill>
                  <a:schemeClr val="bg1">
                    <a:lumMod val="65000"/>
                  </a:schemeClr>
                </a:solidFill>
              </a:rPr>
              <a:t>Har fått SDV</a:t>
            </a:r>
          </a:p>
        </p:txBody>
      </p:sp>
      <p:sp>
        <p:nvSpPr>
          <p:cNvPr id="7" name="textruta 6">
            <a:extLst>
              <a:ext uri="{FF2B5EF4-FFF2-40B4-BE49-F238E27FC236}">
                <a16:creationId xmlns:a16="http://schemas.microsoft.com/office/drawing/2014/main" id="{7BABF736-A5A5-F788-D721-932046E277D5}"/>
              </a:ext>
            </a:extLst>
          </p:cNvPr>
          <p:cNvSpPr txBox="1"/>
          <p:nvPr/>
        </p:nvSpPr>
        <p:spPr>
          <a:xfrm>
            <a:off x="10437359" y="4992783"/>
            <a:ext cx="1520966" cy="276999"/>
          </a:xfrm>
          <a:prstGeom prst="rect">
            <a:avLst/>
          </a:prstGeom>
          <a:noFill/>
        </p:spPr>
        <p:txBody>
          <a:bodyPr wrap="square" rtlCol="0">
            <a:spAutoFit/>
          </a:bodyPr>
          <a:lstStyle/>
          <a:p>
            <a:r>
              <a:rPr lang="sv-SE" sz="1200">
                <a:solidFill>
                  <a:schemeClr val="bg1">
                    <a:lumMod val="65000"/>
                  </a:schemeClr>
                </a:solidFill>
              </a:rPr>
              <a:t>Har inte fått SDV</a:t>
            </a:r>
          </a:p>
        </p:txBody>
      </p:sp>
      <p:sp>
        <p:nvSpPr>
          <p:cNvPr id="11" name="textruta 10">
            <a:extLst>
              <a:ext uri="{FF2B5EF4-FFF2-40B4-BE49-F238E27FC236}">
                <a16:creationId xmlns:a16="http://schemas.microsoft.com/office/drawing/2014/main" id="{75C60314-EA6D-E809-A566-6C6382876E34}"/>
              </a:ext>
            </a:extLst>
          </p:cNvPr>
          <p:cNvSpPr txBox="1"/>
          <p:nvPr/>
        </p:nvSpPr>
        <p:spPr>
          <a:xfrm>
            <a:off x="609600" y="5941921"/>
            <a:ext cx="6107228" cy="307777"/>
          </a:xfrm>
          <a:prstGeom prst="rect">
            <a:avLst/>
          </a:prstGeom>
          <a:noFill/>
        </p:spPr>
        <p:txBody>
          <a:bodyPr wrap="square">
            <a:spAutoFit/>
          </a:bodyPr>
          <a:lstStyle/>
          <a:p>
            <a:pPr marL="0" indent="0">
              <a:spcBef>
                <a:spcPts val="600"/>
              </a:spcBef>
              <a:buNone/>
            </a:pPr>
            <a:r>
              <a:rPr lang="sv-SE" sz="1400"/>
              <a:t>*Driftstart koordineras med utrullning av respektive sjukhus</a:t>
            </a:r>
          </a:p>
        </p:txBody>
      </p:sp>
      <p:sp>
        <p:nvSpPr>
          <p:cNvPr id="8" name="textruta 7">
            <a:extLst>
              <a:ext uri="{FF2B5EF4-FFF2-40B4-BE49-F238E27FC236}">
                <a16:creationId xmlns:a16="http://schemas.microsoft.com/office/drawing/2014/main" id="{EB4CE8AC-C62D-3484-BDC4-B314EC428F58}"/>
              </a:ext>
            </a:extLst>
          </p:cNvPr>
          <p:cNvSpPr txBox="1"/>
          <p:nvPr/>
        </p:nvSpPr>
        <p:spPr>
          <a:xfrm>
            <a:off x="609599" y="925326"/>
            <a:ext cx="7795688" cy="646331"/>
          </a:xfrm>
          <a:prstGeom prst="rect">
            <a:avLst/>
          </a:prstGeom>
          <a:noFill/>
        </p:spPr>
        <p:txBody>
          <a:bodyPr wrap="square" rtlCol="0">
            <a:spAutoFit/>
          </a:bodyPr>
          <a:lstStyle/>
          <a:p>
            <a:r>
              <a:rPr lang="sv-SE"/>
              <a:t>Hösten 2025 börjar ytterligare ett antal verksamheter använda SDV. Samexistensen fortsätter med de verksamheter som kvarstår. </a:t>
            </a:r>
          </a:p>
        </p:txBody>
      </p:sp>
    </p:spTree>
    <p:extLst>
      <p:ext uri="{BB962C8B-B14F-4D97-AF65-F5344CB8AC3E}">
        <p14:creationId xmlns:p14="http://schemas.microsoft.com/office/powerpoint/2010/main" val="1503520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5">
            <a:extLst>
              <a:ext uri="{FF2B5EF4-FFF2-40B4-BE49-F238E27FC236}">
                <a16:creationId xmlns:a16="http://schemas.microsoft.com/office/drawing/2014/main" id="{0AE88431-DC8C-DFEF-D055-FF82D3721F40}"/>
              </a:ext>
            </a:extLst>
          </p:cNvPr>
          <p:cNvSpPr txBox="1">
            <a:spLocks/>
          </p:cNvSpPr>
          <p:nvPr/>
        </p:nvSpPr>
        <p:spPr>
          <a:xfrm>
            <a:off x="609600" y="1791481"/>
            <a:ext cx="5486764" cy="452596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sv-SE" sz="1600" b="1"/>
              <a:t>Driftstart våren 2026</a:t>
            </a:r>
          </a:p>
          <a:p>
            <a:pPr>
              <a:spcBef>
                <a:spcPts val="600"/>
              </a:spcBef>
            </a:pPr>
            <a:r>
              <a:rPr lang="sv-SE" sz="1600"/>
              <a:t>Skånes universitetssjukhus i Malmö och Lund</a:t>
            </a:r>
            <a:endParaRPr lang="sv-SE" sz="1600">
              <a:cs typeface="Arial"/>
            </a:endParaRPr>
          </a:p>
          <a:p>
            <a:pPr>
              <a:spcBef>
                <a:spcPts val="600"/>
              </a:spcBef>
            </a:pPr>
            <a:r>
              <a:rPr lang="sv-SE" sz="1600"/>
              <a:t>Regionservice*</a:t>
            </a:r>
          </a:p>
          <a:p>
            <a:pPr>
              <a:spcBef>
                <a:spcPts val="600"/>
              </a:spcBef>
            </a:pPr>
            <a:r>
              <a:rPr lang="sv-SE" sz="1600"/>
              <a:t>Barnmorskemottagningar*</a:t>
            </a:r>
          </a:p>
          <a:p>
            <a:pPr>
              <a:spcBef>
                <a:spcPts val="600"/>
              </a:spcBef>
            </a:pPr>
            <a:r>
              <a:rPr lang="sv-SE" sz="1600"/>
              <a:t>Palliativ vård och ASIH* </a:t>
            </a:r>
          </a:p>
          <a:p>
            <a:pPr>
              <a:spcBef>
                <a:spcPts val="600"/>
              </a:spcBef>
            </a:pPr>
            <a:r>
              <a:rPr lang="sv-SE" sz="1600"/>
              <a:t>LOU/LOV exkl. vårdcentraler och barnavårdscentraler*</a:t>
            </a:r>
          </a:p>
          <a:p>
            <a:pPr>
              <a:spcBef>
                <a:spcPts val="600"/>
              </a:spcBef>
            </a:pPr>
            <a:r>
              <a:rPr lang="sv-SE" sz="1600"/>
              <a:t>Bild- och funktionsmedicin (steg 1)*</a:t>
            </a:r>
          </a:p>
          <a:p>
            <a:pPr>
              <a:spcBef>
                <a:spcPts val="600"/>
              </a:spcBef>
            </a:pPr>
            <a:endParaRPr lang="sv-SE" sz="1600"/>
          </a:p>
          <a:p>
            <a:pPr>
              <a:spcBef>
                <a:spcPts val="600"/>
              </a:spcBef>
            </a:pPr>
            <a:endParaRPr lang="sv-SE" sz="1600"/>
          </a:p>
        </p:txBody>
      </p:sp>
      <p:pic>
        <p:nvPicPr>
          <p:cNvPr id="17" name="Bildobjekt 16">
            <a:extLst>
              <a:ext uri="{FF2B5EF4-FFF2-40B4-BE49-F238E27FC236}">
                <a16:creationId xmlns:a16="http://schemas.microsoft.com/office/drawing/2014/main" id="{9BE38793-43D8-9570-3ECB-BA3163F66D3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711085" y="1148226"/>
            <a:ext cx="4786313" cy="5169218"/>
          </a:xfrm>
          <a:prstGeom prst="rect">
            <a:avLst/>
          </a:prstGeom>
        </p:spPr>
      </p:pic>
      <p:sp>
        <p:nvSpPr>
          <p:cNvPr id="18" name="Rektangel 17"/>
          <p:cNvSpPr/>
          <p:nvPr/>
        </p:nvSpPr>
        <p:spPr>
          <a:xfrm>
            <a:off x="5950035" y="1503000"/>
            <a:ext cx="4564862" cy="4535440"/>
          </a:xfrm>
          <a:prstGeom prst="rect">
            <a:avLst/>
          </a:prstGeom>
          <a:solidFill>
            <a:srgbClr val="FFFFFF">
              <a:alpha val="3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3FF0836-BA43-C196-836D-09C1D164B610}"/>
              </a:ext>
            </a:extLst>
          </p:cNvPr>
          <p:cNvSpPr/>
          <p:nvPr/>
        </p:nvSpPr>
        <p:spPr>
          <a:xfrm>
            <a:off x="7006166" y="4726710"/>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M</a:t>
            </a:r>
          </a:p>
        </p:txBody>
      </p:sp>
      <p:sp>
        <p:nvSpPr>
          <p:cNvPr id="20" name="Ellips 19">
            <a:extLst>
              <a:ext uri="{FF2B5EF4-FFF2-40B4-BE49-F238E27FC236}">
                <a16:creationId xmlns:a16="http://schemas.microsoft.com/office/drawing/2014/main" id="{E24AC7B5-964F-497C-8CA1-23E5ABEEB7CC}"/>
              </a:ext>
            </a:extLst>
          </p:cNvPr>
          <p:cNvSpPr/>
          <p:nvPr/>
        </p:nvSpPr>
        <p:spPr>
          <a:xfrm>
            <a:off x="7285347" y="4328840"/>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L</a:t>
            </a:r>
          </a:p>
        </p:txBody>
      </p:sp>
      <p:sp>
        <p:nvSpPr>
          <p:cNvPr id="21" name="Ellips 20">
            <a:extLst>
              <a:ext uri="{FF2B5EF4-FFF2-40B4-BE49-F238E27FC236}">
                <a16:creationId xmlns:a16="http://schemas.microsoft.com/office/drawing/2014/main" id="{011F78A5-33C8-3718-8920-28211231CB4E}"/>
              </a:ext>
            </a:extLst>
          </p:cNvPr>
          <p:cNvSpPr/>
          <p:nvPr/>
        </p:nvSpPr>
        <p:spPr>
          <a:xfrm>
            <a:off x="6626108" y="365213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L</a:t>
            </a:r>
          </a:p>
        </p:txBody>
      </p:sp>
      <p:sp>
        <p:nvSpPr>
          <p:cNvPr id="22" name="Ellips 21">
            <a:extLst>
              <a:ext uri="{FF2B5EF4-FFF2-40B4-BE49-F238E27FC236}">
                <a16:creationId xmlns:a16="http://schemas.microsoft.com/office/drawing/2014/main" id="{C4C8C717-18E4-6F59-03F0-3E5611167543}"/>
              </a:ext>
            </a:extLst>
          </p:cNvPr>
          <p:cNvSpPr/>
          <p:nvPr/>
        </p:nvSpPr>
        <p:spPr>
          <a:xfrm>
            <a:off x="7163867" y="5472619"/>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T</a:t>
            </a:r>
          </a:p>
        </p:txBody>
      </p:sp>
      <p:sp>
        <p:nvSpPr>
          <p:cNvPr id="23" name="Ellips 22">
            <a:extLst>
              <a:ext uri="{FF2B5EF4-FFF2-40B4-BE49-F238E27FC236}">
                <a16:creationId xmlns:a16="http://schemas.microsoft.com/office/drawing/2014/main" id="{8585EA25-584D-027B-046C-848495D3545A}"/>
              </a:ext>
            </a:extLst>
          </p:cNvPr>
          <p:cNvSpPr/>
          <p:nvPr/>
        </p:nvSpPr>
        <p:spPr>
          <a:xfrm>
            <a:off x="6263033" y="3019297"/>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a:t>
            </a:r>
          </a:p>
        </p:txBody>
      </p:sp>
      <p:sp>
        <p:nvSpPr>
          <p:cNvPr id="24" name="Ellips 23">
            <a:extLst>
              <a:ext uri="{FF2B5EF4-FFF2-40B4-BE49-F238E27FC236}">
                <a16:creationId xmlns:a16="http://schemas.microsoft.com/office/drawing/2014/main" id="{45D4A682-214A-17CC-7AB0-E932D5823CFC}"/>
              </a:ext>
            </a:extLst>
          </p:cNvPr>
          <p:cNvSpPr/>
          <p:nvPr/>
        </p:nvSpPr>
        <p:spPr>
          <a:xfrm>
            <a:off x="6527663" y="2386463"/>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Ä</a:t>
            </a:r>
          </a:p>
        </p:txBody>
      </p:sp>
      <p:sp>
        <p:nvSpPr>
          <p:cNvPr id="25" name="Ellips 24">
            <a:extLst>
              <a:ext uri="{FF2B5EF4-FFF2-40B4-BE49-F238E27FC236}">
                <a16:creationId xmlns:a16="http://schemas.microsoft.com/office/drawing/2014/main" id="{4E75E35E-F672-E671-BE16-CB6A2A49D298}"/>
              </a:ext>
            </a:extLst>
          </p:cNvPr>
          <p:cNvSpPr/>
          <p:nvPr/>
        </p:nvSpPr>
        <p:spPr>
          <a:xfrm>
            <a:off x="8393396" y="2714009"/>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H</a:t>
            </a:r>
          </a:p>
        </p:txBody>
      </p:sp>
      <p:sp>
        <p:nvSpPr>
          <p:cNvPr id="26" name="Ellips 25">
            <a:extLst>
              <a:ext uri="{FF2B5EF4-FFF2-40B4-BE49-F238E27FC236}">
                <a16:creationId xmlns:a16="http://schemas.microsoft.com/office/drawing/2014/main" id="{FE5A2B0F-A8F2-0558-DC68-DA7F29BB4E0B}"/>
              </a:ext>
            </a:extLst>
          </p:cNvPr>
          <p:cNvSpPr/>
          <p:nvPr/>
        </p:nvSpPr>
        <p:spPr>
          <a:xfrm>
            <a:off x="9252597" y="3147033"/>
            <a:ext cx="315401" cy="32754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t>K</a:t>
            </a:r>
          </a:p>
        </p:txBody>
      </p:sp>
      <p:sp>
        <p:nvSpPr>
          <p:cNvPr id="27" name="Ellips 26">
            <a:extLst>
              <a:ext uri="{FF2B5EF4-FFF2-40B4-BE49-F238E27FC236}">
                <a16:creationId xmlns:a16="http://schemas.microsoft.com/office/drawing/2014/main" id="{73E8ACBB-BAD9-1A14-BF20-A7B1DF61FFE0}"/>
              </a:ext>
            </a:extLst>
          </p:cNvPr>
          <p:cNvSpPr/>
          <p:nvPr/>
        </p:nvSpPr>
        <p:spPr>
          <a:xfrm>
            <a:off x="8525731" y="526167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Y</a:t>
            </a:r>
          </a:p>
        </p:txBody>
      </p:sp>
      <p:sp>
        <p:nvSpPr>
          <p:cNvPr id="28" name="Ellips 27">
            <a:extLst>
              <a:ext uri="{FF2B5EF4-FFF2-40B4-BE49-F238E27FC236}">
                <a16:creationId xmlns:a16="http://schemas.microsoft.com/office/drawing/2014/main" id="{2F6B7E9E-6BE1-3ECA-F532-263AF3BA6204}"/>
              </a:ext>
            </a:extLst>
          </p:cNvPr>
          <p:cNvSpPr/>
          <p:nvPr/>
        </p:nvSpPr>
        <p:spPr>
          <a:xfrm>
            <a:off x="9370373" y="4586575"/>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S</a:t>
            </a:r>
          </a:p>
        </p:txBody>
      </p:sp>
      <p:cxnSp>
        <p:nvCxnSpPr>
          <p:cNvPr id="33" name="Rak pilkoppling 6">
            <a:extLst>
              <a:ext uri="{FF2B5EF4-FFF2-40B4-BE49-F238E27FC236}">
                <a16:creationId xmlns:a16="http://schemas.microsoft.com/office/drawing/2014/main" id="{F0266028-4094-1B82-C2B5-EA53D31974A6}"/>
              </a:ext>
            </a:extLst>
          </p:cNvPr>
          <p:cNvCxnSpPr>
            <a:cxnSpLocks/>
          </p:cNvCxnSpPr>
          <p:nvPr/>
        </p:nvCxnSpPr>
        <p:spPr>
          <a:xfrm flipV="1">
            <a:off x="7559587" y="3530647"/>
            <a:ext cx="1700566" cy="1824473"/>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4" name="Rak pilkoppling 6">
            <a:extLst>
              <a:ext uri="{FF2B5EF4-FFF2-40B4-BE49-F238E27FC236}">
                <a16:creationId xmlns:a16="http://schemas.microsoft.com/office/drawing/2014/main" id="{F0266028-4094-1B82-C2B5-EA53D31974A6}"/>
              </a:ext>
            </a:extLst>
          </p:cNvPr>
          <p:cNvCxnSpPr>
            <a:cxnSpLocks/>
          </p:cNvCxnSpPr>
          <p:nvPr/>
        </p:nvCxnSpPr>
        <p:spPr>
          <a:xfrm flipH="1" flipV="1">
            <a:off x="6891432" y="3041555"/>
            <a:ext cx="1929331" cy="1668415"/>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5" name="Rak pilkoppling 6">
            <a:extLst>
              <a:ext uri="{FF2B5EF4-FFF2-40B4-BE49-F238E27FC236}">
                <a16:creationId xmlns:a16="http://schemas.microsoft.com/office/drawing/2014/main" id="{F0266028-4094-1B82-C2B5-EA53D31974A6}"/>
              </a:ext>
            </a:extLst>
          </p:cNvPr>
          <p:cNvCxnSpPr>
            <a:cxnSpLocks/>
          </p:cNvCxnSpPr>
          <p:nvPr/>
        </p:nvCxnSpPr>
        <p:spPr>
          <a:xfrm flipH="1">
            <a:off x="7058884" y="3209299"/>
            <a:ext cx="1127187" cy="340707"/>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6" name="Rak pilkoppling 6">
            <a:extLst>
              <a:ext uri="{FF2B5EF4-FFF2-40B4-BE49-F238E27FC236}">
                <a16:creationId xmlns:a16="http://schemas.microsoft.com/office/drawing/2014/main" id="{F0266028-4094-1B82-C2B5-EA53D31974A6}"/>
              </a:ext>
            </a:extLst>
          </p:cNvPr>
          <p:cNvCxnSpPr>
            <a:cxnSpLocks/>
          </p:cNvCxnSpPr>
          <p:nvPr/>
        </p:nvCxnSpPr>
        <p:spPr>
          <a:xfrm flipH="1">
            <a:off x="7736204" y="3375166"/>
            <a:ext cx="855154" cy="881540"/>
          </a:xfrm>
          <a:prstGeom prst="straightConnector1">
            <a:avLst/>
          </a:prstGeom>
          <a:ln w="28575">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 name="Rubrik 4">
            <a:extLst>
              <a:ext uri="{FF2B5EF4-FFF2-40B4-BE49-F238E27FC236}">
                <a16:creationId xmlns:a16="http://schemas.microsoft.com/office/drawing/2014/main" id="{D3D46E46-A996-267C-B854-83F9C8849D65}"/>
              </a:ext>
            </a:extLst>
          </p:cNvPr>
          <p:cNvSpPr>
            <a:spLocks noGrp="1"/>
          </p:cNvSpPr>
          <p:nvPr>
            <p:ph type="title"/>
          </p:nvPr>
        </p:nvSpPr>
        <p:spPr/>
        <p:txBody>
          <a:bodyPr/>
          <a:lstStyle/>
          <a:p>
            <a:r>
              <a:rPr lang="sv-SE" sz="3200"/>
              <a:t>Samexistens</a:t>
            </a:r>
          </a:p>
        </p:txBody>
      </p:sp>
      <p:sp>
        <p:nvSpPr>
          <p:cNvPr id="2" name="Ellips 1">
            <a:extLst>
              <a:ext uri="{FF2B5EF4-FFF2-40B4-BE49-F238E27FC236}">
                <a16:creationId xmlns:a16="http://schemas.microsoft.com/office/drawing/2014/main" id="{025A3CF1-08B1-329A-3048-32AFD772014B}"/>
              </a:ext>
            </a:extLst>
          </p:cNvPr>
          <p:cNvSpPr/>
          <p:nvPr/>
        </p:nvSpPr>
        <p:spPr>
          <a:xfrm>
            <a:off x="10263450" y="4746796"/>
            <a:ext cx="207006" cy="21497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Ellips 2">
            <a:extLst>
              <a:ext uri="{FF2B5EF4-FFF2-40B4-BE49-F238E27FC236}">
                <a16:creationId xmlns:a16="http://schemas.microsoft.com/office/drawing/2014/main" id="{977A8913-F762-BF5F-DD38-187326BC010F}"/>
              </a:ext>
            </a:extLst>
          </p:cNvPr>
          <p:cNvSpPr/>
          <p:nvPr/>
        </p:nvSpPr>
        <p:spPr>
          <a:xfrm>
            <a:off x="10263450" y="5023795"/>
            <a:ext cx="207006" cy="21497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A5BFFB5C-86EF-0E59-5ED0-BD274260CCDC}"/>
              </a:ext>
            </a:extLst>
          </p:cNvPr>
          <p:cNvSpPr txBox="1"/>
          <p:nvPr/>
        </p:nvSpPr>
        <p:spPr>
          <a:xfrm>
            <a:off x="10450452" y="4715784"/>
            <a:ext cx="1520966" cy="276999"/>
          </a:xfrm>
          <a:prstGeom prst="rect">
            <a:avLst/>
          </a:prstGeom>
          <a:noFill/>
        </p:spPr>
        <p:txBody>
          <a:bodyPr wrap="square" rtlCol="0">
            <a:spAutoFit/>
          </a:bodyPr>
          <a:lstStyle/>
          <a:p>
            <a:r>
              <a:rPr lang="sv-SE" sz="1200">
                <a:solidFill>
                  <a:schemeClr val="bg1">
                    <a:lumMod val="65000"/>
                  </a:schemeClr>
                </a:solidFill>
              </a:rPr>
              <a:t>Har fått SDV</a:t>
            </a:r>
          </a:p>
        </p:txBody>
      </p:sp>
      <p:sp>
        <p:nvSpPr>
          <p:cNvPr id="7" name="textruta 6">
            <a:extLst>
              <a:ext uri="{FF2B5EF4-FFF2-40B4-BE49-F238E27FC236}">
                <a16:creationId xmlns:a16="http://schemas.microsoft.com/office/drawing/2014/main" id="{F541854B-54D3-E029-E959-4710000E15F2}"/>
              </a:ext>
            </a:extLst>
          </p:cNvPr>
          <p:cNvSpPr txBox="1"/>
          <p:nvPr/>
        </p:nvSpPr>
        <p:spPr>
          <a:xfrm>
            <a:off x="10437359" y="4992783"/>
            <a:ext cx="1520966" cy="276999"/>
          </a:xfrm>
          <a:prstGeom prst="rect">
            <a:avLst/>
          </a:prstGeom>
          <a:noFill/>
        </p:spPr>
        <p:txBody>
          <a:bodyPr wrap="square" rtlCol="0">
            <a:spAutoFit/>
          </a:bodyPr>
          <a:lstStyle/>
          <a:p>
            <a:r>
              <a:rPr lang="sv-SE" sz="1200">
                <a:solidFill>
                  <a:schemeClr val="bg1">
                    <a:lumMod val="65000"/>
                  </a:schemeClr>
                </a:solidFill>
              </a:rPr>
              <a:t>Har inte fått SDV</a:t>
            </a:r>
          </a:p>
        </p:txBody>
      </p:sp>
      <p:sp>
        <p:nvSpPr>
          <p:cNvPr id="11" name="textruta 10">
            <a:extLst>
              <a:ext uri="{FF2B5EF4-FFF2-40B4-BE49-F238E27FC236}">
                <a16:creationId xmlns:a16="http://schemas.microsoft.com/office/drawing/2014/main" id="{4A2C2069-4779-30E0-3102-FBB601548F22}"/>
              </a:ext>
            </a:extLst>
          </p:cNvPr>
          <p:cNvSpPr txBox="1"/>
          <p:nvPr/>
        </p:nvSpPr>
        <p:spPr>
          <a:xfrm>
            <a:off x="609600" y="5941921"/>
            <a:ext cx="6107228" cy="307777"/>
          </a:xfrm>
          <a:prstGeom prst="rect">
            <a:avLst/>
          </a:prstGeom>
          <a:noFill/>
        </p:spPr>
        <p:txBody>
          <a:bodyPr wrap="square">
            <a:spAutoFit/>
          </a:bodyPr>
          <a:lstStyle/>
          <a:p>
            <a:pPr marL="0" indent="0">
              <a:spcBef>
                <a:spcPts val="600"/>
              </a:spcBef>
              <a:buNone/>
            </a:pPr>
            <a:r>
              <a:rPr lang="sv-SE" sz="1400"/>
              <a:t>*Driftstart koordineras med utrullning av respektive sjukhus</a:t>
            </a:r>
          </a:p>
        </p:txBody>
      </p:sp>
      <p:sp>
        <p:nvSpPr>
          <p:cNvPr id="6" name="textruta 5">
            <a:extLst>
              <a:ext uri="{FF2B5EF4-FFF2-40B4-BE49-F238E27FC236}">
                <a16:creationId xmlns:a16="http://schemas.microsoft.com/office/drawing/2014/main" id="{BE620311-7722-C4E2-F47E-14E917467739}"/>
              </a:ext>
            </a:extLst>
          </p:cNvPr>
          <p:cNvSpPr txBox="1"/>
          <p:nvPr/>
        </p:nvSpPr>
        <p:spPr>
          <a:xfrm>
            <a:off x="609599" y="925326"/>
            <a:ext cx="7795688" cy="646331"/>
          </a:xfrm>
          <a:prstGeom prst="rect">
            <a:avLst/>
          </a:prstGeom>
          <a:noFill/>
        </p:spPr>
        <p:txBody>
          <a:bodyPr wrap="square" rtlCol="0">
            <a:spAutoFit/>
          </a:bodyPr>
          <a:lstStyle/>
          <a:p>
            <a:r>
              <a:rPr lang="sv-SE"/>
              <a:t>Våren 2026 använder ännu fler verksamheter SDV. </a:t>
            </a:r>
            <a:br>
              <a:rPr lang="sv-SE"/>
            </a:br>
            <a:r>
              <a:rPr lang="sv-SE"/>
              <a:t>Samexistensen fortsätter med de verksamheter som kvarstår. </a:t>
            </a:r>
          </a:p>
        </p:txBody>
      </p:sp>
    </p:spTree>
    <p:extLst>
      <p:ext uri="{BB962C8B-B14F-4D97-AF65-F5344CB8AC3E}">
        <p14:creationId xmlns:p14="http://schemas.microsoft.com/office/powerpoint/2010/main" val="1449691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3D46E46-A996-267C-B854-83F9C8849D65}"/>
              </a:ext>
            </a:extLst>
          </p:cNvPr>
          <p:cNvSpPr>
            <a:spLocks noGrp="1"/>
          </p:cNvSpPr>
          <p:nvPr>
            <p:ph type="title"/>
          </p:nvPr>
        </p:nvSpPr>
        <p:spPr/>
        <p:txBody>
          <a:bodyPr/>
          <a:lstStyle/>
          <a:p>
            <a:r>
              <a:rPr lang="sv-SE" sz="3200"/>
              <a:t>Samexistens </a:t>
            </a:r>
          </a:p>
        </p:txBody>
      </p:sp>
      <p:pic>
        <p:nvPicPr>
          <p:cNvPr id="17" name="Bildobjekt 16">
            <a:extLst>
              <a:ext uri="{FF2B5EF4-FFF2-40B4-BE49-F238E27FC236}">
                <a16:creationId xmlns:a16="http://schemas.microsoft.com/office/drawing/2014/main" id="{9BE38793-43D8-9570-3ECB-BA3163F66D3E}"/>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711085" y="1148226"/>
            <a:ext cx="4786313" cy="5169218"/>
          </a:xfrm>
          <a:prstGeom prst="rect">
            <a:avLst/>
          </a:prstGeom>
        </p:spPr>
      </p:pic>
      <p:sp>
        <p:nvSpPr>
          <p:cNvPr id="18" name="Rektangel 17"/>
          <p:cNvSpPr/>
          <p:nvPr/>
        </p:nvSpPr>
        <p:spPr>
          <a:xfrm>
            <a:off x="5950035" y="1503000"/>
            <a:ext cx="4564862" cy="4535440"/>
          </a:xfrm>
          <a:prstGeom prst="rect">
            <a:avLst/>
          </a:prstGeom>
          <a:solidFill>
            <a:srgbClr val="FFFFFF">
              <a:alpha val="3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3FF0836-BA43-C196-836D-09C1D164B610}"/>
              </a:ext>
            </a:extLst>
          </p:cNvPr>
          <p:cNvSpPr/>
          <p:nvPr/>
        </p:nvSpPr>
        <p:spPr>
          <a:xfrm>
            <a:off x="7006166" y="4726710"/>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M</a:t>
            </a:r>
          </a:p>
        </p:txBody>
      </p:sp>
      <p:sp>
        <p:nvSpPr>
          <p:cNvPr id="20" name="Ellips 19">
            <a:extLst>
              <a:ext uri="{FF2B5EF4-FFF2-40B4-BE49-F238E27FC236}">
                <a16:creationId xmlns:a16="http://schemas.microsoft.com/office/drawing/2014/main" id="{E24AC7B5-964F-497C-8CA1-23E5ABEEB7CC}"/>
              </a:ext>
            </a:extLst>
          </p:cNvPr>
          <p:cNvSpPr/>
          <p:nvPr/>
        </p:nvSpPr>
        <p:spPr>
          <a:xfrm>
            <a:off x="7285347" y="4328840"/>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L</a:t>
            </a:r>
          </a:p>
        </p:txBody>
      </p:sp>
      <p:sp>
        <p:nvSpPr>
          <p:cNvPr id="21" name="Ellips 20">
            <a:extLst>
              <a:ext uri="{FF2B5EF4-FFF2-40B4-BE49-F238E27FC236}">
                <a16:creationId xmlns:a16="http://schemas.microsoft.com/office/drawing/2014/main" id="{011F78A5-33C8-3718-8920-28211231CB4E}"/>
              </a:ext>
            </a:extLst>
          </p:cNvPr>
          <p:cNvSpPr/>
          <p:nvPr/>
        </p:nvSpPr>
        <p:spPr>
          <a:xfrm>
            <a:off x="6626108" y="365213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L</a:t>
            </a:r>
          </a:p>
        </p:txBody>
      </p:sp>
      <p:sp>
        <p:nvSpPr>
          <p:cNvPr id="22" name="Ellips 21">
            <a:extLst>
              <a:ext uri="{FF2B5EF4-FFF2-40B4-BE49-F238E27FC236}">
                <a16:creationId xmlns:a16="http://schemas.microsoft.com/office/drawing/2014/main" id="{C4C8C717-18E4-6F59-03F0-3E5611167543}"/>
              </a:ext>
            </a:extLst>
          </p:cNvPr>
          <p:cNvSpPr/>
          <p:nvPr/>
        </p:nvSpPr>
        <p:spPr>
          <a:xfrm>
            <a:off x="7163867" y="5472619"/>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T</a:t>
            </a:r>
          </a:p>
        </p:txBody>
      </p:sp>
      <p:sp>
        <p:nvSpPr>
          <p:cNvPr id="23" name="Ellips 22">
            <a:extLst>
              <a:ext uri="{FF2B5EF4-FFF2-40B4-BE49-F238E27FC236}">
                <a16:creationId xmlns:a16="http://schemas.microsoft.com/office/drawing/2014/main" id="{8585EA25-584D-027B-046C-848495D3545A}"/>
              </a:ext>
            </a:extLst>
          </p:cNvPr>
          <p:cNvSpPr/>
          <p:nvPr/>
        </p:nvSpPr>
        <p:spPr>
          <a:xfrm>
            <a:off x="6263033" y="3019297"/>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H</a:t>
            </a:r>
          </a:p>
        </p:txBody>
      </p:sp>
      <p:sp>
        <p:nvSpPr>
          <p:cNvPr id="24" name="Ellips 23">
            <a:extLst>
              <a:ext uri="{FF2B5EF4-FFF2-40B4-BE49-F238E27FC236}">
                <a16:creationId xmlns:a16="http://schemas.microsoft.com/office/drawing/2014/main" id="{45D4A682-214A-17CC-7AB0-E932D5823CFC}"/>
              </a:ext>
            </a:extLst>
          </p:cNvPr>
          <p:cNvSpPr/>
          <p:nvPr/>
        </p:nvSpPr>
        <p:spPr>
          <a:xfrm>
            <a:off x="6527663" y="2386463"/>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Ä</a:t>
            </a:r>
          </a:p>
        </p:txBody>
      </p:sp>
      <p:sp>
        <p:nvSpPr>
          <p:cNvPr id="25" name="Ellips 24">
            <a:extLst>
              <a:ext uri="{FF2B5EF4-FFF2-40B4-BE49-F238E27FC236}">
                <a16:creationId xmlns:a16="http://schemas.microsoft.com/office/drawing/2014/main" id="{4E75E35E-F672-E671-BE16-CB6A2A49D298}"/>
              </a:ext>
            </a:extLst>
          </p:cNvPr>
          <p:cNvSpPr/>
          <p:nvPr/>
        </p:nvSpPr>
        <p:spPr>
          <a:xfrm>
            <a:off x="8393396" y="2714009"/>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H</a:t>
            </a:r>
          </a:p>
        </p:txBody>
      </p:sp>
      <p:sp>
        <p:nvSpPr>
          <p:cNvPr id="26" name="Ellips 25">
            <a:extLst>
              <a:ext uri="{FF2B5EF4-FFF2-40B4-BE49-F238E27FC236}">
                <a16:creationId xmlns:a16="http://schemas.microsoft.com/office/drawing/2014/main" id="{FE5A2B0F-A8F2-0558-DC68-DA7F29BB4E0B}"/>
              </a:ext>
            </a:extLst>
          </p:cNvPr>
          <p:cNvSpPr/>
          <p:nvPr/>
        </p:nvSpPr>
        <p:spPr>
          <a:xfrm>
            <a:off x="9252597" y="3147033"/>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K</a:t>
            </a:r>
          </a:p>
        </p:txBody>
      </p:sp>
      <p:sp>
        <p:nvSpPr>
          <p:cNvPr id="27" name="Ellips 26">
            <a:extLst>
              <a:ext uri="{FF2B5EF4-FFF2-40B4-BE49-F238E27FC236}">
                <a16:creationId xmlns:a16="http://schemas.microsoft.com/office/drawing/2014/main" id="{73E8ACBB-BAD9-1A14-BF20-A7B1DF61FFE0}"/>
              </a:ext>
            </a:extLst>
          </p:cNvPr>
          <p:cNvSpPr/>
          <p:nvPr/>
        </p:nvSpPr>
        <p:spPr>
          <a:xfrm>
            <a:off x="8525731" y="5261671"/>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Y</a:t>
            </a:r>
          </a:p>
        </p:txBody>
      </p:sp>
      <p:sp>
        <p:nvSpPr>
          <p:cNvPr id="28" name="Ellips 27">
            <a:extLst>
              <a:ext uri="{FF2B5EF4-FFF2-40B4-BE49-F238E27FC236}">
                <a16:creationId xmlns:a16="http://schemas.microsoft.com/office/drawing/2014/main" id="{2F6B7E9E-6BE1-3ECA-F532-263AF3BA6204}"/>
              </a:ext>
            </a:extLst>
          </p:cNvPr>
          <p:cNvSpPr/>
          <p:nvPr/>
        </p:nvSpPr>
        <p:spPr>
          <a:xfrm>
            <a:off x="9370373" y="4586575"/>
            <a:ext cx="315401" cy="32754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tx1"/>
                </a:solidFill>
              </a:rPr>
              <a:t>S</a:t>
            </a:r>
          </a:p>
        </p:txBody>
      </p:sp>
      <p:sp>
        <p:nvSpPr>
          <p:cNvPr id="2" name="Ellips 1">
            <a:extLst>
              <a:ext uri="{FF2B5EF4-FFF2-40B4-BE49-F238E27FC236}">
                <a16:creationId xmlns:a16="http://schemas.microsoft.com/office/drawing/2014/main" id="{BEC4FA3A-A0C9-DAAC-9541-008BE8C1EA0D}"/>
              </a:ext>
            </a:extLst>
          </p:cNvPr>
          <p:cNvSpPr/>
          <p:nvPr/>
        </p:nvSpPr>
        <p:spPr>
          <a:xfrm>
            <a:off x="10263450" y="4746796"/>
            <a:ext cx="207006" cy="214976"/>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Ellips 2">
            <a:extLst>
              <a:ext uri="{FF2B5EF4-FFF2-40B4-BE49-F238E27FC236}">
                <a16:creationId xmlns:a16="http://schemas.microsoft.com/office/drawing/2014/main" id="{6AE4F225-0595-50ED-CFCB-1B12A48C90D6}"/>
              </a:ext>
            </a:extLst>
          </p:cNvPr>
          <p:cNvSpPr/>
          <p:nvPr/>
        </p:nvSpPr>
        <p:spPr>
          <a:xfrm>
            <a:off x="10263450" y="5023795"/>
            <a:ext cx="207006" cy="214976"/>
          </a:xfrm>
          <a:prstGeom prst="ellipse">
            <a:avLst/>
          </a:prstGeom>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E9E7CD77-29BE-3FD7-85B4-96CDD9CBEB87}"/>
              </a:ext>
            </a:extLst>
          </p:cNvPr>
          <p:cNvSpPr txBox="1"/>
          <p:nvPr/>
        </p:nvSpPr>
        <p:spPr>
          <a:xfrm>
            <a:off x="10450452" y="4715784"/>
            <a:ext cx="1520966" cy="276999"/>
          </a:xfrm>
          <a:prstGeom prst="rect">
            <a:avLst/>
          </a:prstGeom>
          <a:noFill/>
        </p:spPr>
        <p:txBody>
          <a:bodyPr wrap="square" rtlCol="0">
            <a:spAutoFit/>
          </a:bodyPr>
          <a:lstStyle/>
          <a:p>
            <a:r>
              <a:rPr lang="sv-SE" sz="1200">
                <a:solidFill>
                  <a:schemeClr val="bg1">
                    <a:lumMod val="65000"/>
                  </a:schemeClr>
                </a:solidFill>
              </a:rPr>
              <a:t>Har fått SDV</a:t>
            </a:r>
          </a:p>
        </p:txBody>
      </p:sp>
      <p:sp>
        <p:nvSpPr>
          <p:cNvPr id="7" name="textruta 6">
            <a:extLst>
              <a:ext uri="{FF2B5EF4-FFF2-40B4-BE49-F238E27FC236}">
                <a16:creationId xmlns:a16="http://schemas.microsoft.com/office/drawing/2014/main" id="{2561BAB0-3723-1E74-C173-133F7E4453BD}"/>
              </a:ext>
            </a:extLst>
          </p:cNvPr>
          <p:cNvSpPr txBox="1"/>
          <p:nvPr/>
        </p:nvSpPr>
        <p:spPr>
          <a:xfrm>
            <a:off x="10437359" y="4992783"/>
            <a:ext cx="1520966" cy="276999"/>
          </a:xfrm>
          <a:prstGeom prst="rect">
            <a:avLst/>
          </a:prstGeom>
          <a:noFill/>
        </p:spPr>
        <p:txBody>
          <a:bodyPr wrap="square" rtlCol="0">
            <a:spAutoFit/>
          </a:bodyPr>
          <a:lstStyle/>
          <a:p>
            <a:r>
              <a:rPr lang="sv-SE" sz="1200">
                <a:solidFill>
                  <a:schemeClr val="bg1">
                    <a:lumMod val="65000"/>
                  </a:schemeClr>
                </a:solidFill>
              </a:rPr>
              <a:t>Har inte fått SDV</a:t>
            </a:r>
          </a:p>
        </p:txBody>
      </p:sp>
      <p:sp>
        <p:nvSpPr>
          <p:cNvPr id="9" name="textruta 8">
            <a:extLst>
              <a:ext uri="{FF2B5EF4-FFF2-40B4-BE49-F238E27FC236}">
                <a16:creationId xmlns:a16="http://schemas.microsoft.com/office/drawing/2014/main" id="{D764A51B-8E0B-567C-241C-1BD2ADF2D830}"/>
              </a:ext>
            </a:extLst>
          </p:cNvPr>
          <p:cNvSpPr txBox="1"/>
          <p:nvPr/>
        </p:nvSpPr>
        <p:spPr>
          <a:xfrm>
            <a:off x="609600" y="6303058"/>
            <a:ext cx="6107228" cy="307777"/>
          </a:xfrm>
          <a:prstGeom prst="rect">
            <a:avLst/>
          </a:prstGeom>
          <a:noFill/>
        </p:spPr>
        <p:txBody>
          <a:bodyPr wrap="square">
            <a:spAutoFit/>
          </a:bodyPr>
          <a:lstStyle/>
          <a:p>
            <a:pPr marL="0" indent="0">
              <a:spcBef>
                <a:spcPts val="600"/>
              </a:spcBef>
              <a:buNone/>
            </a:pPr>
            <a:r>
              <a:rPr lang="sv-SE" sz="1400"/>
              <a:t>*Driftstart koordineras med utrullning av respektive sjukhus</a:t>
            </a:r>
          </a:p>
        </p:txBody>
      </p:sp>
      <p:sp>
        <p:nvSpPr>
          <p:cNvPr id="8" name="Platshållare för innehåll 5">
            <a:extLst>
              <a:ext uri="{FF2B5EF4-FFF2-40B4-BE49-F238E27FC236}">
                <a16:creationId xmlns:a16="http://schemas.microsoft.com/office/drawing/2014/main" id="{C48DE385-6BAB-63A8-87A9-955DD15F944F}"/>
              </a:ext>
            </a:extLst>
          </p:cNvPr>
          <p:cNvSpPr txBox="1">
            <a:spLocks/>
          </p:cNvSpPr>
          <p:nvPr/>
        </p:nvSpPr>
        <p:spPr>
          <a:xfrm>
            <a:off x="609600" y="1796814"/>
            <a:ext cx="5486764" cy="452596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6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sv-SE" sz="1600" b="1"/>
              <a:t>Driftstart hösten 2026</a:t>
            </a:r>
          </a:p>
          <a:p>
            <a:pPr>
              <a:spcBef>
                <a:spcPts val="600"/>
              </a:spcBef>
            </a:pPr>
            <a:r>
              <a:rPr lang="sv-SE" sz="1600"/>
              <a:t>Helsingborgs lasarett</a:t>
            </a:r>
          </a:p>
          <a:p>
            <a:pPr>
              <a:spcBef>
                <a:spcPts val="600"/>
              </a:spcBef>
            </a:pPr>
            <a:r>
              <a:rPr lang="sv-SE" sz="1600"/>
              <a:t>Ängelholms sjukhus</a:t>
            </a:r>
          </a:p>
          <a:p>
            <a:pPr>
              <a:spcBef>
                <a:spcPts val="600"/>
              </a:spcBef>
            </a:pPr>
            <a:r>
              <a:rPr lang="sv-SE" sz="1600"/>
              <a:t>Hässleholms sjukhus</a:t>
            </a:r>
          </a:p>
          <a:p>
            <a:pPr>
              <a:spcBef>
                <a:spcPts val="600"/>
              </a:spcBef>
            </a:pPr>
            <a:r>
              <a:rPr lang="sv-SE" sz="1600"/>
              <a:t>Centralsjukhuset Kristianstad</a:t>
            </a:r>
          </a:p>
          <a:p>
            <a:pPr>
              <a:spcBef>
                <a:spcPts val="600"/>
              </a:spcBef>
            </a:pPr>
            <a:r>
              <a:rPr lang="sv-SE" sz="1600"/>
              <a:t>Bild- och funktionsmedicin (steg 2)</a:t>
            </a:r>
          </a:p>
          <a:p>
            <a:pPr>
              <a:spcBef>
                <a:spcPts val="600"/>
              </a:spcBef>
            </a:pPr>
            <a:r>
              <a:rPr lang="sv-SE" sz="1600"/>
              <a:t>Psykoterapeuter (ej på vårdcentraler) </a:t>
            </a:r>
          </a:p>
          <a:p>
            <a:pPr>
              <a:spcBef>
                <a:spcPts val="600"/>
              </a:spcBef>
            </a:pPr>
            <a:r>
              <a:rPr lang="sv-SE" sz="1600"/>
              <a:t>Regionservice*</a:t>
            </a:r>
          </a:p>
          <a:p>
            <a:pPr>
              <a:spcBef>
                <a:spcPts val="600"/>
              </a:spcBef>
            </a:pPr>
            <a:r>
              <a:rPr lang="sv-SE" sz="1600"/>
              <a:t>Barnmorskemottagningar*</a:t>
            </a:r>
          </a:p>
          <a:p>
            <a:pPr>
              <a:spcBef>
                <a:spcPts val="600"/>
              </a:spcBef>
            </a:pPr>
            <a:r>
              <a:rPr lang="sv-SE" sz="1600"/>
              <a:t>Palliativ vård och ASIH* </a:t>
            </a:r>
          </a:p>
          <a:p>
            <a:pPr>
              <a:spcBef>
                <a:spcPts val="600"/>
              </a:spcBef>
            </a:pPr>
            <a:r>
              <a:rPr lang="sv-SE" sz="1600"/>
              <a:t>LOU/LOV exkl. vårdcentraler och barnavårdscentraler*</a:t>
            </a:r>
          </a:p>
          <a:p>
            <a:pPr>
              <a:spcBef>
                <a:spcPts val="600"/>
              </a:spcBef>
            </a:pPr>
            <a:r>
              <a:rPr lang="sv-SE" sz="1600"/>
              <a:t>Bild- och funktionsmedicin (steg 1)*</a:t>
            </a:r>
          </a:p>
          <a:p>
            <a:pPr>
              <a:spcBef>
                <a:spcPts val="600"/>
              </a:spcBef>
            </a:pPr>
            <a:endParaRPr lang="sv-SE" sz="1600"/>
          </a:p>
          <a:p>
            <a:pPr>
              <a:spcBef>
                <a:spcPts val="600"/>
              </a:spcBef>
            </a:pPr>
            <a:endParaRPr lang="sv-SE" sz="1600"/>
          </a:p>
        </p:txBody>
      </p:sp>
      <p:sp>
        <p:nvSpPr>
          <p:cNvPr id="6" name="textruta 5">
            <a:extLst>
              <a:ext uri="{FF2B5EF4-FFF2-40B4-BE49-F238E27FC236}">
                <a16:creationId xmlns:a16="http://schemas.microsoft.com/office/drawing/2014/main" id="{9CDAB22F-F426-66D8-92AB-19116FECAD6C}"/>
              </a:ext>
            </a:extLst>
          </p:cNvPr>
          <p:cNvSpPr txBox="1"/>
          <p:nvPr/>
        </p:nvSpPr>
        <p:spPr>
          <a:xfrm>
            <a:off x="609599" y="925326"/>
            <a:ext cx="7795688" cy="646331"/>
          </a:xfrm>
          <a:prstGeom prst="rect">
            <a:avLst/>
          </a:prstGeom>
          <a:noFill/>
        </p:spPr>
        <p:txBody>
          <a:bodyPr wrap="square" rtlCol="0">
            <a:spAutoFit/>
          </a:bodyPr>
          <a:lstStyle/>
          <a:p>
            <a:r>
              <a:rPr lang="sv-SE"/>
              <a:t>Hösten 2026 har alla verksamheter gått över till SDV. </a:t>
            </a:r>
            <a:br>
              <a:rPr lang="sv-SE"/>
            </a:br>
            <a:r>
              <a:rPr lang="sv-SE"/>
              <a:t>Vi behöver inte längre tänka på samexistens. </a:t>
            </a:r>
          </a:p>
        </p:txBody>
      </p:sp>
    </p:spTree>
    <p:extLst>
      <p:ext uri="{BB962C8B-B14F-4D97-AF65-F5344CB8AC3E}">
        <p14:creationId xmlns:p14="http://schemas.microsoft.com/office/powerpoint/2010/main" val="223877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ubrik 4"/>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sv-SE" altLang="sv-SE"/>
              <a:t>Hur lyckas vi?</a:t>
            </a:r>
          </a:p>
        </p:txBody>
      </p:sp>
      <p:sp>
        <p:nvSpPr>
          <p:cNvPr id="11" name="Höger 10"/>
          <p:cNvSpPr/>
          <p:nvPr/>
        </p:nvSpPr>
        <p:spPr bwMode="auto">
          <a:xfrm>
            <a:off x="1100775" y="1120249"/>
            <a:ext cx="10562308" cy="4891261"/>
          </a:xfrm>
          <a:prstGeom prst="rightArrow">
            <a:avLst/>
          </a:prstGeom>
          <a:solidFill>
            <a:schemeClr val="accent1">
              <a:lumMod val="20000"/>
              <a:lumOff val="80000"/>
            </a:schemeClr>
          </a:solidFill>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grpSp>
        <p:nvGrpSpPr>
          <p:cNvPr id="2" name="Grupp 1">
            <a:extLst>
              <a:ext uri="{FF2B5EF4-FFF2-40B4-BE49-F238E27FC236}">
                <a16:creationId xmlns:a16="http://schemas.microsoft.com/office/drawing/2014/main" id="{7374D6B9-282D-50F3-F47F-63194D06C7F0}"/>
              </a:ext>
            </a:extLst>
          </p:cNvPr>
          <p:cNvGrpSpPr/>
          <p:nvPr/>
        </p:nvGrpSpPr>
        <p:grpSpPr>
          <a:xfrm>
            <a:off x="1491916" y="2622803"/>
            <a:ext cx="10090483" cy="1925694"/>
            <a:chOff x="1491917" y="2622803"/>
            <a:chExt cx="9820702" cy="1925694"/>
          </a:xfrm>
        </p:grpSpPr>
        <p:sp>
          <p:nvSpPr>
            <p:cNvPr id="12" name="Frihandsfigur 11"/>
            <p:cNvSpPr/>
            <p:nvPr/>
          </p:nvSpPr>
          <p:spPr bwMode="auto">
            <a:xfrm>
              <a:off x="1491917" y="2622803"/>
              <a:ext cx="1584000" cy="1925694"/>
            </a:xfrm>
            <a:custGeom>
              <a:avLst/>
              <a:gdLst>
                <a:gd name="connsiteX0" fmla="*/ 0 w 1371064"/>
                <a:gd name="connsiteY0" fmla="*/ 228515 h 1595615"/>
                <a:gd name="connsiteX1" fmla="*/ 228515 w 1371064"/>
                <a:gd name="connsiteY1" fmla="*/ 0 h 1595615"/>
                <a:gd name="connsiteX2" fmla="*/ 1142549 w 1371064"/>
                <a:gd name="connsiteY2" fmla="*/ 0 h 1595615"/>
                <a:gd name="connsiteX3" fmla="*/ 1371064 w 1371064"/>
                <a:gd name="connsiteY3" fmla="*/ 228515 h 1595615"/>
                <a:gd name="connsiteX4" fmla="*/ 1371064 w 1371064"/>
                <a:gd name="connsiteY4" fmla="*/ 1367100 h 1595615"/>
                <a:gd name="connsiteX5" fmla="*/ 1142549 w 1371064"/>
                <a:gd name="connsiteY5" fmla="*/ 1595615 h 1595615"/>
                <a:gd name="connsiteX6" fmla="*/ 228515 w 1371064"/>
                <a:gd name="connsiteY6" fmla="*/ 1595615 h 1595615"/>
                <a:gd name="connsiteX7" fmla="*/ 0 w 1371064"/>
                <a:gd name="connsiteY7" fmla="*/ 1367100 h 1595615"/>
                <a:gd name="connsiteX8" fmla="*/ 0 w 1371064"/>
                <a:gd name="connsiteY8" fmla="*/ 228515 h 15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064" h="1595615">
                  <a:moveTo>
                    <a:pt x="0" y="228515"/>
                  </a:moveTo>
                  <a:cubicBezTo>
                    <a:pt x="0" y="102310"/>
                    <a:pt x="102310" y="0"/>
                    <a:pt x="228515" y="0"/>
                  </a:cubicBezTo>
                  <a:lnTo>
                    <a:pt x="1142549" y="0"/>
                  </a:lnTo>
                  <a:cubicBezTo>
                    <a:pt x="1268754" y="0"/>
                    <a:pt x="1371064" y="102310"/>
                    <a:pt x="1371064" y="228515"/>
                  </a:cubicBezTo>
                  <a:lnTo>
                    <a:pt x="1371064" y="1367100"/>
                  </a:lnTo>
                  <a:cubicBezTo>
                    <a:pt x="1371064" y="1493305"/>
                    <a:pt x="1268754" y="1595615"/>
                    <a:pt x="1142549" y="1595615"/>
                  </a:cubicBezTo>
                  <a:lnTo>
                    <a:pt x="228515" y="1595615"/>
                  </a:lnTo>
                  <a:cubicBezTo>
                    <a:pt x="102310" y="1595615"/>
                    <a:pt x="0" y="1493305"/>
                    <a:pt x="0" y="1367100"/>
                  </a:cubicBezTo>
                  <a:lnTo>
                    <a:pt x="0" y="228515"/>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5510" tIns="135510" rIns="135510" bIns="135510" spcCol="1270" anchor="ctr"/>
            <a:lstStyle/>
            <a:p>
              <a:pPr algn="ctr" defTabSz="800100">
                <a:lnSpc>
                  <a:spcPct val="90000"/>
                </a:lnSpc>
                <a:spcAft>
                  <a:spcPct val="35000"/>
                </a:spcAft>
                <a:defRPr/>
              </a:pPr>
              <a:r>
                <a:rPr lang="sv-SE" b="1"/>
                <a:t>Förankring </a:t>
              </a:r>
              <a:br>
                <a:rPr lang="sv-SE" b="1"/>
              </a:br>
              <a:r>
                <a:rPr lang="sv-SE" b="1"/>
                <a:t>i verk-samheten</a:t>
              </a:r>
            </a:p>
          </p:txBody>
        </p:sp>
        <p:sp>
          <p:nvSpPr>
            <p:cNvPr id="13" name="Frihandsfigur 12"/>
            <p:cNvSpPr/>
            <p:nvPr/>
          </p:nvSpPr>
          <p:spPr bwMode="auto">
            <a:xfrm>
              <a:off x="4786597" y="2622803"/>
              <a:ext cx="1584000" cy="1925694"/>
            </a:xfrm>
            <a:custGeom>
              <a:avLst/>
              <a:gdLst>
                <a:gd name="connsiteX0" fmla="*/ 0 w 1371064"/>
                <a:gd name="connsiteY0" fmla="*/ 228515 h 1595615"/>
                <a:gd name="connsiteX1" fmla="*/ 228515 w 1371064"/>
                <a:gd name="connsiteY1" fmla="*/ 0 h 1595615"/>
                <a:gd name="connsiteX2" fmla="*/ 1142549 w 1371064"/>
                <a:gd name="connsiteY2" fmla="*/ 0 h 1595615"/>
                <a:gd name="connsiteX3" fmla="*/ 1371064 w 1371064"/>
                <a:gd name="connsiteY3" fmla="*/ 228515 h 1595615"/>
                <a:gd name="connsiteX4" fmla="*/ 1371064 w 1371064"/>
                <a:gd name="connsiteY4" fmla="*/ 1367100 h 1595615"/>
                <a:gd name="connsiteX5" fmla="*/ 1142549 w 1371064"/>
                <a:gd name="connsiteY5" fmla="*/ 1595615 h 1595615"/>
                <a:gd name="connsiteX6" fmla="*/ 228515 w 1371064"/>
                <a:gd name="connsiteY6" fmla="*/ 1595615 h 1595615"/>
                <a:gd name="connsiteX7" fmla="*/ 0 w 1371064"/>
                <a:gd name="connsiteY7" fmla="*/ 1367100 h 1595615"/>
                <a:gd name="connsiteX8" fmla="*/ 0 w 1371064"/>
                <a:gd name="connsiteY8" fmla="*/ 228515 h 15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064" h="1595615">
                  <a:moveTo>
                    <a:pt x="0" y="228515"/>
                  </a:moveTo>
                  <a:cubicBezTo>
                    <a:pt x="0" y="102310"/>
                    <a:pt x="102310" y="0"/>
                    <a:pt x="228515" y="0"/>
                  </a:cubicBezTo>
                  <a:lnTo>
                    <a:pt x="1142549" y="0"/>
                  </a:lnTo>
                  <a:cubicBezTo>
                    <a:pt x="1268754" y="0"/>
                    <a:pt x="1371064" y="102310"/>
                    <a:pt x="1371064" y="228515"/>
                  </a:cubicBezTo>
                  <a:lnTo>
                    <a:pt x="1371064" y="1367100"/>
                  </a:lnTo>
                  <a:cubicBezTo>
                    <a:pt x="1371064" y="1493305"/>
                    <a:pt x="1268754" y="1595615"/>
                    <a:pt x="1142549" y="1595615"/>
                  </a:cubicBezTo>
                  <a:lnTo>
                    <a:pt x="228515" y="1595615"/>
                  </a:lnTo>
                  <a:cubicBezTo>
                    <a:pt x="102310" y="1595615"/>
                    <a:pt x="0" y="1493305"/>
                    <a:pt x="0" y="1367100"/>
                  </a:cubicBezTo>
                  <a:lnTo>
                    <a:pt x="0" y="228515"/>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5510" tIns="135510" rIns="135510" bIns="135510" spcCol="1270" anchor="ctr"/>
            <a:lstStyle/>
            <a:p>
              <a:pPr algn="ctr" defTabSz="800100">
                <a:lnSpc>
                  <a:spcPct val="90000"/>
                </a:lnSpc>
                <a:spcAft>
                  <a:spcPct val="35000"/>
                </a:spcAft>
                <a:defRPr/>
              </a:pPr>
              <a:r>
                <a:rPr lang="sv-SE" b="1"/>
                <a:t>Färdigt </a:t>
              </a:r>
              <a:br>
                <a:rPr lang="sv-SE" b="1"/>
              </a:br>
              <a:r>
                <a:rPr lang="sv-SE" b="1"/>
                <a:t>och tillräckligt testat system </a:t>
              </a:r>
            </a:p>
          </p:txBody>
        </p:sp>
        <p:sp>
          <p:nvSpPr>
            <p:cNvPr id="14" name="Frihandsfigur 13"/>
            <p:cNvSpPr/>
            <p:nvPr/>
          </p:nvSpPr>
          <p:spPr bwMode="auto">
            <a:xfrm>
              <a:off x="8081277" y="2622803"/>
              <a:ext cx="1584000" cy="1925694"/>
            </a:xfrm>
            <a:custGeom>
              <a:avLst/>
              <a:gdLst>
                <a:gd name="connsiteX0" fmla="*/ 0 w 1371064"/>
                <a:gd name="connsiteY0" fmla="*/ 228515 h 1595615"/>
                <a:gd name="connsiteX1" fmla="*/ 228515 w 1371064"/>
                <a:gd name="connsiteY1" fmla="*/ 0 h 1595615"/>
                <a:gd name="connsiteX2" fmla="*/ 1142549 w 1371064"/>
                <a:gd name="connsiteY2" fmla="*/ 0 h 1595615"/>
                <a:gd name="connsiteX3" fmla="*/ 1371064 w 1371064"/>
                <a:gd name="connsiteY3" fmla="*/ 228515 h 1595615"/>
                <a:gd name="connsiteX4" fmla="*/ 1371064 w 1371064"/>
                <a:gd name="connsiteY4" fmla="*/ 1367100 h 1595615"/>
                <a:gd name="connsiteX5" fmla="*/ 1142549 w 1371064"/>
                <a:gd name="connsiteY5" fmla="*/ 1595615 h 1595615"/>
                <a:gd name="connsiteX6" fmla="*/ 228515 w 1371064"/>
                <a:gd name="connsiteY6" fmla="*/ 1595615 h 1595615"/>
                <a:gd name="connsiteX7" fmla="*/ 0 w 1371064"/>
                <a:gd name="connsiteY7" fmla="*/ 1367100 h 1595615"/>
                <a:gd name="connsiteX8" fmla="*/ 0 w 1371064"/>
                <a:gd name="connsiteY8" fmla="*/ 228515 h 15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064" h="1595615">
                  <a:moveTo>
                    <a:pt x="0" y="228515"/>
                  </a:moveTo>
                  <a:cubicBezTo>
                    <a:pt x="0" y="102310"/>
                    <a:pt x="102310" y="0"/>
                    <a:pt x="228515" y="0"/>
                  </a:cubicBezTo>
                  <a:lnTo>
                    <a:pt x="1142549" y="0"/>
                  </a:lnTo>
                  <a:cubicBezTo>
                    <a:pt x="1268754" y="0"/>
                    <a:pt x="1371064" y="102310"/>
                    <a:pt x="1371064" y="228515"/>
                  </a:cubicBezTo>
                  <a:lnTo>
                    <a:pt x="1371064" y="1367100"/>
                  </a:lnTo>
                  <a:cubicBezTo>
                    <a:pt x="1371064" y="1493305"/>
                    <a:pt x="1268754" y="1595615"/>
                    <a:pt x="1142549" y="1595615"/>
                  </a:cubicBezTo>
                  <a:lnTo>
                    <a:pt x="228515" y="1595615"/>
                  </a:lnTo>
                  <a:cubicBezTo>
                    <a:pt x="102310" y="1595615"/>
                    <a:pt x="0" y="1493305"/>
                    <a:pt x="0" y="1367100"/>
                  </a:cubicBezTo>
                  <a:lnTo>
                    <a:pt x="0" y="228515"/>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5510" tIns="135510" rIns="135510" bIns="135510" spcCol="1270" anchor="ctr"/>
            <a:lstStyle/>
            <a:p>
              <a:pPr algn="ctr" defTabSz="800100">
                <a:lnSpc>
                  <a:spcPct val="90000"/>
                </a:lnSpc>
                <a:spcAft>
                  <a:spcPct val="35000"/>
                </a:spcAft>
                <a:defRPr/>
              </a:pPr>
              <a:r>
                <a:rPr lang="sv-SE" b="1" err="1"/>
                <a:t>Med-arbetarna</a:t>
              </a:r>
              <a:r>
                <a:rPr lang="sv-SE" b="1"/>
                <a:t> förberedda</a:t>
              </a:r>
            </a:p>
          </p:txBody>
        </p:sp>
        <p:sp>
          <p:nvSpPr>
            <p:cNvPr id="15" name="Frihandsfigur 14"/>
            <p:cNvSpPr/>
            <p:nvPr/>
          </p:nvSpPr>
          <p:spPr bwMode="auto">
            <a:xfrm>
              <a:off x="6433937" y="2622803"/>
              <a:ext cx="1584000" cy="1925694"/>
            </a:xfrm>
            <a:custGeom>
              <a:avLst/>
              <a:gdLst>
                <a:gd name="connsiteX0" fmla="*/ 0 w 1371064"/>
                <a:gd name="connsiteY0" fmla="*/ 228515 h 1595615"/>
                <a:gd name="connsiteX1" fmla="*/ 228515 w 1371064"/>
                <a:gd name="connsiteY1" fmla="*/ 0 h 1595615"/>
                <a:gd name="connsiteX2" fmla="*/ 1142549 w 1371064"/>
                <a:gd name="connsiteY2" fmla="*/ 0 h 1595615"/>
                <a:gd name="connsiteX3" fmla="*/ 1371064 w 1371064"/>
                <a:gd name="connsiteY3" fmla="*/ 228515 h 1595615"/>
                <a:gd name="connsiteX4" fmla="*/ 1371064 w 1371064"/>
                <a:gd name="connsiteY4" fmla="*/ 1367100 h 1595615"/>
                <a:gd name="connsiteX5" fmla="*/ 1142549 w 1371064"/>
                <a:gd name="connsiteY5" fmla="*/ 1595615 h 1595615"/>
                <a:gd name="connsiteX6" fmla="*/ 228515 w 1371064"/>
                <a:gd name="connsiteY6" fmla="*/ 1595615 h 1595615"/>
                <a:gd name="connsiteX7" fmla="*/ 0 w 1371064"/>
                <a:gd name="connsiteY7" fmla="*/ 1367100 h 1595615"/>
                <a:gd name="connsiteX8" fmla="*/ 0 w 1371064"/>
                <a:gd name="connsiteY8" fmla="*/ 228515 h 15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064" h="1595615">
                  <a:moveTo>
                    <a:pt x="0" y="228515"/>
                  </a:moveTo>
                  <a:cubicBezTo>
                    <a:pt x="0" y="102310"/>
                    <a:pt x="102310" y="0"/>
                    <a:pt x="228515" y="0"/>
                  </a:cubicBezTo>
                  <a:lnTo>
                    <a:pt x="1142549" y="0"/>
                  </a:lnTo>
                  <a:cubicBezTo>
                    <a:pt x="1268754" y="0"/>
                    <a:pt x="1371064" y="102310"/>
                    <a:pt x="1371064" y="228515"/>
                  </a:cubicBezTo>
                  <a:lnTo>
                    <a:pt x="1371064" y="1367100"/>
                  </a:lnTo>
                  <a:cubicBezTo>
                    <a:pt x="1371064" y="1493305"/>
                    <a:pt x="1268754" y="1595615"/>
                    <a:pt x="1142549" y="1595615"/>
                  </a:cubicBezTo>
                  <a:lnTo>
                    <a:pt x="228515" y="1595615"/>
                  </a:lnTo>
                  <a:cubicBezTo>
                    <a:pt x="102310" y="1595615"/>
                    <a:pt x="0" y="1493305"/>
                    <a:pt x="0" y="1367100"/>
                  </a:cubicBezTo>
                  <a:lnTo>
                    <a:pt x="0" y="228515"/>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5510" tIns="135510" rIns="135510" bIns="135510" spcCol="1270" anchor="ctr"/>
            <a:lstStyle/>
            <a:p>
              <a:pPr algn="ctr" defTabSz="800100">
                <a:lnSpc>
                  <a:spcPct val="90000"/>
                </a:lnSpc>
                <a:spcAft>
                  <a:spcPct val="35000"/>
                </a:spcAft>
                <a:defRPr/>
              </a:pPr>
              <a:r>
                <a:rPr lang="sv-SE" b="1"/>
                <a:t>Noggrann planering</a:t>
              </a:r>
            </a:p>
          </p:txBody>
        </p:sp>
        <p:sp>
          <p:nvSpPr>
            <p:cNvPr id="16" name="Frihandsfigur 15"/>
            <p:cNvSpPr/>
            <p:nvPr/>
          </p:nvSpPr>
          <p:spPr bwMode="auto">
            <a:xfrm>
              <a:off x="9728619" y="2622803"/>
              <a:ext cx="1584000" cy="1925694"/>
            </a:xfrm>
            <a:custGeom>
              <a:avLst/>
              <a:gdLst>
                <a:gd name="connsiteX0" fmla="*/ 0 w 1371064"/>
                <a:gd name="connsiteY0" fmla="*/ 228515 h 1595615"/>
                <a:gd name="connsiteX1" fmla="*/ 228515 w 1371064"/>
                <a:gd name="connsiteY1" fmla="*/ 0 h 1595615"/>
                <a:gd name="connsiteX2" fmla="*/ 1142549 w 1371064"/>
                <a:gd name="connsiteY2" fmla="*/ 0 h 1595615"/>
                <a:gd name="connsiteX3" fmla="*/ 1371064 w 1371064"/>
                <a:gd name="connsiteY3" fmla="*/ 228515 h 1595615"/>
                <a:gd name="connsiteX4" fmla="*/ 1371064 w 1371064"/>
                <a:gd name="connsiteY4" fmla="*/ 1367100 h 1595615"/>
                <a:gd name="connsiteX5" fmla="*/ 1142549 w 1371064"/>
                <a:gd name="connsiteY5" fmla="*/ 1595615 h 1595615"/>
                <a:gd name="connsiteX6" fmla="*/ 228515 w 1371064"/>
                <a:gd name="connsiteY6" fmla="*/ 1595615 h 1595615"/>
                <a:gd name="connsiteX7" fmla="*/ 0 w 1371064"/>
                <a:gd name="connsiteY7" fmla="*/ 1367100 h 1595615"/>
                <a:gd name="connsiteX8" fmla="*/ 0 w 1371064"/>
                <a:gd name="connsiteY8" fmla="*/ 228515 h 15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064" h="1595615">
                  <a:moveTo>
                    <a:pt x="0" y="228515"/>
                  </a:moveTo>
                  <a:cubicBezTo>
                    <a:pt x="0" y="102310"/>
                    <a:pt x="102310" y="0"/>
                    <a:pt x="228515" y="0"/>
                  </a:cubicBezTo>
                  <a:lnTo>
                    <a:pt x="1142549" y="0"/>
                  </a:lnTo>
                  <a:cubicBezTo>
                    <a:pt x="1268754" y="0"/>
                    <a:pt x="1371064" y="102310"/>
                    <a:pt x="1371064" y="228515"/>
                  </a:cubicBezTo>
                  <a:lnTo>
                    <a:pt x="1371064" y="1367100"/>
                  </a:lnTo>
                  <a:cubicBezTo>
                    <a:pt x="1371064" y="1493305"/>
                    <a:pt x="1268754" y="1595615"/>
                    <a:pt x="1142549" y="1595615"/>
                  </a:cubicBezTo>
                  <a:lnTo>
                    <a:pt x="228515" y="1595615"/>
                  </a:lnTo>
                  <a:cubicBezTo>
                    <a:pt x="102310" y="1595615"/>
                    <a:pt x="0" y="1493305"/>
                    <a:pt x="0" y="1367100"/>
                  </a:cubicBezTo>
                  <a:lnTo>
                    <a:pt x="0" y="228515"/>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5510" tIns="135510" rIns="135510" bIns="135510" spcCol="1270" anchor="ctr"/>
            <a:lstStyle/>
            <a:p>
              <a:pPr algn="ctr" defTabSz="800100">
                <a:lnSpc>
                  <a:spcPct val="90000"/>
                </a:lnSpc>
                <a:spcAft>
                  <a:spcPct val="35000"/>
                </a:spcAft>
                <a:defRPr/>
              </a:pPr>
              <a:r>
                <a:rPr lang="sv-SE" b="1"/>
                <a:t>Rätt förvänt-ningar på inkörnings-tid och effekt</a:t>
              </a:r>
            </a:p>
          </p:txBody>
        </p:sp>
        <p:sp>
          <p:nvSpPr>
            <p:cNvPr id="18" name="Frihandsfigur 17"/>
            <p:cNvSpPr/>
            <p:nvPr/>
          </p:nvSpPr>
          <p:spPr bwMode="auto">
            <a:xfrm>
              <a:off x="3139257" y="2622803"/>
              <a:ext cx="1584000" cy="1925694"/>
            </a:xfrm>
            <a:custGeom>
              <a:avLst/>
              <a:gdLst>
                <a:gd name="connsiteX0" fmla="*/ 0 w 1371064"/>
                <a:gd name="connsiteY0" fmla="*/ 228515 h 1595615"/>
                <a:gd name="connsiteX1" fmla="*/ 228515 w 1371064"/>
                <a:gd name="connsiteY1" fmla="*/ 0 h 1595615"/>
                <a:gd name="connsiteX2" fmla="*/ 1142549 w 1371064"/>
                <a:gd name="connsiteY2" fmla="*/ 0 h 1595615"/>
                <a:gd name="connsiteX3" fmla="*/ 1371064 w 1371064"/>
                <a:gd name="connsiteY3" fmla="*/ 228515 h 1595615"/>
                <a:gd name="connsiteX4" fmla="*/ 1371064 w 1371064"/>
                <a:gd name="connsiteY4" fmla="*/ 1367100 h 1595615"/>
                <a:gd name="connsiteX5" fmla="*/ 1142549 w 1371064"/>
                <a:gd name="connsiteY5" fmla="*/ 1595615 h 1595615"/>
                <a:gd name="connsiteX6" fmla="*/ 228515 w 1371064"/>
                <a:gd name="connsiteY6" fmla="*/ 1595615 h 1595615"/>
                <a:gd name="connsiteX7" fmla="*/ 0 w 1371064"/>
                <a:gd name="connsiteY7" fmla="*/ 1367100 h 1595615"/>
                <a:gd name="connsiteX8" fmla="*/ 0 w 1371064"/>
                <a:gd name="connsiteY8" fmla="*/ 228515 h 159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064" h="1595615">
                  <a:moveTo>
                    <a:pt x="0" y="228515"/>
                  </a:moveTo>
                  <a:cubicBezTo>
                    <a:pt x="0" y="102310"/>
                    <a:pt x="102310" y="0"/>
                    <a:pt x="228515" y="0"/>
                  </a:cubicBezTo>
                  <a:lnTo>
                    <a:pt x="1142549" y="0"/>
                  </a:lnTo>
                  <a:cubicBezTo>
                    <a:pt x="1268754" y="0"/>
                    <a:pt x="1371064" y="102310"/>
                    <a:pt x="1371064" y="228515"/>
                  </a:cubicBezTo>
                  <a:lnTo>
                    <a:pt x="1371064" y="1367100"/>
                  </a:lnTo>
                  <a:cubicBezTo>
                    <a:pt x="1371064" y="1493305"/>
                    <a:pt x="1268754" y="1595615"/>
                    <a:pt x="1142549" y="1595615"/>
                  </a:cubicBezTo>
                  <a:lnTo>
                    <a:pt x="228515" y="1595615"/>
                  </a:lnTo>
                  <a:cubicBezTo>
                    <a:pt x="102310" y="1595615"/>
                    <a:pt x="0" y="1493305"/>
                    <a:pt x="0" y="1367100"/>
                  </a:cubicBezTo>
                  <a:lnTo>
                    <a:pt x="0" y="228515"/>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5510" tIns="135510" rIns="135510" bIns="135510" spcCol="1270" anchor="ctr"/>
            <a:lstStyle/>
            <a:p>
              <a:pPr algn="ctr" defTabSz="800100">
                <a:lnSpc>
                  <a:spcPct val="90000"/>
                </a:lnSpc>
                <a:spcAft>
                  <a:spcPct val="35000"/>
                </a:spcAft>
                <a:defRPr/>
              </a:pPr>
              <a:r>
                <a:rPr lang="sv-SE" b="1"/>
                <a:t>Omvärlds-bevakning </a:t>
              </a:r>
            </a:p>
          </p:txBody>
        </p:sp>
      </p:grpSp>
      <p:pic>
        <p:nvPicPr>
          <p:cNvPr id="17" name="Bildobjekt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87" y="2384897"/>
            <a:ext cx="1413066" cy="3563210"/>
          </a:xfrm>
          <a:prstGeom prst="rect">
            <a:avLst/>
          </a:prstGeom>
          <a:effectLst>
            <a:outerShdw blurRad="50800" dist="38100" dir="2700000" algn="tl" rotWithShape="0">
              <a:prstClr val="black">
                <a:alpha val="40000"/>
              </a:prstClr>
            </a:outerShdw>
          </a:effectLst>
        </p:spPr>
      </p:pic>
      <p:sp>
        <p:nvSpPr>
          <p:cNvPr id="21" name="Rektangel 20"/>
          <p:cNvSpPr/>
          <p:nvPr/>
        </p:nvSpPr>
        <p:spPr>
          <a:xfrm>
            <a:off x="1100775" y="1933967"/>
            <a:ext cx="2992661" cy="46147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sv-SE" b="1">
                <a:solidFill>
                  <a:schemeClr val="tx1"/>
                </a:solidFill>
              </a:rPr>
              <a:t>Några viktiga områden</a:t>
            </a:r>
          </a:p>
        </p:txBody>
      </p:sp>
    </p:spTree>
    <p:extLst>
      <p:ext uri="{BB962C8B-B14F-4D97-AF65-F5344CB8AC3E}">
        <p14:creationId xmlns:p14="http://schemas.microsoft.com/office/powerpoint/2010/main" val="293996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a:t>Den framtida utvecklingen och styrningen av systemet </a:t>
            </a:r>
            <a:br>
              <a:rPr lang="sv-SE" sz="2800"/>
            </a:br>
            <a:r>
              <a:rPr lang="sv-SE" sz="2800"/>
              <a:t>ska utgå från invånarnas och verksamheternas behov</a:t>
            </a:r>
          </a:p>
        </p:txBody>
      </p:sp>
      <p:sp>
        <p:nvSpPr>
          <p:cNvPr id="3" name="Platshållare för innehåll 2"/>
          <p:cNvSpPr>
            <a:spLocks noGrp="1"/>
          </p:cNvSpPr>
          <p:nvPr>
            <p:ph idx="1"/>
          </p:nvPr>
        </p:nvSpPr>
        <p:spPr>
          <a:xfrm>
            <a:off x="851389" y="1797977"/>
            <a:ext cx="5244611" cy="3647147"/>
          </a:xfrm>
        </p:spPr>
        <p:txBody>
          <a:bodyPr/>
          <a:lstStyle/>
          <a:p>
            <a:r>
              <a:rPr lang="sv-SE" altLang="sv-SE" sz="2400"/>
              <a:t>Medarbetare med olika kompetenser och från olika verksamheter ska samarbeta utifrån funktion och specialitet.</a:t>
            </a:r>
          </a:p>
          <a:p>
            <a:r>
              <a:rPr lang="sv-SE" sz="2400"/>
              <a:t>Patienter och invånare ska involveras.</a:t>
            </a:r>
          </a:p>
          <a:p>
            <a:r>
              <a:rPr lang="sv-SE" altLang="sv-SE" sz="2400"/>
              <a:t>Kontinuerligt se över och återspegla hälso- och sjukvårdens behov i det digitala systemet.</a:t>
            </a:r>
          </a:p>
          <a:p>
            <a:pPr marL="0" indent="0">
              <a:buNone/>
            </a:pPr>
            <a:endParaRPr lang="sv-SE" sz="2400"/>
          </a:p>
        </p:txBody>
      </p:sp>
      <p:sp>
        <p:nvSpPr>
          <p:cNvPr id="5" name="Bågformad 4"/>
          <p:cNvSpPr/>
          <p:nvPr/>
        </p:nvSpPr>
        <p:spPr>
          <a:xfrm>
            <a:off x="6839685" y="1503000"/>
            <a:ext cx="4528998" cy="4528998"/>
          </a:xfrm>
          <a:prstGeom prst="circularArrow">
            <a:avLst>
              <a:gd name="adj1" fmla="val 12500"/>
              <a:gd name="adj2" fmla="val 1561"/>
              <a:gd name="adj3" fmla="val 20457681"/>
              <a:gd name="adj4" fmla="val 10800000"/>
              <a:gd name="adj5" fmla="val 125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0" name="Bågformad 9"/>
          <p:cNvSpPr/>
          <p:nvPr/>
        </p:nvSpPr>
        <p:spPr>
          <a:xfrm>
            <a:off x="6614804" y="3486831"/>
            <a:ext cx="4528998" cy="4528998"/>
          </a:xfrm>
          <a:prstGeom prst="circularArrow">
            <a:avLst/>
          </a:prstGeom>
          <a:solidFill>
            <a:schemeClr val="accent1">
              <a:lumMod val="20000"/>
              <a:lumOff val="80000"/>
            </a:schemeClr>
          </a:solidFill>
          <a:ln>
            <a:noFill/>
          </a:ln>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1" name="V-form 10"/>
          <p:cNvSpPr/>
          <p:nvPr/>
        </p:nvSpPr>
        <p:spPr>
          <a:xfrm>
            <a:off x="5981407" y="2025165"/>
            <a:ext cx="2819350" cy="1162122"/>
          </a:xfrm>
          <a:prstGeom prst="chevron">
            <a:avLst>
              <a:gd name="adj" fmla="val 0"/>
            </a:avLst>
          </a:prstGeom>
          <a:solidFill>
            <a:schemeClr val="accent1"/>
          </a:solidFill>
          <a:ln w="28575">
            <a:noFill/>
          </a:ln>
          <a:effectLst>
            <a:outerShdw blurRad="50800" dist="38100" dir="2700000" algn="tl"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sv-SE" altLang="sv-SE" sz="2000" b="1">
                <a:solidFill>
                  <a:schemeClr val="bg1"/>
                </a:solidFill>
              </a:rPr>
              <a:t>Patientens och hälso- </a:t>
            </a:r>
            <a:br>
              <a:rPr lang="sv-SE" altLang="sv-SE" sz="2000" b="1">
                <a:solidFill>
                  <a:schemeClr val="bg1"/>
                </a:solidFill>
              </a:rPr>
            </a:br>
            <a:r>
              <a:rPr lang="sv-SE" altLang="sv-SE" sz="2000" b="1">
                <a:solidFill>
                  <a:schemeClr val="bg1"/>
                </a:solidFill>
              </a:rPr>
              <a:t>och sjukvårdens </a:t>
            </a:r>
            <a:br>
              <a:rPr lang="sv-SE" altLang="sv-SE" sz="2000" b="1">
                <a:solidFill>
                  <a:schemeClr val="bg1"/>
                </a:solidFill>
              </a:rPr>
            </a:br>
            <a:r>
              <a:rPr lang="sv-SE" altLang="sv-SE" sz="2000" b="1">
                <a:solidFill>
                  <a:schemeClr val="bg1"/>
                </a:solidFill>
              </a:rPr>
              <a:t>behov ändras</a:t>
            </a:r>
          </a:p>
        </p:txBody>
      </p:sp>
      <p:sp>
        <p:nvSpPr>
          <p:cNvPr id="20" name="V-form 19"/>
          <p:cNvSpPr/>
          <p:nvPr/>
        </p:nvSpPr>
        <p:spPr>
          <a:xfrm>
            <a:off x="9659035" y="3040489"/>
            <a:ext cx="1961072" cy="1162122"/>
          </a:xfrm>
          <a:prstGeom prst="chevron">
            <a:avLst>
              <a:gd name="adj" fmla="val 0"/>
            </a:avLst>
          </a:prstGeom>
          <a:solidFill>
            <a:schemeClr val="accent1"/>
          </a:solidFill>
          <a:ln w="28575">
            <a:noFill/>
          </a:ln>
          <a:effectLst>
            <a:outerShdw blurRad="50800" dist="38100" dir="2700000" algn="tl" rotWithShape="0">
              <a:prstClr val="black">
                <a:alpha val="40000"/>
              </a:prstClr>
            </a:outerShdw>
          </a:effectLst>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sv-SE" altLang="sv-SE" sz="2000" b="1">
                <a:solidFill>
                  <a:schemeClr val="bg1"/>
                </a:solidFill>
              </a:rPr>
              <a:t>Utveckling görs </a:t>
            </a:r>
            <a:br>
              <a:rPr lang="sv-SE" altLang="sv-SE" sz="2000" b="1">
                <a:solidFill>
                  <a:schemeClr val="bg1"/>
                </a:solidFill>
              </a:rPr>
            </a:br>
            <a:r>
              <a:rPr lang="sv-SE" altLang="sv-SE" sz="2000" b="1">
                <a:solidFill>
                  <a:schemeClr val="bg1"/>
                </a:solidFill>
              </a:rPr>
              <a:t>i systemet</a:t>
            </a:r>
          </a:p>
        </p:txBody>
      </p:sp>
      <p:sp>
        <p:nvSpPr>
          <p:cNvPr id="21" name="V-form 20"/>
          <p:cNvSpPr/>
          <p:nvPr/>
        </p:nvSpPr>
        <p:spPr>
          <a:xfrm>
            <a:off x="6625968" y="4564824"/>
            <a:ext cx="2616944" cy="1162122"/>
          </a:xfrm>
          <a:prstGeom prst="chevron">
            <a:avLst>
              <a:gd name="adj" fmla="val 0"/>
            </a:avLst>
          </a:prstGeom>
          <a:solidFill>
            <a:schemeClr val="accent1"/>
          </a:solidFill>
          <a:ln w="28575">
            <a:noFill/>
          </a:ln>
          <a:effectLst>
            <a:outerShdw blurRad="50800" dist="38100" dir="2700000" algn="tl"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r>
              <a:rPr lang="sv-SE" altLang="sv-SE" sz="2000" b="1">
                <a:solidFill>
                  <a:schemeClr val="bg1"/>
                </a:solidFill>
              </a:rPr>
              <a:t>Arbetssätten </a:t>
            </a:r>
            <a:br>
              <a:rPr lang="sv-SE" altLang="sv-SE" sz="2000" b="1">
                <a:solidFill>
                  <a:schemeClr val="bg1"/>
                </a:solidFill>
              </a:rPr>
            </a:br>
            <a:r>
              <a:rPr lang="sv-SE" altLang="sv-SE" sz="2000" b="1">
                <a:solidFill>
                  <a:schemeClr val="bg1"/>
                </a:solidFill>
              </a:rPr>
              <a:t>i hälso- och sjuk-vården förändras  </a:t>
            </a:r>
          </a:p>
        </p:txBody>
      </p:sp>
    </p:spTree>
    <p:extLst>
      <p:ext uri="{BB962C8B-B14F-4D97-AF65-F5344CB8AC3E}">
        <p14:creationId xmlns:p14="http://schemas.microsoft.com/office/powerpoint/2010/main" val="2925089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skärmbild, pixel&#10;&#10;Automatiskt genererad beskrivning">
            <a:extLst>
              <a:ext uri="{FF2B5EF4-FFF2-40B4-BE49-F238E27FC236}">
                <a16:creationId xmlns:a16="http://schemas.microsoft.com/office/drawing/2014/main" id="{2777582F-CEEA-AAC9-700E-E9F03291D9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647" r="6647"/>
          <a:stretch>
            <a:fillRect/>
          </a:stretch>
        </p:blipFill>
        <p:spPr/>
      </p:pic>
      <p:sp>
        <p:nvSpPr>
          <p:cNvPr id="3" name="Rubrik 2">
            <a:extLst>
              <a:ext uri="{FF2B5EF4-FFF2-40B4-BE49-F238E27FC236}">
                <a16:creationId xmlns:a16="http://schemas.microsoft.com/office/drawing/2014/main" id="{0BE88E52-6016-A764-3509-781201212C34}"/>
              </a:ext>
            </a:extLst>
          </p:cNvPr>
          <p:cNvSpPr>
            <a:spLocks noGrp="1"/>
          </p:cNvSpPr>
          <p:nvPr>
            <p:ph type="title"/>
          </p:nvPr>
        </p:nvSpPr>
        <p:spPr>
          <a:xfrm>
            <a:off x="609600" y="360000"/>
            <a:ext cx="8186782" cy="1143000"/>
          </a:xfrm>
        </p:spPr>
        <p:txBody>
          <a:bodyPr/>
          <a:lstStyle/>
          <a:p>
            <a:r>
              <a:rPr lang="sv-SE"/>
              <a:t>SDV 1.0 – det stora första klivet!</a:t>
            </a:r>
            <a:br>
              <a:rPr lang="sv-SE"/>
            </a:br>
            <a:endParaRPr lang="sv-SE"/>
          </a:p>
        </p:txBody>
      </p:sp>
      <p:sp>
        <p:nvSpPr>
          <p:cNvPr id="4" name="Platshållare för sidfot 3">
            <a:extLst>
              <a:ext uri="{FF2B5EF4-FFF2-40B4-BE49-F238E27FC236}">
                <a16:creationId xmlns:a16="http://schemas.microsoft.com/office/drawing/2014/main" id="{7648BDA9-C390-7498-76B8-BA459A68E97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Public Sans"/>
                <a:ea typeface="+mn-ea"/>
                <a:cs typeface="+mn-cs"/>
              </a:rPr>
              <a:t> </a:t>
            </a:r>
          </a:p>
        </p:txBody>
      </p:sp>
      <p:sp>
        <p:nvSpPr>
          <p:cNvPr id="11" name="Frihandsfigur: Form 10">
            <a:extLst>
              <a:ext uri="{FF2B5EF4-FFF2-40B4-BE49-F238E27FC236}">
                <a16:creationId xmlns:a16="http://schemas.microsoft.com/office/drawing/2014/main" id="{E5165D34-BF09-3A9B-AB2E-47E256595D1F}"/>
              </a:ext>
            </a:extLst>
          </p:cNvPr>
          <p:cNvSpPr/>
          <p:nvPr/>
        </p:nvSpPr>
        <p:spPr>
          <a:xfrm rot="617411">
            <a:off x="8862206" y="3949364"/>
            <a:ext cx="1294082" cy="1294082"/>
          </a:xfrm>
          <a:custGeom>
            <a:avLst/>
            <a:gdLst>
              <a:gd name="connsiteX0" fmla="*/ 511770 w 1294082"/>
              <a:gd name="connsiteY0" fmla="*/ 0 h 1294082"/>
              <a:gd name="connsiteX1" fmla="*/ 511770 w 1294082"/>
              <a:gd name="connsiteY1" fmla="*/ 276110 h 1294082"/>
              <a:gd name="connsiteX2" fmla="*/ 822763 w 1294082"/>
              <a:gd name="connsiteY2" fmla="*/ 276110 h 1294082"/>
              <a:gd name="connsiteX3" fmla="*/ 0 w 1294082"/>
              <a:gd name="connsiteY3" fmla="*/ 1098827 h 1294082"/>
              <a:gd name="connsiteX4" fmla="*/ 195210 w 1294082"/>
              <a:gd name="connsiteY4" fmla="*/ 1294083 h 1294082"/>
              <a:gd name="connsiteX5" fmla="*/ 1017973 w 1294082"/>
              <a:gd name="connsiteY5" fmla="*/ 471320 h 1294082"/>
              <a:gd name="connsiteX6" fmla="*/ 1017973 w 1294082"/>
              <a:gd name="connsiteY6" fmla="*/ 782312 h 1294082"/>
              <a:gd name="connsiteX7" fmla="*/ 1294083 w 1294082"/>
              <a:gd name="connsiteY7" fmla="*/ 782312 h 1294082"/>
              <a:gd name="connsiteX8" fmla="*/ 1294083 w 1294082"/>
              <a:gd name="connsiteY8" fmla="*/ 0 h 1294082"/>
              <a:gd name="connsiteX9" fmla="*/ 511770 w 1294082"/>
              <a:gd name="connsiteY9" fmla="*/ 0 h 129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4082" h="1294082">
                <a:moveTo>
                  <a:pt x="511770" y="0"/>
                </a:moveTo>
                <a:lnTo>
                  <a:pt x="511770" y="276110"/>
                </a:lnTo>
                <a:lnTo>
                  <a:pt x="822763" y="276110"/>
                </a:lnTo>
                <a:lnTo>
                  <a:pt x="0" y="1098827"/>
                </a:lnTo>
                <a:lnTo>
                  <a:pt x="195210" y="1294083"/>
                </a:lnTo>
                <a:lnTo>
                  <a:pt x="1017973" y="471320"/>
                </a:lnTo>
                <a:lnTo>
                  <a:pt x="1017973" y="782312"/>
                </a:lnTo>
                <a:lnTo>
                  <a:pt x="1294083" y="782312"/>
                </a:lnTo>
                <a:lnTo>
                  <a:pt x="1294083" y="0"/>
                </a:lnTo>
                <a:lnTo>
                  <a:pt x="511770" y="0"/>
                </a:lnTo>
                <a:close/>
              </a:path>
            </a:pathLst>
          </a:custGeom>
          <a:solidFill>
            <a:schemeClr val="accent1"/>
          </a:solidFill>
          <a:ln w="4593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Public Sans"/>
              <a:ea typeface="+mn-ea"/>
              <a:cs typeface="+mn-cs"/>
            </a:endParaRPr>
          </a:p>
        </p:txBody>
      </p:sp>
      <p:grpSp>
        <p:nvGrpSpPr>
          <p:cNvPr id="92" name="Grupp 91">
            <a:extLst>
              <a:ext uri="{FF2B5EF4-FFF2-40B4-BE49-F238E27FC236}">
                <a16:creationId xmlns:a16="http://schemas.microsoft.com/office/drawing/2014/main" id="{AAD4B9A6-948C-5A36-6031-CB6B7AC8BBE6}"/>
              </a:ext>
            </a:extLst>
          </p:cNvPr>
          <p:cNvGrpSpPr/>
          <p:nvPr/>
        </p:nvGrpSpPr>
        <p:grpSpPr>
          <a:xfrm>
            <a:off x="4873732" y="2754"/>
            <a:ext cx="8751575" cy="5195376"/>
            <a:chOff x="4875525" y="-32960"/>
            <a:chExt cx="7912405" cy="5228336"/>
          </a:xfrm>
          <a:solidFill>
            <a:schemeClr val="accent1"/>
          </a:solidFill>
        </p:grpSpPr>
        <p:grpSp>
          <p:nvGrpSpPr>
            <p:cNvPr id="85" name="Grupp 84">
              <a:extLst>
                <a:ext uri="{FF2B5EF4-FFF2-40B4-BE49-F238E27FC236}">
                  <a16:creationId xmlns:a16="http://schemas.microsoft.com/office/drawing/2014/main" id="{680175FC-A424-1306-11CD-874574E57020}"/>
                </a:ext>
              </a:extLst>
            </p:cNvPr>
            <p:cNvGrpSpPr/>
            <p:nvPr/>
          </p:nvGrpSpPr>
          <p:grpSpPr>
            <a:xfrm>
              <a:off x="10016268" y="-32960"/>
              <a:ext cx="2771662" cy="1495494"/>
              <a:chOff x="2609412" y="3309203"/>
              <a:chExt cx="2771662" cy="1495494"/>
            </a:xfrm>
            <a:grpFill/>
          </p:grpSpPr>
          <p:sp>
            <p:nvSpPr>
              <p:cNvPr id="86" name="Rektangel: rundade hörn 85">
                <a:extLst>
                  <a:ext uri="{FF2B5EF4-FFF2-40B4-BE49-F238E27FC236}">
                    <a16:creationId xmlns:a16="http://schemas.microsoft.com/office/drawing/2014/main" id="{B125379A-E139-F804-E92A-F1998986F607}"/>
                  </a:ext>
                </a:extLst>
              </p:cNvPr>
              <p:cNvSpPr/>
              <p:nvPr/>
            </p:nvSpPr>
            <p:spPr>
              <a:xfrm>
                <a:off x="3701131" y="3309203"/>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7" name="Rektangel: rundade hörn 86">
                <a:extLst>
                  <a:ext uri="{FF2B5EF4-FFF2-40B4-BE49-F238E27FC236}">
                    <a16:creationId xmlns:a16="http://schemas.microsoft.com/office/drawing/2014/main" id="{CAA924EF-7CCA-2AB7-8B6F-81173F58D869}"/>
                  </a:ext>
                </a:extLst>
              </p:cNvPr>
              <p:cNvSpPr/>
              <p:nvPr/>
            </p:nvSpPr>
            <p:spPr>
              <a:xfrm>
                <a:off x="3489622" y="3474354"/>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8" name="Rektangel: rundade hörn 87">
                <a:extLst>
                  <a:ext uri="{FF2B5EF4-FFF2-40B4-BE49-F238E27FC236}">
                    <a16:creationId xmlns:a16="http://schemas.microsoft.com/office/drawing/2014/main" id="{4F1CC9E6-439E-F545-D1EA-D5D5BF8C3FCD}"/>
                  </a:ext>
                </a:extLst>
              </p:cNvPr>
              <p:cNvSpPr/>
              <p:nvPr/>
            </p:nvSpPr>
            <p:spPr>
              <a:xfrm>
                <a:off x="3242931" y="363950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9" name="Rektangel: rundade hörn 88">
                <a:extLst>
                  <a:ext uri="{FF2B5EF4-FFF2-40B4-BE49-F238E27FC236}">
                    <a16:creationId xmlns:a16="http://schemas.microsoft.com/office/drawing/2014/main" id="{82D8B4F0-5739-54F1-04E1-6F9BF7A09D3A}"/>
                  </a:ext>
                </a:extLst>
              </p:cNvPr>
              <p:cNvSpPr/>
              <p:nvPr/>
            </p:nvSpPr>
            <p:spPr>
              <a:xfrm>
                <a:off x="3005063" y="3789188"/>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90" name="Rektangel: rundade hörn 89">
                <a:extLst>
                  <a:ext uri="{FF2B5EF4-FFF2-40B4-BE49-F238E27FC236}">
                    <a16:creationId xmlns:a16="http://schemas.microsoft.com/office/drawing/2014/main" id="{B09C8DB3-79F5-B026-07B0-78ADF0517834}"/>
                  </a:ext>
                </a:extLst>
              </p:cNvPr>
              <p:cNvSpPr/>
              <p:nvPr/>
            </p:nvSpPr>
            <p:spPr>
              <a:xfrm>
                <a:off x="2793274" y="393994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91" name="Rektangel: rundade hörn 90">
                <a:extLst>
                  <a:ext uri="{FF2B5EF4-FFF2-40B4-BE49-F238E27FC236}">
                    <a16:creationId xmlns:a16="http://schemas.microsoft.com/office/drawing/2014/main" id="{50BBC708-0344-50B3-FDC1-755A9333418A}"/>
                  </a:ext>
                </a:extLst>
              </p:cNvPr>
              <p:cNvSpPr/>
              <p:nvPr/>
            </p:nvSpPr>
            <p:spPr>
              <a:xfrm>
                <a:off x="2609412" y="4110346"/>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grpSp>
          <p:nvGrpSpPr>
            <p:cNvPr id="78" name="Grupp 77">
              <a:extLst>
                <a:ext uri="{FF2B5EF4-FFF2-40B4-BE49-F238E27FC236}">
                  <a16:creationId xmlns:a16="http://schemas.microsoft.com/office/drawing/2014/main" id="{0D3317FE-BB81-DAE8-3641-19F632D7DF3B}"/>
                </a:ext>
              </a:extLst>
            </p:cNvPr>
            <p:cNvGrpSpPr/>
            <p:nvPr/>
          </p:nvGrpSpPr>
          <p:grpSpPr>
            <a:xfrm>
              <a:off x="8916493" y="768321"/>
              <a:ext cx="2771662" cy="1495494"/>
              <a:chOff x="2609412" y="3309203"/>
              <a:chExt cx="2771662" cy="1495494"/>
            </a:xfrm>
            <a:grpFill/>
          </p:grpSpPr>
          <p:sp>
            <p:nvSpPr>
              <p:cNvPr id="79" name="Rektangel: rundade hörn 78">
                <a:extLst>
                  <a:ext uri="{FF2B5EF4-FFF2-40B4-BE49-F238E27FC236}">
                    <a16:creationId xmlns:a16="http://schemas.microsoft.com/office/drawing/2014/main" id="{705CD53D-2045-C21F-6D1F-2B68E7CDFED9}"/>
                  </a:ext>
                </a:extLst>
              </p:cNvPr>
              <p:cNvSpPr/>
              <p:nvPr/>
            </p:nvSpPr>
            <p:spPr>
              <a:xfrm>
                <a:off x="3701131" y="3309203"/>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0" name="Rektangel: rundade hörn 79">
                <a:extLst>
                  <a:ext uri="{FF2B5EF4-FFF2-40B4-BE49-F238E27FC236}">
                    <a16:creationId xmlns:a16="http://schemas.microsoft.com/office/drawing/2014/main" id="{712CC0DA-DC1A-F7CF-3DA3-7B58ECD5AE00}"/>
                  </a:ext>
                </a:extLst>
              </p:cNvPr>
              <p:cNvSpPr/>
              <p:nvPr/>
            </p:nvSpPr>
            <p:spPr>
              <a:xfrm>
                <a:off x="3489622" y="3474354"/>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1" name="Rektangel: rundade hörn 80">
                <a:extLst>
                  <a:ext uri="{FF2B5EF4-FFF2-40B4-BE49-F238E27FC236}">
                    <a16:creationId xmlns:a16="http://schemas.microsoft.com/office/drawing/2014/main" id="{FAB2FA4C-E214-9E60-6044-BD7A7BE7FF1B}"/>
                  </a:ext>
                </a:extLst>
              </p:cNvPr>
              <p:cNvSpPr/>
              <p:nvPr/>
            </p:nvSpPr>
            <p:spPr>
              <a:xfrm>
                <a:off x="3242931" y="363950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2" name="Rektangel: rundade hörn 81">
                <a:extLst>
                  <a:ext uri="{FF2B5EF4-FFF2-40B4-BE49-F238E27FC236}">
                    <a16:creationId xmlns:a16="http://schemas.microsoft.com/office/drawing/2014/main" id="{7DA77AB9-189C-16D7-0B55-D0653DAE49CD}"/>
                  </a:ext>
                </a:extLst>
              </p:cNvPr>
              <p:cNvSpPr/>
              <p:nvPr/>
            </p:nvSpPr>
            <p:spPr>
              <a:xfrm>
                <a:off x="3005063" y="3789188"/>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3" name="Rektangel: rundade hörn 82">
                <a:extLst>
                  <a:ext uri="{FF2B5EF4-FFF2-40B4-BE49-F238E27FC236}">
                    <a16:creationId xmlns:a16="http://schemas.microsoft.com/office/drawing/2014/main" id="{78F8BFBD-0589-A1CF-2E6B-F06DFDD00982}"/>
                  </a:ext>
                </a:extLst>
              </p:cNvPr>
              <p:cNvSpPr/>
              <p:nvPr/>
            </p:nvSpPr>
            <p:spPr>
              <a:xfrm>
                <a:off x="2793274" y="393994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4" name="Rektangel: rundade hörn 83">
                <a:extLst>
                  <a:ext uri="{FF2B5EF4-FFF2-40B4-BE49-F238E27FC236}">
                    <a16:creationId xmlns:a16="http://schemas.microsoft.com/office/drawing/2014/main" id="{FDDDE380-ED31-A7F7-4952-CD2A2B764F68}"/>
                  </a:ext>
                </a:extLst>
              </p:cNvPr>
              <p:cNvSpPr/>
              <p:nvPr/>
            </p:nvSpPr>
            <p:spPr>
              <a:xfrm>
                <a:off x="2609412" y="4110346"/>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grpSp>
          <p:nvGrpSpPr>
            <p:cNvPr id="35" name="Grupp 34">
              <a:extLst>
                <a:ext uri="{FF2B5EF4-FFF2-40B4-BE49-F238E27FC236}">
                  <a16:creationId xmlns:a16="http://schemas.microsoft.com/office/drawing/2014/main" id="{28539A6B-EFA6-2727-0BB8-C9C413B1ED12}"/>
                </a:ext>
              </a:extLst>
            </p:cNvPr>
            <p:cNvGrpSpPr/>
            <p:nvPr/>
          </p:nvGrpSpPr>
          <p:grpSpPr>
            <a:xfrm>
              <a:off x="7535943" y="1751489"/>
              <a:ext cx="2804968" cy="1480693"/>
              <a:chOff x="2576106" y="3309203"/>
              <a:chExt cx="2804968" cy="1480693"/>
            </a:xfrm>
            <a:grpFill/>
          </p:grpSpPr>
          <p:sp>
            <p:nvSpPr>
              <p:cNvPr id="36" name="Rektangel: rundade hörn 35">
                <a:extLst>
                  <a:ext uri="{FF2B5EF4-FFF2-40B4-BE49-F238E27FC236}">
                    <a16:creationId xmlns:a16="http://schemas.microsoft.com/office/drawing/2014/main" id="{161E8AC5-C944-C50B-A840-3CB3DAA7825B}"/>
                  </a:ext>
                </a:extLst>
              </p:cNvPr>
              <p:cNvSpPr/>
              <p:nvPr/>
            </p:nvSpPr>
            <p:spPr>
              <a:xfrm>
                <a:off x="3701131" y="3309203"/>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37" name="Rektangel: rundade hörn 36">
                <a:extLst>
                  <a:ext uri="{FF2B5EF4-FFF2-40B4-BE49-F238E27FC236}">
                    <a16:creationId xmlns:a16="http://schemas.microsoft.com/office/drawing/2014/main" id="{056A3A09-8661-B856-57D7-A2FBE6E7179D}"/>
                  </a:ext>
                </a:extLst>
              </p:cNvPr>
              <p:cNvSpPr/>
              <p:nvPr/>
            </p:nvSpPr>
            <p:spPr>
              <a:xfrm>
                <a:off x="3489622" y="3474354"/>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38" name="Rektangel: rundade hörn 37">
                <a:extLst>
                  <a:ext uri="{FF2B5EF4-FFF2-40B4-BE49-F238E27FC236}">
                    <a16:creationId xmlns:a16="http://schemas.microsoft.com/office/drawing/2014/main" id="{FB490442-5EA9-9939-A055-79333CFDD8A6}"/>
                  </a:ext>
                </a:extLst>
              </p:cNvPr>
              <p:cNvSpPr/>
              <p:nvPr/>
            </p:nvSpPr>
            <p:spPr>
              <a:xfrm>
                <a:off x="3242931" y="363950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39" name="Rektangel: rundade hörn 38">
                <a:extLst>
                  <a:ext uri="{FF2B5EF4-FFF2-40B4-BE49-F238E27FC236}">
                    <a16:creationId xmlns:a16="http://schemas.microsoft.com/office/drawing/2014/main" id="{821F105B-F4DD-CE2E-8BE2-99E03DE9DFC4}"/>
                  </a:ext>
                </a:extLst>
              </p:cNvPr>
              <p:cNvSpPr/>
              <p:nvPr/>
            </p:nvSpPr>
            <p:spPr>
              <a:xfrm>
                <a:off x="3005063" y="3789188"/>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0" name="Rektangel: rundade hörn 39">
                <a:extLst>
                  <a:ext uri="{FF2B5EF4-FFF2-40B4-BE49-F238E27FC236}">
                    <a16:creationId xmlns:a16="http://schemas.microsoft.com/office/drawing/2014/main" id="{73B14797-A348-C43C-30F7-407E8C91EFBB}"/>
                  </a:ext>
                </a:extLst>
              </p:cNvPr>
              <p:cNvSpPr/>
              <p:nvPr/>
            </p:nvSpPr>
            <p:spPr>
              <a:xfrm>
                <a:off x="2793274" y="393994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1" name="Rektangel: rundade hörn 40">
                <a:extLst>
                  <a:ext uri="{FF2B5EF4-FFF2-40B4-BE49-F238E27FC236}">
                    <a16:creationId xmlns:a16="http://schemas.microsoft.com/office/drawing/2014/main" id="{44EE5F0A-37A2-77B6-38E9-C936BB707127}"/>
                  </a:ext>
                </a:extLst>
              </p:cNvPr>
              <p:cNvSpPr/>
              <p:nvPr/>
            </p:nvSpPr>
            <p:spPr>
              <a:xfrm>
                <a:off x="2576106" y="409554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grpSp>
          <p:nvGrpSpPr>
            <p:cNvPr id="43" name="Grupp 42">
              <a:extLst>
                <a:ext uri="{FF2B5EF4-FFF2-40B4-BE49-F238E27FC236}">
                  <a16:creationId xmlns:a16="http://schemas.microsoft.com/office/drawing/2014/main" id="{E51E0679-16B5-A1C1-7ABD-B4CBBDF4485F}"/>
                </a:ext>
              </a:extLst>
            </p:cNvPr>
            <p:cNvGrpSpPr/>
            <p:nvPr/>
          </p:nvGrpSpPr>
          <p:grpSpPr>
            <a:xfrm>
              <a:off x="6171909" y="2752411"/>
              <a:ext cx="2810818" cy="1495289"/>
              <a:chOff x="2570256" y="3309203"/>
              <a:chExt cx="2810818" cy="1495289"/>
            </a:xfrm>
            <a:grpFill/>
          </p:grpSpPr>
          <p:sp>
            <p:nvSpPr>
              <p:cNvPr id="44" name="Rektangel: rundade hörn 43">
                <a:extLst>
                  <a:ext uri="{FF2B5EF4-FFF2-40B4-BE49-F238E27FC236}">
                    <a16:creationId xmlns:a16="http://schemas.microsoft.com/office/drawing/2014/main" id="{1A97F61C-DE0A-16C8-3406-968D65AA5D09}"/>
                  </a:ext>
                </a:extLst>
              </p:cNvPr>
              <p:cNvSpPr/>
              <p:nvPr/>
            </p:nvSpPr>
            <p:spPr>
              <a:xfrm>
                <a:off x="3701131" y="3309203"/>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5" name="Rektangel: rundade hörn 44">
                <a:extLst>
                  <a:ext uri="{FF2B5EF4-FFF2-40B4-BE49-F238E27FC236}">
                    <a16:creationId xmlns:a16="http://schemas.microsoft.com/office/drawing/2014/main" id="{A74DD304-435A-A57D-607B-EADC737BB313}"/>
                  </a:ext>
                </a:extLst>
              </p:cNvPr>
              <p:cNvSpPr/>
              <p:nvPr/>
            </p:nvSpPr>
            <p:spPr>
              <a:xfrm>
                <a:off x="3489622" y="3474354"/>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6" name="Rektangel: rundade hörn 45">
                <a:extLst>
                  <a:ext uri="{FF2B5EF4-FFF2-40B4-BE49-F238E27FC236}">
                    <a16:creationId xmlns:a16="http://schemas.microsoft.com/office/drawing/2014/main" id="{DACC2D37-F2FB-DF81-2206-8ED3B5C602ED}"/>
                  </a:ext>
                </a:extLst>
              </p:cNvPr>
              <p:cNvSpPr/>
              <p:nvPr/>
            </p:nvSpPr>
            <p:spPr>
              <a:xfrm>
                <a:off x="3242931" y="363950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7" name="Rektangel: rundade hörn 46">
                <a:extLst>
                  <a:ext uri="{FF2B5EF4-FFF2-40B4-BE49-F238E27FC236}">
                    <a16:creationId xmlns:a16="http://schemas.microsoft.com/office/drawing/2014/main" id="{53F969AA-7F55-B7F2-8A74-1B7CE01CAF4E}"/>
                  </a:ext>
                </a:extLst>
              </p:cNvPr>
              <p:cNvSpPr/>
              <p:nvPr/>
            </p:nvSpPr>
            <p:spPr>
              <a:xfrm>
                <a:off x="3005063" y="3789188"/>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8" name="Rektangel: rundade hörn 47">
                <a:extLst>
                  <a:ext uri="{FF2B5EF4-FFF2-40B4-BE49-F238E27FC236}">
                    <a16:creationId xmlns:a16="http://schemas.microsoft.com/office/drawing/2014/main" id="{406DB95A-5FFF-E9CC-3D52-3DD44F3AFCF8}"/>
                  </a:ext>
                </a:extLst>
              </p:cNvPr>
              <p:cNvSpPr/>
              <p:nvPr/>
            </p:nvSpPr>
            <p:spPr>
              <a:xfrm>
                <a:off x="2793274" y="393994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49" name="Rektangel: rundade hörn 48">
                <a:extLst>
                  <a:ext uri="{FF2B5EF4-FFF2-40B4-BE49-F238E27FC236}">
                    <a16:creationId xmlns:a16="http://schemas.microsoft.com/office/drawing/2014/main" id="{DFF9BB6F-A2E8-5AFA-8625-1C1C83827633}"/>
                  </a:ext>
                </a:extLst>
              </p:cNvPr>
              <p:cNvSpPr/>
              <p:nvPr/>
            </p:nvSpPr>
            <p:spPr>
              <a:xfrm>
                <a:off x="2570256" y="4110141"/>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grpSp>
          <p:nvGrpSpPr>
            <p:cNvPr id="50" name="Grupp 49">
              <a:extLst>
                <a:ext uri="{FF2B5EF4-FFF2-40B4-BE49-F238E27FC236}">
                  <a16:creationId xmlns:a16="http://schemas.microsoft.com/office/drawing/2014/main" id="{2BF85FFB-AD4B-0FBC-E456-D366EF1F7F52}"/>
                </a:ext>
              </a:extLst>
            </p:cNvPr>
            <p:cNvGrpSpPr/>
            <p:nvPr/>
          </p:nvGrpSpPr>
          <p:grpSpPr>
            <a:xfrm>
              <a:off x="4875525" y="3699882"/>
              <a:ext cx="2771662" cy="1495494"/>
              <a:chOff x="2609412" y="3309203"/>
              <a:chExt cx="2771662" cy="1495494"/>
            </a:xfrm>
            <a:grpFill/>
          </p:grpSpPr>
          <p:sp>
            <p:nvSpPr>
              <p:cNvPr id="51" name="Rektangel: rundade hörn 50">
                <a:extLst>
                  <a:ext uri="{FF2B5EF4-FFF2-40B4-BE49-F238E27FC236}">
                    <a16:creationId xmlns:a16="http://schemas.microsoft.com/office/drawing/2014/main" id="{95251AA8-616C-77D3-FDC1-B0AB4A72C292}"/>
                  </a:ext>
                </a:extLst>
              </p:cNvPr>
              <p:cNvSpPr/>
              <p:nvPr/>
            </p:nvSpPr>
            <p:spPr>
              <a:xfrm>
                <a:off x="3701131" y="3309203"/>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52" name="Rektangel: rundade hörn 51">
                <a:extLst>
                  <a:ext uri="{FF2B5EF4-FFF2-40B4-BE49-F238E27FC236}">
                    <a16:creationId xmlns:a16="http://schemas.microsoft.com/office/drawing/2014/main" id="{D739837A-6FEF-D1D0-E33E-7BBBC3BB4295}"/>
                  </a:ext>
                </a:extLst>
              </p:cNvPr>
              <p:cNvSpPr/>
              <p:nvPr/>
            </p:nvSpPr>
            <p:spPr>
              <a:xfrm>
                <a:off x="3489622" y="3474354"/>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53" name="Rektangel: rundade hörn 52">
                <a:extLst>
                  <a:ext uri="{FF2B5EF4-FFF2-40B4-BE49-F238E27FC236}">
                    <a16:creationId xmlns:a16="http://schemas.microsoft.com/office/drawing/2014/main" id="{43E81F69-3411-C7CE-B0EA-37EBCBDCA94D}"/>
                  </a:ext>
                </a:extLst>
              </p:cNvPr>
              <p:cNvSpPr/>
              <p:nvPr/>
            </p:nvSpPr>
            <p:spPr>
              <a:xfrm>
                <a:off x="3242931" y="363950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54" name="Rektangel: rundade hörn 53">
                <a:extLst>
                  <a:ext uri="{FF2B5EF4-FFF2-40B4-BE49-F238E27FC236}">
                    <a16:creationId xmlns:a16="http://schemas.microsoft.com/office/drawing/2014/main" id="{87B11F99-FFA6-BBFA-E0CF-0CED0C16063C}"/>
                  </a:ext>
                </a:extLst>
              </p:cNvPr>
              <p:cNvSpPr/>
              <p:nvPr/>
            </p:nvSpPr>
            <p:spPr>
              <a:xfrm>
                <a:off x="3005063" y="3789188"/>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55" name="Rektangel: rundade hörn 54">
                <a:extLst>
                  <a:ext uri="{FF2B5EF4-FFF2-40B4-BE49-F238E27FC236}">
                    <a16:creationId xmlns:a16="http://schemas.microsoft.com/office/drawing/2014/main" id="{25981815-EDB6-5301-E930-7246C93D20A6}"/>
                  </a:ext>
                </a:extLst>
              </p:cNvPr>
              <p:cNvSpPr/>
              <p:nvPr/>
            </p:nvSpPr>
            <p:spPr>
              <a:xfrm>
                <a:off x="2793274" y="3939945"/>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56" name="Rektangel: rundade hörn 55">
                <a:extLst>
                  <a:ext uri="{FF2B5EF4-FFF2-40B4-BE49-F238E27FC236}">
                    <a16:creationId xmlns:a16="http://schemas.microsoft.com/office/drawing/2014/main" id="{CE94CB69-41E7-29F8-077A-AC9748E61F5B}"/>
                  </a:ext>
                </a:extLst>
              </p:cNvPr>
              <p:cNvSpPr/>
              <p:nvPr/>
            </p:nvSpPr>
            <p:spPr>
              <a:xfrm>
                <a:off x="2609412" y="4110346"/>
                <a:ext cx="1679943" cy="694351"/>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grpSp>
      <p:grpSp>
        <p:nvGrpSpPr>
          <p:cNvPr id="27" name="Grupp 26">
            <a:extLst>
              <a:ext uri="{FF2B5EF4-FFF2-40B4-BE49-F238E27FC236}">
                <a16:creationId xmlns:a16="http://schemas.microsoft.com/office/drawing/2014/main" id="{2C227AF7-3AB6-82D1-62F1-49F8E5E22BDD}"/>
              </a:ext>
            </a:extLst>
          </p:cNvPr>
          <p:cNvGrpSpPr/>
          <p:nvPr/>
        </p:nvGrpSpPr>
        <p:grpSpPr>
          <a:xfrm>
            <a:off x="3204675" y="4634415"/>
            <a:ext cx="3389810" cy="1575269"/>
            <a:chOff x="2568615" y="3295012"/>
            <a:chExt cx="2777592" cy="1536777"/>
          </a:xfrm>
        </p:grpSpPr>
        <p:sp>
          <p:nvSpPr>
            <p:cNvPr id="21" name="Rektangel: rundade hörn 20">
              <a:extLst>
                <a:ext uri="{FF2B5EF4-FFF2-40B4-BE49-F238E27FC236}">
                  <a16:creationId xmlns:a16="http://schemas.microsoft.com/office/drawing/2014/main" id="{2F6A2DCC-1E7E-4B2A-B9C5-E8AA744814B1}"/>
                </a:ext>
              </a:extLst>
            </p:cNvPr>
            <p:cNvSpPr/>
            <p:nvPr/>
          </p:nvSpPr>
          <p:spPr>
            <a:xfrm>
              <a:off x="3666264" y="3295012"/>
              <a:ext cx="1679943" cy="694351"/>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22" name="Rektangel: rundade hörn 21">
              <a:extLst>
                <a:ext uri="{FF2B5EF4-FFF2-40B4-BE49-F238E27FC236}">
                  <a16:creationId xmlns:a16="http://schemas.microsoft.com/office/drawing/2014/main" id="{D4815068-E1BF-B76F-E46E-1F42D6AE4034}"/>
                </a:ext>
              </a:extLst>
            </p:cNvPr>
            <p:cNvSpPr/>
            <p:nvPr/>
          </p:nvSpPr>
          <p:spPr>
            <a:xfrm>
              <a:off x="3454836" y="3466470"/>
              <a:ext cx="1679943" cy="694351"/>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23" name="Rektangel: rundade hörn 22">
              <a:extLst>
                <a:ext uri="{FF2B5EF4-FFF2-40B4-BE49-F238E27FC236}">
                  <a16:creationId xmlns:a16="http://schemas.microsoft.com/office/drawing/2014/main" id="{1A4BC1FB-D477-E5B9-3380-5073D0585AF1}"/>
                </a:ext>
              </a:extLst>
            </p:cNvPr>
            <p:cNvSpPr/>
            <p:nvPr/>
          </p:nvSpPr>
          <p:spPr>
            <a:xfrm>
              <a:off x="3242931" y="3639505"/>
              <a:ext cx="1679943" cy="694351"/>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24" name="Rektangel: rundade hörn 23">
              <a:extLst>
                <a:ext uri="{FF2B5EF4-FFF2-40B4-BE49-F238E27FC236}">
                  <a16:creationId xmlns:a16="http://schemas.microsoft.com/office/drawing/2014/main" id="{E8B2BDAD-DADD-AB1F-246D-366C7E1EC279}"/>
                </a:ext>
              </a:extLst>
            </p:cNvPr>
            <p:cNvSpPr/>
            <p:nvPr/>
          </p:nvSpPr>
          <p:spPr>
            <a:xfrm>
              <a:off x="3005063" y="3789188"/>
              <a:ext cx="1679943" cy="694351"/>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25" name="Rektangel: rundade hörn 24">
              <a:extLst>
                <a:ext uri="{FF2B5EF4-FFF2-40B4-BE49-F238E27FC236}">
                  <a16:creationId xmlns:a16="http://schemas.microsoft.com/office/drawing/2014/main" id="{DB1447B0-0BAD-23ED-59A9-E841F38AF11F}"/>
                </a:ext>
              </a:extLst>
            </p:cNvPr>
            <p:cNvSpPr/>
            <p:nvPr/>
          </p:nvSpPr>
          <p:spPr>
            <a:xfrm>
              <a:off x="2793274" y="3939945"/>
              <a:ext cx="1679943" cy="694351"/>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26" name="Rektangel: rundade hörn 25">
              <a:extLst>
                <a:ext uri="{FF2B5EF4-FFF2-40B4-BE49-F238E27FC236}">
                  <a16:creationId xmlns:a16="http://schemas.microsoft.com/office/drawing/2014/main" id="{E6D6FAF8-E74A-0444-2142-1CDDC653EFD9}"/>
                </a:ext>
              </a:extLst>
            </p:cNvPr>
            <p:cNvSpPr/>
            <p:nvPr/>
          </p:nvSpPr>
          <p:spPr>
            <a:xfrm>
              <a:off x="2568615" y="4137438"/>
              <a:ext cx="1679943" cy="694351"/>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sp>
        <p:nvSpPr>
          <p:cNvPr id="10" name="Rektangel: rundade hörn 9">
            <a:extLst>
              <a:ext uri="{FF2B5EF4-FFF2-40B4-BE49-F238E27FC236}">
                <a16:creationId xmlns:a16="http://schemas.microsoft.com/office/drawing/2014/main" id="{831531AA-362B-D056-A672-F1E7000EA9D3}"/>
              </a:ext>
            </a:extLst>
          </p:cNvPr>
          <p:cNvSpPr/>
          <p:nvPr/>
        </p:nvSpPr>
        <p:spPr>
          <a:xfrm>
            <a:off x="2818630" y="5694029"/>
            <a:ext cx="2117042" cy="89037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Public Sans"/>
                <a:ea typeface="+mn-ea"/>
                <a:cs typeface="+mn-cs"/>
              </a:rPr>
              <a:t>Mars 2025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Public Sans"/>
                <a:ea typeface="+mn-ea"/>
                <a:cs typeface="+mn-cs"/>
              </a:rPr>
              <a:t>SDV 1.0</a:t>
            </a:r>
          </a:p>
        </p:txBody>
      </p:sp>
      <p:sp>
        <p:nvSpPr>
          <p:cNvPr id="97" name="textruta 96">
            <a:extLst>
              <a:ext uri="{FF2B5EF4-FFF2-40B4-BE49-F238E27FC236}">
                <a16:creationId xmlns:a16="http://schemas.microsoft.com/office/drawing/2014/main" id="{DAF60A08-B167-6A3B-B4D0-7DC57451E82F}"/>
              </a:ext>
            </a:extLst>
          </p:cNvPr>
          <p:cNvSpPr txBox="1"/>
          <p:nvPr/>
        </p:nvSpPr>
        <p:spPr>
          <a:xfrm>
            <a:off x="386593" y="4266213"/>
            <a:ext cx="4208086"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Public Sans"/>
                <a:ea typeface="+mn-ea"/>
                <a:cs typeface="+mn-cs"/>
              </a:rPr>
              <a:t>Följs av nya versioner, </a:t>
            </a:r>
            <a:br>
              <a:rPr kumimoji="0" lang="sv-SE" sz="2000" b="0" i="0" u="none" strike="noStrike" kern="1200" cap="none" spc="0" normalizeH="0" baseline="0" noProof="0" dirty="0">
                <a:ln>
                  <a:noFill/>
                </a:ln>
                <a:solidFill>
                  <a:prstClr val="black"/>
                </a:solidFill>
                <a:effectLst/>
                <a:uLnTx/>
                <a:uFillTx/>
                <a:latin typeface="Public Sans"/>
                <a:ea typeface="+mn-ea"/>
                <a:cs typeface="+mn-cs"/>
              </a:rPr>
            </a:br>
            <a:r>
              <a:rPr kumimoji="0" lang="sv-SE" sz="2000" b="0" i="0" u="none" strike="noStrike" kern="1200" cap="none" spc="0" normalizeH="0" baseline="0" noProof="0" dirty="0">
                <a:ln>
                  <a:noFill/>
                </a:ln>
                <a:solidFill>
                  <a:prstClr val="black"/>
                </a:solidFill>
                <a:effectLst/>
                <a:uLnTx/>
                <a:uFillTx/>
                <a:latin typeface="Public Sans"/>
                <a:ea typeface="+mn-ea"/>
                <a:cs typeface="+mn-cs"/>
              </a:rPr>
              <a:t>med allt mer funktionalitet, </a:t>
            </a:r>
            <a:br>
              <a:rPr kumimoji="0" lang="sv-SE" sz="2000" b="0" i="0" u="none" strike="noStrike" kern="1200" cap="none" spc="0" normalizeH="0" baseline="0" noProof="0" dirty="0">
                <a:ln>
                  <a:noFill/>
                </a:ln>
                <a:solidFill>
                  <a:prstClr val="black"/>
                </a:solidFill>
                <a:effectLst/>
                <a:uLnTx/>
                <a:uFillTx/>
                <a:latin typeface="Public Sans"/>
                <a:ea typeface="+mn-ea"/>
                <a:cs typeface="+mn-cs"/>
              </a:rPr>
            </a:br>
            <a:r>
              <a:rPr kumimoji="0" lang="sv-SE" sz="2000" b="0" i="0" u="none" strike="noStrike" kern="1200" cap="none" spc="0" normalizeH="0" baseline="0" noProof="0" dirty="0">
                <a:ln>
                  <a:noFill/>
                </a:ln>
                <a:solidFill>
                  <a:prstClr val="black"/>
                </a:solidFill>
                <a:effectLst/>
                <a:uLnTx/>
                <a:uFillTx/>
                <a:latin typeface="Public Sans"/>
                <a:ea typeface="+mn-ea"/>
                <a:cs typeface="+mn-cs"/>
              </a:rPr>
              <a:t>under hela utrullnings-</a:t>
            </a:r>
            <a:br>
              <a:rPr kumimoji="0" lang="sv-SE" sz="2000" b="0" i="0" u="none" strike="noStrike" kern="1200" cap="none" spc="0" normalizeH="0" baseline="0" noProof="0" dirty="0">
                <a:ln>
                  <a:noFill/>
                </a:ln>
                <a:solidFill>
                  <a:prstClr val="black"/>
                </a:solidFill>
                <a:effectLst/>
                <a:uLnTx/>
                <a:uFillTx/>
                <a:latin typeface="Public Sans"/>
                <a:ea typeface="+mn-ea"/>
                <a:cs typeface="+mn-cs"/>
              </a:rPr>
            </a:br>
            <a:r>
              <a:rPr kumimoji="0" lang="sv-SE" sz="2000" b="0" i="0" u="none" strike="noStrike" kern="1200" cap="none" spc="0" normalizeH="0" baseline="0" noProof="0" dirty="0">
                <a:ln>
                  <a:noFill/>
                </a:ln>
                <a:solidFill>
                  <a:prstClr val="black"/>
                </a:solidFill>
                <a:effectLst/>
                <a:uLnTx/>
                <a:uFillTx/>
                <a:latin typeface="Public Sans"/>
                <a:ea typeface="+mn-ea"/>
                <a:cs typeface="+mn-cs"/>
              </a:rPr>
              <a:t>perioden …</a:t>
            </a:r>
          </a:p>
        </p:txBody>
      </p:sp>
      <p:sp>
        <p:nvSpPr>
          <p:cNvPr id="98" name="textruta 97">
            <a:extLst>
              <a:ext uri="{FF2B5EF4-FFF2-40B4-BE49-F238E27FC236}">
                <a16:creationId xmlns:a16="http://schemas.microsoft.com/office/drawing/2014/main" id="{2E3F898B-9A5F-BB18-B4DF-469F231C73A5}"/>
              </a:ext>
            </a:extLst>
          </p:cNvPr>
          <p:cNvSpPr txBox="1"/>
          <p:nvPr/>
        </p:nvSpPr>
        <p:spPr>
          <a:xfrm>
            <a:off x="3957483" y="2094108"/>
            <a:ext cx="4978815"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Public Sans"/>
                <a:ea typeface="+mn-ea"/>
                <a:cs typeface="+mn-cs"/>
              </a:rPr>
              <a:t>… för att sedan, när alla gått över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Public Sans"/>
                <a:ea typeface="+mn-ea"/>
                <a:cs typeface="+mn-cs"/>
              </a:rPr>
              <a:t>till SDV, kunna växla upp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Public Sans"/>
                <a:ea typeface="+mn-ea"/>
                <a:cs typeface="+mn-cs"/>
              </a:rPr>
              <a:t>utvecklingen rejält!</a:t>
            </a:r>
          </a:p>
        </p:txBody>
      </p:sp>
      <p:grpSp>
        <p:nvGrpSpPr>
          <p:cNvPr id="12" name="Grupp 11">
            <a:extLst>
              <a:ext uri="{FF2B5EF4-FFF2-40B4-BE49-F238E27FC236}">
                <a16:creationId xmlns:a16="http://schemas.microsoft.com/office/drawing/2014/main" id="{7FA5651C-CB67-9814-B0FB-1C21913881F2}"/>
              </a:ext>
            </a:extLst>
          </p:cNvPr>
          <p:cNvGrpSpPr/>
          <p:nvPr/>
        </p:nvGrpSpPr>
        <p:grpSpPr>
          <a:xfrm>
            <a:off x="5988117" y="851469"/>
            <a:ext cx="5869590" cy="3385049"/>
            <a:chOff x="5988117" y="851469"/>
            <a:chExt cx="5869590" cy="3385049"/>
          </a:xfrm>
        </p:grpSpPr>
        <p:sp>
          <p:nvSpPr>
            <p:cNvPr id="5" name="textruta 4">
              <a:extLst>
                <a:ext uri="{FF2B5EF4-FFF2-40B4-BE49-F238E27FC236}">
                  <a16:creationId xmlns:a16="http://schemas.microsoft.com/office/drawing/2014/main" id="{C8025720-760B-B518-303F-465F13FA88AB}"/>
                </a:ext>
              </a:extLst>
            </p:cNvPr>
            <p:cNvSpPr txBox="1"/>
            <p:nvPr/>
          </p:nvSpPr>
          <p:spPr>
            <a:xfrm>
              <a:off x="5988117" y="3867186"/>
              <a:ext cx="125618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lumMod val="40000"/>
                      <a:lumOff val="60000"/>
                    </a:srgbClr>
                  </a:solidFill>
                  <a:effectLst/>
                  <a:uLnTx/>
                  <a:uFillTx/>
                  <a:latin typeface="Public Sans"/>
                  <a:ea typeface="+mn-ea"/>
                  <a:cs typeface="+mn-cs"/>
                </a:rPr>
                <a:t>SDV 2.0</a:t>
              </a:r>
            </a:p>
          </p:txBody>
        </p:sp>
        <p:sp>
          <p:nvSpPr>
            <p:cNvPr id="7" name="textruta 6">
              <a:extLst>
                <a:ext uri="{FF2B5EF4-FFF2-40B4-BE49-F238E27FC236}">
                  <a16:creationId xmlns:a16="http://schemas.microsoft.com/office/drawing/2014/main" id="{B1F27D01-8CAD-68BC-C586-81CD336595E0}"/>
                </a:ext>
              </a:extLst>
            </p:cNvPr>
            <p:cNvSpPr txBox="1"/>
            <p:nvPr/>
          </p:nvSpPr>
          <p:spPr>
            <a:xfrm>
              <a:off x="7637338" y="2807282"/>
              <a:ext cx="125618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lumMod val="40000"/>
                      <a:lumOff val="60000"/>
                    </a:srgbClr>
                  </a:solidFill>
                  <a:effectLst/>
                  <a:uLnTx/>
                  <a:uFillTx/>
                  <a:latin typeface="Public Sans"/>
                  <a:ea typeface="+mn-ea"/>
                  <a:cs typeface="+mn-cs"/>
                </a:rPr>
                <a:t>SDV 3.0</a:t>
              </a:r>
            </a:p>
          </p:txBody>
        </p:sp>
        <p:sp>
          <p:nvSpPr>
            <p:cNvPr id="8" name="textruta 7">
              <a:extLst>
                <a:ext uri="{FF2B5EF4-FFF2-40B4-BE49-F238E27FC236}">
                  <a16:creationId xmlns:a16="http://schemas.microsoft.com/office/drawing/2014/main" id="{CD70D43C-9228-9C76-EB2E-37ACE6E3541A}"/>
                </a:ext>
              </a:extLst>
            </p:cNvPr>
            <p:cNvSpPr txBox="1"/>
            <p:nvPr/>
          </p:nvSpPr>
          <p:spPr>
            <a:xfrm>
              <a:off x="9070683" y="1833214"/>
              <a:ext cx="125618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lumMod val="40000"/>
                      <a:lumOff val="60000"/>
                    </a:srgbClr>
                  </a:solidFill>
                  <a:effectLst/>
                  <a:uLnTx/>
                  <a:uFillTx/>
                  <a:latin typeface="Public Sans"/>
                  <a:ea typeface="+mn-ea"/>
                  <a:cs typeface="+mn-cs"/>
                </a:rPr>
                <a:t>SDV 4.0</a:t>
              </a:r>
            </a:p>
          </p:txBody>
        </p:sp>
        <p:sp>
          <p:nvSpPr>
            <p:cNvPr id="9" name="textruta 8">
              <a:extLst>
                <a:ext uri="{FF2B5EF4-FFF2-40B4-BE49-F238E27FC236}">
                  <a16:creationId xmlns:a16="http://schemas.microsoft.com/office/drawing/2014/main" id="{EA5184FB-4EC9-A85F-8285-73B343C504DB}"/>
                </a:ext>
              </a:extLst>
            </p:cNvPr>
            <p:cNvSpPr txBox="1"/>
            <p:nvPr/>
          </p:nvSpPr>
          <p:spPr>
            <a:xfrm>
              <a:off x="10601519" y="851469"/>
              <a:ext cx="125618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307C8E">
                      <a:lumMod val="40000"/>
                      <a:lumOff val="60000"/>
                    </a:srgbClr>
                  </a:solidFill>
                  <a:effectLst/>
                  <a:uLnTx/>
                  <a:uFillTx/>
                  <a:latin typeface="Public Sans"/>
                  <a:ea typeface="+mn-ea"/>
                  <a:cs typeface="+mn-cs"/>
                </a:rPr>
                <a:t>SDV 5.0</a:t>
              </a:r>
            </a:p>
          </p:txBody>
        </p:sp>
      </p:grpSp>
      <p:sp>
        <p:nvSpPr>
          <p:cNvPr id="13" name="textruta 12">
            <a:extLst>
              <a:ext uri="{FF2B5EF4-FFF2-40B4-BE49-F238E27FC236}">
                <a16:creationId xmlns:a16="http://schemas.microsoft.com/office/drawing/2014/main" id="{EFB36D0B-C2F7-F33C-8A31-FA0162AA3DD6}"/>
              </a:ext>
            </a:extLst>
          </p:cNvPr>
          <p:cNvSpPr txBox="1"/>
          <p:nvPr/>
        </p:nvSpPr>
        <p:spPr>
          <a:xfrm>
            <a:off x="3517107" y="5397150"/>
            <a:ext cx="134189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DF9E4">
                    <a:lumMod val="90000"/>
                  </a:srgbClr>
                </a:solidFill>
                <a:effectLst/>
                <a:uLnTx/>
                <a:uFillTx/>
                <a:latin typeface="Public Sans"/>
                <a:ea typeface="+mn-ea"/>
                <a:cs typeface="+mn-cs"/>
              </a:rPr>
              <a:t>SDV 1.1</a:t>
            </a:r>
          </a:p>
        </p:txBody>
      </p:sp>
      <p:sp>
        <p:nvSpPr>
          <p:cNvPr id="14" name="textruta 13">
            <a:extLst>
              <a:ext uri="{FF2B5EF4-FFF2-40B4-BE49-F238E27FC236}">
                <a16:creationId xmlns:a16="http://schemas.microsoft.com/office/drawing/2014/main" id="{3AD43C68-2046-D0B3-B0D7-D549D08F3B40}"/>
              </a:ext>
            </a:extLst>
          </p:cNvPr>
          <p:cNvSpPr txBox="1"/>
          <p:nvPr/>
        </p:nvSpPr>
        <p:spPr>
          <a:xfrm>
            <a:off x="4059324" y="5137279"/>
            <a:ext cx="134189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DF9E4">
                    <a:lumMod val="90000"/>
                  </a:srgbClr>
                </a:solidFill>
                <a:effectLst/>
                <a:uLnTx/>
                <a:uFillTx/>
                <a:latin typeface="Public Sans"/>
                <a:ea typeface="+mn-ea"/>
                <a:cs typeface="+mn-cs"/>
              </a:rPr>
              <a:t>SDV 1.2</a:t>
            </a:r>
          </a:p>
        </p:txBody>
      </p:sp>
      <p:sp>
        <p:nvSpPr>
          <p:cNvPr id="15" name="textruta 14">
            <a:extLst>
              <a:ext uri="{FF2B5EF4-FFF2-40B4-BE49-F238E27FC236}">
                <a16:creationId xmlns:a16="http://schemas.microsoft.com/office/drawing/2014/main" id="{3A57FF1B-7155-9CEE-934C-CBF445394942}"/>
              </a:ext>
            </a:extLst>
          </p:cNvPr>
          <p:cNvSpPr txBox="1"/>
          <p:nvPr/>
        </p:nvSpPr>
        <p:spPr>
          <a:xfrm>
            <a:off x="4512346" y="4822962"/>
            <a:ext cx="158830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DF9E4">
                    <a:lumMod val="90000"/>
                  </a:srgbClr>
                </a:solidFill>
                <a:effectLst/>
                <a:uLnTx/>
                <a:uFillTx/>
                <a:latin typeface="Public Sans"/>
                <a:ea typeface="+mn-ea"/>
                <a:cs typeface="+mn-cs"/>
              </a:rPr>
              <a:t>SDV 1.3 osv</a:t>
            </a:r>
          </a:p>
        </p:txBody>
      </p:sp>
    </p:spTree>
    <p:extLst>
      <p:ext uri="{BB962C8B-B14F-4D97-AF65-F5344CB8AC3E}">
        <p14:creationId xmlns:p14="http://schemas.microsoft.com/office/powerpoint/2010/main" val="4782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childTnLst>
                                </p:cTn>
                              </p:par>
                              <p:par>
                                <p:cTn id="10" presetID="2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10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10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down)">
                                      <p:cBhvr>
                                        <p:cTn id="23" dur="2000"/>
                                        <p:tgtEl>
                                          <p:spTgt spid="9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98"/>
                                        </p:tgtEl>
                                        <p:attrNameLst>
                                          <p:attrName>style.visibility</p:attrName>
                                        </p:attrNameLst>
                                      </p:cBhvr>
                                      <p:to>
                                        <p:strVal val="visible"/>
                                      </p:to>
                                    </p:se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13" grpId="0"/>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screen">
            <a:extLst>
              <a:ext uri="{28A0092B-C50C-407E-A947-70E740481C1C}">
                <a14:useLocalDpi xmlns:a14="http://schemas.microsoft.com/office/drawing/2010/main" val="0"/>
              </a:ext>
            </a:extLst>
          </a:blip>
          <a:srcRect r="25836"/>
          <a:stretch/>
        </p:blipFill>
        <p:spPr>
          <a:xfrm>
            <a:off x="3667812" y="1269826"/>
            <a:ext cx="5210941" cy="4686150"/>
          </a:xfrm>
          <a:prstGeom prst="rect">
            <a:avLst/>
          </a:prstGeom>
          <a:effectLst>
            <a:outerShdw blurRad="50800" dist="38100" dir="2700000" algn="tl" rotWithShape="0">
              <a:prstClr val="black">
                <a:alpha val="40000"/>
              </a:prstClr>
            </a:outerShdw>
          </a:effectLst>
        </p:spPr>
      </p:pic>
      <p:sp>
        <p:nvSpPr>
          <p:cNvPr id="7" name="Rektangel 6"/>
          <p:cNvSpPr/>
          <p:nvPr/>
        </p:nvSpPr>
        <p:spPr>
          <a:xfrm>
            <a:off x="8973958" y="4755647"/>
            <a:ext cx="2468861" cy="369332"/>
          </a:xfrm>
          <a:prstGeom prst="rect">
            <a:avLst/>
          </a:prstGeom>
          <a:solidFill>
            <a:srgbClr val="FFFFFF">
              <a:alpha val="60000"/>
            </a:srgbClr>
          </a:solidFill>
        </p:spPr>
        <p:txBody>
          <a:bodyPr wrap="square">
            <a:spAutoFit/>
          </a:bodyPr>
          <a:lstStyle/>
          <a:p>
            <a:pPr>
              <a:spcAft>
                <a:spcPts val="1200"/>
              </a:spcAft>
            </a:pPr>
            <a:endParaRPr lang="sv-SE"/>
          </a:p>
        </p:txBody>
      </p:sp>
      <p:sp>
        <p:nvSpPr>
          <p:cNvPr id="8" name="Rektangel 7"/>
          <p:cNvSpPr/>
          <p:nvPr/>
        </p:nvSpPr>
        <p:spPr>
          <a:xfrm>
            <a:off x="162370" y="1269826"/>
            <a:ext cx="2953040" cy="369332"/>
          </a:xfrm>
          <a:prstGeom prst="rect">
            <a:avLst/>
          </a:prstGeom>
          <a:solidFill>
            <a:srgbClr val="FFFFFF">
              <a:alpha val="60000"/>
            </a:srgbClr>
          </a:solidFill>
        </p:spPr>
        <p:txBody>
          <a:bodyPr wrap="square">
            <a:spAutoFit/>
          </a:bodyPr>
          <a:lstStyle/>
          <a:p>
            <a:pPr algn="r">
              <a:spcAft>
                <a:spcPts val="1200"/>
              </a:spcAft>
            </a:pPr>
            <a:endParaRPr lang="sv-SE"/>
          </a:p>
        </p:txBody>
      </p:sp>
      <p:sp>
        <p:nvSpPr>
          <p:cNvPr id="2" name="Rubrik 1"/>
          <p:cNvSpPr>
            <a:spLocks noGrp="1"/>
          </p:cNvSpPr>
          <p:nvPr>
            <p:ph type="title"/>
          </p:nvPr>
        </p:nvSpPr>
        <p:spPr/>
        <p:txBody>
          <a:bodyPr/>
          <a:lstStyle/>
          <a:p>
            <a:r>
              <a:rPr lang="sv-SE" sz="3200"/>
              <a:t>När alla börjat arbeta i det nya systemet fortsätter utvecklingen</a:t>
            </a:r>
          </a:p>
        </p:txBody>
      </p:sp>
      <p:sp>
        <p:nvSpPr>
          <p:cNvPr id="4" name="Rundad rektangulär 3"/>
          <p:cNvSpPr/>
          <p:nvPr/>
        </p:nvSpPr>
        <p:spPr>
          <a:xfrm>
            <a:off x="2170832" y="1817213"/>
            <a:ext cx="2571856" cy="1759363"/>
          </a:xfrm>
          <a:prstGeom prst="wedgeRoundRectCallout">
            <a:avLst>
              <a:gd name="adj1" fmla="val -44062"/>
              <a:gd name="adj2" fmla="val 74996"/>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2000"/>
              <a:t>Vi kommer alla från olika håll, men ska byta till ett gemensamt ”tåg” ...  </a:t>
            </a:r>
          </a:p>
        </p:txBody>
      </p:sp>
      <p:sp>
        <p:nvSpPr>
          <p:cNvPr id="9" name="Rundad rektangulär 8"/>
          <p:cNvSpPr/>
          <p:nvPr/>
        </p:nvSpPr>
        <p:spPr>
          <a:xfrm>
            <a:off x="7279832" y="3732303"/>
            <a:ext cx="2571856" cy="1463540"/>
          </a:xfrm>
          <a:prstGeom prst="wedgeRoundRectCallout">
            <a:avLst>
              <a:gd name="adj1" fmla="val 42216"/>
              <a:gd name="adj2" fmla="val -80784"/>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2000"/>
              <a:t>När alla är på, börjar arbetet med att tillsammans accelerera upp!</a:t>
            </a:r>
          </a:p>
        </p:txBody>
      </p:sp>
      <p:grpSp>
        <p:nvGrpSpPr>
          <p:cNvPr id="6" name="Grupp 5">
            <a:extLst>
              <a:ext uri="{FF2B5EF4-FFF2-40B4-BE49-F238E27FC236}">
                <a16:creationId xmlns:a16="http://schemas.microsoft.com/office/drawing/2014/main" id="{F5C926AF-F912-44AA-BC93-2961717A1BDC}"/>
              </a:ext>
            </a:extLst>
          </p:cNvPr>
          <p:cNvGrpSpPr/>
          <p:nvPr/>
        </p:nvGrpSpPr>
        <p:grpSpPr>
          <a:xfrm>
            <a:off x="9964510" y="1767370"/>
            <a:ext cx="1409253" cy="3590843"/>
            <a:chOff x="9964510" y="2119357"/>
            <a:chExt cx="1271113" cy="3238856"/>
          </a:xfrm>
        </p:grpSpPr>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510" y="2119357"/>
              <a:ext cx="1271113" cy="3238856"/>
            </a:xfrm>
            <a:prstGeom prst="rect">
              <a:avLst/>
            </a:prstGeom>
            <a:effectLst>
              <a:outerShdw blurRad="50800" dist="38100" dir="2700000" algn="tl" rotWithShape="0">
                <a:prstClr val="black">
                  <a:alpha val="40000"/>
                </a:prstClr>
              </a:outerShdw>
            </a:effectLst>
          </p:spPr>
        </p:pic>
        <p:sp>
          <p:nvSpPr>
            <p:cNvPr id="5" name="Rektangel 4">
              <a:extLst>
                <a:ext uri="{FF2B5EF4-FFF2-40B4-BE49-F238E27FC236}">
                  <a16:creationId xmlns:a16="http://schemas.microsoft.com/office/drawing/2014/main" id="{DAE588D8-4B50-D9EA-49A1-78ADADCE5F13}"/>
                </a:ext>
              </a:extLst>
            </p:cNvPr>
            <p:cNvSpPr/>
            <p:nvPr/>
          </p:nvSpPr>
          <p:spPr>
            <a:xfrm>
              <a:off x="10637040" y="3297302"/>
              <a:ext cx="184150" cy="184150"/>
            </a:xfrm>
            <a:prstGeom prst="rect">
              <a:avLst/>
            </a:prstGeom>
            <a:solidFill>
              <a:srgbClr val="A6D2D7"/>
            </a:solidFill>
            <a:ln>
              <a:solidFill>
                <a:srgbClr val="A6D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3" name="Grupp 12">
            <a:extLst>
              <a:ext uri="{FF2B5EF4-FFF2-40B4-BE49-F238E27FC236}">
                <a16:creationId xmlns:a16="http://schemas.microsoft.com/office/drawing/2014/main" id="{2EF33C72-047E-1878-082A-8847DE7C9710}"/>
              </a:ext>
            </a:extLst>
          </p:cNvPr>
          <p:cNvGrpSpPr/>
          <p:nvPr/>
        </p:nvGrpSpPr>
        <p:grpSpPr>
          <a:xfrm>
            <a:off x="818237" y="2757177"/>
            <a:ext cx="1763818" cy="3480616"/>
            <a:chOff x="818237" y="2757177"/>
            <a:chExt cx="1763818" cy="3480616"/>
          </a:xfrm>
        </p:grpSpPr>
        <p:pic>
          <p:nvPicPr>
            <p:cNvPr id="11" name="Bildobjek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37" y="2757177"/>
              <a:ext cx="1763818" cy="3480616"/>
            </a:xfrm>
            <a:prstGeom prst="rect">
              <a:avLst/>
            </a:prstGeom>
            <a:effectLst>
              <a:outerShdw blurRad="50800" dist="38100" dir="2700000" algn="tl" rotWithShape="0">
                <a:prstClr val="black">
                  <a:alpha val="40000"/>
                </a:prstClr>
              </a:outerShdw>
            </a:effectLst>
          </p:spPr>
        </p:pic>
        <p:sp>
          <p:nvSpPr>
            <p:cNvPr id="12" name="Rektangel: rundade hörn 11">
              <a:extLst>
                <a:ext uri="{FF2B5EF4-FFF2-40B4-BE49-F238E27FC236}">
                  <a16:creationId xmlns:a16="http://schemas.microsoft.com/office/drawing/2014/main" id="{40122C8A-B46F-82EA-F0AA-6BF45991AD78}"/>
                </a:ext>
              </a:extLst>
            </p:cNvPr>
            <p:cNvSpPr/>
            <p:nvPr/>
          </p:nvSpPr>
          <p:spPr>
            <a:xfrm rot="1356078">
              <a:off x="1162051" y="4083049"/>
              <a:ext cx="162984" cy="1629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83148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4835FA-068C-3935-42B3-E8E959C554DF}"/>
              </a:ext>
            </a:extLst>
          </p:cNvPr>
          <p:cNvSpPr>
            <a:spLocks noGrp="1"/>
          </p:cNvSpPr>
          <p:nvPr>
            <p:ph type="title"/>
          </p:nvPr>
        </p:nvSpPr>
        <p:spPr>
          <a:xfrm>
            <a:off x="313755" y="210795"/>
            <a:ext cx="10972800" cy="745786"/>
          </a:xfrm>
        </p:spPr>
        <p:txBody>
          <a:bodyPr/>
          <a:lstStyle/>
          <a:p>
            <a:r>
              <a:rPr lang="sv-SE" sz="4000"/>
              <a:t>Bikupa:</a:t>
            </a:r>
          </a:p>
        </p:txBody>
      </p:sp>
      <p:pic>
        <p:nvPicPr>
          <p:cNvPr id="7" name="Bildobjekt 6" descr="En bild som visar person, tecknad serie, konst&#10;&#10;Automatiskt genererad beskrivning">
            <a:extLst>
              <a:ext uri="{FF2B5EF4-FFF2-40B4-BE49-F238E27FC236}">
                <a16:creationId xmlns:a16="http://schemas.microsoft.com/office/drawing/2014/main" id="{3DB4EDE0-8031-9F56-B527-E6B703C0D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38" y="1786154"/>
            <a:ext cx="3026171" cy="8419738"/>
          </a:xfrm>
          <a:prstGeom prst="rect">
            <a:avLst/>
          </a:prstGeom>
        </p:spPr>
      </p:pic>
      <p:grpSp>
        <p:nvGrpSpPr>
          <p:cNvPr id="5" name="Grupp 4">
            <a:extLst>
              <a:ext uri="{FF2B5EF4-FFF2-40B4-BE49-F238E27FC236}">
                <a16:creationId xmlns:a16="http://schemas.microsoft.com/office/drawing/2014/main" id="{F2BF51B0-5F30-8194-A1C1-E9C763EA06F5}"/>
              </a:ext>
            </a:extLst>
          </p:cNvPr>
          <p:cNvGrpSpPr/>
          <p:nvPr/>
        </p:nvGrpSpPr>
        <p:grpSpPr>
          <a:xfrm>
            <a:off x="3546390" y="3355888"/>
            <a:ext cx="6039214" cy="2845077"/>
            <a:chOff x="2603500" y="973063"/>
            <a:chExt cx="7137400" cy="3668488"/>
          </a:xfrm>
          <a:solidFill>
            <a:schemeClr val="accent1"/>
          </a:solidFill>
        </p:grpSpPr>
        <p:sp>
          <p:nvSpPr>
            <p:cNvPr id="6" name="Pratbubbla: oval 5">
              <a:extLst>
                <a:ext uri="{FF2B5EF4-FFF2-40B4-BE49-F238E27FC236}">
                  <a16:creationId xmlns:a16="http://schemas.microsoft.com/office/drawing/2014/main" id="{0A15BC6C-237F-C1AC-0F6E-D6EEFCCB158F}"/>
                </a:ext>
              </a:extLst>
            </p:cNvPr>
            <p:cNvSpPr/>
            <p:nvPr/>
          </p:nvSpPr>
          <p:spPr>
            <a:xfrm>
              <a:off x="2603500" y="973063"/>
              <a:ext cx="7137400" cy="3668488"/>
            </a:xfrm>
            <a:prstGeom prst="wedgeEllipseCallout">
              <a:avLst>
                <a:gd name="adj1" fmla="val 47868"/>
                <a:gd name="adj2" fmla="val -63211"/>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4000" b="0" i="0" u="none" strike="noStrike" kern="1200" cap="none" spc="0" normalizeH="0" baseline="0" noProof="0">
                <a:ln>
                  <a:noFill/>
                </a:ln>
                <a:solidFill>
                  <a:prstClr val="white"/>
                </a:solidFill>
                <a:effectLst/>
                <a:uLnTx/>
                <a:uFillTx/>
                <a:latin typeface="Public Sans"/>
                <a:ea typeface="+mn-ea"/>
                <a:cs typeface="+mn-cs"/>
              </a:endParaRPr>
            </a:p>
          </p:txBody>
        </p:sp>
        <p:sp>
          <p:nvSpPr>
            <p:cNvPr id="8" name="textruta 7">
              <a:extLst>
                <a:ext uri="{FF2B5EF4-FFF2-40B4-BE49-F238E27FC236}">
                  <a16:creationId xmlns:a16="http://schemas.microsoft.com/office/drawing/2014/main" id="{A14C7827-9CA4-6ACB-FDEC-002146AD7C10}"/>
                </a:ext>
              </a:extLst>
            </p:cNvPr>
            <p:cNvSpPr txBox="1"/>
            <p:nvPr/>
          </p:nvSpPr>
          <p:spPr>
            <a:xfrm>
              <a:off x="3194049" y="2084031"/>
              <a:ext cx="6108700" cy="1446550"/>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a:ln>
                    <a:noFill/>
                  </a:ln>
                  <a:solidFill>
                    <a:srgbClr val="FDF9E4"/>
                  </a:solidFill>
                  <a:effectLst/>
                  <a:uLnTx/>
                  <a:uFillTx/>
                  <a:latin typeface="Public Sans"/>
                  <a:ea typeface="+mn-ea"/>
                  <a:cs typeface="+mn-cs"/>
                </a:rPr>
                <a:t>Vilka utmaningar </a:t>
              </a:r>
              <a:br>
                <a:rPr kumimoji="0" lang="sv-SE" sz="4400" b="0" i="0" u="none" strike="noStrike" kern="1200" cap="none" spc="0" normalizeH="0" baseline="0" noProof="0">
                  <a:ln>
                    <a:noFill/>
                  </a:ln>
                  <a:solidFill>
                    <a:srgbClr val="FDF9E4"/>
                  </a:solidFill>
                  <a:effectLst/>
                  <a:uLnTx/>
                  <a:uFillTx/>
                  <a:latin typeface="Public Sans"/>
                  <a:ea typeface="+mn-ea"/>
                  <a:cs typeface="+mn-cs"/>
                </a:rPr>
              </a:br>
              <a:r>
                <a:rPr kumimoji="0" lang="sv-SE" sz="4400" b="0" i="0" u="none" strike="noStrike" kern="1200" cap="none" spc="0" normalizeH="0" baseline="0" noProof="0">
                  <a:ln>
                    <a:noFill/>
                  </a:ln>
                  <a:solidFill>
                    <a:srgbClr val="FDF9E4"/>
                  </a:solidFill>
                  <a:effectLst/>
                  <a:uLnTx/>
                  <a:uFillTx/>
                  <a:latin typeface="Public Sans"/>
                  <a:ea typeface="+mn-ea"/>
                  <a:cs typeface="+mn-cs"/>
                </a:rPr>
                <a:t>ser du? </a:t>
              </a:r>
            </a:p>
          </p:txBody>
        </p:sp>
      </p:grpSp>
      <p:grpSp>
        <p:nvGrpSpPr>
          <p:cNvPr id="10" name="Grupp 9">
            <a:extLst>
              <a:ext uri="{FF2B5EF4-FFF2-40B4-BE49-F238E27FC236}">
                <a16:creationId xmlns:a16="http://schemas.microsoft.com/office/drawing/2014/main" id="{56F33B73-1DF6-2099-CDEE-5CC2EE940AF6}"/>
              </a:ext>
            </a:extLst>
          </p:cNvPr>
          <p:cNvGrpSpPr/>
          <p:nvPr/>
        </p:nvGrpSpPr>
        <p:grpSpPr>
          <a:xfrm>
            <a:off x="9719244" y="1445295"/>
            <a:ext cx="1567311" cy="3967409"/>
            <a:chOff x="8993584" y="1361741"/>
            <a:chExt cx="1567311" cy="3967409"/>
          </a:xfrm>
        </p:grpSpPr>
        <p:pic>
          <p:nvPicPr>
            <p:cNvPr id="11" name="Bildobjekt 10">
              <a:extLst>
                <a:ext uri="{FF2B5EF4-FFF2-40B4-BE49-F238E27FC236}">
                  <a16:creationId xmlns:a16="http://schemas.microsoft.com/office/drawing/2014/main" id="{8B0299BD-4CB4-E20E-FA7F-FF9261B59D3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993584" y="1361741"/>
              <a:ext cx="1567311" cy="3967409"/>
            </a:xfrm>
            <a:prstGeom prst="rect">
              <a:avLst/>
            </a:prstGeom>
            <a:effectLst>
              <a:outerShdw blurRad="50800" dist="38100" dir="2700000" algn="tl" rotWithShape="0">
                <a:prstClr val="black">
                  <a:alpha val="40000"/>
                </a:prstClr>
              </a:outerShdw>
            </a:effectLst>
          </p:spPr>
        </p:pic>
        <p:sp>
          <p:nvSpPr>
            <p:cNvPr id="12" name="Rektangel: rundade hörn 11">
              <a:extLst>
                <a:ext uri="{FF2B5EF4-FFF2-40B4-BE49-F238E27FC236}">
                  <a16:creationId xmlns:a16="http://schemas.microsoft.com/office/drawing/2014/main" id="{5DF5324E-52F4-8161-1ACD-EA0296BE5561}"/>
                </a:ext>
              </a:extLst>
            </p:cNvPr>
            <p:cNvSpPr/>
            <p:nvPr/>
          </p:nvSpPr>
          <p:spPr>
            <a:xfrm rot="3509655">
              <a:off x="9223744" y="2852731"/>
              <a:ext cx="184409" cy="1756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grpSp>
      <p:grpSp>
        <p:nvGrpSpPr>
          <p:cNvPr id="3" name="Grupp 2">
            <a:extLst>
              <a:ext uri="{FF2B5EF4-FFF2-40B4-BE49-F238E27FC236}">
                <a16:creationId xmlns:a16="http://schemas.microsoft.com/office/drawing/2014/main" id="{1CB56351-3B38-38EE-88F3-86BF84C9DBD9}"/>
              </a:ext>
            </a:extLst>
          </p:cNvPr>
          <p:cNvGrpSpPr/>
          <p:nvPr/>
        </p:nvGrpSpPr>
        <p:grpSpPr>
          <a:xfrm>
            <a:off x="2468367" y="770369"/>
            <a:ext cx="6328295" cy="2845078"/>
            <a:chOff x="2603500" y="973063"/>
            <a:chExt cx="7137400" cy="3668488"/>
          </a:xfrm>
        </p:grpSpPr>
        <p:sp>
          <p:nvSpPr>
            <p:cNvPr id="4" name="Pratbubbla: oval 3">
              <a:extLst>
                <a:ext uri="{FF2B5EF4-FFF2-40B4-BE49-F238E27FC236}">
                  <a16:creationId xmlns:a16="http://schemas.microsoft.com/office/drawing/2014/main" id="{5CE2D588-517A-7EB9-2A7C-435E51586476}"/>
                </a:ext>
              </a:extLst>
            </p:cNvPr>
            <p:cNvSpPr/>
            <p:nvPr/>
          </p:nvSpPr>
          <p:spPr>
            <a:xfrm>
              <a:off x="2603500" y="973063"/>
              <a:ext cx="7137400" cy="3668488"/>
            </a:xfrm>
            <a:prstGeom prst="wedgeEllipseCallout">
              <a:avLst>
                <a:gd name="adj1" fmla="val -53502"/>
                <a:gd name="adj2" fmla="val 49677"/>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4000" b="0" i="0" u="none" strike="noStrike" kern="1200" cap="none" spc="0" normalizeH="0" baseline="0" noProof="0">
                <a:ln>
                  <a:noFill/>
                </a:ln>
                <a:solidFill>
                  <a:prstClr val="white"/>
                </a:solidFill>
                <a:effectLst/>
                <a:uLnTx/>
                <a:uFillTx/>
                <a:latin typeface="Public Sans"/>
                <a:ea typeface="+mn-ea"/>
                <a:cs typeface="+mn-cs"/>
              </a:endParaRPr>
            </a:p>
          </p:txBody>
        </p:sp>
        <p:sp>
          <p:nvSpPr>
            <p:cNvPr id="9" name="textruta 8">
              <a:extLst>
                <a:ext uri="{FF2B5EF4-FFF2-40B4-BE49-F238E27FC236}">
                  <a16:creationId xmlns:a16="http://schemas.microsoft.com/office/drawing/2014/main" id="{5F0651D9-B39D-FD28-45FC-D5A6CFB40E10}"/>
                </a:ext>
              </a:extLst>
            </p:cNvPr>
            <p:cNvSpPr txBox="1"/>
            <p:nvPr/>
          </p:nvSpPr>
          <p:spPr>
            <a:xfrm>
              <a:off x="3236839" y="1819702"/>
              <a:ext cx="6108700"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a:ln>
                    <a:noFill/>
                  </a:ln>
                  <a:solidFill>
                    <a:srgbClr val="FDF9E4"/>
                  </a:solidFill>
                  <a:effectLst/>
                  <a:uLnTx/>
                  <a:uFillTx/>
                  <a:latin typeface="Public Sans"/>
                  <a:ea typeface="+mn-ea"/>
                  <a:cs typeface="+mn-cs"/>
                </a:rPr>
                <a:t>Vilka fördelar </a:t>
              </a:r>
              <a:br>
                <a:rPr kumimoji="0" lang="sv-SE" sz="4400" b="0" i="0" u="none" strike="noStrike" kern="1200" cap="none" spc="0" normalizeH="0" baseline="0" noProof="0">
                  <a:ln>
                    <a:noFill/>
                  </a:ln>
                  <a:solidFill>
                    <a:srgbClr val="FDF9E4"/>
                  </a:solidFill>
                  <a:effectLst/>
                  <a:uLnTx/>
                  <a:uFillTx/>
                  <a:latin typeface="Public Sans"/>
                  <a:ea typeface="+mn-ea"/>
                  <a:cs typeface="+mn-cs"/>
                </a:rPr>
              </a:br>
              <a:r>
                <a:rPr kumimoji="0" lang="sv-SE" sz="4400" b="0" i="0" u="none" strike="noStrike" kern="1200" cap="none" spc="0" normalizeH="0" baseline="0" noProof="0">
                  <a:ln>
                    <a:noFill/>
                  </a:ln>
                  <a:solidFill>
                    <a:srgbClr val="FDF9E4"/>
                  </a:solidFill>
                  <a:effectLst/>
                  <a:uLnTx/>
                  <a:uFillTx/>
                  <a:latin typeface="Public Sans"/>
                  <a:ea typeface="+mn-ea"/>
                  <a:cs typeface="+mn-cs"/>
                </a:rPr>
                <a:t>ser du med SDV? </a:t>
              </a:r>
            </a:p>
          </p:txBody>
        </p:sp>
      </p:grpSp>
    </p:spTree>
    <p:extLst>
      <p:ext uri="{BB962C8B-B14F-4D97-AF65-F5344CB8AC3E}">
        <p14:creationId xmlns:p14="http://schemas.microsoft.com/office/powerpoint/2010/main" val="1186157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D6807430-0FF3-AEFF-A42F-6F8AFCA25EAD}"/>
              </a:ext>
            </a:extLst>
          </p:cNvPr>
          <p:cNvGrpSpPr/>
          <p:nvPr/>
        </p:nvGrpSpPr>
        <p:grpSpPr>
          <a:xfrm>
            <a:off x="1624210" y="1065081"/>
            <a:ext cx="8996780" cy="5606062"/>
            <a:chOff x="2108200" y="1032750"/>
            <a:chExt cx="8293788" cy="5168014"/>
          </a:xfrm>
          <a:solidFill>
            <a:schemeClr val="tx2">
              <a:lumMod val="20000"/>
              <a:lumOff val="80000"/>
            </a:schemeClr>
          </a:solidFill>
        </p:grpSpPr>
        <p:sp>
          <p:nvSpPr>
            <p:cNvPr id="16" name="Rektangel: rundade hörn 15">
              <a:extLst>
                <a:ext uri="{FF2B5EF4-FFF2-40B4-BE49-F238E27FC236}">
                  <a16:creationId xmlns:a16="http://schemas.microsoft.com/office/drawing/2014/main" id="{FA049B3A-4141-2172-CC71-ED70155512E3}"/>
                </a:ext>
              </a:extLst>
            </p:cNvPr>
            <p:cNvSpPr/>
            <p:nvPr/>
          </p:nvSpPr>
          <p:spPr>
            <a:xfrm>
              <a:off x="2108200" y="1105786"/>
              <a:ext cx="8077200" cy="4825114"/>
            </a:xfrm>
            <a:prstGeom prst="round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cxnSp>
          <p:nvCxnSpPr>
            <p:cNvPr id="18" name="Rak koppling 17">
              <a:extLst>
                <a:ext uri="{FF2B5EF4-FFF2-40B4-BE49-F238E27FC236}">
                  <a16:creationId xmlns:a16="http://schemas.microsoft.com/office/drawing/2014/main" id="{D195EE8B-3E14-1796-8899-B273C30AF4FC}"/>
                </a:ext>
              </a:extLst>
            </p:cNvPr>
            <p:cNvCxnSpPr/>
            <p:nvPr/>
          </p:nvCxnSpPr>
          <p:spPr>
            <a:xfrm flipV="1">
              <a:off x="6167359" y="1032750"/>
              <a:ext cx="0" cy="5168014"/>
            </a:xfrm>
            <a:prstGeom prst="line">
              <a:avLst/>
            </a:prstGeom>
            <a:grpFill/>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FEB47F19-0A9C-5DBB-9C9E-9952639C054A}"/>
                </a:ext>
              </a:extLst>
            </p:cNvPr>
            <p:cNvCxnSpPr>
              <a:cxnSpLocks/>
            </p:cNvCxnSpPr>
            <p:nvPr/>
          </p:nvCxnSpPr>
          <p:spPr>
            <a:xfrm>
              <a:off x="2108200" y="3518343"/>
              <a:ext cx="8293788" cy="0"/>
            </a:xfrm>
            <a:prstGeom prst="line">
              <a:avLst/>
            </a:prstGeom>
            <a:grpFill/>
            <a:ln w="1016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 name="Rubrik 1">
            <a:extLst>
              <a:ext uri="{FF2B5EF4-FFF2-40B4-BE49-F238E27FC236}">
                <a16:creationId xmlns:a16="http://schemas.microsoft.com/office/drawing/2014/main" id="{F74835FA-068C-3935-42B3-E8E959C554DF}"/>
              </a:ext>
            </a:extLst>
          </p:cNvPr>
          <p:cNvSpPr>
            <a:spLocks noGrp="1"/>
          </p:cNvSpPr>
          <p:nvPr>
            <p:ph type="title"/>
          </p:nvPr>
        </p:nvSpPr>
        <p:spPr>
          <a:xfrm>
            <a:off x="26601" y="99316"/>
            <a:ext cx="12191998" cy="735007"/>
          </a:xfrm>
        </p:spPr>
        <p:txBody>
          <a:bodyPr/>
          <a:lstStyle/>
          <a:p>
            <a:pPr algn="ctr"/>
            <a:r>
              <a:rPr lang="sv-SE" sz="2000" b="0"/>
              <a:t>Dialogövning: </a:t>
            </a:r>
            <a:br>
              <a:rPr lang="sv-SE" sz="2000"/>
            </a:br>
            <a:r>
              <a:rPr lang="sv-SE"/>
              <a:t>Hur känner du inför förändringen med SDV?</a:t>
            </a:r>
          </a:p>
        </p:txBody>
      </p:sp>
      <p:sp>
        <p:nvSpPr>
          <p:cNvPr id="30" name="textruta 29">
            <a:extLst>
              <a:ext uri="{FF2B5EF4-FFF2-40B4-BE49-F238E27FC236}">
                <a16:creationId xmlns:a16="http://schemas.microsoft.com/office/drawing/2014/main" id="{D806DC38-4DEF-2920-2E10-0F89540B9847}"/>
              </a:ext>
            </a:extLst>
          </p:cNvPr>
          <p:cNvSpPr txBox="1"/>
          <p:nvPr/>
        </p:nvSpPr>
        <p:spPr>
          <a:xfrm>
            <a:off x="1694583" y="1887036"/>
            <a:ext cx="433347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307C8E"/>
                </a:solidFill>
                <a:effectLst/>
                <a:uLnTx/>
                <a:uFillTx/>
                <a:latin typeface="Public Sans"/>
                <a:ea typeface="+mn-ea"/>
                <a:cs typeface="+mn-cs"/>
              </a:rPr>
              <a:t>Tillförsikt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Vi kommer att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klara av det här.</a:t>
            </a:r>
          </a:p>
        </p:txBody>
      </p:sp>
      <p:sp>
        <p:nvSpPr>
          <p:cNvPr id="31" name="textruta 30">
            <a:extLst>
              <a:ext uri="{FF2B5EF4-FFF2-40B4-BE49-F238E27FC236}">
                <a16:creationId xmlns:a16="http://schemas.microsoft.com/office/drawing/2014/main" id="{D6FFFDB6-8FE8-9624-2E5F-1415A6DC7542}"/>
              </a:ext>
            </a:extLst>
          </p:cNvPr>
          <p:cNvSpPr txBox="1"/>
          <p:nvPr/>
        </p:nvSpPr>
        <p:spPr>
          <a:xfrm>
            <a:off x="6052395" y="4279776"/>
            <a:ext cx="4333649"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307C8E"/>
                </a:solidFill>
                <a:effectLst/>
                <a:uLnTx/>
                <a:uFillTx/>
                <a:latin typeface="Public Sans"/>
                <a:ea typeface="+mn-ea"/>
                <a:cs typeface="+mn-cs"/>
              </a:rPr>
              <a:t>Skepsis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Det kommer aldrig att gå!</a:t>
            </a:r>
          </a:p>
        </p:txBody>
      </p:sp>
      <p:sp>
        <p:nvSpPr>
          <p:cNvPr id="33" name="textruta 32">
            <a:extLst>
              <a:ext uri="{FF2B5EF4-FFF2-40B4-BE49-F238E27FC236}">
                <a16:creationId xmlns:a16="http://schemas.microsoft.com/office/drawing/2014/main" id="{2BDFD681-30BE-621A-793F-E8045A2532CD}"/>
              </a:ext>
            </a:extLst>
          </p:cNvPr>
          <p:cNvSpPr txBox="1"/>
          <p:nvPr/>
        </p:nvSpPr>
        <p:spPr>
          <a:xfrm>
            <a:off x="6067134" y="1887036"/>
            <a:ext cx="429314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307C8E"/>
                </a:solidFill>
                <a:effectLst/>
                <a:uLnTx/>
                <a:uFillTx/>
                <a:latin typeface="Public Sans"/>
                <a:ea typeface="+mn-ea"/>
                <a:cs typeface="+mn-cs"/>
              </a:rPr>
              <a:t>Förväntan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Jag ser fram emot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att sätta igång!</a:t>
            </a:r>
          </a:p>
        </p:txBody>
      </p:sp>
      <p:sp>
        <p:nvSpPr>
          <p:cNvPr id="34" name="textruta 33">
            <a:extLst>
              <a:ext uri="{FF2B5EF4-FFF2-40B4-BE49-F238E27FC236}">
                <a16:creationId xmlns:a16="http://schemas.microsoft.com/office/drawing/2014/main" id="{A8742F0D-F56C-B1E0-76DB-FBDDB77A9FBF}"/>
              </a:ext>
            </a:extLst>
          </p:cNvPr>
          <p:cNvSpPr txBox="1"/>
          <p:nvPr/>
        </p:nvSpPr>
        <p:spPr>
          <a:xfrm>
            <a:off x="1626609" y="4279776"/>
            <a:ext cx="4333470" cy="150810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307C8E"/>
                </a:solidFill>
                <a:effectLst/>
                <a:uLnTx/>
                <a:uFillTx/>
                <a:latin typeface="Public Sans"/>
                <a:ea typeface="+mn-ea"/>
                <a:cs typeface="+mn-cs"/>
              </a:rPr>
              <a:t>Oro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Jag tror på SDV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307C8E"/>
                </a:solidFill>
                <a:effectLst/>
                <a:uLnTx/>
                <a:uFillTx/>
                <a:latin typeface="Public Sans"/>
                <a:ea typeface="+mn-ea"/>
                <a:cs typeface="+mn-cs"/>
              </a:rPr>
              <a:t>men är orolig för hur </a:t>
            </a:r>
            <a:br>
              <a:rPr kumimoji="0" lang="sv-SE" sz="2000" b="0" i="0" u="none" strike="noStrike" kern="1200" cap="none" spc="0" normalizeH="0" baseline="0" noProof="0" dirty="0">
                <a:ln>
                  <a:noFill/>
                </a:ln>
                <a:solidFill>
                  <a:srgbClr val="307C8E"/>
                </a:solidFill>
                <a:effectLst/>
                <a:uLnTx/>
                <a:uFillTx/>
                <a:latin typeface="Public Sans"/>
                <a:ea typeface="+mn-ea"/>
                <a:cs typeface="+mn-cs"/>
              </a:rPr>
            </a:br>
            <a:r>
              <a:rPr kumimoji="0" lang="sv-SE" sz="2000" b="0" i="0" u="none" strike="noStrike" kern="1200" cap="none" spc="0" normalizeH="0" baseline="0" noProof="0" dirty="0">
                <a:ln>
                  <a:noFill/>
                </a:ln>
                <a:solidFill>
                  <a:srgbClr val="307C8E"/>
                </a:solidFill>
                <a:effectLst/>
                <a:uLnTx/>
                <a:uFillTx/>
                <a:latin typeface="Public Sans"/>
                <a:ea typeface="+mn-ea"/>
                <a:cs typeface="+mn-cs"/>
              </a:rPr>
              <a:t>det ska påverka mig.</a:t>
            </a:r>
          </a:p>
        </p:txBody>
      </p:sp>
      <p:grpSp>
        <p:nvGrpSpPr>
          <p:cNvPr id="35" name="Grupp 34">
            <a:extLst>
              <a:ext uri="{FF2B5EF4-FFF2-40B4-BE49-F238E27FC236}">
                <a16:creationId xmlns:a16="http://schemas.microsoft.com/office/drawing/2014/main" id="{960850AC-10D3-BD72-6D5F-731FDB1D8DCA}"/>
              </a:ext>
            </a:extLst>
          </p:cNvPr>
          <p:cNvGrpSpPr/>
          <p:nvPr/>
        </p:nvGrpSpPr>
        <p:grpSpPr>
          <a:xfrm>
            <a:off x="270404" y="2252307"/>
            <a:ext cx="1881734" cy="3140697"/>
            <a:chOff x="188107" y="1524122"/>
            <a:chExt cx="1881734" cy="3140697"/>
          </a:xfrm>
        </p:grpSpPr>
        <p:pic>
          <p:nvPicPr>
            <p:cNvPr id="22" name="Bildobjekt 21">
              <a:extLst>
                <a:ext uri="{FF2B5EF4-FFF2-40B4-BE49-F238E27FC236}">
                  <a16:creationId xmlns:a16="http://schemas.microsoft.com/office/drawing/2014/main" id="{D4D1363A-F666-F6FB-0ED5-854E7999E8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07" y="1524122"/>
              <a:ext cx="1560468" cy="2904936"/>
            </a:xfrm>
            <a:prstGeom prst="rect">
              <a:avLst/>
            </a:prstGeom>
            <a:effectLst>
              <a:outerShdw blurRad="50800" dist="38100" dir="2700000" algn="tl" rotWithShape="0">
                <a:prstClr val="black">
                  <a:alpha val="40000"/>
                </a:prstClr>
              </a:outerShdw>
            </a:effectLst>
          </p:spPr>
        </p:pic>
        <p:pic>
          <p:nvPicPr>
            <p:cNvPr id="27" name="Bildobjekt 26">
              <a:extLst>
                <a:ext uri="{FF2B5EF4-FFF2-40B4-BE49-F238E27FC236}">
                  <a16:creationId xmlns:a16="http://schemas.microsoft.com/office/drawing/2014/main" id="{00ECBB3C-A683-D1D7-6E60-24D1D1D8E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18" y="1536822"/>
              <a:ext cx="1151923" cy="3127997"/>
            </a:xfrm>
            <a:prstGeom prst="rect">
              <a:avLst/>
            </a:prstGeom>
            <a:effectLst>
              <a:outerShdw blurRad="50800" dist="38100" dir="2700000" algn="tl" rotWithShape="0">
                <a:prstClr val="black">
                  <a:alpha val="40000"/>
                </a:prstClr>
              </a:outerShdw>
            </a:effectLst>
          </p:spPr>
        </p:pic>
      </p:grpSp>
      <p:grpSp>
        <p:nvGrpSpPr>
          <p:cNvPr id="50" name="Grupp 49">
            <a:extLst>
              <a:ext uri="{FF2B5EF4-FFF2-40B4-BE49-F238E27FC236}">
                <a16:creationId xmlns:a16="http://schemas.microsoft.com/office/drawing/2014/main" id="{E0A02FFA-34A3-196A-D851-B1FDA149E9EF}"/>
              </a:ext>
            </a:extLst>
          </p:cNvPr>
          <p:cNvGrpSpPr/>
          <p:nvPr/>
        </p:nvGrpSpPr>
        <p:grpSpPr>
          <a:xfrm>
            <a:off x="9681832" y="2054432"/>
            <a:ext cx="2204846" cy="3338572"/>
            <a:chOff x="9693982" y="2106258"/>
            <a:chExt cx="2204846" cy="3338572"/>
          </a:xfrm>
        </p:grpSpPr>
        <p:grpSp>
          <p:nvGrpSpPr>
            <p:cNvPr id="46" name="Grupp 45">
              <a:extLst>
                <a:ext uri="{FF2B5EF4-FFF2-40B4-BE49-F238E27FC236}">
                  <a16:creationId xmlns:a16="http://schemas.microsoft.com/office/drawing/2014/main" id="{4AAF076E-1774-0044-4060-E5D098DBE7AD}"/>
                </a:ext>
              </a:extLst>
            </p:cNvPr>
            <p:cNvGrpSpPr/>
            <p:nvPr/>
          </p:nvGrpSpPr>
          <p:grpSpPr>
            <a:xfrm>
              <a:off x="9715703" y="2106258"/>
              <a:ext cx="1367997" cy="2904936"/>
              <a:chOff x="1561489" y="249261"/>
              <a:chExt cx="1791332" cy="3803888"/>
            </a:xfrm>
          </p:grpSpPr>
          <p:pic>
            <p:nvPicPr>
              <p:cNvPr id="48" name="Bildobjekt 47">
                <a:extLst>
                  <a:ext uri="{FF2B5EF4-FFF2-40B4-BE49-F238E27FC236}">
                    <a16:creationId xmlns:a16="http://schemas.microsoft.com/office/drawing/2014/main" id="{89A7B9F8-7C05-C13B-346E-622C51231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489" y="249261"/>
                <a:ext cx="1791332" cy="3803888"/>
              </a:xfrm>
              <a:prstGeom prst="rect">
                <a:avLst/>
              </a:prstGeom>
              <a:effectLst>
                <a:outerShdw blurRad="50800" dist="38100" dir="2700000" algn="tl" rotWithShape="0">
                  <a:prstClr val="black">
                    <a:alpha val="40000"/>
                  </a:prstClr>
                </a:outerShdw>
              </a:effectLst>
            </p:spPr>
          </p:pic>
          <p:sp>
            <p:nvSpPr>
              <p:cNvPr id="49" name="Rektangel 15">
                <a:extLst>
                  <a:ext uri="{FF2B5EF4-FFF2-40B4-BE49-F238E27FC236}">
                    <a16:creationId xmlns:a16="http://schemas.microsoft.com/office/drawing/2014/main" id="{147A4A2E-9B7C-871E-CC55-C8A64D78809F}"/>
                  </a:ext>
                </a:extLst>
              </p:cNvPr>
              <p:cNvSpPr/>
              <p:nvPr/>
            </p:nvSpPr>
            <p:spPr>
              <a:xfrm>
                <a:off x="2403302" y="1641042"/>
                <a:ext cx="268844" cy="261868"/>
              </a:xfrm>
              <a:custGeom>
                <a:avLst/>
                <a:gdLst>
                  <a:gd name="connsiteX0" fmla="*/ 0 w 393096"/>
                  <a:gd name="connsiteY0" fmla="*/ 0 h 320512"/>
                  <a:gd name="connsiteX1" fmla="*/ 393096 w 393096"/>
                  <a:gd name="connsiteY1" fmla="*/ 0 h 320512"/>
                  <a:gd name="connsiteX2" fmla="*/ 393096 w 393096"/>
                  <a:gd name="connsiteY2" fmla="*/ 320512 h 320512"/>
                  <a:gd name="connsiteX3" fmla="*/ 0 w 393096"/>
                  <a:gd name="connsiteY3" fmla="*/ 320512 h 320512"/>
                  <a:gd name="connsiteX4" fmla="*/ 0 w 393096"/>
                  <a:gd name="connsiteY4" fmla="*/ 0 h 320512"/>
                  <a:gd name="connsiteX0" fmla="*/ 0 w 393096"/>
                  <a:gd name="connsiteY0" fmla="*/ 0 h 320512"/>
                  <a:gd name="connsiteX1" fmla="*/ 393096 w 393096"/>
                  <a:gd name="connsiteY1" fmla="*/ 0 h 320512"/>
                  <a:gd name="connsiteX2" fmla="*/ 354996 w 393096"/>
                  <a:gd name="connsiteY2" fmla="*/ 290878 h 320512"/>
                  <a:gd name="connsiteX3" fmla="*/ 0 w 393096"/>
                  <a:gd name="connsiteY3" fmla="*/ 320512 h 320512"/>
                  <a:gd name="connsiteX4" fmla="*/ 0 w 393096"/>
                  <a:gd name="connsiteY4" fmla="*/ 0 h 320512"/>
                  <a:gd name="connsiteX0" fmla="*/ 0 w 393096"/>
                  <a:gd name="connsiteY0" fmla="*/ 0 h 324958"/>
                  <a:gd name="connsiteX1" fmla="*/ 393096 w 393096"/>
                  <a:gd name="connsiteY1" fmla="*/ 0 h 324958"/>
                  <a:gd name="connsiteX2" fmla="*/ 354996 w 393096"/>
                  <a:gd name="connsiteY2" fmla="*/ 290878 h 324958"/>
                  <a:gd name="connsiteX3" fmla="*/ 0 w 393096"/>
                  <a:gd name="connsiteY3" fmla="*/ 320512 h 324958"/>
                  <a:gd name="connsiteX4" fmla="*/ 0 w 393096"/>
                  <a:gd name="connsiteY4" fmla="*/ 0 h 324958"/>
                  <a:gd name="connsiteX0" fmla="*/ 0 w 393096"/>
                  <a:gd name="connsiteY0" fmla="*/ 0 h 320512"/>
                  <a:gd name="connsiteX1" fmla="*/ 393096 w 393096"/>
                  <a:gd name="connsiteY1" fmla="*/ 0 h 320512"/>
                  <a:gd name="connsiteX2" fmla="*/ 340326 w 393096"/>
                  <a:gd name="connsiteY2" fmla="*/ 272948 h 320512"/>
                  <a:gd name="connsiteX3" fmla="*/ 0 w 393096"/>
                  <a:gd name="connsiteY3" fmla="*/ 320512 h 320512"/>
                  <a:gd name="connsiteX4" fmla="*/ 0 w 393096"/>
                  <a:gd name="connsiteY4" fmla="*/ 0 h 320512"/>
                  <a:gd name="connsiteX0" fmla="*/ 0 w 393096"/>
                  <a:gd name="connsiteY0" fmla="*/ 0 h 320512"/>
                  <a:gd name="connsiteX1" fmla="*/ 393096 w 393096"/>
                  <a:gd name="connsiteY1" fmla="*/ 0 h 320512"/>
                  <a:gd name="connsiteX2" fmla="*/ 340326 w 393096"/>
                  <a:gd name="connsiteY2" fmla="*/ 272948 h 320512"/>
                  <a:gd name="connsiteX3" fmla="*/ 0 w 393096"/>
                  <a:gd name="connsiteY3" fmla="*/ 320512 h 320512"/>
                  <a:gd name="connsiteX4" fmla="*/ 0 w 393096"/>
                  <a:gd name="connsiteY4" fmla="*/ 0 h 320512"/>
                  <a:gd name="connsiteX0" fmla="*/ 0 w 393096"/>
                  <a:gd name="connsiteY0" fmla="*/ 0 h 359533"/>
                  <a:gd name="connsiteX1" fmla="*/ 393096 w 393096"/>
                  <a:gd name="connsiteY1" fmla="*/ 0 h 359533"/>
                  <a:gd name="connsiteX2" fmla="*/ 340326 w 393096"/>
                  <a:gd name="connsiteY2" fmla="*/ 272948 h 359533"/>
                  <a:gd name="connsiteX3" fmla="*/ 0 w 393096"/>
                  <a:gd name="connsiteY3" fmla="*/ 320512 h 359533"/>
                  <a:gd name="connsiteX4" fmla="*/ 0 w 393096"/>
                  <a:gd name="connsiteY4" fmla="*/ 0 h 359533"/>
                  <a:gd name="connsiteX0" fmla="*/ 0 w 394853"/>
                  <a:gd name="connsiteY0" fmla="*/ 0 h 359533"/>
                  <a:gd name="connsiteX1" fmla="*/ 393096 w 394853"/>
                  <a:gd name="connsiteY1" fmla="*/ 0 h 359533"/>
                  <a:gd name="connsiteX2" fmla="*/ 340326 w 394853"/>
                  <a:gd name="connsiteY2" fmla="*/ 272948 h 359533"/>
                  <a:gd name="connsiteX3" fmla="*/ 0 w 394853"/>
                  <a:gd name="connsiteY3" fmla="*/ 320512 h 359533"/>
                  <a:gd name="connsiteX4" fmla="*/ 0 w 394853"/>
                  <a:gd name="connsiteY4" fmla="*/ 0 h 359533"/>
                  <a:gd name="connsiteX0" fmla="*/ 0 w 394853"/>
                  <a:gd name="connsiteY0" fmla="*/ 0 h 378491"/>
                  <a:gd name="connsiteX1" fmla="*/ 393096 w 394853"/>
                  <a:gd name="connsiteY1" fmla="*/ 0 h 378491"/>
                  <a:gd name="connsiteX2" fmla="*/ 340326 w 394853"/>
                  <a:gd name="connsiteY2" fmla="*/ 272948 h 378491"/>
                  <a:gd name="connsiteX3" fmla="*/ 258137 w 394853"/>
                  <a:gd name="connsiteY3" fmla="*/ 375409 h 378491"/>
                  <a:gd name="connsiteX4" fmla="*/ 0 w 394853"/>
                  <a:gd name="connsiteY4" fmla="*/ 320512 h 378491"/>
                  <a:gd name="connsiteX5" fmla="*/ 0 w 394853"/>
                  <a:gd name="connsiteY5" fmla="*/ 0 h 3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853" h="378491">
                    <a:moveTo>
                      <a:pt x="0" y="0"/>
                    </a:moveTo>
                    <a:lnTo>
                      <a:pt x="393096" y="0"/>
                    </a:lnTo>
                    <a:cubicBezTo>
                      <a:pt x="375506" y="90983"/>
                      <a:pt x="432893" y="225974"/>
                      <a:pt x="340326" y="272948"/>
                    </a:cubicBezTo>
                    <a:cubicBezTo>
                      <a:pt x="316203" y="331984"/>
                      <a:pt x="314858" y="367482"/>
                      <a:pt x="258137" y="375409"/>
                    </a:cubicBezTo>
                    <a:cubicBezTo>
                      <a:pt x="201416" y="383336"/>
                      <a:pt x="41393" y="379549"/>
                      <a:pt x="0" y="320512"/>
                    </a:cubicBezTo>
                    <a:lnTo>
                      <a:pt x="0" y="0"/>
                    </a:lnTo>
                    <a:close/>
                  </a:path>
                </a:pathLst>
              </a:custGeom>
              <a:solidFill>
                <a:srgbClr val="A6D2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44" name="Bildobjekt 43">
              <a:extLst>
                <a:ext uri="{FF2B5EF4-FFF2-40B4-BE49-F238E27FC236}">
                  <a16:creationId xmlns:a16="http://schemas.microsoft.com/office/drawing/2014/main" id="{8EC28117-BCFD-32A9-D7D7-22D0814137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3982" y="2359894"/>
              <a:ext cx="2204846" cy="308493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86138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p:nvPr>
        </p:nvSpPr>
        <p:spPr/>
        <p:txBody>
          <a:bodyPr/>
          <a:lstStyle/>
          <a:p>
            <a:r>
              <a:rPr lang="sv-SE" altLang="sv-SE"/>
              <a:t>Varför ett nytt digitalt vårdsystem?</a:t>
            </a:r>
          </a:p>
        </p:txBody>
      </p:sp>
      <p:sp>
        <p:nvSpPr>
          <p:cNvPr id="3" name="Platshållare för innehåll 2"/>
          <p:cNvSpPr>
            <a:spLocks noGrp="1"/>
          </p:cNvSpPr>
          <p:nvPr>
            <p:ph sz="half" idx="1"/>
          </p:nvPr>
        </p:nvSpPr>
        <p:spPr>
          <a:xfrm>
            <a:off x="609600" y="1600201"/>
            <a:ext cx="5486400" cy="4525963"/>
          </a:xfrm>
        </p:spPr>
        <p:txBody>
          <a:bodyPr/>
          <a:lstStyle/>
          <a:p>
            <a:pPr>
              <a:lnSpc>
                <a:spcPct val="100000"/>
              </a:lnSpc>
              <a:spcBef>
                <a:spcPts val="1800"/>
              </a:spcBef>
              <a:buSzPct val="140000"/>
              <a:defRPr/>
            </a:pPr>
            <a:r>
              <a:rPr lang="sv-SE" sz="2200" b="1">
                <a:solidFill>
                  <a:srgbClr val="307C8E"/>
                </a:solidFill>
              </a:rPr>
              <a:t>Öka säkerheten, hållbarheten</a:t>
            </a:r>
            <a:br>
              <a:rPr lang="sv-SE" sz="2200" b="1">
                <a:solidFill>
                  <a:srgbClr val="307C8E"/>
                </a:solidFill>
              </a:rPr>
            </a:br>
            <a:r>
              <a:rPr lang="sv-SE" sz="2200" b="1">
                <a:solidFill>
                  <a:srgbClr val="307C8E"/>
                </a:solidFill>
              </a:rPr>
              <a:t>och utvecklingsmöjligheterna</a:t>
            </a:r>
            <a:br>
              <a:rPr lang="sv-SE" sz="2200" b="1">
                <a:solidFill>
                  <a:srgbClr val="307C8E"/>
                </a:solidFill>
              </a:rPr>
            </a:br>
            <a:r>
              <a:rPr lang="sv-SE" sz="2200">
                <a:solidFill>
                  <a:prstClr val="black"/>
                </a:solidFill>
              </a:rPr>
              <a:t>– genom en gemensam IT-miljö </a:t>
            </a:r>
            <a:br>
              <a:rPr lang="sv-SE" sz="2200">
                <a:solidFill>
                  <a:prstClr val="black"/>
                </a:solidFill>
              </a:rPr>
            </a:br>
            <a:r>
              <a:rPr lang="sv-SE" sz="2200">
                <a:solidFill>
                  <a:prstClr val="black"/>
                </a:solidFill>
              </a:rPr>
              <a:t>som lägger grunden för hälso- </a:t>
            </a:r>
            <a:br>
              <a:rPr lang="sv-SE" sz="2200">
                <a:solidFill>
                  <a:prstClr val="black"/>
                </a:solidFill>
              </a:rPr>
            </a:br>
            <a:r>
              <a:rPr lang="sv-SE" sz="2200">
                <a:solidFill>
                  <a:prstClr val="black"/>
                </a:solidFill>
              </a:rPr>
              <a:t>och sjukvårdens digitalisering. </a:t>
            </a:r>
          </a:p>
          <a:p>
            <a:pPr marL="228600" marR="0" lvl="0" indent="-228600" algn="l" defTabSz="914400" rtl="0" eaLnBrk="1" fontAlgn="auto" latinLnBrk="0" hangingPunct="1">
              <a:lnSpc>
                <a:spcPct val="100000"/>
              </a:lnSpc>
              <a:spcBef>
                <a:spcPts val="1800"/>
              </a:spcBef>
              <a:spcAft>
                <a:spcPts val="0"/>
              </a:spcAft>
              <a:buClrTx/>
              <a:buSzPct val="140000"/>
              <a:buFont typeface="Arial" panose="020B0604020202020204" pitchFamily="34" charset="0"/>
              <a:buChar char="•"/>
              <a:tabLst/>
              <a:defRPr/>
            </a:pPr>
            <a:r>
              <a:rPr kumimoji="0" lang="sv-SE" sz="2200" b="1" i="0" u="none" strike="noStrike" kern="1200" cap="none" spc="0" normalizeH="0" baseline="0" noProof="0">
                <a:ln>
                  <a:noFill/>
                </a:ln>
                <a:solidFill>
                  <a:srgbClr val="307C8E"/>
                </a:solidFill>
                <a:effectLst/>
                <a:uLnTx/>
                <a:uFillTx/>
                <a:ea typeface="+mn-ea"/>
                <a:cs typeface="+mn-cs"/>
              </a:rPr>
              <a:t>Uppnå bättre tillgänglighet </a:t>
            </a:r>
            <a:br>
              <a:rPr kumimoji="0" lang="sv-SE" sz="2200" b="1" i="0" u="none" strike="noStrike" kern="1200" cap="none" spc="0" normalizeH="0" baseline="0" noProof="0">
                <a:ln>
                  <a:noFill/>
                </a:ln>
                <a:solidFill>
                  <a:srgbClr val="307C8E"/>
                </a:solidFill>
                <a:effectLst/>
                <a:uLnTx/>
                <a:uFillTx/>
                <a:ea typeface="+mn-ea"/>
                <a:cs typeface="+mn-cs"/>
              </a:rPr>
            </a:br>
            <a:r>
              <a:rPr kumimoji="0" lang="sv-SE" sz="2200" b="0" i="0" u="none" strike="noStrike" kern="1200" cap="none" spc="0" normalizeH="0" baseline="0" noProof="0">
                <a:ln>
                  <a:noFill/>
                </a:ln>
                <a:solidFill>
                  <a:prstClr val="black"/>
                </a:solidFill>
                <a:effectLst/>
                <a:uLnTx/>
                <a:uFillTx/>
                <a:ea typeface="+mn-ea"/>
                <a:cs typeface="+mn-cs"/>
              </a:rPr>
              <a:t>– genom </a:t>
            </a:r>
            <a:r>
              <a:rPr lang="sv-SE" sz="2200">
                <a:solidFill>
                  <a:prstClr val="black"/>
                </a:solidFill>
              </a:rPr>
              <a:t>använda våra </a:t>
            </a:r>
            <a:r>
              <a:rPr kumimoji="0" lang="sv-SE" sz="2200" b="0" i="0" u="none" strike="noStrike" kern="1200" cap="none" spc="0" normalizeH="0" baseline="0" noProof="0">
                <a:ln>
                  <a:noFill/>
                </a:ln>
                <a:solidFill>
                  <a:prstClr val="black"/>
                </a:solidFill>
                <a:effectLst/>
                <a:uLnTx/>
                <a:uFillTx/>
                <a:ea typeface="+mn-ea"/>
                <a:cs typeface="+mn-cs"/>
              </a:rPr>
              <a:t>resurser </a:t>
            </a:r>
            <a:br>
              <a:rPr kumimoji="0" lang="sv-SE" sz="2200" b="0" i="0" u="none" strike="noStrike" kern="1200" cap="none" spc="0" normalizeH="0" baseline="0" noProof="0">
                <a:ln>
                  <a:noFill/>
                </a:ln>
                <a:solidFill>
                  <a:prstClr val="black"/>
                </a:solidFill>
                <a:effectLst/>
                <a:uLnTx/>
                <a:uFillTx/>
                <a:ea typeface="+mn-ea"/>
                <a:cs typeface="+mn-cs"/>
              </a:rPr>
            </a:br>
            <a:r>
              <a:rPr kumimoji="0" lang="sv-SE" sz="2200" b="0" i="0" u="none" strike="noStrike" kern="1200" cap="none" spc="0" normalizeH="0" baseline="0" noProof="0">
                <a:ln>
                  <a:noFill/>
                </a:ln>
                <a:solidFill>
                  <a:prstClr val="black"/>
                </a:solidFill>
                <a:effectLst/>
                <a:uLnTx/>
                <a:uFillTx/>
                <a:ea typeface="+mn-ea"/>
                <a:cs typeface="+mn-cs"/>
              </a:rPr>
              <a:t>på ett bättre sätt.</a:t>
            </a:r>
          </a:p>
          <a:p>
            <a:pPr marL="228600" marR="0" lvl="0" indent="-228600" algn="l" defTabSz="914400" rtl="0" eaLnBrk="1" fontAlgn="auto" latinLnBrk="0" hangingPunct="1">
              <a:lnSpc>
                <a:spcPct val="100000"/>
              </a:lnSpc>
              <a:spcBef>
                <a:spcPts val="1800"/>
              </a:spcBef>
              <a:spcAft>
                <a:spcPts val="0"/>
              </a:spcAft>
              <a:buClrTx/>
              <a:buSzPct val="140000"/>
              <a:buFont typeface="Arial" panose="020B0604020202020204" pitchFamily="34" charset="0"/>
              <a:buChar char="•"/>
              <a:tabLst/>
              <a:defRPr/>
            </a:pPr>
            <a:r>
              <a:rPr kumimoji="0" lang="sv-SE" sz="2200" b="1" i="0" u="none" strike="noStrike" kern="1200" cap="none" spc="0" normalizeH="0" baseline="0" noProof="0">
                <a:ln>
                  <a:noFill/>
                </a:ln>
                <a:solidFill>
                  <a:srgbClr val="307C8E"/>
                </a:solidFill>
                <a:effectLst/>
                <a:uLnTx/>
                <a:uFillTx/>
                <a:ea typeface="+mn-ea"/>
                <a:cs typeface="+mn-cs"/>
              </a:rPr>
              <a:t>Kunna ge jämlik hälso- och </a:t>
            </a:r>
            <a:br>
              <a:rPr kumimoji="0" lang="sv-SE" sz="2200" b="1" i="0" u="none" strike="noStrike" kern="1200" cap="none" spc="0" normalizeH="0" baseline="0" noProof="0">
                <a:ln>
                  <a:noFill/>
                </a:ln>
                <a:solidFill>
                  <a:srgbClr val="307C8E"/>
                </a:solidFill>
                <a:effectLst/>
                <a:uLnTx/>
                <a:uFillTx/>
                <a:ea typeface="+mn-ea"/>
                <a:cs typeface="+mn-cs"/>
              </a:rPr>
            </a:br>
            <a:r>
              <a:rPr kumimoji="0" lang="sv-SE" sz="2200" b="1" i="0" u="none" strike="noStrike" kern="1200" cap="none" spc="0" normalizeH="0" baseline="0" noProof="0">
                <a:ln>
                  <a:noFill/>
                </a:ln>
                <a:solidFill>
                  <a:srgbClr val="307C8E"/>
                </a:solidFill>
                <a:effectLst/>
                <a:uLnTx/>
                <a:uFillTx/>
                <a:ea typeface="+mn-ea"/>
                <a:cs typeface="+mn-cs"/>
              </a:rPr>
              <a:t>sjukvård</a:t>
            </a:r>
            <a:br>
              <a:rPr kumimoji="0" lang="sv-SE" sz="2200" b="1" i="0" u="none" strike="noStrike" kern="1200" cap="none" spc="0" normalizeH="0" baseline="0" noProof="0">
                <a:ln>
                  <a:noFill/>
                </a:ln>
                <a:solidFill>
                  <a:srgbClr val="307C8E"/>
                </a:solidFill>
                <a:effectLst/>
                <a:uLnTx/>
                <a:uFillTx/>
                <a:ea typeface="+mn-ea"/>
                <a:cs typeface="+mn-cs"/>
              </a:rPr>
            </a:br>
            <a:r>
              <a:rPr kumimoji="0" lang="sv-SE" sz="2200" b="0" i="0" u="none" strike="noStrike" kern="1200" cap="none" spc="0" normalizeH="0" baseline="0" noProof="0">
                <a:ln>
                  <a:noFill/>
                </a:ln>
                <a:solidFill>
                  <a:prstClr val="black"/>
                </a:solidFill>
                <a:effectLst/>
                <a:uLnTx/>
                <a:uFillTx/>
                <a:ea typeface="+mn-ea"/>
                <a:cs typeface="+mn-cs"/>
              </a:rPr>
              <a:t>– genom regiongemensamma arbetssätt.</a:t>
            </a:r>
          </a:p>
        </p:txBody>
      </p:sp>
      <p:pic>
        <p:nvPicPr>
          <p:cNvPr id="9" name="Platshållare för bild 8" descr="En bild som visar klädsel, person, Människoansikte, vägg&#10;&#10;Automatiskt genererad beskrivning">
            <a:extLst>
              <a:ext uri="{FF2B5EF4-FFF2-40B4-BE49-F238E27FC236}">
                <a16:creationId xmlns:a16="http://schemas.microsoft.com/office/drawing/2014/main" id="{673EC270-C2F9-B4F1-72E8-8B1BEDA88D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816" b="12816"/>
          <a:stretch>
            <a:fillRect/>
          </a:stretch>
        </p:blipFill>
        <p:spPr/>
      </p:pic>
      <p:sp>
        <p:nvSpPr>
          <p:cNvPr id="12" name="textruta 11">
            <a:extLst>
              <a:ext uri="{FF2B5EF4-FFF2-40B4-BE49-F238E27FC236}">
                <a16:creationId xmlns:a16="http://schemas.microsoft.com/office/drawing/2014/main" id="{C786701D-E1F8-3DBE-C578-CF6DE07DA971}"/>
              </a:ext>
            </a:extLst>
          </p:cNvPr>
          <p:cNvSpPr txBox="1"/>
          <p:nvPr/>
        </p:nvSpPr>
        <p:spPr>
          <a:xfrm>
            <a:off x="5245815" y="4752464"/>
            <a:ext cx="5981627" cy="769441"/>
          </a:xfrm>
          <a:prstGeom prst="roundRect">
            <a:avLst>
              <a:gd name="adj" fmla="val 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defTabSz="457200">
              <a:defRPr/>
            </a:pPr>
            <a:r>
              <a:rPr lang="sv-SE" sz="2200">
                <a:ln w="0"/>
                <a:solidFill>
                  <a:schemeClr val="bg1"/>
                </a:solidFill>
                <a:effectLst>
                  <a:outerShdw blurRad="38100" dist="25400" dir="5400000" algn="ctr" rotWithShape="0">
                    <a:srgbClr val="6E747A">
                      <a:alpha val="43000"/>
                    </a:srgbClr>
                  </a:outerShdw>
                </a:effectLst>
              </a:rPr>
              <a:t>Med dagens arbetssätt kan vi </a:t>
            </a:r>
            <a:r>
              <a:rPr kumimoji="0" lang="sv-SE" sz="2200" i="0" u="none" strike="noStrike" kern="1200" cap="none" spc="0" normalizeH="0" baseline="0" noProof="0">
                <a:ln w="0"/>
                <a:solidFill>
                  <a:schemeClr val="bg1"/>
                </a:solidFill>
                <a:effectLst>
                  <a:outerShdw blurRad="38100" dist="25400" dir="5400000" algn="ctr" rotWithShape="0">
                    <a:srgbClr val="6E747A">
                      <a:alpha val="43000"/>
                    </a:srgbClr>
                  </a:outerShdw>
                </a:effectLst>
                <a:uLnTx/>
                <a:uFillTx/>
              </a:rPr>
              <a:t>inte</a:t>
            </a:r>
            <a:r>
              <a:rPr kumimoji="0" lang="sv-SE" sz="2200" b="1" i="0" u="none" strike="noStrike" kern="1200" cap="none" spc="0" normalizeH="0" baseline="0" noProof="0">
                <a:ln w="0"/>
                <a:solidFill>
                  <a:schemeClr val="bg1"/>
                </a:solidFill>
                <a:effectLst>
                  <a:outerShdw blurRad="38100" dist="25400" dir="5400000" algn="ctr" rotWithShape="0">
                    <a:srgbClr val="6E747A">
                      <a:alpha val="43000"/>
                    </a:srgbClr>
                  </a:outerShdw>
                </a:effectLst>
                <a:uLnTx/>
                <a:uFillTx/>
              </a:rPr>
              <a:t> </a:t>
            </a:r>
            <a:r>
              <a:rPr kumimoji="0" lang="sv-SE" sz="2200" b="0" i="0" u="none" strike="noStrike" kern="1200" cap="none" spc="0" normalizeH="0" baseline="0" noProof="0">
                <a:ln w="0"/>
                <a:solidFill>
                  <a:schemeClr val="bg1"/>
                </a:solidFill>
                <a:effectLst>
                  <a:outerShdw blurRad="38100" dist="25400" dir="5400000" algn="ctr" rotWithShape="0">
                    <a:srgbClr val="6E747A">
                      <a:alpha val="43000"/>
                    </a:srgbClr>
                  </a:outerShdw>
                </a:effectLst>
                <a:uLnTx/>
                <a:uFillTx/>
              </a:rPr>
              <a:t>täcka resursbehovet i hälso- och sjukvården.</a:t>
            </a:r>
          </a:p>
        </p:txBody>
      </p:sp>
      <p:sp>
        <p:nvSpPr>
          <p:cNvPr id="13" name="textruta 12">
            <a:extLst>
              <a:ext uri="{FF2B5EF4-FFF2-40B4-BE49-F238E27FC236}">
                <a16:creationId xmlns:a16="http://schemas.microsoft.com/office/drawing/2014/main" id="{25697181-43CA-6B2F-D887-BDA39FC242C9}"/>
              </a:ext>
            </a:extLst>
          </p:cNvPr>
          <p:cNvSpPr txBox="1"/>
          <p:nvPr/>
        </p:nvSpPr>
        <p:spPr>
          <a:xfrm>
            <a:off x="5692741" y="5649566"/>
            <a:ext cx="4245646" cy="430887"/>
          </a:xfrm>
          <a:prstGeom prst="roundRect">
            <a:avLst>
              <a:gd name="adj" fmla="val 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w="0"/>
                <a:solidFill>
                  <a:schemeClr val="bg1"/>
                </a:solidFill>
                <a:effectLst>
                  <a:outerShdw blurRad="38100" dist="25400" dir="5400000" algn="ctr" rotWithShape="0">
                    <a:srgbClr val="6E747A">
                      <a:alpha val="43000"/>
                    </a:srgbClr>
                  </a:outerShdw>
                </a:effectLst>
                <a:uLnTx/>
                <a:uFillTx/>
              </a:rPr>
              <a:t>Digitalisering är nödvändigt.</a:t>
            </a:r>
          </a:p>
        </p:txBody>
      </p:sp>
    </p:spTree>
    <p:extLst>
      <p:ext uri="{BB962C8B-B14F-4D97-AF65-F5344CB8AC3E}">
        <p14:creationId xmlns:p14="http://schemas.microsoft.com/office/powerpoint/2010/main" val="351096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 16">
            <a:extLst>
              <a:ext uri="{FF2B5EF4-FFF2-40B4-BE49-F238E27FC236}">
                <a16:creationId xmlns:a16="http://schemas.microsoft.com/office/drawing/2014/main" id="{A085032A-E028-CE40-1594-7D3DB3F1239A}"/>
              </a:ext>
            </a:extLst>
          </p:cNvPr>
          <p:cNvGrpSpPr/>
          <p:nvPr/>
        </p:nvGrpSpPr>
        <p:grpSpPr>
          <a:xfrm>
            <a:off x="8889593" y="45647"/>
            <a:ext cx="2691471" cy="6858000"/>
            <a:chOff x="8889593" y="45647"/>
            <a:chExt cx="2691471" cy="685800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9593" y="45647"/>
              <a:ext cx="2691471" cy="6858000"/>
            </a:xfrm>
            <a:prstGeom prst="rect">
              <a:avLst/>
            </a:prstGeom>
            <a:effectLst>
              <a:outerShdw blurRad="50800" dist="38100" dir="2700000" algn="tl" rotWithShape="0">
                <a:prstClr val="black">
                  <a:alpha val="40000"/>
                </a:prstClr>
              </a:outerShdw>
            </a:effectLst>
          </p:spPr>
        </p:pic>
        <p:sp>
          <p:nvSpPr>
            <p:cNvPr id="16" name="Rektangel: rundade hörn 15">
              <a:extLst>
                <a:ext uri="{FF2B5EF4-FFF2-40B4-BE49-F238E27FC236}">
                  <a16:creationId xmlns:a16="http://schemas.microsoft.com/office/drawing/2014/main" id="{18F1B5BF-CD62-2C2F-BEEE-622F5885265E}"/>
                </a:ext>
              </a:extLst>
            </p:cNvPr>
            <p:cNvSpPr/>
            <p:nvPr/>
          </p:nvSpPr>
          <p:spPr>
            <a:xfrm>
              <a:off x="10295467" y="2514600"/>
              <a:ext cx="456241" cy="390810"/>
            </a:xfrm>
            <a:prstGeom prst="roundRect">
              <a:avLst/>
            </a:prstGeom>
            <a:solidFill>
              <a:srgbClr val="A6D2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0" name="Bildobjek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23" y="613721"/>
            <a:ext cx="3683967" cy="6858000"/>
          </a:xfrm>
          <a:prstGeom prst="rect">
            <a:avLst/>
          </a:prstGeom>
          <a:effectLst>
            <a:outerShdw blurRad="50800" dist="38100" dir="2700000" algn="tl" rotWithShape="0">
              <a:prstClr val="black">
                <a:alpha val="40000"/>
              </a:prstClr>
            </a:outerShdw>
          </a:effectLst>
        </p:spPr>
      </p:pic>
      <p:pic>
        <p:nvPicPr>
          <p:cNvPr id="12" name="Bildobjekt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939" y="209553"/>
            <a:ext cx="2464862" cy="6858000"/>
          </a:xfrm>
          <a:prstGeom prst="rect">
            <a:avLst/>
          </a:prstGeom>
          <a:effectLst>
            <a:outerShdw blurRad="50800" dist="38100" dir="2700000" algn="tl" rotWithShape="0">
              <a:prstClr val="black">
                <a:alpha val="40000"/>
              </a:prstClr>
            </a:outerShdw>
          </a:effectLst>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8298" y="45647"/>
            <a:ext cx="2671746" cy="6858000"/>
          </a:xfrm>
          <a:prstGeom prst="rect">
            <a:avLst/>
          </a:prstGeom>
          <a:effectLst>
            <a:outerShdw blurRad="50800" dist="38100" dir="2700000" algn="tl" rotWithShape="0">
              <a:prstClr val="black">
                <a:alpha val="40000"/>
              </a:prstClr>
            </a:outerShdw>
          </a:effectLst>
        </p:spPr>
      </p:pic>
      <p:pic>
        <p:nvPicPr>
          <p:cNvPr id="6" name="Bildobjekt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9711" y="430963"/>
            <a:ext cx="3475321" cy="6858000"/>
          </a:xfrm>
          <a:prstGeom prst="rect">
            <a:avLst/>
          </a:prstGeom>
          <a:effectLst>
            <a:outerShdw blurRad="50800" dist="38100" dir="2700000" algn="tl" rotWithShape="0">
              <a:prstClr val="black">
                <a:alpha val="40000"/>
              </a:prstClr>
            </a:outerShdw>
          </a:effectLst>
        </p:spPr>
      </p:pic>
      <p:pic>
        <p:nvPicPr>
          <p:cNvPr id="9" name="Bildobjekt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639" y="1877889"/>
            <a:ext cx="2525543" cy="6858000"/>
          </a:xfrm>
          <a:prstGeom prst="rect">
            <a:avLst/>
          </a:prstGeom>
          <a:effectLst>
            <a:outerShdw blurRad="50800" dist="38100" dir="2700000" algn="tl" rotWithShape="0">
              <a:prstClr val="black">
                <a:alpha val="40000"/>
              </a:prstClr>
            </a:outerShdw>
          </a:effectLst>
        </p:spPr>
      </p:pic>
      <p:pic>
        <p:nvPicPr>
          <p:cNvPr id="14" name="Bildobjekt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9212" y="2905410"/>
            <a:ext cx="4901506" cy="6858000"/>
          </a:xfrm>
          <a:prstGeom prst="rect">
            <a:avLst/>
          </a:prstGeom>
          <a:effectLst>
            <a:outerShdw blurRad="50800" dist="38100" dir="2700000" algn="tl" rotWithShape="0">
              <a:prstClr val="black">
                <a:alpha val="40000"/>
              </a:prstClr>
            </a:outerShdw>
          </a:effectLst>
        </p:spPr>
      </p:pic>
      <p:pic>
        <p:nvPicPr>
          <p:cNvPr id="5" name="Bildobjekt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9294" y="2775039"/>
            <a:ext cx="3229580" cy="6858000"/>
          </a:xfrm>
          <a:prstGeom prst="rect">
            <a:avLst/>
          </a:prstGeom>
          <a:effectLst>
            <a:outerShdw blurRad="50800" dist="38100" dir="2700000" algn="tl" rotWithShape="0">
              <a:prstClr val="black">
                <a:alpha val="40000"/>
              </a:prstClr>
            </a:outerShdw>
          </a:effectLst>
        </p:spPr>
      </p:pic>
      <p:sp>
        <p:nvSpPr>
          <p:cNvPr id="15" name="Rektangel 14"/>
          <p:cNvSpPr/>
          <p:nvPr/>
        </p:nvSpPr>
        <p:spPr>
          <a:xfrm rot="1291155">
            <a:off x="5844458" y="4212294"/>
            <a:ext cx="379717" cy="375118"/>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err="1">
              <a:solidFill>
                <a:schemeClr val="tx1"/>
              </a:solidFill>
            </a:endParaRPr>
          </a:p>
        </p:txBody>
      </p:sp>
      <p:sp>
        <p:nvSpPr>
          <p:cNvPr id="2" name="Rektangel 1">
            <a:extLst>
              <a:ext uri="{FF2B5EF4-FFF2-40B4-BE49-F238E27FC236}">
                <a16:creationId xmlns:a16="http://schemas.microsoft.com/office/drawing/2014/main" id="{30F2C1FA-AF70-4A25-02CB-8394922C6DE9}"/>
              </a:ext>
            </a:extLst>
          </p:cNvPr>
          <p:cNvSpPr/>
          <p:nvPr/>
        </p:nvSpPr>
        <p:spPr>
          <a:xfrm>
            <a:off x="9068040" y="5338171"/>
            <a:ext cx="388342" cy="446612"/>
          </a:xfrm>
          <a:prstGeom prst="rect">
            <a:avLst/>
          </a:prstGeom>
          <a:solidFill>
            <a:srgbClr val="A6D2D7"/>
          </a:solidFill>
          <a:ln>
            <a:solidFill>
              <a:srgbClr val="A6D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3" name="Grupp 12">
            <a:extLst>
              <a:ext uri="{FF2B5EF4-FFF2-40B4-BE49-F238E27FC236}">
                <a16:creationId xmlns:a16="http://schemas.microsoft.com/office/drawing/2014/main" id="{2E28D0D1-CDCB-FF06-72BC-7D34FA827F72}"/>
              </a:ext>
            </a:extLst>
          </p:cNvPr>
          <p:cNvGrpSpPr/>
          <p:nvPr/>
        </p:nvGrpSpPr>
        <p:grpSpPr>
          <a:xfrm>
            <a:off x="1284979" y="1808877"/>
            <a:ext cx="2499669" cy="6858000"/>
            <a:chOff x="1284979" y="1808877"/>
            <a:chExt cx="2499669" cy="6858000"/>
          </a:xfrm>
        </p:grpSpPr>
        <p:pic>
          <p:nvPicPr>
            <p:cNvPr id="3" name="Bildobjek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4979" y="1808877"/>
              <a:ext cx="2499669" cy="6858000"/>
            </a:xfrm>
            <a:prstGeom prst="rect">
              <a:avLst/>
            </a:prstGeom>
            <a:effectLst>
              <a:outerShdw blurRad="50800" dist="38100" dir="2700000" algn="tl" rotWithShape="0">
                <a:prstClr val="black">
                  <a:alpha val="40000"/>
                </a:prstClr>
              </a:outerShdw>
            </a:effectLst>
          </p:spPr>
        </p:pic>
        <p:sp>
          <p:nvSpPr>
            <p:cNvPr id="11" name="Rektangel 10">
              <a:extLst>
                <a:ext uri="{FF2B5EF4-FFF2-40B4-BE49-F238E27FC236}">
                  <a16:creationId xmlns:a16="http://schemas.microsoft.com/office/drawing/2014/main" id="{C534A2E3-6ED9-7816-D968-02C8BE565D1F}"/>
                </a:ext>
              </a:extLst>
            </p:cNvPr>
            <p:cNvSpPr/>
            <p:nvPr/>
          </p:nvSpPr>
          <p:spPr>
            <a:xfrm rot="19800000">
              <a:off x="2535337" y="4341623"/>
              <a:ext cx="405018" cy="405018"/>
            </a:xfrm>
            <a:prstGeom prst="rect">
              <a:avLst/>
            </a:prstGeom>
            <a:solidFill>
              <a:srgbClr val="A6D2D7"/>
            </a:solidFill>
            <a:ln>
              <a:solidFill>
                <a:srgbClr val="A6D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1" name="Rektangel med rundade hörn 20"/>
          <p:cNvSpPr/>
          <p:nvPr/>
        </p:nvSpPr>
        <p:spPr>
          <a:xfrm>
            <a:off x="3296728" y="5616151"/>
            <a:ext cx="5580404" cy="912966"/>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v-SE" sz="2400" b="1">
                <a:solidFill>
                  <a:schemeClr val="bg1"/>
                </a:solidFill>
              </a:rPr>
              <a:t>Tillsammans hjälps vi åt att införa </a:t>
            </a:r>
            <a:br>
              <a:rPr lang="sv-SE" sz="2400" b="1">
                <a:solidFill>
                  <a:schemeClr val="bg1"/>
                </a:solidFill>
              </a:rPr>
            </a:br>
            <a:r>
              <a:rPr lang="sv-SE" sz="2400" b="1">
                <a:solidFill>
                  <a:schemeClr val="bg1"/>
                </a:solidFill>
              </a:rPr>
              <a:t>Skånes digitala vårdsystem. </a:t>
            </a:r>
          </a:p>
        </p:txBody>
      </p:sp>
      <p:pic>
        <p:nvPicPr>
          <p:cNvPr id="8" name="Bildobjekt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5127" y="1816024"/>
            <a:ext cx="2719684"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0088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623043C0-E5BE-411C-A227-F8459F798516}"/>
              </a:ext>
            </a:extLst>
          </p:cNvPr>
          <p:cNvSpPr txBox="1"/>
          <p:nvPr/>
        </p:nvSpPr>
        <p:spPr>
          <a:xfrm>
            <a:off x="6528651" y="3841043"/>
            <a:ext cx="2520280" cy="707886"/>
          </a:xfrm>
          <a:prstGeom prst="rect">
            <a:avLst/>
          </a:prstGeom>
          <a:solidFill>
            <a:schemeClr val="accent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altLang="sv-SE" sz="4000" b="1" i="0" u="none" strike="noStrike" kern="1200" cap="none" spc="0" normalizeH="0" baseline="0" noProof="0">
                <a:ln>
                  <a:noFill/>
                </a:ln>
                <a:solidFill>
                  <a:srgbClr val="FFFFFF"/>
                </a:solidFill>
                <a:effectLst/>
                <a:uLnTx/>
                <a:uFillTx/>
                <a:latin typeface="Public Sans"/>
                <a:ea typeface="+mn-ea"/>
                <a:cs typeface="ヒラギノ角ゴ Pro W3"/>
              </a:rPr>
              <a:t>Omtanke</a:t>
            </a:r>
          </a:p>
        </p:txBody>
      </p:sp>
      <p:sp>
        <p:nvSpPr>
          <p:cNvPr id="6" name="textruta 5">
            <a:extLst>
              <a:ext uri="{FF2B5EF4-FFF2-40B4-BE49-F238E27FC236}">
                <a16:creationId xmlns:a16="http://schemas.microsoft.com/office/drawing/2014/main" id="{623043C0-E5BE-411C-A227-F8459F798516}"/>
              </a:ext>
            </a:extLst>
          </p:cNvPr>
          <p:cNvSpPr txBox="1"/>
          <p:nvPr/>
        </p:nvSpPr>
        <p:spPr>
          <a:xfrm>
            <a:off x="5715750" y="2226866"/>
            <a:ext cx="3528392" cy="707886"/>
          </a:xfrm>
          <a:prstGeom prst="rect">
            <a:avLst/>
          </a:prstGeom>
          <a:solidFill>
            <a:schemeClr val="accent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altLang="sv-SE" sz="4000" b="1" i="0" u="none" strike="noStrike" kern="1200" cap="none" spc="0" normalizeH="0" baseline="0" noProof="0">
                <a:ln>
                  <a:noFill/>
                </a:ln>
                <a:solidFill>
                  <a:srgbClr val="FFFFFF"/>
                </a:solidFill>
                <a:effectLst/>
                <a:uLnTx/>
                <a:uFillTx/>
                <a:latin typeface="Public Sans"/>
                <a:ea typeface="+mn-ea"/>
                <a:cs typeface="ヒラギノ角ゴ Pro W3"/>
              </a:rPr>
              <a:t>Välkomnande</a:t>
            </a:r>
          </a:p>
        </p:txBody>
      </p:sp>
      <p:sp>
        <p:nvSpPr>
          <p:cNvPr id="11" name="textruta 10">
            <a:extLst>
              <a:ext uri="{FF2B5EF4-FFF2-40B4-BE49-F238E27FC236}">
                <a16:creationId xmlns:a16="http://schemas.microsoft.com/office/drawing/2014/main" id="{623043C0-E5BE-411C-A227-F8459F798516}"/>
              </a:ext>
            </a:extLst>
          </p:cNvPr>
          <p:cNvSpPr txBox="1"/>
          <p:nvPr/>
        </p:nvSpPr>
        <p:spPr>
          <a:xfrm>
            <a:off x="2300448" y="2733111"/>
            <a:ext cx="2417304" cy="707886"/>
          </a:xfrm>
          <a:prstGeom prst="rect">
            <a:avLst/>
          </a:prstGeom>
          <a:solidFill>
            <a:schemeClr val="accent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altLang="sv-SE" sz="4000" b="1" i="0" u="none" strike="noStrike" kern="1200" cap="none" spc="0" normalizeH="0" baseline="0" noProof="0">
                <a:ln>
                  <a:noFill/>
                </a:ln>
                <a:solidFill>
                  <a:srgbClr val="FFFFFF"/>
                </a:solidFill>
                <a:effectLst/>
                <a:uLnTx/>
                <a:uFillTx/>
                <a:latin typeface="Public Sans"/>
                <a:ea typeface="+mn-ea"/>
                <a:cs typeface="ヒラギノ角ゴ Pro W3"/>
              </a:rPr>
              <a:t>Drivande</a:t>
            </a:r>
          </a:p>
        </p:txBody>
      </p:sp>
      <p:sp>
        <p:nvSpPr>
          <p:cNvPr id="16" name="textruta 15">
            <a:extLst>
              <a:ext uri="{FF2B5EF4-FFF2-40B4-BE49-F238E27FC236}">
                <a16:creationId xmlns:a16="http://schemas.microsoft.com/office/drawing/2014/main" id="{623043C0-E5BE-411C-A227-F8459F798516}"/>
              </a:ext>
            </a:extLst>
          </p:cNvPr>
          <p:cNvSpPr txBox="1"/>
          <p:nvPr/>
        </p:nvSpPr>
        <p:spPr>
          <a:xfrm>
            <a:off x="4066836" y="4869562"/>
            <a:ext cx="2366813" cy="707886"/>
          </a:xfrm>
          <a:prstGeom prst="rect">
            <a:avLst/>
          </a:prstGeom>
          <a:solidFill>
            <a:schemeClr val="accent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altLang="sv-SE" sz="4000" b="1" i="0" u="none" strike="noStrike" kern="1200" cap="none" spc="0" normalizeH="0" baseline="0" noProof="0">
                <a:ln>
                  <a:noFill/>
                </a:ln>
                <a:solidFill>
                  <a:srgbClr val="FFFFFF"/>
                </a:solidFill>
                <a:effectLst/>
                <a:uLnTx/>
                <a:uFillTx/>
                <a:latin typeface="Public Sans"/>
                <a:ea typeface="+mn-ea"/>
                <a:cs typeface="ヒラギノ角ゴ Pro W3"/>
              </a:rPr>
              <a:t>Respekt</a:t>
            </a:r>
          </a:p>
        </p:txBody>
      </p:sp>
      <p:sp>
        <p:nvSpPr>
          <p:cNvPr id="2" name="Rubrik 1"/>
          <p:cNvSpPr>
            <a:spLocks noGrp="1"/>
          </p:cNvSpPr>
          <p:nvPr>
            <p:ph type="title"/>
          </p:nvPr>
        </p:nvSpPr>
        <p:spPr>
          <a:xfrm>
            <a:off x="874714" y="397594"/>
            <a:ext cx="3450705" cy="562526"/>
          </a:xfrm>
          <a:solidFill>
            <a:srgbClr val="C3C5BE"/>
          </a:solidFill>
          <a:effectLst>
            <a:softEdge rad="203200"/>
          </a:effectLst>
        </p:spPr>
        <p:txBody>
          <a:bodyPr/>
          <a:lstStyle/>
          <a:p>
            <a:r>
              <a:rPr lang="sv-SE" sz="2800"/>
              <a:t>Utgångspunkten</a:t>
            </a:r>
          </a:p>
        </p:txBody>
      </p:sp>
    </p:spTree>
    <p:extLst>
      <p:ext uri="{BB962C8B-B14F-4D97-AF65-F5344CB8AC3E}">
        <p14:creationId xmlns:p14="http://schemas.microsoft.com/office/powerpoint/2010/main" val="3935138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82FFA5-BEB7-C416-8BA6-322B6B95E682}"/>
              </a:ext>
            </a:extLst>
          </p:cNvPr>
          <p:cNvSpPr>
            <a:spLocks noGrp="1"/>
          </p:cNvSpPr>
          <p:nvPr>
            <p:ph type="title"/>
          </p:nvPr>
        </p:nvSpPr>
        <p:spPr/>
        <p:txBody>
          <a:bodyPr/>
          <a:lstStyle/>
          <a:p>
            <a:r>
              <a:rPr lang="sv-SE" sz="2800"/>
              <a:t>Mer information om SDV</a:t>
            </a:r>
          </a:p>
        </p:txBody>
      </p:sp>
      <p:sp>
        <p:nvSpPr>
          <p:cNvPr id="3" name="Platshållare för innehåll 2">
            <a:extLst>
              <a:ext uri="{FF2B5EF4-FFF2-40B4-BE49-F238E27FC236}">
                <a16:creationId xmlns:a16="http://schemas.microsoft.com/office/drawing/2014/main" id="{D4F52224-C238-3F7D-9C92-9ABE038650B1}"/>
              </a:ext>
            </a:extLst>
          </p:cNvPr>
          <p:cNvSpPr>
            <a:spLocks noGrp="1"/>
          </p:cNvSpPr>
          <p:nvPr>
            <p:ph sz="half" idx="1"/>
          </p:nvPr>
        </p:nvSpPr>
        <p:spPr/>
        <p:txBody>
          <a:bodyPr/>
          <a:lstStyle/>
          <a:p>
            <a:pPr marL="0" indent="0">
              <a:spcBef>
                <a:spcPts val="0"/>
              </a:spcBef>
              <a:spcAft>
                <a:spcPts val="600"/>
              </a:spcAft>
              <a:buNone/>
            </a:pPr>
            <a:r>
              <a:rPr lang="sv-SE" sz="2000" b="1"/>
              <a:t>Följ arbetet med SDV via</a:t>
            </a:r>
          </a:p>
          <a:p>
            <a:pPr marL="285750" indent="-285750">
              <a:spcBef>
                <a:spcPts val="0"/>
              </a:spcBef>
              <a:spcAft>
                <a:spcPts val="600"/>
              </a:spcAft>
              <a:buFont typeface="Arial" panose="020B0604020202020204" pitchFamily="34" charset="0"/>
              <a:buChar char="•"/>
            </a:pPr>
            <a:r>
              <a:rPr lang="sv-SE" sz="2000"/>
              <a:t>Vårdgivare Skåne</a:t>
            </a:r>
          </a:p>
          <a:p>
            <a:pPr marL="285750" indent="-285750">
              <a:spcBef>
                <a:spcPts val="0"/>
              </a:spcBef>
              <a:spcAft>
                <a:spcPts val="600"/>
              </a:spcAft>
              <a:buFont typeface="Arial" panose="020B0604020202020204" pitchFamily="34" charset="0"/>
              <a:buChar char="•"/>
            </a:pPr>
            <a:r>
              <a:rPr lang="sv-SE" sz="2000"/>
              <a:t>Region Skånes intranätnyheter</a:t>
            </a:r>
          </a:p>
          <a:p>
            <a:pPr marL="285750" indent="-285750">
              <a:spcBef>
                <a:spcPts val="0"/>
              </a:spcBef>
              <a:spcAft>
                <a:spcPts val="600"/>
              </a:spcAft>
              <a:buFont typeface="Arial" panose="020B0604020202020204" pitchFamily="34" charset="0"/>
              <a:buChar char="•"/>
            </a:pPr>
            <a:r>
              <a:rPr lang="sv-SE" sz="2000"/>
              <a:t>SDV-programmets nyhetsbrev</a:t>
            </a:r>
          </a:p>
          <a:p>
            <a:pPr marL="285750" indent="-285750">
              <a:spcBef>
                <a:spcPts val="0"/>
              </a:spcBef>
              <a:spcAft>
                <a:spcPts val="600"/>
              </a:spcAft>
              <a:buFont typeface="Arial" panose="020B0604020202020204" pitchFamily="34" charset="0"/>
              <a:buChar char="•"/>
            </a:pPr>
            <a:r>
              <a:rPr lang="sv-SE" sz="2000"/>
              <a:t>SDV Ledarforum för chefer</a:t>
            </a:r>
          </a:p>
          <a:p>
            <a:pPr marL="285750" indent="-285750">
              <a:spcBef>
                <a:spcPts val="0"/>
              </a:spcBef>
              <a:spcAft>
                <a:spcPts val="600"/>
              </a:spcAft>
              <a:buFont typeface="Arial" panose="020B0604020202020204" pitchFamily="34" charset="0"/>
              <a:buChar char="•"/>
            </a:pPr>
            <a:endParaRPr lang="sv-SE" sz="2000"/>
          </a:p>
          <a:p>
            <a:pPr marL="0" indent="0">
              <a:spcBef>
                <a:spcPts val="0"/>
              </a:spcBef>
              <a:spcAft>
                <a:spcPts val="600"/>
              </a:spcAft>
              <a:buNone/>
            </a:pPr>
            <a:r>
              <a:rPr lang="sv-SE" sz="2000" b="1"/>
              <a:t>Välkommen med frågor till </a:t>
            </a:r>
          </a:p>
          <a:p>
            <a:pPr marL="285750" indent="-285750">
              <a:spcBef>
                <a:spcPts val="0"/>
              </a:spcBef>
              <a:spcAft>
                <a:spcPts val="600"/>
              </a:spcAft>
            </a:pPr>
            <a:r>
              <a:rPr lang="sv-SE" sz="2000"/>
              <a:t>Din förvaltningsrepresentant </a:t>
            </a:r>
          </a:p>
          <a:p>
            <a:pPr marL="285750" indent="-285750">
              <a:spcBef>
                <a:spcPts val="0"/>
              </a:spcBef>
              <a:spcAft>
                <a:spcPts val="600"/>
              </a:spcAft>
            </a:pPr>
            <a:r>
              <a:rPr lang="sv-SE" sz="2000"/>
              <a:t>Koordinator för privata vårdgivare </a:t>
            </a:r>
          </a:p>
          <a:p>
            <a:pPr marL="285750" indent="-285750">
              <a:spcBef>
                <a:spcPts val="0"/>
              </a:spcBef>
              <a:spcAft>
                <a:spcPts val="600"/>
              </a:spcAft>
            </a:pPr>
            <a:r>
              <a:rPr lang="sv-SE" sz="2000"/>
              <a:t>sdv@skane.se</a:t>
            </a:r>
          </a:p>
          <a:p>
            <a:endParaRPr lang="sv-SE" sz="2000"/>
          </a:p>
        </p:txBody>
      </p:sp>
      <p:pic>
        <p:nvPicPr>
          <p:cNvPr id="5" name="Bildobjekt 4" descr="En bild som visar text&#10;&#10;Automatiskt genererad beskrivning">
            <a:extLst>
              <a:ext uri="{FF2B5EF4-FFF2-40B4-BE49-F238E27FC236}">
                <a16:creationId xmlns:a16="http://schemas.microsoft.com/office/drawing/2014/main" id="{133A8CA2-AA24-F6BA-B698-CCDC0D99A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663246" y="1181779"/>
            <a:ext cx="1977339" cy="48313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6828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C4FC15-C666-2DC3-342A-84C231DCE8F3}"/>
              </a:ext>
            </a:extLst>
          </p:cNvPr>
          <p:cNvSpPr>
            <a:spLocks noGrp="1"/>
          </p:cNvSpPr>
          <p:nvPr>
            <p:ph type="title"/>
          </p:nvPr>
        </p:nvSpPr>
        <p:spPr/>
        <p:txBody>
          <a:bodyPr/>
          <a:lstStyle/>
          <a:p>
            <a:r>
              <a:rPr lang="sv-SE"/>
              <a:t>Tack! </a:t>
            </a:r>
          </a:p>
        </p:txBody>
      </p:sp>
      <p:sp>
        <p:nvSpPr>
          <p:cNvPr id="3" name="Platshållare för text 2">
            <a:extLst>
              <a:ext uri="{FF2B5EF4-FFF2-40B4-BE49-F238E27FC236}">
                <a16:creationId xmlns:a16="http://schemas.microsoft.com/office/drawing/2014/main" id="{E23ECAB6-D2B4-BA37-E130-F8178E5875B3}"/>
              </a:ext>
            </a:extLst>
          </p:cNvPr>
          <p:cNvSpPr>
            <a:spLocks noGrp="1"/>
          </p:cNvSpPr>
          <p:nvPr>
            <p:ph type="body" idx="1"/>
          </p:nvPr>
        </p:nvSpPr>
        <p:spPr/>
        <p:txBody>
          <a:bodyPr/>
          <a:lstStyle/>
          <a:p>
            <a:r>
              <a:rPr lang="sv-SE" sz="2400"/>
              <a:t>Namn</a:t>
            </a:r>
            <a:br>
              <a:rPr lang="sv-SE" sz="2400"/>
            </a:br>
            <a:r>
              <a:rPr lang="sv-SE" sz="2400"/>
              <a:t>e-post</a:t>
            </a:r>
            <a:endParaRPr lang="sv-SE"/>
          </a:p>
        </p:txBody>
      </p:sp>
    </p:spTree>
    <p:extLst>
      <p:ext uri="{BB962C8B-B14F-4D97-AF65-F5344CB8AC3E}">
        <p14:creationId xmlns:p14="http://schemas.microsoft.com/office/powerpoint/2010/main" val="1586139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DDFE6E4-07EA-20B8-DBBF-831D082FA8E1}"/>
              </a:ext>
            </a:extLst>
          </p:cNvPr>
          <p:cNvSpPr/>
          <p:nvPr/>
        </p:nvSpPr>
        <p:spPr>
          <a:xfrm>
            <a:off x="0" y="245806"/>
            <a:ext cx="8052047" cy="8589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2" name="Rubrik 1">
            <a:extLst>
              <a:ext uri="{FF2B5EF4-FFF2-40B4-BE49-F238E27FC236}">
                <a16:creationId xmlns:a16="http://schemas.microsoft.com/office/drawing/2014/main" id="{F1172560-E83C-B179-0214-7EBE45124602}"/>
              </a:ext>
            </a:extLst>
          </p:cNvPr>
          <p:cNvSpPr>
            <a:spLocks noGrp="1"/>
          </p:cNvSpPr>
          <p:nvPr>
            <p:ph type="title"/>
          </p:nvPr>
        </p:nvSpPr>
        <p:spPr/>
        <p:txBody>
          <a:bodyPr/>
          <a:lstStyle/>
          <a:p>
            <a:r>
              <a:rPr lang="sv-SE" dirty="0">
                <a:solidFill>
                  <a:schemeClr val="bg2"/>
                </a:solidFill>
              </a:rPr>
              <a:t>Dagens arbetssätt kan leda till:</a:t>
            </a:r>
          </a:p>
        </p:txBody>
      </p:sp>
      <p:sp>
        <p:nvSpPr>
          <p:cNvPr id="7" name="Platshållare för innehåll 6">
            <a:extLst>
              <a:ext uri="{FF2B5EF4-FFF2-40B4-BE49-F238E27FC236}">
                <a16:creationId xmlns:a16="http://schemas.microsoft.com/office/drawing/2014/main" id="{33FAD44C-16FE-6500-CD98-04A0BB7D3CEE}"/>
              </a:ext>
            </a:extLst>
          </p:cNvPr>
          <p:cNvSpPr>
            <a:spLocks noGrp="1"/>
          </p:cNvSpPr>
          <p:nvPr>
            <p:ph sz="half" idx="1"/>
          </p:nvPr>
        </p:nvSpPr>
        <p:spPr/>
        <p:txBody>
          <a:bodyPr/>
          <a:lstStyle/>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Svårt få samlad bild av patienten och </a:t>
            </a:r>
            <a:b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b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hens läkemedel</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Dokumentation i efterhand, exempelvis </a:t>
            </a:r>
            <a:b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b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på post-it-lappar eller genom telefon-rapportering, kan leda till missad eller borttappad information, eller felaktigheter</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Fördröjning mellan diktering, ordination </a:t>
            </a:r>
            <a:b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b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och dokumentation</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Medarbetare som arbetar på olika ställen behöver arbeta på flera sätt.</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Patienter får olika behandling på olika orter</a:t>
            </a:r>
          </a:p>
          <a:p>
            <a:endParaRPr lang="sv-SE" dirty="0"/>
          </a:p>
        </p:txBody>
      </p:sp>
      <p:sp>
        <p:nvSpPr>
          <p:cNvPr id="10" name="Platshållare för innehåll 9">
            <a:extLst>
              <a:ext uri="{FF2B5EF4-FFF2-40B4-BE49-F238E27FC236}">
                <a16:creationId xmlns:a16="http://schemas.microsoft.com/office/drawing/2014/main" id="{3192A7BA-2311-A464-38CD-3E4E22D5894C}"/>
              </a:ext>
            </a:extLst>
          </p:cNvPr>
          <p:cNvSpPr>
            <a:spLocks noGrp="1"/>
          </p:cNvSpPr>
          <p:nvPr>
            <p:ph sz="half" idx="2"/>
          </p:nvPr>
        </p:nvSpPr>
        <p:spPr/>
        <p:txBody>
          <a:bodyPr/>
          <a:lstStyle/>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Dubbelarbete, dubbeldokumentation med olika system</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Data kan inte användas för analys och forskningsunderlag</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Information om patienten finns inte på en enda plats, och kräver därför personliga överlämningar</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Begränsat kliniskt beslutsstöd, de flesta stöd är läkemedelsrelaterade</a:t>
            </a:r>
          </a:p>
          <a:p>
            <a:pPr marL="171450" marR="0" lvl="0" indent="-17145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endParaRPr kumimoji="0" lang="sv-SE" altLang="sv-SE" sz="300" b="0" i="0" u="none" strike="noStrike" kern="1200" cap="none" spc="0" normalizeH="0" baseline="0" noProof="0" dirty="0">
              <a:ln>
                <a:noFill/>
              </a:ln>
              <a:solidFill>
                <a:prstClr val="black"/>
              </a:solidFill>
              <a:effectLst/>
              <a:uLnTx/>
              <a:uFillTx/>
              <a:latin typeface="Public Sans"/>
              <a:ea typeface="+mn-ea"/>
              <a:cs typeface="+mn-cs"/>
            </a:endParaRPr>
          </a:p>
          <a:p>
            <a:pPr marL="457200" marR="0" lvl="0" indent="-457200" algn="l" defTabSz="457200" rtl="0" eaLnBrk="1" fontAlgn="auto" latinLnBrk="0" hangingPunct="1">
              <a:lnSpc>
                <a:spcPct val="100000"/>
              </a:lnSpc>
              <a:spcBef>
                <a:spcPts val="0"/>
              </a:spcBef>
              <a:spcAft>
                <a:spcPts val="400"/>
              </a:spcAft>
              <a:buClr>
                <a:srgbClr val="307C8E"/>
              </a:buClr>
              <a:buSzPct val="200000"/>
              <a:buFont typeface="Arial" panose="020B0604020202020204" pitchFamily="34" charset="0"/>
              <a:buChar char="•"/>
              <a:tabLst/>
              <a:defRPr/>
            </a:pPr>
            <a:r>
              <a:rPr kumimoji="0" lang="sv-SE" altLang="sv-SE" sz="1900" b="0" i="0" u="none" strike="noStrike" kern="1200" cap="none" spc="0" normalizeH="0" baseline="0" noProof="0" dirty="0">
                <a:ln>
                  <a:noFill/>
                </a:ln>
                <a:solidFill>
                  <a:prstClr val="black"/>
                </a:solidFill>
                <a:effectLst/>
                <a:uLnTx/>
                <a:uFillTx/>
                <a:latin typeface="Public Sans"/>
                <a:ea typeface="+mn-ea"/>
                <a:cs typeface="+mn-cs"/>
              </a:rPr>
              <a:t>Inget bra digitalt stöd för standardiserade vårdplaner och behandlingsplaner</a:t>
            </a:r>
          </a:p>
          <a:p>
            <a:pPr marL="457200" marR="0" lvl="0" indent="-457200" algn="l" defTabSz="457200" rtl="0" eaLnBrk="1" fontAlgn="auto" latinLnBrk="0" hangingPunct="1">
              <a:lnSpc>
                <a:spcPct val="150000"/>
              </a:lnSpc>
              <a:spcBef>
                <a:spcPts val="0"/>
              </a:spcBef>
              <a:spcAft>
                <a:spcPts val="400"/>
              </a:spcAft>
              <a:buClr>
                <a:srgbClr val="307C8E"/>
              </a:buClr>
              <a:buSzTx/>
              <a:buFont typeface="Symbol" panose="05050102010706020507" pitchFamily="18" charset="2"/>
              <a:buChar char=""/>
              <a:tabLst/>
              <a:defRPr/>
            </a:pPr>
            <a:endParaRPr kumimoji="0" lang="sv-SE" altLang="sv-SE" sz="1900" b="0" i="0" u="none" strike="noStrike" kern="1200" cap="none" spc="0" normalizeH="0" baseline="0" noProof="0" dirty="0">
              <a:ln>
                <a:noFill/>
              </a:ln>
              <a:solidFill>
                <a:prstClr val="black"/>
              </a:solidFill>
              <a:effectLst/>
              <a:uLnTx/>
              <a:uFillTx/>
              <a:latin typeface="Public Sans"/>
              <a:ea typeface="+mn-ea"/>
              <a:cs typeface="+mn-cs"/>
            </a:endParaRPr>
          </a:p>
          <a:p>
            <a:endParaRPr lang="sv-SE" dirty="0"/>
          </a:p>
        </p:txBody>
      </p:sp>
      <p:sp>
        <p:nvSpPr>
          <p:cNvPr id="9" name="Rektangel 8">
            <a:extLst>
              <a:ext uri="{FF2B5EF4-FFF2-40B4-BE49-F238E27FC236}">
                <a16:creationId xmlns:a16="http://schemas.microsoft.com/office/drawing/2014/main" id="{BEFDE977-5230-46D9-7D24-487441357CC1}"/>
              </a:ext>
            </a:extLst>
          </p:cNvPr>
          <p:cNvSpPr/>
          <p:nvPr/>
        </p:nvSpPr>
        <p:spPr>
          <a:xfrm>
            <a:off x="3719245" y="5989081"/>
            <a:ext cx="6924782" cy="5305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Public Sans"/>
              <a:ea typeface="+mn-ea"/>
              <a:cs typeface="+mn-cs"/>
            </a:endParaRPr>
          </a:p>
        </p:txBody>
      </p:sp>
      <p:sp>
        <p:nvSpPr>
          <p:cNvPr id="8" name="Rubrik 1">
            <a:extLst>
              <a:ext uri="{FF2B5EF4-FFF2-40B4-BE49-F238E27FC236}">
                <a16:creationId xmlns:a16="http://schemas.microsoft.com/office/drawing/2014/main" id="{D15CEDEE-05A9-7281-6B98-B8E022B15B89}"/>
              </a:ext>
            </a:extLst>
          </p:cNvPr>
          <p:cNvSpPr txBox="1">
            <a:spLocks/>
          </p:cNvSpPr>
          <p:nvPr/>
        </p:nvSpPr>
        <p:spPr>
          <a:xfrm>
            <a:off x="3937818" y="6031492"/>
            <a:ext cx="6632646" cy="467566"/>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600" b="1"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sv-SE" sz="2000" b="1" i="0" u="none" strike="noStrike" kern="1200" cap="none" spc="0" normalizeH="0" baseline="0" noProof="0" dirty="0">
                <a:ln>
                  <a:noFill/>
                </a:ln>
                <a:solidFill>
                  <a:srgbClr val="FDF9E4"/>
                </a:solidFill>
                <a:effectLst/>
                <a:uLnTx/>
                <a:uFillTx/>
                <a:latin typeface="Public Sans"/>
                <a:ea typeface="+mj-ea"/>
                <a:cs typeface="+mj-cs"/>
              </a:rPr>
              <a:t>… en situation vi helt enkelt inte kan fortsätta med.</a:t>
            </a:r>
          </a:p>
        </p:txBody>
      </p:sp>
    </p:spTree>
    <p:extLst>
      <p:ext uri="{BB962C8B-B14F-4D97-AF65-F5344CB8AC3E}">
        <p14:creationId xmlns:p14="http://schemas.microsoft.com/office/powerpoint/2010/main" val="69372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Varning med hel fyllning">
            <a:extLst>
              <a:ext uri="{FF2B5EF4-FFF2-40B4-BE49-F238E27FC236}">
                <a16:creationId xmlns:a16="http://schemas.microsoft.com/office/drawing/2014/main" id="{AD427F28-8392-8230-0FE4-5533260013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0162" y="-575044"/>
            <a:ext cx="7687932" cy="7687930"/>
          </a:xfrm>
          <a:prstGeom prst="rect">
            <a:avLst/>
          </a:prstGeom>
        </p:spPr>
      </p:pic>
      <p:sp>
        <p:nvSpPr>
          <p:cNvPr id="2" name="Rubrik 1">
            <a:extLst>
              <a:ext uri="{FF2B5EF4-FFF2-40B4-BE49-F238E27FC236}">
                <a16:creationId xmlns:a16="http://schemas.microsoft.com/office/drawing/2014/main" id="{A4692B30-9F8E-3395-3BE4-A6AEDDB4BB7B}"/>
              </a:ext>
            </a:extLst>
          </p:cNvPr>
          <p:cNvSpPr>
            <a:spLocks noGrp="1"/>
          </p:cNvSpPr>
          <p:nvPr>
            <p:ph type="title"/>
          </p:nvPr>
        </p:nvSpPr>
        <p:spPr/>
        <p:txBody>
          <a:bodyPr/>
          <a:lstStyle/>
          <a:p>
            <a:r>
              <a:rPr lang="sv-SE"/>
              <a:t>Vad riskeras om vi bara fortsätter som idag?</a:t>
            </a:r>
          </a:p>
        </p:txBody>
      </p:sp>
      <p:sp>
        <p:nvSpPr>
          <p:cNvPr id="3" name="Platshållare för innehåll 2">
            <a:extLst>
              <a:ext uri="{FF2B5EF4-FFF2-40B4-BE49-F238E27FC236}">
                <a16:creationId xmlns:a16="http://schemas.microsoft.com/office/drawing/2014/main" id="{DC8459C4-7C76-C66A-A9B4-0A801E8E9858}"/>
              </a:ext>
            </a:extLst>
          </p:cNvPr>
          <p:cNvSpPr>
            <a:spLocks noGrp="1"/>
          </p:cNvSpPr>
          <p:nvPr>
            <p:ph idx="1"/>
          </p:nvPr>
        </p:nvSpPr>
        <p:spPr>
          <a:xfrm>
            <a:off x="1482904" y="1838320"/>
            <a:ext cx="10250184" cy="4850257"/>
          </a:xfrm>
        </p:spPr>
        <p:txBody>
          <a:bodyPr/>
          <a:lstStyle/>
          <a:p>
            <a:pPr marL="228600" marR="0" lvl="0" indent="-228600" algn="l" defTabSz="914400" rtl="0" eaLnBrk="1" fontAlgn="auto" latinLnBrk="0" hangingPunct="1">
              <a:lnSpc>
                <a:spcPct val="110000"/>
              </a:lnSpc>
              <a:spcBef>
                <a:spcPts val="1400"/>
              </a:spcBef>
              <a:spcAft>
                <a:spcPts val="0"/>
              </a:spcAft>
              <a:buClr>
                <a:srgbClr val="FDF9E4"/>
              </a:buClr>
              <a:buSzPct val="100000"/>
              <a:buFont typeface="Calibri" panose="020F0502020204030204" pitchFamily="34" charset="0"/>
              <a:buChar char="→"/>
              <a:tabLst/>
              <a:defRPr/>
            </a:pPr>
            <a:r>
              <a:rPr kumimoji="0" lang="sv-SE" sz="2800" b="0" i="0" u="none" strike="noStrike" kern="1200" cap="none" spc="0" normalizeH="0" baseline="0" noProof="0">
                <a:ln>
                  <a:noFill/>
                </a:ln>
                <a:solidFill>
                  <a:srgbClr val="FDF9E4"/>
                </a:solidFill>
                <a:effectLst/>
                <a:uLnTx/>
                <a:uFillTx/>
                <a:latin typeface="Public Sans"/>
                <a:ea typeface="+mn-ea"/>
                <a:cs typeface="+mn-cs"/>
              </a:rPr>
              <a:t> Våra system blir en enkel måltavla för angrepp utifrån</a:t>
            </a:r>
          </a:p>
          <a:p>
            <a:pPr marL="228600" marR="0" lvl="0" indent="-228600" algn="l" defTabSz="914400" rtl="0" eaLnBrk="1" fontAlgn="auto" latinLnBrk="0" hangingPunct="1">
              <a:lnSpc>
                <a:spcPct val="110000"/>
              </a:lnSpc>
              <a:spcBef>
                <a:spcPts val="1400"/>
              </a:spcBef>
              <a:spcAft>
                <a:spcPts val="0"/>
              </a:spcAft>
              <a:buClr>
                <a:srgbClr val="FDF9E4"/>
              </a:buClr>
              <a:buSzPct val="100000"/>
              <a:buFont typeface="Calibri" panose="020F0502020204030204" pitchFamily="34" charset="0"/>
              <a:buChar char="→"/>
              <a:tabLst/>
              <a:defRPr/>
            </a:pPr>
            <a:r>
              <a:rPr kumimoji="0" lang="sv-SE" sz="2800" b="0" i="0" u="none" strike="noStrike" kern="1200" cap="none" spc="0" normalizeH="0" baseline="0" noProof="0">
                <a:ln>
                  <a:noFill/>
                </a:ln>
                <a:solidFill>
                  <a:srgbClr val="FDF9E4"/>
                </a:solidFill>
                <a:effectLst/>
                <a:uLnTx/>
                <a:uFillTx/>
                <a:latin typeface="Public Sans"/>
                <a:ea typeface="+mn-ea"/>
                <a:cs typeface="+mn-cs"/>
              </a:rPr>
              <a:t>  Risker för patienternas liv och hälsa</a:t>
            </a:r>
          </a:p>
          <a:p>
            <a:pPr marL="228600" marR="0" lvl="0" indent="-228600" algn="l" defTabSz="914400" rtl="0" eaLnBrk="1" fontAlgn="auto" latinLnBrk="0" hangingPunct="1">
              <a:lnSpc>
                <a:spcPct val="110000"/>
              </a:lnSpc>
              <a:spcBef>
                <a:spcPts val="1400"/>
              </a:spcBef>
              <a:spcAft>
                <a:spcPts val="0"/>
              </a:spcAft>
              <a:buClr>
                <a:srgbClr val="FDF9E4"/>
              </a:buClr>
              <a:buSzPct val="100000"/>
              <a:buFont typeface="Calibri" panose="020F0502020204030204" pitchFamily="34" charset="0"/>
              <a:buChar char="→"/>
              <a:tabLst/>
              <a:defRPr/>
            </a:pPr>
            <a:r>
              <a:rPr kumimoji="0" lang="sv-SE" sz="2800" b="0" i="0" u="none" strike="noStrike" kern="1200" cap="none" spc="0" normalizeH="0" baseline="0" noProof="0">
                <a:ln>
                  <a:noFill/>
                </a:ln>
                <a:solidFill>
                  <a:srgbClr val="FDF9E4"/>
                </a:solidFill>
                <a:effectLst/>
                <a:uLnTx/>
                <a:uFillTx/>
                <a:latin typeface="Public Sans"/>
                <a:ea typeface="+mn-ea"/>
                <a:cs typeface="+mn-cs"/>
              </a:rPr>
              <a:t>  En ohållbar arbetsmiljö i vården</a:t>
            </a:r>
          </a:p>
          <a:p>
            <a:pPr marL="228600" marR="0" lvl="0" indent="-228600" algn="l" defTabSz="914400" rtl="0" eaLnBrk="1" fontAlgn="auto" latinLnBrk="0" hangingPunct="1">
              <a:lnSpc>
                <a:spcPct val="110000"/>
              </a:lnSpc>
              <a:spcBef>
                <a:spcPts val="1400"/>
              </a:spcBef>
              <a:spcAft>
                <a:spcPts val="0"/>
              </a:spcAft>
              <a:buClr>
                <a:srgbClr val="FDF9E4"/>
              </a:buClr>
              <a:buSzPct val="100000"/>
              <a:buFont typeface="Calibri" panose="020F0502020204030204" pitchFamily="34" charset="0"/>
              <a:buChar char="→"/>
              <a:tabLst/>
              <a:defRPr/>
            </a:pPr>
            <a:r>
              <a:rPr kumimoji="0" lang="sv-SE" sz="2800" b="0" i="0" u="none" strike="noStrike" kern="1200" cap="none" spc="0" normalizeH="0" baseline="0" noProof="0">
                <a:ln>
                  <a:noFill/>
                </a:ln>
                <a:solidFill>
                  <a:srgbClr val="FDF9E4"/>
                </a:solidFill>
                <a:effectLst/>
                <a:uLnTx/>
                <a:uFillTx/>
                <a:latin typeface="Public Sans"/>
                <a:ea typeface="+mn-ea"/>
                <a:cs typeface="+mn-cs"/>
              </a:rPr>
              <a:t>  Skåne halkar efter resten av Sverige</a:t>
            </a:r>
          </a:p>
          <a:p>
            <a:pPr marL="228600" marR="0" lvl="0" indent="-228600" algn="l" defTabSz="914400" rtl="0" eaLnBrk="1" fontAlgn="auto" latinLnBrk="0" hangingPunct="1">
              <a:lnSpc>
                <a:spcPct val="110000"/>
              </a:lnSpc>
              <a:spcBef>
                <a:spcPts val="1400"/>
              </a:spcBef>
              <a:spcAft>
                <a:spcPts val="0"/>
              </a:spcAft>
              <a:buClr>
                <a:srgbClr val="FDF9E4"/>
              </a:buClr>
              <a:buSzPct val="100000"/>
              <a:buFont typeface="Calibri" panose="020F0502020204030204" pitchFamily="34" charset="0"/>
              <a:buChar char="→"/>
              <a:tabLst/>
              <a:defRPr/>
            </a:pPr>
            <a:r>
              <a:rPr kumimoji="0" lang="sv-SE" sz="2800" b="0" i="0" u="none" strike="noStrike" kern="1200" cap="none" spc="0" normalizeH="0" baseline="0" noProof="0">
                <a:ln>
                  <a:noFill/>
                </a:ln>
                <a:solidFill>
                  <a:srgbClr val="FDF9E4"/>
                </a:solidFill>
                <a:effectLst/>
                <a:uLnTx/>
                <a:uFillTx/>
                <a:latin typeface="Public Sans"/>
                <a:ea typeface="+mn-ea"/>
                <a:cs typeface="+mn-cs"/>
              </a:rPr>
              <a:t>  Vi kommer inte klara framtidens vårdbehov</a:t>
            </a:r>
          </a:p>
          <a:p>
            <a:pPr marL="228600" marR="0" lvl="0" indent="-228600" algn="l" defTabSz="914400" rtl="0" eaLnBrk="1" fontAlgn="auto" latinLnBrk="0" hangingPunct="1">
              <a:lnSpc>
                <a:spcPct val="110000"/>
              </a:lnSpc>
              <a:spcBef>
                <a:spcPts val="1400"/>
              </a:spcBef>
              <a:spcAft>
                <a:spcPts val="0"/>
              </a:spcAft>
              <a:buClr>
                <a:srgbClr val="FDF9E4"/>
              </a:buClr>
              <a:buSzPct val="100000"/>
              <a:buFont typeface="Calibri" panose="020F0502020204030204" pitchFamily="34" charset="0"/>
              <a:buChar char="→"/>
              <a:tabLst/>
              <a:defRPr/>
            </a:pPr>
            <a:r>
              <a:rPr kumimoji="0" lang="sv-SE" sz="2800" b="0" i="0" u="none" strike="noStrike" kern="1200" cap="none" spc="0" normalizeH="0" baseline="0" noProof="0">
                <a:ln>
                  <a:noFill/>
                </a:ln>
                <a:solidFill>
                  <a:srgbClr val="FDF9E4"/>
                </a:solidFill>
                <a:effectLst/>
                <a:uLnTx/>
                <a:uFillTx/>
                <a:latin typeface="Public Sans"/>
                <a:ea typeface="+mn-ea"/>
                <a:cs typeface="+mn-cs"/>
              </a:rPr>
              <a:t>  Invånarna i Skåne får inte den vård de har rätt till</a:t>
            </a:r>
            <a:endParaRPr lang="sv-SE" sz="3200"/>
          </a:p>
        </p:txBody>
      </p:sp>
    </p:spTree>
    <p:extLst>
      <p:ext uri="{BB962C8B-B14F-4D97-AF65-F5344CB8AC3E}">
        <p14:creationId xmlns:p14="http://schemas.microsoft.com/office/powerpoint/2010/main" val="2061642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Rubrik 1"/>
          <p:cNvSpPr>
            <a:spLocks noGrp="1"/>
          </p:cNvSpPr>
          <p:nvPr>
            <p:ph type="title"/>
          </p:nvPr>
        </p:nvSpPr>
        <p:spPr/>
        <p:txBody>
          <a:bodyPr/>
          <a:lstStyle/>
          <a:p>
            <a:r>
              <a:rPr lang="sv-SE" altLang="sv-SE" sz="3600"/>
              <a:t>Högre säkerhet med en sammanhållen miljö </a:t>
            </a:r>
          </a:p>
        </p:txBody>
      </p:sp>
      <p:sp>
        <p:nvSpPr>
          <p:cNvPr id="4" name="Rundad rektangulär 3"/>
          <p:cNvSpPr/>
          <p:nvPr/>
        </p:nvSpPr>
        <p:spPr>
          <a:xfrm>
            <a:off x="609600" y="1934800"/>
            <a:ext cx="4312969" cy="1820033"/>
          </a:xfrm>
          <a:prstGeom prst="wedgeRoundRectCallout">
            <a:avLst>
              <a:gd name="adj1" fmla="val -8706"/>
              <a:gd name="adj2" fmla="val 71976"/>
              <a:gd name="adj3" fmla="val 16667"/>
            </a:avLst>
          </a:prstGeom>
          <a:solidFill>
            <a:schemeClr val="accent1"/>
          </a:solidFill>
          <a:ln>
            <a:noFill/>
          </a:ln>
          <a:effectLst/>
        </p:spPr>
        <p:style>
          <a:lnRef idx="2">
            <a:schemeClr val="accent2"/>
          </a:lnRef>
          <a:fillRef idx="1">
            <a:schemeClr val="lt1"/>
          </a:fillRef>
          <a:effectRef idx="0">
            <a:schemeClr val="accent2"/>
          </a:effectRef>
          <a:fontRef idx="minor">
            <a:schemeClr val="dk1"/>
          </a:fontRef>
        </p:style>
        <p:txBody>
          <a:bodyPr wrap="square" lIns="144000" tIns="144000" rIns="144000" bIns="144000">
            <a:spAutoFit/>
          </a:bodyPr>
          <a:lstStyle/>
          <a:p>
            <a:r>
              <a:rPr lang="sv-SE" sz="2200">
                <a:solidFill>
                  <a:schemeClr val="bg1"/>
                </a:solidFill>
              </a:rPr>
              <a:t>Idag har vi många system i hälso- och sjukvården, några ganska gamla, som </a:t>
            </a:r>
            <a:r>
              <a:rPr lang="sv-SE" sz="2200" b="1">
                <a:solidFill>
                  <a:schemeClr val="bg1"/>
                </a:solidFill>
              </a:rPr>
              <a:t>inte kan kommunicera</a:t>
            </a:r>
            <a:r>
              <a:rPr lang="sv-SE" sz="2200">
                <a:solidFill>
                  <a:schemeClr val="bg1"/>
                </a:solidFill>
              </a:rPr>
              <a:t> med varandra. </a:t>
            </a:r>
          </a:p>
        </p:txBody>
      </p:sp>
      <p:sp>
        <p:nvSpPr>
          <p:cNvPr id="3" name="Rundad rektangulär 2"/>
          <p:cNvSpPr/>
          <p:nvPr/>
        </p:nvSpPr>
        <p:spPr>
          <a:xfrm>
            <a:off x="6171890" y="1375106"/>
            <a:ext cx="4976643" cy="1820033"/>
          </a:xfrm>
          <a:prstGeom prst="wedgeRoundRectCallout">
            <a:avLst>
              <a:gd name="adj1" fmla="val -32221"/>
              <a:gd name="adj2" fmla="val 80413"/>
              <a:gd name="adj3" fmla="val 16667"/>
            </a:avLst>
          </a:prstGeom>
          <a:solidFill>
            <a:schemeClr val="accent1"/>
          </a:solidFill>
          <a:ln>
            <a:noFill/>
          </a:ln>
          <a:effectLst/>
        </p:spPr>
        <p:style>
          <a:lnRef idx="2">
            <a:schemeClr val="accent2"/>
          </a:lnRef>
          <a:fillRef idx="1">
            <a:schemeClr val="lt1"/>
          </a:fillRef>
          <a:effectRef idx="0">
            <a:schemeClr val="accent2"/>
          </a:effectRef>
          <a:fontRef idx="minor">
            <a:schemeClr val="dk1"/>
          </a:fontRef>
        </p:style>
        <p:txBody>
          <a:bodyPr wrap="square" lIns="144000" tIns="144000" rIns="144000" bIns="144000">
            <a:spAutoFit/>
          </a:bodyPr>
          <a:lstStyle/>
          <a:p>
            <a:pPr lvl="0"/>
            <a:r>
              <a:rPr lang="sv-SE" sz="2200">
                <a:solidFill>
                  <a:schemeClr val="bg1"/>
                </a:solidFill>
              </a:rPr>
              <a:t>Datahanteringen i några av dagens system innebär utmaningar när det gäller </a:t>
            </a:r>
            <a:r>
              <a:rPr lang="sv-SE" sz="2200" b="1">
                <a:solidFill>
                  <a:schemeClr val="bg1"/>
                </a:solidFill>
              </a:rPr>
              <a:t>patientsäkerhet </a:t>
            </a:r>
            <a:r>
              <a:rPr lang="sv-SE" sz="2200">
                <a:solidFill>
                  <a:schemeClr val="bg1"/>
                </a:solidFill>
              </a:rPr>
              <a:t>och </a:t>
            </a:r>
            <a:r>
              <a:rPr lang="sv-SE" sz="2200" b="1">
                <a:solidFill>
                  <a:schemeClr val="bg1"/>
                </a:solidFill>
              </a:rPr>
              <a:t>integritetsskydd</a:t>
            </a:r>
            <a:r>
              <a:rPr lang="sv-SE" sz="2200">
                <a:solidFill>
                  <a:schemeClr val="bg1"/>
                </a:solidFill>
              </a:rPr>
              <a:t>.</a:t>
            </a:r>
          </a:p>
        </p:txBody>
      </p:sp>
      <p:sp>
        <p:nvSpPr>
          <p:cNvPr id="5" name="Rundad rektangulär 4"/>
          <p:cNvSpPr/>
          <p:nvPr/>
        </p:nvSpPr>
        <p:spPr>
          <a:xfrm>
            <a:off x="4237075" y="4179175"/>
            <a:ext cx="4779603" cy="1445462"/>
          </a:xfrm>
          <a:prstGeom prst="wedgeRoundRectCallout">
            <a:avLst>
              <a:gd name="adj1" fmla="val -37493"/>
              <a:gd name="adj2" fmla="val 90893"/>
              <a:gd name="adj3" fmla="val 16667"/>
            </a:avLst>
          </a:prstGeom>
          <a:solidFill>
            <a:schemeClr val="accent1"/>
          </a:solidFill>
          <a:ln>
            <a:noFill/>
          </a:ln>
          <a:effectLst/>
        </p:spPr>
        <p:style>
          <a:lnRef idx="2">
            <a:schemeClr val="accent2"/>
          </a:lnRef>
          <a:fillRef idx="1">
            <a:schemeClr val="lt1"/>
          </a:fillRef>
          <a:effectRef idx="0">
            <a:schemeClr val="accent2"/>
          </a:effectRef>
          <a:fontRef idx="minor">
            <a:schemeClr val="dk1"/>
          </a:fontRef>
        </p:style>
        <p:txBody>
          <a:bodyPr wrap="square" lIns="144000" tIns="144000" rIns="144000" bIns="144000">
            <a:spAutoFit/>
          </a:bodyPr>
          <a:lstStyle/>
          <a:p>
            <a:pPr lvl="0"/>
            <a:r>
              <a:rPr lang="sv-SE" sz="2200">
                <a:solidFill>
                  <a:schemeClr val="bg1"/>
                </a:solidFill>
              </a:rPr>
              <a:t>Vi behöver stärka Region Skånes förmåga att </a:t>
            </a:r>
            <a:r>
              <a:rPr lang="sv-SE" sz="2200" b="1">
                <a:solidFill>
                  <a:schemeClr val="bg1"/>
                </a:solidFill>
              </a:rPr>
              <a:t>stå emot angrepp utifrån</a:t>
            </a:r>
            <a:r>
              <a:rPr lang="sv-SE" sz="2200">
                <a:solidFill>
                  <a:schemeClr val="bg1"/>
                </a:solidFill>
              </a:rPr>
              <a:t>. </a:t>
            </a:r>
          </a:p>
        </p:txBody>
      </p:sp>
    </p:spTree>
    <p:extLst>
      <p:ext uri="{BB962C8B-B14F-4D97-AF65-F5344CB8AC3E}">
        <p14:creationId xmlns:p14="http://schemas.microsoft.com/office/powerpoint/2010/main" val="4152639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Region Skåne presentation">
  <a:themeElements>
    <a:clrScheme name="Anpassat 1">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Anpassat 1">
      <a:majorFont>
        <a:latin typeface="Public Sans"/>
        <a:ea typeface=""/>
        <a:cs typeface=""/>
      </a:majorFont>
      <a:minorFont>
        <a:latin typeface="Public Sans"/>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Skånes prestentationsmall" id="{6234B990-46E4-4798-A7C9-795EC348AB7D}" vid="{E536645E-1CDF-4149-833A-B078DB4F4622}"/>
    </a:ext>
  </a:extLst>
</a:theme>
</file>

<file path=ppt/theme/theme2.xml><?xml version="1.0" encoding="utf-8"?>
<a:theme xmlns:a="http://schemas.openxmlformats.org/drawingml/2006/main" name="1_Region Skåne presentation">
  <a:themeElements>
    <a:clrScheme name="Anpassat 1">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Anpassat 1">
      <a:majorFont>
        <a:latin typeface="Public Sans"/>
        <a:ea typeface=""/>
        <a:cs typeface=""/>
      </a:majorFont>
      <a:minorFont>
        <a:latin typeface="Public Sans"/>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Skånes prestentationsmall" id="{6234B990-46E4-4798-A7C9-795EC348AB7D}" vid="{E536645E-1CDF-4149-833A-B078DB4F462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9872D2EA67B16646B2F7C4FCEEEC35DF" ma:contentTypeVersion="3" ma:contentTypeDescription="Skapa ett nytt dokument." ma:contentTypeScope="" ma:versionID="4ab8097e576f9138727b0d98523c79e8">
  <xsd:schema xmlns:xsd="http://www.w3.org/2001/XMLSchema" xmlns:xs="http://www.w3.org/2001/XMLSchema" xmlns:p="http://schemas.microsoft.com/office/2006/metadata/properties" xmlns:ns2="70b5672b-a5da-443b-939e-99e0f126e554" targetNamespace="http://schemas.microsoft.com/office/2006/metadata/properties" ma:root="true" ma:fieldsID="d495f776c9eefe8a19e62da67642631c" ns2:_="">
    <xsd:import namespace="70b5672b-a5da-443b-939e-99e0f126e55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b5672b-a5da-443b-939e-99e0f126e554"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0b5672b-a5da-443b-939e-99e0f126e554">QYMJPZDXVUJF-1718866676-598</_dlc_DocId>
    <_dlc_DocIdUrl xmlns="70b5672b-a5da-443b-939e-99e0f126e554">
      <Url>http://samarbetsyta.i.skane.se/sites/SDV/kommunikation/_layouts/15/DocIdRedir.aspx?ID=QYMJPZDXVUJF-1718866676-598</Url>
      <Description>QYMJPZDXVUJF-1718866676-598</Description>
    </_dlc_DocIdUrl>
    <SharedWithUsers xmlns="70b5672b-a5da-443b-939e-99e0f126e554">
      <UserInfo>
        <DisplayName>Norén Helen</DisplayName>
        <AccountId>3298</AccountId>
        <AccountType/>
      </UserInfo>
      <UserInfo>
        <DisplayName>Askari-Saif Simindokht</DisplayName>
        <AccountId>3616</AccountId>
        <AccountType/>
      </UserInfo>
    </SharedWithUsers>
  </documentManagement>
</p:properties>
</file>

<file path=customXml/itemProps1.xml><?xml version="1.0" encoding="utf-8"?>
<ds:datastoreItem xmlns:ds="http://schemas.openxmlformats.org/officeDocument/2006/customXml" ds:itemID="{CD1CE1EF-C1D8-4DFD-9E88-7D92858DBC42}">
  <ds:schemaRefs>
    <ds:schemaRef ds:uri="http://schemas.microsoft.com/sharepoint/events"/>
  </ds:schemaRefs>
</ds:datastoreItem>
</file>

<file path=customXml/itemProps2.xml><?xml version="1.0" encoding="utf-8"?>
<ds:datastoreItem xmlns:ds="http://schemas.openxmlformats.org/officeDocument/2006/customXml" ds:itemID="{17978B3D-32F5-4CAF-92AA-95E57CC31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b5672b-a5da-443b-939e-99e0f126e5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95EF55-BFE6-4CF2-A092-82FC7ABEFA62}">
  <ds:schemaRefs>
    <ds:schemaRef ds:uri="http://schemas.microsoft.com/sharepoint/v3/contenttype/forms"/>
  </ds:schemaRefs>
</ds:datastoreItem>
</file>

<file path=customXml/itemProps4.xml><?xml version="1.0" encoding="utf-8"?>
<ds:datastoreItem xmlns:ds="http://schemas.openxmlformats.org/officeDocument/2006/customXml" ds:itemID="{B1371291-9508-40CF-8833-E90DE7BA7672}">
  <ds:schemaRefs>
    <ds:schemaRef ds:uri="http://schemas.microsoft.com/office/2006/documentManagement/types"/>
    <ds:schemaRef ds:uri="http://purl.org/dc/terms/"/>
    <ds:schemaRef ds:uri="http://purl.org/dc/elements/1.1/"/>
    <ds:schemaRef ds:uri="http://purl.org/dc/dcmitype/"/>
    <ds:schemaRef ds:uri="http://www.w3.org/XML/1998/namespace"/>
    <ds:schemaRef ds:uri="http://schemas.microsoft.com/office/infopath/2007/PartnerControls"/>
    <ds:schemaRef ds:uri="70b5672b-a5da-443b-939e-99e0f126e554"/>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Ledningsstöd - SDV och säkerhet</Template>
  <TotalTime>0</TotalTime>
  <Words>9065</Words>
  <Application>Microsoft Office PowerPoint</Application>
  <PresentationFormat>Bredbild</PresentationFormat>
  <Paragraphs>1287</Paragraphs>
  <Slides>63</Slides>
  <Notes>58</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63</vt:i4>
      </vt:variant>
    </vt:vector>
  </HeadingPairs>
  <TitlesOfParts>
    <vt:vector size="72" baseType="lpstr">
      <vt:lpstr>Arial</vt:lpstr>
      <vt:lpstr>Calibri</vt:lpstr>
      <vt:lpstr>News Gothic Std</vt:lpstr>
      <vt:lpstr>Public Sans</vt:lpstr>
      <vt:lpstr>Symbol</vt:lpstr>
      <vt:lpstr>Times New Roman</vt:lpstr>
      <vt:lpstr>ヒラギノ角ゴ Pro W3</vt:lpstr>
      <vt:lpstr>Region Skåne presentation</vt:lpstr>
      <vt:lpstr>1_Region Skåne presentation</vt:lpstr>
      <vt:lpstr>Huvudpresentation om  Skånes digitala vårdsystem (SDV)</vt:lpstr>
      <vt:lpstr>Så här använder du presentationen </vt:lpstr>
      <vt:lpstr>Skånes digitala vårdsystem (SDV)</vt:lpstr>
      <vt:lpstr>PowerPoint-presentation</vt:lpstr>
      <vt:lpstr>Vad är Skånes digitala vårdsystem (SDV)?</vt:lpstr>
      <vt:lpstr>Varför ett nytt digitalt vårdsystem?</vt:lpstr>
      <vt:lpstr>Dagens arbetssätt kan leda till:</vt:lpstr>
      <vt:lpstr>Vad riskeras om vi bara fortsätter som idag?</vt:lpstr>
      <vt:lpstr>Högre säkerhet med en sammanhållen miljö </vt:lpstr>
      <vt:lpstr>En sammanhållen miljö blir säkrare, kostar mindre  och ger rätt förutsättningar för framtiden:</vt:lpstr>
      <vt:lpstr>SDV ger en sammanhållen miljö som blir säkrare, kostar mindre,  ger bättre förutsättningar för framtiden och en bättre upplevelse</vt:lpstr>
      <vt:lpstr>Skånes digitala vårdsystem ska bidra till</vt:lpstr>
      <vt:lpstr>Exempel på hur SDV bidrar till målen </vt:lpstr>
      <vt:lpstr>Bättre datakvalitet innebär att … </vt:lpstr>
      <vt:lpstr>Vad kommer invånare och  patienter att märka konkret? </vt:lpstr>
      <vt:lpstr>Detta händer …</vt:lpstr>
      <vt:lpstr>PowerPoint-presentation</vt:lpstr>
      <vt:lpstr>Vägen till projektstart</vt:lpstr>
      <vt:lpstr>En stor satsning som involverar och påverkar många</vt:lpstr>
      <vt:lpstr>Tidslinjen för införandet av Skånes digitala vårdsystem (SDV)</vt:lpstr>
      <vt:lpstr>Digitalisering i Sverige</vt:lpstr>
      <vt:lpstr>Utgångsläget i Skåne</vt:lpstr>
      <vt:lpstr>Fem principer för hur vi ska arbeta</vt:lpstr>
      <vt:lpstr>Så kommer vi att arbeta</vt:lpstr>
      <vt:lpstr>Vilka positiva effekter kommer vi att upptäcka först?</vt:lpstr>
      <vt:lpstr>Från många system till betydligt färre i Region Skåne </vt:lpstr>
      <vt:lpstr>System som ersätts av SDV 1.0</vt:lpstr>
      <vt:lpstr>(System som inte ersätts av SDV 1.0)</vt:lpstr>
      <vt:lpstr>SDV består av tre delar med ett antal olika funktioner</vt:lpstr>
      <vt:lpstr>Vilka tekniska stöd erbjuder SDV?</vt:lpstr>
      <vt:lpstr>Driften</vt:lpstr>
      <vt:lpstr>Deltagande och förankring i hela Skåne </vt:lpstr>
      <vt:lpstr>Ledning av SDV-programmet</vt:lpstr>
      <vt:lpstr>Ledning av SDV-programmet</vt:lpstr>
      <vt:lpstr>Leverantörspartnern Oracle Health</vt:lpstr>
      <vt:lpstr>Utveckling i partnerskap med patientrepresentanter</vt:lpstr>
      <vt:lpstr>SDV-labbet</vt:lpstr>
      <vt:lpstr>Från program till drift – successiv överlämning</vt:lpstr>
      <vt:lpstr>Ett regionalt samarbete inom flera olika områden</vt:lpstr>
      <vt:lpstr>Samarbetet mellan mottagande organisationer  och SDV-programmet</vt:lpstr>
      <vt:lpstr>Utrullningsordning – när får vi SDV?</vt:lpstr>
      <vt:lpstr>Alla behöver  förbereda sig</vt:lpstr>
      <vt:lpstr>Förändrings- och läranderesan</vt:lpstr>
      <vt:lpstr>Förändrings- områden</vt:lpstr>
      <vt:lpstr>Förändringshantering </vt:lpstr>
      <vt:lpstr>Utbildning inför SDV</vt:lpstr>
      <vt:lpstr>Vem gäller utbildningen?</vt:lpstr>
      <vt:lpstr>Hur går utbildningen till? </vt:lpstr>
      <vt:lpstr>Vilket stöd får du i samband med utrullningen av SDV?  </vt:lpstr>
      <vt:lpstr>Samexistens </vt:lpstr>
      <vt:lpstr>Samexistens </vt:lpstr>
      <vt:lpstr>Samexistens</vt:lpstr>
      <vt:lpstr>Samexistens </vt:lpstr>
      <vt:lpstr>Hur lyckas vi?</vt:lpstr>
      <vt:lpstr>Den framtida utvecklingen och styrningen av systemet  ska utgå från invånarnas och verksamheternas behov</vt:lpstr>
      <vt:lpstr>SDV 1.0 – det stora första klivet! </vt:lpstr>
      <vt:lpstr>När alla börjat arbeta i det nya systemet fortsätter utvecklingen</vt:lpstr>
      <vt:lpstr>Bikupa:</vt:lpstr>
      <vt:lpstr>Dialogövning:  Hur känner du inför förändringen med SDV?</vt:lpstr>
      <vt:lpstr>PowerPoint-presentation</vt:lpstr>
      <vt:lpstr>Utgångspunkten</vt:lpstr>
      <vt:lpstr>Mer information om SDV</vt:lpstr>
      <vt:lpstr>Tack! </vt:lpstr>
    </vt:vector>
  </TitlesOfParts>
  <Company>Region Skåne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Fröjd Christina;Linnea.Mero@skane.se</dc:creator>
  <cp:lastModifiedBy>Södergren Lisa</cp:lastModifiedBy>
  <cp:revision>2</cp:revision>
  <cp:lastPrinted>2023-04-25T09:39:13Z</cp:lastPrinted>
  <dcterms:created xsi:type="dcterms:W3CDTF">2019-09-26T06:39:02Z</dcterms:created>
  <dcterms:modified xsi:type="dcterms:W3CDTF">2024-10-22T09:23:25Z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0x0101009872D2EA67B16646B2F7C4FCEEEC35DF</vt:lpwstr>
  </property>
  <property fmtid="{D5CDD505-2E9C-101B-9397-08002B2CF9AE}" pid="3" name="_dlc_DocIdItemGuid">
    <vt:lpwstr>042a57bd-fa54-46a5-b375-740e9f6d3ebd</vt:lpwstr>
  </property>
  <property fmtid="{D5CDD505-2E9C-101B-9397-08002B2CF9AE}" pid="4" name="MediaServiceImageTags">
    <vt:lpwstr/>
  </property>
</Properties>
</file>