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4"/>
  </p:sldMasterIdLst>
  <p:notesMasterIdLst>
    <p:notesMasterId r:id="rId23"/>
  </p:notesMasterIdLst>
  <p:handoutMasterIdLst>
    <p:handoutMasterId r:id="rId24"/>
  </p:handoutMasterIdLst>
  <p:sldIdLst>
    <p:sldId id="2147481628" r:id="rId5"/>
    <p:sldId id="2147481629" r:id="rId6"/>
    <p:sldId id="2147481631" r:id="rId7"/>
    <p:sldId id="2147481648" r:id="rId8"/>
    <p:sldId id="2147481637" r:id="rId9"/>
    <p:sldId id="2147481632" r:id="rId10"/>
    <p:sldId id="2147481641" r:id="rId11"/>
    <p:sldId id="2147481633" r:id="rId12"/>
    <p:sldId id="2147481642" r:id="rId13"/>
    <p:sldId id="2147481635" r:id="rId14"/>
    <p:sldId id="2147481634" r:id="rId15"/>
    <p:sldId id="2147481645" r:id="rId16"/>
    <p:sldId id="2147481651" r:id="rId17"/>
    <p:sldId id="2147481639" r:id="rId18"/>
    <p:sldId id="2147481650" r:id="rId19"/>
    <p:sldId id="2147481652" r:id="rId20"/>
    <p:sldId id="2147481636" r:id="rId21"/>
    <p:sldId id="2147481640" r:id="rId22"/>
  </p:sldIdLst>
  <p:sldSz cx="12192000" cy="6858000"/>
  <p:notesSz cx="6805613" cy="9944100"/>
  <p:embeddedFontLst>
    <p:embeddedFont>
      <p:font typeface="Public Sans" pitchFamily="2" charset="0"/>
      <p:regular r:id="rId25"/>
      <p:bold r:id="rId26"/>
      <p:italic r:id="rId27"/>
      <p:boldItalic r:id="rId28"/>
    </p:embeddedFont>
  </p:embeddedFontLst>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DEDB77FA-1BB2-48A9-BE2E-F158F649706B}">
          <p14:sldIdLst>
            <p14:sldId id="2147481628"/>
            <p14:sldId id="2147481629"/>
            <p14:sldId id="2147481631"/>
            <p14:sldId id="2147481648"/>
          </p14:sldIdLst>
        </p14:section>
        <p14:section name="Om systemet" id="{FF11B5D3-6858-4D6B-B8D2-638EAD428018}">
          <p14:sldIdLst>
            <p14:sldId id="2147481637"/>
            <p14:sldId id="2147481632"/>
            <p14:sldId id="2147481641"/>
            <p14:sldId id="2147481633"/>
            <p14:sldId id="2147481642"/>
            <p14:sldId id="2147481635"/>
            <p14:sldId id="2147481634"/>
            <p14:sldId id="2147481645"/>
            <p14:sldId id="2147481651"/>
          </p14:sldIdLst>
        </p14:section>
        <p14:section name="Om införandet" id="{0FD193AF-3CC5-48CC-ADA4-9DFEC86D21F4}">
          <p14:sldIdLst>
            <p14:sldId id="2147481639"/>
            <p14:sldId id="2147481650"/>
            <p14:sldId id="2147481652"/>
            <p14:sldId id="2147481636"/>
            <p14:sldId id="2147481640"/>
          </p14:sldIdLst>
        </p14:section>
      </p14:sectionLst>
    </p:ext>
    <p:ext uri="{EFAFB233-063F-42B5-8137-9DF3F51BA10A}">
      <p15:sldGuideLst xmlns:p15="http://schemas.microsoft.com/office/powerpoint/2012/main">
        <p15:guide id="1" orient="horz" pos="822" userDrawn="1">
          <p15:clr>
            <a:srgbClr val="A4A3A4"/>
          </p15:clr>
        </p15:guide>
        <p15:guide id="2" pos="699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8FAF10-A651-3519-41B3-1C77302B123F}" name="Svanquist Anna C" initials="SC" userId="S::111834@skane.se::dc878535-d940-41f9-9f4e-c126e64dfd4d" providerId="AD"/>
  <p188:author id="{451A4C5E-FC71-5127-9A2D-19998620937E}" name="Börjesson Johan" initials="JB" userId="S::221032@skane.se::42016452-96a6-4a1e-aa32-66addb437927" providerId="AD"/>
  <p188:author id="{7072359A-53A2-2CEC-B180-0695F725CDBA}" name="Fröjd Christina" initials="FC" userId="S::183798@skane.se::57292a27-5270-480f-acc0-df62f3876a98" providerId="AD"/>
  <p188:author id="{7D4A4F9C-947E-C02A-E3B5-450FD5232A31}" name="Magnus Isaksson" initials="MI" userId="Magnus Isaksson" providerId="None"/>
  <p188:author id="{785963BB-A9F9-BA4A-726C-CD1065519FA4}" name="Ornstein Måns" initials="OM" userId="S::153208@skane.se::bc88dcb2-908f-4f16-9eb5-55aa70667e0c" providerId="AD"/>
  <p188:author id="{AA7D41CB-6FA1-C4FF-EEF6-B5CDB6B6D391}" name="Milstam Gunilla" initials="GM" userId="S::164755@skane.se::edba5c11-c571-419e-8d7e-eafdedb423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FD914D-45B9-45DF-9987-3D8EC8894FD0}" v="27" dt="2024-11-26T12:29:10.349"/>
    <p1510:client id="{F57E4C38-734C-7F41-93A2-145B7155DB47}" v="20" dt="2024-11-25T14:56:20.699"/>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llanmörkt format 1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364" y="36"/>
      </p:cViewPr>
      <p:guideLst>
        <p:guide orient="horz" pos="822"/>
        <p:guide pos="6992"/>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2.fntdata"/><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1.fntdata"/><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font" Target="fonts/font4.fntdata"/><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3.fntdata"/><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öjd Christina" userId="S::183798@skane.se::57292a27-5270-480f-acc0-df62f3876a98" providerId="AD" clId="Web-{F57E4C38-734C-7F41-93A2-145B7155DB47}"/>
    <pc:docChg chg="modSld">
      <pc:chgData name="Fröjd Christina" userId="S::183798@skane.se::57292a27-5270-480f-acc0-df62f3876a98" providerId="AD" clId="Web-{F57E4C38-734C-7F41-93A2-145B7155DB47}" dt="2024-11-25T14:56:20.699" v="17" actId="20577"/>
      <pc:docMkLst>
        <pc:docMk/>
      </pc:docMkLst>
      <pc:sldChg chg="modSp">
        <pc:chgData name="Fröjd Christina" userId="S::183798@skane.se::57292a27-5270-480f-acc0-df62f3876a98" providerId="AD" clId="Web-{F57E4C38-734C-7F41-93A2-145B7155DB47}" dt="2024-11-25T14:56:20.699" v="17" actId="20577"/>
        <pc:sldMkLst>
          <pc:docMk/>
          <pc:sldMk cId="3265850212" sldId="2147481642"/>
        </pc:sldMkLst>
        <pc:spChg chg="mod">
          <ac:chgData name="Fröjd Christina" userId="S::183798@skane.se::57292a27-5270-480f-acc0-df62f3876a98" providerId="AD" clId="Web-{F57E4C38-734C-7F41-93A2-145B7155DB47}" dt="2024-11-25T14:56:04.839" v="13" actId="20577"/>
          <ac:spMkLst>
            <pc:docMk/>
            <pc:sldMk cId="3265850212" sldId="2147481642"/>
            <ac:spMk id="2" creationId="{E2BD5E61-3C4D-49FE-F04F-A287E45F6E3C}"/>
          </ac:spMkLst>
        </pc:spChg>
        <pc:spChg chg="mod">
          <ac:chgData name="Fröjd Christina" userId="S::183798@skane.se::57292a27-5270-480f-acc0-df62f3876a98" providerId="AD" clId="Web-{F57E4C38-734C-7F41-93A2-145B7155DB47}" dt="2024-11-25T14:56:20.699" v="17" actId="20577"/>
          <ac:spMkLst>
            <pc:docMk/>
            <pc:sldMk cId="3265850212" sldId="2147481642"/>
            <ac:spMk id="3" creationId="{0300783C-A7DC-5D08-0BC8-96ED2381FB1F}"/>
          </ac:spMkLst>
        </pc:spChg>
      </pc:sldChg>
      <pc:sldChg chg="modSp">
        <pc:chgData name="Fröjd Christina" userId="S::183798@skane.se::57292a27-5270-480f-acc0-df62f3876a98" providerId="AD" clId="Web-{F57E4C38-734C-7F41-93A2-145B7155DB47}" dt="2024-11-25T14:55:42.089" v="10" actId="20577"/>
        <pc:sldMkLst>
          <pc:docMk/>
          <pc:sldMk cId="4078053657" sldId="2147481648"/>
        </pc:sldMkLst>
        <pc:spChg chg="mod">
          <ac:chgData name="Fröjd Christina" userId="S::183798@skane.se::57292a27-5270-480f-acc0-df62f3876a98" providerId="AD" clId="Web-{F57E4C38-734C-7F41-93A2-145B7155DB47}" dt="2024-11-25T14:55:42.089" v="10" actId="20577"/>
          <ac:spMkLst>
            <pc:docMk/>
            <pc:sldMk cId="4078053657" sldId="2147481648"/>
            <ac:spMk id="3" creationId="{DC3F75F8-1E2A-0E02-ACE9-B546F555B85E}"/>
          </ac:spMkLst>
        </pc:spChg>
      </pc:sldChg>
    </pc:docChg>
  </pc:docChgLst>
  <pc:docChgLst>
    <pc:chgData name="Fröjd Christina" userId="S::183798@skane.se::57292a27-5270-480f-acc0-df62f3876a98" providerId="AD" clId="Web-{FD25D2ED-DE10-638E-8CFB-A9230B8623DA}"/>
    <pc:docChg chg="modSld">
      <pc:chgData name="Fröjd Christina" userId="S::183798@skane.se::57292a27-5270-480f-acc0-df62f3876a98" providerId="AD" clId="Web-{FD25D2ED-DE10-638E-8CFB-A9230B8623DA}" dt="2024-11-22T13:49:50.747" v="1" actId="20577"/>
      <pc:docMkLst>
        <pc:docMk/>
      </pc:docMkLst>
      <pc:sldChg chg="modSp">
        <pc:chgData name="Fröjd Christina" userId="S::183798@skane.se::57292a27-5270-480f-acc0-df62f3876a98" providerId="AD" clId="Web-{FD25D2ED-DE10-638E-8CFB-A9230B8623DA}" dt="2024-11-22T13:49:50.747" v="1" actId="20577"/>
        <pc:sldMkLst>
          <pc:docMk/>
          <pc:sldMk cId="3265850212" sldId="2147481642"/>
        </pc:sldMkLst>
        <pc:spChg chg="mod">
          <ac:chgData name="Fröjd Christina" userId="S::183798@skane.se::57292a27-5270-480f-acc0-df62f3876a98" providerId="AD" clId="Web-{FD25D2ED-DE10-638E-8CFB-A9230B8623DA}" dt="2024-11-22T13:49:50.747" v="1" actId="20577"/>
          <ac:spMkLst>
            <pc:docMk/>
            <pc:sldMk cId="3265850212" sldId="2147481642"/>
            <ac:spMk id="3" creationId="{0300783C-A7DC-5D08-0BC8-96ED2381FB1F}"/>
          </ac:spMkLst>
        </pc:spChg>
      </pc:sldChg>
    </pc:docChg>
  </pc:docChgLst>
  <pc:docChgLst>
    <pc:chgData name="Fröjd Christina" userId="S::183798@skane.se::57292a27-5270-480f-acc0-df62f3876a98" providerId="AD" clId="Web-{F1FD914D-45B9-45DF-9987-3D8EC8894FD0}"/>
    <pc:docChg chg="modSld">
      <pc:chgData name="Fröjd Christina" userId="S::183798@skane.se::57292a27-5270-480f-acc0-df62f3876a98" providerId="AD" clId="Web-{F1FD914D-45B9-45DF-9987-3D8EC8894FD0}" dt="2024-11-26T12:29:10.349" v="20"/>
      <pc:docMkLst>
        <pc:docMk/>
      </pc:docMkLst>
      <pc:sldChg chg="addSp modSp">
        <pc:chgData name="Fröjd Christina" userId="S::183798@skane.se::57292a27-5270-480f-acc0-df62f3876a98" providerId="AD" clId="Web-{F1FD914D-45B9-45DF-9987-3D8EC8894FD0}" dt="2024-11-26T12:29:10.349" v="20"/>
        <pc:sldMkLst>
          <pc:docMk/>
          <pc:sldMk cId="1114805679" sldId="2147481652"/>
        </pc:sldMkLst>
        <pc:spChg chg="mod">
          <ac:chgData name="Fröjd Christina" userId="S::183798@skane.se::57292a27-5270-480f-acc0-df62f3876a98" providerId="AD" clId="Web-{F1FD914D-45B9-45DF-9987-3D8EC8894FD0}" dt="2024-11-26T12:28:23.381" v="10" actId="14100"/>
          <ac:spMkLst>
            <pc:docMk/>
            <pc:sldMk cId="1114805679" sldId="2147481652"/>
            <ac:spMk id="3" creationId="{43EC6A43-410B-04CD-1AFC-7325AE7C7692}"/>
          </ac:spMkLst>
        </pc:spChg>
        <pc:spChg chg="add mod">
          <ac:chgData name="Fröjd Christina" userId="S::183798@skane.se::57292a27-5270-480f-acc0-df62f3876a98" providerId="AD" clId="Web-{F1FD914D-45B9-45DF-9987-3D8EC8894FD0}" dt="2024-11-26T12:29:10.349" v="20"/>
          <ac:spMkLst>
            <pc:docMk/>
            <pc:sldMk cId="1114805679" sldId="2147481652"/>
            <ac:spMk id="4" creationId="{621CC5FE-E982-85D5-67E1-5C4F8DCAEB5F}"/>
          </ac:spMkLst>
        </pc:spChg>
      </pc:sldChg>
    </pc:docChg>
  </pc:docChgLst>
  <pc:docChgLst>
    <pc:chgData name="Fröjd Christina" userId="57292a27-5270-480f-acc0-df62f3876a98" providerId="ADAL" clId="{F2684DF7-23DC-47B5-979C-14B800C30F76}"/>
    <pc:docChg chg="modSld">
      <pc:chgData name="Fröjd Christina" userId="57292a27-5270-480f-acc0-df62f3876a98" providerId="ADAL" clId="{F2684DF7-23DC-47B5-979C-14B800C30F76}" dt="2024-11-26T12:30:17.953" v="9" actId="1036"/>
      <pc:docMkLst>
        <pc:docMk/>
      </pc:docMkLst>
      <pc:sldChg chg="modSp mod">
        <pc:chgData name="Fröjd Christina" userId="57292a27-5270-480f-acc0-df62f3876a98" providerId="ADAL" clId="{F2684DF7-23DC-47B5-979C-14B800C30F76}" dt="2024-11-26T12:30:17.953" v="9" actId="1036"/>
        <pc:sldMkLst>
          <pc:docMk/>
          <pc:sldMk cId="1114805679" sldId="2147481652"/>
        </pc:sldMkLst>
        <pc:spChg chg="mod">
          <ac:chgData name="Fröjd Christina" userId="57292a27-5270-480f-acc0-df62f3876a98" providerId="ADAL" clId="{F2684DF7-23DC-47B5-979C-14B800C30F76}" dt="2024-11-26T12:30:17.953" v="9" actId="1036"/>
          <ac:spMkLst>
            <pc:docMk/>
            <pc:sldMk cId="1114805679" sldId="2147481652"/>
            <ac:spMk id="4" creationId="{621CC5FE-E982-85D5-67E1-5C4F8DCAEB5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4D511D94-4E64-1EAA-0D43-EAEE53FDC9C9}"/>
              </a:ext>
            </a:extLst>
          </p:cNvPr>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D5195A2E-B3CC-C0AE-5A1F-1A1E7AB3A83F}"/>
              </a:ext>
            </a:extLst>
          </p:cNvPr>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E21340DC-1509-4221-AED0-908333A2814C}" type="datetimeFigureOut">
              <a:rPr lang="sv-SE" smtClean="0"/>
              <a:t>2024-11-26</a:t>
            </a:fld>
            <a:endParaRPr lang="sv-SE"/>
          </a:p>
        </p:txBody>
      </p:sp>
      <p:sp>
        <p:nvSpPr>
          <p:cNvPr id="4" name="Platshållare för sidfot 3">
            <a:extLst>
              <a:ext uri="{FF2B5EF4-FFF2-40B4-BE49-F238E27FC236}">
                <a16:creationId xmlns:a16="http://schemas.microsoft.com/office/drawing/2014/main" id="{C921803D-7FAC-F3DE-8A61-40FCB00C4554}"/>
              </a:ext>
            </a:extLst>
          </p:cNvPr>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11384B36-BE09-A54C-B7BD-BFFF79D0F888}"/>
              </a:ext>
            </a:extLst>
          </p:cNvPr>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F5EA6F1E-1E10-4A31-B5A8-8E4E14FF7C9E}" type="slidenum">
              <a:rPr lang="sv-SE" smtClean="0"/>
              <a:t>‹#›</a:t>
            </a:fld>
            <a:endParaRPr lang="sv-SE"/>
          </a:p>
        </p:txBody>
      </p:sp>
    </p:spTree>
    <p:extLst>
      <p:ext uri="{BB962C8B-B14F-4D97-AF65-F5344CB8AC3E}">
        <p14:creationId xmlns:p14="http://schemas.microsoft.com/office/powerpoint/2010/main" val="89773850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132"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1425CAF2-EA02-4D7B-96AC-EC2C828EEDBF}" type="datetimeFigureOut">
              <a:rPr lang="sv-SE" smtClean="0"/>
              <a:t>2024-11-26</a:t>
            </a:fld>
            <a:endParaRPr lang="sv-SE"/>
          </a:p>
        </p:txBody>
      </p:sp>
      <p:sp>
        <p:nvSpPr>
          <p:cNvPr id="4" name="Platshållare för bildobjekt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687B30ED-5BE4-4B01-A895-9FD01F2DFD3F}" type="slidenum">
              <a:rPr lang="sv-SE" smtClean="0"/>
              <a:t>‹#›</a:t>
            </a:fld>
            <a:endParaRPr lang="sv-SE"/>
          </a:p>
        </p:txBody>
      </p:sp>
    </p:spTree>
    <p:extLst>
      <p:ext uri="{BB962C8B-B14F-4D97-AF65-F5344CB8AC3E}">
        <p14:creationId xmlns:p14="http://schemas.microsoft.com/office/powerpoint/2010/main" val="2732673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2" userDrawn="1">
          <p15:clr>
            <a:srgbClr val="F26B43"/>
          </p15:clr>
        </p15:guide>
        <p15:guide id="2" pos="2144"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0">
                <a:effectLst/>
                <a:latin typeface="Public Sans" pitchFamily="50" charset="0"/>
                <a:ea typeface="Times New Roman" panose="02020603050405020304" pitchFamily="18" charset="0"/>
                <a:cs typeface="Times New Roman" panose="02020603050405020304" pitchFamily="18" charset="0"/>
              </a:rPr>
              <a:t>Från Myt eller Fakta:</a:t>
            </a:r>
          </a:p>
          <a:p>
            <a:endParaRPr lang="sv-SE" sz="1200" kern="0">
              <a:effectLst/>
              <a:latin typeface="Public Sans" pitchFamily="50" charset="0"/>
              <a:ea typeface="Times New Roman" panose="02020603050405020304" pitchFamily="18" charset="0"/>
              <a:cs typeface="Times New Roman" panose="02020603050405020304" pitchFamily="18" charset="0"/>
            </a:endParaRPr>
          </a:p>
          <a:p>
            <a:r>
              <a:rPr lang="sv-SE" sz="1200" kern="0">
                <a:effectLst/>
                <a:latin typeface="Public Sans" pitchFamily="50" charset="0"/>
                <a:ea typeface="Times New Roman" panose="02020603050405020304" pitchFamily="18" charset="0"/>
                <a:cs typeface="Times New Roman" panose="02020603050405020304" pitchFamily="18" charset="0"/>
              </a:rPr>
              <a:t>SDV bygger förvisso på ett amerikanskt system i grunden. Men nu har det blivit svenskt. Och det är en av anledningarna till att det tagit så pass lång tid. Nu har vi skräddarsytt det efter just våra skånska förhållanden och behov. Flera hundra av våra egna kliniker och medarbetare har jobbat med den här anpassningen de senaste åren. </a:t>
            </a:r>
            <a:br>
              <a:rPr lang="sv-SE" sz="1200" kern="0">
                <a:effectLst/>
                <a:latin typeface="Public Sans" pitchFamily="50" charset="0"/>
                <a:ea typeface="Times New Roman" panose="02020603050405020304" pitchFamily="18" charset="0"/>
                <a:cs typeface="Times New Roman" panose="02020603050405020304" pitchFamily="18" charset="0"/>
              </a:rPr>
            </a:br>
            <a:r>
              <a:rPr lang="sv-SE" sz="1200" kern="0">
                <a:effectLst/>
                <a:latin typeface="Public Sans" pitchFamily="50" charset="0"/>
                <a:ea typeface="Times New Roman" panose="02020603050405020304" pitchFamily="18" charset="0"/>
                <a:cs typeface="Times New Roman" panose="02020603050405020304" pitchFamily="18" charset="0"/>
              </a:rPr>
              <a:t>– Så snarare är det svenskt, och nytt! </a:t>
            </a:r>
          </a:p>
          <a:p>
            <a:endParaRPr lang="sv-SE" sz="1200" kern="0">
              <a:effectLst/>
              <a:latin typeface="Public Sans" pitchFamily="50" charset="0"/>
              <a:ea typeface="Times New Roman" panose="02020603050405020304" pitchFamily="18" charset="0"/>
              <a:cs typeface="Times New Roman" panose="02020603050405020304" pitchFamily="18" charset="0"/>
            </a:endParaRPr>
          </a:p>
          <a:p>
            <a:r>
              <a:rPr lang="sv-SE" sz="1200" kern="0">
                <a:effectLst/>
                <a:latin typeface="Public Sans" pitchFamily="50" charset="0"/>
                <a:ea typeface="Times New Roman" panose="02020603050405020304" pitchFamily="18" charset="0"/>
                <a:cs typeface="Times New Roman" panose="02020603050405020304" pitchFamily="18" charset="0"/>
              </a:rPr>
              <a:t>Namnet ”Millennium” säger ju något om när själva programmet ursprungligen togs fram… Ja, det var ju ett tag sedan – men det betyder inte att det är utdaterat! Det har snarare hunnit utvecklas och bli stabilt och uppdaterat. </a:t>
            </a:r>
          </a:p>
          <a:p>
            <a:endParaRPr lang="sv-SE" sz="1200" kern="0">
              <a:effectLst/>
              <a:latin typeface="Public Sans" pitchFamily="50" charset="0"/>
              <a:cs typeface="Times New Roman" panose="02020603050405020304" pitchFamily="18" charset="0"/>
            </a:endParaRPr>
          </a:p>
          <a:p>
            <a:r>
              <a:rPr lang="sv-SE" sz="1200" kern="0">
                <a:effectLst/>
                <a:latin typeface="Public Sans" pitchFamily="50" charset="0"/>
                <a:cs typeface="Times New Roman" panose="02020603050405020304" pitchFamily="18" charset="0"/>
              </a:rPr>
              <a:t>SDV – Skånes digitala vårdsystem – är också så mycket mer än bara ett program! Det är ett nytt arbetsverktyg i vardagen, som hjälper oss med vårdinformation och överblick på ett helt nytt sätt. Det är en av anledningarna till att vi inte säger att vi bara inför Millennium – vi inför SDV; ett nytt sätt att arbeta med vårdinformation.</a:t>
            </a:r>
            <a:endParaRPr lang="sv-SE"/>
          </a:p>
          <a:p>
            <a:endParaRPr lang="sv-SE"/>
          </a:p>
        </p:txBody>
      </p:sp>
      <p:sp>
        <p:nvSpPr>
          <p:cNvPr id="4" name="Platshållare för bildnummer 3"/>
          <p:cNvSpPr>
            <a:spLocks noGrp="1"/>
          </p:cNvSpPr>
          <p:nvPr>
            <p:ph type="sldNum" sz="quarter" idx="5"/>
          </p:nvPr>
        </p:nvSpPr>
        <p:spPr/>
        <p:txBody>
          <a:bodyPr/>
          <a:lstStyle/>
          <a:p>
            <a:fld id="{687B30ED-5BE4-4B01-A895-9FD01F2DFD3F}" type="slidenum">
              <a:rPr lang="sv-SE" smtClean="0"/>
              <a:t>7</a:t>
            </a:fld>
            <a:endParaRPr lang="sv-SE"/>
          </a:p>
        </p:txBody>
      </p:sp>
    </p:spTree>
    <p:extLst>
      <p:ext uri="{BB962C8B-B14F-4D97-AF65-F5344CB8AC3E}">
        <p14:creationId xmlns:p14="http://schemas.microsoft.com/office/powerpoint/2010/main" val="1259599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687B30ED-5BE4-4B01-A895-9FD01F2DFD3F}" type="slidenum">
              <a:rPr lang="sv-SE" smtClean="0"/>
              <a:t>14</a:t>
            </a:fld>
            <a:endParaRPr lang="sv-SE"/>
          </a:p>
        </p:txBody>
      </p:sp>
    </p:spTree>
    <p:extLst>
      <p:ext uri="{BB962C8B-B14F-4D97-AF65-F5344CB8AC3E}">
        <p14:creationId xmlns:p14="http://schemas.microsoft.com/office/powerpoint/2010/main" val="41832886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bild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latin typeface="+mj-lt"/>
              </a:defRPr>
            </a:lvl1pPr>
          </a:lstStyle>
          <a:p>
            <a:r>
              <a:rPr lang="sv-SE"/>
              <a:t>Klicka här för att ändra rubrik</a:t>
            </a:r>
            <a:endParaRPr lang="en-US"/>
          </a:p>
        </p:txBody>
      </p:sp>
      <p:sp>
        <p:nvSpPr>
          <p:cNvPr id="9" name="Underrubrik 2">
            <a:extLst>
              <a:ext uri="{FF2B5EF4-FFF2-40B4-BE49-F238E27FC236}">
                <a16:creationId xmlns:a16="http://schemas.microsoft.com/office/drawing/2014/main" id="{A5194270-83B6-A55F-D3FF-A1265475105B}"/>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pic>
        <p:nvPicPr>
          <p:cNvPr id="14" name="Bildobjekt 13">
            <a:extLst>
              <a:ext uri="{FF2B5EF4-FFF2-40B4-BE49-F238E27FC236}">
                <a16:creationId xmlns:a16="http://schemas.microsoft.com/office/drawing/2014/main" id="{244F8B15-58B1-2E90-1802-6F4E92C0845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8847525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vå delar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2"/>
                </a:solidFill>
              </a:defRPr>
            </a:lvl1pPr>
          </a:lstStyle>
          <a:p>
            <a:r>
              <a:rPr lang="sv-SE"/>
              <a:t>Klicka här för att ändra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2"/>
              </a:buClr>
              <a:defRPr sz="2800">
                <a:solidFill>
                  <a:schemeClr val="tx2"/>
                </a:solidFill>
              </a:defRPr>
            </a:lvl1pPr>
            <a:lvl2pPr>
              <a:lnSpc>
                <a:spcPct val="110000"/>
              </a:lnSpc>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8" name="Platshållare för datum 3">
            <a:extLst>
              <a:ext uri="{FF2B5EF4-FFF2-40B4-BE49-F238E27FC236}">
                <a16:creationId xmlns:a16="http://schemas.microsoft.com/office/drawing/2014/main" id="{12B957DE-64F3-C89A-39F1-D0291AD12701}"/>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9" name="Platshållare för sidfot 4">
            <a:extLst>
              <a:ext uri="{FF2B5EF4-FFF2-40B4-BE49-F238E27FC236}">
                <a16:creationId xmlns:a16="http://schemas.microsoft.com/office/drawing/2014/main" id="{0D0CD91E-220E-4904-A1F0-F78096E9A10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0" name="Platshållare för bildnummer 5">
            <a:extLst>
              <a:ext uri="{FF2B5EF4-FFF2-40B4-BE49-F238E27FC236}">
                <a16:creationId xmlns:a16="http://schemas.microsoft.com/office/drawing/2014/main" id="{49AE31B5-5254-4A74-6724-44C627CB977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4068396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vå delar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1"/>
                </a:solidFill>
              </a:defRPr>
            </a:lvl1pPr>
          </a:lstStyle>
          <a:p>
            <a:r>
              <a:rPr lang="sv-SE"/>
              <a:t>Klicka här för att ändra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1"/>
              </a:buClr>
              <a:defRPr sz="2800">
                <a:solidFill>
                  <a:schemeClr val="tx1"/>
                </a:solidFill>
              </a:defRPr>
            </a:lvl1pPr>
            <a:lvl2pPr>
              <a:lnSpc>
                <a:spcPct val="110000"/>
              </a:lnSpc>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8" name="Platshållare för datum 3">
            <a:extLst>
              <a:ext uri="{FF2B5EF4-FFF2-40B4-BE49-F238E27FC236}">
                <a16:creationId xmlns:a16="http://schemas.microsoft.com/office/drawing/2014/main" id="{DA706DCF-9171-8087-EC6A-D9FACA0C1E39}"/>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9" name="Platshållare för sidfot 4">
            <a:extLst>
              <a:ext uri="{FF2B5EF4-FFF2-40B4-BE49-F238E27FC236}">
                <a16:creationId xmlns:a16="http://schemas.microsoft.com/office/drawing/2014/main" id="{0A71FC9C-1584-8A2F-C4EF-0B37FFE0F71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0" name="Platshållare för bildnummer 5">
            <a:extLst>
              <a:ext uri="{FF2B5EF4-FFF2-40B4-BE49-F238E27FC236}">
                <a16:creationId xmlns:a16="http://schemas.microsoft.com/office/drawing/2014/main" id="{4C2C239C-E658-7070-C0BC-E778536E9A54}"/>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5205359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lsidesbild neutral">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sz="2400">
                <a:solidFill>
                  <a:schemeClr val="tx1"/>
                </a:solidFill>
              </a:defRPr>
            </a:lvl1pPr>
          </a:lstStyle>
          <a:p>
            <a:pPr marL="0" marR="0" lvl="0" indent="0" algn="l"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r>
              <a:rPr lang="sv-SE"/>
              <a:t>Klicka på bildikonen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p:txBody>
          <a:bodyPr/>
          <a:lstStyle>
            <a:lvl1pPr>
              <a:defRPr sz="3600">
                <a:solidFill>
                  <a:schemeClr val="tx1"/>
                </a:solidFill>
              </a:defRPr>
            </a:lvl1pPr>
          </a:lstStyle>
          <a:p>
            <a:r>
              <a:rPr lang="sv-SE"/>
              <a:t>Klicka här för att ändra rubrik </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9821861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srubrik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tx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7" name="Platshållare för datum 3">
            <a:extLst>
              <a:ext uri="{FF2B5EF4-FFF2-40B4-BE49-F238E27FC236}">
                <a16:creationId xmlns:a16="http://schemas.microsoft.com/office/drawing/2014/main" id="{C45A6C9D-C2F9-BEA7-4EAE-7948F072B555}"/>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8" name="Platshållare för sidfot 4">
            <a:extLst>
              <a:ext uri="{FF2B5EF4-FFF2-40B4-BE49-F238E27FC236}">
                <a16:creationId xmlns:a16="http://schemas.microsoft.com/office/drawing/2014/main" id="{9E2DCE60-FD3E-95E2-4A9B-287FAAE29E6D}"/>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1E68585F-58CF-FC4B-FD92-86898C95622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46963795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vsnittsrubrik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2"/>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7" name="Platshållare för datum 3">
            <a:extLst>
              <a:ext uri="{FF2B5EF4-FFF2-40B4-BE49-F238E27FC236}">
                <a16:creationId xmlns:a16="http://schemas.microsoft.com/office/drawing/2014/main" id="{00068579-9080-EE29-D9A4-3E56BF855044}"/>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8" name="Platshållare för sidfot 4">
            <a:extLst>
              <a:ext uri="{FF2B5EF4-FFF2-40B4-BE49-F238E27FC236}">
                <a16:creationId xmlns:a16="http://schemas.microsoft.com/office/drawing/2014/main" id="{CE7776F5-8B54-2D91-99C9-B11E98F95E3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723668E9-8B04-52B3-F7CA-27B4B4D49E9F}"/>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23051253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vsnittsrubrik vi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a:xfrm>
            <a:off x="584754" y="6525320"/>
            <a:ext cx="960781" cy="365125"/>
          </a:xfrm>
          <a:prstGeom prst="rect">
            <a:avLst/>
          </a:prstGeom>
        </p:spPr>
        <p:txBody>
          <a:bodyPr/>
          <a:lstStyle/>
          <a:p>
            <a:r>
              <a:rPr lang="sv-SE"/>
              <a:t>22 nov 2024</a:t>
            </a:r>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8371744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m yta grädde">
    <p:bg>
      <p:bgPr>
        <a:solidFill>
          <a:schemeClr val="accent2"/>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2"/>
                </a:solidFill>
              </a:defRPr>
            </a:lvl1pPr>
          </a:lstStyle>
          <a:p>
            <a:r>
              <a:rPr lang="sv-SE"/>
              <a:t>Klicka här för att ändra rubrik</a:t>
            </a:r>
            <a:endParaRPr lang="en-US"/>
          </a:p>
        </p:txBody>
      </p:sp>
      <p:sp>
        <p:nvSpPr>
          <p:cNvPr id="2" name="Platshållare för datum 3">
            <a:extLst>
              <a:ext uri="{FF2B5EF4-FFF2-40B4-BE49-F238E27FC236}">
                <a16:creationId xmlns:a16="http://schemas.microsoft.com/office/drawing/2014/main" id="{EC713A04-296D-4A5E-4FD1-2789A0A7A693}"/>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98395FDC-DEF1-0B01-E4BC-720A0E39666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CD5DDAFD-3E9D-0E37-16AE-9E369BFC5E3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9148850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m yta neutral">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a:t>Klicka här för att ändra rubrik</a:t>
            </a:r>
            <a:endParaRPr lang="en-US"/>
          </a:p>
        </p:txBody>
      </p:sp>
      <p:sp>
        <p:nvSpPr>
          <p:cNvPr id="2" name="Platshållare för datum 3">
            <a:extLst>
              <a:ext uri="{FF2B5EF4-FFF2-40B4-BE49-F238E27FC236}">
                <a16:creationId xmlns:a16="http://schemas.microsoft.com/office/drawing/2014/main" id="{E778A0B9-2D69-0ABE-7F68-813023F532D4}"/>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C553A5AA-2251-BCEF-BA4A-5055B3BFDD16}"/>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F48269D-D5CC-FFEA-8A05-8CB6B03F87D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3752811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om yta utan logotyp neutral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0ECA7-AE51-F08E-9F74-11BB66F2A089}"/>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a:t>Klicka här för att ändra rubrik</a:t>
            </a:r>
            <a:endParaRPr lang="en-US"/>
          </a:p>
        </p:txBody>
      </p:sp>
      <p:sp>
        <p:nvSpPr>
          <p:cNvPr id="6" name="Platshållare för datum 3">
            <a:extLst>
              <a:ext uri="{FF2B5EF4-FFF2-40B4-BE49-F238E27FC236}">
                <a16:creationId xmlns:a16="http://schemas.microsoft.com/office/drawing/2014/main" id="{A5C43E44-399B-AD66-852B-6FBB2BFD8E4F}"/>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0723245D-44EA-5763-8400-5C566DC9CB6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AD75F367-E644-E422-4C41-32675F04AD35}"/>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3931322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Jämförelse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hasCustomPrompt="1"/>
          </p:nvPr>
        </p:nvSpPr>
        <p:spPr>
          <a:xfrm>
            <a:off x="609600" y="360000"/>
            <a:ext cx="10972800" cy="724521"/>
          </a:xfrm>
        </p:spPr>
        <p:txBody>
          <a:bodyPr/>
          <a:lstStyle>
            <a:lvl1pPr>
              <a:defRPr sz="3600">
                <a:solidFill>
                  <a:schemeClr val="tx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hasCustomPrompt="1"/>
          </p:nvPr>
        </p:nvSpPr>
        <p:spPr>
          <a:xfrm>
            <a:off x="609600" y="1241051"/>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underrubrik</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hasCustomPrompt="1"/>
          </p:nvPr>
        </p:nvSpPr>
        <p:spPr>
          <a:xfrm>
            <a:off x="609600" y="2221492"/>
            <a:ext cx="5157787"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a:t>Skriv text här</a:t>
            </a:r>
          </a:p>
          <a:p>
            <a:pPr lvl="1"/>
            <a:r>
              <a:rPr lang="sv-SE"/>
              <a:t>Nivå två</a:t>
            </a:r>
          </a:p>
          <a:p>
            <a:pPr lvl="2"/>
            <a:r>
              <a:rPr lang="sv-SE"/>
              <a:t>Nivå tre</a:t>
            </a:r>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hasCustomPrompt="1"/>
          </p:nvPr>
        </p:nvSpPr>
        <p:spPr>
          <a:xfrm>
            <a:off x="6382650" y="1241051"/>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underrubrik</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hasCustomPrompt="1"/>
          </p:nvPr>
        </p:nvSpPr>
        <p:spPr>
          <a:xfrm>
            <a:off x="6399212" y="2221492"/>
            <a:ext cx="5183188"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a:t>Skriv text här</a:t>
            </a:r>
          </a:p>
          <a:p>
            <a:pPr lvl="1"/>
            <a:r>
              <a:rPr lang="sv-SE"/>
              <a:t>Nivå två</a:t>
            </a:r>
          </a:p>
          <a:p>
            <a:pPr lvl="2"/>
            <a:r>
              <a:rPr lang="sv-SE"/>
              <a:t>Nivå tre</a:t>
            </a:r>
          </a:p>
        </p:txBody>
      </p:sp>
      <p:sp>
        <p:nvSpPr>
          <p:cNvPr id="10" name="Platshållare för datum 3">
            <a:extLst>
              <a:ext uri="{FF2B5EF4-FFF2-40B4-BE49-F238E27FC236}">
                <a16:creationId xmlns:a16="http://schemas.microsoft.com/office/drawing/2014/main" id="{5CC8557A-39E5-2439-2E43-5C8D95645E6D}"/>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11" name="Platshållare för sidfot 4">
            <a:extLst>
              <a:ext uri="{FF2B5EF4-FFF2-40B4-BE49-F238E27FC236}">
                <a16:creationId xmlns:a16="http://schemas.microsoft.com/office/drawing/2014/main" id="{876B45AE-5CCD-6B94-7A25-A15B3FF3373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2" name="Platshållare för bildnummer 5">
            <a:extLst>
              <a:ext uri="{FF2B5EF4-FFF2-40B4-BE49-F238E27FC236}">
                <a16:creationId xmlns:a16="http://schemas.microsoft.com/office/drawing/2014/main" id="{15478B75-428F-A1D7-E746-ADC7752774A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9917891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bild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defRPr>
            </a:lvl1pPr>
          </a:lstStyle>
          <a:p>
            <a:r>
              <a:rPr lang="sv-SE"/>
              <a:t>Klicka här för att ändra rubrik</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sp>
        <p:nvSpPr>
          <p:cNvPr id="5" name="Platshållare för datum 3">
            <a:extLst>
              <a:ext uri="{FF2B5EF4-FFF2-40B4-BE49-F238E27FC236}">
                <a16:creationId xmlns:a16="http://schemas.microsoft.com/office/drawing/2014/main" id="{AFE24852-164B-CFDE-B769-790BC3263B4F}"/>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CCC1B95F-8FF6-795C-71C7-EF6DB9AB23D5}"/>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6D013B1D-5E77-D5A6-6127-FB27ABDC7DB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pic>
        <p:nvPicPr>
          <p:cNvPr id="10" name="Bildobjekt 9">
            <a:extLst>
              <a:ext uri="{FF2B5EF4-FFF2-40B4-BE49-F238E27FC236}">
                <a16:creationId xmlns:a16="http://schemas.microsoft.com/office/drawing/2014/main" id="{5268180F-B84D-0F44-B4B5-93A7D7845B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70097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Halvsides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bg2"/>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accent2"/>
              </a:buClr>
              <a:defRPr sz="2800">
                <a:solidFill>
                  <a:schemeClr val="bg2"/>
                </a:solidFill>
              </a:defRPr>
            </a:lvl1pPr>
            <a:lvl2pPr>
              <a:spcBef>
                <a:spcPts val="1000"/>
              </a:spcBef>
              <a:buClr>
                <a:schemeClr val="accent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6" name="Platshållare för datum 3">
            <a:extLst>
              <a:ext uri="{FF2B5EF4-FFF2-40B4-BE49-F238E27FC236}">
                <a16:creationId xmlns:a16="http://schemas.microsoft.com/office/drawing/2014/main" id="{86BE9932-6652-2F68-1034-24E5E46509CD}"/>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163ED8F1-3338-F67C-7AF6-F651A8C4D86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EA0CF44F-A949-73AD-6632-4E606E57316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04720990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Halvsidesbild grädde ">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2"/>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17758"/>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0"/>
              </a:spcBef>
              <a:buFontTx/>
              <a:buNone/>
              <a:defRPr sz="2000">
                <a:solidFill>
                  <a:schemeClr val="tx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br>
              <a:rPr lang="sv-SE"/>
            </a:br>
            <a:endParaRPr lang="en-US"/>
          </a:p>
        </p:txBody>
      </p:sp>
      <p:sp>
        <p:nvSpPr>
          <p:cNvPr id="6" name="Platshållare för datum 3">
            <a:extLst>
              <a:ext uri="{FF2B5EF4-FFF2-40B4-BE49-F238E27FC236}">
                <a16:creationId xmlns:a16="http://schemas.microsoft.com/office/drawing/2014/main" id="{3E7D6E2E-8A4F-D98F-225B-724A74A076A8}"/>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4339C906-0FFF-0D74-2AA4-386DD03BEAF9}"/>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50559915-C442-FFF4-7F3F-17BD499814E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6919167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alvsidesbild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1"/>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25320"/>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6" name="Platshållare för datum 3">
            <a:extLst>
              <a:ext uri="{FF2B5EF4-FFF2-40B4-BE49-F238E27FC236}">
                <a16:creationId xmlns:a16="http://schemas.microsoft.com/office/drawing/2014/main" id="{8BAF8B48-190A-CD33-0203-CB9E94B0B919}"/>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21C96D5D-12A1-49BC-3215-73D03C7CA8F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292DD92-F84D-6372-5A07-8F06DBCC08F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5199019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ild med bildtext blå ">
    <p:bg>
      <p:bgPr>
        <a:solidFill>
          <a:schemeClr val="accent1"/>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br>
              <a:rPr lang="sv-SE"/>
            </a:br>
            <a:br>
              <a:rPr lang="sv-SE"/>
            </a:br>
            <a:endParaRPr lang="sv-SE"/>
          </a:p>
          <a:p>
            <a:endParaRPr lang="sv-SE"/>
          </a:p>
          <a:p>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bg2"/>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711843"/>
            <a:ext cx="3932237" cy="4523858"/>
          </a:xfrm>
        </p:spPr>
        <p:txBody>
          <a:bodyPr/>
          <a:lstStyle>
            <a:lvl1pPr marL="342900" indent="-342900">
              <a:lnSpc>
                <a:spcPct val="110000"/>
              </a:lnSpc>
              <a:buClr>
                <a:schemeClr val="bg2"/>
              </a:buClr>
              <a:buFont typeface="Arial" panose="020B0604020202020204" pitchFamily="34" charset="0"/>
              <a:buChar char="•"/>
              <a:defRPr sz="2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7278BE36-5D03-B947-50CF-2E825EAABC98}"/>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8" name="Platshållare för sidfot 4">
            <a:extLst>
              <a:ext uri="{FF2B5EF4-FFF2-40B4-BE49-F238E27FC236}">
                <a16:creationId xmlns:a16="http://schemas.microsoft.com/office/drawing/2014/main" id="{09C34CAE-7C61-6971-4E6A-D3B61E05793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E9808DA3-999C-3634-67E5-C32D4F1EE86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9855829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ild med bildtext grädde">
    <p:bg>
      <p:bgPr>
        <a:solidFill>
          <a:schemeClr val="accent2"/>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tx2"/>
                </a:solidFill>
              </a:defRPr>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1088"/>
          </a:xfrm>
        </p:spPr>
        <p:txBody>
          <a:bodyPr anchor="t" anchorCtr="0"/>
          <a:lstStyle>
            <a:lvl1pPr>
              <a:defRPr sz="3200">
                <a:solidFill>
                  <a:schemeClr val="tx2"/>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5288"/>
            <a:ext cx="3932237" cy="4570413"/>
          </a:xfrm>
        </p:spPr>
        <p:txBody>
          <a:bodyPr/>
          <a:lstStyle>
            <a:lvl1pPr marL="342900" indent="-342900">
              <a:lnSpc>
                <a:spcPct val="110000"/>
              </a:lnSpc>
              <a:buClr>
                <a:schemeClr val="tx2"/>
              </a:buClr>
              <a:buFont typeface="Arial" panose="020B0604020202020204" pitchFamily="34" charset="0"/>
              <a:buChar char="•"/>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EC997379-AA57-FFC0-C67C-2D47D22C2EB1}"/>
              </a:ext>
            </a:extLst>
          </p:cNvPr>
          <p:cNvSpPr>
            <a:spLocks noGrp="1"/>
          </p:cNvSpPr>
          <p:nvPr>
            <p:ph type="dt" sz="half" idx="10"/>
          </p:nvPr>
        </p:nvSpPr>
        <p:spPr>
          <a:xfrm>
            <a:off x="674411" y="6530791"/>
            <a:ext cx="995364" cy="273555"/>
          </a:xfrm>
          <a:prstGeom prst="rect">
            <a:avLst/>
          </a:prstGeom>
        </p:spPr>
        <p:txBody>
          <a:bodyPr/>
          <a:lstStyle/>
          <a:p>
            <a:r>
              <a:rPr lang="sv-SE"/>
              <a:t>22 nov 2024</a:t>
            </a:r>
          </a:p>
        </p:txBody>
      </p:sp>
      <p:sp>
        <p:nvSpPr>
          <p:cNvPr id="8" name="Platshållare för sidfot 4">
            <a:extLst>
              <a:ext uri="{FF2B5EF4-FFF2-40B4-BE49-F238E27FC236}">
                <a16:creationId xmlns:a16="http://schemas.microsoft.com/office/drawing/2014/main" id="{E0EE9DDD-8D27-BD71-D6BB-11AB844D7D72}"/>
              </a:ext>
            </a:extLst>
          </p:cNvPr>
          <p:cNvSpPr>
            <a:spLocks noGrp="1"/>
          </p:cNvSpPr>
          <p:nvPr>
            <p:ph type="ftr" sz="quarter" idx="11"/>
          </p:nvPr>
        </p:nvSpPr>
        <p:spPr>
          <a:xfrm>
            <a:off x="2242441" y="6513520"/>
            <a:ext cx="8794963" cy="300235"/>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03F8E2E3-7B29-03BC-3B15-8990B12843CC}"/>
              </a:ext>
            </a:extLst>
          </p:cNvPr>
          <p:cNvSpPr>
            <a:spLocks noGrp="1"/>
          </p:cNvSpPr>
          <p:nvPr>
            <p:ph type="sldNum" sz="quarter" idx="12"/>
          </p:nvPr>
        </p:nvSpPr>
        <p:spPr>
          <a:xfrm>
            <a:off x="11267768" y="6513520"/>
            <a:ext cx="637660" cy="300235"/>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977872960"/>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ild med bildtext neutral">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tx1"/>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9313"/>
            <a:ext cx="3932237" cy="4587654"/>
          </a:xfrm>
        </p:spPr>
        <p:txBody>
          <a:bodyPr/>
          <a:lstStyle>
            <a:lvl1pPr marL="342900" indent="-342900">
              <a:lnSpc>
                <a:spcPct val="110000"/>
              </a:lnSpc>
              <a:buClr>
                <a:schemeClr val="tx1"/>
              </a:buClr>
              <a:buFont typeface="Arial" panose="020B0604020202020204" pitchFamily="34" charset="0"/>
              <a:buChar char="•"/>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7237D1B6-089F-FE4A-553A-91F3A0048050}"/>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8" name="Platshållare för sidfot 4">
            <a:extLst>
              <a:ext uri="{FF2B5EF4-FFF2-40B4-BE49-F238E27FC236}">
                <a16:creationId xmlns:a16="http://schemas.microsoft.com/office/drawing/2014/main" id="{2C55B8E2-0B30-8F03-4864-C893D054A483}"/>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3F34B608-4D46-FA27-659B-1A66156B2CC1}"/>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324999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utbild_med 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a:t>TACK!</a:t>
            </a:r>
            <a:endParaRPr lang="en-US"/>
          </a:p>
        </p:txBody>
      </p:sp>
    </p:spTree>
    <p:extLst>
      <p:ext uri="{BB962C8B-B14F-4D97-AF65-F5344CB8AC3E}">
        <p14:creationId xmlns:p14="http://schemas.microsoft.com/office/powerpoint/2010/main" val="8125328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lutbild_med bi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7001166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Slutbild_med bi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2"/>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073407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Slutbild_med bi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1"/>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9107815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bild neutral">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bg1"/>
                </a:solidFill>
              </a:defRPr>
            </a:lvl1pPr>
          </a:lstStyle>
          <a:p>
            <a:r>
              <a:rPr lang="sv-SE"/>
              <a:t>Klicka här för att ändra rubrik</a:t>
            </a:r>
            <a:endParaRPr lang="en-US"/>
          </a:p>
        </p:txBody>
      </p:sp>
      <p:sp>
        <p:nvSpPr>
          <p:cNvPr id="5" name="Platshållare för datum 3">
            <a:extLst>
              <a:ext uri="{FF2B5EF4-FFF2-40B4-BE49-F238E27FC236}">
                <a16:creationId xmlns:a16="http://schemas.microsoft.com/office/drawing/2014/main" id="{7504EE9F-131D-EFB7-2A79-B3DD8BF9A109}"/>
              </a:ext>
            </a:extLst>
          </p:cNvPr>
          <p:cNvSpPr>
            <a:spLocks noGrp="1"/>
          </p:cNvSpPr>
          <p:nvPr>
            <p:ph type="dt" sz="half" idx="10"/>
          </p:nvPr>
        </p:nvSpPr>
        <p:spPr>
          <a:xfrm>
            <a:off x="660952" y="6486545"/>
            <a:ext cx="1060175" cy="354182"/>
          </a:xfrm>
          <a:prstGeom prst="rect">
            <a:avLst/>
          </a:prstGeom>
        </p:spPr>
        <p:txBody>
          <a:bodyPr/>
          <a:lstStyle/>
          <a:p>
            <a:r>
              <a:rPr lang="sv-SE"/>
              <a:t>22 nov 2024</a:t>
            </a:r>
          </a:p>
        </p:txBody>
      </p:sp>
      <p:sp>
        <p:nvSpPr>
          <p:cNvPr id="7" name="Platshållare för sidfot 4">
            <a:extLst>
              <a:ext uri="{FF2B5EF4-FFF2-40B4-BE49-F238E27FC236}">
                <a16:creationId xmlns:a16="http://schemas.microsoft.com/office/drawing/2014/main" id="{53945A83-9CF5-D3E1-4AC0-51BF060AD957}"/>
              </a:ext>
            </a:extLst>
          </p:cNvPr>
          <p:cNvSpPr>
            <a:spLocks noGrp="1"/>
          </p:cNvSpPr>
          <p:nvPr>
            <p:ph type="ftr" sz="quarter" idx="11"/>
          </p:nvPr>
        </p:nvSpPr>
        <p:spPr>
          <a:xfrm>
            <a:off x="1721127" y="6469274"/>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7E25ADB-6596-015B-3496-5779FCC53A78}"/>
              </a:ext>
            </a:extLst>
          </p:cNvPr>
          <p:cNvSpPr>
            <a:spLocks noGrp="1"/>
          </p:cNvSpPr>
          <p:nvPr>
            <p:ph type="sldNum" sz="quarter" idx="12"/>
          </p:nvPr>
        </p:nvSpPr>
        <p:spPr>
          <a:xfrm>
            <a:off x="11277600" y="6469274"/>
            <a:ext cx="679180" cy="388726"/>
          </a:xfrm>
        </p:spPr>
        <p:txBody>
          <a:bodyPr/>
          <a:lstStyle/>
          <a:p>
            <a:fld id="{B4730AA7-F777-4CAC-8CCC-AEA20B9348DC}" type="slidenum">
              <a:rPr lang="sv-SE" smtClean="0"/>
              <a:t>‹#›</a:t>
            </a:fld>
            <a:endParaRPr lang="sv-SE"/>
          </a:p>
        </p:txBody>
      </p:sp>
      <p:sp>
        <p:nvSpPr>
          <p:cNvPr id="10" name="Underrubrik 2">
            <a:extLst>
              <a:ext uri="{FF2B5EF4-FFF2-40B4-BE49-F238E27FC236}">
                <a16:creationId xmlns:a16="http://schemas.microsoft.com/office/drawing/2014/main" id="{A95E7C8D-E10A-96EA-A696-E14A4D299E68}"/>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pic>
        <p:nvPicPr>
          <p:cNvPr id="12" name="Bildobjekt 11">
            <a:extLst>
              <a:ext uri="{FF2B5EF4-FFF2-40B4-BE49-F238E27FC236}">
                <a16:creationId xmlns:a16="http://schemas.microsoft.com/office/drawing/2014/main" id="{C8E3E256-BBF3-D765-FDC4-A130C5C5C9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420544636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baseline="0">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bg2"/>
              </a:buClr>
              <a:defRPr sz="3000">
                <a:solidFill>
                  <a:schemeClr val="bg2"/>
                </a:solidFill>
              </a:defRPr>
            </a:lvl1pPr>
            <a:lvl2pPr>
              <a:lnSpc>
                <a:spcPct val="110000"/>
              </a:lnSpc>
              <a:spcBef>
                <a:spcPts val="800"/>
              </a:spcBef>
              <a:buClr>
                <a:schemeClr val="bg2"/>
              </a:buClr>
              <a:defRPr sz="2800">
                <a:solidFill>
                  <a:schemeClr val="bg2"/>
                </a:solidFill>
              </a:defRPr>
            </a:lvl2pPr>
            <a:lvl3pPr>
              <a:lnSpc>
                <a:spcPct val="110000"/>
              </a:lnSpc>
              <a:spcBef>
                <a:spcPts val="800"/>
              </a:spcBef>
              <a:buClr>
                <a:schemeClr val="bg2"/>
              </a:buClr>
              <a:defRPr sz="2400">
                <a:solidFill>
                  <a:schemeClr val="bg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96472282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a:solidFill>
                  <a:schemeClr val="tx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2"/>
              </a:buClr>
              <a:defRPr sz="3000">
                <a:solidFill>
                  <a:schemeClr val="tx2"/>
                </a:solidFill>
              </a:defRPr>
            </a:lvl1pPr>
            <a:lvl2pPr>
              <a:lnSpc>
                <a:spcPct val="110000"/>
              </a:lnSpc>
              <a:spcBef>
                <a:spcPts val="800"/>
              </a:spcBef>
              <a:buClr>
                <a:schemeClr val="tx2"/>
              </a:buClr>
              <a:defRPr sz="2800">
                <a:solidFill>
                  <a:schemeClr val="tx2"/>
                </a:solidFill>
              </a:defRPr>
            </a:lvl2pPr>
            <a:lvl3pPr>
              <a:lnSpc>
                <a:spcPct val="110000"/>
              </a:lnSpc>
              <a:spcBef>
                <a:spcPts val="800"/>
              </a:spcBef>
              <a:buClr>
                <a:schemeClr val="tx2"/>
              </a:buClr>
              <a:defRPr sz="2400">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4" name="Platshållare för datum 3">
            <a:extLst>
              <a:ext uri="{FF2B5EF4-FFF2-40B4-BE49-F238E27FC236}">
                <a16:creationId xmlns:a16="http://schemas.microsoft.com/office/drawing/2014/main" id="{940BFD82-33C4-3884-7512-07CF043CCB21}"/>
              </a:ext>
            </a:extLst>
          </p:cNvPr>
          <p:cNvSpPr>
            <a:spLocks noGrp="1"/>
          </p:cNvSpPr>
          <p:nvPr>
            <p:ph type="dt" sz="half" idx="10"/>
          </p:nvPr>
        </p:nvSpPr>
        <p:spPr/>
        <p:txBody>
          <a:bodyPr/>
          <a:lstStyle/>
          <a:p>
            <a:r>
              <a:rPr lang="sv-SE"/>
              <a:t>22 nov 2024</a:t>
            </a:r>
          </a:p>
        </p:txBody>
      </p:sp>
      <p:sp>
        <p:nvSpPr>
          <p:cNvPr id="5" name="Platshållare för bildnummer 4">
            <a:extLst>
              <a:ext uri="{FF2B5EF4-FFF2-40B4-BE49-F238E27FC236}">
                <a16:creationId xmlns:a16="http://schemas.microsoft.com/office/drawing/2014/main" id="{E4827E4A-6513-E2F8-83CE-0D930C8FBECD}"/>
              </a:ext>
            </a:extLst>
          </p:cNvPr>
          <p:cNvSpPr>
            <a:spLocks noGrp="1"/>
          </p:cNvSpPr>
          <p:nvPr>
            <p:ph type="sldNum" sz="quarter" idx="11"/>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0268817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Rubrik och innehåll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58943"/>
            <a:ext cx="10972800" cy="745786"/>
          </a:xfrm>
        </p:spPr>
        <p:txBody>
          <a:bodyPr anchor="t" anchorCtr="0"/>
          <a:lstStyle>
            <a:lvl1pPr>
              <a:defRPr sz="3600">
                <a:solidFill>
                  <a:schemeClr val="tx1"/>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1"/>
              </a:buClr>
              <a:defRPr sz="3000">
                <a:solidFill>
                  <a:schemeClr val="tx1"/>
                </a:solidFill>
              </a:defRPr>
            </a:lvl1pPr>
            <a:lvl2pPr>
              <a:lnSpc>
                <a:spcPct val="110000"/>
              </a:lnSpc>
              <a:spcBef>
                <a:spcPts val="800"/>
              </a:spcBef>
              <a:buClr>
                <a:schemeClr val="tx1"/>
              </a:buClr>
              <a:defRPr sz="2800">
                <a:solidFill>
                  <a:schemeClr val="tx1"/>
                </a:solidFill>
              </a:defRPr>
            </a:lvl2pPr>
            <a:lvl3pPr>
              <a:lnSpc>
                <a:spcPct val="110000"/>
              </a:lnSpc>
              <a:spcBef>
                <a:spcPts val="800"/>
              </a:spcBef>
              <a:buClr>
                <a:schemeClr val="tx1"/>
              </a:buClr>
              <a:defRPr sz="2400">
                <a:solidFill>
                  <a:schemeClr val="tx1"/>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7" name="Platshållare för datum 3">
            <a:extLst>
              <a:ext uri="{FF2B5EF4-FFF2-40B4-BE49-F238E27FC236}">
                <a16:creationId xmlns:a16="http://schemas.microsoft.com/office/drawing/2014/main" id="{286F81BD-23A4-14C0-EED6-2E592018971D}"/>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8" name="Platshållare för sidfot 4">
            <a:extLst>
              <a:ext uri="{FF2B5EF4-FFF2-40B4-BE49-F238E27FC236}">
                <a16:creationId xmlns:a16="http://schemas.microsoft.com/office/drawing/2014/main" id="{E2194FC6-79A2-A4A8-930C-D8014F0C30E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D89DBB4E-248F-B506-05F9-B9F1522260E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834455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 Två delar två färger">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userDrawn="1"/>
        </p:nvSpPr>
        <p:spPr>
          <a:xfrm>
            <a:off x="0" y="-116964"/>
            <a:ext cx="6096000" cy="66772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600" y="360000"/>
            <a:ext cx="5181600" cy="1143000"/>
          </a:xfrm>
        </p:spPr>
        <p:txBody>
          <a:bodyPr/>
          <a:lstStyle>
            <a:lvl1pPr>
              <a:defRPr sz="3600">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tx2"/>
                </a:solidFill>
              </a:defRPr>
            </a:lvl1pPr>
            <a:lvl2pPr>
              <a:lnSpc>
                <a:spcPct val="110000"/>
              </a:lnSpc>
              <a:spcBef>
                <a:spcPts val="1000"/>
              </a:spcBef>
              <a:defRPr sz="2400">
                <a:solidFill>
                  <a:schemeClr val="tx2"/>
                </a:solidFill>
              </a:defRPr>
            </a:lvl2pPr>
            <a:lvl3pPr marL="864000" indent="0" algn="ctr">
              <a:lnSpc>
                <a:spcPct val="100000"/>
              </a:lnSpc>
              <a:spcBef>
                <a:spcPts val="0"/>
              </a:spcBef>
              <a:buFont typeface="Arial" panose="020B0604020202020204" pitchFamily="34" charset="0"/>
              <a:buNone/>
              <a:defRPr sz="2000">
                <a:solidFill>
                  <a:schemeClr val="tx2"/>
                </a:solidFill>
              </a:defRPr>
            </a:lvl3pPr>
            <a:lvl4pPr>
              <a:lnSpc>
                <a:spcPct val="110000"/>
              </a:lnSpc>
              <a:defRPr/>
            </a:lvl4pPr>
            <a:lvl5pPr>
              <a:lnSpc>
                <a:spcPct val="110000"/>
              </a:lnSpc>
              <a:defRPr/>
            </a:lvl5pPr>
          </a:lstStyle>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sv-SE"/>
            </a:br>
            <a:br>
              <a:rPr lang="sv-SE"/>
            </a:br>
            <a:br>
              <a:rPr lang="sv-SE"/>
            </a:br>
            <a:br>
              <a:rPr lang="sv-SE"/>
            </a:br>
            <a:br>
              <a:rPr lang="sv-SE"/>
            </a:br>
            <a:r>
              <a:rPr lang="sv-SE"/>
              <a:t>	      </a:t>
            </a:r>
          </a:p>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a:t>       </a:t>
            </a:r>
            <a:br>
              <a:rPr lang="sv-SE"/>
            </a:br>
            <a:r>
              <a:rPr lang="sv-SE"/>
              <a:t>         Välj ikon och infoga </a:t>
            </a:r>
            <a:endParaRPr lang="en-US"/>
          </a:p>
        </p:txBody>
      </p:sp>
      <p:sp>
        <p:nvSpPr>
          <p:cNvPr id="9" name="Platshållare för datum 3">
            <a:extLst>
              <a:ext uri="{FF2B5EF4-FFF2-40B4-BE49-F238E27FC236}">
                <a16:creationId xmlns:a16="http://schemas.microsoft.com/office/drawing/2014/main" id="{4E0B0FE2-E5A1-BE14-1AD7-F11C3D70D296}"/>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10" name="Platshållare för sidfot 4">
            <a:extLst>
              <a:ext uri="{FF2B5EF4-FFF2-40B4-BE49-F238E27FC236}">
                <a16:creationId xmlns:a16="http://schemas.microsoft.com/office/drawing/2014/main" id="{F8DA2FBF-EA5B-22FE-04EC-31E4FD70FCF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1" name="Platshållare för bildnummer 5">
            <a:extLst>
              <a:ext uri="{FF2B5EF4-FFF2-40B4-BE49-F238E27FC236}">
                <a16:creationId xmlns:a16="http://schemas.microsoft.com/office/drawing/2014/main" id="{303A1DB8-A381-F782-B96A-BEBB198BF873}"/>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99231089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Två delar två färger">
    <p:bg>
      <p:bgPr>
        <a:solidFill>
          <a:schemeClr val="accent2"/>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599" y="360000"/>
            <a:ext cx="5181599" cy="1143000"/>
          </a:xfrm>
        </p:spPr>
        <p:txBody>
          <a:bodyPr/>
          <a:lstStyle>
            <a:lvl1pPr>
              <a:defRPr sz="3600">
                <a:solidFill>
                  <a:schemeClr val="tx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bg2"/>
                </a:solidFill>
              </a:defRPr>
            </a:lvl1pPr>
            <a:lvl2pPr>
              <a:lnSpc>
                <a:spcPct val="110000"/>
              </a:lnSpc>
              <a:spcBef>
                <a:spcPts val="1000"/>
              </a:spcBef>
              <a:defRPr sz="2400">
                <a:solidFill>
                  <a:schemeClr val="bg2"/>
                </a:solidFill>
              </a:defRPr>
            </a:lvl2pPr>
            <a:lvl3pPr marL="914400" indent="0">
              <a:lnSpc>
                <a:spcPct val="110000"/>
              </a:lnSpc>
              <a:buNone/>
              <a:defRPr sz="2000">
                <a:solidFill>
                  <a:schemeClr val="bg2"/>
                </a:solidFill>
              </a:defRPr>
            </a:lvl3pPr>
            <a:lvl4pPr>
              <a:lnSpc>
                <a:spcPct val="110000"/>
              </a:lnSpc>
              <a:defRPr/>
            </a:lvl4pPr>
            <a:lvl5pPr>
              <a:lnSpc>
                <a:spcPct val="110000"/>
              </a:lnSpc>
              <a:defRPr/>
            </a:lvl5pPr>
          </a:lstStyle>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br>
              <a:rPr lang="sv-SE"/>
            </a:br>
            <a:br>
              <a:rPr lang="sv-SE"/>
            </a:br>
            <a:br>
              <a:rPr lang="sv-SE"/>
            </a:br>
            <a:br>
              <a:rPr lang="sv-SE"/>
            </a:br>
            <a:r>
              <a:rPr lang="sv-SE"/>
              <a:t> </a:t>
            </a:r>
          </a:p>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r>
              <a:rPr lang="sv-SE"/>
              <a:t>    </a:t>
            </a:r>
            <a:br>
              <a:rPr lang="sv-SE"/>
            </a:br>
            <a:r>
              <a:rPr lang="sv-SE"/>
              <a:t>        Välj ikon och infoga </a:t>
            </a:r>
            <a:endParaRPr lang="en-US"/>
          </a:p>
          <a:p>
            <a:pPr lvl="2"/>
            <a:endParaRPr lang="en-US"/>
          </a:p>
        </p:txBody>
      </p:sp>
      <p:sp>
        <p:nvSpPr>
          <p:cNvPr id="10" name="Platshållare för datum 3">
            <a:extLst>
              <a:ext uri="{FF2B5EF4-FFF2-40B4-BE49-F238E27FC236}">
                <a16:creationId xmlns:a16="http://schemas.microsoft.com/office/drawing/2014/main" id="{88D03FBB-21E9-F008-E283-AC075F25E477}"/>
              </a:ext>
            </a:extLst>
          </p:cNvPr>
          <p:cNvSpPr>
            <a:spLocks noGrp="1"/>
          </p:cNvSpPr>
          <p:nvPr>
            <p:ph type="dt" sz="half" idx="10"/>
          </p:nvPr>
        </p:nvSpPr>
        <p:spPr>
          <a:xfrm>
            <a:off x="609600" y="6530791"/>
            <a:ext cx="1060175" cy="354182"/>
          </a:xfrm>
          <a:prstGeom prst="rect">
            <a:avLst/>
          </a:prstGeom>
        </p:spPr>
        <p:txBody>
          <a:bodyPr/>
          <a:lstStyle/>
          <a:p>
            <a:r>
              <a:rPr lang="sv-SE"/>
              <a:t>22 nov 2024</a:t>
            </a:r>
          </a:p>
        </p:txBody>
      </p:sp>
      <p:sp>
        <p:nvSpPr>
          <p:cNvPr id="11" name="Platshållare för sidfot 4">
            <a:extLst>
              <a:ext uri="{FF2B5EF4-FFF2-40B4-BE49-F238E27FC236}">
                <a16:creationId xmlns:a16="http://schemas.microsoft.com/office/drawing/2014/main" id="{F51FF841-B022-4350-1DDE-49C4EA07526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2" name="Platshållare för bildnummer 5">
            <a:extLst>
              <a:ext uri="{FF2B5EF4-FFF2-40B4-BE49-F238E27FC236}">
                <a16:creationId xmlns:a16="http://schemas.microsoft.com/office/drawing/2014/main" id="{04A3BADF-81F6-BE5B-EF7B-1C79884EBE3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3259756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vå delar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bg2"/>
              </a:buClr>
              <a:defRPr sz="2800">
                <a:solidFill>
                  <a:schemeClr val="bg2"/>
                </a:solidFill>
              </a:defRPr>
            </a:lvl1pPr>
            <a:lvl2pPr>
              <a:lnSpc>
                <a:spcPct val="110000"/>
              </a:lnSpc>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
        <p:nvSpPr>
          <p:cNvPr id="8" name="Platshållare för datum 4">
            <a:extLst>
              <a:ext uri="{FF2B5EF4-FFF2-40B4-BE49-F238E27FC236}">
                <a16:creationId xmlns:a16="http://schemas.microsoft.com/office/drawing/2014/main" id="{977FB61D-B955-2B9F-074D-81DF54168375}"/>
              </a:ext>
            </a:extLst>
          </p:cNvPr>
          <p:cNvSpPr>
            <a:spLocks noGrp="1"/>
          </p:cNvSpPr>
          <p:nvPr>
            <p:ph type="dt" sz="half" idx="10"/>
          </p:nvPr>
        </p:nvSpPr>
        <p:spPr>
          <a:xfrm>
            <a:off x="584754" y="6525320"/>
            <a:ext cx="1085021" cy="365125"/>
          </a:xfrm>
          <a:prstGeom prst="rect">
            <a:avLst/>
          </a:prstGeom>
        </p:spPr>
        <p:txBody>
          <a:bodyPr/>
          <a:lstStyle/>
          <a:p>
            <a:r>
              <a:rPr lang="sv-SE"/>
              <a:t>22 nov 2024</a:t>
            </a:r>
          </a:p>
        </p:txBody>
      </p:sp>
      <p:sp>
        <p:nvSpPr>
          <p:cNvPr id="9" name="Platshållare för datum 3">
            <a:extLst>
              <a:ext uri="{FF2B5EF4-FFF2-40B4-BE49-F238E27FC236}">
                <a16:creationId xmlns:a16="http://schemas.microsoft.com/office/drawing/2014/main" id="{8FC0B61D-7C97-F933-FE5D-D75EED9056F8}"/>
              </a:ext>
            </a:extLst>
          </p:cNvPr>
          <p:cNvSpPr txBox="1">
            <a:spLocks/>
          </p:cNvSpPr>
          <p:nvPr userDrawn="1"/>
        </p:nvSpPr>
        <p:spPr>
          <a:xfrm>
            <a:off x="609600" y="6530791"/>
            <a:ext cx="1060175" cy="354182"/>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17976-8A7C-4CAB-BF0F-0DC203C803A3}" type="datetime1">
              <a:rPr lang="sv-SE" smtClean="0"/>
              <a:pPr/>
              <a:t>2024-11-26</a:t>
            </a:fld>
            <a:endParaRPr lang="sv-SE"/>
          </a:p>
        </p:txBody>
      </p:sp>
      <p:sp>
        <p:nvSpPr>
          <p:cNvPr id="10" name="Platshållare för bildnummer 5">
            <a:extLst>
              <a:ext uri="{FF2B5EF4-FFF2-40B4-BE49-F238E27FC236}">
                <a16:creationId xmlns:a16="http://schemas.microsoft.com/office/drawing/2014/main" id="{225F7BBE-36A5-C806-7DFF-266F0BB893C6}"/>
              </a:ext>
            </a:extLst>
          </p:cNvPr>
          <p:cNvSpPr txBox="1">
            <a:spLocks/>
          </p:cNvSpPr>
          <p:nvPr userDrawn="1"/>
        </p:nvSpPr>
        <p:spPr>
          <a:xfrm>
            <a:off x="11226248" y="6513520"/>
            <a:ext cx="679180" cy="38872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4730AA7-F777-4CAC-8CCC-AEA20B9348DC}" type="slidenum">
              <a:rPr lang="sv-SE" smtClean="0"/>
              <a:pPr/>
              <a:t>‹#›</a:t>
            </a:fld>
            <a:endParaRPr lang="sv-SE"/>
          </a:p>
        </p:txBody>
      </p:sp>
    </p:spTree>
    <p:extLst>
      <p:ext uri="{BB962C8B-B14F-4D97-AF65-F5344CB8AC3E}">
        <p14:creationId xmlns:p14="http://schemas.microsoft.com/office/powerpoint/2010/main" val="4766876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735153"/>
          </a:xfrm>
          <a:prstGeom prst="rect">
            <a:avLst/>
          </a:prstGeom>
        </p:spPr>
        <p:txBody>
          <a:bodyPr vert="horz" lIns="91440" tIns="45720" rIns="91440" bIns="45720" rtlCol="0" anchor="t" anchorCtr="0">
            <a:noAutofit/>
          </a:bodyPr>
          <a:lstStyle/>
          <a:p>
            <a:r>
              <a:rPr lang="en-US"/>
              <a:t>Klicka här för </a:t>
            </a:r>
            <a:r>
              <a:rPr lang="en-US" err="1"/>
              <a:t>att</a:t>
            </a:r>
            <a:r>
              <a:rPr lang="en-US"/>
              <a:t> </a:t>
            </a:r>
            <a:r>
              <a:rPr lang="en-US" err="1"/>
              <a:t>ändra</a:t>
            </a:r>
            <a:r>
              <a:rPr lang="en-US"/>
              <a:t> </a:t>
            </a:r>
            <a:r>
              <a:rPr lang="en-US" err="1"/>
              <a:t>rubrikformat</a:t>
            </a:r>
            <a:endParaRPr lang="en-US"/>
          </a:p>
        </p:txBody>
      </p:sp>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201479"/>
            <a:ext cx="10972800" cy="4924685"/>
          </a:xfrm>
          <a:prstGeom prst="rect">
            <a:avLst/>
          </a:prstGeom>
        </p:spPr>
        <p:txBody>
          <a:bodyPr vert="horz" lIns="91440" tIns="45720" rIns="91440" bIns="45720" rtlCol="0">
            <a:noAutofit/>
          </a:bodyPr>
          <a:lstStyle/>
          <a:p>
            <a:pPr lvl="0"/>
            <a:r>
              <a:rPr lang="en-US"/>
              <a:t>Klicka här för att ändra format på bakgrundstexten</a:t>
            </a:r>
          </a:p>
          <a:p>
            <a:pPr lvl="1"/>
            <a:r>
              <a:rPr lang="en-US"/>
              <a:t>Nivå två</a:t>
            </a:r>
          </a:p>
          <a:p>
            <a:pPr lvl="2"/>
            <a:r>
              <a:rPr lang="en-US" err="1"/>
              <a:t>Nivå</a:t>
            </a:r>
            <a:r>
              <a:rPr lang="en-US"/>
              <a:t> </a:t>
            </a:r>
            <a:r>
              <a:rPr lang="en-US" err="1"/>
              <a:t>tre</a:t>
            </a:r>
            <a:endParaRPr lang="en-US"/>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a:t>22 nov 2024</a:t>
            </a:r>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userDrawn="1"/>
        </p:nvPicPr>
        <p:blipFill>
          <a:blip r:embed="rId31" cstate="screen">
            <a:extLst>
              <a:ext uri="{28A0092B-C50C-407E-A947-70E740481C1C}">
                <a14:useLocalDpi xmlns:a14="http://schemas.microsoft.com/office/drawing/2010/main" val="0"/>
              </a:ext>
            </a:extLst>
          </a:blip>
          <a:srcRect l="2496" t="2553"/>
          <a:stretch>
            <a:fillRect/>
          </a:stretch>
        </p:blipFill>
        <p:spPr bwMode="auto">
          <a:xfrm>
            <a:off x="-12700" y="5457"/>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Bildobjekt 10">
            <a:extLst>
              <a:ext uri="{FF2B5EF4-FFF2-40B4-BE49-F238E27FC236}">
                <a16:creationId xmlns:a16="http://schemas.microsoft.com/office/drawing/2014/main" id="{8D341EC8-D59E-2394-5413-AB70A2CA75C4}"/>
              </a:ext>
            </a:extLst>
          </p:cNvPr>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62516603"/>
      </p:ext>
    </p:extLst>
  </p:cSld>
  <p:clrMap bg1="lt1" tx1="dk1" bg2="lt2" tx2="dk2" accent1="accent1" accent2="accent2" accent3="accent3" accent4="accent4" accent5="accent5" accent6="accent6" hlink="hlink" folHlink="folHlink"/>
  <p:sldLayoutIdLst>
    <p:sldLayoutId id="2147483661" r:id="rId1"/>
    <p:sldLayoutId id="2147483675" r:id="rId2"/>
    <p:sldLayoutId id="2147483693" r:id="rId3"/>
    <p:sldLayoutId id="2147483685" r:id="rId4"/>
    <p:sldLayoutId id="2147483676" r:id="rId5"/>
    <p:sldLayoutId id="2147483686" r:id="rId6"/>
    <p:sldLayoutId id="2147483671" r:id="rId7"/>
    <p:sldLayoutId id="2147483679" r:id="rId8"/>
    <p:sldLayoutId id="2147483688" r:id="rId9"/>
    <p:sldLayoutId id="2147483664" r:id="rId10"/>
    <p:sldLayoutId id="2147483689" r:id="rId11"/>
    <p:sldLayoutId id="2147483666" r:id="rId12"/>
    <p:sldLayoutId id="2147483663" r:id="rId13"/>
    <p:sldLayoutId id="2147483682" r:id="rId14"/>
    <p:sldLayoutId id="2147483687" r:id="rId15"/>
    <p:sldLayoutId id="2147483692" r:id="rId16"/>
    <p:sldLayoutId id="2147483690" r:id="rId17"/>
    <p:sldLayoutId id="2147483691" r:id="rId18"/>
    <p:sldLayoutId id="2147483665" r:id="rId19"/>
    <p:sldLayoutId id="2147483681" r:id="rId20"/>
    <p:sldLayoutId id="2147483680" r:id="rId21"/>
    <p:sldLayoutId id="2147483667" r:id="rId22"/>
    <p:sldLayoutId id="2147483670" r:id="rId23"/>
    <p:sldLayoutId id="2147483683" r:id="rId24"/>
    <p:sldLayoutId id="2147483684" r:id="rId25"/>
    <p:sldLayoutId id="2147483694" r:id="rId26"/>
    <p:sldLayoutId id="2147483695" r:id="rId27"/>
    <p:sldLayoutId id="2147483696" r:id="rId28"/>
    <p:sldLayoutId id="2147483697" r:id="rId29"/>
  </p:sldLayoutIdLst>
  <p:hf sldNum="0" hdr="0" ftr="0"/>
  <p:txStyles>
    <p:titleStyle>
      <a:lvl1pPr algn="l" defTabSz="914400" rtl="0" eaLnBrk="1" latinLnBrk="0" hangingPunct="1">
        <a:lnSpc>
          <a:spcPct val="11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7.xml"/><Relationship Id="rId3" Type="http://schemas.openxmlformats.org/officeDocument/2006/relationships/slide" Target="slide6.xml"/><Relationship Id="rId7" Type="http://schemas.openxmlformats.org/officeDocument/2006/relationships/slide" Target="slide10.xml"/><Relationship Id="rId12" Type="http://schemas.openxmlformats.org/officeDocument/2006/relationships/slide" Target="slide16.xml"/><Relationship Id="rId2" Type="http://schemas.openxmlformats.org/officeDocument/2006/relationships/slide" Target="slide5.xml"/><Relationship Id="rId1" Type="http://schemas.openxmlformats.org/officeDocument/2006/relationships/slideLayout" Target="../slideLayouts/slideLayout5.xml"/><Relationship Id="rId6" Type="http://schemas.openxmlformats.org/officeDocument/2006/relationships/slide" Target="slide9.xml"/><Relationship Id="rId11" Type="http://schemas.openxmlformats.org/officeDocument/2006/relationships/slide" Target="slide14.xml"/><Relationship Id="rId5" Type="http://schemas.openxmlformats.org/officeDocument/2006/relationships/slide" Target="slide8.xml"/><Relationship Id="rId10" Type="http://schemas.openxmlformats.org/officeDocument/2006/relationships/slide" Target="slide13.xml"/><Relationship Id="rId4" Type="http://schemas.openxmlformats.org/officeDocument/2006/relationships/slide" Target="slide7.xml"/><Relationship Id="rId9" Type="http://schemas.openxmlformats.org/officeDocument/2006/relationships/slide" Target="slide12.xml"/><Relationship Id="rId14" Type="http://schemas.openxmlformats.org/officeDocument/2006/relationships/slide" Target="slide18.xml"/></Relationships>
</file>

<file path=ppt/slides/_rels/slide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689E1A-029C-9BF0-F2D2-1A0E7ADF3159}"/>
              </a:ext>
            </a:extLst>
          </p:cNvPr>
          <p:cNvSpPr>
            <a:spLocks noGrp="1"/>
          </p:cNvSpPr>
          <p:nvPr>
            <p:ph type="ctrTitle"/>
          </p:nvPr>
        </p:nvSpPr>
        <p:spPr>
          <a:xfrm>
            <a:off x="914400" y="520861"/>
            <a:ext cx="10363200" cy="2649973"/>
          </a:xfrm>
        </p:spPr>
        <p:txBody>
          <a:bodyPr/>
          <a:lstStyle/>
          <a:p>
            <a:r>
              <a:rPr lang="sv-SE"/>
              <a:t>Frågor och svar om SDV</a:t>
            </a:r>
            <a:br>
              <a:rPr lang="sv-SE"/>
            </a:br>
            <a:r>
              <a:rPr lang="sv-SE" b="0"/>
              <a:t>utifrån driftstarten i VGR</a:t>
            </a:r>
          </a:p>
        </p:txBody>
      </p:sp>
      <p:sp>
        <p:nvSpPr>
          <p:cNvPr id="3" name="Underrubrik 2">
            <a:extLst>
              <a:ext uri="{FF2B5EF4-FFF2-40B4-BE49-F238E27FC236}">
                <a16:creationId xmlns:a16="http://schemas.microsoft.com/office/drawing/2014/main" id="{093BEE8F-AA03-AA55-6094-14637363905D}"/>
              </a:ext>
            </a:extLst>
          </p:cNvPr>
          <p:cNvSpPr>
            <a:spLocks noGrp="1"/>
          </p:cNvSpPr>
          <p:nvPr>
            <p:ph type="subTitle" idx="1"/>
          </p:nvPr>
        </p:nvSpPr>
        <p:spPr/>
        <p:txBody>
          <a:bodyPr/>
          <a:lstStyle/>
          <a:p>
            <a:r>
              <a:rPr lang="sv-SE"/>
              <a:t>Stödmaterial till chefer</a:t>
            </a:r>
          </a:p>
          <a:p>
            <a:r>
              <a:rPr lang="sv-SE"/>
              <a:t>2024-11-22</a:t>
            </a:r>
          </a:p>
        </p:txBody>
      </p:sp>
    </p:spTree>
    <p:extLst>
      <p:ext uri="{BB962C8B-B14F-4D97-AF65-F5344CB8AC3E}">
        <p14:creationId xmlns:p14="http://schemas.microsoft.com/office/powerpoint/2010/main" val="2862450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98BA2E-96BA-ECD3-003B-AF5ACE029B2F}"/>
              </a:ext>
            </a:extLst>
          </p:cNvPr>
          <p:cNvSpPr>
            <a:spLocks noGrp="1"/>
          </p:cNvSpPr>
          <p:nvPr>
            <p:ph type="title"/>
          </p:nvPr>
        </p:nvSpPr>
        <p:spPr/>
        <p:txBody>
          <a:bodyPr/>
          <a:lstStyle/>
          <a:p>
            <a:r>
              <a:rPr lang="sv-SE"/>
              <a:t>Kommer systemet vi får att fortsätta uppdateras?</a:t>
            </a:r>
          </a:p>
        </p:txBody>
      </p:sp>
      <p:sp>
        <p:nvSpPr>
          <p:cNvPr id="6" name="Platshållare för innehåll 5">
            <a:extLst>
              <a:ext uri="{FF2B5EF4-FFF2-40B4-BE49-F238E27FC236}">
                <a16:creationId xmlns:a16="http://schemas.microsoft.com/office/drawing/2014/main" id="{25B1792E-6723-E038-F93A-A8767EC4C96E}"/>
              </a:ext>
            </a:extLst>
          </p:cNvPr>
          <p:cNvSpPr>
            <a:spLocks noGrp="1"/>
          </p:cNvSpPr>
          <p:nvPr>
            <p:ph idx="1"/>
          </p:nvPr>
        </p:nvSpPr>
        <p:spPr>
          <a:xfrm>
            <a:off x="609600" y="1990846"/>
            <a:ext cx="10972800" cy="4135318"/>
          </a:xfrm>
        </p:spPr>
        <p:txBody>
          <a:bodyPr/>
          <a:lstStyle/>
          <a:p>
            <a:r>
              <a:rPr lang="sv-SE" sz="2400"/>
              <a:t>Ja. Det är en av de stora poängerna med bytet. </a:t>
            </a:r>
          </a:p>
          <a:p>
            <a:r>
              <a:rPr lang="sv-SE" sz="2400"/>
              <a:t>Med SDV och Millennium får vi ett system som kan fortsätta uppdateras. Det kommer att bli bättre och smidigare att använda för varje uppdatering. </a:t>
            </a:r>
          </a:p>
          <a:p>
            <a:r>
              <a:rPr lang="sv-SE" sz="2400"/>
              <a:t>Det är precis därför som vi måste lämna nuvarande system, eftersom de inte kan uppdateras.</a:t>
            </a:r>
          </a:p>
          <a:p>
            <a:endParaRPr lang="sv-SE" sz="2400"/>
          </a:p>
        </p:txBody>
      </p:sp>
      <p:sp>
        <p:nvSpPr>
          <p:cNvPr id="3" name="textruta 2">
            <a:hlinkClick r:id="rId2" action="ppaction://hlinksldjump"/>
            <a:extLst>
              <a:ext uri="{FF2B5EF4-FFF2-40B4-BE49-F238E27FC236}">
                <a16:creationId xmlns:a16="http://schemas.microsoft.com/office/drawing/2014/main" id="{C5D537B0-2114-E8AE-F6CA-CB6E566B57F7}"/>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279F690D-C3BF-188A-98E4-09CCD05284D6}"/>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768142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98BA2E-96BA-ECD3-003B-AF5ACE029B2F}"/>
              </a:ext>
            </a:extLst>
          </p:cNvPr>
          <p:cNvSpPr>
            <a:spLocks noGrp="1"/>
          </p:cNvSpPr>
          <p:nvPr>
            <p:ph type="title"/>
          </p:nvPr>
        </p:nvSpPr>
        <p:spPr/>
        <p:txBody>
          <a:bodyPr/>
          <a:lstStyle/>
          <a:p>
            <a:r>
              <a:rPr lang="sv-SE"/>
              <a:t>Det kommer ju en nyare variant av Millennium, varför får vi inte den i stället?</a:t>
            </a:r>
          </a:p>
        </p:txBody>
      </p:sp>
      <p:sp>
        <p:nvSpPr>
          <p:cNvPr id="6" name="Platshållare för innehåll 5">
            <a:extLst>
              <a:ext uri="{FF2B5EF4-FFF2-40B4-BE49-F238E27FC236}">
                <a16:creationId xmlns:a16="http://schemas.microsoft.com/office/drawing/2014/main" id="{25B1792E-6723-E038-F93A-A8767EC4C96E}"/>
              </a:ext>
            </a:extLst>
          </p:cNvPr>
          <p:cNvSpPr>
            <a:spLocks noGrp="1"/>
          </p:cNvSpPr>
          <p:nvPr>
            <p:ph idx="1"/>
          </p:nvPr>
        </p:nvSpPr>
        <p:spPr>
          <a:xfrm>
            <a:off x="609600" y="1808252"/>
            <a:ext cx="10972800" cy="4317912"/>
          </a:xfrm>
        </p:spPr>
        <p:txBody>
          <a:bodyPr/>
          <a:lstStyle/>
          <a:p>
            <a:r>
              <a:rPr lang="sv-SE" sz="2400"/>
              <a:t>Jo, vi får den. Det ingår i det som Region Skåne tidigare har upphandlat.</a:t>
            </a:r>
          </a:p>
          <a:p>
            <a:r>
              <a:rPr lang="sv-SE" sz="2400"/>
              <a:t>Just nu arbetar leverantören Oracle stegvis om sin plattform, och Region Skåne kommer kontinuerligt att ta del av denna utveckling. En av de första uppgraderingarna blir administrationsverktyget, vilket vi verkligen välkomnar.</a:t>
            </a:r>
          </a:p>
          <a:p>
            <a:r>
              <a:rPr lang="sv-SE" sz="2400"/>
              <a:t>Genom SDV-programmet deltar Region Skåne i utvecklingsarbetet.</a:t>
            </a:r>
          </a:p>
          <a:p>
            <a:pPr marL="0" indent="0">
              <a:buNone/>
            </a:pPr>
            <a:endParaRPr lang="sv-SE" sz="2400"/>
          </a:p>
        </p:txBody>
      </p:sp>
      <p:sp>
        <p:nvSpPr>
          <p:cNvPr id="3" name="textruta 2">
            <a:hlinkClick r:id="rId2" action="ppaction://hlinksldjump"/>
            <a:extLst>
              <a:ext uri="{FF2B5EF4-FFF2-40B4-BE49-F238E27FC236}">
                <a16:creationId xmlns:a16="http://schemas.microsoft.com/office/drawing/2014/main" id="{F6DF1B0D-8F6A-3C5C-1E43-97EAC6B07295}"/>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2C3786D8-98DB-C957-3F99-415F9A3A60F1}"/>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4250418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60006E-9B9B-B922-C654-B34791966575}"/>
              </a:ext>
            </a:extLst>
          </p:cNvPr>
          <p:cNvSpPr>
            <a:spLocks noGrp="1"/>
          </p:cNvSpPr>
          <p:nvPr>
            <p:ph type="title"/>
          </p:nvPr>
        </p:nvSpPr>
        <p:spPr/>
        <p:txBody>
          <a:bodyPr/>
          <a:lstStyle/>
          <a:p>
            <a:r>
              <a:rPr lang="sv-SE"/>
              <a:t>Blir det bättre med SDV och Millennium?</a:t>
            </a:r>
          </a:p>
        </p:txBody>
      </p:sp>
      <p:sp>
        <p:nvSpPr>
          <p:cNvPr id="3" name="Platshållare för innehåll 2">
            <a:extLst>
              <a:ext uri="{FF2B5EF4-FFF2-40B4-BE49-F238E27FC236}">
                <a16:creationId xmlns:a16="http://schemas.microsoft.com/office/drawing/2014/main" id="{53571DE9-4B44-F4E1-9284-11FCF00514E4}"/>
              </a:ext>
            </a:extLst>
          </p:cNvPr>
          <p:cNvSpPr>
            <a:spLocks noGrp="1"/>
          </p:cNvSpPr>
          <p:nvPr>
            <p:ph idx="1"/>
          </p:nvPr>
        </p:nvSpPr>
        <p:spPr>
          <a:xfrm>
            <a:off x="609600" y="1275907"/>
            <a:ext cx="10972800" cy="5222093"/>
          </a:xfrm>
        </p:spPr>
        <p:txBody>
          <a:bodyPr/>
          <a:lstStyle/>
          <a:p>
            <a:r>
              <a:rPr lang="sv-SE" sz="2000"/>
              <a:t>På kort sikt blir upplevelsen kanske inte att det blir så mycket bättre. Det är ansträngande att byta system och övergå till nya arbetssätt. Delar av användargränssnittet känns också omodernt.</a:t>
            </a:r>
          </a:p>
          <a:p>
            <a:r>
              <a:rPr lang="sv-SE" sz="2000"/>
              <a:t>På lite längre sikt får vi bättre förutsättningar. Vi får del av en global plattform och utveckling som vi aldrig själva skulle kunna göra. </a:t>
            </a:r>
          </a:p>
          <a:p>
            <a:r>
              <a:rPr lang="sv-SE" sz="2000"/>
              <a:t>Det som blir bättre direkt är </a:t>
            </a:r>
          </a:p>
          <a:p>
            <a:pPr lvl="1"/>
            <a:r>
              <a:rPr lang="sv-SE" sz="2000"/>
              <a:t>Säkerheten. Vi behöver bli bättre på att stå emot t. ex. cyberattacker. </a:t>
            </a:r>
            <a:br>
              <a:rPr lang="sv-SE" sz="2000"/>
            </a:br>
            <a:r>
              <a:rPr lang="sv-SE" sz="2000"/>
              <a:t>Det påverkar definitivt patientens säkerhet.</a:t>
            </a:r>
          </a:p>
          <a:p>
            <a:pPr lvl="1"/>
            <a:r>
              <a:rPr lang="sv-SE" sz="2000"/>
              <a:t>Regelefterlevnaden. Idag uppfyller vi inte lagen kring patientdata som vi borde. </a:t>
            </a:r>
            <a:br>
              <a:rPr lang="sv-SE" sz="2000"/>
            </a:br>
            <a:r>
              <a:rPr lang="sv-SE" sz="2000"/>
              <a:t>Det påverkar också patientens säkerhet. </a:t>
            </a:r>
          </a:p>
          <a:p>
            <a:pPr lvl="1"/>
            <a:r>
              <a:rPr lang="sv-SE" sz="2000"/>
              <a:t>Jämlik vård. Genom regiongemensamma arbetssätt blir vi bättre </a:t>
            </a:r>
            <a:br>
              <a:rPr lang="sv-SE" sz="2000"/>
            </a:br>
            <a:r>
              <a:rPr lang="sv-SE" sz="2000"/>
              <a:t>på att ge jämlik vård över hela Skåne. </a:t>
            </a:r>
          </a:p>
          <a:p>
            <a:endParaRPr lang="sv-SE" sz="2000"/>
          </a:p>
        </p:txBody>
      </p:sp>
      <p:sp>
        <p:nvSpPr>
          <p:cNvPr id="4" name="textruta 3">
            <a:hlinkClick r:id="rId2" action="ppaction://hlinksldjump"/>
            <a:extLst>
              <a:ext uri="{FF2B5EF4-FFF2-40B4-BE49-F238E27FC236}">
                <a16:creationId xmlns:a16="http://schemas.microsoft.com/office/drawing/2014/main" id="{711F4A11-C1E6-3A9C-81C8-978DEC13D502}"/>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CACB1AC8-2C9C-5785-743B-40A39C244052}"/>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3597092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4E8EAB-3BF6-F78A-1BB3-CC8FCB06BC49}"/>
              </a:ext>
            </a:extLst>
          </p:cNvPr>
          <p:cNvSpPr>
            <a:spLocks noGrp="1"/>
          </p:cNvSpPr>
          <p:nvPr>
            <p:ph type="title"/>
          </p:nvPr>
        </p:nvSpPr>
        <p:spPr/>
        <p:txBody>
          <a:bodyPr/>
          <a:lstStyle/>
          <a:p>
            <a:r>
              <a:rPr lang="sv-SE"/>
              <a:t>Hur har patientprocesserna testats? </a:t>
            </a:r>
          </a:p>
        </p:txBody>
      </p:sp>
      <p:sp>
        <p:nvSpPr>
          <p:cNvPr id="3" name="Platshållare för innehåll 2">
            <a:extLst>
              <a:ext uri="{FF2B5EF4-FFF2-40B4-BE49-F238E27FC236}">
                <a16:creationId xmlns:a16="http://schemas.microsoft.com/office/drawing/2014/main" id="{8334F489-E860-D990-1DB8-47F2EE223771}"/>
              </a:ext>
            </a:extLst>
          </p:cNvPr>
          <p:cNvSpPr>
            <a:spLocks noGrp="1"/>
          </p:cNvSpPr>
          <p:nvPr>
            <p:ph idx="1"/>
          </p:nvPr>
        </p:nvSpPr>
        <p:spPr/>
        <p:txBody>
          <a:bodyPr/>
          <a:lstStyle/>
          <a:p>
            <a:r>
              <a:rPr lang="sv-SE" sz="2000"/>
              <a:t>Region Skåne har genomfört omfattande tester, både av enskilda systemdelar och sammanhängande flöden genom så kallade patientresor. Förenklat kan detta beskrivas som patientens färd genom vården, från första vårdkontakt till och med uppföljning.</a:t>
            </a:r>
          </a:p>
          <a:p>
            <a:r>
              <a:rPr lang="sv-SE" sz="2000"/>
              <a:t>Avsikten med patientresorna är att täcka in bredden av den verksamhet som bedrivs i Skåne. Flödena inkluderar inte bara vårt nya journalsystem ut även test av ett stort antal viktiga integrationer som t.ex. Mina Planer, e-recept och Intygsmodulen. </a:t>
            </a:r>
          </a:p>
          <a:p>
            <a:r>
              <a:rPr lang="sv-SE" sz="2000"/>
              <a:t>Eventuella problem som upptäcks vid testerna hanteras och åtgärdas. Vissa saker kan inte åtgärdas direkt, men när det är dags att ta beslut om driftsättning ingår att bedöma om det finns kvarstående tekniska svagheter. </a:t>
            </a:r>
          </a:p>
          <a:p>
            <a:r>
              <a:rPr lang="sv-SE" sz="2000"/>
              <a:t>Då finns beslutade kriterier att inte driftsätta SDV om det finns kritiska tekniska brister som kan påverka patientsäkerheten.</a:t>
            </a:r>
          </a:p>
        </p:txBody>
      </p:sp>
      <p:sp>
        <p:nvSpPr>
          <p:cNvPr id="4" name="textruta 3">
            <a:hlinkClick r:id="rId2" action="ppaction://hlinksldjump"/>
            <a:extLst>
              <a:ext uri="{FF2B5EF4-FFF2-40B4-BE49-F238E27FC236}">
                <a16:creationId xmlns:a16="http://schemas.microsoft.com/office/drawing/2014/main" id="{E0D1F1AB-C9DF-EA79-1EFC-F40E9929764A}"/>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236DE63F-6E7E-2C93-AA75-10985CAC19BE}"/>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2308859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98BA2E-96BA-ECD3-003B-AF5ACE029B2F}"/>
              </a:ext>
            </a:extLst>
          </p:cNvPr>
          <p:cNvSpPr>
            <a:spLocks noGrp="1"/>
          </p:cNvSpPr>
          <p:nvPr>
            <p:ph type="title"/>
          </p:nvPr>
        </p:nvSpPr>
        <p:spPr>
          <a:xfrm>
            <a:off x="609600" y="360000"/>
            <a:ext cx="10972800" cy="745786"/>
          </a:xfrm>
        </p:spPr>
        <p:txBody>
          <a:bodyPr/>
          <a:lstStyle/>
          <a:p>
            <a:r>
              <a:rPr lang="sv-SE" sz="2800"/>
              <a:t>Vad hände vid införandet av Millennium i VGR och vad gör Region Skåne för att det inte ska hända här?</a:t>
            </a:r>
          </a:p>
        </p:txBody>
      </p:sp>
      <p:sp>
        <p:nvSpPr>
          <p:cNvPr id="6" name="Platshållare för innehåll 5">
            <a:extLst>
              <a:ext uri="{FF2B5EF4-FFF2-40B4-BE49-F238E27FC236}">
                <a16:creationId xmlns:a16="http://schemas.microsoft.com/office/drawing/2014/main" id="{25B1792E-6723-E038-F93A-A8767EC4C96E}"/>
              </a:ext>
            </a:extLst>
          </p:cNvPr>
          <p:cNvSpPr>
            <a:spLocks noGrp="1"/>
          </p:cNvSpPr>
          <p:nvPr>
            <p:ph idx="1"/>
          </p:nvPr>
        </p:nvSpPr>
        <p:spPr>
          <a:xfrm>
            <a:off x="609600" y="1571348"/>
            <a:ext cx="10972800" cy="4554815"/>
          </a:xfrm>
        </p:spPr>
        <p:txBody>
          <a:bodyPr/>
          <a:lstStyle/>
          <a:p>
            <a:r>
              <a:rPr lang="sv-SE" sz="2000"/>
              <a:t>Än vet vi inte allt om orsaken till att Västra Götalandsregionen (VGR) blev tvungna att pausa införandet av Millennium i november 2024, men vi vet att det var flera olika saker. Vi kommer att noga ta del av </a:t>
            </a:r>
            <a:r>
              <a:rPr lang="sv-SE" sz="2000" err="1"/>
              <a:t>VGR:s</a:t>
            </a:r>
            <a:r>
              <a:rPr lang="sv-SE" sz="2000"/>
              <a:t> analys för att se vilka lärdomar vi kan dra och vilka åtgärder vi kan behöva vidta.</a:t>
            </a:r>
          </a:p>
          <a:p>
            <a:r>
              <a:rPr lang="sv-SE" sz="2000"/>
              <a:t>Region Skåne har en noga genomarbetad plan och en noggrann checklista för införandet i Skåne. Om det behövs, så utvecklar vi planen. </a:t>
            </a:r>
          </a:p>
          <a:p>
            <a:r>
              <a:rPr lang="sv-SE" sz="2000"/>
              <a:t>Varje förvaltning har sitt eget införandeprojekt som arbetar med förändringsledning och praktiska förberedelser. Privata vårdgivare har ett eget projekt inom SDV-programmet. Alla dessa projekt arbetar tillsammans med SDV-programmet och samarbetar även med varandra. </a:t>
            </a:r>
          </a:p>
          <a:p>
            <a:r>
              <a:rPr lang="sv-SE" sz="2000"/>
              <a:t>Region Skåne kommer inte fatta beslut om driftstart förrän vi är helt säkra på att alla förberedelser är klara hos alla berörda förvaltningar och privata vårdgivare. </a:t>
            </a:r>
          </a:p>
        </p:txBody>
      </p:sp>
      <p:sp>
        <p:nvSpPr>
          <p:cNvPr id="5" name="textruta 4">
            <a:hlinkClick r:id="rId3" action="ppaction://hlinksldjump"/>
            <a:extLst>
              <a:ext uri="{FF2B5EF4-FFF2-40B4-BE49-F238E27FC236}">
                <a16:creationId xmlns:a16="http://schemas.microsoft.com/office/drawing/2014/main" id="{2920BA43-984B-FAA8-2ED6-737BC9956943}"/>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4CC7B96F-5108-B189-69D9-4D4ED4C06E3B}"/>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232090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FA6ED1-A2BF-9334-2AF4-8DF525CCCE44}"/>
              </a:ext>
            </a:extLst>
          </p:cNvPr>
          <p:cNvSpPr>
            <a:spLocks noGrp="1"/>
          </p:cNvSpPr>
          <p:nvPr>
            <p:ph type="title"/>
          </p:nvPr>
        </p:nvSpPr>
        <p:spPr/>
        <p:txBody>
          <a:bodyPr/>
          <a:lstStyle/>
          <a:p>
            <a:r>
              <a:rPr lang="sv-SE"/>
              <a:t>Vad är viktigt för att införandet av SDV ska lyckas?</a:t>
            </a:r>
          </a:p>
        </p:txBody>
      </p:sp>
      <p:sp>
        <p:nvSpPr>
          <p:cNvPr id="3" name="Platshållare för innehåll 2">
            <a:extLst>
              <a:ext uri="{FF2B5EF4-FFF2-40B4-BE49-F238E27FC236}">
                <a16:creationId xmlns:a16="http://schemas.microsoft.com/office/drawing/2014/main" id="{7B613365-EF38-0C29-BA27-6B0BAE4FEF97}"/>
              </a:ext>
            </a:extLst>
          </p:cNvPr>
          <p:cNvSpPr>
            <a:spLocks noGrp="1"/>
          </p:cNvSpPr>
          <p:nvPr>
            <p:ph idx="1"/>
          </p:nvPr>
        </p:nvSpPr>
        <p:spPr>
          <a:xfrm>
            <a:off x="609600" y="1677880"/>
            <a:ext cx="10972800" cy="4448284"/>
          </a:xfrm>
        </p:spPr>
        <p:txBody>
          <a:bodyPr/>
          <a:lstStyle/>
          <a:p>
            <a:pPr marL="0" indent="0">
              <a:spcBef>
                <a:spcPts val="600"/>
              </a:spcBef>
              <a:buNone/>
            </a:pPr>
            <a:r>
              <a:rPr lang="sv-SE" sz="2000"/>
              <a:t>Det finns en lång checklista med många olika punkter som alla ska hanteras inför och i samband med driftstarten. </a:t>
            </a:r>
          </a:p>
          <a:p>
            <a:pPr marL="0" indent="0">
              <a:spcBef>
                <a:spcPts val="600"/>
              </a:spcBef>
              <a:buNone/>
            </a:pPr>
            <a:r>
              <a:rPr lang="sv-SE" sz="2000"/>
              <a:t>Här är några viktiga punkter: </a:t>
            </a:r>
          </a:p>
          <a:p>
            <a:pPr>
              <a:spcBef>
                <a:spcPts val="600"/>
              </a:spcBef>
            </a:pPr>
            <a:r>
              <a:rPr lang="sv-SE" sz="2000"/>
              <a:t>Genomfört </a:t>
            </a:r>
            <a:r>
              <a:rPr lang="sv-SE" sz="2000" b="1"/>
              <a:t>förändringsarbete</a:t>
            </a:r>
            <a:r>
              <a:rPr lang="sv-SE" sz="2000"/>
              <a:t> med förståelse för de nya arbetssätten</a:t>
            </a:r>
          </a:p>
          <a:p>
            <a:pPr>
              <a:spcBef>
                <a:spcPts val="600"/>
              </a:spcBef>
            </a:pPr>
            <a:r>
              <a:rPr lang="sv-SE" sz="2000"/>
              <a:t>Ändamålsenligt </a:t>
            </a:r>
            <a:r>
              <a:rPr lang="sv-SE" sz="2000" b="1"/>
              <a:t>utbildningsmaterial</a:t>
            </a:r>
            <a:r>
              <a:rPr lang="sv-SE" sz="2000"/>
              <a:t> och genomförd </a:t>
            </a:r>
            <a:r>
              <a:rPr lang="sv-SE" sz="2000" b="1"/>
              <a:t>utbildning</a:t>
            </a:r>
          </a:p>
          <a:p>
            <a:pPr>
              <a:spcBef>
                <a:spcPts val="600"/>
              </a:spcBef>
            </a:pPr>
            <a:r>
              <a:rPr lang="sv-SE" sz="2000" b="1"/>
              <a:t>Behörigheter</a:t>
            </a:r>
            <a:r>
              <a:rPr lang="sv-SE" sz="2000"/>
              <a:t> är klara och </a:t>
            </a:r>
            <a:r>
              <a:rPr lang="sv-SE" sz="2000" b="1"/>
              <a:t>inloggning</a:t>
            </a:r>
            <a:r>
              <a:rPr lang="sv-SE" sz="2000"/>
              <a:t> har gjorts på förhand</a:t>
            </a:r>
          </a:p>
          <a:p>
            <a:pPr>
              <a:spcBef>
                <a:spcPts val="600"/>
              </a:spcBef>
            </a:pPr>
            <a:r>
              <a:rPr lang="sv-SE" sz="2000"/>
              <a:t>Funktionell och teknisk </a:t>
            </a:r>
            <a:r>
              <a:rPr lang="sv-SE" sz="2000" b="1"/>
              <a:t>support</a:t>
            </a:r>
            <a:r>
              <a:rPr lang="sv-SE" sz="2000"/>
              <a:t>, och närvaro av </a:t>
            </a:r>
            <a:r>
              <a:rPr lang="sv-SE" sz="2000" b="1"/>
              <a:t>experter</a:t>
            </a:r>
          </a:p>
          <a:p>
            <a:pPr>
              <a:spcBef>
                <a:spcPts val="600"/>
              </a:spcBef>
            </a:pPr>
            <a:r>
              <a:rPr lang="sv-SE" sz="2000"/>
              <a:t>Rätt </a:t>
            </a:r>
            <a:r>
              <a:rPr lang="sv-SE" sz="2000" b="1"/>
              <a:t>kringutrustning</a:t>
            </a:r>
            <a:r>
              <a:rPr lang="sv-SE" sz="2000"/>
              <a:t> finns och är inkopplad och testad på plats</a:t>
            </a:r>
          </a:p>
          <a:p>
            <a:pPr>
              <a:spcBef>
                <a:spcPts val="600"/>
              </a:spcBef>
            </a:pPr>
            <a:r>
              <a:rPr lang="sv-SE" sz="2000" b="1"/>
              <a:t>Integrationer</a:t>
            </a:r>
            <a:r>
              <a:rPr lang="sv-SE" sz="2000"/>
              <a:t> med andra system är väl </a:t>
            </a:r>
            <a:r>
              <a:rPr lang="sv-SE" sz="2000" b="1"/>
              <a:t>testade</a:t>
            </a:r>
          </a:p>
          <a:p>
            <a:pPr>
              <a:spcBef>
                <a:spcPts val="600"/>
              </a:spcBef>
            </a:pPr>
            <a:r>
              <a:rPr lang="sv-SE" sz="2000" b="1"/>
              <a:t>Ledningen</a:t>
            </a:r>
            <a:r>
              <a:rPr lang="sv-SE" sz="2000"/>
              <a:t> är lyhörd, närvarande och tar ansvar med noggrann planering och </a:t>
            </a:r>
            <a:br>
              <a:rPr lang="sv-SE" sz="2000"/>
            </a:br>
            <a:r>
              <a:rPr lang="sv-SE" sz="2000"/>
              <a:t>tydliga roller</a:t>
            </a:r>
          </a:p>
        </p:txBody>
      </p:sp>
      <p:sp>
        <p:nvSpPr>
          <p:cNvPr id="4" name="textruta 3">
            <a:hlinkClick r:id="rId2" action="ppaction://hlinksldjump"/>
            <a:extLst>
              <a:ext uri="{FF2B5EF4-FFF2-40B4-BE49-F238E27FC236}">
                <a16:creationId xmlns:a16="http://schemas.microsoft.com/office/drawing/2014/main" id="{77FAA453-B4C1-246F-D2EE-CE1E79AC93CB}"/>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0270BC4C-8511-4D56-D774-AE482CBA7533}"/>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2388634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8AF7A3-CA38-8DC4-2655-8B41EF61893E}"/>
              </a:ext>
            </a:extLst>
          </p:cNvPr>
          <p:cNvSpPr>
            <a:spLocks noGrp="1"/>
          </p:cNvSpPr>
          <p:nvPr>
            <p:ph type="title"/>
          </p:nvPr>
        </p:nvSpPr>
        <p:spPr/>
        <p:txBody>
          <a:bodyPr/>
          <a:lstStyle/>
          <a:p>
            <a:r>
              <a:rPr lang="sv-SE"/>
              <a:t>Kommer vi att få se demonstrationer av hela patientflöden? </a:t>
            </a:r>
          </a:p>
        </p:txBody>
      </p:sp>
      <p:sp>
        <p:nvSpPr>
          <p:cNvPr id="3" name="Platshållare för innehåll 2">
            <a:extLst>
              <a:ext uri="{FF2B5EF4-FFF2-40B4-BE49-F238E27FC236}">
                <a16:creationId xmlns:a16="http://schemas.microsoft.com/office/drawing/2014/main" id="{43EC6A43-410B-04CD-1AFC-7325AE7C7692}"/>
              </a:ext>
            </a:extLst>
          </p:cNvPr>
          <p:cNvSpPr>
            <a:spLocks noGrp="1"/>
          </p:cNvSpPr>
          <p:nvPr>
            <p:ph idx="1"/>
          </p:nvPr>
        </p:nvSpPr>
        <p:spPr>
          <a:xfrm>
            <a:off x="609600" y="1721286"/>
            <a:ext cx="11212882" cy="4404879"/>
          </a:xfrm>
        </p:spPr>
        <p:txBody>
          <a:bodyPr vert="horz" lIns="91440" tIns="45720" rIns="91440" bIns="45720" rtlCol="0" anchor="t">
            <a:noAutofit/>
          </a:bodyPr>
          <a:lstStyle/>
          <a:p>
            <a:r>
              <a:rPr lang="sv-SE" sz="2000" dirty="0"/>
              <a:t>Demonstrationer av det nya journalsystemet är en viktig del av kunskapsöverföringen och är därför en central del i förändringsarbetet.</a:t>
            </a:r>
          </a:p>
          <a:p>
            <a:r>
              <a:rPr lang="sv-SE" sz="2000" dirty="0"/>
              <a:t>De syftar inte bara till att ge insikt i systemets funktioner utan också till att visa hur arbetssätten kan behöva anpassas. </a:t>
            </a:r>
          </a:p>
          <a:p>
            <a:r>
              <a:rPr lang="sv-SE" sz="2000" dirty="0"/>
              <a:t>SDV-programmet tagit fram olika typer av flödesdemonstrationer – allt från enskilda arbetsmoment till hela patientflöden. Ett exempel är hur systemet används under ett mottagningsbesök.</a:t>
            </a:r>
          </a:p>
          <a:p>
            <a:r>
              <a:rPr lang="sv-SE" sz="2000" dirty="0"/>
              <a:t>Dessa filmade demonstrationer görs tillgängliga genom förvaltningarnas utrullningsprojekt när det är dags och baserat på de behov som finns i respektive verksamhet. </a:t>
            </a:r>
          </a:p>
          <a:p>
            <a:r>
              <a:rPr lang="sv-SE" sz="2000" dirty="0"/>
              <a:t>Vänd dig till ditt utrullningsprojekt för att diskutera vilken typ av patientflöde</a:t>
            </a:r>
            <a:br>
              <a:rPr lang="sv-SE" sz="2000" dirty="0"/>
            </a:br>
            <a:r>
              <a:rPr lang="sv-SE" sz="2000" dirty="0"/>
              <a:t>som du tror att ni behöver få se i din verksamhet. </a:t>
            </a:r>
          </a:p>
        </p:txBody>
      </p:sp>
      <p:sp>
        <p:nvSpPr>
          <p:cNvPr id="5" name="textruta 4">
            <a:hlinkClick r:id="rId2" action="ppaction://hlinksldjump"/>
            <a:extLst>
              <a:ext uri="{FF2B5EF4-FFF2-40B4-BE49-F238E27FC236}">
                <a16:creationId xmlns:a16="http://schemas.microsoft.com/office/drawing/2014/main" id="{3FAAD5DA-2A17-2DDA-C4F7-BF43171FA1EC}"/>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8" name="Platshållare för datum 7">
            <a:extLst>
              <a:ext uri="{FF2B5EF4-FFF2-40B4-BE49-F238E27FC236}">
                <a16:creationId xmlns:a16="http://schemas.microsoft.com/office/drawing/2014/main" id="{0E33794F-83D8-1043-A6CB-C56003367527}"/>
              </a:ext>
            </a:extLst>
          </p:cNvPr>
          <p:cNvSpPr>
            <a:spLocks noGrp="1"/>
          </p:cNvSpPr>
          <p:nvPr>
            <p:ph type="dt" sz="half" idx="10"/>
          </p:nvPr>
        </p:nvSpPr>
        <p:spPr/>
        <p:txBody>
          <a:bodyPr/>
          <a:lstStyle/>
          <a:p>
            <a:r>
              <a:rPr lang="sv-SE"/>
              <a:t>22 nov 2024</a:t>
            </a:r>
          </a:p>
        </p:txBody>
      </p:sp>
      <p:sp>
        <p:nvSpPr>
          <p:cNvPr id="4" name="textruta 3">
            <a:extLst>
              <a:ext uri="{FF2B5EF4-FFF2-40B4-BE49-F238E27FC236}">
                <a16:creationId xmlns:a16="http://schemas.microsoft.com/office/drawing/2014/main" id="{621CC5FE-E982-85D5-67E1-5C4F8DCAEB5F}"/>
              </a:ext>
            </a:extLst>
          </p:cNvPr>
          <p:cNvSpPr txBox="1"/>
          <p:nvPr/>
        </p:nvSpPr>
        <p:spPr>
          <a:xfrm>
            <a:off x="609600" y="6524634"/>
            <a:ext cx="833695" cy="461665"/>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1200" dirty="0">
                <a:solidFill>
                  <a:schemeClr val="bg1">
                    <a:lumMod val="50000"/>
                  </a:schemeClr>
                </a:solidFill>
              </a:rPr>
              <a:t>26 nov 2024</a:t>
            </a:r>
          </a:p>
        </p:txBody>
      </p:sp>
    </p:spTree>
    <p:extLst>
      <p:ext uri="{BB962C8B-B14F-4D97-AF65-F5344CB8AC3E}">
        <p14:creationId xmlns:p14="http://schemas.microsoft.com/office/powerpoint/2010/main" val="1114805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98BA2E-96BA-ECD3-003B-AF5ACE029B2F}"/>
              </a:ext>
            </a:extLst>
          </p:cNvPr>
          <p:cNvSpPr>
            <a:spLocks noGrp="1"/>
          </p:cNvSpPr>
          <p:nvPr>
            <p:ph type="title"/>
          </p:nvPr>
        </p:nvSpPr>
        <p:spPr/>
        <p:txBody>
          <a:bodyPr/>
          <a:lstStyle/>
          <a:p>
            <a:r>
              <a:rPr lang="sv-SE"/>
              <a:t>Utbildningen i VGR har fått kritik. </a:t>
            </a:r>
            <a:br>
              <a:rPr lang="sv-SE"/>
            </a:br>
            <a:r>
              <a:rPr lang="sv-SE"/>
              <a:t>Hur vet vi att den utbildning vi får blir bättre?</a:t>
            </a:r>
          </a:p>
        </p:txBody>
      </p:sp>
      <p:sp>
        <p:nvSpPr>
          <p:cNvPr id="6" name="Platshållare för innehåll 5">
            <a:extLst>
              <a:ext uri="{FF2B5EF4-FFF2-40B4-BE49-F238E27FC236}">
                <a16:creationId xmlns:a16="http://schemas.microsoft.com/office/drawing/2014/main" id="{25B1792E-6723-E038-F93A-A8767EC4C96E}"/>
              </a:ext>
            </a:extLst>
          </p:cNvPr>
          <p:cNvSpPr>
            <a:spLocks noGrp="1"/>
          </p:cNvSpPr>
          <p:nvPr>
            <p:ph idx="1"/>
          </p:nvPr>
        </p:nvSpPr>
        <p:spPr>
          <a:xfrm>
            <a:off x="609600" y="1828801"/>
            <a:ext cx="10972800" cy="4297364"/>
          </a:xfrm>
        </p:spPr>
        <p:txBody>
          <a:bodyPr/>
          <a:lstStyle/>
          <a:p>
            <a:r>
              <a:rPr lang="sv-SE" sz="2000"/>
              <a:t>Region Skånes utbildningsmaterial håller just nu på att utvärderas för att säkerställa att den är ändamålsenlig.</a:t>
            </a:r>
          </a:p>
          <a:p>
            <a:r>
              <a:rPr lang="sv-SE" sz="2000"/>
              <a:t>Vi har redan genomfört vissa tester och det pågår justeringar baserat på de första slutsatserna. </a:t>
            </a:r>
          </a:p>
          <a:p>
            <a:r>
              <a:rPr lang="sv-SE" sz="2000"/>
              <a:t>En förutsättning för beslut om driftstart är att medarbetarna genomgått en ändamålsenlig utbildning. Varje verksamhet kommer att kontinuerligt följa upp att utbildningen genomförs. </a:t>
            </a:r>
          </a:p>
        </p:txBody>
      </p:sp>
      <p:sp>
        <p:nvSpPr>
          <p:cNvPr id="4" name="textruta 3">
            <a:hlinkClick r:id="rId2" action="ppaction://hlinksldjump"/>
            <a:extLst>
              <a:ext uri="{FF2B5EF4-FFF2-40B4-BE49-F238E27FC236}">
                <a16:creationId xmlns:a16="http://schemas.microsoft.com/office/drawing/2014/main" id="{3BB45AD0-B558-B86D-29F1-BCF13D3F4DF1}"/>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8" name="Platshållare för datum 7">
            <a:extLst>
              <a:ext uri="{FF2B5EF4-FFF2-40B4-BE49-F238E27FC236}">
                <a16:creationId xmlns:a16="http://schemas.microsoft.com/office/drawing/2014/main" id="{BE1BC6AC-8668-9DE8-806F-FCE3FE8E6A17}"/>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1832126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98BA2E-96BA-ECD3-003B-AF5ACE029B2F}"/>
              </a:ext>
            </a:extLst>
          </p:cNvPr>
          <p:cNvSpPr>
            <a:spLocks noGrp="1"/>
          </p:cNvSpPr>
          <p:nvPr>
            <p:ph type="title"/>
          </p:nvPr>
        </p:nvSpPr>
        <p:spPr/>
        <p:txBody>
          <a:bodyPr/>
          <a:lstStyle/>
          <a:p>
            <a:r>
              <a:rPr lang="sv-SE" sz="2800"/>
              <a:t>Hur lyssnar Region Skånes ledning på den kritik som kommit samband med det stoppade införandet av Millennium i VGR?</a:t>
            </a:r>
          </a:p>
        </p:txBody>
      </p:sp>
      <p:sp>
        <p:nvSpPr>
          <p:cNvPr id="6" name="Platshållare för innehåll 5">
            <a:extLst>
              <a:ext uri="{FF2B5EF4-FFF2-40B4-BE49-F238E27FC236}">
                <a16:creationId xmlns:a16="http://schemas.microsoft.com/office/drawing/2014/main" id="{25B1792E-6723-E038-F93A-A8767EC4C96E}"/>
              </a:ext>
            </a:extLst>
          </p:cNvPr>
          <p:cNvSpPr>
            <a:spLocks noGrp="1"/>
          </p:cNvSpPr>
          <p:nvPr>
            <p:ph idx="1"/>
          </p:nvPr>
        </p:nvSpPr>
        <p:spPr>
          <a:xfrm>
            <a:off x="609600" y="1518082"/>
            <a:ext cx="10972800" cy="4608082"/>
          </a:xfrm>
        </p:spPr>
        <p:txBody>
          <a:bodyPr/>
          <a:lstStyle/>
          <a:p>
            <a:r>
              <a:rPr lang="sv-SE" sz="2000"/>
              <a:t>Region Skånes ledning ser att just lyssnande och dialog är avgörande för att kunna ta välgrundade beslut, och för att planera rätt för vårt eget införande. </a:t>
            </a:r>
          </a:p>
          <a:p>
            <a:r>
              <a:rPr lang="sv-SE" sz="2000"/>
              <a:t>Det är viktigt att </a:t>
            </a:r>
          </a:p>
          <a:p>
            <a:pPr lvl="1"/>
            <a:r>
              <a:rPr lang="sv-SE" sz="2000"/>
              <a:t>inhämta lärdomar av det som hänt i Västra Götalandsregionen. </a:t>
            </a:r>
          </a:p>
          <a:p>
            <a:pPr lvl="1"/>
            <a:r>
              <a:rPr lang="sv-SE" sz="2000"/>
              <a:t>lyssna till den oro som uppstår här hos oss på grund av detta, och beakta de olika tankar och förslag som på olika sätt lämnas till chefer och ledning. </a:t>
            </a:r>
          </a:p>
          <a:p>
            <a:r>
              <a:rPr lang="sv-SE" sz="2000"/>
              <a:t>Region Skåne kommer endast att driftsätta SDV om det bedöms patientsäkert och fungerar att arbeta i. En väl genomförd driftsättning är en förutsättning för detta. </a:t>
            </a:r>
          </a:p>
          <a:p>
            <a:r>
              <a:rPr lang="sv-SE" sz="2000"/>
              <a:t>Beslut om driftsättning kommer endast att fattas när vi vet att alla beslutade förberedelser har genomförts.</a:t>
            </a:r>
          </a:p>
        </p:txBody>
      </p:sp>
      <p:sp>
        <p:nvSpPr>
          <p:cNvPr id="4" name="textruta 3">
            <a:hlinkClick r:id="rId2" action="ppaction://hlinksldjump"/>
            <a:extLst>
              <a:ext uri="{FF2B5EF4-FFF2-40B4-BE49-F238E27FC236}">
                <a16:creationId xmlns:a16="http://schemas.microsoft.com/office/drawing/2014/main" id="{9AB124AE-8CB0-518A-60DD-62E50EB91DA3}"/>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8" name="Platshållare för datum 7">
            <a:extLst>
              <a:ext uri="{FF2B5EF4-FFF2-40B4-BE49-F238E27FC236}">
                <a16:creationId xmlns:a16="http://schemas.microsoft.com/office/drawing/2014/main" id="{008DE361-98DD-813B-7B34-7E51A1CCAF6B}"/>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746032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73E09D8E-3EC3-AC9A-5445-755FD33FD589}"/>
              </a:ext>
            </a:extLst>
          </p:cNvPr>
          <p:cNvSpPr>
            <a:spLocks noGrp="1"/>
          </p:cNvSpPr>
          <p:nvPr>
            <p:ph type="title"/>
          </p:nvPr>
        </p:nvSpPr>
        <p:spPr/>
        <p:txBody>
          <a:bodyPr/>
          <a:lstStyle/>
          <a:p>
            <a:r>
              <a:rPr lang="sv-SE"/>
              <a:t>Om detta material</a:t>
            </a:r>
          </a:p>
        </p:txBody>
      </p:sp>
      <p:sp>
        <p:nvSpPr>
          <p:cNvPr id="5" name="Platshållare för innehåll 4">
            <a:extLst>
              <a:ext uri="{FF2B5EF4-FFF2-40B4-BE49-F238E27FC236}">
                <a16:creationId xmlns:a16="http://schemas.microsoft.com/office/drawing/2014/main" id="{8713B283-6A9B-66AF-3CAA-DD791F913066}"/>
              </a:ext>
            </a:extLst>
          </p:cNvPr>
          <p:cNvSpPr>
            <a:spLocks noGrp="1"/>
          </p:cNvSpPr>
          <p:nvPr>
            <p:ph idx="1"/>
          </p:nvPr>
        </p:nvSpPr>
        <p:spPr/>
        <p:txBody>
          <a:bodyPr/>
          <a:lstStyle/>
          <a:p>
            <a:r>
              <a:rPr lang="sv-SE" sz="1800"/>
              <a:t>Syftet med detta material är att säkerställa tydlighet kring hur Region Skåne ser på införandet av Millennium/SDV utifrån att VGR valt att pausa sitt införande. Som chef kan du använda det när du behöver ta dialog med medarbetare som undrar.</a:t>
            </a:r>
          </a:p>
          <a:p>
            <a:r>
              <a:rPr lang="sv-SE" sz="1800"/>
              <a:t>Samma frågor och svar som i detta material kommer från och med vecka 48 2024 också att finnas öppet tillgängliga på intranätet och Vårdgivare Skåne. Där kommer frågebanken och svaren också att fyllas på successivt.</a:t>
            </a:r>
          </a:p>
          <a:p>
            <a:r>
              <a:rPr lang="sv-SE" sz="1800"/>
              <a:t>Huvudprincipen är att Region Skåne berättar om eget arbete och inte kommenterar andra regioners arbete. Samtidigt har det som hänt i VGR skapat oro i Region Skåne och denna oro behöver bemötas. Svaren på frågorna koncentreras därför till vilka lärdomar vi dragit, och inte vad man faktiskt gjorde och inte gjorde i VGR. </a:t>
            </a:r>
          </a:p>
          <a:p>
            <a:r>
              <a:rPr lang="sv-SE" sz="1800"/>
              <a:t>Om du inte känner dig rustad att själv besvara medarbetarnas frågor, eller om du får följdfrågor som du inte kan besvara; kontakta din närmsta chef och/eller din förvaltnings/organisations utrullningsprojekt för stöd.</a:t>
            </a:r>
          </a:p>
        </p:txBody>
      </p:sp>
      <p:sp>
        <p:nvSpPr>
          <p:cNvPr id="6" name="Platshållare för datum 5">
            <a:extLst>
              <a:ext uri="{FF2B5EF4-FFF2-40B4-BE49-F238E27FC236}">
                <a16:creationId xmlns:a16="http://schemas.microsoft.com/office/drawing/2014/main" id="{658346F3-0505-3FAA-334C-E79691F37E69}"/>
              </a:ext>
            </a:extLst>
          </p:cNvPr>
          <p:cNvSpPr>
            <a:spLocks noGrp="1"/>
          </p:cNvSpPr>
          <p:nvPr>
            <p:ph type="dt" sz="half" idx="10"/>
          </p:nvPr>
        </p:nvSpPr>
        <p:spPr>
          <a:xfrm>
            <a:off x="584754" y="6498000"/>
            <a:ext cx="1233772" cy="392445"/>
          </a:xfrm>
        </p:spPr>
        <p:txBody>
          <a:bodyPr/>
          <a:lstStyle/>
          <a:p>
            <a:r>
              <a:rPr lang="sv-SE"/>
              <a:t>22 nov 2024</a:t>
            </a:r>
          </a:p>
        </p:txBody>
      </p:sp>
    </p:spTree>
    <p:extLst>
      <p:ext uri="{BB962C8B-B14F-4D97-AF65-F5344CB8AC3E}">
        <p14:creationId xmlns:p14="http://schemas.microsoft.com/office/powerpoint/2010/main" val="1492379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37959C-8975-8899-61EC-F6F1CDC217A6}"/>
              </a:ext>
            </a:extLst>
          </p:cNvPr>
          <p:cNvSpPr>
            <a:spLocks noGrp="1"/>
          </p:cNvSpPr>
          <p:nvPr>
            <p:ph type="title"/>
          </p:nvPr>
        </p:nvSpPr>
        <p:spPr>
          <a:xfrm>
            <a:off x="609600" y="360000"/>
            <a:ext cx="10972800" cy="745786"/>
          </a:xfrm>
        </p:spPr>
        <p:txBody>
          <a:bodyPr/>
          <a:lstStyle/>
          <a:p>
            <a:r>
              <a:rPr lang="sv-SE"/>
              <a:t>Utgångspunkten</a:t>
            </a:r>
          </a:p>
        </p:txBody>
      </p:sp>
      <p:sp>
        <p:nvSpPr>
          <p:cNvPr id="3" name="Platshållare för innehåll 2">
            <a:extLst>
              <a:ext uri="{FF2B5EF4-FFF2-40B4-BE49-F238E27FC236}">
                <a16:creationId xmlns:a16="http://schemas.microsoft.com/office/drawing/2014/main" id="{760E4E74-CA8E-D59D-E99A-8DBCD2CA783D}"/>
              </a:ext>
            </a:extLst>
          </p:cNvPr>
          <p:cNvSpPr>
            <a:spLocks noGrp="1"/>
          </p:cNvSpPr>
          <p:nvPr>
            <p:ph idx="1"/>
          </p:nvPr>
        </p:nvSpPr>
        <p:spPr>
          <a:xfrm>
            <a:off x="609600" y="1275907"/>
            <a:ext cx="10106346" cy="4850257"/>
          </a:xfrm>
        </p:spPr>
        <p:txBody>
          <a:bodyPr/>
          <a:lstStyle/>
          <a:p>
            <a:r>
              <a:rPr lang="sv-SE" sz="2800"/>
              <a:t>Region Skåne kommer endast att driftsätta SDV om det bedöms patientsäkert och fungerar att arbeta i.  </a:t>
            </a:r>
          </a:p>
          <a:p>
            <a:r>
              <a:rPr lang="sv-SE" sz="2800"/>
              <a:t>Beslut om driftsättning kommer endast att fattas när vi vet att alla beslutade förberedelser har genomförts.   </a:t>
            </a:r>
          </a:p>
          <a:p>
            <a:endParaRPr lang="sv-SE" sz="2800"/>
          </a:p>
        </p:txBody>
      </p:sp>
      <p:sp>
        <p:nvSpPr>
          <p:cNvPr id="6" name="Platshållare för datum 5">
            <a:extLst>
              <a:ext uri="{FF2B5EF4-FFF2-40B4-BE49-F238E27FC236}">
                <a16:creationId xmlns:a16="http://schemas.microsoft.com/office/drawing/2014/main" id="{24B9A2DB-46A9-C238-4861-DECA395D3E9D}"/>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1626743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2ADF4EC-A5F4-9DBF-9A4B-1078EC758407}"/>
              </a:ext>
            </a:extLst>
          </p:cNvPr>
          <p:cNvSpPr>
            <a:spLocks noGrp="1"/>
          </p:cNvSpPr>
          <p:nvPr>
            <p:ph type="title"/>
          </p:nvPr>
        </p:nvSpPr>
        <p:spPr>
          <a:xfrm>
            <a:off x="609600" y="194858"/>
            <a:ext cx="10972800" cy="745786"/>
          </a:xfrm>
        </p:spPr>
        <p:txBody>
          <a:bodyPr/>
          <a:lstStyle/>
          <a:p>
            <a:r>
              <a:rPr lang="sv-SE"/>
              <a:t>Frågor som besvaras på följande bilder</a:t>
            </a:r>
          </a:p>
        </p:txBody>
      </p:sp>
      <p:sp>
        <p:nvSpPr>
          <p:cNvPr id="3" name="Platshållare för innehåll 2">
            <a:extLst>
              <a:ext uri="{FF2B5EF4-FFF2-40B4-BE49-F238E27FC236}">
                <a16:creationId xmlns:a16="http://schemas.microsoft.com/office/drawing/2014/main" id="{DC3F75F8-1E2A-0E02-ACE9-B546F555B85E}"/>
              </a:ext>
            </a:extLst>
          </p:cNvPr>
          <p:cNvSpPr>
            <a:spLocks noGrp="1"/>
          </p:cNvSpPr>
          <p:nvPr>
            <p:ph idx="1"/>
          </p:nvPr>
        </p:nvSpPr>
        <p:spPr>
          <a:xfrm>
            <a:off x="598026" y="1670208"/>
            <a:ext cx="5384800" cy="4716471"/>
          </a:xfrm>
        </p:spPr>
        <p:txBody>
          <a:bodyPr vert="horz" lIns="91440" tIns="45720" rIns="91440" bIns="45720" rtlCol="0" anchor="t">
            <a:noAutofit/>
          </a:bodyPr>
          <a:lstStyle/>
          <a:p>
            <a:pPr>
              <a:spcBef>
                <a:spcPts val="600"/>
              </a:spcBef>
            </a:pPr>
            <a:r>
              <a:rPr lang="sv-SE" sz="1600" dirty="0">
                <a:hlinkClick r:id="rId2" action="ppaction://hlinksldjump"/>
              </a:rPr>
              <a:t>Varför kan vi inte bara fortsätta med </a:t>
            </a:r>
            <a:r>
              <a:rPr lang="sv-SE" sz="1600" dirty="0" err="1">
                <a:hlinkClick r:id="rId2" action="ppaction://hlinksldjump"/>
              </a:rPr>
              <a:t>Melior</a:t>
            </a:r>
            <a:r>
              <a:rPr lang="sv-SE" sz="1600" dirty="0">
                <a:hlinkClick r:id="rId2" action="ppaction://hlinksldjump"/>
              </a:rPr>
              <a:t>, </a:t>
            </a:r>
            <a:r>
              <a:rPr lang="sv-SE" sz="1600" dirty="0" err="1">
                <a:hlinkClick r:id="rId2" action="ppaction://hlinksldjump"/>
              </a:rPr>
              <a:t>PASiS</a:t>
            </a:r>
            <a:r>
              <a:rPr lang="sv-SE" sz="1600" dirty="0">
                <a:hlinkClick r:id="rId2" action="ppaction://hlinksldjump"/>
              </a:rPr>
              <a:t> och PMO som vi har idag?</a:t>
            </a:r>
            <a:endParaRPr lang="sv-SE" sz="1600" dirty="0"/>
          </a:p>
          <a:p>
            <a:pPr>
              <a:spcBef>
                <a:spcPts val="600"/>
              </a:spcBef>
            </a:pPr>
            <a:r>
              <a:rPr lang="sv-SE" sz="1600" dirty="0">
                <a:hlinkClick r:id="rId3" action="ppaction://hlinksldjump"/>
              </a:rPr>
              <a:t>Varför har Region Skåne valt just Millennium och inte något annat system?</a:t>
            </a:r>
            <a:endParaRPr lang="sv-SE" sz="1600" dirty="0"/>
          </a:p>
          <a:p>
            <a:pPr>
              <a:spcBef>
                <a:spcPts val="600"/>
              </a:spcBef>
            </a:pPr>
            <a:r>
              <a:rPr lang="sv-SE" sz="1600" dirty="0">
                <a:hlinkClick r:id="rId4" action="ppaction://hlinksldjump"/>
              </a:rPr>
              <a:t>Millennium är ju ett amerikanskt system, det kan väl aldrig funka här?</a:t>
            </a:r>
            <a:endParaRPr lang="sv-SE" sz="1600" dirty="0"/>
          </a:p>
          <a:p>
            <a:pPr>
              <a:spcBef>
                <a:spcPts val="600"/>
              </a:spcBef>
            </a:pPr>
            <a:r>
              <a:rPr lang="sv-SE" sz="1600" dirty="0">
                <a:hlinkClick r:id="rId5" action="ppaction://hlinksldjump"/>
              </a:rPr>
              <a:t>Är inte Millennium gammalt och omodernt?</a:t>
            </a:r>
            <a:endParaRPr lang="sv-SE" sz="1600" dirty="0"/>
          </a:p>
          <a:p>
            <a:pPr>
              <a:spcBef>
                <a:spcPts val="600"/>
              </a:spcBef>
            </a:pPr>
            <a:r>
              <a:rPr lang="sv-SE" sz="1600" dirty="0">
                <a:hlinkClick r:id="rId6" action="ppaction://hlinksldjump"/>
              </a:rPr>
              <a:t>Är Millennium ett patientsäkert system – det har ju stått i media om patienter som tagit skada?</a:t>
            </a:r>
            <a:endParaRPr lang="sv-SE" sz="1600" dirty="0"/>
          </a:p>
          <a:p>
            <a:pPr>
              <a:spcBef>
                <a:spcPts val="600"/>
              </a:spcBef>
            </a:pPr>
            <a:r>
              <a:rPr lang="sv-SE" sz="1600" dirty="0">
                <a:hlinkClick r:id="rId7" action="ppaction://hlinksldjump"/>
              </a:rPr>
              <a:t>Kommer systemet vi får att fortsätta uppdateras?</a:t>
            </a:r>
            <a:endParaRPr lang="sv-SE" sz="1600" dirty="0"/>
          </a:p>
          <a:p>
            <a:pPr>
              <a:spcBef>
                <a:spcPts val="600"/>
              </a:spcBef>
            </a:pPr>
            <a:r>
              <a:rPr lang="sv-SE" sz="1600" dirty="0">
                <a:hlinkClick r:id="rId8" action="ppaction://hlinksldjump"/>
              </a:rPr>
              <a:t>Det kommer ju en nyare variant av Millennium, varför får vi inte den i stället?</a:t>
            </a:r>
            <a:endParaRPr lang="sv-SE" sz="1600" dirty="0"/>
          </a:p>
          <a:p>
            <a:pPr>
              <a:spcBef>
                <a:spcPts val="600"/>
              </a:spcBef>
            </a:pPr>
            <a:r>
              <a:rPr lang="sv-SE" sz="1600" dirty="0">
                <a:hlinkClick r:id="rId9" action="ppaction://hlinksldjump"/>
              </a:rPr>
              <a:t>Blir det bättre med SDV och Millennium?</a:t>
            </a:r>
            <a:endParaRPr lang="sv-SE" sz="1600" dirty="0"/>
          </a:p>
          <a:p>
            <a:pPr>
              <a:spcBef>
                <a:spcPts val="600"/>
              </a:spcBef>
            </a:pPr>
            <a:r>
              <a:rPr lang="sv-SE" sz="1600" dirty="0">
                <a:hlinkClick r:id="rId10" action="ppaction://hlinksldjump"/>
              </a:rPr>
              <a:t>Hur har </a:t>
            </a:r>
            <a:r>
              <a:rPr lang="sv-SE" sz="1600" dirty="0" err="1">
                <a:hlinkClick r:id="rId10" action="ppaction://hlinksldjump"/>
              </a:rPr>
              <a:t>patientprocesserna</a:t>
            </a:r>
            <a:r>
              <a:rPr lang="sv-SE" sz="1600" dirty="0">
                <a:hlinkClick r:id="rId10" action="ppaction://hlinksldjump"/>
              </a:rPr>
              <a:t> testats? </a:t>
            </a:r>
            <a:endParaRPr lang="sv-SE" sz="1600" dirty="0"/>
          </a:p>
          <a:p>
            <a:pPr>
              <a:spcBef>
                <a:spcPts val="600"/>
              </a:spcBef>
            </a:pPr>
            <a:endParaRPr lang="sv-SE" sz="1600"/>
          </a:p>
        </p:txBody>
      </p:sp>
      <p:sp>
        <p:nvSpPr>
          <p:cNvPr id="9" name="Platshållare för innehåll 2">
            <a:extLst>
              <a:ext uri="{FF2B5EF4-FFF2-40B4-BE49-F238E27FC236}">
                <a16:creationId xmlns:a16="http://schemas.microsoft.com/office/drawing/2014/main" id="{6CA6E38A-EEC9-A873-24F5-2B73AC0A5912}"/>
              </a:ext>
            </a:extLst>
          </p:cNvPr>
          <p:cNvSpPr txBox="1">
            <a:spLocks/>
          </p:cNvSpPr>
          <p:nvPr/>
        </p:nvSpPr>
        <p:spPr>
          <a:xfrm>
            <a:off x="6460066" y="1676399"/>
            <a:ext cx="4826643" cy="4716471"/>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1600"/>
              </a:spcBef>
              <a:buClr>
                <a:schemeClr val="tx2"/>
              </a:buClr>
              <a:buFont typeface="Arial" panose="020B0604020202020204" pitchFamily="34" charset="0"/>
              <a:buChar char="•"/>
              <a:defRPr sz="3000" kern="1200">
                <a:solidFill>
                  <a:schemeClr val="tx2"/>
                </a:solidFill>
                <a:latin typeface="+mn-lt"/>
                <a:ea typeface="+mn-ea"/>
                <a:cs typeface="+mn-cs"/>
              </a:defRPr>
            </a:lvl1pPr>
            <a:lvl2pPr marL="685800" indent="-228600" algn="l" defTabSz="914400" rtl="0" eaLnBrk="1" latinLnBrk="0" hangingPunct="1">
              <a:lnSpc>
                <a:spcPct val="110000"/>
              </a:lnSpc>
              <a:spcBef>
                <a:spcPts val="800"/>
              </a:spcBef>
              <a:buClr>
                <a:schemeClr val="tx2"/>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lnSpc>
                <a:spcPct val="110000"/>
              </a:lnSpc>
              <a:spcBef>
                <a:spcPts val="800"/>
              </a:spcBef>
              <a:buClr>
                <a:schemeClr val="tx2"/>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110000"/>
              </a:lnSpc>
              <a:spcBef>
                <a:spcPts val="8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8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sv-SE" sz="1600">
                <a:hlinkClick r:id="rId11" action="ppaction://hlinksldjump"/>
              </a:rPr>
              <a:t>Vad hände vid införandet av Millennium i VGR och vad gör Region Skåne för att det inte ska hända här?</a:t>
            </a:r>
            <a:endParaRPr lang="sv-SE" sz="1600"/>
          </a:p>
          <a:p>
            <a:pPr>
              <a:spcBef>
                <a:spcPts val="600"/>
              </a:spcBef>
            </a:pPr>
            <a:r>
              <a:rPr lang="sv-SE" sz="1600">
                <a:hlinkClick r:id="rId12" action="ppaction://hlinksldjump"/>
              </a:rPr>
              <a:t>Kommer vi att få se demonstrationer av hela patientflöden? </a:t>
            </a:r>
            <a:endParaRPr lang="sv-SE" sz="1600"/>
          </a:p>
          <a:p>
            <a:pPr>
              <a:spcBef>
                <a:spcPts val="600"/>
              </a:spcBef>
            </a:pPr>
            <a:r>
              <a:rPr lang="sv-SE" sz="1600">
                <a:hlinkClick r:id="rId13" action="ppaction://hlinksldjump"/>
              </a:rPr>
              <a:t>Utbildningen i VGR har fått kritik. Hur vet vi att den utbildning vi får blir bättre?</a:t>
            </a:r>
            <a:endParaRPr lang="sv-SE" sz="1600"/>
          </a:p>
          <a:p>
            <a:pPr>
              <a:spcBef>
                <a:spcPts val="600"/>
              </a:spcBef>
            </a:pPr>
            <a:r>
              <a:rPr lang="sv-SE" sz="1600">
                <a:hlinkClick r:id="rId14" action="ppaction://hlinksldjump"/>
              </a:rPr>
              <a:t>Hur lyssnar Region Skånes ledning på den kritik som kommit samband med det pausade införandet av Millennium i VGR?</a:t>
            </a:r>
            <a:endParaRPr lang="sv-SE" sz="1600"/>
          </a:p>
        </p:txBody>
      </p:sp>
      <p:sp>
        <p:nvSpPr>
          <p:cNvPr id="11" name="textruta 10">
            <a:extLst>
              <a:ext uri="{FF2B5EF4-FFF2-40B4-BE49-F238E27FC236}">
                <a16:creationId xmlns:a16="http://schemas.microsoft.com/office/drawing/2014/main" id="{22E034E0-A0C7-6349-23F9-377899221775}"/>
              </a:ext>
            </a:extLst>
          </p:cNvPr>
          <p:cNvSpPr txBox="1"/>
          <p:nvPr/>
        </p:nvSpPr>
        <p:spPr>
          <a:xfrm>
            <a:off x="609600" y="1098383"/>
            <a:ext cx="5384800" cy="369332"/>
          </a:xfrm>
          <a:prstGeom prst="rect">
            <a:avLst/>
          </a:prstGeom>
          <a:solidFill>
            <a:schemeClr val="accent1"/>
          </a:solidFill>
        </p:spPr>
        <p:txBody>
          <a:bodyPr wrap="square">
            <a:spAutoFit/>
          </a:bodyPr>
          <a:lstStyle/>
          <a:p>
            <a:r>
              <a:rPr lang="sv-SE" sz="1800" b="1">
                <a:solidFill>
                  <a:schemeClr val="bg2"/>
                </a:solidFill>
              </a:rPr>
              <a:t>Om systemet</a:t>
            </a:r>
            <a:endParaRPr lang="sv-SE" b="1">
              <a:solidFill>
                <a:schemeClr val="bg2"/>
              </a:solidFill>
            </a:endParaRPr>
          </a:p>
        </p:txBody>
      </p:sp>
      <p:sp>
        <p:nvSpPr>
          <p:cNvPr id="12" name="textruta 11">
            <a:extLst>
              <a:ext uri="{FF2B5EF4-FFF2-40B4-BE49-F238E27FC236}">
                <a16:creationId xmlns:a16="http://schemas.microsoft.com/office/drawing/2014/main" id="{10E1F544-6BED-0D46-AD99-8B1303C4349B}"/>
              </a:ext>
            </a:extLst>
          </p:cNvPr>
          <p:cNvSpPr txBox="1"/>
          <p:nvPr/>
        </p:nvSpPr>
        <p:spPr>
          <a:xfrm>
            <a:off x="6460066" y="1098383"/>
            <a:ext cx="4826643" cy="369332"/>
          </a:xfrm>
          <a:prstGeom prst="rect">
            <a:avLst/>
          </a:prstGeom>
          <a:solidFill>
            <a:schemeClr val="accent1"/>
          </a:solidFill>
        </p:spPr>
        <p:txBody>
          <a:bodyPr wrap="square">
            <a:spAutoFit/>
          </a:bodyPr>
          <a:lstStyle/>
          <a:p>
            <a:r>
              <a:rPr lang="sv-SE" sz="1800" b="1">
                <a:solidFill>
                  <a:schemeClr val="bg2"/>
                </a:solidFill>
              </a:rPr>
              <a:t>Om införandet</a:t>
            </a:r>
            <a:endParaRPr lang="sv-SE" b="1">
              <a:solidFill>
                <a:schemeClr val="bg2"/>
              </a:solidFill>
            </a:endParaRPr>
          </a:p>
        </p:txBody>
      </p:sp>
      <p:sp>
        <p:nvSpPr>
          <p:cNvPr id="6" name="Platshållare för datum 5">
            <a:extLst>
              <a:ext uri="{FF2B5EF4-FFF2-40B4-BE49-F238E27FC236}">
                <a16:creationId xmlns:a16="http://schemas.microsoft.com/office/drawing/2014/main" id="{EA098249-3424-5190-A22F-0622850D719B}"/>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4078053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98BA2E-96BA-ECD3-003B-AF5ACE029B2F}"/>
              </a:ext>
            </a:extLst>
          </p:cNvPr>
          <p:cNvSpPr>
            <a:spLocks noGrp="1"/>
          </p:cNvSpPr>
          <p:nvPr>
            <p:ph type="title"/>
          </p:nvPr>
        </p:nvSpPr>
        <p:spPr>
          <a:xfrm>
            <a:off x="609600" y="360000"/>
            <a:ext cx="10972800" cy="745786"/>
          </a:xfrm>
        </p:spPr>
        <p:txBody>
          <a:bodyPr/>
          <a:lstStyle/>
          <a:p>
            <a:r>
              <a:rPr lang="sv-SE"/>
              <a:t>Varför kan vi inte bara fortsätta med </a:t>
            </a:r>
            <a:r>
              <a:rPr lang="sv-SE" err="1"/>
              <a:t>Melior</a:t>
            </a:r>
            <a:r>
              <a:rPr lang="sv-SE"/>
              <a:t>, </a:t>
            </a:r>
            <a:r>
              <a:rPr lang="sv-SE" err="1"/>
              <a:t>PASiS</a:t>
            </a:r>
            <a:r>
              <a:rPr lang="sv-SE"/>
              <a:t> och PMO som vi har idag?</a:t>
            </a:r>
          </a:p>
        </p:txBody>
      </p:sp>
      <p:sp>
        <p:nvSpPr>
          <p:cNvPr id="6" name="Platshållare för innehåll 5">
            <a:extLst>
              <a:ext uri="{FF2B5EF4-FFF2-40B4-BE49-F238E27FC236}">
                <a16:creationId xmlns:a16="http://schemas.microsoft.com/office/drawing/2014/main" id="{25B1792E-6723-E038-F93A-A8767EC4C96E}"/>
              </a:ext>
            </a:extLst>
          </p:cNvPr>
          <p:cNvSpPr>
            <a:spLocks noGrp="1"/>
          </p:cNvSpPr>
          <p:nvPr>
            <p:ph idx="1"/>
          </p:nvPr>
        </p:nvSpPr>
        <p:spPr>
          <a:xfrm>
            <a:off x="609600" y="1761423"/>
            <a:ext cx="10972800" cy="4364740"/>
          </a:xfrm>
        </p:spPr>
        <p:txBody>
          <a:bodyPr/>
          <a:lstStyle/>
          <a:p>
            <a:pPr marL="0" indent="0">
              <a:buNone/>
            </a:pPr>
            <a:r>
              <a:rPr lang="sv-SE" sz="1800"/>
              <a:t>Att fortsätta med dagens system är inget alternativ. Det finns flera anledningar.</a:t>
            </a:r>
          </a:p>
          <a:p>
            <a:r>
              <a:rPr lang="sv-SE" sz="1800"/>
              <a:t>Dagens system är gamla och kan inte längre utvecklas. De har helt enkelt passerat bäst-före-datum, och kommer så småningom att skrotas.</a:t>
            </a:r>
          </a:p>
          <a:p>
            <a:r>
              <a:rPr lang="sv-SE" sz="1800"/>
              <a:t>Säkerheten i nuvarande system är inte tillräcklig; varken vad gäller patientsäkerhet eller i att stå emot exempelvis cyberattacker. De uppfyller inte heller lagkrav kring hantering av patientdata.</a:t>
            </a:r>
          </a:p>
          <a:p>
            <a:r>
              <a:rPr lang="sv-SE" sz="1800"/>
              <a:t>En annan brist dagens system är att de inte pratar med varandra vilket gör att överblicken av patienten saknas.</a:t>
            </a:r>
          </a:p>
          <a:p>
            <a:r>
              <a:rPr lang="sv-SE" sz="1800"/>
              <a:t>För att kunna behålla tillgängligheten när vårdbehoven ökar redan nu, och framförallt i framtiden på grund av en ökande befolkning med allt fler äldre, behöver vi arbeta med vår digitalisering. SDV är bara en del av den stora digitala omställning vi gör nu. Men det är en otroligt viktig pusselbit för att kunna få allt annat på plats, med exempelvis AI-stöd, distansmonitorering och patientens möjlighet att bli mer delaktig i sin egen vård, med mera.</a:t>
            </a:r>
          </a:p>
        </p:txBody>
      </p:sp>
      <p:sp>
        <p:nvSpPr>
          <p:cNvPr id="3" name="textruta 2">
            <a:hlinkClick r:id="rId2" action="ppaction://hlinksldjump"/>
            <a:extLst>
              <a:ext uri="{FF2B5EF4-FFF2-40B4-BE49-F238E27FC236}">
                <a16:creationId xmlns:a16="http://schemas.microsoft.com/office/drawing/2014/main" id="{665544AA-E26D-559F-5CE9-D67A318F4AC8}"/>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A6EF3E89-1A0D-2218-ECE4-8CFEC78E11AF}"/>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266724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746C7E-0515-730E-17A2-82A539A365DB}"/>
              </a:ext>
            </a:extLst>
          </p:cNvPr>
          <p:cNvSpPr>
            <a:spLocks noGrp="1"/>
          </p:cNvSpPr>
          <p:nvPr>
            <p:ph type="title"/>
          </p:nvPr>
        </p:nvSpPr>
        <p:spPr>
          <a:xfrm>
            <a:off x="609600" y="360000"/>
            <a:ext cx="10972800" cy="745786"/>
          </a:xfrm>
        </p:spPr>
        <p:txBody>
          <a:bodyPr/>
          <a:lstStyle/>
          <a:p>
            <a:r>
              <a:rPr lang="sv-SE" sz="3200"/>
              <a:t>Varför har Region Skåne valt just Millennium och inte något annat system (d v s Cosmic)?</a:t>
            </a:r>
          </a:p>
        </p:txBody>
      </p:sp>
      <p:sp>
        <p:nvSpPr>
          <p:cNvPr id="5" name="Platshållare för innehåll 4">
            <a:extLst>
              <a:ext uri="{FF2B5EF4-FFF2-40B4-BE49-F238E27FC236}">
                <a16:creationId xmlns:a16="http://schemas.microsoft.com/office/drawing/2014/main" id="{89F67461-B161-E7C1-D5E6-F8D8E5D424BA}"/>
              </a:ext>
            </a:extLst>
          </p:cNvPr>
          <p:cNvSpPr>
            <a:spLocks noGrp="1"/>
          </p:cNvSpPr>
          <p:nvPr>
            <p:ph idx="1"/>
          </p:nvPr>
        </p:nvSpPr>
        <p:spPr>
          <a:xfrm>
            <a:off x="609600" y="1625600"/>
            <a:ext cx="10972800" cy="4500563"/>
          </a:xfrm>
        </p:spPr>
        <p:txBody>
          <a:bodyPr/>
          <a:lstStyle/>
          <a:p>
            <a:r>
              <a:rPr lang="sv-SE" sz="2400"/>
              <a:t>I den upphandling som gjordes 2016-2017 valde verksamheterna på alla punkter Millennium framför Cosmic. Även Epic ingick i underlaget. </a:t>
            </a:r>
          </a:p>
          <a:p>
            <a:r>
              <a:rPr lang="sv-SE" sz="2400"/>
              <a:t>Upphandlingen var en omfattande process där cirka 300 medarbetare i klinisk verksamhet och stödverksamhet var involverade. </a:t>
            </a:r>
          </a:p>
          <a:p>
            <a:r>
              <a:rPr lang="sv-SE" sz="2400"/>
              <a:t>Millennium var det system som i upphandlingsprocessen gavs näst flest poäng, efter Epic, baserat på hur det ansågs uppfylla de kriterier som ställts i tio olika patientresor. Epic lämnade dock inget anbud efter utvärderingen. </a:t>
            </a:r>
          </a:p>
          <a:p>
            <a:endParaRPr lang="sv-SE" sz="2400"/>
          </a:p>
        </p:txBody>
      </p:sp>
      <p:sp>
        <p:nvSpPr>
          <p:cNvPr id="6" name="textruta 5">
            <a:hlinkClick r:id="rId2" action="ppaction://hlinksldjump"/>
            <a:extLst>
              <a:ext uri="{FF2B5EF4-FFF2-40B4-BE49-F238E27FC236}">
                <a16:creationId xmlns:a16="http://schemas.microsoft.com/office/drawing/2014/main" id="{0A5F5FD5-CEC1-0955-DB9E-28DDD24F10FA}"/>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615B3204-A664-57DF-D867-65CCF3A7D870}"/>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2589965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98BA2E-96BA-ECD3-003B-AF5ACE029B2F}"/>
              </a:ext>
            </a:extLst>
          </p:cNvPr>
          <p:cNvSpPr>
            <a:spLocks noGrp="1"/>
          </p:cNvSpPr>
          <p:nvPr>
            <p:ph type="title"/>
          </p:nvPr>
        </p:nvSpPr>
        <p:spPr>
          <a:xfrm>
            <a:off x="609600" y="360000"/>
            <a:ext cx="10972800" cy="745786"/>
          </a:xfrm>
        </p:spPr>
        <p:txBody>
          <a:bodyPr/>
          <a:lstStyle/>
          <a:p>
            <a:r>
              <a:rPr lang="sv-SE"/>
              <a:t>Millennium är ju ett amerikanskt system, det kan väl aldrig funka här?</a:t>
            </a:r>
          </a:p>
        </p:txBody>
      </p:sp>
      <p:sp>
        <p:nvSpPr>
          <p:cNvPr id="6" name="Platshållare för innehåll 5">
            <a:extLst>
              <a:ext uri="{FF2B5EF4-FFF2-40B4-BE49-F238E27FC236}">
                <a16:creationId xmlns:a16="http://schemas.microsoft.com/office/drawing/2014/main" id="{25B1792E-6723-E038-F93A-A8767EC4C96E}"/>
              </a:ext>
            </a:extLst>
          </p:cNvPr>
          <p:cNvSpPr>
            <a:spLocks noGrp="1"/>
          </p:cNvSpPr>
          <p:nvPr>
            <p:ph idx="1"/>
          </p:nvPr>
        </p:nvSpPr>
        <p:spPr>
          <a:xfrm>
            <a:off x="609600" y="1782618"/>
            <a:ext cx="10972800" cy="4343545"/>
          </a:xfrm>
        </p:spPr>
        <p:txBody>
          <a:bodyPr/>
          <a:lstStyle/>
          <a:p>
            <a:r>
              <a:rPr lang="sv-SE" sz="2000"/>
              <a:t>SDV-versionen av Millennium bygger förvisso på ett amerikanskt system i grunden. Men nu har det blivit anpassat till svenska och skånska förhållanden och behov inom hälso- och sjukvården. Det är en av anledningarna till att det tagit så pass lång tid. Vi behövde både se till att systemet anpassades till svenska arbetssätt och att svensk lag uppfylldes, exempelvis Patientdatalagen och Läkemedelslagen. </a:t>
            </a:r>
          </a:p>
          <a:p>
            <a:r>
              <a:rPr lang="sv-SE" sz="2000"/>
              <a:t>Millennium finns i drift i ett flertal länder. Genom att vi samarbetar med en global leverantör får vi ta del av en global plattform och utveckling som vi aldrig skulle kunna göra själva.</a:t>
            </a:r>
          </a:p>
          <a:p>
            <a:r>
              <a:rPr lang="sv-SE" sz="2000"/>
              <a:t>Millennium är nytt för Sverige, men under arbetets gång har SDV-programmet haft kontakter med olika sjukhus och hälso- och sjukvårdsverksamheter i andra länder som använder systemet, och fått insyn i deras arbete. </a:t>
            </a:r>
          </a:p>
          <a:p>
            <a:endParaRPr lang="sv-SE" sz="2000"/>
          </a:p>
          <a:p>
            <a:endParaRPr lang="sv-SE" sz="2000"/>
          </a:p>
          <a:p>
            <a:endParaRPr lang="sv-SE" sz="2000"/>
          </a:p>
        </p:txBody>
      </p:sp>
      <p:sp>
        <p:nvSpPr>
          <p:cNvPr id="4" name="textruta 3">
            <a:hlinkClick r:id="rId3" action="ppaction://hlinksldjump"/>
            <a:extLst>
              <a:ext uri="{FF2B5EF4-FFF2-40B4-BE49-F238E27FC236}">
                <a16:creationId xmlns:a16="http://schemas.microsoft.com/office/drawing/2014/main" id="{9C38891C-2CC8-A615-C933-E7E79C4B77A7}"/>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A75A3B81-C00E-90A2-6F16-BFD5B3BF4A64}"/>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2758779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98BA2E-96BA-ECD3-003B-AF5ACE029B2F}"/>
              </a:ext>
            </a:extLst>
          </p:cNvPr>
          <p:cNvSpPr>
            <a:spLocks noGrp="1"/>
          </p:cNvSpPr>
          <p:nvPr>
            <p:ph type="title"/>
          </p:nvPr>
        </p:nvSpPr>
        <p:spPr/>
        <p:txBody>
          <a:bodyPr/>
          <a:lstStyle/>
          <a:p>
            <a:r>
              <a:rPr lang="sv-SE" sz="3200"/>
              <a:t>Är inte Millennium gammalt och omodernt?</a:t>
            </a:r>
          </a:p>
        </p:txBody>
      </p:sp>
      <p:sp>
        <p:nvSpPr>
          <p:cNvPr id="6" name="Platshållare för innehåll 5">
            <a:extLst>
              <a:ext uri="{FF2B5EF4-FFF2-40B4-BE49-F238E27FC236}">
                <a16:creationId xmlns:a16="http://schemas.microsoft.com/office/drawing/2014/main" id="{25B1792E-6723-E038-F93A-A8767EC4C96E}"/>
              </a:ext>
            </a:extLst>
          </p:cNvPr>
          <p:cNvSpPr>
            <a:spLocks noGrp="1"/>
          </p:cNvSpPr>
          <p:nvPr>
            <p:ph idx="1"/>
          </p:nvPr>
        </p:nvSpPr>
        <p:spPr/>
        <p:txBody>
          <a:bodyPr/>
          <a:lstStyle/>
          <a:p>
            <a:r>
              <a:rPr lang="sv-SE" sz="2000"/>
              <a:t>Millennium har varit i drift inom olika organisationer i 20 år. Just nu används det i ett flertal länder.</a:t>
            </a:r>
          </a:p>
          <a:p>
            <a:r>
              <a:rPr lang="sv-SE" sz="2000"/>
              <a:t>Sedan det först skapades har det utvecklats kontinuerligt. </a:t>
            </a:r>
          </a:p>
          <a:p>
            <a:r>
              <a:rPr lang="sv-SE" sz="2000"/>
              <a:t>Just nu arbetar leverantören Oracle om delar av plattformen. Att ta del av denna utveckling ingår i det som Region Skåne redan har upphandlat. Region Skåne deltar i utvecklingsarbetet.</a:t>
            </a:r>
          </a:p>
          <a:p>
            <a:r>
              <a:rPr lang="sv-SE" sz="2000"/>
              <a:t>Genom att vi samarbetar med en global leverantör får vi ta del av en global plattform och utveckling som vi aldrig skulle kunna göra själva.</a:t>
            </a:r>
          </a:p>
          <a:p>
            <a:r>
              <a:rPr lang="sv-SE" sz="2000"/>
              <a:t>Den version av Millennium som planeras att introduceras i sydöstra Skåne till våren är baserad på ”ursprungsplattformen” men anpassad till oss i Skåne med hjälp av flera hundra medarbetare från våra egna hälso- och sjukvårdsverksamheter.</a:t>
            </a:r>
          </a:p>
          <a:p>
            <a:endParaRPr lang="sv-SE" sz="2000"/>
          </a:p>
        </p:txBody>
      </p:sp>
      <p:sp>
        <p:nvSpPr>
          <p:cNvPr id="4" name="textruta 3">
            <a:hlinkClick r:id="rId2" action="ppaction://hlinksldjump"/>
            <a:extLst>
              <a:ext uri="{FF2B5EF4-FFF2-40B4-BE49-F238E27FC236}">
                <a16:creationId xmlns:a16="http://schemas.microsoft.com/office/drawing/2014/main" id="{47261056-9CB7-C966-4928-73328A61AA23}"/>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AC2221BA-D576-8190-3AF1-F0627D8E51AD}"/>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3815764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BD5E61-3C4D-49FE-F04F-A287E45F6E3C}"/>
              </a:ext>
            </a:extLst>
          </p:cNvPr>
          <p:cNvSpPr>
            <a:spLocks noGrp="1"/>
          </p:cNvSpPr>
          <p:nvPr>
            <p:ph type="title"/>
          </p:nvPr>
        </p:nvSpPr>
        <p:spPr/>
        <p:txBody>
          <a:bodyPr/>
          <a:lstStyle/>
          <a:p>
            <a:r>
              <a:rPr lang="sv-SE" sz="3200" dirty="0"/>
              <a:t>Är Millennium ett patientsäkert system – det har ju stått i media om patienter som kommit till skada?</a:t>
            </a:r>
          </a:p>
        </p:txBody>
      </p:sp>
      <p:sp>
        <p:nvSpPr>
          <p:cNvPr id="3" name="Platshållare för innehåll 2">
            <a:extLst>
              <a:ext uri="{FF2B5EF4-FFF2-40B4-BE49-F238E27FC236}">
                <a16:creationId xmlns:a16="http://schemas.microsoft.com/office/drawing/2014/main" id="{0300783C-A7DC-5D08-0BC8-96ED2381FB1F}"/>
              </a:ext>
            </a:extLst>
          </p:cNvPr>
          <p:cNvSpPr>
            <a:spLocks noGrp="1"/>
          </p:cNvSpPr>
          <p:nvPr>
            <p:ph idx="1"/>
          </p:nvPr>
        </p:nvSpPr>
        <p:spPr>
          <a:xfrm>
            <a:off x="609600" y="1597891"/>
            <a:ext cx="10972800" cy="4528273"/>
          </a:xfrm>
        </p:spPr>
        <p:txBody>
          <a:bodyPr vert="horz" lIns="91440" tIns="45720" rIns="91440" bIns="45720" rtlCol="0" anchor="t">
            <a:noAutofit/>
          </a:bodyPr>
          <a:lstStyle/>
          <a:p>
            <a:r>
              <a:rPr lang="sv-SE" sz="2000" dirty="0"/>
              <a:t>De </a:t>
            </a:r>
            <a:r>
              <a:rPr lang="sv-SE" sz="2000" dirty="0" err="1"/>
              <a:t>vårdskador</a:t>
            </a:r>
            <a:r>
              <a:rPr lang="sv-SE" sz="2000" dirty="0"/>
              <a:t> relaterat till Millennium i USA som beskrivits i media har handlat om bristande rutiner snarare än systemtekniska fel. Systemet används i ett flertal länder över hela världen där liknande händelser inte har inträffat, och samma fel hade kunnat uppstå med ett annat system. </a:t>
            </a:r>
          </a:p>
          <a:p>
            <a:r>
              <a:rPr lang="sv-SE" sz="2000" dirty="0"/>
              <a:t>För att minimera denna typ av risker arbetar vi med att noga förbereda införandet i Region Skåne. Varje förvaltning i Region Skåne har sitt eget införandeprojekt som arbetar med förändringsledning och praktiska förberedelser. Därefter kommer utbildning som alla medarbetare måste genomgå innan man börjar arbeta i systemet.</a:t>
            </a:r>
          </a:p>
        </p:txBody>
      </p:sp>
      <p:sp>
        <p:nvSpPr>
          <p:cNvPr id="5" name="textruta 4">
            <a:hlinkClick r:id="rId2" action="ppaction://hlinksldjump"/>
            <a:extLst>
              <a:ext uri="{FF2B5EF4-FFF2-40B4-BE49-F238E27FC236}">
                <a16:creationId xmlns:a16="http://schemas.microsoft.com/office/drawing/2014/main" id="{7EB4AD3F-6DB7-AA44-6B2F-8D921112CD75}"/>
              </a:ext>
            </a:extLst>
          </p:cNvPr>
          <p:cNvSpPr txBox="1"/>
          <p:nvPr/>
        </p:nvSpPr>
        <p:spPr>
          <a:xfrm>
            <a:off x="9791825" y="0"/>
            <a:ext cx="2057400" cy="307777"/>
          </a:xfrm>
          <a:prstGeom prst="rect">
            <a:avLst/>
          </a:prstGeom>
          <a:solidFill>
            <a:schemeClr val="accent6">
              <a:lumMod val="40000"/>
              <a:lumOff val="60000"/>
            </a:schemeClr>
          </a:solidFill>
        </p:spPr>
        <p:txBody>
          <a:bodyPr wrap="square" rtlCol="0">
            <a:spAutoFit/>
          </a:bodyPr>
          <a:lstStyle/>
          <a:p>
            <a:r>
              <a:rPr lang="sv-SE" sz="1400">
                <a:solidFill>
                  <a:schemeClr val="accent1"/>
                </a:solidFill>
              </a:rPr>
              <a:t>Åter till frågelistan &gt;&gt;</a:t>
            </a:r>
          </a:p>
        </p:txBody>
      </p:sp>
      <p:sp>
        <p:nvSpPr>
          <p:cNvPr id="7" name="Platshållare för datum 6">
            <a:extLst>
              <a:ext uri="{FF2B5EF4-FFF2-40B4-BE49-F238E27FC236}">
                <a16:creationId xmlns:a16="http://schemas.microsoft.com/office/drawing/2014/main" id="{698E1C30-174F-C1B7-663A-932D88A91DAD}"/>
              </a:ext>
            </a:extLst>
          </p:cNvPr>
          <p:cNvSpPr>
            <a:spLocks noGrp="1"/>
          </p:cNvSpPr>
          <p:nvPr>
            <p:ph type="dt" sz="half" idx="10"/>
          </p:nvPr>
        </p:nvSpPr>
        <p:spPr/>
        <p:txBody>
          <a:bodyPr/>
          <a:lstStyle/>
          <a:p>
            <a:r>
              <a:rPr lang="sv-SE"/>
              <a:t>22 nov 2024</a:t>
            </a:r>
          </a:p>
        </p:txBody>
      </p:sp>
    </p:spTree>
    <p:extLst>
      <p:ext uri="{BB962C8B-B14F-4D97-AF65-F5344CB8AC3E}">
        <p14:creationId xmlns:p14="http://schemas.microsoft.com/office/powerpoint/2010/main" val="32658502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Region Skåne presentation">
  <a:themeElements>
    <a:clrScheme name="Anpassat 1">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Anpassat 1">
      <a:majorFont>
        <a:latin typeface="Public Sans"/>
        <a:ea typeface=""/>
        <a:cs typeface=""/>
      </a:majorFont>
      <a:minorFont>
        <a:latin typeface="Public Sans"/>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 Skånes prestentationsmall" id="{6234B990-46E4-4798-A7C9-795EC348AB7D}" vid="{E536645E-1CDF-4149-833A-B078DB4F462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16464EAFED6F34B8EEC175C4592E084" ma:contentTypeVersion="10" ma:contentTypeDescription="Skapa ett nytt dokument." ma:contentTypeScope="" ma:versionID="babb38a1d2c9fa090b346b8acacf4863">
  <xsd:schema xmlns:xsd="http://www.w3.org/2001/XMLSchema" xmlns:xs="http://www.w3.org/2001/XMLSchema" xmlns:p="http://schemas.microsoft.com/office/2006/metadata/properties" xmlns:ns2="78cabeea-232f-406b-a804-f86c28ff15d1" xmlns:ns3="7ef5ba0e-403d-4c54-8a78-5552ffdf0ea0" targetNamespace="http://schemas.microsoft.com/office/2006/metadata/properties" ma:root="true" ma:fieldsID="47e8a8fa576cfab91124a3b891dc9790" ns2:_="" ns3:_="">
    <xsd:import namespace="78cabeea-232f-406b-a804-f86c28ff15d1"/>
    <xsd:import namespace="7ef5ba0e-403d-4c54-8a78-5552ffdf0ea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cabeea-232f-406b-a804-f86c28ff15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ef5ba0e-403d-4c54-8a78-5552ffdf0ea0" elementFormDefault="qualified">
    <xsd:import namespace="http://schemas.microsoft.com/office/2006/documentManagement/types"/>
    <xsd:import namespace="http://schemas.microsoft.com/office/infopath/2007/PartnerControls"/>
    <xsd:element name="SharedWithUsers" ma:index="11"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0917A8-6008-4500-AD6D-B8B7B02F89CD}">
  <ds:schemaRefs>
    <ds:schemaRef ds:uri="78cabeea-232f-406b-a804-f86c28ff15d1"/>
    <ds:schemaRef ds:uri="7ef5ba0e-403d-4c54-8a78-5552ffdf0ea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50EB33F-E6D6-4167-9FA9-C8BA0FCBBF6F}">
  <ds:schemaRefs>
    <ds:schemaRef ds:uri="http://schemas.microsoft.com/sharepoint/v3/contenttype/forms"/>
  </ds:schemaRefs>
</ds:datastoreItem>
</file>

<file path=customXml/itemProps3.xml><?xml version="1.0" encoding="utf-8"?>
<ds:datastoreItem xmlns:ds="http://schemas.openxmlformats.org/officeDocument/2006/customXml" ds:itemID="{E1E02E98-2D76-48A2-866F-5A8D06E42B22}">
  <ds:schemaRefs>
    <ds:schemaRef ds:uri="http://schemas.microsoft.com/office/2006/metadata/properties"/>
    <ds:schemaRef ds:uri="http://schemas.microsoft.com/office/infopath/2007/PartnerControls"/>
    <ds:schemaRef ds:uri="7ef5ba0e-403d-4c54-8a78-5552ffdf0ea0"/>
    <ds:schemaRef ds:uri="http://purl.org/dc/terms/"/>
    <ds:schemaRef ds:uri="http://www.w3.org/XML/1998/namespace"/>
    <ds:schemaRef ds:uri="78cabeea-232f-406b-a804-f86c28ff15d1"/>
    <ds:schemaRef ds:uri="http://schemas.microsoft.com/office/2006/documentManagement/types"/>
    <ds:schemaRef ds:uri="http://schemas.openxmlformats.org/package/2006/metadata/core-properties"/>
    <ds:schemaRef ds:uri="http://purl.org/dc/dcmitype/"/>
    <ds:schemaRef ds:uri="http://purl.org/dc/elements/1.1/"/>
  </ds:schemaRefs>
</ds:datastoreItem>
</file>

<file path=docMetadata/LabelInfo.xml><?xml version="1.0" encoding="utf-8"?>
<clbl:labelList xmlns:clbl="http://schemas.microsoft.com/office/2020/mipLabelMetadata">
  <clbl:label id="{92f52389-3f0f-4623-9a3b-957c32d194e5}" enabled="0" method="" siteId="{92f52389-3f0f-4623-9a3b-957c32d194e5}" removed="1"/>
</clbl:labelList>
</file>

<file path=docProps/app.xml><?xml version="1.0" encoding="utf-8"?>
<Properties xmlns="http://schemas.openxmlformats.org/officeDocument/2006/extended-properties" xmlns:vt="http://schemas.openxmlformats.org/officeDocument/2006/docPropsVTypes">
  <Template>Region Skånes presentationsmall</Template>
  <TotalTime>0</TotalTime>
  <Words>2424</Words>
  <Application>Microsoft Office PowerPoint</Application>
  <PresentationFormat>Bredbild</PresentationFormat>
  <Paragraphs>144</Paragraphs>
  <Slides>18</Slides>
  <Notes>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18</vt:i4>
      </vt:variant>
    </vt:vector>
  </HeadingPairs>
  <TitlesOfParts>
    <vt:vector size="22" baseType="lpstr">
      <vt:lpstr>Public Sans</vt:lpstr>
      <vt:lpstr>Arial</vt:lpstr>
      <vt:lpstr>Calibri</vt:lpstr>
      <vt:lpstr>Region Skåne presentation</vt:lpstr>
      <vt:lpstr>Frågor och svar om SDV utifrån driftstarten i VGR</vt:lpstr>
      <vt:lpstr>Om detta material</vt:lpstr>
      <vt:lpstr>Utgångspunkten</vt:lpstr>
      <vt:lpstr>Frågor som besvaras på följande bilder</vt:lpstr>
      <vt:lpstr>Varför kan vi inte bara fortsätta med Melior, PASiS och PMO som vi har idag?</vt:lpstr>
      <vt:lpstr>Varför har Region Skåne valt just Millennium och inte något annat system (d v s Cosmic)?</vt:lpstr>
      <vt:lpstr>Millennium är ju ett amerikanskt system, det kan väl aldrig funka här?</vt:lpstr>
      <vt:lpstr>Är inte Millennium gammalt och omodernt?</vt:lpstr>
      <vt:lpstr>Är Millennium ett patientsäkert system – det har ju stått i media om patienter som kommit till skada?</vt:lpstr>
      <vt:lpstr>Kommer systemet vi får att fortsätta uppdateras?</vt:lpstr>
      <vt:lpstr>Det kommer ju en nyare variant av Millennium, varför får vi inte den i stället?</vt:lpstr>
      <vt:lpstr>Blir det bättre med SDV och Millennium?</vt:lpstr>
      <vt:lpstr>Hur har patientprocesserna testats? </vt:lpstr>
      <vt:lpstr>Vad hände vid införandet av Millennium i VGR och vad gör Region Skåne för att det inte ska hända här?</vt:lpstr>
      <vt:lpstr>Vad är viktigt för att införandet av SDV ska lyckas?</vt:lpstr>
      <vt:lpstr>Kommer vi att få se demonstrationer av hela patientflöden? </vt:lpstr>
      <vt:lpstr>Utbildningen i VGR har fått kritik.  Hur vet vi att den utbildning vi får blir bättre?</vt:lpstr>
      <vt:lpstr>Hur lyssnar Region Skånes ledning på den kritik som kommit samband med det stoppade införandet av Millennium i VGR?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Frågor och svar SDV utifrån VGR drifstart</dc:title>
  <dc:creator>Fröjd Christina;Linnea Merö</dc:creator>
  <cp:lastModifiedBy>Fröjd Christina</cp:lastModifiedBy>
  <cp:revision>13</cp:revision>
  <dcterms:created xsi:type="dcterms:W3CDTF">2024-10-29T16:02:23Z</dcterms:created>
  <dcterms:modified xsi:type="dcterms:W3CDTF">2024-11-26T12:30:25Z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3D0126CF-E299-4EA6-B5B5-949059109E94</vt:lpwstr>
  </property>
  <property fmtid="{D5CDD505-2E9C-101B-9397-08002B2CF9AE}" pid="3" name="ArticulatePath">
    <vt:lpwstr>Presentation5</vt:lpwstr>
  </property>
  <property fmtid="{D5CDD505-2E9C-101B-9397-08002B2CF9AE}" pid="4" name="ContentTypeId">
    <vt:lpwstr>0x010100716464EAFED6F34B8EEC175C4592E084</vt:lpwstr>
  </property>
  <property fmtid="{D5CDD505-2E9C-101B-9397-08002B2CF9AE}" pid="5" name="MediaServiceImageTags">
    <vt:lpwstr/>
  </property>
</Properties>
</file>